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Microsoft_Equation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3.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24.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25.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6.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27.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notesSlides/notesSlide30.xml" ContentType="application/vnd.openxmlformats-officedocument.presentationml.notesSlide+xml"/>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notesSlides/notesSlide31.xml" ContentType="application/vnd.openxmlformats-officedocument.presentationml.notesSlide+xml"/>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notesSlides/notesSlide32.xml" ContentType="application/vnd.openxmlformats-officedocument.presentationml.notesSlide+xml"/>
  <Override PartName="/ppt/embeddings/oleObject69.bin" ContentType="application/vnd.openxmlformats-officedocument.oleObject"/>
  <Override PartName="/ppt/notesSlides/notesSlide33.xml" ContentType="application/vnd.openxmlformats-officedocument.presentationml.notesSlide+xml"/>
  <Override PartName="/ppt/embeddings/oleObject70.bin" ContentType="application/vnd.openxmlformats-officedocument.oleObject"/>
  <Override PartName="/ppt/notesSlides/notesSlide34.xml" ContentType="application/vnd.openxmlformats-officedocument.presentationml.notesSlide+xml"/>
  <Override PartName="/ppt/embeddings/oleObject71.bin" ContentType="application/vnd.openxmlformats-officedocument.oleObject"/>
  <Override PartName="/ppt/notesSlides/notesSlide35.xml" ContentType="application/vnd.openxmlformats-officedocument.presentationml.notesSlide+xml"/>
  <Override PartName="/ppt/embeddings/oleObject72.bin" ContentType="application/vnd.openxmlformats-officedocument.oleObject"/>
  <Override PartName="/ppt/notesSlides/notesSlide36.xml" ContentType="application/vnd.openxmlformats-officedocument.presentationml.notesSlide+xml"/>
  <Override PartName="/ppt/embeddings/oleObject73.bin" ContentType="application/vnd.openxmlformats-officedocument.oleObject"/>
  <Override PartName="/ppt/notesSlides/notesSlide37.xml" ContentType="application/vnd.openxmlformats-officedocument.presentationml.notesSlide+xml"/>
  <Override PartName="/ppt/embeddings/oleObject74.bin" ContentType="application/vnd.openxmlformats-officedocument.oleObject"/>
  <Override PartName="/ppt/embeddings/oleObject75.bin" ContentType="application/vnd.openxmlformats-officedocument.oleObject"/>
  <Override PartName="/ppt/notesSlides/notesSlide38.xml" ContentType="application/vnd.openxmlformats-officedocument.presentationml.notesSlide+xml"/>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notesSlides/notesSlide39.xml" ContentType="application/vnd.openxmlformats-officedocument.presentationml.notesSlide+xml"/>
  <Override PartName="/ppt/embeddings/oleObject80.bin" ContentType="application/vnd.openxmlformats-officedocument.oleObject"/>
  <Override PartName="/ppt/embeddings/oleObject81.bin" ContentType="application/vnd.openxmlformats-officedocument.oleObject"/>
  <Override PartName="/ppt/notesSlides/notesSlide40.xml" ContentType="application/vnd.openxmlformats-officedocument.presentationml.notesSlide+xml"/>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notesSlides/notesSlide41.xml" ContentType="application/vnd.openxmlformats-officedocument.presentationml.notesSlide+xml"/>
  <Override PartName="/ppt/embeddings/oleObject8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handoutMasterIdLst>
    <p:handoutMasterId r:id="rId46"/>
  </p:handoutMasterIdLst>
  <p:sldIdLst>
    <p:sldId id="386" r:id="rId4"/>
    <p:sldId id="387" r:id="rId5"/>
    <p:sldId id="400" r:id="rId6"/>
    <p:sldId id="388" r:id="rId7"/>
    <p:sldId id="389" r:id="rId8"/>
    <p:sldId id="390" r:id="rId9"/>
    <p:sldId id="401" r:id="rId10"/>
    <p:sldId id="391" r:id="rId11"/>
    <p:sldId id="392" r:id="rId12"/>
    <p:sldId id="393" r:id="rId13"/>
    <p:sldId id="394" r:id="rId14"/>
    <p:sldId id="395" r:id="rId15"/>
    <p:sldId id="396" r:id="rId16"/>
    <p:sldId id="397" r:id="rId17"/>
    <p:sldId id="398" r:id="rId18"/>
    <p:sldId id="399" r:id="rId19"/>
    <p:sldId id="337" r:id="rId20"/>
    <p:sldId id="416" r:id="rId21"/>
    <p:sldId id="402" r:id="rId22"/>
    <p:sldId id="403" r:id="rId23"/>
    <p:sldId id="404" r:id="rId24"/>
    <p:sldId id="405" r:id="rId25"/>
    <p:sldId id="406" r:id="rId26"/>
    <p:sldId id="407" r:id="rId27"/>
    <p:sldId id="408" r:id="rId28"/>
    <p:sldId id="409" r:id="rId29"/>
    <p:sldId id="410"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0526" autoAdjust="0"/>
  </p:normalViewPr>
  <p:slideViewPr>
    <p:cSldViewPr snapToGrid="0">
      <p:cViewPr varScale="1">
        <p:scale>
          <a:sx n="105" d="100"/>
          <a:sy n="105" d="100"/>
        </p:scale>
        <p:origin x="-344" y="-120"/>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66" d="100"/>
        <a:sy n="66" d="100"/>
      </p:scale>
      <p:origin x="0" y="2504"/>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49.emf"/><Relationship Id="rId9" Type="http://schemas.openxmlformats.org/officeDocument/2006/relationships/image" Target="../media/image50.emf"/><Relationship Id="rId1" Type="http://schemas.openxmlformats.org/officeDocument/2006/relationships/image" Target="../media/image42.emf"/><Relationship Id="rId2"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1" Type="http://schemas.openxmlformats.org/officeDocument/2006/relationships/image" Target="../media/image42.emf"/><Relationship Id="rId2"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 Id="rId3"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emf"/><Relationship Id="rId2" Type="http://schemas.openxmlformats.org/officeDocument/2006/relationships/image" Target="../media/image5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image" Target="../media/image60.emf"/><Relationship Id="rId2"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4.emf"/><Relationship Id="rId2" Type="http://schemas.openxmlformats.org/officeDocument/2006/relationships/image" Target="../media/image6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1" Type="http://schemas.openxmlformats.org/officeDocument/2006/relationships/image" Target="../media/image66.emf"/><Relationship Id="rId2" Type="http://schemas.openxmlformats.org/officeDocument/2006/relationships/image" Target="../media/image6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 Type="http://schemas.openxmlformats.org/officeDocument/2006/relationships/image" Target="../media/image7.emf"/><Relationship Id="rId2"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1" Type="http://schemas.openxmlformats.org/officeDocument/2006/relationships/image" Target="../media/image21.emf"/><Relationship Id="rId2"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8.emf"/><Relationship Id="rId8" Type="http://schemas.openxmlformats.org/officeDocument/2006/relationships/image" Target="../media/image29.emf"/><Relationship Id="rId9" Type="http://schemas.openxmlformats.org/officeDocument/2006/relationships/image" Target="../media/image30.emf"/><Relationship Id="rId1" Type="http://schemas.openxmlformats.org/officeDocument/2006/relationships/image" Target="../media/image21.emf"/><Relationship Id="rId2"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9" Type="http://schemas.openxmlformats.org/officeDocument/2006/relationships/image" Target="../media/image39.emf"/><Relationship Id="rId1" Type="http://schemas.openxmlformats.org/officeDocument/2006/relationships/image" Target="../media/image31.emf"/><Relationship Id="rId2"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40.emf"/><Relationship Id="rId8" Type="http://schemas.openxmlformats.org/officeDocument/2006/relationships/image" Target="../media/image41.emf"/><Relationship Id="rId1" Type="http://schemas.openxmlformats.org/officeDocument/2006/relationships/image" Target="../media/image31.emf"/><Relationship Id="rId2"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68662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1261312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pPr eaLnBrk="1" hangingPunct="1"/>
            <a:r>
              <a:rPr lang="en-US" dirty="0" smtClean="0">
                <a:latin typeface="Arial" charset="0"/>
                <a:ea typeface="Arial" charset="0"/>
                <a:cs typeface="Arial" charset="0"/>
              </a:rPr>
              <a:t>80% A, 17% B (!!?)  (2% E), 40/75</a:t>
            </a:r>
            <a:r>
              <a:rPr lang="en-US" baseline="0" dirty="0" smtClean="0">
                <a:latin typeface="Arial" charset="0"/>
                <a:ea typeface="Arial" charset="0"/>
                <a:cs typeface="Arial" charset="0"/>
              </a:rPr>
              <a:t> students have clickers on day 1. </a:t>
            </a:r>
            <a:endParaRPr lang="en-US" dirty="0">
              <a:latin typeface="Arial" charset="0"/>
              <a:ea typeface="Arial" charset="0"/>
              <a:cs typeface="Arial" charset="0"/>
            </a:endParaRPr>
          </a:p>
        </p:txBody>
      </p:sp>
      <p:sp>
        <p:nvSpPr>
          <p:cNvPr id="16388" name="Slide Number Placeholder 3"/>
          <p:cNvSpPr>
            <a:spLocks noGrp="1"/>
          </p:cNvSpPr>
          <p:nvPr>
            <p:ph type="sldNum" sz="quarter" idx="5"/>
          </p:nvPr>
        </p:nvSpPr>
        <p:spPr>
          <a:noFill/>
        </p:spPr>
        <p:txBody>
          <a:bodyPr/>
          <a:lstStyle/>
          <a:p>
            <a:fld id="{B832713A-0487-1E4A-870F-16B1C98EF055}"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Skipped for time. (Draw it! Up. See next slide)</a:t>
            </a:r>
            <a:r>
              <a:rPr lang="en-US" baseline="0"/>
              <a:t>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Solution is B</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Skipped, no time.  (Centrpetal,</a:t>
            </a:r>
            <a:r>
              <a:rPr lang="en-US" baseline="0"/>
              <a:t> up.)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r>
              <a:rPr lang="en-US" dirty="0" smtClean="0"/>
              <a:t>Outcomes</a:t>
            </a:r>
            <a:r>
              <a:rPr lang="en-US" baseline="0" dirty="0" smtClean="0"/>
              <a:t> </a:t>
            </a:r>
            <a:r>
              <a:rPr lang="en-US" dirty="0"/>
              <a:t>Sp11: 0</a:t>
            </a:r>
            <a:r>
              <a:rPr lang="en-US" baseline="0" dirty="0"/>
              <a:t> [94] 0 0 </a:t>
            </a:r>
            <a:r>
              <a:rPr lang="en-US" baseline="0" dirty="0" smtClean="0"/>
              <a:t>6</a:t>
            </a:r>
          </a:p>
          <a:p>
            <a:r>
              <a:rPr lang="en-US" baseline="0" dirty="0" smtClean="0"/>
              <a:t>Sp12:  0 [89], 0 0 11</a:t>
            </a:r>
            <a:endParaRPr lang="en-US"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a:t>Comments:Easy</a:t>
            </a:r>
            <a:r>
              <a:rPr lang="en-US" baseline="0" dirty="0"/>
              <a:t> for them, but </a:t>
            </a:r>
            <a:r>
              <a:rPr lang="en-US" sz="1200" kern="1200" dirty="0">
                <a:solidFill>
                  <a:schemeClr val="tx1"/>
                </a:solidFill>
                <a:latin typeface="Arial" pitchFamily="34" charset="0"/>
                <a:ea typeface="Arial" pitchFamily="-111" charset="0"/>
                <a:cs typeface="Arial" pitchFamily="34" charset="0"/>
              </a:rPr>
              <a:t>it was good to discuss the difference between kinematics and dynamics. </a:t>
            </a:r>
            <a:r>
              <a:rPr lang="en-US" sz="1200" kern="1200" dirty="0" smtClean="0">
                <a:solidFill>
                  <a:schemeClr val="tx1"/>
                </a:solidFill>
                <a:latin typeface="Arial" pitchFamily="34" charset="0"/>
                <a:ea typeface="Arial" pitchFamily="-111" charset="0"/>
                <a:cs typeface="Arial" pitchFamily="34" charset="0"/>
              </a:rPr>
              <a:t>One student (Sp12) brought up that you might think it was zero if you imagined</a:t>
            </a:r>
            <a:r>
              <a:rPr lang="en-US" sz="1200" kern="1200" baseline="0" dirty="0" smtClean="0">
                <a:solidFill>
                  <a:schemeClr val="tx1"/>
                </a:solidFill>
                <a:latin typeface="Arial" pitchFamily="34" charset="0"/>
                <a:ea typeface="Arial" pitchFamily="-111" charset="0"/>
                <a:cs typeface="Arial" pitchFamily="34" charset="0"/>
              </a:rPr>
              <a:t> v^2/R “cancelled” with g. This led to a nice discussion that acceleration is kinematics, it’s got to be v^2/R up (period!)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pitchFamily="34" charset="0"/>
              <a:ea typeface="Arial" pitchFamily="-111"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ea typeface="Arial" pitchFamily="-111" charset="0"/>
                <a:cs typeface="Arial" pitchFamily="34" charset="0"/>
              </a:rPr>
              <a:t>I also prefaced the question with the comment that it is not trivial to MAKE a rock twirl with “constant speed” (you need a rigid rod, I guess, not a string!) </a:t>
            </a:r>
            <a:endParaRPr lang="en-US" sz="1200" kern="1200" dirty="0">
              <a:solidFill>
                <a:schemeClr val="tx1"/>
              </a:solidFill>
              <a:latin typeface="Arial" pitchFamily="34" charset="0"/>
              <a:ea typeface="Arial" pitchFamily="-111" charset="0"/>
              <a:cs typeface="Arial" pitchFamily="34" charset="0"/>
            </a:endParaRPr>
          </a:p>
          <a:p>
            <a:endParaRPr lang="en-US" baseline="0" dirty="0"/>
          </a:p>
          <a:p>
            <a:endParaRPr lang="en-US" dirty="0"/>
          </a:p>
          <a:p>
            <a:r>
              <a:rPr lang="en-US" dirty="0"/>
              <a:t>Answer: Must be upwards if you are going in a circle with constant speed! (g is down, T is up, T is stronger,</a:t>
            </a:r>
            <a:r>
              <a:rPr lang="en-US" baseline="0" dirty="0"/>
              <a:t> by the centripetal piece v^2/R) </a:t>
            </a:r>
          </a:p>
          <a:p>
            <a:r>
              <a:rPr lang="en-US" baseline="0" dirty="0"/>
              <a:t>They weren’t “tricked”, even though we didn’t do the previous one. I discussed the fact that acceleration is *kinematics*, (dynamics doesn’t have to be considered). Also pointed out that it’s not easy to DO this, by the way, moving in a vertical circle with constant speed..</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Original idea: M. </a:t>
            </a:r>
            <a:r>
              <a:rPr lang="en-US" baseline="0" dirty="0" err="1" smtClean="0"/>
              <a:t>Dubson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endParaRPr lang="en-US" dirty="0" smtClean="0"/>
          </a:p>
          <a:p>
            <a:r>
              <a:rPr lang="en-US" dirty="0" smtClean="0"/>
              <a:t>Outcomes</a:t>
            </a:r>
            <a:r>
              <a:rPr lang="en-US" baseline="0" dirty="0" smtClean="0"/>
              <a:t> </a:t>
            </a:r>
            <a:r>
              <a:rPr lang="en-US" dirty="0"/>
              <a:t>Sp11: [62]</a:t>
            </a:r>
            <a:r>
              <a:rPr lang="en-US" baseline="0" dirty="0"/>
              <a:t> 15 24 0 0 </a:t>
            </a:r>
          </a:p>
          <a:p>
            <a:r>
              <a:rPr lang="en-US" baseline="0" dirty="0" smtClean="0"/>
              <a:t>Sp12:  [43] 11 23 23</a:t>
            </a:r>
          </a:p>
          <a:p>
            <a:endParaRPr lang="en-US" baseline="0" dirty="0"/>
          </a:p>
          <a:p>
            <a:r>
              <a:rPr lang="en-US" baseline="0" dirty="0">
                <a:latin typeface="Arial" charset="0"/>
                <a:ea typeface="Arial" charset="0"/>
                <a:cs typeface="Arial" charset="0"/>
              </a:rPr>
              <a:t>Comments:  Discussion centered first on “choice of system”, and drawing FBD. There was also some question about whether we are “given” that A will accelerate (so we talked that through – for the system as a whole, with no friction, the answer follows from N-2)  </a:t>
            </a:r>
            <a:r>
              <a:rPr lang="en-US" baseline="0" dirty="0" smtClean="0">
                <a:latin typeface="Arial" charset="0"/>
                <a:ea typeface="Arial" charset="0"/>
                <a:cs typeface="Arial" charset="0"/>
              </a:rPr>
              <a:t>When </a:t>
            </a:r>
            <a:r>
              <a:rPr lang="en-US" baseline="0" dirty="0">
                <a:latin typeface="Arial" charset="0"/>
                <a:ea typeface="Arial" charset="0"/>
                <a:cs typeface="Arial" charset="0"/>
              </a:rPr>
              <a:t>I asked how you know “force of </a:t>
            </a:r>
            <a:r>
              <a:rPr lang="en-US" baseline="0" dirty="0" smtClean="0">
                <a:latin typeface="Arial" charset="0"/>
                <a:ea typeface="Arial" charset="0"/>
                <a:cs typeface="Arial" charset="0"/>
              </a:rPr>
              <a:t>string </a:t>
            </a:r>
            <a:r>
              <a:rPr lang="en-US" baseline="0" dirty="0">
                <a:latin typeface="Arial" charset="0"/>
                <a:ea typeface="Arial" charset="0"/>
                <a:cs typeface="Arial" charset="0"/>
              </a:rPr>
              <a:t>on A = force of string on B”, we had a good discussion too. One student said “that’s the definition of an ideal spring”, so we discussed what “definitions” tell us. Students tried to invoke N-III for this one, which is ok if you think of the string as “mediator”, but I brought up the idea that F(net) =ma for the string, which has m=0, and thus must have </a:t>
            </a:r>
            <a:r>
              <a:rPr lang="en-US" baseline="0" dirty="0" err="1">
                <a:latin typeface="Arial" charset="0"/>
                <a:ea typeface="Arial" charset="0"/>
                <a:cs typeface="Arial" charset="0"/>
              </a:rPr>
              <a:t>Fnet</a:t>
            </a:r>
            <a:r>
              <a:rPr lang="en-US" baseline="0" dirty="0">
                <a:latin typeface="Arial" charset="0"/>
                <a:ea typeface="Arial" charset="0"/>
                <a:cs typeface="Arial" charset="0"/>
              </a:rPr>
              <a:t>=0.  </a:t>
            </a:r>
          </a:p>
          <a:p>
            <a:endParaRPr lang="en-US" dirty="0">
              <a:latin typeface="Arial" charset="0"/>
              <a:ea typeface="Arial" charset="0"/>
              <a:cs typeface="Arial" charset="0"/>
            </a:endParaRPr>
          </a:p>
          <a:p>
            <a:r>
              <a:rPr lang="en-US" dirty="0">
                <a:latin typeface="Arial" charset="0"/>
                <a:ea typeface="Arial" charset="0"/>
                <a:cs typeface="Arial" charset="0"/>
              </a:rPr>
              <a:t>Answer is A, greater than. System</a:t>
            </a:r>
            <a:r>
              <a:rPr lang="en-US" baseline="0" dirty="0">
                <a:latin typeface="Arial" charset="0"/>
                <a:ea typeface="Arial" charset="0"/>
                <a:cs typeface="Arial" charset="0"/>
              </a:rPr>
              <a:t> accelerates, so F(hand on A) &gt; F(tension).  But, F(tension) = F(string on B)  (The latter can be thought of as N-III, or more accurately, as N-II on the string. It’s the fact that tension is the same at both ends of string) </a:t>
            </a:r>
            <a:endParaRPr lang="en-US" baseline="0" dirty="0" smtClean="0">
              <a:latin typeface="Arial" charset="0"/>
              <a:ea typeface="Arial" charset="0"/>
              <a:cs typeface="Arial" charset="0"/>
            </a:endParaRPr>
          </a:p>
          <a:p>
            <a:endParaRPr lang="en-US" baseline="0" dirty="0" smtClean="0">
              <a:latin typeface="Arial" charset="0"/>
              <a:ea typeface="Arial" charset="0"/>
              <a:cs typeface="Arial" charset="0"/>
            </a:endParaRPr>
          </a:p>
          <a:p>
            <a:r>
              <a:rPr lang="en-US" baseline="0" dirty="0" smtClean="0">
                <a:latin typeface="Arial" charset="0"/>
                <a:ea typeface="Arial" charset="0"/>
                <a:cs typeface="Arial" charset="0"/>
              </a:rPr>
              <a:t>Based on a UW Tutorial question, modified by SJP</a:t>
            </a:r>
            <a:endParaRPr lang="en-US" dirty="0">
              <a:latin typeface="Arial" charset="0"/>
              <a:ea typeface="Arial" charset="0"/>
              <a:cs typeface="Arial" charset="0"/>
            </a:endParaRPr>
          </a:p>
        </p:txBody>
      </p:sp>
      <p:sp>
        <p:nvSpPr>
          <p:cNvPr id="27652" name="Slide Number Placeholder 3"/>
          <p:cNvSpPr>
            <a:spLocks noGrp="1"/>
          </p:cNvSpPr>
          <p:nvPr>
            <p:ph type="sldNum" sz="quarter" idx="5"/>
          </p:nvPr>
        </p:nvSpPr>
        <p:spPr>
          <a:noFill/>
        </p:spPr>
        <p:txBody>
          <a:bodyPr/>
          <a:lstStyle/>
          <a:p>
            <a:fld id="{B7E8792B-47CE-5E45-BFBC-8C35986C6C7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didn’t have time – I think this would be a very</a:t>
            </a:r>
            <a:r>
              <a:rPr lang="en-US" baseline="0" dirty="0"/>
              <a:t> good question, and would help with the next one. A student </a:t>
            </a:r>
            <a:r>
              <a:rPr lang="en-US" baseline="0" dirty="0" err="1"/>
              <a:t>spontenously</a:t>
            </a:r>
            <a:r>
              <a:rPr lang="en-US" baseline="0" dirty="0"/>
              <a:t> “invented” this case when talking about the next (bike wheel) problem, and he argued effectively he thought it would be B (or even A?)  </a:t>
            </a:r>
          </a:p>
          <a:p>
            <a:endParaRPr lang="en-US" dirty="0"/>
          </a:p>
          <a:p>
            <a:r>
              <a:rPr lang="en-US" dirty="0"/>
              <a:t>C. (Which part of Newton’s law do</a:t>
            </a:r>
            <a:r>
              <a:rPr lang="en-US" baseline="0" dirty="0"/>
              <a:t> the students not understand? This is glib – this problem generates lots of argument in </a:t>
            </a:r>
            <a:r>
              <a:rPr lang="en-US" baseline="0" dirty="0" err="1"/>
              <a:t>Phys</a:t>
            </a:r>
            <a:r>
              <a:rPr lang="en-US" baseline="0" dirty="0"/>
              <a:t> 1110 –some  </a:t>
            </a:r>
          </a:p>
          <a:p>
            <a:r>
              <a:rPr lang="en-US" baseline="0" dirty="0"/>
              <a:t>students seem to think this force is “partly used up” to create rotation, or something... Some even think it will ALL go into rotation, and nothing into CM acceleration! This latter belief is easy to counter-demonstrate by flicking a pen sitting on the desk, by they way. It will spin, but also very clearly flies away from you) </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Question inspired by Tutorial questions from UW group.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endParaRPr lang="en-US" dirty="0" smtClean="0"/>
          </a:p>
          <a:p>
            <a:r>
              <a:rPr lang="en-US" dirty="0" smtClean="0"/>
              <a:t>Outcomes</a:t>
            </a:r>
            <a:r>
              <a:rPr lang="en-US" baseline="0" dirty="0" smtClean="0"/>
              <a:t> </a:t>
            </a:r>
            <a:r>
              <a:rPr lang="en-US" dirty="0"/>
              <a:t>Sp11: [24]</a:t>
            </a:r>
            <a:r>
              <a:rPr lang="en-US" baseline="0" dirty="0"/>
              <a:t>  62  </a:t>
            </a:r>
            <a:r>
              <a:rPr lang="en-US" baseline="0" dirty="0" smtClean="0"/>
              <a:t>15</a:t>
            </a:r>
          </a:p>
          <a:p>
            <a:r>
              <a:rPr lang="en-US" baseline="0" dirty="0" smtClean="0"/>
              <a:t>Sp12: 20, 55 22 4 </a:t>
            </a:r>
          </a:p>
          <a:p>
            <a:endParaRPr lang="en-US" baseline="0" dirty="0"/>
          </a:p>
          <a:p>
            <a:r>
              <a:rPr lang="en-US" baseline="0" dirty="0"/>
              <a:t>Nice! Physics is not a democracy. This one could have had a much longer </a:t>
            </a:r>
            <a:r>
              <a:rPr lang="en-US" baseline="0" dirty="0" err="1"/>
              <a:t>followup</a:t>
            </a:r>
            <a:r>
              <a:rPr lang="en-US" baseline="0" dirty="0"/>
              <a:t> discussion, but we ran out of time. </a:t>
            </a:r>
            <a:r>
              <a:rPr lang="en-US" baseline="0" dirty="0" smtClean="0"/>
              <a:t>(No time at all in Sp12!~)</a:t>
            </a:r>
          </a:p>
          <a:p>
            <a:r>
              <a:rPr lang="en-US" baseline="0" dirty="0" smtClean="0"/>
              <a:t>Too </a:t>
            </a:r>
            <a:r>
              <a:rPr lang="en-US" baseline="0" dirty="0"/>
              <a:t>bad. I brought in a bike (!) and did the demo, I think that’s a great touch. </a:t>
            </a:r>
          </a:p>
          <a:p>
            <a:r>
              <a:rPr lang="en-US" baseline="0" dirty="0"/>
              <a:t>Some questions about “how hard are you pushing”, “is friction negligible”, etc. I had half a dozen students come up after class to discuss this further, and try it out </a:t>
            </a:r>
            <a:r>
              <a:rPr lang="en-US" baseline="0" dirty="0" err="1"/>
              <a:t>themsleves</a:t>
            </a:r>
            <a:r>
              <a:rPr lang="en-US" baseline="0" dirty="0"/>
              <a:t>. </a:t>
            </a:r>
            <a:endParaRPr lang="en-US" dirty="0"/>
          </a:p>
          <a:p>
            <a:endParaRPr lang="en-US" dirty="0"/>
          </a:p>
          <a:p>
            <a:r>
              <a:rPr lang="en-US" dirty="0"/>
              <a:t>I think one needs</a:t>
            </a:r>
            <a:r>
              <a:rPr lang="en-US" baseline="0" dirty="0"/>
              <a:t> to be careful with this question, especially when used in lecture #1. It looks simple, but turns out to be quite difficult. Students will argue, and many will be convinced that your force “turns the wheel CW” (and thus, moves the bike backwards). This is wrong, see below.</a:t>
            </a:r>
          </a:p>
          <a:p>
            <a:r>
              <a:rPr lang="en-US" baseline="0" dirty="0"/>
              <a:t> I have seen students feeling uncomfortable about looking stupid or not being able to do freshman physics, and getting </a:t>
            </a:r>
            <a:r>
              <a:rPr lang="en-US" baseline="0" dirty="0" err="1"/>
              <a:t>worred</a:t>
            </a:r>
            <a:r>
              <a:rPr lang="en-US" baseline="0" dirty="0"/>
              <a:t> about their ability in this course right off the </a:t>
            </a:r>
            <a:r>
              <a:rPr lang="en-US" baseline="0" dirty="0" smtClean="0"/>
              <a:t>bat. </a:t>
            </a:r>
            <a:r>
              <a:rPr lang="en-US" baseline="0" dirty="0"/>
              <a:t>So, it should be framed properly as a puzzler –( perhaps an argument for why clicker questions ARE useful even in advanced mechanics! ) I have seen physicists blow this question, at least if they answer too quickly.  </a:t>
            </a:r>
          </a:p>
          <a:p>
            <a:endParaRPr lang="en-US" dirty="0"/>
          </a:p>
          <a:p>
            <a:r>
              <a:rPr lang="en-US" dirty="0"/>
              <a:t>It moves left (forward). </a:t>
            </a:r>
          </a:p>
          <a:p>
            <a:r>
              <a:rPr lang="en-US" dirty="0"/>
              <a:t>Argument #1: Consider torques about the bottom of the front wheel.</a:t>
            </a:r>
            <a:r>
              <a:rPr lang="en-US" baseline="0" dirty="0"/>
              <a:t> (I like that point because it’s “stationary”, at least for instant, assuming of course the rubber tire is not “skidding”) Then the friction force is irrelevant, the external force makes a CCW torque, and that implies the wheel and/or bike moves to the left (forward)  This is all you need, and you needn’t consider friction. </a:t>
            </a:r>
          </a:p>
          <a:p>
            <a:r>
              <a:rPr lang="en-US" baseline="0" dirty="0"/>
              <a:t>Argument #2: Suppose for a moment you think the answer is “no motion”. Newton II would REQUIRE that the frictional force on the tire(s) be equal and opposite F(external). But that’s a problem, because then the TORQUE around the hub, caused by the friction, would EXCEED the torque around the hub caused by the external force (due to the larger moment arm), and that would imply the wheel starts to rotate CCW around the hub, contradicting your assumption of no motion. </a:t>
            </a:r>
          </a:p>
          <a:p>
            <a:r>
              <a:rPr lang="en-US" baseline="0" dirty="0"/>
              <a:t>If you assume the “to the right” answer, it’s the same but even worse. Now the friction must EXCEED the external force (to generate a net rightwards force on the bike as a whole), making the friction torque larger still, meaning even more so that the wheel rotates CCW (contradicting the assumption of rightwards motion). </a:t>
            </a:r>
          </a:p>
          <a:p>
            <a:r>
              <a:rPr lang="en-US" baseline="0" dirty="0"/>
              <a:t>Just try it, it works beautifully. The closer to the hub you push, the stronger/easier is the effect to see. In the limit that you push RIGHT at the very bottom of the spoke, it fails: if you push gently the bike sits there, and if you push hard it skids (to the left) </a:t>
            </a:r>
          </a:p>
          <a:p>
            <a:endParaRPr lang="en-US" baseline="0" dirty="0"/>
          </a:p>
          <a:p>
            <a:r>
              <a:rPr lang="en-US" baseline="0" dirty="0"/>
              <a:t>Result was 65% B!  (And, 24% A, 12% C) </a:t>
            </a:r>
            <a:endParaRPr lang="en-US" baseline="0" dirty="0" smtClean="0"/>
          </a:p>
          <a:p>
            <a:endParaRPr lang="en-US" baseline="0" dirty="0" smtClean="0"/>
          </a:p>
          <a:p>
            <a:r>
              <a:rPr lang="en-US" baseline="0" dirty="0" smtClean="0"/>
              <a:t>S. Pollock (I found it in a textbook, cannot remember which!)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r>
              <a:rPr lang="en-US" baseline="0" dirty="0" smtClean="0">
                <a:latin typeface="Arial" charset="0"/>
                <a:ea typeface="Arial" charset="0"/>
                <a:cs typeface="Arial" charset="0"/>
              </a:rPr>
              <a:t>  </a:t>
            </a:r>
            <a:r>
              <a:rPr lang="en-US" dirty="0" smtClean="0"/>
              <a:t>Didn’t get </a:t>
            </a:r>
            <a:r>
              <a:rPr lang="en-US" dirty="0" smtClean="0"/>
              <a:t>time to do this</a:t>
            </a:r>
            <a:r>
              <a:rPr lang="en-US" dirty="0" smtClean="0"/>
              <a:t>.</a:t>
            </a:r>
          </a:p>
          <a:p>
            <a:endParaRPr lang="en-US" dirty="0" smtClean="0"/>
          </a:p>
          <a:p>
            <a:r>
              <a:rPr lang="en-US" dirty="0" smtClean="0"/>
              <a:t>Answer </a:t>
            </a:r>
            <a:r>
              <a:rPr lang="en-US" dirty="0"/>
              <a:t>is *very</a:t>
            </a:r>
            <a:r>
              <a:rPr lang="en-US" baseline="0" dirty="0"/>
              <a:t>* surprising for many students (the bike goes backwards) Try it! </a:t>
            </a:r>
          </a:p>
          <a:p>
            <a:r>
              <a:rPr lang="en-US" baseline="0" dirty="0"/>
              <a:t>I put this question up for them to think about, but didn’t vote, and most left without engaging with it. A couple students came up after class and debated it for a long time. </a:t>
            </a:r>
            <a:endParaRPr lang="en-US" baseline="0" dirty="0" smtClean="0"/>
          </a:p>
          <a:p>
            <a:endParaRPr lang="en-US" baseline="0" dirty="0" smtClean="0"/>
          </a:p>
          <a:p>
            <a:r>
              <a:rPr lang="en-US" baseline="0" dirty="0" smtClean="0"/>
              <a:t>Last year, A couple students came up after class and debated it for a long time. </a:t>
            </a:r>
          </a:p>
          <a:p>
            <a:r>
              <a:rPr lang="en-US" baseline="0" dirty="0" smtClean="0"/>
              <a:t>(After some reflection, the answer might be different if the gearing ratio was *extremely* low (so low that, as you pedal your bike, the bottom of the pedal is actually moving backwards with respect to the ground). In that case, I think the answer would be C, no motion. But, for any realistic bike, certainly a “fixed-gear” as stated, I stick with the answer – it moves backwards.)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Looks to me like i works (u</a:t>
            </a:r>
            <a:r>
              <a:rPr lang="en-US" baseline="0"/>
              <a:t> dv, with u = lnx) and iii does to (u dv, with u = x^2).  The second one doesn’t work.</a:t>
            </a:r>
          </a:p>
          <a:p>
            <a:r>
              <a:rPr lang="en-US" baseline="0"/>
              <a:t>I didn’t use this in class.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SP12 SJP</a:t>
            </a:r>
          </a:p>
          <a:p>
            <a:r>
              <a:rPr lang="en-US" dirty="0" smtClean="0"/>
              <a:t>3, [[80]],</a:t>
            </a:r>
            <a:r>
              <a:rPr lang="en-US" baseline="0" dirty="0" smtClean="0"/>
              <a:t> 4, 3, 10  (</a:t>
            </a:r>
            <a:r>
              <a:rPr lang="en-US" baseline="0" dirty="0" err="1" smtClean="0"/>
              <a:t>preclass</a:t>
            </a:r>
            <a:r>
              <a:rPr lang="en-US" baseline="0" dirty="0" smtClean="0"/>
              <a:t> question) </a:t>
            </a:r>
            <a:endParaRPr lang="en-US" baseline="0" dirty="0" smtClean="0"/>
          </a:p>
          <a:p>
            <a:r>
              <a:rPr lang="en-US" baseline="0" dirty="0" err="1" smtClean="0"/>
              <a:t>Sp</a:t>
            </a:r>
            <a:r>
              <a:rPr lang="en-US" baseline="0" dirty="0" smtClean="0"/>
              <a:t> 11:  6, [[66]], 2, 2, 23</a:t>
            </a:r>
          </a:p>
          <a:p>
            <a:endParaRPr lang="en-US" baseline="0" dirty="0" smtClean="0"/>
          </a:p>
          <a:p>
            <a:r>
              <a:rPr lang="en-US" baseline="0" dirty="0" smtClean="0"/>
              <a:t>Ask it </a:t>
            </a:r>
            <a:r>
              <a:rPr lang="en-US" baseline="0" dirty="0" err="1" smtClean="0"/>
              <a:t>preclass</a:t>
            </a:r>
            <a:r>
              <a:rPr lang="en-US" baseline="0" dirty="0" smtClean="0"/>
              <a:t>, but then show next slide (which contains a hint) and ask again. </a:t>
            </a:r>
            <a:endParaRPr lang="en-US" dirty="0" smtClean="0"/>
          </a:p>
          <a:p>
            <a:endParaRPr lang="en-US" dirty="0" smtClean="0"/>
          </a:p>
          <a:p>
            <a:endParaRPr lang="en-US" dirty="0" smtClean="0"/>
          </a:p>
          <a:p>
            <a:r>
              <a:rPr lang="en-US" dirty="0" smtClean="0"/>
              <a:t>It’s </a:t>
            </a:r>
            <a:r>
              <a:rPr lang="en-US" dirty="0"/>
              <a:t>B, because (see next slide) the</a:t>
            </a:r>
            <a:r>
              <a:rPr lang="en-US" baseline="0" dirty="0"/>
              <a:t> inside/outside edge is r </a:t>
            </a:r>
            <a:r>
              <a:rPr lang="en-US" baseline="0" dirty="0" err="1"/>
              <a:t>dphi</a:t>
            </a:r>
            <a:r>
              <a:rPr lang="en-US" baseline="0" dirty="0"/>
              <a:t>. </a:t>
            </a:r>
            <a:endParaRPr lang="en-US" baseline="0" dirty="0" smtClean="0"/>
          </a:p>
          <a:p>
            <a:endParaRPr lang="en-US" baseline="0" dirty="0" smtClean="0"/>
          </a:p>
          <a:p>
            <a:r>
              <a:rPr lang="en-US" baseline="0" dirty="0" smtClean="0"/>
              <a:t>S. Pollock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a:t>
            </a:fld>
            <a:endParaRPr lang="en-US"/>
          </a:p>
        </p:txBody>
      </p:sp>
    </p:spTree>
    <p:extLst>
      <p:ext uri="{BB962C8B-B14F-4D97-AF65-F5344CB8AC3E}">
        <p14:creationId xmlns:p14="http://schemas.microsoft.com/office/powerpoint/2010/main" val="789432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SP12 SJP</a:t>
            </a:r>
          </a:p>
          <a:p>
            <a:r>
              <a:rPr lang="en-US" dirty="0" smtClean="0"/>
              <a:t>Asked it again after drawing picture:</a:t>
            </a:r>
            <a:r>
              <a:rPr lang="en-US" baseline="0" dirty="0" smtClean="0"/>
              <a:t> </a:t>
            </a:r>
          </a:p>
          <a:p>
            <a:r>
              <a:rPr lang="en-US" baseline="0" dirty="0" smtClean="0"/>
              <a:t>0, [[91]], 3, 0, </a:t>
            </a:r>
            <a:r>
              <a:rPr lang="en-US" baseline="0" dirty="0" smtClean="0"/>
              <a:t>6</a:t>
            </a:r>
          </a:p>
          <a:p>
            <a:r>
              <a:rPr lang="en-US" baseline="0" dirty="0" err="1" smtClean="0"/>
              <a:t>Sp</a:t>
            </a:r>
            <a:r>
              <a:rPr lang="en-US" baseline="0" dirty="0" smtClean="0"/>
              <a:t> ‘11:  0, [[96]], 2, 0, 2</a:t>
            </a:r>
          </a:p>
          <a:p>
            <a:endParaRPr lang="en-US" baseline="0" dirty="0" smtClean="0"/>
          </a:p>
          <a:p>
            <a:r>
              <a:rPr lang="en-US" baseline="0" dirty="0" smtClean="0"/>
              <a:t>The picture of course gives it away. Talked about UNITS, and also tried to motivate the one interesting side in this figure, rho </a:t>
            </a:r>
            <a:r>
              <a:rPr lang="en-US" baseline="0" dirty="0" err="1" smtClean="0"/>
              <a:t>dphi</a:t>
            </a:r>
            <a:r>
              <a:rPr lang="en-US" baseline="0" dirty="0" smtClean="0"/>
              <a:t>. The point is that one need not memorize such formulas, but “think them through” when you need them. </a:t>
            </a:r>
          </a:p>
          <a:p>
            <a:endParaRPr lang="en-US" baseline="0" dirty="0" smtClean="0"/>
          </a:p>
          <a:p>
            <a:r>
              <a:rPr lang="en-US" baseline="0" dirty="0" smtClean="0"/>
              <a:t>S. Pollock</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5007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a:t>
            </a:r>
            <a:r>
              <a:rPr lang="en-US" dirty="0" smtClean="0"/>
              <a:t>SJP. Lecture #2. </a:t>
            </a:r>
            <a:endParaRPr lang="en-US" dirty="0" smtClean="0"/>
          </a:p>
          <a:p>
            <a:r>
              <a:rPr lang="en-US" dirty="0" smtClean="0"/>
              <a:t>[[97]], 3, </a:t>
            </a:r>
            <a:r>
              <a:rPr lang="en-US" dirty="0" smtClean="0"/>
              <a:t>0,0,0</a:t>
            </a:r>
          </a:p>
          <a:p>
            <a:r>
              <a:rPr lang="en-US" dirty="0" err="1" smtClean="0"/>
              <a:t>Sp</a:t>
            </a:r>
            <a:r>
              <a:rPr lang="en-US" dirty="0" smtClean="0"/>
              <a:t> ‘11:  [[82]], 9, 4, 2, 2</a:t>
            </a:r>
            <a:endParaRPr lang="en-US" dirty="0" smtClean="0"/>
          </a:p>
          <a:p>
            <a:endParaRPr lang="en-US" dirty="0" smtClean="0"/>
          </a:p>
          <a:p>
            <a:r>
              <a:rPr lang="en-US" dirty="0" smtClean="0"/>
              <a:t>Helpful </a:t>
            </a:r>
            <a:r>
              <a:rPr lang="en-US" dirty="0"/>
              <a:t>to discuss fact that math classes</a:t>
            </a:r>
            <a:r>
              <a:rPr lang="en-US" baseline="0" dirty="0"/>
              <a:t> reverse theta and phi</a:t>
            </a:r>
            <a:r>
              <a:rPr lang="en-US" baseline="0" dirty="0" smtClean="0"/>
              <a:t>! Doesn’t require too much time, just ask the class to explain why theta only needs to go 0 to pi, not 2pi</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Original authors: M. </a:t>
            </a:r>
            <a:r>
              <a:rPr lang="en-US" baseline="0" dirty="0" err="1" smtClean="0"/>
              <a:t>Dubson</a:t>
            </a:r>
            <a:r>
              <a:rPr lang="en-US" baseline="0" dirty="0" smtClean="0"/>
              <a:t> and M. Betterton</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21</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a:t>
            </a:r>
            <a:r>
              <a:rPr lang="en-US" dirty="0" smtClean="0"/>
              <a:t>SJP Lecture #2</a:t>
            </a:r>
            <a:endParaRPr lang="en-US" dirty="0" smtClean="0"/>
          </a:p>
          <a:p>
            <a:r>
              <a:rPr lang="en-US" dirty="0" smtClean="0"/>
              <a:t>animated</a:t>
            </a:r>
            <a:r>
              <a:rPr lang="en-US" baseline="0" dirty="0" smtClean="0"/>
              <a:t> </a:t>
            </a:r>
            <a:r>
              <a:rPr lang="en-US" baseline="0" dirty="0"/>
              <a:t>this slide so you can introduce </a:t>
            </a:r>
            <a:r>
              <a:rPr lang="en-US" baseline="0" dirty="0" err="1"/>
              <a:t>rhat</a:t>
            </a:r>
            <a:r>
              <a:rPr lang="en-US" baseline="0" dirty="0"/>
              <a:t> and </a:t>
            </a:r>
            <a:r>
              <a:rPr lang="en-US" baseline="0" dirty="0" smtClean="0"/>
              <a:t>phi-hat </a:t>
            </a:r>
            <a:r>
              <a:rPr lang="en-US" baseline="0" dirty="0"/>
              <a:t>“rhetorically”. (Answer is E) </a:t>
            </a:r>
            <a:endParaRPr lang="en-US" baseline="0" dirty="0" smtClean="0"/>
          </a:p>
          <a:p>
            <a:r>
              <a:rPr lang="en-US" baseline="0" dirty="0" smtClean="0"/>
              <a:t>7,4,0,3,[[86]</a:t>
            </a:r>
            <a:r>
              <a:rPr lang="en-US" baseline="0" dirty="0" smtClean="0"/>
              <a:t>]</a:t>
            </a:r>
          </a:p>
          <a:p>
            <a:r>
              <a:rPr lang="en-US" baseline="0" dirty="0" err="1" smtClean="0"/>
              <a:t>Sp</a:t>
            </a:r>
            <a:r>
              <a:rPr lang="en-US" baseline="0" dirty="0" smtClean="0"/>
              <a:t> ‘11:  5, 2, 0, 5, [[89]]</a:t>
            </a:r>
            <a:endParaRPr lang="en-US" baseline="0" dirty="0" smtClean="0"/>
          </a:p>
          <a:p>
            <a:endParaRPr lang="en-US" baseline="0" dirty="0" smtClean="0"/>
          </a:p>
          <a:p>
            <a:r>
              <a:rPr lang="en-US" baseline="0" dirty="0" smtClean="0"/>
              <a:t>I had explained this pretty well before the clicker question (with a little “prop” of a coordinate axis system), so they were well primed. </a:t>
            </a:r>
            <a:r>
              <a:rPr lang="en-US" baseline="0" dirty="0" err="1" smtClean="0"/>
              <a:t>Rhat</a:t>
            </a:r>
            <a:r>
              <a:rPr lang="en-US" baseline="0" dirty="0" smtClean="0"/>
              <a:t> and </a:t>
            </a:r>
            <a:r>
              <a:rPr lang="en-US" baseline="0" dirty="0" err="1" smtClean="0"/>
              <a:t>phihat</a:t>
            </a:r>
            <a:r>
              <a:rPr lang="en-US" baseline="0" dirty="0" smtClean="0"/>
              <a:t> are NEW ideas for students, math doesn’t typically use them, and the idea that the unit vector depends implicitly on what point in space your considering is very confusing and challenging for students. (It IS strange, “</a:t>
            </a:r>
            <a:r>
              <a:rPr lang="en-US" baseline="0" dirty="0" err="1" smtClean="0"/>
              <a:t>rhat</a:t>
            </a:r>
            <a:r>
              <a:rPr lang="en-US" baseline="0" dirty="0" smtClean="0"/>
              <a:t>” is really meaningless by itself, until you know where the point is that you’re dealing with) </a:t>
            </a:r>
            <a:endParaRPr lang="en-US" baseline="0" dirty="0" smtClean="0"/>
          </a:p>
          <a:p>
            <a:r>
              <a:rPr lang="en-US" baseline="0" dirty="0" smtClean="0"/>
              <a:t>Comments from last year:  No problems, but it took them a little longer than I expected to get to it, so I do think it was worthwhile. They are still trying to figure out just what “</a:t>
            </a:r>
            <a:r>
              <a:rPr lang="en-US" baseline="0" dirty="0" err="1" smtClean="0"/>
              <a:t>rhat</a:t>
            </a:r>
            <a:r>
              <a:rPr lang="en-US" baseline="0" dirty="0" smtClean="0"/>
              <a:t>” and “</a:t>
            </a:r>
            <a:r>
              <a:rPr lang="en-US" baseline="0" dirty="0" err="1" smtClean="0"/>
              <a:t>phihat</a:t>
            </a:r>
            <a:r>
              <a:rPr lang="en-US" baseline="0" dirty="0" smtClean="0"/>
              <a:t>” mean....</a:t>
            </a:r>
          </a:p>
          <a:p>
            <a:endParaRPr lang="en-US" baseline="0" dirty="0" smtClean="0"/>
          </a:p>
          <a:p>
            <a:r>
              <a:rPr lang="en-US" baseline="0" dirty="0" smtClean="0"/>
              <a:t>(Answer is 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Original idea: from M. </a:t>
            </a:r>
            <a:r>
              <a:rPr lang="en-US" baseline="0" dirty="0" err="1" smtClean="0"/>
              <a:t>Dubson</a:t>
            </a:r>
            <a:r>
              <a:rPr lang="en-US" baseline="0" dirty="0" smtClean="0"/>
              <a:t> and M. Betterton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22</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a:t>
            </a:r>
            <a:r>
              <a:rPr lang="en-US" dirty="0" smtClean="0"/>
              <a:t>SJP, Lecture #2.</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BEFORE this question, I had written </a:t>
            </a:r>
            <a:r>
              <a:rPr lang="en-US" dirty="0" err="1" smtClean="0"/>
              <a:t>rhat</a:t>
            </a:r>
            <a:r>
              <a:rPr lang="en-US" dirty="0" smtClean="0"/>
              <a:t> = </a:t>
            </a:r>
            <a:r>
              <a:rPr lang="en-US" b="1" dirty="0" smtClean="0"/>
              <a:t>r</a:t>
            </a:r>
            <a:r>
              <a:rPr lang="en-US" b="0" dirty="0" smtClean="0"/>
              <a:t> / |r|</a:t>
            </a:r>
            <a:r>
              <a:rPr lang="en-US" b="0" baseline="0" dirty="0" smtClean="0"/>
              <a:t> to define </a:t>
            </a:r>
            <a:r>
              <a:rPr lang="en-US" b="0" baseline="0" dirty="0" err="1" smtClean="0"/>
              <a:t>rhat</a:t>
            </a:r>
            <a:r>
              <a:rPr lang="en-US" b="0" baseline="0" dirty="0" smtClean="0"/>
              <a:t>. And I had talked about “position vector” in </a:t>
            </a:r>
            <a:r>
              <a:rPr lang="en-US" b="0" baseline="0" dirty="0" err="1" smtClean="0"/>
              <a:t>cartesian</a:t>
            </a:r>
            <a:r>
              <a:rPr lang="en-US" b="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First vote,</a:t>
            </a:r>
            <a:r>
              <a:rPr lang="en-US" baseline="0" dirty="0" smtClean="0"/>
              <a:t> silent:  [[16]], 77, 3,3,1  So it’s 84% wrong. </a:t>
            </a:r>
          </a:p>
          <a:p>
            <a:r>
              <a:rPr lang="en-US" baseline="0" dirty="0" smtClean="0"/>
              <a:t>Do it again, letting them talk, pointing out only that most of them are wrong, and suggesting they think about looking at the PICTURE, thinking of the real r vector (which way does it point?) and the two unit vectors (which way do THEY point). </a:t>
            </a:r>
          </a:p>
          <a:p>
            <a:r>
              <a:rPr lang="en-US" baseline="0" dirty="0" smtClean="0"/>
              <a:t>Second vote: [[59]], 32, 0, 1, </a:t>
            </a:r>
            <a:r>
              <a:rPr lang="en-US" baseline="0" dirty="0" smtClean="0"/>
              <a:t>7</a:t>
            </a:r>
          </a:p>
          <a:p>
            <a:r>
              <a:rPr lang="en-US" baseline="0" dirty="0" smtClean="0"/>
              <a:t>In </a:t>
            </a:r>
            <a:r>
              <a:rPr lang="en-US" baseline="0" dirty="0" err="1" smtClean="0"/>
              <a:t>Sp</a:t>
            </a:r>
            <a:r>
              <a:rPr lang="en-US" baseline="0" dirty="0" smtClean="0"/>
              <a:t> 11:  [[20]], 73, 0, 2, 5 in silent vote, then [[65]], 25, 0, 2, 8 afterwards</a:t>
            </a:r>
            <a:endParaRPr lang="en-US" baseline="0" dirty="0" smtClean="0"/>
          </a:p>
          <a:p>
            <a:endParaRPr lang="en-US" baseline="0" dirty="0" smtClean="0"/>
          </a:p>
          <a:p>
            <a:endParaRPr lang="en-US" dirty="0" smtClean="0"/>
          </a:p>
          <a:p>
            <a:r>
              <a:rPr lang="en-US" dirty="0" smtClean="0"/>
              <a:t>A</a:t>
            </a:r>
            <a:r>
              <a:rPr lang="en-US" dirty="0"/>
              <a:t>,</a:t>
            </a:r>
            <a:r>
              <a:rPr lang="en-US" baseline="0" dirty="0"/>
              <a:t> it’s just an instance of</a:t>
            </a:r>
            <a:r>
              <a:rPr lang="en-US" dirty="0"/>
              <a:t> vector r = r </a:t>
            </a:r>
            <a:r>
              <a:rPr lang="en-US" dirty="0" err="1"/>
              <a:t>rhat</a:t>
            </a:r>
            <a:r>
              <a:rPr lang="en-US" dirty="0"/>
              <a:t>.  (Units of B don’t make sense, but it’s very popular. Students seem to think that it’s analogous</a:t>
            </a:r>
            <a:r>
              <a:rPr lang="en-US" baseline="0" dirty="0"/>
              <a:t> to (1,1) = 1xhat + 1 </a:t>
            </a:r>
            <a:r>
              <a:rPr lang="en-US" baseline="0" dirty="0" err="1"/>
              <a:t>yhat</a:t>
            </a:r>
            <a:r>
              <a:rPr lang="en-US" baseline="0" dirty="0"/>
              <a:t>. ) This is quite puzzling to students. Note that if we had picked any other point on that same circle, the answer would be the same. Isn’t that odd? The formula in polar coordinates for DIFFERENT points looks the same. I think this is a good discussion to get out in the air, especially if one is just about to start taking derivatives of </a:t>
            </a:r>
            <a:r>
              <a:rPr lang="en-US" b="1" baseline="0" dirty="0"/>
              <a:t>r</a:t>
            </a:r>
            <a:r>
              <a:rPr lang="en-US" b="0" baseline="0" dirty="0"/>
              <a:t> = r </a:t>
            </a:r>
            <a:r>
              <a:rPr lang="en-US" b="0" baseline="0" dirty="0" err="1"/>
              <a:t>rhat</a:t>
            </a:r>
            <a:r>
              <a:rPr lang="en-US" b="0" baseline="0" dirty="0"/>
              <a:t> in order to get velocity, and then acceleration, in polar coordinates. </a:t>
            </a:r>
            <a:endParaRPr lang="en-US" b="0" baseline="0" dirty="0" smtClean="0"/>
          </a:p>
          <a:p>
            <a:endParaRPr lang="en-US" b="0" baseline="0" dirty="0" smtClean="0"/>
          </a:p>
          <a:p>
            <a:r>
              <a:rPr lang="en-US" b="0" baseline="0" dirty="0" smtClean="0"/>
              <a:t>Steve Pollock, based on a question by Brant </a:t>
            </a:r>
            <a:r>
              <a:rPr lang="en-US" b="0" baseline="0" dirty="0" err="1" smtClean="0"/>
              <a:t>Hinrichs</a:t>
            </a:r>
            <a:r>
              <a:rPr lang="en-US" b="0" baseline="0" dirty="0" smtClean="0"/>
              <a:t>, (see also his PERC 2010 paper on this topic)</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23</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SP12 </a:t>
            </a:r>
            <a:r>
              <a:rPr lang="en-US" dirty="0" smtClean="0"/>
              <a:t>SJP, Lecture #2</a:t>
            </a:r>
            <a:endParaRPr lang="en-US" dirty="0" smtClean="0"/>
          </a:p>
          <a:p>
            <a:endParaRPr lang="en-US" dirty="0" smtClean="0"/>
          </a:p>
          <a:p>
            <a:r>
              <a:rPr lang="en-US" dirty="0" smtClean="0"/>
              <a:t>Let them wrestle</a:t>
            </a:r>
            <a:r>
              <a:rPr lang="en-US" baseline="0" dirty="0" smtClean="0"/>
              <a:t> with this, call it out. We had “</a:t>
            </a:r>
            <a:r>
              <a:rPr lang="en-US" baseline="0" dirty="0" err="1" smtClean="0"/>
              <a:t>r”’s</a:t>
            </a:r>
            <a:r>
              <a:rPr lang="en-US" baseline="0" dirty="0" smtClean="0"/>
              <a:t> in there (point out it’s </a:t>
            </a:r>
            <a:r>
              <a:rPr lang="en-US" baseline="0" dirty="0" err="1" smtClean="0"/>
              <a:t>rhat</a:t>
            </a:r>
            <a:r>
              <a:rPr lang="en-US" baseline="0" dirty="0" smtClean="0"/>
              <a:t>, not r), and then sin/</a:t>
            </a:r>
            <a:r>
              <a:rPr lang="en-US" baseline="0" dirty="0" err="1" smtClean="0"/>
              <a:t>cos</a:t>
            </a:r>
            <a:r>
              <a:rPr lang="en-US" baseline="0" dirty="0" smtClean="0"/>
              <a:t> </a:t>
            </a:r>
            <a:r>
              <a:rPr lang="en-US" baseline="0" dirty="0" err="1" smtClean="0"/>
              <a:t>mixup</a:t>
            </a:r>
            <a:r>
              <a:rPr lang="en-US" baseline="0" dirty="0" smtClean="0"/>
              <a:t>. Good for them to puzzle it out first. </a:t>
            </a:r>
            <a:r>
              <a:rPr lang="en-US" baseline="0" dirty="0" smtClean="0"/>
              <a:t>See next slide. </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24</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a:t>
            </a:r>
            <a:r>
              <a:rPr lang="en-US" dirty="0" smtClean="0"/>
              <a:t>SJP Lecture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Before giving this, (the slide is animated), I worked out the </a:t>
            </a:r>
            <a:r>
              <a:rPr lang="en-US" dirty="0" err="1" smtClean="0"/>
              <a:t>rhat</a:t>
            </a:r>
            <a:r>
              <a:rPr lang="en-US" dirty="0" smtClean="0"/>
              <a:t> formula</a:t>
            </a:r>
            <a:r>
              <a:rPr lang="en-US" baseline="0" dirty="0" smtClean="0"/>
              <a:t> on the board. (Rhetorical question, I drew the angle between </a:t>
            </a:r>
            <a:r>
              <a:rPr lang="en-US" baseline="0" dirty="0" err="1" smtClean="0"/>
              <a:t>rhat</a:t>
            </a:r>
            <a:r>
              <a:rPr lang="en-US" baseline="0" dirty="0" smtClean="0"/>
              <a:t> and </a:t>
            </a:r>
            <a:r>
              <a:rPr lang="en-US" baseline="0" dirty="0" err="1" smtClean="0"/>
              <a:t>xhat</a:t>
            </a:r>
            <a:r>
              <a:rPr lang="en-US" baseline="0" dirty="0" smtClean="0"/>
              <a:t> and had them tell me it was also phi)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Results:  28</a:t>
            </a:r>
            <a:r>
              <a:rPr lang="en-US" dirty="0" smtClean="0"/>
              <a:t>, 7, [[63]], 1, 0</a:t>
            </a:r>
          </a:p>
          <a:p>
            <a:r>
              <a:rPr lang="en-US" dirty="0" smtClean="0"/>
              <a:t>From </a:t>
            </a:r>
            <a:r>
              <a:rPr lang="en-US" dirty="0" err="1" smtClean="0"/>
              <a:t>Sp</a:t>
            </a:r>
            <a:r>
              <a:rPr lang="en-US" dirty="0" smtClean="0"/>
              <a:t> ‘11:  27, 5, [[68]], 0, 0</a:t>
            </a:r>
          </a:p>
          <a:p>
            <a:endParaRPr lang="en-US" dirty="0" smtClean="0"/>
          </a:p>
          <a:p>
            <a:r>
              <a:rPr lang="en-US" dirty="0" smtClean="0"/>
              <a:t>Pretty </a:t>
            </a:r>
            <a:r>
              <a:rPr lang="en-US" dirty="0" smtClean="0"/>
              <a:t>much just the </a:t>
            </a:r>
            <a:r>
              <a:rPr lang="en-US" dirty="0" err="1" smtClean="0"/>
              <a:t>cos</a:t>
            </a:r>
            <a:r>
              <a:rPr lang="en-US" dirty="0" smtClean="0"/>
              <a:t>/sin</a:t>
            </a:r>
            <a:r>
              <a:rPr lang="en-US" baseline="0" dirty="0" smtClean="0"/>
              <a:t> issue to wrestle with. I drew the angle phi between </a:t>
            </a:r>
            <a:r>
              <a:rPr lang="en-US" baseline="0" dirty="0" err="1" smtClean="0"/>
              <a:t>phihat</a:t>
            </a:r>
            <a:r>
              <a:rPr lang="en-US" baseline="0" dirty="0" smtClean="0"/>
              <a:t> and </a:t>
            </a:r>
            <a:r>
              <a:rPr lang="en-US" baseline="0" dirty="0" err="1" smtClean="0"/>
              <a:t>yhat</a:t>
            </a:r>
            <a:r>
              <a:rPr lang="en-US" baseline="0" dirty="0" smtClean="0"/>
              <a:t> to help them (let them call out if that was phi, or 90-phi. It’s phi) </a:t>
            </a:r>
            <a:r>
              <a:rPr lang="en-US" baseline="0" dirty="0" smtClean="0"/>
              <a:t> </a:t>
            </a:r>
            <a:r>
              <a:rPr lang="en-US" dirty="0" smtClean="0"/>
              <a:t>Then</a:t>
            </a:r>
            <a:r>
              <a:rPr lang="en-US" dirty="0" smtClean="0"/>
              <a:t>,</a:t>
            </a:r>
            <a:r>
              <a:rPr lang="en-US" baseline="0" dirty="0" smtClean="0"/>
              <a:t> also w</a:t>
            </a:r>
            <a:r>
              <a:rPr lang="en-US" dirty="0" smtClean="0"/>
              <a:t>orthwhile </a:t>
            </a:r>
            <a:r>
              <a:rPr lang="en-US" dirty="0"/>
              <a:t>talking through the “check by limiting case” story. </a:t>
            </a:r>
            <a:endParaRPr lang="en-US" dirty="0" smtClean="0"/>
          </a:p>
          <a:p>
            <a:r>
              <a:rPr lang="en-US" dirty="0" smtClean="0"/>
              <a:t>Comments from </a:t>
            </a:r>
            <a:r>
              <a:rPr lang="en-US" dirty="0" err="1" smtClean="0"/>
              <a:t>Sp</a:t>
            </a:r>
            <a:r>
              <a:rPr lang="en-US" dirty="0" smtClean="0"/>
              <a:t> 11:</a:t>
            </a:r>
          </a:p>
          <a:p>
            <a:r>
              <a:rPr lang="en-US" dirty="0" smtClean="0"/>
              <a:t>Signs seemed to be guiding them.</a:t>
            </a:r>
            <a:r>
              <a:rPr lang="en-US" baseline="0" dirty="0" smtClean="0"/>
              <a:t> </a:t>
            </a:r>
          </a:p>
          <a:p>
            <a:r>
              <a:rPr lang="en-US" baseline="0" dirty="0" smtClean="0"/>
              <a:t>We did talk about “</a:t>
            </a:r>
            <a:r>
              <a:rPr lang="en-US" baseline="0" dirty="0" err="1" smtClean="0"/>
              <a:t>orthogonality</a:t>
            </a:r>
            <a:r>
              <a:rPr lang="en-US" baseline="0" dirty="0" smtClean="0"/>
              <a:t>” as check</a:t>
            </a:r>
          </a:p>
          <a:p>
            <a:endParaRPr lang="en-US" dirty="0" smtClean="0"/>
          </a:p>
          <a:p>
            <a:r>
              <a:rPr lang="en-US" dirty="0" smtClean="0"/>
              <a:t>S. Pollock</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25</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to </a:t>
            </a:r>
            <a:r>
              <a:rPr lang="en-US" baseline="0" dirty="0" smtClean="0"/>
              <a:t>emphasize</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26</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 introduce a new notation.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a:t>
            </a:r>
            <a:r>
              <a:rPr lang="en-US" baseline="0" dirty="0" smtClean="0"/>
              <a:t> left this up during the activity from OSU (see 1Velocity_accel_polar)</a:t>
            </a:r>
            <a:r>
              <a:rPr lang="en-US" baseline="0" dirty="0" err="1" smtClean="0"/>
              <a:t>OSU_handout</a:t>
            </a:r>
            <a:r>
              <a:rPr lang="en-US" baseline="0" dirty="0" smtClean="0"/>
              <a:t>), having THEM construct </a:t>
            </a:r>
            <a:r>
              <a:rPr lang="en-US" baseline="0" dirty="0" err="1" smtClean="0"/>
              <a:t>drhat</a:t>
            </a:r>
            <a:r>
              <a:rPr lang="en-US" baseline="0" dirty="0" smtClean="0"/>
              <a:t>/</a:t>
            </a:r>
            <a:r>
              <a:rPr lang="en-US" baseline="0" dirty="0" err="1" smtClean="0"/>
              <a:t>dt</a:t>
            </a:r>
            <a:r>
              <a:rPr lang="en-US" baseline="0" dirty="0" smtClean="0"/>
              <a:t>, and </a:t>
            </a:r>
            <a:r>
              <a:rPr lang="en-US" baseline="0" dirty="0" err="1" smtClean="0"/>
              <a:t>dphihat</a:t>
            </a:r>
            <a:r>
              <a:rPr lang="en-US" baseline="0" dirty="0" smtClean="0"/>
              <a:t>/</a:t>
            </a:r>
            <a:r>
              <a:rPr lang="en-US" baseline="0" dirty="0" err="1" smtClean="0"/>
              <a:t>dt</a:t>
            </a:r>
            <a:r>
              <a:rPr lang="en-US" baseline="0" dirty="0" smtClean="0"/>
              <a:t>, and thus constructing v, and then a, on a worksheet together. </a:t>
            </a:r>
            <a:endParaRPr lang="en-US" dirty="0" smtClean="0"/>
          </a:p>
          <a:p>
            <a:endParaRPr lang="en-US" dirty="0" smtClean="0"/>
          </a:p>
          <a:p>
            <a:r>
              <a:rPr lang="en-US" dirty="0" smtClean="0"/>
              <a:t>The idea that taking derivatives</a:t>
            </a:r>
            <a:r>
              <a:rPr lang="en-US" baseline="0" dirty="0" smtClean="0"/>
              <a:t> of </a:t>
            </a:r>
            <a:r>
              <a:rPr lang="en-US" baseline="0" dirty="0" err="1" smtClean="0"/>
              <a:t>rhat</a:t>
            </a:r>
            <a:r>
              <a:rPr lang="en-US" baseline="0" dirty="0" smtClean="0"/>
              <a:t> involves (chain rule!) derivatives of phi(t) was slipping by a lot of students.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27</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smtClean="0"/>
              <a:t>Sp’</a:t>
            </a:r>
            <a:r>
              <a:rPr lang="en-US" dirty="0" smtClean="0"/>
              <a:t>12 SJP Lecture #3</a:t>
            </a:r>
          </a:p>
          <a:p>
            <a:r>
              <a:rPr lang="en-US" dirty="0" smtClean="0"/>
              <a:t>7, 35, 45, 13, 0 </a:t>
            </a:r>
            <a:endParaRPr lang="en-US" dirty="0" smtClean="0"/>
          </a:p>
          <a:p>
            <a:r>
              <a:rPr lang="en-US" dirty="0" err="1" smtClean="0"/>
              <a:t>Sp</a:t>
            </a:r>
            <a:r>
              <a:rPr lang="en-US" baseline="0" dirty="0" smtClean="0"/>
              <a:t> ‘11 the distribution was 4, 41, 50, 2, 2.  I also covered two more concept tests in </a:t>
            </a:r>
            <a:r>
              <a:rPr lang="en-US" baseline="0" dirty="0" err="1" smtClean="0"/>
              <a:t>Sp</a:t>
            </a:r>
            <a:r>
              <a:rPr lang="en-US" baseline="0" dirty="0" smtClean="0"/>
              <a:t> </a:t>
            </a:r>
            <a:r>
              <a:rPr lang="fr-FR" baseline="0" dirty="0" smtClean="0"/>
              <a:t>’</a:t>
            </a:r>
            <a:r>
              <a:rPr lang="en-US" baseline="0" dirty="0" smtClean="0"/>
              <a:t>11 compared to </a:t>
            </a:r>
            <a:r>
              <a:rPr lang="en-US" baseline="0" dirty="0" err="1" smtClean="0"/>
              <a:t>Sp</a:t>
            </a:r>
            <a:r>
              <a:rPr lang="en-US" baseline="0" dirty="0" smtClean="0"/>
              <a:t> 12’. </a:t>
            </a:r>
            <a:r>
              <a:rPr lang="en-US" dirty="0" smtClean="0"/>
              <a:t> </a:t>
            </a:r>
            <a:endParaRPr lang="en-US" dirty="0" smtClean="0"/>
          </a:p>
          <a:p>
            <a:endParaRPr lang="en-US" dirty="0" smtClean="0"/>
          </a:p>
          <a:p>
            <a:r>
              <a:rPr lang="en-US" dirty="0" smtClean="0"/>
              <a:t>It’s a</a:t>
            </a:r>
            <a:r>
              <a:rPr lang="en-US" baseline="0" dirty="0" smtClean="0"/>
              <a:t> little on the “slow” side, but just barely (13%). I think this is about what I’d like. </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60459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a:t>
            </a:r>
            <a:r>
              <a:rPr lang="en-US" dirty="0" smtClean="0"/>
              <a:t>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(Animated</a:t>
            </a:r>
            <a:r>
              <a:rPr lang="en-US" baseline="0" dirty="0" smtClean="0"/>
              <a:t> </a:t>
            </a:r>
            <a:r>
              <a:rPr lang="en-US" baseline="0" dirty="0" err="1" smtClean="0"/>
              <a:t>ppt</a:t>
            </a:r>
            <a:r>
              <a:rPr lang="en-US" baseline="0" dirty="0" smtClean="0"/>
              <a:t>, part of lecture, not a clicker question)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Did this in parallel with a development</a:t>
            </a:r>
            <a:r>
              <a:rPr lang="en-US" baseline="0" dirty="0" smtClean="0"/>
              <a:t> on the board, where I was doing this in Cartesian and polar “side by side”. </a:t>
            </a:r>
          </a:p>
          <a:p>
            <a:r>
              <a:rPr lang="en-US" baseline="0" dirty="0" smtClean="0"/>
              <a:t>This is mostly review, I let them call things out as I wrote them up (or animated the line)</a:t>
            </a:r>
          </a:p>
          <a:p>
            <a:r>
              <a:rPr lang="en-US" baseline="0" dirty="0" smtClean="0"/>
              <a:t>I did in fact do the full algebra (fast!) to get </a:t>
            </a:r>
            <a:r>
              <a:rPr lang="en-US" baseline="0" dirty="0" smtClean="0"/>
              <a:t>acceleration </a:t>
            </a:r>
            <a:r>
              <a:rPr lang="en-US" baseline="0" dirty="0" smtClean="0"/>
              <a:t>on the board. </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Comments from </a:t>
            </a:r>
            <a:r>
              <a:rPr lang="en-US" baseline="0" dirty="0" err="1" smtClean="0"/>
              <a:t>Sp</a:t>
            </a:r>
            <a:r>
              <a:rPr lang="en-US" baseline="0" dirty="0" smtClean="0"/>
              <a:t> 11:  </a:t>
            </a:r>
            <a:r>
              <a:rPr lang="en-US" dirty="0" smtClean="0"/>
              <a:t>I told them the story of my waking</a:t>
            </a:r>
            <a:r>
              <a:rPr lang="en-US" baseline="0" dirty="0" smtClean="0"/>
              <a:t> up at 6 AM because I had gotten the sign wrong on the last term in an earlier version of this slide: talked them through my physical explanation of why it must be plus (walk outward on a merry go-round that is </a:t>
            </a:r>
            <a:r>
              <a:rPr lang="en-US" baseline="0" dirty="0" err="1" smtClean="0"/>
              <a:t>roating</a:t>
            </a:r>
            <a:r>
              <a:rPr lang="en-US" baseline="0" dirty="0" smtClean="0"/>
              <a:t> in +phi direction. You are speeding up sideways as you move out, so some force must be applying a force on you in that direction to speed you up!)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77492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Arial" charset="0"/>
                <a:cs typeface="Arial" charset="0"/>
              </a:rPr>
              <a:t>(Discussed, didn’t vote)</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a:t>
            </a:fld>
            <a:endParaRPr lang="en-US"/>
          </a:p>
        </p:txBody>
      </p:sp>
    </p:spTree>
    <p:extLst>
      <p:ext uri="{BB962C8B-B14F-4D97-AF65-F5344CB8AC3E}">
        <p14:creationId xmlns:p14="http://schemas.microsoft.com/office/powerpoint/2010/main" val="1566781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endParaRPr lang="en-US" dirty="0" smtClean="0"/>
          </a:p>
          <a:p>
            <a:r>
              <a:rPr lang="en-US" dirty="0" smtClean="0"/>
              <a:t>Just to </a:t>
            </a:r>
            <a:r>
              <a:rPr lang="en-US" dirty="0" smtClean="0"/>
              <a:t>summarize</a:t>
            </a:r>
            <a:r>
              <a:rPr lang="en-US" baseline="0" dirty="0" smtClean="0"/>
              <a:t> last slide.  </a:t>
            </a:r>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372019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just </a:t>
            </a:r>
            <a:r>
              <a:rPr lang="en-US" baseline="0" dirty="0" smtClean="0"/>
              <a:t>to emphasize that any vector must have a well-defined r and phi component, just tilt your head)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I’m recapitulating the last slide – and also discuss that this is our equation of motion. It’s not “definition” of force, force is physical, these equations then show how r and phi respond/depend on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Also point out that each term here can be interpreted (we’ll cycle back to this for next few slides)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31</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r>
              <a:rPr lang="en-US" dirty="0" smtClean="0"/>
              <a:t>3, [[85]], 4, 3, </a:t>
            </a:r>
            <a:r>
              <a:rPr lang="en-US" dirty="0" smtClean="0"/>
              <a:t>4</a:t>
            </a:r>
          </a:p>
          <a:p>
            <a:r>
              <a:rPr lang="en-US" dirty="0" err="1" smtClean="0"/>
              <a:t>Sp</a:t>
            </a:r>
            <a:r>
              <a:rPr lang="en-US" baseline="0" dirty="0" smtClean="0"/>
              <a:t> 12:  0, [[95]], 2, 0, 2  (this was at the end of lecture #2) </a:t>
            </a:r>
            <a:endParaRPr lang="en-US" dirty="0" smtClean="0"/>
          </a:p>
          <a:p>
            <a:endParaRPr lang="en-US" dirty="0" smtClean="0"/>
          </a:p>
          <a:p>
            <a:r>
              <a:rPr lang="en-US" dirty="0" smtClean="0"/>
              <a:t>Answer is B</a:t>
            </a:r>
            <a:r>
              <a:rPr lang="en-US" dirty="0"/>
              <a:t>. Review</a:t>
            </a:r>
            <a:r>
              <a:rPr lang="en-US" baseline="0" dirty="0"/>
              <a:t> of </a:t>
            </a:r>
            <a:r>
              <a:rPr lang="en-US" baseline="0" dirty="0" err="1"/>
              <a:t>Phys</a:t>
            </a:r>
            <a:r>
              <a:rPr lang="en-US" baseline="0" dirty="0"/>
              <a:t> 1? </a:t>
            </a:r>
            <a:r>
              <a:rPr lang="en-US" baseline="0" dirty="0" smtClean="0"/>
              <a:t> </a:t>
            </a:r>
            <a:endParaRPr lang="en-US" baseline="0" dirty="0" smtClean="0"/>
          </a:p>
          <a:p>
            <a:r>
              <a:rPr lang="en-US" baseline="0" dirty="0" smtClean="0"/>
              <a:t> </a:t>
            </a:r>
            <a:r>
              <a:rPr lang="en-US" baseline="0" dirty="0" smtClean="0"/>
              <a:t>Think about signs, some students wanted to discuss what “A” means (several during the discussion were trying to argue that both A and B point in the r direction, and thus are centripetal! So, they voted 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Comments from </a:t>
            </a:r>
            <a:r>
              <a:rPr lang="en-US" baseline="0" dirty="0" err="1" smtClean="0"/>
              <a:t>Sp</a:t>
            </a:r>
            <a:r>
              <a:rPr lang="en-US" baseline="0" dirty="0" smtClean="0"/>
              <a:t> ‘11:  They mostly all got it, but it took minutes, and the discussion was good. They were remembering/reminding each other of v^2/R, and what omega was, etc. </a:t>
            </a:r>
          </a:p>
          <a:p>
            <a:endParaRPr lang="en-US" dirty="0" smtClean="0"/>
          </a:p>
          <a:p>
            <a:r>
              <a:rPr lang="en-US" dirty="0" smtClean="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32</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r>
              <a:rPr lang="en-US" dirty="0" smtClean="0"/>
              <a:t>1,1,[[90]],</a:t>
            </a:r>
            <a:r>
              <a:rPr lang="en-US" baseline="0" dirty="0" smtClean="0"/>
              <a:t> 1, 6</a:t>
            </a:r>
          </a:p>
          <a:p>
            <a:endParaRPr lang="en-US" baseline="0" dirty="0" smtClean="0"/>
          </a:p>
          <a:p>
            <a:endParaRPr lang="en-US" dirty="0" smtClean="0"/>
          </a:p>
          <a:p>
            <a:endParaRPr lang="en-US" dirty="0" smtClean="0"/>
          </a:p>
          <a:p>
            <a:r>
              <a:rPr lang="en-US" dirty="0" smtClean="0"/>
              <a:t>C. Is</a:t>
            </a:r>
            <a:r>
              <a:rPr lang="en-US" baseline="0" dirty="0" smtClean="0"/>
              <a:t> correct. Some students liked both C and D (or just D), like the previous one, they thought that any “phi” component must refer to alpha. I wanted students to generate the idea that alpha = phi(double dot) on their own, but that was hard. We did it at the board. </a:t>
            </a:r>
          </a:p>
          <a:p>
            <a:endParaRPr lang="en-US" baseline="0" dirty="0" smtClean="0"/>
          </a:p>
          <a:p>
            <a:r>
              <a:rPr lang="en-US" baseline="0" dirty="0" smtClean="0"/>
              <a:t>At the end of this, one student wanted me to go back and discuss the physical </a:t>
            </a:r>
            <a:r>
              <a:rPr lang="en-US" baseline="0" dirty="0" err="1" smtClean="0"/>
              <a:t>intrerpretation</a:t>
            </a:r>
            <a:r>
              <a:rPr lang="en-US" baseline="0" dirty="0" smtClean="0"/>
              <a:t> of all 4 terms. That was a good thing to do! Got lots of good voices from the class about what each term “means’, and I made the point that although we’re seeing Physics 1 material showing up again, this new formalism is better. For instance, term D has shown up, it’s new, we never saw it in Physics 1! I asked them to “name” it (someone said </a:t>
            </a:r>
            <a:r>
              <a:rPr lang="en-US" baseline="0" dirty="0" err="1" smtClean="0"/>
              <a:t>Coriolis</a:t>
            </a:r>
            <a:r>
              <a:rPr lang="en-US" baseline="0" dirty="0" smtClean="0"/>
              <a:t> – I think that’s ok in this 2-D polar world) (I pointed out that if you are walking outwards on a merry go round, there must be some SIDEWAYS force to allow that -  that’s basically term D….)</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33</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[[93]], 6, 1, </a:t>
            </a:r>
            <a:r>
              <a:rPr lang="en-US" dirty="0" smtClean="0"/>
              <a:t>0,0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baseline="0" dirty="0" smtClean="0"/>
              <a:t> 11:   [[98]], 2, 0,0,0</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Trying to help them visualize orbits, move back and forth from polar to rectangular </a:t>
            </a:r>
            <a:r>
              <a:rPr lang="en-US" dirty="0" err="1" smtClean="0"/>
              <a:t>coords</a:t>
            </a:r>
            <a:r>
              <a:rPr lang="en-US" dirty="0" smtClean="0"/>
              <a:t>. </a:t>
            </a:r>
          </a:p>
          <a:p>
            <a:endParaRPr lang="en-US" dirty="0" smtClean="0"/>
          </a:p>
          <a:p>
            <a:r>
              <a:rPr lang="en-US" dirty="0" smtClean="0"/>
              <a:t>Circular, uniform motion. But, when I asked them how they know, they started off by talking about x and y components, “tracing” out a circle. This was</a:t>
            </a:r>
            <a:r>
              <a:rPr lang="en-US" baseline="0" dirty="0" smtClean="0"/>
              <a:t> not a problem. But then we noted that |r| is a constant (that makes It circular), and we can compute v, find |v|, and find it’s constant, omega b.  That’s kind of nice, a little different than the hand waving arguments they were making that it just “looks smooth”. </a:t>
            </a:r>
            <a:endParaRPr lang="en-US" dirty="0" smtClean="0"/>
          </a:p>
          <a:p>
            <a:endParaRPr lang="en-US" dirty="0" smtClean="0"/>
          </a:p>
          <a:p>
            <a:r>
              <a:rPr lang="en-US" dirty="0" smtClean="0"/>
              <a:t>Bonus </a:t>
            </a:r>
            <a:r>
              <a:rPr lang="en-US" dirty="0"/>
              <a:t>– it’s counterclockwise.</a:t>
            </a:r>
            <a:r>
              <a:rPr lang="en-US" baseline="0" dirty="0"/>
              <a:t> </a:t>
            </a:r>
            <a:endParaRPr lang="en-US" baseline="0" dirty="0" smtClean="0"/>
          </a:p>
          <a:p>
            <a:endParaRPr lang="en-US" baseline="0" dirty="0" smtClean="0"/>
          </a:p>
          <a:p>
            <a:r>
              <a:rPr lang="en-US" baseline="0" dirty="0" smtClean="0"/>
              <a:t>Comments from ‘11:  </a:t>
            </a:r>
          </a:p>
          <a:p>
            <a:r>
              <a:rPr lang="en-US" dirty="0" smtClean="0"/>
              <a:t>No</a:t>
            </a:r>
            <a:r>
              <a:rPr lang="en-US" baseline="0" dirty="0" smtClean="0"/>
              <a:t> problem for them. Didn’t take long. However, they were not thinking of it entirely like I was, I took |r| and found b, </a:t>
            </a:r>
          </a:p>
          <a:p>
            <a:r>
              <a:rPr lang="en-US" baseline="0" dirty="0" smtClean="0"/>
              <a:t>and calculated </a:t>
            </a:r>
            <a:r>
              <a:rPr lang="en-US" baseline="0" dirty="0" err="1" smtClean="0"/>
              <a:t>dr</a:t>
            </a:r>
            <a:r>
              <a:rPr lang="en-US" baseline="0" dirty="0" smtClean="0"/>
              <a:t>/</a:t>
            </a:r>
            <a:r>
              <a:rPr lang="en-US" baseline="0" dirty="0" err="1" smtClean="0"/>
              <a:t>dt</a:t>
            </a:r>
            <a:r>
              <a:rPr lang="en-US" baseline="0" dirty="0" smtClean="0"/>
              <a:t> to get v, then |v| = b omega. That seemed nice, and helpful for them to see WHY it’s uniform and circular. (One student pointed out I never said omega was constant – good point!)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Answer</a:t>
            </a:r>
            <a:r>
              <a:rPr lang="en-US" baseline="0" dirty="0" smtClean="0"/>
              <a:t> circular (A): </a:t>
            </a:r>
            <a:r>
              <a:rPr lang="en-US" dirty="0" smtClean="0"/>
              <a:t>Bonus – it’s counterclockwise</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34</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r>
              <a:rPr lang="en-US" dirty="0" smtClean="0"/>
              <a:t>0, 3, 0, [[97]],</a:t>
            </a:r>
            <a:r>
              <a:rPr lang="en-US" baseline="0" dirty="0" smtClean="0"/>
              <a:t> </a:t>
            </a:r>
            <a:r>
              <a:rPr lang="en-US" baseline="0" dirty="0" smtClean="0"/>
              <a:t>0</a:t>
            </a:r>
          </a:p>
          <a:p>
            <a:r>
              <a:rPr lang="en-US" baseline="0" dirty="0" err="1" smtClean="0"/>
              <a:t>Sp</a:t>
            </a:r>
            <a:r>
              <a:rPr lang="en-US" baseline="0" dirty="0" smtClean="0"/>
              <a:t> ‘11:  2,0,2,[[96]], 0</a:t>
            </a:r>
            <a:endParaRPr lang="en-US" dirty="0" smtClean="0"/>
          </a:p>
          <a:p>
            <a:endParaRPr lang="en-US" dirty="0" smtClean="0"/>
          </a:p>
          <a:p>
            <a:r>
              <a:rPr lang="en-US" dirty="0" smtClean="0"/>
              <a:t>Elliptical</a:t>
            </a:r>
            <a:r>
              <a:rPr lang="en-US" dirty="0"/>
              <a:t>. Bonus – it’s counterclockwise.</a:t>
            </a:r>
            <a:r>
              <a:rPr lang="en-US" baseline="0" dirty="0"/>
              <a:t> (And, |v| is not independent of time, so </a:t>
            </a:r>
            <a:r>
              <a:rPr lang="en-US" baseline="0" dirty="0" smtClean="0"/>
              <a:t>I </a:t>
            </a:r>
            <a:r>
              <a:rPr lang="en-US" baseline="0" dirty="0"/>
              <a:t>it’s not uniform either</a:t>
            </a:r>
            <a:r>
              <a:rPr lang="en-US" baseline="0" dirty="0" smtClean="0"/>
              <a:t>! Even though there’s still that same simple constant omega in the formula, that doesn’t mean the SPEED is uniform) This was quick, they did fine, but the conversation was loud, it seemed worth while. </a:t>
            </a:r>
            <a:endParaRPr lang="en-US" baseline="0" dirty="0" smtClean="0"/>
          </a:p>
          <a:p>
            <a:r>
              <a:rPr lang="en-US" baseline="0" dirty="0" smtClean="0"/>
              <a:t>Last year the “uniform” question generated some debate. </a:t>
            </a:r>
          </a:p>
          <a:p>
            <a:endParaRPr lang="en-US" baseline="0" dirty="0" smtClean="0"/>
          </a:p>
          <a:p>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35</a:t>
            </a:fld>
            <a:endParaRPr 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endParaRPr lang="en-US" dirty="0" smtClean="0"/>
          </a:p>
          <a:p>
            <a:endParaRPr lang="en-US" dirty="0" smtClean="0"/>
          </a:p>
          <a:p>
            <a:r>
              <a:rPr lang="en-US" dirty="0" smtClean="0"/>
              <a:t>Let them realize that the “F” side of F=ma is not kinematics, or formulas, or “centripetal”… it’s real physical</a:t>
            </a:r>
            <a:r>
              <a:rPr lang="en-US" baseline="0" dirty="0" smtClean="0"/>
              <a:t> identifiable pushes and pulls. </a:t>
            </a:r>
            <a:r>
              <a:rPr lang="en-US" dirty="0"/>
              <a:t>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36</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r>
              <a:rPr lang="en-US" dirty="0" smtClean="0"/>
              <a:t>Before showing next slide: it was about 65% correct</a:t>
            </a:r>
          </a:p>
          <a:p>
            <a:r>
              <a:rPr lang="en-US" dirty="0" smtClean="0"/>
              <a:t>After showing next slide:0, 7, 12,[[75]], </a:t>
            </a:r>
            <a:r>
              <a:rPr lang="en-US" dirty="0" smtClean="0"/>
              <a:t>6</a:t>
            </a:r>
          </a:p>
          <a:p>
            <a:r>
              <a:rPr lang="en-US" dirty="0" err="1" smtClean="0"/>
              <a:t>Sp</a:t>
            </a:r>
            <a:r>
              <a:rPr lang="en-US" baseline="0" dirty="0" smtClean="0"/>
              <a:t> ‘11:  2, 14, 8, [[69]], 6  (after showing the next slide) </a:t>
            </a:r>
            <a:endParaRPr lang="en-US" dirty="0" smtClean="0"/>
          </a:p>
          <a:p>
            <a:endParaRPr lang="en-US" dirty="0" smtClean="0"/>
          </a:p>
          <a:p>
            <a:r>
              <a:rPr lang="en-US" dirty="0" smtClean="0"/>
              <a:t>D</a:t>
            </a:r>
            <a:r>
              <a:rPr lang="en-US" dirty="0"/>
              <a:t>. If they don’t mostly get this, </a:t>
            </a:r>
            <a:r>
              <a:rPr lang="en-US" dirty="0" smtClean="0"/>
              <a:t>you can then </a:t>
            </a:r>
            <a:r>
              <a:rPr lang="en-US" dirty="0"/>
              <a:t>show the next slide. </a:t>
            </a:r>
            <a:r>
              <a:rPr lang="en-US" dirty="0" smtClean="0"/>
              <a:t>  This is apparently</a:t>
            </a:r>
            <a:r>
              <a:rPr lang="en-US" baseline="0" dirty="0" smtClean="0"/>
              <a:t> s</a:t>
            </a:r>
            <a:r>
              <a:rPr lang="en-US" dirty="0" smtClean="0"/>
              <a:t>ubtle for them.</a:t>
            </a:r>
            <a:r>
              <a:rPr lang="en-US" baseline="0" dirty="0" smtClean="0"/>
              <a:t> One student had shouted out the answer before I showed the options, but it didn’t matter, there was still a healthy discussion. Some students didn’t really understand my notation, the subscript indicating the component (despite having had it on several previous slides) </a:t>
            </a:r>
          </a:p>
          <a:p>
            <a:endParaRPr lang="en-US" baseline="0" dirty="0" smtClean="0"/>
          </a:p>
          <a:p>
            <a:r>
              <a:rPr lang="en-US" baseline="0" dirty="0" smtClean="0"/>
              <a:t>There was some debate about whether the string was rigid or not, whether it matters if it goes to large angles, etc. </a:t>
            </a:r>
            <a:endParaRPr lang="en-US" baseline="0" dirty="0" smtClean="0"/>
          </a:p>
          <a:p>
            <a:endParaRPr lang="en-US" baseline="0" dirty="0" smtClean="0"/>
          </a:p>
          <a:p>
            <a:r>
              <a:rPr lang="en-US" baseline="0" dirty="0" smtClean="0"/>
              <a:t>Comments from Sp’11:  </a:t>
            </a:r>
            <a:r>
              <a:rPr lang="en-US" dirty="0" smtClean="0"/>
              <a:t>Good discussion, they are still confused about what</a:t>
            </a:r>
            <a:r>
              <a:rPr lang="en-US" baseline="0" dirty="0" smtClean="0"/>
              <a:t> is the difference between phi and </a:t>
            </a:r>
            <a:r>
              <a:rPr lang="en-US" baseline="0" dirty="0" err="1" smtClean="0"/>
              <a:t>phihat</a:t>
            </a:r>
            <a:r>
              <a:rPr lang="en-US" baseline="0" dirty="0" smtClean="0"/>
              <a:t>, and what “</a:t>
            </a:r>
            <a:r>
              <a:rPr lang="en-US" baseline="0" dirty="0" err="1" smtClean="0"/>
              <a:t>T_phi</a:t>
            </a:r>
            <a:r>
              <a:rPr lang="en-US" baseline="0" dirty="0" smtClean="0"/>
              <a:t>” means (is it a vector? A number? Is it signed?)  It was definitely a helpful concept test. </a:t>
            </a:r>
          </a:p>
          <a:p>
            <a:endParaRPr lang="en-US" dirty="0" smtClean="0"/>
          </a:p>
          <a:p>
            <a:r>
              <a:rPr lang="en-US" dirty="0" smtClean="0"/>
              <a:t>Note that the context here is solving the “pendulum” problem, or Taylor Ex 1.2</a:t>
            </a:r>
          </a:p>
          <a:p>
            <a:endParaRPr lang="en-US" dirty="0" smtClean="0"/>
          </a:p>
          <a:p>
            <a:r>
              <a:rPr lang="en-US" dirty="0" smtClean="0"/>
              <a:t>S. Pollock</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37</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endParaRPr lang="en-US" dirty="0" smtClean="0"/>
          </a:p>
          <a:p>
            <a:r>
              <a:rPr lang="en-US" dirty="0" smtClean="0"/>
              <a:t>(</a:t>
            </a:r>
            <a:r>
              <a:rPr lang="en-US" dirty="0"/>
              <a:t>Animated the coordinate</a:t>
            </a:r>
            <a:r>
              <a:rPr lang="en-US" baseline="0" dirty="0"/>
              <a:t> system for them, might make it easier</a:t>
            </a:r>
            <a:r>
              <a:rPr lang="en-US" baseline="0" dirty="0" smtClean="0"/>
              <a:t>)  Still, it wasn’t 100%. There was some discussion about whether phi-hat flips sign on the other side of the axis (it does not). There was some discussion of whether this is a “snapshot” in time. There was some issue at first with the notation (</a:t>
            </a:r>
            <a:r>
              <a:rPr lang="en-US" baseline="0" dirty="0" err="1" smtClean="0"/>
              <a:t>e.g</a:t>
            </a:r>
            <a:r>
              <a:rPr lang="en-US" baseline="0" dirty="0" smtClean="0"/>
              <a:t>, does </a:t>
            </a:r>
            <a:r>
              <a:rPr lang="en-US" baseline="0" dirty="0" err="1" smtClean="0"/>
              <a:t>T_phi</a:t>
            </a:r>
            <a:r>
              <a:rPr lang="en-US" baseline="0" dirty="0" smtClean="0"/>
              <a:t> mean a partial derivative with respect to phi)</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38</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decide</a:t>
            </a:r>
            <a:r>
              <a:rPr lang="en-US" baseline="0" dirty="0" smtClean="0"/>
              <a:t> to just keep the coordinates – see next slide)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39</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a:latin typeface="Arial" charset="0"/>
              <a:ea typeface="Arial" charset="0"/>
              <a:cs typeface="Arial" charset="0"/>
            </a:endParaRPr>
          </a:p>
        </p:txBody>
      </p:sp>
      <p:sp>
        <p:nvSpPr>
          <p:cNvPr id="18436" name="Slide Number Placeholder 3"/>
          <p:cNvSpPr>
            <a:spLocks noGrp="1"/>
          </p:cNvSpPr>
          <p:nvPr>
            <p:ph type="sldNum" sz="quarter" idx="5"/>
          </p:nvPr>
        </p:nvSpPr>
        <p:spPr>
          <a:noFill/>
        </p:spPr>
        <p:txBody>
          <a:bodyPr/>
          <a:lstStyle/>
          <a:p>
            <a:fld id="{6C4BF8FD-E4B4-0F44-B265-2AED1CCCA4AD}"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3, 19, 42, 0, [[36]</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0, 12, 44, 2, [[42]]</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Good straightforward </a:t>
            </a:r>
            <a:r>
              <a:rPr lang="en-US" dirty="0" err="1" smtClean="0"/>
              <a:t>followup</a:t>
            </a:r>
            <a:r>
              <a:rPr lang="en-US" baseline="0" dirty="0" smtClean="0"/>
              <a:t> to last one. The problems are no longer “conceptual”,  it seems, but more practical (mixing up sin/</a:t>
            </a:r>
            <a:r>
              <a:rPr lang="en-US" baseline="0" dirty="0" err="1" smtClean="0"/>
              <a:t>cos</a:t>
            </a:r>
            <a:r>
              <a:rPr lang="en-US" baseline="0" dirty="0" smtClean="0"/>
              <a:t>, getting signs).  I’m not sure why 2 people voted A, but at least nobody wanted D!</a:t>
            </a:r>
          </a:p>
          <a:p>
            <a:endParaRPr lang="en-US" dirty="0" smtClean="0"/>
          </a:p>
          <a:p>
            <a:r>
              <a:rPr lang="en-US" dirty="0" smtClean="0"/>
              <a:t>Answer </a:t>
            </a:r>
            <a:r>
              <a:rPr lang="en-US" dirty="0"/>
              <a:t>is </a:t>
            </a:r>
            <a:r>
              <a:rPr lang="en-US" dirty="0" smtClean="0"/>
              <a:t>E.</a:t>
            </a:r>
            <a:r>
              <a:rPr lang="en-US" baseline="0" dirty="0" smtClean="0"/>
              <a:t> Many like </a:t>
            </a:r>
            <a:r>
              <a:rPr lang="en-US" dirty="0" smtClean="0"/>
              <a:t>C</a:t>
            </a:r>
            <a:r>
              <a:rPr lang="en-US" dirty="0"/>
              <a:t>, but </a:t>
            </a:r>
            <a:r>
              <a:rPr lang="en-US" dirty="0" smtClean="0"/>
              <a:t>there’s a </a:t>
            </a:r>
            <a:r>
              <a:rPr lang="en-US" dirty="0"/>
              <a:t>minus sign. </a:t>
            </a:r>
            <a:r>
              <a:rPr lang="en-US" dirty="0" smtClean="0"/>
              <a:t>(Some groans about this, but it matters!) </a:t>
            </a:r>
          </a:p>
          <a:p>
            <a:r>
              <a:rPr lang="en-US" dirty="0" smtClean="0"/>
              <a:t>I drew the picture, had them convince</a:t>
            </a:r>
            <a:r>
              <a:rPr lang="en-US" baseline="0" dirty="0" smtClean="0"/>
              <a:t> me that the angle between W and </a:t>
            </a:r>
            <a:r>
              <a:rPr lang="en-US" baseline="0" dirty="0" err="1" smtClean="0"/>
              <a:t>rhat</a:t>
            </a:r>
            <a:r>
              <a:rPr lang="en-US" baseline="0" dirty="0" smtClean="0"/>
              <a:t> was also phi (to keep </a:t>
            </a:r>
            <a:r>
              <a:rPr lang="en-US" baseline="0" dirty="0" err="1" smtClean="0"/>
              <a:t>cos</a:t>
            </a:r>
            <a:r>
              <a:rPr lang="en-US" baseline="0" dirty="0" smtClean="0"/>
              <a:t> and sin straight). Think about limit of phi=0 if you’re not sure! </a:t>
            </a:r>
          </a:p>
          <a:p>
            <a:endParaRPr lang="en-US" baseline="0" dirty="0" smtClean="0"/>
          </a:p>
          <a:p>
            <a:r>
              <a:rPr lang="en-US" baseline="0" dirty="0" smtClean="0"/>
              <a:t>One student was confused about what “W” meant (weight, it’s the force of gravity on the mass) </a:t>
            </a:r>
            <a:endParaRPr lang="en-US" baseline="0" dirty="0" smtClean="0"/>
          </a:p>
          <a:p>
            <a:r>
              <a:rPr lang="en-US" baseline="0" dirty="0" smtClean="0"/>
              <a:t>Comments from Sp’11:  </a:t>
            </a:r>
          </a:p>
          <a:p>
            <a:r>
              <a:rPr lang="en-US" baseline="0" dirty="0" smtClean="0"/>
              <a:t>They are still struggling with the various ideas from the previous CT, so it was good that we did this one. Took the opportunity to discuss fact that you can “check” that the angle between W and </a:t>
            </a:r>
            <a:r>
              <a:rPr lang="en-US" baseline="0" dirty="0" err="1" smtClean="0"/>
              <a:t>rhat</a:t>
            </a:r>
            <a:r>
              <a:rPr lang="en-US" baseline="0" dirty="0" smtClean="0"/>
              <a:t> is phi (not 90-phi) by considering the limit phi=0. Discussion again about meaning of “phi component”, and what is positive definite (magnitudes, T, mg)  </a:t>
            </a:r>
          </a:p>
          <a:p>
            <a:endParaRPr lang="en-US" dirty="0" smtClean="0"/>
          </a:p>
          <a:p>
            <a:r>
              <a:rPr lang="en-US" dirty="0" smtClean="0"/>
              <a:t>Answer is E.</a:t>
            </a:r>
            <a:r>
              <a:rPr lang="en-US" baseline="0" dirty="0" smtClean="0"/>
              <a:t> It </a:t>
            </a:r>
            <a:r>
              <a:rPr lang="en-US" dirty="0" smtClean="0"/>
              <a:t>should be C, but with a minus sign. </a:t>
            </a:r>
          </a:p>
          <a:p>
            <a:endParaRPr lang="en-US" dirty="0" smtClean="0"/>
          </a:p>
          <a:p>
            <a:r>
              <a:rPr lang="en-US" dirty="0" smtClean="0"/>
              <a:t>S. Pollock</a:t>
            </a:r>
          </a:p>
          <a:p>
            <a:endParaRPr lang="en-US" baseline="0"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40</a:t>
            </a:fld>
            <a:endParaRPr 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Didn’t discuss</a:t>
            </a:r>
            <a:r>
              <a:rPr lang="en-US" baseline="0" dirty="0" smtClean="0"/>
              <a:t> this. (Though, I did talk through the small angle ODE here, and its solution) </a:t>
            </a:r>
          </a:p>
          <a:p>
            <a:endParaRPr lang="en-US" dirty="0" smtClean="0"/>
          </a:p>
          <a:p>
            <a:r>
              <a:rPr lang="en-US" dirty="0" smtClean="0"/>
              <a:t>B</a:t>
            </a:r>
            <a:r>
              <a:rPr lang="en-US" dirty="0"/>
              <a:t>:  A is false, B is correct, C is false (in limit of small angles/SHM,</a:t>
            </a:r>
            <a:r>
              <a:rPr lang="en-US" baseline="0" dirty="0"/>
              <a:t> at least), D is opposite,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Original idea: from M. </a:t>
            </a:r>
            <a:r>
              <a:rPr lang="en-US" baseline="0" dirty="0" err="1" smtClean="0"/>
              <a:t>Dubson</a:t>
            </a:r>
            <a:r>
              <a:rPr lang="en-US" baseline="0" dirty="0" smtClean="0"/>
              <a:t> and M. Betterton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41</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pPr eaLnBrk="1" hangingPunct="1"/>
            <a:endParaRPr lang="en-US" dirty="0" smtClean="0">
              <a:latin typeface="Arial" charset="0"/>
              <a:ea typeface="Arial" charset="0"/>
              <a:cs typeface="Arial" charset="0"/>
            </a:endParaRPr>
          </a:p>
          <a:p>
            <a:pPr eaLnBrk="1" hangingPunct="1"/>
            <a:endParaRPr lang="en-US" dirty="0" smtClean="0">
              <a:latin typeface="Arial" charset="0"/>
              <a:ea typeface="Arial" charset="0"/>
              <a:cs typeface="Arial" charset="0"/>
            </a:endParaRPr>
          </a:p>
          <a:p>
            <a:pPr eaLnBrk="1" hangingPunct="1"/>
            <a:r>
              <a:rPr lang="en-US" dirty="0" smtClean="0">
                <a:latin typeface="Arial" charset="0"/>
                <a:ea typeface="Arial" charset="0"/>
                <a:cs typeface="Arial" charset="0"/>
              </a:rPr>
              <a:t>70% were </a:t>
            </a:r>
            <a:r>
              <a:rPr lang="en-US" dirty="0">
                <a:latin typeface="Arial" charset="0"/>
                <a:ea typeface="Arial" charset="0"/>
                <a:cs typeface="Arial" charset="0"/>
              </a:rPr>
              <a:t>C and D. </a:t>
            </a:r>
          </a:p>
        </p:txBody>
      </p:sp>
      <p:sp>
        <p:nvSpPr>
          <p:cNvPr id="20484" name="Slide Number Placeholder 3"/>
          <p:cNvSpPr>
            <a:spLocks noGrp="1"/>
          </p:cNvSpPr>
          <p:nvPr>
            <p:ph type="sldNum" sz="quarter" idx="5"/>
          </p:nvPr>
        </p:nvSpPr>
        <p:spPr>
          <a:noFill/>
        </p:spPr>
        <p:txBody>
          <a:bodyPr/>
          <a:lstStyle/>
          <a:p>
            <a:fld id="{E6FCF75E-596A-4840-A8E6-8C0F589109B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pPr eaLnBrk="1" hangingPunct="1"/>
            <a:endParaRPr lang="en-US" dirty="0" smtClean="0">
              <a:latin typeface="Arial" charset="0"/>
              <a:ea typeface="Arial" charset="0"/>
              <a:cs typeface="Arial" charset="0"/>
            </a:endParaRPr>
          </a:p>
          <a:p>
            <a:pPr eaLnBrk="1" hangingPunct="1"/>
            <a:r>
              <a:rPr lang="en-US" dirty="0" smtClean="0">
                <a:latin typeface="Arial" charset="0"/>
                <a:ea typeface="Arial" charset="0"/>
                <a:cs typeface="Arial" charset="0"/>
              </a:rPr>
              <a:t>50</a:t>
            </a:r>
            <a:r>
              <a:rPr lang="en-US" dirty="0">
                <a:latin typeface="Arial" charset="0"/>
                <a:ea typeface="Arial" charset="0"/>
                <a:cs typeface="Arial" charset="0"/>
              </a:rPr>
              <a:t>% </a:t>
            </a:r>
            <a:r>
              <a:rPr lang="en-US" dirty="0" smtClean="0">
                <a:latin typeface="Arial" charset="0"/>
                <a:ea typeface="Arial" charset="0"/>
                <a:cs typeface="Arial" charset="0"/>
              </a:rPr>
              <a:t>AB&amp; C evenly</a:t>
            </a:r>
            <a:r>
              <a:rPr lang="en-US" baseline="0" dirty="0" smtClean="0">
                <a:latin typeface="Arial" charset="0"/>
                <a:ea typeface="Arial" charset="0"/>
                <a:cs typeface="Arial" charset="0"/>
              </a:rPr>
              <a:t> </a:t>
            </a:r>
            <a:r>
              <a:rPr lang="en-US" baseline="0" dirty="0">
                <a:latin typeface="Arial" charset="0"/>
                <a:ea typeface="Arial" charset="0"/>
                <a:cs typeface="Arial" charset="0"/>
              </a:rPr>
              <a:t>spread. </a:t>
            </a:r>
            <a:endParaRPr lang="en-US" dirty="0">
              <a:latin typeface="Arial" charset="0"/>
              <a:ea typeface="Arial" charset="0"/>
              <a:cs typeface="Arial" charset="0"/>
            </a:endParaRPr>
          </a:p>
        </p:txBody>
      </p:sp>
      <p:sp>
        <p:nvSpPr>
          <p:cNvPr id="22532" name="Slide Number Placeholder 3"/>
          <p:cNvSpPr>
            <a:spLocks noGrp="1"/>
          </p:cNvSpPr>
          <p:nvPr>
            <p:ph type="sldNum" sz="quarter" idx="5"/>
          </p:nvPr>
        </p:nvSpPr>
        <p:spPr>
          <a:noFill/>
        </p:spPr>
        <p:txBody>
          <a:bodyPr/>
          <a:lstStyle/>
          <a:p>
            <a:fld id="{B7B9A169-CF3E-1142-8EB7-888E0AC34DD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endParaRPr lang="en-US" dirty="0" smtClean="0"/>
          </a:p>
          <a:p>
            <a:r>
              <a:rPr lang="en-US" dirty="0" smtClean="0"/>
              <a:t>Class activity, first alone, then in groups.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7</a:t>
            </a:fld>
            <a:endParaRPr lang="en-US"/>
          </a:p>
        </p:txBody>
      </p:sp>
    </p:spTree>
    <p:extLst>
      <p:ext uri="{BB962C8B-B14F-4D97-AF65-F5344CB8AC3E}">
        <p14:creationId xmlns:p14="http://schemas.microsoft.com/office/powerpoint/2010/main" val="414798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r>
              <a:rPr lang="en-US" dirty="0" smtClean="0"/>
              <a:t>Outcomes</a:t>
            </a:r>
            <a:r>
              <a:rPr lang="en-US" baseline="0" dirty="0" smtClean="0"/>
              <a:t> </a:t>
            </a:r>
            <a:r>
              <a:rPr lang="en-US" dirty="0"/>
              <a:t>Sp11:  59</a:t>
            </a:r>
            <a:r>
              <a:rPr lang="en-US" baseline="0" dirty="0"/>
              <a:t> [41] - - - </a:t>
            </a:r>
          </a:p>
          <a:p>
            <a:r>
              <a:rPr lang="en-US" dirty="0" smtClean="0"/>
              <a:t>SP</a:t>
            </a:r>
            <a:r>
              <a:rPr lang="en-US" baseline="0" dirty="0" smtClean="0"/>
              <a:t> 12:  55, [38]], 8 </a:t>
            </a:r>
          </a:p>
          <a:p>
            <a:endParaRPr lang="en-US" dirty="0"/>
          </a:p>
          <a:p>
            <a:r>
              <a:rPr lang="en-US" dirty="0"/>
              <a:t>Good for discussion!. I claim “no”, this is empirical/experimental</a:t>
            </a:r>
            <a:r>
              <a:rPr lang="en-US" baseline="0" dirty="0"/>
              <a:t> fact. (But, there are subtle issues to discuss and debate.) Few students at this level will argue that it can be “derived” from Hamilton’s principle, or the </a:t>
            </a:r>
            <a:r>
              <a:rPr lang="en-US" baseline="0" dirty="0" err="1"/>
              <a:t>Lagrangian</a:t>
            </a:r>
            <a:r>
              <a:rPr lang="en-US" baseline="0" dirty="0"/>
              <a:t>/principle of least action, they haven’t learned that yet. Fewer still can argue that it comes from a classical limit of QM (</a:t>
            </a:r>
            <a:r>
              <a:rPr lang="en-US" baseline="0" dirty="0" err="1"/>
              <a:t>Ehrenfest’s</a:t>
            </a:r>
            <a:r>
              <a:rPr lang="en-US" baseline="0" dirty="0"/>
              <a:t> theorem). Some students will argue that you can “derive” equations from experiment – this may be semantics, but I might want to argue that that’s not really how science works. Experiments don’t “derive” equations, Newton’s law is in essence a well-tested hypothesis, consistent with many experiments in the classical regime. </a:t>
            </a:r>
            <a:endParaRPr lang="en-US" baseline="0" dirty="0" smtClean="0"/>
          </a:p>
          <a:p>
            <a:r>
              <a:rPr lang="en-US" baseline="0" dirty="0" smtClean="0"/>
              <a:t>In </a:t>
            </a:r>
            <a:r>
              <a:rPr lang="en-US" baseline="0" dirty="0" err="1" smtClean="0"/>
              <a:t>Sp</a:t>
            </a:r>
            <a:r>
              <a:rPr lang="en-US" baseline="0" dirty="0" smtClean="0"/>
              <a:t> 12, some students wondered if we could “derive” this from conservation of momentum/energy (somehow), and one vocally argued that it is true by *definition* (not from experiment), which led to a nice discussion about definition </a:t>
            </a:r>
            <a:r>
              <a:rPr lang="en-US" baseline="0" dirty="0" err="1" smtClean="0"/>
              <a:t>vs</a:t>
            </a:r>
            <a:r>
              <a:rPr lang="en-US" baseline="0" dirty="0" smtClean="0"/>
              <a:t> empirical observation, and operational definition of force</a:t>
            </a:r>
            <a:r>
              <a:rPr lang="en-US" baseline="0" dirty="0" smtClean="0"/>
              <a:t>…</a:t>
            </a:r>
          </a:p>
          <a:p>
            <a:endParaRPr lang="en-US" baseline="0" dirty="0" smtClean="0"/>
          </a:p>
          <a:p>
            <a:r>
              <a:rPr lang="en-US" baseline="0" dirty="0" smtClean="0"/>
              <a:t>Original author: M. </a:t>
            </a:r>
            <a:r>
              <a:rPr lang="en-US" baseline="0" dirty="0" err="1" smtClean="0"/>
              <a:t>Dubson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latin typeface="Arial" charset="0"/>
                <a:ea typeface="Arial" charset="0"/>
                <a:cs typeface="Arial" charset="0"/>
              </a:rPr>
              <a:t>Phys</a:t>
            </a:r>
            <a:r>
              <a:rPr lang="en-US" dirty="0" smtClean="0">
                <a:latin typeface="Arial" charset="0"/>
                <a:ea typeface="Arial" charset="0"/>
                <a:cs typeface="Arial" charset="0"/>
              </a:rPr>
              <a:t> 2210 </a:t>
            </a:r>
            <a:r>
              <a:rPr lang="en-US" dirty="0" err="1" smtClean="0">
                <a:latin typeface="Arial" charset="0"/>
                <a:ea typeface="Arial" charset="0"/>
                <a:cs typeface="Arial" charset="0"/>
              </a:rPr>
              <a:t>Sp</a:t>
            </a:r>
            <a:r>
              <a:rPr lang="en-US" dirty="0" smtClean="0">
                <a:latin typeface="Arial" charset="0"/>
                <a:ea typeface="Arial" charset="0"/>
                <a:cs typeface="Arial" charset="0"/>
              </a:rPr>
              <a:t> 12  SJP</a:t>
            </a:r>
          </a:p>
          <a:p>
            <a:endParaRPr lang="en-US" dirty="0" smtClean="0"/>
          </a:p>
          <a:p>
            <a:r>
              <a:rPr lang="en-US" dirty="0" smtClean="0"/>
              <a:t>Outcomes</a:t>
            </a:r>
            <a:r>
              <a:rPr lang="en-US" baseline="0" dirty="0" smtClean="0"/>
              <a:t> </a:t>
            </a:r>
            <a:r>
              <a:rPr lang="en-US" dirty="0"/>
              <a:t>Sp11: [74] 24 - - </a:t>
            </a:r>
            <a:endParaRPr lang="en-US" dirty="0" smtClean="0"/>
          </a:p>
          <a:p>
            <a:r>
              <a:rPr lang="en-US" dirty="0" smtClean="0"/>
              <a:t>Sp12: [50], 33, 17</a:t>
            </a:r>
            <a:endParaRPr lang="en-US" dirty="0"/>
          </a:p>
          <a:p>
            <a:r>
              <a:rPr lang="en-US" dirty="0"/>
              <a:t>Here I claim yes, it’s derivable from Newton’s law and the *definitions*</a:t>
            </a:r>
            <a:r>
              <a:rPr lang="en-US" baseline="0" dirty="0"/>
              <a:t> of </a:t>
            </a:r>
            <a:r>
              <a:rPr lang="en-US" dirty="0"/>
              <a:t> torque  (</a:t>
            </a:r>
            <a:r>
              <a:rPr lang="en-US" dirty="0" err="1"/>
              <a:t>rXF</a:t>
            </a:r>
            <a:r>
              <a:rPr lang="en-US" dirty="0"/>
              <a:t>)</a:t>
            </a:r>
            <a:r>
              <a:rPr lang="en-US" baseline="0" dirty="0"/>
              <a:t> </a:t>
            </a:r>
            <a:r>
              <a:rPr lang="en-US" dirty="0"/>
              <a:t> and L = </a:t>
            </a:r>
            <a:r>
              <a:rPr lang="en-US" dirty="0" err="1"/>
              <a:t>rXp</a:t>
            </a:r>
            <a:r>
              <a:rPr lang="en-US" dirty="0"/>
              <a:t>, </a:t>
            </a:r>
            <a:endParaRPr lang="en-US" dirty="0" smtClean="0"/>
          </a:p>
          <a:p>
            <a:r>
              <a:rPr lang="en-US" dirty="0" smtClean="0"/>
              <a:t>We again</a:t>
            </a:r>
            <a:r>
              <a:rPr lang="en-US" baseline="0" dirty="0" smtClean="0"/>
              <a:t> had some discussion about whether this was a definition of torque (it is not). </a:t>
            </a:r>
            <a:endParaRPr lang="en-US" baseline="0" dirty="0" smtClean="0"/>
          </a:p>
          <a:p>
            <a:endParaRPr lang="en-US" baseline="0" dirty="0" smtClean="0"/>
          </a:p>
          <a:p>
            <a:r>
              <a:rPr lang="en-US" baseline="0" dirty="0" smtClean="0"/>
              <a:t>Original author: M. </a:t>
            </a:r>
            <a:r>
              <a:rPr lang="en-US" baseline="0" dirty="0" err="1" smtClean="0"/>
              <a:t>Dubson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1-</a:t>
            </a: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solidFill>
                  <a:srgbClr val="000000"/>
                </a:solidFill>
              </a:rPr>
              <a:t>1-</a:t>
            </a:r>
            <a:fld id="{F107F3EB-1DBB-D841-9966-7250CC6E02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4.emf"/><Relationship Id="rId6" Type="http://schemas.openxmlformats.org/officeDocument/2006/relationships/oleObject" Target="../embeddings/oleObject4.bin"/><Relationship Id="rId7" Type="http://schemas.openxmlformats.org/officeDocument/2006/relationships/image" Target="../media/image5.emf"/><Relationship Id="rId8" Type="http://schemas.openxmlformats.org/officeDocument/2006/relationships/oleObject" Target="../embeddings/Microsoft_Equation1.bin"/><Relationship Id="rId9"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mailto:Steven.pollock@colorado.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9" Type="http://schemas.openxmlformats.org/officeDocument/2006/relationships/image" Target="../media/image9.emf"/><Relationship Id="rId20" Type="http://schemas.openxmlformats.org/officeDocument/2006/relationships/oleObject" Target="../embeddings/oleObject13.bin"/><Relationship Id="rId21" Type="http://schemas.openxmlformats.org/officeDocument/2006/relationships/image" Target="../media/image15.emf"/><Relationship Id="rId10" Type="http://schemas.openxmlformats.org/officeDocument/2006/relationships/oleObject" Target="../embeddings/oleObject8.bin"/><Relationship Id="rId11" Type="http://schemas.openxmlformats.org/officeDocument/2006/relationships/image" Target="../media/image10.emf"/><Relationship Id="rId12" Type="http://schemas.openxmlformats.org/officeDocument/2006/relationships/oleObject" Target="../embeddings/oleObject9.bin"/><Relationship Id="rId13" Type="http://schemas.openxmlformats.org/officeDocument/2006/relationships/image" Target="../media/image11.emf"/><Relationship Id="rId14" Type="http://schemas.openxmlformats.org/officeDocument/2006/relationships/oleObject" Target="../embeddings/oleObject10.bin"/><Relationship Id="rId15" Type="http://schemas.openxmlformats.org/officeDocument/2006/relationships/image" Target="../media/image12.emf"/><Relationship Id="rId16" Type="http://schemas.openxmlformats.org/officeDocument/2006/relationships/oleObject" Target="../embeddings/oleObject11.bin"/><Relationship Id="rId17" Type="http://schemas.openxmlformats.org/officeDocument/2006/relationships/image" Target="../media/image13.emf"/><Relationship Id="rId18" Type="http://schemas.openxmlformats.org/officeDocument/2006/relationships/oleObject" Target="../embeddings/oleObject12.bin"/><Relationship Id="rId19"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18.xml"/><Relationship Id="rId3" Type="http://schemas.openxmlformats.org/officeDocument/2006/relationships/notesSlide" Target="../notesSlides/notesSlide22.xml"/><Relationship Id="rId4" Type="http://schemas.openxmlformats.org/officeDocument/2006/relationships/oleObject" Target="../embeddings/oleObject5.bin"/><Relationship Id="rId5" Type="http://schemas.openxmlformats.org/officeDocument/2006/relationships/image" Target="../media/image7.emf"/><Relationship Id="rId6" Type="http://schemas.openxmlformats.org/officeDocument/2006/relationships/oleObject" Target="../embeddings/oleObject6.bin"/><Relationship Id="rId7" Type="http://schemas.openxmlformats.org/officeDocument/2006/relationships/image" Target="../media/image8.emf"/><Relationship Id="rId8"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oleObject" Target="../embeddings/oleObject18.bin"/><Relationship Id="rId13"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18.xml"/><Relationship Id="rId3" Type="http://schemas.openxmlformats.org/officeDocument/2006/relationships/notesSlide" Target="../notesSlides/notesSlide23.xml"/><Relationship Id="rId4" Type="http://schemas.openxmlformats.org/officeDocument/2006/relationships/oleObject" Target="../embeddings/oleObject14.bin"/><Relationship Id="rId5" Type="http://schemas.openxmlformats.org/officeDocument/2006/relationships/image" Target="../media/image16.emf"/><Relationship Id="rId6" Type="http://schemas.openxmlformats.org/officeDocument/2006/relationships/oleObject" Target="../embeddings/oleObject15.bin"/><Relationship Id="rId7" Type="http://schemas.openxmlformats.org/officeDocument/2006/relationships/image" Target="../media/image17.emf"/><Relationship Id="rId8" Type="http://schemas.openxmlformats.org/officeDocument/2006/relationships/oleObject" Target="../embeddings/oleObject16.bin"/><Relationship Id="rId9" Type="http://schemas.openxmlformats.org/officeDocument/2006/relationships/image" Target="../media/image18.emf"/><Relationship Id="rId10"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11" Type="http://schemas.openxmlformats.org/officeDocument/2006/relationships/image" Target="../media/image24.emf"/><Relationship Id="rId12" Type="http://schemas.openxmlformats.org/officeDocument/2006/relationships/oleObject" Target="../embeddings/oleObject23.bin"/><Relationship Id="rId13" Type="http://schemas.openxmlformats.org/officeDocument/2006/relationships/image" Target="../media/image25.emf"/><Relationship Id="rId14" Type="http://schemas.openxmlformats.org/officeDocument/2006/relationships/oleObject" Target="../embeddings/oleObject24.bin"/><Relationship Id="rId15" Type="http://schemas.openxmlformats.org/officeDocument/2006/relationships/image" Target="../media/image26.emf"/><Relationship Id="rId16" Type="http://schemas.openxmlformats.org/officeDocument/2006/relationships/oleObject" Target="../embeddings/oleObject25.bin"/><Relationship Id="rId17"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18.xml"/><Relationship Id="rId3" Type="http://schemas.openxmlformats.org/officeDocument/2006/relationships/notesSlide" Target="../notesSlides/notesSlide24.xml"/><Relationship Id="rId4" Type="http://schemas.openxmlformats.org/officeDocument/2006/relationships/oleObject" Target="../embeddings/oleObject19.bin"/><Relationship Id="rId5" Type="http://schemas.openxmlformats.org/officeDocument/2006/relationships/image" Target="../media/image21.emf"/><Relationship Id="rId6" Type="http://schemas.openxmlformats.org/officeDocument/2006/relationships/oleObject" Target="../embeddings/oleObject20.bin"/><Relationship Id="rId7" Type="http://schemas.openxmlformats.org/officeDocument/2006/relationships/image" Target="../media/image22.emf"/><Relationship Id="rId8" Type="http://schemas.openxmlformats.org/officeDocument/2006/relationships/oleObject" Target="../embeddings/oleObject21.bin"/><Relationship Id="rId9" Type="http://schemas.openxmlformats.org/officeDocument/2006/relationships/image" Target="../media/image23.emf"/><Relationship Id="rId10"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oleObject" Target="../embeddings/oleObject34.bin"/><Relationship Id="rId21" Type="http://schemas.openxmlformats.org/officeDocument/2006/relationships/image" Target="../media/image30.emf"/><Relationship Id="rId10" Type="http://schemas.openxmlformats.org/officeDocument/2006/relationships/oleObject" Target="../embeddings/oleObject29.bin"/><Relationship Id="rId11" Type="http://schemas.openxmlformats.org/officeDocument/2006/relationships/image" Target="../media/image24.emf"/><Relationship Id="rId12" Type="http://schemas.openxmlformats.org/officeDocument/2006/relationships/oleObject" Target="../embeddings/oleObject30.bin"/><Relationship Id="rId13" Type="http://schemas.openxmlformats.org/officeDocument/2006/relationships/image" Target="../media/image25.emf"/><Relationship Id="rId14" Type="http://schemas.openxmlformats.org/officeDocument/2006/relationships/oleObject" Target="../embeddings/oleObject31.bin"/><Relationship Id="rId15" Type="http://schemas.openxmlformats.org/officeDocument/2006/relationships/image" Target="../media/image26.emf"/><Relationship Id="rId16" Type="http://schemas.openxmlformats.org/officeDocument/2006/relationships/oleObject" Target="../embeddings/oleObject32.bin"/><Relationship Id="rId17" Type="http://schemas.openxmlformats.org/officeDocument/2006/relationships/image" Target="../media/image28.emf"/><Relationship Id="rId18" Type="http://schemas.openxmlformats.org/officeDocument/2006/relationships/oleObject" Target="../embeddings/oleObject33.bin"/><Relationship Id="rId19"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18.xml"/><Relationship Id="rId3" Type="http://schemas.openxmlformats.org/officeDocument/2006/relationships/notesSlide" Target="../notesSlides/notesSlide25.xml"/><Relationship Id="rId4" Type="http://schemas.openxmlformats.org/officeDocument/2006/relationships/oleObject" Target="../embeddings/oleObject26.bin"/><Relationship Id="rId5" Type="http://schemas.openxmlformats.org/officeDocument/2006/relationships/image" Target="../media/image21.emf"/><Relationship Id="rId6" Type="http://schemas.openxmlformats.org/officeDocument/2006/relationships/oleObject" Target="../embeddings/oleObject27.bin"/><Relationship Id="rId7" Type="http://schemas.openxmlformats.org/officeDocument/2006/relationships/image" Target="../media/image22.emf"/><Relationship Id="rId8"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9" Type="http://schemas.openxmlformats.org/officeDocument/2006/relationships/image" Target="../media/image33.emf"/><Relationship Id="rId20" Type="http://schemas.openxmlformats.org/officeDocument/2006/relationships/oleObject" Target="../embeddings/oleObject43.bin"/><Relationship Id="rId21" Type="http://schemas.openxmlformats.org/officeDocument/2006/relationships/image" Target="../media/image39.emf"/><Relationship Id="rId10" Type="http://schemas.openxmlformats.org/officeDocument/2006/relationships/oleObject" Target="../embeddings/oleObject38.bin"/><Relationship Id="rId11" Type="http://schemas.openxmlformats.org/officeDocument/2006/relationships/image" Target="../media/image34.emf"/><Relationship Id="rId12" Type="http://schemas.openxmlformats.org/officeDocument/2006/relationships/oleObject" Target="../embeddings/oleObject39.bin"/><Relationship Id="rId13" Type="http://schemas.openxmlformats.org/officeDocument/2006/relationships/image" Target="../media/image35.emf"/><Relationship Id="rId14" Type="http://schemas.openxmlformats.org/officeDocument/2006/relationships/oleObject" Target="../embeddings/oleObject40.bin"/><Relationship Id="rId15" Type="http://schemas.openxmlformats.org/officeDocument/2006/relationships/image" Target="../media/image36.emf"/><Relationship Id="rId16" Type="http://schemas.openxmlformats.org/officeDocument/2006/relationships/oleObject" Target="../embeddings/oleObject41.bin"/><Relationship Id="rId17" Type="http://schemas.openxmlformats.org/officeDocument/2006/relationships/image" Target="../media/image37.emf"/><Relationship Id="rId18" Type="http://schemas.openxmlformats.org/officeDocument/2006/relationships/oleObject" Target="../embeddings/oleObject42.bin"/><Relationship Id="rId19" Type="http://schemas.openxmlformats.org/officeDocument/2006/relationships/image" Target="../media/image38.emf"/><Relationship Id="rId1" Type="http://schemas.openxmlformats.org/officeDocument/2006/relationships/vmlDrawing" Target="../drawings/vmlDrawing8.vml"/><Relationship Id="rId2" Type="http://schemas.openxmlformats.org/officeDocument/2006/relationships/slideLayout" Target="../slideLayouts/slideLayout18.xml"/><Relationship Id="rId3" Type="http://schemas.openxmlformats.org/officeDocument/2006/relationships/notesSlide" Target="../notesSlides/notesSlide26.xml"/><Relationship Id="rId4" Type="http://schemas.openxmlformats.org/officeDocument/2006/relationships/oleObject" Target="../embeddings/oleObject35.bin"/><Relationship Id="rId5" Type="http://schemas.openxmlformats.org/officeDocument/2006/relationships/image" Target="../media/image31.emf"/><Relationship Id="rId6" Type="http://schemas.openxmlformats.org/officeDocument/2006/relationships/oleObject" Target="../embeddings/oleObject36.bin"/><Relationship Id="rId7" Type="http://schemas.openxmlformats.org/officeDocument/2006/relationships/image" Target="../media/image32.emf"/><Relationship Id="rId8" Type="http://schemas.openxmlformats.org/officeDocument/2006/relationships/oleObject" Target="../embeddings/oleObject37.bin"/></Relationships>
</file>

<file path=ppt/slides/_rels/slide27.xml.rels><?xml version="1.0" encoding="UTF-8" standalone="yes"?>
<Relationships xmlns="http://schemas.openxmlformats.org/package/2006/relationships"><Relationship Id="rId11" Type="http://schemas.openxmlformats.org/officeDocument/2006/relationships/image" Target="../media/image34.emf"/><Relationship Id="rId12" Type="http://schemas.openxmlformats.org/officeDocument/2006/relationships/oleObject" Target="../embeddings/oleObject48.bin"/><Relationship Id="rId13" Type="http://schemas.openxmlformats.org/officeDocument/2006/relationships/image" Target="../media/image35.emf"/><Relationship Id="rId14" Type="http://schemas.openxmlformats.org/officeDocument/2006/relationships/oleObject" Target="../embeddings/oleObject49.bin"/><Relationship Id="rId15" Type="http://schemas.openxmlformats.org/officeDocument/2006/relationships/image" Target="../media/image36.emf"/><Relationship Id="rId16" Type="http://schemas.openxmlformats.org/officeDocument/2006/relationships/oleObject" Target="../embeddings/oleObject50.bin"/><Relationship Id="rId17" Type="http://schemas.openxmlformats.org/officeDocument/2006/relationships/image" Target="../media/image40.emf"/><Relationship Id="rId18" Type="http://schemas.openxmlformats.org/officeDocument/2006/relationships/oleObject" Target="../embeddings/oleObject51.bin"/><Relationship Id="rId19" Type="http://schemas.openxmlformats.org/officeDocument/2006/relationships/image" Target="../media/image41.emf"/><Relationship Id="rId1" Type="http://schemas.openxmlformats.org/officeDocument/2006/relationships/vmlDrawing" Target="../drawings/vmlDrawing9.vml"/><Relationship Id="rId2" Type="http://schemas.openxmlformats.org/officeDocument/2006/relationships/slideLayout" Target="../slideLayouts/slideLayout18.xml"/><Relationship Id="rId3" Type="http://schemas.openxmlformats.org/officeDocument/2006/relationships/notesSlide" Target="../notesSlides/notesSlide27.xml"/><Relationship Id="rId4" Type="http://schemas.openxmlformats.org/officeDocument/2006/relationships/oleObject" Target="../embeddings/oleObject44.bin"/><Relationship Id="rId5" Type="http://schemas.openxmlformats.org/officeDocument/2006/relationships/image" Target="../media/image31.emf"/><Relationship Id="rId6" Type="http://schemas.openxmlformats.org/officeDocument/2006/relationships/oleObject" Target="../embeddings/oleObject45.bin"/><Relationship Id="rId7" Type="http://schemas.openxmlformats.org/officeDocument/2006/relationships/image" Target="../media/image32.emf"/><Relationship Id="rId8" Type="http://schemas.openxmlformats.org/officeDocument/2006/relationships/oleObject" Target="../embeddings/oleObject46.bin"/><Relationship Id="rId9" Type="http://schemas.openxmlformats.org/officeDocument/2006/relationships/image" Target="../media/image33.emf"/><Relationship Id="rId10" Type="http://schemas.openxmlformats.org/officeDocument/2006/relationships/oleObject" Target="../embeddings/oleObject4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9" Type="http://schemas.openxmlformats.org/officeDocument/2006/relationships/image" Target="../media/image44.emf"/><Relationship Id="rId20" Type="http://schemas.openxmlformats.org/officeDocument/2006/relationships/oleObject" Target="../embeddings/oleObject60.bin"/><Relationship Id="rId21" Type="http://schemas.openxmlformats.org/officeDocument/2006/relationships/image" Target="../media/image50.emf"/><Relationship Id="rId10" Type="http://schemas.openxmlformats.org/officeDocument/2006/relationships/oleObject" Target="../embeddings/oleObject55.bin"/><Relationship Id="rId11" Type="http://schemas.openxmlformats.org/officeDocument/2006/relationships/image" Target="../media/image45.emf"/><Relationship Id="rId12" Type="http://schemas.openxmlformats.org/officeDocument/2006/relationships/oleObject" Target="../embeddings/oleObject56.bin"/><Relationship Id="rId13" Type="http://schemas.openxmlformats.org/officeDocument/2006/relationships/image" Target="../media/image46.emf"/><Relationship Id="rId14" Type="http://schemas.openxmlformats.org/officeDocument/2006/relationships/oleObject" Target="../embeddings/oleObject57.bin"/><Relationship Id="rId15" Type="http://schemas.openxmlformats.org/officeDocument/2006/relationships/image" Target="../media/image47.emf"/><Relationship Id="rId16" Type="http://schemas.openxmlformats.org/officeDocument/2006/relationships/oleObject" Target="../embeddings/oleObject58.bin"/><Relationship Id="rId17" Type="http://schemas.openxmlformats.org/officeDocument/2006/relationships/image" Target="../media/image48.emf"/><Relationship Id="rId18" Type="http://schemas.openxmlformats.org/officeDocument/2006/relationships/oleObject" Target="../embeddings/oleObject59.bin"/><Relationship Id="rId19" Type="http://schemas.openxmlformats.org/officeDocument/2006/relationships/image" Target="../media/image49.emf"/><Relationship Id="rId1" Type="http://schemas.openxmlformats.org/officeDocument/2006/relationships/vmlDrawing" Target="../drawings/vmlDrawing10.vml"/><Relationship Id="rId2" Type="http://schemas.openxmlformats.org/officeDocument/2006/relationships/slideLayout" Target="../slideLayouts/slideLayout29.xml"/><Relationship Id="rId3" Type="http://schemas.openxmlformats.org/officeDocument/2006/relationships/notesSlide" Target="../notesSlides/notesSlide29.xml"/><Relationship Id="rId4" Type="http://schemas.openxmlformats.org/officeDocument/2006/relationships/oleObject" Target="../embeddings/oleObject52.bin"/><Relationship Id="rId5" Type="http://schemas.openxmlformats.org/officeDocument/2006/relationships/image" Target="../media/image42.emf"/><Relationship Id="rId6" Type="http://schemas.openxmlformats.org/officeDocument/2006/relationships/oleObject" Target="../embeddings/oleObject53.bin"/><Relationship Id="rId7" Type="http://schemas.openxmlformats.org/officeDocument/2006/relationships/image" Target="../media/image43.emf"/><Relationship Id="rId8" Type="http://schemas.openxmlformats.org/officeDocument/2006/relationships/oleObject" Target="../embeddings/oleObject5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oleObject" Target="../embeddings/oleObject65.bin"/><Relationship Id="rId13" Type="http://schemas.openxmlformats.org/officeDocument/2006/relationships/image" Target="../media/image48.emf"/><Relationship Id="rId1" Type="http://schemas.openxmlformats.org/officeDocument/2006/relationships/vmlDrawing" Target="../drawings/vmlDrawing11.vml"/><Relationship Id="rId2" Type="http://schemas.openxmlformats.org/officeDocument/2006/relationships/slideLayout" Target="../slideLayouts/slideLayout29.xml"/><Relationship Id="rId3" Type="http://schemas.openxmlformats.org/officeDocument/2006/relationships/notesSlide" Target="../notesSlides/notesSlide30.xml"/><Relationship Id="rId4" Type="http://schemas.openxmlformats.org/officeDocument/2006/relationships/oleObject" Target="../embeddings/oleObject61.bin"/><Relationship Id="rId5" Type="http://schemas.openxmlformats.org/officeDocument/2006/relationships/image" Target="../media/image42.emf"/><Relationship Id="rId6" Type="http://schemas.openxmlformats.org/officeDocument/2006/relationships/oleObject" Target="../embeddings/oleObject62.bin"/><Relationship Id="rId7" Type="http://schemas.openxmlformats.org/officeDocument/2006/relationships/image" Target="../media/image45.emf"/><Relationship Id="rId8" Type="http://schemas.openxmlformats.org/officeDocument/2006/relationships/oleObject" Target="../embeddings/oleObject63.bin"/><Relationship Id="rId9" Type="http://schemas.openxmlformats.org/officeDocument/2006/relationships/image" Target="../media/image46.emf"/><Relationship Id="rId10" Type="http://schemas.openxmlformats.org/officeDocument/2006/relationships/oleObject" Target="../embeddings/oleObject6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66.bin"/><Relationship Id="rId5" Type="http://schemas.openxmlformats.org/officeDocument/2006/relationships/image" Target="../media/image51.emf"/><Relationship Id="rId6" Type="http://schemas.openxmlformats.org/officeDocument/2006/relationships/oleObject" Target="../embeddings/oleObject67.bin"/><Relationship Id="rId7" Type="http://schemas.openxmlformats.org/officeDocument/2006/relationships/image" Target="../media/image52.emf"/><Relationship Id="rId8" Type="http://schemas.openxmlformats.org/officeDocument/2006/relationships/oleObject" Target="../embeddings/oleObject68.bin"/><Relationship Id="rId9" Type="http://schemas.openxmlformats.org/officeDocument/2006/relationships/image" Target="../media/image53.emf"/><Relationship Id="rId1" Type="http://schemas.openxmlformats.org/officeDocument/2006/relationships/vmlDrawing" Target="../drawings/vmlDrawing12.vml"/><Relationship Id="rId2"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69.bin"/><Relationship Id="rId5" Type="http://schemas.openxmlformats.org/officeDocument/2006/relationships/image" Target="../media/image54.emf"/><Relationship Id="rId1" Type="http://schemas.openxmlformats.org/officeDocument/2006/relationships/vmlDrawing" Target="../drawings/vmlDrawing13.vml"/><Relationship Id="rId2"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70.bin"/><Relationship Id="rId5" Type="http://schemas.openxmlformats.org/officeDocument/2006/relationships/image" Target="../media/image55.emf"/><Relationship Id="rId1" Type="http://schemas.openxmlformats.org/officeDocument/2006/relationships/vmlDrawing" Target="../drawings/vmlDrawing14.vml"/><Relationship Id="rId2"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71.bin"/><Relationship Id="rId5" Type="http://schemas.openxmlformats.org/officeDocument/2006/relationships/image" Target="../media/image56.emf"/><Relationship Id="rId1" Type="http://schemas.openxmlformats.org/officeDocument/2006/relationships/vmlDrawing" Target="../drawings/vmlDrawing15.vml"/><Relationship Id="rId2"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72.bin"/><Relationship Id="rId5" Type="http://schemas.openxmlformats.org/officeDocument/2006/relationships/image" Target="../media/image57.emf"/><Relationship Id="rId1" Type="http://schemas.openxmlformats.org/officeDocument/2006/relationships/vmlDrawing" Target="../drawings/vmlDrawing16.vml"/><Relationship Id="rId2"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73.bin"/><Relationship Id="rId5" Type="http://schemas.openxmlformats.org/officeDocument/2006/relationships/image" Target="../media/image58.emf"/><Relationship Id="rId1" Type="http://schemas.openxmlformats.org/officeDocument/2006/relationships/vmlDrawing" Target="../drawings/vmlDrawing17.vml"/><Relationship Id="rId2"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74.bin"/><Relationship Id="rId5" Type="http://schemas.openxmlformats.org/officeDocument/2006/relationships/image" Target="../media/image58.emf"/><Relationship Id="rId6" Type="http://schemas.openxmlformats.org/officeDocument/2006/relationships/oleObject" Target="../embeddings/oleObject75.bin"/><Relationship Id="rId7" Type="http://schemas.openxmlformats.org/officeDocument/2006/relationships/image" Target="../media/image59.emf"/><Relationship Id="rId1" Type="http://schemas.openxmlformats.org/officeDocument/2006/relationships/vmlDrawing" Target="../drawings/vmlDrawing18.vml"/><Relationship Id="rId2"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76.bin"/><Relationship Id="rId5" Type="http://schemas.openxmlformats.org/officeDocument/2006/relationships/image" Target="../media/image60.emf"/><Relationship Id="rId6" Type="http://schemas.openxmlformats.org/officeDocument/2006/relationships/oleObject" Target="../embeddings/oleObject77.bin"/><Relationship Id="rId7" Type="http://schemas.openxmlformats.org/officeDocument/2006/relationships/image" Target="../media/image61.emf"/><Relationship Id="rId8" Type="http://schemas.openxmlformats.org/officeDocument/2006/relationships/oleObject" Target="../embeddings/oleObject78.bin"/><Relationship Id="rId9" Type="http://schemas.openxmlformats.org/officeDocument/2006/relationships/image" Target="../media/image62.emf"/><Relationship Id="rId10" Type="http://schemas.openxmlformats.org/officeDocument/2006/relationships/oleObject" Target="../embeddings/oleObject79.bin"/><Relationship Id="rId11" Type="http://schemas.openxmlformats.org/officeDocument/2006/relationships/image" Target="../media/image63.emf"/><Relationship Id="rId1" Type="http://schemas.openxmlformats.org/officeDocument/2006/relationships/vmlDrawing" Target="../drawings/vmlDrawing19.vml"/><Relationship Id="rId2"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80.bin"/><Relationship Id="rId5" Type="http://schemas.openxmlformats.org/officeDocument/2006/relationships/image" Target="../media/image64.emf"/><Relationship Id="rId6" Type="http://schemas.openxmlformats.org/officeDocument/2006/relationships/oleObject" Target="../embeddings/oleObject81.bin"/><Relationship Id="rId7" Type="http://schemas.openxmlformats.org/officeDocument/2006/relationships/image" Target="../media/image65.emf"/><Relationship Id="rId1" Type="http://schemas.openxmlformats.org/officeDocument/2006/relationships/vmlDrawing" Target="../drawings/vmlDrawing20.vml"/><Relationship Id="rId2"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82.bin"/><Relationship Id="rId5" Type="http://schemas.openxmlformats.org/officeDocument/2006/relationships/image" Target="../media/image66.emf"/><Relationship Id="rId6" Type="http://schemas.openxmlformats.org/officeDocument/2006/relationships/oleObject" Target="../embeddings/oleObject83.bin"/><Relationship Id="rId7" Type="http://schemas.openxmlformats.org/officeDocument/2006/relationships/image" Target="../media/image67.emf"/><Relationship Id="rId8" Type="http://schemas.openxmlformats.org/officeDocument/2006/relationships/oleObject" Target="../embeddings/oleObject84.bin"/><Relationship Id="rId9" Type="http://schemas.openxmlformats.org/officeDocument/2006/relationships/image" Target="../media/image68.emf"/><Relationship Id="rId10" Type="http://schemas.openxmlformats.org/officeDocument/2006/relationships/oleObject" Target="../embeddings/oleObject85.bin"/><Relationship Id="rId11" Type="http://schemas.openxmlformats.org/officeDocument/2006/relationships/image" Target="../media/image69.emf"/><Relationship Id="rId1" Type="http://schemas.openxmlformats.org/officeDocument/2006/relationships/vmlDrawing" Target="../drawings/vmlDrawing21.vml"/><Relationship Id="rId2"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86.bin"/><Relationship Id="rId5" Type="http://schemas.openxmlformats.org/officeDocument/2006/relationships/image" Target="../media/image70.emf"/><Relationship Id="rId1" Type="http://schemas.openxmlformats.org/officeDocument/2006/relationships/vmlDrawing" Target="../drawings/vmlDrawing22.vml"/><Relationship Id="rId2"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3E6967FF-CEA8-9940-A4D8-1398B7A70A6E}" type="slidenum">
              <a:rPr lang="en-US"/>
              <a:pPr/>
              <a:t>1</a:t>
            </a:fld>
            <a:endParaRPr lang="en-US"/>
          </a:p>
        </p:txBody>
      </p:sp>
      <p:sp>
        <p:nvSpPr>
          <p:cNvPr id="15363" name="Rectangle 5"/>
          <p:cNvSpPr>
            <a:spLocks noChangeArrowheads="1"/>
          </p:cNvSpPr>
          <p:nvPr/>
        </p:nvSpPr>
        <p:spPr bwMode="auto">
          <a:xfrm>
            <a:off x="339618" y="2445105"/>
            <a:ext cx="7391400" cy="2554545"/>
          </a:xfrm>
          <a:prstGeom prst="rect">
            <a:avLst/>
          </a:prstGeom>
          <a:noFill/>
          <a:ln w="9525">
            <a:noFill/>
            <a:miter lim="800000"/>
            <a:headEnd/>
            <a:tailEnd/>
          </a:ln>
        </p:spPr>
        <p:txBody>
          <a:bodyPr wrap="square" anchor="ctr">
            <a:prstTxWarp prst="textNoShape">
              <a:avLst/>
            </a:prstTxWarp>
            <a:spAutoFit/>
          </a:bodyPr>
          <a:lstStyle/>
          <a:p>
            <a:pPr eaLnBrk="0" hangingPunct="0">
              <a:tabLst>
                <a:tab pos="485775" algn="l"/>
              </a:tabLst>
            </a:pPr>
            <a:r>
              <a:rPr lang="en-US" sz="3200" u="sng">
                <a:solidFill>
                  <a:srgbClr val="660066"/>
                </a:solidFill>
                <a:ea typeface="Times New Roman" charset="0"/>
                <a:cs typeface="Times New Roman" charset="0"/>
              </a:rPr>
              <a:t>Do you have a clicker with you today?</a:t>
            </a:r>
            <a:endParaRPr lang="en-US" sz="3200" u="sng">
              <a:solidFill>
                <a:srgbClr val="660066"/>
              </a:solidFill>
            </a:endParaRPr>
          </a:p>
          <a:p>
            <a:pPr eaLnBrk="0" hangingPunct="0">
              <a:tabLst>
                <a:tab pos="485775" algn="l"/>
              </a:tabLst>
            </a:pPr>
            <a:endParaRPr lang="en-US" sz="3200">
              <a:ea typeface="Times New Roman" charset="0"/>
              <a:cs typeface="Times New Roman" charset="0"/>
            </a:endParaRPr>
          </a:p>
          <a:p>
            <a:pPr eaLnBrk="0" hangingPunct="0">
              <a:tabLst>
                <a:tab pos="485775" algn="l"/>
              </a:tabLst>
            </a:pPr>
            <a:r>
              <a:rPr lang="en-US" sz="3200">
                <a:ea typeface="Times New Roman" charset="0"/>
                <a:cs typeface="Times New Roman" charset="0"/>
              </a:rPr>
              <a:t>A) Yes, I have a clicker with me.</a:t>
            </a:r>
            <a:endParaRPr lang="en-US" sz="3200"/>
          </a:p>
          <a:p>
            <a:pPr eaLnBrk="0" hangingPunct="0">
              <a:tabLst>
                <a:tab pos="485775" algn="l"/>
              </a:tabLst>
            </a:pPr>
            <a:r>
              <a:rPr lang="en-US" sz="3200">
                <a:ea typeface="Times New Roman" charset="0"/>
                <a:cs typeface="Times New Roman" charset="0"/>
              </a:rPr>
              <a:t>B) No, I don’t have a clicker </a:t>
            </a:r>
            <a:br>
              <a:rPr lang="en-US" sz="3200">
                <a:ea typeface="Times New Roman" charset="0"/>
                <a:cs typeface="Times New Roman" charset="0"/>
              </a:rPr>
            </a:br>
            <a:r>
              <a:rPr lang="en-US" sz="3200">
                <a:ea typeface="Times New Roman" charset="0"/>
                <a:cs typeface="Times New Roman" charset="0"/>
              </a:rPr>
              <a:t>           so I can’t vote.</a:t>
            </a:r>
            <a:endParaRPr lang="en-US" sz="3200"/>
          </a:p>
        </p:txBody>
      </p:sp>
      <p:pic>
        <p:nvPicPr>
          <p:cNvPr id="15364" name="Picture 7"/>
          <p:cNvPicPr>
            <a:picLocks noChangeAspect="1" noChangeArrowheads="1"/>
          </p:cNvPicPr>
          <p:nvPr/>
        </p:nvPicPr>
        <p:blipFill>
          <a:blip r:embed="rId3"/>
          <a:srcRect/>
          <a:stretch>
            <a:fillRect/>
          </a:stretch>
        </p:blipFill>
        <p:spPr bwMode="auto">
          <a:xfrm>
            <a:off x="7017026" y="3072818"/>
            <a:ext cx="2126974" cy="3772557"/>
          </a:xfrm>
          <a:prstGeom prst="rect">
            <a:avLst/>
          </a:prstGeom>
          <a:noFill/>
          <a:ln w="9525">
            <a:noFill/>
            <a:miter lim="800000"/>
            <a:headEnd/>
            <a:tailEnd/>
          </a:ln>
        </p:spPr>
      </p:pic>
      <p:sp>
        <p:nvSpPr>
          <p:cNvPr id="15365" name="TextBox 5"/>
          <p:cNvSpPr txBox="1">
            <a:spLocks noChangeArrowheads="1"/>
          </p:cNvSpPr>
          <p:nvPr/>
        </p:nvSpPr>
        <p:spPr bwMode="auto">
          <a:xfrm>
            <a:off x="413454" y="1202129"/>
            <a:ext cx="8077139" cy="986937"/>
          </a:xfrm>
          <a:prstGeom prst="rect">
            <a:avLst/>
          </a:prstGeom>
          <a:noFill/>
          <a:ln w="9525">
            <a:noFill/>
            <a:miter lim="800000"/>
            <a:headEnd/>
            <a:tailEnd/>
          </a:ln>
        </p:spPr>
        <p:txBody>
          <a:bodyPr wrap="square">
            <a:prstTxWarp prst="textNoShape">
              <a:avLst/>
            </a:prstTxWarp>
            <a:spAutoFit/>
          </a:bodyPr>
          <a:lstStyle/>
          <a:p>
            <a:pPr>
              <a:lnSpc>
                <a:spcPct val="90000"/>
              </a:lnSpc>
              <a:buFont typeface="Arial" charset="0"/>
              <a:buAutoNum type="arabicParenR"/>
            </a:pPr>
            <a:r>
              <a:rPr lang="en-US" sz="3200">
                <a:solidFill>
                  <a:srgbClr val="0000FF"/>
                </a:solidFill>
              </a:rPr>
              <a:t> Press &amp; HOLD power </a:t>
            </a:r>
            <a:r>
              <a:rPr lang="en-US" sz="3200">
                <a:solidFill>
                  <a:srgbClr val="0000FF"/>
                </a:solidFill>
                <a:latin typeface="Wingdings" charset="2"/>
                <a:ea typeface="Wingdings" charset="2"/>
                <a:cs typeface="Wingdings" charset="2"/>
              </a:rPr>
              <a:t></a:t>
            </a:r>
            <a:r>
              <a:rPr lang="en-US" sz="3200">
                <a:solidFill>
                  <a:srgbClr val="0000FF"/>
                </a:solidFill>
              </a:rPr>
              <a:t> blue </a:t>
            </a:r>
            <a:r>
              <a:rPr lang="en-US" sz="3200" i="1">
                <a:solidFill>
                  <a:srgbClr val="0000FF"/>
                </a:solidFill>
              </a:rPr>
              <a:t>flash.</a:t>
            </a:r>
            <a:endParaRPr lang="en-US" sz="3200">
              <a:solidFill>
                <a:srgbClr val="0000FF"/>
              </a:solidFill>
            </a:endParaRPr>
          </a:p>
          <a:p>
            <a:pPr>
              <a:lnSpc>
                <a:spcPct val="90000"/>
              </a:lnSpc>
              <a:buFont typeface="Arial" charset="0"/>
              <a:buAutoNum type="arabicParenR"/>
            </a:pPr>
            <a:r>
              <a:rPr lang="en-US" sz="3200">
                <a:solidFill>
                  <a:srgbClr val="0000FF"/>
                </a:solidFill>
              </a:rPr>
              <a:t> Key in </a:t>
            </a:r>
            <a:r>
              <a:rPr lang="en-US" sz="3200" u="sng">
                <a:solidFill>
                  <a:srgbClr val="0000FF"/>
                </a:solidFill>
              </a:rPr>
              <a:t>DA </a:t>
            </a:r>
            <a:r>
              <a:rPr lang="en-US" sz="3200">
                <a:solidFill>
                  <a:srgbClr val="0000FF"/>
                </a:solidFill>
                <a:latin typeface="Wingdings" charset="2"/>
                <a:ea typeface="Wingdings" charset="2"/>
                <a:cs typeface="Wingdings" charset="2"/>
              </a:rPr>
              <a:t></a:t>
            </a:r>
            <a:r>
              <a:rPr lang="en-US" sz="3200">
                <a:solidFill>
                  <a:srgbClr val="0000FF"/>
                </a:solidFill>
              </a:rPr>
              <a:t> green </a:t>
            </a:r>
            <a:r>
              <a:rPr lang="en-US" sz="3200" i="1">
                <a:solidFill>
                  <a:srgbClr val="0000FF"/>
                </a:solidFill>
              </a:rPr>
              <a:t>flash</a:t>
            </a:r>
            <a:endParaRPr lang="en-US" sz="3200">
              <a:solidFill>
                <a:srgbClr val="0000FF"/>
              </a:solidFill>
            </a:endParaRPr>
          </a:p>
        </p:txBody>
      </p:sp>
      <p:sp>
        <p:nvSpPr>
          <p:cNvPr id="15366" name="Rectangle 6"/>
          <p:cNvSpPr>
            <a:spLocks noChangeArrowheads="1"/>
          </p:cNvSpPr>
          <p:nvPr/>
        </p:nvSpPr>
        <p:spPr bwMode="auto">
          <a:xfrm>
            <a:off x="-228600" y="0"/>
            <a:ext cx="184150" cy="457200"/>
          </a:xfrm>
          <a:prstGeom prst="rect">
            <a:avLst/>
          </a:prstGeom>
          <a:noFill/>
          <a:ln w="9525">
            <a:noFill/>
            <a:round/>
            <a:headEnd/>
            <a:tailEnd/>
          </a:ln>
        </p:spPr>
        <p:txBody>
          <a:bodyPr wrap="none">
            <a:prstTxWarp prst="textNoShape">
              <a:avLst/>
            </a:prstTxWarp>
            <a:spAutoFit/>
          </a:bodyPr>
          <a:lstStyle/>
          <a:p>
            <a:endParaRPr lang="en-US"/>
          </a:p>
        </p:txBody>
      </p:sp>
      <p:sp>
        <p:nvSpPr>
          <p:cNvPr id="15367" name="Rectangle 7"/>
          <p:cNvSpPr>
            <a:spLocks noChangeArrowheads="1"/>
          </p:cNvSpPr>
          <p:nvPr/>
        </p:nvSpPr>
        <p:spPr bwMode="auto">
          <a:xfrm>
            <a:off x="0" y="0"/>
            <a:ext cx="9067800" cy="457200"/>
          </a:xfrm>
          <a:prstGeom prst="rect">
            <a:avLst/>
          </a:prstGeom>
          <a:noFill/>
          <a:ln w="9525">
            <a:noFill/>
            <a:round/>
            <a:headEnd/>
            <a:tailEnd/>
          </a:ln>
        </p:spPr>
        <p:txBody>
          <a:bodyPr>
            <a:prstTxWarp prst="textNoShape">
              <a:avLst/>
            </a:prstTxWarp>
            <a:spAutoFit/>
          </a:bodyPr>
          <a:lstStyle/>
          <a:p>
            <a:endParaRPr lang="en-US"/>
          </a:p>
        </p:txBody>
      </p:sp>
      <p:sp>
        <p:nvSpPr>
          <p:cNvPr id="15368" name="Rectangle 8"/>
          <p:cNvSpPr>
            <a:spLocks noChangeArrowheads="1"/>
          </p:cNvSpPr>
          <p:nvPr/>
        </p:nvSpPr>
        <p:spPr bwMode="auto">
          <a:xfrm>
            <a:off x="76200" y="0"/>
            <a:ext cx="184150" cy="457200"/>
          </a:xfrm>
          <a:prstGeom prst="rect">
            <a:avLst/>
          </a:prstGeom>
          <a:noFill/>
          <a:ln w="9525">
            <a:noFill/>
            <a:round/>
            <a:headEnd/>
            <a:tailEnd/>
          </a:ln>
        </p:spPr>
        <p:txBody>
          <a:bodyPr wrap="none">
            <a:prstTxWarp prst="textNoShape">
              <a:avLst/>
            </a:prstTxWarp>
            <a:spAutoFit/>
          </a:bodyPr>
          <a:lstStyle/>
          <a:p>
            <a:endParaRPr lang="en-US"/>
          </a:p>
        </p:txBody>
      </p:sp>
      <p:sp>
        <p:nvSpPr>
          <p:cNvPr id="15369" name="Rectangle 9"/>
          <p:cNvSpPr>
            <a:spLocks noChangeArrowheads="1"/>
          </p:cNvSpPr>
          <p:nvPr/>
        </p:nvSpPr>
        <p:spPr bwMode="auto">
          <a:xfrm>
            <a:off x="1600200" y="5029200"/>
            <a:ext cx="184150" cy="457200"/>
          </a:xfrm>
          <a:prstGeom prst="rect">
            <a:avLst/>
          </a:prstGeom>
          <a:noFill/>
          <a:ln w="9525">
            <a:noFill/>
            <a:round/>
            <a:headEnd/>
            <a:tailEnd/>
          </a:ln>
        </p:spPr>
        <p:txBody>
          <a:bodyPr wrap="none">
            <a:prstTxWarp prst="textNoShape">
              <a:avLst/>
            </a:prstTxWarp>
            <a:spAutoFit/>
          </a:bodyPr>
          <a:lstStyle/>
          <a:p>
            <a:endParaRPr lang="en-US"/>
          </a:p>
        </p:txBody>
      </p:sp>
      <p:sp>
        <p:nvSpPr>
          <p:cNvPr id="15370" name="Text Box 5"/>
          <p:cNvSpPr txBox="1">
            <a:spLocks noChangeArrowheads="1"/>
          </p:cNvSpPr>
          <p:nvPr/>
        </p:nvSpPr>
        <p:spPr bwMode="auto">
          <a:xfrm>
            <a:off x="796977" y="389909"/>
            <a:ext cx="4624984" cy="584776"/>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200"/>
              <a:t>Welcome!  to Phys 2210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1"/>
          <p:cNvSpPr>
            <a:spLocks noGrp="1"/>
          </p:cNvSpPr>
          <p:nvPr>
            <p:ph type="sldNum" sz="quarter" idx="12"/>
          </p:nvPr>
        </p:nvSpPr>
        <p:spPr>
          <a:noFill/>
        </p:spPr>
        <p:txBody>
          <a:bodyPr/>
          <a:lstStyle/>
          <a:p>
            <a:fld id="{B7C523FB-7F8A-8147-B455-54C175909324}" type="slidenum">
              <a:rPr lang="en-US"/>
              <a:pPr/>
              <a:t>10</a:t>
            </a:fld>
            <a:endParaRPr lang="en-US"/>
          </a:p>
        </p:txBody>
      </p:sp>
      <p:sp>
        <p:nvSpPr>
          <p:cNvPr id="25604" name="Rectangle 2"/>
          <p:cNvSpPr>
            <a:spLocks noChangeArrowheads="1"/>
          </p:cNvSpPr>
          <p:nvPr/>
        </p:nvSpPr>
        <p:spPr bwMode="auto">
          <a:xfrm>
            <a:off x="1989139" y="692150"/>
            <a:ext cx="4995862" cy="969496"/>
          </a:xfrm>
          <a:prstGeom prst="rect">
            <a:avLst/>
          </a:prstGeom>
          <a:noFill/>
          <a:ln w="9525">
            <a:noFill/>
            <a:miter lim="800000"/>
            <a:headEnd/>
            <a:tailEnd/>
          </a:ln>
        </p:spPr>
        <p:txBody>
          <a:bodyPr wrap="square">
            <a:prstTxWarp prst="textNoShape">
              <a:avLst/>
            </a:prstTxWarp>
            <a:spAutoFit/>
          </a:bodyPr>
          <a:lstStyle/>
          <a:p>
            <a:r>
              <a:rPr lang="en-US" sz="1900"/>
              <a:t>An object has velocity </a:t>
            </a:r>
            <a:r>
              <a:rPr lang="en-US" sz="1900" b="1"/>
              <a:t>v</a:t>
            </a:r>
            <a:r>
              <a:rPr lang="en-US" sz="1900" b="1" baseline="-25000"/>
              <a:t>1</a:t>
            </a:r>
            <a:r>
              <a:rPr lang="en-US" sz="1900"/>
              <a:t> at an earlier time, and </a:t>
            </a:r>
            <a:r>
              <a:rPr lang="en-US" sz="1900" b="1"/>
              <a:t>v</a:t>
            </a:r>
            <a:r>
              <a:rPr lang="en-US" sz="1900" b="1" baseline="-25000"/>
              <a:t>2</a:t>
            </a:r>
            <a:r>
              <a:rPr lang="en-US" sz="1900" b="1"/>
              <a:t> </a:t>
            </a:r>
            <a:r>
              <a:rPr lang="en-US" sz="1900"/>
              <a:t>later, as shown. What is the direction of  Δ</a:t>
            </a:r>
            <a:r>
              <a:rPr lang="en-US" sz="1900" b="1"/>
              <a:t>v </a:t>
            </a:r>
            <a:r>
              <a:rPr lang="en-US" sz="1900"/>
              <a:t>= </a:t>
            </a:r>
            <a:r>
              <a:rPr lang="en-US" sz="1900" b="1"/>
              <a:t>v</a:t>
            </a:r>
            <a:r>
              <a:rPr lang="en-US" sz="1900" b="1" baseline="-25000"/>
              <a:t>2</a:t>
            </a:r>
            <a:r>
              <a:rPr lang="en-US" sz="1900"/>
              <a:t>- </a:t>
            </a:r>
            <a:r>
              <a:rPr lang="en-US" sz="1900" b="1"/>
              <a:t>v</a:t>
            </a:r>
            <a:r>
              <a:rPr lang="en-US" sz="1900" b="1" baseline="-25000"/>
              <a:t>1</a:t>
            </a:r>
            <a:r>
              <a:rPr lang="en-US" sz="1900"/>
              <a:t>?</a:t>
            </a:r>
          </a:p>
        </p:txBody>
      </p:sp>
      <p:sp>
        <p:nvSpPr>
          <p:cNvPr id="9" name="Oval 8"/>
          <p:cNvSpPr/>
          <p:nvPr/>
        </p:nvSpPr>
        <p:spPr bwMode="auto">
          <a:xfrm>
            <a:off x="2463783" y="2836310"/>
            <a:ext cx="93131" cy="93131"/>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Connector 9"/>
          <p:cNvCxnSpPr/>
          <p:nvPr/>
        </p:nvCxnSpPr>
        <p:spPr bwMode="auto">
          <a:xfrm>
            <a:off x="2537870" y="2901928"/>
            <a:ext cx="400060" cy="289991"/>
          </a:xfrm>
          <a:prstGeom prst="line">
            <a:avLst/>
          </a:prstGeom>
          <a:noFill/>
          <a:ln w="9525" cap="flat" cmpd="sng" algn="ctr">
            <a:solidFill>
              <a:schemeClr val="tx1"/>
            </a:solidFill>
            <a:prstDash val="solid"/>
            <a:round/>
            <a:headEnd type="none" w="med" len="med"/>
            <a:tailEnd type="triangle" w="med" len="med"/>
          </a:ln>
          <a:effectLst/>
        </p:spPr>
      </p:cxnSp>
      <p:sp>
        <p:nvSpPr>
          <p:cNvPr id="12" name="TextBox 11"/>
          <p:cNvSpPr txBox="1"/>
          <p:nvPr/>
        </p:nvSpPr>
        <p:spPr>
          <a:xfrm>
            <a:off x="2142051" y="3200378"/>
            <a:ext cx="1322122" cy="369332"/>
          </a:xfrm>
          <a:prstGeom prst="rect">
            <a:avLst/>
          </a:prstGeom>
          <a:noFill/>
        </p:spPr>
        <p:txBody>
          <a:bodyPr wrap="none" rtlCol="0">
            <a:spAutoFit/>
          </a:bodyPr>
          <a:lstStyle/>
          <a:p>
            <a:r>
              <a:rPr lang="en-US" sz="1800"/>
              <a:t>velocity, v</a:t>
            </a:r>
            <a:r>
              <a:rPr lang="en-US" sz="1800" baseline="-25000"/>
              <a:t>1</a:t>
            </a:r>
          </a:p>
        </p:txBody>
      </p:sp>
      <p:cxnSp>
        <p:nvCxnSpPr>
          <p:cNvPr id="18" name="Straight Connector 17"/>
          <p:cNvCxnSpPr/>
          <p:nvPr/>
        </p:nvCxnSpPr>
        <p:spPr bwMode="auto">
          <a:xfrm rot="5400000" flipH="1" flipV="1">
            <a:off x="5715011" y="2531534"/>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4" name="Straight Connector 23"/>
          <p:cNvCxnSpPr/>
          <p:nvPr/>
        </p:nvCxnSpPr>
        <p:spPr bwMode="auto">
          <a:xfrm rot="16200000" flipH="1">
            <a:off x="5723479" y="3064935"/>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5" name="Straight Connector 24"/>
          <p:cNvCxnSpPr/>
          <p:nvPr/>
        </p:nvCxnSpPr>
        <p:spPr bwMode="auto">
          <a:xfrm flipH="1">
            <a:off x="5393279" y="2802469"/>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6" name="Straight Connector 25"/>
          <p:cNvCxnSpPr/>
          <p:nvPr/>
        </p:nvCxnSpPr>
        <p:spPr bwMode="auto">
          <a:xfrm>
            <a:off x="5985943" y="2810936"/>
            <a:ext cx="304799" cy="1588"/>
          </a:xfrm>
          <a:prstGeom prst="line">
            <a:avLst/>
          </a:prstGeom>
          <a:noFill/>
          <a:ln w="9525" cap="flat" cmpd="sng" algn="ctr">
            <a:solidFill>
              <a:schemeClr val="tx1"/>
            </a:solidFill>
            <a:prstDash val="solid"/>
            <a:round/>
            <a:headEnd type="none" w="med" len="med"/>
            <a:tailEnd type="triangle" w="lg" len="lg"/>
          </a:ln>
          <a:effectLst/>
        </p:spPr>
      </p:cxnSp>
      <p:sp>
        <p:nvSpPr>
          <p:cNvPr id="27" name="TextBox 26"/>
          <p:cNvSpPr txBox="1"/>
          <p:nvPr/>
        </p:nvSpPr>
        <p:spPr>
          <a:xfrm>
            <a:off x="5698074" y="2031999"/>
            <a:ext cx="338629" cy="369332"/>
          </a:xfrm>
          <a:prstGeom prst="rect">
            <a:avLst/>
          </a:prstGeom>
          <a:noFill/>
        </p:spPr>
        <p:txBody>
          <a:bodyPr wrap="none" rtlCol="0">
            <a:spAutoFit/>
          </a:bodyPr>
          <a:lstStyle/>
          <a:p>
            <a:r>
              <a:rPr lang="en-US" sz="1800"/>
              <a:t>B</a:t>
            </a:r>
          </a:p>
        </p:txBody>
      </p:sp>
      <p:sp>
        <p:nvSpPr>
          <p:cNvPr id="28" name="TextBox 27"/>
          <p:cNvSpPr txBox="1"/>
          <p:nvPr/>
        </p:nvSpPr>
        <p:spPr>
          <a:xfrm>
            <a:off x="5113874" y="2590799"/>
            <a:ext cx="351378" cy="369332"/>
          </a:xfrm>
          <a:prstGeom prst="rect">
            <a:avLst/>
          </a:prstGeom>
          <a:noFill/>
        </p:spPr>
        <p:txBody>
          <a:bodyPr wrap="none" rtlCol="0">
            <a:spAutoFit/>
          </a:bodyPr>
          <a:lstStyle/>
          <a:p>
            <a:r>
              <a:rPr lang="en-US" sz="1800"/>
              <a:t>A</a:t>
            </a:r>
          </a:p>
        </p:txBody>
      </p:sp>
      <p:sp>
        <p:nvSpPr>
          <p:cNvPr id="29" name="TextBox 28"/>
          <p:cNvSpPr txBox="1"/>
          <p:nvPr/>
        </p:nvSpPr>
        <p:spPr>
          <a:xfrm>
            <a:off x="6299204" y="2633133"/>
            <a:ext cx="351366" cy="369332"/>
          </a:xfrm>
          <a:prstGeom prst="rect">
            <a:avLst/>
          </a:prstGeom>
          <a:noFill/>
        </p:spPr>
        <p:txBody>
          <a:bodyPr wrap="none" rtlCol="0">
            <a:spAutoFit/>
          </a:bodyPr>
          <a:lstStyle/>
          <a:p>
            <a:r>
              <a:rPr lang="en-US" sz="1800"/>
              <a:t>C</a:t>
            </a:r>
          </a:p>
        </p:txBody>
      </p:sp>
      <p:sp>
        <p:nvSpPr>
          <p:cNvPr id="30" name="TextBox 29"/>
          <p:cNvSpPr txBox="1"/>
          <p:nvPr/>
        </p:nvSpPr>
        <p:spPr>
          <a:xfrm>
            <a:off x="5664207" y="3234266"/>
            <a:ext cx="351366" cy="369332"/>
          </a:xfrm>
          <a:prstGeom prst="rect">
            <a:avLst/>
          </a:prstGeom>
          <a:noFill/>
        </p:spPr>
        <p:txBody>
          <a:bodyPr wrap="none" rtlCol="0">
            <a:spAutoFit/>
          </a:bodyPr>
          <a:lstStyle/>
          <a:p>
            <a:r>
              <a:rPr lang="en-US" sz="1800"/>
              <a:t>D</a:t>
            </a:r>
          </a:p>
        </p:txBody>
      </p:sp>
      <p:sp>
        <p:nvSpPr>
          <p:cNvPr id="31" name="TextBox 30"/>
          <p:cNvSpPr txBox="1"/>
          <p:nvPr/>
        </p:nvSpPr>
        <p:spPr>
          <a:xfrm>
            <a:off x="5435592" y="3606792"/>
            <a:ext cx="1506204" cy="369332"/>
          </a:xfrm>
          <a:prstGeom prst="rect">
            <a:avLst/>
          </a:prstGeom>
          <a:noFill/>
        </p:spPr>
        <p:txBody>
          <a:bodyPr wrap="none" rtlCol="0">
            <a:spAutoFit/>
          </a:bodyPr>
          <a:lstStyle/>
          <a:p>
            <a:r>
              <a:rPr lang="en-US" sz="1800"/>
              <a:t>E) Other/???</a:t>
            </a:r>
          </a:p>
        </p:txBody>
      </p:sp>
      <p:sp>
        <p:nvSpPr>
          <p:cNvPr id="32" name="Arc 31"/>
          <p:cNvSpPr/>
          <p:nvPr/>
        </p:nvSpPr>
        <p:spPr bwMode="auto">
          <a:xfrm flipH="1" flipV="1">
            <a:off x="2065863" y="1303853"/>
            <a:ext cx="2455333" cy="1786466"/>
          </a:xfrm>
          <a:prstGeom prst="arc">
            <a:avLst>
              <a:gd name="adj1" fmla="val 11960678"/>
              <a:gd name="adj2" fmla="val 20945047"/>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4" name="Oval 33"/>
          <p:cNvSpPr/>
          <p:nvPr/>
        </p:nvSpPr>
        <p:spPr bwMode="auto">
          <a:xfrm>
            <a:off x="4030116" y="2844776"/>
            <a:ext cx="93131" cy="93131"/>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35" name="Straight Connector 34"/>
          <p:cNvCxnSpPr/>
          <p:nvPr/>
        </p:nvCxnSpPr>
        <p:spPr bwMode="auto">
          <a:xfrm flipV="1">
            <a:off x="4112670" y="2588661"/>
            <a:ext cx="400060" cy="289991"/>
          </a:xfrm>
          <a:prstGeom prst="line">
            <a:avLst/>
          </a:prstGeom>
          <a:noFill/>
          <a:ln w="9525" cap="flat" cmpd="sng" algn="ctr">
            <a:solidFill>
              <a:schemeClr val="tx1"/>
            </a:solidFill>
            <a:prstDash val="solid"/>
            <a:round/>
            <a:headEnd type="none" w="med" len="med"/>
            <a:tailEnd type="triangle" w="med" len="med"/>
          </a:ln>
          <a:effectLst/>
        </p:spPr>
      </p:cxnSp>
      <p:sp>
        <p:nvSpPr>
          <p:cNvPr id="36" name="TextBox 35"/>
          <p:cNvSpPr txBox="1"/>
          <p:nvPr/>
        </p:nvSpPr>
        <p:spPr>
          <a:xfrm>
            <a:off x="3615251" y="2971778"/>
            <a:ext cx="1279329" cy="369332"/>
          </a:xfrm>
          <a:prstGeom prst="rect">
            <a:avLst/>
          </a:prstGeom>
          <a:noFill/>
        </p:spPr>
        <p:txBody>
          <a:bodyPr wrap="none" rtlCol="0">
            <a:spAutoFit/>
          </a:bodyPr>
          <a:lstStyle/>
          <a:p>
            <a:r>
              <a:rPr lang="en-US" sz="1800"/>
              <a:t>velocity, v</a:t>
            </a:r>
            <a:r>
              <a:rPr lang="en-US" sz="1800" baseline="-25000"/>
              <a:t>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1"/>
          <p:cNvSpPr>
            <a:spLocks noGrp="1"/>
          </p:cNvSpPr>
          <p:nvPr>
            <p:ph type="sldNum" sz="quarter" idx="12"/>
          </p:nvPr>
        </p:nvSpPr>
        <p:spPr>
          <a:noFill/>
        </p:spPr>
        <p:txBody>
          <a:bodyPr/>
          <a:lstStyle/>
          <a:p>
            <a:fld id="{B7C523FB-7F8A-8147-B455-54C175909324}" type="slidenum">
              <a:rPr lang="en-US"/>
              <a:pPr/>
              <a:t>11</a:t>
            </a:fld>
            <a:endParaRPr lang="en-US"/>
          </a:p>
        </p:txBody>
      </p:sp>
      <p:sp>
        <p:nvSpPr>
          <p:cNvPr id="25604" name="Rectangle 2"/>
          <p:cNvSpPr>
            <a:spLocks noChangeArrowheads="1"/>
          </p:cNvSpPr>
          <p:nvPr/>
        </p:nvSpPr>
        <p:spPr bwMode="auto">
          <a:xfrm>
            <a:off x="1989139" y="692150"/>
            <a:ext cx="4995862" cy="969496"/>
          </a:xfrm>
          <a:prstGeom prst="rect">
            <a:avLst/>
          </a:prstGeom>
          <a:noFill/>
          <a:ln w="9525">
            <a:noFill/>
            <a:miter lim="800000"/>
            <a:headEnd/>
            <a:tailEnd/>
          </a:ln>
        </p:spPr>
        <p:txBody>
          <a:bodyPr wrap="square">
            <a:prstTxWarp prst="textNoShape">
              <a:avLst/>
            </a:prstTxWarp>
            <a:spAutoFit/>
          </a:bodyPr>
          <a:lstStyle/>
          <a:p>
            <a:r>
              <a:rPr lang="en-US" sz="1900"/>
              <a:t>An object has velocity </a:t>
            </a:r>
            <a:r>
              <a:rPr lang="en-US" sz="1900" b="1"/>
              <a:t>v</a:t>
            </a:r>
            <a:r>
              <a:rPr lang="en-US" sz="1900" b="1" baseline="-25000"/>
              <a:t>1</a:t>
            </a:r>
            <a:r>
              <a:rPr lang="en-US" sz="1900"/>
              <a:t> at an earlier time, and </a:t>
            </a:r>
            <a:r>
              <a:rPr lang="en-US" sz="1900" b="1"/>
              <a:t>v</a:t>
            </a:r>
            <a:r>
              <a:rPr lang="en-US" sz="1900" b="1" baseline="-25000"/>
              <a:t>2</a:t>
            </a:r>
            <a:r>
              <a:rPr lang="en-US" sz="1900" b="1"/>
              <a:t> </a:t>
            </a:r>
            <a:r>
              <a:rPr lang="en-US" sz="1900"/>
              <a:t>later, as shown. What is the direction of  Δ</a:t>
            </a:r>
            <a:r>
              <a:rPr lang="en-US" sz="1900" b="1"/>
              <a:t>v </a:t>
            </a:r>
            <a:r>
              <a:rPr lang="en-US" sz="1900"/>
              <a:t>= </a:t>
            </a:r>
            <a:r>
              <a:rPr lang="en-US" sz="1900" b="1"/>
              <a:t>v</a:t>
            </a:r>
            <a:r>
              <a:rPr lang="en-US" sz="1900" b="1" baseline="-25000"/>
              <a:t>2</a:t>
            </a:r>
            <a:r>
              <a:rPr lang="en-US" sz="1900"/>
              <a:t>- </a:t>
            </a:r>
            <a:r>
              <a:rPr lang="en-US" sz="1900" b="1"/>
              <a:t>v</a:t>
            </a:r>
            <a:r>
              <a:rPr lang="en-US" sz="1900" b="1" baseline="-25000"/>
              <a:t>1</a:t>
            </a:r>
            <a:r>
              <a:rPr lang="en-US" sz="1900"/>
              <a:t>?</a:t>
            </a:r>
          </a:p>
        </p:txBody>
      </p:sp>
      <p:sp>
        <p:nvSpPr>
          <p:cNvPr id="9" name="Oval 8"/>
          <p:cNvSpPr/>
          <p:nvPr/>
        </p:nvSpPr>
        <p:spPr bwMode="auto">
          <a:xfrm>
            <a:off x="3128264" y="3175979"/>
            <a:ext cx="93131" cy="93131"/>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Connector 9"/>
          <p:cNvCxnSpPr/>
          <p:nvPr/>
        </p:nvCxnSpPr>
        <p:spPr bwMode="auto">
          <a:xfrm>
            <a:off x="3202351" y="3241597"/>
            <a:ext cx="400060" cy="289991"/>
          </a:xfrm>
          <a:prstGeom prst="line">
            <a:avLst/>
          </a:prstGeom>
          <a:noFill/>
          <a:ln w="9525" cap="flat" cmpd="sng" algn="ctr">
            <a:solidFill>
              <a:schemeClr val="tx1"/>
            </a:solidFill>
            <a:prstDash val="solid"/>
            <a:round/>
            <a:headEnd type="none" w="med" len="med"/>
            <a:tailEnd type="triangle" w="med" len="med"/>
          </a:ln>
          <a:effectLst/>
        </p:spPr>
      </p:cxnSp>
      <p:sp>
        <p:nvSpPr>
          <p:cNvPr id="12" name="TextBox 11"/>
          <p:cNvSpPr txBox="1"/>
          <p:nvPr/>
        </p:nvSpPr>
        <p:spPr>
          <a:xfrm>
            <a:off x="2850832" y="3628657"/>
            <a:ext cx="1322122" cy="369332"/>
          </a:xfrm>
          <a:prstGeom prst="rect">
            <a:avLst/>
          </a:prstGeom>
          <a:noFill/>
        </p:spPr>
        <p:txBody>
          <a:bodyPr wrap="none" rtlCol="0">
            <a:spAutoFit/>
          </a:bodyPr>
          <a:lstStyle/>
          <a:p>
            <a:r>
              <a:rPr lang="en-US" sz="1800"/>
              <a:t>velocity, v</a:t>
            </a:r>
            <a:r>
              <a:rPr lang="en-US" sz="1800" baseline="-25000"/>
              <a:t>1</a:t>
            </a:r>
          </a:p>
        </p:txBody>
      </p:sp>
      <p:cxnSp>
        <p:nvCxnSpPr>
          <p:cNvPr id="18" name="Straight Connector 17"/>
          <p:cNvCxnSpPr/>
          <p:nvPr/>
        </p:nvCxnSpPr>
        <p:spPr bwMode="auto">
          <a:xfrm rot="5400000" flipH="1" flipV="1">
            <a:off x="5715011" y="2531534"/>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4" name="Straight Connector 23"/>
          <p:cNvCxnSpPr/>
          <p:nvPr/>
        </p:nvCxnSpPr>
        <p:spPr bwMode="auto">
          <a:xfrm rot="16200000" flipH="1">
            <a:off x="5723479" y="3064935"/>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5" name="Straight Connector 24"/>
          <p:cNvCxnSpPr/>
          <p:nvPr/>
        </p:nvCxnSpPr>
        <p:spPr bwMode="auto">
          <a:xfrm flipH="1">
            <a:off x="5393279" y="2802469"/>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6" name="Straight Connector 25"/>
          <p:cNvCxnSpPr/>
          <p:nvPr/>
        </p:nvCxnSpPr>
        <p:spPr bwMode="auto">
          <a:xfrm>
            <a:off x="5985943" y="2810936"/>
            <a:ext cx="304799" cy="1588"/>
          </a:xfrm>
          <a:prstGeom prst="line">
            <a:avLst/>
          </a:prstGeom>
          <a:noFill/>
          <a:ln w="9525" cap="flat" cmpd="sng" algn="ctr">
            <a:solidFill>
              <a:schemeClr val="tx1"/>
            </a:solidFill>
            <a:prstDash val="solid"/>
            <a:round/>
            <a:headEnd type="none" w="med" len="med"/>
            <a:tailEnd type="triangle" w="lg" len="lg"/>
          </a:ln>
          <a:effectLst/>
        </p:spPr>
      </p:cxnSp>
      <p:sp>
        <p:nvSpPr>
          <p:cNvPr id="27" name="TextBox 26"/>
          <p:cNvSpPr txBox="1"/>
          <p:nvPr/>
        </p:nvSpPr>
        <p:spPr>
          <a:xfrm>
            <a:off x="5698074" y="2031999"/>
            <a:ext cx="338629" cy="369332"/>
          </a:xfrm>
          <a:prstGeom prst="rect">
            <a:avLst/>
          </a:prstGeom>
          <a:noFill/>
        </p:spPr>
        <p:txBody>
          <a:bodyPr wrap="none" rtlCol="0">
            <a:spAutoFit/>
          </a:bodyPr>
          <a:lstStyle/>
          <a:p>
            <a:r>
              <a:rPr lang="en-US" sz="1800"/>
              <a:t>B</a:t>
            </a:r>
          </a:p>
        </p:txBody>
      </p:sp>
      <p:sp>
        <p:nvSpPr>
          <p:cNvPr id="28" name="TextBox 27"/>
          <p:cNvSpPr txBox="1"/>
          <p:nvPr/>
        </p:nvSpPr>
        <p:spPr>
          <a:xfrm>
            <a:off x="5113874" y="2590799"/>
            <a:ext cx="351378" cy="369332"/>
          </a:xfrm>
          <a:prstGeom prst="rect">
            <a:avLst/>
          </a:prstGeom>
          <a:noFill/>
        </p:spPr>
        <p:txBody>
          <a:bodyPr wrap="none" rtlCol="0">
            <a:spAutoFit/>
          </a:bodyPr>
          <a:lstStyle/>
          <a:p>
            <a:r>
              <a:rPr lang="en-US" sz="1800"/>
              <a:t>A</a:t>
            </a:r>
          </a:p>
        </p:txBody>
      </p:sp>
      <p:sp>
        <p:nvSpPr>
          <p:cNvPr id="29" name="TextBox 28"/>
          <p:cNvSpPr txBox="1"/>
          <p:nvPr/>
        </p:nvSpPr>
        <p:spPr>
          <a:xfrm>
            <a:off x="6299204" y="2633133"/>
            <a:ext cx="351366" cy="369332"/>
          </a:xfrm>
          <a:prstGeom prst="rect">
            <a:avLst/>
          </a:prstGeom>
          <a:noFill/>
        </p:spPr>
        <p:txBody>
          <a:bodyPr wrap="none" rtlCol="0">
            <a:spAutoFit/>
          </a:bodyPr>
          <a:lstStyle/>
          <a:p>
            <a:r>
              <a:rPr lang="en-US" sz="1800"/>
              <a:t>C</a:t>
            </a:r>
          </a:p>
        </p:txBody>
      </p:sp>
      <p:sp>
        <p:nvSpPr>
          <p:cNvPr id="30" name="TextBox 29"/>
          <p:cNvSpPr txBox="1"/>
          <p:nvPr/>
        </p:nvSpPr>
        <p:spPr>
          <a:xfrm>
            <a:off x="5664207" y="3234266"/>
            <a:ext cx="351366" cy="369332"/>
          </a:xfrm>
          <a:prstGeom prst="rect">
            <a:avLst/>
          </a:prstGeom>
          <a:noFill/>
        </p:spPr>
        <p:txBody>
          <a:bodyPr wrap="none" rtlCol="0">
            <a:spAutoFit/>
          </a:bodyPr>
          <a:lstStyle/>
          <a:p>
            <a:r>
              <a:rPr lang="en-US" sz="1800"/>
              <a:t>D</a:t>
            </a:r>
          </a:p>
        </p:txBody>
      </p:sp>
      <p:sp>
        <p:nvSpPr>
          <p:cNvPr id="31" name="TextBox 30"/>
          <p:cNvSpPr txBox="1"/>
          <p:nvPr/>
        </p:nvSpPr>
        <p:spPr>
          <a:xfrm>
            <a:off x="5435592" y="3606792"/>
            <a:ext cx="1506204" cy="369332"/>
          </a:xfrm>
          <a:prstGeom prst="rect">
            <a:avLst/>
          </a:prstGeom>
          <a:noFill/>
        </p:spPr>
        <p:txBody>
          <a:bodyPr wrap="none" rtlCol="0">
            <a:spAutoFit/>
          </a:bodyPr>
          <a:lstStyle/>
          <a:p>
            <a:r>
              <a:rPr lang="en-US" sz="1800"/>
              <a:t>E) Other/???</a:t>
            </a:r>
          </a:p>
        </p:txBody>
      </p:sp>
      <p:sp>
        <p:nvSpPr>
          <p:cNvPr id="34" name="Oval 33"/>
          <p:cNvSpPr/>
          <p:nvPr/>
        </p:nvSpPr>
        <p:spPr bwMode="auto">
          <a:xfrm>
            <a:off x="3129374" y="3021995"/>
            <a:ext cx="93131" cy="93131"/>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35" name="Straight Connector 34"/>
          <p:cNvCxnSpPr/>
          <p:nvPr/>
        </p:nvCxnSpPr>
        <p:spPr bwMode="auto">
          <a:xfrm flipV="1">
            <a:off x="3211928" y="2765880"/>
            <a:ext cx="400060" cy="289991"/>
          </a:xfrm>
          <a:prstGeom prst="line">
            <a:avLst/>
          </a:prstGeom>
          <a:noFill/>
          <a:ln w="9525" cap="flat" cmpd="sng" algn="ctr">
            <a:solidFill>
              <a:schemeClr val="tx1"/>
            </a:solidFill>
            <a:prstDash val="solid"/>
            <a:round/>
            <a:headEnd type="none" w="med" len="med"/>
            <a:tailEnd type="triangle" w="med" len="med"/>
          </a:ln>
          <a:effectLst/>
        </p:spPr>
      </p:cxnSp>
      <p:sp>
        <p:nvSpPr>
          <p:cNvPr id="36" name="TextBox 35"/>
          <p:cNvSpPr txBox="1"/>
          <p:nvPr/>
        </p:nvSpPr>
        <p:spPr>
          <a:xfrm>
            <a:off x="2345358" y="2440123"/>
            <a:ext cx="1279329" cy="369332"/>
          </a:xfrm>
          <a:prstGeom prst="rect">
            <a:avLst/>
          </a:prstGeom>
          <a:noFill/>
        </p:spPr>
        <p:txBody>
          <a:bodyPr wrap="none" rtlCol="0">
            <a:spAutoFit/>
          </a:bodyPr>
          <a:lstStyle/>
          <a:p>
            <a:r>
              <a:rPr lang="en-US" sz="1800"/>
              <a:t>velocity, v</a:t>
            </a:r>
            <a:r>
              <a:rPr lang="en-US" sz="1800" baseline="-25000"/>
              <a:t>2</a:t>
            </a:r>
          </a:p>
        </p:txBody>
      </p:sp>
      <p:cxnSp>
        <p:nvCxnSpPr>
          <p:cNvPr id="21" name="Straight Arrow Connector 20"/>
          <p:cNvCxnSpPr/>
          <p:nvPr/>
        </p:nvCxnSpPr>
        <p:spPr bwMode="auto">
          <a:xfrm rot="5400000" flipH="1" flipV="1">
            <a:off x="3359278" y="3138250"/>
            <a:ext cx="664571"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3708587" y="2932194"/>
            <a:ext cx="676362" cy="553998"/>
          </a:xfrm>
          <a:prstGeom prst="rect">
            <a:avLst/>
          </a:prstGeom>
          <a:noFill/>
        </p:spPr>
        <p:txBody>
          <a:bodyPr wrap="none" rtlCol="0">
            <a:spAutoFit/>
          </a:bodyPr>
          <a:lstStyle/>
          <a:p>
            <a:r>
              <a:rPr lang="en-US" sz="1800"/>
              <a:t>v</a:t>
            </a:r>
            <a:r>
              <a:rPr lang="en-US" sz="1800" baseline="-25000"/>
              <a:t>2</a:t>
            </a:r>
            <a:r>
              <a:rPr lang="en-US" sz="1800"/>
              <a:t>-v</a:t>
            </a:r>
            <a:r>
              <a:rPr lang="en-US" sz="1800" baseline="-25000"/>
              <a:t>1</a:t>
            </a:r>
          </a:p>
          <a:p>
            <a:endParaRPr lang="en-US" sz="1800" baseline="-250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1"/>
          <p:cNvSpPr>
            <a:spLocks noGrp="1"/>
          </p:cNvSpPr>
          <p:nvPr>
            <p:ph type="sldNum" sz="quarter" idx="12"/>
          </p:nvPr>
        </p:nvSpPr>
        <p:spPr>
          <a:noFill/>
        </p:spPr>
        <p:txBody>
          <a:bodyPr/>
          <a:lstStyle/>
          <a:p>
            <a:fld id="{B7C523FB-7F8A-8147-B455-54C175909324}" type="slidenum">
              <a:rPr lang="en-US"/>
              <a:pPr/>
              <a:t>12</a:t>
            </a:fld>
            <a:endParaRPr lang="en-US"/>
          </a:p>
        </p:txBody>
      </p:sp>
      <p:sp>
        <p:nvSpPr>
          <p:cNvPr id="25604" name="Rectangle 2"/>
          <p:cNvSpPr>
            <a:spLocks noChangeArrowheads="1"/>
          </p:cNvSpPr>
          <p:nvPr/>
        </p:nvSpPr>
        <p:spPr bwMode="auto">
          <a:xfrm>
            <a:off x="1989139" y="692150"/>
            <a:ext cx="4995862" cy="1261884"/>
          </a:xfrm>
          <a:prstGeom prst="rect">
            <a:avLst/>
          </a:prstGeom>
          <a:noFill/>
          <a:ln w="9525">
            <a:noFill/>
            <a:miter lim="800000"/>
            <a:headEnd/>
            <a:tailEnd/>
          </a:ln>
        </p:spPr>
        <p:txBody>
          <a:bodyPr wrap="square">
            <a:prstTxWarp prst="textNoShape">
              <a:avLst/>
            </a:prstTxWarp>
            <a:spAutoFit/>
          </a:bodyPr>
          <a:lstStyle/>
          <a:p>
            <a:r>
              <a:rPr lang="en-US" sz="1900"/>
              <a:t>A rock is twirled in a circle with constant speed by an astronaut in intergalactic space. </a:t>
            </a:r>
            <a:br>
              <a:rPr lang="en-US" sz="1900"/>
            </a:br>
            <a:r>
              <a:rPr lang="en-US" sz="1900"/>
              <a:t>At the moment shown, what is the direction of the acceleration of the rock? </a:t>
            </a:r>
          </a:p>
        </p:txBody>
      </p:sp>
      <p:sp>
        <p:nvSpPr>
          <p:cNvPr id="5" name="Oval 4"/>
          <p:cNvSpPr/>
          <p:nvPr/>
        </p:nvSpPr>
        <p:spPr bwMode="auto">
          <a:xfrm>
            <a:off x="2192855" y="2065860"/>
            <a:ext cx="1786466" cy="1786466"/>
          </a:xfrm>
          <a:prstGeom prst="ellipse">
            <a:avLst/>
          </a:prstGeom>
          <a:noFill/>
          <a:ln w="19050"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bwMode="auto">
          <a:xfrm rot="16200000" flipH="1">
            <a:off x="2631006" y="3380309"/>
            <a:ext cx="931333" cy="12700"/>
          </a:xfrm>
          <a:prstGeom prst="line">
            <a:avLst/>
          </a:prstGeom>
          <a:noFill/>
          <a:ln w="9525" cap="flat" cmpd="sng" algn="ctr">
            <a:solidFill>
              <a:schemeClr val="tx1"/>
            </a:solidFill>
            <a:prstDash val="solid"/>
            <a:round/>
            <a:headEnd type="none" w="med" len="med"/>
            <a:tailEnd type="none" w="med" len="med"/>
          </a:ln>
          <a:effectLst/>
        </p:spPr>
      </p:cxnSp>
      <p:sp>
        <p:nvSpPr>
          <p:cNvPr id="9" name="Oval 8"/>
          <p:cNvSpPr/>
          <p:nvPr/>
        </p:nvSpPr>
        <p:spPr bwMode="auto">
          <a:xfrm>
            <a:off x="3056453" y="3801524"/>
            <a:ext cx="93131" cy="93131"/>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Connector 9"/>
          <p:cNvCxnSpPr/>
          <p:nvPr/>
        </p:nvCxnSpPr>
        <p:spPr bwMode="auto">
          <a:xfrm>
            <a:off x="3155940" y="3867142"/>
            <a:ext cx="577848" cy="2118"/>
          </a:xfrm>
          <a:prstGeom prst="line">
            <a:avLst/>
          </a:prstGeom>
          <a:noFill/>
          <a:ln w="9525" cap="flat" cmpd="sng" algn="ctr">
            <a:solidFill>
              <a:schemeClr val="tx1"/>
            </a:solidFill>
            <a:prstDash val="solid"/>
            <a:round/>
            <a:headEnd type="none" w="med" len="med"/>
            <a:tailEnd type="triangle" w="med" len="med"/>
          </a:ln>
          <a:effectLst/>
        </p:spPr>
      </p:cxnSp>
      <p:sp>
        <p:nvSpPr>
          <p:cNvPr id="12" name="TextBox 11"/>
          <p:cNvSpPr txBox="1"/>
          <p:nvPr/>
        </p:nvSpPr>
        <p:spPr>
          <a:xfrm>
            <a:off x="3750721" y="3547526"/>
            <a:ext cx="1210588" cy="369332"/>
          </a:xfrm>
          <a:prstGeom prst="rect">
            <a:avLst/>
          </a:prstGeom>
          <a:noFill/>
        </p:spPr>
        <p:txBody>
          <a:bodyPr wrap="none" rtlCol="0">
            <a:spAutoFit/>
          </a:bodyPr>
          <a:lstStyle/>
          <a:p>
            <a:r>
              <a:rPr lang="en-US" sz="1800"/>
              <a:t>velocity, v</a:t>
            </a:r>
          </a:p>
        </p:txBody>
      </p:sp>
      <p:cxnSp>
        <p:nvCxnSpPr>
          <p:cNvPr id="13" name="Straight Connector 12"/>
          <p:cNvCxnSpPr>
            <a:endCxn id="5" idx="6"/>
          </p:cNvCxnSpPr>
          <p:nvPr/>
        </p:nvCxnSpPr>
        <p:spPr bwMode="auto">
          <a:xfrm rot="5400000" flipH="1" flipV="1">
            <a:off x="3867139" y="3052227"/>
            <a:ext cx="205316" cy="19048"/>
          </a:xfrm>
          <a:prstGeom prst="line">
            <a:avLst/>
          </a:prstGeom>
          <a:noFill/>
          <a:ln w="9525" cap="flat" cmpd="sng" algn="ctr">
            <a:solidFill>
              <a:schemeClr val="tx1"/>
            </a:solidFill>
            <a:prstDash val="solid"/>
            <a:round/>
            <a:headEnd type="none" w="med" len="med"/>
            <a:tailEnd type="triangle" w="lg" len="lg"/>
          </a:ln>
          <a:effectLst/>
        </p:spPr>
      </p:cxnSp>
      <p:cxnSp>
        <p:nvCxnSpPr>
          <p:cNvPr id="16" name="Straight Connector 15"/>
          <p:cNvCxnSpPr/>
          <p:nvPr/>
        </p:nvCxnSpPr>
        <p:spPr bwMode="auto">
          <a:xfrm rot="5400000">
            <a:off x="2233071" y="2480725"/>
            <a:ext cx="154518" cy="82552"/>
          </a:xfrm>
          <a:prstGeom prst="line">
            <a:avLst/>
          </a:prstGeom>
          <a:noFill/>
          <a:ln w="9525" cap="flat" cmpd="sng" algn="ctr">
            <a:solidFill>
              <a:schemeClr val="tx1"/>
            </a:solidFill>
            <a:prstDash val="solid"/>
            <a:round/>
            <a:headEnd type="none" w="med" len="med"/>
            <a:tailEnd type="triangle" w="lg" len="lg"/>
          </a:ln>
          <a:effectLst/>
        </p:spPr>
      </p:cxnSp>
      <p:cxnSp>
        <p:nvCxnSpPr>
          <p:cNvPr id="18" name="Straight Connector 17"/>
          <p:cNvCxnSpPr/>
          <p:nvPr/>
        </p:nvCxnSpPr>
        <p:spPr bwMode="auto">
          <a:xfrm rot="5400000" flipH="1" flipV="1">
            <a:off x="5604940" y="2531534"/>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4" name="Straight Connector 23"/>
          <p:cNvCxnSpPr/>
          <p:nvPr/>
        </p:nvCxnSpPr>
        <p:spPr bwMode="auto">
          <a:xfrm rot="16200000" flipH="1">
            <a:off x="5613408" y="3064935"/>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5" name="Straight Connector 24"/>
          <p:cNvCxnSpPr/>
          <p:nvPr/>
        </p:nvCxnSpPr>
        <p:spPr bwMode="auto">
          <a:xfrm flipH="1">
            <a:off x="5283208" y="2802469"/>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26" name="Straight Connector 25"/>
          <p:cNvCxnSpPr/>
          <p:nvPr/>
        </p:nvCxnSpPr>
        <p:spPr bwMode="auto">
          <a:xfrm>
            <a:off x="5875872" y="2810936"/>
            <a:ext cx="304799" cy="1588"/>
          </a:xfrm>
          <a:prstGeom prst="line">
            <a:avLst/>
          </a:prstGeom>
          <a:noFill/>
          <a:ln w="9525" cap="flat" cmpd="sng" algn="ctr">
            <a:solidFill>
              <a:schemeClr val="tx1"/>
            </a:solidFill>
            <a:prstDash val="solid"/>
            <a:round/>
            <a:headEnd type="none" w="med" len="med"/>
            <a:tailEnd type="triangle" w="lg" len="lg"/>
          </a:ln>
          <a:effectLst/>
        </p:spPr>
      </p:cxnSp>
      <p:sp>
        <p:nvSpPr>
          <p:cNvPr id="27" name="TextBox 26"/>
          <p:cNvSpPr txBox="1"/>
          <p:nvPr/>
        </p:nvSpPr>
        <p:spPr>
          <a:xfrm>
            <a:off x="5588003" y="2031999"/>
            <a:ext cx="338629" cy="369332"/>
          </a:xfrm>
          <a:prstGeom prst="rect">
            <a:avLst/>
          </a:prstGeom>
          <a:noFill/>
        </p:spPr>
        <p:txBody>
          <a:bodyPr wrap="none" rtlCol="0">
            <a:spAutoFit/>
          </a:bodyPr>
          <a:lstStyle/>
          <a:p>
            <a:r>
              <a:rPr lang="en-US" sz="1800"/>
              <a:t>B</a:t>
            </a:r>
          </a:p>
        </p:txBody>
      </p:sp>
      <p:sp>
        <p:nvSpPr>
          <p:cNvPr id="28" name="TextBox 27"/>
          <p:cNvSpPr txBox="1"/>
          <p:nvPr/>
        </p:nvSpPr>
        <p:spPr>
          <a:xfrm>
            <a:off x="5003803" y="2590799"/>
            <a:ext cx="351378" cy="369332"/>
          </a:xfrm>
          <a:prstGeom prst="rect">
            <a:avLst/>
          </a:prstGeom>
          <a:noFill/>
        </p:spPr>
        <p:txBody>
          <a:bodyPr wrap="none" rtlCol="0">
            <a:spAutoFit/>
          </a:bodyPr>
          <a:lstStyle/>
          <a:p>
            <a:r>
              <a:rPr lang="en-US" sz="1800"/>
              <a:t>A</a:t>
            </a:r>
          </a:p>
        </p:txBody>
      </p:sp>
      <p:sp>
        <p:nvSpPr>
          <p:cNvPr id="29" name="TextBox 28"/>
          <p:cNvSpPr txBox="1"/>
          <p:nvPr/>
        </p:nvSpPr>
        <p:spPr>
          <a:xfrm>
            <a:off x="6189133" y="2633133"/>
            <a:ext cx="351366" cy="369332"/>
          </a:xfrm>
          <a:prstGeom prst="rect">
            <a:avLst/>
          </a:prstGeom>
          <a:noFill/>
        </p:spPr>
        <p:txBody>
          <a:bodyPr wrap="none" rtlCol="0">
            <a:spAutoFit/>
          </a:bodyPr>
          <a:lstStyle/>
          <a:p>
            <a:r>
              <a:rPr lang="en-US" sz="1800"/>
              <a:t>C</a:t>
            </a:r>
          </a:p>
        </p:txBody>
      </p:sp>
      <p:sp>
        <p:nvSpPr>
          <p:cNvPr id="30" name="TextBox 29"/>
          <p:cNvSpPr txBox="1"/>
          <p:nvPr/>
        </p:nvSpPr>
        <p:spPr>
          <a:xfrm>
            <a:off x="5554136" y="3234266"/>
            <a:ext cx="351366" cy="369332"/>
          </a:xfrm>
          <a:prstGeom prst="rect">
            <a:avLst/>
          </a:prstGeom>
          <a:noFill/>
        </p:spPr>
        <p:txBody>
          <a:bodyPr wrap="none" rtlCol="0">
            <a:spAutoFit/>
          </a:bodyPr>
          <a:lstStyle/>
          <a:p>
            <a:r>
              <a:rPr lang="en-US" sz="1800"/>
              <a:t>D</a:t>
            </a:r>
          </a:p>
        </p:txBody>
      </p:sp>
      <p:sp>
        <p:nvSpPr>
          <p:cNvPr id="31" name="TextBox 30"/>
          <p:cNvSpPr txBox="1"/>
          <p:nvPr/>
        </p:nvSpPr>
        <p:spPr>
          <a:xfrm>
            <a:off x="5325521" y="3606792"/>
            <a:ext cx="1506204" cy="369332"/>
          </a:xfrm>
          <a:prstGeom prst="rect">
            <a:avLst/>
          </a:prstGeom>
          <a:noFill/>
        </p:spPr>
        <p:txBody>
          <a:bodyPr wrap="none" rtlCol="0">
            <a:spAutoFit/>
          </a:bodyPr>
          <a:lstStyle/>
          <a:p>
            <a:r>
              <a:rPr lang="en-US" sz="1800"/>
              <a:t>E) Other/???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1"/>
          <p:cNvSpPr>
            <a:spLocks noGrp="1"/>
          </p:cNvSpPr>
          <p:nvPr>
            <p:ph type="sldNum" sz="quarter" idx="12"/>
          </p:nvPr>
        </p:nvSpPr>
        <p:spPr>
          <a:noFill/>
        </p:spPr>
        <p:txBody>
          <a:bodyPr/>
          <a:lstStyle/>
          <a:p>
            <a:fld id="{B7C523FB-7F8A-8147-B455-54C175909324}" type="slidenum">
              <a:rPr lang="en-US"/>
              <a:pPr/>
              <a:t>13</a:t>
            </a:fld>
            <a:endParaRPr lang="en-US"/>
          </a:p>
        </p:txBody>
      </p:sp>
      <p:sp>
        <p:nvSpPr>
          <p:cNvPr id="25604" name="Rectangle 2"/>
          <p:cNvSpPr>
            <a:spLocks noChangeArrowheads="1"/>
          </p:cNvSpPr>
          <p:nvPr/>
        </p:nvSpPr>
        <p:spPr bwMode="auto">
          <a:xfrm>
            <a:off x="472520" y="692150"/>
            <a:ext cx="8671480" cy="2062103"/>
          </a:xfrm>
          <a:prstGeom prst="rect">
            <a:avLst/>
          </a:prstGeom>
          <a:noFill/>
          <a:ln w="9525">
            <a:noFill/>
            <a:miter lim="800000"/>
            <a:headEnd/>
            <a:tailEnd/>
          </a:ln>
        </p:spPr>
        <p:txBody>
          <a:bodyPr wrap="square">
            <a:prstTxWarp prst="textNoShape">
              <a:avLst/>
            </a:prstTxWarp>
            <a:spAutoFit/>
          </a:bodyPr>
          <a:lstStyle/>
          <a:p>
            <a:r>
              <a:rPr lang="en-US" sz="3200"/>
              <a:t>A rock is twirled in a vertical circle near the surface of earth with constant speed. </a:t>
            </a:r>
            <a:br>
              <a:rPr lang="en-US" sz="3200"/>
            </a:br>
            <a:r>
              <a:rPr lang="en-US" sz="3200"/>
              <a:t>At the moment shown, </a:t>
            </a:r>
            <a:r>
              <a:rPr lang="en-US" sz="3200">
                <a:solidFill>
                  <a:schemeClr val="accent2"/>
                </a:solidFill>
              </a:rPr>
              <a:t>what is the direction of the acceleration of the rock</a:t>
            </a:r>
            <a:r>
              <a:rPr lang="en-US" sz="3200"/>
              <a:t>? </a:t>
            </a:r>
          </a:p>
        </p:txBody>
      </p:sp>
      <p:sp>
        <p:nvSpPr>
          <p:cNvPr id="5" name="Oval 4"/>
          <p:cNvSpPr/>
          <p:nvPr/>
        </p:nvSpPr>
        <p:spPr bwMode="auto">
          <a:xfrm>
            <a:off x="2192855" y="3173460"/>
            <a:ext cx="1786466" cy="1786466"/>
          </a:xfrm>
          <a:prstGeom prst="ellipse">
            <a:avLst/>
          </a:prstGeom>
          <a:noFill/>
          <a:ln w="19050"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Straight Connector 5"/>
          <p:cNvCxnSpPr/>
          <p:nvPr/>
        </p:nvCxnSpPr>
        <p:spPr bwMode="auto">
          <a:xfrm rot="16200000" flipH="1">
            <a:off x="2631006" y="4487909"/>
            <a:ext cx="931333" cy="12700"/>
          </a:xfrm>
          <a:prstGeom prst="line">
            <a:avLst/>
          </a:prstGeom>
          <a:noFill/>
          <a:ln w="9525" cap="flat" cmpd="sng" algn="ctr">
            <a:solidFill>
              <a:schemeClr val="tx1"/>
            </a:solidFill>
            <a:prstDash val="solid"/>
            <a:round/>
            <a:headEnd type="none" w="med" len="med"/>
            <a:tailEnd type="none" w="med" len="med"/>
          </a:ln>
          <a:effectLst/>
        </p:spPr>
      </p:cxnSp>
      <p:sp>
        <p:nvSpPr>
          <p:cNvPr id="7" name="Oval 6"/>
          <p:cNvSpPr/>
          <p:nvPr/>
        </p:nvSpPr>
        <p:spPr bwMode="auto">
          <a:xfrm>
            <a:off x="3056453" y="4909124"/>
            <a:ext cx="93131" cy="93131"/>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bwMode="auto">
          <a:xfrm>
            <a:off x="3155940" y="4974742"/>
            <a:ext cx="577848" cy="2118"/>
          </a:xfrm>
          <a:prstGeom prst="line">
            <a:avLst/>
          </a:prstGeom>
          <a:noFill/>
          <a:ln w="9525" cap="flat" cmpd="sng" algn="ctr">
            <a:solidFill>
              <a:schemeClr val="tx1"/>
            </a:solidFill>
            <a:prstDash val="solid"/>
            <a:round/>
            <a:headEnd type="none" w="med" len="med"/>
            <a:tailEnd type="triangle" w="med" len="med"/>
          </a:ln>
          <a:effectLst/>
        </p:spPr>
      </p:cxnSp>
      <p:sp>
        <p:nvSpPr>
          <p:cNvPr id="9" name="TextBox 8"/>
          <p:cNvSpPr txBox="1"/>
          <p:nvPr/>
        </p:nvSpPr>
        <p:spPr>
          <a:xfrm>
            <a:off x="3750721" y="4655126"/>
            <a:ext cx="1955784" cy="584776"/>
          </a:xfrm>
          <a:prstGeom prst="rect">
            <a:avLst/>
          </a:prstGeom>
          <a:noFill/>
        </p:spPr>
        <p:txBody>
          <a:bodyPr wrap="none" rtlCol="0">
            <a:spAutoFit/>
          </a:bodyPr>
          <a:lstStyle/>
          <a:p>
            <a:r>
              <a:rPr lang="en-US" sz="3200"/>
              <a:t>velocity, v</a:t>
            </a:r>
          </a:p>
        </p:txBody>
      </p:sp>
      <p:cxnSp>
        <p:nvCxnSpPr>
          <p:cNvPr id="10" name="Straight Connector 9"/>
          <p:cNvCxnSpPr>
            <a:endCxn id="5" idx="6"/>
          </p:cNvCxnSpPr>
          <p:nvPr/>
        </p:nvCxnSpPr>
        <p:spPr bwMode="auto">
          <a:xfrm rot="5400000" flipH="1" flipV="1">
            <a:off x="3867139" y="4159827"/>
            <a:ext cx="205316" cy="19048"/>
          </a:xfrm>
          <a:prstGeom prst="line">
            <a:avLst/>
          </a:prstGeom>
          <a:noFill/>
          <a:ln w="9525" cap="flat" cmpd="sng" algn="ctr">
            <a:solidFill>
              <a:schemeClr val="tx1"/>
            </a:solidFill>
            <a:prstDash val="solid"/>
            <a:round/>
            <a:headEnd type="none" w="med" len="med"/>
            <a:tailEnd type="triangle" w="lg" len="lg"/>
          </a:ln>
          <a:effectLst/>
        </p:spPr>
      </p:cxnSp>
      <p:cxnSp>
        <p:nvCxnSpPr>
          <p:cNvPr id="11" name="Straight Connector 10"/>
          <p:cNvCxnSpPr/>
          <p:nvPr/>
        </p:nvCxnSpPr>
        <p:spPr bwMode="auto">
          <a:xfrm rot="5400000">
            <a:off x="2233071" y="3588325"/>
            <a:ext cx="154518" cy="82552"/>
          </a:xfrm>
          <a:prstGeom prst="line">
            <a:avLst/>
          </a:prstGeom>
          <a:noFill/>
          <a:ln w="9525" cap="flat" cmpd="sng" algn="ctr">
            <a:solidFill>
              <a:schemeClr val="tx1"/>
            </a:solidFill>
            <a:prstDash val="solid"/>
            <a:round/>
            <a:headEnd type="none" w="med" len="med"/>
            <a:tailEnd type="triangle" w="lg" len="lg"/>
          </a:ln>
          <a:effectLst/>
        </p:spPr>
      </p:cxnSp>
      <p:cxnSp>
        <p:nvCxnSpPr>
          <p:cNvPr id="12" name="Straight Connector 11"/>
          <p:cNvCxnSpPr/>
          <p:nvPr/>
        </p:nvCxnSpPr>
        <p:spPr bwMode="auto">
          <a:xfrm rot="5400000" flipH="1" flipV="1">
            <a:off x="6638560" y="3639134"/>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13" name="Straight Connector 12"/>
          <p:cNvCxnSpPr/>
          <p:nvPr/>
        </p:nvCxnSpPr>
        <p:spPr bwMode="auto">
          <a:xfrm rot="16200000" flipH="1">
            <a:off x="6647028" y="4172535"/>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14" name="Straight Connector 13"/>
          <p:cNvCxnSpPr/>
          <p:nvPr/>
        </p:nvCxnSpPr>
        <p:spPr bwMode="auto">
          <a:xfrm flipH="1">
            <a:off x="6316828" y="3910069"/>
            <a:ext cx="304799" cy="1588"/>
          </a:xfrm>
          <a:prstGeom prst="line">
            <a:avLst/>
          </a:prstGeom>
          <a:noFill/>
          <a:ln w="9525" cap="flat" cmpd="sng" algn="ctr">
            <a:solidFill>
              <a:schemeClr val="tx1"/>
            </a:solidFill>
            <a:prstDash val="solid"/>
            <a:round/>
            <a:headEnd type="none" w="med" len="med"/>
            <a:tailEnd type="triangle" w="lg" len="lg"/>
          </a:ln>
          <a:effectLst/>
        </p:spPr>
      </p:cxnSp>
      <p:cxnSp>
        <p:nvCxnSpPr>
          <p:cNvPr id="15" name="Straight Connector 14"/>
          <p:cNvCxnSpPr/>
          <p:nvPr/>
        </p:nvCxnSpPr>
        <p:spPr bwMode="auto">
          <a:xfrm>
            <a:off x="6909492" y="3918536"/>
            <a:ext cx="304799" cy="1588"/>
          </a:xfrm>
          <a:prstGeom prst="line">
            <a:avLst/>
          </a:prstGeom>
          <a:noFill/>
          <a:ln w="9525" cap="flat" cmpd="sng" algn="ctr">
            <a:solidFill>
              <a:schemeClr val="tx1"/>
            </a:solidFill>
            <a:prstDash val="solid"/>
            <a:round/>
            <a:headEnd type="none" w="med" len="med"/>
            <a:tailEnd type="triangle" w="lg" len="lg"/>
          </a:ln>
          <a:effectLst/>
        </p:spPr>
      </p:cxnSp>
      <p:sp>
        <p:nvSpPr>
          <p:cNvPr id="16" name="TextBox 15"/>
          <p:cNvSpPr txBox="1"/>
          <p:nvPr/>
        </p:nvSpPr>
        <p:spPr>
          <a:xfrm>
            <a:off x="6543471" y="2963757"/>
            <a:ext cx="458379" cy="584776"/>
          </a:xfrm>
          <a:prstGeom prst="rect">
            <a:avLst/>
          </a:prstGeom>
          <a:noFill/>
        </p:spPr>
        <p:txBody>
          <a:bodyPr wrap="none" rtlCol="0">
            <a:spAutoFit/>
          </a:bodyPr>
          <a:lstStyle/>
          <a:p>
            <a:r>
              <a:rPr lang="en-US" sz="3200"/>
              <a:t>B</a:t>
            </a:r>
          </a:p>
        </p:txBody>
      </p:sp>
      <p:sp>
        <p:nvSpPr>
          <p:cNvPr id="17" name="TextBox 16"/>
          <p:cNvSpPr txBox="1"/>
          <p:nvPr/>
        </p:nvSpPr>
        <p:spPr>
          <a:xfrm>
            <a:off x="6037423" y="3698399"/>
            <a:ext cx="453970" cy="584776"/>
          </a:xfrm>
          <a:prstGeom prst="rect">
            <a:avLst/>
          </a:prstGeom>
          <a:noFill/>
        </p:spPr>
        <p:txBody>
          <a:bodyPr wrap="none" rtlCol="0">
            <a:spAutoFit/>
          </a:bodyPr>
          <a:lstStyle/>
          <a:p>
            <a:r>
              <a:rPr lang="en-US" sz="3200"/>
              <a:t>A</a:t>
            </a:r>
          </a:p>
        </p:txBody>
      </p:sp>
      <p:sp>
        <p:nvSpPr>
          <p:cNvPr id="18" name="TextBox 17"/>
          <p:cNvSpPr txBox="1"/>
          <p:nvPr/>
        </p:nvSpPr>
        <p:spPr>
          <a:xfrm>
            <a:off x="7222753" y="3740733"/>
            <a:ext cx="481021" cy="584776"/>
          </a:xfrm>
          <a:prstGeom prst="rect">
            <a:avLst/>
          </a:prstGeom>
          <a:noFill/>
        </p:spPr>
        <p:txBody>
          <a:bodyPr wrap="none" rtlCol="0">
            <a:spAutoFit/>
          </a:bodyPr>
          <a:lstStyle/>
          <a:p>
            <a:r>
              <a:rPr lang="en-US" sz="3200"/>
              <a:t>C</a:t>
            </a:r>
          </a:p>
        </p:txBody>
      </p:sp>
      <p:sp>
        <p:nvSpPr>
          <p:cNvPr id="19" name="TextBox 18"/>
          <p:cNvSpPr txBox="1"/>
          <p:nvPr/>
        </p:nvSpPr>
        <p:spPr>
          <a:xfrm>
            <a:off x="6587756" y="4341866"/>
            <a:ext cx="481021" cy="584776"/>
          </a:xfrm>
          <a:prstGeom prst="rect">
            <a:avLst/>
          </a:prstGeom>
          <a:noFill/>
        </p:spPr>
        <p:txBody>
          <a:bodyPr wrap="none" rtlCol="0">
            <a:spAutoFit/>
          </a:bodyPr>
          <a:lstStyle/>
          <a:p>
            <a:r>
              <a:rPr lang="en-US" sz="3200"/>
              <a:t>D</a:t>
            </a:r>
          </a:p>
        </p:txBody>
      </p:sp>
      <p:sp>
        <p:nvSpPr>
          <p:cNvPr id="20" name="TextBox 19"/>
          <p:cNvSpPr txBox="1"/>
          <p:nvPr/>
        </p:nvSpPr>
        <p:spPr>
          <a:xfrm>
            <a:off x="6058379" y="5065334"/>
            <a:ext cx="2198038" cy="1077218"/>
          </a:xfrm>
          <a:prstGeom prst="rect">
            <a:avLst/>
          </a:prstGeom>
          <a:noFill/>
        </p:spPr>
        <p:txBody>
          <a:bodyPr wrap="none" rtlCol="0">
            <a:spAutoFit/>
          </a:bodyPr>
          <a:lstStyle/>
          <a:p>
            <a:r>
              <a:rPr lang="en-US" sz="3200" dirty="0"/>
              <a:t>E) Other</a:t>
            </a:r>
            <a:r>
              <a:rPr lang="en-US" sz="3200" dirty="0" smtClean="0"/>
              <a:t>/0/</a:t>
            </a:r>
          </a:p>
          <a:p>
            <a:r>
              <a:rPr lang="en-US" sz="3200" dirty="0"/>
              <a:t> </a:t>
            </a:r>
            <a:r>
              <a:rPr lang="en-US" sz="3200" dirty="0" smtClean="0"/>
              <a:t>    ?</a:t>
            </a:r>
            <a:r>
              <a:rPr lang="en-US" sz="3200" dirty="0"/>
              <a:t>??</a:t>
            </a:r>
          </a:p>
        </p:txBody>
      </p:sp>
      <p:cxnSp>
        <p:nvCxnSpPr>
          <p:cNvPr id="21" name="Straight Connector 20"/>
          <p:cNvCxnSpPr/>
          <p:nvPr/>
        </p:nvCxnSpPr>
        <p:spPr bwMode="auto">
          <a:xfrm rot="16200000" flipH="1">
            <a:off x="4064007" y="4223338"/>
            <a:ext cx="304799" cy="1588"/>
          </a:xfrm>
          <a:prstGeom prst="line">
            <a:avLst/>
          </a:prstGeom>
          <a:noFill/>
          <a:ln w="38100" cap="flat" cmpd="sng" algn="ctr">
            <a:solidFill>
              <a:schemeClr val="tx1"/>
            </a:solidFill>
            <a:prstDash val="solid"/>
            <a:round/>
            <a:headEnd type="none" w="med" len="med"/>
            <a:tailEnd type="triangle" w="lg" len="lg"/>
          </a:ln>
          <a:effectLst/>
        </p:spPr>
      </p:cxnSp>
      <p:sp>
        <p:nvSpPr>
          <p:cNvPr id="22" name="TextBox 21"/>
          <p:cNvSpPr txBox="1"/>
          <p:nvPr/>
        </p:nvSpPr>
        <p:spPr>
          <a:xfrm>
            <a:off x="4072468" y="3291198"/>
            <a:ext cx="412893" cy="584776"/>
          </a:xfrm>
          <a:prstGeom prst="rect">
            <a:avLst/>
          </a:prstGeom>
          <a:noFill/>
        </p:spPr>
        <p:txBody>
          <a:bodyPr wrap="none" rtlCol="0">
            <a:spAutoFit/>
          </a:bodyPr>
          <a:lstStyle/>
          <a:p>
            <a:r>
              <a:rPr lang="en-US" sz="3200"/>
              <a:t>g</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p:spPr>
        <p:txBody>
          <a:bodyPr/>
          <a:lstStyle/>
          <a:p>
            <a:fld id="{79C2E730-E31A-074E-85E5-B8325883CB88}" type="slidenum">
              <a:rPr lang="en-US"/>
              <a:pPr/>
              <a:t>14</a:t>
            </a:fld>
            <a:endParaRPr lang="en-US"/>
          </a:p>
        </p:txBody>
      </p:sp>
      <p:sp>
        <p:nvSpPr>
          <p:cNvPr id="3" name="Rectangle 2"/>
          <p:cNvSpPr/>
          <p:nvPr/>
        </p:nvSpPr>
        <p:spPr>
          <a:xfrm>
            <a:off x="0" y="14410"/>
            <a:ext cx="9144000" cy="2554545"/>
          </a:xfrm>
          <a:prstGeom prst="rect">
            <a:avLst/>
          </a:prstGeom>
        </p:spPr>
        <p:txBody>
          <a:bodyPr wrap="square">
            <a:spAutoFit/>
          </a:bodyPr>
          <a:lstStyle/>
          <a:p>
            <a:pPr>
              <a:defRPr/>
            </a:pPr>
            <a:r>
              <a:rPr lang="en-US" sz="3200"/>
              <a:t>Blocks A and B are on a frictionless table, connected by a massless string.  </a:t>
            </a:r>
            <a:br>
              <a:rPr lang="en-US" sz="3200"/>
            </a:br>
            <a:r>
              <a:rPr lang="en-US" sz="3200"/>
              <a:t>Your hand pushes on the back of block A.  </a:t>
            </a:r>
            <a:r>
              <a:rPr lang="en-US" sz="3200">
                <a:solidFill>
                  <a:schemeClr val="accent2">
                    <a:lumMod val="75000"/>
                  </a:schemeClr>
                </a:solidFill>
              </a:rPr>
              <a:t>Compare the force of your </a:t>
            </a:r>
            <a:r>
              <a:rPr lang="en-US" sz="3200" i="1">
                <a:solidFill>
                  <a:schemeClr val="accent2">
                    <a:lumMod val="75000"/>
                  </a:schemeClr>
                </a:solidFill>
              </a:rPr>
              <a:t>hand</a:t>
            </a:r>
            <a:r>
              <a:rPr lang="en-US" sz="3200">
                <a:solidFill>
                  <a:schemeClr val="accent2">
                    <a:lumMod val="75000"/>
                  </a:schemeClr>
                </a:solidFill>
              </a:rPr>
              <a:t> on A  to the force of the </a:t>
            </a:r>
            <a:r>
              <a:rPr lang="en-US" sz="3200" i="1">
                <a:solidFill>
                  <a:schemeClr val="accent2">
                    <a:lumMod val="75000"/>
                  </a:schemeClr>
                </a:solidFill>
              </a:rPr>
              <a:t>string</a:t>
            </a:r>
            <a:r>
              <a:rPr lang="en-US" sz="3200">
                <a:solidFill>
                  <a:schemeClr val="accent2">
                    <a:lumMod val="75000"/>
                  </a:schemeClr>
                </a:solidFill>
              </a:rPr>
              <a:t> on B :</a:t>
            </a:r>
            <a:endParaRPr lang="en-US" sz="3200"/>
          </a:p>
        </p:txBody>
      </p:sp>
      <p:sp>
        <p:nvSpPr>
          <p:cNvPr id="26628" name="TextBox 3"/>
          <p:cNvSpPr txBox="1">
            <a:spLocks noChangeArrowheads="1"/>
          </p:cNvSpPr>
          <p:nvPr/>
        </p:nvSpPr>
        <p:spPr bwMode="auto">
          <a:xfrm>
            <a:off x="0" y="2584875"/>
            <a:ext cx="8918815" cy="1077218"/>
          </a:xfrm>
          <a:prstGeom prst="rect">
            <a:avLst/>
          </a:prstGeom>
          <a:noFill/>
          <a:ln w="9525">
            <a:noFill/>
            <a:miter lim="800000"/>
            <a:headEnd/>
            <a:tailEnd/>
          </a:ln>
        </p:spPr>
        <p:txBody>
          <a:bodyPr wrap="square">
            <a:prstTxWarp prst="textNoShape">
              <a:avLst/>
            </a:prstTxWarp>
            <a:spAutoFit/>
          </a:bodyPr>
          <a:lstStyle/>
          <a:p>
            <a:r>
              <a:rPr lang="en-US" sz="3200"/>
              <a:t>|F|</a:t>
            </a:r>
            <a:r>
              <a:rPr lang="en-US" sz="3200" baseline="-25000"/>
              <a:t>hand on A </a:t>
            </a:r>
            <a:r>
              <a:rPr lang="en-US" sz="3200"/>
              <a:t>is</a:t>
            </a:r>
            <a:r>
              <a:rPr lang="en-US" sz="3200" baseline="-25000"/>
              <a:t>     </a:t>
            </a:r>
            <a:r>
              <a:rPr lang="en-US" sz="3200"/>
              <a:t>A)&gt;    B)&lt;     C) =  |F|</a:t>
            </a:r>
            <a:r>
              <a:rPr lang="en-US" sz="3200" baseline="-25000"/>
              <a:t>string on B</a:t>
            </a:r>
            <a:r>
              <a:rPr lang="en-US" sz="3200"/>
              <a:t/>
            </a:r>
            <a:br>
              <a:rPr lang="en-US" sz="3200"/>
            </a:br>
            <a:r>
              <a:rPr lang="en-US" sz="3200"/>
              <a:t>D) Not enough info</a:t>
            </a:r>
            <a:endParaRPr lang="en-US" sz="3200" baseline="-25000"/>
          </a:p>
        </p:txBody>
      </p:sp>
      <p:sp>
        <p:nvSpPr>
          <p:cNvPr id="26629" name="Rectangle 6"/>
          <p:cNvSpPr>
            <a:spLocks noChangeArrowheads="1"/>
          </p:cNvSpPr>
          <p:nvPr/>
        </p:nvSpPr>
        <p:spPr bwMode="auto">
          <a:xfrm>
            <a:off x="2268538" y="3990458"/>
            <a:ext cx="1346200" cy="914400"/>
          </a:xfrm>
          <a:prstGeom prst="rect">
            <a:avLst/>
          </a:prstGeom>
          <a:solidFill>
            <a:srgbClr val="996633"/>
          </a:solidFill>
          <a:ln w="9525">
            <a:solidFill>
              <a:schemeClr val="tx1"/>
            </a:solidFill>
            <a:round/>
            <a:headEnd/>
            <a:tailEnd/>
          </a:ln>
        </p:spPr>
        <p:txBody>
          <a:bodyPr>
            <a:prstTxWarp prst="textNoShape">
              <a:avLst/>
            </a:prstTxWarp>
            <a:spAutoFit/>
          </a:bodyPr>
          <a:lstStyle/>
          <a:p>
            <a:pPr algn="ctr"/>
            <a:r>
              <a:rPr lang="en-US"/>
              <a:t>B</a:t>
            </a:r>
          </a:p>
        </p:txBody>
      </p:sp>
      <p:sp>
        <p:nvSpPr>
          <p:cNvPr id="26630" name="Rectangle 7"/>
          <p:cNvSpPr>
            <a:spLocks noChangeArrowheads="1"/>
          </p:cNvSpPr>
          <p:nvPr/>
        </p:nvSpPr>
        <p:spPr bwMode="auto">
          <a:xfrm>
            <a:off x="5072063" y="4439720"/>
            <a:ext cx="1346200" cy="461963"/>
          </a:xfrm>
          <a:prstGeom prst="rect">
            <a:avLst/>
          </a:prstGeom>
          <a:solidFill>
            <a:srgbClr val="996633"/>
          </a:solidFill>
          <a:ln w="9525">
            <a:solidFill>
              <a:schemeClr val="tx1"/>
            </a:solidFill>
            <a:round/>
            <a:headEnd/>
            <a:tailEnd/>
          </a:ln>
        </p:spPr>
        <p:txBody>
          <a:bodyPr>
            <a:prstTxWarp prst="textNoShape">
              <a:avLst/>
            </a:prstTxWarp>
            <a:spAutoFit/>
          </a:bodyPr>
          <a:lstStyle/>
          <a:p>
            <a:pPr algn="ctr"/>
            <a:r>
              <a:rPr lang="en-US"/>
              <a:t>A</a:t>
            </a:r>
          </a:p>
        </p:txBody>
      </p:sp>
      <p:cxnSp>
        <p:nvCxnSpPr>
          <p:cNvPr id="26631" name="Straight Connector 9"/>
          <p:cNvCxnSpPr>
            <a:cxnSpLocks noChangeShapeType="1"/>
            <a:endCxn id="26630" idx="1"/>
          </p:cNvCxnSpPr>
          <p:nvPr/>
        </p:nvCxnSpPr>
        <p:spPr bwMode="auto">
          <a:xfrm flipV="1">
            <a:off x="3632200" y="4669908"/>
            <a:ext cx="1439863" cy="6350"/>
          </a:xfrm>
          <a:prstGeom prst="line">
            <a:avLst/>
          </a:prstGeom>
          <a:noFill/>
          <a:ln w="38100">
            <a:solidFill>
              <a:schemeClr val="tx1"/>
            </a:solidFill>
            <a:round/>
            <a:headEnd/>
            <a:tailEnd/>
          </a:ln>
        </p:spPr>
      </p:cxnSp>
      <p:sp>
        <p:nvSpPr>
          <p:cNvPr id="26632" name="Rectangle 10"/>
          <p:cNvSpPr>
            <a:spLocks noChangeArrowheads="1"/>
          </p:cNvSpPr>
          <p:nvPr/>
        </p:nvSpPr>
        <p:spPr bwMode="auto">
          <a:xfrm>
            <a:off x="2074863" y="4914383"/>
            <a:ext cx="4791075" cy="160337"/>
          </a:xfrm>
          <a:prstGeom prst="rect">
            <a:avLst/>
          </a:prstGeom>
          <a:solidFill>
            <a:srgbClr val="FFFF00"/>
          </a:solidFill>
          <a:ln w="9525">
            <a:solidFill>
              <a:schemeClr val="tx1"/>
            </a:solidFill>
            <a:round/>
            <a:headEnd/>
            <a:tailEnd/>
          </a:ln>
        </p:spPr>
        <p:txBody>
          <a:bodyPr wrap="none">
            <a:prstTxWarp prst="textNoShape">
              <a:avLst/>
            </a:prstTxWarp>
            <a:spAutoFit/>
          </a:bodyPr>
          <a:lstStyle/>
          <a:p>
            <a:endParaRPr lang="en-US"/>
          </a:p>
        </p:txBody>
      </p:sp>
      <p:sp>
        <p:nvSpPr>
          <p:cNvPr id="26633" name="Rounded Rectangle 15"/>
          <p:cNvSpPr>
            <a:spLocks noChangeArrowheads="1"/>
          </p:cNvSpPr>
          <p:nvPr/>
        </p:nvSpPr>
        <p:spPr bwMode="auto">
          <a:xfrm rot="3535761">
            <a:off x="4171950" y="3985696"/>
            <a:ext cx="477837" cy="169862"/>
          </a:xfrm>
          <a:prstGeom prst="roundRect">
            <a:avLst>
              <a:gd name="adj" fmla="val 26088"/>
            </a:avLst>
          </a:prstGeom>
          <a:solidFill>
            <a:schemeClr val="tx1"/>
          </a:solidFill>
          <a:ln w="9525">
            <a:solidFill>
              <a:schemeClr val="tx1"/>
            </a:solidFill>
            <a:round/>
            <a:headEnd/>
            <a:tailEnd/>
          </a:ln>
        </p:spPr>
        <p:txBody>
          <a:bodyPr>
            <a:prstTxWarp prst="textNoShape">
              <a:avLst/>
            </a:prstTxWarp>
            <a:spAutoFit/>
          </a:bodyPr>
          <a:lstStyle/>
          <a:p>
            <a:endParaRPr lang="en-US"/>
          </a:p>
        </p:txBody>
      </p:sp>
      <p:sp>
        <p:nvSpPr>
          <p:cNvPr id="26634" name="Rounded Rectangle 16"/>
          <p:cNvSpPr>
            <a:spLocks noChangeArrowheads="1"/>
          </p:cNvSpPr>
          <p:nvPr/>
        </p:nvSpPr>
        <p:spPr bwMode="auto">
          <a:xfrm rot="1674982">
            <a:off x="4400550" y="4290495"/>
            <a:ext cx="690563" cy="130175"/>
          </a:xfrm>
          <a:prstGeom prst="roundRect">
            <a:avLst>
              <a:gd name="adj" fmla="val 50000"/>
            </a:avLst>
          </a:prstGeom>
          <a:solidFill>
            <a:schemeClr val="tx1"/>
          </a:solidFill>
          <a:ln w="9525">
            <a:solidFill>
              <a:schemeClr val="tx1"/>
            </a:solidFill>
            <a:round/>
            <a:headEnd/>
            <a:tailEnd/>
          </a:ln>
        </p:spPr>
        <p:txBody>
          <a:bodyPr>
            <a:prstTxWarp prst="textNoShape">
              <a:avLst/>
            </a:prstTxWarp>
            <a:spAutoFit/>
          </a:bodyPr>
          <a:lstStyle/>
          <a:p>
            <a:endParaRPr lang="en-US"/>
          </a:p>
        </p:txBody>
      </p:sp>
      <p:sp>
        <p:nvSpPr>
          <p:cNvPr id="26635" name="Rounded Rectangle 17"/>
          <p:cNvSpPr>
            <a:spLocks noChangeArrowheads="1"/>
          </p:cNvSpPr>
          <p:nvPr/>
        </p:nvSpPr>
        <p:spPr bwMode="auto">
          <a:xfrm rot="-1211309">
            <a:off x="4424363" y="4144445"/>
            <a:ext cx="415925" cy="104775"/>
          </a:xfrm>
          <a:prstGeom prst="roundRect">
            <a:avLst>
              <a:gd name="adj" fmla="val 50000"/>
            </a:avLst>
          </a:prstGeom>
          <a:solidFill>
            <a:schemeClr val="tx1"/>
          </a:solidFill>
          <a:ln w="9525">
            <a:solidFill>
              <a:schemeClr val="tx1"/>
            </a:solidFill>
            <a:round/>
            <a:headEnd/>
            <a:tailEnd/>
          </a:ln>
        </p:spPr>
        <p:txBody>
          <a:bodyPr>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a:noFill/>
        </p:spPr>
        <p:txBody>
          <a:bodyPr/>
          <a:lstStyle/>
          <a:p>
            <a:fld id="{B519E5B1-1235-E848-B7C6-B9A666D3077C}" type="slidenum">
              <a:rPr lang="en-US"/>
              <a:pPr/>
              <a:t>15</a:t>
            </a:fld>
            <a:endParaRPr lang="en-US"/>
          </a:p>
        </p:txBody>
      </p:sp>
      <p:sp>
        <p:nvSpPr>
          <p:cNvPr id="33795" name="TextBox 2"/>
          <p:cNvSpPr txBox="1">
            <a:spLocks noChangeArrowheads="1"/>
          </p:cNvSpPr>
          <p:nvPr/>
        </p:nvSpPr>
        <p:spPr bwMode="auto">
          <a:xfrm>
            <a:off x="0" y="185750"/>
            <a:ext cx="9144000" cy="1877437"/>
          </a:xfrm>
          <a:prstGeom prst="rect">
            <a:avLst/>
          </a:prstGeom>
          <a:noFill/>
          <a:ln w="9525">
            <a:noFill/>
            <a:miter lim="800000"/>
            <a:headEnd/>
            <a:tailEnd/>
          </a:ln>
        </p:spPr>
        <p:txBody>
          <a:bodyPr wrap="square">
            <a:prstTxWarp prst="textNoShape">
              <a:avLst/>
            </a:prstTxWarp>
            <a:spAutoFit/>
          </a:bodyPr>
          <a:lstStyle/>
          <a:p>
            <a:r>
              <a:rPr lang="en-US" sz="3200"/>
              <a:t>If you push horizontally on the </a:t>
            </a:r>
            <a:r>
              <a:rPr lang="en-US" sz="3200" i="1"/>
              <a:t>bottom</a:t>
            </a:r>
            <a:r>
              <a:rPr lang="en-US" sz="3200"/>
              <a:t> end of a long, rigid rod of mass m (floating in space), what does the rod do?</a:t>
            </a:r>
          </a:p>
          <a:p>
            <a:endParaRPr lang="en-US" sz="2000"/>
          </a:p>
        </p:txBody>
      </p:sp>
      <p:sp>
        <p:nvSpPr>
          <p:cNvPr id="33819" name="Right Arrow 52"/>
          <p:cNvSpPr>
            <a:spLocks noChangeArrowheads="1"/>
          </p:cNvSpPr>
          <p:nvPr/>
        </p:nvSpPr>
        <p:spPr bwMode="auto">
          <a:xfrm>
            <a:off x="6584448" y="3282447"/>
            <a:ext cx="1276041" cy="454037"/>
          </a:xfrm>
          <a:prstGeom prst="rightArrow">
            <a:avLst>
              <a:gd name="adj1" fmla="val 50000"/>
              <a:gd name="adj2" fmla="val 49887"/>
            </a:avLst>
          </a:prstGeom>
          <a:solidFill>
            <a:srgbClr val="660066">
              <a:alpha val="50980"/>
            </a:srgbClr>
          </a:solidFill>
          <a:ln w="9525">
            <a:solidFill>
              <a:srgbClr val="660066"/>
            </a:solidFill>
            <a:round/>
            <a:headEnd/>
            <a:tailEnd/>
          </a:ln>
        </p:spPr>
        <p:txBody>
          <a:bodyPr wrap="square">
            <a:prstTxWarp prst="textNoShape">
              <a:avLst/>
            </a:prstTxWarp>
            <a:spAutoFit/>
          </a:bodyPr>
          <a:lstStyle/>
          <a:p>
            <a:endParaRPr lang="en-US"/>
          </a:p>
        </p:txBody>
      </p:sp>
      <p:sp>
        <p:nvSpPr>
          <p:cNvPr id="33820" name="TextBox 53"/>
          <p:cNvSpPr txBox="1">
            <a:spLocks noChangeArrowheads="1"/>
          </p:cNvSpPr>
          <p:nvPr/>
        </p:nvSpPr>
        <p:spPr bwMode="auto">
          <a:xfrm>
            <a:off x="6939986" y="4018891"/>
            <a:ext cx="2168583" cy="584776"/>
          </a:xfrm>
          <a:prstGeom prst="rect">
            <a:avLst/>
          </a:prstGeom>
          <a:noFill/>
          <a:ln w="9525">
            <a:noFill/>
            <a:miter lim="800000"/>
            <a:headEnd/>
            <a:tailEnd/>
          </a:ln>
        </p:spPr>
        <p:txBody>
          <a:bodyPr wrap="none">
            <a:prstTxWarp prst="textNoShape">
              <a:avLst/>
            </a:prstTxWarp>
            <a:spAutoFit/>
          </a:bodyPr>
          <a:lstStyle/>
          <a:p>
            <a:r>
              <a:rPr lang="en-US" sz="3200">
                <a:solidFill>
                  <a:srgbClr val="660066"/>
                </a:solidFill>
              </a:rPr>
              <a:t>F(external)</a:t>
            </a:r>
          </a:p>
        </p:txBody>
      </p:sp>
      <p:sp>
        <p:nvSpPr>
          <p:cNvPr id="29" name="Rectangle 28"/>
          <p:cNvSpPr/>
          <p:nvPr/>
        </p:nvSpPr>
        <p:spPr bwMode="auto">
          <a:xfrm flipH="1">
            <a:off x="7910646" y="1797525"/>
            <a:ext cx="197803" cy="1906274"/>
          </a:xfrm>
          <a:prstGeom prst="rect">
            <a:avLst/>
          </a:prstGeom>
          <a:solidFill>
            <a:schemeClr val="tx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1794933"/>
            <a:ext cx="5998308" cy="3908762"/>
          </a:xfrm>
          <a:prstGeom prst="rect">
            <a:avLst/>
          </a:prstGeom>
          <a:noFill/>
        </p:spPr>
        <p:txBody>
          <a:bodyPr wrap="square" rtlCol="0">
            <a:spAutoFit/>
          </a:bodyPr>
          <a:lstStyle/>
          <a:p>
            <a:pPr marL="457200" indent="-457200">
              <a:buAutoNum type="alphaUcParenR"/>
            </a:pPr>
            <a:r>
              <a:rPr lang="en-US" sz="3200"/>
              <a:t>Rotates in place, but the CM doesn’t move</a:t>
            </a:r>
          </a:p>
          <a:p>
            <a:pPr marL="457200" indent="-457200">
              <a:buAutoNum type="alphaUcParenR"/>
            </a:pPr>
            <a:r>
              <a:rPr lang="en-US" sz="3200"/>
              <a:t>Accelerates to the right, with a</a:t>
            </a:r>
            <a:r>
              <a:rPr lang="en-US" sz="3200" baseline="-25000"/>
              <a:t>CM</a:t>
            </a:r>
            <a:r>
              <a:rPr lang="en-US" sz="3200"/>
              <a:t>&lt;F/m</a:t>
            </a:r>
          </a:p>
          <a:p>
            <a:pPr marL="457200" indent="-457200">
              <a:buAutoNum type="alphaUcParenR"/>
            </a:pPr>
            <a:r>
              <a:rPr lang="en-US" sz="3200"/>
              <a:t>Accelerates to the right, with a</a:t>
            </a:r>
            <a:r>
              <a:rPr lang="en-US" sz="3200" baseline="-25000"/>
              <a:t>CM</a:t>
            </a:r>
            <a:r>
              <a:rPr lang="en-US" sz="3200"/>
              <a:t>=F/m</a:t>
            </a:r>
          </a:p>
          <a:p>
            <a:pPr marL="457200" indent="-457200">
              <a:buAutoNum type="alphaUcParenR"/>
            </a:pPr>
            <a:r>
              <a:rPr lang="en-US" sz="3200"/>
              <a:t>Other/not sure/depends..</a:t>
            </a:r>
            <a:r>
              <a:rPr lang="en-US" sz="2000"/>
              <a:t>.</a:t>
            </a:r>
          </a:p>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3226855" y="3365027"/>
            <a:ext cx="889000" cy="847725"/>
            <a:chOff x="5354638" y="2979738"/>
            <a:chExt cx="889000" cy="847725"/>
          </a:xfrm>
        </p:grpSpPr>
        <p:cxnSp>
          <p:nvCxnSpPr>
            <p:cNvPr id="37" name="Straight Connector 29"/>
            <p:cNvCxnSpPr>
              <a:cxnSpLocks noChangeShapeType="1"/>
            </p:cNvCxnSpPr>
            <p:nvPr/>
          </p:nvCxnSpPr>
          <p:spPr bwMode="auto">
            <a:xfrm rot="5400000" flipH="1" flipV="1">
              <a:off x="5617369" y="3636169"/>
              <a:ext cx="373063" cy="9525"/>
            </a:xfrm>
            <a:prstGeom prst="line">
              <a:avLst/>
            </a:prstGeom>
            <a:noFill/>
            <a:ln w="9525">
              <a:solidFill>
                <a:srgbClr val="FF0000"/>
              </a:solidFill>
              <a:round/>
              <a:headEnd/>
              <a:tailEnd/>
            </a:ln>
          </p:spPr>
        </p:cxnSp>
        <p:cxnSp>
          <p:nvCxnSpPr>
            <p:cNvPr id="38" name="Straight Connector 32"/>
            <p:cNvCxnSpPr>
              <a:cxnSpLocks noChangeShapeType="1"/>
            </p:cNvCxnSpPr>
            <p:nvPr/>
          </p:nvCxnSpPr>
          <p:spPr bwMode="auto">
            <a:xfrm rot="5400000" flipH="1" flipV="1">
              <a:off x="5626101" y="3162300"/>
              <a:ext cx="373062" cy="7937"/>
            </a:xfrm>
            <a:prstGeom prst="line">
              <a:avLst/>
            </a:prstGeom>
            <a:noFill/>
            <a:ln w="9525">
              <a:solidFill>
                <a:srgbClr val="FF0000"/>
              </a:solidFill>
              <a:round/>
              <a:headEnd/>
              <a:tailEnd/>
            </a:ln>
          </p:spPr>
        </p:cxnSp>
        <p:cxnSp>
          <p:nvCxnSpPr>
            <p:cNvPr id="39" name="Straight Connector 34"/>
            <p:cNvCxnSpPr>
              <a:cxnSpLocks noChangeShapeType="1"/>
            </p:cNvCxnSpPr>
            <p:nvPr/>
          </p:nvCxnSpPr>
          <p:spPr bwMode="auto">
            <a:xfrm rot="10800000" flipH="1" flipV="1">
              <a:off x="5872163" y="3398838"/>
              <a:ext cx="371475" cy="9525"/>
            </a:xfrm>
            <a:prstGeom prst="line">
              <a:avLst/>
            </a:prstGeom>
            <a:noFill/>
            <a:ln w="9525">
              <a:solidFill>
                <a:srgbClr val="FF0000"/>
              </a:solidFill>
              <a:round/>
              <a:headEnd/>
              <a:tailEnd/>
            </a:ln>
          </p:spPr>
        </p:cxnSp>
        <p:cxnSp>
          <p:nvCxnSpPr>
            <p:cNvPr id="40" name="Straight Connector 37"/>
            <p:cNvCxnSpPr>
              <a:cxnSpLocks noChangeShapeType="1"/>
            </p:cNvCxnSpPr>
            <p:nvPr/>
          </p:nvCxnSpPr>
          <p:spPr bwMode="auto">
            <a:xfrm rot="10800000" flipH="1" flipV="1">
              <a:off x="5354638" y="3390900"/>
              <a:ext cx="373062" cy="7938"/>
            </a:xfrm>
            <a:prstGeom prst="line">
              <a:avLst/>
            </a:prstGeom>
            <a:noFill/>
            <a:ln w="9525">
              <a:solidFill>
                <a:srgbClr val="FF0000"/>
              </a:solidFill>
              <a:round/>
              <a:headEnd/>
              <a:tailEnd/>
            </a:ln>
          </p:spPr>
        </p:cxnSp>
        <p:cxnSp>
          <p:nvCxnSpPr>
            <p:cNvPr id="41" name="Straight Connector 43"/>
            <p:cNvCxnSpPr>
              <a:cxnSpLocks noChangeShapeType="1"/>
            </p:cNvCxnSpPr>
            <p:nvPr/>
          </p:nvCxnSpPr>
          <p:spPr bwMode="auto">
            <a:xfrm rot="18900000" flipH="1" flipV="1">
              <a:off x="5795963" y="3230563"/>
              <a:ext cx="371475" cy="7937"/>
            </a:xfrm>
            <a:prstGeom prst="line">
              <a:avLst/>
            </a:prstGeom>
            <a:noFill/>
            <a:ln w="9525">
              <a:solidFill>
                <a:srgbClr val="FF0000"/>
              </a:solidFill>
              <a:round/>
              <a:headEnd/>
              <a:tailEnd/>
            </a:ln>
          </p:spPr>
        </p:cxnSp>
        <p:cxnSp>
          <p:nvCxnSpPr>
            <p:cNvPr id="42" name="Straight Connector 45"/>
            <p:cNvCxnSpPr>
              <a:cxnSpLocks noChangeShapeType="1"/>
            </p:cNvCxnSpPr>
            <p:nvPr/>
          </p:nvCxnSpPr>
          <p:spPr bwMode="auto">
            <a:xfrm rot="18900000" flipH="1" flipV="1">
              <a:off x="5430838" y="3576638"/>
              <a:ext cx="373062" cy="9525"/>
            </a:xfrm>
            <a:prstGeom prst="line">
              <a:avLst/>
            </a:prstGeom>
            <a:noFill/>
            <a:ln w="9525">
              <a:solidFill>
                <a:srgbClr val="FF0000"/>
              </a:solidFill>
              <a:round/>
              <a:headEnd/>
              <a:tailEnd/>
            </a:ln>
          </p:spPr>
        </p:cxnSp>
        <p:cxnSp>
          <p:nvCxnSpPr>
            <p:cNvPr id="43" name="Straight Connector 47"/>
            <p:cNvCxnSpPr>
              <a:cxnSpLocks noChangeShapeType="1"/>
            </p:cNvCxnSpPr>
            <p:nvPr/>
          </p:nvCxnSpPr>
          <p:spPr bwMode="auto">
            <a:xfrm rot="2700000" flipH="1" flipV="1">
              <a:off x="5786438" y="3594100"/>
              <a:ext cx="373062" cy="7938"/>
            </a:xfrm>
            <a:prstGeom prst="line">
              <a:avLst/>
            </a:prstGeom>
            <a:noFill/>
            <a:ln w="9525">
              <a:solidFill>
                <a:srgbClr val="FF0000"/>
              </a:solidFill>
              <a:round/>
              <a:headEnd/>
              <a:tailEnd/>
            </a:ln>
          </p:spPr>
        </p:cxnSp>
        <p:cxnSp>
          <p:nvCxnSpPr>
            <p:cNvPr id="44" name="Straight Connector 50"/>
            <p:cNvCxnSpPr>
              <a:cxnSpLocks noChangeShapeType="1"/>
            </p:cNvCxnSpPr>
            <p:nvPr/>
          </p:nvCxnSpPr>
          <p:spPr bwMode="auto">
            <a:xfrm rot="2700000" flipH="1" flipV="1">
              <a:off x="5439570" y="3212306"/>
              <a:ext cx="373062" cy="9525"/>
            </a:xfrm>
            <a:prstGeom prst="line">
              <a:avLst/>
            </a:prstGeom>
            <a:noFill/>
            <a:ln w="9525">
              <a:solidFill>
                <a:srgbClr val="FF0000"/>
              </a:solidFill>
              <a:round/>
              <a:headEnd/>
              <a:tailEnd/>
            </a:ln>
          </p:spPr>
        </p:cxnSp>
      </p:grpSp>
      <p:sp>
        <p:nvSpPr>
          <p:cNvPr id="28674" name="Slide Number Placeholder 1"/>
          <p:cNvSpPr>
            <a:spLocks noGrp="1"/>
          </p:cNvSpPr>
          <p:nvPr>
            <p:ph type="sldNum" sz="quarter" idx="12"/>
          </p:nvPr>
        </p:nvSpPr>
        <p:spPr>
          <a:noFill/>
        </p:spPr>
        <p:txBody>
          <a:bodyPr/>
          <a:lstStyle/>
          <a:p>
            <a:fld id="{5942411A-3C76-DC4B-9649-02FB401ABBBB}" type="slidenum">
              <a:rPr lang="en-US"/>
              <a:pPr/>
              <a:t>16</a:t>
            </a:fld>
            <a:endParaRPr lang="en-US"/>
          </a:p>
        </p:txBody>
      </p:sp>
      <p:sp>
        <p:nvSpPr>
          <p:cNvPr id="28675" name="TextBox 2"/>
          <p:cNvSpPr txBox="1">
            <a:spLocks noChangeArrowheads="1"/>
          </p:cNvSpPr>
          <p:nvPr/>
        </p:nvSpPr>
        <p:spPr bwMode="auto">
          <a:xfrm>
            <a:off x="487286" y="693738"/>
            <a:ext cx="8597650" cy="1569660"/>
          </a:xfrm>
          <a:prstGeom prst="rect">
            <a:avLst/>
          </a:prstGeom>
          <a:noFill/>
          <a:ln w="9525">
            <a:noFill/>
            <a:miter lim="800000"/>
            <a:headEnd/>
            <a:tailEnd/>
          </a:ln>
        </p:spPr>
        <p:txBody>
          <a:bodyPr wrap="square">
            <a:prstTxWarp prst="textNoShape">
              <a:avLst/>
            </a:prstTxWarp>
            <a:spAutoFit/>
          </a:bodyPr>
          <a:lstStyle/>
          <a:p>
            <a:r>
              <a:rPr lang="en-US" sz="3200"/>
              <a:t>If you push forwards on a lower spoke as shown, the bike moves</a:t>
            </a:r>
          </a:p>
          <a:p>
            <a:r>
              <a:rPr lang="en-US" sz="3200"/>
              <a:t>A) Left       B)  right     C) no motion   D) ?? </a:t>
            </a:r>
          </a:p>
        </p:txBody>
      </p:sp>
      <p:cxnSp>
        <p:nvCxnSpPr>
          <p:cNvPr id="28676" name="Straight Connector 4"/>
          <p:cNvCxnSpPr>
            <a:cxnSpLocks noChangeShapeType="1"/>
          </p:cNvCxnSpPr>
          <p:nvPr/>
        </p:nvCxnSpPr>
        <p:spPr bwMode="auto">
          <a:xfrm>
            <a:off x="3911600" y="3079920"/>
            <a:ext cx="1430338" cy="33338"/>
          </a:xfrm>
          <a:prstGeom prst="line">
            <a:avLst/>
          </a:prstGeom>
          <a:noFill/>
          <a:ln w="9525">
            <a:solidFill>
              <a:schemeClr val="tx1"/>
            </a:solidFill>
            <a:round/>
            <a:headEnd/>
            <a:tailEnd/>
          </a:ln>
        </p:spPr>
      </p:cxnSp>
      <p:cxnSp>
        <p:nvCxnSpPr>
          <p:cNvPr id="28677" name="Straight Connector 5"/>
          <p:cNvCxnSpPr>
            <a:cxnSpLocks noChangeShapeType="1"/>
            <a:stCxn id="28679" idx="7"/>
          </p:cNvCxnSpPr>
          <p:nvPr/>
        </p:nvCxnSpPr>
        <p:spPr bwMode="auto">
          <a:xfrm rot="5400000" flipH="1" flipV="1">
            <a:off x="4687094" y="3109289"/>
            <a:ext cx="658813" cy="650875"/>
          </a:xfrm>
          <a:prstGeom prst="line">
            <a:avLst/>
          </a:prstGeom>
          <a:noFill/>
          <a:ln w="9525">
            <a:solidFill>
              <a:schemeClr val="tx1"/>
            </a:solidFill>
            <a:round/>
            <a:headEnd/>
            <a:tailEnd/>
          </a:ln>
        </p:spPr>
      </p:cxnSp>
      <p:cxnSp>
        <p:nvCxnSpPr>
          <p:cNvPr id="28678" name="Straight Connector 7"/>
          <p:cNvCxnSpPr>
            <a:cxnSpLocks noChangeShapeType="1"/>
          </p:cNvCxnSpPr>
          <p:nvPr/>
        </p:nvCxnSpPr>
        <p:spPr bwMode="auto">
          <a:xfrm rot="16200000" flipH="1">
            <a:off x="3844131" y="3193811"/>
            <a:ext cx="684213" cy="533400"/>
          </a:xfrm>
          <a:prstGeom prst="line">
            <a:avLst/>
          </a:prstGeom>
          <a:noFill/>
          <a:ln w="9525">
            <a:solidFill>
              <a:schemeClr val="tx1"/>
            </a:solidFill>
            <a:round/>
            <a:headEnd/>
            <a:tailEnd/>
          </a:ln>
        </p:spPr>
      </p:cxnSp>
      <p:sp>
        <p:nvSpPr>
          <p:cNvPr id="28679" name="Oval 9"/>
          <p:cNvSpPr>
            <a:spLocks noChangeArrowheads="1"/>
          </p:cNvSpPr>
          <p:nvPr/>
        </p:nvSpPr>
        <p:spPr bwMode="auto">
          <a:xfrm>
            <a:off x="4402138" y="3714920"/>
            <a:ext cx="339725" cy="338138"/>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28680" name="Straight Connector 10"/>
          <p:cNvCxnSpPr>
            <a:cxnSpLocks noChangeShapeType="1"/>
          </p:cNvCxnSpPr>
          <p:nvPr/>
        </p:nvCxnSpPr>
        <p:spPr bwMode="auto">
          <a:xfrm rot="5400000" flipH="1" flipV="1">
            <a:off x="3902204" y="2889421"/>
            <a:ext cx="212725" cy="203200"/>
          </a:xfrm>
          <a:prstGeom prst="line">
            <a:avLst/>
          </a:prstGeom>
          <a:noFill/>
          <a:ln w="9525">
            <a:solidFill>
              <a:schemeClr val="tx1"/>
            </a:solidFill>
            <a:round/>
            <a:headEnd/>
            <a:tailEnd/>
          </a:ln>
        </p:spPr>
      </p:cxnSp>
      <p:cxnSp>
        <p:nvCxnSpPr>
          <p:cNvPr id="28681" name="Straight Connector 13"/>
          <p:cNvCxnSpPr>
            <a:cxnSpLocks noChangeShapeType="1"/>
          </p:cNvCxnSpPr>
          <p:nvPr/>
        </p:nvCxnSpPr>
        <p:spPr bwMode="auto">
          <a:xfrm>
            <a:off x="4097338" y="2884658"/>
            <a:ext cx="60325" cy="50800"/>
          </a:xfrm>
          <a:prstGeom prst="line">
            <a:avLst/>
          </a:prstGeom>
          <a:noFill/>
          <a:ln w="9525">
            <a:solidFill>
              <a:schemeClr val="tx1"/>
            </a:solidFill>
            <a:round/>
            <a:headEnd/>
            <a:tailEnd/>
          </a:ln>
        </p:spPr>
      </p:cxnSp>
      <p:cxnSp>
        <p:nvCxnSpPr>
          <p:cNvPr id="28682" name="Straight Connector 15"/>
          <p:cNvCxnSpPr>
            <a:cxnSpLocks noChangeShapeType="1"/>
          </p:cNvCxnSpPr>
          <p:nvPr/>
        </p:nvCxnSpPr>
        <p:spPr bwMode="auto">
          <a:xfrm rot="5400000" flipH="1" flipV="1">
            <a:off x="3504406" y="3317252"/>
            <a:ext cx="619125" cy="160338"/>
          </a:xfrm>
          <a:prstGeom prst="line">
            <a:avLst/>
          </a:prstGeom>
          <a:noFill/>
          <a:ln w="9525">
            <a:solidFill>
              <a:schemeClr val="tx1"/>
            </a:solidFill>
            <a:round/>
            <a:headEnd/>
            <a:tailEnd/>
          </a:ln>
        </p:spPr>
      </p:cxnSp>
      <p:cxnSp>
        <p:nvCxnSpPr>
          <p:cNvPr id="28683" name="Straight Connector 17"/>
          <p:cNvCxnSpPr>
            <a:cxnSpLocks noChangeShapeType="1"/>
          </p:cNvCxnSpPr>
          <p:nvPr/>
        </p:nvCxnSpPr>
        <p:spPr bwMode="auto">
          <a:xfrm flipV="1">
            <a:off x="3675063" y="3745467"/>
            <a:ext cx="58737" cy="50800"/>
          </a:xfrm>
          <a:prstGeom prst="line">
            <a:avLst/>
          </a:prstGeom>
          <a:noFill/>
          <a:ln w="9525">
            <a:solidFill>
              <a:schemeClr val="tx1"/>
            </a:solidFill>
            <a:round/>
            <a:headEnd/>
            <a:tailEnd/>
          </a:ln>
        </p:spPr>
      </p:cxnSp>
      <p:sp>
        <p:nvSpPr>
          <p:cNvPr id="28684" name="Oval 19"/>
          <p:cNvSpPr>
            <a:spLocks noChangeArrowheads="1"/>
          </p:cNvSpPr>
          <p:nvPr/>
        </p:nvSpPr>
        <p:spPr bwMode="auto">
          <a:xfrm>
            <a:off x="3624263" y="3735942"/>
            <a:ext cx="109537" cy="119062"/>
          </a:xfrm>
          <a:prstGeom prst="ellipse">
            <a:avLst/>
          </a:prstGeom>
          <a:noFill/>
          <a:ln w="9525">
            <a:solidFill>
              <a:schemeClr val="tx1"/>
            </a:solidFill>
            <a:round/>
            <a:headEnd/>
            <a:tailEnd/>
          </a:ln>
        </p:spPr>
        <p:txBody>
          <a:bodyPr>
            <a:prstTxWarp prst="textNoShape">
              <a:avLst/>
            </a:prstTxWarp>
            <a:spAutoFit/>
          </a:bodyPr>
          <a:lstStyle/>
          <a:p>
            <a:endParaRPr lang="en-US"/>
          </a:p>
        </p:txBody>
      </p:sp>
      <p:sp>
        <p:nvSpPr>
          <p:cNvPr id="28685" name="Oval 20"/>
          <p:cNvSpPr>
            <a:spLocks noChangeArrowheads="1"/>
          </p:cNvSpPr>
          <p:nvPr/>
        </p:nvSpPr>
        <p:spPr bwMode="auto">
          <a:xfrm>
            <a:off x="3251200" y="3372404"/>
            <a:ext cx="846138" cy="846138"/>
          </a:xfrm>
          <a:prstGeom prst="ellipse">
            <a:avLst/>
          </a:prstGeom>
          <a:noFill/>
          <a:ln w="50800">
            <a:solidFill>
              <a:schemeClr val="tx1"/>
            </a:solidFill>
            <a:round/>
            <a:headEnd/>
            <a:tailEnd/>
          </a:ln>
        </p:spPr>
        <p:txBody>
          <a:bodyPr>
            <a:prstTxWarp prst="textNoShape">
              <a:avLst/>
            </a:prstTxWarp>
            <a:spAutoFit/>
          </a:bodyPr>
          <a:lstStyle/>
          <a:p>
            <a:endParaRPr lang="en-US"/>
          </a:p>
        </p:txBody>
      </p:sp>
      <p:sp>
        <p:nvSpPr>
          <p:cNvPr id="28686" name="Oval 22"/>
          <p:cNvSpPr>
            <a:spLocks noChangeArrowheads="1"/>
          </p:cNvSpPr>
          <p:nvPr/>
        </p:nvSpPr>
        <p:spPr bwMode="auto">
          <a:xfrm>
            <a:off x="5595938" y="3731871"/>
            <a:ext cx="111125" cy="117475"/>
          </a:xfrm>
          <a:prstGeom prst="ellipse">
            <a:avLst/>
          </a:prstGeom>
          <a:noFill/>
          <a:ln w="25400">
            <a:solidFill>
              <a:schemeClr val="tx1"/>
            </a:solidFill>
            <a:round/>
            <a:headEnd/>
            <a:tailEnd/>
          </a:ln>
        </p:spPr>
        <p:txBody>
          <a:bodyPr>
            <a:prstTxWarp prst="textNoShape">
              <a:avLst/>
            </a:prstTxWarp>
            <a:spAutoFit/>
          </a:bodyPr>
          <a:lstStyle/>
          <a:p>
            <a:endParaRPr lang="en-US"/>
          </a:p>
        </p:txBody>
      </p:sp>
      <p:cxnSp>
        <p:nvCxnSpPr>
          <p:cNvPr id="28687" name="Straight Connector 26"/>
          <p:cNvCxnSpPr>
            <a:cxnSpLocks noChangeShapeType="1"/>
            <a:stCxn id="28679" idx="0"/>
          </p:cNvCxnSpPr>
          <p:nvPr/>
        </p:nvCxnSpPr>
        <p:spPr bwMode="auto">
          <a:xfrm rot="16200000" flipH="1">
            <a:off x="5080000" y="3206920"/>
            <a:ext cx="68263" cy="1084263"/>
          </a:xfrm>
          <a:prstGeom prst="line">
            <a:avLst/>
          </a:prstGeom>
          <a:noFill/>
          <a:ln w="9525">
            <a:solidFill>
              <a:schemeClr val="tx1"/>
            </a:solidFill>
            <a:round/>
            <a:headEnd/>
            <a:tailEnd/>
          </a:ln>
        </p:spPr>
      </p:cxnSp>
      <p:cxnSp>
        <p:nvCxnSpPr>
          <p:cNvPr id="28688" name="Straight Connector 28"/>
          <p:cNvCxnSpPr>
            <a:cxnSpLocks noChangeShapeType="1"/>
            <a:endCxn id="28686" idx="4"/>
          </p:cNvCxnSpPr>
          <p:nvPr/>
        </p:nvCxnSpPr>
        <p:spPr bwMode="auto">
          <a:xfrm flipV="1">
            <a:off x="4564063" y="3849346"/>
            <a:ext cx="1087437" cy="152400"/>
          </a:xfrm>
          <a:prstGeom prst="line">
            <a:avLst/>
          </a:prstGeom>
          <a:noFill/>
          <a:ln w="9525">
            <a:solidFill>
              <a:schemeClr val="tx1"/>
            </a:solidFill>
            <a:round/>
            <a:headEnd/>
            <a:tailEnd/>
          </a:ln>
        </p:spPr>
      </p:cxnSp>
      <p:cxnSp>
        <p:nvCxnSpPr>
          <p:cNvPr id="28689" name="Straight Connector 31"/>
          <p:cNvCxnSpPr>
            <a:cxnSpLocks noChangeShapeType="1"/>
          </p:cNvCxnSpPr>
          <p:nvPr/>
        </p:nvCxnSpPr>
        <p:spPr bwMode="auto">
          <a:xfrm rot="16200000" flipH="1">
            <a:off x="5149056" y="3298202"/>
            <a:ext cx="669925" cy="300038"/>
          </a:xfrm>
          <a:prstGeom prst="line">
            <a:avLst/>
          </a:prstGeom>
          <a:noFill/>
          <a:ln w="9525">
            <a:solidFill>
              <a:schemeClr val="tx1"/>
            </a:solidFill>
            <a:round/>
            <a:headEnd/>
            <a:tailEnd/>
          </a:ln>
        </p:spPr>
      </p:cxnSp>
      <p:cxnSp>
        <p:nvCxnSpPr>
          <p:cNvPr id="28690" name="Straight Connector 33"/>
          <p:cNvCxnSpPr>
            <a:cxnSpLocks noChangeShapeType="1"/>
          </p:cNvCxnSpPr>
          <p:nvPr/>
        </p:nvCxnSpPr>
        <p:spPr bwMode="auto">
          <a:xfrm rot="5400000" flipH="1" flipV="1">
            <a:off x="5278437" y="2957683"/>
            <a:ext cx="195263" cy="84138"/>
          </a:xfrm>
          <a:prstGeom prst="line">
            <a:avLst/>
          </a:prstGeom>
          <a:noFill/>
          <a:ln w="9525">
            <a:solidFill>
              <a:schemeClr val="tx1"/>
            </a:solidFill>
            <a:round/>
            <a:headEnd/>
            <a:tailEnd/>
          </a:ln>
        </p:spPr>
      </p:cxnSp>
      <p:sp>
        <p:nvSpPr>
          <p:cNvPr id="28691" name="Freeform 35"/>
          <p:cNvSpPr>
            <a:spLocks noChangeArrowheads="1"/>
          </p:cNvSpPr>
          <p:nvPr/>
        </p:nvSpPr>
        <p:spPr bwMode="auto">
          <a:xfrm>
            <a:off x="5207000" y="2817983"/>
            <a:ext cx="490538" cy="228600"/>
          </a:xfrm>
          <a:custGeom>
            <a:avLst/>
            <a:gdLst>
              <a:gd name="T0" fmla="*/ 0 w 448734"/>
              <a:gd name="T1" fmla="*/ 0 h 167922"/>
              <a:gd name="T2" fmla="*/ 84725 w 448734"/>
              <a:gd name="T3" fmla="*/ 203555 h 167922"/>
              <a:gd name="T4" fmla="*/ 84725 w 448734"/>
              <a:gd name="T5" fmla="*/ 203555 h 167922"/>
              <a:gd name="T6" fmla="*/ 242074 w 448734"/>
              <a:gd name="T7" fmla="*/ 203555 h 167922"/>
              <a:gd name="T8" fmla="*/ 326798 w 448734"/>
              <a:gd name="T9" fmla="*/ 348955 h 167922"/>
              <a:gd name="T10" fmla="*/ 435730 w 448734"/>
              <a:gd name="T11" fmla="*/ 552508 h 167922"/>
              <a:gd name="T12" fmla="*/ 641494 w 448734"/>
              <a:gd name="T13" fmla="*/ 203555 h 167922"/>
              <a:gd name="T14" fmla="*/ 0 60000 65536"/>
              <a:gd name="T15" fmla="*/ 0 60000 65536"/>
              <a:gd name="T16" fmla="*/ 0 60000 65536"/>
              <a:gd name="T17" fmla="*/ 0 60000 65536"/>
              <a:gd name="T18" fmla="*/ 0 60000 65536"/>
              <a:gd name="T19" fmla="*/ 0 60000 65536"/>
              <a:gd name="T20" fmla="*/ 0 60000 65536"/>
              <a:gd name="T21" fmla="*/ 0 w 448734"/>
              <a:gd name="T22" fmla="*/ 0 h 167922"/>
              <a:gd name="T23" fmla="*/ 448734 w 448734"/>
              <a:gd name="T24" fmla="*/ 167922 h 167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734" h="167922">
                <a:moveTo>
                  <a:pt x="0" y="0"/>
                </a:moveTo>
                <a:lnTo>
                  <a:pt x="59267" y="59266"/>
                </a:lnTo>
                <a:cubicBezTo>
                  <a:pt x="77611" y="59266"/>
                  <a:pt x="141112" y="52210"/>
                  <a:pt x="169334" y="59266"/>
                </a:cubicBezTo>
                <a:cubicBezTo>
                  <a:pt x="197556" y="66322"/>
                  <a:pt x="206022" y="84667"/>
                  <a:pt x="228600" y="101600"/>
                </a:cubicBezTo>
                <a:cubicBezTo>
                  <a:pt x="251178" y="118533"/>
                  <a:pt x="268111" y="167922"/>
                  <a:pt x="304800" y="160866"/>
                </a:cubicBezTo>
                <a:cubicBezTo>
                  <a:pt x="341489" y="153810"/>
                  <a:pt x="448734" y="59266"/>
                  <a:pt x="448734" y="59266"/>
                </a:cubicBezTo>
              </a:path>
            </a:pathLst>
          </a:custGeom>
          <a:noFill/>
          <a:ln w="9525">
            <a:solidFill>
              <a:schemeClr val="tx1"/>
            </a:solidFill>
            <a:round/>
            <a:headEnd/>
            <a:tailEnd/>
          </a:ln>
        </p:spPr>
        <p:txBody>
          <a:bodyPr>
            <a:prstTxWarp prst="textNoShape">
              <a:avLst/>
            </a:prstTxWarp>
            <a:spAutoFit/>
          </a:bodyPr>
          <a:lstStyle/>
          <a:p>
            <a:endParaRPr lang="en-US"/>
          </a:p>
        </p:txBody>
      </p:sp>
      <p:cxnSp>
        <p:nvCxnSpPr>
          <p:cNvPr id="28692" name="Straight Connector 36"/>
          <p:cNvCxnSpPr>
            <a:cxnSpLocks noChangeShapeType="1"/>
            <a:endCxn id="28691" idx="6"/>
          </p:cNvCxnSpPr>
          <p:nvPr/>
        </p:nvCxnSpPr>
        <p:spPr bwMode="auto">
          <a:xfrm>
            <a:off x="5199063" y="2808458"/>
            <a:ext cx="498475" cy="88900"/>
          </a:xfrm>
          <a:prstGeom prst="line">
            <a:avLst/>
          </a:prstGeom>
          <a:noFill/>
          <a:ln w="9525">
            <a:solidFill>
              <a:schemeClr val="tx1"/>
            </a:solidFill>
            <a:round/>
            <a:headEnd/>
            <a:tailEnd/>
          </a:ln>
        </p:spPr>
      </p:cxnSp>
      <p:cxnSp>
        <p:nvCxnSpPr>
          <p:cNvPr id="28693" name="Straight Connector 44"/>
          <p:cNvCxnSpPr>
            <a:cxnSpLocks noChangeShapeType="1"/>
          </p:cNvCxnSpPr>
          <p:nvPr/>
        </p:nvCxnSpPr>
        <p:spPr bwMode="auto">
          <a:xfrm rot="5400000" flipH="1" flipV="1">
            <a:off x="4442619" y="3726826"/>
            <a:ext cx="260350" cy="1588"/>
          </a:xfrm>
          <a:prstGeom prst="line">
            <a:avLst/>
          </a:prstGeom>
          <a:noFill/>
          <a:ln w="9525">
            <a:solidFill>
              <a:schemeClr val="tx1"/>
            </a:solidFill>
            <a:round/>
            <a:headEnd/>
            <a:tailEnd/>
          </a:ln>
        </p:spPr>
      </p:cxnSp>
      <p:sp>
        <p:nvSpPr>
          <p:cNvPr id="28694" name="Oval 46"/>
          <p:cNvSpPr>
            <a:spLocks noChangeArrowheads="1"/>
          </p:cNvSpPr>
          <p:nvPr/>
        </p:nvSpPr>
        <p:spPr bwMode="auto">
          <a:xfrm>
            <a:off x="4546600" y="3854620"/>
            <a:ext cx="58738" cy="63500"/>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28695" name="Straight Connector 48"/>
          <p:cNvCxnSpPr>
            <a:cxnSpLocks noChangeShapeType="1"/>
          </p:cNvCxnSpPr>
          <p:nvPr/>
        </p:nvCxnSpPr>
        <p:spPr bwMode="auto">
          <a:xfrm rot="5400000" flipH="1" flipV="1">
            <a:off x="4441825" y="4048295"/>
            <a:ext cx="261938" cy="1588"/>
          </a:xfrm>
          <a:prstGeom prst="line">
            <a:avLst/>
          </a:prstGeom>
          <a:noFill/>
          <a:ln w="9525">
            <a:solidFill>
              <a:schemeClr val="tx1"/>
            </a:solidFill>
            <a:round/>
            <a:headEnd/>
            <a:tailEnd/>
          </a:ln>
        </p:spPr>
      </p:cxnSp>
      <p:cxnSp>
        <p:nvCxnSpPr>
          <p:cNvPr id="28696" name="Straight Connector 49"/>
          <p:cNvCxnSpPr>
            <a:cxnSpLocks noChangeShapeType="1"/>
          </p:cNvCxnSpPr>
          <p:nvPr/>
        </p:nvCxnSpPr>
        <p:spPr bwMode="auto">
          <a:xfrm rot="10800000">
            <a:off x="4484688" y="3591095"/>
            <a:ext cx="171450" cy="1588"/>
          </a:xfrm>
          <a:prstGeom prst="line">
            <a:avLst/>
          </a:prstGeom>
          <a:noFill/>
          <a:ln w="9525">
            <a:solidFill>
              <a:schemeClr val="tx1"/>
            </a:solidFill>
            <a:round/>
            <a:headEnd/>
            <a:tailEnd/>
          </a:ln>
        </p:spPr>
      </p:cxnSp>
      <p:cxnSp>
        <p:nvCxnSpPr>
          <p:cNvPr id="28697" name="Straight Connector 51"/>
          <p:cNvCxnSpPr>
            <a:cxnSpLocks noChangeShapeType="1"/>
          </p:cNvCxnSpPr>
          <p:nvPr/>
        </p:nvCxnSpPr>
        <p:spPr bwMode="auto">
          <a:xfrm rot="10800000">
            <a:off x="4484688" y="4184820"/>
            <a:ext cx="171450" cy="1588"/>
          </a:xfrm>
          <a:prstGeom prst="line">
            <a:avLst/>
          </a:prstGeom>
          <a:noFill/>
          <a:ln w="9525">
            <a:solidFill>
              <a:schemeClr val="tx1"/>
            </a:solidFill>
            <a:round/>
            <a:headEnd/>
            <a:tailEnd/>
          </a:ln>
        </p:spPr>
      </p:cxnSp>
      <p:sp>
        <p:nvSpPr>
          <p:cNvPr id="28698" name="TextBox 53"/>
          <p:cNvSpPr txBox="1">
            <a:spLocks noChangeArrowheads="1"/>
          </p:cNvSpPr>
          <p:nvPr/>
        </p:nvSpPr>
        <p:spPr bwMode="auto">
          <a:xfrm>
            <a:off x="2424907" y="4158316"/>
            <a:ext cx="2168583" cy="584776"/>
          </a:xfrm>
          <a:prstGeom prst="rect">
            <a:avLst/>
          </a:prstGeom>
          <a:noFill/>
          <a:ln w="9525">
            <a:noFill/>
            <a:miter lim="800000"/>
            <a:headEnd/>
            <a:tailEnd/>
          </a:ln>
        </p:spPr>
        <p:txBody>
          <a:bodyPr wrap="none">
            <a:prstTxWarp prst="textNoShape">
              <a:avLst/>
            </a:prstTxWarp>
            <a:spAutoFit/>
          </a:bodyPr>
          <a:lstStyle/>
          <a:p>
            <a:r>
              <a:rPr lang="en-US" sz="3200">
                <a:solidFill>
                  <a:srgbClr val="660066"/>
                </a:solidFill>
              </a:rPr>
              <a:t>F(external)</a:t>
            </a:r>
          </a:p>
        </p:txBody>
      </p:sp>
      <p:cxnSp>
        <p:nvCxnSpPr>
          <p:cNvPr id="28699" name="Straight Connector 29"/>
          <p:cNvCxnSpPr>
            <a:cxnSpLocks noChangeShapeType="1"/>
            <a:stCxn id="28707" idx="4"/>
          </p:cNvCxnSpPr>
          <p:nvPr/>
        </p:nvCxnSpPr>
        <p:spPr bwMode="auto">
          <a:xfrm rot="5400000" flipH="1" flipV="1">
            <a:off x="5464969" y="4023177"/>
            <a:ext cx="373063" cy="9525"/>
          </a:xfrm>
          <a:prstGeom prst="line">
            <a:avLst/>
          </a:prstGeom>
          <a:noFill/>
          <a:ln w="9525">
            <a:solidFill>
              <a:srgbClr val="FF0000"/>
            </a:solidFill>
            <a:round/>
            <a:headEnd/>
            <a:tailEnd/>
          </a:ln>
        </p:spPr>
      </p:cxnSp>
      <p:cxnSp>
        <p:nvCxnSpPr>
          <p:cNvPr id="28700" name="Straight Connector 32"/>
          <p:cNvCxnSpPr>
            <a:cxnSpLocks noChangeShapeType="1"/>
          </p:cNvCxnSpPr>
          <p:nvPr/>
        </p:nvCxnSpPr>
        <p:spPr bwMode="auto">
          <a:xfrm rot="5400000" flipH="1" flipV="1">
            <a:off x="5473701" y="3549308"/>
            <a:ext cx="373062" cy="7937"/>
          </a:xfrm>
          <a:prstGeom prst="line">
            <a:avLst/>
          </a:prstGeom>
          <a:noFill/>
          <a:ln w="9525">
            <a:solidFill>
              <a:srgbClr val="FF0000"/>
            </a:solidFill>
            <a:round/>
            <a:headEnd/>
            <a:tailEnd/>
          </a:ln>
        </p:spPr>
      </p:cxnSp>
      <p:cxnSp>
        <p:nvCxnSpPr>
          <p:cNvPr id="28701" name="Straight Connector 34"/>
          <p:cNvCxnSpPr>
            <a:cxnSpLocks noChangeShapeType="1"/>
          </p:cNvCxnSpPr>
          <p:nvPr/>
        </p:nvCxnSpPr>
        <p:spPr bwMode="auto">
          <a:xfrm rot="10800000" flipH="1" flipV="1">
            <a:off x="5719763" y="3785846"/>
            <a:ext cx="371475" cy="9525"/>
          </a:xfrm>
          <a:prstGeom prst="line">
            <a:avLst/>
          </a:prstGeom>
          <a:noFill/>
          <a:ln w="9525">
            <a:solidFill>
              <a:srgbClr val="FF0000"/>
            </a:solidFill>
            <a:round/>
            <a:headEnd/>
            <a:tailEnd/>
          </a:ln>
        </p:spPr>
      </p:cxnSp>
      <p:cxnSp>
        <p:nvCxnSpPr>
          <p:cNvPr id="28702" name="Straight Connector 37"/>
          <p:cNvCxnSpPr>
            <a:cxnSpLocks noChangeShapeType="1"/>
          </p:cNvCxnSpPr>
          <p:nvPr/>
        </p:nvCxnSpPr>
        <p:spPr bwMode="auto">
          <a:xfrm rot="10800000" flipH="1" flipV="1">
            <a:off x="5202238" y="3829220"/>
            <a:ext cx="373062" cy="7938"/>
          </a:xfrm>
          <a:prstGeom prst="line">
            <a:avLst/>
          </a:prstGeom>
          <a:noFill/>
          <a:ln w="9525">
            <a:solidFill>
              <a:srgbClr val="FF0000"/>
            </a:solidFill>
            <a:round/>
            <a:headEnd/>
            <a:tailEnd/>
          </a:ln>
        </p:spPr>
      </p:cxnSp>
      <p:cxnSp>
        <p:nvCxnSpPr>
          <p:cNvPr id="28703" name="Straight Connector 43"/>
          <p:cNvCxnSpPr>
            <a:cxnSpLocks noChangeShapeType="1"/>
          </p:cNvCxnSpPr>
          <p:nvPr/>
        </p:nvCxnSpPr>
        <p:spPr bwMode="auto">
          <a:xfrm rot="-2700000" flipH="1" flipV="1">
            <a:off x="5643563" y="3617571"/>
            <a:ext cx="371475" cy="7937"/>
          </a:xfrm>
          <a:prstGeom prst="line">
            <a:avLst/>
          </a:prstGeom>
          <a:noFill/>
          <a:ln w="9525">
            <a:solidFill>
              <a:srgbClr val="FF0000"/>
            </a:solidFill>
            <a:round/>
            <a:headEnd/>
            <a:tailEnd/>
          </a:ln>
        </p:spPr>
      </p:cxnSp>
      <p:cxnSp>
        <p:nvCxnSpPr>
          <p:cNvPr id="28704" name="Straight Connector 45"/>
          <p:cNvCxnSpPr>
            <a:cxnSpLocks noChangeShapeType="1"/>
          </p:cNvCxnSpPr>
          <p:nvPr/>
        </p:nvCxnSpPr>
        <p:spPr bwMode="auto">
          <a:xfrm rot="-2700000" flipH="1" flipV="1">
            <a:off x="5278438" y="3963646"/>
            <a:ext cx="373062" cy="9525"/>
          </a:xfrm>
          <a:prstGeom prst="line">
            <a:avLst/>
          </a:prstGeom>
          <a:noFill/>
          <a:ln w="9525">
            <a:solidFill>
              <a:srgbClr val="FF0000"/>
            </a:solidFill>
            <a:round/>
            <a:headEnd/>
            <a:tailEnd/>
          </a:ln>
        </p:spPr>
      </p:cxnSp>
      <p:cxnSp>
        <p:nvCxnSpPr>
          <p:cNvPr id="28705" name="Straight Connector 47"/>
          <p:cNvCxnSpPr>
            <a:cxnSpLocks noChangeShapeType="1"/>
          </p:cNvCxnSpPr>
          <p:nvPr/>
        </p:nvCxnSpPr>
        <p:spPr bwMode="auto">
          <a:xfrm rot="2700000" flipH="1" flipV="1">
            <a:off x="5634038" y="3981108"/>
            <a:ext cx="373062" cy="7938"/>
          </a:xfrm>
          <a:prstGeom prst="line">
            <a:avLst/>
          </a:prstGeom>
          <a:noFill/>
          <a:ln w="9525">
            <a:solidFill>
              <a:srgbClr val="FF0000"/>
            </a:solidFill>
            <a:round/>
            <a:headEnd/>
            <a:tailEnd/>
          </a:ln>
        </p:spPr>
      </p:cxnSp>
      <p:cxnSp>
        <p:nvCxnSpPr>
          <p:cNvPr id="28706" name="Straight Connector 50"/>
          <p:cNvCxnSpPr>
            <a:cxnSpLocks noChangeShapeType="1"/>
          </p:cNvCxnSpPr>
          <p:nvPr/>
        </p:nvCxnSpPr>
        <p:spPr bwMode="auto">
          <a:xfrm rot="2700000" flipH="1" flipV="1">
            <a:off x="5287170" y="3599314"/>
            <a:ext cx="373062" cy="9525"/>
          </a:xfrm>
          <a:prstGeom prst="line">
            <a:avLst/>
          </a:prstGeom>
          <a:noFill/>
          <a:ln w="9525">
            <a:solidFill>
              <a:srgbClr val="FF0000"/>
            </a:solidFill>
            <a:round/>
            <a:headEnd/>
            <a:tailEnd/>
          </a:ln>
        </p:spPr>
      </p:cxnSp>
      <p:sp>
        <p:nvSpPr>
          <p:cNvPr id="28707" name="Oval 23"/>
          <p:cNvSpPr>
            <a:spLocks noChangeArrowheads="1"/>
          </p:cNvSpPr>
          <p:nvPr/>
        </p:nvSpPr>
        <p:spPr bwMode="auto">
          <a:xfrm>
            <a:off x="5224463" y="3366746"/>
            <a:ext cx="846137" cy="847725"/>
          </a:xfrm>
          <a:prstGeom prst="ellipse">
            <a:avLst/>
          </a:prstGeom>
          <a:noFill/>
          <a:ln w="50800">
            <a:solidFill>
              <a:schemeClr val="tx1"/>
            </a:solidFill>
            <a:round/>
            <a:headEnd/>
            <a:tailEnd/>
          </a:ln>
        </p:spPr>
        <p:txBody>
          <a:bodyPr>
            <a:prstTxWarp prst="textNoShape">
              <a:avLst/>
            </a:prstTxWarp>
            <a:spAutoFit/>
          </a:bodyPr>
          <a:lstStyle/>
          <a:p>
            <a:endParaRPr lang="en-US"/>
          </a:p>
        </p:txBody>
      </p:sp>
      <p:sp>
        <p:nvSpPr>
          <p:cNvPr id="28708" name="Right Arrow 52"/>
          <p:cNvSpPr>
            <a:spLocks noChangeArrowheads="1"/>
          </p:cNvSpPr>
          <p:nvPr/>
        </p:nvSpPr>
        <p:spPr bwMode="auto">
          <a:xfrm flipH="1">
            <a:off x="3026286" y="3941310"/>
            <a:ext cx="636588" cy="168275"/>
          </a:xfrm>
          <a:prstGeom prst="rightArrow">
            <a:avLst>
              <a:gd name="adj1" fmla="val 50000"/>
              <a:gd name="adj2" fmla="val 49967"/>
            </a:avLst>
          </a:prstGeom>
          <a:solidFill>
            <a:srgbClr val="660066">
              <a:alpha val="96861"/>
            </a:srgbClr>
          </a:solidFill>
          <a:ln w="9525">
            <a:solidFill>
              <a:srgbClr val="660066"/>
            </a:solidFill>
            <a:round/>
            <a:headEnd/>
            <a:tailEnd/>
          </a:ln>
        </p:spPr>
        <p:txBody>
          <a:bodyPr>
            <a:prstTxWarp prst="textNoShape">
              <a:avLst/>
            </a:prstTxWarp>
            <a:spAutoFit/>
          </a:bodyPr>
          <a:lstStyle/>
          <a:p>
            <a:endParaRPr lang="en-US"/>
          </a:p>
        </p:txBody>
      </p:sp>
      <p:cxnSp>
        <p:nvCxnSpPr>
          <p:cNvPr id="46" name="Straight Connector 45"/>
          <p:cNvCxnSpPr/>
          <p:nvPr/>
        </p:nvCxnSpPr>
        <p:spPr bwMode="auto">
          <a:xfrm flipV="1">
            <a:off x="3143150" y="4208124"/>
            <a:ext cx="3194466" cy="38483"/>
          </a:xfrm>
          <a:prstGeom prst="line">
            <a:avLst/>
          </a:prstGeom>
          <a:noFill/>
          <a:ln w="12700" cap="flat" cmpd="sng" algn="ctr">
            <a:solidFill>
              <a:schemeClr val="tx1"/>
            </a:solidFill>
            <a:prstDash val="solid"/>
            <a:round/>
            <a:headEnd type="none" w="med" len="med"/>
            <a:tailEnd type="none"/>
          </a:ln>
          <a:effectLst/>
        </p:spPr>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a:noFill/>
        </p:spPr>
        <p:txBody>
          <a:bodyPr/>
          <a:lstStyle/>
          <a:p>
            <a:fld id="{B519E5B1-1235-E848-B7C6-B9A666D3077C}" type="slidenum">
              <a:rPr lang="en-US"/>
              <a:pPr/>
              <a:t>17</a:t>
            </a:fld>
            <a:endParaRPr lang="en-US"/>
          </a:p>
        </p:txBody>
      </p:sp>
      <p:sp>
        <p:nvSpPr>
          <p:cNvPr id="33795" name="TextBox 2"/>
          <p:cNvSpPr txBox="1">
            <a:spLocks noChangeArrowheads="1"/>
          </p:cNvSpPr>
          <p:nvPr/>
        </p:nvSpPr>
        <p:spPr bwMode="auto">
          <a:xfrm>
            <a:off x="351692" y="224826"/>
            <a:ext cx="8792308" cy="2062103"/>
          </a:xfrm>
          <a:prstGeom prst="rect">
            <a:avLst/>
          </a:prstGeom>
          <a:noFill/>
          <a:ln w="9525">
            <a:noFill/>
            <a:miter lim="800000"/>
            <a:headEnd/>
            <a:tailEnd/>
          </a:ln>
        </p:spPr>
        <p:txBody>
          <a:bodyPr wrap="square">
            <a:prstTxWarp prst="textNoShape">
              <a:avLst/>
            </a:prstTxWarp>
            <a:spAutoFit/>
          </a:bodyPr>
          <a:lstStyle/>
          <a:p>
            <a:r>
              <a:rPr lang="en-US" sz="3200"/>
              <a:t>If you push backwards on the </a:t>
            </a:r>
            <a:r>
              <a:rPr lang="en-US" sz="3200" i="1"/>
              <a:t>bottom</a:t>
            </a:r>
            <a:r>
              <a:rPr lang="en-US" sz="3200"/>
              <a:t> pedal of a fixed-gear bike as shown, </a:t>
            </a:r>
            <a:br>
              <a:rPr lang="en-US" sz="3200"/>
            </a:br>
            <a:r>
              <a:rPr lang="en-US" sz="3200"/>
              <a:t>the bike moves</a:t>
            </a:r>
          </a:p>
          <a:p>
            <a:r>
              <a:rPr lang="en-US" sz="3200"/>
              <a:t>A) Left       B)  right     C) no motion   D) ?? </a:t>
            </a:r>
          </a:p>
        </p:txBody>
      </p:sp>
      <p:cxnSp>
        <p:nvCxnSpPr>
          <p:cNvPr id="33796" name="Straight Connector 4"/>
          <p:cNvCxnSpPr>
            <a:cxnSpLocks noChangeShapeType="1"/>
          </p:cNvCxnSpPr>
          <p:nvPr/>
        </p:nvCxnSpPr>
        <p:spPr bwMode="auto">
          <a:xfrm>
            <a:off x="3911600" y="2840884"/>
            <a:ext cx="1430338" cy="33338"/>
          </a:xfrm>
          <a:prstGeom prst="line">
            <a:avLst/>
          </a:prstGeom>
          <a:noFill/>
          <a:ln w="9525">
            <a:solidFill>
              <a:schemeClr val="tx1"/>
            </a:solidFill>
            <a:round/>
            <a:headEnd/>
            <a:tailEnd/>
          </a:ln>
        </p:spPr>
      </p:cxnSp>
      <p:cxnSp>
        <p:nvCxnSpPr>
          <p:cNvPr id="33797" name="Straight Connector 5"/>
          <p:cNvCxnSpPr>
            <a:cxnSpLocks noChangeShapeType="1"/>
            <a:stCxn id="33799" idx="7"/>
          </p:cNvCxnSpPr>
          <p:nvPr/>
        </p:nvCxnSpPr>
        <p:spPr bwMode="auto">
          <a:xfrm rot="5400000" flipH="1" flipV="1">
            <a:off x="4687094" y="2870253"/>
            <a:ext cx="658813" cy="650875"/>
          </a:xfrm>
          <a:prstGeom prst="line">
            <a:avLst/>
          </a:prstGeom>
          <a:noFill/>
          <a:ln w="9525">
            <a:solidFill>
              <a:schemeClr val="tx1"/>
            </a:solidFill>
            <a:round/>
            <a:headEnd/>
            <a:tailEnd/>
          </a:ln>
        </p:spPr>
      </p:cxnSp>
      <p:cxnSp>
        <p:nvCxnSpPr>
          <p:cNvPr id="33798" name="Straight Connector 7"/>
          <p:cNvCxnSpPr>
            <a:cxnSpLocks noChangeShapeType="1"/>
            <a:endCxn id="33799" idx="1"/>
          </p:cNvCxnSpPr>
          <p:nvPr/>
        </p:nvCxnSpPr>
        <p:spPr bwMode="auto">
          <a:xfrm rot="16200000" flipH="1">
            <a:off x="3844131" y="2916291"/>
            <a:ext cx="684213" cy="533400"/>
          </a:xfrm>
          <a:prstGeom prst="line">
            <a:avLst/>
          </a:prstGeom>
          <a:noFill/>
          <a:ln w="9525">
            <a:solidFill>
              <a:schemeClr val="tx1"/>
            </a:solidFill>
            <a:round/>
            <a:headEnd/>
            <a:tailEnd/>
          </a:ln>
        </p:spPr>
      </p:cxnSp>
      <p:sp>
        <p:nvSpPr>
          <p:cNvPr id="33799" name="Oval 9"/>
          <p:cNvSpPr>
            <a:spLocks noChangeArrowheads="1"/>
          </p:cNvSpPr>
          <p:nvPr/>
        </p:nvSpPr>
        <p:spPr bwMode="auto">
          <a:xfrm>
            <a:off x="4402138" y="3475884"/>
            <a:ext cx="339725" cy="338138"/>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33800" name="Straight Connector 10"/>
          <p:cNvCxnSpPr>
            <a:cxnSpLocks noChangeShapeType="1"/>
          </p:cNvCxnSpPr>
          <p:nvPr/>
        </p:nvCxnSpPr>
        <p:spPr bwMode="auto">
          <a:xfrm rot="5400000" flipH="1" flipV="1">
            <a:off x="3889375" y="2650385"/>
            <a:ext cx="212725" cy="203200"/>
          </a:xfrm>
          <a:prstGeom prst="line">
            <a:avLst/>
          </a:prstGeom>
          <a:noFill/>
          <a:ln w="9525">
            <a:solidFill>
              <a:schemeClr val="tx1"/>
            </a:solidFill>
            <a:round/>
            <a:headEnd/>
            <a:tailEnd/>
          </a:ln>
        </p:spPr>
      </p:cxnSp>
      <p:cxnSp>
        <p:nvCxnSpPr>
          <p:cNvPr id="33801" name="Straight Connector 13"/>
          <p:cNvCxnSpPr>
            <a:cxnSpLocks noChangeShapeType="1"/>
          </p:cNvCxnSpPr>
          <p:nvPr/>
        </p:nvCxnSpPr>
        <p:spPr bwMode="auto">
          <a:xfrm>
            <a:off x="4097338" y="2645622"/>
            <a:ext cx="60325" cy="50800"/>
          </a:xfrm>
          <a:prstGeom prst="line">
            <a:avLst/>
          </a:prstGeom>
          <a:noFill/>
          <a:ln w="9525">
            <a:solidFill>
              <a:schemeClr val="tx1"/>
            </a:solidFill>
            <a:round/>
            <a:headEnd/>
            <a:tailEnd/>
          </a:ln>
        </p:spPr>
      </p:cxnSp>
      <p:cxnSp>
        <p:nvCxnSpPr>
          <p:cNvPr id="33802" name="Straight Connector 15"/>
          <p:cNvCxnSpPr>
            <a:cxnSpLocks noChangeShapeType="1"/>
          </p:cNvCxnSpPr>
          <p:nvPr/>
        </p:nvCxnSpPr>
        <p:spPr bwMode="auto">
          <a:xfrm rot="5400000" flipH="1" flipV="1">
            <a:off x="3504406" y="3078216"/>
            <a:ext cx="619125" cy="160338"/>
          </a:xfrm>
          <a:prstGeom prst="line">
            <a:avLst/>
          </a:prstGeom>
          <a:noFill/>
          <a:ln w="9525">
            <a:solidFill>
              <a:schemeClr val="tx1"/>
            </a:solidFill>
            <a:round/>
            <a:headEnd/>
            <a:tailEnd/>
          </a:ln>
        </p:spPr>
      </p:cxnSp>
      <p:cxnSp>
        <p:nvCxnSpPr>
          <p:cNvPr id="33803" name="Straight Connector 17"/>
          <p:cNvCxnSpPr>
            <a:cxnSpLocks noChangeShapeType="1"/>
          </p:cNvCxnSpPr>
          <p:nvPr/>
        </p:nvCxnSpPr>
        <p:spPr bwMode="auto">
          <a:xfrm flipV="1">
            <a:off x="3675063" y="3467947"/>
            <a:ext cx="58737" cy="50800"/>
          </a:xfrm>
          <a:prstGeom prst="line">
            <a:avLst/>
          </a:prstGeom>
          <a:noFill/>
          <a:ln w="9525">
            <a:solidFill>
              <a:schemeClr val="tx1"/>
            </a:solidFill>
            <a:round/>
            <a:headEnd/>
            <a:tailEnd/>
          </a:ln>
        </p:spPr>
      </p:cxnSp>
      <p:sp>
        <p:nvSpPr>
          <p:cNvPr id="33804" name="Oval 19"/>
          <p:cNvSpPr>
            <a:spLocks noChangeArrowheads="1"/>
          </p:cNvSpPr>
          <p:nvPr/>
        </p:nvSpPr>
        <p:spPr bwMode="auto">
          <a:xfrm>
            <a:off x="3624263" y="3458422"/>
            <a:ext cx="109537" cy="119062"/>
          </a:xfrm>
          <a:prstGeom prst="ellipse">
            <a:avLst/>
          </a:prstGeom>
          <a:noFill/>
          <a:ln w="9525">
            <a:solidFill>
              <a:schemeClr val="tx1"/>
            </a:solidFill>
            <a:round/>
            <a:headEnd/>
            <a:tailEnd/>
          </a:ln>
        </p:spPr>
        <p:txBody>
          <a:bodyPr>
            <a:prstTxWarp prst="textNoShape">
              <a:avLst/>
            </a:prstTxWarp>
            <a:spAutoFit/>
          </a:bodyPr>
          <a:lstStyle/>
          <a:p>
            <a:endParaRPr lang="en-US"/>
          </a:p>
        </p:txBody>
      </p:sp>
      <p:sp>
        <p:nvSpPr>
          <p:cNvPr id="33805" name="Oval 20"/>
          <p:cNvSpPr>
            <a:spLocks noChangeArrowheads="1"/>
          </p:cNvSpPr>
          <p:nvPr/>
        </p:nvSpPr>
        <p:spPr bwMode="auto">
          <a:xfrm>
            <a:off x="3251200" y="3146196"/>
            <a:ext cx="846138" cy="846138"/>
          </a:xfrm>
          <a:prstGeom prst="ellipse">
            <a:avLst/>
          </a:prstGeom>
          <a:noFill/>
          <a:ln w="50800">
            <a:solidFill>
              <a:schemeClr val="tx1"/>
            </a:solidFill>
            <a:round/>
            <a:headEnd/>
            <a:tailEnd/>
          </a:ln>
        </p:spPr>
        <p:txBody>
          <a:bodyPr>
            <a:prstTxWarp prst="textNoShape">
              <a:avLst/>
            </a:prstTxWarp>
            <a:spAutoFit/>
          </a:bodyPr>
          <a:lstStyle/>
          <a:p>
            <a:endParaRPr lang="en-US"/>
          </a:p>
        </p:txBody>
      </p:sp>
      <p:sp>
        <p:nvSpPr>
          <p:cNvPr id="33806" name="Oval 22"/>
          <p:cNvSpPr>
            <a:spLocks noChangeArrowheads="1"/>
          </p:cNvSpPr>
          <p:nvPr/>
        </p:nvSpPr>
        <p:spPr bwMode="auto">
          <a:xfrm>
            <a:off x="5595938" y="3544147"/>
            <a:ext cx="111125" cy="117475"/>
          </a:xfrm>
          <a:prstGeom prst="ellipse">
            <a:avLst/>
          </a:prstGeom>
          <a:noFill/>
          <a:ln w="9525">
            <a:solidFill>
              <a:schemeClr val="tx1"/>
            </a:solidFill>
            <a:round/>
            <a:headEnd/>
            <a:tailEnd/>
          </a:ln>
        </p:spPr>
        <p:txBody>
          <a:bodyPr>
            <a:prstTxWarp prst="textNoShape">
              <a:avLst/>
            </a:prstTxWarp>
            <a:spAutoFit/>
          </a:bodyPr>
          <a:lstStyle/>
          <a:p>
            <a:endParaRPr lang="en-US"/>
          </a:p>
        </p:txBody>
      </p:sp>
      <p:sp>
        <p:nvSpPr>
          <p:cNvPr id="33807" name="Oval 23"/>
          <p:cNvSpPr>
            <a:spLocks noChangeArrowheads="1"/>
          </p:cNvSpPr>
          <p:nvPr/>
        </p:nvSpPr>
        <p:spPr bwMode="auto">
          <a:xfrm>
            <a:off x="5224463" y="3127710"/>
            <a:ext cx="846137" cy="847725"/>
          </a:xfrm>
          <a:prstGeom prst="ellipse">
            <a:avLst/>
          </a:prstGeom>
          <a:noFill/>
          <a:ln w="50800">
            <a:solidFill>
              <a:schemeClr val="tx1"/>
            </a:solidFill>
            <a:round/>
            <a:headEnd/>
            <a:tailEnd/>
          </a:ln>
        </p:spPr>
        <p:txBody>
          <a:bodyPr>
            <a:prstTxWarp prst="textNoShape">
              <a:avLst/>
            </a:prstTxWarp>
            <a:spAutoFit/>
          </a:bodyPr>
          <a:lstStyle/>
          <a:p>
            <a:endParaRPr lang="en-US"/>
          </a:p>
        </p:txBody>
      </p:sp>
      <p:cxnSp>
        <p:nvCxnSpPr>
          <p:cNvPr id="33808" name="Straight Connector 26"/>
          <p:cNvCxnSpPr>
            <a:cxnSpLocks noChangeShapeType="1"/>
            <a:stCxn id="33799" idx="0"/>
          </p:cNvCxnSpPr>
          <p:nvPr/>
        </p:nvCxnSpPr>
        <p:spPr bwMode="auto">
          <a:xfrm rot="16200000" flipH="1">
            <a:off x="5080000" y="2967884"/>
            <a:ext cx="68263" cy="1084263"/>
          </a:xfrm>
          <a:prstGeom prst="line">
            <a:avLst/>
          </a:prstGeom>
          <a:noFill/>
          <a:ln w="9525">
            <a:solidFill>
              <a:schemeClr val="tx1"/>
            </a:solidFill>
            <a:round/>
            <a:headEnd/>
            <a:tailEnd/>
          </a:ln>
        </p:spPr>
      </p:cxnSp>
      <p:cxnSp>
        <p:nvCxnSpPr>
          <p:cNvPr id="33809" name="Straight Connector 28"/>
          <p:cNvCxnSpPr>
            <a:cxnSpLocks noChangeShapeType="1"/>
            <a:endCxn id="33806" idx="4"/>
          </p:cNvCxnSpPr>
          <p:nvPr/>
        </p:nvCxnSpPr>
        <p:spPr bwMode="auto">
          <a:xfrm flipV="1">
            <a:off x="4564063" y="3661622"/>
            <a:ext cx="1087437" cy="152400"/>
          </a:xfrm>
          <a:prstGeom prst="line">
            <a:avLst/>
          </a:prstGeom>
          <a:noFill/>
          <a:ln w="9525">
            <a:solidFill>
              <a:schemeClr val="tx1"/>
            </a:solidFill>
            <a:round/>
            <a:headEnd/>
            <a:tailEnd/>
          </a:ln>
        </p:spPr>
      </p:cxnSp>
      <p:cxnSp>
        <p:nvCxnSpPr>
          <p:cNvPr id="33810" name="Straight Connector 31"/>
          <p:cNvCxnSpPr>
            <a:cxnSpLocks noChangeShapeType="1"/>
            <a:endCxn id="33806" idx="0"/>
          </p:cNvCxnSpPr>
          <p:nvPr/>
        </p:nvCxnSpPr>
        <p:spPr bwMode="auto">
          <a:xfrm rot="16200000" flipH="1">
            <a:off x="5153818" y="3046466"/>
            <a:ext cx="677863" cy="317500"/>
          </a:xfrm>
          <a:prstGeom prst="line">
            <a:avLst/>
          </a:prstGeom>
          <a:noFill/>
          <a:ln w="9525">
            <a:solidFill>
              <a:schemeClr val="tx1"/>
            </a:solidFill>
            <a:round/>
            <a:headEnd/>
            <a:tailEnd/>
          </a:ln>
        </p:spPr>
      </p:cxnSp>
      <p:cxnSp>
        <p:nvCxnSpPr>
          <p:cNvPr id="33811" name="Straight Connector 33"/>
          <p:cNvCxnSpPr>
            <a:cxnSpLocks noChangeShapeType="1"/>
          </p:cNvCxnSpPr>
          <p:nvPr/>
        </p:nvCxnSpPr>
        <p:spPr bwMode="auto">
          <a:xfrm rot="5400000" flipH="1" flipV="1">
            <a:off x="5278437" y="2718647"/>
            <a:ext cx="195263" cy="84138"/>
          </a:xfrm>
          <a:prstGeom prst="line">
            <a:avLst/>
          </a:prstGeom>
          <a:noFill/>
          <a:ln w="9525">
            <a:solidFill>
              <a:schemeClr val="tx1"/>
            </a:solidFill>
            <a:round/>
            <a:headEnd/>
            <a:tailEnd/>
          </a:ln>
        </p:spPr>
      </p:cxnSp>
      <p:sp>
        <p:nvSpPr>
          <p:cNvPr id="33812" name="Freeform 35"/>
          <p:cNvSpPr>
            <a:spLocks noChangeArrowheads="1"/>
          </p:cNvSpPr>
          <p:nvPr/>
        </p:nvSpPr>
        <p:spPr bwMode="auto">
          <a:xfrm>
            <a:off x="5207000" y="2578947"/>
            <a:ext cx="490538" cy="228600"/>
          </a:xfrm>
          <a:custGeom>
            <a:avLst/>
            <a:gdLst>
              <a:gd name="T0" fmla="*/ 0 w 448734"/>
              <a:gd name="T1" fmla="*/ 0 h 167922"/>
              <a:gd name="T2" fmla="*/ 84725 w 448734"/>
              <a:gd name="T3" fmla="*/ 203555 h 167922"/>
              <a:gd name="T4" fmla="*/ 84725 w 448734"/>
              <a:gd name="T5" fmla="*/ 203555 h 167922"/>
              <a:gd name="T6" fmla="*/ 242074 w 448734"/>
              <a:gd name="T7" fmla="*/ 203555 h 167922"/>
              <a:gd name="T8" fmla="*/ 326798 w 448734"/>
              <a:gd name="T9" fmla="*/ 348955 h 167922"/>
              <a:gd name="T10" fmla="*/ 435730 w 448734"/>
              <a:gd name="T11" fmla="*/ 552508 h 167922"/>
              <a:gd name="T12" fmla="*/ 641494 w 448734"/>
              <a:gd name="T13" fmla="*/ 203555 h 167922"/>
              <a:gd name="T14" fmla="*/ 0 60000 65536"/>
              <a:gd name="T15" fmla="*/ 0 60000 65536"/>
              <a:gd name="T16" fmla="*/ 0 60000 65536"/>
              <a:gd name="T17" fmla="*/ 0 60000 65536"/>
              <a:gd name="T18" fmla="*/ 0 60000 65536"/>
              <a:gd name="T19" fmla="*/ 0 60000 65536"/>
              <a:gd name="T20" fmla="*/ 0 60000 65536"/>
              <a:gd name="T21" fmla="*/ 0 w 448734"/>
              <a:gd name="T22" fmla="*/ 0 h 167922"/>
              <a:gd name="T23" fmla="*/ 448734 w 448734"/>
              <a:gd name="T24" fmla="*/ 167922 h 167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734" h="167922">
                <a:moveTo>
                  <a:pt x="0" y="0"/>
                </a:moveTo>
                <a:lnTo>
                  <a:pt x="59267" y="59266"/>
                </a:lnTo>
                <a:cubicBezTo>
                  <a:pt x="77611" y="59266"/>
                  <a:pt x="141112" y="52210"/>
                  <a:pt x="169334" y="59266"/>
                </a:cubicBezTo>
                <a:cubicBezTo>
                  <a:pt x="197556" y="66322"/>
                  <a:pt x="206022" y="84667"/>
                  <a:pt x="228600" y="101600"/>
                </a:cubicBezTo>
                <a:cubicBezTo>
                  <a:pt x="251178" y="118533"/>
                  <a:pt x="268111" y="167922"/>
                  <a:pt x="304800" y="160866"/>
                </a:cubicBezTo>
                <a:cubicBezTo>
                  <a:pt x="341489" y="153810"/>
                  <a:pt x="448734" y="59266"/>
                  <a:pt x="448734" y="59266"/>
                </a:cubicBezTo>
              </a:path>
            </a:pathLst>
          </a:custGeom>
          <a:noFill/>
          <a:ln w="9525">
            <a:solidFill>
              <a:schemeClr val="tx1"/>
            </a:solidFill>
            <a:round/>
            <a:headEnd/>
            <a:tailEnd/>
          </a:ln>
        </p:spPr>
        <p:txBody>
          <a:bodyPr>
            <a:prstTxWarp prst="textNoShape">
              <a:avLst/>
            </a:prstTxWarp>
            <a:spAutoFit/>
          </a:bodyPr>
          <a:lstStyle/>
          <a:p>
            <a:endParaRPr lang="en-US"/>
          </a:p>
        </p:txBody>
      </p:sp>
      <p:cxnSp>
        <p:nvCxnSpPr>
          <p:cNvPr id="33813" name="Straight Connector 36"/>
          <p:cNvCxnSpPr>
            <a:cxnSpLocks noChangeShapeType="1"/>
            <a:endCxn id="33812" idx="6"/>
          </p:cNvCxnSpPr>
          <p:nvPr/>
        </p:nvCxnSpPr>
        <p:spPr bwMode="auto">
          <a:xfrm>
            <a:off x="5199063" y="2569422"/>
            <a:ext cx="498475" cy="88900"/>
          </a:xfrm>
          <a:prstGeom prst="line">
            <a:avLst/>
          </a:prstGeom>
          <a:noFill/>
          <a:ln w="9525">
            <a:solidFill>
              <a:schemeClr val="tx1"/>
            </a:solidFill>
            <a:round/>
            <a:headEnd/>
            <a:tailEnd/>
          </a:ln>
        </p:spPr>
      </p:cxnSp>
      <p:cxnSp>
        <p:nvCxnSpPr>
          <p:cNvPr id="33814" name="Straight Connector 44"/>
          <p:cNvCxnSpPr>
            <a:cxnSpLocks noChangeShapeType="1"/>
          </p:cNvCxnSpPr>
          <p:nvPr/>
        </p:nvCxnSpPr>
        <p:spPr bwMode="auto">
          <a:xfrm rot="5400000" flipH="1" flipV="1">
            <a:off x="4442619" y="3487790"/>
            <a:ext cx="260350" cy="1588"/>
          </a:xfrm>
          <a:prstGeom prst="line">
            <a:avLst/>
          </a:prstGeom>
          <a:noFill/>
          <a:ln w="9525">
            <a:solidFill>
              <a:schemeClr val="tx1"/>
            </a:solidFill>
            <a:round/>
            <a:headEnd/>
            <a:tailEnd/>
          </a:ln>
        </p:spPr>
      </p:cxnSp>
      <p:sp>
        <p:nvSpPr>
          <p:cNvPr id="33815" name="Oval 46"/>
          <p:cNvSpPr>
            <a:spLocks noChangeArrowheads="1"/>
          </p:cNvSpPr>
          <p:nvPr/>
        </p:nvSpPr>
        <p:spPr bwMode="auto">
          <a:xfrm>
            <a:off x="4546600" y="3615584"/>
            <a:ext cx="58738" cy="63500"/>
          </a:xfrm>
          <a:prstGeom prst="ellipse">
            <a:avLst/>
          </a:prstGeom>
          <a:noFill/>
          <a:ln w="9525">
            <a:solidFill>
              <a:schemeClr val="tx1"/>
            </a:solidFill>
            <a:round/>
            <a:headEnd/>
            <a:tailEnd/>
          </a:ln>
        </p:spPr>
        <p:txBody>
          <a:bodyPr>
            <a:prstTxWarp prst="textNoShape">
              <a:avLst/>
            </a:prstTxWarp>
            <a:spAutoFit/>
          </a:bodyPr>
          <a:lstStyle/>
          <a:p>
            <a:endParaRPr lang="en-US"/>
          </a:p>
        </p:txBody>
      </p:sp>
      <p:cxnSp>
        <p:nvCxnSpPr>
          <p:cNvPr id="33816" name="Straight Connector 48"/>
          <p:cNvCxnSpPr>
            <a:cxnSpLocks noChangeShapeType="1"/>
          </p:cNvCxnSpPr>
          <p:nvPr/>
        </p:nvCxnSpPr>
        <p:spPr bwMode="auto">
          <a:xfrm rot="5400000" flipH="1" flipV="1">
            <a:off x="4441825" y="3809259"/>
            <a:ext cx="261938" cy="1588"/>
          </a:xfrm>
          <a:prstGeom prst="line">
            <a:avLst/>
          </a:prstGeom>
          <a:noFill/>
          <a:ln w="9525">
            <a:solidFill>
              <a:schemeClr val="tx1"/>
            </a:solidFill>
            <a:round/>
            <a:headEnd/>
            <a:tailEnd/>
          </a:ln>
        </p:spPr>
      </p:cxnSp>
      <p:cxnSp>
        <p:nvCxnSpPr>
          <p:cNvPr id="33817" name="Straight Connector 49"/>
          <p:cNvCxnSpPr>
            <a:cxnSpLocks noChangeShapeType="1"/>
          </p:cNvCxnSpPr>
          <p:nvPr/>
        </p:nvCxnSpPr>
        <p:spPr bwMode="auto">
          <a:xfrm rot="10800000">
            <a:off x="4484688" y="3352059"/>
            <a:ext cx="171450" cy="1588"/>
          </a:xfrm>
          <a:prstGeom prst="line">
            <a:avLst/>
          </a:prstGeom>
          <a:noFill/>
          <a:ln w="9525">
            <a:solidFill>
              <a:schemeClr val="tx1"/>
            </a:solidFill>
            <a:round/>
            <a:headEnd/>
            <a:tailEnd/>
          </a:ln>
        </p:spPr>
      </p:cxnSp>
      <p:cxnSp>
        <p:nvCxnSpPr>
          <p:cNvPr id="33818" name="Straight Connector 51"/>
          <p:cNvCxnSpPr>
            <a:cxnSpLocks noChangeShapeType="1"/>
          </p:cNvCxnSpPr>
          <p:nvPr/>
        </p:nvCxnSpPr>
        <p:spPr bwMode="auto">
          <a:xfrm rot="10800000">
            <a:off x="4484688" y="3945784"/>
            <a:ext cx="171450" cy="1588"/>
          </a:xfrm>
          <a:prstGeom prst="line">
            <a:avLst/>
          </a:prstGeom>
          <a:noFill/>
          <a:ln w="9525">
            <a:solidFill>
              <a:schemeClr val="tx1"/>
            </a:solidFill>
            <a:round/>
            <a:headEnd/>
            <a:tailEnd/>
          </a:ln>
        </p:spPr>
      </p:cxnSp>
      <p:sp>
        <p:nvSpPr>
          <p:cNvPr id="33819" name="Right Arrow 52"/>
          <p:cNvSpPr>
            <a:spLocks noChangeArrowheads="1"/>
          </p:cNvSpPr>
          <p:nvPr/>
        </p:nvSpPr>
        <p:spPr bwMode="auto">
          <a:xfrm>
            <a:off x="4094808" y="3775282"/>
            <a:ext cx="447675" cy="203200"/>
          </a:xfrm>
          <a:prstGeom prst="rightArrow">
            <a:avLst>
              <a:gd name="adj1" fmla="val 50000"/>
              <a:gd name="adj2" fmla="val 49887"/>
            </a:avLst>
          </a:prstGeom>
          <a:solidFill>
            <a:srgbClr val="660066">
              <a:alpha val="50980"/>
            </a:srgbClr>
          </a:solidFill>
          <a:ln w="9525">
            <a:solidFill>
              <a:srgbClr val="660066"/>
            </a:solidFill>
            <a:round/>
            <a:headEnd/>
            <a:tailEnd/>
          </a:ln>
        </p:spPr>
        <p:txBody>
          <a:bodyPr wrap="none">
            <a:prstTxWarp prst="textNoShape">
              <a:avLst/>
            </a:prstTxWarp>
            <a:spAutoFit/>
          </a:bodyPr>
          <a:lstStyle/>
          <a:p>
            <a:endParaRPr lang="en-US"/>
          </a:p>
        </p:txBody>
      </p:sp>
      <p:sp>
        <p:nvSpPr>
          <p:cNvPr id="33820" name="TextBox 53"/>
          <p:cNvSpPr txBox="1">
            <a:spLocks noChangeArrowheads="1"/>
          </p:cNvSpPr>
          <p:nvPr/>
        </p:nvSpPr>
        <p:spPr bwMode="auto">
          <a:xfrm>
            <a:off x="3675063" y="3925147"/>
            <a:ext cx="2117336" cy="584776"/>
          </a:xfrm>
          <a:prstGeom prst="rect">
            <a:avLst/>
          </a:prstGeom>
          <a:noFill/>
          <a:ln w="9525">
            <a:noFill/>
            <a:miter lim="800000"/>
            <a:headEnd/>
            <a:tailEnd/>
          </a:ln>
        </p:spPr>
        <p:txBody>
          <a:bodyPr wrap="none">
            <a:prstTxWarp prst="textNoShape">
              <a:avLst/>
            </a:prstTxWarp>
            <a:spAutoFit/>
          </a:bodyPr>
          <a:lstStyle/>
          <a:p>
            <a:r>
              <a:rPr lang="en-US" sz="3200">
                <a:solidFill>
                  <a:srgbClr val="660066"/>
                </a:solidFill>
              </a:rPr>
              <a:t>F(external</a:t>
            </a:r>
            <a:r>
              <a:rPr lang="en-US" sz="2000">
                <a:solidFill>
                  <a:srgbClr val="660066"/>
                </a:solidFill>
              </a:rPr>
              <a:t>)</a:t>
            </a:r>
          </a:p>
        </p:txBody>
      </p:sp>
      <p:cxnSp>
        <p:nvCxnSpPr>
          <p:cNvPr id="30" name="Straight Connector 29"/>
          <p:cNvCxnSpPr/>
          <p:nvPr/>
        </p:nvCxnSpPr>
        <p:spPr bwMode="auto">
          <a:xfrm flipV="1">
            <a:off x="3143150" y="3981916"/>
            <a:ext cx="3194466" cy="38483"/>
          </a:xfrm>
          <a:prstGeom prst="line">
            <a:avLst/>
          </a:prstGeom>
          <a:noFill/>
          <a:ln w="12700"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18</a:t>
            </a:fld>
            <a:endParaRPr lang="en-US"/>
          </a:p>
        </p:txBody>
      </p:sp>
      <p:sp>
        <p:nvSpPr>
          <p:cNvPr id="3" name="TextBox 2"/>
          <p:cNvSpPr txBox="1"/>
          <p:nvPr/>
        </p:nvSpPr>
        <p:spPr>
          <a:xfrm>
            <a:off x="1" y="653586"/>
            <a:ext cx="8712284" cy="1200329"/>
          </a:xfrm>
          <a:prstGeom prst="rect">
            <a:avLst/>
          </a:prstGeom>
          <a:noFill/>
        </p:spPr>
        <p:txBody>
          <a:bodyPr wrap="square" rtlCol="0">
            <a:spAutoFit/>
          </a:bodyPr>
          <a:lstStyle/>
          <a:p>
            <a:r>
              <a:rPr lang="en-US" sz="3600">
                <a:solidFill>
                  <a:srgbClr val="333399"/>
                </a:solidFill>
              </a:rPr>
              <a:t>Which of these integrals can be solved using “integration by parts”?</a:t>
            </a:r>
          </a:p>
        </p:txBody>
      </p:sp>
      <p:sp>
        <p:nvSpPr>
          <p:cNvPr id="4" name="Rectangle 3"/>
          <p:cNvSpPr/>
          <p:nvPr/>
        </p:nvSpPr>
        <p:spPr>
          <a:xfrm>
            <a:off x="763696" y="2218074"/>
            <a:ext cx="7814897" cy="2123658"/>
          </a:xfrm>
          <a:prstGeom prst="rect">
            <a:avLst/>
          </a:prstGeom>
        </p:spPr>
        <p:txBody>
          <a:bodyPr wrap="square">
            <a:spAutoFit/>
          </a:bodyPr>
          <a:lstStyle/>
          <a:p>
            <a:pPr marL="857250" indent="-857250">
              <a:buAutoNum type="romanLcParenR"/>
            </a:pPr>
            <a:r>
              <a:rPr lang="en-US" sz="3600"/>
              <a:t>                       ii)</a:t>
            </a:r>
          </a:p>
          <a:p>
            <a:pPr marL="857250" indent="-857250">
              <a:buAutoNum type="romanLcParenR"/>
            </a:pPr>
            <a:endParaRPr lang="en-US" sz="3600" b="1"/>
          </a:p>
          <a:p>
            <a:r>
              <a:rPr lang="en-US" sz="3600"/>
              <a:t>iii)</a:t>
            </a:r>
            <a:r>
              <a:rPr lang="en-US"/>
              <a:t/>
            </a:r>
            <a:br>
              <a:rPr lang="en-US"/>
            </a:br>
            <a:endParaRPr lang="en-US"/>
          </a:p>
        </p:txBody>
      </p:sp>
      <p:sp>
        <p:nvSpPr>
          <p:cNvPr id="5" name="Rectangle 4"/>
          <p:cNvSpPr/>
          <p:nvPr/>
        </p:nvSpPr>
        <p:spPr>
          <a:xfrm>
            <a:off x="712898" y="4358067"/>
            <a:ext cx="8431102" cy="1200329"/>
          </a:xfrm>
          <a:prstGeom prst="rect">
            <a:avLst/>
          </a:prstGeom>
        </p:spPr>
        <p:txBody>
          <a:bodyPr wrap="square">
            <a:spAutoFit/>
          </a:bodyPr>
          <a:lstStyle/>
          <a:p>
            <a:pPr marL="457200" indent="-457200">
              <a:buAutoNum type="alphaUcParenR"/>
            </a:pPr>
            <a:r>
              <a:rPr lang="en-US" sz="3600"/>
              <a:t> none     B)  i &amp; ii     C)  ii &amp; iii</a:t>
            </a:r>
          </a:p>
          <a:p>
            <a:pPr marL="457200" indent="-457200"/>
            <a:r>
              <a:rPr lang="en-US" sz="3600"/>
              <a:t>D)    i &amp; iii      E) all of them</a:t>
            </a:r>
          </a:p>
        </p:txBody>
      </p:sp>
      <p:graphicFrame>
        <p:nvGraphicFramePr>
          <p:cNvPr id="79874" name="Object 2"/>
          <p:cNvGraphicFramePr>
            <a:graphicFrameLocks noChangeAspect="1"/>
          </p:cNvGraphicFramePr>
          <p:nvPr/>
        </p:nvGraphicFramePr>
        <p:xfrm>
          <a:off x="1232896" y="2019433"/>
          <a:ext cx="1819746" cy="1181995"/>
        </p:xfrm>
        <a:graphic>
          <a:graphicData uri="http://schemas.openxmlformats.org/presentationml/2006/ole">
            <mc:AlternateContent xmlns:mc="http://schemas.openxmlformats.org/markup-compatibility/2006">
              <mc:Choice xmlns:v="urn:schemas-microsoft-com:vml" Requires="v">
                <p:oleObj spid="_x0000_s242701" name="Equation" r:id="rId4" imgW="546100" imgH="355600" progId="Equation.3">
                  <p:embed/>
                </p:oleObj>
              </mc:Choice>
              <mc:Fallback>
                <p:oleObj name="Equation" r:id="rId4" imgW="5461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896" y="2019433"/>
                        <a:ext cx="1819746" cy="1181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5" name="Object 3"/>
          <p:cNvGraphicFramePr>
            <a:graphicFrameLocks noChangeAspect="1"/>
          </p:cNvGraphicFramePr>
          <p:nvPr/>
        </p:nvGraphicFramePr>
        <p:xfrm>
          <a:off x="5267726" y="2160780"/>
          <a:ext cx="1929380" cy="1065479"/>
        </p:xfrm>
        <a:graphic>
          <a:graphicData uri="http://schemas.openxmlformats.org/presentationml/2006/ole">
            <mc:AlternateContent xmlns:mc="http://schemas.openxmlformats.org/markup-compatibility/2006">
              <mc:Choice xmlns:v="urn:schemas-microsoft-com:vml" Requires="v">
                <p:oleObj spid="_x0000_s242702" name="Equation" r:id="rId6" imgW="482600" imgH="266700" progId="Equation.3">
                  <p:embed/>
                </p:oleObj>
              </mc:Choice>
              <mc:Fallback>
                <p:oleObj name="Equation" r:id="rId6" imgW="482600" imgH="266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726" y="2160780"/>
                        <a:ext cx="1929380" cy="10654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6" name="Object 4"/>
          <p:cNvGraphicFramePr>
            <a:graphicFrameLocks noChangeAspect="1"/>
          </p:cNvGraphicFramePr>
          <p:nvPr/>
        </p:nvGraphicFramePr>
        <p:xfrm>
          <a:off x="1252289" y="3270160"/>
          <a:ext cx="1978610" cy="846342"/>
        </p:xfrm>
        <a:graphic>
          <a:graphicData uri="http://schemas.openxmlformats.org/presentationml/2006/ole">
            <mc:AlternateContent xmlns:mc="http://schemas.openxmlformats.org/markup-compatibility/2006">
              <mc:Choice xmlns:v="urn:schemas-microsoft-com:vml" Requires="v">
                <p:oleObj spid="_x0000_s242703" name="Equation" r:id="rId8" imgW="622300" imgH="266700" progId="Equation.3">
                  <p:embed/>
                </p:oleObj>
              </mc:Choice>
              <mc:Fallback>
                <p:oleObj name="Equation" r:id="rId8" imgW="622300" imgH="266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2289" y="3270160"/>
                        <a:ext cx="1978610" cy="846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00080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B09DEF9D-C369-A34B-B2CE-F0A1A87F1BA4}" type="slidenum">
              <a:rPr lang="en-US">
                <a:solidFill>
                  <a:srgbClr val="000000"/>
                </a:solidFill>
              </a:rPr>
              <a:pPr/>
              <a:t>19</a:t>
            </a:fld>
            <a:endParaRPr lang="en-US">
              <a:solidFill>
                <a:srgbClr val="000000"/>
              </a:solidFill>
            </a:endParaRPr>
          </a:p>
        </p:txBody>
      </p:sp>
      <p:sp>
        <p:nvSpPr>
          <p:cNvPr id="32771" name="Rectangle 2"/>
          <p:cNvSpPr>
            <a:spLocks noChangeArrowheads="1"/>
          </p:cNvSpPr>
          <p:nvPr/>
        </p:nvSpPr>
        <p:spPr bwMode="auto">
          <a:xfrm>
            <a:off x="195386" y="383809"/>
            <a:ext cx="8890000" cy="1077218"/>
          </a:xfrm>
          <a:prstGeom prst="rect">
            <a:avLst/>
          </a:prstGeom>
          <a:noFill/>
          <a:ln w="9525">
            <a:noFill/>
            <a:miter lim="800000"/>
            <a:headEnd/>
            <a:tailEnd/>
          </a:ln>
        </p:spPr>
        <p:txBody>
          <a:bodyPr wrap="square">
            <a:prstTxWarp prst="textNoShape">
              <a:avLst/>
            </a:prstTxWarp>
            <a:spAutoFit/>
          </a:bodyPr>
          <a:lstStyle/>
          <a:p>
            <a:r>
              <a:rPr lang="en-US" sz="3200">
                <a:solidFill>
                  <a:srgbClr val="000000"/>
                </a:solidFill>
              </a:rPr>
              <a:t>In cylindrical coordinates, </a:t>
            </a:r>
            <a:r>
              <a:rPr lang="en-US" sz="3200">
                <a:solidFill>
                  <a:srgbClr val="333399"/>
                </a:solidFill>
              </a:rPr>
              <a:t>what is the correct volume element, dV = ?</a:t>
            </a:r>
          </a:p>
        </p:txBody>
      </p:sp>
      <p:sp>
        <p:nvSpPr>
          <p:cNvPr id="4" name="Rectangle 3"/>
          <p:cNvSpPr/>
          <p:nvPr/>
        </p:nvSpPr>
        <p:spPr>
          <a:xfrm>
            <a:off x="254000" y="1663700"/>
            <a:ext cx="5431815" cy="3354765"/>
          </a:xfrm>
          <a:prstGeom prst="rect">
            <a:avLst/>
          </a:prstGeom>
        </p:spPr>
        <p:txBody>
          <a:bodyPr wrap="square">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dρ dΦ dz</a:t>
            </a:r>
          </a:p>
          <a:p>
            <a:pPr>
              <a:buFontTx/>
              <a:buAutoNum type="alphaUcParenR"/>
              <a:defRPr/>
            </a:pPr>
            <a:r>
              <a:rPr lang="en-US" sz="3200">
                <a:solidFill>
                  <a:srgbClr val="000000"/>
                </a:solidFill>
              </a:rPr>
              <a:t>  ρ  dρ dΦ dz</a:t>
            </a:r>
          </a:p>
          <a:p>
            <a:pPr>
              <a:buFontTx/>
              <a:buAutoNum type="alphaUcParenR"/>
              <a:defRPr/>
            </a:pPr>
            <a:r>
              <a:rPr lang="en-US" sz="3200">
                <a:solidFill>
                  <a:srgbClr val="000000"/>
                </a:solidFill>
              </a:rPr>
              <a:t> ρ</a:t>
            </a:r>
            <a:r>
              <a:rPr lang="en-US" sz="3200" baseline="30000">
                <a:solidFill>
                  <a:srgbClr val="000000"/>
                </a:solidFill>
              </a:rPr>
              <a:t>2</a:t>
            </a:r>
            <a:r>
              <a:rPr lang="en-US" sz="3200">
                <a:solidFill>
                  <a:srgbClr val="000000"/>
                </a:solidFill>
              </a:rPr>
              <a:t>  dρ dΦ dz</a:t>
            </a:r>
          </a:p>
          <a:p>
            <a:pPr>
              <a:buFontTx/>
              <a:buAutoNum type="alphaUcParenR"/>
              <a:defRPr/>
            </a:pPr>
            <a:r>
              <a:rPr lang="en-US" sz="3200">
                <a:solidFill>
                  <a:srgbClr val="000000"/>
                </a:solidFill>
              </a:rPr>
              <a:t> sinΦ  dρ dΦ dz</a:t>
            </a:r>
          </a:p>
          <a:p>
            <a:pPr>
              <a:buFontTx/>
              <a:buAutoNum type="alphaUcParenR"/>
              <a:defRPr/>
            </a:pPr>
            <a:r>
              <a:rPr lang="en-US" sz="3200">
                <a:solidFill>
                  <a:srgbClr val="000000"/>
                </a:solidFill>
              </a:rPr>
              <a:t> ρ sinΦ  dρ dΦ dz</a:t>
            </a:r>
          </a:p>
          <a:p>
            <a:pPr>
              <a:buFontTx/>
              <a:buAutoNum type="alphaUcParenR"/>
              <a:defRPr/>
            </a:pPr>
            <a:endParaRPr lang="en-US" sz="2000">
              <a:solidFill>
                <a:srgbClr val="000000"/>
              </a:solidFill>
            </a:endParaRPr>
          </a:p>
        </p:txBody>
      </p:sp>
      <p:grpSp>
        <p:nvGrpSpPr>
          <p:cNvPr id="2" name="Group 2"/>
          <p:cNvGrpSpPr>
            <a:grpSpLocks noChangeAspect="1"/>
          </p:cNvGrpSpPr>
          <p:nvPr/>
        </p:nvGrpSpPr>
        <p:grpSpPr bwMode="auto">
          <a:xfrm>
            <a:off x="4758674" y="1618515"/>
            <a:ext cx="3984564" cy="3522354"/>
            <a:chOff x="2107" y="3118"/>
            <a:chExt cx="3578" cy="3161"/>
          </a:xfrm>
        </p:grpSpPr>
        <p:sp>
          <p:nvSpPr>
            <p:cNvPr id="32774" name="AutoShape 3"/>
            <p:cNvSpPr>
              <a:spLocks noChangeAspect="1" noChangeArrowheads="1" noTextEdit="1"/>
            </p:cNvSpPr>
            <p:nvPr/>
          </p:nvSpPr>
          <p:spPr bwMode="auto">
            <a:xfrm>
              <a:off x="2107" y="3138"/>
              <a:ext cx="3578" cy="3141"/>
            </a:xfrm>
            <a:prstGeom prst="rect">
              <a:avLst/>
            </a:prstGeom>
            <a:noFill/>
            <a:ln w="9525">
              <a:noFill/>
              <a:miter lim="800000"/>
              <a:headEnd/>
              <a:tailEnd/>
            </a:ln>
          </p:spPr>
          <p:txBody>
            <a:bodyPr>
              <a:prstTxWarp prst="textNoShape">
                <a:avLst/>
              </a:prstTxWarp>
            </a:bodyPr>
            <a:lstStyle/>
            <a:p>
              <a:endParaRPr lang="en-US">
                <a:solidFill>
                  <a:srgbClr val="000000"/>
                </a:solidFill>
              </a:endParaRPr>
            </a:p>
          </p:txBody>
        </p:sp>
        <p:sp>
          <p:nvSpPr>
            <p:cNvPr id="32775" name="Line 4"/>
            <p:cNvSpPr>
              <a:spLocks noChangeShapeType="1"/>
            </p:cNvSpPr>
            <p:nvPr/>
          </p:nvSpPr>
          <p:spPr bwMode="auto">
            <a:xfrm>
              <a:off x="3510" y="3376"/>
              <a:ext cx="0" cy="1441"/>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76" name="Line 5"/>
            <p:cNvSpPr>
              <a:spLocks noChangeShapeType="1"/>
            </p:cNvSpPr>
            <p:nvPr/>
          </p:nvSpPr>
          <p:spPr bwMode="auto">
            <a:xfrm>
              <a:off x="3507" y="4785"/>
              <a:ext cx="894" cy="0"/>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77" name="Line 6"/>
            <p:cNvSpPr>
              <a:spLocks noChangeShapeType="1"/>
            </p:cNvSpPr>
            <p:nvPr/>
          </p:nvSpPr>
          <p:spPr bwMode="auto">
            <a:xfrm flipV="1">
              <a:off x="2266" y="4777"/>
              <a:ext cx="1268" cy="68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78" name="Line 7"/>
            <p:cNvSpPr>
              <a:spLocks noChangeShapeType="1"/>
            </p:cNvSpPr>
            <p:nvPr/>
          </p:nvSpPr>
          <p:spPr bwMode="auto">
            <a:xfrm>
              <a:off x="3587" y="3395"/>
              <a:ext cx="416" cy="344"/>
            </a:xfrm>
            <a:prstGeom prst="line">
              <a:avLst/>
            </a:prstGeom>
            <a:noFill/>
            <a:ln w="9525">
              <a:solidFill>
                <a:srgbClr val="000000"/>
              </a:solidFill>
              <a:round/>
              <a:headEnd/>
              <a:tailEnd type="triangle" w="med" len="med"/>
            </a:ln>
          </p:spPr>
          <p:txBody>
            <a:bodyPr>
              <a:prstTxWarp prst="textNoShape">
                <a:avLst/>
              </a:prstTxWarp>
            </a:bodyPr>
            <a:lstStyle/>
            <a:p>
              <a:endParaRPr lang="en-US">
                <a:solidFill>
                  <a:srgbClr val="000000"/>
                </a:solidFill>
              </a:endParaRPr>
            </a:p>
          </p:txBody>
        </p:sp>
        <p:sp>
          <p:nvSpPr>
            <p:cNvPr id="32780" name="Line 9"/>
            <p:cNvSpPr>
              <a:spLocks noChangeShapeType="1"/>
            </p:cNvSpPr>
            <p:nvPr/>
          </p:nvSpPr>
          <p:spPr bwMode="auto">
            <a:xfrm>
              <a:off x="3510" y="4785"/>
              <a:ext cx="705" cy="780"/>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32782" name="Text Box 11"/>
            <p:cNvSpPr txBox="1">
              <a:spLocks noChangeArrowheads="1"/>
            </p:cNvSpPr>
            <p:nvPr/>
          </p:nvSpPr>
          <p:spPr bwMode="auto">
            <a:xfrm>
              <a:off x="2107" y="5093"/>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x</a:t>
              </a:r>
            </a:p>
          </p:txBody>
        </p:sp>
        <p:sp>
          <p:nvSpPr>
            <p:cNvPr id="32783" name="Text Box 12"/>
            <p:cNvSpPr txBox="1">
              <a:spLocks noChangeArrowheads="1"/>
            </p:cNvSpPr>
            <p:nvPr/>
          </p:nvSpPr>
          <p:spPr bwMode="auto">
            <a:xfrm>
              <a:off x="4426" y="4528"/>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y</a:t>
              </a:r>
              <a:endParaRPr lang="en-US" sz="3200">
                <a:solidFill>
                  <a:srgbClr val="000000"/>
                </a:solidFill>
                <a:latin typeface="Times New Roman" charset="0"/>
                <a:ea typeface="Times New Roman" charset="0"/>
                <a:cs typeface="Times New Roman" charset="0"/>
              </a:endParaRPr>
            </a:p>
          </p:txBody>
        </p:sp>
        <p:sp>
          <p:nvSpPr>
            <p:cNvPr id="32784" name="Text Box 13"/>
            <p:cNvSpPr txBox="1">
              <a:spLocks noChangeArrowheads="1"/>
            </p:cNvSpPr>
            <p:nvPr/>
          </p:nvSpPr>
          <p:spPr bwMode="auto">
            <a:xfrm>
              <a:off x="3292" y="3263"/>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z</a:t>
              </a:r>
              <a:endParaRPr lang="en-US" sz="3200">
                <a:solidFill>
                  <a:srgbClr val="000000"/>
                </a:solidFill>
                <a:latin typeface="Times New Roman" charset="0"/>
                <a:ea typeface="Times New Roman" charset="0"/>
                <a:cs typeface="Times New Roman" charset="0"/>
              </a:endParaRPr>
            </a:p>
          </p:txBody>
        </p:sp>
        <p:sp>
          <p:nvSpPr>
            <p:cNvPr id="32785" name="Arc 14"/>
            <p:cNvSpPr>
              <a:spLocks/>
            </p:cNvSpPr>
            <p:nvPr/>
          </p:nvSpPr>
          <p:spPr bwMode="auto">
            <a:xfrm flipV="1">
              <a:off x="2775" y="4800"/>
              <a:ext cx="1162" cy="495"/>
            </a:xfrm>
            <a:custGeom>
              <a:avLst/>
              <a:gdLst>
                <a:gd name="T0" fmla="*/ 0 w 19911"/>
                <a:gd name="T1" fmla="*/ 0 h 21600"/>
                <a:gd name="T2" fmla="*/ 0 w 19911"/>
                <a:gd name="T3" fmla="*/ 0 h 21600"/>
                <a:gd name="T4" fmla="*/ 0 w 19911"/>
                <a:gd name="T5" fmla="*/ 0 h 21600"/>
                <a:gd name="T6" fmla="*/ 0 60000 65536"/>
                <a:gd name="T7" fmla="*/ 0 60000 65536"/>
                <a:gd name="T8" fmla="*/ 0 60000 65536"/>
                <a:gd name="T9" fmla="*/ 0 w 19911"/>
                <a:gd name="T10" fmla="*/ 0 h 21600"/>
                <a:gd name="T11" fmla="*/ 19911 w 19911"/>
                <a:gd name="T12" fmla="*/ 21600 h 21600"/>
              </a:gdLst>
              <a:ahLst/>
              <a:cxnLst>
                <a:cxn ang="T6">
                  <a:pos x="T0" y="T1"/>
                </a:cxn>
                <a:cxn ang="T7">
                  <a:pos x="T2" y="T3"/>
                </a:cxn>
                <a:cxn ang="T8">
                  <a:pos x="T4" y="T5"/>
                </a:cxn>
              </a:cxnLst>
              <a:rect l="T9" t="T10" r="T11" b="T12"/>
              <a:pathLst>
                <a:path w="19911" h="21600" fill="none" extrusionOk="0">
                  <a:moveTo>
                    <a:pt x="-1" y="4453"/>
                  </a:moveTo>
                  <a:cubicBezTo>
                    <a:pt x="3769" y="1565"/>
                    <a:pt x="8386" y="-1"/>
                    <a:pt x="13136" y="-1"/>
                  </a:cubicBezTo>
                  <a:cubicBezTo>
                    <a:pt x="15437" y="-1"/>
                    <a:pt x="17725" y="367"/>
                    <a:pt x="19910" y="1090"/>
                  </a:cubicBezTo>
                </a:path>
                <a:path w="19911" h="21600" stroke="0" extrusionOk="0">
                  <a:moveTo>
                    <a:pt x="-1" y="4453"/>
                  </a:moveTo>
                  <a:cubicBezTo>
                    <a:pt x="3769" y="1565"/>
                    <a:pt x="8386" y="-1"/>
                    <a:pt x="13136" y="-1"/>
                  </a:cubicBezTo>
                  <a:cubicBezTo>
                    <a:pt x="15437" y="-1"/>
                    <a:pt x="17725" y="367"/>
                    <a:pt x="19910" y="1090"/>
                  </a:cubicBezTo>
                  <a:lnTo>
                    <a:pt x="13136" y="21600"/>
                  </a:lnTo>
                  <a:close/>
                </a:path>
              </a:pathLst>
            </a:cu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2786" name="Text Box 15"/>
            <p:cNvSpPr txBox="1">
              <a:spLocks noChangeArrowheads="1"/>
            </p:cNvSpPr>
            <p:nvPr/>
          </p:nvSpPr>
          <p:spPr bwMode="auto">
            <a:xfrm>
              <a:off x="3803" y="3118"/>
              <a:ext cx="599"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ρ</a:t>
              </a:r>
            </a:p>
          </p:txBody>
        </p:sp>
        <p:sp>
          <p:nvSpPr>
            <p:cNvPr id="32787" name="Text Box 16"/>
            <p:cNvSpPr txBox="1">
              <a:spLocks noChangeArrowheads="1"/>
            </p:cNvSpPr>
            <p:nvPr/>
          </p:nvSpPr>
          <p:spPr bwMode="auto">
            <a:xfrm>
              <a:off x="3300" y="4804"/>
              <a:ext cx="62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φ</a:t>
              </a:r>
            </a:p>
          </p:txBody>
        </p:sp>
      </p:grpSp>
      <p:sp>
        <p:nvSpPr>
          <p:cNvPr id="21" name="Arc 20"/>
          <p:cNvSpPr/>
          <p:nvPr/>
        </p:nvSpPr>
        <p:spPr bwMode="auto">
          <a:xfrm rot="10800000" flipH="1">
            <a:off x="6684709" y="1699182"/>
            <a:ext cx="654288" cy="85945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22" name="Line 4"/>
          <p:cNvSpPr>
            <a:spLocks noChangeShapeType="1"/>
          </p:cNvSpPr>
          <p:nvPr/>
        </p:nvSpPr>
        <p:spPr bwMode="auto">
          <a:xfrm>
            <a:off x="7333696" y="2268595"/>
            <a:ext cx="0" cy="277216"/>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3" name="Arc 22"/>
          <p:cNvSpPr/>
          <p:nvPr/>
        </p:nvSpPr>
        <p:spPr bwMode="auto">
          <a:xfrm rot="10800000" flipH="1">
            <a:off x="6715526" y="2056827"/>
            <a:ext cx="630180" cy="732711"/>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24" name="Line 4"/>
          <p:cNvSpPr>
            <a:spLocks noChangeShapeType="1"/>
          </p:cNvSpPr>
          <p:nvPr/>
        </p:nvSpPr>
        <p:spPr bwMode="auto">
          <a:xfrm>
            <a:off x="7024245" y="2562101"/>
            <a:ext cx="0" cy="240264"/>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5" name="Line 4"/>
          <p:cNvSpPr>
            <a:spLocks noChangeShapeType="1"/>
          </p:cNvSpPr>
          <p:nvPr/>
        </p:nvSpPr>
        <p:spPr bwMode="auto">
          <a:xfrm rot="16200000" flipH="1">
            <a:off x="7138340" y="2047625"/>
            <a:ext cx="109996" cy="311058"/>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6" name="Line 4"/>
          <p:cNvSpPr>
            <a:spLocks noChangeShapeType="1"/>
          </p:cNvSpPr>
          <p:nvPr/>
        </p:nvSpPr>
        <p:spPr bwMode="auto">
          <a:xfrm rot="16200000" flipH="1">
            <a:off x="6843262" y="2368330"/>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7" name="Arc 26"/>
          <p:cNvSpPr/>
          <p:nvPr/>
        </p:nvSpPr>
        <p:spPr bwMode="auto">
          <a:xfrm rot="10800000" flipH="1">
            <a:off x="6505486" y="1682460"/>
            <a:ext cx="540377" cy="70982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28" name="Line 4"/>
          <p:cNvSpPr>
            <a:spLocks noChangeShapeType="1"/>
          </p:cNvSpPr>
          <p:nvPr/>
        </p:nvSpPr>
        <p:spPr bwMode="auto">
          <a:xfrm>
            <a:off x="6791769" y="2368152"/>
            <a:ext cx="0" cy="31876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0" name="Line 4"/>
          <p:cNvSpPr>
            <a:spLocks noChangeShapeType="1"/>
          </p:cNvSpPr>
          <p:nvPr/>
        </p:nvSpPr>
        <p:spPr bwMode="auto">
          <a:xfrm rot="16200000" flipH="1">
            <a:off x="6828882" y="2623352"/>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9" name="Line 8"/>
          <p:cNvSpPr>
            <a:spLocks noChangeShapeType="1"/>
          </p:cNvSpPr>
          <p:nvPr/>
        </p:nvSpPr>
        <p:spPr bwMode="auto">
          <a:xfrm>
            <a:off x="6917211" y="2717355"/>
            <a:ext cx="0" cy="1432520"/>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31" name="Text Box 13"/>
          <p:cNvSpPr txBox="1">
            <a:spLocks noChangeArrowheads="1"/>
          </p:cNvSpPr>
          <p:nvPr/>
        </p:nvSpPr>
        <p:spPr bwMode="auto">
          <a:xfrm>
            <a:off x="6718010" y="2656141"/>
            <a:ext cx="267271" cy="418983"/>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z</a:t>
            </a:r>
            <a:endParaRPr lang="en-US" sz="3200">
              <a:solidFill>
                <a:srgbClr val="000000"/>
              </a:solidFill>
              <a:latin typeface="Times New Roman" charset="0"/>
              <a:ea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a:t>
            </a:fld>
            <a:endParaRPr lang="en-US"/>
          </a:p>
        </p:txBody>
      </p:sp>
      <p:sp>
        <p:nvSpPr>
          <p:cNvPr id="3" name="TextBox 2"/>
          <p:cNvSpPr txBox="1"/>
          <p:nvPr/>
        </p:nvSpPr>
        <p:spPr>
          <a:xfrm>
            <a:off x="664483" y="383975"/>
            <a:ext cx="6926896" cy="584776"/>
          </a:xfrm>
          <a:prstGeom prst="rect">
            <a:avLst/>
          </a:prstGeom>
          <a:noFill/>
        </p:spPr>
        <p:txBody>
          <a:bodyPr wrap="none" rtlCol="0">
            <a:spAutoFit/>
          </a:bodyPr>
          <a:lstStyle/>
          <a:p>
            <a:r>
              <a:rPr lang="en-US" sz="3200"/>
              <a:t>www.colorado.edu/physics/phys2210</a:t>
            </a:r>
          </a:p>
        </p:txBody>
      </p:sp>
      <p:sp>
        <p:nvSpPr>
          <p:cNvPr id="4" name="TextBox 3"/>
          <p:cNvSpPr txBox="1"/>
          <p:nvPr/>
        </p:nvSpPr>
        <p:spPr>
          <a:xfrm>
            <a:off x="561117" y="1225764"/>
            <a:ext cx="6235401" cy="1077218"/>
          </a:xfrm>
          <a:prstGeom prst="rect">
            <a:avLst/>
          </a:prstGeom>
          <a:noFill/>
        </p:spPr>
        <p:txBody>
          <a:bodyPr wrap="none" rtlCol="0">
            <a:spAutoFit/>
          </a:bodyPr>
          <a:lstStyle/>
          <a:p>
            <a:r>
              <a:rPr lang="en-US" sz="3200" dirty="0">
                <a:hlinkClick r:id="rId3"/>
              </a:rPr>
              <a:t>Steven.pollock@colorado.edu</a:t>
            </a:r>
            <a:endParaRPr lang="en-US" sz="3200" dirty="0"/>
          </a:p>
          <a:p>
            <a:r>
              <a:rPr lang="en-US" sz="3200" dirty="0" err="1" smtClean="0"/>
              <a:t>Marcos.caballero@</a:t>
            </a:r>
            <a:r>
              <a:rPr lang="en-US" sz="3200" dirty="0" err="1"/>
              <a:t>colorado.edu</a:t>
            </a:r>
            <a:endParaRPr lang="en-US" sz="3200" dirty="0"/>
          </a:p>
        </p:txBody>
      </p:sp>
      <p:sp>
        <p:nvSpPr>
          <p:cNvPr id="5" name="TextBox 4"/>
          <p:cNvSpPr txBox="1"/>
          <p:nvPr/>
        </p:nvSpPr>
        <p:spPr>
          <a:xfrm>
            <a:off x="575883" y="3071790"/>
            <a:ext cx="6138620" cy="2062103"/>
          </a:xfrm>
          <a:prstGeom prst="rect">
            <a:avLst/>
          </a:prstGeom>
          <a:noFill/>
        </p:spPr>
        <p:txBody>
          <a:bodyPr wrap="none" rtlCol="0">
            <a:spAutoFit/>
          </a:bodyPr>
          <a:lstStyle/>
          <a:p>
            <a:r>
              <a:rPr lang="en-US" sz="3200" dirty="0"/>
              <a:t>HW due Thursday</a:t>
            </a:r>
          </a:p>
          <a:p>
            <a:r>
              <a:rPr lang="en-US" sz="3200" dirty="0"/>
              <a:t>Online </a:t>
            </a:r>
            <a:r>
              <a:rPr lang="en-US" sz="3200" dirty="0" err="1"/>
              <a:t>hw</a:t>
            </a:r>
            <a:r>
              <a:rPr lang="en-US" sz="3200" dirty="0"/>
              <a:t>/participation due </a:t>
            </a:r>
            <a:r>
              <a:rPr lang="en-US" sz="3200" dirty="0" smtClean="0"/>
              <a:t>Tues</a:t>
            </a:r>
          </a:p>
          <a:p>
            <a:r>
              <a:rPr lang="en-US" sz="3200" dirty="0"/>
              <a:t> </a:t>
            </a:r>
            <a:r>
              <a:rPr lang="en-US" sz="3200" dirty="0" smtClean="0"/>
              <a:t>(go to </a:t>
            </a:r>
            <a:r>
              <a:rPr lang="en-US" sz="3200" dirty="0" err="1" smtClean="0"/>
              <a:t>learn.colorado.edu</a:t>
            </a:r>
            <a:r>
              <a:rPr lang="en-US" sz="3200" dirty="0" smtClean="0"/>
              <a:t>)</a:t>
            </a:r>
          </a:p>
          <a:p>
            <a:r>
              <a:rPr lang="en-US" sz="3200" dirty="0" smtClean="0"/>
              <a:t>  </a:t>
            </a:r>
            <a:endParaRPr lang="en-US" sz="3200" dirty="0"/>
          </a:p>
        </p:txBody>
      </p:sp>
      <p:sp>
        <p:nvSpPr>
          <p:cNvPr id="6" name="TextBox 5"/>
          <p:cNvSpPr txBox="1"/>
          <p:nvPr/>
        </p:nvSpPr>
        <p:spPr>
          <a:xfrm>
            <a:off x="664483" y="4740602"/>
            <a:ext cx="7015262" cy="584776"/>
          </a:xfrm>
          <a:prstGeom prst="rect">
            <a:avLst/>
          </a:prstGeom>
          <a:noFill/>
        </p:spPr>
        <p:txBody>
          <a:bodyPr wrap="none" rtlCol="0">
            <a:spAutoFit/>
          </a:bodyPr>
          <a:lstStyle/>
          <a:p>
            <a:r>
              <a:rPr lang="en-US" sz="3200" dirty="0"/>
              <a:t>Exams Feb </a:t>
            </a:r>
            <a:r>
              <a:rPr lang="en-US" sz="3200" dirty="0" smtClean="0"/>
              <a:t>16, </a:t>
            </a:r>
            <a:r>
              <a:rPr lang="en-US" sz="3200" dirty="0"/>
              <a:t>Mar </a:t>
            </a:r>
            <a:r>
              <a:rPr lang="en-US" sz="3200" dirty="0" smtClean="0"/>
              <a:t>22 (7 PM)  </a:t>
            </a:r>
            <a:r>
              <a:rPr lang="en-US" sz="3200" dirty="0"/>
              <a:t>+ final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B09DEF9D-C369-A34B-B2CE-F0A1A87F1BA4}" type="slidenum">
              <a:rPr lang="en-US">
                <a:solidFill>
                  <a:srgbClr val="000000"/>
                </a:solidFill>
              </a:rPr>
              <a:pPr/>
              <a:t>20</a:t>
            </a:fld>
            <a:endParaRPr lang="en-US">
              <a:solidFill>
                <a:srgbClr val="000000"/>
              </a:solidFill>
            </a:endParaRPr>
          </a:p>
        </p:txBody>
      </p:sp>
      <p:sp>
        <p:nvSpPr>
          <p:cNvPr id="32771" name="Rectangle 2"/>
          <p:cNvSpPr>
            <a:spLocks noChangeArrowheads="1"/>
          </p:cNvSpPr>
          <p:nvPr/>
        </p:nvSpPr>
        <p:spPr bwMode="auto">
          <a:xfrm>
            <a:off x="273540" y="286127"/>
            <a:ext cx="8850922" cy="1077218"/>
          </a:xfrm>
          <a:prstGeom prst="rect">
            <a:avLst/>
          </a:prstGeom>
          <a:noFill/>
          <a:ln w="9525">
            <a:noFill/>
            <a:miter lim="800000"/>
            <a:headEnd/>
            <a:tailEnd/>
          </a:ln>
        </p:spPr>
        <p:txBody>
          <a:bodyPr wrap="square">
            <a:prstTxWarp prst="textNoShape">
              <a:avLst/>
            </a:prstTxWarp>
            <a:spAutoFit/>
          </a:bodyPr>
          <a:lstStyle/>
          <a:p>
            <a:r>
              <a:rPr lang="en-US" sz="3200">
                <a:solidFill>
                  <a:srgbClr val="000000"/>
                </a:solidFill>
              </a:rPr>
              <a:t>In cylindrical coordinates, </a:t>
            </a:r>
            <a:r>
              <a:rPr lang="en-US" sz="3200">
                <a:solidFill>
                  <a:srgbClr val="333399"/>
                </a:solidFill>
              </a:rPr>
              <a:t>what is the correct volume element, dV = ?</a:t>
            </a:r>
          </a:p>
        </p:txBody>
      </p:sp>
      <p:sp>
        <p:nvSpPr>
          <p:cNvPr id="4" name="Rectangle 3"/>
          <p:cNvSpPr/>
          <p:nvPr/>
        </p:nvSpPr>
        <p:spPr>
          <a:xfrm>
            <a:off x="259740" y="1507392"/>
            <a:ext cx="4918075" cy="3354765"/>
          </a:xfrm>
          <a:prstGeom prst="rect">
            <a:avLst/>
          </a:prstGeom>
        </p:spPr>
        <p:txBody>
          <a:bodyPr>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dρ dΦ dz</a:t>
            </a:r>
          </a:p>
          <a:p>
            <a:pPr>
              <a:buFontTx/>
              <a:buAutoNum type="alphaUcParenR"/>
              <a:defRPr/>
            </a:pPr>
            <a:r>
              <a:rPr lang="en-US" sz="3200">
                <a:solidFill>
                  <a:srgbClr val="000000"/>
                </a:solidFill>
              </a:rPr>
              <a:t>  ρ  dρ dΦ dz</a:t>
            </a:r>
          </a:p>
          <a:p>
            <a:pPr>
              <a:buFontTx/>
              <a:buAutoNum type="alphaUcParenR"/>
              <a:defRPr/>
            </a:pPr>
            <a:r>
              <a:rPr lang="en-US" sz="3200">
                <a:solidFill>
                  <a:srgbClr val="000000"/>
                </a:solidFill>
              </a:rPr>
              <a:t> ρ</a:t>
            </a:r>
            <a:r>
              <a:rPr lang="en-US" sz="3200" baseline="30000">
                <a:solidFill>
                  <a:srgbClr val="000000"/>
                </a:solidFill>
              </a:rPr>
              <a:t>2</a:t>
            </a:r>
            <a:r>
              <a:rPr lang="en-US" sz="3200">
                <a:solidFill>
                  <a:srgbClr val="000000"/>
                </a:solidFill>
              </a:rPr>
              <a:t>  dρ dΦ dz</a:t>
            </a:r>
          </a:p>
          <a:p>
            <a:pPr>
              <a:buFontTx/>
              <a:buAutoNum type="alphaUcParenR"/>
              <a:defRPr/>
            </a:pPr>
            <a:r>
              <a:rPr lang="en-US" sz="3200">
                <a:solidFill>
                  <a:srgbClr val="000000"/>
                </a:solidFill>
              </a:rPr>
              <a:t> sinΦ  dρ dΦ dz</a:t>
            </a:r>
          </a:p>
          <a:p>
            <a:pPr>
              <a:buFontTx/>
              <a:buAutoNum type="alphaUcParenR"/>
              <a:defRPr/>
            </a:pPr>
            <a:r>
              <a:rPr lang="en-US" sz="3200">
                <a:solidFill>
                  <a:srgbClr val="000000"/>
                </a:solidFill>
              </a:rPr>
              <a:t> ρ sinΦ  dρ dΦ dz</a:t>
            </a:r>
          </a:p>
          <a:p>
            <a:pPr>
              <a:buFontTx/>
              <a:buAutoNum type="alphaUcParenR"/>
              <a:defRPr/>
            </a:pPr>
            <a:endParaRPr lang="en-US" sz="2000">
              <a:solidFill>
                <a:srgbClr val="000000"/>
              </a:solidFill>
            </a:endParaRPr>
          </a:p>
        </p:txBody>
      </p:sp>
      <p:sp>
        <p:nvSpPr>
          <p:cNvPr id="29" name="Text Box 15"/>
          <p:cNvSpPr txBox="1">
            <a:spLocks noChangeArrowheads="1"/>
          </p:cNvSpPr>
          <p:nvPr/>
        </p:nvSpPr>
        <p:spPr bwMode="auto">
          <a:xfrm>
            <a:off x="7108091" y="1539328"/>
            <a:ext cx="609599" cy="258218"/>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dρ</a:t>
            </a:r>
          </a:p>
        </p:txBody>
      </p:sp>
      <p:sp>
        <p:nvSpPr>
          <p:cNvPr id="31" name="Text Box 15"/>
          <p:cNvSpPr txBox="1">
            <a:spLocks noChangeArrowheads="1"/>
          </p:cNvSpPr>
          <p:nvPr/>
        </p:nvSpPr>
        <p:spPr bwMode="auto">
          <a:xfrm>
            <a:off x="7428450" y="1981839"/>
            <a:ext cx="621396" cy="32370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dz</a:t>
            </a:r>
          </a:p>
        </p:txBody>
      </p:sp>
      <p:sp>
        <p:nvSpPr>
          <p:cNvPr id="32" name="Text Box 15"/>
          <p:cNvSpPr txBox="1">
            <a:spLocks noChangeArrowheads="1"/>
          </p:cNvSpPr>
          <p:nvPr/>
        </p:nvSpPr>
        <p:spPr bwMode="auto">
          <a:xfrm>
            <a:off x="7131538" y="2458827"/>
            <a:ext cx="956879" cy="354714"/>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ρdφ</a:t>
            </a:r>
          </a:p>
        </p:txBody>
      </p:sp>
      <p:grpSp>
        <p:nvGrpSpPr>
          <p:cNvPr id="33" name="Group 2"/>
          <p:cNvGrpSpPr>
            <a:grpSpLocks noChangeAspect="1"/>
          </p:cNvGrpSpPr>
          <p:nvPr/>
        </p:nvGrpSpPr>
        <p:grpSpPr bwMode="auto">
          <a:xfrm>
            <a:off x="4846828" y="1412683"/>
            <a:ext cx="3984564" cy="3522354"/>
            <a:chOff x="2107" y="3118"/>
            <a:chExt cx="3578" cy="3161"/>
          </a:xfrm>
        </p:grpSpPr>
        <p:sp>
          <p:nvSpPr>
            <p:cNvPr id="34" name="AutoShape 3"/>
            <p:cNvSpPr>
              <a:spLocks noChangeAspect="1" noChangeArrowheads="1" noTextEdit="1"/>
            </p:cNvSpPr>
            <p:nvPr/>
          </p:nvSpPr>
          <p:spPr bwMode="auto">
            <a:xfrm>
              <a:off x="2107" y="3138"/>
              <a:ext cx="3578" cy="3141"/>
            </a:xfrm>
            <a:prstGeom prst="rect">
              <a:avLst/>
            </a:prstGeom>
            <a:noFill/>
            <a:ln w="9525">
              <a:noFill/>
              <a:miter lim="800000"/>
              <a:headEnd/>
              <a:tailEnd/>
            </a:ln>
          </p:spPr>
          <p:txBody>
            <a:bodyPr>
              <a:prstTxWarp prst="textNoShape">
                <a:avLst/>
              </a:prstTxWarp>
            </a:bodyPr>
            <a:lstStyle/>
            <a:p>
              <a:endParaRPr lang="en-US">
                <a:solidFill>
                  <a:srgbClr val="000000"/>
                </a:solidFill>
              </a:endParaRPr>
            </a:p>
          </p:txBody>
        </p:sp>
        <p:sp>
          <p:nvSpPr>
            <p:cNvPr id="35" name="Line 4"/>
            <p:cNvSpPr>
              <a:spLocks noChangeShapeType="1"/>
            </p:cNvSpPr>
            <p:nvPr/>
          </p:nvSpPr>
          <p:spPr bwMode="auto">
            <a:xfrm>
              <a:off x="3510" y="3376"/>
              <a:ext cx="0" cy="1441"/>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6" name="Line 5"/>
            <p:cNvSpPr>
              <a:spLocks noChangeShapeType="1"/>
            </p:cNvSpPr>
            <p:nvPr/>
          </p:nvSpPr>
          <p:spPr bwMode="auto">
            <a:xfrm>
              <a:off x="3507" y="4785"/>
              <a:ext cx="894" cy="0"/>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7" name="Line 6"/>
            <p:cNvSpPr>
              <a:spLocks noChangeShapeType="1"/>
            </p:cNvSpPr>
            <p:nvPr/>
          </p:nvSpPr>
          <p:spPr bwMode="auto">
            <a:xfrm flipV="1">
              <a:off x="2266" y="4777"/>
              <a:ext cx="1268" cy="68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8" name="Line 7"/>
            <p:cNvSpPr>
              <a:spLocks noChangeShapeType="1"/>
            </p:cNvSpPr>
            <p:nvPr/>
          </p:nvSpPr>
          <p:spPr bwMode="auto">
            <a:xfrm>
              <a:off x="3587" y="3395"/>
              <a:ext cx="416" cy="344"/>
            </a:xfrm>
            <a:prstGeom prst="line">
              <a:avLst/>
            </a:prstGeom>
            <a:noFill/>
            <a:ln w="9525">
              <a:solidFill>
                <a:srgbClr val="000000"/>
              </a:solidFill>
              <a:round/>
              <a:headEnd/>
              <a:tailEnd type="triangle" w="med" len="med"/>
            </a:ln>
          </p:spPr>
          <p:txBody>
            <a:bodyPr>
              <a:prstTxWarp prst="textNoShape">
                <a:avLst/>
              </a:prstTxWarp>
            </a:bodyPr>
            <a:lstStyle/>
            <a:p>
              <a:endParaRPr lang="en-US">
                <a:solidFill>
                  <a:srgbClr val="000000"/>
                </a:solidFill>
              </a:endParaRPr>
            </a:p>
          </p:txBody>
        </p:sp>
        <p:sp>
          <p:nvSpPr>
            <p:cNvPr id="39" name="Line 8"/>
            <p:cNvSpPr>
              <a:spLocks noChangeShapeType="1"/>
            </p:cNvSpPr>
            <p:nvPr/>
          </p:nvSpPr>
          <p:spPr bwMode="auto">
            <a:xfrm>
              <a:off x="3988" y="4236"/>
              <a:ext cx="0" cy="1037"/>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40" name="Line 9"/>
            <p:cNvSpPr>
              <a:spLocks noChangeShapeType="1"/>
            </p:cNvSpPr>
            <p:nvPr/>
          </p:nvSpPr>
          <p:spPr bwMode="auto">
            <a:xfrm>
              <a:off x="3510" y="4785"/>
              <a:ext cx="705" cy="780"/>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41" name="Text Box 11"/>
            <p:cNvSpPr txBox="1">
              <a:spLocks noChangeArrowheads="1"/>
            </p:cNvSpPr>
            <p:nvPr/>
          </p:nvSpPr>
          <p:spPr bwMode="auto">
            <a:xfrm>
              <a:off x="2107" y="5093"/>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x</a:t>
              </a:r>
            </a:p>
          </p:txBody>
        </p:sp>
        <p:sp>
          <p:nvSpPr>
            <p:cNvPr id="42" name="Text Box 12"/>
            <p:cNvSpPr txBox="1">
              <a:spLocks noChangeArrowheads="1"/>
            </p:cNvSpPr>
            <p:nvPr/>
          </p:nvSpPr>
          <p:spPr bwMode="auto">
            <a:xfrm>
              <a:off x="4356" y="4791"/>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y</a:t>
              </a:r>
              <a:endParaRPr lang="en-US" sz="3200">
                <a:solidFill>
                  <a:srgbClr val="000000"/>
                </a:solidFill>
                <a:latin typeface="Times New Roman" charset="0"/>
                <a:ea typeface="Times New Roman" charset="0"/>
                <a:cs typeface="Times New Roman" charset="0"/>
              </a:endParaRPr>
            </a:p>
          </p:txBody>
        </p:sp>
        <p:sp>
          <p:nvSpPr>
            <p:cNvPr id="43" name="Text Box 13"/>
            <p:cNvSpPr txBox="1">
              <a:spLocks noChangeArrowheads="1"/>
            </p:cNvSpPr>
            <p:nvPr/>
          </p:nvSpPr>
          <p:spPr bwMode="auto">
            <a:xfrm>
              <a:off x="3186" y="3316"/>
              <a:ext cx="24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z</a:t>
              </a:r>
              <a:endParaRPr lang="en-US" sz="3200">
                <a:solidFill>
                  <a:srgbClr val="000000"/>
                </a:solidFill>
                <a:latin typeface="Times New Roman" charset="0"/>
                <a:ea typeface="Times New Roman" charset="0"/>
                <a:cs typeface="Times New Roman" charset="0"/>
              </a:endParaRPr>
            </a:p>
          </p:txBody>
        </p:sp>
        <p:sp>
          <p:nvSpPr>
            <p:cNvPr id="44" name="Arc 14"/>
            <p:cNvSpPr>
              <a:spLocks/>
            </p:cNvSpPr>
            <p:nvPr/>
          </p:nvSpPr>
          <p:spPr bwMode="auto">
            <a:xfrm flipV="1">
              <a:off x="2775" y="4800"/>
              <a:ext cx="1162" cy="495"/>
            </a:xfrm>
            <a:custGeom>
              <a:avLst/>
              <a:gdLst>
                <a:gd name="T0" fmla="*/ 0 w 19911"/>
                <a:gd name="T1" fmla="*/ 0 h 21600"/>
                <a:gd name="T2" fmla="*/ 0 w 19911"/>
                <a:gd name="T3" fmla="*/ 0 h 21600"/>
                <a:gd name="T4" fmla="*/ 0 w 19911"/>
                <a:gd name="T5" fmla="*/ 0 h 21600"/>
                <a:gd name="T6" fmla="*/ 0 60000 65536"/>
                <a:gd name="T7" fmla="*/ 0 60000 65536"/>
                <a:gd name="T8" fmla="*/ 0 60000 65536"/>
                <a:gd name="T9" fmla="*/ 0 w 19911"/>
                <a:gd name="T10" fmla="*/ 0 h 21600"/>
                <a:gd name="T11" fmla="*/ 19911 w 19911"/>
                <a:gd name="T12" fmla="*/ 21600 h 21600"/>
              </a:gdLst>
              <a:ahLst/>
              <a:cxnLst>
                <a:cxn ang="T6">
                  <a:pos x="T0" y="T1"/>
                </a:cxn>
                <a:cxn ang="T7">
                  <a:pos x="T2" y="T3"/>
                </a:cxn>
                <a:cxn ang="T8">
                  <a:pos x="T4" y="T5"/>
                </a:cxn>
              </a:cxnLst>
              <a:rect l="T9" t="T10" r="T11" b="T12"/>
              <a:pathLst>
                <a:path w="19911" h="21600" fill="none" extrusionOk="0">
                  <a:moveTo>
                    <a:pt x="-1" y="4453"/>
                  </a:moveTo>
                  <a:cubicBezTo>
                    <a:pt x="3769" y="1565"/>
                    <a:pt x="8386" y="-1"/>
                    <a:pt x="13136" y="-1"/>
                  </a:cubicBezTo>
                  <a:cubicBezTo>
                    <a:pt x="15437" y="-1"/>
                    <a:pt x="17725" y="367"/>
                    <a:pt x="19910" y="1090"/>
                  </a:cubicBezTo>
                </a:path>
                <a:path w="19911" h="21600" stroke="0" extrusionOk="0">
                  <a:moveTo>
                    <a:pt x="-1" y="4453"/>
                  </a:moveTo>
                  <a:cubicBezTo>
                    <a:pt x="3769" y="1565"/>
                    <a:pt x="8386" y="-1"/>
                    <a:pt x="13136" y="-1"/>
                  </a:cubicBezTo>
                  <a:cubicBezTo>
                    <a:pt x="15437" y="-1"/>
                    <a:pt x="17725" y="367"/>
                    <a:pt x="19910" y="1090"/>
                  </a:cubicBezTo>
                  <a:lnTo>
                    <a:pt x="13136" y="21600"/>
                  </a:lnTo>
                  <a:close/>
                </a:path>
              </a:pathLst>
            </a:cu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45" name="Text Box 15"/>
            <p:cNvSpPr txBox="1">
              <a:spLocks noChangeArrowheads="1"/>
            </p:cNvSpPr>
            <p:nvPr/>
          </p:nvSpPr>
          <p:spPr bwMode="auto">
            <a:xfrm>
              <a:off x="3803" y="3118"/>
              <a:ext cx="599"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ρ</a:t>
              </a:r>
            </a:p>
          </p:txBody>
        </p:sp>
        <p:sp>
          <p:nvSpPr>
            <p:cNvPr id="46" name="Text Box 16"/>
            <p:cNvSpPr txBox="1">
              <a:spLocks noChangeArrowheads="1"/>
            </p:cNvSpPr>
            <p:nvPr/>
          </p:nvSpPr>
          <p:spPr bwMode="auto">
            <a:xfrm>
              <a:off x="3300" y="4870"/>
              <a:ext cx="620" cy="376"/>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φ</a:t>
              </a:r>
            </a:p>
          </p:txBody>
        </p:sp>
      </p:grpSp>
      <p:sp>
        <p:nvSpPr>
          <p:cNvPr id="47" name="Arc 46"/>
          <p:cNvSpPr/>
          <p:nvPr/>
        </p:nvSpPr>
        <p:spPr bwMode="auto">
          <a:xfrm rot="10800000" flipH="1">
            <a:off x="6704247" y="1542878"/>
            <a:ext cx="654288" cy="85945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48" name="Line 4"/>
          <p:cNvSpPr>
            <a:spLocks noChangeShapeType="1"/>
          </p:cNvSpPr>
          <p:nvPr/>
        </p:nvSpPr>
        <p:spPr bwMode="auto">
          <a:xfrm>
            <a:off x="7353234" y="2151367"/>
            <a:ext cx="0" cy="277216"/>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49" name="Arc 48"/>
          <p:cNvSpPr/>
          <p:nvPr/>
        </p:nvSpPr>
        <p:spPr bwMode="auto">
          <a:xfrm rot="10800000" flipH="1">
            <a:off x="6735064" y="1939599"/>
            <a:ext cx="630180" cy="732711"/>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50" name="Line 4"/>
          <p:cNvSpPr>
            <a:spLocks noChangeShapeType="1"/>
          </p:cNvSpPr>
          <p:nvPr/>
        </p:nvSpPr>
        <p:spPr bwMode="auto">
          <a:xfrm>
            <a:off x="7043783" y="2444873"/>
            <a:ext cx="0" cy="240264"/>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1" name="Line 4"/>
          <p:cNvSpPr>
            <a:spLocks noChangeShapeType="1"/>
          </p:cNvSpPr>
          <p:nvPr/>
        </p:nvSpPr>
        <p:spPr bwMode="auto">
          <a:xfrm rot="16200000" flipH="1">
            <a:off x="7157878" y="1930397"/>
            <a:ext cx="109996" cy="311058"/>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2" name="Line 4"/>
          <p:cNvSpPr>
            <a:spLocks noChangeShapeType="1"/>
          </p:cNvSpPr>
          <p:nvPr/>
        </p:nvSpPr>
        <p:spPr bwMode="auto">
          <a:xfrm rot="16200000" flipH="1">
            <a:off x="6862800" y="2251102"/>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3" name="Arc 52"/>
          <p:cNvSpPr/>
          <p:nvPr/>
        </p:nvSpPr>
        <p:spPr bwMode="auto">
          <a:xfrm rot="10800000" flipH="1">
            <a:off x="6510258" y="1530926"/>
            <a:ext cx="540377" cy="709825"/>
          </a:xfrm>
          <a:prstGeom prst="arc">
            <a:avLst>
              <a:gd name="adj1" fmla="val 16200000"/>
              <a:gd name="adj2" fmla="val 20149404"/>
            </a:avLst>
          </a:prstGeom>
          <a:noFill/>
          <a:ln w="127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54" name="Line 4"/>
          <p:cNvSpPr>
            <a:spLocks noChangeShapeType="1"/>
          </p:cNvSpPr>
          <p:nvPr/>
        </p:nvSpPr>
        <p:spPr bwMode="auto">
          <a:xfrm>
            <a:off x="6811307" y="2250924"/>
            <a:ext cx="0" cy="31876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55" name="Line 4"/>
          <p:cNvSpPr>
            <a:spLocks noChangeShapeType="1"/>
          </p:cNvSpPr>
          <p:nvPr/>
        </p:nvSpPr>
        <p:spPr bwMode="auto">
          <a:xfrm rot="16200000" flipH="1">
            <a:off x="6848420" y="2506124"/>
            <a:ext cx="146949" cy="219705"/>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B09DEF9D-C369-A34B-B2CE-F0A1A87F1BA4}" type="slidenum">
              <a:rPr lang="en-US">
                <a:solidFill>
                  <a:srgbClr val="000000"/>
                </a:solidFill>
              </a:rPr>
              <a:pPr/>
              <a:t>21</a:t>
            </a:fld>
            <a:endParaRPr lang="en-US">
              <a:solidFill>
                <a:srgbClr val="000000"/>
              </a:solidFill>
            </a:endParaRPr>
          </a:p>
        </p:txBody>
      </p:sp>
      <p:sp>
        <p:nvSpPr>
          <p:cNvPr id="32771" name="Rectangle 2"/>
          <p:cNvSpPr>
            <a:spLocks noChangeArrowheads="1"/>
          </p:cNvSpPr>
          <p:nvPr/>
        </p:nvSpPr>
        <p:spPr bwMode="auto">
          <a:xfrm>
            <a:off x="66140" y="119067"/>
            <a:ext cx="8981954" cy="2062103"/>
          </a:xfrm>
          <a:prstGeom prst="rect">
            <a:avLst/>
          </a:prstGeom>
          <a:noFill/>
          <a:ln w="9525">
            <a:noFill/>
            <a:miter lim="800000"/>
            <a:headEnd/>
            <a:tailEnd/>
          </a:ln>
        </p:spPr>
        <p:txBody>
          <a:bodyPr wrap="square">
            <a:prstTxWarp prst="textNoShape">
              <a:avLst/>
            </a:prstTxWarp>
            <a:spAutoFit/>
          </a:bodyPr>
          <a:lstStyle/>
          <a:p>
            <a:r>
              <a:rPr lang="en-US" sz="3200">
                <a:solidFill>
                  <a:srgbClr val="000000"/>
                </a:solidFill>
              </a:rPr>
              <a:t>In spherical coordinates, to integrate over a sphere (radius R, centered at origin) </a:t>
            </a:r>
            <a:r>
              <a:rPr lang="en-US" sz="3200">
                <a:solidFill>
                  <a:srgbClr val="333399"/>
                </a:solidFill>
              </a:rPr>
              <a:t>what are the correct limits of integration?</a:t>
            </a:r>
          </a:p>
          <a:p>
            <a:r>
              <a:rPr lang="en-US" sz="3200">
                <a:solidFill>
                  <a:srgbClr val="333399"/>
                </a:solidFill>
              </a:rPr>
              <a:t>(note the physics convention for θ and </a:t>
            </a:r>
            <a:r>
              <a:rPr lang="en-US" sz="3200">
                <a:solidFill>
                  <a:srgbClr val="333399"/>
                </a:solidFill>
                <a:latin typeface="Lucida Grande"/>
                <a:ea typeface="Lucida Grande"/>
                <a:cs typeface="Lucida Grande"/>
              </a:rPr>
              <a:t>ϕ)</a:t>
            </a:r>
            <a:r>
              <a:rPr lang="en-US" sz="3200">
                <a:solidFill>
                  <a:srgbClr val="333399"/>
                </a:solidFill>
              </a:rPr>
              <a:t>  </a:t>
            </a:r>
          </a:p>
        </p:txBody>
      </p:sp>
      <p:sp>
        <p:nvSpPr>
          <p:cNvPr id="4" name="Rectangle 3"/>
          <p:cNvSpPr/>
          <p:nvPr/>
        </p:nvSpPr>
        <p:spPr>
          <a:xfrm>
            <a:off x="103362" y="2190121"/>
            <a:ext cx="6441952" cy="2554545"/>
          </a:xfrm>
          <a:prstGeom prst="rect">
            <a:avLst/>
          </a:prstGeom>
        </p:spPr>
        <p:txBody>
          <a:bodyPr wrap="square">
            <a:spAutoFit/>
          </a:bodyPr>
          <a:lstStyle/>
          <a:p>
            <a:pPr>
              <a:buFontTx/>
              <a:buAutoNum type="alphaUcParenR"/>
              <a:defRPr/>
            </a:pPr>
            <a:r>
              <a:rPr lang="en-US" sz="3200">
                <a:solidFill>
                  <a:srgbClr val="000000"/>
                </a:solidFill>
              </a:rPr>
              <a:t> r: 0 to R,   θ: 0 to π,   φ: 0 to 2π </a:t>
            </a:r>
            <a:br>
              <a:rPr lang="en-US" sz="3200">
                <a:solidFill>
                  <a:srgbClr val="000000"/>
                </a:solidFill>
              </a:rPr>
            </a:br>
            <a:r>
              <a:rPr lang="en-US" sz="3200">
                <a:solidFill>
                  <a:srgbClr val="000000"/>
                </a:solidFill>
              </a:rPr>
              <a:t>B) r: 0 to R,   θ: 0 to 2π, φ: 0 to 2π </a:t>
            </a:r>
            <a:br>
              <a:rPr lang="en-US" sz="3200">
                <a:solidFill>
                  <a:srgbClr val="000000"/>
                </a:solidFill>
              </a:rPr>
            </a:br>
            <a:r>
              <a:rPr lang="en-US" sz="3200">
                <a:solidFill>
                  <a:srgbClr val="000000"/>
                </a:solidFill>
              </a:rPr>
              <a:t>C) r:-R to R,  θ: 0 to 2π, φ: 0 to π </a:t>
            </a:r>
            <a:br>
              <a:rPr lang="en-US" sz="3200">
                <a:solidFill>
                  <a:srgbClr val="000000"/>
                </a:solidFill>
              </a:rPr>
            </a:br>
            <a:r>
              <a:rPr lang="en-US" sz="3200">
                <a:solidFill>
                  <a:srgbClr val="000000"/>
                </a:solidFill>
              </a:rPr>
              <a:t>D) r: -R to R, θ: 0 to 2π, φ: 0 to 2π</a:t>
            </a:r>
          </a:p>
          <a:p>
            <a:pPr marL="457200" indent="-457200">
              <a:defRPr/>
            </a:pPr>
            <a:r>
              <a:rPr lang="en-US" sz="3200">
                <a:solidFill>
                  <a:srgbClr val="000000"/>
                </a:solidFill>
              </a:rPr>
              <a:t>E) None of these!</a:t>
            </a:r>
          </a:p>
        </p:txBody>
      </p:sp>
      <p:grpSp>
        <p:nvGrpSpPr>
          <p:cNvPr id="34" name="Group 33"/>
          <p:cNvGrpSpPr/>
          <p:nvPr/>
        </p:nvGrpSpPr>
        <p:grpSpPr>
          <a:xfrm>
            <a:off x="5920697" y="3107728"/>
            <a:ext cx="3050551" cy="2673498"/>
            <a:chOff x="5178865" y="2969404"/>
            <a:chExt cx="3050551" cy="2673498"/>
          </a:xfrm>
        </p:grpSpPr>
        <p:sp>
          <p:nvSpPr>
            <p:cNvPr id="21" name="Line 4"/>
            <p:cNvSpPr>
              <a:spLocks noChangeShapeType="1"/>
            </p:cNvSpPr>
            <p:nvPr/>
          </p:nvSpPr>
          <p:spPr bwMode="auto">
            <a:xfrm>
              <a:off x="6851363" y="3064637"/>
              <a:ext cx="0" cy="1673550"/>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2" name="Line 5"/>
            <p:cNvSpPr>
              <a:spLocks noChangeShapeType="1"/>
            </p:cNvSpPr>
            <p:nvPr/>
          </p:nvSpPr>
          <p:spPr bwMode="auto">
            <a:xfrm>
              <a:off x="6847787" y="4737025"/>
              <a:ext cx="1065726" cy="0"/>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3" name="Line 6"/>
            <p:cNvSpPr>
              <a:spLocks noChangeShapeType="1"/>
            </p:cNvSpPr>
            <p:nvPr/>
          </p:nvSpPr>
          <p:spPr bwMode="auto">
            <a:xfrm flipV="1">
              <a:off x="5368407" y="4727734"/>
              <a:ext cx="1511567" cy="793223"/>
            </a:xfrm>
            <a:prstGeom prst="line">
              <a:avLst/>
            </a:pr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24" name="Line 7"/>
            <p:cNvSpPr>
              <a:spLocks noChangeShapeType="1"/>
            </p:cNvSpPr>
            <p:nvPr/>
          </p:nvSpPr>
          <p:spPr bwMode="auto">
            <a:xfrm flipV="1">
              <a:off x="6851363" y="3552417"/>
              <a:ext cx="858303" cy="1202029"/>
            </a:xfrm>
            <a:prstGeom prst="line">
              <a:avLst/>
            </a:prstGeom>
            <a:noFill/>
            <a:ln w="9525">
              <a:solidFill>
                <a:srgbClr val="000000"/>
              </a:solidFill>
              <a:round/>
              <a:headEnd/>
              <a:tailEnd type="triangle" w="med" len="med"/>
            </a:ln>
          </p:spPr>
          <p:txBody>
            <a:bodyPr>
              <a:prstTxWarp prst="textNoShape">
                <a:avLst/>
              </a:prstTxWarp>
            </a:bodyPr>
            <a:lstStyle/>
            <a:p>
              <a:endParaRPr lang="en-US">
                <a:solidFill>
                  <a:srgbClr val="000000"/>
                </a:solidFill>
              </a:endParaRPr>
            </a:p>
          </p:txBody>
        </p:sp>
        <p:sp>
          <p:nvSpPr>
            <p:cNvPr id="25" name="Line 8"/>
            <p:cNvSpPr>
              <a:spLocks noChangeShapeType="1"/>
            </p:cNvSpPr>
            <p:nvPr/>
          </p:nvSpPr>
          <p:spPr bwMode="auto">
            <a:xfrm>
              <a:off x="7709666" y="3552417"/>
              <a:ext cx="1192" cy="2090485"/>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
          <p:nvSpPr>
            <p:cNvPr id="26" name="Arc 10"/>
            <p:cNvSpPr>
              <a:spLocks/>
            </p:cNvSpPr>
            <p:nvPr/>
          </p:nvSpPr>
          <p:spPr bwMode="auto">
            <a:xfrm>
              <a:off x="6869245" y="3796307"/>
              <a:ext cx="407694" cy="1323974"/>
            </a:xfrm>
            <a:custGeom>
              <a:avLst/>
              <a:gdLst>
                <a:gd name="T0" fmla="*/ 0 w 14922"/>
                <a:gd name="T1" fmla="*/ 0 h 21600"/>
                <a:gd name="T2" fmla="*/ 0 w 14922"/>
                <a:gd name="T3" fmla="*/ 0 h 21600"/>
                <a:gd name="T4" fmla="*/ 0 w 14922"/>
                <a:gd name="T5" fmla="*/ 0 h 21600"/>
                <a:gd name="T6" fmla="*/ 0 60000 65536"/>
                <a:gd name="T7" fmla="*/ 0 60000 65536"/>
                <a:gd name="T8" fmla="*/ 0 60000 65536"/>
                <a:gd name="T9" fmla="*/ 0 w 14922"/>
                <a:gd name="T10" fmla="*/ 0 h 21600"/>
                <a:gd name="T11" fmla="*/ 14922 w 14922"/>
                <a:gd name="T12" fmla="*/ 21600 h 21600"/>
              </a:gdLst>
              <a:ahLst/>
              <a:cxnLst>
                <a:cxn ang="T6">
                  <a:pos x="T0" y="T1"/>
                </a:cxn>
                <a:cxn ang="T7">
                  <a:pos x="T2" y="T3"/>
                </a:cxn>
                <a:cxn ang="T8">
                  <a:pos x="T4" y="T5"/>
                </a:cxn>
              </a:cxnLst>
              <a:rect l="T9" t="T10" r="T11" b="T12"/>
              <a:pathLst>
                <a:path w="14922" h="21600" fill="none" extrusionOk="0">
                  <a:moveTo>
                    <a:pt x="0" y="-1"/>
                  </a:moveTo>
                  <a:cubicBezTo>
                    <a:pt x="5558" y="-1"/>
                    <a:pt x="10903" y="2142"/>
                    <a:pt x="14922" y="5982"/>
                  </a:cubicBezTo>
                </a:path>
                <a:path w="14922" h="21600" stroke="0" extrusionOk="0">
                  <a:moveTo>
                    <a:pt x="0" y="-1"/>
                  </a:moveTo>
                  <a:cubicBezTo>
                    <a:pt x="5558" y="-1"/>
                    <a:pt x="10903" y="2142"/>
                    <a:pt x="14922" y="5982"/>
                  </a:cubicBezTo>
                  <a:lnTo>
                    <a:pt x="0" y="21600"/>
                  </a:lnTo>
                  <a:close/>
                </a:path>
              </a:pathLst>
            </a:custGeom>
            <a:noFill/>
            <a:ln w="9525">
              <a:solidFill>
                <a:srgbClr val="000000"/>
              </a:solidFill>
              <a:round/>
              <a:headEnd/>
              <a:tailEnd type="none" w="sm" len="med"/>
            </a:ln>
          </p:spPr>
          <p:txBody>
            <a:bodyPr>
              <a:prstTxWarp prst="textNoShape">
                <a:avLst/>
              </a:prstTxWarp>
            </a:bodyPr>
            <a:lstStyle/>
            <a:p>
              <a:endParaRPr lang="en-US">
                <a:solidFill>
                  <a:srgbClr val="000000"/>
                </a:solidFill>
              </a:endParaRPr>
            </a:p>
          </p:txBody>
        </p:sp>
        <p:sp>
          <p:nvSpPr>
            <p:cNvPr id="27" name="Text Box 11"/>
            <p:cNvSpPr txBox="1">
              <a:spLocks noChangeArrowheads="1"/>
            </p:cNvSpPr>
            <p:nvPr/>
          </p:nvSpPr>
          <p:spPr bwMode="auto">
            <a:xfrm>
              <a:off x="5178865" y="5094730"/>
              <a:ext cx="286101" cy="436679"/>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x</a:t>
              </a:r>
            </a:p>
          </p:txBody>
        </p:sp>
        <p:sp>
          <p:nvSpPr>
            <p:cNvPr id="28" name="Text Box 12"/>
            <p:cNvSpPr txBox="1">
              <a:spLocks noChangeArrowheads="1"/>
            </p:cNvSpPr>
            <p:nvPr/>
          </p:nvSpPr>
          <p:spPr bwMode="auto">
            <a:xfrm>
              <a:off x="7943315" y="4438550"/>
              <a:ext cx="286101" cy="436679"/>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y</a:t>
              </a:r>
              <a:endParaRPr lang="en-US" sz="3200">
                <a:solidFill>
                  <a:srgbClr val="000000"/>
                </a:solidFill>
                <a:latin typeface="Times New Roman" charset="0"/>
                <a:ea typeface="Times New Roman" charset="0"/>
                <a:cs typeface="Times New Roman" charset="0"/>
              </a:endParaRPr>
            </a:p>
          </p:txBody>
        </p:sp>
        <p:sp>
          <p:nvSpPr>
            <p:cNvPr id="29" name="Text Box 13"/>
            <p:cNvSpPr txBox="1">
              <a:spLocks noChangeArrowheads="1"/>
            </p:cNvSpPr>
            <p:nvPr/>
          </p:nvSpPr>
          <p:spPr bwMode="auto">
            <a:xfrm>
              <a:off x="6571223" y="2969404"/>
              <a:ext cx="286101" cy="436679"/>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z</a:t>
              </a:r>
              <a:endParaRPr lang="en-US" sz="3200">
                <a:solidFill>
                  <a:srgbClr val="000000"/>
                </a:solidFill>
                <a:latin typeface="Times New Roman" charset="0"/>
                <a:ea typeface="Times New Roman" charset="0"/>
                <a:cs typeface="Times New Roman" charset="0"/>
              </a:endParaRPr>
            </a:p>
          </p:txBody>
        </p:sp>
        <p:sp>
          <p:nvSpPr>
            <p:cNvPr id="30" name="Arc 14"/>
            <p:cNvSpPr>
              <a:spLocks/>
            </p:cNvSpPr>
            <p:nvPr/>
          </p:nvSpPr>
          <p:spPr bwMode="auto">
            <a:xfrm flipV="1">
              <a:off x="5975179" y="4754446"/>
              <a:ext cx="1385205" cy="574883"/>
            </a:xfrm>
            <a:custGeom>
              <a:avLst/>
              <a:gdLst>
                <a:gd name="T0" fmla="*/ 0 w 19911"/>
                <a:gd name="T1" fmla="*/ 0 h 21600"/>
                <a:gd name="T2" fmla="*/ 0 w 19911"/>
                <a:gd name="T3" fmla="*/ 0 h 21600"/>
                <a:gd name="T4" fmla="*/ 0 w 19911"/>
                <a:gd name="T5" fmla="*/ 0 h 21600"/>
                <a:gd name="T6" fmla="*/ 0 60000 65536"/>
                <a:gd name="T7" fmla="*/ 0 60000 65536"/>
                <a:gd name="T8" fmla="*/ 0 60000 65536"/>
                <a:gd name="T9" fmla="*/ 0 w 19911"/>
                <a:gd name="T10" fmla="*/ 0 h 21600"/>
                <a:gd name="T11" fmla="*/ 19911 w 19911"/>
                <a:gd name="T12" fmla="*/ 21600 h 21600"/>
              </a:gdLst>
              <a:ahLst/>
              <a:cxnLst>
                <a:cxn ang="T6">
                  <a:pos x="T0" y="T1"/>
                </a:cxn>
                <a:cxn ang="T7">
                  <a:pos x="T2" y="T3"/>
                </a:cxn>
                <a:cxn ang="T8">
                  <a:pos x="T4" y="T5"/>
                </a:cxn>
              </a:cxnLst>
              <a:rect l="T9" t="T10" r="T11" b="T12"/>
              <a:pathLst>
                <a:path w="19911" h="21600" fill="none" extrusionOk="0">
                  <a:moveTo>
                    <a:pt x="-1" y="4453"/>
                  </a:moveTo>
                  <a:cubicBezTo>
                    <a:pt x="3769" y="1565"/>
                    <a:pt x="8386" y="-1"/>
                    <a:pt x="13136" y="-1"/>
                  </a:cubicBezTo>
                  <a:cubicBezTo>
                    <a:pt x="15437" y="-1"/>
                    <a:pt x="17725" y="367"/>
                    <a:pt x="19910" y="1090"/>
                  </a:cubicBezTo>
                </a:path>
                <a:path w="19911" h="21600" stroke="0" extrusionOk="0">
                  <a:moveTo>
                    <a:pt x="-1" y="4453"/>
                  </a:moveTo>
                  <a:cubicBezTo>
                    <a:pt x="3769" y="1565"/>
                    <a:pt x="8386" y="-1"/>
                    <a:pt x="13136" y="-1"/>
                  </a:cubicBezTo>
                  <a:cubicBezTo>
                    <a:pt x="15437" y="-1"/>
                    <a:pt x="17725" y="367"/>
                    <a:pt x="19910" y="1090"/>
                  </a:cubicBezTo>
                  <a:lnTo>
                    <a:pt x="13136" y="21600"/>
                  </a:lnTo>
                  <a:close/>
                </a:path>
              </a:pathLst>
            </a:custGeom>
            <a:noFill/>
            <a:ln w="9525">
              <a:solidFill>
                <a:srgbClr val="000000"/>
              </a:solidFill>
              <a:round/>
              <a:headEnd/>
              <a:tailEnd/>
            </a:ln>
          </p:spPr>
          <p:txBody>
            <a:bodyPr>
              <a:prstTxWarp prst="textNoShape">
                <a:avLst/>
              </a:prstTxWarp>
            </a:bodyPr>
            <a:lstStyle/>
            <a:p>
              <a:endParaRPr lang="en-US">
                <a:solidFill>
                  <a:srgbClr val="000000"/>
                </a:solidFill>
              </a:endParaRPr>
            </a:p>
          </p:txBody>
        </p:sp>
        <p:sp>
          <p:nvSpPr>
            <p:cNvPr id="31" name="Text Box 15"/>
            <p:cNvSpPr txBox="1">
              <a:spLocks noChangeArrowheads="1"/>
            </p:cNvSpPr>
            <p:nvPr/>
          </p:nvSpPr>
          <p:spPr bwMode="auto">
            <a:xfrm>
              <a:off x="7056402" y="3457184"/>
              <a:ext cx="714060" cy="436679"/>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θ</a:t>
              </a:r>
            </a:p>
          </p:txBody>
        </p:sp>
        <p:sp>
          <p:nvSpPr>
            <p:cNvPr id="32" name="Text Box 16"/>
            <p:cNvSpPr txBox="1">
              <a:spLocks noChangeArrowheads="1"/>
            </p:cNvSpPr>
            <p:nvPr/>
          </p:nvSpPr>
          <p:spPr bwMode="auto">
            <a:xfrm>
              <a:off x="6641556" y="4835742"/>
              <a:ext cx="739094" cy="436679"/>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Symbol" charset="2"/>
                  <a:ea typeface="Times New Roman" charset="0"/>
                  <a:cs typeface="Times New Roman" charset="0"/>
                  <a:sym typeface="Symbol" charset="2"/>
                </a:rPr>
                <a:t>φ</a:t>
              </a:r>
            </a:p>
          </p:txBody>
        </p:sp>
        <p:sp>
          <p:nvSpPr>
            <p:cNvPr id="33" name="Text Box 17"/>
            <p:cNvSpPr txBox="1">
              <a:spLocks noChangeArrowheads="1"/>
            </p:cNvSpPr>
            <p:nvPr/>
          </p:nvSpPr>
          <p:spPr bwMode="auto">
            <a:xfrm>
              <a:off x="7753773" y="3213294"/>
              <a:ext cx="286101" cy="436679"/>
            </a:xfrm>
            <a:prstGeom prst="rect">
              <a:avLst/>
            </a:prstGeom>
            <a:noFill/>
            <a:ln w="9525">
              <a:noFill/>
              <a:miter lim="800000"/>
              <a:headEnd/>
              <a:tailEnd/>
            </a:ln>
          </p:spPr>
          <p:txBody>
            <a:bodyPr lIns="0" tIns="0" rIns="0" bIns="0">
              <a:prstTxWarp prst="textNoShape">
                <a:avLst/>
              </a:prstTxWarp>
            </a:bodyPr>
            <a:lstStyle/>
            <a:p>
              <a:r>
                <a:rPr lang="en-US" sz="3200">
                  <a:solidFill>
                    <a:srgbClr val="000000"/>
                  </a:solidFill>
                  <a:latin typeface="Cambria" charset="0"/>
                  <a:ea typeface="Times New Roman" charset="0"/>
                  <a:cs typeface="Times New Roman" charset="0"/>
                </a:rPr>
                <a:t>r</a:t>
              </a:r>
            </a:p>
          </p:txBody>
        </p:sp>
      </p:grpSp>
      <p:sp>
        <p:nvSpPr>
          <p:cNvPr id="35" name="Line 9"/>
          <p:cNvSpPr>
            <a:spLocks noChangeShapeType="1"/>
          </p:cNvSpPr>
          <p:nvPr/>
        </p:nvSpPr>
        <p:spPr bwMode="auto">
          <a:xfrm>
            <a:off x="7591654" y="4861269"/>
            <a:ext cx="840421" cy="905877"/>
          </a:xfrm>
          <a:prstGeom prst="line">
            <a:avLst/>
          </a:prstGeom>
          <a:noFill/>
          <a:ln w="9525">
            <a:solidFill>
              <a:srgbClr val="000000"/>
            </a:solidFill>
            <a:prstDash val="lgDash"/>
            <a:round/>
            <a:headEnd/>
            <a:tailEnd/>
          </a:ln>
        </p:spPr>
        <p:txBody>
          <a:bodyPr>
            <a:prstTxWarp prst="textNoShape">
              <a:avLst/>
            </a:prstTxWarp>
          </a:bodyP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4691063" y="2931656"/>
            <a:ext cx="1600200" cy="1676400"/>
            <a:chOff x="4724400" y="2362200"/>
            <a:chExt cx="1600200" cy="1676400"/>
          </a:xfrm>
        </p:grpSpPr>
        <p:cxnSp>
          <p:nvCxnSpPr>
            <p:cNvPr id="29726"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29727"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29728"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6" name="Arc 15"/>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29705" name="Object 9"/>
            <p:cNvGraphicFramePr>
              <a:graphicFrameLocks noChangeAspect="1"/>
            </p:cNvGraphicFramePr>
            <p:nvPr/>
          </p:nvGraphicFramePr>
          <p:xfrm>
            <a:off x="5257800" y="3570288"/>
            <a:ext cx="317500" cy="355600"/>
          </p:xfrm>
          <a:graphic>
            <a:graphicData uri="http://schemas.openxmlformats.org/presentationml/2006/ole">
              <mc:AlternateContent xmlns:mc="http://schemas.openxmlformats.org/markup-compatibility/2006">
                <mc:Choice xmlns:v="urn:schemas-microsoft-com:vml" Requires="v">
                  <p:oleObj spid="_x0000_s1061"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70288"/>
                          <a:ext cx="31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6" name="Object 10"/>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1062"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708" name="Slide Number Placeholder 1"/>
          <p:cNvSpPr>
            <a:spLocks noGrp="1"/>
          </p:cNvSpPr>
          <p:nvPr>
            <p:ph type="sldNum" sz="quarter" idx="12"/>
          </p:nvPr>
        </p:nvSpPr>
        <p:spPr>
          <a:noFill/>
        </p:spPr>
        <p:txBody>
          <a:bodyPr/>
          <a:lstStyle/>
          <a:p>
            <a:fld id="{1B7370CD-F0CB-7E41-A7C1-5EE8289FE763}" type="slidenum">
              <a:rPr lang="en-US">
                <a:solidFill>
                  <a:srgbClr val="000000"/>
                </a:solidFill>
              </a:rPr>
              <a:pPr/>
              <a:t>22</a:t>
            </a:fld>
            <a:endParaRPr lang="en-US">
              <a:solidFill>
                <a:srgbClr val="000000"/>
              </a:solidFill>
            </a:endParaRPr>
          </a:p>
        </p:txBody>
      </p:sp>
      <p:sp>
        <p:nvSpPr>
          <p:cNvPr id="29709" name="TextBox 2"/>
          <p:cNvSpPr txBox="1">
            <a:spLocks noChangeArrowheads="1"/>
          </p:cNvSpPr>
          <p:nvPr/>
        </p:nvSpPr>
        <p:spPr bwMode="auto">
          <a:xfrm>
            <a:off x="833320" y="139579"/>
            <a:ext cx="6832228" cy="584776"/>
          </a:xfrm>
          <a:prstGeom prst="rect">
            <a:avLst/>
          </a:prstGeom>
          <a:noFill/>
          <a:ln w="9525">
            <a:noFill/>
            <a:miter lim="800000"/>
            <a:headEnd/>
            <a:tailEnd/>
          </a:ln>
        </p:spPr>
        <p:txBody>
          <a:bodyPr wrap="square">
            <a:prstTxWarp prst="textNoShape">
              <a:avLst/>
            </a:prstTxWarp>
            <a:spAutoFit/>
          </a:bodyPr>
          <a:lstStyle/>
          <a:p>
            <a:r>
              <a:rPr lang="en-US" sz="3200">
                <a:solidFill>
                  <a:srgbClr val="000000"/>
                </a:solidFill>
              </a:rPr>
              <a:t>A ball is moving around in a plane. </a:t>
            </a:r>
          </a:p>
        </p:txBody>
      </p:sp>
      <p:sp>
        <p:nvSpPr>
          <p:cNvPr id="4" name="TextBox 3"/>
          <p:cNvSpPr txBox="1"/>
          <p:nvPr/>
        </p:nvSpPr>
        <p:spPr>
          <a:xfrm>
            <a:off x="474784" y="2573370"/>
            <a:ext cx="2362200" cy="2923877"/>
          </a:xfrm>
          <a:prstGeom prst="rect">
            <a:avLst/>
          </a:prstGeom>
          <a:noFill/>
        </p:spPr>
        <p:txBody>
          <a:bodyPr>
            <a:spAutoFit/>
          </a:bodyPr>
          <a:lstStyle/>
          <a:p>
            <a:pPr>
              <a:buFontTx/>
              <a:buAutoNum type="alphaUcParenR"/>
              <a:defRPr/>
            </a:pPr>
            <a:r>
              <a:rPr lang="en-US" sz="3200">
                <a:solidFill>
                  <a:srgbClr val="000000"/>
                </a:solidFill>
              </a:rPr>
              <a:t> All   </a:t>
            </a:r>
            <a:br>
              <a:rPr lang="en-US" sz="3200">
                <a:solidFill>
                  <a:srgbClr val="000000"/>
                </a:solidFill>
              </a:rPr>
            </a:br>
            <a:r>
              <a:rPr lang="en-US" sz="3200">
                <a:solidFill>
                  <a:srgbClr val="000000"/>
                </a:solidFill>
              </a:rPr>
              <a:t>B) none     </a:t>
            </a:r>
            <a:br>
              <a:rPr lang="en-US" sz="3200">
                <a:solidFill>
                  <a:srgbClr val="000000"/>
                </a:solidFill>
              </a:rPr>
            </a:br>
            <a:r>
              <a:rPr lang="en-US" sz="3200">
                <a:solidFill>
                  <a:srgbClr val="000000"/>
                </a:solidFill>
              </a:rPr>
              <a:t>C) II only     </a:t>
            </a:r>
            <a:br>
              <a:rPr lang="en-US" sz="3200">
                <a:solidFill>
                  <a:srgbClr val="000000"/>
                </a:solidFill>
              </a:rPr>
            </a:br>
            <a:r>
              <a:rPr lang="en-US" sz="3200">
                <a:solidFill>
                  <a:srgbClr val="000000"/>
                </a:solidFill>
              </a:rPr>
              <a:t>D) III only     </a:t>
            </a:r>
            <a:br>
              <a:rPr lang="en-US" sz="3200">
                <a:solidFill>
                  <a:srgbClr val="000000"/>
                </a:solidFill>
              </a:rPr>
            </a:br>
            <a:r>
              <a:rPr lang="en-US" sz="3200">
                <a:solidFill>
                  <a:srgbClr val="000000"/>
                </a:solidFill>
              </a:rPr>
              <a:t>E) II and III  </a:t>
            </a:r>
          </a:p>
          <a:p>
            <a:pPr marL="457200" indent="-457200">
              <a:buFontTx/>
              <a:buAutoNum type="alphaUcParenR"/>
              <a:defRPr/>
            </a:pPr>
            <a:endParaRPr lang="en-US">
              <a:solidFill>
                <a:srgbClr val="000000"/>
              </a:solidFill>
            </a:endParaRPr>
          </a:p>
        </p:txBody>
      </p:sp>
      <p:grpSp>
        <p:nvGrpSpPr>
          <p:cNvPr id="3" name="Group 40"/>
          <p:cNvGrpSpPr>
            <a:grpSpLocks/>
          </p:cNvGrpSpPr>
          <p:nvPr/>
        </p:nvGrpSpPr>
        <p:grpSpPr bwMode="auto">
          <a:xfrm>
            <a:off x="6043613" y="2855456"/>
            <a:ext cx="534987" cy="584200"/>
            <a:chOff x="6119446" y="2235200"/>
            <a:chExt cx="535354" cy="584200"/>
          </a:xfrm>
        </p:grpSpPr>
        <p:graphicFrame>
          <p:nvGraphicFramePr>
            <p:cNvPr id="29704" name="Object 8"/>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1063" name="Equation" r:id="rId8" imgW="101600" imgH="139700" progId="Equation.3">
                    <p:embed/>
                  </p:oleObj>
                </mc:Choice>
                <mc:Fallback>
                  <p:oleObj name="Equation" r:id="rId8" imgW="1016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725"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5" name="Group 41"/>
          <p:cNvGrpSpPr>
            <a:grpSpLocks/>
          </p:cNvGrpSpPr>
          <p:nvPr/>
        </p:nvGrpSpPr>
        <p:grpSpPr bwMode="auto">
          <a:xfrm>
            <a:off x="5326063" y="2826881"/>
            <a:ext cx="533400" cy="614363"/>
            <a:chOff x="5410200" y="2257425"/>
            <a:chExt cx="533400" cy="614730"/>
          </a:xfrm>
        </p:grpSpPr>
        <p:graphicFrame>
          <p:nvGraphicFramePr>
            <p:cNvPr id="29703" name="Object 7"/>
            <p:cNvGraphicFramePr>
              <a:graphicFrameLocks noChangeAspect="1"/>
            </p:cNvGraphicFramePr>
            <p:nvPr/>
          </p:nvGraphicFramePr>
          <p:xfrm>
            <a:off x="5410200" y="2257425"/>
            <a:ext cx="317500" cy="485775"/>
          </p:xfrm>
          <a:graphic>
            <a:graphicData uri="http://schemas.openxmlformats.org/presentationml/2006/ole">
              <mc:AlternateContent xmlns:mc="http://schemas.openxmlformats.org/markup-compatibility/2006">
                <mc:Choice xmlns:v="urn:schemas-microsoft-com:vml" Requires="v">
                  <p:oleObj spid="_x0000_s1064" name="Equation" r:id="rId10" imgW="127000" imgH="190500" progId="Equation.3">
                    <p:embed/>
                  </p:oleObj>
                </mc:Choice>
                <mc:Fallback>
                  <p:oleObj name="Equation" r:id="rId10" imgW="1270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257425"/>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724"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grpSp>
        <p:nvGrpSpPr>
          <p:cNvPr id="6" name="Group 39"/>
          <p:cNvGrpSpPr>
            <a:grpSpLocks/>
          </p:cNvGrpSpPr>
          <p:nvPr/>
        </p:nvGrpSpPr>
        <p:grpSpPr bwMode="auto">
          <a:xfrm>
            <a:off x="5791200" y="2558594"/>
            <a:ext cx="838200" cy="1117600"/>
            <a:chOff x="5867400" y="1981200"/>
            <a:chExt cx="838200" cy="1117600"/>
          </a:xfrm>
        </p:grpSpPr>
        <p:grpSp>
          <p:nvGrpSpPr>
            <p:cNvPr id="7" name="Group 33"/>
            <p:cNvGrpSpPr>
              <a:grpSpLocks/>
            </p:cNvGrpSpPr>
            <p:nvPr/>
          </p:nvGrpSpPr>
          <p:grpSpPr bwMode="auto">
            <a:xfrm>
              <a:off x="6096000" y="2743200"/>
              <a:ext cx="609600" cy="355600"/>
              <a:chOff x="6248400" y="2667000"/>
              <a:chExt cx="609600" cy="355600"/>
            </a:xfrm>
          </p:grpSpPr>
          <p:graphicFrame>
            <p:nvGraphicFramePr>
              <p:cNvPr id="29702" name="Object 6"/>
              <p:cNvGraphicFramePr>
                <a:graphicFrameLocks noChangeAspect="1"/>
              </p:cNvGraphicFramePr>
              <p:nvPr/>
            </p:nvGraphicFramePr>
            <p:xfrm>
              <a:off x="6572250" y="2667000"/>
              <a:ext cx="285750" cy="355600"/>
            </p:xfrm>
            <a:graphic>
              <a:graphicData uri="http://schemas.openxmlformats.org/presentationml/2006/ole">
                <mc:AlternateContent xmlns:mc="http://schemas.openxmlformats.org/markup-compatibility/2006">
                  <mc:Choice xmlns:v="urn:schemas-microsoft-com:vml" Requires="v">
                    <p:oleObj spid="_x0000_s1065" name="Equation" r:id="rId12" imgW="114300" imgH="139700" progId="Equation.3">
                      <p:embed/>
                    </p:oleObj>
                  </mc:Choice>
                  <mc:Fallback>
                    <p:oleObj name="Equation" r:id="rId12" imgW="114300" imgH="139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2250" y="2667000"/>
                            <a:ext cx="2857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723" name="Straight Arrow Connector 25"/>
              <p:cNvCxnSpPr>
                <a:cxnSpLocks noChangeShapeType="1"/>
              </p:cNvCxnSpPr>
              <p:nvPr/>
            </p:nvCxnSpPr>
            <p:spPr bwMode="auto">
              <a:xfrm>
                <a:off x="6248400" y="2895600"/>
                <a:ext cx="357554" cy="1588"/>
              </a:xfrm>
              <a:prstGeom prst="straightConnector1">
                <a:avLst/>
              </a:prstGeom>
              <a:noFill/>
              <a:ln w="15875">
                <a:solidFill>
                  <a:schemeClr val="tx1"/>
                </a:solidFill>
                <a:round/>
                <a:headEnd/>
                <a:tailEnd type="triangle" w="lg" len="med"/>
              </a:ln>
            </p:spPr>
          </p:cxnSp>
        </p:grpSp>
        <p:grpSp>
          <p:nvGrpSpPr>
            <p:cNvPr id="8" name="Group 34"/>
            <p:cNvGrpSpPr>
              <a:grpSpLocks/>
            </p:cNvGrpSpPr>
            <p:nvPr/>
          </p:nvGrpSpPr>
          <p:grpSpPr bwMode="auto">
            <a:xfrm>
              <a:off x="5867400" y="1981200"/>
              <a:ext cx="285750" cy="838200"/>
              <a:chOff x="6019800" y="1905000"/>
              <a:chExt cx="285750" cy="838200"/>
            </a:xfrm>
          </p:grpSpPr>
          <p:graphicFrame>
            <p:nvGraphicFramePr>
              <p:cNvPr id="29701" name="Object 5"/>
              <p:cNvGraphicFramePr>
                <a:graphicFrameLocks noChangeAspect="1"/>
              </p:cNvGraphicFramePr>
              <p:nvPr/>
            </p:nvGraphicFramePr>
            <p:xfrm>
              <a:off x="6019800" y="1905000"/>
              <a:ext cx="285750" cy="452438"/>
            </p:xfrm>
            <a:graphic>
              <a:graphicData uri="http://schemas.openxmlformats.org/presentationml/2006/ole">
                <mc:AlternateContent xmlns:mc="http://schemas.openxmlformats.org/markup-compatibility/2006">
                  <mc:Choice xmlns:v="urn:schemas-microsoft-com:vml" Requires="v">
                    <p:oleObj spid="_x0000_s1066" name="Equation" r:id="rId14" imgW="114300" imgH="177800" progId="Equation.3">
                      <p:embed/>
                    </p:oleObj>
                  </mc:Choice>
                  <mc:Fallback>
                    <p:oleObj name="Equation" r:id="rId14" imgW="1143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1905000"/>
                            <a:ext cx="2857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722" name="Straight Arrow Connector 27"/>
              <p:cNvCxnSpPr>
                <a:cxnSpLocks noChangeShapeType="1"/>
              </p:cNvCxnSpPr>
              <p:nvPr/>
            </p:nvCxnSpPr>
            <p:spPr bwMode="auto">
              <a:xfrm rot="-5400000">
                <a:off x="5994217" y="2563629"/>
                <a:ext cx="357554" cy="1588"/>
              </a:xfrm>
              <a:prstGeom prst="straightConnector1">
                <a:avLst/>
              </a:prstGeom>
              <a:noFill/>
              <a:ln w="15875">
                <a:solidFill>
                  <a:schemeClr val="tx1"/>
                </a:solidFill>
                <a:round/>
                <a:headEnd/>
                <a:tailEnd type="triangle" w="lg" len="med"/>
              </a:ln>
            </p:spPr>
          </p:cxnSp>
        </p:grpSp>
      </p:grpSp>
      <p:grpSp>
        <p:nvGrpSpPr>
          <p:cNvPr id="9" name="Group 37"/>
          <p:cNvGrpSpPr>
            <a:grpSpLocks/>
          </p:cNvGrpSpPr>
          <p:nvPr/>
        </p:nvGrpSpPr>
        <p:grpSpPr bwMode="auto">
          <a:xfrm>
            <a:off x="744852" y="692486"/>
            <a:ext cx="6595622" cy="1555118"/>
            <a:chOff x="744852" y="185638"/>
            <a:chExt cx="6595622" cy="1555118"/>
          </a:xfrm>
        </p:grpSpPr>
        <p:grpSp>
          <p:nvGrpSpPr>
            <p:cNvPr id="10" name="Group 36"/>
            <p:cNvGrpSpPr>
              <a:grpSpLocks/>
            </p:cNvGrpSpPr>
            <p:nvPr/>
          </p:nvGrpSpPr>
          <p:grpSpPr bwMode="auto">
            <a:xfrm>
              <a:off x="2438400" y="1247775"/>
              <a:ext cx="2133600" cy="485775"/>
              <a:chOff x="2438400" y="762000"/>
              <a:chExt cx="2133600" cy="485775"/>
            </a:xfrm>
          </p:grpSpPr>
          <p:graphicFrame>
            <p:nvGraphicFramePr>
              <p:cNvPr id="29698" name="Object 2"/>
              <p:cNvGraphicFramePr>
                <a:graphicFrameLocks noChangeAspect="1"/>
              </p:cNvGraphicFramePr>
              <p:nvPr/>
            </p:nvGraphicFramePr>
            <p:xfrm>
              <a:off x="4318000" y="790575"/>
              <a:ext cx="254000" cy="355600"/>
            </p:xfrm>
            <a:graphic>
              <a:graphicData uri="http://schemas.openxmlformats.org/presentationml/2006/ole">
                <mc:AlternateContent xmlns:mc="http://schemas.openxmlformats.org/markup-compatibility/2006">
                  <mc:Choice xmlns:v="urn:schemas-microsoft-com:vml" Requires="v">
                    <p:oleObj spid="_x0000_s1067" name="Equation" r:id="rId16" imgW="101600" imgH="139700" progId="Equation.3">
                      <p:embed/>
                    </p:oleObj>
                  </mc:Choice>
                  <mc:Fallback>
                    <p:oleObj name="Equation" r:id="rId16" imgW="101600" imgH="139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8000" y="790575"/>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9" name="Object 3"/>
              <p:cNvGraphicFramePr>
                <a:graphicFrameLocks noChangeAspect="1"/>
              </p:cNvGraphicFramePr>
              <p:nvPr/>
            </p:nvGraphicFramePr>
            <p:xfrm>
              <a:off x="2438400" y="790575"/>
              <a:ext cx="285750" cy="355600"/>
            </p:xfrm>
            <a:graphic>
              <a:graphicData uri="http://schemas.openxmlformats.org/presentationml/2006/ole">
                <mc:AlternateContent xmlns:mc="http://schemas.openxmlformats.org/markup-compatibility/2006">
                  <mc:Choice xmlns:v="urn:schemas-microsoft-com:vml" Requires="v">
                    <p:oleObj spid="_x0000_s1068" name="Equation" r:id="rId18" imgW="114300" imgH="139700" progId="Equation.3">
                      <p:embed/>
                    </p:oleObj>
                  </mc:Choice>
                  <mc:Fallback>
                    <p:oleObj name="Equation" r:id="rId18" imgW="114300" imgH="139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38400" y="790575"/>
                            <a:ext cx="2857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4"/>
              <p:cNvGraphicFramePr>
                <a:graphicFrameLocks noChangeAspect="1"/>
              </p:cNvGraphicFramePr>
              <p:nvPr/>
            </p:nvGraphicFramePr>
            <p:xfrm>
              <a:off x="3276600" y="762000"/>
              <a:ext cx="317500" cy="485775"/>
            </p:xfrm>
            <a:graphic>
              <a:graphicData uri="http://schemas.openxmlformats.org/presentationml/2006/ole">
                <mc:AlternateContent xmlns:mc="http://schemas.openxmlformats.org/markup-compatibility/2006">
                  <mc:Choice xmlns:v="urn:schemas-microsoft-com:vml" Requires="v">
                    <p:oleObj spid="_x0000_s1069" name="Equation" r:id="rId20" imgW="127000" imgH="190500" progId="Equation.3">
                      <p:embed/>
                    </p:oleObj>
                  </mc:Choice>
                  <mc:Fallback>
                    <p:oleObj name="Equation" r:id="rId20" imgW="127000" imgH="1905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76600" y="762000"/>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31"/>
            <p:cNvGrpSpPr>
              <a:grpSpLocks/>
            </p:cNvGrpSpPr>
            <p:nvPr/>
          </p:nvGrpSpPr>
          <p:grpSpPr bwMode="auto">
            <a:xfrm>
              <a:off x="744852" y="185638"/>
              <a:ext cx="6595622" cy="1555118"/>
              <a:chOff x="744852" y="-571897"/>
              <a:chExt cx="6595622" cy="1555118"/>
            </a:xfrm>
          </p:grpSpPr>
          <p:sp>
            <p:nvSpPr>
              <p:cNvPr id="29718" name="TextBox 4"/>
              <p:cNvSpPr txBox="1">
                <a:spLocks noChangeArrowheads="1"/>
              </p:cNvSpPr>
              <p:nvPr/>
            </p:nvSpPr>
            <p:spPr bwMode="auto">
              <a:xfrm>
                <a:off x="1750785" y="398445"/>
                <a:ext cx="2692965" cy="584776"/>
              </a:xfrm>
              <a:prstGeom prst="rect">
                <a:avLst/>
              </a:prstGeom>
              <a:noFill/>
              <a:ln w="9525">
                <a:noFill/>
                <a:miter lim="800000"/>
                <a:headEnd/>
                <a:tailEnd/>
              </a:ln>
            </p:spPr>
            <p:txBody>
              <a:bodyPr wrap="none">
                <a:prstTxWarp prst="textNoShape">
                  <a:avLst/>
                </a:prstTxWarp>
                <a:spAutoFit/>
              </a:bodyPr>
              <a:lstStyle/>
              <a:p>
                <a:r>
                  <a:rPr lang="en-US" sz="3200">
                    <a:solidFill>
                      <a:srgbClr val="000000"/>
                    </a:solidFill>
                  </a:rPr>
                  <a:t>  I:      II:     III: </a:t>
                </a:r>
              </a:p>
            </p:txBody>
          </p:sp>
          <p:sp>
            <p:nvSpPr>
              <p:cNvPr id="29719" name="Rectangle 30"/>
              <p:cNvSpPr>
                <a:spLocks noChangeArrowheads="1"/>
              </p:cNvSpPr>
              <p:nvPr/>
            </p:nvSpPr>
            <p:spPr bwMode="auto">
              <a:xfrm>
                <a:off x="744852" y="-571897"/>
                <a:ext cx="6595622" cy="1077218"/>
              </a:xfrm>
              <a:prstGeom prst="rect">
                <a:avLst/>
              </a:prstGeom>
              <a:noFill/>
              <a:ln w="9525">
                <a:noFill/>
                <a:miter lim="800000"/>
                <a:headEnd/>
                <a:tailEnd/>
              </a:ln>
            </p:spPr>
            <p:txBody>
              <a:bodyPr wrap="square">
                <a:prstTxWarp prst="textNoShape">
                  <a:avLst/>
                </a:prstTxWarp>
                <a:spAutoFit/>
              </a:bodyPr>
              <a:lstStyle/>
              <a:p>
                <a:r>
                  <a:rPr lang="en-US" sz="3200">
                    <a:solidFill>
                      <a:srgbClr val="000000"/>
                    </a:solidFill>
                  </a:rPr>
                  <a:t>Which of the following unit vectors might vary with time?</a:t>
                </a:r>
              </a:p>
            </p:txBody>
          </p:sp>
        </p:grpSp>
      </p:grpSp>
      <p:sp>
        <p:nvSpPr>
          <p:cNvPr id="26643" name="Oval 42"/>
          <p:cNvSpPr>
            <a:spLocks noChangeArrowheads="1"/>
          </p:cNvSpPr>
          <p:nvPr/>
        </p:nvSpPr>
        <p:spPr bwMode="auto">
          <a:xfrm>
            <a:off x="5900738" y="3482519"/>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6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7" name="Group 38"/>
          <p:cNvGrpSpPr>
            <a:grpSpLocks/>
          </p:cNvGrpSpPr>
          <p:nvPr/>
        </p:nvGrpSpPr>
        <p:grpSpPr bwMode="auto">
          <a:xfrm>
            <a:off x="5043488" y="2330450"/>
            <a:ext cx="1600200" cy="1676400"/>
            <a:chOff x="4724400" y="2362200"/>
            <a:chExt cx="1600200" cy="1676400"/>
          </a:xfrm>
        </p:grpSpPr>
        <p:cxnSp>
          <p:nvCxnSpPr>
            <p:cNvPr id="30738"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30739"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30740"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6" name="Arc 15"/>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30725" name="Object 5"/>
            <p:cNvGraphicFramePr>
              <a:graphicFrameLocks noChangeAspect="1"/>
            </p:cNvGraphicFramePr>
            <p:nvPr/>
          </p:nvGraphicFramePr>
          <p:xfrm>
            <a:off x="5257800" y="3570288"/>
            <a:ext cx="317500" cy="355600"/>
          </p:xfrm>
          <a:graphic>
            <a:graphicData uri="http://schemas.openxmlformats.org/presentationml/2006/ole">
              <mc:AlternateContent xmlns:mc="http://schemas.openxmlformats.org/markup-compatibility/2006">
                <mc:Choice xmlns:v="urn:schemas-microsoft-com:vml" Requires="v">
                  <p:oleObj spid="_x0000_s233493"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70288"/>
                          <a:ext cx="31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6"/>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233494"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728" name="Slide Number Placeholder 1"/>
          <p:cNvSpPr>
            <a:spLocks noGrp="1"/>
          </p:cNvSpPr>
          <p:nvPr>
            <p:ph type="sldNum" sz="quarter" idx="12"/>
          </p:nvPr>
        </p:nvSpPr>
        <p:spPr>
          <a:noFill/>
        </p:spPr>
        <p:txBody>
          <a:bodyPr/>
          <a:lstStyle/>
          <a:p>
            <a:fld id="{A3C421CC-0158-7E49-8314-52F7ECFD804A}" type="slidenum">
              <a:rPr lang="en-US">
                <a:solidFill>
                  <a:srgbClr val="000000"/>
                </a:solidFill>
              </a:rPr>
              <a:pPr/>
              <a:t>23</a:t>
            </a:fld>
            <a:endParaRPr lang="en-US">
              <a:solidFill>
                <a:srgbClr val="000000"/>
              </a:solidFill>
            </a:endParaRPr>
          </a:p>
        </p:txBody>
      </p:sp>
      <p:grpSp>
        <p:nvGrpSpPr>
          <p:cNvPr id="30729" name="Group 40"/>
          <p:cNvGrpSpPr>
            <a:grpSpLocks/>
          </p:cNvGrpSpPr>
          <p:nvPr/>
        </p:nvGrpSpPr>
        <p:grpSpPr bwMode="auto">
          <a:xfrm>
            <a:off x="6396038" y="2254250"/>
            <a:ext cx="534987" cy="584200"/>
            <a:chOff x="6119446" y="2235200"/>
            <a:chExt cx="535354" cy="584200"/>
          </a:xfrm>
        </p:grpSpPr>
        <p:graphicFrame>
          <p:nvGraphicFramePr>
            <p:cNvPr id="30724" name="Object 4"/>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233495" name="Equation" r:id="rId8" imgW="101600" imgH="139700" progId="Equation.3">
                    <p:embed/>
                  </p:oleObj>
                </mc:Choice>
                <mc:Fallback>
                  <p:oleObj name="Equation" r:id="rId8" imgW="1016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737"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30730" name="Group 41"/>
          <p:cNvGrpSpPr>
            <a:grpSpLocks/>
          </p:cNvGrpSpPr>
          <p:nvPr/>
        </p:nvGrpSpPr>
        <p:grpSpPr bwMode="auto">
          <a:xfrm>
            <a:off x="5678488" y="2225675"/>
            <a:ext cx="533400" cy="614363"/>
            <a:chOff x="5410200" y="2257425"/>
            <a:chExt cx="533400" cy="614730"/>
          </a:xfrm>
        </p:grpSpPr>
        <p:graphicFrame>
          <p:nvGraphicFramePr>
            <p:cNvPr id="30723" name="Object 3"/>
            <p:cNvGraphicFramePr>
              <a:graphicFrameLocks noChangeAspect="1"/>
            </p:cNvGraphicFramePr>
            <p:nvPr/>
          </p:nvGraphicFramePr>
          <p:xfrm>
            <a:off x="5410200" y="2257425"/>
            <a:ext cx="317500" cy="485775"/>
          </p:xfrm>
          <a:graphic>
            <a:graphicData uri="http://schemas.openxmlformats.org/presentationml/2006/ole">
              <mc:AlternateContent xmlns:mc="http://schemas.openxmlformats.org/markup-compatibility/2006">
                <mc:Choice xmlns:v="urn:schemas-microsoft-com:vml" Requires="v">
                  <p:oleObj spid="_x0000_s233496" name="Equation" r:id="rId10" imgW="127000" imgH="190500" progId="Equation.3">
                    <p:embed/>
                  </p:oleObj>
                </mc:Choice>
                <mc:Fallback>
                  <p:oleObj name="Equation" r:id="rId10" imgW="1270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257425"/>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736"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grpSp>
        <p:nvGrpSpPr>
          <p:cNvPr id="30731" name="Group 31"/>
          <p:cNvGrpSpPr>
            <a:grpSpLocks/>
          </p:cNvGrpSpPr>
          <p:nvPr/>
        </p:nvGrpSpPr>
        <p:grpSpPr bwMode="auto">
          <a:xfrm>
            <a:off x="1099527" y="0"/>
            <a:ext cx="7067550" cy="1143747"/>
            <a:chOff x="1021863" y="-2992071"/>
            <a:chExt cx="7067550" cy="3943976"/>
          </a:xfrm>
        </p:grpSpPr>
        <p:sp>
          <p:nvSpPr>
            <p:cNvPr id="30734" name="TextBox 4"/>
            <p:cNvSpPr txBox="1">
              <a:spLocks noChangeArrowheads="1"/>
            </p:cNvSpPr>
            <p:nvPr/>
          </p:nvSpPr>
          <p:spPr bwMode="auto">
            <a:xfrm>
              <a:off x="2209800" y="490240"/>
              <a:ext cx="184666" cy="461665"/>
            </a:xfrm>
            <a:prstGeom prst="rect">
              <a:avLst/>
            </a:prstGeom>
            <a:noFill/>
            <a:ln w="9525">
              <a:noFill/>
              <a:miter lim="800000"/>
              <a:headEnd/>
              <a:tailEnd/>
            </a:ln>
          </p:spPr>
          <p:txBody>
            <a:bodyPr>
              <a:prstTxWarp prst="textNoShape">
                <a:avLst/>
              </a:prstTxWarp>
              <a:spAutoFit/>
            </a:bodyPr>
            <a:lstStyle/>
            <a:p>
              <a:endParaRPr lang="en-US">
                <a:solidFill>
                  <a:srgbClr val="000000"/>
                </a:solidFill>
              </a:endParaRPr>
            </a:p>
          </p:txBody>
        </p:sp>
        <p:sp>
          <p:nvSpPr>
            <p:cNvPr id="30735" name="Rectangle 30"/>
            <p:cNvSpPr>
              <a:spLocks noChangeArrowheads="1"/>
            </p:cNvSpPr>
            <p:nvPr/>
          </p:nvSpPr>
          <p:spPr bwMode="auto">
            <a:xfrm>
              <a:off x="1021863" y="-2992071"/>
              <a:ext cx="7067550" cy="3714566"/>
            </a:xfrm>
            <a:prstGeom prst="rect">
              <a:avLst/>
            </a:prstGeom>
            <a:noFill/>
            <a:ln w="9525">
              <a:noFill/>
              <a:miter lim="800000"/>
              <a:headEnd/>
              <a:tailEnd/>
            </a:ln>
          </p:spPr>
          <p:txBody>
            <a:bodyPr wrap="square">
              <a:prstTxWarp prst="textNoShape">
                <a:avLst/>
              </a:prstTxWarp>
              <a:spAutoFit/>
            </a:bodyPr>
            <a:lstStyle/>
            <a:p>
              <a:r>
                <a:rPr lang="en-US" sz="3200">
                  <a:solidFill>
                    <a:srgbClr val="333399"/>
                  </a:solidFill>
                </a:rPr>
                <a:t>Which gives the position vector “</a:t>
              </a:r>
              <a:r>
                <a:rPr lang="en-US" sz="3200" b="1">
                  <a:solidFill>
                    <a:srgbClr val="333399"/>
                  </a:solidFill>
                </a:rPr>
                <a:t>r</a:t>
              </a:r>
              <a:r>
                <a:rPr lang="en-US" sz="3200">
                  <a:solidFill>
                    <a:srgbClr val="333399"/>
                  </a:solidFill>
                </a:rPr>
                <a:t>” of the point P at (x,y)=(1,1)?</a:t>
              </a:r>
            </a:p>
          </p:txBody>
        </p:sp>
      </p:grpSp>
      <p:sp>
        <p:nvSpPr>
          <p:cNvPr id="30732" name="Oval 42"/>
          <p:cNvSpPr>
            <a:spLocks noChangeArrowheads="1"/>
          </p:cNvSpPr>
          <p:nvPr/>
        </p:nvSpPr>
        <p:spPr bwMode="auto">
          <a:xfrm>
            <a:off x="6253163" y="2881313"/>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graphicFrame>
        <p:nvGraphicFramePr>
          <p:cNvPr id="30722" name="Object 2"/>
          <p:cNvGraphicFramePr>
            <a:graphicFrameLocks noChangeAspect="1"/>
          </p:cNvGraphicFramePr>
          <p:nvPr/>
        </p:nvGraphicFramePr>
        <p:xfrm>
          <a:off x="996463" y="1423988"/>
          <a:ext cx="3634276" cy="3869555"/>
        </p:xfrm>
        <a:graphic>
          <a:graphicData uri="http://schemas.openxmlformats.org/presentationml/2006/ole">
            <mc:AlternateContent xmlns:mc="http://schemas.openxmlformats.org/markup-compatibility/2006">
              <mc:Choice xmlns:v="urn:schemas-microsoft-com:vml" Requires="v">
                <p:oleObj spid="_x0000_s233497" name="Equation" r:id="rId12" imgW="1346200" imgH="1435100" progId="Equation.3">
                  <p:embed/>
                </p:oleObj>
              </mc:Choice>
              <mc:Fallback>
                <p:oleObj name="Equation" r:id="rId12" imgW="1346200" imgH="14351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6463" y="1423988"/>
                        <a:ext cx="3634276" cy="3869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3" name="TextBox 35"/>
          <p:cNvSpPr txBox="1">
            <a:spLocks noChangeArrowheads="1"/>
          </p:cNvSpPr>
          <p:nvPr/>
        </p:nvSpPr>
        <p:spPr bwMode="auto">
          <a:xfrm>
            <a:off x="6154738" y="2930525"/>
            <a:ext cx="384175"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P</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5" name="Group 38"/>
          <p:cNvGrpSpPr>
            <a:grpSpLocks/>
          </p:cNvGrpSpPr>
          <p:nvPr/>
        </p:nvGrpSpPr>
        <p:grpSpPr bwMode="auto">
          <a:xfrm>
            <a:off x="6176568" y="2378075"/>
            <a:ext cx="1600200" cy="1676400"/>
            <a:chOff x="4724400" y="2362200"/>
            <a:chExt cx="1600200" cy="1676400"/>
          </a:xfrm>
        </p:grpSpPr>
        <p:cxnSp>
          <p:nvCxnSpPr>
            <p:cNvPr id="31768"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31769"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31770"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6" name="Arc 15"/>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31753" name="Object 9"/>
            <p:cNvGraphicFramePr>
              <a:graphicFrameLocks noChangeAspect="1"/>
            </p:cNvGraphicFramePr>
            <p:nvPr/>
          </p:nvGraphicFramePr>
          <p:xfrm>
            <a:off x="5283457" y="3539727"/>
            <a:ext cx="344787" cy="386161"/>
          </p:xfrm>
          <a:graphic>
            <a:graphicData uri="http://schemas.openxmlformats.org/presentationml/2006/ole">
              <mc:AlternateContent xmlns:mc="http://schemas.openxmlformats.org/markup-compatibility/2006">
                <mc:Choice xmlns:v="urn:schemas-microsoft-com:vml" Requires="v">
                  <p:oleObj spid="_x0000_s234525"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457" y="3539727"/>
                          <a:ext cx="344787" cy="386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4" name="Object 10"/>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234526"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756" name="Slide Number Placeholder 1"/>
          <p:cNvSpPr>
            <a:spLocks noGrp="1"/>
          </p:cNvSpPr>
          <p:nvPr>
            <p:ph type="sldNum" sz="quarter" idx="12"/>
          </p:nvPr>
        </p:nvSpPr>
        <p:spPr>
          <a:noFill/>
        </p:spPr>
        <p:txBody>
          <a:bodyPr/>
          <a:lstStyle/>
          <a:p>
            <a:fld id="{75E32CE5-B331-E14E-8923-B299F600FBE8}" type="slidenum">
              <a:rPr lang="en-US">
                <a:solidFill>
                  <a:srgbClr val="000000"/>
                </a:solidFill>
              </a:rPr>
              <a:pPr/>
              <a:t>24</a:t>
            </a:fld>
            <a:endParaRPr lang="en-US">
              <a:solidFill>
                <a:srgbClr val="000000"/>
              </a:solidFill>
            </a:endParaRPr>
          </a:p>
        </p:txBody>
      </p:sp>
      <p:grpSp>
        <p:nvGrpSpPr>
          <p:cNvPr id="31757" name="Group 40"/>
          <p:cNvGrpSpPr>
            <a:grpSpLocks/>
          </p:cNvGrpSpPr>
          <p:nvPr/>
        </p:nvGrpSpPr>
        <p:grpSpPr bwMode="auto">
          <a:xfrm>
            <a:off x="7529118" y="2301875"/>
            <a:ext cx="534988" cy="584200"/>
            <a:chOff x="6119446" y="2235200"/>
            <a:chExt cx="535354" cy="584200"/>
          </a:xfrm>
        </p:grpSpPr>
        <p:graphicFrame>
          <p:nvGraphicFramePr>
            <p:cNvPr id="31752" name="Object 8"/>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234527" name="Equation" r:id="rId8" imgW="101600" imgH="139700" progId="Equation.3">
                    <p:embed/>
                  </p:oleObj>
                </mc:Choice>
                <mc:Fallback>
                  <p:oleObj name="Equation" r:id="rId8" imgW="1016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7"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31758" name="Group 41"/>
          <p:cNvGrpSpPr>
            <a:grpSpLocks/>
          </p:cNvGrpSpPr>
          <p:nvPr/>
        </p:nvGrpSpPr>
        <p:grpSpPr bwMode="auto">
          <a:xfrm>
            <a:off x="6811568" y="2273300"/>
            <a:ext cx="533400" cy="614363"/>
            <a:chOff x="5410200" y="2257425"/>
            <a:chExt cx="533400" cy="614730"/>
          </a:xfrm>
        </p:grpSpPr>
        <p:graphicFrame>
          <p:nvGraphicFramePr>
            <p:cNvPr id="31751" name="Object 7"/>
            <p:cNvGraphicFramePr>
              <a:graphicFrameLocks noChangeAspect="1"/>
            </p:cNvGraphicFramePr>
            <p:nvPr/>
          </p:nvGraphicFramePr>
          <p:xfrm>
            <a:off x="5410200" y="2257425"/>
            <a:ext cx="317500" cy="485775"/>
          </p:xfrm>
          <a:graphic>
            <a:graphicData uri="http://schemas.openxmlformats.org/presentationml/2006/ole">
              <mc:AlternateContent xmlns:mc="http://schemas.openxmlformats.org/markup-compatibility/2006">
                <mc:Choice xmlns:v="urn:schemas-microsoft-com:vml" Requires="v">
                  <p:oleObj spid="_x0000_s234528" name="Equation" r:id="rId10" imgW="127000" imgH="190500" progId="Equation.3">
                    <p:embed/>
                  </p:oleObj>
                </mc:Choice>
                <mc:Fallback>
                  <p:oleObj name="Equation" r:id="rId10" imgW="1270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257425"/>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6"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grpSp>
        <p:nvGrpSpPr>
          <p:cNvPr id="31759" name="Group 39"/>
          <p:cNvGrpSpPr>
            <a:grpSpLocks/>
          </p:cNvGrpSpPr>
          <p:nvPr/>
        </p:nvGrpSpPr>
        <p:grpSpPr bwMode="auto">
          <a:xfrm>
            <a:off x="7276706" y="2005013"/>
            <a:ext cx="838200" cy="1117600"/>
            <a:chOff x="5867400" y="1981200"/>
            <a:chExt cx="838200" cy="1117600"/>
          </a:xfrm>
        </p:grpSpPr>
        <p:grpSp>
          <p:nvGrpSpPr>
            <p:cNvPr id="31762" name="Group 33"/>
            <p:cNvGrpSpPr>
              <a:grpSpLocks/>
            </p:cNvGrpSpPr>
            <p:nvPr/>
          </p:nvGrpSpPr>
          <p:grpSpPr bwMode="auto">
            <a:xfrm>
              <a:off x="6096000" y="2743200"/>
              <a:ext cx="609600" cy="355600"/>
              <a:chOff x="6248400" y="2667000"/>
              <a:chExt cx="609600" cy="355600"/>
            </a:xfrm>
          </p:grpSpPr>
          <p:graphicFrame>
            <p:nvGraphicFramePr>
              <p:cNvPr id="31750" name="Object 6"/>
              <p:cNvGraphicFramePr>
                <a:graphicFrameLocks noChangeAspect="1"/>
              </p:cNvGraphicFramePr>
              <p:nvPr/>
            </p:nvGraphicFramePr>
            <p:xfrm>
              <a:off x="6572250" y="2667000"/>
              <a:ext cx="285750" cy="355600"/>
            </p:xfrm>
            <a:graphic>
              <a:graphicData uri="http://schemas.openxmlformats.org/presentationml/2006/ole">
                <mc:AlternateContent xmlns:mc="http://schemas.openxmlformats.org/markup-compatibility/2006">
                  <mc:Choice xmlns:v="urn:schemas-microsoft-com:vml" Requires="v">
                    <p:oleObj spid="_x0000_s234529" name="Equation" r:id="rId12" imgW="114300" imgH="139700" progId="Equation.3">
                      <p:embed/>
                    </p:oleObj>
                  </mc:Choice>
                  <mc:Fallback>
                    <p:oleObj name="Equation" r:id="rId12" imgW="114300" imgH="139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2250" y="2667000"/>
                            <a:ext cx="2857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5" name="Straight Arrow Connector 25"/>
              <p:cNvCxnSpPr>
                <a:cxnSpLocks noChangeShapeType="1"/>
              </p:cNvCxnSpPr>
              <p:nvPr/>
            </p:nvCxnSpPr>
            <p:spPr bwMode="auto">
              <a:xfrm>
                <a:off x="6248400" y="2895600"/>
                <a:ext cx="357554" cy="1588"/>
              </a:xfrm>
              <a:prstGeom prst="straightConnector1">
                <a:avLst/>
              </a:prstGeom>
              <a:noFill/>
              <a:ln w="15875">
                <a:solidFill>
                  <a:schemeClr val="tx1"/>
                </a:solidFill>
                <a:round/>
                <a:headEnd/>
                <a:tailEnd type="triangle" w="lg" len="med"/>
              </a:ln>
            </p:spPr>
          </p:cxnSp>
        </p:grpSp>
        <p:grpSp>
          <p:nvGrpSpPr>
            <p:cNvPr id="31763" name="Group 34"/>
            <p:cNvGrpSpPr>
              <a:grpSpLocks/>
            </p:cNvGrpSpPr>
            <p:nvPr/>
          </p:nvGrpSpPr>
          <p:grpSpPr bwMode="auto">
            <a:xfrm>
              <a:off x="5867400" y="1981200"/>
              <a:ext cx="285750" cy="838200"/>
              <a:chOff x="6019800" y="1905000"/>
              <a:chExt cx="285750" cy="838200"/>
            </a:xfrm>
          </p:grpSpPr>
          <p:graphicFrame>
            <p:nvGraphicFramePr>
              <p:cNvPr id="31749" name="Object 5"/>
              <p:cNvGraphicFramePr>
                <a:graphicFrameLocks noChangeAspect="1"/>
              </p:cNvGraphicFramePr>
              <p:nvPr/>
            </p:nvGraphicFramePr>
            <p:xfrm>
              <a:off x="6019800" y="1905000"/>
              <a:ext cx="285750" cy="452438"/>
            </p:xfrm>
            <a:graphic>
              <a:graphicData uri="http://schemas.openxmlformats.org/presentationml/2006/ole">
                <mc:AlternateContent xmlns:mc="http://schemas.openxmlformats.org/markup-compatibility/2006">
                  <mc:Choice xmlns:v="urn:schemas-microsoft-com:vml" Requires="v">
                    <p:oleObj spid="_x0000_s234530" name="Equation" r:id="rId14" imgW="114300" imgH="177800" progId="Equation.3">
                      <p:embed/>
                    </p:oleObj>
                  </mc:Choice>
                  <mc:Fallback>
                    <p:oleObj name="Equation" r:id="rId14" imgW="1143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1905000"/>
                            <a:ext cx="2857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4" name="Straight Arrow Connector 27"/>
              <p:cNvCxnSpPr>
                <a:cxnSpLocks noChangeShapeType="1"/>
              </p:cNvCxnSpPr>
              <p:nvPr/>
            </p:nvCxnSpPr>
            <p:spPr bwMode="auto">
              <a:xfrm rot="-5400000">
                <a:off x="5994217" y="2563629"/>
                <a:ext cx="357554" cy="1588"/>
              </a:xfrm>
              <a:prstGeom prst="straightConnector1">
                <a:avLst/>
              </a:prstGeom>
              <a:noFill/>
              <a:ln w="15875">
                <a:solidFill>
                  <a:schemeClr val="tx1"/>
                </a:solidFill>
                <a:round/>
                <a:headEnd/>
                <a:tailEnd type="triangle" w="lg" len="med"/>
              </a:ln>
            </p:spPr>
          </p:cxnSp>
        </p:grpSp>
      </p:grpSp>
      <p:sp>
        <p:nvSpPr>
          <p:cNvPr id="31760" name="Oval 42"/>
          <p:cNvSpPr>
            <a:spLocks noChangeArrowheads="1"/>
          </p:cNvSpPr>
          <p:nvPr/>
        </p:nvSpPr>
        <p:spPr bwMode="auto">
          <a:xfrm>
            <a:off x="7386243" y="2927350"/>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graphicFrame>
        <p:nvGraphicFramePr>
          <p:cNvPr id="31746" name="Object 2"/>
          <p:cNvGraphicFramePr>
            <a:graphicFrameLocks noChangeAspect="1"/>
          </p:cNvGraphicFramePr>
          <p:nvPr>
            <p:extLst>
              <p:ext uri="{D42A27DB-BD31-4B8C-83A1-F6EECF244321}">
                <p14:modId xmlns:p14="http://schemas.microsoft.com/office/powerpoint/2010/main" val="2267746210"/>
              </p:ext>
            </p:extLst>
          </p:nvPr>
        </p:nvGraphicFramePr>
        <p:xfrm>
          <a:off x="2139950" y="352425"/>
          <a:ext cx="3305175" cy="879475"/>
        </p:xfrm>
        <a:graphic>
          <a:graphicData uri="http://schemas.openxmlformats.org/presentationml/2006/ole">
            <mc:AlternateContent xmlns:mc="http://schemas.openxmlformats.org/markup-compatibility/2006">
              <mc:Choice xmlns:v="urn:schemas-microsoft-com:vml" Requires="v">
                <p:oleObj spid="_x0000_s234531" name="Equation" r:id="rId16" imgW="812800" imgH="215900" progId="Equation.3">
                  <p:embed/>
                </p:oleObj>
              </mc:Choice>
              <mc:Fallback>
                <p:oleObj name="Equation" r:id="rId16" imgW="812800" imgH="215900" progId="Equation.3">
                  <p:embed/>
                  <p:pic>
                    <p:nvPicPr>
                      <p:cNvPr id="0" name=""/>
                      <p:cNvPicPr>
                        <a:picLocks noChangeAspect="1" noChangeArrowheads="1"/>
                      </p:cNvPicPr>
                      <p:nvPr/>
                    </p:nvPicPr>
                    <p:blipFill>
                      <a:blip r:embed="rId17"/>
                      <a:srcRect/>
                      <a:stretch>
                        <a:fillRect/>
                      </a:stretch>
                    </p:blipFill>
                    <p:spPr bwMode="auto">
                      <a:xfrm>
                        <a:off x="2139950" y="352425"/>
                        <a:ext cx="3305175"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86746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5" name="Group 38"/>
          <p:cNvGrpSpPr>
            <a:grpSpLocks/>
          </p:cNvGrpSpPr>
          <p:nvPr/>
        </p:nvGrpSpPr>
        <p:grpSpPr bwMode="auto">
          <a:xfrm>
            <a:off x="6176568" y="2378075"/>
            <a:ext cx="1600200" cy="1676400"/>
            <a:chOff x="4724400" y="2362200"/>
            <a:chExt cx="1600200" cy="1676400"/>
          </a:xfrm>
        </p:grpSpPr>
        <p:cxnSp>
          <p:nvCxnSpPr>
            <p:cNvPr id="31768"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31769"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31770"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6" name="Arc 15"/>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31753" name="Object 9"/>
            <p:cNvGraphicFramePr>
              <a:graphicFrameLocks noChangeAspect="1"/>
            </p:cNvGraphicFramePr>
            <p:nvPr/>
          </p:nvGraphicFramePr>
          <p:xfrm>
            <a:off x="5283457" y="3539727"/>
            <a:ext cx="344787" cy="386161"/>
          </p:xfrm>
          <a:graphic>
            <a:graphicData uri="http://schemas.openxmlformats.org/presentationml/2006/ole">
              <mc:AlternateContent xmlns:mc="http://schemas.openxmlformats.org/markup-compatibility/2006">
                <mc:Choice xmlns:v="urn:schemas-microsoft-com:vml" Requires="v">
                  <p:oleObj spid="_x0000_s235557"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457" y="3539727"/>
                          <a:ext cx="344787" cy="386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4" name="Object 10"/>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235558"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756" name="Slide Number Placeholder 1"/>
          <p:cNvSpPr>
            <a:spLocks noGrp="1"/>
          </p:cNvSpPr>
          <p:nvPr>
            <p:ph type="sldNum" sz="quarter" idx="12"/>
          </p:nvPr>
        </p:nvSpPr>
        <p:spPr>
          <a:noFill/>
        </p:spPr>
        <p:txBody>
          <a:bodyPr/>
          <a:lstStyle/>
          <a:p>
            <a:fld id="{75E32CE5-B331-E14E-8923-B299F600FBE8}" type="slidenum">
              <a:rPr lang="en-US">
                <a:solidFill>
                  <a:srgbClr val="000000"/>
                </a:solidFill>
              </a:rPr>
              <a:pPr/>
              <a:t>25</a:t>
            </a:fld>
            <a:endParaRPr lang="en-US">
              <a:solidFill>
                <a:srgbClr val="000000"/>
              </a:solidFill>
            </a:endParaRPr>
          </a:p>
        </p:txBody>
      </p:sp>
      <p:grpSp>
        <p:nvGrpSpPr>
          <p:cNvPr id="31757" name="Group 40"/>
          <p:cNvGrpSpPr>
            <a:grpSpLocks/>
          </p:cNvGrpSpPr>
          <p:nvPr/>
        </p:nvGrpSpPr>
        <p:grpSpPr bwMode="auto">
          <a:xfrm>
            <a:off x="7529118" y="2301875"/>
            <a:ext cx="534988" cy="584200"/>
            <a:chOff x="6119446" y="2235200"/>
            <a:chExt cx="535354" cy="584200"/>
          </a:xfrm>
        </p:grpSpPr>
        <p:graphicFrame>
          <p:nvGraphicFramePr>
            <p:cNvPr id="31752" name="Object 8"/>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235559" name="Equation" r:id="rId8" imgW="101600" imgH="139700" progId="Equation.3">
                    <p:embed/>
                  </p:oleObj>
                </mc:Choice>
                <mc:Fallback>
                  <p:oleObj name="Equation" r:id="rId8" imgW="1016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7"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31758" name="Group 41"/>
          <p:cNvGrpSpPr>
            <a:grpSpLocks/>
          </p:cNvGrpSpPr>
          <p:nvPr/>
        </p:nvGrpSpPr>
        <p:grpSpPr bwMode="auto">
          <a:xfrm>
            <a:off x="6811568" y="2273300"/>
            <a:ext cx="533400" cy="614363"/>
            <a:chOff x="5410200" y="2257425"/>
            <a:chExt cx="533400" cy="614730"/>
          </a:xfrm>
        </p:grpSpPr>
        <p:graphicFrame>
          <p:nvGraphicFramePr>
            <p:cNvPr id="31751" name="Object 7"/>
            <p:cNvGraphicFramePr>
              <a:graphicFrameLocks noChangeAspect="1"/>
            </p:cNvGraphicFramePr>
            <p:nvPr/>
          </p:nvGraphicFramePr>
          <p:xfrm>
            <a:off x="5410200" y="2257425"/>
            <a:ext cx="317500" cy="485775"/>
          </p:xfrm>
          <a:graphic>
            <a:graphicData uri="http://schemas.openxmlformats.org/presentationml/2006/ole">
              <mc:AlternateContent xmlns:mc="http://schemas.openxmlformats.org/markup-compatibility/2006">
                <mc:Choice xmlns:v="urn:schemas-microsoft-com:vml" Requires="v">
                  <p:oleObj spid="_x0000_s235560" name="Equation" r:id="rId10" imgW="127000" imgH="190500" progId="Equation.3">
                    <p:embed/>
                  </p:oleObj>
                </mc:Choice>
                <mc:Fallback>
                  <p:oleObj name="Equation" r:id="rId10" imgW="1270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257425"/>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6"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grpSp>
        <p:nvGrpSpPr>
          <p:cNvPr id="31759" name="Group 39"/>
          <p:cNvGrpSpPr>
            <a:grpSpLocks/>
          </p:cNvGrpSpPr>
          <p:nvPr/>
        </p:nvGrpSpPr>
        <p:grpSpPr bwMode="auto">
          <a:xfrm>
            <a:off x="7276706" y="2005013"/>
            <a:ext cx="838200" cy="1117600"/>
            <a:chOff x="5867400" y="1981200"/>
            <a:chExt cx="838200" cy="1117600"/>
          </a:xfrm>
        </p:grpSpPr>
        <p:grpSp>
          <p:nvGrpSpPr>
            <p:cNvPr id="31762" name="Group 33"/>
            <p:cNvGrpSpPr>
              <a:grpSpLocks/>
            </p:cNvGrpSpPr>
            <p:nvPr/>
          </p:nvGrpSpPr>
          <p:grpSpPr bwMode="auto">
            <a:xfrm>
              <a:off x="6096000" y="2743200"/>
              <a:ext cx="609600" cy="355600"/>
              <a:chOff x="6248400" y="2667000"/>
              <a:chExt cx="609600" cy="355600"/>
            </a:xfrm>
          </p:grpSpPr>
          <p:graphicFrame>
            <p:nvGraphicFramePr>
              <p:cNvPr id="31750" name="Object 6"/>
              <p:cNvGraphicFramePr>
                <a:graphicFrameLocks noChangeAspect="1"/>
              </p:cNvGraphicFramePr>
              <p:nvPr/>
            </p:nvGraphicFramePr>
            <p:xfrm>
              <a:off x="6572250" y="2667000"/>
              <a:ext cx="285750" cy="355600"/>
            </p:xfrm>
            <a:graphic>
              <a:graphicData uri="http://schemas.openxmlformats.org/presentationml/2006/ole">
                <mc:AlternateContent xmlns:mc="http://schemas.openxmlformats.org/markup-compatibility/2006">
                  <mc:Choice xmlns:v="urn:schemas-microsoft-com:vml" Requires="v">
                    <p:oleObj spid="_x0000_s235561" name="Equation" r:id="rId12" imgW="114300" imgH="139700" progId="Equation.3">
                      <p:embed/>
                    </p:oleObj>
                  </mc:Choice>
                  <mc:Fallback>
                    <p:oleObj name="Equation" r:id="rId12" imgW="114300" imgH="139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2250" y="2667000"/>
                            <a:ext cx="2857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5" name="Straight Arrow Connector 25"/>
              <p:cNvCxnSpPr>
                <a:cxnSpLocks noChangeShapeType="1"/>
              </p:cNvCxnSpPr>
              <p:nvPr/>
            </p:nvCxnSpPr>
            <p:spPr bwMode="auto">
              <a:xfrm>
                <a:off x="6248400" y="2895600"/>
                <a:ext cx="357554" cy="1588"/>
              </a:xfrm>
              <a:prstGeom prst="straightConnector1">
                <a:avLst/>
              </a:prstGeom>
              <a:noFill/>
              <a:ln w="15875">
                <a:solidFill>
                  <a:schemeClr val="tx1"/>
                </a:solidFill>
                <a:round/>
                <a:headEnd/>
                <a:tailEnd type="triangle" w="lg" len="med"/>
              </a:ln>
            </p:spPr>
          </p:cxnSp>
        </p:grpSp>
        <p:grpSp>
          <p:nvGrpSpPr>
            <p:cNvPr id="31763" name="Group 34"/>
            <p:cNvGrpSpPr>
              <a:grpSpLocks/>
            </p:cNvGrpSpPr>
            <p:nvPr/>
          </p:nvGrpSpPr>
          <p:grpSpPr bwMode="auto">
            <a:xfrm>
              <a:off x="5867400" y="1981200"/>
              <a:ext cx="285750" cy="838200"/>
              <a:chOff x="6019800" y="1905000"/>
              <a:chExt cx="285750" cy="838200"/>
            </a:xfrm>
          </p:grpSpPr>
          <p:graphicFrame>
            <p:nvGraphicFramePr>
              <p:cNvPr id="31749" name="Object 5"/>
              <p:cNvGraphicFramePr>
                <a:graphicFrameLocks noChangeAspect="1"/>
              </p:cNvGraphicFramePr>
              <p:nvPr/>
            </p:nvGraphicFramePr>
            <p:xfrm>
              <a:off x="6019800" y="1905000"/>
              <a:ext cx="285750" cy="452438"/>
            </p:xfrm>
            <a:graphic>
              <a:graphicData uri="http://schemas.openxmlformats.org/presentationml/2006/ole">
                <mc:AlternateContent xmlns:mc="http://schemas.openxmlformats.org/markup-compatibility/2006">
                  <mc:Choice xmlns:v="urn:schemas-microsoft-com:vml" Requires="v">
                    <p:oleObj spid="_x0000_s235562" name="Equation" r:id="rId14" imgW="114300" imgH="177800" progId="Equation.3">
                      <p:embed/>
                    </p:oleObj>
                  </mc:Choice>
                  <mc:Fallback>
                    <p:oleObj name="Equation" r:id="rId14" imgW="1143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1905000"/>
                            <a:ext cx="2857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4" name="Straight Arrow Connector 27"/>
              <p:cNvCxnSpPr>
                <a:cxnSpLocks noChangeShapeType="1"/>
              </p:cNvCxnSpPr>
              <p:nvPr/>
            </p:nvCxnSpPr>
            <p:spPr bwMode="auto">
              <a:xfrm rot="-5400000">
                <a:off x="5994217" y="2563629"/>
                <a:ext cx="357554" cy="1588"/>
              </a:xfrm>
              <a:prstGeom prst="straightConnector1">
                <a:avLst/>
              </a:prstGeom>
              <a:noFill/>
              <a:ln w="15875">
                <a:solidFill>
                  <a:schemeClr val="tx1"/>
                </a:solidFill>
                <a:round/>
                <a:headEnd/>
                <a:tailEnd type="triangle" w="lg" len="med"/>
              </a:ln>
            </p:spPr>
          </p:cxnSp>
        </p:grpSp>
      </p:grpSp>
      <p:sp>
        <p:nvSpPr>
          <p:cNvPr id="31760" name="Oval 42"/>
          <p:cNvSpPr>
            <a:spLocks noChangeArrowheads="1"/>
          </p:cNvSpPr>
          <p:nvPr/>
        </p:nvSpPr>
        <p:spPr bwMode="auto">
          <a:xfrm>
            <a:off x="7386243" y="2927350"/>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graphicFrame>
        <p:nvGraphicFramePr>
          <p:cNvPr id="31746" name="Object 2"/>
          <p:cNvGraphicFramePr>
            <a:graphicFrameLocks noChangeAspect="1"/>
          </p:cNvGraphicFramePr>
          <p:nvPr/>
        </p:nvGraphicFramePr>
        <p:xfrm>
          <a:off x="1389944" y="429846"/>
          <a:ext cx="4803748" cy="723667"/>
        </p:xfrm>
        <a:graphic>
          <a:graphicData uri="http://schemas.openxmlformats.org/presentationml/2006/ole">
            <mc:AlternateContent xmlns:mc="http://schemas.openxmlformats.org/markup-compatibility/2006">
              <mc:Choice xmlns:v="urn:schemas-microsoft-com:vml" Requires="v">
                <p:oleObj spid="_x0000_s235563" name="Equation" r:id="rId16" imgW="1181100" imgH="177800" progId="Equation.3">
                  <p:embed/>
                </p:oleObj>
              </mc:Choice>
              <mc:Fallback>
                <p:oleObj name="Equation" r:id="rId16" imgW="1181100" imgH="177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9944" y="429846"/>
                        <a:ext cx="4803748" cy="723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1345050" y="1016001"/>
            <a:ext cx="2237111" cy="795713"/>
            <a:chOff x="1412330" y="1016001"/>
            <a:chExt cx="2237111" cy="795713"/>
          </a:xfrm>
        </p:grpSpPr>
        <p:graphicFrame>
          <p:nvGraphicFramePr>
            <p:cNvPr id="31747" name="Object 3"/>
            <p:cNvGraphicFramePr>
              <a:graphicFrameLocks noChangeAspect="1"/>
            </p:cNvGraphicFramePr>
            <p:nvPr/>
          </p:nvGraphicFramePr>
          <p:xfrm>
            <a:off x="2934205" y="1016001"/>
            <a:ext cx="415538" cy="795713"/>
          </p:xfrm>
          <a:graphic>
            <a:graphicData uri="http://schemas.openxmlformats.org/presentationml/2006/ole">
              <mc:AlternateContent xmlns:mc="http://schemas.openxmlformats.org/markup-compatibility/2006">
                <mc:Choice xmlns:v="urn:schemas-microsoft-com:vml" Requires="v">
                  <p:oleObj spid="_x0000_s235564" name="Equation" r:id="rId18" imgW="114300" imgH="215900" progId="Equation.3">
                    <p:embed/>
                  </p:oleObj>
                </mc:Choice>
                <mc:Fallback>
                  <p:oleObj name="Equation" r:id="rId18" imgW="114300" imgH="2159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34205" y="1016001"/>
                          <a:ext cx="415538" cy="795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1" name="TextBox 35"/>
            <p:cNvSpPr txBox="1">
              <a:spLocks noChangeArrowheads="1"/>
            </p:cNvSpPr>
            <p:nvPr/>
          </p:nvSpPr>
          <p:spPr bwMode="auto">
            <a:xfrm>
              <a:off x="1412330" y="1191144"/>
              <a:ext cx="2237111" cy="584776"/>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rPr>
                <a:t>What is    ?  </a:t>
              </a:r>
            </a:p>
          </p:txBody>
        </p:sp>
      </p:grpSp>
      <p:graphicFrame>
        <p:nvGraphicFramePr>
          <p:cNvPr id="72717" name="Object 4"/>
          <p:cNvGraphicFramePr>
            <a:graphicFrameLocks noChangeAspect="1"/>
          </p:cNvGraphicFramePr>
          <p:nvPr/>
        </p:nvGraphicFramePr>
        <p:xfrm>
          <a:off x="527537" y="1989870"/>
          <a:ext cx="4493847" cy="3728331"/>
        </p:xfrm>
        <a:graphic>
          <a:graphicData uri="http://schemas.openxmlformats.org/presentationml/2006/ole">
            <mc:AlternateContent xmlns:mc="http://schemas.openxmlformats.org/markup-compatibility/2006">
              <mc:Choice xmlns:v="urn:schemas-microsoft-com:vml" Requires="v">
                <p:oleObj spid="_x0000_s235565" name="Equation" r:id="rId20" imgW="1485900" imgH="1231900" progId="Equation.3">
                  <p:embed/>
                </p:oleObj>
              </mc:Choice>
              <mc:Fallback>
                <p:oleObj name="Equation" r:id="rId20" imgW="1485900" imgH="12319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7537" y="1989870"/>
                        <a:ext cx="4493847" cy="37283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6176568" y="2378075"/>
            <a:ext cx="1600200" cy="1676400"/>
            <a:chOff x="4724400" y="2362200"/>
            <a:chExt cx="1600200" cy="1676400"/>
          </a:xfrm>
        </p:grpSpPr>
        <p:cxnSp>
          <p:nvCxnSpPr>
            <p:cNvPr id="31768"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31769"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31770"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6" name="Arc 15"/>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31753" name="Object 9"/>
            <p:cNvGraphicFramePr>
              <a:graphicFrameLocks noChangeAspect="1"/>
            </p:cNvGraphicFramePr>
            <p:nvPr/>
          </p:nvGraphicFramePr>
          <p:xfrm>
            <a:off x="5283457" y="3539727"/>
            <a:ext cx="344787" cy="386161"/>
          </p:xfrm>
          <a:graphic>
            <a:graphicData uri="http://schemas.openxmlformats.org/presentationml/2006/ole">
              <mc:AlternateContent xmlns:mc="http://schemas.openxmlformats.org/markup-compatibility/2006">
                <mc:Choice xmlns:v="urn:schemas-microsoft-com:vml" Requires="v">
                  <p:oleObj spid="_x0000_s236581"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457" y="3539727"/>
                          <a:ext cx="344787" cy="386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4" name="Object 10"/>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236582"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756" name="Slide Number Placeholder 1"/>
          <p:cNvSpPr>
            <a:spLocks noGrp="1"/>
          </p:cNvSpPr>
          <p:nvPr>
            <p:ph type="sldNum" sz="quarter" idx="12"/>
          </p:nvPr>
        </p:nvSpPr>
        <p:spPr>
          <a:noFill/>
        </p:spPr>
        <p:txBody>
          <a:bodyPr/>
          <a:lstStyle/>
          <a:p>
            <a:fld id="{75E32CE5-B331-E14E-8923-B299F600FBE8}" type="slidenum">
              <a:rPr lang="en-US">
                <a:solidFill>
                  <a:srgbClr val="000000"/>
                </a:solidFill>
              </a:rPr>
              <a:pPr/>
              <a:t>26</a:t>
            </a:fld>
            <a:endParaRPr lang="en-US">
              <a:solidFill>
                <a:srgbClr val="000000"/>
              </a:solidFill>
            </a:endParaRPr>
          </a:p>
        </p:txBody>
      </p:sp>
      <p:grpSp>
        <p:nvGrpSpPr>
          <p:cNvPr id="3" name="Group 40"/>
          <p:cNvGrpSpPr>
            <a:grpSpLocks/>
          </p:cNvGrpSpPr>
          <p:nvPr/>
        </p:nvGrpSpPr>
        <p:grpSpPr bwMode="auto">
          <a:xfrm>
            <a:off x="7529118" y="2301875"/>
            <a:ext cx="534988" cy="584200"/>
            <a:chOff x="6119446" y="2235200"/>
            <a:chExt cx="535354" cy="584200"/>
          </a:xfrm>
        </p:grpSpPr>
        <p:graphicFrame>
          <p:nvGraphicFramePr>
            <p:cNvPr id="31752" name="Object 8"/>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236583" name="Equation" r:id="rId8" imgW="101600" imgH="139700" progId="Equation.3">
                    <p:embed/>
                  </p:oleObj>
                </mc:Choice>
                <mc:Fallback>
                  <p:oleObj name="Equation" r:id="rId8" imgW="1016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7"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4" name="Group 41"/>
          <p:cNvGrpSpPr>
            <a:grpSpLocks/>
          </p:cNvGrpSpPr>
          <p:nvPr/>
        </p:nvGrpSpPr>
        <p:grpSpPr bwMode="auto">
          <a:xfrm>
            <a:off x="6811568" y="2273300"/>
            <a:ext cx="533400" cy="614363"/>
            <a:chOff x="5410200" y="2257425"/>
            <a:chExt cx="533400" cy="614730"/>
          </a:xfrm>
        </p:grpSpPr>
        <p:graphicFrame>
          <p:nvGraphicFramePr>
            <p:cNvPr id="31751" name="Object 7"/>
            <p:cNvGraphicFramePr>
              <a:graphicFrameLocks noChangeAspect="1"/>
            </p:cNvGraphicFramePr>
            <p:nvPr/>
          </p:nvGraphicFramePr>
          <p:xfrm>
            <a:off x="5410200" y="2257425"/>
            <a:ext cx="317500" cy="485775"/>
          </p:xfrm>
          <a:graphic>
            <a:graphicData uri="http://schemas.openxmlformats.org/presentationml/2006/ole">
              <mc:AlternateContent xmlns:mc="http://schemas.openxmlformats.org/markup-compatibility/2006">
                <mc:Choice xmlns:v="urn:schemas-microsoft-com:vml" Requires="v">
                  <p:oleObj spid="_x0000_s236584" name="Equation" r:id="rId10" imgW="127000" imgH="190500" progId="Equation.3">
                    <p:embed/>
                  </p:oleObj>
                </mc:Choice>
                <mc:Fallback>
                  <p:oleObj name="Equation" r:id="rId10" imgW="1270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257425"/>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6"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grpSp>
        <p:nvGrpSpPr>
          <p:cNvPr id="5" name="Group 39"/>
          <p:cNvGrpSpPr>
            <a:grpSpLocks/>
          </p:cNvGrpSpPr>
          <p:nvPr/>
        </p:nvGrpSpPr>
        <p:grpSpPr bwMode="auto">
          <a:xfrm>
            <a:off x="7276706" y="2005013"/>
            <a:ext cx="838200" cy="1117600"/>
            <a:chOff x="5867400" y="1981200"/>
            <a:chExt cx="838200" cy="1117600"/>
          </a:xfrm>
        </p:grpSpPr>
        <p:grpSp>
          <p:nvGrpSpPr>
            <p:cNvPr id="6" name="Group 33"/>
            <p:cNvGrpSpPr>
              <a:grpSpLocks/>
            </p:cNvGrpSpPr>
            <p:nvPr/>
          </p:nvGrpSpPr>
          <p:grpSpPr bwMode="auto">
            <a:xfrm>
              <a:off x="6096000" y="2743200"/>
              <a:ext cx="609600" cy="355600"/>
              <a:chOff x="6248400" y="2667000"/>
              <a:chExt cx="609600" cy="355600"/>
            </a:xfrm>
          </p:grpSpPr>
          <p:graphicFrame>
            <p:nvGraphicFramePr>
              <p:cNvPr id="31750" name="Object 6"/>
              <p:cNvGraphicFramePr>
                <a:graphicFrameLocks noChangeAspect="1"/>
              </p:cNvGraphicFramePr>
              <p:nvPr/>
            </p:nvGraphicFramePr>
            <p:xfrm>
              <a:off x="6572250" y="2667000"/>
              <a:ext cx="285750" cy="355600"/>
            </p:xfrm>
            <a:graphic>
              <a:graphicData uri="http://schemas.openxmlformats.org/presentationml/2006/ole">
                <mc:AlternateContent xmlns:mc="http://schemas.openxmlformats.org/markup-compatibility/2006">
                  <mc:Choice xmlns:v="urn:schemas-microsoft-com:vml" Requires="v">
                    <p:oleObj spid="_x0000_s236585" name="Equation" r:id="rId12" imgW="114300" imgH="139700" progId="Equation.3">
                      <p:embed/>
                    </p:oleObj>
                  </mc:Choice>
                  <mc:Fallback>
                    <p:oleObj name="Equation" r:id="rId12" imgW="114300" imgH="139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2250" y="2667000"/>
                            <a:ext cx="2857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5" name="Straight Arrow Connector 25"/>
              <p:cNvCxnSpPr>
                <a:cxnSpLocks noChangeShapeType="1"/>
              </p:cNvCxnSpPr>
              <p:nvPr/>
            </p:nvCxnSpPr>
            <p:spPr bwMode="auto">
              <a:xfrm>
                <a:off x="6248400" y="2895600"/>
                <a:ext cx="357554" cy="1588"/>
              </a:xfrm>
              <a:prstGeom prst="straightConnector1">
                <a:avLst/>
              </a:prstGeom>
              <a:noFill/>
              <a:ln w="15875">
                <a:solidFill>
                  <a:schemeClr val="tx1"/>
                </a:solidFill>
                <a:round/>
                <a:headEnd/>
                <a:tailEnd type="triangle" w="lg" len="med"/>
              </a:ln>
            </p:spPr>
          </p:cxnSp>
        </p:grpSp>
        <p:grpSp>
          <p:nvGrpSpPr>
            <p:cNvPr id="7" name="Group 34"/>
            <p:cNvGrpSpPr>
              <a:grpSpLocks/>
            </p:cNvGrpSpPr>
            <p:nvPr/>
          </p:nvGrpSpPr>
          <p:grpSpPr bwMode="auto">
            <a:xfrm>
              <a:off x="5867400" y="1981200"/>
              <a:ext cx="285750" cy="838200"/>
              <a:chOff x="6019800" y="1905000"/>
              <a:chExt cx="285750" cy="838200"/>
            </a:xfrm>
          </p:grpSpPr>
          <p:graphicFrame>
            <p:nvGraphicFramePr>
              <p:cNvPr id="31749" name="Object 5"/>
              <p:cNvGraphicFramePr>
                <a:graphicFrameLocks noChangeAspect="1"/>
              </p:cNvGraphicFramePr>
              <p:nvPr/>
            </p:nvGraphicFramePr>
            <p:xfrm>
              <a:off x="6019800" y="1905000"/>
              <a:ext cx="285750" cy="452438"/>
            </p:xfrm>
            <a:graphic>
              <a:graphicData uri="http://schemas.openxmlformats.org/presentationml/2006/ole">
                <mc:AlternateContent xmlns:mc="http://schemas.openxmlformats.org/markup-compatibility/2006">
                  <mc:Choice xmlns:v="urn:schemas-microsoft-com:vml" Requires="v">
                    <p:oleObj spid="_x0000_s236586" name="Equation" r:id="rId14" imgW="114300" imgH="177800" progId="Equation.3">
                      <p:embed/>
                    </p:oleObj>
                  </mc:Choice>
                  <mc:Fallback>
                    <p:oleObj name="Equation" r:id="rId14" imgW="1143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1905000"/>
                            <a:ext cx="2857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4" name="Straight Arrow Connector 27"/>
              <p:cNvCxnSpPr>
                <a:cxnSpLocks noChangeShapeType="1"/>
              </p:cNvCxnSpPr>
              <p:nvPr/>
            </p:nvCxnSpPr>
            <p:spPr bwMode="auto">
              <a:xfrm rot="-5400000">
                <a:off x="5994217" y="2563629"/>
                <a:ext cx="357554" cy="1588"/>
              </a:xfrm>
              <a:prstGeom prst="straightConnector1">
                <a:avLst/>
              </a:prstGeom>
              <a:noFill/>
              <a:ln w="15875">
                <a:solidFill>
                  <a:schemeClr val="tx1"/>
                </a:solidFill>
                <a:round/>
                <a:headEnd/>
                <a:tailEnd type="triangle" w="lg" len="med"/>
              </a:ln>
            </p:spPr>
          </p:cxnSp>
        </p:grpSp>
      </p:grpSp>
      <p:sp>
        <p:nvSpPr>
          <p:cNvPr id="31760" name="Oval 42"/>
          <p:cNvSpPr>
            <a:spLocks noChangeArrowheads="1"/>
          </p:cNvSpPr>
          <p:nvPr/>
        </p:nvSpPr>
        <p:spPr bwMode="auto">
          <a:xfrm>
            <a:off x="7386243" y="2927350"/>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graphicFrame>
        <p:nvGraphicFramePr>
          <p:cNvPr id="31746" name="Object 2"/>
          <p:cNvGraphicFramePr>
            <a:graphicFrameLocks noChangeAspect="1"/>
          </p:cNvGraphicFramePr>
          <p:nvPr/>
        </p:nvGraphicFramePr>
        <p:xfrm>
          <a:off x="1389944" y="429846"/>
          <a:ext cx="4803748" cy="723667"/>
        </p:xfrm>
        <a:graphic>
          <a:graphicData uri="http://schemas.openxmlformats.org/presentationml/2006/ole">
            <mc:AlternateContent xmlns:mc="http://schemas.openxmlformats.org/markup-compatibility/2006">
              <mc:Choice xmlns:v="urn:schemas-microsoft-com:vml" Requires="v">
                <p:oleObj spid="_x0000_s236587" name="Equation" r:id="rId16" imgW="1181100" imgH="177800" progId="Equation.3">
                  <p:embed/>
                </p:oleObj>
              </mc:Choice>
              <mc:Fallback>
                <p:oleObj name="Equation" r:id="rId16" imgW="1181100" imgH="177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9944" y="429846"/>
                        <a:ext cx="4803748" cy="723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27"/>
          <p:cNvGrpSpPr/>
          <p:nvPr/>
        </p:nvGrpSpPr>
        <p:grpSpPr>
          <a:xfrm>
            <a:off x="1345050" y="1016001"/>
            <a:ext cx="2237111" cy="795713"/>
            <a:chOff x="1412330" y="1016001"/>
            <a:chExt cx="2237111" cy="795713"/>
          </a:xfrm>
        </p:grpSpPr>
        <p:graphicFrame>
          <p:nvGraphicFramePr>
            <p:cNvPr id="31747" name="Object 3"/>
            <p:cNvGraphicFramePr>
              <a:graphicFrameLocks noChangeAspect="1"/>
            </p:cNvGraphicFramePr>
            <p:nvPr/>
          </p:nvGraphicFramePr>
          <p:xfrm>
            <a:off x="2934205" y="1016001"/>
            <a:ext cx="415538" cy="795713"/>
          </p:xfrm>
          <a:graphic>
            <a:graphicData uri="http://schemas.openxmlformats.org/presentationml/2006/ole">
              <mc:AlternateContent xmlns:mc="http://schemas.openxmlformats.org/markup-compatibility/2006">
                <mc:Choice xmlns:v="urn:schemas-microsoft-com:vml" Requires="v">
                  <p:oleObj spid="_x0000_s236588" name="Equation" r:id="rId18" imgW="114300" imgH="215900" progId="Equation.3">
                    <p:embed/>
                  </p:oleObj>
                </mc:Choice>
                <mc:Fallback>
                  <p:oleObj name="Equation" r:id="rId18" imgW="114300" imgH="2159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34205" y="1016001"/>
                          <a:ext cx="415538" cy="795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1" name="TextBox 35"/>
            <p:cNvSpPr txBox="1">
              <a:spLocks noChangeArrowheads="1"/>
            </p:cNvSpPr>
            <p:nvPr/>
          </p:nvSpPr>
          <p:spPr bwMode="auto">
            <a:xfrm>
              <a:off x="1412330" y="1191144"/>
              <a:ext cx="2237111" cy="584776"/>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rPr>
                <a:t>What is    ?  </a:t>
              </a:r>
            </a:p>
          </p:txBody>
        </p:sp>
      </p:grpSp>
      <p:graphicFrame>
        <p:nvGraphicFramePr>
          <p:cNvPr id="72717" name="Object 4"/>
          <p:cNvGraphicFramePr>
            <a:graphicFrameLocks noChangeAspect="1"/>
          </p:cNvGraphicFramePr>
          <p:nvPr/>
        </p:nvGraphicFramePr>
        <p:xfrm>
          <a:off x="546100" y="3527425"/>
          <a:ext cx="4456113" cy="652463"/>
        </p:xfrm>
        <a:graphic>
          <a:graphicData uri="http://schemas.openxmlformats.org/presentationml/2006/ole">
            <mc:AlternateContent xmlns:mc="http://schemas.openxmlformats.org/markup-compatibility/2006">
              <mc:Choice xmlns:v="urn:schemas-microsoft-com:vml" Requires="v">
                <p:oleObj spid="_x0000_s236589" name="Equation" r:id="rId20" imgW="1473200" imgH="215900" progId="Equation.3">
                  <p:embed/>
                </p:oleObj>
              </mc:Choice>
              <mc:Fallback>
                <p:oleObj name="Equation" r:id="rId20" imgW="1473200" imgH="2159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6100" y="3527425"/>
                        <a:ext cx="4456113"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6899474" y="4058343"/>
            <a:ext cx="1600200" cy="1676400"/>
            <a:chOff x="4724400" y="2362200"/>
            <a:chExt cx="1600200" cy="1676400"/>
          </a:xfrm>
        </p:grpSpPr>
        <p:cxnSp>
          <p:nvCxnSpPr>
            <p:cNvPr id="31768"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31769"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31770"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6" name="Arc 15"/>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31753" name="Object 9"/>
            <p:cNvGraphicFramePr>
              <a:graphicFrameLocks noChangeAspect="1"/>
            </p:cNvGraphicFramePr>
            <p:nvPr/>
          </p:nvGraphicFramePr>
          <p:xfrm>
            <a:off x="5283457" y="3539727"/>
            <a:ext cx="344787" cy="386161"/>
          </p:xfrm>
          <a:graphic>
            <a:graphicData uri="http://schemas.openxmlformats.org/presentationml/2006/ole">
              <mc:AlternateContent xmlns:mc="http://schemas.openxmlformats.org/markup-compatibility/2006">
                <mc:Choice xmlns:v="urn:schemas-microsoft-com:vml" Requires="v">
                  <p:oleObj spid="_x0000_s237601"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457" y="3539727"/>
                          <a:ext cx="344787" cy="386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4" name="Object 10"/>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237602"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756" name="Slide Number Placeholder 1"/>
          <p:cNvSpPr>
            <a:spLocks noGrp="1"/>
          </p:cNvSpPr>
          <p:nvPr>
            <p:ph type="sldNum" sz="quarter" idx="12"/>
          </p:nvPr>
        </p:nvSpPr>
        <p:spPr>
          <a:noFill/>
        </p:spPr>
        <p:txBody>
          <a:bodyPr/>
          <a:lstStyle/>
          <a:p>
            <a:fld id="{75E32CE5-B331-E14E-8923-B299F600FBE8}" type="slidenum">
              <a:rPr lang="en-US">
                <a:solidFill>
                  <a:srgbClr val="000000"/>
                </a:solidFill>
              </a:rPr>
              <a:pPr/>
              <a:t>27</a:t>
            </a:fld>
            <a:endParaRPr lang="en-US">
              <a:solidFill>
                <a:srgbClr val="000000"/>
              </a:solidFill>
            </a:endParaRPr>
          </a:p>
        </p:txBody>
      </p:sp>
      <p:grpSp>
        <p:nvGrpSpPr>
          <p:cNvPr id="3" name="Group 40"/>
          <p:cNvGrpSpPr>
            <a:grpSpLocks/>
          </p:cNvGrpSpPr>
          <p:nvPr/>
        </p:nvGrpSpPr>
        <p:grpSpPr bwMode="auto">
          <a:xfrm>
            <a:off x="8252024" y="3982143"/>
            <a:ext cx="534988" cy="584200"/>
            <a:chOff x="6119446" y="2235200"/>
            <a:chExt cx="535354" cy="584200"/>
          </a:xfrm>
        </p:grpSpPr>
        <p:graphicFrame>
          <p:nvGraphicFramePr>
            <p:cNvPr id="31752" name="Object 8"/>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237603" name="Equation" r:id="rId8" imgW="101600" imgH="139700" progId="Equation.3">
                    <p:embed/>
                  </p:oleObj>
                </mc:Choice>
                <mc:Fallback>
                  <p:oleObj name="Equation" r:id="rId8" imgW="1016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7"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4" name="Group 41"/>
          <p:cNvGrpSpPr>
            <a:grpSpLocks/>
          </p:cNvGrpSpPr>
          <p:nvPr/>
        </p:nvGrpSpPr>
        <p:grpSpPr bwMode="auto">
          <a:xfrm>
            <a:off x="7534474" y="3953568"/>
            <a:ext cx="533400" cy="614363"/>
            <a:chOff x="5410200" y="2257425"/>
            <a:chExt cx="533400" cy="614730"/>
          </a:xfrm>
        </p:grpSpPr>
        <p:graphicFrame>
          <p:nvGraphicFramePr>
            <p:cNvPr id="31751" name="Object 7"/>
            <p:cNvGraphicFramePr>
              <a:graphicFrameLocks noChangeAspect="1"/>
            </p:cNvGraphicFramePr>
            <p:nvPr/>
          </p:nvGraphicFramePr>
          <p:xfrm>
            <a:off x="5410200" y="2257425"/>
            <a:ext cx="317500" cy="485775"/>
          </p:xfrm>
          <a:graphic>
            <a:graphicData uri="http://schemas.openxmlformats.org/presentationml/2006/ole">
              <mc:AlternateContent xmlns:mc="http://schemas.openxmlformats.org/markup-compatibility/2006">
                <mc:Choice xmlns:v="urn:schemas-microsoft-com:vml" Requires="v">
                  <p:oleObj spid="_x0000_s237604" name="Equation" r:id="rId10" imgW="127000" imgH="190500" progId="Equation.3">
                    <p:embed/>
                  </p:oleObj>
                </mc:Choice>
                <mc:Fallback>
                  <p:oleObj name="Equation" r:id="rId10" imgW="1270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257425"/>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6"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grpSp>
        <p:nvGrpSpPr>
          <p:cNvPr id="5" name="Group 39"/>
          <p:cNvGrpSpPr>
            <a:grpSpLocks/>
          </p:cNvGrpSpPr>
          <p:nvPr/>
        </p:nvGrpSpPr>
        <p:grpSpPr bwMode="auto">
          <a:xfrm>
            <a:off x="7999612" y="3685281"/>
            <a:ext cx="838200" cy="1117600"/>
            <a:chOff x="5867400" y="1981200"/>
            <a:chExt cx="838200" cy="1117600"/>
          </a:xfrm>
        </p:grpSpPr>
        <p:grpSp>
          <p:nvGrpSpPr>
            <p:cNvPr id="6" name="Group 33"/>
            <p:cNvGrpSpPr>
              <a:grpSpLocks/>
            </p:cNvGrpSpPr>
            <p:nvPr/>
          </p:nvGrpSpPr>
          <p:grpSpPr bwMode="auto">
            <a:xfrm>
              <a:off x="6096000" y="2743200"/>
              <a:ext cx="609600" cy="355600"/>
              <a:chOff x="6248400" y="2667000"/>
              <a:chExt cx="609600" cy="355600"/>
            </a:xfrm>
          </p:grpSpPr>
          <p:graphicFrame>
            <p:nvGraphicFramePr>
              <p:cNvPr id="31750" name="Object 6"/>
              <p:cNvGraphicFramePr>
                <a:graphicFrameLocks noChangeAspect="1"/>
              </p:cNvGraphicFramePr>
              <p:nvPr/>
            </p:nvGraphicFramePr>
            <p:xfrm>
              <a:off x="6572250" y="2667000"/>
              <a:ext cx="285750" cy="355600"/>
            </p:xfrm>
            <a:graphic>
              <a:graphicData uri="http://schemas.openxmlformats.org/presentationml/2006/ole">
                <mc:AlternateContent xmlns:mc="http://schemas.openxmlformats.org/markup-compatibility/2006">
                  <mc:Choice xmlns:v="urn:schemas-microsoft-com:vml" Requires="v">
                    <p:oleObj spid="_x0000_s237605" name="Equation" r:id="rId12" imgW="114300" imgH="139700" progId="Equation.3">
                      <p:embed/>
                    </p:oleObj>
                  </mc:Choice>
                  <mc:Fallback>
                    <p:oleObj name="Equation" r:id="rId12" imgW="114300" imgH="139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2250" y="2667000"/>
                            <a:ext cx="2857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5" name="Straight Arrow Connector 25"/>
              <p:cNvCxnSpPr>
                <a:cxnSpLocks noChangeShapeType="1"/>
              </p:cNvCxnSpPr>
              <p:nvPr/>
            </p:nvCxnSpPr>
            <p:spPr bwMode="auto">
              <a:xfrm>
                <a:off x="6248400" y="2895600"/>
                <a:ext cx="357554" cy="1588"/>
              </a:xfrm>
              <a:prstGeom prst="straightConnector1">
                <a:avLst/>
              </a:prstGeom>
              <a:noFill/>
              <a:ln w="15875">
                <a:solidFill>
                  <a:schemeClr val="tx1"/>
                </a:solidFill>
                <a:round/>
                <a:headEnd/>
                <a:tailEnd type="triangle" w="lg" len="med"/>
              </a:ln>
            </p:spPr>
          </p:cxnSp>
        </p:grpSp>
        <p:grpSp>
          <p:nvGrpSpPr>
            <p:cNvPr id="7" name="Group 34"/>
            <p:cNvGrpSpPr>
              <a:grpSpLocks/>
            </p:cNvGrpSpPr>
            <p:nvPr/>
          </p:nvGrpSpPr>
          <p:grpSpPr bwMode="auto">
            <a:xfrm>
              <a:off x="5867400" y="1981200"/>
              <a:ext cx="285750" cy="838200"/>
              <a:chOff x="6019800" y="1905000"/>
              <a:chExt cx="285750" cy="838200"/>
            </a:xfrm>
          </p:grpSpPr>
          <p:graphicFrame>
            <p:nvGraphicFramePr>
              <p:cNvPr id="31749" name="Object 5"/>
              <p:cNvGraphicFramePr>
                <a:graphicFrameLocks noChangeAspect="1"/>
              </p:cNvGraphicFramePr>
              <p:nvPr/>
            </p:nvGraphicFramePr>
            <p:xfrm>
              <a:off x="6019800" y="1905000"/>
              <a:ext cx="285750" cy="452438"/>
            </p:xfrm>
            <a:graphic>
              <a:graphicData uri="http://schemas.openxmlformats.org/presentationml/2006/ole">
                <mc:AlternateContent xmlns:mc="http://schemas.openxmlformats.org/markup-compatibility/2006">
                  <mc:Choice xmlns:v="urn:schemas-microsoft-com:vml" Requires="v">
                    <p:oleObj spid="_x0000_s237606" name="Equation" r:id="rId14" imgW="114300" imgH="177800" progId="Equation.3">
                      <p:embed/>
                    </p:oleObj>
                  </mc:Choice>
                  <mc:Fallback>
                    <p:oleObj name="Equation" r:id="rId14" imgW="1143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1905000"/>
                            <a:ext cx="28575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764" name="Straight Arrow Connector 27"/>
              <p:cNvCxnSpPr>
                <a:cxnSpLocks noChangeShapeType="1"/>
              </p:cNvCxnSpPr>
              <p:nvPr/>
            </p:nvCxnSpPr>
            <p:spPr bwMode="auto">
              <a:xfrm rot="-5400000">
                <a:off x="5994217" y="2563629"/>
                <a:ext cx="357554" cy="1588"/>
              </a:xfrm>
              <a:prstGeom prst="straightConnector1">
                <a:avLst/>
              </a:prstGeom>
              <a:noFill/>
              <a:ln w="15875">
                <a:solidFill>
                  <a:schemeClr val="tx1"/>
                </a:solidFill>
                <a:round/>
                <a:headEnd/>
                <a:tailEnd type="triangle" w="lg" len="med"/>
              </a:ln>
            </p:spPr>
          </p:cxnSp>
        </p:grpSp>
      </p:grpSp>
      <p:sp>
        <p:nvSpPr>
          <p:cNvPr id="31760" name="Oval 42"/>
          <p:cNvSpPr>
            <a:spLocks noChangeArrowheads="1"/>
          </p:cNvSpPr>
          <p:nvPr/>
        </p:nvSpPr>
        <p:spPr bwMode="auto">
          <a:xfrm>
            <a:off x="8109149" y="4607618"/>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graphicFrame>
        <p:nvGraphicFramePr>
          <p:cNvPr id="31746" name="Object 2"/>
          <p:cNvGraphicFramePr>
            <a:graphicFrameLocks noChangeAspect="1"/>
          </p:cNvGraphicFramePr>
          <p:nvPr>
            <p:extLst>
              <p:ext uri="{D42A27DB-BD31-4B8C-83A1-F6EECF244321}">
                <p14:modId xmlns:p14="http://schemas.microsoft.com/office/powerpoint/2010/main" val="1766925215"/>
              </p:ext>
            </p:extLst>
          </p:nvPr>
        </p:nvGraphicFramePr>
        <p:xfrm>
          <a:off x="0" y="1471490"/>
          <a:ext cx="7543801" cy="879475"/>
        </p:xfrm>
        <a:graphic>
          <a:graphicData uri="http://schemas.openxmlformats.org/presentationml/2006/ole">
            <mc:AlternateContent xmlns:mc="http://schemas.openxmlformats.org/markup-compatibility/2006">
              <mc:Choice xmlns:v="urn:schemas-microsoft-com:vml" Requires="v">
                <p:oleObj spid="_x0000_s237607" name="Equation" r:id="rId16" imgW="1854200" imgH="215900" progId="Equation.3">
                  <p:embed/>
                </p:oleObj>
              </mc:Choice>
              <mc:Fallback>
                <p:oleObj name="Equation" r:id="rId16" imgW="1854200" imgH="215900" progId="Equation.3">
                  <p:embed/>
                  <p:pic>
                    <p:nvPicPr>
                      <p:cNvPr id="0" name=""/>
                      <p:cNvPicPr>
                        <a:picLocks noChangeAspect="1" noChangeArrowheads="1"/>
                      </p:cNvPicPr>
                      <p:nvPr/>
                    </p:nvPicPr>
                    <p:blipFill>
                      <a:blip r:embed="rId17"/>
                      <a:srcRect/>
                      <a:stretch>
                        <a:fillRect/>
                      </a:stretch>
                    </p:blipFill>
                    <p:spPr bwMode="auto">
                      <a:xfrm>
                        <a:off x="0" y="1471490"/>
                        <a:ext cx="7543801"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17" name="Object 4"/>
          <p:cNvGraphicFramePr>
            <a:graphicFrameLocks noChangeAspect="1"/>
          </p:cNvGraphicFramePr>
          <p:nvPr>
            <p:extLst>
              <p:ext uri="{D42A27DB-BD31-4B8C-83A1-F6EECF244321}">
                <p14:modId xmlns:p14="http://schemas.microsoft.com/office/powerpoint/2010/main" val="2829040796"/>
              </p:ext>
            </p:extLst>
          </p:nvPr>
        </p:nvGraphicFramePr>
        <p:xfrm>
          <a:off x="-25400" y="2584450"/>
          <a:ext cx="7407275" cy="971550"/>
        </p:xfrm>
        <a:graphic>
          <a:graphicData uri="http://schemas.openxmlformats.org/presentationml/2006/ole">
            <mc:AlternateContent xmlns:mc="http://schemas.openxmlformats.org/markup-compatibility/2006">
              <mc:Choice xmlns:v="urn:schemas-microsoft-com:vml" Requires="v">
                <p:oleObj spid="_x0000_s237608" name="Equation" r:id="rId18" imgW="1841500" imgH="241300" progId="Equation.3">
                  <p:embed/>
                </p:oleObj>
              </mc:Choice>
              <mc:Fallback>
                <p:oleObj name="Equation" r:id="rId18" imgW="1841500" imgH="241300" progId="Equation.3">
                  <p:embed/>
                  <p:pic>
                    <p:nvPicPr>
                      <p:cNvPr id="0" name=""/>
                      <p:cNvPicPr>
                        <a:picLocks noChangeAspect="1" noChangeArrowheads="1"/>
                      </p:cNvPicPr>
                      <p:nvPr/>
                    </p:nvPicPr>
                    <p:blipFill>
                      <a:blip r:embed="rId19"/>
                      <a:srcRect/>
                      <a:stretch>
                        <a:fillRect/>
                      </a:stretch>
                    </p:blipFill>
                    <p:spPr bwMode="auto">
                      <a:xfrm>
                        <a:off x="-25400" y="2584450"/>
                        <a:ext cx="7407275" cy="971550"/>
                      </a:xfrm>
                      <a:prstGeom prst="rect">
                        <a:avLst/>
                      </a:prstGeom>
                      <a:noFill/>
                      <a:extLst/>
                    </p:spPr>
                  </p:pic>
                </p:oleObj>
              </mc:Fallback>
            </mc:AlternateContent>
          </a:graphicData>
        </a:graphic>
      </p:graphicFrame>
      <p:sp>
        <p:nvSpPr>
          <p:cNvPr id="8" name="TextBox 7"/>
          <p:cNvSpPr txBox="1"/>
          <p:nvPr/>
        </p:nvSpPr>
        <p:spPr>
          <a:xfrm>
            <a:off x="186756" y="205413"/>
            <a:ext cx="8386130" cy="1200328"/>
          </a:xfrm>
          <a:prstGeom prst="rect">
            <a:avLst/>
          </a:prstGeom>
          <a:noFill/>
        </p:spPr>
        <p:txBody>
          <a:bodyPr wrap="none" rtlCol="0">
            <a:spAutoFit/>
          </a:bodyPr>
          <a:lstStyle/>
          <a:p>
            <a:r>
              <a:rPr lang="en-US" dirty="0" smtClean="0">
                <a:solidFill>
                  <a:srgbClr val="000000"/>
                </a:solidFill>
              </a:rPr>
              <a:t>Suppose our point is moving around, so </a:t>
            </a:r>
            <a:r>
              <a:rPr lang="en-US" dirty="0" err="1" smtClean="0">
                <a:solidFill>
                  <a:srgbClr val="000000"/>
                </a:solidFill>
              </a:rPr>
              <a:t>Φ</a:t>
            </a:r>
            <a:r>
              <a:rPr lang="en-US" dirty="0" smtClean="0">
                <a:solidFill>
                  <a:srgbClr val="000000"/>
                </a:solidFill>
              </a:rPr>
              <a:t> depends on time!</a:t>
            </a:r>
          </a:p>
          <a:p>
            <a:endParaRPr lang="en-US" dirty="0">
              <a:solidFill>
                <a:srgbClr val="000000"/>
              </a:solidFill>
            </a:endParaRPr>
          </a:p>
          <a:p>
            <a:r>
              <a:rPr lang="en-US" dirty="0" smtClean="0">
                <a:solidFill>
                  <a:srgbClr val="000000"/>
                </a:solidFill>
              </a:rPr>
              <a:t>Then: </a:t>
            </a:r>
            <a:endParaRPr lang="en-US" dirty="0">
              <a:solidFill>
                <a:srgbClr val="000000"/>
              </a:solidFill>
            </a:endParaRPr>
          </a:p>
        </p:txBody>
      </p:sp>
    </p:spTree>
    <p:extLst>
      <p:ext uri="{BB962C8B-B14F-4D97-AF65-F5344CB8AC3E}">
        <p14:creationId xmlns:p14="http://schemas.microsoft.com/office/powerpoint/2010/main" val="257694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28</a:t>
            </a:fld>
            <a:endParaRPr lang="en-US">
              <a:solidFill>
                <a:srgbClr val="000000"/>
              </a:solidFill>
            </a:endParaRPr>
          </a:p>
        </p:txBody>
      </p:sp>
      <p:sp>
        <p:nvSpPr>
          <p:cNvPr id="3" name="TextBox 2"/>
          <p:cNvSpPr txBox="1"/>
          <p:nvPr/>
        </p:nvSpPr>
        <p:spPr>
          <a:xfrm>
            <a:off x="442988" y="679339"/>
            <a:ext cx="8558753" cy="3539430"/>
          </a:xfrm>
          <a:prstGeom prst="rect">
            <a:avLst/>
          </a:prstGeom>
          <a:noFill/>
        </p:spPr>
        <p:txBody>
          <a:bodyPr wrap="none" rtlCol="0">
            <a:spAutoFit/>
          </a:bodyPr>
          <a:lstStyle/>
          <a:p>
            <a:r>
              <a:rPr lang="en-US" sz="3200">
                <a:solidFill>
                  <a:srgbClr val="000000"/>
                </a:solidFill>
              </a:rPr>
              <a:t>How was the tempo of our last class?</a:t>
            </a:r>
          </a:p>
          <a:p>
            <a:endParaRPr lang="en-US" sz="3200">
              <a:solidFill>
                <a:srgbClr val="000000"/>
              </a:solidFill>
            </a:endParaRPr>
          </a:p>
          <a:p>
            <a:pPr marL="457200" indent="-457200">
              <a:buFontTx/>
              <a:buAutoNum type="alphaUcParenR"/>
            </a:pPr>
            <a:r>
              <a:rPr lang="en-US" sz="3200">
                <a:solidFill>
                  <a:srgbClr val="000000"/>
                </a:solidFill>
              </a:rPr>
              <a:t>Way too fast, I got lost (repeatedly)!</a:t>
            </a:r>
          </a:p>
          <a:p>
            <a:pPr marL="457200" indent="-457200">
              <a:buFontTx/>
              <a:buAutoNum type="alphaUcParenR"/>
            </a:pPr>
            <a:r>
              <a:rPr lang="en-US" sz="3200">
                <a:solidFill>
                  <a:srgbClr val="000000"/>
                </a:solidFill>
              </a:rPr>
              <a:t>Bit fast, but I (mostly) hung in </a:t>
            </a:r>
          </a:p>
          <a:p>
            <a:pPr marL="457200" indent="-457200">
              <a:buFontTx/>
              <a:buAutoNum type="alphaUcParenR"/>
            </a:pPr>
            <a:r>
              <a:rPr lang="en-US" sz="3200">
                <a:solidFill>
                  <a:srgbClr val="000000"/>
                </a:solidFill>
              </a:rPr>
              <a:t>Just about right for me</a:t>
            </a:r>
          </a:p>
          <a:p>
            <a:pPr marL="457200" indent="-457200">
              <a:buFontTx/>
              <a:buAutoNum type="alphaUcParenR"/>
            </a:pPr>
            <a:r>
              <a:rPr lang="en-US" sz="3200">
                <a:solidFill>
                  <a:srgbClr val="000000"/>
                </a:solidFill>
              </a:rPr>
              <a:t>A little slow, I think I could handle a bit more</a:t>
            </a:r>
          </a:p>
          <a:p>
            <a:pPr marL="457200" indent="-457200">
              <a:buFontTx/>
              <a:buAutoNum type="alphaUcParenR"/>
            </a:pPr>
            <a:r>
              <a:rPr lang="en-US" sz="3200">
                <a:solidFill>
                  <a:srgbClr val="000000"/>
                </a:solidFill>
              </a:rPr>
              <a:t>Way too slow, pick it up!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29</a:t>
            </a:fld>
            <a:endParaRPr lang="en-US">
              <a:solidFill>
                <a:srgbClr val="000000"/>
              </a:solidFill>
            </a:endParaRPr>
          </a:p>
        </p:txBody>
      </p:sp>
      <p:graphicFrame>
        <p:nvGraphicFramePr>
          <p:cNvPr id="72717" name="Object 2"/>
          <p:cNvGraphicFramePr>
            <a:graphicFrameLocks noChangeAspect="1"/>
          </p:cNvGraphicFramePr>
          <p:nvPr>
            <p:extLst>
              <p:ext uri="{D42A27DB-BD31-4B8C-83A1-F6EECF244321}">
                <p14:modId xmlns:p14="http://schemas.microsoft.com/office/powerpoint/2010/main" val="3710666779"/>
              </p:ext>
            </p:extLst>
          </p:nvPr>
        </p:nvGraphicFramePr>
        <p:xfrm>
          <a:off x="523740" y="5894511"/>
          <a:ext cx="6556375" cy="704850"/>
        </p:xfrm>
        <a:graphic>
          <a:graphicData uri="http://schemas.openxmlformats.org/presentationml/2006/ole">
            <mc:AlternateContent xmlns:mc="http://schemas.openxmlformats.org/markup-compatibility/2006">
              <mc:Choice xmlns:v="urn:schemas-microsoft-com:vml" Requires="v">
                <p:oleObj spid="_x0000_s243740" name="Equation" r:id="rId4" imgW="2108200" imgH="215900" progId="Equation.3">
                  <p:embed/>
                </p:oleObj>
              </mc:Choice>
              <mc:Fallback>
                <p:oleObj name="Equation" r:id="rId4" imgW="21082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40" y="5894511"/>
                        <a:ext cx="65563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2201164918"/>
              </p:ext>
            </p:extLst>
          </p:nvPr>
        </p:nvGraphicFramePr>
        <p:xfrm>
          <a:off x="473075" y="4141788"/>
          <a:ext cx="4462463" cy="787400"/>
        </p:xfrm>
        <a:graphic>
          <a:graphicData uri="http://schemas.openxmlformats.org/presentationml/2006/ole">
            <mc:AlternateContent xmlns:mc="http://schemas.openxmlformats.org/markup-compatibility/2006">
              <mc:Choice xmlns:v="urn:schemas-microsoft-com:vml" Requires="v">
                <p:oleObj spid="_x0000_s243741" name="Equation" r:id="rId6" imgW="1435100" imgH="241300" progId="Equation.3">
                  <p:embed/>
                </p:oleObj>
              </mc:Choice>
              <mc:Fallback>
                <p:oleObj name="Equation" r:id="rId6" imgW="1435100" imgH="241300" progId="Equation.3">
                  <p:embed/>
                  <p:pic>
                    <p:nvPicPr>
                      <p:cNvPr id="0" name=""/>
                      <p:cNvPicPr>
                        <a:picLocks noChangeAspect="1" noChangeArrowheads="1"/>
                      </p:cNvPicPr>
                      <p:nvPr/>
                    </p:nvPicPr>
                    <p:blipFill>
                      <a:blip r:embed="rId7"/>
                      <a:srcRect/>
                      <a:stretch>
                        <a:fillRect/>
                      </a:stretch>
                    </p:blipFill>
                    <p:spPr bwMode="auto">
                      <a:xfrm>
                        <a:off x="473075" y="4141788"/>
                        <a:ext cx="446246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
          <p:cNvGraphicFramePr>
            <a:graphicFrameLocks noChangeAspect="1"/>
          </p:cNvGraphicFramePr>
          <p:nvPr/>
        </p:nvGraphicFramePr>
        <p:xfrm>
          <a:off x="529286" y="2580847"/>
          <a:ext cx="1816100" cy="581025"/>
        </p:xfrm>
        <a:graphic>
          <a:graphicData uri="http://schemas.openxmlformats.org/presentationml/2006/ole">
            <mc:AlternateContent xmlns:mc="http://schemas.openxmlformats.org/markup-compatibility/2006">
              <mc:Choice xmlns:v="urn:schemas-microsoft-com:vml" Requires="v">
                <p:oleObj spid="_x0000_s243742" name="Equation" r:id="rId8" imgW="584200" imgH="177800" progId="Equation.3">
                  <p:embed/>
                </p:oleObj>
              </mc:Choice>
              <mc:Fallback>
                <p:oleObj name="Equation" r:id="rId8" imgW="5842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86" y="2580847"/>
                        <a:ext cx="18161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38"/>
          <p:cNvGrpSpPr>
            <a:grpSpLocks/>
          </p:cNvGrpSpPr>
          <p:nvPr/>
        </p:nvGrpSpPr>
        <p:grpSpPr bwMode="auto">
          <a:xfrm>
            <a:off x="6667763" y="395796"/>
            <a:ext cx="1600200" cy="1676400"/>
            <a:chOff x="4724400" y="2362200"/>
            <a:chExt cx="1600200" cy="1676400"/>
          </a:xfrm>
        </p:grpSpPr>
        <p:cxnSp>
          <p:nvCxnSpPr>
            <p:cNvPr id="7"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8"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9"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0" name="Arc 9"/>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11" name="Object 5"/>
            <p:cNvGraphicFramePr>
              <a:graphicFrameLocks noChangeAspect="1"/>
            </p:cNvGraphicFramePr>
            <p:nvPr/>
          </p:nvGraphicFramePr>
          <p:xfrm>
            <a:off x="5273412" y="3538029"/>
            <a:ext cx="285750" cy="419100"/>
          </p:xfrm>
          <a:graphic>
            <a:graphicData uri="http://schemas.openxmlformats.org/presentationml/2006/ole">
              <mc:AlternateContent xmlns:mc="http://schemas.openxmlformats.org/markup-compatibility/2006">
                <mc:Choice xmlns:v="urn:schemas-microsoft-com:vml" Requires="v">
                  <p:oleObj spid="_x0000_s243743" name="Equation" r:id="rId10" imgW="114300" imgH="165100" progId="Equation.3">
                    <p:embed/>
                  </p:oleObj>
                </mc:Choice>
                <mc:Fallback>
                  <p:oleObj name="Equation" r:id="rId10" imgW="114300" imgH="165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3412" y="3538029"/>
                          <a:ext cx="2857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243744" name="Equation" r:id="rId12" imgW="101600" imgH="101600" progId="Equation.3">
                    <p:embed/>
                  </p:oleObj>
                </mc:Choice>
                <mc:Fallback>
                  <p:oleObj name="Equation" r:id="rId12" imgW="101600" imgH="101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0"/>
          <p:cNvGrpSpPr>
            <a:grpSpLocks/>
          </p:cNvGrpSpPr>
          <p:nvPr/>
        </p:nvGrpSpPr>
        <p:grpSpPr bwMode="auto">
          <a:xfrm>
            <a:off x="8020313" y="319596"/>
            <a:ext cx="534987" cy="584200"/>
            <a:chOff x="6119446" y="2235200"/>
            <a:chExt cx="535354" cy="584200"/>
          </a:xfrm>
        </p:grpSpPr>
        <p:graphicFrame>
          <p:nvGraphicFramePr>
            <p:cNvPr id="14" name="Object 4"/>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243745" name="Equation" r:id="rId14" imgW="101600" imgH="139700" progId="Equation.3">
                    <p:embed/>
                  </p:oleObj>
                </mc:Choice>
                <mc:Fallback>
                  <p:oleObj name="Equation" r:id="rId14" imgW="101600" imgH="139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16" name="Group 41"/>
          <p:cNvGrpSpPr>
            <a:grpSpLocks/>
          </p:cNvGrpSpPr>
          <p:nvPr/>
        </p:nvGrpSpPr>
        <p:grpSpPr bwMode="auto">
          <a:xfrm>
            <a:off x="7318375" y="258765"/>
            <a:ext cx="517788" cy="642098"/>
            <a:chOff x="5425812" y="2225148"/>
            <a:chExt cx="517788" cy="647007"/>
          </a:xfrm>
        </p:grpSpPr>
        <p:graphicFrame>
          <p:nvGraphicFramePr>
            <p:cNvPr id="17" name="Object 3"/>
            <p:cNvGraphicFramePr>
              <a:graphicFrameLocks noChangeAspect="1"/>
            </p:cNvGraphicFramePr>
            <p:nvPr/>
          </p:nvGraphicFramePr>
          <p:xfrm>
            <a:off x="5425812" y="2225148"/>
            <a:ext cx="285750" cy="551191"/>
          </p:xfrm>
          <a:graphic>
            <a:graphicData uri="http://schemas.openxmlformats.org/presentationml/2006/ole">
              <mc:AlternateContent xmlns:mc="http://schemas.openxmlformats.org/markup-compatibility/2006">
                <mc:Choice xmlns:v="urn:schemas-microsoft-com:vml" Requires="v">
                  <p:oleObj spid="_x0000_s243746" name="Equation" r:id="rId16" imgW="114300" imgH="215900" progId="Equation.3">
                    <p:embed/>
                  </p:oleObj>
                </mc:Choice>
                <mc:Fallback>
                  <p:oleObj name="Equation" r:id="rId16" imgW="114300" imgH="2159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25812" y="2225148"/>
                          <a:ext cx="285750" cy="551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sp>
        <p:nvSpPr>
          <p:cNvPr id="19" name="Oval 42"/>
          <p:cNvSpPr>
            <a:spLocks noChangeArrowheads="1"/>
          </p:cNvSpPr>
          <p:nvPr/>
        </p:nvSpPr>
        <p:spPr bwMode="auto">
          <a:xfrm>
            <a:off x="7877438" y="946659"/>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sp>
        <p:nvSpPr>
          <p:cNvPr id="20" name="TextBox 35"/>
          <p:cNvSpPr txBox="1">
            <a:spLocks noChangeArrowheads="1"/>
          </p:cNvSpPr>
          <p:nvPr/>
        </p:nvSpPr>
        <p:spPr bwMode="auto">
          <a:xfrm>
            <a:off x="7779013" y="995871"/>
            <a:ext cx="384175"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P</a:t>
            </a:r>
          </a:p>
        </p:txBody>
      </p:sp>
      <p:graphicFrame>
        <p:nvGraphicFramePr>
          <p:cNvPr id="5" name="Object 11"/>
          <p:cNvGraphicFramePr>
            <a:graphicFrameLocks noChangeAspect="1"/>
          </p:cNvGraphicFramePr>
          <p:nvPr/>
        </p:nvGraphicFramePr>
        <p:xfrm>
          <a:off x="4997450" y="2195146"/>
          <a:ext cx="4146550" cy="1452562"/>
        </p:xfrm>
        <a:graphic>
          <a:graphicData uri="http://schemas.openxmlformats.org/presentationml/2006/ole">
            <mc:AlternateContent xmlns:mc="http://schemas.openxmlformats.org/markup-compatibility/2006">
              <mc:Choice xmlns:v="urn:schemas-microsoft-com:vml" Requires="v">
                <p:oleObj spid="_x0000_s243747" name="Equation" r:id="rId18" imgW="1333500" imgH="444500" progId="Equation.3">
                  <p:embed/>
                </p:oleObj>
              </mc:Choice>
              <mc:Fallback>
                <p:oleObj name="Equation" r:id="rId18" imgW="1333500" imgH="4445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97450" y="2195146"/>
                        <a:ext cx="4146550" cy="145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65792" y="177219"/>
            <a:ext cx="6042640" cy="1015663"/>
          </a:xfrm>
          <a:prstGeom prst="rect">
            <a:avLst/>
          </a:prstGeom>
          <a:noFill/>
        </p:spPr>
        <p:txBody>
          <a:bodyPr wrap="none" rtlCol="0">
            <a:spAutoFit/>
          </a:bodyPr>
          <a:lstStyle/>
          <a:p>
            <a:r>
              <a:rPr lang="en-US" sz="3000">
                <a:solidFill>
                  <a:srgbClr val="000000"/>
                </a:solidFill>
              </a:rPr>
              <a:t>Summary of last class: Kinematics </a:t>
            </a:r>
          </a:p>
          <a:p>
            <a:r>
              <a:rPr lang="en-US" sz="3000">
                <a:solidFill>
                  <a:srgbClr val="000000"/>
                </a:solidFill>
              </a:rPr>
              <a:t>Plane polar coordinates</a:t>
            </a:r>
          </a:p>
        </p:txBody>
      </p:sp>
      <p:graphicFrame>
        <p:nvGraphicFramePr>
          <p:cNvPr id="21" name="Object 14"/>
          <p:cNvGraphicFramePr>
            <a:graphicFrameLocks noChangeAspect="1"/>
          </p:cNvGraphicFramePr>
          <p:nvPr/>
        </p:nvGraphicFramePr>
        <p:xfrm>
          <a:off x="529492" y="3420669"/>
          <a:ext cx="2486025" cy="581025"/>
        </p:xfrm>
        <a:graphic>
          <a:graphicData uri="http://schemas.openxmlformats.org/presentationml/2006/ole">
            <mc:AlternateContent xmlns:mc="http://schemas.openxmlformats.org/markup-compatibility/2006">
              <mc:Choice xmlns:v="urn:schemas-microsoft-com:vml" Requires="v">
                <p:oleObj spid="_x0000_s243748" name="Equation" r:id="rId20" imgW="800100" imgH="177800" progId="Equation.3">
                  <p:embed/>
                </p:oleObj>
              </mc:Choice>
              <mc:Fallback>
                <p:oleObj name="Equation" r:id="rId20" imgW="800100" imgH="177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9492" y="3420669"/>
                        <a:ext cx="2486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365563" y="4964894"/>
            <a:ext cx="8792863" cy="830997"/>
          </a:xfrm>
          <a:prstGeom prst="rect">
            <a:avLst/>
          </a:prstGeom>
          <a:noFill/>
        </p:spPr>
        <p:txBody>
          <a:bodyPr wrap="square" rtlCol="0">
            <a:spAutoFit/>
          </a:bodyPr>
          <a:lstStyle/>
          <a:p>
            <a:r>
              <a:rPr lang="en-US" dirty="0" smtClean="0">
                <a:solidFill>
                  <a:srgbClr val="000000"/>
                </a:solidFill>
              </a:rPr>
              <a:t>Then, take one more derivative.</a:t>
            </a:r>
          </a:p>
          <a:p>
            <a:r>
              <a:rPr lang="en-US" dirty="0" smtClean="0">
                <a:solidFill>
                  <a:srgbClr val="000000"/>
                </a:solidFill>
              </a:rPr>
              <a:t> We didn’t do this in class –  do it for yourself! </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3</a:t>
            </a:fld>
            <a:endParaRPr lang="en-US"/>
          </a:p>
        </p:txBody>
      </p:sp>
      <p:sp>
        <p:nvSpPr>
          <p:cNvPr id="3" name="TextBox 2"/>
          <p:cNvSpPr txBox="1"/>
          <p:nvPr/>
        </p:nvSpPr>
        <p:spPr>
          <a:xfrm>
            <a:off x="138049" y="855956"/>
            <a:ext cx="8844088" cy="5447645"/>
          </a:xfrm>
          <a:prstGeom prst="rect">
            <a:avLst/>
          </a:prstGeom>
          <a:noFill/>
        </p:spPr>
        <p:txBody>
          <a:bodyPr wrap="none" rtlCol="0">
            <a:spAutoFit/>
          </a:bodyPr>
          <a:lstStyle/>
          <a:p>
            <a:r>
              <a:rPr lang="en-US" sz="3200" dirty="0" smtClean="0"/>
              <a:t>Midterms are scheduled for Feb 16 and Mar 22</a:t>
            </a:r>
          </a:p>
          <a:p>
            <a:r>
              <a:rPr lang="en-US" sz="3200" dirty="0" smtClean="0"/>
              <a:t>We could do them in-class, or evening (7-9 PM)</a:t>
            </a:r>
          </a:p>
          <a:p>
            <a:endParaRPr lang="en-US" sz="3200" dirty="0"/>
          </a:p>
          <a:p>
            <a:r>
              <a:rPr lang="en-US" sz="3200" dirty="0" smtClean="0"/>
              <a:t>Advantage of evening: More time, less stress!</a:t>
            </a:r>
          </a:p>
          <a:p>
            <a:endParaRPr lang="en-US" sz="3200" dirty="0"/>
          </a:p>
          <a:p>
            <a:r>
              <a:rPr lang="en-US" sz="3200" dirty="0" smtClean="0"/>
              <a:t>Are you available those two evenings?</a:t>
            </a:r>
          </a:p>
          <a:p>
            <a:endParaRPr lang="en-US" sz="3200" dirty="0"/>
          </a:p>
          <a:p>
            <a:pPr marL="457200" indent="-457200">
              <a:buAutoNum type="alphaUcParenR"/>
            </a:pPr>
            <a:r>
              <a:rPr lang="en-US" sz="3200" dirty="0" smtClean="0"/>
              <a:t>Yes</a:t>
            </a:r>
          </a:p>
          <a:p>
            <a:pPr marL="457200" indent="-457200">
              <a:buAutoNum type="alphaUcParenR"/>
            </a:pPr>
            <a:r>
              <a:rPr lang="en-US" sz="3200" dirty="0" smtClean="0"/>
              <a:t>No</a:t>
            </a:r>
          </a:p>
          <a:p>
            <a:endParaRPr lang="en-US" sz="2000" dirty="0"/>
          </a:p>
          <a:p>
            <a:endParaRPr lang="en-US" sz="2000" dirty="0" smtClean="0"/>
          </a:p>
          <a:p>
            <a:endParaRPr lang="en-US" sz="2000" dirty="0"/>
          </a:p>
        </p:txBody>
      </p:sp>
    </p:spTree>
    <p:extLst>
      <p:ext uri="{BB962C8B-B14F-4D97-AF65-F5344CB8AC3E}">
        <p14:creationId xmlns:p14="http://schemas.microsoft.com/office/powerpoint/2010/main" val="40906055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30</a:t>
            </a:fld>
            <a:endParaRPr lang="en-US">
              <a:solidFill>
                <a:srgbClr val="000000"/>
              </a:solidFill>
            </a:endParaRPr>
          </a:p>
        </p:txBody>
      </p:sp>
      <p:graphicFrame>
        <p:nvGraphicFramePr>
          <p:cNvPr id="72717" name="Object 2"/>
          <p:cNvGraphicFramePr>
            <a:graphicFrameLocks noChangeAspect="1"/>
          </p:cNvGraphicFramePr>
          <p:nvPr>
            <p:extLst>
              <p:ext uri="{D42A27DB-BD31-4B8C-83A1-F6EECF244321}">
                <p14:modId xmlns:p14="http://schemas.microsoft.com/office/powerpoint/2010/main" val="3388944159"/>
              </p:ext>
            </p:extLst>
          </p:nvPr>
        </p:nvGraphicFramePr>
        <p:xfrm>
          <a:off x="523740" y="5894511"/>
          <a:ext cx="6556375" cy="704850"/>
        </p:xfrm>
        <a:graphic>
          <a:graphicData uri="http://schemas.openxmlformats.org/presentationml/2006/ole">
            <mc:AlternateContent xmlns:mc="http://schemas.openxmlformats.org/markup-compatibility/2006">
              <mc:Choice xmlns:v="urn:schemas-microsoft-com:vml" Requires="v">
                <p:oleObj spid="_x0000_s244752" name="Equation" r:id="rId4" imgW="2108200" imgH="215900" progId="Equation.3">
                  <p:embed/>
                </p:oleObj>
              </mc:Choice>
              <mc:Fallback>
                <p:oleObj name="Equation" r:id="rId4" imgW="21082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40" y="5894511"/>
                        <a:ext cx="65563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38"/>
          <p:cNvGrpSpPr>
            <a:grpSpLocks/>
          </p:cNvGrpSpPr>
          <p:nvPr/>
        </p:nvGrpSpPr>
        <p:grpSpPr bwMode="auto">
          <a:xfrm>
            <a:off x="6667763" y="395796"/>
            <a:ext cx="1600200" cy="1676400"/>
            <a:chOff x="4724400" y="2362200"/>
            <a:chExt cx="1600200" cy="1676400"/>
          </a:xfrm>
        </p:grpSpPr>
        <p:cxnSp>
          <p:nvCxnSpPr>
            <p:cNvPr id="7" name="Straight Arrow Connector 11"/>
            <p:cNvCxnSpPr>
              <a:cxnSpLocks noChangeShapeType="1"/>
            </p:cNvCxnSpPr>
            <p:nvPr/>
          </p:nvCxnSpPr>
          <p:spPr bwMode="auto">
            <a:xfrm>
              <a:off x="4724400" y="3962400"/>
              <a:ext cx="1600200" cy="1588"/>
            </a:xfrm>
            <a:prstGeom prst="straightConnector1">
              <a:avLst/>
            </a:prstGeom>
            <a:noFill/>
            <a:ln w="9525">
              <a:solidFill>
                <a:schemeClr val="tx1"/>
              </a:solidFill>
              <a:round/>
              <a:headEnd/>
              <a:tailEnd type="arrow" w="med" len="med"/>
            </a:ln>
          </p:spPr>
        </p:cxnSp>
        <p:cxnSp>
          <p:nvCxnSpPr>
            <p:cNvPr id="8" name="Straight Arrow Connector 12"/>
            <p:cNvCxnSpPr>
              <a:cxnSpLocks noChangeShapeType="1"/>
            </p:cNvCxnSpPr>
            <p:nvPr/>
          </p:nvCxnSpPr>
          <p:spPr bwMode="auto">
            <a:xfrm rot="-5400000">
              <a:off x="3925094" y="3161506"/>
              <a:ext cx="1600200" cy="1588"/>
            </a:xfrm>
            <a:prstGeom prst="straightConnector1">
              <a:avLst/>
            </a:prstGeom>
            <a:noFill/>
            <a:ln w="9525">
              <a:solidFill>
                <a:schemeClr val="tx1"/>
              </a:solidFill>
              <a:round/>
              <a:headEnd/>
              <a:tailEnd type="arrow" w="med" len="med"/>
            </a:ln>
          </p:spPr>
        </p:cxnSp>
        <p:cxnSp>
          <p:nvCxnSpPr>
            <p:cNvPr id="9" name="Straight Arrow Connector 13"/>
            <p:cNvCxnSpPr>
              <a:cxnSpLocks noChangeShapeType="1"/>
            </p:cNvCxnSpPr>
            <p:nvPr/>
          </p:nvCxnSpPr>
          <p:spPr bwMode="auto">
            <a:xfrm flipV="1">
              <a:off x="4724400" y="2971800"/>
              <a:ext cx="1219200" cy="990600"/>
            </a:xfrm>
            <a:prstGeom prst="straightConnector1">
              <a:avLst/>
            </a:prstGeom>
            <a:noFill/>
            <a:ln w="15875">
              <a:solidFill>
                <a:schemeClr val="tx1"/>
              </a:solidFill>
              <a:round/>
              <a:headEnd/>
              <a:tailEnd/>
            </a:ln>
          </p:spPr>
        </p:cxnSp>
        <p:sp>
          <p:nvSpPr>
            <p:cNvPr id="10" name="Arc 9"/>
            <p:cNvSpPr/>
            <p:nvPr/>
          </p:nvSpPr>
          <p:spPr bwMode="auto">
            <a:xfrm>
              <a:off x="5029200" y="3657600"/>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11" name="Object 5"/>
            <p:cNvGraphicFramePr>
              <a:graphicFrameLocks noChangeAspect="1"/>
            </p:cNvGraphicFramePr>
            <p:nvPr/>
          </p:nvGraphicFramePr>
          <p:xfrm>
            <a:off x="5273412" y="3538029"/>
            <a:ext cx="285750" cy="419100"/>
          </p:xfrm>
          <a:graphic>
            <a:graphicData uri="http://schemas.openxmlformats.org/presentationml/2006/ole">
              <mc:AlternateContent xmlns:mc="http://schemas.openxmlformats.org/markup-compatibility/2006">
                <mc:Choice xmlns:v="urn:schemas-microsoft-com:vml" Requires="v">
                  <p:oleObj spid="_x0000_s244753" name="Equation" r:id="rId6" imgW="114300" imgH="165100" progId="Equation.3">
                    <p:embed/>
                  </p:oleObj>
                </mc:Choice>
                <mc:Fallback>
                  <p:oleObj name="Equation" r:id="rId6" imgW="1143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3412" y="3538029"/>
                          <a:ext cx="2857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nvGraphicFramePr>
          <p:xfrm>
            <a:off x="5105400" y="3171825"/>
            <a:ext cx="254000" cy="258763"/>
          </p:xfrm>
          <a:graphic>
            <a:graphicData uri="http://schemas.openxmlformats.org/presentationml/2006/ole">
              <mc:AlternateContent xmlns:mc="http://schemas.openxmlformats.org/markup-compatibility/2006">
                <mc:Choice xmlns:v="urn:schemas-microsoft-com:vml" Requires="v">
                  <p:oleObj spid="_x0000_s244754" name="Equation" r:id="rId8" imgW="101600" imgH="101600" progId="Equation.3">
                    <p:embed/>
                  </p:oleObj>
                </mc:Choice>
                <mc:Fallback>
                  <p:oleObj name="Equation" r:id="rId8" imgW="101600" imgH="101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3171825"/>
                          <a:ext cx="254000"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0"/>
          <p:cNvGrpSpPr>
            <a:grpSpLocks/>
          </p:cNvGrpSpPr>
          <p:nvPr/>
        </p:nvGrpSpPr>
        <p:grpSpPr bwMode="auto">
          <a:xfrm>
            <a:off x="8020313" y="319596"/>
            <a:ext cx="534987" cy="584200"/>
            <a:chOff x="6119446" y="2235200"/>
            <a:chExt cx="535354" cy="584200"/>
          </a:xfrm>
        </p:grpSpPr>
        <p:graphicFrame>
          <p:nvGraphicFramePr>
            <p:cNvPr id="14" name="Object 4"/>
            <p:cNvGraphicFramePr>
              <a:graphicFrameLocks noChangeAspect="1"/>
            </p:cNvGraphicFramePr>
            <p:nvPr/>
          </p:nvGraphicFramePr>
          <p:xfrm>
            <a:off x="6400800" y="2235200"/>
            <a:ext cx="254000" cy="355600"/>
          </p:xfrm>
          <a:graphic>
            <a:graphicData uri="http://schemas.openxmlformats.org/presentationml/2006/ole">
              <mc:AlternateContent xmlns:mc="http://schemas.openxmlformats.org/markup-compatibility/2006">
                <mc:Choice xmlns:v="urn:schemas-microsoft-com:vml" Requires="v">
                  <p:oleObj spid="_x0000_s244755" name="Equation" r:id="rId10" imgW="101600" imgH="139700" progId="Equation.3">
                    <p:embed/>
                  </p:oleObj>
                </mc:Choice>
                <mc:Fallback>
                  <p:oleObj name="Equation" r:id="rId10" imgW="101600" imgH="139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2235200"/>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Arrow Connector 22"/>
            <p:cNvCxnSpPr>
              <a:cxnSpLocks noChangeShapeType="1"/>
            </p:cNvCxnSpPr>
            <p:nvPr/>
          </p:nvCxnSpPr>
          <p:spPr bwMode="auto">
            <a:xfrm flipV="1">
              <a:off x="6119446" y="2590800"/>
              <a:ext cx="281354" cy="228600"/>
            </a:xfrm>
            <a:prstGeom prst="straightConnector1">
              <a:avLst/>
            </a:prstGeom>
            <a:noFill/>
            <a:ln w="15875">
              <a:solidFill>
                <a:schemeClr val="tx1"/>
              </a:solidFill>
              <a:round/>
              <a:headEnd/>
              <a:tailEnd type="triangle" w="lg" len="med"/>
            </a:ln>
          </p:spPr>
        </p:cxnSp>
      </p:grpSp>
      <p:grpSp>
        <p:nvGrpSpPr>
          <p:cNvPr id="16" name="Group 41"/>
          <p:cNvGrpSpPr>
            <a:grpSpLocks/>
          </p:cNvGrpSpPr>
          <p:nvPr/>
        </p:nvGrpSpPr>
        <p:grpSpPr bwMode="auto">
          <a:xfrm>
            <a:off x="7318375" y="258765"/>
            <a:ext cx="517788" cy="642098"/>
            <a:chOff x="5425812" y="2225148"/>
            <a:chExt cx="517788" cy="647007"/>
          </a:xfrm>
        </p:grpSpPr>
        <p:graphicFrame>
          <p:nvGraphicFramePr>
            <p:cNvPr id="17" name="Object 3"/>
            <p:cNvGraphicFramePr>
              <a:graphicFrameLocks noChangeAspect="1"/>
            </p:cNvGraphicFramePr>
            <p:nvPr/>
          </p:nvGraphicFramePr>
          <p:xfrm>
            <a:off x="5425812" y="2225148"/>
            <a:ext cx="285750" cy="551191"/>
          </p:xfrm>
          <a:graphic>
            <a:graphicData uri="http://schemas.openxmlformats.org/presentationml/2006/ole">
              <mc:AlternateContent xmlns:mc="http://schemas.openxmlformats.org/markup-compatibility/2006">
                <mc:Choice xmlns:v="urn:schemas-microsoft-com:vml" Requires="v">
                  <p:oleObj spid="_x0000_s244756" name="Equation" r:id="rId12" imgW="114300" imgH="215900" progId="Equation.3">
                    <p:embed/>
                  </p:oleObj>
                </mc:Choice>
                <mc:Fallback>
                  <p:oleObj name="Equation" r:id="rId12" imgW="114300" imgH="2159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5812" y="2225148"/>
                          <a:ext cx="285750" cy="551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Straight Arrow Connector 24"/>
            <p:cNvCxnSpPr>
              <a:cxnSpLocks noChangeShapeType="1"/>
            </p:cNvCxnSpPr>
            <p:nvPr/>
          </p:nvCxnSpPr>
          <p:spPr bwMode="auto">
            <a:xfrm rot="16200000" flipV="1">
              <a:off x="5688623" y="2617178"/>
              <a:ext cx="281354" cy="228600"/>
            </a:xfrm>
            <a:prstGeom prst="straightConnector1">
              <a:avLst/>
            </a:prstGeom>
            <a:noFill/>
            <a:ln w="15875">
              <a:solidFill>
                <a:schemeClr val="tx1"/>
              </a:solidFill>
              <a:round/>
              <a:headEnd/>
              <a:tailEnd type="triangle" w="lg" len="med"/>
            </a:ln>
          </p:spPr>
        </p:cxnSp>
      </p:grpSp>
      <p:sp>
        <p:nvSpPr>
          <p:cNvPr id="19" name="Oval 42"/>
          <p:cNvSpPr>
            <a:spLocks noChangeArrowheads="1"/>
          </p:cNvSpPr>
          <p:nvPr/>
        </p:nvSpPr>
        <p:spPr bwMode="auto">
          <a:xfrm>
            <a:off x="7877438" y="946659"/>
            <a:ext cx="76200" cy="76200"/>
          </a:xfrm>
          <a:prstGeom prst="ellipse">
            <a:avLst/>
          </a:prstGeom>
          <a:solidFill>
            <a:schemeClr val="tx1"/>
          </a:solidFill>
          <a:ln w="9525">
            <a:solidFill>
              <a:schemeClr val="tx1"/>
            </a:solidFill>
            <a:round/>
            <a:headEnd/>
            <a:tailEnd/>
          </a:ln>
        </p:spPr>
        <p:txBody>
          <a:bodyPr>
            <a:prstTxWarp prst="textNoShape">
              <a:avLst/>
            </a:prstTxWarp>
            <a:spAutoFit/>
          </a:bodyPr>
          <a:lstStyle/>
          <a:p>
            <a:endParaRPr lang="en-US">
              <a:solidFill>
                <a:srgbClr val="000000"/>
              </a:solidFill>
            </a:endParaRPr>
          </a:p>
        </p:txBody>
      </p:sp>
      <p:sp>
        <p:nvSpPr>
          <p:cNvPr id="20" name="TextBox 35"/>
          <p:cNvSpPr txBox="1">
            <a:spLocks noChangeArrowheads="1"/>
          </p:cNvSpPr>
          <p:nvPr/>
        </p:nvSpPr>
        <p:spPr bwMode="auto">
          <a:xfrm>
            <a:off x="7779013" y="995871"/>
            <a:ext cx="384175"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P</a:t>
            </a:r>
          </a:p>
        </p:txBody>
      </p:sp>
      <p:sp>
        <p:nvSpPr>
          <p:cNvPr id="22" name="TextBox 21"/>
          <p:cNvSpPr txBox="1"/>
          <p:nvPr/>
        </p:nvSpPr>
        <p:spPr>
          <a:xfrm>
            <a:off x="265792" y="177219"/>
            <a:ext cx="6042640" cy="1015663"/>
          </a:xfrm>
          <a:prstGeom prst="rect">
            <a:avLst/>
          </a:prstGeom>
          <a:noFill/>
        </p:spPr>
        <p:txBody>
          <a:bodyPr wrap="none" rtlCol="0">
            <a:spAutoFit/>
          </a:bodyPr>
          <a:lstStyle/>
          <a:p>
            <a:r>
              <a:rPr lang="en-US" sz="3000">
                <a:solidFill>
                  <a:srgbClr val="000000"/>
                </a:solidFill>
              </a:rPr>
              <a:t>Summary of last class: Kinematics </a:t>
            </a:r>
          </a:p>
          <a:p>
            <a:r>
              <a:rPr lang="en-US" sz="3000">
                <a:solidFill>
                  <a:srgbClr val="000000"/>
                </a:solidFill>
              </a:rPr>
              <a:t>Plane polar coordinates</a:t>
            </a:r>
          </a:p>
        </p:txBody>
      </p:sp>
    </p:spTree>
    <p:extLst>
      <p:ext uri="{BB962C8B-B14F-4D97-AF65-F5344CB8AC3E}">
        <p14:creationId xmlns:p14="http://schemas.microsoft.com/office/powerpoint/2010/main" val="29969233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31</a:t>
            </a:fld>
            <a:endParaRPr lang="en-US">
              <a:solidFill>
                <a:srgbClr val="000000"/>
              </a:solidFill>
            </a:endParaRPr>
          </a:p>
        </p:txBody>
      </p:sp>
      <p:graphicFrame>
        <p:nvGraphicFramePr>
          <p:cNvPr id="72717" name="Object 2"/>
          <p:cNvGraphicFramePr>
            <a:graphicFrameLocks noChangeAspect="1"/>
          </p:cNvGraphicFramePr>
          <p:nvPr>
            <p:extLst>
              <p:ext uri="{D42A27DB-BD31-4B8C-83A1-F6EECF244321}">
                <p14:modId xmlns:p14="http://schemas.microsoft.com/office/powerpoint/2010/main" val="2310884316"/>
              </p:ext>
            </p:extLst>
          </p:nvPr>
        </p:nvGraphicFramePr>
        <p:xfrm>
          <a:off x="429342" y="2504941"/>
          <a:ext cx="3355975" cy="2157412"/>
        </p:xfrm>
        <a:graphic>
          <a:graphicData uri="http://schemas.openxmlformats.org/presentationml/2006/ole">
            <mc:AlternateContent xmlns:mc="http://schemas.openxmlformats.org/markup-compatibility/2006">
              <mc:Choice xmlns:v="urn:schemas-microsoft-com:vml" Requires="v">
                <p:oleObj spid="_x0000_s245770" name="Equation" r:id="rId4" imgW="1079500" imgH="660400" progId="Equation.3">
                  <p:embed/>
                </p:oleObj>
              </mc:Choice>
              <mc:Fallback>
                <p:oleObj name="Equation" r:id="rId4" imgW="1079500" imgH="660400" progId="Equation.3">
                  <p:embed/>
                  <p:pic>
                    <p:nvPicPr>
                      <p:cNvPr id="0" name=""/>
                      <p:cNvPicPr>
                        <a:picLocks noChangeAspect="1" noChangeArrowheads="1"/>
                      </p:cNvPicPr>
                      <p:nvPr/>
                    </p:nvPicPr>
                    <p:blipFill>
                      <a:blip r:embed="rId5"/>
                      <a:srcRect/>
                      <a:stretch>
                        <a:fillRect/>
                      </a:stretch>
                    </p:blipFill>
                    <p:spPr bwMode="auto">
                      <a:xfrm>
                        <a:off x="429342" y="2504941"/>
                        <a:ext cx="3355975" cy="215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36766" y="221408"/>
            <a:ext cx="9007234" cy="584776"/>
          </a:xfrm>
          <a:prstGeom prst="rect">
            <a:avLst/>
          </a:prstGeom>
        </p:spPr>
        <p:txBody>
          <a:bodyPr wrap="square">
            <a:spAutoFit/>
          </a:bodyPr>
          <a:lstStyle/>
          <a:p>
            <a:pPr marL="457200" indent="-457200"/>
            <a:r>
              <a:rPr lang="en-US" sz="3200" dirty="0" smtClean="0">
                <a:solidFill>
                  <a:srgbClr val="333399"/>
                </a:solidFill>
              </a:rPr>
              <a:t>Newton’s law, in polar coordinates!</a:t>
            </a:r>
            <a:endParaRPr lang="en-US" sz="3200" dirty="0">
              <a:solidFill>
                <a:srgbClr val="333399"/>
              </a:solidFill>
            </a:endParaRPr>
          </a:p>
        </p:txBody>
      </p:sp>
      <p:sp>
        <p:nvSpPr>
          <p:cNvPr id="8" name="TextBox 7"/>
          <p:cNvSpPr txBox="1"/>
          <p:nvPr/>
        </p:nvSpPr>
        <p:spPr>
          <a:xfrm>
            <a:off x="6350445" y="3540440"/>
            <a:ext cx="184666" cy="400110"/>
          </a:xfrm>
          <a:prstGeom prst="rect">
            <a:avLst/>
          </a:prstGeom>
          <a:noFill/>
        </p:spPr>
        <p:txBody>
          <a:bodyPr wrap="none" rtlCol="0">
            <a:spAutoFit/>
          </a:bodyPr>
          <a:lstStyle/>
          <a:p>
            <a:endParaRPr lang="en-US" sz="2000">
              <a:solidFill>
                <a:srgbClr val="000000"/>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798301779"/>
              </p:ext>
            </p:extLst>
          </p:nvPr>
        </p:nvGraphicFramePr>
        <p:xfrm>
          <a:off x="1095375" y="952500"/>
          <a:ext cx="1539875" cy="663575"/>
        </p:xfrm>
        <a:graphic>
          <a:graphicData uri="http://schemas.openxmlformats.org/presentationml/2006/ole">
            <mc:AlternateContent xmlns:mc="http://schemas.openxmlformats.org/markup-compatibility/2006">
              <mc:Choice xmlns:v="urn:schemas-microsoft-com:vml" Requires="v">
                <p:oleObj spid="_x0000_s245771" name="Equation" r:id="rId6" imgW="495300" imgH="203200" progId="Equation.3">
                  <p:embed/>
                </p:oleObj>
              </mc:Choice>
              <mc:Fallback>
                <p:oleObj name="Equation" r:id="rId6" imgW="495300" imgH="203200" progId="Equation.3">
                  <p:embed/>
                  <p:pic>
                    <p:nvPicPr>
                      <p:cNvPr id="0" name=""/>
                      <p:cNvPicPr>
                        <a:picLocks noChangeAspect="1" noChangeArrowheads="1"/>
                      </p:cNvPicPr>
                      <p:nvPr/>
                    </p:nvPicPr>
                    <p:blipFill>
                      <a:blip r:embed="rId7"/>
                      <a:srcRect/>
                      <a:stretch>
                        <a:fillRect/>
                      </a:stretch>
                    </p:blipFill>
                    <p:spPr bwMode="auto">
                      <a:xfrm>
                        <a:off x="1095375" y="952500"/>
                        <a:ext cx="15398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311046973"/>
              </p:ext>
            </p:extLst>
          </p:nvPr>
        </p:nvGraphicFramePr>
        <p:xfrm>
          <a:off x="1049823" y="1121191"/>
          <a:ext cx="3040063" cy="1535112"/>
        </p:xfrm>
        <a:graphic>
          <a:graphicData uri="http://schemas.openxmlformats.org/presentationml/2006/ole">
            <mc:AlternateContent xmlns:mc="http://schemas.openxmlformats.org/markup-compatibility/2006">
              <mc:Choice xmlns:v="urn:schemas-microsoft-com:vml" Requires="v">
                <p:oleObj spid="_x0000_s245772" name="Equation" r:id="rId8" imgW="977900" imgH="469900" progId="Equation.3">
                  <p:embed/>
                </p:oleObj>
              </mc:Choice>
              <mc:Fallback>
                <p:oleObj name="Equation" r:id="rId8" imgW="977900" imgH="469900" progId="Equation.3">
                  <p:embed/>
                  <p:pic>
                    <p:nvPicPr>
                      <p:cNvPr id="0" name=""/>
                      <p:cNvPicPr>
                        <a:picLocks noChangeAspect="1" noChangeArrowheads="1"/>
                      </p:cNvPicPr>
                      <p:nvPr/>
                    </p:nvPicPr>
                    <p:blipFill>
                      <a:blip r:embed="rId9"/>
                      <a:srcRect/>
                      <a:stretch>
                        <a:fillRect/>
                      </a:stretch>
                    </p:blipFill>
                    <p:spPr bwMode="auto">
                      <a:xfrm>
                        <a:off x="1049823" y="1121191"/>
                        <a:ext cx="3040063" cy="153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448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32</a:t>
            </a:fld>
            <a:endParaRPr lang="en-US">
              <a:solidFill>
                <a:srgbClr val="000000"/>
              </a:solidFill>
            </a:endParaRPr>
          </a:p>
        </p:txBody>
      </p:sp>
      <p:graphicFrame>
        <p:nvGraphicFramePr>
          <p:cNvPr id="72717" name="Object 2"/>
          <p:cNvGraphicFramePr>
            <a:graphicFrameLocks noChangeAspect="1"/>
          </p:cNvGraphicFramePr>
          <p:nvPr/>
        </p:nvGraphicFramePr>
        <p:xfrm>
          <a:off x="312738" y="3178175"/>
          <a:ext cx="3395662" cy="2116138"/>
        </p:xfrm>
        <a:graphic>
          <a:graphicData uri="http://schemas.openxmlformats.org/presentationml/2006/ole">
            <mc:AlternateContent xmlns:mc="http://schemas.openxmlformats.org/markup-compatibility/2006">
              <mc:Choice xmlns:v="urn:schemas-microsoft-com:vml" Requires="v">
                <p:oleObj spid="_x0000_s246788" name="Equation" r:id="rId4" imgW="1092200" imgH="647700" progId="Equation.3">
                  <p:embed/>
                </p:oleObj>
              </mc:Choice>
              <mc:Fallback>
                <p:oleObj name="Equation" r:id="rId4" imgW="1092200" imgH="647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8" y="3178175"/>
                        <a:ext cx="3395662" cy="211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36766" y="58614"/>
            <a:ext cx="8694619" cy="1774845"/>
          </a:xfrm>
          <a:prstGeom prst="rect">
            <a:avLst/>
          </a:prstGeom>
          <a:noFill/>
        </p:spPr>
        <p:txBody>
          <a:bodyPr wrap="square" rtlCol="0">
            <a:spAutoFit/>
          </a:bodyPr>
          <a:lstStyle/>
          <a:p>
            <a:r>
              <a:rPr lang="en-US" sz="3200">
                <a:solidFill>
                  <a:srgbClr val="000000"/>
                </a:solidFill>
              </a:rPr>
              <a:t>In Phys 1110, centripetal acceleration was usually written   a = v</a:t>
            </a:r>
            <a:r>
              <a:rPr lang="en-US" sz="3200" baseline="30000">
                <a:solidFill>
                  <a:srgbClr val="000000"/>
                </a:solidFill>
              </a:rPr>
              <a:t>2</a:t>
            </a:r>
            <a:r>
              <a:rPr lang="en-US" sz="3200">
                <a:solidFill>
                  <a:srgbClr val="000000"/>
                </a:solidFill>
              </a:rPr>
              <a:t>/R, or else (in terms of angular speed ω=v/R),  a=ω</a:t>
            </a:r>
            <a:r>
              <a:rPr lang="en-US" sz="3200" baseline="30000">
                <a:solidFill>
                  <a:srgbClr val="000000"/>
                </a:solidFill>
              </a:rPr>
              <a:t>2</a:t>
            </a:r>
            <a:r>
              <a:rPr lang="en-US" sz="3200">
                <a:solidFill>
                  <a:srgbClr val="000000"/>
                </a:solidFill>
              </a:rPr>
              <a:t>R.  </a:t>
            </a:r>
          </a:p>
          <a:p>
            <a:endParaRPr lang="en-US" sz="2000" baseline="30000">
              <a:solidFill>
                <a:srgbClr val="000000"/>
              </a:solidFill>
            </a:endParaRPr>
          </a:p>
        </p:txBody>
      </p:sp>
      <p:sp>
        <p:nvSpPr>
          <p:cNvPr id="7" name="Rectangle 6"/>
          <p:cNvSpPr/>
          <p:nvPr/>
        </p:nvSpPr>
        <p:spPr>
          <a:xfrm>
            <a:off x="92468" y="1991836"/>
            <a:ext cx="9007234" cy="584776"/>
          </a:xfrm>
          <a:prstGeom prst="rect">
            <a:avLst/>
          </a:prstGeom>
        </p:spPr>
        <p:txBody>
          <a:bodyPr wrap="square">
            <a:spAutoFit/>
          </a:bodyPr>
          <a:lstStyle/>
          <a:p>
            <a:pPr marL="457200" indent="-457200"/>
            <a:r>
              <a:rPr lang="en-US" sz="3200">
                <a:solidFill>
                  <a:srgbClr val="333399"/>
                </a:solidFill>
              </a:rPr>
              <a:t>Which term is the “centripetal force”?</a:t>
            </a:r>
          </a:p>
        </p:txBody>
      </p:sp>
      <p:sp>
        <p:nvSpPr>
          <p:cNvPr id="8" name="TextBox 7"/>
          <p:cNvSpPr txBox="1"/>
          <p:nvPr/>
        </p:nvSpPr>
        <p:spPr>
          <a:xfrm>
            <a:off x="6350445" y="3540440"/>
            <a:ext cx="184666" cy="400110"/>
          </a:xfrm>
          <a:prstGeom prst="rect">
            <a:avLst/>
          </a:prstGeom>
          <a:noFill/>
        </p:spPr>
        <p:txBody>
          <a:bodyPr wrap="none" rtlCol="0">
            <a:spAutoFit/>
          </a:bodyPr>
          <a:lstStyle/>
          <a:p>
            <a:endParaRPr lang="en-US" sz="2000">
              <a:solidFill>
                <a:srgbClr val="000000"/>
              </a:solidFill>
            </a:endParaRPr>
          </a:p>
        </p:txBody>
      </p:sp>
      <p:sp>
        <p:nvSpPr>
          <p:cNvPr id="9" name="Rectangle 8"/>
          <p:cNvSpPr/>
          <p:nvPr/>
        </p:nvSpPr>
        <p:spPr>
          <a:xfrm>
            <a:off x="4841064" y="3940983"/>
            <a:ext cx="3892628" cy="892552"/>
          </a:xfrm>
          <a:prstGeom prst="rect">
            <a:avLst/>
          </a:prstGeom>
        </p:spPr>
        <p:txBody>
          <a:bodyPr wrap="square">
            <a:spAutoFit/>
          </a:bodyPr>
          <a:lstStyle/>
          <a:p>
            <a:r>
              <a:rPr lang="en-US" sz="2600">
                <a:solidFill>
                  <a:srgbClr val="000000"/>
                </a:solidFill>
              </a:rPr>
              <a:t>E) None, or </a:t>
            </a:r>
            <a:r>
              <a:rPr lang="en-US" sz="2600" i="1">
                <a:solidFill>
                  <a:srgbClr val="000000"/>
                </a:solidFill>
              </a:rPr>
              <a:t>more</a:t>
            </a:r>
            <a:r>
              <a:rPr lang="en-US" sz="2600">
                <a:solidFill>
                  <a:srgbClr val="000000"/>
                </a:solidFill>
              </a:rPr>
              <a:t> </a:t>
            </a:r>
            <a:br>
              <a:rPr lang="en-US" sz="2600">
                <a:solidFill>
                  <a:srgbClr val="000000"/>
                </a:solidFill>
              </a:rPr>
            </a:br>
            <a:r>
              <a:rPr lang="en-US" sz="2600">
                <a:solidFill>
                  <a:srgbClr val="000000"/>
                </a:solidFill>
              </a:rPr>
              <a:t>    than 1 of these!</a:t>
            </a:r>
          </a:p>
        </p:txBody>
      </p:sp>
    </p:spTree>
    <p:extLst>
      <p:ext uri="{BB962C8B-B14F-4D97-AF65-F5344CB8AC3E}">
        <p14:creationId xmlns:p14="http://schemas.microsoft.com/office/powerpoint/2010/main" val="115162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33</a:t>
            </a:fld>
            <a:endParaRPr lang="en-US">
              <a:solidFill>
                <a:srgbClr val="000000"/>
              </a:solidFill>
            </a:endParaRPr>
          </a:p>
        </p:txBody>
      </p:sp>
      <p:sp>
        <p:nvSpPr>
          <p:cNvPr id="5" name="TextBox 4"/>
          <p:cNvSpPr txBox="1"/>
          <p:nvPr/>
        </p:nvSpPr>
        <p:spPr>
          <a:xfrm>
            <a:off x="195388" y="692666"/>
            <a:ext cx="8811846" cy="1590179"/>
          </a:xfrm>
          <a:prstGeom prst="rect">
            <a:avLst/>
          </a:prstGeom>
          <a:noFill/>
        </p:spPr>
        <p:txBody>
          <a:bodyPr wrap="square" rtlCol="0">
            <a:spAutoFit/>
          </a:bodyPr>
          <a:lstStyle/>
          <a:p>
            <a:r>
              <a:rPr lang="en-US" sz="3200">
                <a:solidFill>
                  <a:srgbClr val="000000"/>
                </a:solidFill>
              </a:rPr>
              <a:t>In Phys 1110, angular acceleration was </a:t>
            </a:r>
            <a:br>
              <a:rPr lang="en-US" sz="3200">
                <a:solidFill>
                  <a:srgbClr val="000000"/>
                </a:solidFill>
              </a:rPr>
            </a:br>
            <a:r>
              <a:rPr lang="en-US" sz="3200">
                <a:solidFill>
                  <a:srgbClr val="000000"/>
                </a:solidFill>
              </a:rPr>
              <a:t>α = a</a:t>
            </a:r>
            <a:r>
              <a:rPr lang="en-US" sz="3200" baseline="-25000">
                <a:solidFill>
                  <a:srgbClr val="000000"/>
                </a:solidFill>
              </a:rPr>
              <a:t>tangent</a:t>
            </a:r>
            <a:r>
              <a:rPr lang="en-US" sz="3200">
                <a:solidFill>
                  <a:srgbClr val="000000"/>
                </a:solidFill>
              </a:rPr>
              <a:t>/R.  </a:t>
            </a:r>
            <a:r>
              <a:rPr lang="en-US" sz="3200">
                <a:solidFill>
                  <a:srgbClr val="333399"/>
                </a:solidFill>
              </a:rPr>
              <a:t>Which term involves “α”?</a:t>
            </a:r>
          </a:p>
          <a:p>
            <a:r>
              <a:rPr lang="en-US" sz="2000">
                <a:solidFill>
                  <a:srgbClr val="000000"/>
                </a:solidFill>
              </a:rPr>
              <a:t> </a:t>
            </a:r>
          </a:p>
          <a:p>
            <a:endParaRPr lang="en-US" sz="2000" baseline="30000">
              <a:solidFill>
                <a:srgbClr val="000000"/>
              </a:solidFill>
            </a:endParaRPr>
          </a:p>
        </p:txBody>
      </p:sp>
      <p:sp>
        <p:nvSpPr>
          <p:cNvPr id="8" name="TextBox 7"/>
          <p:cNvSpPr txBox="1"/>
          <p:nvPr/>
        </p:nvSpPr>
        <p:spPr>
          <a:xfrm>
            <a:off x="6350445" y="3540440"/>
            <a:ext cx="184666" cy="400110"/>
          </a:xfrm>
          <a:prstGeom prst="rect">
            <a:avLst/>
          </a:prstGeom>
          <a:noFill/>
        </p:spPr>
        <p:txBody>
          <a:bodyPr wrap="none" rtlCol="0">
            <a:spAutoFit/>
          </a:bodyPr>
          <a:lstStyle/>
          <a:p>
            <a:endParaRPr lang="en-US" sz="2000">
              <a:solidFill>
                <a:srgbClr val="000000"/>
              </a:solidFill>
            </a:endParaRPr>
          </a:p>
        </p:txBody>
      </p:sp>
      <p:graphicFrame>
        <p:nvGraphicFramePr>
          <p:cNvPr id="7" name="Object 2"/>
          <p:cNvGraphicFramePr>
            <a:graphicFrameLocks noChangeAspect="1"/>
          </p:cNvGraphicFramePr>
          <p:nvPr/>
        </p:nvGraphicFramePr>
        <p:xfrm>
          <a:off x="327025" y="3178175"/>
          <a:ext cx="3394075" cy="2116138"/>
        </p:xfrm>
        <a:graphic>
          <a:graphicData uri="http://schemas.openxmlformats.org/presentationml/2006/ole">
            <mc:AlternateContent xmlns:mc="http://schemas.openxmlformats.org/markup-compatibility/2006">
              <mc:Choice xmlns:v="urn:schemas-microsoft-com:vml" Requires="v">
                <p:oleObj spid="_x0000_s247811" name="Equation" r:id="rId4" imgW="1092200" imgH="647700" progId="Equation.3">
                  <p:embed/>
                </p:oleObj>
              </mc:Choice>
              <mc:Fallback>
                <p:oleObj name="Equation" r:id="rId4" imgW="1092200" imgH="647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3178175"/>
                        <a:ext cx="3394075" cy="211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4841064" y="3940983"/>
            <a:ext cx="3892628" cy="892552"/>
          </a:xfrm>
          <a:prstGeom prst="rect">
            <a:avLst/>
          </a:prstGeom>
        </p:spPr>
        <p:txBody>
          <a:bodyPr wrap="square">
            <a:spAutoFit/>
          </a:bodyPr>
          <a:lstStyle/>
          <a:p>
            <a:r>
              <a:rPr lang="en-US" sz="2600">
                <a:solidFill>
                  <a:srgbClr val="000000"/>
                </a:solidFill>
              </a:rPr>
              <a:t>E) None, or </a:t>
            </a:r>
            <a:r>
              <a:rPr lang="en-US" sz="2600" i="1">
                <a:solidFill>
                  <a:srgbClr val="000000"/>
                </a:solidFill>
              </a:rPr>
              <a:t>more</a:t>
            </a:r>
            <a:r>
              <a:rPr lang="en-US" sz="2600">
                <a:solidFill>
                  <a:srgbClr val="000000"/>
                </a:solidFill>
              </a:rPr>
              <a:t> </a:t>
            </a:r>
            <a:br>
              <a:rPr lang="en-US" sz="2600">
                <a:solidFill>
                  <a:srgbClr val="000000"/>
                </a:solidFill>
              </a:rPr>
            </a:br>
            <a:r>
              <a:rPr lang="en-US" sz="2600">
                <a:solidFill>
                  <a:srgbClr val="000000"/>
                </a:solidFill>
              </a:rPr>
              <a:t>    than 1 of these!</a:t>
            </a:r>
          </a:p>
        </p:txBody>
      </p:sp>
    </p:spTree>
    <p:extLst>
      <p:ext uri="{BB962C8B-B14F-4D97-AF65-F5344CB8AC3E}">
        <p14:creationId xmlns:p14="http://schemas.microsoft.com/office/powerpoint/2010/main" val="355671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34</a:t>
            </a:fld>
            <a:endParaRPr lang="en-US">
              <a:solidFill>
                <a:srgbClr val="000000"/>
              </a:solidFill>
            </a:endParaRPr>
          </a:p>
        </p:txBody>
      </p:sp>
      <p:sp>
        <p:nvSpPr>
          <p:cNvPr id="3" name="TextBox 2"/>
          <p:cNvSpPr txBox="1"/>
          <p:nvPr/>
        </p:nvSpPr>
        <p:spPr>
          <a:xfrm>
            <a:off x="1" y="0"/>
            <a:ext cx="9143999" cy="1877437"/>
          </a:xfrm>
          <a:prstGeom prst="rect">
            <a:avLst/>
          </a:prstGeom>
          <a:noFill/>
        </p:spPr>
        <p:txBody>
          <a:bodyPr wrap="square" rtlCol="0">
            <a:spAutoFit/>
          </a:bodyPr>
          <a:lstStyle/>
          <a:p>
            <a:r>
              <a:rPr lang="en-US" sz="3200">
                <a:solidFill>
                  <a:srgbClr val="000000"/>
                </a:solidFill>
              </a:rPr>
              <a:t>The position of a moving particle is given by</a:t>
            </a:r>
          </a:p>
          <a:p>
            <a:endParaRPr lang="en-US" sz="2000">
              <a:solidFill>
                <a:srgbClr val="000000"/>
              </a:solidFill>
            </a:endParaRPr>
          </a:p>
          <a:p>
            <a:endParaRPr lang="en-US" sz="3200">
              <a:solidFill>
                <a:srgbClr val="333399"/>
              </a:solidFill>
            </a:endParaRPr>
          </a:p>
          <a:p>
            <a:r>
              <a:rPr lang="en-US" sz="3200">
                <a:solidFill>
                  <a:srgbClr val="333399"/>
                </a:solidFill>
              </a:rPr>
              <a:t>Describe this orbit:</a:t>
            </a:r>
          </a:p>
        </p:txBody>
      </p:sp>
      <p:graphicFrame>
        <p:nvGraphicFramePr>
          <p:cNvPr id="72717" name="Object 2"/>
          <p:cNvGraphicFramePr>
            <a:graphicFrameLocks noChangeAspect="1"/>
          </p:cNvGraphicFramePr>
          <p:nvPr/>
        </p:nvGraphicFramePr>
        <p:xfrm>
          <a:off x="938213" y="650875"/>
          <a:ext cx="6015037" cy="631825"/>
        </p:xfrm>
        <a:graphic>
          <a:graphicData uri="http://schemas.openxmlformats.org/presentationml/2006/ole">
            <mc:AlternateContent xmlns:mc="http://schemas.openxmlformats.org/markup-compatibility/2006">
              <mc:Choice xmlns:v="urn:schemas-microsoft-com:vml" Requires="v">
                <p:oleObj spid="_x0000_s248836" name="Equation" r:id="rId4" imgW="1689100" imgH="177800" progId="Equation.3">
                  <p:embed/>
                </p:oleObj>
              </mc:Choice>
              <mc:Fallback>
                <p:oleObj name="Equation" r:id="rId4" imgW="16891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13" y="650875"/>
                        <a:ext cx="601503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049979" y="1817630"/>
            <a:ext cx="7094021" cy="3354765"/>
          </a:xfrm>
          <a:prstGeom prst="rect">
            <a:avLst/>
          </a:prstGeom>
        </p:spPr>
        <p:txBody>
          <a:bodyPr wrap="square">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circular, uniform motion</a:t>
            </a:r>
          </a:p>
          <a:p>
            <a:pPr>
              <a:buFontTx/>
              <a:buAutoNum type="alphaUcParenR"/>
              <a:defRPr/>
            </a:pPr>
            <a:r>
              <a:rPr lang="en-US" sz="3200">
                <a:solidFill>
                  <a:srgbClr val="000000"/>
                </a:solidFill>
              </a:rPr>
              <a:t> circular, non-uniform motion</a:t>
            </a:r>
          </a:p>
          <a:p>
            <a:pPr>
              <a:buFontTx/>
              <a:buAutoNum type="alphaUcParenR"/>
              <a:defRPr/>
            </a:pPr>
            <a:r>
              <a:rPr lang="en-US" sz="3200">
                <a:solidFill>
                  <a:srgbClr val="000000"/>
                </a:solidFill>
              </a:rPr>
              <a:t> helical</a:t>
            </a:r>
          </a:p>
          <a:p>
            <a:pPr>
              <a:buFontTx/>
              <a:buAutoNum type="alphaUcParenR"/>
              <a:defRPr/>
            </a:pPr>
            <a:r>
              <a:rPr lang="en-US" sz="3200">
                <a:solidFill>
                  <a:srgbClr val="000000"/>
                </a:solidFill>
              </a:rPr>
              <a:t> elliptical</a:t>
            </a:r>
          </a:p>
          <a:p>
            <a:pPr>
              <a:buFontTx/>
              <a:buAutoNum type="alphaUcParenR"/>
              <a:defRPr/>
            </a:pPr>
            <a:r>
              <a:rPr lang="en-US" sz="3200">
                <a:solidFill>
                  <a:srgbClr val="000000"/>
                </a:solidFill>
              </a:rPr>
              <a:t> Other!!</a:t>
            </a:r>
          </a:p>
          <a:p>
            <a:pPr>
              <a:buFontTx/>
              <a:buAutoNum type="alphaUcParenR"/>
              <a:defRPr/>
            </a:pPr>
            <a:endParaRPr lang="en-US" sz="2000">
              <a:solidFill>
                <a:srgbClr val="000000"/>
              </a:solidFill>
            </a:endParaRPr>
          </a:p>
        </p:txBody>
      </p:sp>
      <p:sp>
        <p:nvSpPr>
          <p:cNvPr id="6" name="TextBox 5"/>
          <p:cNvSpPr txBox="1"/>
          <p:nvPr/>
        </p:nvSpPr>
        <p:spPr>
          <a:xfrm>
            <a:off x="0" y="5346625"/>
            <a:ext cx="9143999" cy="584776"/>
          </a:xfrm>
          <a:prstGeom prst="rect">
            <a:avLst/>
          </a:prstGeom>
          <a:noFill/>
        </p:spPr>
        <p:txBody>
          <a:bodyPr wrap="square" rtlCol="0">
            <a:spAutoFit/>
          </a:bodyPr>
          <a:lstStyle/>
          <a:p>
            <a:r>
              <a:rPr lang="en-US" sz="3200" dirty="0" smtClean="0">
                <a:solidFill>
                  <a:srgbClr val="000000"/>
                </a:solidFill>
              </a:rPr>
              <a:t>Bonus q:  Is </a:t>
            </a:r>
            <a:r>
              <a:rPr lang="en-US" sz="3200" dirty="0">
                <a:solidFill>
                  <a:srgbClr val="000000"/>
                </a:solidFill>
              </a:rPr>
              <a:t>it moving CW or CCW?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35</a:t>
            </a:fld>
            <a:endParaRPr lang="en-US">
              <a:solidFill>
                <a:srgbClr val="000000"/>
              </a:solidFill>
            </a:endParaRPr>
          </a:p>
        </p:txBody>
      </p:sp>
      <p:sp>
        <p:nvSpPr>
          <p:cNvPr id="3" name="TextBox 2"/>
          <p:cNvSpPr txBox="1"/>
          <p:nvPr/>
        </p:nvSpPr>
        <p:spPr>
          <a:xfrm>
            <a:off x="1" y="0"/>
            <a:ext cx="9143999" cy="1877437"/>
          </a:xfrm>
          <a:prstGeom prst="rect">
            <a:avLst/>
          </a:prstGeom>
          <a:noFill/>
        </p:spPr>
        <p:txBody>
          <a:bodyPr wrap="square" rtlCol="0">
            <a:spAutoFit/>
          </a:bodyPr>
          <a:lstStyle/>
          <a:p>
            <a:r>
              <a:rPr lang="en-US" sz="3200">
                <a:solidFill>
                  <a:srgbClr val="000000"/>
                </a:solidFill>
              </a:rPr>
              <a:t>The position of a moving particle is given by</a:t>
            </a:r>
          </a:p>
          <a:p>
            <a:endParaRPr lang="en-US" sz="2000">
              <a:solidFill>
                <a:srgbClr val="000000"/>
              </a:solidFill>
            </a:endParaRPr>
          </a:p>
          <a:p>
            <a:endParaRPr lang="en-US" sz="3200">
              <a:solidFill>
                <a:srgbClr val="333399"/>
              </a:solidFill>
            </a:endParaRPr>
          </a:p>
          <a:p>
            <a:r>
              <a:rPr lang="en-US" sz="3200">
                <a:solidFill>
                  <a:srgbClr val="333399"/>
                </a:solidFill>
              </a:rPr>
              <a:t>Describe this orbit:</a:t>
            </a:r>
          </a:p>
        </p:txBody>
      </p:sp>
      <p:graphicFrame>
        <p:nvGraphicFramePr>
          <p:cNvPr id="72717" name="Object 2"/>
          <p:cNvGraphicFramePr>
            <a:graphicFrameLocks noChangeAspect="1"/>
          </p:cNvGraphicFramePr>
          <p:nvPr/>
        </p:nvGraphicFramePr>
        <p:xfrm>
          <a:off x="1185766" y="650398"/>
          <a:ext cx="5652695" cy="631918"/>
        </p:xfrm>
        <a:graphic>
          <a:graphicData uri="http://schemas.openxmlformats.org/presentationml/2006/ole">
            <mc:AlternateContent xmlns:mc="http://schemas.openxmlformats.org/markup-compatibility/2006">
              <mc:Choice xmlns:v="urn:schemas-microsoft-com:vml" Requires="v">
                <p:oleObj spid="_x0000_s249860" name="Equation" r:id="rId4" imgW="1587500" imgH="177800" progId="Equation.3">
                  <p:embed/>
                </p:oleObj>
              </mc:Choice>
              <mc:Fallback>
                <p:oleObj name="Equation" r:id="rId4" imgW="15875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766" y="650398"/>
                        <a:ext cx="5652695" cy="631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049979" y="1817630"/>
            <a:ext cx="7094021" cy="3354765"/>
          </a:xfrm>
          <a:prstGeom prst="rect">
            <a:avLst/>
          </a:prstGeom>
        </p:spPr>
        <p:txBody>
          <a:bodyPr wrap="square">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circular, uniform motion</a:t>
            </a:r>
          </a:p>
          <a:p>
            <a:pPr>
              <a:buFontTx/>
              <a:buAutoNum type="alphaUcParenR"/>
              <a:defRPr/>
            </a:pPr>
            <a:r>
              <a:rPr lang="en-US" sz="3200">
                <a:solidFill>
                  <a:srgbClr val="000000"/>
                </a:solidFill>
              </a:rPr>
              <a:t> circular, non-uniform motion</a:t>
            </a:r>
          </a:p>
          <a:p>
            <a:pPr>
              <a:buFontTx/>
              <a:buAutoNum type="alphaUcParenR"/>
              <a:defRPr/>
            </a:pPr>
            <a:r>
              <a:rPr lang="en-US" sz="3200">
                <a:solidFill>
                  <a:srgbClr val="000000"/>
                </a:solidFill>
              </a:rPr>
              <a:t> helical</a:t>
            </a:r>
          </a:p>
          <a:p>
            <a:pPr>
              <a:buFontTx/>
              <a:buAutoNum type="alphaUcParenR"/>
              <a:defRPr/>
            </a:pPr>
            <a:r>
              <a:rPr lang="en-US" sz="3200">
                <a:solidFill>
                  <a:srgbClr val="000000"/>
                </a:solidFill>
              </a:rPr>
              <a:t> elliptical</a:t>
            </a:r>
          </a:p>
          <a:p>
            <a:pPr>
              <a:buFontTx/>
              <a:buAutoNum type="alphaUcParenR"/>
              <a:defRPr/>
            </a:pPr>
            <a:r>
              <a:rPr lang="en-US" sz="3200">
                <a:solidFill>
                  <a:srgbClr val="000000"/>
                </a:solidFill>
              </a:rPr>
              <a:t> Other!!</a:t>
            </a:r>
          </a:p>
          <a:p>
            <a:pPr>
              <a:buFontTx/>
              <a:buAutoNum type="alphaUcParenR"/>
              <a:defRPr/>
            </a:pPr>
            <a:endParaRPr lang="en-US" sz="200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36</a:t>
            </a:fld>
            <a:endParaRPr lang="en-US">
              <a:solidFill>
                <a:srgbClr val="000000"/>
              </a:solidFill>
            </a:endParaRPr>
          </a:p>
        </p:txBody>
      </p:sp>
      <p:sp>
        <p:nvSpPr>
          <p:cNvPr id="16" name="TextBox 15"/>
          <p:cNvSpPr txBox="1"/>
          <p:nvPr/>
        </p:nvSpPr>
        <p:spPr>
          <a:xfrm>
            <a:off x="1279791" y="782489"/>
            <a:ext cx="7552067" cy="584776"/>
          </a:xfrm>
          <a:prstGeom prst="rect">
            <a:avLst/>
          </a:prstGeom>
          <a:noFill/>
        </p:spPr>
        <p:txBody>
          <a:bodyPr wrap="none" rtlCol="0">
            <a:spAutoFit/>
          </a:bodyPr>
          <a:lstStyle/>
          <a:p>
            <a:r>
              <a:rPr lang="en-US" sz="3200" dirty="0" smtClean="0">
                <a:solidFill>
                  <a:srgbClr val="333399"/>
                </a:solidFill>
              </a:rPr>
              <a:t>Pendulum:  What are the physical forces</a:t>
            </a:r>
            <a:endParaRPr lang="en-US" sz="3200" dirty="0">
              <a:solidFill>
                <a:srgbClr val="333399"/>
              </a:solidFill>
            </a:endParaRPr>
          </a:p>
        </p:txBody>
      </p:sp>
      <p:cxnSp>
        <p:nvCxnSpPr>
          <p:cNvPr id="18" name="Straight Connector 17"/>
          <p:cNvCxnSpPr/>
          <p:nvPr/>
        </p:nvCxnSpPr>
        <p:spPr bwMode="auto">
          <a:xfrm>
            <a:off x="4014063" y="1440904"/>
            <a:ext cx="1424039" cy="1244285"/>
          </a:xfrm>
          <a:prstGeom prst="line">
            <a:avLst/>
          </a:prstGeom>
          <a:noFill/>
          <a:ln w="12700" cap="flat" cmpd="sng" algn="ctr">
            <a:solidFill>
              <a:schemeClr val="tx1"/>
            </a:solidFill>
            <a:prstDash val="solid"/>
            <a:round/>
            <a:headEnd type="none" w="med" len="med"/>
            <a:tailEnd type="none"/>
          </a:ln>
          <a:effectLst/>
        </p:spPr>
      </p:cxnSp>
      <p:sp>
        <p:nvSpPr>
          <p:cNvPr id="19" name="Oval 18"/>
          <p:cNvSpPr/>
          <p:nvPr/>
        </p:nvSpPr>
        <p:spPr bwMode="auto">
          <a:xfrm>
            <a:off x="5361127" y="2633880"/>
            <a:ext cx="205267" cy="205267"/>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20" name="Straight Connector 19"/>
          <p:cNvCxnSpPr/>
          <p:nvPr/>
        </p:nvCxnSpPr>
        <p:spPr bwMode="auto">
          <a:xfrm rot="16200000" flipH="1">
            <a:off x="3197967" y="2279576"/>
            <a:ext cx="1656303" cy="1550"/>
          </a:xfrm>
          <a:prstGeom prst="line">
            <a:avLst/>
          </a:prstGeom>
          <a:noFill/>
          <a:ln w="12700" cap="flat" cmpd="sng" algn="ctr">
            <a:solidFill>
              <a:schemeClr val="tx1"/>
            </a:solidFill>
            <a:prstDash val="sysDash"/>
            <a:round/>
            <a:headEnd type="none" w="med" len="med"/>
            <a:tailEnd type="none"/>
          </a:ln>
          <a:effectLst/>
        </p:spPr>
      </p:cxnSp>
      <p:sp>
        <p:nvSpPr>
          <p:cNvPr id="21" name="Arc 20"/>
          <p:cNvSpPr/>
          <p:nvPr/>
        </p:nvSpPr>
        <p:spPr bwMode="auto">
          <a:xfrm rot="5400000">
            <a:off x="3992331" y="1561111"/>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22" name="Object 9"/>
          <p:cNvGraphicFramePr>
            <a:graphicFrameLocks noChangeAspect="1"/>
          </p:cNvGraphicFramePr>
          <p:nvPr/>
        </p:nvGraphicFramePr>
        <p:xfrm>
          <a:off x="4143956" y="1845802"/>
          <a:ext cx="317500" cy="355600"/>
        </p:xfrm>
        <a:graphic>
          <a:graphicData uri="http://schemas.openxmlformats.org/presentationml/2006/ole">
            <mc:AlternateContent xmlns:mc="http://schemas.openxmlformats.org/markup-compatibility/2006">
              <mc:Choice xmlns:v="urn:schemas-microsoft-com:vml" Requires="v">
                <p:oleObj spid="_x0000_s250883"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956" y="1845802"/>
                        <a:ext cx="31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37</a:t>
            </a:fld>
            <a:endParaRPr lang="en-US">
              <a:solidFill>
                <a:srgbClr val="000000"/>
              </a:solidFill>
            </a:endParaRPr>
          </a:p>
        </p:txBody>
      </p:sp>
      <p:sp>
        <p:nvSpPr>
          <p:cNvPr id="16" name="TextBox 15"/>
          <p:cNvSpPr txBox="1"/>
          <p:nvPr/>
        </p:nvSpPr>
        <p:spPr>
          <a:xfrm>
            <a:off x="1279791" y="782489"/>
            <a:ext cx="2315725" cy="584776"/>
          </a:xfrm>
          <a:prstGeom prst="rect">
            <a:avLst/>
          </a:prstGeom>
          <a:noFill/>
        </p:spPr>
        <p:txBody>
          <a:bodyPr wrap="none" rtlCol="0">
            <a:spAutoFit/>
          </a:bodyPr>
          <a:lstStyle/>
          <a:p>
            <a:r>
              <a:rPr lang="en-US" sz="3200">
                <a:solidFill>
                  <a:srgbClr val="333399"/>
                </a:solidFill>
              </a:rPr>
              <a:t>What is T</a:t>
            </a:r>
            <a:r>
              <a:rPr lang="en-US" sz="3200" baseline="-25000">
                <a:solidFill>
                  <a:srgbClr val="333399"/>
                </a:solidFill>
              </a:rPr>
              <a:t>φ</a:t>
            </a:r>
            <a:r>
              <a:rPr lang="en-US" sz="3200">
                <a:solidFill>
                  <a:srgbClr val="333399"/>
                </a:solidFill>
              </a:rPr>
              <a:t>?</a:t>
            </a:r>
          </a:p>
        </p:txBody>
      </p:sp>
      <p:sp>
        <p:nvSpPr>
          <p:cNvPr id="17" name="Rectangle 16"/>
          <p:cNvSpPr/>
          <p:nvPr/>
        </p:nvSpPr>
        <p:spPr>
          <a:xfrm>
            <a:off x="276079" y="1920254"/>
            <a:ext cx="5893439" cy="3354765"/>
          </a:xfrm>
          <a:prstGeom prst="rect">
            <a:avLst/>
          </a:prstGeom>
        </p:spPr>
        <p:txBody>
          <a:bodyPr wrap="square">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T</a:t>
            </a:r>
          </a:p>
          <a:p>
            <a:pPr>
              <a:buFontTx/>
              <a:buAutoNum type="alphaUcParenR"/>
              <a:defRPr/>
            </a:pPr>
            <a:r>
              <a:rPr lang="en-US" sz="3200">
                <a:solidFill>
                  <a:srgbClr val="000000"/>
                </a:solidFill>
              </a:rPr>
              <a:t> Tcosφ</a:t>
            </a:r>
          </a:p>
          <a:p>
            <a:pPr>
              <a:buFontTx/>
              <a:buAutoNum type="alphaUcParenR"/>
              <a:defRPr/>
            </a:pPr>
            <a:r>
              <a:rPr lang="en-US" sz="3200">
                <a:solidFill>
                  <a:srgbClr val="000000"/>
                </a:solidFill>
              </a:rPr>
              <a:t> Tsinφ</a:t>
            </a:r>
          </a:p>
          <a:p>
            <a:pPr>
              <a:buFontTx/>
              <a:buAutoNum type="alphaUcParenR"/>
              <a:defRPr/>
            </a:pPr>
            <a:r>
              <a:rPr lang="en-US" sz="3200">
                <a:solidFill>
                  <a:srgbClr val="000000"/>
                </a:solidFill>
              </a:rPr>
              <a:t> 0</a:t>
            </a:r>
          </a:p>
          <a:p>
            <a:pPr>
              <a:buFontTx/>
              <a:buAutoNum type="alphaUcParenR"/>
              <a:defRPr/>
            </a:pPr>
            <a:r>
              <a:rPr lang="en-US" sz="3200">
                <a:solidFill>
                  <a:srgbClr val="000000"/>
                </a:solidFill>
              </a:rPr>
              <a:t> Something else (signs!)</a:t>
            </a:r>
          </a:p>
          <a:p>
            <a:pPr>
              <a:buFontTx/>
              <a:buAutoNum type="alphaUcParenR"/>
              <a:defRPr/>
            </a:pPr>
            <a:endParaRPr lang="en-US" sz="2000">
              <a:solidFill>
                <a:srgbClr val="000000"/>
              </a:solidFill>
            </a:endParaRPr>
          </a:p>
        </p:txBody>
      </p:sp>
      <p:cxnSp>
        <p:nvCxnSpPr>
          <p:cNvPr id="18" name="Straight Connector 17"/>
          <p:cNvCxnSpPr/>
          <p:nvPr/>
        </p:nvCxnSpPr>
        <p:spPr bwMode="auto">
          <a:xfrm>
            <a:off x="4014063" y="1440904"/>
            <a:ext cx="1424039" cy="1244285"/>
          </a:xfrm>
          <a:prstGeom prst="line">
            <a:avLst/>
          </a:prstGeom>
          <a:noFill/>
          <a:ln w="12700" cap="flat" cmpd="sng" algn="ctr">
            <a:solidFill>
              <a:schemeClr val="tx1"/>
            </a:solidFill>
            <a:prstDash val="solid"/>
            <a:round/>
            <a:headEnd type="none" w="med" len="med"/>
            <a:tailEnd type="none"/>
          </a:ln>
          <a:effectLst/>
        </p:spPr>
      </p:cxnSp>
      <p:sp>
        <p:nvSpPr>
          <p:cNvPr id="19" name="Oval 18"/>
          <p:cNvSpPr/>
          <p:nvPr/>
        </p:nvSpPr>
        <p:spPr bwMode="auto">
          <a:xfrm>
            <a:off x="5361127" y="2633880"/>
            <a:ext cx="205267" cy="205267"/>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20" name="Straight Connector 19"/>
          <p:cNvCxnSpPr/>
          <p:nvPr/>
        </p:nvCxnSpPr>
        <p:spPr bwMode="auto">
          <a:xfrm rot="16200000" flipH="1">
            <a:off x="3197967" y="2279576"/>
            <a:ext cx="1656303" cy="1550"/>
          </a:xfrm>
          <a:prstGeom prst="line">
            <a:avLst/>
          </a:prstGeom>
          <a:noFill/>
          <a:ln w="12700" cap="flat" cmpd="sng" algn="ctr">
            <a:solidFill>
              <a:schemeClr val="tx1"/>
            </a:solidFill>
            <a:prstDash val="sysDash"/>
            <a:round/>
            <a:headEnd type="none" w="med" len="med"/>
            <a:tailEnd type="none"/>
          </a:ln>
          <a:effectLst/>
        </p:spPr>
      </p:cxnSp>
      <p:sp>
        <p:nvSpPr>
          <p:cNvPr id="21" name="Arc 20"/>
          <p:cNvSpPr/>
          <p:nvPr/>
        </p:nvSpPr>
        <p:spPr bwMode="auto">
          <a:xfrm rot="5400000">
            <a:off x="3992331" y="1561111"/>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22" name="Object 9"/>
          <p:cNvGraphicFramePr>
            <a:graphicFrameLocks noChangeAspect="1"/>
          </p:cNvGraphicFramePr>
          <p:nvPr/>
        </p:nvGraphicFramePr>
        <p:xfrm>
          <a:off x="4143956" y="1845802"/>
          <a:ext cx="317500" cy="355600"/>
        </p:xfrm>
        <a:graphic>
          <a:graphicData uri="http://schemas.openxmlformats.org/presentationml/2006/ole">
            <mc:AlternateContent xmlns:mc="http://schemas.openxmlformats.org/markup-compatibility/2006">
              <mc:Choice xmlns:v="urn:schemas-microsoft-com:vml" Requires="v">
                <p:oleObj spid="_x0000_s251911"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956" y="1845802"/>
                        <a:ext cx="31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Connector 22"/>
          <p:cNvCxnSpPr/>
          <p:nvPr/>
        </p:nvCxnSpPr>
        <p:spPr bwMode="auto">
          <a:xfrm rot="5400000">
            <a:off x="5021205" y="3371470"/>
            <a:ext cx="885110" cy="1588"/>
          </a:xfrm>
          <a:prstGeom prst="line">
            <a:avLst/>
          </a:prstGeom>
          <a:noFill/>
          <a:ln w="38100" cap="flat" cmpd="sng" algn="ctr">
            <a:solidFill>
              <a:schemeClr val="tx1"/>
            </a:solidFill>
            <a:prstDash val="solid"/>
            <a:round/>
            <a:headEnd type="none" w="med" len="med"/>
            <a:tailEnd type="arrow"/>
          </a:ln>
          <a:effectLst/>
        </p:spPr>
      </p:cxnSp>
      <p:cxnSp>
        <p:nvCxnSpPr>
          <p:cNvPr id="24" name="Straight Connector 23"/>
          <p:cNvCxnSpPr/>
          <p:nvPr/>
        </p:nvCxnSpPr>
        <p:spPr bwMode="auto">
          <a:xfrm rot="10800000">
            <a:off x="4617035" y="1966840"/>
            <a:ext cx="704849" cy="627819"/>
          </a:xfrm>
          <a:prstGeom prst="line">
            <a:avLst/>
          </a:prstGeom>
          <a:noFill/>
          <a:ln w="38100" cap="flat" cmpd="sng" algn="ctr">
            <a:solidFill>
              <a:schemeClr val="tx1"/>
            </a:solidFill>
            <a:prstDash val="solid"/>
            <a:round/>
            <a:headEnd type="none" w="med" len="med"/>
            <a:tailEnd type="arrow"/>
          </a:ln>
          <a:effectLst/>
        </p:spPr>
      </p:cxnSp>
      <p:sp>
        <p:nvSpPr>
          <p:cNvPr id="25" name="TextBox 24"/>
          <p:cNvSpPr txBox="1"/>
          <p:nvPr/>
        </p:nvSpPr>
        <p:spPr>
          <a:xfrm>
            <a:off x="5553572" y="3159809"/>
            <a:ext cx="744085" cy="400110"/>
          </a:xfrm>
          <a:prstGeom prst="rect">
            <a:avLst/>
          </a:prstGeom>
          <a:noFill/>
        </p:spPr>
        <p:txBody>
          <a:bodyPr wrap="square" rtlCol="0">
            <a:spAutoFit/>
          </a:bodyPr>
          <a:lstStyle/>
          <a:p>
            <a:r>
              <a:rPr lang="en-US" sz="2000">
                <a:solidFill>
                  <a:srgbClr val="000000"/>
                </a:solidFill>
              </a:rPr>
              <a:t>W</a:t>
            </a:r>
          </a:p>
        </p:txBody>
      </p:sp>
      <p:sp>
        <p:nvSpPr>
          <p:cNvPr id="26" name="TextBox 25"/>
          <p:cNvSpPr txBox="1"/>
          <p:nvPr/>
        </p:nvSpPr>
        <p:spPr>
          <a:xfrm>
            <a:off x="5141488" y="2119235"/>
            <a:ext cx="351383" cy="400110"/>
          </a:xfrm>
          <a:prstGeom prst="rect">
            <a:avLst/>
          </a:prstGeom>
          <a:noFill/>
        </p:spPr>
        <p:txBody>
          <a:bodyPr wrap="square" rtlCol="0">
            <a:spAutoFit/>
          </a:bodyPr>
          <a:lstStyle/>
          <a:p>
            <a:r>
              <a:rPr lang="en-US" sz="2000">
                <a:solidFill>
                  <a:srgbClr val="000000"/>
                </a:solidFill>
              </a:rPr>
              <a:t>T</a:t>
            </a:r>
          </a:p>
        </p:txBody>
      </p:sp>
      <p:graphicFrame>
        <p:nvGraphicFramePr>
          <p:cNvPr id="72717" name="Object 6"/>
          <p:cNvGraphicFramePr>
            <a:graphicFrameLocks noChangeAspect="1"/>
          </p:cNvGraphicFramePr>
          <p:nvPr/>
        </p:nvGraphicFramePr>
        <p:xfrm>
          <a:off x="6630988" y="101600"/>
          <a:ext cx="2393950" cy="1549400"/>
        </p:xfrm>
        <a:graphic>
          <a:graphicData uri="http://schemas.openxmlformats.org/presentationml/2006/ole">
            <mc:AlternateContent xmlns:mc="http://schemas.openxmlformats.org/markup-compatibility/2006">
              <mc:Choice xmlns:v="urn:schemas-microsoft-com:vml" Requires="v">
                <p:oleObj spid="_x0000_s251912" name="Equation" r:id="rId6" imgW="1092200" imgH="673100" progId="Equation.3">
                  <p:embed/>
                </p:oleObj>
              </mc:Choice>
              <mc:Fallback>
                <p:oleObj name="Equation" r:id="rId6" imgW="1092200" imgH="673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988" y="101600"/>
                        <a:ext cx="239395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6804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38</a:t>
            </a:fld>
            <a:endParaRPr lang="en-US">
              <a:solidFill>
                <a:srgbClr val="000000"/>
              </a:solidFill>
            </a:endParaRPr>
          </a:p>
        </p:txBody>
      </p:sp>
      <p:cxnSp>
        <p:nvCxnSpPr>
          <p:cNvPr id="18" name="Straight Connector 17"/>
          <p:cNvCxnSpPr/>
          <p:nvPr/>
        </p:nvCxnSpPr>
        <p:spPr bwMode="auto">
          <a:xfrm rot="10800000" flipH="1" flipV="1">
            <a:off x="5488354" y="2782399"/>
            <a:ext cx="704849" cy="627819"/>
          </a:xfrm>
          <a:prstGeom prst="line">
            <a:avLst/>
          </a:prstGeom>
          <a:noFill/>
          <a:ln w="38100" cap="flat" cmpd="sng" algn="ctr">
            <a:solidFill>
              <a:schemeClr val="tx1"/>
            </a:solidFill>
            <a:prstDash val="dash"/>
            <a:round/>
            <a:headEnd type="none" w="med" len="med"/>
            <a:tailEnd type="arrow"/>
          </a:ln>
          <a:effectLst/>
        </p:spPr>
      </p:cxnSp>
      <p:cxnSp>
        <p:nvCxnSpPr>
          <p:cNvPr id="19" name="Straight Connector 18"/>
          <p:cNvCxnSpPr/>
          <p:nvPr/>
        </p:nvCxnSpPr>
        <p:spPr bwMode="auto">
          <a:xfrm rot="5400000" flipH="1" flipV="1">
            <a:off x="5514227" y="1953778"/>
            <a:ext cx="704849" cy="627819"/>
          </a:xfrm>
          <a:prstGeom prst="line">
            <a:avLst/>
          </a:prstGeom>
          <a:noFill/>
          <a:ln w="38100" cap="flat" cmpd="sng" algn="ctr">
            <a:solidFill>
              <a:schemeClr val="tx1"/>
            </a:solidFill>
            <a:prstDash val="dash"/>
            <a:round/>
            <a:headEnd type="none" w="med" len="med"/>
            <a:tailEnd type="arrow"/>
          </a:ln>
          <a:effectLst/>
        </p:spPr>
      </p:cxnSp>
      <p:graphicFrame>
        <p:nvGraphicFramePr>
          <p:cNvPr id="143363" name="Object 3"/>
          <p:cNvGraphicFramePr>
            <a:graphicFrameLocks noChangeAspect="1"/>
          </p:cNvGraphicFramePr>
          <p:nvPr/>
        </p:nvGraphicFramePr>
        <p:xfrm>
          <a:off x="6109526" y="1475543"/>
          <a:ext cx="317500" cy="485775"/>
        </p:xfrm>
        <a:graphic>
          <a:graphicData uri="http://schemas.openxmlformats.org/presentationml/2006/ole">
            <mc:AlternateContent xmlns:mc="http://schemas.openxmlformats.org/markup-compatibility/2006">
              <mc:Choice xmlns:v="urn:schemas-microsoft-com:vml" Requires="v">
                <p:oleObj spid="_x0000_s252937" name="Equation" r:id="rId4" imgW="127000" imgH="190500" progId="Equation.3">
                  <p:embed/>
                </p:oleObj>
              </mc:Choice>
              <mc:Fallback>
                <p:oleObj name="Equation" r:id="rId4" imgW="1270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526" y="1475543"/>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4" name="Object 4"/>
          <p:cNvGraphicFramePr>
            <a:graphicFrameLocks noChangeAspect="1"/>
          </p:cNvGraphicFramePr>
          <p:nvPr/>
        </p:nvGraphicFramePr>
        <p:xfrm>
          <a:off x="6224588" y="2852738"/>
          <a:ext cx="254000" cy="355600"/>
        </p:xfrm>
        <a:graphic>
          <a:graphicData uri="http://schemas.openxmlformats.org/presentationml/2006/ole">
            <mc:AlternateContent xmlns:mc="http://schemas.openxmlformats.org/markup-compatibility/2006">
              <mc:Choice xmlns:v="urn:schemas-microsoft-com:vml" Requires="v">
                <p:oleObj spid="_x0000_s252938" name="Equation" r:id="rId6" imgW="101600" imgH="139700" progId="Equation.3">
                  <p:embed/>
                </p:oleObj>
              </mc:Choice>
              <mc:Fallback>
                <p:oleObj name="Equation" r:id="rId6" imgW="101600" imgH="139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4588" y="2852738"/>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277269" y="782489"/>
            <a:ext cx="2315725" cy="584776"/>
          </a:xfrm>
          <a:prstGeom prst="rect">
            <a:avLst/>
          </a:prstGeom>
          <a:noFill/>
        </p:spPr>
        <p:txBody>
          <a:bodyPr wrap="none" rtlCol="0">
            <a:spAutoFit/>
          </a:bodyPr>
          <a:lstStyle/>
          <a:p>
            <a:r>
              <a:rPr lang="en-US" sz="3200">
                <a:solidFill>
                  <a:srgbClr val="333399"/>
                </a:solidFill>
              </a:rPr>
              <a:t>What is T</a:t>
            </a:r>
            <a:r>
              <a:rPr lang="en-US" sz="3200" baseline="-25000">
                <a:solidFill>
                  <a:srgbClr val="333399"/>
                </a:solidFill>
              </a:rPr>
              <a:t>φ</a:t>
            </a:r>
            <a:r>
              <a:rPr lang="en-US" sz="3200">
                <a:solidFill>
                  <a:srgbClr val="333399"/>
                </a:solidFill>
              </a:rPr>
              <a:t>?</a:t>
            </a:r>
          </a:p>
        </p:txBody>
      </p:sp>
      <p:sp>
        <p:nvSpPr>
          <p:cNvPr id="21" name="Rectangle 20"/>
          <p:cNvSpPr/>
          <p:nvPr/>
        </p:nvSpPr>
        <p:spPr>
          <a:xfrm>
            <a:off x="273557" y="1920254"/>
            <a:ext cx="5893439" cy="3354765"/>
          </a:xfrm>
          <a:prstGeom prst="rect">
            <a:avLst/>
          </a:prstGeom>
        </p:spPr>
        <p:txBody>
          <a:bodyPr wrap="square">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T</a:t>
            </a:r>
          </a:p>
          <a:p>
            <a:pPr>
              <a:buFontTx/>
              <a:buAutoNum type="alphaUcParenR"/>
              <a:defRPr/>
            </a:pPr>
            <a:r>
              <a:rPr lang="en-US" sz="3200">
                <a:solidFill>
                  <a:srgbClr val="000000"/>
                </a:solidFill>
              </a:rPr>
              <a:t> Tcosφ</a:t>
            </a:r>
          </a:p>
          <a:p>
            <a:pPr>
              <a:buFontTx/>
              <a:buAutoNum type="alphaUcParenR"/>
              <a:defRPr/>
            </a:pPr>
            <a:r>
              <a:rPr lang="en-US" sz="3200">
                <a:solidFill>
                  <a:srgbClr val="000000"/>
                </a:solidFill>
              </a:rPr>
              <a:t> Tsinφ</a:t>
            </a:r>
          </a:p>
          <a:p>
            <a:pPr>
              <a:buFontTx/>
              <a:buAutoNum type="alphaUcParenR"/>
              <a:defRPr/>
            </a:pPr>
            <a:r>
              <a:rPr lang="en-US" sz="3200">
                <a:solidFill>
                  <a:srgbClr val="000000"/>
                </a:solidFill>
              </a:rPr>
              <a:t> 0</a:t>
            </a:r>
          </a:p>
          <a:p>
            <a:pPr>
              <a:buFontTx/>
              <a:buAutoNum type="alphaUcParenR"/>
              <a:defRPr/>
            </a:pPr>
            <a:r>
              <a:rPr lang="en-US" sz="3200">
                <a:solidFill>
                  <a:srgbClr val="000000"/>
                </a:solidFill>
              </a:rPr>
              <a:t> Something else (signs!)</a:t>
            </a:r>
          </a:p>
          <a:p>
            <a:pPr>
              <a:buFontTx/>
              <a:buAutoNum type="alphaUcParenR"/>
              <a:defRPr/>
            </a:pPr>
            <a:endParaRPr lang="en-US" sz="2000">
              <a:solidFill>
                <a:srgbClr val="000000"/>
              </a:solidFill>
            </a:endParaRPr>
          </a:p>
        </p:txBody>
      </p:sp>
      <p:cxnSp>
        <p:nvCxnSpPr>
          <p:cNvPr id="22" name="Straight Connector 21"/>
          <p:cNvCxnSpPr/>
          <p:nvPr/>
        </p:nvCxnSpPr>
        <p:spPr bwMode="auto">
          <a:xfrm>
            <a:off x="3996775" y="1411368"/>
            <a:ext cx="1424039" cy="1244285"/>
          </a:xfrm>
          <a:prstGeom prst="line">
            <a:avLst/>
          </a:prstGeom>
          <a:noFill/>
          <a:ln w="12700" cap="flat" cmpd="sng" algn="ctr">
            <a:solidFill>
              <a:schemeClr val="tx1"/>
            </a:solidFill>
            <a:prstDash val="solid"/>
            <a:round/>
            <a:headEnd type="none" w="med" len="med"/>
            <a:tailEnd type="none"/>
          </a:ln>
          <a:effectLst/>
        </p:spPr>
      </p:cxnSp>
      <p:sp>
        <p:nvSpPr>
          <p:cNvPr id="23" name="Oval 22"/>
          <p:cNvSpPr/>
          <p:nvPr/>
        </p:nvSpPr>
        <p:spPr bwMode="auto">
          <a:xfrm>
            <a:off x="5343839" y="2604344"/>
            <a:ext cx="205267" cy="205267"/>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24" name="Straight Connector 23"/>
          <p:cNvCxnSpPr/>
          <p:nvPr/>
        </p:nvCxnSpPr>
        <p:spPr bwMode="auto">
          <a:xfrm rot="16200000" flipH="1">
            <a:off x="3180679" y="2250040"/>
            <a:ext cx="1656303" cy="1550"/>
          </a:xfrm>
          <a:prstGeom prst="line">
            <a:avLst/>
          </a:prstGeom>
          <a:noFill/>
          <a:ln w="12700" cap="flat" cmpd="sng" algn="ctr">
            <a:solidFill>
              <a:schemeClr val="tx1"/>
            </a:solidFill>
            <a:prstDash val="sysDash"/>
            <a:round/>
            <a:headEnd type="none" w="med" len="med"/>
            <a:tailEnd type="none"/>
          </a:ln>
          <a:effectLst/>
        </p:spPr>
      </p:cxnSp>
      <p:sp>
        <p:nvSpPr>
          <p:cNvPr id="25" name="Arc 24"/>
          <p:cNvSpPr/>
          <p:nvPr/>
        </p:nvSpPr>
        <p:spPr bwMode="auto">
          <a:xfrm rot="5400000">
            <a:off x="3975043" y="1531575"/>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26" name="Object 9"/>
          <p:cNvGraphicFramePr>
            <a:graphicFrameLocks noChangeAspect="1"/>
          </p:cNvGraphicFramePr>
          <p:nvPr/>
        </p:nvGraphicFramePr>
        <p:xfrm>
          <a:off x="4126668" y="1816266"/>
          <a:ext cx="317500" cy="355600"/>
        </p:xfrm>
        <a:graphic>
          <a:graphicData uri="http://schemas.openxmlformats.org/presentationml/2006/ole">
            <mc:AlternateContent xmlns:mc="http://schemas.openxmlformats.org/markup-compatibility/2006">
              <mc:Choice xmlns:v="urn:schemas-microsoft-com:vml" Requires="v">
                <p:oleObj spid="_x0000_s252939" name="Equation" r:id="rId8" imgW="127000" imgH="139700" progId="Equation.3">
                  <p:embed/>
                </p:oleObj>
              </mc:Choice>
              <mc:Fallback>
                <p:oleObj name="Equation" r:id="rId8" imgW="1270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6668" y="1816266"/>
                        <a:ext cx="31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Connector 26"/>
          <p:cNvCxnSpPr/>
          <p:nvPr/>
        </p:nvCxnSpPr>
        <p:spPr bwMode="auto">
          <a:xfrm rot="5400000">
            <a:off x="5003917" y="3341934"/>
            <a:ext cx="885110" cy="1588"/>
          </a:xfrm>
          <a:prstGeom prst="line">
            <a:avLst/>
          </a:prstGeom>
          <a:noFill/>
          <a:ln w="38100" cap="flat" cmpd="sng" algn="ctr">
            <a:solidFill>
              <a:schemeClr val="tx1"/>
            </a:solidFill>
            <a:prstDash val="solid"/>
            <a:round/>
            <a:headEnd type="none" w="med" len="med"/>
            <a:tailEnd type="arrow"/>
          </a:ln>
          <a:effectLst/>
        </p:spPr>
      </p:cxnSp>
      <p:cxnSp>
        <p:nvCxnSpPr>
          <p:cNvPr id="28" name="Straight Connector 27"/>
          <p:cNvCxnSpPr/>
          <p:nvPr/>
        </p:nvCxnSpPr>
        <p:spPr bwMode="auto">
          <a:xfrm rot="10800000">
            <a:off x="4599747" y="1937304"/>
            <a:ext cx="704849" cy="627819"/>
          </a:xfrm>
          <a:prstGeom prst="line">
            <a:avLst/>
          </a:prstGeom>
          <a:noFill/>
          <a:ln w="38100" cap="flat" cmpd="sng" algn="ctr">
            <a:solidFill>
              <a:schemeClr val="tx1"/>
            </a:solidFill>
            <a:prstDash val="solid"/>
            <a:round/>
            <a:headEnd type="none" w="med" len="med"/>
            <a:tailEnd type="arrow"/>
          </a:ln>
          <a:effectLst/>
        </p:spPr>
      </p:cxnSp>
      <p:sp>
        <p:nvSpPr>
          <p:cNvPr id="29" name="TextBox 28"/>
          <p:cNvSpPr txBox="1"/>
          <p:nvPr/>
        </p:nvSpPr>
        <p:spPr>
          <a:xfrm>
            <a:off x="5536284" y="3130273"/>
            <a:ext cx="744085" cy="400110"/>
          </a:xfrm>
          <a:prstGeom prst="rect">
            <a:avLst/>
          </a:prstGeom>
          <a:noFill/>
        </p:spPr>
        <p:txBody>
          <a:bodyPr wrap="square" rtlCol="0">
            <a:spAutoFit/>
          </a:bodyPr>
          <a:lstStyle/>
          <a:p>
            <a:r>
              <a:rPr lang="en-US" sz="2000">
                <a:solidFill>
                  <a:srgbClr val="000000"/>
                </a:solidFill>
              </a:rPr>
              <a:t>W</a:t>
            </a:r>
          </a:p>
        </p:txBody>
      </p:sp>
      <p:sp>
        <p:nvSpPr>
          <p:cNvPr id="30" name="TextBox 29"/>
          <p:cNvSpPr txBox="1"/>
          <p:nvPr/>
        </p:nvSpPr>
        <p:spPr>
          <a:xfrm>
            <a:off x="5124200" y="2089699"/>
            <a:ext cx="351383" cy="400110"/>
          </a:xfrm>
          <a:prstGeom prst="rect">
            <a:avLst/>
          </a:prstGeom>
          <a:noFill/>
        </p:spPr>
        <p:txBody>
          <a:bodyPr wrap="square" rtlCol="0">
            <a:spAutoFit/>
          </a:bodyPr>
          <a:lstStyle/>
          <a:p>
            <a:r>
              <a:rPr lang="en-US" sz="2000">
                <a:solidFill>
                  <a:srgbClr val="000000"/>
                </a:solidFill>
              </a:rPr>
              <a:t>T</a:t>
            </a:r>
          </a:p>
        </p:txBody>
      </p:sp>
      <p:graphicFrame>
        <p:nvGraphicFramePr>
          <p:cNvPr id="3" name="Object 13"/>
          <p:cNvGraphicFramePr>
            <a:graphicFrameLocks noChangeAspect="1"/>
          </p:cNvGraphicFramePr>
          <p:nvPr/>
        </p:nvGraphicFramePr>
        <p:xfrm>
          <a:off x="6630988" y="101600"/>
          <a:ext cx="2393950" cy="1549400"/>
        </p:xfrm>
        <a:graphic>
          <a:graphicData uri="http://schemas.openxmlformats.org/presentationml/2006/ole">
            <mc:AlternateContent xmlns:mc="http://schemas.openxmlformats.org/markup-compatibility/2006">
              <mc:Choice xmlns:v="urn:schemas-microsoft-com:vml" Requires="v">
                <p:oleObj spid="_x0000_s252940" name="Equation" r:id="rId10" imgW="1092200" imgH="673100" progId="Equation.3">
                  <p:embed/>
                </p:oleObj>
              </mc:Choice>
              <mc:Fallback>
                <p:oleObj name="Equation" r:id="rId10" imgW="1092200" imgH="673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0988" y="101600"/>
                        <a:ext cx="239395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39</a:t>
            </a:fld>
            <a:endParaRPr lang="en-US">
              <a:solidFill>
                <a:srgbClr val="000000"/>
              </a:solidFill>
            </a:endParaRPr>
          </a:p>
        </p:txBody>
      </p:sp>
      <p:sp>
        <p:nvSpPr>
          <p:cNvPr id="16" name="TextBox 15"/>
          <p:cNvSpPr txBox="1"/>
          <p:nvPr/>
        </p:nvSpPr>
        <p:spPr>
          <a:xfrm>
            <a:off x="164610" y="816978"/>
            <a:ext cx="2459795" cy="584776"/>
          </a:xfrm>
          <a:prstGeom prst="rect">
            <a:avLst/>
          </a:prstGeom>
          <a:noFill/>
        </p:spPr>
        <p:txBody>
          <a:bodyPr wrap="none" rtlCol="0">
            <a:spAutoFit/>
          </a:bodyPr>
          <a:lstStyle/>
          <a:p>
            <a:r>
              <a:rPr lang="en-US" sz="3200">
                <a:solidFill>
                  <a:srgbClr val="333399"/>
                </a:solidFill>
              </a:rPr>
              <a:t>What is W</a:t>
            </a:r>
            <a:r>
              <a:rPr lang="en-US" sz="3200" baseline="-25000">
                <a:solidFill>
                  <a:srgbClr val="333399"/>
                </a:solidFill>
              </a:rPr>
              <a:t>φ</a:t>
            </a:r>
            <a:r>
              <a:rPr lang="en-US" sz="3200">
                <a:solidFill>
                  <a:srgbClr val="333399"/>
                </a:solidFill>
              </a:rPr>
              <a:t>?</a:t>
            </a:r>
          </a:p>
        </p:txBody>
      </p:sp>
      <p:sp>
        <p:nvSpPr>
          <p:cNvPr id="13" name="Rectangle 12"/>
          <p:cNvSpPr/>
          <p:nvPr/>
        </p:nvSpPr>
        <p:spPr>
          <a:xfrm>
            <a:off x="407617" y="1858238"/>
            <a:ext cx="6968054" cy="3354765"/>
          </a:xfrm>
          <a:prstGeom prst="rect">
            <a:avLst/>
          </a:prstGeom>
        </p:spPr>
        <p:txBody>
          <a:bodyPr wrap="square">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mg</a:t>
            </a:r>
          </a:p>
          <a:p>
            <a:pPr>
              <a:buFontTx/>
              <a:buAutoNum type="alphaUcParenR"/>
              <a:defRPr/>
            </a:pPr>
            <a:r>
              <a:rPr lang="en-US" sz="3200">
                <a:solidFill>
                  <a:srgbClr val="000000"/>
                </a:solidFill>
              </a:rPr>
              <a:t> mg cosφ</a:t>
            </a:r>
          </a:p>
          <a:p>
            <a:pPr>
              <a:buFontTx/>
              <a:buAutoNum type="alphaUcParenR"/>
              <a:defRPr/>
            </a:pPr>
            <a:r>
              <a:rPr lang="en-US" sz="3200">
                <a:solidFill>
                  <a:srgbClr val="000000"/>
                </a:solidFill>
              </a:rPr>
              <a:t> mg sinφ</a:t>
            </a:r>
          </a:p>
          <a:p>
            <a:pPr>
              <a:buFontTx/>
              <a:buAutoNum type="alphaUcParenR"/>
              <a:defRPr/>
            </a:pPr>
            <a:r>
              <a:rPr lang="en-US" sz="3200">
                <a:solidFill>
                  <a:srgbClr val="000000"/>
                </a:solidFill>
              </a:rPr>
              <a:t> 0</a:t>
            </a:r>
          </a:p>
          <a:p>
            <a:pPr>
              <a:buFontTx/>
              <a:buAutoNum type="alphaUcParenR"/>
              <a:defRPr/>
            </a:pPr>
            <a:r>
              <a:rPr lang="en-US" sz="3200">
                <a:solidFill>
                  <a:srgbClr val="000000"/>
                </a:solidFill>
              </a:rPr>
              <a:t> Something else (signs!)</a:t>
            </a:r>
          </a:p>
          <a:p>
            <a:pPr>
              <a:buFontTx/>
              <a:buAutoNum type="alphaUcParenR"/>
              <a:defRPr/>
            </a:pPr>
            <a:endParaRPr lang="en-US" sz="2000">
              <a:solidFill>
                <a:srgbClr val="000000"/>
              </a:solidFill>
            </a:endParaRPr>
          </a:p>
        </p:txBody>
      </p:sp>
      <p:cxnSp>
        <p:nvCxnSpPr>
          <p:cNvPr id="17" name="Straight Connector 16"/>
          <p:cNvCxnSpPr/>
          <p:nvPr/>
        </p:nvCxnSpPr>
        <p:spPr bwMode="auto">
          <a:xfrm>
            <a:off x="4705365" y="1307992"/>
            <a:ext cx="1424039" cy="1244285"/>
          </a:xfrm>
          <a:prstGeom prst="line">
            <a:avLst/>
          </a:prstGeom>
          <a:noFill/>
          <a:ln w="12700" cap="flat" cmpd="sng" algn="ctr">
            <a:solidFill>
              <a:schemeClr val="tx1"/>
            </a:solidFill>
            <a:prstDash val="solid"/>
            <a:round/>
            <a:headEnd type="none" w="med" len="med"/>
            <a:tailEnd type="none"/>
          </a:ln>
          <a:effectLst/>
        </p:spPr>
      </p:cxnSp>
      <p:sp>
        <p:nvSpPr>
          <p:cNvPr id="18" name="Oval 17"/>
          <p:cNvSpPr/>
          <p:nvPr/>
        </p:nvSpPr>
        <p:spPr bwMode="auto">
          <a:xfrm>
            <a:off x="6052429" y="2500968"/>
            <a:ext cx="205267" cy="205267"/>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19" name="Straight Connector 18"/>
          <p:cNvCxnSpPr/>
          <p:nvPr/>
        </p:nvCxnSpPr>
        <p:spPr bwMode="auto">
          <a:xfrm rot="16200000" flipH="1">
            <a:off x="3889269" y="2146664"/>
            <a:ext cx="1656303" cy="1550"/>
          </a:xfrm>
          <a:prstGeom prst="line">
            <a:avLst/>
          </a:prstGeom>
          <a:noFill/>
          <a:ln w="12700" cap="flat" cmpd="sng" algn="ctr">
            <a:solidFill>
              <a:schemeClr val="tx1"/>
            </a:solidFill>
            <a:prstDash val="sysDash"/>
            <a:round/>
            <a:headEnd type="none" w="med" len="med"/>
            <a:tailEnd type="none"/>
          </a:ln>
          <a:effectLst/>
        </p:spPr>
      </p:cxnSp>
      <p:sp>
        <p:nvSpPr>
          <p:cNvPr id="20" name="Arc 19"/>
          <p:cNvSpPr/>
          <p:nvPr/>
        </p:nvSpPr>
        <p:spPr bwMode="auto">
          <a:xfrm rot="5400000">
            <a:off x="4683633" y="1428199"/>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21" name="Object 9"/>
          <p:cNvGraphicFramePr>
            <a:graphicFrameLocks noChangeAspect="1"/>
          </p:cNvGraphicFramePr>
          <p:nvPr/>
        </p:nvGraphicFramePr>
        <p:xfrm>
          <a:off x="4835258" y="1712890"/>
          <a:ext cx="317500" cy="355600"/>
        </p:xfrm>
        <a:graphic>
          <a:graphicData uri="http://schemas.openxmlformats.org/presentationml/2006/ole">
            <mc:AlternateContent xmlns:mc="http://schemas.openxmlformats.org/markup-compatibility/2006">
              <mc:Choice xmlns:v="urn:schemas-microsoft-com:vml" Requires="v">
                <p:oleObj spid="_x0000_s253957"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258" y="1712890"/>
                        <a:ext cx="31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Straight Connector 21"/>
          <p:cNvCxnSpPr/>
          <p:nvPr/>
        </p:nvCxnSpPr>
        <p:spPr bwMode="auto">
          <a:xfrm rot="5400000">
            <a:off x="5712507" y="3238558"/>
            <a:ext cx="885110" cy="1588"/>
          </a:xfrm>
          <a:prstGeom prst="line">
            <a:avLst/>
          </a:prstGeom>
          <a:noFill/>
          <a:ln w="38100" cap="flat" cmpd="sng" algn="ctr">
            <a:solidFill>
              <a:schemeClr val="tx1"/>
            </a:solidFill>
            <a:prstDash val="solid"/>
            <a:round/>
            <a:headEnd type="none" w="med" len="med"/>
            <a:tailEnd type="arrow"/>
          </a:ln>
          <a:effectLst/>
        </p:spPr>
      </p:cxnSp>
      <p:cxnSp>
        <p:nvCxnSpPr>
          <p:cNvPr id="23" name="Straight Connector 22"/>
          <p:cNvCxnSpPr/>
          <p:nvPr/>
        </p:nvCxnSpPr>
        <p:spPr bwMode="auto">
          <a:xfrm rot="10800000">
            <a:off x="5308337" y="1833928"/>
            <a:ext cx="704849" cy="627819"/>
          </a:xfrm>
          <a:prstGeom prst="line">
            <a:avLst/>
          </a:prstGeom>
          <a:noFill/>
          <a:ln w="38100" cap="flat" cmpd="sng" algn="ctr">
            <a:solidFill>
              <a:schemeClr val="tx1"/>
            </a:solidFill>
            <a:prstDash val="solid"/>
            <a:round/>
            <a:headEnd type="none" w="med" len="med"/>
            <a:tailEnd type="arrow"/>
          </a:ln>
          <a:effectLst/>
        </p:spPr>
      </p:cxnSp>
      <p:sp>
        <p:nvSpPr>
          <p:cNvPr id="24" name="TextBox 23"/>
          <p:cNvSpPr txBox="1"/>
          <p:nvPr/>
        </p:nvSpPr>
        <p:spPr>
          <a:xfrm>
            <a:off x="6244874" y="3026897"/>
            <a:ext cx="744085" cy="400110"/>
          </a:xfrm>
          <a:prstGeom prst="rect">
            <a:avLst/>
          </a:prstGeom>
          <a:noFill/>
        </p:spPr>
        <p:txBody>
          <a:bodyPr wrap="square" rtlCol="0">
            <a:spAutoFit/>
          </a:bodyPr>
          <a:lstStyle/>
          <a:p>
            <a:r>
              <a:rPr lang="en-US" sz="2000">
                <a:solidFill>
                  <a:srgbClr val="000000"/>
                </a:solidFill>
              </a:rPr>
              <a:t>W</a:t>
            </a:r>
          </a:p>
        </p:txBody>
      </p:sp>
      <p:sp>
        <p:nvSpPr>
          <p:cNvPr id="25" name="TextBox 24"/>
          <p:cNvSpPr txBox="1"/>
          <p:nvPr/>
        </p:nvSpPr>
        <p:spPr>
          <a:xfrm>
            <a:off x="5832790" y="1986323"/>
            <a:ext cx="351383" cy="400110"/>
          </a:xfrm>
          <a:prstGeom prst="rect">
            <a:avLst/>
          </a:prstGeom>
          <a:noFill/>
        </p:spPr>
        <p:txBody>
          <a:bodyPr wrap="square" rtlCol="0">
            <a:spAutoFit/>
          </a:bodyPr>
          <a:lstStyle/>
          <a:p>
            <a:r>
              <a:rPr lang="en-US" sz="2000">
                <a:solidFill>
                  <a:srgbClr val="000000"/>
                </a:solidFill>
              </a:rPr>
              <a:t>T</a:t>
            </a:r>
          </a:p>
        </p:txBody>
      </p:sp>
      <p:graphicFrame>
        <p:nvGraphicFramePr>
          <p:cNvPr id="3" name="Object 9"/>
          <p:cNvGraphicFramePr>
            <a:graphicFrameLocks noChangeAspect="1"/>
          </p:cNvGraphicFramePr>
          <p:nvPr/>
        </p:nvGraphicFramePr>
        <p:xfrm>
          <a:off x="6630988" y="101600"/>
          <a:ext cx="2393950" cy="1549400"/>
        </p:xfrm>
        <a:graphic>
          <a:graphicData uri="http://schemas.openxmlformats.org/presentationml/2006/ole">
            <mc:AlternateContent xmlns:mc="http://schemas.openxmlformats.org/markup-compatibility/2006">
              <mc:Choice xmlns:v="urn:schemas-microsoft-com:vml" Requires="v">
                <p:oleObj spid="_x0000_s253958" name="Equation" r:id="rId6" imgW="1092200" imgH="673100" progId="Equation.3">
                  <p:embed/>
                </p:oleObj>
              </mc:Choice>
              <mc:Fallback>
                <p:oleObj name="Equation" r:id="rId6" imgW="1092200" imgH="673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988" y="101600"/>
                        <a:ext cx="239395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25329359-D98A-734D-8DFF-0A29113BEBF6}" type="slidenum">
              <a:rPr lang="en-US"/>
              <a:pPr/>
              <a:t>4</a:t>
            </a:fld>
            <a:endParaRPr lang="en-US"/>
          </a:p>
        </p:txBody>
      </p:sp>
      <p:sp>
        <p:nvSpPr>
          <p:cNvPr id="17411" name="Text Box 5"/>
          <p:cNvSpPr txBox="1">
            <a:spLocks noChangeArrowheads="1"/>
          </p:cNvSpPr>
          <p:nvPr/>
        </p:nvSpPr>
        <p:spPr bwMode="auto">
          <a:xfrm>
            <a:off x="1724170" y="390436"/>
            <a:ext cx="2487612" cy="579438"/>
          </a:xfrm>
          <a:prstGeom prst="rect">
            <a:avLst/>
          </a:prstGeom>
          <a:noFill/>
          <a:ln w="9525">
            <a:noFill/>
            <a:miter lim="800000"/>
            <a:headEnd/>
            <a:tailEnd/>
          </a:ln>
        </p:spPr>
        <p:txBody>
          <a:bodyPr wrap="none">
            <a:prstTxWarp prst="textNoShape">
              <a:avLst/>
            </a:prstTxWarp>
            <a:spAutoFit/>
          </a:bodyPr>
          <a:lstStyle/>
          <a:p>
            <a:r>
              <a:rPr lang="en-US" sz="3200"/>
              <a:t>Font Check !</a:t>
            </a:r>
          </a:p>
        </p:txBody>
      </p:sp>
      <p:sp>
        <p:nvSpPr>
          <p:cNvPr id="40966" name="Text Box 6"/>
          <p:cNvSpPr txBox="1">
            <a:spLocks noChangeArrowheads="1"/>
          </p:cNvSpPr>
          <p:nvPr/>
        </p:nvSpPr>
        <p:spPr bwMode="auto">
          <a:xfrm>
            <a:off x="1709580" y="1173163"/>
            <a:ext cx="3821113" cy="579437"/>
          </a:xfrm>
          <a:prstGeom prst="rect">
            <a:avLst/>
          </a:prstGeom>
          <a:noFill/>
          <a:ln w="9525">
            <a:noFill/>
            <a:miter lim="800000"/>
            <a:headEnd/>
            <a:tailEnd/>
          </a:ln>
        </p:spPr>
        <p:txBody>
          <a:bodyPr wrap="none">
            <a:prstTxWarp prst="textNoShape">
              <a:avLst/>
            </a:prstTxWarp>
            <a:spAutoFit/>
          </a:bodyPr>
          <a:lstStyle/>
          <a:p>
            <a:r>
              <a:rPr lang="en-US" sz="3200"/>
              <a:t>This is 32 point font.</a:t>
            </a:r>
          </a:p>
        </p:txBody>
      </p:sp>
      <p:sp>
        <p:nvSpPr>
          <p:cNvPr id="40967" name="Text Box 7"/>
          <p:cNvSpPr txBox="1">
            <a:spLocks noChangeArrowheads="1"/>
          </p:cNvSpPr>
          <p:nvPr/>
        </p:nvSpPr>
        <p:spPr bwMode="auto">
          <a:xfrm>
            <a:off x="1709580" y="1690688"/>
            <a:ext cx="3367088" cy="519112"/>
          </a:xfrm>
          <a:prstGeom prst="rect">
            <a:avLst/>
          </a:prstGeom>
          <a:noFill/>
          <a:ln w="9525">
            <a:noFill/>
            <a:miter lim="800000"/>
            <a:headEnd/>
            <a:tailEnd/>
          </a:ln>
        </p:spPr>
        <p:txBody>
          <a:bodyPr wrap="none">
            <a:prstTxWarp prst="textNoShape">
              <a:avLst/>
            </a:prstTxWarp>
            <a:spAutoFit/>
          </a:bodyPr>
          <a:lstStyle/>
          <a:p>
            <a:r>
              <a:rPr lang="en-US" sz="2800"/>
              <a:t>This is 28 point font.</a:t>
            </a:r>
          </a:p>
        </p:txBody>
      </p:sp>
      <p:sp>
        <p:nvSpPr>
          <p:cNvPr id="40968" name="Text Box 8"/>
          <p:cNvSpPr txBox="1">
            <a:spLocks noChangeArrowheads="1"/>
          </p:cNvSpPr>
          <p:nvPr/>
        </p:nvSpPr>
        <p:spPr bwMode="auto">
          <a:xfrm>
            <a:off x="1709580" y="2198688"/>
            <a:ext cx="2911475" cy="457200"/>
          </a:xfrm>
          <a:prstGeom prst="rect">
            <a:avLst/>
          </a:prstGeom>
          <a:noFill/>
          <a:ln w="9525">
            <a:noFill/>
            <a:miter lim="800000"/>
            <a:headEnd/>
            <a:tailEnd/>
          </a:ln>
        </p:spPr>
        <p:txBody>
          <a:bodyPr wrap="none">
            <a:prstTxWarp prst="textNoShape">
              <a:avLst/>
            </a:prstTxWarp>
            <a:spAutoFit/>
          </a:bodyPr>
          <a:lstStyle/>
          <a:p>
            <a:r>
              <a:rPr lang="en-US"/>
              <a:t>This is 24 point font.</a:t>
            </a:r>
          </a:p>
        </p:txBody>
      </p:sp>
      <p:sp>
        <p:nvSpPr>
          <p:cNvPr id="40969" name="Text Box 9"/>
          <p:cNvSpPr txBox="1">
            <a:spLocks noChangeArrowheads="1"/>
          </p:cNvSpPr>
          <p:nvPr/>
        </p:nvSpPr>
        <p:spPr bwMode="auto">
          <a:xfrm>
            <a:off x="1709580" y="2667000"/>
            <a:ext cx="2457450" cy="396875"/>
          </a:xfrm>
          <a:prstGeom prst="rect">
            <a:avLst/>
          </a:prstGeom>
          <a:noFill/>
          <a:ln w="9525">
            <a:noFill/>
            <a:miter lim="800000"/>
            <a:headEnd/>
            <a:tailEnd/>
          </a:ln>
        </p:spPr>
        <p:txBody>
          <a:bodyPr wrap="none">
            <a:prstTxWarp prst="textNoShape">
              <a:avLst/>
            </a:prstTxWarp>
            <a:spAutoFit/>
          </a:bodyPr>
          <a:lstStyle/>
          <a:p>
            <a:r>
              <a:rPr lang="en-US" sz="2000"/>
              <a:t>This is 20 point font.</a:t>
            </a:r>
          </a:p>
        </p:txBody>
      </p:sp>
      <p:sp>
        <p:nvSpPr>
          <p:cNvPr id="40971" name="Text Box 11"/>
          <p:cNvSpPr txBox="1">
            <a:spLocks noChangeArrowheads="1"/>
          </p:cNvSpPr>
          <p:nvPr/>
        </p:nvSpPr>
        <p:spPr bwMode="auto">
          <a:xfrm>
            <a:off x="1763555" y="3168650"/>
            <a:ext cx="2003425" cy="336550"/>
          </a:xfrm>
          <a:prstGeom prst="rect">
            <a:avLst/>
          </a:prstGeom>
          <a:noFill/>
          <a:ln w="9525">
            <a:noFill/>
            <a:miter lim="800000"/>
            <a:headEnd/>
            <a:tailEnd/>
          </a:ln>
        </p:spPr>
        <p:txBody>
          <a:bodyPr wrap="none">
            <a:prstTxWarp prst="textNoShape">
              <a:avLst/>
            </a:prstTxWarp>
            <a:spAutoFit/>
          </a:bodyPr>
          <a:lstStyle/>
          <a:p>
            <a:r>
              <a:rPr lang="en-US" sz="1600"/>
              <a:t>This is 16 point font.</a:t>
            </a:r>
          </a:p>
        </p:txBody>
      </p:sp>
      <p:sp>
        <p:nvSpPr>
          <p:cNvPr id="40972" name="Text Box 12"/>
          <p:cNvSpPr txBox="1">
            <a:spLocks noChangeArrowheads="1"/>
          </p:cNvSpPr>
          <p:nvPr/>
        </p:nvSpPr>
        <p:spPr bwMode="auto">
          <a:xfrm>
            <a:off x="1763555" y="3581400"/>
            <a:ext cx="1774825" cy="304800"/>
          </a:xfrm>
          <a:prstGeom prst="rect">
            <a:avLst/>
          </a:prstGeom>
          <a:noFill/>
          <a:ln w="9525">
            <a:noFill/>
            <a:miter lim="800000"/>
            <a:headEnd/>
            <a:tailEnd/>
          </a:ln>
        </p:spPr>
        <p:txBody>
          <a:bodyPr wrap="none">
            <a:prstTxWarp prst="textNoShape">
              <a:avLst/>
            </a:prstTxWarp>
            <a:spAutoFit/>
          </a:bodyPr>
          <a:lstStyle/>
          <a:p>
            <a:r>
              <a:rPr lang="en-US" sz="1400"/>
              <a:t>This is 14 point font.</a:t>
            </a:r>
          </a:p>
        </p:txBody>
      </p:sp>
      <p:sp>
        <p:nvSpPr>
          <p:cNvPr id="40974" name="Line 14"/>
          <p:cNvSpPr>
            <a:spLocks noChangeShapeType="1"/>
          </p:cNvSpPr>
          <p:nvPr/>
        </p:nvSpPr>
        <p:spPr bwMode="auto">
          <a:xfrm flipH="1">
            <a:off x="4554380" y="2887663"/>
            <a:ext cx="1371600" cy="0"/>
          </a:xfrm>
          <a:prstGeom prst="line">
            <a:avLst/>
          </a:prstGeom>
          <a:noFill/>
          <a:ln w="57150">
            <a:solidFill>
              <a:srgbClr val="CC0000"/>
            </a:solidFill>
            <a:round/>
            <a:headEnd/>
            <a:tailEnd type="triangle" w="med" len="med"/>
          </a:ln>
        </p:spPr>
        <p:txBody>
          <a:bodyPr wrap="none">
            <a:prstTxWarp prst="textNoShape">
              <a:avLst/>
            </a:prstTxWarp>
            <a:spAutoFit/>
          </a:bodyPr>
          <a:lstStyle/>
          <a:p>
            <a:endParaRPr lang="en-US"/>
          </a:p>
        </p:txBody>
      </p:sp>
      <p:sp>
        <p:nvSpPr>
          <p:cNvPr id="17419" name="Right Brace 12"/>
          <p:cNvSpPr>
            <a:spLocks/>
          </p:cNvSpPr>
          <p:nvPr/>
        </p:nvSpPr>
        <p:spPr bwMode="auto">
          <a:xfrm>
            <a:off x="1709580" y="2287588"/>
            <a:ext cx="184150" cy="460375"/>
          </a:xfrm>
          <a:prstGeom prst="rightBrace">
            <a:avLst>
              <a:gd name="adj1" fmla="val 2315"/>
              <a:gd name="adj2" fmla="val 50000"/>
            </a:avLst>
          </a:prstGeom>
          <a:noFill/>
          <a:ln w="9525">
            <a:noFill/>
            <a:round/>
            <a:headEnd/>
            <a:tailEnd/>
          </a:ln>
        </p:spPr>
        <p:txBody>
          <a:bodyPr wrap="none">
            <a:prstTxWarp prst="textNoShape">
              <a:avLst/>
            </a:prstTxWarp>
            <a:spAutoFit/>
          </a:bodyPr>
          <a:lstStyle/>
          <a:p>
            <a:endParaRPr lang="en-US"/>
          </a:p>
        </p:txBody>
      </p:sp>
      <p:sp>
        <p:nvSpPr>
          <p:cNvPr id="2" name="AutoShape 1038"/>
          <p:cNvSpPr>
            <a:spLocks/>
          </p:cNvSpPr>
          <p:nvPr/>
        </p:nvSpPr>
        <p:spPr bwMode="auto">
          <a:xfrm>
            <a:off x="4325780" y="2659063"/>
            <a:ext cx="209550" cy="501650"/>
          </a:xfrm>
          <a:prstGeom prst="rightBrace">
            <a:avLst>
              <a:gd name="adj1" fmla="val 19949"/>
              <a:gd name="adj2" fmla="val 50000"/>
            </a:avLst>
          </a:prstGeom>
          <a:noFill/>
          <a:ln w="25400">
            <a:solidFill>
              <a:schemeClr val="tx1"/>
            </a:solidFill>
            <a:round/>
            <a:headEnd/>
            <a:tailEnd/>
          </a:ln>
        </p:spPr>
        <p:txBody>
          <a:bodyPr wrap="none" anchor="ctr">
            <a:prstTxWarp prst="textNoShape">
              <a:avLst/>
            </a:prstTxWarp>
            <a:sp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2" presetClass="entr" presetSubtype="2" fill="hold" grpId="0" nodeType="withEffect">
                                  <p:stCondLst>
                                    <p:cond delay="0"/>
                                  </p:stCondLst>
                                  <p:childTnLst>
                                    <p:set>
                                      <p:cBhvr>
                                        <p:cTn id="32" dur="1" fill="hold">
                                          <p:stCondLst>
                                            <p:cond delay="0"/>
                                          </p:stCondLst>
                                        </p:cTn>
                                        <p:tgtEl>
                                          <p:spTgt spid="40974"/>
                                        </p:tgtEl>
                                        <p:attrNameLst>
                                          <p:attrName>style.visibility</p:attrName>
                                        </p:attrNameLst>
                                      </p:cBhvr>
                                      <p:to>
                                        <p:strVal val="visible"/>
                                      </p:to>
                                    </p:set>
                                    <p:anim calcmode="lin" valueType="num">
                                      <p:cBhvr additive="base">
                                        <p:cTn id="33" dur="500" fill="hold"/>
                                        <p:tgtEl>
                                          <p:spTgt spid="40974"/>
                                        </p:tgtEl>
                                        <p:attrNameLst>
                                          <p:attrName>ppt_x</p:attrName>
                                        </p:attrNameLst>
                                      </p:cBhvr>
                                      <p:tavLst>
                                        <p:tav tm="0">
                                          <p:val>
                                            <p:strVal val="1+#ppt_w/2"/>
                                          </p:val>
                                        </p:tav>
                                        <p:tav tm="100000">
                                          <p:val>
                                            <p:strVal val="#ppt_x"/>
                                          </p:val>
                                        </p:tav>
                                      </p:tavLst>
                                    </p:anim>
                                    <p:anim calcmode="lin" valueType="num">
                                      <p:cBhvr additive="base">
                                        <p:cTn id="34" dur="500" fill="hold"/>
                                        <p:tgtEl>
                                          <p:spTgt spid="40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40968" grpId="0"/>
      <p:bldP spid="40969" grpId="0"/>
      <p:bldP spid="40971" grpId="0"/>
      <p:bldP spid="40972" grpId="0"/>
      <p:bldP spid="4097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40</a:t>
            </a:fld>
            <a:endParaRPr lang="en-US">
              <a:solidFill>
                <a:srgbClr val="000000"/>
              </a:solidFill>
            </a:endParaRPr>
          </a:p>
        </p:txBody>
      </p:sp>
      <p:sp>
        <p:nvSpPr>
          <p:cNvPr id="16" name="TextBox 15"/>
          <p:cNvSpPr txBox="1"/>
          <p:nvPr/>
        </p:nvSpPr>
        <p:spPr>
          <a:xfrm>
            <a:off x="440859" y="820378"/>
            <a:ext cx="2459795" cy="584776"/>
          </a:xfrm>
          <a:prstGeom prst="rect">
            <a:avLst/>
          </a:prstGeom>
          <a:noFill/>
        </p:spPr>
        <p:txBody>
          <a:bodyPr wrap="none" rtlCol="0">
            <a:spAutoFit/>
          </a:bodyPr>
          <a:lstStyle/>
          <a:p>
            <a:r>
              <a:rPr lang="en-US" sz="3200">
                <a:solidFill>
                  <a:srgbClr val="333399"/>
                </a:solidFill>
              </a:rPr>
              <a:t>What is W</a:t>
            </a:r>
            <a:r>
              <a:rPr lang="en-US" sz="3200" baseline="-25000">
                <a:solidFill>
                  <a:srgbClr val="333399"/>
                </a:solidFill>
              </a:rPr>
              <a:t>φ</a:t>
            </a:r>
            <a:r>
              <a:rPr lang="en-US" sz="3200">
                <a:solidFill>
                  <a:srgbClr val="333399"/>
                </a:solidFill>
              </a:rPr>
              <a:t>?</a:t>
            </a:r>
          </a:p>
        </p:txBody>
      </p:sp>
      <p:sp>
        <p:nvSpPr>
          <p:cNvPr id="13" name="Rectangle 12"/>
          <p:cNvSpPr/>
          <p:nvPr/>
        </p:nvSpPr>
        <p:spPr>
          <a:xfrm>
            <a:off x="527539" y="1920254"/>
            <a:ext cx="6440516" cy="3354765"/>
          </a:xfrm>
          <a:prstGeom prst="rect">
            <a:avLst/>
          </a:prstGeom>
        </p:spPr>
        <p:txBody>
          <a:bodyPr wrap="square">
            <a:spAutoFit/>
          </a:bodyPr>
          <a:lstStyle/>
          <a:p>
            <a:pPr>
              <a:buFontTx/>
              <a:buAutoNum type="alphaUcParenR"/>
              <a:defRPr/>
            </a:pPr>
            <a:endParaRPr lang="en-US" sz="2000">
              <a:solidFill>
                <a:srgbClr val="000000"/>
              </a:solidFill>
            </a:endParaRPr>
          </a:p>
          <a:p>
            <a:pPr>
              <a:buFontTx/>
              <a:buAutoNum type="alphaUcParenR"/>
              <a:defRPr/>
            </a:pPr>
            <a:r>
              <a:rPr lang="en-US" sz="3200">
                <a:solidFill>
                  <a:srgbClr val="000000"/>
                </a:solidFill>
              </a:rPr>
              <a:t> mg</a:t>
            </a:r>
          </a:p>
          <a:p>
            <a:pPr>
              <a:buFontTx/>
              <a:buAutoNum type="alphaUcParenR"/>
              <a:defRPr/>
            </a:pPr>
            <a:r>
              <a:rPr lang="en-US" sz="3200">
                <a:solidFill>
                  <a:srgbClr val="000000"/>
                </a:solidFill>
              </a:rPr>
              <a:t> mg cosφ</a:t>
            </a:r>
          </a:p>
          <a:p>
            <a:pPr>
              <a:buFontTx/>
              <a:buAutoNum type="alphaUcParenR"/>
              <a:defRPr/>
            </a:pPr>
            <a:r>
              <a:rPr lang="en-US" sz="3200">
                <a:solidFill>
                  <a:srgbClr val="000000"/>
                </a:solidFill>
              </a:rPr>
              <a:t> mg sinφ</a:t>
            </a:r>
          </a:p>
          <a:p>
            <a:pPr>
              <a:buFontTx/>
              <a:buAutoNum type="alphaUcParenR"/>
              <a:defRPr/>
            </a:pPr>
            <a:r>
              <a:rPr lang="en-US" sz="3200">
                <a:solidFill>
                  <a:srgbClr val="000000"/>
                </a:solidFill>
              </a:rPr>
              <a:t> 0</a:t>
            </a:r>
          </a:p>
          <a:p>
            <a:pPr>
              <a:buFontTx/>
              <a:buAutoNum type="alphaUcParenR"/>
              <a:defRPr/>
            </a:pPr>
            <a:r>
              <a:rPr lang="en-US" sz="3200">
                <a:solidFill>
                  <a:srgbClr val="000000"/>
                </a:solidFill>
              </a:rPr>
              <a:t> Something else (signs!)</a:t>
            </a:r>
          </a:p>
          <a:p>
            <a:pPr>
              <a:buFontTx/>
              <a:buAutoNum type="alphaUcParenR"/>
              <a:defRPr/>
            </a:pPr>
            <a:endParaRPr lang="en-US" sz="3200">
              <a:solidFill>
                <a:srgbClr val="000000"/>
              </a:solidFill>
            </a:endParaRPr>
          </a:p>
        </p:txBody>
      </p:sp>
      <p:cxnSp>
        <p:nvCxnSpPr>
          <p:cNvPr id="17" name="Straight Connector 16"/>
          <p:cNvCxnSpPr/>
          <p:nvPr/>
        </p:nvCxnSpPr>
        <p:spPr bwMode="auto">
          <a:xfrm>
            <a:off x="3910701" y="1307992"/>
            <a:ext cx="1424039" cy="1244285"/>
          </a:xfrm>
          <a:prstGeom prst="line">
            <a:avLst/>
          </a:prstGeom>
          <a:noFill/>
          <a:ln w="12700" cap="flat" cmpd="sng" algn="ctr">
            <a:solidFill>
              <a:schemeClr val="tx1"/>
            </a:solidFill>
            <a:prstDash val="solid"/>
            <a:round/>
            <a:headEnd type="none" w="med" len="med"/>
            <a:tailEnd type="none"/>
          </a:ln>
          <a:effectLst/>
        </p:spPr>
      </p:cxnSp>
      <p:sp>
        <p:nvSpPr>
          <p:cNvPr id="18" name="Oval 17"/>
          <p:cNvSpPr/>
          <p:nvPr/>
        </p:nvSpPr>
        <p:spPr bwMode="auto">
          <a:xfrm>
            <a:off x="5257765" y="2500968"/>
            <a:ext cx="205267" cy="205267"/>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19" name="Straight Connector 18"/>
          <p:cNvCxnSpPr/>
          <p:nvPr/>
        </p:nvCxnSpPr>
        <p:spPr bwMode="auto">
          <a:xfrm rot="16200000" flipH="1">
            <a:off x="3094605" y="2146664"/>
            <a:ext cx="1656303" cy="1550"/>
          </a:xfrm>
          <a:prstGeom prst="line">
            <a:avLst/>
          </a:prstGeom>
          <a:noFill/>
          <a:ln w="12700" cap="flat" cmpd="sng" algn="ctr">
            <a:solidFill>
              <a:schemeClr val="tx1"/>
            </a:solidFill>
            <a:prstDash val="sysDash"/>
            <a:round/>
            <a:headEnd type="none" w="med" len="med"/>
            <a:tailEnd type="none"/>
          </a:ln>
          <a:effectLst/>
        </p:spPr>
      </p:cxnSp>
      <p:sp>
        <p:nvSpPr>
          <p:cNvPr id="20" name="Arc 19"/>
          <p:cNvSpPr/>
          <p:nvPr/>
        </p:nvSpPr>
        <p:spPr bwMode="auto">
          <a:xfrm rot="5400000">
            <a:off x="3888969" y="1428199"/>
            <a:ext cx="228600" cy="381000"/>
          </a:xfrm>
          <a:prstGeom prst="arc">
            <a:avLst>
              <a:gd name="adj1" fmla="val 16200000"/>
              <a:gd name="adj2" fmla="val 2121746"/>
            </a:avLst>
          </a:prstGeom>
          <a:noFill/>
          <a:ln w="9525" cap="flat" cmpd="sng" algn="ctr">
            <a:solidFill>
              <a:schemeClr val="tx1"/>
            </a:solidFill>
            <a:prstDash val="solid"/>
            <a:round/>
            <a:headEnd type="none" w="med" len="med"/>
            <a:tailEnd type="none" w="med" len="med"/>
          </a:ln>
          <a:effectLst/>
        </p:spPr>
        <p:txBody>
          <a:bodyPr>
            <a:prstTxWarp prst="textNoShape">
              <a:avLst/>
            </a:prstTxWarp>
            <a:spAutoFit/>
          </a:bodyPr>
          <a:lstStyle/>
          <a:p>
            <a:pPr>
              <a:defRPr/>
            </a:pPr>
            <a:endParaRPr lang="en-US">
              <a:solidFill>
                <a:srgbClr val="000000"/>
              </a:solidFill>
              <a:latin typeface="Arial" pitchFamily="34" charset="0"/>
              <a:cs typeface="Arial" pitchFamily="34" charset="0"/>
            </a:endParaRPr>
          </a:p>
        </p:txBody>
      </p:sp>
      <p:graphicFrame>
        <p:nvGraphicFramePr>
          <p:cNvPr id="21" name="Object 9"/>
          <p:cNvGraphicFramePr>
            <a:graphicFrameLocks noChangeAspect="1"/>
          </p:cNvGraphicFramePr>
          <p:nvPr/>
        </p:nvGraphicFramePr>
        <p:xfrm>
          <a:off x="4040594" y="1712890"/>
          <a:ext cx="317500" cy="355600"/>
        </p:xfrm>
        <a:graphic>
          <a:graphicData uri="http://schemas.openxmlformats.org/presentationml/2006/ole">
            <mc:AlternateContent xmlns:mc="http://schemas.openxmlformats.org/markup-compatibility/2006">
              <mc:Choice xmlns:v="urn:schemas-microsoft-com:vml" Requires="v">
                <p:oleObj spid="_x0000_s254989" name="Equation" r:id="rId4" imgW="127000" imgH="139700" progId="Equation.3">
                  <p:embed/>
                </p:oleObj>
              </mc:Choice>
              <mc:Fallback>
                <p:oleObj name="Equation" r:id="rId4" imgW="1270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594" y="1712890"/>
                        <a:ext cx="317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Straight Connector 21"/>
          <p:cNvCxnSpPr/>
          <p:nvPr/>
        </p:nvCxnSpPr>
        <p:spPr bwMode="auto">
          <a:xfrm rot="5400000">
            <a:off x="4917843" y="3238558"/>
            <a:ext cx="885110" cy="1588"/>
          </a:xfrm>
          <a:prstGeom prst="line">
            <a:avLst/>
          </a:prstGeom>
          <a:noFill/>
          <a:ln w="38100" cap="flat" cmpd="sng" algn="ctr">
            <a:solidFill>
              <a:schemeClr val="tx1"/>
            </a:solidFill>
            <a:prstDash val="solid"/>
            <a:round/>
            <a:headEnd type="none" w="med" len="med"/>
            <a:tailEnd type="arrow"/>
          </a:ln>
          <a:effectLst/>
        </p:spPr>
      </p:cxnSp>
      <p:cxnSp>
        <p:nvCxnSpPr>
          <p:cNvPr id="23" name="Straight Connector 22"/>
          <p:cNvCxnSpPr/>
          <p:nvPr/>
        </p:nvCxnSpPr>
        <p:spPr bwMode="auto">
          <a:xfrm rot="10800000">
            <a:off x="4513673" y="1833928"/>
            <a:ext cx="704849" cy="627819"/>
          </a:xfrm>
          <a:prstGeom prst="line">
            <a:avLst/>
          </a:prstGeom>
          <a:noFill/>
          <a:ln w="38100" cap="flat" cmpd="sng" algn="ctr">
            <a:solidFill>
              <a:schemeClr val="tx1"/>
            </a:solidFill>
            <a:prstDash val="solid"/>
            <a:round/>
            <a:headEnd type="none" w="med" len="med"/>
            <a:tailEnd type="arrow"/>
          </a:ln>
          <a:effectLst/>
        </p:spPr>
      </p:cxnSp>
      <p:sp>
        <p:nvSpPr>
          <p:cNvPr id="24" name="TextBox 23"/>
          <p:cNvSpPr txBox="1"/>
          <p:nvPr/>
        </p:nvSpPr>
        <p:spPr>
          <a:xfrm>
            <a:off x="5450210" y="3026897"/>
            <a:ext cx="744085" cy="400110"/>
          </a:xfrm>
          <a:prstGeom prst="rect">
            <a:avLst/>
          </a:prstGeom>
          <a:noFill/>
        </p:spPr>
        <p:txBody>
          <a:bodyPr wrap="square" rtlCol="0">
            <a:spAutoFit/>
          </a:bodyPr>
          <a:lstStyle/>
          <a:p>
            <a:r>
              <a:rPr lang="en-US" sz="2000">
                <a:solidFill>
                  <a:srgbClr val="000000"/>
                </a:solidFill>
              </a:rPr>
              <a:t>W</a:t>
            </a:r>
          </a:p>
        </p:txBody>
      </p:sp>
      <p:sp>
        <p:nvSpPr>
          <p:cNvPr id="25" name="TextBox 24"/>
          <p:cNvSpPr txBox="1"/>
          <p:nvPr/>
        </p:nvSpPr>
        <p:spPr>
          <a:xfrm>
            <a:off x="5038126" y="1986323"/>
            <a:ext cx="351383" cy="400110"/>
          </a:xfrm>
          <a:prstGeom prst="rect">
            <a:avLst/>
          </a:prstGeom>
          <a:noFill/>
        </p:spPr>
        <p:txBody>
          <a:bodyPr wrap="square" rtlCol="0">
            <a:spAutoFit/>
          </a:bodyPr>
          <a:lstStyle/>
          <a:p>
            <a:r>
              <a:rPr lang="en-US" sz="2000">
                <a:solidFill>
                  <a:srgbClr val="000000"/>
                </a:solidFill>
              </a:rPr>
              <a:t>T</a:t>
            </a:r>
          </a:p>
        </p:txBody>
      </p:sp>
      <p:cxnSp>
        <p:nvCxnSpPr>
          <p:cNvPr id="14" name="Straight Connector 13"/>
          <p:cNvCxnSpPr/>
          <p:nvPr/>
        </p:nvCxnSpPr>
        <p:spPr bwMode="auto">
          <a:xfrm rot="10800000" flipH="1" flipV="1">
            <a:off x="5499970" y="2679023"/>
            <a:ext cx="704849" cy="627819"/>
          </a:xfrm>
          <a:prstGeom prst="line">
            <a:avLst/>
          </a:prstGeom>
          <a:noFill/>
          <a:ln w="38100" cap="flat" cmpd="sng" algn="ctr">
            <a:solidFill>
              <a:schemeClr val="tx1"/>
            </a:solidFill>
            <a:prstDash val="dash"/>
            <a:round/>
            <a:headEnd type="none" w="med" len="med"/>
            <a:tailEnd type="arrow"/>
          </a:ln>
          <a:effectLst/>
        </p:spPr>
      </p:cxnSp>
      <p:cxnSp>
        <p:nvCxnSpPr>
          <p:cNvPr id="15" name="Straight Connector 14"/>
          <p:cNvCxnSpPr/>
          <p:nvPr/>
        </p:nvCxnSpPr>
        <p:spPr bwMode="auto">
          <a:xfrm rot="5400000" flipH="1" flipV="1">
            <a:off x="5408615" y="1830864"/>
            <a:ext cx="704849" cy="627819"/>
          </a:xfrm>
          <a:prstGeom prst="line">
            <a:avLst/>
          </a:prstGeom>
          <a:noFill/>
          <a:ln w="38100" cap="flat" cmpd="sng" algn="ctr">
            <a:solidFill>
              <a:schemeClr val="tx1"/>
            </a:solidFill>
            <a:prstDash val="dash"/>
            <a:round/>
            <a:headEnd type="none" w="med" len="med"/>
            <a:tailEnd type="arrow"/>
          </a:ln>
          <a:effectLst/>
        </p:spPr>
      </p:cxnSp>
      <p:graphicFrame>
        <p:nvGraphicFramePr>
          <p:cNvPr id="26" name="Object 3"/>
          <p:cNvGraphicFramePr>
            <a:graphicFrameLocks noChangeAspect="1"/>
          </p:cNvGraphicFramePr>
          <p:nvPr/>
        </p:nvGraphicFramePr>
        <p:xfrm>
          <a:off x="6003914" y="1352629"/>
          <a:ext cx="317500" cy="485775"/>
        </p:xfrm>
        <a:graphic>
          <a:graphicData uri="http://schemas.openxmlformats.org/presentationml/2006/ole">
            <mc:AlternateContent xmlns:mc="http://schemas.openxmlformats.org/markup-compatibility/2006">
              <mc:Choice xmlns:v="urn:schemas-microsoft-com:vml" Requires="v">
                <p:oleObj spid="_x0000_s254990" name="Equation" r:id="rId6" imgW="127000" imgH="190500" progId="Equation.3">
                  <p:embed/>
                </p:oleObj>
              </mc:Choice>
              <mc:Fallback>
                <p:oleObj name="Equation" r:id="rId6" imgW="127000" imgH="190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914" y="1352629"/>
                        <a:ext cx="3175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0"/>
          <p:cNvGraphicFramePr>
            <a:graphicFrameLocks noChangeAspect="1"/>
          </p:cNvGraphicFramePr>
          <p:nvPr/>
        </p:nvGraphicFramePr>
        <p:xfrm>
          <a:off x="6630988" y="101600"/>
          <a:ext cx="2393950" cy="1549400"/>
        </p:xfrm>
        <a:graphic>
          <a:graphicData uri="http://schemas.openxmlformats.org/presentationml/2006/ole">
            <mc:AlternateContent xmlns:mc="http://schemas.openxmlformats.org/markup-compatibility/2006">
              <mc:Choice xmlns:v="urn:schemas-microsoft-com:vml" Requires="v">
                <p:oleObj spid="_x0000_s254991" name="Equation" r:id="rId8" imgW="1092200" imgH="673100" progId="Equation.3">
                  <p:embed/>
                </p:oleObj>
              </mc:Choice>
              <mc:Fallback>
                <p:oleObj name="Equation" r:id="rId8" imgW="1092200" imgH="673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0988" y="101600"/>
                        <a:ext cx="239395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80" name="Object 8"/>
          <p:cNvGraphicFramePr>
            <a:graphicFrameLocks noChangeAspect="1"/>
          </p:cNvGraphicFramePr>
          <p:nvPr/>
        </p:nvGraphicFramePr>
        <p:xfrm>
          <a:off x="6224588" y="2852738"/>
          <a:ext cx="254000" cy="355600"/>
        </p:xfrm>
        <a:graphic>
          <a:graphicData uri="http://schemas.openxmlformats.org/presentationml/2006/ole">
            <mc:AlternateContent xmlns:mc="http://schemas.openxmlformats.org/markup-compatibility/2006">
              <mc:Choice xmlns:v="urn:schemas-microsoft-com:vml" Requires="v">
                <p:oleObj spid="_x0000_s254992" name="Equation" r:id="rId10" imgW="101600" imgH="139700" progId="Equation.3">
                  <p:embed/>
                </p:oleObj>
              </mc:Choice>
              <mc:Fallback>
                <p:oleObj name="Equation" r:id="rId10" imgW="101600" imgH="139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4588" y="2852738"/>
                        <a:ext cx="25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41</a:t>
            </a:fld>
            <a:endParaRPr lang="en-US">
              <a:solidFill>
                <a:srgbClr val="000000"/>
              </a:solidFill>
            </a:endParaRPr>
          </a:p>
        </p:txBody>
      </p:sp>
      <p:graphicFrame>
        <p:nvGraphicFramePr>
          <p:cNvPr id="72717" name="Object 2"/>
          <p:cNvGraphicFramePr>
            <a:graphicFrameLocks noChangeAspect="1"/>
          </p:cNvGraphicFramePr>
          <p:nvPr/>
        </p:nvGraphicFramePr>
        <p:xfrm>
          <a:off x="790587" y="806216"/>
          <a:ext cx="3114515" cy="473073"/>
        </p:xfrm>
        <a:graphic>
          <a:graphicData uri="http://schemas.openxmlformats.org/presentationml/2006/ole">
            <mc:AlternateContent xmlns:mc="http://schemas.openxmlformats.org/markup-compatibility/2006">
              <mc:Choice xmlns:v="urn:schemas-microsoft-com:vml" Requires="v">
                <p:oleObj spid="_x0000_s256004" name="Equation" r:id="rId4" imgW="1168400" imgH="177800" progId="Equation.3">
                  <p:embed/>
                </p:oleObj>
              </mc:Choice>
              <mc:Fallback>
                <p:oleObj name="Equation" r:id="rId4" imgW="1168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87" y="806216"/>
                        <a:ext cx="3114515" cy="473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58140" y="0"/>
            <a:ext cx="4952398" cy="584776"/>
          </a:xfrm>
          <a:prstGeom prst="rect">
            <a:avLst/>
          </a:prstGeom>
          <a:noFill/>
        </p:spPr>
        <p:txBody>
          <a:bodyPr wrap="none" rtlCol="0">
            <a:spAutoFit/>
          </a:bodyPr>
          <a:lstStyle/>
          <a:p>
            <a:r>
              <a:rPr lang="en-US" sz="3200">
                <a:solidFill>
                  <a:srgbClr val="000000"/>
                </a:solidFill>
              </a:rPr>
              <a:t>For a pendulum, we found</a:t>
            </a:r>
          </a:p>
        </p:txBody>
      </p:sp>
      <p:sp>
        <p:nvSpPr>
          <p:cNvPr id="5" name="TextBox 4"/>
          <p:cNvSpPr txBox="1"/>
          <p:nvPr/>
        </p:nvSpPr>
        <p:spPr>
          <a:xfrm>
            <a:off x="586155" y="1306033"/>
            <a:ext cx="8518769" cy="1077218"/>
          </a:xfrm>
          <a:prstGeom prst="rect">
            <a:avLst/>
          </a:prstGeom>
          <a:noFill/>
        </p:spPr>
        <p:txBody>
          <a:bodyPr wrap="square" rtlCol="0">
            <a:spAutoFit/>
          </a:bodyPr>
          <a:lstStyle/>
          <a:p>
            <a:r>
              <a:rPr lang="en-US" sz="3200">
                <a:solidFill>
                  <a:srgbClr val="000000"/>
                </a:solidFill>
              </a:rPr>
              <a:t>For </a:t>
            </a:r>
            <a:r>
              <a:rPr lang="en-US" sz="3200" u="sng">
                <a:solidFill>
                  <a:srgbClr val="000000"/>
                </a:solidFill>
              </a:rPr>
              <a:t>small angle </a:t>
            </a:r>
            <a:r>
              <a:rPr lang="en-US" sz="3200">
                <a:solidFill>
                  <a:srgbClr val="000000"/>
                </a:solidFill>
              </a:rPr>
              <a:t>oscillations, </a:t>
            </a:r>
            <a:r>
              <a:rPr lang="en-US" sz="3200">
                <a:solidFill>
                  <a:srgbClr val="333399"/>
                </a:solidFill>
              </a:rPr>
              <a:t>which is the best statement about the period, T? </a:t>
            </a:r>
          </a:p>
        </p:txBody>
      </p:sp>
      <p:sp>
        <p:nvSpPr>
          <p:cNvPr id="6" name="Rectangle 5"/>
          <p:cNvSpPr/>
          <p:nvPr/>
        </p:nvSpPr>
        <p:spPr>
          <a:xfrm>
            <a:off x="508001" y="1920254"/>
            <a:ext cx="8636000" cy="4154983"/>
          </a:xfrm>
          <a:prstGeom prst="rect">
            <a:avLst/>
          </a:prstGeom>
        </p:spPr>
        <p:txBody>
          <a:bodyPr wrap="square">
            <a:spAutoFit/>
          </a:bodyPr>
          <a:lstStyle/>
          <a:p>
            <a:pPr>
              <a:buFontTx/>
              <a:buAutoNum type="alphaUcParenR"/>
              <a:defRPr/>
            </a:pPr>
            <a:endParaRPr lang="en-US" sz="3200">
              <a:solidFill>
                <a:srgbClr val="000000"/>
              </a:solidFill>
            </a:endParaRPr>
          </a:p>
          <a:p>
            <a:pPr>
              <a:buFontTx/>
              <a:buAutoNum type="alphaUcParenR"/>
              <a:defRPr/>
            </a:pPr>
            <a:r>
              <a:rPr lang="en-US" sz="3200">
                <a:solidFill>
                  <a:srgbClr val="000000"/>
                </a:solidFill>
              </a:rPr>
              <a:t> Larger mass means smaller T</a:t>
            </a:r>
          </a:p>
          <a:p>
            <a:pPr>
              <a:buFontTx/>
              <a:buAutoNum type="alphaUcParenR"/>
              <a:defRPr/>
            </a:pPr>
            <a:r>
              <a:rPr lang="en-US" sz="3200">
                <a:solidFill>
                  <a:srgbClr val="000000"/>
                </a:solidFill>
              </a:rPr>
              <a:t> Longer pendulum means longer T</a:t>
            </a:r>
          </a:p>
          <a:p>
            <a:pPr>
              <a:buFontTx/>
              <a:buAutoNum type="alphaUcParenR"/>
              <a:defRPr/>
            </a:pPr>
            <a:r>
              <a:rPr lang="en-US" sz="3200">
                <a:solidFill>
                  <a:srgbClr val="000000"/>
                </a:solidFill>
              </a:rPr>
              <a:t> Smaller starting angle means smaller T</a:t>
            </a:r>
          </a:p>
          <a:p>
            <a:pPr>
              <a:buFontTx/>
              <a:buAutoNum type="alphaUcParenR"/>
              <a:defRPr/>
            </a:pPr>
            <a:r>
              <a:rPr lang="en-US" sz="3200">
                <a:solidFill>
                  <a:srgbClr val="000000"/>
                </a:solidFill>
              </a:rPr>
              <a:t> On Jupiter, the period would be larger</a:t>
            </a:r>
          </a:p>
          <a:p>
            <a:pPr>
              <a:buFontTx/>
              <a:buAutoNum type="alphaUcParenR"/>
              <a:defRPr/>
            </a:pPr>
            <a:r>
              <a:rPr lang="en-US" sz="3200">
                <a:solidFill>
                  <a:srgbClr val="000000"/>
                </a:solidFill>
              </a:rPr>
              <a:t> None of these, or </a:t>
            </a:r>
            <a:r>
              <a:rPr lang="en-US" sz="3200" i="1">
                <a:solidFill>
                  <a:srgbClr val="000000"/>
                </a:solidFill>
              </a:rPr>
              <a:t>more than one</a:t>
            </a:r>
            <a:r>
              <a:rPr lang="en-US" sz="3200">
                <a:solidFill>
                  <a:srgbClr val="000000"/>
                </a:solidFill>
              </a:rPr>
              <a:t>, </a:t>
            </a:r>
            <a:br>
              <a:rPr lang="en-US" sz="3200">
                <a:solidFill>
                  <a:srgbClr val="000000"/>
                </a:solidFill>
              </a:rPr>
            </a:br>
            <a:r>
              <a:rPr lang="en-US" sz="3200">
                <a:solidFill>
                  <a:srgbClr val="000000"/>
                </a:solidFill>
              </a:rPr>
              <a:t>    is correct</a:t>
            </a:r>
          </a:p>
          <a:p>
            <a:pPr>
              <a:buFontTx/>
              <a:buAutoNum type="alphaUcParenR"/>
              <a:defRPr/>
            </a:pPr>
            <a:endParaRPr lang="en-US" sz="2000">
              <a:solidFill>
                <a:srgbClr val="000000"/>
              </a:solidFill>
            </a:endParaRPr>
          </a:p>
          <a:p>
            <a:pPr>
              <a:buFontTx/>
              <a:buAutoNum type="alphaUcParenR"/>
              <a:defRPr/>
            </a:pPr>
            <a:endParaRPr lang="en-US" sz="20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52920ED9-05D8-2B4E-A11A-058EFA696DF9}" type="slidenum">
              <a:rPr lang="en-US"/>
              <a:pPr/>
              <a:t>5</a:t>
            </a:fld>
            <a:endParaRPr lang="en-US"/>
          </a:p>
        </p:txBody>
      </p:sp>
      <p:sp>
        <p:nvSpPr>
          <p:cNvPr id="19460" name="TextBox 8"/>
          <p:cNvSpPr txBox="1">
            <a:spLocks noChangeArrowheads="1"/>
          </p:cNvSpPr>
          <p:nvPr/>
        </p:nvSpPr>
        <p:spPr bwMode="auto">
          <a:xfrm>
            <a:off x="585512" y="781489"/>
            <a:ext cx="5628664" cy="1077218"/>
          </a:xfrm>
          <a:prstGeom prst="rect">
            <a:avLst/>
          </a:prstGeom>
          <a:noFill/>
          <a:ln w="9525">
            <a:noFill/>
            <a:miter lim="800000"/>
            <a:headEnd/>
            <a:tailEnd/>
          </a:ln>
        </p:spPr>
        <p:txBody>
          <a:bodyPr wrap="none">
            <a:prstTxWarp prst="textNoShape">
              <a:avLst/>
            </a:prstTxWarp>
            <a:spAutoFit/>
          </a:bodyPr>
          <a:lstStyle/>
          <a:p>
            <a:r>
              <a:rPr lang="en-US" sz="3200"/>
              <a:t>What’s your math background </a:t>
            </a:r>
            <a:br>
              <a:rPr lang="en-US" sz="3200"/>
            </a:br>
            <a:r>
              <a:rPr lang="en-US" sz="3200"/>
              <a:t>(not counting this term) ?</a:t>
            </a:r>
          </a:p>
        </p:txBody>
      </p:sp>
      <p:sp>
        <p:nvSpPr>
          <p:cNvPr id="19461" name="TextBox 9"/>
          <p:cNvSpPr txBox="1">
            <a:spLocks noChangeArrowheads="1"/>
          </p:cNvSpPr>
          <p:nvPr/>
        </p:nvSpPr>
        <p:spPr bwMode="auto">
          <a:xfrm>
            <a:off x="625073" y="2611520"/>
            <a:ext cx="6237605" cy="2923877"/>
          </a:xfrm>
          <a:prstGeom prst="rect">
            <a:avLst/>
          </a:prstGeom>
          <a:noFill/>
          <a:ln w="9525">
            <a:noFill/>
            <a:miter lim="800000"/>
            <a:headEnd/>
            <a:tailEnd/>
          </a:ln>
        </p:spPr>
        <p:txBody>
          <a:bodyPr wrap="none">
            <a:prstTxWarp prst="textNoShape">
              <a:avLst/>
            </a:prstTxWarp>
            <a:spAutoFit/>
          </a:bodyPr>
          <a:lstStyle/>
          <a:p>
            <a:pPr marL="457200" indent="-457200">
              <a:buFontTx/>
              <a:buAutoNum type="alphaUcParenR"/>
            </a:pPr>
            <a:r>
              <a:rPr lang="en-US" sz="3200"/>
              <a:t>(mostly) APPM, </a:t>
            </a:r>
            <a:r>
              <a:rPr lang="en-US" sz="3200" i="1"/>
              <a:t>through</a:t>
            </a:r>
            <a:r>
              <a:rPr lang="en-US" sz="3200"/>
              <a:t> calc III</a:t>
            </a:r>
          </a:p>
          <a:p>
            <a:pPr marL="457200" indent="-457200">
              <a:buFontTx/>
              <a:buAutoNum type="alphaUcParenR"/>
            </a:pPr>
            <a:r>
              <a:rPr lang="en-US" sz="3200"/>
              <a:t>(mostly) MATH, </a:t>
            </a:r>
            <a:r>
              <a:rPr lang="en-US" sz="3200" i="1"/>
              <a:t>through</a:t>
            </a:r>
            <a:r>
              <a:rPr lang="en-US" sz="3200"/>
              <a:t> calc III</a:t>
            </a:r>
          </a:p>
          <a:p>
            <a:pPr marL="457200" indent="-457200">
              <a:buFontTx/>
              <a:buAutoNum type="alphaUcParenR"/>
            </a:pPr>
            <a:r>
              <a:rPr lang="en-US" sz="3200"/>
              <a:t>(mostly) APPM, </a:t>
            </a:r>
            <a:r>
              <a:rPr lang="en-US" sz="3200" i="1"/>
              <a:t>beyond</a:t>
            </a:r>
            <a:r>
              <a:rPr lang="en-US" sz="3200"/>
              <a:t> calc III</a:t>
            </a:r>
          </a:p>
          <a:p>
            <a:pPr marL="457200" indent="-457200">
              <a:buFontTx/>
              <a:buAutoNum type="alphaUcParenR"/>
            </a:pPr>
            <a:r>
              <a:rPr lang="en-US" sz="3200"/>
              <a:t>(mostly) MATH, </a:t>
            </a:r>
            <a:r>
              <a:rPr lang="en-US" sz="3200" i="1"/>
              <a:t>beyond </a:t>
            </a:r>
            <a:r>
              <a:rPr lang="en-US" sz="3200"/>
              <a:t>calc III</a:t>
            </a:r>
          </a:p>
          <a:p>
            <a:pPr marL="457200" indent="-457200">
              <a:buFontTx/>
              <a:buAutoNum type="alphaUcParenR"/>
            </a:pPr>
            <a:r>
              <a:rPr lang="en-US" sz="3200"/>
              <a:t> other!</a:t>
            </a:r>
          </a:p>
          <a:p>
            <a:pPr marL="457200" indent="-457200">
              <a:buFontTx/>
              <a:buAutoNum type="alphaUcParenR"/>
            </a:pPr>
            <a:endParaRPr lang="en-US"/>
          </a:p>
        </p:txBody>
      </p:sp>
      <p:sp>
        <p:nvSpPr>
          <p:cNvPr id="6" name="TextBox 5"/>
          <p:cNvSpPr txBox="1"/>
          <p:nvPr/>
        </p:nvSpPr>
        <p:spPr>
          <a:xfrm>
            <a:off x="679251" y="5597165"/>
            <a:ext cx="6867585" cy="584776"/>
          </a:xfrm>
          <a:prstGeom prst="rect">
            <a:avLst/>
          </a:prstGeom>
          <a:noFill/>
        </p:spPr>
        <p:txBody>
          <a:bodyPr wrap="none" rtlCol="0">
            <a:spAutoFit/>
          </a:bodyPr>
          <a:lstStyle/>
          <a:p>
            <a:r>
              <a:rPr lang="en-US" sz="3200" dirty="0"/>
              <a:t>(APPM 2360 or Math </a:t>
            </a:r>
            <a:r>
              <a:rPr lang="en-US" sz="3200" dirty="0" smtClean="0"/>
              <a:t>4430 </a:t>
            </a:r>
            <a:r>
              <a:rPr lang="en-US" sz="3200" dirty="0"/>
              <a:t>is co-</a:t>
            </a:r>
            <a:r>
              <a:rPr lang="en-US" sz="3200" dirty="0" err="1"/>
              <a:t>req</a:t>
            </a:r>
            <a:r>
              <a:rPr lang="en-US" sz="3200" dirty="0"/>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D156C283-9390-5049-968E-5A3947D3A556}" type="slidenum">
              <a:rPr lang="en-US"/>
              <a:pPr/>
              <a:t>6</a:t>
            </a:fld>
            <a:endParaRPr lang="en-US"/>
          </a:p>
        </p:txBody>
      </p:sp>
      <p:sp>
        <p:nvSpPr>
          <p:cNvPr id="21508" name="TextBox 8"/>
          <p:cNvSpPr txBox="1">
            <a:spLocks noChangeArrowheads="1"/>
          </p:cNvSpPr>
          <p:nvPr/>
        </p:nvSpPr>
        <p:spPr bwMode="auto">
          <a:xfrm>
            <a:off x="777474" y="796254"/>
            <a:ext cx="6413595" cy="584776"/>
          </a:xfrm>
          <a:prstGeom prst="rect">
            <a:avLst/>
          </a:prstGeom>
          <a:noFill/>
          <a:ln w="9525">
            <a:noFill/>
            <a:miter lim="800000"/>
            <a:headEnd/>
            <a:tailEnd/>
          </a:ln>
        </p:spPr>
        <p:txBody>
          <a:bodyPr wrap="none">
            <a:prstTxWarp prst="textNoShape">
              <a:avLst/>
            </a:prstTxWarp>
            <a:spAutoFit/>
          </a:bodyPr>
          <a:lstStyle/>
          <a:p>
            <a:r>
              <a:rPr lang="en-US" sz="3200" i="1"/>
              <a:t>What’s your physics background?</a:t>
            </a:r>
          </a:p>
        </p:txBody>
      </p:sp>
      <p:sp>
        <p:nvSpPr>
          <p:cNvPr id="21509" name="TextBox 9"/>
          <p:cNvSpPr txBox="1">
            <a:spLocks noChangeArrowheads="1"/>
          </p:cNvSpPr>
          <p:nvPr/>
        </p:nvSpPr>
        <p:spPr bwMode="auto">
          <a:xfrm>
            <a:off x="708780" y="1549400"/>
            <a:ext cx="7619385" cy="2923877"/>
          </a:xfrm>
          <a:prstGeom prst="rect">
            <a:avLst/>
          </a:prstGeom>
          <a:noFill/>
          <a:ln w="9525">
            <a:noFill/>
            <a:miter lim="800000"/>
            <a:headEnd/>
            <a:tailEnd/>
          </a:ln>
        </p:spPr>
        <p:txBody>
          <a:bodyPr wrap="square">
            <a:prstTxWarp prst="textNoShape">
              <a:avLst/>
            </a:prstTxWarp>
            <a:spAutoFit/>
          </a:bodyPr>
          <a:lstStyle/>
          <a:p>
            <a:pPr marL="457200" indent="-457200">
              <a:buFontTx/>
              <a:buAutoNum type="alphaUcParenR"/>
            </a:pPr>
            <a:r>
              <a:rPr lang="en-US" sz="3200"/>
              <a:t>CU Phys 1110&amp;20, and 2170</a:t>
            </a:r>
          </a:p>
          <a:p>
            <a:pPr marL="457200" indent="-457200">
              <a:buFontTx/>
              <a:buAutoNum type="alphaUcParenR"/>
            </a:pPr>
            <a:r>
              <a:rPr lang="en-US" sz="3200"/>
              <a:t>Honors Phys 1&amp;2, + 2170</a:t>
            </a:r>
          </a:p>
          <a:p>
            <a:pPr marL="457200" indent="-457200">
              <a:buFontTx/>
              <a:buAutoNum type="alphaUcParenR"/>
            </a:pPr>
            <a:r>
              <a:rPr lang="en-US" sz="3200"/>
              <a:t>Phys 1 and/or 2 elsewhere, +2170</a:t>
            </a:r>
          </a:p>
          <a:p>
            <a:pPr marL="457200" indent="-457200">
              <a:buFontTx/>
              <a:buAutoNum type="alphaUcParenR"/>
            </a:pPr>
            <a:r>
              <a:rPr lang="en-US" sz="3200"/>
              <a:t>I took 2130, not 2170</a:t>
            </a:r>
          </a:p>
          <a:p>
            <a:pPr marL="457200" indent="-457200">
              <a:buFontTx/>
              <a:buAutoNum type="alphaUcParenR"/>
            </a:pPr>
            <a:r>
              <a:rPr lang="en-US" sz="3200"/>
              <a:t>Other!</a:t>
            </a:r>
          </a:p>
          <a:p>
            <a:pPr marL="457200" indent="-457200">
              <a:buFontTx/>
              <a:buAutoNum type="alphaUcParenR"/>
            </a:pP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7</a:t>
            </a:fld>
            <a:endParaRPr lang="en-US"/>
          </a:p>
        </p:txBody>
      </p:sp>
      <p:sp>
        <p:nvSpPr>
          <p:cNvPr id="3" name="TextBox 2"/>
          <p:cNvSpPr txBox="1"/>
          <p:nvPr/>
        </p:nvSpPr>
        <p:spPr>
          <a:xfrm>
            <a:off x="601524" y="735308"/>
            <a:ext cx="7847421" cy="584776"/>
          </a:xfrm>
          <a:prstGeom prst="rect">
            <a:avLst/>
          </a:prstGeom>
          <a:noFill/>
        </p:spPr>
        <p:txBody>
          <a:bodyPr wrap="none" rtlCol="0">
            <a:spAutoFit/>
          </a:bodyPr>
          <a:lstStyle/>
          <a:p>
            <a:r>
              <a:rPr lang="en-US" sz="3200" dirty="0" smtClean="0"/>
              <a:t>Summarize:  what is classical mechanics?</a:t>
            </a:r>
            <a:endParaRPr lang="en-US" sz="3200" dirty="0"/>
          </a:p>
        </p:txBody>
      </p:sp>
    </p:spTree>
    <p:extLst>
      <p:ext uri="{BB962C8B-B14F-4D97-AF65-F5344CB8AC3E}">
        <p14:creationId xmlns:p14="http://schemas.microsoft.com/office/powerpoint/2010/main" val="2116706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1"/>
          <p:cNvSpPr>
            <a:spLocks noGrp="1"/>
          </p:cNvSpPr>
          <p:nvPr>
            <p:ph type="sldNum" sz="quarter" idx="12"/>
          </p:nvPr>
        </p:nvSpPr>
        <p:spPr>
          <a:noFill/>
        </p:spPr>
        <p:txBody>
          <a:bodyPr/>
          <a:lstStyle/>
          <a:p>
            <a:fld id="{F00A2A2D-428F-A447-945D-885F70563017}" type="slidenum">
              <a:rPr lang="en-US"/>
              <a:pPr/>
              <a:t>8</a:t>
            </a:fld>
            <a:endParaRPr lang="en-US"/>
          </a:p>
        </p:txBody>
      </p:sp>
      <p:sp>
        <p:nvSpPr>
          <p:cNvPr id="3" name="Title 1"/>
          <p:cNvSpPr txBox="1">
            <a:spLocks/>
          </p:cNvSpPr>
          <p:nvPr/>
        </p:nvSpPr>
        <p:spPr bwMode="auto">
          <a:xfrm>
            <a:off x="947563" y="671032"/>
            <a:ext cx="6967147" cy="1219200"/>
          </a:xfrm>
          <a:prstGeom prst="rect">
            <a:avLst/>
          </a:prstGeom>
          <a:noFill/>
          <a:ln w="9525">
            <a:noFill/>
            <a:miter lim="800000"/>
            <a:headEnd/>
            <a:tailEnd/>
          </a:ln>
        </p:spPr>
        <p:txBody>
          <a:bodyPr anchor="ctr">
            <a:prstTxWarp prst="textNoShape">
              <a:avLst/>
            </a:prstTxWarp>
          </a:bodyPr>
          <a:lstStyle/>
          <a:p>
            <a:pPr algn="ctr">
              <a:defRPr/>
            </a:pPr>
            <a:r>
              <a:rPr lang="en-US" sz="3200" kern="0">
                <a:solidFill>
                  <a:schemeClr val="accent2"/>
                </a:solidFill>
                <a:latin typeface="+mj-lt"/>
                <a:ea typeface="+mj-ea"/>
                <a:cs typeface="ヒラギノ角ゴ Pro W3" charset="-128"/>
              </a:rPr>
              <a:t>In Classical Mechanics, </a:t>
            </a:r>
            <a:br>
              <a:rPr lang="en-US" sz="3200" kern="0">
                <a:solidFill>
                  <a:schemeClr val="accent2"/>
                </a:solidFill>
                <a:latin typeface="+mj-lt"/>
                <a:ea typeface="+mj-ea"/>
                <a:cs typeface="ヒラギノ角ゴ Pro W3" charset="-128"/>
              </a:rPr>
            </a:br>
            <a:r>
              <a:rPr lang="en-US" sz="3200" kern="0">
                <a:solidFill>
                  <a:schemeClr val="accent2"/>
                </a:solidFill>
                <a:latin typeface="+mj-lt"/>
                <a:ea typeface="+mj-ea"/>
                <a:cs typeface="ヒラギノ角ゴ Pro W3" charset="-128"/>
              </a:rPr>
              <a:t>can this equation be derived?</a:t>
            </a:r>
          </a:p>
        </p:txBody>
      </p:sp>
      <p:sp>
        <p:nvSpPr>
          <p:cNvPr id="4" name="Content Placeholder 2"/>
          <p:cNvSpPr txBox="1">
            <a:spLocks/>
          </p:cNvSpPr>
          <p:nvPr/>
        </p:nvSpPr>
        <p:spPr bwMode="auto">
          <a:xfrm>
            <a:off x="2148365" y="3825999"/>
            <a:ext cx="5888663" cy="1219200"/>
          </a:xfrm>
          <a:prstGeom prst="rect">
            <a:avLst/>
          </a:prstGeom>
          <a:noFill/>
          <a:ln w="9525">
            <a:noFill/>
            <a:miter lim="800000"/>
            <a:headEnd/>
            <a:tailEnd/>
          </a:ln>
        </p:spPr>
        <p:txBody>
          <a:bodyPr>
            <a:prstTxWarp prst="textNoShape">
              <a:avLst/>
            </a:prstTxWarp>
          </a:bodyPr>
          <a:lstStyle/>
          <a:p>
            <a:pPr marL="342900" indent="-342900">
              <a:spcBef>
                <a:spcPct val="20000"/>
              </a:spcBef>
              <a:defRPr/>
            </a:pPr>
            <a:r>
              <a:rPr lang="en-US" sz="3200" kern="0" dirty="0">
                <a:latin typeface="+mj-lt"/>
                <a:ea typeface="+mn-ea"/>
                <a:cs typeface="Lucida Grande"/>
              </a:rPr>
              <a:t>A) Yes</a:t>
            </a:r>
          </a:p>
          <a:p>
            <a:pPr marL="342900" indent="-342900">
              <a:spcBef>
                <a:spcPct val="20000"/>
              </a:spcBef>
              <a:defRPr/>
            </a:pPr>
            <a:r>
              <a:rPr lang="en-US" sz="3200" kern="0" dirty="0">
                <a:latin typeface="+mj-lt"/>
                <a:ea typeface="+mn-ea"/>
                <a:cs typeface="Lucida Grande"/>
              </a:rPr>
              <a:t>B) </a:t>
            </a:r>
            <a:r>
              <a:rPr lang="en-US" sz="3200" kern="0" dirty="0" smtClean="0">
                <a:latin typeface="+mj-lt"/>
                <a:ea typeface="+mn-ea"/>
                <a:cs typeface="Lucida Grande"/>
              </a:rPr>
              <a:t>No</a:t>
            </a:r>
          </a:p>
          <a:p>
            <a:pPr marL="342900" indent="-342900">
              <a:spcBef>
                <a:spcPct val="20000"/>
              </a:spcBef>
              <a:defRPr/>
            </a:pPr>
            <a:r>
              <a:rPr lang="en-US" sz="3200" kern="0" dirty="0" smtClean="0">
                <a:latin typeface="+mj-lt"/>
                <a:ea typeface="+mn-ea"/>
                <a:cs typeface="Lucida Grande"/>
              </a:rPr>
              <a:t>C) I want to waffle on this</a:t>
            </a:r>
            <a:endParaRPr lang="en-US" sz="3200" kern="0" dirty="0">
              <a:latin typeface="+mj-lt"/>
              <a:ea typeface="+mn-ea"/>
              <a:cs typeface="Lucida Grande"/>
            </a:endParaRPr>
          </a:p>
        </p:txBody>
      </p:sp>
      <p:graphicFrame>
        <p:nvGraphicFramePr>
          <p:cNvPr id="23554" name="Object 2"/>
          <p:cNvGraphicFramePr>
            <a:graphicFrameLocks noChangeAspect="1"/>
          </p:cNvGraphicFramePr>
          <p:nvPr/>
        </p:nvGraphicFramePr>
        <p:xfrm>
          <a:off x="3733800" y="1885512"/>
          <a:ext cx="1862609" cy="1218370"/>
        </p:xfrm>
        <a:graphic>
          <a:graphicData uri="http://schemas.openxmlformats.org/presentationml/2006/ole">
            <mc:AlternateContent xmlns:mc="http://schemas.openxmlformats.org/markup-compatibility/2006">
              <mc:Choice xmlns:v="urn:schemas-microsoft-com:vml" Requires="v">
                <p:oleObj spid="_x0000_s230427" name="Equation" r:id="rId4" imgW="596880" imgH="393480" progId="Equation.3">
                  <p:embed/>
                </p:oleObj>
              </mc:Choice>
              <mc:Fallback>
                <p:oleObj name="Equation" r:id="rId4" imgW="5968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85512"/>
                        <a:ext cx="1862609" cy="1218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1"/>
          <p:cNvSpPr>
            <a:spLocks noGrp="1"/>
          </p:cNvSpPr>
          <p:nvPr>
            <p:ph type="sldNum" sz="quarter" idx="12"/>
          </p:nvPr>
        </p:nvSpPr>
        <p:spPr>
          <a:noFill/>
        </p:spPr>
        <p:txBody>
          <a:bodyPr/>
          <a:lstStyle/>
          <a:p>
            <a:fld id="{46CCEA5D-5970-D445-A298-AD48C350331A}" type="slidenum">
              <a:rPr lang="en-US"/>
              <a:pPr/>
              <a:t>9</a:t>
            </a:fld>
            <a:endParaRPr lang="en-US"/>
          </a:p>
        </p:txBody>
      </p:sp>
      <p:sp>
        <p:nvSpPr>
          <p:cNvPr id="3" name="Title 1"/>
          <p:cNvSpPr txBox="1">
            <a:spLocks/>
          </p:cNvSpPr>
          <p:nvPr/>
        </p:nvSpPr>
        <p:spPr bwMode="auto">
          <a:xfrm>
            <a:off x="799899" y="552886"/>
            <a:ext cx="6612757" cy="1219200"/>
          </a:xfrm>
          <a:prstGeom prst="rect">
            <a:avLst/>
          </a:prstGeom>
          <a:noFill/>
          <a:ln w="9525">
            <a:noFill/>
            <a:miter lim="800000"/>
            <a:headEnd/>
            <a:tailEnd/>
          </a:ln>
        </p:spPr>
        <p:txBody>
          <a:bodyPr anchor="ctr">
            <a:prstTxWarp prst="textNoShape">
              <a:avLst/>
            </a:prstTxWarp>
          </a:bodyPr>
          <a:lstStyle/>
          <a:p>
            <a:pPr algn="ctr">
              <a:defRPr/>
            </a:pPr>
            <a:r>
              <a:rPr lang="en-US" sz="3200" kern="0">
                <a:solidFill>
                  <a:schemeClr val="accent2"/>
                </a:solidFill>
                <a:latin typeface="+mj-lt"/>
                <a:ea typeface="+mj-ea"/>
                <a:cs typeface="ヒラギノ角ゴ Pro W3" charset="-128"/>
              </a:rPr>
              <a:t>In Classical Mechanics, </a:t>
            </a:r>
            <a:br>
              <a:rPr lang="en-US" sz="3200" kern="0">
                <a:solidFill>
                  <a:schemeClr val="accent2"/>
                </a:solidFill>
                <a:latin typeface="+mj-lt"/>
                <a:ea typeface="+mj-ea"/>
                <a:cs typeface="ヒラギノ角ゴ Pro W3" charset="-128"/>
              </a:rPr>
            </a:br>
            <a:r>
              <a:rPr lang="en-US" sz="3200" kern="0">
                <a:solidFill>
                  <a:schemeClr val="accent2"/>
                </a:solidFill>
                <a:latin typeface="+mj-lt"/>
                <a:ea typeface="+mj-ea"/>
                <a:cs typeface="ヒラギノ角ゴ Pro W3" charset="-128"/>
              </a:rPr>
              <a:t>can this equation be derived?</a:t>
            </a:r>
          </a:p>
        </p:txBody>
      </p:sp>
      <p:sp>
        <p:nvSpPr>
          <p:cNvPr id="4" name="Content Placeholder 2"/>
          <p:cNvSpPr txBox="1">
            <a:spLocks/>
          </p:cNvSpPr>
          <p:nvPr/>
        </p:nvSpPr>
        <p:spPr bwMode="auto">
          <a:xfrm>
            <a:off x="2133600" y="3707853"/>
            <a:ext cx="5619376" cy="1219200"/>
          </a:xfrm>
          <a:prstGeom prst="rect">
            <a:avLst/>
          </a:prstGeom>
          <a:noFill/>
          <a:ln w="9525">
            <a:noFill/>
            <a:miter lim="800000"/>
            <a:headEnd/>
            <a:tailEnd/>
          </a:ln>
        </p:spPr>
        <p:txBody>
          <a:bodyPr>
            <a:prstTxWarp prst="textNoShape">
              <a:avLst/>
            </a:prstTxWarp>
          </a:bodyPr>
          <a:lstStyle/>
          <a:p>
            <a:pPr marL="342900" indent="-342900">
              <a:spcBef>
                <a:spcPct val="20000"/>
              </a:spcBef>
              <a:defRPr/>
            </a:pPr>
            <a:r>
              <a:rPr lang="en-US" sz="3200" kern="0" dirty="0">
                <a:latin typeface="+mj-lt"/>
                <a:ea typeface="+mn-ea"/>
                <a:cs typeface="Lucida Grande"/>
              </a:rPr>
              <a:t>A) Yes</a:t>
            </a:r>
          </a:p>
          <a:p>
            <a:pPr marL="342900" indent="-342900">
              <a:spcBef>
                <a:spcPct val="20000"/>
              </a:spcBef>
              <a:defRPr/>
            </a:pPr>
            <a:r>
              <a:rPr lang="en-US" sz="3200" kern="0" dirty="0">
                <a:latin typeface="+mj-lt"/>
                <a:ea typeface="+mn-ea"/>
                <a:cs typeface="Lucida Grande"/>
              </a:rPr>
              <a:t>B) </a:t>
            </a:r>
            <a:r>
              <a:rPr lang="en-US" sz="3200" kern="0" dirty="0" smtClean="0">
                <a:latin typeface="+mj-lt"/>
                <a:ea typeface="+mn-ea"/>
                <a:cs typeface="Lucida Grande"/>
              </a:rPr>
              <a:t>No</a:t>
            </a:r>
          </a:p>
          <a:p>
            <a:pPr marL="342900" indent="-342900">
              <a:spcBef>
                <a:spcPct val="20000"/>
              </a:spcBef>
              <a:defRPr/>
            </a:pPr>
            <a:r>
              <a:rPr lang="en-US" sz="3200" kern="0" dirty="0" smtClean="0">
                <a:latin typeface="+mj-lt"/>
                <a:ea typeface="+mn-ea"/>
                <a:cs typeface="Lucida Grande"/>
              </a:rPr>
              <a:t>C) I want to waffle on this</a:t>
            </a:r>
            <a:endParaRPr lang="en-US" sz="3200" kern="0" dirty="0">
              <a:latin typeface="+mj-lt"/>
              <a:ea typeface="+mn-ea"/>
              <a:cs typeface="Lucida Grande"/>
            </a:endParaRPr>
          </a:p>
        </p:txBody>
      </p:sp>
      <p:graphicFrame>
        <p:nvGraphicFramePr>
          <p:cNvPr id="24578" name="Object 2"/>
          <p:cNvGraphicFramePr>
            <a:graphicFrameLocks noChangeAspect="1"/>
          </p:cNvGraphicFramePr>
          <p:nvPr/>
        </p:nvGraphicFramePr>
        <p:xfrm>
          <a:off x="3725900" y="1727868"/>
          <a:ext cx="1826210" cy="1300812"/>
        </p:xfrm>
        <a:graphic>
          <a:graphicData uri="http://schemas.openxmlformats.org/presentationml/2006/ole">
            <mc:AlternateContent xmlns:mc="http://schemas.openxmlformats.org/markup-compatibility/2006">
              <mc:Choice xmlns:v="urn:schemas-microsoft-com:vml" Requires="v">
                <p:oleObj spid="_x0000_s232475" name="Equation" r:id="rId4" imgW="583920" imgH="419040" progId="Equation.3">
                  <p:embed/>
                </p:oleObj>
              </mc:Choice>
              <mc:Fallback>
                <p:oleObj name="Equation" r:id="rId4" imgW="58392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900" y="1727868"/>
                        <a:ext cx="1826210" cy="130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10034</TotalTime>
  <Words>6244</Words>
  <Application>Microsoft Macintosh PowerPoint</Application>
  <PresentationFormat>On-screen Show (4:3)</PresentationFormat>
  <Paragraphs>602</Paragraphs>
  <Slides>41</Slides>
  <Notes>41</Notes>
  <HiddenSlides>7</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41</vt:i4>
      </vt:variant>
    </vt:vector>
  </HeadingPairs>
  <TitlesOfParts>
    <vt:vector size="46" baseType="lpstr">
      <vt:lpstr>Default Design</vt:lpstr>
      <vt:lpstr>1_Default Design</vt:lpstr>
      <vt:lpstr>2_Default Design</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374</cp:revision>
  <cp:lastPrinted>2009-01-07T23:16:46Z</cp:lastPrinted>
  <dcterms:created xsi:type="dcterms:W3CDTF">2011-01-12T13:30:48Z</dcterms:created>
  <dcterms:modified xsi:type="dcterms:W3CDTF">2012-05-23T21:25:37Z</dcterms:modified>
</cp:coreProperties>
</file>