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embeddings/oleObject1.bin" ContentType="application/vnd.openxmlformats-officedocument.oleObject"/>
  <Override PartName="/ppt/notesSlides/notesSlide13.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notesSlides/notesSlide15.xml" ContentType="application/vnd.openxmlformats-officedocument.presentationml.notesSlide+xml"/>
  <Override PartName="/ppt/embeddings/oleObject7.bin" ContentType="application/vnd.openxmlformats-officedocument.oleObject"/>
  <Override PartName="/ppt/notesSlides/notesSlide16.xml" ContentType="application/vnd.openxmlformats-officedocument.presentationml.notesSlide+xml"/>
  <Override PartName="/ppt/embeddings/oleObject8.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9.bin" ContentType="application/vnd.openxmlformats-officedocument.oleObject"/>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10.bin" ContentType="application/vnd.openxmlformats-officedocument.oleObject"/>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embeddings/oleObject11.bin" ContentType="application/vnd.openxmlformats-officedocument.oleObject"/>
  <Override PartName="/ppt/notesSlides/notesSlide27.xml" ContentType="application/vnd.openxmlformats-officedocument.presentationml.notesSlide+xml"/>
  <Override PartName="/ppt/embeddings/oleObject12.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embeddings/oleObject13.bin" ContentType="application/vnd.openxmlformats-officedocument.oleObject"/>
  <Override PartName="/ppt/embeddings/oleObject14.bin" ContentType="application/vnd.openxmlformats-officedocument.oleObject"/>
  <Override PartName="/ppt/notesSlides/notesSlide30.xml" ContentType="application/vnd.openxmlformats-officedocument.presentationml.notesSlide+xml"/>
  <Override PartName="/ppt/embeddings/oleObject15.bin" ContentType="application/vnd.openxmlformats-officedocument.oleObject"/>
  <Override PartName="/ppt/embeddings/oleObject16.bin" ContentType="application/vnd.openxmlformats-officedocument.oleObject"/>
  <Override PartName="/ppt/notesSlides/notesSlide31.xml" ContentType="application/vnd.openxmlformats-officedocument.presentationml.notesSlide+xml"/>
  <Override PartName="/ppt/embeddings/oleObject17.bin" ContentType="application/vnd.openxmlformats-officedocument.oleObject"/>
  <Override PartName="/ppt/embeddings/oleObject18.bin" ContentType="application/vnd.openxmlformats-officedocument.oleObject"/>
  <Override PartName="/ppt/notesSlides/notesSlide32.xml" ContentType="application/vnd.openxmlformats-officedocument.presentationml.notesSlide+xml"/>
  <Override PartName="/ppt/embeddings/oleObject19.bin" ContentType="application/vnd.openxmlformats-officedocument.oleObject"/>
  <Override PartName="/ppt/embeddings/oleObject20.bin" ContentType="application/vnd.openxmlformats-officedocument.oleObject"/>
  <Override PartName="/ppt/notesSlides/notesSlide33.xml" ContentType="application/vnd.openxmlformats-officedocument.presentationml.notesSlide+xml"/>
  <Override PartName="/ppt/embeddings/oleObject21.bin" ContentType="application/vnd.openxmlformats-officedocument.oleObject"/>
  <Override PartName="/ppt/embeddings/oleObject22.bin" ContentType="application/vnd.openxmlformats-officedocument.oleObject"/>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23.bin" ContentType="application/vnd.openxmlformats-officedocument.oleObject"/>
  <Override PartName="/ppt/notesSlides/notesSlide37.xml" ContentType="application/vnd.openxmlformats-officedocument.presentationml.notesSlide+xml"/>
  <Override PartName="/ppt/embeddings/oleObject24.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25.bin" ContentType="application/vnd.openxmlformats-officedocument.oleObject"/>
  <Override PartName="/ppt/embeddings/oleObject26.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7.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embeddings/oleObject28.bin" ContentType="application/vnd.openxmlformats-officedocument.oleObject"/>
  <Override PartName="/ppt/embeddings/oleObject29.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embeddings/oleObject30.bin" ContentType="application/vnd.openxmlformats-officedocument.oleObject"/>
  <Override PartName="/ppt/notesSlides/notesSlide56.xml" ContentType="application/vnd.openxmlformats-officedocument.presentationml.notesSlide+xml"/>
  <Override PartName="/ppt/notesSlides/notesSlide57.xml" ContentType="application/vnd.openxmlformats-officedocument.presentationml.notesSlide+xml"/>
  <Override PartName="/ppt/embeddings/Microsoft_Equation1.bin" ContentType="application/vnd.openxmlformats-officedocument.oleObject"/>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Microsoft_Equation2.bin" ContentType="application/vnd.openxmlformats-officedocument.oleObject"/>
  <Override PartName="/ppt/notesSlides/notesSlide61.xml" ContentType="application/vnd.openxmlformats-officedocument.presentationml.notesSlide+xml"/>
  <Override PartName="/ppt/embeddings/oleObject34.bin" ContentType="application/vnd.openxmlformats-officedocument.oleObject"/>
  <Override PartName="/ppt/embeddings/Microsoft_Equation3.bin" ContentType="application/vnd.openxmlformats-officedocument.oleObject"/>
  <Override PartName="/ppt/notesSlides/notesSlide62.xml" ContentType="application/vnd.openxmlformats-officedocument.presentationml.notesSlide+xml"/>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70"/>
  </p:notesMasterIdLst>
  <p:handoutMasterIdLst>
    <p:handoutMasterId r:id="rId71"/>
  </p:handoutMasterIdLst>
  <p:sldIdLst>
    <p:sldId id="454" r:id="rId4"/>
    <p:sldId id="455" r:id="rId5"/>
    <p:sldId id="439" r:id="rId6"/>
    <p:sldId id="440" r:id="rId7"/>
    <p:sldId id="441" r:id="rId8"/>
    <p:sldId id="442" r:id="rId9"/>
    <p:sldId id="443" r:id="rId10"/>
    <p:sldId id="444" r:id="rId11"/>
    <p:sldId id="445" r:id="rId12"/>
    <p:sldId id="448" r:id="rId13"/>
    <p:sldId id="449" r:id="rId14"/>
    <p:sldId id="450" r:id="rId15"/>
    <p:sldId id="437" r:id="rId16"/>
    <p:sldId id="371" r:id="rId17"/>
    <p:sldId id="434" r:id="rId18"/>
    <p:sldId id="435" r:id="rId19"/>
    <p:sldId id="438" r:id="rId20"/>
    <p:sldId id="431" r:id="rId21"/>
    <p:sldId id="432" r:id="rId22"/>
    <p:sldId id="436" r:id="rId23"/>
    <p:sldId id="368" r:id="rId24"/>
    <p:sldId id="369" r:id="rId25"/>
    <p:sldId id="373" r:id="rId26"/>
    <p:sldId id="425" r:id="rId27"/>
    <p:sldId id="424" r:id="rId28"/>
    <p:sldId id="429" r:id="rId29"/>
    <p:sldId id="430" r:id="rId30"/>
    <p:sldId id="372" r:id="rId31"/>
    <p:sldId id="456" r:id="rId32"/>
    <p:sldId id="457" r:id="rId33"/>
    <p:sldId id="458" r:id="rId34"/>
    <p:sldId id="459" r:id="rId35"/>
    <p:sldId id="460" r:id="rId36"/>
    <p:sldId id="461" r:id="rId37"/>
    <p:sldId id="462" r:id="rId38"/>
    <p:sldId id="463" r:id="rId39"/>
    <p:sldId id="464" r:id="rId40"/>
    <p:sldId id="465" r:id="rId41"/>
    <p:sldId id="466" r:id="rId42"/>
    <p:sldId id="467" r:id="rId43"/>
    <p:sldId id="468" r:id="rId44"/>
    <p:sldId id="469" r:id="rId45"/>
    <p:sldId id="470" r:id="rId46"/>
    <p:sldId id="472" r:id="rId47"/>
    <p:sldId id="473" r:id="rId48"/>
    <p:sldId id="474" r:id="rId49"/>
    <p:sldId id="475" r:id="rId50"/>
    <p:sldId id="476" r:id="rId51"/>
    <p:sldId id="478" r:id="rId52"/>
    <p:sldId id="479" r:id="rId53"/>
    <p:sldId id="480" r:id="rId54"/>
    <p:sldId id="481" r:id="rId55"/>
    <p:sldId id="482" r:id="rId56"/>
    <p:sldId id="483" r:id="rId57"/>
    <p:sldId id="484" r:id="rId58"/>
    <p:sldId id="485" r:id="rId59"/>
    <p:sldId id="486" r:id="rId60"/>
    <p:sldId id="487" r:id="rId61"/>
    <p:sldId id="488" r:id="rId62"/>
    <p:sldId id="495" r:id="rId63"/>
    <p:sldId id="489" r:id="rId64"/>
    <p:sldId id="491" r:id="rId65"/>
    <p:sldId id="496" r:id="rId66"/>
    <p:sldId id="497" r:id="rId67"/>
    <p:sldId id="493" r:id="rId68"/>
    <p:sldId id="498" r:id="rId69"/>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Arial" charset="0"/>
        <a:ea typeface="Arial" charset="0"/>
        <a:cs typeface="Arial" charset="0"/>
      </a:defRPr>
    </a:lvl1pPr>
    <a:lvl2pPr marL="457200" algn="l" rtl="0" fontAlgn="base">
      <a:spcBef>
        <a:spcPct val="0"/>
      </a:spcBef>
      <a:spcAft>
        <a:spcPct val="0"/>
      </a:spcAft>
      <a:defRPr sz="2400" kern="1200">
        <a:solidFill>
          <a:schemeClr val="tx1"/>
        </a:solidFill>
        <a:latin typeface="Arial" charset="0"/>
        <a:ea typeface="Arial" charset="0"/>
        <a:cs typeface="Arial" charset="0"/>
      </a:defRPr>
    </a:lvl2pPr>
    <a:lvl3pPr marL="914400" algn="l" rtl="0" fontAlgn="base">
      <a:spcBef>
        <a:spcPct val="0"/>
      </a:spcBef>
      <a:spcAft>
        <a:spcPct val="0"/>
      </a:spcAft>
      <a:defRPr sz="2400" kern="1200">
        <a:solidFill>
          <a:schemeClr val="tx1"/>
        </a:solidFill>
        <a:latin typeface="Arial" charset="0"/>
        <a:ea typeface="Arial" charset="0"/>
        <a:cs typeface="Arial" charset="0"/>
      </a:defRPr>
    </a:lvl3pPr>
    <a:lvl4pPr marL="1371600" algn="l" rtl="0" fontAlgn="base">
      <a:spcBef>
        <a:spcPct val="0"/>
      </a:spcBef>
      <a:spcAft>
        <a:spcPct val="0"/>
      </a:spcAft>
      <a:defRPr sz="2400" kern="1200">
        <a:solidFill>
          <a:schemeClr val="tx1"/>
        </a:solidFill>
        <a:latin typeface="Arial" charset="0"/>
        <a:ea typeface="Arial" charset="0"/>
        <a:cs typeface="Arial" charset="0"/>
      </a:defRPr>
    </a:lvl4pPr>
    <a:lvl5pPr marL="1828800" algn="l" rtl="0" fontAlgn="base">
      <a:spcBef>
        <a:spcPct val="0"/>
      </a:spcBef>
      <a:spcAft>
        <a:spcPct val="0"/>
      </a:spcAft>
      <a:defRPr sz="2400" kern="1200">
        <a:solidFill>
          <a:schemeClr val="tx1"/>
        </a:solidFill>
        <a:latin typeface="Arial" charset="0"/>
        <a:ea typeface="Arial" charset="0"/>
        <a:cs typeface="Arial" charset="0"/>
      </a:defRPr>
    </a:lvl5pPr>
    <a:lvl6pPr marL="2286000" algn="l" defTabSz="457200" rtl="0" eaLnBrk="1" latinLnBrk="0" hangingPunct="1">
      <a:defRPr sz="2400" kern="1200">
        <a:solidFill>
          <a:schemeClr val="tx1"/>
        </a:solidFill>
        <a:latin typeface="Arial" charset="0"/>
        <a:ea typeface="Arial" charset="0"/>
        <a:cs typeface="Arial" charset="0"/>
      </a:defRPr>
    </a:lvl6pPr>
    <a:lvl7pPr marL="2743200" algn="l" defTabSz="457200" rtl="0" eaLnBrk="1" latinLnBrk="0" hangingPunct="1">
      <a:defRPr sz="2400" kern="1200">
        <a:solidFill>
          <a:schemeClr val="tx1"/>
        </a:solidFill>
        <a:latin typeface="Arial" charset="0"/>
        <a:ea typeface="Arial" charset="0"/>
        <a:cs typeface="Arial" charset="0"/>
      </a:defRPr>
    </a:lvl7pPr>
    <a:lvl8pPr marL="3200400" algn="l" defTabSz="457200" rtl="0" eaLnBrk="1" latinLnBrk="0" hangingPunct="1">
      <a:defRPr sz="2400" kern="1200">
        <a:solidFill>
          <a:schemeClr val="tx1"/>
        </a:solidFill>
        <a:latin typeface="Arial" charset="0"/>
        <a:ea typeface="Arial" charset="0"/>
        <a:cs typeface="Arial" charset="0"/>
      </a:defRPr>
    </a:lvl8pPr>
    <a:lvl9pPr marL="3657600" algn="l" defTabSz="457200" rtl="0" eaLnBrk="1" latinLnBrk="0" hangingPunct="1">
      <a:defRPr sz="2400"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hiddenSlides="1" frameSlides="1"/>
  <p:clrMru>
    <a:srgbClr val="996633"/>
    <a:srgbClr val="009900"/>
    <a:srgbClr val="CC0000"/>
    <a:srgbClr val="FF7C8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44" autoAdjust="0"/>
    <p:restoredTop sz="58499" autoAdjust="0"/>
  </p:normalViewPr>
  <p:slideViewPr>
    <p:cSldViewPr snapToGrid="0">
      <p:cViewPr varScale="1">
        <p:scale>
          <a:sx n="82" d="100"/>
          <a:sy n="82" d="100"/>
        </p:scale>
        <p:origin x="-120" y="-352"/>
      </p:cViewPr>
      <p:guideLst>
        <p:guide orient="horz" pos="2160"/>
        <p:guide pos="2880"/>
      </p:guideLst>
    </p:cSldViewPr>
  </p:slideViewPr>
  <p:outlineViewPr>
    <p:cViewPr>
      <p:scale>
        <a:sx n="33" d="100"/>
        <a:sy n="33" d="100"/>
      </p:scale>
      <p:origin x="0" y="1480"/>
    </p:cViewPr>
  </p:outlineViewPr>
  <p:notesTextViewPr>
    <p:cViewPr>
      <p:scale>
        <a:sx n="100" d="100"/>
        <a:sy n="100" d="100"/>
      </p:scale>
      <p:origin x="0" y="0"/>
    </p:cViewPr>
  </p:notesTextViewPr>
  <p:sorterViewPr>
    <p:cViewPr>
      <p:scale>
        <a:sx n="150" d="100"/>
        <a:sy n="150" d="100"/>
      </p:scale>
      <p:origin x="0" y="6656"/>
    </p:cViewPr>
  </p:sorterViewPr>
  <p:notesViewPr>
    <p:cSldViewPr snapToGrid="0">
      <p:cViewPr varScale="1">
        <p:scale>
          <a:sx n="60" d="100"/>
          <a:sy n="60" d="100"/>
        </p:scale>
        <p:origin x="-2400"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63" Type="http://schemas.openxmlformats.org/officeDocument/2006/relationships/slide" Target="slides/slide60.xml"/><Relationship Id="rId64" Type="http://schemas.openxmlformats.org/officeDocument/2006/relationships/slide" Target="slides/slide61.xml"/><Relationship Id="rId65" Type="http://schemas.openxmlformats.org/officeDocument/2006/relationships/slide" Target="slides/slide62.xml"/><Relationship Id="rId66" Type="http://schemas.openxmlformats.org/officeDocument/2006/relationships/slide" Target="slides/slide63.xml"/><Relationship Id="rId67" Type="http://schemas.openxmlformats.org/officeDocument/2006/relationships/slide" Target="slides/slide64.xml"/><Relationship Id="rId68" Type="http://schemas.openxmlformats.org/officeDocument/2006/relationships/slide" Target="slides/slide65.xml"/><Relationship Id="rId69" Type="http://schemas.openxmlformats.org/officeDocument/2006/relationships/slide" Target="slides/slide6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slide" Target="slides/slide49.xml"/><Relationship Id="rId53" Type="http://schemas.openxmlformats.org/officeDocument/2006/relationships/slide" Target="slides/slide50.xml"/><Relationship Id="rId54" Type="http://schemas.openxmlformats.org/officeDocument/2006/relationships/slide" Target="slides/slide51.xml"/><Relationship Id="rId55" Type="http://schemas.openxmlformats.org/officeDocument/2006/relationships/slide" Target="slides/slide52.xml"/><Relationship Id="rId56" Type="http://schemas.openxmlformats.org/officeDocument/2006/relationships/slide" Target="slides/slide53.xml"/><Relationship Id="rId57" Type="http://schemas.openxmlformats.org/officeDocument/2006/relationships/slide" Target="slides/slide54.xml"/><Relationship Id="rId58" Type="http://schemas.openxmlformats.org/officeDocument/2006/relationships/slide" Target="slides/slide55.xml"/><Relationship Id="rId59" Type="http://schemas.openxmlformats.org/officeDocument/2006/relationships/slide" Target="slides/slide56.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70" Type="http://schemas.openxmlformats.org/officeDocument/2006/relationships/notesMaster" Target="notesMasters/notesMaster1.xml"/><Relationship Id="rId71" Type="http://schemas.openxmlformats.org/officeDocument/2006/relationships/handoutMaster" Target="handoutMasters/handoutMaster1.xml"/><Relationship Id="rId72" Type="http://schemas.openxmlformats.org/officeDocument/2006/relationships/printerSettings" Target="printerSettings/printerSettings1.bin"/><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73" Type="http://schemas.openxmlformats.org/officeDocument/2006/relationships/presProps" Target="presProps.xml"/><Relationship Id="rId74" Type="http://schemas.openxmlformats.org/officeDocument/2006/relationships/viewProps" Target="viewProps.xml"/><Relationship Id="rId75" Type="http://schemas.openxmlformats.org/officeDocument/2006/relationships/theme" Target="theme/theme1.xml"/><Relationship Id="rId76" Type="http://schemas.openxmlformats.org/officeDocument/2006/relationships/tableStyles" Target="tableStyles.xml"/><Relationship Id="rId60" Type="http://schemas.openxmlformats.org/officeDocument/2006/relationships/slide" Target="slides/slide57.xml"/><Relationship Id="rId61" Type="http://schemas.openxmlformats.org/officeDocument/2006/relationships/slide" Target="slides/slide58.xml"/><Relationship Id="rId62" Type="http://schemas.openxmlformats.org/officeDocument/2006/relationships/slide" Target="slides/slide59.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 Id="rId2" Type="http://schemas.openxmlformats.org/officeDocument/2006/relationships/image" Target="../media/image1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emf"/><Relationship Id="rId2"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 Id="rId2" Type="http://schemas.openxmlformats.org/officeDocument/2006/relationships/image" Target="../media/image3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emf"/><Relationship Id="rId1" Type="http://schemas.openxmlformats.org/officeDocument/2006/relationships/image" Target="../media/image45.emf"/><Relationship Id="rId2" Type="http://schemas.openxmlformats.org/officeDocument/2006/relationships/image" Target="../media/image4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9.emf"/><Relationship Id="rId2" Type="http://schemas.openxmlformats.org/officeDocument/2006/relationships/image" Target="../media/image50.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53.emf"/><Relationship Id="rId4" Type="http://schemas.openxmlformats.org/officeDocument/2006/relationships/image" Target="../media/image54.emf"/><Relationship Id="rId5" Type="http://schemas.openxmlformats.org/officeDocument/2006/relationships/image" Target="../media/image55.emf"/><Relationship Id="rId1" Type="http://schemas.openxmlformats.org/officeDocument/2006/relationships/image" Target="../media/image51.emf"/><Relationship Id="rId2" Type="http://schemas.openxmlformats.org/officeDocument/2006/relationships/image" Target="../media/image5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 Id="rId3"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67587"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67588"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67589"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D8956B4C-FA33-4B48-AD86-EF4AF32CFC3A}" type="slidenum">
              <a:rPr lang="en-US"/>
              <a:pPr>
                <a:defRPr/>
              </a:pPr>
              <a:t>‹#›</a:t>
            </a:fld>
            <a:endParaRPr lang="en-US"/>
          </a:p>
        </p:txBody>
      </p:sp>
    </p:spTree>
    <p:extLst>
      <p:ext uri="{BB962C8B-B14F-4D97-AF65-F5344CB8AC3E}">
        <p14:creationId xmlns:p14="http://schemas.microsoft.com/office/powerpoint/2010/main" val="1902282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788">
              <a:defRPr sz="1300"/>
            </a:lvl1pPr>
          </a:lstStyle>
          <a:p>
            <a:pPr>
              <a:defRPr/>
            </a:pPr>
            <a:endParaRPr lang="en-US"/>
          </a:p>
        </p:txBody>
      </p:sp>
      <p:sp>
        <p:nvSpPr>
          <p:cNvPr id="26627"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788">
              <a:defRPr sz="130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788">
              <a:defRPr sz="1300"/>
            </a:lvl1pPr>
          </a:lstStyle>
          <a:p>
            <a:pPr>
              <a:defRPr/>
            </a:pPr>
            <a:endParaRPr lang="en-US"/>
          </a:p>
        </p:txBody>
      </p:sp>
      <p:sp>
        <p:nvSpPr>
          <p:cNvPr id="26631"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788">
              <a:defRPr sz="1300"/>
            </a:lvl1pPr>
          </a:lstStyle>
          <a:p>
            <a:pPr>
              <a:defRPr/>
            </a:pPr>
            <a:fld id="{0742A885-73C9-5443-9997-80308129F447}" type="slidenum">
              <a:rPr lang="en-US"/>
              <a:pPr>
                <a:defRPr/>
              </a:pPr>
              <a:t>‹#›</a:t>
            </a:fld>
            <a:endParaRPr lang="en-US"/>
          </a:p>
        </p:txBody>
      </p:sp>
    </p:spTree>
    <p:extLst>
      <p:ext uri="{BB962C8B-B14F-4D97-AF65-F5344CB8AC3E}">
        <p14:creationId xmlns:p14="http://schemas.microsoft.com/office/powerpoint/2010/main" val="1609390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Arial" pitchFamily="-111" charset="0"/>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Fa’12 SJP Lecture #3</a:t>
            </a:r>
          </a:p>
          <a:p>
            <a:r>
              <a:rPr lang="en-US" dirty="0" smtClean="0"/>
              <a:t> I cleaned this</a:t>
            </a:r>
            <a:r>
              <a:rPr lang="en-US" baseline="0" dirty="0" smtClean="0"/>
              <a:t> up, see next slide.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a:t>
            </a:fld>
            <a:endParaRPr 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Skipped this topic. </a:t>
            </a:r>
          </a:p>
          <a:p>
            <a:r>
              <a:rPr lang="en-US" dirty="0" smtClean="0"/>
              <a:t>A</a:t>
            </a:r>
            <a:r>
              <a:rPr lang="en-US" dirty="0"/>
              <a:t>)  The component</a:t>
            </a:r>
            <a:r>
              <a:rPr lang="en-US" baseline="0" dirty="0"/>
              <a:t> of v parallel to B “carries it” along the helix, this is what determines this passage time. The  perpendicular component of v0 will change the radius of the circles it makes parallel to the </a:t>
            </a:r>
            <a:r>
              <a:rPr lang="en-US" baseline="0" dirty="0" err="1"/>
              <a:t>xz</a:t>
            </a:r>
            <a:r>
              <a:rPr lang="en-US" baseline="0" dirty="0"/>
              <a:t> plane, (although in fact not the period of that either). But this is irrelevant to the question.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11</a:t>
            </a:fld>
            <a:endParaRPr 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skipped this topic.</a:t>
            </a:r>
            <a:r>
              <a:rPr lang="en-US" baseline="0" dirty="0" smtClean="0"/>
              <a:t> </a:t>
            </a:r>
          </a:p>
          <a:p>
            <a:endParaRPr lang="en-US" baseline="0" dirty="0" smtClean="0"/>
          </a:p>
          <a:p>
            <a:r>
              <a:rPr lang="en-US" dirty="0" smtClean="0"/>
              <a:t>A</a:t>
            </a:r>
            <a:r>
              <a:rPr lang="en-US" dirty="0"/>
              <a:t>) This V is parallel to B, so there is no magnetic</a:t>
            </a:r>
            <a:r>
              <a:rPr lang="en-US" baseline="0" dirty="0"/>
              <a:t> force.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12</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Phys</a:t>
            </a:r>
            <a:r>
              <a:rPr lang="en-US" dirty="0" smtClean="0"/>
              <a:t> 2210 </a:t>
            </a:r>
            <a:r>
              <a:rPr lang="en-US" dirty="0" err="1" smtClean="0"/>
              <a:t>Sp</a:t>
            </a:r>
            <a:r>
              <a:rPr lang="en-US" dirty="0" smtClean="0"/>
              <a:t> ‘12 </a:t>
            </a:r>
            <a:r>
              <a:rPr lang="en-US" dirty="0" smtClean="0"/>
              <a:t>SJP </a:t>
            </a:r>
            <a:r>
              <a:rPr lang="en-US" dirty="0" err="1" smtClean="0"/>
              <a:t>Lect</a:t>
            </a:r>
            <a:r>
              <a:rPr lang="en-US" dirty="0" smtClean="0"/>
              <a:t> #4 </a:t>
            </a:r>
          </a:p>
          <a:p>
            <a:r>
              <a:rPr lang="en-US" dirty="0" err="1" smtClean="0"/>
              <a:t>Preclass</a:t>
            </a:r>
            <a:r>
              <a:rPr lang="en-US" dirty="0" smtClean="0"/>
              <a:t> </a:t>
            </a:r>
            <a:r>
              <a:rPr lang="en-US" dirty="0" smtClean="0"/>
              <a:t>question. [[62]], 34, 2</a:t>
            </a:r>
          </a:p>
          <a:p>
            <a:r>
              <a:rPr lang="en-US" dirty="0" smtClean="0"/>
              <a:t>This</a:t>
            </a:r>
            <a:r>
              <a:rPr lang="en-US" baseline="0" dirty="0" smtClean="0"/>
              <a:t> is a big improvement over last year’s version</a:t>
            </a:r>
            <a:r>
              <a:rPr lang="en-US" baseline="0" dirty="0" smtClean="0"/>
              <a:t>. (see next slide, now hidden) </a:t>
            </a:r>
          </a:p>
          <a:p>
            <a:endParaRPr lang="en-US" baseline="0" dirty="0" smtClean="0"/>
          </a:p>
          <a:p>
            <a:r>
              <a:rPr lang="en-US" baseline="0" dirty="0" smtClean="0"/>
              <a:t>We wanted to start emphasizing what physicists mean by “checking” (to many students, that just means “do it again carefully”, nothing more!) This is the first of many such activities, we may need more! </a:t>
            </a:r>
            <a:endParaRPr lang="en-US" baseline="0" dirty="0" smtClean="0"/>
          </a:p>
          <a:p>
            <a:endParaRPr lang="en-US" baseline="0" dirty="0" smtClean="0"/>
          </a:p>
          <a:p>
            <a:r>
              <a:rPr lang="en-US" baseline="0" dirty="0" smtClean="0"/>
              <a:t> Units are “easy to spot” here (since cv is a force, cv/g is manifestly not </a:t>
            </a:r>
            <a:r>
              <a:rPr lang="en-US" baseline="0" dirty="0" err="1" smtClean="0"/>
              <a:t>unitless</a:t>
            </a:r>
            <a:r>
              <a:rPr lang="en-US" baseline="0" dirty="0" smtClean="0"/>
              <a:t>). I pointed out that y = </a:t>
            </a:r>
            <a:r>
              <a:rPr lang="en-US" baseline="0" dirty="0" err="1" smtClean="0"/>
              <a:t>yinit</a:t>
            </a:r>
            <a:r>
              <a:rPr lang="en-US" baseline="0" dirty="0" smtClean="0"/>
              <a:t>*</a:t>
            </a:r>
            <a:r>
              <a:rPr lang="en-US" baseline="0" dirty="0" err="1" smtClean="0"/>
              <a:t>ln</a:t>
            </a:r>
            <a:r>
              <a:rPr lang="en-US" baseline="0" dirty="0" smtClean="0"/>
              <a:t>(…) looks good, what could be the problem? Lots of students saw it, for those who didn’t it was a good “pitch” about a useful checking mechanism in </a:t>
            </a:r>
            <a:r>
              <a:rPr lang="en-US" baseline="0" dirty="0" err="1" smtClean="0"/>
              <a:t>homeworks</a:t>
            </a:r>
            <a:r>
              <a:rPr lang="en-US" baseline="0" dirty="0" smtClean="0"/>
              <a:t>) </a:t>
            </a:r>
          </a:p>
          <a:p>
            <a:endParaRPr lang="en-US" baseline="0" dirty="0" smtClean="0"/>
          </a:p>
          <a:p>
            <a:r>
              <a:rPr lang="en-US" baseline="0" dirty="0" smtClean="0"/>
              <a:t>I briefly mentioned that there are other checks. For instance, I don’t even know what this QUESTION was, I’m just looking at an answer, and units told me it must be wrong.  They also point to my possible mistake (I bet I dropped an “m”!) But what about if </a:t>
            </a:r>
            <a:r>
              <a:rPr lang="en-US" baseline="0" dirty="0" err="1" smtClean="0"/>
              <a:t>v_init</a:t>
            </a:r>
            <a:r>
              <a:rPr lang="en-US" baseline="0" dirty="0" smtClean="0"/>
              <a:t>=0? That’s a different kind of check, a limit. Here, it says that y=</a:t>
            </a:r>
            <a:r>
              <a:rPr lang="en-US" baseline="0" dirty="0" err="1" smtClean="0"/>
              <a:t>y_init</a:t>
            </a:r>
            <a:r>
              <a:rPr lang="en-US" baseline="0" dirty="0" smtClean="0"/>
              <a:t> log(1) = 0, so y =0 INDEPENDENT OF Y(initial). That could be a clue that something is seriously wrong. (Although, now I need to know the problem, there are problems were that might be reasonable, but others where it might be preposterous) </a:t>
            </a:r>
          </a:p>
          <a:p>
            <a:endParaRPr lang="en-US" baseline="0" dirty="0" smtClean="0"/>
          </a:p>
          <a:p>
            <a:r>
              <a:rPr lang="en-US" baseline="0" dirty="0" smtClean="0"/>
              <a:t>Sense-making/checking is a “physicists” skill that we may need to be quite explicit about. We have evidence that it only comes along VERY SLOWLY if we don’t address it directly like this.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13</a:t>
            </a:fld>
            <a:endParaRPr lang="en-US"/>
          </a:p>
        </p:txBody>
      </p:sp>
    </p:spTree>
    <p:extLst>
      <p:ext uri="{BB962C8B-B14F-4D97-AF65-F5344CB8AC3E}">
        <p14:creationId xmlns:p14="http://schemas.microsoft.com/office/powerpoint/2010/main" val="3968240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Joe </a:t>
            </a:r>
            <a:r>
              <a:rPr lang="en-US" dirty="0" err="1"/>
              <a:t>Redish</a:t>
            </a:r>
            <a:endParaRPr lang="en-US" dirty="0"/>
          </a:p>
          <a:p>
            <a:r>
              <a:rPr lang="en-US" dirty="0"/>
              <a:t>(The error is that</a:t>
            </a:r>
            <a:r>
              <a:rPr lang="en-US" baseline="0" dirty="0"/>
              <a:t> omega = v/R, not v^2/R) </a:t>
            </a:r>
            <a:endParaRPr lang="en-US" baseline="0" dirty="0" smtClean="0"/>
          </a:p>
          <a:p>
            <a:r>
              <a:rPr lang="en-US" baseline="0" dirty="0" smtClean="0"/>
              <a:t>This didn’t work so well, people spotted the physics error, rather than using dimensions as a check. It focused their attention in ways I didn’t find productive.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Lecture #4</a:t>
            </a:r>
            <a:endParaRPr lang="en-US" dirty="0" smtClean="0"/>
          </a:p>
          <a:p>
            <a:r>
              <a:rPr lang="en-US" dirty="0" smtClean="0"/>
              <a:t>0, 5, [[95]], 0, </a:t>
            </a:r>
            <a:r>
              <a:rPr lang="en-US" dirty="0" smtClean="0"/>
              <a:t>0</a:t>
            </a:r>
          </a:p>
          <a:p>
            <a:r>
              <a:rPr lang="en-US" dirty="0" err="1" smtClean="0"/>
              <a:t>Sp</a:t>
            </a:r>
            <a:r>
              <a:rPr lang="en-US" dirty="0" smtClean="0"/>
              <a:t> ‘11:  2, 2, [[85]], 0, 10</a:t>
            </a:r>
            <a:endParaRPr lang="en-US" dirty="0" smtClean="0"/>
          </a:p>
          <a:p>
            <a:endParaRPr lang="en-US" dirty="0" smtClean="0"/>
          </a:p>
          <a:p>
            <a:r>
              <a:rPr lang="en-US" dirty="0" smtClean="0"/>
              <a:t>I </a:t>
            </a:r>
            <a:r>
              <a:rPr lang="en-US" dirty="0"/>
              <a:t>claim ii and iii by </a:t>
            </a:r>
            <a:r>
              <a:rPr lang="en-US" dirty="0" smtClean="0"/>
              <a:t>inspection.  (I</a:t>
            </a:r>
            <a:r>
              <a:rPr lang="en-US" baseline="0" dirty="0" smtClean="0"/>
              <a:t> separated them on the board, asked students what to do next. Pointed out that for ii, the integral might not look trivial. That’s ok, it’s “solved in principle” at this point, even if perhaps not analytically) </a:t>
            </a:r>
          </a:p>
          <a:p>
            <a:r>
              <a:rPr lang="en-US" baseline="0" dirty="0" smtClean="0"/>
              <a:t>It’s hard to PROVE that </a:t>
            </a:r>
            <a:r>
              <a:rPr lang="en-US" baseline="0" dirty="0" err="1" smtClean="0"/>
              <a:t>i</a:t>
            </a:r>
            <a:r>
              <a:rPr lang="en-US" baseline="0" dirty="0" smtClean="0"/>
              <a:t> cannot be separated, I just tried, and failed, and couldn’t see how to do so. </a:t>
            </a:r>
          </a:p>
          <a:p>
            <a:r>
              <a:rPr lang="en-US" baseline="0" dirty="0" smtClean="0"/>
              <a:t>Students seem to be doing well on this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a:t>
            </a:r>
            <a:r>
              <a:rPr lang="en-US" dirty="0" err="1" smtClean="0"/>
              <a:t>Lect</a:t>
            </a:r>
            <a:r>
              <a:rPr lang="en-US" dirty="0" smtClean="0"/>
              <a:t> #4</a:t>
            </a:r>
            <a:endParaRPr lang="en-US" dirty="0" smtClean="0"/>
          </a:p>
          <a:p>
            <a:r>
              <a:rPr lang="en-US" dirty="0" smtClean="0"/>
              <a:t>[[91]], </a:t>
            </a:r>
            <a:r>
              <a:rPr lang="en-US" dirty="0" smtClean="0"/>
              <a:t>9,0,0,0  (last year, end</a:t>
            </a:r>
            <a:r>
              <a:rPr lang="en-US" baseline="0" dirty="0" smtClean="0"/>
              <a:t> of </a:t>
            </a:r>
            <a:r>
              <a:rPr lang="en-US" baseline="0" dirty="0" err="1" smtClean="0"/>
              <a:t>Lect</a:t>
            </a:r>
            <a:r>
              <a:rPr lang="en-US" baseline="0" dirty="0" smtClean="0"/>
              <a:t> #3, 100% correct!) </a:t>
            </a:r>
            <a:endParaRPr lang="en-US" dirty="0" smtClean="0"/>
          </a:p>
          <a:p>
            <a:endParaRPr lang="en-US" dirty="0" smtClean="0"/>
          </a:p>
          <a:p>
            <a:r>
              <a:rPr lang="en-US" dirty="0" smtClean="0"/>
              <a:t>No issue</a:t>
            </a:r>
            <a:r>
              <a:rPr lang="en-US" baseline="0" dirty="0" smtClean="0"/>
              <a:t> that “v^2” might make them think it’s second order! </a:t>
            </a:r>
          </a:p>
          <a:p>
            <a:r>
              <a:rPr lang="en-US" baseline="0" dirty="0" smtClean="0"/>
              <a:t>Perhaps it would be better next time not to have 1</a:t>
            </a:r>
            <a:r>
              <a:rPr lang="en-US" baseline="30000" dirty="0" smtClean="0"/>
              <a:t>st</a:t>
            </a:r>
            <a:r>
              <a:rPr lang="en-US" baseline="0" dirty="0" smtClean="0"/>
              <a:t> </a:t>
            </a:r>
            <a:r>
              <a:rPr lang="en-US" baseline="0" dirty="0" err="1" smtClean="0"/>
              <a:t>vs</a:t>
            </a:r>
            <a:r>
              <a:rPr lang="en-US" baseline="0" dirty="0" smtClean="0"/>
              <a:t> 2</a:t>
            </a:r>
            <a:r>
              <a:rPr lang="en-US" baseline="30000" dirty="0" smtClean="0"/>
              <a:t>nd</a:t>
            </a:r>
            <a:r>
              <a:rPr lang="en-US" baseline="0" dirty="0" smtClean="0"/>
              <a:t> order, see next slide for a new idea. </a:t>
            </a:r>
            <a:endParaRPr lang="en-US" baseline="0" dirty="0" smtClean="0"/>
          </a:p>
          <a:p>
            <a:endParaRPr lang="en-US" baseline="0" dirty="0" smtClean="0"/>
          </a:p>
          <a:p>
            <a:r>
              <a:rPr lang="en-US" baseline="0" dirty="0" smtClean="0"/>
              <a:t>Pointed out that this is one of the (rare!) nonlinear equations we will deal with this term – soon!</a:t>
            </a:r>
            <a:endParaRPr lang="en-US" dirty="0" smtClean="0"/>
          </a:p>
          <a:p>
            <a:endParaRPr lang="en-US" dirty="0" smtClean="0"/>
          </a:p>
          <a:p>
            <a:r>
              <a:rPr lang="en-US" dirty="0" smtClean="0"/>
              <a:t>I </a:t>
            </a:r>
            <a:r>
              <a:rPr lang="en-US" dirty="0"/>
              <a:t>claim 1</a:t>
            </a:r>
            <a:r>
              <a:rPr lang="en-US" baseline="30000" dirty="0"/>
              <a:t>st</a:t>
            </a:r>
            <a:r>
              <a:rPr lang="en-US" dirty="0"/>
              <a:t> order nonlinear. (It is, however, separable)</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Maybe try</a:t>
            </a:r>
            <a:r>
              <a:rPr lang="en-US" baseline="0" dirty="0" smtClean="0"/>
              <a:t> this version! </a:t>
            </a:r>
            <a:r>
              <a:rPr lang="en-US" baseline="0" dirty="0" smtClean="0"/>
              <a:t> (See </a:t>
            </a:r>
            <a:r>
              <a:rPr lang="en-US" baseline="0" dirty="0" err="1" smtClean="0"/>
              <a:t>prev</a:t>
            </a:r>
            <a:r>
              <a:rPr lang="en-US" baseline="0" dirty="0" smtClean="0"/>
              <a:t> slide for more comments, haven’t tried this version yet)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 issue</a:t>
            </a:r>
            <a:r>
              <a:rPr lang="en-US" baseline="0" dirty="0" smtClean="0"/>
              <a:t> that “v^2” might make them think it’s second order! </a:t>
            </a:r>
            <a:r>
              <a:rPr lang="en-US" baseline="0" dirty="0" smtClean="0"/>
              <a:t>Pointed out that this is one of the (rare!) nonlinear equations we will deal with this term – soon!</a:t>
            </a:r>
            <a:endParaRPr lang="en-US" dirty="0" smtClean="0"/>
          </a:p>
          <a:p>
            <a:endParaRPr lang="en-US" baseline="0" dirty="0" smtClean="0"/>
          </a:p>
          <a:p>
            <a:endParaRPr lang="en-US" dirty="0" smtClean="0"/>
          </a:p>
          <a:p>
            <a:r>
              <a:rPr lang="en-US" dirty="0" smtClean="0"/>
              <a:t>I </a:t>
            </a:r>
            <a:r>
              <a:rPr lang="en-US" dirty="0"/>
              <a:t>claim </a:t>
            </a:r>
            <a:r>
              <a:rPr lang="en-US" dirty="0" smtClean="0"/>
              <a:t>nonlinear,</a:t>
            </a:r>
            <a:r>
              <a:rPr lang="en-US" baseline="0" dirty="0" smtClean="0"/>
              <a:t> inhomogeneous, </a:t>
            </a:r>
            <a:r>
              <a:rPr lang="en-US" dirty="0" smtClean="0"/>
              <a:t>separable.</a:t>
            </a:r>
            <a:r>
              <a:rPr lang="en-US" baseline="0" dirty="0" smtClean="0"/>
              <a:t> In this case, “separable” is really all we care about, it’s easy to solve!</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a:t>
            </a:r>
            <a:r>
              <a:rPr lang="en-US" dirty="0" err="1" smtClean="0"/>
              <a:t>Lect</a:t>
            </a:r>
            <a:r>
              <a:rPr lang="en-US" dirty="0" smtClean="0"/>
              <a:t> #4.</a:t>
            </a:r>
            <a:endParaRPr lang="en-US" dirty="0" smtClean="0"/>
          </a:p>
          <a:p>
            <a:r>
              <a:rPr lang="en-US" dirty="0" smtClean="0"/>
              <a:t>Let them call it out. It’s a very generic</a:t>
            </a:r>
            <a:r>
              <a:rPr lang="en-US" baseline="0" dirty="0" smtClean="0"/>
              <a:t> 1</a:t>
            </a:r>
            <a:r>
              <a:rPr lang="en-US" baseline="30000" dirty="0" smtClean="0"/>
              <a:t>st</a:t>
            </a:r>
            <a:r>
              <a:rPr lang="en-US" baseline="0" dirty="0" smtClean="0"/>
              <a:t> order linear ODE. Last year I worked out details of the solution, this year I did not (though I did show it to them, see next slide). The point is not to derive the solution (I don’t see the importance of that right here and now, seems like a distraction), but rather that they should know that there IS a straightforward procedure. This is a VERY GENERIC ODE, and if they see one of this form (linear, 1</a:t>
            </a:r>
            <a:r>
              <a:rPr lang="en-US" baseline="30000" dirty="0" smtClean="0"/>
              <a:t>st</a:t>
            </a:r>
            <a:r>
              <a:rPr lang="en-US" baseline="0" dirty="0" smtClean="0"/>
              <a:t> order) in their life, it’s not that they need to remember the solution – but that they should be confident that they can flip open BOAS and find it!!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18</a:t>
            </a:fld>
            <a:endParaRPr lang="en-US"/>
          </a:p>
        </p:txBody>
      </p:sp>
    </p:spTree>
    <p:extLst>
      <p:ext uri="{BB962C8B-B14F-4D97-AF65-F5344CB8AC3E}">
        <p14:creationId xmlns:p14="http://schemas.microsoft.com/office/powerpoint/2010/main" val="2595014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a:t>
            </a:r>
            <a:r>
              <a:rPr lang="en-US" dirty="0" err="1" smtClean="0"/>
              <a:t>Lect</a:t>
            </a:r>
            <a:r>
              <a:rPr lang="en-US" dirty="0" smtClean="0"/>
              <a:t> #4.</a:t>
            </a:r>
          </a:p>
          <a:p>
            <a:r>
              <a:rPr lang="en-US" dirty="0" smtClean="0"/>
              <a:t>See </a:t>
            </a:r>
            <a:r>
              <a:rPr lang="en-US" dirty="0" smtClean="0"/>
              <a:t>comments</a:t>
            </a:r>
            <a:r>
              <a:rPr lang="en-US" baseline="0" dirty="0" smtClean="0"/>
              <a:t> on previous slide. I didn’t work out the details</a:t>
            </a:r>
            <a:r>
              <a:rPr lang="en-US" baseline="0" dirty="0" smtClean="0"/>
              <a:t>.</a:t>
            </a:r>
            <a:endParaRPr lang="en-US" baseline="0" dirty="0" smtClean="0"/>
          </a:p>
          <a:p>
            <a:r>
              <a:rPr lang="en-US" baseline="0" dirty="0" smtClean="0"/>
              <a:t/>
            </a:r>
            <a:br>
              <a:rPr lang="en-US" baseline="0" dirty="0" smtClean="0"/>
            </a:br>
            <a:r>
              <a:rPr lang="en-US" baseline="0" dirty="0" smtClean="0"/>
              <a:t>I did point out the “basic trick”. First solve the homogeneous version where Q(x)=0. That separates, it’s easy!</a:t>
            </a:r>
          </a:p>
          <a:p>
            <a:r>
              <a:rPr lang="en-US" baseline="0" dirty="0" smtClean="0"/>
              <a:t>Given that, we can often then add in a particular solution, and we’ve got the full/general solution. A nice idea, but we’ll come back to it later when we need it, no need to harp on the details now.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19</a:t>
            </a:fld>
            <a:endParaRPr lang="en-US"/>
          </a:p>
        </p:txBody>
      </p:sp>
    </p:spTree>
    <p:extLst>
      <p:ext uri="{BB962C8B-B14F-4D97-AF65-F5344CB8AC3E}">
        <p14:creationId xmlns:p14="http://schemas.microsoft.com/office/powerpoint/2010/main" val="2552600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a:t>
            </a:r>
            <a:r>
              <a:rPr lang="en-US" dirty="0" err="1" smtClean="0"/>
              <a:t>Lect</a:t>
            </a:r>
            <a:r>
              <a:rPr lang="en-US" dirty="0" smtClean="0"/>
              <a:t> #4</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9, 1, [[88]], 1, </a:t>
            </a:r>
            <a:r>
              <a:rPr lang="en-US" dirty="0" smtClean="0"/>
              <a:t>0  (last year, 6,2, [89],</a:t>
            </a:r>
            <a:r>
              <a:rPr lang="en-US" baseline="0" dirty="0" smtClean="0"/>
              <a:t> 0, 2) </a:t>
            </a:r>
            <a:endParaRPr lang="en-US" dirty="0" smtClean="0"/>
          </a:p>
          <a:p>
            <a:r>
              <a:rPr lang="en-US" dirty="0" smtClean="0"/>
              <a:t>I phrased it</a:t>
            </a:r>
            <a:r>
              <a:rPr lang="en-US" baseline="0" dirty="0" smtClean="0"/>
              <a:t> like a jeopardy question. The answer id dv/</a:t>
            </a:r>
            <a:r>
              <a:rPr lang="en-US" baseline="0" dirty="0" err="1" smtClean="0"/>
              <a:t>dt</a:t>
            </a:r>
            <a:r>
              <a:rPr lang="en-US" baseline="0" dirty="0" smtClean="0"/>
              <a:t> = -</a:t>
            </a:r>
            <a:r>
              <a:rPr lang="en-US" baseline="0" dirty="0" err="1" smtClean="0"/>
              <a:t>kv</a:t>
            </a:r>
            <a:r>
              <a:rPr lang="en-US" baseline="0" dirty="0" smtClean="0"/>
              <a:t>.  What is the question!</a:t>
            </a:r>
            <a:endParaRPr lang="en-US" dirty="0" smtClean="0"/>
          </a:p>
          <a:p>
            <a:endParaRPr lang="en-US" dirty="0" smtClean="0"/>
          </a:p>
          <a:p>
            <a:pPr marL="228600" indent="-228600">
              <a:buAutoNum type="alphaUcPeriod" startAt="3"/>
            </a:pPr>
            <a:r>
              <a:rPr lang="en-US" dirty="0" smtClean="0"/>
              <a:t>Maybe </a:t>
            </a:r>
            <a:r>
              <a:rPr lang="en-US" dirty="0"/>
              <a:t>too easy?</a:t>
            </a:r>
            <a:r>
              <a:rPr lang="en-US" baseline="0" dirty="0"/>
              <a:t> </a:t>
            </a:r>
            <a:r>
              <a:rPr lang="en-US" baseline="0" dirty="0" smtClean="0"/>
              <a:t>I no longer think so. It’s a nice intro question for this topic. They did fine but the discussion was robust. What I did next was to say “OK, what IS the right ODE for A? For B?  Some knew it, and they’re all very CLOSE to –</a:t>
            </a:r>
            <a:r>
              <a:rPr lang="en-US" baseline="0" dirty="0" err="1" smtClean="0"/>
              <a:t>kv</a:t>
            </a:r>
            <a:r>
              <a:rPr lang="en-US" baseline="0" dirty="0" smtClean="0"/>
              <a:t> (A is –</a:t>
            </a:r>
            <a:r>
              <a:rPr lang="en-US" baseline="0" dirty="0" err="1" smtClean="0"/>
              <a:t>kx</a:t>
            </a:r>
            <a:r>
              <a:rPr lang="en-US" baseline="0" dirty="0" smtClean="0"/>
              <a:t>, B is –k) </a:t>
            </a:r>
            <a:endParaRPr lang="en-US" baseline="0" dirty="0" smtClean="0"/>
          </a:p>
          <a:p>
            <a:pPr marL="228600" indent="-228600">
              <a:buAutoNum type="alphaUcPeriod" startAt="3"/>
            </a:pPr>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L. Carr</a:t>
            </a:r>
            <a:endParaRPr lang="en-US" dirty="0" smtClean="0"/>
          </a:p>
          <a:p>
            <a:pPr marL="228600" indent="-228600">
              <a:buAutoNum type="alphaUcPeriod" startAt="3"/>
            </a:pPr>
            <a:endParaRPr lang="en-US" baseline="0" dirty="0" smtClean="0"/>
          </a:p>
          <a:p>
            <a:pPr marL="228600" indent="-228600">
              <a:buAutoNum type="alphaUcPeriod" startAt="3"/>
            </a:pPr>
            <a:endParaRPr lang="en-US" baseline="0" dirty="0" smtClean="0"/>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a:t>
            </a:r>
            <a:r>
              <a:rPr lang="en-US" dirty="0" smtClean="0"/>
              <a:t>3</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previous version, 3, 0, 25, [[72]], 0.  And the year before, 2, 6, 10, [[82]], 0</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(See</a:t>
            </a:r>
            <a:r>
              <a:rPr lang="en-US" baseline="0" dirty="0" smtClean="0"/>
              <a:t> previous slide for discussion – I changed the notation after class</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 I added the notation (x) for y’’ and y after giving the question in class, because I think it should be there.</a:t>
            </a:r>
            <a:endParaRPr lang="en-US" dirty="0" smtClean="0"/>
          </a:p>
          <a:p>
            <a:endParaRPr lang="en-US" dirty="0" smtClean="0"/>
          </a:p>
          <a:p>
            <a:r>
              <a:rPr lang="en-US" dirty="0" smtClean="0"/>
              <a:t>The discussion</a:t>
            </a:r>
            <a:r>
              <a:rPr lang="en-US" baseline="0" dirty="0" smtClean="0"/>
              <a:t> was as it should be – is this linear or not? (It doesn’t have to be linear in x, it needs to be linear in y) </a:t>
            </a:r>
            <a:r>
              <a:rPr lang="en-US" dirty="0" smtClean="0"/>
              <a:t>I claim this is 2</a:t>
            </a:r>
            <a:r>
              <a:rPr lang="en-US" baseline="30000" dirty="0" smtClean="0"/>
              <a:t>nd</a:t>
            </a:r>
            <a:r>
              <a:rPr lang="en-US" dirty="0" smtClean="0"/>
              <a:t> order, linear</a:t>
            </a:r>
            <a:r>
              <a:rPr lang="en-US" baseline="0" dirty="0" smtClean="0"/>
              <a:t>  (because no functions of 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smtClean="0"/>
          </a:p>
          <a:p>
            <a:endParaRPr lang="en-US"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a:t>
            </a:fld>
            <a:endParaRPr lang="en-US">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Skipped this year.  </a:t>
            </a:r>
          </a:p>
          <a:p>
            <a:r>
              <a:rPr lang="en-US" dirty="0" smtClean="0"/>
              <a:t>Last year:</a:t>
            </a:r>
          </a:p>
          <a:p>
            <a:r>
              <a:rPr lang="en-US" dirty="0" smtClean="0"/>
              <a:t>8, [85], 2,4,0</a:t>
            </a:r>
          </a:p>
          <a:p>
            <a:endParaRPr lang="en-US" dirty="0" smtClean="0"/>
          </a:p>
          <a:p>
            <a:r>
              <a:rPr lang="en-US" dirty="0" smtClean="0"/>
              <a:t>Discussion around this was of the “math is in a sense the</a:t>
            </a:r>
            <a:r>
              <a:rPr lang="en-US" baseline="0" dirty="0" smtClean="0"/>
              <a:t> </a:t>
            </a:r>
            <a:r>
              <a:rPr lang="en-US" dirty="0" smtClean="0"/>
              <a:t>easy part:  it’s the connection of physics</a:t>
            </a:r>
            <a:r>
              <a:rPr lang="en-US" baseline="0" dirty="0" smtClean="0"/>
              <a:t> to </a:t>
            </a:r>
            <a:r>
              <a:rPr lang="en-US" baseline="0" dirty="0" err="1" smtClean="0"/>
              <a:t>math,and</a:t>
            </a:r>
            <a:r>
              <a:rPr lang="en-US" baseline="0" dirty="0" smtClean="0"/>
              <a:t> math back to physics, that is what is interesting”. This wasn’t hard for them, but the discussion was surprisingly energetic. And, there was some discussion about “visualizing the motion” which was precisely what I wanted</a:t>
            </a:r>
            <a:endParaRPr lang="en-US" dirty="0" smtClean="0"/>
          </a:p>
          <a:p>
            <a:endParaRPr lang="en-US" dirty="0" smtClean="0"/>
          </a:p>
          <a:p>
            <a:r>
              <a:rPr lang="en-US" dirty="0" smtClean="0"/>
              <a:t>B</a:t>
            </a:r>
            <a:r>
              <a:rPr lang="en-US" dirty="0"/>
              <a:t>.</a:t>
            </a:r>
            <a:r>
              <a:rPr lang="en-US" baseline="0" dirty="0"/>
              <a:t>  </a:t>
            </a:r>
            <a:r>
              <a:rPr lang="en-US" dirty="0"/>
              <a:t>Inspired by a Lincoln</a:t>
            </a:r>
            <a:r>
              <a:rPr lang="en-US" baseline="0" dirty="0"/>
              <a:t> Carr question</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Skipped </a:t>
            </a:r>
          </a:p>
          <a:p>
            <a:endParaRPr lang="en-US" dirty="0" smtClean="0"/>
          </a:p>
          <a:p>
            <a:r>
              <a:rPr lang="en-US" dirty="0" smtClean="0"/>
              <a:t>A</a:t>
            </a:r>
            <a:r>
              <a:rPr lang="en-US" dirty="0"/>
              <a:t>) Inspired by a Lincoln</a:t>
            </a:r>
            <a:r>
              <a:rPr lang="en-US" baseline="0" dirty="0"/>
              <a:t> Carr question</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Skipped </a:t>
            </a:r>
          </a:p>
          <a:p>
            <a:r>
              <a:rPr lang="en-US" dirty="0" smtClean="0"/>
              <a:t>C</a:t>
            </a:r>
            <a:r>
              <a:rPr lang="en-US" dirty="0"/>
              <a:t>) (Take two derivatives!) by a Lincoln</a:t>
            </a:r>
            <a:r>
              <a:rPr lang="en-US" baseline="0" dirty="0"/>
              <a:t> Carr question</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a:t>
            </a:r>
            <a:r>
              <a:rPr lang="en-US" dirty="0" smtClean="0"/>
              <a:t>SJP Lecture #4. </a:t>
            </a:r>
            <a:endParaRPr lang="en-US" dirty="0" smtClean="0"/>
          </a:p>
          <a:p>
            <a:pPr marL="228600" indent="-228600">
              <a:buNone/>
            </a:pPr>
            <a:r>
              <a:rPr lang="en-US" dirty="0" smtClean="0"/>
              <a:t>[[95], 5</a:t>
            </a:r>
          </a:p>
          <a:p>
            <a:pPr marL="228600" indent="-228600">
              <a:buNone/>
            </a:pPr>
            <a:endParaRPr lang="en-US" dirty="0" smtClean="0"/>
          </a:p>
          <a:p>
            <a:pPr marL="228600" indent="-228600">
              <a:buNone/>
            </a:pPr>
            <a:r>
              <a:rPr lang="en-US" dirty="0" smtClean="0"/>
              <a:t>No problem.</a:t>
            </a:r>
            <a:r>
              <a:rPr lang="en-US" baseline="0" dirty="0" smtClean="0"/>
              <a:t> They have already thought about this for our “preflight” question too, I think. </a:t>
            </a:r>
            <a:endParaRPr lang="en-US" dirty="0" smtClean="0"/>
          </a:p>
          <a:p>
            <a:pPr marL="228600" indent="-228600">
              <a:buNone/>
            </a:pPr>
            <a:r>
              <a:rPr lang="en-US" dirty="0" smtClean="0"/>
              <a:t>Naive </a:t>
            </a:r>
            <a:r>
              <a:rPr lang="en-US" dirty="0"/>
              <a:t>answer:  For diameters on order of sub</a:t>
            </a:r>
            <a:r>
              <a:rPr lang="en-US" baseline="0" dirty="0"/>
              <a:t> mm, and speeds at or below 1 m/s, linear. (But, there are obviously lots of exceptions, e.g. high </a:t>
            </a:r>
            <a:r>
              <a:rPr lang="en-US" baseline="0" dirty="0" smtClean="0"/>
              <a:t>speeds</a:t>
            </a:r>
            <a:r>
              <a:rPr lang="en-US" baseline="0" dirty="0" smtClean="0"/>
              <a:t>)</a:t>
            </a:r>
          </a:p>
          <a:p>
            <a:pPr marL="228600" indent="-228600">
              <a:buNone/>
            </a:pPr>
            <a:endParaRPr lang="en-US" baseline="0" dirty="0" smtClean="0"/>
          </a:p>
          <a:p>
            <a:pPr marL="228600" indent="-228600">
              <a:buNone/>
            </a:pPr>
            <a:r>
              <a:rPr lang="en-US" baseline="0" dirty="0" smtClean="0"/>
              <a:t>S. Pollock</a:t>
            </a:r>
            <a:endParaRPr lang="en-US" baseline="0" dirty="0"/>
          </a:p>
          <a:p>
            <a:pPr marL="228600" indent="-228600">
              <a:buNone/>
            </a:pPr>
            <a:endParaRPr lang="en-US" baseline="0" dirty="0"/>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Didn’t have time, but talked about it. </a:t>
            </a:r>
          </a:p>
          <a:p>
            <a:pPr marL="228600" indent="-228600">
              <a:buNone/>
            </a:pPr>
            <a:endParaRPr lang="en-US" dirty="0" smtClean="0"/>
          </a:p>
          <a:p>
            <a:pPr marL="228600" indent="-228600">
              <a:buNone/>
            </a:pPr>
            <a:r>
              <a:rPr lang="en-US" dirty="0" smtClean="0"/>
              <a:t>Answer</a:t>
            </a:r>
            <a:r>
              <a:rPr lang="en-US" dirty="0"/>
              <a:t>:  For diameters on order of mm or higher, and velocity on order of m/s or higher,</a:t>
            </a:r>
            <a:r>
              <a:rPr lang="en-US" baseline="0" dirty="0"/>
              <a:t> </a:t>
            </a:r>
            <a:r>
              <a:rPr lang="en-US" baseline="0" dirty="0" err="1"/>
              <a:t>fquad</a:t>
            </a:r>
            <a:r>
              <a:rPr lang="en-US" baseline="0" dirty="0"/>
              <a:t> is larger. So in our lives, quadratic typically dominates.(Too bad, since linear is easier to solve :-(</a:t>
            </a:r>
          </a:p>
          <a:p>
            <a:pPr marL="228600" indent="-228600">
              <a:buNone/>
            </a:pPr>
            <a:endParaRPr lang="en-US" baseline="0" dirty="0"/>
          </a:p>
          <a:p>
            <a:pPr marL="228600" indent="-228600">
              <a:buNone/>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a:t>
            </a:r>
          </a:p>
          <a:p>
            <a:endParaRPr lang="en-US" dirty="0" smtClean="0"/>
          </a:p>
          <a:p>
            <a:r>
              <a:rPr lang="en-US" dirty="0" smtClean="0"/>
              <a:t>We spent 35 minutes on the Tutorial Activity 2TtVDF-</a:t>
            </a:r>
            <a:r>
              <a:rPr lang="en-US" dirty="0" smtClean="0"/>
              <a:t>RP_CUmodified_final  from Ambrose/Maine. </a:t>
            </a:r>
          </a:p>
          <a:p>
            <a:r>
              <a:rPr lang="en-US" dirty="0" smtClean="0"/>
              <a:t>Another 10 minutes would get more finished, but this was fine - it </a:t>
            </a:r>
            <a:r>
              <a:rPr lang="en-US" dirty="0" smtClean="0"/>
              <a:t>went great</a:t>
            </a:r>
            <a:r>
              <a:rPr lang="en-US" dirty="0" smtClean="0"/>
              <a:t>.</a:t>
            </a:r>
          </a:p>
          <a:p>
            <a:endParaRPr lang="en-US" dirty="0" smtClean="0"/>
          </a:p>
          <a:p>
            <a:r>
              <a:rPr lang="en-US" dirty="0" smtClean="0"/>
              <a:t> </a:t>
            </a:r>
            <a:r>
              <a:rPr lang="en-US" dirty="0" smtClean="0"/>
              <a:t>The clicker question was helpful – about every 10 minutes I asked</a:t>
            </a:r>
            <a:r>
              <a:rPr lang="en-US" baseline="0" dirty="0" smtClean="0"/>
              <a:t> them to click in, and then briefly pulled class together to discuss that page. This kept everyone more or less together. (I talked about questions when more than 2/3 of the class was past that page.)  At the very end of class, I asked them to click in again, and the vote was</a:t>
            </a:r>
          </a:p>
          <a:p>
            <a:r>
              <a:rPr lang="en-US" baseline="0" dirty="0" smtClean="0"/>
              <a:t>0, 33, 62.  So, 2/3 were DONE, and 1/3 were on the last page. I think that’s about perfect. The “filler question” above was keeping everyone busy</a:t>
            </a:r>
            <a:r>
              <a:rPr lang="en-US" baseline="0" dirty="0" smtClean="0"/>
              <a:t>. (Last year I only saw a couple groups work on it)</a:t>
            </a:r>
          </a:p>
          <a:p>
            <a:r>
              <a:rPr lang="en-US" baseline="0" dirty="0" smtClean="0"/>
              <a:t> </a:t>
            </a:r>
            <a:r>
              <a:rPr lang="en-US" baseline="0" dirty="0" smtClean="0"/>
              <a:t>The very last question is ambiguous about linear </a:t>
            </a:r>
            <a:r>
              <a:rPr lang="en-US" baseline="0" dirty="0" err="1" smtClean="0"/>
              <a:t>vs</a:t>
            </a:r>
            <a:r>
              <a:rPr lang="en-US" baseline="0" dirty="0" smtClean="0"/>
              <a:t> quadratic, if they asked I told them to do linear.</a:t>
            </a:r>
          </a:p>
          <a:p>
            <a:endParaRPr lang="en-US" baseline="0" dirty="0" smtClean="0"/>
          </a:p>
          <a:p>
            <a:r>
              <a:rPr lang="en-US" baseline="0" dirty="0" smtClean="0"/>
              <a:t>Note that the “sign” question (page 3, part II, question B) is pretty universally WRONG, some students want to flip the sign of the mg term (!) and many students want to flip the sign of the </a:t>
            </a:r>
            <a:r>
              <a:rPr lang="en-US" baseline="0" dirty="0" smtClean="0"/>
              <a:t>c1 v </a:t>
            </a:r>
            <a:r>
              <a:rPr lang="en-US" baseline="0" dirty="0" smtClean="0"/>
              <a:t>term. I did NOT “resolve” this for them, we’ll do that next class, but I did alert them to the fact that it’s subtle and important, and they should think about it before next class!</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26</a:t>
            </a:fld>
            <a:endParaRPr lang="en-US"/>
          </a:p>
        </p:txBody>
      </p:sp>
    </p:spTree>
    <p:extLst>
      <p:ext uri="{BB962C8B-B14F-4D97-AF65-F5344CB8AC3E}">
        <p14:creationId xmlns:p14="http://schemas.microsoft.com/office/powerpoint/2010/main" val="1443721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Joe Redish</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From Joe </a:t>
            </a:r>
            <a:r>
              <a:rPr lang="en-US" dirty="0" err="1" smtClean="0"/>
              <a:t>Redish</a:t>
            </a:r>
            <a:endParaRPr lang="en-US" dirty="0" smtClean="0"/>
          </a:p>
          <a:p>
            <a:endParaRPr lang="en-US" dirty="0" smtClean="0"/>
          </a:p>
          <a:p>
            <a:r>
              <a:rPr lang="en-US" dirty="0" smtClean="0"/>
              <a:t>I skipped</a:t>
            </a:r>
            <a:r>
              <a:rPr lang="en-US" baseline="0" dirty="0" smtClean="0"/>
              <a:t> it, but it’s worth considering talking about!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 Lecture #5</a:t>
            </a:r>
          </a:p>
          <a:p>
            <a:r>
              <a:rPr lang="en-US" dirty="0" smtClean="0"/>
              <a:t>19, [[72]], 7, 2, </a:t>
            </a:r>
            <a:endParaRPr lang="en-US" dirty="0" smtClean="0"/>
          </a:p>
          <a:p>
            <a:r>
              <a:rPr lang="en-US" dirty="0" smtClean="0"/>
              <a:t>Last year:</a:t>
            </a:r>
          </a:p>
          <a:p>
            <a:r>
              <a:rPr lang="en-US" dirty="0" smtClean="0"/>
              <a:t>8, [85], 2,4,0</a:t>
            </a:r>
          </a:p>
          <a:p>
            <a:endParaRPr lang="en-US" dirty="0" smtClean="0"/>
          </a:p>
          <a:p>
            <a:pPr marL="0" indent="0">
              <a:buNone/>
            </a:pPr>
            <a:r>
              <a:rPr lang="en-US" baseline="0" dirty="0" smtClean="0"/>
              <a:t>Answer is B.  I </a:t>
            </a:r>
            <a:r>
              <a:rPr lang="en-US" baseline="0" dirty="0" smtClean="0"/>
              <a:t>didn’t solicit reasons for A, the first person to speak gave the nice physical interpretation (visualizing an object moving with constant speed, so no force). I used this to discuss the “math-physics connection”, that we can just take two derivatives mathematically, and find F = m d^2x/dt^2=0, but it’s also nice to do as the student did, to “visualize the motion” and help make sense of the math. </a:t>
            </a:r>
            <a:endParaRPr lang="en-US" baseline="0" dirty="0" smtClean="0"/>
          </a:p>
          <a:p>
            <a:pPr marL="228600" indent="-228600">
              <a:buAutoNum type="alphaUcPeriod" startAt="2"/>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Last</a:t>
            </a:r>
            <a:r>
              <a:rPr lang="en-US" baseline="0" dirty="0" smtClean="0"/>
              <a:t> year:  </a:t>
            </a:r>
            <a:r>
              <a:rPr lang="en-US" dirty="0" smtClean="0"/>
              <a:t>Discussion around this was of the “math is in a sense the</a:t>
            </a:r>
            <a:r>
              <a:rPr lang="en-US" baseline="0" dirty="0" smtClean="0"/>
              <a:t> </a:t>
            </a:r>
            <a:r>
              <a:rPr lang="en-US" dirty="0" smtClean="0"/>
              <a:t>easy part:  it’s the connection of physics</a:t>
            </a:r>
            <a:r>
              <a:rPr lang="en-US" baseline="0" dirty="0" smtClean="0"/>
              <a:t> to </a:t>
            </a:r>
            <a:r>
              <a:rPr lang="en-US" baseline="0" dirty="0" err="1" smtClean="0"/>
              <a:t>math,and</a:t>
            </a:r>
            <a:r>
              <a:rPr lang="en-US" baseline="0" dirty="0" smtClean="0"/>
              <a:t> math back to physics, that is what is interesting”. This wasn’t hard for them, but the discussion was surprisingly energetic. And, there was some discussion about “visualizing the motion” which was precisely what I wanted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Inspired by a Lincoln</a:t>
            </a:r>
            <a:r>
              <a:rPr lang="en-US" baseline="0" dirty="0" smtClean="0"/>
              <a:t> Carr question. </a:t>
            </a:r>
            <a:endParaRPr lang="en-US" dirty="0" smtClean="0"/>
          </a:p>
          <a:p>
            <a:pPr marL="228600" indent="-228600">
              <a:buAutoNum type="alphaUcPeriod" startAt="2"/>
            </a:pPr>
            <a:endParaRPr lang="en-US" baseline="0" dirty="0" smtClean="0"/>
          </a:p>
          <a:p>
            <a:pPr marL="228600" indent="-228600">
              <a:buAutoNum type="alphaUcPeriod" startAt="2"/>
            </a:pPr>
            <a:endParaRPr lang="en-US" baseline="0" dirty="0" smtClean="0"/>
          </a:p>
          <a:p>
            <a:pPr marL="228600" indent="-228600">
              <a:buAutoNum type="alphaUcPeriod" startAt="2"/>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29</a:t>
            </a:fld>
            <a:endParaRPr lang="en-US">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 did this silently</a:t>
            </a:r>
            <a:r>
              <a:rPr lang="en-US" baseline="0" dirty="0" smtClean="0"/>
              <a:t> first, and had NOT yet animated the force arrows. It was largely split among all 4 options. I didn’t stop the vote to record it, but  then I animated the drag arrows and let them talk to their neighbors. The vote shifted to what you see</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5, [[53]], 6, </a:t>
            </a:r>
            <a:r>
              <a:rPr lang="en-US" baseline="0" dirty="0" smtClean="0"/>
              <a:t>36,0</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Last year, it was a </a:t>
            </a:r>
            <a:r>
              <a:rPr lang="en-US" baseline="0" dirty="0" err="1" smtClean="0"/>
              <a:t>preclass</a:t>
            </a:r>
            <a:r>
              <a:rPr lang="en-US" baseline="0" dirty="0" smtClean="0"/>
              <a:t> question and was 2, [[34]], 15, 49, 0</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 showed them this, and then moved to the next slide to let them revote. </a:t>
            </a:r>
            <a:endParaRPr lang="en-US" dirty="0" smtClean="0"/>
          </a:p>
          <a:p>
            <a:endParaRPr lang="en-US" dirty="0"/>
          </a:p>
          <a:p>
            <a:r>
              <a:rPr lang="en-US" dirty="0"/>
              <a:t>(We give a Maine</a:t>
            </a:r>
            <a:r>
              <a:rPr lang="en-US" baseline="0" dirty="0"/>
              <a:t> T</a:t>
            </a:r>
            <a:r>
              <a:rPr lang="en-US" dirty="0"/>
              <a:t>utorial on this last time) </a:t>
            </a:r>
          </a:p>
          <a:p>
            <a:r>
              <a:rPr lang="en-US" dirty="0"/>
              <a:t>Answer is B:  The term which likely confuses students is the –</a:t>
            </a:r>
            <a:r>
              <a:rPr lang="en-US" dirty="0" err="1"/>
              <a:t>bv_y</a:t>
            </a:r>
            <a:r>
              <a:rPr lang="en-US" baseline="0" dirty="0"/>
              <a:t> one, because it looks like you want all “positive” (i.e. downward) terms on the right. That’s TRUE, and –</a:t>
            </a:r>
            <a:r>
              <a:rPr lang="en-US" baseline="0" dirty="0" err="1"/>
              <a:t>bv_y</a:t>
            </a:r>
            <a:r>
              <a:rPr lang="en-US" baseline="0" dirty="0"/>
              <a:t> IS positive in this case! (Because, </a:t>
            </a:r>
            <a:r>
              <a:rPr lang="en-US" baseline="0" dirty="0" err="1"/>
              <a:t>v_y</a:t>
            </a:r>
            <a:r>
              <a:rPr lang="en-US" baseline="0" dirty="0"/>
              <a:t> is negative if it’s moving up) </a:t>
            </a:r>
          </a:p>
          <a:p>
            <a:r>
              <a:rPr lang="en-US" baseline="0" dirty="0"/>
              <a:t>One direct way to see this is that the y component of {\</a:t>
            </a:r>
            <a:r>
              <a:rPr lang="en-US" baseline="0" dirty="0" err="1"/>
              <a:t>vec</a:t>
            </a:r>
            <a:r>
              <a:rPr lang="en-US" baseline="0" dirty="0"/>
              <a:t> v} is always </a:t>
            </a:r>
            <a:r>
              <a:rPr lang="en-US" baseline="0" dirty="0" err="1"/>
              <a:t>v_y</a:t>
            </a:r>
            <a:r>
              <a:rPr lang="en-US" baseline="0" dirty="0"/>
              <a:t>. </a:t>
            </a:r>
          </a:p>
          <a:p>
            <a:r>
              <a:rPr lang="en-US" baseline="0" dirty="0"/>
              <a:t>Although students typically get the linear term’s sign wrong, it is the quadratic term which in fact is the </a:t>
            </a:r>
            <a:r>
              <a:rPr lang="en-US" baseline="0" dirty="0" err="1"/>
              <a:t>odball</a:t>
            </a:r>
            <a:r>
              <a:rPr lang="en-US" baseline="0" dirty="0"/>
              <a:t>, because IT is the one whose explicit sign flips if the velocity turns around.</a:t>
            </a:r>
            <a:r>
              <a:rPr lang="en-US" baseline="0" dirty="0" smtClean="0"/>
              <a:t>.</a:t>
            </a:r>
          </a:p>
          <a:p>
            <a:endParaRPr lang="en-US" baseline="0" dirty="0" smtClean="0"/>
          </a:p>
          <a:p>
            <a:r>
              <a:rPr lang="en-US" baseline="0" dirty="0" smtClean="0"/>
              <a:t>S. Pollock</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30</a:t>
            </a:fld>
            <a:endParaRPr 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a:t>
            </a:r>
            <a:r>
              <a:rPr lang="en-US" dirty="0" smtClean="0"/>
              <a:t>3. I animated the slides so they could decide it all on their own</a:t>
            </a:r>
            <a:r>
              <a:rPr lang="en-US" baseline="0" dirty="0" smtClean="0"/>
              <a:t> first.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[[93]],</a:t>
            </a:r>
            <a:r>
              <a:rPr lang="en-US" baseline="0" dirty="0" smtClean="0"/>
              <a:t> </a:t>
            </a:r>
            <a:r>
              <a:rPr lang="en-US" baseline="0" dirty="0" smtClean="0"/>
              <a:t>1,1, 4, </a:t>
            </a:r>
            <a:r>
              <a:rPr lang="en-US" baseline="0" dirty="0" smtClean="0"/>
              <a:t>0</a:t>
            </a:r>
          </a:p>
          <a:p>
            <a:r>
              <a:rPr lang="en-US" baseline="0" dirty="0" smtClean="0"/>
              <a:t>Last year:  [[90]], 0, 8, 2, 0</a:t>
            </a:r>
            <a:endParaRPr lang="en-US" baseline="0" dirty="0" smtClean="0"/>
          </a:p>
          <a:p>
            <a:endParaRPr lang="en-US" baseline="0" dirty="0" smtClean="0"/>
          </a:p>
          <a:p>
            <a:r>
              <a:rPr lang="en-US" dirty="0" smtClean="0"/>
              <a:t>All seems good – discussion was heated, but didn’t take them long,</a:t>
            </a:r>
            <a:r>
              <a:rPr lang="en-US" baseline="0" dirty="0" smtClean="0"/>
              <a:t> they’ve got this. </a:t>
            </a:r>
            <a:endParaRPr lang="en-US" dirty="0" smtClean="0"/>
          </a:p>
          <a:p>
            <a:pPr marL="228600" indent="-228600">
              <a:buAutoNum type="alphaUcParenR"/>
            </a:pPr>
            <a:r>
              <a:rPr lang="en-US" dirty="0" smtClean="0"/>
              <a:t>I claim linear</a:t>
            </a:r>
            <a:r>
              <a:rPr lang="en-US" baseline="0" dirty="0" smtClean="0"/>
              <a:t> (it’s y that matters, not x), and non homogenous due to the +1. </a:t>
            </a:r>
            <a:endParaRPr lang="en-US" baseline="0" dirty="0" smtClean="0"/>
          </a:p>
          <a:p>
            <a:pPr marL="228600" indent="-228600">
              <a:buAutoNum type="alphaUcParenR"/>
            </a:pPr>
            <a:endParaRPr lang="en-US" baseline="0" dirty="0" smtClean="0"/>
          </a:p>
          <a:p>
            <a:endParaRPr lang="en-US" baseline="0" dirty="0" smtClean="0"/>
          </a:p>
          <a:p>
            <a:r>
              <a:rPr lang="en-US" baseline="0" dirty="0" smtClean="0"/>
              <a:t>Idea from: M. </a:t>
            </a:r>
            <a:r>
              <a:rPr lang="en-US" baseline="0" dirty="0" err="1" smtClean="0"/>
              <a:t>Dubson</a:t>
            </a:r>
            <a:r>
              <a:rPr lang="en-US" baseline="0" dirty="0" smtClean="0"/>
              <a:t>, A. Marino, M. Betterton</a:t>
            </a:r>
            <a:endParaRPr lang="en-US" dirty="0" smtClean="0"/>
          </a:p>
          <a:p>
            <a:pPr marL="228600" indent="-228600">
              <a:buAutoNum type="alphaUcParenR"/>
            </a:pPr>
            <a:endParaRPr lang="en-US" baseline="0" dirty="0" smtClean="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a:t>
            </a:fld>
            <a:endParaRPr lang="en-US">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[[88]] for B, 12% for D. </a:t>
            </a:r>
          </a:p>
          <a:p>
            <a:endParaRPr lang="en-US" dirty="0"/>
          </a:p>
          <a:p>
            <a:r>
              <a:rPr lang="en-US" dirty="0" smtClean="0"/>
              <a:t>I</a:t>
            </a:r>
            <a:r>
              <a:rPr lang="en-US" baseline="0" dirty="0" smtClean="0"/>
              <a:t> pretty much walked them through the critical idea- that you should ask yourself what </a:t>
            </a:r>
            <a:r>
              <a:rPr lang="en-US" baseline="0" dirty="0" err="1" smtClean="0"/>
              <a:t>vy’s</a:t>
            </a:r>
            <a:r>
              <a:rPr lang="en-US" baseline="0" dirty="0" smtClean="0"/>
              <a:t> sign is, and then see if you get the right result. (See comments on previous slide for other discussion points)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31</a:t>
            </a:fld>
            <a:endParaRPr lang="en-US">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 Lecture #5</a:t>
            </a:r>
          </a:p>
          <a:p>
            <a:endParaRPr lang="en-US" dirty="0" smtClean="0"/>
          </a:p>
          <a:p>
            <a:r>
              <a:rPr lang="en-US" dirty="0" smtClean="0"/>
              <a:t>Just setting up (animating) for next slide: </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32</a:t>
            </a:fld>
            <a:endParaRPr 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 Lecture #5</a:t>
            </a:r>
          </a:p>
          <a:p>
            <a:r>
              <a:rPr lang="en-US" dirty="0" smtClean="0"/>
              <a:t>0, 4, [[93]], 3, 0</a:t>
            </a:r>
          </a:p>
          <a:p>
            <a:r>
              <a:rPr lang="en-US" dirty="0" smtClean="0"/>
              <a:t>Good </a:t>
            </a:r>
            <a:r>
              <a:rPr lang="en-US" dirty="0" err="1" smtClean="0"/>
              <a:t>followup</a:t>
            </a:r>
            <a:r>
              <a:rPr lang="en-US" dirty="0" smtClean="0"/>
              <a:t>, to make sure they’re ok. Looks good. </a:t>
            </a:r>
            <a:endParaRPr lang="en-US" dirty="0" smtClean="0"/>
          </a:p>
          <a:p>
            <a:r>
              <a:rPr lang="en-US" dirty="0" err="1" smtClean="0"/>
              <a:t>Sp</a:t>
            </a:r>
            <a:r>
              <a:rPr lang="en-US" dirty="0" smtClean="0"/>
              <a:t> 11:  silent was 0, 15, [[65]],</a:t>
            </a:r>
            <a:r>
              <a:rPr lang="en-US" baseline="0" dirty="0" smtClean="0"/>
              <a:t> 17, 4,  then after discussion for 2 min, it was 0, 0, [[93]], 0, 7</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from </a:t>
            </a:r>
            <a:r>
              <a:rPr lang="en-US" baseline="0" dirty="0" err="1" smtClean="0"/>
              <a:t>Sp</a:t>
            </a:r>
            <a:r>
              <a:rPr lang="en-US" baseline="0" dirty="0" smtClean="0"/>
              <a:t>’ 11: </a:t>
            </a:r>
            <a:r>
              <a:rPr lang="en-US" dirty="0" smtClean="0"/>
              <a:t>Despite having just explained</a:t>
            </a:r>
            <a:r>
              <a:rPr lang="en-US" baseline="0" dirty="0" smtClean="0"/>
              <a:t> the previous one, this is clearly a difficult idea for them. Have to be clear, </a:t>
            </a:r>
            <a:r>
              <a:rPr lang="en-US" baseline="0" dirty="0" err="1" smtClean="0"/>
              <a:t>vy</a:t>
            </a:r>
            <a:r>
              <a:rPr lang="en-US" baseline="0" dirty="0" smtClean="0"/>
              <a:t> is the “y component” of velocity, a signed quantity (it is not the magnitude of anything) </a:t>
            </a:r>
            <a:endParaRPr lang="en-US" dirty="0" smtClean="0"/>
          </a:p>
          <a:p>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33</a:t>
            </a:fld>
            <a:endParaRPr lang="en-US">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2, 2, 5, [[92]], 0</a:t>
            </a:r>
          </a:p>
          <a:p>
            <a:endParaRPr lang="en-US" dirty="0" smtClean="0"/>
          </a:p>
          <a:p>
            <a:r>
              <a:rPr lang="en-US" dirty="0" smtClean="0"/>
              <a:t>And, another </a:t>
            </a:r>
            <a:r>
              <a:rPr lang="en-US" dirty="0" err="1" smtClean="0"/>
              <a:t>followup</a:t>
            </a:r>
            <a:r>
              <a:rPr lang="en-US" dirty="0" smtClean="0"/>
              <a:t>. The problem here is that although</a:t>
            </a:r>
            <a:r>
              <a:rPr lang="en-US" baseline="0" dirty="0" smtClean="0"/>
              <a:t> t</a:t>
            </a:r>
            <a:r>
              <a:rPr lang="en-US" dirty="0" smtClean="0"/>
              <a:t>hey largely correctly vote D, you don’t know if they</a:t>
            </a:r>
            <a:r>
              <a:rPr lang="en-US" baseline="0" dirty="0" smtClean="0"/>
              <a:t> have the RIGHT pair in mind! I had them shout it out term by term (what do you think about mg, yes or no? </a:t>
            </a:r>
            <a:r>
              <a:rPr lang="en-US" baseline="0" dirty="0" err="1" smtClean="0"/>
              <a:t>Etc</a:t>
            </a:r>
            <a:r>
              <a:rPr lang="en-US" baseline="0" dirty="0" smtClean="0"/>
              <a:t>)  it seemed fine.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34</a:t>
            </a:fld>
            <a:endParaRPr lang="en-US">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[48], 45, 6, </a:t>
            </a:r>
            <a:r>
              <a:rPr lang="en-US" dirty="0" smtClean="0"/>
              <a:t>0,0</a:t>
            </a:r>
          </a:p>
          <a:p>
            <a:r>
              <a:rPr lang="en-US" dirty="0" smtClean="0"/>
              <a:t>SP ‘11, we got [[64]],</a:t>
            </a:r>
            <a:r>
              <a:rPr lang="en-US" baseline="0" dirty="0" smtClean="0"/>
              <a:t> 36, 0,0,0</a:t>
            </a:r>
            <a:endParaRPr lang="en-US" dirty="0" smtClean="0"/>
          </a:p>
          <a:p>
            <a:r>
              <a:rPr lang="en-US" dirty="0" smtClean="0"/>
              <a:t/>
            </a:r>
            <a:br>
              <a:rPr lang="en-US" dirty="0" smtClean="0"/>
            </a:br>
            <a:r>
              <a:rPr lang="en-US" dirty="0" smtClean="0"/>
              <a:t>This was also a preflight</a:t>
            </a:r>
            <a:r>
              <a:rPr lang="en-US" baseline="0" dirty="0" smtClean="0"/>
              <a:t> question. The problem is tricky.  </a:t>
            </a:r>
            <a:r>
              <a:rPr lang="en-US" baseline="0" dirty="0" err="1" smtClean="0"/>
              <a:t>Vterm</a:t>
            </a:r>
            <a:r>
              <a:rPr lang="en-US" baseline="0" dirty="0" smtClean="0"/>
              <a:t> = mg/b (linear) or </a:t>
            </a:r>
            <a:r>
              <a:rPr lang="en-US" baseline="0" dirty="0" err="1" smtClean="0"/>
              <a:t>Sqrt</a:t>
            </a:r>
            <a:r>
              <a:rPr lang="en-US" baseline="0" dirty="0" smtClean="0"/>
              <a:t>[mg/c] (quadratic)</a:t>
            </a:r>
          </a:p>
          <a:p>
            <a:r>
              <a:rPr lang="en-US" baseline="0" dirty="0" smtClean="0"/>
              <a:t>b goes like size, and c grows like size^2. </a:t>
            </a:r>
          </a:p>
          <a:p>
            <a:endParaRPr lang="en-US" baseline="0" dirty="0" smtClean="0"/>
          </a:p>
          <a:p>
            <a:r>
              <a:rPr lang="en-US" baseline="0" dirty="0" smtClean="0"/>
              <a:t>So, larger size drives DOWN the terminal velocity due to the denominator, but the mass in the numerator grows like size^3, and so in either case wins, So the answer is A. (Elephants have a big </a:t>
            </a:r>
            <a:r>
              <a:rPr lang="en-US" baseline="0" dirty="0" err="1" smtClean="0"/>
              <a:t>vterm</a:t>
            </a:r>
            <a:r>
              <a:rPr lang="en-US" baseline="0" dirty="0" smtClean="0"/>
              <a:t>, ants survive!) See next </a:t>
            </a:r>
            <a:r>
              <a:rPr lang="en-US" baseline="0" dirty="0" smtClean="0"/>
              <a:t>slide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 </a:t>
            </a:r>
            <a:r>
              <a:rPr lang="en-US" baseline="0" dirty="0" err="1" smtClean="0"/>
              <a:t>Sp</a:t>
            </a:r>
            <a:r>
              <a:rPr lang="en-US" baseline="0" dirty="0" smtClean="0"/>
              <a:t> ‘11:  </a:t>
            </a:r>
            <a:r>
              <a:rPr lang="en-US" dirty="0" smtClean="0"/>
              <a:t>I had the formulas up on the board, explicitly</a:t>
            </a:r>
            <a:r>
              <a:rPr lang="en-US" baseline="0" dirty="0" smtClean="0"/>
              <a:t> rewritten to include the dimensions, e.g. in the quadratic case, </a:t>
            </a:r>
            <a:r>
              <a:rPr lang="en-US" baseline="0" dirty="0" err="1" smtClean="0"/>
              <a:t>vt</a:t>
            </a:r>
            <a:r>
              <a:rPr lang="en-US" baseline="0" dirty="0" smtClean="0"/>
              <a:t> = </a:t>
            </a:r>
            <a:r>
              <a:rPr lang="en-US" baseline="0" dirty="0" err="1" smtClean="0"/>
              <a:t>Sqrt</a:t>
            </a:r>
            <a:r>
              <a:rPr lang="en-US" baseline="0" dirty="0" smtClean="0"/>
              <a:t>[mg/c] = </a:t>
            </a:r>
            <a:r>
              <a:rPr lang="en-US" baseline="0" dirty="0" err="1" smtClean="0"/>
              <a:t>Sqrt</a:t>
            </a:r>
            <a:r>
              <a:rPr lang="en-US" baseline="0" dirty="0" smtClean="0"/>
              <a:t>[mg/ (0.5 </a:t>
            </a:r>
            <a:r>
              <a:rPr lang="en-US" baseline="0" dirty="0" err="1" smtClean="0"/>
              <a:t>c_d</a:t>
            </a:r>
            <a:r>
              <a:rPr lang="en-US" baseline="0" dirty="0" smtClean="0"/>
              <a:t> </a:t>
            </a:r>
            <a:r>
              <a:rPr lang="en-US" baseline="0" dirty="0" err="1" smtClean="0"/>
              <a:t>rho_medium</a:t>
            </a:r>
            <a:r>
              <a:rPr lang="en-US" baseline="0" dirty="0" smtClean="0"/>
              <a:t> D^2],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but had not mentioned</a:t>
            </a:r>
            <a:r>
              <a:rPr lang="en-US" baseline="0" dirty="0" smtClean="0"/>
              <a:t> explicitly the “size scaling” of mass.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During the discussion I began by emphasizing that this is everyone’s intuition (in general) before taking any physics classes. Talked about ants/fluff “drifting down”, and people (elephants) plummeting.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formal crux is the “hidden” cubic growth of mass with diameter which beats the explicit diameter dependence in the formulas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14504280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endParaRPr lang="en-US" dirty="0" smtClean="0"/>
          </a:p>
          <a:p>
            <a:r>
              <a:rPr lang="en-US" dirty="0" smtClean="0"/>
              <a:t>Just some humor. The black curve is </a:t>
            </a:r>
            <a:r>
              <a:rPr lang="en-US" dirty="0" err="1" smtClean="0"/>
              <a:t>vterm</a:t>
            </a:r>
            <a:r>
              <a:rPr lang="en-US" dirty="0" smtClean="0"/>
              <a:t> </a:t>
            </a:r>
            <a:r>
              <a:rPr lang="en-US" dirty="0" err="1" smtClean="0"/>
              <a:t>vs</a:t>
            </a:r>
            <a:r>
              <a:rPr lang="en-US" dirty="0" smtClean="0"/>
              <a:t> height,</a:t>
            </a:r>
            <a:r>
              <a:rPr lang="en-US" baseline="0" dirty="0" smtClean="0"/>
              <a:t> the red curve is “cat injuries” </a:t>
            </a:r>
            <a:r>
              <a:rPr lang="en-US" baseline="0" dirty="0" err="1" smtClean="0"/>
              <a:t>vs</a:t>
            </a:r>
            <a:r>
              <a:rPr lang="en-US" baseline="0" dirty="0" smtClean="0"/>
              <a:t> “height of fall”. They track each other! </a:t>
            </a:r>
          </a:p>
          <a:p>
            <a:r>
              <a:rPr lang="en-US" baseline="0" dirty="0" smtClean="0"/>
              <a:t>The turnover in cat injuries is a good question to ask the class – (I presume cats need some distance to get themselves properly oriented, at which point they relax some, and also probably “splay” which increases drag). </a:t>
            </a:r>
          </a:p>
          <a:p>
            <a:endParaRPr lang="en-US" baseline="0" dirty="0" smtClean="0"/>
          </a:p>
          <a:p>
            <a:r>
              <a:rPr lang="en-US" baseline="0" dirty="0" smtClean="0"/>
              <a:t>Don’t try this experiment! </a:t>
            </a:r>
            <a:r>
              <a:rPr lang="en-US" baseline="0" dirty="0" smtClean="0">
                <a:sym typeface="Wingdings"/>
              </a:rPr>
              <a:t> </a:t>
            </a:r>
            <a:endParaRPr lang="en-US" baseline="0" dirty="0" smtClean="0">
              <a:sym typeface="Wingdings"/>
            </a:endParaRPr>
          </a:p>
          <a:p>
            <a:endParaRPr lang="en-US" baseline="0" dirty="0" smtClean="0">
              <a:sym typeface="Wingdings"/>
            </a:endParaRPr>
          </a:p>
          <a:p>
            <a:r>
              <a:rPr lang="en-US" baseline="0" dirty="0" smtClean="0">
                <a:sym typeface="Wingdings"/>
              </a:rPr>
              <a:t>Comments from </a:t>
            </a:r>
            <a:r>
              <a:rPr lang="en-US" baseline="0" dirty="0" err="1" smtClean="0">
                <a:sym typeface="Wingdings"/>
              </a:rPr>
              <a:t>Sp</a:t>
            </a:r>
            <a:r>
              <a:rPr lang="en-US" baseline="0" dirty="0" smtClean="0">
                <a:sym typeface="Wingdings"/>
              </a:rPr>
              <a:t> 11:  </a:t>
            </a:r>
          </a:p>
          <a:p>
            <a:r>
              <a:rPr lang="en-US" dirty="0" smtClean="0"/>
              <a:t>Just a fun </a:t>
            </a:r>
            <a:r>
              <a:rPr lang="en-US" dirty="0" err="1" smtClean="0"/>
              <a:t>followup</a:t>
            </a:r>
            <a:r>
              <a:rPr lang="en-US" baseline="0" dirty="0" smtClean="0"/>
              <a:t> – black curve is theoretical final velocity of a cat falling the given number of stories. (</a:t>
            </a:r>
            <a:r>
              <a:rPr lang="en-US" baseline="0" dirty="0" err="1" smtClean="0"/>
              <a:t>Vt</a:t>
            </a:r>
            <a:r>
              <a:rPr lang="en-US" baseline="0" dirty="0" smtClean="0"/>
              <a:t> = 60 mph) The red curve is veterinary injuries – apparently, they grow with height of the </a:t>
            </a:r>
            <a:r>
              <a:rPr lang="en-US" baseline="0" dirty="0" err="1" smtClean="0"/>
              <a:t>ap’t</a:t>
            </a:r>
            <a:r>
              <a:rPr lang="en-US" baseline="0" dirty="0" smtClean="0"/>
              <a:t> to a point, than drop again (presumably because AFTER reaching terminal velocity, the cat has a chance to stabilize and perhaps even flatten out, and get slightly LESS injured)</a:t>
            </a:r>
          </a:p>
          <a:p>
            <a:r>
              <a:rPr lang="en-US" baseline="0" dirty="0" smtClean="0"/>
              <a:t>(It’s just for fun, the class erupted in laughter at this. )</a:t>
            </a:r>
          </a:p>
          <a:p>
            <a:endParaRPr lang="en-US" baseline="0" dirty="0" smtClean="0"/>
          </a:p>
          <a:p>
            <a:r>
              <a:rPr lang="en-US" baseline="0" dirty="0" smtClean="0"/>
              <a:t>See</a:t>
            </a:r>
          </a:p>
          <a:p>
            <a:r>
              <a:rPr lang="en-US" baseline="0" dirty="0" smtClean="0"/>
              <a:t>http://</a:t>
            </a:r>
            <a:r>
              <a:rPr lang="en-US" baseline="0" dirty="0" err="1" smtClean="0"/>
              <a:t>en.wikipedia.org</a:t>
            </a:r>
            <a:r>
              <a:rPr lang="en-US" baseline="0" dirty="0" smtClean="0"/>
              <a:t>/wiki/</a:t>
            </a:r>
            <a:r>
              <a:rPr lang="en-US" baseline="0" dirty="0" err="1" smtClean="0"/>
              <a:t>Cat_righting_reflex</a:t>
            </a:r>
            <a:endParaRPr lang="en-US" baseline="0" dirty="0" smtClean="0"/>
          </a:p>
          <a:p>
            <a:endParaRPr lang="en-US" baseline="0" dirty="0" smtClean="0"/>
          </a:p>
          <a:p>
            <a:r>
              <a:rPr lang="en-US" dirty="0" smtClean="0"/>
              <a:t>http://</a:t>
            </a:r>
            <a:r>
              <a:rPr lang="en-US" dirty="0" err="1" smtClean="0"/>
              <a:t>www.straightdope.com</a:t>
            </a:r>
            <a:r>
              <a:rPr lang="en-US" dirty="0" smtClean="0"/>
              <a:t>/columns/read/1143/do-cats-always-land-unharmed-on-their-feet-no-matter-how-far-they-fall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518466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Note: It’s worth</a:t>
            </a:r>
            <a:r>
              <a:rPr lang="en-US" baseline="0" dirty="0" smtClean="0"/>
              <a:t> mentioning t</a:t>
            </a:r>
            <a:r>
              <a:rPr lang="en-US" dirty="0" smtClean="0"/>
              <a:t>his assumes “up</a:t>
            </a:r>
            <a:r>
              <a:rPr lang="en-US" baseline="0" dirty="0" smtClean="0"/>
              <a:t> is +y-hat”. (I had the ODE on the board). </a:t>
            </a:r>
          </a:p>
          <a:p>
            <a:r>
              <a:rPr lang="en-US" dirty="0" smtClean="0"/>
              <a:t>[[63]], 31, 5, 2, </a:t>
            </a:r>
            <a:r>
              <a:rPr lang="en-US" dirty="0" smtClean="0"/>
              <a:t>0</a:t>
            </a:r>
          </a:p>
          <a:p>
            <a:r>
              <a:rPr lang="en-US" dirty="0" err="1" smtClean="0"/>
              <a:t>Sp</a:t>
            </a:r>
            <a:r>
              <a:rPr lang="en-US" dirty="0" smtClean="0"/>
              <a:t> ‘11:  [[80]],</a:t>
            </a:r>
            <a:r>
              <a:rPr lang="en-US" baseline="0" dirty="0" smtClean="0"/>
              <a:t> 18, 0, 0, 2</a:t>
            </a:r>
            <a:endParaRPr lang="en-US" dirty="0" smtClean="0"/>
          </a:p>
          <a:p>
            <a:endParaRPr lang="en-US" dirty="0" smtClean="0"/>
          </a:p>
          <a:p>
            <a:r>
              <a:rPr lang="en-US" dirty="0" smtClean="0"/>
              <a:t>Seems awfully easy,</a:t>
            </a:r>
            <a:r>
              <a:rPr lang="en-US" baseline="0" dirty="0" smtClean="0"/>
              <a:t> but I think it’s very much worth the time.  I animated it and had them sketch first. The A/B dispute is largely about signs, if </a:t>
            </a:r>
            <a:r>
              <a:rPr lang="en-US" baseline="0" dirty="0" err="1" smtClean="0"/>
              <a:t>vterm</a:t>
            </a:r>
            <a:r>
              <a:rPr lang="en-US" baseline="0" dirty="0" smtClean="0"/>
              <a:t> is negative you could plausibly think that v is correct. (But my conventions, and the choice of “up is plus” makes A the unambiguous correct answer) </a:t>
            </a:r>
          </a:p>
          <a:p>
            <a:r>
              <a:rPr lang="en-US" baseline="0" dirty="0" smtClean="0"/>
              <a:t>It’s worth discussing the SLOPE at the origin, and also the limiting behavior (value) for v(t) at small and large t</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Comments from </a:t>
            </a:r>
            <a:r>
              <a:rPr lang="en-US" baseline="0" dirty="0" err="1" smtClean="0"/>
              <a:t>Sp</a:t>
            </a:r>
            <a:r>
              <a:rPr lang="en-US" baseline="0" dirty="0" smtClean="0"/>
              <a:t> ‘11:  </a:t>
            </a:r>
            <a:r>
              <a:rPr lang="en-US" dirty="0" smtClean="0"/>
              <a:t>discussion was healthy,</a:t>
            </a:r>
            <a:r>
              <a:rPr lang="en-US" baseline="0" dirty="0" smtClean="0"/>
              <a:t> we/they talked about limits and slope. “B” is correct for Taylor’s sign conventions, but my own lecture (and lecture notes) I switched to “up is plus”, so that’s why “A” is correct.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baseline="0" dirty="0" smtClean="0"/>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37</a:t>
            </a:fld>
            <a:endParaRPr lang="en-US">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0,8,[[69]], 11, </a:t>
            </a:r>
            <a:r>
              <a:rPr lang="en-US" dirty="0" smtClean="0"/>
              <a:t>12  </a:t>
            </a:r>
          </a:p>
          <a:p>
            <a:r>
              <a:rPr lang="en-US" dirty="0" err="1" smtClean="0"/>
              <a:t>Sp</a:t>
            </a:r>
            <a:r>
              <a:rPr lang="en-US" dirty="0" smtClean="0"/>
              <a:t> ‘11:  0, 15, [[65]], 4, 17</a:t>
            </a:r>
          </a:p>
          <a:p>
            <a:r>
              <a:rPr lang="en-US" dirty="0" smtClean="0"/>
              <a:t/>
            </a:r>
            <a:br>
              <a:rPr lang="en-US" dirty="0" smtClean="0"/>
            </a:br>
            <a:r>
              <a:rPr lang="en-US" dirty="0" smtClean="0"/>
              <a:t>**Figures need to be cleaned up, improved.</a:t>
            </a:r>
            <a:r>
              <a:rPr lang="en-US" baseline="0" dirty="0" smtClean="0"/>
              <a:t> E.g. Label axis y, not z, and fix C so it really is correct.** </a:t>
            </a:r>
          </a:p>
          <a:p>
            <a:endParaRPr lang="en-US" dirty="0" smtClean="0"/>
          </a:p>
          <a:p>
            <a:r>
              <a:rPr lang="en-US" dirty="0" smtClean="0"/>
              <a:t>Some students were confused about whether there was “ground” (making</a:t>
            </a:r>
            <a:r>
              <a:rPr lang="en-US" baseline="0" dirty="0" smtClean="0"/>
              <a:t> D correct, at least, if the ground was soft, as one person suggested). Good discussion about shape at origin (again, figure is poor, it’s meant to be parabolic at the origin, but I agree with a student that the sketch is a little TOO flat for too long, making C a little </a:t>
            </a:r>
            <a:r>
              <a:rPr lang="en-US" baseline="0" dirty="0" smtClean="0"/>
              <a:t>dubious. Should probably generate real plots on MMA for this slide) </a:t>
            </a:r>
            <a:endParaRPr lang="en-US" baseline="0" dirty="0" smtClean="0"/>
          </a:p>
          <a:p>
            <a:endParaRPr lang="en-US" dirty="0" smtClean="0"/>
          </a:p>
          <a:p>
            <a:r>
              <a:rPr lang="en-US" dirty="0" smtClean="0"/>
              <a:t>Answer</a:t>
            </a:r>
            <a:r>
              <a:rPr lang="en-US" dirty="0"/>
              <a:t>: C.  At t=0, it starts at height h&gt;0.</a:t>
            </a:r>
            <a:r>
              <a:rPr lang="en-US" baseline="0" dirty="0"/>
              <a:t> It has initial slope 0 so the graph starts flat, but initial acceleration will be –g, so concave down. It picks up speed, and accelerates but </a:t>
            </a:r>
            <a:r>
              <a:rPr lang="en-US" baseline="0" dirty="0" err="1"/>
              <a:t>asympotically</a:t>
            </a:r>
            <a:r>
              <a:rPr lang="en-US" baseline="0" dirty="0"/>
              <a:t> reaches terminal speed, at which point the graph is a straight line with downward slope (value –</a:t>
            </a:r>
            <a:r>
              <a:rPr lang="en-US" baseline="0" dirty="0" err="1"/>
              <a:t>vterm</a:t>
            </a:r>
            <a:r>
              <a:rPr lang="en-US" baseline="0" dirty="0" smtClean="0"/>
              <a:t>)</a:t>
            </a:r>
          </a:p>
          <a:p>
            <a:endParaRPr lang="en-US" baseline="0" dirty="0" smtClean="0"/>
          </a:p>
          <a:p>
            <a:r>
              <a:rPr lang="en-US" baseline="0" dirty="0" smtClean="0"/>
              <a:t>Comments from </a:t>
            </a:r>
            <a:r>
              <a:rPr lang="en-US" baseline="0" dirty="0" err="1" smtClean="0"/>
              <a:t>Sp</a:t>
            </a:r>
            <a:r>
              <a:rPr lang="en-US" baseline="0" dirty="0" smtClean="0"/>
              <a:t> ‘11: </a:t>
            </a:r>
            <a:r>
              <a:rPr lang="en-US" dirty="0" smtClean="0"/>
              <a:t>I told them rather than doing the integral, to just think about the physics. There was some discussion about “where is the ground”. (Far away)</a:t>
            </a:r>
          </a:p>
          <a:p>
            <a:r>
              <a:rPr lang="en-US" dirty="0" smtClean="0"/>
              <a:t>The</a:t>
            </a:r>
            <a:r>
              <a:rPr lang="en-US" baseline="0" dirty="0" smtClean="0"/>
              <a:t> “E” voters told me they either didn’t think “C” had turned “straight line” at the end, and another told me they thought it looked TOO flat (no 2</a:t>
            </a:r>
            <a:r>
              <a:rPr lang="en-US" baseline="30000" dirty="0" smtClean="0"/>
              <a:t>nd</a:t>
            </a:r>
            <a:r>
              <a:rPr lang="en-US" baseline="0" dirty="0" smtClean="0"/>
              <a:t> </a:t>
            </a:r>
            <a:r>
              <a:rPr lang="en-US" baseline="0" dirty="0" err="1" smtClean="0"/>
              <a:t>deriv</a:t>
            </a:r>
            <a:r>
              <a:rPr lang="en-US" baseline="0" dirty="0" smtClean="0"/>
              <a:t> visible?) at the origin. </a:t>
            </a:r>
            <a:endParaRPr lang="en-US" dirty="0" smtClean="0"/>
          </a:p>
          <a:p>
            <a:endParaRPr lang="en-US" baseline="0"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38</a:t>
            </a:fld>
            <a:endParaRPr lang="en-US">
              <a:solidFill>
                <a:srgbClr val="000000"/>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No</a:t>
            </a:r>
            <a:r>
              <a:rPr lang="en-US" baseline="0" dirty="0" smtClean="0"/>
              <a:t> time. Skipped</a:t>
            </a:r>
            <a:endParaRPr lang="en-US" dirty="0" smtClean="0"/>
          </a:p>
          <a:p>
            <a:pPr marL="228600" indent="-228600">
              <a:buAutoNum type="alphaUcParenR"/>
            </a:pPr>
            <a:endParaRPr lang="en-US" dirty="0" smtClean="0"/>
          </a:p>
          <a:p>
            <a:pPr marL="228600" indent="-228600">
              <a:buAutoNum type="alphaUcParenR"/>
            </a:pPr>
            <a:r>
              <a:rPr lang="en-US" dirty="0" smtClean="0"/>
              <a:t>With </a:t>
            </a:r>
            <a:r>
              <a:rPr lang="en-US" dirty="0"/>
              <a:t>linear drag, one can explicitly show that y(x)</a:t>
            </a:r>
            <a:r>
              <a:rPr lang="en-US" baseline="0" dirty="0"/>
              <a:t> matches the ideal case for both the x and x^2 terms, then here is a “cubic” correction. So the two graphs start off with the same slope and curvature at first, like graph A. (For quadratic drag, I am not sure how to show this analytically, but the </a:t>
            </a:r>
            <a:r>
              <a:rPr lang="en-US" baseline="0" dirty="0" err="1"/>
              <a:t>Phet</a:t>
            </a:r>
            <a:r>
              <a:rPr lang="en-US" baseline="0" dirty="0"/>
              <a:t> simulation shows pretty clearly that it always looks like A for realistic cases!</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39</a:t>
            </a:fld>
            <a:endParaRPr lang="en-US">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time, skipped. </a:t>
            </a:r>
          </a:p>
          <a:p>
            <a:endParaRPr lang="en-US" dirty="0" smtClean="0"/>
          </a:p>
          <a:p>
            <a:r>
              <a:rPr lang="en-US" dirty="0" smtClean="0"/>
              <a:t>For</a:t>
            </a:r>
            <a:r>
              <a:rPr lang="en-US" baseline="0" dirty="0" smtClean="0"/>
              <a:t> </a:t>
            </a:r>
            <a:r>
              <a:rPr lang="en-US" baseline="0" dirty="0"/>
              <a:t>c0=0.5,  and an area of about (1/2 m)*(1 m), and rho = 1.3, c is about 0.2 N/(m/s)^2. = 0.2 kg/m</a:t>
            </a:r>
          </a:p>
          <a:p>
            <a:r>
              <a:rPr lang="en-US" baseline="0" dirty="0"/>
              <a:t>So tau = (60 kg)/(.2 * 10 m/s) is of order 30 seconds.</a:t>
            </a:r>
          </a:p>
          <a:p>
            <a:r>
              <a:rPr lang="en-US" baseline="0" dirty="0"/>
              <a:t>for 1+t/Tau to reduce you by 10, you need 10 Tau’s, or 5 minutes. Seems a little long </a:t>
            </a:r>
          </a:p>
          <a:p>
            <a:endParaRPr lang="en-US" baseline="0" dirty="0"/>
          </a:p>
          <a:p>
            <a:pPr marL="228600" indent="-228600">
              <a:buAutoNum type="arabicParenR"/>
            </a:pPr>
            <a:r>
              <a:rPr lang="en-US" baseline="0" dirty="0"/>
              <a:t>As v gets small, linear drag enters (and will exceed the quadratic drag, making the drop exponentially fast rather than inversely with time</a:t>
            </a:r>
          </a:p>
          <a:p>
            <a:pPr marL="228600" indent="-228600">
              <a:buAutoNum type="arabicParenR"/>
            </a:pPr>
            <a:r>
              <a:rPr lang="en-US" baseline="0" dirty="0"/>
              <a:t>Rolling friction also matters, especially at slow speeds!</a:t>
            </a:r>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40</a:t>
            </a:fld>
            <a:endParaRPr lang="en-US">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bother…</a:t>
            </a:r>
          </a:p>
          <a:p>
            <a:endParaRPr lang="en-US" dirty="0" smtClean="0"/>
          </a:p>
          <a:p>
            <a:r>
              <a:rPr lang="en-US" dirty="0" smtClean="0"/>
              <a:t>Same </a:t>
            </a:r>
            <a:r>
              <a:rPr lang="en-US" dirty="0"/>
              <a:t>as last. I </a:t>
            </a:r>
            <a:r>
              <a:rPr lang="en-US" dirty="0" err="1"/>
              <a:t>cleaim</a:t>
            </a:r>
            <a:r>
              <a:rPr lang="en-US" dirty="0"/>
              <a:t> linear</a:t>
            </a:r>
            <a:r>
              <a:rPr lang="en-US" baseline="0" dirty="0"/>
              <a:t> (it’s y that matters, not x), and non homogenous due to the +1.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a:t>
            </a:fld>
            <a:endParaRPr lang="en-US">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Sp12 SJP Lecture #5</a:t>
            </a:r>
          </a:p>
          <a:p>
            <a:r>
              <a:rPr lang="en-US" dirty="0" smtClean="0"/>
              <a:t>0, 11, 24, [[65]], </a:t>
            </a:r>
            <a:r>
              <a:rPr lang="en-US" dirty="0" smtClean="0"/>
              <a:t>0</a:t>
            </a:r>
          </a:p>
          <a:p>
            <a:r>
              <a:rPr lang="en-US" dirty="0" err="1" smtClean="0"/>
              <a:t>Sp</a:t>
            </a:r>
            <a:r>
              <a:rPr lang="en-US" dirty="0" smtClean="0"/>
              <a:t> 11:  0, 16, 9, [[70]],</a:t>
            </a:r>
            <a:r>
              <a:rPr lang="en-US" baseline="0" dirty="0" smtClean="0"/>
              <a:t> 5</a:t>
            </a:r>
            <a:endParaRPr lang="en-US" dirty="0" smtClean="0"/>
          </a:p>
          <a:p>
            <a:endParaRPr lang="en-US" dirty="0" smtClean="0"/>
          </a:p>
          <a:p>
            <a:r>
              <a:rPr lang="en-US" dirty="0" smtClean="0"/>
              <a:t>Point out that I don’t even</a:t>
            </a:r>
            <a:r>
              <a:rPr lang="en-US" baseline="0" dirty="0" smtClean="0"/>
              <a:t> bother with H&gt;</a:t>
            </a:r>
            <a:r>
              <a:rPr lang="en-US" baseline="0" dirty="0" err="1" smtClean="0"/>
              <a:t>Hvacuum</a:t>
            </a:r>
            <a:r>
              <a:rPr lang="en-US" baseline="0" dirty="0" smtClean="0"/>
              <a:t>, who would vote for that? </a:t>
            </a:r>
          </a:p>
          <a:p>
            <a:endParaRPr lang="en-US" baseline="0" dirty="0" smtClean="0"/>
          </a:p>
          <a:p>
            <a:r>
              <a:rPr lang="en-US" baseline="0" dirty="0" smtClean="0"/>
              <a:t>Got some decent discussion about why some students liked A. The argument was that with friction, it moves slower, and “moving slower” means “takes longer”! (Another student pointed out that it won’t go as high, though. True… so, does that CANCEL OUT the effect? How do you know that “takes longer” loses to “doesn’t go as high”. </a:t>
            </a:r>
          </a:p>
          <a:p>
            <a:endParaRPr lang="en-US" baseline="0" dirty="0" smtClean="0"/>
          </a:p>
          <a:p>
            <a:r>
              <a:rPr lang="en-US" baseline="0" dirty="0" smtClean="0"/>
              <a:t>Next slide (animation, though I did it on board), can help. </a:t>
            </a:r>
          </a:p>
          <a:p>
            <a:endParaRPr lang="en-US" dirty="0" smtClean="0"/>
          </a:p>
          <a:p>
            <a:r>
              <a:rPr lang="en-US" dirty="0" smtClean="0"/>
              <a:t>All </a:t>
            </a:r>
            <a:r>
              <a:rPr lang="en-US" dirty="0"/>
              <a:t>the way up, there’s an extra downward force. So, at all times, the speed is LESS than it would have been in vacuum. </a:t>
            </a:r>
          </a:p>
          <a:p>
            <a:r>
              <a:rPr lang="en-US" dirty="0"/>
              <a:t>So a plot of v(t) </a:t>
            </a:r>
            <a:r>
              <a:rPr lang="en-US" dirty="0" err="1"/>
              <a:t>vs</a:t>
            </a:r>
            <a:r>
              <a:rPr lang="en-US" dirty="0"/>
              <a:t> t is always BELOW the “straight line” vacuum case. </a:t>
            </a:r>
          </a:p>
          <a:p>
            <a:r>
              <a:rPr lang="en-US" dirty="0"/>
              <a:t>That means it reaches the top (v=0)</a:t>
            </a:r>
            <a:r>
              <a:rPr lang="en-US" baseline="0" dirty="0"/>
              <a:t> earlier,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the area under the curve (height) is smaller. </a:t>
            </a:r>
            <a:r>
              <a:rPr lang="en-US" baseline="0" dirty="0" smtClean="0"/>
              <a:t> (This argument is in the text</a:t>
            </a:r>
            <a:r>
              <a:rPr lang="en-US" baseline="0" dirty="0" smtClean="0"/>
              <a:t>) The answer is </a:t>
            </a:r>
            <a:r>
              <a:rPr lang="en-US" baseline="0" dirty="0" err="1" smtClean="0"/>
              <a:t>unambigous</a:t>
            </a:r>
            <a:r>
              <a:rPr lang="en-US" baseline="0" dirty="0" smtClean="0"/>
              <a:t>, and independent of details (including linear or quadratic drag, value of v0, </a:t>
            </a:r>
            <a:r>
              <a:rPr lang="en-US" baseline="0" dirty="0" err="1" smtClean="0"/>
              <a:t>etc</a:t>
            </a:r>
            <a:r>
              <a:rPr lang="en-US" baseline="0" dirty="0" smtClean="0"/>
              <a:t>) </a:t>
            </a:r>
          </a:p>
          <a:p>
            <a:r>
              <a:rPr lang="en-US" baseline="0" dirty="0" smtClean="0"/>
              <a:t>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Students</a:t>
            </a:r>
            <a:r>
              <a:rPr lang="en-US" dirty="0" smtClean="0"/>
              <a:t> spontaneously brought up these</a:t>
            </a:r>
            <a:r>
              <a:rPr lang="en-US" baseline="0" dirty="0" smtClean="0"/>
              <a:t> points. But, there was a lot of confusion about how you would PROVE this result, even for the 70% who guessed it. (Taylor solves it graphically, Fig 2.11) See next slide.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41</a:t>
            </a:fld>
            <a:endParaRPr lang="en-US">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All the way up, there’s an extra downward force. So, at all times, the speed is LESS than it would have been in vacuum. </a:t>
            </a:r>
          </a:p>
          <a:p>
            <a:r>
              <a:rPr lang="en-US"/>
              <a:t>So a plot of v(t) vs t is always BELOW the “straight line” vacuum case. </a:t>
            </a:r>
          </a:p>
          <a:p>
            <a:r>
              <a:rPr lang="en-US"/>
              <a:t>That means it reaches the top (v=0)</a:t>
            </a:r>
            <a:r>
              <a:rPr lang="en-US" baseline="0"/>
              <a:t> earlier, </a:t>
            </a:r>
          </a:p>
          <a:p>
            <a:r>
              <a:rPr lang="en-US" baseline="0"/>
              <a:t>and the area under the curve (height) is smaller. </a:t>
            </a:r>
            <a:endParaRPr lang="en-US"/>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42</a:t>
            </a:fld>
            <a:endParaRPr lang="en-US">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 Lecture #5</a:t>
            </a:r>
          </a:p>
          <a:p>
            <a:r>
              <a:rPr lang="en-US" dirty="0" smtClean="0"/>
              <a:t>[[84]], 9, 7, 0, 0</a:t>
            </a:r>
          </a:p>
          <a:p>
            <a:endParaRPr lang="en-US" dirty="0" smtClean="0"/>
          </a:p>
          <a:p>
            <a:r>
              <a:rPr lang="en-US" dirty="0" smtClean="0"/>
              <a:t>Still some residual questions about sign conventions, and the problem doesn’t clearly state it (though the minus sign out front and the fact that all PREVIOUS questions had up</a:t>
            </a:r>
            <a:r>
              <a:rPr lang="en-US" baseline="0" dirty="0" smtClean="0"/>
              <a:t> as +y should have helped?) </a:t>
            </a:r>
          </a:p>
          <a:p>
            <a:endParaRPr lang="en-US" dirty="0" smtClean="0"/>
          </a:p>
          <a:p>
            <a:r>
              <a:rPr lang="en-US" dirty="0" smtClean="0"/>
              <a:t>I reviewed </a:t>
            </a:r>
            <a:r>
              <a:rPr lang="en-US" dirty="0" err="1" smtClean="0"/>
              <a:t>hyperbolics</a:t>
            </a:r>
            <a:r>
              <a:rPr lang="en-US" dirty="0" smtClean="0"/>
              <a:t> first, and wrote this solution, and suggested</a:t>
            </a:r>
            <a:r>
              <a:rPr lang="en-US" baseline="0" dirty="0" smtClean="0"/>
              <a:t> that although they can think of the definition of </a:t>
            </a:r>
            <a:r>
              <a:rPr lang="en-US" baseline="0" dirty="0" err="1" smtClean="0"/>
              <a:t>tanh</a:t>
            </a:r>
            <a:r>
              <a:rPr lang="en-US" baseline="0" dirty="0" smtClean="0"/>
              <a:t> mathematically, they can also use their physical </a:t>
            </a:r>
            <a:r>
              <a:rPr lang="en-US" baseline="0" dirty="0" err="1" smtClean="0"/>
              <a:t>intutions</a:t>
            </a:r>
            <a:r>
              <a:rPr lang="en-US" baseline="0" dirty="0" smtClean="0"/>
              <a:t>. (And thus make some SENSE of what </a:t>
            </a:r>
            <a:r>
              <a:rPr lang="en-US" baseline="0" dirty="0" err="1" smtClean="0"/>
              <a:t>tanh</a:t>
            </a:r>
            <a:r>
              <a:rPr lang="en-US" baseline="0" dirty="0" smtClean="0"/>
              <a:t> must look like). </a:t>
            </a:r>
          </a:p>
          <a:p>
            <a:r>
              <a:rPr lang="en-US" baseline="0" dirty="0" smtClean="0"/>
              <a:t>Good chance  </a:t>
            </a:r>
            <a:r>
              <a:rPr lang="en-US" baseline="0" dirty="0" smtClean="0"/>
              <a:t>to talk about </a:t>
            </a:r>
            <a:r>
              <a:rPr lang="en-US" baseline="0" dirty="0" err="1" smtClean="0"/>
              <a:t>behaviour</a:t>
            </a:r>
            <a:r>
              <a:rPr lang="en-US" baseline="0" dirty="0" smtClean="0"/>
              <a:t> of </a:t>
            </a:r>
            <a:r>
              <a:rPr lang="en-US" baseline="0" dirty="0" err="1" smtClean="0"/>
              <a:t>sinh</a:t>
            </a:r>
            <a:r>
              <a:rPr lang="en-US" baseline="0" dirty="0" smtClean="0"/>
              <a:t>, </a:t>
            </a:r>
            <a:r>
              <a:rPr lang="en-US" baseline="0" dirty="0" err="1" smtClean="0"/>
              <a:t>cosh</a:t>
            </a:r>
            <a:r>
              <a:rPr lang="en-US" baseline="0" dirty="0" smtClean="0"/>
              <a:t>, and </a:t>
            </a:r>
            <a:r>
              <a:rPr lang="en-US" baseline="0" dirty="0" err="1" smtClean="0"/>
              <a:t>tanh</a:t>
            </a:r>
            <a:r>
              <a:rPr lang="en-US" baseline="0" dirty="0" smtClean="0"/>
              <a:t> for x=0 and x large here. </a:t>
            </a:r>
            <a:endParaRPr lang="en-US" dirty="0" smtClean="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43</a:t>
            </a:fld>
            <a:endParaRPr lang="en-US">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44</a:t>
            </a:fld>
            <a:endParaRPr lang="en-US"/>
          </a:p>
        </p:txBody>
      </p:sp>
    </p:spTree>
    <p:extLst>
      <p:ext uri="{BB962C8B-B14F-4D97-AF65-F5344CB8AC3E}">
        <p14:creationId xmlns:p14="http://schemas.microsoft.com/office/powerpoint/2010/main" val="5599128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Skipped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pPr>
                <a:defRPr/>
              </a:pPr>
              <a:t>45</a:t>
            </a:fld>
            <a:endParaRPr lang="en-US"/>
          </a:p>
        </p:txBody>
      </p:sp>
    </p:spTree>
    <p:extLst>
      <p:ext uri="{BB962C8B-B14F-4D97-AF65-F5344CB8AC3E}">
        <p14:creationId xmlns:p14="http://schemas.microsoft.com/office/powerpoint/2010/main" val="1737167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r>
              <a:rPr lang="en-US" dirty="0" smtClean="0"/>
              <a:t>[[90]], 8, 2</a:t>
            </a:r>
          </a:p>
          <a:p>
            <a:endParaRPr lang="en-US" dirty="0" smtClean="0"/>
          </a:p>
          <a:p>
            <a:r>
              <a:rPr lang="en-US" dirty="0" smtClean="0"/>
              <a:t>Students</a:t>
            </a:r>
            <a:r>
              <a:rPr lang="en-US" baseline="0" dirty="0" smtClean="0"/>
              <a:t> had gotten this wrong on the first homework (making argument C, even the grader wondered about this!) No problem at this point. I pointed out that a force diagram on the moving projectile shows you that its acceleration vector cannot take it “up above” the zero-drag curve.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14922617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endParaRPr lang="en-US" dirty="0" smtClean="0"/>
          </a:p>
          <a:p>
            <a:r>
              <a:rPr lang="en-US" dirty="0" smtClean="0"/>
              <a:t>This </a:t>
            </a:r>
            <a:r>
              <a:rPr lang="en-US" dirty="0"/>
              <a:t>plot is what I used for discussing Taylor series. I</a:t>
            </a:r>
            <a:r>
              <a:rPr lang="en-US" baseline="0" dirty="0"/>
              <a:t> have a MMA </a:t>
            </a:r>
            <a:r>
              <a:rPr lang="en-US" baseline="0" dirty="0" err="1"/>
              <a:t>workbbok</a:t>
            </a:r>
            <a:r>
              <a:rPr lang="en-US" baseline="0" dirty="0"/>
              <a:t> (4MMA_Taylor_examples) to go along with this sequence of clicker questions, afterwards.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49</a:t>
            </a:fld>
            <a:endParaRPr lang="en-US">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r>
              <a:rPr lang="en-US" dirty="0" smtClean="0"/>
              <a:t>2, [[97]], 2, </a:t>
            </a:r>
            <a:r>
              <a:rPr lang="en-US" dirty="0" smtClean="0"/>
              <a:t>   </a:t>
            </a:r>
            <a:r>
              <a:rPr lang="en-US" dirty="0" err="1" smtClean="0"/>
              <a:t>Sp</a:t>
            </a:r>
            <a:r>
              <a:rPr lang="en-US" dirty="0" smtClean="0"/>
              <a:t> ‘11 we had 8, [[83]], 2, 6, 0</a:t>
            </a:r>
            <a:endParaRPr lang="en-US" dirty="0" smtClean="0"/>
          </a:p>
          <a:p>
            <a:endParaRPr lang="en-US" dirty="0" smtClean="0"/>
          </a:p>
          <a:p>
            <a:r>
              <a:rPr lang="en-US" dirty="0" smtClean="0"/>
              <a:t>No problems with this, “in the abstract” they’re doing fine with it.  We</a:t>
            </a:r>
            <a:r>
              <a:rPr lang="en-US" baseline="0" dirty="0" smtClean="0"/>
              <a:t> did discuss the “a2 =0” story here (there was a little dispute in the class until they settled on it), and thus adding in the a2 term adds nothing, it doesn’t contribute. </a:t>
            </a:r>
            <a:endParaRPr lang="en-US" baseline="0" dirty="0" smtClean="0"/>
          </a:p>
          <a:p>
            <a:endParaRPr lang="en-US" baseline="0" dirty="0" smtClean="0"/>
          </a:p>
          <a:p>
            <a:r>
              <a:rPr lang="en-US" baseline="0" dirty="0" smtClean="0"/>
              <a:t>Comments from </a:t>
            </a:r>
            <a:r>
              <a:rPr lang="en-US" baseline="0" dirty="0" err="1" smtClean="0"/>
              <a:t>Sp</a:t>
            </a:r>
            <a:r>
              <a:rPr lang="en-US" baseline="0" dirty="0" smtClean="0"/>
              <a:t> ‘11: </a:t>
            </a:r>
          </a:p>
          <a:p>
            <a:r>
              <a:rPr lang="en-US" baseline="0" dirty="0" smtClean="0"/>
              <a:t>Pretty straightforward, the discussion was quick, students were able to articulate the reasoning. I gave a long spiel before this, deriving the Taylor series, but also talking about what it means and is used for. (The idea of find f NEAR a point about which you know a lot, and the idea of expanding in simple functions, and the idea of convergence, and...) Talked through an intuitive understanding about the meaning of the coefficients as derivatives, of “modeling” the function locally as linear, or quadratic... </a:t>
            </a:r>
          </a:p>
          <a:p>
            <a:endParaRPr lang="en-US" baseline="0" dirty="0" smtClean="0"/>
          </a:p>
          <a:p>
            <a:r>
              <a:rPr lang="en-US" baseline="0" dirty="0" smtClean="0"/>
              <a:t>S. Pollock, from an idea of Andrew Boudreaux, Warren Christianson, and later the U. Maine PER Lab.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50</a:t>
            </a:fld>
            <a:endParaRPr lang="en-US">
              <a:solidFill>
                <a:srgbClr val="000000"/>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r>
              <a:rPr lang="en-US" dirty="0" smtClean="0"/>
              <a:t>Didn’t bother to click, but I had them shout these out.  Here it’s the a1 term</a:t>
            </a:r>
            <a:r>
              <a:rPr lang="en-US" baseline="0" dirty="0" smtClean="0"/>
              <a:t> that vanishes. </a:t>
            </a:r>
            <a:endParaRPr lang="en-US" baseline="0" dirty="0" smtClean="0"/>
          </a:p>
          <a:p>
            <a:r>
              <a:rPr lang="en-US" baseline="0" dirty="0" err="1" smtClean="0"/>
              <a:t>Sp</a:t>
            </a:r>
            <a:r>
              <a:rPr lang="en-US" baseline="0" dirty="0" smtClean="0"/>
              <a:t> ‘11 it was 0, 0, 2, 7, [[89]]</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 Pollock, from an idea of Andrew Boudreaux, Warren Christianson, and later the U. Maine PER Lab.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51</a:t>
            </a:fld>
            <a:endParaRPr lang="en-US">
              <a:solidFill>
                <a:srgbClr val="000000"/>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endParaRPr lang="en-US" dirty="0" smtClean="0"/>
          </a:p>
          <a:p>
            <a:r>
              <a:rPr lang="en-US" dirty="0" smtClean="0"/>
              <a:t>Again, had them shout it </a:t>
            </a:r>
            <a:r>
              <a:rPr lang="en-US" dirty="0" smtClean="0"/>
              <a:t>out,</a:t>
            </a:r>
            <a:r>
              <a:rPr lang="en-US" baseline="0" dirty="0" smtClean="0"/>
              <a:t> “what is a0?” “what’s a1”?</a:t>
            </a:r>
          </a:p>
          <a:p>
            <a:r>
              <a:rPr lang="en-US" dirty="0" smtClean="0"/>
              <a:t>Answer is E, (0 and +) </a:t>
            </a:r>
          </a:p>
          <a:p>
            <a:endParaRPr lang="en-US" dirty="0" smtClean="0"/>
          </a:p>
          <a:p>
            <a:r>
              <a:rPr lang="en-US" baseline="0" dirty="0" smtClean="0"/>
              <a:t>S. Pollock, from an idea of Andrew Boudreaux, Warren Christianson, and later the U. Maine PER Lab. </a:t>
            </a:r>
            <a:endParaRPr lang="en-US" dirty="0" smtClean="0"/>
          </a:p>
          <a:p>
            <a:endParaRPr lang="en-US" baseline="0" dirty="0" smtClean="0"/>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52</a:t>
            </a:fld>
            <a:endParaRPr lang="en-U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bother</a:t>
            </a:r>
          </a:p>
          <a:p>
            <a:endParaRPr lang="en-US" dirty="0" smtClean="0"/>
          </a:p>
          <a:p>
            <a:r>
              <a:rPr lang="en-US" dirty="0" smtClean="0"/>
              <a:t>C</a:t>
            </a:r>
            <a:r>
              <a:rPr lang="en-US" dirty="0"/>
              <a:t>) I claim linear</a:t>
            </a:r>
            <a:r>
              <a:rPr lang="en-US" baseline="0" dirty="0"/>
              <a:t> (it’s y that matters, not x), and </a:t>
            </a:r>
            <a:r>
              <a:rPr lang="en-US" baseline="0" dirty="0" smtClean="0"/>
              <a:t>homogenous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a:t>
            </a:fld>
            <a:endParaRPr lang="en-US">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 above,</a:t>
            </a:r>
            <a:r>
              <a:rPr lang="en-US" baseline="0" dirty="0" smtClean="0"/>
              <a:t> we’ve already discussed this)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err="1" smtClean="0"/>
              <a:t>Sp</a:t>
            </a:r>
            <a:r>
              <a:rPr lang="en-US" baseline="0" dirty="0" smtClean="0"/>
              <a:t> ‘11 we voted, it was 8, 0, [[90]], 0, 2 .  (. I told them the “?” sign meant “approximately, or best guess” (I told them that there IS a correct answer, since I generated it in MMA. Maybe that helped?) </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53</a:t>
            </a:fld>
            <a:endParaRPr lang="en-US">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Skipped. Last year I had them shout it out.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54</a:t>
            </a:fld>
            <a:endParaRPr lang="en-US">
              <a:solidFill>
                <a:srgbClr val="000000"/>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Didn’t bother. Last year (</a:t>
            </a:r>
            <a:r>
              <a:rPr lang="en-US" dirty="0" err="1" smtClean="0"/>
              <a:t>sp</a:t>
            </a:r>
            <a:r>
              <a:rPr lang="en-US" dirty="0" smtClean="0"/>
              <a:t> ‘11) I had them shout it out. There was a bit of disagreement/confusion,</a:t>
            </a:r>
            <a:r>
              <a:rPr lang="en-US" baseline="0" dirty="0" smtClean="0"/>
              <a:t> it might be decent to ask. (It’s still A, positive here – we’re still a long way from the inflection point). </a:t>
            </a:r>
          </a:p>
          <a:p>
            <a:endParaRPr lang="en-US" baseline="0" dirty="0" smtClean="0"/>
          </a:p>
          <a:p>
            <a:r>
              <a:rPr lang="en-US" baseline="0" dirty="0" err="1" smtClean="0"/>
              <a:t>Commen</a:t>
            </a:r>
            <a:r>
              <a:rPr lang="en-US" baseline="0" dirty="0" smtClean="0"/>
              <a:t> from </a:t>
            </a:r>
            <a:r>
              <a:rPr lang="en-US" baseline="0" dirty="0" err="1" smtClean="0"/>
              <a:t>Sp</a:t>
            </a:r>
            <a:r>
              <a:rPr lang="en-US" baseline="0" dirty="0" smtClean="0"/>
              <a:t> ‘11:  I liked this string of questions, but they were a little too simple for my class. Next time around I’d make them tougher, chop a couple, move on to the next step (which is finding f(1+epsilon), e.g.) And, I’d make THEM do more work – the activity on the next slide was good, I think. </a:t>
            </a:r>
          </a:p>
          <a:p>
            <a:endParaRPr lang="en-US" baseline="0" dirty="0" smtClean="0"/>
          </a:p>
          <a:p>
            <a:r>
              <a:rPr lang="en-US" baseline="0" dirty="0" smtClean="0"/>
              <a:t>S. Pollock, from an idea of Andrew Boudreaux, Warren Christianson, and later the U. Maine PER Lab. </a:t>
            </a:r>
            <a:endParaRPr lang="en-US" dirty="0" smtClean="0"/>
          </a:p>
          <a:p>
            <a:endParaRPr lang="en-US"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55</a:t>
            </a:fld>
            <a:endParaRPr lang="en-US">
              <a:solidFill>
                <a:srgbClr val="000000"/>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a:t>
            </a:r>
            <a:r>
              <a:rPr lang="en-US" baseline="0" dirty="0" smtClean="0"/>
              <a:t>6</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Whiteboard activity! </a:t>
            </a:r>
            <a:endParaRPr lang="en-US" dirty="0" smtClean="0"/>
          </a:p>
          <a:p>
            <a:endParaRPr lang="en-US" dirty="0" smtClean="0"/>
          </a:p>
          <a:p>
            <a:r>
              <a:rPr lang="en-US" dirty="0" smtClean="0"/>
              <a:t>This activity took about 5 minutes. It’s a little confusing,</a:t>
            </a:r>
            <a:r>
              <a:rPr lang="en-US" baseline="0" dirty="0" smtClean="0"/>
              <a:t> but they quickly got it – I want them to “copy” this sketch into their notes, then on top, maybe dashed, sketch the APPROXIMATE function f(x) you get if you Taylor expanded about x1 to </a:t>
            </a:r>
            <a:r>
              <a:rPr lang="en-US" baseline="0" dirty="0" err="1" smtClean="0"/>
              <a:t>zeroth</a:t>
            </a:r>
            <a:r>
              <a:rPr lang="en-US" baseline="0" dirty="0" smtClean="0"/>
              <a:t> order (just the constant term) What would that function look like? Then do it again including up to the 1</a:t>
            </a:r>
            <a:r>
              <a:rPr lang="en-US" baseline="30000" dirty="0" smtClean="0"/>
              <a:t>st</a:t>
            </a:r>
            <a:r>
              <a:rPr lang="en-US" baseline="0" dirty="0" smtClean="0"/>
              <a:t> order (linear) term. Then once more, draw the approximation to this function if you include 0, 1, and 2</a:t>
            </a:r>
            <a:r>
              <a:rPr lang="en-US" baseline="30000" dirty="0" smtClean="0"/>
              <a:t>nd</a:t>
            </a:r>
            <a:r>
              <a:rPr lang="en-US" baseline="0" dirty="0" smtClean="0"/>
              <a:t> order terms. </a:t>
            </a:r>
            <a:endParaRPr lang="en-US" baseline="0" dirty="0" smtClean="0"/>
          </a:p>
          <a:p>
            <a:endParaRPr lang="en-US" baseline="0" dirty="0" smtClean="0"/>
          </a:p>
          <a:p>
            <a:r>
              <a:rPr lang="en-US" baseline="0" dirty="0" smtClean="0"/>
              <a:t>Point of discussion: for x1, adding the quadratic term does NOTHING.</a:t>
            </a:r>
          </a:p>
          <a:p>
            <a:r>
              <a:rPr lang="en-US" baseline="0" dirty="0" smtClean="0"/>
              <a:t>For x2, adding the linear term does nothing. </a:t>
            </a:r>
          </a:p>
          <a:p>
            <a:endParaRPr lang="en-US" baseline="0" dirty="0" smtClean="0"/>
          </a:p>
          <a:p>
            <a:endParaRPr lang="en-US" baseline="0" dirty="0" smtClean="0"/>
          </a:p>
          <a:p>
            <a:r>
              <a:rPr lang="en-US" baseline="0" dirty="0" smtClean="0"/>
              <a:t>I have a </a:t>
            </a:r>
            <a:r>
              <a:rPr lang="en-US" baseline="0" dirty="0" err="1" smtClean="0"/>
              <a:t>mathematica</a:t>
            </a:r>
            <a:r>
              <a:rPr lang="en-US" baseline="0" dirty="0" smtClean="0"/>
              <a:t> notebook (4MMA_Taylor_examples) which, near the bottom, can DO this for you. (You have to change the value of “n” in the </a:t>
            </a:r>
            <a:r>
              <a:rPr lang="en-US" baseline="0" dirty="0" err="1" smtClean="0"/>
              <a:t>ts</a:t>
            </a:r>
            <a:r>
              <a:rPr lang="en-US" baseline="0" dirty="0" smtClean="0"/>
              <a:t>[x, n, x1] function and re-evaluate). It’s VERY effective, I think, especially nice when e.g. you change n from 1 to 2 here, and nothing changes! I then jump to 25, it fits nicely except the VERY end, which is cool.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56</a:t>
            </a:fld>
            <a:endParaRPr lang="en-US">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was the original </a:t>
            </a:r>
            <a:r>
              <a:rPr lang="en-US" dirty="0" smtClean="0"/>
              <a:t>version used in </a:t>
            </a:r>
            <a:r>
              <a:rPr lang="en-US" dirty="0" err="1" smtClean="0"/>
              <a:t>Sp</a:t>
            </a:r>
            <a:r>
              <a:rPr lang="en-US" dirty="0" smtClean="0"/>
              <a:t> 11, </a:t>
            </a:r>
            <a:r>
              <a:rPr lang="en-US" dirty="0" smtClean="0"/>
              <a:t>you</a:t>
            </a:r>
            <a:r>
              <a:rPr lang="en-US" baseline="0" dirty="0" smtClean="0"/>
              <a:t> might use it after they’ve started to clarify the wording at the bottom of the previous slide.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57</a:t>
            </a:fld>
            <a:endParaRPr lang="en-US">
              <a:solidFill>
                <a:srgbClr val="000000"/>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r>
              <a:rPr lang="en-US" baseline="0" dirty="0" smtClean="0"/>
              <a:t>[[82]], 2, </a:t>
            </a:r>
            <a:r>
              <a:rPr lang="en-US" baseline="0" dirty="0" smtClean="0"/>
              <a:t>17   (</a:t>
            </a:r>
            <a:r>
              <a:rPr lang="en-US" baseline="0" dirty="0" err="1" smtClean="0"/>
              <a:t>Sp</a:t>
            </a:r>
            <a:r>
              <a:rPr lang="en-US" baseline="0" dirty="0" smtClean="0"/>
              <a:t> ‘11 we had [[94]], 2, 4) </a:t>
            </a:r>
            <a:endParaRPr lang="en-US" baseline="0" dirty="0" smtClean="0"/>
          </a:p>
          <a:p>
            <a:endParaRPr lang="en-US" baseline="0" dirty="0" smtClean="0"/>
          </a:p>
          <a:p>
            <a:r>
              <a:rPr lang="en-US" baseline="0" dirty="0" smtClean="0"/>
              <a:t>They did pretty well, this year there was less issue about “approximate </a:t>
            </a:r>
            <a:r>
              <a:rPr lang="en-US" baseline="0" dirty="0" err="1" smtClean="0"/>
              <a:t>vs</a:t>
            </a:r>
            <a:r>
              <a:rPr lang="en-US" baseline="0" dirty="0" smtClean="0"/>
              <a:t> exact” because I emphasized I meant the FULL series, going off to infinity. </a:t>
            </a:r>
          </a:p>
          <a:p>
            <a:endParaRPr lang="en-US" baseline="0" dirty="0" smtClean="0"/>
          </a:p>
          <a:p>
            <a:r>
              <a:rPr lang="en-US" baseline="0" dirty="0" smtClean="0"/>
              <a:t>After this question, I pointed out that 3pi is close to 10. So the </a:t>
            </a:r>
            <a:r>
              <a:rPr lang="en-US" baseline="0" dirty="0" err="1" smtClean="0"/>
              <a:t>zeroth</a:t>
            </a:r>
            <a:r>
              <a:rPr lang="en-US" baseline="0" dirty="0" smtClean="0"/>
              <a:t> order </a:t>
            </a:r>
            <a:r>
              <a:rPr lang="en-US" baseline="0" dirty="0" err="1" smtClean="0"/>
              <a:t>approx</a:t>
            </a:r>
            <a:r>
              <a:rPr lang="en-US" baseline="0" dirty="0" smtClean="0"/>
              <a:t> is +1 (for an answer that’s supposed to be -1). Not so great. So we go out to the next one, and subtract (3 pi)^2/2, which like like 50, so our next guess is -24!! Not doing so hot. It takes quite a few terms for the factorial downstairs to kick in and make us converge. </a:t>
            </a:r>
          </a:p>
          <a:p>
            <a:endParaRPr lang="en-US" dirty="0" smtClean="0"/>
          </a:p>
          <a:p>
            <a:r>
              <a:rPr lang="en-US" dirty="0" smtClean="0"/>
              <a:t>I </a:t>
            </a:r>
            <a:r>
              <a:rPr lang="en-US" dirty="0"/>
              <a:t>claim yes, the full series produces</a:t>
            </a:r>
            <a:r>
              <a:rPr lang="en-US" baseline="0" dirty="0"/>
              <a:t> the exact answer (it’s analytic). However, if you truncate (as shown in black), then of course it’s approximate (and in this case, not even close</a:t>
            </a:r>
            <a:r>
              <a:rPr lang="en-US" baseline="0" dirty="0" smtClean="0"/>
              <a:t>)</a:t>
            </a:r>
          </a:p>
          <a:p>
            <a:endParaRPr lang="en-US" baseline="0" dirty="0" smtClean="0"/>
          </a:p>
          <a:p>
            <a:r>
              <a:rPr lang="en-US" baseline="0" dirty="0" smtClean="0"/>
              <a:t>Comments from </a:t>
            </a:r>
            <a:r>
              <a:rPr lang="en-US" baseline="0" dirty="0" err="1" smtClean="0"/>
              <a:t>Sp</a:t>
            </a:r>
            <a:r>
              <a:rPr lang="en-US" baseline="0" dirty="0" smtClean="0"/>
              <a:t> 11:  </a:t>
            </a:r>
            <a:r>
              <a:rPr lang="en-US" dirty="0" smtClean="0"/>
              <a:t>Unfortunately</a:t>
            </a:r>
            <a:r>
              <a:rPr lang="en-US" baseline="0" dirty="0" smtClean="0"/>
              <a:t> (?) I had JUST showed them in MMA how adding terms expands the range of convergence – I think if I had done this first it would have been more mixed (?) I emphasized the point that Taylor series works even when (x-x1) is not SMALL, as long as f(x) is analytic.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M. Betterton</a:t>
            </a:r>
            <a:endParaRPr lang="en-US" dirty="0" smtClean="0"/>
          </a:p>
          <a:p>
            <a:endParaRPr lang="en-US" baseline="0" dirty="0" smtClean="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58</a:t>
            </a:fld>
            <a:endParaRPr lang="en-US">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r>
              <a:rPr lang="en-US" dirty="0" smtClean="0"/>
              <a:t>26, [[57]], </a:t>
            </a:r>
            <a:r>
              <a:rPr lang="en-US" dirty="0" smtClean="0"/>
              <a:t>16.  </a:t>
            </a:r>
          </a:p>
          <a:p>
            <a:r>
              <a:rPr lang="en-US" dirty="0" err="1" smtClean="0"/>
              <a:t>Sp</a:t>
            </a:r>
            <a:r>
              <a:rPr lang="en-US" baseline="0" dirty="0" smtClean="0"/>
              <a:t> ‘11 the result was 13, [[55]], 30, 0, 2</a:t>
            </a:r>
            <a:endParaRPr lang="en-US" dirty="0" smtClean="0"/>
          </a:p>
          <a:p>
            <a:endParaRPr lang="en-US" dirty="0" smtClean="0"/>
          </a:p>
          <a:p>
            <a:r>
              <a:rPr lang="en-US" dirty="0" smtClean="0"/>
              <a:t>Didn’t have quite enough time on this one, it’s a fun question, and there were a variety of questions (</a:t>
            </a:r>
            <a:r>
              <a:rPr lang="en-US" dirty="0" err="1" smtClean="0"/>
              <a:t>e.g</a:t>
            </a:r>
            <a:r>
              <a:rPr lang="en-US" dirty="0" smtClean="0"/>
              <a:t>, some were worried</a:t>
            </a:r>
            <a:r>
              <a:rPr lang="en-US" baseline="0" dirty="0" smtClean="0"/>
              <a:t> about the infinite slope at x=R, some wondered if it matters that you have to write this “piecewise” (the answer is, yes!) Some wondered if there WAS a formula to take derivatives of (I’d say yes, it’s </a:t>
            </a:r>
            <a:r>
              <a:rPr lang="en-US" baseline="0" dirty="0" err="1" smtClean="0"/>
              <a:t>Sqrt</a:t>
            </a:r>
            <a:r>
              <a:rPr lang="en-US" baseline="0" dirty="0" smtClean="0"/>
              <a:t>[R^2-x^2] </a:t>
            </a:r>
            <a:endParaRPr lang="en-US" dirty="0" smtClean="0"/>
          </a:p>
          <a:p>
            <a:endParaRPr lang="en-US" dirty="0" smtClean="0"/>
          </a:p>
          <a:p>
            <a:r>
              <a:rPr lang="en-US" dirty="0" smtClean="0"/>
              <a:t>I </a:t>
            </a:r>
            <a:r>
              <a:rPr lang="en-US" dirty="0"/>
              <a:t>claim no, not even close. This series is not analytic (not continuous derivatives at the “joins”), how could the series “know” what I did when</a:t>
            </a:r>
            <a:r>
              <a:rPr lang="en-US" baseline="0" dirty="0"/>
              <a:t> I reached the end of the first semicircle</a:t>
            </a:r>
            <a:r>
              <a:rPr lang="en-US" baseline="0" dirty="0" smtClean="0"/>
              <a:t>?</a:t>
            </a:r>
          </a:p>
          <a:p>
            <a:endParaRPr lang="en-US" baseline="0" dirty="0" smtClean="0"/>
          </a:p>
          <a:p>
            <a:r>
              <a:rPr lang="en-US" baseline="0" dirty="0" smtClean="0"/>
              <a:t>Comments from </a:t>
            </a:r>
            <a:r>
              <a:rPr lang="en-US" baseline="0" dirty="0" err="1" smtClean="0"/>
              <a:t>Sp</a:t>
            </a:r>
            <a:r>
              <a:rPr lang="en-US" baseline="0" dirty="0" smtClean="0"/>
              <a:t> 11: </a:t>
            </a:r>
            <a:r>
              <a:rPr lang="en-US" dirty="0" smtClean="0"/>
              <a:t>This one generated</a:t>
            </a:r>
            <a:r>
              <a:rPr lang="en-US" baseline="0" dirty="0" smtClean="0"/>
              <a:t> very good discussion, and we spent some time in class talking it through. I got students to discuss their reasoning, and the conversation was healthy. One student pointed out that it’s nonanalytic, but we pushed on this a bit. One student said the problem was the infinite slope at x=R, so I pointed out that our series is </a:t>
            </a:r>
            <a:r>
              <a:rPr lang="en-US" baseline="0" dirty="0" err="1" smtClean="0"/>
              <a:t>Maclaurin</a:t>
            </a:r>
            <a:r>
              <a:rPr lang="en-US" baseline="0" dirty="0" smtClean="0"/>
              <a:t>, we’re only taking derivatives at x=0 where it’s perfectly smooth. So, does it MATTER that there’s a bad derivative at x=R? This generated more discussion. One student said that it looks like a cosine, almost, so it should be “close but not exact”. Here I introduced the idea (below) that the function at x=0 doesn’t “know” anything about what I choose to do at x=R. The student really liked that. Then I pointed out that at x=R, where the derivative blows up, makes me guess (but I’m not sure) that the series might not CONVERGE any more. (No reason it has to) So, the series might not even converge at all at x=4R, let alone “converging to a wrong value”. (I’m not sure, but am guessing that the infinite slope at x=R will make the series blow up past there, but haven’t thought it through) </a:t>
            </a:r>
            <a:endParaRPr lang="en-US" dirty="0" smtClean="0"/>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M. Betterton</a:t>
            </a:r>
            <a:endParaRPr lang="en-US" dirty="0" smtClean="0"/>
          </a:p>
          <a:p>
            <a:endParaRPr lang="en-US" baseline="0" dirty="0" smtClean="0"/>
          </a:p>
          <a:p>
            <a:endParaRPr lang="en-US" dirty="0" smtClean="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59</a:t>
            </a:fld>
            <a:endParaRPr lang="en-US">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Skipped,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a:t>
            </a:r>
            <a:r>
              <a:rPr lang="en-US" baseline="0" dirty="0"/>
              <a:t>from: M. </a:t>
            </a:r>
            <a:r>
              <a:rPr lang="en-US" baseline="0" dirty="0" err="1"/>
              <a:t>Dubson</a:t>
            </a:r>
            <a:r>
              <a:rPr lang="en-US" baseline="0" dirty="0"/>
              <a:t>, M. Betterton</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60</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err="1" smtClean="0"/>
              <a:t>Sp</a:t>
            </a:r>
            <a:r>
              <a:rPr lang="en-US" dirty="0" smtClean="0"/>
              <a:t> ‘12 SJP Lecture</a:t>
            </a:r>
            <a:r>
              <a:rPr lang="en-US" baseline="0" dirty="0" smtClean="0"/>
              <a:t> 6</a:t>
            </a:r>
            <a:endParaRPr lang="en-US" dirty="0" smtClean="0"/>
          </a:p>
          <a:p>
            <a:endParaRPr lang="en-US" dirty="0" smtClean="0"/>
          </a:p>
          <a:p>
            <a:r>
              <a:rPr lang="en-US" dirty="0" smtClean="0"/>
              <a:t>We spent 35 minutes on the Tutorial Activity. It went great! This was “</a:t>
            </a:r>
            <a:r>
              <a:rPr lang="en-US" dirty="0" err="1" smtClean="0"/>
              <a:t>mma_loops.pdf</a:t>
            </a:r>
            <a:r>
              <a:rPr lang="en-US" dirty="0" smtClean="0"/>
              <a:t>”, and I made an associated file, 4Mathematica_class_activity” (printed</a:t>
            </a:r>
            <a:r>
              <a:rPr lang="en-US" baseline="0" dirty="0" smtClean="0"/>
              <a:t> and distributed) and “4_MMA_loop_sample.nb” which they could download and run in MMA.) At the end, 1/3 were still working on page 3, almost 2/3 were done.   It went well, seems worthwhile.</a:t>
            </a:r>
          </a:p>
          <a:p>
            <a:endParaRPr lang="en-US" baseline="0" smtClean="0"/>
          </a:p>
          <a:p>
            <a:r>
              <a:rPr lang="en-US" baseline="0" smtClean="0"/>
              <a:t> </a:t>
            </a:r>
            <a:r>
              <a:rPr lang="en-US" baseline="0" dirty="0" smtClean="0"/>
              <a:t>Lots of good questions about </a:t>
            </a:r>
            <a:r>
              <a:rPr lang="en-US" baseline="0" dirty="0" err="1" smtClean="0"/>
              <a:t>numerics</a:t>
            </a:r>
            <a:r>
              <a:rPr lang="en-US" baseline="0" dirty="0" smtClean="0"/>
              <a:t>, programming – a few students stuck on lower level issues (like shift-return, or capital letters, or using the text simple for “&gt;” rather than the “&gt;” key)</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14437219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a:t>
            </a:r>
            <a:r>
              <a:rPr lang="en-US" baseline="0" dirty="0" smtClean="0"/>
              <a:t> </a:t>
            </a:r>
            <a:r>
              <a:rPr lang="en-US" baseline="0" dirty="0" smtClean="0"/>
              <a:t>time!   </a:t>
            </a:r>
            <a:r>
              <a:rPr lang="en-US" baseline="0" dirty="0" err="1" smtClean="0"/>
              <a:t>Gotta</a:t>
            </a:r>
            <a:r>
              <a:rPr lang="en-US" baseline="0" dirty="0" smtClean="0"/>
              <a:t> be B, though.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62</a:t>
            </a:fld>
            <a:endParaRPr lang="en-US">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a:t>
            </a:r>
            <a:r>
              <a:rPr lang="en-US" dirty="0" smtClean="0"/>
              <a:t>221</a:t>
            </a:r>
            <a:r>
              <a:rPr lang="en-US" baseline="0" dirty="0" smtClean="0"/>
              <a:t>0 Sp</a:t>
            </a:r>
            <a:r>
              <a:rPr lang="en-US" dirty="0" smtClean="0"/>
              <a:t>’12 </a:t>
            </a:r>
            <a:r>
              <a:rPr lang="en-US" dirty="0" smtClean="0"/>
              <a:t>SJP Lecture #3</a:t>
            </a:r>
          </a:p>
          <a:p>
            <a:r>
              <a:rPr lang="en-US" dirty="0" smtClean="0"/>
              <a:t>We didn’t click, but I had them shout</a:t>
            </a:r>
            <a:r>
              <a:rPr lang="en-US" baseline="0" dirty="0" smtClean="0"/>
              <a:t> out their </a:t>
            </a:r>
            <a:r>
              <a:rPr lang="en-US" baseline="0" dirty="0" err="1" smtClean="0"/>
              <a:t>opniions</a:t>
            </a:r>
            <a:r>
              <a:rPr lang="en-US" baseline="0" dirty="0" smtClean="0"/>
              <a:t>. That worked fine. </a:t>
            </a:r>
            <a:r>
              <a:rPr lang="en-US" baseline="0" dirty="0" smtClean="0"/>
              <a:t> Someone shouted “separable”, which is a nice observation. </a:t>
            </a:r>
            <a:endParaRPr lang="en-US" baseline="0" dirty="0" smtClean="0"/>
          </a:p>
          <a:p>
            <a:endParaRPr lang="en-US" baseline="0" dirty="0" smtClean="0"/>
          </a:p>
          <a:p>
            <a:endParaRPr lang="en-US" dirty="0" smtClean="0"/>
          </a:p>
          <a:p>
            <a:r>
              <a:rPr lang="en-US" dirty="0" smtClean="0"/>
              <a:t>I </a:t>
            </a:r>
            <a:r>
              <a:rPr lang="en-US" dirty="0"/>
              <a:t>claim D, nonlinear, inhomogeneous (nonlinear because of the sin(y</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7</a:t>
            </a:fld>
            <a:endParaRPr lang="en-US">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endParaRPr lang="en-US" dirty="0" smtClean="0"/>
          </a:p>
          <a:p>
            <a:r>
              <a:rPr lang="en-US" dirty="0" smtClean="0"/>
              <a:t>0,0,[[96]], 4, 0</a:t>
            </a:r>
          </a:p>
          <a:p>
            <a:endParaRPr lang="en-US" dirty="0" smtClean="0"/>
          </a:p>
          <a:p>
            <a:r>
              <a:rPr lang="en-US" dirty="0" err="1" smtClean="0"/>
              <a:t>Preclass</a:t>
            </a:r>
            <a:r>
              <a:rPr lang="en-US" dirty="0" smtClean="0"/>
              <a:t> question - emphasis here is on</a:t>
            </a:r>
            <a:r>
              <a:rPr lang="en-US" baseline="0" dirty="0" smtClean="0"/>
              <a:t> a) memorizing the “common Taylor formulas” and also b) how do you </a:t>
            </a:r>
            <a:r>
              <a:rPr lang="en-US" baseline="0" dirty="0" err="1" smtClean="0"/>
              <a:t>rederive</a:t>
            </a:r>
            <a:r>
              <a:rPr lang="en-US" baseline="0" dirty="0" smtClean="0"/>
              <a:t> it if you need to? Briefly discussed “radius of convergence” (infinite), but still, in general, such series expansions converge rapidly when x&lt;&lt;1.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63</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Phys</a:t>
            </a:r>
            <a:r>
              <a:rPr lang="en-US" dirty="0" smtClean="0"/>
              <a:t> 2210 Sp12 SJP Lecture #7</a:t>
            </a:r>
          </a:p>
          <a:p>
            <a:r>
              <a:rPr lang="en-US" dirty="0" smtClean="0"/>
              <a:t>5, 3, 2, [[87]],</a:t>
            </a:r>
            <a:r>
              <a:rPr lang="en-US" baseline="0" dirty="0" smtClean="0"/>
              <a:t> 3</a:t>
            </a:r>
          </a:p>
          <a:p>
            <a:endParaRPr lang="en-US" baseline="0" dirty="0" smtClean="0"/>
          </a:p>
          <a:p>
            <a:r>
              <a:rPr lang="en-US" baseline="0" dirty="0" smtClean="0"/>
              <a:t>Many knew the binomial expansion by heart and mentioned it. I put that on the board as part of the solution, but also worked it out from scratch. A student asked what x0 was, what are we expanding around? (So, I pointed out that “if x is small” is the code phrase! If we wanted to expand around x=1, we would need x-1 small… One student wanted to know if we could just expand </a:t>
            </a:r>
            <a:r>
              <a:rPr lang="en-US" baseline="0" dirty="0" err="1" smtClean="0"/>
              <a:t>Sqrt</a:t>
            </a:r>
            <a:r>
              <a:rPr lang="en-US" baseline="0" dirty="0" smtClean="0"/>
              <a:t>[x], so I threw it back at the class (they focused on the issues of </a:t>
            </a:r>
            <a:r>
              <a:rPr lang="en-US" baseline="0" dirty="0" err="1" smtClean="0"/>
              <a:t>Sqrt</a:t>
            </a:r>
            <a:r>
              <a:rPr lang="en-US" baseline="0" dirty="0" smtClean="0"/>
              <a:t>[negative numbers] near the origin, but I pointed out that even ignoring that, f’(0)  = ½ 1/</a:t>
            </a:r>
            <a:r>
              <a:rPr lang="en-US" baseline="0" dirty="0" err="1" smtClean="0"/>
              <a:t>sqrt</a:t>
            </a:r>
            <a:r>
              <a:rPr lang="en-US" baseline="0" dirty="0" smtClean="0"/>
              <a:t>[x] blows up at x=0.</a:t>
            </a:r>
          </a:p>
          <a:p>
            <a:r>
              <a:rPr lang="en-US" baseline="0" dirty="0" smtClean="0"/>
              <a:t>Finally, a student was worried about the “plus or minus” implicit in square roots – our convention here is that the symbol means the positive root (if  is real and &gt;-1, anyway!)  </a:t>
            </a: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 The next term is (1/2)(-1/2)/2! x^2</a:t>
            </a:r>
            <a:r>
              <a:rPr lang="en-US" baseline="0" dirty="0" smtClean="0"/>
              <a:t> = -x^2/8</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64</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n(n-1)/2!</a:t>
            </a:r>
            <a:r>
              <a:rPr lang="en-US" baseline="0" dirty="0" smtClean="0"/>
              <a:t> = ½(-1/2) /2 = -1/8, so it’s E, not D, sign is wrong.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65</a:t>
            </a:fld>
            <a:endParaRPr lang="en-US">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a:t>
            </a:r>
            <a:r>
              <a:rPr lang="en-US" baseline="0" dirty="0" smtClean="0"/>
              <a:t> </a:t>
            </a:r>
            <a:r>
              <a:rPr lang="en-US" baseline="0" dirty="0" err="1" smtClean="0"/>
              <a:t>Sp</a:t>
            </a:r>
            <a:r>
              <a:rPr lang="en-US" baseline="0" dirty="0" smtClean="0"/>
              <a:t> ‘12 SJP (</a:t>
            </a:r>
            <a:r>
              <a:rPr lang="en-US" baseline="0" dirty="0" err="1" smtClean="0"/>
              <a:t>Lect</a:t>
            </a:r>
            <a:r>
              <a:rPr lang="en-US" baseline="0" dirty="0" smtClean="0"/>
              <a:t> #7) </a:t>
            </a:r>
            <a:endParaRPr lang="en-US" dirty="0" smtClean="0"/>
          </a:p>
          <a:p>
            <a:pPr marL="228600" marR="0" indent="-228600" algn="l" defTabSz="914400" rtl="0" eaLnBrk="0" fontAlgn="base" latinLnBrk="0" hangingPunct="0">
              <a:lnSpc>
                <a:spcPct val="100000"/>
              </a:lnSpc>
              <a:spcBef>
                <a:spcPct val="30000"/>
              </a:spcBef>
              <a:spcAft>
                <a:spcPct val="0"/>
              </a:spcAft>
              <a:buClrTx/>
              <a:buSzTx/>
              <a:buFontTx/>
              <a:buAutoNum type="alphaUcParenR"/>
              <a:tabLst/>
              <a:defRPr/>
            </a:pPr>
            <a:endParaRPr lang="en-US" dirty="0" smtClean="0"/>
          </a:p>
          <a:p>
            <a:pPr marL="0" indent="0">
              <a:buNone/>
            </a:pPr>
            <a:r>
              <a:rPr lang="en-US" dirty="0" smtClean="0"/>
              <a:t>[[82]],</a:t>
            </a:r>
            <a:r>
              <a:rPr lang="en-US" baseline="0" dirty="0" smtClean="0"/>
              <a:t> 15, 3</a:t>
            </a:r>
          </a:p>
          <a:p>
            <a:pPr marL="0" indent="0">
              <a:buNone/>
            </a:pPr>
            <a:endParaRPr lang="en-US" baseline="0" dirty="0" smtClean="0"/>
          </a:p>
          <a:p>
            <a:pPr marL="0" indent="0">
              <a:buNone/>
            </a:pPr>
            <a:r>
              <a:rPr lang="en-US" baseline="0" dirty="0" smtClean="0"/>
              <a:t>We had not yet derived the expansion, only the analytic formula was on the board. So it’s more of a “guess”, although we pointed out in discussion that B doesn’t have the right SLOPE at the origin, it should still be vy0/vx0 there. (One student wanted to argue that maybe it is, it’s hard to tell, maybe you can’t see that the slopes in B DO match at the origin because drag is so big it turns over quickly. I pointed out that it’s a tennis ball, so this is not the “molasses limit!” )</a:t>
            </a:r>
          </a:p>
          <a:p>
            <a:pPr marL="0" indent="0">
              <a:buNone/>
            </a:pPr>
            <a:endParaRPr lang="en-US" baseline="0" dirty="0" smtClean="0"/>
          </a:p>
          <a:p>
            <a:pPr marL="0" indent="0">
              <a:buNone/>
            </a:pPr>
            <a:endParaRPr lang="en-US" dirty="0" smtClean="0"/>
          </a:p>
          <a:p>
            <a:pPr marL="228600" indent="-228600">
              <a:buAutoNum type="alphaUcParenR"/>
            </a:pPr>
            <a:r>
              <a:rPr lang="en-US" dirty="0" smtClean="0"/>
              <a:t>With </a:t>
            </a:r>
            <a:r>
              <a:rPr lang="en-US" dirty="0"/>
              <a:t>linear drag, one can explicitly show that y(x)</a:t>
            </a:r>
            <a:r>
              <a:rPr lang="en-US" baseline="0" dirty="0"/>
              <a:t> matches the ideal case for both the x and x^2 terms, then here is a “cubic” correction. So the two graphs start off with the same slope and curvature at first, like graph A. (For quadratic drag, I am not sure how to show this analytically, but the </a:t>
            </a:r>
            <a:r>
              <a:rPr lang="en-US" baseline="0" dirty="0" err="1"/>
              <a:t>Phet</a:t>
            </a:r>
            <a:r>
              <a:rPr lang="en-US" baseline="0" dirty="0"/>
              <a:t> simulation shows pretty clearly that it always looks like A for realistic cases</a:t>
            </a:r>
            <a:r>
              <a:rPr lang="en-US" baseline="0" dirty="0" smtClean="0"/>
              <a:t>!)</a:t>
            </a:r>
          </a:p>
          <a:p>
            <a:pPr marL="228600" indent="-228600">
              <a:buAutoNum type="alphaUcParenR"/>
            </a:pPr>
            <a:endParaRPr lang="en-US" baseline="0" dirty="0" smtClean="0"/>
          </a:p>
          <a:p>
            <a:pPr marL="0" indent="0">
              <a:buNone/>
            </a:pPr>
            <a:r>
              <a:rPr lang="en-US" baseline="0" dirty="0" smtClean="0"/>
              <a:t>I worked out the expansion, and pointed out that the leading (linear) term y = vy0 x / vx0 is beautiful – I asked them what it represents, and someone came up with “no gravity, no drag” limit. Yes! The NEXT term has some nice cancellations, drag disappears. It’s exactly what you’d get with no drag. And, it’s negative, that’s gravity pulling the ball down. It’s the third order term that’s “friction” pulling the curve even further down, and the minus sign (explicit from the Taylor formula) again makes physical sense! </a:t>
            </a:r>
            <a:endParaRPr lang="en-US" baseline="0"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pPr>
                <a:defRPr/>
              </a:pPr>
              <a:t>66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Again, no click, but they shouted it out. The “homogenous</a:t>
            </a:r>
            <a:r>
              <a:rPr lang="en-US" baseline="0" dirty="0" smtClean="0"/>
              <a:t>” question generated a quick discussion, but they quickly settled on yes, it’s homogeneous. (The extra term is +y, no problem)</a:t>
            </a:r>
            <a:endParaRPr lang="en-US" dirty="0" smtClean="0"/>
          </a:p>
          <a:p>
            <a:endParaRPr lang="en-US" dirty="0" smtClean="0"/>
          </a:p>
          <a:p>
            <a:r>
              <a:rPr lang="en-US" dirty="0" smtClean="0"/>
              <a:t>I </a:t>
            </a:r>
            <a:r>
              <a:rPr lang="en-US" dirty="0"/>
              <a:t>claim</a:t>
            </a:r>
            <a:r>
              <a:rPr lang="en-US" baseline="0" dirty="0"/>
              <a:t> yes, this is 2</a:t>
            </a:r>
            <a:r>
              <a:rPr lang="en-US" baseline="30000" dirty="0"/>
              <a:t>nd</a:t>
            </a:r>
            <a:r>
              <a:rPr lang="en-US" baseline="0" dirty="0"/>
              <a:t> order, linear, </a:t>
            </a:r>
            <a:r>
              <a:rPr lang="en-US" baseline="0" dirty="0" smtClean="0"/>
              <a:t>homogeneous</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M. </a:t>
            </a:r>
            <a:r>
              <a:rPr lang="en-US" baseline="0" dirty="0" err="1" smtClean="0"/>
              <a:t>Dubson</a:t>
            </a:r>
            <a:r>
              <a:rPr lang="en-US" baseline="0" dirty="0" smtClean="0"/>
              <a:t>, A. Marino, M. Betterton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8</a:t>
            </a:fld>
            <a:endParaRPr 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err="1" smtClean="0"/>
              <a:t>Phys</a:t>
            </a:r>
            <a:r>
              <a:rPr lang="en-US" dirty="0" smtClean="0"/>
              <a:t> 2210 </a:t>
            </a:r>
            <a:r>
              <a:rPr lang="en-US" dirty="0" smtClean="0"/>
              <a:t>SP’</a:t>
            </a:r>
            <a:r>
              <a:rPr lang="en-US" dirty="0" smtClean="0"/>
              <a:t>12 SJP Lecture #3</a:t>
            </a:r>
          </a:p>
          <a:p>
            <a:r>
              <a:rPr lang="en-US" dirty="0" smtClean="0"/>
              <a:t>Apparently I forgot to have them click- </a:t>
            </a:r>
            <a:r>
              <a:rPr lang="en-US" dirty="0" smtClean="0"/>
              <a:t> In </a:t>
            </a:r>
            <a:r>
              <a:rPr lang="en-US" dirty="0" err="1" smtClean="0"/>
              <a:t>Sp</a:t>
            </a:r>
            <a:r>
              <a:rPr lang="en-US" dirty="0" smtClean="0"/>
              <a:t> ‘11 it was 0, 0, 0, [[98]]], 2</a:t>
            </a:r>
          </a:p>
          <a:p>
            <a:endParaRPr lang="en-US" dirty="0" smtClean="0"/>
          </a:p>
          <a:p>
            <a:pPr marL="171450" indent="-171450">
              <a:buFontTx/>
              <a:buChar char="-"/>
            </a:pPr>
            <a:r>
              <a:rPr lang="en-US" dirty="0" smtClean="0"/>
              <a:t>I </a:t>
            </a:r>
            <a:r>
              <a:rPr lang="en-US" dirty="0" smtClean="0"/>
              <a:t>let them work this out at their desks, gave</a:t>
            </a:r>
            <a:r>
              <a:rPr lang="en-US" baseline="0" dirty="0" smtClean="0"/>
              <a:t> about 5 minutes. It’s good. Many did it qualitatively, but I pushed them to solve it analytically. Good discussion. I asked them about a physical system this represents – one tried “Newton’s cooling” (close, though that one doesn’t have k&gt;0), and another came up with population. I asked WHY </a:t>
            </a:r>
            <a:r>
              <a:rPr lang="en-US" baseline="0" dirty="0" err="1" smtClean="0"/>
              <a:t>dN</a:t>
            </a:r>
            <a:r>
              <a:rPr lang="en-US" baseline="0" dirty="0" smtClean="0"/>
              <a:t>/</a:t>
            </a:r>
            <a:r>
              <a:rPr lang="en-US" baseline="0" dirty="0" err="1" smtClean="0"/>
              <a:t>dt</a:t>
            </a:r>
            <a:r>
              <a:rPr lang="en-US" baseline="0" dirty="0" smtClean="0"/>
              <a:t> would be proportional to N in that case, got some good answers from students</a:t>
            </a:r>
            <a:r>
              <a:rPr lang="en-US" baseline="0" dirty="0" smtClean="0"/>
              <a:t>.  </a:t>
            </a:r>
          </a:p>
          <a:p>
            <a:pPr marL="171450" indent="-171450">
              <a:buFontTx/>
              <a:buChar char="-"/>
            </a:pPr>
            <a:r>
              <a:rPr lang="en-US" baseline="0" dirty="0" smtClean="0"/>
              <a:t>Good to compare this to </a:t>
            </a:r>
            <a:r>
              <a:rPr lang="en-US" baseline="0" dirty="0" err="1" smtClean="0"/>
              <a:t>dN</a:t>
            </a:r>
            <a:r>
              <a:rPr lang="en-US" baseline="0" dirty="0" smtClean="0"/>
              <a:t>/</a:t>
            </a:r>
            <a:r>
              <a:rPr lang="en-US" baseline="0" dirty="0" err="1" smtClean="0"/>
              <a:t>dt</a:t>
            </a:r>
            <a:r>
              <a:rPr lang="en-US" baseline="0" dirty="0" smtClean="0"/>
              <a:t> = k (which gives different solution, linear!) </a:t>
            </a:r>
            <a:endParaRPr lang="en-US" baseline="0" dirty="0" smtClean="0"/>
          </a:p>
          <a:p>
            <a:endParaRPr lang="en-US" baseline="0" dirty="0" smtClean="0"/>
          </a:p>
          <a:p>
            <a:r>
              <a:rPr lang="en-US" baseline="0" dirty="0" smtClean="0"/>
              <a:t>There’s lots here, we didn’t quite have time (I didn’t do the separation of variables solution for them, they seemed to intuit it or remember it. MANY thought the answer was N(t) = </a:t>
            </a:r>
            <a:r>
              <a:rPr lang="en-US" baseline="0" dirty="0" err="1" smtClean="0"/>
              <a:t>e^kt</a:t>
            </a:r>
            <a:r>
              <a:rPr lang="en-US" baseline="0" dirty="0" smtClean="0"/>
              <a:t>, they weren’t thinking about the </a:t>
            </a:r>
            <a:r>
              <a:rPr lang="en-US" baseline="0" dirty="0" smtClean="0"/>
              <a:t>normalization</a:t>
            </a:r>
            <a:r>
              <a:rPr lang="en-US" baseline="0" dirty="0" smtClean="0"/>
              <a:t>. (I asked them if they could do </a:t>
            </a:r>
            <a:r>
              <a:rPr lang="en-US" baseline="0" dirty="0" err="1" smtClean="0"/>
              <a:t>e^kt</a:t>
            </a:r>
            <a:r>
              <a:rPr lang="en-US" baseline="0" dirty="0" smtClean="0"/>
              <a:t> + c,  which some of them were claiming.) </a:t>
            </a:r>
            <a:endParaRPr lang="en-US" dirty="0" smtClean="0"/>
          </a:p>
          <a:p>
            <a:endParaRPr lang="en-US" dirty="0" smtClean="0"/>
          </a:p>
          <a:p>
            <a:r>
              <a:rPr lang="en-US" dirty="0" smtClean="0"/>
              <a:t>D</a:t>
            </a:r>
            <a:r>
              <a:rPr lang="en-US" dirty="0"/>
              <a:t>) This gives the growing</a:t>
            </a:r>
            <a:r>
              <a:rPr lang="en-US" baseline="0" dirty="0"/>
              <a:t> exponential solution</a:t>
            </a:r>
            <a:r>
              <a:rPr lang="en-US" baseline="0" dirty="0" smtClean="0"/>
              <a: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Idea from: L. Carr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9</a:t>
            </a:fld>
            <a:endParaRPr 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Answer is </a:t>
            </a:r>
            <a:r>
              <a:rPr lang="en-US" dirty="0" smtClean="0"/>
              <a:t>D.  I skipped magnetism. </a:t>
            </a:r>
          </a:p>
          <a:p>
            <a:endParaRPr lang="en-US" dirty="0"/>
          </a:p>
        </p:txBody>
      </p:sp>
      <p:sp>
        <p:nvSpPr>
          <p:cNvPr id="4" name="Slide Number Placeholder 3"/>
          <p:cNvSpPr>
            <a:spLocks noGrp="1"/>
          </p:cNvSpPr>
          <p:nvPr>
            <p:ph type="sldNum" sz="quarter" idx="10"/>
          </p:nvPr>
        </p:nvSpPr>
        <p:spPr/>
        <p:txBody>
          <a:bodyPr/>
          <a:lstStyle/>
          <a:p>
            <a:pPr>
              <a:defRPr/>
            </a:pPr>
            <a:fld id="{0742A885-73C9-5443-9997-80308129F447}" type="slidenum">
              <a:rPr lang="en-US">
                <a:solidFill>
                  <a:srgbClr val="000000"/>
                </a:solidFill>
              </a:rPr>
              <a:pPr>
                <a:defRPr/>
              </a:pPr>
              <a:t>10</a:t>
            </a:fld>
            <a:endParaRPr 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5238AD-B4AC-F244-B9E0-9C33640EC486}"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DA4356-3262-7F4F-A812-4F4F75BEC4B3}"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804DE-2F00-E548-92E3-6C648F29CF7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33BE35-F070-234D-81D2-D8F53594924B}"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2FC8B2-265D-7045-BF76-9B9AB49816EF}"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B97EE7-6993-184E-A1F5-C358F2CEBF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83E19DD-5D69-B54B-B38F-5AC90F1B9B7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8CD7E5-B4C7-4049-BC97-DB3BD04A34F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E9A3FF-79B7-504C-B659-7D19FB5634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291E81-9112-3044-AB90-5D25B762A7C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62CCF4-1B0E-4F4B-9F1B-FC1E4952D6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07F3EB-1DBB-D841-9966-7250CC6E02A8}"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Arial" pitchFamily="-111" charset="0"/>
          <a:cs typeface="+mj-cs"/>
        </a:defRPr>
      </a:lvl1pPr>
      <a:lvl2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ea typeface="Arial" pitchFamily="-111"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pitchFamily="-111"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pitchFamily="-111"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pitchFamily="-111"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pitchFamily="-111"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2.bin"/><Relationship Id="rId5" Type="http://schemas.openxmlformats.org/officeDocument/2006/relationships/image" Target="../media/image2.emf"/><Relationship Id="rId6" Type="http://schemas.openxmlformats.org/officeDocument/2006/relationships/oleObject" Target="../embeddings/oleObject3.bin"/><Relationship Id="rId7"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4.emf"/><Relationship Id="rId6" Type="http://schemas.openxmlformats.org/officeDocument/2006/relationships/oleObject" Target="../embeddings/oleObject5.bin"/><Relationship Id="rId7" Type="http://schemas.openxmlformats.org/officeDocument/2006/relationships/image" Target="../media/image5.emf"/><Relationship Id="rId8" Type="http://schemas.openxmlformats.org/officeDocument/2006/relationships/oleObject" Target="../embeddings/oleObject6.bin"/><Relationship Id="rId9"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oleObject" Target="../embeddings/oleObject7.bin"/><Relationship Id="rId5" Type="http://schemas.openxmlformats.org/officeDocument/2006/relationships/image" Target="../media/image7.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8.bin"/><Relationship Id="rId5" Type="http://schemas.openxmlformats.org/officeDocument/2006/relationships/image" Target="../media/image7.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9.bin"/><Relationship Id="rId5" Type="http://schemas.openxmlformats.org/officeDocument/2006/relationships/image" Target="../media/image8.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0.bin"/><Relationship Id="rId5" Type="http://schemas.openxmlformats.org/officeDocument/2006/relationships/image" Target="../media/image9.emf"/><Relationship Id="rId1" Type="http://schemas.openxmlformats.org/officeDocument/2006/relationships/vmlDrawing" Target="../drawings/vmlDrawing7.vml"/><Relationship Id="rId2"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11.bin"/><Relationship Id="rId5" Type="http://schemas.openxmlformats.org/officeDocument/2006/relationships/image" Target="../media/image10.emf"/><Relationship Id="rId1" Type="http://schemas.openxmlformats.org/officeDocument/2006/relationships/vmlDrawing" Target="../drawings/vmlDrawing8.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2.bin"/><Relationship Id="rId5" Type="http://schemas.openxmlformats.org/officeDocument/2006/relationships/image" Target="../media/image11.emf"/><Relationship Id="rId1" Type="http://schemas.openxmlformats.org/officeDocument/2006/relationships/vmlDrawing" Target="../drawings/vmlDrawing9.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4" Type="http://schemas.openxmlformats.org/officeDocument/2006/relationships/oleObject" Target="../embeddings/oleObject13.bin"/><Relationship Id="rId5" Type="http://schemas.openxmlformats.org/officeDocument/2006/relationships/image" Target="../media/image12.emf"/><Relationship Id="rId6" Type="http://schemas.openxmlformats.org/officeDocument/2006/relationships/oleObject" Target="../embeddings/oleObject14.bin"/><Relationship Id="rId7" Type="http://schemas.openxmlformats.org/officeDocument/2006/relationships/image" Target="../media/image13.emf"/><Relationship Id="rId1" Type="http://schemas.openxmlformats.org/officeDocument/2006/relationships/vmlDrawing" Target="../drawings/vmlDrawing10.vml"/><Relationship Id="rId2"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4" Type="http://schemas.openxmlformats.org/officeDocument/2006/relationships/oleObject" Target="../embeddings/oleObject15.bin"/><Relationship Id="rId5" Type="http://schemas.openxmlformats.org/officeDocument/2006/relationships/image" Target="../media/image14.emf"/><Relationship Id="rId6" Type="http://schemas.openxmlformats.org/officeDocument/2006/relationships/oleObject" Target="../embeddings/oleObject16.bin"/><Relationship Id="rId7" Type="http://schemas.openxmlformats.org/officeDocument/2006/relationships/image" Target="../media/image13.emf"/><Relationship Id="rId1" Type="http://schemas.openxmlformats.org/officeDocument/2006/relationships/vmlDrawing" Target="../drawings/vmlDrawing11.vml"/><Relationship Id="rId2"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oleObject" Target="../embeddings/oleObject17.bin"/><Relationship Id="rId5" Type="http://schemas.openxmlformats.org/officeDocument/2006/relationships/image" Target="../media/image15.emf"/><Relationship Id="rId6" Type="http://schemas.openxmlformats.org/officeDocument/2006/relationships/oleObject" Target="../embeddings/oleObject18.bin"/><Relationship Id="rId7" Type="http://schemas.openxmlformats.org/officeDocument/2006/relationships/image" Target="../media/image16.emf"/><Relationship Id="rId1" Type="http://schemas.openxmlformats.org/officeDocument/2006/relationships/vmlDrawing" Target="../drawings/vmlDrawing12.vml"/><Relationship Id="rId2"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oleObject" Target="../embeddings/oleObject19.bin"/><Relationship Id="rId5" Type="http://schemas.openxmlformats.org/officeDocument/2006/relationships/image" Target="../media/image17.emf"/><Relationship Id="rId6" Type="http://schemas.openxmlformats.org/officeDocument/2006/relationships/oleObject" Target="../embeddings/oleObject20.bin"/><Relationship Id="rId7" Type="http://schemas.openxmlformats.org/officeDocument/2006/relationships/image" Target="../media/image18.emf"/><Relationship Id="rId1" Type="http://schemas.openxmlformats.org/officeDocument/2006/relationships/vmlDrawing" Target="../drawings/vmlDrawing13.vml"/><Relationship Id="rId2"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21.bin"/><Relationship Id="rId5" Type="http://schemas.openxmlformats.org/officeDocument/2006/relationships/image" Target="../media/image17.emf"/><Relationship Id="rId6" Type="http://schemas.openxmlformats.org/officeDocument/2006/relationships/oleObject" Target="../embeddings/oleObject22.bin"/><Relationship Id="rId7" Type="http://schemas.openxmlformats.org/officeDocument/2006/relationships/image" Target="../media/image18.emf"/><Relationship Id="rId1" Type="http://schemas.openxmlformats.org/officeDocument/2006/relationships/vmlDrawing" Target="../drawings/vmlDrawing14.vml"/><Relationship Id="rId2"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5.xml"/><Relationship Id="rId3"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23.bin"/><Relationship Id="rId5" Type="http://schemas.openxmlformats.org/officeDocument/2006/relationships/image" Target="../media/image20.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 Type="http://schemas.openxmlformats.org/officeDocument/2006/relationships/vmlDrawing" Target="../drawings/vmlDrawing15.vml"/><Relationship Id="rId2"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oleObject" Target="../embeddings/oleObject24.bin"/><Relationship Id="rId9" Type="http://schemas.openxmlformats.org/officeDocument/2006/relationships/image" Target="../media/image25.emf"/><Relationship Id="rId1" Type="http://schemas.openxmlformats.org/officeDocument/2006/relationships/vmlDrawing" Target="../drawings/vmlDrawing16.vml"/><Relationship Id="rId2"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5.bin"/><Relationship Id="rId5" Type="http://schemas.openxmlformats.org/officeDocument/2006/relationships/image" Target="../media/image32.emf"/><Relationship Id="rId6" Type="http://schemas.openxmlformats.org/officeDocument/2006/relationships/oleObject" Target="../embeddings/oleObject26.bin"/><Relationship Id="rId7" Type="http://schemas.openxmlformats.org/officeDocument/2006/relationships/image" Target="../media/image33.emf"/><Relationship Id="rId1" Type="http://schemas.openxmlformats.org/officeDocument/2006/relationships/vmlDrawing" Target="../drawings/vmlDrawing17.vml"/><Relationship Id="rId2"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7.bin"/><Relationship Id="rId5" Type="http://schemas.openxmlformats.org/officeDocument/2006/relationships/image" Target="../media/image34.emf"/><Relationship Id="rId6" Type="http://schemas.openxmlformats.org/officeDocument/2006/relationships/image" Target="../media/image21.emf"/><Relationship Id="rId7" Type="http://schemas.openxmlformats.org/officeDocument/2006/relationships/image" Target="../media/image22.emf"/><Relationship Id="rId8" Type="http://schemas.openxmlformats.org/officeDocument/2006/relationships/image" Target="../media/image23.emf"/><Relationship Id="rId9" Type="http://schemas.openxmlformats.org/officeDocument/2006/relationships/image" Target="../media/image24.emf"/><Relationship Id="rId1" Type="http://schemas.openxmlformats.org/officeDocument/2006/relationships/vmlDrawing" Target="../drawings/vmlDrawing18.vml"/><Relationship Id="rId2"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oleObject" Target="../embeddings/oleObject28.bin"/><Relationship Id="rId8" Type="http://schemas.openxmlformats.org/officeDocument/2006/relationships/image" Target="../media/image35.emf"/><Relationship Id="rId1" Type="http://schemas.openxmlformats.org/officeDocument/2006/relationships/vmlDrawing" Target="../drawings/vmlDrawing19.vml"/><Relationship Id="rId2"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6.emf"/><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vmlDrawing" Target="../drawings/vmlDrawing20.vml"/><Relationship Id="rId2"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6.xml"/><Relationship Id="rId3" Type="http://schemas.openxmlformats.org/officeDocument/2006/relationships/image" Target="../media/image4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7.xml"/><Relationship Id="rId3" Type="http://schemas.openxmlformats.org/officeDocument/2006/relationships/image" Target="../media/image4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8.xml"/><Relationship Id="rId3" Type="http://schemas.openxmlformats.org/officeDocument/2006/relationships/image" Target="../media/image4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49.xml"/><Relationship Id="rId3" Type="http://schemas.openxmlformats.org/officeDocument/2006/relationships/image" Target="../media/image41.e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0.xml"/><Relationship Id="rId3" Type="http://schemas.openxmlformats.org/officeDocument/2006/relationships/image" Target="../media/image41.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1.xml"/><Relationship Id="rId3" Type="http://schemas.openxmlformats.org/officeDocument/2006/relationships/image" Target="../media/image4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2.xml"/><Relationship Id="rId3" Type="http://schemas.openxmlformats.org/officeDocument/2006/relationships/image" Target="../media/image41.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3.xml"/><Relationship Id="rId3" Type="http://schemas.openxmlformats.org/officeDocument/2006/relationships/image" Target="../media/image41.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4.xml"/><Relationship Id="rId3" Type="http://schemas.openxmlformats.org/officeDocument/2006/relationships/image" Target="../media/image41.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5.xml"/><Relationship Id="rId4" Type="http://schemas.openxmlformats.org/officeDocument/2006/relationships/image" Target="../media/image43.emf"/><Relationship Id="rId5" Type="http://schemas.openxmlformats.org/officeDocument/2006/relationships/oleObject" Target="../embeddings/oleObject30.bin"/><Relationship Id="rId6" Type="http://schemas.openxmlformats.org/officeDocument/2006/relationships/image" Target="../media/image42.emf"/><Relationship Id="rId1" Type="http://schemas.openxmlformats.org/officeDocument/2006/relationships/vmlDrawing" Target="../drawings/vmlDrawing21.vml"/><Relationship Id="rId2"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Microsoft_Equation1.bin"/><Relationship Id="rId5" Type="http://schemas.openxmlformats.org/officeDocument/2006/relationships/image" Target="../media/image44.emf"/><Relationship Id="rId1" Type="http://schemas.openxmlformats.org/officeDocument/2006/relationships/vmlDrawing" Target="../drawings/vmlDrawing22.vml"/><Relationship Id="rId2"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59.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0.xml"/><Relationship Id="rId4" Type="http://schemas.openxmlformats.org/officeDocument/2006/relationships/oleObject" Target="../embeddings/oleObject31.bin"/><Relationship Id="rId5" Type="http://schemas.openxmlformats.org/officeDocument/2006/relationships/image" Target="../media/image45.emf"/><Relationship Id="rId6" Type="http://schemas.openxmlformats.org/officeDocument/2006/relationships/oleObject" Target="../embeddings/oleObject32.bin"/><Relationship Id="rId7" Type="http://schemas.openxmlformats.org/officeDocument/2006/relationships/image" Target="../media/image46.emf"/><Relationship Id="rId8" Type="http://schemas.openxmlformats.org/officeDocument/2006/relationships/oleObject" Target="../embeddings/oleObject33.bin"/><Relationship Id="rId9" Type="http://schemas.openxmlformats.org/officeDocument/2006/relationships/image" Target="../media/image47.emf"/><Relationship Id="rId10" Type="http://schemas.openxmlformats.org/officeDocument/2006/relationships/oleObject" Target="../embeddings/Microsoft_Equation2.bin"/><Relationship Id="rId11" Type="http://schemas.openxmlformats.org/officeDocument/2006/relationships/image" Target="../media/image48.emf"/><Relationship Id="rId1" Type="http://schemas.openxmlformats.org/officeDocument/2006/relationships/vmlDrawing" Target="../drawings/vmlDrawing23.vml"/><Relationship Id="rId2"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oleObject" Target="../embeddings/oleObject34.bin"/><Relationship Id="rId5" Type="http://schemas.openxmlformats.org/officeDocument/2006/relationships/image" Target="../media/image49.emf"/><Relationship Id="rId6" Type="http://schemas.openxmlformats.org/officeDocument/2006/relationships/oleObject" Target="../embeddings/Microsoft_Equation3.bin"/><Relationship Id="rId7" Type="http://schemas.openxmlformats.org/officeDocument/2006/relationships/image" Target="../media/image50.emf"/><Relationship Id="rId1" Type="http://schemas.openxmlformats.org/officeDocument/2006/relationships/vmlDrawing" Target="../drawings/vmlDrawing24.vml"/><Relationship Id="rId2"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1" Type="http://schemas.openxmlformats.org/officeDocument/2006/relationships/image" Target="../media/image54.emf"/><Relationship Id="rId12" Type="http://schemas.openxmlformats.org/officeDocument/2006/relationships/oleObject" Target="../embeddings/oleObject39.bin"/><Relationship Id="rId13" Type="http://schemas.openxmlformats.org/officeDocument/2006/relationships/image" Target="../media/image55.emf"/><Relationship Id="rId1" Type="http://schemas.openxmlformats.org/officeDocument/2006/relationships/vmlDrawing" Target="../drawings/vmlDrawing25.vml"/><Relationship Id="rId2" Type="http://schemas.openxmlformats.org/officeDocument/2006/relationships/slideLayout" Target="../slideLayouts/slideLayout29.xml"/><Relationship Id="rId3" Type="http://schemas.openxmlformats.org/officeDocument/2006/relationships/notesSlide" Target="../notesSlides/notesSlide62.xml"/><Relationship Id="rId4" Type="http://schemas.openxmlformats.org/officeDocument/2006/relationships/oleObject" Target="../embeddings/oleObject35.bin"/><Relationship Id="rId5" Type="http://schemas.openxmlformats.org/officeDocument/2006/relationships/image" Target="../media/image51.emf"/><Relationship Id="rId6" Type="http://schemas.openxmlformats.org/officeDocument/2006/relationships/oleObject" Target="../embeddings/oleObject36.bin"/><Relationship Id="rId7" Type="http://schemas.openxmlformats.org/officeDocument/2006/relationships/image" Target="../media/image52.emf"/><Relationship Id="rId8" Type="http://schemas.openxmlformats.org/officeDocument/2006/relationships/oleObject" Target="../embeddings/oleObject37.bin"/><Relationship Id="rId9" Type="http://schemas.openxmlformats.org/officeDocument/2006/relationships/image" Target="../media/image53.emf"/><Relationship Id="rId10" Type="http://schemas.openxmlformats.org/officeDocument/2006/relationships/oleObject" Target="../embeddings/oleObject38.bin"/></Relationships>
</file>

<file path=ppt/slides/_rels/slide66.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9.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35238AD-B4AC-F244-B9E0-9C33640EC486}" type="slidenum">
              <a:rPr lang="en-US" smtClean="0"/>
              <a:pPr>
                <a:defRPr/>
              </a:pPr>
              <a:t>1</a:t>
            </a:fld>
            <a:endParaRPr lang="en-US"/>
          </a:p>
        </p:txBody>
      </p:sp>
      <p:sp>
        <p:nvSpPr>
          <p:cNvPr id="5" name="Title 4"/>
          <p:cNvSpPr txBox="1">
            <a:spLocks noGrp="1"/>
          </p:cNvSpPr>
          <p:nvPr>
            <p:ph type="ctrTitle"/>
          </p:nvPr>
        </p:nvSpPr>
        <p:spPr>
          <a:xfrm>
            <a:off x="1719822" y="1803609"/>
            <a:ext cx="5704356" cy="2123658"/>
          </a:xfrm>
          <a:prstGeom prst="rect">
            <a:avLst/>
          </a:prstGeom>
          <a:noFill/>
        </p:spPr>
        <p:txBody>
          <a:bodyPr wrap="none" rtlCol="0">
            <a:spAutoFit/>
          </a:bodyPr>
          <a:lstStyle/>
          <a:p>
            <a:r>
              <a:rPr lang="en-US" sz="4400" dirty="0"/>
              <a:t>Taylor </a:t>
            </a:r>
            <a:r>
              <a:rPr lang="en-US" sz="4400" dirty="0" err="1"/>
              <a:t>Ch</a:t>
            </a:r>
            <a:r>
              <a:rPr lang="en-US" sz="4400" dirty="0"/>
              <a:t> 2:</a:t>
            </a:r>
          </a:p>
          <a:p>
            <a:r>
              <a:rPr lang="en-US" sz="4400" dirty="0"/>
              <a:t> Projectiles (and drag</a:t>
            </a:r>
            <a:r>
              <a:rPr lang="en-US" sz="4400" dirty="0" smtClean="0"/>
              <a:t>)</a:t>
            </a:r>
            <a:br>
              <a:rPr lang="en-US" sz="4400" dirty="0" smtClean="0"/>
            </a:br>
            <a:r>
              <a:rPr lang="en-US" dirty="0" smtClean="0"/>
              <a:t>and, basic ODE math.</a:t>
            </a:r>
            <a:endParaRPr lang="en-US" sz="4400" dirty="0"/>
          </a:p>
        </p:txBody>
      </p:sp>
    </p:spTree>
    <p:extLst>
      <p:ext uri="{BB962C8B-B14F-4D97-AF65-F5344CB8AC3E}">
        <p14:creationId xmlns:p14="http://schemas.microsoft.com/office/powerpoint/2010/main" val="394452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10</a:t>
            </a:fld>
            <a:endParaRPr lang="en-US">
              <a:solidFill>
                <a:srgbClr val="000000"/>
              </a:solidFill>
            </a:endParaRPr>
          </a:p>
        </p:txBody>
      </p:sp>
      <p:sp>
        <p:nvSpPr>
          <p:cNvPr id="5" name="TextBox 4"/>
          <p:cNvSpPr txBox="1"/>
          <p:nvPr/>
        </p:nvSpPr>
        <p:spPr>
          <a:xfrm>
            <a:off x="2049374" y="741425"/>
            <a:ext cx="4808626" cy="1323439"/>
          </a:xfrm>
          <a:prstGeom prst="rect">
            <a:avLst/>
          </a:prstGeom>
          <a:noFill/>
        </p:spPr>
        <p:txBody>
          <a:bodyPr wrap="square" rtlCol="0">
            <a:spAutoFit/>
          </a:bodyPr>
          <a:lstStyle/>
          <a:p>
            <a:r>
              <a:rPr lang="en-US" sz="2000">
                <a:solidFill>
                  <a:srgbClr val="000000"/>
                </a:solidFill>
              </a:rPr>
              <a:t>The magnetic force on a particle (charge q, velocity v) is </a:t>
            </a:r>
            <a:r>
              <a:rPr lang="en-US" sz="2000" b="1">
                <a:solidFill>
                  <a:srgbClr val="000000"/>
                </a:solidFill>
              </a:rPr>
              <a:t>F</a:t>
            </a:r>
            <a:r>
              <a:rPr lang="en-US" sz="2000">
                <a:solidFill>
                  <a:srgbClr val="000000"/>
                </a:solidFill>
              </a:rPr>
              <a:t> = q </a:t>
            </a:r>
            <a:r>
              <a:rPr lang="en-US" sz="2000" b="1">
                <a:solidFill>
                  <a:srgbClr val="000000"/>
                </a:solidFill>
              </a:rPr>
              <a:t>v</a:t>
            </a:r>
            <a:r>
              <a:rPr lang="en-US" sz="2000">
                <a:solidFill>
                  <a:srgbClr val="000000"/>
                </a:solidFill>
              </a:rPr>
              <a:t> x </a:t>
            </a:r>
            <a:r>
              <a:rPr lang="en-US" sz="2000" b="1">
                <a:solidFill>
                  <a:srgbClr val="000000"/>
                </a:solidFill>
              </a:rPr>
              <a:t>B</a:t>
            </a:r>
            <a:r>
              <a:rPr lang="en-US" sz="2000">
                <a:solidFill>
                  <a:srgbClr val="000000"/>
                </a:solidFill>
              </a:rPr>
              <a:t>. </a:t>
            </a:r>
          </a:p>
          <a:p>
            <a:r>
              <a:rPr lang="en-US" sz="2000">
                <a:solidFill>
                  <a:srgbClr val="000000"/>
                </a:solidFill>
              </a:rPr>
              <a:t>If q&gt;0, v(t=0) = +v</a:t>
            </a:r>
            <a:r>
              <a:rPr lang="en-US" sz="2000" baseline="-25000">
                <a:solidFill>
                  <a:srgbClr val="000000"/>
                </a:solidFill>
              </a:rPr>
              <a:t>0</a:t>
            </a:r>
            <a:r>
              <a:rPr lang="en-US" sz="2000">
                <a:solidFill>
                  <a:srgbClr val="000000"/>
                </a:solidFill>
              </a:rPr>
              <a:t> î, and B(x,y,z) = B</a:t>
            </a:r>
            <a:r>
              <a:rPr lang="en-US" sz="2000" baseline="-25000">
                <a:solidFill>
                  <a:srgbClr val="000000"/>
                </a:solidFill>
              </a:rPr>
              <a:t>0 </a:t>
            </a:r>
            <a:r>
              <a:rPr lang="en-US" sz="2000">
                <a:solidFill>
                  <a:srgbClr val="000000"/>
                </a:solidFill>
              </a:rPr>
              <a:t>ĵ, </a:t>
            </a:r>
            <a:r>
              <a:rPr lang="en-US" sz="2000">
                <a:solidFill>
                  <a:srgbClr val="333399"/>
                </a:solidFill>
              </a:rPr>
              <a:t>how does the particle move? </a:t>
            </a:r>
          </a:p>
        </p:txBody>
      </p:sp>
      <p:sp>
        <p:nvSpPr>
          <p:cNvPr id="8" name="TextBox 7"/>
          <p:cNvSpPr txBox="1"/>
          <p:nvPr/>
        </p:nvSpPr>
        <p:spPr>
          <a:xfrm>
            <a:off x="2091267" y="2294467"/>
            <a:ext cx="3416320" cy="1631216"/>
          </a:xfrm>
          <a:prstGeom prst="rect">
            <a:avLst/>
          </a:prstGeom>
          <a:noFill/>
        </p:spPr>
        <p:txBody>
          <a:bodyPr wrap="none" rtlCol="0">
            <a:spAutoFit/>
          </a:bodyPr>
          <a:lstStyle/>
          <a:p>
            <a:pPr marL="457200" indent="-457200">
              <a:buFontTx/>
              <a:buAutoNum type="alphaUcParenR"/>
            </a:pPr>
            <a:r>
              <a:rPr lang="en-US" sz="2000">
                <a:solidFill>
                  <a:srgbClr val="000000"/>
                </a:solidFill>
              </a:rPr>
              <a:t> straight line motion</a:t>
            </a:r>
          </a:p>
          <a:p>
            <a:pPr marL="457200" indent="-457200">
              <a:buFontTx/>
              <a:buAutoNum type="alphaUcParenR"/>
            </a:pPr>
            <a:r>
              <a:rPr lang="en-US" sz="2000">
                <a:solidFill>
                  <a:srgbClr val="000000"/>
                </a:solidFill>
              </a:rPr>
              <a:t> circular orbit in xy plane</a:t>
            </a:r>
          </a:p>
          <a:p>
            <a:pPr marL="457200" indent="-457200">
              <a:buFontTx/>
              <a:buAutoNum type="alphaUcParenR"/>
            </a:pPr>
            <a:r>
              <a:rPr lang="en-US" sz="2000">
                <a:solidFill>
                  <a:srgbClr val="000000"/>
                </a:solidFill>
              </a:rPr>
              <a:t> circular orbit in yz plane</a:t>
            </a:r>
          </a:p>
          <a:p>
            <a:pPr marL="457200" indent="-457200">
              <a:buFontTx/>
              <a:buAutoNum type="alphaUcParenR"/>
            </a:pPr>
            <a:r>
              <a:rPr lang="en-US" sz="2000">
                <a:solidFill>
                  <a:srgbClr val="000000"/>
                </a:solidFill>
              </a:rPr>
              <a:t> circular orbit in xz plane</a:t>
            </a:r>
          </a:p>
          <a:p>
            <a:pPr marL="457200" indent="-457200">
              <a:buFontTx/>
              <a:buAutoNum type="alphaUcParenR"/>
            </a:pPr>
            <a:r>
              <a:rPr lang="en-US" sz="2000">
                <a:solidFill>
                  <a:srgbClr val="000000"/>
                </a:solidFill>
              </a:rPr>
              <a:t> helical motion </a:t>
            </a:r>
          </a:p>
        </p:txBody>
      </p:sp>
    </p:spTree>
    <p:extLst>
      <p:ext uri="{BB962C8B-B14F-4D97-AF65-F5344CB8AC3E}">
        <p14:creationId xmlns:p14="http://schemas.microsoft.com/office/powerpoint/2010/main" val="2718315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11</a:t>
            </a:fld>
            <a:endParaRPr lang="en-US">
              <a:solidFill>
                <a:srgbClr val="000000"/>
              </a:solidFill>
            </a:endParaRPr>
          </a:p>
        </p:txBody>
      </p:sp>
      <p:sp>
        <p:nvSpPr>
          <p:cNvPr id="5" name="TextBox 4"/>
          <p:cNvSpPr txBox="1"/>
          <p:nvPr/>
        </p:nvSpPr>
        <p:spPr>
          <a:xfrm>
            <a:off x="2049374" y="690626"/>
            <a:ext cx="4808626" cy="2554545"/>
          </a:xfrm>
          <a:prstGeom prst="rect">
            <a:avLst/>
          </a:prstGeom>
          <a:noFill/>
        </p:spPr>
        <p:txBody>
          <a:bodyPr wrap="square" rtlCol="0">
            <a:spAutoFit/>
          </a:bodyPr>
          <a:lstStyle/>
          <a:p>
            <a:r>
              <a:rPr lang="en-US" sz="2000">
                <a:solidFill>
                  <a:srgbClr val="000000"/>
                </a:solidFill>
              </a:rPr>
              <a:t>In the last problem, suppose v now has a component in the </a:t>
            </a:r>
            <a:r>
              <a:rPr lang="en-US" sz="2000" b="1">
                <a:solidFill>
                  <a:srgbClr val="000000"/>
                </a:solidFill>
              </a:rPr>
              <a:t>B </a:t>
            </a:r>
            <a:r>
              <a:rPr lang="en-US" sz="2000">
                <a:solidFill>
                  <a:srgbClr val="000000"/>
                </a:solidFill>
              </a:rPr>
              <a:t>direction (ĵ), and a perp. component (î). It starts in the y=0 plane and crosses the y=y</a:t>
            </a:r>
            <a:r>
              <a:rPr lang="en-US" sz="2000" baseline="-25000">
                <a:solidFill>
                  <a:srgbClr val="000000"/>
                </a:solidFill>
              </a:rPr>
              <a:t>final</a:t>
            </a:r>
            <a:r>
              <a:rPr lang="en-US" sz="2000">
                <a:solidFill>
                  <a:srgbClr val="000000"/>
                </a:solidFill>
              </a:rPr>
              <a:t> plane at time T. </a:t>
            </a:r>
            <a:r>
              <a:rPr lang="en-US" sz="2000">
                <a:solidFill>
                  <a:srgbClr val="333399"/>
                </a:solidFill>
              </a:rPr>
              <a:t>If you increase only the initial perpendicular  </a:t>
            </a:r>
            <a:r>
              <a:rPr lang="en-US" sz="2000" i="1">
                <a:solidFill>
                  <a:srgbClr val="333399"/>
                </a:solidFill>
              </a:rPr>
              <a:t>component  </a:t>
            </a:r>
            <a:r>
              <a:rPr lang="en-US" sz="2000">
                <a:solidFill>
                  <a:srgbClr val="333399"/>
                </a:solidFill>
              </a:rPr>
              <a:t>of v, what happens to the “passage time” T.?</a:t>
            </a:r>
          </a:p>
          <a:p>
            <a:r>
              <a:rPr lang="en-US" sz="2000">
                <a:solidFill>
                  <a:srgbClr val="000000"/>
                </a:solidFill>
              </a:rPr>
              <a:t> </a:t>
            </a:r>
          </a:p>
        </p:txBody>
      </p:sp>
      <p:sp>
        <p:nvSpPr>
          <p:cNvPr id="8" name="TextBox 7"/>
          <p:cNvSpPr txBox="1"/>
          <p:nvPr/>
        </p:nvSpPr>
        <p:spPr>
          <a:xfrm>
            <a:off x="2040468" y="3022603"/>
            <a:ext cx="4108817" cy="1015663"/>
          </a:xfrm>
          <a:prstGeom prst="rect">
            <a:avLst/>
          </a:prstGeom>
          <a:noFill/>
        </p:spPr>
        <p:txBody>
          <a:bodyPr wrap="none" rtlCol="0">
            <a:spAutoFit/>
          </a:bodyPr>
          <a:lstStyle/>
          <a:p>
            <a:pPr marL="457200" indent="-457200">
              <a:buFontTx/>
              <a:buAutoNum type="alphaUcParenR"/>
            </a:pPr>
            <a:r>
              <a:rPr lang="en-US" sz="2000">
                <a:solidFill>
                  <a:srgbClr val="000000"/>
                </a:solidFill>
              </a:rPr>
              <a:t>T is independent of v</a:t>
            </a:r>
            <a:r>
              <a:rPr lang="en-US" sz="2000" baseline="-25000">
                <a:solidFill>
                  <a:srgbClr val="000000"/>
                </a:solidFill>
              </a:rPr>
              <a:t>perp</a:t>
            </a:r>
          </a:p>
          <a:p>
            <a:pPr marL="457200" indent="-457200">
              <a:buFontTx/>
              <a:buAutoNum type="alphaUcParenR"/>
            </a:pPr>
            <a:r>
              <a:rPr lang="en-US" sz="2000">
                <a:solidFill>
                  <a:srgbClr val="000000"/>
                </a:solidFill>
              </a:rPr>
              <a:t>T increases as v</a:t>
            </a:r>
            <a:r>
              <a:rPr lang="en-US" sz="2000" baseline="-25000">
                <a:solidFill>
                  <a:srgbClr val="000000"/>
                </a:solidFill>
              </a:rPr>
              <a:t>perp</a:t>
            </a:r>
            <a:r>
              <a:rPr lang="en-US" sz="2000">
                <a:solidFill>
                  <a:srgbClr val="000000"/>
                </a:solidFill>
              </a:rPr>
              <a:t> increases</a:t>
            </a:r>
          </a:p>
          <a:p>
            <a:pPr marL="457200" indent="-457200">
              <a:buFontTx/>
              <a:buAutoNum type="alphaUcParenR"/>
            </a:pPr>
            <a:r>
              <a:rPr lang="en-US" sz="2000">
                <a:solidFill>
                  <a:srgbClr val="000000"/>
                </a:solidFill>
              </a:rPr>
              <a:t>T decreases as v</a:t>
            </a:r>
            <a:r>
              <a:rPr lang="en-US" sz="2000" baseline="-25000">
                <a:solidFill>
                  <a:srgbClr val="000000"/>
                </a:solidFill>
              </a:rPr>
              <a:t>perp</a:t>
            </a:r>
            <a:r>
              <a:rPr lang="en-US" sz="2000">
                <a:solidFill>
                  <a:srgbClr val="000000"/>
                </a:solidFill>
              </a:rPr>
              <a:t> increases</a:t>
            </a:r>
          </a:p>
        </p:txBody>
      </p:sp>
    </p:spTree>
    <p:extLst>
      <p:ext uri="{BB962C8B-B14F-4D97-AF65-F5344CB8AC3E}">
        <p14:creationId xmlns:p14="http://schemas.microsoft.com/office/powerpoint/2010/main" val="1851582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12</a:t>
            </a:fld>
            <a:endParaRPr lang="en-US">
              <a:solidFill>
                <a:srgbClr val="000000"/>
              </a:solidFill>
            </a:endParaRPr>
          </a:p>
        </p:txBody>
      </p:sp>
      <p:sp>
        <p:nvSpPr>
          <p:cNvPr id="5" name="TextBox 4"/>
          <p:cNvSpPr txBox="1"/>
          <p:nvPr/>
        </p:nvSpPr>
        <p:spPr>
          <a:xfrm>
            <a:off x="2049374" y="741425"/>
            <a:ext cx="4808626" cy="1323439"/>
          </a:xfrm>
          <a:prstGeom prst="rect">
            <a:avLst/>
          </a:prstGeom>
          <a:noFill/>
        </p:spPr>
        <p:txBody>
          <a:bodyPr wrap="square" rtlCol="0">
            <a:spAutoFit/>
          </a:bodyPr>
          <a:lstStyle/>
          <a:p>
            <a:r>
              <a:rPr lang="en-US" sz="2000">
                <a:solidFill>
                  <a:srgbClr val="000000"/>
                </a:solidFill>
              </a:rPr>
              <a:t>The magnetic force on a particle (charge q, velocity v) is </a:t>
            </a:r>
            <a:r>
              <a:rPr lang="en-US" sz="2000" b="1">
                <a:solidFill>
                  <a:srgbClr val="000000"/>
                </a:solidFill>
              </a:rPr>
              <a:t>F</a:t>
            </a:r>
            <a:r>
              <a:rPr lang="en-US" sz="2000">
                <a:solidFill>
                  <a:srgbClr val="000000"/>
                </a:solidFill>
              </a:rPr>
              <a:t> = q </a:t>
            </a:r>
            <a:r>
              <a:rPr lang="en-US" sz="2000" b="1">
                <a:solidFill>
                  <a:srgbClr val="000000"/>
                </a:solidFill>
              </a:rPr>
              <a:t>v</a:t>
            </a:r>
            <a:r>
              <a:rPr lang="en-US" sz="2000">
                <a:solidFill>
                  <a:srgbClr val="000000"/>
                </a:solidFill>
              </a:rPr>
              <a:t> x </a:t>
            </a:r>
            <a:r>
              <a:rPr lang="en-US" sz="2000" b="1">
                <a:solidFill>
                  <a:srgbClr val="000000"/>
                </a:solidFill>
              </a:rPr>
              <a:t>B</a:t>
            </a:r>
            <a:r>
              <a:rPr lang="en-US" sz="2000">
                <a:solidFill>
                  <a:srgbClr val="000000"/>
                </a:solidFill>
              </a:rPr>
              <a:t>. </a:t>
            </a:r>
          </a:p>
          <a:p>
            <a:r>
              <a:rPr lang="en-US" sz="2000">
                <a:solidFill>
                  <a:srgbClr val="000000"/>
                </a:solidFill>
              </a:rPr>
              <a:t>If q&gt;0, v(t=0) = +v</a:t>
            </a:r>
            <a:r>
              <a:rPr lang="en-US" sz="2000" baseline="-25000">
                <a:solidFill>
                  <a:srgbClr val="000000"/>
                </a:solidFill>
              </a:rPr>
              <a:t>0</a:t>
            </a:r>
            <a:r>
              <a:rPr lang="en-US" sz="2000">
                <a:solidFill>
                  <a:srgbClr val="000000"/>
                </a:solidFill>
              </a:rPr>
              <a:t> î, and B(x,y,z) = B</a:t>
            </a:r>
            <a:r>
              <a:rPr lang="en-US" sz="2000" baseline="-25000">
                <a:solidFill>
                  <a:srgbClr val="000000"/>
                </a:solidFill>
              </a:rPr>
              <a:t>0 </a:t>
            </a:r>
            <a:r>
              <a:rPr lang="en-US" sz="2000">
                <a:solidFill>
                  <a:srgbClr val="000000"/>
                </a:solidFill>
              </a:rPr>
              <a:t> î, </a:t>
            </a:r>
            <a:r>
              <a:rPr lang="en-US" sz="2000">
                <a:solidFill>
                  <a:srgbClr val="333399"/>
                </a:solidFill>
              </a:rPr>
              <a:t>how does the particle move? </a:t>
            </a:r>
          </a:p>
        </p:txBody>
      </p:sp>
      <p:sp>
        <p:nvSpPr>
          <p:cNvPr id="8" name="TextBox 7"/>
          <p:cNvSpPr txBox="1"/>
          <p:nvPr/>
        </p:nvSpPr>
        <p:spPr>
          <a:xfrm>
            <a:off x="2091267" y="2294467"/>
            <a:ext cx="3416320" cy="1631216"/>
          </a:xfrm>
          <a:prstGeom prst="rect">
            <a:avLst/>
          </a:prstGeom>
          <a:noFill/>
        </p:spPr>
        <p:txBody>
          <a:bodyPr wrap="none" rtlCol="0">
            <a:spAutoFit/>
          </a:bodyPr>
          <a:lstStyle/>
          <a:p>
            <a:pPr marL="457200" indent="-457200">
              <a:buFontTx/>
              <a:buAutoNum type="alphaUcParenR"/>
            </a:pPr>
            <a:r>
              <a:rPr lang="en-US" sz="2000">
                <a:solidFill>
                  <a:srgbClr val="000000"/>
                </a:solidFill>
              </a:rPr>
              <a:t> straight line motion</a:t>
            </a:r>
          </a:p>
          <a:p>
            <a:pPr marL="457200" indent="-457200">
              <a:buFontTx/>
              <a:buAutoNum type="alphaUcParenR"/>
            </a:pPr>
            <a:r>
              <a:rPr lang="en-US" sz="2000">
                <a:solidFill>
                  <a:srgbClr val="000000"/>
                </a:solidFill>
              </a:rPr>
              <a:t> circular orbit in xy plane</a:t>
            </a:r>
          </a:p>
          <a:p>
            <a:pPr marL="457200" indent="-457200">
              <a:buFontTx/>
              <a:buAutoNum type="alphaUcParenR"/>
            </a:pPr>
            <a:r>
              <a:rPr lang="en-US" sz="2000">
                <a:solidFill>
                  <a:srgbClr val="000000"/>
                </a:solidFill>
              </a:rPr>
              <a:t> circular orbit in yz plane</a:t>
            </a:r>
          </a:p>
          <a:p>
            <a:pPr marL="457200" indent="-457200">
              <a:buFontTx/>
              <a:buAutoNum type="alphaUcParenR"/>
            </a:pPr>
            <a:r>
              <a:rPr lang="en-US" sz="2000">
                <a:solidFill>
                  <a:srgbClr val="000000"/>
                </a:solidFill>
              </a:rPr>
              <a:t> circular orbit in xz plane</a:t>
            </a:r>
          </a:p>
          <a:p>
            <a:pPr marL="457200" indent="-457200">
              <a:buFontTx/>
              <a:buAutoNum type="alphaUcParenR"/>
            </a:pPr>
            <a:r>
              <a:rPr lang="en-US" sz="2000">
                <a:solidFill>
                  <a:srgbClr val="000000"/>
                </a:solidFill>
              </a:rPr>
              <a:t> helical motion </a:t>
            </a:r>
          </a:p>
        </p:txBody>
      </p:sp>
    </p:spTree>
    <p:extLst>
      <p:ext uri="{BB962C8B-B14F-4D97-AF65-F5344CB8AC3E}">
        <p14:creationId xmlns:p14="http://schemas.microsoft.com/office/powerpoint/2010/main" val="1129050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pPr>
                <a:defRPr/>
              </a:pPr>
              <a:t>13</a:t>
            </a:fld>
            <a:endParaRPr lang="en-US"/>
          </a:p>
        </p:txBody>
      </p:sp>
      <p:sp>
        <p:nvSpPr>
          <p:cNvPr id="3" name="TextBox 2"/>
          <p:cNvSpPr txBox="1"/>
          <p:nvPr/>
        </p:nvSpPr>
        <p:spPr>
          <a:xfrm>
            <a:off x="0" y="274178"/>
            <a:ext cx="9080581" cy="3416320"/>
          </a:xfrm>
          <a:prstGeom prst="rect">
            <a:avLst/>
          </a:prstGeom>
          <a:noFill/>
        </p:spPr>
        <p:txBody>
          <a:bodyPr wrap="square" rtlCol="0">
            <a:spAutoFit/>
          </a:bodyPr>
          <a:lstStyle/>
          <a:p>
            <a:r>
              <a:rPr lang="en-US" dirty="0" smtClean="0"/>
              <a:t>In a homework problem,  a student derives a formula for position.</a:t>
            </a:r>
            <a:br>
              <a:rPr lang="en-US" dirty="0" smtClean="0"/>
            </a:br>
            <a:endParaRPr lang="en-US" dirty="0" smtClean="0"/>
          </a:p>
          <a:p>
            <a:r>
              <a:rPr lang="en-US" dirty="0" smtClean="0"/>
              <a:t>The problem involves gravity and a “drag force” F= -cv, </a:t>
            </a:r>
            <a:br>
              <a:rPr lang="en-US" dirty="0" smtClean="0"/>
            </a:br>
            <a:r>
              <a:rPr lang="en-US" dirty="0" smtClean="0"/>
              <a:t>where v is speed.  They get a term that looks like</a:t>
            </a:r>
          </a:p>
          <a:p>
            <a:endParaRPr lang="en-US" dirty="0"/>
          </a:p>
          <a:p>
            <a:endParaRPr lang="en-US" dirty="0" smtClean="0"/>
          </a:p>
          <a:p>
            <a:endParaRPr lang="en-US" dirty="0"/>
          </a:p>
          <a:p>
            <a:r>
              <a:rPr lang="en-US" dirty="0" smtClean="0"/>
              <a:t>Is there any way to tell if they made a mistake, without carefully looking over all their work? </a:t>
            </a:r>
            <a:endParaRPr lang="en-US" dirty="0"/>
          </a:p>
        </p:txBody>
      </p:sp>
      <p:sp>
        <p:nvSpPr>
          <p:cNvPr id="4" name="TextBox 3"/>
          <p:cNvSpPr txBox="1"/>
          <p:nvPr/>
        </p:nvSpPr>
        <p:spPr>
          <a:xfrm>
            <a:off x="0" y="4201212"/>
            <a:ext cx="9015562" cy="1938992"/>
          </a:xfrm>
          <a:prstGeom prst="rect">
            <a:avLst/>
          </a:prstGeom>
          <a:noFill/>
        </p:spPr>
        <p:txBody>
          <a:bodyPr wrap="square" rtlCol="0">
            <a:spAutoFit/>
          </a:bodyPr>
          <a:lstStyle/>
          <a:p>
            <a:pPr marL="457200" indent="-457200">
              <a:buAutoNum type="alphaUcParenR"/>
            </a:pPr>
            <a:r>
              <a:rPr lang="en-US" dirty="0" smtClean="0"/>
              <a:t>Yes, I see a nice check</a:t>
            </a:r>
          </a:p>
          <a:p>
            <a:pPr marL="457200" indent="-457200">
              <a:buAutoNum type="alphaUcParenR"/>
            </a:pPr>
            <a:r>
              <a:rPr lang="en-US" dirty="0" smtClean="0"/>
              <a:t>There probably is but I’m not seeing the “trick”</a:t>
            </a:r>
          </a:p>
          <a:p>
            <a:pPr marL="457200" indent="-457200">
              <a:buAutoNum type="alphaUcParenR"/>
            </a:pPr>
            <a:r>
              <a:rPr lang="en-US" dirty="0" smtClean="0"/>
              <a:t>With a formula this messy, the only way to check is to redo the work (or compare with someone else, or the book, or </a:t>
            </a:r>
            <a:r>
              <a:rPr lang="en-US" dirty="0" err="1" smtClean="0"/>
              <a:t>google</a:t>
            </a:r>
            <a:r>
              <a:rPr lang="en-US" dirty="0" smtClean="0"/>
              <a:t> it, or …) </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028405923"/>
              </p:ext>
            </p:extLst>
          </p:nvPr>
        </p:nvGraphicFramePr>
        <p:xfrm>
          <a:off x="2181225" y="1716088"/>
          <a:ext cx="3806825" cy="1174750"/>
        </p:xfrm>
        <a:graphic>
          <a:graphicData uri="http://schemas.openxmlformats.org/presentationml/2006/ole">
            <mc:AlternateContent xmlns:mc="http://schemas.openxmlformats.org/markup-compatibility/2006">
              <mc:Choice xmlns:v="urn:schemas-microsoft-com:vml" Requires="v">
                <p:oleObj spid="_x0000_s497685" name="Equation" r:id="rId4" imgW="1358900" imgH="419100" progId="Equation.3">
                  <p:embed/>
                </p:oleObj>
              </mc:Choice>
              <mc:Fallback>
                <p:oleObj name="Equation" r:id="rId4" imgW="1358900" imgH="419100" progId="Equation.3">
                  <p:embed/>
                  <p:pic>
                    <p:nvPicPr>
                      <p:cNvPr id="0" name=""/>
                      <p:cNvPicPr/>
                      <p:nvPr/>
                    </p:nvPicPr>
                    <p:blipFill>
                      <a:blip r:embed="rId5"/>
                      <a:stretch>
                        <a:fillRect/>
                      </a:stretch>
                    </p:blipFill>
                    <p:spPr>
                      <a:xfrm>
                        <a:off x="2181225" y="1716088"/>
                        <a:ext cx="3806825" cy="1174750"/>
                      </a:xfrm>
                      <a:prstGeom prst="rect">
                        <a:avLst/>
                      </a:prstGeom>
                    </p:spPr>
                  </p:pic>
                </p:oleObj>
              </mc:Fallback>
            </mc:AlternateContent>
          </a:graphicData>
        </a:graphic>
      </p:graphicFrame>
    </p:spTree>
    <p:extLst>
      <p:ext uri="{BB962C8B-B14F-4D97-AF65-F5344CB8AC3E}">
        <p14:creationId xmlns:p14="http://schemas.microsoft.com/office/powerpoint/2010/main" val="36075949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14</a:t>
            </a:fld>
            <a:endParaRPr lang="en-US"/>
          </a:p>
        </p:txBody>
      </p:sp>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0" y="35938"/>
            <a:ext cx="9144000" cy="861774"/>
          </a:xfrm>
          <a:prstGeom prst="rect">
            <a:avLst/>
          </a:prstGeom>
          <a:noFill/>
        </p:spPr>
        <p:txBody>
          <a:bodyPr wrap="square" rtlCol="0">
            <a:spAutoFit/>
          </a:bodyPr>
          <a:lstStyle/>
          <a:p>
            <a:r>
              <a:rPr lang="en-US"/>
              <a:t>In a Phys 1110 exam, a student produced the following solution.</a:t>
            </a:r>
          </a:p>
          <a:p>
            <a:r>
              <a:rPr lang="en-US" sz="2600"/>
              <a:t>- Is the final solution correct? </a:t>
            </a:r>
          </a:p>
        </p:txBody>
      </p:sp>
      <p:sp>
        <p:nvSpPr>
          <p:cNvPr id="5" name="TextBox 4"/>
          <p:cNvSpPr txBox="1"/>
          <p:nvPr/>
        </p:nvSpPr>
        <p:spPr>
          <a:xfrm>
            <a:off x="66846" y="773874"/>
            <a:ext cx="9144000" cy="1200329"/>
          </a:xfrm>
          <a:prstGeom prst="rect">
            <a:avLst/>
          </a:prstGeom>
          <a:noFill/>
        </p:spPr>
        <p:txBody>
          <a:bodyPr wrap="square" rtlCol="0">
            <a:spAutoFit/>
          </a:bodyPr>
          <a:lstStyle/>
          <a:p>
            <a:r>
              <a:rPr lang="en-US" sz="2600"/>
              <a:t>- If NOT, does that mean the initial equation must have been wrong?</a:t>
            </a:r>
          </a:p>
          <a:p>
            <a:endParaRPr lang="en-US" sz="2000"/>
          </a:p>
        </p:txBody>
      </p:sp>
      <p:sp>
        <p:nvSpPr>
          <p:cNvPr id="6" name="TextBox 5"/>
          <p:cNvSpPr txBox="1"/>
          <p:nvPr/>
        </p:nvSpPr>
        <p:spPr>
          <a:xfrm>
            <a:off x="0" y="1552359"/>
            <a:ext cx="9144000" cy="1600438"/>
          </a:xfrm>
          <a:prstGeom prst="rect">
            <a:avLst/>
          </a:prstGeom>
          <a:noFill/>
        </p:spPr>
        <p:txBody>
          <a:bodyPr wrap="square" rtlCol="0">
            <a:spAutoFit/>
          </a:bodyPr>
          <a:lstStyle/>
          <a:p>
            <a:r>
              <a:rPr lang="en-US" sz="2600"/>
              <a:t>- If NOT, and assuming the initial equation is NOT wrong, </a:t>
            </a:r>
            <a:br>
              <a:rPr lang="en-US" sz="2600"/>
            </a:br>
            <a:r>
              <a:rPr lang="en-US" sz="2600"/>
              <a:t>find the error using </a:t>
            </a:r>
            <a:br>
              <a:rPr lang="en-US" sz="2600"/>
            </a:br>
            <a:r>
              <a:rPr lang="en-US" sz="2600"/>
              <a:t>dimensional analysis.  </a:t>
            </a:r>
          </a:p>
          <a:p>
            <a:endParaRPr lang="en-US" sz="2000"/>
          </a:p>
        </p:txBody>
      </p:sp>
      <p:grpSp>
        <p:nvGrpSpPr>
          <p:cNvPr id="10" name="Group 9"/>
          <p:cNvGrpSpPr/>
          <p:nvPr/>
        </p:nvGrpSpPr>
        <p:grpSpPr>
          <a:xfrm>
            <a:off x="4047067" y="2116667"/>
            <a:ext cx="5096933" cy="4741333"/>
            <a:chOff x="4047067" y="2116667"/>
            <a:chExt cx="5096933" cy="4741333"/>
          </a:xfrm>
        </p:grpSpPr>
        <p:graphicFrame>
          <p:nvGraphicFramePr>
            <p:cNvPr id="101378" name="Object 2"/>
            <p:cNvGraphicFramePr>
              <a:graphicFrameLocks noChangeAspect="1"/>
            </p:cNvGraphicFramePr>
            <p:nvPr/>
          </p:nvGraphicFramePr>
          <p:xfrm>
            <a:off x="4218516" y="2243138"/>
            <a:ext cx="4925484" cy="4355745"/>
          </p:xfrm>
          <a:graphic>
            <a:graphicData uri="http://schemas.openxmlformats.org/presentationml/2006/ole">
              <mc:AlternateContent xmlns:mc="http://schemas.openxmlformats.org/markup-compatibility/2006">
                <mc:Choice xmlns:v="urn:schemas-microsoft-com:vml" Requires="v">
                  <p:oleObj spid="_x0000_s101433" name="Equation" r:id="rId4" imgW="1905000" imgH="1689100" progId="Equation.3">
                    <p:embed/>
                  </p:oleObj>
                </mc:Choice>
                <mc:Fallback>
                  <p:oleObj name="Equation" r:id="rId4" imgW="1905000" imgH="1689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8516" y="2243138"/>
                          <a:ext cx="4925484" cy="435574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p:nvPr/>
          </p:nvSpPr>
          <p:spPr bwMode="auto">
            <a:xfrm>
              <a:off x="4047067" y="2116667"/>
              <a:ext cx="5096933" cy="4741333"/>
            </a:xfrm>
            <a:prstGeom prst="rect">
              <a:avLst/>
            </a:prstGeom>
            <a:no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grpSp>
      <p:graphicFrame>
        <p:nvGraphicFramePr>
          <p:cNvPr id="101379" name="Object 3"/>
          <p:cNvGraphicFramePr>
            <a:graphicFrameLocks noChangeAspect="1"/>
          </p:cNvGraphicFramePr>
          <p:nvPr/>
        </p:nvGraphicFramePr>
        <p:xfrm>
          <a:off x="44450" y="3103564"/>
          <a:ext cx="3751439" cy="3484742"/>
        </p:xfrm>
        <a:graphic>
          <a:graphicData uri="http://schemas.openxmlformats.org/presentationml/2006/ole">
            <mc:AlternateContent xmlns:mc="http://schemas.openxmlformats.org/markup-compatibility/2006">
              <mc:Choice xmlns:v="urn:schemas-microsoft-com:vml" Requires="v">
                <p:oleObj spid="_x0000_s101434" name="Equation" r:id="rId6" imgW="1689100" imgH="1574800" progId="Equation.3">
                  <p:embed/>
                </p:oleObj>
              </mc:Choice>
              <mc:Fallback>
                <p:oleObj name="Equation" r:id="rId6" imgW="1689100" imgH="15748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450" y="3103564"/>
                        <a:ext cx="3751439" cy="34847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15</a:t>
            </a:fld>
            <a:endParaRPr lang="en-US"/>
          </a:p>
        </p:txBody>
      </p:sp>
      <p:sp>
        <p:nvSpPr>
          <p:cNvPr id="4" name="Rectangle 3"/>
          <p:cNvSpPr/>
          <p:nvPr/>
        </p:nvSpPr>
        <p:spPr>
          <a:xfrm>
            <a:off x="311311" y="0"/>
            <a:ext cx="8832689" cy="3046988"/>
          </a:xfrm>
          <a:prstGeom prst="rect">
            <a:avLst/>
          </a:prstGeom>
        </p:spPr>
        <p:txBody>
          <a:bodyPr wrap="square">
            <a:spAutoFit/>
          </a:bodyPr>
          <a:lstStyle/>
          <a:p>
            <a:r>
              <a:rPr lang="en-US" sz="3200" dirty="0">
                <a:solidFill>
                  <a:srgbClr val="333399"/>
                </a:solidFill>
              </a:rPr>
              <a:t>Which of these </a:t>
            </a:r>
            <a:r>
              <a:rPr lang="en-US" sz="3200" dirty="0" smtClean="0">
                <a:solidFill>
                  <a:srgbClr val="333399"/>
                </a:solidFill>
              </a:rPr>
              <a:t>ODEs for y(t) </a:t>
            </a:r>
            <a:r>
              <a:rPr lang="en-US" sz="3200" dirty="0">
                <a:solidFill>
                  <a:srgbClr val="333399"/>
                </a:solidFill>
              </a:rPr>
              <a:t>are separable?</a:t>
            </a:r>
            <a:r>
              <a:rPr lang="en-US" sz="3200" dirty="0"/>
              <a:t/>
            </a:r>
            <a:br>
              <a:rPr lang="en-US" sz="3200" dirty="0"/>
            </a:br>
            <a:r>
              <a:rPr lang="en-US" sz="3200" dirty="0"/>
              <a:t/>
            </a:r>
            <a:br>
              <a:rPr lang="en-US" sz="3200" dirty="0"/>
            </a:br>
            <a:r>
              <a:rPr lang="en-US" sz="3200" dirty="0" err="1"/>
              <a:t>i</a:t>
            </a:r>
            <a:r>
              <a:rPr lang="en-US" sz="3200" dirty="0"/>
              <a:t>)                           ii)</a:t>
            </a:r>
          </a:p>
          <a:p>
            <a:endParaRPr lang="en-US" sz="3200" b="1" dirty="0"/>
          </a:p>
          <a:p>
            <a:endParaRPr lang="en-US" sz="3200" dirty="0"/>
          </a:p>
          <a:p>
            <a:r>
              <a:rPr lang="en-US" sz="3200" dirty="0"/>
              <a:t>iii)</a:t>
            </a:r>
          </a:p>
        </p:txBody>
      </p:sp>
      <p:sp>
        <p:nvSpPr>
          <p:cNvPr id="6" name="Rectangle 5"/>
          <p:cNvSpPr/>
          <p:nvPr/>
        </p:nvSpPr>
        <p:spPr>
          <a:xfrm>
            <a:off x="358207" y="3112794"/>
            <a:ext cx="4572000" cy="2554545"/>
          </a:xfrm>
          <a:prstGeom prst="rect">
            <a:avLst/>
          </a:prstGeom>
        </p:spPr>
        <p:txBody>
          <a:bodyPr>
            <a:spAutoFit/>
          </a:bodyPr>
          <a:lstStyle/>
          <a:p>
            <a:pPr marL="457200" indent="-457200">
              <a:buAutoNum type="alphaUcParenR"/>
            </a:pPr>
            <a:r>
              <a:rPr lang="en-US" sz="3200"/>
              <a:t> none</a:t>
            </a:r>
          </a:p>
          <a:p>
            <a:pPr marL="457200" indent="-457200">
              <a:buAutoNum type="alphaUcParenR"/>
            </a:pPr>
            <a:r>
              <a:rPr lang="en-US" sz="3200"/>
              <a:t> i &amp; ii</a:t>
            </a:r>
          </a:p>
          <a:p>
            <a:pPr marL="457200" indent="-457200">
              <a:buAutoNum type="alphaUcParenR"/>
            </a:pPr>
            <a:r>
              <a:rPr lang="en-US" sz="3200"/>
              <a:t> ii &amp; iii</a:t>
            </a:r>
          </a:p>
          <a:p>
            <a:pPr marL="457200" indent="-457200">
              <a:buAutoNum type="alphaUcParenR"/>
            </a:pPr>
            <a:r>
              <a:rPr lang="en-US" sz="3200"/>
              <a:t> i &amp; iii</a:t>
            </a:r>
          </a:p>
          <a:p>
            <a:pPr marL="457200" indent="-457200">
              <a:buAutoNum type="alphaUcParenR"/>
            </a:pPr>
            <a:r>
              <a:rPr lang="en-US" sz="3200"/>
              <a:t>  all</a:t>
            </a:r>
          </a:p>
        </p:txBody>
      </p:sp>
      <p:graphicFrame>
        <p:nvGraphicFramePr>
          <p:cNvPr id="5" name="Object 4"/>
          <p:cNvGraphicFramePr>
            <a:graphicFrameLocks noChangeAspect="1"/>
          </p:cNvGraphicFramePr>
          <p:nvPr>
            <p:extLst>
              <p:ext uri="{D42A27DB-BD31-4B8C-83A1-F6EECF244321}">
                <p14:modId xmlns:p14="http://schemas.microsoft.com/office/powerpoint/2010/main" val="551402917"/>
              </p:ext>
            </p:extLst>
          </p:nvPr>
        </p:nvGraphicFramePr>
        <p:xfrm>
          <a:off x="836613" y="836613"/>
          <a:ext cx="1749425" cy="1109662"/>
        </p:xfrm>
        <a:graphic>
          <a:graphicData uri="http://schemas.openxmlformats.org/presentationml/2006/ole">
            <mc:AlternateContent xmlns:mc="http://schemas.openxmlformats.org/markup-compatibility/2006">
              <mc:Choice xmlns:v="urn:schemas-microsoft-com:vml" Requires="v">
                <p:oleObj spid="_x0000_s1097" name="Equation" r:id="rId4" imgW="660400" imgH="419100" progId="Equation.3">
                  <p:embed/>
                </p:oleObj>
              </mc:Choice>
              <mc:Fallback>
                <p:oleObj name="Equation" r:id="rId4" imgW="660400" imgH="419100" progId="Equation.3">
                  <p:embed/>
                  <p:pic>
                    <p:nvPicPr>
                      <p:cNvPr id="0" name=""/>
                      <p:cNvPicPr>
                        <a:picLocks noChangeAspect="1" noChangeArrowheads="1"/>
                      </p:cNvPicPr>
                      <p:nvPr/>
                    </p:nvPicPr>
                    <p:blipFill>
                      <a:blip r:embed="rId5"/>
                      <a:srcRect/>
                      <a:stretch>
                        <a:fillRect/>
                      </a:stretch>
                    </p:blipFill>
                    <p:spPr bwMode="auto">
                      <a:xfrm>
                        <a:off x="836613" y="836613"/>
                        <a:ext cx="1749425" cy="1109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8" name="Object 4"/>
          <p:cNvGraphicFramePr>
            <a:graphicFrameLocks noChangeAspect="1"/>
          </p:cNvGraphicFramePr>
          <p:nvPr/>
        </p:nvGraphicFramePr>
        <p:xfrm>
          <a:off x="4319216" y="882035"/>
          <a:ext cx="1925342" cy="1013195"/>
        </p:xfrm>
        <a:graphic>
          <a:graphicData uri="http://schemas.openxmlformats.org/presentationml/2006/ole">
            <mc:AlternateContent xmlns:mc="http://schemas.openxmlformats.org/markup-compatibility/2006">
              <mc:Choice xmlns:v="urn:schemas-microsoft-com:vml" Requires="v">
                <p:oleObj spid="_x0000_s1098" name="Equation" r:id="rId6" imgW="723900" imgH="381000" progId="Equation.3">
                  <p:embed/>
                </p:oleObj>
              </mc:Choice>
              <mc:Fallback>
                <p:oleObj name="Equation" r:id="rId6" imgW="7239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9216" y="882035"/>
                        <a:ext cx="1925342" cy="10131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2229" name="Object 5"/>
          <p:cNvGraphicFramePr>
            <a:graphicFrameLocks noChangeAspect="1"/>
          </p:cNvGraphicFramePr>
          <p:nvPr/>
        </p:nvGraphicFramePr>
        <p:xfrm>
          <a:off x="1006353" y="2450735"/>
          <a:ext cx="1963494" cy="594214"/>
        </p:xfrm>
        <a:graphic>
          <a:graphicData uri="http://schemas.openxmlformats.org/presentationml/2006/ole">
            <mc:AlternateContent xmlns:mc="http://schemas.openxmlformats.org/markup-compatibility/2006">
              <mc:Choice xmlns:v="urn:schemas-microsoft-com:vml" Requires="v">
                <p:oleObj spid="_x0000_s1099" name="Equation" r:id="rId8" imgW="546100" imgH="165100" progId="Equation.3">
                  <p:embed/>
                </p:oleObj>
              </mc:Choice>
              <mc:Fallback>
                <p:oleObj name="Equation" r:id="rId8" imgW="546100" imgH="165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06353" y="2450735"/>
                        <a:ext cx="1963494" cy="5942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6774427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16</a:t>
            </a:fld>
            <a:endParaRPr lang="en-US"/>
          </a:p>
        </p:txBody>
      </p:sp>
      <p:sp>
        <p:nvSpPr>
          <p:cNvPr id="4" name="Rectangle 3"/>
          <p:cNvSpPr/>
          <p:nvPr/>
        </p:nvSpPr>
        <p:spPr>
          <a:xfrm>
            <a:off x="2167467" y="829102"/>
            <a:ext cx="4572000" cy="1077218"/>
          </a:xfrm>
          <a:prstGeom prst="rect">
            <a:avLst/>
          </a:prstGeom>
        </p:spPr>
        <p:txBody>
          <a:bodyPr>
            <a:spAutoFit/>
          </a:bodyPr>
          <a:lstStyle/>
          <a:p>
            <a:pPr algn="ctr"/>
            <a:r>
              <a:rPr lang="en-US" sz="3200">
                <a:solidFill>
                  <a:srgbClr val="333399"/>
                </a:solidFill>
              </a:rPr>
              <a:t>Classify this ODE:</a:t>
            </a:r>
            <a:r>
              <a:rPr lang="en-US" sz="3200"/>
              <a:t/>
            </a:r>
            <a:br>
              <a:rPr lang="en-US" sz="3200"/>
            </a:br>
            <a:endParaRPr lang="en-US" sz="3200"/>
          </a:p>
        </p:txBody>
      </p:sp>
      <p:graphicFrame>
        <p:nvGraphicFramePr>
          <p:cNvPr id="53250" name="Object 2"/>
          <p:cNvGraphicFramePr>
            <a:graphicFrameLocks noChangeAspect="1"/>
          </p:cNvGraphicFramePr>
          <p:nvPr/>
        </p:nvGraphicFramePr>
        <p:xfrm>
          <a:off x="3211513" y="1325848"/>
          <a:ext cx="2985598" cy="1135997"/>
        </p:xfrm>
        <a:graphic>
          <a:graphicData uri="http://schemas.openxmlformats.org/presentationml/2006/ole">
            <mc:AlternateContent xmlns:mc="http://schemas.openxmlformats.org/markup-compatibility/2006">
              <mc:Choice xmlns:v="urn:schemas-microsoft-com:vml" Requires="v">
                <p:oleObj spid="_x0000_s482331" name="Equation" r:id="rId4" imgW="1168400" imgH="444500" progId="Equation.3">
                  <p:embed/>
                </p:oleObj>
              </mc:Choice>
              <mc:Fallback>
                <p:oleObj name="Equation" r:id="rId4" imgW="1168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513" y="1325848"/>
                        <a:ext cx="2985598" cy="1135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2575821" y="2690113"/>
            <a:ext cx="4572000" cy="2554545"/>
          </a:xfrm>
          <a:prstGeom prst="rect">
            <a:avLst/>
          </a:prstGeom>
        </p:spPr>
        <p:txBody>
          <a:bodyPr>
            <a:spAutoFit/>
          </a:bodyPr>
          <a:lstStyle/>
          <a:p>
            <a:pPr marL="457200" indent="-457200">
              <a:buAutoNum type="alphaUcParenR"/>
            </a:pPr>
            <a:r>
              <a:rPr lang="en-US" sz="3200"/>
              <a:t> 1</a:t>
            </a:r>
            <a:r>
              <a:rPr lang="en-US" sz="3200" baseline="30000"/>
              <a:t>st</a:t>
            </a:r>
            <a:r>
              <a:rPr lang="en-US" sz="3200"/>
              <a:t> order, nonlinear</a:t>
            </a:r>
          </a:p>
          <a:p>
            <a:pPr marL="457200" indent="-457200">
              <a:buAutoNum type="alphaUcParenR"/>
            </a:pPr>
            <a:r>
              <a:rPr lang="en-US" sz="3200"/>
              <a:t> 1</a:t>
            </a:r>
            <a:r>
              <a:rPr lang="en-US" sz="3200" baseline="30000"/>
              <a:t>st</a:t>
            </a:r>
            <a:r>
              <a:rPr lang="en-US" sz="3200"/>
              <a:t> order, linear</a:t>
            </a:r>
          </a:p>
          <a:p>
            <a:pPr marL="457200" indent="-457200">
              <a:buAutoNum type="alphaUcParenR"/>
            </a:pPr>
            <a:r>
              <a:rPr lang="en-US" sz="3200"/>
              <a:t> 2</a:t>
            </a:r>
            <a:r>
              <a:rPr lang="en-US" sz="3200" baseline="30000"/>
              <a:t>nd</a:t>
            </a:r>
            <a:r>
              <a:rPr lang="en-US" sz="3200"/>
              <a:t> order, nonlinear</a:t>
            </a:r>
          </a:p>
          <a:p>
            <a:pPr marL="457200" indent="-457200">
              <a:buAutoNum type="alphaUcParenR"/>
            </a:pPr>
            <a:r>
              <a:rPr lang="en-US" sz="3200"/>
              <a:t> 2</a:t>
            </a:r>
            <a:r>
              <a:rPr lang="en-US" sz="3200" baseline="30000"/>
              <a:t>nd</a:t>
            </a:r>
            <a:r>
              <a:rPr lang="en-US" sz="3200"/>
              <a:t> order, linear</a:t>
            </a:r>
          </a:p>
          <a:p>
            <a:pPr marL="457200" indent="-457200"/>
            <a:r>
              <a:rPr lang="en-US" sz="3200"/>
              <a:t>E)    None of these</a:t>
            </a:r>
          </a:p>
        </p:txBody>
      </p:sp>
    </p:spTree>
    <p:extLst>
      <p:ext uri="{BB962C8B-B14F-4D97-AF65-F5344CB8AC3E}">
        <p14:creationId xmlns:p14="http://schemas.microsoft.com/office/powerpoint/2010/main" val="3920332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17</a:t>
            </a:fld>
            <a:endParaRPr lang="en-US"/>
          </a:p>
        </p:txBody>
      </p:sp>
      <p:sp>
        <p:nvSpPr>
          <p:cNvPr id="4" name="Rectangle 3"/>
          <p:cNvSpPr/>
          <p:nvPr/>
        </p:nvSpPr>
        <p:spPr>
          <a:xfrm>
            <a:off x="2167467" y="829102"/>
            <a:ext cx="4572000" cy="1077218"/>
          </a:xfrm>
          <a:prstGeom prst="rect">
            <a:avLst/>
          </a:prstGeom>
        </p:spPr>
        <p:txBody>
          <a:bodyPr>
            <a:spAutoFit/>
          </a:bodyPr>
          <a:lstStyle/>
          <a:p>
            <a:pPr algn="ctr"/>
            <a:r>
              <a:rPr lang="en-US" sz="3200">
                <a:solidFill>
                  <a:srgbClr val="333399"/>
                </a:solidFill>
              </a:rPr>
              <a:t>Classify this ODE:</a:t>
            </a:r>
            <a:r>
              <a:rPr lang="en-US" sz="3200"/>
              <a:t/>
            </a:r>
            <a:br>
              <a:rPr lang="en-US" sz="3200"/>
            </a:br>
            <a:endParaRPr lang="en-US" sz="3200"/>
          </a:p>
        </p:txBody>
      </p:sp>
      <p:graphicFrame>
        <p:nvGraphicFramePr>
          <p:cNvPr id="53250" name="Object 2"/>
          <p:cNvGraphicFramePr>
            <a:graphicFrameLocks noChangeAspect="1"/>
          </p:cNvGraphicFramePr>
          <p:nvPr/>
        </p:nvGraphicFramePr>
        <p:xfrm>
          <a:off x="3211513" y="1325848"/>
          <a:ext cx="2985598" cy="1135997"/>
        </p:xfrm>
        <a:graphic>
          <a:graphicData uri="http://schemas.openxmlformats.org/presentationml/2006/ole">
            <mc:AlternateContent xmlns:mc="http://schemas.openxmlformats.org/markup-compatibility/2006">
              <mc:Choice xmlns:v="urn:schemas-microsoft-com:vml" Requires="v">
                <p:oleObj spid="_x0000_s514065" name="Equation" r:id="rId4" imgW="1168400" imgH="444500" progId="Equation.3">
                  <p:embed/>
                </p:oleObj>
              </mc:Choice>
              <mc:Fallback>
                <p:oleObj name="Equation" r:id="rId4" imgW="1168400" imgH="444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1513" y="1325848"/>
                        <a:ext cx="2985598" cy="11359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781792" y="2669957"/>
            <a:ext cx="5789591" cy="2062103"/>
          </a:xfrm>
          <a:prstGeom prst="rect">
            <a:avLst/>
          </a:prstGeom>
        </p:spPr>
        <p:txBody>
          <a:bodyPr wrap="square">
            <a:spAutoFit/>
          </a:bodyPr>
          <a:lstStyle/>
          <a:p>
            <a:pPr marL="457200" indent="-457200">
              <a:buAutoNum type="alphaUcParenR"/>
            </a:pPr>
            <a:r>
              <a:rPr lang="en-US" sz="3200" dirty="0" smtClean="0"/>
              <a:t>linear, homogeneous</a:t>
            </a:r>
            <a:endParaRPr lang="en-US" sz="3200" dirty="0"/>
          </a:p>
          <a:p>
            <a:pPr marL="457200" indent="-457200">
              <a:buAutoNum type="alphaUcParenR"/>
            </a:pPr>
            <a:r>
              <a:rPr lang="en-US" sz="3200" dirty="0"/>
              <a:t> Nonlinear, homogeneous</a:t>
            </a:r>
          </a:p>
          <a:p>
            <a:pPr marL="457200" indent="-457200">
              <a:buAutoNum type="alphaUcParenR"/>
            </a:pPr>
            <a:r>
              <a:rPr lang="en-US" sz="3200" dirty="0"/>
              <a:t> linear, </a:t>
            </a:r>
            <a:r>
              <a:rPr lang="en-US" sz="3200" dirty="0" smtClean="0"/>
              <a:t>inhomogeneous</a:t>
            </a:r>
            <a:endParaRPr lang="en-US" sz="3200" dirty="0"/>
          </a:p>
          <a:p>
            <a:pPr marL="457200" indent="-457200">
              <a:buAutoNum type="alphaUcParenR"/>
            </a:pPr>
            <a:r>
              <a:rPr lang="en-US" sz="3200" dirty="0"/>
              <a:t> </a:t>
            </a:r>
            <a:r>
              <a:rPr lang="en-US" sz="3200" dirty="0" smtClean="0"/>
              <a:t>Nonlinear</a:t>
            </a:r>
            <a:r>
              <a:rPr lang="en-US" sz="3200" dirty="0"/>
              <a:t>, </a:t>
            </a:r>
            <a:r>
              <a:rPr lang="en-US" sz="3200" dirty="0" smtClean="0"/>
              <a:t>inhomogeneous</a:t>
            </a:r>
            <a:endParaRPr lang="en-US" sz="3200" dirty="0"/>
          </a:p>
        </p:txBody>
      </p:sp>
      <p:sp>
        <p:nvSpPr>
          <p:cNvPr id="3" name="TextBox 2"/>
          <p:cNvSpPr txBox="1"/>
          <p:nvPr/>
        </p:nvSpPr>
        <p:spPr>
          <a:xfrm>
            <a:off x="1068354" y="5482369"/>
            <a:ext cx="7643589" cy="461665"/>
          </a:xfrm>
          <a:prstGeom prst="rect">
            <a:avLst/>
          </a:prstGeom>
          <a:noFill/>
        </p:spPr>
        <p:txBody>
          <a:bodyPr wrap="none" rtlCol="0">
            <a:spAutoFit/>
          </a:bodyPr>
          <a:lstStyle/>
          <a:p>
            <a:r>
              <a:rPr lang="en-US" dirty="0" smtClean="0"/>
              <a:t>To think about: What order is it? Is it separable, or not? </a:t>
            </a:r>
            <a:endParaRPr lang="en-US" dirty="0"/>
          </a:p>
        </p:txBody>
      </p:sp>
    </p:spTree>
    <p:extLst>
      <p:ext uri="{BB962C8B-B14F-4D97-AF65-F5344CB8AC3E}">
        <p14:creationId xmlns:p14="http://schemas.microsoft.com/office/powerpoint/2010/main" val="29423483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18</a:t>
            </a:fld>
            <a:endParaRPr lang="en-US"/>
          </a:p>
        </p:txBody>
      </p:sp>
      <p:sp>
        <p:nvSpPr>
          <p:cNvPr id="3" name="TextBox 2"/>
          <p:cNvSpPr txBox="1"/>
          <p:nvPr/>
        </p:nvSpPr>
        <p:spPr>
          <a:xfrm>
            <a:off x="267385" y="378833"/>
            <a:ext cx="3735242" cy="1384995"/>
          </a:xfrm>
          <a:prstGeom prst="rect">
            <a:avLst/>
          </a:prstGeom>
          <a:noFill/>
        </p:spPr>
        <p:txBody>
          <a:bodyPr wrap="none" rtlCol="0">
            <a:spAutoFit/>
          </a:bodyPr>
          <a:lstStyle/>
          <a:p>
            <a:r>
              <a:rPr lang="en-US" sz="2800"/>
              <a:t>Classify this ODE:</a:t>
            </a:r>
          </a:p>
          <a:p>
            <a:endParaRPr lang="en-US" sz="2800"/>
          </a:p>
          <a:p>
            <a:r>
              <a:rPr lang="en-US" sz="2800"/>
              <a:t>y’(x) + P(x) y(x) = Q(x)</a:t>
            </a:r>
          </a:p>
        </p:txBody>
      </p:sp>
      <p:sp>
        <p:nvSpPr>
          <p:cNvPr id="4" name="TextBox 3"/>
          <p:cNvSpPr txBox="1"/>
          <p:nvPr/>
        </p:nvSpPr>
        <p:spPr>
          <a:xfrm>
            <a:off x="378795" y="2273001"/>
            <a:ext cx="2719915" cy="1815882"/>
          </a:xfrm>
          <a:prstGeom prst="rect">
            <a:avLst/>
          </a:prstGeom>
          <a:noFill/>
        </p:spPr>
        <p:txBody>
          <a:bodyPr wrap="none" rtlCol="0">
            <a:spAutoFit/>
          </a:bodyPr>
          <a:lstStyle/>
          <a:p>
            <a:r>
              <a:rPr lang="en-US" sz="2800"/>
              <a:t>Order?</a:t>
            </a:r>
          </a:p>
          <a:p>
            <a:r>
              <a:rPr lang="en-US" sz="2800"/>
              <a:t>Linear? </a:t>
            </a:r>
          </a:p>
          <a:p>
            <a:r>
              <a:rPr lang="en-US" sz="2800"/>
              <a:t>Homogeneous?</a:t>
            </a:r>
          </a:p>
          <a:p>
            <a:r>
              <a:rPr lang="en-US" sz="2800"/>
              <a:t>Separable?</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19</a:t>
            </a:fld>
            <a:endParaRPr lang="en-US"/>
          </a:p>
        </p:txBody>
      </p:sp>
      <p:sp>
        <p:nvSpPr>
          <p:cNvPr id="3" name="TextBox 2"/>
          <p:cNvSpPr txBox="1"/>
          <p:nvPr/>
        </p:nvSpPr>
        <p:spPr>
          <a:xfrm>
            <a:off x="267385" y="378833"/>
            <a:ext cx="3735242" cy="1384995"/>
          </a:xfrm>
          <a:prstGeom prst="rect">
            <a:avLst/>
          </a:prstGeom>
          <a:noFill/>
        </p:spPr>
        <p:txBody>
          <a:bodyPr wrap="none" rtlCol="0">
            <a:spAutoFit/>
          </a:bodyPr>
          <a:lstStyle/>
          <a:p>
            <a:r>
              <a:rPr lang="en-US" sz="2800"/>
              <a:t>Classify this ODE:</a:t>
            </a:r>
          </a:p>
          <a:p>
            <a:endParaRPr lang="en-US" sz="2800"/>
          </a:p>
          <a:p>
            <a:r>
              <a:rPr lang="en-US" sz="2800"/>
              <a:t>y’(x) + P(x) y(x) = Q(x)</a:t>
            </a:r>
          </a:p>
        </p:txBody>
      </p:sp>
      <p:sp>
        <p:nvSpPr>
          <p:cNvPr id="4" name="TextBox 3"/>
          <p:cNvSpPr txBox="1"/>
          <p:nvPr/>
        </p:nvSpPr>
        <p:spPr>
          <a:xfrm>
            <a:off x="378795" y="2273001"/>
            <a:ext cx="6205269" cy="1384995"/>
          </a:xfrm>
          <a:prstGeom prst="rect">
            <a:avLst/>
          </a:prstGeom>
          <a:noFill/>
        </p:spPr>
        <p:txBody>
          <a:bodyPr wrap="none" rtlCol="0">
            <a:spAutoFit/>
          </a:bodyPr>
          <a:lstStyle/>
          <a:p>
            <a:r>
              <a:rPr lang="en-US" sz="2800"/>
              <a:t>1</a:t>
            </a:r>
            <a:r>
              <a:rPr lang="en-US" sz="2800" baseline="30000"/>
              <a:t>st</a:t>
            </a:r>
            <a:r>
              <a:rPr lang="en-US" sz="2800"/>
              <a:t> order, linear, </a:t>
            </a:r>
            <a:br>
              <a:rPr lang="en-US" sz="2800"/>
            </a:br>
            <a:r>
              <a:rPr lang="en-US" sz="2800"/>
              <a:t>NOT homogeneous (because of Q(x))</a:t>
            </a:r>
          </a:p>
          <a:p>
            <a:r>
              <a:rPr lang="en-US" sz="2800"/>
              <a:t>NOT separable. </a:t>
            </a:r>
          </a:p>
        </p:txBody>
      </p:sp>
      <p:sp>
        <p:nvSpPr>
          <p:cNvPr id="5" name="TextBox 4"/>
          <p:cNvSpPr txBox="1"/>
          <p:nvPr/>
        </p:nvSpPr>
        <p:spPr>
          <a:xfrm>
            <a:off x="330658" y="4052155"/>
            <a:ext cx="8314782" cy="1384995"/>
          </a:xfrm>
          <a:prstGeom prst="rect">
            <a:avLst/>
          </a:prstGeom>
          <a:noFill/>
        </p:spPr>
        <p:txBody>
          <a:bodyPr wrap="square" rtlCol="0">
            <a:spAutoFit/>
          </a:bodyPr>
          <a:lstStyle/>
          <a:p>
            <a:r>
              <a:rPr lang="en-US" sz="2800"/>
              <a:t>Still, there IS a general solution</a:t>
            </a:r>
            <a:br>
              <a:rPr lang="en-US" sz="2800"/>
            </a:br>
            <a:r>
              <a:rPr lang="en-US" sz="2800"/>
              <a:t>(with one undetermined coefficient, </a:t>
            </a:r>
            <a:br>
              <a:rPr lang="en-US" sz="2800"/>
            </a:br>
            <a:r>
              <a:rPr lang="en-US" sz="2800"/>
              <a:t>as befits a 1</a:t>
            </a:r>
            <a:r>
              <a:rPr lang="en-US" sz="2800" baseline="30000"/>
              <a:t>st</a:t>
            </a:r>
            <a:r>
              <a:rPr lang="en-US" sz="2800"/>
              <a:t> order linear ODE!)</a:t>
            </a:r>
          </a:p>
        </p:txBody>
      </p:sp>
      <p:graphicFrame>
        <p:nvGraphicFramePr>
          <p:cNvPr id="106498" name="Object 2"/>
          <p:cNvGraphicFramePr>
            <a:graphicFrameLocks noChangeAspect="1"/>
          </p:cNvGraphicFramePr>
          <p:nvPr/>
        </p:nvGraphicFramePr>
        <p:xfrm>
          <a:off x="1570990" y="5703857"/>
          <a:ext cx="6402388" cy="646112"/>
        </p:xfrm>
        <a:graphic>
          <a:graphicData uri="http://schemas.openxmlformats.org/presentationml/2006/ole">
            <mc:AlternateContent xmlns:mc="http://schemas.openxmlformats.org/markup-compatibility/2006">
              <mc:Choice xmlns:v="urn:schemas-microsoft-com:vml" Requires="v">
                <p:oleObj spid="_x0000_s106529" name="Equation" r:id="rId4" imgW="2882900" imgH="292100" progId="Equation.3">
                  <p:embed/>
                </p:oleObj>
              </mc:Choice>
              <mc:Fallback>
                <p:oleObj name="Equation" r:id="rId4" imgW="2882900" imgH="2921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0990" y="5703857"/>
                        <a:ext cx="6402388" cy="646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4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a:t>
            </a:fld>
            <a:endParaRPr lang="en-US">
              <a:solidFill>
                <a:srgbClr val="000000"/>
              </a:solidFill>
            </a:endParaRPr>
          </a:p>
        </p:txBody>
      </p:sp>
      <p:sp>
        <p:nvSpPr>
          <p:cNvPr id="4" name="Rectangle 3"/>
          <p:cNvSpPr/>
          <p:nvPr/>
        </p:nvSpPr>
        <p:spPr>
          <a:xfrm>
            <a:off x="2167467" y="829102"/>
            <a:ext cx="4572000" cy="1077218"/>
          </a:xfrm>
          <a:prstGeom prst="rect">
            <a:avLst/>
          </a:prstGeom>
        </p:spPr>
        <p:txBody>
          <a:bodyPr>
            <a:spAutoFit/>
          </a:bodyPr>
          <a:lstStyle/>
          <a:p>
            <a:pPr algn="ctr"/>
            <a:r>
              <a:rPr lang="en-US" sz="3200" dirty="0">
                <a:solidFill>
                  <a:srgbClr val="333399"/>
                </a:solidFill>
              </a:rPr>
              <a:t>Classify this ODE</a:t>
            </a:r>
            <a:r>
              <a:rPr lang="en-US" sz="3200" b="1" dirty="0">
                <a:solidFill>
                  <a:srgbClr val="000000"/>
                </a:solidFill>
              </a:rPr>
              <a:t>:</a:t>
            </a:r>
            <a:br>
              <a:rPr lang="en-US" sz="3200" b="1" dirty="0">
                <a:solidFill>
                  <a:srgbClr val="000000"/>
                </a:solidFill>
              </a:rPr>
            </a:br>
            <a:r>
              <a:rPr lang="en-US" sz="3200" b="1" dirty="0">
                <a:solidFill>
                  <a:srgbClr val="000000"/>
                </a:solidFill>
              </a:rPr>
              <a:t>y’</a:t>
            </a:r>
            <a:r>
              <a:rPr lang="en-US" sz="3200" b="1" dirty="0" smtClean="0">
                <a:solidFill>
                  <a:srgbClr val="000000"/>
                </a:solidFill>
              </a:rPr>
              <a:t>’ </a:t>
            </a:r>
            <a:r>
              <a:rPr lang="en-US" sz="3200" b="1" dirty="0">
                <a:solidFill>
                  <a:srgbClr val="000000"/>
                </a:solidFill>
              </a:rPr>
              <a:t>= sin(x) </a:t>
            </a:r>
            <a:r>
              <a:rPr lang="en-US" sz="3200" b="1" dirty="0" smtClean="0">
                <a:solidFill>
                  <a:srgbClr val="000000"/>
                </a:solidFill>
              </a:rPr>
              <a:t>y</a:t>
            </a:r>
            <a:endParaRPr lang="en-US" sz="3200" dirty="0">
              <a:solidFill>
                <a:srgbClr val="000000"/>
              </a:solidFill>
            </a:endParaRPr>
          </a:p>
        </p:txBody>
      </p:sp>
      <p:sp>
        <p:nvSpPr>
          <p:cNvPr id="6" name="Rectangle 5"/>
          <p:cNvSpPr/>
          <p:nvPr/>
        </p:nvSpPr>
        <p:spPr>
          <a:xfrm>
            <a:off x="2243668" y="2397036"/>
            <a:ext cx="4572000" cy="2554545"/>
          </a:xfrm>
          <a:prstGeom prst="rect">
            <a:avLst/>
          </a:prstGeom>
        </p:spPr>
        <p:txBody>
          <a:bodyPr>
            <a:spAutoFit/>
          </a:bodyPr>
          <a:lstStyle/>
          <a:p>
            <a:pPr marL="457200" indent="-457200">
              <a:buFontTx/>
              <a:buAutoNum type="alphaUcParenR"/>
            </a:pPr>
            <a:r>
              <a:rPr lang="en-US" sz="3200">
                <a:solidFill>
                  <a:srgbClr val="000000"/>
                </a:solidFill>
              </a:rPr>
              <a:t> 1</a:t>
            </a:r>
            <a:r>
              <a:rPr lang="en-US" sz="3200" baseline="30000">
                <a:solidFill>
                  <a:srgbClr val="000000"/>
                </a:solidFill>
              </a:rPr>
              <a:t>st</a:t>
            </a:r>
            <a:r>
              <a:rPr lang="en-US" sz="3200">
                <a:solidFill>
                  <a:srgbClr val="000000"/>
                </a:solidFill>
              </a:rPr>
              <a:t> order, nonlinear</a:t>
            </a:r>
          </a:p>
          <a:p>
            <a:pPr marL="457200" indent="-457200">
              <a:buFontTx/>
              <a:buAutoNum type="alphaUcParenR"/>
            </a:pPr>
            <a:r>
              <a:rPr lang="en-US" sz="3200">
                <a:solidFill>
                  <a:srgbClr val="000000"/>
                </a:solidFill>
              </a:rPr>
              <a:t> 1</a:t>
            </a:r>
            <a:r>
              <a:rPr lang="en-US" sz="3200" baseline="30000">
                <a:solidFill>
                  <a:srgbClr val="000000"/>
                </a:solidFill>
              </a:rPr>
              <a:t>st</a:t>
            </a:r>
            <a:r>
              <a:rPr lang="en-US" sz="3200">
                <a:solidFill>
                  <a:srgbClr val="000000"/>
                </a:solidFill>
              </a:rPr>
              <a:t> order, linear</a:t>
            </a:r>
          </a:p>
          <a:p>
            <a:pPr marL="457200" indent="-457200">
              <a:buFontTx/>
              <a:buAutoNum type="alphaUcParenR"/>
            </a:pPr>
            <a:r>
              <a:rPr lang="en-US" sz="3200">
                <a:solidFill>
                  <a:srgbClr val="000000"/>
                </a:solidFill>
              </a:rPr>
              <a:t> 2</a:t>
            </a:r>
            <a:r>
              <a:rPr lang="en-US" sz="3200" baseline="30000">
                <a:solidFill>
                  <a:srgbClr val="000000"/>
                </a:solidFill>
              </a:rPr>
              <a:t>nd</a:t>
            </a:r>
            <a:r>
              <a:rPr lang="en-US" sz="3200">
                <a:solidFill>
                  <a:srgbClr val="000000"/>
                </a:solidFill>
              </a:rPr>
              <a:t> order, nonlinear</a:t>
            </a:r>
          </a:p>
          <a:p>
            <a:pPr marL="457200" indent="-457200">
              <a:buFontTx/>
              <a:buAutoNum type="alphaUcParenR"/>
            </a:pPr>
            <a:r>
              <a:rPr lang="en-US" sz="3200">
                <a:solidFill>
                  <a:srgbClr val="000000"/>
                </a:solidFill>
              </a:rPr>
              <a:t> 2</a:t>
            </a:r>
            <a:r>
              <a:rPr lang="en-US" sz="3200" baseline="30000">
                <a:solidFill>
                  <a:srgbClr val="000000"/>
                </a:solidFill>
              </a:rPr>
              <a:t>nd</a:t>
            </a:r>
            <a:r>
              <a:rPr lang="en-US" sz="3200">
                <a:solidFill>
                  <a:srgbClr val="000000"/>
                </a:solidFill>
              </a:rPr>
              <a:t> order, linear</a:t>
            </a:r>
          </a:p>
          <a:p>
            <a:pPr marL="457200" indent="-457200"/>
            <a:r>
              <a:rPr lang="en-US" sz="3200">
                <a:solidFill>
                  <a:srgbClr val="000000"/>
                </a:solidFill>
              </a:rPr>
              <a:t>E)    None of these</a:t>
            </a:r>
          </a:p>
        </p:txBody>
      </p:sp>
    </p:spTree>
    <p:extLst>
      <p:ext uri="{BB962C8B-B14F-4D97-AF65-F5344CB8AC3E}">
        <p14:creationId xmlns:p14="http://schemas.microsoft.com/office/powerpoint/2010/main" val="1853359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20</a:t>
            </a:fld>
            <a:endParaRPr lang="en-US"/>
          </a:p>
        </p:txBody>
      </p:sp>
      <p:sp>
        <p:nvSpPr>
          <p:cNvPr id="4" name="TextBox 3"/>
          <p:cNvSpPr txBox="1"/>
          <p:nvPr/>
        </p:nvSpPr>
        <p:spPr>
          <a:xfrm>
            <a:off x="0" y="787400"/>
            <a:ext cx="9143999" cy="1569660"/>
          </a:xfrm>
          <a:prstGeom prst="rect">
            <a:avLst/>
          </a:prstGeom>
          <a:noFill/>
        </p:spPr>
        <p:txBody>
          <a:bodyPr wrap="square" rtlCol="0">
            <a:spAutoFit/>
          </a:bodyPr>
          <a:lstStyle/>
          <a:p>
            <a:r>
              <a:rPr lang="en-US" sz="3200"/>
              <a:t>Consider the equation   </a:t>
            </a:r>
            <a:r>
              <a:rPr lang="en-US" sz="3200" i="1"/>
              <a:t>dv/dt = -k v</a:t>
            </a:r>
            <a:r>
              <a:rPr lang="en-US" sz="3200"/>
              <a:t>,  </a:t>
            </a:r>
            <a:br>
              <a:rPr lang="en-US" sz="3200"/>
            </a:br>
            <a:r>
              <a:rPr lang="en-US" sz="3200"/>
              <a:t>where v is velocity, t is time, and k is a constant. </a:t>
            </a:r>
            <a:br>
              <a:rPr lang="en-US" sz="3200"/>
            </a:br>
            <a:r>
              <a:rPr lang="en-US" sz="3200">
                <a:solidFill>
                  <a:srgbClr val="333399"/>
                </a:solidFill>
              </a:rPr>
              <a:t>What motion does this describe?</a:t>
            </a:r>
          </a:p>
        </p:txBody>
      </p:sp>
      <p:sp>
        <p:nvSpPr>
          <p:cNvPr id="5" name="TextBox 4"/>
          <p:cNvSpPr txBox="1"/>
          <p:nvPr/>
        </p:nvSpPr>
        <p:spPr>
          <a:xfrm>
            <a:off x="332806" y="2900159"/>
            <a:ext cx="6917278" cy="2554545"/>
          </a:xfrm>
          <a:prstGeom prst="rect">
            <a:avLst/>
          </a:prstGeom>
          <a:noFill/>
        </p:spPr>
        <p:txBody>
          <a:bodyPr wrap="none" rtlCol="0">
            <a:spAutoFit/>
          </a:bodyPr>
          <a:lstStyle/>
          <a:p>
            <a:pPr marL="457200" indent="-457200">
              <a:buAutoNum type="alphaUcParenR"/>
            </a:pPr>
            <a:r>
              <a:rPr lang="en-US" sz="3200" dirty="0"/>
              <a:t>a mass on a spring</a:t>
            </a:r>
          </a:p>
          <a:p>
            <a:pPr marL="457200" indent="-457200">
              <a:buAutoNum type="alphaUcParenR"/>
            </a:pPr>
            <a:r>
              <a:rPr lang="en-US" sz="3200" dirty="0"/>
              <a:t>a mass in free-fall</a:t>
            </a:r>
          </a:p>
          <a:p>
            <a:pPr marL="457200" indent="-457200">
              <a:buAutoNum type="alphaUcParenR"/>
            </a:pPr>
            <a:r>
              <a:rPr lang="en-US" sz="3200" dirty="0"/>
              <a:t>a moving mass with a drag force</a:t>
            </a:r>
          </a:p>
          <a:p>
            <a:pPr marL="457200" indent="-457200">
              <a:buAutoNum type="alphaUcParenR"/>
            </a:pPr>
            <a:r>
              <a:rPr lang="en-US" sz="3200" dirty="0"/>
              <a:t>a moving mass with a driving force</a:t>
            </a:r>
          </a:p>
          <a:p>
            <a:pPr marL="457200" indent="-457200">
              <a:buAutoNum type="alphaUcParenR"/>
            </a:pPr>
            <a:r>
              <a:rPr lang="en-US" sz="3200" dirty="0"/>
              <a:t>something else entirely</a:t>
            </a:r>
            <a:r>
              <a:rPr lang="en-US" sz="2000" dirty="0"/>
              <a:t>!</a:t>
            </a:r>
          </a:p>
        </p:txBody>
      </p:sp>
    </p:spTree>
    <p:extLst>
      <p:ext uri="{BB962C8B-B14F-4D97-AF65-F5344CB8AC3E}">
        <p14:creationId xmlns:p14="http://schemas.microsoft.com/office/powerpoint/2010/main" val="11193047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21</a:t>
            </a:fld>
            <a:endParaRPr lang="en-US"/>
          </a:p>
        </p:txBody>
      </p:sp>
      <p:sp>
        <p:nvSpPr>
          <p:cNvPr id="3" name="TextBox 2"/>
          <p:cNvSpPr txBox="1"/>
          <p:nvPr/>
        </p:nvSpPr>
        <p:spPr>
          <a:xfrm>
            <a:off x="0" y="0"/>
            <a:ext cx="8616462" cy="1877437"/>
          </a:xfrm>
          <a:prstGeom prst="rect">
            <a:avLst/>
          </a:prstGeom>
          <a:noFill/>
        </p:spPr>
        <p:txBody>
          <a:bodyPr wrap="square" rtlCol="0">
            <a:spAutoFit/>
          </a:bodyPr>
          <a:lstStyle/>
          <a:p>
            <a:r>
              <a:rPr lang="en-US" sz="3200"/>
              <a:t>Suppose you solve an ODE for a particle’s motion, and find</a:t>
            </a:r>
          </a:p>
          <a:p>
            <a:r>
              <a:rPr lang="en-US" sz="3200"/>
              <a:t>x(t) = c(t-t</a:t>
            </a:r>
            <a:r>
              <a:rPr lang="en-US" sz="3200" baseline="-25000"/>
              <a:t>0</a:t>
            </a:r>
            <a:r>
              <a:rPr lang="en-US" sz="3200"/>
              <a:t>)       </a:t>
            </a:r>
            <a:r>
              <a:rPr lang="en-US" sz="3200">
                <a:solidFill>
                  <a:srgbClr val="333399"/>
                </a:solidFill>
              </a:rPr>
              <a:t>What can you conclude?</a:t>
            </a:r>
          </a:p>
          <a:p>
            <a:endParaRPr lang="en-US" sz="2000"/>
          </a:p>
        </p:txBody>
      </p:sp>
      <p:sp>
        <p:nvSpPr>
          <p:cNvPr id="4" name="TextBox 3"/>
          <p:cNvSpPr txBox="1"/>
          <p:nvPr/>
        </p:nvSpPr>
        <p:spPr>
          <a:xfrm>
            <a:off x="0" y="2080199"/>
            <a:ext cx="8890000" cy="2554545"/>
          </a:xfrm>
          <a:prstGeom prst="rect">
            <a:avLst/>
          </a:prstGeom>
          <a:noFill/>
        </p:spPr>
        <p:txBody>
          <a:bodyPr wrap="square" rtlCol="0">
            <a:spAutoFit/>
          </a:bodyPr>
          <a:lstStyle/>
          <a:p>
            <a:pPr marL="457200" indent="-457200">
              <a:buAutoNum type="alphaUcParenR"/>
            </a:pPr>
            <a:r>
              <a:rPr lang="en-US" sz="3200"/>
              <a:t>This particle is responding to a constant force</a:t>
            </a:r>
          </a:p>
          <a:p>
            <a:pPr marL="457200" indent="-457200">
              <a:buAutoNum type="alphaUcParenR"/>
            </a:pPr>
            <a:r>
              <a:rPr lang="en-US" sz="3200"/>
              <a:t>This particle is free (zero force)</a:t>
            </a:r>
          </a:p>
          <a:p>
            <a:pPr marL="457200" indent="-457200">
              <a:buAutoNum type="alphaUcParenR"/>
            </a:pPr>
            <a:r>
              <a:rPr lang="en-US" sz="3200"/>
              <a:t>This particle is responding to a time varying force</a:t>
            </a:r>
          </a:p>
          <a:p>
            <a:pPr marL="457200" indent="-457200">
              <a:buAutoNum type="alphaUcParenR"/>
            </a:pPr>
            <a:r>
              <a:rPr lang="en-US" sz="320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22</a:t>
            </a:fld>
            <a:endParaRPr lang="en-US"/>
          </a:p>
        </p:txBody>
      </p:sp>
      <p:sp>
        <p:nvSpPr>
          <p:cNvPr id="3" name="TextBox 2"/>
          <p:cNvSpPr txBox="1"/>
          <p:nvPr/>
        </p:nvSpPr>
        <p:spPr>
          <a:xfrm>
            <a:off x="175850" y="347799"/>
            <a:ext cx="8811845" cy="1877437"/>
          </a:xfrm>
          <a:prstGeom prst="rect">
            <a:avLst/>
          </a:prstGeom>
          <a:noFill/>
        </p:spPr>
        <p:txBody>
          <a:bodyPr wrap="square" rtlCol="0">
            <a:spAutoFit/>
          </a:bodyPr>
          <a:lstStyle/>
          <a:p>
            <a:r>
              <a:rPr lang="en-US" sz="3200"/>
              <a:t>Suppose you solve an ODE for a particle’s motion, and find   x(t) = bt</a:t>
            </a:r>
            <a:r>
              <a:rPr lang="en-US" sz="3200" baseline="30000"/>
              <a:t>2</a:t>
            </a:r>
            <a:r>
              <a:rPr lang="en-US" sz="3200"/>
              <a:t>.        </a:t>
            </a:r>
            <a:br>
              <a:rPr lang="en-US" sz="3200"/>
            </a:br>
            <a:r>
              <a:rPr lang="en-US" sz="3200">
                <a:solidFill>
                  <a:srgbClr val="333399"/>
                </a:solidFill>
              </a:rPr>
              <a:t>What can you conclude?</a:t>
            </a:r>
          </a:p>
          <a:p>
            <a:endParaRPr lang="en-US" sz="2000"/>
          </a:p>
        </p:txBody>
      </p:sp>
      <p:sp>
        <p:nvSpPr>
          <p:cNvPr id="5" name="TextBox 4"/>
          <p:cNvSpPr txBox="1"/>
          <p:nvPr/>
        </p:nvSpPr>
        <p:spPr>
          <a:xfrm>
            <a:off x="0" y="2080199"/>
            <a:ext cx="8890000" cy="2554545"/>
          </a:xfrm>
          <a:prstGeom prst="rect">
            <a:avLst/>
          </a:prstGeom>
          <a:noFill/>
        </p:spPr>
        <p:txBody>
          <a:bodyPr wrap="square" rtlCol="0">
            <a:spAutoFit/>
          </a:bodyPr>
          <a:lstStyle/>
          <a:p>
            <a:pPr marL="457200" indent="-457200">
              <a:buAutoNum type="alphaUcParenR"/>
            </a:pPr>
            <a:r>
              <a:rPr lang="en-US" sz="3200"/>
              <a:t>This particle is responding to a constant force</a:t>
            </a:r>
          </a:p>
          <a:p>
            <a:pPr marL="457200" indent="-457200">
              <a:buAutoNum type="alphaUcParenR"/>
            </a:pPr>
            <a:r>
              <a:rPr lang="en-US" sz="3200"/>
              <a:t>This particle is free (zero force)</a:t>
            </a:r>
          </a:p>
          <a:p>
            <a:pPr marL="457200" indent="-457200">
              <a:buAutoNum type="alphaUcParenR"/>
            </a:pPr>
            <a:r>
              <a:rPr lang="en-US" sz="3200"/>
              <a:t>This particle is responding to a time varying force</a:t>
            </a:r>
          </a:p>
          <a:p>
            <a:pPr marL="457200" indent="-457200">
              <a:buAutoNum type="alphaUcParenR"/>
            </a:pPr>
            <a:r>
              <a:rPr lang="en-US" sz="320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23</a:t>
            </a:fld>
            <a:endParaRPr lang="en-US"/>
          </a:p>
        </p:txBody>
      </p:sp>
      <p:sp>
        <p:nvSpPr>
          <p:cNvPr id="3" name="TextBox 2"/>
          <p:cNvSpPr txBox="1"/>
          <p:nvPr/>
        </p:nvSpPr>
        <p:spPr>
          <a:xfrm>
            <a:off x="19548" y="54729"/>
            <a:ext cx="8675077" cy="2369880"/>
          </a:xfrm>
          <a:prstGeom prst="rect">
            <a:avLst/>
          </a:prstGeom>
          <a:noFill/>
        </p:spPr>
        <p:txBody>
          <a:bodyPr wrap="square" rtlCol="0">
            <a:spAutoFit/>
          </a:bodyPr>
          <a:lstStyle/>
          <a:p>
            <a:r>
              <a:rPr lang="en-US" sz="3200"/>
              <a:t>Suppose you solve an ODE for a particle’s motion, and find : </a:t>
            </a:r>
          </a:p>
          <a:p>
            <a:endParaRPr lang="en-US" sz="3200"/>
          </a:p>
          <a:p>
            <a:r>
              <a:rPr lang="en-US" sz="3200">
                <a:solidFill>
                  <a:srgbClr val="333399"/>
                </a:solidFill>
              </a:rPr>
              <a:t>What can you conclude?</a:t>
            </a:r>
          </a:p>
          <a:p>
            <a:endParaRPr lang="en-US" sz="2000"/>
          </a:p>
        </p:txBody>
      </p:sp>
      <p:graphicFrame>
        <p:nvGraphicFramePr>
          <p:cNvPr id="110594" name="Object 2"/>
          <p:cNvGraphicFramePr>
            <a:graphicFrameLocks noChangeAspect="1"/>
          </p:cNvGraphicFramePr>
          <p:nvPr/>
        </p:nvGraphicFramePr>
        <p:xfrm>
          <a:off x="3345589" y="575549"/>
          <a:ext cx="3172830" cy="557683"/>
        </p:xfrm>
        <a:graphic>
          <a:graphicData uri="http://schemas.openxmlformats.org/presentationml/2006/ole">
            <mc:AlternateContent xmlns:mc="http://schemas.openxmlformats.org/markup-compatibility/2006">
              <mc:Choice xmlns:v="urn:schemas-microsoft-com:vml" Requires="v">
                <p:oleObj spid="_x0000_s110624" name="Equation" r:id="rId4" imgW="1079500" imgH="190500" progId="Equation.3">
                  <p:embed/>
                </p:oleObj>
              </mc:Choice>
              <mc:Fallback>
                <p:oleObj name="Equation" r:id="rId4" imgW="1079500" imgH="1905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5589" y="575549"/>
                        <a:ext cx="3172830" cy="5576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0" y="2080199"/>
            <a:ext cx="8890000" cy="2554545"/>
          </a:xfrm>
          <a:prstGeom prst="rect">
            <a:avLst/>
          </a:prstGeom>
          <a:noFill/>
        </p:spPr>
        <p:txBody>
          <a:bodyPr wrap="square" rtlCol="0">
            <a:spAutoFit/>
          </a:bodyPr>
          <a:lstStyle/>
          <a:p>
            <a:pPr marL="457200" indent="-457200">
              <a:buAutoNum type="alphaUcParenR"/>
            </a:pPr>
            <a:r>
              <a:rPr lang="en-US" sz="3200"/>
              <a:t>This particle is responding to a constant force</a:t>
            </a:r>
          </a:p>
          <a:p>
            <a:pPr marL="457200" indent="-457200">
              <a:buAutoNum type="alphaUcParenR"/>
            </a:pPr>
            <a:r>
              <a:rPr lang="en-US" sz="3200"/>
              <a:t>This particle is free (zero force)</a:t>
            </a:r>
          </a:p>
          <a:p>
            <a:pPr marL="457200" indent="-457200">
              <a:buAutoNum type="alphaUcParenR"/>
            </a:pPr>
            <a:r>
              <a:rPr lang="en-US" sz="3200"/>
              <a:t>This particle is responding to a time varying force</a:t>
            </a:r>
          </a:p>
          <a:p>
            <a:pPr marL="457200" indent="-457200">
              <a:buAutoNum type="alphaUcParenR"/>
            </a:pPr>
            <a:r>
              <a:rPr lang="en-US" sz="3200"/>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24</a:t>
            </a:fld>
            <a:endParaRPr lang="en-US"/>
          </a:p>
        </p:txBody>
      </p:sp>
      <p:sp>
        <p:nvSpPr>
          <p:cNvPr id="3" name="TextBox 2"/>
          <p:cNvSpPr txBox="1"/>
          <p:nvPr/>
        </p:nvSpPr>
        <p:spPr>
          <a:xfrm>
            <a:off x="310444" y="268111"/>
            <a:ext cx="4874351" cy="2246769"/>
          </a:xfrm>
          <a:prstGeom prst="rect">
            <a:avLst/>
          </a:prstGeom>
          <a:noFill/>
        </p:spPr>
        <p:txBody>
          <a:bodyPr wrap="none" rtlCol="0">
            <a:spAutoFit/>
          </a:bodyPr>
          <a:lstStyle/>
          <a:p>
            <a:r>
              <a:rPr lang="en-US" sz="2800"/>
              <a:t>For an object of “diameter D”,</a:t>
            </a:r>
          </a:p>
          <a:p>
            <a:r>
              <a:rPr lang="en-US" sz="2800"/>
              <a:t>f</a:t>
            </a:r>
            <a:r>
              <a:rPr lang="en-US" sz="2800" baseline="-25000"/>
              <a:t>linear</a:t>
            </a:r>
            <a:r>
              <a:rPr lang="en-US" sz="2800"/>
              <a:t>=bv=βDv</a:t>
            </a:r>
          </a:p>
          <a:p>
            <a:endParaRPr lang="en-US" sz="2800"/>
          </a:p>
          <a:p>
            <a:r>
              <a:rPr lang="en-US" sz="2800"/>
              <a:t>f</a:t>
            </a:r>
            <a:r>
              <a:rPr lang="en-US" sz="2800" baseline="-25000"/>
              <a:t>quad</a:t>
            </a:r>
            <a:r>
              <a:rPr lang="en-US" sz="2800"/>
              <a:t> = cv</a:t>
            </a:r>
            <a:r>
              <a:rPr lang="en-US" sz="2800" baseline="30000"/>
              <a:t>2</a:t>
            </a:r>
            <a:r>
              <a:rPr lang="en-US" sz="2800"/>
              <a:t> = (1/2)c</a:t>
            </a:r>
            <a:r>
              <a:rPr lang="en-US" sz="2800" baseline="-25000"/>
              <a:t>0</a:t>
            </a:r>
            <a:r>
              <a:rPr lang="en-US" sz="2800"/>
              <a:t> A ρ</a:t>
            </a:r>
            <a:r>
              <a:rPr lang="en-US" sz="2800" baseline="-25000"/>
              <a:t>air</a:t>
            </a:r>
            <a:r>
              <a:rPr lang="en-US" sz="2800"/>
              <a:t>  v</a:t>
            </a:r>
            <a:r>
              <a:rPr lang="en-US" sz="2800" baseline="30000"/>
              <a:t>2</a:t>
            </a:r>
          </a:p>
          <a:p>
            <a:endParaRPr lang="en-US" sz="2800"/>
          </a:p>
        </p:txBody>
      </p:sp>
      <p:sp>
        <p:nvSpPr>
          <p:cNvPr id="4" name="TextBox 3"/>
          <p:cNvSpPr txBox="1"/>
          <p:nvPr/>
        </p:nvSpPr>
        <p:spPr>
          <a:xfrm>
            <a:off x="761999" y="3259667"/>
            <a:ext cx="6378223" cy="3046988"/>
          </a:xfrm>
          <a:prstGeom prst="rect">
            <a:avLst/>
          </a:prstGeom>
          <a:noFill/>
        </p:spPr>
        <p:txBody>
          <a:bodyPr wrap="square" rtlCol="0">
            <a:spAutoFit/>
          </a:bodyPr>
          <a:lstStyle/>
          <a:p>
            <a:r>
              <a:rPr lang="en-US" sz="3200"/>
              <a:t>Which form of drag dominates </a:t>
            </a:r>
            <a:br>
              <a:rPr lang="en-US" sz="3200"/>
            </a:br>
            <a:r>
              <a:rPr lang="en-US" sz="3200"/>
              <a:t>most microbiology contexts?</a:t>
            </a:r>
          </a:p>
          <a:p>
            <a:endParaRPr lang="en-US" sz="3200"/>
          </a:p>
          <a:p>
            <a:pPr marL="514350" indent="-514350">
              <a:buAutoNum type="alphaUcParenR"/>
            </a:pPr>
            <a:r>
              <a:rPr lang="en-US" sz="3200"/>
              <a:t>linear</a:t>
            </a:r>
          </a:p>
          <a:p>
            <a:pPr marL="514350" indent="-514350">
              <a:buAutoNum type="alphaUcParenR"/>
            </a:pPr>
            <a:r>
              <a:rPr lang="en-US" sz="3200"/>
              <a:t>quadratic</a:t>
            </a:r>
          </a:p>
          <a:p>
            <a:pPr marL="514350" indent="-514350">
              <a:buAutoNum type="alphaUcParenR"/>
            </a:pPr>
            <a:r>
              <a:rPr lang="en-US" sz="3200"/>
              <a:t>??</a:t>
            </a:r>
          </a:p>
        </p:txBody>
      </p:sp>
      <p:sp>
        <p:nvSpPr>
          <p:cNvPr id="5" name="TextBox 4"/>
          <p:cNvSpPr txBox="1"/>
          <p:nvPr/>
        </p:nvSpPr>
        <p:spPr>
          <a:xfrm>
            <a:off x="557050" y="2428991"/>
            <a:ext cx="6789038" cy="800219"/>
          </a:xfrm>
          <a:prstGeom prst="rect">
            <a:avLst/>
          </a:prstGeom>
          <a:noFill/>
        </p:spPr>
        <p:txBody>
          <a:bodyPr wrap="none" rtlCol="0">
            <a:spAutoFit/>
          </a:bodyPr>
          <a:lstStyle/>
          <a:p>
            <a:r>
              <a:rPr lang="en-US" sz="2600"/>
              <a:t>For a sphere in air, f</a:t>
            </a:r>
            <a:r>
              <a:rPr lang="en-US" sz="2600" baseline="-25000"/>
              <a:t>quad</a:t>
            </a:r>
            <a:r>
              <a:rPr lang="en-US" sz="2600"/>
              <a:t>/f</a:t>
            </a:r>
            <a:r>
              <a:rPr lang="en-US" sz="2600" baseline="-25000"/>
              <a:t>linear</a:t>
            </a:r>
            <a:r>
              <a:rPr lang="en-US" sz="2600"/>
              <a:t>≈(1600 s/m</a:t>
            </a:r>
            <a:r>
              <a:rPr lang="en-US" sz="2600" baseline="30000"/>
              <a:t>2</a:t>
            </a:r>
            <a:r>
              <a:rPr lang="en-US" sz="2600"/>
              <a:t>) Dv</a:t>
            </a:r>
          </a:p>
          <a:p>
            <a:endParaRPr lang="en-US" sz="200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25</a:t>
            </a:fld>
            <a:endParaRPr lang="en-US"/>
          </a:p>
        </p:txBody>
      </p:sp>
      <p:sp>
        <p:nvSpPr>
          <p:cNvPr id="3" name="TextBox 2"/>
          <p:cNvSpPr txBox="1"/>
          <p:nvPr/>
        </p:nvSpPr>
        <p:spPr>
          <a:xfrm>
            <a:off x="310444" y="268111"/>
            <a:ext cx="7481535" cy="2677656"/>
          </a:xfrm>
          <a:prstGeom prst="rect">
            <a:avLst/>
          </a:prstGeom>
          <a:noFill/>
        </p:spPr>
        <p:txBody>
          <a:bodyPr wrap="none" rtlCol="0">
            <a:spAutoFit/>
          </a:bodyPr>
          <a:lstStyle/>
          <a:p>
            <a:r>
              <a:rPr lang="en-US" sz="2800"/>
              <a:t>For an object of “diameter D”,</a:t>
            </a:r>
          </a:p>
          <a:p>
            <a:r>
              <a:rPr lang="en-US" sz="2800"/>
              <a:t>f</a:t>
            </a:r>
            <a:r>
              <a:rPr lang="en-US" sz="2800" baseline="-25000"/>
              <a:t>linear</a:t>
            </a:r>
            <a:r>
              <a:rPr lang="en-US" sz="2800"/>
              <a:t>=bv=βD</a:t>
            </a:r>
          </a:p>
          <a:p>
            <a:endParaRPr lang="en-US" sz="2800"/>
          </a:p>
          <a:p>
            <a:r>
              <a:rPr lang="en-US" sz="2800"/>
              <a:t>f</a:t>
            </a:r>
            <a:r>
              <a:rPr lang="en-US" sz="2800" baseline="-25000"/>
              <a:t>quad</a:t>
            </a:r>
            <a:r>
              <a:rPr lang="en-US" sz="2800"/>
              <a:t> = cv</a:t>
            </a:r>
            <a:r>
              <a:rPr lang="en-US" sz="2800" baseline="30000"/>
              <a:t>2</a:t>
            </a:r>
            <a:r>
              <a:rPr lang="en-US" sz="2800"/>
              <a:t> = (1/2)c</a:t>
            </a:r>
            <a:r>
              <a:rPr lang="en-US" sz="2800" baseline="-25000"/>
              <a:t>0</a:t>
            </a:r>
            <a:r>
              <a:rPr lang="en-US" sz="2800"/>
              <a:t> A ρ</a:t>
            </a:r>
            <a:r>
              <a:rPr lang="en-US" sz="2800" baseline="-25000"/>
              <a:t>air</a:t>
            </a:r>
            <a:r>
              <a:rPr lang="en-US" sz="2800"/>
              <a:t>  v</a:t>
            </a:r>
            <a:r>
              <a:rPr lang="en-US" sz="2800" baseline="30000"/>
              <a:t>2</a:t>
            </a:r>
          </a:p>
          <a:p>
            <a:endParaRPr lang="en-US" sz="2800"/>
          </a:p>
          <a:p>
            <a:r>
              <a:rPr lang="en-US" sz="2800"/>
              <a:t>For a sphere in air, f</a:t>
            </a:r>
            <a:r>
              <a:rPr lang="en-US" sz="2800" baseline="-25000"/>
              <a:t>quad</a:t>
            </a:r>
            <a:r>
              <a:rPr lang="en-US" sz="2800"/>
              <a:t>/f</a:t>
            </a:r>
            <a:r>
              <a:rPr lang="en-US" sz="2800" baseline="-25000"/>
              <a:t>linear</a:t>
            </a:r>
            <a:r>
              <a:rPr lang="en-US" sz="2800"/>
              <a:t>≈(1600 s/m</a:t>
            </a:r>
            <a:r>
              <a:rPr lang="en-US" sz="2800" baseline="30000"/>
              <a:t>2</a:t>
            </a:r>
            <a:r>
              <a:rPr lang="en-US" sz="2800"/>
              <a:t>) Dv</a:t>
            </a:r>
          </a:p>
        </p:txBody>
      </p:sp>
      <p:sp>
        <p:nvSpPr>
          <p:cNvPr id="4" name="TextBox 3"/>
          <p:cNvSpPr txBox="1"/>
          <p:nvPr/>
        </p:nvSpPr>
        <p:spPr>
          <a:xfrm>
            <a:off x="761999" y="3259667"/>
            <a:ext cx="6378223" cy="3046988"/>
          </a:xfrm>
          <a:prstGeom prst="rect">
            <a:avLst/>
          </a:prstGeom>
          <a:noFill/>
        </p:spPr>
        <p:txBody>
          <a:bodyPr wrap="square" rtlCol="0">
            <a:spAutoFit/>
          </a:bodyPr>
          <a:lstStyle/>
          <a:p>
            <a:r>
              <a:rPr lang="en-US" sz="3200"/>
              <a:t>Which form of drag dominates </a:t>
            </a:r>
            <a:br>
              <a:rPr lang="en-US" sz="3200"/>
            </a:br>
            <a:r>
              <a:rPr lang="en-US" sz="3200"/>
              <a:t>most sports events?</a:t>
            </a:r>
          </a:p>
          <a:p>
            <a:endParaRPr lang="en-US" sz="3200"/>
          </a:p>
          <a:p>
            <a:pPr marL="514350" indent="-514350">
              <a:buAutoNum type="alphaUcParenR"/>
            </a:pPr>
            <a:r>
              <a:rPr lang="en-US" sz="3200"/>
              <a:t>linear</a:t>
            </a:r>
          </a:p>
          <a:p>
            <a:pPr marL="514350" indent="-514350">
              <a:buAutoNum type="alphaUcParenR"/>
            </a:pPr>
            <a:r>
              <a:rPr lang="en-US" sz="3200"/>
              <a:t>quadratic</a:t>
            </a:r>
          </a:p>
          <a:p>
            <a:pPr marL="514350" indent="-514350">
              <a:buAutoNum type="alphaUcParenR"/>
            </a:pPr>
            <a:r>
              <a:rPr lang="en-US" sz="3200"/>
              <a:t>??</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26</a:t>
            </a:fld>
            <a:endParaRPr lang="en-US"/>
          </a:p>
        </p:txBody>
      </p:sp>
      <p:sp>
        <p:nvSpPr>
          <p:cNvPr id="3" name="TextBox 2"/>
          <p:cNvSpPr txBox="1"/>
          <p:nvPr/>
        </p:nvSpPr>
        <p:spPr>
          <a:xfrm>
            <a:off x="2406462" y="0"/>
            <a:ext cx="3971159" cy="584776"/>
          </a:xfrm>
          <a:prstGeom prst="rect">
            <a:avLst/>
          </a:prstGeom>
          <a:noFill/>
        </p:spPr>
        <p:txBody>
          <a:bodyPr wrap="none" rtlCol="0">
            <a:spAutoFit/>
          </a:bodyPr>
          <a:lstStyle/>
          <a:p>
            <a:r>
              <a:rPr lang="en-US" sz="3200"/>
              <a:t>Where are you now?</a:t>
            </a:r>
          </a:p>
        </p:txBody>
      </p:sp>
      <p:sp>
        <p:nvSpPr>
          <p:cNvPr id="4" name="TextBox 3"/>
          <p:cNvSpPr txBox="1"/>
          <p:nvPr/>
        </p:nvSpPr>
        <p:spPr>
          <a:xfrm>
            <a:off x="0" y="579392"/>
            <a:ext cx="3826689" cy="1569660"/>
          </a:xfrm>
          <a:prstGeom prst="rect">
            <a:avLst/>
          </a:prstGeom>
          <a:noFill/>
        </p:spPr>
        <p:txBody>
          <a:bodyPr wrap="none" rtlCol="0">
            <a:spAutoFit/>
          </a:bodyPr>
          <a:lstStyle/>
          <a:p>
            <a:pPr marL="457200" indent="-457200">
              <a:buAutoNum type="alphaUcParenR"/>
            </a:pPr>
            <a:r>
              <a:rPr lang="en-US" sz="3200"/>
              <a:t>Done with page 1</a:t>
            </a:r>
          </a:p>
          <a:p>
            <a:pPr marL="457200" indent="-457200">
              <a:buAutoNum type="alphaUcParenR"/>
            </a:pPr>
            <a:r>
              <a:rPr lang="en-US" sz="3200"/>
              <a:t>Done with page 2</a:t>
            </a:r>
          </a:p>
          <a:p>
            <a:pPr marL="457200" indent="-457200">
              <a:buAutoNum type="alphaUcParenR"/>
            </a:pPr>
            <a:r>
              <a:rPr lang="en-US" sz="3200"/>
              <a:t>Done with page 3</a:t>
            </a:r>
          </a:p>
        </p:txBody>
      </p:sp>
      <p:sp>
        <p:nvSpPr>
          <p:cNvPr id="5" name="TextBox 4"/>
          <p:cNvSpPr txBox="1"/>
          <p:nvPr/>
        </p:nvSpPr>
        <p:spPr>
          <a:xfrm>
            <a:off x="802154" y="2027873"/>
            <a:ext cx="6279869" cy="830997"/>
          </a:xfrm>
          <a:prstGeom prst="rect">
            <a:avLst/>
          </a:prstGeom>
          <a:noFill/>
        </p:spPr>
        <p:txBody>
          <a:bodyPr wrap="none" rtlCol="0">
            <a:spAutoFit/>
          </a:bodyPr>
          <a:lstStyle/>
          <a:p>
            <a:r>
              <a:rPr lang="en-US" sz="2800" i="1"/>
              <a:t>If you are </a:t>
            </a:r>
            <a:r>
              <a:rPr lang="en-US" sz="2800" i="1" u="sng"/>
              <a:t>done</a:t>
            </a:r>
            <a:r>
              <a:rPr lang="en-US" sz="2800" i="1"/>
              <a:t> with page 3, try these:</a:t>
            </a:r>
          </a:p>
          <a:p>
            <a:endParaRPr lang="en-US" sz="2000"/>
          </a:p>
        </p:txBody>
      </p:sp>
      <p:sp>
        <p:nvSpPr>
          <p:cNvPr id="6" name="TextBox 5"/>
          <p:cNvSpPr txBox="1"/>
          <p:nvPr/>
        </p:nvSpPr>
        <p:spPr>
          <a:xfrm>
            <a:off x="46182" y="2602935"/>
            <a:ext cx="8982363" cy="4278094"/>
          </a:xfrm>
          <a:prstGeom prst="rect">
            <a:avLst/>
          </a:prstGeom>
          <a:noFill/>
        </p:spPr>
        <p:txBody>
          <a:bodyPr wrap="square" rtlCol="0">
            <a:spAutoFit/>
          </a:bodyPr>
          <a:lstStyle/>
          <a:p>
            <a:r>
              <a:rPr lang="en-US" sz="2800" dirty="0" smtClean="0"/>
              <a:t>Like in </a:t>
            </a:r>
            <a:r>
              <a:rPr lang="en-US" sz="2800" dirty="0"/>
              <a:t>section IIc,  find the terminal velocity of an object of mass </a:t>
            </a:r>
            <a:r>
              <a:rPr lang="en-US" sz="2800" i="1" dirty="0" err="1"/>
              <a:t>m</a:t>
            </a:r>
            <a:r>
              <a:rPr lang="en-US" sz="2800" dirty="0"/>
              <a:t> when air drag force is...</a:t>
            </a:r>
            <a:br>
              <a:rPr lang="en-US" sz="2800" dirty="0"/>
            </a:br>
            <a:r>
              <a:rPr lang="en-US" sz="2800" dirty="0"/>
              <a:t>1) ...</a:t>
            </a:r>
            <a:r>
              <a:rPr lang="en-US" sz="2800" i="1" dirty="0" smtClean="0"/>
              <a:t>quadratic</a:t>
            </a:r>
            <a:r>
              <a:rPr lang="en-US" sz="2800" dirty="0" smtClean="0"/>
              <a:t> </a:t>
            </a:r>
            <a:r>
              <a:rPr lang="en-US" sz="2800" dirty="0"/>
              <a:t>with respect to speed (</a:t>
            </a:r>
            <a:r>
              <a:rPr lang="en-US" sz="2800" i="1" dirty="0"/>
              <a:t>c</a:t>
            </a:r>
            <a:r>
              <a:rPr lang="en-US" sz="2800" i="1" baseline="-25000" dirty="0"/>
              <a:t>1</a:t>
            </a:r>
            <a:r>
              <a:rPr lang="en-US" sz="2800" dirty="0"/>
              <a:t> = 0, </a:t>
            </a:r>
            <a:r>
              <a:rPr lang="en-US" sz="2800" i="1" dirty="0"/>
              <a:t>c</a:t>
            </a:r>
            <a:r>
              <a:rPr lang="en-US" sz="2800" i="1" baseline="-25000" dirty="0"/>
              <a:t>2</a:t>
            </a:r>
            <a:r>
              <a:rPr lang="en-US" sz="2800" dirty="0"/>
              <a:t> ≠ </a:t>
            </a:r>
            <a:r>
              <a:rPr lang="en-US" sz="2800" dirty="0" smtClean="0"/>
              <a:t>0)</a:t>
            </a:r>
            <a:br>
              <a:rPr lang="en-US" sz="2800" dirty="0" smtClean="0"/>
            </a:br>
            <a:r>
              <a:rPr lang="en-US" sz="2800" dirty="0" smtClean="0"/>
              <a:t>2) ...</a:t>
            </a:r>
            <a:r>
              <a:rPr lang="en-US" sz="2800" dirty="0"/>
              <a:t>a combo of </a:t>
            </a:r>
            <a:r>
              <a:rPr lang="en-US" sz="2800" i="1" dirty="0"/>
              <a:t>both</a:t>
            </a:r>
            <a:r>
              <a:rPr lang="en-US" sz="2800" dirty="0"/>
              <a:t> linear </a:t>
            </a:r>
            <a:r>
              <a:rPr lang="en-US" sz="2800" i="1" dirty="0"/>
              <a:t>and</a:t>
            </a:r>
            <a:r>
              <a:rPr lang="en-US" sz="2800" dirty="0"/>
              <a:t> quadratic terms (</a:t>
            </a:r>
            <a:r>
              <a:rPr lang="en-US" sz="2800" i="1" dirty="0"/>
              <a:t>c</a:t>
            </a:r>
            <a:r>
              <a:rPr lang="en-US" sz="2800" i="1" baseline="-25000" dirty="0"/>
              <a:t>1</a:t>
            </a:r>
            <a:r>
              <a:rPr lang="en-US" sz="2800" dirty="0"/>
              <a:t> ≠ 0, </a:t>
            </a:r>
            <a:r>
              <a:rPr lang="en-US" sz="2800" i="1" dirty="0"/>
              <a:t>c</a:t>
            </a:r>
            <a:r>
              <a:rPr lang="en-US" sz="2800" i="1" baseline="-25000" dirty="0"/>
              <a:t>2</a:t>
            </a:r>
            <a:r>
              <a:rPr lang="en-US" sz="2800" dirty="0"/>
              <a:t> ≠ 0</a:t>
            </a:r>
            <a:r>
              <a:rPr lang="en-US" sz="2800" dirty="0" smtClean="0"/>
              <a:t>)</a:t>
            </a:r>
          </a:p>
          <a:p>
            <a:endParaRPr lang="en-US" sz="2800" dirty="0" smtClean="0"/>
          </a:p>
          <a:p>
            <a:r>
              <a:rPr lang="en-US" sz="2800" dirty="0" smtClean="0"/>
              <a:t>Finally, if you still have time, find an expression for </a:t>
            </a:r>
            <a:r>
              <a:rPr lang="en-US" sz="2800" dirty="0" err="1" smtClean="0"/>
              <a:t>v(t</a:t>
            </a:r>
            <a:r>
              <a:rPr lang="en-US" sz="2800" dirty="0" smtClean="0"/>
              <a:t>) from part I. (You sketched this qualitatively in IB). </a:t>
            </a:r>
            <a:br>
              <a:rPr lang="en-US" sz="2800" dirty="0" smtClean="0"/>
            </a:br>
            <a:r>
              <a:rPr lang="en-US" sz="2800" dirty="0" smtClean="0"/>
              <a:t>You will need to solve an ODE!</a:t>
            </a:r>
            <a:endParaRPr lang="en-US" sz="2800" dirty="0"/>
          </a:p>
          <a:p>
            <a:endParaRPr lang="en-US" sz="200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27</a:t>
            </a:fld>
            <a:endParaRPr lang="en-US"/>
          </a:p>
        </p:txBody>
      </p:sp>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0" y="220133"/>
            <a:ext cx="9144000" cy="1446550"/>
          </a:xfrm>
          <a:prstGeom prst="rect">
            <a:avLst/>
          </a:prstGeom>
          <a:noFill/>
        </p:spPr>
        <p:txBody>
          <a:bodyPr wrap="square" rtlCol="0">
            <a:spAutoFit/>
          </a:bodyPr>
          <a:lstStyle/>
          <a:p>
            <a:r>
              <a:rPr lang="en-US"/>
              <a:t>An object falling in air satisfies the ODE (from Newton’s 2</a:t>
            </a:r>
            <a:r>
              <a:rPr lang="en-US" baseline="30000"/>
              <a:t>nd</a:t>
            </a:r>
            <a:r>
              <a:rPr lang="en-US"/>
              <a:t> law):</a:t>
            </a:r>
          </a:p>
          <a:p>
            <a:endParaRPr lang="en-US" sz="2000"/>
          </a:p>
          <a:p>
            <a:endParaRPr lang="en-US" sz="2000"/>
          </a:p>
          <a:p>
            <a:r>
              <a:rPr lang="en-US"/>
              <a:t>The equation has three dimension-ful parameters (m, g, b)</a:t>
            </a:r>
          </a:p>
        </p:txBody>
      </p:sp>
      <p:graphicFrame>
        <p:nvGraphicFramePr>
          <p:cNvPr id="72717" name="Object 4"/>
          <p:cNvGraphicFramePr>
            <a:graphicFrameLocks noChangeAspect="1"/>
          </p:cNvGraphicFramePr>
          <p:nvPr/>
        </p:nvGraphicFramePr>
        <p:xfrm>
          <a:off x="1125008" y="678389"/>
          <a:ext cx="4175125" cy="557466"/>
        </p:xfrm>
        <a:graphic>
          <a:graphicData uri="http://schemas.openxmlformats.org/presentationml/2006/ole">
            <mc:AlternateContent xmlns:mc="http://schemas.openxmlformats.org/markup-compatibility/2006">
              <mc:Choice xmlns:v="urn:schemas-microsoft-com:vml" Requires="v">
                <p:oleObj spid="_x0000_s481311" name="Equation" r:id="rId4" imgW="1333500" imgH="177800" progId="Equation.3">
                  <p:embed/>
                </p:oleObj>
              </mc:Choice>
              <mc:Fallback>
                <p:oleObj name="Equation" r:id="rId4" imgW="1333500" imgH="177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08" y="678389"/>
                        <a:ext cx="4175125" cy="557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0" y="1879599"/>
            <a:ext cx="8348134" cy="830997"/>
          </a:xfrm>
          <a:prstGeom prst="rect">
            <a:avLst/>
          </a:prstGeom>
          <a:noFill/>
        </p:spPr>
        <p:txBody>
          <a:bodyPr wrap="square" rtlCol="0">
            <a:spAutoFit/>
          </a:bodyPr>
          <a:lstStyle/>
          <a:p>
            <a:pPr marL="457200" indent="-457200">
              <a:buAutoNum type="alphaLcParenR"/>
            </a:pPr>
            <a:r>
              <a:rPr lang="en-US"/>
              <a:t>Use those three dimensionful parameters to create “Natural” scales of mass (M</a:t>
            </a:r>
            <a:r>
              <a:rPr lang="en-US" baseline="-25000"/>
              <a:t>0</a:t>
            </a:r>
            <a:r>
              <a:rPr lang="en-US"/>
              <a:t>), length (L</a:t>
            </a:r>
            <a:r>
              <a:rPr lang="en-US" baseline="-25000"/>
              <a:t>0</a:t>
            </a:r>
            <a:r>
              <a:rPr lang="en-US"/>
              <a:t>), and time (T</a:t>
            </a:r>
            <a:r>
              <a:rPr lang="en-US" baseline="-25000"/>
              <a:t>0</a:t>
            </a:r>
            <a:r>
              <a:rPr lang="en-US"/>
              <a:t>)   </a:t>
            </a:r>
          </a:p>
        </p:txBody>
      </p:sp>
      <p:sp>
        <p:nvSpPr>
          <p:cNvPr id="13" name="TextBox 12"/>
          <p:cNvSpPr txBox="1"/>
          <p:nvPr/>
        </p:nvSpPr>
        <p:spPr>
          <a:xfrm>
            <a:off x="0" y="3437465"/>
            <a:ext cx="8348134" cy="830997"/>
          </a:xfrm>
          <a:prstGeom prst="rect">
            <a:avLst/>
          </a:prstGeom>
          <a:noFill/>
        </p:spPr>
        <p:txBody>
          <a:bodyPr wrap="square" rtlCol="0">
            <a:spAutoFit/>
          </a:bodyPr>
          <a:lstStyle/>
          <a:p>
            <a:pPr marL="457200" indent="-457200"/>
            <a:r>
              <a:rPr lang="en-US"/>
              <a:t>b) Using these three natural scales, create a natural scale for velocity (V</a:t>
            </a:r>
            <a:r>
              <a:rPr lang="en-US" baseline="-25000"/>
              <a:t>0</a:t>
            </a:r>
            <a:r>
              <a:rPr lang="en-US"/>
              <a:t>)  </a:t>
            </a:r>
          </a:p>
        </p:txBody>
      </p:sp>
      <p:sp>
        <p:nvSpPr>
          <p:cNvPr id="14" name="TextBox 13"/>
          <p:cNvSpPr txBox="1"/>
          <p:nvPr/>
        </p:nvSpPr>
        <p:spPr>
          <a:xfrm>
            <a:off x="-16933" y="4571998"/>
            <a:ext cx="9144000" cy="461665"/>
          </a:xfrm>
          <a:prstGeom prst="rect">
            <a:avLst/>
          </a:prstGeom>
          <a:noFill/>
        </p:spPr>
        <p:txBody>
          <a:bodyPr wrap="square" rtlCol="0">
            <a:spAutoFit/>
          </a:bodyPr>
          <a:lstStyle/>
          <a:p>
            <a:pPr marL="457200" indent="-457200"/>
            <a:endParaRPr lang="en-US" i="1"/>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28</a:t>
            </a:fld>
            <a:endParaRPr lang="en-US"/>
          </a:p>
        </p:txBody>
      </p:sp>
      <p:sp>
        <p:nvSpPr>
          <p:cNvPr id="3" name="Rectangle 2"/>
          <p:cNvSpPr/>
          <p:nvPr/>
        </p:nvSpPr>
        <p:spPr bwMode="auto">
          <a:xfrm>
            <a:off x="0" y="0"/>
            <a:ext cx="9144000" cy="6858000"/>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4" name="TextBox 3"/>
          <p:cNvSpPr txBox="1"/>
          <p:nvPr/>
        </p:nvSpPr>
        <p:spPr>
          <a:xfrm>
            <a:off x="0" y="220133"/>
            <a:ext cx="9144000" cy="1446550"/>
          </a:xfrm>
          <a:prstGeom prst="rect">
            <a:avLst/>
          </a:prstGeom>
          <a:noFill/>
        </p:spPr>
        <p:txBody>
          <a:bodyPr wrap="square" rtlCol="0">
            <a:spAutoFit/>
          </a:bodyPr>
          <a:lstStyle/>
          <a:p>
            <a:r>
              <a:rPr lang="en-US"/>
              <a:t>An object falling in air satisfies the ODE (from Newton’s 2</a:t>
            </a:r>
            <a:r>
              <a:rPr lang="en-US" baseline="30000"/>
              <a:t>nd</a:t>
            </a:r>
            <a:r>
              <a:rPr lang="en-US"/>
              <a:t> law):</a:t>
            </a:r>
          </a:p>
          <a:p>
            <a:endParaRPr lang="en-US" sz="2000"/>
          </a:p>
          <a:p>
            <a:endParaRPr lang="en-US" sz="2000"/>
          </a:p>
          <a:p>
            <a:r>
              <a:rPr lang="en-US"/>
              <a:t>The equation has three dimension-ful parameters (m, g, b)</a:t>
            </a:r>
          </a:p>
        </p:txBody>
      </p:sp>
      <p:graphicFrame>
        <p:nvGraphicFramePr>
          <p:cNvPr id="72717" name="Object 4"/>
          <p:cNvGraphicFramePr>
            <a:graphicFrameLocks noChangeAspect="1"/>
          </p:cNvGraphicFramePr>
          <p:nvPr/>
        </p:nvGraphicFramePr>
        <p:xfrm>
          <a:off x="1125008" y="678389"/>
          <a:ext cx="4175125" cy="557466"/>
        </p:xfrm>
        <a:graphic>
          <a:graphicData uri="http://schemas.openxmlformats.org/presentationml/2006/ole">
            <mc:AlternateContent xmlns:mc="http://schemas.openxmlformats.org/markup-compatibility/2006">
              <mc:Choice xmlns:v="urn:schemas-microsoft-com:vml" Requires="v">
                <p:oleObj spid="_x0000_s103458" name="Equation" r:id="rId4" imgW="1333500" imgH="177800" progId="Equation.3">
                  <p:embed/>
                </p:oleObj>
              </mc:Choice>
              <mc:Fallback>
                <p:oleObj name="Equation" r:id="rId4" imgW="1333500" imgH="177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5008" y="678389"/>
                        <a:ext cx="4175125" cy="5574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0" y="1879599"/>
            <a:ext cx="8348134" cy="830997"/>
          </a:xfrm>
          <a:prstGeom prst="rect">
            <a:avLst/>
          </a:prstGeom>
          <a:noFill/>
        </p:spPr>
        <p:txBody>
          <a:bodyPr wrap="square" rtlCol="0">
            <a:spAutoFit/>
          </a:bodyPr>
          <a:lstStyle/>
          <a:p>
            <a:pPr marL="457200" indent="-457200">
              <a:buAutoNum type="alphaLcParenR"/>
            </a:pPr>
            <a:r>
              <a:rPr lang="en-US"/>
              <a:t>Use those three dimensionful parameters to create “Natural” scales of mass (M</a:t>
            </a:r>
            <a:r>
              <a:rPr lang="en-US" baseline="-25000"/>
              <a:t>0</a:t>
            </a:r>
            <a:r>
              <a:rPr lang="en-US"/>
              <a:t>), length (L</a:t>
            </a:r>
            <a:r>
              <a:rPr lang="en-US" baseline="-25000"/>
              <a:t>0</a:t>
            </a:r>
            <a:r>
              <a:rPr lang="en-US"/>
              <a:t>), and time (T</a:t>
            </a:r>
            <a:r>
              <a:rPr lang="en-US" baseline="-25000"/>
              <a:t>0</a:t>
            </a:r>
            <a:r>
              <a:rPr lang="en-US"/>
              <a:t>)   </a:t>
            </a:r>
          </a:p>
        </p:txBody>
      </p:sp>
      <p:sp>
        <p:nvSpPr>
          <p:cNvPr id="13" name="TextBox 12"/>
          <p:cNvSpPr txBox="1"/>
          <p:nvPr/>
        </p:nvSpPr>
        <p:spPr>
          <a:xfrm>
            <a:off x="0" y="3437465"/>
            <a:ext cx="8348134" cy="830997"/>
          </a:xfrm>
          <a:prstGeom prst="rect">
            <a:avLst/>
          </a:prstGeom>
          <a:noFill/>
        </p:spPr>
        <p:txBody>
          <a:bodyPr wrap="square" rtlCol="0">
            <a:spAutoFit/>
          </a:bodyPr>
          <a:lstStyle/>
          <a:p>
            <a:pPr marL="457200" indent="-457200"/>
            <a:r>
              <a:rPr lang="en-US"/>
              <a:t>b) Using these three natural scales, create a natural scale for velocity (V</a:t>
            </a:r>
            <a:r>
              <a:rPr lang="en-US" baseline="-25000"/>
              <a:t>0</a:t>
            </a:r>
            <a:r>
              <a:rPr lang="en-US"/>
              <a:t>)  </a:t>
            </a:r>
          </a:p>
        </p:txBody>
      </p:sp>
      <p:sp>
        <p:nvSpPr>
          <p:cNvPr id="14" name="TextBox 13"/>
          <p:cNvSpPr txBox="1"/>
          <p:nvPr/>
        </p:nvSpPr>
        <p:spPr>
          <a:xfrm>
            <a:off x="-16933" y="4571998"/>
            <a:ext cx="9144000" cy="2062103"/>
          </a:xfrm>
          <a:prstGeom prst="rect">
            <a:avLst/>
          </a:prstGeom>
          <a:noFill/>
        </p:spPr>
        <p:txBody>
          <a:bodyPr wrap="square" rtlCol="0">
            <a:spAutoFit/>
          </a:bodyPr>
          <a:lstStyle/>
          <a:p>
            <a:pPr marL="457200" indent="-457200"/>
            <a:r>
              <a:rPr lang="en-US"/>
              <a:t>c) Define a </a:t>
            </a:r>
            <a:r>
              <a:rPr lang="en-US" i="1"/>
              <a:t>dimensionless velocity V </a:t>
            </a:r>
            <a:r>
              <a:rPr lang="en-US"/>
              <a:t> by the equation V=v/V</a:t>
            </a:r>
            <a:r>
              <a:rPr lang="en-US" baseline="-25000"/>
              <a:t>0</a:t>
            </a:r>
            <a:r>
              <a:rPr lang="en-US"/>
              <a:t>, </a:t>
            </a:r>
            <a:br>
              <a:rPr lang="en-US"/>
            </a:br>
            <a:r>
              <a:rPr lang="en-US"/>
              <a:t>and rewrite the original ODE as an equation for V instead.</a:t>
            </a:r>
            <a:r>
              <a:rPr lang="en-US" baseline="-25000"/>
              <a:t> </a:t>
            </a:r>
            <a:r>
              <a:rPr lang="en-US"/>
              <a:t> </a:t>
            </a:r>
            <a:br>
              <a:rPr lang="en-US"/>
            </a:br>
            <a:r>
              <a:rPr lang="en-US" sz="800" i="1"/>
              <a:t/>
            </a:r>
            <a:br>
              <a:rPr lang="en-US" sz="800" i="1"/>
            </a:br>
            <a:r>
              <a:rPr lang="en-US" i="1"/>
              <a:t>(This equation should contain NO parameters with dimensions, except where you have combinations of quantities that manifestly look dimensionless)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29</a:t>
            </a:fld>
            <a:endParaRPr lang="en-US">
              <a:solidFill>
                <a:srgbClr val="000000"/>
              </a:solidFill>
            </a:endParaRPr>
          </a:p>
        </p:txBody>
      </p:sp>
      <p:sp>
        <p:nvSpPr>
          <p:cNvPr id="3" name="TextBox 2"/>
          <p:cNvSpPr txBox="1"/>
          <p:nvPr/>
        </p:nvSpPr>
        <p:spPr>
          <a:xfrm>
            <a:off x="0" y="0"/>
            <a:ext cx="8616462" cy="2369880"/>
          </a:xfrm>
          <a:prstGeom prst="rect">
            <a:avLst/>
          </a:prstGeom>
          <a:noFill/>
        </p:spPr>
        <p:txBody>
          <a:bodyPr wrap="square" rtlCol="0">
            <a:spAutoFit/>
          </a:bodyPr>
          <a:lstStyle/>
          <a:p>
            <a:r>
              <a:rPr lang="en-US" sz="3200" dirty="0">
                <a:solidFill>
                  <a:srgbClr val="000000"/>
                </a:solidFill>
              </a:rPr>
              <a:t>Suppose you solve an ODE </a:t>
            </a:r>
            <a:r>
              <a:rPr lang="en-US" sz="3200" dirty="0" smtClean="0">
                <a:solidFill>
                  <a:srgbClr val="000000"/>
                </a:solidFill>
              </a:rPr>
              <a:t>(Newton’s law!) for </a:t>
            </a:r>
            <a:r>
              <a:rPr lang="en-US" sz="3200" dirty="0">
                <a:solidFill>
                  <a:srgbClr val="000000"/>
                </a:solidFill>
              </a:rPr>
              <a:t>a particle’s motion, and find</a:t>
            </a:r>
          </a:p>
          <a:p>
            <a:r>
              <a:rPr lang="en-US" sz="3200" dirty="0">
                <a:solidFill>
                  <a:srgbClr val="000000"/>
                </a:solidFill>
              </a:rPr>
              <a:t>x(t) = c(t-t</a:t>
            </a:r>
            <a:r>
              <a:rPr lang="en-US" sz="3200" baseline="-25000" dirty="0">
                <a:solidFill>
                  <a:srgbClr val="000000"/>
                </a:solidFill>
              </a:rPr>
              <a:t>0</a:t>
            </a:r>
            <a:r>
              <a:rPr lang="en-US" sz="3200" dirty="0">
                <a:solidFill>
                  <a:srgbClr val="000000"/>
                </a:solidFill>
              </a:rPr>
              <a:t>)       </a:t>
            </a:r>
            <a:r>
              <a:rPr lang="en-US" sz="3200" dirty="0" smtClean="0">
                <a:solidFill>
                  <a:srgbClr val="000000"/>
                </a:solidFill>
              </a:rPr>
              <a:t>(where c is a constant)</a:t>
            </a:r>
          </a:p>
          <a:p>
            <a:r>
              <a:rPr lang="en-US" sz="3200" dirty="0" smtClean="0">
                <a:solidFill>
                  <a:srgbClr val="333399"/>
                </a:solidFill>
              </a:rPr>
              <a:t>What </a:t>
            </a:r>
            <a:r>
              <a:rPr lang="en-US" sz="3200" dirty="0">
                <a:solidFill>
                  <a:srgbClr val="333399"/>
                </a:solidFill>
              </a:rPr>
              <a:t>can you conclude?</a:t>
            </a:r>
          </a:p>
          <a:p>
            <a:endParaRPr lang="en-US" sz="2000" dirty="0">
              <a:solidFill>
                <a:srgbClr val="000000"/>
              </a:solidFill>
            </a:endParaRPr>
          </a:p>
        </p:txBody>
      </p:sp>
      <p:sp>
        <p:nvSpPr>
          <p:cNvPr id="4" name="TextBox 3"/>
          <p:cNvSpPr txBox="1"/>
          <p:nvPr/>
        </p:nvSpPr>
        <p:spPr>
          <a:xfrm>
            <a:off x="0" y="2080199"/>
            <a:ext cx="8890000" cy="2554545"/>
          </a:xfrm>
          <a:prstGeom prst="rect">
            <a:avLst/>
          </a:prstGeom>
          <a:noFill/>
        </p:spPr>
        <p:txBody>
          <a:bodyPr wrap="square" rtlCol="0">
            <a:spAutoFit/>
          </a:bodyPr>
          <a:lstStyle/>
          <a:p>
            <a:pPr marL="457200" indent="-457200">
              <a:buFontTx/>
              <a:buAutoNum type="alphaUcParenR"/>
            </a:pPr>
            <a:r>
              <a:rPr lang="en-US" sz="3200">
                <a:solidFill>
                  <a:srgbClr val="000000"/>
                </a:solidFill>
              </a:rPr>
              <a:t>This particle is responding to a constant force</a:t>
            </a:r>
          </a:p>
          <a:p>
            <a:pPr marL="457200" indent="-457200">
              <a:buFontTx/>
              <a:buAutoNum type="alphaUcParenR"/>
            </a:pPr>
            <a:r>
              <a:rPr lang="en-US" sz="3200">
                <a:solidFill>
                  <a:srgbClr val="000000"/>
                </a:solidFill>
              </a:rPr>
              <a:t>This particle is free (zero force)</a:t>
            </a:r>
          </a:p>
          <a:p>
            <a:pPr marL="457200" indent="-457200">
              <a:buFontTx/>
              <a:buAutoNum type="alphaUcParenR"/>
            </a:pPr>
            <a:r>
              <a:rPr lang="en-US" sz="3200">
                <a:solidFill>
                  <a:srgbClr val="000000"/>
                </a:solidFill>
              </a:rPr>
              <a:t>This particle is responding to a time varying force</a:t>
            </a:r>
          </a:p>
          <a:p>
            <a:pPr marL="457200" indent="-457200">
              <a:buFontTx/>
              <a:buAutoNum type="alphaUcParenR"/>
            </a:pPr>
            <a:r>
              <a:rPr lang="en-US" sz="3200">
                <a:solidFill>
                  <a:srgbClr val="000000"/>
                </a:solidFill>
              </a:rPr>
              <a:t>???</a:t>
            </a:r>
          </a:p>
        </p:txBody>
      </p:sp>
    </p:spTree>
    <p:extLst>
      <p:ext uri="{BB962C8B-B14F-4D97-AF65-F5344CB8AC3E}">
        <p14:creationId xmlns:p14="http://schemas.microsoft.com/office/powerpoint/2010/main" val="194324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a:t>
            </a:fld>
            <a:endParaRPr lang="en-US">
              <a:solidFill>
                <a:srgbClr val="000000"/>
              </a:solidFill>
            </a:endParaRPr>
          </a:p>
        </p:txBody>
      </p:sp>
      <p:sp>
        <p:nvSpPr>
          <p:cNvPr id="4" name="Rectangle 3"/>
          <p:cNvSpPr/>
          <p:nvPr/>
        </p:nvSpPr>
        <p:spPr>
          <a:xfrm>
            <a:off x="2167467" y="829102"/>
            <a:ext cx="4572000" cy="1077218"/>
          </a:xfrm>
          <a:prstGeom prst="rect">
            <a:avLst/>
          </a:prstGeom>
        </p:spPr>
        <p:txBody>
          <a:bodyPr>
            <a:spAutoFit/>
          </a:bodyPr>
          <a:lstStyle/>
          <a:p>
            <a:pPr algn="ctr"/>
            <a:r>
              <a:rPr lang="en-US" sz="3200" dirty="0">
                <a:solidFill>
                  <a:srgbClr val="333399"/>
                </a:solidFill>
              </a:rPr>
              <a:t>Classify this ODE</a:t>
            </a:r>
            <a:r>
              <a:rPr lang="en-US" sz="3200" b="1" dirty="0">
                <a:solidFill>
                  <a:srgbClr val="000000"/>
                </a:solidFill>
              </a:rPr>
              <a:t>:</a:t>
            </a:r>
            <a:br>
              <a:rPr lang="en-US" sz="3200" b="1" dirty="0">
                <a:solidFill>
                  <a:srgbClr val="000000"/>
                </a:solidFill>
              </a:rPr>
            </a:br>
            <a:r>
              <a:rPr lang="en-US" sz="3200" b="1" dirty="0">
                <a:solidFill>
                  <a:srgbClr val="000000"/>
                </a:solidFill>
              </a:rPr>
              <a:t>y’</a:t>
            </a:r>
            <a:r>
              <a:rPr lang="en-US" sz="3200" b="1" dirty="0" smtClean="0">
                <a:solidFill>
                  <a:srgbClr val="000000"/>
                </a:solidFill>
              </a:rPr>
              <a:t>’(x) </a:t>
            </a:r>
            <a:r>
              <a:rPr lang="en-US" sz="3200" b="1" dirty="0">
                <a:solidFill>
                  <a:srgbClr val="000000"/>
                </a:solidFill>
              </a:rPr>
              <a:t>= sin(x) </a:t>
            </a:r>
            <a:r>
              <a:rPr lang="en-US" sz="3200" b="1" dirty="0" smtClean="0">
                <a:solidFill>
                  <a:srgbClr val="000000"/>
                </a:solidFill>
              </a:rPr>
              <a:t>y(x)</a:t>
            </a:r>
            <a:endParaRPr lang="en-US" sz="3200" dirty="0">
              <a:solidFill>
                <a:srgbClr val="000000"/>
              </a:solidFill>
            </a:endParaRPr>
          </a:p>
        </p:txBody>
      </p:sp>
      <p:sp>
        <p:nvSpPr>
          <p:cNvPr id="6" name="Rectangle 5"/>
          <p:cNvSpPr/>
          <p:nvPr/>
        </p:nvSpPr>
        <p:spPr>
          <a:xfrm>
            <a:off x="2243668" y="2397036"/>
            <a:ext cx="4572000" cy="2554545"/>
          </a:xfrm>
          <a:prstGeom prst="rect">
            <a:avLst/>
          </a:prstGeom>
        </p:spPr>
        <p:txBody>
          <a:bodyPr>
            <a:spAutoFit/>
          </a:bodyPr>
          <a:lstStyle/>
          <a:p>
            <a:pPr marL="457200" indent="-457200">
              <a:buFontTx/>
              <a:buAutoNum type="alphaUcParenR"/>
            </a:pPr>
            <a:r>
              <a:rPr lang="en-US" sz="3200">
                <a:solidFill>
                  <a:srgbClr val="000000"/>
                </a:solidFill>
              </a:rPr>
              <a:t> 1</a:t>
            </a:r>
            <a:r>
              <a:rPr lang="en-US" sz="3200" baseline="30000">
                <a:solidFill>
                  <a:srgbClr val="000000"/>
                </a:solidFill>
              </a:rPr>
              <a:t>st</a:t>
            </a:r>
            <a:r>
              <a:rPr lang="en-US" sz="3200">
                <a:solidFill>
                  <a:srgbClr val="000000"/>
                </a:solidFill>
              </a:rPr>
              <a:t> order, nonlinear</a:t>
            </a:r>
          </a:p>
          <a:p>
            <a:pPr marL="457200" indent="-457200">
              <a:buFontTx/>
              <a:buAutoNum type="alphaUcParenR"/>
            </a:pPr>
            <a:r>
              <a:rPr lang="en-US" sz="3200">
                <a:solidFill>
                  <a:srgbClr val="000000"/>
                </a:solidFill>
              </a:rPr>
              <a:t> 1</a:t>
            </a:r>
            <a:r>
              <a:rPr lang="en-US" sz="3200" baseline="30000">
                <a:solidFill>
                  <a:srgbClr val="000000"/>
                </a:solidFill>
              </a:rPr>
              <a:t>st</a:t>
            </a:r>
            <a:r>
              <a:rPr lang="en-US" sz="3200">
                <a:solidFill>
                  <a:srgbClr val="000000"/>
                </a:solidFill>
              </a:rPr>
              <a:t> order, linear</a:t>
            </a:r>
          </a:p>
          <a:p>
            <a:pPr marL="457200" indent="-457200">
              <a:buFontTx/>
              <a:buAutoNum type="alphaUcParenR"/>
            </a:pPr>
            <a:r>
              <a:rPr lang="en-US" sz="3200">
                <a:solidFill>
                  <a:srgbClr val="000000"/>
                </a:solidFill>
              </a:rPr>
              <a:t> 2</a:t>
            </a:r>
            <a:r>
              <a:rPr lang="en-US" sz="3200" baseline="30000">
                <a:solidFill>
                  <a:srgbClr val="000000"/>
                </a:solidFill>
              </a:rPr>
              <a:t>nd</a:t>
            </a:r>
            <a:r>
              <a:rPr lang="en-US" sz="3200">
                <a:solidFill>
                  <a:srgbClr val="000000"/>
                </a:solidFill>
              </a:rPr>
              <a:t> order, nonlinear</a:t>
            </a:r>
          </a:p>
          <a:p>
            <a:pPr marL="457200" indent="-457200">
              <a:buFontTx/>
              <a:buAutoNum type="alphaUcParenR"/>
            </a:pPr>
            <a:r>
              <a:rPr lang="en-US" sz="3200">
                <a:solidFill>
                  <a:srgbClr val="000000"/>
                </a:solidFill>
              </a:rPr>
              <a:t> 2</a:t>
            </a:r>
            <a:r>
              <a:rPr lang="en-US" sz="3200" baseline="30000">
                <a:solidFill>
                  <a:srgbClr val="000000"/>
                </a:solidFill>
              </a:rPr>
              <a:t>nd</a:t>
            </a:r>
            <a:r>
              <a:rPr lang="en-US" sz="3200">
                <a:solidFill>
                  <a:srgbClr val="000000"/>
                </a:solidFill>
              </a:rPr>
              <a:t> order, linear</a:t>
            </a:r>
          </a:p>
          <a:p>
            <a:pPr marL="457200" indent="-457200"/>
            <a:r>
              <a:rPr lang="en-US" sz="3200">
                <a:solidFill>
                  <a:srgbClr val="000000"/>
                </a:solidFill>
              </a:rPr>
              <a:t>E)    None of these</a:t>
            </a:r>
          </a:p>
        </p:txBody>
      </p:sp>
      <p:sp>
        <p:nvSpPr>
          <p:cNvPr id="3" name="TextBox 2"/>
          <p:cNvSpPr txBox="1"/>
          <p:nvPr/>
        </p:nvSpPr>
        <p:spPr>
          <a:xfrm>
            <a:off x="3499476" y="2047358"/>
            <a:ext cx="184666" cy="400110"/>
          </a:xfrm>
          <a:prstGeom prst="rect">
            <a:avLst/>
          </a:prstGeom>
          <a:noFill/>
        </p:spPr>
        <p:txBody>
          <a:bodyPr wrap="none" rtlCol="0">
            <a:spAutoFit/>
          </a:bodyPr>
          <a:lstStyle/>
          <a:p>
            <a:endParaRPr lang="en-US" sz="2000" dirty="0">
              <a:solidFill>
                <a:srgbClr val="000000"/>
              </a:solidFill>
            </a:endParaRPr>
          </a:p>
        </p:txBody>
      </p:sp>
    </p:spTree>
    <p:extLst>
      <p:ext uri="{BB962C8B-B14F-4D97-AF65-F5344CB8AC3E}">
        <p14:creationId xmlns:p14="http://schemas.microsoft.com/office/powerpoint/2010/main" val="3036222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29840" y="6089234"/>
            <a:ext cx="2133600" cy="476250"/>
          </a:xfrm>
        </p:spPr>
        <p:txBody>
          <a:bodyPr/>
          <a:lstStyle/>
          <a:p>
            <a:pPr>
              <a:defRPr/>
            </a:pPr>
            <a:fld id="{28E9A3FF-79B7-504C-B659-7D19FB5634D4}" type="slidenum">
              <a:rPr lang="en-US">
                <a:solidFill>
                  <a:srgbClr val="000000"/>
                </a:solidFill>
              </a:rPr>
              <a:pPr>
                <a:defRPr/>
              </a:pPr>
              <a:t>30</a:t>
            </a:fld>
            <a:endParaRPr lang="en-US">
              <a:solidFill>
                <a:srgbClr val="000000"/>
              </a:solidFill>
            </a:endParaRPr>
          </a:p>
        </p:txBody>
      </p:sp>
      <p:sp>
        <p:nvSpPr>
          <p:cNvPr id="3" name="TextBox 2"/>
          <p:cNvSpPr txBox="1"/>
          <p:nvPr/>
        </p:nvSpPr>
        <p:spPr>
          <a:xfrm>
            <a:off x="0" y="312106"/>
            <a:ext cx="8698359" cy="2246769"/>
          </a:xfrm>
          <a:prstGeom prst="rect">
            <a:avLst/>
          </a:prstGeom>
          <a:noFill/>
        </p:spPr>
        <p:txBody>
          <a:bodyPr wrap="square" rtlCol="0">
            <a:spAutoFit/>
          </a:bodyPr>
          <a:lstStyle/>
          <a:p>
            <a:r>
              <a:rPr lang="en-US" sz="2800" dirty="0">
                <a:solidFill>
                  <a:srgbClr val="000000"/>
                </a:solidFill>
              </a:rPr>
              <a:t>Drag force is: </a:t>
            </a:r>
            <a:br>
              <a:rPr lang="en-US" sz="2800" dirty="0">
                <a:solidFill>
                  <a:srgbClr val="000000"/>
                </a:solidFill>
              </a:rPr>
            </a:br>
            <a:endParaRPr lang="en-US" sz="2800" dirty="0">
              <a:solidFill>
                <a:srgbClr val="000000"/>
              </a:solidFill>
            </a:endParaRPr>
          </a:p>
          <a:p>
            <a:r>
              <a:rPr lang="en-US" sz="2800" dirty="0">
                <a:solidFill>
                  <a:srgbClr val="000000"/>
                </a:solidFill>
              </a:rPr>
              <a:t>Consider a mass moving UP   </a:t>
            </a:r>
            <a:br>
              <a:rPr lang="en-US" sz="2800" dirty="0">
                <a:solidFill>
                  <a:srgbClr val="000000"/>
                </a:solidFill>
              </a:rPr>
            </a:br>
            <a:r>
              <a:rPr lang="en-US" sz="2800" dirty="0">
                <a:solidFill>
                  <a:srgbClr val="000000"/>
                </a:solidFill>
              </a:rPr>
              <a:t>(Let’s define DOWN  as the +y direction )</a:t>
            </a:r>
          </a:p>
          <a:p>
            <a:r>
              <a:rPr lang="en-US" sz="2800" dirty="0">
                <a:solidFill>
                  <a:srgbClr val="333399"/>
                </a:solidFill>
              </a:rPr>
              <a:t>Which </a:t>
            </a:r>
            <a:r>
              <a:rPr lang="en-US" sz="2800" dirty="0" err="1">
                <a:solidFill>
                  <a:srgbClr val="333399"/>
                </a:solidFill>
              </a:rPr>
              <a:t>eq’n</a:t>
            </a:r>
            <a:r>
              <a:rPr lang="en-US" sz="2800" dirty="0">
                <a:solidFill>
                  <a:srgbClr val="333399"/>
                </a:solidFill>
              </a:rPr>
              <a:t> of motion  is correct?  </a:t>
            </a:r>
          </a:p>
        </p:txBody>
      </p:sp>
      <p:graphicFrame>
        <p:nvGraphicFramePr>
          <p:cNvPr id="72717" name="Object 2"/>
          <p:cNvGraphicFramePr>
            <a:graphicFrameLocks noChangeAspect="1"/>
          </p:cNvGraphicFramePr>
          <p:nvPr/>
        </p:nvGraphicFramePr>
        <p:xfrm>
          <a:off x="120650" y="2830105"/>
          <a:ext cx="5965825" cy="3616325"/>
        </p:xfrm>
        <a:graphic>
          <a:graphicData uri="http://schemas.openxmlformats.org/presentationml/2006/ole">
            <mc:AlternateContent xmlns:mc="http://schemas.openxmlformats.org/markup-compatibility/2006">
              <mc:Choice xmlns:v="urn:schemas-microsoft-com:vml" Requires="v">
                <p:oleObj spid="_x0000_s523279" name="Equation" r:id="rId4" imgW="2184400" imgH="1295400" progId="Equation.3">
                  <p:embed/>
                </p:oleObj>
              </mc:Choice>
              <mc:Fallback>
                <p:oleObj name="Equation" r:id="rId4" imgW="2184400" imgH="1295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 y="2830105"/>
                        <a:ext cx="5965825" cy="3616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2372339" y="271983"/>
          <a:ext cx="2671763" cy="574675"/>
        </p:xfrm>
        <a:graphic>
          <a:graphicData uri="http://schemas.openxmlformats.org/presentationml/2006/ole">
            <mc:AlternateContent xmlns:mc="http://schemas.openxmlformats.org/markup-compatibility/2006">
              <mc:Choice xmlns:v="urn:schemas-microsoft-com:vml" Requires="v">
                <p:oleObj spid="_x0000_s523280" name="Equation" r:id="rId6" imgW="1003300" imgH="215900" progId="Equation.3">
                  <p:embed/>
                </p:oleObj>
              </mc:Choice>
              <mc:Fallback>
                <p:oleObj name="Equation" r:id="rId6" imgW="1003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339" y="271983"/>
                        <a:ext cx="26717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Oval 5"/>
          <p:cNvSpPr/>
          <p:nvPr/>
        </p:nvSpPr>
        <p:spPr bwMode="auto">
          <a:xfrm>
            <a:off x="6843878" y="3364828"/>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nvGrpSpPr>
          <p:cNvPr id="5" name="Group 4"/>
          <p:cNvGrpSpPr/>
          <p:nvPr/>
        </p:nvGrpSpPr>
        <p:grpSpPr>
          <a:xfrm>
            <a:off x="6510826" y="4039446"/>
            <a:ext cx="1401811" cy="880068"/>
            <a:chOff x="6510826" y="4039446"/>
            <a:chExt cx="1401811" cy="880068"/>
          </a:xfrm>
        </p:grpSpPr>
        <p:cxnSp>
          <p:nvCxnSpPr>
            <p:cNvPr id="9" name="Straight Arrow Connector 8"/>
            <p:cNvCxnSpPr/>
            <p:nvPr/>
          </p:nvCxnSpPr>
          <p:spPr bwMode="auto">
            <a:xfrm rot="16200000" flipH="1">
              <a:off x="6753970" y="4405206"/>
              <a:ext cx="504225"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a:off x="6791515" y="4473649"/>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6510826" y="4457849"/>
              <a:ext cx="680845" cy="461665"/>
            </a:xfrm>
            <a:prstGeom prst="rect">
              <a:avLst/>
            </a:prstGeom>
            <a:noFill/>
          </p:spPr>
          <p:txBody>
            <a:bodyPr wrap="none" rtlCol="0">
              <a:spAutoFit/>
            </a:bodyPr>
            <a:lstStyle/>
            <a:p>
              <a:r>
                <a:rPr lang="en-US">
                  <a:solidFill>
                    <a:srgbClr val="000000"/>
                  </a:solidFill>
                </a:rPr>
                <a:t>f</a:t>
              </a:r>
              <a:r>
                <a:rPr lang="en-US" baseline="-25000">
                  <a:solidFill>
                    <a:srgbClr val="000000"/>
                  </a:solidFill>
                </a:rPr>
                <a:t>drag</a:t>
              </a:r>
              <a:endParaRPr lang="en-US">
                <a:solidFill>
                  <a:srgbClr val="000000"/>
                </a:solidFill>
              </a:endParaRPr>
            </a:p>
          </p:txBody>
        </p:sp>
        <p:sp>
          <p:nvSpPr>
            <p:cNvPr id="14" name="TextBox 13"/>
            <p:cNvSpPr txBox="1"/>
            <p:nvPr/>
          </p:nvSpPr>
          <p:spPr>
            <a:xfrm>
              <a:off x="7300420" y="4282207"/>
              <a:ext cx="612217" cy="461665"/>
            </a:xfrm>
            <a:prstGeom prst="rect">
              <a:avLst/>
            </a:prstGeom>
            <a:noFill/>
          </p:spPr>
          <p:txBody>
            <a:bodyPr wrap="none" rtlCol="0">
              <a:spAutoFit/>
            </a:bodyPr>
            <a:lstStyle/>
            <a:p>
              <a:r>
                <a:rPr lang="en-US">
                  <a:solidFill>
                    <a:srgbClr val="000000"/>
                  </a:solidFill>
                </a:rPr>
                <a:t>mg</a:t>
              </a:r>
            </a:p>
          </p:txBody>
        </p:sp>
      </p:grpSp>
      <p:cxnSp>
        <p:nvCxnSpPr>
          <p:cNvPr id="17" name="Straight Arrow Connector 16"/>
          <p:cNvCxnSpPr/>
          <p:nvPr/>
        </p:nvCxnSpPr>
        <p:spPr bwMode="auto">
          <a:xfrm rot="5400000" flipH="1" flipV="1">
            <a:off x="7941425" y="4082749"/>
            <a:ext cx="1120436" cy="1588"/>
          </a:xfrm>
          <a:prstGeom prst="straightConnector1">
            <a:avLst/>
          </a:prstGeom>
          <a:noFill/>
          <a:ln w="38100" cap="flat" cmpd="sng" algn="ctr">
            <a:solidFill>
              <a:schemeClr val="tx1"/>
            </a:solidFill>
            <a:prstDash val="solid"/>
            <a:round/>
            <a:headEnd type="triangle" w="lg" len="lg"/>
            <a:tailEnd type="none"/>
          </a:ln>
          <a:effectLst/>
        </p:spPr>
      </p:cxnSp>
      <p:sp>
        <p:nvSpPr>
          <p:cNvPr id="18" name="TextBox 17"/>
          <p:cNvSpPr txBox="1"/>
          <p:nvPr/>
        </p:nvSpPr>
        <p:spPr>
          <a:xfrm>
            <a:off x="8263111" y="4772197"/>
            <a:ext cx="518291" cy="461665"/>
          </a:xfrm>
          <a:prstGeom prst="rect">
            <a:avLst/>
          </a:prstGeom>
          <a:noFill/>
        </p:spPr>
        <p:txBody>
          <a:bodyPr wrap="none" rtlCol="0">
            <a:spAutoFit/>
          </a:bodyPr>
          <a:lstStyle/>
          <a:p>
            <a:r>
              <a:rPr lang="en-US" dirty="0">
                <a:solidFill>
                  <a:srgbClr val="000000"/>
                </a:solidFill>
              </a:rPr>
              <a:t>+y</a:t>
            </a:r>
          </a:p>
        </p:txBody>
      </p:sp>
      <p:cxnSp>
        <p:nvCxnSpPr>
          <p:cNvPr id="20" name="Straight Arrow Connector 19"/>
          <p:cNvCxnSpPr/>
          <p:nvPr/>
        </p:nvCxnSpPr>
        <p:spPr bwMode="auto">
          <a:xfrm rot="5400000" flipH="1" flipV="1">
            <a:off x="6628864" y="2484702"/>
            <a:ext cx="958226" cy="1588"/>
          </a:xfrm>
          <a:prstGeom prst="straightConnector1">
            <a:avLst/>
          </a:prstGeom>
          <a:noFill/>
          <a:ln w="12700" cap="flat" cmpd="sng" algn="ctr">
            <a:solidFill>
              <a:srgbClr val="FF0000"/>
            </a:solidFill>
            <a:prstDash val="dash"/>
            <a:round/>
            <a:headEnd type="none" w="med" len="med"/>
            <a:tailEnd type="arrow"/>
          </a:ln>
          <a:effectLst/>
        </p:spPr>
      </p:cxnSp>
      <p:sp>
        <p:nvSpPr>
          <p:cNvPr id="21" name="TextBox 20"/>
          <p:cNvSpPr txBox="1"/>
          <p:nvPr/>
        </p:nvSpPr>
        <p:spPr>
          <a:xfrm>
            <a:off x="7130259" y="2250717"/>
            <a:ext cx="2061883" cy="461665"/>
          </a:xfrm>
          <a:prstGeom prst="rect">
            <a:avLst/>
          </a:prstGeom>
          <a:noFill/>
        </p:spPr>
        <p:txBody>
          <a:bodyPr wrap="none" rtlCol="0">
            <a:spAutoFit/>
          </a:bodyPr>
          <a:lstStyle/>
          <a:p>
            <a:r>
              <a:rPr lang="en-US">
                <a:solidFill>
                  <a:srgbClr val="FF0000"/>
                </a:solidFill>
              </a:rPr>
              <a:t>v </a:t>
            </a:r>
            <a:r>
              <a:rPr lang="en-US">
                <a:solidFill>
                  <a:srgbClr val="000000"/>
                </a:solidFill>
              </a:rPr>
              <a:t>(moving up)</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29840" y="6089234"/>
            <a:ext cx="2133600" cy="476250"/>
          </a:xfrm>
        </p:spPr>
        <p:txBody>
          <a:bodyPr/>
          <a:lstStyle/>
          <a:p>
            <a:pPr>
              <a:defRPr/>
            </a:pPr>
            <a:fld id="{28E9A3FF-79B7-504C-B659-7D19FB5634D4}" type="slidenum">
              <a:rPr lang="en-US">
                <a:solidFill>
                  <a:srgbClr val="000000"/>
                </a:solidFill>
              </a:rPr>
              <a:pPr>
                <a:defRPr/>
              </a:pPr>
              <a:t>31</a:t>
            </a:fld>
            <a:endParaRPr lang="en-US">
              <a:solidFill>
                <a:srgbClr val="000000"/>
              </a:solidFill>
            </a:endParaRPr>
          </a:p>
        </p:txBody>
      </p:sp>
      <p:sp>
        <p:nvSpPr>
          <p:cNvPr id="3" name="TextBox 2"/>
          <p:cNvSpPr txBox="1"/>
          <p:nvPr/>
        </p:nvSpPr>
        <p:spPr>
          <a:xfrm>
            <a:off x="0" y="312106"/>
            <a:ext cx="8698359" cy="2246769"/>
          </a:xfrm>
          <a:prstGeom prst="rect">
            <a:avLst/>
          </a:prstGeom>
          <a:noFill/>
        </p:spPr>
        <p:txBody>
          <a:bodyPr wrap="square" rtlCol="0">
            <a:spAutoFit/>
          </a:bodyPr>
          <a:lstStyle/>
          <a:p>
            <a:r>
              <a:rPr lang="en-US" sz="2800">
                <a:solidFill>
                  <a:srgbClr val="000000"/>
                </a:solidFill>
              </a:rPr>
              <a:t>Drag force is: </a:t>
            </a:r>
            <a:br>
              <a:rPr lang="en-US" sz="2800">
                <a:solidFill>
                  <a:srgbClr val="000000"/>
                </a:solidFill>
              </a:rPr>
            </a:br>
            <a:endParaRPr lang="en-US" sz="2800">
              <a:solidFill>
                <a:srgbClr val="000000"/>
              </a:solidFill>
            </a:endParaRPr>
          </a:p>
          <a:p>
            <a:r>
              <a:rPr lang="en-US" sz="2800">
                <a:solidFill>
                  <a:srgbClr val="000000"/>
                </a:solidFill>
              </a:rPr>
              <a:t>Consider a mass moving UP   </a:t>
            </a:r>
            <a:br>
              <a:rPr lang="en-US" sz="2800">
                <a:solidFill>
                  <a:srgbClr val="000000"/>
                </a:solidFill>
              </a:rPr>
            </a:br>
            <a:r>
              <a:rPr lang="en-US" sz="2800">
                <a:solidFill>
                  <a:srgbClr val="000000"/>
                </a:solidFill>
              </a:rPr>
              <a:t>(Let’s define DOWN  as the +y direction )</a:t>
            </a:r>
          </a:p>
          <a:p>
            <a:r>
              <a:rPr lang="en-US" sz="2800">
                <a:solidFill>
                  <a:srgbClr val="333399"/>
                </a:solidFill>
              </a:rPr>
              <a:t>Which eq’n of motion  is correct?  </a:t>
            </a:r>
          </a:p>
        </p:txBody>
      </p:sp>
      <p:graphicFrame>
        <p:nvGraphicFramePr>
          <p:cNvPr id="72717" name="Object 2"/>
          <p:cNvGraphicFramePr>
            <a:graphicFrameLocks noChangeAspect="1"/>
          </p:cNvGraphicFramePr>
          <p:nvPr>
            <p:extLst>
              <p:ext uri="{D42A27DB-BD31-4B8C-83A1-F6EECF244321}">
                <p14:modId xmlns:p14="http://schemas.microsoft.com/office/powerpoint/2010/main" val="1401354388"/>
              </p:ext>
            </p:extLst>
          </p:nvPr>
        </p:nvGraphicFramePr>
        <p:xfrm>
          <a:off x="414338" y="2954338"/>
          <a:ext cx="5376862" cy="3367087"/>
        </p:xfrm>
        <a:graphic>
          <a:graphicData uri="http://schemas.openxmlformats.org/presentationml/2006/ole">
            <mc:AlternateContent xmlns:mc="http://schemas.openxmlformats.org/markup-compatibility/2006">
              <mc:Choice xmlns:v="urn:schemas-microsoft-com:vml" Requires="v">
                <p:oleObj spid="_x0000_s524303" name="Equation" r:id="rId4" imgW="1968500" imgH="1206500" progId="Equation.3">
                  <p:embed/>
                </p:oleObj>
              </mc:Choice>
              <mc:Fallback>
                <p:oleObj name="Equation" r:id="rId4" imgW="1968500" imgH="1206500" progId="Equation.3">
                  <p:embed/>
                  <p:pic>
                    <p:nvPicPr>
                      <p:cNvPr id="0" name=""/>
                      <p:cNvPicPr>
                        <a:picLocks noChangeAspect="1" noChangeArrowheads="1"/>
                      </p:cNvPicPr>
                      <p:nvPr/>
                    </p:nvPicPr>
                    <p:blipFill>
                      <a:blip r:embed="rId5"/>
                      <a:srcRect/>
                      <a:stretch>
                        <a:fillRect/>
                      </a:stretch>
                    </p:blipFill>
                    <p:spPr bwMode="auto">
                      <a:xfrm>
                        <a:off x="414338" y="2954338"/>
                        <a:ext cx="5376862" cy="3367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2372339" y="271983"/>
          <a:ext cx="2671763" cy="574675"/>
        </p:xfrm>
        <a:graphic>
          <a:graphicData uri="http://schemas.openxmlformats.org/presentationml/2006/ole">
            <mc:AlternateContent xmlns:mc="http://schemas.openxmlformats.org/markup-compatibility/2006">
              <mc:Choice xmlns:v="urn:schemas-microsoft-com:vml" Requires="v">
                <p:oleObj spid="_x0000_s524304" name="Equation" r:id="rId6" imgW="1003300" imgH="215900" progId="Equation.3">
                  <p:embed/>
                </p:oleObj>
              </mc:Choice>
              <mc:Fallback>
                <p:oleObj name="Equation" r:id="rId6" imgW="1003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2339" y="271983"/>
                        <a:ext cx="26717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 name="Group 21"/>
          <p:cNvGrpSpPr/>
          <p:nvPr/>
        </p:nvGrpSpPr>
        <p:grpSpPr>
          <a:xfrm>
            <a:off x="6548926" y="3364828"/>
            <a:ext cx="1376411" cy="1554686"/>
            <a:chOff x="6548926" y="3364828"/>
            <a:chExt cx="1376411" cy="1554686"/>
          </a:xfrm>
        </p:grpSpPr>
        <p:sp>
          <p:nvSpPr>
            <p:cNvPr id="6" name="Oval 5"/>
            <p:cNvSpPr/>
            <p:nvPr/>
          </p:nvSpPr>
          <p:spPr bwMode="auto">
            <a:xfrm>
              <a:off x="6843878" y="3364828"/>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9" name="Straight Arrow Connector 8"/>
            <p:cNvCxnSpPr/>
            <p:nvPr/>
          </p:nvCxnSpPr>
          <p:spPr bwMode="auto">
            <a:xfrm rot="16200000" flipH="1">
              <a:off x="6792070" y="4405206"/>
              <a:ext cx="504225"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a:off x="6804215" y="4473649"/>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6548926" y="4457849"/>
              <a:ext cx="680845" cy="461665"/>
            </a:xfrm>
            <a:prstGeom prst="rect">
              <a:avLst/>
            </a:prstGeom>
            <a:noFill/>
          </p:spPr>
          <p:txBody>
            <a:bodyPr wrap="none" rtlCol="0">
              <a:spAutoFit/>
            </a:bodyPr>
            <a:lstStyle/>
            <a:p>
              <a:r>
                <a:rPr lang="en-US">
                  <a:solidFill>
                    <a:srgbClr val="000000"/>
                  </a:solidFill>
                </a:rPr>
                <a:t>f</a:t>
              </a:r>
              <a:r>
                <a:rPr lang="en-US" baseline="-25000">
                  <a:solidFill>
                    <a:srgbClr val="000000"/>
                  </a:solidFill>
                </a:rPr>
                <a:t>drag</a:t>
              </a:r>
              <a:endParaRPr lang="en-US">
                <a:solidFill>
                  <a:srgbClr val="000000"/>
                </a:solidFill>
              </a:endParaRPr>
            </a:p>
          </p:txBody>
        </p:sp>
        <p:sp>
          <p:nvSpPr>
            <p:cNvPr id="14" name="TextBox 13"/>
            <p:cNvSpPr txBox="1"/>
            <p:nvPr/>
          </p:nvSpPr>
          <p:spPr>
            <a:xfrm>
              <a:off x="7313120" y="4282207"/>
              <a:ext cx="612217" cy="461665"/>
            </a:xfrm>
            <a:prstGeom prst="rect">
              <a:avLst/>
            </a:prstGeom>
            <a:noFill/>
          </p:spPr>
          <p:txBody>
            <a:bodyPr wrap="none" rtlCol="0">
              <a:spAutoFit/>
            </a:bodyPr>
            <a:lstStyle/>
            <a:p>
              <a:r>
                <a:rPr lang="en-US">
                  <a:solidFill>
                    <a:srgbClr val="000000"/>
                  </a:solidFill>
                </a:rPr>
                <a:t>mg</a:t>
              </a:r>
            </a:p>
          </p:txBody>
        </p:sp>
      </p:grpSp>
      <p:cxnSp>
        <p:nvCxnSpPr>
          <p:cNvPr id="17" name="Straight Arrow Connector 16"/>
          <p:cNvCxnSpPr/>
          <p:nvPr/>
        </p:nvCxnSpPr>
        <p:spPr bwMode="auto">
          <a:xfrm rot="5400000" flipH="1" flipV="1">
            <a:off x="7941425" y="4082749"/>
            <a:ext cx="1120436" cy="1588"/>
          </a:xfrm>
          <a:prstGeom prst="straightConnector1">
            <a:avLst/>
          </a:prstGeom>
          <a:noFill/>
          <a:ln w="38100" cap="flat" cmpd="sng" algn="ctr">
            <a:solidFill>
              <a:schemeClr val="tx1"/>
            </a:solidFill>
            <a:prstDash val="solid"/>
            <a:round/>
            <a:headEnd type="triangle" w="lg" len="lg"/>
            <a:tailEnd type="none"/>
          </a:ln>
          <a:effectLst/>
        </p:spPr>
      </p:cxnSp>
      <p:sp>
        <p:nvSpPr>
          <p:cNvPr id="18" name="TextBox 17"/>
          <p:cNvSpPr txBox="1"/>
          <p:nvPr/>
        </p:nvSpPr>
        <p:spPr>
          <a:xfrm>
            <a:off x="8263111" y="4772197"/>
            <a:ext cx="518291" cy="461665"/>
          </a:xfrm>
          <a:prstGeom prst="rect">
            <a:avLst/>
          </a:prstGeom>
          <a:noFill/>
        </p:spPr>
        <p:txBody>
          <a:bodyPr wrap="none" rtlCol="0">
            <a:spAutoFit/>
          </a:bodyPr>
          <a:lstStyle/>
          <a:p>
            <a:r>
              <a:rPr lang="en-US">
                <a:solidFill>
                  <a:srgbClr val="000000"/>
                </a:solidFill>
              </a:rPr>
              <a:t>+y</a:t>
            </a:r>
          </a:p>
        </p:txBody>
      </p:sp>
      <p:cxnSp>
        <p:nvCxnSpPr>
          <p:cNvPr id="20" name="Straight Arrow Connector 19"/>
          <p:cNvCxnSpPr/>
          <p:nvPr/>
        </p:nvCxnSpPr>
        <p:spPr bwMode="auto">
          <a:xfrm rot="5400000" flipH="1" flipV="1">
            <a:off x="6628864" y="2484702"/>
            <a:ext cx="958226" cy="1588"/>
          </a:xfrm>
          <a:prstGeom prst="straightConnector1">
            <a:avLst/>
          </a:prstGeom>
          <a:noFill/>
          <a:ln w="12700" cap="flat" cmpd="sng" algn="ctr">
            <a:solidFill>
              <a:srgbClr val="FF0000"/>
            </a:solidFill>
            <a:prstDash val="dash"/>
            <a:round/>
            <a:headEnd type="none" w="med" len="med"/>
            <a:tailEnd type="arrow"/>
          </a:ln>
          <a:effectLst/>
        </p:spPr>
      </p:cxnSp>
      <p:sp>
        <p:nvSpPr>
          <p:cNvPr id="21" name="TextBox 20"/>
          <p:cNvSpPr txBox="1"/>
          <p:nvPr/>
        </p:nvSpPr>
        <p:spPr>
          <a:xfrm>
            <a:off x="7130259" y="2250717"/>
            <a:ext cx="2061883" cy="461665"/>
          </a:xfrm>
          <a:prstGeom prst="rect">
            <a:avLst/>
          </a:prstGeom>
          <a:noFill/>
        </p:spPr>
        <p:txBody>
          <a:bodyPr wrap="none" rtlCol="0">
            <a:spAutoFit/>
          </a:bodyPr>
          <a:lstStyle/>
          <a:p>
            <a:r>
              <a:rPr lang="en-US">
                <a:solidFill>
                  <a:srgbClr val="FF0000"/>
                </a:solidFill>
              </a:rPr>
              <a:t>v </a:t>
            </a:r>
            <a:r>
              <a:rPr lang="en-US">
                <a:solidFill>
                  <a:srgbClr val="000000"/>
                </a:solidFill>
              </a:rPr>
              <a:t>(moving up)</a:t>
            </a:r>
          </a:p>
        </p:txBody>
      </p:sp>
    </p:spTree>
    <p:extLst>
      <p:ext uri="{BB962C8B-B14F-4D97-AF65-F5344CB8AC3E}">
        <p14:creationId xmlns:p14="http://schemas.microsoft.com/office/powerpoint/2010/main" val="18671756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29840" y="6089234"/>
            <a:ext cx="2133600" cy="476250"/>
          </a:xfrm>
        </p:spPr>
        <p:txBody>
          <a:bodyPr/>
          <a:lstStyle/>
          <a:p>
            <a:pPr>
              <a:defRPr/>
            </a:pPr>
            <a:fld id="{28E9A3FF-79B7-504C-B659-7D19FB5634D4}" type="slidenum">
              <a:rPr lang="en-US">
                <a:solidFill>
                  <a:srgbClr val="000000"/>
                </a:solidFill>
              </a:rPr>
              <a:pPr>
                <a:defRPr/>
              </a:pPr>
              <a:t>32</a:t>
            </a:fld>
            <a:endParaRPr lang="en-US">
              <a:solidFill>
                <a:srgbClr val="000000"/>
              </a:solidFill>
            </a:endParaRPr>
          </a:p>
        </p:txBody>
      </p:sp>
      <p:sp>
        <p:nvSpPr>
          <p:cNvPr id="3" name="TextBox 2"/>
          <p:cNvSpPr txBox="1"/>
          <p:nvPr/>
        </p:nvSpPr>
        <p:spPr>
          <a:xfrm>
            <a:off x="111411" y="378959"/>
            <a:ext cx="8698359" cy="1815882"/>
          </a:xfrm>
          <a:prstGeom prst="rect">
            <a:avLst/>
          </a:prstGeom>
          <a:noFill/>
        </p:spPr>
        <p:txBody>
          <a:bodyPr wrap="square" rtlCol="0">
            <a:spAutoFit/>
          </a:bodyPr>
          <a:lstStyle/>
          <a:p>
            <a:r>
              <a:rPr lang="en-US" sz="2800" dirty="0">
                <a:solidFill>
                  <a:srgbClr val="000000"/>
                </a:solidFill>
              </a:rPr>
              <a:t>Drag force is </a:t>
            </a:r>
            <a:br>
              <a:rPr lang="en-US" sz="2800" dirty="0">
                <a:solidFill>
                  <a:srgbClr val="000000"/>
                </a:solidFill>
              </a:rPr>
            </a:br>
            <a:r>
              <a:rPr lang="en-US" sz="2800" dirty="0">
                <a:solidFill>
                  <a:srgbClr val="000000"/>
                </a:solidFill>
              </a:rPr>
              <a:t/>
            </a:r>
            <a:br>
              <a:rPr lang="en-US" sz="2800" dirty="0">
                <a:solidFill>
                  <a:srgbClr val="000000"/>
                </a:solidFill>
              </a:rPr>
            </a:br>
            <a:r>
              <a:rPr lang="en-US" sz="2800" dirty="0">
                <a:solidFill>
                  <a:srgbClr val="000000"/>
                </a:solidFill>
              </a:rPr>
              <a:t>(Let’s define DOWN  as the +y direction )</a:t>
            </a:r>
          </a:p>
          <a:p>
            <a:r>
              <a:rPr lang="en-US" sz="2800" dirty="0">
                <a:solidFill>
                  <a:srgbClr val="000000"/>
                </a:solidFill>
              </a:rPr>
              <a:t>While moving up, the correct expression is:</a:t>
            </a:r>
          </a:p>
        </p:txBody>
      </p:sp>
      <p:graphicFrame>
        <p:nvGraphicFramePr>
          <p:cNvPr id="72717" name="Object 2"/>
          <p:cNvGraphicFramePr>
            <a:graphicFrameLocks noChangeAspect="1"/>
          </p:cNvGraphicFramePr>
          <p:nvPr/>
        </p:nvGraphicFramePr>
        <p:xfrm>
          <a:off x="41275" y="2184400"/>
          <a:ext cx="5272088" cy="673100"/>
        </p:xfrm>
        <a:graphic>
          <a:graphicData uri="http://schemas.openxmlformats.org/presentationml/2006/ole">
            <mc:AlternateContent xmlns:mc="http://schemas.openxmlformats.org/markup-compatibility/2006">
              <mc:Choice xmlns:v="urn:schemas-microsoft-com:vml" Requires="v">
                <p:oleObj spid="_x0000_s525327" name="Equation" r:id="rId4" imgW="1930400" imgH="241300" progId="Equation.3">
                  <p:embed/>
                </p:oleObj>
              </mc:Choice>
              <mc:Fallback>
                <p:oleObj name="Equation" r:id="rId4" imgW="1930400" imgH="241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75" y="2184400"/>
                        <a:ext cx="52720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nvGraphicFramePr>
        <p:xfrm>
          <a:off x="2439184" y="338834"/>
          <a:ext cx="2671763" cy="574675"/>
        </p:xfrm>
        <a:graphic>
          <a:graphicData uri="http://schemas.openxmlformats.org/presentationml/2006/ole">
            <mc:AlternateContent xmlns:mc="http://schemas.openxmlformats.org/markup-compatibility/2006">
              <mc:Choice xmlns:v="urn:schemas-microsoft-com:vml" Requires="v">
                <p:oleObj spid="_x0000_s525328" name="Equation" r:id="rId6" imgW="1003300" imgH="215900" progId="Equation.3">
                  <p:embed/>
                </p:oleObj>
              </mc:Choice>
              <mc:Fallback>
                <p:oleObj name="Equation" r:id="rId6" imgW="10033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9184" y="338834"/>
                        <a:ext cx="26717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bwMode="auto">
          <a:xfrm rot="5400000" flipH="1" flipV="1">
            <a:off x="7785450" y="4261023"/>
            <a:ext cx="1120436" cy="1588"/>
          </a:xfrm>
          <a:prstGeom prst="straightConnector1">
            <a:avLst/>
          </a:prstGeom>
          <a:noFill/>
          <a:ln w="38100" cap="flat" cmpd="sng" algn="ctr">
            <a:solidFill>
              <a:schemeClr val="tx1"/>
            </a:solidFill>
            <a:prstDash val="solid"/>
            <a:round/>
            <a:headEnd type="triangle" w="lg" len="lg"/>
            <a:tailEnd type="none"/>
          </a:ln>
          <a:effectLst/>
        </p:spPr>
      </p:cxnSp>
      <p:sp>
        <p:nvSpPr>
          <p:cNvPr id="18" name="TextBox 17"/>
          <p:cNvSpPr txBox="1"/>
          <p:nvPr/>
        </p:nvSpPr>
        <p:spPr>
          <a:xfrm>
            <a:off x="8084854" y="4839050"/>
            <a:ext cx="518291" cy="461665"/>
          </a:xfrm>
          <a:prstGeom prst="rect">
            <a:avLst/>
          </a:prstGeom>
          <a:noFill/>
        </p:spPr>
        <p:txBody>
          <a:bodyPr wrap="none" rtlCol="0">
            <a:spAutoFit/>
          </a:bodyPr>
          <a:lstStyle/>
          <a:p>
            <a:r>
              <a:rPr lang="en-US">
                <a:solidFill>
                  <a:srgbClr val="000000"/>
                </a:solidFill>
              </a:rPr>
              <a:t>+y</a:t>
            </a:r>
          </a:p>
        </p:txBody>
      </p:sp>
      <p:grpSp>
        <p:nvGrpSpPr>
          <p:cNvPr id="22" name="Group 21"/>
          <p:cNvGrpSpPr/>
          <p:nvPr/>
        </p:nvGrpSpPr>
        <p:grpSpPr>
          <a:xfrm>
            <a:off x="7544769" y="1515229"/>
            <a:ext cx="1376411" cy="1554686"/>
            <a:chOff x="6548926" y="3364828"/>
            <a:chExt cx="1376411" cy="1554686"/>
          </a:xfrm>
        </p:grpSpPr>
        <p:sp>
          <p:nvSpPr>
            <p:cNvPr id="23" name="Oval 22"/>
            <p:cNvSpPr/>
            <p:nvPr/>
          </p:nvSpPr>
          <p:spPr bwMode="auto">
            <a:xfrm>
              <a:off x="6843878" y="3364828"/>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cxnSp>
          <p:nvCxnSpPr>
            <p:cNvPr id="24" name="Straight Arrow Connector 23"/>
            <p:cNvCxnSpPr/>
            <p:nvPr/>
          </p:nvCxnSpPr>
          <p:spPr bwMode="auto">
            <a:xfrm rot="16200000" flipH="1">
              <a:off x="6792070" y="4405206"/>
              <a:ext cx="504225" cy="1588"/>
            </a:xfrm>
            <a:prstGeom prst="straightConnector1">
              <a:avLst/>
            </a:prstGeom>
            <a:noFill/>
            <a:ln w="12700" cap="flat" cmpd="sng" algn="ctr">
              <a:solidFill>
                <a:schemeClr val="tx1"/>
              </a:solidFill>
              <a:prstDash val="solid"/>
              <a:round/>
              <a:headEnd type="none" w="med" len="med"/>
              <a:tailEnd type="arrow"/>
            </a:ln>
            <a:effectLst/>
          </p:spPr>
        </p:cxnSp>
        <p:cxnSp>
          <p:nvCxnSpPr>
            <p:cNvPr id="25" name="Straight Arrow Connector 24"/>
            <p:cNvCxnSpPr/>
            <p:nvPr/>
          </p:nvCxnSpPr>
          <p:spPr bwMode="auto">
            <a:xfrm rot="5400000">
              <a:off x="6804215" y="4473649"/>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26" name="TextBox 25"/>
            <p:cNvSpPr txBox="1"/>
            <p:nvPr/>
          </p:nvSpPr>
          <p:spPr>
            <a:xfrm>
              <a:off x="6548926" y="4457849"/>
              <a:ext cx="680845" cy="461665"/>
            </a:xfrm>
            <a:prstGeom prst="rect">
              <a:avLst/>
            </a:prstGeom>
            <a:noFill/>
          </p:spPr>
          <p:txBody>
            <a:bodyPr wrap="none" rtlCol="0">
              <a:spAutoFit/>
            </a:bodyPr>
            <a:lstStyle/>
            <a:p>
              <a:r>
                <a:rPr lang="en-US" dirty="0" err="1">
                  <a:solidFill>
                    <a:srgbClr val="000000"/>
                  </a:solidFill>
                </a:rPr>
                <a:t>f</a:t>
              </a:r>
              <a:r>
                <a:rPr lang="en-US" baseline="-25000" dirty="0" err="1">
                  <a:solidFill>
                    <a:srgbClr val="000000"/>
                  </a:solidFill>
                </a:rPr>
                <a:t>drag</a:t>
              </a:r>
              <a:endParaRPr lang="en-US" dirty="0">
                <a:solidFill>
                  <a:srgbClr val="000000"/>
                </a:solidFill>
              </a:endParaRPr>
            </a:p>
          </p:txBody>
        </p:sp>
        <p:sp>
          <p:nvSpPr>
            <p:cNvPr id="27" name="TextBox 26"/>
            <p:cNvSpPr txBox="1"/>
            <p:nvPr/>
          </p:nvSpPr>
          <p:spPr>
            <a:xfrm>
              <a:off x="7313120" y="4282207"/>
              <a:ext cx="612217" cy="461665"/>
            </a:xfrm>
            <a:prstGeom prst="rect">
              <a:avLst/>
            </a:prstGeom>
            <a:noFill/>
          </p:spPr>
          <p:txBody>
            <a:bodyPr wrap="none" rtlCol="0">
              <a:spAutoFit/>
            </a:bodyPr>
            <a:lstStyle/>
            <a:p>
              <a:r>
                <a:rPr lang="en-US">
                  <a:solidFill>
                    <a:srgbClr val="000000"/>
                  </a:solidFill>
                </a:rPr>
                <a:t>mg</a:t>
              </a:r>
            </a:p>
          </p:txBody>
        </p:sp>
      </p:grpSp>
      <p:cxnSp>
        <p:nvCxnSpPr>
          <p:cNvPr id="28" name="Straight Arrow Connector 27"/>
          <p:cNvCxnSpPr/>
          <p:nvPr/>
        </p:nvCxnSpPr>
        <p:spPr bwMode="auto">
          <a:xfrm rot="5400000" flipH="1" flipV="1">
            <a:off x="7720682" y="924822"/>
            <a:ext cx="958226" cy="1588"/>
          </a:xfrm>
          <a:prstGeom prst="straightConnector1">
            <a:avLst/>
          </a:prstGeom>
          <a:noFill/>
          <a:ln w="12700" cap="flat" cmpd="sng" algn="ctr">
            <a:solidFill>
              <a:srgbClr val="FF0000"/>
            </a:solidFill>
            <a:prstDash val="dash"/>
            <a:round/>
            <a:headEnd type="none" w="med" len="med"/>
            <a:tailEnd type="arrow"/>
          </a:ln>
          <a:effectLst/>
        </p:spPr>
      </p:cxnSp>
      <p:sp>
        <p:nvSpPr>
          <p:cNvPr id="30" name="TextBox 29"/>
          <p:cNvSpPr txBox="1"/>
          <p:nvPr/>
        </p:nvSpPr>
        <p:spPr>
          <a:xfrm>
            <a:off x="8355772" y="735383"/>
            <a:ext cx="351378" cy="461665"/>
          </a:xfrm>
          <a:prstGeom prst="rect">
            <a:avLst/>
          </a:prstGeom>
          <a:noFill/>
        </p:spPr>
        <p:txBody>
          <a:bodyPr wrap="none" rtlCol="0">
            <a:spAutoFit/>
          </a:bodyPr>
          <a:lstStyle/>
          <a:p>
            <a:r>
              <a:rPr lang="en-US" dirty="0">
                <a:solidFill>
                  <a:srgbClr val="FF0000"/>
                </a:solidFill>
              </a:rPr>
              <a:t>v</a:t>
            </a: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2982634"/>
            <a:ext cx="8698359" cy="3108544"/>
          </a:xfrm>
          <a:prstGeom prst="rect">
            <a:avLst/>
          </a:prstGeom>
          <a:noFill/>
        </p:spPr>
        <p:txBody>
          <a:bodyPr wrap="square" rtlCol="0">
            <a:spAutoFit/>
          </a:bodyPr>
          <a:lstStyle/>
          <a:p>
            <a:r>
              <a:rPr lang="en-US" sz="2800">
                <a:solidFill>
                  <a:srgbClr val="000000"/>
                </a:solidFill>
              </a:rPr>
              <a:t>If the object is now moving DOWN, </a:t>
            </a:r>
            <a:br>
              <a:rPr lang="en-US" sz="2800">
                <a:solidFill>
                  <a:srgbClr val="000000"/>
                </a:solidFill>
              </a:rPr>
            </a:br>
            <a:r>
              <a:rPr lang="en-US" sz="2800">
                <a:solidFill>
                  <a:srgbClr val="000000"/>
                </a:solidFill>
              </a:rPr>
              <a:t>which term(s) in that equation will change sign?</a:t>
            </a:r>
          </a:p>
          <a:p>
            <a:pPr marL="514350" indent="-514350">
              <a:buFontTx/>
              <a:buAutoNum type="alphaUcParenR"/>
            </a:pPr>
            <a:r>
              <a:rPr lang="en-US" sz="2800">
                <a:solidFill>
                  <a:srgbClr val="000000"/>
                </a:solidFill>
              </a:rPr>
              <a:t>mg (only)</a:t>
            </a:r>
          </a:p>
          <a:p>
            <a:pPr marL="514350" indent="-514350">
              <a:buFontTx/>
              <a:buAutoNum type="alphaUcParenR"/>
            </a:pPr>
            <a:r>
              <a:rPr lang="en-US" sz="2800">
                <a:solidFill>
                  <a:srgbClr val="000000"/>
                </a:solidFill>
              </a:rPr>
              <a:t>the linear term (only)</a:t>
            </a:r>
          </a:p>
          <a:p>
            <a:pPr marL="514350" indent="-514350">
              <a:buFontTx/>
              <a:buAutoNum type="alphaUcParenR"/>
            </a:pPr>
            <a:r>
              <a:rPr lang="en-US" sz="2800">
                <a:solidFill>
                  <a:srgbClr val="000000"/>
                </a:solidFill>
              </a:rPr>
              <a:t>the quadratic one (only) </a:t>
            </a:r>
          </a:p>
          <a:p>
            <a:pPr marL="514350" indent="-514350">
              <a:buFontTx/>
              <a:buAutoNum type="alphaUcParenR"/>
            </a:pPr>
            <a:r>
              <a:rPr lang="en-US" sz="2800">
                <a:solidFill>
                  <a:srgbClr val="000000"/>
                </a:solidFill>
              </a:rPr>
              <a:t> </a:t>
            </a:r>
            <a:r>
              <a:rPr lang="en-US" sz="2800" i="1">
                <a:solidFill>
                  <a:srgbClr val="000000"/>
                </a:solidFill>
              </a:rPr>
              <a:t>more</a:t>
            </a:r>
            <a:r>
              <a:rPr lang="en-US" sz="2800">
                <a:solidFill>
                  <a:srgbClr val="000000"/>
                </a:solidFill>
              </a:rPr>
              <a:t> than one term changes sign</a:t>
            </a:r>
          </a:p>
          <a:p>
            <a:pPr marL="514350" indent="-514350">
              <a:buFontTx/>
              <a:buAutoNum type="alphaUcParenR"/>
            </a:pPr>
            <a:r>
              <a:rPr lang="en-US" sz="2800">
                <a:solidFill>
                  <a:srgbClr val="000000"/>
                </a:solidFill>
              </a:rPr>
              <a:t>NONE of the terms changes sign. </a:t>
            </a:r>
          </a:p>
        </p:txBody>
      </p:sp>
      <p:sp>
        <p:nvSpPr>
          <p:cNvPr id="2" name="Slide Number Placeholder 1"/>
          <p:cNvSpPr>
            <a:spLocks noGrp="1"/>
          </p:cNvSpPr>
          <p:nvPr>
            <p:ph type="sldNum" sz="quarter" idx="12"/>
          </p:nvPr>
        </p:nvSpPr>
        <p:spPr>
          <a:xfrm>
            <a:off x="6129840" y="6089234"/>
            <a:ext cx="2133600" cy="476250"/>
          </a:xfrm>
        </p:spPr>
        <p:txBody>
          <a:bodyPr/>
          <a:lstStyle/>
          <a:p>
            <a:pPr>
              <a:defRPr/>
            </a:pPr>
            <a:fld id="{28E9A3FF-79B7-504C-B659-7D19FB5634D4}" type="slidenum">
              <a:rPr lang="en-US">
                <a:solidFill>
                  <a:srgbClr val="000000"/>
                </a:solidFill>
              </a:rPr>
              <a:pPr>
                <a:defRPr/>
              </a:pPr>
              <a:t>33</a:t>
            </a:fld>
            <a:endParaRPr lang="en-US">
              <a:solidFill>
                <a:srgbClr val="000000"/>
              </a:solidFill>
            </a:endParaRPr>
          </a:p>
        </p:txBody>
      </p:sp>
      <p:sp>
        <p:nvSpPr>
          <p:cNvPr id="3" name="TextBox 2"/>
          <p:cNvSpPr txBox="1"/>
          <p:nvPr/>
        </p:nvSpPr>
        <p:spPr>
          <a:xfrm>
            <a:off x="111411" y="378959"/>
            <a:ext cx="8698359" cy="1815882"/>
          </a:xfrm>
          <a:prstGeom prst="rect">
            <a:avLst/>
          </a:prstGeom>
          <a:noFill/>
        </p:spPr>
        <p:txBody>
          <a:bodyPr wrap="square" rtlCol="0">
            <a:spAutoFit/>
          </a:bodyPr>
          <a:lstStyle/>
          <a:p>
            <a:r>
              <a:rPr lang="en-US" sz="2800" dirty="0">
                <a:solidFill>
                  <a:srgbClr val="000000"/>
                </a:solidFill>
              </a:rPr>
              <a:t>Drag force is</a:t>
            </a:r>
            <a:br>
              <a:rPr lang="en-US" sz="2800" dirty="0">
                <a:solidFill>
                  <a:srgbClr val="000000"/>
                </a:solidFill>
              </a:rPr>
            </a:br>
            <a:r>
              <a:rPr lang="en-US" sz="2800" dirty="0">
                <a:solidFill>
                  <a:srgbClr val="000000"/>
                </a:solidFill>
              </a:rPr>
              <a:t/>
            </a:r>
            <a:br>
              <a:rPr lang="en-US" sz="2800" dirty="0">
                <a:solidFill>
                  <a:srgbClr val="000000"/>
                </a:solidFill>
              </a:rPr>
            </a:br>
            <a:r>
              <a:rPr lang="en-US" sz="2800" dirty="0" smtClean="0">
                <a:solidFill>
                  <a:srgbClr val="000000"/>
                </a:solidFill>
              </a:rPr>
              <a:t>(Still </a:t>
            </a:r>
            <a:r>
              <a:rPr lang="en-US" sz="2800" dirty="0">
                <a:solidFill>
                  <a:srgbClr val="000000"/>
                </a:solidFill>
              </a:rPr>
              <a:t>define DOWN  as the +y direction )</a:t>
            </a:r>
          </a:p>
          <a:p>
            <a:r>
              <a:rPr lang="en-US" sz="2800" dirty="0">
                <a:solidFill>
                  <a:srgbClr val="000000"/>
                </a:solidFill>
              </a:rPr>
              <a:t>While moving </a:t>
            </a:r>
            <a:r>
              <a:rPr lang="en-US" sz="2800" i="1" dirty="0">
                <a:solidFill>
                  <a:srgbClr val="000000"/>
                </a:solidFill>
              </a:rPr>
              <a:t>up</a:t>
            </a:r>
            <a:r>
              <a:rPr lang="en-US" sz="2800" dirty="0">
                <a:solidFill>
                  <a:srgbClr val="000000"/>
                </a:solidFill>
              </a:rPr>
              <a:t>, the correct expression was:</a:t>
            </a:r>
          </a:p>
        </p:txBody>
      </p:sp>
      <p:graphicFrame>
        <p:nvGraphicFramePr>
          <p:cNvPr id="4" name="Object 3"/>
          <p:cNvGraphicFramePr>
            <a:graphicFrameLocks noChangeAspect="1"/>
          </p:cNvGraphicFramePr>
          <p:nvPr/>
        </p:nvGraphicFramePr>
        <p:xfrm>
          <a:off x="2394621" y="361118"/>
          <a:ext cx="2671763" cy="574675"/>
        </p:xfrm>
        <a:graphic>
          <a:graphicData uri="http://schemas.openxmlformats.org/presentationml/2006/ole">
            <mc:AlternateContent xmlns:mc="http://schemas.openxmlformats.org/markup-compatibility/2006">
              <mc:Choice xmlns:v="urn:schemas-microsoft-com:vml" Requires="v">
                <p:oleObj spid="_x0000_s526351" name="Equation" r:id="rId4" imgW="1003300" imgH="215900" progId="Equation.3">
                  <p:embed/>
                </p:oleObj>
              </mc:Choice>
              <mc:Fallback>
                <p:oleObj name="Equation" r:id="rId4" imgW="10033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621" y="361118"/>
                        <a:ext cx="26717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7" name="Straight Arrow Connector 16"/>
          <p:cNvCxnSpPr/>
          <p:nvPr/>
        </p:nvCxnSpPr>
        <p:spPr bwMode="auto">
          <a:xfrm rot="5400000" flipH="1" flipV="1">
            <a:off x="7562630" y="5754051"/>
            <a:ext cx="1120436" cy="1588"/>
          </a:xfrm>
          <a:prstGeom prst="straightConnector1">
            <a:avLst/>
          </a:prstGeom>
          <a:noFill/>
          <a:ln w="38100" cap="flat" cmpd="sng" algn="ctr">
            <a:solidFill>
              <a:schemeClr val="tx1"/>
            </a:solidFill>
            <a:prstDash val="solid"/>
            <a:round/>
            <a:headEnd type="triangle" w="lg" len="lg"/>
            <a:tailEnd type="none"/>
          </a:ln>
          <a:effectLst/>
        </p:spPr>
      </p:cxnSp>
      <p:sp>
        <p:nvSpPr>
          <p:cNvPr id="18" name="TextBox 17"/>
          <p:cNvSpPr txBox="1"/>
          <p:nvPr/>
        </p:nvSpPr>
        <p:spPr>
          <a:xfrm>
            <a:off x="7862034" y="6309794"/>
            <a:ext cx="518291" cy="461665"/>
          </a:xfrm>
          <a:prstGeom prst="rect">
            <a:avLst/>
          </a:prstGeom>
          <a:noFill/>
        </p:spPr>
        <p:txBody>
          <a:bodyPr wrap="none" rtlCol="0">
            <a:spAutoFit/>
          </a:bodyPr>
          <a:lstStyle/>
          <a:p>
            <a:r>
              <a:rPr lang="en-US">
                <a:solidFill>
                  <a:srgbClr val="000000"/>
                </a:solidFill>
              </a:rPr>
              <a:t>+y</a:t>
            </a:r>
          </a:p>
        </p:txBody>
      </p:sp>
      <p:grpSp>
        <p:nvGrpSpPr>
          <p:cNvPr id="5" name="Group 18"/>
          <p:cNvGrpSpPr/>
          <p:nvPr/>
        </p:nvGrpSpPr>
        <p:grpSpPr>
          <a:xfrm>
            <a:off x="7454874" y="2608229"/>
            <a:ext cx="1535179" cy="1996920"/>
            <a:chOff x="7410310" y="1137485"/>
            <a:chExt cx="1535179" cy="1996920"/>
          </a:xfrm>
        </p:grpSpPr>
        <p:cxnSp>
          <p:nvCxnSpPr>
            <p:cNvPr id="9" name="Straight Arrow Connector 8"/>
            <p:cNvCxnSpPr/>
            <p:nvPr/>
          </p:nvCxnSpPr>
          <p:spPr bwMode="auto">
            <a:xfrm rot="5400000" flipH="1" flipV="1">
              <a:off x="7839327" y="1463677"/>
              <a:ext cx="504225" cy="1588"/>
            </a:xfrm>
            <a:prstGeom prst="straightConnector1">
              <a:avLst/>
            </a:prstGeom>
            <a:noFill/>
            <a:ln w="12700" cap="flat" cmpd="sng" algn="ctr">
              <a:solidFill>
                <a:schemeClr val="tx1"/>
              </a:solidFill>
              <a:prstDash val="solid"/>
              <a:round/>
              <a:headEnd type="none" w="med" len="med"/>
              <a:tailEnd type="arrow"/>
            </a:ln>
            <a:effectLst/>
          </p:spPr>
        </p:cxnSp>
        <p:cxnSp>
          <p:nvCxnSpPr>
            <p:cNvPr id="10" name="Straight Arrow Connector 9"/>
            <p:cNvCxnSpPr/>
            <p:nvPr/>
          </p:nvCxnSpPr>
          <p:spPr bwMode="auto">
            <a:xfrm rot="5400000">
              <a:off x="7628651" y="2690904"/>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8264644" y="1137485"/>
              <a:ext cx="680845" cy="461665"/>
            </a:xfrm>
            <a:prstGeom prst="rect">
              <a:avLst/>
            </a:prstGeom>
            <a:noFill/>
          </p:spPr>
          <p:txBody>
            <a:bodyPr wrap="none" rtlCol="0">
              <a:spAutoFit/>
            </a:bodyPr>
            <a:lstStyle/>
            <a:p>
              <a:r>
                <a:rPr lang="en-US" dirty="0" err="1">
                  <a:solidFill>
                    <a:srgbClr val="000000"/>
                  </a:solidFill>
                </a:rPr>
                <a:t>f</a:t>
              </a:r>
              <a:r>
                <a:rPr lang="en-US" baseline="-25000" dirty="0" err="1">
                  <a:solidFill>
                    <a:srgbClr val="000000"/>
                  </a:solidFill>
                </a:rPr>
                <a:t>drag</a:t>
              </a:r>
              <a:endParaRPr lang="en-US" dirty="0">
                <a:solidFill>
                  <a:srgbClr val="000000"/>
                </a:solidFill>
              </a:endParaRPr>
            </a:p>
          </p:txBody>
        </p:sp>
        <p:sp>
          <p:nvSpPr>
            <p:cNvPr id="14" name="TextBox 13"/>
            <p:cNvSpPr txBox="1"/>
            <p:nvPr/>
          </p:nvSpPr>
          <p:spPr>
            <a:xfrm>
              <a:off x="7410310" y="2486761"/>
              <a:ext cx="612217" cy="461665"/>
            </a:xfrm>
            <a:prstGeom prst="rect">
              <a:avLst/>
            </a:prstGeom>
            <a:noFill/>
          </p:spPr>
          <p:txBody>
            <a:bodyPr wrap="none" rtlCol="0">
              <a:spAutoFit/>
            </a:bodyPr>
            <a:lstStyle/>
            <a:p>
              <a:r>
                <a:rPr lang="en-US" dirty="0">
                  <a:solidFill>
                    <a:srgbClr val="000000"/>
                  </a:solidFill>
                </a:rPr>
                <a:t>mg</a:t>
              </a:r>
            </a:p>
          </p:txBody>
        </p:sp>
        <p:sp>
          <p:nvSpPr>
            <p:cNvPr id="6" name="Oval 5"/>
            <p:cNvSpPr/>
            <p:nvPr/>
          </p:nvSpPr>
          <p:spPr bwMode="auto">
            <a:xfrm>
              <a:off x="7779725" y="1715790"/>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aphicFrame>
        <p:nvGraphicFramePr>
          <p:cNvPr id="7" name="Object 4"/>
          <p:cNvGraphicFramePr>
            <a:graphicFrameLocks noChangeAspect="1"/>
          </p:cNvGraphicFramePr>
          <p:nvPr/>
        </p:nvGraphicFramePr>
        <p:xfrm>
          <a:off x="200538" y="2028411"/>
          <a:ext cx="5272088" cy="673100"/>
        </p:xfrm>
        <a:graphic>
          <a:graphicData uri="http://schemas.openxmlformats.org/presentationml/2006/ole">
            <mc:AlternateContent xmlns:mc="http://schemas.openxmlformats.org/markup-compatibility/2006">
              <mc:Choice xmlns:v="urn:schemas-microsoft-com:vml" Requires="v">
                <p:oleObj spid="_x0000_s526352" name="Equation" r:id="rId6" imgW="1930400" imgH="241300" progId="Equation.3">
                  <p:embed/>
                </p:oleObj>
              </mc:Choice>
              <mc:Fallback>
                <p:oleObj name="Equation" r:id="rId6" imgW="19304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538" y="2028411"/>
                        <a:ext cx="52720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5" name="Straight Arrow Connector 14"/>
          <p:cNvCxnSpPr/>
          <p:nvPr/>
        </p:nvCxnSpPr>
        <p:spPr bwMode="auto">
          <a:xfrm rot="16200000" flipH="1">
            <a:off x="7949282" y="4264922"/>
            <a:ext cx="958226" cy="1588"/>
          </a:xfrm>
          <a:prstGeom prst="straightConnector1">
            <a:avLst/>
          </a:prstGeom>
          <a:noFill/>
          <a:ln w="12700" cap="flat" cmpd="sng" algn="ctr">
            <a:solidFill>
              <a:srgbClr val="FF0000"/>
            </a:solidFill>
            <a:prstDash val="dash"/>
            <a:round/>
            <a:headEnd type="none" w="med" len="med"/>
            <a:tailEnd type="arrow"/>
          </a:ln>
          <a:effectLst/>
        </p:spPr>
      </p:cxnSp>
      <p:sp>
        <p:nvSpPr>
          <p:cNvPr id="19" name="TextBox 18"/>
          <p:cNvSpPr txBox="1"/>
          <p:nvPr/>
        </p:nvSpPr>
        <p:spPr>
          <a:xfrm>
            <a:off x="8584372" y="4075483"/>
            <a:ext cx="351378" cy="461665"/>
          </a:xfrm>
          <a:prstGeom prst="rect">
            <a:avLst/>
          </a:prstGeom>
          <a:noFill/>
        </p:spPr>
        <p:txBody>
          <a:bodyPr wrap="none" rtlCol="0">
            <a:spAutoFit/>
          </a:bodyPr>
          <a:lstStyle/>
          <a:p>
            <a:r>
              <a:rPr lang="en-US" dirty="0">
                <a:solidFill>
                  <a:srgbClr val="FF0000"/>
                </a:solidFill>
              </a:rPr>
              <a:t>v</a:t>
            </a:r>
            <a:endParaRPr lang="en-US" dirty="0">
              <a:solidFill>
                <a:srgbClr val="0000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129840" y="6089234"/>
            <a:ext cx="2133600" cy="476250"/>
          </a:xfrm>
        </p:spPr>
        <p:txBody>
          <a:bodyPr/>
          <a:lstStyle/>
          <a:p>
            <a:pPr>
              <a:defRPr/>
            </a:pPr>
            <a:fld id="{28E9A3FF-79B7-504C-B659-7D19FB5634D4}" type="slidenum">
              <a:rPr lang="en-US">
                <a:solidFill>
                  <a:srgbClr val="000000"/>
                </a:solidFill>
              </a:rPr>
              <a:pPr>
                <a:defRPr/>
              </a:pPr>
              <a:t>34</a:t>
            </a:fld>
            <a:endParaRPr lang="en-US">
              <a:solidFill>
                <a:srgbClr val="000000"/>
              </a:solidFill>
            </a:endParaRPr>
          </a:p>
        </p:txBody>
      </p:sp>
      <p:sp>
        <p:nvSpPr>
          <p:cNvPr id="3" name="TextBox 2"/>
          <p:cNvSpPr txBox="1"/>
          <p:nvPr/>
        </p:nvSpPr>
        <p:spPr>
          <a:xfrm>
            <a:off x="111411" y="378959"/>
            <a:ext cx="8698359" cy="954107"/>
          </a:xfrm>
          <a:prstGeom prst="rect">
            <a:avLst/>
          </a:prstGeom>
          <a:noFill/>
        </p:spPr>
        <p:txBody>
          <a:bodyPr wrap="square" rtlCol="0">
            <a:spAutoFit/>
          </a:bodyPr>
          <a:lstStyle/>
          <a:p>
            <a:r>
              <a:rPr lang="en-US" sz="2800" dirty="0">
                <a:solidFill>
                  <a:srgbClr val="000000"/>
                </a:solidFill>
              </a:rPr>
              <a:t>Drag force is</a:t>
            </a:r>
            <a:br>
              <a:rPr lang="en-US" sz="2800" dirty="0">
                <a:solidFill>
                  <a:srgbClr val="000000"/>
                </a:solidFill>
              </a:rPr>
            </a:br>
            <a:r>
              <a:rPr lang="en-US" sz="2800" dirty="0" smtClean="0">
                <a:solidFill>
                  <a:srgbClr val="000000"/>
                </a:solidFill>
              </a:rPr>
              <a:t>Back to </a:t>
            </a:r>
            <a:r>
              <a:rPr lang="en-US" sz="2800" dirty="0">
                <a:solidFill>
                  <a:srgbClr val="000000"/>
                </a:solidFill>
              </a:rPr>
              <a:t>moving </a:t>
            </a:r>
            <a:r>
              <a:rPr lang="en-US" sz="2800" i="1" dirty="0">
                <a:solidFill>
                  <a:srgbClr val="000000"/>
                </a:solidFill>
              </a:rPr>
              <a:t>up</a:t>
            </a:r>
            <a:r>
              <a:rPr lang="en-US" sz="2800" dirty="0">
                <a:solidFill>
                  <a:srgbClr val="000000"/>
                </a:solidFill>
              </a:rPr>
              <a:t>, </a:t>
            </a:r>
            <a:r>
              <a:rPr lang="en-US" sz="2800" dirty="0" smtClean="0">
                <a:solidFill>
                  <a:srgbClr val="000000"/>
                </a:solidFill>
              </a:rPr>
              <a:t>the correct </a:t>
            </a:r>
            <a:r>
              <a:rPr lang="en-US" sz="2800" dirty="0">
                <a:solidFill>
                  <a:srgbClr val="000000"/>
                </a:solidFill>
              </a:rPr>
              <a:t>expression was:</a:t>
            </a:r>
          </a:p>
        </p:txBody>
      </p:sp>
      <p:graphicFrame>
        <p:nvGraphicFramePr>
          <p:cNvPr id="4" name="Object 3"/>
          <p:cNvGraphicFramePr>
            <a:graphicFrameLocks noChangeAspect="1"/>
          </p:cNvGraphicFramePr>
          <p:nvPr/>
        </p:nvGraphicFramePr>
        <p:xfrm>
          <a:off x="2394621" y="361118"/>
          <a:ext cx="2671763" cy="574675"/>
        </p:xfrm>
        <a:graphic>
          <a:graphicData uri="http://schemas.openxmlformats.org/presentationml/2006/ole">
            <mc:AlternateContent xmlns:mc="http://schemas.openxmlformats.org/markup-compatibility/2006">
              <mc:Choice xmlns:v="urn:schemas-microsoft-com:vml" Requires="v">
                <p:oleObj spid="_x0000_s527375" name="Equation" r:id="rId4" imgW="1003300" imgH="215900" progId="Equation.3">
                  <p:embed/>
                </p:oleObj>
              </mc:Choice>
              <mc:Fallback>
                <p:oleObj name="Equation" r:id="rId4" imgW="1003300" imgH="2159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4621" y="361118"/>
                        <a:ext cx="2671763" cy="574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18"/>
          <p:cNvGrpSpPr/>
          <p:nvPr/>
        </p:nvGrpSpPr>
        <p:grpSpPr>
          <a:xfrm>
            <a:off x="7900489" y="2767434"/>
            <a:ext cx="903202" cy="1418615"/>
            <a:chOff x="7779725" y="1715790"/>
            <a:chExt cx="903202" cy="1418615"/>
          </a:xfrm>
        </p:grpSpPr>
        <p:cxnSp>
          <p:nvCxnSpPr>
            <p:cNvPr id="10" name="Straight Arrow Connector 9"/>
            <p:cNvCxnSpPr/>
            <p:nvPr/>
          </p:nvCxnSpPr>
          <p:spPr bwMode="auto">
            <a:xfrm rot="5400000">
              <a:off x="7628651" y="2690904"/>
              <a:ext cx="877704" cy="9297"/>
            </a:xfrm>
            <a:prstGeom prst="straightConnector1">
              <a:avLst/>
            </a:prstGeom>
            <a:noFill/>
            <a:ln w="12700" cap="flat" cmpd="sng" algn="ctr">
              <a:solidFill>
                <a:schemeClr val="tx1"/>
              </a:solidFill>
              <a:prstDash val="solid"/>
              <a:round/>
              <a:headEnd type="none" w="med" len="med"/>
              <a:tailEnd type="arrow"/>
            </a:ln>
            <a:effectLst/>
          </p:spPr>
        </p:cxnSp>
        <p:sp>
          <p:nvSpPr>
            <p:cNvPr id="14" name="TextBox 13"/>
            <p:cNvSpPr txBox="1"/>
            <p:nvPr/>
          </p:nvSpPr>
          <p:spPr>
            <a:xfrm>
              <a:off x="8070710" y="2499461"/>
              <a:ext cx="612217" cy="461665"/>
            </a:xfrm>
            <a:prstGeom prst="rect">
              <a:avLst/>
            </a:prstGeom>
            <a:noFill/>
          </p:spPr>
          <p:txBody>
            <a:bodyPr wrap="none" rtlCol="0">
              <a:spAutoFit/>
            </a:bodyPr>
            <a:lstStyle/>
            <a:p>
              <a:r>
                <a:rPr lang="en-US">
                  <a:solidFill>
                    <a:srgbClr val="000000"/>
                  </a:solidFill>
                </a:rPr>
                <a:t>mg</a:t>
              </a:r>
            </a:p>
          </p:txBody>
        </p:sp>
        <p:sp>
          <p:nvSpPr>
            <p:cNvPr id="6" name="Oval 5"/>
            <p:cNvSpPr/>
            <p:nvPr/>
          </p:nvSpPr>
          <p:spPr bwMode="auto">
            <a:xfrm>
              <a:off x="7779725" y="1715790"/>
              <a:ext cx="578861" cy="578861"/>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aphicFrame>
        <p:nvGraphicFramePr>
          <p:cNvPr id="7" name="Object 4"/>
          <p:cNvGraphicFramePr>
            <a:graphicFrameLocks noChangeAspect="1"/>
          </p:cNvGraphicFramePr>
          <p:nvPr>
            <p:extLst>
              <p:ext uri="{D42A27DB-BD31-4B8C-83A1-F6EECF244321}">
                <p14:modId xmlns:p14="http://schemas.microsoft.com/office/powerpoint/2010/main" val="1626530144"/>
              </p:ext>
            </p:extLst>
          </p:nvPr>
        </p:nvGraphicFramePr>
        <p:xfrm>
          <a:off x="175138" y="1329911"/>
          <a:ext cx="5272088" cy="673100"/>
        </p:xfrm>
        <a:graphic>
          <a:graphicData uri="http://schemas.openxmlformats.org/presentationml/2006/ole">
            <mc:AlternateContent xmlns:mc="http://schemas.openxmlformats.org/markup-compatibility/2006">
              <mc:Choice xmlns:v="urn:schemas-microsoft-com:vml" Requires="v">
                <p:oleObj spid="_x0000_s527376" name="Equation" r:id="rId6" imgW="1930400" imgH="241300" progId="Equation.3">
                  <p:embed/>
                </p:oleObj>
              </mc:Choice>
              <mc:Fallback>
                <p:oleObj name="Equation" r:id="rId6" imgW="1930400" imgH="2413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38" y="1329911"/>
                        <a:ext cx="5272088"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 name="Group 10"/>
          <p:cNvGrpSpPr/>
          <p:nvPr/>
        </p:nvGrpSpPr>
        <p:grpSpPr>
          <a:xfrm>
            <a:off x="88900" y="902027"/>
            <a:ext cx="8748625" cy="4669363"/>
            <a:chOff x="-38100" y="990927"/>
            <a:chExt cx="8748625" cy="4669363"/>
          </a:xfrm>
        </p:grpSpPr>
        <p:sp>
          <p:nvSpPr>
            <p:cNvPr id="16" name="TextBox 15"/>
            <p:cNvSpPr txBox="1"/>
            <p:nvPr/>
          </p:nvSpPr>
          <p:spPr>
            <a:xfrm>
              <a:off x="0" y="2982634"/>
              <a:ext cx="8698359" cy="2677656"/>
            </a:xfrm>
            <a:prstGeom prst="rect">
              <a:avLst/>
            </a:prstGeom>
            <a:noFill/>
          </p:spPr>
          <p:txBody>
            <a:bodyPr wrap="square" rtlCol="0">
              <a:spAutoFit/>
            </a:bodyPr>
            <a:lstStyle/>
            <a:p>
              <a:r>
                <a:rPr lang="en-US" sz="2800" dirty="0">
                  <a:solidFill>
                    <a:srgbClr val="000000"/>
                  </a:solidFill>
                </a:rPr>
                <a:t>W</a:t>
              </a:r>
              <a:r>
                <a:rPr lang="en-US" sz="2800" dirty="0" smtClean="0">
                  <a:solidFill>
                    <a:srgbClr val="000000"/>
                  </a:solidFill>
                </a:rPr>
                <a:t>hich </a:t>
              </a:r>
              <a:r>
                <a:rPr lang="en-US" sz="2800" dirty="0">
                  <a:solidFill>
                    <a:srgbClr val="000000"/>
                  </a:solidFill>
                </a:rPr>
                <a:t>term(s) in that equation will change sign?</a:t>
              </a:r>
            </a:p>
            <a:p>
              <a:pPr marL="514350" indent="-514350">
                <a:buFontTx/>
                <a:buAutoNum type="alphaUcParenR"/>
              </a:pPr>
              <a:r>
                <a:rPr lang="en-US" sz="2800" dirty="0">
                  <a:solidFill>
                    <a:srgbClr val="000000"/>
                  </a:solidFill>
                </a:rPr>
                <a:t>mg (only)</a:t>
              </a:r>
            </a:p>
            <a:p>
              <a:pPr marL="514350" indent="-514350">
                <a:buFontTx/>
                <a:buAutoNum type="alphaUcParenR"/>
              </a:pPr>
              <a:r>
                <a:rPr lang="en-US" sz="2800" dirty="0">
                  <a:solidFill>
                    <a:srgbClr val="000000"/>
                  </a:solidFill>
                </a:rPr>
                <a:t>the linear term (only)</a:t>
              </a:r>
            </a:p>
            <a:p>
              <a:pPr marL="514350" indent="-514350">
                <a:buFontTx/>
                <a:buAutoNum type="alphaUcParenR"/>
              </a:pPr>
              <a:r>
                <a:rPr lang="en-US" sz="2800" dirty="0">
                  <a:solidFill>
                    <a:srgbClr val="000000"/>
                  </a:solidFill>
                </a:rPr>
                <a:t>the quadratic one (only) </a:t>
              </a:r>
            </a:p>
            <a:p>
              <a:pPr marL="514350" indent="-514350">
                <a:buFontTx/>
                <a:buAutoNum type="alphaUcParenR"/>
              </a:pPr>
              <a:r>
                <a:rPr lang="en-US" sz="2800" dirty="0">
                  <a:solidFill>
                    <a:srgbClr val="000000"/>
                  </a:solidFill>
                </a:rPr>
                <a:t> </a:t>
              </a:r>
              <a:r>
                <a:rPr lang="en-US" sz="2800" i="1" dirty="0">
                  <a:solidFill>
                    <a:srgbClr val="000000"/>
                  </a:solidFill>
                </a:rPr>
                <a:t>more</a:t>
              </a:r>
              <a:r>
                <a:rPr lang="en-US" sz="2800" dirty="0">
                  <a:solidFill>
                    <a:srgbClr val="000000"/>
                  </a:solidFill>
                </a:rPr>
                <a:t> than one term changes sign</a:t>
              </a:r>
            </a:p>
            <a:p>
              <a:pPr marL="514350" indent="-514350">
                <a:buFontTx/>
                <a:buAutoNum type="alphaUcParenR"/>
              </a:pPr>
              <a:r>
                <a:rPr lang="en-US" sz="2800" dirty="0">
                  <a:solidFill>
                    <a:srgbClr val="000000"/>
                  </a:solidFill>
                </a:rPr>
                <a:t>NONE of the terms changes sign. </a:t>
              </a:r>
            </a:p>
          </p:txBody>
        </p:sp>
        <p:cxnSp>
          <p:nvCxnSpPr>
            <p:cNvPr id="17" name="Straight Arrow Connector 16"/>
            <p:cNvCxnSpPr/>
            <p:nvPr/>
          </p:nvCxnSpPr>
          <p:spPr bwMode="auto">
            <a:xfrm rot="16200000" flipH="1">
              <a:off x="8096030" y="1550351"/>
              <a:ext cx="1120436" cy="1588"/>
            </a:xfrm>
            <a:prstGeom prst="straightConnector1">
              <a:avLst/>
            </a:prstGeom>
            <a:noFill/>
            <a:ln w="38100" cap="flat" cmpd="sng" algn="ctr">
              <a:solidFill>
                <a:schemeClr val="tx1"/>
              </a:solidFill>
              <a:prstDash val="solid"/>
              <a:round/>
              <a:headEnd type="triangle" w="lg" len="lg"/>
              <a:tailEnd type="none"/>
            </a:ln>
            <a:effectLst/>
          </p:spPr>
        </p:cxnSp>
        <p:sp>
          <p:nvSpPr>
            <p:cNvPr id="18" name="TextBox 17"/>
            <p:cNvSpPr txBox="1"/>
            <p:nvPr/>
          </p:nvSpPr>
          <p:spPr>
            <a:xfrm>
              <a:off x="8192234" y="1280594"/>
              <a:ext cx="518291" cy="461665"/>
            </a:xfrm>
            <a:prstGeom prst="rect">
              <a:avLst/>
            </a:prstGeom>
            <a:noFill/>
          </p:spPr>
          <p:txBody>
            <a:bodyPr wrap="none" rtlCol="0">
              <a:spAutoFit/>
            </a:bodyPr>
            <a:lstStyle/>
            <a:p>
              <a:r>
                <a:rPr lang="en-US" dirty="0">
                  <a:solidFill>
                    <a:srgbClr val="000000"/>
                  </a:solidFill>
                </a:rPr>
                <a:t>+y</a:t>
              </a:r>
            </a:p>
          </p:txBody>
        </p:sp>
        <p:sp>
          <p:nvSpPr>
            <p:cNvPr id="8" name="TextBox 7"/>
            <p:cNvSpPr txBox="1"/>
            <p:nvPr/>
          </p:nvSpPr>
          <p:spPr>
            <a:xfrm>
              <a:off x="-38100" y="2070100"/>
              <a:ext cx="7526545" cy="830997"/>
            </a:xfrm>
            <a:prstGeom prst="rect">
              <a:avLst/>
            </a:prstGeom>
            <a:noFill/>
          </p:spPr>
          <p:txBody>
            <a:bodyPr wrap="none" rtlCol="0">
              <a:spAutoFit/>
            </a:bodyPr>
            <a:lstStyle/>
            <a:p>
              <a:r>
                <a:rPr lang="en-US" sz="2800" dirty="0" smtClean="0">
                  <a:solidFill>
                    <a:srgbClr val="000000"/>
                  </a:solidFill>
                </a:rPr>
                <a:t>But, let’s now define </a:t>
              </a:r>
              <a:r>
                <a:rPr lang="en-US" sz="2800" dirty="0">
                  <a:solidFill>
                    <a:srgbClr val="000000"/>
                  </a:solidFill>
                </a:rPr>
                <a:t>UP  as the +y direction )</a:t>
              </a:r>
            </a:p>
            <a:p>
              <a:endParaRPr lang="en-US" sz="2000" dirty="0">
                <a:solidFill>
                  <a:srgbClr val="000000"/>
                </a:solidFill>
              </a:endParaRPr>
            </a:p>
          </p:txBody>
        </p:sp>
      </p:grpSp>
      <p:cxnSp>
        <p:nvCxnSpPr>
          <p:cNvPr id="19" name="Straight Arrow Connector 18"/>
          <p:cNvCxnSpPr/>
          <p:nvPr/>
        </p:nvCxnSpPr>
        <p:spPr bwMode="auto">
          <a:xfrm rot="5400000" flipH="1" flipV="1">
            <a:off x="7720682" y="2207522"/>
            <a:ext cx="958226" cy="1588"/>
          </a:xfrm>
          <a:prstGeom prst="straightConnector1">
            <a:avLst/>
          </a:prstGeom>
          <a:noFill/>
          <a:ln w="12700" cap="flat" cmpd="sng" algn="ctr">
            <a:solidFill>
              <a:srgbClr val="FF0000"/>
            </a:solidFill>
            <a:prstDash val="dash"/>
            <a:round/>
            <a:headEnd type="none" w="med" len="med"/>
            <a:tailEnd type="arrow"/>
          </a:ln>
          <a:effectLst/>
        </p:spPr>
      </p:cxnSp>
      <p:sp>
        <p:nvSpPr>
          <p:cNvPr id="20" name="TextBox 19"/>
          <p:cNvSpPr txBox="1"/>
          <p:nvPr/>
        </p:nvSpPr>
        <p:spPr>
          <a:xfrm>
            <a:off x="8355772" y="2018083"/>
            <a:ext cx="351378" cy="461665"/>
          </a:xfrm>
          <a:prstGeom prst="rect">
            <a:avLst/>
          </a:prstGeom>
          <a:noFill/>
        </p:spPr>
        <p:txBody>
          <a:bodyPr wrap="none" rtlCol="0">
            <a:spAutoFit/>
          </a:bodyPr>
          <a:lstStyle/>
          <a:p>
            <a:r>
              <a:rPr lang="en-US">
                <a:solidFill>
                  <a:srgbClr val="FF0000"/>
                </a:solidFill>
              </a:rPr>
              <a:t>v</a:t>
            </a:r>
            <a:endParaRPr lang="en-US">
              <a:solidFill>
                <a:srgbClr val="000000"/>
              </a:solidFill>
            </a:endParaRPr>
          </a:p>
        </p:txBody>
      </p:sp>
      <p:cxnSp>
        <p:nvCxnSpPr>
          <p:cNvPr id="21" name="Straight Arrow Connector 20"/>
          <p:cNvCxnSpPr/>
          <p:nvPr/>
        </p:nvCxnSpPr>
        <p:spPr bwMode="auto">
          <a:xfrm rot="16200000" flipH="1">
            <a:off x="7749813" y="3685907"/>
            <a:ext cx="504225" cy="1588"/>
          </a:xfrm>
          <a:prstGeom prst="straightConnector1">
            <a:avLst/>
          </a:prstGeom>
          <a:noFill/>
          <a:ln w="12700" cap="flat" cmpd="sng" algn="ctr">
            <a:solidFill>
              <a:schemeClr val="tx1"/>
            </a:solidFill>
            <a:prstDash val="solid"/>
            <a:round/>
            <a:headEnd type="none" w="med" len="med"/>
            <a:tailEnd type="arrow"/>
          </a:ln>
          <a:effectLst/>
        </p:spPr>
      </p:cxnSp>
      <p:sp>
        <p:nvSpPr>
          <p:cNvPr id="22" name="TextBox 21"/>
          <p:cNvSpPr txBox="1"/>
          <p:nvPr/>
        </p:nvSpPr>
        <p:spPr>
          <a:xfrm>
            <a:off x="7417769" y="3738550"/>
            <a:ext cx="680845" cy="461665"/>
          </a:xfrm>
          <a:prstGeom prst="rect">
            <a:avLst/>
          </a:prstGeom>
          <a:noFill/>
        </p:spPr>
        <p:txBody>
          <a:bodyPr wrap="none" rtlCol="0">
            <a:spAutoFit/>
          </a:bodyPr>
          <a:lstStyle/>
          <a:p>
            <a:r>
              <a:rPr lang="en-US" dirty="0" err="1">
                <a:solidFill>
                  <a:srgbClr val="000000"/>
                </a:solidFill>
              </a:rPr>
              <a:t>f</a:t>
            </a:r>
            <a:r>
              <a:rPr lang="en-US" baseline="-25000" dirty="0" err="1">
                <a:solidFill>
                  <a:srgbClr val="000000"/>
                </a:solidFill>
              </a:rPr>
              <a:t>drag</a:t>
            </a:r>
            <a:endParaRPr lang="en-US" dirty="0">
              <a:solidFill>
                <a:srgbClr val="000000"/>
              </a:solidFill>
            </a:endParaRPr>
          </a:p>
        </p:txBody>
      </p:sp>
    </p:spTree>
    <p:extLst>
      <p:ext uri="{BB962C8B-B14F-4D97-AF65-F5344CB8AC3E}">
        <p14:creationId xmlns:p14="http://schemas.microsoft.com/office/powerpoint/2010/main" val="1823114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35</a:t>
            </a:fld>
            <a:endParaRPr lang="en-US">
              <a:solidFill>
                <a:srgbClr val="000000"/>
              </a:solidFill>
            </a:endParaRPr>
          </a:p>
        </p:txBody>
      </p:sp>
      <p:sp>
        <p:nvSpPr>
          <p:cNvPr id="3" name="TextBox 2"/>
          <p:cNvSpPr txBox="1"/>
          <p:nvPr/>
        </p:nvSpPr>
        <p:spPr>
          <a:xfrm>
            <a:off x="0" y="1293091"/>
            <a:ext cx="9144000" cy="3970318"/>
          </a:xfrm>
          <a:prstGeom prst="rect">
            <a:avLst/>
          </a:prstGeom>
          <a:noFill/>
        </p:spPr>
        <p:txBody>
          <a:bodyPr wrap="square" rtlCol="0">
            <a:spAutoFit/>
          </a:bodyPr>
          <a:lstStyle/>
          <a:p>
            <a:r>
              <a:rPr lang="en-US" sz="2800" dirty="0">
                <a:solidFill>
                  <a:srgbClr val="000000"/>
                </a:solidFill>
              </a:rPr>
              <a:t>Assuming you have two </a:t>
            </a:r>
            <a:r>
              <a:rPr lang="en-US" sz="2800" dirty="0" smtClean="0">
                <a:solidFill>
                  <a:srgbClr val="000000"/>
                </a:solidFill>
              </a:rPr>
              <a:t>solid spheres </a:t>
            </a:r>
            <a:r>
              <a:rPr lang="en-US" sz="2800" dirty="0">
                <a:solidFill>
                  <a:srgbClr val="000000"/>
                </a:solidFill>
              </a:rPr>
              <a:t>made of the </a:t>
            </a:r>
            <a:r>
              <a:rPr lang="en-US" sz="2800" i="1" dirty="0">
                <a:solidFill>
                  <a:srgbClr val="000000"/>
                </a:solidFill>
              </a:rPr>
              <a:t>same material</a:t>
            </a:r>
            <a:r>
              <a:rPr lang="en-US" sz="2800" dirty="0">
                <a:solidFill>
                  <a:srgbClr val="000000"/>
                </a:solidFill>
              </a:rPr>
              <a:t>, but one has a larger diameter. When dropped in air, which one will reach the higher terminal velocity, the bigger one or the smaller one?</a:t>
            </a:r>
          </a:p>
          <a:p>
            <a:endParaRPr lang="en-US" sz="2800" dirty="0">
              <a:solidFill>
                <a:srgbClr val="000000"/>
              </a:solidFill>
            </a:endParaRPr>
          </a:p>
          <a:p>
            <a:pPr marL="514350" indent="-514350">
              <a:buFontTx/>
              <a:buAutoNum type="alphaUcParenR"/>
            </a:pPr>
            <a:r>
              <a:rPr lang="en-US" sz="2800" dirty="0">
                <a:solidFill>
                  <a:srgbClr val="000000"/>
                </a:solidFill>
              </a:rPr>
              <a:t>The bigger one</a:t>
            </a:r>
          </a:p>
          <a:p>
            <a:pPr marL="514350" indent="-514350">
              <a:buFontTx/>
              <a:buAutoNum type="alphaUcParenR"/>
            </a:pPr>
            <a:r>
              <a:rPr lang="en-US" sz="2800" dirty="0">
                <a:solidFill>
                  <a:srgbClr val="000000"/>
                </a:solidFill>
              </a:rPr>
              <a:t>The smaller one</a:t>
            </a:r>
          </a:p>
          <a:p>
            <a:pPr marL="514350" indent="-514350">
              <a:buFontTx/>
              <a:buAutoNum type="alphaUcParenR"/>
            </a:pPr>
            <a:r>
              <a:rPr lang="en-US" sz="2800" dirty="0">
                <a:solidFill>
                  <a:srgbClr val="000000"/>
                </a:solidFill>
              </a:rPr>
              <a:t>both are the same</a:t>
            </a:r>
          </a:p>
          <a:p>
            <a:pPr marL="514350" indent="-514350">
              <a:buFontTx/>
              <a:buAutoNum type="alphaUcParenR"/>
            </a:pPr>
            <a:r>
              <a:rPr lang="en-US" sz="2800" dirty="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tfall.jpg"/>
          <p:cNvPicPr>
            <a:picLocks noChangeAspect="1"/>
          </p:cNvPicPr>
          <p:nvPr/>
        </p:nvPicPr>
        <p:blipFill>
          <a:blip r:embed="rId3"/>
          <a:stretch>
            <a:fillRect/>
          </a:stretch>
        </p:blipFill>
        <p:spPr>
          <a:xfrm>
            <a:off x="1327218" y="0"/>
            <a:ext cx="5410320" cy="6016767"/>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36</a:t>
            </a:fld>
            <a:endParaRPr lang="en-US">
              <a:solidFill>
                <a:srgbClr val="000000"/>
              </a:solidFill>
            </a:endParaRPr>
          </a:p>
        </p:txBody>
      </p:sp>
      <p:sp>
        <p:nvSpPr>
          <p:cNvPr id="4" name="TextBox 3"/>
          <p:cNvSpPr txBox="1"/>
          <p:nvPr/>
        </p:nvSpPr>
        <p:spPr>
          <a:xfrm>
            <a:off x="5283200" y="1454090"/>
            <a:ext cx="1601746" cy="400110"/>
          </a:xfrm>
          <a:prstGeom prst="rect">
            <a:avLst/>
          </a:prstGeom>
          <a:noFill/>
        </p:spPr>
        <p:txBody>
          <a:bodyPr wrap="none" rtlCol="0">
            <a:spAutoFit/>
          </a:bodyPr>
          <a:lstStyle/>
          <a:p>
            <a:r>
              <a:rPr lang="en-US" sz="2000">
                <a:solidFill>
                  <a:srgbClr val="000000"/>
                </a:solidFill>
              </a:rPr>
              <a:t>vt=100 km/h</a:t>
            </a:r>
          </a:p>
        </p:txBody>
      </p:sp>
      <p:sp>
        <p:nvSpPr>
          <p:cNvPr id="5" name="Rectangle 4"/>
          <p:cNvSpPr/>
          <p:nvPr/>
        </p:nvSpPr>
        <p:spPr>
          <a:xfrm>
            <a:off x="0" y="6027003"/>
            <a:ext cx="9144000" cy="461665"/>
          </a:xfrm>
          <a:prstGeom prst="rect">
            <a:avLst/>
          </a:prstGeom>
        </p:spPr>
        <p:txBody>
          <a:bodyPr wrap="square">
            <a:spAutoFit/>
          </a:bodyPr>
          <a:lstStyle/>
          <a:p>
            <a:r>
              <a:rPr lang="en-US">
                <a:solidFill>
                  <a:srgbClr val="000000"/>
                </a:solidFill>
              </a:rPr>
              <a:t>Journal of the American Veterinary Medical Association, 1978</a:t>
            </a:r>
          </a:p>
        </p:txBody>
      </p:sp>
      <p:sp>
        <p:nvSpPr>
          <p:cNvPr id="7" name="Freeform 6"/>
          <p:cNvSpPr/>
          <p:nvPr/>
        </p:nvSpPr>
        <p:spPr bwMode="auto">
          <a:xfrm>
            <a:off x="2887133" y="1963868"/>
            <a:ext cx="1371600" cy="1956199"/>
          </a:xfrm>
          <a:custGeom>
            <a:avLst/>
            <a:gdLst>
              <a:gd name="connsiteX0" fmla="*/ 0 w 1371600"/>
              <a:gd name="connsiteY0" fmla="*/ 1956199 h 1956199"/>
              <a:gd name="connsiteX1" fmla="*/ 8467 w 1371600"/>
              <a:gd name="connsiteY1" fmla="*/ 1930799 h 1956199"/>
              <a:gd name="connsiteX2" fmla="*/ 42334 w 1371600"/>
              <a:gd name="connsiteY2" fmla="*/ 1896932 h 1956199"/>
              <a:gd name="connsiteX3" fmla="*/ 67734 w 1371600"/>
              <a:gd name="connsiteY3" fmla="*/ 1854599 h 1956199"/>
              <a:gd name="connsiteX4" fmla="*/ 93134 w 1371600"/>
              <a:gd name="connsiteY4" fmla="*/ 1812265 h 1956199"/>
              <a:gd name="connsiteX5" fmla="*/ 127000 w 1371600"/>
              <a:gd name="connsiteY5" fmla="*/ 1727599 h 1956199"/>
              <a:gd name="connsiteX6" fmla="*/ 143934 w 1371600"/>
              <a:gd name="connsiteY6" fmla="*/ 1710665 h 1956199"/>
              <a:gd name="connsiteX7" fmla="*/ 152400 w 1371600"/>
              <a:gd name="connsiteY7" fmla="*/ 1685265 h 1956199"/>
              <a:gd name="connsiteX8" fmla="*/ 177800 w 1371600"/>
              <a:gd name="connsiteY8" fmla="*/ 1668332 h 1956199"/>
              <a:gd name="connsiteX9" fmla="*/ 194734 w 1371600"/>
              <a:gd name="connsiteY9" fmla="*/ 1617532 h 1956199"/>
              <a:gd name="connsiteX10" fmla="*/ 211667 w 1371600"/>
              <a:gd name="connsiteY10" fmla="*/ 1592132 h 1956199"/>
              <a:gd name="connsiteX11" fmla="*/ 245534 w 1371600"/>
              <a:gd name="connsiteY11" fmla="*/ 1524399 h 1956199"/>
              <a:gd name="connsiteX12" fmla="*/ 254000 w 1371600"/>
              <a:gd name="connsiteY12" fmla="*/ 1490532 h 1956199"/>
              <a:gd name="connsiteX13" fmla="*/ 270934 w 1371600"/>
              <a:gd name="connsiteY13" fmla="*/ 1473599 h 1956199"/>
              <a:gd name="connsiteX14" fmla="*/ 287867 w 1371600"/>
              <a:gd name="connsiteY14" fmla="*/ 1422799 h 1956199"/>
              <a:gd name="connsiteX15" fmla="*/ 296334 w 1371600"/>
              <a:gd name="connsiteY15" fmla="*/ 1397399 h 1956199"/>
              <a:gd name="connsiteX16" fmla="*/ 330200 w 1371600"/>
              <a:gd name="connsiteY16" fmla="*/ 1355065 h 1956199"/>
              <a:gd name="connsiteX17" fmla="*/ 338667 w 1371600"/>
              <a:gd name="connsiteY17" fmla="*/ 1321199 h 1956199"/>
              <a:gd name="connsiteX18" fmla="*/ 355600 w 1371600"/>
              <a:gd name="connsiteY18" fmla="*/ 1304265 h 1956199"/>
              <a:gd name="connsiteX19" fmla="*/ 364067 w 1371600"/>
              <a:gd name="connsiteY19" fmla="*/ 1278865 h 1956199"/>
              <a:gd name="connsiteX20" fmla="*/ 381000 w 1371600"/>
              <a:gd name="connsiteY20" fmla="*/ 1253465 h 1956199"/>
              <a:gd name="connsiteX21" fmla="*/ 389467 w 1371600"/>
              <a:gd name="connsiteY21" fmla="*/ 1228065 h 1956199"/>
              <a:gd name="connsiteX22" fmla="*/ 406400 w 1371600"/>
              <a:gd name="connsiteY22" fmla="*/ 1202665 h 1956199"/>
              <a:gd name="connsiteX23" fmla="*/ 414867 w 1371600"/>
              <a:gd name="connsiteY23" fmla="*/ 1177265 h 1956199"/>
              <a:gd name="connsiteX24" fmla="*/ 448734 w 1371600"/>
              <a:gd name="connsiteY24" fmla="*/ 1134932 h 1956199"/>
              <a:gd name="connsiteX25" fmla="*/ 482600 w 1371600"/>
              <a:gd name="connsiteY25" fmla="*/ 1058732 h 1956199"/>
              <a:gd name="connsiteX26" fmla="*/ 499534 w 1371600"/>
              <a:gd name="connsiteY26" fmla="*/ 1041799 h 1956199"/>
              <a:gd name="connsiteX27" fmla="*/ 508000 w 1371600"/>
              <a:gd name="connsiteY27" fmla="*/ 1016399 h 1956199"/>
              <a:gd name="connsiteX28" fmla="*/ 524934 w 1371600"/>
              <a:gd name="connsiteY28" fmla="*/ 999465 h 1956199"/>
              <a:gd name="connsiteX29" fmla="*/ 541867 w 1371600"/>
              <a:gd name="connsiteY29" fmla="*/ 948665 h 1956199"/>
              <a:gd name="connsiteX30" fmla="*/ 575734 w 1371600"/>
              <a:gd name="connsiteY30" fmla="*/ 906332 h 1956199"/>
              <a:gd name="connsiteX31" fmla="*/ 592667 w 1371600"/>
              <a:gd name="connsiteY31" fmla="*/ 872465 h 1956199"/>
              <a:gd name="connsiteX32" fmla="*/ 609600 w 1371600"/>
              <a:gd name="connsiteY32" fmla="*/ 847065 h 1956199"/>
              <a:gd name="connsiteX33" fmla="*/ 618067 w 1371600"/>
              <a:gd name="connsiteY33" fmla="*/ 821665 h 1956199"/>
              <a:gd name="connsiteX34" fmla="*/ 635000 w 1371600"/>
              <a:gd name="connsiteY34" fmla="*/ 796265 h 1956199"/>
              <a:gd name="connsiteX35" fmla="*/ 651934 w 1371600"/>
              <a:gd name="connsiteY35" fmla="*/ 745465 h 1956199"/>
              <a:gd name="connsiteX36" fmla="*/ 685800 w 1371600"/>
              <a:gd name="connsiteY36" fmla="*/ 694665 h 1956199"/>
              <a:gd name="connsiteX37" fmla="*/ 728134 w 1371600"/>
              <a:gd name="connsiteY37" fmla="*/ 618465 h 1956199"/>
              <a:gd name="connsiteX38" fmla="*/ 753534 w 1371600"/>
              <a:gd name="connsiteY38" fmla="*/ 576132 h 1956199"/>
              <a:gd name="connsiteX39" fmla="*/ 762000 w 1371600"/>
              <a:gd name="connsiteY39" fmla="*/ 550732 h 1956199"/>
              <a:gd name="connsiteX40" fmla="*/ 821267 w 1371600"/>
              <a:gd name="connsiteY40" fmla="*/ 482999 h 1956199"/>
              <a:gd name="connsiteX41" fmla="*/ 846667 w 1371600"/>
              <a:gd name="connsiteY41" fmla="*/ 432199 h 1956199"/>
              <a:gd name="connsiteX42" fmla="*/ 872067 w 1371600"/>
              <a:gd name="connsiteY42" fmla="*/ 389865 h 1956199"/>
              <a:gd name="connsiteX43" fmla="*/ 905934 w 1371600"/>
              <a:gd name="connsiteY43" fmla="*/ 322132 h 1956199"/>
              <a:gd name="connsiteX44" fmla="*/ 931334 w 1371600"/>
              <a:gd name="connsiteY44" fmla="*/ 237465 h 1956199"/>
              <a:gd name="connsiteX45" fmla="*/ 948267 w 1371600"/>
              <a:gd name="connsiteY45" fmla="*/ 212065 h 1956199"/>
              <a:gd name="connsiteX46" fmla="*/ 973667 w 1371600"/>
              <a:gd name="connsiteY46" fmla="*/ 195132 h 1956199"/>
              <a:gd name="connsiteX47" fmla="*/ 1024467 w 1371600"/>
              <a:gd name="connsiteY47" fmla="*/ 135865 h 1956199"/>
              <a:gd name="connsiteX48" fmla="*/ 1049867 w 1371600"/>
              <a:gd name="connsiteY48" fmla="*/ 127399 h 1956199"/>
              <a:gd name="connsiteX49" fmla="*/ 1075267 w 1371600"/>
              <a:gd name="connsiteY49" fmla="*/ 110465 h 1956199"/>
              <a:gd name="connsiteX50" fmla="*/ 1126067 w 1371600"/>
              <a:gd name="connsiteY50" fmla="*/ 93532 h 1956199"/>
              <a:gd name="connsiteX51" fmla="*/ 1176867 w 1371600"/>
              <a:gd name="connsiteY51" fmla="*/ 34265 h 1956199"/>
              <a:gd name="connsiteX52" fmla="*/ 1236134 w 1371600"/>
              <a:gd name="connsiteY52" fmla="*/ 17332 h 1956199"/>
              <a:gd name="connsiteX53" fmla="*/ 1303867 w 1371600"/>
              <a:gd name="connsiteY53" fmla="*/ 8865 h 1956199"/>
              <a:gd name="connsiteX54" fmla="*/ 1371600 w 1371600"/>
              <a:gd name="connsiteY54" fmla="*/ 399 h 1956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71600" h="1956199">
                <a:moveTo>
                  <a:pt x="0" y="1956199"/>
                </a:moveTo>
                <a:cubicBezTo>
                  <a:pt x="2822" y="1947732"/>
                  <a:pt x="3280" y="1938061"/>
                  <a:pt x="8467" y="1930799"/>
                </a:cubicBezTo>
                <a:cubicBezTo>
                  <a:pt x="17747" y="1917808"/>
                  <a:pt x="42334" y="1896932"/>
                  <a:pt x="42334" y="1896932"/>
                </a:cubicBezTo>
                <a:cubicBezTo>
                  <a:pt x="66317" y="1824979"/>
                  <a:pt x="32868" y="1912708"/>
                  <a:pt x="67734" y="1854599"/>
                </a:cubicBezTo>
                <a:cubicBezTo>
                  <a:pt x="100709" y="1799641"/>
                  <a:pt x="50225" y="1855174"/>
                  <a:pt x="93134" y="1812265"/>
                </a:cubicBezTo>
                <a:cubicBezTo>
                  <a:pt x="102313" y="1784728"/>
                  <a:pt x="110390" y="1752514"/>
                  <a:pt x="127000" y="1727599"/>
                </a:cubicBezTo>
                <a:cubicBezTo>
                  <a:pt x="131428" y="1720957"/>
                  <a:pt x="138289" y="1716310"/>
                  <a:pt x="143934" y="1710665"/>
                </a:cubicBezTo>
                <a:cubicBezTo>
                  <a:pt x="146756" y="1702198"/>
                  <a:pt x="146825" y="1692234"/>
                  <a:pt x="152400" y="1685265"/>
                </a:cubicBezTo>
                <a:cubicBezTo>
                  <a:pt x="158757" y="1677319"/>
                  <a:pt x="172407" y="1676961"/>
                  <a:pt x="177800" y="1668332"/>
                </a:cubicBezTo>
                <a:cubicBezTo>
                  <a:pt x="187260" y="1653196"/>
                  <a:pt x="184833" y="1632384"/>
                  <a:pt x="194734" y="1617532"/>
                </a:cubicBezTo>
                <a:cubicBezTo>
                  <a:pt x="200378" y="1609065"/>
                  <a:pt x="207534" y="1601431"/>
                  <a:pt x="211667" y="1592132"/>
                </a:cubicBezTo>
                <a:cubicBezTo>
                  <a:pt x="242798" y="1522086"/>
                  <a:pt x="210758" y="1559173"/>
                  <a:pt x="245534" y="1524399"/>
                </a:cubicBezTo>
                <a:cubicBezTo>
                  <a:pt x="248356" y="1513110"/>
                  <a:pt x="248796" y="1500940"/>
                  <a:pt x="254000" y="1490532"/>
                </a:cubicBezTo>
                <a:cubicBezTo>
                  <a:pt x="257570" y="1483392"/>
                  <a:pt x="267364" y="1480739"/>
                  <a:pt x="270934" y="1473599"/>
                </a:cubicBezTo>
                <a:cubicBezTo>
                  <a:pt x="278917" y="1457634"/>
                  <a:pt x="282223" y="1439732"/>
                  <a:pt x="287867" y="1422799"/>
                </a:cubicBezTo>
                <a:cubicBezTo>
                  <a:pt x="290689" y="1414332"/>
                  <a:pt x="291384" y="1404825"/>
                  <a:pt x="296334" y="1397399"/>
                </a:cubicBezTo>
                <a:cubicBezTo>
                  <a:pt x="317695" y="1365357"/>
                  <a:pt x="306072" y="1379194"/>
                  <a:pt x="330200" y="1355065"/>
                </a:cubicBezTo>
                <a:cubicBezTo>
                  <a:pt x="333022" y="1343776"/>
                  <a:pt x="333463" y="1331607"/>
                  <a:pt x="338667" y="1321199"/>
                </a:cubicBezTo>
                <a:cubicBezTo>
                  <a:pt x="342237" y="1314059"/>
                  <a:pt x="351493" y="1311110"/>
                  <a:pt x="355600" y="1304265"/>
                </a:cubicBezTo>
                <a:cubicBezTo>
                  <a:pt x="360192" y="1296612"/>
                  <a:pt x="360076" y="1286847"/>
                  <a:pt x="364067" y="1278865"/>
                </a:cubicBezTo>
                <a:cubicBezTo>
                  <a:pt x="368618" y="1269764"/>
                  <a:pt x="376449" y="1262566"/>
                  <a:pt x="381000" y="1253465"/>
                </a:cubicBezTo>
                <a:cubicBezTo>
                  <a:pt x="384991" y="1245483"/>
                  <a:pt x="385476" y="1236047"/>
                  <a:pt x="389467" y="1228065"/>
                </a:cubicBezTo>
                <a:cubicBezTo>
                  <a:pt x="394018" y="1218964"/>
                  <a:pt x="401849" y="1211766"/>
                  <a:pt x="406400" y="1202665"/>
                </a:cubicBezTo>
                <a:cubicBezTo>
                  <a:pt x="410391" y="1194683"/>
                  <a:pt x="410876" y="1185247"/>
                  <a:pt x="414867" y="1177265"/>
                </a:cubicBezTo>
                <a:cubicBezTo>
                  <a:pt x="425549" y="1155902"/>
                  <a:pt x="432982" y="1150683"/>
                  <a:pt x="448734" y="1134932"/>
                </a:cubicBezTo>
                <a:cubicBezTo>
                  <a:pt x="462159" y="1094655"/>
                  <a:pt x="459600" y="1087481"/>
                  <a:pt x="482600" y="1058732"/>
                </a:cubicBezTo>
                <a:cubicBezTo>
                  <a:pt x="487587" y="1052499"/>
                  <a:pt x="493889" y="1047443"/>
                  <a:pt x="499534" y="1041799"/>
                </a:cubicBezTo>
                <a:cubicBezTo>
                  <a:pt x="502356" y="1033332"/>
                  <a:pt x="503408" y="1024052"/>
                  <a:pt x="508000" y="1016399"/>
                </a:cubicBezTo>
                <a:cubicBezTo>
                  <a:pt x="512107" y="1009554"/>
                  <a:pt x="521364" y="1006605"/>
                  <a:pt x="524934" y="999465"/>
                </a:cubicBezTo>
                <a:cubicBezTo>
                  <a:pt x="532916" y="983500"/>
                  <a:pt x="531966" y="963517"/>
                  <a:pt x="541867" y="948665"/>
                </a:cubicBezTo>
                <a:cubicBezTo>
                  <a:pt x="563228" y="916623"/>
                  <a:pt x="551605" y="930460"/>
                  <a:pt x="575734" y="906332"/>
                </a:cubicBezTo>
                <a:cubicBezTo>
                  <a:pt x="581378" y="895043"/>
                  <a:pt x="586405" y="883424"/>
                  <a:pt x="592667" y="872465"/>
                </a:cubicBezTo>
                <a:cubicBezTo>
                  <a:pt x="597715" y="863630"/>
                  <a:pt x="605049" y="856166"/>
                  <a:pt x="609600" y="847065"/>
                </a:cubicBezTo>
                <a:cubicBezTo>
                  <a:pt x="613591" y="839083"/>
                  <a:pt x="614076" y="829647"/>
                  <a:pt x="618067" y="821665"/>
                </a:cubicBezTo>
                <a:cubicBezTo>
                  <a:pt x="622618" y="812564"/>
                  <a:pt x="630867" y="805564"/>
                  <a:pt x="635000" y="796265"/>
                </a:cubicBezTo>
                <a:cubicBezTo>
                  <a:pt x="642249" y="779954"/>
                  <a:pt x="642033" y="760317"/>
                  <a:pt x="651934" y="745465"/>
                </a:cubicBezTo>
                <a:cubicBezTo>
                  <a:pt x="663223" y="728532"/>
                  <a:pt x="679364" y="713972"/>
                  <a:pt x="685800" y="694665"/>
                </a:cubicBezTo>
                <a:cubicBezTo>
                  <a:pt x="706521" y="632506"/>
                  <a:pt x="690113" y="656486"/>
                  <a:pt x="728134" y="618465"/>
                </a:cubicBezTo>
                <a:cubicBezTo>
                  <a:pt x="752117" y="546512"/>
                  <a:pt x="718668" y="634241"/>
                  <a:pt x="753534" y="576132"/>
                </a:cubicBezTo>
                <a:cubicBezTo>
                  <a:pt x="758126" y="568479"/>
                  <a:pt x="757666" y="558534"/>
                  <a:pt x="762000" y="550732"/>
                </a:cubicBezTo>
                <a:cubicBezTo>
                  <a:pt x="791052" y="498438"/>
                  <a:pt x="784163" y="507734"/>
                  <a:pt x="821267" y="482999"/>
                </a:cubicBezTo>
                <a:cubicBezTo>
                  <a:pt x="842549" y="419155"/>
                  <a:pt x="813841" y="497851"/>
                  <a:pt x="846667" y="432199"/>
                </a:cubicBezTo>
                <a:cubicBezTo>
                  <a:pt x="868649" y="388235"/>
                  <a:pt x="838993" y="422941"/>
                  <a:pt x="872067" y="389865"/>
                </a:cubicBezTo>
                <a:cubicBezTo>
                  <a:pt x="891524" y="331492"/>
                  <a:pt x="876378" y="351686"/>
                  <a:pt x="905934" y="322132"/>
                </a:cubicBezTo>
                <a:cubicBezTo>
                  <a:pt x="910667" y="303197"/>
                  <a:pt x="923086" y="249838"/>
                  <a:pt x="931334" y="237465"/>
                </a:cubicBezTo>
                <a:cubicBezTo>
                  <a:pt x="936978" y="228998"/>
                  <a:pt x="941072" y="219260"/>
                  <a:pt x="948267" y="212065"/>
                </a:cubicBezTo>
                <a:cubicBezTo>
                  <a:pt x="955462" y="204870"/>
                  <a:pt x="965200" y="200776"/>
                  <a:pt x="973667" y="195132"/>
                </a:cubicBezTo>
                <a:cubicBezTo>
                  <a:pt x="984501" y="178881"/>
                  <a:pt x="1006869" y="141731"/>
                  <a:pt x="1024467" y="135865"/>
                </a:cubicBezTo>
                <a:lnTo>
                  <a:pt x="1049867" y="127399"/>
                </a:lnTo>
                <a:cubicBezTo>
                  <a:pt x="1058334" y="121754"/>
                  <a:pt x="1065968" y="114598"/>
                  <a:pt x="1075267" y="110465"/>
                </a:cubicBezTo>
                <a:cubicBezTo>
                  <a:pt x="1091578" y="103216"/>
                  <a:pt x="1126067" y="93532"/>
                  <a:pt x="1126067" y="93532"/>
                </a:cubicBezTo>
                <a:cubicBezTo>
                  <a:pt x="1136901" y="77281"/>
                  <a:pt x="1159269" y="40131"/>
                  <a:pt x="1176867" y="34265"/>
                </a:cubicBezTo>
                <a:cubicBezTo>
                  <a:pt x="1196996" y="27556"/>
                  <a:pt x="1214876" y="20875"/>
                  <a:pt x="1236134" y="17332"/>
                </a:cubicBezTo>
                <a:cubicBezTo>
                  <a:pt x="1258578" y="13591"/>
                  <a:pt x="1281313" y="11872"/>
                  <a:pt x="1303867" y="8865"/>
                </a:cubicBezTo>
                <a:cubicBezTo>
                  <a:pt x="1370356" y="0"/>
                  <a:pt x="1342552" y="399"/>
                  <a:pt x="1371600" y="399"/>
                </a:cubicBezTo>
              </a:path>
            </a:pathLst>
          </a:custGeom>
          <a:noFill/>
          <a:ln w="635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8" name="Freeform 7"/>
          <p:cNvSpPr/>
          <p:nvPr/>
        </p:nvSpPr>
        <p:spPr bwMode="auto">
          <a:xfrm>
            <a:off x="4258733" y="1905000"/>
            <a:ext cx="1151467" cy="42333"/>
          </a:xfrm>
          <a:custGeom>
            <a:avLst/>
            <a:gdLst>
              <a:gd name="connsiteX0" fmla="*/ 0 w 1151467"/>
              <a:gd name="connsiteY0" fmla="*/ 42333 h 42333"/>
              <a:gd name="connsiteX1" fmla="*/ 84667 w 1151467"/>
              <a:gd name="connsiteY1" fmla="*/ 25400 h 42333"/>
              <a:gd name="connsiteX2" fmla="*/ 110067 w 1151467"/>
              <a:gd name="connsiteY2" fmla="*/ 16933 h 42333"/>
              <a:gd name="connsiteX3" fmla="*/ 440267 w 1151467"/>
              <a:gd name="connsiteY3" fmla="*/ 0 h 42333"/>
              <a:gd name="connsiteX4" fmla="*/ 1083734 w 1151467"/>
              <a:gd name="connsiteY4" fmla="*/ 8467 h 42333"/>
              <a:gd name="connsiteX5" fmla="*/ 1117600 w 1151467"/>
              <a:gd name="connsiteY5" fmla="*/ 16933 h 42333"/>
              <a:gd name="connsiteX6" fmla="*/ 1151467 w 1151467"/>
              <a:gd name="connsiteY6" fmla="*/ 16933 h 4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1467" h="42333">
                <a:moveTo>
                  <a:pt x="0" y="42333"/>
                </a:moveTo>
                <a:cubicBezTo>
                  <a:pt x="39921" y="35680"/>
                  <a:pt x="49300" y="35505"/>
                  <a:pt x="84667" y="25400"/>
                </a:cubicBezTo>
                <a:cubicBezTo>
                  <a:pt x="93248" y="22948"/>
                  <a:pt x="101232" y="18195"/>
                  <a:pt x="110067" y="16933"/>
                </a:cubicBezTo>
                <a:cubicBezTo>
                  <a:pt x="198602" y="4285"/>
                  <a:pt x="383466" y="2029"/>
                  <a:pt x="440267" y="0"/>
                </a:cubicBezTo>
                <a:lnTo>
                  <a:pt x="1083734" y="8467"/>
                </a:lnTo>
                <a:cubicBezTo>
                  <a:pt x="1095366" y="8758"/>
                  <a:pt x="1106054" y="15490"/>
                  <a:pt x="1117600" y="16933"/>
                </a:cubicBezTo>
                <a:cubicBezTo>
                  <a:pt x="1128802" y="18333"/>
                  <a:pt x="1140178" y="16933"/>
                  <a:pt x="1151467" y="16933"/>
                </a:cubicBezTo>
              </a:path>
            </a:pathLst>
          </a:custGeom>
          <a:noFill/>
          <a:ln w="635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9" name="Freeform 8"/>
          <p:cNvSpPr/>
          <p:nvPr/>
        </p:nvSpPr>
        <p:spPr bwMode="auto">
          <a:xfrm>
            <a:off x="3378200" y="1064704"/>
            <a:ext cx="880533" cy="1925597"/>
          </a:xfrm>
          <a:custGeom>
            <a:avLst/>
            <a:gdLst>
              <a:gd name="connsiteX0" fmla="*/ 0 w 880533"/>
              <a:gd name="connsiteY0" fmla="*/ 1924029 h 1925597"/>
              <a:gd name="connsiteX1" fmla="*/ 42333 w 880533"/>
              <a:gd name="connsiteY1" fmla="*/ 1881696 h 1925597"/>
              <a:gd name="connsiteX2" fmla="*/ 76200 w 880533"/>
              <a:gd name="connsiteY2" fmla="*/ 1847829 h 1925597"/>
              <a:gd name="connsiteX3" fmla="*/ 110067 w 880533"/>
              <a:gd name="connsiteY3" fmla="*/ 1780096 h 1925597"/>
              <a:gd name="connsiteX4" fmla="*/ 135467 w 880533"/>
              <a:gd name="connsiteY4" fmla="*/ 1695429 h 1925597"/>
              <a:gd name="connsiteX5" fmla="*/ 143933 w 880533"/>
              <a:gd name="connsiteY5" fmla="*/ 1670029 h 1925597"/>
              <a:gd name="connsiteX6" fmla="*/ 152400 w 880533"/>
              <a:gd name="connsiteY6" fmla="*/ 1644629 h 1925597"/>
              <a:gd name="connsiteX7" fmla="*/ 160867 w 880533"/>
              <a:gd name="connsiteY7" fmla="*/ 1602296 h 1925597"/>
              <a:gd name="connsiteX8" fmla="*/ 169333 w 880533"/>
              <a:gd name="connsiteY8" fmla="*/ 1551496 h 1925597"/>
              <a:gd name="connsiteX9" fmla="*/ 177800 w 880533"/>
              <a:gd name="connsiteY9" fmla="*/ 1517629 h 1925597"/>
              <a:gd name="connsiteX10" fmla="*/ 203200 w 880533"/>
              <a:gd name="connsiteY10" fmla="*/ 1424496 h 1925597"/>
              <a:gd name="connsiteX11" fmla="*/ 211667 w 880533"/>
              <a:gd name="connsiteY11" fmla="*/ 1399096 h 1925597"/>
              <a:gd name="connsiteX12" fmla="*/ 220133 w 880533"/>
              <a:gd name="connsiteY12" fmla="*/ 1373696 h 1925597"/>
              <a:gd name="connsiteX13" fmla="*/ 237067 w 880533"/>
              <a:gd name="connsiteY13" fmla="*/ 1356763 h 1925597"/>
              <a:gd name="connsiteX14" fmla="*/ 245533 w 880533"/>
              <a:gd name="connsiteY14" fmla="*/ 1331363 h 1925597"/>
              <a:gd name="connsiteX15" fmla="*/ 262467 w 880533"/>
              <a:gd name="connsiteY15" fmla="*/ 1305963 h 1925597"/>
              <a:gd name="connsiteX16" fmla="*/ 296333 w 880533"/>
              <a:gd name="connsiteY16" fmla="*/ 1238229 h 1925597"/>
              <a:gd name="connsiteX17" fmla="*/ 330200 w 880533"/>
              <a:gd name="connsiteY17" fmla="*/ 1195896 h 1925597"/>
              <a:gd name="connsiteX18" fmla="*/ 338667 w 880533"/>
              <a:gd name="connsiteY18" fmla="*/ 1162029 h 1925597"/>
              <a:gd name="connsiteX19" fmla="*/ 364067 w 880533"/>
              <a:gd name="connsiteY19" fmla="*/ 1111229 h 1925597"/>
              <a:gd name="connsiteX20" fmla="*/ 389467 w 880533"/>
              <a:gd name="connsiteY20" fmla="*/ 1068896 h 1925597"/>
              <a:gd name="connsiteX21" fmla="*/ 397933 w 880533"/>
              <a:gd name="connsiteY21" fmla="*/ 1043496 h 1925597"/>
              <a:gd name="connsiteX22" fmla="*/ 423333 w 880533"/>
              <a:gd name="connsiteY22" fmla="*/ 916496 h 1925597"/>
              <a:gd name="connsiteX23" fmla="*/ 440267 w 880533"/>
              <a:gd name="connsiteY23" fmla="*/ 899563 h 1925597"/>
              <a:gd name="connsiteX24" fmla="*/ 457200 w 880533"/>
              <a:gd name="connsiteY24" fmla="*/ 848763 h 1925597"/>
              <a:gd name="connsiteX25" fmla="*/ 491067 w 880533"/>
              <a:gd name="connsiteY25" fmla="*/ 806429 h 1925597"/>
              <a:gd name="connsiteX26" fmla="*/ 524933 w 880533"/>
              <a:gd name="connsiteY26" fmla="*/ 704829 h 1925597"/>
              <a:gd name="connsiteX27" fmla="*/ 533400 w 880533"/>
              <a:gd name="connsiteY27" fmla="*/ 679429 h 1925597"/>
              <a:gd name="connsiteX28" fmla="*/ 550333 w 880533"/>
              <a:gd name="connsiteY28" fmla="*/ 654029 h 1925597"/>
              <a:gd name="connsiteX29" fmla="*/ 567267 w 880533"/>
              <a:gd name="connsiteY29" fmla="*/ 586296 h 1925597"/>
              <a:gd name="connsiteX30" fmla="*/ 575733 w 880533"/>
              <a:gd name="connsiteY30" fmla="*/ 560896 h 1925597"/>
              <a:gd name="connsiteX31" fmla="*/ 584200 w 880533"/>
              <a:gd name="connsiteY31" fmla="*/ 527029 h 1925597"/>
              <a:gd name="connsiteX32" fmla="*/ 609600 w 880533"/>
              <a:gd name="connsiteY32" fmla="*/ 476229 h 1925597"/>
              <a:gd name="connsiteX33" fmla="*/ 626533 w 880533"/>
              <a:gd name="connsiteY33" fmla="*/ 425429 h 1925597"/>
              <a:gd name="connsiteX34" fmla="*/ 643467 w 880533"/>
              <a:gd name="connsiteY34" fmla="*/ 374629 h 1925597"/>
              <a:gd name="connsiteX35" fmla="*/ 651933 w 880533"/>
              <a:gd name="connsiteY35" fmla="*/ 349229 h 1925597"/>
              <a:gd name="connsiteX36" fmla="*/ 685800 w 880533"/>
              <a:gd name="connsiteY36" fmla="*/ 306896 h 1925597"/>
              <a:gd name="connsiteX37" fmla="*/ 694267 w 880533"/>
              <a:gd name="connsiteY37" fmla="*/ 281496 h 1925597"/>
              <a:gd name="connsiteX38" fmla="*/ 711200 w 880533"/>
              <a:gd name="connsiteY38" fmla="*/ 256096 h 1925597"/>
              <a:gd name="connsiteX39" fmla="*/ 728133 w 880533"/>
              <a:gd name="connsiteY39" fmla="*/ 205296 h 1925597"/>
              <a:gd name="connsiteX40" fmla="*/ 753533 w 880533"/>
              <a:gd name="connsiteY40" fmla="*/ 188363 h 1925597"/>
              <a:gd name="connsiteX41" fmla="*/ 762000 w 880533"/>
              <a:gd name="connsiteY41" fmla="*/ 162963 h 1925597"/>
              <a:gd name="connsiteX42" fmla="*/ 778933 w 880533"/>
              <a:gd name="connsiteY42" fmla="*/ 146029 h 1925597"/>
              <a:gd name="connsiteX43" fmla="*/ 787400 w 880533"/>
              <a:gd name="connsiteY43" fmla="*/ 112163 h 1925597"/>
              <a:gd name="connsiteX44" fmla="*/ 812800 w 880533"/>
              <a:gd name="connsiteY44" fmla="*/ 61363 h 1925597"/>
              <a:gd name="connsiteX45" fmla="*/ 821267 w 880533"/>
              <a:gd name="connsiteY45" fmla="*/ 35963 h 1925597"/>
              <a:gd name="connsiteX46" fmla="*/ 863600 w 880533"/>
              <a:gd name="connsiteY46" fmla="*/ 2096 h 1925597"/>
              <a:gd name="connsiteX47" fmla="*/ 880533 w 880533"/>
              <a:gd name="connsiteY47" fmla="*/ 2096 h 192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80533" h="1925597">
                <a:moveTo>
                  <a:pt x="0" y="1924029"/>
                </a:moveTo>
                <a:cubicBezTo>
                  <a:pt x="48919" y="1891417"/>
                  <a:pt x="4704" y="1925597"/>
                  <a:pt x="42333" y="1881696"/>
                </a:cubicBezTo>
                <a:cubicBezTo>
                  <a:pt x="52723" y="1869574"/>
                  <a:pt x="76200" y="1847829"/>
                  <a:pt x="76200" y="1847829"/>
                </a:cubicBezTo>
                <a:cubicBezTo>
                  <a:pt x="95657" y="1789456"/>
                  <a:pt x="80511" y="1809650"/>
                  <a:pt x="110067" y="1780096"/>
                </a:cubicBezTo>
                <a:cubicBezTo>
                  <a:pt x="122863" y="1728906"/>
                  <a:pt x="114851" y="1757278"/>
                  <a:pt x="135467" y="1695429"/>
                </a:cubicBezTo>
                <a:lnTo>
                  <a:pt x="143933" y="1670029"/>
                </a:lnTo>
                <a:cubicBezTo>
                  <a:pt x="146755" y="1661562"/>
                  <a:pt x="150650" y="1653380"/>
                  <a:pt x="152400" y="1644629"/>
                </a:cubicBezTo>
                <a:cubicBezTo>
                  <a:pt x="155222" y="1630518"/>
                  <a:pt x="158293" y="1616454"/>
                  <a:pt x="160867" y="1602296"/>
                </a:cubicBezTo>
                <a:cubicBezTo>
                  <a:pt x="163938" y="1585406"/>
                  <a:pt x="165966" y="1568330"/>
                  <a:pt x="169333" y="1551496"/>
                </a:cubicBezTo>
                <a:cubicBezTo>
                  <a:pt x="171615" y="1540086"/>
                  <a:pt x="175276" y="1528988"/>
                  <a:pt x="177800" y="1517629"/>
                </a:cubicBezTo>
                <a:cubicBezTo>
                  <a:pt x="193756" y="1445829"/>
                  <a:pt x="176769" y="1503788"/>
                  <a:pt x="203200" y="1424496"/>
                </a:cubicBezTo>
                <a:lnTo>
                  <a:pt x="211667" y="1399096"/>
                </a:lnTo>
                <a:cubicBezTo>
                  <a:pt x="214489" y="1390629"/>
                  <a:pt x="213822" y="1380006"/>
                  <a:pt x="220133" y="1373696"/>
                </a:cubicBezTo>
                <a:lnTo>
                  <a:pt x="237067" y="1356763"/>
                </a:lnTo>
                <a:cubicBezTo>
                  <a:pt x="239889" y="1348296"/>
                  <a:pt x="241542" y="1339345"/>
                  <a:pt x="245533" y="1331363"/>
                </a:cubicBezTo>
                <a:cubicBezTo>
                  <a:pt x="250084" y="1322261"/>
                  <a:pt x="258334" y="1315262"/>
                  <a:pt x="262467" y="1305963"/>
                </a:cubicBezTo>
                <a:cubicBezTo>
                  <a:pt x="293601" y="1235913"/>
                  <a:pt x="261557" y="1273007"/>
                  <a:pt x="296333" y="1238229"/>
                </a:cubicBezTo>
                <a:cubicBezTo>
                  <a:pt x="324014" y="1155190"/>
                  <a:pt x="279136" y="1272491"/>
                  <a:pt x="330200" y="1195896"/>
                </a:cubicBezTo>
                <a:cubicBezTo>
                  <a:pt x="336655" y="1186214"/>
                  <a:pt x="335470" y="1173218"/>
                  <a:pt x="338667" y="1162029"/>
                </a:cubicBezTo>
                <a:cubicBezTo>
                  <a:pt x="347431" y="1131355"/>
                  <a:pt x="345512" y="1139061"/>
                  <a:pt x="364067" y="1111229"/>
                </a:cubicBezTo>
                <a:cubicBezTo>
                  <a:pt x="388050" y="1039276"/>
                  <a:pt x="354601" y="1127005"/>
                  <a:pt x="389467" y="1068896"/>
                </a:cubicBezTo>
                <a:cubicBezTo>
                  <a:pt x="394059" y="1061243"/>
                  <a:pt x="395111" y="1051963"/>
                  <a:pt x="397933" y="1043496"/>
                </a:cubicBezTo>
                <a:cubicBezTo>
                  <a:pt x="399416" y="1030145"/>
                  <a:pt x="404573" y="935255"/>
                  <a:pt x="423333" y="916496"/>
                </a:cubicBezTo>
                <a:lnTo>
                  <a:pt x="440267" y="899563"/>
                </a:lnTo>
                <a:cubicBezTo>
                  <a:pt x="445911" y="882630"/>
                  <a:pt x="444579" y="861385"/>
                  <a:pt x="457200" y="848763"/>
                </a:cubicBezTo>
                <a:cubicBezTo>
                  <a:pt x="481328" y="824633"/>
                  <a:pt x="469705" y="838471"/>
                  <a:pt x="491067" y="806429"/>
                </a:cubicBezTo>
                <a:lnTo>
                  <a:pt x="524933" y="704829"/>
                </a:lnTo>
                <a:cubicBezTo>
                  <a:pt x="527755" y="696362"/>
                  <a:pt x="528450" y="686855"/>
                  <a:pt x="533400" y="679429"/>
                </a:cubicBezTo>
                <a:lnTo>
                  <a:pt x="550333" y="654029"/>
                </a:lnTo>
                <a:cubicBezTo>
                  <a:pt x="555978" y="631451"/>
                  <a:pt x="559908" y="608374"/>
                  <a:pt x="567267" y="586296"/>
                </a:cubicBezTo>
                <a:cubicBezTo>
                  <a:pt x="570089" y="577829"/>
                  <a:pt x="573281" y="569477"/>
                  <a:pt x="575733" y="560896"/>
                </a:cubicBezTo>
                <a:cubicBezTo>
                  <a:pt x="578930" y="549707"/>
                  <a:pt x="579878" y="537833"/>
                  <a:pt x="584200" y="527029"/>
                </a:cubicBezTo>
                <a:cubicBezTo>
                  <a:pt x="591231" y="509451"/>
                  <a:pt x="602318" y="493705"/>
                  <a:pt x="609600" y="476229"/>
                </a:cubicBezTo>
                <a:cubicBezTo>
                  <a:pt x="616465" y="459753"/>
                  <a:pt x="620889" y="442362"/>
                  <a:pt x="626533" y="425429"/>
                </a:cubicBezTo>
                <a:lnTo>
                  <a:pt x="643467" y="374629"/>
                </a:lnTo>
                <a:cubicBezTo>
                  <a:pt x="646289" y="366162"/>
                  <a:pt x="645622" y="355539"/>
                  <a:pt x="651933" y="349229"/>
                </a:cubicBezTo>
                <a:cubicBezTo>
                  <a:pt x="667685" y="333478"/>
                  <a:pt x="675118" y="328259"/>
                  <a:pt x="685800" y="306896"/>
                </a:cubicBezTo>
                <a:cubicBezTo>
                  <a:pt x="689791" y="298914"/>
                  <a:pt x="690276" y="289478"/>
                  <a:pt x="694267" y="281496"/>
                </a:cubicBezTo>
                <a:cubicBezTo>
                  <a:pt x="698818" y="272395"/>
                  <a:pt x="707067" y="265395"/>
                  <a:pt x="711200" y="256096"/>
                </a:cubicBezTo>
                <a:cubicBezTo>
                  <a:pt x="718449" y="239785"/>
                  <a:pt x="713281" y="215197"/>
                  <a:pt x="728133" y="205296"/>
                </a:cubicBezTo>
                <a:lnTo>
                  <a:pt x="753533" y="188363"/>
                </a:lnTo>
                <a:cubicBezTo>
                  <a:pt x="756355" y="179896"/>
                  <a:pt x="757408" y="170616"/>
                  <a:pt x="762000" y="162963"/>
                </a:cubicBezTo>
                <a:cubicBezTo>
                  <a:pt x="766107" y="156118"/>
                  <a:pt x="775363" y="153169"/>
                  <a:pt x="778933" y="146029"/>
                </a:cubicBezTo>
                <a:cubicBezTo>
                  <a:pt x="784137" y="135621"/>
                  <a:pt x="784203" y="123351"/>
                  <a:pt x="787400" y="112163"/>
                </a:cubicBezTo>
                <a:cubicBezTo>
                  <a:pt x="801588" y="62507"/>
                  <a:pt x="788063" y="110838"/>
                  <a:pt x="812800" y="61363"/>
                </a:cubicBezTo>
                <a:cubicBezTo>
                  <a:pt x="816791" y="53381"/>
                  <a:pt x="816675" y="43616"/>
                  <a:pt x="821267" y="35963"/>
                </a:cubicBezTo>
                <a:cubicBezTo>
                  <a:pt x="827405" y="25732"/>
                  <a:pt x="854490" y="5740"/>
                  <a:pt x="863600" y="2096"/>
                </a:cubicBezTo>
                <a:cubicBezTo>
                  <a:pt x="868841" y="0"/>
                  <a:pt x="874889" y="2096"/>
                  <a:pt x="880533" y="2096"/>
                </a:cubicBezTo>
              </a:path>
            </a:pathLst>
          </a:custGeom>
          <a:noFill/>
          <a:ln w="63500" cap="flat" cmpd="sng" algn="ctr">
            <a:solidFill>
              <a:srgbClr val="FF0000"/>
            </a:solidFill>
            <a:prstDash val="dash"/>
            <a:round/>
            <a:headEnd type="none" w="med" len="med"/>
            <a:tailEnd type="none"/>
          </a:ln>
          <a:effectLst/>
        </p:spPr>
        <p:txBody>
          <a:bodyPr rtlCol="0" anchor="ctr"/>
          <a:lstStyle/>
          <a:p>
            <a:pPr algn="ctr"/>
            <a:endParaRPr lang="en-US">
              <a:solidFill>
                <a:srgbClr val="000000"/>
              </a:solidFill>
            </a:endParaRPr>
          </a:p>
        </p:txBody>
      </p:sp>
      <p:sp>
        <p:nvSpPr>
          <p:cNvPr id="10" name="Freeform 9"/>
          <p:cNvSpPr/>
          <p:nvPr/>
        </p:nvSpPr>
        <p:spPr bwMode="auto">
          <a:xfrm>
            <a:off x="4216400" y="758165"/>
            <a:ext cx="1162147" cy="1900368"/>
          </a:xfrm>
          <a:custGeom>
            <a:avLst/>
            <a:gdLst>
              <a:gd name="connsiteX0" fmla="*/ 0 w 1162147"/>
              <a:gd name="connsiteY0" fmla="*/ 334035 h 1900368"/>
              <a:gd name="connsiteX1" fmla="*/ 25400 w 1162147"/>
              <a:gd name="connsiteY1" fmla="*/ 317102 h 1900368"/>
              <a:gd name="connsiteX2" fmla="*/ 33867 w 1162147"/>
              <a:gd name="connsiteY2" fmla="*/ 291702 h 1900368"/>
              <a:gd name="connsiteX3" fmla="*/ 50800 w 1162147"/>
              <a:gd name="connsiteY3" fmla="*/ 274768 h 1900368"/>
              <a:gd name="connsiteX4" fmla="*/ 84667 w 1162147"/>
              <a:gd name="connsiteY4" fmla="*/ 207035 h 1900368"/>
              <a:gd name="connsiteX5" fmla="*/ 101600 w 1162147"/>
              <a:gd name="connsiteY5" fmla="*/ 181635 h 1900368"/>
              <a:gd name="connsiteX6" fmla="*/ 127000 w 1162147"/>
              <a:gd name="connsiteY6" fmla="*/ 173168 h 1900368"/>
              <a:gd name="connsiteX7" fmla="*/ 169333 w 1162147"/>
              <a:gd name="connsiteY7" fmla="*/ 139302 h 1900368"/>
              <a:gd name="connsiteX8" fmla="*/ 211667 w 1162147"/>
              <a:gd name="connsiteY8" fmla="*/ 96968 h 1900368"/>
              <a:gd name="connsiteX9" fmla="*/ 270933 w 1162147"/>
              <a:gd name="connsiteY9" fmla="*/ 63102 h 1900368"/>
              <a:gd name="connsiteX10" fmla="*/ 296333 w 1162147"/>
              <a:gd name="connsiteY10" fmla="*/ 54635 h 1900368"/>
              <a:gd name="connsiteX11" fmla="*/ 338667 w 1162147"/>
              <a:gd name="connsiteY11" fmla="*/ 29235 h 1900368"/>
              <a:gd name="connsiteX12" fmla="*/ 397933 w 1162147"/>
              <a:gd name="connsiteY12" fmla="*/ 3835 h 1900368"/>
              <a:gd name="connsiteX13" fmla="*/ 541867 w 1162147"/>
              <a:gd name="connsiteY13" fmla="*/ 12302 h 1900368"/>
              <a:gd name="connsiteX14" fmla="*/ 567267 w 1162147"/>
              <a:gd name="connsiteY14" fmla="*/ 29235 h 1900368"/>
              <a:gd name="connsiteX15" fmla="*/ 618067 w 1162147"/>
              <a:gd name="connsiteY15" fmla="*/ 96968 h 1900368"/>
              <a:gd name="connsiteX16" fmla="*/ 643467 w 1162147"/>
              <a:gd name="connsiteY16" fmla="*/ 139302 h 1900368"/>
              <a:gd name="connsiteX17" fmla="*/ 668867 w 1162147"/>
              <a:gd name="connsiteY17" fmla="*/ 181635 h 1900368"/>
              <a:gd name="connsiteX18" fmla="*/ 677333 w 1162147"/>
              <a:gd name="connsiteY18" fmla="*/ 207035 h 1900368"/>
              <a:gd name="connsiteX19" fmla="*/ 694267 w 1162147"/>
              <a:gd name="connsiteY19" fmla="*/ 223968 h 1900368"/>
              <a:gd name="connsiteX20" fmla="*/ 728133 w 1162147"/>
              <a:gd name="connsiteY20" fmla="*/ 291702 h 1900368"/>
              <a:gd name="connsiteX21" fmla="*/ 753533 w 1162147"/>
              <a:gd name="connsiteY21" fmla="*/ 350968 h 1900368"/>
              <a:gd name="connsiteX22" fmla="*/ 770467 w 1162147"/>
              <a:gd name="connsiteY22" fmla="*/ 367902 h 1900368"/>
              <a:gd name="connsiteX23" fmla="*/ 804333 w 1162147"/>
              <a:gd name="connsiteY23" fmla="*/ 444102 h 1900368"/>
              <a:gd name="connsiteX24" fmla="*/ 812800 w 1162147"/>
              <a:gd name="connsiteY24" fmla="*/ 477968 h 1900368"/>
              <a:gd name="connsiteX25" fmla="*/ 821267 w 1162147"/>
              <a:gd name="connsiteY25" fmla="*/ 503368 h 1900368"/>
              <a:gd name="connsiteX26" fmla="*/ 838200 w 1162147"/>
              <a:gd name="connsiteY26" fmla="*/ 596502 h 1900368"/>
              <a:gd name="connsiteX27" fmla="*/ 846667 w 1162147"/>
              <a:gd name="connsiteY27" fmla="*/ 621902 h 1900368"/>
              <a:gd name="connsiteX28" fmla="*/ 872067 w 1162147"/>
              <a:gd name="connsiteY28" fmla="*/ 706568 h 1900368"/>
              <a:gd name="connsiteX29" fmla="*/ 880533 w 1162147"/>
              <a:gd name="connsiteY29" fmla="*/ 731968 h 1900368"/>
              <a:gd name="connsiteX30" fmla="*/ 897467 w 1162147"/>
              <a:gd name="connsiteY30" fmla="*/ 748902 h 1900368"/>
              <a:gd name="connsiteX31" fmla="*/ 905933 w 1162147"/>
              <a:gd name="connsiteY31" fmla="*/ 799702 h 1900368"/>
              <a:gd name="connsiteX32" fmla="*/ 914400 w 1162147"/>
              <a:gd name="connsiteY32" fmla="*/ 825102 h 1900368"/>
              <a:gd name="connsiteX33" fmla="*/ 922867 w 1162147"/>
              <a:gd name="connsiteY33" fmla="*/ 867435 h 1900368"/>
              <a:gd name="connsiteX34" fmla="*/ 931333 w 1162147"/>
              <a:gd name="connsiteY34" fmla="*/ 892835 h 1900368"/>
              <a:gd name="connsiteX35" fmla="*/ 939800 w 1162147"/>
              <a:gd name="connsiteY35" fmla="*/ 926702 h 1900368"/>
              <a:gd name="connsiteX36" fmla="*/ 948267 w 1162147"/>
              <a:gd name="connsiteY36" fmla="*/ 1019835 h 1900368"/>
              <a:gd name="connsiteX37" fmla="*/ 973667 w 1162147"/>
              <a:gd name="connsiteY37" fmla="*/ 1104502 h 1900368"/>
              <a:gd name="connsiteX38" fmla="*/ 990600 w 1162147"/>
              <a:gd name="connsiteY38" fmla="*/ 1163768 h 1900368"/>
              <a:gd name="connsiteX39" fmla="*/ 1007533 w 1162147"/>
              <a:gd name="connsiteY39" fmla="*/ 1197635 h 1900368"/>
              <a:gd name="connsiteX40" fmla="*/ 1016000 w 1162147"/>
              <a:gd name="connsiteY40" fmla="*/ 1223035 h 1900368"/>
              <a:gd name="connsiteX41" fmla="*/ 1049867 w 1162147"/>
              <a:gd name="connsiteY41" fmla="*/ 1316168 h 1900368"/>
              <a:gd name="connsiteX42" fmla="*/ 1058333 w 1162147"/>
              <a:gd name="connsiteY42" fmla="*/ 1527835 h 1900368"/>
              <a:gd name="connsiteX43" fmla="*/ 1075267 w 1162147"/>
              <a:gd name="connsiteY43" fmla="*/ 1587102 h 1900368"/>
              <a:gd name="connsiteX44" fmla="*/ 1083733 w 1162147"/>
              <a:gd name="connsiteY44" fmla="*/ 1629435 h 1900368"/>
              <a:gd name="connsiteX45" fmla="*/ 1100667 w 1162147"/>
              <a:gd name="connsiteY45" fmla="*/ 1680235 h 1900368"/>
              <a:gd name="connsiteX46" fmla="*/ 1109133 w 1162147"/>
              <a:gd name="connsiteY46" fmla="*/ 1705635 h 1900368"/>
              <a:gd name="connsiteX47" fmla="*/ 1117600 w 1162147"/>
              <a:gd name="connsiteY47" fmla="*/ 1731035 h 1900368"/>
              <a:gd name="connsiteX48" fmla="*/ 1126067 w 1162147"/>
              <a:gd name="connsiteY48" fmla="*/ 1756435 h 1900368"/>
              <a:gd name="connsiteX49" fmla="*/ 1143000 w 1162147"/>
              <a:gd name="connsiteY49" fmla="*/ 1790302 h 1900368"/>
              <a:gd name="connsiteX50" fmla="*/ 1151467 w 1162147"/>
              <a:gd name="connsiteY50" fmla="*/ 1824168 h 1900368"/>
              <a:gd name="connsiteX51" fmla="*/ 1159933 w 1162147"/>
              <a:gd name="connsiteY51" fmla="*/ 1900368 h 1900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62147" h="1900368">
                <a:moveTo>
                  <a:pt x="0" y="334035"/>
                </a:moveTo>
                <a:cubicBezTo>
                  <a:pt x="8467" y="328391"/>
                  <a:pt x="19043" y="325048"/>
                  <a:pt x="25400" y="317102"/>
                </a:cubicBezTo>
                <a:cubicBezTo>
                  <a:pt x="30975" y="310133"/>
                  <a:pt x="29275" y="299355"/>
                  <a:pt x="33867" y="291702"/>
                </a:cubicBezTo>
                <a:cubicBezTo>
                  <a:pt x="37974" y="284857"/>
                  <a:pt x="45156" y="280413"/>
                  <a:pt x="50800" y="274768"/>
                </a:cubicBezTo>
                <a:cubicBezTo>
                  <a:pt x="79699" y="188068"/>
                  <a:pt x="50889" y="249257"/>
                  <a:pt x="84667" y="207035"/>
                </a:cubicBezTo>
                <a:cubicBezTo>
                  <a:pt x="91024" y="199089"/>
                  <a:pt x="93654" y="187992"/>
                  <a:pt x="101600" y="181635"/>
                </a:cubicBezTo>
                <a:cubicBezTo>
                  <a:pt x="108569" y="176060"/>
                  <a:pt x="118533" y="175990"/>
                  <a:pt x="127000" y="173168"/>
                </a:cubicBezTo>
                <a:cubicBezTo>
                  <a:pt x="171087" y="107036"/>
                  <a:pt x="114805" y="180197"/>
                  <a:pt x="169333" y="139302"/>
                </a:cubicBezTo>
                <a:cubicBezTo>
                  <a:pt x="185298" y="127328"/>
                  <a:pt x="195062" y="108038"/>
                  <a:pt x="211667" y="96968"/>
                </a:cubicBezTo>
                <a:cubicBezTo>
                  <a:pt x="237176" y="79962"/>
                  <a:pt x="240856" y="75992"/>
                  <a:pt x="270933" y="63102"/>
                </a:cubicBezTo>
                <a:cubicBezTo>
                  <a:pt x="279136" y="59586"/>
                  <a:pt x="287866" y="57457"/>
                  <a:pt x="296333" y="54635"/>
                </a:cubicBezTo>
                <a:cubicBezTo>
                  <a:pt x="329409" y="21561"/>
                  <a:pt x="294703" y="51217"/>
                  <a:pt x="338667" y="29235"/>
                </a:cubicBezTo>
                <a:cubicBezTo>
                  <a:pt x="397136" y="0"/>
                  <a:pt x="327451" y="21457"/>
                  <a:pt x="397933" y="3835"/>
                </a:cubicBezTo>
                <a:cubicBezTo>
                  <a:pt x="445911" y="6657"/>
                  <a:pt x="494338" y="5173"/>
                  <a:pt x="541867" y="12302"/>
                </a:cubicBezTo>
                <a:cubicBezTo>
                  <a:pt x="551930" y="13811"/>
                  <a:pt x="560566" y="21577"/>
                  <a:pt x="567267" y="29235"/>
                </a:cubicBezTo>
                <a:cubicBezTo>
                  <a:pt x="701257" y="182367"/>
                  <a:pt x="549206" y="28111"/>
                  <a:pt x="618067" y="96968"/>
                </a:cubicBezTo>
                <a:cubicBezTo>
                  <a:pt x="642049" y="168920"/>
                  <a:pt x="608601" y="81192"/>
                  <a:pt x="643467" y="139302"/>
                </a:cubicBezTo>
                <a:cubicBezTo>
                  <a:pt x="676438" y="194255"/>
                  <a:pt x="625962" y="138732"/>
                  <a:pt x="668867" y="181635"/>
                </a:cubicBezTo>
                <a:cubicBezTo>
                  <a:pt x="671689" y="190102"/>
                  <a:pt x="672741" y="199382"/>
                  <a:pt x="677333" y="207035"/>
                </a:cubicBezTo>
                <a:cubicBezTo>
                  <a:pt x="681440" y="213880"/>
                  <a:pt x="690697" y="216828"/>
                  <a:pt x="694267" y="223968"/>
                </a:cubicBezTo>
                <a:cubicBezTo>
                  <a:pt x="733185" y="301803"/>
                  <a:pt x="689876" y="253443"/>
                  <a:pt x="728133" y="291702"/>
                </a:cubicBezTo>
                <a:cubicBezTo>
                  <a:pt x="735659" y="314278"/>
                  <a:pt x="739584" y="330045"/>
                  <a:pt x="753533" y="350968"/>
                </a:cubicBezTo>
                <a:cubicBezTo>
                  <a:pt x="757961" y="357610"/>
                  <a:pt x="764822" y="362257"/>
                  <a:pt x="770467" y="367902"/>
                </a:cubicBezTo>
                <a:cubicBezTo>
                  <a:pt x="790618" y="428355"/>
                  <a:pt x="777499" y="403850"/>
                  <a:pt x="804333" y="444102"/>
                </a:cubicBezTo>
                <a:cubicBezTo>
                  <a:pt x="807155" y="455391"/>
                  <a:pt x="809603" y="466780"/>
                  <a:pt x="812800" y="477968"/>
                </a:cubicBezTo>
                <a:cubicBezTo>
                  <a:pt x="815252" y="486549"/>
                  <a:pt x="819331" y="494656"/>
                  <a:pt x="821267" y="503368"/>
                </a:cubicBezTo>
                <a:cubicBezTo>
                  <a:pt x="836367" y="571319"/>
                  <a:pt x="822788" y="534856"/>
                  <a:pt x="838200" y="596502"/>
                </a:cubicBezTo>
                <a:cubicBezTo>
                  <a:pt x="840365" y="605160"/>
                  <a:pt x="844215" y="613321"/>
                  <a:pt x="846667" y="621902"/>
                </a:cubicBezTo>
                <a:cubicBezTo>
                  <a:pt x="872264" y="711494"/>
                  <a:pt x="831814" y="585810"/>
                  <a:pt x="872067" y="706568"/>
                </a:cubicBezTo>
                <a:cubicBezTo>
                  <a:pt x="874889" y="715035"/>
                  <a:pt x="874222" y="725657"/>
                  <a:pt x="880533" y="731968"/>
                </a:cubicBezTo>
                <a:lnTo>
                  <a:pt x="897467" y="748902"/>
                </a:lnTo>
                <a:cubicBezTo>
                  <a:pt x="900289" y="765835"/>
                  <a:pt x="902209" y="782944"/>
                  <a:pt x="905933" y="799702"/>
                </a:cubicBezTo>
                <a:cubicBezTo>
                  <a:pt x="907869" y="808414"/>
                  <a:pt x="912235" y="816444"/>
                  <a:pt x="914400" y="825102"/>
                </a:cubicBezTo>
                <a:cubicBezTo>
                  <a:pt x="917890" y="839063"/>
                  <a:pt x="919377" y="853474"/>
                  <a:pt x="922867" y="867435"/>
                </a:cubicBezTo>
                <a:cubicBezTo>
                  <a:pt x="925031" y="876093"/>
                  <a:pt x="928881" y="884254"/>
                  <a:pt x="931333" y="892835"/>
                </a:cubicBezTo>
                <a:cubicBezTo>
                  <a:pt x="934530" y="904024"/>
                  <a:pt x="936978" y="915413"/>
                  <a:pt x="939800" y="926702"/>
                </a:cubicBezTo>
                <a:cubicBezTo>
                  <a:pt x="942622" y="957746"/>
                  <a:pt x="943142" y="989087"/>
                  <a:pt x="948267" y="1019835"/>
                </a:cubicBezTo>
                <a:cubicBezTo>
                  <a:pt x="955160" y="1061191"/>
                  <a:pt x="964129" y="1071118"/>
                  <a:pt x="973667" y="1104502"/>
                </a:cubicBezTo>
                <a:cubicBezTo>
                  <a:pt x="979807" y="1125993"/>
                  <a:pt x="981897" y="1143461"/>
                  <a:pt x="990600" y="1163768"/>
                </a:cubicBezTo>
                <a:cubicBezTo>
                  <a:pt x="995572" y="1175369"/>
                  <a:pt x="1002561" y="1186034"/>
                  <a:pt x="1007533" y="1197635"/>
                </a:cubicBezTo>
                <a:cubicBezTo>
                  <a:pt x="1011049" y="1205838"/>
                  <a:pt x="1012866" y="1214679"/>
                  <a:pt x="1016000" y="1223035"/>
                </a:cubicBezTo>
                <a:cubicBezTo>
                  <a:pt x="1051344" y="1317284"/>
                  <a:pt x="1014290" y="1209440"/>
                  <a:pt x="1049867" y="1316168"/>
                </a:cubicBezTo>
                <a:cubicBezTo>
                  <a:pt x="1052689" y="1386724"/>
                  <a:pt x="1053475" y="1457390"/>
                  <a:pt x="1058333" y="1527835"/>
                </a:cubicBezTo>
                <a:cubicBezTo>
                  <a:pt x="1059841" y="1549707"/>
                  <a:pt x="1070117" y="1566503"/>
                  <a:pt x="1075267" y="1587102"/>
                </a:cubicBezTo>
                <a:cubicBezTo>
                  <a:pt x="1078757" y="1601063"/>
                  <a:pt x="1079947" y="1615552"/>
                  <a:pt x="1083733" y="1629435"/>
                </a:cubicBezTo>
                <a:cubicBezTo>
                  <a:pt x="1088429" y="1646655"/>
                  <a:pt x="1095023" y="1663302"/>
                  <a:pt x="1100667" y="1680235"/>
                </a:cubicBezTo>
                <a:lnTo>
                  <a:pt x="1109133" y="1705635"/>
                </a:lnTo>
                <a:lnTo>
                  <a:pt x="1117600" y="1731035"/>
                </a:lnTo>
                <a:cubicBezTo>
                  <a:pt x="1120422" y="1739502"/>
                  <a:pt x="1122076" y="1748452"/>
                  <a:pt x="1126067" y="1756435"/>
                </a:cubicBezTo>
                <a:cubicBezTo>
                  <a:pt x="1131711" y="1767724"/>
                  <a:pt x="1138568" y="1778484"/>
                  <a:pt x="1143000" y="1790302"/>
                </a:cubicBezTo>
                <a:cubicBezTo>
                  <a:pt x="1147086" y="1801197"/>
                  <a:pt x="1148943" y="1812809"/>
                  <a:pt x="1151467" y="1824168"/>
                </a:cubicBezTo>
                <a:cubicBezTo>
                  <a:pt x="1162147" y="1872228"/>
                  <a:pt x="1159933" y="1856303"/>
                  <a:pt x="1159933" y="1900368"/>
                </a:cubicBezTo>
              </a:path>
            </a:pathLst>
          </a:custGeom>
          <a:noFill/>
          <a:ln w="63500" cap="flat" cmpd="sng" algn="ctr">
            <a:solidFill>
              <a:srgbClr val="FF0000"/>
            </a:solidFill>
            <a:prstDash val="dash"/>
            <a:round/>
            <a:headEnd type="none" w="med" len="med"/>
            <a:tailEnd type="none"/>
          </a:ln>
          <a:effectLst/>
        </p:spPr>
        <p:txBody>
          <a:bodyPr rtlCol="0" anchor="ctr"/>
          <a:lstStyle/>
          <a:p>
            <a:pPr algn="ctr"/>
            <a:endParaRPr lang="en-US">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37</a:t>
            </a:fld>
            <a:endParaRPr lang="en-US">
              <a:solidFill>
                <a:srgbClr val="000000"/>
              </a:solidFill>
            </a:endParaRPr>
          </a:p>
        </p:txBody>
      </p:sp>
      <p:sp>
        <p:nvSpPr>
          <p:cNvPr id="15" name="TextBox 14"/>
          <p:cNvSpPr txBox="1"/>
          <p:nvPr/>
        </p:nvSpPr>
        <p:spPr>
          <a:xfrm>
            <a:off x="0" y="0"/>
            <a:ext cx="9144000" cy="1077218"/>
          </a:xfrm>
          <a:prstGeom prst="rect">
            <a:avLst/>
          </a:prstGeom>
          <a:noFill/>
        </p:spPr>
        <p:txBody>
          <a:bodyPr wrap="square" rtlCol="0">
            <a:spAutoFit/>
          </a:bodyPr>
          <a:lstStyle/>
          <a:p>
            <a:r>
              <a:rPr lang="en-US" sz="3200">
                <a:solidFill>
                  <a:srgbClr val="000000"/>
                </a:solidFill>
              </a:rPr>
              <a:t>The solution to the equation  describing an object falling from rest with linear air drag was </a:t>
            </a:r>
          </a:p>
        </p:txBody>
      </p:sp>
      <p:sp>
        <p:nvSpPr>
          <p:cNvPr id="16" name="TextBox 15"/>
          <p:cNvSpPr txBox="1"/>
          <p:nvPr/>
        </p:nvSpPr>
        <p:spPr>
          <a:xfrm>
            <a:off x="0" y="1494327"/>
            <a:ext cx="8616461" cy="584776"/>
          </a:xfrm>
          <a:prstGeom prst="rect">
            <a:avLst/>
          </a:prstGeom>
          <a:noFill/>
        </p:spPr>
        <p:txBody>
          <a:bodyPr wrap="square" rtlCol="0">
            <a:spAutoFit/>
          </a:bodyPr>
          <a:lstStyle/>
          <a:p>
            <a:r>
              <a:rPr lang="en-US" sz="3200">
                <a:solidFill>
                  <a:srgbClr val="333399"/>
                </a:solidFill>
              </a:rPr>
              <a:t>Which figure best shows this sol’n? </a:t>
            </a:r>
          </a:p>
        </p:txBody>
      </p:sp>
      <p:graphicFrame>
        <p:nvGraphicFramePr>
          <p:cNvPr id="17" name="Object 2"/>
          <p:cNvGraphicFramePr>
            <a:graphicFrameLocks noChangeAspect="1"/>
          </p:cNvGraphicFramePr>
          <p:nvPr/>
        </p:nvGraphicFramePr>
        <p:xfrm>
          <a:off x="2495550" y="979488"/>
          <a:ext cx="3598863" cy="658812"/>
        </p:xfrm>
        <a:graphic>
          <a:graphicData uri="http://schemas.openxmlformats.org/presentationml/2006/ole">
            <mc:AlternateContent xmlns:mc="http://schemas.openxmlformats.org/markup-compatibility/2006">
              <mc:Choice xmlns:v="urn:schemas-microsoft-com:vml" Requires="v">
                <p:oleObj spid="_x0000_s528392" name="Equation" r:id="rId4" imgW="1244600" imgH="228600" progId="Equation.3">
                  <p:embed/>
                </p:oleObj>
              </mc:Choice>
              <mc:Fallback>
                <p:oleObj name="Equation" r:id="rId4" imgW="1244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979488"/>
                        <a:ext cx="3598863"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22"/>
          <p:cNvGrpSpPr/>
          <p:nvPr/>
        </p:nvGrpSpPr>
        <p:grpSpPr>
          <a:xfrm>
            <a:off x="961097" y="2129692"/>
            <a:ext cx="7075904" cy="3931329"/>
            <a:chOff x="961097" y="2129692"/>
            <a:chExt cx="7075904" cy="3931329"/>
          </a:xfrm>
        </p:grpSpPr>
        <p:pic>
          <p:nvPicPr>
            <p:cNvPr id="6" name="Picture 5"/>
            <p:cNvPicPr>
              <a:picLocks noChangeAspect="1"/>
            </p:cNvPicPr>
            <p:nvPr/>
          </p:nvPicPr>
          <p:blipFill>
            <a:blip r:embed="rId6"/>
            <a:stretch>
              <a:fillRect/>
            </a:stretch>
          </p:blipFill>
          <p:spPr>
            <a:xfrm>
              <a:off x="1348155" y="2174699"/>
              <a:ext cx="2320632" cy="1437503"/>
            </a:xfrm>
            <a:prstGeom prst="rect">
              <a:avLst/>
            </a:prstGeom>
          </p:spPr>
        </p:pic>
        <p:pic>
          <p:nvPicPr>
            <p:cNvPr id="7" name="Picture 6"/>
            <p:cNvPicPr>
              <a:picLocks noChangeAspect="1"/>
            </p:cNvPicPr>
            <p:nvPr/>
          </p:nvPicPr>
          <p:blipFill>
            <a:blip r:embed="rId7"/>
            <a:stretch>
              <a:fillRect/>
            </a:stretch>
          </p:blipFill>
          <p:spPr>
            <a:xfrm>
              <a:off x="5404828" y="2129692"/>
              <a:ext cx="2323407" cy="1497306"/>
            </a:xfrm>
            <a:prstGeom prst="rect">
              <a:avLst/>
            </a:prstGeom>
          </p:spPr>
        </p:pic>
        <p:pic>
          <p:nvPicPr>
            <p:cNvPr id="8" name="Picture 7"/>
            <p:cNvPicPr>
              <a:picLocks noChangeAspect="1"/>
            </p:cNvPicPr>
            <p:nvPr/>
          </p:nvPicPr>
          <p:blipFill>
            <a:blip r:embed="rId8"/>
            <a:stretch>
              <a:fillRect/>
            </a:stretch>
          </p:blipFill>
          <p:spPr>
            <a:xfrm>
              <a:off x="1348154" y="3778140"/>
              <a:ext cx="2320627" cy="1437500"/>
            </a:xfrm>
            <a:prstGeom prst="rect">
              <a:avLst/>
            </a:prstGeom>
          </p:spPr>
        </p:pic>
        <p:pic>
          <p:nvPicPr>
            <p:cNvPr id="9" name="Picture 8"/>
            <p:cNvPicPr>
              <a:picLocks noChangeAspect="1"/>
            </p:cNvPicPr>
            <p:nvPr/>
          </p:nvPicPr>
          <p:blipFill>
            <a:blip r:embed="rId9"/>
            <a:stretch>
              <a:fillRect/>
            </a:stretch>
          </p:blipFill>
          <p:spPr>
            <a:xfrm>
              <a:off x="5423504" y="3814358"/>
              <a:ext cx="2358064" cy="1519641"/>
            </a:xfrm>
            <a:prstGeom prst="rect">
              <a:avLst/>
            </a:prstGeom>
          </p:spPr>
        </p:pic>
        <p:sp>
          <p:nvSpPr>
            <p:cNvPr id="10" name="TextBox 9"/>
            <p:cNvSpPr txBox="1"/>
            <p:nvPr/>
          </p:nvSpPr>
          <p:spPr>
            <a:xfrm>
              <a:off x="6617191" y="2347712"/>
              <a:ext cx="458379" cy="584776"/>
            </a:xfrm>
            <a:prstGeom prst="rect">
              <a:avLst/>
            </a:prstGeom>
            <a:noFill/>
          </p:spPr>
          <p:txBody>
            <a:bodyPr wrap="none" rtlCol="0">
              <a:spAutoFit/>
            </a:bodyPr>
            <a:lstStyle/>
            <a:p>
              <a:r>
                <a:rPr lang="en-US" sz="3200">
                  <a:solidFill>
                    <a:srgbClr val="000000"/>
                  </a:solidFill>
                </a:rPr>
                <a:t>B</a:t>
              </a:r>
            </a:p>
          </p:txBody>
        </p:sp>
        <p:sp>
          <p:nvSpPr>
            <p:cNvPr id="11" name="TextBox 10"/>
            <p:cNvSpPr txBox="1"/>
            <p:nvPr/>
          </p:nvSpPr>
          <p:spPr>
            <a:xfrm>
              <a:off x="2125428" y="2428770"/>
              <a:ext cx="453970" cy="584776"/>
            </a:xfrm>
            <a:prstGeom prst="rect">
              <a:avLst/>
            </a:prstGeom>
            <a:noFill/>
          </p:spPr>
          <p:txBody>
            <a:bodyPr wrap="none" rtlCol="0">
              <a:spAutoFit/>
            </a:bodyPr>
            <a:lstStyle/>
            <a:p>
              <a:r>
                <a:rPr lang="en-US" sz="3200">
                  <a:solidFill>
                    <a:srgbClr val="000000"/>
                  </a:solidFill>
                </a:rPr>
                <a:t>A</a:t>
              </a:r>
            </a:p>
          </p:txBody>
        </p:sp>
        <p:sp>
          <p:nvSpPr>
            <p:cNvPr id="12" name="TextBox 11"/>
            <p:cNvSpPr txBox="1"/>
            <p:nvPr/>
          </p:nvSpPr>
          <p:spPr>
            <a:xfrm>
              <a:off x="2305179" y="4272793"/>
              <a:ext cx="481021" cy="584776"/>
            </a:xfrm>
            <a:prstGeom prst="rect">
              <a:avLst/>
            </a:prstGeom>
            <a:noFill/>
          </p:spPr>
          <p:txBody>
            <a:bodyPr wrap="none" rtlCol="0">
              <a:spAutoFit/>
            </a:bodyPr>
            <a:lstStyle/>
            <a:p>
              <a:r>
                <a:rPr lang="en-US" sz="3200">
                  <a:solidFill>
                    <a:srgbClr val="000000"/>
                  </a:solidFill>
                </a:rPr>
                <a:t>C</a:t>
              </a:r>
            </a:p>
          </p:txBody>
        </p:sp>
        <p:sp>
          <p:nvSpPr>
            <p:cNvPr id="13" name="TextBox 12"/>
            <p:cNvSpPr txBox="1"/>
            <p:nvPr/>
          </p:nvSpPr>
          <p:spPr>
            <a:xfrm>
              <a:off x="6170444" y="4357076"/>
              <a:ext cx="481021" cy="584776"/>
            </a:xfrm>
            <a:prstGeom prst="rect">
              <a:avLst/>
            </a:prstGeom>
            <a:noFill/>
          </p:spPr>
          <p:txBody>
            <a:bodyPr wrap="square" rtlCol="0">
              <a:spAutoFit/>
            </a:bodyPr>
            <a:lstStyle/>
            <a:p>
              <a:r>
                <a:rPr lang="en-US" sz="3200">
                  <a:solidFill>
                    <a:srgbClr val="000000"/>
                  </a:solidFill>
                </a:rPr>
                <a:t>D</a:t>
              </a:r>
            </a:p>
          </p:txBody>
        </p:sp>
        <p:sp>
          <p:nvSpPr>
            <p:cNvPr id="14" name="TextBox 13"/>
            <p:cNvSpPr txBox="1"/>
            <p:nvPr/>
          </p:nvSpPr>
          <p:spPr>
            <a:xfrm>
              <a:off x="3265727" y="5476245"/>
              <a:ext cx="2534067" cy="584776"/>
            </a:xfrm>
            <a:prstGeom prst="rect">
              <a:avLst/>
            </a:prstGeom>
            <a:noFill/>
          </p:spPr>
          <p:txBody>
            <a:bodyPr wrap="none" rtlCol="0">
              <a:spAutoFit/>
            </a:bodyPr>
            <a:lstStyle/>
            <a:p>
              <a:r>
                <a:rPr lang="en-US" sz="3200">
                  <a:solidFill>
                    <a:srgbClr val="000000"/>
                  </a:solidFill>
                </a:rPr>
                <a:t>E) Other/???</a:t>
              </a:r>
            </a:p>
          </p:txBody>
        </p:sp>
        <p:sp>
          <p:nvSpPr>
            <p:cNvPr id="18" name="TextBox 17"/>
            <p:cNvSpPr txBox="1"/>
            <p:nvPr/>
          </p:nvSpPr>
          <p:spPr>
            <a:xfrm>
              <a:off x="3568092" y="2133741"/>
              <a:ext cx="298680" cy="584776"/>
            </a:xfrm>
            <a:prstGeom prst="rect">
              <a:avLst/>
            </a:prstGeom>
            <a:noFill/>
          </p:spPr>
          <p:txBody>
            <a:bodyPr wrap="none" rtlCol="0">
              <a:spAutoFit/>
            </a:bodyPr>
            <a:lstStyle/>
            <a:p>
              <a:r>
                <a:rPr lang="en-US" sz="3200">
                  <a:solidFill>
                    <a:srgbClr val="000000"/>
                  </a:solidFill>
                </a:rPr>
                <a:t>t</a:t>
              </a:r>
            </a:p>
          </p:txBody>
        </p:sp>
        <p:sp>
          <p:nvSpPr>
            <p:cNvPr id="21" name="TextBox 20"/>
            <p:cNvSpPr txBox="1"/>
            <p:nvPr/>
          </p:nvSpPr>
          <p:spPr>
            <a:xfrm>
              <a:off x="7722691" y="4940142"/>
              <a:ext cx="298680" cy="584776"/>
            </a:xfrm>
            <a:prstGeom prst="rect">
              <a:avLst/>
            </a:prstGeom>
            <a:noFill/>
          </p:spPr>
          <p:txBody>
            <a:bodyPr wrap="none" rtlCol="0">
              <a:spAutoFit/>
            </a:bodyPr>
            <a:lstStyle/>
            <a:p>
              <a:r>
                <a:rPr lang="en-US" sz="3200">
                  <a:solidFill>
                    <a:srgbClr val="000000"/>
                  </a:solidFill>
                </a:rPr>
                <a:t>t</a:t>
              </a:r>
            </a:p>
          </p:txBody>
        </p:sp>
        <p:sp>
          <p:nvSpPr>
            <p:cNvPr id="24" name="TextBox 23"/>
            <p:cNvSpPr txBox="1"/>
            <p:nvPr/>
          </p:nvSpPr>
          <p:spPr>
            <a:xfrm>
              <a:off x="965004" y="2753869"/>
              <a:ext cx="389850" cy="584776"/>
            </a:xfrm>
            <a:prstGeom prst="rect">
              <a:avLst/>
            </a:prstGeom>
            <a:noFill/>
          </p:spPr>
          <p:txBody>
            <a:bodyPr wrap="none" rtlCol="0">
              <a:spAutoFit/>
            </a:bodyPr>
            <a:lstStyle/>
            <a:p>
              <a:r>
                <a:rPr lang="en-US" sz="3200">
                  <a:solidFill>
                    <a:srgbClr val="000000"/>
                  </a:solidFill>
                </a:rPr>
                <a:t>v</a:t>
              </a:r>
            </a:p>
          </p:txBody>
        </p:sp>
        <p:sp>
          <p:nvSpPr>
            <p:cNvPr id="26" name="TextBox 25"/>
            <p:cNvSpPr txBox="1"/>
            <p:nvPr/>
          </p:nvSpPr>
          <p:spPr>
            <a:xfrm>
              <a:off x="961097" y="4547500"/>
              <a:ext cx="389850" cy="584776"/>
            </a:xfrm>
            <a:prstGeom prst="rect">
              <a:avLst/>
            </a:prstGeom>
            <a:noFill/>
          </p:spPr>
          <p:txBody>
            <a:bodyPr wrap="none" rtlCol="0">
              <a:spAutoFit/>
            </a:bodyPr>
            <a:lstStyle/>
            <a:p>
              <a:r>
                <a:rPr lang="en-US" sz="3200">
                  <a:solidFill>
                    <a:srgbClr val="000000"/>
                  </a:solidFill>
                </a:rPr>
                <a:t>v</a:t>
              </a:r>
            </a:p>
          </p:txBody>
        </p:sp>
        <p:sp>
          <p:nvSpPr>
            <p:cNvPr id="27" name="TextBox 26"/>
            <p:cNvSpPr txBox="1"/>
            <p:nvPr/>
          </p:nvSpPr>
          <p:spPr>
            <a:xfrm>
              <a:off x="5044634" y="4059038"/>
              <a:ext cx="389850" cy="584776"/>
            </a:xfrm>
            <a:prstGeom prst="rect">
              <a:avLst/>
            </a:prstGeom>
            <a:noFill/>
          </p:spPr>
          <p:txBody>
            <a:bodyPr wrap="none" rtlCol="0">
              <a:spAutoFit/>
            </a:bodyPr>
            <a:lstStyle/>
            <a:p>
              <a:r>
                <a:rPr lang="en-US" sz="3200">
                  <a:solidFill>
                    <a:srgbClr val="000000"/>
                  </a:solidFill>
                </a:rPr>
                <a:t>v</a:t>
              </a:r>
            </a:p>
          </p:txBody>
        </p:sp>
        <p:sp>
          <p:nvSpPr>
            <p:cNvPr id="28" name="TextBox 27"/>
            <p:cNvSpPr txBox="1"/>
            <p:nvPr/>
          </p:nvSpPr>
          <p:spPr>
            <a:xfrm>
              <a:off x="5079804" y="2316208"/>
              <a:ext cx="389850" cy="584776"/>
            </a:xfrm>
            <a:prstGeom prst="rect">
              <a:avLst/>
            </a:prstGeom>
            <a:noFill/>
          </p:spPr>
          <p:txBody>
            <a:bodyPr wrap="none" rtlCol="0">
              <a:spAutoFit/>
            </a:bodyPr>
            <a:lstStyle/>
            <a:p>
              <a:r>
                <a:rPr lang="en-US" sz="3200">
                  <a:solidFill>
                    <a:srgbClr val="000000"/>
                  </a:solidFill>
                </a:rPr>
                <a:t>v</a:t>
              </a:r>
            </a:p>
          </p:txBody>
        </p:sp>
        <p:sp>
          <p:nvSpPr>
            <p:cNvPr id="29" name="TextBox 28"/>
            <p:cNvSpPr txBox="1"/>
            <p:nvPr/>
          </p:nvSpPr>
          <p:spPr>
            <a:xfrm>
              <a:off x="7738321" y="3275465"/>
              <a:ext cx="298680" cy="584776"/>
            </a:xfrm>
            <a:prstGeom prst="rect">
              <a:avLst/>
            </a:prstGeom>
            <a:noFill/>
          </p:spPr>
          <p:txBody>
            <a:bodyPr wrap="none" rtlCol="0">
              <a:spAutoFit/>
            </a:bodyPr>
            <a:lstStyle/>
            <a:p>
              <a:r>
                <a:rPr lang="en-US" sz="3200">
                  <a:solidFill>
                    <a:srgbClr val="000000"/>
                  </a:solidFill>
                </a:rPr>
                <a:t>t</a:t>
              </a:r>
            </a:p>
          </p:txBody>
        </p:sp>
        <p:sp>
          <p:nvSpPr>
            <p:cNvPr id="30" name="TextBox 29"/>
            <p:cNvSpPr txBox="1"/>
            <p:nvPr/>
          </p:nvSpPr>
          <p:spPr>
            <a:xfrm>
              <a:off x="3615707" y="3724850"/>
              <a:ext cx="298680" cy="584776"/>
            </a:xfrm>
            <a:prstGeom prst="rect">
              <a:avLst/>
            </a:prstGeom>
            <a:noFill/>
          </p:spPr>
          <p:txBody>
            <a:bodyPr wrap="none" rtlCol="0">
              <a:spAutoFit/>
            </a:bodyPr>
            <a:lstStyle/>
            <a:p>
              <a:r>
                <a:rPr lang="en-US" sz="3200">
                  <a:solidFill>
                    <a:srgbClr val="000000"/>
                  </a:solidFill>
                </a:rPr>
                <a:t>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4"/>
          <a:srcRect l="8440" r="52408"/>
          <a:stretch>
            <a:fillRect/>
          </a:stretch>
        </p:blipFill>
        <p:spPr>
          <a:xfrm>
            <a:off x="1563077" y="2103340"/>
            <a:ext cx="2321430" cy="1653235"/>
          </a:xfrm>
          <a:prstGeom prst="rect">
            <a:avLst/>
          </a:prstGeom>
        </p:spPr>
      </p:pic>
      <p:pic>
        <p:nvPicPr>
          <p:cNvPr id="19" name="Picture 18"/>
          <p:cNvPicPr>
            <a:picLocks noChangeAspect="1"/>
          </p:cNvPicPr>
          <p:nvPr/>
        </p:nvPicPr>
        <p:blipFill>
          <a:blip r:embed="rId5"/>
          <a:srcRect l="6898" r="53025"/>
          <a:stretch>
            <a:fillRect/>
          </a:stretch>
        </p:blipFill>
        <p:spPr>
          <a:xfrm>
            <a:off x="5303869" y="2076899"/>
            <a:ext cx="2374745" cy="1652176"/>
          </a:xfrm>
          <a:prstGeom prst="rect">
            <a:avLst/>
          </a:prstGeom>
        </p:spPr>
      </p:pic>
      <p:pic>
        <p:nvPicPr>
          <p:cNvPr id="20" name="Picture 19"/>
          <p:cNvPicPr>
            <a:picLocks noChangeAspect="1"/>
          </p:cNvPicPr>
          <p:nvPr/>
        </p:nvPicPr>
        <p:blipFill>
          <a:blip r:embed="rId6"/>
          <a:srcRect l="7823" r="54566"/>
          <a:stretch>
            <a:fillRect/>
          </a:stretch>
        </p:blipFill>
        <p:spPr>
          <a:xfrm>
            <a:off x="1504462" y="3645214"/>
            <a:ext cx="2345170" cy="1738589"/>
          </a:xfrm>
          <a:prstGeom prst="rect">
            <a:avLst/>
          </a:prstGeom>
        </p:spPr>
      </p:pic>
      <p:pic>
        <p:nvPicPr>
          <p:cNvPr id="22" name="Picture 21"/>
          <p:cNvPicPr>
            <a:picLocks noChangeAspect="1"/>
          </p:cNvPicPr>
          <p:nvPr/>
        </p:nvPicPr>
        <p:blipFill>
          <a:blip r:embed="rId7"/>
          <a:srcRect l="8131" r="53025"/>
          <a:stretch>
            <a:fillRect/>
          </a:stretch>
        </p:blipFill>
        <p:spPr>
          <a:xfrm>
            <a:off x="5322544" y="3738583"/>
            <a:ext cx="2570994" cy="1845497"/>
          </a:xfrm>
          <a:prstGeom prst="rect">
            <a:avLst/>
          </a:prstGeom>
        </p:spPr>
      </p:pic>
      <p:sp>
        <p:nvSpPr>
          <p:cNvPr id="14" name="TextBox 13"/>
          <p:cNvSpPr txBox="1"/>
          <p:nvPr/>
        </p:nvSpPr>
        <p:spPr>
          <a:xfrm>
            <a:off x="3812804" y="3659165"/>
            <a:ext cx="1506204" cy="369332"/>
          </a:xfrm>
          <a:prstGeom prst="rect">
            <a:avLst/>
          </a:prstGeom>
          <a:noFill/>
        </p:spPr>
        <p:txBody>
          <a:bodyPr wrap="none" rtlCol="0">
            <a:spAutoFit/>
          </a:bodyPr>
          <a:lstStyle/>
          <a:p>
            <a:r>
              <a:rPr lang="en-US" sz="1800">
                <a:solidFill>
                  <a:srgbClr val="000000"/>
                </a:solidFill>
              </a:rPr>
              <a:t>E) Other/???</a:t>
            </a:r>
          </a:p>
        </p:txBody>
      </p:sp>
      <p:sp>
        <p:nvSpPr>
          <p:cNvPr id="15" name="TextBox 14"/>
          <p:cNvSpPr txBox="1"/>
          <p:nvPr/>
        </p:nvSpPr>
        <p:spPr>
          <a:xfrm>
            <a:off x="78161" y="69175"/>
            <a:ext cx="8811846" cy="1569660"/>
          </a:xfrm>
          <a:prstGeom prst="rect">
            <a:avLst/>
          </a:prstGeom>
          <a:noFill/>
        </p:spPr>
        <p:txBody>
          <a:bodyPr wrap="square" rtlCol="0">
            <a:spAutoFit/>
          </a:bodyPr>
          <a:lstStyle/>
          <a:p>
            <a:r>
              <a:rPr lang="en-US" sz="3200">
                <a:solidFill>
                  <a:srgbClr val="000000"/>
                </a:solidFill>
              </a:rPr>
              <a:t>The solution to the eq’n  describing an object falling from rest from h&gt;0 with linear air drag was </a:t>
            </a:r>
          </a:p>
        </p:txBody>
      </p:sp>
      <p:sp>
        <p:nvSpPr>
          <p:cNvPr id="16" name="TextBox 15"/>
          <p:cNvSpPr txBox="1"/>
          <p:nvPr/>
        </p:nvSpPr>
        <p:spPr>
          <a:xfrm>
            <a:off x="195386" y="1572472"/>
            <a:ext cx="8460153" cy="584776"/>
          </a:xfrm>
          <a:prstGeom prst="rect">
            <a:avLst/>
          </a:prstGeom>
          <a:noFill/>
        </p:spPr>
        <p:txBody>
          <a:bodyPr wrap="square" rtlCol="0">
            <a:spAutoFit/>
          </a:bodyPr>
          <a:lstStyle/>
          <a:p>
            <a:r>
              <a:rPr lang="en-US" sz="3200">
                <a:solidFill>
                  <a:srgbClr val="333399"/>
                </a:solidFill>
              </a:rPr>
              <a:t>Which figure best shows </a:t>
            </a:r>
            <a:r>
              <a:rPr lang="en-US" sz="3200" u="sng">
                <a:solidFill>
                  <a:srgbClr val="333399"/>
                </a:solidFill>
              </a:rPr>
              <a:t>height</a:t>
            </a:r>
            <a:r>
              <a:rPr lang="en-US" sz="3200">
                <a:solidFill>
                  <a:srgbClr val="333399"/>
                </a:solidFill>
              </a:rPr>
              <a:t>, y(t)?</a:t>
            </a:r>
          </a:p>
        </p:txBody>
      </p:sp>
      <p:sp>
        <p:nvSpPr>
          <p:cNvPr id="21" name="TextBox 20"/>
          <p:cNvSpPr txBox="1"/>
          <p:nvPr/>
        </p:nvSpPr>
        <p:spPr>
          <a:xfrm>
            <a:off x="6617191" y="2347712"/>
            <a:ext cx="458379" cy="584776"/>
          </a:xfrm>
          <a:prstGeom prst="rect">
            <a:avLst/>
          </a:prstGeom>
          <a:noFill/>
        </p:spPr>
        <p:txBody>
          <a:bodyPr wrap="none" rtlCol="0">
            <a:spAutoFit/>
          </a:bodyPr>
          <a:lstStyle/>
          <a:p>
            <a:r>
              <a:rPr lang="en-US" sz="3200">
                <a:solidFill>
                  <a:srgbClr val="000000"/>
                </a:solidFill>
              </a:rPr>
              <a:t>B</a:t>
            </a:r>
          </a:p>
        </p:txBody>
      </p:sp>
      <p:sp>
        <p:nvSpPr>
          <p:cNvPr id="23" name="TextBox 22"/>
          <p:cNvSpPr txBox="1"/>
          <p:nvPr/>
        </p:nvSpPr>
        <p:spPr>
          <a:xfrm>
            <a:off x="2125428" y="2428770"/>
            <a:ext cx="453970" cy="584776"/>
          </a:xfrm>
          <a:prstGeom prst="rect">
            <a:avLst/>
          </a:prstGeom>
          <a:noFill/>
        </p:spPr>
        <p:txBody>
          <a:bodyPr wrap="none" rtlCol="0">
            <a:spAutoFit/>
          </a:bodyPr>
          <a:lstStyle/>
          <a:p>
            <a:r>
              <a:rPr lang="en-US" sz="3200">
                <a:solidFill>
                  <a:srgbClr val="000000"/>
                </a:solidFill>
              </a:rPr>
              <a:t>A</a:t>
            </a:r>
          </a:p>
        </p:txBody>
      </p:sp>
      <p:sp>
        <p:nvSpPr>
          <p:cNvPr id="24" name="TextBox 23"/>
          <p:cNvSpPr txBox="1"/>
          <p:nvPr/>
        </p:nvSpPr>
        <p:spPr>
          <a:xfrm>
            <a:off x="2305179" y="4272793"/>
            <a:ext cx="481021" cy="584776"/>
          </a:xfrm>
          <a:prstGeom prst="rect">
            <a:avLst/>
          </a:prstGeom>
          <a:noFill/>
        </p:spPr>
        <p:txBody>
          <a:bodyPr wrap="none" rtlCol="0">
            <a:spAutoFit/>
          </a:bodyPr>
          <a:lstStyle/>
          <a:p>
            <a:r>
              <a:rPr lang="en-US" sz="3200">
                <a:solidFill>
                  <a:srgbClr val="000000"/>
                </a:solidFill>
              </a:rPr>
              <a:t>C</a:t>
            </a:r>
          </a:p>
        </p:txBody>
      </p:sp>
      <p:sp>
        <p:nvSpPr>
          <p:cNvPr id="26" name="TextBox 25"/>
          <p:cNvSpPr txBox="1"/>
          <p:nvPr/>
        </p:nvSpPr>
        <p:spPr>
          <a:xfrm>
            <a:off x="3265727" y="5476245"/>
            <a:ext cx="2534067" cy="584776"/>
          </a:xfrm>
          <a:prstGeom prst="rect">
            <a:avLst/>
          </a:prstGeom>
          <a:noFill/>
        </p:spPr>
        <p:txBody>
          <a:bodyPr wrap="none" rtlCol="0">
            <a:spAutoFit/>
          </a:bodyPr>
          <a:lstStyle/>
          <a:p>
            <a:r>
              <a:rPr lang="en-US" sz="3200">
                <a:solidFill>
                  <a:srgbClr val="000000"/>
                </a:solidFill>
              </a:rPr>
              <a:t>E) Other/???</a:t>
            </a:r>
          </a:p>
        </p:txBody>
      </p:sp>
      <p:sp>
        <p:nvSpPr>
          <p:cNvPr id="27" name="TextBox 26"/>
          <p:cNvSpPr txBox="1"/>
          <p:nvPr/>
        </p:nvSpPr>
        <p:spPr>
          <a:xfrm>
            <a:off x="3548554" y="3149717"/>
            <a:ext cx="298680" cy="584776"/>
          </a:xfrm>
          <a:prstGeom prst="rect">
            <a:avLst/>
          </a:prstGeom>
          <a:noFill/>
        </p:spPr>
        <p:txBody>
          <a:bodyPr wrap="none" rtlCol="0">
            <a:spAutoFit/>
          </a:bodyPr>
          <a:lstStyle/>
          <a:p>
            <a:r>
              <a:rPr lang="en-US" sz="3200">
                <a:solidFill>
                  <a:srgbClr val="000000"/>
                </a:solidFill>
              </a:rPr>
              <a:t>t</a:t>
            </a:r>
          </a:p>
        </p:txBody>
      </p:sp>
      <p:sp>
        <p:nvSpPr>
          <p:cNvPr id="28" name="TextBox 27"/>
          <p:cNvSpPr txBox="1"/>
          <p:nvPr/>
        </p:nvSpPr>
        <p:spPr>
          <a:xfrm>
            <a:off x="7527306" y="5174603"/>
            <a:ext cx="298680" cy="584776"/>
          </a:xfrm>
          <a:prstGeom prst="rect">
            <a:avLst/>
          </a:prstGeom>
          <a:noFill/>
        </p:spPr>
        <p:txBody>
          <a:bodyPr wrap="none" rtlCol="0">
            <a:spAutoFit/>
          </a:bodyPr>
          <a:lstStyle/>
          <a:p>
            <a:r>
              <a:rPr lang="en-US" sz="3200">
                <a:solidFill>
                  <a:srgbClr val="000000"/>
                </a:solidFill>
              </a:rPr>
              <a:t>t</a:t>
            </a:r>
          </a:p>
        </p:txBody>
      </p:sp>
      <p:sp>
        <p:nvSpPr>
          <p:cNvPr id="33" name="TextBox 32"/>
          <p:cNvSpPr txBox="1"/>
          <p:nvPr/>
        </p:nvSpPr>
        <p:spPr>
          <a:xfrm>
            <a:off x="7406167" y="3216850"/>
            <a:ext cx="298680" cy="584776"/>
          </a:xfrm>
          <a:prstGeom prst="rect">
            <a:avLst/>
          </a:prstGeom>
          <a:noFill/>
        </p:spPr>
        <p:txBody>
          <a:bodyPr wrap="none" rtlCol="0">
            <a:spAutoFit/>
          </a:bodyPr>
          <a:lstStyle/>
          <a:p>
            <a:r>
              <a:rPr lang="en-US" sz="3200">
                <a:solidFill>
                  <a:srgbClr val="000000"/>
                </a:solidFill>
              </a:rPr>
              <a:t>t</a:t>
            </a:r>
          </a:p>
        </p:txBody>
      </p:sp>
      <p:sp>
        <p:nvSpPr>
          <p:cNvPr id="34" name="TextBox 33"/>
          <p:cNvSpPr txBox="1"/>
          <p:nvPr/>
        </p:nvSpPr>
        <p:spPr>
          <a:xfrm>
            <a:off x="3518017" y="4740826"/>
            <a:ext cx="298680" cy="584776"/>
          </a:xfrm>
          <a:prstGeom prst="rect">
            <a:avLst/>
          </a:prstGeom>
          <a:noFill/>
        </p:spPr>
        <p:txBody>
          <a:bodyPr wrap="none" rtlCol="0">
            <a:spAutoFit/>
          </a:bodyPr>
          <a:lstStyle/>
          <a:p>
            <a:r>
              <a:rPr lang="en-US" sz="3200">
                <a:solidFill>
                  <a:srgbClr val="000000"/>
                </a:solidFill>
              </a:rPr>
              <a:t>t</a:t>
            </a:r>
          </a:p>
        </p:txBody>
      </p:sp>
      <p:graphicFrame>
        <p:nvGraphicFramePr>
          <p:cNvPr id="84997" name="Object 5"/>
          <p:cNvGraphicFramePr>
            <a:graphicFrameLocks noChangeAspect="1"/>
          </p:cNvGraphicFramePr>
          <p:nvPr/>
        </p:nvGraphicFramePr>
        <p:xfrm>
          <a:off x="2495550" y="979488"/>
          <a:ext cx="3598863" cy="658812"/>
        </p:xfrm>
        <a:graphic>
          <a:graphicData uri="http://schemas.openxmlformats.org/presentationml/2006/ole">
            <mc:AlternateContent xmlns:mc="http://schemas.openxmlformats.org/markup-compatibility/2006">
              <mc:Choice xmlns:v="urn:schemas-microsoft-com:vml" Requires="v">
                <p:oleObj spid="_x0000_s529416" name="Equation" r:id="rId8" imgW="1244600" imgH="228600" progId="Equation.3">
                  <p:embed/>
                </p:oleObj>
              </mc:Choice>
              <mc:Fallback>
                <p:oleObj name="Equation" r:id="rId8" imgW="1244600" imgH="228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5550" y="979488"/>
                        <a:ext cx="3598863" cy="658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28"/>
          <p:cNvSpPr/>
          <p:nvPr/>
        </p:nvSpPr>
        <p:spPr bwMode="auto">
          <a:xfrm>
            <a:off x="5602111" y="3908778"/>
            <a:ext cx="2144889" cy="1255889"/>
          </a:xfrm>
          <a:prstGeom prst="rect">
            <a:avLst/>
          </a:prstGeom>
          <a:solidFill>
            <a:schemeClr val="bg1"/>
          </a:solidFill>
          <a:ln w="12700"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1" name="Freeform 30"/>
          <p:cNvSpPr/>
          <p:nvPr/>
        </p:nvSpPr>
        <p:spPr bwMode="auto">
          <a:xfrm>
            <a:off x="5588000" y="4430889"/>
            <a:ext cx="1919111" cy="1111919"/>
          </a:xfrm>
          <a:custGeom>
            <a:avLst/>
            <a:gdLst>
              <a:gd name="connsiteX0" fmla="*/ 0 w 2102556"/>
              <a:gd name="connsiteY0" fmla="*/ 0 h 1111919"/>
              <a:gd name="connsiteX1" fmla="*/ 268111 w 2102556"/>
              <a:gd name="connsiteY1" fmla="*/ 14111 h 1111919"/>
              <a:gd name="connsiteX2" fmla="*/ 366889 w 2102556"/>
              <a:gd name="connsiteY2" fmla="*/ 56444 h 1111919"/>
              <a:gd name="connsiteX3" fmla="*/ 409222 w 2102556"/>
              <a:gd name="connsiteY3" fmla="*/ 70555 h 1111919"/>
              <a:gd name="connsiteX4" fmla="*/ 465667 w 2102556"/>
              <a:gd name="connsiteY4" fmla="*/ 127000 h 1111919"/>
              <a:gd name="connsiteX5" fmla="*/ 550333 w 2102556"/>
              <a:gd name="connsiteY5" fmla="*/ 183444 h 1111919"/>
              <a:gd name="connsiteX6" fmla="*/ 606778 w 2102556"/>
              <a:gd name="connsiteY6" fmla="*/ 268111 h 1111919"/>
              <a:gd name="connsiteX7" fmla="*/ 635000 w 2102556"/>
              <a:gd name="connsiteY7" fmla="*/ 310444 h 1111919"/>
              <a:gd name="connsiteX8" fmla="*/ 663222 w 2102556"/>
              <a:gd name="connsiteY8" fmla="*/ 338667 h 1111919"/>
              <a:gd name="connsiteX9" fmla="*/ 677333 w 2102556"/>
              <a:gd name="connsiteY9" fmla="*/ 381000 h 1111919"/>
              <a:gd name="connsiteX10" fmla="*/ 719667 w 2102556"/>
              <a:gd name="connsiteY10" fmla="*/ 409222 h 1111919"/>
              <a:gd name="connsiteX11" fmla="*/ 747889 w 2102556"/>
              <a:gd name="connsiteY11" fmla="*/ 493889 h 1111919"/>
              <a:gd name="connsiteX12" fmla="*/ 832556 w 2102556"/>
              <a:gd name="connsiteY12" fmla="*/ 606778 h 1111919"/>
              <a:gd name="connsiteX13" fmla="*/ 860778 w 2102556"/>
              <a:gd name="connsiteY13" fmla="*/ 691444 h 1111919"/>
              <a:gd name="connsiteX14" fmla="*/ 889000 w 2102556"/>
              <a:gd name="connsiteY14" fmla="*/ 733778 h 1111919"/>
              <a:gd name="connsiteX15" fmla="*/ 903111 w 2102556"/>
              <a:gd name="connsiteY15" fmla="*/ 776111 h 1111919"/>
              <a:gd name="connsiteX16" fmla="*/ 945444 w 2102556"/>
              <a:gd name="connsiteY16" fmla="*/ 804333 h 1111919"/>
              <a:gd name="connsiteX17" fmla="*/ 1016000 w 2102556"/>
              <a:gd name="connsiteY17" fmla="*/ 931333 h 1111919"/>
              <a:gd name="connsiteX18" fmla="*/ 1058333 w 2102556"/>
              <a:gd name="connsiteY18" fmla="*/ 973667 h 1111919"/>
              <a:gd name="connsiteX19" fmla="*/ 1100667 w 2102556"/>
              <a:gd name="connsiteY19" fmla="*/ 987778 h 1111919"/>
              <a:gd name="connsiteX20" fmla="*/ 1143000 w 2102556"/>
              <a:gd name="connsiteY20" fmla="*/ 1016000 h 1111919"/>
              <a:gd name="connsiteX21" fmla="*/ 1185333 w 2102556"/>
              <a:gd name="connsiteY21" fmla="*/ 1030111 h 1111919"/>
              <a:gd name="connsiteX22" fmla="*/ 1213556 w 2102556"/>
              <a:gd name="connsiteY22" fmla="*/ 1058333 h 1111919"/>
              <a:gd name="connsiteX23" fmla="*/ 1270000 w 2102556"/>
              <a:gd name="connsiteY23" fmla="*/ 1072444 h 1111919"/>
              <a:gd name="connsiteX24" fmla="*/ 1538111 w 2102556"/>
              <a:gd name="connsiteY24" fmla="*/ 1100667 h 1111919"/>
              <a:gd name="connsiteX25" fmla="*/ 2102556 w 2102556"/>
              <a:gd name="connsiteY25" fmla="*/ 1086555 h 111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02556" h="1111919">
                <a:moveTo>
                  <a:pt x="0" y="0"/>
                </a:moveTo>
                <a:cubicBezTo>
                  <a:pt x="89370" y="4704"/>
                  <a:pt x="178985" y="6009"/>
                  <a:pt x="268111" y="14111"/>
                </a:cubicBezTo>
                <a:cubicBezTo>
                  <a:pt x="296112" y="16656"/>
                  <a:pt x="345632" y="47334"/>
                  <a:pt x="366889" y="56444"/>
                </a:cubicBezTo>
                <a:cubicBezTo>
                  <a:pt x="380561" y="62303"/>
                  <a:pt x="395111" y="65851"/>
                  <a:pt x="409222" y="70555"/>
                </a:cubicBezTo>
                <a:cubicBezTo>
                  <a:pt x="428037" y="89370"/>
                  <a:pt x="443527" y="112240"/>
                  <a:pt x="465667" y="127000"/>
                </a:cubicBezTo>
                <a:lnTo>
                  <a:pt x="550333" y="183444"/>
                </a:lnTo>
                <a:lnTo>
                  <a:pt x="606778" y="268111"/>
                </a:lnTo>
                <a:cubicBezTo>
                  <a:pt x="616185" y="282222"/>
                  <a:pt x="623008" y="298452"/>
                  <a:pt x="635000" y="310444"/>
                </a:cubicBezTo>
                <a:lnTo>
                  <a:pt x="663222" y="338667"/>
                </a:lnTo>
                <a:cubicBezTo>
                  <a:pt x="667926" y="352778"/>
                  <a:pt x="668041" y="369385"/>
                  <a:pt x="677333" y="381000"/>
                </a:cubicBezTo>
                <a:cubicBezTo>
                  <a:pt x="687928" y="394243"/>
                  <a:pt x="710678" y="394840"/>
                  <a:pt x="719667" y="409222"/>
                </a:cubicBezTo>
                <a:cubicBezTo>
                  <a:pt x="735434" y="434449"/>
                  <a:pt x="731387" y="469136"/>
                  <a:pt x="747889" y="493889"/>
                </a:cubicBezTo>
                <a:cubicBezTo>
                  <a:pt x="811713" y="589625"/>
                  <a:pt x="780349" y="554571"/>
                  <a:pt x="832556" y="606778"/>
                </a:cubicBezTo>
                <a:cubicBezTo>
                  <a:pt x="841963" y="635000"/>
                  <a:pt x="844277" y="666691"/>
                  <a:pt x="860778" y="691444"/>
                </a:cubicBezTo>
                <a:cubicBezTo>
                  <a:pt x="870185" y="705555"/>
                  <a:pt x="881416" y="718609"/>
                  <a:pt x="889000" y="733778"/>
                </a:cubicBezTo>
                <a:cubicBezTo>
                  <a:pt x="895652" y="747082"/>
                  <a:pt x="893819" y="764496"/>
                  <a:pt x="903111" y="776111"/>
                </a:cubicBezTo>
                <a:cubicBezTo>
                  <a:pt x="913705" y="789354"/>
                  <a:pt x="931333" y="794926"/>
                  <a:pt x="945444" y="804333"/>
                </a:cubicBezTo>
                <a:cubicBezTo>
                  <a:pt x="963189" y="857567"/>
                  <a:pt x="967479" y="882811"/>
                  <a:pt x="1016000" y="931333"/>
                </a:cubicBezTo>
                <a:cubicBezTo>
                  <a:pt x="1030111" y="945444"/>
                  <a:pt x="1041728" y="962597"/>
                  <a:pt x="1058333" y="973667"/>
                </a:cubicBezTo>
                <a:cubicBezTo>
                  <a:pt x="1070709" y="981918"/>
                  <a:pt x="1086556" y="983074"/>
                  <a:pt x="1100667" y="987778"/>
                </a:cubicBezTo>
                <a:cubicBezTo>
                  <a:pt x="1114778" y="997185"/>
                  <a:pt x="1127831" y="1008416"/>
                  <a:pt x="1143000" y="1016000"/>
                </a:cubicBezTo>
                <a:cubicBezTo>
                  <a:pt x="1156304" y="1022652"/>
                  <a:pt x="1172578" y="1022458"/>
                  <a:pt x="1185333" y="1030111"/>
                </a:cubicBezTo>
                <a:cubicBezTo>
                  <a:pt x="1196741" y="1036956"/>
                  <a:pt x="1201656" y="1052383"/>
                  <a:pt x="1213556" y="1058333"/>
                </a:cubicBezTo>
                <a:cubicBezTo>
                  <a:pt x="1230902" y="1067006"/>
                  <a:pt x="1251352" y="1067116"/>
                  <a:pt x="1270000" y="1072444"/>
                </a:cubicBezTo>
                <a:cubicBezTo>
                  <a:pt x="1408162" y="1111919"/>
                  <a:pt x="1174335" y="1077930"/>
                  <a:pt x="1538111" y="1100667"/>
                </a:cubicBezTo>
                <a:cubicBezTo>
                  <a:pt x="1885999" y="1080202"/>
                  <a:pt x="1697899" y="1086555"/>
                  <a:pt x="2102556" y="1086555"/>
                </a:cubicBezTo>
              </a:path>
            </a:pathLst>
          </a:custGeom>
          <a:noFill/>
          <a:ln w="25400" cap="flat" cmpd="sng" algn="ctr">
            <a:solidFill>
              <a:schemeClr val="tx1"/>
            </a:solidFill>
            <a:prstDash val="solid"/>
            <a:round/>
            <a:headEnd type="none" w="med" len="med"/>
            <a:tailEnd type="none"/>
          </a:ln>
          <a:effectLst/>
        </p:spPr>
        <p:txBody>
          <a:bodyPr rtlCol="0" anchor="ctr"/>
          <a:lstStyle/>
          <a:p>
            <a:pPr algn="ctr"/>
            <a:endParaRPr lang="en-US">
              <a:solidFill>
                <a:srgbClr val="000000"/>
              </a:solidFill>
            </a:endParaRPr>
          </a:p>
        </p:txBody>
      </p:sp>
      <p:sp>
        <p:nvSpPr>
          <p:cNvPr id="25" name="TextBox 24"/>
          <p:cNvSpPr txBox="1"/>
          <p:nvPr/>
        </p:nvSpPr>
        <p:spPr>
          <a:xfrm>
            <a:off x="6438555" y="4399409"/>
            <a:ext cx="481021" cy="584776"/>
          </a:xfrm>
          <a:prstGeom prst="rect">
            <a:avLst/>
          </a:prstGeom>
          <a:noFill/>
        </p:spPr>
        <p:txBody>
          <a:bodyPr wrap="square" rtlCol="0">
            <a:spAutoFit/>
          </a:bodyPr>
          <a:lstStyle/>
          <a:p>
            <a:r>
              <a:rPr lang="en-US" sz="3200">
                <a:solidFill>
                  <a:srgbClr val="000000"/>
                </a:solidFill>
              </a:rPr>
              <a: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39</a:t>
            </a:fld>
            <a:endParaRPr lang="en-US">
              <a:solidFill>
                <a:srgbClr val="000000"/>
              </a:solidFill>
            </a:endParaRPr>
          </a:p>
        </p:txBody>
      </p:sp>
      <p:sp>
        <p:nvSpPr>
          <p:cNvPr id="3" name="TextBox 2"/>
          <p:cNvSpPr txBox="1"/>
          <p:nvPr/>
        </p:nvSpPr>
        <p:spPr>
          <a:xfrm>
            <a:off x="550333" y="324555"/>
            <a:ext cx="8071556" cy="1384995"/>
          </a:xfrm>
          <a:prstGeom prst="rect">
            <a:avLst/>
          </a:prstGeom>
          <a:noFill/>
        </p:spPr>
        <p:txBody>
          <a:bodyPr wrap="square" rtlCol="0">
            <a:spAutoFit/>
          </a:bodyPr>
          <a:lstStyle/>
          <a:p>
            <a:r>
              <a:rPr lang="en-US" sz="2800">
                <a:solidFill>
                  <a:srgbClr val="000000"/>
                </a:solidFill>
              </a:rPr>
              <a:t>Which of these two plots seems more realistic for a tennis ball trajectory, comparing (in each graph) the path with (purple), and without (blue), drag. </a:t>
            </a:r>
          </a:p>
        </p:txBody>
      </p:sp>
      <p:pic>
        <p:nvPicPr>
          <p:cNvPr id="4" name="Picture 3"/>
          <p:cNvPicPr>
            <a:picLocks noChangeAspect="1"/>
          </p:cNvPicPr>
          <p:nvPr/>
        </p:nvPicPr>
        <p:blipFill>
          <a:blip r:embed="rId3"/>
          <a:stretch>
            <a:fillRect/>
          </a:stretch>
        </p:blipFill>
        <p:spPr>
          <a:xfrm>
            <a:off x="620889" y="2422172"/>
            <a:ext cx="3146778" cy="1949254"/>
          </a:xfrm>
          <a:prstGeom prst="rect">
            <a:avLst/>
          </a:prstGeom>
        </p:spPr>
      </p:pic>
      <p:pic>
        <p:nvPicPr>
          <p:cNvPr id="5" name="Picture 4"/>
          <p:cNvPicPr>
            <a:picLocks noChangeAspect="1"/>
          </p:cNvPicPr>
          <p:nvPr/>
        </p:nvPicPr>
        <p:blipFill>
          <a:blip r:embed="rId4"/>
          <a:stretch>
            <a:fillRect/>
          </a:stretch>
        </p:blipFill>
        <p:spPr>
          <a:xfrm>
            <a:off x="4783667" y="2379839"/>
            <a:ext cx="3189111" cy="1975477"/>
          </a:xfrm>
          <a:prstGeom prst="rect">
            <a:avLst/>
          </a:prstGeom>
        </p:spPr>
      </p:pic>
      <p:sp>
        <p:nvSpPr>
          <p:cNvPr id="6" name="TextBox 5"/>
          <p:cNvSpPr txBox="1"/>
          <p:nvPr/>
        </p:nvSpPr>
        <p:spPr>
          <a:xfrm>
            <a:off x="5930555" y="3002410"/>
            <a:ext cx="481021" cy="584776"/>
          </a:xfrm>
          <a:prstGeom prst="rect">
            <a:avLst/>
          </a:prstGeom>
          <a:noFill/>
        </p:spPr>
        <p:txBody>
          <a:bodyPr wrap="square" rtlCol="0">
            <a:spAutoFit/>
          </a:bodyPr>
          <a:lstStyle/>
          <a:p>
            <a:r>
              <a:rPr lang="en-US" sz="3200">
                <a:solidFill>
                  <a:srgbClr val="000000"/>
                </a:solidFill>
              </a:rPr>
              <a:t>B</a:t>
            </a:r>
          </a:p>
        </p:txBody>
      </p:sp>
      <p:sp>
        <p:nvSpPr>
          <p:cNvPr id="7" name="TextBox 6"/>
          <p:cNvSpPr txBox="1"/>
          <p:nvPr/>
        </p:nvSpPr>
        <p:spPr>
          <a:xfrm>
            <a:off x="1584332" y="3044742"/>
            <a:ext cx="481021" cy="584776"/>
          </a:xfrm>
          <a:prstGeom prst="rect">
            <a:avLst/>
          </a:prstGeom>
          <a:noFill/>
        </p:spPr>
        <p:txBody>
          <a:bodyPr wrap="square" rtlCol="0">
            <a:spAutoFit/>
          </a:bodyPr>
          <a:lstStyle/>
          <a:p>
            <a:r>
              <a:rPr lang="en-US" sz="3200">
                <a:solidFill>
                  <a:srgbClr val="000000"/>
                </a:solidFill>
              </a:rPr>
              <a:t>A</a:t>
            </a:r>
          </a:p>
        </p:txBody>
      </p:sp>
      <p:sp>
        <p:nvSpPr>
          <p:cNvPr id="8" name="Rectangle 7"/>
          <p:cNvSpPr/>
          <p:nvPr/>
        </p:nvSpPr>
        <p:spPr bwMode="auto">
          <a:xfrm>
            <a:off x="437444" y="3541890"/>
            <a:ext cx="8424334" cy="105833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0" name="TextBox 9"/>
          <p:cNvSpPr txBox="1"/>
          <p:nvPr/>
        </p:nvSpPr>
        <p:spPr>
          <a:xfrm>
            <a:off x="479777" y="4416778"/>
            <a:ext cx="6330804" cy="523220"/>
          </a:xfrm>
          <a:prstGeom prst="rect">
            <a:avLst/>
          </a:prstGeom>
          <a:noFill/>
        </p:spPr>
        <p:txBody>
          <a:bodyPr wrap="none" rtlCol="0">
            <a:spAutoFit/>
          </a:bodyPr>
          <a:lstStyle/>
          <a:p>
            <a:r>
              <a:rPr lang="en-US" sz="2800">
                <a:solidFill>
                  <a:srgbClr val="000000"/>
                </a:solidFill>
              </a:rPr>
              <a:t>C) Neither of these is remotely correct!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a:t>
            </a:fld>
            <a:endParaRPr lang="en-US">
              <a:solidFill>
                <a:srgbClr val="000000"/>
              </a:solidFill>
            </a:endParaRPr>
          </a:p>
        </p:txBody>
      </p:sp>
      <p:sp>
        <p:nvSpPr>
          <p:cNvPr id="4" name="Rectangle 3"/>
          <p:cNvSpPr/>
          <p:nvPr/>
        </p:nvSpPr>
        <p:spPr>
          <a:xfrm>
            <a:off x="2167467" y="829102"/>
            <a:ext cx="4572000" cy="1077218"/>
          </a:xfrm>
          <a:prstGeom prst="rect">
            <a:avLst/>
          </a:prstGeom>
        </p:spPr>
        <p:txBody>
          <a:bodyPr>
            <a:spAutoFit/>
          </a:bodyPr>
          <a:lstStyle/>
          <a:p>
            <a:pPr algn="ctr"/>
            <a:r>
              <a:rPr lang="en-US" sz="3200">
                <a:solidFill>
                  <a:srgbClr val="333399"/>
                </a:solidFill>
              </a:rPr>
              <a:t>Classify this ODE</a:t>
            </a:r>
            <a:r>
              <a:rPr lang="en-US" sz="3200">
                <a:solidFill>
                  <a:srgbClr val="000000"/>
                </a:solidFill>
              </a:rPr>
              <a:t>:</a:t>
            </a:r>
            <a:r>
              <a:rPr lang="en-US" sz="3200" b="1">
                <a:solidFill>
                  <a:srgbClr val="000000"/>
                </a:solidFill>
              </a:rPr>
              <a:t/>
            </a:r>
            <a:br>
              <a:rPr lang="en-US" sz="3200" b="1">
                <a:solidFill>
                  <a:srgbClr val="000000"/>
                </a:solidFill>
              </a:rPr>
            </a:br>
            <a:r>
              <a:rPr lang="en-US" sz="3200" b="1">
                <a:solidFill>
                  <a:srgbClr val="000000"/>
                </a:solidFill>
              </a:rPr>
              <a:t>y’’ + x</a:t>
            </a:r>
            <a:r>
              <a:rPr lang="en-US" sz="3200" b="1" baseline="30000">
                <a:solidFill>
                  <a:srgbClr val="000000"/>
                </a:solidFill>
              </a:rPr>
              <a:t>2</a:t>
            </a:r>
            <a:r>
              <a:rPr lang="en-US" sz="3200" b="1">
                <a:solidFill>
                  <a:srgbClr val="000000"/>
                </a:solidFill>
              </a:rPr>
              <a:t>y + 1 =0</a:t>
            </a:r>
            <a:endParaRPr lang="en-US" sz="3200">
              <a:solidFill>
                <a:srgbClr val="000000"/>
              </a:solidFill>
            </a:endParaRPr>
          </a:p>
        </p:txBody>
      </p:sp>
      <p:sp>
        <p:nvSpPr>
          <p:cNvPr id="5" name="Rectangle 4"/>
          <p:cNvSpPr/>
          <p:nvPr/>
        </p:nvSpPr>
        <p:spPr>
          <a:xfrm>
            <a:off x="446129" y="2357959"/>
            <a:ext cx="6900332" cy="2062103"/>
          </a:xfrm>
          <a:prstGeom prst="rect">
            <a:avLst/>
          </a:prstGeom>
        </p:spPr>
        <p:txBody>
          <a:bodyPr wrap="square">
            <a:spAutoFit/>
          </a:bodyPr>
          <a:lstStyle/>
          <a:p>
            <a:pPr marL="457200" indent="-457200">
              <a:buFontTx/>
              <a:buAutoNum type="alphaUcParenR"/>
            </a:pPr>
            <a:r>
              <a:rPr lang="en-US" sz="3200" dirty="0">
                <a:solidFill>
                  <a:srgbClr val="000000"/>
                </a:solidFill>
              </a:rPr>
              <a:t> Linear  (not Homogeneous)</a:t>
            </a:r>
          </a:p>
          <a:p>
            <a:pPr marL="457200" indent="-457200">
              <a:buFontTx/>
              <a:buAutoNum type="alphaUcParenR"/>
            </a:pPr>
            <a:r>
              <a:rPr lang="en-US" sz="3200" dirty="0">
                <a:solidFill>
                  <a:srgbClr val="000000"/>
                </a:solidFill>
              </a:rPr>
              <a:t> Homogeneous  (not Linear)</a:t>
            </a:r>
          </a:p>
          <a:p>
            <a:pPr marL="457200" indent="-457200">
              <a:buFontTx/>
              <a:buAutoNum type="alphaUcParenR"/>
            </a:pPr>
            <a:r>
              <a:rPr lang="en-US" sz="3200" dirty="0">
                <a:solidFill>
                  <a:srgbClr val="000000"/>
                </a:solidFill>
              </a:rPr>
              <a:t> Linear and Homogeneous</a:t>
            </a:r>
          </a:p>
          <a:p>
            <a:pPr marL="457200" indent="-457200">
              <a:buFontTx/>
              <a:buAutoNum type="alphaUcParenR"/>
            </a:pPr>
            <a:r>
              <a:rPr lang="en-US" sz="3200" dirty="0">
                <a:solidFill>
                  <a:srgbClr val="000000"/>
                </a:solidFill>
              </a:rPr>
              <a:t> Nonlinear and Inhomogeneous</a:t>
            </a:r>
          </a:p>
        </p:txBody>
      </p:sp>
    </p:spTree>
    <p:extLst>
      <p:ext uri="{BB962C8B-B14F-4D97-AF65-F5344CB8AC3E}">
        <p14:creationId xmlns:p14="http://schemas.microsoft.com/office/powerpoint/2010/main" val="1151881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40</a:t>
            </a:fld>
            <a:endParaRPr lang="en-US">
              <a:solidFill>
                <a:srgbClr val="000000"/>
              </a:solidFill>
            </a:endParaRPr>
          </a:p>
        </p:txBody>
      </p:sp>
      <p:sp>
        <p:nvSpPr>
          <p:cNvPr id="3" name="TextBox 2"/>
          <p:cNvSpPr txBox="1"/>
          <p:nvPr/>
        </p:nvSpPr>
        <p:spPr>
          <a:xfrm>
            <a:off x="183444" y="197556"/>
            <a:ext cx="8678333" cy="5262980"/>
          </a:xfrm>
          <a:prstGeom prst="rect">
            <a:avLst/>
          </a:prstGeom>
          <a:noFill/>
        </p:spPr>
        <p:txBody>
          <a:bodyPr wrap="square" rtlCol="0">
            <a:spAutoFit/>
          </a:bodyPr>
          <a:lstStyle/>
          <a:p>
            <a:r>
              <a:rPr lang="en-US" sz="2800">
                <a:solidFill>
                  <a:srgbClr val="000000"/>
                </a:solidFill>
              </a:rPr>
              <a:t>With quadratic air drag, v(t)=v</a:t>
            </a:r>
            <a:r>
              <a:rPr lang="en-US" sz="2800" baseline="-25000">
                <a:solidFill>
                  <a:srgbClr val="000000"/>
                </a:solidFill>
              </a:rPr>
              <a:t>0</a:t>
            </a:r>
            <a:r>
              <a:rPr lang="en-US" sz="2800">
                <a:solidFill>
                  <a:srgbClr val="000000"/>
                </a:solidFill>
              </a:rPr>
              <a:t>/(1+t/   )</a:t>
            </a:r>
          </a:p>
          <a:p>
            <a:r>
              <a:rPr lang="en-US" sz="2800">
                <a:solidFill>
                  <a:srgbClr val="000000"/>
                </a:solidFill>
              </a:rPr>
              <a:t>where    =m/(cv</a:t>
            </a:r>
            <a:r>
              <a:rPr lang="en-US" sz="2800" baseline="-25000">
                <a:solidFill>
                  <a:srgbClr val="000000"/>
                </a:solidFill>
              </a:rPr>
              <a:t>0</a:t>
            </a:r>
            <a:r>
              <a:rPr lang="en-US" sz="2800">
                <a:solidFill>
                  <a:srgbClr val="000000"/>
                </a:solidFill>
              </a:rPr>
              <a:t>),   and c=(1/2)c</a:t>
            </a:r>
            <a:r>
              <a:rPr lang="en-US" sz="2800" baseline="-25000">
                <a:solidFill>
                  <a:srgbClr val="000000"/>
                </a:solidFill>
              </a:rPr>
              <a:t>0</a:t>
            </a:r>
            <a:r>
              <a:rPr lang="en-US" sz="2800">
                <a:solidFill>
                  <a:srgbClr val="000000"/>
                </a:solidFill>
              </a:rPr>
              <a:t> A ρ</a:t>
            </a:r>
            <a:r>
              <a:rPr lang="en-US" sz="2800" baseline="-25000">
                <a:solidFill>
                  <a:srgbClr val="000000"/>
                </a:solidFill>
              </a:rPr>
              <a:t>air.  </a:t>
            </a:r>
          </a:p>
          <a:p>
            <a:r>
              <a:rPr lang="en-US" sz="2800">
                <a:solidFill>
                  <a:srgbClr val="000000"/>
                </a:solidFill>
              </a:rPr>
              <a:t>(For a human on a bike, c is of order .2 in SI units)</a:t>
            </a:r>
            <a:br>
              <a:rPr lang="en-US" sz="2800">
                <a:solidFill>
                  <a:srgbClr val="000000"/>
                </a:solidFill>
              </a:rPr>
            </a:br>
            <a:r>
              <a:rPr lang="en-US" sz="2800">
                <a:solidFill>
                  <a:srgbClr val="000000"/>
                </a:solidFill>
              </a:rPr>
              <a:t>  </a:t>
            </a:r>
          </a:p>
          <a:p>
            <a:endParaRPr lang="en-US" sz="2800">
              <a:solidFill>
                <a:srgbClr val="000000"/>
              </a:solidFill>
            </a:endParaRPr>
          </a:p>
          <a:p>
            <a:r>
              <a:rPr lang="en-US" sz="2800">
                <a:solidFill>
                  <a:srgbClr val="000000"/>
                </a:solidFill>
              </a:rPr>
              <a:t>Roughly </a:t>
            </a:r>
            <a:r>
              <a:rPr lang="en-US" sz="2800">
                <a:solidFill>
                  <a:srgbClr val="333399"/>
                </a:solidFill>
              </a:rPr>
              <a:t>how long does it take for a cyclist on the flats to drift down </a:t>
            </a:r>
            <a:r>
              <a:rPr lang="en-US" sz="2800">
                <a:solidFill>
                  <a:srgbClr val="000000"/>
                </a:solidFill>
              </a:rPr>
              <a:t>from v</a:t>
            </a:r>
            <a:r>
              <a:rPr lang="en-US" sz="2800" baseline="-25000">
                <a:solidFill>
                  <a:srgbClr val="000000"/>
                </a:solidFill>
              </a:rPr>
              <a:t>0</a:t>
            </a:r>
            <a:r>
              <a:rPr lang="en-US" sz="2800">
                <a:solidFill>
                  <a:srgbClr val="000000"/>
                </a:solidFill>
              </a:rPr>
              <a:t>=10 m/s (22 mi/hr) to ~1 m/s?</a:t>
            </a:r>
          </a:p>
          <a:p>
            <a:endParaRPr lang="en-US" sz="2800">
              <a:solidFill>
                <a:srgbClr val="000000"/>
              </a:solidFill>
            </a:endParaRPr>
          </a:p>
          <a:p>
            <a:pPr marL="514350" indent="-514350">
              <a:buFontTx/>
              <a:buAutoNum type="alphaUcParenR"/>
            </a:pPr>
            <a:r>
              <a:rPr lang="en-US" sz="2800">
                <a:solidFill>
                  <a:srgbClr val="000000"/>
                </a:solidFill>
              </a:rPr>
              <a:t>a couple seconds</a:t>
            </a:r>
          </a:p>
          <a:p>
            <a:pPr marL="514350" indent="-514350">
              <a:buFontTx/>
              <a:buAutoNum type="alphaUcParenR"/>
            </a:pPr>
            <a:r>
              <a:rPr lang="en-US" sz="2800">
                <a:solidFill>
                  <a:srgbClr val="000000"/>
                </a:solidFill>
              </a:rPr>
              <a:t>a couple minutes</a:t>
            </a:r>
          </a:p>
          <a:p>
            <a:pPr marL="514350" indent="-514350">
              <a:buFontTx/>
              <a:buAutoNum type="alphaUcParenR"/>
            </a:pPr>
            <a:r>
              <a:rPr lang="en-US" sz="2800">
                <a:solidFill>
                  <a:srgbClr val="000000"/>
                </a:solidFill>
              </a:rPr>
              <a:t>a couple hours</a:t>
            </a:r>
          </a:p>
          <a:p>
            <a:pPr marL="514350" indent="-514350">
              <a:buFontTx/>
              <a:buAutoNum type="alphaUcParenR"/>
            </a:pPr>
            <a:r>
              <a:rPr lang="en-US" sz="2800">
                <a:solidFill>
                  <a:srgbClr val="000000"/>
                </a:solidFill>
              </a:rPr>
              <a:t>none of these is even close.  </a:t>
            </a:r>
          </a:p>
        </p:txBody>
      </p:sp>
      <p:graphicFrame>
        <p:nvGraphicFramePr>
          <p:cNvPr id="72717" name="Object 3"/>
          <p:cNvGraphicFramePr>
            <a:graphicFrameLocks noChangeAspect="1"/>
          </p:cNvGraphicFramePr>
          <p:nvPr/>
        </p:nvGraphicFramePr>
        <p:xfrm>
          <a:off x="5889978" y="305506"/>
          <a:ext cx="315913" cy="331788"/>
        </p:xfrm>
        <a:graphic>
          <a:graphicData uri="http://schemas.openxmlformats.org/presentationml/2006/ole">
            <mc:AlternateContent xmlns:mc="http://schemas.openxmlformats.org/markup-compatibility/2006">
              <mc:Choice xmlns:v="urn:schemas-microsoft-com:vml" Requires="v">
                <p:oleObj spid="_x0000_s530447" name="Equation" r:id="rId4" imgW="101600" imgH="101600" progId="Equation.3">
                  <p:embed/>
                </p:oleObj>
              </mc:Choice>
              <mc:Fallback>
                <p:oleObj name="Equation" r:id="rId4" imgW="101600" imgH="10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978" y="305506"/>
                        <a:ext cx="31591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nvGraphicFramePr>
        <p:xfrm>
          <a:off x="1314803" y="767645"/>
          <a:ext cx="315913" cy="331788"/>
        </p:xfrm>
        <a:graphic>
          <a:graphicData uri="http://schemas.openxmlformats.org/presentationml/2006/ole">
            <mc:AlternateContent xmlns:mc="http://schemas.openxmlformats.org/markup-compatibility/2006">
              <mc:Choice xmlns:v="urn:schemas-microsoft-com:vml" Requires="v">
                <p:oleObj spid="_x0000_s530448" name="Equation" r:id="rId6" imgW="101600" imgH="101600" progId="Equation.3">
                  <p:embed/>
                </p:oleObj>
              </mc:Choice>
              <mc:Fallback>
                <p:oleObj name="Equation" r:id="rId6" imgW="101600" imgH="101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14803" y="767645"/>
                        <a:ext cx="315913" cy="33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24453" y="1640399"/>
            <a:ext cx="8715175" cy="1015663"/>
          </a:xfrm>
          <a:prstGeom prst="rect">
            <a:avLst/>
          </a:prstGeom>
          <a:noFill/>
        </p:spPr>
        <p:txBody>
          <a:bodyPr wrap="square" rtlCol="0">
            <a:spAutoFit/>
          </a:bodyPr>
          <a:lstStyle/>
          <a:p>
            <a:r>
              <a:rPr lang="en-US" sz="2000">
                <a:solidFill>
                  <a:srgbClr val="000000"/>
                </a:solidFill>
              </a:rPr>
              <a:t>Can you confirm that c is about 0.2? (c</a:t>
            </a:r>
            <a:r>
              <a:rPr lang="en-US" sz="2000" baseline="-25000">
                <a:solidFill>
                  <a:srgbClr val="000000"/>
                </a:solidFill>
              </a:rPr>
              <a:t>0</a:t>
            </a:r>
            <a:r>
              <a:rPr lang="en-US" sz="2000">
                <a:solidFill>
                  <a:srgbClr val="000000"/>
                </a:solidFill>
              </a:rPr>
              <a:t> is ~1 for non-aerodynamic things, and ~.1 for very- aerodynamic things.</a:t>
            </a:r>
          </a:p>
          <a:p>
            <a:endParaRPr lang="en-US" sz="2000">
              <a:solidFill>
                <a:srgbClr val="000000"/>
              </a:solidFill>
            </a:endParaRPr>
          </a:p>
        </p:txBody>
      </p:sp>
      <p:sp>
        <p:nvSpPr>
          <p:cNvPr id="8" name="TextBox 7"/>
          <p:cNvSpPr txBox="1"/>
          <p:nvPr/>
        </p:nvSpPr>
        <p:spPr>
          <a:xfrm>
            <a:off x="233573" y="5912698"/>
            <a:ext cx="8040808" cy="954107"/>
          </a:xfrm>
          <a:prstGeom prst="rect">
            <a:avLst/>
          </a:prstGeom>
          <a:noFill/>
        </p:spPr>
        <p:txBody>
          <a:bodyPr wrap="none" rtlCol="0">
            <a:spAutoFit/>
          </a:bodyPr>
          <a:lstStyle/>
          <a:p>
            <a:r>
              <a:rPr lang="en-US" sz="2800">
                <a:solidFill>
                  <a:srgbClr val="000000"/>
                </a:solidFill>
              </a:rPr>
              <a:t>In real life, the answer is shorter than this formula </a:t>
            </a:r>
          </a:p>
          <a:p>
            <a:r>
              <a:rPr lang="en-US" sz="2800">
                <a:solidFill>
                  <a:srgbClr val="000000"/>
                </a:solidFill>
              </a:rPr>
              <a:t>would imply. Why?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41</a:t>
            </a:fld>
            <a:endParaRPr lang="en-US">
              <a:solidFill>
                <a:srgbClr val="000000"/>
              </a:solidFill>
            </a:endParaRPr>
          </a:p>
        </p:txBody>
      </p:sp>
      <p:sp>
        <p:nvSpPr>
          <p:cNvPr id="3" name="TextBox 2"/>
          <p:cNvSpPr txBox="1"/>
          <p:nvPr/>
        </p:nvSpPr>
        <p:spPr>
          <a:xfrm>
            <a:off x="691444" y="1270000"/>
            <a:ext cx="8071556" cy="4401205"/>
          </a:xfrm>
          <a:prstGeom prst="rect">
            <a:avLst/>
          </a:prstGeom>
          <a:noFill/>
        </p:spPr>
        <p:txBody>
          <a:bodyPr wrap="square" rtlCol="0">
            <a:spAutoFit/>
          </a:bodyPr>
          <a:lstStyle/>
          <a:p>
            <a:r>
              <a:rPr lang="en-US" sz="2800" dirty="0">
                <a:solidFill>
                  <a:srgbClr val="000000"/>
                </a:solidFill>
              </a:rPr>
              <a:t>A tennis ball is hit directly upwards with initial speed v</a:t>
            </a:r>
            <a:r>
              <a:rPr lang="en-US" sz="2800" baseline="-25000" dirty="0">
                <a:solidFill>
                  <a:srgbClr val="000000"/>
                </a:solidFill>
              </a:rPr>
              <a:t>0</a:t>
            </a:r>
            <a:r>
              <a:rPr lang="en-US" sz="2800" dirty="0">
                <a:solidFill>
                  <a:srgbClr val="000000"/>
                </a:solidFill>
              </a:rPr>
              <a:t>. Compare the time T to reach the top (height H) to the time and </a:t>
            </a:r>
            <a:r>
              <a:rPr lang="en-US" sz="2800" dirty="0" smtClean="0">
                <a:solidFill>
                  <a:srgbClr val="000000"/>
                </a:solidFill>
              </a:rPr>
              <a:t>height </a:t>
            </a:r>
            <a:r>
              <a:rPr lang="en-US" sz="2800" dirty="0">
                <a:solidFill>
                  <a:srgbClr val="000000"/>
                </a:solidFill>
              </a:rPr>
              <a:t>in an ideal (vacuum) world. </a:t>
            </a:r>
          </a:p>
          <a:p>
            <a:endParaRPr lang="en-US" sz="2800" dirty="0">
              <a:solidFill>
                <a:srgbClr val="000000"/>
              </a:solidFill>
            </a:endParaRPr>
          </a:p>
          <a:p>
            <a:pPr marL="457200" indent="-457200">
              <a:buFontTx/>
              <a:buAutoNum type="alphaUcParenR"/>
            </a:pPr>
            <a:r>
              <a:rPr lang="en-US" sz="2800" dirty="0">
                <a:solidFill>
                  <a:srgbClr val="000000"/>
                </a:solidFill>
              </a:rPr>
              <a:t> T&gt;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a:t>
            </a:r>
            <a:r>
              <a:rPr lang="en-US" sz="2800" dirty="0" err="1">
                <a:solidFill>
                  <a:srgbClr val="000000"/>
                </a:solidFill>
              </a:rPr>
              <a:t>H≈H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dirty="0">
                <a:solidFill>
                  <a:srgbClr val="000000"/>
                </a:solidFill>
              </a:rPr>
              <a:t> T&gt;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dirty="0">
                <a:solidFill>
                  <a:srgbClr val="000000"/>
                </a:solidFill>
              </a:rPr>
              <a:t> </a:t>
            </a:r>
            <a:r>
              <a:rPr lang="en-US" sz="2800" dirty="0" err="1">
                <a:solidFill>
                  <a:srgbClr val="000000"/>
                </a:solidFill>
              </a:rPr>
              <a:t>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baseline="-25000" dirty="0">
                <a:solidFill>
                  <a:srgbClr val="000000"/>
                </a:solidFill>
              </a:rPr>
              <a:t> </a:t>
            </a:r>
            <a:r>
              <a:rPr lang="en-US" sz="2800" dirty="0">
                <a:solidFill>
                  <a:srgbClr val="000000"/>
                </a:solidFill>
              </a:rPr>
              <a:t>T&lt;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dirty="0">
              <a:solidFill>
                <a:srgbClr val="000000"/>
              </a:solidFill>
            </a:endParaRPr>
          </a:p>
          <a:p>
            <a:pPr marL="457200" indent="-457200">
              <a:buFontTx/>
              <a:buAutoNum type="alphaUcParenR"/>
            </a:pPr>
            <a:r>
              <a:rPr lang="en-US" sz="2800" dirty="0">
                <a:solidFill>
                  <a:srgbClr val="000000"/>
                </a:solidFill>
              </a:rPr>
              <a:t>Some other combination!!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42</a:t>
            </a:fld>
            <a:endParaRPr lang="en-US">
              <a:solidFill>
                <a:srgbClr val="000000"/>
              </a:solidFill>
            </a:endParaRPr>
          </a:p>
        </p:txBody>
      </p:sp>
      <p:sp>
        <p:nvSpPr>
          <p:cNvPr id="3" name="TextBox 2"/>
          <p:cNvSpPr txBox="1"/>
          <p:nvPr/>
        </p:nvSpPr>
        <p:spPr>
          <a:xfrm>
            <a:off x="691444" y="1270000"/>
            <a:ext cx="8071556" cy="4401205"/>
          </a:xfrm>
          <a:prstGeom prst="rect">
            <a:avLst/>
          </a:prstGeom>
          <a:noFill/>
        </p:spPr>
        <p:txBody>
          <a:bodyPr wrap="square" rtlCol="0">
            <a:spAutoFit/>
          </a:bodyPr>
          <a:lstStyle/>
          <a:p>
            <a:r>
              <a:rPr lang="en-US" sz="2800" dirty="0">
                <a:solidFill>
                  <a:srgbClr val="000000"/>
                </a:solidFill>
              </a:rPr>
              <a:t>A tennis ball is hit directly upwards with initial speed v</a:t>
            </a:r>
            <a:r>
              <a:rPr lang="en-US" sz="2800" baseline="-25000" dirty="0">
                <a:solidFill>
                  <a:srgbClr val="000000"/>
                </a:solidFill>
              </a:rPr>
              <a:t>0</a:t>
            </a:r>
            <a:r>
              <a:rPr lang="en-US" sz="2800" dirty="0">
                <a:solidFill>
                  <a:srgbClr val="000000"/>
                </a:solidFill>
              </a:rPr>
              <a:t>. Compare the time T to reach the top (height H) to the time and </a:t>
            </a:r>
            <a:r>
              <a:rPr lang="en-US" sz="2800" dirty="0" smtClean="0">
                <a:solidFill>
                  <a:srgbClr val="000000"/>
                </a:solidFill>
              </a:rPr>
              <a:t>height </a:t>
            </a:r>
            <a:r>
              <a:rPr lang="en-US" sz="2800" dirty="0">
                <a:solidFill>
                  <a:srgbClr val="000000"/>
                </a:solidFill>
              </a:rPr>
              <a:t>in an ideal (vacuum) world. </a:t>
            </a:r>
          </a:p>
          <a:p>
            <a:endParaRPr lang="en-US" sz="2800" dirty="0">
              <a:solidFill>
                <a:srgbClr val="000000"/>
              </a:solidFill>
            </a:endParaRPr>
          </a:p>
          <a:p>
            <a:pPr marL="457200" indent="-457200">
              <a:buFontTx/>
              <a:buAutoNum type="alphaUcParenR"/>
            </a:pPr>
            <a:r>
              <a:rPr lang="en-US" sz="2800" dirty="0">
                <a:solidFill>
                  <a:srgbClr val="000000"/>
                </a:solidFill>
              </a:rPr>
              <a:t> T&gt;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a:t>
            </a:r>
            <a:r>
              <a:rPr lang="en-US" sz="2800" dirty="0" err="1">
                <a:solidFill>
                  <a:srgbClr val="000000"/>
                </a:solidFill>
              </a:rPr>
              <a:t>H≈H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dirty="0">
                <a:solidFill>
                  <a:srgbClr val="000000"/>
                </a:solidFill>
              </a:rPr>
              <a:t> T&gt;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dirty="0">
                <a:solidFill>
                  <a:srgbClr val="000000"/>
                </a:solidFill>
              </a:rPr>
              <a:t> </a:t>
            </a:r>
            <a:r>
              <a:rPr lang="en-US" sz="2800" dirty="0" err="1">
                <a:solidFill>
                  <a:srgbClr val="000000"/>
                </a:solidFill>
              </a:rPr>
              <a:t>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baseline="-25000" dirty="0">
              <a:solidFill>
                <a:srgbClr val="000000"/>
              </a:solidFill>
            </a:endParaRPr>
          </a:p>
          <a:p>
            <a:pPr marL="457200" indent="-457200">
              <a:buFontTx/>
              <a:buAutoNum type="alphaUcParenR"/>
            </a:pPr>
            <a:r>
              <a:rPr lang="en-US" sz="2800" baseline="-25000" dirty="0">
                <a:solidFill>
                  <a:srgbClr val="000000"/>
                </a:solidFill>
              </a:rPr>
              <a:t> </a:t>
            </a:r>
            <a:r>
              <a:rPr lang="en-US" sz="2800" dirty="0">
                <a:solidFill>
                  <a:srgbClr val="000000"/>
                </a:solidFill>
              </a:rPr>
              <a:t>T&lt;</a:t>
            </a:r>
            <a:r>
              <a:rPr lang="en-US" sz="2800" dirty="0" err="1">
                <a:solidFill>
                  <a:srgbClr val="000000"/>
                </a:solidFill>
              </a:rPr>
              <a:t>T</a:t>
            </a:r>
            <a:r>
              <a:rPr lang="en-US" sz="2800" baseline="-25000" dirty="0" err="1">
                <a:solidFill>
                  <a:srgbClr val="000000"/>
                </a:solidFill>
              </a:rPr>
              <a:t>vacuum</a:t>
            </a:r>
            <a:r>
              <a:rPr lang="en-US" sz="2800" dirty="0">
                <a:solidFill>
                  <a:srgbClr val="000000"/>
                </a:solidFill>
              </a:rPr>
              <a:t>, H&lt;</a:t>
            </a:r>
            <a:r>
              <a:rPr lang="en-US" sz="2800" dirty="0" err="1">
                <a:solidFill>
                  <a:srgbClr val="000000"/>
                </a:solidFill>
              </a:rPr>
              <a:t>H</a:t>
            </a:r>
            <a:r>
              <a:rPr lang="en-US" sz="2800" baseline="-25000" dirty="0" err="1">
                <a:solidFill>
                  <a:srgbClr val="000000"/>
                </a:solidFill>
              </a:rPr>
              <a:t>vacuum</a:t>
            </a:r>
            <a:endParaRPr lang="en-US" sz="2800" dirty="0">
              <a:solidFill>
                <a:srgbClr val="000000"/>
              </a:solidFill>
            </a:endParaRPr>
          </a:p>
          <a:p>
            <a:pPr marL="457200" indent="-457200">
              <a:buFontTx/>
              <a:buAutoNum type="alphaUcParenR"/>
            </a:pPr>
            <a:r>
              <a:rPr lang="en-US" sz="2800" dirty="0">
                <a:solidFill>
                  <a:srgbClr val="000000"/>
                </a:solidFill>
              </a:rPr>
              <a:t>Some other combination!!</a:t>
            </a:r>
          </a:p>
        </p:txBody>
      </p:sp>
      <p:cxnSp>
        <p:nvCxnSpPr>
          <p:cNvPr id="4" name="Straight Connector 3"/>
          <p:cNvCxnSpPr/>
          <p:nvPr/>
        </p:nvCxnSpPr>
        <p:spPr bwMode="auto">
          <a:xfrm>
            <a:off x="5775678" y="5490874"/>
            <a:ext cx="2885722" cy="0"/>
          </a:xfrm>
          <a:prstGeom prst="line">
            <a:avLst/>
          </a:prstGeom>
          <a:noFill/>
          <a:ln w="12700" cap="flat" cmpd="sng" algn="ctr">
            <a:solidFill>
              <a:schemeClr val="tx1"/>
            </a:solidFill>
            <a:prstDash val="solid"/>
            <a:round/>
            <a:headEnd type="none" w="med" len="med"/>
            <a:tailEnd type="arrow"/>
          </a:ln>
          <a:effectLst/>
        </p:spPr>
      </p:cxnSp>
      <p:cxnSp>
        <p:nvCxnSpPr>
          <p:cNvPr id="5" name="Straight Connector 4"/>
          <p:cNvCxnSpPr/>
          <p:nvPr/>
        </p:nvCxnSpPr>
        <p:spPr bwMode="auto">
          <a:xfrm flipV="1">
            <a:off x="5791377" y="4113807"/>
            <a:ext cx="0" cy="1385293"/>
          </a:xfrm>
          <a:prstGeom prst="line">
            <a:avLst/>
          </a:prstGeom>
          <a:noFill/>
          <a:ln w="12700" cap="flat" cmpd="sng" algn="ctr">
            <a:solidFill>
              <a:schemeClr val="tx1"/>
            </a:solidFill>
            <a:prstDash val="solid"/>
            <a:round/>
            <a:headEnd type="none" w="med" len="med"/>
            <a:tailEnd type="arrow"/>
          </a:ln>
          <a:effectLst/>
        </p:spPr>
      </p:cxnSp>
      <p:sp>
        <p:nvSpPr>
          <p:cNvPr id="6" name="TextBox 5"/>
          <p:cNvSpPr txBox="1"/>
          <p:nvPr/>
        </p:nvSpPr>
        <p:spPr>
          <a:xfrm>
            <a:off x="5829300" y="4018378"/>
            <a:ext cx="1270105" cy="553998"/>
          </a:xfrm>
          <a:prstGeom prst="rect">
            <a:avLst/>
          </a:prstGeom>
          <a:noFill/>
        </p:spPr>
        <p:txBody>
          <a:bodyPr wrap="square" rtlCol="0">
            <a:spAutoFit/>
          </a:bodyPr>
          <a:lstStyle/>
          <a:p>
            <a:r>
              <a:rPr lang="en-US" sz="3000" dirty="0">
                <a:solidFill>
                  <a:srgbClr val="000000"/>
                </a:solidFill>
              </a:rPr>
              <a:t>v(t)</a:t>
            </a:r>
          </a:p>
        </p:txBody>
      </p:sp>
      <p:sp>
        <p:nvSpPr>
          <p:cNvPr id="7" name="TextBox 6"/>
          <p:cNvSpPr txBox="1"/>
          <p:nvPr/>
        </p:nvSpPr>
        <p:spPr>
          <a:xfrm>
            <a:off x="7843765" y="4976283"/>
            <a:ext cx="1270105" cy="553998"/>
          </a:xfrm>
          <a:prstGeom prst="rect">
            <a:avLst/>
          </a:prstGeom>
          <a:noFill/>
        </p:spPr>
        <p:txBody>
          <a:bodyPr wrap="square" rtlCol="0">
            <a:spAutoFit/>
          </a:bodyPr>
          <a:lstStyle/>
          <a:p>
            <a:r>
              <a:rPr lang="en-US" sz="3000" dirty="0">
                <a:solidFill>
                  <a:srgbClr val="000000"/>
                </a:solidFill>
              </a:rPr>
              <a:t>t</a:t>
            </a:r>
          </a:p>
        </p:txBody>
      </p:sp>
      <p:cxnSp>
        <p:nvCxnSpPr>
          <p:cNvPr id="8" name="Straight Connector 7"/>
          <p:cNvCxnSpPr/>
          <p:nvPr/>
        </p:nvCxnSpPr>
        <p:spPr bwMode="auto">
          <a:xfrm>
            <a:off x="5808846" y="4623276"/>
            <a:ext cx="2560454" cy="1268868"/>
          </a:xfrm>
          <a:prstGeom prst="line">
            <a:avLst/>
          </a:prstGeom>
          <a:noFill/>
          <a:ln w="127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2677132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43</a:t>
            </a:fld>
            <a:endParaRPr lang="en-US">
              <a:solidFill>
                <a:srgbClr val="000000"/>
              </a:solidFill>
            </a:endParaRPr>
          </a:p>
        </p:txBody>
      </p:sp>
      <p:sp>
        <p:nvSpPr>
          <p:cNvPr id="15" name="TextBox 14"/>
          <p:cNvSpPr txBox="1"/>
          <p:nvPr/>
        </p:nvSpPr>
        <p:spPr>
          <a:xfrm>
            <a:off x="0" y="0"/>
            <a:ext cx="9144000" cy="1077218"/>
          </a:xfrm>
          <a:prstGeom prst="rect">
            <a:avLst/>
          </a:prstGeom>
          <a:noFill/>
        </p:spPr>
        <p:txBody>
          <a:bodyPr wrap="square" rtlCol="0">
            <a:spAutoFit/>
          </a:bodyPr>
          <a:lstStyle/>
          <a:p>
            <a:r>
              <a:rPr lang="en-US" sz="3200">
                <a:solidFill>
                  <a:srgbClr val="000000"/>
                </a:solidFill>
              </a:rPr>
              <a:t>The solution to the equation  describing an object falling from rest with quadratic air drag was </a:t>
            </a:r>
          </a:p>
        </p:txBody>
      </p:sp>
      <p:sp>
        <p:nvSpPr>
          <p:cNvPr id="16" name="TextBox 15"/>
          <p:cNvSpPr txBox="1"/>
          <p:nvPr/>
        </p:nvSpPr>
        <p:spPr>
          <a:xfrm>
            <a:off x="0" y="1494327"/>
            <a:ext cx="8616461" cy="584776"/>
          </a:xfrm>
          <a:prstGeom prst="rect">
            <a:avLst/>
          </a:prstGeom>
          <a:noFill/>
        </p:spPr>
        <p:txBody>
          <a:bodyPr wrap="square" rtlCol="0">
            <a:spAutoFit/>
          </a:bodyPr>
          <a:lstStyle/>
          <a:p>
            <a:r>
              <a:rPr lang="en-US" sz="3200">
                <a:solidFill>
                  <a:srgbClr val="333399"/>
                </a:solidFill>
              </a:rPr>
              <a:t>Which figure best shows this sol’n? </a:t>
            </a:r>
          </a:p>
        </p:txBody>
      </p:sp>
      <p:graphicFrame>
        <p:nvGraphicFramePr>
          <p:cNvPr id="17" name="Object 2"/>
          <p:cNvGraphicFramePr>
            <a:graphicFrameLocks noChangeAspect="1"/>
          </p:cNvGraphicFramePr>
          <p:nvPr/>
        </p:nvGraphicFramePr>
        <p:xfrm>
          <a:off x="2293938" y="1016000"/>
          <a:ext cx="4003675" cy="585788"/>
        </p:xfrm>
        <a:graphic>
          <a:graphicData uri="http://schemas.openxmlformats.org/presentationml/2006/ole">
            <mc:AlternateContent xmlns:mc="http://schemas.openxmlformats.org/markup-compatibility/2006">
              <mc:Choice xmlns:v="urn:schemas-microsoft-com:vml" Requires="v">
                <p:oleObj spid="_x0000_s531464" name="Equation" r:id="rId4" imgW="1384300" imgH="203200" progId="Equation.3">
                  <p:embed/>
                </p:oleObj>
              </mc:Choice>
              <mc:Fallback>
                <p:oleObj name="Equation" r:id="rId4" imgW="13843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938" y="1016000"/>
                        <a:ext cx="4003675" cy="585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3" name="Group 22"/>
          <p:cNvGrpSpPr/>
          <p:nvPr/>
        </p:nvGrpSpPr>
        <p:grpSpPr>
          <a:xfrm>
            <a:off x="961097" y="2129692"/>
            <a:ext cx="7075904" cy="3931329"/>
            <a:chOff x="961097" y="2129692"/>
            <a:chExt cx="7075904" cy="3931329"/>
          </a:xfrm>
        </p:grpSpPr>
        <p:pic>
          <p:nvPicPr>
            <p:cNvPr id="6" name="Picture 5"/>
            <p:cNvPicPr>
              <a:picLocks noChangeAspect="1"/>
            </p:cNvPicPr>
            <p:nvPr/>
          </p:nvPicPr>
          <p:blipFill>
            <a:blip r:embed="rId6"/>
            <a:stretch>
              <a:fillRect/>
            </a:stretch>
          </p:blipFill>
          <p:spPr>
            <a:xfrm>
              <a:off x="1348155" y="2174699"/>
              <a:ext cx="2320632" cy="1437503"/>
            </a:xfrm>
            <a:prstGeom prst="rect">
              <a:avLst/>
            </a:prstGeom>
          </p:spPr>
        </p:pic>
        <p:pic>
          <p:nvPicPr>
            <p:cNvPr id="7" name="Picture 6"/>
            <p:cNvPicPr>
              <a:picLocks noChangeAspect="1"/>
            </p:cNvPicPr>
            <p:nvPr/>
          </p:nvPicPr>
          <p:blipFill>
            <a:blip r:embed="rId7"/>
            <a:stretch>
              <a:fillRect/>
            </a:stretch>
          </p:blipFill>
          <p:spPr>
            <a:xfrm>
              <a:off x="5404828" y="2129692"/>
              <a:ext cx="2323407" cy="1497306"/>
            </a:xfrm>
            <a:prstGeom prst="rect">
              <a:avLst/>
            </a:prstGeom>
          </p:spPr>
        </p:pic>
        <p:pic>
          <p:nvPicPr>
            <p:cNvPr id="8" name="Picture 7"/>
            <p:cNvPicPr>
              <a:picLocks noChangeAspect="1"/>
            </p:cNvPicPr>
            <p:nvPr/>
          </p:nvPicPr>
          <p:blipFill>
            <a:blip r:embed="rId8"/>
            <a:stretch>
              <a:fillRect/>
            </a:stretch>
          </p:blipFill>
          <p:spPr>
            <a:xfrm>
              <a:off x="1348154" y="3778140"/>
              <a:ext cx="2320627" cy="1437500"/>
            </a:xfrm>
            <a:prstGeom prst="rect">
              <a:avLst/>
            </a:prstGeom>
          </p:spPr>
        </p:pic>
        <p:pic>
          <p:nvPicPr>
            <p:cNvPr id="9" name="Picture 8"/>
            <p:cNvPicPr>
              <a:picLocks noChangeAspect="1"/>
            </p:cNvPicPr>
            <p:nvPr/>
          </p:nvPicPr>
          <p:blipFill>
            <a:blip r:embed="rId9"/>
            <a:stretch>
              <a:fillRect/>
            </a:stretch>
          </p:blipFill>
          <p:spPr>
            <a:xfrm>
              <a:off x="5423504" y="3814358"/>
              <a:ext cx="2358064" cy="1519641"/>
            </a:xfrm>
            <a:prstGeom prst="rect">
              <a:avLst/>
            </a:prstGeom>
          </p:spPr>
        </p:pic>
        <p:sp>
          <p:nvSpPr>
            <p:cNvPr id="10" name="TextBox 9"/>
            <p:cNvSpPr txBox="1"/>
            <p:nvPr/>
          </p:nvSpPr>
          <p:spPr>
            <a:xfrm>
              <a:off x="6617191" y="2347712"/>
              <a:ext cx="458379" cy="584776"/>
            </a:xfrm>
            <a:prstGeom prst="rect">
              <a:avLst/>
            </a:prstGeom>
            <a:noFill/>
          </p:spPr>
          <p:txBody>
            <a:bodyPr wrap="none" rtlCol="0">
              <a:spAutoFit/>
            </a:bodyPr>
            <a:lstStyle/>
            <a:p>
              <a:r>
                <a:rPr lang="en-US" sz="3200">
                  <a:solidFill>
                    <a:srgbClr val="000000"/>
                  </a:solidFill>
                </a:rPr>
                <a:t>B</a:t>
              </a:r>
            </a:p>
          </p:txBody>
        </p:sp>
        <p:sp>
          <p:nvSpPr>
            <p:cNvPr id="11" name="TextBox 10"/>
            <p:cNvSpPr txBox="1"/>
            <p:nvPr/>
          </p:nvSpPr>
          <p:spPr>
            <a:xfrm>
              <a:off x="2125428" y="2428770"/>
              <a:ext cx="453970" cy="584776"/>
            </a:xfrm>
            <a:prstGeom prst="rect">
              <a:avLst/>
            </a:prstGeom>
            <a:noFill/>
          </p:spPr>
          <p:txBody>
            <a:bodyPr wrap="none" rtlCol="0">
              <a:spAutoFit/>
            </a:bodyPr>
            <a:lstStyle/>
            <a:p>
              <a:r>
                <a:rPr lang="en-US" sz="3200">
                  <a:solidFill>
                    <a:srgbClr val="000000"/>
                  </a:solidFill>
                </a:rPr>
                <a:t>A</a:t>
              </a:r>
            </a:p>
          </p:txBody>
        </p:sp>
        <p:sp>
          <p:nvSpPr>
            <p:cNvPr id="12" name="TextBox 11"/>
            <p:cNvSpPr txBox="1"/>
            <p:nvPr/>
          </p:nvSpPr>
          <p:spPr>
            <a:xfrm>
              <a:off x="2305179" y="4272793"/>
              <a:ext cx="481021" cy="584776"/>
            </a:xfrm>
            <a:prstGeom prst="rect">
              <a:avLst/>
            </a:prstGeom>
            <a:noFill/>
          </p:spPr>
          <p:txBody>
            <a:bodyPr wrap="none" rtlCol="0">
              <a:spAutoFit/>
            </a:bodyPr>
            <a:lstStyle/>
            <a:p>
              <a:r>
                <a:rPr lang="en-US" sz="3200">
                  <a:solidFill>
                    <a:srgbClr val="000000"/>
                  </a:solidFill>
                </a:rPr>
                <a:t>C</a:t>
              </a:r>
            </a:p>
          </p:txBody>
        </p:sp>
        <p:sp>
          <p:nvSpPr>
            <p:cNvPr id="13" name="TextBox 12"/>
            <p:cNvSpPr txBox="1"/>
            <p:nvPr/>
          </p:nvSpPr>
          <p:spPr>
            <a:xfrm>
              <a:off x="6170444" y="4357076"/>
              <a:ext cx="481021" cy="584776"/>
            </a:xfrm>
            <a:prstGeom prst="rect">
              <a:avLst/>
            </a:prstGeom>
            <a:noFill/>
          </p:spPr>
          <p:txBody>
            <a:bodyPr wrap="square" rtlCol="0">
              <a:spAutoFit/>
            </a:bodyPr>
            <a:lstStyle/>
            <a:p>
              <a:r>
                <a:rPr lang="en-US" sz="3200">
                  <a:solidFill>
                    <a:srgbClr val="000000"/>
                  </a:solidFill>
                </a:rPr>
                <a:t>D</a:t>
              </a:r>
            </a:p>
          </p:txBody>
        </p:sp>
        <p:sp>
          <p:nvSpPr>
            <p:cNvPr id="14" name="TextBox 13"/>
            <p:cNvSpPr txBox="1"/>
            <p:nvPr/>
          </p:nvSpPr>
          <p:spPr>
            <a:xfrm>
              <a:off x="3265727" y="5476245"/>
              <a:ext cx="2534067" cy="584776"/>
            </a:xfrm>
            <a:prstGeom prst="rect">
              <a:avLst/>
            </a:prstGeom>
            <a:noFill/>
          </p:spPr>
          <p:txBody>
            <a:bodyPr wrap="none" rtlCol="0">
              <a:spAutoFit/>
            </a:bodyPr>
            <a:lstStyle/>
            <a:p>
              <a:r>
                <a:rPr lang="en-US" sz="3200">
                  <a:solidFill>
                    <a:srgbClr val="000000"/>
                  </a:solidFill>
                </a:rPr>
                <a:t>E) Other/???</a:t>
              </a:r>
            </a:p>
          </p:txBody>
        </p:sp>
        <p:sp>
          <p:nvSpPr>
            <p:cNvPr id="18" name="TextBox 17"/>
            <p:cNvSpPr txBox="1"/>
            <p:nvPr/>
          </p:nvSpPr>
          <p:spPr>
            <a:xfrm>
              <a:off x="3568092" y="2133741"/>
              <a:ext cx="298680" cy="584776"/>
            </a:xfrm>
            <a:prstGeom prst="rect">
              <a:avLst/>
            </a:prstGeom>
            <a:noFill/>
          </p:spPr>
          <p:txBody>
            <a:bodyPr wrap="none" rtlCol="0">
              <a:spAutoFit/>
            </a:bodyPr>
            <a:lstStyle/>
            <a:p>
              <a:r>
                <a:rPr lang="en-US" sz="3200">
                  <a:solidFill>
                    <a:srgbClr val="000000"/>
                  </a:solidFill>
                </a:rPr>
                <a:t>t</a:t>
              </a:r>
            </a:p>
          </p:txBody>
        </p:sp>
        <p:sp>
          <p:nvSpPr>
            <p:cNvPr id="21" name="TextBox 20"/>
            <p:cNvSpPr txBox="1"/>
            <p:nvPr/>
          </p:nvSpPr>
          <p:spPr>
            <a:xfrm>
              <a:off x="7722691" y="4940142"/>
              <a:ext cx="298680" cy="584776"/>
            </a:xfrm>
            <a:prstGeom prst="rect">
              <a:avLst/>
            </a:prstGeom>
            <a:noFill/>
          </p:spPr>
          <p:txBody>
            <a:bodyPr wrap="none" rtlCol="0">
              <a:spAutoFit/>
            </a:bodyPr>
            <a:lstStyle/>
            <a:p>
              <a:r>
                <a:rPr lang="en-US" sz="3200">
                  <a:solidFill>
                    <a:srgbClr val="000000"/>
                  </a:solidFill>
                </a:rPr>
                <a:t>t</a:t>
              </a:r>
            </a:p>
          </p:txBody>
        </p:sp>
        <p:sp>
          <p:nvSpPr>
            <p:cNvPr id="24" name="TextBox 23"/>
            <p:cNvSpPr txBox="1"/>
            <p:nvPr/>
          </p:nvSpPr>
          <p:spPr>
            <a:xfrm>
              <a:off x="965004" y="2753869"/>
              <a:ext cx="389850" cy="584776"/>
            </a:xfrm>
            <a:prstGeom prst="rect">
              <a:avLst/>
            </a:prstGeom>
            <a:noFill/>
          </p:spPr>
          <p:txBody>
            <a:bodyPr wrap="none" rtlCol="0">
              <a:spAutoFit/>
            </a:bodyPr>
            <a:lstStyle/>
            <a:p>
              <a:r>
                <a:rPr lang="en-US" sz="3200">
                  <a:solidFill>
                    <a:srgbClr val="000000"/>
                  </a:solidFill>
                </a:rPr>
                <a:t>v</a:t>
              </a:r>
            </a:p>
          </p:txBody>
        </p:sp>
        <p:sp>
          <p:nvSpPr>
            <p:cNvPr id="26" name="TextBox 25"/>
            <p:cNvSpPr txBox="1"/>
            <p:nvPr/>
          </p:nvSpPr>
          <p:spPr>
            <a:xfrm>
              <a:off x="961097" y="4547500"/>
              <a:ext cx="389850" cy="584776"/>
            </a:xfrm>
            <a:prstGeom prst="rect">
              <a:avLst/>
            </a:prstGeom>
            <a:noFill/>
          </p:spPr>
          <p:txBody>
            <a:bodyPr wrap="none" rtlCol="0">
              <a:spAutoFit/>
            </a:bodyPr>
            <a:lstStyle/>
            <a:p>
              <a:r>
                <a:rPr lang="en-US" sz="3200">
                  <a:solidFill>
                    <a:srgbClr val="000000"/>
                  </a:solidFill>
                </a:rPr>
                <a:t>v</a:t>
              </a:r>
            </a:p>
          </p:txBody>
        </p:sp>
        <p:sp>
          <p:nvSpPr>
            <p:cNvPr id="27" name="TextBox 26"/>
            <p:cNvSpPr txBox="1"/>
            <p:nvPr/>
          </p:nvSpPr>
          <p:spPr>
            <a:xfrm>
              <a:off x="5044634" y="4059038"/>
              <a:ext cx="389850" cy="584776"/>
            </a:xfrm>
            <a:prstGeom prst="rect">
              <a:avLst/>
            </a:prstGeom>
            <a:noFill/>
          </p:spPr>
          <p:txBody>
            <a:bodyPr wrap="none" rtlCol="0">
              <a:spAutoFit/>
            </a:bodyPr>
            <a:lstStyle/>
            <a:p>
              <a:r>
                <a:rPr lang="en-US" sz="3200">
                  <a:solidFill>
                    <a:srgbClr val="000000"/>
                  </a:solidFill>
                </a:rPr>
                <a:t>v</a:t>
              </a:r>
            </a:p>
          </p:txBody>
        </p:sp>
        <p:sp>
          <p:nvSpPr>
            <p:cNvPr id="28" name="TextBox 27"/>
            <p:cNvSpPr txBox="1"/>
            <p:nvPr/>
          </p:nvSpPr>
          <p:spPr>
            <a:xfrm>
              <a:off x="5079804" y="2316208"/>
              <a:ext cx="389850" cy="584776"/>
            </a:xfrm>
            <a:prstGeom prst="rect">
              <a:avLst/>
            </a:prstGeom>
            <a:noFill/>
          </p:spPr>
          <p:txBody>
            <a:bodyPr wrap="none" rtlCol="0">
              <a:spAutoFit/>
            </a:bodyPr>
            <a:lstStyle/>
            <a:p>
              <a:r>
                <a:rPr lang="en-US" sz="3200">
                  <a:solidFill>
                    <a:srgbClr val="000000"/>
                  </a:solidFill>
                </a:rPr>
                <a:t>v</a:t>
              </a:r>
            </a:p>
          </p:txBody>
        </p:sp>
        <p:sp>
          <p:nvSpPr>
            <p:cNvPr id="29" name="TextBox 28"/>
            <p:cNvSpPr txBox="1"/>
            <p:nvPr/>
          </p:nvSpPr>
          <p:spPr>
            <a:xfrm>
              <a:off x="7738321" y="3275465"/>
              <a:ext cx="298680" cy="584776"/>
            </a:xfrm>
            <a:prstGeom prst="rect">
              <a:avLst/>
            </a:prstGeom>
            <a:noFill/>
          </p:spPr>
          <p:txBody>
            <a:bodyPr wrap="none" rtlCol="0">
              <a:spAutoFit/>
            </a:bodyPr>
            <a:lstStyle/>
            <a:p>
              <a:r>
                <a:rPr lang="en-US" sz="3200">
                  <a:solidFill>
                    <a:srgbClr val="000000"/>
                  </a:solidFill>
                </a:rPr>
                <a:t>t</a:t>
              </a:r>
            </a:p>
          </p:txBody>
        </p:sp>
        <p:sp>
          <p:nvSpPr>
            <p:cNvPr id="30" name="TextBox 29"/>
            <p:cNvSpPr txBox="1"/>
            <p:nvPr/>
          </p:nvSpPr>
          <p:spPr>
            <a:xfrm>
              <a:off x="3615707" y="3724850"/>
              <a:ext cx="298680" cy="584776"/>
            </a:xfrm>
            <a:prstGeom prst="rect">
              <a:avLst/>
            </a:prstGeom>
            <a:noFill/>
          </p:spPr>
          <p:txBody>
            <a:bodyPr wrap="none" rtlCol="0">
              <a:spAutoFit/>
            </a:bodyPr>
            <a:lstStyle/>
            <a:p>
              <a:r>
                <a:rPr lang="en-US" sz="3200">
                  <a:solidFill>
                    <a:srgbClr val="000000"/>
                  </a:solidFill>
                </a:rPr>
                <a:t>t</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44</a:t>
            </a:fld>
            <a:endParaRPr lang="en-US">
              <a:solidFill>
                <a:srgbClr val="000000"/>
              </a:solidFill>
            </a:endParaRPr>
          </a:p>
        </p:txBody>
      </p:sp>
      <p:sp>
        <p:nvSpPr>
          <p:cNvPr id="3" name="TextBox 2"/>
          <p:cNvSpPr txBox="1"/>
          <p:nvPr/>
        </p:nvSpPr>
        <p:spPr>
          <a:xfrm>
            <a:off x="691444" y="1270000"/>
            <a:ext cx="8071556" cy="4401205"/>
          </a:xfrm>
          <a:prstGeom prst="rect">
            <a:avLst/>
          </a:prstGeom>
          <a:noFill/>
        </p:spPr>
        <p:txBody>
          <a:bodyPr wrap="square" rtlCol="0">
            <a:spAutoFit/>
          </a:bodyPr>
          <a:lstStyle/>
          <a:p>
            <a:r>
              <a:rPr lang="en-US" sz="2800">
                <a:solidFill>
                  <a:srgbClr val="000000"/>
                </a:solidFill>
              </a:rPr>
              <a:t>An object is launched directly upwards with initial speed v</a:t>
            </a:r>
            <a:r>
              <a:rPr lang="en-US" sz="2800" baseline="-25000">
                <a:solidFill>
                  <a:srgbClr val="000000"/>
                </a:solidFill>
              </a:rPr>
              <a:t>0</a:t>
            </a:r>
            <a:r>
              <a:rPr lang="en-US" sz="2800">
                <a:solidFill>
                  <a:srgbClr val="000000"/>
                </a:solidFill>
              </a:rPr>
              <a:t>.</a:t>
            </a:r>
          </a:p>
          <a:p>
            <a:r>
              <a:rPr lang="en-US" sz="2800">
                <a:solidFill>
                  <a:srgbClr val="000000"/>
                </a:solidFill>
              </a:rPr>
              <a:t>Compare the time t</a:t>
            </a:r>
            <a:r>
              <a:rPr lang="en-US" sz="2800" baseline="-25000">
                <a:solidFill>
                  <a:srgbClr val="000000"/>
                </a:solidFill>
              </a:rPr>
              <a:t>1</a:t>
            </a:r>
            <a:r>
              <a:rPr lang="en-US" sz="2800">
                <a:solidFill>
                  <a:srgbClr val="000000"/>
                </a:solidFill>
              </a:rPr>
              <a:t> to reach the top </a:t>
            </a:r>
            <a:br>
              <a:rPr lang="en-US" sz="2800">
                <a:solidFill>
                  <a:srgbClr val="000000"/>
                </a:solidFill>
              </a:rPr>
            </a:br>
            <a:r>
              <a:rPr lang="en-US" sz="2800">
                <a:solidFill>
                  <a:srgbClr val="000000"/>
                </a:solidFill>
              </a:rPr>
              <a:t>to the time t</a:t>
            </a:r>
            <a:r>
              <a:rPr lang="en-US" sz="2800" baseline="-25000">
                <a:solidFill>
                  <a:srgbClr val="000000"/>
                </a:solidFill>
              </a:rPr>
              <a:t>2</a:t>
            </a:r>
            <a:r>
              <a:rPr lang="en-US" sz="2800">
                <a:solidFill>
                  <a:srgbClr val="000000"/>
                </a:solidFill>
              </a:rPr>
              <a:t> to return back to the starting height.</a:t>
            </a:r>
          </a:p>
          <a:p>
            <a:endParaRPr lang="en-US" sz="2800">
              <a:solidFill>
                <a:srgbClr val="000000"/>
              </a:solidFill>
            </a:endParaRPr>
          </a:p>
          <a:p>
            <a:pPr marL="457200" indent="-457200">
              <a:buFontTx/>
              <a:buAutoNum type="alphaUcParenR"/>
            </a:pPr>
            <a:r>
              <a:rPr lang="en-US" sz="2800">
                <a:solidFill>
                  <a:srgbClr val="000000"/>
                </a:solidFill>
              </a:rPr>
              <a:t> t</a:t>
            </a:r>
            <a:r>
              <a:rPr lang="en-US" sz="2800" baseline="-25000">
                <a:solidFill>
                  <a:srgbClr val="000000"/>
                </a:solidFill>
              </a:rPr>
              <a:t>1</a:t>
            </a:r>
            <a:r>
              <a:rPr lang="en-US" sz="2800">
                <a:solidFill>
                  <a:srgbClr val="000000"/>
                </a:solidFill>
              </a:rPr>
              <a:t>&gt;t</a:t>
            </a:r>
            <a:r>
              <a:rPr lang="en-US" sz="2800" baseline="-25000">
                <a:solidFill>
                  <a:srgbClr val="000000"/>
                </a:solidFill>
              </a:rPr>
              <a:t>2</a:t>
            </a:r>
          </a:p>
          <a:p>
            <a:pPr marL="457200" indent="-457200">
              <a:buFontTx/>
              <a:buAutoNum type="alphaUcParenR"/>
            </a:pPr>
            <a:r>
              <a:rPr lang="en-US" sz="2800">
                <a:solidFill>
                  <a:srgbClr val="000000"/>
                </a:solidFill>
              </a:rPr>
              <a:t> t</a:t>
            </a:r>
            <a:r>
              <a:rPr lang="en-US" sz="2800" baseline="-25000">
                <a:solidFill>
                  <a:srgbClr val="000000"/>
                </a:solidFill>
              </a:rPr>
              <a:t>1</a:t>
            </a:r>
            <a:r>
              <a:rPr lang="en-US" sz="2800">
                <a:solidFill>
                  <a:srgbClr val="000000"/>
                </a:solidFill>
              </a:rPr>
              <a:t>=t</a:t>
            </a:r>
            <a:r>
              <a:rPr lang="en-US" sz="2800" baseline="-25000">
                <a:solidFill>
                  <a:srgbClr val="000000"/>
                </a:solidFill>
              </a:rPr>
              <a:t>2</a:t>
            </a:r>
            <a:r>
              <a:rPr lang="en-US" sz="2800">
                <a:solidFill>
                  <a:srgbClr val="000000"/>
                </a:solidFill>
              </a:rPr>
              <a:t> </a:t>
            </a:r>
          </a:p>
          <a:p>
            <a:pPr marL="457200" indent="-457200">
              <a:buFontTx/>
              <a:buAutoNum type="alphaUcParenR"/>
            </a:pPr>
            <a:r>
              <a:rPr lang="en-US" sz="2800">
                <a:solidFill>
                  <a:srgbClr val="000000"/>
                </a:solidFill>
              </a:rPr>
              <a:t> t</a:t>
            </a:r>
            <a:r>
              <a:rPr lang="en-US" sz="2800" baseline="-25000">
                <a:solidFill>
                  <a:srgbClr val="000000"/>
                </a:solidFill>
              </a:rPr>
              <a:t>1</a:t>
            </a:r>
            <a:r>
              <a:rPr lang="en-US" sz="2800">
                <a:solidFill>
                  <a:srgbClr val="000000"/>
                </a:solidFill>
              </a:rPr>
              <a:t>&lt;t</a:t>
            </a:r>
            <a:r>
              <a:rPr lang="en-US" sz="2800" baseline="-25000">
                <a:solidFill>
                  <a:srgbClr val="000000"/>
                </a:solidFill>
              </a:rPr>
              <a:t>2</a:t>
            </a:r>
            <a:endParaRPr lang="en-US" sz="2800">
              <a:solidFill>
                <a:srgbClr val="000000"/>
              </a:solidFill>
            </a:endParaRPr>
          </a:p>
          <a:p>
            <a:pPr marL="457200" indent="-457200">
              <a:buFontTx/>
              <a:buAutoNum type="alphaUcParenR"/>
            </a:pPr>
            <a:r>
              <a:rPr lang="en-US" sz="2800">
                <a:solidFill>
                  <a:srgbClr val="000000"/>
                </a:solidFill>
              </a:rPr>
              <a:t>Answer depends on whether v</a:t>
            </a:r>
            <a:r>
              <a:rPr lang="en-US" sz="2800" baseline="-25000">
                <a:solidFill>
                  <a:srgbClr val="000000"/>
                </a:solidFill>
              </a:rPr>
              <a:t>0</a:t>
            </a:r>
            <a:r>
              <a:rPr lang="en-US" sz="2800">
                <a:solidFill>
                  <a:srgbClr val="000000"/>
                </a:solidFill>
              </a:rPr>
              <a:t> exceeds v</a:t>
            </a:r>
            <a:r>
              <a:rPr lang="en-US" sz="2800" baseline="-25000">
                <a:solidFill>
                  <a:srgbClr val="000000"/>
                </a:solidFill>
              </a:rPr>
              <a:t>t</a:t>
            </a:r>
            <a:r>
              <a:rPr lang="en-US" sz="2800">
                <a:solidFill>
                  <a:srgbClr val="000000"/>
                </a:solidFill>
              </a:rPr>
              <a:t> or not.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45</a:t>
            </a:fld>
            <a:endParaRPr lang="en-US">
              <a:solidFill>
                <a:srgbClr val="000000"/>
              </a:solidFill>
            </a:endParaRPr>
          </a:p>
        </p:txBody>
      </p:sp>
      <p:sp>
        <p:nvSpPr>
          <p:cNvPr id="3" name="Rectangle 2"/>
          <p:cNvSpPr/>
          <p:nvPr/>
        </p:nvSpPr>
        <p:spPr>
          <a:xfrm>
            <a:off x="292100" y="200930"/>
            <a:ext cx="8483600" cy="830997"/>
          </a:xfrm>
          <a:prstGeom prst="rect">
            <a:avLst/>
          </a:prstGeom>
        </p:spPr>
        <p:txBody>
          <a:bodyPr wrap="square">
            <a:spAutoFit/>
          </a:bodyPr>
          <a:lstStyle/>
          <a:p>
            <a:r>
              <a:rPr lang="en-US" dirty="0" smtClean="0">
                <a:solidFill>
                  <a:srgbClr val="000000"/>
                </a:solidFill>
              </a:rPr>
              <a:t>If </a:t>
            </a:r>
            <a:r>
              <a:rPr lang="en-US" dirty="0">
                <a:solidFill>
                  <a:srgbClr val="000000"/>
                </a:solidFill>
              </a:rPr>
              <a:t>you add linear drag, what </a:t>
            </a:r>
            <a:r>
              <a:rPr lang="en-US" dirty="0" smtClean="0">
                <a:solidFill>
                  <a:srgbClr val="000000"/>
                </a:solidFill>
              </a:rPr>
              <a:t>happens (</a:t>
            </a:r>
            <a:r>
              <a:rPr lang="en-US" dirty="0">
                <a:solidFill>
                  <a:srgbClr val="000000"/>
                </a:solidFill>
              </a:rPr>
              <a:t>qualitatively) to the horizontal </a:t>
            </a:r>
            <a:r>
              <a:rPr lang="en-US" dirty="0" smtClean="0">
                <a:solidFill>
                  <a:srgbClr val="000000"/>
                </a:solidFill>
              </a:rPr>
              <a:t>range of a projectile </a:t>
            </a:r>
            <a:r>
              <a:rPr lang="en-US" dirty="0">
                <a:solidFill>
                  <a:srgbClr val="000000"/>
                </a:solidFill>
              </a:rPr>
              <a:t>(with angle fixed)?   Why</a:t>
            </a:r>
            <a:r>
              <a:rPr lang="en-US" dirty="0" smtClean="0">
                <a:solidFill>
                  <a:srgbClr val="000000"/>
                </a:solidFill>
              </a:rPr>
              <a:t>?</a:t>
            </a:r>
            <a:r>
              <a:rPr lang="en-US" dirty="0">
                <a:solidFill>
                  <a:srgbClr val="000000"/>
                </a:solidFill>
              </a:rPr>
              <a:t> </a:t>
            </a:r>
          </a:p>
        </p:txBody>
      </p:sp>
    </p:spTree>
    <p:extLst>
      <p:ext uri="{BB962C8B-B14F-4D97-AF65-F5344CB8AC3E}">
        <p14:creationId xmlns:p14="http://schemas.microsoft.com/office/powerpoint/2010/main" val="1162304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rcRect l="8440" r="52408"/>
          <a:stretch>
            <a:fillRect/>
          </a:stretch>
        </p:blipFill>
        <p:spPr>
          <a:xfrm>
            <a:off x="1563077" y="2103340"/>
            <a:ext cx="2321430" cy="1653235"/>
          </a:xfrm>
          <a:prstGeom prst="rect">
            <a:avLst/>
          </a:prstGeom>
        </p:spPr>
      </p:pic>
      <p:pic>
        <p:nvPicPr>
          <p:cNvPr id="19" name="Picture 18"/>
          <p:cNvPicPr>
            <a:picLocks noChangeAspect="1"/>
          </p:cNvPicPr>
          <p:nvPr/>
        </p:nvPicPr>
        <p:blipFill>
          <a:blip r:embed="rId4"/>
          <a:srcRect l="6898" r="53025"/>
          <a:stretch>
            <a:fillRect/>
          </a:stretch>
        </p:blipFill>
        <p:spPr>
          <a:xfrm>
            <a:off x="5303869" y="2076899"/>
            <a:ext cx="2374745" cy="1652176"/>
          </a:xfrm>
          <a:prstGeom prst="rect">
            <a:avLst/>
          </a:prstGeom>
        </p:spPr>
      </p:pic>
      <p:pic>
        <p:nvPicPr>
          <p:cNvPr id="20" name="Picture 19"/>
          <p:cNvPicPr>
            <a:picLocks noChangeAspect="1"/>
          </p:cNvPicPr>
          <p:nvPr/>
        </p:nvPicPr>
        <p:blipFill>
          <a:blip r:embed="rId5"/>
          <a:srcRect l="7823" r="54566"/>
          <a:stretch>
            <a:fillRect/>
          </a:stretch>
        </p:blipFill>
        <p:spPr>
          <a:xfrm>
            <a:off x="1504462" y="3645214"/>
            <a:ext cx="2345170" cy="1738589"/>
          </a:xfrm>
          <a:prstGeom prst="rect">
            <a:avLst/>
          </a:prstGeom>
        </p:spPr>
      </p:pic>
      <p:pic>
        <p:nvPicPr>
          <p:cNvPr id="22" name="Picture 21"/>
          <p:cNvPicPr>
            <a:picLocks noChangeAspect="1"/>
          </p:cNvPicPr>
          <p:nvPr/>
        </p:nvPicPr>
        <p:blipFill>
          <a:blip r:embed="rId6"/>
          <a:srcRect l="8131" r="53025"/>
          <a:stretch>
            <a:fillRect/>
          </a:stretch>
        </p:blipFill>
        <p:spPr>
          <a:xfrm>
            <a:off x="5322544" y="3738583"/>
            <a:ext cx="2570994" cy="1845497"/>
          </a:xfrm>
          <a:prstGeom prst="rect">
            <a:avLst/>
          </a:prstGeom>
        </p:spPr>
      </p:pic>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46</a:t>
            </a:fld>
            <a:endParaRPr lang="en-US">
              <a:solidFill>
                <a:srgbClr val="000000"/>
              </a:solidFill>
            </a:endParaRPr>
          </a:p>
        </p:txBody>
      </p:sp>
      <p:sp>
        <p:nvSpPr>
          <p:cNvPr id="14" name="TextBox 13"/>
          <p:cNvSpPr txBox="1"/>
          <p:nvPr/>
        </p:nvSpPr>
        <p:spPr>
          <a:xfrm>
            <a:off x="3812804" y="3659165"/>
            <a:ext cx="1506204" cy="369332"/>
          </a:xfrm>
          <a:prstGeom prst="rect">
            <a:avLst/>
          </a:prstGeom>
          <a:noFill/>
        </p:spPr>
        <p:txBody>
          <a:bodyPr wrap="none" rtlCol="0">
            <a:spAutoFit/>
          </a:bodyPr>
          <a:lstStyle/>
          <a:p>
            <a:r>
              <a:rPr lang="en-US" sz="1800">
                <a:solidFill>
                  <a:srgbClr val="000000"/>
                </a:solidFill>
              </a:rPr>
              <a:t>E) Other/???</a:t>
            </a:r>
          </a:p>
        </p:txBody>
      </p:sp>
      <p:sp>
        <p:nvSpPr>
          <p:cNvPr id="15" name="TextBox 14"/>
          <p:cNvSpPr txBox="1"/>
          <p:nvPr/>
        </p:nvSpPr>
        <p:spPr>
          <a:xfrm>
            <a:off x="78161" y="69175"/>
            <a:ext cx="8811846" cy="1077218"/>
          </a:xfrm>
          <a:prstGeom prst="rect">
            <a:avLst/>
          </a:prstGeom>
          <a:noFill/>
        </p:spPr>
        <p:txBody>
          <a:bodyPr wrap="square" rtlCol="0">
            <a:spAutoFit/>
          </a:bodyPr>
          <a:lstStyle/>
          <a:p>
            <a:r>
              <a:rPr lang="en-US" sz="3200">
                <a:solidFill>
                  <a:srgbClr val="000000"/>
                </a:solidFill>
              </a:rPr>
              <a:t>The solution to the eq’n  describing an object thrown up from h&gt;0 with linear air drag was </a:t>
            </a:r>
          </a:p>
        </p:txBody>
      </p:sp>
      <p:sp>
        <p:nvSpPr>
          <p:cNvPr id="16" name="TextBox 15"/>
          <p:cNvSpPr txBox="1"/>
          <p:nvPr/>
        </p:nvSpPr>
        <p:spPr>
          <a:xfrm>
            <a:off x="195386" y="1572472"/>
            <a:ext cx="8460153" cy="584776"/>
          </a:xfrm>
          <a:prstGeom prst="rect">
            <a:avLst/>
          </a:prstGeom>
          <a:noFill/>
        </p:spPr>
        <p:txBody>
          <a:bodyPr wrap="square" rtlCol="0">
            <a:spAutoFit/>
          </a:bodyPr>
          <a:lstStyle/>
          <a:p>
            <a:r>
              <a:rPr lang="en-US" sz="3200">
                <a:solidFill>
                  <a:srgbClr val="333399"/>
                </a:solidFill>
              </a:rPr>
              <a:t>Which figure best shows height, z(t)?</a:t>
            </a:r>
          </a:p>
        </p:txBody>
      </p:sp>
      <p:graphicFrame>
        <p:nvGraphicFramePr>
          <p:cNvPr id="17" name="Object 2"/>
          <p:cNvGraphicFramePr>
            <a:graphicFrameLocks noChangeAspect="1"/>
          </p:cNvGraphicFramePr>
          <p:nvPr/>
        </p:nvGraphicFramePr>
        <p:xfrm>
          <a:off x="2078337" y="1113693"/>
          <a:ext cx="4451051" cy="542906"/>
        </p:xfrm>
        <a:graphic>
          <a:graphicData uri="http://schemas.openxmlformats.org/presentationml/2006/ole">
            <mc:AlternateContent xmlns:mc="http://schemas.openxmlformats.org/markup-compatibility/2006">
              <mc:Choice xmlns:v="urn:schemas-microsoft-com:vml" Requires="v">
                <p:oleObj spid="_x0000_s532488" name="Equation" r:id="rId7" imgW="1765300" imgH="215900" progId="Equation.3">
                  <p:embed/>
                </p:oleObj>
              </mc:Choice>
              <mc:Fallback>
                <p:oleObj name="Equation" r:id="rId7" imgW="1765300" imgH="215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8337" y="1113693"/>
                        <a:ext cx="4451051" cy="5429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6617191" y="2347712"/>
            <a:ext cx="458379" cy="584776"/>
          </a:xfrm>
          <a:prstGeom prst="rect">
            <a:avLst/>
          </a:prstGeom>
          <a:noFill/>
        </p:spPr>
        <p:txBody>
          <a:bodyPr wrap="none" rtlCol="0">
            <a:spAutoFit/>
          </a:bodyPr>
          <a:lstStyle/>
          <a:p>
            <a:r>
              <a:rPr lang="en-US" sz="3200">
                <a:solidFill>
                  <a:srgbClr val="000000"/>
                </a:solidFill>
              </a:rPr>
              <a:t>B</a:t>
            </a:r>
          </a:p>
        </p:txBody>
      </p:sp>
      <p:sp>
        <p:nvSpPr>
          <p:cNvPr id="23" name="TextBox 22"/>
          <p:cNvSpPr txBox="1"/>
          <p:nvPr/>
        </p:nvSpPr>
        <p:spPr>
          <a:xfrm>
            <a:off x="2125428" y="2428770"/>
            <a:ext cx="453970" cy="584776"/>
          </a:xfrm>
          <a:prstGeom prst="rect">
            <a:avLst/>
          </a:prstGeom>
          <a:noFill/>
        </p:spPr>
        <p:txBody>
          <a:bodyPr wrap="none" rtlCol="0">
            <a:spAutoFit/>
          </a:bodyPr>
          <a:lstStyle/>
          <a:p>
            <a:r>
              <a:rPr lang="en-US" sz="3200">
                <a:solidFill>
                  <a:srgbClr val="000000"/>
                </a:solidFill>
              </a:rPr>
              <a:t>A</a:t>
            </a:r>
          </a:p>
        </p:txBody>
      </p:sp>
      <p:sp>
        <p:nvSpPr>
          <p:cNvPr id="24" name="TextBox 23"/>
          <p:cNvSpPr txBox="1"/>
          <p:nvPr/>
        </p:nvSpPr>
        <p:spPr>
          <a:xfrm>
            <a:off x="2305179" y="4272793"/>
            <a:ext cx="481021" cy="584776"/>
          </a:xfrm>
          <a:prstGeom prst="rect">
            <a:avLst/>
          </a:prstGeom>
          <a:noFill/>
        </p:spPr>
        <p:txBody>
          <a:bodyPr wrap="none" rtlCol="0">
            <a:spAutoFit/>
          </a:bodyPr>
          <a:lstStyle/>
          <a:p>
            <a:r>
              <a:rPr lang="en-US" sz="3200">
                <a:solidFill>
                  <a:srgbClr val="000000"/>
                </a:solidFill>
              </a:rPr>
              <a:t>C</a:t>
            </a:r>
          </a:p>
        </p:txBody>
      </p:sp>
      <p:sp>
        <p:nvSpPr>
          <p:cNvPr id="25" name="TextBox 24"/>
          <p:cNvSpPr txBox="1"/>
          <p:nvPr/>
        </p:nvSpPr>
        <p:spPr>
          <a:xfrm>
            <a:off x="6170444" y="4357076"/>
            <a:ext cx="481021" cy="584776"/>
          </a:xfrm>
          <a:prstGeom prst="rect">
            <a:avLst/>
          </a:prstGeom>
          <a:noFill/>
        </p:spPr>
        <p:txBody>
          <a:bodyPr wrap="square" rtlCol="0">
            <a:spAutoFit/>
          </a:bodyPr>
          <a:lstStyle/>
          <a:p>
            <a:r>
              <a:rPr lang="en-US" sz="3200">
                <a:solidFill>
                  <a:srgbClr val="000000"/>
                </a:solidFill>
              </a:rPr>
              <a:t>D</a:t>
            </a:r>
          </a:p>
        </p:txBody>
      </p:sp>
      <p:sp>
        <p:nvSpPr>
          <p:cNvPr id="26" name="TextBox 25"/>
          <p:cNvSpPr txBox="1"/>
          <p:nvPr/>
        </p:nvSpPr>
        <p:spPr>
          <a:xfrm>
            <a:off x="3265727" y="5476245"/>
            <a:ext cx="2534067" cy="584776"/>
          </a:xfrm>
          <a:prstGeom prst="rect">
            <a:avLst/>
          </a:prstGeom>
          <a:noFill/>
        </p:spPr>
        <p:txBody>
          <a:bodyPr wrap="none" rtlCol="0">
            <a:spAutoFit/>
          </a:bodyPr>
          <a:lstStyle/>
          <a:p>
            <a:r>
              <a:rPr lang="en-US" sz="3200">
                <a:solidFill>
                  <a:srgbClr val="000000"/>
                </a:solidFill>
              </a:rPr>
              <a:t>E) Other/???</a:t>
            </a:r>
          </a:p>
        </p:txBody>
      </p:sp>
      <p:sp>
        <p:nvSpPr>
          <p:cNvPr id="27" name="TextBox 26"/>
          <p:cNvSpPr txBox="1"/>
          <p:nvPr/>
        </p:nvSpPr>
        <p:spPr>
          <a:xfrm>
            <a:off x="3548554" y="3149717"/>
            <a:ext cx="298680" cy="584776"/>
          </a:xfrm>
          <a:prstGeom prst="rect">
            <a:avLst/>
          </a:prstGeom>
          <a:noFill/>
        </p:spPr>
        <p:txBody>
          <a:bodyPr wrap="none" rtlCol="0">
            <a:spAutoFit/>
          </a:bodyPr>
          <a:lstStyle/>
          <a:p>
            <a:r>
              <a:rPr lang="en-US" sz="3200">
                <a:solidFill>
                  <a:srgbClr val="000000"/>
                </a:solidFill>
              </a:rPr>
              <a:t>t</a:t>
            </a:r>
          </a:p>
        </p:txBody>
      </p:sp>
      <p:sp>
        <p:nvSpPr>
          <p:cNvPr id="28" name="TextBox 27"/>
          <p:cNvSpPr txBox="1"/>
          <p:nvPr/>
        </p:nvSpPr>
        <p:spPr>
          <a:xfrm>
            <a:off x="7527306" y="5174603"/>
            <a:ext cx="298680" cy="584776"/>
          </a:xfrm>
          <a:prstGeom prst="rect">
            <a:avLst/>
          </a:prstGeom>
          <a:noFill/>
        </p:spPr>
        <p:txBody>
          <a:bodyPr wrap="none" rtlCol="0">
            <a:spAutoFit/>
          </a:bodyPr>
          <a:lstStyle/>
          <a:p>
            <a:r>
              <a:rPr lang="en-US" sz="3200">
                <a:solidFill>
                  <a:srgbClr val="000000"/>
                </a:solidFill>
              </a:rPr>
              <a:t>t</a:t>
            </a:r>
          </a:p>
        </p:txBody>
      </p:sp>
      <p:sp>
        <p:nvSpPr>
          <p:cNvPr id="33" name="TextBox 32"/>
          <p:cNvSpPr txBox="1"/>
          <p:nvPr/>
        </p:nvSpPr>
        <p:spPr>
          <a:xfrm>
            <a:off x="7406167" y="3216850"/>
            <a:ext cx="298680" cy="584776"/>
          </a:xfrm>
          <a:prstGeom prst="rect">
            <a:avLst/>
          </a:prstGeom>
          <a:noFill/>
        </p:spPr>
        <p:txBody>
          <a:bodyPr wrap="none" rtlCol="0">
            <a:spAutoFit/>
          </a:bodyPr>
          <a:lstStyle/>
          <a:p>
            <a:r>
              <a:rPr lang="en-US" sz="3200">
                <a:solidFill>
                  <a:srgbClr val="000000"/>
                </a:solidFill>
              </a:rPr>
              <a:t>t</a:t>
            </a:r>
          </a:p>
        </p:txBody>
      </p:sp>
      <p:sp>
        <p:nvSpPr>
          <p:cNvPr id="34" name="TextBox 33"/>
          <p:cNvSpPr txBox="1"/>
          <p:nvPr/>
        </p:nvSpPr>
        <p:spPr>
          <a:xfrm>
            <a:off x="3518017" y="4740826"/>
            <a:ext cx="298680" cy="584776"/>
          </a:xfrm>
          <a:prstGeom prst="rect">
            <a:avLst/>
          </a:prstGeom>
          <a:noFill/>
        </p:spPr>
        <p:txBody>
          <a:bodyPr wrap="none" rtlCol="0">
            <a:spAutoFit/>
          </a:bodyPr>
          <a:lstStyle/>
          <a:p>
            <a:r>
              <a:rPr lang="en-US" sz="3200">
                <a:solidFill>
                  <a:srgbClr val="000000"/>
                </a:solidFill>
              </a:rPr>
              <a:t>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47</a:t>
            </a:fld>
            <a:endParaRPr lang="en-US">
              <a:solidFill>
                <a:srgbClr val="000000"/>
              </a:solidFill>
            </a:endParaRPr>
          </a:p>
        </p:txBody>
      </p:sp>
      <p:sp>
        <p:nvSpPr>
          <p:cNvPr id="3" name="TextBox 2"/>
          <p:cNvSpPr txBox="1"/>
          <p:nvPr/>
        </p:nvSpPr>
        <p:spPr>
          <a:xfrm>
            <a:off x="2110333" y="616239"/>
            <a:ext cx="4818283" cy="707886"/>
          </a:xfrm>
          <a:prstGeom prst="rect">
            <a:avLst/>
          </a:prstGeom>
          <a:noFill/>
        </p:spPr>
        <p:txBody>
          <a:bodyPr wrap="square" rtlCol="0">
            <a:spAutoFit/>
          </a:bodyPr>
          <a:lstStyle/>
          <a:p>
            <a:r>
              <a:rPr lang="en-US" sz="2000">
                <a:solidFill>
                  <a:srgbClr val="000000"/>
                </a:solidFill>
              </a:rPr>
              <a:t>The solution for an object moving horizontally with linear air drag was </a:t>
            </a:r>
          </a:p>
        </p:txBody>
      </p:sp>
      <p:sp>
        <p:nvSpPr>
          <p:cNvPr id="4" name="TextBox 3"/>
          <p:cNvSpPr txBox="1"/>
          <p:nvPr/>
        </p:nvSpPr>
        <p:spPr>
          <a:xfrm>
            <a:off x="2132005" y="1552944"/>
            <a:ext cx="4818283" cy="400110"/>
          </a:xfrm>
          <a:prstGeom prst="rect">
            <a:avLst/>
          </a:prstGeom>
          <a:noFill/>
        </p:spPr>
        <p:txBody>
          <a:bodyPr wrap="square" rtlCol="0">
            <a:spAutoFit/>
          </a:bodyPr>
          <a:lstStyle/>
          <a:p>
            <a:r>
              <a:rPr lang="en-US" sz="2000">
                <a:solidFill>
                  <a:srgbClr val="333399"/>
                </a:solidFill>
              </a:rPr>
              <a:t>Which figure best shows this sol’n? </a:t>
            </a:r>
          </a:p>
        </p:txBody>
      </p:sp>
      <p:graphicFrame>
        <p:nvGraphicFramePr>
          <p:cNvPr id="82946" name="Object 2"/>
          <p:cNvGraphicFramePr>
            <a:graphicFrameLocks noChangeAspect="1"/>
          </p:cNvGraphicFramePr>
          <p:nvPr/>
        </p:nvGraphicFramePr>
        <p:xfrm>
          <a:off x="2177652" y="1211555"/>
          <a:ext cx="4462463" cy="412750"/>
        </p:xfrm>
        <a:graphic>
          <a:graphicData uri="http://schemas.openxmlformats.org/presentationml/2006/ole">
            <mc:AlternateContent xmlns:mc="http://schemas.openxmlformats.org/markup-compatibility/2006">
              <mc:Choice xmlns:v="urn:schemas-microsoft-com:vml" Requires="v">
                <p:oleObj spid="_x0000_s533512" name="Equation" r:id="rId3" imgW="2184400" imgH="203200" progId="Equation.3">
                  <p:embed/>
                </p:oleObj>
              </mc:Choice>
              <mc:Fallback>
                <p:oleObj name="Equation" r:id="rId3" imgW="2184400" imgH="203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652" y="1211555"/>
                        <a:ext cx="446246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14"/>
          <p:cNvPicPr>
            <a:picLocks noChangeAspect="1"/>
          </p:cNvPicPr>
          <p:nvPr/>
        </p:nvPicPr>
        <p:blipFill>
          <a:blip r:embed="rId5"/>
          <a:srcRect r="50559"/>
          <a:stretch>
            <a:fillRect/>
          </a:stretch>
        </p:blipFill>
        <p:spPr>
          <a:xfrm>
            <a:off x="1972583" y="2037307"/>
            <a:ext cx="2005301" cy="1088383"/>
          </a:xfrm>
          <a:prstGeom prst="rect">
            <a:avLst/>
          </a:prstGeom>
        </p:spPr>
      </p:pic>
      <p:pic>
        <p:nvPicPr>
          <p:cNvPr id="16" name="Picture 15"/>
          <p:cNvPicPr>
            <a:picLocks noChangeAspect="1"/>
          </p:cNvPicPr>
          <p:nvPr/>
        </p:nvPicPr>
        <p:blipFill>
          <a:blip r:embed="rId6"/>
          <a:srcRect r="51792"/>
          <a:stretch>
            <a:fillRect/>
          </a:stretch>
        </p:blipFill>
        <p:spPr>
          <a:xfrm>
            <a:off x="4807586" y="1886066"/>
            <a:ext cx="1994642" cy="1127638"/>
          </a:xfrm>
          <a:prstGeom prst="rect">
            <a:avLst/>
          </a:prstGeom>
        </p:spPr>
      </p:pic>
      <p:pic>
        <p:nvPicPr>
          <p:cNvPr id="18" name="Picture 17"/>
          <p:cNvPicPr>
            <a:picLocks noChangeAspect="1"/>
          </p:cNvPicPr>
          <p:nvPr/>
        </p:nvPicPr>
        <p:blipFill>
          <a:blip r:embed="rId7"/>
          <a:srcRect l="2274" r="53025"/>
          <a:stretch>
            <a:fillRect/>
          </a:stretch>
        </p:blipFill>
        <p:spPr>
          <a:xfrm>
            <a:off x="2054307" y="3075564"/>
            <a:ext cx="1680796" cy="1064173"/>
          </a:xfrm>
          <a:prstGeom prst="rect">
            <a:avLst/>
          </a:prstGeom>
        </p:spPr>
      </p:pic>
      <p:pic>
        <p:nvPicPr>
          <p:cNvPr id="19" name="Picture 18"/>
          <p:cNvPicPr>
            <a:picLocks noChangeAspect="1"/>
          </p:cNvPicPr>
          <p:nvPr/>
        </p:nvPicPr>
        <p:blipFill>
          <a:blip r:embed="rId8"/>
          <a:srcRect l="2274" r="52717"/>
          <a:stretch>
            <a:fillRect/>
          </a:stretch>
        </p:blipFill>
        <p:spPr>
          <a:xfrm>
            <a:off x="4874311" y="2994899"/>
            <a:ext cx="1798342" cy="1139173"/>
          </a:xfrm>
          <a:prstGeom prst="rect">
            <a:avLst/>
          </a:prstGeom>
        </p:spPr>
      </p:pic>
      <p:sp>
        <p:nvSpPr>
          <p:cNvPr id="14" name="TextBox 13"/>
          <p:cNvSpPr txBox="1"/>
          <p:nvPr/>
        </p:nvSpPr>
        <p:spPr>
          <a:xfrm>
            <a:off x="3513995" y="3065248"/>
            <a:ext cx="1506204" cy="369332"/>
          </a:xfrm>
          <a:prstGeom prst="rect">
            <a:avLst/>
          </a:prstGeom>
          <a:noFill/>
        </p:spPr>
        <p:txBody>
          <a:bodyPr wrap="none" rtlCol="0">
            <a:spAutoFit/>
          </a:bodyPr>
          <a:lstStyle/>
          <a:p>
            <a:r>
              <a:rPr lang="en-US" sz="1800">
                <a:solidFill>
                  <a:srgbClr val="000000"/>
                </a:solidFill>
              </a:rPr>
              <a:t>E) Other/???</a:t>
            </a:r>
          </a:p>
        </p:txBody>
      </p:sp>
      <p:sp>
        <p:nvSpPr>
          <p:cNvPr id="20" name="TextBox 19"/>
          <p:cNvSpPr txBox="1"/>
          <p:nvPr/>
        </p:nvSpPr>
        <p:spPr>
          <a:xfrm>
            <a:off x="6148268" y="2386804"/>
            <a:ext cx="338629" cy="369332"/>
          </a:xfrm>
          <a:prstGeom prst="rect">
            <a:avLst/>
          </a:prstGeom>
          <a:noFill/>
        </p:spPr>
        <p:txBody>
          <a:bodyPr wrap="none" rtlCol="0">
            <a:spAutoFit/>
          </a:bodyPr>
          <a:lstStyle/>
          <a:p>
            <a:r>
              <a:rPr lang="en-US" sz="1800">
                <a:solidFill>
                  <a:srgbClr val="000000"/>
                </a:solidFill>
              </a:rPr>
              <a:t>B</a:t>
            </a:r>
          </a:p>
        </p:txBody>
      </p:sp>
      <p:sp>
        <p:nvSpPr>
          <p:cNvPr id="21" name="TextBox 20"/>
          <p:cNvSpPr txBox="1"/>
          <p:nvPr/>
        </p:nvSpPr>
        <p:spPr>
          <a:xfrm>
            <a:off x="3024198" y="2292016"/>
            <a:ext cx="351378" cy="369332"/>
          </a:xfrm>
          <a:prstGeom prst="rect">
            <a:avLst/>
          </a:prstGeom>
          <a:noFill/>
        </p:spPr>
        <p:txBody>
          <a:bodyPr wrap="none" rtlCol="0">
            <a:spAutoFit/>
          </a:bodyPr>
          <a:lstStyle/>
          <a:p>
            <a:r>
              <a:rPr lang="en-US" sz="1800">
                <a:solidFill>
                  <a:srgbClr val="000000"/>
                </a:solidFill>
              </a:rPr>
              <a:t>A</a:t>
            </a:r>
          </a:p>
        </p:txBody>
      </p:sp>
      <p:sp>
        <p:nvSpPr>
          <p:cNvPr id="22" name="TextBox 21"/>
          <p:cNvSpPr txBox="1"/>
          <p:nvPr/>
        </p:nvSpPr>
        <p:spPr>
          <a:xfrm>
            <a:off x="2715487" y="3510808"/>
            <a:ext cx="351366" cy="369332"/>
          </a:xfrm>
          <a:prstGeom prst="rect">
            <a:avLst/>
          </a:prstGeom>
          <a:noFill/>
        </p:spPr>
        <p:txBody>
          <a:bodyPr wrap="none" rtlCol="0">
            <a:spAutoFit/>
          </a:bodyPr>
          <a:lstStyle/>
          <a:p>
            <a:r>
              <a:rPr lang="en-US" sz="1800">
                <a:solidFill>
                  <a:srgbClr val="000000"/>
                </a:solidFill>
              </a:rPr>
              <a:t>C</a:t>
            </a:r>
          </a:p>
        </p:txBody>
      </p:sp>
      <p:sp>
        <p:nvSpPr>
          <p:cNvPr id="23" name="TextBox 22"/>
          <p:cNvSpPr txBox="1"/>
          <p:nvPr/>
        </p:nvSpPr>
        <p:spPr>
          <a:xfrm>
            <a:off x="5498125" y="3533048"/>
            <a:ext cx="351366" cy="369332"/>
          </a:xfrm>
          <a:prstGeom prst="rect">
            <a:avLst/>
          </a:prstGeom>
          <a:noFill/>
        </p:spPr>
        <p:txBody>
          <a:bodyPr wrap="none" rtlCol="0">
            <a:spAutoFit/>
          </a:bodyPr>
          <a:lstStyle/>
          <a:p>
            <a:r>
              <a:rPr lang="en-US" sz="1800">
                <a:solidFill>
                  <a:srgbClr val="000000"/>
                </a:solidFill>
              </a:rPr>
              <a:t>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smtClean="0">
                <a:solidFill>
                  <a:srgbClr val="000000"/>
                </a:solidFill>
              </a:rPr>
              <a:pPr>
                <a:defRPr/>
              </a:pPr>
              <a:t>48</a:t>
            </a:fld>
            <a:endParaRPr lang="en-US">
              <a:solidFill>
                <a:srgbClr val="000000"/>
              </a:solidFill>
            </a:endParaRPr>
          </a:p>
        </p:txBody>
      </p:sp>
      <p:sp>
        <p:nvSpPr>
          <p:cNvPr id="3" name="Rectangle 2"/>
          <p:cNvSpPr/>
          <p:nvPr/>
        </p:nvSpPr>
        <p:spPr>
          <a:xfrm>
            <a:off x="98060" y="200930"/>
            <a:ext cx="8851900" cy="1569660"/>
          </a:xfrm>
          <a:prstGeom prst="rect">
            <a:avLst/>
          </a:prstGeom>
        </p:spPr>
        <p:txBody>
          <a:bodyPr wrap="square">
            <a:spAutoFit/>
          </a:bodyPr>
          <a:lstStyle/>
          <a:p>
            <a:r>
              <a:rPr lang="en-US" sz="3200" dirty="0" smtClean="0">
                <a:solidFill>
                  <a:srgbClr val="000000"/>
                </a:solidFill>
              </a:rPr>
              <a:t>If </a:t>
            </a:r>
            <a:r>
              <a:rPr lang="en-US" sz="3200" dirty="0">
                <a:solidFill>
                  <a:srgbClr val="000000"/>
                </a:solidFill>
              </a:rPr>
              <a:t>you add linear drag, </a:t>
            </a:r>
            <a:endParaRPr lang="en-US" sz="3200" dirty="0" smtClean="0">
              <a:solidFill>
                <a:srgbClr val="000000"/>
              </a:solidFill>
            </a:endParaRPr>
          </a:p>
          <a:p>
            <a:r>
              <a:rPr lang="en-US" sz="3200" dirty="0" smtClean="0">
                <a:solidFill>
                  <a:srgbClr val="000000"/>
                </a:solidFill>
              </a:rPr>
              <a:t>what happens (</a:t>
            </a:r>
            <a:r>
              <a:rPr lang="en-US" sz="3200" dirty="0">
                <a:solidFill>
                  <a:srgbClr val="000000"/>
                </a:solidFill>
              </a:rPr>
              <a:t>qualitatively) to the horizontal </a:t>
            </a:r>
            <a:r>
              <a:rPr lang="en-US" sz="3200" dirty="0" smtClean="0">
                <a:solidFill>
                  <a:srgbClr val="000000"/>
                </a:solidFill>
              </a:rPr>
              <a:t>range of a projectile </a:t>
            </a:r>
            <a:r>
              <a:rPr lang="en-US" sz="3200" dirty="0">
                <a:solidFill>
                  <a:srgbClr val="000000"/>
                </a:solidFill>
              </a:rPr>
              <a:t>(with </a:t>
            </a:r>
            <a:r>
              <a:rPr lang="en-US" sz="3200" dirty="0" smtClean="0">
                <a:solidFill>
                  <a:srgbClr val="000000"/>
                </a:solidFill>
              </a:rPr>
              <a:t>angle and v</a:t>
            </a:r>
            <a:r>
              <a:rPr lang="en-US" sz="3200" baseline="-25000" dirty="0" smtClean="0">
                <a:solidFill>
                  <a:srgbClr val="000000"/>
                </a:solidFill>
              </a:rPr>
              <a:t>0 </a:t>
            </a:r>
            <a:r>
              <a:rPr lang="en-US" sz="3200" dirty="0" smtClean="0">
                <a:solidFill>
                  <a:srgbClr val="000000"/>
                </a:solidFill>
              </a:rPr>
              <a:t> </a:t>
            </a:r>
            <a:r>
              <a:rPr lang="en-US" sz="3200" dirty="0">
                <a:solidFill>
                  <a:srgbClr val="000000"/>
                </a:solidFill>
              </a:rPr>
              <a:t>fixed)?  </a:t>
            </a:r>
          </a:p>
        </p:txBody>
      </p:sp>
      <p:sp>
        <p:nvSpPr>
          <p:cNvPr id="4" name="TextBox 3"/>
          <p:cNvSpPr txBox="1"/>
          <p:nvPr/>
        </p:nvSpPr>
        <p:spPr>
          <a:xfrm>
            <a:off x="88192" y="2469762"/>
            <a:ext cx="9055808" cy="2062103"/>
          </a:xfrm>
          <a:prstGeom prst="rect">
            <a:avLst/>
          </a:prstGeom>
          <a:noFill/>
        </p:spPr>
        <p:txBody>
          <a:bodyPr wrap="square" rtlCol="0">
            <a:spAutoFit/>
          </a:bodyPr>
          <a:lstStyle/>
          <a:p>
            <a:pPr marL="457200" indent="-457200">
              <a:buFontTx/>
              <a:buAutoNum type="alphaUcParenR"/>
            </a:pPr>
            <a:r>
              <a:rPr lang="en-US" sz="3200" dirty="0" smtClean="0">
                <a:solidFill>
                  <a:srgbClr val="000000"/>
                </a:solidFill>
              </a:rPr>
              <a:t>It goes down (because of the horizontal drag) </a:t>
            </a:r>
          </a:p>
          <a:p>
            <a:pPr marL="457200" indent="-457200">
              <a:buFontTx/>
              <a:buAutoNum type="alphaUcParenR"/>
            </a:pPr>
            <a:r>
              <a:rPr lang="en-US" sz="3200" dirty="0" smtClean="0">
                <a:solidFill>
                  <a:srgbClr val="000000"/>
                </a:solidFill>
              </a:rPr>
              <a:t>It goes up (because it’s in the air </a:t>
            </a:r>
            <a:r>
              <a:rPr lang="en-US" sz="3200" i="1" dirty="0" smtClean="0">
                <a:solidFill>
                  <a:srgbClr val="000000"/>
                </a:solidFill>
              </a:rPr>
              <a:t>longer!</a:t>
            </a:r>
            <a:r>
              <a:rPr lang="en-US" sz="3200" dirty="0" smtClean="0">
                <a:solidFill>
                  <a:srgbClr val="000000"/>
                </a:solidFill>
              </a:rPr>
              <a:t>)</a:t>
            </a:r>
          </a:p>
          <a:p>
            <a:pPr marL="457200" indent="-457200">
              <a:buFontTx/>
              <a:buAutoNum type="alphaUcParenR"/>
            </a:pPr>
            <a:r>
              <a:rPr lang="en-US" sz="3200" dirty="0" smtClean="0">
                <a:solidFill>
                  <a:srgbClr val="000000"/>
                </a:solidFill>
              </a:rPr>
              <a:t>It could go either way, depending… (the two reasons above make it ambiguous) </a:t>
            </a:r>
            <a:endParaRPr lang="en-US" sz="3200" dirty="0">
              <a:solidFill>
                <a:srgbClr val="000000"/>
              </a:solidFill>
            </a:endParaRPr>
          </a:p>
        </p:txBody>
      </p:sp>
    </p:spTree>
    <p:extLst>
      <p:ext uri="{BB962C8B-B14F-4D97-AF65-F5344CB8AC3E}">
        <p14:creationId xmlns:p14="http://schemas.microsoft.com/office/powerpoint/2010/main" val="94915576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49</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11666"/>
            <a:ext cx="6267621" cy="3865033"/>
          </a:xfrm>
          <a:prstGeom prst="rect">
            <a:avLst/>
          </a:prstGeom>
        </p:spPr>
      </p:pic>
      <p:sp>
        <p:nvSpPr>
          <p:cNvPr id="11" name="TextBox 10"/>
          <p:cNvSpPr txBox="1"/>
          <p:nvPr/>
        </p:nvSpPr>
        <p:spPr>
          <a:xfrm>
            <a:off x="606778" y="479778"/>
            <a:ext cx="666080" cy="492443"/>
          </a:xfrm>
          <a:prstGeom prst="rect">
            <a:avLst/>
          </a:prstGeom>
          <a:noFill/>
        </p:spPr>
        <p:txBody>
          <a:bodyPr wrap="none" rtlCol="0">
            <a:spAutoFit/>
          </a:bodyPr>
          <a:lstStyle/>
          <a:p>
            <a:r>
              <a:rPr lang="en-US" sz="2600">
                <a:solidFill>
                  <a:srgbClr val="000000"/>
                </a:solidFill>
              </a:rPr>
              <a:t>f(x)</a:t>
            </a:r>
          </a:p>
        </p:txBody>
      </p:sp>
      <p:cxnSp>
        <p:nvCxnSpPr>
          <p:cNvPr id="12" name="Straight Connector 11"/>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3" name="Straight Connector 12"/>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a:t>
            </a:fld>
            <a:endParaRPr lang="en-US">
              <a:solidFill>
                <a:srgbClr val="000000"/>
              </a:solidFill>
            </a:endParaRPr>
          </a:p>
        </p:txBody>
      </p:sp>
      <p:sp>
        <p:nvSpPr>
          <p:cNvPr id="4" name="Rectangle 3"/>
          <p:cNvSpPr/>
          <p:nvPr/>
        </p:nvSpPr>
        <p:spPr>
          <a:xfrm>
            <a:off x="2167467" y="829102"/>
            <a:ext cx="4572000" cy="830997"/>
          </a:xfrm>
          <a:prstGeom prst="rect">
            <a:avLst/>
          </a:prstGeom>
        </p:spPr>
        <p:txBody>
          <a:bodyPr>
            <a:spAutoFit/>
          </a:bodyPr>
          <a:lstStyle/>
          <a:p>
            <a:pPr algn="ctr"/>
            <a:r>
              <a:rPr lang="en-US">
                <a:solidFill>
                  <a:srgbClr val="333399"/>
                </a:solidFill>
              </a:rPr>
              <a:t>Classify this ODE</a:t>
            </a:r>
            <a:r>
              <a:rPr lang="en-US">
                <a:solidFill>
                  <a:srgbClr val="000000"/>
                </a:solidFill>
              </a:rPr>
              <a:t>:</a:t>
            </a:r>
            <a:r>
              <a:rPr lang="en-US" b="1">
                <a:solidFill>
                  <a:srgbClr val="000000"/>
                </a:solidFill>
              </a:rPr>
              <a:t/>
            </a:r>
            <a:br>
              <a:rPr lang="en-US" b="1">
                <a:solidFill>
                  <a:srgbClr val="000000"/>
                </a:solidFill>
              </a:rPr>
            </a:br>
            <a:r>
              <a:rPr lang="en-US" b="1">
                <a:solidFill>
                  <a:srgbClr val="000000"/>
                </a:solidFill>
              </a:rPr>
              <a:t>y’’(t) + ty(t) + 1 =0</a:t>
            </a:r>
            <a:endParaRPr lang="en-US">
              <a:solidFill>
                <a:srgbClr val="000000"/>
              </a:solidFill>
            </a:endParaRPr>
          </a:p>
        </p:txBody>
      </p:sp>
      <p:sp>
        <p:nvSpPr>
          <p:cNvPr id="5" name="Rectangle 4"/>
          <p:cNvSpPr/>
          <p:nvPr/>
        </p:nvSpPr>
        <p:spPr>
          <a:xfrm>
            <a:off x="2243668" y="2397036"/>
            <a:ext cx="4572000" cy="1323439"/>
          </a:xfrm>
          <a:prstGeom prst="rect">
            <a:avLst/>
          </a:prstGeom>
        </p:spPr>
        <p:txBody>
          <a:bodyPr>
            <a:spAutoFit/>
          </a:bodyPr>
          <a:lstStyle/>
          <a:p>
            <a:pPr marL="457200" indent="-457200">
              <a:buFontTx/>
              <a:buAutoNum type="alphaUcParenR"/>
            </a:pPr>
            <a:r>
              <a:rPr lang="en-US" sz="2000">
                <a:solidFill>
                  <a:srgbClr val="000000"/>
                </a:solidFill>
              </a:rPr>
              <a:t> Linear  (not Homogeneous)</a:t>
            </a:r>
          </a:p>
          <a:p>
            <a:pPr marL="457200" indent="-457200">
              <a:buFontTx/>
              <a:buAutoNum type="alphaUcParenR"/>
            </a:pPr>
            <a:r>
              <a:rPr lang="en-US" sz="2000">
                <a:solidFill>
                  <a:srgbClr val="000000"/>
                </a:solidFill>
              </a:rPr>
              <a:t> Homogeneous  (not Linear)</a:t>
            </a:r>
          </a:p>
          <a:p>
            <a:pPr marL="457200" indent="-457200">
              <a:buFontTx/>
              <a:buAutoNum type="alphaUcParenR"/>
            </a:pPr>
            <a:r>
              <a:rPr lang="en-US" sz="2000">
                <a:solidFill>
                  <a:srgbClr val="000000"/>
                </a:solidFill>
              </a:rPr>
              <a:t> Linear and Homogeneous</a:t>
            </a:r>
          </a:p>
          <a:p>
            <a:pPr marL="457200" indent="-457200">
              <a:buFontTx/>
              <a:buAutoNum type="alphaUcParenR"/>
            </a:pPr>
            <a:r>
              <a:rPr lang="en-US" sz="2000">
                <a:solidFill>
                  <a:srgbClr val="000000"/>
                </a:solidFill>
              </a:rPr>
              <a:t> Nonlinear and Inhomogeneous</a:t>
            </a:r>
          </a:p>
        </p:txBody>
      </p:sp>
    </p:spTree>
    <p:extLst>
      <p:ext uri="{BB962C8B-B14F-4D97-AF65-F5344CB8AC3E}">
        <p14:creationId xmlns:p14="http://schemas.microsoft.com/office/powerpoint/2010/main" val="31432161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50</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8223"/>
            <a:ext cx="6267621" cy="3865033"/>
          </a:xfrm>
          <a:prstGeom prst="rect">
            <a:avLst/>
          </a:prstGeom>
        </p:spPr>
      </p:pic>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cxnSp>
        <p:nvCxnSpPr>
          <p:cNvPr id="10" name="Straight Connector 9"/>
          <p:cNvCxnSpPr/>
          <p:nvPr/>
        </p:nvCxnSpPr>
        <p:spPr bwMode="auto">
          <a:xfrm rot="5400000">
            <a:off x="2129584" y="2610953"/>
            <a:ext cx="734574" cy="1588"/>
          </a:xfrm>
          <a:prstGeom prst="line">
            <a:avLst/>
          </a:prstGeom>
          <a:noFill/>
          <a:ln w="25400" cap="flat" cmpd="sng" algn="ctr">
            <a:solidFill>
              <a:schemeClr val="tx1"/>
            </a:solidFill>
            <a:prstDash val="dash"/>
            <a:round/>
            <a:headEnd type="none" w="med" len="med"/>
            <a:tailEnd type="none"/>
          </a:ln>
          <a:effectLst/>
        </p:spPr>
      </p:cxnSp>
      <p:sp>
        <p:nvSpPr>
          <p:cNvPr id="13" name="TextBox 12"/>
          <p:cNvSpPr txBox="1"/>
          <p:nvPr/>
        </p:nvSpPr>
        <p:spPr>
          <a:xfrm>
            <a:off x="2283175" y="2861734"/>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sp>
        <p:nvSpPr>
          <p:cNvPr id="15" name="TextBox 14"/>
          <p:cNvSpPr txBox="1"/>
          <p:nvPr/>
        </p:nvSpPr>
        <p:spPr>
          <a:xfrm>
            <a:off x="508000" y="5192889"/>
            <a:ext cx="6609502" cy="1292662"/>
          </a:xfrm>
          <a:prstGeom prst="rect">
            <a:avLst/>
          </a:prstGeom>
          <a:noFill/>
        </p:spPr>
        <p:txBody>
          <a:bodyPr wrap="none" rtlCol="0">
            <a:spAutoFit/>
          </a:bodyPr>
          <a:lstStyle/>
          <a:p>
            <a:pPr marL="514350" indent="-514350">
              <a:buFontTx/>
              <a:buAutoNum type="alphaUcParenR"/>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B)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a:t>
            </a:r>
          </a:p>
          <a:p>
            <a:pPr marL="514350" indent="-514350">
              <a:buFontTx/>
              <a:buAutoNum type="alphaUcParenR" startAt="3"/>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D)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a:t>
            </a:r>
          </a:p>
          <a:p>
            <a:r>
              <a:rPr lang="en-US" sz="2600" dirty="0" smtClean="0">
                <a:solidFill>
                  <a:srgbClr val="000000"/>
                </a:solidFill>
              </a:rPr>
              <a:t>E) Other</a:t>
            </a:r>
            <a:r>
              <a:rPr lang="en-US" sz="2600" dirty="0">
                <a:solidFill>
                  <a:srgbClr val="000000"/>
                </a:solidFill>
              </a:rPr>
              <a:t>! (Something is 0, or it’s unclear) </a:t>
            </a:r>
          </a:p>
        </p:txBody>
      </p:sp>
      <p:sp>
        <p:nvSpPr>
          <p:cNvPr id="16" name="TextBox 15"/>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signs of a</a:t>
            </a:r>
            <a:r>
              <a:rPr lang="en-US" sz="2600" baseline="-25000">
                <a:solidFill>
                  <a:srgbClr val="000000"/>
                </a:solidFill>
              </a:rPr>
              <a:t>0 </a:t>
            </a:r>
            <a:r>
              <a:rPr lang="en-US" sz="2600">
                <a:solidFill>
                  <a:srgbClr val="000000"/>
                </a:solidFill>
              </a:rPr>
              <a:t>and a</a:t>
            </a:r>
            <a:r>
              <a:rPr lang="en-US" sz="2600" baseline="-25000">
                <a:solidFill>
                  <a:srgbClr val="000000"/>
                </a:solidFill>
              </a:rPr>
              <a:t>1</a:t>
            </a:r>
            <a:r>
              <a:rPr lang="en-US" sz="2600">
                <a:solidFill>
                  <a:srgbClr val="000000"/>
                </a:solidFill>
              </a:rPr>
              <a:t>?</a:t>
            </a:r>
          </a:p>
        </p:txBody>
      </p:sp>
      <p:cxnSp>
        <p:nvCxnSpPr>
          <p:cNvPr id="17" name="Straight Connector 16"/>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8" name="Straight Connector 17"/>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51</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8223"/>
            <a:ext cx="6267621" cy="3865033"/>
          </a:xfrm>
          <a:prstGeom prst="rect">
            <a:avLst/>
          </a:prstGeom>
        </p:spPr>
      </p:pic>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cxnSp>
        <p:nvCxnSpPr>
          <p:cNvPr id="10" name="Straight Connector 9"/>
          <p:cNvCxnSpPr/>
          <p:nvPr/>
        </p:nvCxnSpPr>
        <p:spPr bwMode="auto">
          <a:xfrm rot="5400000">
            <a:off x="2736366" y="3006066"/>
            <a:ext cx="734574" cy="1588"/>
          </a:xfrm>
          <a:prstGeom prst="line">
            <a:avLst/>
          </a:prstGeom>
          <a:noFill/>
          <a:ln w="25400" cap="flat" cmpd="sng" algn="ctr">
            <a:solidFill>
              <a:schemeClr val="tx1"/>
            </a:solidFill>
            <a:prstDash val="dash"/>
            <a:round/>
            <a:headEnd type="none" w="med" len="med"/>
            <a:tailEnd type="none"/>
          </a:ln>
          <a:effectLst/>
        </p:spPr>
      </p:cxnSp>
      <p:sp>
        <p:nvSpPr>
          <p:cNvPr id="13" name="TextBox 12"/>
          <p:cNvSpPr txBox="1"/>
          <p:nvPr/>
        </p:nvSpPr>
        <p:spPr>
          <a:xfrm>
            <a:off x="2847620" y="2071514"/>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cxnSp>
        <p:nvCxnSpPr>
          <p:cNvPr id="16" name="Straight Connector 15"/>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7" name="Straight Connector 16"/>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
        <p:nvSpPr>
          <p:cNvPr id="14" name="TextBox 13"/>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signs of a</a:t>
            </a:r>
            <a:r>
              <a:rPr lang="en-US" sz="2600" baseline="-25000">
                <a:solidFill>
                  <a:srgbClr val="000000"/>
                </a:solidFill>
              </a:rPr>
              <a:t>0 </a:t>
            </a:r>
            <a:r>
              <a:rPr lang="en-US" sz="2600">
                <a:solidFill>
                  <a:srgbClr val="000000"/>
                </a:solidFill>
              </a:rPr>
              <a:t>and a</a:t>
            </a:r>
            <a:r>
              <a:rPr lang="en-US" sz="2600" baseline="-25000">
                <a:solidFill>
                  <a:srgbClr val="000000"/>
                </a:solidFill>
              </a:rPr>
              <a:t>1</a:t>
            </a:r>
            <a:r>
              <a:rPr lang="en-US" sz="2600">
                <a:solidFill>
                  <a:srgbClr val="000000"/>
                </a:solidFill>
              </a:rPr>
              <a:t>?</a:t>
            </a:r>
          </a:p>
        </p:txBody>
      </p:sp>
      <p:sp>
        <p:nvSpPr>
          <p:cNvPr id="18" name="TextBox 17"/>
          <p:cNvSpPr txBox="1"/>
          <p:nvPr/>
        </p:nvSpPr>
        <p:spPr>
          <a:xfrm>
            <a:off x="508000" y="5192889"/>
            <a:ext cx="6609502" cy="1292662"/>
          </a:xfrm>
          <a:prstGeom prst="rect">
            <a:avLst/>
          </a:prstGeom>
          <a:noFill/>
        </p:spPr>
        <p:txBody>
          <a:bodyPr wrap="none" rtlCol="0">
            <a:spAutoFit/>
          </a:bodyPr>
          <a:lstStyle/>
          <a:p>
            <a:pPr marL="514350" indent="-514350">
              <a:buFontTx/>
              <a:buAutoNum type="alphaUcParenR"/>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B)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a:t>
            </a:r>
          </a:p>
          <a:p>
            <a:pPr marL="514350" indent="-514350">
              <a:buFontTx/>
              <a:buAutoNum type="alphaUcParenR" startAt="3"/>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D)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a:t>
            </a:r>
            <a:r>
              <a:rPr lang="en-US" sz="2600" dirty="0" smtClean="0">
                <a:solidFill>
                  <a:srgbClr val="000000"/>
                </a:solidFill>
              </a:rPr>
              <a:t>–</a:t>
            </a:r>
          </a:p>
          <a:p>
            <a:r>
              <a:rPr lang="en-US" sz="2600" dirty="0" smtClean="0">
                <a:solidFill>
                  <a:srgbClr val="000000"/>
                </a:solidFill>
              </a:rPr>
              <a:t>E) Other</a:t>
            </a:r>
            <a:r>
              <a:rPr lang="en-US" sz="2600" dirty="0">
                <a:solidFill>
                  <a:srgbClr val="000000"/>
                </a:solidFill>
              </a:rPr>
              <a:t>! (Something is 0, or it’s unclear) </a:t>
            </a: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52</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8223"/>
            <a:ext cx="6267621" cy="3865033"/>
          </a:xfrm>
          <a:prstGeom prst="rect">
            <a:avLst/>
          </a:prstGeom>
        </p:spPr>
      </p:pic>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cxnSp>
        <p:nvCxnSpPr>
          <p:cNvPr id="10" name="Straight Connector 9"/>
          <p:cNvCxnSpPr/>
          <p:nvPr/>
        </p:nvCxnSpPr>
        <p:spPr bwMode="auto">
          <a:xfrm rot="5400000">
            <a:off x="3075030" y="2850843"/>
            <a:ext cx="734574" cy="1588"/>
          </a:xfrm>
          <a:prstGeom prst="line">
            <a:avLst/>
          </a:prstGeom>
          <a:noFill/>
          <a:ln w="25400" cap="flat" cmpd="sng" algn="ctr">
            <a:solidFill>
              <a:schemeClr val="tx1"/>
            </a:solidFill>
            <a:prstDash val="dash"/>
            <a:round/>
            <a:headEnd type="none" w="med" len="med"/>
            <a:tailEnd type="none"/>
          </a:ln>
          <a:effectLst/>
        </p:spPr>
      </p:cxnSp>
      <p:sp>
        <p:nvSpPr>
          <p:cNvPr id="13" name="TextBox 12"/>
          <p:cNvSpPr txBox="1"/>
          <p:nvPr/>
        </p:nvSpPr>
        <p:spPr>
          <a:xfrm>
            <a:off x="3256844" y="3158068"/>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cxnSp>
        <p:nvCxnSpPr>
          <p:cNvPr id="12" name="Straight Connector 11"/>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4" name="Straight Connector 13"/>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
        <p:nvSpPr>
          <p:cNvPr id="17" name="TextBox 16"/>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signs of a</a:t>
            </a:r>
            <a:r>
              <a:rPr lang="en-US" sz="2600" baseline="-25000">
                <a:solidFill>
                  <a:srgbClr val="000000"/>
                </a:solidFill>
              </a:rPr>
              <a:t>0 </a:t>
            </a:r>
            <a:r>
              <a:rPr lang="en-US" sz="2600">
                <a:solidFill>
                  <a:srgbClr val="000000"/>
                </a:solidFill>
              </a:rPr>
              <a:t>and a</a:t>
            </a:r>
            <a:r>
              <a:rPr lang="en-US" sz="2600" baseline="-25000">
                <a:solidFill>
                  <a:srgbClr val="000000"/>
                </a:solidFill>
              </a:rPr>
              <a:t>1</a:t>
            </a:r>
            <a:r>
              <a:rPr lang="en-US" sz="2600">
                <a:solidFill>
                  <a:srgbClr val="000000"/>
                </a:solidFill>
              </a:rPr>
              <a:t>?</a:t>
            </a:r>
          </a:p>
        </p:txBody>
      </p:sp>
      <p:sp>
        <p:nvSpPr>
          <p:cNvPr id="18" name="TextBox 17"/>
          <p:cNvSpPr txBox="1"/>
          <p:nvPr/>
        </p:nvSpPr>
        <p:spPr>
          <a:xfrm>
            <a:off x="508000" y="5192889"/>
            <a:ext cx="6609502" cy="1292662"/>
          </a:xfrm>
          <a:prstGeom prst="rect">
            <a:avLst/>
          </a:prstGeom>
          <a:noFill/>
        </p:spPr>
        <p:txBody>
          <a:bodyPr wrap="none" rtlCol="0">
            <a:spAutoFit/>
          </a:bodyPr>
          <a:lstStyle/>
          <a:p>
            <a:pPr marL="514350" indent="-514350">
              <a:buFontTx/>
              <a:buAutoNum type="alphaUcParenR"/>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B)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a:t>
            </a:r>
          </a:p>
          <a:p>
            <a:pPr marL="514350" indent="-514350">
              <a:buFontTx/>
              <a:buAutoNum type="alphaUcParenR" startAt="3"/>
            </a:pPr>
            <a:r>
              <a:rPr lang="en-US" sz="2600" dirty="0">
                <a:solidFill>
                  <a:srgbClr val="000000"/>
                </a:solidFill>
              </a:rPr>
              <a:t>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 		   D) a</a:t>
            </a:r>
            <a:r>
              <a:rPr lang="en-US" sz="2600" baseline="-25000" dirty="0">
                <a:solidFill>
                  <a:srgbClr val="000000"/>
                </a:solidFill>
              </a:rPr>
              <a:t>0</a:t>
            </a:r>
            <a:r>
              <a:rPr lang="en-US" sz="2600" dirty="0">
                <a:solidFill>
                  <a:srgbClr val="000000"/>
                </a:solidFill>
              </a:rPr>
              <a:t> is -, a</a:t>
            </a:r>
            <a:r>
              <a:rPr lang="en-US" sz="2600" baseline="-25000" dirty="0">
                <a:solidFill>
                  <a:srgbClr val="000000"/>
                </a:solidFill>
              </a:rPr>
              <a:t>1</a:t>
            </a:r>
            <a:r>
              <a:rPr lang="en-US" sz="2600" dirty="0">
                <a:solidFill>
                  <a:srgbClr val="000000"/>
                </a:solidFill>
              </a:rPr>
              <a:t> is –</a:t>
            </a:r>
          </a:p>
          <a:p>
            <a:r>
              <a:rPr lang="en-US" sz="2600" dirty="0" smtClean="0">
                <a:solidFill>
                  <a:srgbClr val="000000"/>
                </a:solidFill>
              </a:rPr>
              <a:t>E) Other</a:t>
            </a:r>
            <a:r>
              <a:rPr lang="en-US" sz="2600" dirty="0">
                <a:solidFill>
                  <a:srgbClr val="000000"/>
                </a:solidFill>
              </a:rPr>
              <a:t>! (Something is 0, or it’s unclear) </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53</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8223"/>
            <a:ext cx="6267621" cy="3865033"/>
          </a:xfrm>
          <a:prstGeom prst="rect">
            <a:avLst/>
          </a:prstGeom>
        </p:spPr>
      </p:pic>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sp>
        <p:nvSpPr>
          <p:cNvPr id="12" name="TextBox 11"/>
          <p:cNvSpPr txBox="1"/>
          <p:nvPr/>
        </p:nvSpPr>
        <p:spPr>
          <a:xfrm>
            <a:off x="14113" y="5192889"/>
            <a:ext cx="9101667" cy="1292662"/>
          </a:xfrm>
          <a:prstGeom prst="rect">
            <a:avLst/>
          </a:prstGeom>
          <a:noFill/>
        </p:spPr>
        <p:txBody>
          <a:bodyPr wrap="square" rtlCol="0">
            <a:spAutoFit/>
          </a:bodyPr>
          <a:lstStyle/>
          <a:p>
            <a:pPr marL="514350" indent="-514350"/>
            <a:r>
              <a:rPr lang="en-US" sz="2600">
                <a:solidFill>
                  <a:srgbClr val="000000"/>
                </a:solidFill>
              </a:rPr>
              <a:t>A)    +(?)      B)  -(?)        C) 0 (?)   </a:t>
            </a:r>
          </a:p>
          <a:p>
            <a:pPr marL="514350" indent="-514350"/>
            <a:r>
              <a:rPr lang="en-US" sz="2600">
                <a:solidFill>
                  <a:srgbClr val="000000"/>
                </a:solidFill>
              </a:rPr>
              <a:t>D)  ????? How could we possibly tell this without a formula?			</a:t>
            </a:r>
          </a:p>
        </p:txBody>
      </p:sp>
      <p:cxnSp>
        <p:nvCxnSpPr>
          <p:cNvPr id="16" name="Straight Connector 15"/>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7" name="Straight Connector 16"/>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cxnSp>
        <p:nvCxnSpPr>
          <p:cNvPr id="18" name="Straight Connector 17"/>
          <p:cNvCxnSpPr/>
          <p:nvPr/>
        </p:nvCxnSpPr>
        <p:spPr bwMode="auto">
          <a:xfrm rot="5400000">
            <a:off x="2129584" y="2610953"/>
            <a:ext cx="734574" cy="1588"/>
          </a:xfrm>
          <a:prstGeom prst="line">
            <a:avLst/>
          </a:prstGeom>
          <a:noFill/>
          <a:ln w="25400" cap="flat" cmpd="sng" algn="ctr">
            <a:solidFill>
              <a:schemeClr val="tx1"/>
            </a:solidFill>
            <a:prstDash val="dash"/>
            <a:round/>
            <a:headEnd type="none" w="med" len="med"/>
            <a:tailEnd type="none"/>
          </a:ln>
          <a:effectLst/>
        </p:spPr>
      </p:cxnSp>
      <p:sp>
        <p:nvSpPr>
          <p:cNvPr id="19" name="TextBox 18"/>
          <p:cNvSpPr txBox="1"/>
          <p:nvPr/>
        </p:nvSpPr>
        <p:spPr>
          <a:xfrm>
            <a:off x="2283175" y="2861734"/>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sp>
        <p:nvSpPr>
          <p:cNvPr id="13" name="TextBox 12"/>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 of a</a:t>
            </a:r>
            <a:r>
              <a:rPr lang="en-US" sz="2600" baseline="-25000">
                <a:solidFill>
                  <a:srgbClr val="000000"/>
                </a:solidFill>
              </a:rPr>
              <a:t>2</a:t>
            </a:r>
            <a:r>
              <a:rPr lang="en-US" sz="260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54</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8223"/>
            <a:ext cx="6267621" cy="3865033"/>
          </a:xfrm>
          <a:prstGeom prst="rect">
            <a:avLst/>
          </a:prstGeom>
        </p:spPr>
      </p:pic>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cxnSp>
        <p:nvCxnSpPr>
          <p:cNvPr id="18" name="Straight Connector 17"/>
          <p:cNvCxnSpPr/>
          <p:nvPr/>
        </p:nvCxnSpPr>
        <p:spPr bwMode="auto">
          <a:xfrm rot="5400000">
            <a:off x="2736366" y="3006066"/>
            <a:ext cx="734574" cy="1588"/>
          </a:xfrm>
          <a:prstGeom prst="line">
            <a:avLst/>
          </a:prstGeom>
          <a:noFill/>
          <a:ln w="25400" cap="flat" cmpd="sng" algn="ctr">
            <a:solidFill>
              <a:schemeClr val="tx1"/>
            </a:solidFill>
            <a:prstDash val="dash"/>
            <a:round/>
            <a:headEnd type="none" w="med" len="med"/>
            <a:tailEnd type="none"/>
          </a:ln>
          <a:effectLst/>
        </p:spPr>
      </p:cxnSp>
      <p:sp>
        <p:nvSpPr>
          <p:cNvPr id="19" name="TextBox 18"/>
          <p:cNvSpPr txBox="1"/>
          <p:nvPr/>
        </p:nvSpPr>
        <p:spPr>
          <a:xfrm>
            <a:off x="2847620" y="2071514"/>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sp>
        <p:nvSpPr>
          <p:cNvPr id="20" name="TextBox 19"/>
          <p:cNvSpPr txBox="1"/>
          <p:nvPr/>
        </p:nvSpPr>
        <p:spPr>
          <a:xfrm>
            <a:off x="14113" y="5192889"/>
            <a:ext cx="9101667" cy="1292662"/>
          </a:xfrm>
          <a:prstGeom prst="rect">
            <a:avLst/>
          </a:prstGeom>
          <a:noFill/>
        </p:spPr>
        <p:txBody>
          <a:bodyPr wrap="square" rtlCol="0">
            <a:spAutoFit/>
          </a:bodyPr>
          <a:lstStyle/>
          <a:p>
            <a:pPr marL="514350" indent="-514350"/>
            <a:r>
              <a:rPr lang="en-US" sz="2600">
                <a:solidFill>
                  <a:srgbClr val="000000"/>
                </a:solidFill>
              </a:rPr>
              <a:t>A)    +(?)      B)  -(?)        C) 0 (?)   </a:t>
            </a:r>
          </a:p>
          <a:p>
            <a:pPr marL="514350" indent="-514350"/>
            <a:r>
              <a:rPr lang="en-US" sz="2600">
                <a:solidFill>
                  <a:srgbClr val="000000"/>
                </a:solidFill>
              </a:rPr>
              <a:t>D)  ????? How could we possibly tell this without a formula?			</a:t>
            </a:r>
          </a:p>
        </p:txBody>
      </p:sp>
      <p:cxnSp>
        <p:nvCxnSpPr>
          <p:cNvPr id="21" name="Straight Connector 20"/>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22" name="Straight Connector 21"/>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
        <p:nvSpPr>
          <p:cNvPr id="13" name="TextBox 12"/>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 of a</a:t>
            </a:r>
            <a:r>
              <a:rPr lang="en-US" sz="2600" baseline="-25000">
                <a:solidFill>
                  <a:srgbClr val="000000"/>
                </a:solidFill>
              </a:rPr>
              <a:t>2</a:t>
            </a:r>
            <a:r>
              <a:rPr lang="en-US" sz="260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55</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0"/>
            <a:ext cx="6267621" cy="3865033"/>
          </a:xfrm>
          <a:prstGeom prst="rect">
            <a:avLst/>
          </a:prstGeom>
        </p:spPr>
      </p:pic>
      <p:cxnSp>
        <p:nvCxnSpPr>
          <p:cNvPr id="8" name="Straight Connector 7"/>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9" name="Straight Connector 8"/>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sp>
        <p:nvSpPr>
          <p:cNvPr id="11" name="TextBox 10"/>
          <p:cNvSpPr txBox="1"/>
          <p:nvPr/>
        </p:nvSpPr>
        <p:spPr>
          <a:xfrm>
            <a:off x="606778" y="296335"/>
            <a:ext cx="703112" cy="523220"/>
          </a:xfrm>
          <a:prstGeom prst="rect">
            <a:avLst/>
          </a:prstGeom>
          <a:noFill/>
        </p:spPr>
        <p:txBody>
          <a:bodyPr wrap="none" rtlCol="0">
            <a:spAutoFit/>
          </a:bodyPr>
          <a:lstStyle/>
          <a:p>
            <a:r>
              <a:rPr lang="en-US" sz="2800">
                <a:solidFill>
                  <a:srgbClr val="000000"/>
                </a:solidFill>
              </a:rPr>
              <a:t>f(x)</a:t>
            </a:r>
          </a:p>
        </p:txBody>
      </p:sp>
      <p:sp>
        <p:nvSpPr>
          <p:cNvPr id="14" name="TextBox 13"/>
          <p:cNvSpPr txBox="1"/>
          <p:nvPr/>
        </p:nvSpPr>
        <p:spPr>
          <a:xfrm>
            <a:off x="14113" y="5192889"/>
            <a:ext cx="9101667" cy="1292662"/>
          </a:xfrm>
          <a:prstGeom prst="rect">
            <a:avLst/>
          </a:prstGeom>
          <a:noFill/>
        </p:spPr>
        <p:txBody>
          <a:bodyPr wrap="square" rtlCol="0">
            <a:spAutoFit/>
          </a:bodyPr>
          <a:lstStyle/>
          <a:p>
            <a:pPr marL="514350" indent="-514350"/>
            <a:r>
              <a:rPr lang="en-US" sz="2600">
                <a:solidFill>
                  <a:srgbClr val="000000"/>
                </a:solidFill>
              </a:rPr>
              <a:t>A)    +(?)      B)  -(?)        C) 0 (?)   </a:t>
            </a:r>
          </a:p>
          <a:p>
            <a:pPr marL="514350" indent="-514350"/>
            <a:r>
              <a:rPr lang="en-US" sz="2600">
                <a:solidFill>
                  <a:srgbClr val="000000"/>
                </a:solidFill>
              </a:rPr>
              <a:t>D)  ????? How could we possibly tell this without a formula?			</a:t>
            </a:r>
          </a:p>
        </p:txBody>
      </p:sp>
      <p:cxnSp>
        <p:nvCxnSpPr>
          <p:cNvPr id="13" name="Straight Connector 12"/>
          <p:cNvCxnSpPr/>
          <p:nvPr/>
        </p:nvCxnSpPr>
        <p:spPr bwMode="auto">
          <a:xfrm rot="5400000">
            <a:off x="3075030" y="2667400"/>
            <a:ext cx="734574" cy="1588"/>
          </a:xfrm>
          <a:prstGeom prst="line">
            <a:avLst/>
          </a:prstGeom>
          <a:noFill/>
          <a:ln w="25400" cap="flat" cmpd="sng" algn="ctr">
            <a:solidFill>
              <a:schemeClr val="tx1"/>
            </a:solidFill>
            <a:prstDash val="dash"/>
            <a:round/>
            <a:headEnd type="none" w="med" len="med"/>
            <a:tailEnd type="none"/>
          </a:ln>
          <a:effectLst/>
        </p:spPr>
      </p:cxnSp>
      <p:sp>
        <p:nvSpPr>
          <p:cNvPr id="15" name="TextBox 14"/>
          <p:cNvSpPr txBox="1"/>
          <p:nvPr/>
        </p:nvSpPr>
        <p:spPr>
          <a:xfrm>
            <a:off x="3327399" y="2889959"/>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sp>
        <p:nvSpPr>
          <p:cNvPr id="16" name="TextBox 15"/>
          <p:cNvSpPr txBox="1"/>
          <p:nvPr/>
        </p:nvSpPr>
        <p:spPr>
          <a:xfrm>
            <a:off x="239889" y="3824111"/>
            <a:ext cx="8551333" cy="1292662"/>
          </a:xfrm>
          <a:prstGeom prst="rect">
            <a:avLst/>
          </a:prstGeom>
          <a:noFill/>
        </p:spPr>
        <p:txBody>
          <a:bodyPr wrap="square" rtlCol="0">
            <a:spAutoFit/>
          </a:bodyPr>
          <a:lstStyle/>
          <a:p>
            <a:r>
              <a:rPr lang="en-US" sz="2600">
                <a:solidFill>
                  <a:srgbClr val="000000"/>
                </a:solidFill>
              </a:rPr>
              <a:t>If we expand f(x) around point x</a:t>
            </a:r>
            <a:r>
              <a:rPr lang="en-US" sz="2600" baseline="-25000">
                <a:solidFill>
                  <a:srgbClr val="000000"/>
                </a:solidFill>
              </a:rPr>
              <a:t>1</a:t>
            </a:r>
            <a:r>
              <a:rPr lang="en-US" sz="2600">
                <a:solidFill>
                  <a:srgbClr val="000000"/>
                </a:solidFill>
              </a:rPr>
              <a:t> in a Taylor series, </a:t>
            </a:r>
            <a:br>
              <a:rPr lang="en-US" sz="2600">
                <a:solidFill>
                  <a:srgbClr val="000000"/>
                </a:solidFill>
              </a:rPr>
            </a:br>
            <a:r>
              <a:rPr lang="en-US" sz="2600">
                <a:solidFill>
                  <a:srgbClr val="000000"/>
                </a:solidFill>
              </a:rPr>
              <a:t>f(x) =a</a:t>
            </a:r>
            <a:r>
              <a:rPr lang="en-US" sz="2600" baseline="-25000">
                <a:solidFill>
                  <a:srgbClr val="000000"/>
                </a:solidFill>
              </a:rPr>
              <a:t>0</a:t>
            </a:r>
            <a:r>
              <a:rPr lang="en-US" sz="2600">
                <a:solidFill>
                  <a:srgbClr val="000000"/>
                </a:solidFill>
              </a:rPr>
              <a:t>+a</a:t>
            </a:r>
            <a:r>
              <a:rPr lang="en-US" sz="2600" baseline="-25000">
                <a:solidFill>
                  <a:srgbClr val="000000"/>
                </a:solidFill>
              </a:rPr>
              <a:t>1 </a:t>
            </a:r>
            <a:r>
              <a:rPr lang="en-US" sz="2600">
                <a:solidFill>
                  <a:srgbClr val="000000"/>
                </a:solidFill>
              </a:rPr>
              <a:t>(x-x</a:t>
            </a:r>
            <a:r>
              <a:rPr lang="en-US" sz="2600" baseline="-25000">
                <a:solidFill>
                  <a:srgbClr val="000000"/>
                </a:solidFill>
              </a:rPr>
              <a:t>1</a:t>
            </a:r>
            <a:r>
              <a:rPr lang="en-US" sz="2600">
                <a:solidFill>
                  <a:srgbClr val="000000"/>
                </a:solidFill>
              </a:rPr>
              <a:t>)+a</a:t>
            </a:r>
            <a:r>
              <a:rPr lang="en-US" sz="2600" baseline="-25000">
                <a:solidFill>
                  <a:srgbClr val="000000"/>
                </a:solidFill>
              </a:rPr>
              <a:t>2 </a:t>
            </a:r>
            <a:r>
              <a:rPr lang="en-US" sz="2600">
                <a:solidFill>
                  <a:srgbClr val="000000"/>
                </a:solidFill>
              </a:rPr>
              <a:t>(x-x</a:t>
            </a:r>
            <a:r>
              <a:rPr lang="en-US" sz="2600" baseline="-25000">
                <a:solidFill>
                  <a:srgbClr val="000000"/>
                </a:solidFill>
              </a:rPr>
              <a:t>1</a:t>
            </a:r>
            <a:r>
              <a:rPr lang="en-US" sz="2600">
                <a:solidFill>
                  <a:srgbClr val="000000"/>
                </a:solidFill>
              </a:rPr>
              <a:t>)</a:t>
            </a:r>
            <a:r>
              <a:rPr lang="en-US" sz="2600" baseline="30000">
                <a:solidFill>
                  <a:srgbClr val="000000"/>
                </a:solidFill>
              </a:rPr>
              <a:t>2</a:t>
            </a:r>
            <a:r>
              <a:rPr lang="en-US" sz="2600">
                <a:solidFill>
                  <a:srgbClr val="000000"/>
                </a:solidFill>
              </a:rPr>
              <a:t>+...</a:t>
            </a:r>
          </a:p>
          <a:p>
            <a:r>
              <a:rPr lang="en-US" sz="2600">
                <a:solidFill>
                  <a:srgbClr val="000000"/>
                </a:solidFill>
              </a:rPr>
              <a:t>What is your best guess for the sign of a</a:t>
            </a:r>
            <a:r>
              <a:rPr lang="en-US" sz="2600" baseline="-25000">
                <a:solidFill>
                  <a:srgbClr val="000000"/>
                </a:solidFill>
              </a:rPr>
              <a:t>2</a:t>
            </a:r>
            <a:r>
              <a:rPr lang="en-US" sz="260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56</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11666"/>
            <a:ext cx="6267621" cy="3865033"/>
          </a:xfrm>
          <a:prstGeom prst="rect">
            <a:avLst/>
          </a:prstGeom>
        </p:spPr>
      </p:pic>
      <p:sp>
        <p:nvSpPr>
          <p:cNvPr id="11" name="TextBox 10"/>
          <p:cNvSpPr txBox="1"/>
          <p:nvPr/>
        </p:nvSpPr>
        <p:spPr>
          <a:xfrm>
            <a:off x="606778" y="479778"/>
            <a:ext cx="666080" cy="492443"/>
          </a:xfrm>
          <a:prstGeom prst="rect">
            <a:avLst/>
          </a:prstGeom>
          <a:noFill/>
        </p:spPr>
        <p:txBody>
          <a:bodyPr wrap="none" rtlCol="0">
            <a:spAutoFit/>
          </a:bodyPr>
          <a:lstStyle/>
          <a:p>
            <a:r>
              <a:rPr lang="en-US" sz="2600">
                <a:solidFill>
                  <a:srgbClr val="000000"/>
                </a:solidFill>
              </a:rPr>
              <a:t>f(x)</a:t>
            </a:r>
          </a:p>
        </p:txBody>
      </p:sp>
      <p:cxnSp>
        <p:nvCxnSpPr>
          <p:cNvPr id="12" name="Straight Connector 11"/>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3" name="Straight Connector 12"/>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cxnSp>
        <p:nvCxnSpPr>
          <p:cNvPr id="14" name="Straight Connector 13"/>
          <p:cNvCxnSpPr/>
          <p:nvPr/>
        </p:nvCxnSpPr>
        <p:spPr bwMode="auto">
          <a:xfrm rot="5400000">
            <a:off x="2086611" y="2835293"/>
            <a:ext cx="734574" cy="1588"/>
          </a:xfrm>
          <a:prstGeom prst="line">
            <a:avLst/>
          </a:prstGeom>
          <a:noFill/>
          <a:ln w="25400" cap="flat" cmpd="sng" algn="ctr">
            <a:solidFill>
              <a:schemeClr val="tx1"/>
            </a:solidFill>
            <a:prstDash val="dash"/>
            <a:round/>
            <a:headEnd type="none" w="med" len="med"/>
            <a:tailEnd type="none"/>
          </a:ln>
          <a:effectLst/>
        </p:spPr>
      </p:cxnSp>
      <p:sp>
        <p:nvSpPr>
          <p:cNvPr id="15" name="TextBox 14"/>
          <p:cNvSpPr txBox="1"/>
          <p:nvPr/>
        </p:nvSpPr>
        <p:spPr>
          <a:xfrm>
            <a:off x="2153301" y="3081809"/>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sp>
        <p:nvSpPr>
          <p:cNvPr id="23" name="TextBox 22"/>
          <p:cNvSpPr txBox="1"/>
          <p:nvPr/>
        </p:nvSpPr>
        <p:spPr>
          <a:xfrm>
            <a:off x="0" y="3810618"/>
            <a:ext cx="9144000" cy="3046988"/>
          </a:xfrm>
          <a:prstGeom prst="rect">
            <a:avLst/>
          </a:prstGeom>
          <a:noFill/>
        </p:spPr>
        <p:txBody>
          <a:bodyPr wrap="square" rtlCol="0">
            <a:spAutoFit/>
          </a:bodyPr>
          <a:lstStyle/>
          <a:p>
            <a:r>
              <a:rPr lang="en-US" sz="3200" dirty="0">
                <a:solidFill>
                  <a:srgbClr val="000000"/>
                </a:solidFill>
              </a:rPr>
              <a:t>Taylor expand about x1, to “</a:t>
            </a:r>
            <a:r>
              <a:rPr lang="en-US" sz="3200" dirty="0" err="1">
                <a:solidFill>
                  <a:srgbClr val="000000"/>
                </a:solidFill>
              </a:rPr>
              <a:t>zeroth</a:t>
            </a:r>
            <a:r>
              <a:rPr lang="en-US" sz="3200" dirty="0">
                <a:solidFill>
                  <a:srgbClr val="000000"/>
                </a:solidFill>
              </a:rPr>
              <a:t>”, “first”, and “second” orders. In each case, SKETCH (on top of the real curve) what your </a:t>
            </a:r>
            <a:br>
              <a:rPr lang="en-US" sz="3200" dirty="0">
                <a:solidFill>
                  <a:srgbClr val="000000"/>
                </a:solidFill>
              </a:rPr>
            </a:br>
            <a:r>
              <a:rPr lang="en-US" sz="3200" dirty="0">
                <a:solidFill>
                  <a:srgbClr val="000000"/>
                </a:solidFill>
              </a:rPr>
              <a:t>“Taylor approximation” looks </a:t>
            </a:r>
            <a:r>
              <a:rPr lang="en-US" sz="3200" dirty="0" smtClean="0">
                <a:solidFill>
                  <a:srgbClr val="000000"/>
                </a:solidFill>
              </a:rPr>
              <a:t>like</a:t>
            </a:r>
            <a:br>
              <a:rPr lang="en-US" sz="3200" dirty="0" smtClean="0">
                <a:solidFill>
                  <a:srgbClr val="000000"/>
                </a:solidFill>
              </a:rPr>
            </a:br>
            <a:endParaRPr lang="en-US" sz="1600" dirty="0">
              <a:solidFill>
                <a:srgbClr val="000000"/>
              </a:solidFill>
            </a:endParaRPr>
          </a:p>
          <a:p>
            <a:r>
              <a:rPr lang="en-US" dirty="0" smtClean="0">
                <a:solidFill>
                  <a:srgbClr val="000000"/>
                </a:solidFill>
              </a:rPr>
              <a:t>If time – try it about the BOTTOM point of the curve, or the first zero crossing…</a:t>
            </a:r>
            <a:endParaRPr lang="en-US"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57</a:t>
            </a:fld>
            <a:endParaRPr lang="en-US">
              <a:solidFill>
                <a:srgbClr val="000000"/>
              </a:solidFill>
            </a:endParaRPr>
          </a:p>
        </p:txBody>
      </p:sp>
      <p:pic>
        <p:nvPicPr>
          <p:cNvPr id="6" name="Picture 5"/>
          <p:cNvPicPr>
            <a:picLocks noChangeAspect="1"/>
          </p:cNvPicPr>
          <p:nvPr/>
        </p:nvPicPr>
        <p:blipFill>
          <a:blip r:embed="rId3"/>
          <a:stretch>
            <a:fillRect/>
          </a:stretch>
        </p:blipFill>
        <p:spPr>
          <a:xfrm>
            <a:off x="1281824" y="211666"/>
            <a:ext cx="6267621" cy="3865033"/>
          </a:xfrm>
          <a:prstGeom prst="rect">
            <a:avLst/>
          </a:prstGeom>
        </p:spPr>
      </p:pic>
      <p:sp>
        <p:nvSpPr>
          <p:cNvPr id="11" name="TextBox 10"/>
          <p:cNvSpPr txBox="1"/>
          <p:nvPr/>
        </p:nvSpPr>
        <p:spPr>
          <a:xfrm>
            <a:off x="606778" y="479778"/>
            <a:ext cx="666080" cy="492443"/>
          </a:xfrm>
          <a:prstGeom prst="rect">
            <a:avLst/>
          </a:prstGeom>
          <a:noFill/>
        </p:spPr>
        <p:txBody>
          <a:bodyPr wrap="none" rtlCol="0">
            <a:spAutoFit/>
          </a:bodyPr>
          <a:lstStyle/>
          <a:p>
            <a:r>
              <a:rPr lang="en-US" sz="2600">
                <a:solidFill>
                  <a:srgbClr val="000000"/>
                </a:solidFill>
              </a:rPr>
              <a:t>f(x)</a:t>
            </a:r>
          </a:p>
        </p:txBody>
      </p:sp>
      <p:cxnSp>
        <p:nvCxnSpPr>
          <p:cNvPr id="12" name="Straight Connector 11"/>
          <p:cNvCxnSpPr/>
          <p:nvPr/>
        </p:nvCxnSpPr>
        <p:spPr bwMode="auto">
          <a:xfrm>
            <a:off x="987778" y="3005665"/>
            <a:ext cx="7140222" cy="1588"/>
          </a:xfrm>
          <a:prstGeom prst="line">
            <a:avLst/>
          </a:prstGeom>
          <a:noFill/>
          <a:ln w="12700" cap="flat" cmpd="sng" algn="ctr">
            <a:solidFill>
              <a:schemeClr val="tx1"/>
            </a:solidFill>
            <a:prstDash val="solid"/>
            <a:round/>
            <a:headEnd type="none" w="med" len="med"/>
            <a:tailEnd type="arrow"/>
          </a:ln>
          <a:effectLst/>
        </p:spPr>
      </p:cxnSp>
      <p:cxnSp>
        <p:nvCxnSpPr>
          <p:cNvPr id="13" name="Straight Connector 12"/>
          <p:cNvCxnSpPr/>
          <p:nvPr/>
        </p:nvCxnSpPr>
        <p:spPr bwMode="auto">
          <a:xfrm rot="5400000" flipH="1" flipV="1">
            <a:off x="46346" y="1784040"/>
            <a:ext cx="2471473" cy="1588"/>
          </a:xfrm>
          <a:prstGeom prst="line">
            <a:avLst/>
          </a:prstGeom>
          <a:noFill/>
          <a:ln w="12700" cap="flat" cmpd="sng" algn="ctr">
            <a:solidFill>
              <a:schemeClr val="tx1"/>
            </a:solidFill>
            <a:prstDash val="solid"/>
            <a:round/>
            <a:headEnd type="none" w="med" len="med"/>
            <a:tailEnd type="arrow"/>
          </a:ln>
          <a:effectLst/>
        </p:spPr>
      </p:cxnSp>
      <p:cxnSp>
        <p:nvCxnSpPr>
          <p:cNvPr id="14" name="Straight Connector 13"/>
          <p:cNvCxnSpPr/>
          <p:nvPr/>
        </p:nvCxnSpPr>
        <p:spPr bwMode="auto">
          <a:xfrm rot="5400000">
            <a:off x="2086611" y="2835293"/>
            <a:ext cx="734574" cy="1588"/>
          </a:xfrm>
          <a:prstGeom prst="line">
            <a:avLst/>
          </a:prstGeom>
          <a:noFill/>
          <a:ln w="25400" cap="flat" cmpd="sng" algn="ctr">
            <a:solidFill>
              <a:schemeClr val="tx1"/>
            </a:solidFill>
            <a:prstDash val="dash"/>
            <a:round/>
            <a:headEnd type="none" w="med" len="med"/>
            <a:tailEnd type="none"/>
          </a:ln>
          <a:effectLst/>
        </p:spPr>
      </p:cxnSp>
      <p:sp>
        <p:nvSpPr>
          <p:cNvPr id="15" name="TextBox 14"/>
          <p:cNvSpPr txBox="1"/>
          <p:nvPr/>
        </p:nvSpPr>
        <p:spPr>
          <a:xfrm>
            <a:off x="2153301" y="3081809"/>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1</a:t>
            </a:r>
          </a:p>
        </p:txBody>
      </p:sp>
      <p:cxnSp>
        <p:nvCxnSpPr>
          <p:cNvPr id="18" name="Straight Connector 17"/>
          <p:cNvCxnSpPr/>
          <p:nvPr/>
        </p:nvCxnSpPr>
        <p:spPr bwMode="auto">
          <a:xfrm rot="5400000">
            <a:off x="2729215" y="2920841"/>
            <a:ext cx="734574" cy="1588"/>
          </a:xfrm>
          <a:prstGeom prst="line">
            <a:avLst/>
          </a:prstGeom>
          <a:noFill/>
          <a:ln w="25400" cap="flat" cmpd="sng" algn="ctr">
            <a:solidFill>
              <a:schemeClr val="tx1"/>
            </a:solidFill>
            <a:prstDash val="dash"/>
            <a:round/>
            <a:headEnd type="none" w="med" len="med"/>
            <a:tailEnd type="none"/>
          </a:ln>
          <a:effectLst/>
        </p:spPr>
      </p:cxnSp>
      <p:cxnSp>
        <p:nvCxnSpPr>
          <p:cNvPr id="19" name="Straight Connector 18"/>
          <p:cNvCxnSpPr/>
          <p:nvPr/>
        </p:nvCxnSpPr>
        <p:spPr bwMode="auto">
          <a:xfrm rot="5400000">
            <a:off x="3193563" y="2984105"/>
            <a:ext cx="734574" cy="1588"/>
          </a:xfrm>
          <a:prstGeom prst="line">
            <a:avLst/>
          </a:prstGeom>
          <a:noFill/>
          <a:ln w="25400" cap="flat" cmpd="sng" algn="ctr">
            <a:solidFill>
              <a:schemeClr val="tx1"/>
            </a:solidFill>
            <a:prstDash val="dash"/>
            <a:round/>
            <a:headEnd type="none" w="med" len="med"/>
            <a:tailEnd type="none"/>
          </a:ln>
          <a:effectLst/>
        </p:spPr>
      </p:cxnSp>
      <p:sp>
        <p:nvSpPr>
          <p:cNvPr id="21" name="TextBox 20"/>
          <p:cNvSpPr txBox="1"/>
          <p:nvPr/>
        </p:nvSpPr>
        <p:spPr>
          <a:xfrm>
            <a:off x="2862752" y="2454257"/>
            <a:ext cx="497335" cy="523220"/>
          </a:xfrm>
          <a:prstGeom prst="rect">
            <a:avLst/>
          </a:prstGeom>
          <a:solidFill>
            <a:schemeClr val="bg1"/>
          </a:solidFill>
        </p:spPr>
        <p:txBody>
          <a:bodyPr wrap="none" rtlCol="0">
            <a:spAutoFit/>
          </a:bodyPr>
          <a:lstStyle/>
          <a:p>
            <a:r>
              <a:rPr lang="en-US" sz="2800">
                <a:solidFill>
                  <a:srgbClr val="000000"/>
                </a:solidFill>
              </a:rPr>
              <a:t>x</a:t>
            </a:r>
            <a:r>
              <a:rPr lang="en-US" sz="2800" baseline="-25000">
                <a:solidFill>
                  <a:srgbClr val="000000"/>
                </a:solidFill>
              </a:rPr>
              <a:t>2</a:t>
            </a:r>
          </a:p>
        </p:txBody>
      </p:sp>
      <p:sp>
        <p:nvSpPr>
          <p:cNvPr id="22" name="TextBox 21"/>
          <p:cNvSpPr txBox="1"/>
          <p:nvPr/>
        </p:nvSpPr>
        <p:spPr>
          <a:xfrm>
            <a:off x="3375239" y="3189643"/>
            <a:ext cx="497335" cy="523220"/>
          </a:xfrm>
          <a:prstGeom prst="rect">
            <a:avLst/>
          </a:prstGeom>
          <a:noFill/>
        </p:spPr>
        <p:txBody>
          <a:bodyPr wrap="none" rtlCol="0">
            <a:spAutoFit/>
          </a:bodyPr>
          <a:lstStyle/>
          <a:p>
            <a:r>
              <a:rPr lang="en-US" sz="2800">
                <a:solidFill>
                  <a:srgbClr val="000000"/>
                </a:solidFill>
              </a:rPr>
              <a:t>x</a:t>
            </a:r>
            <a:r>
              <a:rPr lang="en-US" sz="2800" baseline="-25000">
                <a:solidFill>
                  <a:srgbClr val="000000"/>
                </a:solidFill>
              </a:rPr>
              <a:t>3</a:t>
            </a:r>
          </a:p>
        </p:txBody>
      </p:sp>
      <p:sp>
        <p:nvSpPr>
          <p:cNvPr id="23" name="TextBox 22"/>
          <p:cNvSpPr txBox="1"/>
          <p:nvPr/>
        </p:nvSpPr>
        <p:spPr>
          <a:xfrm>
            <a:off x="0" y="3810618"/>
            <a:ext cx="8364128" cy="3046988"/>
          </a:xfrm>
          <a:prstGeom prst="rect">
            <a:avLst/>
          </a:prstGeom>
          <a:noFill/>
        </p:spPr>
        <p:txBody>
          <a:bodyPr wrap="square" rtlCol="0">
            <a:spAutoFit/>
          </a:bodyPr>
          <a:lstStyle/>
          <a:p>
            <a:r>
              <a:rPr lang="en-US" sz="3200">
                <a:solidFill>
                  <a:srgbClr val="000000"/>
                </a:solidFill>
              </a:rPr>
              <a:t>Taylor expand about x1, to “zeroth”, “first”, and “second” orders. In each case, SKETCH (on top of the real curve) what your </a:t>
            </a:r>
            <a:br>
              <a:rPr lang="en-US" sz="3200">
                <a:solidFill>
                  <a:srgbClr val="000000"/>
                </a:solidFill>
              </a:rPr>
            </a:br>
            <a:r>
              <a:rPr lang="en-US" sz="3200">
                <a:solidFill>
                  <a:srgbClr val="000000"/>
                </a:solidFill>
              </a:rPr>
              <a:t>“Taylor approximation” looks like</a:t>
            </a:r>
          </a:p>
          <a:p>
            <a:endParaRPr lang="en-US" sz="3200">
              <a:solidFill>
                <a:srgbClr val="000000"/>
              </a:solidFill>
            </a:endParaRPr>
          </a:p>
          <a:p>
            <a:r>
              <a:rPr lang="en-US" sz="3200">
                <a:solidFill>
                  <a:srgbClr val="000000"/>
                </a:solidFill>
              </a:rPr>
              <a:t>Repeat for the other two points. </a:t>
            </a:r>
          </a:p>
        </p:txBody>
      </p:sp>
    </p:spTree>
    <p:extLst>
      <p:ext uri="{BB962C8B-B14F-4D97-AF65-F5344CB8AC3E}">
        <p14:creationId xmlns:p14="http://schemas.microsoft.com/office/powerpoint/2010/main" val="3028729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58</a:t>
            </a:fld>
            <a:endParaRPr lang="en-US">
              <a:solidFill>
                <a:srgbClr val="000000"/>
              </a:solidFill>
            </a:endParaRPr>
          </a:p>
        </p:txBody>
      </p:sp>
      <p:grpSp>
        <p:nvGrpSpPr>
          <p:cNvPr id="16" name="Group 15"/>
          <p:cNvGrpSpPr/>
          <p:nvPr/>
        </p:nvGrpSpPr>
        <p:grpSpPr>
          <a:xfrm>
            <a:off x="97690" y="641580"/>
            <a:ext cx="8909544" cy="4215092"/>
            <a:chOff x="97690" y="641580"/>
            <a:chExt cx="8909544" cy="4215092"/>
          </a:xfrm>
        </p:grpSpPr>
        <p:sp>
          <p:nvSpPr>
            <p:cNvPr id="3" name="Rectangle 2"/>
            <p:cNvSpPr/>
            <p:nvPr/>
          </p:nvSpPr>
          <p:spPr>
            <a:xfrm>
              <a:off x="156311" y="641580"/>
              <a:ext cx="8850923" cy="1077218"/>
            </a:xfrm>
            <a:prstGeom prst="rect">
              <a:avLst/>
            </a:prstGeom>
          </p:spPr>
          <p:txBody>
            <a:bodyPr wrap="square">
              <a:spAutoFit/>
            </a:bodyPr>
            <a:lstStyle/>
            <a:p>
              <a:r>
                <a:rPr lang="en-US" sz="3200">
                  <a:solidFill>
                    <a:srgbClr val="000000"/>
                  </a:solidFill>
                </a:rPr>
                <a:t>If x</a:t>
              </a:r>
              <a:r>
                <a:rPr lang="en-US" sz="3200" baseline="-25000">
                  <a:solidFill>
                    <a:srgbClr val="000000"/>
                  </a:solidFill>
                </a:rPr>
                <a:t>0</a:t>
              </a:r>
              <a:r>
                <a:rPr lang="en-US" sz="3200">
                  <a:solidFill>
                    <a:srgbClr val="000000"/>
                  </a:solidFill>
                </a:rPr>
                <a:t>=0, </a:t>
              </a:r>
              <a:r>
                <a:rPr lang="en-US" sz="3200">
                  <a:solidFill>
                    <a:srgbClr val="333399"/>
                  </a:solidFill>
                </a:rPr>
                <a:t>will the full Maclaurin series expansion produce the exact value </a:t>
              </a:r>
              <a:r>
                <a:rPr lang="en-US" sz="3200">
                  <a:solidFill>
                    <a:srgbClr val="000000"/>
                  </a:solidFill>
                </a:rPr>
                <a:t>for cos(3π)=-1?</a:t>
              </a:r>
            </a:p>
          </p:txBody>
        </p:sp>
        <p:sp>
          <p:nvSpPr>
            <p:cNvPr id="7" name="TextBox 6"/>
            <p:cNvSpPr txBox="1"/>
            <p:nvPr/>
          </p:nvSpPr>
          <p:spPr>
            <a:xfrm>
              <a:off x="97690" y="2897064"/>
              <a:ext cx="4594177" cy="1569660"/>
            </a:xfrm>
            <a:prstGeom prst="rect">
              <a:avLst/>
            </a:prstGeom>
            <a:noFill/>
          </p:spPr>
          <p:txBody>
            <a:bodyPr wrap="square" rtlCol="0">
              <a:spAutoFit/>
            </a:bodyPr>
            <a:lstStyle/>
            <a:p>
              <a:r>
                <a:rPr lang="en-US" sz="3200">
                  <a:solidFill>
                    <a:srgbClr val="000000"/>
                  </a:solidFill>
                </a:rPr>
                <a:t>A) Yes</a:t>
              </a:r>
            </a:p>
            <a:p>
              <a:r>
                <a:rPr lang="en-US" sz="3200">
                  <a:solidFill>
                    <a:srgbClr val="000000"/>
                  </a:solidFill>
                </a:rPr>
                <a:t>B) No, not even close</a:t>
              </a:r>
            </a:p>
            <a:p>
              <a:r>
                <a:rPr lang="en-US" sz="3200">
                  <a:solidFill>
                    <a:srgbClr val="000000"/>
                  </a:solidFill>
                </a:rPr>
                <a:t>C) Close, but not exact</a:t>
              </a:r>
            </a:p>
          </p:txBody>
        </p:sp>
        <p:pic>
          <p:nvPicPr>
            <p:cNvPr id="9" name="Picture 8"/>
            <p:cNvPicPr>
              <a:picLocks noChangeAspect="1"/>
            </p:cNvPicPr>
            <p:nvPr/>
          </p:nvPicPr>
          <p:blipFill>
            <a:blip r:embed="rId4"/>
            <a:stretch>
              <a:fillRect/>
            </a:stretch>
          </p:blipFill>
          <p:spPr>
            <a:xfrm>
              <a:off x="4591648" y="3350159"/>
              <a:ext cx="2522735" cy="1090387"/>
            </a:xfrm>
            <a:prstGeom prst="rect">
              <a:avLst/>
            </a:prstGeom>
          </p:spPr>
        </p:pic>
        <p:cxnSp>
          <p:nvCxnSpPr>
            <p:cNvPr id="11" name="Straight Arrow Connector 10"/>
            <p:cNvCxnSpPr/>
            <p:nvPr/>
          </p:nvCxnSpPr>
          <p:spPr bwMode="auto">
            <a:xfrm rot="10800000" flipV="1">
              <a:off x="5161807" y="3196204"/>
              <a:ext cx="406064" cy="103680"/>
            </a:xfrm>
            <a:prstGeom prst="straightConnector1">
              <a:avLst/>
            </a:prstGeom>
            <a:noFill/>
            <a:ln w="9525" cap="flat" cmpd="sng" algn="ctr">
              <a:solidFill>
                <a:schemeClr val="tx1"/>
              </a:solidFill>
              <a:prstDash val="solid"/>
              <a:round/>
              <a:headEnd type="none" w="med" len="med"/>
              <a:tailEnd type="arrow"/>
            </a:ln>
            <a:effectLst/>
          </p:spPr>
        </p:cxnSp>
        <p:sp>
          <p:nvSpPr>
            <p:cNvPr id="13" name="TextBox 12"/>
            <p:cNvSpPr txBox="1"/>
            <p:nvPr/>
          </p:nvSpPr>
          <p:spPr>
            <a:xfrm>
              <a:off x="5494564" y="3023128"/>
              <a:ext cx="648848" cy="369332"/>
            </a:xfrm>
            <a:prstGeom prst="rect">
              <a:avLst/>
            </a:prstGeom>
            <a:noFill/>
          </p:spPr>
          <p:txBody>
            <a:bodyPr wrap="none" rtlCol="0">
              <a:spAutoFit/>
            </a:bodyPr>
            <a:lstStyle/>
            <a:p>
              <a:r>
                <a:rPr lang="en-US" sz="1800">
                  <a:solidFill>
                    <a:srgbClr val="000000"/>
                  </a:solidFill>
                </a:rPr>
                <a:t>x</a:t>
              </a:r>
              <a:r>
                <a:rPr lang="en-US" sz="1800" baseline="-25000">
                  <a:solidFill>
                    <a:srgbClr val="000000"/>
                  </a:solidFill>
                </a:rPr>
                <a:t>0</a:t>
              </a:r>
              <a:r>
                <a:rPr lang="en-US" sz="1800">
                  <a:solidFill>
                    <a:srgbClr val="000000"/>
                  </a:solidFill>
                </a:rPr>
                <a:t>=0</a:t>
              </a:r>
              <a:endParaRPr lang="en-US" sz="1800" baseline="-25000">
                <a:solidFill>
                  <a:srgbClr val="000000"/>
                </a:solidFill>
              </a:endParaRPr>
            </a:p>
          </p:txBody>
        </p:sp>
        <p:cxnSp>
          <p:nvCxnSpPr>
            <p:cNvPr id="14" name="Straight Arrow Connector 13"/>
            <p:cNvCxnSpPr/>
            <p:nvPr/>
          </p:nvCxnSpPr>
          <p:spPr bwMode="auto">
            <a:xfrm flipV="1">
              <a:off x="6224485" y="4459311"/>
              <a:ext cx="352866" cy="179773"/>
            </a:xfrm>
            <a:prstGeom prst="straightConnector1">
              <a:avLst/>
            </a:prstGeom>
            <a:noFill/>
            <a:ln w="9525" cap="flat" cmpd="sng" algn="ctr">
              <a:solidFill>
                <a:schemeClr val="tx1"/>
              </a:solidFill>
              <a:prstDash val="solid"/>
              <a:round/>
              <a:headEnd type="none" w="med" len="med"/>
              <a:tailEnd type="arrow"/>
            </a:ln>
            <a:effectLst/>
          </p:spPr>
        </p:cxnSp>
        <p:sp>
          <p:nvSpPr>
            <p:cNvPr id="17" name="TextBox 16"/>
            <p:cNvSpPr txBox="1"/>
            <p:nvPr/>
          </p:nvSpPr>
          <p:spPr>
            <a:xfrm>
              <a:off x="5585670" y="4433777"/>
              <a:ext cx="723275" cy="369332"/>
            </a:xfrm>
            <a:prstGeom prst="rect">
              <a:avLst/>
            </a:prstGeom>
            <a:noFill/>
          </p:spPr>
          <p:txBody>
            <a:bodyPr wrap="none" rtlCol="0">
              <a:spAutoFit/>
            </a:bodyPr>
            <a:lstStyle/>
            <a:p>
              <a:r>
                <a:rPr lang="en-US" sz="1800">
                  <a:solidFill>
                    <a:srgbClr val="000000"/>
                  </a:solidFill>
                </a:rPr>
                <a:t>x=3π</a:t>
              </a:r>
              <a:endParaRPr lang="en-US" sz="1800" baseline="-25000">
                <a:solidFill>
                  <a:srgbClr val="000000"/>
                </a:solidFill>
              </a:endParaRPr>
            </a:p>
          </p:txBody>
        </p:sp>
        <p:cxnSp>
          <p:nvCxnSpPr>
            <p:cNvPr id="21" name="Straight Connector 20"/>
            <p:cNvCxnSpPr/>
            <p:nvPr/>
          </p:nvCxnSpPr>
          <p:spPr bwMode="auto">
            <a:xfrm rot="5400000">
              <a:off x="4270698" y="4000121"/>
              <a:ext cx="1711514" cy="1588"/>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a:stCxn id="9" idx="3"/>
            </p:cNvCxnSpPr>
            <p:nvPr/>
          </p:nvCxnSpPr>
          <p:spPr bwMode="auto">
            <a:xfrm flipH="1" flipV="1">
              <a:off x="4435284" y="3892044"/>
              <a:ext cx="2679099" cy="3309"/>
            </a:xfrm>
            <a:prstGeom prst="line">
              <a:avLst/>
            </a:prstGeom>
            <a:noFill/>
            <a:ln w="9525" cap="flat" cmpd="sng" algn="ctr">
              <a:solidFill>
                <a:schemeClr val="tx1"/>
              </a:solidFill>
              <a:prstDash val="solid"/>
              <a:round/>
              <a:headEnd type="none" w="med" len="med"/>
              <a:tailEnd type="none" w="med" len="med"/>
            </a:ln>
            <a:effectLst/>
          </p:spPr>
        </p:cxnSp>
        <p:graphicFrame>
          <p:nvGraphicFramePr>
            <p:cNvPr id="57346" name="Object 2"/>
            <p:cNvGraphicFramePr>
              <a:graphicFrameLocks noChangeAspect="1"/>
            </p:cNvGraphicFramePr>
            <p:nvPr/>
          </p:nvGraphicFramePr>
          <p:xfrm>
            <a:off x="297634" y="1754194"/>
            <a:ext cx="7036113" cy="863959"/>
          </p:xfrm>
          <a:graphic>
            <a:graphicData uri="http://schemas.openxmlformats.org/presentationml/2006/ole">
              <mc:AlternateContent xmlns:mc="http://schemas.openxmlformats.org/markup-compatibility/2006">
                <mc:Choice xmlns:v="urn:schemas-microsoft-com:vml" Requires="v">
                  <p:oleObj spid="_x0000_s535556" name="Equation" r:id="rId5" imgW="3721100" imgH="457200" progId="Equation.3">
                    <p:embed/>
                  </p:oleObj>
                </mc:Choice>
                <mc:Fallback>
                  <p:oleObj name="Equation" r:id="rId5" imgW="372110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34" y="1754194"/>
                          <a:ext cx="7036113" cy="863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5" name="TextBox 14"/>
          <p:cNvSpPr txBox="1"/>
          <p:nvPr/>
        </p:nvSpPr>
        <p:spPr>
          <a:xfrm>
            <a:off x="232817" y="84662"/>
            <a:ext cx="2247931" cy="584776"/>
          </a:xfrm>
          <a:prstGeom prst="rect">
            <a:avLst/>
          </a:prstGeom>
          <a:noFill/>
        </p:spPr>
        <p:txBody>
          <a:bodyPr wrap="none" rtlCol="0">
            <a:spAutoFit/>
          </a:bodyPr>
          <a:lstStyle/>
          <a:p>
            <a:r>
              <a:rPr lang="en-US" sz="3200">
                <a:solidFill>
                  <a:srgbClr val="000000"/>
                </a:solidFill>
              </a:rPr>
              <a:t>f(x)=cos(x).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59</a:t>
            </a:fld>
            <a:endParaRPr lang="en-US">
              <a:solidFill>
                <a:srgbClr val="000000"/>
              </a:solidFill>
            </a:endParaRPr>
          </a:p>
        </p:txBody>
      </p:sp>
      <p:sp>
        <p:nvSpPr>
          <p:cNvPr id="3" name="Rectangle 2"/>
          <p:cNvSpPr/>
          <p:nvPr/>
        </p:nvSpPr>
        <p:spPr>
          <a:xfrm>
            <a:off x="0" y="73137"/>
            <a:ext cx="9144000" cy="1938992"/>
          </a:xfrm>
          <a:prstGeom prst="rect">
            <a:avLst/>
          </a:prstGeom>
        </p:spPr>
        <p:txBody>
          <a:bodyPr wrap="square">
            <a:spAutoFit/>
          </a:bodyPr>
          <a:lstStyle/>
          <a:p>
            <a:r>
              <a:rPr lang="en-US" sz="3000" dirty="0">
                <a:solidFill>
                  <a:srgbClr val="000000"/>
                </a:solidFill>
              </a:rPr>
              <a:t>Consider f(x), composed of an infinite series of semicircles.</a:t>
            </a:r>
          </a:p>
          <a:p>
            <a:r>
              <a:rPr lang="en-US" sz="3000" dirty="0">
                <a:solidFill>
                  <a:srgbClr val="000000"/>
                </a:solidFill>
              </a:rPr>
              <a:t> If x</a:t>
            </a:r>
            <a:r>
              <a:rPr lang="en-US" sz="3000" baseline="-25000" dirty="0">
                <a:solidFill>
                  <a:srgbClr val="000000"/>
                </a:solidFill>
              </a:rPr>
              <a:t>0</a:t>
            </a:r>
            <a:r>
              <a:rPr lang="en-US" sz="3000" dirty="0">
                <a:solidFill>
                  <a:srgbClr val="000000"/>
                </a:solidFill>
              </a:rPr>
              <a:t>=0</a:t>
            </a:r>
            <a:r>
              <a:rPr lang="en-US" sz="3000" dirty="0">
                <a:solidFill>
                  <a:srgbClr val="333399"/>
                </a:solidFill>
              </a:rPr>
              <a:t>, will the </a:t>
            </a:r>
            <a:r>
              <a:rPr lang="en-US" sz="3000" dirty="0" err="1">
                <a:solidFill>
                  <a:srgbClr val="333399"/>
                </a:solidFill>
              </a:rPr>
              <a:t>Maclaurin</a:t>
            </a:r>
            <a:r>
              <a:rPr lang="en-US" sz="3000" dirty="0">
                <a:solidFill>
                  <a:srgbClr val="333399"/>
                </a:solidFill>
              </a:rPr>
              <a:t> series expansion produce the correct value </a:t>
            </a:r>
            <a:r>
              <a:rPr lang="en-US" sz="3000" dirty="0">
                <a:solidFill>
                  <a:srgbClr val="000000"/>
                </a:solidFill>
              </a:rPr>
              <a:t>for f</a:t>
            </a:r>
            <a:r>
              <a:rPr lang="en-US" sz="3000" dirty="0" smtClean="0">
                <a:solidFill>
                  <a:srgbClr val="000000"/>
                </a:solidFill>
              </a:rPr>
              <a:t>(3R</a:t>
            </a:r>
            <a:r>
              <a:rPr lang="en-US" sz="3000" dirty="0">
                <a:solidFill>
                  <a:srgbClr val="000000"/>
                </a:solidFill>
              </a:rPr>
              <a:t>)</a:t>
            </a:r>
            <a:r>
              <a:rPr lang="en-US" sz="3000" dirty="0" smtClean="0">
                <a:solidFill>
                  <a:srgbClr val="000000"/>
                </a:solidFill>
              </a:rPr>
              <a:t>=</a:t>
            </a:r>
            <a:r>
              <a:rPr lang="en-US" sz="3000" dirty="0">
                <a:solidFill>
                  <a:srgbClr val="000000"/>
                </a:solidFill>
              </a:rPr>
              <a:t>0</a:t>
            </a:r>
            <a:r>
              <a:rPr lang="en-US" sz="3000" dirty="0" smtClean="0">
                <a:solidFill>
                  <a:srgbClr val="000000"/>
                </a:solidFill>
              </a:rPr>
              <a:t>? </a:t>
            </a:r>
            <a:endParaRPr lang="en-US" sz="3000" dirty="0">
              <a:solidFill>
                <a:srgbClr val="000000"/>
              </a:solidFill>
            </a:endParaRPr>
          </a:p>
        </p:txBody>
      </p:sp>
      <p:cxnSp>
        <p:nvCxnSpPr>
          <p:cNvPr id="11" name="Straight Arrow Connector 10"/>
          <p:cNvCxnSpPr>
            <a:stCxn id="13" idx="2"/>
          </p:cNvCxnSpPr>
          <p:nvPr/>
        </p:nvCxnSpPr>
        <p:spPr bwMode="auto">
          <a:xfrm flipH="1">
            <a:off x="5474986" y="2559144"/>
            <a:ext cx="298340" cy="370834"/>
          </a:xfrm>
          <a:prstGeom prst="straightConnector1">
            <a:avLst/>
          </a:prstGeom>
          <a:noFill/>
          <a:ln w="9525" cap="flat" cmpd="sng" algn="ctr">
            <a:solidFill>
              <a:schemeClr val="tx1"/>
            </a:solidFill>
            <a:prstDash val="solid"/>
            <a:round/>
            <a:headEnd type="none" w="med" len="med"/>
            <a:tailEnd type="arrow"/>
          </a:ln>
          <a:effectLst/>
        </p:spPr>
      </p:cxnSp>
      <p:sp>
        <p:nvSpPr>
          <p:cNvPr id="13" name="TextBox 12"/>
          <p:cNvSpPr txBox="1"/>
          <p:nvPr/>
        </p:nvSpPr>
        <p:spPr>
          <a:xfrm>
            <a:off x="5448902" y="2189812"/>
            <a:ext cx="648848" cy="369332"/>
          </a:xfrm>
          <a:prstGeom prst="rect">
            <a:avLst/>
          </a:prstGeom>
          <a:noFill/>
        </p:spPr>
        <p:txBody>
          <a:bodyPr wrap="none" rtlCol="0">
            <a:spAutoFit/>
          </a:bodyPr>
          <a:lstStyle/>
          <a:p>
            <a:r>
              <a:rPr lang="en-US" sz="1800" dirty="0">
                <a:solidFill>
                  <a:srgbClr val="000000"/>
                </a:solidFill>
              </a:rPr>
              <a:t>x</a:t>
            </a:r>
            <a:r>
              <a:rPr lang="en-US" sz="1800" baseline="-25000" dirty="0">
                <a:solidFill>
                  <a:srgbClr val="000000"/>
                </a:solidFill>
              </a:rPr>
              <a:t>0</a:t>
            </a:r>
            <a:r>
              <a:rPr lang="en-US" sz="1800" dirty="0">
                <a:solidFill>
                  <a:srgbClr val="000000"/>
                </a:solidFill>
              </a:rPr>
              <a:t>=0</a:t>
            </a:r>
            <a:endParaRPr lang="en-US" sz="1800" baseline="-25000" dirty="0">
              <a:solidFill>
                <a:srgbClr val="000000"/>
              </a:solidFill>
            </a:endParaRPr>
          </a:p>
        </p:txBody>
      </p:sp>
      <p:cxnSp>
        <p:nvCxnSpPr>
          <p:cNvPr id="14" name="Straight Arrow Connector 13"/>
          <p:cNvCxnSpPr/>
          <p:nvPr/>
        </p:nvCxnSpPr>
        <p:spPr bwMode="auto">
          <a:xfrm>
            <a:off x="6722141" y="2417027"/>
            <a:ext cx="125276" cy="927306"/>
          </a:xfrm>
          <a:prstGeom prst="straightConnector1">
            <a:avLst/>
          </a:prstGeom>
          <a:noFill/>
          <a:ln w="9525" cap="flat" cmpd="sng" algn="ctr">
            <a:solidFill>
              <a:schemeClr val="tx1"/>
            </a:solidFill>
            <a:prstDash val="solid"/>
            <a:round/>
            <a:headEnd type="none" w="med" len="med"/>
            <a:tailEnd type="arrow"/>
          </a:ln>
          <a:effectLst/>
        </p:spPr>
      </p:cxnSp>
      <p:sp>
        <p:nvSpPr>
          <p:cNvPr id="17" name="TextBox 16"/>
          <p:cNvSpPr txBox="1"/>
          <p:nvPr/>
        </p:nvSpPr>
        <p:spPr>
          <a:xfrm>
            <a:off x="6422885" y="2046302"/>
            <a:ext cx="774571" cy="369332"/>
          </a:xfrm>
          <a:prstGeom prst="rect">
            <a:avLst/>
          </a:prstGeom>
          <a:noFill/>
        </p:spPr>
        <p:txBody>
          <a:bodyPr wrap="none" rtlCol="0">
            <a:spAutoFit/>
          </a:bodyPr>
          <a:lstStyle/>
          <a:p>
            <a:r>
              <a:rPr lang="en-US" sz="1800" dirty="0" smtClean="0">
                <a:solidFill>
                  <a:srgbClr val="000000"/>
                </a:solidFill>
              </a:rPr>
              <a:t>X=3R</a:t>
            </a:r>
            <a:endParaRPr lang="en-US" sz="1800" baseline="-25000" dirty="0">
              <a:solidFill>
                <a:srgbClr val="000000"/>
              </a:solidFill>
            </a:endParaRPr>
          </a:p>
        </p:txBody>
      </p:sp>
      <p:cxnSp>
        <p:nvCxnSpPr>
          <p:cNvPr id="21" name="Straight Connector 20"/>
          <p:cNvCxnSpPr/>
          <p:nvPr/>
        </p:nvCxnSpPr>
        <p:spPr bwMode="auto">
          <a:xfrm rot="5400000">
            <a:off x="4592342" y="3401616"/>
            <a:ext cx="1711514" cy="1588"/>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flipH="1" flipV="1">
            <a:off x="4836653" y="3480179"/>
            <a:ext cx="2599374" cy="5325"/>
          </a:xfrm>
          <a:prstGeom prst="line">
            <a:avLst/>
          </a:prstGeom>
          <a:noFill/>
          <a:ln w="9525" cap="flat" cmpd="sng" algn="ctr">
            <a:solidFill>
              <a:schemeClr val="tx1"/>
            </a:solidFill>
            <a:prstDash val="solid"/>
            <a:round/>
            <a:headEnd type="none" w="med" len="med"/>
            <a:tailEnd type="none" w="med" len="med"/>
          </a:ln>
          <a:effectLst/>
        </p:spPr>
      </p:cxnSp>
      <p:grpSp>
        <p:nvGrpSpPr>
          <p:cNvPr id="18" name="Group 17"/>
          <p:cNvGrpSpPr/>
          <p:nvPr/>
        </p:nvGrpSpPr>
        <p:grpSpPr>
          <a:xfrm>
            <a:off x="4985528" y="2997205"/>
            <a:ext cx="956734" cy="948267"/>
            <a:chOff x="4487333" y="2844799"/>
            <a:chExt cx="956734" cy="948267"/>
          </a:xfrm>
        </p:grpSpPr>
        <p:sp>
          <p:nvSpPr>
            <p:cNvPr id="15" name="Arc 14"/>
            <p:cNvSpPr/>
            <p:nvPr/>
          </p:nvSpPr>
          <p:spPr bwMode="auto">
            <a:xfrm>
              <a:off x="4487333"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16" name="Arc 15"/>
            <p:cNvSpPr/>
            <p:nvPr/>
          </p:nvSpPr>
          <p:spPr bwMode="auto">
            <a:xfrm flipH="1">
              <a:off x="4495800"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grpSp>
        <p:nvGrpSpPr>
          <p:cNvPr id="19" name="Group 18"/>
          <p:cNvGrpSpPr/>
          <p:nvPr/>
        </p:nvGrpSpPr>
        <p:grpSpPr>
          <a:xfrm flipV="1">
            <a:off x="5933795" y="3014138"/>
            <a:ext cx="956734" cy="948267"/>
            <a:chOff x="4487333" y="2844799"/>
            <a:chExt cx="956734" cy="948267"/>
          </a:xfrm>
        </p:grpSpPr>
        <p:sp>
          <p:nvSpPr>
            <p:cNvPr id="20" name="Arc 19"/>
            <p:cNvSpPr/>
            <p:nvPr/>
          </p:nvSpPr>
          <p:spPr bwMode="auto">
            <a:xfrm>
              <a:off x="4487333"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23" name="Arc 22"/>
            <p:cNvSpPr/>
            <p:nvPr/>
          </p:nvSpPr>
          <p:spPr bwMode="auto">
            <a:xfrm flipH="1">
              <a:off x="4495800"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cxnSp>
        <p:nvCxnSpPr>
          <p:cNvPr id="25" name="Straight Arrow Connector 24"/>
          <p:cNvCxnSpPr/>
          <p:nvPr/>
        </p:nvCxnSpPr>
        <p:spPr bwMode="auto">
          <a:xfrm rot="5400000" flipH="1" flipV="1">
            <a:off x="5413095" y="3153838"/>
            <a:ext cx="372534" cy="262471"/>
          </a:xfrm>
          <a:prstGeom prst="straightConnector1">
            <a:avLst/>
          </a:prstGeom>
          <a:noFill/>
          <a:ln w="9525" cap="flat" cmpd="sng" algn="ctr">
            <a:solidFill>
              <a:schemeClr val="tx1"/>
            </a:solidFill>
            <a:prstDash val="solid"/>
            <a:round/>
            <a:headEnd type="none" w="med" len="med"/>
            <a:tailEnd type="arrow"/>
          </a:ln>
          <a:effectLst/>
        </p:spPr>
      </p:cxnSp>
      <p:sp>
        <p:nvSpPr>
          <p:cNvPr id="28" name="TextBox 27"/>
          <p:cNvSpPr txBox="1"/>
          <p:nvPr/>
        </p:nvSpPr>
        <p:spPr>
          <a:xfrm>
            <a:off x="5560180" y="3166404"/>
            <a:ext cx="351378" cy="369332"/>
          </a:xfrm>
          <a:prstGeom prst="rect">
            <a:avLst/>
          </a:prstGeom>
          <a:noFill/>
        </p:spPr>
        <p:txBody>
          <a:bodyPr wrap="none" rtlCol="0">
            <a:spAutoFit/>
          </a:bodyPr>
          <a:lstStyle/>
          <a:p>
            <a:r>
              <a:rPr lang="en-US" sz="1800">
                <a:solidFill>
                  <a:srgbClr val="000000"/>
                </a:solidFill>
              </a:rPr>
              <a:t>R</a:t>
            </a:r>
            <a:endParaRPr lang="en-US" sz="1800" baseline="-25000">
              <a:solidFill>
                <a:srgbClr val="000000"/>
              </a:solidFill>
            </a:endParaRPr>
          </a:p>
        </p:txBody>
      </p:sp>
      <p:grpSp>
        <p:nvGrpSpPr>
          <p:cNvPr id="29" name="Group 28"/>
          <p:cNvGrpSpPr/>
          <p:nvPr/>
        </p:nvGrpSpPr>
        <p:grpSpPr>
          <a:xfrm>
            <a:off x="6873595" y="3005672"/>
            <a:ext cx="956734" cy="948267"/>
            <a:chOff x="4487333" y="2844799"/>
            <a:chExt cx="956734" cy="948267"/>
          </a:xfrm>
        </p:grpSpPr>
        <p:sp>
          <p:nvSpPr>
            <p:cNvPr id="30" name="Arc 29"/>
            <p:cNvSpPr/>
            <p:nvPr/>
          </p:nvSpPr>
          <p:spPr bwMode="auto">
            <a:xfrm>
              <a:off x="4487333"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sp>
          <p:nvSpPr>
            <p:cNvPr id="31" name="Arc 30"/>
            <p:cNvSpPr/>
            <p:nvPr/>
          </p:nvSpPr>
          <p:spPr bwMode="auto">
            <a:xfrm flipH="1">
              <a:off x="4495800" y="2844799"/>
              <a:ext cx="948267" cy="948267"/>
            </a:xfrm>
            <a:prstGeom prst="arc">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US" smtClean="0">
                <a:solidFill>
                  <a:srgbClr val="000000"/>
                </a:solidFill>
                <a:latin typeface="Arial" pitchFamily="34" charset="0"/>
                <a:cs typeface="Arial" pitchFamily="34" charset="0"/>
              </a:endParaRPr>
            </a:p>
          </p:txBody>
        </p:sp>
      </p:grpSp>
      <p:sp>
        <p:nvSpPr>
          <p:cNvPr id="24" name="TextBox 23"/>
          <p:cNvSpPr txBox="1"/>
          <p:nvPr/>
        </p:nvSpPr>
        <p:spPr>
          <a:xfrm>
            <a:off x="97690" y="2897064"/>
            <a:ext cx="4594177" cy="1569660"/>
          </a:xfrm>
          <a:prstGeom prst="rect">
            <a:avLst/>
          </a:prstGeom>
          <a:noFill/>
        </p:spPr>
        <p:txBody>
          <a:bodyPr wrap="square" rtlCol="0">
            <a:spAutoFit/>
          </a:bodyPr>
          <a:lstStyle/>
          <a:p>
            <a:r>
              <a:rPr lang="en-US" sz="3200">
                <a:solidFill>
                  <a:srgbClr val="000000"/>
                </a:solidFill>
              </a:rPr>
              <a:t>A) Yes</a:t>
            </a:r>
          </a:p>
          <a:p>
            <a:r>
              <a:rPr lang="en-US" sz="3200">
                <a:solidFill>
                  <a:srgbClr val="000000"/>
                </a:solidFill>
              </a:rPr>
              <a:t>B) No, not even close</a:t>
            </a:r>
          </a:p>
          <a:p>
            <a:r>
              <a:rPr lang="en-US" sz="3200">
                <a:solidFill>
                  <a:srgbClr val="000000"/>
                </a:solidFill>
              </a:rPr>
              <a:t>C) Close, but not exact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a:t>
            </a:fld>
            <a:endParaRPr lang="en-US">
              <a:solidFill>
                <a:srgbClr val="000000"/>
              </a:solidFill>
            </a:endParaRPr>
          </a:p>
        </p:txBody>
      </p:sp>
      <p:sp>
        <p:nvSpPr>
          <p:cNvPr id="4" name="Rectangle 3"/>
          <p:cNvSpPr/>
          <p:nvPr/>
        </p:nvSpPr>
        <p:spPr>
          <a:xfrm>
            <a:off x="2167467" y="829102"/>
            <a:ext cx="4572000" cy="830997"/>
          </a:xfrm>
          <a:prstGeom prst="rect">
            <a:avLst/>
          </a:prstGeom>
        </p:spPr>
        <p:txBody>
          <a:bodyPr>
            <a:spAutoFit/>
          </a:bodyPr>
          <a:lstStyle/>
          <a:p>
            <a:pPr algn="ctr"/>
            <a:r>
              <a:rPr lang="en-US">
                <a:solidFill>
                  <a:srgbClr val="333399"/>
                </a:solidFill>
              </a:rPr>
              <a:t>Classify this ODE</a:t>
            </a:r>
            <a:r>
              <a:rPr lang="en-US">
                <a:solidFill>
                  <a:srgbClr val="000000"/>
                </a:solidFill>
              </a:rPr>
              <a:t>:</a:t>
            </a:r>
            <a:r>
              <a:rPr lang="en-US" b="1">
                <a:solidFill>
                  <a:srgbClr val="000000"/>
                </a:solidFill>
              </a:rPr>
              <a:t/>
            </a:r>
            <a:br>
              <a:rPr lang="en-US" b="1">
                <a:solidFill>
                  <a:srgbClr val="000000"/>
                </a:solidFill>
              </a:rPr>
            </a:br>
            <a:r>
              <a:rPr lang="en-US" b="1">
                <a:solidFill>
                  <a:srgbClr val="000000"/>
                </a:solidFill>
              </a:rPr>
              <a:t>y’’(t) = (t+1)y(t) </a:t>
            </a:r>
            <a:endParaRPr lang="en-US">
              <a:solidFill>
                <a:srgbClr val="000000"/>
              </a:solidFill>
            </a:endParaRPr>
          </a:p>
        </p:txBody>
      </p:sp>
      <p:sp>
        <p:nvSpPr>
          <p:cNvPr id="5" name="Rectangle 4"/>
          <p:cNvSpPr/>
          <p:nvPr/>
        </p:nvSpPr>
        <p:spPr>
          <a:xfrm>
            <a:off x="2243668" y="2397036"/>
            <a:ext cx="4572000" cy="1323439"/>
          </a:xfrm>
          <a:prstGeom prst="rect">
            <a:avLst/>
          </a:prstGeom>
        </p:spPr>
        <p:txBody>
          <a:bodyPr>
            <a:spAutoFit/>
          </a:bodyPr>
          <a:lstStyle/>
          <a:p>
            <a:pPr marL="457200" indent="-457200">
              <a:buFontTx/>
              <a:buAutoNum type="alphaUcParenR"/>
            </a:pPr>
            <a:r>
              <a:rPr lang="en-US" sz="2000">
                <a:solidFill>
                  <a:srgbClr val="000000"/>
                </a:solidFill>
              </a:rPr>
              <a:t> Linear  (not Homogeneous)</a:t>
            </a:r>
          </a:p>
          <a:p>
            <a:pPr marL="457200" indent="-457200">
              <a:buFontTx/>
              <a:buAutoNum type="alphaUcParenR"/>
            </a:pPr>
            <a:r>
              <a:rPr lang="en-US" sz="2000">
                <a:solidFill>
                  <a:srgbClr val="000000"/>
                </a:solidFill>
              </a:rPr>
              <a:t> Homogeneous  (not Linear)</a:t>
            </a:r>
          </a:p>
          <a:p>
            <a:pPr marL="457200" indent="-457200">
              <a:buFontTx/>
              <a:buAutoNum type="alphaUcParenR"/>
            </a:pPr>
            <a:r>
              <a:rPr lang="en-US" sz="2000">
                <a:solidFill>
                  <a:srgbClr val="000000"/>
                </a:solidFill>
              </a:rPr>
              <a:t> Linear and Homogeneous</a:t>
            </a:r>
          </a:p>
          <a:p>
            <a:pPr marL="457200" indent="-457200">
              <a:buFontTx/>
              <a:buAutoNum type="alphaUcParenR"/>
            </a:pPr>
            <a:r>
              <a:rPr lang="en-US" sz="2000">
                <a:solidFill>
                  <a:srgbClr val="000000"/>
                </a:solidFill>
              </a:rPr>
              <a:t> Nonlinear and Inhomogeneous</a:t>
            </a:r>
          </a:p>
        </p:txBody>
      </p:sp>
    </p:spTree>
    <p:extLst>
      <p:ext uri="{BB962C8B-B14F-4D97-AF65-F5344CB8AC3E}">
        <p14:creationId xmlns:p14="http://schemas.microsoft.com/office/powerpoint/2010/main" val="21769233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60</a:t>
            </a:fld>
            <a:endParaRPr lang="en-US"/>
          </a:p>
        </p:txBody>
      </p:sp>
      <p:sp>
        <p:nvSpPr>
          <p:cNvPr id="3" name="Rectangle 2"/>
          <p:cNvSpPr/>
          <p:nvPr/>
        </p:nvSpPr>
        <p:spPr>
          <a:xfrm>
            <a:off x="521554" y="280289"/>
            <a:ext cx="7107265" cy="1077218"/>
          </a:xfrm>
          <a:prstGeom prst="rect">
            <a:avLst/>
          </a:prstGeom>
        </p:spPr>
        <p:txBody>
          <a:bodyPr wrap="square">
            <a:spAutoFit/>
          </a:bodyPr>
          <a:lstStyle/>
          <a:p>
            <a:r>
              <a:rPr lang="en-US" sz="3200"/>
              <a:t>Consider f(x), which is a quarter-circle joining two straight lines.    Near x=0: </a:t>
            </a:r>
          </a:p>
        </p:txBody>
      </p:sp>
      <p:sp>
        <p:nvSpPr>
          <p:cNvPr id="7" name="TextBox 6"/>
          <p:cNvSpPr txBox="1"/>
          <p:nvPr/>
        </p:nvSpPr>
        <p:spPr>
          <a:xfrm>
            <a:off x="378796" y="2917452"/>
            <a:ext cx="5285166" cy="3539430"/>
          </a:xfrm>
          <a:prstGeom prst="rect">
            <a:avLst/>
          </a:prstGeom>
          <a:noFill/>
        </p:spPr>
        <p:txBody>
          <a:bodyPr wrap="square" rtlCol="0">
            <a:spAutoFit/>
          </a:bodyPr>
          <a:lstStyle/>
          <a:p>
            <a:r>
              <a:rPr lang="en-US" sz="3200"/>
              <a:t>A) f(x) is discontin. at x=0</a:t>
            </a:r>
          </a:p>
          <a:p>
            <a:r>
              <a:rPr lang="en-US" sz="3200"/>
              <a:t>B) f’(x) is discontin. at x=0</a:t>
            </a:r>
          </a:p>
          <a:p>
            <a:r>
              <a:rPr lang="en-US" sz="3200"/>
              <a:t>C) f’’(x) is discontin. at x=0</a:t>
            </a:r>
          </a:p>
          <a:p>
            <a:r>
              <a:rPr lang="en-US" sz="3200"/>
              <a:t>D) Some higher deriv is discontin. at x=0</a:t>
            </a:r>
          </a:p>
          <a:p>
            <a:r>
              <a:rPr lang="en-US" sz="3200"/>
              <a:t>E) f and all higher derivs are continuous at x=0.  </a:t>
            </a:r>
          </a:p>
        </p:txBody>
      </p:sp>
      <p:cxnSp>
        <p:nvCxnSpPr>
          <p:cNvPr id="11" name="Straight Arrow Connector 10"/>
          <p:cNvCxnSpPr/>
          <p:nvPr/>
        </p:nvCxnSpPr>
        <p:spPr bwMode="auto">
          <a:xfrm rot="10800000" flipV="1">
            <a:off x="6536517" y="2666999"/>
            <a:ext cx="374159" cy="262979"/>
          </a:xfrm>
          <a:prstGeom prst="straightConnector1">
            <a:avLst/>
          </a:prstGeom>
          <a:noFill/>
          <a:ln w="9525" cap="flat" cmpd="sng" algn="ctr">
            <a:solidFill>
              <a:schemeClr val="tx1"/>
            </a:solidFill>
            <a:prstDash val="solid"/>
            <a:round/>
            <a:headEnd type="none" w="med" len="med"/>
            <a:tailEnd type="arrow"/>
          </a:ln>
          <a:effectLst/>
        </p:spPr>
      </p:cxnSp>
      <p:sp>
        <p:nvSpPr>
          <p:cNvPr id="13" name="TextBox 12"/>
          <p:cNvSpPr txBox="1"/>
          <p:nvPr/>
        </p:nvSpPr>
        <p:spPr>
          <a:xfrm>
            <a:off x="6395896" y="2337979"/>
            <a:ext cx="1583298" cy="369332"/>
          </a:xfrm>
          <a:prstGeom prst="rect">
            <a:avLst/>
          </a:prstGeom>
          <a:noFill/>
        </p:spPr>
        <p:txBody>
          <a:bodyPr wrap="none" rtlCol="0">
            <a:spAutoFit/>
          </a:bodyPr>
          <a:lstStyle/>
          <a:p>
            <a:r>
              <a:rPr lang="en-US" sz="1800"/>
              <a:t>discontinuity?</a:t>
            </a:r>
            <a:endParaRPr lang="en-US" sz="1800" baseline="-25000"/>
          </a:p>
        </p:txBody>
      </p:sp>
      <p:cxnSp>
        <p:nvCxnSpPr>
          <p:cNvPr id="21" name="Straight Connector 20"/>
          <p:cNvCxnSpPr/>
          <p:nvPr/>
        </p:nvCxnSpPr>
        <p:spPr bwMode="auto">
          <a:xfrm rot="5400000">
            <a:off x="5822989" y="3234089"/>
            <a:ext cx="1374872" cy="1588"/>
          </a:xfrm>
          <a:prstGeom prst="line">
            <a:avLst/>
          </a:prstGeom>
          <a:no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rot="10800000" flipV="1">
            <a:off x="6105368" y="3485504"/>
            <a:ext cx="1792848" cy="1"/>
          </a:xfrm>
          <a:prstGeom prst="line">
            <a:avLst/>
          </a:prstGeom>
          <a:noFill/>
          <a:ln w="9525" cap="flat" cmpd="sng" algn="ctr">
            <a:solidFill>
              <a:schemeClr val="tx1"/>
            </a:solidFill>
            <a:prstDash val="solid"/>
            <a:round/>
            <a:headEnd type="none" w="med" len="med"/>
            <a:tailEnd type="none" w="med" len="med"/>
          </a:ln>
          <a:effectLst/>
        </p:spPr>
      </p:cxnSp>
      <p:sp>
        <p:nvSpPr>
          <p:cNvPr id="15" name="Arc 14"/>
          <p:cNvSpPr/>
          <p:nvPr/>
        </p:nvSpPr>
        <p:spPr bwMode="auto">
          <a:xfrm>
            <a:off x="6047060" y="2997205"/>
            <a:ext cx="948267" cy="948267"/>
          </a:xfrm>
          <a:prstGeom prst="arc">
            <a:avLst>
              <a:gd name="adj1" fmla="val 16200000"/>
              <a:gd name="adj2" fmla="val 19203627"/>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cxnSp>
        <p:nvCxnSpPr>
          <p:cNvPr id="25" name="Straight Arrow Connector 24"/>
          <p:cNvCxnSpPr/>
          <p:nvPr/>
        </p:nvCxnSpPr>
        <p:spPr bwMode="auto">
          <a:xfrm rot="5400000" flipH="1" flipV="1">
            <a:off x="6474627" y="3153838"/>
            <a:ext cx="372534" cy="262471"/>
          </a:xfrm>
          <a:prstGeom prst="straightConnector1">
            <a:avLst/>
          </a:prstGeom>
          <a:noFill/>
          <a:ln w="9525" cap="flat" cmpd="sng" algn="ctr">
            <a:solidFill>
              <a:schemeClr val="tx1"/>
            </a:solidFill>
            <a:prstDash val="solid"/>
            <a:round/>
            <a:headEnd type="none" w="med" len="med"/>
            <a:tailEnd type="arrow"/>
          </a:ln>
          <a:effectLst/>
        </p:spPr>
      </p:cxnSp>
      <p:sp>
        <p:nvSpPr>
          <p:cNvPr id="28" name="TextBox 27"/>
          <p:cNvSpPr txBox="1"/>
          <p:nvPr/>
        </p:nvSpPr>
        <p:spPr>
          <a:xfrm>
            <a:off x="6621712" y="3166404"/>
            <a:ext cx="351378" cy="369332"/>
          </a:xfrm>
          <a:prstGeom prst="rect">
            <a:avLst/>
          </a:prstGeom>
          <a:noFill/>
        </p:spPr>
        <p:txBody>
          <a:bodyPr wrap="none" rtlCol="0">
            <a:spAutoFit/>
          </a:bodyPr>
          <a:lstStyle/>
          <a:p>
            <a:r>
              <a:rPr lang="en-US" sz="1800"/>
              <a:t>R</a:t>
            </a:r>
            <a:endParaRPr lang="en-US" sz="1800" baseline="-25000"/>
          </a:p>
        </p:txBody>
      </p:sp>
      <p:graphicFrame>
        <p:nvGraphicFramePr>
          <p:cNvPr id="77826" name="Object 2"/>
          <p:cNvGraphicFramePr>
            <a:graphicFrameLocks noChangeAspect="1"/>
          </p:cNvGraphicFramePr>
          <p:nvPr/>
        </p:nvGraphicFramePr>
        <p:xfrm>
          <a:off x="611833" y="1561160"/>
          <a:ext cx="3928623" cy="1179811"/>
        </p:xfrm>
        <a:graphic>
          <a:graphicData uri="http://schemas.openxmlformats.org/presentationml/2006/ole">
            <mc:AlternateContent xmlns:mc="http://schemas.openxmlformats.org/markup-compatibility/2006">
              <mc:Choice xmlns:v="urn:schemas-microsoft-com:vml" Requires="v">
                <p:oleObj spid="_x0000_s539651" name="Equation" r:id="rId4" imgW="1651000" imgH="495300" progId="Equation.3">
                  <p:embed/>
                </p:oleObj>
              </mc:Choice>
              <mc:Fallback>
                <p:oleObj name="Equation" r:id="rId4" imgW="1651000" imgH="495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33" y="1561160"/>
                        <a:ext cx="3928623" cy="11798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4" name="Straight Connector 23"/>
          <p:cNvCxnSpPr/>
          <p:nvPr/>
        </p:nvCxnSpPr>
        <p:spPr bwMode="auto">
          <a:xfrm rot="10800000">
            <a:off x="5918602" y="3002998"/>
            <a:ext cx="602353" cy="1"/>
          </a:xfrm>
          <a:prstGeom prst="line">
            <a:avLst/>
          </a:prstGeom>
          <a:noFill/>
          <a:ln w="9525"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rot="10800000">
            <a:off x="6874075" y="3155393"/>
            <a:ext cx="856076" cy="728784"/>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7109755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61</a:t>
            </a:fld>
            <a:endParaRPr lang="en-US">
              <a:solidFill>
                <a:srgbClr val="000000"/>
              </a:solidFill>
            </a:endParaRPr>
          </a:p>
        </p:txBody>
      </p:sp>
      <p:sp>
        <p:nvSpPr>
          <p:cNvPr id="3" name="TextBox 2"/>
          <p:cNvSpPr txBox="1"/>
          <p:nvPr/>
        </p:nvSpPr>
        <p:spPr>
          <a:xfrm>
            <a:off x="2406462" y="0"/>
            <a:ext cx="3971159" cy="584776"/>
          </a:xfrm>
          <a:prstGeom prst="rect">
            <a:avLst/>
          </a:prstGeom>
          <a:noFill/>
        </p:spPr>
        <p:txBody>
          <a:bodyPr wrap="none" rtlCol="0">
            <a:spAutoFit/>
          </a:bodyPr>
          <a:lstStyle/>
          <a:p>
            <a:r>
              <a:rPr lang="en-US" sz="3200">
                <a:solidFill>
                  <a:srgbClr val="000000"/>
                </a:solidFill>
              </a:rPr>
              <a:t>Where are you now?</a:t>
            </a:r>
          </a:p>
        </p:txBody>
      </p:sp>
      <p:sp>
        <p:nvSpPr>
          <p:cNvPr id="4" name="TextBox 3"/>
          <p:cNvSpPr txBox="1"/>
          <p:nvPr/>
        </p:nvSpPr>
        <p:spPr>
          <a:xfrm>
            <a:off x="0" y="579392"/>
            <a:ext cx="3826689" cy="1569660"/>
          </a:xfrm>
          <a:prstGeom prst="rect">
            <a:avLst/>
          </a:prstGeom>
          <a:noFill/>
        </p:spPr>
        <p:txBody>
          <a:bodyPr wrap="none" rtlCol="0">
            <a:spAutoFit/>
          </a:bodyPr>
          <a:lstStyle/>
          <a:p>
            <a:pPr marL="457200" indent="-457200">
              <a:buFontTx/>
              <a:buAutoNum type="alphaUcParenR"/>
            </a:pPr>
            <a:r>
              <a:rPr lang="en-US" sz="3200">
                <a:solidFill>
                  <a:srgbClr val="000000"/>
                </a:solidFill>
              </a:rPr>
              <a:t>Done with page 1</a:t>
            </a:r>
          </a:p>
          <a:p>
            <a:pPr marL="457200" indent="-457200">
              <a:buFontTx/>
              <a:buAutoNum type="alphaUcParenR"/>
            </a:pPr>
            <a:r>
              <a:rPr lang="en-US" sz="3200">
                <a:solidFill>
                  <a:srgbClr val="000000"/>
                </a:solidFill>
              </a:rPr>
              <a:t>Done with page 2</a:t>
            </a:r>
          </a:p>
          <a:p>
            <a:pPr marL="457200" indent="-457200">
              <a:buFontTx/>
              <a:buAutoNum type="alphaUcParenR"/>
            </a:pPr>
            <a:r>
              <a:rPr lang="en-US" sz="3200">
                <a:solidFill>
                  <a:srgbClr val="000000"/>
                </a:solidFill>
              </a:rPr>
              <a:t>Done with page 3</a:t>
            </a:r>
          </a:p>
        </p:txBody>
      </p:sp>
      <p:sp>
        <p:nvSpPr>
          <p:cNvPr id="5" name="TextBox 4"/>
          <p:cNvSpPr txBox="1"/>
          <p:nvPr/>
        </p:nvSpPr>
        <p:spPr>
          <a:xfrm>
            <a:off x="0" y="2504123"/>
            <a:ext cx="6279869" cy="830997"/>
          </a:xfrm>
          <a:prstGeom prst="rect">
            <a:avLst/>
          </a:prstGeom>
          <a:noFill/>
        </p:spPr>
        <p:txBody>
          <a:bodyPr wrap="none" rtlCol="0">
            <a:spAutoFit/>
          </a:bodyPr>
          <a:lstStyle/>
          <a:p>
            <a:r>
              <a:rPr lang="en-US" sz="2800" i="1" dirty="0">
                <a:solidFill>
                  <a:srgbClr val="000000"/>
                </a:solidFill>
              </a:rPr>
              <a:t>If you are </a:t>
            </a:r>
            <a:r>
              <a:rPr lang="en-US" sz="2800" i="1" u="sng" dirty="0">
                <a:solidFill>
                  <a:srgbClr val="000000"/>
                </a:solidFill>
              </a:rPr>
              <a:t>done</a:t>
            </a:r>
            <a:r>
              <a:rPr lang="en-US" sz="2800" i="1" dirty="0">
                <a:solidFill>
                  <a:srgbClr val="000000"/>
                </a:solidFill>
              </a:rPr>
              <a:t> with page 3, try these:</a:t>
            </a:r>
          </a:p>
          <a:p>
            <a:endParaRPr lang="en-US" sz="2000" dirty="0">
              <a:solidFill>
                <a:srgbClr val="000000"/>
              </a:solidFill>
            </a:endParaRPr>
          </a:p>
        </p:txBody>
      </p:sp>
      <p:sp>
        <p:nvSpPr>
          <p:cNvPr id="6" name="TextBox 5"/>
          <p:cNvSpPr txBox="1"/>
          <p:nvPr/>
        </p:nvSpPr>
        <p:spPr>
          <a:xfrm>
            <a:off x="46182" y="2602935"/>
            <a:ext cx="8982363" cy="4832093"/>
          </a:xfrm>
          <a:prstGeom prst="rect">
            <a:avLst/>
          </a:prstGeom>
          <a:noFill/>
        </p:spPr>
        <p:txBody>
          <a:bodyPr wrap="square" rtlCol="0">
            <a:spAutoFit/>
          </a:bodyPr>
          <a:lstStyle/>
          <a:p>
            <a:endParaRPr lang="en-US" sz="2800" dirty="0" smtClean="0">
              <a:solidFill>
                <a:srgbClr val="000000"/>
              </a:solidFill>
            </a:endParaRPr>
          </a:p>
          <a:p>
            <a:r>
              <a:rPr lang="en-US" sz="2800" dirty="0" smtClean="0">
                <a:solidFill>
                  <a:srgbClr val="000000"/>
                </a:solidFill>
              </a:rPr>
              <a:t>Rewrite your code to solve for v[t] for an object falling with quadratic drag force.</a:t>
            </a:r>
          </a:p>
          <a:p>
            <a:endParaRPr lang="en-US" sz="2800" dirty="0">
              <a:solidFill>
                <a:srgbClr val="000000"/>
              </a:solidFill>
            </a:endParaRPr>
          </a:p>
          <a:p>
            <a:r>
              <a:rPr lang="en-US" sz="2800" i="1" dirty="0" smtClean="0">
                <a:solidFill>
                  <a:srgbClr val="000000"/>
                </a:solidFill>
              </a:rPr>
              <a:t>(You used </a:t>
            </a:r>
            <a:r>
              <a:rPr lang="en-US" sz="2800" i="1" dirty="0" err="1" smtClean="0">
                <a:solidFill>
                  <a:srgbClr val="000000"/>
                </a:solidFill>
              </a:rPr>
              <a:t>NDSolve</a:t>
            </a:r>
            <a:r>
              <a:rPr lang="en-US" sz="2800" i="1" dirty="0" smtClean="0">
                <a:solidFill>
                  <a:srgbClr val="000000"/>
                </a:solidFill>
              </a:rPr>
              <a:t> to do this for the falling penny - now you know, roughly what </a:t>
            </a:r>
            <a:r>
              <a:rPr lang="en-US" sz="2800" i="1" dirty="0" err="1" smtClean="0">
                <a:solidFill>
                  <a:srgbClr val="000000"/>
                </a:solidFill>
              </a:rPr>
              <a:t>NDSolve</a:t>
            </a:r>
            <a:r>
              <a:rPr lang="en-US" sz="2800" i="1" dirty="0">
                <a:solidFill>
                  <a:srgbClr val="000000"/>
                </a:solidFill>
              </a:rPr>
              <a:t> </a:t>
            </a:r>
            <a:r>
              <a:rPr lang="en-US" sz="2800" i="1" dirty="0" smtClean="0">
                <a:solidFill>
                  <a:srgbClr val="000000"/>
                </a:solidFill>
              </a:rPr>
              <a:t>was doing!) </a:t>
            </a:r>
            <a:endParaRPr lang="en-US" sz="2800" i="1" dirty="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a:p>
            <a:endParaRPr lang="en-US" sz="2800" dirty="0">
              <a:solidFill>
                <a:srgbClr val="000000"/>
              </a:solidFill>
            </a:endParaRPr>
          </a:p>
          <a:p>
            <a:endParaRPr lang="en-US" sz="2800" dirty="0" smtClean="0">
              <a:solidFill>
                <a:srgbClr val="000000"/>
              </a:solidFill>
            </a:endParaRPr>
          </a:p>
        </p:txBody>
      </p:sp>
    </p:spTree>
    <p:extLst>
      <p:ext uri="{BB962C8B-B14F-4D97-AF65-F5344CB8AC3E}">
        <p14:creationId xmlns:p14="http://schemas.microsoft.com/office/powerpoint/2010/main" val="290341523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62</a:t>
            </a:fld>
            <a:endParaRPr lang="en-US">
              <a:solidFill>
                <a:srgbClr val="000000"/>
              </a:solidFill>
            </a:endParaRPr>
          </a:p>
        </p:txBody>
      </p:sp>
      <p:sp>
        <p:nvSpPr>
          <p:cNvPr id="3" name="Rectangle 2"/>
          <p:cNvSpPr/>
          <p:nvPr/>
        </p:nvSpPr>
        <p:spPr>
          <a:xfrm>
            <a:off x="253994" y="306718"/>
            <a:ext cx="8753230" cy="1569660"/>
          </a:xfrm>
          <a:prstGeom prst="rect">
            <a:avLst/>
          </a:prstGeom>
        </p:spPr>
        <p:txBody>
          <a:bodyPr wrap="square">
            <a:spAutoFit/>
          </a:bodyPr>
          <a:lstStyle/>
          <a:p>
            <a:r>
              <a:rPr lang="en-US" sz="3200">
                <a:solidFill>
                  <a:srgbClr val="333399"/>
                </a:solidFill>
              </a:rPr>
              <a:t>Does the Taylor Series expansion</a:t>
            </a:r>
          </a:p>
          <a:p>
            <a:r>
              <a:rPr lang="en-US" sz="3200">
                <a:solidFill>
                  <a:srgbClr val="333399"/>
                </a:solidFill>
              </a:rPr>
              <a:t>cos(θ) = 1 - θ</a:t>
            </a:r>
            <a:r>
              <a:rPr lang="en-US" sz="3200" baseline="30000">
                <a:solidFill>
                  <a:srgbClr val="333399"/>
                </a:solidFill>
              </a:rPr>
              <a:t>2</a:t>
            </a:r>
            <a:r>
              <a:rPr lang="en-US" sz="3200">
                <a:solidFill>
                  <a:srgbClr val="333399"/>
                </a:solidFill>
              </a:rPr>
              <a:t>/2! + θ</a:t>
            </a:r>
            <a:r>
              <a:rPr lang="en-US" sz="3200" baseline="30000">
                <a:solidFill>
                  <a:srgbClr val="333399"/>
                </a:solidFill>
              </a:rPr>
              <a:t>4</a:t>
            </a:r>
            <a:r>
              <a:rPr lang="en-US" sz="3200">
                <a:solidFill>
                  <a:srgbClr val="333399"/>
                </a:solidFill>
              </a:rPr>
              <a:t>/4! + ...</a:t>
            </a:r>
          </a:p>
          <a:p>
            <a:r>
              <a:rPr lang="en-US" sz="3200">
                <a:solidFill>
                  <a:srgbClr val="333399"/>
                </a:solidFill>
              </a:rPr>
              <a:t>apply for θ measured in</a:t>
            </a:r>
          </a:p>
        </p:txBody>
      </p:sp>
      <p:sp>
        <p:nvSpPr>
          <p:cNvPr id="7" name="TextBox 6"/>
          <p:cNvSpPr txBox="1"/>
          <p:nvPr/>
        </p:nvSpPr>
        <p:spPr>
          <a:xfrm>
            <a:off x="306419" y="2094609"/>
            <a:ext cx="6336658" cy="2062103"/>
          </a:xfrm>
          <a:prstGeom prst="rect">
            <a:avLst/>
          </a:prstGeom>
          <a:noFill/>
        </p:spPr>
        <p:txBody>
          <a:bodyPr wrap="square" rtlCol="0">
            <a:spAutoFit/>
          </a:bodyPr>
          <a:lstStyle/>
          <a:p>
            <a:r>
              <a:rPr lang="en-US" sz="3200">
                <a:solidFill>
                  <a:srgbClr val="000000"/>
                </a:solidFill>
              </a:rPr>
              <a:t>A) degrees</a:t>
            </a:r>
          </a:p>
          <a:p>
            <a:r>
              <a:rPr lang="en-US" sz="3200">
                <a:solidFill>
                  <a:srgbClr val="000000"/>
                </a:solidFill>
              </a:rPr>
              <a:t>B) radians</a:t>
            </a:r>
          </a:p>
          <a:p>
            <a:r>
              <a:rPr lang="en-US" sz="3200">
                <a:solidFill>
                  <a:srgbClr val="000000"/>
                </a:solidFill>
              </a:rPr>
              <a:t>C) either</a:t>
            </a:r>
          </a:p>
          <a:p>
            <a:r>
              <a:rPr lang="en-US" sz="3200">
                <a:solidFill>
                  <a:srgbClr val="000000"/>
                </a:solidFill>
              </a:rPr>
              <a:t>D) neither</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63</a:t>
            </a:fld>
            <a:endParaRPr lang="en-US"/>
          </a:p>
        </p:txBody>
      </p:sp>
      <p:sp>
        <p:nvSpPr>
          <p:cNvPr id="3" name="Rectangle 2"/>
          <p:cNvSpPr/>
          <p:nvPr/>
        </p:nvSpPr>
        <p:spPr>
          <a:xfrm>
            <a:off x="918308" y="756103"/>
            <a:ext cx="8225691" cy="1077218"/>
          </a:xfrm>
          <a:prstGeom prst="rect">
            <a:avLst/>
          </a:prstGeom>
        </p:spPr>
        <p:txBody>
          <a:bodyPr wrap="square">
            <a:spAutoFit/>
          </a:bodyPr>
          <a:lstStyle/>
          <a:p>
            <a:r>
              <a:rPr lang="en-US" sz="3200" dirty="0">
                <a:solidFill>
                  <a:srgbClr val="333399"/>
                </a:solidFill>
              </a:rPr>
              <a:t>What are the first few terms of the Taylor Series expansion for </a:t>
            </a:r>
            <a:r>
              <a:rPr lang="en-US" sz="3200" dirty="0" smtClean="0">
                <a:solidFill>
                  <a:srgbClr val="333399"/>
                </a:solidFill>
              </a:rPr>
              <a:t>e</a:t>
            </a:r>
            <a:r>
              <a:rPr lang="en-US" sz="3200" baseline="30000" dirty="0" smtClean="0">
                <a:solidFill>
                  <a:srgbClr val="333399"/>
                </a:solidFill>
              </a:rPr>
              <a:t>x</a:t>
            </a:r>
            <a:r>
              <a:rPr lang="en-US" sz="3200" dirty="0"/>
              <a:t> </a:t>
            </a:r>
            <a:r>
              <a:rPr lang="en-US" sz="3200" dirty="0" smtClean="0"/>
              <a:t>(</a:t>
            </a:r>
            <a:r>
              <a:rPr lang="en-US" sz="3200" dirty="0" smtClean="0">
                <a:solidFill>
                  <a:srgbClr val="333399"/>
                </a:solidFill>
              </a:rPr>
              <a:t>about x=0)?</a:t>
            </a:r>
            <a:endParaRPr lang="en-US" sz="3200" dirty="0"/>
          </a:p>
        </p:txBody>
      </p:sp>
      <p:sp>
        <p:nvSpPr>
          <p:cNvPr id="6" name="Rectangle 5"/>
          <p:cNvSpPr/>
          <p:nvPr/>
        </p:nvSpPr>
        <p:spPr>
          <a:xfrm>
            <a:off x="1120423" y="1688658"/>
            <a:ext cx="4572000" cy="4832092"/>
          </a:xfrm>
          <a:prstGeom prst="rect">
            <a:avLst/>
          </a:prstGeom>
        </p:spPr>
        <p:txBody>
          <a:bodyPr>
            <a:spAutoFit/>
          </a:bodyPr>
          <a:lstStyle/>
          <a:p>
            <a:pPr marL="457200" indent="-457200"/>
            <a:endParaRPr lang="en-US" sz="2000" dirty="0"/>
          </a:p>
          <a:p>
            <a:pPr marL="457200" indent="-457200">
              <a:buAutoNum type="alphaUcParenR"/>
            </a:pPr>
            <a:r>
              <a:rPr lang="en-US" sz="3200" dirty="0"/>
              <a:t/>
            </a:r>
            <a:br>
              <a:rPr lang="en-US" sz="3200" dirty="0"/>
            </a:br>
            <a:endParaRPr lang="en-US" sz="3200" dirty="0"/>
          </a:p>
          <a:p>
            <a:pPr marL="457200" indent="-457200">
              <a:buAutoNum type="alphaUcParenR"/>
            </a:pPr>
            <a:r>
              <a:rPr lang="en-US" sz="3200" dirty="0"/>
              <a:t/>
            </a:r>
            <a:br>
              <a:rPr lang="en-US" sz="3200" dirty="0"/>
            </a:br>
            <a:endParaRPr lang="en-US" sz="3200" dirty="0"/>
          </a:p>
          <a:p>
            <a:pPr marL="457200" indent="-457200">
              <a:buAutoNum type="alphaUcParenR"/>
            </a:pPr>
            <a:r>
              <a:rPr lang="en-US" sz="3200" dirty="0"/>
              <a:t/>
            </a:r>
            <a:br>
              <a:rPr lang="en-US" sz="3200" dirty="0"/>
            </a:br>
            <a:endParaRPr lang="en-US" sz="3200" dirty="0"/>
          </a:p>
          <a:p>
            <a:r>
              <a:rPr lang="en-US" sz="3200" dirty="0" smtClean="0"/>
              <a:t>D) </a:t>
            </a:r>
            <a:br>
              <a:rPr lang="en-US" sz="3200" dirty="0" smtClean="0"/>
            </a:br>
            <a:r>
              <a:rPr lang="en-US" sz="3200" dirty="0" smtClean="0"/>
              <a:t/>
            </a:r>
            <a:br>
              <a:rPr lang="en-US" sz="3200" dirty="0" smtClean="0"/>
            </a:br>
            <a:r>
              <a:rPr lang="en-US" sz="3200" dirty="0" smtClean="0"/>
              <a:t>E)  Something else!! </a:t>
            </a:r>
            <a:endParaRPr lang="en-US" sz="3200" dirty="0"/>
          </a:p>
        </p:txBody>
      </p:sp>
      <p:graphicFrame>
        <p:nvGraphicFramePr>
          <p:cNvPr id="66562" name="Object 2"/>
          <p:cNvGraphicFramePr>
            <a:graphicFrameLocks noChangeAspect="1"/>
          </p:cNvGraphicFramePr>
          <p:nvPr>
            <p:extLst>
              <p:ext uri="{D42A27DB-BD31-4B8C-83A1-F6EECF244321}">
                <p14:modId xmlns:p14="http://schemas.microsoft.com/office/powerpoint/2010/main" val="1579511992"/>
              </p:ext>
            </p:extLst>
          </p:nvPr>
        </p:nvGraphicFramePr>
        <p:xfrm>
          <a:off x="1863902" y="2049993"/>
          <a:ext cx="4274096" cy="518231"/>
        </p:xfrm>
        <a:graphic>
          <a:graphicData uri="http://schemas.openxmlformats.org/presentationml/2006/ole">
            <mc:AlternateContent xmlns:mc="http://schemas.openxmlformats.org/markup-compatibility/2006">
              <mc:Choice xmlns:v="urn:schemas-microsoft-com:vml" Requires="v">
                <p:oleObj spid="_x0000_s540677" name="Equation" r:id="rId4" imgW="1676400" imgH="203200" progId="Equation.3">
                  <p:embed/>
                </p:oleObj>
              </mc:Choice>
              <mc:Fallback>
                <p:oleObj name="Equation" r:id="rId4" imgW="1676400" imgH="203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3902" y="2049993"/>
                        <a:ext cx="4274096" cy="5182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31288036"/>
              </p:ext>
            </p:extLst>
          </p:nvPr>
        </p:nvGraphicFramePr>
        <p:xfrm>
          <a:off x="1868841" y="3018014"/>
          <a:ext cx="4034742" cy="492831"/>
        </p:xfrm>
        <a:graphic>
          <a:graphicData uri="http://schemas.openxmlformats.org/presentationml/2006/ole">
            <mc:AlternateContent xmlns:mc="http://schemas.openxmlformats.org/markup-compatibility/2006">
              <mc:Choice xmlns:v="urn:schemas-microsoft-com:vml" Requires="v">
                <p:oleObj spid="_x0000_s540678" name="Equation" r:id="rId6" imgW="1663700" imgH="203200" progId="Equation.3">
                  <p:embed/>
                </p:oleObj>
              </mc:Choice>
              <mc:Fallback>
                <p:oleObj name="Equation" r:id="rId6" imgW="16637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8841" y="3018014"/>
                        <a:ext cx="4034742" cy="4928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4" name="Object 4"/>
          <p:cNvGraphicFramePr>
            <a:graphicFrameLocks noChangeAspect="1"/>
          </p:cNvGraphicFramePr>
          <p:nvPr>
            <p:extLst>
              <p:ext uri="{D42A27DB-BD31-4B8C-83A1-F6EECF244321}">
                <p14:modId xmlns:p14="http://schemas.microsoft.com/office/powerpoint/2010/main" val="2208482611"/>
              </p:ext>
            </p:extLst>
          </p:nvPr>
        </p:nvGraphicFramePr>
        <p:xfrm>
          <a:off x="1846263" y="3914775"/>
          <a:ext cx="4967287" cy="592138"/>
        </p:xfrm>
        <a:graphic>
          <a:graphicData uri="http://schemas.openxmlformats.org/presentationml/2006/ole">
            <mc:AlternateContent xmlns:mc="http://schemas.openxmlformats.org/markup-compatibility/2006">
              <mc:Choice xmlns:v="urn:schemas-microsoft-com:vml" Requires="v">
                <p:oleObj spid="_x0000_s540679" name="Equation" r:id="rId8" imgW="1917700" imgH="228600" progId="Equation.3">
                  <p:embed/>
                </p:oleObj>
              </mc:Choice>
              <mc:Fallback>
                <p:oleObj name="Equation" r:id="rId8" imgW="1917700" imgH="228600" progId="Equation.3">
                  <p:embed/>
                  <p:pic>
                    <p:nvPicPr>
                      <p:cNvPr id="0" name=""/>
                      <p:cNvPicPr>
                        <a:picLocks noChangeAspect="1" noChangeArrowheads="1"/>
                      </p:cNvPicPr>
                      <p:nvPr/>
                    </p:nvPicPr>
                    <p:blipFill>
                      <a:blip r:embed="rId9"/>
                      <a:srcRect/>
                      <a:stretch>
                        <a:fillRect/>
                      </a:stretch>
                    </p:blipFill>
                    <p:spPr bwMode="auto">
                      <a:xfrm>
                        <a:off x="1846263" y="3914775"/>
                        <a:ext cx="4967287" cy="592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6" name="Object 6"/>
          <p:cNvGraphicFramePr>
            <a:graphicFrameLocks noChangeAspect="1"/>
          </p:cNvGraphicFramePr>
          <p:nvPr/>
        </p:nvGraphicFramePr>
        <p:xfrm>
          <a:off x="1894064" y="4941005"/>
          <a:ext cx="4808632" cy="519994"/>
        </p:xfrm>
        <a:graphic>
          <a:graphicData uri="http://schemas.openxmlformats.org/presentationml/2006/ole">
            <mc:AlternateContent xmlns:mc="http://schemas.openxmlformats.org/markup-compatibility/2006">
              <mc:Choice xmlns:v="urn:schemas-microsoft-com:vml" Requires="v">
                <p:oleObj spid="_x0000_s540680" name="Equation" r:id="rId10" imgW="1879600" imgH="203200" progId="Equation.3">
                  <p:embed/>
                </p:oleObj>
              </mc:Choice>
              <mc:Fallback>
                <p:oleObj name="Equation" r:id="rId10" imgW="18796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94064" y="4941005"/>
                        <a:ext cx="4808632" cy="5199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97568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64</a:t>
            </a:fld>
            <a:endParaRPr lang="en-US"/>
          </a:p>
        </p:txBody>
      </p:sp>
      <p:sp>
        <p:nvSpPr>
          <p:cNvPr id="3" name="Rectangle 2"/>
          <p:cNvSpPr/>
          <p:nvPr/>
        </p:nvSpPr>
        <p:spPr>
          <a:xfrm>
            <a:off x="918308" y="756103"/>
            <a:ext cx="8225691" cy="1077218"/>
          </a:xfrm>
          <a:prstGeom prst="rect">
            <a:avLst/>
          </a:prstGeom>
        </p:spPr>
        <p:txBody>
          <a:bodyPr wrap="square">
            <a:spAutoFit/>
          </a:bodyPr>
          <a:lstStyle/>
          <a:p>
            <a:r>
              <a:rPr lang="en-US" sz="3200" dirty="0">
                <a:solidFill>
                  <a:srgbClr val="333399"/>
                </a:solidFill>
              </a:rPr>
              <a:t>What is the </a:t>
            </a:r>
            <a:r>
              <a:rPr lang="en-US" sz="3200" dirty="0" smtClean="0">
                <a:solidFill>
                  <a:srgbClr val="333399"/>
                </a:solidFill>
              </a:rPr>
              <a:t>start of the Taylor series expansion for           ,  if x is small?</a:t>
            </a:r>
            <a:endParaRPr lang="en-US" sz="3200" dirty="0"/>
          </a:p>
        </p:txBody>
      </p:sp>
      <p:graphicFrame>
        <p:nvGraphicFramePr>
          <p:cNvPr id="66562" name="Object 2"/>
          <p:cNvGraphicFramePr>
            <a:graphicFrameLocks noChangeAspect="1"/>
          </p:cNvGraphicFramePr>
          <p:nvPr>
            <p:extLst>
              <p:ext uri="{D42A27DB-BD31-4B8C-83A1-F6EECF244321}">
                <p14:modId xmlns:p14="http://schemas.microsoft.com/office/powerpoint/2010/main" val="3117037031"/>
              </p:ext>
            </p:extLst>
          </p:nvPr>
        </p:nvGraphicFramePr>
        <p:xfrm>
          <a:off x="3571347" y="1241954"/>
          <a:ext cx="1100137" cy="549275"/>
        </p:xfrm>
        <a:graphic>
          <a:graphicData uri="http://schemas.openxmlformats.org/presentationml/2006/ole">
            <mc:AlternateContent xmlns:mc="http://schemas.openxmlformats.org/markup-compatibility/2006">
              <mc:Choice xmlns:v="urn:schemas-microsoft-com:vml" Requires="v">
                <p:oleObj spid="_x0000_s541699" name="Equation" r:id="rId4" imgW="431800" imgH="215900" progId="Equation.3">
                  <p:embed/>
                </p:oleObj>
              </mc:Choice>
              <mc:Fallback>
                <p:oleObj name="Equation" r:id="rId4" imgW="431800" imgH="215900" progId="Equation.3">
                  <p:embed/>
                  <p:pic>
                    <p:nvPicPr>
                      <p:cNvPr id="0" name=""/>
                      <p:cNvPicPr>
                        <a:picLocks noChangeAspect="1" noChangeArrowheads="1"/>
                      </p:cNvPicPr>
                      <p:nvPr/>
                    </p:nvPicPr>
                    <p:blipFill>
                      <a:blip r:embed="rId5"/>
                      <a:srcRect/>
                      <a:stretch>
                        <a:fillRect/>
                      </a:stretch>
                    </p:blipFill>
                    <p:spPr bwMode="auto">
                      <a:xfrm>
                        <a:off x="3571347" y="1241954"/>
                        <a:ext cx="1100137" cy="549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3"/>
          <p:cNvGraphicFramePr>
            <a:graphicFrameLocks noChangeAspect="1"/>
          </p:cNvGraphicFramePr>
          <p:nvPr>
            <p:extLst>
              <p:ext uri="{D42A27DB-BD31-4B8C-83A1-F6EECF244321}">
                <p14:modId xmlns:p14="http://schemas.microsoft.com/office/powerpoint/2010/main" val="3514372122"/>
              </p:ext>
            </p:extLst>
          </p:nvPr>
        </p:nvGraphicFramePr>
        <p:xfrm>
          <a:off x="1052513" y="2036763"/>
          <a:ext cx="5262562" cy="3659187"/>
        </p:xfrm>
        <a:graphic>
          <a:graphicData uri="http://schemas.openxmlformats.org/presentationml/2006/ole">
            <mc:AlternateContent xmlns:mc="http://schemas.openxmlformats.org/markup-compatibility/2006">
              <mc:Choice xmlns:v="urn:schemas-microsoft-com:vml" Requires="v">
                <p:oleObj spid="_x0000_s541700" name="Equation" r:id="rId6" imgW="2171700" imgH="1511300" progId="Equation.3">
                  <p:embed/>
                </p:oleObj>
              </mc:Choice>
              <mc:Fallback>
                <p:oleObj name="Equation" r:id="rId6" imgW="2171700" imgH="1511300" progId="Equation.3">
                  <p:embed/>
                  <p:pic>
                    <p:nvPicPr>
                      <p:cNvPr id="0" name=""/>
                      <p:cNvPicPr>
                        <a:picLocks noChangeAspect="1" noChangeArrowheads="1"/>
                      </p:cNvPicPr>
                      <p:nvPr/>
                    </p:nvPicPr>
                    <p:blipFill>
                      <a:blip r:embed="rId7"/>
                      <a:srcRect/>
                      <a:stretch>
                        <a:fillRect/>
                      </a:stretch>
                    </p:blipFill>
                    <p:spPr bwMode="auto">
                      <a:xfrm>
                        <a:off x="1052513" y="2036763"/>
                        <a:ext cx="5262562" cy="3659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237066" y="5926667"/>
            <a:ext cx="8151590" cy="584776"/>
          </a:xfrm>
          <a:prstGeom prst="rect">
            <a:avLst/>
          </a:prstGeom>
          <a:noFill/>
        </p:spPr>
        <p:txBody>
          <a:bodyPr wrap="none" rtlCol="0">
            <a:spAutoFit/>
          </a:bodyPr>
          <a:lstStyle/>
          <a:p>
            <a:r>
              <a:rPr lang="en-US" sz="3200" dirty="0" smtClean="0"/>
              <a:t>While you’re at it…. What’s the NEXT term? </a:t>
            </a:r>
            <a:endParaRPr lang="en-US" sz="3200" dirty="0"/>
          </a:p>
        </p:txBody>
      </p:sp>
    </p:spTree>
    <p:extLst>
      <p:ext uri="{BB962C8B-B14F-4D97-AF65-F5344CB8AC3E}">
        <p14:creationId xmlns:p14="http://schemas.microsoft.com/office/powerpoint/2010/main" val="5032194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65</a:t>
            </a:fld>
            <a:endParaRPr lang="en-US">
              <a:solidFill>
                <a:srgbClr val="000000"/>
              </a:solidFill>
            </a:endParaRPr>
          </a:p>
        </p:txBody>
      </p:sp>
      <p:sp>
        <p:nvSpPr>
          <p:cNvPr id="3" name="Rectangle 2"/>
          <p:cNvSpPr/>
          <p:nvPr/>
        </p:nvSpPr>
        <p:spPr>
          <a:xfrm>
            <a:off x="918308" y="756103"/>
            <a:ext cx="8225691" cy="1077218"/>
          </a:xfrm>
          <a:prstGeom prst="rect">
            <a:avLst/>
          </a:prstGeom>
        </p:spPr>
        <p:txBody>
          <a:bodyPr wrap="square">
            <a:spAutoFit/>
          </a:bodyPr>
          <a:lstStyle/>
          <a:p>
            <a:r>
              <a:rPr lang="en-US" sz="3200">
                <a:solidFill>
                  <a:srgbClr val="333399"/>
                </a:solidFill>
              </a:rPr>
              <a:t>What is the next term in the binomial expansion for                                 </a:t>
            </a:r>
            <a:r>
              <a:rPr lang="en-US" sz="3200">
                <a:solidFill>
                  <a:srgbClr val="000000"/>
                </a:solidFill>
              </a:rPr>
              <a:t>?</a:t>
            </a:r>
          </a:p>
        </p:txBody>
      </p:sp>
      <p:sp>
        <p:nvSpPr>
          <p:cNvPr id="6" name="Rectangle 5"/>
          <p:cNvSpPr/>
          <p:nvPr/>
        </p:nvSpPr>
        <p:spPr>
          <a:xfrm>
            <a:off x="1103490" y="1688658"/>
            <a:ext cx="4572000" cy="4832092"/>
          </a:xfrm>
          <a:prstGeom prst="rect">
            <a:avLst/>
          </a:prstGeom>
        </p:spPr>
        <p:txBody>
          <a:bodyPr>
            <a:spAutoFit/>
          </a:bodyPr>
          <a:lstStyle/>
          <a:p>
            <a:pPr marL="457200" indent="-457200"/>
            <a:endParaRPr lang="en-US" sz="2000">
              <a:solidFill>
                <a:srgbClr val="000000"/>
              </a:solidFill>
            </a:endParaRPr>
          </a:p>
          <a:p>
            <a:pPr marL="457200" indent="-457200">
              <a:buFontTx/>
              <a:buAutoNum type="alphaUcParenR"/>
            </a:pPr>
            <a:r>
              <a:rPr lang="en-US" sz="3200">
                <a:solidFill>
                  <a:srgbClr val="000000"/>
                </a:solidFill>
              </a:rPr>
              <a:t/>
            </a:r>
            <a:br>
              <a:rPr lang="en-US" sz="3200">
                <a:solidFill>
                  <a:srgbClr val="000000"/>
                </a:solidFill>
              </a:rPr>
            </a:br>
            <a:endParaRPr lang="en-US" sz="3200">
              <a:solidFill>
                <a:srgbClr val="000000"/>
              </a:solidFill>
            </a:endParaRPr>
          </a:p>
          <a:p>
            <a:pPr marL="457200" indent="-457200">
              <a:buFontTx/>
              <a:buAutoNum type="alphaUcParenR"/>
            </a:pPr>
            <a:r>
              <a:rPr lang="en-US" sz="3200">
                <a:solidFill>
                  <a:srgbClr val="000000"/>
                </a:solidFill>
              </a:rPr>
              <a:t/>
            </a:r>
            <a:br>
              <a:rPr lang="en-US" sz="3200">
                <a:solidFill>
                  <a:srgbClr val="000000"/>
                </a:solidFill>
              </a:rPr>
            </a:br>
            <a:r>
              <a:rPr lang="en-US" sz="3200">
                <a:solidFill>
                  <a:srgbClr val="000000"/>
                </a:solidFill>
              </a:rPr>
              <a:t> </a:t>
            </a:r>
          </a:p>
          <a:p>
            <a:pPr marL="457200" indent="-457200">
              <a:buFontTx/>
              <a:buAutoNum type="alphaUcParenR"/>
            </a:pPr>
            <a:r>
              <a:rPr lang="en-US" sz="3200">
                <a:solidFill>
                  <a:srgbClr val="000000"/>
                </a:solidFill>
              </a:rPr>
              <a:t> </a:t>
            </a:r>
            <a:br>
              <a:rPr lang="en-US" sz="3200">
                <a:solidFill>
                  <a:srgbClr val="000000"/>
                </a:solidFill>
              </a:rPr>
            </a:br>
            <a:endParaRPr lang="en-US" sz="3200">
              <a:solidFill>
                <a:srgbClr val="000000"/>
              </a:solidFill>
            </a:endParaRPr>
          </a:p>
          <a:p>
            <a:pPr marL="457200" indent="-457200">
              <a:buFontTx/>
              <a:buAutoNum type="alphaUcParenR"/>
            </a:pPr>
            <a:r>
              <a:rPr lang="en-US" sz="3200">
                <a:solidFill>
                  <a:srgbClr val="000000"/>
                </a:solidFill>
              </a:rPr>
              <a:t> </a:t>
            </a:r>
            <a:br>
              <a:rPr lang="en-US" sz="3200">
                <a:solidFill>
                  <a:srgbClr val="000000"/>
                </a:solidFill>
              </a:rPr>
            </a:br>
            <a:endParaRPr lang="en-US" sz="3200">
              <a:solidFill>
                <a:srgbClr val="000000"/>
              </a:solidFill>
            </a:endParaRPr>
          </a:p>
          <a:p>
            <a:pPr marL="457200" indent="-457200">
              <a:buFontTx/>
              <a:buAutoNum type="alphaUcParenR"/>
            </a:pPr>
            <a:r>
              <a:rPr lang="en-US" sz="3200">
                <a:solidFill>
                  <a:srgbClr val="000000"/>
                </a:solidFill>
              </a:rPr>
              <a:t>  Something else</a:t>
            </a:r>
          </a:p>
        </p:txBody>
      </p:sp>
      <p:graphicFrame>
        <p:nvGraphicFramePr>
          <p:cNvPr id="66562" name="Object 2"/>
          <p:cNvGraphicFramePr>
            <a:graphicFrameLocks noChangeAspect="1"/>
          </p:cNvGraphicFramePr>
          <p:nvPr/>
        </p:nvGraphicFramePr>
        <p:xfrm>
          <a:off x="3568348" y="1290286"/>
          <a:ext cx="3205163" cy="485775"/>
        </p:xfrm>
        <a:graphic>
          <a:graphicData uri="http://schemas.openxmlformats.org/presentationml/2006/ole">
            <mc:AlternateContent xmlns:mc="http://schemas.openxmlformats.org/markup-compatibility/2006">
              <mc:Choice xmlns:v="urn:schemas-microsoft-com:vml" Requires="v">
                <p:oleObj spid="_x0000_s538640" name="Equation" r:id="rId4" imgW="1257300" imgH="190500" progId="Equation.3">
                  <p:embed/>
                </p:oleObj>
              </mc:Choice>
              <mc:Fallback>
                <p:oleObj name="Equation" r:id="rId4" imgW="1257300" imgH="1905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348" y="1290286"/>
                        <a:ext cx="3205163" cy="485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3"/>
          <p:cNvGraphicFramePr>
            <a:graphicFrameLocks noChangeAspect="1"/>
          </p:cNvGraphicFramePr>
          <p:nvPr/>
        </p:nvGraphicFramePr>
        <p:xfrm>
          <a:off x="1791583" y="2061633"/>
          <a:ext cx="492125" cy="492125"/>
        </p:xfrm>
        <a:graphic>
          <a:graphicData uri="http://schemas.openxmlformats.org/presentationml/2006/ole">
            <mc:AlternateContent xmlns:mc="http://schemas.openxmlformats.org/markup-compatibility/2006">
              <mc:Choice xmlns:v="urn:schemas-microsoft-com:vml" Requires="v">
                <p:oleObj spid="_x0000_s538641" name="Equation" r:id="rId6" imgW="203200" imgH="203200" progId="Equation.3">
                  <p:embed/>
                </p:oleObj>
              </mc:Choice>
              <mc:Fallback>
                <p:oleObj name="Equation" r:id="rId6" imgW="203200" imgH="203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1583" y="2061633"/>
                        <a:ext cx="492125"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2" name="Object 6"/>
          <p:cNvGraphicFramePr>
            <a:graphicFrameLocks noChangeAspect="1"/>
          </p:cNvGraphicFramePr>
          <p:nvPr/>
        </p:nvGraphicFramePr>
        <p:xfrm>
          <a:off x="1694038" y="3047824"/>
          <a:ext cx="798513" cy="492125"/>
        </p:xfrm>
        <a:graphic>
          <a:graphicData uri="http://schemas.openxmlformats.org/presentationml/2006/ole">
            <mc:AlternateContent xmlns:mc="http://schemas.openxmlformats.org/markup-compatibility/2006">
              <mc:Choice xmlns:v="urn:schemas-microsoft-com:vml" Requires="v">
                <p:oleObj spid="_x0000_s538642" name="Equation" r:id="rId8" imgW="330200" imgH="203200" progId="Equation.3">
                  <p:embed/>
                </p:oleObj>
              </mc:Choice>
              <mc:Fallback>
                <p:oleObj name="Equation" r:id="rId8" imgW="330200" imgH="2032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94038" y="3047824"/>
                        <a:ext cx="798513"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3" name="Object 7"/>
          <p:cNvGraphicFramePr>
            <a:graphicFrameLocks noChangeAspect="1"/>
          </p:cNvGraphicFramePr>
          <p:nvPr/>
        </p:nvGraphicFramePr>
        <p:xfrm>
          <a:off x="1664229" y="3992563"/>
          <a:ext cx="830262" cy="492125"/>
        </p:xfrm>
        <a:graphic>
          <a:graphicData uri="http://schemas.openxmlformats.org/presentationml/2006/ole">
            <mc:AlternateContent xmlns:mc="http://schemas.openxmlformats.org/markup-compatibility/2006">
              <mc:Choice xmlns:v="urn:schemas-microsoft-com:vml" Requires="v">
                <p:oleObj spid="_x0000_s538643" name="Equation" r:id="rId10" imgW="342900" imgH="203200" progId="Equation.3">
                  <p:embed/>
                </p:oleObj>
              </mc:Choice>
              <mc:Fallback>
                <p:oleObj name="Equation" r:id="rId10" imgW="342900" imgH="2032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4229" y="3992563"/>
                        <a:ext cx="830262"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0024" name="Object 8"/>
          <p:cNvGraphicFramePr>
            <a:graphicFrameLocks noChangeAspect="1"/>
          </p:cNvGraphicFramePr>
          <p:nvPr/>
        </p:nvGraphicFramePr>
        <p:xfrm>
          <a:off x="1719791" y="4979988"/>
          <a:ext cx="800100" cy="492125"/>
        </p:xfrm>
        <a:graphic>
          <a:graphicData uri="http://schemas.openxmlformats.org/presentationml/2006/ole">
            <mc:AlternateContent xmlns:mc="http://schemas.openxmlformats.org/markup-compatibility/2006">
              <mc:Choice xmlns:v="urn:schemas-microsoft-com:vml" Requires="v">
                <p:oleObj spid="_x0000_s538644" name="Equation" r:id="rId12" imgW="330200" imgH="203200" progId="Equation.3">
                  <p:embed/>
                </p:oleObj>
              </mc:Choice>
              <mc:Fallback>
                <p:oleObj name="Equation" r:id="rId12" imgW="330200" imgH="2032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19791" y="4979988"/>
                        <a:ext cx="800100"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pPr>
                <a:defRPr/>
              </a:pPr>
              <a:t>66</a:t>
            </a:fld>
            <a:endParaRPr lang="en-US"/>
          </a:p>
        </p:txBody>
      </p:sp>
      <p:sp>
        <p:nvSpPr>
          <p:cNvPr id="3" name="TextBox 2"/>
          <p:cNvSpPr txBox="1"/>
          <p:nvPr/>
        </p:nvSpPr>
        <p:spPr>
          <a:xfrm>
            <a:off x="550333" y="324555"/>
            <a:ext cx="8071556" cy="1384995"/>
          </a:xfrm>
          <a:prstGeom prst="rect">
            <a:avLst/>
          </a:prstGeom>
          <a:noFill/>
        </p:spPr>
        <p:txBody>
          <a:bodyPr wrap="square" rtlCol="0">
            <a:spAutoFit/>
          </a:bodyPr>
          <a:lstStyle/>
          <a:p>
            <a:r>
              <a:rPr lang="en-US" sz="2800"/>
              <a:t>Which of these two plots seems more realistic for a tennis ball trajectory, comparing (in each graph) the path with (purple), and without (blue), drag. </a:t>
            </a:r>
          </a:p>
        </p:txBody>
      </p:sp>
      <p:pic>
        <p:nvPicPr>
          <p:cNvPr id="4" name="Picture 3"/>
          <p:cNvPicPr>
            <a:picLocks noChangeAspect="1"/>
          </p:cNvPicPr>
          <p:nvPr/>
        </p:nvPicPr>
        <p:blipFill>
          <a:blip r:embed="rId3"/>
          <a:stretch>
            <a:fillRect/>
          </a:stretch>
        </p:blipFill>
        <p:spPr>
          <a:xfrm>
            <a:off x="620889" y="2422172"/>
            <a:ext cx="3146778" cy="1949254"/>
          </a:xfrm>
          <a:prstGeom prst="rect">
            <a:avLst/>
          </a:prstGeom>
        </p:spPr>
      </p:pic>
      <p:pic>
        <p:nvPicPr>
          <p:cNvPr id="5" name="Picture 4"/>
          <p:cNvPicPr>
            <a:picLocks noChangeAspect="1"/>
          </p:cNvPicPr>
          <p:nvPr/>
        </p:nvPicPr>
        <p:blipFill>
          <a:blip r:embed="rId4"/>
          <a:stretch>
            <a:fillRect/>
          </a:stretch>
        </p:blipFill>
        <p:spPr>
          <a:xfrm>
            <a:off x="4783667" y="2379839"/>
            <a:ext cx="3189111" cy="1975477"/>
          </a:xfrm>
          <a:prstGeom prst="rect">
            <a:avLst/>
          </a:prstGeom>
        </p:spPr>
      </p:pic>
      <p:sp>
        <p:nvSpPr>
          <p:cNvPr id="6" name="TextBox 5"/>
          <p:cNvSpPr txBox="1"/>
          <p:nvPr/>
        </p:nvSpPr>
        <p:spPr>
          <a:xfrm>
            <a:off x="5930555" y="3002410"/>
            <a:ext cx="481021" cy="584776"/>
          </a:xfrm>
          <a:prstGeom prst="rect">
            <a:avLst/>
          </a:prstGeom>
          <a:noFill/>
        </p:spPr>
        <p:txBody>
          <a:bodyPr wrap="square" rtlCol="0">
            <a:spAutoFit/>
          </a:bodyPr>
          <a:lstStyle/>
          <a:p>
            <a:r>
              <a:rPr lang="en-US" sz="3200"/>
              <a:t>B</a:t>
            </a:r>
          </a:p>
        </p:txBody>
      </p:sp>
      <p:sp>
        <p:nvSpPr>
          <p:cNvPr id="7" name="TextBox 6"/>
          <p:cNvSpPr txBox="1"/>
          <p:nvPr/>
        </p:nvSpPr>
        <p:spPr>
          <a:xfrm>
            <a:off x="1584332" y="3044742"/>
            <a:ext cx="481021" cy="584776"/>
          </a:xfrm>
          <a:prstGeom prst="rect">
            <a:avLst/>
          </a:prstGeom>
          <a:noFill/>
        </p:spPr>
        <p:txBody>
          <a:bodyPr wrap="square" rtlCol="0">
            <a:spAutoFit/>
          </a:bodyPr>
          <a:lstStyle/>
          <a:p>
            <a:r>
              <a:rPr lang="en-US" sz="3200"/>
              <a:t>A</a:t>
            </a:r>
          </a:p>
        </p:txBody>
      </p:sp>
      <p:sp>
        <p:nvSpPr>
          <p:cNvPr id="8" name="Rectangle 7"/>
          <p:cNvSpPr/>
          <p:nvPr/>
        </p:nvSpPr>
        <p:spPr bwMode="auto">
          <a:xfrm>
            <a:off x="437444" y="3541890"/>
            <a:ext cx="8424334" cy="1058332"/>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479777" y="4416778"/>
            <a:ext cx="6330804" cy="523220"/>
          </a:xfrm>
          <a:prstGeom prst="rect">
            <a:avLst/>
          </a:prstGeom>
          <a:noFill/>
        </p:spPr>
        <p:txBody>
          <a:bodyPr wrap="none" rtlCol="0">
            <a:spAutoFit/>
          </a:bodyPr>
          <a:lstStyle/>
          <a:p>
            <a:r>
              <a:rPr lang="en-US" sz="2800"/>
              <a:t>C) Neither of these is remotely correct!</a:t>
            </a:r>
          </a:p>
        </p:txBody>
      </p:sp>
    </p:spTree>
    <p:extLst>
      <p:ext uri="{BB962C8B-B14F-4D97-AF65-F5344CB8AC3E}">
        <p14:creationId xmlns:p14="http://schemas.microsoft.com/office/powerpoint/2010/main" val="384648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7</a:t>
            </a:fld>
            <a:endParaRPr lang="en-US">
              <a:solidFill>
                <a:srgbClr val="000000"/>
              </a:solidFill>
            </a:endParaRPr>
          </a:p>
        </p:txBody>
      </p:sp>
      <p:sp>
        <p:nvSpPr>
          <p:cNvPr id="4" name="Rectangle 3"/>
          <p:cNvSpPr/>
          <p:nvPr/>
        </p:nvSpPr>
        <p:spPr>
          <a:xfrm>
            <a:off x="2167467" y="829102"/>
            <a:ext cx="4572000" cy="1077218"/>
          </a:xfrm>
          <a:prstGeom prst="rect">
            <a:avLst/>
          </a:prstGeom>
        </p:spPr>
        <p:txBody>
          <a:bodyPr>
            <a:spAutoFit/>
          </a:bodyPr>
          <a:lstStyle/>
          <a:p>
            <a:pPr algn="ctr"/>
            <a:r>
              <a:rPr lang="en-US" sz="3200">
                <a:solidFill>
                  <a:srgbClr val="333399"/>
                </a:solidFill>
              </a:rPr>
              <a:t>Classify this ODE</a:t>
            </a:r>
            <a:r>
              <a:rPr lang="en-US" sz="3200" b="1">
                <a:solidFill>
                  <a:srgbClr val="000000"/>
                </a:solidFill>
              </a:rPr>
              <a:t>:</a:t>
            </a:r>
            <a:br>
              <a:rPr lang="en-US" sz="3200" b="1">
                <a:solidFill>
                  <a:srgbClr val="000000"/>
                </a:solidFill>
              </a:rPr>
            </a:br>
            <a:r>
              <a:rPr lang="en-US" sz="3200" b="1">
                <a:solidFill>
                  <a:srgbClr val="000000"/>
                </a:solidFill>
              </a:rPr>
              <a:t>y’ = sin(y) +1</a:t>
            </a:r>
            <a:endParaRPr lang="en-US" sz="3200">
              <a:solidFill>
                <a:srgbClr val="000000"/>
              </a:solidFill>
            </a:endParaRPr>
          </a:p>
        </p:txBody>
      </p:sp>
      <p:sp>
        <p:nvSpPr>
          <p:cNvPr id="6" name="Rectangle 5"/>
          <p:cNvSpPr/>
          <p:nvPr/>
        </p:nvSpPr>
        <p:spPr>
          <a:xfrm>
            <a:off x="1856154" y="2397036"/>
            <a:ext cx="7287846" cy="1815882"/>
          </a:xfrm>
          <a:prstGeom prst="rect">
            <a:avLst/>
          </a:prstGeom>
        </p:spPr>
        <p:txBody>
          <a:bodyPr wrap="square">
            <a:spAutoFit/>
          </a:bodyPr>
          <a:lstStyle/>
          <a:p>
            <a:pPr marL="457200" indent="-457200">
              <a:buFontTx/>
              <a:buAutoNum type="alphaUcParenR"/>
            </a:pPr>
            <a:r>
              <a:rPr lang="en-US" sz="2800">
                <a:solidFill>
                  <a:srgbClr val="000000"/>
                </a:solidFill>
              </a:rPr>
              <a:t> Linear  (not Homogeneous)</a:t>
            </a:r>
          </a:p>
          <a:p>
            <a:pPr marL="457200" indent="-457200">
              <a:buFontTx/>
              <a:buAutoNum type="alphaUcParenR"/>
            </a:pPr>
            <a:r>
              <a:rPr lang="en-US" sz="2800">
                <a:solidFill>
                  <a:srgbClr val="000000"/>
                </a:solidFill>
              </a:rPr>
              <a:t> Homogeneous  (not Linear)</a:t>
            </a:r>
          </a:p>
          <a:p>
            <a:pPr marL="457200" indent="-457200">
              <a:buFontTx/>
              <a:buAutoNum type="alphaUcParenR"/>
            </a:pPr>
            <a:r>
              <a:rPr lang="en-US" sz="2800">
                <a:solidFill>
                  <a:srgbClr val="000000"/>
                </a:solidFill>
              </a:rPr>
              <a:t> Linear and Homogeneous</a:t>
            </a:r>
          </a:p>
          <a:p>
            <a:pPr marL="457200" indent="-457200">
              <a:buFontTx/>
              <a:buAutoNum type="alphaUcParenR"/>
            </a:pPr>
            <a:r>
              <a:rPr lang="en-US" sz="2800">
                <a:solidFill>
                  <a:srgbClr val="000000"/>
                </a:solidFill>
              </a:rPr>
              <a:t> Nonlinear and Inhomogeneous</a:t>
            </a:r>
          </a:p>
        </p:txBody>
      </p:sp>
    </p:spTree>
    <p:extLst>
      <p:ext uri="{BB962C8B-B14F-4D97-AF65-F5344CB8AC3E}">
        <p14:creationId xmlns:p14="http://schemas.microsoft.com/office/powerpoint/2010/main" val="26514357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8</a:t>
            </a:fld>
            <a:endParaRPr lang="en-US">
              <a:solidFill>
                <a:srgbClr val="000000"/>
              </a:solidFill>
            </a:endParaRPr>
          </a:p>
        </p:txBody>
      </p:sp>
      <p:sp>
        <p:nvSpPr>
          <p:cNvPr id="4" name="Rectangle 3"/>
          <p:cNvSpPr/>
          <p:nvPr/>
        </p:nvSpPr>
        <p:spPr>
          <a:xfrm>
            <a:off x="2167467" y="829102"/>
            <a:ext cx="5999610" cy="1077218"/>
          </a:xfrm>
          <a:prstGeom prst="rect">
            <a:avLst/>
          </a:prstGeom>
        </p:spPr>
        <p:txBody>
          <a:bodyPr wrap="square">
            <a:spAutoFit/>
          </a:bodyPr>
          <a:lstStyle/>
          <a:p>
            <a:pPr algn="ctr"/>
            <a:r>
              <a:rPr lang="en-US" sz="3200">
                <a:solidFill>
                  <a:srgbClr val="333399"/>
                </a:solidFill>
              </a:rPr>
              <a:t>Is this ODE homogeneous?</a:t>
            </a:r>
            <a:r>
              <a:rPr lang="en-US" sz="3200" b="1">
                <a:solidFill>
                  <a:srgbClr val="000000"/>
                </a:solidFill>
              </a:rPr>
              <a:t/>
            </a:r>
            <a:br>
              <a:rPr lang="en-US" sz="3200" b="1">
                <a:solidFill>
                  <a:srgbClr val="000000"/>
                </a:solidFill>
              </a:rPr>
            </a:br>
            <a:r>
              <a:rPr lang="en-US" sz="3200" b="1">
                <a:solidFill>
                  <a:srgbClr val="000000"/>
                </a:solidFill>
              </a:rPr>
              <a:t>y’’ = (x+1)y</a:t>
            </a:r>
            <a:endParaRPr lang="en-US" sz="3200">
              <a:solidFill>
                <a:srgbClr val="000000"/>
              </a:solidFill>
            </a:endParaRPr>
          </a:p>
        </p:txBody>
      </p:sp>
      <p:sp>
        <p:nvSpPr>
          <p:cNvPr id="6" name="Rectangle 5"/>
          <p:cNvSpPr/>
          <p:nvPr/>
        </p:nvSpPr>
        <p:spPr>
          <a:xfrm>
            <a:off x="2243668" y="2397036"/>
            <a:ext cx="4572000" cy="1569660"/>
          </a:xfrm>
          <a:prstGeom prst="rect">
            <a:avLst/>
          </a:prstGeom>
        </p:spPr>
        <p:txBody>
          <a:bodyPr>
            <a:spAutoFit/>
          </a:bodyPr>
          <a:lstStyle/>
          <a:p>
            <a:pPr marL="457200" indent="-457200">
              <a:buFontTx/>
              <a:buAutoNum type="alphaUcParenR"/>
            </a:pPr>
            <a:r>
              <a:rPr lang="en-US" sz="3200">
                <a:solidFill>
                  <a:srgbClr val="000000"/>
                </a:solidFill>
              </a:rPr>
              <a:t> Yes</a:t>
            </a:r>
          </a:p>
          <a:p>
            <a:pPr marL="457200" indent="-457200">
              <a:buFontTx/>
              <a:buAutoNum type="alphaUcParenR"/>
            </a:pPr>
            <a:r>
              <a:rPr lang="en-US" sz="3200">
                <a:solidFill>
                  <a:srgbClr val="000000"/>
                </a:solidFill>
              </a:rPr>
              <a:t> No</a:t>
            </a:r>
          </a:p>
          <a:p>
            <a:pPr marL="457200" indent="-457200">
              <a:buFontTx/>
              <a:buAutoNum type="alphaUcParenR"/>
            </a:pPr>
            <a:r>
              <a:rPr lang="en-US" sz="3200">
                <a:solidFill>
                  <a:srgbClr val="000000"/>
                </a:solidFill>
              </a:rPr>
              <a:t> ???</a:t>
            </a:r>
          </a:p>
        </p:txBody>
      </p:sp>
    </p:spTree>
    <p:extLst>
      <p:ext uri="{BB962C8B-B14F-4D97-AF65-F5344CB8AC3E}">
        <p14:creationId xmlns:p14="http://schemas.microsoft.com/office/powerpoint/2010/main" val="23446665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28E9A3FF-79B7-504C-B659-7D19FB5634D4}" type="slidenum">
              <a:rPr lang="en-US">
                <a:solidFill>
                  <a:srgbClr val="000000"/>
                </a:solidFill>
              </a:rPr>
              <a:pPr>
                <a:defRPr/>
              </a:pPr>
              <a:t>9</a:t>
            </a:fld>
            <a:endParaRPr lang="en-US">
              <a:solidFill>
                <a:srgbClr val="000000"/>
              </a:solidFill>
            </a:endParaRPr>
          </a:p>
        </p:txBody>
      </p:sp>
      <p:sp>
        <p:nvSpPr>
          <p:cNvPr id="3" name="TextBox 2"/>
          <p:cNvSpPr txBox="1"/>
          <p:nvPr/>
        </p:nvSpPr>
        <p:spPr>
          <a:xfrm>
            <a:off x="801077" y="746956"/>
            <a:ext cx="8342923" cy="1569660"/>
          </a:xfrm>
          <a:prstGeom prst="rect">
            <a:avLst/>
          </a:prstGeom>
          <a:noFill/>
        </p:spPr>
        <p:txBody>
          <a:bodyPr wrap="square" rtlCol="0">
            <a:spAutoFit/>
          </a:bodyPr>
          <a:lstStyle/>
          <a:p>
            <a:r>
              <a:rPr lang="en-US" sz="3200">
                <a:solidFill>
                  <a:srgbClr val="000000"/>
                </a:solidFill>
              </a:rPr>
              <a:t>Consider the ODE:    dN/dt – kN = 0</a:t>
            </a:r>
          </a:p>
          <a:p>
            <a:r>
              <a:rPr lang="en-US" sz="3200">
                <a:solidFill>
                  <a:srgbClr val="000000"/>
                </a:solidFill>
              </a:rPr>
              <a:t>with k&gt;0 and N(t=0)=N</a:t>
            </a:r>
            <a:r>
              <a:rPr lang="en-US" sz="3200" baseline="-25000">
                <a:solidFill>
                  <a:srgbClr val="000000"/>
                </a:solidFill>
              </a:rPr>
              <a:t>0</a:t>
            </a:r>
            <a:r>
              <a:rPr lang="en-US" sz="3200">
                <a:solidFill>
                  <a:srgbClr val="000000"/>
                </a:solidFill>
              </a:rPr>
              <a:t>&gt;0.</a:t>
            </a:r>
            <a:br>
              <a:rPr lang="en-US" sz="3200">
                <a:solidFill>
                  <a:srgbClr val="000000"/>
                </a:solidFill>
              </a:rPr>
            </a:br>
            <a:r>
              <a:rPr lang="en-US" sz="3200">
                <a:solidFill>
                  <a:srgbClr val="333399"/>
                </a:solidFill>
              </a:rPr>
              <a:t>How does N(t) behave as t</a:t>
            </a:r>
            <a:r>
              <a:rPr lang="en-US" sz="3200">
                <a:solidFill>
                  <a:srgbClr val="333399"/>
                </a:solidFill>
                <a:latin typeface="Wingdings"/>
                <a:ea typeface="Wingdings"/>
                <a:cs typeface="Wingdings"/>
              </a:rPr>
              <a:t>∞</a:t>
            </a:r>
            <a:r>
              <a:rPr lang="en-US" sz="3200">
                <a:solidFill>
                  <a:srgbClr val="333399"/>
                </a:solidFill>
                <a:latin typeface="Arial"/>
                <a:ea typeface="Wingdings"/>
                <a:cs typeface="Arial"/>
              </a:rPr>
              <a:t>?</a:t>
            </a:r>
            <a:endParaRPr lang="en-US" sz="3200">
              <a:solidFill>
                <a:srgbClr val="333399"/>
              </a:solidFill>
            </a:endParaRPr>
          </a:p>
        </p:txBody>
      </p:sp>
      <p:sp>
        <p:nvSpPr>
          <p:cNvPr id="5" name="Rectangle 4"/>
          <p:cNvSpPr/>
          <p:nvPr/>
        </p:nvSpPr>
        <p:spPr>
          <a:xfrm>
            <a:off x="918308" y="2397036"/>
            <a:ext cx="7991230" cy="2554545"/>
          </a:xfrm>
          <a:prstGeom prst="rect">
            <a:avLst/>
          </a:prstGeom>
        </p:spPr>
        <p:txBody>
          <a:bodyPr wrap="square">
            <a:spAutoFit/>
          </a:bodyPr>
          <a:lstStyle/>
          <a:p>
            <a:pPr marL="457200" indent="-457200">
              <a:buFontTx/>
              <a:buAutoNum type="alphaUcParenR"/>
            </a:pPr>
            <a:r>
              <a:rPr lang="en-US" sz="3200">
                <a:solidFill>
                  <a:srgbClr val="000000"/>
                </a:solidFill>
              </a:rPr>
              <a:t> N(t) decays to zero</a:t>
            </a:r>
          </a:p>
          <a:p>
            <a:pPr marL="457200" indent="-457200">
              <a:buFontTx/>
              <a:buAutoNum type="alphaUcParenR"/>
            </a:pPr>
            <a:r>
              <a:rPr lang="en-US" sz="3200">
                <a:solidFill>
                  <a:srgbClr val="000000"/>
                </a:solidFill>
              </a:rPr>
              <a:t>N(t) approaches a constant value</a:t>
            </a:r>
          </a:p>
          <a:p>
            <a:pPr marL="457200" indent="-457200">
              <a:buFontTx/>
              <a:buAutoNum type="alphaUcParenR"/>
            </a:pPr>
            <a:r>
              <a:rPr lang="en-US" sz="3200">
                <a:solidFill>
                  <a:srgbClr val="000000"/>
                </a:solidFill>
              </a:rPr>
              <a:t>N(t) stays constant the whole time</a:t>
            </a:r>
          </a:p>
          <a:p>
            <a:pPr marL="457200" indent="-457200">
              <a:buFontTx/>
              <a:buAutoNum type="alphaUcParenR"/>
            </a:pPr>
            <a:r>
              <a:rPr lang="en-US" sz="3200">
                <a:solidFill>
                  <a:srgbClr val="000000"/>
                </a:solidFill>
              </a:rPr>
              <a:t>N(t) diverges (approaches ∞)</a:t>
            </a:r>
          </a:p>
          <a:p>
            <a:pPr marL="457200" indent="-457200">
              <a:buFontTx/>
              <a:buAutoNum type="alphaUcParenR"/>
            </a:pPr>
            <a:r>
              <a:rPr lang="en-US" sz="3200">
                <a:solidFill>
                  <a:srgbClr val="000000"/>
                </a:solidFill>
              </a:rPr>
              <a:t>Not enough info given!</a:t>
            </a:r>
          </a:p>
        </p:txBody>
      </p:sp>
    </p:spTree>
    <p:extLst>
      <p:ext uri="{BB962C8B-B14F-4D97-AF65-F5344CB8AC3E}">
        <p14:creationId xmlns:p14="http://schemas.microsoft.com/office/powerpoint/2010/main" val="162987641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800080"/>
      </a:hlink>
      <a:folHlink>
        <a:srgbClr val="0000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1"/>
          </a:solidFill>
          <a:prstDash val="solid"/>
          <a:round/>
          <a:headEnd type="none" w="med" len="med"/>
          <a:tailEnd type="none" w="med" len="med"/>
        </a:ln>
        <a:effectLst/>
      </a:spPr>
      <a:bodyPr vert="horz" wrap="none" lIns="91440" tIns="45720" rIns="91440" bIns="45720" numCol="1" rtlCol="0"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sz="24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noFill/>
        <a:ln w="12700" cap="flat" cmpd="sng" algn="ctr">
          <a:solidFill>
            <a:schemeClr val="tx1"/>
          </a:solidFill>
          <a:prstDash val="solid"/>
          <a:round/>
          <a:headEnd type="none" w="med" len="med"/>
          <a:tailEnd type="arrow"/>
        </a:ln>
        <a:effectLst/>
      </a:spPr>
      <a:bodyPr/>
      <a:lstStyle/>
    </a:lnDef>
    <a:txDef>
      <a:spPr>
        <a:noFill/>
      </a:spPr>
      <a:bodyPr wrap="square" rtlCol="0">
        <a:spAutoFit/>
      </a:bodyPr>
      <a:lstStyle>
        <a:defPPr>
          <a:defRPr sz="200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10209</TotalTime>
  <Words>10010</Words>
  <Application>Microsoft Macintosh PowerPoint</Application>
  <PresentationFormat>On-screen Show (4:3)</PresentationFormat>
  <Paragraphs>993</Paragraphs>
  <Slides>66</Slides>
  <Notes>63</Notes>
  <HiddenSlides>26</HiddenSlides>
  <MMClips>0</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66</vt:i4>
      </vt:variant>
    </vt:vector>
  </HeadingPairs>
  <TitlesOfParts>
    <vt:vector size="71" baseType="lpstr">
      <vt:lpstr>Default Design</vt:lpstr>
      <vt:lpstr>1_Default Design</vt:lpstr>
      <vt:lpstr>2_Default Design</vt:lpstr>
      <vt:lpstr>Equation</vt:lpstr>
      <vt:lpstr>Microsoft Equation</vt:lpstr>
      <vt:lpstr>Taylor Ch 2:  Projectiles (and drag) and, basic ODE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Steven Pollock</cp:lastModifiedBy>
  <cp:revision>399</cp:revision>
  <cp:lastPrinted>2012-01-26T21:53:49Z</cp:lastPrinted>
  <dcterms:created xsi:type="dcterms:W3CDTF">2011-01-20T23:29:32Z</dcterms:created>
  <dcterms:modified xsi:type="dcterms:W3CDTF">2012-05-23T22:23:14Z</dcterms:modified>
</cp:coreProperties>
</file>