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embeddings/oleObject3.bin" ContentType="application/vnd.openxmlformats-officedocument.oleObject"/>
  <Override PartName="/ppt/notesSlides/notesSlide1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32.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Microsoft_Equation1.bin" ContentType="application/vnd.openxmlformats-officedocument.oleObject"/>
  <Override PartName="/ppt/notesSlides/notesSlide33.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Microsoft_Equation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520" r:id="rId3"/>
    <p:sldId id="500" r:id="rId4"/>
    <p:sldId id="501" r:id="rId5"/>
    <p:sldId id="348" r:id="rId6"/>
    <p:sldId id="509" r:id="rId7"/>
    <p:sldId id="499" r:id="rId8"/>
    <p:sldId id="349" r:id="rId9"/>
    <p:sldId id="498" r:id="rId10"/>
    <p:sldId id="515" r:id="rId11"/>
    <p:sldId id="514" r:id="rId12"/>
    <p:sldId id="521" r:id="rId13"/>
    <p:sldId id="522" r:id="rId14"/>
    <p:sldId id="523" r:id="rId15"/>
    <p:sldId id="524" r:id="rId16"/>
    <p:sldId id="525" r:id="rId17"/>
    <p:sldId id="526" r:id="rId18"/>
    <p:sldId id="527" r:id="rId19"/>
    <p:sldId id="528" r:id="rId20"/>
    <p:sldId id="539" r:id="rId21"/>
    <p:sldId id="529" r:id="rId22"/>
    <p:sldId id="540" r:id="rId23"/>
    <p:sldId id="530" r:id="rId24"/>
    <p:sldId id="531" r:id="rId25"/>
    <p:sldId id="532" r:id="rId26"/>
    <p:sldId id="535" r:id="rId27"/>
    <p:sldId id="533" r:id="rId28"/>
    <p:sldId id="534" r:id="rId29"/>
    <p:sldId id="536" r:id="rId30"/>
    <p:sldId id="543" r:id="rId31"/>
    <p:sldId id="544" r:id="rId32"/>
    <p:sldId id="537" r:id="rId33"/>
    <p:sldId id="538" r:id="rId34"/>
    <p:sldId id="545" r:id="rId35"/>
    <p:sldId id="541" r:id="rId3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clrMru>
    <a:srgbClr val="996633"/>
    <a:srgbClr val="009900"/>
    <a:srgbClr val="CC0000"/>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3" autoAdjust="0"/>
    <p:restoredTop sz="48786" autoAdjust="0"/>
  </p:normalViewPr>
  <p:slideViewPr>
    <p:cSldViewPr snapToGrid="0">
      <p:cViewPr>
        <p:scale>
          <a:sx n="75" d="100"/>
          <a:sy n="75" d="100"/>
        </p:scale>
        <p:origin x="-312" y="-152"/>
      </p:cViewPr>
      <p:guideLst>
        <p:guide orient="horz" pos="2160"/>
        <p:guide pos="2880"/>
      </p:guideLst>
    </p:cSldViewPr>
  </p:slideViewPr>
  <p:outlineViewPr>
    <p:cViewPr>
      <p:scale>
        <a:sx n="33" d="100"/>
        <a:sy n="33" d="100"/>
      </p:scale>
      <p:origin x="0" y="1480"/>
    </p:cViewPr>
  </p:outlineViewPr>
  <p:notesTextViewPr>
    <p:cViewPr>
      <p:scale>
        <a:sx n="100" d="100"/>
        <a:sy n="100" d="100"/>
      </p:scale>
      <p:origin x="0" y="0"/>
    </p:cViewPr>
  </p:notesTextViewPr>
  <p:sorterViewPr>
    <p:cViewPr>
      <p:scale>
        <a:sx n="150" d="100"/>
        <a:sy n="150" d="100"/>
      </p:scale>
      <p:origin x="0" y="21144"/>
    </p:cViewPr>
  </p:sorterViewPr>
  <p:notesViewPr>
    <p:cSldViewPr snapToGrid="0">
      <p:cViewPr varScale="1">
        <p:scale>
          <a:sx n="60" d="100"/>
          <a:sy n="60" d="100"/>
        </p:scale>
        <p:origin x="-240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image" Target="../media/image10.emf"/><Relationship Id="rId2"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 Id="rId3"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6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6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6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D8956B4C-FA33-4B48-AD86-EF4AF32CFC3A}" type="slidenum">
              <a:rPr lang="en-US"/>
              <a:pPr>
                <a:defRPr/>
              </a:pPr>
              <a:t>‹#›</a:t>
            </a:fld>
            <a:endParaRPr lang="en-US"/>
          </a:p>
        </p:txBody>
      </p:sp>
    </p:spTree>
    <p:extLst>
      <p:ext uri="{BB962C8B-B14F-4D97-AF65-F5344CB8AC3E}">
        <p14:creationId xmlns:p14="http://schemas.microsoft.com/office/powerpoint/2010/main" val="18642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266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266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0742A885-73C9-5443-9997-80308129F447}" type="slidenum">
              <a:rPr lang="en-US"/>
              <a:pPr>
                <a:defRPr/>
              </a:pPr>
              <a:t>‹#›</a:t>
            </a:fld>
            <a:endParaRPr lang="en-US"/>
          </a:p>
        </p:txBody>
      </p:sp>
    </p:spTree>
    <p:extLst>
      <p:ext uri="{BB962C8B-B14F-4D97-AF65-F5344CB8AC3E}">
        <p14:creationId xmlns:p14="http://schemas.microsoft.com/office/powerpoint/2010/main" val="3180542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a:t>
            </a:r>
            <a:r>
              <a:rPr lang="en-US" baseline="0" dirty="0" smtClean="0"/>
              <a:t> </a:t>
            </a:r>
            <a:r>
              <a:rPr lang="en-US" baseline="0" dirty="0" err="1" smtClean="0"/>
              <a:t>Sp</a:t>
            </a:r>
            <a:r>
              <a:rPr lang="en-US" baseline="0" dirty="0" smtClean="0"/>
              <a:t> ‘12 SJP (</a:t>
            </a:r>
            <a:r>
              <a:rPr lang="en-US" baseline="0" dirty="0" err="1" smtClean="0"/>
              <a:t>Lect</a:t>
            </a:r>
            <a:r>
              <a:rPr lang="en-US" baseline="0" dirty="0" smtClean="0"/>
              <a:t> #7) </a:t>
            </a:r>
            <a:endParaRPr lang="en-US" dirty="0" smtClean="0"/>
          </a:p>
          <a:p>
            <a:r>
              <a:rPr lang="en-US" dirty="0" smtClean="0"/>
              <a:t>2, 0, [[97]],</a:t>
            </a:r>
            <a:r>
              <a:rPr lang="en-US" baseline="0" dirty="0" smtClean="0"/>
              <a:t> 2, 0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a:t>
            </a:r>
            <a:r>
              <a:rPr lang="en-US" baseline="0" dirty="0" smtClean="0"/>
              <a:t>‘11</a:t>
            </a:r>
            <a:r>
              <a:rPr lang="en-US" dirty="0" smtClean="0"/>
              <a:t> Lecture #</a:t>
            </a:r>
            <a:r>
              <a:rPr lang="en-US" dirty="0" smtClean="0"/>
              <a:t>7</a:t>
            </a:r>
            <a:r>
              <a:rPr lang="en-US" baseline="0" dirty="0" smtClean="0"/>
              <a:t> </a:t>
            </a:r>
            <a:r>
              <a:rPr lang="en-US" dirty="0" smtClean="0"/>
              <a:t>Pre</a:t>
            </a:r>
            <a:r>
              <a:rPr lang="en-US" dirty="0" smtClean="0"/>
              <a:t>-class question</a:t>
            </a:r>
            <a:r>
              <a:rPr lang="en-US" baseline="0" dirty="0" smtClean="0"/>
              <a:t>  </a:t>
            </a:r>
            <a:r>
              <a:rPr lang="en-US" dirty="0" smtClean="0"/>
              <a:t>2,2,[79] 17, 0</a:t>
            </a:r>
          </a:p>
          <a:p>
            <a:endParaRPr lang="en-US" baseline="0" dirty="0" smtClean="0"/>
          </a:p>
          <a:p>
            <a:r>
              <a:rPr lang="en-US" baseline="0" dirty="0" smtClean="0"/>
              <a:t>‘12 notes:  Easier than I thought, but I had already written out the sum explicitly on the board! (Writing out all the terms, organizing them in a visually compelling way, 0 + F12 + F13 + … + F1N on one line, then F21 + 0 + F23 + … on the next line, and so on. So that made it pretty trivial for them. This notation is NOT so easy for these students, I think it’s worth taking the time to make it “concrete” for them on this first pass. </a:t>
            </a:r>
          </a:p>
          <a:p>
            <a:endParaRPr lang="en-US" baseline="0" dirty="0" smtClean="0"/>
          </a:p>
          <a:p>
            <a:r>
              <a:rPr lang="en-US" baseline="0" dirty="0" smtClean="0"/>
              <a:t>Older notes: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one wasn’t too challenging, but a number of</a:t>
            </a:r>
            <a:r>
              <a:rPr lang="en-US" baseline="0" dirty="0" smtClean="0"/>
              <a:t> student indicated (before class in preflight, and during this question) that they were uncomfortable with the notation, not sure what the “double sum” meant. Just a few, but enough to make this worth going over in class. I basically wrote out the sum on the board as N rows, with N-1 columns, concretizing by writing out the subscripts. Shouldn’t have to do this again, but for the first time they’ve seen it, it seemed worthwhile.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Answer is C, there are N terms in the outer sum, and N-1 in the inner</a:t>
            </a:r>
            <a:r>
              <a:rPr lang="en-US" baseline="0" dirty="0" smtClean="0"/>
              <a:t> sum (we don’t count F of point object on itself) </a:t>
            </a:r>
            <a:endParaRPr lang="en-US" dirty="0" smtClean="0"/>
          </a:p>
          <a:p>
            <a:endParaRPr lang="en-US" dirty="0" smtClean="0"/>
          </a:p>
          <a:p>
            <a:endParaRPr lang="en-US" dirty="0" smtClean="0"/>
          </a:p>
          <a:p>
            <a:r>
              <a:rPr lang="en-US" dirty="0" smtClean="0"/>
              <a:t>S. Pollock</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a:t>
            </a:fld>
            <a:endParaRPr lang="en-US"/>
          </a:p>
        </p:txBody>
      </p:sp>
    </p:spTree>
    <p:extLst>
      <p:ext uri="{BB962C8B-B14F-4D97-AF65-F5344CB8AC3E}">
        <p14:creationId xmlns:p14="http://schemas.microsoft.com/office/powerpoint/2010/main" val="19631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r>
              <a:rPr lang="en-US" dirty="0" err="1" smtClean="0"/>
              <a:t>Preclass</a:t>
            </a:r>
            <a:r>
              <a:rPr lang="en-US" dirty="0" smtClean="0"/>
              <a:t> (repeat from last time,</a:t>
            </a:r>
            <a:r>
              <a:rPr lang="en-US" baseline="0" dirty="0" smtClean="0"/>
              <a:t> with clarification added to top) </a:t>
            </a:r>
          </a:p>
          <a:p>
            <a:r>
              <a:rPr lang="en-US" dirty="0" smtClean="0"/>
              <a:t>15, 7, [[69,]] 10, 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#8</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7,2,[70],</a:t>
            </a:r>
            <a:r>
              <a:rPr lang="en-US" baseline="0" dirty="0" smtClean="0"/>
              <a:t> 17, 4</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Preclass</a:t>
            </a:r>
            <a:r>
              <a:rPr lang="en-US" baseline="0" dirty="0" smtClean="0"/>
              <a:t> question to start lecture. (Review of last time)  Had definition of </a:t>
            </a:r>
            <a:r>
              <a:rPr lang="en-US" baseline="0" dirty="0" err="1" smtClean="0"/>
              <a:t>Rcm</a:t>
            </a:r>
            <a:r>
              <a:rPr lang="en-US" baseline="0" dirty="0" smtClean="0"/>
              <a:t> on board. </a:t>
            </a:r>
          </a:p>
          <a:p>
            <a:r>
              <a:rPr lang="en-US" dirty="0" smtClean="0"/>
              <a:t>(See</a:t>
            </a:r>
            <a:r>
              <a:rPr lang="en-US" baseline="0" dirty="0" smtClean="0"/>
              <a:t> last class for other comments) </a:t>
            </a:r>
            <a:endParaRPr lang="en-US" dirty="0" smtClean="0"/>
          </a:p>
          <a:p>
            <a:endParaRPr lang="en-US" dirty="0" smtClean="0"/>
          </a:p>
          <a:p>
            <a:r>
              <a:rPr lang="en-US" dirty="0" smtClean="0"/>
              <a:t>Good</a:t>
            </a:r>
            <a:r>
              <a:rPr lang="en-US" baseline="0" dirty="0" smtClean="0"/>
              <a:t> discussion, some students thought </a:t>
            </a:r>
            <a:r>
              <a:rPr lang="en-US" baseline="0" dirty="0" err="1" smtClean="0"/>
              <a:t>R_cm</a:t>
            </a:r>
            <a:r>
              <a:rPr lang="en-US" baseline="0" dirty="0" smtClean="0"/>
              <a:t> was </a:t>
            </a:r>
            <a:r>
              <a:rPr lang="en-US" baseline="0" dirty="0" err="1" smtClean="0"/>
              <a:t>independ</a:t>
            </a:r>
            <a:r>
              <a:rPr lang="en-US" baseline="0" dirty="0" smtClean="0"/>
              <a:t> of origin, so I picked an object on the table, walked to one corner, asked them “what’s </a:t>
            </a:r>
            <a:r>
              <a:rPr lang="en-US" baseline="0" dirty="0" err="1" smtClean="0"/>
              <a:t>R_cm</a:t>
            </a:r>
            <a:r>
              <a:rPr lang="en-US" baseline="0" dirty="0" smtClean="0"/>
              <a:t>”? Then, walked to a different spot, asked it again. That helped! For velocity INDEPENDENCE, couple students argued “in words”, but it was </a:t>
            </a:r>
            <a:r>
              <a:rPr lang="en-US" baseline="0" dirty="0" err="1" smtClean="0"/>
              <a:t>handwavy</a:t>
            </a:r>
            <a:r>
              <a:rPr lang="en-US" baseline="0" dirty="0" smtClean="0"/>
              <a:t>. I went to board and drew R(one frame), R(primed frame), and R0 (connecting those origins), and had them come up with the proper vector relationship. Then, with that on the board, I asked how we get to velocity (take d/</a:t>
            </a:r>
            <a:r>
              <a:rPr lang="en-US" baseline="0" dirty="0" err="1" smtClean="0"/>
              <a:t>dt</a:t>
            </a:r>
            <a:r>
              <a:rPr lang="en-US" baseline="0" dirty="0" smtClean="0"/>
              <a:t>), and suddenly it seemed clear to many that </a:t>
            </a:r>
            <a:r>
              <a:rPr lang="en-US" baseline="0" dirty="0" err="1" smtClean="0"/>
              <a:t>dR</a:t>
            </a:r>
            <a:r>
              <a:rPr lang="en-US" baseline="0" dirty="0" smtClean="0"/>
              <a:t>/</a:t>
            </a:r>
            <a:r>
              <a:rPr lang="en-US" baseline="0" dirty="0" err="1" smtClean="0"/>
              <a:t>dt</a:t>
            </a:r>
            <a:r>
              <a:rPr lang="en-US" baseline="0" dirty="0" smtClean="0"/>
              <a:t> = </a:t>
            </a:r>
            <a:r>
              <a:rPr lang="en-US" baseline="0" dirty="0" err="1" smtClean="0"/>
              <a:t>dR</a:t>
            </a:r>
            <a:r>
              <a:rPr lang="en-US" baseline="0" dirty="0" smtClean="0"/>
              <a:t>’/</a:t>
            </a:r>
            <a:r>
              <a:rPr lang="en-US" baseline="0" dirty="0" err="1" smtClean="0"/>
              <a:t>dt</a:t>
            </a:r>
            <a:r>
              <a:rPr lang="en-US" baseline="0" dirty="0" smtClean="0"/>
              <a:t>, since dR0/</a:t>
            </a:r>
            <a:r>
              <a:rPr lang="en-US" baseline="0" dirty="0" err="1" smtClean="0"/>
              <a:t>dt</a:t>
            </a:r>
            <a:r>
              <a:rPr lang="en-US" baseline="0" dirty="0" smtClean="0"/>
              <a:t> = 0.  We briefly discussed what if the frame is moving, and ended with the “big idea” that Newton’s law will thus be totally independent of your choice of frame (as long as its inertial) </a:t>
            </a:r>
          </a:p>
          <a:p>
            <a:endParaRPr lang="en-US" baseline="0" dirty="0" smtClean="0"/>
          </a:p>
          <a:p>
            <a:r>
              <a:rPr lang="en-US" baseline="0" dirty="0" smtClean="0"/>
              <a:t>This is a nice “big concept” to talk about, and will hook in to later clicker questions today about relating velocity in different frames (for the rocket story) </a:t>
            </a:r>
            <a:r>
              <a:rPr lang="en-US" baseline="0" dirty="0" smtClean="0"/>
              <a:t> students </a:t>
            </a:r>
            <a:r>
              <a:rPr lang="en-US" baseline="0" dirty="0" smtClean="0"/>
              <a:t>had a decent intuitive understanding of why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 and AM Rey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40875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19, 3, 76</a:t>
            </a:r>
          </a:p>
          <a:p>
            <a:endParaRPr lang="en-US" dirty="0" smtClean="0"/>
          </a:p>
          <a:p>
            <a:r>
              <a:rPr lang="en-US" dirty="0" smtClean="0"/>
              <a:t>This was a </a:t>
            </a:r>
            <a:r>
              <a:rPr lang="en-US" dirty="0" err="1" smtClean="0"/>
              <a:t>followup</a:t>
            </a:r>
            <a:r>
              <a:rPr lang="en-US" baseline="0" dirty="0" smtClean="0"/>
              <a:t> to a homework problem where they solved Newton’s law with Euler’s method. We argued that “smaller is better” for accuracy, but it costs (in time, and memory the way we did it) and so it’s complicated. Sometimes, if you have a complex or rich ODE to solve numerically, you might WANT to “explore” with big time steps to get a rough picture of what’s going on, before you “zoom in” on a region of interest with smaller time steps (and more time and memory required at that point) </a:t>
            </a:r>
          </a:p>
          <a:p>
            <a:endParaRPr lang="en-US" baseline="0" dirty="0" smtClean="0"/>
          </a:p>
          <a:p>
            <a:r>
              <a:rPr lang="en-US" baseline="0" dirty="0" smtClean="0"/>
              <a:t>Steven Pollock and Danny Caballero</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410960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0,3, 15, 41, [[41]]</a:t>
            </a:r>
          </a:p>
          <a:p>
            <a:endParaRPr lang="en-US" dirty="0" smtClean="0"/>
          </a:p>
          <a:p>
            <a:r>
              <a:rPr lang="en-US" dirty="0" smtClean="0"/>
              <a:t>This is a little mean, the answer is E (it’s missing the “r” in r </a:t>
            </a:r>
            <a:r>
              <a:rPr lang="en-US" dirty="0" err="1" smtClean="0"/>
              <a:t>dr</a:t>
            </a:r>
            <a:r>
              <a:rPr lang="en-US" dirty="0" smtClean="0"/>
              <a:t> </a:t>
            </a:r>
            <a:r>
              <a:rPr lang="en-US" dirty="0" err="1" smtClean="0"/>
              <a:t>dphi</a:t>
            </a:r>
            <a:r>
              <a:rPr lang="en-US" dirty="0" smtClean="0"/>
              <a:t>)  The discussion was good, though, and this kind of “E</a:t>
            </a:r>
            <a:r>
              <a:rPr lang="en-US" baseline="0" dirty="0" smtClean="0"/>
              <a:t> is mean” question doesn’t really seem to be a bad thing, it’s pushing them to pay attention. </a:t>
            </a:r>
            <a:endParaRPr lang="en-US" dirty="0" smtClean="0"/>
          </a:p>
          <a:p>
            <a:endParaRPr lang="en-US" baseline="0" dirty="0" smtClean="0"/>
          </a:p>
          <a:p>
            <a:r>
              <a:rPr lang="en-US" baseline="0" dirty="0" smtClean="0"/>
              <a:t>The “thickness” was something that garnered some questions and discussion. (rho is a volume density, so you need it for units, it arises from the integration over </a:t>
            </a:r>
            <a:r>
              <a:rPr lang="en-US" baseline="0" dirty="0" err="1" smtClean="0"/>
              <a:t>dz</a:t>
            </a:r>
            <a:r>
              <a:rPr lang="en-US" baseline="0" dirty="0" smtClean="0"/>
              <a:t>, which you COULD explicitly include, or you can just notice that “nothing is happening” in this integral so it just gives you T) </a:t>
            </a:r>
            <a:endParaRPr lang="en-US" dirty="0" smtClean="0"/>
          </a:p>
          <a:p>
            <a:endParaRPr lang="en-US" dirty="0" smtClean="0"/>
          </a:p>
          <a:p>
            <a:r>
              <a:rPr lang="en-US" dirty="0" smtClean="0"/>
              <a:t>Steven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949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endParaRPr lang="en-US" dirty="0" smtClean="0"/>
          </a:p>
          <a:p>
            <a:r>
              <a:rPr lang="en-US" dirty="0" smtClean="0"/>
              <a:t>Just to</a:t>
            </a:r>
            <a:r>
              <a:rPr lang="en-US" baseline="0" dirty="0" smtClean="0"/>
              <a:t> summarize/clarify, since the answer to the previous one was “none of the above”. Note that I filled in the figure with the two sides, to make the area more obviously r </a:t>
            </a:r>
            <a:r>
              <a:rPr lang="en-US" baseline="0" dirty="0" err="1" smtClean="0"/>
              <a:t>dr</a:t>
            </a:r>
            <a:r>
              <a:rPr lang="en-US" baseline="0" dirty="0" smtClean="0"/>
              <a:t> </a:t>
            </a:r>
            <a:r>
              <a:rPr lang="en-US" baseline="0" dirty="0" err="1" smtClean="0"/>
              <a:t>dphi</a:t>
            </a:r>
            <a:r>
              <a:rPr lang="en-US" baseline="0" dirty="0" smtClean="0"/>
              <a:t>. </a:t>
            </a:r>
          </a:p>
          <a:p>
            <a:endParaRPr lang="en-US" baseline="0" dirty="0" smtClean="0"/>
          </a:p>
          <a:p>
            <a:r>
              <a:rPr lang="en-US" baseline="0" dirty="0" smtClean="0"/>
              <a:t>Steven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3672206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endParaRPr lang="en-US" dirty="0" smtClean="0"/>
          </a:p>
          <a:p>
            <a:r>
              <a:rPr lang="en-US" dirty="0" smtClean="0"/>
              <a:t>6, 2, [[92]], 2, 0</a:t>
            </a:r>
          </a:p>
          <a:p>
            <a:endParaRPr lang="en-US" dirty="0" smtClean="0"/>
          </a:p>
          <a:p>
            <a:r>
              <a:rPr lang="en-US" dirty="0" smtClean="0"/>
              <a:t>They did fine, but I think it’s </a:t>
            </a:r>
            <a:r>
              <a:rPr lang="en-US" dirty="0" smtClean="0"/>
              <a:t>worthwhile, there was discussion.</a:t>
            </a:r>
            <a:r>
              <a:rPr lang="en-US" baseline="0" dirty="0" smtClean="0"/>
              <a:t> </a:t>
            </a:r>
            <a:r>
              <a:rPr lang="en-US" baseline="0" dirty="0" smtClean="0"/>
              <a:t>Students are often confused about why you can’t just “pull out the y”, they don’t </a:t>
            </a:r>
            <a:r>
              <a:rPr lang="en-US" baseline="0" dirty="0" smtClean="0"/>
              <a:t>all see </a:t>
            </a:r>
            <a:r>
              <a:rPr lang="en-US" baseline="0" dirty="0" smtClean="0"/>
              <a:t>that y is itself dependent on the integration variables. At this point, we are all set up do compute </a:t>
            </a:r>
            <a:r>
              <a:rPr lang="en-US" baseline="0" dirty="0" err="1" smtClean="0"/>
              <a:t>y_cm</a:t>
            </a:r>
            <a:r>
              <a:rPr lang="en-US" baseline="0" dirty="0" smtClean="0"/>
              <a:t>, and I separately compute M as a triple integral (to show how that goes). We then discuss various things like why </a:t>
            </a:r>
            <a:r>
              <a:rPr lang="en-US" baseline="0" dirty="0" err="1" smtClean="0"/>
              <a:t>x_cm</a:t>
            </a:r>
            <a:r>
              <a:rPr lang="en-US" baseline="0" dirty="0" smtClean="0"/>
              <a:t> comes out zero (you can argue it by symmetry, but with the integral set up as we now have it with these last two clicker questions, you can ALSO see it mathematically, from the phi integration</a:t>
            </a:r>
            <a:r>
              <a:rPr lang="en-US" baseline="0" dirty="0" smtClean="0"/>
              <a:t>, </a:t>
            </a:r>
            <a:r>
              <a:rPr lang="en-US" baseline="0" dirty="0" smtClean="0"/>
              <a:t>nice) </a:t>
            </a:r>
          </a:p>
          <a:p>
            <a:r>
              <a:rPr lang="en-US" baseline="0" dirty="0" smtClean="0"/>
              <a:t/>
            </a:r>
            <a:br>
              <a:rPr lang="en-US" baseline="0" dirty="0" smtClean="0"/>
            </a:br>
            <a:r>
              <a:rPr lang="en-US" baseline="0" dirty="0" smtClean="0"/>
              <a:t>I had questions about the “triple integral” notation, which was a good catch. Because in the previous slide I effectively DID the z integration (to </a:t>
            </a:r>
            <a:r>
              <a:rPr lang="en-US" baseline="0" dirty="0" err="1" smtClean="0"/>
              <a:t>ge</a:t>
            </a:r>
            <a:r>
              <a:rPr lang="en-US" baseline="0" dirty="0" smtClean="0"/>
              <a:t> the factor of T), this really </a:t>
            </a:r>
            <a:r>
              <a:rPr lang="en-US" baseline="0" dirty="0" smtClean="0"/>
              <a:t>could </a:t>
            </a:r>
            <a:r>
              <a:rPr lang="en-US" baseline="0" dirty="0" smtClean="0"/>
              <a:t>be a DOUBLE integral over r and phi only on this slide. It was a nice observation, I think it’s ok to leave the slides and let the students think about/notice this, but you might also choose to change it… </a:t>
            </a:r>
          </a:p>
          <a:p>
            <a:endParaRPr lang="en-US" baseline="0" dirty="0" smtClean="0"/>
          </a:p>
          <a:p>
            <a:r>
              <a:rPr lang="en-US" baseline="0" dirty="0" smtClean="0"/>
              <a:t>Steven Pollock</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87568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[[94]], 5, 2,</a:t>
            </a:r>
          </a:p>
          <a:p>
            <a:r>
              <a:rPr lang="en-US" dirty="0" smtClean="0"/>
              <a:t>SJP,</a:t>
            </a:r>
            <a:r>
              <a:rPr lang="en-US" baseline="0" dirty="0" smtClean="0"/>
              <a:t> </a:t>
            </a:r>
            <a:r>
              <a:rPr lang="en-US" baseline="0" dirty="0" err="1" smtClean="0"/>
              <a:t>Sp</a:t>
            </a:r>
            <a:r>
              <a:rPr lang="en-US" baseline="0" dirty="0" smtClean="0"/>
              <a:t> ‘11</a:t>
            </a:r>
            <a:r>
              <a:rPr lang="en-US" dirty="0" smtClean="0"/>
              <a:t> Lecture #8</a:t>
            </a:r>
            <a:r>
              <a:rPr lang="en-US" baseline="0" dirty="0" smtClean="0"/>
              <a:t>  </a:t>
            </a:r>
            <a:r>
              <a:rPr lang="en-US" dirty="0" smtClean="0"/>
              <a:t>[[93[]</a:t>
            </a:r>
            <a:r>
              <a:rPr lang="en-US" baseline="0" dirty="0" smtClean="0"/>
              <a:t> </a:t>
            </a:r>
            <a:r>
              <a:rPr lang="en-US" baseline="0" dirty="0" smtClean="0"/>
              <a:t>2 0 4 0</a:t>
            </a:r>
          </a:p>
          <a:p>
            <a:endParaRPr lang="en-US" dirty="0" smtClean="0"/>
          </a:p>
          <a:p>
            <a:r>
              <a:rPr lang="en-US" dirty="0" smtClean="0"/>
              <a:t>We’re heading to the rocket equation, and students have a lot of difficulty</a:t>
            </a:r>
            <a:r>
              <a:rPr lang="en-US" baseline="0" dirty="0" smtClean="0"/>
              <a:t> with signs on the velocity relationships, so I decide to build it up with this sequence of slides. It works </a:t>
            </a:r>
            <a:r>
              <a:rPr lang="en-US" baseline="0" dirty="0" smtClean="0"/>
              <a:t>ok </a:t>
            </a:r>
            <a:r>
              <a:rPr lang="en-US" baseline="0" dirty="0" smtClean="0"/>
              <a:t>– the scores start off perfect and get worse and worse, but this provides an anchor (and a NOTATIONAL tool to help figure out ambiguities) which, I hope at least, will help them</a:t>
            </a:r>
            <a:r>
              <a:rPr lang="en-US" baseline="0" dirty="0" smtClean="0"/>
              <a:t>. (But, we are finding they do not stick to this, and revert to intuitions rather than a rigorous approach when the question becomes less “obvious”)  </a:t>
            </a:r>
            <a:endParaRPr lang="en-US" baseline="0" dirty="0" smtClean="0"/>
          </a:p>
          <a:p>
            <a:endParaRPr lang="en-US" baseline="0" dirty="0" smtClean="0"/>
          </a:p>
          <a:p>
            <a:r>
              <a:rPr lang="en-US" baseline="0" dirty="0" smtClean="0"/>
              <a:t>Here you want to point out that the PICTURE can answer the question for you, but the NOTATION can also answer it for you, once you get the hang of it.  (</a:t>
            </a:r>
            <a:r>
              <a:rPr lang="en-US" baseline="0" dirty="0" err="1" smtClean="0"/>
              <a:t>ra</a:t>
            </a:r>
            <a:r>
              <a:rPr lang="en-US" baseline="0" dirty="0" smtClean="0"/>
              <a:t>/c = </a:t>
            </a:r>
            <a:r>
              <a:rPr lang="en-US" baseline="0" dirty="0" err="1" smtClean="0"/>
              <a:t>ra</a:t>
            </a:r>
            <a:r>
              <a:rPr lang="en-US" baseline="0" dirty="0" smtClean="0"/>
              <a:t>/b + </a:t>
            </a:r>
            <a:r>
              <a:rPr lang="en-US" baseline="0" dirty="0" err="1" smtClean="0"/>
              <a:t>rb</a:t>
            </a:r>
            <a:r>
              <a:rPr lang="en-US" baseline="0" dirty="0" smtClean="0"/>
              <a:t>/c) I also added an “ant crawling across my head” and pointed out that it’s super easy to get the relationships right if you think of this notation!</a:t>
            </a:r>
          </a:p>
          <a:p>
            <a:endParaRPr lang="en-US" baseline="0" dirty="0" smtClean="0"/>
          </a:p>
          <a:p>
            <a:r>
              <a:rPr lang="en-US" baseline="0" dirty="0" smtClean="0"/>
              <a:t>Older notes:</a:t>
            </a:r>
          </a:p>
          <a:p>
            <a:r>
              <a:rPr lang="en-US" baseline="0" dirty="0" smtClean="0"/>
              <a:t>Answer: A) By inspection of the </a:t>
            </a:r>
            <a:r>
              <a:rPr lang="en-US" baseline="0" dirty="0" smtClean="0"/>
              <a:t>figure.  But we want to push on the fact that it can be done by use of math notation, NOT just “inspection”. (For velocities, e.g., that becomes more helpful) </a:t>
            </a:r>
            <a:endParaRPr lang="en-US" baseline="0" dirty="0" smtClean="0"/>
          </a:p>
          <a:p>
            <a:endParaRPr lang="en-US" baseline="0" dirty="0" smtClean="0"/>
          </a:p>
          <a:p>
            <a:r>
              <a:rPr lang="en-US" baseline="0" dirty="0" smtClean="0"/>
              <a:t>This question, and the two following, were *explicitly designed* to be quick and easy. I wanted them to get the answer right, right away, on their own, so that they would realize that *with this notation*, it’s easy and quick to get all the signs right, without ambiguity. Didn’t take a lot of class time, used this to set up next question. </a:t>
            </a:r>
          </a:p>
          <a:p>
            <a:endParaRPr lang="en-US" baseline="0" dirty="0" smtClean="0"/>
          </a:p>
          <a:p>
            <a:r>
              <a:rPr lang="en-US" baseline="0" dirty="0" smtClean="0"/>
              <a:t>The bad news is that it didn’t work very well (see rocket problem discussion below). This sequence might work, but requires a little more scaffolding! </a:t>
            </a:r>
          </a:p>
          <a:p>
            <a:endParaRPr lang="en-US" baseline="0" dirty="0" smtClean="0"/>
          </a:p>
          <a:p>
            <a:r>
              <a:rPr lang="en-US" baseline="0" dirty="0" smtClean="0"/>
              <a:t>S. Pollock</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396486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endParaRPr lang="en-US" dirty="0" smtClean="0"/>
          </a:p>
          <a:p>
            <a:r>
              <a:rPr lang="en-US" dirty="0" smtClean="0"/>
              <a:t>[[83]], 5, 8, 0, 5 </a:t>
            </a:r>
          </a:p>
          <a:p>
            <a:r>
              <a:rPr lang="en-US" dirty="0" smtClean="0"/>
              <a:t>SJP,</a:t>
            </a:r>
            <a:r>
              <a:rPr lang="en-US" baseline="0" dirty="0" smtClean="0"/>
              <a:t> </a:t>
            </a:r>
            <a:r>
              <a:rPr lang="en-US" baseline="0" dirty="0" err="1" smtClean="0"/>
              <a:t>Sp</a:t>
            </a:r>
            <a:r>
              <a:rPr lang="en-US" baseline="0" dirty="0" smtClean="0"/>
              <a:t> ‘11</a:t>
            </a:r>
            <a:r>
              <a:rPr lang="en-US" dirty="0" smtClean="0"/>
              <a:t> Lecture #8</a:t>
            </a:r>
            <a:r>
              <a:rPr lang="en-US" baseline="0" dirty="0" smtClean="0"/>
              <a:t>  </a:t>
            </a:r>
            <a:r>
              <a:rPr lang="en-US" dirty="0" smtClean="0"/>
              <a:t>[91] 9 0 0 0 </a:t>
            </a:r>
          </a:p>
          <a:p>
            <a:endParaRPr lang="en-US" dirty="0" smtClean="0"/>
          </a:p>
          <a:p>
            <a:endParaRPr lang="en-US" dirty="0" smtClean="0"/>
          </a:p>
          <a:p>
            <a:endParaRPr lang="en-US" dirty="0" smtClean="0"/>
          </a:p>
          <a:p>
            <a:r>
              <a:rPr lang="en-US" dirty="0" smtClean="0"/>
              <a:t>Interesting,</a:t>
            </a:r>
            <a:r>
              <a:rPr lang="en-US" baseline="0" dirty="0" smtClean="0"/>
              <a:t> just taking a derivative drops the score by 10%. I tried to emphasize that the previous slide (which was written </a:t>
            </a:r>
            <a:r>
              <a:rPr lang="en-US" baseline="0" dirty="0" smtClean="0"/>
              <a:t>up on </a:t>
            </a:r>
            <a:r>
              <a:rPr lang="en-US" baseline="0" dirty="0" smtClean="0"/>
              <a:t>the board when this one went up) tells you the answer, no need to second guess, or “work it out”, the previous slide tells you this one immediately! </a:t>
            </a:r>
          </a:p>
          <a:p>
            <a:r>
              <a:rPr lang="en-US" baseline="0" dirty="0" smtClean="0"/>
              <a:t>I had a cart demo, and walked across it, to try to further make sense of the result:  </a:t>
            </a:r>
            <a:r>
              <a:rPr lang="en-US" baseline="0" dirty="0" err="1" smtClean="0"/>
              <a:t>vme</a:t>
            </a:r>
            <a:r>
              <a:rPr lang="en-US" baseline="0" dirty="0" smtClean="0"/>
              <a:t>/cart + </a:t>
            </a:r>
            <a:r>
              <a:rPr lang="en-US" baseline="0" dirty="0" err="1" smtClean="0"/>
              <a:t>vcart</a:t>
            </a:r>
            <a:r>
              <a:rPr lang="en-US" baseline="0" dirty="0" smtClean="0"/>
              <a:t>/wall = v me/wall, it makes total sense! </a:t>
            </a:r>
          </a:p>
          <a:p>
            <a:r>
              <a:rPr lang="en-US" baseline="0" dirty="0" smtClean="0"/>
              <a:t>(One student noted that it’s not </a:t>
            </a:r>
            <a:r>
              <a:rPr lang="en-US" baseline="0" dirty="0" err="1" smtClean="0"/>
              <a:t>relativistically</a:t>
            </a:r>
            <a:r>
              <a:rPr lang="en-US" baseline="0" dirty="0" smtClean="0"/>
              <a:t> correct. True!) </a:t>
            </a:r>
          </a:p>
          <a:p>
            <a:endParaRPr lang="en-US" baseline="0" dirty="0" smtClean="0"/>
          </a:p>
          <a:p>
            <a:r>
              <a:rPr lang="en-US" baseline="0" dirty="0" smtClean="0"/>
              <a:t>Older notes:</a:t>
            </a:r>
          </a:p>
          <a:p>
            <a:endParaRPr lang="en-US" baseline="0" dirty="0" smtClean="0"/>
          </a:p>
          <a:p>
            <a:endParaRPr lang="en-US" dirty="0" smtClean="0"/>
          </a:p>
          <a:p>
            <a:r>
              <a:rPr lang="en-US" dirty="0" smtClean="0"/>
              <a:t>Answer A)  There was some discussion in the room at first, and so I asked them if</a:t>
            </a:r>
            <a:r>
              <a:rPr lang="en-US" baseline="0" dirty="0" smtClean="0"/>
              <a:t> they could use the previous result to get this one quickly, easily, unambiguously, and WITHOUT trying to visualize carefully all the vectors involved. Indeed it was very quick (&lt;1 min), and students were prompt to point out it’s just d/</a:t>
            </a:r>
            <a:r>
              <a:rPr lang="en-US" baseline="0" dirty="0" err="1" smtClean="0"/>
              <a:t>dt</a:t>
            </a:r>
            <a:r>
              <a:rPr lang="en-US" baseline="0" dirty="0" smtClean="0"/>
              <a:t> of the previous question. I emphasized the power of this notation. (Noted that one or two MORE got this one wrong than the previous one – it’s *safest* to use this notation, at the very least to check yourself) I pointed out that this is a vector equation (more on that to come) and is absolutely unambiguous, in fact it’s coordinate independent. I pointed out that you could extend this (v(bug </a:t>
            </a:r>
            <a:r>
              <a:rPr lang="en-US" baseline="0" dirty="0" err="1" smtClean="0"/>
              <a:t>w.r.t</a:t>
            </a:r>
            <a:r>
              <a:rPr lang="en-US" baseline="0" dirty="0" smtClean="0"/>
              <a:t> carpet + carpet </a:t>
            </a:r>
            <a:r>
              <a:rPr lang="en-US" baseline="0" dirty="0" err="1" smtClean="0"/>
              <a:t>w.r.t</a:t>
            </a:r>
            <a:r>
              <a:rPr lang="en-US" baseline="0" dirty="0" smtClean="0"/>
              <a:t> flatbed truck + truck </a:t>
            </a:r>
            <a:r>
              <a:rPr lang="en-US" baseline="0" dirty="0" err="1" smtClean="0"/>
              <a:t>w.r.t</a:t>
            </a:r>
            <a:r>
              <a:rPr lang="en-US" baseline="0" dirty="0" smtClean="0"/>
              <a:t> highway + highway </a:t>
            </a:r>
            <a:r>
              <a:rPr lang="en-US" baseline="0" dirty="0" err="1" smtClean="0"/>
              <a:t>w.r.t</a:t>
            </a:r>
            <a:r>
              <a:rPr lang="en-US" baseline="0" dirty="0" smtClean="0"/>
              <a:t>. center of earth = v(bug </a:t>
            </a:r>
            <a:r>
              <a:rPr lang="en-US" baseline="0" dirty="0" err="1" smtClean="0"/>
              <a:t>wrt</a:t>
            </a:r>
            <a:r>
              <a:rPr lang="en-US" baseline="0" dirty="0" smtClean="0"/>
              <a:t> center of earth)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1812964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r>
              <a:rPr lang="en-US" dirty="0" smtClean="0"/>
              <a:t>8 [[89]],</a:t>
            </a:r>
            <a:r>
              <a:rPr lang="en-US" baseline="0" dirty="0" smtClean="0"/>
              <a:t> 3, 0,0</a:t>
            </a:r>
          </a:p>
          <a:p>
            <a:r>
              <a:rPr lang="en-US" dirty="0" smtClean="0"/>
              <a:t>SJP,</a:t>
            </a:r>
            <a:r>
              <a:rPr lang="en-US" baseline="0" dirty="0" smtClean="0"/>
              <a:t> </a:t>
            </a:r>
            <a:r>
              <a:rPr lang="en-US" baseline="0" dirty="0" err="1" smtClean="0"/>
              <a:t>Sp</a:t>
            </a:r>
            <a:r>
              <a:rPr lang="en-US" baseline="0" dirty="0" smtClean="0"/>
              <a:t> ‘11</a:t>
            </a:r>
            <a:r>
              <a:rPr lang="en-US" dirty="0" smtClean="0"/>
              <a:t> Lecture #8</a:t>
            </a:r>
            <a:r>
              <a:rPr lang="en-US" baseline="0" dirty="0" smtClean="0"/>
              <a:t>   </a:t>
            </a:r>
            <a:r>
              <a:rPr lang="en-US" dirty="0" smtClean="0"/>
              <a:t>2,[98],0,0,0</a:t>
            </a:r>
          </a:p>
          <a:p>
            <a:endParaRPr lang="en-US" baseline="0" dirty="0" smtClean="0"/>
          </a:p>
          <a:p>
            <a:endParaRPr lang="en-US" baseline="0" dirty="0" smtClean="0"/>
          </a:p>
          <a:p>
            <a:r>
              <a:rPr lang="en-US" baseline="0" dirty="0" smtClean="0"/>
              <a:t>This is a “ground”, let’s make sure we’re on the same page. You might think this was trivial or obvious, and largely it is, but it seems critical to point out that the lovely and powerful “</a:t>
            </a:r>
            <a:r>
              <a:rPr lang="en-US" baseline="0" dirty="0" err="1" smtClean="0"/>
              <a:t>v_a</a:t>
            </a:r>
            <a:r>
              <a:rPr lang="en-US" baseline="0" dirty="0" smtClean="0"/>
              <a:t>/b” notation which ensures you get signs right without having to think hard is NOT what we normally use, so you must be able to “translate” back and forth. (We’re heading to rockets, this seemed like a useful last practice before the new context)</a:t>
            </a:r>
          </a:p>
          <a:p>
            <a:endParaRPr lang="en-US" baseline="0" dirty="0" smtClean="0"/>
          </a:p>
          <a:p>
            <a:r>
              <a:rPr lang="en-US" baseline="0" dirty="0" smtClean="0"/>
              <a:t>Older comments:</a:t>
            </a:r>
          </a:p>
          <a:p>
            <a:endParaRPr lang="en-US" dirty="0" smtClean="0"/>
          </a:p>
          <a:p>
            <a:r>
              <a:rPr lang="en-US" dirty="0" smtClean="0"/>
              <a:t>Answer:</a:t>
            </a:r>
            <a:r>
              <a:rPr lang="en-US" baseline="0" dirty="0" smtClean="0"/>
              <a:t> *As intended*, this was quick and easy for them. I wrote the conclusion on the board, and did a quick demo (walking across a “skateboard”) to show that v(you/room) IS your normal speed, but v(you/room) is SLOWER, because the skateboard recoils backwards. </a:t>
            </a:r>
          </a:p>
          <a:p>
            <a:r>
              <a:rPr lang="en-US" baseline="0" dirty="0" smtClean="0"/>
              <a:t>This string was all meant to set up the rocket equation. (Next) (This whole sequence of 3 questions took in total 5 minutes of class time)</a:t>
            </a:r>
          </a:p>
          <a:p>
            <a:endParaRPr lang="en-US" baseline="0" dirty="0" smtClean="0"/>
          </a:p>
          <a:p>
            <a:r>
              <a:rPr lang="en-US" baseline="0" dirty="0" smtClean="0"/>
              <a:t>I showed a great video of this, </a:t>
            </a:r>
          </a:p>
          <a:p>
            <a:r>
              <a:rPr lang="en-US" dirty="0" smtClean="0"/>
              <a:t>video_vectorAddition_1minto130_then_300.mp4</a:t>
            </a:r>
          </a:p>
          <a:p>
            <a:r>
              <a:rPr lang="en-US" dirty="0" smtClean="0"/>
              <a:t>which I extracted from </a:t>
            </a:r>
          </a:p>
          <a:p>
            <a:r>
              <a:rPr lang="en-US" dirty="0" smtClean="0"/>
              <a:t>http://</a:t>
            </a:r>
            <a:r>
              <a:rPr lang="en-US" dirty="0" err="1" smtClean="0"/>
              <a:t>www.youtube.com</a:t>
            </a:r>
            <a:r>
              <a:rPr lang="en-US" dirty="0" smtClean="0"/>
              <a:t>/</a:t>
            </a:r>
            <a:r>
              <a:rPr lang="en-US" dirty="0" err="1" smtClean="0"/>
              <a:t>watch?v</a:t>
            </a:r>
            <a:r>
              <a:rPr lang="en-US" dirty="0" smtClean="0"/>
              <a:t>=yPHoUbCNPX8&amp;feature=</a:t>
            </a:r>
            <a:r>
              <a:rPr lang="en-US" dirty="0" err="1" smtClean="0"/>
              <a:t>player_embedded#at</a:t>
            </a:r>
            <a:r>
              <a:rPr lang="en-US" dirty="0" smtClean="0"/>
              <a:t>=28</a:t>
            </a:r>
          </a:p>
          <a:p>
            <a:r>
              <a:rPr lang="en-US" dirty="0" smtClean="0"/>
              <a:t>Its</a:t>
            </a:r>
            <a:r>
              <a:rPr lang="en-US" baseline="0" dirty="0" smtClean="0"/>
              <a:t> very humorous, worth showing!</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474892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Review</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a:t>
            </a:r>
            <a:r>
              <a:rPr lang="en-US" baseline="0" dirty="0" smtClean="0"/>
              <a:t>8</a:t>
            </a:r>
          </a:p>
          <a:p>
            <a:r>
              <a:rPr lang="en-US" dirty="0" smtClean="0"/>
              <a:t>25</a:t>
            </a:r>
            <a:r>
              <a:rPr lang="en-US" dirty="0" smtClean="0"/>
              <a:t>, [[24]], 22, 27, 2</a:t>
            </a:r>
          </a:p>
          <a:p>
            <a:endParaRPr lang="en-US" dirty="0" smtClean="0"/>
          </a:p>
          <a:p>
            <a:r>
              <a:rPr lang="en-US" dirty="0" smtClean="0"/>
              <a:t>After some</a:t>
            </a:r>
            <a:r>
              <a:rPr lang="en-US" baseline="0" dirty="0" smtClean="0"/>
              <a:t> collective discussion (see below), we </a:t>
            </a:r>
            <a:r>
              <a:rPr lang="en-US" baseline="0" dirty="0" smtClean="0"/>
              <a:t>re-voted</a:t>
            </a:r>
            <a:r>
              <a:rPr lang="en-US" baseline="0" dirty="0" smtClean="0"/>
              <a:t>, the new distribution was</a:t>
            </a:r>
          </a:p>
          <a:p>
            <a:r>
              <a:rPr lang="en-US" baseline="0" dirty="0" smtClean="0"/>
              <a:t>13,[[ 63]], 16, 8, 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Older: </a:t>
            </a:r>
            <a:r>
              <a:rPr lang="en-US" dirty="0" smtClean="0"/>
              <a:t>SJP,</a:t>
            </a:r>
            <a:r>
              <a:rPr lang="en-US" baseline="0" dirty="0" smtClean="0"/>
              <a:t> </a:t>
            </a:r>
            <a:r>
              <a:rPr lang="en-US" baseline="0" dirty="0" err="1" smtClean="0"/>
              <a:t>Sp</a:t>
            </a:r>
            <a:r>
              <a:rPr lang="en-US" baseline="0" dirty="0" smtClean="0"/>
              <a:t> ‘11</a:t>
            </a:r>
            <a:r>
              <a:rPr lang="en-US" dirty="0" smtClean="0"/>
              <a:t> Lecture #8</a:t>
            </a:r>
            <a:r>
              <a:rPr lang="en-US" baseline="0" dirty="0" smtClean="0"/>
              <a:t>   </a:t>
            </a:r>
            <a:r>
              <a:rPr lang="en-US" dirty="0" smtClean="0"/>
              <a:t>5 [43]</a:t>
            </a:r>
            <a:r>
              <a:rPr lang="en-US" baseline="0" dirty="0" smtClean="0"/>
              <a:t> 25 27 0</a:t>
            </a:r>
          </a:p>
          <a:p>
            <a:endParaRPr lang="en-US" baseline="0" dirty="0" smtClean="0"/>
          </a:p>
          <a:p>
            <a:endParaRPr lang="en-US" dirty="0" smtClean="0"/>
          </a:p>
          <a:p>
            <a:r>
              <a:rPr lang="en-US" dirty="0" smtClean="0"/>
              <a:t>This(first pass)  is the most even</a:t>
            </a:r>
            <a:r>
              <a:rPr lang="en-US" baseline="0" dirty="0" smtClean="0"/>
              <a:t> distribution I’ve ever gotten! It’s a great </a:t>
            </a:r>
            <a:r>
              <a:rPr lang="en-US" baseline="0" dirty="0" err="1" smtClean="0"/>
              <a:t>followup</a:t>
            </a:r>
            <a:r>
              <a:rPr lang="en-US" baseline="0" dirty="0" smtClean="0"/>
              <a:t> to the last sequence, a little mean because I’ve “shuffled up” the order of the terms so it does NOT match the previous slide. I let them work for ~2 minutes on this. Then showed this distribution, it got a big laugh! What I did next was to go back to the board and write “</a:t>
            </a:r>
            <a:r>
              <a:rPr lang="en-US" baseline="0" dirty="0" err="1" smtClean="0"/>
              <a:t>va</a:t>
            </a:r>
            <a:r>
              <a:rPr lang="en-US" baseline="0" dirty="0" smtClean="0"/>
              <a:t>/c = </a:t>
            </a:r>
            <a:r>
              <a:rPr lang="en-US" baseline="0" dirty="0" err="1" smtClean="0"/>
              <a:t>va</a:t>
            </a:r>
            <a:r>
              <a:rPr lang="en-US" baseline="0" dirty="0" smtClean="0"/>
              <a:t>/b + v b/c”. That’s ALWAYS true, with all + signs. Now, think about re-writing the symbols on this slide in this way  (I did </a:t>
            </a:r>
            <a:r>
              <a:rPr lang="en-US" baseline="0" dirty="0" err="1" smtClean="0"/>
              <a:t>thistogether</a:t>
            </a:r>
            <a:r>
              <a:rPr lang="en-US" baseline="0" dirty="0" smtClean="0"/>
              <a:t> with the class), so  </a:t>
            </a:r>
            <a:r>
              <a:rPr lang="en-US" baseline="0" dirty="0" err="1" smtClean="0"/>
              <a:t>e.g</a:t>
            </a:r>
            <a:r>
              <a:rPr lang="en-US" baseline="0" dirty="0" smtClean="0"/>
              <a:t> “v” here is really “v rocket/NASA”  and </a:t>
            </a:r>
            <a:r>
              <a:rPr lang="en-US" baseline="0" dirty="0" err="1" smtClean="0"/>
              <a:t>vfuel</a:t>
            </a:r>
            <a:r>
              <a:rPr lang="en-US" baseline="0" dirty="0" smtClean="0"/>
              <a:t> is really “v fuel/NASA” and finally </a:t>
            </a:r>
            <a:r>
              <a:rPr lang="en-US" baseline="0" dirty="0" err="1" smtClean="0"/>
              <a:t>vexhaust</a:t>
            </a:r>
            <a:r>
              <a:rPr lang="en-US" baseline="0" dirty="0" smtClean="0"/>
              <a:t> is really “v fuel/rocket”.  With THAT notation, I asked them to rearrange the terms to get a formula with all plus signs that is immediately and manifestly correct, and then re-arrange to match up to the ordering in this slide. In another 2 minutes they were now 2/3 correct. </a:t>
            </a:r>
          </a:p>
          <a:p>
            <a:endParaRPr lang="en-US" baseline="0" dirty="0" smtClean="0"/>
          </a:p>
          <a:p>
            <a:r>
              <a:rPr lang="en-US" baseline="0" dirty="0" smtClean="0"/>
              <a:t>This is the formula from the text, except that the text uses “</a:t>
            </a:r>
            <a:r>
              <a:rPr lang="en-US" baseline="0" dirty="0" err="1" smtClean="0"/>
              <a:t>vexh</a:t>
            </a:r>
            <a:r>
              <a:rPr lang="en-US" baseline="0" dirty="0" smtClean="0"/>
              <a:t>” to refer to the SPEED of the exhaust, rather than the vector. This introduces another sign – that’s the next slides. But first, I showed a video, see </a:t>
            </a:r>
          </a:p>
          <a:p>
            <a:endParaRPr lang="en-US" baseline="0" dirty="0" smtClean="0"/>
          </a:p>
          <a:p>
            <a:r>
              <a:rPr lang="en-US" baseline="0" dirty="0" smtClean="0"/>
              <a:t>  video_vectorAddition_1minto130_then_300.mp4</a:t>
            </a:r>
          </a:p>
          <a:p>
            <a:r>
              <a:rPr lang="en-US" baseline="0" dirty="0" smtClean="0"/>
              <a:t>Start at 1 min, go to 1:30, then skip to 3:00.  It’s *very* funny, and very appropriate. Have the students connect the results from the video to the symbols and equations in this clicker question!</a:t>
            </a:r>
          </a:p>
          <a:p>
            <a:endParaRPr lang="en-US" baseline="0" dirty="0" smtClean="0"/>
          </a:p>
          <a:p>
            <a:r>
              <a:rPr lang="en-US" baseline="0" dirty="0" smtClean="0"/>
              <a:t>I also pointed out that these are VECTORS.  The </a:t>
            </a:r>
            <a:r>
              <a:rPr lang="en-US" baseline="0" dirty="0" err="1" smtClean="0"/>
              <a:t>v_exh</a:t>
            </a:r>
            <a:r>
              <a:rPr lang="en-US" baseline="0" dirty="0" smtClean="0"/>
              <a:t> is going to be “leftwards” in this situation, the “v” is rightwards, but </a:t>
            </a:r>
            <a:r>
              <a:rPr lang="en-US" baseline="0" dirty="0" err="1" smtClean="0"/>
              <a:t>v_fuel</a:t>
            </a:r>
            <a:r>
              <a:rPr lang="en-US" baseline="0" dirty="0" smtClean="0"/>
              <a:t> is… ambiguous! (For small v and big </a:t>
            </a:r>
            <a:r>
              <a:rPr lang="en-US" baseline="0" dirty="0" err="1" smtClean="0"/>
              <a:t>v_exh</a:t>
            </a:r>
            <a:r>
              <a:rPr lang="en-US" baseline="0" dirty="0" smtClean="0"/>
              <a:t>, </a:t>
            </a:r>
            <a:r>
              <a:rPr lang="en-US" baseline="0" dirty="0" err="1" smtClean="0"/>
              <a:t>vfuel</a:t>
            </a:r>
            <a:r>
              <a:rPr lang="en-US" baseline="0" dirty="0" smtClean="0"/>
              <a:t> will point leftwards.  If v is big and </a:t>
            </a:r>
            <a:r>
              <a:rPr lang="en-US" baseline="0" dirty="0" err="1" smtClean="0"/>
              <a:t>v_exh</a:t>
            </a:r>
            <a:r>
              <a:rPr lang="en-US" baseline="0" dirty="0" smtClean="0"/>
              <a:t> is smaller, </a:t>
            </a:r>
            <a:r>
              <a:rPr lang="en-US" baseline="0" dirty="0" err="1" smtClean="0"/>
              <a:t>vfuel</a:t>
            </a:r>
            <a:r>
              <a:rPr lang="en-US" baseline="0" dirty="0" smtClean="0"/>
              <a:t> will point </a:t>
            </a:r>
            <a:r>
              <a:rPr lang="en-US" baseline="0" dirty="0" err="1" smtClean="0"/>
              <a:t>RIGHTwards</a:t>
            </a:r>
            <a:r>
              <a:rPr lang="en-US" baseline="0" dirty="0" smtClean="0"/>
              <a:t>. This is funny, that’s what the video helps with… but whatever the situation, the EQUATION on this page is correct and universal, no fudging required!) </a:t>
            </a:r>
          </a:p>
          <a:p>
            <a:endParaRPr lang="en-US" baseline="0" dirty="0" smtClean="0"/>
          </a:p>
          <a:p>
            <a:r>
              <a:rPr lang="en-US" baseline="0" dirty="0" smtClean="0"/>
              <a:t>Older notes:</a:t>
            </a:r>
            <a:br>
              <a:rPr lang="en-US" baseline="0" dirty="0" smtClean="0"/>
            </a:br>
            <a:r>
              <a:rPr lang="en-US" baseline="0" dirty="0" smtClean="0"/>
              <a:t>Answer: B). Best to think of v(fuel/NASA) = v(fuel/rocket) + v(rocket/NASA) = v(</a:t>
            </a:r>
            <a:r>
              <a:rPr lang="en-US" baseline="0" dirty="0" err="1" smtClean="0"/>
              <a:t>exh</a:t>
            </a:r>
            <a:r>
              <a:rPr lang="en-US" baseline="0" dirty="0" smtClean="0"/>
              <a:t>)+v, and then solve for v to see where that minus sign arises. </a:t>
            </a:r>
          </a:p>
          <a:p>
            <a:endParaRPr lang="en-US" baseline="0" dirty="0" smtClean="0"/>
          </a:p>
          <a:p>
            <a:r>
              <a:rPr lang="en-US" baseline="0" dirty="0" smtClean="0"/>
              <a:t>This was the “</a:t>
            </a:r>
            <a:r>
              <a:rPr lang="en-US" baseline="0" dirty="0" err="1" smtClean="0"/>
              <a:t>punchline</a:t>
            </a:r>
            <a:r>
              <a:rPr lang="en-US" baseline="0" dirty="0" smtClean="0"/>
              <a:t>” of the previous 3 questions, and alas, they did not do the job I had intended them to do! I had considered writing this in the same form as I did above: namely v(fuel) = v(</a:t>
            </a:r>
            <a:r>
              <a:rPr lang="en-US" baseline="0" dirty="0" err="1" smtClean="0"/>
              <a:t>exh</a:t>
            </a:r>
            <a:r>
              <a:rPr lang="en-US" baseline="0" dirty="0" smtClean="0"/>
              <a:t>) + v, with the various signs, but I feared I would get the “false positive” effect, of everyone blindly voting “the same” as the previous 3 questions and getting  it right without understanding. </a:t>
            </a:r>
          </a:p>
          <a:p>
            <a:endParaRPr lang="en-US" baseline="0" dirty="0" smtClean="0"/>
          </a:p>
          <a:p>
            <a:r>
              <a:rPr lang="en-US" baseline="0" dirty="0" smtClean="0"/>
              <a:t>I intentionally drew v(fuel) to the left, (that’s only correct for v&lt;</a:t>
            </a:r>
            <a:r>
              <a:rPr lang="en-US" baseline="0" dirty="0" err="1" smtClean="0"/>
              <a:t>vexh</a:t>
            </a:r>
            <a:r>
              <a:rPr lang="en-US" baseline="0" dirty="0" smtClean="0"/>
              <a:t>), the formal answer here DOES NOT CHANGE if I draw that arrow the other way. But, this did seem to impact a lot of students, that left arrow apparently *invited* throwing in minus signs on the fuel term! </a:t>
            </a:r>
          </a:p>
          <a:p>
            <a:endParaRPr lang="en-US" baseline="0" dirty="0" smtClean="0"/>
          </a:p>
          <a:p>
            <a:r>
              <a:rPr lang="en-US" baseline="0" dirty="0" smtClean="0"/>
              <a:t> I *did* point out to them that this one was trickier, and the best way to check/convince themselves was to write it out in the notation that they had just learned. But, many were trying to visualize, wave their hands, shift frames in their head...Interestingly, almost NONE feel for the simple “follow the pattern”, so they were *trying* to work this out, but basically getting all possible combinations of signs!  </a:t>
            </a:r>
          </a:p>
          <a:p>
            <a:endParaRPr lang="en-US" baseline="0" dirty="0" smtClean="0"/>
          </a:p>
          <a:p>
            <a:r>
              <a:rPr lang="en-US" baseline="0" dirty="0" smtClean="0"/>
              <a:t>Apparently, this needs a little more time, maybe *make* them write this out in the v a/b notation first, and THEN ask this question.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endParaRPr lang="en-US"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335704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(Didn’t do this in class)</a:t>
            </a:r>
          </a:p>
          <a:p>
            <a:r>
              <a:rPr lang="en-US" dirty="0" smtClean="0"/>
              <a:t>I claim the answer is </a:t>
            </a:r>
            <a:r>
              <a:rPr lang="en-US" dirty="0" err="1" smtClean="0"/>
              <a:t>A,at</a:t>
            </a:r>
            <a:r>
              <a:rPr lang="en-US" dirty="0" smtClean="0"/>
              <a:t> least  I think this works... the way I would do it is to consider</a:t>
            </a:r>
            <a:r>
              <a:rPr lang="en-US" baseline="0" dirty="0" smtClean="0"/>
              <a:t> a subsystem which consists JUST of the two particles 1 and 2. If the law of conservation of momentum holds, then when </a:t>
            </a:r>
            <a:r>
              <a:rPr lang="en-US" baseline="0" dirty="0" err="1" smtClean="0"/>
              <a:t>Fnet</a:t>
            </a:r>
            <a:r>
              <a:rPr lang="en-US" baseline="0" dirty="0" smtClean="0"/>
              <a:t>, external =0, we have </a:t>
            </a:r>
            <a:r>
              <a:rPr lang="en-US" baseline="0" dirty="0" err="1" smtClean="0"/>
              <a:t>Pdot</a:t>
            </a:r>
            <a:r>
              <a:rPr lang="en-US" baseline="0" dirty="0" smtClean="0"/>
              <a:t>=0 = F12 + F21, and this F12=-F21.</a:t>
            </a:r>
          </a:p>
          <a:p>
            <a:r>
              <a:rPr lang="en-US" baseline="0" dirty="0" smtClean="0"/>
              <a:t>(Or, am I missing something?) </a:t>
            </a:r>
          </a:p>
          <a:p>
            <a:endParaRPr lang="en-US" baseline="0" dirty="0" smtClean="0"/>
          </a:p>
          <a:p>
            <a:r>
              <a:rPr lang="en-US" baseline="0" dirty="0" smtClean="0"/>
              <a:t>S. Pollock</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3</a:t>
            </a:fld>
            <a:endParaRPr lang="en-US"/>
          </a:p>
        </p:txBody>
      </p:sp>
    </p:spTree>
    <p:extLst>
      <p:ext uri="{BB962C8B-B14F-4D97-AF65-F5344CB8AC3E}">
        <p14:creationId xmlns:p14="http://schemas.microsoft.com/office/powerpoint/2010/main" val="453832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a:t>
            </a:r>
            <a:r>
              <a:rPr lang="en-US" baseline="0" dirty="0" smtClean="0"/>
              <a:t>8</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added the “be careful’ note AFTER giving this, not sure if it will help, but might be worth a try? Or, just do the revote after some discussion, that might also be just as effective)</a:t>
            </a:r>
            <a:endParaRPr lang="en-US" baseline="0" dirty="0" smtClean="0"/>
          </a:p>
          <a:p>
            <a:r>
              <a:rPr lang="en-US" dirty="0" smtClean="0"/>
              <a:t>25, [[24]], 22, 27, 2</a:t>
            </a:r>
          </a:p>
          <a:p>
            <a:endParaRPr lang="en-US" dirty="0" smtClean="0"/>
          </a:p>
          <a:p>
            <a:r>
              <a:rPr lang="en-US" dirty="0" smtClean="0"/>
              <a:t>After some</a:t>
            </a:r>
            <a:r>
              <a:rPr lang="en-US" baseline="0" dirty="0" smtClean="0"/>
              <a:t> collective discussion (see below), we </a:t>
            </a:r>
            <a:r>
              <a:rPr lang="en-US" baseline="0" dirty="0" smtClean="0"/>
              <a:t>re-voted</a:t>
            </a:r>
            <a:r>
              <a:rPr lang="en-US" baseline="0" dirty="0" smtClean="0"/>
              <a:t>, the new distribution was</a:t>
            </a:r>
          </a:p>
          <a:p>
            <a:r>
              <a:rPr lang="en-US" baseline="0" dirty="0" smtClean="0"/>
              <a:t>13,[[ 63]], 16, 8, 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Older: </a:t>
            </a:r>
            <a:r>
              <a:rPr lang="en-US" dirty="0" smtClean="0"/>
              <a:t>SJP,</a:t>
            </a:r>
            <a:r>
              <a:rPr lang="en-US" baseline="0" dirty="0" smtClean="0"/>
              <a:t> </a:t>
            </a:r>
            <a:r>
              <a:rPr lang="en-US" baseline="0" dirty="0" err="1" smtClean="0"/>
              <a:t>Sp</a:t>
            </a:r>
            <a:r>
              <a:rPr lang="en-US" baseline="0" dirty="0" smtClean="0"/>
              <a:t> ‘11</a:t>
            </a:r>
            <a:r>
              <a:rPr lang="en-US" dirty="0" smtClean="0"/>
              <a:t> Lecture #8</a:t>
            </a:r>
            <a:r>
              <a:rPr lang="en-US" baseline="0" dirty="0" smtClean="0"/>
              <a:t>   </a:t>
            </a:r>
            <a:r>
              <a:rPr lang="en-US" dirty="0" smtClean="0"/>
              <a:t>5 [43]</a:t>
            </a:r>
            <a:r>
              <a:rPr lang="en-US" baseline="0" dirty="0" smtClean="0"/>
              <a:t> 25 27 0</a:t>
            </a:r>
          </a:p>
          <a:p>
            <a:endParaRPr lang="en-US" baseline="0" dirty="0" smtClean="0"/>
          </a:p>
          <a:p>
            <a:endParaRPr lang="en-US" dirty="0" smtClean="0"/>
          </a:p>
          <a:p>
            <a:r>
              <a:rPr lang="en-US" dirty="0" smtClean="0"/>
              <a:t>This(first pass)  is the most even</a:t>
            </a:r>
            <a:r>
              <a:rPr lang="en-US" baseline="0" dirty="0" smtClean="0"/>
              <a:t> distribution I’ve ever gotten! It’s a great </a:t>
            </a:r>
            <a:r>
              <a:rPr lang="en-US" baseline="0" dirty="0" err="1" smtClean="0"/>
              <a:t>followup</a:t>
            </a:r>
            <a:r>
              <a:rPr lang="en-US" baseline="0" dirty="0" smtClean="0"/>
              <a:t> to the last sequence, a little mean because I’ve “shuffled up” the order of the terms so it does NOT match the previous slide. I let them work for ~2 minutes on this. Then showed this distribution, it got a big laugh! What I did next was to go back to the board and write “</a:t>
            </a:r>
            <a:r>
              <a:rPr lang="en-US" baseline="0" dirty="0" err="1" smtClean="0"/>
              <a:t>va</a:t>
            </a:r>
            <a:r>
              <a:rPr lang="en-US" baseline="0" dirty="0" smtClean="0"/>
              <a:t>/c = </a:t>
            </a:r>
            <a:r>
              <a:rPr lang="en-US" baseline="0" dirty="0" err="1" smtClean="0"/>
              <a:t>va</a:t>
            </a:r>
            <a:r>
              <a:rPr lang="en-US" baseline="0" dirty="0" smtClean="0"/>
              <a:t>/b + v b/c”. That’s ALWAYS true, with all + signs. Now, think about re-writing the symbols on this slide in this way  (I did </a:t>
            </a:r>
            <a:r>
              <a:rPr lang="en-US" baseline="0" dirty="0" smtClean="0"/>
              <a:t>this together </a:t>
            </a:r>
            <a:r>
              <a:rPr lang="en-US" baseline="0" dirty="0" smtClean="0"/>
              <a:t>with the class), so  </a:t>
            </a:r>
            <a:r>
              <a:rPr lang="en-US" baseline="0" dirty="0" err="1" smtClean="0"/>
              <a:t>e.g</a:t>
            </a:r>
            <a:r>
              <a:rPr lang="en-US" baseline="0" dirty="0" smtClean="0"/>
              <a:t> “v” here is really “v rocket/NASA”  and </a:t>
            </a:r>
            <a:r>
              <a:rPr lang="en-US" baseline="0" dirty="0" err="1" smtClean="0"/>
              <a:t>vfuel</a:t>
            </a:r>
            <a:r>
              <a:rPr lang="en-US" baseline="0" dirty="0" smtClean="0"/>
              <a:t> is really “v fuel/NASA” and finally </a:t>
            </a:r>
            <a:r>
              <a:rPr lang="en-US" baseline="0" dirty="0" err="1" smtClean="0"/>
              <a:t>vexhaust</a:t>
            </a:r>
            <a:r>
              <a:rPr lang="en-US" baseline="0" dirty="0" smtClean="0"/>
              <a:t> is really “v fuel/rocket”.  With THAT notation, I asked them to rearrange the terms to get a formula with all plus signs that is immediately and manifestly correct, and then re-arrange to match up to the ordering in this slide. In another 2 minutes they were now 2/3 correct. </a:t>
            </a:r>
          </a:p>
          <a:p>
            <a:endParaRPr lang="en-US" baseline="0" dirty="0" smtClean="0"/>
          </a:p>
          <a:p>
            <a:r>
              <a:rPr lang="en-US" baseline="0" dirty="0" smtClean="0"/>
              <a:t>This is the formula from the text, except that the text uses “</a:t>
            </a:r>
            <a:r>
              <a:rPr lang="en-US" baseline="0" dirty="0" err="1" smtClean="0"/>
              <a:t>vexh</a:t>
            </a:r>
            <a:r>
              <a:rPr lang="en-US" baseline="0" dirty="0" smtClean="0"/>
              <a:t>” to refer to the SPEED of the exhaust, rather than the vector. This introduces another sign – that’s the next slides. But first, I showed a video, see </a:t>
            </a:r>
          </a:p>
          <a:p>
            <a:endParaRPr lang="en-US" baseline="0" dirty="0" smtClean="0"/>
          </a:p>
          <a:p>
            <a:r>
              <a:rPr lang="en-US" baseline="0" dirty="0" smtClean="0"/>
              <a:t>  video_vectorAddition_1minto130_then_300.mp4</a:t>
            </a:r>
          </a:p>
          <a:p>
            <a:r>
              <a:rPr lang="en-US" baseline="0" dirty="0" smtClean="0"/>
              <a:t>Start at 1 min, go to 1:30, then skip to 3:00.  It’s </a:t>
            </a:r>
            <a:r>
              <a:rPr lang="en-US" baseline="0" dirty="0" smtClean="0"/>
              <a:t>very fun </a:t>
            </a:r>
            <a:r>
              <a:rPr lang="en-US" baseline="0" dirty="0" smtClean="0"/>
              <a:t>and very appropriate. Have the students connect the results from the video to the symbols and equations in this clicker question!</a:t>
            </a:r>
          </a:p>
          <a:p>
            <a:endParaRPr lang="en-US" baseline="0" dirty="0" smtClean="0"/>
          </a:p>
          <a:p>
            <a:r>
              <a:rPr lang="en-US" baseline="0" dirty="0" smtClean="0"/>
              <a:t>I also pointed out that these are VECTORS.  The </a:t>
            </a:r>
            <a:r>
              <a:rPr lang="en-US" baseline="0" dirty="0" err="1" smtClean="0"/>
              <a:t>v_exh</a:t>
            </a:r>
            <a:r>
              <a:rPr lang="en-US" baseline="0" dirty="0" smtClean="0"/>
              <a:t> is going to be “leftwards” in this situation, the “v” is rightwards, but </a:t>
            </a:r>
            <a:r>
              <a:rPr lang="en-US" baseline="0" dirty="0" err="1" smtClean="0"/>
              <a:t>v_fuel</a:t>
            </a:r>
            <a:r>
              <a:rPr lang="en-US" baseline="0" dirty="0" smtClean="0"/>
              <a:t> is… ambiguous! (For small v and big </a:t>
            </a:r>
            <a:r>
              <a:rPr lang="en-US" baseline="0" dirty="0" err="1" smtClean="0"/>
              <a:t>v_exh</a:t>
            </a:r>
            <a:r>
              <a:rPr lang="en-US" baseline="0" dirty="0" smtClean="0"/>
              <a:t>, </a:t>
            </a:r>
            <a:r>
              <a:rPr lang="en-US" baseline="0" dirty="0" err="1" smtClean="0"/>
              <a:t>vfuel</a:t>
            </a:r>
            <a:r>
              <a:rPr lang="en-US" baseline="0" dirty="0" smtClean="0"/>
              <a:t> will point leftwards.  If v is big and </a:t>
            </a:r>
            <a:r>
              <a:rPr lang="en-US" baseline="0" dirty="0" err="1" smtClean="0"/>
              <a:t>v_exh</a:t>
            </a:r>
            <a:r>
              <a:rPr lang="en-US" baseline="0" dirty="0" smtClean="0"/>
              <a:t> is smaller, </a:t>
            </a:r>
            <a:r>
              <a:rPr lang="en-US" baseline="0" dirty="0" err="1" smtClean="0"/>
              <a:t>vfuel</a:t>
            </a:r>
            <a:r>
              <a:rPr lang="en-US" baseline="0" dirty="0" smtClean="0"/>
              <a:t> will point </a:t>
            </a:r>
            <a:r>
              <a:rPr lang="en-US" baseline="0" dirty="0" err="1" smtClean="0"/>
              <a:t>RIGHTwards</a:t>
            </a:r>
            <a:r>
              <a:rPr lang="en-US" baseline="0" dirty="0" smtClean="0"/>
              <a:t>. This is funny, that’s what the video helps with… but whatever the situation, the EQUATION on this page is correct and universal, no fudging required!) </a:t>
            </a:r>
          </a:p>
          <a:p>
            <a:endParaRPr lang="en-US" baseline="0" dirty="0" smtClean="0"/>
          </a:p>
          <a:p>
            <a:r>
              <a:rPr lang="en-US" baseline="0" dirty="0" smtClean="0"/>
              <a:t>Older notes:</a:t>
            </a:r>
            <a:br>
              <a:rPr lang="en-US" baseline="0" dirty="0" smtClean="0"/>
            </a:br>
            <a:r>
              <a:rPr lang="en-US" baseline="0" dirty="0" smtClean="0"/>
              <a:t>Answer: B). Best to think of v(fuel/NASA) = v(fuel/rocket) + v(rocket/NASA) = v(</a:t>
            </a:r>
            <a:r>
              <a:rPr lang="en-US" baseline="0" dirty="0" err="1" smtClean="0"/>
              <a:t>exh</a:t>
            </a:r>
            <a:r>
              <a:rPr lang="en-US" baseline="0" dirty="0" smtClean="0"/>
              <a:t>)+v, and then solve for v to see where that minus sign arises. </a:t>
            </a:r>
          </a:p>
          <a:p>
            <a:endParaRPr lang="en-US" baseline="0" dirty="0" smtClean="0"/>
          </a:p>
          <a:p>
            <a:r>
              <a:rPr lang="en-US" baseline="0" dirty="0" smtClean="0"/>
              <a:t>This was the “</a:t>
            </a:r>
            <a:r>
              <a:rPr lang="en-US" baseline="0" dirty="0" err="1" smtClean="0"/>
              <a:t>punchline</a:t>
            </a:r>
            <a:r>
              <a:rPr lang="en-US" baseline="0" dirty="0" smtClean="0"/>
              <a:t>” of the previous 3 questions, and alas, they did not do the job I had intended them to do! I had considered writing this in the same form as I did above: namely v(fuel) = v(</a:t>
            </a:r>
            <a:r>
              <a:rPr lang="en-US" baseline="0" dirty="0" err="1" smtClean="0"/>
              <a:t>exh</a:t>
            </a:r>
            <a:r>
              <a:rPr lang="en-US" baseline="0" dirty="0" smtClean="0"/>
              <a:t>) + v, with the various signs, but I feared I would get the “false positive” effect, of everyone blindly voting “the same” as the previous 3 questions and getting  it right without understanding. </a:t>
            </a:r>
          </a:p>
          <a:p>
            <a:endParaRPr lang="en-US" baseline="0" dirty="0" smtClean="0"/>
          </a:p>
          <a:p>
            <a:r>
              <a:rPr lang="en-US" baseline="0" dirty="0" smtClean="0"/>
              <a:t>I intentionally drew v(fuel) to the left, (that’s only correct for v&lt;</a:t>
            </a:r>
            <a:r>
              <a:rPr lang="en-US" baseline="0" dirty="0" err="1" smtClean="0"/>
              <a:t>vexh</a:t>
            </a:r>
            <a:r>
              <a:rPr lang="en-US" baseline="0" dirty="0" smtClean="0"/>
              <a:t>), the formal answer here DOES NOT CHANGE if I draw that arrow the other way. But, this did seem to impact a lot of students, that left arrow apparently *invited* throwing in minus signs on the fuel term! </a:t>
            </a:r>
          </a:p>
          <a:p>
            <a:endParaRPr lang="en-US" baseline="0" dirty="0" smtClean="0"/>
          </a:p>
          <a:p>
            <a:r>
              <a:rPr lang="en-US" baseline="0" dirty="0" smtClean="0"/>
              <a:t> I *did* point out to them that this one was trickier, and the best way to check/convince themselves was to write it out in the notation that they had just learned. But, many were trying to visualize, wave their hands, shift frames in their head...Interestingly, almost NONE </a:t>
            </a:r>
            <a:r>
              <a:rPr lang="en-US" baseline="0" dirty="0" smtClean="0"/>
              <a:t>fell </a:t>
            </a:r>
            <a:r>
              <a:rPr lang="en-US" baseline="0" dirty="0" smtClean="0"/>
              <a:t>for the simple “follow the pattern”, so they were *trying* to work this out, but basically getting all possible combinations of signs!  </a:t>
            </a:r>
          </a:p>
          <a:p>
            <a:endParaRPr lang="en-US" baseline="0" dirty="0" smtClean="0"/>
          </a:p>
          <a:p>
            <a:r>
              <a:rPr lang="en-US" baseline="0" dirty="0" smtClean="0"/>
              <a:t>Apparently, this needs a little more time, maybe *make* them write this out in the v a/b notation first, and THEN ask this question.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endParaRPr lang="en-US"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3357041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in </a:t>
            </a:r>
            <a:r>
              <a:rPr lang="en-US" dirty="0" err="1" smtClean="0"/>
              <a:t>lect</a:t>
            </a:r>
            <a:r>
              <a:rPr lang="en-US" dirty="0" smtClean="0"/>
              <a:t> #8, </a:t>
            </a:r>
            <a:r>
              <a:rPr lang="en-US" dirty="0" smtClean="0"/>
              <a:t>but this is the equation where the “ordering” matches up with what we</a:t>
            </a:r>
            <a:r>
              <a:rPr lang="en-US" baseline="0" dirty="0" smtClean="0"/>
              <a:t> on earlier slides, </a:t>
            </a:r>
          </a:p>
          <a:p>
            <a:r>
              <a:rPr lang="en-US" baseline="0" dirty="0" err="1" smtClean="0"/>
              <a:t>Vfuel</a:t>
            </a:r>
            <a:r>
              <a:rPr lang="en-US" baseline="0" dirty="0" smtClean="0"/>
              <a:t>/</a:t>
            </a:r>
            <a:r>
              <a:rPr lang="en-US" baseline="0" dirty="0" err="1" smtClean="0"/>
              <a:t>Nasa</a:t>
            </a:r>
            <a:r>
              <a:rPr lang="en-US" baseline="0" dirty="0" smtClean="0"/>
              <a:t> = </a:t>
            </a:r>
            <a:r>
              <a:rPr lang="en-US" baseline="0" dirty="0" err="1" smtClean="0"/>
              <a:t>vfuel</a:t>
            </a:r>
            <a:r>
              <a:rPr lang="en-US" baseline="0" dirty="0" smtClean="0"/>
              <a:t>/rocket + </a:t>
            </a:r>
            <a:r>
              <a:rPr lang="en-US" baseline="0" dirty="0" err="1" smtClean="0"/>
              <a:t>vrocket</a:t>
            </a:r>
            <a:r>
              <a:rPr lang="en-US" baseline="0" dirty="0" smtClean="0"/>
              <a:t>/</a:t>
            </a:r>
            <a:r>
              <a:rPr lang="en-US" baseline="0" dirty="0" err="1" smtClean="0"/>
              <a:t>Nasa</a:t>
            </a:r>
            <a:r>
              <a:rPr lang="en-US" baseline="0" dirty="0" smtClean="0"/>
              <a:t>, answer A. </a:t>
            </a:r>
          </a:p>
          <a:p>
            <a:r>
              <a:rPr lang="en-US" baseline="0" dirty="0" smtClean="0"/>
              <a:t>(I asked it as the starting question next class) </a:t>
            </a:r>
            <a:r>
              <a:rPr lang="en-US" baseline="0" dirty="0" smtClean="0"/>
              <a:t>:</a:t>
            </a:r>
          </a:p>
          <a:p>
            <a:r>
              <a:rPr lang="en-US" dirty="0" err="1" smtClean="0"/>
              <a:t>Phys</a:t>
            </a:r>
            <a:r>
              <a:rPr lang="en-US" dirty="0" smtClean="0"/>
              <a:t> 2210 SJP </a:t>
            </a:r>
            <a:r>
              <a:rPr lang="en-US" dirty="0" err="1" smtClean="0"/>
              <a:t>Sp</a:t>
            </a:r>
            <a:r>
              <a:rPr lang="en-US" dirty="0" smtClean="0"/>
              <a:t> 12 </a:t>
            </a:r>
            <a:r>
              <a:rPr lang="en-US" dirty="0" err="1" smtClean="0"/>
              <a:t>Lect</a:t>
            </a:r>
            <a:r>
              <a:rPr lang="en-US" dirty="0" smtClean="0"/>
              <a:t> #9</a:t>
            </a:r>
          </a:p>
          <a:p>
            <a:r>
              <a:rPr lang="en-US" dirty="0" smtClean="0"/>
              <a:t>[[66]],</a:t>
            </a:r>
            <a:r>
              <a:rPr lang="en-US" baseline="0" dirty="0" smtClean="0"/>
              <a:t> 13, 19, 1, 0</a:t>
            </a:r>
            <a:endParaRPr lang="en-US" dirty="0" smtClean="0"/>
          </a:p>
          <a:p>
            <a:endParaRPr lang="en-US" dirty="0" smtClean="0"/>
          </a:p>
          <a:p>
            <a:r>
              <a:rPr lang="en-US" dirty="0" smtClean="0"/>
              <a:t>This was a “review” slide, set up to be *easier*</a:t>
            </a:r>
            <a:r>
              <a:rPr lang="en-US" baseline="0" dirty="0" smtClean="0"/>
              <a:t> than the one we had last class, since there are no minus signs this time. </a:t>
            </a:r>
            <a:endParaRPr lang="en-US" dirty="0" smtClean="0"/>
          </a:p>
          <a:p>
            <a:r>
              <a:rPr lang="en-US" baseline="0" dirty="0" err="1" smtClean="0"/>
              <a:t>Vfuel</a:t>
            </a:r>
            <a:r>
              <a:rPr lang="en-US" baseline="0" dirty="0" smtClean="0"/>
              <a:t>/</a:t>
            </a:r>
            <a:r>
              <a:rPr lang="en-US" baseline="0" dirty="0" err="1" smtClean="0"/>
              <a:t>Nasa</a:t>
            </a:r>
            <a:r>
              <a:rPr lang="en-US" baseline="0" dirty="0" smtClean="0"/>
              <a:t> = </a:t>
            </a:r>
            <a:r>
              <a:rPr lang="en-US" baseline="0" dirty="0" err="1" smtClean="0"/>
              <a:t>vfuel</a:t>
            </a:r>
            <a:r>
              <a:rPr lang="en-US" baseline="0" dirty="0" smtClean="0"/>
              <a:t>/rocket + </a:t>
            </a:r>
            <a:r>
              <a:rPr lang="en-US" baseline="0" dirty="0" err="1" smtClean="0"/>
              <a:t>vrocket</a:t>
            </a:r>
            <a:r>
              <a:rPr lang="en-US" baseline="0" dirty="0" smtClean="0"/>
              <a:t>/</a:t>
            </a:r>
            <a:r>
              <a:rPr lang="en-US" baseline="0" dirty="0" err="1" smtClean="0"/>
              <a:t>Nasa</a:t>
            </a:r>
            <a:r>
              <a:rPr lang="en-US" baseline="0" dirty="0" smtClean="0"/>
              <a:t>, answer A. </a:t>
            </a:r>
          </a:p>
          <a:p>
            <a:r>
              <a:rPr lang="en-US" baseline="0" dirty="0" smtClean="0"/>
              <a:t>See notes/comments on earlier slide sequence.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a:t>
            </a:r>
            <a:r>
              <a:rPr lang="en-US" baseline="0" dirty="0" smtClean="0"/>
              <a:t>. Pollock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3562447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Review. </a:t>
            </a:r>
            <a:r>
              <a:rPr lang="en-US" dirty="0" smtClean="0"/>
              <a:t>This was my explanation. They *did*</a:t>
            </a:r>
            <a:r>
              <a:rPr lang="en-US" baseline="0" dirty="0" smtClean="0"/>
              <a:t> seem happy with it, (but hard to say) Generated some questions about minus signs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597046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endParaRPr lang="en-US" dirty="0" smtClean="0"/>
          </a:p>
          <a:p>
            <a:r>
              <a:rPr lang="en-US" dirty="0" smtClean="0"/>
              <a:t>Just a note of caution, and a connection to the notation in the textbook.</a:t>
            </a:r>
            <a:r>
              <a:rPr lang="en-US" baseline="0" dirty="0" smtClean="0"/>
              <a:t> It’s important, and hard for them, they want to “throw in minus signs” arbitrarily, I want to teach them that SOMETIMES we do that (e.g. when an absolute value appears, you probably have to CHOOSE the sign depending on the details of the problem) but when the expression involves vectors, you have no choice in the matter, and furthermore, don’t really need to think about “special cases”. </a:t>
            </a:r>
          </a:p>
          <a:p>
            <a:endParaRPr lang="en-US" baseline="0" dirty="0" smtClean="0"/>
          </a:p>
          <a:p>
            <a:r>
              <a:rPr lang="en-US" baseline="0" dirty="0" smtClean="0"/>
              <a:t>Older notes:</a:t>
            </a:r>
          </a:p>
          <a:p>
            <a:r>
              <a:rPr lang="en-US" dirty="0" smtClean="0"/>
              <a:t>This was my </a:t>
            </a:r>
            <a:r>
              <a:rPr lang="en-US" dirty="0" err="1" smtClean="0"/>
              <a:t>followup</a:t>
            </a:r>
            <a:r>
              <a:rPr lang="en-US" baseline="0" dirty="0" smtClean="0"/>
              <a:t> just to discuss the fact that minus signs are ONLY added by hand when terms have absolute values, but the vector equations (and their components) you mustn’t start tossing in minuses. </a:t>
            </a:r>
          </a:p>
          <a:p>
            <a:endParaRPr lang="en-US" baseline="0" dirty="0" smtClean="0"/>
          </a:p>
          <a:p>
            <a:r>
              <a:rPr lang="en-US" baseline="0" dirty="0" smtClean="0"/>
              <a:t> Might want to turn it into a clicker question, but it was feeling like I was flogging a dead horse by this point! </a:t>
            </a:r>
          </a:p>
          <a:p>
            <a:endParaRPr lang="en-US" baseline="0" dirty="0" smtClean="0"/>
          </a:p>
          <a:p>
            <a:r>
              <a:rPr lang="en-US" baseline="0" dirty="0" smtClean="0"/>
              <a:t>I DID animate this slide, and asked the class if there were any minus signs introduced when you take the x component. That generated *lots* of comments, some “yes” and some “no”, so I’m sure a clicker question on this COULD be fruitful.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631566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SJP </a:t>
            </a:r>
            <a:r>
              <a:rPr lang="en-US" dirty="0" err="1" smtClean="0"/>
              <a:t>Sp</a:t>
            </a:r>
            <a:r>
              <a:rPr lang="en-US" dirty="0" smtClean="0"/>
              <a:t> 12 </a:t>
            </a:r>
            <a:r>
              <a:rPr lang="en-US" dirty="0" err="1" smtClean="0"/>
              <a:t>Lect</a:t>
            </a:r>
            <a:r>
              <a:rPr lang="en-US" dirty="0" smtClean="0"/>
              <a:t> #9</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(Came back to this</a:t>
            </a:r>
            <a:r>
              <a:rPr lang="en-US" baseline="0" dirty="0" smtClean="0"/>
              <a:t> lecture AFTER the main rocket discussion, as review)</a:t>
            </a:r>
            <a:endParaRPr lang="en-US" dirty="0" smtClean="0"/>
          </a:p>
          <a:p>
            <a:endParaRPr lang="en-US" dirty="0" smtClean="0"/>
          </a:p>
          <a:p>
            <a:r>
              <a:rPr lang="en-US" dirty="0" smtClean="0"/>
              <a:t>5, [[95]] 0, 0, 0</a:t>
            </a:r>
          </a:p>
          <a:p>
            <a:r>
              <a:rPr lang="en-US" dirty="0" smtClean="0"/>
              <a:t>The rocket equation is on the board (in a form with, and without,</a:t>
            </a:r>
            <a:r>
              <a:rPr lang="en-US" baseline="0" dirty="0" smtClean="0"/>
              <a:t> </a:t>
            </a:r>
            <a:r>
              <a:rPr lang="en-US" baseline="0" dirty="0" err="1" smtClean="0"/>
              <a:t>dt</a:t>
            </a:r>
            <a:r>
              <a:rPr lang="en-US" baseline="0" dirty="0" smtClean="0"/>
              <a:t> in the denominator). </a:t>
            </a:r>
            <a:br>
              <a:rPr lang="en-US" baseline="0" dirty="0" smtClean="0"/>
            </a:br>
            <a:r>
              <a:rPr lang="en-US" baseline="0" dirty="0" smtClean="0"/>
              <a:t>Didn’t seem to be any problem, I heard good reasoning. </a:t>
            </a:r>
          </a:p>
          <a:p>
            <a:endParaRPr lang="en-US" baseline="0" dirty="0" smtClean="0"/>
          </a:p>
          <a:p>
            <a:r>
              <a:rPr lang="en-US" baseline="0" dirty="0" smtClean="0"/>
              <a:t>S. Pollock</a:t>
            </a:r>
            <a:endParaRPr lang="en-US" baseline="0"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238203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err="1" smtClean="0"/>
              <a:t>Lect</a:t>
            </a:r>
            <a:r>
              <a:rPr lang="en-US" baseline="0" dirty="0" smtClean="0"/>
              <a:t> #8</a:t>
            </a:r>
          </a:p>
          <a:p>
            <a:endParaRPr lang="en-US" dirty="0" smtClean="0"/>
          </a:p>
          <a:p>
            <a:r>
              <a:rPr lang="en-US" dirty="0" smtClean="0"/>
              <a:t>Lots to “chat” about this slide,</a:t>
            </a:r>
            <a:r>
              <a:rPr lang="en-US" baseline="0" dirty="0" smtClean="0"/>
              <a:t> students seem very interested in these details</a:t>
            </a:r>
            <a:r>
              <a:rPr lang="en-US" dirty="0" smtClean="0"/>
              <a:t>. I have a video</a:t>
            </a:r>
            <a:r>
              <a:rPr lang="en-US" baseline="0" dirty="0" smtClean="0"/>
              <a:t> that goes with this (no time today, will show next class). See my lecture notes for some numbers. </a:t>
            </a:r>
          </a:p>
          <a:p>
            <a:endParaRPr lang="en-US" baseline="0" dirty="0" smtClean="0"/>
          </a:p>
          <a:p>
            <a:r>
              <a:rPr lang="en-US" baseline="0" dirty="0" smtClean="0"/>
              <a:t>video_STS-131_Space ShuttleDiscovery.mp4</a:t>
            </a:r>
          </a:p>
          <a:p>
            <a:r>
              <a:rPr lang="en-US" baseline="0" dirty="0" smtClean="0"/>
              <a:t>(You can start about 30 seconds before launch, and run about 2 minutes). </a:t>
            </a:r>
          </a:p>
          <a:p>
            <a:endParaRPr lang="en-US" baseline="0" dirty="0" smtClean="0"/>
          </a:p>
          <a:p>
            <a:r>
              <a:rPr lang="en-US" baseline="0" dirty="0" smtClean="0"/>
              <a:t>At about T=+40 there’s a nice comment</a:t>
            </a:r>
            <a:r>
              <a:rPr lang="en-US" baseline="0" dirty="0" smtClean="0"/>
              <a:t>, </a:t>
            </a:r>
            <a:r>
              <a:rPr lang="en-US" baseline="0" dirty="0" smtClean="0"/>
              <a:t>that the thrust is reduced, and she explains that it’s to reduce stress. Shortly after, she mentions that its because the shuttle is moving through the region of “maximum dynamic pressure”. This is a great rollback – air drag is cv^2, and c is proportional to air density. As the shuttle rises, density is dropping, but v is climbing. There’s a tradeoff, with a maximum pressure from this drag at about this time in the launch (so presumably they throttle back to prevent v from rising more rapidly than rho is dropping!) It doesn’t last long, just a few seconds in this video, but nice connection to the topic of the previous week! </a:t>
            </a:r>
          </a:p>
          <a:p>
            <a:endParaRPr lang="en-US" baseline="0" dirty="0" smtClean="0"/>
          </a:p>
          <a:p>
            <a:r>
              <a:rPr lang="en-US" baseline="0" dirty="0" smtClean="0"/>
              <a:t>I brought in a CO2 fire extinguisher and launched myself across the room for fun, students loved this. </a:t>
            </a:r>
          </a:p>
          <a:p>
            <a:endParaRPr lang="en-US" baseline="0" dirty="0" smtClean="0"/>
          </a:p>
          <a:p>
            <a:endParaRPr lang="en-US" baseline="0" dirty="0" smtClean="0"/>
          </a:p>
          <a:p>
            <a:endParaRPr lang="en-US" baseline="0" dirty="0" smtClean="0"/>
          </a:p>
          <a:p>
            <a:r>
              <a:rPr lang="en-US" baseline="0" dirty="0" smtClean="0"/>
              <a:t>Video I extracted from </a:t>
            </a:r>
          </a:p>
          <a:p>
            <a:r>
              <a:rPr lang="en-US" baseline="0" dirty="0" smtClean="0"/>
              <a:t>http://</a:t>
            </a:r>
            <a:r>
              <a:rPr lang="en-US" baseline="0" dirty="0" err="1" smtClean="0"/>
              <a:t>www.youtube.com</a:t>
            </a:r>
            <a:r>
              <a:rPr lang="en-US" baseline="0" dirty="0" smtClean="0"/>
              <a:t>/</a:t>
            </a:r>
            <a:r>
              <a:rPr lang="en-US" baseline="0" dirty="0" err="1" smtClean="0"/>
              <a:t>watch?v</a:t>
            </a:r>
            <a:r>
              <a:rPr lang="en-US" baseline="0" dirty="0" smtClean="0"/>
              <a:t>=_NeCvBCZbC8 </a:t>
            </a:r>
          </a:p>
          <a:p>
            <a:r>
              <a:rPr lang="en-US" baseline="0" dirty="0" smtClean="0"/>
              <a:t>(Slide and vide thanks to Prof. </a:t>
            </a:r>
            <a:r>
              <a:rPr lang="en-US" baseline="0" dirty="0" err="1" smtClean="0"/>
              <a:t>Alysia</a:t>
            </a:r>
            <a:r>
              <a:rPr lang="en-US" baseline="0" dirty="0" smtClean="0"/>
              <a:t> Marino</a:t>
            </a:r>
            <a:r>
              <a:rPr lang="en-US" baseline="0" dirty="0" smtClean="0"/>
              <a:t>)</a:t>
            </a:r>
          </a:p>
          <a:p>
            <a:endParaRPr lang="en-US" baseline="0" dirty="0" smtClean="0"/>
          </a:p>
          <a:p>
            <a:r>
              <a:rPr lang="en-US" baseline="0" dirty="0" smtClean="0"/>
              <a:t>I have more notes with some numbers in my lecture notes.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542906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Shuttle</a:t>
            </a:r>
            <a:r>
              <a:rPr lang="en-US" baseline="0"/>
              <a:t> launch (2 min)</a:t>
            </a:r>
          </a:p>
          <a:p>
            <a:r>
              <a:rPr lang="en-US"/>
              <a:t>http://www.youtube.com/watch?v=_NeCvBCZbC8</a:t>
            </a:r>
          </a:p>
          <a:p>
            <a:endParaRPr lang="en-US"/>
          </a:p>
          <a:p>
            <a:r>
              <a:rPr lang="en-US"/>
              <a:t>SRB drop: start at 2:15</a:t>
            </a:r>
          </a:p>
          <a:p>
            <a:r>
              <a:rPr lang="en-US"/>
              <a:t>http://www.youtube.com/watch?v=vPQvTgD2quQ</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27</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SJP </a:t>
            </a:r>
            <a:r>
              <a:rPr lang="en-US" dirty="0" err="1" smtClean="0"/>
              <a:t>Sp</a:t>
            </a:r>
            <a:r>
              <a:rPr lang="en-US" dirty="0" smtClean="0"/>
              <a:t> 12 </a:t>
            </a:r>
            <a:r>
              <a:rPr lang="en-US" dirty="0" err="1" smtClean="0"/>
              <a:t>Lect</a:t>
            </a:r>
            <a:r>
              <a:rPr lang="en-US" dirty="0" smtClean="0"/>
              <a:t> #9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wrote torque</a:t>
            </a:r>
            <a:r>
              <a:rPr lang="en-US" baseline="0" dirty="0" smtClean="0"/>
              <a:t> = </a:t>
            </a:r>
            <a:r>
              <a:rPr lang="en-US" baseline="0" dirty="0" err="1" smtClean="0"/>
              <a:t>rxF</a:t>
            </a:r>
            <a:r>
              <a:rPr lang="en-US" baseline="0" dirty="0" smtClean="0"/>
              <a:t> and L = </a:t>
            </a:r>
            <a:r>
              <a:rPr lang="en-US" baseline="0" dirty="0" err="1" smtClean="0"/>
              <a:t>rxp</a:t>
            </a:r>
            <a:r>
              <a:rPr lang="en-US" baseline="0" dirty="0" smtClean="0"/>
              <a:t> on board, then asked this. </a:t>
            </a:r>
            <a:endParaRPr lang="en-US" dirty="0" smtClean="0"/>
          </a:p>
          <a:p>
            <a:r>
              <a:rPr lang="en-US" dirty="0" smtClean="0"/>
              <a:t>21, 12, 26, 18, [[24]]</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#8</a:t>
            </a:r>
            <a:r>
              <a:rPr lang="en-US" baseline="0" dirty="0" smtClean="0"/>
              <a:t>  </a:t>
            </a:r>
            <a:r>
              <a:rPr lang="en-US" dirty="0" smtClean="0"/>
              <a:t>15, 9, 9, 17, [51]</a:t>
            </a:r>
          </a:p>
          <a:p>
            <a:endParaRPr lang="en-US" dirty="0" smtClean="0"/>
          </a:p>
          <a:p>
            <a:r>
              <a:rPr lang="en-US" dirty="0" smtClean="0"/>
              <a:t>Slightly mean, E is the answer</a:t>
            </a:r>
            <a:r>
              <a:rPr lang="en-US" baseline="0" dirty="0" smtClean="0"/>
              <a:t> (I would claim that p does NOT depend on the location of your choice of origin, since v does not), but both L = </a:t>
            </a:r>
            <a:r>
              <a:rPr lang="en-US" baseline="0" dirty="0" err="1" smtClean="0"/>
              <a:t>rxp</a:t>
            </a:r>
            <a:r>
              <a:rPr lang="en-US" baseline="0" dirty="0" smtClean="0"/>
              <a:t> and torque = </a:t>
            </a:r>
            <a:r>
              <a:rPr lang="en-US" baseline="0" dirty="0" err="1" smtClean="0"/>
              <a:t>rxF</a:t>
            </a:r>
            <a:r>
              <a:rPr lang="en-US" baseline="0" dirty="0" smtClean="0"/>
              <a:t> DO depend on r .  We had a good long discussion about this, students came up with good reasoning. One argued that p is independent of origin (from last class), so L DOES depend on origin, but then he argued that, just as p was independent of origin because it’s a d/</a:t>
            </a:r>
            <a:r>
              <a:rPr lang="en-US" baseline="0" dirty="0" err="1" smtClean="0"/>
              <a:t>dt</a:t>
            </a:r>
            <a:r>
              <a:rPr lang="en-US" baseline="0" dirty="0" smtClean="0"/>
              <a:t>, then similarly torque should be independent of origin because it’s also a d/</a:t>
            </a:r>
            <a:r>
              <a:rPr lang="en-US" baseline="0" dirty="0" err="1" smtClean="0"/>
              <a:t>dt</a:t>
            </a:r>
            <a:r>
              <a:rPr lang="en-US" baseline="0" dirty="0" smtClean="0"/>
              <a:t>, this time of L. Another student responded, pointing out that that d/</a:t>
            </a:r>
            <a:r>
              <a:rPr lang="en-US" baseline="0" dirty="0" err="1" smtClean="0"/>
              <a:t>dt</a:t>
            </a:r>
            <a:r>
              <a:rPr lang="en-US" baseline="0" dirty="0" smtClean="0"/>
              <a:t> involves a chain rule, and one of the terms still has an r in it. </a:t>
            </a:r>
          </a:p>
          <a:p>
            <a:endParaRPr lang="en-US" baseline="0" dirty="0" smtClean="0"/>
          </a:p>
          <a:p>
            <a:r>
              <a:rPr lang="en-US" baseline="0" dirty="0" smtClean="0"/>
              <a:t>One student pointed to torque = </a:t>
            </a:r>
            <a:r>
              <a:rPr lang="en-US" baseline="0" dirty="0" err="1" smtClean="0"/>
              <a:t>rxF</a:t>
            </a:r>
            <a:r>
              <a:rPr lang="en-US" baseline="0" dirty="0" smtClean="0"/>
              <a:t> on the board and said that r in that equation must be (is defined to be) “r from the center of rotation”, so torque does NOT depend on the location of your choice of origin. Interesting! I hadn’t heard this expressed before, but they were interpreting torque as “defined” to be around an axis of rotation, not the origin. This is of course what happens in essentially all freshman problems, so maybe not such a surprise. This was a good chance to clarify that </a:t>
            </a:r>
            <a:r>
              <a:rPr lang="en-US" baseline="0" dirty="0" err="1" smtClean="0"/>
              <a:t>rxF</a:t>
            </a:r>
            <a:r>
              <a:rPr lang="en-US" baseline="0" dirty="0" smtClean="0"/>
              <a:t> means literally that, that torque is referred to an origin. (I invoked the “bike rolling along” example from lecture one, and pointed out that you can consider torques about any point you like, and in fact picking a point at ground level might simplify the analysis of certain problems!) </a:t>
            </a:r>
          </a:p>
          <a:p>
            <a:endParaRPr lang="en-US" baseline="0" dirty="0" smtClean="0"/>
          </a:p>
          <a:p>
            <a:r>
              <a:rPr lang="en-US" baseline="0" dirty="0" smtClean="0"/>
              <a:t>In the end, I walk through the next couple of slides before coming back to wrap this one up. </a:t>
            </a:r>
          </a:p>
          <a:p>
            <a:endParaRPr lang="en-US" baseline="0" dirty="0" smtClean="0"/>
          </a:p>
          <a:p>
            <a:r>
              <a:rPr lang="en-US" baseline="0" dirty="0" smtClean="0"/>
              <a:t>Older notes:</a:t>
            </a:r>
          </a:p>
          <a:p>
            <a:endParaRPr lang="en-US" dirty="0" smtClean="0"/>
          </a:p>
          <a:p>
            <a:r>
              <a:rPr lang="en-US" dirty="0" smtClean="0"/>
              <a:t>Answer E:</a:t>
            </a:r>
            <a:r>
              <a:rPr lang="en-US" baseline="0" dirty="0" smtClean="0"/>
              <a:t> torque and L depend, p does not. </a:t>
            </a:r>
          </a:p>
          <a:p>
            <a:r>
              <a:rPr lang="en-US" baseline="0" dirty="0" smtClean="0"/>
              <a:t>This generated quite a lot of discussion, and prompted the review of torque and L and right hand rule. It cycled back to the question that started today’s lecture (same thing about R, v, and a (CM)) This time I clearly defined “choice of origin” as JUST the location of the origin (so, same axes, orientation, inertial, </a:t>
            </a:r>
            <a:r>
              <a:rPr lang="en-US" baseline="0" dirty="0" err="1" smtClean="0"/>
              <a:t>etc</a:t>
            </a:r>
            <a:r>
              <a:rPr lang="en-US" baseline="0" dirty="0" smtClean="0"/>
              <a:t>). Some confusion about L, and directions, so this prompted a nice review. I also pointed out in the case of a straight line motion, accelerating in that line, that I could pick one axis where it has NO L (and no torque!) and another where it has (increasing) L, and non-zero torque, so the torque equation is different from the force equation (F is F, independent of choice of origin) </a:t>
            </a:r>
            <a:endParaRPr lang="en-US" dirty="0" smtClean="0"/>
          </a:p>
          <a:p>
            <a:endParaRPr lang="en-US" dirty="0" smtClean="0"/>
          </a:p>
          <a:p>
            <a:endParaRPr lang="en-US" dirty="0" smtClean="0"/>
          </a:p>
          <a:p>
            <a:endParaRPr lang="en-US" dirty="0" smtClean="0"/>
          </a:p>
          <a:p>
            <a:r>
              <a:rPr lang="en-US" dirty="0" smtClean="0"/>
              <a:t>S. Pollock</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652464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SJP </a:t>
            </a:r>
            <a:r>
              <a:rPr lang="en-US" dirty="0" err="1" smtClean="0"/>
              <a:t>Sp</a:t>
            </a:r>
            <a:r>
              <a:rPr lang="en-US" dirty="0" smtClean="0"/>
              <a:t> </a:t>
            </a:r>
            <a:r>
              <a:rPr lang="en-US" dirty="0" smtClean="0"/>
              <a:t>12 </a:t>
            </a:r>
            <a:r>
              <a:rPr lang="en-US" dirty="0" err="1" smtClean="0"/>
              <a:t>Lect</a:t>
            </a:r>
            <a:r>
              <a:rPr lang="en-US" dirty="0" smtClean="0"/>
              <a:t> #9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7,7, [[85]], 0 </a:t>
            </a:r>
          </a:p>
          <a:p>
            <a:endParaRPr lang="en-US" dirty="0" smtClean="0"/>
          </a:p>
          <a:p>
            <a:r>
              <a:rPr lang="en-US" dirty="0" smtClean="0"/>
              <a:t>We</a:t>
            </a:r>
            <a:r>
              <a:rPr lang="en-US" baseline="0" dirty="0" smtClean="0"/>
              <a:t> “acted this out”, then drew it on the board, and students seemed to quickly catch on that </a:t>
            </a:r>
            <a:r>
              <a:rPr lang="en-US" baseline="0" dirty="0" err="1" smtClean="0"/>
              <a:t>rxp</a:t>
            </a:r>
            <a:r>
              <a:rPr lang="en-US" baseline="0" dirty="0" smtClean="0"/>
              <a:t> can have different signs, or be zero, in this case.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29</a:t>
            </a:fld>
            <a:endParaRPr lang="en-US"/>
          </a:p>
        </p:txBody>
      </p:sp>
    </p:spTree>
    <p:extLst>
      <p:ext uri="{BB962C8B-B14F-4D97-AF65-F5344CB8AC3E}">
        <p14:creationId xmlns:p14="http://schemas.microsoft.com/office/powerpoint/2010/main" val="3836554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SJP </a:t>
            </a:r>
            <a:r>
              <a:rPr lang="en-US" dirty="0" err="1" smtClean="0"/>
              <a:t>Sp</a:t>
            </a:r>
            <a:r>
              <a:rPr lang="en-US" dirty="0" smtClean="0"/>
              <a:t> </a:t>
            </a:r>
            <a:r>
              <a:rPr lang="en-US" dirty="0" smtClean="0"/>
              <a:t>12 </a:t>
            </a:r>
            <a:r>
              <a:rPr lang="en-US" dirty="0" err="1" smtClean="0"/>
              <a:t>Lect</a:t>
            </a:r>
            <a:r>
              <a:rPr lang="en-US" dirty="0" smtClean="0"/>
              <a:t> #9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r>
              <a:rPr lang="en-US" dirty="0" smtClean="0"/>
              <a:t>[[36]], </a:t>
            </a:r>
            <a:r>
              <a:rPr lang="en-US" dirty="0" smtClean="0"/>
              <a:t>7, </a:t>
            </a:r>
            <a:r>
              <a:rPr lang="en-US" dirty="0" smtClean="0"/>
              <a:t>57</a:t>
            </a:r>
            <a:endParaRPr lang="en-US" dirty="0" smtClean="0"/>
          </a:p>
          <a:p>
            <a:endParaRPr lang="en-US" dirty="0" smtClean="0"/>
          </a:p>
          <a:p>
            <a:r>
              <a:rPr lang="en-US" dirty="0" smtClean="0"/>
              <a:t>This is interesting. Because the last one was “it depends”, and we had already</a:t>
            </a:r>
            <a:r>
              <a:rPr lang="en-US" baseline="0" dirty="0" smtClean="0"/>
              <a:t> discussed the slide (two before) that in general, torque depends on the choice of origin, it sure seemed reasonable that the majority would vote for “it depends”. But I claim it does not, in this special case ANY origin will get </a:t>
            </a:r>
            <a:r>
              <a:rPr lang="en-US" baseline="0" dirty="0" err="1" smtClean="0"/>
              <a:t>dL</a:t>
            </a:r>
            <a:r>
              <a:rPr lang="en-US" baseline="0" dirty="0" smtClean="0"/>
              <a:t>/</a:t>
            </a:r>
            <a:r>
              <a:rPr lang="en-US" baseline="0" dirty="0" err="1" smtClean="0"/>
              <a:t>dt</a:t>
            </a:r>
            <a:r>
              <a:rPr lang="en-US" baseline="0" dirty="0" smtClean="0"/>
              <a:t>=0, because F=0 (constant speed!) means torque=0, no matter where your origin is. We then drew the picture and noted that </a:t>
            </a:r>
            <a:r>
              <a:rPr lang="en-US" baseline="0" dirty="0" err="1" smtClean="0"/>
              <a:t>rxp</a:t>
            </a:r>
            <a:r>
              <a:rPr lang="en-US" baseline="0" dirty="0" smtClean="0"/>
              <a:t> is constant, because although “r” is indeed changing, the cross product gives you back the perpendicular part of r, which is NOT changing as the particle moves. So even explicitly thinking about d/</a:t>
            </a:r>
            <a:r>
              <a:rPr lang="en-US" baseline="0" dirty="0" err="1" smtClean="0"/>
              <a:t>dt</a:t>
            </a:r>
            <a:r>
              <a:rPr lang="en-US" baseline="0" dirty="0" smtClean="0"/>
              <a:t> (</a:t>
            </a:r>
            <a:r>
              <a:rPr lang="en-US" baseline="0" dirty="0" err="1" smtClean="0"/>
              <a:t>rxp</a:t>
            </a:r>
            <a:r>
              <a:rPr lang="en-US" baseline="0" dirty="0" smtClean="0"/>
              <a:t>) gives us zero here.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30</a:t>
            </a:fld>
            <a:endParaRPr lang="en-US"/>
          </a:p>
        </p:txBody>
      </p:sp>
    </p:spTree>
    <p:extLst>
      <p:ext uri="{BB962C8B-B14F-4D97-AF65-F5344CB8AC3E}">
        <p14:creationId xmlns:p14="http://schemas.microsoft.com/office/powerpoint/2010/main" val="188679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a:t>
            </a:r>
            <a:r>
              <a:rPr lang="en-US" baseline="0" dirty="0" smtClean="0"/>
              <a:t> </a:t>
            </a:r>
            <a:r>
              <a:rPr lang="en-US" baseline="0" dirty="0" err="1" smtClean="0"/>
              <a:t>Sp</a:t>
            </a:r>
            <a:r>
              <a:rPr lang="en-US" baseline="0" dirty="0" smtClean="0"/>
              <a:t> ‘12 SJP (</a:t>
            </a:r>
            <a:r>
              <a:rPr lang="en-US" baseline="0" dirty="0" err="1" smtClean="0"/>
              <a:t>Lect</a:t>
            </a:r>
            <a:r>
              <a:rPr lang="en-US" baseline="0" dirty="0" smtClean="0"/>
              <a:t> #7)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told them </a:t>
            </a:r>
            <a:r>
              <a:rPr lang="en-US" dirty="0" err="1" smtClean="0"/>
              <a:t>cos</a:t>
            </a:r>
            <a:r>
              <a:rPr lang="en-US" dirty="0" smtClean="0"/>
              <a:t>(45) = .7 so they don’t need a calculator)</a:t>
            </a:r>
          </a:p>
          <a:p>
            <a:r>
              <a:rPr lang="en-US" dirty="0" smtClean="0"/>
              <a:t>3, 3, 0, 11, [[83]]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#7</a:t>
            </a:r>
            <a:r>
              <a:rPr lang="en-US" baseline="0" dirty="0" smtClean="0"/>
              <a:t>   </a:t>
            </a:r>
            <a:r>
              <a:rPr lang="en-US" dirty="0" smtClean="0"/>
              <a:t>0,0,2,7,[91]</a:t>
            </a:r>
          </a:p>
          <a:p>
            <a:endParaRPr lang="en-US" dirty="0" smtClean="0"/>
          </a:p>
          <a:p>
            <a:r>
              <a:rPr lang="en-US" baseline="0" dirty="0" smtClean="0"/>
              <a:t>They did ok, there was a lot of discussion, I think some were a little confused about signs, others about the main idea here, but it’s good as an example of the use of conservation of momentum. </a:t>
            </a:r>
          </a:p>
          <a:p>
            <a:endParaRPr lang="en-US" baseline="0" dirty="0" smtClean="0"/>
          </a:p>
          <a:p>
            <a:r>
              <a:rPr lang="en-US" baseline="0" dirty="0" smtClean="0"/>
              <a:t>Older notes:</a:t>
            </a:r>
          </a:p>
          <a:p>
            <a:r>
              <a:rPr lang="en-US" dirty="0" smtClean="0"/>
              <a:t>Although the final result was very strong, I felt this was a</a:t>
            </a:r>
            <a:r>
              <a:rPr lang="en-US" baseline="0" dirty="0" smtClean="0"/>
              <a:t> worthwhile</a:t>
            </a:r>
            <a:r>
              <a:rPr lang="en-US" dirty="0" smtClean="0"/>
              <a:t> problem. It took them awhile (4 minutes!) and there was a lot of noise/discussion in the class</a:t>
            </a:r>
            <a:r>
              <a:rPr lang="en-US" baseline="0" dirty="0" smtClean="0"/>
              <a:t> for much of that time. There was some discussion about the notation (what I meant by the ordered pairs) so I have cleaned that up here. </a:t>
            </a:r>
          </a:p>
          <a:p>
            <a:endParaRPr lang="en-US" baseline="0" dirty="0" smtClean="0"/>
          </a:p>
          <a:p>
            <a:r>
              <a:rPr lang="en-US" baseline="0" dirty="0" smtClean="0"/>
              <a:t>I spent time to discuss a lot of the notation – explained the physics (neutron in Li 8, which is 3 p + 5 n, thus neutron rich, beta decays, i.e. turns into proton + electron (conserving charge) + neutrino. How do we know? This CT was basically done, and p is not conserved without an invisible particle! Also mentioned/asked them how one measures p (someone remembered curvature of tracks in B field), and discussed the units of p = MeV/c.  Also showed next slide, just for fun. (Pauli’s letter) </a:t>
            </a:r>
          </a:p>
          <a:p>
            <a:endParaRPr lang="en-US" baseline="0" dirty="0" smtClean="0"/>
          </a:p>
          <a:p>
            <a:r>
              <a:rPr lang="en-US" baseline="0" dirty="0" smtClean="0"/>
              <a:t>Question from A. Marino</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4</a:t>
            </a:fld>
            <a:endParaRPr lang="en-US"/>
          </a:p>
        </p:txBody>
      </p:sp>
    </p:spTree>
    <p:extLst>
      <p:ext uri="{BB962C8B-B14F-4D97-AF65-F5344CB8AC3E}">
        <p14:creationId xmlns:p14="http://schemas.microsoft.com/office/powerpoint/2010/main" val="750391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Skipping this in ‘12. </a:t>
            </a:r>
          </a:p>
          <a:p>
            <a:r>
              <a:rPr lang="en-US" dirty="0" smtClean="0"/>
              <a:t>Notes from ‘11:</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#8</a:t>
            </a:r>
          </a:p>
          <a:p>
            <a:r>
              <a:rPr lang="en-US" dirty="0" smtClean="0"/>
              <a:t>13, [80],</a:t>
            </a:r>
            <a:r>
              <a:rPr lang="en-US" baseline="0" dirty="0" smtClean="0"/>
              <a:t> 2, 0, 4</a:t>
            </a:r>
            <a:endParaRPr lang="en-US" dirty="0" smtClean="0"/>
          </a:p>
          <a:p>
            <a:r>
              <a:rPr lang="en-US" dirty="0" smtClean="0"/>
              <a:t>Ended</a:t>
            </a:r>
            <a:r>
              <a:rPr lang="en-US" baseline="0" dirty="0" smtClean="0"/>
              <a:t> class with this, no time to discuss, but seems solid (in a very short time, &lt; 1 minute!)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31</a:t>
            </a:fld>
            <a:endParaRPr lang="en-US"/>
          </a:p>
        </p:txBody>
      </p:sp>
    </p:spTree>
    <p:extLst>
      <p:ext uri="{BB962C8B-B14F-4D97-AF65-F5344CB8AC3E}">
        <p14:creationId xmlns:p14="http://schemas.microsoft.com/office/powerpoint/2010/main" val="2225046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Didn’t get to this either semester.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32</a:t>
            </a:fld>
            <a:endParaRPr lang="en-US"/>
          </a:p>
        </p:txBody>
      </p:sp>
    </p:spTree>
    <p:extLst>
      <p:ext uri="{BB962C8B-B14F-4D97-AF65-F5344CB8AC3E}">
        <p14:creationId xmlns:p14="http://schemas.microsoft.com/office/powerpoint/2010/main" val="2689324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SJP </a:t>
            </a:r>
            <a:r>
              <a:rPr lang="en-US" dirty="0" err="1" smtClean="0"/>
              <a:t>Sp</a:t>
            </a:r>
            <a:r>
              <a:rPr lang="en-US" dirty="0" smtClean="0"/>
              <a:t> </a:t>
            </a:r>
            <a:r>
              <a:rPr lang="en-US" dirty="0" smtClean="0"/>
              <a:t>12 </a:t>
            </a:r>
            <a:r>
              <a:rPr lang="en-US" dirty="0" err="1" smtClean="0"/>
              <a:t>Lect</a:t>
            </a:r>
            <a:r>
              <a:rPr lang="en-US" dirty="0" smtClean="0"/>
              <a:t> #9</a:t>
            </a:r>
          </a:p>
          <a:p>
            <a:endParaRPr lang="en-US" dirty="0" smtClean="0"/>
          </a:p>
          <a:p>
            <a:r>
              <a:rPr lang="en-US" dirty="0" smtClean="0"/>
              <a:t>91, 4,[4]]</a:t>
            </a:r>
          </a:p>
          <a:p>
            <a:endParaRPr lang="en-US" dirty="0" smtClean="0"/>
          </a:p>
          <a:p>
            <a:r>
              <a:rPr lang="en-US" dirty="0" smtClean="0"/>
              <a:t>Well, I got</a:t>
            </a:r>
            <a:r>
              <a:rPr lang="en-US" baseline="0" dirty="0" smtClean="0"/>
              <a:t> surprised by this one myself. I wrote it just before class, and assumed the answer was A) Yes (as did 91% of my class), because the force is in the </a:t>
            </a:r>
            <a:r>
              <a:rPr lang="en-US" baseline="0" dirty="0" smtClean="0"/>
              <a:t> (–) </a:t>
            </a:r>
            <a:r>
              <a:rPr lang="en-US" baseline="0" dirty="0" smtClean="0"/>
              <a:t>r direction, so the cross product vanishes. This is the trap that I mentioned two slides earlier, you do not HAVE to choose the origin to be the “center of rotation!”  </a:t>
            </a:r>
          </a:p>
          <a:p>
            <a:r>
              <a:rPr lang="en-US" baseline="0" dirty="0" smtClean="0"/>
              <a:t>Someone pointed out that if you choose as your origin some place OTHER than the sun, then the force on the planet is NOT in line with the radius from the origin, and thus there IS a torque, and L is NOT conserved. Only if you choose your origin to be the sun is L conserved. </a:t>
            </a:r>
          </a:p>
          <a:p>
            <a:endParaRPr lang="en-US" baseline="0" dirty="0" smtClean="0"/>
          </a:p>
          <a:p>
            <a:r>
              <a:rPr lang="en-US" baseline="0" dirty="0" smtClean="0"/>
              <a:t>Afterwards, we debated whether this is still true when the sun is finite mass, so it “wobbles” in its own elliptical orbit. So you CANNOT choose the sun to be the origin at all times, that’s not an inertial frame! Still, I quickly convinced myself that if your origin is the CM, then the sun is always on one side, and the planet on the other, so r and F are still “antiparallel” and thus in the CM frame, </a:t>
            </a:r>
            <a:r>
              <a:rPr lang="en-US" baseline="0" dirty="0" err="1" smtClean="0"/>
              <a:t>dL</a:t>
            </a:r>
            <a:r>
              <a:rPr lang="en-US" baseline="0" dirty="0" smtClean="0"/>
              <a:t>/</a:t>
            </a:r>
            <a:r>
              <a:rPr lang="en-US" baseline="0" dirty="0" err="1" smtClean="0"/>
              <a:t>dt</a:t>
            </a:r>
            <a:r>
              <a:rPr lang="en-US" baseline="0" dirty="0" smtClean="0"/>
              <a:t> =0 at all times. </a:t>
            </a:r>
          </a:p>
          <a:p>
            <a:endParaRPr lang="en-US" baseline="0" dirty="0" smtClean="0"/>
          </a:p>
          <a:p>
            <a:r>
              <a:rPr lang="en-US" baseline="0" dirty="0" smtClean="0"/>
              <a:t>Another student wanted to know about “decaying orbits” (but there we have another force, so no reason to assume </a:t>
            </a:r>
            <a:r>
              <a:rPr lang="en-US" baseline="0" dirty="0" err="1" smtClean="0"/>
              <a:t>dL</a:t>
            </a:r>
            <a:r>
              <a:rPr lang="en-US" baseline="0" dirty="0" smtClean="0"/>
              <a:t>/</a:t>
            </a:r>
            <a:r>
              <a:rPr lang="en-US" baseline="0" dirty="0" err="1" smtClean="0"/>
              <a:t>dt</a:t>
            </a:r>
            <a:r>
              <a:rPr lang="en-US" baseline="0" dirty="0" smtClean="0"/>
              <a:t>=0)   </a:t>
            </a:r>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SJP </a:t>
            </a:r>
            <a:r>
              <a:rPr lang="en-US" dirty="0" err="1" smtClean="0"/>
              <a:t>Sp</a:t>
            </a:r>
            <a:r>
              <a:rPr lang="en-US" dirty="0" smtClean="0"/>
              <a:t> 12 </a:t>
            </a:r>
            <a:r>
              <a:rPr lang="en-US" dirty="0" err="1" smtClean="0"/>
              <a:t>Lect</a:t>
            </a:r>
            <a:r>
              <a:rPr lang="en-US" dirty="0" smtClean="0"/>
              <a:t> #9</a:t>
            </a:r>
          </a:p>
          <a:p>
            <a:endParaRPr lang="en-US" dirty="0" smtClean="0"/>
          </a:p>
          <a:p>
            <a:r>
              <a:rPr lang="en-US" dirty="0" smtClean="0"/>
              <a:t>(No time, but we discussed it, and students who talked</a:t>
            </a:r>
            <a:r>
              <a:rPr lang="en-US" baseline="0" dirty="0" smtClean="0"/>
              <a:t> out loud were doing fine on this one) </a:t>
            </a:r>
          </a:p>
          <a:p>
            <a:r>
              <a:rPr lang="en-US" baseline="0" dirty="0" smtClean="0"/>
              <a:t>Older notes: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dirty="0"/>
              <a:t>,</a:t>
            </a:r>
            <a:r>
              <a:rPr lang="en-US" baseline="0" dirty="0"/>
              <a:t> </a:t>
            </a:r>
            <a:r>
              <a:rPr lang="en-US" baseline="0" dirty="0" err="1"/>
              <a:t>Sp</a:t>
            </a:r>
            <a:r>
              <a:rPr lang="en-US" baseline="0" dirty="0"/>
              <a:t> ‘11</a:t>
            </a:r>
            <a:r>
              <a:rPr lang="en-US" dirty="0"/>
              <a:t> Lecture #9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Didn’t click, just talked about it. (No problem</a:t>
            </a:r>
            <a:r>
              <a:rPr lang="en-US" baseline="0" dirty="0"/>
              <a:t> for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 had a related discussion here– first I asked (preflight question) how Taylor’s argument that torque=0 implies that the earth’s orbit is planar. So then I asked what about if you observed the earth’s orbit from the center of the Galaxy. Would the torque about THAT origin be zero? (There was lots of discussion, and debate, before deciding </a:t>
            </a:r>
            <a:r>
              <a:rPr lang="en-US" baseline="0" dirty="0" err="1"/>
              <a:t>rxF</a:t>
            </a:r>
            <a:r>
              <a:rPr lang="en-US" baseline="0" dirty="0"/>
              <a:t> is not zero about a non-solar origin) Then, given that torque is not zero, does that mean that the earth’s orbit is NOT planar as viewed from that new origin? here again, lots of discussion and debate, before consensus arose that if the earth’s orbit is planar, it’s planar, as seen by any other (inertial) observer.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a:t>
            </a:r>
            <a:r>
              <a:rPr lang="en-US" baseline="0" dirty="0" smtClean="0"/>
              <a:t> </a:t>
            </a:r>
            <a:r>
              <a:rPr lang="en-US" baseline="0" dirty="0" err="1" smtClean="0"/>
              <a:t>Sp</a:t>
            </a:r>
            <a:r>
              <a:rPr lang="en-US" baseline="0" dirty="0" smtClean="0"/>
              <a:t> ‘12 SJP (</a:t>
            </a:r>
            <a:r>
              <a:rPr lang="en-US" baseline="0" dirty="0" err="1" smtClean="0"/>
              <a:t>Lect</a:t>
            </a:r>
            <a:r>
              <a:rPr lang="en-US" baseline="0" dirty="0" smtClean="0"/>
              <a:t> #7) </a:t>
            </a:r>
            <a:endParaRPr lang="en-US" dirty="0" smtClean="0"/>
          </a:p>
          <a:p>
            <a:r>
              <a:rPr lang="en-US" dirty="0" smtClean="0"/>
              <a:t>Just fun…</a:t>
            </a:r>
          </a:p>
          <a:p>
            <a:endParaRPr lang="en-US" dirty="0" smtClean="0"/>
          </a:p>
          <a:p>
            <a:r>
              <a:rPr lang="en-US" dirty="0" smtClean="0"/>
              <a:t>(Students appreciated the last line – he missed the conference to go to a ball! )</a:t>
            </a:r>
          </a:p>
          <a:p>
            <a:endParaRPr lang="en-US" dirty="0" smtClean="0"/>
          </a:p>
          <a:p>
            <a:r>
              <a:rPr lang="en-US" dirty="0" smtClean="0"/>
              <a:t>Thanks</a:t>
            </a:r>
            <a:r>
              <a:rPr lang="en-US" baseline="0" dirty="0" smtClean="0"/>
              <a:t> to A.</a:t>
            </a:r>
            <a:r>
              <a:rPr lang="en-US" dirty="0" smtClean="0"/>
              <a:t> Marino</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5</a:t>
            </a:fld>
            <a:endParaRPr lang="en-US"/>
          </a:p>
        </p:txBody>
      </p:sp>
    </p:spTree>
    <p:extLst>
      <p:ext uri="{BB962C8B-B14F-4D97-AF65-F5344CB8AC3E}">
        <p14:creationId xmlns:p14="http://schemas.microsoft.com/office/powerpoint/2010/main" val="336941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a:t>
            </a:r>
            <a:r>
              <a:rPr lang="en-US" baseline="0" dirty="0" smtClean="0"/>
              <a:t> </a:t>
            </a:r>
            <a:r>
              <a:rPr lang="en-US" baseline="0" dirty="0" err="1" smtClean="0"/>
              <a:t>Sp</a:t>
            </a:r>
            <a:r>
              <a:rPr lang="en-US" baseline="0" dirty="0" smtClean="0"/>
              <a:t> ‘12 SJP (</a:t>
            </a:r>
            <a:r>
              <a:rPr lang="en-US" baseline="0" dirty="0" err="1" smtClean="0"/>
              <a:t>Lect</a:t>
            </a:r>
            <a:r>
              <a:rPr lang="en-US" baseline="0" dirty="0" smtClean="0"/>
              <a:t> #7) </a:t>
            </a:r>
            <a:endParaRPr lang="en-US" dirty="0" smtClean="0"/>
          </a:p>
          <a:p>
            <a:r>
              <a:rPr lang="en-US" dirty="0" smtClean="0"/>
              <a:t>11, 30, [[56], 3, 0 first time</a:t>
            </a:r>
          </a:p>
          <a:p>
            <a:r>
              <a:rPr lang="en-US" dirty="0" smtClean="0"/>
              <a:t>Then, some lecture on R_CM and Newton’s law F(net, </a:t>
            </a:r>
            <a:r>
              <a:rPr lang="en-US" dirty="0" err="1" smtClean="0"/>
              <a:t>ext</a:t>
            </a:r>
            <a:r>
              <a:rPr lang="en-US" dirty="0" smtClean="0"/>
              <a:t>) = </a:t>
            </a:r>
            <a:r>
              <a:rPr lang="en-US" dirty="0" err="1" smtClean="0"/>
              <a:t>ma_CM</a:t>
            </a:r>
            <a:endParaRPr lang="en-US" dirty="0" smtClean="0"/>
          </a:p>
          <a:p>
            <a:r>
              <a:rPr lang="en-US" dirty="0" smtClean="0"/>
              <a:t>3,</a:t>
            </a:r>
            <a:r>
              <a:rPr lang="en-US" baseline="0" dirty="0" smtClean="0"/>
              <a:t> 8, [[88]], 0, 2 second pass.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#7</a:t>
            </a:r>
            <a:r>
              <a:rPr lang="en-US" baseline="0" dirty="0" smtClean="0"/>
              <a:t>    5,41, [52],2,0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left it (without discussion, just showed the histogram!) and did my “lecture” on R(cm), ending up with Newton’s law (above). Then, re-asked this question. 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0, 11, [89],0,0</a:t>
            </a:r>
          </a:p>
          <a:p>
            <a:endParaRPr lang="en-US" baseline="0" dirty="0" smtClean="0"/>
          </a:p>
          <a:p>
            <a:endParaRPr lang="en-US" baseline="0" dirty="0" smtClean="0"/>
          </a:p>
          <a:p>
            <a:r>
              <a:rPr lang="en-US" baseline="0" dirty="0" smtClean="0"/>
              <a:t>This generated a lot of discussion. It comes from the UW group. Some students insisted that the CM doesn’t move (so they were having a hard time reconciling that with Newton’s law!) Some thought that some of the force gets “used up”, one was bothered by the fact that if you hit it at the bottom, or at the center, that I’m claiming we get the same acceleration of the cm, when it seemed “obvious” to him that the latter case would accelerate it more.  </a:t>
            </a:r>
            <a:br>
              <a:rPr lang="en-US" baseline="0" dirty="0" smtClean="0"/>
            </a:br>
            <a:r>
              <a:rPr lang="en-US" baseline="0" dirty="0" smtClean="0"/>
              <a:t/>
            </a:r>
            <a:br>
              <a:rPr lang="en-US" baseline="0" dirty="0" smtClean="0"/>
            </a:br>
            <a:r>
              <a:rPr lang="en-US" baseline="0" dirty="0" smtClean="0"/>
              <a:t>I introduced some discussion about how the energy story is DIFFERENT (you can “use up” some of the work into rotational kinetic energy), and discussed what’s different (the force acts over a longer distance when the rod “gives way” at the bottom). I pointed out the race of a spool that unwinds and one that doesn’t as an analogous situation, (it’s a tie!) that helped some, but a few are still struggling with this idea.  </a:t>
            </a:r>
          </a:p>
          <a:p>
            <a:endParaRPr lang="en-US" baseline="0" dirty="0" smtClean="0"/>
          </a:p>
          <a:p>
            <a:r>
              <a:rPr lang="en-US" baseline="0" dirty="0" smtClean="0"/>
              <a:t>I flicked a pencil on the desk to show that the cm certainly does accelerate, it’s DEFINITELY not answer A, at least!</a:t>
            </a:r>
          </a:p>
          <a:p>
            <a:endParaRPr lang="en-US" baseline="0" dirty="0" smtClean="0"/>
          </a:p>
          <a:p>
            <a:r>
              <a:rPr lang="en-US" baseline="0" dirty="0" smtClean="0"/>
              <a:t>Good long conversation. In the end, “which part of Newton’s law, </a:t>
            </a:r>
            <a:r>
              <a:rPr lang="en-US" baseline="0" dirty="0" err="1" smtClean="0"/>
              <a:t>Fnet</a:t>
            </a:r>
            <a:r>
              <a:rPr lang="en-US" baseline="0" dirty="0" smtClean="0"/>
              <a:t> = </a:t>
            </a:r>
            <a:r>
              <a:rPr lang="en-US" baseline="0" dirty="0" err="1" smtClean="0"/>
              <a:t>ma_cm</a:t>
            </a:r>
            <a:r>
              <a:rPr lang="en-US" baseline="0" dirty="0" smtClean="0"/>
              <a:t>,  don’t you believe?” is the quip to leave them with! </a:t>
            </a:r>
            <a:endParaRPr lang="en-US" dirty="0" smtClean="0"/>
          </a:p>
          <a:p>
            <a:endParaRPr lang="en-US" dirty="0"/>
          </a:p>
          <a:p>
            <a:r>
              <a:rPr lang="en-US" dirty="0" smtClean="0"/>
              <a:t>Answer:  C</a:t>
            </a:r>
            <a:r>
              <a:rPr lang="en-US" dirty="0"/>
              <a:t>. (Which part of Newton’s law do</a:t>
            </a:r>
            <a:r>
              <a:rPr lang="en-US" baseline="0" dirty="0"/>
              <a:t> the students not understand? This is glib – this problem generates lots of argument in </a:t>
            </a:r>
            <a:r>
              <a:rPr lang="en-US" baseline="0" dirty="0" err="1"/>
              <a:t>Phys</a:t>
            </a:r>
            <a:r>
              <a:rPr lang="en-US" baseline="0" dirty="0"/>
              <a:t> 1110 –some  </a:t>
            </a:r>
            <a:r>
              <a:rPr lang="en-US" baseline="0" dirty="0" smtClean="0"/>
              <a:t>students </a:t>
            </a:r>
            <a:r>
              <a:rPr lang="en-US" baseline="0" dirty="0"/>
              <a:t>seem to think this force is “partly used up” to create rotation, or something... Some even think it will ALL go into rotation, and nothing into CM acceleration! This latter belief is easy to counter-demonstrate by flicking a pen sitting on the desk, by they way. It will spin, but also very clearly flies away from you) </a:t>
            </a:r>
            <a:endParaRPr lang="en-US" baseline="0" dirty="0" smtClean="0"/>
          </a:p>
          <a:p>
            <a:endParaRPr lang="en-US" baseline="0" dirty="0" smtClean="0"/>
          </a:p>
          <a:p>
            <a:r>
              <a:rPr lang="en-US" baseline="0" dirty="0" smtClean="0"/>
              <a:t>Older notes: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Lots of questions! Does it rotate? What about conservation of energy? What about ‘elasticity’ effects e.g. when you hit a ball on center </a:t>
            </a:r>
            <a:r>
              <a:rPr lang="en-US" baseline="0" dirty="0" err="1" smtClean="0"/>
              <a:t>vs</a:t>
            </a:r>
            <a:r>
              <a:rPr lang="en-US" baseline="0" dirty="0" smtClean="0"/>
              <a:t> off center, it definitely doesn’t go as far in the latter case. (One student was certain that B must be right, based on real life experience - I pointed out that this was an instantaneous question, and we talked about the difficulty of *maintaining* a constant force off center like this, because the bottom of the rod “runs away” faster than the CM!)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Seems like a keeper!</a:t>
            </a:r>
            <a:endParaRPr lang="en-US" dirty="0" smtClean="0"/>
          </a:p>
          <a:p>
            <a:endParaRPr lang="en-US" baseline="0" dirty="0" smtClean="0"/>
          </a:p>
          <a:p>
            <a:r>
              <a:rPr lang="en-US" baseline="0" dirty="0" smtClean="0"/>
              <a:t>Based on  </a:t>
            </a:r>
            <a:r>
              <a:rPr lang="en-US" baseline="0" dirty="0" err="1" smtClean="0"/>
              <a:t>UWash</a:t>
            </a:r>
            <a:r>
              <a:rPr lang="en-US" baseline="0" dirty="0" smtClean="0"/>
              <a:t> </a:t>
            </a:r>
            <a:r>
              <a:rPr lang="en-US" baseline="0" dirty="0" smtClean="0"/>
              <a:t>Tutorials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a:t>
            </a:r>
            <a:r>
              <a:rPr lang="en-US" baseline="0" dirty="0" smtClean="0"/>
              <a:t> </a:t>
            </a:r>
            <a:r>
              <a:rPr lang="en-US" baseline="0" dirty="0" err="1" smtClean="0"/>
              <a:t>Sp</a:t>
            </a:r>
            <a:r>
              <a:rPr lang="en-US" baseline="0" dirty="0" smtClean="0"/>
              <a:t> ‘12 SJP (</a:t>
            </a:r>
            <a:r>
              <a:rPr lang="en-US" baseline="0" dirty="0" err="1" smtClean="0"/>
              <a:t>Lect</a:t>
            </a:r>
            <a:r>
              <a:rPr lang="en-US" baseline="0" dirty="0" smtClean="0"/>
              <a:t> #7)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2, [[97]], 0, 2, 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#7</a:t>
            </a:r>
          </a:p>
          <a:p>
            <a:r>
              <a:rPr lang="en-US" dirty="0" smtClean="0"/>
              <a:t>0,[98],0,2,0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 problem, good intuitions. A morale booster after that last question! </a:t>
            </a:r>
            <a:r>
              <a:rPr lang="en-US" baseline="0" dirty="0" smtClean="0"/>
              <a:t>And, we will compute this (or something like it) on homework, so it’s good to remind them that they “know the answer” qualitatively in the midst of what proves to be hard computation for them.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smtClean="0"/>
          </a:p>
          <a:p>
            <a:r>
              <a:rPr lang="en-US" dirty="0" smtClean="0"/>
              <a:t>Older notes:  Quick, no issues, seems rather too easy. I used it to lead into my formal derivation/calculation of integral(r </a:t>
            </a:r>
            <a:r>
              <a:rPr lang="en-US" dirty="0" err="1" smtClean="0"/>
              <a:t>dm</a:t>
            </a:r>
            <a:r>
              <a:rPr lang="en-US" dirty="0" smtClean="0"/>
              <a: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M. Betterton, A. Marino</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7</a:t>
            </a:fld>
            <a:endParaRPr lang="en-US"/>
          </a:p>
        </p:txBody>
      </p:sp>
    </p:spTree>
    <p:extLst>
      <p:ext uri="{BB962C8B-B14F-4D97-AF65-F5344CB8AC3E}">
        <p14:creationId xmlns:p14="http://schemas.microsoft.com/office/powerpoint/2010/main" val="171984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a:t>
            </a:r>
            <a:r>
              <a:rPr lang="en-US" baseline="0" dirty="0" smtClean="0"/>
              <a:t> </a:t>
            </a:r>
            <a:r>
              <a:rPr lang="en-US" baseline="0" dirty="0" err="1" smtClean="0"/>
              <a:t>Sp</a:t>
            </a:r>
            <a:r>
              <a:rPr lang="en-US" baseline="0" dirty="0" smtClean="0"/>
              <a:t> ‘12 SJP (</a:t>
            </a:r>
            <a:r>
              <a:rPr lang="en-US" baseline="0" dirty="0" err="1" smtClean="0"/>
              <a:t>Lect</a:t>
            </a:r>
            <a:r>
              <a:rPr lang="en-US" baseline="0" dirty="0" smtClean="0"/>
              <a:t> #7) </a:t>
            </a:r>
            <a:endParaRPr lang="en-US" dirty="0" smtClean="0"/>
          </a:p>
          <a:p>
            <a:r>
              <a:rPr lang="en-US" dirty="0" smtClean="0"/>
              <a:t>[[98]], 2, 0</a:t>
            </a:r>
          </a:p>
          <a:p>
            <a:endParaRPr lang="en-US" dirty="0" smtClean="0"/>
          </a:p>
          <a:p>
            <a:r>
              <a:rPr lang="en-US" dirty="0" smtClean="0"/>
              <a:t>I’m surprised it’s so easy, given the answer to the previous one</a:t>
            </a:r>
            <a:r>
              <a:rPr lang="en-US" baseline="0" dirty="0" smtClean="0"/>
              <a:t> is that CM is “closer to the thick end”, but they had good reasoning and brought up the symmetry arguments spontaneously. </a:t>
            </a:r>
          </a:p>
          <a:p>
            <a:endParaRPr lang="en-US" baseline="0" dirty="0" smtClean="0"/>
          </a:p>
          <a:p>
            <a:r>
              <a:rPr lang="en-US" baseline="0" dirty="0" smtClean="0"/>
              <a:t>I brought in a funny shaped board which you can hang and find the CM (and then balance from that point on your finger), which was appreciated. </a:t>
            </a:r>
          </a:p>
          <a:p>
            <a:endParaRPr lang="en-US" baseline="0" dirty="0" smtClean="0"/>
          </a:p>
          <a:p>
            <a:r>
              <a:rPr lang="en-US" baseline="0" dirty="0" smtClean="0"/>
              <a:t>Older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#7</a:t>
            </a:r>
          </a:p>
          <a:p>
            <a:endParaRPr lang="en-US" dirty="0" smtClean="0"/>
          </a:p>
          <a:p>
            <a:r>
              <a:rPr lang="en-US" dirty="0" smtClean="0"/>
              <a:t>. Hands indicated</a:t>
            </a:r>
            <a:r>
              <a:rPr lang="en-US" baseline="0" dirty="0" smtClean="0"/>
              <a:t> good consensus for A, though I bet some would vote otherwise. Used this to talk about “symmetry arguments”, (and how one might, in practice, FIND the CM experimentally, by hanging an object) I was very explicit in my discussion to talk about HOW the symmetry argument goes, not just hand waving, but finding matching </a:t>
            </a:r>
            <a:r>
              <a:rPr lang="en-US" baseline="0" dirty="0" err="1" smtClean="0"/>
              <a:t>dm</a:t>
            </a:r>
            <a:r>
              <a:rPr lang="en-US" baseline="0" dirty="0" smtClean="0"/>
              <a:t> chunks with equal but opposite x values, to argue R(CM) must lie on the bisector line here. (And, tilting ones head, ANY bisector line) </a:t>
            </a:r>
          </a:p>
          <a:p>
            <a:endParaRPr lang="en-US" baseline="0" dirty="0" smtClean="0"/>
          </a:p>
          <a:p>
            <a:r>
              <a:rPr lang="en-US" baseline="0" dirty="0" smtClean="0"/>
              <a:t>S. Pollock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8</a:t>
            </a:fld>
            <a:endParaRPr lang="en-US"/>
          </a:p>
        </p:txBody>
      </p:sp>
    </p:spTree>
    <p:extLst>
      <p:ext uri="{BB962C8B-B14F-4D97-AF65-F5344CB8AC3E}">
        <p14:creationId xmlns:p14="http://schemas.microsoft.com/office/powerpoint/2010/main" val="188946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a:t>
            </a:r>
            <a:r>
              <a:rPr lang="en-US" baseline="0" dirty="0" smtClean="0"/>
              <a:t> </a:t>
            </a:r>
            <a:r>
              <a:rPr lang="en-US" baseline="0" dirty="0" err="1" smtClean="0"/>
              <a:t>Sp</a:t>
            </a:r>
            <a:r>
              <a:rPr lang="en-US" baseline="0" dirty="0" smtClean="0"/>
              <a:t> ‘12 SJP (</a:t>
            </a:r>
            <a:r>
              <a:rPr lang="en-US" baseline="0" dirty="0" err="1" smtClean="0"/>
              <a:t>Lect</a:t>
            </a:r>
            <a:r>
              <a:rPr lang="en-US" baseline="0" dirty="0" smtClean="0"/>
              <a:t> #7) </a:t>
            </a:r>
            <a:endParaRPr lang="en-US" dirty="0" smtClean="0"/>
          </a:p>
          <a:p>
            <a:r>
              <a:rPr lang="en-US" dirty="0" smtClean="0"/>
              <a:t>[[43]], 20, 18, 18</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#8</a:t>
            </a:r>
          </a:p>
          <a:p>
            <a:r>
              <a:rPr lang="en-US" dirty="0" smtClean="0"/>
              <a:t>[36], 36, 24, 4</a:t>
            </a:r>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a great question! From UW, there is lots of debate. I got students to discuss reasons for A (several different ways, includi</a:t>
            </a:r>
            <a:r>
              <a:rPr lang="en-US" baseline="0" dirty="0" smtClean="0"/>
              <a:t>ng torque, One student thought of this as a “2 point mass system”, followed by an</a:t>
            </a:r>
            <a:endParaRPr lang="en-US" dirty="0" smtClean="0"/>
          </a:p>
          <a:p>
            <a:r>
              <a:rPr lang="en-US" baseline="0" dirty="0" smtClean="0"/>
              <a:t>invocation of what we had just derived, that R_CM is located closer to the heavier of two masses. </a:t>
            </a:r>
          </a:p>
          <a:p>
            <a:endParaRPr lang="en-US" baseline="0" dirty="0" smtClean="0"/>
          </a:p>
          <a:p>
            <a:r>
              <a:rPr lang="en-US" baseline="0" dirty="0" smtClean="0"/>
              <a:t>I think some students want the “center of mass” to be the CENTER, i.e. equal masses on both sides (!?) </a:t>
            </a:r>
          </a:p>
          <a:p>
            <a:r>
              <a:rPr lang="en-US" baseline="0" dirty="0" smtClean="0"/>
              <a:t>I also think the “tipping down and right” may be responsible for some of the “C” answers (?) </a:t>
            </a:r>
            <a:endParaRPr lang="en-US" dirty="0" smtClean="0"/>
          </a:p>
          <a:p>
            <a:endParaRPr lang="en-US" dirty="0" smtClean="0"/>
          </a:p>
          <a:p>
            <a:endParaRPr lang="en-US" dirty="0" smtClean="0"/>
          </a:p>
          <a:p>
            <a:r>
              <a:rPr lang="en-US" dirty="0" smtClean="0"/>
              <a:t>Older notes:</a:t>
            </a:r>
          </a:p>
          <a:p>
            <a:endParaRPr lang="en-US" dirty="0" smtClean="0"/>
          </a:p>
          <a:p>
            <a:r>
              <a:rPr lang="en-US" dirty="0" smtClean="0"/>
              <a:t>This question comes straight from the McDermott freshman Tutorial instructor’s guide. It generate *lots* of good discussion and argument.</a:t>
            </a:r>
          </a:p>
          <a:p>
            <a:endParaRPr lang="en-US" dirty="0" smtClean="0"/>
          </a:p>
          <a:p>
            <a:r>
              <a:rPr lang="en-US" dirty="0" smtClean="0"/>
              <a:t>Answer A)</a:t>
            </a:r>
            <a:r>
              <a:rPr lang="en-US" baseline="0" dirty="0" smtClean="0"/>
              <a:t>  The CM sits where the black dot is (or perhaps just below it, but the black dot seems plausible) The CM is located closer to the larger masses – so M(shaded) is larger. Or, consider torques about the CM (which must =0, since it’s in balance) There is M(shaded) * small lever arm which equals M(</a:t>
            </a:r>
            <a:r>
              <a:rPr lang="en-US" baseline="0" dirty="0" err="1" smtClean="0"/>
              <a:t>unshaded</a:t>
            </a:r>
            <a:r>
              <a:rPr lang="en-US" baseline="0" dirty="0" smtClean="0"/>
              <a:t>)* large lever arm, so again, M(shaded) must be larger.</a:t>
            </a:r>
          </a:p>
          <a:p>
            <a:endParaRPr lang="en-US" baseline="0" dirty="0" smtClean="0"/>
          </a:p>
          <a:p>
            <a:r>
              <a:rPr lang="en-US" baseline="0" dirty="0" smtClean="0"/>
              <a:t>Students had great discussions.  Most quickly argued that CM is on (or near) the pivot point, and we talked only briefly first about that. Then,  some thought M(</a:t>
            </a:r>
            <a:r>
              <a:rPr lang="en-US" baseline="0" dirty="0" err="1" smtClean="0"/>
              <a:t>unshaded</a:t>
            </a:r>
            <a:r>
              <a:rPr lang="en-US" baseline="0" dirty="0" smtClean="0"/>
              <a:t>) is greater simply because it’s “tipped down”. Some thought the masses should be equal, simply because they thought CM MEANS mass must be the same on both sides of the CM point. </a:t>
            </a:r>
          </a:p>
          <a:p>
            <a:endParaRPr lang="en-US" baseline="0" dirty="0" smtClean="0"/>
          </a:p>
          <a:p>
            <a:r>
              <a:rPr lang="en-US" baseline="0" dirty="0" smtClean="0"/>
              <a:t>From </a:t>
            </a:r>
            <a:r>
              <a:rPr lang="en-US" baseline="0" dirty="0" err="1" smtClean="0"/>
              <a:t>Uwash</a:t>
            </a:r>
            <a:r>
              <a:rPr lang="en-US" baseline="0" dirty="0" smtClean="0"/>
              <a:t>  </a:t>
            </a:r>
            <a:r>
              <a:rPr lang="en-US" baseline="0" dirty="0" smtClean="0"/>
              <a:t>Tutorials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9</a:t>
            </a:fld>
            <a:endParaRPr lang="en-US"/>
          </a:p>
        </p:txBody>
      </p:sp>
    </p:spTree>
    <p:extLst>
      <p:ext uri="{BB962C8B-B14F-4D97-AF65-F5344CB8AC3E}">
        <p14:creationId xmlns:p14="http://schemas.microsoft.com/office/powerpoint/2010/main" val="409013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a:t>
            </a:r>
            <a:r>
              <a:rPr lang="en-US" baseline="0" dirty="0" smtClean="0"/>
              <a:t> </a:t>
            </a:r>
            <a:r>
              <a:rPr lang="en-US" baseline="0" dirty="0" err="1" smtClean="0"/>
              <a:t>Sp</a:t>
            </a:r>
            <a:r>
              <a:rPr lang="en-US" baseline="0" dirty="0" smtClean="0"/>
              <a:t> ‘12 SJP (</a:t>
            </a:r>
            <a:r>
              <a:rPr lang="en-US" baseline="0" dirty="0" err="1" smtClean="0"/>
              <a:t>Lect</a:t>
            </a:r>
            <a:r>
              <a:rPr lang="en-US" baseline="0" dirty="0" smtClean="0"/>
              <a:t> #7) </a:t>
            </a:r>
            <a:endParaRPr lang="en-US" dirty="0" smtClean="0"/>
          </a:p>
          <a:p>
            <a:r>
              <a:rPr lang="en-US" dirty="0" smtClean="0"/>
              <a:t>(rushed, at very end of class, no discussion) I have since changed the wording to add “on the location of”,</a:t>
            </a:r>
            <a:r>
              <a:rPr lang="en-US" baseline="0" dirty="0" smtClean="0"/>
              <a:t> which wasn’t there when they voted. </a:t>
            </a:r>
            <a:endParaRPr lang="en-US" dirty="0" smtClean="0"/>
          </a:p>
          <a:p>
            <a:r>
              <a:rPr lang="en-US" dirty="0" smtClean="0"/>
              <a:t>18, 0, [[67]], 15,</a:t>
            </a:r>
            <a:r>
              <a:rPr lang="en-US" baseline="0" dirty="0" smtClean="0"/>
              <a:t> 0 with only a bit more than half the class voting. Must Repeat it again next class….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#8</a:t>
            </a:r>
            <a:r>
              <a:rPr lang="en-US" baseline="0" dirty="0" smtClean="0"/>
              <a:t>  </a:t>
            </a:r>
            <a:r>
              <a:rPr lang="en-US" dirty="0" smtClean="0"/>
              <a:t>7,2,[70],</a:t>
            </a:r>
            <a:r>
              <a:rPr lang="en-US" baseline="0" dirty="0" smtClean="0"/>
              <a:t> 17, 4</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Preclass</a:t>
            </a:r>
            <a:r>
              <a:rPr lang="en-US" baseline="0" dirty="0" smtClean="0"/>
              <a:t> question to start lecture. (Review of last time)  Had definition of </a:t>
            </a:r>
            <a:r>
              <a:rPr lang="en-US" baseline="0" dirty="0" err="1" smtClean="0"/>
              <a:t>Rcm</a:t>
            </a:r>
            <a:r>
              <a:rPr lang="en-US" baseline="0" dirty="0" smtClean="0"/>
              <a:t> on board.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Answer: C.  (At least, that was my intent – I just had in mind “choice of origin” meaning a simple shift of location of the origin) </a:t>
            </a:r>
            <a:br>
              <a:rPr lang="en-US" baseline="0" dirty="0" smtClean="0"/>
            </a:br>
            <a:r>
              <a:rPr lang="en-US" baseline="0" dirty="0" smtClean="0"/>
              <a:t>This question was Ana Maria Rey’s suggestion, and proved to generate very nice discussion. The discussion comments and questions raised were thoughtful. One student wanted to know if “choice of origin” could include rotating or inverting the origin. Another wanted to know if “choice of origin” included shifting to a </a:t>
            </a:r>
            <a:r>
              <a:rPr lang="en-US" baseline="0" dirty="0" err="1" smtClean="0"/>
              <a:t>noninertial</a:t>
            </a:r>
            <a:r>
              <a:rPr lang="en-US" baseline="0" dirty="0" smtClean="0"/>
              <a:t> reference frame. One believed that v DOES depend on origin, or at least *could*, but wasn’t able to clearly articulate why.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 and AM Rey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10</a:t>
            </a:fld>
            <a:endParaRPr lang="en-US"/>
          </a:p>
        </p:txBody>
      </p:sp>
    </p:spTree>
    <p:extLst>
      <p:ext uri="{BB962C8B-B14F-4D97-AF65-F5344CB8AC3E}">
        <p14:creationId xmlns:p14="http://schemas.microsoft.com/office/powerpoint/2010/main" val="156844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image" Target="../media/image7.emf"/><Relationship Id="rId6" Type="http://schemas.openxmlformats.org/officeDocument/2006/relationships/oleObject" Target="../embeddings/oleObject5.bin"/><Relationship Id="rId7"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6.bin"/><Relationship Id="rId5" Type="http://schemas.openxmlformats.org/officeDocument/2006/relationships/image" Target="../media/image10.emf"/><Relationship Id="rId6" Type="http://schemas.openxmlformats.org/officeDocument/2006/relationships/oleObject" Target="../embeddings/oleObject7.bin"/><Relationship Id="rId7" Type="http://schemas.openxmlformats.org/officeDocument/2006/relationships/image" Target="../media/image11.emf"/><Relationship Id="rId8" Type="http://schemas.openxmlformats.org/officeDocument/2006/relationships/oleObject" Target="../embeddings/oleObject8.bin"/><Relationship Id="rId9" Type="http://schemas.openxmlformats.org/officeDocument/2006/relationships/image" Target="../media/image12.emf"/><Relationship Id="rId10" Type="http://schemas.openxmlformats.org/officeDocument/2006/relationships/oleObject" Target="../embeddings/oleObject9.bin"/><Relationship Id="rId11"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0.bin"/><Relationship Id="rId5" Type="http://schemas.openxmlformats.org/officeDocument/2006/relationships/image" Target="../media/image14.emf"/><Relationship Id="rId6" Type="http://schemas.openxmlformats.org/officeDocument/2006/relationships/oleObject" Target="../embeddings/oleObject11.bin"/><Relationship Id="rId7" Type="http://schemas.openxmlformats.org/officeDocument/2006/relationships/image" Target="../media/image15.emf"/><Relationship Id="rId8" Type="http://schemas.openxmlformats.org/officeDocument/2006/relationships/oleObject" Target="../embeddings/Microsoft_Equation1.bin"/><Relationship Id="rId9" Type="http://schemas.openxmlformats.org/officeDocument/2006/relationships/image" Target="../media/image16.emf"/><Relationship Id="rId1" Type="http://schemas.openxmlformats.org/officeDocument/2006/relationships/vmlDrawing" Target="../drawings/vmlDrawing6.vml"/><Relationship Id="rId2"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2.bin"/><Relationship Id="rId5" Type="http://schemas.openxmlformats.org/officeDocument/2006/relationships/image" Target="../media/image17.emf"/><Relationship Id="rId6" Type="http://schemas.openxmlformats.org/officeDocument/2006/relationships/oleObject" Target="../embeddings/oleObject13.bin"/><Relationship Id="rId7" Type="http://schemas.openxmlformats.org/officeDocument/2006/relationships/image" Target="../media/image18.emf"/><Relationship Id="rId8" Type="http://schemas.openxmlformats.org/officeDocument/2006/relationships/oleObject" Target="../embeddings/Microsoft_Equation2.bin"/><Relationship Id="rId9"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a:t>
            </a:fld>
            <a:endParaRPr lang="en-US"/>
          </a:p>
        </p:txBody>
      </p:sp>
      <p:sp>
        <p:nvSpPr>
          <p:cNvPr id="3" name="TextBox 2"/>
          <p:cNvSpPr txBox="1"/>
          <p:nvPr/>
        </p:nvSpPr>
        <p:spPr>
          <a:xfrm>
            <a:off x="2428744" y="1247921"/>
            <a:ext cx="5058028" cy="1323439"/>
          </a:xfrm>
          <a:prstGeom prst="rect">
            <a:avLst/>
          </a:prstGeom>
          <a:noFill/>
        </p:spPr>
        <p:txBody>
          <a:bodyPr wrap="square" rtlCol="0">
            <a:spAutoFit/>
          </a:bodyPr>
          <a:lstStyle/>
          <a:p>
            <a:r>
              <a:rPr lang="en-US" sz="4000"/>
              <a:t>Taylor Chapter 3:  </a:t>
            </a:r>
            <a:br>
              <a:rPr lang="en-US" sz="4000"/>
            </a:br>
            <a:r>
              <a:rPr lang="en-US" sz="4000"/>
              <a:t>Momentum </a:t>
            </a:r>
          </a:p>
        </p:txBody>
      </p:sp>
    </p:spTree>
    <p:extLst>
      <p:ext uri="{BB962C8B-B14F-4D97-AF65-F5344CB8AC3E}">
        <p14:creationId xmlns:p14="http://schemas.microsoft.com/office/powerpoint/2010/main" val="105910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10</a:t>
            </a:fld>
            <a:endParaRPr lang="en-US"/>
          </a:p>
        </p:txBody>
      </p:sp>
      <p:sp>
        <p:nvSpPr>
          <p:cNvPr id="3" name="TextBox 2"/>
          <p:cNvSpPr txBox="1"/>
          <p:nvPr/>
        </p:nvSpPr>
        <p:spPr>
          <a:xfrm>
            <a:off x="254000" y="507999"/>
            <a:ext cx="8652933" cy="4647426"/>
          </a:xfrm>
          <a:prstGeom prst="rect">
            <a:avLst/>
          </a:prstGeom>
          <a:noFill/>
        </p:spPr>
        <p:txBody>
          <a:bodyPr wrap="square" rtlCol="0">
            <a:spAutoFit/>
          </a:bodyPr>
          <a:lstStyle/>
          <a:p>
            <a:r>
              <a:rPr lang="en-US" sz="3000" dirty="0"/>
              <a:t>Which of the  three  quantities:</a:t>
            </a:r>
            <a:br>
              <a:rPr lang="en-US" sz="3000" dirty="0"/>
            </a:br>
            <a:r>
              <a:rPr lang="en-US" sz="3000" b="1" dirty="0"/>
              <a:t>R</a:t>
            </a:r>
            <a:r>
              <a:rPr lang="en-US" sz="3000" baseline="-25000" dirty="0"/>
              <a:t>CM</a:t>
            </a:r>
            <a:r>
              <a:rPr lang="en-US" sz="3000" dirty="0"/>
              <a:t>,   </a:t>
            </a:r>
            <a:r>
              <a:rPr lang="en-US" sz="3000" b="1" dirty="0" err="1"/>
              <a:t>v</a:t>
            </a:r>
            <a:r>
              <a:rPr lang="en-US" sz="3000" baseline="-25000" dirty="0" err="1"/>
              <a:t>CM</a:t>
            </a:r>
            <a:r>
              <a:rPr lang="en-US" sz="3000" baseline="-25000" dirty="0"/>
              <a:t>  </a:t>
            </a:r>
            <a:r>
              <a:rPr lang="en-US" sz="3000" dirty="0"/>
              <a:t>(=</a:t>
            </a:r>
            <a:r>
              <a:rPr lang="en-US" sz="3000" dirty="0" err="1"/>
              <a:t>d</a:t>
            </a:r>
            <a:r>
              <a:rPr lang="en-US" sz="3000" b="1" dirty="0" err="1"/>
              <a:t>R</a:t>
            </a:r>
            <a:r>
              <a:rPr lang="en-US" sz="3000" baseline="-25000" dirty="0" err="1"/>
              <a:t>CM</a:t>
            </a:r>
            <a:r>
              <a:rPr lang="en-US" sz="3000" dirty="0"/>
              <a:t>/</a:t>
            </a:r>
            <a:r>
              <a:rPr lang="en-US" sz="3000" dirty="0" err="1"/>
              <a:t>dt</a:t>
            </a:r>
            <a:r>
              <a:rPr lang="en-US" sz="3000" dirty="0"/>
              <a:t>),  or </a:t>
            </a:r>
            <a:r>
              <a:rPr lang="en-US" sz="3000" b="1" dirty="0" err="1"/>
              <a:t>a</a:t>
            </a:r>
            <a:r>
              <a:rPr lang="en-US" sz="3000" baseline="-25000" dirty="0" err="1"/>
              <a:t>CM</a:t>
            </a:r>
            <a:r>
              <a:rPr lang="en-US" sz="3000" dirty="0"/>
              <a:t>  (= d</a:t>
            </a:r>
            <a:r>
              <a:rPr lang="en-US" sz="3000" baseline="30000" dirty="0"/>
              <a:t>2</a:t>
            </a:r>
            <a:r>
              <a:rPr lang="en-US" sz="3000" b="1" dirty="0"/>
              <a:t>R</a:t>
            </a:r>
            <a:r>
              <a:rPr lang="en-US" sz="3000" baseline="-25000" dirty="0"/>
              <a:t>CM</a:t>
            </a:r>
            <a:r>
              <a:rPr lang="en-US" sz="3000" dirty="0"/>
              <a:t>/dt</a:t>
            </a:r>
            <a:r>
              <a:rPr lang="en-US" sz="3000" baseline="30000" dirty="0"/>
              <a:t>2</a:t>
            </a:r>
            <a:r>
              <a:rPr lang="en-US" sz="3000" dirty="0"/>
              <a:t>)</a:t>
            </a:r>
          </a:p>
          <a:p>
            <a:r>
              <a:rPr lang="en-US" sz="3000" i="1" dirty="0" smtClean="0"/>
              <a:t>depends</a:t>
            </a:r>
            <a:r>
              <a:rPr lang="en-US" sz="3000" dirty="0" smtClean="0"/>
              <a:t> </a:t>
            </a:r>
            <a:r>
              <a:rPr lang="en-US" sz="3000" dirty="0"/>
              <a:t>on </a:t>
            </a:r>
            <a:r>
              <a:rPr lang="en-US" sz="3000" dirty="0" smtClean="0"/>
              <a:t>the location of your </a:t>
            </a:r>
            <a:r>
              <a:rPr lang="en-US" sz="3000" dirty="0"/>
              <a:t>choice of origin?</a:t>
            </a:r>
          </a:p>
          <a:p>
            <a:endParaRPr lang="en-US" sz="3000" i="1" dirty="0"/>
          </a:p>
          <a:p>
            <a:pPr marL="514350" indent="-514350">
              <a:buAutoNum type="alphaUcParenR"/>
            </a:pPr>
            <a:r>
              <a:rPr lang="en-US" sz="3000" dirty="0"/>
              <a:t>All three depend</a:t>
            </a:r>
          </a:p>
          <a:p>
            <a:pPr marL="514350" indent="-514350">
              <a:buAutoNum type="alphaUcParenR"/>
            </a:pPr>
            <a:r>
              <a:rPr lang="en-US" sz="3000" dirty="0"/>
              <a:t> </a:t>
            </a:r>
            <a:r>
              <a:rPr lang="en-US" sz="3000" b="1" dirty="0"/>
              <a:t>R</a:t>
            </a:r>
            <a:r>
              <a:rPr lang="en-US" sz="3000" baseline="-25000" dirty="0"/>
              <a:t>CM</a:t>
            </a:r>
            <a:r>
              <a:rPr lang="en-US" sz="3000" dirty="0"/>
              <a:t>, </a:t>
            </a:r>
            <a:r>
              <a:rPr lang="en-US" sz="3000" b="1" dirty="0" err="1"/>
              <a:t>v</a:t>
            </a:r>
            <a:r>
              <a:rPr lang="en-US" sz="3000" baseline="-25000" dirty="0" err="1"/>
              <a:t>CM</a:t>
            </a:r>
            <a:r>
              <a:rPr lang="en-US" sz="3000" baseline="-25000" dirty="0"/>
              <a:t> </a:t>
            </a:r>
            <a:r>
              <a:rPr lang="en-US" sz="3000" dirty="0"/>
              <a:t>depend (but </a:t>
            </a:r>
            <a:r>
              <a:rPr lang="en-US" sz="3000" b="1" dirty="0" err="1"/>
              <a:t>a</a:t>
            </a:r>
            <a:r>
              <a:rPr lang="en-US" sz="3000" baseline="-25000" dirty="0" err="1"/>
              <a:t>CM</a:t>
            </a:r>
            <a:r>
              <a:rPr lang="en-US" sz="3000" dirty="0"/>
              <a:t> does not)</a:t>
            </a:r>
          </a:p>
          <a:p>
            <a:pPr marL="514350" indent="-514350">
              <a:buAutoNum type="alphaUcParenR"/>
            </a:pPr>
            <a:r>
              <a:rPr lang="en-US" sz="3000" dirty="0"/>
              <a:t> </a:t>
            </a:r>
            <a:r>
              <a:rPr lang="en-US" sz="3000" b="1" dirty="0"/>
              <a:t>R</a:t>
            </a:r>
            <a:r>
              <a:rPr lang="en-US" sz="3000" baseline="-25000" dirty="0"/>
              <a:t>CM </a:t>
            </a:r>
            <a:r>
              <a:rPr lang="en-US" sz="3000" dirty="0"/>
              <a:t>depends (but </a:t>
            </a:r>
            <a:r>
              <a:rPr lang="en-US" sz="3000" b="1" dirty="0" err="1"/>
              <a:t>v</a:t>
            </a:r>
            <a:r>
              <a:rPr lang="en-US" sz="3000" baseline="-25000" dirty="0" err="1"/>
              <a:t>CM</a:t>
            </a:r>
            <a:r>
              <a:rPr lang="en-US" sz="3000" dirty="0"/>
              <a:t> and </a:t>
            </a:r>
            <a:r>
              <a:rPr lang="en-US" sz="3000" b="1" dirty="0" err="1"/>
              <a:t>a</a:t>
            </a:r>
            <a:r>
              <a:rPr lang="en-US" sz="3000" baseline="-25000" dirty="0" err="1"/>
              <a:t>CM</a:t>
            </a:r>
            <a:r>
              <a:rPr lang="en-US" sz="3000" dirty="0"/>
              <a:t> do not)</a:t>
            </a:r>
          </a:p>
          <a:p>
            <a:pPr marL="514350" indent="-514350">
              <a:buAutoNum type="alphaUcParenR"/>
            </a:pPr>
            <a:r>
              <a:rPr lang="en-US" sz="3000" dirty="0"/>
              <a:t> NONE of them depend</a:t>
            </a:r>
          </a:p>
          <a:p>
            <a:pPr marL="514350" indent="-514350">
              <a:buAutoNum type="alphaUcParenR"/>
            </a:pPr>
            <a:r>
              <a:rPr lang="en-US" sz="3000" dirty="0"/>
              <a:t> Something else/not sure...</a:t>
            </a:r>
          </a:p>
          <a:p>
            <a:pPr marL="514350" indent="-514350">
              <a:buAutoNum type="alphaUcParenR"/>
            </a:pPr>
            <a:endParaRPr lang="en-US" sz="2600" dirty="0"/>
          </a:p>
        </p:txBody>
      </p:sp>
    </p:spTree>
    <p:extLst>
      <p:ext uri="{BB962C8B-B14F-4D97-AF65-F5344CB8AC3E}">
        <p14:creationId xmlns:p14="http://schemas.microsoft.com/office/powerpoint/2010/main" val="35925304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11</a:t>
            </a:fld>
            <a:endParaRPr lang="en-US">
              <a:solidFill>
                <a:srgbClr val="000000"/>
              </a:solidFill>
            </a:endParaRPr>
          </a:p>
        </p:txBody>
      </p:sp>
      <p:sp>
        <p:nvSpPr>
          <p:cNvPr id="3" name="TextBox 2"/>
          <p:cNvSpPr txBox="1"/>
          <p:nvPr/>
        </p:nvSpPr>
        <p:spPr>
          <a:xfrm>
            <a:off x="169327" y="0"/>
            <a:ext cx="8602141" cy="6647973"/>
          </a:xfrm>
          <a:prstGeom prst="rect">
            <a:avLst/>
          </a:prstGeom>
          <a:noFill/>
        </p:spPr>
        <p:txBody>
          <a:bodyPr wrap="square" rtlCol="0">
            <a:spAutoFit/>
          </a:bodyPr>
          <a:lstStyle/>
          <a:p>
            <a:r>
              <a:rPr lang="en-US" sz="3000" dirty="0">
                <a:solidFill>
                  <a:srgbClr val="000000"/>
                </a:solidFill>
              </a:rPr>
              <a:t>Which of the  three  quantities:</a:t>
            </a:r>
            <a:br>
              <a:rPr lang="en-US" sz="3000" dirty="0">
                <a:solidFill>
                  <a:srgbClr val="000000"/>
                </a:solidFill>
              </a:rPr>
            </a:br>
            <a:r>
              <a:rPr lang="en-US" sz="3000" b="1" dirty="0">
                <a:solidFill>
                  <a:srgbClr val="000000"/>
                </a:solidFill>
              </a:rPr>
              <a:t>R</a:t>
            </a:r>
            <a:r>
              <a:rPr lang="en-US" sz="3000" baseline="-25000" dirty="0">
                <a:solidFill>
                  <a:srgbClr val="000000"/>
                </a:solidFill>
              </a:rPr>
              <a:t>CM</a:t>
            </a:r>
            <a:r>
              <a:rPr lang="en-US" sz="3000" dirty="0">
                <a:solidFill>
                  <a:srgbClr val="000000"/>
                </a:solidFill>
              </a:rPr>
              <a:t>,   </a:t>
            </a:r>
            <a:r>
              <a:rPr lang="en-US" sz="3000" b="1" dirty="0" err="1">
                <a:solidFill>
                  <a:srgbClr val="000000"/>
                </a:solidFill>
              </a:rPr>
              <a:t>v</a:t>
            </a:r>
            <a:r>
              <a:rPr lang="en-US" sz="3000" baseline="-25000" dirty="0" err="1">
                <a:solidFill>
                  <a:srgbClr val="000000"/>
                </a:solidFill>
              </a:rPr>
              <a:t>CM</a:t>
            </a:r>
            <a:r>
              <a:rPr lang="en-US" sz="3000" baseline="-25000" dirty="0">
                <a:solidFill>
                  <a:srgbClr val="000000"/>
                </a:solidFill>
              </a:rPr>
              <a:t>  </a:t>
            </a:r>
            <a:r>
              <a:rPr lang="en-US" sz="3000" dirty="0">
                <a:solidFill>
                  <a:srgbClr val="000000"/>
                </a:solidFill>
              </a:rPr>
              <a:t>(=</a:t>
            </a:r>
            <a:r>
              <a:rPr lang="en-US" sz="3000" dirty="0" err="1">
                <a:solidFill>
                  <a:srgbClr val="000000"/>
                </a:solidFill>
              </a:rPr>
              <a:t>d</a:t>
            </a:r>
            <a:r>
              <a:rPr lang="en-US" sz="3000" b="1" dirty="0" err="1">
                <a:solidFill>
                  <a:srgbClr val="000000"/>
                </a:solidFill>
              </a:rPr>
              <a:t>R</a:t>
            </a:r>
            <a:r>
              <a:rPr lang="en-US" sz="3000" baseline="-25000" dirty="0" err="1">
                <a:solidFill>
                  <a:srgbClr val="000000"/>
                </a:solidFill>
              </a:rPr>
              <a:t>CM</a:t>
            </a:r>
            <a:r>
              <a:rPr lang="en-US" sz="3000" dirty="0">
                <a:solidFill>
                  <a:srgbClr val="000000"/>
                </a:solidFill>
              </a:rPr>
              <a:t>/</a:t>
            </a:r>
            <a:r>
              <a:rPr lang="en-US" sz="3000" dirty="0" err="1">
                <a:solidFill>
                  <a:srgbClr val="000000"/>
                </a:solidFill>
              </a:rPr>
              <a:t>dt</a:t>
            </a:r>
            <a:r>
              <a:rPr lang="en-US" sz="3000" dirty="0">
                <a:solidFill>
                  <a:srgbClr val="000000"/>
                </a:solidFill>
              </a:rPr>
              <a:t>),  or </a:t>
            </a:r>
            <a:r>
              <a:rPr lang="en-US" sz="3000" b="1" dirty="0" err="1">
                <a:solidFill>
                  <a:srgbClr val="000000"/>
                </a:solidFill>
              </a:rPr>
              <a:t>a</a:t>
            </a:r>
            <a:r>
              <a:rPr lang="en-US" sz="3000" baseline="-25000" dirty="0" err="1">
                <a:solidFill>
                  <a:srgbClr val="000000"/>
                </a:solidFill>
              </a:rPr>
              <a:t>CM</a:t>
            </a:r>
            <a:r>
              <a:rPr lang="en-US" sz="3000" dirty="0">
                <a:solidFill>
                  <a:srgbClr val="000000"/>
                </a:solidFill>
              </a:rPr>
              <a:t>  (= d</a:t>
            </a:r>
            <a:r>
              <a:rPr lang="en-US" sz="3000" baseline="30000" dirty="0">
                <a:solidFill>
                  <a:srgbClr val="000000"/>
                </a:solidFill>
              </a:rPr>
              <a:t>2</a:t>
            </a:r>
            <a:r>
              <a:rPr lang="en-US" sz="3000" b="1" dirty="0">
                <a:solidFill>
                  <a:srgbClr val="000000"/>
                </a:solidFill>
              </a:rPr>
              <a:t>R</a:t>
            </a:r>
            <a:r>
              <a:rPr lang="en-US" sz="3000" baseline="-25000" dirty="0">
                <a:solidFill>
                  <a:srgbClr val="000000"/>
                </a:solidFill>
              </a:rPr>
              <a:t>CM</a:t>
            </a:r>
            <a:r>
              <a:rPr lang="en-US" sz="3000" dirty="0">
                <a:solidFill>
                  <a:srgbClr val="000000"/>
                </a:solidFill>
              </a:rPr>
              <a:t>/dt</a:t>
            </a:r>
            <a:r>
              <a:rPr lang="en-US" sz="3000" baseline="30000" dirty="0">
                <a:solidFill>
                  <a:srgbClr val="000000"/>
                </a:solidFill>
              </a:rPr>
              <a:t>2</a:t>
            </a:r>
            <a:r>
              <a:rPr lang="en-US" sz="3000" dirty="0">
                <a:solidFill>
                  <a:srgbClr val="000000"/>
                </a:solidFill>
              </a:rPr>
              <a:t>)</a:t>
            </a:r>
          </a:p>
          <a:p>
            <a:r>
              <a:rPr lang="en-US" sz="3000" i="1" dirty="0">
                <a:solidFill>
                  <a:srgbClr val="000000"/>
                </a:solidFill>
              </a:rPr>
              <a:t>    depends</a:t>
            </a:r>
            <a:r>
              <a:rPr lang="en-US" sz="3000" dirty="0">
                <a:solidFill>
                  <a:srgbClr val="000000"/>
                </a:solidFill>
              </a:rPr>
              <a:t> on your choice of origin</a:t>
            </a:r>
            <a:r>
              <a:rPr lang="en-US" sz="3000" dirty="0" smtClean="0">
                <a:solidFill>
                  <a:srgbClr val="000000"/>
                </a:solidFill>
              </a:rPr>
              <a:t>?</a:t>
            </a:r>
            <a:br>
              <a:rPr lang="en-US" sz="3000" dirty="0" smtClean="0">
                <a:solidFill>
                  <a:srgbClr val="000000"/>
                </a:solidFill>
              </a:rPr>
            </a:br>
            <a:r>
              <a:rPr lang="en-US" sz="2600" dirty="0" smtClean="0">
                <a:solidFill>
                  <a:srgbClr val="000000"/>
                </a:solidFill>
              </a:rPr>
              <a:t>(By “choice” I just mean location. Assume the new origin is still at rest) </a:t>
            </a:r>
            <a:br>
              <a:rPr lang="en-US" sz="2600" dirty="0" smtClean="0">
                <a:solidFill>
                  <a:srgbClr val="000000"/>
                </a:solidFill>
              </a:rPr>
            </a:br>
            <a:endParaRPr lang="en-US" sz="2600" i="1" dirty="0">
              <a:solidFill>
                <a:srgbClr val="000000"/>
              </a:solidFill>
            </a:endParaRPr>
          </a:p>
          <a:p>
            <a:pPr marL="514350" indent="-514350">
              <a:buFontTx/>
              <a:buAutoNum type="alphaUcParenR"/>
            </a:pPr>
            <a:r>
              <a:rPr lang="en-US" sz="3000" dirty="0">
                <a:solidFill>
                  <a:srgbClr val="000000"/>
                </a:solidFill>
              </a:rPr>
              <a:t>All three depend</a:t>
            </a:r>
          </a:p>
          <a:p>
            <a:pPr marL="514350" indent="-514350">
              <a:buFontTx/>
              <a:buAutoNum type="alphaUcParenR"/>
            </a:pPr>
            <a:r>
              <a:rPr lang="en-US" sz="3000" dirty="0">
                <a:solidFill>
                  <a:srgbClr val="000000"/>
                </a:solidFill>
              </a:rPr>
              <a:t> </a:t>
            </a:r>
            <a:r>
              <a:rPr lang="en-US" sz="3000" b="1" dirty="0">
                <a:solidFill>
                  <a:srgbClr val="000000"/>
                </a:solidFill>
              </a:rPr>
              <a:t>R</a:t>
            </a:r>
            <a:r>
              <a:rPr lang="en-US" sz="3000" baseline="-25000" dirty="0">
                <a:solidFill>
                  <a:srgbClr val="000000"/>
                </a:solidFill>
              </a:rPr>
              <a:t>CM</a:t>
            </a:r>
            <a:r>
              <a:rPr lang="en-US" sz="3000" dirty="0">
                <a:solidFill>
                  <a:srgbClr val="000000"/>
                </a:solidFill>
              </a:rPr>
              <a:t>, </a:t>
            </a:r>
            <a:r>
              <a:rPr lang="en-US" sz="3000" b="1" dirty="0" err="1">
                <a:solidFill>
                  <a:srgbClr val="000000"/>
                </a:solidFill>
              </a:rPr>
              <a:t>v</a:t>
            </a:r>
            <a:r>
              <a:rPr lang="en-US" sz="3000" baseline="-25000" dirty="0" err="1">
                <a:solidFill>
                  <a:srgbClr val="000000"/>
                </a:solidFill>
              </a:rPr>
              <a:t>CM</a:t>
            </a:r>
            <a:r>
              <a:rPr lang="en-US" sz="3000" baseline="-25000" dirty="0">
                <a:solidFill>
                  <a:srgbClr val="000000"/>
                </a:solidFill>
              </a:rPr>
              <a:t> </a:t>
            </a:r>
            <a:r>
              <a:rPr lang="en-US" sz="3000" dirty="0">
                <a:solidFill>
                  <a:srgbClr val="000000"/>
                </a:solidFill>
              </a:rPr>
              <a:t>depend (but </a:t>
            </a:r>
            <a:r>
              <a:rPr lang="en-US" sz="3000" b="1" dirty="0" err="1">
                <a:solidFill>
                  <a:srgbClr val="000000"/>
                </a:solidFill>
              </a:rPr>
              <a:t>a</a:t>
            </a:r>
            <a:r>
              <a:rPr lang="en-US" sz="3000" baseline="-25000" dirty="0" err="1">
                <a:solidFill>
                  <a:srgbClr val="000000"/>
                </a:solidFill>
              </a:rPr>
              <a:t>CM</a:t>
            </a:r>
            <a:r>
              <a:rPr lang="en-US" sz="3000" dirty="0">
                <a:solidFill>
                  <a:srgbClr val="000000"/>
                </a:solidFill>
              </a:rPr>
              <a:t> does not)</a:t>
            </a:r>
          </a:p>
          <a:p>
            <a:pPr marL="514350" indent="-514350">
              <a:buFontTx/>
              <a:buAutoNum type="alphaUcParenR"/>
            </a:pPr>
            <a:r>
              <a:rPr lang="en-US" sz="3000" dirty="0">
                <a:solidFill>
                  <a:srgbClr val="000000"/>
                </a:solidFill>
              </a:rPr>
              <a:t> </a:t>
            </a:r>
            <a:r>
              <a:rPr lang="en-US" sz="3000" b="1" dirty="0">
                <a:solidFill>
                  <a:srgbClr val="000000"/>
                </a:solidFill>
              </a:rPr>
              <a:t>R</a:t>
            </a:r>
            <a:r>
              <a:rPr lang="en-US" sz="3000" baseline="-25000" dirty="0">
                <a:solidFill>
                  <a:srgbClr val="000000"/>
                </a:solidFill>
              </a:rPr>
              <a:t>CM </a:t>
            </a:r>
            <a:r>
              <a:rPr lang="en-US" sz="3000" dirty="0">
                <a:solidFill>
                  <a:srgbClr val="000000"/>
                </a:solidFill>
              </a:rPr>
              <a:t>depends (but </a:t>
            </a:r>
            <a:r>
              <a:rPr lang="en-US" sz="3000" b="1" dirty="0" err="1">
                <a:solidFill>
                  <a:srgbClr val="000000"/>
                </a:solidFill>
              </a:rPr>
              <a:t>v</a:t>
            </a:r>
            <a:r>
              <a:rPr lang="en-US" sz="3000" baseline="-25000" dirty="0" err="1">
                <a:solidFill>
                  <a:srgbClr val="000000"/>
                </a:solidFill>
              </a:rPr>
              <a:t>CM</a:t>
            </a:r>
            <a:r>
              <a:rPr lang="en-US" sz="3000" dirty="0">
                <a:solidFill>
                  <a:srgbClr val="000000"/>
                </a:solidFill>
              </a:rPr>
              <a:t> and </a:t>
            </a:r>
            <a:r>
              <a:rPr lang="en-US" sz="3000" b="1" dirty="0" err="1">
                <a:solidFill>
                  <a:srgbClr val="000000"/>
                </a:solidFill>
              </a:rPr>
              <a:t>a</a:t>
            </a:r>
            <a:r>
              <a:rPr lang="en-US" sz="3000" baseline="-25000" dirty="0" err="1">
                <a:solidFill>
                  <a:srgbClr val="000000"/>
                </a:solidFill>
              </a:rPr>
              <a:t>CM</a:t>
            </a:r>
            <a:r>
              <a:rPr lang="en-US" sz="3000" dirty="0">
                <a:solidFill>
                  <a:srgbClr val="000000"/>
                </a:solidFill>
              </a:rPr>
              <a:t> do not)</a:t>
            </a:r>
          </a:p>
          <a:p>
            <a:pPr marL="514350" indent="-514350">
              <a:buFontTx/>
              <a:buAutoNum type="alphaUcParenR"/>
            </a:pPr>
            <a:r>
              <a:rPr lang="en-US" sz="3000" dirty="0">
                <a:solidFill>
                  <a:srgbClr val="000000"/>
                </a:solidFill>
              </a:rPr>
              <a:t> NONE of them depend</a:t>
            </a:r>
          </a:p>
          <a:p>
            <a:pPr marL="514350" indent="-514350">
              <a:buFontTx/>
              <a:buAutoNum type="alphaUcParenR"/>
            </a:pPr>
            <a:r>
              <a:rPr lang="en-US" sz="3000" dirty="0">
                <a:solidFill>
                  <a:srgbClr val="000000"/>
                </a:solidFill>
              </a:rPr>
              <a:t> Something else/not </a:t>
            </a:r>
            <a:r>
              <a:rPr lang="en-US" sz="3000" dirty="0" smtClean="0">
                <a:solidFill>
                  <a:srgbClr val="000000"/>
                </a:solidFill>
              </a:rPr>
              <a:t>sure…</a:t>
            </a:r>
            <a:r>
              <a:rPr lang="en-US" sz="3000" dirty="0">
                <a:solidFill>
                  <a:srgbClr val="000000"/>
                </a:solidFill>
              </a:rPr>
              <a:t/>
            </a:r>
            <a:br>
              <a:rPr lang="en-US" sz="3000" dirty="0">
                <a:solidFill>
                  <a:srgbClr val="000000"/>
                </a:solidFill>
              </a:rPr>
            </a:br>
            <a:r>
              <a:rPr lang="en-US" sz="3000" dirty="0" smtClean="0">
                <a:solidFill>
                  <a:srgbClr val="000000"/>
                </a:solidFill>
              </a:rPr>
              <a:t/>
            </a:r>
            <a:br>
              <a:rPr lang="en-US" sz="3000" dirty="0" smtClean="0">
                <a:solidFill>
                  <a:srgbClr val="000000"/>
                </a:solidFill>
              </a:rPr>
            </a:br>
            <a:r>
              <a:rPr lang="en-US" sz="3000" dirty="0" smtClean="0">
                <a:solidFill>
                  <a:srgbClr val="000000"/>
                </a:solidFill>
              </a:rPr>
              <a:t>To think about: </a:t>
            </a:r>
            <a:r>
              <a:rPr lang="en-US" dirty="0" smtClean="0">
                <a:solidFill>
                  <a:srgbClr val="000000"/>
                </a:solidFill>
              </a:rPr>
              <a:t>How would your answer change if the new coordinate system</a:t>
            </a:r>
            <a:r>
              <a:rPr lang="en-US" i="1" dirty="0" smtClean="0">
                <a:solidFill>
                  <a:srgbClr val="000000"/>
                </a:solidFill>
              </a:rPr>
              <a:t> did</a:t>
            </a:r>
            <a:r>
              <a:rPr lang="en-US" dirty="0" smtClean="0">
                <a:solidFill>
                  <a:srgbClr val="000000"/>
                </a:solidFill>
              </a:rPr>
              <a:t> move with respect to you? And, what if it was non-inertial?</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12</a:t>
            </a:fld>
            <a:endParaRPr lang="en-US">
              <a:solidFill>
                <a:srgbClr val="000000"/>
              </a:solidFill>
            </a:endParaRPr>
          </a:p>
        </p:txBody>
      </p:sp>
      <p:sp>
        <p:nvSpPr>
          <p:cNvPr id="3" name="TextBox 2"/>
          <p:cNvSpPr txBox="1"/>
          <p:nvPr/>
        </p:nvSpPr>
        <p:spPr>
          <a:xfrm>
            <a:off x="254007" y="541866"/>
            <a:ext cx="8466667" cy="5509200"/>
          </a:xfrm>
          <a:prstGeom prst="rect">
            <a:avLst/>
          </a:prstGeom>
          <a:noFill/>
        </p:spPr>
        <p:txBody>
          <a:bodyPr wrap="square" rtlCol="0">
            <a:spAutoFit/>
          </a:bodyPr>
          <a:lstStyle/>
          <a:p>
            <a:r>
              <a:rPr lang="en-US" sz="3200" dirty="0" smtClean="0">
                <a:solidFill>
                  <a:srgbClr val="000000"/>
                </a:solidFill>
              </a:rPr>
              <a:t>In the last homework question for this week, you wrote a “for loop” to solve Newton’s law for a mass on a spring, and you had to choose a time step, </a:t>
            </a:r>
            <a:r>
              <a:rPr lang="en-US" sz="3200" dirty="0" err="1" smtClean="0">
                <a:solidFill>
                  <a:srgbClr val="000000"/>
                </a:solidFill>
              </a:rPr>
              <a:t>dt.</a:t>
            </a:r>
            <a:r>
              <a:rPr lang="en-US" sz="3200" dirty="0">
                <a:solidFill>
                  <a:srgbClr val="000000"/>
                </a:solidFill>
              </a:rPr>
              <a:t> </a:t>
            </a:r>
            <a:endParaRPr lang="en-US" sz="3200" dirty="0" smtClean="0">
              <a:solidFill>
                <a:srgbClr val="000000"/>
              </a:solidFill>
            </a:endParaRPr>
          </a:p>
          <a:p>
            <a:endParaRPr lang="en-US" sz="3200" dirty="0">
              <a:solidFill>
                <a:srgbClr val="000000"/>
              </a:solidFill>
            </a:endParaRPr>
          </a:p>
          <a:p>
            <a:r>
              <a:rPr lang="en-US" sz="3200" dirty="0" smtClean="0">
                <a:solidFill>
                  <a:srgbClr val="000000"/>
                </a:solidFill>
              </a:rPr>
              <a:t>Would making </a:t>
            </a:r>
            <a:r>
              <a:rPr lang="en-US" sz="3200" dirty="0" err="1" smtClean="0">
                <a:solidFill>
                  <a:srgbClr val="000000"/>
                </a:solidFill>
              </a:rPr>
              <a:t>dt</a:t>
            </a:r>
            <a:r>
              <a:rPr lang="en-US" sz="3200" dirty="0" smtClean="0">
                <a:solidFill>
                  <a:srgbClr val="000000"/>
                </a:solidFill>
              </a:rPr>
              <a:t> even </a:t>
            </a:r>
            <a:r>
              <a:rPr lang="en-US" sz="3200" b="1" dirty="0" smtClean="0">
                <a:solidFill>
                  <a:srgbClr val="000000"/>
                </a:solidFill>
              </a:rPr>
              <a:t>smaller</a:t>
            </a:r>
            <a:r>
              <a:rPr lang="en-US" sz="3200" dirty="0" smtClean="0">
                <a:solidFill>
                  <a:srgbClr val="000000"/>
                </a:solidFill>
              </a:rPr>
              <a:t> be a </a:t>
            </a:r>
            <a:br>
              <a:rPr lang="en-US" sz="3200" dirty="0" smtClean="0">
                <a:solidFill>
                  <a:srgbClr val="000000"/>
                </a:solidFill>
              </a:rPr>
            </a:br>
            <a:r>
              <a:rPr lang="en-US" sz="3200" dirty="0" smtClean="0">
                <a:solidFill>
                  <a:srgbClr val="000000"/>
                </a:solidFill>
              </a:rPr>
              <a:t>good thing, or a bad thing? </a:t>
            </a:r>
          </a:p>
          <a:p>
            <a:endParaRPr lang="en-US" sz="3200" dirty="0">
              <a:solidFill>
                <a:srgbClr val="000000"/>
              </a:solidFill>
            </a:endParaRPr>
          </a:p>
          <a:p>
            <a:pPr marL="457200" indent="-457200">
              <a:buFontTx/>
              <a:buAutoNum type="alphaUcParenR"/>
            </a:pPr>
            <a:r>
              <a:rPr lang="en-US" sz="3200" dirty="0" smtClean="0">
                <a:solidFill>
                  <a:srgbClr val="000000"/>
                </a:solidFill>
              </a:rPr>
              <a:t> Yes, the smaller the better! </a:t>
            </a:r>
          </a:p>
          <a:p>
            <a:pPr marL="457200" indent="-457200">
              <a:buFontTx/>
              <a:buAutoNum type="alphaUcParenR"/>
            </a:pPr>
            <a:r>
              <a:rPr lang="en-US" sz="3200" dirty="0" smtClean="0">
                <a:solidFill>
                  <a:srgbClr val="000000"/>
                </a:solidFill>
              </a:rPr>
              <a:t> No, the bigger the better!</a:t>
            </a:r>
          </a:p>
          <a:p>
            <a:pPr marL="457200" indent="-457200">
              <a:buFontTx/>
              <a:buAutoNum type="alphaUcParenR"/>
            </a:pPr>
            <a:r>
              <a:rPr lang="en-US" sz="3200" dirty="0" smtClean="0">
                <a:solidFill>
                  <a:srgbClr val="000000"/>
                </a:solidFill>
              </a:rPr>
              <a:t> It’s complicated, there are tradeoffs!   </a:t>
            </a:r>
            <a:endParaRPr lang="en-US" sz="3200" dirty="0">
              <a:solidFill>
                <a:srgbClr val="000000"/>
              </a:solidFill>
            </a:endParaRPr>
          </a:p>
        </p:txBody>
      </p:sp>
    </p:spTree>
    <p:extLst>
      <p:ext uri="{BB962C8B-B14F-4D97-AF65-F5344CB8AC3E}">
        <p14:creationId xmlns:p14="http://schemas.microsoft.com/office/powerpoint/2010/main" val="22919503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13</a:t>
            </a:fld>
            <a:endParaRPr lang="en-US">
              <a:solidFill>
                <a:srgbClr val="000000"/>
              </a:solidFill>
            </a:endParaRPr>
          </a:p>
        </p:txBody>
      </p:sp>
      <p:sp>
        <p:nvSpPr>
          <p:cNvPr id="3" name="TextBox 2"/>
          <p:cNvSpPr txBox="1"/>
          <p:nvPr/>
        </p:nvSpPr>
        <p:spPr>
          <a:xfrm>
            <a:off x="355600" y="186267"/>
            <a:ext cx="8788400" cy="4247317"/>
          </a:xfrm>
          <a:prstGeom prst="rect">
            <a:avLst/>
          </a:prstGeom>
          <a:noFill/>
        </p:spPr>
        <p:txBody>
          <a:bodyPr wrap="square" rtlCol="0">
            <a:spAutoFit/>
          </a:bodyPr>
          <a:lstStyle/>
          <a:p>
            <a:r>
              <a:rPr lang="en-US" sz="3000" dirty="0" smtClean="0">
                <a:solidFill>
                  <a:srgbClr val="000000"/>
                </a:solidFill>
              </a:rPr>
              <a:t>When computing </a:t>
            </a:r>
            <a:r>
              <a:rPr lang="en-US" sz="3000" b="1" dirty="0" err="1">
                <a:solidFill>
                  <a:srgbClr val="000000"/>
                </a:solidFill>
              </a:rPr>
              <a:t>r</a:t>
            </a:r>
            <a:r>
              <a:rPr lang="en-US" sz="3000" baseline="-25000" dirty="0" err="1" smtClean="0">
                <a:solidFill>
                  <a:srgbClr val="000000"/>
                </a:solidFill>
              </a:rPr>
              <a:t>CM</a:t>
            </a:r>
            <a:r>
              <a:rPr lang="en-US" sz="3000" dirty="0" smtClean="0">
                <a:solidFill>
                  <a:srgbClr val="000000"/>
                </a:solidFill>
              </a:rPr>
              <a:t> of a “uniform half hockey puck”, what is </a:t>
            </a:r>
            <a:r>
              <a:rPr lang="en-US" sz="3000" dirty="0" err="1" smtClean="0">
                <a:solidFill>
                  <a:srgbClr val="000000"/>
                </a:solidFill>
              </a:rPr>
              <a:t>dm</a:t>
            </a:r>
            <a:r>
              <a:rPr lang="en-US" sz="3000" dirty="0" smtClean="0">
                <a:solidFill>
                  <a:srgbClr val="000000"/>
                </a:solidFill>
              </a:rPr>
              <a:t> for the small chunk shown?</a:t>
            </a:r>
          </a:p>
          <a:p>
            <a:r>
              <a:rPr lang="en-US" sz="3000" dirty="0" smtClean="0">
                <a:solidFill>
                  <a:srgbClr val="000000"/>
                </a:solidFill>
              </a:rPr>
              <a:t>(</a:t>
            </a:r>
            <a:r>
              <a:rPr lang="en-US" sz="3000" dirty="0" err="1" smtClean="0">
                <a:solidFill>
                  <a:srgbClr val="000000"/>
                </a:solidFill>
              </a:rPr>
              <a:t>ρ</a:t>
            </a:r>
            <a:r>
              <a:rPr lang="en-US" sz="3000" dirty="0" smtClean="0">
                <a:solidFill>
                  <a:srgbClr val="000000"/>
                </a:solidFill>
              </a:rPr>
              <a:t> is constant, and the puck thickness is T)</a:t>
            </a:r>
          </a:p>
          <a:p>
            <a:endParaRPr lang="en-US" sz="3000" dirty="0">
              <a:solidFill>
                <a:srgbClr val="000000"/>
              </a:solidFill>
            </a:endParaRPr>
          </a:p>
          <a:p>
            <a:endParaRPr lang="en-US" sz="3000" dirty="0" smtClean="0">
              <a:solidFill>
                <a:srgbClr val="000000"/>
              </a:solidFill>
            </a:endParaRPr>
          </a:p>
          <a:p>
            <a:endParaRPr lang="en-US" sz="3000" dirty="0">
              <a:solidFill>
                <a:srgbClr val="000000"/>
              </a:solidFill>
            </a:endParaRPr>
          </a:p>
          <a:p>
            <a:endParaRPr lang="en-US" sz="3000" dirty="0" smtClean="0">
              <a:solidFill>
                <a:srgbClr val="000000"/>
              </a:solidFill>
            </a:endParaRPr>
          </a:p>
          <a:p>
            <a:endParaRPr lang="en-US" sz="3000" dirty="0">
              <a:solidFill>
                <a:srgbClr val="000000"/>
              </a:solidFill>
            </a:endParaRPr>
          </a:p>
          <a:p>
            <a:r>
              <a:rPr lang="en-US" sz="3000" dirty="0" err="1">
                <a:solidFill>
                  <a:srgbClr val="000000"/>
                </a:solidFill>
              </a:rPr>
              <a:t>d</a:t>
            </a:r>
            <a:r>
              <a:rPr lang="en-US" sz="3000" dirty="0" err="1" smtClean="0">
                <a:solidFill>
                  <a:srgbClr val="000000"/>
                </a:solidFill>
              </a:rPr>
              <a:t>m</a:t>
            </a:r>
            <a:r>
              <a:rPr lang="en-US" sz="3000" dirty="0" smtClean="0">
                <a:solidFill>
                  <a:srgbClr val="000000"/>
                </a:solidFill>
              </a:rPr>
              <a:t>=</a:t>
            </a:r>
            <a:endParaRPr lang="en-US" sz="3000" dirty="0">
              <a:solidFill>
                <a:srgbClr val="000000"/>
              </a:solidFill>
            </a:endParaRPr>
          </a:p>
        </p:txBody>
      </p:sp>
      <p:grpSp>
        <p:nvGrpSpPr>
          <p:cNvPr id="25" name="Group 24"/>
          <p:cNvGrpSpPr/>
          <p:nvPr/>
        </p:nvGrpSpPr>
        <p:grpSpPr>
          <a:xfrm>
            <a:off x="4775128" y="1794929"/>
            <a:ext cx="3843886" cy="3742266"/>
            <a:chOff x="1151466" y="1591733"/>
            <a:chExt cx="3843886" cy="3742266"/>
          </a:xfrm>
        </p:grpSpPr>
        <p:sp>
          <p:nvSpPr>
            <p:cNvPr id="5" name="Arc 4"/>
            <p:cNvSpPr/>
            <p:nvPr/>
          </p:nvSpPr>
          <p:spPr bwMode="auto">
            <a:xfrm>
              <a:off x="1219200" y="1591733"/>
              <a:ext cx="3742266" cy="3742266"/>
            </a:xfrm>
            <a:prstGeom prst="arc">
              <a:avLst>
                <a:gd name="adj1" fmla="val 10800000"/>
                <a:gd name="adj2" fmla="val 0"/>
              </a:avLst>
            </a:prstGeom>
            <a:noFill/>
            <a:ln w="38100" cap="flat" cmpd="sng" algn="ctr">
              <a:solidFill>
                <a:schemeClr val="tx1"/>
              </a:solidFill>
              <a:prstDash val="solid"/>
              <a:round/>
              <a:headEnd type="none" w="med" len="med"/>
              <a:tailEnd type="none"/>
            </a:ln>
            <a:effectLst/>
          </p:spPr>
          <p:txBody>
            <a:bodyPr rtlCol="0" anchor="ctr"/>
            <a:lstStyle/>
            <a:p>
              <a:pPr algn="ctr"/>
              <a:endParaRPr lang="en-US">
                <a:ln>
                  <a:solidFill>
                    <a:srgbClr val="000000"/>
                  </a:solidFill>
                </a:ln>
                <a:solidFill>
                  <a:srgbClr val="000000"/>
                </a:solidFill>
              </a:endParaRPr>
            </a:p>
          </p:txBody>
        </p:sp>
        <p:cxnSp>
          <p:nvCxnSpPr>
            <p:cNvPr id="7" name="Straight Connector 6"/>
            <p:cNvCxnSpPr>
              <a:stCxn id="5" idx="0"/>
              <a:endCxn id="5" idx="2"/>
            </p:cNvCxnSpPr>
            <p:nvPr/>
          </p:nvCxnSpPr>
          <p:spPr bwMode="auto">
            <a:xfrm>
              <a:off x="1219200" y="3462866"/>
              <a:ext cx="3742266" cy="0"/>
            </a:xfrm>
            <a:prstGeom prst="line">
              <a:avLst/>
            </a:prstGeom>
            <a:noFill/>
            <a:ln w="28575" cap="flat" cmpd="sng" algn="ctr">
              <a:solidFill>
                <a:schemeClr val="tx1"/>
              </a:solidFill>
              <a:prstDash val="solid"/>
              <a:round/>
              <a:headEnd type="none" w="med" len="med"/>
              <a:tailEnd type="none"/>
            </a:ln>
            <a:effectLst/>
          </p:spPr>
        </p:cxnSp>
        <p:sp>
          <p:nvSpPr>
            <p:cNvPr id="8" name="Arc 7"/>
            <p:cNvSpPr/>
            <p:nvPr/>
          </p:nvSpPr>
          <p:spPr bwMode="auto">
            <a:xfrm>
              <a:off x="2387599" y="1981201"/>
              <a:ext cx="1930400" cy="1168400"/>
            </a:xfrm>
            <a:prstGeom prst="arc">
              <a:avLst>
                <a:gd name="adj1" fmla="val 18923210"/>
                <a:gd name="adj2" fmla="val 21353530"/>
              </a:avLst>
            </a:prstGeom>
            <a:noFill/>
            <a:ln w="38100" cap="flat" cmpd="sng" algn="ctr">
              <a:solidFill>
                <a:schemeClr val="tx1"/>
              </a:solidFill>
              <a:prstDash val="solid"/>
              <a:round/>
              <a:headEnd type="none" w="med" len="med"/>
              <a:tailEnd type="none"/>
            </a:ln>
            <a:effectLst/>
          </p:spPr>
          <p:txBody>
            <a:bodyPr rtlCol="0" anchor="ctr"/>
            <a:lstStyle/>
            <a:p>
              <a:pPr algn="ctr"/>
              <a:endParaRPr lang="en-US">
                <a:ln>
                  <a:solidFill>
                    <a:srgbClr val="000000"/>
                  </a:solidFill>
                </a:ln>
                <a:solidFill>
                  <a:srgbClr val="000000"/>
                </a:solidFill>
              </a:endParaRPr>
            </a:p>
          </p:txBody>
        </p:sp>
        <p:sp>
          <p:nvSpPr>
            <p:cNvPr id="9" name="Arc 8"/>
            <p:cNvSpPr/>
            <p:nvPr/>
          </p:nvSpPr>
          <p:spPr bwMode="auto">
            <a:xfrm>
              <a:off x="2912533" y="2455333"/>
              <a:ext cx="979187" cy="609600"/>
            </a:xfrm>
            <a:prstGeom prst="arc">
              <a:avLst>
                <a:gd name="adj1" fmla="val 18923210"/>
                <a:gd name="adj2" fmla="val 21353530"/>
              </a:avLst>
            </a:prstGeom>
            <a:noFill/>
            <a:ln w="38100" cap="flat" cmpd="sng" algn="ctr">
              <a:solidFill>
                <a:schemeClr val="tx1"/>
              </a:solidFill>
              <a:prstDash val="solid"/>
              <a:round/>
              <a:headEnd type="none" w="med" len="med"/>
              <a:tailEnd type="none"/>
            </a:ln>
            <a:effectLst/>
          </p:spPr>
          <p:txBody>
            <a:bodyPr rtlCol="0" anchor="ctr"/>
            <a:lstStyle/>
            <a:p>
              <a:pPr algn="ctr"/>
              <a:endParaRPr lang="en-US">
                <a:ln>
                  <a:solidFill>
                    <a:srgbClr val="000000"/>
                  </a:solidFill>
                </a:ln>
                <a:solidFill>
                  <a:srgbClr val="000000"/>
                </a:solidFill>
              </a:endParaRPr>
            </a:p>
          </p:txBody>
        </p:sp>
        <p:cxnSp>
          <p:nvCxnSpPr>
            <p:cNvPr id="10" name="Straight Connector 9"/>
            <p:cNvCxnSpPr>
              <a:stCxn id="9" idx="0"/>
              <a:endCxn id="8" idx="0"/>
            </p:cNvCxnSpPr>
            <p:nvPr/>
          </p:nvCxnSpPr>
          <p:spPr bwMode="auto">
            <a:xfrm flipV="1">
              <a:off x="3663401" y="2067442"/>
              <a:ext cx="194127" cy="434921"/>
            </a:xfrm>
            <a:prstGeom prst="line">
              <a:avLst/>
            </a:prstGeom>
            <a:noFill/>
            <a:ln w="28575" cap="flat" cmpd="sng" algn="ctr">
              <a:solidFill>
                <a:schemeClr val="tx1"/>
              </a:solidFill>
              <a:prstDash val="solid"/>
              <a:round/>
              <a:headEnd type="none" w="med" len="med"/>
              <a:tailEnd type="none"/>
            </a:ln>
            <a:effectLst/>
          </p:spPr>
        </p:cxnSp>
        <p:cxnSp>
          <p:nvCxnSpPr>
            <p:cNvPr id="13" name="Straight Connector 12"/>
            <p:cNvCxnSpPr/>
            <p:nvPr/>
          </p:nvCxnSpPr>
          <p:spPr bwMode="auto">
            <a:xfrm flipV="1">
              <a:off x="3928532" y="2490777"/>
              <a:ext cx="369263" cy="235490"/>
            </a:xfrm>
            <a:prstGeom prst="line">
              <a:avLst/>
            </a:prstGeom>
            <a:noFill/>
            <a:ln w="28575" cap="flat" cmpd="sng" algn="ctr">
              <a:solidFill>
                <a:schemeClr val="tx1"/>
              </a:solidFill>
              <a:prstDash val="solid"/>
              <a:round/>
              <a:headEnd type="none" w="med" len="med"/>
              <a:tailEnd type="none"/>
            </a:ln>
            <a:effectLst/>
          </p:spPr>
        </p:cxnSp>
        <p:sp>
          <p:nvSpPr>
            <p:cNvPr id="16" name="TextBox 15"/>
            <p:cNvSpPr txBox="1"/>
            <p:nvPr/>
          </p:nvSpPr>
          <p:spPr>
            <a:xfrm>
              <a:off x="3555999" y="2895600"/>
              <a:ext cx="385768" cy="523220"/>
            </a:xfrm>
            <a:prstGeom prst="rect">
              <a:avLst/>
            </a:prstGeom>
            <a:noFill/>
          </p:spPr>
          <p:txBody>
            <a:bodyPr wrap="none" rtlCol="0">
              <a:spAutoFit/>
            </a:bodyPr>
            <a:lstStyle/>
            <a:p>
              <a:r>
                <a:rPr lang="en-US" sz="2800" dirty="0" err="1" smtClean="0">
                  <a:solidFill>
                    <a:srgbClr val="000000"/>
                  </a:solidFill>
                </a:rPr>
                <a:t>ϕ</a:t>
              </a:r>
              <a:endParaRPr lang="en-US" sz="2800" dirty="0">
                <a:solidFill>
                  <a:srgbClr val="000000"/>
                </a:solidFill>
                <a:latin typeface="Symbol" charset="2"/>
                <a:cs typeface="Symbol" charset="2"/>
              </a:endParaRPr>
            </a:p>
          </p:txBody>
        </p:sp>
        <p:sp>
          <p:nvSpPr>
            <p:cNvPr id="17" name="Rectangle 16"/>
            <p:cNvSpPr/>
            <p:nvPr/>
          </p:nvSpPr>
          <p:spPr>
            <a:xfrm>
              <a:off x="3089768" y="2732502"/>
              <a:ext cx="287258" cy="461665"/>
            </a:xfrm>
            <a:prstGeom prst="rect">
              <a:avLst/>
            </a:prstGeom>
          </p:spPr>
          <p:txBody>
            <a:bodyPr wrap="none">
              <a:spAutoFit/>
            </a:bodyPr>
            <a:lstStyle/>
            <a:p>
              <a:r>
                <a:rPr lang="en-US" dirty="0" smtClean="0">
                  <a:solidFill>
                    <a:srgbClr val="000000"/>
                  </a:solidFill>
                </a:rPr>
                <a:t>r</a:t>
              </a:r>
              <a:endParaRPr lang="en-US" dirty="0">
                <a:solidFill>
                  <a:srgbClr val="000000"/>
                </a:solidFill>
              </a:endParaRPr>
            </a:p>
          </p:txBody>
        </p:sp>
        <p:cxnSp>
          <p:nvCxnSpPr>
            <p:cNvPr id="18" name="Straight Connector 17"/>
            <p:cNvCxnSpPr/>
            <p:nvPr/>
          </p:nvCxnSpPr>
          <p:spPr bwMode="auto">
            <a:xfrm flipV="1">
              <a:off x="3234266" y="2692400"/>
              <a:ext cx="457200" cy="760483"/>
            </a:xfrm>
            <a:prstGeom prst="line">
              <a:avLst/>
            </a:prstGeom>
            <a:noFill/>
            <a:ln w="28575" cap="flat" cmpd="sng" algn="ctr">
              <a:solidFill>
                <a:schemeClr val="tx1"/>
              </a:solidFill>
              <a:prstDash val="solid"/>
              <a:round/>
              <a:headEnd type="none" w="med" len="med"/>
              <a:tailEnd type="arrow"/>
            </a:ln>
            <a:effectLst/>
          </p:spPr>
        </p:cxnSp>
        <p:sp>
          <p:nvSpPr>
            <p:cNvPr id="21" name="Parallelogram 20"/>
            <p:cNvSpPr/>
            <p:nvPr/>
          </p:nvSpPr>
          <p:spPr bwMode="auto">
            <a:xfrm>
              <a:off x="1151466" y="3437467"/>
              <a:ext cx="3843886" cy="254004"/>
            </a:xfrm>
            <a:prstGeom prst="parallelogram">
              <a:avLst/>
            </a:prstGeom>
            <a:solidFill>
              <a:schemeClr val="accent3">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2" name="TextBox 21"/>
            <p:cNvSpPr txBox="1"/>
            <p:nvPr/>
          </p:nvSpPr>
          <p:spPr>
            <a:xfrm>
              <a:off x="1744132" y="3691467"/>
              <a:ext cx="184666" cy="400110"/>
            </a:xfrm>
            <a:prstGeom prst="rect">
              <a:avLst/>
            </a:prstGeom>
            <a:noFill/>
          </p:spPr>
          <p:txBody>
            <a:bodyPr wrap="none" rtlCol="0">
              <a:spAutoFit/>
            </a:bodyPr>
            <a:lstStyle/>
            <a:p>
              <a:endParaRPr lang="en-US" sz="2000" dirty="0">
                <a:solidFill>
                  <a:srgbClr val="000000"/>
                </a:solidFill>
              </a:endParaRPr>
            </a:p>
          </p:txBody>
        </p:sp>
        <p:sp>
          <p:nvSpPr>
            <p:cNvPr id="23" name="TextBox 22"/>
            <p:cNvSpPr txBox="1"/>
            <p:nvPr/>
          </p:nvSpPr>
          <p:spPr>
            <a:xfrm>
              <a:off x="2573866" y="3522133"/>
              <a:ext cx="184666" cy="400110"/>
            </a:xfrm>
            <a:prstGeom prst="rect">
              <a:avLst/>
            </a:prstGeom>
            <a:noFill/>
          </p:spPr>
          <p:txBody>
            <a:bodyPr wrap="none" rtlCol="0">
              <a:spAutoFit/>
            </a:bodyPr>
            <a:lstStyle/>
            <a:p>
              <a:endParaRPr lang="en-US" sz="2000" dirty="0">
                <a:solidFill>
                  <a:srgbClr val="000000"/>
                </a:solidFill>
              </a:endParaRPr>
            </a:p>
          </p:txBody>
        </p:sp>
      </p:grpSp>
      <p:graphicFrame>
        <p:nvGraphicFramePr>
          <p:cNvPr id="27" name="Object 26"/>
          <p:cNvGraphicFramePr>
            <a:graphicFrameLocks noChangeAspect="1"/>
          </p:cNvGraphicFramePr>
          <p:nvPr>
            <p:extLst>
              <p:ext uri="{D42A27DB-BD31-4B8C-83A1-F6EECF244321}">
                <p14:modId xmlns:p14="http://schemas.microsoft.com/office/powerpoint/2010/main" val="3283340802"/>
              </p:ext>
            </p:extLst>
          </p:nvPr>
        </p:nvGraphicFramePr>
        <p:xfrm>
          <a:off x="565149" y="4318000"/>
          <a:ext cx="6161455" cy="2015067"/>
        </p:xfrm>
        <a:graphic>
          <a:graphicData uri="http://schemas.openxmlformats.org/presentationml/2006/ole">
            <mc:AlternateContent xmlns:mc="http://schemas.openxmlformats.org/markup-compatibility/2006">
              <mc:Choice xmlns:v="urn:schemas-microsoft-com:vml" Requires="v">
                <p:oleObj spid="_x0000_s1028" name="Equation" r:id="rId4" imgW="2019300" imgH="660400" progId="Equation.3">
                  <p:embed/>
                </p:oleObj>
              </mc:Choice>
              <mc:Fallback>
                <p:oleObj name="Equation" r:id="rId4" imgW="2019300" imgH="660400" progId="Equation.3">
                  <p:embed/>
                  <p:pic>
                    <p:nvPicPr>
                      <p:cNvPr id="0" name=""/>
                      <p:cNvPicPr/>
                      <p:nvPr/>
                    </p:nvPicPr>
                    <p:blipFill>
                      <a:blip r:embed="rId5"/>
                      <a:stretch>
                        <a:fillRect/>
                      </a:stretch>
                    </p:blipFill>
                    <p:spPr>
                      <a:xfrm>
                        <a:off x="565149" y="4318000"/>
                        <a:ext cx="6161455" cy="2015067"/>
                      </a:xfrm>
                      <a:prstGeom prst="rect">
                        <a:avLst/>
                      </a:prstGeom>
                    </p:spPr>
                  </p:pic>
                </p:oleObj>
              </mc:Fallback>
            </mc:AlternateContent>
          </a:graphicData>
        </a:graphic>
      </p:graphicFrame>
      <p:sp>
        <p:nvSpPr>
          <p:cNvPr id="19" name="Rectangle 18"/>
          <p:cNvSpPr/>
          <p:nvPr/>
        </p:nvSpPr>
        <p:spPr>
          <a:xfrm>
            <a:off x="4427430" y="3494500"/>
            <a:ext cx="367108" cy="461665"/>
          </a:xfrm>
          <a:prstGeom prst="rect">
            <a:avLst/>
          </a:prstGeom>
        </p:spPr>
        <p:txBody>
          <a:bodyPr wrap="none">
            <a:spAutoFit/>
          </a:bodyPr>
          <a:lstStyle/>
          <a:p>
            <a:r>
              <a:rPr lang="en-US" dirty="0">
                <a:solidFill>
                  <a:srgbClr val="000000"/>
                </a:solidFill>
              </a:rPr>
              <a:t>T</a:t>
            </a:r>
          </a:p>
        </p:txBody>
      </p:sp>
    </p:spTree>
    <p:extLst>
      <p:ext uri="{BB962C8B-B14F-4D97-AF65-F5344CB8AC3E}">
        <p14:creationId xmlns:p14="http://schemas.microsoft.com/office/powerpoint/2010/main" val="39827654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14</a:t>
            </a:fld>
            <a:endParaRPr lang="en-US">
              <a:solidFill>
                <a:srgbClr val="000000"/>
              </a:solidFill>
            </a:endParaRPr>
          </a:p>
        </p:txBody>
      </p:sp>
      <p:sp>
        <p:nvSpPr>
          <p:cNvPr id="3" name="TextBox 2"/>
          <p:cNvSpPr txBox="1"/>
          <p:nvPr/>
        </p:nvSpPr>
        <p:spPr>
          <a:xfrm>
            <a:off x="355600" y="186267"/>
            <a:ext cx="8788400" cy="1477328"/>
          </a:xfrm>
          <a:prstGeom prst="rect">
            <a:avLst/>
          </a:prstGeom>
          <a:noFill/>
        </p:spPr>
        <p:txBody>
          <a:bodyPr wrap="square" rtlCol="0">
            <a:spAutoFit/>
          </a:bodyPr>
          <a:lstStyle/>
          <a:p>
            <a:r>
              <a:rPr lang="en-US" sz="3000" dirty="0" smtClean="0">
                <a:solidFill>
                  <a:srgbClr val="000000"/>
                </a:solidFill>
              </a:rPr>
              <a:t>When computing </a:t>
            </a:r>
            <a:r>
              <a:rPr lang="en-US" sz="3000" b="1" dirty="0" err="1" smtClean="0">
                <a:solidFill>
                  <a:srgbClr val="000000"/>
                </a:solidFill>
              </a:rPr>
              <a:t>r</a:t>
            </a:r>
            <a:r>
              <a:rPr lang="en-US" sz="3000" baseline="-25000" dirty="0" err="1" smtClean="0">
                <a:solidFill>
                  <a:srgbClr val="000000"/>
                </a:solidFill>
              </a:rPr>
              <a:t>CM</a:t>
            </a:r>
            <a:r>
              <a:rPr lang="en-US" sz="3000" dirty="0" smtClean="0">
                <a:solidFill>
                  <a:srgbClr val="000000"/>
                </a:solidFill>
              </a:rPr>
              <a:t> of a “uniform half hockey puck”, what is </a:t>
            </a:r>
            <a:r>
              <a:rPr lang="en-US" sz="3000" dirty="0" err="1" smtClean="0">
                <a:solidFill>
                  <a:srgbClr val="000000"/>
                </a:solidFill>
              </a:rPr>
              <a:t>dm</a:t>
            </a:r>
            <a:r>
              <a:rPr lang="en-US" sz="3000" dirty="0" smtClean="0">
                <a:solidFill>
                  <a:srgbClr val="000000"/>
                </a:solidFill>
              </a:rPr>
              <a:t> for the small chunk shown?</a:t>
            </a:r>
          </a:p>
          <a:p>
            <a:r>
              <a:rPr lang="en-US" sz="3000" dirty="0" smtClean="0">
                <a:solidFill>
                  <a:srgbClr val="000000"/>
                </a:solidFill>
              </a:rPr>
              <a:t>(</a:t>
            </a:r>
            <a:r>
              <a:rPr lang="en-US" sz="3000" dirty="0" err="1" smtClean="0">
                <a:solidFill>
                  <a:srgbClr val="000000"/>
                </a:solidFill>
              </a:rPr>
              <a:t>ρ</a:t>
            </a:r>
            <a:r>
              <a:rPr lang="en-US" sz="3000" dirty="0" smtClean="0">
                <a:solidFill>
                  <a:srgbClr val="000000"/>
                </a:solidFill>
              </a:rPr>
              <a:t> is constant, and the puck thickness is T)</a:t>
            </a:r>
            <a:endParaRPr lang="en-US" sz="3000" dirty="0">
              <a:solidFill>
                <a:srgbClr val="000000"/>
              </a:solidFill>
            </a:endParaRPr>
          </a:p>
        </p:txBody>
      </p:sp>
      <p:grpSp>
        <p:nvGrpSpPr>
          <p:cNvPr id="25" name="Group 24"/>
          <p:cNvGrpSpPr/>
          <p:nvPr/>
        </p:nvGrpSpPr>
        <p:grpSpPr>
          <a:xfrm>
            <a:off x="2082781" y="1761063"/>
            <a:ext cx="3860799" cy="3742266"/>
            <a:chOff x="1151466" y="1557867"/>
            <a:chExt cx="3860799" cy="3742266"/>
          </a:xfrm>
        </p:grpSpPr>
        <p:sp>
          <p:nvSpPr>
            <p:cNvPr id="5" name="Arc 4"/>
            <p:cNvSpPr/>
            <p:nvPr/>
          </p:nvSpPr>
          <p:spPr bwMode="auto">
            <a:xfrm>
              <a:off x="1219200" y="1557867"/>
              <a:ext cx="3742266" cy="3742266"/>
            </a:xfrm>
            <a:prstGeom prst="arc">
              <a:avLst>
                <a:gd name="adj1" fmla="val 10800000"/>
                <a:gd name="adj2" fmla="val 0"/>
              </a:avLst>
            </a:prstGeom>
            <a:noFill/>
            <a:ln w="38100" cap="flat" cmpd="sng" algn="ctr">
              <a:solidFill>
                <a:schemeClr val="tx1"/>
              </a:solidFill>
              <a:prstDash val="solid"/>
              <a:round/>
              <a:headEnd type="none" w="med" len="med"/>
              <a:tailEnd type="none"/>
            </a:ln>
            <a:effectLst/>
          </p:spPr>
          <p:txBody>
            <a:bodyPr rtlCol="0" anchor="ctr"/>
            <a:lstStyle/>
            <a:p>
              <a:pPr algn="ctr"/>
              <a:endParaRPr lang="en-US">
                <a:ln>
                  <a:solidFill>
                    <a:srgbClr val="000000"/>
                  </a:solidFill>
                </a:ln>
                <a:solidFill>
                  <a:srgbClr val="000000"/>
                </a:solidFill>
              </a:endParaRPr>
            </a:p>
          </p:txBody>
        </p:sp>
        <p:cxnSp>
          <p:nvCxnSpPr>
            <p:cNvPr id="7" name="Straight Connector 6"/>
            <p:cNvCxnSpPr>
              <a:stCxn id="5" idx="0"/>
              <a:endCxn id="5" idx="2"/>
            </p:cNvCxnSpPr>
            <p:nvPr/>
          </p:nvCxnSpPr>
          <p:spPr bwMode="auto">
            <a:xfrm>
              <a:off x="1269999" y="3429000"/>
              <a:ext cx="3742266" cy="0"/>
            </a:xfrm>
            <a:prstGeom prst="line">
              <a:avLst/>
            </a:prstGeom>
            <a:noFill/>
            <a:ln w="28575" cap="flat" cmpd="sng" algn="ctr">
              <a:solidFill>
                <a:schemeClr val="tx1"/>
              </a:solidFill>
              <a:prstDash val="solid"/>
              <a:round/>
              <a:headEnd type="none" w="med" len="med"/>
              <a:tailEnd type="none"/>
            </a:ln>
            <a:effectLst/>
          </p:spPr>
        </p:cxnSp>
        <p:sp>
          <p:nvSpPr>
            <p:cNvPr id="8" name="Arc 7"/>
            <p:cNvSpPr/>
            <p:nvPr/>
          </p:nvSpPr>
          <p:spPr bwMode="auto">
            <a:xfrm>
              <a:off x="2387599" y="1981201"/>
              <a:ext cx="1930400" cy="1168400"/>
            </a:xfrm>
            <a:prstGeom prst="arc">
              <a:avLst>
                <a:gd name="adj1" fmla="val 18923210"/>
                <a:gd name="adj2" fmla="val 21353530"/>
              </a:avLst>
            </a:prstGeom>
            <a:noFill/>
            <a:ln w="38100" cap="flat" cmpd="sng" algn="ctr">
              <a:solidFill>
                <a:schemeClr val="tx1"/>
              </a:solidFill>
              <a:prstDash val="solid"/>
              <a:round/>
              <a:headEnd type="none" w="med" len="med"/>
              <a:tailEnd type="none"/>
            </a:ln>
            <a:effectLst/>
          </p:spPr>
          <p:txBody>
            <a:bodyPr rtlCol="0" anchor="ctr"/>
            <a:lstStyle/>
            <a:p>
              <a:pPr algn="ctr"/>
              <a:endParaRPr lang="en-US">
                <a:ln>
                  <a:solidFill>
                    <a:srgbClr val="000000"/>
                  </a:solidFill>
                </a:ln>
                <a:solidFill>
                  <a:srgbClr val="000000"/>
                </a:solidFill>
              </a:endParaRPr>
            </a:p>
          </p:txBody>
        </p:sp>
        <p:sp>
          <p:nvSpPr>
            <p:cNvPr id="9" name="Arc 8"/>
            <p:cNvSpPr/>
            <p:nvPr/>
          </p:nvSpPr>
          <p:spPr bwMode="auto">
            <a:xfrm>
              <a:off x="2912533" y="2455333"/>
              <a:ext cx="979187" cy="609600"/>
            </a:xfrm>
            <a:prstGeom prst="arc">
              <a:avLst>
                <a:gd name="adj1" fmla="val 18923210"/>
                <a:gd name="adj2" fmla="val 21353530"/>
              </a:avLst>
            </a:prstGeom>
            <a:noFill/>
            <a:ln w="38100" cap="flat" cmpd="sng" algn="ctr">
              <a:solidFill>
                <a:schemeClr val="tx1"/>
              </a:solidFill>
              <a:prstDash val="solid"/>
              <a:round/>
              <a:headEnd type="none" w="med" len="med"/>
              <a:tailEnd type="none"/>
            </a:ln>
            <a:effectLst/>
          </p:spPr>
          <p:txBody>
            <a:bodyPr rtlCol="0" anchor="ctr"/>
            <a:lstStyle/>
            <a:p>
              <a:pPr algn="ctr"/>
              <a:endParaRPr lang="en-US">
                <a:ln>
                  <a:solidFill>
                    <a:srgbClr val="000000"/>
                  </a:solidFill>
                </a:ln>
                <a:solidFill>
                  <a:srgbClr val="000000"/>
                </a:solidFill>
              </a:endParaRPr>
            </a:p>
          </p:txBody>
        </p:sp>
        <p:cxnSp>
          <p:nvCxnSpPr>
            <p:cNvPr id="10" name="Straight Connector 9"/>
            <p:cNvCxnSpPr>
              <a:stCxn id="9" idx="0"/>
              <a:endCxn id="8" idx="0"/>
            </p:cNvCxnSpPr>
            <p:nvPr/>
          </p:nvCxnSpPr>
          <p:spPr bwMode="auto">
            <a:xfrm flipV="1">
              <a:off x="3663401" y="2067442"/>
              <a:ext cx="194127" cy="434921"/>
            </a:xfrm>
            <a:prstGeom prst="line">
              <a:avLst/>
            </a:prstGeom>
            <a:noFill/>
            <a:ln w="28575" cap="flat" cmpd="sng" algn="ctr">
              <a:solidFill>
                <a:schemeClr val="tx1"/>
              </a:solidFill>
              <a:prstDash val="solid"/>
              <a:round/>
              <a:headEnd type="none" w="med" len="med"/>
              <a:tailEnd type="none"/>
            </a:ln>
            <a:effectLst/>
          </p:spPr>
        </p:cxnSp>
        <p:cxnSp>
          <p:nvCxnSpPr>
            <p:cNvPr id="13" name="Straight Connector 12"/>
            <p:cNvCxnSpPr/>
            <p:nvPr/>
          </p:nvCxnSpPr>
          <p:spPr bwMode="auto">
            <a:xfrm flipV="1">
              <a:off x="3928532" y="2490777"/>
              <a:ext cx="369263" cy="235490"/>
            </a:xfrm>
            <a:prstGeom prst="line">
              <a:avLst/>
            </a:prstGeom>
            <a:noFill/>
            <a:ln w="28575" cap="flat" cmpd="sng" algn="ctr">
              <a:solidFill>
                <a:schemeClr val="tx1"/>
              </a:solidFill>
              <a:prstDash val="solid"/>
              <a:round/>
              <a:headEnd type="none" w="med" len="med"/>
              <a:tailEnd type="none"/>
            </a:ln>
            <a:effectLst/>
          </p:spPr>
        </p:cxnSp>
        <p:sp>
          <p:nvSpPr>
            <p:cNvPr id="16" name="TextBox 15"/>
            <p:cNvSpPr txBox="1"/>
            <p:nvPr/>
          </p:nvSpPr>
          <p:spPr>
            <a:xfrm>
              <a:off x="3555999" y="2895600"/>
              <a:ext cx="385768" cy="523220"/>
            </a:xfrm>
            <a:prstGeom prst="rect">
              <a:avLst/>
            </a:prstGeom>
            <a:noFill/>
          </p:spPr>
          <p:txBody>
            <a:bodyPr wrap="none" rtlCol="0">
              <a:spAutoFit/>
            </a:bodyPr>
            <a:lstStyle/>
            <a:p>
              <a:r>
                <a:rPr lang="en-US" sz="2800" dirty="0" err="1" smtClean="0">
                  <a:solidFill>
                    <a:srgbClr val="000000"/>
                  </a:solidFill>
                </a:rPr>
                <a:t>ϕ</a:t>
              </a:r>
              <a:endParaRPr lang="en-US" sz="2800" dirty="0">
                <a:solidFill>
                  <a:srgbClr val="000000"/>
                </a:solidFill>
                <a:latin typeface="Symbol" charset="2"/>
                <a:cs typeface="Symbol" charset="2"/>
              </a:endParaRPr>
            </a:p>
          </p:txBody>
        </p:sp>
        <p:sp>
          <p:nvSpPr>
            <p:cNvPr id="17" name="Rectangle 16"/>
            <p:cNvSpPr/>
            <p:nvPr/>
          </p:nvSpPr>
          <p:spPr>
            <a:xfrm>
              <a:off x="3089768" y="2732502"/>
              <a:ext cx="287258" cy="461665"/>
            </a:xfrm>
            <a:prstGeom prst="rect">
              <a:avLst/>
            </a:prstGeom>
          </p:spPr>
          <p:txBody>
            <a:bodyPr wrap="none">
              <a:spAutoFit/>
            </a:bodyPr>
            <a:lstStyle/>
            <a:p>
              <a:r>
                <a:rPr lang="en-US" dirty="0" smtClean="0">
                  <a:solidFill>
                    <a:srgbClr val="000000"/>
                  </a:solidFill>
                </a:rPr>
                <a:t>r</a:t>
              </a:r>
              <a:endParaRPr lang="en-US" dirty="0">
                <a:solidFill>
                  <a:srgbClr val="000000"/>
                </a:solidFill>
              </a:endParaRPr>
            </a:p>
          </p:txBody>
        </p:sp>
        <p:cxnSp>
          <p:nvCxnSpPr>
            <p:cNvPr id="18" name="Straight Connector 17"/>
            <p:cNvCxnSpPr/>
            <p:nvPr/>
          </p:nvCxnSpPr>
          <p:spPr bwMode="auto">
            <a:xfrm flipV="1">
              <a:off x="3234266" y="2692400"/>
              <a:ext cx="457200" cy="760483"/>
            </a:xfrm>
            <a:prstGeom prst="line">
              <a:avLst/>
            </a:prstGeom>
            <a:noFill/>
            <a:ln w="28575" cap="flat" cmpd="sng" algn="ctr">
              <a:solidFill>
                <a:schemeClr val="tx1"/>
              </a:solidFill>
              <a:prstDash val="solid"/>
              <a:round/>
              <a:headEnd type="none" w="med" len="med"/>
              <a:tailEnd type="arrow"/>
            </a:ln>
            <a:effectLst/>
          </p:spPr>
        </p:cxnSp>
        <p:sp>
          <p:nvSpPr>
            <p:cNvPr id="21" name="Parallelogram 20"/>
            <p:cNvSpPr/>
            <p:nvPr/>
          </p:nvSpPr>
          <p:spPr bwMode="auto">
            <a:xfrm>
              <a:off x="1151466" y="3437467"/>
              <a:ext cx="3843866" cy="389466"/>
            </a:xfrm>
            <a:prstGeom prst="parallelogram">
              <a:avLst/>
            </a:prstGeom>
            <a:solidFill>
              <a:schemeClr val="accent3">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2" name="TextBox 21"/>
            <p:cNvSpPr txBox="1"/>
            <p:nvPr/>
          </p:nvSpPr>
          <p:spPr>
            <a:xfrm>
              <a:off x="1744132" y="3691467"/>
              <a:ext cx="184666" cy="400110"/>
            </a:xfrm>
            <a:prstGeom prst="rect">
              <a:avLst/>
            </a:prstGeom>
            <a:noFill/>
          </p:spPr>
          <p:txBody>
            <a:bodyPr wrap="none" rtlCol="0">
              <a:spAutoFit/>
            </a:bodyPr>
            <a:lstStyle/>
            <a:p>
              <a:endParaRPr lang="en-US" sz="2000" dirty="0">
                <a:solidFill>
                  <a:srgbClr val="000000"/>
                </a:solidFill>
              </a:endParaRPr>
            </a:p>
          </p:txBody>
        </p:sp>
        <p:sp>
          <p:nvSpPr>
            <p:cNvPr id="23" name="TextBox 22"/>
            <p:cNvSpPr txBox="1"/>
            <p:nvPr/>
          </p:nvSpPr>
          <p:spPr>
            <a:xfrm>
              <a:off x="2573866" y="3522133"/>
              <a:ext cx="184666" cy="400110"/>
            </a:xfrm>
            <a:prstGeom prst="rect">
              <a:avLst/>
            </a:prstGeom>
            <a:noFill/>
          </p:spPr>
          <p:txBody>
            <a:bodyPr wrap="none" rtlCol="0">
              <a:spAutoFit/>
            </a:bodyPr>
            <a:lstStyle/>
            <a:p>
              <a:endParaRPr lang="en-US" sz="2000" dirty="0">
                <a:solidFill>
                  <a:srgbClr val="000000"/>
                </a:solidFill>
              </a:endParaRPr>
            </a:p>
          </p:txBody>
        </p:sp>
      </p:grpSp>
      <p:graphicFrame>
        <p:nvGraphicFramePr>
          <p:cNvPr id="27" name="Object 26"/>
          <p:cNvGraphicFramePr>
            <a:graphicFrameLocks noChangeAspect="1"/>
          </p:cNvGraphicFramePr>
          <p:nvPr>
            <p:extLst>
              <p:ext uri="{D42A27DB-BD31-4B8C-83A1-F6EECF244321}">
                <p14:modId xmlns:p14="http://schemas.microsoft.com/office/powerpoint/2010/main" val="139554052"/>
              </p:ext>
            </p:extLst>
          </p:nvPr>
        </p:nvGraphicFramePr>
        <p:xfrm>
          <a:off x="1922463" y="4724400"/>
          <a:ext cx="3448050" cy="1200150"/>
        </p:xfrm>
        <a:graphic>
          <a:graphicData uri="http://schemas.openxmlformats.org/presentationml/2006/ole">
            <mc:AlternateContent xmlns:mc="http://schemas.openxmlformats.org/markup-compatibility/2006">
              <mc:Choice xmlns:v="urn:schemas-microsoft-com:vml" Requires="v">
                <p:oleObj spid="_x0000_s913412" name="Equation" r:id="rId4" imgW="1130300" imgH="393700" progId="Equation.3">
                  <p:embed/>
                </p:oleObj>
              </mc:Choice>
              <mc:Fallback>
                <p:oleObj name="Equation" r:id="rId4" imgW="1130300" imgH="393700" progId="Equation.3">
                  <p:embed/>
                  <p:pic>
                    <p:nvPicPr>
                      <p:cNvPr id="0" name=""/>
                      <p:cNvPicPr/>
                      <p:nvPr/>
                    </p:nvPicPr>
                    <p:blipFill>
                      <a:blip r:embed="rId5"/>
                      <a:stretch>
                        <a:fillRect/>
                      </a:stretch>
                    </p:blipFill>
                    <p:spPr>
                      <a:xfrm>
                        <a:off x="1922463" y="4724400"/>
                        <a:ext cx="3448050" cy="1200150"/>
                      </a:xfrm>
                      <a:prstGeom prst="rect">
                        <a:avLst/>
                      </a:prstGeom>
                    </p:spPr>
                  </p:pic>
                </p:oleObj>
              </mc:Fallback>
            </mc:AlternateContent>
          </a:graphicData>
        </a:graphic>
      </p:graphicFrame>
      <p:sp>
        <p:nvSpPr>
          <p:cNvPr id="19" name="TextBox 18"/>
          <p:cNvSpPr txBox="1"/>
          <p:nvPr/>
        </p:nvSpPr>
        <p:spPr>
          <a:xfrm>
            <a:off x="4944513" y="1777998"/>
            <a:ext cx="804803" cy="523220"/>
          </a:xfrm>
          <a:prstGeom prst="rect">
            <a:avLst/>
          </a:prstGeom>
          <a:solidFill>
            <a:schemeClr val="bg1"/>
          </a:solidFill>
        </p:spPr>
        <p:txBody>
          <a:bodyPr wrap="none" rtlCol="0">
            <a:spAutoFit/>
          </a:bodyPr>
          <a:lstStyle/>
          <a:p>
            <a:r>
              <a:rPr lang="en-US" sz="2800" dirty="0" smtClean="0">
                <a:solidFill>
                  <a:srgbClr val="000000"/>
                </a:solidFill>
              </a:rPr>
              <a:t>r </a:t>
            </a:r>
            <a:r>
              <a:rPr lang="en-US" sz="2800" dirty="0" err="1" smtClean="0">
                <a:solidFill>
                  <a:srgbClr val="000000"/>
                </a:solidFill>
              </a:rPr>
              <a:t>dϕ</a:t>
            </a:r>
            <a:endParaRPr lang="en-US" sz="2800" dirty="0">
              <a:solidFill>
                <a:srgbClr val="000000"/>
              </a:solidFill>
              <a:latin typeface="Symbol" charset="2"/>
              <a:cs typeface="Symbol" charset="2"/>
            </a:endParaRPr>
          </a:p>
        </p:txBody>
      </p:sp>
      <p:sp>
        <p:nvSpPr>
          <p:cNvPr id="20" name="Rectangle 19"/>
          <p:cNvSpPr/>
          <p:nvPr/>
        </p:nvSpPr>
        <p:spPr>
          <a:xfrm>
            <a:off x="4267200" y="2150533"/>
            <a:ext cx="500079" cy="461665"/>
          </a:xfrm>
          <a:prstGeom prst="rect">
            <a:avLst/>
          </a:prstGeom>
        </p:spPr>
        <p:txBody>
          <a:bodyPr wrap="square">
            <a:spAutoFit/>
          </a:bodyPr>
          <a:lstStyle/>
          <a:p>
            <a:r>
              <a:rPr lang="en-US" dirty="0" err="1" smtClean="0">
                <a:solidFill>
                  <a:srgbClr val="000000"/>
                </a:solidFill>
              </a:rPr>
              <a:t>dr</a:t>
            </a:r>
            <a:endParaRPr lang="en-US" dirty="0">
              <a:solidFill>
                <a:srgbClr val="000000"/>
              </a:solidFill>
            </a:endParaRPr>
          </a:p>
        </p:txBody>
      </p:sp>
    </p:spTree>
    <p:extLst>
      <p:ext uri="{BB962C8B-B14F-4D97-AF65-F5344CB8AC3E}">
        <p14:creationId xmlns:p14="http://schemas.microsoft.com/office/powerpoint/2010/main" val="7626870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15</a:t>
            </a:fld>
            <a:endParaRPr lang="en-US">
              <a:solidFill>
                <a:srgbClr val="000000"/>
              </a:solidFill>
            </a:endParaRPr>
          </a:p>
        </p:txBody>
      </p:sp>
      <p:sp>
        <p:nvSpPr>
          <p:cNvPr id="3" name="TextBox 2"/>
          <p:cNvSpPr txBox="1"/>
          <p:nvPr/>
        </p:nvSpPr>
        <p:spPr>
          <a:xfrm>
            <a:off x="355600" y="304798"/>
            <a:ext cx="8788400" cy="1477328"/>
          </a:xfrm>
          <a:prstGeom prst="rect">
            <a:avLst/>
          </a:prstGeom>
          <a:noFill/>
        </p:spPr>
        <p:txBody>
          <a:bodyPr wrap="square" rtlCol="0">
            <a:spAutoFit/>
          </a:bodyPr>
          <a:lstStyle/>
          <a:p>
            <a:r>
              <a:rPr lang="en-US" sz="3000" dirty="0" smtClean="0">
                <a:solidFill>
                  <a:srgbClr val="000000"/>
                </a:solidFill>
              </a:rPr>
              <a:t>When computing </a:t>
            </a:r>
            <a:r>
              <a:rPr lang="en-US" sz="3000" dirty="0" err="1" smtClean="0">
                <a:solidFill>
                  <a:srgbClr val="000000"/>
                </a:solidFill>
              </a:rPr>
              <a:t>y</a:t>
            </a:r>
            <a:r>
              <a:rPr lang="en-US" sz="3000" baseline="-25000" dirty="0" err="1" smtClean="0">
                <a:solidFill>
                  <a:srgbClr val="000000"/>
                </a:solidFill>
              </a:rPr>
              <a:t>CM</a:t>
            </a:r>
            <a:r>
              <a:rPr lang="en-US" sz="3000" dirty="0" smtClean="0">
                <a:solidFill>
                  <a:srgbClr val="000000"/>
                </a:solidFill>
              </a:rPr>
              <a:t> </a:t>
            </a:r>
          </a:p>
          <a:p>
            <a:endParaRPr lang="en-US" sz="3000" dirty="0" smtClean="0">
              <a:solidFill>
                <a:srgbClr val="000000"/>
              </a:solidFill>
            </a:endParaRPr>
          </a:p>
          <a:p>
            <a:r>
              <a:rPr lang="en-US" sz="3000" dirty="0">
                <a:solidFill>
                  <a:srgbClr val="000000"/>
                </a:solidFill>
              </a:rPr>
              <a:t>w</a:t>
            </a:r>
            <a:r>
              <a:rPr lang="en-US" sz="3000" dirty="0" smtClean="0">
                <a:solidFill>
                  <a:srgbClr val="000000"/>
                </a:solidFill>
              </a:rPr>
              <a:t>hat should we put in for y? </a:t>
            </a:r>
            <a:endParaRPr lang="en-US" sz="3000" dirty="0">
              <a:solidFill>
                <a:srgbClr val="000000"/>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710221682"/>
              </p:ext>
            </p:extLst>
          </p:nvPr>
        </p:nvGraphicFramePr>
        <p:xfrm>
          <a:off x="436563" y="4264025"/>
          <a:ext cx="4997450" cy="2593975"/>
        </p:xfrm>
        <a:graphic>
          <a:graphicData uri="http://schemas.openxmlformats.org/presentationml/2006/ole">
            <mc:AlternateContent xmlns:mc="http://schemas.openxmlformats.org/markup-compatibility/2006">
              <mc:Choice xmlns:v="urn:schemas-microsoft-com:vml" Requires="v">
                <p:oleObj spid="_x0000_s914439" name="Equation" r:id="rId4" imgW="1638300" imgH="850900" progId="Equation.3">
                  <p:embed/>
                </p:oleObj>
              </mc:Choice>
              <mc:Fallback>
                <p:oleObj name="Equation" r:id="rId4" imgW="1638300" imgH="850900" progId="Equation.3">
                  <p:embed/>
                  <p:pic>
                    <p:nvPicPr>
                      <p:cNvPr id="0" name=""/>
                      <p:cNvPicPr/>
                      <p:nvPr/>
                    </p:nvPicPr>
                    <p:blipFill>
                      <a:blip r:embed="rId5"/>
                      <a:stretch>
                        <a:fillRect/>
                      </a:stretch>
                    </p:blipFill>
                    <p:spPr>
                      <a:xfrm>
                        <a:off x="436563" y="4264025"/>
                        <a:ext cx="4997450" cy="2593975"/>
                      </a:xfrm>
                      <a:prstGeom prst="rect">
                        <a:avLst/>
                      </a:prstGeom>
                    </p:spPr>
                  </p:pic>
                </p:oleObj>
              </mc:Fallback>
            </mc:AlternateContent>
          </a:graphicData>
        </a:graphic>
      </p:graphicFrame>
      <p:grpSp>
        <p:nvGrpSpPr>
          <p:cNvPr id="6" name="Group 5"/>
          <p:cNvGrpSpPr/>
          <p:nvPr/>
        </p:nvGrpSpPr>
        <p:grpSpPr>
          <a:xfrm>
            <a:off x="2082781" y="1879594"/>
            <a:ext cx="3860799" cy="3742266"/>
            <a:chOff x="2082781" y="1761063"/>
            <a:chExt cx="3860799" cy="3742266"/>
          </a:xfrm>
        </p:grpSpPr>
        <p:grpSp>
          <p:nvGrpSpPr>
            <p:cNvPr id="25" name="Group 24"/>
            <p:cNvGrpSpPr/>
            <p:nvPr/>
          </p:nvGrpSpPr>
          <p:grpSpPr>
            <a:xfrm>
              <a:off x="2082781" y="1761063"/>
              <a:ext cx="3860799" cy="3742266"/>
              <a:chOff x="1151466" y="1557867"/>
              <a:chExt cx="3860799" cy="3742266"/>
            </a:xfrm>
          </p:grpSpPr>
          <p:sp>
            <p:nvSpPr>
              <p:cNvPr id="5" name="Arc 4"/>
              <p:cNvSpPr/>
              <p:nvPr/>
            </p:nvSpPr>
            <p:spPr bwMode="auto">
              <a:xfrm>
                <a:off x="1219200" y="1557867"/>
                <a:ext cx="3742266" cy="3742266"/>
              </a:xfrm>
              <a:prstGeom prst="arc">
                <a:avLst>
                  <a:gd name="adj1" fmla="val 10800000"/>
                  <a:gd name="adj2" fmla="val 0"/>
                </a:avLst>
              </a:prstGeom>
              <a:noFill/>
              <a:ln w="38100" cap="flat" cmpd="sng" algn="ctr">
                <a:solidFill>
                  <a:schemeClr val="tx1"/>
                </a:solidFill>
                <a:prstDash val="solid"/>
                <a:round/>
                <a:headEnd type="none" w="med" len="med"/>
                <a:tailEnd type="none"/>
              </a:ln>
              <a:effectLst/>
            </p:spPr>
            <p:txBody>
              <a:bodyPr rtlCol="0" anchor="ctr"/>
              <a:lstStyle/>
              <a:p>
                <a:pPr algn="ctr"/>
                <a:endParaRPr lang="en-US">
                  <a:ln>
                    <a:solidFill>
                      <a:srgbClr val="000000"/>
                    </a:solidFill>
                  </a:ln>
                  <a:solidFill>
                    <a:srgbClr val="000000"/>
                  </a:solidFill>
                </a:endParaRPr>
              </a:p>
            </p:txBody>
          </p:sp>
          <p:cxnSp>
            <p:nvCxnSpPr>
              <p:cNvPr id="7" name="Straight Connector 6"/>
              <p:cNvCxnSpPr>
                <a:stCxn id="5" idx="0"/>
                <a:endCxn id="5" idx="2"/>
              </p:cNvCxnSpPr>
              <p:nvPr/>
            </p:nvCxnSpPr>
            <p:spPr bwMode="auto">
              <a:xfrm>
                <a:off x="1269999" y="3429000"/>
                <a:ext cx="3742266" cy="0"/>
              </a:xfrm>
              <a:prstGeom prst="line">
                <a:avLst/>
              </a:prstGeom>
              <a:noFill/>
              <a:ln w="28575" cap="flat" cmpd="sng" algn="ctr">
                <a:solidFill>
                  <a:schemeClr val="tx1"/>
                </a:solidFill>
                <a:prstDash val="solid"/>
                <a:round/>
                <a:headEnd type="none" w="med" len="med"/>
                <a:tailEnd type="none"/>
              </a:ln>
              <a:effectLst/>
            </p:spPr>
          </p:cxnSp>
          <p:sp>
            <p:nvSpPr>
              <p:cNvPr id="8" name="Arc 7"/>
              <p:cNvSpPr/>
              <p:nvPr/>
            </p:nvSpPr>
            <p:spPr bwMode="auto">
              <a:xfrm>
                <a:off x="2387599" y="1981201"/>
                <a:ext cx="1930400" cy="1168400"/>
              </a:xfrm>
              <a:prstGeom prst="arc">
                <a:avLst>
                  <a:gd name="adj1" fmla="val 18923210"/>
                  <a:gd name="adj2" fmla="val 21353530"/>
                </a:avLst>
              </a:prstGeom>
              <a:noFill/>
              <a:ln w="38100" cap="flat" cmpd="sng" algn="ctr">
                <a:solidFill>
                  <a:schemeClr val="tx1"/>
                </a:solidFill>
                <a:prstDash val="solid"/>
                <a:round/>
                <a:headEnd type="none" w="med" len="med"/>
                <a:tailEnd type="none"/>
              </a:ln>
              <a:effectLst/>
            </p:spPr>
            <p:txBody>
              <a:bodyPr rtlCol="0" anchor="ctr"/>
              <a:lstStyle/>
              <a:p>
                <a:pPr algn="ctr"/>
                <a:endParaRPr lang="en-US">
                  <a:ln>
                    <a:solidFill>
                      <a:srgbClr val="000000"/>
                    </a:solidFill>
                  </a:ln>
                  <a:solidFill>
                    <a:srgbClr val="000000"/>
                  </a:solidFill>
                </a:endParaRPr>
              </a:p>
            </p:txBody>
          </p:sp>
          <p:sp>
            <p:nvSpPr>
              <p:cNvPr id="9" name="Arc 8"/>
              <p:cNvSpPr/>
              <p:nvPr/>
            </p:nvSpPr>
            <p:spPr bwMode="auto">
              <a:xfrm>
                <a:off x="2912533" y="2455333"/>
                <a:ext cx="979187" cy="609600"/>
              </a:xfrm>
              <a:prstGeom prst="arc">
                <a:avLst>
                  <a:gd name="adj1" fmla="val 18923210"/>
                  <a:gd name="adj2" fmla="val 21353530"/>
                </a:avLst>
              </a:prstGeom>
              <a:noFill/>
              <a:ln w="38100" cap="flat" cmpd="sng" algn="ctr">
                <a:solidFill>
                  <a:schemeClr val="tx1"/>
                </a:solidFill>
                <a:prstDash val="solid"/>
                <a:round/>
                <a:headEnd type="none" w="med" len="med"/>
                <a:tailEnd type="none"/>
              </a:ln>
              <a:effectLst/>
            </p:spPr>
            <p:txBody>
              <a:bodyPr rtlCol="0" anchor="ctr"/>
              <a:lstStyle/>
              <a:p>
                <a:pPr algn="ctr"/>
                <a:endParaRPr lang="en-US">
                  <a:ln>
                    <a:solidFill>
                      <a:srgbClr val="000000"/>
                    </a:solidFill>
                  </a:ln>
                  <a:solidFill>
                    <a:srgbClr val="000000"/>
                  </a:solidFill>
                </a:endParaRPr>
              </a:p>
            </p:txBody>
          </p:sp>
          <p:cxnSp>
            <p:nvCxnSpPr>
              <p:cNvPr id="10" name="Straight Connector 9"/>
              <p:cNvCxnSpPr>
                <a:stCxn id="9" idx="0"/>
                <a:endCxn id="8" idx="0"/>
              </p:cNvCxnSpPr>
              <p:nvPr/>
            </p:nvCxnSpPr>
            <p:spPr bwMode="auto">
              <a:xfrm flipV="1">
                <a:off x="3663401" y="2067442"/>
                <a:ext cx="194127" cy="434921"/>
              </a:xfrm>
              <a:prstGeom prst="line">
                <a:avLst/>
              </a:prstGeom>
              <a:noFill/>
              <a:ln w="28575" cap="flat" cmpd="sng" algn="ctr">
                <a:solidFill>
                  <a:schemeClr val="tx1"/>
                </a:solidFill>
                <a:prstDash val="solid"/>
                <a:round/>
                <a:headEnd type="none" w="med" len="med"/>
                <a:tailEnd type="none"/>
              </a:ln>
              <a:effectLst/>
            </p:spPr>
          </p:cxnSp>
          <p:cxnSp>
            <p:nvCxnSpPr>
              <p:cNvPr id="13" name="Straight Connector 12"/>
              <p:cNvCxnSpPr/>
              <p:nvPr/>
            </p:nvCxnSpPr>
            <p:spPr bwMode="auto">
              <a:xfrm flipV="1">
                <a:off x="3928532" y="2490777"/>
                <a:ext cx="369263" cy="235490"/>
              </a:xfrm>
              <a:prstGeom prst="line">
                <a:avLst/>
              </a:prstGeom>
              <a:noFill/>
              <a:ln w="28575" cap="flat" cmpd="sng" algn="ctr">
                <a:solidFill>
                  <a:schemeClr val="tx1"/>
                </a:solidFill>
                <a:prstDash val="solid"/>
                <a:round/>
                <a:headEnd type="none" w="med" len="med"/>
                <a:tailEnd type="none"/>
              </a:ln>
              <a:effectLst/>
            </p:spPr>
          </p:cxnSp>
          <p:sp>
            <p:nvSpPr>
              <p:cNvPr id="16" name="TextBox 15"/>
              <p:cNvSpPr txBox="1"/>
              <p:nvPr/>
            </p:nvSpPr>
            <p:spPr>
              <a:xfrm>
                <a:off x="3555999" y="2895600"/>
                <a:ext cx="385768" cy="523220"/>
              </a:xfrm>
              <a:prstGeom prst="rect">
                <a:avLst/>
              </a:prstGeom>
              <a:noFill/>
            </p:spPr>
            <p:txBody>
              <a:bodyPr wrap="none" rtlCol="0">
                <a:spAutoFit/>
              </a:bodyPr>
              <a:lstStyle/>
              <a:p>
                <a:r>
                  <a:rPr lang="en-US" sz="2800" dirty="0" err="1" smtClean="0">
                    <a:solidFill>
                      <a:srgbClr val="000000"/>
                    </a:solidFill>
                  </a:rPr>
                  <a:t>ϕ</a:t>
                </a:r>
                <a:endParaRPr lang="en-US" sz="2800" dirty="0">
                  <a:solidFill>
                    <a:srgbClr val="000000"/>
                  </a:solidFill>
                  <a:latin typeface="Symbol" charset="2"/>
                  <a:cs typeface="Symbol" charset="2"/>
                </a:endParaRPr>
              </a:p>
            </p:txBody>
          </p:sp>
          <p:sp>
            <p:nvSpPr>
              <p:cNvPr id="17" name="Rectangle 16"/>
              <p:cNvSpPr/>
              <p:nvPr/>
            </p:nvSpPr>
            <p:spPr>
              <a:xfrm>
                <a:off x="3089768" y="2732502"/>
                <a:ext cx="287258" cy="461665"/>
              </a:xfrm>
              <a:prstGeom prst="rect">
                <a:avLst/>
              </a:prstGeom>
            </p:spPr>
            <p:txBody>
              <a:bodyPr wrap="none">
                <a:spAutoFit/>
              </a:bodyPr>
              <a:lstStyle/>
              <a:p>
                <a:r>
                  <a:rPr lang="en-US" dirty="0" smtClean="0">
                    <a:solidFill>
                      <a:srgbClr val="000000"/>
                    </a:solidFill>
                  </a:rPr>
                  <a:t>r</a:t>
                </a:r>
                <a:endParaRPr lang="en-US" dirty="0">
                  <a:solidFill>
                    <a:srgbClr val="000000"/>
                  </a:solidFill>
                </a:endParaRPr>
              </a:p>
            </p:txBody>
          </p:sp>
          <p:cxnSp>
            <p:nvCxnSpPr>
              <p:cNvPr id="18" name="Straight Connector 17"/>
              <p:cNvCxnSpPr/>
              <p:nvPr/>
            </p:nvCxnSpPr>
            <p:spPr bwMode="auto">
              <a:xfrm flipV="1">
                <a:off x="3234266" y="2692400"/>
                <a:ext cx="457200" cy="760483"/>
              </a:xfrm>
              <a:prstGeom prst="line">
                <a:avLst/>
              </a:prstGeom>
              <a:noFill/>
              <a:ln w="28575" cap="flat" cmpd="sng" algn="ctr">
                <a:solidFill>
                  <a:schemeClr val="tx1"/>
                </a:solidFill>
                <a:prstDash val="solid"/>
                <a:round/>
                <a:headEnd type="none" w="med" len="med"/>
                <a:tailEnd type="arrow"/>
              </a:ln>
              <a:effectLst/>
            </p:spPr>
          </p:cxnSp>
          <p:sp>
            <p:nvSpPr>
              <p:cNvPr id="21" name="Parallelogram 20"/>
              <p:cNvSpPr/>
              <p:nvPr/>
            </p:nvSpPr>
            <p:spPr bwMode="auto">
              <a:xfrm>
                <a:off x="1151466" y="3437467"/>
                <a:ext cx="3843866" cy="389466"/>
              </a:xfrm>
              <a:prstGeom prst="parallelogram">
                <a:avLst/>
              </a:prstGeom>
              <a:solidFill>
                <a:schemeClr val="accent3">
                  <a:lumMod val="6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2" name="TextBox 21"/>
              <p:cNvSpPr txBox="1"/>
              <p:nvPr/>
            </p:nvSpPr>
            <p:spPr>
              <a:xfrm>
                <a:off x="1744132" y="3691467"/>
                <a:ext cx="184666" cy="400110"/>
              </a:xfrm>
              <a:prstGeom prst="rect">
                <a:avLst/>
              </a:prstGeom>
              <a:noFill/>
            </p:spPr>
            <p:txBody>
              <a:bodyPr wrap="none" rtlCol="0">
                <a:spAutoFit/>
              </a:bodyPr>
              <a:lstStyle/>
              <a:p>
                <a:endParaRPr lang="en-US" sz="2000" dirty="0">
                  <a:solidFill>
                    <a:srgbClr val="000000"/>
                  </a:solidFill>
                </a:endParaRPr>
              </a:p>
            </p:txBody>
          </p:sp>
          <p:sp>
            <p:nvSpPr>
              <p:cNvPr id="23" name="TextBox 22"/>
              <p:cNvSpPr txBox="1"/>
              <p:nvPr/>
            </p:nvSpPr>
            <p:spPr>
              <a:xfrm>
                <a:off x="2573866" y="3522133"/>
                <a:ext cx="184666" cy="400110"/>
              </a:xfrm>
              <a:prstGeom prst="rect">
                <a:avLst/>
              </a:prstGeom>
              <a:noFill/>
            </p:spPr>
            <p:txBody>
              <a:bodyPr wrap="none" rtlCol="0">
                <a:spAutoFit/>
              </a:bodyPr>
              <a:lstStyle/>
              <a:p>
                <a:endParaRPr lang="en-US" sz="2000" dirty="0">
                  <a:solidFill>
                    <a:srgbClr val="000000"/>
                  </a:solidFill>
                </a:endParaRPr>
              </a:p>
            </p:txBody>
          </p:sp>
        </p:grpSp>
        <p:grpSp>
          <p:nvGrpSpPr>
            <p:cNvPr id="4" name="Group 3"/>
            <p:cNvGrpSpPr/>
            <p:nvPr/>
          </p:nvGrpSpPr>
          <p:grpSpPr>
            <a:xfrm>
              <a:off x="4267200" y="1794931"/>
              <a:ext cx="1482116" cy="817267"/>
              <a:chOff x="4267200" y="1794931"/>
              <a:chExt cx="1482116" cy="817267"/>
            </a:xfrm>
          </p:grpSpPr>
          <p:sp>
            <p:nvSpPr>
              <p:cNvPr id="19" name="TextBox 18"/>
              <p:cNvSpPr txBox="1"/>
              <p:nvPr/>
            </p:nvSpPr>
            <p:spPr>
              <a:xfrm>
                <a:off x="4944513" y="1794931"/>
                <a:ext cx="804803" cy="523220"/>
              </a:xfrm>
              <a:prstGeom prst="rect">
                <a:avLst/>
              </a:prstGeom>
              <a:solidFill>
                <a:schemeClr val="bg1"/>
              </a:solidFill>
            </p:spPr>
            <p:txBody>
              <a:bodyPr wrap="none" rtlCol="0">
                <a:spAutoFit/>
              </a:bodyPr>
              <a:lstStyle/>
              <a:p>
                <a:r>
                  <a:rPr lang="en-US" sz="2800" dirty="0" smtClean="0">
                    <a:solidFill>
                      <a:srgbClr val="000000"/>
                    </a:solidFill>
                  </a:rPr>
                  <a:t>r </a:t>
                </a:r>
                <a:r>
                  <a:rPr lang="en-US" sz="2800" dirty="0" err="1" smtClean="0">
                    <a:solidFill>
                      <a:srgbClr val="000000"/>
                    </a:solidFill>
                  </a:rPr>
                  <a:t>dϕ</a:t>
                </a:r>
                <a:endParaRPr lang="en-US" sz="2800" dirty="0">
                  <a:solidFill>
                    <a:srgbClr val="000000"/>
                  </a:solidFill>
                  <a:latin typeface="Symbol" charset="2"/>
                  <a:cs typeface="Symbol" charset="2"/>
                </a:endParaRPr>
              </a:p>
            </p:txBody>
          </p:sp>
          <p:sp>
            <p:nvSpPr>
              <p:cNvPr id="20" name="Rectangle 19"/>
              <p:cNvSpPr/>
              <p:nvPr/>
            </p:nvSpPr>
            <p:spPr>
              <a:xfrm>
                <a:off x="4267200" y="2150533"/>
                <a:ext cx="500079" cy="461665"/>
              </a:xfrm>
              <a:prstGeom prst="rect">
                <a:avLst/>
              </a:prstGeom>
            </p:spPr>
            <p:txBody>
              <a:bodyPr wrap="square">
                <a:spAutoFit/>
              </a:bodyPr>
              <a:lstStyle/>
              <a:p>
                <a:r>
                  <a:rPr lang="en-US" dirty="0" err="1" smtClean="0">
                    <a:solidFill>
                      <a:srgbClr val="000000"/>
                    </a:solidFill>
                  </a:rPr>
                  <a:t>dr</a:t>
                </a:r>
                <a:endParaRPr lang="en-US" dirty="0">
                  <a:solidFill>
                    <a:srgbClr val="000000"/>
                  </a:solidFill>
                </a:endParaRPr>
              </a:p>
            </p:txBody>
          </p:sp>
        </p:grpSp>
      </p:grpSp>
      <p:graphicFrame>
        <p:nvGraphicFramePr>
          <p:cNvPr id="24" name="Object 23"/>
          <p:cNvGraphicFramePr>
            <a:graphicFrameLocks noChangeAspect="1"/>
          </p:cNvGraphicFramePr>
          <p:nvPr>
            <p:extLst>
              <p:ext uri="{D42A27DB-BD31-4B8C-83A1-F6EECF244321}">
                <p14:modId xmlns:p14="http://schemas.microsoft.com/office/powerpoint/2010/main" val="4019128015"/>
              </p:ext>
            </p:extLst>
          </p:nvPr>
        </p:nvGraphicFramePr>
        <p:xfrm>
          <a:off x="4125913" y="16933"/>
          <a:ext cx="2595562" cy="1200150"/>
        </p:xfrm>
        <a:graphic>
          <a:graphicData uri="http://schemas.openxmlformats.org/presentationml/2006/ole">
            <mc:AlternateContent xmlns:mc="http://schemas.openxmlformats.org/markup-compatibility/2006">
              <mc:Choice xmlns:v="urn:schemas-microsoft-com:vml" Requires="v">
                <p:oleObj spid="_x0000_s914440" name="Equation" r:id="rId6" imgW="850900" imgH="393700" progId="Equation.3">
                  <p:embed/>
                </p:oleObj>
              </mc:Choice>
              <mc:Fallback>
                <p:oleObj name="Equation" r:id="rId6" imgW="850900" imgH="393700" progId="Equation.3">
                  <p:embed/>
                  <p:pic>
                    <p:nvPicPr>
                      <p:cNvPr id="0" name=""/>
                      <p:cNvPicPr/>
                      <p:nvPr/>
                    </p:nvPicPr>
                    <p:blipFill>
                      <a:blip r:embed="rId7"/>
                      <a:stretch>
                        <a:fillRect/>
                      </a:stretch>
                    </p:blipFill>
                    <p:spPr>
                      <a:xfrm>
                        <a:off x="4125913" y="16933"/>
                        <a:ext cx="2595562" cy="1200150"/>
                      </a:xfrm>
                      <a:prstGeom prst="rect">
                        <a:avLst/>
                      </a:prstGeom>
                    </p:spPr>
                  </p:pic>
                </p:oleObj>
              </mc:Fallback>
            </mc:AlternateContent>
          </a:graphicData>
        </a:graphic>
      </p:graphicFrame>
    </p:spTree>
    <p:extLst>
      <p:ext uri="{BB962C8B-B14F-4D97-AF65-F5344CB8AC3E}">
        <p14:creationId xmlns:p14="http://schemas.microsoft.com/office/powerpoint/2010/main" val="11967041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5906565"/>
            <a:ext cx="2133600" cy="476250"/>
          </a:xfrm>
        </p:spPr>
        <p:txBody>
          <a:bodyPr/>
          <a:lstStyle/>
          <a:p>
            <a:pPr>
              <a:defRPr/>
            </a:pPr>
            <a:fld id="{28E9A3FF-79B7-504C-B659-7D19FB5634D4}" type="slidenum">
              <a:rPr lang="en-US">
                <a:solidFill>
                  <a:srgbClr val="000000"/>
                </a:solidFill>
              </a:rPr>
              <a:pPr>
                <a:defRPr/>
              </a:pPr>
              <a:t>16</a:t>
            </a:fld>
            <a:endParaRPr lang="en-US">
              <a:solidFill>
                <a:srgbClr val="000000"/>
              </a:solidFill>
            </a:endParaRPr>
          </a:p>
        </p:txBody>
      </p:sp>
      <p:sp>
        <p:nvSpPr>
          <p:cNvPr id="3" name="TextBox 2"/>
          <p:cNvSpPr txBox="1"/>
          <p:nvPr/>
        </p:nvSpPr>
        <p:spPr>
          <a:xfrm>
            <a:off x="287867" y="2607739"/>
            <a:ext cx="8856133" cy="1477328"/>
          </a:xfrm>
          <a:prstGeom prst="rect">
            <a:avLst/>
          </a:prstGeom>
          <a:noFill/>
        </p:spPr>
        <p:txBody>
          <a:bodyPr wrap="square" rtlCol="0">
            <a:spAutoFit/>
          </a:bodyPr>
          <a:lstStyle/>
          <a:p>
            <a:r>
              <a:rPr lang="en-US" sz="3000">
                <a:solidFill>
                  <a:srgbClr val="000000"/>
                </a:solidFill>
              </a:rPr>
              <a:t>You are walking on a flat-bottomed rowboat. </a:t>
            </a:r>
            <a:br>
              <a:rPr lang="en-US" sz="3000">
                <a:solidFill>
                  <a:srgbClr val="000000"/>
                </a:solidFill>
              </a:rPr>
            </a:br>
            <a:r>
              <a:rPr lang="en-US" sz="3000">
                <a:solidFill>
                  <a:srgbClr val="000000"/>
                </a:solidFill>
              </a:rPr>
              <a:t>Which formula correctly relates position vectors?</a:t>
            </a:r>
          </a:p>
          <a:p>
            <a:r>
              <a:rPr lang="en-US" sz="3000">
                <a:solidFill>
                  <a:srgbClr val="000000"/>
                </a:solidFill>
              </a:rPr>
              <a:t>Notation:  </a:t>
            </a:r>
            <a:r>
              <a:rPr lang="en-US" sz="3000" b="1">
                <a:solidFill>
                  <a:srgbClr val="000000"/>
                </a:solidFill>
              </a:rPr>
              <a:t>r</a:t>
            </a:r>
            <a:r>
              <a:rPr lang="en-US" sz="3200" baseline="-25000">
                <a:solidFill>
                  <a:srgbClr val="000000"/>
                </a:solidFill>
              </a:rPr>
              <a:t>a/b</a:t>
            </a:r>
            <a:r>
              <a:rPr lang="en-US" sz="3000">
                <a:solidFill>
                  <a:srgbClr val="000000"/>
                </a:solidFill>
              </a:rPr>
              <a:t> is  “position of a with respect to b.”</a:t>
            </a:r>
            <a:endParaRPr lang="en-US" sz="2000">
              <a:solidFill>
                <a:srgbClr val="000000"/>
              </a:solidFill>
            </a:endParaRPr>
          </a:p>
        </p:txBody>
      </p:sp>
      <p:cxnSp>
        <p:nvCxnSpPr>
          <p:cNvPr id="5" name="Straight Connector 4"/>
          <p:cNvCxnSpPr/>
          <p:nvPr/>
        </p:nvCxnSpPr>
        <p:spPr bwMode="auto">
          <a:xfrm>
            <a:off x="2997200" y="1862673"/>
            <a:ext cx="4588934" cy="1588"/>
          </a:xfrm>
          <a:prstGeom prst="line">
            <a:avLst/>
          </a:prstGeom>
          <a:noFill/>
          <a:ln w="101600" cap="flat" cmpd="sng" algn="ctr">
            <a:solidFill>
              <a:schemeClr val="tx1"/>
            </a:solidFill>
            <a:prstDash val="solid"/>
            <a:round/>
            <a:headEnd type="none" w="med" len="med"/>
            <a:tailEnd type="none"/>
          </a:ln>
          <a:effectLst/>
        </p:spPr>
      </p:cxnSp>
      <p:cxnSp>
        <p:nvCxnSpPr>
          <p:cNvPr id="6" name="Straight Connector 5"/>
          <p:cNvCxnSpPr/>
          <p:nvPr/>
        </p:nvCxnSpPr>
        <p:spPr bwMode="auto">
          <a:xfrm flipV="1">
            <a:off x="7552266" y="1303873"/>
            <a:ext cx="948267" cy="541866"/>
          </a:xfrm>
          <a:prstGeom prst="line">
            <a:avLst/>
          </a:prstGeom>
          <a:noFill/>
          <a:ln w="101600" cap="flat" cmpd="sng" algn="ctr">
            <a:solidFill>
              <a:schemeClr val="tx1"/>
            </a:solidFill>
            <a:prstDash val="solid"/>
            <a:round/>
            <a:headEnd type="none" w="med" len="med"/>
            <a:tailEnd type="none"/>
          </a:ln>
          <a:effectLst/>
        </p:spPr>
      </p:cxnSp>
      <p:cxnSp>
        <p:nvCxnSpPr>
          <p:cNvPr id="8" name="Straight Connector 7"/>
          <p:cNvCxnSpPr/>
          <p:nvPr/>
        </p:nvCxnSpPr>
        <p:spPr bwMode="auto">
          <a:xfrm flipH="1" flipV="1">
            <a:off x="2065866" y="1320807"/>
            <a:ext cx="948267" cy="541866"/>
          </a:xfrm>
          <a:prstGeom prst="line">
            <a:avLst/>
          </a:prstGeom>
          <a:noFill/>
          <a:ln w="101600" cap="flat" cmpd="sng" algn="ctr">
            <a:solidFill>
              <a:schemeClr val="tx1"/>
            </a:solidFill>
            <a:prstDash val="solid"/>
            <a:round/>
            <a:headEnd type="none" w="med" len="med"/>
            <a:tailEnd type="none"/>
          </a:ln>
          <a:effectLst/>
        </p:spPr>
      </p:cxnSp>
      <p:cxnSp>
        <p:nvCxnSpPr>
          <p:cNvPr id="11" name="Straight Connector 10"/>
          <p:cNvCxnSpPr/>
          <p:nvPr/>
        </p:nvCxnSpPr>
        <p:spPr bwMode="auto">
          <a:xfrm>
            <a:off x="0" y="1253082"/>
            <a:ext cx="1625600" cy="1588"/>
          </a:xfrm>
          <a:prstGeom prst="line">
            <a:avLst/>
          </a:prstGeom>
          <a:noFill/>
          <a:ln w="101600" cap="flat" cmpd="sng" algn="ctr">
            <a:solidFill>
              <a:schemeClr val="tx1"/>
            </a:solidFill>
            <a:prstDash val="solid"/>
            <a:round/>
            <a:headEnd type="none" w="med" len="med"/>
            <a:tailEnd type="none"/>
          </a:ln>
          <a:effectLst/>
        </p:spPr>
      </p:cxnSp>
      <p:cxnSp>
        <p:nvCxnSpPr>
          <p:cNvPr id="13" name="Straight Connector 12"/>
          <p:cNvCxnSpPr/>
          <p:nvPr/>
        </p:nvCxnSpPr>
        <p:spPr bwMode="auto">
          <a:xfrm rot="16200000" flipV="1">
            <a:off x="927871" y="1926944"/>
            <a:ext cx="1405468" cy="23860"/>
          </a:xfrm>
          <a:prstGeom prst="line">
            <a:avLst/>
          </a:prstGeom>
          <a:noFill/>
          <a:ln w="101600" cap="flat" cmpd="sng" algn="ctr">
            <a:solidFill>
              <a:schemeClr val="tx1"/>
            </a:solidFill>
            <a:prstDash val="solid"/>
            <a:round/>
            <a:headEnd type="none" w="med" len="med"/>
            <a:tailEnd type="none"/>
          </a:ln>
          <a:effectLst/>
        </p:spPr>
      </p:cxnSp>
      <p:sp>
        <p:nvSpPr>
          <p:cNvPr id="15" name="TextBox 14"/>
          <p:cNvSpPr txBox="1"/>
          <p:nvPr/>
        </p:nvSpPr>
        <p:spPr>
          <a:xfrm>
            <a:off x="287866" y="1828807"/>
            <a:ext cx="1005403" cy="523220"/>
          </a:xfrm>
          <a:prstGeom prst="rect">
            <a:avLst/>
          </a:prstGeom>
          <a:noFill/>
        </p:spPr>
        <p:txBody>
          <a:bodyPr wrap="none" rtlCol="0">
            <a:spAutoFit/>
          </a:bodyPr>
          <a:lstStyle/>
          <a:p>
            <a:r>
              <a:rPr lang="en-US" sz="2800">
                <a:solidFill>
                  <a:srgbClr val="000000"/>
                </a:solidFill>
              </a:rPr>
              <a:t>Dock</a:t>
            </a:r>
          </a:p>
        </p:txBody>
      </p:sp>
      <p:sp>
        <p:nvSpPr>
          <p:cNvPr id="19" name="Freeform 18"/>
          <p:cNvSpPr/>
          <p:nvPr/>
        </p:nvSpPr>
        <p:spPr bwMode="auto">
          <a:xfrm>
            <a:off x="1642533" y="1828806"/>
            <a:ext cx="1422400" cy="118428"/>
          </a:xfrm>
          <a:custGeom>
            <a:avLst/>
            <a:gdLst>
              <a:gd name="connsiteX0" fmla="*/ 0 w 1422400"/>
              <a:gd name="connsiteY0" fmla="*/ 101600 h 118428"/>
              <a:gd name="connsiteX1" fmla="*/ 203200 w 1422400"/>
              <a:gd name="connsiteY1" fmla="*/ 50800 h 118428"/>
              <a:gd name="connsiteX2" fmla="*/ 237067 w 1422400"/>
              <a:gd name="connsiteY2" fmla="*/ 0 h 118428"/>
              <a:gd name="connsiteX3" fmla="*/ 338667 w 1422400"/>
              <a:gd name="connsiteY3" fmla="*/ 67734 h 118428"/>
              <a:gd name="connsiteX4" fmla="*/ 440267 w 1422400"/>
              <a:gd name="connsiteY4" fmla="*/ 101600 h 118428"/>
              <a:gd name="connsiteX5" fmla="*/ 575734 w 1422400"/>
              <a:gd name="connsiteY5" fmla="*/ 84667 h 118428"/>
              <a:gd name="connsiteX6" fmla="*/ 626534 w 1422400"/>
              <a:gd name="connsiteY6" fmla="*/ 67734 h 118428"/>
              <a:gd name="connsiteX7" fmla="*/ 660400 w 1422400"/>
              <a:gd name="connsiteY7" fmla="*/ 16934 h 118428"/>
              <a:gd name="connsiteX8" fmla="*/ 711200 w 1422400"/>
              <a:gd name="connsiteY8" fmla="*/ 33867 h 118428"/>
              <a:gd name="connsiteX9" fmla="*/ 812800 w 1422400"/>
              <a:gd name="connsiteY9" fmla="*/ 101600 h 118428"/>
              <a:gd name="connsiteX10" fmla="*/ 1049867 w 1422400"/>
              <a:gd name="connsiteY10" fmla="*/ 50800 h 118428"/>
              <a:gd name="connsiteX11" fmla="*/ 1066800 w 1422400"/>
              <a:gd name="connsiteY11" fmla="*/ 0 h 118428"/>
              <a:gd name="connsiteX12" fmla="*/ 1168400 w 1422400"/>
              <a:gd name="connsiteY12" fmla="*/ 33867 h 118428"/>
              <a:gd name="connsiteX13" fmla="*/ 1219200 w 1422400"/>
              <a:gd name="connsiteY13" fmla="*/ 50800 h 118428"/>
              <a:gd name="connsiteX14" fmla="*/ 1422400 w 1422400"/>
              <a:gd name="connsiteY14" fmla="*/ 67734 h 11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18428">
                <a:moveTo>
                  <a:pt x="0" y="101600"/>
                </a:moveTo>
                <a:cubicBezTo>
                  <a:pt x="84731" y="92186"/>
                  <a:pt x="144869" y="109131"/>
                  <a:pt x="203200" y="50800"/>
                </a:cubicBezTo>
                <a:cubicBezTo>
                  <a:pt x="217591" y="36409"/>
                  <a:pt x="225778" y="16933"/>
                  <a:pt x="237067" y="0"/>
                </a:cubicBezTo>
                <a:cubicBezTo>
                  <a:pt x="270934" y="22578"/>
                  <a:pt x="300053" y="54863"/>
                  <a:pt x="338667" y="67734"/>
                </a:cubicBezTo>
                <a:lnTo>
                  <a:pt x="440267" y="101600"/>
                </a:lnTo>
                <a:cubicBezTo>
                  <a:pt x="485423" y="95956"/>
                  <a:pt x="530961" y="92807"/>
                  <a:pt x="575734" y="84667"/>
                </a:cubicBezTo>
                <a:cubicBezTo>
                  <a:pt x="593295" y="81474"/>
                  <a:pt x="612596" y="78884"/>
                  <a:pt x="626534" y="67734"/>
                </a:cubicBezTo>
                <a:cubicBezTo>
                  <a:pt x="642426" y="55021"/>
                  <a:pt x="649111" y="33867"/>
                  <a:pt x="660400" y="16934"/>
                </a:cubicBezTo>
                <a:cubicBezTo>
                  <a:pt x="677333" y="22578"/>
                  <a:pt x="696348" y="23966"/>
                  <a:pt x="711200" y="33867"/>
                </a:cubicBezTo>
                <a:cubicBezTo>
                  <a:pt x="838043" y="118428"/>
                  <a:pt x="692010" y="61338"/>
                  <a:pt x="812800" y="101600"/>
                </a:cubicBezTo>
                <a:cubicBezTo>
                  <a:pt x="861040" y="97215"/>
                  <a:pt x="998865" y="114553"/>
                  <a:pt x="1049867" y="50800"/>
                </a:cubicBezTo>
                <a:cubicBezTo>
                  <a:pt x="1061017" y="36862"/>
                  <a:pt x="1061156" y="16933"/>
                  <a:pt x="1066800" y="0"/>
                </a:cubicBezTo>
                <a:lnTo>
                  <a:pt x="1168400" y="33867"/>
                </a:lnTo>
                <a:cubicBezTo>
                  <a:pt x="1185333" y="39511"/>
                  <a:pt x="1201439" y="49024"/>
                  <a:pt x="1219200" y="50800"/>
                </a:cubicBezTo>
                <a:cubicBezTo>
                  <a:pt x="1399767" y="68857"/>
                  <a:pt x="1331808" y="67734"/>
                  <a:pt x="1422400" y="67734"/>
                </a:cubicBezTo>
              </a:path>
            </a:pathLst>
          </a:custGeom>
          <a:noFill/>
          <a:ln w="50800" cap="flat" cmpd="sng" algn="ctr">
            <a:solidFill>
              <a:srgbClr val="3366FF"/>
            </a:solidFill>
            <a:prstDash val="solid"/>
            <a:round/>
            <a:headEnd type="none" w="med" len="med"/>
            <a:tailEnd type="none"/>
          </a:ln>
          <a:effectLst/>
        </p:spPr>
        <p:txBody>
          <a:bodyPr rtlCol="0" anchor="ctr"/>
          <a:lstStyle/>
          <a:p>
            <a:pPr algn="ctr"/>
            <a:endParaRPr lang="en-US">
              <a:solidFill>
                <a:srgbClr val="000000"/>
              </a:solidFill>
            </a:endParaRPr>
          </a:p>
        </p:txBody>
      </p:sp>
      <p:sp>
        <p:nvSpPr>
          <p:cNvPr id="20" name="Freeform 19"/>
          <p:cNvSpPr/>
          <p:nvPr/>
        </p:nvSpPr>
        <p:spPr bwMode="auto">
          <a:xfrm>
            <a:off x="7569203" y="1794940"/>
            <a:ext cx="1422400" cy="118428"/>
          </a:xfrm>
          <a:custGeom>
            <a:avLst/>
            <a:gdLst>
              <a:gd name="connsiteX0" fmla="*/ 0 w 1422400"/>
              <a:gd name="connsiteY0" fmla="*/ 101600 h 118428"/>
              <a:gd name="connsiteX1" fmla="*/ 203200 w 1422400"/>
              <a:gd name="connsiteY1" fmla="*/ 50800 h 118428"/>
              <a:gd name="connsiteX2" fmla="*/ 237067 w 1422400"/>
              <a:gd name="connsiteY2" fmla="*/ 0 h 118428"/>
              <a:gd name="connsiteX3" fmla="*/ 338667 w 1422400"/>
              <a:gd name="connsiteY3" fmla="*/ 67734 h 118428"/>
              <a:gd name="connsiteX4" fmla="*/ 440267 w 1422400"/>
              <a:gd name="connsiteY4" fmla="*/ 101600 h 118428"/>
              <a:gd name="connsiteX5" fmla="*/ 575734 w 1422400"/>
              <a:gd name="connsiteY5" fmla="*/ 84667 h 118428"/>
              <a:gd name="connsiteX6" fmla="*/ 626534 w 1422400"/>
              <a:gd name="connsiteY6" fmla="*/ 67734 h 118428"/>
              <a:gd name="connsiteX7" fmla="*/ 660400 w 1422400"/>
              <a:gd name="connsiteY7" fmla="*/ 16934 h 118428"/>
              <a:gd name="connsiteX8" fmla="*/ 711200 w 1422400"/>
              <a:gd name="connsiteY8" fmla="*/ 33867 h 118428"/>
              <a:gd name="connsiteX9" fmla="*/ 812800 w 1422400"/>
              <a:gd name="connsiteY9" fmla="*/ 101600 h 118428"/>
              <a:gd name="connsiteX10" fmla="*/ 1049867 w 1422400"/>
              <a:gd name="connsiteY10" fmla="*/ 50800 h 118428"/>
              <a:gd name="connsiteX11" fmla="*/ 1066800 w 1422400"/>
              <a:gd name="connsiteY11" fmla="*/ 0 h 118428"/>
              <a:gd name="connsiteX12" fmla="*/ 1168400 w 1422400"/>
              <a:gd name="connsiteY12" fmla="*/ 33867 h 118428"/>
              <a:gd name="connsiteX13" fmla="*/ 1219200 w 1422400"/>
              <a:gd name="connsiteY13" fmla="*/ 50800 h 118428"/>
              <a:gd name="connsiteX14" fmla="*/ 1422400 w 1422400"/>
              <a:gd name="connsiteY14" fmla="*/ 67734 h 11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18428">
                <a:moveTo>
                  <a:pt x="0" y="101600"/>
                </a:moveTo>
                <a:cubicBezTo>
                  <a:pt x="84731" y="92186"/>
                  <a:pt x="144869" y="109131"/>
                  <a:pt x="203200" y="50800"/>
                </a:cubicBezTo>
                <a:cubicBezTo>
                  <a:pt x="217591" y="36409"/>
                  <a:pt x="225778" y="16933"/>
                  <a:pt x="237067" y="0"/>
                </a:cubicBezTo>
                <a:cubicBezTo>
                  <a:pt x="270934" y="22578"/>
                  <a:pt x="300053" y="54863"/>
                  <a:pt x="338667" y="67734"/>
                </a:cubicBezTo>
                <a:lnTo>
                  <a:pt x="440267" y="101600"/>
                </a:lnTo>
                <a:cubicBezTo>
                  <a:pt x="485423" y="95956"/>
                  <a:pt x="530961" y="92807"/>
                  <a:pt x="575734" y="84667"/>
                </a:cubicBezTo>
                <a:cubicBezTo>
                  <a:pt x="593295" y="81474"/>
                  <a:pt x="612596" y="78884"/>
                  <a:pt x="626534" y="67734"/>
                </a:cubicBezTo>
                <a:cubicBezTo>
                  <a:pt x="642426" y="55021"/>
                  <a:pt x="649111" y="33867"/>
                  <a:pt x="660400" y="16934"/>
                </a:cubicBezTo>
                <a:cubicBezTo>
                  <a:pt x="677333" y="22578"/>
                  <a:pt x="696348" y="23966"/>
                  <a:pt x="711200" y="33867"/>
                </a:cubicBezTo>
                <a:cubicBezTo>
                  <a:pt x="838043" y="118428"/>
                  <a:pt x="692010" y="61338"/>
                  <a:pt x="812800" y="101600"/>
                </a:cubicBezTo>
                <a:cubicBezTo>
                  <a:pt x="861040" y="97215"/>
                  <a:pt x="998865" y="114553"/>
                  <a:pt x="1049867" y="50800"/>
                </a:cubicBezTo>
                <a:cubicBezTo>
                  <a:pt x="1061017" y="36862"/>
                  <a:pt x="1061156" y="16933"/>
                  <a:pt x="1066800" y="0"/>
                </a:cubicBezTo>
                <a:lnTo>
                  <a:pt x="1168400" y="33867"/>
                </a:lnTo>
                <a:cubicBezTo>
                  <a:pt x="1185333" y="39511"/>
                  <a:pt x="1201439" y="49024"/>
                  <a:pt x="1219200" y="50800"/>
                </a:cubicBezTo>
                <a:cubicBezTo>
                  <a:pt x="1399767" y="68857"/>
                  <a:pt x="1331808" y="67734"/>
                  <a:pt x="1422400" y="67734"/>
                </a:cubicBezTo>
              </a:path>
            </a:pathLst>
          </a:custGeom>
          <a:noFill/>
          <a:ln w="50800" cap="flat" cmpd="sng" algn="ctr">
            <a:solidFill>
              <a:srgbClr val="3366FF"/>
            </a:solidFill>
            <a:prstDash val="solid"/>
            <a:round/>
            <a:headEnd type="none" w="med" len="med"/>
            <a:tailEnd type="none"/>
          </a:ln>
          <a:effectLst/>
        </p:spPr>
        <p:txBody>
          <a:bodyPr rtlCol="0" anchor="ctr"/>
          <a:lstStyle/>
          <a:p>
            <a:pPr algn="ctr"/>
            <a:endParaRPr lang="en-US">
              <a:solidFill>
                <a:srgbClr val="000000"/>
              </a:solidFill>
            </a:endParaRPr>
          </a:p>
        </p:txBody>
      </p:sp>
      <p:cxnSp>
        <p:nvCxnSpPr>
          <p:cNvPr id="21" name="Straight Connector 20"/>
          <p:cNvCxnSpPr/>
          <p:nvPr/>
        </p:nvCxnSpPr>
        <p:spPr bwMode="auto">
          <a:xfrm rot="16200000" flipV="1">
            <a:off x="6942668" y="1540939"/>
            <a:ext cx="338667" cy="169335"/>
          </a:xfrm>
          <a:prstGeom prst="line">
            <a:avLst/>
          </a:prstGeom>
          <a:noFill/>
          <a:ln w="101600" cap="flat" cmpd="sng" algn="ctr">
            <a:solidFill>
              <a:schemeClr val="tx1"/>
            </a:solidFill>
            <a:prstDash val="solid"/>
            <a:round/>
            <a:headEnd type="none" w="med" len="med"/>
            <a:tailEnd type="none"/>
          </a:ln>
          <a:effectLst/>
        </p:spPr>
      </p:cxnSp>
      <p:cxnSp>
        <p:nvCxnSpPr>
          <p:cNvPr id="23" name="Straight Connector 22"/>
          <p:cNvCxnSpPr/>
          <p:nvPr/>
        </p:nvCxnSpPr>
        <p:spPr bwMode="auto">
          <a:xfrm rot="5400000" flipH="1" flipV="1">
            <a:off x="6739468" y="1540939"/>
            <a:ext cx="338667" cy="169335"/>
          </a:xfrm>
          <a:prstGeom prst="line">
            <a:avLst/>
          </a:prstGeom>
          <a:noFill/>
          <a:ln w="101600" cap="flat" cmpd="sng" algn="ctr">
            <a:solidFill>
              <a:schemeClr val="tx1"/>
            </a:solidFill>
            <a:prstDash val="solid"/>
            <a:round/>
            <a:headEnd type="none" w="med" len="med"/>
            <a:tailEnd type="none"/>
          </a:ln>
          <a:effectLst/>
        </p:spPr>
      </p:cxnSp>
      <p:cxnSp>
        <p:nvCxnSpPr>
          <p:cNvPr id="24" name="Straight Connector 23"/>
          <p:cNvCxnSpPr/>
          <p:nvPr/>
        </p:nvCxnSpPr>
        <p:spPr bwMode="auto">
          <a:xfrm rot="16200000" flipV="1">
            <a:off x="6620935" y="1049872"/>
            <a:ext cx="812801" cy="4"/>
          </a:xfrm>
          <a:prstGeom prst="line">
            <a:avLst/>
          </a:prstGeom>
          <a:noFill/>
          <a:ln w="101600" cap="flat" cmpd="sng" algn="ctr">
            <a:solidFill>
              <a:schemeClr val="tx1"/>
            </a:solidFill>
            <a:prstDash val="solid"/>
            <a:round/>
            <a:headEnd type="none" w="med" len="med"/>
            <a:tailEnd type="none"/>
          </a:ln>
          <a:effectLst/>
        </p:spPr>
      </p:cxnSp>
      <p:cxnSp>
        <p:nvCxnSpPr>
          <p:cNvPr id="26" name="Straight Connector 25"/>
          <p:cNvCxnSpPr/>
          <p:nvPr/>
        </p:nvCxnSpPr>
        <p:spPr bwMode="auto">
          <a:xfrm rot="10800000">
            <a:off x="6570137" y="948274"/>
            <a:ext cx="1032931" cy="84667"/>
          </a:xfrm>
          <a:prstGeom prst="line">
            <a:avLst/>
          </a:prstGeom>
          <a:noFill/>
          <a:ln w="101600" cap="flat" cmpd="sng" algn="ctr">
            <a:solidFill>
              <a:schemeClr val="tx1"/>
            </a:solidFill>
            <a:prstDash val="solid"/>
            <a:round/>
            <a:headEnd type="none" w="med" len="med"/>
            <a:tailEnd type="none"/>
          </a:ln>
          <a:effectLst/>
        </p:spPr>
      </p:cxnSp>
      <p:sp>
        <p:nvSpPr>
          <p:cNvPr id="28" name="Smiley Face 27"/>
          <p:cNvSpPr/>
          <p:nvPr/>
        </p:nvSpPr>
        <p:spPr bwMode="auto">
          <a:xfrm>
            <a:off x="6790267" y="135475"/>
            <a:ext cx="491067" cy="491067"/>
          </a:xfrm>
          <a:prstGeom prst="smileyF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34" name="Straight Arrow Connector 33"/>
          <p:cNvCxnSpPr/>
          <p:nvPr/>
        </p:nvCxnSpPr>
        <p:spPr bwMode="auto">
          <a:xfrm>
            <a:off x="1727200" y="2438404"/>
            <a:ext cx="3556000" cy="1588"/>
          </a:xfrm>
          <a:prstGeom prst="straightConnector1">
            <a:avLst/>
          </a:prstGeom>
          <a:noFill/>
          <a:ln w="63500" cap="flat" cmpd="sng" algn="ctr">
            <a:solidFill>
              <a:schemeClr val="tx1"/>
            </a:solidFill>
            <a:prstDash val="lgDash"/>
            <a:round/>
            <a:headEnd type="none" w="med" len="med"/>
            <a:tailEnd type="arrow"/>
          </a:ln>
          <a:effectLst/>
        </p:spPr>
      </p:cxnSp>
      <p:sp>
        <p:nvSpPr>
          <p:cNvPr id="36" name="Oval 35"/>
          <p:cNvSpPr/>
          <p:nvPr/>
        </p:nvSpPr>
        <p:spPr bwMode="auto">
          <a:xfrm>
            <a:off x="5113866" y="1761072"/>
            <a:ext cx="203201" cy="203201"/>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7" name="TextBox 36"/>
          <p:cNvSpPr txBox="1"/>
          <p:nvPr/>
        </p:nvSpPr>
        <p:spPr>
          <a:xfrm>
            <a:off x="3860800" y="1794940"/>
            <a:ext cx="1250913" cy="430887"/>
          </a:xfrm>
          <a:prstGeom prst="rect">
            <a:avLst/>
          </a:prstGeom>
          <a:noFill/>
        </p:spPr>
        <p:txBody>
          <a:bodyPr wrap="none" rtlCol="0">
            <a:spAutoFit/>
          </a:bodyPr>
          <a:lstStyle/>
          <a:p>
            <a:r>
              <a:rPr lang="en-US" sz="2200">
                <a:solidFill>
                  <a:srgbClr val="000000"/>
                </a:solidFill>
              </a:rPr>
              <a:t>CM boat</a:t>
            </a:r>
          </a:p>
        </p:txBody>
      </p:sp>
      <p:sp>
        <p:nvSpPr>
          <p:cNvPr id="44" name="TextBox 43"/>
          <p:cNvSpPr txBox="1"/>
          <p:nvPr/>
        </p:nvSpPr>
        <p:spPr>
          <a:xfrm>
            <a:off x="5384800" y="2099742"/>
            <a:ext cx="1593413" cy="492443"/>
          </a:xfrm>
          <a:prstGeom prst="rect">
            <a:avLst/>
          </a:prstGeom>
          <a:noFill/>
        </p:spPr>
        <p:txBody>
          <a:bodyPr wrap="none" rtlCol="0">
            <a:spAutoFit/>
          </a:bodyPr>
          <a:lstStyle/>
          <a:p>
            <a:r>
              <a:rPr lang="en-US" sz="2600" b="1">
                <a:solidFill>
                  <a:srgbClr val="000000"/>
                </a:solidFill>
              </a:rPr>
              <a:t>r</a:t>
            </a:r>
            <a:r>
              <a:rPr lang="en-US" sz="2600">
                <a:solidFill>
                  <a:srgbClr val="000000"/>
                </a:solidFill>
              </a:rPr>
              <a:t> </a:t>
            </a:r>
            <a:r>
              <a:rPr lang="en-US" sz="3200" baseline="-25000">
                <a:solidFill>
                  <a:srgbClr val="000000"/>
                </a:solidFill>
              </a:rPr>
              <a:t>boat/dock</a:t>
            </a:r>
            <a:endParaRPr lang="en-US" sz="3200" b="1" baseline="-25000">
              <a:solidFill>
                <a:srgbClr val="000000"/>
              </a:solidFill>
            </a:endParaRPr>
          </a:p>
        </p:txBody>
      </p:sp>
      <p:sp>
        <p:nvSpPr>
          <p:cNvPr id="45" name="TextBox 44"/>
          <p:cNvSpPr txBox="1"/>
          <p:nvPr/>
        </p:nvSpPr>
        <p:spPr>
          <a:xfrm>
            <a:off x="3742268" y="829743"/>
            <a:ext cx="1456623" cy="492443"/>
          </a:xfrm>
          <a:prstGeom prst="rect">
            <a:avLst/>
          </a:prstGeom>
          <a:noFill/>
        </p:spPr>
        <p:txBody>
          <a:bodyPr wrap="none" rtlCol="0">
            <a:spAutoFit/>
          </a:bodyPr>
          <a:lstStyle/>
          <a:p>
            <a:r>
              <a:rPr lang="en-US" sz="2600" b="1">
                <a:solidFill>
                  <a:srgbClr val="000000"/>
                </a:solidFill>
              </a:rPr>
              <a:t>r</a:t>
            </a:r>
            <a:r>
              <a:rPr lang="en-US" sz="2600">
                <a:solidFill>
                  <a:srgbClr val="000000"/>
                </a:solidFill>
              </a:rPr>
              <a:t> </a:t>
            </a:r>
            <a:r>
              <a:rPr lang="en-US" sz="3200" baseline="-25000">
                <a:solidFill>
                  <a:srgbClr val="000000"/>
                </a:solidFill>
              </a:rPr>
              <a:t>you/boat</a:t>
            </a:r>
            <a:endParaRPr lang="en-US" sz="3200" b="1" baseline="-25000">
              <a:solidFill>
                <a:srgbClr val="000000"/>
              </a:solidFill>
            </a:endParaRPr>
          </a:p>
        </p:txBody>
      </p:sp>
      <p:sp>
        <p:nvSpPr>
          <p:cNvPr id="46" name="TextBox 45"/>
          <p:cNvSpPr txBox="1"/>
          <p:nvPr/>
        </p:nvSpPr>
        <p:spPr>
          <a:xfrm>
            <a:off x="220135" y="372543"/>
            <a:ext cx="1502041" cy="492443"/>
          </a:xfrm>
          <a:prstGeom prst="rect">
            <a:avLst/>
          </a:prstGeom>
          <a:noFill/>
        </p:spPr>
        <p:txBody>
          <a:bodyPr wrap="none" rtlCol="0">
            <a:spAutoFit/>
          </a:bodyPr>
          <a:lstStyle/>
          <a:p>
            <a:r>
              <a:rPr lang="en-US" sz="2600" b="1">
                <a:solidFill>
                  <a:srgbClr val="000000"/>
                </a:solidFill>
              </a:rPr>
              <a:t>r</a:t>
            </a:r>
            <a:r>
              <a:rPr lang="en-US" sz="2600">
                <a:solidFill>
                  <a:srgbClr val="000000"/>
                </a:solidFill>
              </a:rPr>
              <a:t> </a:t>
            </a:r>
            <a:r>
              <a:rPr lang="en-US" sz="3200" baseline="-25000">
                <a:solidFill>
                  <a:srgbClr val="000000"/>
                </a:solidFill>
              </a:rPr>
              <a:t>you/dock</a:t>
            </a:r>
            <a:endParaRPr lang="en-US" sz="3200" b="1" baseline="-25000">
              <a:solidFill>
                <a:srgbClr val="000000"/>
              </a:solidFill>
            </a:endParaRPr>
          </a:p>
        </p:txBody>
      </p:sp>
      <p:grpSp>
        <p:nvGrpSpPr>
          <p:cNvPr id="4" name="Group 50"/>
          <p:cNvGrpSpPr/>
          <p:nvPr/>
        </p:nvGrpSpPr>
        <p:grpSpPr>
          <a:xfrm>
            <a:off x="5198534" y="1185353"/>
            <a:ext cx="1642533" cy="135466"/>
            <a:chOff x="5198534" y="1524013"/>
            <a:chExt cx="1642533" cy="135466"/>
          </a:xfrm>
        </p:grpSpPr>
        <p:cxnSp>
          <p:nvCxnSpPr>
            <p:cNvPr id="38" name="Straight Arrow Connector 37"/>
            <p:cNvCxnSpPr/>
            <p:nvPr/>
          </p:nvCxnSpPr>
          <p:spPr bwMode="auto">
            <a:xfrm>
              <a:off x="5266266" y="1574800"/>
              <a:ext cx="1574801" cy="1588"/>
            </a:xfrm>
            <a:prstGeom prst="straightConnector1">
              <a:avLst/>
            </a:prstGeom>
            <a:noFill/>
            <a:ln w="63500" cap="flat" cmpd="sng" algn="ctr">
              <a:solidFill>
                <a:schemeClr val="tx1"/>
              </a:solidFill>
              <a:prstDash val="lgDash"/>
              <a:round/>
              <a:headEnd type="none" w="med" len="med"/>
              <a:tailEnd type="arrow"/>
            </a:ln>
            <a:effectLst/>
          </p:spPr>
        </p:cxnSp>
        <p:sp>
          <p:nvSpPr>
            <p:cNvPr id="48" name="Oval 47"/>
            <p:cNvSpPr/>
            <p:nvPr/>
          </p:nvSpPr>
          <p:spPr bwMode="auto">
            <a:xfrm>
              <a:off x="5198534" y="1524013"/>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grpSp>
        <p:nvGrpSpPr>
          <p:cNvPr id="7" name="Group 49"/>
          <p:cNvGrpSpPr/>
          <p:nvPr/>
        </p:nvGrpSpPr>
        <p:grpSpPr>
          <a:xfrm>
            <a:off x="1591808" y="592701"/>
            <a:ext cx="5232325" cy="135466"/>
            <a:chOff x="1591808" y="931361"/>
            <a:chExt cx="5232325" cy="135466"/>
          </a:xfrm>
        </p:grpSpPr>
        <p:cxnSp>
          <p:nvCxnSpPr>
            <p:cNvPr id="33" name="Straight Arrow Connector 32"/>
            <p:cNvCxnSpPr/>
            <p:nvPr/>
          </p:nvCxnSpPr>
          <p:spPr bwMode="auto">
            <a:xfrm>
              <a:off x="1642533" y="999066"/>
              <a:ext cx="5181600" cy="1588"/>
            </a:xfrm>
            <a:prstGeom prst="straightConnector1">
              <a:avLst/>
            </a:prstGeom>
            <a:noFill/>
            <a:ln w="63500" cap="flat" cmpd="sng" algn="ctr">
              <a:solidFill>
                <a:schemeClr val="tx1"/>
              </a:solidFill>
              <a:prstDash val="lgDash"/>
              <a:round/>
              <a:headEnd type="none" w="med" len="med"/>
              <a:tailEnd type="arrow"/>
            </a:ln>
            <a:effectLst/>
          </p:spPr>
        </p:cxnSp>
        <p:sp>
          <p:nvSpPr>
            <p:cNvPr id="49" name="Oval 48"/>
            <p:cNvSpPr/>
            <p:nvPr/>
          </p:nvSpPr>
          <p:spPr bwMode="auto">
            <a:xfrm>
              <a:off x="1591808" y="931361"/>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
        <p:nvSpPr>
          <p:cNvPr id="53" name="Oval 52"/>
          <p:cNvSpPr/>
          <p:nvPr/>
        </p:nvSpPr>
        <p:spPr bwMode="auto">
          <a:xfrm>
            <a:off x="1625598" y="2370672"/>
            <a:ext cx="152400" cy="1524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54" name="TextBox 53"/>
          <p:cNvSpPr txBox="1"/>
          <p:nvPr/>
        </p:nvSpPr>
        <p:spPr>
          <a:xfrm>
            <a:off x="321733" y="3962403"/>
            <a:ext cx="5865708" cy="2954655"/>
          </a:xfrm>
          <a:prstGeom prst="rect">
            <a:avLst/>
          </a:prstGeom>
          <a:noFill/>
        </p:spPr>
        <p:txBody>
          <a:bodyPr wrap="none" rtlCol="0">
            <a:spAutoFit/>
          </a:bodyPr>
          <a:lstStyle/>
          <a:p>
            <a:pPr marL="457200" indent="-457200">
              <a:buFontTx/>
              <a:buAutoNum type="alphaUcParenR"/>
            </a:pPr>
            <a:r>
              <a:rPr lang="en-US" sz="3200">
                <a:solidFill>
                  <a:srgbClr val="000000"/>
                </a:solidFill>
              </a:rPr>
              <a:t> </a:t>
            </a:r>
            <a:r>
              <a:rPr lang="en-US" sz="3200" b="1">
                <a:solidFill>
                  <a:srgbClr val="000000"/>
                </a:solidFill>
              </a:rPr>
              <a:t>r</a:t>
            </a:r>
            <a:r>
              <a:rPr lang="en-US" sz="3200" baseline="-25000">
                <a:solidFill>
                  <a:srgbClr val="000000"/>
                </a:solidFill>
              </a:rPr>
              <a:t>you/dock</a:t>
            </a:r>
            <a:r>
              <a:rPr lang="en-US" sz="3200">
                <a:solidFill>
                  <a:srgbClr val="000000"/>
                </a:solidFill>
              </a:rPr>
              <a:t>=   </a:t>
            </a:r>
            <a:r>
              <a:rPr lang="en-US" sz="3200" b="1">
                <a:solidFill>
                  <a:srgbClr val="000000"/>
                </a:solidFill>
              </a:rPr>
              <a:t>r</a:t>
            </a:r>
            <a:r>
              <a:rPr lang="en-US" sz="3200" baseline="-25000">
                <a:solidFill>
                  <a:srgbClr val="000000"/>
                </a:solidFill>
              </a:rPr>
              <a:t>you/boat</a:t>
            </a:r>
            <a:r>
              <a:rPr lang="en-US" sz="3200">
                <a:solidFill>
                  <a:srgbClr val="000000"/>
                </a:solidFill>
              </a:rPr>
              <a:t>  +  </a:t>
            </a:r>
            <a:r>
              <a:rPr lang="en-US" sz="3200" b="1">
                <a:solidFill>
                  <a:srgbClr val="000000"/>
                </a:solidFill>
              </a:rPr>
              <a:t>r</a:t>
            </a:r>
            <a:r>
              <a:rPr lang="en-US" sz="3200" baseline="-25000">
                <a:solidFill>
                  <a:srgbClr val="000000"/>
                </a:solidFill>
              </a:rPr>
              <a:t>boat/dock</a:t>
            </a:r>
          </a:p>
          <a:p>
            <a:pPr marL="457200" indent="-457200">
              <a:buFontTx/>
              <a:buAutoNum type="alphaUcParenR"/>
            </a:pPr>
            <a:r>
              <a:rPr lang="en-US" sz="3200">
                <a:solidFill>
                  <a:srgbClr val="000000"/>
                </a:solidFill>
              </a:rPr>
              <a:t> </a:t>
            </a:r>
            <a:r>
              <a:rPr lang="en-US" sz="3200" b="1">
                <a:solidFill>
                  <a:srgbClr val="000000"/>
                </a:solidFill>
              </a:rPr>
              <a:t>r</a:t>
            </a:r>
            <a:r>
              <a:rPr lang="en-US" sz="3200" baseline="-25000">
                <a:solidFill>
                  <a:srgbClr val="000000"/>
                </a:solidFill>
              </a:rPr>
              <a:t>you/dock</a:t>
            </a:r>
            <a:r>
              <a:rPr lang="en-US" sz="3200">
                <a:solidFill>
                  <a:srgbClr val="000000"/>
                </a:solidFill>
              </a:rPr>
              <a:t>=   </a:t>
            </a:r>
            <a:r>
              <a:rPr lang="en-US" sz="3200" b="1">
                <a:solidFill>
                  <a:srgbClr val="000000"/>
                </a:solidFill>
              </a:rPr>
              <a:t>r</a:t>
            </a:r>
            <a:r>
              <a:rPr lang="en-US" sz="3200" baseline="-25000">
                <a:solidFill>
                  <a:srgbClr val="000000"/>
                </a:solidFill>
              </a:rPr>
              <a:t>you/boat</a:t>
            </a:r>
            <a:r>
              <a:rPr lang="en-US" sz="3200">
                <a:solidFill>
                  <a:srgbClr val="000000"/>
                </a:solidFill>
              </a:rPr>
              <a:t>  -  </a:t>
            </a:r>
            <a:r>
              <a:rPr lang="en-US" sz="3200" b="1">
                <a:solidFill>
                  <a:srgbClr val="000000"/>
                </a:solidFill>
              </a:rPr>
              <a:t>r</a:t>
            </a:r>
            <a:r>
              <a:rPr lang="en-US" sz="3200" baseline="-25000">
                <a:solidFill>
                  <a:srgbClr val="000000"/>
                </a:solidFill>
              </a:rPr>
              <a:t>boat/dock</a:t>
            </a:r>
          </a:p>
          <a:p>
            <a:pPr marL="457200" indent="-457200">
              <a:buFontTx/>
              <a:buAutoNum type="alphaUcParenR"/>
            </a:pPr>
            <a:r>
              <a:rPr lang="en-US" sz="3200">
                <a:solidFill>
                  <a:srgbClr val="000000"/>
                </a:solidFill>
              </a:rPr>
              <a:t> </a:t>
            </a:r>
            <a:r>
              <a:rPr lang="en-US" sz="3200" b="1">
                <a:solidFill>
                  <a:srgbClr val="000000"/>
                </a:solidFill>
              </a:rPr>
              <a:t>r</a:t>
            </a:r>
            <a:r>
              <a:rPr lang="en-US" sz="3200" baseline="-25000">
                <a:solidFill>
                  <a:srgbClr val="000000"/>
                </a:solidFill>
              </a:rPr>
              <a:t>you/dock</a:t>
            </a:r>
            <a:r>
              <a:rPr lang="en-US" sz="3200">
                <a:solidFill>
                  <a:srgbClr val="000000"/>
                </a:solidFill>
              </a:rPr>
              <a:t>=  -</a:t>
            </a:r>
            <a:r>
              <a:rPr lang="en-US" sz="3200" b="1">
                <a:solidFill>
                  <a:srgbClr val="000000"/>
                </a:solidFill>
              </a:rPr>
              <a:t>r</a:t>
            </a:r>
            <a:r>
              <a:rPr lang="en-US" sz="3200" baseline="-25000">
                <a:solidFill>
                  <a:srgbClr val="000000"/>
                </a:solidFill>
              </a:rPr>
              <a:t>you/boat</a:t>
            </a:r>
            <a:r>
              <a:rPr lang="en-US" sz="3200">
                <a:solidFill>
                  <a:srgbClr val="000000"/>
                </a:solidFill>
              </a:rPr>
              <a:t>  +  </a:t>
            </a:r>
            <a:r>
              <a:rPr lang="en-US" sz="3200" b="1">
                <a:solidFill>
                  <a:srgbClr val="000000"/>
                </a:solidFill>
              </a:rPr>
              <a:t>r</a:t>
            </a:r>
            <a:r>
              <a:rPr lang="en-US" sz="3200" baseline="-25000">
                <a:solidFill>
                  <a:srgbClr val="000000"/>
                </a:solidFill>
              </a:rPr>
              <a:t>boat/dock</a:t>
            </a:r>
            <a:r>
              <a:rPr lang="en-US" sz="600" baseline="-25000">
                <a:solidFill>
                  <a:srgbClr val="000000"/>
                </a:solidFill>
              </a:rPr>
              <a:t/>
            </a:r>
            <a:br>
              <a:rPr lang="en-US" sz="600" baseline="-25000">
                <a:solidFill>
                  <a:srgbClr val="000000"/>
                </a:solidFill>
              </a:rPr>
            </a:br>
            <a:r>
              <a:rPr lang="en-US" sz="600">
                <a:solidFill>
                  <a:srgbClr val="000000"/>
                </a:solidFill>
              </a:rPr>
              <a:t> </a:t>
            </a:r>
          </a:p>
          <a:p>
            <a:pPr marL="457200" indent="-457200">
              <a:buFontTx/>
              <a:buAutoNum type="alphaUcParenR"/>
            </a:pPr>
            <a:r>
              <a:rPr lang="en-US" sz="3200">
                <a:solidFill>
                  <a:srgbClr val="000000"/>
                </a:solidFill>
              </a:rPr>
              <a:t> </a:t>
            </a:r>
            <a:r>
              <a:rPr lang="en-US" sz="3200" b="1">
                <a:solidFill>
                  <a:srgbClr val="000000"/>
                </a:solidFill>
              </a:rPr>
              <a:t>r</a:t>
            </a:r>
            <a:r>
              <a:rPr lang="en-US" sz="3200" baseline="-25000">
                <a:solidFill>
                  <a:srgbClr val="000000"/>
                </a:solidFill>
              </a:rPr>
              <a:t>you/dock</a:t>
            </a:r>
            <a:r>
              <a:rPr lang="en-US" sz="3200">
                <a:solidFill>
                  <a:srgbClr val="000000"/>
                </a:solidFill>
              </a:rPr>
              <a:t>=  -</a:t>
            </a:r>
            <a:r>
              <a:rPr lang="en-US" sz="3200" b="1">
                <a:solidFill>
                  <a:srgbClr val="000000"/>
                </a:solidFill>
              </a:rPr>
              <a:t>r</a:t>
            </a:r>
            <a:r>
              <a:rPr lang="en-US" sz="3200" baseline="-25000">
                <a:solidFill>
                  <a:srgbClr val="000000"/>
                </a:solidFill>
              </a:rPr>
              <a:t>you/boat</a:t>
            </a:r>
            <a:r>
              <a:rPr lang="en-US" sz="3200">
                <a:solidFill>
                  <a:srgbClr val="000000"/>
                </a:solidFill>
              </a:rPr>
              <a:t>  -  </a:t>
            </a:r>
            <a:r>
              <a:rPr lang="en-US" sz="3200" b="1">
                <a:solidFill>
                  <a:srgbClr val="000000"/>
                </a:solidFill>
              </a:rPr>
              <a:t>r</a:t>
            </a:r>
            <a:r>
              <a:rPr lang="en-US" sz="3200" baseline="-25000">
                <a:solidFill>
                  <a:srgbClr val="000000"/>
                </a:solidFill>
              </a:rPr>
              <a:t>boat/dock</a:t>
            </a:r>
          </a:p>
          <a:p>
            <a:pPr marL="457200" indent="-457200">
              <a:buFontTx/>
              <a:buAutoNum type="alphaUcParenR"/>
            </a:pPr>
            <a:r>
              <a:rPr lang="en-US" sz="3200" baseline="-25000">
                <a:solidFill>
                  <a:srgbClr val="000000"/>
                </a:solidFill>
              </a:rPr>
              <a:t> </a:t>
            </a:r>
            <a:r>
              <a:rPr lang="en-US" sz="3200">
                <a:solidFill>
                  <a:srgbClr val="000000"/>
                </a:solidFill>
              </a:rPr>
              <a:t>Other/not sure</a:t>
            </a:r>
          </a:p>
          <a:p>
            <a:pPr marL="457200" indent="-457200">
              <a:buFontTx/>
              <a:buAutoNum type="alphaUcParenR"/>
            </a:pPr>
            <a:endParaRPr lang="en-US" sz="20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5906565"/>
            <a:ext cx="2133600" cy="476250"/>
          </a:xfrm>
        </p:spPr>
        <p:txBody>
          <a:bodyPr/>
          <a:lstStyle/>
          <a:p>
            <a:pPr>
              <a:defRPr/>
            </a:pPr>
            <a:fld id="{28E9A3FF-79B7-504C-B659-7D19FB5634D4}" type="slidenum">
              <a:rPr lang="en-US">
                <a:solidFill>
                  <a:srgbClr val="000000"/>
                </a:solidFill>
              </a:rPr>
              <a:pPr>
                <a:defRPr/>
              </a:pPr>
              <a:t>17</a:t>
            </a:fld>
            <a:endParaRPr lang="en-US">
              <a:solidFill>
                <a:srgbClr val="000000"/>
              </a:solidFill>
            </a:endParaRPr>
          </a:p>
        </p:txBody>
      </p:sp>
      <p:sp>
        <p:nvSpPr>
          <p:cNvPr id="3" name="TextBox 2"/>
          <p:cNvSpPr txBox="1"/>
          <p:nvPr/>
        </p:nvSpPr>
        <p:spPr>
          <a:xfrm>
            <a:off x="287867" y="2607739"/>
            <a:ext cx="8856133" cy="1477328"/>
          </a:xfrm>
          <a:prstGeom prst="rect">
            <a:avLst/>
          </a:prstGeom>
          <a:noFill/>
        </p:spPr>
        <p:txBody>
          <a:bodyPr wrap="square" rtlCol="0">
            <a:spAutoFit/>
          </a:bodyPr>
          <a:lstStyle/>
          <a:p>
            <a:r>
              <a:rPr lang="en-US" sz="3000">
                <a:solidFill>
                  <a:srgbClr val="000000"/>
                </a:solidFill>
              </a:rPr>
              <a:t>You are walking on a flat-bottomed rowboat. </a:t>
            </a:r>
            <a:br>
              <a:rPr lang="en-US" sz="3000">
                <a:solidFill>
                  <a:srgbClr val="000000"/>
                </a:solidFill>
              </a:rPr>
            </a:br>
            <a:r>
              <a:rPr lang="en-US" sz="3000">
                <a:solidFill>
                  <a:srgbClr val="000000"/>
                </a:solidFill>
              </a:rPr>
              <a:t>Which formula correctly relates velocities?</a:t>
            </a:r>
          </a:p>
          <a:p>
            <a:r>
              <a:rPr lang="en-US" sz="3000">
                <a:solidFill>
                  <a:srgbClr val="000000"/>
                </a:solidFill>
              </a:rPr>
              <a:t>Notation:  </a:t>
            </a:r>
            <a:r>
              <a:rPr lang="en-US" sz="3000" b="1">
                <a:solidFill>
                  <a:srgbClr val="000000"/>
                </a:solidFill>
              </a:rPr>
              <a:t>v</a:t>
            </a:r>
            <a:r>
              <a:rPr lang="en-US" sz="3200" baseline="-25000">
                <a:solidFill>
                  <a:srgbClr val="000000"/>
                </a:solidFill>
              </a:rPr>
              <a:t>a/b</a:t>
            </a:r>
            <a:r>
              <a:rPr lang="en-US" sz="3000">
                <a:solidFill>
                  <a:srgbClr val="000000"/>
                </a:solidFill>
              </a:rPr>
              <a:t> is  “velocity of a with respect to b.”</a:t>
            </a:r>
            <a:endParaRPr lang="en-US" sz="2000">
              <a:solidFill>
                <a:srgbClr val="000000"/>
              </a:solidFill>
            </a:endParaRPr>
          </a:p>
        </p:txBody>
      </p:sp>
      <p:cxnSp>
        <p:nvCxnSpPr>
          <p:cNvPr id="5" name="Straight Connector 4"/>
          <p:cNvCxnSpPr/>
          <p:nvPr/>
        </p:nvCxnSpPr>
        <p:spPr bwMode="auto">
          <a:xfrm>
            <a:off x="2997200" y="1862673"/>
            <a:ext cx="4588934" cy="1588"/>
          </a:xfrm>
          <a:prstGeom prst="line">
            <a:avLst/>
          </a:prstGeom>
          <a:noFill/>
          <a:ln w="101600" cap="flat" cmpd="sng" algn="ctr">
            <a:solidFill>
              <a:schemeClr val="tx1"/>
            </a:solidFill>
            <a:prstDash val="solid"/>
            <a:round/>
            <a:headEnd type="none" w="med" len="med"/>
            <a:tailEnd type="none"/>
          </a:ln>
          <a:effectLst/>
        </p:spPr>
      </p:cxnSp>
      <p:cxnSp>
        <p:nvCxnSpPr>
          <p:cNvPr id="6" name="Straight Connector 5"/>
          <p:cNvCxnSpPr/>
          <p:nvPr/>
        </p:nvCxnSpPr>
        <p:spPr bwMode="auto">
          <a:xfrm flipV="1">
            <a:off x="7552266" y="1303873"/>
            <a:ext cx="948267" cy="541866"/>
          </a:xfrm>
          <a:prstGeom prst="line">
            <a:avLst/>
          </a:prstGeom>
          <a:noFill/>
          <a:ln w="101600" cap="flat" cmpd="sng" algn="ctr">
            <a:solidFill>
              <a:schemeClr val="tx1"/>
            </a:solidFill>
            <a:prstDash val="solid"/>
            <a:round/>
            <a:headEnd type="none" w="med" len="med"/>
            <a:tailEnd type="none"/>
          </a:ln>
          <a:effectLst/>
        </p:spPr>
      </p:cxnSp>
      <p:cxnSp>
        <p:nvCxnSpPr>
          <p:cNvPr id="8" name="Straight Connector 7"/>
          <p:cNvCxnSpPr/>
          <p:nvPr/>
        </p:nvCxnSpPr>
        <p:spPr bwMode="auto">
          <a:xfrm flipH="1" flipV="1">
            <a:off x="2065866" y="1320807"/>
            <a:ext cx="948267" cy="541866"/>
          </a:xfrm>
          <a:prstGeom prst="line">
            <a:avLst/>
          </a:prstGeom>
          <a:noFill/>
          <a:ln w="101600" cap="flat" cmpd="sng" algn="ctr">
            <a:solidFill>
              <a:schemeClr val="tx1"/>
            </a:solidFill>
            <a:prstDash val="solid"/>
            <a:round/>
            <a:headEnd type="none" w="med" len="med"/>
            <a:tailEnd type="none"/>
          </a:ln>
          <a:effectLst/>
        </p:spPr>
      </p:cxnSp>
      <p:cxnSp>
        <p:nvCxnSpPr>
          <p:cNvPr id="11" name="Straight Connector 10"/>
          <p:cNvCxnSpPr/>
          <p:nvPr/>
        </p:nvCxnSpPr>
        <p:spPr bwMode="auto">
          <a:xfrm>
            <a:off x="0" y="1253082"/>
            <a:ext cx="1625600" cy="1588"/>
          </a:xfrm>
          <a:prstGeom prst="line">
            <a:avLst/>
          </a:prstGeom>
          <a:noFill/>
          <a:ln w="101600" cap="flat" cmpd="sng" algn="ctr">
            <a:solidFill>
              <a:schemeClr val="tx1"/>
            </a:solidFill>
            <a:prstDash val="solid"/>
            <a:round/>
            <a:headEnd type="none" w="med" len="med"/>
            <a:tailEnd type="none"/>
          </a:ln>
          <a:effectLst/>
        </p:spPr>
      </p:cxnSp>
      <p:cxnSp>
        <p:nvCxnSpPr>
          <p:cNvPr id="13" name="Straight Connector 12"/>
          <p:cNvCxnSpPr/>
          <p:nvPr/>
        </p:nvCxnSpPr>
        <p:spPr bwMode="auto">
          <a:xfrm rot="16200000" flipV="1">
            <a:off x="927871" y="1926944"/>
            <a:ext cx="1405468" cy="23860"/>
          </a:xfrm>
          <a:prstGeom prst="line">
            <a:avLst/>
          </a:prstGeom>
          <a:noFill/>
          <a:ln w="101600" cap="flat" cmpd="sng" algn="ctr">
            <a:solidFill>
              <a:schemeClr val="tx1"/>
            </a:solidFill>
            <a:prstDash val="solid"/>
            <a:round/>
            <a:headEnd type="none" w="med" len="med"/>
            <a:tailEnd type="none"/>
          </a:ln>
          <a:effectLst/>
        </p:spPr>
      </p:cxnSp>
      <p:sp>
        <p:nvSpPr>
          <p:cNvPr id="15" name="TextBox 14"/>
          <p:cNvSpPr txBox="1"/>
          <p:nvPr/>
        </p:nvSpPr>
        <p:spPr>
          <a:xfrm>
            <a:off x="287866" y="1828807"/>
            <a:ext cx="1005403" cy="523220"/>
          </a:xfrm>
          <a:prstGeom prst="rect">
            <a:avLst/>
          </a:prstGeom>
          <a:noFill/>
        </p:spPr>
        <p:txBody>
          <a:bodyPr wrap="none" rtlCol="0">
            <a:spAutoFit/>
          </a:bodyPr>
          <a:lstStyle/>
          <a:p>
            <a:r>
              <a:rPr lang="en-US" sz="2800">
                <a:solidFill>
                  <a:srgbClr val="000000"/>
                </a:solidFill>
              </a:rPr>
              <a:t>Dock</a:t>
            </a:r>
          </a:p>
        </p:txBody>
      </p:sp>
      <p:sp>
        <p:nvSpPr>
          <p:cNvPr id="19" name="Freeform 18"/>
          <p:cNvSpPr/>
          <p:nvPr/>
        </p:nvSpPr>
        <p:spPr bwMode="auto">
          <a:xfrm>
            <a:off x="1642533" y="1828806"/>
            <a:ext cx="1422400" cy="118428"/>
          </a:xfrm>
          <a:custGeom>
            <a:avLst/>
            <a:gdLst>
              <a:gd name="connsiteX0" fmla="*/ 0 w 1422400"/>
              <a:gd name="connsiteY0" fmla="*/ 101600 h 118428"/>
              <a:gd name="connsiteX1" fmla="*/ 203200 w 1422400"/>
              <a:gd name="connsiteY1" fmla="*/ 50800 h 118428"/>
              <a:gd name="connsiteX2" fmla="*/ 237067 w 1422400"/>
              <a:gd name="connsiteY2" fmla="*/ 0 h 118428"/>
              <a:gd name="connsiteX3" fmla="*/ 338667 w 1422400"/>
              <a:gd name="connsiteY3" fmla="*/ 67734 h 118428"/>
              <a:gd name="connsiteX4" fmla="*/ 440267 w 1422400"/>
              <a:gd name="connsiteY4" fmla="*/ 101600 h 118428"/>
              <a:gd name="connsiteX5" fmla="*/ 575734 w 1422400"/>
              <a:gd name="connsiteY5" fmla="*/ 84667 h 118428"/>
              <a:gd name="connsiteX6" fmla="*/ 626534 w 1422400"/>
              <a:gd name="connsiteY6" fmla="*/ 67734 h 118428"/>
              <a:gd name="connsiteX7" fmla="*/ 660400 w 1422400"/>
              <a:gd name="connsiteY7" fmla="*/ 16934 h 118428"/>
              <a:gd name="connsiteX8" fmla="*/ 711200 w 1422400"/>
              <a:gd name="connsiteY8" fmla="*/ 33867 h 118428"/>
              <a:gd name="connsiteX9" fmla="*/ 812800 w 1422400"/>
              <a:gd name="connsiteY9" fmla="*/ 101600 h 118428"/>
              <a:gd name="connsiteX10" fmla="*/ 1049867 w 1422400"/>
              <a:gd name="connsiteY10" fmla="*/ 50800 h 118428"/>
              <a:gd name="connsiteX11" fmla="*/ 1066800 w 1422400"/>
              <a:gd name="connsiteY11" fmla="*/ 0 h 118428"/>
              <a:gd name="connsiteX12" fmla="*/ 1168400 w 1422400"/>
              <a:gd name="connsiteY12" fmla="*/ 33867 h 118428"/>
              <a:gd name="connsiteX13" fmla="*/ 1219200 w 1422400"/>
              <a:gd name="connsiteY13" fmla="*/ 50800 h 118428"/>
              <a:gd name="connsiteX14" fmla="*/ 1422400 w 1422400"/>
              <a:gd name="connsiteY14" fmla="*/ 67734 h 11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18428">
                <a:moveTo>
                  <a:pt x="0" y="101600"/>
                </a:moveTo>
                <a:cubicBezTo>
                  <a:pt x="84731" y="92186"/>
                  <a:pt x="144869" y="109131"/>
                  <a:pt x="203200" y="50800"/>
                </a:cubicBezTo>
                <a:cubicBezTo>
                  <a:pt x="217591" y="36409"/>
                  <a:pt x="225778" y="16933"/>
                  <a:pt x="237067" y="0"/>
                </a:cubicBezTo>
                <a:cubicBezTo>
                  <a:pt x="270934" y="22578"/>
                  <a:pt x="300053" y="54863"/>
                  <a:pt x="338667" y="67734"/>
                </a:cubicBezTo>
                <a:lnTo>
                  <a:pt x="440267" y="101600"/>
                </a:lnTo>
                <a:cubicBezTo>
                  <a:pt x="485423" y="95956"/>
                  <a:pt x="530961" y="92807"/>
                  <a:pt x="575734" y="84667"/>
                </a:cubicBezTo>
                <a:cubicBezTo>
                  <a:pt x="593295" y="81474"/>
                  <a:pt x="612596" y="78884"/>
                  <a:pt x="626534" y="67734"/>
                </a:cubicBezTo>
                <a:cubicBezTo>
                  <a:pt x="642426" y="55021"/>
                  <a:pt x="649111" y="33867"/>
                  <a:pt x="660400" y="16934"/>
                </a:cubicBezTo>
                <a:cubicBezTo>
                  <a:pt x="677333" y="22578"/>
                  <a:pt x="696348" y="23966"/>
                  <a:pt x="711200" y="33867"/>
                </a:cubicBezTo>
                <a:cubicBezTo>
                  <a:pt x="838043" y="118428"/>
                  <a:pt x="692010" y="61338"/>
                  <a:pt x="812800" y="101600"/>
                </a:cubicBezTo>
                <a:cubicBezTo>
                  <a:pt x="861040" y="97215"/>
                  <a:pt x="998865" y="114553"/>
                  <a:pt x="1049867" y="50800"/>
                </a:cubicBezTo>
                <a:cubicBezTo>
                  <a:pt x="1061017" y="36862"/>
                  <a:pt x="1061156" y="16933"/>
                  <a:pt x="1066800" y="0"/>
                </a:cubicBezTo>
                <a:lnTo>
                  <a:pt x="1168400" y="33867"/>
                </a:lnTo>
                <a:cubicBezTo>
                  <a:pt x="1185333" y="39511"/>
                  <a:pt x="1201439" y="49024"/>
                  <a:pt x="1219200" y="50800"/>
                </a:cubicBezTo>
                <a:cubicBezTo>
                  <a:pt x="1399767" y="68857"/>
                  <a:pt x="1331808" y="67734"/>
                  <a:pt x="1422400" y="67734"/>
                </a:cubicBezTo>
              </a:path>
            </a:pathLst>
          </a:custGeom>
          <a:noFill/>
          <a:ln w="50800" cap="flat" cmpd="sng" algn="ctr">
            <a:solidFill>
              <a:srgbClr val="3366FF"/>
            </a:solidFill>
            <a:prstDash val="solid"/>
            <a:round/>
            <a:headEnd type="none" w="med" len="med"/>
            <a:tailEnd type="none"/>
          </a:ln>
          <a:effectLst/>
        </p:spPr>
        <p:txBody>
          <a:bodyPr rtlCol="0" anchor="ctr"/>
          <a:lstStyle/>
          <a:p>
            <a:pPr algn="ctr"/>
            <a:endParaRPr lang="en-US">
              <a:solidFill>
                <a:srgbClr val="000000"/>
              </a:solidFill>
            </a:endParaRPr>
          </a:p>
        </p:txBody>
      </p:sp>
      <p:sp>
        <p:nvSpPr>
          <p:cNvPr id="20" name="Freeform 19"/>
          <p:cNvSpPr/>
          <p:nvPr/>
        </p:nvSpPr>
        <p:spPr bwMode="auto">
          <a:xfrm>
            <a:off x="7569203" y="1794940"/>
            <a:ext cx="1422400" cy="118428"/>
          </a:xfrm>
          <a:custGeom>
            <a:avLst/>
            <a:gdLst>
              <a:gd name="connsiteX0" fmla="*/ 0 w 1422400"/>
              <a:gd name="connsiteY0" fmla="*/ 101600 h 118428"/>
              <a:gd name="connsiteX1" fmla="*/ 203200 w 1422400"/>
              <a:gd name="connsiteY1" fmla="*/ 50800 h 118428"/>
              <a:gd name="connsiteX2" fmla="*/ 237067 w 1422400"/>
              <a:gd name="connsiteY2" fmla="*/ 0 h 118428"/>
              <a:gd name="connsiteX3" fmla="*/ 338667 w 1422400"/>
              <a:gd name="connsiteY3" fmla="*/ 67734 h 118428"/>
              <a:gd name="connsiteX4" fmla="*/ 440267 w 1422400"/>
              <a:gd name="connsiteY4" fmla="*/ 101600 h 118428"/>
              <a:gd name="connsiteX5" fmla="*/ 575734 w 1422400"/>
              <a:gd name="connsiteY5" fmla="*/ 84667 h 118428"/>
              <a:gd name="connsiteX6" fmla="*/ 626534 w 1422400"/>
              <a:gd name="connsiteY6" fmla="*/ 67734 h 118428"/>
              <a:gd name="connsiteX7" fmla="*/ 660400 w 1422400"/>
              <a:gd name="connsiteY7" fmla="*/ 16934 h 118428"/>
              <a:gd name="connsiteX8" fmla="*/ 711200 w 1422400"/>
              <a:gd name="connsiteY8" fmla="*/ 33867 h 118428"/>
              <a:gd name="connsiteX9" fmla="*/ 812800 w 1422400"/>
              <a:gd name="connsiteY9" fmla="*/ 101600 h 118428"/>
              <a:gd name="connsiteX10" fmla="*/ 1049867 w 1422400"/>
              <a:gd name="connsiteY10" fmla="*/ 50800 h 118428"/>
              <a:gd name="connsiteX11" fmla="*/ 1066800 w 1422400"/>
              <a:gd name="connsiteY11" fmla="*/ 0 h 118428"/>
              <a:gd name="connsiteX12" fmla="*/ 1168400 w 1422400"/>
              <a:gd name="connsiteY12" fmla="*/ 33867 h 118428"/>
              <a:gd name="connsiteX13" fmla="*/ 1219200 w 1422400"/>
              <a:gd name="connsiteY13" fmla="*/ 50800 h 118428"/>
              <a:gd name="connsiteX14" fmla="*/ 1422400 w 1422400"/>
              <a:gd name="connsiteY14" fmla="*/ 67734 h 11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18428">
                <a:moveTo>
                  <a:pt x="0" y="101600"/>
                </a:moveTo>
                <a:cubicBezTo>
                  <a:pt x="84731" y="92186"/>
                  <a:pt x="144869" y="109131"/>
                  <a:pt x="203200" y="50800"/>
                </a:cubicBezTo>
                <a:cubicBezTo>
                  <a:pt x="217591" y="36409"/>
                  <a:pt x="225778" y="16933"/>
                  <a:pt x="237067" y="0"/>
                </a:cubicBezTo>
                <a:cubicBezTo>
                  <a:pt x="270934" y="22578"/>
                  <a:pt x="300053" y="54863"/>
                  <a:pt x="338667" y="67734"/>
                </a:cubicBezTo>
                <a:lnTo>
                  <a:pt x="440267" y="101600"/>
                </a:lnTo>
                <a:cubicBezTo>
                  <a:pt x="485423" y="95956"/>
                  <a:pt x="530961" y="92807"/>
                  <a:pt x="575734" y="84667"/>
                </a:cubicBezTo>
                <a:cubicBezTo>
                  <a:pt x="593295" y="81474"/>
                  <a:pt x="612596" y="78884"/>
                  <a:pt x="626534" y="67734"/>
                </a:cubicBezTo>
                <a:cubicBezTo>
                  <a:pt x="642426" y="55021"/>
                  <a:pt x="649111" y="33867"/>
                  <a:pt x="660400" y="16934"/>
                </a:cubicBezTo>
                <a:cubicBezTo>
                  <a:pt x="677333" y="22578"/>
                  <a:pt x="696348" y="23966"/>
                  <a:pt x="711200" y="33867"/>
                </a:cubicBezTo>
                <a:cubicBezTo>
                  <a:pt x="838043" y="118428"/>
                  <a:pt x="692010" y="61338"/>
                  <a:pt x="812800" y="101600"/>
                </a:cubicBezTo>
                <a:cubicBezTo>
                  <a:pt x="861040" y="97215"/>
                  <a:pt x="998865" y="114553"/>
                  <a:pt x="1049867" y="50800"/>
                </a:cubicBezTo>
                <a:cubicBezTo>
                  <a:pt x="1061017" y="36862"/>
                  <a:pt x="1061156" y="16933"/>
                  <a:pt x="1066800" y="0"/>
                </a:cubicBezTo>
                <a:lnTo>
                  <a:pt x="1168400" y="33867"/>
                </a:lnTo>
                <a:cubicBezTo>
                  <a:pt x="1185333" y="39511"/>
                  <a:pt x="1201439" y="49024"/>
                  <a:pt x="1219200" y="50800"/>
                </a:cubicBezTo>
                <a:cubicBezTo>
                  <a:pt x="1399767" y="68857"/>
                  <a:pt x="1331808" y="67734"/>
                  <a:pt x="1422400" y="67734"/>
                </a:cubicBezTo>
              </a:path>
            </a:pathLst>
          </a:custGeom>
          <a:noFill/>
          <a:ln w="50800" cap="flat" cmpd="sng" algn="ctr">
            <a:solidFill>
              <a:srgbClr val="3366FF"/>
            </a:solidFill>
            <a:prstDash val="solid"/>
            <a:round/>
            <a:headEnd type="none" w="med" len="med"/>
            <a:tailEnd type="none"/>
          </a:ln>
          <a:effectLst/>
        </p:spPr>
        <p:txBody>
          <a:bodyPr rtlCol="0" anchor="ctr"/>
          <a:lstStyle/>
          <a:p>
            <a:pPr algn="ctr"/>
            <a:endParaRPr lang="en-US">
              <a:solidFill>
                <a:srgbClr val="000000"/>
              </a:solidFill>
            </a:endParaRPr>
          </a:p>
        </p:txBody>
      </p:sp>
      <p:cxnSp>
        <p:nvCxnSpPr>
          <p:cNvPr id="21" name="Straight Connector 20"/>
          <p:cNvCxnSpPr/>
          <p:nvPr/>
        </p:nvCxnSpPr>
        <p:spPr bwMode="auto">
          <a:xfrm rot="16200000" flipV="1">
            <a:off x="6942668" y="1540939"/>
            <a:ext cx="338667" cy="169335"/>
          </a:xfrm>
          <a:prstGeom prst="line">
            <a:avLst/>
          </a:prstGeom>
          <a:noFill/>
          <a:ln w="101600" cap="flat" cmpd="sng" algn="ctr">
            <a:solidFill>
              <a:schemeClr val="tx1"/>
            </a:solidFill>
            <a:prstDash val="solid"/>
            <a:round/>
            <a:headEnd type="none" w="med" len="med"/>
            <a:tailEnd type="none"/>
          </a:ln>
          <a:effectLst/>
        </p:spPr>
      </p:cxnSp>
      <p:cxnSp>
        <p:nvCxnSpPr>
          <p:cNvPr id="23" name="Straight Connector 22"/>
          <p:cNvCxnSpPr/>
          <p:nvPr/>
        </p:nvCxnSpPr>
        <p:spPr bwMode="auto">
          <a:xfrm rot="5400000" flipH="1" flipV="1">
            <a:off x="6739468" y="1540939"/>
            <a:ext cx="338667" cy="169335"/>
          </a:xfrm>
          <a:prstGeom prst="line">
            <a:avLst/>
          </a:prstGeom>
          <a:noFill/>
          <a:ln w="101600" cap="flat" cmpd="sng" algn="ctr">
            <a:solidFill>
              <a:schemeClr val="tx1"/>
            </a:solidFill>
            <a:prstDash val="solid"/>
            <a:round/>
            <a:headEnd type="none" w="med" len="med"/>
            <a:tailEnd type="none"/>
          </a:ln>
          <a:effectLst/>
        </p:spPr>
      </p:cxnSp>
      <p:cxnSp>
        <p:nvCxnSpPr>
          <p:cNvPr id="24" name="Straight Connector 23"/>
          <p:cNvCxnSpPr/>
          <p:nvPr/>
        </p:nvCxnSpPr>
        <p:spPr bwMode="auto">
          <a:xfrm rot="16200000" flipV="1">
            <a:off x="6620935" y="1049872"/>
            <a:ext cx="812801" cy="4"/>
          </a:xfrm>
          <a:prstGeom prst="line">
            <a:avLst/>
          </a:prstGeom>
          <a:noFill/>
          <a:ln w="101600" cap="flat" cmpd="sng" algn="ctr">
            <a:solidFill>
              <a:schemeClr val="tx1"/>
            </a:solidFill>
            <a:prstDash val="solid"/>
            <a:round/>
            <a:headEnd type="none" w="med" len="med"/>
            <a:tailEnd type="none"/>
          </a:ln>
          <a:effectLst/>
        </p:spPr>
      </p:cxnSp>
      <p:cxnSp>
        <p:nvCxnSpPr>
          <p:cNvPr id="26" name="Straight Connector 25"/>
          <p:cNvCxnSpPr/>
          <p:nvPr/>
        </p:nvCxnSpPr>
        <p:spPr bwMode="auto">
          <a:xfrm rot="10800000">
            <a:off x="6570137" y="948274"/>
            <a:ext cx="1032931" cy="84667"/>
          </a:xfrm>
          <a:prstGeom prst="line">
            <a:avLst/>
          </a:prstGeom>
          <a:noFill/>
          <a:ln w="101600" cap="flat" cmpd="sng" algn="ctr">
            <a:solidFill>
              <a:schemeClr val="tx1"/>
            </a:solidFill>
            <a:prstDash val="solid"/>
            <a:round/>
            <a:headEnd type="none" w="med" len="med"/>
            <a:tailEnd type="none"/>
          </a:ln>
          <a:effectLst/>
        </p:spPr>
      </p:cxnSp>
      <p:sp>
        <p:nvSpPr>
          <p:cNvPr id="28" name="Smiley Face 27"/>
          <p:cNvSpPr/>
          <p:nvPr/>
        </p:nvSpPr>
        <p:spPr bwMode="auto">
          <a:xfrm>
            <a:off x="6790267" y="135475"/>
            <a:ext cx="491067" cy="491067"/>
          </a:xfrm>
          <a:prstGeom prst="smileyF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6" name="Oval 35"/>
          <p:cNvSpPr/>
          <p:nvPr/>
        </p:nvSpPr>
        <p:spPr bwMode="auto">
          <a:xfrm>
            <a:off x="5113866" y="1761072"/>
            <a:ext cx="203201" cy="203201"/>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7" name="TextBox 36"/>
          <p:cNvSpPr txBox="1"/>
          <p:nvPr/>
        </p:nvSpPr>
        <p:spPr>
          <a:xfrm>
            <a:off x="3860800" y="1794940"/>
            <a:ext cx="1250913" cy="430887"/>
          </a:xfrm>
          <a:prstGeom prst="rect">
            <a:avLst/>
          </a:prstGeom>
          <a:noFill/>
        </p:spPr>
        <p:txBody>
          <a:bodyPr wrap="none" rtlCol="0">
            <a:spAutoFit/>
          </a:bodyPr>
          <a:lstStyle/>
          <a:p>
            <a:r>
              <a:rPr lang="en-US" sz="2200">
                <a:solidFill>
                  <a:srgbClr val="000000"/>
                </a:solidFill>
              </a:rPr>
              <a:t>CM boat</a:t>
            </a:r>
          </a:p>
        </p:txBody>
      </p:sp>
      <p:sp>
        <p:nvSpPr>
          <p:cNvPr id="54" name="TextBox 53"/>
          <p:cNvSpPr txBox="1"/>
          <p:nvPr/>
        </p:nvSpPr>
        <p:spPr>
          <a:xfrm>
            <a:off x="304800" y="3979349"/>
            <a:ext cx="6070893" cy="2954655"/>
          </a:xfrm>
          <a:prstGeom prst="rect">
            <a:avLst/>
          </a:prstGeom>
          <a:noFill/>
        </p:spPr>
        <p:txBody>
          <a:bodyPr wrap="none" rtlCol="0">
            <a:spAutoFit/>
          </a:bodyPr>
          <a:lstStyle/>
          <a:p>
            <a:pPr marL="457200" indent="-457200">
              <a:buFontTx/>
              <a:buAutoNum type="alphaUcParenR"/>
            </a:pPr>
            <a:r>
              <a:rPr lang="en-US" sz="3200">
                <a:solidFill>
                  <a:srgbClr val="000000"/>
                </a:solidFill>
              </a:rPr>
              <a:t> </a:t>
            </a:r>
            <a:r>
              <a:rPr lang="en-US" sz="3200" b="1">
                <a:solidFill>
                  <a:srgbClr val="000000"/>
                </a:solidFill>
              </a:rPr>
              <a:t>v</a:t>
            </a:r>
            <a:r>
              <a:rPr lang="en-US" sz="3200" baseline="-25000">
                <a:solidFill>
                  <a:srgbClr val="000000"/>
                </a:solidFill>
              </a:rPr>
              <a:t>you/dock</a:t>
            </a:r>
            <a:r>
              <a:rPr lang="en-US" sz="3200">
                <a:solidFill>
                  <a:srgbClr val="000000"/>
                </a:solidFill>
              </a:rPr>
              <a:t>=   </a:t>
            </a:r>
            <a:r>
              <a:rPr lang="en-US" sz="3200" b="1">
                <a:solidFill>
                  <a:srgbClr val="000000"/>
                </a:solidFill>
              </a:rPr>
              <a:t>v</a:t>
            </a:r>
            <a:r>
              <a:rPr lang="en-US" sz="3200" baseline="-25000">
                <a:solidFill>
                  <a:srgbClr val="000000"/>
                </a:solidFill>
              </a:rPr>
              <a:t>you/boat</a:t>
            </a:r>
            <a:r>
              <a:rPr lang="en-US" sz="3200">
                <a:solidFill>
                  <a:srgbClr val="000000"/>
                </a:solidFill>
              </a:rPr>
              <a:t>  +  </a:t>
            </a:r>
            <a:r>
              <a:rPr lang="en-US" sz="3200" b="1">
                <a:solidFill>
                  <a:srgbClr val="000000"/>
                </a:solidFill>
              </a:rPr>
              <a:t>v</a:t>
            </a:r>
            <a:r>
              <a:rPr lang="en-US" sz="3200" baseline="-25000">
                <a:solidFill>
                  <a:srgbClr val="000000"/>
                </a:solidFill>
              </a:rPr>
              <a:t>boat/dock</a:t>
            </a:r>
          </a:p>
          <a:p>
            <a:pPr marL="457200" indent="-457200">
              <a:buFontTx/>
              <a:buAutoNum type="alphaUcParenR"/>
            </a:pPr>
            <a:r>
              <a:rPr lang="en-US" sz="3200">
                <a:solidFill>
                  <a:srgbClr val="000000"/>
                </a:solidFill>
              </a:rPr>
              <a:t> </a:t>
            </a:r>
            <a:r>
              <a:rPr lang="en-US" sz="3200" b="1">
                <a:solidFill>
                  <a:srgbClr val="000000"/>
                </a:solidFill>
              </a:rPr>
              <a:t>v</a:t>
            </a:r>
            <a:r>
              <a:rPr lang="en-US" sz="3200" baseline="-25000">
                <a:solidFill>
                  <a:srgbClr val="000000"/>
                </a:solidFill>
              </a:rPr>
              <a:t>you/dock</a:t>
            </a:r>
            <a:r>
              <a:rPr lang="en-US" sz="3200">
                <a:solidFill>
                  <a:srgbClr val="000000"/>
                </a:solidFill>
              </a:rPr>
              <a:t>=   </a:t>
            </a:r>
            <a:r>
              <a:rPr lang="en-US" sz="3200" b="1">
                <a:solidFill>
                  <a:srgbClr val="000000"/>
                </a:solidFill>
              </a:rPr>
              <a:t>v</a:t>
            </a:r>
            <a:r>
              <a:rPr lang="en-US" sz="3200" baseline="-25000">
                <a:solidFill>
                  <a:srgbClr val="000000"/>
                </a:solidFill>
              </a:rPr>
              <a:t>you/boat</a:t>
            </a:r>
            <a:r>
              <a:rPr lang="en-US" sz="3200">
                <a:solidFill>
                  <a:srgbClr val="000000"/>
                </a:solidFill>
              </a:rPr>
              <a:t>  -  </a:t>
            </a:r>
            <a:r>
              <a:rPr lang="en-US" sz="3200" b="1">
                <a:solidFill>
                  <a:srgbClr val="000000"/>
                </a:solidFill>
              </a:rPr>
              <a:t>v</a:t>
            </a:r>
            <a:r>
              <a:rPr lang="en-US" sz="3200" baseline="-25000">
                <a:solidFill>
                  <a:srgbClr val="000000"/>
                </a:solidFill>
              </a:rPr>
              <a:t>boat/dock</a:t>
            </a:r>
          </a:p>
          <a:p>
            <a:pPr marL="457200" indent="-457200">
              <a:buFontTx/>
              <a:buAutoNum type="alphaUcParenR"/>
            </a:pPr>
            <a:r>
              <a:rPr lang="en-US" sz="3200">
                <a:solidFill>
                  <a:srgbClr val="000000"/>
                </a:solidFill>
              </a:rPr>
              <a:t> </a:t>
            </a:r>
            <a:r>
              <a:rPr lang="en-US" sz="3200" b="1">
                <a:solidFill>
                  <a:srgbClr val="000000"/>
                </a:solidFill>
              </a:rPr>
              <a:t>v</a:t>
            </a:r>
            <a:r>
              <a:rPr lang="en-US" sz="3200" baseline="-25000">
                <a:solidFill>
                  <a:srgbClr val="000000"/>
                </a:solidFill>
              </a:rPr>
              <a:t>you/dock</a:t>
            </a:r>
            <a:r>
              <a:rPr lang="en-US" sz="3200">
                <a:solidFill>
                  <a:srgbClr val="000000"/>
                </a:solidFill>
              </a:rPr>
              <a:t>=  -</a:t>
            </a:r>
            <a:r>
              <a:rPr lang="en-US" sz="3200" b="1">
                <a:solidFill>
                  <a:srgbClr val="000000"/>
                </a:solidFill>
              </a:rPr>
              <a:t>v</a:t>
            </a:r>
            <a:r>
              <a:rPr lang="en-US" sz="3200" baseline="-25000">
                <a:solidFill>
                  <a:srgbClr val="000000"/>
                </a:solidFill>
              </a:rPr>
              <a:t>you/boat</a:t>
            </a:r>
            <a:r>
              <a:rPr lang="en-US" sz="3200">
                <a:solidFill>
                  <a:srgbClr val="000000"/>
                </a:solidFill>
              </a:rPr>
              <a:t>  +  </a:t>
            </a:r>
            <a:r>
              <a:rPr lang="en-US" sz="3200" b="1">
                <a:solidFill>
                  <a:srgbClr val="000000"/>
                </a:solidFill>
              </a:rPr>
              <a:t>v</a:t>
            </a:r>
            <a:r>
              <a:rPr lang="en-US" sz="3200" baseline="-25000">
                <a:solidFill>
                  <a:srgbClr val="000000"/>
                </a:solidFill>
              </a:rPr>
              <a:t>boat/dock</a:t>
            </a:r>
            <a:r>
              <a:rPr lang="en-US" sz="600" baseline="-25000">
                <a:solidFill>
                  <a:srgbClr val="000000"/>
                </a:solidFill>
              </a:rPr>
              <a:t/>
            </a:r>
            <a:br>
              <a:rPr lang="en-US" sz="600" baseline="-25000">
                <a:solidFill>
                  <a:srgbClr val="000000"/>
                </a:solidFill>
              </a:rPr>
            </a:br>
            <a:r>
              <a:rPr lang="en-US" sz="600">
                <a:solidFill>
                  <a:srgbClr val="000000"/>
                </a:solidFill>
              </a:rPr>
              <a:t> </a:t>
            </a:r>
          </a:p>
          <a:p>
            <a:pPr marL="457200" indent="-457200">
              <a:buFontTx/>
              <a:buAutoNum type="alphaUcParenR"/>
            </a:pPr>
            <a:r>
              <a:rPr lang="en-US" sz="3200">
                <a:solidFill>
                  <a:srgbClr val="000000"/>
                </a:solidFill>
              </a:rPr>
              <a:t> </a:t>
            </a:r>
            <a:r>
              <a:rPr lang="en-US" sz="3200" b="1">
                <a:solidFill>
                  <a:srgbClr val="000000"/>
                </a:solidFill>
              </a:rPr>
              <a:t>v</a:t>
            </a:r>
            <a:r>
              <a:rPr lang="en-US" sz="3200" baseline="-25000">
                <a:solidFill>
                  <a:srgbClr val="000000"/>
                </a:solidFill>
              </a:rPr>
              <a:t>you/dock</a:t>
            </a:r>
            <a:r>
              <a:rPr lang="en-US" sz="3200">
                <a:solidFill>
                  <a:srgbClr val="000000"/>
                </a:solidFill>
              </a:rPr>
              <a:t>=  -</a:t>
            </a:r>
            <a:r>
              <a:rPr lang="en-US" sz="3200" b="1">
                <a:solidFill>
                  <a:srgbClr val="000000"/>
                </a:solidFill>
              </a:rPr>
              <a:t>v</a:t>
            </a:r>
            <a:r>
              <a:rPr lang="en-US" sz="3200" baseline="-25000">
                <a:solidFill>
                  <a:srgbClr val="000000"/>
                </a:solidFill>
              </a:rPr>
              <a:t>you/boat</a:t>
            </a:r>
            <a:r>
              <a:rPr lang="en-US" sz="3200">
                <a:solidFill>
                  <a:srgbClr val="000000"/>
                </a:solidFill>
              </a:rPr>
              <a:t>  -  </a:t>
            </a:r>
            <a:r>
              <a:rPr lang="en-US" sz="3200" b="1">
                <a:solidFill>
                  <a:srgbClr val="000000"/>
                </a:solidFill>
              </a:rPr>
              <a:t>v</a:t>
            </a:r>
            <a:r>
              <a:rPr lang="en-US" sz="3200" baseline="-25000">
                <a:solidFill>
                  <a:srgbClr val="000000"/>
                </a:solidFill>
              </a:rPr>
              <a:t>boat/dock</a:t>
            </a:r>
          </a:p>
          <a:p>
            <a:pPr marL="457200" indent="-457200">
              <a:buFontTx/>
              <a:buAutoNum type="alphaUcParenR"/>
            </a:pPr>
            <a:r>
              <a:rPr lang="en-US" sz="3200" baseline="-25000">
                <a:solidFill>
                  <a:srgbClr val="000000"/>
                </a:solidFill>
              </a:rPr>
              <a:t> </a:t>
            </a:r>
            <a:r>
              <a:rPr lang="en-US" sz="3200">
                <a:solidFill>
                  <a:srgbClr val="000000"/>
                </a:solidFill>
              </a:rPr>
              <a:t>Other/not sure</a:t>
            </a:r>
          </a:p>
          <a:p>
            <a:pPr marL="457200" indent="-457200">
              <a:buFontTx/>
              <a:buAutoNum type="alphaUcParenR"/>
            </a:pPr>
            <a:endParaRPr lang="en-US" sz="2000">
              <a:solidFill>
                <a:srgbClr val="000000"/>
              </a:solidFill>
            </a:endParaRPr>
          </a:p>
        </p:txBody>
      </p:sp>
      <p:grpSp>
        <p:nvGrpSpPr>
          <p:cNvPr id="4" name="Group 30"/>
          <p:cNvGrpSpPr/>
          <p:nvPr/>
        </p:nvGrpSpPr>
        <p:grpSpPr>
          <a:xfrm>
            <a:off x="7247468" y="677353"/>
            <a:ext cx="1642533" cy="135466"/>
            <a:chOff x="5198534" y="1524013"/>
            <a:chExt cx="1642533" cy="135466"/>
          </a:xfrm>
        </p:grpSpPr>
        <p:cxnSp>
          <p:nvCxnSpPr>
            <p:cNvPr id="32" name="Straight Arrow Connector 31"/>
            <p:cNvCxnSpPr/>
            <p:nvPr/>
          </p:nvCxnSpPr>
          <p:spPr bwMode="auto">
            <a:xfrm>
              <a:off x="5266266" y="1574800"/>
              <a:ext cx="1574801" cy="1588"/>
            </a:xfrm>
            <a:prstGeom prst="straightConnector1">
              <a:avLst/>
            </a:prstGeom>
            <a:noFill/>
            <a:ln w="63500" cap="flat" cmpd="sng" algn="ctr">
              <a:solidFill>
                <a:schemeClr val="tx1"/>
              </a:solidFill>
              <a:prstDash val="sysDot"/>
              <a:round/>
              <a:headEnd type="none" w="med" len="med"/>
              <a:tailEnd type="arrow"/>
            </a:ln>
            <a:effectLst/>
          </p:spPr>
        </p:cxnSp>
        <p:sp>
          <p:nvSpPr>
            <p:cNvPr id="35" name="Oval 34"/>
            <p:cNvSpPr/>
            <p:nvPr/>
          </p:nvSpPr>
          <p:spPr bwMode="auto">
            <a:xfrm>
              <a:off x="5198534" y="1524013"/>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5906565"/>
            <a:ext cx="2133600" cy="476250"/>
          </a:xfrm>
        </p:spPr>
        <p:txBody>
          <a:bodyPr/>
          <a:lstStyle/>
          <a:p>
            <a:pPr>
              <a:defRPr/>
            </a:pPr>
            <a:fld id="{28E9A3FF-79B7-504C-B659-7D19FB5634D4}" type="slidenum">
              <a:rPr lang="en-US">
                <a:solidFill>
                  <a:srgbClr val="000000"/>
                </a:solidFill>
              </a:rPr>
              <a:pPr>
                <a:defRPr/>
              </a:pPr>
              <a:t>18</a:t>
            </a:fld>
            <a:endParaRPr lang="en-US">
              <a:solidFill>
                <a:srgbClr val="000000"/>
              </a:solidFill>
            </a:endParaRPr>
          </a:p>
        </p:txBody>
      </p:sp>
      <p:cxnSp>
        <p:nvCxnSpPr>
          <p:cNvPr id="5" name="Straight Connector 4"/>
          <p:cNvCxnSpPr/>
          <p:nvPr/>
        </p:nvCxnSpPr>
        <p:spPr bwMode="auto">
          <a:xfrm>
            <a:off x="2997200" y="1862673"/>
            <a:ext cx="4588934" cy="1588"/>
          </a:xfrm>
          <a:prstGeom prst="line">
            <a:avLst/>
          </a:prstGeom>
          <a:noFill/>
          <a:ln w="101600" cap="flat" cmpd="sng" algn="ctr">
            <a:solidFill>
              <a:schemeClr val="tx1"/>
            </a:solidFill>
            <a:prstDash val="solid"/>
            <a:round/>
            <a:headEnd type="none" w="med" len="med"/>
            <a:tailEnd type="none"/>
          </a:ln>
          <a:effectLst/>
        </p:spPr>
      </p:cxnSp>
      <p:cxnSp>
        <p:nvCxnSpPr>
          <p:cNvPr id="6" name="Straight Connector 5"/>
          <p:cNvCxnSpPr/>
          <p:nvPr/>
        </p:nvCxnSpPr>
        <p:spPr bwMode="auto">
          <a:xfrm flipV="1">
            <a:off x="7552266" y="1303873"/>
            <a:ext cx="948267" cy="541866"/>
          </a:xfrm>
          <a:prstGeom prst="line">
            <a:avLst/>
          </a:prstGeom>
          <a:noFill/>
          <a:ln w="101600" cap="flat" cmpd="sng" algn="ctr">
            <a:solidFill>
              <a:schemeClr val="tx1"/>
            </a:solidFill>
            <a:prstDash val="solid"/>
            <a:round/>
            <a:headEnd type="none" w="med" len="med"/>
            <a:tailEnd type="none"/>
          </a:ln>
          <a:effectLst/>
        </p:spPr>
      </p:cxnSp>
      <p:cxnSp>
        <p:nvCxnSpPr>
          <p:cNvPr id="8" name="Straight Connector 7"/>
          <p:cNvCxnSpPr/>
          <p:nvPr/>
        </p:nvCxnSpPr>
        <p:spPr bwMode="auto">
          <a:xfrm flipH="1" flipV="1">
            <a:off x="2065866" y="1320807"/>
            <a:ext cx="948267" cy="541866"/>
          </a:xfrm>
          <a:prstGeom prst="line">
            <a:avLst/>
          </a:prstGeom>
          <a:noFill/>
          <a:ln w="101600" cap="flat" cmpd="sng" algn="ctr">
            <a:solidFill>
              <a:schemeClr val="tx1"/>
            </a:solidFill>
            <a:prstDash val="solid"/>
            <a:round/>
            <a:headEnd type="none" w="med" len="med"/>
            <a:tailEnd type="none"/>
          </a:ln>
          <a:effectLst/>
        </p:spPr>
      </p:cxnSp>
      <p:cxnSp>
        <p:nvCxnSpPr>
          <p:cNvPr id="11" name="Straight Connector 10"/>
          <p:cNvCxnSpPr/>
          <p:nvPr/>
        </p:nvCxnSpPr>
        <p:spPr bwMode="auto">
          <a:xfrm>
            <a:off x="0" y="1253082"/>
            <a:ext cx="1625600" cy="1588"/>
          </a:xfrm>
          <a:prstGeom prst="line">
            <a:avLst/>
          </a:prstGeom>
          <a:noFill/>
          <a:ln w="101600" cap="flat" cmpd="sng" algn="ctr">
            <a:solidFill>
              <a:schemeClr val="tx1"/>
            </a:solidFill>
            <a:prstDash val="solid"/>
            <a:round/>
            <a:headEnd type="none" w="med" len="med"/>
            <a:tailEnd type="none"/>
          </a:ln>
          <a:effectLst/>
        </p:spPr>
      </p:cxnSp>
      <p:cxnSp>
        <p:nvCxnSpPr>
          <p:cNvPr id="13" name="Straight Connector 12"/>
          <p:cNvCxnSpPr/>
          <p:nvPr/>
        </p:nvCxnSpPr>
        <p:spPr bwMode="auto">
          <a:xfrm rot="16200000" flipV="1">
            <a:off x="927871" y="1926944"/>
            <a:ext cx="1405468" cy="23860"/>
          </a:xfrm>
          <a:prstGeom prst="line">
            <a:avLst/>
          </a:prstGeom>
          <a:noFill/>
          <a:ln w="101600" cap="flat" cmpd="sng" algn="ctr">
            <a:solidFill>
              <a:schemeClr val="tx1"/>
            </a:solidFill>
            <a:prstDash val="solid"/>
            <a:round/>
            <a:headEnd type="none" w="med" len="med"/>
            <a:tailEnd type="none"/>
          </a:ln>
          <a:effectLst/>
        </p:spPr>
      </p:cxnSp>
      <p:sp>
        <p:nvSpPr>
          <p:cNvPr id="15" name="TextBox 14"/>
          <p:cNvSpPr txBox="1"/>
          <p:nvPr/>
        </p:nvSpPr>
        <p:spPr>
          <a:xfrm>
            <a:off x="287866" y="1828807"/>
            <a:ext cx="1005403" cy="523220"/>
          </a:xfrm>
          <a:prstGeom prst="rect">
            <a:avLst/>
          </a:prstGeom>
          <a:noFill/>
        </p:spPr>
        <p:txBody>
          <a:bodyPr wrap="none" rtlCol="0">
            <a:spAutoFit/>
          </a:bodyPr>
          <a:lstStyle/>
          <a:p>
            <a:r>
              <a:rPr lang="en-US" sz="2800">
                <a:solidFill>
                  <a:srgbClr val="000000"/>
                </a:solidFill>
              </a:rPr>
              <a:t>Dock</a:t>
            </a:r>
          </a:p>
        </p:txBody>
      </p:sp>
      <p:sp>
        <p:nvSpPr>
          <p:cNvPr id="19" name="Freeform 18"/>
          <p:cNvSpPr/>
          <p:nvPr/>
        </p:nvSpPr>
        <p:spPr bwMode="auto">
          <a:xfrm>
            <a:off x="1642533" y="1828806"/>
            <a:ext cx="1422400" cy="118428"/>
          </a:xfrm>
          <a:custGeom>
            <a:avLst/>
            <a:gdLst>
              <a:gd name="connsiteX0" fmla="*/ 0 w 1422400"/>
              <a:gd name="connsiteY0" fmla="*/ 101600 h 118428"/>
              <a:gd name="connsiteX1" fmla="*/ 203200 w 1422400"/>
              <a:gd name="connsiteY1" fmla="*/ 50800 h 118428"/>
              <a:gd name="connsiteX2" fmla="*/ 237067 w 1422400"/>
              <a:gd name="connsiteY2" fmla="*/ 0 h 118428"/>
              <a:gd name="connsiteX3" fmla="*/ 338667 w 1422400"/>
              <a:gd name="connsiteY3" fmla="*/ 67734 h 118428"/>
              <a:gd name="connsiteX4" fmla="*/ 440267 w 1422400"/>
              <a:gd name="connsiteY4" fmla="*/ 101600 h 118428"/>
              <a:gd name="connsiteX5" fmla="*/ 575734 w 1422400"/>
              <a:gd name="connsiteY5" fmla="*/ 84667 h 118428"/>
              <a:gd name="connsiteX6" fmla="*/ 626534 w 1422400"/>
              <a:gd name="connsiteY6" fmla="*/ 67734 h 118428"/>
              <a:gd name="connsiteX7" fmla="*/ 660400 w 1422400"/>
              <a:gd name="connsiteY7" fmla="*/ 16934 h 118428"/>
              <a:gd name="connsiteX8" fmla="*/ 711200 w 1422400"/>
              <a:gd name="connsiteY8" fmla="*/ 33867 h 118428"/>
              <a:gd name="connsiteX9" fmla="*/ 812800 w 1422400"/>
              <a:gd name="connsiteY9" fmla="*/ 101600 h 118428"/>
              <a:gd name="connsiteX10" fmla="*/ 1049867 w 1422400"/>
              <a:gd name="connsiteY10" fmla="*/ 50800 h 118428"/>
              <a:gd name="connsiteX11" fmla="*/ 1066800 w 1422400"/>
              <a:gd name="connsiteY11" fmla="*/ 0 h 118428"/>
              <a:gd name="connsiteX12" fmla="*/ 1168400 w 1422400"/>
              <a:gd name="connsiteY12" fmla="*/ 33867 h 118428"/>
              <a:gd name="connsiteX13" fmla="*/ 1219200 w 1422400"/>
              <a:gd name="connsiteY13" fmla="*/ 50800 h 118428"/>
              <a:gd name="connsiteX14" fmla="*/ 1422400 w 1422400"/>
              <a:gd name="connsiteY14" fmla="*/ 67734 h 11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18428">
                <a:moveTo>
                  <a:pt x="0" y="101600"/>
                </a:moveTo>
                <a:cubicBezTo>
                  <a:pt x="84731" y="92186"/>
                  <a:pt x="144869" y="109131"/>
                  <a:pt x="203200" y="50800"/>
                </a:cubicBezTo>
                <a:cubicBezTo>
                  <a:pt x="217591" y="36409"/>
                  <a:pt x="225778" y="16933"/>
                  <a:pt x="237067" y="0"/>
                </a:cubicBezTo>
                <a:cubicBezTo>
                  <a:pt x="270934" y="22578"/>
                  <a:pt x="300053" y="54863"/>
                  <a:pt x="338667" y="67734"/>
                </a:cubicBezTo>
                <a:lnTo>
                  <a:pt x="440267" y="101600"/>
                </a:lnTo>
                <a:cubicBezTo>
                  <a:pt x="485423" y="95956"/>
                  <a:pt x="530961" y="92807"/>
                  <a:pt x="575734" y="84667"/>
                </a:cubicBezTo>
                <a:cubicBezTo>
                  <a:pt x="593295" y="81474"/>
                  <a:pt x="612596" y="78884"/>
                  <a:pt x="626534" y="67734"/>
                </a:cubicBezTo>
                <a:cubicBezTo>
                  <a:pt x="642426" y="55021"/>
                  <a:pt x="649111" y="33867"/>
                  <a:pt x="660400" y="16934"/>
                </a:cubicBezTo>
                <a:cubicBezTo>
                  <a:pt x="677333" y="22578"/>
                  <a:pt x="696348" y="23966"/>
                  <a:pt x="711200" y="33867"/>
                </a:cubicBezTo>
                <a:cubicBezTo>
                  <a:pt x="838043" y="118428"/>
                  <a:pt x="692010" y="61338"/>
                  <a:pt x="812800" y="101600"/>
                </a:cubicBezTo>
                <a:cubicBezTo>
                  <a:pt x="861040" y="97215"/>
                  <a:pt x="998865" y="114553"/>
                  <a:pt x="1049867" y="50800"/>
                </a:cubicBezTo>
                <a:cubicBezTo>
                  <a:pt x="1061017" y="36862"/>
                  <a:pt x="1061156" y="16933"/>
                  <a:pt x="1066800" y="0"/>
                </a:cubicBezTo>
                <a:lnTo>
                  <a:pt x="1168400" y="33867"/>
                </a:lnTo>
                <a:cubicBezTo>
                  <a:pt x="1185333" y="39511"/>
                  <a:pt x="1201439" y="49024"/>
                  <a:pt x="1219200" y="50800"/>
                </a:cubicBezTo>
                <a:cubicBezTo>
                  <a:pt x="1399767" y="68857"/>
                  <a:pt x="1331808" y="67734"/>
                  <a:pt x="1422400" y="67734"/>
                </a:cubicBezTo>
              </a:path>
            </a:pathLst>
          </a:custGeom>
          <a:noFill/>
          <a:ln w="50800" cap="flat" cmpd="sng" algn="ctr">
            <a:solidFill>
              <a:srgbClr val="3366FF"/>
            </a:solidFill>
            <a:prstDash val="solid"/>
            <a:round/>
            <a:headEnd type="none" w="med" len="med"/>
            <a:tailEnd type="none"/>
          </a:ln>
          <a:effectLst/>
        </p:spPr>
        <p:txBody>
          <a:bodyPr rtlCol="0" anchor="ctr"/>
          <a:lstStyle/>
          <a:p>
            <a:pPr algn="ctr"/>
            <a:endParaRPr lang="en-US">
              <a:solidFill>
                <a:srgbClr val="000000"/>
              </a:solidFill>
            </a:endParaRPr>
          </a:p>
        </p:txBody>
      </p:sp>
      <p:sp>
        <p:nvSpPr>
          <p:cNvPr id="20" name="Freeform 19"/>
          <p:cNvSpPr/>
          <p:nvPr/>
        </p:nvSpPr>
        <p:spPr bwMode="auto">
          <a:xfrm>
            <a:off x="7569203" y="1794940"/>
            <a:ext cx="1422400" cy="118428"/>
          </a:xfrm>
          <a:custGeom>
            <a:avLst/>
            <a:gdLst>
              <a:gd name="connsiteX0" fmla="*/ 0 w 1422400"/>
              <a:gd name="connsiteY0" fmla="*/ 101600 h 118428"/>
              <a:gd name="connsiteX1" fmla="*/ 203200 w 1422400"/>
              <a:gd name="connsiteY1" fmla="*/ 50800 h 118428"/>
              <a:gd name="connsiteX2" fmla="*/ 237067 w 1422400"/>
              <a:gd name="connsiteY2" fmla="*/ 0 h 118428"/>
              <a:gd name="connsiteX3" fmla="*/ 338667 w 1422400"/>
              <a:gd name="connsiteY3" fmla="*/ 67734 h 118428"/>
              <a:gd name="connsiteX4" fmla="*/ 440267 w 1422400"/>
              <a:gd name="connsiteY4" fmla="*/ 101600 h 118428"/>
              <a:gd name="connsiteX5" fmla="*/ 575734 w 1422400"/>
              <a:gd name="connsiteY5" fmla="*/ 84667 h 118428"/>
              <a:gd name="connsiteX6" fmla="*/ 626534 w 1422400"/>
              <a:gd name="connsiteY6" fmla="*/ 67734 h 118428"/>
              <a:gd name="connsiteX7" fmla="*/ 660400 w 1422400"/>
              <a:gd name="connsiteY7" fmla="*/ 16934 h 118428"/>
              <a:gd name="connsiteX8" fmla="*/ 711200 w 1422400"/>
              <a:gd name="connsiteY8" fmla="*/ 33867 h 118428"/>
              <a:gd name="connsiteX9" fmla="*/ 812800 w 1422400"/>
              <a:gd name="connsiteY9" fmla="*/ 101600 h 118428"/>
              <a:gd name="connsiteX10" fmla="*/ 1049867 w 1422400"/>
              <a:gd name="connsiteY10" fmla="*/ 50800 h 118428"/>
              <a:gd name="connsiteX11" fmla="*/ 1066800 w 1422400"/>
              <a:gd name="connsiteY11" fmla="*/ 0 h 118428"/>
              <a:gd name="connsiteX12" fmla="*/ 1168400 w 1422400"/>
              <a:gd name="connsiteY12" fmla="*/ 33867 h 118428"/>
              <a:gd name="connsiteX13" fmla="*/ 1219200 w 1422400"/>
              <a:gd name="connsiteY13" fmla="*/ 50800 h 118428"/>
              <a:gd name="connsiteX14" fmla="*/ 1422400 w 1422400"/>
              <a:gd name="connsiteY14" fmla="*/ 67734 h 11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18428">
                <a:moveTo>
                  <a:pt x="0" y="101600"/>
                </a:moveTo>
                <a:cubicBezTo>
                  <a:pt x="84731" y="92186"/>
                  <a:pt x="144869" y="109131"/>
                  <a:pt x="203200" y="50800"/>
                </a:cubicBezTo>
                <a:cubicBezTo>
                  <a:pt x="217591" y="36409"/>
                  <a:pt x="225778" y="16933"/>
                  <a:pt x="237067" y="0"/>
                </a:cubicBezTo>
                <a:cubicBezTo>
                  <a:pt x="270934" y="22578"/>
                  <a:pt x="300053" y="54863"/>
                  <a:pt x="338667" y="67734"/>
                </a:cubicBezTo>
                <a:lnTo>
                  <a:pt x="440267" y="101600"/>
                </a:lnTo>
                <a:cubicBezTo>
                  <a:pt x="485423" y="95956"/>
                  <a:pt x="530961" y="92807"/>
                  <a:pt x="575734" y="84667"/>
                </a:cubicBezTo>
                <a:cubicBezTo>
                  <a:pt x="593295" y="81474"/>
                  <a:pt x="612596" y="78884"/>
                  <a:pt x="626534" y="67734"/>
                </a:cubicBezTo>
                <a:cubicBezTo>
                  <a:pt x="642426" y="55021"/>
                  <a:pt x="649111" y="33867"/>
                  <a:pt x="660400" y="16934"/>
                </a:cubicBezTo>
                <a:cubicBezTo>
                  <a:pt x="677333" y="22578"/>
                  <a:pt x="696348" y="23966"/>
                  <a:pt x="711200" y="33867"/>
                </a:cubicBezTo>
                <a:cubicBezTo>
                  <a:pt x="838043" y="118428"/>
                  <a:pt x="692010" y="61338"/>
                  <a:pt x="812800" y="101600"/>
                </a:cubicBezTo>
                <a:cubicBezTo>
                  <a:pt x="861040" y="97215"/>
                  <a:pt x="998865" y="114553"/>
                  <a:pt x="1049867" y="50800"/>
                </a:cubicBezTo>
                <a:cubicBezTo>
                  <a:pt x="1061017" y="36862"/>
                  <a:pt x="1061156" y="16933"/>
                  <a:pt x="1066800" y="0"/>
                </a:cubicBezTo>
                <a:lnTo>
                  <a:pt x="1168400" y="33867"/>
                </a:lnTo>
                <a:cubicBezTo>
                  <a:pt x="1185333" y="39511"/>
                  <a:pt x="1201439" y="49024"/>
                  <a:pt x="1219200" y="50800"/>
                </a:cubicBezTo>
                <a:cubicBezTo>
                  <a:pt x="1399767" y="68857"/>
                  <a:pt x="1331808" y="67734"/>
                  <a:pt x="1422400" y="67734"/>
                </a:cubicBezTo>
              </a:path>
            </a:pathLst>
          </a:custGeom>
          <a:noFill/>
          <a:ln w="50800" cap="flat" cmpd="sng" algn="ctr">
            <a:solidFill>
              <a:srgbClr val="3366FF"/>
            </a:solidFill>
            <a:prstDash val="solid"/>
            <a:round/>
            <a:headEnd type="none" w="med" len="med"/>
            <a:tailEnd type="none"/>
          </a:ln>
          <a:effectLst/>
        </p:spPr>
        <p:txBody>
          <a:bodyPr rtlCol="0" anchor="ctr"/>
          <a:lstStyle/>
          <a:p>
            <a:pPr algn="ctr"/>
            <a:endParaRPr lang="en-US">
              <a:solidFill>
                <a:srgbClr val="000000"/>
              </a:solidFill>
            </a:endParaRPr>
          </a:p>
        </p:txBody>
      </p:sp>
      <p:cxnSp>
        <p:nvCxnSpPr>
          <p:cNvPr id="21" name="Straight Connector 20"/>
          <p:cNvCxnSpPr/>
          <p:nvPr/>
        </p:nvCxnSpPr>
        <p:spPr bwMode="auto">
          <a:xfrm rot="16200000" flipV="1">
            <a:off x="6942668" y="1540939"/>
            <a:ext cx="338667" cy="169335"/>
          </a:xfrm>
          <a:prstGeom prst="line">
            <a:avLst/>
          </a:prstGeom>
          <a:noFill/>
          <a:ln w="101600" cap="flat" cmpd="sng" algn="ctr">
            <a:solidFill>
              <a:schemeClr val="tx1"/>
            </a:solidFill>
            <a:prstDash val="solid"/>
            <a:round/>
            <a:headEnd type="none" w="med" len="med"/>
            <a:tailEnd type="none"/>
          </a:ln>
          <a:effectLst/>
        </p:spPr>
      </p:cxnSp>
      <p:cxnSp>
        <p:nvCxnSpPr>
          <p:cNvPr id="23" name="Straight Connector 22"/>
          <p:cNvCxnSpPr/>
          <p:nvPr/>
        </p:nvCxnSpPr>
        <p:spPr bwMode="auto">
          <a:xfrm rot="5400000" flipH="1" flipV="1">
            <a:off x="6739468" y="1540939"/>
            <a:ext cx="338667" cy="169335"/>
          </a:xfrm>
          <a:prstGeom prst="line">
            <a:avLst/>
          </a:prstGeom>
          <a:noFill/>
          <a:ln w="101600" cap="flat" cmpd="sng" algn="ctr">
            <a:solidFill>
              <a:schemeClr val="tx1"/>
            </a:solidFill>
            <a:prstDash val="solid"/>
            <a:round/>
            <a:headEnd type="none" w="med" len="med"/>
            <a:tailEnd type="none"/>
          </a:ln>
          <a:effectLst/>
        </p:spPr>
      </p:cxnSp>
      <p:cxnSp>
        <p:nvCxnSpPr>
          <p:cNvPr id="24" name="Straight Connector 23"/>
          <p:cNvCxnSpPr/>
          <p:nvPr/>
        </p:nvCxnSpPr>
        <p:spPr bwMode="auto">
          <a:xfrm rot="16200000" flipV="1">
            <a:off x="6620935" y="1049872"/>
            <a:ext cx="812801" cy="4"/>
          </a:xfrm>
          <a:prstGeom prst="line">
            <a:avLst/>
          </a:prstGeom>
          <a:noFill/>
          <a:ln w="101600" cap="flat" cmpd="sng" algn="ctr">
            <a:solidFill>
              <a:schemeClr val="tx1"/>
            </a:solidFill>
            <a:prstDash val="solid"/>
            <a:round/>
            <a:headEnd type="none" w="med" len="med"/>
            <a:tailEnd type="none"/>
          </a:ln>
          <a:effectLst/>
        </p:spPr>
      </p:cxnSp>
      <p:cxnSp>
        <p:nvCxnSpPr>
          <p:cNvPr id="26" name="Straight Connector 25"/>
          <p:cNvCxnSpPr/>
          <p:nvPr/>
        </p:nvCxnSpPr>
        <p:spPr bwMode="auto">
          <a:xfrm rot="10800000">
            <a:off x="6570137" y="948274"/>
            <a:ext cx="1032931" cy="84667"/>
          </a:xfrm>
          <a:prstGeom prst="line">
            <a:avLst/>
          </a:prstGeom>
          <a:noFill/>
          <a:ln w="101600" cap="flat" cmpd="sng" algn="ctr">
            <a:solidFill>
              <a:schemeClr val="tx1"/>
            </a:solidFill>
            <a:prstDash val="solid"/>
            <a:round/>
            <a:headEnd type="none" w="med" len="med"/>
            <a:tailEnd type="none"/>
          </a:ln>
          <a:effectLst/>
        </p:spPr>
      </p:cxnSp>
      <p:sp>
        <p:nvSpPr>
          <p:cNvPr id="28" name="Smiley Face 27"/>
          <p:cNvSpPr/>
          <p:nvPr/>
        </p:nvSpPr>
        <p:spPr bwMode="auto">
          <a:xfrm>
            <a:off x="6790267" y="135475"/>
            <a:ext cx="491067" cy="491067"/>
          </a:xfrm>
          <a:prstGeom prst="smileyF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6" name="Oval 35"/>
          <p:cNvSpPr/>
          <p:nvPr/>
        </p:nvSpPr>
        <p:spPr bwMode="auto">
          <a:xfrm>
            <a:off x="5113866" y="1761072"/>
            <a:ext cx="203201" cy="203201"/>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7" name="TextBox 36"/>
          <p:cNvSpPr txBox="1"/>
          <p:nvPr/>
        </p:nvSpPr>
        <p:spPr>
          <a:xfrm>
            <a:off x="3860800" y="1794940"/>
            <a:ext cx="1250913" cy="430887"/>
          </a:xfrm>
          <a:prstGeom prst="rect">
            <a:avLst/>
          </a:prstGeom>
          <a:noFill/>
        </p:spPr>
        <p:txBody>
          <a:bodyPr wrap="none" rtlCol="0">
            <a:spAutoFit/>
          </a:bodyPr>
          <a:lstStyle/>
          <a:p>
            <a:r>
              <a:rPr lang="en-US" sz="2200">
                <a:solidFill>
                  <a:srgbClr val="000000"/>
                </a:solidFill>
              </a:rPr>
              <a:t>CM boat</a:t>
            </a:r>
          </a:p>
        </p:txBody>
      </p:sp>
      <p:sp>
        <p:nvSpPr>
          <p:cNvPr id="54" name="TextBox 53"/>
          <p:cNvSpPr txBox="1"/>
          <p:nvPr/>
        </p:nvSpPr>
        <p:spPr>
          <a:xfrm>
            <a:off x="2184401" y="2116678"/>
            <a:ext cx="5477646" cy="1220847"/>
          </a:xfrm>
          <a:prstGeom prst="rect">
            <a:avLst/>
          </a:prstGeom>
          <a:noFill/>
        </p:spPr>
        <p:txBody>
          <a:bodyPr wrap="none" rtlCol="0">
            <a:spAutoFit/>
          </a:bodyPr>
          <a:lstStyle/>
          <a:p>
            <a:pPr marL="457200" indent="-457200"/>
            <a:r>
              <a:rPr lang="en-US" sz="3200" b="1">
                <a:solidFill>
                  <a:srgbClr val="000000"/>
                </a:solidFill>
              </a:rPr>
              <a:t>v</a:t>
            </a:r>
            <a:r>
              <a:rPr lang="en-US" sz="3200" baseline="-25000">
                <a:solidFill>
                  <a:srgbClr val="000000"/>
                </a:solidFill>
              </a:rPr>
              <a:t>you/dock</a:t>
            </a:r>
            <a:r>
              <a:rPr lang="en-US" sz="3200">
                <a:solidFill>
                  <a:srgbClr val="000000"/>
                </a:solidFill>
              </a:rPr>
              <a:t>=   </a:t>
            </a:r>
            <a:r>
              <a:rPr lang="en-US" sz="3200" b="1">
                <a:solidFill>
                  <a:srgbClr val="000000"/>
                </a:solidFill>
              </a:rPr>
              <a:t>v</a:t>
            </a:r>
            <a:r>
              <a:rPr lang="en-US" sz="3200" baseline="-25000">
                <a:solidFill>
                  <a:srgbClr val="000000"/>
                </a:solidFill>
              </a:rPr>
              <a:t>you/boat</a:t>
            </a:r>
            <a:r>
              <a:rPr lang="en-US" sz="3200">
                <a:solidFill>
                  <a:srgbClr val="000000"/>
                </a:solidFill>
              </a:rPr>
              <a:t>  +  </a:t>
            </a:r>
            <a:r>
              <a:rPr lang="en-US" sz="3200" b="1">
                <a:solidFill>
                  <a:srgbClr val="000000"/>
                </a:solidFill>
              </a:rPr>
              <a:t>v</a:t>
            </a:r>
            <a:r>
              <a:rPr lang="en-US" sz="3200" baseline="-25000">
                <a:solidFill>
                  <a:srgbClr val="000000"/>
                </a:solidFill>
              </a:rPr>
              <a:t>boat/dock</a:t>
            </a:r>
          </a:p>
          <a:p>
            <a:pPr marL="457200" indent="-457200"/>
            <a:endParaRPr lang="en-US" sz="3200" baseline="-25000">
              <a:solidFill>
                <a:srgbClr val="000000"/>
              </a:solidFill>
            </a:endParaRPr>
          </a:p>
          <a:p>
            <a:pPr marL="457200" indent="-457200">
              <a:buFontTx/>
              <a:buAutoNum type="alphaUcParenR"/>
            </a:pPr>
            <a:endParaRPr lang="en-US" sz="2000">
              <a:solidFill>
                <a:srgbClr val="000000"/>
              </a:solidFill>
            </a:endParaRPr>
          </a:p>
        </p:txBody>
      </p:sp>
      <p:grpSp>
        <p:nvGrpSpPr>
          <p:cNvPr id="3" name="Group 30"/>
          <p:cNvGrpSpPr/>
          <p:nvPr/>
        </p:nvGrpSpPr>
        <p:grpSpPr>
          <a:xfrm>
            <a:off x="7247468" y="677353"/>
            <a:ext cx="1642533" cy="135466"/>
            <a:chOff x="5198534" y="1524013"/>
            <a:chExt cx="1642533" cy="135466"/>
          </a:xfrm>
        </p:grpSpPr>
        <p:cxnSp>
          <p:nvCxnSpPr>
            <p:cNvPr id="32" name="Straight Arrow Connector 31"/>
            <p:cNvCxnSpPr/>
            <p:nvPr/>
          </p:nvCxnSpPr>
          <p:spPr bwMode="auto">
            <a:xfrm>
              <a:off x="5266266" y="1574800"/>
              <a:ext cx="1574801" cy="1588"/>
            </a:xfrm>
            <a:prstGeom prst="straightConnector1">
              <a:avLst/>
            </a:prstGeom>
            <a:noFill/>
            <a:ln w="63500" cap="flat" cmpd="sng" algn="ctr">
              <a:solidFill>
                <a:schemeClr val="tx1"/>
              </a:solidFill>
              <a:prstDash val="sysDot"/>
              <a:round/>
              <a:headEnd type="none" w="med" len="med"/>
              <a:tailEnd type="arrow"/>
            </a:ln>
            <a:effectLst/>
          </p:spPr>
        </p:cxnSp>
        <p:sp>
          <p:nvSpPr>
            <p:cNvPr id="35" name="Oval 34"/>
            <p:cNvSpPr/>
            <p:nvPr/>
          </p:nvSpPr>
          <p:spPr bwMode="auto">
            <a:xfrm>
              <a:off x="5198534" y="1524013"/>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
        <p:nvSpPr>
          <p:cNvPr id="25" name="TextBox 24"/>
          <p:cNvSpPr txBox="1"/>
          <p:nvPr/>
        </p:nvSpPr>
        <p:spPr>
          <a:xfrm>
            <a:off x="2150534" y="2743207"/>
            <a:ext cx="5393489" cy="584776"/>
          </a:xfrm>
          <a:prstGeom prst="rect">
            <a:avLst/>
          </a:prstGeom>
          <a:noFill/>
        </p:spPr>
        <p:txBody>
          <a:bodyPr wrap="none" rtlCol="0">
            <a:spAutoFit/>
          </a:bodyPr>
          <a:lstStyle/>
          <a:p>
            <a:r>
              <a:rPr lang="en-US" sz="3200">
                <a:solidFill>
                  <a:srgbClr val="000000"/>
                </a:solidFill>
              </a:rPr>
              <a:t>(In general,  </a:t>
            </a:r>
            <a:r>
              <a:rPr lang="en-US" sz="3200" b="1">
                <a:solidFill>
                  <a:srgbClr val="000000"/>
                </a:solidFill>
              </a:rPr>
              <a:t>v</a:t>
            </a:r>
            <a:r>
              <a:rPr lang="en-US" sz="3200">
                <a:solidFill>
                  <a:srgbClr val="000000"/>
                </a:solidFill>
              </a:rPr>
              <a:t> </a:t>
            </a:r>
            <a:r>
              <a:rPr lang="en-US" sz="3200" baseline="-25000">
                <a:solidFill>
                  <a:srgbClr val="000000"/>
                </a:solidFill>
              </a:rPr>
              <a:t>a/c </a:t>
            </a:r>
            <a:r>
              <a:rPr lang="en-US" sz="3200">
                <a:solidFill>
                  <a:srgbClr val="000000"/>
                </a:solidFill>
              </a:rPr>
              <a:t>= </a:t>
            </a:r>
            <a:r>
              <a:rPr lang="en-US" sz="3200" b="1">
                <a:solidFill>
                  <a:srgbClr val="000000"/>
                </a:solidFill>
              </a:rPr>
              <a:t>v</a:t>
            </a:r>
            <a:r>
              <a:rPr lang="en-US" sz="3200" baseline="-25000">
                <a:solidFill>
                  <a:srgbClr val="000000"/>
                </a:solidFill>
              </a:rPr>
              <a:t>a/b </a:t>
            </a:r>
            <a:r>
              <a:rPr lang="en-US" sz="3200">
                <a:solidFill>
                  <a:srgbClr val="000000"/>
                </a:solidFill>
              </a:rPr>
              <a:t>+ </a:t>
            </a:r>
            <a:r>
              <a:rPr lang="en-US" sz="3200" b="1">
                <a:solidFill>
                  <a:srgbClr val="000000"/>
                </a:solidFill>
              </a:rPr>
              <a:t>v</a:t>
            </a:r>
            <a:r>
              <a:rPr lang="en-US" sz="3200" baseline="-25000">
                <a:solidFill>
                  <a:srgbClr val="000000"/>
                </a:solidFill>
              </a:rPr>
              <a:t>b/c</a:t>
            </a:r>
            <a:r>
              <a:rPr lang="en-US" sz="3200">
                <a:solidFill>
                  <a:srgbClr val="000000"/>
                </a:solidFill>
              </a:rPr>
              <a:t>) </a:t>
            </a:r>
          </a:p>
        </p:txBody>
      </p:sp>
      <p:sp>
        <p:nvSpPr>
          <p:cNvPr id="27" name="TextBox 26"/>
          <p:cNvSpPr txBox="1"/>
          <p:nvPr/>
        </p:nvSpPr>
        <p:spPr>
          <a:xfrm>
            <a:off x="287861" y="3482717"/>
            <a:ext cx="8297333" cy="3375283"/>
          </a:xfrm>
          <a:prstGeom prst="rect">
            <a:avLst/>
          </a:prstGeom>
          <a:noFill/>
        </p:spPr>
        <p:txBody>
          <a:bodyPr wrap="square" rtlCol="0">
            <a:spAutoFit/>
          </a:bodyPr>
          <a:lstStyle/>
          <a:p>
            <a:r>
              <a:rPr lang="en-US" sz="3200">
                <a:solidFill>
                  <a:srgbClr val="000000"/>
                </a:solidFill>
              </a:rPr>
              <a:t>If you are walking in the boat at what feels to you to be your normal walking pace,</a:t>
            </a:r>
            <a:r>
              <a:rPr lang="en-US" sz="3200" b="1">
                <a:solidFill>
                  <a:srgbClr val="000000"/>
                </a:solidFill>
              </a:rPr>
              <a:t> v</a:t>
            </a:r>
            <a:r>
              <a:rPr lang="en-US" sz="3200" b="1" baseline="-25000">
                <a:solidFill>
                  <a:srgbClr val="000000"/>
                </a:solidFill>
              </a:rPr>
              <a:t>0</a:t>
            </a:r>
            <a:r>
              <a:rPr lang="en-US" sz="3200">
                <a:solidFill>
                  <a:srgbClr val="000000"/>
                </a:solidFill>
              </a:rPr>
              <a:t>, WHICH of the above symbols equals </a:t>
            </a:r>
            <a:r>
              <a:rPr lang="en-US" sz="3200" b="1">
                <a:solidFill>
                  <a:srgbClr val="000000"/>
                </a:solidFill>
              </a:rPr>
              <a:t>v</a:t>
            </a:r>
            <a:r>
              <a:rPr lang="en-US" sz="3200" b="1" baseline="-25000">
                <a:solidFill>
                  <a:srgbClr val="000000"/>
                </a:solidFill>
              </a:rPr>
              <a:t>0</a:t>
            </a:r>
            <a:r>
              <a:rPr lang="en-US" sz="3200">
                <a:solidFill>
                  <a:srgbClr val="000000"/>
                </a:solidFill>
              </a:rPr>
              <a:t>?</a:t>
            </a:r>
            <a:br>
              <a:rPr lang="en-US" sz="3200">
                <a:solidFill>
                  <a:srgbClr val="000000"/>
                </a:solidFill>
              </a:rPr>
            </a:br>
            <a:r>
              <a:rPr lang="en-US" sz="3200">
                <a:solidFill>
                  <a:srgbClr val="000000"/>
                </a:solidFill>
              </a:rPr>
              <a:t>A) </a:t>
            </a:r>
            <a:r>
              <a:rPr lang="en-US" sz="3200" b="1">
                <a:solidFill>
                  <a:srgbClr val="000000"/>
                </a:solidFill>
              </a:rPr>
              <a:t>v</a:t>
            </a:r>
            <a:r>
              <a:rPr lang="en-US" sz="3200" baseline="-25000">
                <a:solidFill>
                  <a:srgbClr val="000000"/>
                </a:solidFill>
              </a:rPr>
              <a:t>you/dock</a:t>
            </a:r>
            <a:r>
              <a:rPr lang="en-US" sz="3200">
                <a:solidFill>
                  <a:srgbClr val="000000"/>
                </a:solidFill>
              </a:rPr>
              <a:t>       B)  </a:t>
            </a:r>
            <a:r>
              <a:rPr lang="en-US" sz="3200" b="1">
                <a:solidFill>
                  <a:srgbClr val="000000"/>
                </a:solidFill>
              </a:rPr>
              <a:t>v</a:t>
            </a:r>
            <a:r>
              <a:rPr lang="en-US" sz="3200" baseline="-25000">
                <a:solidFill>
                  <a:srgbClr val="000000"/>
                </a:solidFill>
              </a:rPr>
              <a:t>you/boat</a:t>
            </a:r>
            <a:r>
              <a:rPr lang="en-US" sz="3200">
                <a:solidFill>
                  <a:srgbClr val="000000"/>
                </a:solidFill>
              </a:rPr>
              <a:t>     C) </a:t>
            </a:r>
            <a:r>
              <a:rPr lang="en-US" sz="3200" b="1">
                <a:solidFill>
                  <a:srgbClr val="000000"/>
                </a:solidFill>
              </a:rPr>
              <a:t>v</a:t>
            </a:r>
            <a:r>
              <a:rPr lang="en-US" sz="3200" baseline="-25000">
                <a:solidFill>
                  <a:srgbClr val="000000"/>
                </a:solidFill>
              </a:rPr>
              <a:t>boat/dock</a:t>
            </a:r>
          </a:p>
          <a:p>
            <a:r>
              <a:rPr lang="en-US" sz="3200">
                <a:solidFill>
                  <a:srgbClr val="000000"/>
                </a:solidFill>
              </a:rPr>
              <a:t>D) NONE of these...</a:t>
            </a:r>
          </a:p>
          <a:p>
            <a:endParaRPr lang="en-US" sz="3200" baseline="-25000">
              <a:solidFill>
                <a:srgbClr val="000000"/>
              </a:solidFill>
            </a:endParaRPr>
          </a:p>
          <a:p>
            <a:endParaRPr lang="en-US" sz="320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5906565"/>
            <a:ext cx="2133600" cy="476250"/>
          </a:xfrm>
        </p:spPr>
        <p:txBody>
          <a:bodyPr/>
          <a:lstStyle/>
          <a:p>
            <a:pPr>
              <a:defRPr/>
            </a:pPr>
            <a:fld id="{28E9A3FF-79B7-504C-B659-7D19FB5634D4}" type="slidenum">
              <a:rPr lang="en-US"/>
              <a:pPr>
                <a:defRPr/>
              </a:pPr>
              <a:t>19</a:t>
            </a:fld>
            <a:endParaRPr lang="en-US"/>
          </a:p>
        </p:txBody>
      </p:sp>
      <p:sp>
        <p:nvSpPr>
          <p:cNvPr id="3" name="TextBox 2"/>
          <p:cNvSpPr txBox="1"/>
          <p:nvPr/>
        </p:nvSpPr>
        <p:spPr>
          <a:xfrm>
            <a:off x="287867" y="2607739"/>
            <a:ext cx="8856133" cy="1846659"/>
          </a:xfrm>
          <a:prstGeom prst="rect">
            <a:avLst/>
          </a:prstGeom>
          <a:noFill/>
        </p:spPr>
        <p:txBody>
          <a:bodyPr wrap="square" rtlCol="0">
            <a:spAutoFit/>
          </a:bodyPr>
          <a:lstStyle/>
          <a:p>
            <a:r>
              <a:rPr lang="en-US" sz="3000"/>
              <a:t>You are walking on a flat-bottomed rowboat. </a:t>
            </a:r>
            <a:br>
              <a:rPr lang="en-US" sz="3000"/>
            </a:br>
            <a:r>
              <a:rPr lang="en-US" sz="2800" b="1"/>
              <a:t>v</a:t>
            </a:r>
            <a:r>
              <a:rPr lang="en-US" sz="2800" baseline="-25000"/>
              <a:t>you/dock</a:t>
            </a:r>
            <a:r>
              <a:rPr lang="en-US" sz="2800"/>
              <a:t>=   </a:t>
            </a:r>
            <a:r>
              <a:rPr lang="en-US" sz="2800" b="1"/>
              <a:t>v</a:t>
            </a:r>
            <a:r>
              <a:rPr lang="en-US" sz="2800" baseline="-25000"/>
              <a:t>you/boat</a:t>
            </a:r>
            <a:r>
              <a:rPr lang="en-US" sz="2800"/>
              <a:t>  +  </a:t>
            </a:r>
            <a:r>
              <a:rPr lang="en-US" sz="2800" b="1"/>
              <a:t>v</a:t>
            </a:r>
            <a:r>
              <a:rPr lang="en-US" sz="2800" baseline="-25000"/>
              <a:t>boat/dock</a:t>
            </a:r>
          </a:p>
          <a:p>
            <a:r>
              <a:rPr lang="en-US" sz="2800"/>
              <a:t>or</a:t>
            </a:r>
          </a:p>
          <a:p>
            <a:r>
              <a:rPr lang="en-US" sz="2800" b="1"/>
              <a:t>v</a:t>
            </a:r>
            <a:r>
              <a:rPr lang="en-US" sz="2800"/>
              <a:t>  = </a:t>
            </a:r>
            <a:r>
              <a:rPr lang="en-US" sz="2800" b="1"/>
              <a:t>v</a:t>
            </a:r>
            <a:r>
              <a:rPr lang="en-US" sz="2800" b="1" baseline="-25000"/>
              <a:t>0</a:t>
            </a:r>
            <a:r>
              <a:rPr lang="en-US" sz="2800"/>
              <a:t> + </a:t>
            </a:r>
            <a:r>
              <a:rPr lang="en-US" sz="2800" b="1"/>
              <a:t>v</a:t>
            </a:r>
            <a:r>
              <a:rPr lang="en-US" sz="2800" baseline="-25000"/>
              <a:t>boat</a:t>
            </a:r>
            <a:endParaRPr lang="en-US" sz="2000" b="1" baseline="-25000"/>
          </a:p>
        </p:txBody>
      </p:sp>
      <p:cxnSp>
        <p:nvCxnSpPr>
          <p:cNvPr id="5" name="Straight Connector 4"/>
          <p:cNvCxnSpPr/>
          <p:nvPr/>
        </p:nvCxnSpPr>
        <p:spPr bwMode="auto">
          <a:xfrm>
            <a:off x="2997200" y="1862673"/>
            <a:ext cx="4588934" cy="1588"/>
          </a:xfrm>
          <a:prstGeom prst="line">
            <a:avLst/>
          </a:prstGeom>
          <a:noFill/>
          <a:ln w="101600" cap="flat" cmpd="sng" algn="ctr">
            <a:solidFill>
              <a:schemeClr val="tx1"/>
            </a:solidFill>
            <a:prstDash val="solid"/>
            <a:round/>
            <a:headEnd type="none" w="med" len="med"/>
            <a:tailEnd type="none"/>
          </a:ln>
          <a:effectLst/>
        </p:spPr>
      </p:cxnSp>
      <p:cxnSp>
        <p:nvCxnSpPr>
          <p:cNvPr id="6" name="Straight Connector 5"/>
          <p:cNvCxnSpPr/>
          <p:nvPr/>
        </p:nvCxnSpPr>
        <p:spPr bwMode="auto">
          <a:xfrm flipV="1">
            <a:off x="7552266" y="1303873"/>
            <a:ext cx="948267" cy="541866"/>
          </a:xfrm>
          <a:prstGeom prst="line">
            <a:avLst/>
          </a:prstGeom>
          <a:noFill/>
          <a:ln w="101600" cap="flat" cmpd="sng" algn="ctr">
            <a:solidFill>
              <a:schemeClr val="tx1"/>
            </a:solidFill>
            <a:prstDash val="solid"/>
            <a:round/>
            <a:headEnd type="none" w="med" len="med"/>
            <a:tailEnd type="none"/>
          </a:ln>
          <a:effectLst/>
        </p:spPr>
      </p:cxnSp>
      <p:cxnSp>
        <p:nvCxnSpPr>
          <p:cNvPr id="8" name="Straight Connector 7"/>
          <p:cNvCxnSpPr/>
          <p:nvPr/>
        </p:nvCxnSpPr>
        <p:spPr bwMode="auto">
          <a:xfrm flipH="1" flipV="1">
            <a:off x="2065866" y="1320807"/>
            <a:ext cx="948267" cy="541866"/>
          </a:xfrm>
          <a:prstGeom prst="line">
            <a:avLst/>
          </a:prstGeom>
          <a:noFill/>
          <a:ln w="101600" cap="flat" cmpd="sng" algn="ctr">
            <a:solidFill>
              <a:schemeClr val="tx1"/>
            </a:solidFill>
            <a:prstDash val="solid"/>
            <a:round/>
            <a:headEnd type="none" w="med" len="med"/>
            <a:tailEnd type="none"/>
          </a:ln>
          <a:effectLst/>
        </p:spPr>
      </p:cxnSp>
      <p:cxnSp>
        <p:nvCxnSpPr>
          <p:cNvPr id="11" name="Straight Connector 10"/>
          <p:cNvCxnSpPr/>
          <p:nvPr/>
        </p:nvCxnSpPr>
        <p:spPr bwMode="auto">
          <a:xfrm>
            <a:off x="0" y="1253082"/>
            <a:ext cx="1625600" cy="1588"/>
          </a:xfrm>
          <a:prstGeom prst="line">
            <a:avLst/>
          </a:prstGeom>
          <a:noFill/>
          <a:ln w="101600" cap="flat" cmpd="sng" algn="ctr">
            <a:solidFill>
              <a:schemeClr val="tx1"/>
            </a:solidFill>
            <a:prstDash val="solid"/>
            <a:round/>
            <a:headEnd type="none" w="med" len="med"/>
            <a:tailEnd type="none"/>
          </a:ln>
          <a:effectLst/>
        </p:spPr>
      </p:cxnSp>
      <p:cxnSp>
        <p:nvCxnSpPr>
          <p:cNvPr id="13" name="Straight Connector 12"/>
          <p:cNvCxnSpPr/>
          <p:nvPr/>
        </p:nvCxnSpPr>
        <p:spPr bwMode="auto">
          <a:xfrm rot="16200000" flipV="1">
            <a:off x="927871" y="1926944"/>
            <a:ext cx="1405468" cy="23860"/>
          </a:xfrm>
          <a:prstGeom prst="line">
            <a:avLst/>
          </a:prstGeom>
          <a:noFill/>
          <a:ln w="101600" cap="flat" cmpd="sng" algn="ctr">
            <a:solidFill>
              <a:schemeClr val="tx1"/>
            </a:solidFill>
            <a:prstDash val="solid"/>
            <a:round/>
            <a:headEnd type="none" w="med" len="med"/>
            <a:tailEnd type="none"/>
          </a:ln>
          <a:effectLst/>
        </p:spPr>
      </p:cxnSp>
      <p:sp>
        <p:nvSpPr>
          <p:cNvPr id="15" name="TextBox 14"/>
          <p:cNvSpPr txBox="1"/>
          <p:nvPr/>
        </p:nvSpPr>
        <p:spPr>
          <a:xfrm>
            <a:off x="287866" y="1828807"/>
            <a:ext cx="1005403" cy="523220"/>
          </a:xfrm>
          <a:prstGeom prst="rect">
            <a:avLst/>
          </a:prstGeom>
          <a:noFill/>
        </p:spPr>
        <p:txBody>
          <a:bodyPr wrap="none" rtlCol="0">
            <a:spAutoFit/>
          </a:bodyPr>
          <a:lstStyle/>
          <a:p>
            <a:r>
              <a:rPr lang="en-US" sz="2800"/>
              <a:t>Dock</a:t>
            </a:r>
          </a:p>
        </p:txBody>
      </p:sp>
      <p:sp>
        <p:nvSpPr>
          <p:cNvPr id="19" name="Freeform 18"/>
          <p:cNvSpPr/>
          <p:nvPr/>
        </p:nvSpPr>
        <p:spPr bwMode="auto">
          <a:xfrm>
            <a:off x="1642533" y="1828806"/>
            <a:ext cx="1422400" cy="118428"/>
          </a:xfrm>
          <a:custGeom>
            <a:avLst/>
            <a:gdLst>
              <a:gd name="connsiteX0" fmla="*/ 0 w 1422400"/>
              <a:gd name="connsiteY0" fmla="*/ 101600 h 118428"/>
              <a:gd name="connsiteX1" fmla="*/ 203200 w 1422400"/>
              <a:gd name="connsiteY1" fmla="*/ 50800 h 118428"/>
              <a:gd name="connsiteX2" fmla="*/ 237067 w 1422400"/>
              <a:gd name="connsiteY2" fmla="*/ 0 h 118428"/>
              <a:gd name="connsiteX3" fmla="*/ 338667 w 1422400"/>
              <a:gd name="connsiteY3" fmla="*/ 67734 h 118428"/>
              <a:gd name="connsiteX4" fmla="*/ 440267 w 1422400"/>
              <a:gd name="connsiteY4" fmla="*/ 101600 h 118428"/>
              <a:gd name="connsiteX5" fmla="*/ 575734 w 1422400"/>
              <a:gd name="connsiteY5" fmla="*/ 84667 h 118428"/>
              <a:gd name="connsiteX6" fmla="*/ 626534 w 1422400"/>
              <a:gd name="connsiteY6" fmla="*/ 67734 h 118428"/>
              <a:gd name="connsiteX7" fmla="*/ 660400 w 1422400"/>
              <a:gd name="connsiteY7" fmla="*/ 16934 h 118428"/>
              <a:gd name="connsiteX8" fmla="*/ 711200 w 1422400"/>
              <a:gd name="connsiteY8" fmla="*/ 33867 h 118428"/>
              <a:gd name="connsiteX9" fmla="*/ 812800 w 1422400"/>
              <a:gd name="connsiteY9" fmla="*/ 101600 h 118428"/>
              <a:gd name="connsiteX10" fmla="*/ 1049867 w 1422400"/>
              <a:gd name="connsiteY10" fmla="*/ 50800 h 118428"/>
              <a:gd name="connsiteX11" fmla="*/ 1066800 w 1422400"/>
              <a:gd name="connsiteY11" fmla="*/ 0 h 118428"/>
              <a:gd name="connsiteX12" fmla="*/ 1168400 w 1422400"/>
              <a:gd name="connsiteY12" fmla="*/ 33867 h 118428"/>
              <a:gd name="connsiteX13" fmla="*/ 1219200 w 1422400"/>
              <a:gd name="connsiteY13" fmla="*/ 50800 h 118428"/>
              <a:gd name="connsiteX14" fmla="*/ 1422400 w 1422400"/>
              <a:gd name="connsiteY14" fmla="*/ 67734 h 11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18428">
                <a:moveTo>
                  <a:pt x="0" y="101600"/>
                </a:moveTo>
                <a:cubicBezTo>
                  <a:pt x="84731" y="92186"/>
                  <a:pt x="144869" y="109131"/>
                  <a:pt x="203200" y="50800"/>
                </a:cubicBezTo>
                <a:cubicBezTo>
                  <a:pt x="217591" y="36409"/>
                  <a:pt x="225778" y="16933"/>
                  <a:pt x="237067" y="0"/>
                </a:cubicBezTo>
                <a:cubicBezTo>
                  <a:pt x="270934" y="22578"/>
                  <a:pt x="300053" y="54863"/>
                  <a:pt x="338667" y="67734"/>
                </a:cubicBezTo>
                <a:lnTo>
                  <a:pt x="440267" y="101600"/>
                </a:lnTo>
                <a:cubicBezTo>
                  <a:pt x="485423" y="95956"/>
                  <a:pt x="530961" y="92807"/>
                  <a:pt x="575734" y="84667"/>
                </a:cubicBezTo>
                <a:cubicBezTo>
                  <a:pt x="593295" y="81474"/>
                  <a:pt x="612596" y="78884"/>
                  <a:pt x="626534" y="67734"/>
                </a:cubicBezTo>
                <a:cubicBezTo>
                  <a:pt x="642426" y="55021"/>
                  <a:pt x="649111" y="33867"/>
                  <a:pt x="660400" y="16934"/>
                </a:cubicBezTo>
                <a:cubicBezTo>
                  <a:pt x="677333" y="22578"/>
                  <a:pt x="696348" y="23966"/>
                  <a:pt x="711200" y="33867"/>
                </a:cubicBezTo>
                <a:cubicBezTo>
                  <a:pt x="838043" y="118428"/>
                  <a:pt x="692010" y="61338"/>
                  <a:pt x="812800" y="101600"/>
                </a:cubicBezTo>
                <a:cubicBezTo>
                  <a:pt x="861040" y="97215"/>
                  <a:pt x="998865" y="114553"/>
                  <a:pt x="1049867" y="50800"/>
                </a:cubicBezTo>
                <a:cubicBezTo>
                  <a:pt x="1061017" y="36862"/>
                  <a:pt x="1061156" y="16933"/>
                  <a:pt x="1066800" y="0"/>
                </a:cubicBezTo>
                <a:lnTo>
                  <a:pt x="1168400" y="33867"/>
                </a:lnTo>
                <a:cubicBezTo>
                  <a:pt x="1185333" y="39511"/>
                  <a:pt x="1201439" y="49024"/>
                  <a:pt x="1219200" y="50800"/>
                </a:cubicBezTo>
                <a:cubicBezTo>
                  <a:pt x="1399767" y="68857"/>
                  <a:pt x="1331808" y="67734"/>
                  <a:pt x="1422400" y="67734"/>
                </a:cubicBezTo>
              </a:path>
            </a:pathLst>
          </a:custGeom>
          <a:noFill/>
          <a:ln w="50800" cap="flat" cmpd="sng" algn="ctr">
            <a:solidFill>
              <a:srgbClr val="3366FF"/>
            </a:solidFill>
            <a:prstDash val="solid"/>
            <a:round/>
            <a:headEnd type="none" w="med" len="med"/>
            <a:tailEnd type="none"/>
          </a:ln>
          <a:effectLst/>
        </p:spPr>
        <p:txBody>
          <a:bodyPr rtlCol="0" anchor="ctr"/>
          <a:lstStyle/>
          <a:p>
            <a:pPr algn="ctr"/>
            <a:endParaRPr lang="en-US"/>
          </a:p>
        </p:txBody>
      </p:sp>
      <p:sp>
        <p:nvSpPr>
          <p:cNvPr id="20" name="Freeform 19"/>
          <p:cNvSpPr/>
          <p:nvPr/>
        </p:nvSpPr>
        <p:spPr bwMode="auto">
          <a:xfrm>
            <a:off x="7569203" y="1794940"/>
            <a:ext cx="1422400" cy="118428"/>
          </a:xfrm>
          <a:custGeom>
            <a:avLst/>
            <a:gdLst>
              <a:gd name="connsiteX0" fmla="*/ 0 w 1422400"/>
              <a:gd name="connsiteY0" fmla="*/ 101600 h 118428"/>
              <a:gd name="connsiteX1" fmla="*/ 203200 w 1422400"/>
              <a:gd name="connsiteY1" fmla="*/ 50800 h 118428"/>
              <a:gd name="connsiteX2" fmla="*/ 237067 w 1422400"/>
              <a:gd name="connsiteY2" fmla="*/ 0 h 118428"/>
              <a:gd name="connsiteX3" fmla="*/ 338667 w 1422400"/>
              <a:gd name="connsiteY3" fmla="*/ 67734 h 118428"/>
              <a:gd name="connsiteX4" fmla="*/ 440267 w 1422400"/>
              <a:gd name="connsiteY4" fmla="*/ 101600 h 118428"/>
              <a:gd name="connsiteX5" fmla="*/ 575734 w 1422400"/>
              <a:gd name="connsiteY5" fmla="*/ 84667 h 118428"/>
              <a:gd name="connsiteX6" fmla="*/ 626534 w 1422400"/>
              <a:gd name="connsiteY6" fmla="*/ 67734 h 118428"/>
              <a:gd name="connsiteX7" fmla="*/ 660400 w 1422400"/>
              <a:gd name="connsiteY7" fmla="*/ 16934 h 118428"/>
              <a:gd name="connsiteX8" fmla="*/ 711200 w 1422400"/>
              <a:gd name="connsiteY8" fmla="*/ 33867 h 118428"/>
              <a:gd name="connsiteX9" fmla="*/ 812800 w 1422400"/>
              <a:gd name="connsiteY9" fmla="*/ 101600 h 118428"/>
              <a:gd name="connsiteX10" fmla="*/ 1049867 w 1422400"/>
              <a:gd name="connsiteY10" fmla="*/ 50800 h 118428"/>
              <a:gd name="connsiteX11" fmla="*/ 1066800 w 1422400"/>
              <a:gd name="connsiteY11" fmla="*/ 0 h 118428"/>
              <a:gd name="connsiteX12" fmla="*/ 1168400 w 1422400"/>
              <a:gd name="connsiteY12" fmla="*/ 33867 h 118428"/>
              <a:gd name="connsiteX13" fmla="*/ 1219200 w 1422400"/>
              <a:gd name="connsiteY13" fmla="*/ 50800 h 118428"/>
              <a:gd name="connsiteX14" fmla="*/ 1422400 w 1422400"/>
              <a:gd name="connsiteY14" fmla="*/ 67734 h 11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2400" h="118428">
                <a:moveTo>
                  <a:pt x="0" y="101600"/>
                </a:moveTo>
                <a:cubicBezTo>
                  <a:pt x="84731" y="92186"/>
                  <a:pt x="144869" y="109131"/>
                  <a:pt x="203200" y="50800"/>
                </a:cubicBezTo>
                <a:cubicBezTo>
                  <a:pt x="217591" y="36409"/>
                  <a:pt x="225778" y="16933"/>
                  <a:pt x="237067" y="0"/>
                </a:cubicBezTo>
                <a:cubicBezTo>
                  <a:pt x="270934" y="22578"/>
                  <a:pt x="300053" y="54863"/>
                  <a:pt x="338667" y="67734"/>
                </a:cubicBezTo>
                <a:lnTo>
                  <a:pt x="440267" y="101600"/>
                </a:lnTo>
                <a:cubicBezTo>
                  <a:pt x="485423" y="95956"/>
                  <a:pt x="530961" y="92807"/>
                  <a:pt x="575734" y="84667"/>
                </a:cubicBezTo>
                <a:cubicBezTo>
                  <a:pt x="593295" y="81474"/>
                  <a:pt x="612596" y="78884"/>
                  <a:pt x="626534" y="67734"/>
                </a:cubicBezTo>
                <a:cubicBezTo>
                  <a:pt x="642426" y="55021"/>
                  <a:pt x="649111" y="33867"/>
                  <a:pt x="660400" y="16934"/>
                </a:cubicBezTo>
                <a:cubicBezTo>
                  <a:pt x="677333" y="22578"/>
                  <a:pt x="696348" y="23966"/>
                  <a:pt x="711200" y="33867"/>
                </a:cubicBezTo>
                <a:cubicBezTo>
                  <a:pt x="838043" y="118428"/>
                  <a:pt x="692010" y="61338"/>
                  <a:pt x="812800" y="101600"/>
                </a:cubicBezTo>
                <a:cubicBezTo>
                  <a:pt x="861040" y="97215"/>
                  <a:pt x="998865" y="114553"/>
                  <a:pt x="1049867" y="50800"/>
                </a:cubicBezTo>
                <a:cubicBezTo>
                  <a:pt x="1061017" y="36862"/>
                  <a:pt x="1061156" y="16933"/>
                  <a:pt x="1066800" y="0"/>
                </a:cubicBezTo>
                <a:lnTo>
                  <a:pt x="1168400" y="33867"/>
                </a:lnTo>
                <a:cubicBezTo>
                  <a:pt x="1185333" y="39511"/>
                  <a:pt x="1201439" y="49024"/>
                  <a:pt x="1219200" y="50800"/>
                </a:cubicBezTo>
                <a:cubicBezTo>
                  <a:pt x="1399767" y="68857"/>
                  <a:pt x="1331808" y="67734"/>
                  <a:pt x="1422400" y="67734"/>
                </a:cubicBezTo>
              </a:path>
            </a:pathLst>
          </a:custGeom>
          <a:noFill/>
          <a:ln w="50800" cap="flat" cmpd="sng" algn="ctr">
            <a:solidFill>
              <a:srgbClr val="3366FF"/>
            </a:solidFill>
            <a:prstDash val="solid"/>
            <a:round/>
            <a:headEnd type="none" w="med" len="med"/>
            <a:tailEnd type="none"/>
          </a:ln>
          <a:effectLst/>
        </p:spPr>
        <p:txBody>
          <a:bodyPr rtlCol="0" anchor="ctr"/>
          <a:lstStyle/>
          <a:p>
            <a:pPr algn="ctr"/>
            <a:endParaRPr lang="en-US"/>
          </a:p>
        </p:txBody>
      </p:sp>
      <p:cxnSp>
        <p:nvCxnSpPr>
          <p:cNvPr id="21" name="Straight Connector 20"/>
          <p:cNvCxnSpPr/>
          <p:nvPr/>
        </p:nvCxnSpPr>
        <p:spPr bwMode="auto">
          <a:xfrm rot="16200000" flipV="1">
            <a:off x="6942668" y="1540939"/>
            <a:ext cx="338667" cy="169335"/>
          </a:xfrm>
          <a:prstGeom prst="line">
            <a:avLst/>
          </a:prstGeom>
          <a:noFill/>
          <a:ln w="101600" cap="flat" cmpd="sng" algn="ctr">
            <a:solidFill>
              <a:schemeClr val="tx1"/>
            </a:solidFill>
            <a:prstDash val="solid"/>
            <a:round/>
            <a:headEnd type="none" w="med" len="med"/>
            <a:tailEnd type="none"/>
          </a:ln>
          <a:effectLst/>
        </p:spPr>
      </p:cxnSp>
      <p:cxnSp>
        <p:nvCxnSpPr>
          <p:cNvPr id="23" name="Straight Connector 22"/>
          <p:cNvCxnSpPr/>
          <p:nvPr/>
        </p:nvCxnSpPr>
        <p:spPr bwMode="auto">
          <a:xfrm rot="5400000" flipH="1" flipV="1">
            <a:off x="6739468" y="1540939"/>
            <a:ext cx="338667" cy="169335"/>
          </a:xfrm>
          <a:prstGeom prst="line">
            <a:avLst/>
          </a:prstGeom>
          <a:noFill/>
          <a:ln w="101600" cap="flat" cmpd="sng" algn="ctr">
            <a:solidFill>
              <a:schemeClr val="tx1"/>
            </a:solidFill>
            <a:prstDash val="solid"/>
            <a:round/>
            <a:headEnd type="none" w="med" len="med"/>
            <a:tailEnd type="none"/>
          </a:ln>
          <a:effectLst/>
        </p:spPr>
      </p:cxnSp>
      <p:cxnSp>
        <p:nvCxnSpPr>
          <p:cNvPr id="24" name="Straight Connector 23"/>
          <p:cNvCxnSpPr/>
          <p:nvPr/>
        </p:nvCxnSpPr>
        <p:spPr bwMode="auto">
          <a:xfrm rot="16200000" flipV="1">
            <a:off x="6620935" y="1049872"/>
            <a:ext cx="812801" cy="4"/>
          </a:xfrm>
          <a:prstGeom prst="line">
            <a:avLst/>
          </a:prstGeom>
          <a:noFill/>
          <a:ln w="101600" cap="flat" cmpd="sng" algn="ctr">
            <a:solidFill>
              <a:schemeClr val="tx1"/>
            </a:solidFill>
            <a:prstDash val="solid"/>
            <a:round/>
            <a:headEnd type="none" w="med" len="med"/>
            <a:tailEnd type="none"/>
          </a:ln>
          <a:effectLst/>
        </p:spPr>
      </p:cxnSp>
      <p:cxnSp>
        <p:nvCxnSpPr>
          <p:cNvPr id="26" name="Straight Connector 25"/>
          <p:cNvCxnSpPr/>
          <p:nvPr/>
        </p:nvCxnSpPr>
        <p:spPr bwMode="auto">
          <a:xfrm rot="10800000">
            <a:off x="6570137" y="948274"/>
            <a:ext cx="1032931" cy="84667"/>
          </a:xfrm>
          <a:prstGeom prst="line">
            <a:avLst/>
          </a:prstGeom>
          <a:noFill/>
          <a:ln w="101600" cap="flat" cmpd="sng" algn="ctr">
            <a:solidFill>
              <a:schemeClr val="tx1"/>
            </a:solidFill>
            <a:prstDash val="solid"/>
            <a:round/>
            <a:headEnd type="none" w="med" len="med"/>
            <a:tailEnd type="none"/>
          </a:ln>
          <a:effectLst/>
        </p:spPr>
      </p:cxnSp>
      <p:sp>
        <p:nvSpPr>
          <p:cNvPr id="28" name="Smiley Face 27"/>
          <p:cNvSpPr/>
          <p:nvPr/>
        </p:nvSpPr>
        <p:spPr bwMode="auto">
          <a:xfrm>
            <a:off x="6790267" y="135475"/>
            <a:ext cx="491067" cy="491067"/>
          </a:xfrm>
          <a:prstGeom prst="smileyF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6" name="Oval 35"/>
          <p:cNvSpPr/>
          <p:nvPr/>
        </p:nvSpPr>
        <p:spPr bwMode="auto">
          <a:xfrm>
            <a:off x="5113866" y="1761072"/>
            <a:ext cx="203201" cy="203201"/>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Box 36"/>
          <p:cNvSpPr txBox="1"/>
          <p:nvPr/>
        </p:nvSpPr>
        <p:spPr>
          <a:xfrm>
            <a:off x="3860800" y="1794940"/>
            <a:ext cx="1250913" cy="430887"/>
          </a:xfrm>
          <a:prstGeom prst="rect">
            <a:avLst/>
          </a:prstGeom>
          <a:noFill/>
        </p:spPr>
        <p:txBody>
          <a:bodyPr wrap="none" rtlCol="0">
            <a:spAutoFit/>
          </a:bodyPr>
          <a:lstStyle/>
          <a:p>
            <a:r>
              <a:rPr lang="en-US" sz="2200"/>
              <a:t>CM boat</a:t>
            </a:r>
          </a:p>
        </p:txBody>
      </p:sp>
      <p:grpSp>
        <p:nvGrpSpPr>
          <p:cNvPr id="4" name="Group 30"/>
          <p:cNvGrpSpPr/>
          <p:nvPr/>
        </p:nvGrpSpPr>
        <p:grpSpPr>
          <a:xfrm>
            <a:off x="7247468" y="677353"/>
            <a:ext cx="1642533" cy="135466"/>
            <a:chOff x="5198534" y="1524013"/>
            <a:chExt cx="1642533" cy="135466"/>
          </a:xfrm>
        </p:grpSpPr>
        <p:cxnSp>
          <p:nvCxnSpPr>
            <p:cNvPr id="32" name="Straight Arrow Connector 31"/>
            <p:cNvCxnSpPr/>
            <p:nvPr/>
          </p:nvCxnSpPr>
          <p:spPr bwMode="auto">
            <a:xfrm>
              <a:off x="5266266" y="1574800"/>
              <a:ext cx="1574801" cy="1588"/>
            </a:xfrm>
            <a:prstGeom prst="straightConnector1">
              <a:avLst/>
            </a:prstGeom>
            <a:noFill/>
            <a:ln w="63500" cap="flat" cmpd="sng" algn="ctr">
              <a:solidFill>
                <a:schemeClr val="tx1"/>
              </a:solidFill>
              <a:prstDash val="sysDot"/>
              <a:round/>
              <a:headEnd type="none" w="med" len="med"/>
              <a:tailEnd type="arrow"/>
            </a:ln>
            <a:effectLst/>
          </p:spPr>
        </p:cxnSp>
        <p:sp>
          <p:nvSpPr>
            <p:cNvPr id="35" name="Oval 34"/>
            <p:cNvSpPr/>
            <p:nvPr/>
          </p:nvSpPr>
          <p:spPr bwMode="auto">
            <a:xfrm>
              <a:off x="5198534" y="1524013"/>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6611165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a:t>
            </a:fld>
            <a:endParaRPr lang="en-US"/>
          </a:p>
        </p:txBody>
      </p:sp>
      <p:sp>
        <p:nvSpPr>
          <p:cNvPr id="3" name="TextBox 2"/>
          <p:cNvSpPr txBox="1"/>
          <p:nvPr/>
        </p:nvSpPr>
        <p:spPr>
          <a:xfrm>
            <a:off x="0" y="0"/>
            <a:ext cx="9144000" cy="1569660"/>
          </a:xfrm>
          <a:prstGeom prst="rect">
            <a:avLst/>
          </a:prstGeom>
          <a:noFill/>
        </p:spPr>
        <p:txBody>
          <a:bodyPr wrap="square" rtlCol="0">
            <a:spAutoFit/>
          </a:bodyPr>
          <a:lstStyle/>
          <a:p>
            <a:r>
              <a:rPr lang="en-US" sz="3200"/>
              <a:t>Taylor adds up the forces on all bits of a body with N pieces. If all forces are internal, he gets</a:t>
            </a:r>
          </a:p>
          <a:p>
            <a:endParaRPr lang="en-US" sz="3200"/>
          </a:p>
        </p:txBody>
      </p:sp>
      <p:graphicFrame>
        <p:nvGraphicFramePr>
          <p:cNvPr id="4" name="Object 2"/>
          <p:cNvGraphicFramePr>
            <a:graphicFrameLocks noChangeAspect="1"/>
          </p:cNvGraphicFramePr>
          <p:nvPr>
            <p:extLst>
              <p:ext uri="{D42A27DB-BD31-4B8C-83A1-F6EECF244321}">
                <p14:modId xmlns:p14="http://schemas.microsoft.com/office/powerpoint/2010/main" val="331260744"/>
              </p:ext>
            </p:extLst>
          </p:nvPr>
        </p:nvGraphicFramePr>
        <p:xfrm>
          <a:off x="1639888" y="928688"/>
          <a:ext cx="3549650" cy="1771650"/>
        </p:xfrm>
        <a:graphic>
          <a:graphicData uri="http://schemas.openxmlformats.org/presentationml/2006/ole">
            <mc:AlternateContent xmlns:mc="http://schemas.openxmlformats.org/markup-compatibility/2006">
              <mc:Choice xmlns:v="urn:schemas-microsoft-com:vml" Requires="v">
                <p:oleObj spid="_x0000_s912416" name="Equation" r:id="rId4" imgW="914400" imgH="457200" progId="Equation.3">
                  <p:embed/>
                </p:oleObj>
              </mc:Choice>
              <mc:Fallback>
                <p:oleObj name="Equation" r:id="rId4" imgW="914400" imgH="457200" progId="Equation.3">
                  <p:embed/>
                  <p:pic>
                    <p:nvPicPr>
                      <p:cNvPr id="0" name="Picture 2"/>
                      <p:cNvPicPr>
                        <a:picLocks noChangeAspect="1" noChangeArrowheads="1"/>
                      </p:cNvPicPr>
                      <p:nvPr/>
                    </p:nvPicPr>
                    <p:blipFill>
                      <a:blip r:embed="rId5"/>
                      <a:srcRect/>
                      <a:stretch>
                        <a:fillRect/>
                      </a:stretch>
                    </p:blipFill>
                    <p:spPr bwMode="auto">
                      <a:xfrm>
                        <a:off x="1639888" y="928688"/>
                        <a:ext cx="3549650" cy="177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53999" y="2878666"/>
            <a:ext cx="8890001" cy="1077218"/>
          </a:xfrm>
          <a:prstGeom prst="rect">
            <a:avLst/>
          </a:prstGeom>
          <a:noFill/>
        </p:spPr>
        <p:txBody>
          <a:bodyPr wrap="square" rtlCol="0">
            <a:spAutoFit/>
          </a:bodyPr>
          <a:lstStyle/>
          <a:p>
            <a:r>
              <a:rPr lang="en-US" sz="3200"/>
              <a:t>If you wrote out all the terms in this double sum, </a:t>
            </a:r>
            <a:r>
              <a:rPr lang="en-US" sz="3200">
                <a:solidFill>
                  <a:srgbClr val="333399"/>
                </a:solidFill>
              </a:rPr>
              <a:t>how many would there be</a:t>
            </a:r>
            <a:r>
              <a:rPr lang="en-US" sz="3200"/>
              <a:t>?</a:t>
            </a:r>
          </a:p>
        </p:txBody>
      </p:sp>
      <p:sp>
        <p:nvSpPr>
          <p:cNvPr id="6" name="TextBox 5"/>
          <p:cNvSpPr txBox="1"/>
          <p:nvPr/>
        </p:nvSpPr>
        <p:spPr>
          <a:xfrm>
            <a:off x="355599" y="3998655"/>
            <a:ext cx="4403770" cy="2554545"/>
          </a:xfrm>
          <a:prstGeom prst="rect">
            <a:avLst/>
          </a:prstGeom>
          <a:noFill/>
        </p:spPr>
        <p:txBody>
          <a:bodyPr wrap="none" rtlCol="0">
            <a:spAutoFit/>
          </a:bodyPr>
          <a:lstStyle/>
          <a:p>
            <a:pPr marL="514350" indent="-514350">
              <a:buAutoNum type="alphaUcParenR"/>
            </a:pPr>
            <a:r>
              <a:rPr lang="en-US" sz="3200"/>
              <a:t>N</a:t>
            </a:r>
          </a:p>
          <a:p>
            <a:pPr marL="514350" indent="-514350">
              <a:buAutoNum type="alphaUcParenR"/>
            </a:pPr>
            <a:r>
              <a:rPr lang="en-US" sz="3200"/>
              <a:t>N</a:t>
            </a:r>
            <a:r>
              <a:rPr lang="en-US" sz="3200" baseline="30000"/>
              <a:t>2</a:t>
            </a:r>
          </a:p>
          <a:p>
            <a:pPr marL="514350" indent="-514350">
              <a:buAutoNum type="alphaUcParenR"/>
            </a:pPr>
            <a:r>
              <a:rPr lang="en-US" sz="3200"/>
              <a:t>N(N-1)</a:t>
            </a:r>
          </a:p>
          <a:p>
            <a:pPr marL="514350" indent="-514350">
              <a:buAutoNum type="alphaUcParenR"/>
            </a:pPr>
            <a:r>
              <a:rPr lang="en-US" sz="3200"/>
              <a:t>N!</a:t>
            </a:r>
          </a:p>
          <a:p>
            <a:pPr marL="514350" indent="-514350">
              <a:buAutoNum type="alphaUcParenR"/>
            </a:pPr>
            <a:r>
              <a:rPr lang="en-US" sz="3200"/>
              <a:t>Other/not really sure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20</a:t>
            </a:fld>
            <a:endParaRPr lang="en-US">
              <a:solidFill>
                <a:srgbClr val="000000"/>
              </a:solidFill>
            </a:endParaRPr>
          </a:p>
        </p:txBody>
      </p:sp>
      <p:sp>
        <p:nvSpPr>
          <p:cNvPr id="3" name="TextBox 2"/>
          <p:cNvSpPr txBox="1"/>
          <p:nvPr/>
        </p:nvSpPr>
        <p:spPr>
          <a:xfrm>
            <a:off x="287867" y="1049872"/>
            <a:ext cx="8856133" cy="1015663"/>
          </a:xfrm>
          <a:prstGeom prst="rect">
            <a:avLst/>
          </a:prstGeom>
          <a:noFill/>
        </p:spPr>
        <p:txBody>
          <a:bodyPr wrap="square" rtlCol="0">
            <a:spAutoFit/>
          </a:bodyPr>
          <a:lstStyle/>
          <a:p>
            <a:r>
              <a:rPr lang="en-US" sz="3000">
                <a:solidFill>
                  <a:srgbClr val="000000"/>
                </a:solidFill>
              </a:rPr>
              <a:t>A rocket travels with velocity </a:t>
            </a:r>
            <a:r>
              <a:rPr lang="en-US" sz="3000" b="1">
                <a:solidFill>
                  <a:srgbClr val="000000"/>
                </a:solidFill>
              </a:rPr>
              <a:t>v </a:t>
            </a:r>
            <a:r>
              <a:rPr lang="en-US" sz="3000">
                <a:solidFill>
                  <a:srgbClr val="000000"/>
                </a:solidFill>
              </a:rPr>
              <a:t>with respect to an (inertial) NASA observer. </a:t>
            </a:r>
          </a:p>
        </p:txBody>
      </p:sp>
      <p:sp>
        <p:nvSpPr>
          <p:cNvPr id="5" name="Rectangle 4"/>
          <p:cNvSpPr/>
          <p:nvPr/>
        </p:nvSpPr>
        <p:spPr bwMode="auto">
          <a:xfrm>
            <a:off x="3251200" y="304800"/>
            <a:ext cx="2015067" cy="4741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6" name="Isosceles Triangle 5"/>
          <p:cNvSpPr/>
          <p:nvPr/>
        </p:nvSpPr>
        <p:spPr bwMode="auto">
          <a:xfrm>
            <a:off x="5130806" y="270935"/>
            <a:ext cx="508000" cy="437931"/>
          </a:xfrm>
          <a:prstGeom prst="triangle">
            <a:avLst/>
          </a:prstGeom>
          <a:noFill/>
          <a:ln w="12700" cap="flat" cmpd="sng" algn="ctr">
            <a:solidFill>
              <a:schemeClr val="tx1"/>
            </a:solidFill>
            <a:prstDash val="solid"/>
            <a:round/>
            <a:headEnd type="none" w="med" len="med"/>
            <a:tailEnd type="none" w="med" len="med"/>
          </a:ln>
          <a:effectLst/>
          <a:scene3d>
            <a:camera prst="orthographicFront">
              <a:rot lat="0" lon="0" rev="1800000"/>
            </a:camera>
            <a:lightRig rig="threePt" dir="t"/>
          </a:scene3d>
          <a:sp3d>
            <a:bevelT w="0"/>
          </a:sp3d>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nvGrpSpPr>
          <p:cNvPr id="7" name="Group 6"/>
          <p:cNvGrpSpPr/>
          <p:nvPr/>
        </p:nvGrpSpPr>
        <p:grpSpPr>
          <a:xfrm>
            <a:off x="5875868" y="474153"/>
            <a:ext cx="1642533" cy="135466"/>
            <a:chOff x="5198534" y="1524013"/>
            <a:chExt cx="1642533" cy="135466"/>
          </a:xfrm>
        </p:grpSpPr>
        <p:cxnSp>
          <p:nvCxnSpPr>
            <p:cNvPr id="8" name="Straight Arrow Connector 7"/>
            <p:cNvCxnSpPr/>
            <p:nvPr/>
          </p:nvCxnSpPr>
          <p:spPr bwMode="auto">
            <a:xfrm>
              <a:off x="5266266" y="1574800"/>
              <a:ext cx="1574801" cy="1588"/>
            </a:xfrm>
            <a:prstGeom prst="straightConnector1">
              <a:avLst/>
            </a:prstGeom>
            <a:noFill/>
            <a:ln w="63500" cap="flat" cmpd="sng" algn="ctr">
              <a:solidFill>
                <a:schemeClr val="tx1"/>
              </a:solidFill>
              <a:prstDash val="sysDot"/>
              <a:round/>
              <a:headEnd type="none" w="med" len="med"/>
              <a:tailEnd type="arrow"/>
            </a:ln>
            <a:effectLst/>
          </p:spPr>
        </p:cxnSp>
        <p:sp>
          <p:nvSpPr>
            <p:cNvPr id="9" name="Oval 8"/>
            <p:cNvSpPr/>
            <p:nvPr/>
          </p:nvSpPr>
          <p:spPr bwMode="auto">
            <a:xfrm>
              <a:off x="5198534" y="1524013"/>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
        <p:nvSpPr>
          <p:cNvPr id="10" name="TextBox 9"/>
          <p:cNvSpPr txBox="1"/>
          <p:nvPr/>
        </p:nvSpPr>
        <p:spPr>
          <a:xfrm>
            <a:off x="7552266" y="237067"/>
            <a:ext cx="412893" cy="584776"/>
          </a:xfrm>
          <a:prstGeom prst="rect">
            <a:avLst/>
          </a:prstGeom>
          <a:noFill/>
        </p:spPr>
        <p:txBody>
          <a:bodyPr wrap="none" rtlCol="0">
            <a:spAutoFit/>
          </a:bodyPr>
          <a:lstStyle/>
          <a:p>
            <a:r>
              <a:rPr lang="en-US" sz="3200" b="1">
                <a:solidFill>
                  <a:srgbClr val="000000"/>
                </a:solidFill>
              </a:rPr>
              <a:t>v</a:t>
            </a:r>
          </a:p>
        </p:txBody>
      </p:sp>
      <p:sp>
        <p:nvSpPr>
          <p:cNvPr id="13" name="Oval 12"/>
          <p:cNvSpPr/>
          <p:nvPr/>
        </p:nvSpPr>
        <p:spPr bwMode="auto">
          <a:xfrm>
            <a:off x="2116638" y="491087"/>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nvGrpSpPr>
          <p:cNvPr id="14" name="Group 13"/>
          <p:cNvGrpSpPr/>
          <p:nvPr/>
        </p:nvGrpSpPr>
        <p:grpSpPr>
          <a:xfrm>
            <a:off x="338667" y="101610"/>
            <a:ext cx="3980577" cy="6713855"/>
            <a:chOff x="338667" y="101610"/>
            <a:chExt cx="3980577" cy="6713855"/>
          </a:xfrm>
        </p:grpSpPr>
        <p:sp>
          <p:nvSpPr>
            <p:cNvPr id="4" name="TextBox 3"/>
            <p:cNvSpPr txBox="1"/>
            <p:nvPr/>
          </p:nvSpPr>
          <p:spPr>
            <a:xfrm>
              <a:off x="338667" y="3860810"/>
              <a:ext cx="3980577" cy="2954655"/>
            </a:xfrm>
            <a:prstGeom prst="rect">
              <a:avLst/>
            </a:prstGeom>
            <a:noFill/>
          </p:spPr>
          <p:txBody>
            <a:bodyPr wrap="none" rtlCol="0">
              <a:spAutoFit/>
            </a:bodyPr>
            <a:lstStyle/>
            <a:p>
              <a:pPr marL="457200" indent="-457200">
                <a:buFontTx/>
                <a:buAutoNum type="alphaUcParenR"/>
              </a:pPr>
              <a:r>
                <a:rPr lang="en-US" sz="3200">
                  <a:solidFill>
                    <a:srgbClr val="000000"/>
                  </a:solidFill>
                </a:rPr>
                <a:t>  </a:t>
              </a:r>
              <a:r>
                <a:rPr lang="en-US" sz="3200" b="1">
                  <a:solidFill>
                    <a:srgbClr val="000000"/>
                  </a:solidFill>
                </a:rPr>
                <a:t>v  </a:t>
              </a: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a:t>
              </a:r>
              <a:endParaRPr lang="en-US" sz="3200" baseline="-25000">
                <a:solidFill>
                  <a:srgbClr val="000000"/>
                </a:solidFill>
              </a:endParaRPr>
            </a:p>
            <a:p>
              <a:pPr marL="457200" indent="-457200">
                <a:buFontTx/>
                <a:buAutoNum type="alphaUcParenR"/>
              </a:pPr>
              <a:r>
                <a:rPr lang="en-US" sz="3200">
                  <a:solidFill>
                    <a:srgbClr val="000000"/>
                  </a:solidFill>
                </a:rPr>
                <a:t>  </a:t>
              </a:r>
              <a:r>
                <a:rPr lang="en-US" sz="3200" b="1">
                  <a:solidFill>
                    <a:srgbClr val="000000"/>
                  </a:solidFill>
                </a:rPr>
                <a:t>v  </a:t>
              </a: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a:t>
              </a:r>
              <a:endParaRPr lang="en-US" sz="3200" baseline="-25000">
                <a:solidFill>
                  <a:srgbClr val="000000"/>
                </a:solidFill>
              </a:endParaRPr>
            </a:p>
            <a:p>
              <a:pPr marL="457200" indent="-457200">
                <a:buFontTx/>
                <a:buAutoNum type="alphaUcParenR"/>
              </a:pPr>
              <a:r>
                <a:rPr lang="en-US" sz="3200">
                  <a:solidFill>
                    <a:srgbClr val="000000"/>
                  </a:solidFill>
                </a:rPr>
                <a:t>  </a:t>
              </a:r>
              <a:r>
                <a:rPr lang="en-US" sz="3200" b="1">
                  <a:solidFill>
                    <a:srgbClr val="000000"/>
                  </a:solidFill>
                </a:rPr>
                <a:t>v  </a:t>
              </a: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a:t>
              </a:r>
              <a:r>
                <a:rPr lang="en-US" sz="600" baseline="-25000">
                  <a:solidFill>
                    <a:srgbClr val="000000"/>
                  </a:solidFill>
                </a:rPr>
                <a:t/>
              </a:r>
              <a:br>
                <a:rPr lang="en-US" sz="600" baseline="-25000">
                  <a:solidFill>
                    <a:srgbClr val="000000"/>
                  </a:solidFill>
                </a:rPr>
              </a:br>
              <a:r>
                <a:rPr lang="en-US" sz="600">
                  <a:solidFill>
                    <a:srgbClr val="000000"/>
                  </a:solidFill>
                </a:rPr>
                <a:t> </a:t>
              </a:r>
            </a:p>
            <a:p>
              <a:pPr marL="457200" indent="-457200">
                <a:buFontTx/>
                <a:buAutoNum type="alphaUcParenR"/>
              </a:pPr>
              <a:r>
                <a:rPr lang="en-US" sz="3200">
                  <a:solidFill>
                    <a:srgbClr val="000000"/>
                  </a:solidFill>
                </a:rPr>
                <a:t>  </a:t>
              </a:r>
              <a:r>
                <a:rPr lang="en-US" sz="3200" b="1">
                  <a:solidFill>
                    <a:srgbClr val="000000"/>
                  </a:solidFill>
                </a:rPr>
                <a:t>v  </a:t>
              </a: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a:t>
              </a:r>
              <a:endParaRPr lang="en-US" sz="3200" baseline="-25000">
                <a:solidFill>
                  <a:srgbClr val="000000"/>
                </a:solidFill>
              </a:endParaRPr>
            </a:p>
            <a:p>
              <a:pPr marL="457200" indent="-457200"/>
              <a:r>
                <a:rPr lang="en-US" sz="3200">
                  <a:solidFill>
                    <a:srgbClr val="000000"/>
                  </a:solidFill>
                </a:rPr>
                <a:t>E)  Other/not sure??</a:t>
              </a:r>
            </a:p>
            <a:p>
              <a:pPr marL="457200" indent="-457200">
                <a:buFontTx/>
                <a:buAutoNum type="alphaUcParenR"/>
              </a:pPr>
              <a:endParaRPr lang="en-US" sz="2000">
                <a:solidFill>
                  <a:srgbClr val="000000"/>
                </a:solidFill>
              </a:endParaRPr>
            </a:p>
          </p:txBody>
        </p:sp>
        <p:cxnSp>
          <p:nvCxnSpPr>
            <p:cNvPr id="12" name="Straight Arrow Connector 11"/>
            <p:cNvCxnSpPr/>
            <p:nvPr/>
          </p:nvCxnSpPr>
          <p:spPr bwMode="auto">
            <a:xfrm flipH="1" flipV="1">
              <a:off x="1185303" y="541868"/>
              <a:ext cx="982133" cy="7"/>
            </a:xfrm>
            <a:prstGeom prst="straightConnector1">
              <a:avLst/>
            </a:prstGeom>
            <a:noFill/>
            <a:ln w="63500" cap="flat" cmpd="sng" algn="ctr">
              <a:solidFill>
                <a:schemeClr val="tx1"/>
              </a:solidFill>
              <a:prstDash val="sysDot"/>
              <a:round/>
              <a:headEnd type="none" w="med" len="med"/>
              <a:tailEnd type="arrow"/>
            </a:ln>
            <a:effectLst/>
          </p:spPr>
        </p:cxnSp>
        <p:sp>
          <p:nvSpPr>
            <p:cNvPr id="15" name="TextBox 14"/>
            <p:cNvSpPr txBox="1"/>
            <p:nvPr/>
          </p:nvSpPr>
          <p:spPr>
            <a:xfrm>
              <a:off x="423333" y="101610"/>
              <a:ext cx="853986" cy="584776"/>
            </a:xfrm>
            <a:prstGeom prst="rect">
              <a:avLst/>
            </a:prstGeom>
            <a:noFill/>
          </p:spPr>
          <p:txBody>
            <a:bodyPr wrap="none" rtlCol="0">
              <a:spAutoFit/>
            </a:bodyPr>
            <a:lstStyle/>
            <a:p>
              <a:r>
                <a:rPr lang="en-US" sz="3200" b="1">
                  <a:solidFill>
                    <a:srgbClr val="000000"/>
                  </a:solidFill>
                </a:rPr>
                <a:t>v</a:t>
              </a:r>
              <a:r>
                <a:rPr lang="en-US" sz="3200" baseline="-25000">
                  <a:solidFill>
                    <a:srgbClr val="000000"/>
                  </a:solidFill>
                </a:rPr>
                <a:t>fuel</a:t>
              </a:r>
              <a:endParaRPr lang="en-US" sz="3200" b="1" baseline="-25000">
                <a:solidFill>
                  <a:srgbClr val="000000"/>
                </a:solidFill>
              </a:endParaRPr>
            </a:p>
          </p:txBody>
        </p:sp>
      </p:grpSp>
      <p:sp>
        <p:nvSpPr>
          <p:cNvPr id="16" name="TextBox 15"/>
          <p:cNvSpPr txBox="1"/>
          <p:nvPr/>
        </p:nvSpPr>
        <p:spPr>
          <a:xfrm>
            <a:off x="321731" y="2015070"/>
            <a:ext cx="8449734" cy="1692771"/>
          </a:xfrm>
          <a:prstGeom prst="rect">
            <a:avLst/>
          </a:prstGeom>
          <a:noFill/>
        </p:spPr>
        <p:txBody>
          <a:bodyPr wrap="square" rtlCol="0">
            <a:spAutoFit/>
          </a:bodyPr>
          <a:lstStyle/>
          <a:p>
            <a:r>
              <a:rPr lang="en-US" sz="2600" dirty="0">
                <a:solidFill>
                  <a:srgbClr val="000000"/>
                </a:solidFill>
              </a:rPr>
              <a:t>It ejects fuel at velocity </a:t>
            </a:r>
            <a:r>
              <a:rPr lang="en-US" sz="2600" b="1" dirty="0" err="1">
                <a:solidFill>
                  <a:srgbClr val="000000"/>
                </a:solidFill>
              </a:rPr>
              <a:t>v</a:t>
            </a:r>
            <a:r>
              <a:rPr lang="en-US" sz="2600" baseline="-25000" dirty="0" err="1">
                <a:solidFill>
                  <a:srgbClr val="000000"/>
                </a:solidFill>
              </a:rPr>
              <a:t>exh</a:t>
            </a:r>
            <a:r>
              <a:rPr lang="en-US" sz="2600" dirty="0">
                <a:solidFill>
                  <a:srgbClr val="000000"/>
                </a:solidFill>
              </a:rPr>
              <a:t> </a:t>
            </a:r>
            <a:r>
              <a:rPr lang="en-US" sz="2600" i="1" dirty="0">
                <a:solidFill>
                  <a:srgbClr val="000000"/>
                </a:solidFill>
              </a:rPr>
              <a:t>in its own reference frame.  </a:t>
            </a:r>
            <a:r>
              <a:rPr lang="en-US" sz="2600" dirty="0">
                <a:solidFill>
                  <a:srgbClr val="000000"/>
                </a:solidFill>
              </a:rPr>
              <a:t/>
            </a:r>
            <a:br>
              <a:rPr lang="en-US" sz="2600" dirty="0">
                <a:solidFill>
                  <a:srgbClr val="000000"/>
                </a:solidFill>
              </a:rPr>
            </a:br>
            <a:r>
              <a:rPr lang="en-US" sz="2600" dirty="0">
                <a:solidFill>
                  <a:srgbClr val="000000"/>
                </a:solidFill>
              </a:rPr>
              <a:t>Which formula correctly relates these two velocities with the velocity </a:t>
            </a:r>
            <a:r>
              <a:rPr lang="en-US" sz="2600" b="1" dirty="0" err="1">
                <a:solidFill>
                  <a:srgbClr val="000000"/>
                </a:solidFill>
              </a:rPr>
              <a:t>v</a:t>
            </a:r>
            <a:r>
              <a:rPr lang="en-US" sz="2600" baseline="-25000" dirty="0" err="1">
                <a:solidFill>
                  <a:srgbClr val="000000"/>
                </a:solidFill>
              </a:rPr>
              <a:t>fuel</a:t>
            </a:r>
            <a:r>
              <a:rPr lang="en-US" sz="2600" dirty="0">
                <a:solidFill>
                  <a:srgbClr val="000000"/>
                </a:solidFill>
              </a:rPr>
              <a:t> of a chunk of ejected fuel with respect to an (inertial) NASA observer</a:t>
            </a:r>
            <a:r>
              <a:rPr lang="en-US" sz="2600" dirty="0" smtClean="0">
                <a:solidFill>
                  <a:srgbClr val="000000"/>
                </a:solidFill>
              </a:rPr>
              <a:t>?   </a:t>
            </a:r>
            <a:endParaRPr lang="en-US" sz="2600"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21</a:t>
            </a:fld>
            <a:endParaRPr lang="en-US">
              <a:solidFill>
                <a:srgbClr val="000000"/>
              </a:solidFill>
            </a:endParaRPr>
          </a:p>
        </p:txBody>
      </p:sp>
      <p:sp>
        <p:nvSpPr>
          <p:cNvPr id="3" name="TextBox 2"/>
          <p:cNvSpPr txBox="1"/>
          <p:nvPr/>
        </p:nvSpPr>
        <p:spPr>
          <a:xfrm>
            <a:off x="287867" y="1049872"/>
            <a:ext cx="8856133" cy="1015663"/>
          </a:xfrm>
          <a:prstGeom prst="rect">
            <a:avLst/>
          </a:prstGeom>
          <a:noFill/>
        </p:spPr>
        <p:txBody>
          <a:bodyPr wrap="square" rtlCol="0">
            <a:spAutoFit/>
          </a:bodyPr>
          <a:lstStyle/>
          <a:p>
            <a:r>
              <a:rPr lang="en-US" sz="3000">
                <a:solidFill>
                  <a:srgbClr val="000000"/>
                </a:solidFill>
              </a:rPr>
              <a:t>A rocket travels with velocity </a:t>
            </a:r>
            <a:r>
              <a:rPr lang="en-US" sz="3000" b="1">
                <a:solidFill>
                  <a:srgbClr val="000000"/>
                </a:solidFill>
              </a:rPr>
              <a:t>v </a:t>
            </a:r>
            <a:r>
              <a:rPr lang="en-US" sz="3000">
                <a:solidFill>
                  <a:srgbClr val="000000"/>
                </a:solidFill>
              </a:rPr>
              <a:t>with respect to an (inertial) NASA observer. </a:t>
            </a:r>
          </a:p>
        </p:txBody>
      </p:sp>
      <p:sp>
        <p:nvSpPr>
          <p:cNvPr id="5" name="Rectangle 4"/>
          <p:cNvSpPr/>
          <p:nvPr/>
        </p:nvSpPr>
        <p:spPr bwMode="auto">
          <a:xfrm>
            <a:off x="3251200" y="304800"/>
            <a:ext cx="2015067" cy="4741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6" name="Isosceles Triangle 5"/>
          <p:cNvSpPr/>
          <p:nvPr/>
        </p:nvSpPr>
        <p:spPr bwMode="auto">
          <a:xfrm>
            <a:off x="5130806" y="270935"/>
            <a:ext cx="508000" cy="437931"/>
          </a:xfrm>
          <a:prstGeom prst="triangle">
            <a:avLst/>
          </a:prstGeom>
          <a:noFill/>
          <a:ln w="12700" cap="flat" cmpd="sng" algn="ctr">
            <a:solidFill>
              <a:schemeClr val="tx1"/>
            </a:solidFill>
            <a:prstDash val="solid"/>
            <a:round/>
            <a:headEnd type="none" w="med" len="med"/>
            <a:tailEnd type="none" w="med" len="med"/>
          </a:ln>
          <a:effectLst/>
          <a:scene3d>
            <a:camera prst="orthographicFront">
              <a:rot lat="0" lon="0" rev="1800000"/>
            </a:camera>
            <a:lightRig rig="threePt" dir="t"/>
          </a:scene3d>
          <a:sp3d>
            <a:bevelT w="0"/>
          </a:sp3d>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nvGrpSpPr>
          <p:cNvPr id="7" name="Group 6"/>
          <p:cNvGrpSpPr/>
          <p:nvPr/>
        </p:nvGrpSpPr>
        <p:grpSpPr>
          <a:xfrm>
            <a:off x="5875868" y="474153"/>
            <a:ext cx="1642533" cy="135466"/>
            <a:chOff x="5198534" y="1524013"/>
            <a:chExt cx="1642533" cy="135466"/>
          </a:xfrm>
        </p:grpSpPr>
        <p:cxnSp>
          <p:nvCxnSpPr>
            <p:cNvPr id="8" name="Straight Arrow Connector 7"/>
            <p:cNvCxnSpPr/>
            <p:nvPr/>
          </p:nvCxnSpPr>
          <p:spPr bwMode="auto">
            <a:xfrm>
              <a:off x="5266266" y="1574800"/>
              <a:ext cx="1574801" cy="1588"/>
            </a:xfrm>
            <a:prstGeom prst="straightConnector1">
              <a:avLst/>
            </a:prstGeom>
            <a:noFill/>
            <a:ln w="63500" cap="flat" cmpd="sng" algn="ctr">
              <a:solidFill>
                <a:schemeClr val="tx1"/>
              </a:solidFill>
              <a:prstDash val="sysDot"/>
              <a:round/>
              <a:headEnd type="none" w="med" len="med"/>
              <a:tailEnd type="arrow"/>
            </a:ln>
            <a:effectLst/>
          </p:spPr>
        </p:cxnSp>
        <p:sp>
          <p:nvSpPr>
            <p:cNvPr id="9" name="Oval 8"/>
            <p:cNvSpPr/>
            <p:nvPr/>
          </p:nvSpPr>
          <p:spPr bwMode="auto">
            <a:xfrm>
              <a:off x="5198534" y="1524013"/>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
        <p:nvSpPr>
          <p:cNvPr id="10" name="TextBox 9"/>
          <p:cNvSpPr txBox="1"/>
          <p:nvPr/>
        </p:nvSpPr>
        <p:spPr>
          <a:xfrm>
            <a:off x="7552266" y="237067"/>
            <a:ext cx="412893" cy="584776"/>
          </a:xfrm>
          <a:prstGeom prst="rect">
            <a:avLst/>
          </a:prstGeom>
          <a:noFill/>
        </p:spPr>
        <p:txBody>
          <a:bodyPr wrap="none" rtlCol="0">
            <a:spAutoFit/>
          </a:bodyPr>
          <a:lstStyle/>
          <a:p>
            <a:r>
              <a:rPr lang="en-US" sz="3200" b="1">
                <a:solidFill>
                  <a:srgbClr val="000000"/>
                </a:solidFill>
              </a:rPr>
              <a:t>v</a:t>
            </a:r>
          </a:p>
        </p:txBody>
      </p:sp>
      <p:sp>
        <p:nvSpPr>
          <p:cNvPr id="13" name="Oval 12"/>
          <p:cNvSpPr/>
          <p:nvPr/>
        </p:nvSpPr>
        <p:spPr bwMode="auto">
          <a:xfrm>
            <a:off x="2116638" y="491087"/>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nvGrpSpPr>
          <p:cNvPr id="14" name="Group 13"/>
          <p:cNvGrpSpPr/>
          <p:nvPr/>
        </p:nvGrpSpPr>
        <p:grpSpPr>
          <a:xfrm>
            <a:off x="338667" y="101610"/>
            <a:ext cx="3980577" cy="6713855"/>
            <a:chOff x="338667" y="101610"/>
            <a:chExt cx="3980577" cy="6713855"/>
          </a:xfrm>
        </p:grpSpPr>
        <p:sp>
          <p:nvSpPr>
            <p:cNvPr id="4" name="TextBox 3"/>
            <p:cNvSpPr txBox="1"/>
            <p:nvPr/>
          </p:nvSpPr>
          <p:spPr>
            <a:xfrm>
              <a:off x="338667" y="3860810"/>
              <a:ext cx="3980577" cy="2954655"/>
            </a:xfrm>
            <a:prstGeom prst="rect">
              <a:avLst/>
            </a:prstGeom>
            <a:noFill/>
          </p:spPr>
          <p:txBody>
            <a:bodyPr wrap="none" rtlCol="0">
              <a:spAutoFit/>
            </a:bodyPr>
            <a:lstStyle/>
            <a:p>
              <a:pPr marL="457200" indent="-457200">
                <a:buFontTx/>
                <a:buAutoNum type="alphaUcParenR"/>
              </a:pPr>
              <a:r>
                <a:rPr lang="en-US" sz="3200">
                  <a:solidFill>
                    <a:srgbClr val="000000"/>
                  </a:solidFill>
                </a:rPr>
                <a:t>  </a:t>
              </a:r>
              <a:r>
                <a:rPr lang="en-US" sz="3200" b="1">
                  <a:solidFill>
                    <a:srgbClr val="000000"/>
                  </a:solidFill>
                </a:rPr>
                <a:t>v  </a:t>
              </a: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a:t>
              </a:r>
              <a:endParaRPr lang="en-US" sz="3200" baseline="-25000">
                <a:solidFill>
                  <a:srgbClr val="000000"/>
                </a:solidFill>
              </a:endParaRPr>
            </a:p>
            <a:p>
              <a:pPr marL="457200" indent="-457200">
                <a:buFontTx/>
                <a:buAutoNum type="alphaUcParenR"/>
              </a:pPr>
              <a:r>
                <a:rPr lang="en-US" sz="3200">
                  <a:solidFill>
                    <a:srgbClr val="000000"/>
                  </a:solidFill>
                </a:rPr>
                <a:t>  </a:t>
              </a:r>
              <a:r>
                <a:rPr lang="en-US" sz="3200" b="1">
                  <a:solidFill>
                    <a:srgbClr val="000000"/>
                  </a:solidFill>
                </a:rPr>
                <a:t>v  </a:t>
              </a: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a:t>
              </a:r>
              <a:endParaRPr lang="en-US" sz="3200" baseline="-25000">
                <a:solidFill>
                  <a:srgbClr val="000000"/>
                </a:solidFill>
              </a:endParaRPr>
            </a:p>
            <a:p>
              <a:pPr marL="457200" indent="-457200">
                <a:buFontTx/>
                <a:buAutoNum type="alphaUcParenR"/>
              </a:pPr>
              <a:r>
                <a:rPr lang="en-US" sz="3200">
                  <a:solidFill>
                    <a:srgbClr val="000000"/>
                  </a:solidFill>
                </a:rPr>
                <a:t>  </a:t>
              </a:r>
              <a:r>
                <a:rPr lang="en-US" sz="3200" b="1">
                  <a:solidFill>
                    <a:srgbClr val="000000"/>
                  </a:solidFill>
                </a:rPr>
                <a:t>v  </a:t>
              </a: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a:t>
              </a:r>
              <a:r>
                <a:rPr lang="en-US" sz="600" baseline="-25000">
                  <a:solidFill>
                    <a:srgbClr val="000000"/>
                  </a:solidFill>
                </a:rPr>
                <a:t/>
              </a:r>
              <a:br>
                <a:rPr lang="en-US" sz="600" baseline="-25000">
                  <a:solidFill>
                    <a:srgbClr val="000000"/>
                  </a:solidFill>
                </a:rPr>
              </a:br>
              <a:r>
                <a:rPr lang="en-US" sz="600">
                  <a:solidFill>
                    <a:srgbClr val="000000"/>
                  </a:solidFill>
                </a:rPr>
                <a:t> </a:t>
              </a:r>
            </a:p>
            <a:p>
              <a:pPr marL="457200" indent="-457200">
                <a:buFontTx/>
                <a:buAutoNum type="alphaUcParenR"/>
              </a:pPr>
              <a:r>
                <a:rPr lang="en-US" sz="3200">
                  <a:solidFill>
                    <a:srgbClr val="000000"/>
                  </a:solidFill>
                </a:rPr>
                <a:t>  </a:t>
              </a:r>
              <a:r>
                <a:rPr lang="en-US" sz="3200" b="1">
                  <a:solidFill>
                    <a:srgbClr val="000000"/>
                  </a:solidFill>
                </a:rPr>
                <a:t>v  </a:t>
              </a: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a:t>
              </a:r>
              <a:endParaRPr lang="en-US" sz="3200" baseline="-25000">
                <a:solidFill>
                  <a:srgbClr val="000000"/>
                </a:solidFill>
              </a:endParaRPr>
            </a:p>
            <a:p>
              <a:pPr marL="457200" indent="-457200"/>
              <a:r>
                <a:rPr lang="en-US" sz="3200">
                  <a:solidFill>
                    <a:srgbClr val="000000"/>
                  </a:solidFill>
                </a:rPr>
                <a:t>E)  Other/not sure??</a:t>
              </a:r>
            </a:p>
            <a:p>
              <a:pPr marL="457200" indent="-457200">
                <a:buFontTx/>
                <a:buAutoNum type="alphaUcParenR"/>
              </a:pPr>
              <a:endParaRPr lang="en-US" sz="2000">
                <a:solidFill>
                  <a:srgbClr val="000000"/>
                </a:solidFill>
              </a:endParaRPr>
            </a:p>
          </p:txBody>
        </p:sp>
        <p:cxnSp>
          <p:nvCxnSpPr>
            <p:cNvPr id="12" name="Straight Arrow Connector 11"/>
            <p:cNvCxnSpPr/>
            <p:nvPr/>
          </p:nvCxnSpPr>
          <p:spPr bwMode="auto">
            <a:xfrm flipH="1" flipV="1">
              <a:off x="1185303" y="541868"/>
              <a:ext cx="982133" cy="7"/>
            </a:xfrm>
            <a:prstGeom prst="straightConnector1">
              <a:avLst/>
            </a:prstGeom>
            <a:noFill/>
            <a:ln w="63500" cap="flat" cmpd="sng" algn="ctr">
              <a:solidFill>
                <a:schemeClr val="tx1"/>
              </a:solidFill>
              <a:prstDash val="sysDot"/>
              <a:round/>
              <a:headEnd type="none" w="med" len="med"/>
              <a:tailEnd type="arrow"/>
            </a:ln>
            <a:effectLst/>
          </p:spPr>
        </p:cxnSp>
        <p:sp>
          <p:nvSpPr>
            <p:cNvPr id="15" name="TextBox 14"/>
            <p:cNvSpPr txBox="1"/>
            <p:nvPr/>
          </p:nvSpPr>
          <p:spPr>
            <a:xfrm>
              <a:off x="423333" y="101610"/>
              <a:ext cx="853986" cy="584776"/>
            </a:xfrm>
            <a:prstGeom prst="rect">
              <a:avLst/>
            </a:prstGeom>
            <a:noFill/>
          </p:spPr>
          <p:txBody>
            <a:bodyPr wrap="none" rtlCol="0">
              <a:spAutoFit/>
            </a:bodyPr>
            <a:lstStyle/>
            <a:p>
              <a:r>
                <a:rPr lang="en-US" sz="3200" b="1">
                  <a:solidFill>
                    <a:srgbClr val="000000"/>
                  </a:solidFill>
                </a:rPr>
                <a:t>v</a:t>
              </a:r>
              <a:r>
                <a:rPr lang="en-US" sz="3200" baseline="-25000">
                  <a:solidFill>
                    <a:srgbClr val="000000"/>
                  </a:solidFill>
                </a:rPr>
                <a:t>fuel</a:t>
              </a:r>
              <a:endParaRPr lang="en-US" sz="3200" b="1" baseline="-25000">
                <a:solidFill>
                  <a:srgbClr val="000000"/>
                </a:solidFill>
              </a:endParaRPr>
            </a:p>
          </p:txBody>
        </p:sp>
      </p:grpSp>
      <p:sp>
        <p:nvSpPr>
          <p:cNvPr id="16" name="TextBox 15"/>
          <p:cNvSpPr txBox="1"/>
          <p:nvPr/>
        </p:nvSpPr>
        <p:spPr>
          <a:xfrm>
            <a:off x="321731" y="2015070"/>
            <a:ext cx="8449734" cy="1692771"/>
          </a:xfrm>
          <a:prstGeom prst="rect">
            <a:avLst/>
          </a:prstGeom>
          <a:noFill/>
        </p:spPr>
        <p:txBody>
          <a:bodyPr wrap="square" rtlCol="0">
            <a:spAutoFit/>
          </a:bodyPr>
          <a:lstStyle/>
          <a:p>
            <a:r>
              <a:rPr lang="en-US" sz="2600" dirty="0">
                <a:solidFill>
                  <a:srgbClr val="000000"/>
                </a:solidFill>
              </a:rPr>
              <a:t>It ejects fuel at velocity </a:t>
            </a:r>
            <a:r>
              <a:rPr lang="en-US" sz="2600" b="1" dirty="0" err="1">
                <a:solidFill>
                  <a:srgbClr val="000000"/>
                </a:solidFill>
              </a:rPr>
              <a:t>v</a:t>
            </a:r>
            <a:r>
              <a:rPr lang="en-US" sz="2600" baseline="-25000" dirty="0" err="1">
                <a:solidFill>
                  <a:srgbClr val="000000"/>
                </a:solidFill>
              </a:rPr>
              <a:t>exh</a:t>
            </a:r>
            <a:r>
              <a:rPr lang="en-US" sz="2600" dirty="0">
                <a:solidFill>
                  <a:srgbClr val="000000"/>
                </a:solidFill>
              </a:rPr>
              <a:t> </a:t>
            </a:r>
            <a:r>
              <a:rPr lang="en-US" sz="2600" i="1" dirty="0">
                <a:solidFill>
                  <a:srgbClr val="000000"/>
                </a:solidFill>
              </a:rPr>
              <a:t>in its own reference frame.  </a:t>
            </a:r>
            <a:r>
              <a:rPr lang="en-US" sz="2600" dirty="0">
                <a:solidFill>
                  <a:srgbClr val="000000"/>
                </a:solidFill>
              </a:rPr>
              <a:t/>
            </a:r>
            <a:br>
              <a:rPr lang="en-US" sz="2600" dirty="0">
                <a:solidFill>
                  <a:srgbClr val="000000"/>
                </a:solidFill>
              </a:rPr>
            </a:br>
            <a:r>
              <a:rPr lang="en-US" sz="2600" dirty="0">
                <a:solidFill>
                  <a:srgbClr val="000000"/>
                </a:solidFill>
              </a:rPr>
              <a:t>Which formula correctly relates these two velocities with the velocity </a:t>
            </a:r>
            <a:r>
              <a:rPr lang="en-US" sz="2600" b="1" dirty="0" err="1">
                <a:solidFill>
                  <a:srgbClr val="000000"/>
                </a:solidFill>
              </a:rPr>
              <a:t>v</a:t>
            </a:r>
            <a:r>
              <a:rPr lang="en-US" sz="2600" baseline="-25000" dirty="0" err="1">
                <a:solidFill>
                  <a:srgbClr val="000000"/>
                </a:solidFill>
              </a:rPr>
              <a:t>fuel</a:t>
            </a:r>
            <a:r>
              <a:rPr lang="en-US" sz="2600" dirty="0">
                <a:solidFill>
                  <a:srgbClr val="000000"/>
                </a:solidFill>
              </a:rPr>
              <a:t> of a chunk of ejected fuel with respect to an (inertial) NASA observer</a:t>
            </a:r>
            <a:r>
              <a:rPr lang="en-US" sz="2600" dirty="0" smtClean="0">
                <a:solidFill>
                  <a:srgbClr val="000000"/>
                </a:solidFill>
              </a:rPr>
              <a:t>?   </a:t>
            </a:r>
            <a:endParaRPr lang="en-US" sz="2600" dirty="0">
              <a:solidFill>
                <a:srgbClr val="000000"/>
              </a:solidFill>
            </a:endParaRPr>
          </a:p>
        </p:txBody>
      </p:sp>
      <p:sp>
        <p:nvSpPr>
          <p:cNvPr id="11" name="TextBox 10"/>
          <p:cNvSpPr txBox="1"/>
          <p:nvPr/>
        </p:nvSpPr>
        <p:spPr>
          <a:xfrm>
            <a:off x="6316122" y="4334941"/>
            <a:ext cx="2807830" cy="2246769"/>
          </a:xfrm>
          <a:prstGeom prst="rect">
            <a:avLst/>
          </a:prstGeom>
          <a:noFill/>
        </p:spPr>
        <p:txBody>
          <a:bodyPr wrap="none" rtlCol="0">
            <a:spAutoFit/>
          </a:bodyPr>
          <a:lstStyle/>
          <a:p>
            <a:r>
              <a:rPr lang="en-US" sz="2000" dirty="0">
                <a:solidFill>
                  <a:srgbClr val="000000"/>
                </a:solidFill>
              </a:rPr>
              <a:t>Be </a:t>
            </a:r>
            <a:r>
              <a:rPr lang="en-US" sz="2000" dirty="0" smtClean="0">
                <a:solidFill>
                  <a:srgbClr val="000000"/>
                </a:solidFill>
              </a:rPr>
              <a:t>careful, work it out: </a:t>
            </a:r>
          </a:p>
          <a:p>
            <a:r>
              <a:rPr lang="en-US" sz="2000" dirty="0" smtClean="0">
                <a:solidFill>
                  <a:srgbClr val="000000"/>
                </a:solidFill>
              </a:rPr>
              <a:t>use </a:t>
            </a:r>
            <a:r>
              <a:rPr lang="en-US" sz="2000" dirty="0">
                <a:solidFill>
                  <a:srgbClr val="000000"/>
                </a:solidFill>
              </a:rPr>
              <a:t>the </a:t>
            </a:r>
            <a:r>
              <a:rPr lang="en-US" sz="2000" dirty="0" smtClean="0">
                <a:solidFill>
                  <a:srgbClr val="000000"/>
                </a:solidFill>
              </a:rPr>
              <a:t>last result</a:t>
            </a:r>
          </a:p>
          <a:p>
            <a:r>
              <a:rPr lang="en-US" sz="2000" b="1" dirty="0" smtClean="0"/>
              <a:t/>
            </a:r>
            <a:br>
              <a:rPr lang="en-US" sz="2000" b="1" dirty="0" smtClean="0"/>
            </a:br>
            <a:r>
              <a:rPr lang="en-US" sz="2000" b="1" dirty="0" err="1" smtClean="0"/>
              <a:t>V</a:t>
            </a:r>
            <a:r>
              <a:rPr lang="en-US" sz="2000" baseline="-25000" dirty="0" err="1" smtClean="0"/>
              <a:t>a</a:t>
            </a:r>
            <a:r>
              <a:rPr lang="en-US" sz="2000" baseline="-25000" dirty="0" smtClean="0"/>
              <a:t>/c</a:t>
            </a:r>
            <a:r>
              <a:rPr lang="en-US" sz="2000" dirty="0" smtClean="0"/>
              <a:t>=   </a:t>
            </a:r>
            <a:r>
              <a:rPr lang="en-US" sz="2000" b="1" dirty="0" err="1" smtClean="0"/>
              <a:t>v</a:t>
            </a:r>
            <a:r>
              <a:rPr lang="en-US" sz="2000" baseline="-25000" dirty="0" err="1"/>
              <a:t>a</a:t>
            </a:r>
            <a:r>
              <a:rPr lang="en-US" sz="2000" baseline="-25000" dirty="0" smtClean="0"/>
              <a:t>/b</a:t>
            </a:r>
            <a:r>
              <a:rPr lang="en-US" sz="2000" dirty="0" smtClean="0"/>
              <a:t>  </a:t>
            </a:r>
            <a:r>
              <a:rPr lang="en-US" sz="2000" dirty="0"/>
              <a:t>+  </a:t>
            </a:r>
            <a:r>
              <a:rPr lang="en-US" sz="2000" b="1" dirty="0" err="1" smtClean="0"/>
              <a:t>v</a:t>
            </a:r>
            <a:r>
              <a:rPr lang="en-US" sz="2000" baseline="-25000" dirty="0" err="1" smtClean="0"/>
              <a:t>b</a:t>
            </a:r>
            <a:r>
              <a:rPr lang="en-US" sz="2000" baseline="-25000" dirty="0" smtClean="0"/>
              <a:t>/c</a:t>
            </a:r>
            <a:endParaRPr lang="en-US" sz="2000" baseline="-25000" dirty="0"/>
          </a:p>
          <a:p>
            <a:r>
              <a:rPr lang="en-US" sz="2000" dirty="0" smtClean="0">
                <a:solidFill>
                  <a:srgbClr val="000000"/>
                </a:solidFill>
              </a:rPr>
              <a:t/>
            </a:r>
            <a:br>
              <a:rPr lang="en-US" sz="2000" dirty="0" smtClean="0">
                <a:solidFill>
                  <a:srgbClr val="000000"/>
                </a:solidFill>
              </a:rPr>
            </a:br>
            <a:r>
              <a:rPr lang="en-US" sz="2000" dirty="0" smtClean="0">
                <a:solidFill>
                  <a:srgbClr val="000000"/>
                </a:solidFill>
              </a:rPr>
              <a:t>to check!?) </a:t>
            </a:r>
            <a:endParaRPr lang="en-US" sz="2000" dirty="0">
              <a:solidFill>
                <a:srgbClr val="000000"/>
              </a:solidFill>
            </a:endParaRPr>
          </a:p>
          <a:p>
            <a:endParaRPr lang="en-US" sz="2000" dirty="0"/>
          </a:p>
        </p:txBody>
      </p:sp>
    </p:spTree>
    <p:extLst>
      <p:ext uri="{BB962C8B-B14F-4D97-AF65-F5344CB8AC3E}">
        <p14:creationId xmlns:p14="http://schemas.microsoft.com/office/powerpoint/2010/main" val="274946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22</a:t>
            </a:fld>
            <a:endParaRPr lang="en-US">
              <a:solidFill>
                <a:srgbClr val="000000"/>
              </a:solidFill>
            </a:endParaRPr>
          </a:p>
        </p:txBody>
      </p:sp>
      <p:sp>
        <p:nvSpPr>
          <p:cNvPr id="3" name="TextBox 2"/>
          <p:cNvSpPr txBox="1"/>
          <p:nvPr/>
        </p:nvSpPr>
        <p:spPr>
          <a:xfrm>
            <a:off x="287867" y="1049872"/>
            <a:ext cx="8856133" cy="1015663"/>
          </a:xfrm>
          <a:prstGeom prst="rect">
            <a:avLst/>
          </a:prstGeom>
          <a:noFill/>
        </p:spPr>
        <p:txBody>
          <a:bodyPr wrap="square" rtlCol="0">
            <a:spAutoFit/>
          </a:bodyPr>
          <a:lstStyle/>
          <a:p>
            <a:r>
              <a:rPr lang="en-US" sz="3000">
                <a:solidFill>
                  <a:srgbClr val="000000"/>
                </a:solidFill>
              </a:rPr>
              <a:t>A rocket travels with velocity </a:t>
            </a:r>
            <a:r>
              <a:rPr lang="en-US" sz="3000" b="1">
                <a:solidFill>
                  <a:srgbClr val="000000"/>
                </a:solidFill>
              </a:rPr>
              <a:t>v </a:t>
            </a:r>
            <a:r>
              <a:rPr lang="en-US" sz="3000">
                <a:solidFill>
                  <a:srgbClr val="000000"/>
                </a:solidFill>
              </a:rPr>
              <a:t>with respect to an (inertial) NASA observer. </a:t>
            </a:r>
          </a:p>
        </p:txBody>
      </p:sp>
      <p:sp>
        <p:nvSpPr>
          <p:cNvPr id="5" name="Rectangle 4"/>
          <p:cNvSpPr/>
          <p:nvPr/>
        </p:nvSpPr>
        <p:spPr bwMode="auto">
          <a:xfrm>
            <a:off x="3251200" y="304800"/>
            <a:ext cx="2015067" cy="4741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6" name="Isosceles Triangle 5"/>
          <p:cNvSpPr/>
          <p:nvPr/>
        </p:nvSpPr>
        <p:spPr bwMode="auto">
          <a:xfrm>
            <a:off x="5130806" y="270935"/>
            <a:ext cx="508000" cy="437931"/>
          </a:xfrm>
          <a:prstGeom prst="triangle">
            <a:avLst/>
          </a:prstGeom>
          <a:noFill/>
          <a:ln w="12700" cap="flat" cmpd="sng" algn="ctr">
            <a:solidFill>
              <a:schemeClr val="tx1"/>
            </a:solidFill>
            <a:prstDash val="solid"/>
            <a:round/>
            <a:headEnd type="none" w="med" len="med"/>
            <a:tailEnd type="none" w="med" len="med"/>
          </a:ln>
          <a:effectLst/>
          <a:scene3d>
            <a:camera prst="orthographicFront">
              <a:rot lat="0" lon="0" rev="1800000"/>
            </a:camera>
            <a:lightRig rig="threePt" dir="t"/>
          </a:scene3d>
          <a:sp3d>
            <a:bevelT w="0"/>
          </a:sp3d>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nvGrpSpPr>
          <p:cNvPr id="7" name="Group 6"/>
          <p:cNvGrpSpPr/>
          <p:nvPr/>
        </p:nvGrpSpPr>
        <p:grpSpPr>
          <a:xfrm>
            <a:off x="5875868" y="474153"/>
            <a:ext cx="1642533" cy="135466"/>
            <a:chOff x="5198534" y="1524013"/>
            <a:chExt cx="1642533" cy="135466"/>
          </a:xfrm>
        </p:grpSpPr>
        <p:cxnSp>
          <p:nvCxnSpPr>
            <p:cNvPr id="8" name="Straight Arrow Connector 7"/>
            <p:cNvCxnSpPr/>
            <p:nvPr/>
          </p:nvCxnSpPr>
          <p:spPr bwMode="auto">
            <a:xfrm>
              <a:off x="5266266" y="1574800"/>
              <a:ext cx="1574801" cy="1588"/>
            </a:xfrm>
            <a:prstGeom prst="straightConnector1">
              <a:avLst/>
            </a:prstGeom>
            <a:noFill/>
            <a:ln w="63500" cap="flat" cmpd="sng" algn="ctr">
              <a:solidFill>
                <a:schemeClr val="tx1"/>
              </a:solidFill>
              <a:prstDash val="sysDot"/>
              <a:round/>
              <a:headEnd type="none" w="med" len="med"/>
              <a:tailEnd type="arrow"/>
            </a:ln>
            <a:effectLst/>
          </p:spPr>
        </p:cxnSp>
        <p:sp>
          <p:nvSpPr>
            <p:cNvPr id="9" name="Oval 8"/>
            <p:cNvSpPr/>
            <p:nvPr/>
          </p:nvSpPr>
          <p:spPr bwMode="auto">
            <a:xfrm>
              <a:off x="5198534" y="1524013"/>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
        <p:nvSpPr>
          <p:cNvPr id="10" name="TextBox 9"/>
          <p:cNvSpPr txBox="1"/>
          <p:nvPr/>
        </p:nvSpPr>
        <p:spPr>
          <a:xfrm>
            <a:off x="7552266" y="237067"/>
            <a:ext cx="412893" cy="584776"/>
          </a:xfrm>
          <a:prstGeom prst="rect">
            <a:avLst/>
          </a:prstGeom>
          <a:noFill/>
        </p:spPr>
        <p:txBody>
          <a:bodyPr wrap="none" rtlCol="0">
            <a:spAutoFit/>
          </a:bodyPr>
          <a:lstStyle/>
          <a:p>
            <a:r>
              <a:rPr lang="en-US" sz="3200" b="1">
                <a:solidFill>
                  <a:srgbClr val="000000"/>
                </a:solidFill>
              </a:rPr>
              <a:t>v</a:t>
            </a:r>
          </a:p>
        </p:txBody>
      </p:sp>
      <p:sp>
        <p:nvSpPr>
          <p:cNvPr id="13" name="Oval 12"/>
          <p:cNvSpPr/>
          <p:nvPr/>
        </p:nvSpPr>
        <p:spPr bwMode="auto">
          <a:xfrm>
            <a:off x="2116638" y="491087"/>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nvGrpSpPr>
          <p:cNvPr id="11" name="Group 13"/>
          <p:cNvGrpSpPr/>
          <p:nvPr/>
        </p:nvGrpSpPr>
        <p:grpSpPr>
          <a:xfrm>
            <a:off x="338667" y="101610"/>
            <a:ext cx="3967753" cy="6713855"/>
            <a:chOff x="338667" y="101610"/>
            <a:chExt cx="3967753" cy="6713855"/>
          </a:xfrm>
        </p:grpSpPr>
        <p:sp>
          <p:nvSpPr>
            <p:cNvPr id="4" name="TextBox 3"/>
            <p:cNvSpPr txBox="1"/>
            <p:nvPr/>
          </p:nvSpPr>
          <p:spPr>
            <a:xfrm>
              <a:off x="338667" y="3860810"/>
              <a:ext cx="3967753" cy="2954655"/>
            </a:xfrm>
            <a:prstGeom prst="rect">
              <a:avLst/>
            </a:prstGeom>
            <a:noFill/>
          </p:spPr>
          <p:txBody>
            <a:bodyPr wrap="none" rtlCol="0">
              <a:spAutoFit/>
            </a:bodyPr>
            <a:lstStyle/>
            <a:p>
              <a:pPr marL="457200" indent="-457200">
                <a:buFontTx/>
                <a:buAutoNum type="alphaUcParenR"/>
              </a:pP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   </a:t>
              </a:r>
              <a:r>
                <a:rPr lang="en-US" sz="3200" b="1">
                  <a:solidFill>
                    <a:srgbClr val="000000"/>
                  </a:solidFill>
                </a:rPr>
                <a:t>v</a:t>
              </a:r>
              <a:endParaRPr lang="en-US" sz="3200" baseline="-25000">
                <a:solidFill>
                  <a:srgbClr val="000000"/>
                </a:solidFill>
              </a:endParaRPr>
            </a:p>
            <a:p>
              <a:pPr marL="457200" indent="-457200">
                <a:buFontTx/>
                <a:buAutoNum type="alphaUcParenR"/>
              </a:pP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   </a:t>
              </a:r>
              <a:r>
                <a:rPr lang="en-US" sz="3200" b="1">
                  <a:solidFill>
                    <a:srgbClr val="000000"/>
                  </a:solidFill>
                </a:rPr>
                <a:t>v</a:t>
              </a:r>
              <a:endParaRPr lang="en-US" sz="3200" baseline="-25000">
                <a:solidFill>
                  <a:srgbClr val="000000"/>
                </a:solidFill>
              </a:endParaRPr>
            </a:p>
            <a:p>
              <a:pPr marL="457200" indent="-457200">
                <a:buFontTx/>
                <a:buAutoNum type="alphaUcParenR"/>
              </a:pP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  </a:t>
              </a:r>
              <a:r>
                <a:rPr lang="en-US" sz="3200" b="1">
                  <a:solidFill>
                    <a:srgbClr val="000000"/>
                  </a:solidFill>
                </a:rPr>
                <a:t>v</a:t>
              </a:r>
              <a:r>
                <a:rPr lang="en-US" sz="600" baseline="-25000">
                  <a:solidFill>
                    <a:srgbClr val="000000"/>
                  </a:solidFill>
                </a:rPr>
                <a:t/>
              </a:r>
              <a:br>
                <a:rPr lang="en-US" sz="600" baseline="-25000">
                  <a:solidFill>
                    <a:srgbClr val="000000"/>
                  </a:solidFill>
                </a:rPr>
              </a:br>
              <a:r>
                <a:rPr lang="en-US" sz="600">
                  <a:solidFill>
                    <a:srgbClr val="000000"/>
                  </a:solidFill>
                </a:rPr>
                <a:t> </a:t>
              </a:r>
            </a:p>
            <a:p>
              <a:pPr marL="457200" indent="-457200">
                <a:buFontTx/>
                <a:buAutoNum type="alphaUcParenR"/>
              </a:pPr>
              <a:r>
                <a:rPr lang="en-US" sz="3200">
                  <a:solidFill>
                    <a:srgbClr val="000000"/>
                  </a:solidFill>
                </a:rPr>
                <a:t>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a:t>
              </a:r>
              <a:r>
                <a:rPr lang="en-US" sz="3200">
                  <a:solidFill>
                    <a:srgbClr val="000000"/>
                  </a:solidFill>
                </a:rPr>
                <a:t>  -   </a:t>
              </a:r>
              <a:r>
                <a:rPr lang="en-US" sz="3200" b="1">
                  <a:solidFill>
                    <a:srgbClr val="000000"/>
                  </a:solidFill>
                </a:rPr>
                <a:t>v</a:t>
              </a:r>
              <a:endParaRPr lang="en-US" sz="3200" baseline="-25000">
                <a:solidFill>
                  <a:srgbClr val="000000"/>
                </a:solidFill>
              </a:endParaRPr>
            </a:p>
            <a:p>
              <a:pPr marL="457200" indent="-457200"/>
              <a:r>
                <a:rPr lang="en-US" sz="3200">
                  <a:solidFill>
                    <a:srgbClr val="000000"/>
                  </a:solidFill>
                </a:rPr>
                <a:t>E)  Other/not sure??</a:t>
              </a:r>
            </a:p>
            <a:p>
              <a:pPr marL="457200" indent="-457200">
                <a:buFontTx/>
                <a:buAutoNum type="alphaUcParenR"/>
              </a:pPr>
              <a:endParaRPr lang="en-US" sz="2000">
                <a:solidFill>
                  <a:srgbClr val="000000"/>
                </a:solidFill>
              </a:endParaRPr>
            </a:p>
          </p:txBody>
        </p:sp>
        <p:cxnSp>
          <p:nvCxnSpPr>
            <p:cNvPr id="12" name="Straight Arrow Connector 11"/>
            <p:cNvCxnSpPr/>
            <p:nvPr/>
          </p:nvCxnSpPr>
          <p:spPr bwMode="auto">
            <a:xfrm flipH="1" flipV="1">
              <a:off x="1185303" y="541868"/>
              <a:ext cx="982133" cy="7"/>
            </a:xfrm>
            <a:prstGeom prst="straightConnector1">
              <a:avLst/>
            </a:prstGeom>
            <a:noFill/>
            <a:ln w="63500" cap="flat" cmpd="sng" algn="ctr">
              <a:solidFill>
                <a:schemeClr val="tx1"/>
              </a:solidFill>
              <a:prstDash val="sysDot"/>
              <a:round/>
              <a:headEnd type="none" w="med" len="med"/>
              <a:tailEnd type="arrow"/>
            </a:ln>
            <a:effectLst/>
          </p:spPr>
        </p:cxnSp>
        <p:sp>
          <p:nvSpPr>
            <p:cNvPr id="15" name="TextBox 14"/>
            <p:cNvSpPr txBox="1"/>
            <p:nvPr/>
          </p:nvSpPr>
          <p:spPr>
            <a:xfrm>
              <a:off x="423333" y="101610"/>
              <a:ext cx="853986" cy="584776"/>
            </a:xfrm>
            <a:prstGeom prst="rect">
              <a:avLst/>
            </a:prstGeom>
            <a:noFill/>
          </p:spPr>
          <p:txBody>
            <a:bodyPr wrap="none" rtlCol="0">
              <a:spAutoFit/>
            </a:bodyPr>
            <a:lstStyle/>
            <a:p>
              <a:r>
                <a:rPr lang="en-US" sz="3200" b="1">
                  <a:solidFill>
                    <a:srgbClr val="000000"/>
                  </a:solidFill>
                </a:rPr>
                <a:t>v</a:t>
              </a:r>
              <a:r>
                <a:rPr lang="en-US" sz="3200" baseline="-25000">
                  <a:solidFill>
                    <a:srgbClr val="000000"/>
                  </a:solidFill>
                </a:rPr>
                <a:t>fuel</a:t>
              </a:r>
              <a:endParaRPr lang="en-US" sz="3200" b="1" baseline="-25000">
                <a:solidFill>
                  <a:srgbClr val="000000"/>
                </a:solidFill>
              </a:endParaRPr>
            </a:p>
          </p:txBody>
        </p:sp>
      </p:grpSp>
      <p:sp>
        <p:nvSpPr>
          <p:cNvPr id="16" name="TextBox 15"/>
          <p:cNvSpPr txBox="1"/>
          <p:nvPr/>
        </p:nvSpPr>
        <p:spPr>
          <a:xfrm>
            <a:off x="321731" y="2015070"/>
            <a:ext cx="8449734" cy="1692771"/>
          </a:xfrm>
          <a:prstGeom prst="rect">
            <a:avLst/>
          </a:prstGeom>
          <a:noFill/>
        </p:spPr>
        <p:txBody>
          <a:bodyPr wrap="square" rtlCol="0">
            <a:spAutoFit/>
          </a:bodyPr>
          <a:lstStyle/>
          <a:p>
            <a:r>
              <a:rPr lang="en-US" sz="2600">
                <a:solidFill>
                  <a:srgbClr val="000000"/>
                </a:solidFill>
              </a:rPr>
              <a:t>It ejects fuel at velocity </a:t>
            </a:r>
            <a:r>
              <a:rPr lang="en-US" sz="2600" b="1">
                <a:solidFill>
                  <a:srgbClr val="000000"/>
                </a:solidFill>
              </a:rPr>
              <a:t>v</a:t>
            </a:r>
            <a:r>
              <a:rPr lang="en-US" sz="2600" baseline="-25000">
                <a:solidFill>
                  <a:srgbClr val="000000"/>
                </a:solidFill>
              </a:rPr>
              <a:t>exh</a:t>
            </a:r>
            <a:r>
              <a:rPr lang="en-US" sz="2600">
                <a:solidFill>
                  <a:srgbClr val="000000"/>
                </a:solidFill>
              </a:rPr>
              <a:t> </a:t>
            </a:r>
            <a:r>
              <a:rPr lang="en-US" sz="2600" i="1">
                <a:solidFill>
                  <a:srgbClr val="000000"/>
                </a:solidFill>
              </a:rPr>
              <a:t>in its own reference frame.  </a:t>
            </a:r>
            <a:r>
              <a:rPr lang="en-US" sz="2600">
                <a:solidFill>
                  <a:srgbClr val="000000"/>
                </a:solidFill>
              </a:rPr>
              <a:t/>
            </a:r>
            <a:br>
              <a:rPr lang="en-US" sz="2600">
                <a:solidFill>
                  <a:srgbClr val="000000"/>
                </a:solidFill>
              </a:rPr>
            </a:br>
            <a:r>
              <a:rPr lang="en-US" sz="2600">
                <a:solidFill>
                  <a:srgbClr val="000000"/>
                </a:solidFill>
              </a:rPr>
              <a:t>Which formula correctly relates these two velocities with the velocity </a:t>
            </a:r>
            <a:r>
              <a:rPr lang="en-US" sz="2600" b="1">
                <a:solidFill>
                  <a:srgbClr val="000000"/>
                </a:solidFill>
              </a:rPr>
              <a:t>v</a:t>
            </a:r>
            <a:r>
              <a:rPr lang="en-US" sz="2600" baseline="-25000">
                <a:solidFill>
                  <a:srgbClr val="000000"/>
                </a:solidFill>
              </a:rPr>
              <a:t>fuel</a:t>
            </a:r>
            <a:r>
              <a:rPr lang="en-US" sz="2600">
                <a:solidFill>
                  <a:srgbClr val="000000"/>
                </a:solidFill>
              </a:rPr>
              <a:t> of a chunk of ejected fuel with respect to an (inertial) NASA observer?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23</a:t>
            </a:fld>
            <a:endParaRPr lang="en-US">
              <a:solidFill>
                <a:srgbClr val="000000"/>
              </a:solidFill>
            </a:endParaRPr>
          </a:p>
        </p:txBody>
      </p:sp>
      <p:sp>
        <p:nvSpPr>
          <p:cNvPr id="4" name="TextBox 3"/>
          <p:cNvSpPr txBox="1"/>
          <p:nvPr/>
        </p:nvSpPr>
        <p:spPr>
          <a:xfrm>
            <a:off x="1371600" y="1490144"/>
            <a:ext cx="5904180" cy="1877437"/>
          </a:xfrm>
          <a:prstGeom prst="rect">
            <a:avLst/>
          </a:prstGeom>
          <a:noFill/>
        </p:spPr>
        <p:txBody>
          <a:bodyPr wrap="none" rtlCol="0">
            <a:spAutoFit/>
          </a:bodyPr>
          <a:lstStyle/>
          <a:p>
            <a:pPr marL="457200" indent="-457200"/>
            <a:r>
              <a:rPr lang="en-US" sz="3200" b="1">
                <a:solidFill>
                  <a:srgbClr val="000000"/>
                </a:solidFill>
              </a:rPr>
              <a:t>v</a:t>
            </a:r>
            <a:r>
              <a:rPr lang="en-US" sz="3200" baseline="-25000">
                <a:solidFill>
                  <a:srgbClr val="000000"/>
                </a:solidFill>
              </a:rPr>
              <a:t>fuel/NASA</a:t>
            </a:r>
            <a:r>
              <a:rPr lang="en-US" sz="3200">
                <a:solidFill>
                  <a:srgbClr val="000000"/>
                </a:solidFill>
              </a:rPr>
              <a:t>=  </a:t>
            </a:r>
            <a:r>
              <a:rPr lang="en-US" sz="3200" b="1">
                <a:solidFill>
                  <a:srgbClr val="000000"/>
                </a:solidFill>
              </a:rPr>
              <a:t>v</a:t>
            </a:r>
            <a:r>
              <a:rPr lang="en-US" sz="3200" baseline="-25000">
                <a:solidFill>
                  <a:srgbClr val="000000"/>
                </a:solidFill>
              </a:rPr>
              <a:t>fuel/rocket</a:t>
            </a:r>
            <a:r>
              <a:rPr lang="en-US" sz="3200">
                <a:solidFill>
                  <a:srgbClr val="000000"/>
                </a:solidFill>
              </a:rPr>
              <a:t> + </a:t>
            </a:r>
            <a:r>
              <a:rPr lang="en-US" sz="3200" b="1">
                <a:solidFill>
                  <a:srgbClr val="000000"/>
                </a:solidFill>
              </a:rPr>
              <a:t>v</a:t>
            </a:r>
            <a:r>
              <a:rPr lang="en-US" sz="3200" baseline="-25000">
                <a:solidFill>
                  <a:srgbClr val="000000"/>
                </a:solidFill>
              </a:rPr>
              <a:t>rocket/NASA </a:t>
            </a:r>
            <a:r>
              <a:rPr lang="en-US" sz="3200">
                <a:solidFill>
                  <a:srgbClr val="000000"/>
                </a:solidFill>
              </a:rPr>
              <a:t/>
            </a:r>
            <a:br>
              <a:rPr lang="en-US" sz="3200">
                <a:solidFill>
                  <a:srgbClr val="000000"/>
                </a:solidFill>
              </a:rPr>
            </a:br>
            <a:r>
              <a:rPr lang="en-US" sz="3200">
                <a:solidFill>
                  <a:srgbClr val="000000"/>
                </a:solidFill>
              </a:rPr>
              <a:t> </a:t>
            </a:r>
          </a:p>
          <a:p>
            <a:pPr marL="457200" indent="-457200"/>
            <a:r>
              <a:rPr lang="en-US" sz="3200">
                <a:solidFill>
                  <a:srgbClr val="000000"/>
                </a:solidFill>
              </a:rPr>
              <a:t>In other words,  </a:t>
            </a:r>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 </a:t>
            </a:r>
            <a:r>
              <a:rPr lang="en-US" sz="3200">
                <a:solidFill>
                  <a:srgbClr val="000000"/>
                </a:solidFill>
              </a:rPr>
              <a:t>+ </a:t>
            </a:r>
            <a:r>
              <a:rPr lang="en-US" sz="3200" b="1">
                <a:solidFill>
                  <a:srgbClr val="000000"/>
                </a:solidFill>
              </a:rPr>
              <a:t>v</a:t>
            </a:r>
            <a:endParaRPr lang="en-US" sz="3200" baseline="-25000">
              <a:solidFill>
                <a:srgbClr val="000000"/>
              </a:solidFill>
            </a:endParaRPr>
          </a:p>
          <a:p>
            <a:pPr marL="457200" indent="-457200">
              <a:buFontTx/>
              <a:buAutoNum type="alphaUcParenR"/>
            </a:pPr>
            <a:endParaRPr lang="en-US" sz="2000">
              <a:solidFill>
                <a:srgbClr val="000000"/>
              </a:solidFill>
            </a:endParaRPr>
          </a:p>
        </p:txBody>
      </p:sp>
      <p:sp>
        <p:nvSpPr>
          <p:cNvPr id="5" name="Rectangle 4"/>
          <p:cNvSpPr/>
          <p:nvPr/>
        </p:nvSpPr>
        <p:spPr bwMode="auto">
          <a:xfrm>
            <a:off x="3251200" y="304800"/>
            <a:ext cx="2015067" cy="4741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6" name="Isosceles Triangle 5"/>
          <p:cNvSpPr/>
          <p:nvPr/>
        </p:nvSpPr>
        <p:spPr bwMode="auto">
          <a:xfrm>
            <a:off x="5130806" y="270935"/>
            <a:ext cx="508000" cy="437931"/>
          </a:xfrm>
          <a:prstGeom prst="triangle">
            <a:avLst/>
          </a:prstGeom>
          <a:noFill/>
          <a:ln w="12700" cap="flat" cmpd="sng" algn="ctr">
            <a:solidFill>
              <a:schemeClr val="tx1"/>
            </a:solidFill>
            <a:prstDash val="solid"/>
            <a:round/>
            <a:headEnd type="none" w="med" len="med"/>
            <a:tailEnd type="none" w="med" len="med"/>
          </a:ln>
          <a:effectLst/>
          <a:scene3d>
            <a:camera prst="orthographicFront">
              <a:rot lat="0" lon="0" rev="1800000"/>
            </a:camera>
            <a:lightRig rig="threePt" dir="t"/>
          </a:scene3d>
          <a:sp3d>
            <a:bevelT w="0"/>
          </a:sp3d>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nvGrpSpPr>
          <p:cNvPr id="7" name="Group 6"/>
          <p:cNvGrpSpPr/>
          <p:nvPr/>
        </p:nvGrpSpPr>
        <p:grpSpPr>
          <a:xfrm>
            <a:off x="5875868" y="474153"/>
            <a:ext cx="1642533" cy="135466"/>
            <a:chOff x="5198534" y="1524013"/>
            <a:chExt cx="1642533" cy="135466"/>
          </a:xfrm>
        </p:grpSpPr>
        <p:cxnSp>
          <p:nvCxnSpPr>
            <p:cNvPr id="8" name="Straight Arrow Connector 7"/>
            <p:cNvCxnSpPr/>
            <p:nvPr/>
          </p:nvCxnSpPr>
          <p:spPr bwMode="auto">
            <a:xfrm>
              <a:off x="5266266" y="1574800"/>
              <a:ext cx="1574801" cy="1588"/>
            </a:xfrm>
            <a:prstGeom prst="straightConnector1">
              <a:avLst/>
            </a:prstGeom>
            <a:noFill/>
            <a:ln w="63500" cap="flat" cmpd="sng" algn="ctr">
              <a:solidFill>
                <a:schemeClr val="tx1"/>
              </a:solidFill>
              <a:prstDash val="sysDot"/>
              <a:round/>
              <a:headEnd type="none" w="med" len="med"/>
              <a:tailEnd type="arrow"/>
            </a:ln>
            <a:effectLst/>
          </p:spPr>
        </p:cxnSp>
        <p:sp>
          <p:nvSpPr>
            <p:cNvPr id="9" name="Oval 8"/>
            <p:cNvSpPr/>
            <p:nvPr/>
          </p:nvSpPr>
          <p:spPr bwMode="auto">
            <a:xfrm>
              <a:off x="5198534" y="1524013"/>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
        <p:nvSpPr>
          <p:cNvPr id="10" name="TextBox 9"/>
          <p:cNvSpPr txBox="1"/>
          <p:nvPr/>
        </p:nvSpPr>
        <p:spPr>
          <a:xfrm>
            <a:off x="7552266" y="237067"/>
            <a:ext cx="412893" cy="584776"/>
          </a:xfrm>
          <a:prstGeom prst="rect">
            <a:avLst/>
          </a:prstGeom>
          <a:noFill/>
        </p:spPr>
        <p:txBody>
          <a:bodyPr wrap="none" rtlCol="0">
            <a:spAutoFit/>
          </a:bodyPr>
          <a:lstStyle/>
          <a:p>
            <a:r>
              <a:rPr lang="en-US" sz="3200" b="1">
                <a:solidFill>
                  <a:srgbClr val="000000"/>
                </a:solidFill>
              </a:rPr>
              <a:t>v</a:t>
            </a:r>
          </a:p>
        </p:txBody>
      </p:sp>
      <p:cxnSp>
        <p:nvCxnSpPr>
          <p:cNvPr id="12" name="Straight Arrow Connector 11"/>
          <p:cNvCxnSpPr/>
          <p:nvPr/>
        </p:nvCxnSpPr>
        <p:spPr bwMode="auto">
          <a:xfrm flipH="1" flipV="1">
            <a:off x="1185303" y="541868"/>
            <a:ext cx="982133" cy="7"/>
          </a:xfrm>
          <a:prstGeom prst="straightConnector1">
            <a:avLst/>
          </a:prstGeom>
          <a:noFill/>
          <a:ln w="63500" cap="flat" cmpd="sng" algn="ctr">
            <a:solidFill>
              <a:schemeClr val="tx1"/>
            </a:solidFill>
            <a:prstDash val="sysDot"/>
            <a:round/>
            <a:headEnd type="none" w="med" len="med"/>
            <a:tailEnd type="arrow"/>
          </a:ln>
          <a:effectLst/>
        </p:spPr>
      </p:cxnSp>
      <p:sp>
        <p:nvSpPr>
          <p:cNvPr id="13" name="Oval 12"/>
          <p:cNvSpPr/>
          <p:nvPr/>
        </p:nvSpPr>
        <p:spPr bwMode="auto">
          <a:xfrm>
            <a:off x="2116638" y="491087"/>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5" name="TextBox 14"/>
          <p:cNvSpPr txBox="1"/>
          <p:nvPr/>
        </p:nvSpPr>
        <p:spPr>
          <a:xfrm>
            <a:off x="423333" y="101610"/>
            <a:ext cx="853986" cy="584776"/>
          </a:xfrm>
          <a:prstGeom prst="rect">
            <a:avLst/>
          </a:prstGeom>
          <a:noFill/>
        </p:spPr>
        <p:txBody>
          <a:bodyPr wrap="none" rtlCol="0">
            <a:spAutoFit/>
          </a:bodyPr>
          <a:lstStyle/>
          <a:p>
            <a:r>
              <a:rPr lang="en-US" sz="3200" b="1">
                <a:solidFill>
                  <a:srgbClr val="000000"/>
                </a:solidFill>
              </a:rPr>
              <a:t>v</a:t>
            </a:r>
            <a:r>
              <a:rPr lang="en-US" sz="3200" baseline="-25000">
                <a:solidFill>
                  <a:srgbClr val="000000"/>
                </a:solidFill>
              </a:rPr>
              <a:t>fuel</a:t>
            </a:r>
            <a:endParaRPr lang="en-US" sz="3200" b="1" baseline="-250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24</a:t>
            </a:fld>
            <a:endParaRPr lang="en-US">
              <a:solidFill>
                <a:srgbClr val="000000"/>
              </a:solidFill>
            </a:endParaRPr>
          </a:p>
        </p:txBody>
      </p:sp>
      <p:sp>
        <p:nvSpPr>
          <p:cNvPr id="4" name="TextBox 3"/>
          <p:cNvSpPr txBox="1"/>
          <p:nvPr/>
        </p:nvSpPr>
        <p:spPr>
          <a:xfrm>
            <a:off x="163457" y="1016001"/>
            <a:ext cx="8980543" cy="1877437"/>
          </a:xfrm>
          <a:prstGeom prst="rect">
            <a:avLst/>
          </a:prstGeom>
          <a:noFill/>
        </p:spPr>
        <p:txBody>
          <a:bodyPr wrap="none" rtlCol="0">
            <a:spAutoFit/>
          </a:bodyPr>
          <a:lstStyle/>
          <a:p>
            <a:pPr marL="457200" indent="-457200"/>
            <a:r>
              <a:rPr lang="en-US" sz="3200" b="1">
                <a:solidFill>
                  <a:srgbClr val="000000"/>
                </a:solidFill>
              </a:rPr>
              <a:t>v</a:t>
            </a:r>
            <a:r>
              <a:rPr lang="en-US" sz="3200" baseline="-25000">
                <a:solidFill>
                  <a:srgbClr val="000000"/>
                </a:solidFill>
              </a:rPr>
              <a:t>fuel</a:t>
            </a:r>
            <a:r>
              <a:rPr lang="en-US" sz="3200" b="1">
                <a:solidFill>
                  <a:srgbClr val="000000"/>
                </a:solidFill>
              </a:rPr>
              <a:t> </a:t>
            </a:r>
            <a:r>
              <a:rPr lang="en-US" sz="3200">
                <a:solidFill>
                  <a:srgbClr val="000000"/>
                </a:solidFill>
              </a:rPr>
              <a:t>=  </a:t>
            </a:r>
            <a:r>
              <a:rPr lang="en-US" sz="3200" b="1">
                <a:solidFill>
                  <a:srgbClr val="000000"/>
                </a:solidFill>
              </a:rPr>
              <a:t>v</a:t>
            </a:r>
            <a:r>
              <a:rPr lang="en-US" sz="3200" baseline="-25000">
                <a:solidFill>
                  <a:srgbClr val="000000"/>
                </a:solidFill>
              </a:rPr>
              <a:t>exh </a:t>
            </a:r>
            <a:r>
              <a:rPr lang="en-US" sz="3200">
                <a:solidFill>
                  <a:srgbClr val="000000"/>
                </a:solidFill>
              </a:rPr>
              <a:t>+ </a:t>
            </a:r>
            <a:r>
              <a:rPr lang="en-US" sz="3200" b="1">
                <a:solidFill>
                  <a:srgbClr val="000000"/>
                </a:solidFill>
              </a:rPr>
              <a:t>v</a:t>
            </a:r>
            <a:br>
              <a:rPr lang="en-US" sz="3200" b="1">
                <a:solidFill>
                  <a:srgbClr val="000000"/>
                </a:solidFill>
              </a:rPr>
            </a:br>
            <a:endParaRPr lang="en-US" sz="3200" b="1">
              <a:solidFill>
                <a:srgbClr val="000000"/>
              </a:solidFill>
            </a:endParaRPr>
          </a:p>
          <a:p>
            <a:pPr marL="457200" indent="-457200"/>
            <a:r>
              <a:rPr lang="en-US" sz="3200">
                <a:solidFill>
                  <a:srgbClr val="000000"/>
                </a:solidFill>
              </a:rPr>
              <a:t>What happens when you take the x component?</a:t>
            </a:r>
            <a:endParaRPr lang="en-US" sz="3200" baseline="-25000">
              <a:solidFill>
                <a:srgbClr val="000000"/>
              </a:solidFill>
            </a:endParaRPr>
          </a:p>
          <a:p>
            <a:pPr marL="457200" indent="-457200">
              <a:buFontTx/>
              <a:buAutoNum type="alphaUcParenR"/>
            </a:pPr>
            <a:endParaRPr lang="en-US" sz="2000">
              <a:solidFill>
                <a:srgbClr val="000000"/>
              </a:solidFill>
            </a:endParaRPr>
          </a:p>
        </p:txBody>
      </p:sp>
      <p:sp>
        <p:nvSpPr>
          <p:cNvPr id="5" name="Rectangle 4"/>
          <p:cNvSpPr/>
          <p:nvPr/>
        </p:nvSpPr>
        <p:spPr bwMode="auto">
          <a:xfrm>
            <a:off x="3251200" y="304800"/>
            <a:ext cx="2015067" cy="4741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6" name="Isosceles Triangle 5"/>
          <p:cNvSpPr/>
          <p:nvPr/>
        </p:nvSpPr>
        <p:spPr bwMode="auto">
          <a:xfrm>
            <a:off x="5130806" y="270935"/>
            <a:ext cx="508000" cy="437931"/>
          </a:xfrm>
          <a:prstGeom prst="triangle">
            <a:avLst/>
          </a:prstGeom>
          <a:noFill/>
          <a:ln w="12700" cap="flat" cmpd="sng" algn="ctr">
            <a:solidFill>
              <a:schemeClr val="tx1"/>
            </a:solidFill>
            <a:prstDash val="solid"/>
            <a:round/>
            <a:headEnd type="none" w="med" len="med"/>
            <a:tailEnd type="none" w="med" len="med"/>
          </a:ln>
          <a:effectLst/>
          <a:scene3d>
            <a:camera prst="orthographicFront">
              <a:rot lat="0" lon="0" rev="1800000"/>
            </a:camera>
            <a:lightRig rig="threePt" dir="t"/>
          </a:scene3d>
          <a:sp3d>
            <a:bevelT w="0"/>
          </a:sp3d>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nvGrpSpPr>
          <p:cNvPr id="3" name="Group 6"/>
          <p:cNvGrpSpPr/>
          <p:nvPr/>
        </p:nvGrpSpPr>
        <p:grpSpPr>
          <a:xfrm>
            <a:off x="5875868" y="474153"/>
            <a:ext cx="1642533" cy="135466"/>
            <a:chOff x="5198534" y="1524013"/>
            <a:chExt cx="1642533" cy="135466"/>
          </a:xfrm>
        </p:grpSpPr>
        <p:cxnSp>
          <p:nvCxnSpPr>
            <p:cNvPr id="8" name="Straight Arrow Connector 7"/>
            <p:cNvCxnSpPr/>
            <p:nvPr/>
          </p:nvCxnSpPr>
          <p:spPr bwMode="auto">
            <a:xfrm>
              <a:off x="5266266" y="1574800"/>
              <a:ext cx="1574801" cy="1588"/>
            </a:xfrm>
            <a:prstGeom prst="straightConnector1">
              <a:avLst/>
            </a:prstGeom>
            <a:noFill/>
            <a:ln w="63500" cap="flat" cmpd="sng" algn="ctr">
              <a:solidFill>
                <a:schemeClr val="tx1"/>
              </a:solidFill>
              <a:prstDash val="sysDot"/>
              <a:round/>
              <a:headEnd type="none" w="med" len="med"/>
              <a:tailEnd type="arrow"/>
            </a:ln>
            <a:effectLst/>
          </p:spPr>
        </p:cxnSp>
        <p:sp>
          <p:nvSpPr>
            <p:cNvPr id="9" name="Oval 8"/>
            <p:cNvSpPr/>
            <p:nvPr/>
          </p:nvSpPr>
          <p:spPr bwMode="auto">
            <a:xfrm>
              <a:off x="5198534" y="1524013"/>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
        <p:nvSpPr>
          <p:cNvPr id="10" name="TextBox 9"/>
          <p:cNvSpPr txBox="1"/>
          <p:nvPr/>
        </p:nvSpPr>
        <p:spPr>
          <a:xfrm>
            <a:off x="7552266" y="237067"/>
            <a:ext cx="412893" cy="584776"/>
          </a:xfrm>
          <a:prstGeom prst="rect">
            <a:avLst/>
          </a:prstGeom>
          <a:noFill/>
        </p:spPr>
        <p:txBody>
          <a:bodyPr wrap="none" rtlCol="0">
            <a:spAutoFit/>
          </a:bodyPr>
          <a:lstStyle/>
          <a:p>
            <a:r>
              <a:rPr lang="en-US" sz="3200" b="1">
                <a:solidFill>
                  <a:srgbClr val="000000"/>
                </a:solidFill>
              </a:rPr>
              <a:t>v</a:t>
            </a:r>
          </a:p>
        </p:txBody>
      </p:sp>
      <p:cxnSp>
        <p:nvCxnSpPr>
          <p:cNvPr id="12" name="Straight Arrow Connector 11"/>
          <p:cNvCxnSpPr/>
          <p:nvPr/>
        </p:nvCxnSpPr>
        <p:spPr bwMode="auto">
          <a:xfrm flipH="1" flipV="1">
            <a:off x="1185303" y="541868"/>
            <a:ext cx="982133" cy="7"/>
          </a:xfrm>
          <a:prstGeom prst="straightConnector1">
            <a:avLst/>
          </a:prstGeom>
          <a:noFill/>
          <a:ln w="63500" cap="flat" cmpd="sng" algn="ctr">
            <a:solidFill>
              <a:schemeClr val="tx1"/>
            </a:solidFill>
            <a:prstDash val="sysDot"/>
            <a:round/>
            <a:headEnd type="none" w="med" len="med"/>
            <a:tailEnd type="arrow"/>
          </a:ln>
          <a:effectLst/>
        </p:spPr>
      </p:cxnSp>
      <p:sp>
        <p:nvSpPr>
          <p:cNvPr id="13" name="Oval 12"/>
          <p:cNvSpPr/>
          <p:nvPr/>
        </p:nvSpPr>
        <p:spPr bwMode="auto">
          <a:xfrm>
            <a:off x="2116638" y="491087"/>
            <a:ext cx="135466" cy="13546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5" name="TextBox 14"/>
          <p:cNvSpPr txBox="1"/>
          <p:nvPr/>
        </p:nvSpPr>
        <p:spPr>
          <a:xfrm>
            <a:off x="423333" y="101610"/>
            <a:ext cx="853986" cy="584776"/>
          </a:xfrm>
          <a:prstGeom prst="rect">
            <a:avLst/>
          </a:prstGeom>
          <a:noFill/>
        </p:spPr>
        <p:txBody>
          <a:bodyPr wrap="none" rtlCol="0">
            <a:spAutoFit/>
          </a:bodyPr>
          <a:lstStyle/>
          <a:p>
            <a:r>
              <a:rPr lang="en-US" sz="3200" b="1">
                <a:solidFill>
                  <a:srgbClr val="000000"/>
                </a:solidFill>
              </a:rPr>
              <a:t>v</a:t>
            </a:r>
            <a:r>
              <a:rPr lang="en-US" sz="3200" baseline="-25000">
                <a:solidFill>
                  <a:srgbClr val="000000"/>
                </a:solidFill>
              </a:rPr>
              <a:t>fuel</a:t>
            </a:r>
            <a:endParaRPr lang="en-US" sz="3200" b="1" baseline="-25000">
              <a:solidFill>
                <a:srgbClr val="000000"/>
              </a:solidFill>
            </a:endParaRPr>
          </a:p>
        </p:txBody>
      </p:sp>
      <p:sp>
        <p:nvSpPr>
          <p:cNvPr id="14" name="Rectangle 13"/>
          <p:cNvSpPr/>
          <p:nvPr/>
        </p:nvSpPr>
        <p:spPr>
          <a:xfrm>
            <a:off x="237067" y="4114145"/>
            <a:ext cx="8161866" cy="584776"/>
          </a:xfrm>
          <a:prstGeom prst="rect">
            <a:avLst/>
          </a:prstGeom>
        </p:spPr>
        <p:txBody>
          <a:bodyPr wrap="square">
            <a:spAutoFit/>
          </a:bodyPr>
          <a:lstStyle/>
          <a:p>
            <a:pPr marL="457200" indent="-457200"/>
            <a:r>
              <a:rPr lang="en-US" sz="3200">
                <a:solidFill>
                  <a:srgbClr val="000000"/>
                </a:solidFill>
              </a:rPr>
              <a:t>v</a:t>
            </a:r>
            <a:r>
              <a:rPr lang="en-US" sz="3200" baseline="-25000">
                <a:solidFill>
                  <a:srgbClr val="000000"/>
                </a:solidFill>
              </a:rPr>
              <a:t>fuel,x </a:t>
            </a:r>
            <a:r>
              <a:rPr lang="en-US" sz="3200">
                <a:solidFill>
                  <a:srgbClr val="000000"/>
                </a:solidFill>
              </a:rPr>
              <a:t>= -|v</a:t>
            </a:r>
            <a:r>
              <a:rPr lang="en-US" sz="3200" baseline="-25000">
                <a:solidFill>
                  <a:srgbClr val="000000"/>
                </a:solidFill>
              </a:rPr>
              <a:t>exh</a:t>
            </a:r>
            <a:r>
              <a:rPr lang="en-US" sz="3200">
                <a:solidFill>
                  <a:srgbClr val="000000"/>
                </a:solidFill>
              </a:rPr>
              <a:t>| + v   (Because </a:t>
            </a:r>
            <a:r>
              <a:rPr lang="en-US" sz="3200" b="1">
                <a:solidFill>
                  <a:srgbClr val="000000"/>
                </a:solidFill>
              </a:rPr>
              <a:t>v</a:t>
            </a:r>
            <a:r>
              <a:rPr lang="en-US" sz="3200" baseline="-25000">
                <a:solidFill>
                  <a:srgbClr val="000000"/>
                </a:solidFill>
              </a:rPr>
              <a:t>exh</a:t>
            </a:r>
            <a:r>
              <a:rPr lang="en-US" sz="3200">
                <a:solidFill>
                  <a:srgbClr val="000000"/>
                </a:solidFill>
              </a:rPr>
              <a:t> is leftward) </a:t>
            </a:r>
          </a:p>
        </p:txBody>
      </p:sp>
      <p:sp>
        <p:nvSpPr>
          <p:cNvPr id="16" name="Rectangle 15"/>
          <p:cNvSpPr/>
          <p:nvPr/>
        </p:nvSpPr>
        <p:spPr>
          <a:xfrm>
            <a:off x="152399" y="3352160"/>
            <a:ext cx="8991601" cy="553998"/>
          </a:xfrm>
          <a:prstGeom prst="rect">
            <a:avLst/>
          </a:prstGeom>
        </p:spPr>
        <p:txBody>
          <a:bodyPr wrap="square">
            <a:spAutoFit/>
          </a:bodyPr>
          <a:lstStyle/>
          <a:p>
            <a:pPr marL="457200" indent="-457200"/>
            <a:r>
              <a:rPr lang="en-US" sz="3000">
                <a:solidFill>
                  <a:srgbClr val="000000"/>
                </a:solidFill>
              </a:rPr>
              <a:t>But, be careful when writing in terms of magnitudes!</a:t>
            </a:r>
          </a:p>
        </p:txBody>
      </p:sp>
      <p:sp>
        <p:nvSpPr>
          <p:cNvPr id="17" name="TextBox 16"/>
          <p:cNvSpPr txBox="1"/>
          <p:nvPr/>
        </p:nvSpPr>
        <p:spPr>
          <a:xfrm>
            <a:off x="220133" y="2556934"/>
            <a:ext cx="6707283" cy="892552"/>
          </a:xfrm>
          <a:prstGeom prst="rect">
            <a:avLst/>
          </a:prstGeom>
          <a:noFill/>
        </p:spPr>
        <p:txBody>
          <a:bodyPr wrap="none" rtlCol="0">
            <a:spAutoFit/>
          </a:bodyPr>
          <a:lstStyle/>
          <a:p>
            <a:r>
              <a:rPr lang="en-US" sz="3200">
                <a:solidFill>
                  <a:srgbClr val="000000"/>
                </a:solidFill>
              </a:rPr>
              <a:t>v</a:t>
            </a:r>
            <a:r>
              <a:rPr lang="en-US" sz="3200" baseline="-25000">
                <a:solidFill>
                  <a:srgbClr val="000000"/>
                </a:solidFill>
              </a:rPr>
              <a:t>fuel,x </a:t>
            </a:r>
            <a:r>
              <a:rPr lang="en-US" sz="3200">
                <a:solidFill>
                  <a:srgbClr val="000000"/>
                </a:solidFill>
              </a:rPr>
              <a:t>= v</a:t>
            </a:r>
            <a:r>
              <a:rPr lang="en-US" sz="3200" baseline="-25000">
                <a:solidFill>
                  <a:srgbClr val="000000"/>
                </a:solidFill>
              </a:rPr>
              <a:t>exh,x</a:t>
            </a:r>
            <a:r>
              <a:rPr lang="en-US" sz="3200">
                <a:solidFill>
                  <a:srgbClr val="000000"/>
                </a:solidFill>
              </a:rPr>
              <a:t> + v</a:t>
            </a:r>
            <a:r>
              <a:rPr lang="en-US" sz="3200" baseline="-25000">
                <a:solidFill>
                  <a:srgbClr val="000000"/>
                </a:solidFill>
              </a:rPr>
              <a:t>x    </a:t>
            </a:r>
            <a:r>
              <a:rPr lang="en-US" sz="3200">
                <a:solidFill>
                  <a:srgbClr val="000000"/>
                </a:solidFill>
              </a:rPr>
              <a:t>(No problems yet)</a:t>
            </a:r>
            <a:endParaRPr lang="en-US" sz="3200" baseline="-25000">
              <a:solidFill>
                <a:srgbClr val="000000"/>
              </a:solidFill>
            </a:endParaRPr>
          </a:p>
          <a:p>
            <a:endParaRPr lang="en-US" sz="200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25</a:t>
            </a:fld>
            <a:endParaRPr lang="en-US">
              <a:solidFill>
                <a:srgbClr val="000000"/>
              </a:solidFill>
            </a:endParaRPr>
          </a:p>
        </p:txBody>
      </p:sp>
      <p:sp>
        <p:nvSpPr>
          <p:cNvPr id="3" name="TextBox 2"/>
          <p:cNvSpPr txBox="1"/>
          <p:nvPr/>
        </p:nvSpPr>
        <p:spPr>
          <a:xfrm>
            <a:off x="118549" y="762000"/>
            <a:ext cx="8940786" cy="2092881"/>
          </a:xfrm>
          <a:prstGeom prst="rect">
            <a:avLst/>
          </a:prstGeom>
          <a:noFill/>
        </p:spPr>
        <p:txBody>
          <a:bodyPr wrap="square" rtlCol="0">
            <a:spAutoFit/>
          </a:bodyPr>
          <a:lstStyle/>
          <a:p>
            <a:r>
              <a:rPr lang="en-US" sz="2600">
                <a:solidFill>
                  <a:srgbClr val="000000"/>
                </a:solidFill>
              </a:rPr>
              <a:t>You have TWO medicine balls on a cart, and toss the first. Your speed will increase by Δv</a:t>
            </a:r>
            <a:r>
              <a:rPr lang="en-US" sz="2600" baseline="-25000">
                <a:solidFill>
                  <a:srgbClr val="000000"/>
                </a:solidFill>
              </a:rPr>
              <a:t>1</a:t>
            </a:r>
            <a:r>
              <a:rPr lang="en-US" sz="2600">
                <a:solidFill>
                  <a:srgbClr val="000000"/>
                </a:solidFill>
              </a:rPr>
              <a:t>.  </a:t>
            </a:r>
          </a:p>
          <a:p>
            <a:r>
              <a:rPr lang="en-US" sz="2600">
                <a:solidFill>
                  <a:srgbClr val="000000"/>
                </a:solidFill>
              </a:rPr>
              <a:t>Now you’re moving, and you toss #2 (in the same way). How does the second increase in speed, Δv</a:t>
            </a:r>
            <a:r>
              <a:rPr lang="en-US" sz="2600" baseline="-25000">
                <a:solidFill>
                  <a:srgbClr val="000000"/>
                </a:solidFill>
              </a:rPr>
              <a:t>2</a:t>
            </a:r>
            <a:r>
              <a:rPr lang="en-US" sz="2600">
                <a:solidFill>
                  <a:srgbClr val="000000"/>
                </a:solidFill>
              </a:rPr>
              <a:t>,</a:t>
            </a:r>
          </a:p>
          <a:p>
            <a:r>
              <a:rPr lang="en-US" sz="2600">
                <a:solidFill>
                  <a:srgbClr val="000000"/>
                </a:solidFill>
              </a:rPr>
              <a:t> compare to the first one?</a:t>
            </a:r>
          </a:p>
        </p:txBody>
      </p:sp>
      <p:sp>
        <p:nvSpPr>
          <p:cNvPr id="4" name="TextBox 3"/>
          <p:cNvSpPr txBox="1"/>
          <p:nvPr/>
        </p:nvSpPr>
        <p:spPr>
          <a:xfrm>
            <a:off x="1066800" y="3606800"/>
            <a:ext cx="2198038" cy="1815882"/>
          </a:xfrm>
          <a:prstGeom prst="rect">
            <a:avLst/>
          </a:prstGeom>
          <a:noFill/>
        </p:spPr>
        <p:txBody>
          <a:bodyPr wrap="none" rtlCol="0">
            <a:spAutoFit/>
          </a:bodyPr>
          <a:lstStyle/>
          <a:p>
            <a:pPr marL="514350" indent="-514350">
              <a:buFontTx/>
              <a:buAutoNum type="alphaUcParenR"/>
            </a:pPr>
            <a:r>
              <a:rPr lang="en-US" sz="2800">
                <a:solidFill>
                  <a:srgbClr val="000000"/>
                </a:solidFill>
              </a:rPr>
              <a:t> Δv</a:t>
            </a:r>
            <a:r>
              <a:rPr lang="en-US" sz="2800" baseline="-25000">
                <a:solidFill>
                  <a:srgbClr val="000000"/>
                </a:solidFill>
              </a:rPr>
              <a:t>2 </a:t>
            </a:r>
            <a:r>
              <a:rPr lang="en-US" sz="2800">
                <a:solidFill>
                  <a:srgbClr val="000000"/>
                </a:solidFill>
              </a:rPr>
              <a:t>= Δv</a:t>
            </a:r>
            <a:r>
              <a:rPr lang="en-US" sz="2800" baseline="-25000">
                <a:solidFill>
                  <a:srgbClr val="000000"/>
                </a:solidFill>
              </a:rPr>
              <a:t>1</a:t>
            </a:r>
            <a:r>
              <a:rPr lang="en-US" sz="2800">
                <a:solidFill>
                  <a:srgbClr val="000000"/>
                </a:solidFill>
              </a:rPr>
              <a:t> </a:t>
            </a:r>
          </a:p>
          <a:p>
            <a:pPr marL="514350" indent="-514350">
              <a:buFontTx/>
              <a:buAutoNum type="alphaUcParenR"/>
            </a:pPr>
            <a:r>
              <a:rPr lang="en-US" sz="2800">
                <a:solidFill>
                  <a:srgbClr val="000000"/>
                </a:solidFill>
              </a:rPr>
              <a:t> Δv</a:t>
            </a:r>
            <a:r>
              <a:rPr lang="en-US" sz="2800" baseline="-25000">
                <a:solidFill>
                  <a:srgbClr val="000000"/>
                </a:solidFill>
              </a:rPr>
              <a:t>2 </a:t>
            </a:r>
            <a:r>
              <a:rPr lang="en-US" sz="2800">
                <a:solidFill>
                  <a:srgbClr val="000000"/>
                </a:solidFill>
              </a:rPr>
              <a:t>&gt; Δv</a:t>
            </a:r>
            <a:r>
              <a:rPr lang="en-US" sz="2800" baseline="-25000">
                <a:solidFill>
                  <a:srgbClr val="000000"/>
                </a:solidFill>
              </a:rPr>
              <a:t>1</a:t>
            </a:r>
            <a:r>
              <a:rPr lang="en-US" sz="2800">
                <a:solidFill>
                  <a:srgbClr val="000000"/>
                </a:solidFill>
              </a:rPr>
              <a:t> </a:t>
            </a:r>
          </a:p>
          <a:p>
            <a:pPr marL="514350" indent="-514350">
              <a:buFontTx/>
              <a:buAutoNum type="alphaUcParenR"/>
            </a:pPr>
            <a:r>
              <a:rPr lang="en-US" sz="2800">
                <a:solidFill>
                  <a:srgbClr val="000000"/>
                </a:solidFill>
              </a:rPr>
              <a:t> Δv</a:t>
            </a:r>
            <a:r>
              <a:rPr lang="en-US" sz="2800" baseline="-25000">
                <a:solidFill>
                  <a:srgbClr val="000000"/>
                </a:solidFill>
              </a:rPr>
              <a:t>2 </a:t>
            </a:r>
            <a:r>
              <a:rPr lang="en-US" sz="2800">
                <a:solidFill>
                  <a:srgbClr val="000000"/>
                </a:solidFill>
              </a:rPr>
              <a:t>&lt; Δv</a:t>
            </a:r>
            <a:r>
              <a:rPr lang="en-US" sz="2800" baseline="-25000">
                <a:solidFill>
                  <a:srgbClr val="000000"/>
                </a:solidFill>
              </a:rPr>
              <a:t>1</a:t>
            </a:r>
            <a:endParaRPr lang="en-US" sz="2800">
              <a:solidFill>
                <a:srgbClr val="000000"/>
              </a:solidFill>
            </a:endParaRPr>
          </a:p>
          <a:p>
            <a:pPr marL="514350" indent="-514350">
              <a:buFontTx/>
              <a:buAutoNum type="alphaUcParenR"/>
            </a:pPr>
            <a:r>
              <a:rPr lang="en-US" sz="2800">
                <a:solidFill>
                  <a:srgbClr val="000000"/>
                </a:solidFill>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26</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2353730" y="0"/>
            <a:ext cx="4524586" cy="5655733"/>
          </a:xfrm>
          <a:prstGeom prst="rect">
            <a:avLst/>
          </a:prstGeom>
        </p:spPr>
      </p:pic>
      <p:sp>
        <p:nvSpPr>
          <p:cNvPr id="5" name="TextBox 4"/>
          <p:cNvSpPr txBox="1"/>
          <p:nvPr/>
        </p:nvSpPr>
        <p:spPr>
          <a:xfrm>
            <a:off x="0" y="2556933"/>
            <a:ext cx="1838138" cy="400110"/>
          </a:xfrm>
          <a:prstGeom prst="rect">
            <a:avLst/>
          </a:prstGeom>
          <a:noFill/>
        </p:spPr>
        <p:txBody>
          <a:bodyPr wrap="none" rtlCol="0">
            <a:spAutoFit/>
          </a:bodyPr>
          <a:lstStyle/>
          <a:p>
            <a:r>
              <a:rPr lang="en-US" sz="2000">
                <a:solidFill>
                  <a:srgbClr val="000000"/>
                </a:solidFill>
              </a:rPr>
              <a:t>Orbiter vehicle</a:t>
            </a:r>
          </a:p>
        </p:txBody>
      </p:sp>
      <p:sp>
        <p:nvSpPr>
          <p:cNvPr id="6" name="TextBox 5"/>
          <p:cNvSpPr txBox="1"/>
          <p:nvPr/>
        </p:nvSpPr>
        <p:spPr>
          <a:xfrm>
            <a:off x="6858001" y="1066800"/>
            <a:ext cx="2082114" cy="400110"/>
          </a:xfrm>
          <a:prstGeom prst="rect">
            <a:avLst/>
          </a:prstGeom>
          <a:noFill/>
        </p:spPr>
        <p:txBody>
          <a:bodyPr wrap="square" rtlCol="0">
            <a:spAutoFit/>
          </a:bodyPr>
          <a:lstStyle/>
          <a:p>
            <a:r>
              <a:rPr lang="en-US" sz="2000">
                <a:solidFill>
                  <a:srgbClr val="000000"/>
                </a:solidFill>
              </a:rPr>
              <a:t>Liquid fuel tank</a:t>
            </a:r>
          </a:p>
        </p:txBody>
      </p:sp>
      <p:sp>
        <p:nvSpPr>
          <p:cNvPr id="7" name="TextBox 6"/>
          <p:cNvSpPr txBox="1"/>
          <p:nvPr/>
        </p:nvSpPr>
        <p:spPr>
          <a:xfrm>
            <a:off x="6824133" y="3064933"/>
            <a:ext cx="2319867" cy="707886"/>
          </a:xfrm>
          <a:prstGeom prst="rect">
            <a:avLst/>
          </a:prstGeom>
          <a:noFill/>
        </p:spPr>
        <p:txBody>
          <a:bodyPr wrap="square" rtlCol="0">
            <a:spAutoFit/>
          </a:bodyPr>
          <a:lstStyle/>
          <a:p>
            <a:r>
              <a:rPr lang="en-US" sz="2000">
                <a:solidFill>
                  <a:srgbClr val="000000"/>
                </a:solidFill>
              </a:rPr>
              <a:t>2 solid rocket</a:t>
            </a:r>
          </a:p>
          <a:p>
            <a:r>
              <a:rPr lang="en-US" sz="2000">
                <a:solidFill>
                  <a:srgbClr val="000000"/>
                </a:solidFill>
              </a:rPr>
              <a:t>booster (SRB’s)</a:t>
            </a:r>
          </a:p>
        </p:txBody>
      </p:sp>
      <p:sp>
        <p:nvSpPr>
          <p:cNvPr id="8" name="Rectangle 7"/>
          <p:cNvSpPr/>
          <p:nvPr/>
        </p:nvSpPr>
        <p:spPr>
          <a:xfrm>
            <a:off x="0" y="5926035"/>
            <a:ext cx="3234267" cy="707886"/>
          </a:xfrm>
          <a:prstGeom prst="rect">
            <a:avLst/>
          </a:prstGeom>
        </p:spPr>
        <p:txBody>
          <a:bodyPr wrap="square">
            <a:spAutoFit/>
          </a:bodyPr>
          <a:lstStyle/>
          <a:p>
            <a:r>
              <a:rPr lang="en-US" sz="2000" smtClean="0">
                <a:solidFill>
                  <a:srgbClr val="000000"/>
                </a:solidFill>
              </a:rPr>
              <a:t>3 Space Shuttle Main Engines (liquid propellant)</a:t>
            </a:r>
            <a:endParaRPr lang="en-US" sz="2000">
              <a:solidFill>
                <a:srgbClr val="000000"/>
              </a:solidFill>
            </a:endParaRPr>
          </a:p>
        </p:txBody>
      </p:sp>
      <p:cxnSp>
        <p:nvCxnSpPr>
          <p:cNvPr id="10" name="Straight Connector 9"/>
          <p:cNvCxnSpPr/>
          <p:nvPr/>
        </p:nvCxnSpPr>
        <p:spPr bwMode="auto">
          <a:xfrm rot="5400000" flipH="1" flipV="1">
            <a:off x="2463800" y="4715933"/>
            <a:ext cx="1676400" cy="1117600"/>
          </a:xfrm>
          <a:prstGeom prst="line">
            <a:avLst/>
          </a:prstGeom>
          <a:noFill/>
          <a:ln w="63500" cap="flat" cmpd="sng" algn="ctr">
            <a:solidFill>
              <a:schemeClr val="tx1"/>
            </a:solidFill>
            <a:prstDash val="solid"/>
            <a:round/>
            <a:headEnd type="none" w="med" len="med"/>
            <a:tailEnd type="arrow"/>
          </a:ln>
          <a:effectLst/>
        </p:spPr>
      </p:cxnSp>
      <p:cxnSp>
        <p:nvCxnSpPr>
          <p:cNvPr id="12" name="Straight Arrow Connector 11"/>
          <p:cNvCxnSpPr>
            <a:stCxn id="5" idx="3"/>
          </p:cNvCxnSpPr>
          <p:nvPr/>
        </p:nvCxnSpPr>
        <p:spPr bwMode="auto">
          <a:xfrm flipV="1">
            <a:off x="1838138" y="2218267"/>
            <a:ext cx="2530662" cy="538721"/>
          </a:xfrm>
          <a:prstGeom prst="straightConnector1">
            <a:avLst/>
          </a:prstGeom>
          <a:noFill/>
          <a:ln w="635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4792133" y="711201"/>
            <a:ext cx="2082800" cy="541867"/>
          </a:xfrm>
          <a:prstGeom prst="straightConnector1">
            <a:avLst/>
          </a:prstGeom>
          <a:noFill/>
          <a:ln w="635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5435601" y="2540001"/>
            <a:ext cx="1388533" cy="880533"/>
          </a:xfrm>
          <a:prstGeom prst="straightConnector1">
            <a:avLst/>
          </a:prstGeom>
          <a:noFill/>
          <a:ln w="6350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27</a:t>
            </a:fld>
            <a:endParaRPr lang="en-US">
              <a:solidFill>
                <a:srgbClr val="000000"/>
              </a:solidFill>
            </a:endParaRPr>
          </a:p>
        </p:txBody>
      </p:sp>
      <p:sp>
        <p:nvSpPr>
          <p:cNvPr id="6" name="Action Button: Custom 5">
            <a:hlinkClick r:id="" action="ppaction://noaction" highlightClick="1"/>
          </p:cNvPr>
          <p:cNvSpPr/>
          <p:nvPr/>
        </p:nvSpPr>
        <p:spPr bwMode="auto">
          <a:xfrm>
            <a:off x="1100667" y="2506133"/>
            <a:ext cx="3212538" cy="461665"/>
          </a:xfrm>
          <a:prstGeom prst="actionButtonBlank">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r>
              <a:rPr lang="en-US" smtClean="0">
                <a:solidFill>
                  <a:srgbClr val="000000"/>
                </a:solidFill>
                <a:latin typeface="Arial" pitchFamily="34" charset="0"/>
                <a:cs typeface="Arial" pitchFamily="34" charset="0"/>
              </a:rPr>
              <a:t>Solid Rocket Boosters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28</a:t>
            </a:fld>
            <a:endParaRPr lang="en-US">
              <a:solidFill>
                <a:srgbClr val="000000"/>
              </a:solidFill>
            </a:endParaRPr>
          </a:p>
        </p:txBody>
      </p:sp>
      <p:sp>
        <p:nvSpPr>
          <p:cNvPr id="3" name="TextBox 2"/>
          <p:cNvSpPr txBox="1"/>
          <p:nvPr/>
        </p:nvSpPr>
        <p:spPr>
          <a:xfrm>
            <a:off x="694274" y="507999"/>
            <a:ext cx="7653867" cy="5109091"/>
          </a:xfrm>
          <a:prstGeom prst="rect">
            <a:avLst/>
          </a:prstGeom>
          <a:noFill/>
        </p:spPr>
        <p:txBody>
          <a:bodyPr wrap="square" rtlCol="0">
            <a:spAutoFit/>
          </a:bodyPr>
          <a:lstStyle/>
          <a:p>
            <a:r>
              <a:rPr lang="en-US" sz="3000">
                <a:solidFill>
                  <a:srgbClr val="000000"/>
                </a:solidFill>
              </a:rPr>
              <a:t>Which of the  three  quantities:</a:t>
            </a:r>
            <a:br>
              <a:rPr lang="en-US" sz="3000">
                <a:solidFill>
                  <a:srgbClr val="000000"/>
                </a:solidFill>
              </a:rPr>
            </a:br>
            <a:r>
              <a:rPr lang="en-US" sz="3000" b="1">
                <a:solidFill>
                  <a:srgbClr val="000000"/>
                </a:solidFill>
              </a:rPr>
              <a:t>τ </a:t>
            </a:r>
            <a:r>
              <a:rPr lang="en-US" sz="3000">
                <a:solidFill>
                  <a:srgbClr val="000000"/>
                </a:solidFill>
              </a:rPr>
              <a:t>(torque),   </a:t>
            </a:r>
            <a:r>
              <a:rPr lang="en-US" sz="3000" b="1">
                <a:solidFill>
                  <a:srgbClr val="000000"/>
                </a:solidFill>
              </a:rPr>
              <a:t>L</a:t>
            </a:r>
            <a:r>
              <a:rPr lang="en-US" sz="3000">
                <a:solidFill>
                  <a:srgbClr val="000000"/>
                </a:solidFill>
              </a:rPr>
              <a:t> (angular momentum),   or </a:t>
            </a:r>
          </a:p>
          <a:p>
            <a:r>
              <a:rPr lang="en-US" sz="3000" b="1">
                <a:solidFill>
                  <a:srgbClr val="000000"/>
                </a:solidFill>
              </a:rPr>
              <a:t>p </a:t>
            </a:r>
            <a:r>
              <a:rPr lang="en-US" sz="3000">
                <a:solidFill>
                  <a:srgbClr val="000000"/>
                </a:solidFill>
              </a:rPr>
              <a:t>(linear momentum)</a:t>
            </a:r>
          </a:p>
          <a:p>
            <a:r>
              <a:rPr lang="en-US" sz="3000" i="1">
                <a:solidFill>
                  <a:srgbClr val="000000"/>
                </a:solidFill>
              </a:rPr>
              <a:t>    depends</a:t>
            </a:r>
            <a:r>
              <a:rPr lang="en-US" sz="3000">
                <a:solidFill>
                  <a:srgbClr val="000000"/>
                </a:solidFill>
              </a:rPr>
              <a:t> on your choice of origin?</a:t>
            </a:r>
          </a:p>
          <a:p>
            <a:endParaRPr lang="en-US" sz="3000" i="1">
              <a:solidFill>
                <a:srgbClr val="000000"/>
              </a:solidFill>
            </a:endParaRPr>
          </a:p>
          <a:p>
            <a:pPr marL="514350" indent="-514350">
              <a:buFontTx/>
              <a:buAutoNum type="alphaUcParenR"/>
            </a:pPr>
            <a:r>
              <a:rPr lang="en-US" sz="3000">
                <a:solidFill>
                  <a:srgbClr val="000000"/>
                </a:solidFill>
              </a:rPr>
              <a:t>All three depend</a:t>
            </a:r>
          </a:p>
          <a:p>
            <a:pPr marL="514350" indent="-514350">
              <a:buFontTx/>
              <a:buAutoNum type="alphaUcParenR"/>
            </a:pPr>
            <a:r>
              <a:rPr lang="en-US" sz="3000">
                <a:solidFill>
                  <a:srgbClr val="000000"/>
                </a:solidFill>
              </a:rPr>
              <a:t> </a:t>
            </a:r>
            <a:r>
              <a:rPr lang="en-US" sz="3000" b="1">
                <a:solidFill>
                  <a:srgbClr val="000000"/>
                </a:solidFill>
              </a:rPr>
              <a:t>τ </a:t>
            </a:r>
            <a:r>
              <a:rPr lang="en-US" sz="3000">
                <a:solidFill>
                  <a:srgbClr val="000000"/>
                </a:solidFill>
              </a:rPr>
              <a:t>depends (but  </a:t>
            </a:r>
            <a:r>
              <a:rPr lang="en-US" sz="3000" b="1">
                <a:solidFill>
                  <a:srgbClr val="000000"/>
                </a:solidFill>
              </a:rPr>
              <a:t>L </a:t>
            </a:r>
            <a:r>
              <a:rPr lang="en-US" sz="3000">
                <a:solidFill>
                  <a:srgbClr val="000000"/>
                </a:solidFill>
              </a:rPr>
              <a:t> and </a:t>
            </a:r>
            <a:r>
              <a:rPr lang="en-US" sz="3000" b="1">
                <a:solidFill>
                  <a:srgbClr val="000000"/>
                </a:solidFill>
              </a:rPr>
              <a:t>p</a:t>
            </a:r>
            <a:r>
              <a:rPr lang="en-US" sz="3000">
                <a:solidFill>
                  <a:srgbClr val="000000"/>
                </a:solidFill>
              </a:rPr>
              <a:t> do not)</a:t>
            </a:r>
          </a:p>
          <a:p>
            <a:pPr marL="514350" indent="-514350">
              <a:buFontTx/>
              <a:buAutoNum type="alphaUcParenR"/>
            </a:pPr>
            <a:r>
              <a:rPr lang="en-US" sz="3000">
                <a:solidFill>
                  <a:srgbClr val="000000"/>
                </a:solidFill>
              </a:rPr>
              <a:t> </a:t>
            </a:r>
            <a:r>
              <a:rPr lang="en-US" sz="3000" baseline="-25000">
                <a:solidFill>
                  <a:srgbClr val="000000"/>
                </a:solidFill>
              </a:rPr>
              <a:t> </a:t>
            </a:r>
            <a:r>
              <a:rPr lang="en-US" sz="3000" b="1">
                <a:solidFill>
                  <a:srgbClr val="000000"/>
                </a:solidFill>
              </a:rPr>
              <a:t>L</a:t>
            </a:r>
            <a:r>
              <a:rPr lang="en-US" sz="3000">
                <a:solidFill>
                  <a:srgbClr val="000000"/>
                </a:solidFill>
              </a:rPr>
              <a:t> depends (but  </a:t>
            </a:r>
            <a:r>
              <a:rPr lang="en-US" sz="3000" b="1">
                <a:solidFill>
                  <a:srgbClr val="000000"/>
                </a:solidFill>
              </a:rPr>
              <a:t>τ </a:t>
            </a:r>
            <a:r>
              <a:rPr lang="en-US" sz="3000">
                <a:solidFill>
                  <a:srgbClr val="000000"/>
                </a:solidFill>
              </a:rPr>
              <a:t>and </a:t>
            </a:r>
            <a:r>
              <a:rPr lang="en-US" sz="3000" b="1">
                <a:solidFill>
                  <a:srgbClr val="000000"/>
                </a:solidFill>
              </a:rPr>
              <a:t>p</a:t>
            </a:r>
            <a:r>
              <a:rPr lang="en-US" sz="3000">
                <a:solidFill>
                  <a:srgbClr val="000000"/>
                </a:solidFill>
              </a:rPr>
              <a:t> do not)</a:t>
            </a:r>
          </a:p>
          <a:p>
            <a:pPr marL="514350" indent="-514350">
              <a:buFontTx/>
              <a:buAutoNum type="alphaUcParenR"/>
            </a:pPr>
            <a:r>
              <a:rPr lang="en-US" sz="3000">
                <a:solidFill>
                  <a:srgbClr val="000000"/>
                </a:solidFill>
              </a:rPr>
              <a:t> NONE of them depend</a:t>
            </a:r>
          </a:p>
          <a:p>
            <a:pPr marL="514350" indent="-514350">
              <a:buFontTx/>
              <a:buAutoNum type="alphaUcParenR"/>
            </a:pPr>
            <a:r>
              <a:rPr lang="en-US" sz="3000">
                <a:solidFill>
                  <a:srgbClr val="000000"/>
                </a:solidFill>
              </a:rPr>
              <a:t> Something else/not sure...</a:t>
            </a:r>
          </a:p>
          <a:p>
            <a:pPr marL="514350" indent="-514350">
              <a:buFontTx/>
              <a:buAutoNum type="alphaUcParenR"/>
            </a:pPr>
            <a:endParaRPr lang="en-US" sz="26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pPr>
                <a:defRPr/>
              </a:pPr>
              <a:t>29</a:t>
            </a:fld>
            <a:endParaRPr lang="en-US"/>
          </a:p>
        </p:txBody>
      </p:sp>
      <p:sp>
        <p:nvSpPr>
          <p:cNvPr id="3" name="TextBox 2"/>
          <p:cNvSpPr txBox="1"/>
          <p:nvPr/>
        </p:nvSpPr>
        <p:spPr>
          <a:xfrm>
            <a:off x="220134" y="1456267"/>
            <a:ext cx="8754534" cy="4031873"/>
          </a:xfrm>
          <a:prstGeom prst="rect">
            <a:avLst/>
          </a:prstGeom>
          <a:noFill/>
        </p:spPr>
        <p:txBody>
          <a:bodyPr wrap="square" rtlCol="0">
            <a:spAutoFit/>
          </a:bodyPr>
          <a:lstStyle/>
          <a:p>
            <a:r>
              <a:rPr lang="en-US" sz="3200" dirty="0" smtClean="0"/>
              <a:t>A point-like object travels in a straight line at constant speed. </a:t>
            </a:r>
          </a:p>
          <a:p>
            <a:r>
              <a:rPr lang="en-US" sz="3200" dirty="0" smtClean="0"/>
              <a:t>Does this object have any angular momentum? </a:t>
            </a:r>
          </a:p>
          <a:p>
            <a:endParaRPr lang="en-US" sz="3200" dirty="0"/>
          </a:p>
          <a:p>
            <a:endParaRPr lang="en-US" sz="3200" dirty="0" smtClean="0"/>
          </a:p>
          <a:p>
            <a:pPr marL="457200" indent="-457200">
              <a:buAutoNum type="alphaUcParenR"/>
            </a:pPr>
            <a:r>
              <a:rPr lang="en-US" sz="3200" dirty="0" smtClean="0"/>
              <a:t>Yes</a:t>
            </a:r>
          </a:p>
          <a:p>
            <a:pPr marL="457200" indent="-457200">
              <a:buAutoNum type="alphaUcParenR"/>
            </a:pPr>
            <a:r>
              <a:rPr lang="en-US" sz="3200" dirty="0" smtClean="0"/>
              <a:t>No</a:t>
            </a:r>
          </a:p>
          <a:p>
            <a:pPr marL="457200" indent="-457200">
              <a:buAutoNum type="alphaUcParenR"/>
            </a:pPr>
            <a:r>
              <a:rPr lang="en-US" sz="3200" dirty="0" smtClean="0"/>
              <a:t>It depends….</a:t>
            </a:r>
            <a:endParaRPr lang="en-US" sz="3200" dirty="0"/>
          </a:p>
        </p:txBody>
      </p:sp>
    </p:spTree>
    <p:extLst>
      <p:ext uri="{BB962C8B-B14F-4D97-AF65-F5344CB8AC3E}">
        <p14:creationId xmlns:p14="http://schemas.microsoft.com/office/powerpoint/2010/main" val="42677644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a:t>
            </a:fld>
            <a:endParaRPr lang="en-US"/>
          </a:p>
        </p:txBody>
      </p:sp>
      <p:sp>
        <p:nvSpPr>
          <p:cNvPr id="3" name="TextBox 2"/>
          <p:cNvSpPr txBox="1"/>
          <p:nvPr/>
        </p:nvSpPr>
        <p:spPr>
          <a:xfrm>
            <a:off x="0" y="0"/>
            <a:ext cx="8707432" cy="5170646"/>
          </a:xfrm>
          <a:prstGeom prst="rect">
            <a:avLst/>
          </a:prstGeom>
          <a:noFill/>
        </p:spPr>
        <p:txBody>
          <a:bodyPr wrap="square" rtlCol="0">
            <a:spAutoFit/>
          </a:bodyPr>
          <a:lstStyle/>
          <a:p>
            <a:r>
              <a:rPr lang="en-US" sz="3000"/>
              <a:t>(Assume below that N-II is an experimental fact)</a:t>
            </a:r>
            <a:br>
              <a:rPr lang="en-US" sz="3000"/>
            </a:br>
            <a:endParaRPr lang="en-US" sz="3000"/>
          </a:p>
          <a:p>
            <a:r>
              <a:rPr lang="en-US" sz="3000"/>
              <a:t>We just showed that we can then use N-III to </a:t>
            </a:r>
            <a:r>
              <a:rPr lang="en-US" sz="3000" i="1"/>
              <a:t>derive</a:t>
            </a:r>
            <a:r>
              <a:rPr lang="en-US" sz="3000"/>
              <a:t> the law of conservation of momentum for systems of particles. </a:t>
            </a:r>
            <a:br>
              <a:rPr lang="en-US" sz="3000"/>
            </a:br>
            <a:r>
              <a:rPr lang="en-US" sz="3000"/>
              <a:t> </a:t>
            </a:r>
            <a:br>
              <a:rPr lang="en-US" sz="3000"/>
            </a:br>
            <a:r>
              <a:rPr lang="en-US" sz="3000"/>
              <a:t>Is the converse true? i.e.:</a:t>
            </a:r>
            <a:r>
              <a:rPr lang="en-US" sz="3200"/>
              <a:t/>
            </a:r>
            <a:br>
              <a:rPr lang="en-US" sz="3200"/>
            </a:br>
            <a:r>
              <a:rPr lang="en-US" sz="3000">
                <a:solidFill>
                  <a:srgbClr val="333399"/>
                </a:solidFill>
              </a:rPr>
              <a:t> </a:t>
            </a:r>
          </a:p>
          <a:p>
            <a:r>
              <a:rPr lang="en-US" sz="3000">
                <a:solidFill>
                  <a:srgbClr val="333399"/>
                </a:solidFill>
              </a:rPr>
              <a:t>If the law of conservation of total momentum of a system (of two particles) holds, can you </a:t>
            </a:r>
            <a:r>
              <a:rPr lang="en-US" sz="3000" i="1">
                <a:solidFill>
                  <a:srgbClr val="333399"/>
                </a:solidFill>
              </a:rPr>
              <a:t>derive </a:t>
            </a:r>
            <a:r>
              <a:rPr lang="en-US" sz="3000">
                <a:solidFill>
                  <a:srgbClr val="333399"/>
                </a:solidFill>
              </a:rPr>
              <a:t>that it MUST be the case that </a:t>
            </a:r>
            <a:r>
              <a:rPr lang="en-US" sz="3000" b="1">
                <a:solidFill>
                  <a:srgbClr val="333399"/>
                </a:solidFill>
              </a:rPr>
              <a:t>F</a:t>
            </a:r>
            <a:r>
              <a:rPr lang="en-US" sz="3000" baseline="-25000">
                <a:solidFill>
                  <a:srgbClr val="333399"/>
                </a:solidFill>
              </a:rPr>
              <a:t>12</a:t>
            </a:r>
            <a:r>
              <a:rPr lang="en-US" sz="3000">
                <a:solidFill>
                  <a:srgbClr val="333399"/>
                </a:solidFill>
              </a:rPr>
              <a:t>=-</a:t>
            </a:r>
            <a:r>
              <a:rPr lang="en-US" sz="3000" b="1">
                <a:solidFill>
                  <a:srgbClr val="333399"/>
                </a:solidFill>
              </a:rPr>
              <a:t>F</a:t>
            </a:r>
            <a:r>
              <a:rPr lang="en-US" sz="3000" baseline="-25000">
                <a:solidFill>
                  <a:srgbClr val="333399"/>
                </a:solidFill>
              </a:rPr>
              <a:t>21</a:t>
            </a:r>
            <a:r>
              <a:rPr lang="en-US" sz="3000">
                <a:solidFill>
                  <a:srgbClr val="333399"/>
                </a:solidFill>
              </a:rPr>
              <a:t>?</a:t>
            </a:r>
            <a:endParaRPr lang="en-US" sz="3000" baseline="-25000">
              <a:solidFill>
                <a:srgbClr val="333399"/>
              </a:solidFill>
            </a:endParaRPr>
          </a:p>
        </p:txBody>
      </p:sp>
      <p:sp>
        <p:nvSpPr>
          <p:cNvPr id="4" name="TextBox 3"/>
          <p:cNvSpPr txBox="1"/>
          <p:nvPr/>
        </p:nvSpPr>
        <p:spPr>
          <a:xfrm>
            <a:off x="0" y="5147730"/>
            <a:ext cx="6083717" cy="1569660"/>
          </a:xfrm>
          <a:prstGeom prst="rect">
            <a:avLst/>
          </a:prstGeom>
          <a:noFill/>
        </p:spPr>
        <p:txBody>
          <a:bodyPr wrap="none" rtlCol="0">
            <a:spAutoFit/>
          </a:bodyPr>
          <a:lstStyle/>
          <a:p>
            <a:pPr marL="457200" indent="-457200">
              <a:buAutoNum type="alphaUcParenR"/>
            </a:pPr>
            <a:r>
              <a:rPr lang="en-US" sz="3200"/>
              <a:t>Yes</a:t>
            </a:r>
          </a:p>
          <a:p>
            <a:pPr marL="457200" indent="-457200">
              <a:buAutoNum type="alphaUcParenR"/>
            </a:pPr>
            <a:r>
              <a:rPr lang="en-US" sz="3200"/>
              <a:t>No</a:t>
            </a:r>
          </a:p>
          <a:p>
            <a:pPr marL="457200" indent="-457200">
              <a:buAutoNum type="alphaUcParenR"/>
            </a:pPr>
            <a:r>
              <a:rPr lang="en-US" sz="3200"/>
              <a:t>Maybe </a:t>
            </a:r>
            <a:r>
              <a:rPr lang="en-US" sz="3200" i="1"/>
              <a:t>one</a:t>
            </a:r>
            <a:r>
              <a:rPr lang="en-US" sz="3200"/>
              <a:t> could, but </a:t>
            </a:r>
            <a:r>
              <a:rPr lang="en-US" sz="3200" i="1"/>
              <a:t>I</a:t>
            </a:r>
            <a:r>
              <a:rPr lang="en-US" sz="3200"/>
              <a:t> can’t...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pPr>
                <a:defRPr/>
              </a:pPr>
              <a:t>30</a:t>
            </a:fld>
            <a:endParaRPr lang="en-US"/>
          </a:p>
        </p:txBody>
      </p:sp>
      <p:sp>
        <p:nvSpPr>
          <p:cNvPr id="3" name="TextBox 2"/>
          <p:cNvSpPr txBox="1"/>
          <p:nvPr/>
        </p:nvSpPr>
        <p:spPr>
          <a:xfrm>
            <a:off x="220134" y="1456267"/>
            <a:ext cx="8754534" cy="4031873"/>
          </a:xfrm>
          <a:prstGeom prst="rect">
            <a:avLst/>
          </a:prstGeom>
          <a:noFill/>
        </p:spPr>
        <p:txBody>
          <a:bodyPr wrap="square" rtlCol="0">
            <a:spAutoFit/>
          </a:bodyPr>
          <a:lstStyle/>
          <a:p>
            <a:r>
              <a:rPr lang="en-US" sz="3200" dirty="0" smtClean="0"/>
              <a:t>A point-like object travels in a straight line at constant speed. </a:t>
            </a:r>
          </a:p>
          <a:p>
            <a:r>
              <a:rPr lang="en-US" sz="3200" dirty="0" smtClean="0"/>
              <a:t>What can you say about </a:t>
            </a:r>
            <a:r>
              <a:rPr lang="en-US" sz="3200" dirty="0" err="1" smtClean="0"/>
              <a:t>dL</a:t>
            </a:r>
            <a:r>
              <a:rPr lang="en-US" sz="3200" dirty="0" smtClean="0"/>
              <a:t>/</a:t>
            </a:r>
            <a:r>
              <a:rPr lang="en-US" sz="3200" dirty="0" err="1" smtClean="0"/>
              <a:t>dt</a:t>
            </a:r>
            <a:r>
              <a:rPr lang="en-US" sz="3200" dirty="0" smtClean="0"/>
              <a:t>? </a:t>
            </a:r>
          </a:p>
          <a:p>
            <a:endParaRPr lang="en-US" sz="3200" dirty="0"/>
          </a:p>
          <a:p>
            <a:endParaRPr lang="en-US" sz="3200" dirty="0" smtClean="0"/>
          </a:p>
          <a:p>
            <a:pPr marL="457200" indent="-457200">
              <a:buAutoNum type="alphaUcParenR"/>
            </a:pPr>
            <a:r>
              <a:rPr lang="en-US" sz="3200" dirty="0" smtClean="0"/>
              <a:t>It’s zero</a:t>
            </a:r>
          </a:p>
          <a:p>
            <a:pPr marL="457200" indent="-457200">
              <a:buAutoNum type="alphaUcParenR"/>
            </a:pPr>
            <a:r>
              <a:rPr lang="en-US" sz="3200" dirty="0" smtClean="0"/>
              <a:t>It’s not zero</a:t>
            </a:r>
          </a:p>
          <a:p>
            <a:pPr marL="457200" indent="-457200">
              <a:buAutoNum type="alphaUcParenR"/>
            </a:pPr>
            <a:r>
              <a:rPr lang="en-US" sz="3200" dirty="0" smtClean="0"/>
              <a:t>It depends….</a:t>
            </a:r>
            <a:endParaRPr lang="en-US" sz="3200" dirty="0"/>
          </a:p>
        </p:txBody>
      </p:sp>
    </p:spTree>
    <p:extLst>
      <p:ext uri="{BB962C8B-B14F-4D97-AF65-F5344CB8AC3E}">
        <p14:creationId xmlns:p14="http://schemas.microsoft.com/office/powerpoint/2010/main" val="31514010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31</a:t>
            </a:fld>
            <a:endParaRPr lang="en-US">
              <a:solidFill>
                <a:srgbClr val="000000"/>
              </a:solidFill>
            </a:endParaRPr>
          </a:p>
        </p:txBody>
      </p:sp>
      <p:sp>
        <p:nvSpPr>
          <p:cNvPr id="3" name="TextBox 2"/>
          <p:cNvSpPr txBox="1"/>
          <p:nvPr/>
        </p:nvSpPr>
        <p:spPr>
          <a:xfrm>
            <a:off x="288650" y="293149"/>
            <a:ext cx="7465505" cy="1877437"/>
          </a:xfrm>
          <a:prstGeom prst="rect">
            <a:avLst/>
          </a:prstGeom>
          <a:noFill/>
        </p:spPr>
        <p:txBody>
          <a:bodyPr wrap="square" rtlCol="0">
            <a:spAutoFit/>
          </a:bodyPr>
          <a:lstStyle/>
          <a:p>
            <a:r>
              <a:rPr lang="en-US" sz="3200">
                <a:solidFill>
                  <a:srgbClr val="000000"/>
                </a:solidFill>
              </a:rPr>
              <a:t>The vector </a:t>
            </a:r>
            <a:r>
              <a:rPr lang="en-US" sz="3200" b="1">
                <a:solidFill>
                  <a:srgbClr val="000000"/>
                </a:solidFill>
              </a:rPr>
              <a:t>A </a:t>
            </a:r>
            <a:r>
              <a:rPr lang="en-US" sz="3200">
                <a:solidFill>
                  <a:srgbClr val="000000"/>
                </a:solidFill>
              </a:rPr>
              <a:t>is in the xy plane. </a:t>
            </a:r>
            <a:br>
              <a:rPr lang="en-US" sz="3200">
                <a:solidFill>
                  <a:srgbClr val="000000"/>
                </a:solidFill>
              </a:rPr>
            </a:br>
            <a:r>
              <a:rPr lang="en-US" sz="3200" b="1">
                <a:solidFill>
                  <a:srgbClr val="000000"/>
                </a:solidFill>
              </a:rPr>
              <a:t>B</a:t>
            </a:r>
            <a:r>
              <a:rPr lang="en-US" sz="3200">
                <a:solidFill>
                  <a:srgbClr val="000000"/>
                </a:solidFill>
              </a:rPr>
              <a:t> is parallel to the z-axis. </a:t>
            </a:r>
            <a:br>
              <a:rPr lang="en-US" sz="3200">
                <a:solidFill>
                  <a:srgbClr val="000000"/>
                </a:solidFill>
              </a:rPr>
            </a:br>
            <a:r>
              <a:rPr lang="en-US" sz="3200">
                <a:solidFill>
                  <a:srgbClr val="333399"/>
                </a:solidFill>
              </a:rPr>
              <a:t>Which is true about </a:t>
            </a:r>
            <a:r>
              <a:rPr lang="en-US" sz="3200" b="1">
                <a:solidFill>
                  <a:srgbClr val="333399"/>
                </a:solidFill>
              </a:rPr>
              <a:t>P =A </a:t>
            </a:r>
            <a:r>
              <a:rPr lang="en-US" sz="3200">
                <a:solidFill>
                  <a:srgbClr val="333399"/>
                </a:solidFill>
              </a:rPr>
              <a:t>x </a:t>
            </a:r>
            <a:r>
              <a:rPr lang="en-US" sz="3200" b="1">
                <a:solidFill>
                  <a:srgbClr val="333399"/>
                </a:solidFill>
              </a:rPr>
              <a:t>B</a:t>
            </a:r>
            <a:r>
              <a:rPr lang="en-US" sz="3200">
                <a:solidFill>
                  <a:srgbClr val="333399"/>
                </a:solidFill>
              </a:rPr>
              <a:t>?</a:t>
            </a:r>
          </a:p>
          <a:p>
            <a:endParaRPr lang="en-US" sz="2000">
              <a:solidFill>
                <a:srgbClr val="000000"/>
              </a:solidFill>
            </a:endParaRPr>
          </a:p>
        </p:txBody>
      </p:sp>
      <p:sp>
        <p:nvSpPr>
          <p:cNvPr id="4" name="TextBox 3"/>
          <p:cNvSpPr txBox="1"/>
          <p:nvPr/>
        </p:nvSpPr>
        <p:spPr>
          <a:xfrm>
            <a:off x="286420" y="2517310"/>
            <a:ext cx="6801862" cy="2554545"/>
          </a:xfrm>
          <a:prstGeom prst="rect">
            <a:avLst/>
          </a:prstGeom>
          <a:noFill/>
        </p:spPr>
        <p:txBody>
          <a:bodyPr wrap="none" rtlCol="0">
            <a:spAutoFit/>
          </a:bodyPr>
          <a:lstStyle/>
          <a:p>
            <a:pPr marL="457200" indent="-457200">
              <a:buFontTx/>
              <a:buAutoNum type="alphaUcParenR"/>
            </a:pPr>
            <a:r>
              <a:rPr lang="en-US" sz="3200">
                <a:solidFill>
                  <a:srgbClr val="000000"/>
                </a:solidFill>
              </a:rPr>
              <a:t> </a:t>
            </a:r>
            <a:r>
              <a:rPr lang="en-US" sz="3200" b="1">
                <a:solidFill>
                  <a:srgbClr val="000000"/>
                </a:solidFill>
              </a:rPr>
              <a:t>P</a:t>
            </a:r>
            <a:r>
              <a:rPr lang="en-US" sz="3200">
                <a:solidFill>
                  <a:srgbClr val="000000"/>
                </a:solidFill>
              </a:rPr>
              <a:t> is perpendicular to the xy plane</a:t>
            </a:r>
          </a:p>
          <a:p>
            <a:pPr marL="457200" indent="-457200">
              <a:buFontTx/>
              <a:buAutoNum type="alphaUcParenR"/>
            </a:pPr>
            <a:r>
              <a:rPr lang="en-US" sz="3200">
                <a:solidFill>
                  <a:srgbClr val="000000"/>
                </a:solidFill>
              </a:rPr>
              <a:t> </a:t>
            </a:r>
            <a:r>
              <a:rPr lang="en-US" sz="3200" b="1">
                <a:solidFill>
                  <a:srgbClr val="000000"/>
                </a:solidFill>
              </a:rPr>
              <a:t>P</a:t>
            </a:r>
            <a:r>
              <a:rPr lang="en-US" sz="3200">
                <a:solidFill>
                  <a:srgbClr val="000000"/>
                </a:solidFill>
              </a:rPr>
              <a:t> lies in the xy plane</a:t>
            </a:r>
          </a:p>
          <a:p>
            <a:pPr marL="457200" indent="-457200">
              <a:buFontTx/>
              <a:buAutoNum type="alphaUcParenR"/>
            </a:pPr>
            <a:r>
              <a:rPr lang="en-US" sz="3200">
                <a:solidFill>
                  <a:srgbClr val="000000"/>
                </a:solidFill>
              </a:rPr>
              <a:t> Px=0</a:t>
            </a:r>
          </a:p>
          <a:p>
            <a:pPr marL="457200" indent="-457200">
              <a:buFontTx/>
              <a:buAutoNum type="alphaUcParenR"/>
            </a:pPr>
            <a:r>
              <a:rPr lang="en-US" sz="3200">
                <a:solidFill>
                  <a:srgbClr val="000000"/>
                </a:solidFill>
              </a:rPr>
              <a:t> Py=0</a:t>
            </a:r>
          </a:p>
          <a:p>
            <a:pPr marL="457200" indent="-457200">
              <a:buFontTx/>
              <a:buAutoNum type="alphaUcParenR"/>
            </a:pPr>
            <a:r>
              <a:rPr lang="en-US" sz="3200">
                <a:solidFill>
                  <a:srgbClr val="000000"/>
                </a:solidFill>
              </a:rPr>
              <a:t> None of the above is always true.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32</a:t>
            </a:fld>
            <a:endParaRPr lang="en-US">
              <a:solidFill>
                <a:srgbClr val="000000"/>
              </a:solidFill>
            </a:endParaRPr>
          </a:p>
        </p:txBody>
      </p:sp>
      <p:sp>
        <p:nvSpPr>
          <p:cNvPr id="3" name="Rectangle 2"/>
          <p:cNvSpPr/>
          <p:nvPr/>
        </p:nvSpPr>
        <p:spPr>
          <a:xfrm>
            <a:off x="0" y="737570"/>
            <a:ext cx="9144000" cy="1077218"/>
          </a:xfrm>
          <a:prstGeom prst="rect">
            <a:avLst/>
          </a:prstGeom>
        </p:spPr>
        <p:txBody>
          <a:bodyPr wrap="square">
            <a:spAutoFit/>
          </a:bodyPr>
          <a:lstStyle/>
          <a:p>
            <a:r>
              <a:rPr lang="en-US" sz="3200">
                <a:solidFill>
                  <a:srgbClr val="000000"/>
                </a:solidFill>
              </a:rPr>
              <a:t>Given a particle with mass m, velocity  ,            , and             ,   </a:t>
            </a:r>
            <a:r>
              <a:rPr lang="en-US" sz="3200">
                <a:solidFill>
                  <a:srgbClr val="333399"/>
                </a:solidFill>
              </a:rPr>
              <a:t>what is          ?</a:t>
            </a:r>
          </a:p>
        </p:txBody>
      </p:sp>
      <p:graphicFrame>
        <p:nvGraphicFramePr>
          <p:cNvPr id="72706" name="Object 2"/>
          <p:cNvGraphicFramePr>
            <a:graphicFrameLocks noChangeAspect="1"/>
          </p:cNvGraphicFramePr>
          <p:nvPr/>
        </p:nvGraphicFramePr>
        <p:xfrm>
          <a:off x="6858002" y="787564"/>
          <a:ext cx="439980" cy="510633"/>
        </p:xfrm>
        <a:graphic>
          <a:graphicData uri="http://schemas.openxmlformats.org/presentationml/2006/ole">
            <mc:AlternateContent xmlns:mc="http://schemas.openxmlformats.org/markup-compatibility/2006">
              <mc:Choice xmlns:v="urn:schemas-microsoft-com:vml" Requires="v">
                <p:oleObj spid="_x0000_s915473" name="Equation" r:id="rId4" imgW="152400" imgH="177800" progId="Equation.3">
                  <p:embed/>
                </p:oleObj>
              </mc:Choice>
              <mc:Fallback>
                <p:oleObj name="Equation" r:id="rId4" imgW="152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2" y="787564"/>
                        <a:ext cx="439980" cy="510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7" name="Object 3"/>
          <p:cNvGraphicFramePr>
            <a:graphicFrameLocks noChangeAspect="1"/>
          </p:cNvGraphicFramePr>
          <p:nvPr/>
        </p:nvGraphicFramePr>
        <p:xfrm>
          <a:off x="7451764" y="828714"/>
          <a:ext cx="1299945" cy="441285"/>
        </p:xfrm>
        <a:graphic>
          <a:graphicData uri="http://schemas.openxmlformats.org/presentationml/2006/ole">
            <mc:AlternateContent xmlns:mc="http://schemas.openxmlformats.org/markup-compatibility/2006">
              <mc:Choice xmlns:v="urn:schemas-microsoft-com:vml" Requires="v">
                <p:oleObj spid="_x0000_s915474" name="Equation" r:id="rId6" imgW="520700" imgH="177800" progId="Equation.3">
                  <p:embed/>
                </p:oleObj>
              </mc:Choice>
              <mc:Fallback>
                <p:oleObj name="Equation" r:id="rId6" imgW="5207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64" y="828714"/>
                        <a:ext cx="1299945" cy="441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8" name="Object 4"/>
          <p:cNvGraphicFramePr>
            <a:graphicFrameLocks noChangeAspect="1"/>
          </p:cNvGraphicFramePr>
          <p:nvPr/>
        </p:nvGraphicFramePr>
        <p:xfrm>
          <a:off x="832382" y="1276962"/>
          <a:ext cx="1512989" cy="481500"/>
        </p:xfrm>
        <a:graphic>
          <a:graphicData uri="http://schemas.openxmlformats.org/presentationml/2006/ole">
            <mc:AlternateContent xmlns:mc="http://schemas.openxmlformats.org/markup-compatibility/2006">
              <mc:Choice xmlns:v="urn:schemas-microsoft-com:vml" Requires="v">
                <p:oleObj spid="_x0000_s915475" name="Equation" r:id="rId8" imgW="635000" imgH="203200" progId="Equation.3">
                  <p:embed/>
                </p:oleObj>
              </mc:Choice>
              <mc:Fallback>
                <p:oleObj name="Equation" r:id="rId8" imgW="6350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2382" y="1276962"/>
                        <a:ext cx="1512989" cy="48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9" name="Object 5"/>
          <p:cNvGraphicFramePr>
            <a:graphicFrameLocks noChangeAspect="1"/>
          </p:cNvGraphicFramePr>
          <p:nvPr/>
        </p:nvGraphicFramePr>
        <p:xfrm>
          <a:off x="4184963" y="1269146"/>
          <a:ext cx="816883" cy="481007"/>
        </p:xfrm>
        <a:graphic>
          <a:graphicData uri="http://schemas.openxmlformats.org/presentationml/2006/ole">
            <mc:AlternateContent xmlns:mc="http://schemas.openxmlformats.org/markup-compatibility/2006">
              <mc:Choice xmlns:v="urn:schemas-microsoft-com:vml" Requires="v">
                <p:oleObj spid="_x0000_s915476" name="Equation" r:id="rId10" imgW="342900" imgH="203200" progId="Equation.3">
                  <p:embed/>
                </p:oleObj>
              </mc:Choice>
              <mc:Fallback>
                <p:oleObj name="Equation" r:id="rId10" imgW="3429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4963" y="1269146"/>
                        <a:ext cx="816883" cy="4810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273538" y="1873737"/>
            <a:ext cx="5596404" cy="2554545"/>
          </a:xfrm>
          <a:prstGeom prst="rect">
            <a:avLst/>
          </a:prstGeom>
          <a:noFill/>
        </p:spPr>
        <p:txBody>
          <a:bodyPr wrap="none" rtlCol="0">
            <a:spAutoFit/>
          </a:bodyPr>
          <a:lstStyle/>
          <a:p>
            <a:pPr marL="457200" indent="-457200">
              <a:buFontTx/>
              <a:buAutoNum type="alphaUcParenR"/>
            </a:pPr>
            <a:r>
              <a:rPr lang="en-US" sz="3200">
                <a:solidFill>
                  <a:srgbClr val="000000"/>
                </a:solidFill>
              </a:rPr>
              <a:t>zero</a:t>
            </a:r>
          </a:p>
          <a:p>
            <a:pPr marL="457200" indent="-457200">
              <a:buFontTx/>
              <a:buAutoNum type="alphaUcParenR"/>
            </a:pPr>
            <a:r>
              <a:rPr lang="en-US" sz="3200">
                <a:solidFill>
                  <a:srgbClr val="000000"/>
                </a:solidFill>
              </a:rPr>
              <a:t>a non-zero scalar</a:t>
            </a:r>
          </a:p>
          <a:p>
            <a:pPr marL="457200" indent="-457200">
              <a:buFontTx/>
              <a:buAutoNum type="alphaUcParenR"/>
            </a:pPr>
            <a:r>
              <a:rPr lang="en-US" sz="3200">
                <a:solidFill>
                  <a:srgbClr val="000000"/>
                </a:solidFill>
              </a:rPr>
              <a:t>a vector, parallel to </a:t>
            </a:r>
            <a:r>
              <a:rPr lang="en-US" sz="3200" b="1">
                <a:solidFill>
                  <a:srgbClr val="000000"/>
                </a:solidFill>
              </a:rPr>
              <a:t>p</a:t>
            </a:r>
            <a:endParaRPr lang="en-US" sz="3200">
              <a:solidFill>
                <a:srgbClr val="000000"/>
              </a:solidFill>
            </a:endParaRPr>
          </a:p>
          <a:p>
            <a:pPr marL="457200" indent="-457200">
              <a:buFontTx/>
              <a:buAutoNum type="alphaUcParenR"/>
            </a:pPr>
            <a:r>
              <a:rPr lang="en-US" sz="3200">
                <a:solidFill>
                  <a:srgbClr val="000000"/>
                </a:solidFill>
              </a:rPr>
              <a:t>a vector, perpendicular to </a:t>
            </a:r>
            <a:r>
              <a:rPr lang="en-US" sz="3200" b="1">
                <a:solidFill>
                  <a:srgbClr val="000000"/>
                </a:solidFill>
              </a:rPr>
              <a:t>p</a:t>
            </a:r>
            <a:endParaRPr lang="en-US" sz="3200">
              <a:solidFill>
                <a:srgbClr val="000000"/>
              </a:solidFill>
            </a:endParaRPr>
          </a:p>
          <a:p>
            <a:pPr marL="457200" indent="-457200">
              <a:buFontTx/>
              <a:buAutoNum type="alphaUcParenR"/>
            </a:pPr>
            <a:r>
              <a:rPr lang="en-US" sz="3200">
                <a:solidFill>
                  <a:srgbClr val="000000"/>
                </a:solidFill>
              </a:rPr>
              <a:t>Need more info!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33</a:t>
            </a:fld>
            <a:endParaRPr lang="en-US"/>
          </a:p>
        </p:txBody>
      </p:sp>
      <p:sp>
        <p:nvSpPr>
          <p:cNvPr id="3" name="Rectangle 2"/>
          <p:cNvSpPr/>
          <p:nvPr/>
        </p:nvSpPr>
        <p:spPr>
          <a:xfrm>
            <a:off x="0" y="737570"/>
            <a:ext cx="9144000" cy="1938992"/>
          </a:xfrm>
          <a:prstGeom prst="rect">
            <a:avLst/>
          </a:prstGeom>
        </p:spPr>
        <p:txBody>
          <a:bodyPr wrap="square">
            <a:spAutoFit/>
          </a:bodyPr>
          <a:lstStyle/>
          <a:p>
            <a:r>
              <a:rPr lang="en-US" sz="3200" dirty="0"/>
              <a:t>Given a planet with mass m, velocity   ,            , and              </a:t>
            </a:r>
            <a:endParaRPr lang="en-US" sz="2800" i="1" dirty="0"/>
          </a:p>
          <a:p>
            <a:endParaRPr lang="en-US" sz="2800" i="1" dirty="0" smtClean="0">
              <a:solidFill>
                <a:srgbClr val="333399"/>
              </a:solidFill>
            </a:endParaRPr>
          </a:p>
          <a:p>
            <a:endParaRPr lang="en-US" sz="2800" i="1" dirty="0">
              <a:solidFill>
                <a:srgbClr val="333399"/>
              </a:solidFill>
            </a:endParaRPr>
          </a:p>
        </p:txBody>
      </p:sp>
      <p:graphicFrame>
        <p:nvGraphicFramePr>
          <p:cNvPr id="72706" name="Object 2"/>
          <p:cNvGraphicFramePr>
            <a:graphicFrameLocks noChangeAspect="1"/>
          </p:cNvGraphicFramePr>
          <p:nvPr/>
        </p:nvGraphicFramePr>
        <p:xfrm>
          <a:off x="6705600" y="838364"/>
          <a:ext cx="439980" cy="510633"/>
        </p:xfrm>
        <a:graphic>
          <a:graphicData uri="http://schemas.openxmlformats.org/presentationml/2006/ole">
            <mc:AlternateContent xmlns:mc="http://schemas.openxmlformats.org/markup-compatibility/2006">
              <mc:Choice xmlns:v="urn:schemas-microsoft-com:vml" Requires="v">
                <p:oleObj spid="_x0000_s917505" name="Equation" r:id="rId4" imgW="152400" imgH="177800" progId="Equation.3">
                  <p:embed/>
                </p:oleObj>
              </mc:Choice>
              <mc:Fallback>
                <p:oleObj name="Equation" r:id="rId4" imgW="152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838364"/>
                        <a:ext cx="439980" cy="510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7" name="Object 3"/>
          <p:cNvGraphicFramePr>
            <a:graphicFrameLocks noChangeAspect="1"/>
          </p:cNvGraphicFramePr>
          <p:nvPr/>
        </p:nvGraphicFramePr>
        <p:xfrm>
          <a:off x="7333228" y="879515"/>
          <a:ext cx="1299945" cy="441285"/>
        </p:xfrm>
        <a:graphic>
          <a:graphicData uri="http://schemas.openxmlformats.org/presentationml/2006/ole">
            <mc:AlternateContent xmlns:mc="http://schemas.openxmlformats.org/markup-compatibility/2006">
              <mc:Choice xmlns:v="urn:schemas-microsoft-com:vml" Requires="v">
                <p:oleObj spid="_x0000_s917506" name="Equation" r:id="rId6" imgW="520700" imgH="177800" progId="Equation.3">
                  <p:embed/>
                </p:oleObj>
              </mc:Choice>
              <mc:Fallback>
                <p:oleObj name="Equation" r:id="rId6" imgW="5207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3228" y="879515"/>
                        <a:ext cx="1299945" cy="441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8" name="Object 4"/>
          <p:cNvGraphicFramePr>
            <a:graphicFrameLocks noChangeAspect="1"/>
          </p:cNvGraphicFramePr>
          <p:nvPr/>
        </p:nvGraphicFramePr>
        <p:xfrm>
          <a:off x="832382" y="1276962"/>
          <a:ext cx="1512989" cy="481500"/>
        </p:xfrm>
        <a:graphic>
          <a:graphicData uri="http://schemas.openxmlformats.org/presentationml/2006/ole">
            <mc:AlternateContent xmlns:mc="http://schemas.openxmlformats.org/markup-compatibility/2006">
              <mc:Choice xmlns:v="urn:schemas-microsoft-com:vml" Requires="v">
                <p:oleObj spid="_x0000_s917507" name="Equation" r:id="rId8" imgW="635000" imgH="203200" progId="Equation.3">
                  <p:embed/>
                </p:oleObj>
              </mc:Choice>
              <mc:Fallback>
                <p:oleObj name="Equation" r:id="rId8" imgW="6350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2382" y="1276962"/>
                        <a:ext cx="1512989" cy="48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87275" y="3431598"/>
            <a:ext cx="6737742" cy="1569660"/>
          </a:xfrm>
          <a:prstGeom prst="rect">
            <a:avLst/>
          </a:prstGeom>
          <a:noFill/>
        </p:spPr>
        <p:txBody>
          <a:bodyPr wrap="none" rtlCol="0">
            <a:spAutoFit/>
          </a:bodyPr>
          <a:lstStyle/>
          <a:p>
            <a:pPr marL="457200" indent="-457200">
              <a:buAutoNum type="alphaUcParenR"/>
            </a:pPr>
            <a:r>
              <a:rPr lang="en-US" sz="3200" dirty="0" smtClean="0"/>
              <a:t>Yes</a:t>
            </a:r>
            <a:endParaRPr lang="en-US" sz="3200" dirty="0"/>
          </a:p>
          <a:p>
            <a:pPr marL="457200" indent="-457200">
              <a:buAutoNum type="alphaUcParenR"/>
            </a:pPr>
            <a:r>
              <a:rPr lang="en-US" sz="3200" dirty="0" smtClean="0"/>
              <a:t>No</a:t>
            </a:r>
            <a:endParaRPr lang="en-US" sz="3200" dirty="0"/>
          </a:p>
          <a:p>
            <a:pPr marL="457200" indent="-457200">
              <a:buAutoNum type="alphaUcParenR"/>
            </a:pPr>
            <a:r>
              <a:rPr lang="en-US" sz="3200" dirty="0" smtClean="0"/>
              <a:t>Depends on your choice of origin! </a:t>
            </a:r>
            <a:endParaRPr lang="en-US" sz="3200" dirty="0"/>
          </a:p>
        </p:txBody>
      </p:sp>
      <p:sp>
        <p:nvSpPr>
          <p:cNvPr id="10" name="Rectangle 9"/>
          <p:cNvSpPr/>
          <p:nvPr/>
        </p:nvSpPr>
        <p:spPr>
          <a:xfrm>
            <a:off x="67737" y="2403894"/>
            <a:ext cx="4572000" cy="553998"/>
          </a:xfrm>
          <a:prstGeom prst="rect">
            <a:avLst/>
          </a:prstGeom>
        </p:spPr>
        <p:txBody>
          <a:bodyPr>
            <a:spAutoFit/>
          </a:bodyPr>
          <a:lstStyle/>
          <a:p>
            <a:r>
              <a:rPr lang="en-US" sz="3000" dirty="0" smtClean="0"/>
              <a:t>Is L conserved? </a:t>
            </a:r>
            <a:endParaRPr lang="en-US" sz="3000" dirty="0"/>
          </a:p>
        </p:txBody>
      </p:sp>
      <p:sp>
        <p:nvSpPr>
          <p:cNvPr id="9" name="Oval 8"/>
          <p:cNvSpPr/>
          <p:nvPr/>
        </p:nvSpPr>
        <p:spPr bwMode="auto">
          <a:xfrm>
            <a:off x="5164667" y="2201345"/>
            <a:ext cx="3166533" cy="213360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10"/>
          <p:cNvSpPr/>
          <p:nvPr/>
        </p:nvSpPr>
        <p:spPr bwMode="auto">
          <a:xfrm>
            <a:off x="5283200" y="3708413"/>
            <a:ext cx="101600" cy="1016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2" name="Oval 11"/>
          <p:cNvSpPr/>
          <p:nvPr/>
        </p:nvSpPr>
        <p:spPr bwMode="auto">
          <a:xfrm>
            <a:off x="8009416" y="3810014"/>
            <a:ext cx="101600" cy="1016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12"/>
          <p:cNvSpPr/>
          <p:nvPr/>
        </p:nvSpPr>
        <p:spPr bwMode="auto">
          <a:xfrm>
            <a:off x="6248384" y="3149627"/>
            <a:ext cx="101600" cy="1016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6434667" y="2963345"/>
            <a:ext cx="641021" cy="400110"/>
          </a:xfrm>
          <a:prstGeom prst="rect">
            <a:avLst/>
          </a:prstGeom>
          <a:noFill/>
        </p:spPr>
        <p:txBody>
          <a:bodyPr wrap="none" rtlCol="0">
            <a:spAutoFit/>
          </a:bodyPr>
          <a:lstStyle/>
          <a:p>
            <a:r>
              <a:rPr lang="en-US" sz="2000"/>
              <a:t>Sun</a:t>
            </a:r>
          </a:p>
        </p:txBody>
      </p:sp>
      <p:sp>
        <p:nvSpPr>
          <p:cNvPr id="15" name="TextBox 14"/>
          <p:cNvSpPr txBox="1"/>
          <p:nvPr/>
        </p:nvSpPr>
        <p:spPr>
          <a:xfrm>
            <a:off x="4876799" y="3742281"/>
            <a:ext cx="428322" cy="523220"/>
          </a:xfrm>
          <a:prstGeom prst="rect">
            <a:avLst/>
          </a:prstGeom>
          <a:noFill/>
        </p:spPr>
        <p:txBody>
          <a:bodyPr wrap="none" rtlCol="0">
            <a:spAutoFit/>
          </a:bodyPr>
          <a:lstStyle/>
          <a:p>
            <a:r>
              <a:rPr lang="en-US" sz="2800"/>
              <a:t>A</a:t>
            </a:r>
          </a:p>
        </p:txBody>
      </p:sp>
      <p:sp>
        <p:nvSpPr>
          <p:cNvPr id="16" name="Rectangle 15"/>
          <p:cNvSpPr/>
          <p:nvPr/>
        </p:nvSpPr>
        <p:spPr>
          <a:xfrm>
            <a:off x="7960528" y="3875516"/>
            <a:ext cx="424165" cy="523220"/>
          </a:xfrm>
          <a:prstGeom prst="rect">
            <a:avLst/>
          </a:prstGeom>
        </p:spPr>
        <p:txBody>
          <a:bodyPr wrap="none">
            <a:spAutoFit/>
          </a:bodyPr>
          <a:lstStyle/>
          <a:p>
            <a:r>
              <a:rPr lang="en-US" sz="2800"/>
              <a:t>B</a:t>
            </a:r>
          </a:p>
        </p:txBody>
      </p:sp>
    </p:spTree>
    <p:extLst>
      <p:ext uri="{BB962C8B-B14F-4D97-AF65-F5344CB8AC3E}">
        <p14:creationId xmlns:p14="http://schemas.microsoft.com/office/powerpoint/2010/main" val="2461427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34</a:t>
            </a:fld>
            <a:endParaRPr lang="en-US"/>
          </a:p>
        </p:txBody>
      </p:sp>
      <p:sp>
        <p:nvSpPr>
          <p:cNvPr id="3" name="Rectangle 2"/>
          <p:cNvSpPr/>
          <p:nvPr/>
        </p:nvSpPr>
        <p:spPr>
          <a:xfrm>
            <a:off x="0" y="737570"/>
            <a:ext cx="9144000" cy="1569660"/>
          </a:xfrm>
          <a:prstGeom prst="rect">
            <a:avLst/>
          </a:prstGeom>
        </p:spPr>
        <p:txBody>
          <a:bodyPr wrap="square">
            <a:spAutoFit/>
          </a:bodyPr>
          <a:lstStyle/>
          <a:p>
            <a:r>
              <a:rPr lang="en-US" sz="3200"/>
              <a:t>Given a planet with mass m, velocity   ,            , and              (which is conserved – do you see why?):</a:t>
            </a:r>
            <a:endParaRPr lang="en-US" sz="3200">
              <a:solidFill>
                <a:srgbClr val="333399"/>
              </a:solidFill>
            </a:endParaRPr>
          </a:p>
        </p:txBody>
      </p:sp>
      <p:graphicFrame>
        <p:nvGraphicFramePr>
          <p:cNvPr id="72706" name="Object 2"/>
          <p:cNvGraphicFramePr>
            <a:graphicFrameLocks noChangeAspect="1"/>
          </p:cNvGraphicFramePr>
          <p:nvPr/>
        </p:nvGraphicFramePr>
        <p:xfrm>
          <a:off x="6705600" y="838364"/>
          <a:ext cx="439980" cy="510633"/>
        </p:xfrm>
        <a:graphic>
          <a:graphicData uri="http://schemas.openxmlformats.org/presentationml/2006/ole">
            <mc:AlternateContent xmlns:mc="http://schemas.openxmlformats.org/markup-compatibility/2006">
              <mc:Choice xmlns:v="urn:schemas-microsoft-com:vml" Requires="v">
                <p:oleObj spid="_x0000_s916490" name="Equation" r:id="rId4" imgW="152400" imgH="177800" progId="Equation.3">
                  <p:embed/>
                </p:oleObj>
              </mc:Choice>
              <mc:Fallback>
                <p:oleObj name="Equation" r:id="rId4" imgW="152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838364"/>
                        <a:ext cx="439980" cy="510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7" name="Object 3"/>
          <p:cNvGraphicFramePr>
            <a:graphicFrameLocks noChangeAspect="1"/>
          </p:cNvGraphicFramePr>
          <p:nvPr/>
        </p:nvGraphicFramePr>
        <p:xfrm>
          <a:off x="7333228" y="879515"/>
          <a:ext cx="1299945" cy="441285"/>
        </p:xfrm>
        <a:graphic>
          <a:graphicData uri="http://schemas.openxmlformats.org/presentationml/2006/ole">
            <mc:AlternateContent xmlns:mc="http://schemas.openxmlformats.org/markup-compatibility/2006">
              <mc:Choice xmlns:v="urn:schemas-microsoft-com:vml" Requires="v">
                <p:oleObj spid="_x0000_s916491" name="Equation" r:id="rId6" imgW="520700" imgH="177800" progId="Equation.3">
                  <p:embed/>
                </p:oleObj>
              </mc:Choice>
              <mc:Fallback>
                <p:oleObj name="Equation" r:id="rId6" imgW="5207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3228" y="879515"/>
                        <a:ext cx="1299945" cy="441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8" name="Object 4"/>
          <p:cNvGraphicFramePr>
            <a:graphicFrameLocks noChangeAspect="1"/>
          </p:cNvGraphicFramePr>
          <p:nvPr/>
        </p:nvGraphicFramePr>
        <p:xfrm>
          <a:off x="832382" y="1276962"/>
          <a:ext cx="1512989" cy="481500"/>
        </p:xfrm>
        <a:graphic>
          <a:graphicData uri="http://schemas.openxmlformats.org/presentationml/2006/ole">
            <mc:AlternateContent xmlns:mc="http://schemas.openxmlformats.org/markup-compatibility/2006">
              <mc:Choice xmlns:v="urn:schemas-microsoft-com:vml" Requires="v">
                <p:oleObj spid="_x0000_s916492" name="Equation" r:id="rId8" imgW="635000" imgH="203200" progId="Equation.3">
                  <p:embed/>
                </p:oleObj>
              </mc:Choice>
              <mc:Fallback>
                <p:oleObj name="Equation" r:id="rId8" imgW="6350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2382" y="1276962"/>
                        <a:ext cx="1512989" cy="48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87275" y="3431598"/>
            <a:ext cx="8930650" cy="2062103"/>
          </a:xfrm>
          <a:prstGeom prst="rect">
            <a:avLst/>
          </a:prstGeom>
          <a:noFill/>
        </p:spPr>
        <p:txBody>
          <a:bodyPr wrap="none" rtlCol="0">
            <a:spAutoFit/>
          </a:bodyPr>
          <a:lstStyle/>
          <a:p>
            <a:pPr marL="457200" indent="-457200">
              <a:buAutoNum type="alphaUcParenR"/>
            </a:pPr>
            <a:r>
              <a:rPr lang="en-US" sz="3200"/>
              <a:t>Faster at A</a:t>
            </a:r>
          </a:p>
          <a:p>
            <a:pPr marL="457200" indent="-457200">
              <a:buAutoNum type="alphaUcParenR"/>
            </a:pPr>
            <a:r>
              <a:rPr lang="en-US" sz="3200"/>
              <a:t>Faster at B</a:t>
            </a:r>
          </a:p>
          <a:p>
            <a:pPr marL="457200" indent="-457200">
              <a:buAutoNum type="alphaUcParenR"/>
            </a:pPr>
            <a:r>
              <a:rPr lang="en-US" sz="3200"/>
              <a:t>Same</a:t>
            </a:r>
          </a:p>
          <a:p>
            <a:pPr marL="457200" indent="-457200">
              <a:buAutoNum type="alphaUcParenR"/>
            </a:pPr>
            <a:r>
              <a:rPr lang="en-US" sz="3200"/>
              <a:t> Depends on whether the orbit is CW or CCW</a:t>
            </a:r>
          </a:p>
        </p:txBody>
      </p:sp>
      <p:sp>
        <p:nvSpPr>
          <p:cNvPr id="10" name="Rectangle 9"/>
          <p:cNvSpPr/>
          <p:nvPr/>
        </p:nvSpPr>
        <p:spPr>
          <a:xfrm>
            <a:off x="67737" y="2403894"/>
            <a:ext cx="4572000" cy="1015663"/>
          </a:xfrm>
          <a:prstGeom prst="rect">
            <a:avLst/>
          </a:prstGeom>
        </p:spPr>
        <p:txBody>
          <a:bodyPr>
            <a:spAutoFit/>
          </a:bodyPr>
          <a:lstStyle/>
          <a:p>
            <a:r>
              <a:rPr lang="en-US" sz="3000"/>
              <a:t>Compare the planet’s speed at points A and B:</a:t>
            </a:r>
          </a:p>
        </p:txBody>
      </p:sp>
      <p:sp>
        <p:nvSpPr>
          <p:cNvPr id="9" name="Oval 8"/>
          <p:cNvSpPr/>
          <p:nvPr/>
        </p:nvSpPr>
        <p:spPr bwMode="auto">
          <a:xfrm>
            <a:off x="5164667" y="2201345"/>
            <a:ext cx="3166533" cy="213360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10"/>
          <p:cNvSpPr/>
          <p:nvPr/>
        </p:nvSpPr>
        <p:spPr bwMode="auto">
          <a:xfrm>
            <a:off x="5283200" y="3708413"/>
            <a:ext cx="101600" cy="1016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2" name="Oval 11"/>
          <p:cNvSpPr/>
          <p:nvPr/>
        </p:nvSpPr>
        <p:spPr bwMode="auto">
          <a:xfrm>
            <a:off x="8009416" y="3810014"/>
            <a:ext cx="101600" cy="1016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3" name="Oval 12"/>
          <p:cNvSpPr/>
          <p:nvPr/>
        </p:nvSpPr>
        <p:spPr bwMode="auto">
          <a:xfrm>
            <a:off x="6248384" y="3149627"/>
            <a:ext cx="101600" cy="1016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6434667" y="2963345"/>
            <a:ext cx="641021" cy="400110"/>
          </a:xfrm>
          <a:prstGeom prst="rect">
            <a:avLst/>
          </a:prstGeom>
          <a:noFill/>
        </p:spPr>
        <p:txBody>
          <a:bodyPr wrap="none" rtlCol="0">
            <a:spAutoFit/>
          </a:bodyPr>
          <a:lstStyle/>
          <a:p>
            <a:r>
              <a:rPr lang="en-US" sz="2000"/>
              <a:t>Sun</a:t>
            </a:r>
          </a:p>
        </p:txBody>
      </p:sp>
      <p:sp>
        <p:nvSpPr>
          <p:cNvPr id="15" name="TextBox 14"/>
          <p:cNvSpPr txBox="1"/>
          <p:nvPr/>
        </p:nvSpPr>
        <p:spPr>
          <a:xfrm>
            <a:off x="4876799" y="3742281"/>
            <a:ext cx="428322" cy="523220"/>
          </a:xfrm>
          <a:prstGeom prst="rect">
            <a:avLst/>
          </a:prstGeom>
          <a:noFill/>
        </p:spPr>
        <p:txBody>
          <a:bodyPr wrap="none" rtlCol="0">
            <a:spAutoFit/>
          </a:bodyPr>
          <a:lstStyle/>
          <a:p>
            <a:r>
              <a:rPr lang="en-US" sz="2800"/>
              <a:t>A</a:t>
            </a:r>
          </a:p>
        </p:txBody>
      </p:sp>
      <p:sp>
        <p:nvSpPr>
          <p:cNvPr id="16" name="Rectangle 15"/>
          <p:cNvSpPr/>
          <p:nvPr/>
        </p:nvSpPr>
        <p:spPr>
          <a:xfrm>
            <a:off x="7960528" y="3875516"/>
            <a:ext cx="424165" cy="523220"/>
          </a:xfrm>
          <a:prstGeom prst="rect">
            <a:avLst/>
          </a:prstGeom>
        </p:spPr>
        <p:txBody>
          <a:bodyPr wrap="none">
            <a:spAutoFit/>
          </a:bodyPr>
          <a:lstStyle/>
          <a:p>
            <a:r>
              <a:rPr lang="en-US" sz="2800"/>
              <a:t>B</a:t>
            </a:r>
          </a:p>
        </p:txBody>
      </p:sp>
    </p:spTree>
    <p:extLst>
      <p:ext uri="{BB962C8B-B14F-4D97-AF65-F5344CB8AC3E}">
        <p14:creationId xmlns:p14="http://schemas.microsoft.com/office/powerpoint/2010/main" val="1354366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4</a:t>
            </a:fld>
            <a:endParaRPr lang="en-US"/>
          </a:p>
        </p:txBody>
      </p:sp>
      <p:sp>
        <p:nvSpPr>
          <p:cNvPr id="3" name="Rectangle 2"/>
          <p:cNvSpPr/>
          <p:nvPr/>
        </p:nvSpPr>
        <p:spPr>
          <a:xfrm>
            <a:off x="0" y="0"/>
            <a:ext cx="9143999" cy="3046988"/>
          </a:xfrm>
          <a:prstGeom prst="rect">
            <a:avLst/>
          </a:prstGeom>
        </p:spPr>
        <p:txBody>
          <a:bodyPr wrap="square">
            <a:spAutoFit/>
          </a:bodyPr>
          <a:lstStyle/>
          <a:p>
            <a:r>
              <a:rPr lang="en-US" sz="3200"/>
              <a:t>A </a:t>
            </a:r>
            <a:r>
              <a:rPr lang="en-US" sz="3200" baseline="30000"/>
              <a:t>8</a:t>
            </a:r>
            <a:r>
              <a:rPr lang="en-US" sz="3200"/>
              <a:t>Li nucleus at rest undergoes β decay transforming it to </a:t>
            </a:r>
            <a:r>
              <a:rPr lang="en-US" sz="3200" baseline="30000"/>
              <a:t>8</a:t>
            </a:r>
            <a:r>
              <a:rPr lang="en-US" sz="3200"/>
              <a:t>Be, an e</a:t>
            </a:r>
            <a:r>
              <a:rPr lang="en-US" sz="3200" baseline="30000"/>
              <a:t>-</a:t>
            </a:r>
            <a:r>
              <a:rPr lang="en-US" sz="3200"/>
              <a:t> and an (anti-)neutrino.  </a:t>
            </a:r>
            <a:br>
              <a:rPr lang="en-US" sz="3200"/>
            </a:br>
            <a:r>
              <a:rPr lang="en-US" sz="3200"/>
              <a:t>The </a:t>
            </a:r>
            <a:r>
              <a:rPr lang="en-US" sz="3200" baseline="30000"/>
              <a:t>8</a:t>
            </a:r>
            <a:r>
              <a:rPr lang="en-US" sz="3200"/>
              <a:t>Be has |p|=5 MeV/c at 90</a:t>
            </a:r>
            <a:r>
              <a:rPr lang="en-US" sz="3200" baseline="30000"/>
              <a:t>o</a:t>
            </a:r>
            <a:r>
              <a:rPr lang="en-US" sz="3200"/>
              <a:t>, </a:t>
            </a:r>
          </a:p>
          <a:p>
            <a:r>
              <a:rPr lang="en-US" sz="3200"/>
              <a:t>the e</a:t>
            </a:r>
            <a:r>
              <a:rPr lang="en-US" sz="3200" baseline="30000"/>
              <a:t>-</a:t>
            </a:r>
            <a:r>
              <a:rPr lang="en-US" sz="3200"/>
              <a:t> has |p|= 6 MeV/c at 315</a:t>
            </a:r>
            <a:r>
              <a:rPr lang="en-US" sz="3200" baseline="30000"/>
              <a:t>o</a:t>
            </a:r>
            <a:r>
              <a:rPr lang="en-US" sz="3200"/>
              <a:t>, </a:t>
            </a:r>
            <a:r>
              <a:rPr lang="en-US" sz="3200">
                <a:solidFill>
                  <a:schemeClr val="accent2"/>
                </a:solidFill>
              </a:rPr>
              <a:t>what is </a:t>
            </a:r>
            <a:r>
              <a:rPr lang="en-US" sz="3200" b="1">
                <a:solidFill>
                  <a:schemeClr val="accent2"/>
                </a:solidFill>
              </a:rPr>
              <a:t>p</a:t>
            </a:r>
            <a:r>
              <a:rPr lang="en-US" sz="3200" baseline="-25000">
                <a:solidFill>
                  <a:schemeClr val="accent2"/>
                </a:solidFill>
              </a:rPr>
              <a:t>ν</a:t>
            </a:r>
            <a:r>
              <a:rPr lang="en-US" sz="3200">
                <a:solidFill>
                  <a:schemeClr val="accent2"/>
                </a:solidFill>
              </a:rPr>
              <a:t>?</a:t>
            </a:r>
          </a:p>
          <a:p>
            <a:r>
              <a:rPr lang="en-US" sz="3200">
                <a:solidFill>
                  <a:schemeClr val="accent2"/>
                </a:solidFill>
              </a:rPr>
              <a:t>Use the form (p</a:t>
            </a:r>
            <a:r>
              <a:rPr lang="en-US" sz="3200" baseline="-25000">
                <a:solidFill>
                  <a:schemeClr val="accent2"/>
                </a:solidFill>
              </a:rPr>
              <a:t>x</a:t>
            </a:r>
            <a:r>
              <a:rPr lang="en-US" sz="3200">
                <a:solidFill>
                  <a:schemeClr val="accent2"/>
                </a:solidFill>
              </a:rPr>
              <a:t>,p</a:t>
            </a:r>
            <a:r>
              <a:rPr lang="en-US" sz="3200" baseline="-25000">
                <a:solidFill>
                  <a:schemeClr val="accent2"/>
                </a:solidFill>
              </a:rPr>
              <a:t>y</a:t>
            </a:r>
            <a:r>
              <a:rPr lang="en-US" sz="3200">
                <a:solidFill>
                  <a:schemeClr val="accent2"/>
                </a:solidFill>
              </a:rPr>
              <a:t>)</a:t>
            </a:r>
          </a:p>
        </p:txBody>
      </p:sp>
      <p:pic>
        <p:nvPicPr>
          <p:cNvPr id="4" name="Picture 3"/>
          <p:cNvPicPr>
            <a:picLocks noChangeAspect="1"/>
          </p:cNvPicPr>
          <p:nvPr/>
        </p:nvPicPr>
        <p:blipFill>
          <a:blip r:embed="rId3"/>
          <a:srcRect l="4302" t="6156" r="7493"/>
          <a:stretch>
            <a:fillRect/>
          </a:stretch>
        </p:blipFill>
        <p:spPr>
          <a:xfrm>
            <a:off x="3674515" y="2861733"/>
            <a:ext cx="5469467" cy="3996267"/>
          </a:xfrm>
          <a:prstGeom prst="rect">
            <a:avLst/>
          </a:prstGeom>
        </p:spPr>
      </p:pic>
      <p:sp>
        <p:nvSpPr>
          <p:cNvPr id="6" name="TextBox 5"/>
          <p:cNvSpPr txBox="1"/>
          <p:nvPr/>
        </p:nvSpPr>
        <p:spPr>
          <a:xfrm>
            <a:off x="0" y="3080244"/>
            <a:ext cx="4367284" cy="3046988"/>
          </a:xfrm>
          <a:prstGeom prst="rect">
            <a:avLst/>
          </a:prstGeom>
          <a:noFill/>
        </p:spPr>
        <p:txBody>
          <a:bodyPr wrap="square" rtlCol="0">
            <a:spAutoFit/>
          </a:bodyPr>
          <a:lstStyle/>
          <a:p>
            <a:pPr marL="457200" indent="-457200">
              <a:buAutoNum type="alphaUcParenR"/>
            </a:pPr>
            <a:r>
              <a:rPr lang="en-US" sz="3200"/>
              <a:t>(4.2, 4.2) </a:t>
            </a:r>
          </a:p>
          <a:p>
            <a:pPr marL="457200" indent="-457200">
              <a:buAutoNum type="alphaUcParenR"/>
            </a:pPr>
            <a:r>
              <a:rPr lang="en-US" sz="3200"/>
              <a:t>(-5,0)</a:t>
            </a:r>
          </a:p>
          <a:p>
            <a:pPr marL="457200" indent="-457200">
              <a:buAutoNum type="alphaUcParenR"/>
            </a:pPr>
            <a:r>
              <a:rPr lang="en-US" sz="3200"/>
              <a:t>(-5,-1)</a:t>
            </a:r>
          </a:p>
          <a:p>
            <a:pPr marL="457200" indent="-457200">
              <a:buAutoNum type="alphaUcParenR"/>
            </a:pPr>
            <a:r>
              <a:rPr lang="en-US" sz="3200"/>
              <a:t>(-4.2, 0.8)</a:t>
            </a:r>
          </a:p>
          <a:p>
            <a:pPr marL="457200" indent="-457200">
              <a:buAutoNum type="alphaUcParenR"/>
            </a:pPr>
            <a:r>
              <a:rPr lang="en-US" sz="3200"/>
              <a:t>(-4.2, -0.8) </a:t>
            </a:r>
          </a:p>
          <a:p>
            <a:pPr marL="457200" indent="-457200"/>
            <a:r>
              <a:rPr lang="en-US" sz="3200"/>
              <a:t>       MeV/c</a:t>
            </a:r>
          </a:p>
        </p:txBody>
      </p:sp>
      <p:cxnSp>
        <p:nvCxnSpPr>
          <p:cNvPr id="8" name="Straight Connector 7"/>
          <p:cNvCxnSpPr/>
          <p:nvPr/>
        </p:nvCxnSpPr>
        <p:spPr bwMode="auto">
          <a:xfrm>
            <a:off x="7772400" y="3014133"/>
            <a:ext cx="440267" cy="1588"/>
          </a:xfrm>
          <a:prstGeom prst="line">
            <a:avLst/>
          </a:prstGeom>
          <a:noFill/>
          <a:ln w="25400" cap="flat" cmpd="sng" algn="ctr">
            <a:solidFill>
              <a:schemeClr val="tx1"/>
            </a:solidFill>
            <a:prstDash val="solid"/>
            <a:round/>
            <a:headEnd type="none" w="med" len="med"/>
            <a:tailEnd type="none"/>
          </a:ln>
          <a:effectLst/>
        </p:spPr>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5</a:t>
            </a:fld>
            <a:endParaRPr lang="en-US"/>
          </a:p>
        </p:txBody>
      </p:sp>
      <p:sp>
        <p:nvSpPr>
          <p:cNvPr id="4" name="Rectangle 3"/>
          <p:cNvSpPr/>
          <p:nvPr/>
        </p:nvSpPr>
        <p:spPr>
          <a:xfrm>
            <a:off x="0" y="3034326"/>
            <a:ext cx="8788399" cy="3785652"/>
          </a:xfrm>
          <a:prstGeom prst="rect">
            <a:avLst/>
          </a:prstGeom>
        </p:spPr>
        <p:txBody>
          <a:bodyPr wrap="square">
            <a:spAutoFit/>
          </a:bodyPr>
          <a:lstStyle/>
          <a:p>
            <a:r>
              <a:rPr lang="en-US" smtClean="0"/>
              <a:t>Dear Radioactive Ladies and Gentlemen:    </a:t>
            </a:r>
          </a:p>
          <a:p>
            <a:r>
              <a:rPr lang="en-US" smtClean="0"/>
              <a:t>...I have hit upon a desperate remedy..   I admit that my remedy may appear to have a small a priori probability because neutrons, if they exist, would probably have long ago been seen,  However, only those who wager can win...</a:t>
            </a:r>
          </a:p>
          <a:p>
            <a:r>
              <a:rPr lang="en-US" smtClean="0"/>
              <a:t>Unfortunately I cannot personally appear in Tübingen, since I am indispensable here on account of a  ball taking place in Zürich....,Your devoted servant,  </a:t>
            </a:r>
          </a:p>
          <a:p>
            <a:endParaRPr lang="en-US" smtClean="0"/>
          </a:p>
          <a:p>
            <a:r>
              <a:rPr lang="en-US" smtClean="0"/>
              <a:t> W. Pauli    [Translation from Physics Today, Sept. 1978]</a:t>
            </a:r>
            <a:endParaRPr lang="en-US"/>
          </a:p>
        </p:txBody>
      </p:sp>
      <p:pic>
        <p:nvPicPr>
          <p:cNvPr id="5" name="Picture 4"/>
          <p:cNvPicPr>
            <a:picLocks noChangeAspect="1"/>
          </p:cNvPicPr>
          <p:nvPr/>
        </p:nvPicPr>
        <p:blipFill>
          <a:blip r:embed="rId3"/>
          <a:srcRect l="9065" b="19118"/>
          <a:stretch>
            <a:fillRect/>
          </a:stretch>
        </p:blipFill>
        <p:spPr>
          <a:xfrm>
            <a:off x="6233931" y="16933"/>
            <a:ext cx="2859270" cy="3461795"/>
          </a:xfrm>
          <a:prstGeom prst="rect">
            <a:avLst/>
          </a:prstGeom>
        </p:spPr>
      </p:pic>
      <p:sp>
        <p:nvSpPr>
          <p:cNvPr id="6" name="TextBox 5"/>
          <p:cNvSpPr txBox="1"/>
          <p:nvPr/>
        </p:nvSpPr>
        <p:spPr>
          <a:xfrm>
            <a:off x="0" y="237066"/>
            <a:ext cx="5775940" cy="1138773"/>
          </a:xfrm>
          <a:prstGeom prst="rect">
            <a:avLst/>
          </a:prstGeom>
          <a:noFill/>
        </p:spPr>
        <p:txBody>
          <a:bodyPr wrap="none" rtlCol="0">
            <a:spAutoFit/>
          </a:bodyPr>
          <a:lstStyle/>
          <a:p>
            <a:r>
              <a:rPr lang="en-US" sz="3600" smtClean="0"/>
              <a:t>Pauli’s  Desperate Remedy  </a:t>
            </a:r>
          </a:p>
          <a:p>
            <a:r>
              <a:rPr lang="en-US" sz="3200" smtClean="0"/>
              <a:t>Dec. 4, 1930</a:t>
            </a:r>
            <a:endParaRPr lang="en-US" sz="320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a:noFill/>
        </p:spPr>
        <p:txBody>
          <a:bodyPr/>
          <a:lstStyle/>
          <a:p>
            <a:fld id="{B519E5B1-1235-E848-B7C6-B9A666D3077C}" type="slidenum">
              <a:rPr lang="en-US"/>
              <a:pPr/>
              <a:t>6</a:t>
            </a:fld>
            <a:endParaRPr lang="en-US"/>
          </a:p>
        </p:txBody>
      </p:sp>
      <p:sp>
        <p:nvSpPr>
          <p:cNvPr id="33795" name="TextBox 2"/>
          <p:cNvSpPr txBox="1">
            <a:spLocks noChangeArrowheads="1"/>
          </p:cNvSpPr>
          <p:nvPr/>
        </p:nvSpPr>
        <p:spPr bwMode="auto">
          <a:xfrm>
            <a:off x="0" y="185750"/>
            <a:ext cx="9144000" cy="1877437"/>
          </a:xfrm>
          <a:prstGeom prst="rect">
            <a:avLst/>
          </a:prstGeom>
          <a:noFill/>
          <a:ln w="9525">
            <a:noFill/>
            <a:miter lim="800000"/>
            <a:headEnd/>
            <a:tailEnd/>
          </a:ln>
        </p:spPr>
        <p:txBody>
          <a:bodyPr wrap="square">
            <a:prstTxWarp prst="textNoShape">
              <a:avLst/>
            </a:prstTxWarp>
            <a:spAutoFit/>
          </a:bodyPr>
          <a:lstStyle/>
          <a:p>
            <a:r>
              <a:rPr lang="en-US" sz="3200"/>
              <a:t>If you push horizontally (briefly!) on the </a:t>
            </a:r>
            <a:r>
              <a:rPr lang="en-US" sz="3200" i="1"/>
              <a:t>bottom</a:t>
            </a:r>
            <a:r>
              <a:rPr lang="en-US" sz="3200"/>
              <a:t> end of a long, rigid rod of mass m (floating in space), what does the rod initially do?</a:t>
            </a:r>
          </a:p>
          <a:p>
            <a:endParaRPr lang="en-US" sz="2000"/>
          </a:p>
        </p:txBody>
      </p:sp>
      <p:sp>
        <p:nvSpPr>
          <p:cNvPr id="33819" name="Right Arrow 52"/>
          <p:cNvSpPr>
            <a:spLocks noChangeArrowheads="1"/>
          </p:cNvSpPr>
          <p:nvPr/>
        </p:nvSpPr>
        <p:spPr bwMode="auto">
          <a:xfrm>
            <a:off x="6584448" y="3282447"/>
            <a:ext cx="1276041" cy="454037"/>
          </a:xfrm>
          <a:prstGeom prst="rightArrow">
            <a:avLst>
              <a:gd name="adj1" fmla="val 50000"/>
              <a:gd name="adj2" fmla="val 49887"/>
            </a:avLst>
          </a:prstGeom>
          <a:solidFill>
            <a:srgbClr val="660066">
              <a:alpha val="50980"/>
            </a:srgbClr>
          </a:solidFill>
          <a:ln w="9525">
            <a:solidFill>
              <a:srgbClr val="660066"/>
            </a:solidFill>
            <a:round/>
            <a:headEnd/>
            <a:tailEnd/>
          </a:ln>
        </p:spPr>
        <p:txBody>
          <a:bodyPr wrap="square">
            <a:prstTxWarp prst="textNoShape">
              <a:avLst/>
            </a:prstTxWarp>
            <a:spAutoFit/>
          </a:bodyPr>
          <a:lstStyle/>
          <a:p>
            <a:endParaRPr lang="en-US"/>
          </a:p>
        </p:txBody>
      </p:sp>
      <p:sp>
        <p:nvSpPr>
          <p:cNvPr id="33820" name="TextBox 53"/>
          <p:cNvSpPr txBox="1">
            <a:spLocks noChangeArrowheads="1"/>
          </p:cNvSpPr>
          <p:nvPr/>
        </p:nvSpPr>
        <p:spPr bwMode="auto">
          <a:xfrm>
            <a:off x="6939986" y="4018891"/>
            <a:ext cx="2168583" cy="584776"/>
          </a:xfrm>
          <a:prstGeom prst="rect">
            <a:avLst/>
          </a:prstGeom>
          <a:noFill/>
          <a:ln w="9525">
            <a:noFill/>
            <a:miter lim="800000"/>
            <a:headEnd/>
            <a:tailEnd/>
          </a:ln>
        </p:spPr>
        <p:txBody>
          <a:bodyPr wrap="none">
            <a:prstTxWarp prst="textNoShape">
              <a:avLst/>
            </a:prstTxWarp>
            <a:spAutoFit/>
          </a:bodyPr>
          <a:lstStyle/>
          <a:p>
            <a:r>
              <a:rPr lang="en-US" sz="3200">
                <a:solidFill>
                  <a:srgbClr val="660066"/>
                </a:solidFill>
              </a:rPr>
              <a:t>F(external)</a:t>
            </a:r>
          </a:p>
        </p:txBody>
      </p:sp>
      <p:sp>
        <p:nvSpPr>
          <p:cNvPr id="29" name="Rectangle 28"/>
          <p:cNvSpPr/>
          <p:nvPr/>
        </p:nvSpPr>
        <p:spPr bwMode="auto">
          <a:xfrm flipH="1">
            <a:off x="7910646" y="1797525"/>
            <a:ext cx="197803" cy="1906274"/>
          </a:xfrm>
          <a:prstGeom prst="rect">
            <a:avLst/>
          </a:prstGeom>
          <a:solidFill>
            <a:schemeClr val="tx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1794933"/>
            <a:ext cx="5998308" cy="3908762"/>
          </a:xfrm>
          <a:prstGeom prst="rect">
            <a:avLst/>
          </a:prstGeom>
          <a:noFill/>
        </p:spPr>
        <p:txBody>
          <a:bodyPr wrap="square" rtlCol="0">
            <a:spAutoFit/>
          </a:bodyPr>
          <a:lstStyle/>
          <a:p>
            <a:pPr marL="457200" indent="-457200">
              <a:buAutoNum type="alphaUcParenR"/>
            </a:pPr>
            <a:r>
              <a:rPr lang="en-US" sz="3200"/>
              <a:t>Rotates in place, but the CM doesn’t move</a:t>
            </a:r>
          </a:p>
          <a:p>
            <a:pPr marL="457200" indent="-457200">
              <a:buAutoNum type="alphaUcParenR"/>
            </a:pPr>
            <a:r>
              <a:rPr lang="en-US" sz="3200"/>
              <a:t>Accelerates to the right, with a</a:t>
            </a:r>
            <a:r>
              <a:rPr lang="en-US" sz="3200" baseline="-25000"/>
              <a:t>CM</a:t>
            </a:r>
            <a:r>
              <a:rPr lang="en-US" sz="3200"/>
              <a:t>&lt;F/m</a:t>
            </a:r>
          </a:p>
          <a:p>
            <a:pPr marL="457200" indent="-457200">
              <a:buAutoNum type="alphaUcParenR"/>
            </a:pPr>
            <a:r>
              <a:rPr lang="en-US" sz="3200"/>
              <a:t>Accelerates to the right, with a</a:t>
            </a:r>
            <a:r>
              <a:rPr lang="en-US" sz="3200" baseline="-25000"/>
              <a:t>CM</a:t>
            </a:r>
            <a:r>
              <a:rPr lang="en-US" sz="3200"/>
              <a:t>=F/m</a:t>
            </a:r>
          </a:p>
          <a:p>
            <a:pPr marL="457200" indent="-457200">
              <a:buAutoNum type="alphaUcParenR"/>
            </a:pPr>
            <a:r>
              <a:rPr lang="en-US" sz="3200"/>
              <a:t>Other/not sure/depends..</a:t>
            </a:r>
            <a:r>
              <a:rPr lang="en-US" sz="2000"/>
              <a:t>.</a:t>
            </a:r>
          </a:p>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7</a:t>
            </a:fld>
            <a:endParaRPr lang="en-US"/>
          </a:p>
        </p:txBody>
      </p:sp>
      <p:sp>
        <p:nvSpPr>
          <p:cNvPr id="3" name="Rectangle 2"/>
          <p:cNvSpPr/>
          <p:nvPr/>
        </p:nvSpPr>
        <p:spPr>
          <a:xfrm>
            <a:off x="334231" y="245124"/>
            <a:ext cx="8244362" cy="1569660"/>
          </a:xfrm>
          <a:prstGeom prst="rect">
            <a:avLst/>
          </a:prstGeom>
        </p:spPr>
        <p:txBody>
          <a:bodyPr wrap="square">
            <a:spAutoFit/>
          </a:bodyPr>
          <a:lstStyle/>
          <a:p>
            <a:r>
              <a:rPr lang="en-US" sz="3200"/>
              <a:t>Consider a solid hemisphere of uniform density with a radius R.  </a:t>
            </a:r>
            <a:br>
              <a:rPr lang="en-US" sz="3200"/>
            </a:br>
            <a:r>
              <a:rPr lang="en-US" sz="3200">
                <a:solidFill>
                  <a:srgbClr val="333399"/>
                </a:solidFill>
              </a:rPr>
              <a:t>Where is the center of mass?</a:t>
            </a:r>
          </a:p>
        </p:txBody>
      </p:sp>
      <p:sp>
        <p:nvSpPr>
          <p:cNvPr id="4" name="TextBox 3"/>
          <p:cNvSpPr txBox="1"/>
          <p:nvPr/>
        </p:nvSpPr>
        <p:spPr>
          <a:xfrm>
            <a:off x="371443" y="2456966"/>
            <a:ext cx="3639328" cy="2554545"/>
          </a:xfrm>
          <a:prstGeom prst="rect">
            <a:avLst/>
          </a:prstGeom>
          <a:noFill/>
        </p:spPr>
        <p:txBody>
          <a:bodyPr wrap="square" rtlCol="0">
            <a:spAutoFit/>
          </a:bodyPr>
          <a:lstStyle/>
          <a:p>
            <a:pPr marL="342900" indent="-342900">
              <a:buAutoNum type="alphaUcParenR"/>
            </a:pPr>
            <a:r>
              <a:rPr lang="en-US" sz="3200"/>
              <a:t>z=0</a:t>
            </a:r>
          </a:p>
          <a:p>
            <a:pPr marL="342900" indent="-342900">
              <a:buAutoNum type="alphaUcParenR"/>
            </a:pPr>
            <a:r>
              <a:rPr lang="en-US" sz="3200"/>
              <a:t>0&lt;z&lt;R/2</a:t>
            </a:r>
          </a:p>
          <a:p>
            <a:pPr marL="342900" indent="-342900">
              <a:buAutoNum type="alphaUcParenR"/>
            </a:pPr>
            <a:r>
              <a:rPr lang="en-US" sz="3200"/>
              <a:t>z=R/2</a:t>
            </a:r>
          </a:p>
          <a:p>
            <a:pPr marL="342900" indent="-342900">
              <a:buAutoNum type="alphaUcParenR"/>
            </a:pPr>
            <a:r>
              <a:rPr lang="en-US" sz="3200"/>
              <a:t>R/2&lt;z&lt;R</a:t>
            </a:r>
          </a:p>
          <a:p>
            <a:pPr marL="342900" indent="-342900">
              <a:buAutoNum type="alphaUcParenR"/>
            </a:pPr>
            <a:r>
              <a:rPr lang="en-US" sz="3200"/>
              <a:t>z=R</a:t>
            </a:r>
          </a:p>
        </p:txBody>
      </p:sp>
      <p:pic>
        <p:nvPicPr>
          <p:cNvPr id="6" name="Picture 5"/>
          <p:cNvPicPr>
            <a:picLocks noChangeAspect="1"/>
          </p:cNvPicPr>
          <p:nvPr/>
        </p:nvPicPr>
        <p:blipFill>
          <a:blip r:embed="rId3"/>
          <a:srcRect l="7246" t="6000" r="4133" b="5143"/>
          <a:stretch>
            <a:fillRect/>
          </a:stretch>
        </p:blipFill>
        <p:spPr>
          <a:xfrm>
            <a:off x="3897318" y="1923649"/>
            <a:ext cx="5157554" cy="4905196"/>
          </a:xfrm>
          <a:prstGeom prst="rect">
            <a:avLst/>
          </a:prstGeom>
          <a:solidFill>
            <a:schemeClr val="tx1"/>
          </a:solid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8</a:t>
            </a:fld>
            <a:endParaRPr lang="en-US"/>
          </a:p>
        </p:txBody>
      </p:sp>
      <p:sp>
        <p:nvSpPr>
          <p:cNvPr id="4" name="TextBox 3"/>
          <p:cNvSpPr txBox="1"/>
          <p:nvPr/>
        </p:nvSpPr>
        <p:spPr>
          <a:xfrm>
            <a:off x="401077" y="779951"/>
            <a:ext cx="6799458" cy="1077218"/>
          </a:xfrm>
          <a:prstGeom prst="rect">
            <a:avLst/>
          </a:prstGeom>
          <a:noFill/>
        </p:spPr>
        <p:txBody>
          <a:bodyPr wrap="none" rtlCol="0">
            <a:spAutoFit/>
          </a:bodyPr>
          <a:lstStyle/>
          <a:p>
            <a:r>
              <a:rPr lang="en-US" sz="3200"/>
              <a:t>Consider a flat  “equilateral triangle”. </a:t>
            </a:r>
            <a:br>
              <a:rPr lang="en-US" sz="3200"/>
            </a:br>
            <a:r>
              <a:rPr lang="en-US" sz="3200">
                <a:solidFill>
                  <a:schemeClr val="accent2"/>
                </a:solidFill>
              </a:rPr>
              <a:t>Where is the CM?</a:t>
            </a:r>
          </a:p>
        </p:txBody>
      </p:sp>
      <p:sp>
        <p:nvSpPr>
          <p:cNvPr id="5" name="Oval 4"/>
          <p:cNvSpPr/>
          <p:nvPr/>
        </p:nvSpPr>
        <p:spPr bwMode="auto">
          <a:xfrm>
            <a:off x="6493662" y="4622439"/>
            <a:ext cx="245128" cy="245128"/>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445641" y="1938735"/>
            <a:ext cx="4634602" cy="1569660"/>
          </a:xfrm>
          <a:prstGeom prst="rect">
            <a:avLst/>
          </a:prstGeom>
          <a:noFill/>
        </p:spPr>
        <p:txBody>
          <a:bodyPr wrap="none" rtlCol="0">
            <a:spAutoFit/>
          </a:bodyPr>
          <a:lstStyle/>
          <a:p>
            <a:pPr marL="457200" indent="-457200">
              <a:buAutoNum type="alphaUcParenR"/>
            </a:pPr>
            <a:r>
              <a:rPr lang="en-US" sz="3200"/>
              <a:t>Precisely at the point i</a:t>
            </a:r>
          </a:p>
          <a:p>
            <a:pPr marL="457200" indent="-457200">
              <a:buAutoNum type="alphaUcParenR"/>
            </a:pPr>
            <a:r>
              <a:rPr lang="en-US" sz="3200"/>
              <a:t>A little ABOVE point i</a:t>
            </a:r>
          </a:p>
          <a:p>
            <a:pPr marL="457200" indent="-457200">
              <a:buAutoNum type="alphaUcParenR"/>
            </a:pPr>
            <a:r>
              <a:rPr lang="en-US" sz="3200"/>
              <a:t>A little BELOW point i </a:t>
            </a:r>
            <a:endParaRPr lang="en-US" sz="2000"/>
          </a:p>
        </p:txBody>
      </p:sp>
      <p:sp>
        <p:nvSpPr>
          <p:cNvPr id="7" name="Isosceles Triangle 6"/>
          <p:cNvSpPr/>
          <p:nvPr/>
        </p:nvSpPr>
        <p:spPr bwMode="auto">
          <a:xfrm>
            <a:off x="4768361" y="2629551"/>
            <a:ext cx="3696523" cy="3186658"/>
          </a:xfrm>
          <a:prstGeom prst="triangl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Connector 8"/>
          <p:cNvCxnSpPr>
            <a:stCxn id="7" idx="2"/>
            <a:endCxn id="7" idx="5"/>
          </p:cNvCxnSpPr>
          <p:nvPr/>
        </p:nvCxnSpPr>
        <p:spPr bwMode="auto">
          <a:xfrm rot="5400000" flipH="1" flipV="1">
            <a:off x="5357892" y="3633349"/>
            <a:ext cx="1593329" cy="2772392"/>
          </a:xfrm>
          <a:prstGeom prst="line">
            <a:avLst/>
          </a:prstGeom>
          <a:noFill/>
          <a:ln w="12700" cap="flat" cmpd="sng" algn="ctr">
            <a:solidFill>
              <a:schemeClr val="tx1"/>
            </a:solidFill>
            <a:prstDash val="solid"/>
            <a:round/>
            <a:headEnd type="none" w="med" len="med"/>
            <a:tailEnd type="none"/>
          </a:ln>
          <a:effectLst/>
        </p:spPr>
      </p:cxnSp>
      <p:cxnSp>
        <p:nvCxnSpPr>
          <p:cNvPr id="10" name="Straight Connector 9"/>
          <p:cNvCxnSpPr>
            <a:endCxn id="7" idx="4"/>
          </p:cNvCxnSpPr>
          <p:nvPr/>
        </p:nvCxnSpPr>
        <p:spPr bwMode="auto">
          <a:xfrm>
            <a:off x="5658625" y="4222880"/>
            <a:ext cx="2806259" cy="1593329"/>
          </a:xfrm>
          <a:prstGeom prst="line">
            <a:avLst/>
          </a:prstGeom>
          <a:noFill/>
          <a:ln w="12700" cap="flat" cmpd="sng" algn="ctr">
            <a:solidFill>
              <a:schemeClr val="tx1"/>
            </a:solidFill>
            <a:prstDash val="solid"/>
            <a:round/>
            <a:headEnd type="none" w="med" len="med"/>
            <a:tailEnd type="none"/>
          </a:ln>
          <a:effectLst/>
        </p:spPr>
      </p:cxnSp>
      <p:cxnSp>
        <p:nvCxnSpPr>
          <p:cNvPr id="13" name="Straight Connector 12"/>
          <p:cNvCxnSpPr>
            <a:stCxn id="7" idx="3"/>
            <a:endCxn id="7" idx="0"/>
          </p:cNvCxnSpPr>
          <p:nvPr/>
        </p:nvCxnSpPr>
        <p:spPr bwMode="auto">
          <a:xfrm rot="5400000" flipH="1">
            <a:off x="5023294" y="4222880"/>
            <a:ext cx="3186658" cy="1588"/>
          </a:xfrm>
          <a:prstGeom prst="line">
            <a:avLst/>
          </a:prstGeom>
          <a:noFill/>
          <a:ln w="12700" cap="flat" cmpd="sng" algn="ctr">
            <a:solidFill>
              <a:schemeClr val="tx1"/>
            </a:solidFill>
            <a:prstDash val="solid"/>
            <a:round/>
            <a:headEnd type="none" w="med" len="med"/>
            <a:tailEnd type="none"/>
          </a:ln>
          <a:effectLst/>
        </p:spPr>
      </p:cxnSp>
      <p:sp>
        <p:nvSpPr>
          <p:cNvPr id="16" name="TextBox 15"/>
          <p:cNvSpPr txBox="1"/>
          <p:nvPr/>
        </p:nvSpPr>
        <p:spPr>
          <a:xfrm>
            <a:off x="6640510" y="4078743"/>
            <a:ext cx="287233" cy="646331"/>
          </a:xfrm>
          <a:prstGeom prst="rect">
            <a:avLst/>
          </a:prstGeom>
          <a:noFill/>
        </p:spPr>
        <p:txBody>
          <a:bodyPr wrap="none" rtlCol="0">
            <a:spAutoFit/>
          </a:bodyPr>
          <a:lstStyle/>
          <a:p>
            <a:r>
              <a:rPr lang="en-US" sz="3600"/>
              <a:t>i</a:t>
            </a:r>
          </a:p>
        </p:txBody>
      </p:sp>
      <p:sp>
        <p:nvSpPr>
          <p:cNvPr id="17" name="Rectangle 16"/>
          <p:cNvSpPr/>
          <p:nvPr/>
        </p:nvSpPr>
        <p:spPr bwMode="auto">
          <a:xfrm>
            <a:off x="6620890" y="5615649"/>
            <a:ext cx="155974" cy="200559"/>
          </a:xfrm>
          <a:prstGeom prst="rect">
            <a:avLst/>
          </a:prstGeom>
          <a:no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7"/>
          <p:cNvSpPr/>
          <p:nvPr/>
        </p:nvSpPr>
        <p:spPr bwMode="auto">
          <a:xfrm>
            <a:off x="7416800" y="4256749"/>
            <a:ext cx="190500" cy="175551"/>
          </a:xfrm>
          <a:prstGeom prst="rect">
            <a:avLst/>
          </a:prstGeom>
          <a:noFill/>
          <a:ln w="9525" cap="flat" cmpd="sng" algn="ctr">
            <a:solidFill>
              <a:schemeClr val="bg2"/>
            </a:solidFill>
            <a:prstDash val="solid"/>
            <a:round/>
            <a:headEnd type="none" w="med" len="med"/>
            <a:tailEnd type="none" w="med" len="med"/>
          </a:ln>
          <a:effectLst/>
          <a:scene3d>
            <a:camera prst="orthographicFront">
              <a:rot lat="0" lon="0" rev="1800000"/>
            </a:camera>
            <a:lightRig rig="threePt" dir="t"/>
          </a:scene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p:nvPr/>
        </p:nvSpPr>
        <p:spPr bwMode="auto">
          <a:xfrm flipH="1">
            <a:off x="5634567" y="4286382"/>
            <a:ext cx="190500" cy="175551"/>
          </a:xfrm>
          <a:prstGeom prst="rect">
            <a:avLst/>
          </a:prstGeom>
          <a:noFill/>
          <a:ln w="9525" cap="flat" cmpd="sng" algn="ctr">
            <a:solidFill>
              <a:schemeClr val="bg2"/>
            </a:solidFill>
            <a:prstDash val="solid"/>
            <a:round/>
            <a:headEnd type="none" w="med" len="med"/>
            <a:tailEnd type="none" w="med" len="med"/>
          </a:ln>
          <a:effectLst/>
          <a:scene3d>
            <a:camera prst="orthographicFront">
              <a:rot lat="0" lon="0" rev="3600000"/>
            </a:camera>
            <a:lightRig rig="threePt" dir="t"/>
          </a:scene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9</a:t>
            </a:fld>
            <a:endParaRPr lang="en-US"/>
          </a:p>
        </p:txBody>
      </p:sp>
      <p:sp>
        <p:nvSpPr>
          <p:cNvPr id="3" name="TextBox 2"/>
          <p:cNvSpPr txBox="1"/>
          <p:nvPr/>
        </p:nvSpPr>
        <p:spPr>
          <a:xfrm>
            <a:off x="355601" y="253999"/>
            <a:ext cx="7620000" cy="2246769"/>
          </a:xfrm>
          <a:prstGeom prst="rect">
            <a:avLst/>
          </a:prstGeom>
          <a:noFill/>
        </p:spPr>
        <p:txBody>
          <a:bodyPr wrap="square" rtlCol="0">
            <a:spAutoFit/>
          </a:bodyPr>
          <a:lstStyle/>
          <a:p>
            <a:r>
              <a:rPr lang="en-US" sz="2800"/>
              <a:t>The dark shaded portion of this rigid body is a different material from the light shaded portion. </a:t>
            </a:r>
          </a:p>
          <a:p>
            <a:r>
              <a:rPr lang="en-US" sz="2800"/>
              <a:t>The object is hanging from the black “pivot point”, and is in balance and stationary.   (Ignore friction!)</a:t>
            </a:r>
          </a:p>
        </p:txBody>
      </p:sp>
      <p:grpSp>
        <p:nvGrpSpPr>
          <p:cNvPr id="4" name="Group 8"/>
          <p:cNvGrpSpPr/>
          <p:nvPr/>
        </p:nvGrpSpPr>
        <p:grpSpPr>
          <a:xfrm>
            <a:off x="4140991" y="2735003"/>
            <a:ext cx="4818494" cy="2254015"/>
            <a:chOff x="2701686" y="2735003"/>
            <a:chExt cx="4818494" cy="2254015"/>
          </a:xfrm>
        </p:grpSpPr>
        <p:sp>
          <p:nvSpPr>
            <p:cNvPr id="5" name="Rectangle 4"/>
            <p:cNvSpPr/>
            <p:nvPr/>
          </p:nvSpPr>
          <p:spPr bwMode="auto">
            <a:xfrm rot="1951708">
              <a:off x="3678766" y="4142351"/>
              <a:ext cx="3841414" cy="846667"/>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bwMode="auto">
            <a:xfrm rot="1951708">
              <a:off x="2701686" y="2735003"/>
              <a:ext cx="1392110" cy="846667"/>
            </a:xfrm>
            <a:prstGeom prst="rect">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7"/>
            <p:cNvSpPr/>
            <p:nvPr/>
          </p:nvSpPr>
          <p:spPr bwMode="auto">
            <a:xfrm>
              <a:off x="3911600" y="3437464"/>
              <a:ext cx="169335" cy="169335"/>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pSp>
      <p:sp>
        <p:nvSpPr>
          <p:cNvPr id="10" name="TextBox 9"/>
          <p:cNvSpPr txBox="1"/>
          <p:nvPr/>
        </p:nvSpPr>
        <p:spPr>
          <a:xfrm>
            <a:off x="321727" y="2675460"/>
            <a:ext cx="3742267" cy="1384995"/>
          </a:xfrm>
          <a:prstGeom prst="rect">
            <a:avLst/>
          </a:prstGeom>
          <a:noFill/>
        </p:spPr>
        <p:txBody>
          <a:bodyPr wrap="square" rtlCol="0">
            <a:spAutoFit/>
          </a:bodyPr>
          <a:lstStyle/>
          <a:p>
            <a:r>
              <a:rPr lang="en-US" sz="2800" dirty="0"/>
              <a:t>Compare the mass of the shaded and </a:t>
            </a:r>
            <a:r>
              <a:rPr lang="en-US" sz="2800" dirty="0" err="1"/>
              <a:t>unshaded</a:t>
            </a:r>
            <a:r>
              <a:rPr lang="en-US" sz="2800" dirty="0"/>
              <a:t> portions:</a:t>
            </a:r>
          </a:p>
        </p:txBody>
      </p:sp>
      <p:sp>
        <p:nvSpPr>
          <p:cNvPr id="11" name="TextBox 10"/>
          <p:cNvSpPr txBox="1"/>
          <p:nvPr/>
        </p:nvSpPr>
        <p:spPr>
          <a:xfrm>
            <a:off x="220133" y="4064000"/>
            <a:ext cx="4916731" cy="1815882"/>
          </a:xfrm>
          <a:prstGeom prst="rect">
            <a:avLst/>
          </a:prstGeom>
          <a:noFill/>
        </p:spPr>
        <p:txBody>
          <a:bodyPr wrap="none" rtlCol="0">
            <a:spAutoFit/>
          </a:bodyPr>
          <a:lstStyle/>
          <a:p>
            <a:pPr marL="514350" indent="-514350">
              <a:buAutoNum type="alphaUcParenR"/>
            </a:pPr>
            <a:r>
              <a:rPr lang="en-US" sz="2800"/>
              <a:t>M(shaded) &gt; M(unshaded)</a:t>
            </a:r>
          </a:p>
          <a:p>
            <a:pPr marL="514350" indent="-514350">
              <a:buAutoNum type="alphaUcParenR"/>
            </a:pPr>
            <a:r>
              <a:rPr lang="en-US" sz="2800"/>
              <a:t>M(shaded) = M(unshaded)</a:t>
            </a:r>
          </a:p>
          <a:p>
            <a:pPr marL="514350" indent="-514350">
              <a:buAutoNum type="alphaUcParenR"/>
            </a:pPr>
            <a:r>
              <a:rPr lang="en-US" sz="2800"/>
              <a:t>M(shaded) &lt; M(unshaded)</a:t>
            </a:r>
          </a:p>
          <a:p>
            <a:pPr marL="514350" indent="-514350">
              <a:buAutoNum type="alphaUcParenR"/>
            </a:pPr>
            <a:r>
              <a:rPr lang="en-US" sz="2800"/>
              <a:t>Not enough info!</a:t>
            </a:r>
          </a:p>
        </p:txBody>
      </p:sp>
      <p:cxnSp>
        <p:nvCxnSpPr>
          <p:cNvPr id="13" name="Straight Connector 12"/>
          <p:cNvCxnSpPr/>
          <p:nvPr/>
        </p:nvCxnSpPr>
        <p:spPr bwMode="auto">
          <a:xfrm rot="5400000">
            <a:off x="4765540" y="2870604"/>
            <a:ext cx="1338536" cy="1588"/>
          </a:xfrm>
          <a:prstGeom prst="line">
            <a:avLst/>
          </a:prstGeom>
          <a:noFill/>
          <a:ln w="12700" cap="flat" cmpd="sng" algn="ctr">
            <a:solidFill>
              <a:schemeClr val="tx1"/>
            </a:solidFill>
            <a:prstDash val="solid"/>
            <a:round/>
            <a:headEnd type="none" w="med" len="med"/>
            <a:tailEnd type="arrow"/>
          </a:ln>
          <a:effectLst/>
        </p:spPr>
      </p:cxnSp>
      <p:sp>
        <p:nvSpPr>
          <p:cNvPr id="12" name="TextBox 11"/>
          <p:cNvSpPr txBox="1"/>
          <p:nvPr/>
        </p:nvSpPr>
        <p:spPr>
          <a:xfrm>
            <a:off x="321734" y="6129866"/>
            <a:ext cx="7171442" cy="492443"/>
          </a:xfrm>
          <a:prstGeom prst="rect">
            <a:avLst/>
          </a:prstGeom>
          <a:noFill/>
        </p:spPr>
        <p:txBody>
          <a:bodyPr wrap="none" rtlCol="0">
            <a:spAutoFit/>
          </a:bodyPr>
          <a:lstStyle/>
          <a:p>
            <a:r>
              <a:rPr lang="en-US" sz="2600"/>
              <a:t>To think about:  Where is the CM of this object?</a:t>
            </a:r>
          </a:p>
        </p:txBody>
      </p:sp>
    </p:spTree>
    <p:extLst>
      <p:ext uri="{BB962C8B-B14F-4D97-AF65-F5344CB8AC3E}">
        <p14:creationId xmlns:p14="http://schemas.microsoft.com/office/powerpoint/2010/main" val="2061059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10784</TotalTime>
  <Words>8064</Words>
  <Application>Microsoft Macintosh PowerPoint</Application>
  <PresentationFormat>On-screen Show (4:3)</PresentationFormat>
  <Paragraphs>703</Paragraphs>
  <Slides>34</Slides>
  <Notes>33</Notes>
  <HiddenSlides>4</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38" baseType="lpstr">
      <vt:lpstr>Default Design</vt:lpstr>
      <vt:lpstr>1_Default Design</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Steven Pollock</cp:lastModifiedBy>
  <cp:revision>409</cp:revision>
  <cp:lastPrinted>2009-01-07T23:16:46Z</cp:lastPrinted>
  <dcterms:created xsi:type="dcterms:W3CDTF">2011-02-02T04:29:28Z</dcterms:created>
  <dcterms:modified xsi:type="dcterms:W3CDTF">2012-05-24T17:16:36Z</dcterms:modified>
</cp:coreProperties>
</file>