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mp4" ContentType="video/unknown"/>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notesSlides/notesSlide10.xml" ContentType="application/vnd.openxmlformats-officedocument.presentationml.notesSlide+xml"/>
  <Override PartName="/ppt/embeddings/oleObject4.bin" ContentType="application/vnd.openxmlformats-officedocument.oleObject"/>
  <Override PartName="/ppt/notesSlides/notesSlide11.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12.xml" ContentType="application/vnd.openxmlformats-officedocument.presentationml.notesSlide+xml"/>
  <Override PartName="/ppt/embeddings/oleObject10.bin" ContentType="application/vnd.openxmlformats-officedocument.oleObject"/>
  <Override PartName="/ppt/notesSlides/notesSlide13.xml" ContentType="application/vnd.openxmlformats-officedocument.presentationml.notesSlide+xml"/>
  <Override PartName="/ppt/embeddings/oleObject11.bin" ContentType="application/vnd.openxmlformats-officedocument.oleObject"/>
  <Override PartName="/ppt/notesSlides/notesSlide14.xml" ContentType="application/vnd.openxmlformats-officedocument.presentationml.notesSlide+xml"/>
  <Override PartName="/ppt/embeddings/oleObject12.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3.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6.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7.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18.bin" ContentType="application/vnd.openxmlformats-officedocument.oleObject"/>
  <Override PartName="/ppt/notesSlides/notesSlide40.xml" ContentType="application/vnd.openxmlformats-officedocument.presentationml.notesSlide+xml"/>
  <Override PartName="/ppt/embeddings/oleObject19.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20.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47.xml" ContentType="application/vnd.openxmlformats-officedocument.presentationml.notesSlide+xml"/>
  <Override PartName="/ppt/embeddings/oleObject27.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67"/>
  </p:notesMasterIdLst>
  <p:handoutMasterIdLst>
    <p:handoutMasterId r:id="rId68"/>
  </p:handoutMasterIdLst>
  <p:sldIdLst>
    <p:sldId id="576" r:id="rId5"/>
    <p:sldId id="575" r:id="rId6"/>
    <p:sldId id="577" r:id="rId7"/>
    <p:sldId id="559" r:id="rId8"/>
    <p:sldId id="574" r:id="rId9"/>
    <p:sldId id="560" r:id="rId10"/>
    <p:sldId id="578" r:id="rId11"/>
    <p:sldId id="579" r:id="rId12"/>
    <p:sldId id="582" r:id="rId13"/>
    <p:sldId id="583" r:id="rId14"/>
    <p:sldId id="584" r:id="rId15"/>
    <p:sldId id="585" r:id="rId16"/>
    <p:sldId id="586" r:id="rId17"/>
    <p:sldId id="587" r:id="rId18"/>
    <p:sldId id="588" r:id="rId19"/>
    <p:sldId id="589" r:id="rId20"/>
    <p:sldId id="590" r:id="rId21"/>
    <p:sldId id="592" r:id="rId22"/>
    <p:sldId id="593" r:id="rId23"/>
    <p:sldId id="594" r:id="rId24"/>
    <p:sldId id="611" r:id="rId25"/>
    <p:sldId id="595" r:id="rId26"/>
    <p:sldId id="606" r:id="rId27"/>
    <p:sldId id="602" r:id="rId28"/>
    <p:sldId id="607" r:id="rId29"/>
    <p:sldId id="608" r:id="rId30"/>
    <p:sldId id="609" r:id="rId31"/>
    <p:sldId id="610" r:id="rId32"/>
    <p:sldId id="612" r:id="rId33"/>
    <p:sldId id="613" r:id="rId34"/>
    <p:sldId id="614" r:id="rId35"/>
    <p:sldId id="615" r:id="rId36"/>
    <p:sldId id="616" r:id="rId37"/>
    <p:sldId id="617" r:id="rId38"/>
    <p:sldId id="626" r:id="rId39"/>
    <p:sldId id="618" r:id="rId40"/>
    <p:sldId id="619" r:id="rId41"/>
    <p:sldId id="620" r:id="rId42"/>
    <p:sldId id="627" r:id="rId43"/>
    <p:sldId id="621" r:id="rId44"/>
    <p:sldId id="624" r:id="rId45"/>
    <p:sldId id="622" r:id="rId46"/>
    <p:sldId id="629" r:id="rId47"/>
    <p:sldId id="630" r:id="rId48"/>
    <p:sldId id="631" r:id="rId49"/>
    <p:sldId id="632" r:id="rId50"/>
    <p:sldId id="634" r:id="rId51"/>
    <p:sldId id="635" r:id="rId52"/>
    <p:sldId id="637" r:id="rId53"/>
    <p:sldId id="638" r:id="rId54"/>
    <p:sldId id="639" r:id="rId55"/>
    <p:sldId id="640" r:id="rId56"/>
    <p:sldId id="641" r:id="rId57"/>
    <p:sldId id="642" r:id="rId58"/>
    <p:sldId id="643" r:id="rId59"/>
    <p:sldId id="644" r:id="rId60"/>
    <p:sldId id="645" r:id="rId61"/>
    <p:sldId id="646" r:id="rId62"/>
    <p:sldId id="647" r:id="rId63"/>
    <p:sldId id="648" r:id="rId64"/>
    <p:sldId id="649" r:id="rId65"/>
    <p:sldId id="650" r:id="rId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clrMru>
    <a:srgbClr val="996633"/>
    <a:srgbClr val="009900"/>
    <a:srgbClr val="CC0000"/>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3" autoAdjust="0"/>
    <p:restoredTop sz="48013" autoAdjust="0"/>
  </p:normalViewPr>
  <p:slideViewPr>
    <p:cSldViewPr snapToGrid="0">
      <p:cViewPr>
        <p:scale>
          <a:sx n="75" d="100"/>
          <a:sy n="75" d="100"/>
        </p:scale>
        <p:origin x="-312" y="-120"/>
      </p:cViewPr>
      <p:guideLst>
        <p:guide orient="horz" pos="2160"/>
        <p:guide pos="2880"/>
      </p:guideLst>
    </p:cSldViewPr>
  </p:slideViewPr>
  <p:outlineViewPr>
    <p:cViewPr>
      <p:scale>
        <a:sx n="33" d="100"/>
        <a:sy n="33" d="100"/>
      </p:scale>
      <p:origin x="0" y="1480"/>
    </p:cViewPr>
  </p:outlineViewPr>
  <p:notesTextViewPr>
    <p:cViewPr>
      <p:scale>
        <a:sx n="100" d="100"/>
        <a:sy n="100" d="100"/>
      </p:scale>
      <p:origin x="0" y="0"/>
    </p:cViewPr>
  </p:notesTextViewPr>
  <p:sorterViewPr>
    <p:cViewPr>
      <p:scale>
        <a:sx n="150" d="100"/>
        <a:sy n="150" d="100"/>
      </p:scale>
      <p:origin x="0" y="56920"/>
    </p:cViewPr>
  </p:sorterViewPr>
  <p:notesViewPr>
    <p:cSldViewPr snapToGrid="0">
      <p:cViewPr varScale="1">
        <p:scale>
          <a:sx n="60" d="100"/>
          <a:sy n="60" d="100"/>
        </p:scale>
        <p:origin x="-240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wmf"/><Relationship Id="rId6" Type="http://schemas.openxmlformats.org/officeDocument/2006/relationships/image" Target="../media/image33.wmf"/><Relationship Id="rId1" Type="http://schemas.openxmlformats.org/officeDocument/2006/relationships/image" Target="../media/image28.wmf"/><Relationship Id="rId2"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image" Target="../media/image5.emf"/><Relationship Id="rId2"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6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6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6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D8956B4C-FA33-4B48-AD86-EF4AF32CFC3A}" type="slidenum">
              <a:rPr lang="en-US"/>
              <a:pPr>
                <a:defRPr/>
              </a:pPr>
              <a:t>‹#›</a:t>
            </a:fld>
            <a:endParaRPr lang="en-US"/>
          </a:p>
        </p:txBody>
      </p:sp>
    </p:spTree>
    <p:extLst>
      <p:ext uri="{BB962C8B-B14F-4D97-AF65-F5344CB8AC3E}">
        <p14:creationId xmlns:p14="http://schemas.microsoft.com/office/powerpoint/2010/main" val="919525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0742A885-73C9-5443-9997-80308129F447}" type="slidenum">
              <a:rPr lang="en-US"/>
              <a:pPr>
                <a:defRPr/>
              </a:pPr>
              <a:t>‹#›</a:t>
            </a:fld>
            <a:endParaRPr lang="en-US"/>
          </a:p>
        </p:txBody>
      </p:sp>
    </p:spTree>
    <p:extLst>
      <p:ext uri="{BB962C8B-B14F-4D97-AF65-F5344CB8AC3E}">
        <p14:creationId xmlns:p14="http://schemas.microsoft.com/office/powerpoint/2010/main" val="2016225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www.youtube.com/watch?v=Jnj8mc04r9E&amp;noredirect=1"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SJP </a:t>
            </a:r>
            <a:r>
              <a:rPr lang="en-US" dirty="0" err="1" smtClean="0"/>
              <a:t>Sp</a:t>
            </a:r>
            <a:r>
              <a:rPr lang="en-US" dirty="0" smtClean="0"/>
              <a:t> 12 </a:t>
            </a:r>
            <a:r>
              <a:rPr lang="en-US" dirty="0" err="1" smtClean="0"/>
              <a:t>Lect</a:t>
            </a:r>
            <a:r>
              <a:rPr lang="en-US" dirty="0" smtClean="0"/>
              <a:t> #10</a:t>
            </a:r>
          </a:p>
          <a:p>
            <a:r>
              <a:rPr lang="en-US" dirty="0" smtClean="0"/>
              <a:t>33, 30, 19, 11, 6</a:t>
            </a:r>
          </a:p>
          <a:p>
            <a:r>
              <a:rPr lang="en-US" dirty="0" err="1" smtClean="0"/>
              <a:t>Sp</a:t>
            </a:r>
            <a:r>
              <a:rPr lang="en-US" dirty="0" smtClean="0"/>
              <a:t> 11 was similar, 35 and 35 on A and B.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a:t>
            </a:fld>
            <a:endParaRPr lang="en-US"/>
          </a:p>
        </p:txBody>
      </p:sp>
    </p:spTree>
    <p:extLst>
      <p:ext uri="{BB962C8B-B14F-4D97-AF65-F5344CB8AC3E}">
        <p14:creationId xmlns:p14="http://schemas.microsoft.com/office/powerpoint/2010/main" val="241935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endParaRPr lang="en-US" dirty="0" smtClean="0"/>
          </a:p>
          <a:p>
            <a:endParaRPr lang="en-US" dirty="0" smtClean="0"/>
          </a:p>
          <a:p>
            <a:r>
              <a:rPr lang="en-US" dirty="0" smtClean="0"/>
              <a:t>Review from last class’ </a:t>
            </a:r>
            <a:r>
              <a:rPr lang="en-US" dirty="0" smtClean="0"/>
              <a:t>Tutorial activity</a:t>
            </a:r>
            <a:r>
              <a:rPr lang="en-US" dirty="0" smtClean="0"/>
              <a:t>. Task is “Since we just argued the work is path independent, pick a path</a:t>
            </a:r>
            <a:r>
              <a:rPr lang="en-US" baseline="0" dirty="0" smtClean="0"/>
              <a:t> and tell me </a:t>
            </a:r>
            <a:r>
              <a:rPr lang="en-US" baseline="0" dirty="0" smtClean="0"/>
              <a:t>why you picked it”  </a:t>
            </a:r>
          </a:p>
          <a:p>
            <a:r>
              <a:rPr lang="en-US" baseline="0" dirty="0" smtClean="0"/>
              <a:t>About </a:t>
            </a:r>
            <a:r>
              <a:rPr lang="en-US" baseline="0" dirty="0" smtClean="0"/>
              <a:t>half picked the “circular path” (so that f dot </a:t>
            </a:r>
            <a:r>
              <a:rPr lang="en-US" baseline="0" dirty="0" err="1" smtClean="0"/>
              <a:t>dr</a:t>
            </a:r>
            <a:r>
              <a:rPr lang="en-US" baseline="0" dirty="0" smtClean="0"/>
              <a:t> is zero every step of the way). They explained how they know A and B lie on such a circle (both are </a:t>
            </a:r>
            <a:r>
              <a:rPr lang="en-US" baseline="0" dirty="0" err="1" smtClean="0"/>
              <a:t>Sqrt</a:t>
            </a:r>
            <a:r>
              <a:rPr lang="en-US" baseline="0" dirty="0" smtClean="0"/>
              <a:t>[8] from origin)  Be careful to emphasize that this is a special case, </a:t>
            </a:r>
            <a:r>
              <a:rPr lang="en-US" baseline="0" dirty="0" smtClean="0"/>
              <a:t>no </a:t>
            </a:r>
            <a:r>
              <a:rPr lang="en-US" baseline="0" dirty="0" smtClean="0"/>
              <a:t>reason for it to come out zero (! Don’t want them thinking ALL line integrals are zero in conservative fields!!</a:t>
            </a:r>
            <a:r>
              <a:rPr lang="en-US" baseline="0" dirty="0" smtClean="0"/>
              <a:t>)</a:t>
            </a:r>
          </a:p>
          <a:p>
            <a:endParaRPr lang="en-US" baseline="0" dirty="0" smtClean="0"/>
          </a:p>
          <a:p>
            <a:r>
              <a:rPr lang="en-US" baseline="0" dirty="0" smtClean="0"/>
              <a:t> </a:t>
            </a:r>
            <a:r>
              <a:rPr lang="en-US" baseline="0" dirty="0" smtClean="0"/>
              <a:t>Roughly the other half picked the path “straight to origin, then up”. We discussed how this would turn into an integral of “r </a:t>
            </a:r>
            <a:r>
              <a:rPr lang="en-US" baseline="0" dirty="0" err="1" smtClean="0"/>
              <a:t>dr</a:t>
            </a:r>
            <a:r>
              <a:rPr lang="en-US" baseline="0" dirty="0" smtClean="0"/>
              <a:t>”, which is r^2/2, so why does this come out ZERO? (Someone pointed out that it’s negative to the origin, and positive the rest of the trip, so it balances). </a:t>
            </a:r>
            <a:endParaRPr lang="en-US" baseline="0" dirty="0" smtClean="0"/>
          </a:p>
          <a:p>
            <a:endParaRPr lang="en-US" baseline="0" dirty="0" smtClean="0"/>
          </a:p>
          <a:p>
            <a:r>
              <a:rPr lang="en-US" baseline="0" dirty="0" smtClean="0"/>
              <a:t>Finally</a:t>
            </a:r>
            <a:r>
              <a:rPr lang="en-US" baseline="0" dirty="0" smtClean="0"/>
              <a:t>, one student wanted to do the straight line from A to B. So I went to the board and DID the integral for that path – it’s easy enough. (Integrate x dx + y </a:t>
            </a:r>
            <a:r>
              <a:rPr lang="en-US" baseline="0" dirty="0" err="1" smtClean="0"/>
              <a:t>dy</a:t>
            </a:r>
            <a:r>
              <a:rPr lang="en-US" baseline="0" dirty="0" smtClean="0"/>
              <a:t>, each is simple.)  </a:t>
            </a:r>
            <a:endParaRPr lang="en-US" baseline="0" dirty="0" smtClean="0"/>
          </a:p>
          <a:p>
            <a:endParaRPr lang="en-US" baseline="0" dirty="0" smtClean="0"/>
          </a:p>
          <a:p>
            <a:r>
              <a:rPr lang="en-US" baseline="0" dirty="0" smtClean="0"/>
              <a:t>S. Pollock and D. </a:t>
            </a:r>
            <a:r>
              <a:rPr lang="en-US" baseline="0" dirty="0" err="1" smtClean="0"/>
              <a:t>Cabellero</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184288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endParaRPr lang="en-US" dirty="0" smtClean="0"/>
          </a:p>
          <a:p>
            <a:r>
              <a:rPr lang="en-US" dirty="0" smtClean="0"/>
              <a:t>11, 0, 14, 13, [[62]</a:t>
            </a:r>
            <a:r>
              <a:rPr lang="en-US" dirty="0" smtClean="0"/>
              <a:t>]</a:t>
            </a:r>
          </a:p>
          <a:p>
            <a:r>
              <a:rPr lang="en-US" dirty="0" smtClean="0"/>
              <a:t>Last year, we</a:t>
            </a:r>
            <a:r>
              <a:rPr lang="en-US" baseline="0" dirty="0" smtClean="0"/>
              <a:t> did not have option D above, so E (then D) was correct </a:t>
            </a:r>
            <a:r>
              <a:rPr lang="en-US" dirty="0" smtClean="0"/>
              <a:t>: </a:t>
            </a:r>
            <a:r>
              <a:rPr lang="en-US" dirty="0" err="1" smtClean="0"/>
              <a:t>Sp</a:t>
            </a:r>
            <a:r>
              <a:rPr lang="en-US" dirty="0" smtClean="0"/>
              <a:t> 11:  19, 45, 17, [[19]]]</a:t>
            </a:r>
          </a:p>
          <a:p>
            <a:endParaRPr lang="en-US" dirty="0" smtClean="0"/>
          </a:p>
          <a:p>
            <a:r>
              <a:rPr lang="en-US" dirty="0" smtClean="0"/>
              <a:t>Decent performance, we talked about reasons why people</a:t>
            </a:r>
            <a:r>
              <a:rPr lang="en-US" baseline="0" dirty="0" smtClean="0"/>
              <a:t> might be tempted with A, C, and D</a:t>
            </a:r>
          </a:p>
          <a:p>
            <a:r>
              <a:rPr lang="en-US" baseline="0" dirty="0" smtClean="0"/>
              <a:t>(A is sort of obvious, but what if you go around a circle? </a:t>
            </a:r>
          </a:p>
          <a:p>
            <a:r>
              <a:rPr lang="en-US" baseline="0" dirty="0" smtClean="0"/>
              <a:t>C turns out to be the “familiar” d(area) element, this suckered a good 9 students! Talked about units</a:t>
            </a:r>
            <a:r>
              <a:rPr lang="en-US" baseline="0" dirty="0" smtClean="0"/>
              <a:t>…</a:t>
            </a:r>
          </a:p>
          <a:p>
            <a:r>
              <a:rPr lang="en-US" baseline="0" dirty="0" smtClean="0"/>
              <a:t>Last year answer B captured 45% of the class!!? </a:t>
            </a:r>
            <a:endParaRPr lang="en-US" baseline="0" dirty="0" smtClean="0"/>
          </a:p>
          <a:p>
            <a:r>
              <a:rPr lang="en-US" baseline="0" dirty="0" smtClean="0"/>
              <a:t>D is very tempting too, it’s directly analogous to </a:t>
            </a:r>
            <a:r>
              <a:rPr lang="en-US" baseline="0" dirty="0" err="1" smtClean="0"/>
              <a:t>dr</a:t>
            </a:r>
            <a:r>
              <a:rPr lang="en-US" baseline="0" dirty="0" smtClean="0"/>
              <a:t> in Cartesian, (dx </a:t>
            </a:r>
            <a:r>
              <a:rPr lang="en-US" baseline="0" dirty="0" err="1" smtClean="0"/>
              <a:t>ihat</a:t>
            </a:r>
            <a:r>
              <a:rPr lang="en-US" baseline="0" dirty="0" smtClean="0"/>
              <a:t> + </a:t>
            </a:r>
            <a:r>
              <a:rPr lang="en-US" baseline="0" dirty="0" err="1" smtClean="0"/>
              <a:t>dy</a:t>
            </a:r>
            <a:r>
              <a:rPr lang="en-US" baseline="0" dirty="0" smtClean="0"/>
              <a:t> </a:t>
            </a:r>
            <a:r>
              <a:rPr lang="en-US" baseline="0" dirty="0" err="1" smtClean="0"/>
              <a:t>yhat</a:t>
            </a:r>
            <a:r>
              <a:rPr lang="en-US" baseline="0" dirty="0" smtClean="0"/>
              <a:t>). Asked them “what’s manifestly wrong with the second term” and got “units” from some. (Had to discuss units of radians, there was some confusion about that)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Finally talk about E. One student justified E right away by appealing to our earlier calculation of v = </a:t>
            </a:r>
            <a:r>
              <a:rPr lang="en-US" baseline="0" dirty="0" err="1" smtClean="0"/>
              <a:t>dr</a:t>
            </a:r>
            <a:r>
              <a:rPr lang="en-US" baseline="0" dirty="0" smtClean="0"/>
              <a:t>/</a:t>
            </a:r>
            <a:r>
              <a:rPr lang="en-US" baseline="0" dirty="0" err="1" smtClean="0"/>
              <a:t>dt</a:t>
            </a:r>
            <a:r>
              <a:rPr lang="en-US" baseline="0" dirty="0" smtClean="0"/>
              <a:t> (from lecture #2 or #3, and it was on last week’s exam of course).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For me, a good picture is valuable here. Draw an r vector at angle theta. Then, draw a little d(</a:t>
            </a:r>
            <a:r>
              <a:rPr lang="en-US" baseline="0" dirty="0" err="1" smtClean="0"/>
              <a:t>vec</a:t>
            </a:r>
            <a:r>
              <a:rPr lang="en-US" baseline="0" dirty="0" smtClean="0"/>
              <a:t> r) arrow leading away (in the +</a:t>
            </a:r>
            <a:r>
              <a:rPr lang="en-US" baseline="0" dirty="0" err="1" smtClean="0"/>
              <a:t>rhat</a:t>
            </a:r>
            <a:r>
              <a:rPr lang="en-US" baseline="0" dirty="0" smtClean="0"/>
              <a:t>, +</a:t>
            </a:r>
            <a:r>
              <a:rPr lang="en-US" baseline="0" dirty="0" err="1" smtClean="0"/>
              <a:t>phihat</a:t>
            </a:r>
            <a:r>
              <a:rPr lang="en-US" baseline="0" dirty="0" smtClean="0"/>
              <a:t> direction for convenience). Point out that this “change” vector could be written (dx, </a:t>
            </a:r>
            <a:r>
              <a:rPr lang="en-US" baseline="0" dirty="0" err="1" smtClean="0"/>
              <a:t>dy</a:t>
            </a:r>
            <a:r>
              <a:rPr lang="en-US" baseline="0" dirty="0" smtClean="0"/>
              <a:t>), but in polar coordinates, look closely. It’s definitely “</a:t>
            </a:r>
            <a:r>
              <a:rPr lang="en-US" baseline="0" dirty="0" err="1" smtClean="0"/>
              <a:t>dr</a:t>
            </a:r>
            <a:r>
              <a:rPr lang="en-US" baseline="0" dirty="0" smtClean="0"/>
              <a:t>” outwards, but what about “tangentially”, in the </a:t>
            </a:r>
            <a:r>
              <a:rPr lang="en-US" baseline="0" dirty="0" err="1" smtClean="0"/>
              <a:t>phihat</a:t>
            </a:r>
            <a:r>
              <a:rPr lang="en-US" baseline="0" dirty="0" smtClean="0"/>
              <a:t> direction? Draw the picture from the origin, that arc length is r </a:t>
            </a:r>
            <a:r>
              <a:rPr lang="en-US" baseline="0" dirty="0" err="1" smtClean="0"/>
              <a:t>dphi</a:t>
            </a:r>
            <a:r>
              <a:rPr lang="en-US" baseline="0" dirty="0" smtClean="0"/>
              <a:t>.  Some students seemed to really like this. </a:t>
            </a:r>
          </a:p>
          <a:p>
            <a:r>
              <a:rPr lang="en-US" baseline="0" dirty="0" smtClean="0"/>
              <a:t/>
            </a:r>
            <a:br>
              <a:rPr lang="en-US" baseline="0" dirty="0" smtClean="0"/>
            </a:br>
            <a:r>
              <a:rPr lang="en-US" baseline="0" dirty="0" smtClean="0"/>
              <a:t>An essential point to emphasize is that this formula is universal. If you are in polar coordinates, this is dr. Path doesn’t matter! The path will come in at the NEXT step. After you’ve dotted with F, and have some scalar integrals, THEN you may (or may not) need to </a:t>
            </a:r>
            <a:r>
              <a:rPr lang="en-US" baseline="0" dirty="0" err="1" smtClean="0"/>
              <a:t>parametrize</a:t>
            </a:r>
            <a:r>
              <a:rPr lang="en-US" baseline="0" dirty="0" smtClean="0"/>
              <a:t> the path.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4525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 </a:t>
            </a:r>
            <a:endParaRPr lang="en-US" dirty="0" smtClean="0"/>
          </a:p>
          <a:p>
            <a:endParaRPr lang="en-US" dirty="0" smtClean="0"/>
          </a:p>
          <a:p>
            <a:r>
              <a:rPr lang="en-US" dirty="0" smtClean="0"/>
              <a:t>Go back to the last example and do it more formally around the circular path, using results from last slide</a:t>
            </a:r>
            <a:r>
              <a:rPr lang="en-US" baseline="0" dirty="0" smtClean="0"/>
              <a:t> (Here, the </a:t>
            </a:r>
            <a:r>
              <a:rPr lang="en-US" baseline="0" dirty="0" err="1" smtClean="0"/>
              <a:t>dphi</a:t>
            </a:r>
            <a:r>
              <a:rPr lang="en-US" baseline="0" dirty="0" smtClean="0"/>
              <a:t> term vanishes due to the dot product of r(vector) with phi-hat, make sure they see why! (</a:t>
            </a:r>
            <a:r>
              <a:rPr lang="en-US" baseline="0" dirty="0" err="1" smtClean="0"/>
              <a:t>Rhat</a:t>
            </a:r>
            <a:r>
              <a:rPr lang="en-US" baseline="0" dirty="0" smtClean="0"/>
              <a:t> and </a:t>
            </a:r>
            <a:r>
              <a:rPr lang="en-US" baseline="0" dirty="0" err="1" smtClean="0"/>
              <a:t>phihat</a:t>
            </a:r>
            <a:r>
              <a:rPr lang="en-US" baseline="0" dirty="0" smtClean="0"/>
              <a:t> are always orthogonal). Then, ask them about “</a:t>
            </a:r>
            <a:r>
              <a:rPr lang="en-US" baseline="0" dirty="0" err="1" smtClean="0"/>
              <a:t>rhat</a:t>
            </a:r>
            <a:r>
              <a:rPr lang="en-US" baseline="0" dirty="0" smtClean="0"/>
              <a:t> dot </a:t>
            </a:r>
            <a:r>
              <a:rPr lang="en-US" baseline="0" dirty="0" err="1" smtClean="0"/>
              <a:t>rhat</a:t>
            </a:r>
            <a:r>
              <a:rPr lang="en-US" baseline="0" dirty="0" smtClean="0"/>
              <a:t>”, not everyone knows that, but many do. Finally, you get that you are integrating r </a:t>
            </a:r>
            <a:r>
              <a:rPr lang="en-US" baseline="0" dirty="0" err="1" smtClean="0"/>
              <a:t>dr</a:t>
            </a:r>
            <a:r>
              <a:rPr lang="en-US" baseline="0" dirty="0" smtClean="0"/>
              <a:t>, around a circle of fixed r=</a:t>
            </a:r>
            <a:r>
              <a:rPr lang="en-US" baseline="0" dirty="0" err="1" smtClean="0"/>
              <a:t>Sqrt</a:t>
            </a:r>
            <a:r>
              <a:rPr lang="en-US" baseline="0" dirty="0" smtClean="0"/>
              <a:t>[8]. And, what’s </a:t>
            </a:r>
            <a:r>
              <a:rPr lang="en-US" baseline="0" dirty="0" err="1" smtClean="0"/>
              <a:t>dr</a:t>
            </a:r>
            <a:r>
              <a:rPr lang="en-US" baseline="0" dirty="0" smtClean="0"/>
              <a:t> for this path? Ah, it’s zero… (So this recapitulates the earlier examples, this time with polar coordinates)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81852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Whiteboard activity: Sketch</a:t>
            </a:r>
            <a:r>
              <a:rPr lang="en-US" baseline="0" dirty="0" smtClean="0"/>
              <a:t> this field! </a:t>
            </a:r>
            <a:endParaRPr lang="en-US" dirty="0" smtClean="0"/>
          </a:p>
          <a:p>
            <a:endParaRPr lang="en-US" dirty="0" smtClean="0"/>
          </a:p>
          <a:p>
            <a:r>
              <a:rPr lang="en-US" dirty="0" smtClean="0"/>
              <a:t>Let them sweat</a:t>
            </a:r>
            <a:r>
              <a:rPr lang="en-US" baseline="0" dirty="0" smtClean="0"/>
              <a:t> this out for awhile. I gave about 4 minutes. It’s hard, very few got it. Many had radial plots, or phi-hat plots, but it’s neither. (This was ALSO </a:t>
            </a:r>
            <a:r>
              <a:rPr lang="en-US" baseline="0" dirty="0" smtClean="0"/>
              <a:t>one part </a:t>
            </a:r>
            <a:r>
              <a:rPr lang="en-US" baseline="0" dirty="0" smtClean="0"/>
              <a:t>of the </a:t>
            </a:r>
            <a:r>
              <a:rPr lang="en-US" baseline="0" dirty="0" smtClean="0"/>
              <a:t>Tutorial activity </a:t>
            </a:r>
            <a:r>
              <a:rPr lang="en-US" baseline="0" dirty="0" smtClean="0"/>
              <a:t>from last class, but few got to it, it was near the end)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309741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endParaRPr lang="en-US" dirty="0" smtClean="0"/>
          </a:p>
          <a:p>
            <a:endParaRPr lang="en-US" dirty="0" smtClean="0"/>
          </a:p>
          <a:p>
            <a:r>
              <a:rPr lang="en-US" dirty="0" smtClean="0"/>
              <a:t>Treat this like the previous one. Ask about the curl – lots think it DOES have a curl. Sometimes you get fooled,</a:t>
            </a:r>
            <a:r>
              <a:rPr lang="en-US" baseline="0" dirty="0" smtClean="0"/>
              <a:t> the pinwheels don’t turn here! </a:t>
            </a:r>
            <a:r>
              <a:rPr lang="en-US" baseline="0" dirty="0" smtClean="0"/>
              <a:t>Really, I must do </a:t>
            </a:r>
            <a:r>
              <a:rPr lang="en-US" baseline="0" dirty="0" smtClean="0"/>
              <a:t>the cross product to check, it comes out zero (I did this in detail for them) So it’s conservative – what path do you like? Many wanted “straight line”, so we DID it. F dot </a:t>
            </a:r>
            <a:r>
              <a:rPr lang="en-US" baseline="0" dirty="0" err="1" smtClean="0"/>
              <a:t>dr</a:t>
            </a:r>
            <a:r>
              <a:rPr lang="en-US" baseline="0" dirty="0" smtClean="0"/>
              <a:t> becomes y dx + x dy. On the straight horizontal path, </a:t>
            </a:r>
            <a:r>
              <a:rPr lang="en-US" baseline="0" dirty="0" err="1" smtClean="0"/>
              <a:t>dy</a:t>
            </a:r>
            <a:r>
              <a:rPr lang="en-US" baseline="0" dirty="0" smtClean="0"/>
              <a:t>=0, so that simplifies away. And y = -3 all the way, so THAT simplifies, it’s just -3 * 6. </a:t>
            </a:r>
          </a:p>
          <a:p>
            <a:r>
              <a:rPr lang="en-US" baseline="0" dirty="0" smtClean="0"/>
              <a:t>Sweet! </a:t>
            </a:r>
            <a:endParaRPr lang="en-US" dirty="0" smtClean="0"/>
          </a:p>
          <a:p>
            <a:endParaRPr lang="en-US" dirty="0" smtClean="0"/>
          </a:p>
          <a:p>
            <a:r>
              <a:rPr lang="en-US" dirty="0" smtClean="0"/>
              <a:t>Here, there</a:t>
            </a:r>
            <a:r>
              <a:rPr lang="en-US" baseline="0" dirty="0" smtClean="0"/>
              <a:t> were two “favorite path”</a:t>
            </a:r>
            <a:r>
              <a:rPr lang="en-US" baseline="0" dirty="0" smtClean="0"/>
              <a:t>. (Diagonal in to origin, then back out, was also some students’ choice)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2244024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err="1" smtClean="0"/>
              <a:t>Sp</a:t>
            </a:r>
            <a:r>
              <a:rPr lang="en-US" dirty="0" smtClean="0"/>
              <a:t> 12 </a:t>
            </a:r>
            <a:r>
              <a:rPr lang="en-US" dirty="0" smtClean="0"/>
              <a:t>SJP L#11</a:t>
            </a:r>
            <a:endParaRPr lang="en-US" dirty="0" smtClean="0"/>
          </a:p>
          <a:p>
            <a:r>
              <a:rPr lang="en-US" dirty="0" smtClean="0"/>
              <a:t>This was for Tutorial activity 5line_integral_activity_mod.pdf</a:t>
            </a:r>
          </a:p>
          <a:p>
            <a:endParaRPr lang="en-US" dirty="0" smtClean="0"/>
          </a:p>
          <a:p>
            <a:r>
              <a:rPr lang="en-US" dirty="0" smtClean="0"/>
              <a:t>NO TIME, I skipped it. Too bad! </a:t>
            </a:r>
          </a:p>
          <a:p>
            <a:endParaRPr lang="en-US" dirty="0" smtClean="0"/>
          </a:p>
          <a:p>
            <a:r>
              <a:rPr lang="en-US" dirty="0" smtClean="0"/>
              <a:t>It’s a good activity, </a:t>
            </a:r>
            <a:r>
              <a:rPr lang="en-US" dirty="0" smtClean="0"/>
              <a:t>last year we </a:t>
            </a:r>
            <a:r>
              <a:rPr lang="en-US" dirty="0" smtClean="0"/>
              <a:t>gave them ~20 minutes,</a:t>
            </a:r>
            <a:r>
              <a:rPr lang="en-US" baseline="0" dirty="0" smtClean="0"/>
              <a:t> and in the end the clicks here were </a:t>
            </a:r>
            <a:r>
              <a:rPr lang="en-US" dirty="0" smtClean="0"/>
              <a:t> 6, 56, 18, 21 </a:t>
            </a:r>
          </a:p>
          <a:p>
            <a:r>
              <a:rPr lang="en-US" dirty="0" smtClean="0"/>
              <a:t>So, 40</a:t>
            </a:r>
            <a:r>
              <a:rPr lang="en-US" dirty="0" smtClean="0"/>
              <a:t>%</a:t>
            </a:r>
            <a:r>
              <a:rPr lang="en-US" baseline="0" dirty="0" smtClean="0"/>
              <a:t> </a:t>
            </a:r>
            <a:r>
              <a:rPr lang="en-US" baseline="0" dirty="0" smtClean="0"/>
              <a:t>finished. We interrupted after about 10 minutes to talk through page 1. </a:t>
            </a:r>
          </a:p>
          <a:p>
            <a:r>
              <a:rPr lang="en-US" baseline="0" dirty="0" smtClean="0"/>
              <a:t>We are modifying it a little more based on the timing, to try to make it more of a 20 minute activity.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408395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in ‘12.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4083951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 the Maine </a:t>
            </a:r>
            <a:r>
              <a:rPr lang="en-US" dirty="0" smtClean="0"/>
              <a:t>Tutorial activity 6TtCFP_Tutorial</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72861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endParaRPr lang="en-US" dirty="0" smtClean="0"/>
          </a:p>
          <a:p>
            <a:r>
              <a:rPr lang="en-US" dirty="0" smtClean="0"/>
              <a:t>Spent 22 minutes on the Maine Tutorial activity 6TtCFP_Tutorial</a:t>
            </a:r>
          </a:p>
          <a:p>
            <a:r>
              <a:rPr lang="en-US" dirty="0" smtClean="0"/>
              <a:t>Class quickly spread out in pace – this was a hard one to coordinate. Some whipped through it, others</a:t>
            </a:r>
            <a:r>
              <a:rPr lang="en-US" baseline="0" dirty="0" smtClean="0"/>
              <a:t> struggled on page one for much of the time (I’m not sure why!) We had many good </a:t>
            </a:r>
            <a:r>
              <a:rPr lang="en-US" baseline="0" dirty="0" smtClean="0"/>
              <a:t>questions. </a:t>
            </a:r>
          </a:p>
          <a:p>
            <a:endParaRPr lang="en-US" baseline="0" dirty="0" smtClean="0"/>
          </a:p>
          <a:p>
            <a:r>
              <a:rPr lang="en-US" baseline="0" dirty="0" smtClean="0"/>
              <a:t>Issues </a:t>
            </a:r>
            <a:r>
              <a:rPr lang="en-US" baseline="0" dirty="0" smtClean="0"/>
              <a:t>include “which way is the force” (straight down, or “down the hill”?) </a:t>
            </a:r>
            <a:endParaRPr lang="en-US" baseline="0" dirty="0" smtClean="0"/>
          </a:p>
          <a:p>
            <a:r>
              <a:rPr lang="en-US" baseline="0" dirty="0" smtClean="0"/>
              <a:t>How </a:t>
            </a:r>
            <a:r>
              <a:rPr lang="en-US" baseline="0" dirty="0" smtClean="0"/>
              <a:t>can speed be same for boulders falling the same height when the TIME is not the same. (And for one group, WHY is the speed the same, how do you know?) </a:t>
            </a:r>
            <a:endParaRPr lang="en-US" baseline="0" dirty="0" smtClean="0"/>
          </a:p>
          <a:p>
            <a:r>
              <a:rPr lang="en-US" baseline="0" dirty="0" smtClean="0"/>
              <a:t>What </a:t>
            </a:r>
            <a:r>
              <a:rPr lang="en-US" baseline="0" dirty="0" smtClean="0"/>
              <a:t>is the definition of </a:t>
            </a:r>
            <a:r>
              <a:rPr lang="en-US" baseline="0" dirty="0" smtClean="0"/>
              <a:t>(partial) </a:t>
            </a:r>
            <a:r>
              <a:rPr lang="en-US" baseline="0" dirty="0" err="1" smtClean="0"/>
              <a:t>dU</a:t>
            </a:r>
            <a:r>
              <a:rPr lang="en-US" baseline="0" dirty="0" smtClean="0"/>
              <a:t>/dx</a:t>
            </a:r>
            <a:r>
              <a:rPr lang="en-US" baseline="0" dirty="0" smtClean="0"/>
              <a:t>?</a:t>
            </a:r>
          </a:p>
          <a:p>
            <a:r>
              <a:rPr lang="en-US" baseline="0" dirty="0" smtClean="0"/>
              <a:t>Why </a:t>
            </a:r>
            <a:r>
              <a:rPr lang="en-US" baseline="0" dirty="0" smtClean="0"/>
              <a:t>is it positive if the function increases to the right, and not ambiguous in sign? </a:t>
            </a:r>
            <a:endParaRPr lang="en-US" baseline="0" dirty="0" smtClean="0"/>
          </a:p>
          <a:p>
            <a:r>
              <a:rPr lang="en-US" baseline="0" dirty="0" smtClean="0"/>
              <a:t>Which </a:t>
            </a:r>
            <a:r>
              <a:rPr lang="en-US" baseline="0" dirty="0" smtClean="0"/>
              <a:t>way does the gradient point? (Parallel to slope? Up the slope? Down the slope?) </a:t>
            </a:r>
            <a:endParaRPr lang="en-US" baseline="0" dirty="0" smtClean="0"/>
          </a:p>
          <a:p>
            <a:r>
              <a:rPr lang="en-US" baseline="0" dirty="0" smtClean="0"/>
              <a:t>Why</a:t>
            </a:r>
            <a:r>
              <a:rPr lang="en-US" baseline="0" dirty="0" smtClean="0"/>
              <a:t>/is there a minus sign in F=-grad(U).  </a:t>
            </a:r>
            <a:endParaRPr lang="en-US" baseline="0" dirty="0" smtClean="0"/>
          </a:p>
          <a:p>
            <a:endParaRPr lang="en-US" baseline="0" dirty="0" smtClean="0"/>
          </a:p>
          <a:p>
            <a:r>
              <a:rPr lang="en-US" baseline="0" dirty="0" smtClean="0"/>
              <a:t>One </a:t>
            </a:r>
            <a:r>
              <a:rPr lang="en-US" baseline="0" dirty="0" smtClean="0"/>
              <a:t>fast group was done so quickly I posed the challenge to them that in fact F(net) is NOT –grad U in this case (see notes on the Tutorial file itself for more on this). For most, though, they were puzzling nicely over the </a:t>
            </a:r>
            <a:r>
              <a:rPr lang="en-US" baseline="0" dirty="0" smtClean="0"/>
              <a:t>issues</a:t>
            </a:r>
            <a:r>
              <a:rPr lang="en-US" baseline="0" dirty="0" smtClean="0"/>
              <a:t>. </a:t>
            </a:r>
          </a:p>
          <a:p>
            <a:endParaRPr lang="en-US" baseline="0" dirty="0" smtClean="0"/>
          </a:p>
          <a:p>
            <a:r>
              <a:rPr lang="en-US" baseline="0" dirty="0" smtClean="0"/>
              <a:t>Spent about 5 </a:t>
            </a:r>
            <a:r>
              <a:rPr lang="en-US" baseline="0" dirty="0" smtClean="0"/>
              <a:t>collective class minutes at end discussing </a:t>
            </a:r>
            <a:r>
              <a:rPr lang="en-US" baseline="0" dirty="0" smtClean="0"/>
              <a:t>these 2 puzzles – got students to come up with counterexamples to each. (The Tutorial itself is the counterexample to 2, all three points are at the same height). The point one of my students raised is not to confuse potential with “rate of change of potential”. </a:t>
            </a:r>
            <a:r>
              <a:rPr lang="en-US" baseline="0" dirty="0" smtClean="0"/>
              <a:t>Precisely</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(Question idea from Lincoln</a:t>
            </a:r>
            <a:r>
              <a:rPr lang="en-US" baseline="0" dirty="0" smtClean="0"/>
              <a:t> Carr, Mines)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1052750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[[61]], </a:t>
            </a:r>
            <a:r>
              <a:rPr lang="en-US" dirty="0" smtClean="0"/>
              <a:t>39, 0</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 year it</a:t>
            </a:r>
            <a:r>
              <a:rPr lang="en-US" baseline="0" dirty="0" smtClean="0"/>
              <a:t> was </a:t>
            </a:r>
            <a:r>
              <a:rPr lang="en-US" dirty="0" smtClean="0"/>
              <a:t>[26] 63,</a:t>
            </a:r>
            <a:r>
              <a:rPr lang="en-US" baseline="0" dirty="0" smtClean="0"/>
              <a:t> 12</a:t>
            </a:r>
          </a:p>
          <a:p>
            <a:endParaRPr lang="en-US" dirty="0" smtClean="0"/>
          </a:p>
          <a:p>
            <a:r>
              <a:rPr lang="en-US" dirty="0" smtClean="0"/>
              <a:t>My </a:t>
            </a:r>
            <a:r>
              <a:rPr lang="en-US" dirty="0"/>
              <a:t>answer is A)</a:t>
            </a:r>
            <a:r>
              <a:rPr lang="en-US" baseline="0" dirty="0"/>
              <a:t>  </a:t>
            </a:r>
            <a:r>
              <a:rPr lang="en-US" baseline="0" dirty="0" smtClean="0"/>
              <a:t>This can be </a:t>
            </a:r>
            <a:r>
              <a:rPr lang="en-US" baseline="0" dirty="0"/>
              <a:t>*very* challenging for students (it still is for </a:t>
            </a:r>
            <a:r>
              <a:rPr lang="en-US" baseline="0" dirty="0" smtClean="0"/>
              <a:t>me) </a:t>
            </a:r>
            <a:r>
              <a:rPr lang="en-US" baseline="0" dirty="0"/>
              <a:t>but it’s correct. </a:t>
            </a:r>
          </a:p>
          <a:p>
            <a:endParaRPr lang="en-US" baseline="0" dirty="0"/>
          </a:p>
          <a:p>
            <a:r>
              <a:rPr lang="en-US" baseline="0" dirty="0"/>
              <a:t>The answer is staring at you, at the bottom of the slide</a:t>
            </a:r>
            <a:r>
              <a:rPr lang="en-US" baseline="0" dirty="0" smtClean="0"/>
              <a:t>! (</a:t>
            </a:r>
            <a:r>
              <a:rPr lang="en-US" baseline="0" dirty="0" smtClean="0"/>
              <a:t>Although, I animated it, so it wasn’t showing. But I had written </a:t>
            </a:r>
            <a:r>
              <a:rPr lang="en-US" baseline="0" dirty="0" err="1" smtClean="0"/>
              <a:t>dr</a:t>
            </a:r>
            <a:r>
              <a:rPr lang="en-US" baseline="0" dirty="0" smtClean="0"/>
              <a:t> = </a:t>
            </a:r>
            <a:r>
              <a:rPr lang="en-US" baseline="0" dirty="0" err="1" smtClean="0"/>
              <a:t>dr</a:t>
            </a:r>
            <a:r>
              <a:rPr lang="en-US" baseline="0" dirty="0" smtClean="0"/>
              <a:t> </a:t>
            </a:r>
            <a:r>
              <a:rPr lang="en-US" baseline="0" dirty="0" err="1" smtClean="0"/>
              <a:t>rhat</a:t>
            </a:r>
            <a:r>
              <a:rPr lang="en-US" baseline="0" dirty="0" smtClean="0"/>
              <a:t> + r dpi </a:t>
            </a:r>
            <a:r>
              <a:rPr lang="en-US" baseline="0" dirty="0" err="1" smtClean="0"/>
              <a:t>phat</a:t>
            </a:r>
            <a:r>
              <a:rPr lang="en-US" baseline="0" dirty="0" smtClean="0"/>
              <a:t> on the board earlier)  </a:t>
            </a:r>
          </a:p>
          <a:p>
            <a:endParaRPr lang="en-US" baseline="0" dirty="0" smtClean="0"/>
          </a:p>
          <a:p>
            <a:r>
              <a:rPr lang="en-US" baseline="0" dirty="0" smtClean="0"/>
              <a:t> </a:t>
            </a:r>
            <a:r>
              <a:rPr lang="en-US" baseline="0" dirty="0"/>
              <a:t>If you are moving in the </a:t>
            </a:r>
            <a:r>
              <a:rPr lang="en-US" baseline="0" dirty="0" err="1"/>
              <a:t>dr</a:t>
            </a:r>
            <a:r>
              <a:rPr lang="en-US" baseline="0" dirty="0"/>
              <a:t> direction, then </a:t>
            </a:r>
            <a:r>
              <a:rPr lang="en-US" baseline="0" dirty="0" err="1" smtClean="0"/>
              <a:t>d</a:t>
            </a:r>
            <a:r>
              <a:rPr lang="en-US" b="1" baseline="0" dirty="0" err="1" smtClean="0"/>
              <a:t>r</a:t>
            </a:r>
            <a:r>
              <a:rPr lang="en-US" baseline="0" dirty="0" smtClean="0"/>
              <a:t> </a:t>
            </a:r>
            <a:r>
              <a:rPr lang="en-US" baseline="0" dirty="0"/>
              <a:t>is just </a:t>
            </a:r>
            <a:r>
              <a:rPr lang="en-US" baseline="0" dirty="0" err="1"/>
              <a:t>dr</a:t>
            </a:r>
            <a:r>
              <a:rPr lang="en-US" baseline="0" dirty="0"/>
              <a:t> </a:t>
            </a:r>
            <a:r>
              <a:rPr lang="en-US" baseline="0" dirty="0" err="1"/>
              <a:t>rhat</a:t>
            </a:r>
            <a:r>
              <a:rPr lang="en-US" baseline="0" dirty="0"/>
              <a:t>. </a:t>
            </a:r>
            <a:r>
              <a:rPr lang="en-US" baseline="0" dirty="0" smtClean="0"/>
              <a:t>Always! That’s what </a:t>
            </a:r>
            <a:r>
              <a:rPr lang="en-US" baseline="0" dirty="0" err="1" smtClean="0"/>
              <a:t>dr</a:t>
            </a:r>
            <a:r>
              <a:rPr lang="en-US" baseline="0" dirty="0" smtClean="0"/>
              <a:t> is (see earlier clicker question) The </a:t>
            </a:r>
            <a:r>
              <a:rPr lang="en-US" baseline="0" dirty="0"/>
              <a:t>sign will be taken care of by the limits of integration: in effect, if you are integrating “in” as shown, </a:t>
            </a:r>
            <a:r>
              <a:rPr lang="en-US" baseline="0" dirty="0" err="1"/>
              <a:t>dr</a:t>
            </a:r>
            <a:r>
              <a:rPr lang="en-US" baseline="0" dirty="0"/>
              <a:t> will itself prove to be a signed, negative quantity. If you *stick in* an extra minus sign like in B, you will double count and get the wrong result.  </a:t>
            </a:r>
            <a:endParaRPr lang="en-US" baseline="0" dirty="0" smtClean="0"/>
          </a:p>
          <a:p>
            <a:endParaRPr lang="en-US" baseline="0" dirty="0"/>
          </a:p>
          <a:p>
            <a:r>
              <a:rPr lang="en-US" baseline="0" dirty="0" err="1" smtClean="0"/>
              <a:t>d</a:t>
            </a:r>
            <a:r>
              <a:rPr lang="en-US" b="1" baseline="0" dirty="0" err="1" smtClean="0"/>
              <a:t>r</a:t>
            </a:r>
            <a:r>
              <a:rPr lang="en-US" b="0" baseline="0" dirty="0" smtClean="0"/>
              <a:t> </a:t>
            </a:r>
            <a:r>
              <a:rPr lang="en-US" b="0" baseline="0" dirty="0"/>
              <a:t>is ALWAYS dx </a:t>
            </a:r>
            <a:r>
              <a:rPr lang="en-US" b="0" baseline="0" dirty="0" err="1"/>
              <a:t>ihat</a:t>
            </a:r>
            <a:r>
              <a:rPr lang="en-US" b="0" baseline="0" dirty="0"/>
              <a:t> + </a:t>
            </a:r>
            <a:r>
              <a:rPr lang="en-US" b="0" baseline="0" dirty="0" err="1"/>
              <a:t>dy</a:t>
            </a:r>
            <a:r>
              <a:rPr lang="en-US" b="0" baseline="0" dirty="0"/>
              <a:t> </a:t>
            </a:r>
            <a:r>
              <a:rPr lang="en-US" b="0" baseline="0" dirty="0" err="1"/>
              <a:t>jhat</a:t>
            </a:r>
            <a:r>
              <a:rPr lang="en-US" b="0" baseline="0" dirty="0"/>
              <a:t> in </a:t>
            </a:r>
            <a:r>
              <a:rPr lang="en-US" b="0" baseline="0" dirty="0" err="1"/>
              <a:t>cartesian</a:t>
            </a:r>
            <a:r>
              <a:rPr lang="en-US" b="0" baseline="0" dirty="0"/>
              <a:t>, and </a:t>
            </a:r>
            <a:r>
              <a:rPr lang="en-US" b="0" baseline="0" dirty="0" err="1"/>
              <a:t>dr</a:t>
            </a:r>
            <a:r>
              <a:rPr lang="en-US" b="0" baseline="0" dirty="0"/>
              <a:t> </a:t>
            </a:r>
            <a:r>
              <a:rPr lang="en-US" b="0" baseline="0" dirty="0" err="1"/>
              <a:t>rhat</a:t>
            </a:r>
            <a:r>
              <a:rPr lang="en-US" b="0" baseline="0" dirty="0"/>
              <a:t> + </a:t>
            </a:r>
            <a:r>
              <a:rPr lang="en-US" b="0" baseline="0" dirty="0" err="1"/>
              <a:t>etc</a:t>
            </a:r>
            <a:r>
              <a:rPr lang="en-US" b="0" baseline="0" dirty="0"/>
              <a:t> in spherical, no exceptions! </a:t>
            </a:r>
            <a:endParaRPr lang="en-US" b="0" baseline="0" dirty="0" smtClean="0"/>
          </a:p>
          <a:p>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Arial" pitchFamily="-111" charset="0"/>
                <a:cs typeface="Arial" pitchFamily="34" charset="0"/>
              </a:rPr>
              <a:t>Consider a "pie-shaped" integral of this same vector function. Argue (without proof here) that the full loop integral should vanish, and in this way simply </a:t>
            </a:r>
            <a:r>
              <a:rPr lang="en-US" sz="1200" kern="1200" dirty="0" smtClean="0">
                <a:solidFill>
                  <a:schemeClr val="tx1"/>
                </a:solidFill>
                <a:effectLst/>
                <a:latin typeface="Arial" pitchFamily="34" charset="0"/>
                <a:ea typeface="Arial" pitchFamily="-111" charset="0"/>
                <a:cs typeface="Arial" pitchFamily="34" charset="0"/>
              </a:rPr>
              <a:t>show that </a:t>
            </a:r>
            <a:r>
              <a:rPr lang="en-US" sz="1200" kern="1200" dirty="0" smtClean="0">
                <a:solidFill>
                  <a:schemeClr val="tx1"/>
                </a:solidFill>
                <a:effectLst/>
                <a:latin typeface="Arial" pitchFamily="34" charset="0"/>
                <a:ea typeface="Arial" pitchFamily="-111" charset="0"/>
                <a:cs typeface="Arial" pitchFamily="34" charset="0"/>
              </a:rPr>
              <a:t>you do NOT want to introduce that extra minus sign..) that seemed to help some students</a:t>
            </a:r>
            <a:r>
              <a:rPr lang="en-US" sz="1200" kern="1200" baseline="0" dirty="0" smtClean="0">
                <a:solidFill>
                  <a:schemeClr val="tx1"/>
                </a:solidFill>
                <a:effectLst/>
                <a:latin typeface="Arial" pitchFamily="34" charset="0"/>
                <a:ea typeface="Arial" pitchFamily="-111" charset="0"/>
                <a:cs typeface="Arial" pitchFamily="34" charset="0"/>
              </a:rPr>
              <a:t> (?) </a:t>
            </a:r>
            <a:r>
              <a:rPr lang="en-US" sz="1200" kern="1200" dirty="0" smtClean="0">
                <a:solidFill>
                  <a:schemeClr val="tx1"/>
                </a:solidFill>
                <a:effectLst/>
                <a:latin typeface="Arial" pitchFamily="34" charset="0"/>
                <a:ea typeface="Arial" pitchFamily="-111" charset="0"/>
                <a:cs typeface="Arial" pitchFamily="34" charset="0"/>
              </a:rPr>
              <a:t> </a:t>
            </a:r>
          </a:p>
          <a:p>
            <a:endParaRPr lang="en-US" baseline="0" dirty="0"/>
          </a:p>
          <a:p>
            <a:endParaRPr lang="en-US" baseline="0" dirty="0"/>
          </a:p>
          <a:p>
            <a:r>
              <a:rPr lang="en-US" u="sng" baseline="0" dirty="0" smtClean="0"/>
              <a:t>NOTES From </a:t>
            </a:r>
            <a:r>
              <a:rPr lang="en-US" u="sng" baseline="0" dirty="0" smtClean="0"/>
              <a:t>last </a:t>
            </a:r>
            <a:r>
              <a:rPr lang="en-US" u="sng" baseline="0" dirty="0" smtClean="0"/>
              <a:t>year </a:t>
            </a:r>
            <a:r>
              <a:rPr lang="en-US" u="sng" baseline="0" dirty="0" err="1" smtClean="0"/>
              <a:t>Sp</a:t>
            </a:r>
            <a:r>
              <a:rPr lang="en-US" u="sng" baseline="0" dirty="0" smtClean="0"/>
              <a:t> ‘11: </a:t>
            </a:r>
            <a:endParaRPr lang="en-US" u="sng" baseline="0" dirty="0" smtClean="0"/>
          </a:p>
          <a:p>
            <a:endParaRPr lang="en-US" baseline="0" dirty="0" smtClean="0"/>
          </a:p>
          <a:p>
            <a:r>
              <a:rPr lang="en-US" baseline="0" dirty="0" smtClean="0"/>
              <a:t>If </a:t>
            </a:r>
            <a:r>
              <a:rPr lang="en-US" baseline="0" dirty="0"/>
              <a:t>students are still in doubt, perhaps have them consider, </a:t>
            </a:r>
            <a:r>
              <a:rPr lang="en-US" baseline="0" dirty="0" err="1"/>
              <a:t>e.g</a:t>
            </a:r>
            <a:r>
              <a:rPr lang="en-US" baseline="0" dirty="0"/>
              <a:t>, the integral to find “Potential energy of a charge in the Coulomb potential”</a:t>
            </a:r>
          </a:p>
          <a:p>
            <a:endParaRPr lang="en-US" baseline="0" dirty="0"/>
          </a:p>
          <a:p>
            <a:r>
              <a:rPr lang="en-US" baseline="0" dirty="0"/>
              <a:t>U(r)-U(infinity) =- Integral (from infinity to r)  [  </a:t>
            </a:r>
            <a:r>
              <a:rPr lang="en-US" baseline="0" dirty="0" err="1"/>
              <a:t>kQ</a:t>
            </a:r>
            <a:r>
              <a:rPr lang="en-US" baseline="0" dirty="0"/>
              <a:t>/r^2 </a:t>
            </a:r>
            <a:r>
              <a:rPr lang="en-US" baseline="0" dirty="0" err="1"/>
              <a:t>rhat</a:t>
            </a:r>
            <a:r>
              <a:rPr lang="en-US" baseline="0" dirty="0"/>
              <a:t>] dot [</a:t>
            </a:r>
            <a:r>
              <a:rPr lang="en-US" baseline="0" dirty="0" err="1"/>
              <a:t>dr</a:t>
            </a:r>
            <a:r>
              <a:rPr lang="en-US" baseline="0" dirty="0"/>
              <a:t> </a:t>
            </a:r>
            <a:r>
              <a:rPr lang="en-US" baseline="0" dirty="0" err="1"/>
              <a:t>rhat</a:t>
            </a:r>
            <a:r>
              <a:rPr lang="en-US" baseline="0" dirty="0"/>
              <a:t>]</a:t>
            </a:r>
          </a:p>
          <a:p>
            <a:r>
              <a:rPr lang="en-US" baseline="0" dirty="0"/>
              <a:t>Note that I am putting in the overall outside minus sign as we always do, this is the *</a:t>
            </a:r>
            <a:r>
              <a:rPr lang="en-US" baseline="0" dirty="0" err="1"/>
              <a:t>definitiion</a:t>
            </a:r>
            <a:r>
              <a:rPr lang="en-US" baseline="0" dirty="0"/>
              <a:t>* of Delta PE = - integral (field dot </a:t>
            </a:r>
            <a:r>
              <a:rPr lang="en-US" baseline="0" dirty="0" err="1" smtClean="0"/>
              <a:t>dr</a:t>
            </a:r>
            <a:r>
              <a:rPr lang="en-US" baseline="0" dirty="0" smtClean="0"/>
              <a:t>) </a:t>
            </a:r>
            <a:endParaRPr lang="en-US" baseline="0" dirty="0"/>
          </a:p>
          <a:p>
            <a:r>
              <a:rPr lang="en-US" baseline="0" dirty="0"/>
              <a:t>Note that the lower limit on the integral is </a:t>
            </a:r>
            <a:r>
              <a:rPr lang="en-US" baseline="0" dirty="0" err="1"/>
              <a:t>infinty</a:t>
            </a:r>
            <a:r>
              <a:rPr lang="en-US" baseline="0" dirty="0"/>
              <a:t>, that’s where I’m calling U=0, that’s where we start from. </a:t>
            </a:r>
          </a:p>
          <a:p>
            <a:r>
              <a:rPr lang="en-US" baseline="0" dirty="0"/>
              <a:t>Finally, and key to this concept test, note that even though I am integrating IN from infinity, I.e. “inwards”, exactly as shown in the picture here, I nevertheless insist on making </a:t>
            </a:r>
            <a:r>
              <a:rPr lang="en-US" baseline="0" dirty="0" err="1" smtClean="0"/>
              <a:t>dr</a:t>
            </a:r>
            <a:r>
              <a:rPr lang="en-US" baseline="0" dirty="0" smtClean="0"/>
              <a:t> </a:t>
            </a:r>
            <a:r>
              <a:rPr lang="en-US" baseline="0" dirty="0"/>
              <a:t>= +</a:t>
            </a:r>
            <a:r>
              <a:rPr lang="en-US" baseline="0" dirty="0" err="1"/>
              <a:t>dr</a:t>
            </a:r>
            <a:r>
              <a:rPr lang="en-US" baseline="0" dirty="0"/>
              <a:t> </a:t>
            </a:r>
            <a:r>
              <a:rPr lang="en-US" baseline="0" dirty="0" err="1"/>
              <a:t>rhat</a:t>
            </a:r>
            <a:r>
              <a:rPr lang="en-US" baseline="0" dirty="0"/>
              <a:t>, as answer A in this concept tests says. No minus sign there, or we’re hosed!  </a:t>
            </a:r>
          </a:p>
          <a:p>
            <a:endParaRPr lang="en-US" baseline="0" dirty="0"/>
          </a:p>
          <a:p>
            <a:r>
              <a:rPr lang="en-US" baseline="0" dirty="0"/>
              <a:t>So you get –</a:t>
            </a:r>
            <a:r>
              <a:rPr lang="en-US" baseline="0" dirty="0" err="1"/>
              <a:t>kq</a:t>
            </a:r>
            <a:r>
              <a:rPr lang="en-US" baseline="0" dirty="0"/>
              <a:t> (-1/r)| (evaluated from infinity to r)  The new, extra – sign came from integrating 1/r^2. </a:t>
            </a:r>
          </a:p>
          <a:p>
            <a:r>
              <a:rPr lang="en-US" baseline="0" dirty="0"/>
              <a:t>= +</a:t>
            </a:r>
            <a:r>
              <a:rPr lang="en-US" baseline="0" dirty="0" err="1"/>
              <a:t>kq</a:t>
            </a:r>
            <a:r>
              <a:rPr lang="en-US" baseline="0" dirty="0"/>
              <a:t>/r | upper limit r, lower limit infinity]  = +</a:t>
            </a:r>
            <a:r>
              <a:rPr lang="en-US" baseline="0" dirty="0" err="1"/>
              <a:t>kq</a:t>
            </a:r>
            <a:r>
              <a:rPr lang="en-US" baseline="0" dirty="0"/>
              <a:t>/r, as we know it should be.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20</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Skipped in ‘12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dirty="0"/>
              <a:t>,</a:t>
            </a:r>
            <a:r>
              <a:rPr lang="en-US" baseline="0" dirty="0"/>
              <a:t> </a:t>
            </a:r>
            <a:r>
              <a:rPr lang="en-US" baseline="0" dirty="0" err="1"/>
              <a:t>Sp</a:t>
            </a:r>
            <a:r>
              <a:rPr lang="en-US" baseline="0" dirty="0"/>
              <a:t> ‘11</a:t>
            </a:r>
            <a:r>
              <a:rPr lang="en-US" dirty="0"/>
              <a:t> Lecture #9</a:t>
            </a:r>
          </a:p>
          <a:p>
            <a:r>
              <a:rPr lang="en-US" dirty="0" smtClean="0"/>
              <a:t>50</a:t>
            </a:r>
            <a:r>
              <a:rPr lang="en-US" dirty="0"/>
              <a:t>% A, 25% D.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 were asked after the main Tutorial, skipped in </a:t>
            </a:r>
            <a:r>
              <a:rPr lang="fr-FR" dirty="0" smtClean="0"/>
              <a:t>’</a:t>
            </a:r>
            <a:r>
              <a:rPr lang="en-US" dirty="0" smtClean="0"/>
              <a:t>12. </a:t>
            </a:r>
          </a:p>
          <a:p>
            <a:r>
              <a:rPr lang="en-US" dirty="0" smtClean="0"/>
              <a:t>In ‘11:</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#12</a:t>
            </a:r>
          </a:p>
          <a:p>
            <a:r>
              <a:rPr lang="en-US" dirty="0" smtClean="0"/>
              <a:t>2, 6, 17, [74]</a:t>
            </a:r>
          </a:p>
          <a:p>
            <a:endParaRPr lang="en-US" dirty="0" smtClean="0"/>
          </a:p>
          <a:p>
            <a:r>
              <a:rPr lang="en-US" dirty="0" smtClean="0"/>
              <a:t>This was our “review” (start of class) question on the day after the Tutorial. Students</a:t>
            </a:r>
            <a:r>
              <a:rPr lang="en-US" baseline="0" dirty="0" smtClean="0"/>
              <a:t> did pretty well, there was some good feedback from the students. One pointed out the the force on his potential doesn’t change as he lifts it (thus, 1 is false) Ana pointed out that although 2 is false, you might be fooled if you think if simple cases (like, </a:t>
            </a:r>
            <a:r>
              <a:rPr lang="en-US" baseline="0" dirty="0" err="1" smtClean="0"/>
              <a:t>equipotentials</a:t>
            </a:r>
            <a:r>
              <a:rPr lang="en-US" baseline="0" dirty="0" smtClean="0"/>
              <a:t> for gravity from a point or spherical mass) </a:t>
            </a:r>
            <a:endParaRPr lang="en-US" dirty="0" smtClean="0"/>
          </a:p>
          <a:p>
            <a:endParaRPr lang="en-US" dirty="0" smtClean="0"/>
          </a:p>
          <a:p>
            <a:r>
              <a:rPr lang="en-US" dirty="0" smtClean="0"/>
              <a:t>Question</a:t>
            </a:r>
            <a:r>
              <a:rPr lang="en-US" baseline="0" dirty="0" smtClean="0"/>
              <a:t> based on Maine Tutorial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21</a:t>
            </a:fld>
            <a:endParaRPr lang="en-US"/>
          </a:p>
        </p:txBody>
      </p:sp>
    </p:spTree>
    <p:extLst>
      <p:ext uri="{BB962C8B-B14F-4D97-AF65-F5344CB8AC3E}">
        <p14:creationId xmlns:p14="http://schemas.microsoft.com/office/powerpoint/2010/main" val="3510814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4, [[58]], 15, 7, 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No time – (we handed back exams), so need to discuss next class again. </a:t>
            </a:r>
            <a:r>
              <a:rPr lang="en-US" dirty="0" smtClean="0"/>
              <a:t>(See next slide!)</a:t>
            </a:r>
          </a:p>
          <a:p>
            <a:endParaRPr lang="en-US" dirty="0" smtClean="0"/>
          </a:p>
          <a:p>
            <a:r>
              <a:rPr lang="en-US" dirty="0" smtClean="0"/>
              <a:t>Answer</a:t>
            </a:r>
            <a:r>
              <a:rPr lang="en-US" dirty="0"/>
              <a:t>: B, only gravity, of these three. </a:t>
            </a:r>
            <a:r>
              <a:rPr lang="en-US" baseline="0" dirty="0"/>
              <a:t> “Non-uniform” doesn’t matter, gravity is still conservative. </a:t>
            </a:r>
          </a:p>
          <a:p>
            <a:r>
              <a:rPr lang="en-US" baseline="0" dirty="0"/>
              <a:t>Friction in I is velocity independent (like, </a:t>
            </a:r>
            <a:r>
              <a:rPr lang="en-US" baseline="0" dirty="0" err="1"/>
              <a:t>e.g</a:t>
            </a:r>
            <a:r>
              <a:rPr lang="en-US" baseline="0" dirty="0"/>
              <a:t>, sliding friction) but it IS still manifestly path dependent. </a:t>
            </a:r>
          </a:p>
          <a:p>
            <a:r>
              <a:rPr lang="en-US" baseline="0" dirty="0"/>
              <a:t>III </a:t>
            </a:r>
            <a:r>
              <a:rPr lang="en-US" baseline="0" dirty="0" smtClean="0"/>
              <a:t>is </a:t>
            </a:r>
            <a:r>
              <a:rPr lang="en-US" baseline="0" dirty="0"/>
              <a:t>not dissipative, it does </a:t>
            </a:r>
            <a:r>
              <a:rPr lang="en-US" baseline="0" dirty="0" smtClean="0"/>
              <a:t>no </a:t>
            </a:r>
            <a:r>
              <a:rPr lang="en-US" baseline="0" dirty="0"/>
              <a:t>work, but is still not conservative, because it is not a function of position alone) </a:t>
            </a:r>
            <a:endParaRPr lang="en-US" baseline="0" dirty="0" smtClean="0"/>
          </a:p>
          <a:p>
            <a:endParaRPr lang="en-US" baseline="0" dirty="0" smtClean="0"/>
          </a:p>
          <a:p>
            <a:r>
              <a:rPr lang="en-US" baseline="0" dirty="0" smtClean="0"/>
              <a:t>S. Pollock</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22</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#12</a:t>
            </a:r>
          </a:p>
          <a:p>
            <a:pPr defTabSz="914319">
              <a:defRPr/>
            </a:pPr>
            <a:r>
              <a:rPr lang="en-US" dirty="0" smtClean="0"/>
              <a:t>(repeated from</a:t>
            </a:r>
            <a:r>
              <a:rPr lang="en-US" baseline="0" dirty="0" smtClean="0"/>
              <a:t> end of last class, start of this lecture)</a:t>
            </a:r>
          </a:p>
          <a:p>
            <a:pPr defTabSz="914319">
              <a:defRPr/>
            </a:pPr>
            <a:r>
              <a:rPr lang="en-US" dirty="0" smtClean="0"/>
              <a:t>8, [[58]], 7, 5, 22  (almost the same distribution</a:t>
            </a:r>
            <a:r>
              <a:rPr lang="en-US" baseline="0" dirty="0" smtClean="0"/>
              <a:t> as Tuesday!) </a:t>
            </a:r>
          </a:p>
          <a:p>
            <a:pPr defTabSz="914319">
              <a:defRPr/>
            </a:pPr>
            <a:endParaRPr lang="en-US" baseline="0" dirty="0" smtClean="0"/>
          </a:p>
          <a:p>
            <a:r>
              <a:rPr lang="en-US" baseline="0" dirty="0" smtClean="0"/>
              <a:t>Last year it was </a:t>
            </a:r>
            <a:r>
              <a:rPr lang="en-US" dirty="0" smtClean="0"/>
              <a:t>2, [86], 0, 2, 9 Not sure why the big change this time. </a:t>
            </a:r>
          </a:p>
          <a:p>
            <a:endParaRPr lang="en-US" dirty="0" smtClean="0"/>
          </a:p>
          <a:p>
            <a:r>
              <a:rPr lang="en-US" dirty="0" smtClean="0"/>
              <a:t>Answer</a:t>
            </a:r>
            <a:r>
              <a:rPr lang="en-US" dirty="0"/>
              <a:t>: B, only gravity, of these three. </a:t>
            </a:r>
            <a:r>
              <a:rPr lang="en-US" baseline="0" dirty="0"/>
              <a:t> “Non-uniform” doesn’t matter, gravity is still conservative. </a:t>
            </a:r>
          </a:p>
          <a:p>
            <a:r>
              <a:rPr lang="en-US" baseline="0" dirty="0"/>
              <a:t>Friction in I is velocity independent (like, </a:t>
            </a:r>
            <a:r>
              <a:rPr lang="en-US" baseline="0" dirty="0" err="1"/>
              <a:t>e.g</a:t>
            </a:r>
            <a:r>
              <a:rPr lang="en-US" baseline="0" dirty="0"/>
              <a:t>, sliding friction) but it IS still manifestly path dependent. </a:t>
            </a:r>
          </a:p>
          <a:p>
            <a:r>
              <a:rPr lang="en-US" baseline="0" dirty="0"/>
              <a:t>III </a:t>
            </a:r>
            <a:r>
              <a:rPr lang="en-US" baseline="0" dirty="0" smtClean="0"/>
              <a:t>is </a:t>
            </a:r>
            <a:r>
              <a:rPr lang="en-US" baseline="0" dirty="0"/>
              <a:t>not dissipative, it does </a:t>
            </a:r>
            <a:r>
              <a:rPr lang="en-US" baseline="0" dirty="0" smtClean="0"/>
              <a:t>no </a:t>
            </a:r>
            <a:r>
              <a:rPr lang="en-US" baseline="0" dirty="0"/>
              <a:t>work, but is still not conservative, because it is not a function of position alone) </a:t>
            </a:r>
            <a:endParaRPr lang="en-US" baseline="0" dirty="0" smtClean="0"/>
          </a:p>
          <a:p>
            <a:endParaRPr lang="en-US" baseline="0" dirty="0" smtClean="0"/>
          </a:p>
          <a:p>
            <a:r>
              <a:rPr lang="en-US" baseline="0" dirty="0" smtClean="0"/>
              <a:t>Older comments:</a:t>
            </a:r>
          </a:p>
          <a:p>
            <a:pPr defTabSz="966612" eaLnBrk="1" fontAlgn="auto" hangingPunct="1">
              <a:spcBef>
                <a:spcPts val="0"/>
              </a:spcBef>
              <a:spcAft>
                <a:spcPts val="0"/>
              </a:spcAft>
              <a:defRPr/>
            </a:pPr>
            <a:r>
              <a:rPr lang="en-US" baseline="0" dirty="0" smtClean="0"/>
              <a:t>Why, for instance, is a velocity </a:t>
            </a:r>
            <a:r>
              <a:rPr lang="en-US" baseline="0" dirty="0" err="1" smtClean="0"/>
              <a:t>INdependent</a:t>
            </a:r>
            <a:r>
              <a:rPr lang="en-US" baseline="0" dirty="0" smtClean="0"/>
              <a:t> friction force non-conservative? (Students can voice their explanation for this pretty clearly</a:t>
            </a:r>
            <a:r>
              <a:rPr lang="en-US" baseline="0" dirty="0" smtClean="0"/>
              <a:t>)</a:t>
            </a:r>
          </a:p>
          <a:p>
            <a:pPr defTabSz="966612" eaLnBrk="1" fontAlgn="auto" hangingPunct="1">
              <a:spcBef>
                <a:spcPts val="0"/>
              </a:spcBef>
              <a:spcAft>
                <a:spcPts val="0"/>
              </a:spcAft>
              <a:defRPr/>
            </a:pPr>
            <a:r>
              <a:rPr lang="en-US" baseline="0" dirty="0" smtClean="0"/>
              <a:t> </a:t>
            </a:r>
            <a:r>
              <a:rPr lang="en-US" baseline="0" dirty="0" smtClean="0"/>
              <a:t>And similarly, why isn’t the normal force conservative, when after all it does NO work on any path (so it IS path independent!) </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prstClr val="black"/>
                </a:solidFill>
                <a:latin typeface="Calibri"/>
              </a:rPr>
              <a:pPr>
                <a:defRPr/>
              </a:pPr>
              <a:t>23</a:t>
            </a:fld>
            <a:endParaRPr lang="en-US">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24</a:t>
            </a:fld>
            <a:endParaRPr lang="en-US"/>
          </a:p>
        </p:txBody>
      </p:sp>
    </p:spTree>
    <p:extLst>
      <p:ext uri="{BB962C8B-B14F-4D97-AF65-F5344CB8AC3E}">
        <p14:creationId xmlns:p14="http://schemas.microsoft.com/office/powerpoint/2010/main" val="830626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in ‘12, this was from Prof.</a:t>
            </a:r>
            <a:r>
              <a:rPr lang="en-US" baseline="0" dirty="0" smtClean="0"/>
              <a:t> Rey’s ‘11 lecture.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25</a:t>
            </a:fld>
            <a:endParaRPr lang="en-US"/>
          </a:p>
        </p:txBody>
      </p:sp>
    </p:spTree>
    <p:extLst>
      <p:ext uri="{BB962C8B-B14F-4D97-AF65-F5344CB8AC3E}">
        <p14:creationId xmlns:p14="http://schemas.microsoft.com/office/powerpoint/2010/main" val="2478394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in ‘12, this was from Prof.</a:t>
            </a:r>
            <a:r>
              <a:rPr lang="en-US" baseline="0" dirty="0" smtClean="0"/>
              <a:t> Rey’s ‘11 lecture.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26</a:t>
            </a:fld>
            <a:endParaRPr lang="en-US"/>
          </a:p>
        </p:txBody>
      </p:sp>
    </p:spTree>
    <p:extLst>
      <p:ext uri="{BB962C8B-B14F-4D97-AF65-F5344CB8AC3E}">
        <p14:creationId xmlns:p14="http://schemas.microsoft.com/office/powerpoint/2010/main" val="339707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#12</a:t>
            </a:r>
          </a:p>
          <a:p>
            <a:r>
              <a:rPr lang="en-US" dirty="0" smtClean="0"/>
              <a:t>2, 9, 21, [[68]], 0</a:t>
            </a:r>
          </a:p>
          <a:p>
            <a:pPr defTabSz="966612" eaLnBrk="1" fontAlgn="auto" hangingPunct="1">
              <a:spcBef>
                <a:spcPts val="0"/>
              </a:spcBef>
              <a:spcAft>
                <a:spcPts val="0"/>
              </a:spcAft>
              <a:defRPr/>
            </a:pPr>
            <a:r>
              <a:rPr lang="en-US" dirty="0" smtClean="0"/>
              <a:t>Last year:  2, 4, 10, [81], </a:t>
            </a:r>
            <a:r>
              <a:rPr lang="en-US" dirty="0" smtClean="0"/>
              <a:t>2</a:t>
            </a:r>
          </a:p>
          <a:p>
            <a:pPr defTabSz="966612" eaLnBrk="1" fontAlgn="auto" hangingPunct="1">
              <a:spcBef>
                <a:spcPts val="0"/>
              </a:spcBef>
              <a:spcAft>
                <a:spcPts val="0"/>
              </a:spcAft>
              <a:defRPr/>
            </a:pPr>
            <a:endParaRPr lang="en-US" dirty="0" smtClean="0"/>
          </a:p>
          <a:p>
            <a:pPr defTabSz="966612" eaLnBrk="1" fontAlgn="auto" hangingPunct="1">
              <a:spcBef>
                <a:spcPts val="0"/>
              </a:spcBef>
              <a:spcAft>
                <a:spcPts val="0"/>
              </a:spcAft>
              <a:defRPr/>
            </a:pPr>
            <a:r>
              <a:rPr lang="en-US" dirty="0" smtClean="0"/>
              <a:t>Animated slide, let them work a bit on it before revealing</a:t>
            </a:r>
            <a:r>
              <a:rPr lang="en-US" baseline="0" dirty="0" smtClean="0"/>
              <a:t> the answers. </a:t>
            </a:r>
            <a:endParaRPr lang="en-US" dirty="0" smtClean="0"/>
          </a:p>
          <a:p>
            <a:endParaRPr lang="en-US" dirty="0" smtClean="0"/>
          </a:p>
          <a:p>
            <a:pPr defTabSz="966612" eaLnBrk="1" fontAlgn="auto" hangingPunct="1">
              <a:spcBef>
                <a:spcPts val="0"/>
              </a:spcBef>
              <a:spcAft>
                <a:spcPts val="0"/>
              </a:spcAft>
              <a:defRPr/>
            </a:pPr>
            <a:r>
              <a:rPr lang="en-US" dirty="0" smtClean="0"/>
              <a:t>A</a:t>
            </a:r>
            <a:r>
              <a:rPr lang="en-US" baseline="0" dirty="0" smtClean="0"/>
              <a:t> couple </a:t>
            </a:r>
            <a:r>
              <a:rPr lang="en-US" dirty="0" smtClean="0"/>
              <a:t>fell for the “vector” answers, it</a:t>
            </a:r>
            <a:r>
              <a:rPr lang="en-US" baseline="0" dirty="0" smtClean="0"/>
              <a:t> was good to point out that U must be a scalar. The sign issue didn’t catch many, but here too, it was good to hear student voices about why you know it should be D. (draw a picture on the board with the force arrows, and then “high PE, low PE” on left and right) A student next to me was worried about whether the answer depended on the sign of q, perhaps worth having the rest of the class think about! </a:t>
            </a:r>
            <a:endParaRPr lang="en-US" baseline="0" dirty="0" smtClean="0"/>
          </a:p>
          <a:p>
            <a:pPr defTabSz="966612" eaLnBrk="1" fontAlgn="auto" hangingPunct="1">
              <a:spcBef>
                <a:spcPts val="0"/>
              </a:spcBef>
              <a:spcAft>
                <a:spcPts val="0"/>
              </a:spcAft>
              <a:defRPr/>
            </a:pPr>
            <a:endParaRPr lang="en-US" baseline="0" dirty="0" smtClean="0"/>
          </a:p>
          <a:p>
            <a:pPr defTabSz="966612" eaLnBrk="1" fontAlgn="auto" hangingPunct="1">
              <a:spcBef>
                <a:spcPts val="0"/>
              </a:spcBef>
              <a:spcAft>
                <a:spcPts val="0"/>
              </a:spcAft>
              <a:defRPr/>
            </a:pPr>
            <a:r>
              <a:rPr lang="en-US" baseline="0" dirty="0" smtClean="0"/>
              <a:t>S. Pollock </a:t>
            </a:r>
            <a:endParaRPr lang="en-US" dirty="0" smtClean="0"/>
          </a:p>
          <a:p>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691188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u="sng" dirty="0" smtClean="0">
              <a:latin typeface="+mn-lt"/>
              <a:ea typeface="+mn-ea"/>
              <a:cs typeface="+mn-cs"/>
              <a:hlinkClick r:id="rId3"/>
            </a:endParaRPr>
          </a:p>
          <a:p>
            <a:r>
              <a:rPr lang="en-US" sz="1300" u="sng" dirty="0" smtClean="0">
                <a:latin typeface="+mn-lt"/>
                <a:ea typeface="+mn-ea"/>
                <a:cs typeface="+mn-cs"/>
                <a:hlinkClick r:id="rId3"/>
              </a:rPr>
              <a:t>http</a:t>
            </a:r>
            <a:r>
              <a:rPr lang="en-US" sz="1300" u="sng" dirty="0">
                <a:latin typeface="+mn-lt"/>
                <a:ea typeface="+mn-ea"/>
                <a:cs typeface="+mn-cs"/>
                <a:hlinkClick r:id="rId3"/>
              </a:rPr>
              <a:t>://</a:t>
            </a:r>
            <a:r>
              <a:rPr lang="en-US" sz="1300" u="sng" dirty="0">
                <a:latin typeface="+mn-lt"/>
                <a:ea typeface="+mn-ea"/>
                <a:cs typeface="+mn-cs"/>
                <a:hlinkClick r:id="rId3"/>
              </a:rPr>
              <a:t>www.youtube.com/watch?v=Jnj8mc04r9E&amp;noredirect=1</a:t>
            </a:r>
            <a:endParaRPr lang="en-US" sz="1300" u="sng" dirty="0">
              <a:latin typeface="+mn-lt"/>
              <a:ea typeface="+mn-ea"/>
              <a:cs typeface="+mn-cs"/>
            </a:endParaRPr>
          </a:p>
          <a:p>
            <a:r>
              <a:rPr lang="en-US" sz="1300" u="sng" dirty="0">
                <a:latin typeface="+mn-lt"/>
                <a:ea typeface="+mn-ea"/>
                <a:cs typeface="+mn-cs"/>
              </a:rPr>
              <a:t/>
            </a:r>
            <a:br>
              <a:rPr lang="en-US" sz="1300" u="sng" dirty="0">
                <a:latin typeface="+mn-lt"/>
                <a:ea typeface="+mn-ea"/>
                <a:cs typeface="+mn-cs"/>
              </a:rPr>
            </a:br>
            <a:r>
              <a:rPr lang="en-US" sz="1300" u="sng" dirty="0" smtClean="0">
                <a:latin typeface="+mn-lt"/>
                <a:ea typeface="+mn-ea"/>
                <a:cs typeface="+mn-cs"/>
              </a:rPr>
              <a:t>Animated</a:t>
            </a:r>
            <a:r>
              <a:rPr lang="en-US" sz="1300" u="sng" baseline="0" dirty="0" smtClean="0">
                <a:latin typeface="+mn-lt"/>
                <a:ea typeface="+mn-ea"/>
                <a:cs typeface="+mn-cs"/>
              </a:rPr>
              <a:t> slide links to Road runner cartoon. </a:t>
            </a:r>
          </a:p>
          <a:p>
            <a:endParaRPr lang="en-US" sz="1300" u="sng" dirty="0" smtClean="0">
              <a:latin typeface="+mn-lt"/>
              <a:ea typeface="+mn-ea"/>
              <a:cs typeface="+mn-cs"/>
            </a:endParaRPr>
          </a:p>
          <a:p>
            <a:r>
              <a:rPr lang="en-US" sz="1300" u="sng" dirty="0" smtClean="0">
                <a:latin typeface="+mn-lt"/>
                <a:ea typeface="+mn-ea"/>
                <a:cs typeface="+mn-cs"/>
              </a:rPr>
              <a:t>Start </a:t>
            </a:r>
            <a:r>
              <a:rPr lang="en-US" sz="1300" u="sng" dirty="0">
                <a:latin typeface="+mn-lt"/>
                <a:ea typeface="+mn-ea"/>
                <a:cs typeface="+mn-cs"/>
              </a:rPr>
              <a:t>it as :31 seconds. </a:t>
            </a:r>
            <a:r>
              <a:rPr lang="en-US" sz="1300" u="sng" dirty="0">
                <a:latin typeface="+mn-lt"/>
                <a:ea typeface="+mn-ea"/>
                <a:cs typeface="+mn-cs"/>
              </a:rPr>
              <a:t>Just humorous</a:t>
            </a:r>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346733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#12</a:t>
            </a:r>
          </a:p>
          <a:p>
            <a:r>
              <a:rPr lang="en-US" dirty="0" smtClean="0"/>
              <a:t>Silent: 0, 32, 2, [[67]], 0</a:t>
            </a:r>
          </a:p>
          <a:p>
            <a:r>
              <a:rPr lang="en-US" dirty="0" smtClean="0"/>
              <a:t>Let them talk:  0, 15, 0, [[85]],</a:t>
            </a:r>
            <a:r>
              <a:rPr lang="en-US" baseline="0" dirty="0" smtClean="0"/>
              <a:t> 0</a:t>
            </a:r>
          </a:p>
          <a:p>
            <a:endParaRPr lang="en-US" dirty="0" smtClean="0"/>
          </a:p>
          <a:p>
            <a:r>
              <a:rPr lang="en-US" dirty="0" smtClean="0"/>
              <a:t>You must</a:t>
            </a:r>
            <a:r>
              <a:rPr lang="en-US" baseline="0" dirty="0" smtClean="0"/>
              <a:t> clearly state that the central contour is larger u, some students didn’t catch that. </a:t>
            </a:r>
            <a:endParaRPr lang="en-US" dirty="0" smtClean="0"/>
          </a:p>
          <a:p>
            <a:r>
              <a:rPr lang="en-US" dirty="0" smtClean="0"/>
              <a:t>Despite</a:t>
            </a:r>
            <a:r>
              <a:rPr lang="en-US" baseline="0" dirty="0" smtClean="0"/>
              <a:t> the Tutorial last class, there is still some confusion whether gradient points “up the hill” or “down the hill”.</a:t>
            </a:r>
          </a:p>
          <a:p>
            <a:endParaRPr lang="en-US" baseline="0" dirty="0" smtClean="0"/>
          </a:p>
          <a:p>
            <a:r>
              <a:rPr lang="en-US" baseline="0" dirty="0" smtClean="0"/>
              <a:t>I use this to reiterate F = -grad(U). I wrote out grad u = partial u /partial x,  partial u/partial y, and we discussed WHY du/dx is NEGATIVE in this picture at point 1 (take a small step to the right, u goes down</a:t>
            </a:r>
            <a:r>
              <a:rPr lang="en-US" baseline="0" dirty="0" smtClean="0"/>
              <a:t>)</a:t>
            </a:r>
          </a:p>
          <a:p>
            <a:endParaRPr lang="en-US" baseline="0" dirty="0" smtClean="0"/>
          </a:p>
          <a:p>
            <a:r>
              <a:rPr lang="en-US" baseline="0" dirty="0" smtClean="0"/>
              <a:t>S. Pollock</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146038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a:t>
            </a:r>
            <a:r>
              <a:rPr lang="en-US" dirty="0" smtClean="0"/>
              <a:t>12</a:t>
            </a:r>
          </a:p>
          <a:p>
            <a:pPr defTabSz="966612" eaLnBrk="1" fontAlgn="auto" hangingPunct="1">
              <a:spcBef>
                <a:spcPts val="0"/>
              </a:spcBef>
              <a:spcAft>
                <a:spcPts val="0"/>
              </a:spcAft>
              <a:defRPr/>
            </a:pPr>
            <a:r>
              <a:rPr lang="en-US" baseline="0" dirty="0" smtClean="0"/>
              <a:t>Note:  I had already derived U(</a:t>
            </a:r>
            <a:r>
              <a:rPr lang="en-US" baseline="0" dirty="0" err="1" smtClean="0"/>
              <a:t>grav</a:t>
            </a:r>
            <a:r>
              <a:rPr lang="en-US" baseline="0" dirty="0" smtClean="0"/>
              <a:t>) = mg*height earlier in class,</a:t>
            </a:r>
            <a:endParaRPr lang="en-US" dirty="0" smtClean="0"/>
          </a:p>
          <a:p>
            <a:pPr defTabSz="966612" eaLnBrk="1" fontAlgn="auto" hangingPunct="1">
              <a:spcBef>
                <a:spcPts val="0"/>
              </a:spcBef>
              <a:spcAft>
                <a:spcPts val="0"/>
              </a:spcAft>
              <a:defRPr/>
            </a:pPr>
            <a:r>
              <a:rPr lang="en-US" dirty="0" smtClean="0"/>
              <a:t>0, 14, 8, [[78]], 0  (but, in our version,</a:t>
            </a:r>
            <a:r>
              <a:rPr lang="en-US" baseline="0" dirty="0" smtClean="0"/>
              <a:t> option A was </a:t>
            </a:r>
            <a:r>
              <a:rPr lang="en-US" baseline="0" dirty="0" err="1" smtClean="0"/>
              <a:t>MgRphi</a:t>
            </a:r>
            <a:r>
              <a:rPr lang="en-US" baseline="0" dirty="0" smtClean="0"/>
              <a:t>. This didn’t get any votes, so we’ve changed the question after class to what you see above now) </a:t>
            </a:r>
            <a:endParaRPr lang="en-US" dirty="0" smtClean="0"/>
          </a:p>
          <a:p>
            <a:pPr defTabSz="966612" eaLnBrk="1" fontAlgn="auto" hangingPunct="1">
              <a:spcBef>
                <a:spcPts val="0"/>
              </a:spcBef>
              <a:spcAft>
                <a:spcPts val="0"/>
              </a:spcAft>
              <a:defRPr/>
            </a:pPr>
            <a:r>
              <a:rPr lang="en-US" dirty="0" err="1" smtClean="0"/>
              <a:t>Sp</a:t>
            </a:r>
            <a:r>
              <a:rPr lang="en-US" dirty="0" smtClean="0"/>
              <a:t> ‘11:  0, 4, 19,[ 69], 8</a:t>
            </a:r>
          </a:p>
          <a:p>
            <a:pPr defTabSz="966612" eaLnBrk="1" fontAlgn="auto" hangingPunct="1">
              <a:spcBef>
                <a:spcPts val="0"/>
              </a:spcBef>
              <a:spcAft>
                <a:spcPts val="0"/>
              </a:spcAft>
              <a:defRPr/>
            </a:pPr>
            <a:endParaRPr lang="en-US" dirty="0" smtClean="0"/>
          </a:p>
          <a:p>
            <a:pPr defTabSz="966612" eaLnBrk="1" fontAlgn="auto" hangingPunct="1">
              <a:spcBef>
                <a:spcPts val="0"/>
              </a:spcBef>
              <a:spcAft>
                <a:spcPts val="0"/>
              </a:spcAft>
              <a:defRPr/>
            </a:pPr>
            <a:r>
              <a:rPr lang="en-US" dirty="0" smtClean="0"/>
              <a:t>The room was noisy on this. I animated the slide,</a:t>
            </a:r>
            <a:r>
              <a:rPr lang="en-US" baseline="0" dirty="0" smtClean="0"/>
              <a:t> and made them work on it for ~2 minutes before putting up any choices to click on. This is good, it pushes them to not just “choose among the answers”, but start to derive it. You can talk about limits (when phi=0, it better give 0) and sign (when phi&gt;0, it should be positive). </a:t>
            </a:r>
          </a:p>
          <a:p>
            <a:pPr defTabSz="966612" eaLnBrk="1" fontAlgn="auto" hangingPunct="1">
              <a:spcBef>
                <a:spcPts val="0"/>
              </a:spcBef>
              <a:spcAft>
                <a:spcPts val="0"/>
              </a:spcAft>
              <a:defRPr/>
            </a:pPr>
            <a:r>
              <a:rPr lang="en-US" baseline="0" dirty="0" smtClean="0"/>
              <a:t/>
            </a:r>
            <a:br>
              <a:rPr lang="en-US" baseline="0" dirty="0" smtClean="0"/>
            </a:br>
            <a:r>
              <a:rPr lang="en-US" baseline="0" dirty="0" smtClean="0"/>
              <a:t>Some students were trying to set up a line integral in those first two minutes. I had already derived U(</a:t>
            </a:r>
            <a:r>
              <a:rPr lang="en-US" baseline="0" dirty="0" err="1" smtClean="0"/>
              <a:t>grav</a:t>
            </a:r>
            <a:r>
              <a:rPr lang="en-US" baseline="0" dirty="0" smtClean="0"/>
              <a:t>) = mg*height earlier in class, so this was a good place to point out that you don’t have to re-integrate over and over again, once you know the functional form of potential energy, you’re done! </a:t>
            </a:r>
          </a:p>
          <a:p>
            <a:pPr defTabSz="966612" eaLnBrk="1" fontAlgn="auto" hangingPunct="1">
              <a:spcBef>
                <a:spcPts val="0"/>
              </a:spcBef>
              <a:spcAft>
                <a:spcPts val="0"/>
              </a:spcAft>
              <a:defRPr/>
            </a:pPr>
            <a:endParaRPr lang="en-US" baseline="0" dirty="0" smtClean="0"/>
          </a:p>
          <a:p>
            <a:pPr defTabSz="966612" eaLnBrk="1" fontAlgn="auto" hangingPunct="1">
              <a:spcBef>
                <a:spcPts val="0"/>
              </a:spcBef>
              <a:spcAft>
                <a:spcPts val="0"/>
              </a:spcAft>
              <a:defRPr/>
            </a:pPr>
            <a:r>
              <a:rPr lang="en-US" baseline="0" dirty="0" smtClean="0"/>
              <a:t>Brief discussion with some students about why the Tension force doesn’t mess anything up or add its own potential energy (it’s not conservative, but also does no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402275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Sp12 SJP </a:t>
            </a:r>
            <a:r>
              <a:rPr lang="en-US" baseline="0" dirty="0" err="1" smtClean="0"/>
              <a:t>Lect</a:t>
            </a:r>
            <a:r>
              <a:rPr lang="en-US" baseline="0" dirty="0" smtClean="0"/>
              <a:t> 10</a:t>
            </a:r>
          </a:p>
          <a:p>
            <a:r>
              <a:rPr lang="en-US" baseline="0" dirty="0" smtClean="0"/>
              <a:t>Before class: 6, 12, [[36]], 26, 20</a:t>
            </a:r>
          </a:p>
          <a:p>
            <a:r>
              <a:rPr lang="en-US" baseline="0" dirty="0" smtClean="0"/>
              <a:t>After formal discussion of work energy theorem: 1, 4, [[82]], 4, 7</a:t>
            </a:r>
          </a:p>
          <a:p>
            <a:r>
              <a:rPr lang="en-US" baseline="0" dirty="0" smtClean="0"/>
              <a:t>Older results: </a:t>
            </a:r>
          </a:p>
          <a:p>
            <a:r>
              <a:rPr lang="en-US" dirty="0" err="1" smtClean="0"/>
              <a:t>Phys</a:t>
            </a:r>
            <a:r>
              <a:rPr lang="en-US" dirty="0" smtClean="0"/>
              <a:t> 2210 SP11 SJP,  4,2,25, [35], 33 before lecture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0,0,[83], 7, 11 approximately 15 minutes later (after formal lecture.)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Older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clarified</a:t>
            </a:r>
            <a:r>
              <a:rPr lang="en-US" baseline="0" dirty="0" smtClean="0"/>
              <a:t> to the class that these situations are meant to be “real world”. (To trigger thoughts/concerns of friction, </a:t>
            </a:r>
            <a:r>
              <a:rPr lang="en-US" baseline="0" dirty="0" err="1" smtClean="0"/>
              <a:t>etc</a:t>
            </a:r>
            <a:r>
              <a:rPr lang="en-US" baseline="0" dirty="0" smtClean="0"/>
              <a:t>) But later, I backtracked, and said “consider these objects to be “</a:t>
            </a:r>
            <a:r>
              <a:rPr lang="en-US" baseline="0" dirty="0" err="1" smtClean="0"/>
              <a:t>pointlike</a:t>
            </a:r>
            <a:r>
              <a:rPr lang="en-US" baseline="0" dirty="0" smtClean="0"/>
              <a:t>”, please”.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On the first round, I asked what they meant by their</a:t>
            </a:r>
            <a:r>
              <a:rPr lang="en-US" baseline="0" dirty="0" smtClean="0"/>
              <a:t> “E” vote, and several said “both II and III” .  But I didn’t solicit explanations or discussion – </a:t>
            </a:r>
            <a:r>
              <a:rPr lang="en-US" dirty="0" smtClean="0"/>
              <a:t>I asked this first before any formal discussion of work. We didn’t have a class discussion</a:t>
            </a:r>
            <a:r>
              <a:rPr lang="en-US" baseline="0" dirty="0" smtClean="0"/>
              <a:t> about it until after I did my lecture on work, calculation of work, *net* work, and the work-energy theorem. </a:t>
            </a:r>
          </a:p>
          <a:p>
            <a:endParaRPr lang="en-US" baseline="0" dirty="0" smtClean="0"/>
          </a:p>
          <a:p>
            <a:r>
              <a:rPr lang="en-US" baseline="0" dirty="0" smtClean="0"/>
              <a:t>Afterwards, the discussion centered on whether frictional forces change the answer (still some confusion about “net”), and whether the “rounding the corner” changed anything – some worry about changing velocity. I asked them why I had specified “near the top” for the acorn (to avoid the situation of terminal velocity). </a:t>
            </a:r>
          </a:p>
          <a:p>
            <a:endParaRPr lang="en-US" baseline="0" dirty="0" smtClean="0"/>
          </a:p>
          <a:p>
            <a:r>
              <a:rPr lang="en-US" baseline="0" dirty="0" smtClean="0"/>
              <a:t> Note that if you think of these objects as non-</a:t>
            </a:r>
            <a:r>
              <a:rPr lang="en-US" baseline="0" dirty="0" err="1" smtClean="0"/>
              <a:t>pointlike</a:t>
            </a:r>
            <a:r>
              <a:rPr lang="en-US" baseline="0" dirty="0" smtClean="0"/>
              <a:t>, which they are, it gets subtler. The work-energy theorem really only applies to points.( So, we had no </a:t>
            </a:r>
            <a:r>
              <a:rPr lang="en-US" baseline="0" dirty="0" err="1" smtClean="0"/>
              <a:t>dicsussion</a:t>
            </a:r>
            <a:r>
              <a:rPr lang="en-US" baseline="0" dirty="0" smtClean="0"/>
              <a:t> what, if anything, changes if e.g. the book heats up., I just stayed away from this)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4</a:t>
            </a:fld>
            <a:endParaRPr lang="en-US"/>
          </a:p>
        </p:txBody>
      </p:sp>
    </p:spTree>
    <p:extLst>
      <p:ext uri="{BB962C8B-B14F-4D97-AF65-F5344CB8AC3E}">
        <p14:creationId xmlns:p14="http://schemas.microsoft.com/office/powerpoint/2010/main" val="38389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#12</a:t>
            </a:r>
          </a:p>
          <a:p>
            <a:r>
              <a:rPr lang="en-US" dirty="0" smtClean="0"/>
              <a:t>Didn’t click, we did this AFTER</a:t>
            </a:r>
            <a:r>
              <a:rPr lang="en-US" baseline="0" dirty="0" smtClean="0"/>
              <a:t> a </a:t>
            </a:r>
            <a:r>
              <a:rPr lang="en-US" baseline="0" dirty="0" err="1" smtClean="0"/>
              <a:t>mathematica</a:t>
            </a:r>
            <a:r>
              <a:rPr lang="en-US" baseline="0" dirty="0" smtClean="0"/>
              <a:t> “walkthrough” activity, (see </a:t>
            </a:r>
            <a:r>
              <a:rPr lang="en-US" baseline="0" dirty="0" err="1" smtClean="0"/>
              <a:t>curl_SJP_Mod_forclass.nb</a:t>
            </a:r>
            <a:r>
              <a:rPr lang="en-US" baseline="0" dirty="0" smtClean="0"/>
              <a:t>) </a:t>
            </a:r>
          </a:p>
          <a:p>
            <a:r>
              <a:rPr lang="en-US" baseline="0" dirty="0" smtClean="0"/>
              <a:t>  and everyone seemed on board. </a:t>
            </a:r>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4252081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#12</a:t>
            </a:r>
          </a:p>
          <a:p>
            <a:pPr defTabSz="966612" eaLnBrk="1" fontAlgn="auto" hangingPunct="1">
              <a:spcBef>
                <a:spcPts val="0"/>
              </a:spcBef>
              <a:spcAft>
                <a:spcPts val="0"/>
              </a:spcAft>
              <a:defRPr/>
            </a:pPr>
            <a:r>
              <a:rPr lang="en-US" dirty="0" smtClean="0"/>
              <a:t>6 [[77]],</a:t>
            </a:r>
            <a:r>
              <a:rPr lang="en-US" baseline="0" dirty="0" smtClean="0"/>
              <a:t> 17, 0, </a:t>
            </a:r>
            <a:endParaRPr lang="en-US" dirty="0" smtClean="0"/>
          </a:p>
          <a:p>
            <a:endParaRPr lang="en-US" dirty="0" smtClean="0"/>
          </a:p>
          <a:p>
            <a:r>
              <a:rPr lang="en-US" dirty="0" smtClean="0"/>
              <a:t>This </a:t>
            </a:r>
            <a:r>
              <a:rPr lang="en-US" dirty="0"/>
              <a:t>field is (-</a:t>
            </a:r>
            <a:r>
              <a:rPr lang="en-US" dirty="0" err="1"/>
              <a:t>y,x</a:t>
            </a:r>
            <a:r>
              <a:rPr lang="en-US" dirty="0"/>
              <a:t>).</a:t>
            </a:r>
            <a:r>
              <a:rPr lang="en-US" baseline="0" dirty="0"/>
              <a:t> Its curl is constant (2 </a:t>
            </a:r>
            <a:r>
              <a:rPr lang="en-US" baseline="0" dirty="0" err="1"/>
              <a:t>khat</a:t>
            </a:r>
            <a:r>
              <a:rPr lang="en-US" baseline="0" dirty="0"/>
              <a:t>) everywhere </a:t>
            </a:r>
            <a:r>
              <a:rPr lang="en-US" baseline="0" dirty="0" smtClean="0"/>
              <a:t>.  Some students were confused about the origin, thought maybe its curl vanished there. We talked  about the case where the vectors get smaller and smaller (*I talked, mostly*), I think that went by too fast and wasn’t what we needed to be doing right here.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prstClr val="black"/>
                </a:solidFill>
                <a:latin typeface="Calibri"/>
              </a:rPr>
              <a:pPr>
                <a:defRPr/>
              </a:pPr>
              <a:t>32</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#12</a:t>
            </a:r>
          </a:p>
          <a:p>
            <a:endParaRPr lang="en-US" dirty="0" smtClean="0"/>
          </a:p>
          <a:p>
            <a:r>
              <a:rPr lang="en-US" dirty="0" smtClean="0"/>
              <a:t>End of class, just gave them a few minutes for this. The middle one is the fun</a:t>
            </a:r>
            <a:r>
              <a:rPr lang="en-US" baseline="0" dirty="0" smtClean="0"/>
              <a:t> one, it has nonzero curl and there ARE no equipotential lines. We had already discussed the right one while doing the MMA activity. </a:t>
            </a:r>
          </a:p>
          <a:p>
            <a:endParaRPr lang="en-US" baseline="0" dirty="0" smtClean="0"/>
          </a:p>
          <a:p>
            <a:r>
              <a:rPr lang="en-US" b="1" baseline="0" dirty="0" smtClean="0"/>
              <a:t> Notes from </a:t>
            </a:r>
            <a:r>
              <a:rPr lang="en-US" b="1" baseline="0" dirty="0" err="1" smtClean="0"/>
              <a:t>Sp</a:t>
            </a:r>
            <a:r>
              <a:rPr lang="en-US" b="1" baseline="0" dirty="0" smtClean="0"/>
              <a:t> ‘11:  </a:t>
            </a:r>
            <a:r>
              <a:rPr lang="en-US" dirty="0" smtClean="0"/>
              <a:t>We did this as</a:t>
            </a:r>
            <a:r>
              <a:rPr lang="en-US" baseline="0" dirty="0" smtClean="0"/>
              <a:t> a blackboard/class activity. (Three groups up front, each working on one of these) It worked very well! </a:t>
            </a:r>
          </a:p>
          <a:p>
            <a:endParaRPr lang="en-US" baseline="0" dirty="0" smtClean="0"/>
          </a:p>
          <a:p>
            <a:r>
              <a:rPr lang="en-US" baseline="0" dirty="0" smtClean="0"/>
              <a:t>The one in the middle is impossible, but many students want to draw “wavy lines”. It was nice to see them correct themselves as they talked about it. Many students wanted to do it “in their heads”, I was very insistent they really DRAW the answer,  in part because that leads them to think about the density of </a:t>
            </a:r>
            <a:r>
              <a:rPr lang="en-US" baseline="0" dirty="0" err="1" smtClean="0"/>
              <a:t>equipotentials</a:t>
            </a:r>
            <a:r>
              <a:rPr lang="en-US" baseline="0" dirty="0" smtClean="0"/>
              <a:t>, not just their location. The group dealing with the third case missed this, but then corrected themselves. One group nicely pointed out (for fig 1) that they FIRST </a:t>
            </a:r>
            <a:r>
              <a:rPr lang="en-US" baseline="0" dirty="0" err="1" smtClean="0"/>
              <a:t>thoughty</a:t>
            </a:r>
            <a:r>
              <a:rPr lang="en-US" baseline="0" dirty="0" smtClean="0"/>
              <a:t> about whether this was conservative (by thinking  about loops), and only THEN trying to draw </a:t>
            </a:r>
            <a:r>
              <a:rPr lang="en-US" baseline="0" dirty="0" err="1" smtClean="0"/>
              <a:t>equipotentials</a:t>
            </a:r>
            <a:r>
              <a:rPr lang="en-US" baseline="0" dirty="0" smtClean="0"/>
              <a:t>.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2400496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t>
            </a:r>
            <a:r>
              <a:rPr lang="en-US" dirty="0" smtClean="0"/>
              <a:t>time in ‘12. </a:t>
            </a:r>
          </a:p>
          <a:p>
            <a:r>
              <a:rPr lang="en-US" dirty="0" smtClean="0"/>
              <a:t>Notes from ‘11:  </a:t>
            </a:r>
            <a:r>
              <a:rPr lang="en-US" dirty="0" err="1" smtClean="0"/>
              <a:t>Followup</a:t>
            </a:r>
            <a:r>
              <a:rPr lang="en-US" dirty="0" smtClean="0"/>
              <a:t> to previous – we didn’t click, just had them think/discuss. It worked better than I had anticipated, it was framed as “</a:t>
            </a:r>
            <a:r>
              <a:rPr lang="en-US" dirty="0" err="1" smtClean="0"/>
              <a:t>youreally</a:t>
            </a:r>
            <a:r>
              <a:rPr lang="en-US" dirty="0" smtClean="0"/>
              <a:t>  know the answer from our discussion of the previous activity, but can you convince</a:t>
            </a:r>
            <a:r>
              <a:rPr lang="en-US" baseline="0" dirty="0" smtClean="0"/>
              <a:t> yourself by the “paddlewheel” imagery?”, and then just gave them a few minutes to think about it. </a:t>
            </a:r>
          </a:p>
          <a:p>
            <a:endParaRPr lang="en-US" baseline="0" dirty="0" smtClean="0"/>
          </a:p>
          <a:p>
            <a:r>
              <a:rPr lang="en-US" baseline="0" dirty="0" smtClean="0"/>
              <a:t>We had a nice conversation/discussion that arose when someone noted that the paddlewheel wouldn’t turn along the y=0 line!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2928264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Skipped in ‘12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Notes from SJP</a:t>
            </a:r>
            <a:r>
              <a:rPr lang="en-US" dirty="0"/>
              <a:t>,</a:t>
            </a:r>
            <a:r>
              <a:rPr lang="en-US" baseline="0" dirty="0"/>
              <a:t> </a:t>
            </a:r>
            <a:r>
              <a:rPr lang="en-US" baseline="0" dirty="0" err="1"/>
              <a:t>Sp</a:t>
            </a:r>
            <a:r>
              <a:rPr lang="en-US" baseline="0" dirty="0"/>
              <a:t> ‘11</a:t>
            </a:r>
            <a:r>
              <a:rPr lang="en-US" dirty="0"/>
              <a:t> Lecture #12</a:t>
            </a:r>
          </a:p>
          <a:p>
            <a:endParaRPr lang="en-US" dirty="0"/>
          </a:p>
          <a:p>
            <a:r>
              <a:rPr lang="en-US" dirty="0" err="1" smtClean="0"/>
              <a:t>Followup</a:t>
            </a:r>
            <a:r>
              <a:rPr lang="en-US" dirty="0" smtClean="0"/>
              <a:t> </a:t>
            </a:r>
            <a:r>
              <a:rPr lang="en-US" dirty="0"/>
              <a:t>to previous –</a:t>
            </a:r>
            <a:r>
              <a:rPr lang="en-US" baseline="0" dirty="0"/>
              <a:t> this led to a nice continuing discussion about the middle case. </a:t>
            </a:r>
            <a:r>
              <a:rPr lang="en-US" baseline="0" dirty="0" err="1"/>
              <a:t>E.g</a:t>
            </a:r>
            <a:r>
              <a:rPr lang="en-US" baseline="0" dirty="0"/>
              <a:t>, students noted that SOME integrals DO still give zero, and wanted to know if that had some significance? (One suggested maybe if you restricted the motion, say to follow y=0, then maybe you COULD define a potential?)</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#12</a:t>
            </a:r>
          </a:p>
          <a:p>
            <a:endParaRPr lang="en-US" dirty="0" smtClean="0"/>
          </a:p>
          <a:p>
            <a:r>
              <a:rPr lang="en-US" dirty="0" smtClean="0"/>
              <a:t>Ended class with this, as “rhetorical” questions. </a:t>
            </a:r>
          </a:p>
          <a:p>
            <a:endParaRPr lang="en-US" dirty="0" smtClean="0"/>
          </a:p>
          <a:p>
            <a:r>
              <a:rPr lang="en-US" dirty="0" smtClean="0"/>
              <a:t>(Question idea from Lincoln</a:t>
            </a:r>
            <a:r>
              <a:rPr lang="en-US" baseline="0" dirty="0" smtClean="0"/>
              <a:t> Carr, Mines)</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prstClr val="black"/>
                </a:solidFill>
                <a:latin typeface="Calibri"/>
              </a:rPr>
              <a:pPr>
                <a:defRPr/>
              </a:pPr>
              <a:t>36</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#12</a:t>
            </a:r>
          </a:p>
          <a:p>
            <a:r>
              <a:rPr lang="en-US" dirty="0" smtClean="0"/>
              <a:t>we discussed it. </a:t>
            </a:r>
          </a:p>
          <a:p>
            <a:endParaRPr lang="en-US" dirty="0" smtClean="0"/>
          </a:p>
          <a:p>
            <a:r>
              <a:rPr lang="en-US" dirty="0" smtClean="0"/>
              <a:t>At</a:t>
            </a:r>
            <a:r>
              <a:rPr lang="en-US" baseline="0" dirty="0" smtClean="0"/>
              <a:t> </a:t>
            </a:r>
            <a:r>
              <a:rPr lang="en-US" baseline="0" dirty="0"/>
              <a:t>first glance it looks simple, nonzero. There’s “obviously” a curl here. But it’s subtle.  The field is very clearly F = f(r)</a:t>
            </a:r>
            <a:r>
              <a:rPr lang="en-US" baseline="0" dirty="0" err="1"/>
              <a:t>phihat</a:t>
            </a:r>
            <a:r>
              <a:rPr lang="en-US" baseline="0" dirty="0"/>
              <a:t>. </a:t>
            </a:r>
          </a:p>
          <a:p>
            <a:r>
              <a:rPr lang="en-US" baseline="0" dirty="0"/>
              <a:t> IF this field happens to be the magical field with f(r) ~ 1/r, then the curl of that function actually vanishes EVERYWHERE except the origin (where it has a </a:t>
            </a:r>
            <a:r>
              <a:rPr lang="en-US" baseline="0" dirty="0" err="1"/>
              <a:t>singlularity</a:t>
            </a:r>
            <a:r>
              <a:rPr lang="en-US" baseline="0" dirty="0"/>
              <a:t>). Physically, if you draw a little loop, the 1/r dependence means that the “longer outer leg” will cancel out the “shorter inner leg” exactly in any small “pie shaped” loop that runs anywhere EXCEPT around the origin. If f(r) does not drop off like 1/r, however, the cancellation is not exact, and you WILL have nonzero curl everywhere. So, the simple answer is B, but perhaps you should vote D, unless you’re able to decide by careful inspection whether this picture happens to be the magic case or not!</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prstClr val="black"/>
                </a:solidFill>
                <a:latin typeface="Calibri"/>
              </a:rPr>
              <a:pPr>
                <a:defRPr/>
              </a:pPr>
              <a:t>37</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Didn’t </a:t>
            </a:r>
            <a:r>
              <a:rPr lang="en-US" dirty="0" smtClean="0"/>
              <a:t>bother</a:t>
            </a:r>
            <a:r>
              <a:rPr lang="en-US" baseline="0" dirty="0" smtClean="0"/>
              <a:t> in ‘12:</a:t>
            </a:r>
          </a:p>
          <a:p>
            <a:r>
              <a:rPr lang="en-US" baseline="0" dirty="0" smtClean="0"/>
              <a:t>Notes from ‘11: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#13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a:t>
            </a:r>
            <a:r>
              <a:rPr lang="en-US" baseline="0" dirty="0" smtClean="0"/>
              <a:t> [73], 25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was the “</a:t>
            </a:r>
            <a:r>
              <a:rPr lang="en-US" baseline="0" dirty="0" err="1" smtClean="0"/>
              <a:t>preclass</a:t>
            </a:r>
            <a:r>
              <a:rPr lang="en-US" baseline="0" dirty="0" smtClean="0"/>
              <a:t>” question, to check up on last class. I did not hear why so many  students (1/4 of the class! thought it was =0 in “some places”. One student thought maybe near the middle line, because the field was zero there... We had a good discussion here, though – I asked for HOW they knew, and I heard from one student about “dropping a pinwheel”, from another about integrating around a loop, another just said it *looked* like it had a clockwise “rotation” to it. The one thing I didn’t hear (and therefore did at the board), was just how to CALCULATE it. (I had them shout out a formula for the field, and got a few “-x </a:t>
            </a:r>
            <a:r>
              <a:rPr lang="en-US" baseline="0" dirty="0" err="1" smtClean="0"/>
              <a:t>yhat</a:t>
            </a:r>
            <a:r>
              <a:rPr lang="en-US" baseline="0" dirty="0" smtClean="0"/>
              <a:t>”’s, and went from there).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one student suggested the loop, I showed the next slide)  </a:t>
            </a:r>
            <a:endParaRPr lang="en-US" dirty="0" smtClean="0"/>
          </a:p>
          <a:p>
            <a:endParaRPr lang="en-US" dirty="0" smtClean="0"/>
          </a:p>
          <a:p>
            <a:endParaRPr lang="en-US" dirty="0" smtClean="0"/>
          </a:p>
          <a:p>
            <a:endParaRPr lang="en-US" dirty="0" smtClean="0"/>
          </a:p>
          <a:p>
            <a:r>
              <a:rPr lang="en-US" dirty="0" smtClean="0"/>
              <a:t>A) Looks like –x </a:t>
            </a:r>
            <a:r>
              <a:rPr lang="en-US" dirty="0" err="1" smtClean="0"/>
              <a:t>jhat</a:t>
            </a:r>
            <a:r>
              <a:rPr lang="en-US" dirty="0" smtClean="0"/>
              <a:t>, so the curl is –</a:t>
            </a:r>
            <a:r>
              <a:rPr lang="en-US" dirty="0" err="1" smtClean="0"/>
              <a:t>khat</a:t>
            </a:r>
            <a:r>
              <a:rPr lang="en-US" dirty="0" smtClean="0"/>
              <a: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966350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Looks like –x jhat, so the curl is –khat. </a:t>
            </a:r>
          </a:p>
          <a:p>
            <a:endParaRPr lang="en-US"/>
          </a:p>
          <a:p>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Didn’t bother. </a:t>
            </a:r>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58926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question we just made up</a:t>
            </a:r>
            <a:r>
              <a:rPr lang="en-US" baseline="0" dirty="0" smtClean="0"/>
              <a:t> for next year, based on student discussion. (They were confused about this!)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5</a:t>
            </a:fld>
            <a:endParaRPr lang="en-US"/>
          </a:p>
        </p:txBody>
      </p:sp>
    </p:spTree>
    <p:extLst>
      <p:ext uri="{BB962C8B-B14F-4D97-AF65-F5344CB8AC3E}">
        <p14:creationId xmlns:p14="http://schemas.microsoft.com/office/powerpoint/2010/main" val="212191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Didn’t do this, though we did talk about the idea of “directional derivative” in answering a student question</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42</a:t>
            </a:fld>
            <a:endParaRPr lang="en-US"/>
          </a:p>
        </p:txBody>
      </p:sp>
    </p:spTree>
    <p:extLst>
      <p:ext uri="{BB962C8B-B14F-4D97-AF65-F5344CB8AC3E}">
        <p14:creationId xmlns:p14="http://schemas.microsoft.com/office/powerpoint/2010/main" val="1787926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r>
              <a:rPr lang="en-US" baseline="0" dirty="0" err="1" smtClean="0"/>
              <a:t>Preclass</a:t>
            </a:r>
            <a:r>
              <a:rPr lang="en-US" baseline="0" dirty="0" smtClean="0"/>
              <a:t>, 5, [[80]], 15, 0</a:t>
            </a:r>
          </a:p>
          <a:p>
            <a:endParaRPr lang="en-US" baseline="0" dirty="0" smtClean="0"/>
          </a:p>
          <a:p>
            <a:r>
              <a:rPr lang="en-US" baseline="0" dirty="0" smtClean="0"/>
              <a:t>It’s a wee bit of a trick – if you assume the contours are steadily decreasing (or increasing), then the answer would be C. But if you don’t know (and you don’t), then it COULD be true if 0 is a “local </a:t>
            </a:r>
            <a:r>
              <a:rPr lang="en-US" baseline="0" dirty="0" err="1" smtClean="0"/>
              <a:t>extremum</a:t>
            </a:r>
            <a:r>
              <a:rPr lang="en-US" baseline="0" dirty="0" smtClean="0"/>
              <a:t>” contour. </a:t>
            </a:r>
          </a:p>
          <a:p>
            <a:endParaRPr lang="en-US" baseline="0" dirty="0" smtClean="0"/>
          </a:p>
          <a:p>
            <a:r>
              <a:rPr lang="en-US" baseline="0" dirty="0" smtClean="0"/>
              <a:t>Nice, ( few were fooled!)  Got several students to articulate the fact that I have not labeled contours, so you don’t know if they “turn around” at 1, making 1 a local </a:t>
            </a:r>
            <a:r>
              <a:rPr lang="en-US" baseline="0" dirty="0" err="1" smtClean="0"/>
              <a:t>extremum</a:t>
            </a:r>
            <a:r>
              <a:rPr lang="en-US" baseline="0" dirty="0" smtClean="0"/>
              <a:t> after all.  I then labeled them (so it was +1 on the contour just inside, and -1 on the contour just outside), and then </a:t>
            </a:r>
            <a:r>
              <a:rPr lang="en-US" baseline="0" dirty="0" err="1" smtClean="0"/>
              <a:t>reasked</a:t>
            </a:r>
            <a:r>
              <a:rPr lang="en-US" baseline="0" dirty="0" smtClean="0"/>
              <a:t> (no click)  – many student agreed verbally that now the answer “cannot be true”. </a:t>
            </a:r>
          </a:p>
          <a:p>
            <a:endParaRPr lang="en-US" baseline="0" dirty="0" smtClean="0"/>
          </a:p>
          <a:p>
            <a:endParaRPr lang="en-US" baseline="0" dirty="0" smtClean="0"/>
          </a:p>
          <a:p>
            <a:r>
              <a:rPr lang="en-US" baseline="0" dirty="0" smtClean="0"/>
              <a:t>I use this question to reiterate F = -grad(U). I wrote out grad u = partial u /partial x,  partial u/partial y. Also discussed the arbitrary nature of u=0 location.  Also discussed point D (even though nobody voted for it). It is a little magical that you only NEED “one bit” of info at every point, to figure out the “2 bits” associated with the vector field. (My reasoning is that, knowing that F is conservative CONSTRAINS that vector field, you do NOT have “total freedom” for the vector to be *whatever*,  at any point!) </a:t>
            </a:r>
            <a:endParaRPr lang="en-US" baseline="0" dirty="0" smtClean="0"/>
          </a:p>
          <a:p>
            <a:endParaRPr lang="en-US" baseline="0" dirty="0" smtClean="0"/>
          </a:p>
          <a:p>
            <a:r>
              <a:rPr lang="en-US" baseline="0" dirty="0" smtClean="0"/>
              <a:t>S. Pollock</a:t>
            </a:r>
          </a:p>
          <a:p>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146038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#12</a:t>
            </a:r>
          </a:p>
          <a:p>
            <a:r>
              <a:rPr lang="en-US" dirty="0" smtClean="0"/>
              <a:t>Silent:  55, 27, 18, 0, 0</a:t>
            </a:r>
          </a:p>
          <a:p>
            <a:r>
              <a:rPr lang="en-US" dirty="0" smtClean="0"/>
              <a:t>Let them talk:  [[78]], 12, 8, 2</a:t>
            </a:r>
            <a:endParaRPr lang="en-US" baseline="0" dirty="0" smtClean="0"/>
          </a:p>
          <a:p>
            <a:endParaRPr lang="en-US" dirty="0" smtClean="0"/>
          </a:p>
          <a:p>
            <a:r>
              <a:rPr lang="en-US" dirty="0" smtClean="0"/>
              <a:t>There’s no ambiguity here (I think), F=0 there. </a:t>
            </a:r>
          </a:p>
          <a:p>
            <a:r>
              <a:rPr lang="en-US" dirty="0" smtClean="0"/>
              <a:t>Here</a:t>
            </a:r>
            <a:r>
              <a:rPr lang="en-US" baseline="0" dirty="0" smtClean="0"/>
              <a:t> I used this to review the formula </a:t>
            </a:r>
            <a:r>
              <a:rPr lang="en-US" baseline="0" dirty="0" err="1" smtClean="0"/>
              <a:t>dU</a:t>
            </a:r>
            <a:r>
              <a:rPr lang="en-US" baseline="0" dirty="0" smtClean="0"/>
              <a:t> = (grad U) dot (</a:t>
            </a:r>
            <a:r>
              <a:rPr lang="en-US" baseline="0" dirty="0" err="1" smtClean="0"/>
              <a:t>dr</a:t>
            </a:r>
            <a:r>
              <a:rPr lang="en-US" baseline="0" dirty="0" smtClean="0"/>
              <a:t>).  (I wrote </a:t>
            </a:r>
            <a:r>
              <a:rPr lang="en-US" baseline="0" dirty="0" err="1" smtClean="0"/>
              <a:t>dU</a:t>
            </a:r>
            <a:r>
              <a:rPr lang="en-US" baseline="0" dirty="0" smtClean="0"/>
              <a:t> = (grad U) and got people to call out how to “finish the equation”, to get a scalar). We then talked about the analogy to a 1-D graph where, at an </a:t>
            </a:r>
            <a:r>
              <a:rPr lang="en-US" baseline="0" dirty="0" err="1" smtClean="0"/>
              <a:t>extremum</a:t>
            </a:r>
            <a:r>
              <a:rPr lang="en-US" baseline="0" dirty="0" smtClean="0"/>
              <a:t>, </a:t>
            </a:r>
            <a:r>
              <a:rPr lang="en-US" baseline="0" dirty="0" err="1" smtClean="0"/>
              <a:t>df</a:t>
            </a:r>
            <a:r>
              <a:rPr lang="en-US" baseline="0" dirty="0" smtClean="0"/>
              <a:t>/dx=0. </a:t>
            </a:r>
            <a:r>
              <a:rPr lang="en-US" baseline="0" dirty="0" err="1" smtClean="0"/>
              <a:t>Extrema</a:t>
            </a:r>
            <a:r>
              <a:rPr lang="en-US" baseline="0" dirty="0" smtClean="0"/>
              <a:t> are “flat” locally!) </a:t>
            </a:r>
          </a:p>
          <a:p>
            <a:endParaRPr lang="en-US" baseline="0" dirty="0" smtClean="0"/>
          </a:p>
          <a:p>
            <a:r>
              <a:rPr lang="en-US" baseline="0" dirty="0" smtClean="0"/>
              <a:t>One student wanted to know if we couldn’t invent some “mathematically pathological” function U which has a maximum that is somehow delta-function like, so that it’s NOT flat, and F is NOT zero. I had to wave my hands and argue that delta functions are approximations but not really “physics”, if this represents a physical potential energy, I cannot think of how to get a physical force which is anything but zero. </a:t>
            </a:r>
            <a:endParaRPr lang="en-US" baseline="0" dirty="0" smtClean="0"/>
          </a:p>
          <a:p>
            <a:endParaRPr lang="en-US" baseline="0" dirty="0" smtClean="0"/>
          </a:p>
          <a:p>
            <a:r>
              <a:rPr lang="en-US" baseline="0" dirty="0" smtClean="0"/>
              <a:t>S. Pollock</a:t>
            </a:r>
          </a:p>
          <a:p>
            <a:endParaRPr lang="en-US" dirty="0" smtClean="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146038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a:t>
            </a:r>
            <a:r>
              <a:rPr lang="en-US" dirty="0" smtClean="0"/>
              <a:t>13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7, [[89]],</a:t>
            </a:r>
            <a:r>
              <a:rPr lang="en-US" baseline="0" dirty="0" smtClean="0"/>
              <a:t> 2, 2, 0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a:t>
            </a:r>
            <a:r>
              <a:rPr lang="en-US" baseline="0" dirty="0" err="1" smtClean="0"/>
              <a:t>Sp</a:t>
            </a:r>
            <a:r>
              <a:rPr lang="en-US" baseline="0" dirty="0" smtClean="0"/>
              <a:t> ‘11: 2, [[73]], 25,0</a:t>
            </a:r>
            <a:endParaRPr lang="en-US" dirty="0" smtClean="0"/>
          </a:p>
          <a:p>
            <a:endParaRPr lang="en-US" dirty="0" smtClean="0"/>
          </a:p>
          <a:p>
            <a:r>
              <a:rPr lang="en-US" dirty="0" smtClean="0"/>
              <a:t>I passed</a:t>
            </a:r>
            <a:r>
              <a:rPr lang="en-US" baseline="0" dirty="0" smtClean="0"/>
              <a:t> out whiteboards, and had them do the activity at the </a:t>
            </a:r>
            <a:r>
              <a:rPr lang="en-US" baseline="0" dirty="0" smtClean="0"/>
              <a:t>bottom of the question: guess </a:t>
            </a:r>
            <a:r>
              <a:rPr lang="en-US" baseline="0" dirty="0" smtClean="0"/>
              <a:t>a functional form, take the curl and check yourself</a:t>
            </a:r>
            <a:r>
              <a:rPr lang="en-US" baseline="0" dirty="0" smtClean="0"/>
              <a:t>!</a:t>
            </a:r>
            <a:endParaRPr lang="en-US" baseline="0" dirty="0" smtClean="0"/>
          </a:p>
          <a:p>
            <a:endParaRPr lang="en-US" dirty="0" smtClean="0"/>
          </a:p>
          <a:p>
            <a:r>
              <a:rPr lang="en-US" dirty="0" smtClean="0"/>
              <a:t>Looks to</a:t>
            </a:r>
            <a:r>
              <a:rPr lang="en-US" baseline="0" dirty="0" smtClean="0"/>
              <a:t> me (and most of the class) l</a:t>
            </a:r>
            <a:r>
              <a:rPr lang="en-US" dirty="0" smtClean="0"/>
              <a:t>ike </a:t>
            </a:r>
            <a:r>
              <a:rPr lang="en-US" dirty="0"/>
              <a:t>–x </a:t>
            </a:r>
            <a:r>
              <a:rPr lang="en-US" dirty="0" err="1"/>
              <a:t>jhat</a:t>
            </a:r>
            <a:r>
              <a:rPr lang="en-US" dirty="0"/>
              <a:t>, </a:t>
            </a:r>
            <a:r>
              <a:rPr lang="en-US" dirty="0" err="1" smtClean="0"/>
              <a:t>whould</a:t>
            </a:r>
            <a:r>
              <a:rPr lang="en-US" dirty="0" smtClean="0"/>
              <a:t> work, so </a:t>
            </a:r>
            <a:r>
              <a:rPr lang="en-US" dirty="0"/>
              <a:t>the curl is –</a:t>
            </a:r>
            <a:r>
              <a:rPr lang="en-US" dirty="0" err="1"/>
              <a:t>khat</a:t>
            </a:r>
            <a:r>
              <a:rPr lang="en-US" dirty="0"/>
              <a:t>. </a:t>
            </a:r>
            <a:r>
              <a:rPr lang="en-US" dirty="0" smtClean="0"/>
              <a:t>(A constant). </a:t>
            </a:r>
            <a:endParaRPr lang="en-US" dirty="0"/>
          </a:p>
          <a:p>
            <a:endParaRPr lang="en-US" dirty="0"/>
          </a:p>
          <a:p>
            <a:r>
              <a:rPr lang="en-US" dirty="0" smtClean="0"/>
              <a:t>This all took just</a:t>
            </a:r>
            <a:r>
              <a:rPr lang="en-US" baseline="0" dirty="0" smtClean="0"/>
              <a:t> about 3 minutes, and seemed worthwhile. There were sign issues, people discussed if it could be –x^2 </a:t>
            </a:r>
            <a:r>
              <a:rPr lang="en-US" baseline="0" dirty="0" err="1" smtClean="0"/>
              <a:t>ihat</a:t>
            </a:r>
            <a:r>
              <a:rPr lang="en-US" baseline="0" dirty="0" smtClean="0"/>
              <a:t> (signs don’t work out!) </a:t>
            </a:r>
          </a:p>
          <a:p>
            <a:endParaRPr lang="en-US" baseline="0" dirty="0" smtClean="0"/>
          </a:p>
          <a:p>
            <a:r>
              <a:rPr lang="en-US" baseline="0" dirty="0" smtClean="0"/>
              <a:t>This also helped set the stage for the next question. </a:t>
            </a:r>
          </a:p>
          <a:p>
            <a:endParaRPr lang="en-US" baseline="0" dirty="0" smtClean="0"/>
          </a:p>
          <a:p>
            <a:r>
              <a:rPr lang="en-US" baseline="0" dirty="0" smtClean="0"/>
              <a:t>Comments from Sp11:</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did </a:t>
            </a:r>
            <a:r>
              <a:rPr lang="en-US" baseline="0" dirty="0" smtClean="0"/>
              <a:t>not hear why so many  students (1/4 of the class! thought it was =0 in “some places”. One student thought maybe near the middle line, because the field was zero there... We had a good discussion here, though – I asked for HOW they knew, and I heard from one student about “dropping a pinwheel”, from another about integrating around a loop, another just said it *looked* like it had a clockwise “rotation” to it. The one thing I didn’t hear (and therefore did at the board), was just how to CALCULATE it. (I had them shout out a formula for the field, and got a few “-x </a:t>
            </a:r>
            <a:r>
              <a:rPr lang="en-US" baseline="0" dirty="0" err="1" smtClean="0"/>
              <a:t>yhat</a:t>
            </a:r>
            <a:r>
              <a:rPr lang="en-US" baseline="0" dirty="0" smtClean="0"/>
              <a:t>”’s, and went from there).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one student suggested the loop, I showed the next slide)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45</a:t>
            </a:fld>
            <a:endParaRPr 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endParaRPr lang="en-US" dirty="0" smtClean="0"/>
          </a:p>
          <a:p>
            <a:r>
              <a:rPr lang="en-US" dirty="0" smtClean="0"/>
              <a:t>Started silent, it was about 67% correct, with the rest split evenly across =0 and &lt;0. </a:t>
            </a:r>
          </a:p>
          <a:p>
            <a:r>
              <a:rPr lang="en-US" dirty="0" smtClean="0"/>
              <a:t>Then, talking to each other: </a:t>
            </a:r>
            <a:r>
              <a:rPr lang="en-US" baseline="0" dirty="0" smtClean="0"/>
              <a:t> </a:t>
            </a:r>
            <a:r>
              <a:rPr lang="en-US" dirty="0" smtClean="0"/>
              <a:t>2, [[81]], 14, 3</a:t>
            </a:r>
          </a:p>
          <a:p>
            <a:endParaRPr lang="en-US" dirty="0" smtClean="0"/>
          </a:p>
          <a:p>
            <a:r>
              <a:rPr lang="en-US" dirty="0" smtClean="0"/>
              <a:t>Most students in the end correctly</a:t>
            </a:r>
            <a:r>
              <a:rPr lang="en-US" baseline="0" dirty="0" smtClean="0"/>
              <a:t> argued that the contribution is + on BOTH </a:t>
            </a:r>
            <a:r>
              <a:rPr lang="en-US" baseline="0" dirty="0" err="1" smtClean="0"/>
              <a:t>lef</a:t>
            </a:r>
            <a:r>
              <a:rPr lang="en-US" baseline="0" dirty="0" smtClean="0"/>
              <a:t> and right sides, and zero on top or bottom, giving a positive contribution. When I pushed for the connection to the curl, there was largely silence, so I think it was good to go through the “Stokes” story, and relate this integral to the (here, uniform, negative) curl.  </a:t>
            </a:r>
          </a:p>
          <a:p>
            <a:endParaRPr lang="en-US" baseline="0" dirty="0" smtClean="0"/>
          </a:p>
          <a:p>
            <a:r>
              <a:rPr lang="en-US" baseline="0" dirty="0" smtClean="0"/>
              <a:t>This is a good place/opportunity to bring up the </a:t>
            </a:r>
            <a:r>
              <a:rPr lang="en-US" baseline="0" dirty="0" err="1" smtClean="0"/>
              <a:t>Stoke’s</a:t>
            </a:r>
            <a:r>
              <a:rPr lang="en-US" baseline="0" dirty="0" smtClean="0"/>
              <a:t> convention about sign of area, (the “right hand rule” for line integrals). We’re not going deeply into the math of </a:t>
            </a:r>
            <a:r>
              <a:rPr lang="en-US" baseline="0" dirty="0" err="1" smtClean="0"/>
              <a:t>stoke’s</a:t>
            </a:r>
            <a:r>
              <a:rPr lang="en-US" baseline="0" dirty="0" smtClean="0"/>
              <a:t> this term, but this was a good refresher (and, hooks in with a homework problem they just handed </a:t>
            </a:r>
            <a:r>
              <a:rPr lang="en-US" baseline="0" dirty="0" smtClean="0"/>
              <a:t>in </a:t>
            </a:r>
            <a:r>
              <a:rPr lang="en-US" baseline="0" dirty="0" smtClean="0"/>
              <a:t>which had some sign issues about integrating around a loop. </a:t>
            </a:r>
            <a:endParaRPr lang="en-US" baseline="0" dirty="0" smtClean="0"/>
          </a:p>
          <a:p>
            <a:endParaRPr lang="en-US" baseline="0" dirty="0" smtClean="0"/>
          </a:p>
          <a:p>
            <a:r>
              <a:rPr lang="en-US" baseline="0" dirty="0" smtClean="0"/>
              <a:t>About </a:t>
            </a:r>
            <a:r>
              <a:rPr lang="en-US" baseline="0" dirty="0" smtClean="0"/>
              <a:t>20% of the class argued that if you integral B dot dl “the other way”, you conclude the current must be flowing the other way (!!) ) </a:t>
            </a:r>
            <a:endParaRPr lang="en-US" dirty="0"/>
          </a:p>
          <a:p>
            <a:endParaRPr lang="en-US" dirty="0" smtClean="0"/>
          </a:p>
          <a:p>
            <a:r>
              <a:rPr lang="en-US" dirty="0" smtClean="0"/>
              <a:t>Steven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46</a:t>
            </a:fld>
            <a:endParaRPr 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r>
              <a:rPr lang="en-US" dirty="0" smtClean="0"/>
              <a:t> (See comments on next slide)</a:t>
            </a:r>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srgbClr val="000000"/>
                </a:solidFill>
              </a:rPr>
              <a:pPr/>
              <a:t>47</a:t>
            </a:fld>
            <a:endParaRPr 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endParaRPr lang="en-US" dirty="0" smtClean="0"/>
          </a:p>
          <a:p>
            <a:r>
              <a:rPr lang="en-US" dirty="0" smtClean="0"/>
              <a:t>I spent a few minutes going over</a:t>
            </a:r>
            <a:r>
              <a:rPr lang="en-US" baseline="0" dirty="0" smtClean="0"/>
              <a:t> this, trying to get students to ask questions. It’s a good review, but my class was mostly silent. Danny C pointed out that the last line really needs to be “for ALL closed loops”. </a:t>
            </a:r>
          </a:p>
          <a:p>
            <a:endParaRPr lang="en-US" baseline="0" dirty="0" smtClean="0"/>
          </a:p>
          <a:p>
            <a:r>
              <a:rPr lang="en-US" baseline="0" dirty="0" smtClean="0"/>
              <a:t>When nobody could think of a question or comment, I asked them how many could tell me how the last line relates to the one before it. Very few raised their hands – so, I think I am not getting questions but that doesn’t mean they understand! I talked through </a:t>
            </a:r>
            <a:r>
              <a:rPr lang="en-US" baseline="0" dirty="0" err="1" smtClean="0"/>
              <a:t>Stoke’s</a:t>
            </a:r>
            <a:r>
              <a:rPr lang="en-US" baseline="0" dirty="0" smtClean="0"/>
              <a:t> Theorem once more, (including the subtle but important point, related to Danny’s comment, that just because an integral vanishes, doesn’t mean the integrand vanishes. Only if ALL/ANY integrals of your integrand vanish, THEN you can conclude the integrand is zero!) </a:t>
            </a:r>
            <a:endParaRPr lang="en-US" baseline="0" dirty="0" smtClean="0"/>
          </a:p>
          <a:p>
            <a:endParaRPr lang="en-US" baseline="0" dirty="0" smtClean="0"/>
          </a:p>
          <a:p>
            <a:r>
              <a:rPr lang="en-US" baseline="0" dirty="0" smtClean="0"/>
              <a:t>S. Pollock</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srgbClr val="000000"/>
                </a:solidFill>
              </a:rPr>
              <a:pPr/>
              <a:t>48</a:t>
            </a:fld>
            <a:endParaRPr 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 decided not to go here.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49</a:t>
            </a:fld>
            <a:endParaRPr 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r>
              <a:rPr lang="en-US" dirty="0" smtClean="0"/>
              <a:t>3, 2, 5, [[89]],</a:t>
            </a:r>
            <a:r>
              <a:rPr lang="en-US" baseline="0" dirty="0" smtClean="0"/>
              <a:t>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SP 11: </a:t>
            </a:r>
            <a:r>
              <a:rPr lang="en-US" dirty="0" smtClean="0"/>
              <a:t>5, 2, 2, [91],</a:t>
            </a:r>
            <a:r>
              <a:rPr lang="en-US" baseline="0" dirty="0" smtClean="0"/>
              <a:t> 0</a:t>
            </a:r>
          </a:p>
          <a:p>
            <a:endParaRPr lang="en-US" baseline="0" dirty="0" smtClean="0"/>
          </a:p>
          <a:p>
            <a:endParaRPr lang="en-US" baseline="0" dirty="0" smtClean="0"/>
          </a:p>
          <a:p>
            <a:r>
              <a:rPr lang="en-US" baseline="0" dirty="0" smtClean="0"/>
              <a:t>No problems here. I used this as a starting off point to define equilibrium, then stable and unstable, saddle points (iv looks like a “shallow minimum rather than a saddle, perhaps I should change that!) </a:t>
            </a:r>
          </a:p>
          <a:p>
            <a:endParaRPr lang="en-US" baseline="0" dirty="0" smtClean="0"/>
          </a:p>
          <a:p>
            <a:r>
              <a:rPr lang="en-US" baseline="0" dirty="0" err="1" smtClean="0"/>
              <a:t>Sp</a:t>
            </a:r>
            <a:r>
              <a:rPr lang="en-US" baseline="0" dirty="0" smtClean="0"/>
              <a:t> 11 comments: </a:t>
            </a:r>
          </a:p>
          <a:p>
            <a:endParaRPr lang="en-US" baseline="0" dirty="0" smtClean="0"/>
          </a:p>
          <a:p>
            <a:r>
              <a:rPr lang="en-US" baseline="0" dirty="0" smtClean="0"/>
              <a:t>A couple of students thought U=0 means F=0, that was nice to talk about (even though it’s only 5%)</a:t>
            </a:r>
          </a:p>
          <a:p>
            <a:endParaRPr lang="en-US" baseline="0" dirty="0" smtClean="0"/>
          </a:p>
          <a:p>
            <a:r>
              <a:rPr lang="en-US" baseline="0" dirty="0" smtClean="0"/>
              <a:t>I talked about the condition for stability (U’’&gt;0) with this slide.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2617349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‘12:  Silent:  5 52, [[44]]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After discussion,  8, 30, [[61]],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4, 28, [67]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“animated” this slide, and them them talk to their neighbor</a:t>
            </a:r>
            <a:r>
              <a:rPr lang="en-US" baseline="0" dirty="0" smtClean="0"/>
              <a:t> for a good minute before I showed them </a:t>
            </a:r>
            <a:r>
              <a:rPr lang="en-US" baseline="0" dirty="0" smtClean="0"/>
              <a:t>options </a:t>
            </a:r>
            <a:r>
              <a:rPr lang="en-US" baseline="0" dirty="0" smtClean="0"/>
              <a:t>A-D.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started by talking about the physics (</a:t>
            </a:r>
            <a:r>
              <a:rPr lang="en-US" baseline="0" dirty="0" err="1" smtClean="0"/>
              <a:t>Cl</a:t>
            </a:r>
            <a:r>
              <a:rPr lang="en-US" baseline="0" dirty="0" smtClean="0"/>
              <a:t>- attracting H+, and then why would you get a repulsive force for small r, what’s the physics?)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pointed out that they should think of this as truly 1D -  “constrained to live on a line” . (Much later, during discussion I came back and had them think about the true 3D problem where U depends only on r, but the particles can orbit too!)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had already talked about “turning points before doing this CT, and how you can “read off” kinetic energy from this picture. The discussion was muted, until I suggested we think about a hydrogen starting at large r, either heading OUT (or, after that, IN), and this year the argument for answer C came quickly – there’s no turning point (unless it’s heading in), but either way it runs away forever.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Had to point out that “oscillate” means repeated oscillation, not a single “bounce”.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r>
            <a:br>
              <a:rPr lang="en-US" baseline="0" dirty="0" smtClean="0"/>
            </a:br>
            <a:r>
              <a:rPr lang="en-US" baseline="0" dirty="0" smtClean="0"/>
              <a:t>One student was a little surprised, and wondered if this means that you have to have “low energy” to bind an H+ to a </a:t>
            </a:r>
            <a:r>
              <a:rPr lang="en-US" baseline="0" dirty="0" err="1" smtClean="0"/>
              <a:t>Cl</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err="1" smtClean="0"/>
              <a:t>Sp</a:t>
            </a:r>
            <a:r>
              <a:rPr lang="en-US" dirty="0" smtClean="0"/>
              <a:t> 11 additional</a:t>
            </a:r>
            <a:r>
              <a:rPr lang="en-US" baseline="0" dirty="0" smtClean="0"/>
              <a:t> comments: </a:t>
            </a:r>
          </a:p>
          <a:p>
            <a:r>
              <a:rPr lang="en-US" baseline="0" dirty="0" smtClean="0"/>
              <a:t>This was a good conversation: one student clearly articulated that if you start at a, you move right (F = -</a:t>
            </a:r>
            <a:r>
              <a:rPr lang="en-US" baseline="0" dirty="0" err="1" smtClean="0"/>
              <a:t>dU</a:t>
            </a:r>
            <a:r>
              <a:rPr lang="en-US" baseline="0" dirty="0" smtClean="0"/>
              <a:t>/dx pushes outwards), but past b, there is a NEGATIVE force, so he thought that meant it should turn around, thus arguing for B. So, we had a good conversation, another student came up with the argument that KE&gt;0 so it “runs away” and never turns around. </a:t>
            </a:r>
          </a:p>
          <a:p>
            <a:r>
              <a:rPr lang="en-US" baseline="0" dirty="0" smtClean="0"/>
              <a:t> I also heard students talking about how it “comes in, bounces, and leaves, so that’s an oscillation”. </a:t>
            </a:r>
          </a:p>
          <a:p>
            <a:r>
              <a:rPr lang="en-US" baseline="0" dirty="0" smtClean="0"/>
              <a:t>I used this slide also to talk about initial/boundary conditions, and that you cannot FULLY answer  “what is the motion” with just the information given.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30671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Sp12 SJP </a:t>
            </a:r>
            <a:r>
              <a:rPr lang="en-US" baseline="0" dirty="0" err="1" smtClean="0"/>
              <a:t>Lect</a:t>
            </a:r>
            <a:r>
              <a:rPr lang="en-US" baseline="0" dirty="0" smtClean="0"/>
              <a:t> 10</a:t>
            </a:r>
          </a:p>
          <a:p>
            <a:r>
              <a:rPr lang="en-US" dirty="0" smtClean="0"/>
              <a:t>This was for Tutorial activity 5line_integral_activity_mod.pdf</a:t>
            </a:r>
          </a:p>
          <a:p>
            <a:endParaRPr lang="en-US" dirty="0" smtClean="0"/>
          </a:p>
          <a:p>
            <a:r>
              <a:rPr lang="en-US" dirty="0" smtClean="0"/>
              <a:t>It’s a good activity, we gave them ~20 minutes,</a:t>
            </a:r>
            <a:r>
              <a:rPr lang="en-US" baseline="0" dirty="0" smtClean="0"/>
              <a:t> and in the end the clicks here were </a:t>
            </a:r>
            <a:r>
              <a:rPr lang="en-US" dirty="0" smtClean="0"/>
              <a:t> 6, 56, 18, 21 </a:t>
            </a:r>
          </a:p>
          <a:p>
            <a:r>
              <a:rPr lang="en-US" dirty="0" smtClean="0"/>
              <a:t>So, 40%</a:t>
            </a:r>
            <a:r>
              <a:rPr lang="en-US" baseline="0" dirty="0" smtClean="0"/>
              <a:t> have finished. We interrupted after about 10 minutes to talk through page 1. </a:t>
            </a:r>
          </a:p>
          <a:p>
            <a:r>
              <a:rPr lang="en-US" baseline="0" dirty="0" smtClean="0"/>
              <a:t>We are modifying it a little more based on the timing, to try to make it more of a 20 minute activity.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6</a:t>
            </a:fld>
            <a:endParaRPr lang="en-US"/>
          </a:p>
        </p:txBody>
      </p:sp>
    </p:spTree>
    <p:extLst>
      <p:ext uri="{BB962C8B-B14F-4D97-AF65-F5344CB8AC3E}">
        <p14:creationId xmlns:p14="http://schemas.microsoft.com/office/powerpoint/2010/main" val="4083951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FOLLOWUP WHITEBOARD IDEA FROM LAST QUESTION: </a:t>
            </a:r>
          </a:p>
          <a:p>
            <a:endParaRPr lang="en-US" dirty="0" smtClean="0"/>
          </a:p>
          <a:p>
            <a:r>
              <a:rPr lang="en-US" dirty="0" smtClean="0"/>
              <a:t>What if we leave the picture up and say, on your whiteboard sketch</a:t>
            </a:r>
            <a:r>
              <a:rPr lang="en-US" baseline="0" dirty="0" smtClean="0"/>
              <a:t> a graph of KE(r) </a:t>
            </a:r>
            <a:r>
              <a:rPr lang="en-US" baseline="0" dirty="0" err="1" smtClean="0"/>
              <a:t>vs</a:t>
            </a:r>
            <a:r>
              <a:rPr lang="en-US" baseline="0" dirty="0" smtClean="0"/>
              <a:t> r</a:t>
            </a:r>
          </a:p>
          <a:p>
            <a:r>
              <a:rPr lang="en-US" baseline="0" dirty="0" smtClean="0"/>
              <a:t>I think this would reveal some interesting ideas!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3067152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r>
              <a:rPr lang="en-US" dirty="0" smtClean="0"/>
              <a:t>Didn’t bother to click, but we had</a:t>
            </a:r>
            <a:r>
              <a:rPr lang="en-US" baseline="0" dirty="0" smtClean="0"/>
              <a:t> a nice discussion. I pushed into the “3D” world, and asked if you could have a stable orbit with the energy shown and r=b (circular, steady orbit). This is a puzzle, the answer is no, if r=b, then F=0, but you can’t have a stable circular orbit with no centripetal force! The class caught on, and students argued that there must be some value of r between b and c where it would work. (Less than c, because at c it’s not moving, and must head towards a!)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526391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Sp12 SJP L#14 (start of class, review from last time) </a:t>
            </a:r>
          </a:p>
          <a:p>
            <a:r>
              <a:rPr lang="en-US" dirty="0" smtClean="0"/>
              <a:t>5, 3, 2, 2, [[89]]</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baseline="0" dirty="0" smtClean="0"/>
              <a:t> 11:  </a:t>
            </a:r>
            <a:r>
              <a:rPr lang="en-US" dirty="0" smtClean="0"/>
              <a:t>2, 13, 0, 2, [82]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leads to a review/discussion of notation (turning points, stability). I added the</a:t>
            </a:r>
            <a:r>
              <a:rPr lang="en-US" baseline="0" dirty="0" smtClean="0"/>
              <a:t> “Sketch” question, we had them do this on whiteboards. Most were ok, nobody realized v could be negative, and some were confused about what happens at large x.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Notes from Sp11: The students who voted “II only” said that they thought E3 was bounded *on the left* so that’s why they didn’t vote for E. (Semantics, and good to get out in the clear!) (Mentioned tunneling for non-classical </a:t>
            </a:r>
            <a:r>
              <a:rPr lang="en-US" baseline="0" dirty="0" err="1" smtClean="0"/>
              <a:t>particals</a:t>
            </a:r>
            <a:r>
              <a:rPr lang="en-US" baseline="0" dirty="0" smtClean="0"/>
              <a:t> on I)</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2696580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Didn’t Bother</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55</a:t>
            </a:fld>
            <a:endParaRPr lang="en-US">
              <a:solidFill>
                <a:srgbClr val="000000"/>
              </a:solidFill>
            </a:endParaRPr>
          </a:p>
        </p:txBody>
      </p:sp>
    </p:spTree>
    <p:extLst>
      <p:ext uri="{BB962C8B-B14F-4D97-AF65-F5344CB8AC3E}">
        <p14:creationId xmlns:p14="http://schemas.microsoft.com/office/powerpoint/2010/main" val="2442847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r>
              <a:rPr lang="en-US" dirty="0" smtClean="0"/>
              <a:t>3, 2, 15, </a:t>
            </a:r>
            <a:r>
              <a:rPr lang="en-US" dirty="0" smtClean="0"/>
              <a:t>[[75]], </a:t>
            </a:r>
            <a:r>
              <a:rPr lang="en-US" dirty="0" smtClean="0"/>
              <a:t>5</a:t>
            </a:r>
          </a:p>
          <a:p>
            <a:endParaRPr lang="en-US" dirty="0" smtClean="0"/>
          </a:p>
          <a:p>
            <a:r>
              <a:rPr lang="en-US" dirty="0" smtClean="0"/>
              <a:t>Since</a:t>
            </a:r>
            <a:r>
              <a:rPr lang="en-US" baseline="0" dirty="0" smtClean="0"/>
              <a:t> we had whiteboards out, this was an all-class activity. I set it up (I have a physical demo that works very nicely, called “angular acceleration </a:t>
            </a:r>
            <a:r>
              <a:rPr lang="en-US" baseline="0" dirty="0" smtClean="0"/>
              <a:t>machine”) </a:t>
            </a:r>
            <a:r>
              <a:rPr lang="en-US" baseline="0" dirty="0" smtClean="0"/>
              <a:t>Students took a good few minutes working on this and the next part – most managed to get this one just fine, the sign issue needed to be discussed (and we also discussed the “zero of U” issue, they seemed good with it)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3634061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r>
              <a:rPr lang="en-US" dirty="0" smtClean="0"/>
              <a:t>3, 0, 5, [[92]], 0</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They’ve seen this question before, it’s the same! They seemed</a:t>
            </a:r>
            <a:r>
              <a:rPr lang="en-US" baseline="0" dirty="0" smtClean="0"/>
              <a:t> fine with this. </a:t>
            </a:r>
            <a:r>
              <a:rPr lang="en-US" dirty="0" smtClean="0"/>
              <a:t>We did have a good discussion about the difference between A and C (just</a:t>
            </a:r>
            <a:r>
              <a:rPr lang="en-US" baseline="0" dirty="0" smtClean="0"/>
              <a:t> a constant!) but both get the sign of </a:t>
            </a:r>
            <a:r>
              <a:rPr lang="en-US" baseline="0" dirty="0" err="1" smtClean="0"/>
              <a:t>cos</a:t>
            </a:r>
            <a:r>
              <a:rPr lang="en-US" baseline="0" dirty="0" smtClean="0"/>
              <a:t>(phi) wrong!</a:t>
            </a:r>
            <a:endParaRPr lang="en-US" dirty="0" smtClean="0"/>
          </a:p>
          <a:p>
            <a:endParaRPr lang="en-US" baseline="0" dirty="0" smtClean="0"/>
          </a:p>
          <a:p>
            <a:endParaRPr lang="en-US" baseline="0" dirty="0" smtClean="0"/>
          </a:p>
          <a:p>
            <a:r>
              <a:rPr lang="en-US" baseline="0" dirty="0" smtClean="0"/>
              <a:t>After this pair of questions, we’re set up to calculate equilibrium and stability (and then demonstrate it!)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1356541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this.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58</a:t>
            </a:fld>
            <a:endParaRPr lang="en-US"/>
          </a:p>
        </p:txBody>
      </p:sp>
    </p:spTree>
    <p:extLst>
      <p:ext uri="{BB962C8B-B14F-4D97-AF65-F5344CB8AC3E}">
        <p14:creationId xmlns:p14="http://schemas.microsoft.com/office/powerpoint/2010/main" val="36397025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59</a:t>
            </a:fld>
            <a:endParaRPr lang="en-US"/>
          </a:p>
        </p:txBody>
      </p:sp>
    </p:spTree>
    <p:extLst>
      <p:ext uri="{BB962C8B-B14F-4D97-AF65-F5344CB8AC3E}">
        <p14:creationId xmlns:p14="http://schemas.microsoft.com/office/powerpoint/2010/main" val="9846311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M. Betterton.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60</a:t>
            </a:fld>
            <a:endParaRPr lang="en-US"/>
          </a:p>
        </p:txBody>
      </p:sp>
    </p:spTree>
    <p:extLst>
      <p:ext uri="{BB962C8B-B14F-4D97-AF65-F5344CB8AC3E}">
        <p14:creationId xmlns:p14="http://schemas.microsoft.com/office/powerpoint/2010/main" val="12028819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a:t>
            </a:r>
          </a:p>
          <a:p>
            <a:r>
              <a:rPr lang="en-US" dirty="0" smtClean="0"/>
              <a:t>From M. Betterton.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61</a:t>
            </a:fld>
            <a:endParaRPr lang="en-US"/>
          </a:p>
        </p:txBody>
      </p:sp>
    </p:spTree>
    <p:extLst>
      <p:ext uri="{BB962C8B-B14F-4D97-AF65-F5344CB8AC3E}">
        <p14:creationId xmlns:p14="http://schemas.microsoft.com/office/powerpoint/2010/main" val="112923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an older version of the Tutorial: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dirty="0"/>
              <a:t>,</a:t>
            </a:r>
            <a:r>
              <a:rPr lang="en-US" baseline="0" dirty="0"/>
              <a:t> </a:t>
            </a:r>
            <a:r>
              <a:rPr lang="en-US" baseline="0" dirty="0" err="1"/>
              <a:t>Sp</a:t>
            </a:r>
            <a:r>
              <a:rPr lang="en-US" baseline="0" dirty="0"/>
              <a:t> ‘11</a:t>
            </a:r>
            <a:r>
              <a:rPr lang="en-US" dirty="0"/>
              <a:t> Lecture #9</a:t>
            </a:r>
          </a:p>
          <a:p>
            <a:r>
              <a:rPr lang="en-US" dirty="0"/>
              <a:t>31, 45, 7, 10</a:t>
            </a:r>
          </a:p>
          <a:p>
            <a:endParaRPr lang="en-US" dirty="0"/>
          </a:p>
          <a:p>
            <a:r>
              <a:rPr lang="en-US" dirty="0"/>
              <a:t>This</a:t>
            </a:r>
            <a:r>
              <a:rPr lang="en-US" baseline="0" dirty="0"/>
              <a:t> was in response to my in-class activity (p. 1 of which comes from OSU: ) </a:t>
            </a:r>
          </a:p>
          <a:p>
            <a:r>
              <a:rPr lang="en-US" baseline="0" dirty="0"/>
              <a:t>5line_integral_activity.docx</a:t>
            </a:r>
          </a:p>
          <a:p>
            <a:r>
              <a:rPr lang="en-US" baseline="0" dirty="0"/>
              <a:t>I gave them 15 minutes – this was enough time for page 1, but not really enough for page 2! </a:t>
            </a:r>
          </a:p>
          <a:p>
            <a:r>
              <a:rPr lang="en-US" baseline="0" dirty="0"/>
              <a:t>The activity was great – I had just done one line integral for them, and then set them loose on this, told them to follow their instincts, “use what they know”. Some figured out “ways around” doing the integrals, but most were setting them up and thinking about e.g. the polar story. </a:t>
            </a:r>
          </a:p>
          <a:p>
            <a:endParaRPr lang="en-US" baseline="0" dirty="0"/>
          </a:p>
          <a:p>
            <a:r>
              <a:rPr lang="en-US" baseline="0" dirty="0"/>
              <a:t>I brought chocolate </a:t>
            </a:r>
            <a:r>
              <a:rPr lang="en-US" baseline="0" dirty="0">
                <a:sym typeface="Wingdings"/>
              </a:rPr>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#13</a:t>
            </a:r>
          </a:p>
          <a:p>
            <a:r>
              <a:rPr lang="en-US" dirty="0" smtClean="0"/>
              <a:t>(Skipped, Ran</a:t>
            </a:r>
            <a:r>
              <a:rPr lang="en-US" baseline="0" dirty="0" smtClean="0"/>
              <a:t> </a:t>
            </a:r>
            <a:r>
              <a:rPr lang="en-US" baseline="0" dirty="0" smtClean="0"/>
              <a:t>out of </a:t>
            </a:r>
            <a:r>
              <a:rPr lang="en-US" baseline="0" dirty="0" smtClean="0"/>
              <a:t>time, did it in Lecture 14 as review)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410234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err="1" smtClean="0"/>
              <a:t>Sp</a:t>
            </a:r>
            <a:r>
              <a:rPr lang="en-US" dirty="0" smtClean="0"/>
              <a:t> 12 SJP</a:t>
            </a:r>
          </a:p>
          <a:p>
            <a:r>
              <a:rPr lang="en-US" dirty="0" smtClean="0"/>
              <a:t>2, 29 59. 8. 2  Seems just fine!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40373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endParaRPr lang="en-US" dirty="0" smtClean="0"/>
          </a:p>
          <a:p>
            <a:r>
              <a:rPr lang="en-US" dirty="0" smtClean="0"/>
              <a:t>0</a:t>
            </a:r>
            <a:r>
              <a:rPr lang="en-US" dirty="0" smtClean="0"/>
              <a:t>, 2, </a:t>
            </a:r>
            <a:r>
              <a:rPr lang="en-US" dirty="0" smtClean="0"/>
              <a:t>[[97]], </a:t>
            </a:r>
            <a:r>
              <a:rPr lang="en-US" dirty="0" smtClean="0"/>
              <a:t>2, </a:t>
            </a:r>
            <a:r>
              <a:rPr lang="en-US" dirty="0" smtClean="0"/>
              <a:t>0</a:t>
            </a:r>
          </a:p>
          <a:p>
            <a:endParaRPr lang="en-US" dirty="0" smtClean="0"/>
          </a:p>
          <a:p>
            <a:r>
              <a:rPr lang="en-US" dirty="0" smtClean="0"/>
              <a:t>No problems</a:t>
            </a:r>
            <a:r>
              <a:rPr lang="en-US" baseline="0" dirty="0" smtClean="0"/>
              <a:t> here. One student didn’t know the “circle on the integral” notation. Students responded with “it’s a conservative field” “the curl of a constant is zero”, and also “line integral on top and bottom cancel, and on right and left are zero”, all good answers. </a:t>
            </a:r>
            <a:endParaRPr lang="en-US" baseline="0" dirty="0" smtClean="0"/>
          </a:p>
          <a:p>
            <a:endParaRPr lang="en-US" baseline="0" dirty="0" smtClean="0"/>
          </a:p>
          <a:p>
            <a:r>
              <a:rPr lang="en-US" baseline="0" dirty="0" smtClean="0"/>
              <a:t>S.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10646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L#11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Whiteboard activity: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Asked</a:t>
            </a:r>
            <a:r>
              <a:rPr lang="en-US" baseline="0" dirty="0" smtClean="0"/>
              <a:t> them to sketch this. This is quick, no big </a:t>
            </a:r>
            <a:r>
              <a:rPr lang="en-US" baseline="0" dirty="0" smtClean="0"/>
              <a:t>problems, but worthwhile and a setup for what’s coming. </a:t>
            </a:r>
          </a:p>
          <a:p>
            <a:r>
              <a:rPr lang="en-US" baseline="0" dirty="0" smtClean="0"/>
              <a:t> </a:t>
            </a:r>
            <a:r>
              <a:rPr lang="en-US" baseline="0" dirty="0" smtClean="0"/>
              <a:t>We also rewrote it in polar coordinates, as </a:t>
            </a:r>
            <a:r>
              <a:rPr lang="en-US" baseline="0" dirty="0" err="1" smtClean="0"/>
              <a:t>rvector</a:t>
            </a:r>
            <a:r>
              <a:rPr lang="en-US" baseline="0" dirty="0" smtClean="0"/>
              <a:t> or r </a:t>
            </a:r>
            <a:r>
              <a:rPr lang="en-US" baseline="0" dirty="0" err="1" smtClean="0"/>
              <a:t>rhat</a:t>
            </a:r>
            <a:r>
              <a:rPr lang="en-US" baseline="0" dirty="0" smtClean="0"/>
              <a:t>. </a:t>
            </a:r>
            <a:r>
              <a:rPr lang="en-US" baseline="0" dirty="0" smtClean="0"/>
              <a:t>(The latter is still an issue for many! </a:t>
            </a: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86641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0946C7B-DBEC-4649-9DD5-DB67DA3D21F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BE8C3-A2A1-448C-AAFF-5FD21FEF0C45}" type="datetimeFigureOut">
              <a:rPr lang="en-US" smtClean="0">
                <a:solidFill>
                  <a:prstClr val="black">
                    <a:tint val="75000"/>
                  </a:prstClr>
                </a:solidFill>
                <a:latin typeface="Calibri"/>
              </a: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D0B149-BBF7-4277-AC24-DEC32048A3B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4BE8C3-A2A1-448C-AAFF-5FD21FEF0C45}" type="datetimeFigureOut">
              <a:rPr lang="en-US" smtClean="0">
                <a:solidFill>
                  <a:prstClr val="black">
                    <a:tint val="75000"/>
                  </a:prstClr>
                </a:solidFill>
                <a:latin typeface="Calibri"/>
                <a:ea typeface="+mn-ea"/>
                <a:cs typeface="+mn-cs"/>
              </a:rPr>
              <a:pPr fontAlgn="auto">
                <a:spcBef>
                  <a:spcPts val="0"/>
                </a:spcBef>
                <a:spcAft>
                  <a:spcPts val="0"/>
                </a:spcAft>
              </a:pPr>
              <a:t>5/24/12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7D0B149-BBF7-4277-AC24-DEC32048A3BD}"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emf"/><Relationship Id="rId5" Type="http://schemas.openxmlformats.org/officeDocument/2006/relationships/oleObject" Target="../embeddings/oleObject4.bin"/><Relationship Id="rId6"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oleObject" Target="../embeddings/oleObject9.bin"/><Relationship Id="rId13"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18.xml"/><Relationship Id="rId3" Type="http://schemas.openxmlformats.org/officeDocument/2006/relationships/notesSlide" Target="../notesSlides/notesSlide11.xml"/><Relationship Id="rId4" Type="http://schemas.openxmlformats.org/officeDocument/2006/relationships/oleObject" Target="../embeddings/oleObject5.bin"/><Relationship Id="rId5" Type="http://schemas.openxmlformats.org/officeDocument/2006/relationships/image" Target="../media/image5.emf"/><Relationship Id="rId6" Type="http://schemas.openxmlformats.org/officeDocument/2006/relationships/oleObject" Target="../embeddings/oleObject6.bin"/><Relationship Id="rId7" Type="http://schemas.openxmlformats.org/officeDocument/2006/relationships/image" Target="../media/image6.emf"/><Relationship Id="rId8" Type="http://schemas.openxmlformats.org/officeDocument/2006/relationships/oleObject" Target="../embeddings/oleObject7.bin"/><Relationship Id="rId9" Type="http://schemas.openxmlformats.org/officeDocument/2006/relationships/image" Target="../media/image7.emf"/><Relationship Id="rId10"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emf"/><Relationship Id="rId5" Type="http://schemas.openxmlformats.org/officeDocument/2006/relationships/oleObject" Target="../embeddings/oleObject10.bin"/><Relationship Id="rId6" Type="http://schemas.openxmlformats.org/officeDocument/2006/relationships/image" Target="../media/image3.emf"/><Relationship Id="rId1" Type="http://schemas.openxmlformats.org/officeDocument/2006/relationships/vmlDrawing" Target="../drawings/vmlDrawing5.vml"/><Relationship Id="rId2"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1.bin"/><Relationship Id="rId5"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1.emf"/><Relationship Id="rId5" Type="http://schemas.openxmlformats.org/officeDocument/2006/relationships/oleObject" Target="../embeddings/oleObject12.bin"/><Relationship Id="rId6" Type="http://schemas.openxmlformats.org/officeDocument/2006/relationships/image" Target="../media/image10.emf"/><Relationship Id="rId1" Type="http://schemas.openxmlformats.org/officeDocument/2006/relationships/vmlDrawing" Target="../drawings/vmlDrawing7.vml"/><Relationship Id="rId2"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3.bin"/><Relationship Id="rId1" Type="http://schemas.openxmlformats.org/officeDocument/2006/relationships/vmlDrawing" Target="../drawings/vmlDrawing8.vml"/><Relationship Id="rId2"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4.bin"/><Relationship Id="rId5" Type="http://schemas.openxmlformats.org/officeDocument/2006/relationships/image" Target="../media/image14.emf"/><Relationship Id="rId6" Type="http://schemas.openxmlformats.org/officeDocument/2006/relationships/oleObject" Target="../embeddings/oleObject15.bin"/><Relationship Id="rId7" Type="http://schemas.openxmlformats.org/officeDocument/2006/relationships/image" Target="../media/image15.emf"/><Relationship Id="rId1" Type="http://schemas.openxmlformats.org/officeDocument/2006/relationships/vmlDrawing" Target="../drawings/vmlDrawing9.vml"/><Relationship Id="rId2"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6.bin"/><Relationship Id="rId5" Type="http://schemas.openxmlformats.org/officeDocument/2006/relationships/image" Target="../media/image17.wmf"/><Relationship Id="rId1" Type="http://schemas.openxmlformats.org/officeDocument/2006/relationships/vmlDrawing" Target="../drawings/vmlDrawing10.vml"/><Relationship Id="rId2"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7.bin"/><Relationship Id="rId5" Type="http://schemas.openxmlformats.org/officeDocument/2006/relationships/image" Target="../media/image18.emf"/><Relationship Id="rId1" Type="http://schemas.openxmlformats.org/officeDocument/2006/relationships/vmlDrawing" Target="../drawings/vmlDrawing11.vml"/><Relationship Id="rId2"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notesSlide" Target="../notesSlides/notesSlide27.xml"/><Relationship Id="rId5" Type="http://schemas.openxmlformats.org/officeDocument/2006/relationships/hyperlink" Target="http://wn.com/Wile_E_Coyote" TargetMode="External"/><Relationship Id="rId6" Type="http://schemas.openxmlformats.org/officeDocument/2006/relationships/hyperlink" Target="http://www.youtube.com/watch?v=Jnj8mc04r9E&amp;noredirect=1" TargetMode="External"/><Relationship Id="rId7" Type="http://schemas.openxmlformats.org/officeDocument/2006/relationships/image" Target="../media/image19.png"/><Relationship Id="rId1" Type="http://schemas.microsoft.com/office/2007/relationships/media" Target="../media/media1.mp4"/><Relationship Id="rId2" Type="http://schemas.openxmlformats.org/officeDocument/2006/relationships/video" Target="../media/media1.mp4"/></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1.xml"/><Relationship Id="rId3"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2.png"/><Relationship Id="rId1" Type="http://schemas.openxmlformats.org/officeDocument/2006/relationships/slideLayout" Target="../slideLayouts/slideLayout30.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2.png"/><Relationship Id="rId1" Type="http://schemas.openxmlformats.org/officeDocument/2006/relationships/slideLayout" Target="../slideLayouts/slideLayout30.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2.png"/><Relationship Id="rId1" Type="http://schemas.openxmlformats.org/officeDocument/2006/relationships/slideLayout" Target="../slideLayouts/slideLayout30.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5.emf"/><Relationship Id="rId1" Type="http://schemas.openxmlformats.org/officeDocument/2006/relationships/vmlDrawing" Target="../drawings/vmlDrawing12.vml"/><Relationship Id="rId2"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9.bin"/><Relationship Id="rId5" Type="http://schemas.openxmlformats.org/officeDocument/2006/relationships/image" Target="../media/image26.emf"/><Relationship Id="rId1" Type="http://schemas.openxmlformats.org/officeDocument/2006/relationships/vmlDrawing" Target="../drawings/vmlDrawing13.vml"/><Relationship Id="rId2"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24.png"/><Relationship Id="rId5" Type="http://schemas.openxmlformats.org/officeDocument/2006/relationships/oleObject" Target="../embeddings/oleObject20.bin"/><Relationship Id="rId6" Type="http://schemas.openxmlformats.org/officeDocument/2006/relationships/image" Target="../media/image27.emf"/><Relationship Id="rId1" Type="http://schemas.openxmlformats.org/officeDocument/2006/relationships/vmlDrawing" Target="../drawings/vmlDrawing14.vml"/><Relationship Id="rId2"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1" Type="http://schemas.openxmlformats.org/officeDocument/2006/relationships/image" Target="../media/image31.wmf"/><Relationship Id="rId12" Type="http://schemas.openxmlformats.org/officeDocument/2006/relationships/oleObject" Target="../embeddings/oleObject25.bin"/><Relationship Id="rId13" Type="http://schemas.openxmlformats.org/officeDocument/2006/relationships/image" Target="../media/image32.wmf"/><Relationship Id="rId14" Type="http://schemas.openxmlformats.org/officeDocument/2006/relationships/oleObject" Target="../embeddings/oleObject26.bin"/><Relationship Id="rId15" Type="http://schemas.openxmlformats.org/officeDocument/2006/relationships/image" Target="../media/image33.wmf"/><Relationship Id="rId1" Type="http://schemas.openxmlformats.org/officeDocument/2006/relationships/vmlDrawing" Target="../drawings/vmlDrawing15.vml"/><Relationship Id="rId2" Type="http://schemas.openxmlformats.org/officeDocument/2006/relationships/slideLayout" Target="../slideLayouts/slideLayout41.xml"/><Relationship Id="rId3" Type="http://schemas.openxmlformats.org/officeDocument/2006/relationships/notesSlide" Target="../notesSlides/notesSlide46.xml"/><Relationship Id="rId4" Type="http://schemas.openxmlformats.org/officeDocument/2006/relationships/oleObject" Target="../embeddings/oleObject21.bin"/><Relationship Id="rId5" Type="http://schemas.openxmlformats.org/officeDocument/2006/relationships/image" Target="../media/image28.wmf"/><Relationship Id="rId6" Type="http://schemas.openxmlformats.org/officeDocument/2006/relationships/oleObject" Target="../embeddings/oleObject22.bin"/><Relationship Id="rId7" Type="http://schemas.openxmlformats.org/officeDocument/2006/relationships/image" Target="../media/image29.wmf"/><Relationship Id="rId8" Type="http://schemas.openxmlformats.org/officeDocument/2006/relationships/oleObject" Target="../embeddings/oleObject23.bin"/><Relationship Id="rId9" Type="http://schemas.openxmlformats.org/officeDocument/2006/relationships/image" Target="../media/image30.wmf"/><Relationship Id="rId10"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27.bin"/><Relationship Id="rId5" Type="http://schemas.openxmlformats.org/officeDocument/2006/relationships/image" Target="../media/image34.emf"/><Relationship Id="rId1" Type="http://schemas.openxmlformats.org/officeDocument/2006/relationships/vmlDrawing" Target="../drawings/vmlDrawing16.vml"/><Relationship Id="rId2"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8.xml"/><Relationship Id="rId3" Type="http://schemas.openxmlformats.org/officeDocument/2006/relationships/image" Target="../media/image3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9.xml"/><Relationship Id="rId3" Type="http://schemas.openxmlformats.org/officeDocument/2006/relationships/image" Target="../media/image36.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0.xml"/><Relationship Id="rId3" Type="http://schemas.openxmlformats.org/officeDocument/2006/relationships/image" Target="../media/image36.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1.xml"/><Relationship Id="rId3" Type="http://schemas.openxmlformats.org/officeDocument/2006/relationships/image" Target="../media/image36.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2.xml"/><Relationship Id="rId3"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OLE_LINK4" TargetMode="External"/><Relationship Id="rId5" Type="http://schemas.openxmlformats.org/officeDocument/2006/relationships/image" Target="../media/image38.png"/><Relationship Id="rId1" Type="http://schemas.openxmlformats.org/officeDocument/2006/relationships/vmlDrawing" Target="../drawings/vmlDrawing17.vml"/><Relationship Id="rId2"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4.xml"/><Relationship Id="rId3"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5.xml"/><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a:t>
            </a:fld>
            <a:endParaRPr lang="en-US"/>
          </a:p>
        </p:txBody>
      </p:sp>
      <p:sp>
        <p:nvSpPr>
          <p:cNvPr id="3" name="TextBox 2"/>
          <p:cNvSpPr txBox="1"/>
          <p:nvPr/>
        </p:nvSpPr>
        <p:spPr>
          <a:xfrm>
            <a:off x="2997200" y="1405467"/>
            <a:ext cx="1484902" cy="584776"/>
          </a:xfrm>
          <a:prstGeom prst="rect">
            <a:avLst/>
          </a:prstGeom>
          <a:noFill/>
        </p:spPr>
        <p:txBody>
          <a:bodyPr wrap="none" rtlCol="0">
            <a:spAutoFit/>
          </a:bodyPr>
          <a:lstStyle/>
          <a:p>
            <a:r>
              <a:rPr lang="en-US" sz="3200"/>
              <a:t>Energy</a:t>
            </a:r>
          </a:p>
        </p:txBody>
      </p:sp>
    </p:spTree>
    <p:extLst>
      <p:ext uri="{BB962C8B-B14F-4D97-AF65-F5344CB8AC3E}">
        <p14:creationId xmlns:p14="http://schemas.microsoft.com/office/powerpoint/2010/main" val="15758858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10</a:t>
            </a:fld>
            <a:endParaRPr lang="en-US">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89942219"/>
              </p:ext>
            </p:extLst>
          </p:nvPr>
        </p:nvGraphicFramePr>
        <p:xfrm>
          <a:off x="1178650" y="524948"/>
          <a:ext cx="2450844" cy="846655"/>
        </p:xfrm>
        <a:graphic>
          <a:graphicData uri="http://schemas.openxmlformats.org/presentationml/2006/ole">
            <mc:AlternateContent xmlns:mc="http://schemas.openxmlformats.org/markup-compatibility/2006">
              <mc:Choice xmlns:v="urn:schemas-microsoft-com:vml" Requires="v">
                <p:oleObj spid="_x0000_s1006605" name="Equation" r:id="rId4" imgW="698500" imgH="241300" progId="Equation.3">
                  <p:embed/>
                </p:oleObj>
              </mc:Choice>
              <mc:Fallback>
                <p:oleObj name="Equation" r:id="rId4" imgW="698500" imgH="241300" progId="Equation.3">
                  <p:embed/>
                  <p:pic>
                    <p:nvPicPr>
                      <p:cNvPr id="0" name=""/>
                      <p:cNvPicPr/>
                      <p:nvPr/>
                    </p:nvPicPr>
                    <p:blipFill>
                      <a:blip r:embed="rId5"/>
                      <a:stretch>
                        <a:fillRect/>
                      </a:stretch>
                    </p:blipFill>
                    <p:spPr>
                      <a:xfrm>
                        <a:off x="1178650" y="524948"/>
                        <a:ext cx="2450844" cy="846655"/>
                      </a:xfrm>
                      <a:prstGeom prst="rect">
                        <a:avLst/>
                      </a:prstGeom>
                    </p:spPr>
                  </p:pic>
                </p:oleObj>
              </mc:Fallback>
            </mc:AlternateContent>
          </a:graphicData>
        </a:graphic>
      </p:graphicFrame>
    </p:spTree>
    <p:extLst>
      <p:ext uri="{BB962C8B-B14F-4D97-AF65-F5344CB8AC3E}">
        <p14:creationId xmlns:p14="http://schemas.microsoft.com/office/powerpoint/2010/main" val="39723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11</a:t>
            </a:fld>
            <a:endParaRPr lang="en-US">
              <a:solidFill>
                <a:srgbClr val="000000"/>
              </a:solidFill>
            </a:endParaRPr>
          </a:p>
        </p:txBody>
      </p:sp>
      <p:pic>
        <p:nvPicPr>
          <p:cNvPr id="3" name="Picture 2" descr="curlless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7315200" cy="54864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74130709"/>
              </p:ext>
            </p:extLst>
          </p:nvPr>
        </p:nvGraphicFramePr>
        <p:xfrm>
          <a:off x="1178650" y="524948"/>
          <a:ext cx="2450844" cy="846655"/>
        </p:xfrm>
        <a:graphic>
          <a:graphicData uri="http://schemas.openxmlformats.org/presentationml/2006/ole">
            <mc:AlternateContent xmlns:mc="http://schemas.openxmlformats.org/markup-compatibility/2006">
              <mc:Choice xmlns:v="urn:schemas-microsoft-com:vml" Requires="v">
                <p:oleObj spid="_x0000_s1007629" name="Equation" r:id="rId5" imgW="698500" imgH="241300" progId="Equation.3">
                  <p:embed/>
                </p:oleObj>
              </mc:Choice>
              <mc:Fallback>
                <p:oleObj name="Equation" r:id="rId5" imgW="698500" imgH="241300" progId="Equation.3">
                  <p:embed/>
                  <p:pic>
                    <p:nvPicPr>
                      <p:cNvPr id="0" name=""/>
                      <p:cNvPicPr/>
                      <p:nvPr/>
                    </p:nvPicPr>
                    <p:blipFill>
                      <a:blip r:embed="rId6"/>
                      <a:stretch>
                        <a:fillRect/>
                      </a:stretch>
                    </p:blipFill>
                    <p:spPr>
                      <a:xfrm>
                        <a:off x="1178650" y="524948"/>
                        <a:ext cx="2450844" cy="846655"/>
                      </a:xfrm>
                      <a:prstGeom prst="rect">
                        <a:avLst/>
                      </a:prstGeom>
                    </p:spPr>
                  </p:pic>
                </p:oleObj>
              </mc:Fallback>
            </mc:AlternateContent>
          </a:graphicData>
        </a:graphic>
      </p:graphicFrame>
      <p:sp>
        <p:nvSpPr>
          <p:cNvPr id="5" name="TextBox 4"/>
          <p:cNvSpPr txBox="1"/>
          <p:nvPr/>
        </p:nvSpPr>
        <p:spPr>
          <a:xfrm>
            <a:off x="203200" y="4758266"/>
            <a:ext cx="1815120" cy="584776"/>
          </a:xfrm>
          <a:prstGeom prst="rect">
            <a:avLst/>
          </a:prstGeom>
          <a:noFill/>
        </p:spPr>
        <p:txBody>
          <a:bodyPr wrap="none" rtlCol="0">
            <a:spAutoFit/>
          </a:bodyPr>
          <a:lstStyle/>
          <a:p>
            <a:r>
              <a:rPr lang="en-US" sz="3200" dirty="0" smtClean="0">
                <a:solidFill>
                  <a:srgbClr val="000000"/>
                </a:solidFill>
              </a:rPr>
              <a:t>A=(-2,-2)</a:t>
            </a:r>
            <a:endParaRPr lang="en-US" sz="3200" dirty="0">
              <a:solidFill>
                <a:srgbClr val="000000"/>
              </a:solidFill>
            </a:endParaRPr>
          </a:p>
        </p:txBody>
      </p:sp>
      <p:sp>
        <p:nvSpPr>
          <p:cNvPr id="6" name="TextBox 5"/>
          <p:cNvSpPr txBox="1"/>
          <p:nvPr/>
        </p:nvSpPr>
        <p:spPr>
          <a:xfrm>
            <a:off x="4758267" y="1303866"/>
            <a:ext cx="2636459" cy="584776"/>
          </a:xfrm>
          <a:prstGeom prst="rect">
            <a:avLst/>
          </a:prstGeom>
          <a:noFill/>
        </p:spPr>
        <p:txBody>
          <a:bodyPr wrap="none" rtlCol="0">
            <a:spAutoFit/>
          </a:bodyPr>
          <a:lstStyle/>
          <a:p>
            <a:r>
              <a:rPr lang="en-US" sz="3200" dirty="0">
                <a:solidFill>
                  <a:srgbClr val="000000"/>
                </a:solidFill>
              </a:rPr>
              <a:t>B</a:t>
            </a:r>
            <a:r>
              <a:rPr lang="en-US" sz="3200" dirty="0" smtClean="0">
                <a:solidFill>
                  <a:srgbClr val="000000"/>
                </a:solidFill>
              </a:rPr>
              <a:t>=(0, </a:t>
            </a:r>
            <a:r>
              <a:rPr lang="en-US" sz="3200" dirty="0" err="1" smtClean="0">
                <a:solidFill>
                  <a:srgbClr val="000000"/>
                </a:solidFill>
              </a:rPr>
              <a:t>Sqrt</a:t>
            </a:r>
            <a:r>
              <a:rPr lang="en-US" sz="3200" dirty="0" smtClean="0">
                <a:solidFill>
                  <a:srgbClr val="000000"/>
                </a:solidFill>
              </a:rPr>
              <a:t>[8])</a:t>
            </a:r>
            <a:endParaRPr lang="en-US" sz="3200" dirty="0">
              <a:solidFill>
                <a:srgbClr val="000000"/>
              </a:solidFill>
            </a:endParaRPr>
          </a:p>
        </p:txBody>
      </p:sp>
    </p:spTree>
    <p:extLst>
      <p:ext uri="{BB962C8B-B14F-4D97-AF65-F5344CB8AC3E}">
        <p14:creationId xmlns:p14="http://schemas.microsoft.com/office/powerpoint/2010/main" val="3688566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6" y="747653"/>
            <a:ext cx="9008533" cy="3724097"/>
          </a:xfrm>
          <a:prstGeom prst="rect">
            <a:avLst/>
          </a:prstGeom>
        </p:spPr>
        <p:txBody>
          <a:bodyPr wrap="square">
            <a:spAutoFit/>
          </a:bodyPr>
          <a:lstStyle/>
          <a:p>
            <a:r>
              <a:rPr lang="en-US" sz="2800" dirty="0" smtClean="0">
                <a:solidFill>
                  <a:srgbClr val="000000"/>
                </a:solidFill>
              </a:rPr>
              <a:t>		      and </a:t>
            </a:r>
            <a:r>
              <a:rPr lang="en-US" sz="2800" dirty="0">
                <a:solidFill>
                  <a:srgbClr val="000000"/>
                </a:solidFill>
              </a:rPr>
              <a:t>thus </a:t>
            </a:r>
            <a:r>
              <a:rPr lang="en-US" sz="2800" dirty="0" smtClean="0">
                <a:solidFill>
                  <a:srgbClr val="000000"/>
                </a:solidFill>
              </a:rPr>
              <a:t>use</a:t>
            </a:r>
          </a:p>
          <a:p>
            <a:endParaRPr lang="en-US" sz="600" dirty="0" smtClean="0">
              <a:solidFill>
                <a:srgbClr val="000000"/>
              </a:solidFill>
            </a:endParaRPr>
          </a:p>
          <a:p>
            <a:endParaRPr lang="en-US" sz="600" dirty="0" smtClean="0">
              <a:solidFill>
                <a:srgbClr val="000000"/>
              </a:solidFill>
            </a:endParaRPr>
          </a:p>
          <a:p>
            <a:r>
              <a:rPr lang="en-US" sz="2800" dirty="0" smtClean="0">
                <a:solidFill>
                  <a:srgbClr val="000000"/>
                </a:solidFill>
              </a:rPr>
              <a:t>whenever </a:t>
            </a:r>
            <a:r>
              <a:rPr lang="en-US" sz="2800" dirty="0">
                <a:solidFill>
                  <a:srgbClr val="000000"/>
                </a:solidFill>
              </a:rPr>
              <a:t>evaluating work done by F: </a:t>
            </a:r>
          </a:p>
          <a:p>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endParaRPr lang="en-US" sz="2800" dirty="0">
              <a:solidFill>
                <a:srgbClr val="000000"/>
              </a:solidFill>
            </a:endParaRPr>
          </a:p>
          <a:p>
            <a:r>
              <a:rPr lang="en-US" sz="2800" dirty="0" smtClean="0">
                <a:solidFill>
                  <a:srgbClr val="000000"/>
                </a:solidFill>
              </a:rPr>
              <a:t> </a:t>
            </a:r>
            <a:endParaRPr lang="en-US" sz="2800" dirty="0">
              <a:solidFill>
                <a:srgbClr val="000000"/>
              </a:solidFill>
            </a:endParaRPr>
          </a:p>
          <a:p>
            <a:endParaRPr lang="en-US" sz="2800" dirty="0">
              <a:solidFill>
                <a:srgbClr val="000000"/>
              </a:solidFill>
            </a:endParaRPr>
          </a:p>
        </p:txBody>
      </p:sp>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12</a:t>
            </a:fld>
            <a:endParaRPr lang="en-US">
              <a:solidFill>
                <a:srgbClr val="000000"/>
              </a:solidFill>
            </a:endParaRPr>
          </a:p>
        </p:txBody>
      </p:sp>
      <p:sp>
        <p:nvSpPr>
          <p:cNvPr id="3" name="TextBox 2"/>
          <p:cNvSpPr txBox="1"/>
          <p:nvPr/>
        </p:nvSpPr>
        <p:spPr>
          <a:xfrm>
            <a:off x="16936" y="33906"/>
            <a:ext cx="9143996" cy="523220"/>
          </a:xfrm>
          <a:prstGeom prst="rect">
            <a:avLst/>
          </a:prstGeom>
          <a:noFill/>
        </p:spPr>
        <p:txBody>
          <a:bodyPr wrap="square" rtlCol="0">
            <a:spAutoFit/>
          </a:bodyPr>
          <a:lstStyle/>
          <a:p>
            <a:r>
              <a:rPr lang="en-US" sz="2800" dirty="0">
                <a:solidFill>
                  <a:srgbClr val="000000"/>
                </a:solidFill>
              </a:rPr>
              <a:t>When doing line integrals in </a:t>
            </a:r>
            <a:r>
              <a:rPr lang="en-US" sz="2800" dirty="0" err="1">
                <a:solidFill>
                  <a:srgbClr val="000000"/>
                </a:solidFill>
              </a:rPr>
              <a:t>cartesian</a:t>
            </a:r>
            <a:r>
              <a:rPr lang="en-US" sz="2800" dirty="0">
                <a:solidFill>
                  <a:srgbClr val="000000"/>
                </a:solidFill>
              </a:rPr>
              <a:t> (2D), we </a:t>
            </a:r>
            <a:r>
              <a:rPr lang="en-US" sz="2800" dirty="0" smtClean="0">
                <a:solidFill>
                  <a:srgbClr val="000000"/>
                </a:solidFill>
              </a:rPr>
              <a:t>start from </a:t>
            </a:r>
          </a:p>
        </p:txBody>
      </p:sp>
      <p:graphicFrame>
        <p:nvGraphicFramePr>
          <p:cNvPr id="944131" name="Object 3"/>
          <p:cNvGraphicFramePr>
            <a:graphicFrameLocks noChangeAspect="1"/>
          </p:cNvGraphicFramePr>
          <p:nvPr>
            <p:extLst>
              <p:ext uri="{D42A27DB-BD31-4B8C-83A1-F6EECF244321}">
                <p14:modId xmlns:p14="http://schemas.microsoft.com/office/powerpoint/2010/main" val="1716141972"/>
              </p:ext>
            </p:extLst>
          </p:nvPr>
        </p:nvGraphicFramePr>
        <p:xfrm>
          <a:off x="4779967" y="669405"/>
          <a:ext cx="2360612" cy="587375"/>
        </p:xfrm>
        <a:graphic>
          <a:graphicData uri="http://schemas.openxmlformats.org/presentationml/2006/ole">
            <mc:AlternateContent xmlns:mc="http://schemas.openxmlformats.org/markup-compatibility/2006">
              <mc:Choice xmlns:v="urn:schemas-microsoft-com:vml" Requires="v">
                <p:oleObj spid="_x0000_s1008697" name="Equation" r:id="rId4" imgW="965200" imgH="241300" progId="Equation.3">
                  <p:embed/>
                </p:oleObj>
              </mc:Choice>
              <mc:Fallback>
                <p:oleObj name="Equation" r:id="rId4" imgW="965200" imgH="241300" progId="Equation.3">
                  <p:embed/>
                  <p:pic>
                    <p:nvPicPr>
                      <p:cNvPr id="0" name=""/>
                      <p:cNvPicPr>
                        <a:picLocks noChangeAspect="1" noChangeArrowheads="1"/>
                      </p:cNvPicPr>
                      <p:nvPr/>
                    </p:nvPicPr>
                    <p:blipFill>
                      <a:blip r:embed="rId5"/>
                      <a:srcRect/>
                      <a:stretch>
                        <a:fillRect/>
                      </a:stretch>
                    </p:blipFill>
                    <p:spPr bwMode="auto">
                      <a:xfrm>
                        <a:off x="4779967" y="669405"/>
                        <a:ext cx="2360612"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111981889"/>
              </p:ext>
            </p:extLst>
          </p:nvPr>
        </p:nvGraphicFramePr>
        <p:xfrm>
          <a:off x="284699" y="703270"/>
          <a:ext cx="1831975" cy="587375"/>
        </p:xfrm>
        <a:graphic>
          <a:graphicData uri="http://schemas.openxmlformats.org/presentationml/2006/ole">
            <mc:AlternateContent xmlns:mc="http://schemas.openxmlformats.org/markup-compatibility/2006">
              <mc:Choice xmlns:v="urn:schemas-microsoft-com:vml" Requires="v">
                <p:oleObj spid="_x0000_s1008698" name="Equation" r:id="rId6" imgW="749300" imgH="241300" progId="Equation.3">
                  <p:embed/>
                </p:oleObj>
              </mc:Choice>
              <mc:Fallback>
                <p:oleObj name="Equation" r:id="rId6" imgW="749300" imgH="241300" progId="Equation.3">
                  <p:embed/>
                  <p:pic>
                    <p:nvPicPr>
                      <p:cNvPr id="0" name=""/>
                      <p:cNvPicPr>
                        <a:picLocks noChangeAspect="1" noChangeArrowheads="1"/>
                      </p:cNvPicPr>
                      <p:nvPr/>
                    </p:nvPicPr>
                    <p:blipFill>
                      <a:blip r:embed="rId7"/>
                      <a:srcRect/>
                      <a:stretch>
                        <a:fillRect/>
                      </a:stretch>
                    </p:blipFill>
                    <p:spPr bwMode="auto">
                      <a:xfrm>
                        <a:off x="284699" y="703270"/>
                        <a:ext cx="1831975"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1652307059"/>
              </p:ext>
            </p:extLst>
          </p:nvPr>
        </p:nvGraphicFramePr>
        <p:xfrm>
          <a:off x="6634683" y="1269471"/>
          <a:ext cx="1833563" cy="742950"/>
        </p:xfrm>
        <a:graphic>
          <a:graphicData uri="http://schemas.openxmlformats.org/presentationml/2006/ole">
            <mc:AlternateContent xmlns:mc="http://schemas.openxmlformats.org/markup-compatibility/2006">
              <mc:Choice xmlns:v="urn:schemas-microsoft-com:vml" Requires="v">
                <p:oleObj spid="_x0000_s1008699" name="Equation" r:id="rId8" imgW="749300" imgH="304800" progId="Equation.3">
                  <p:embed/>
                </p:oleObj>
              </mc:Choice>
              <mc:Fallback>
                <p:oleObj name="Equation" r:id="rId8" imgW="749300" imgH="304800" progId="Equation.3">
                  <p:embed/>
                  <p:pic>
                    <p:nvPicPr>
                      <p:cNvPr id="0" name=""/>
                      <p:cNvPicPr>
                        <a:picLocks noChangeAspect="1" noChangeArrowheads="1"/>
                      </p:cNvPicPr>
                      <p:nvPr/>
                    </p:nvPicPr>
                    <p:blipFill>
                      <a:blip r:embed="rId9"/>
                      <a:srcRect/>
                      <a:stretch>
                        <a:fillRect/>
                      </a:stretch>
                    </p:blipFill>
                    <p:spPr bwMode="auto">
                      <a:xfrm>
                        <a:off x="6634683" y="1269471"/>
                        <a:ext cx="1833563"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03199" y="2522445"/>
            <a:ext cx="8720667" cy="523220"/>
          </a:xfrm>
          <a:prstGeom prst="rect">
            <a:avLst/>
          </a:prstGeom>
        </p:spPr>
        <p:txBody>
          <a:bodyPr wrap="square">
            <a:spAutoFit/>
          </a:bodyPr>
          <a:lstStyle/>
          <a:p>
            <a:r>
              <a:rPr lang="en-US" sz="2800" dirty="0">
                <a:solidFill>
                  <a:srgbClr val="000000"/>
                </a:solidFill>
              </a:rPr>
              <a:t>What should we use </a:t>
            </a:r>
            <a:r>
              <a:rPr lang="en-US" sz="2800" dirty="0" smtClean="0">
                <a:solidFill>
                  <a:srgbClr val="000000"/>
                </a:solidFill>
              </a:rPr>
              <a:t>for </a:t>
            </a:r>
            <a:r>
              <a:rPr lang="en-US" sz="2800" dirty="0" err="1" smtClean="0">
                <a:solidFill>
                  <a:srgbClr val="000000"/>
                </a:solidFill>
              </a:rPr>
              <a:t>d</a:t>
            </a:r>
            <a:r>
              <a:rPr lang="en-US" sz="2800" b="1" dirty="0" err="1" smtClean="0">
                <a:solidFill>
                  <a:srgbClr val="000000"/>
                </a:solidFill>
              </a:rPr>
              <a:t>r</a:t>
            </a:r>
            <a:r>
              <a:rPr lang="en-US" sz="2800" dirty="0" smtClean="0">
                <a:solidFill>
                  <a:srgbClr val="000000"/>
                </a:solidFill>
              </a:rPr>
              <a:t>? </a:t>
            </a:r>
            <a:endParaRPr lang="en-US" sz="2800" dirty="0">
              <a:solidFill>
                <a:srgbClr val="000000"/>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1495849474"/>
              </p:ext>
            </p:extLst>
          </p:nvPr>
        </p:nvGraphicFramePr>
        <p:xfrm>
          <a:off x="4889500" y="2001838"/>
          <a:ext cx="1087438" cy="495300"/>
        </p:xfrm>
        <a:graphic>
          <a:graphicData uri="http://schemas.openxmlformats.org/presentationml/2006/ole">
            <mc:AlternateContent xmlns:mc="http://schemas.openxmlformats.org/markup-compatibility/2006">
              <mc:Choice xmlns:v="urn:schemas-microsoft-com:vml" Requires="v">
                <p:oleObj spid="_x0000_s1008700" name="Equation" r:id="rId10" imgW="444500" imgH="203200" progId="Equation.3">
                  <p:embed/>
                </p:oleObj>
              </mc:Choice>
              <mc:Fallback>
                <p:oleObj name="Equation" r:id="rId10" imgW="444500" imgH="203200" progId="Equation.3">
                  <p:embed/>
                  <p:pic>
                    <p:nvPicPr>
                      <p:cNvPr id="0" name=""/>
                      <p:cNvPicPr>
                        <a:picLocks noChangeAspect="1" noChangeArrowheads="1"/>
                      </p:cNvPicPr>
                      <p:nvPr/>
                    </p:nvPicPr>
                    <p:blipFill>
                      <a:blip r:embed="rId11"/>
                      <a:srcRect/>
                      <a:stretch>
                        <a:fillRect/>
                      </a:stretch>
                    </p:blipFill>
                    <p:spPr bwMode="auto">
                      <a:xfrm>
                        <a:off x="4889500" y="2001838"/>
                        <a:ext cx="108743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74731" y="1995901"/>
            <a:ext cx="4536143" cy="523220"/>
          </a:xfrm>
          <a:prstGeom prst="rect">
            <a:avLst/>
          </a:prstGeom>
        </p:spPr>
        <p:txBody>
          <a:bodyPr wrap="none">
            <a:spAutoFit/>
          </a:bodyPr>
          <a:lstStyle/>
          <a:p>
            <a:r>
              <a:rPr lang="en-US" sz="2800" dirty="0" smtClean="0">
                <a:solidFill>
                  <a:srgbClr val="000000"/>
                </a:solidFill>
              </a:rPr>
              <a:t>In </a:t>
            </a:r>
            <a:r>
              <a:rPr lang="en-US" sz="2800" dirty="0">
                <a:solidFill>
                  <a:srgbClr val="000000"/>
                </a:solidFill>
              </a:rPr>
              <a:t>plane-polar coordinates, </a:t>
            </a:r>
          </a:p>
        </p:txBody>
      </p:sp>
      <p:graphicFrame>
        <p:nvGraphicFramePr>
          <p:cNvPr id="13" name="Object 2"/>
          <p:cNvGraphicFramePr>
            <a:graphicFrameLocks noChangeAspect="1"/>
          </p:cNvGraphicFramePr>
          <p:nvPr>
            <p:extLst>
              <p:ext uri="{D42A27DB-BD31-4B8C-83A1-F6EECF244321}">
                <p14:modId xmlns:p14="http://schemas.microsoft.com/office/powerpoint/2010/main" val="2466212803"/>
              </p:ext>
            </p:extLst>
          </p:nvPr>
        </p:nvGraphicFramePr>
        <p:xfrm>
          <a:off x="620199" y="3335863"/>
          <a:ext cx="3570288" cy="2903538"/>
        </p:xfrm>
        <a:graphic>
          <a:graphicData uri="http://schemas.openxmlformats.org/presentationml/2006/ole">
            <mc:AlternateContent xmlns:mc="http://schemas.openxmlformats.org/markup-compatibility/2006">
              <mc:Choice xmlns:v="urn:schemas-microsoft-com:vml" Requires="v">
                <p:oleObj spid="_x0000_s1008701" name="Equation" r:id="rId12" imgW="1460500" imgH="1193800" progId="Equation.3">
                  <p:embed/>
                </p:oleObj>
              </mc:Choice>
              <mc:Fallback>
                <p:oleObj name="Equation" r:id="rId12" imgW="1460500" imgH="1193800" progId="Equation.3">
                  <p:embed/>
                  <p:pic>
                    <p:nvPicPr>
                      <p:cNvPr id="0" name=""/>
                      <p:cNvPicPr>
                        <a:picLocks noChangeAspect="1" noChangeArrowheads="1"/>
                      </p:cNvPicPr>
                      <p:nvPr/>
                    </p:nvPicPr>
                    <p:blipFill>
                      <a:blip r:embed="rId13"/>
                      <a:srcRect/>
                      <a:stretch>
                        <a:fillRect/>
                      </a:stretch>
                    </p:blipFill>
                    <p:spPr bwMode="auto">
                      <a:xfrm>
                        <a:off x="620199" y="3335863"/>
                        <a:ext cx="3570288" cy="290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41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13</a:t>
            </a:fld>
            <a:endParaRPr lang="en-US">
              <a:solidFill>
                <a:srgbClr val="000000"/>
              </a:solidFill>
            </a:endParaRPr>
          </a:p>
        </p:txBody>
      </p:sp>
      <p:pic>
        <p:nvPicPr>
          <p:cNvPr id="3" name="Picture 2" descr="curlless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7315200" cy="54864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192702997"/>
              </p:ext>
            </p:extLst>
          </p:nvPr>
        </p:nvGraphicFramePr>
        <p:xfrm>
          <a:off x="1178650" y="524948"/>
          <a:ext cx="2450844" cy="846655"/>
        </p:xfrm>
        <a:graphic>
          <a:graphicData uri="http://schemas.openxmlformats.org/presentationml/2006/ole">
            <mc:AlternateContent xmlns:mc="http://schemas.openxmlformats.org/markup-compatibility/2006">
              <mc:Choice xmlns:v="urn:schemas-microsoft-com:vml" Requires="v">
                <p:oleObj spid="_x0000_s1009677" name="Equation" r:id="rId5" imgW="698500" imgH="241300" progId="Equation.3">
                  <p:embed/>
                </p:oleObj>
              </mc:Choice>
              <mc:Fallback>
                <p:oleObj name="Equation" r:id="rId5" imgW="698500" imgH="241300" progId="Equation.3">
                  <p:embed/>
                  <p:pic>
                    <p:nvPicPr>
                      <p:cNvPr id="0" name=""/>
                      <p:cNvPicPr/>
                      <p:nvPr/>
                    </p:nvPicPr>
                    <p:blipFill>
                      <a:blip r:embed="rId6"/>
                      <a:stretch>
                        <a:fillRect/>
                      </a:stretch>
                    </p:blipFill>
                    <p:spPr>
                      <a:xfrm>
                        <a:off x="1178650" y="524948"/>
                        <a:ext cx="2450844" cy="846655"/>
                      </a:xfrm>
                      <a:prstGeom prst="rect">
                        <a:avLst/>
                      </a:prstGeom>
                    </p:spPr>
                  </p:pic>
                </p:oleObj>
              </mc:Fallback>
            </mc:AlternateContent>
          </a:graphicData>
        </a:graphic>
      </p:graphicFrame>
      <p:sp>
        <p:nvSpPr>
          <p:cNvPr id="5" name="TextBox 4"/>
          <p:cNvSpPr txBox="1"/>
          <p:nvPr/>
        </p:nvSpPr>
        <p:spPr>
          <a:xfrm>
            <a:off x="203200" y="4758266"/>
            <a:ext cx="1815120" cy="584776"/>
          </a:xfrm>
          <a:prstGeom prst="rect">
            <a:avLst/>
          </a:prstGeom>
          <a:noFill/>
        </p:spPr>
        <p:txBody>
          <a:bodyPr wrap="none" rtlCol="0">
            <a:spAutoFit/>
          </a:bodyPr>
          <a:lstStyle/>
          <a:p>
            <a:r>
              <a:rPr lang="en-US" sz="3200" dirty="0" smtClean="0">
                <a:solidFill>
                  <a:srgbClr val="000000"/>
                </a:solidFill>
              </a:rPr>
              <a:t>A=(-2,-2)</a:t>
            </a:r>
            <a:endParaRPr lang="en-US" sz="3200" dirty="0">
              <a:solidFill>
                <a:srgbClr val="000000"/>
              </a:solidFill>
            </a:endParaRPr>
          </a:p>
        </p:txBody>
      </p:sp>
      <p:sp>
        <p:nvSpPr>
          <p:cNvPr id="6" name="TextBox 5"/>
          <p:cNvSpPr txBox="1"/>
          <p:nvPr/>
        </p:nvSpPr>
        <p:spPr>
          <a:xfrm>
            <a:off x="4758267" y="1303866"/>
            <a:ext cx="2636459" cy="584776"/>
          </a:xfrm>
          <a:prstGeom prst="rect">
            <a:avLst/>
          </a:prstGeom>
          <a:noFill/>
        </p:spPr>
        <p:txBody>
          <a:bodyPr wrap="none" rtlCol="0">
            <a:spAutoFit/>
          </a:bodyPr>
          <a:lstStyle/>
          <a:p>
            <a:r>
              <a:rPr lang="en-US" sz="3200" dirty="0">
                <a:solidFill>
                  <a:srgbClr val="000000"/>
                </a:solidFill>
              </a:rPr>
              <a:t>B</a:t>
            </a:r>
            <a:r>
              <a:rPr lang="en-US" sz="3200" dirty="0" smtClean="0">
                <a:solidFill>
                  <a:srgbClr val="000000"/>
                </a:solidFill>
              </a:rPr>
              <a:t>=(0, </a:t>
            </a:r>
            <a:r>
              <a:rPr lang="en-US" sz="3200" dirty="0" err="1" smtClean="0">
                <a:solidFill>
                  <a:srgbClr val="000000"/>
                </a:solidFill>
              </a:rPr>
              <a:t>Sqrt</a:t>
            </a:r>
            <a:r>
              <a:rPr lang="en-US" sz="3200" dirty="0" smtClean="0">
                <a:solidFill>
                  <a:srgbClr val="000000"/>
                </a:solidFill>
              </a:rPr>
              <a:t>[8])</a:t>
            </a:r>
            <a:endParaRPr lang="en-US" sz="3200" dirty="0">
              <a:solidFill>
                <a:srgbClr val="000000"/>
              </a:solidFill>
            </a:endParaRPr>
          </a:p>
        </p:txBody>
      </p:sp>
    </p:spTree>
    <p:extLst>
      <p:ext uri="{BB962C8B-B14F-4D97-AF65-F5344CB8AC3E}">
        <p14:creationId xmlns:p14="http://schemas.microsoft.com/office/powerpoint/2010/main" val="23513681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14</a:t>
            </a:fld>
            <a:endParaRPr lang="en-US">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68458750"/>
              </p:ext>
            </p:extLst>
          </p:nvPr>
        </p:nvGraphicFramePr>
        <p:xfrm>
          <a:off x="687583" y="270948"/>
          <a:ext cx="2450844" cy="846655"/>
        </p:xfrm>
        <a:graphic>
          <a:graphicData uri="http://schemas.openxmlformats.org/presentationml/2006/ole">
            <mc:AlternateContent xmlns:mc="http://schemas.openxmlformats.org/markup-compatibility/2006">
              <mc:Choice xmlns:v="urn:schemas-microsoft-com:vml" Requires="v">
                <p:oleObj spid="_x0000_s1010701" name="Equation" r:id="rId4" imgW="698500" imgH="241300" progId="Equation.3">
                  <p:embed/>
                </p:oleObj>
              </mc:Choice>
              <mc:Fallback>
                <p:oleObj name="Equation" r:id="rId4" imgW="698500" imgH="241300" progId="Equation.3">
                  <p:embed/>
                  <p:pic>
                    <p:nvPicPr>
                      <p:cNvPr id="0" name=""/>
                      <p:cNvPicPr/>
                      <p:nvPr/>
                    </p:nvPicPr>
                    <p:blipFill>
                      <a:blip r:embed="rId5"/>
                      <a:stretch>
                        <a:fillRect/>
                      </a:stretch>
                    </p:blipFill>
                    <p:spPr>
                      <a:xfrm>
                        <a:off x="687583" y="270948"/>
                        <a:ext cx="2450844" cy="846655"/>
                      </a:xfrm>
                      <a:prstGeom prst="rect">
                        <a:avLst/>
                      </a:prstGeom>
                    </p:spPr>
                  </p:pic>
                </p:oleObj>
              </mc:Fallback>
            </mc:AlternateContent>
          </a:graphicData>
        </a:graphic>
      </p:graphicFrame>
    </p:spTree>
    <p:extLst>
      <p:ext uri="{BB962C8B-B14F-4D97-AF65-F5344CB8AC3E}">
        <p14:creationId xmlns:p14="http://schemas.microsoft.com/office/powerpoint/2010/main" val="8589485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rlless4.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15</a:t>
            </a:fld>
            <a:endParaRPr lang="en-US">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748940235"/>
              </p:ext>
            </p:extLst>
          </p:nvPr>
        </p:nvGraphicFramePr>
        <p:xfrm>
          <a:off x="687583" y="270948"/>
          <a:ext cx="2450844" cy="846655"/>
        </p:xfrm>
        <a:graphic>
          <a:graphicData uri="http://schemas.openxmlformats.org/presentationml/2006/ole">
            <mc:AlternateContent xmlns:mc="http://schemas.openxmlformats.org/markup-compatibility/2006">
              <mc:Choice xmlns:v="urn:schemas-microsoft-com:vml" Requires="v">
                <p:oleObj spid="_x0000_s1011725" name="Equation" r:id="rId5" imgW="698500" imgH="241300" progId="Equation.3">
                  <p:embed/>
                </p:oleObj>
              </mc:Choice>
              <mc:Fallback>
                <p:oleObj name="Equation" r:id="rId5" imgW="698500" imgH="241300" progId="Equation.3">
                  <p:embed/>
                  <p:pic>
                    <p:nvPicPr>
                      <p:cNvPr id="0" name=""/>
                      <p:cNvPicPr/>
                      <p:nvPr/>
                    </p:nvPicPr>
                    <p:blipFill>
                      <a:blip r:embed="rId6"/>
                      <a:stretch>
                        <a:fillRect/>
                      </a:stretch>
                    </p:blipFill>
                    <p:spPr>
                      <a:xfrm>
                        <a:off x="687583" y="270948"/>
                        <a:ext cx="2450844" cy="846655"/>
                      </a:xfrm>
                      <a:prstGeom prst="rect">
                        <a:avLst/>
                      </a:prstGeom>
                    </p:spPr>
                  </p:pic>
                </p:oleObj>
              </mc:Fallback>
            </mc:AlternateContent>
          </a:graphicData>
        </a:graphic>
      </p:graphicFrame>
      <p:sp>
        <p:nvSpPr>
          <p:cNvPr id="5" name="TextBox 4"/>
          <p:cNvSpPr txBox="1"/>
          <p:nvPr/>
        </p:nvSpPr>
        <p:spPr>
          <a:xfrm>
            <a:off x="203200" y="4758266"/>
            <a:ext cx="1815120" cy="584776"/>
          </a:xfrm>
          <a:prstGeom prst="rect">
            <a:avLst/>
          </a:prstGeom>
          <a:noFill/>
        </p:spPr>
        <p:txBody>
          <a:bodyPr wrap="none" rtlCol="0">
            <a:spAutoFit/>
          </a:bodyPr>
          <a:lstStyle/>
          <a:p>
            <a:r>
              <a:rPr lang="en-US" sz="3200" dirty="0" smtClean="0">
                <a:solidFill>
                  <a:srgbClr val="000000"/>
                </a:solidFill>
              </a:rPr>
              <a:t>A=(-3,-3)</a:t>
            </a:r>
            <a:endParaRPr lang="en-US" sz="3200" dirty="0">
              <a:solidFill>
                <a:srgbClr val="000000"/>
              </a:solidFill>
            </a:endParaRPr>
          </a:p>
        </p:txBody>
      </p:sp>
      <p:sp>
        <p:nvSpPr>
          <p:cNvPr id="6" name="TextBox 5"/>
          <p:cNvSpPr txBox="1"/>
          <p:nvPr/>
        </p:nvSpPr>
        <p:spPr>
          <a:xfrm>
            <a:off x="6790267" y="4893732"/>
            <a:ext cx="1678464" cy="584776"/>
          </a:xfrm>
          <a:prstGeom prst="rect">
            <a:avLst/>
          </a:prstGeom>
          <a:noFill/>
        </p:spPr>
        <p:txBody>
          <a:bodyPr wrap="none" rtlCol="0">
            <a:spAutoFit/>
          </a:bodyPr>
          <a:lstStyle/>
          <a:p>
            <a:r>
              <a:rPr lang="en-US" sz="3200" dirty="0" smtClean="0">
                <a:solidFill>
                  <a:srgbClr val="000000"/>
                </a:solidFill>
              </a:rPr>
              <a:t>B=(3,-3)</a:t>
            </a:r>
            <a:endParaRPr lang="en-US" sz="3200" dirty="0">
              <a:solidFill>
                <a:srgbClr val="000000"/>
              </a:solidFill>
            </a:endParaRPr>
          </a:p>
        </p:txBody>
      </p:sp>
      <p:cxnSp>
        <p:nvCxnSpPr>
          <p:cNvPr id="11" name="Straight Arrow Connector 10"/>
          <p:cNvCxnSpPr/>
          <p:nvPr/>
        </p:nvCxnSpPr>
        <p:spPr bwMode="auto">
          <a:xfrm flipV="1">
            <a:off x="5723475" y="3285066"/>
            <a:ext cx="0" cy="270933"/>
          </a:xfrm>
          <a:prstGeom prst="straightConnector1">
            <a:avLst/>
          </a:prstGeom>
          <a:noFill/>
          <a:ln w="381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3996260" y="3285067"/>
            <a:ext cx="0" cy="355601"/>
          </a:xfrm>
          <a:prstGeom prst="straightConnector1">
            <a:avLst/>
          </a:prstGeom>
          <a:no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4563532" y="2616191"/>
            <a:ext cx="262467" cy="0"/>
          </a:xfrm>
          <a:prstGeom prst="straightConnector1">
            <a:avLst/>
          </a:prstGeom>
          <a:no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a:off x="4478867" y="4174060"/>
            <a:ext cx="313266" cy="0"/>
          </a:xfrm>
          <a:prstGeom prst="straightConnector1">
            <a:avLst/>
          </a:prstGeom>
          <a:noFill/>
          <a:ln w="381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V="1">
            <a:off x="6603994" y="3183471"/>
            <a:ext cx="0" cy="626529"/>
          </a:xfrm>
          <a:prstGeom prst="straightConnector1">
            <a:avLst/>
          </a:prstGeom>
          <a:noFill/>
          <a:ln w="381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2963328" y="3098805"/>
            <a:ext cx="0" cy="626529"/>
          </a:xfrm>
          <a:prstGeom prst="straightConnector1">
            <a:avLst/>
          </a:prstGeom>
          <a:noFill/>
          <a:ln w="381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4394205" y="1447817"/>
            <a:ext cx="618068" cy="0"/>
          </a:xfrm>
          <a:prstGeom prst="straightConnector1">
            <a:avLst/>
          </a:prstGeom>
          <a:noFill/>
          <a:ln w="3810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H="1">
            <a:off x="4309539" y="5325550"/>
            <a:ext cx="618068" cy="0"/>
          </a:xfrm>
          <a:prstGeom prst="straightConnector1">
            <a:avLst/>
          </a:prstGeom>
          <a:no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62466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16</a:t>
            </a:fld>
            <a:endParaRPr lang="en-US">
              <a:solidFill>
                <a:srgbClr val="000000"/>
              </a:solidFill>
            </a:endParaRPr>
          </a:p>
        </p:txBody>
      </p:sp>
      <p:sp>
        <p:nvSpPr>
          <p:cNvPr id="4" name="TextBox 3"/>
          <p:cNvSpPr txBox="1"/>
          <p:nvPr/>
        </p:nvSpPr>
        <p:spPr>
          <a:xfrm>
            <a:off x="118531" y="67741"/>
            <a:ext cx="8974667" cy="3570208"/>
          </a:xfrm>
          <a:prstGeom prst="rect">
            <a:avLst/>
          </a:prstGeom>
          <a:noFill/>
        </p:spPr>
        <p:txBody>
          <a:bodyPr wrap="square" rtlCol="0">
            <a:spAutoFit/>
          </a:bodyPr>
          <a:lstStyle/>
          <a:p>
            <a:r>
              <a:rPr lang="en-US" sz="3200" dirty="0" smtClean="0">
                <a:solidFill>
                  <a:srgbClr val="000000"/>
                </a:solidFill>
              </a:rPr>
              <a:t>A pretzel is dipped in chocolate. </a:t>
            </a:r>
          </a:p>
          <a:p>
            <a:r>
              <a:rPr lang="en-US" sz="3200" dirty="0" smtClean="0">
                <a:solidFill>
                  <a:srgbClr val="000000"/>
                </a:solidFill>
              </a:rPr>
              <a:t>Its shape is a quarter circle (R=2 cm)</a:t>
            </a:r>
          </a:p>
          <a:p>
            <a:r>
              <a:rPr lang="en-US" sz="3200" dirty="0" smtClean="0">
                <a:solidFill>
                  <a:srgbClr val="000000"/>
                </a:solidFill>
              </a:rPr>
              <a:t>(</a:t>
            </a:r>
            <a:r>
              <a:rPr lang="en-US" sz="3200" dirty="0">
                <a:solidFill>
                  <a:srgbClr val="000000"/>
                </a:solidFill>
              </a:rPr>
              <a:t>S</a:t>
            </a:r>
            <a:r>
              <a:rPr lang="en-US" sz="3200" dirty="0" smtClean="0">
                <a:solidFill>
                  <a:srgbClr val="000000"/>
                </a:solidFill>
              </a:rPr>
              <a:t>traight from the origin to (2,0), a circular arc to (0,2), and straight back to the origin)  </a:t>
            </a:r>
          </a:p>
          <a:p>
            <a:r>
              <a:rPr lang="en-US" sz="3200" dirty="0" smtClean="0">
                <a:solidFill>
                  <a:srgbClr val="000000"/>
                </a:solidFill>
              </a:rPr>
              <a:t>The linear chocolate density is </a:t>
            </a:r>
            <a:r>
              <a:rPr lang="en-US" sz="3200" dirty="0" err="1" smtClean="0">
                <a:solidFill>
                  <a:srgbClr val="000000"/>
                </a:solidFill>
              </a:rPr>
              <a:t>λ</a:t>
            </a:r>
            <a:r>
              <a:rPr lang="en-US" sz="3200" dirty="0" smtClean="0">
                <a:solidFill>
                  <a:srgbClr val="000000"/>
                </a:solidFill>
              </a:rPr>
              <a:t>=c(x</a:t>
            </a:r>
            <a:r>
              <a:rPr lang="en-US" sz="3200" baseline="30000" dirty="0" smtClean="0">
                <a:solidFill>
                  <a:srgbClr val="000000"/>
                </a:solidFill>
              </a:rPr>
              <a:t>2</a:t>
            </a:r>
            <a:r>
              <a:rPr lang="en-US" sz="3200" dirty="0" smtClean="0">
                <a:solidFill>
                  <a:srgbClr val="000000"/>
                </a:solidFill>
              </a:rPr>
              <a:t> + y</a:t>
            </a:r>
            <a:r>
              <a:rPr lang="en-US" sz="3200" baseline="30000" dirty="0">
                <a:solidFill>
                  <a:srgbClr val="000000"/>
                </a:solidFill>
              </a:rPr>
              <a:t>2</a:t>
            </a:r>
            <a:r>
              <a:rPr lang="en-US" sz="3200" dirty="0" smtClean="0">
                <a:solidFill>
                  <a:srgbClr val="000000"/>
                </a:solidFill>
              </a:rPr>
              <a:t>), where c = 3 g/cm</a:t>
            </a:r>
            <a:r>
              <a:rPr lang="en-US" sz="3200" baseline="30000" dirty="0" smtClean="0">
                <a:solidFill>
                  <a:srgbClr val="000000"/>
                </a:solidFill>
              </a:rPr>
              <a:t>3</a:t>
            </a:r>
            <a:r>
              <a:rPr lang="en-US" sz="3200" dirty="0" smtClean="0">
                <a:solidFill>
                  <a:srgbClr val="000000"/>
                </a:solidFill>
              </a:rPr>
              <a:t>. </a:t>
            </a:r>
          </a:p>
          <a:p>
            <a:endParaRPr lang="en-US" sz="200" dirty="0">
              <a:solidFill>
                <a:srgbClr val="000000"/>
              </a:solidFill>
            </a:endParaRPr>
          </a:p>
          <a:p>
            <a:r>
              <a:rPr lang="en-US" sz="3200" dirty="0" smtClean="0">
                <a:solidFill>
                  <a:srgbClr val="660066"/>
                </a:solidFill>
              </a:rPr>
              <a:t>How much chocolate is on a pretzel? </a:t>
            </a:r>
          </a:p>
        </p:txBody>
      </p:sp>
      <p:pic>
        <p:nvPicPr>
          <p:cNvPr id="6" name="Picture 5"/>
          <p:cNvPicPr/>
          <p:nvPr/>
        </p:nvPicPr>
        <p:blipFill>
          <a:blip/>
          <a:srcRect/>
          <a:stretch>
            <a:fillRect/>
          </a:stretch>
        </p:blipFill>
        <p:spPr bwMode="auto">
          <a:xfrm>
            <a:off x="2912534" y="3945476"/>
            <a:ext cx="2912524" cy="2912524"/>
          </a:xfrm>
          <a:prstGeom prst="rect">
            <a:avLst/>
          </a:prstGeom>
          <a:noFill/>
          <a:ln w="9525">
            <a:noFill/>
            <a:miter lim="800000"/>
            <a:headEnd/>
            <a:tailEnd/>
          </a:ln>
        </p:spPr>
      </p:pic>
    </p:spTree>
    <p:extLst>
      <p:ext uri="{BB962C8B-B14F-4D97-AF65-F5344CB8AC3E}">
        <p14:creationId xmlns:p14="http://schemas.microsoft.com/office/powerpoint/2010/main" val="17967779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17</a:t>
            </a:fld>
            <a:endParaRPr lang="en-US">
              <a:solidFill>
                <a:srgbClr val="000000"/>
              </a:solidFill>
            </a:endParaRPr>
          </a:p>
        </p:txBody>
      </p:sp>
      <p:sp>
        <p:nvSpPr>
          <p:cNvPr id="4" name="TextBox 3"/>
          <p:cNvSpPr txBox="1"/>
          <p:nvPr/>
        </p:nvSpPr>
        <p:spPr>
          <a:xfrm>
            <a:off x="118531" y="321736"/>
            <a:ext cx="8974667" cy="4524315"/>
          </a:xfrm>
          <a:prstGeom prst="rect">
            <a:avLst/>
          </a:prstGeom>
          <a:noFill/>
        </p:spPr>
        <p:txBody>
          <a:bodyPr wrap="square" rtlCol="0">
            <a:spAutoFit/>
          </a:bodyPr>
          <a:lstStyle/>
          <a:p>
            <a:r>
              <a:rPr lang="en-US" sz="3200" dirty="0">
                <a:solidFill>
                  <a:srgbClr val="000000"/>
                </a:solidFill>
              </a:rPr>
              <a:t>Consider an Electric field given </a:t>
            </a:r>
            <a:r>
              <a:rPr lang="en-US" sz="3200" dirty="0" smtClean="0">
                <a:solidFill>
                  <a:srgbClr val="000000"/>
                </a:solidFill>
              </a:rPr>
              <a:t>by                      .</a:t>
            </a:r>
            <a:endParaRPr lang="en-US" sz="3200" dirty="0">
              <a:solidFill>
                <a:srgbClr val="000000"/>
              </a:solidFill>
            </a:endParaRPr>
          </a:p>
          <a:p>
            <a:r>
              <a:rPr lang="en-US" sz="3200" dirty="0">
                <a:solidFill>
                  <a:srgbClr val="000000"/>
                </a:solidFill>
              </a:rPr>
              <a:t>Compute the work done on a charge +q as it moves around </a:t>
            </a:r>
            <a:r>
              <a:rPr lang="en-US" sz="3200" dirty="0" smtClean="0">
                <a:solidFill>
                  <a:srgbClr val="000000"/>
                </a:solidFill>
              </a:rPr>
              <a:t>that </a:t>
            </a:r>
            <a:r>
              <a:rPr lang="en-US" sz="3200" dirty="0">
                <a:solidFill>
                  <a:srgbClr val="000000"/>
                </a:solidFill>
              </a:rPr>
              <a:t>same "pretzel" </a:t>
            </a:r>
            <a:r>
              <a:rPr lang="en-US" sz="3200" dirty="0" smtClean="0">
                <a:solidFill>
                  <a:srgbClr val="000000"/>
                </a:solidFill>
              </a:rPr>
              <a:t>path, </a:t>
            </a:r>
            <a:r>
              <a:rPr lang="en-US" sz="3200" dirty="0">
                <a:solidFill>
                  <a:srgbClr val="000000"/>
                </a:solidFill>
              </a:rPr>
              <a:t>in the CCW direction</a:t>
            </a:r>
            <a:r>
              <a:rPr lang="en-US" sz="3200" dirty="0" smtClean="0">
                <a:solidFill>
                  <a:srgbClr val="000000"/>
                </a:solidFill>
              </a:rPr>
              <a:t>.</a:t>
            </a:r>
          </a:p>
          <a:p>
            <a:endParaRPr lang="en-US" sz="3200" dirty="0">
              <a:solidFill>
                <a:srgbClr val="000000"/>
              </a:solidFill>
            </a:endParaRPr>
          </a:p>
          <a:p>
            <a:endParaRPr lang="en-US" sz="3200" dirty="0" smtClean="0">
              <a:solidFill>
                <a:srgbClr val="000000"/>
              </a:solidFill>
            </a:endParaRPr>
          </a:p>
          <a:p>
            <a:endParaRPr lang="en-US" sz="3200" dirty="0">
              <a:solidFill>
                <a:srgbClr val="000000"/>
              </a:solidFill>
            </a:endParaRPr>
          </a:p>
          <a:p>
            <a:endParaRPr lang="en-US" sz="3200" dirty="0" smtClean="0">
              <a:solidFill>
                <a:srgbClr val="000000"/>
              </a:solidFill>
            </a:endParaRPr>
          </a:p>
          <a:p>
            <a:r>
              <a:rPr lang="en-US" sz="3200" dirty="0" smtClean="0">
                <a:solidFill>
                  <a:srgbClr val="000000"/>
                </a:solidFill>
              </a:rPr>
              <a:t>(Is this E field conservative?)   </a:t>
            </a:r>
          </a:p>
        </p:txBody>
      </p:sp>
      <p:graphicFrame>
        <p:nvGraphicFramePr>
          <p:cNvPr id="6" name="Object 5"/>
          <p:cNvGraphicFramePr>
            <a:graphicFrameLocks noChangeAspect="1"/>
          </p:cNvGraphicFramePr>
          <p:nvPr>
            <p:extLst>
              <p:ext uri="{D42A27DB-BD31-4B8C-83A1-F6EECF244321}">
                <p14:modId xmlns:p14="http://schemas.microsoft.com/office/powerpoint/2010/main" val="3591593118"/>
              </p:ext>
            </p:extLst>
          </p:nvPr>
        </p:nvGraphicFramePr>
        <p:xfrm>
          <a:off x="6485473" y="349244"/>
          <a:ext cx="2004483" cy="654890"/>
        </p:xfrm>
        <a:graphic>
          <a:graphicData uri="http://schemas.openxmlformats.org/presentationml/2006/ole">
            <mc:AlternateContent xmlns:mc="http://schemas.openxmlformats.org/markup-compatibility/2006">
              <mc:Choice xmlns:v="urn:schemas-microsoft-com:vml" Requires="v">
                <p:oleObj spid="_x0000_s1012749" name="Equation" r:id="rId4" imgW="660400" imgH="215900" progId="Equation.3">
                  <p:embed/>
                </p:oleObj>
              </mc:Choice>
              <mc:Fallback>
                <p:oleObj name="Equation" r:id="rId4" imgW="660400" imgH="215900" progId="Equation.3">
                  <p:embed/>
                  <p:pic>
                    <p:nvPicPr>
                      <p:cNvPr id="0" name=""/>
                      <p:cNvPicPr/>
                      <p:nvPr/>
                    </p:nvPicPr>
                    <p:blipFill>
                      <a:blip/>
                      <a:stretch>
                        <a:fillRect/>
                      </a:stretch>
                    </p:blipFill>
                    <p:spPr>
                      <a:xfrm>
                        <a:off x="6485473" y="349244"/>
                        <a:ext cx="2004483" cy="654890"/>
                      </a:xfrm>
                      <a:prstGeom prst="rect">
                        <a:avLst/>
                      </a:prstGeom>
                    </p:spPr>
                  </p:pic>
                </p:oleObj>
              </mc:Fallback>
            </mc:AlternateContent>
          </a:graphicData>
        </a:graphic>
      </p:graphicFrame>
    </p:spTree>
    <p:extLst>
      <p:ext uri="{BB962C8B-B14F-4D97-AF65-F5344CB8AC3E}">
        <p14:creationId xmlns:p14="http://schemas.microsoft.com/office/powerpoint/2010/main" val="25773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18</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271603" y="372533"/>
            <a:ext cx="8618397" cy="54865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4004" y="3289070"/>
            <a:ext cx="8344393" cy="3535063"/>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19</a:t>
            </a:fld>
            <a:endParaRPr lang="en-US">
              <a:solidFill>
                <a:srgbClr val="000000"/>
              </a:solidFill>
            </a:endParaRPr>
          </a:p>
        </p:txBody>
      </p:sp>
      <p:sp>
        <p:nvSpPr>
          <p:cNvPr id="3" name="Rectangle 2"/>
          <p:cNvSpPr/>
          <p:nvPr/>
        </p:nvSpPr>
        <p:spPr>
          <a:xfrm>
            <a:off x="118533" y="0"/>
            <a:ext cx="9025467" cy="523220"/>
          </a:xfrm>
          <a:prstGeom prst="rect">
            <a:avLst/>
          </a:prstGeom>
        </p:spPr>
        <p:txBody>
          <a:bodyPr wrap="square">
            <a:spAutoFit/>
          </a:bodyPr>
          <a:lstStyle/>
          <a:p>
            <a:r>
              <a:rPr lang="en-US" sz="2800" b="1" dirty="0" smtClean="0">
                <a:solidFill>
                  <a:srgbClr val="000000"/>
                </a:solidFill>
              </a:rPr>
              <a:t>Click A when done with p. 1, etc.   </a:t>
            </a:r>
            <a:r>
              <a:rPr lang="en-US" b="1" dirty="0" smtClean="0">
                <a:solidFill>
                  <a:srgbClr val="000000"/>
                </a:solidFill>
              </a:rPr>
              <a:t>If you finish early .....</a:t>
            </a:r>
            <a:endParaRPr lang="en-US" dirty="0">
              <a:solidFill>
                <a:srgbClr val="000000"/>
              </a:solidFill>
            </a:endParaRPr>
          </a:p>
        </p:txBody>
      </p:sp>
      <p:sp>
        <p:nvSpPr>
          <p:cNvPr id="4" name="TextBox 3"/>
          <p:cNvSpPr txBox="1"/>
          <p:nvPr/>
        </p:nvSpPr>
        <p:spPr>
          <a:xfrm>
            <a:off x="50799" y="457207"/>
            <a:ext cx="9144000" cy="3170098"/>
          </a:xfrm>
          <a:prstGeom prst="rect">
            <a:avLst/>
          </a:prstGeom>
          <a:noFill/>
        </p:spPr>
        <p:txBody>
          <a:bodyPr wrap="square" rtlCol="0">
            <a:spAutoFit/>
          </a:bodyPr>
          <a:lstStyle/>
          <a:p>
            <a:r>
              <a:rPr lang="en-US" sz="2200" dirty="0" smtClean="0">
                <a:solidFill>
                  <a:srgbClr val="000000"/>
                </a:solidFill>
              </a:rPr>
              <a:t>Do you agree or disagree with the following statements? </a:t>
            </a:r>
          </a:p>
          <a:p>
            <a:pPr marL="338138" indent="-338138">
              <a:buFontTx/>
              <a:buAutoNum type="arabicParenR"/>
            </a:pPr>
            <a:r>
              <a:rPr lang="en-US" sz="2200" dirty="0" smtClean="0">
                <a:solidFill>
                  <a:srgbClr val="000000"/>
                </a:solidFill>
              </a:rPr>
              <a:t>“For a conservative force, the magnitude of the force is related to potential energy.  The larger the potential energy, the larger the magnitude of the force.”</a:t>
            </a:r>
          </a:p>
          <a:p>
            <a:pPr marL="514350" indent="-514350">
              <a:buFontTx/>
              <a:buAutoNum type="arabicParenR"/>
            </a:pPr>
            <a:endParaRPr lang="en-US" sz="1200" dirty="0" smtClean="0">
              <a:solidFill>
                <a:srgbClr val="000000"/>
              </a:solidFill>
            </a:endParaRPr>
          </a:p>
          <a:p>
            <a:pPr marL="338138" indent="-338138"/>
            <a:r>
              <a:rPr lang="en-US" sz="2200" dirty="0" smtClean="0">
                <a:solidFill>
                  <a:srgbClr val="000000"/>
                </a:solidFill>
              </a:rPr>
              <a:t>2) “For a conservative force, the magnitude of the force is related to potential energy.  For any equipotential contour line, the magnitude of the force must be the same at every point along that contour.”</a:t>
            </a:r>
            <a:r>
              <a:rPr lang="en-US" sz="1200" dirty="0" smtClean="0">
                <a:solidFill>
                  <a:srgbClr val="000000"/>
                </a:solidFill>
              </a:rPr>
              <a:t/>
            </a:r>
            <a:br>
              <a:rPr lang="en-US" sz="1200" dirty="0" smtClean="0">
                <a:solidFill>
                  <a:srgbClr val="000000"/>
                </a:solidFill>
              </a:rPr>
            </a:br>
            <a:endParaRPr lang="en-US" sz="1200" dirty="0" smtClean="0">
              <a:solidFill>
                <a:srgbClr val="000000"/>
              </a:solidFill>
            </a:endParaRPr>
          </a:p>
          <a:p>
            <a:r>
              <a:rPr lang="en-US" sz="2200" dirty="0" smtClean="0">
                <a:solidFill>
                  <a:srgbClr val="000000"/>
                </a:solidFill>
              </a:rPr>
              <a:t>Can you come up with equipotential lines for the 2 force fields below?</a:t>
            </a:r>
            <a:endParaRPr lang="en-US" sz="22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a:t>
            </a:fld>
            <a:endParaRPr lang="en-US"/>
          </a:p>
        </p:txBody>
      </p:sp>
      <p:sp>
        <p:nvSpPr>
          <p:cNvPr id="3" name="TextBox 2"/>
          <p:cNvSpPr txBox="1"/>
          <p:nvPr/>
        </p:nvSpPr>
        <p:spPr>
          <a:xfrm>
            <a:off x="1016001" y="1253067"/>
            <a:ext cx="8128000" cy="4031873"/>
          </a:xfrm>
          <a:prstGeom prst="rect">
            <a:avLst/>
          </a:prstGeom>
          <a:noFill/>
        </p:spPr>
        <p:txBody>
          <a:bodyPr wrap="square" rtlCol="0">
            <a:spAutoFit/>
          </a:bodyPr>
          <a:lstStyle/>
          <a:p>
            <a:r>
              <a:rPr lang="en-US" sz="3200" dirty="0"/>
              <a:t>Did you start reading </a:t>
            </a:r>
            <a:r>
              <a:rPr lang="en-US" sz="3200" dirty="0" err="1"/>
              <a:t>Ch</a:t>
            </a:r>
            <a:r>
              <a:rPr lang="en-US" sz="3200" dirty="0"/>
              <a:t> 4 for today? </a:t>
            </a:r>
          </a:p>
          <a:p>
            <a:pPr marL="514350" indent="-514350">
              <a:buAutoNum type="alphaUcParenR"/>
            </a:pPr>
            <a:r>
              <a:rPr lang="en-US" sz="3200" dirty="0"/>
              <a:t>Yup, 4.1 and 4.2</a:t>
            </a:r>
          </a:p>
          <a:p>
            <a:pPr marL="514350" indent="-514350">
              <a:buAutoNum type="alphaUcParenR"/>
            </a:pPr>
            <a:r>
              <a:rPr lang="en-US" sz="3200" dirty="0"/>
              <a:t>Sort of... parts of it</a:t>
            </a:r>
          </a:p>
          <a:p>
            <a:pPr marL="514350" indent="-514350">
              <a:buAutoNum type="alphaUcParenR"/>
            </a:pPr>
            <a:r>
              <a:rPr lang="en-US" sz="3200" dirty="0"/>
              <a:t>No, but I plan to (after the exam!) </a:t>
            </a:r>
          </a:p>
          <a:p>
            <a:pPr marL="514350" indent="-514350">
              <a:buAutoNum type="alphaUcParenR"/>
            </a:pPr>
            <a:r>
              <a:rPr lang="en-US" sz="3200" dirty="0"/>
              <a:t>No, I tend to just read what I have to for solving homework problems</a:t>
            </a:r>
          </a:p>
          <a:p>
            <a:pPr marL="514350" indent="-514350">
              <a:buAutoNum type="alphaUcParenR"/>
            </a:pPr>
            <a:r>
              <a:rPr lang="en-US" sz="3200" dirty="0"/>
              <a:t> (None of these – something else best describes my answer here)  </a:t>
            </a:r>
          </a:p>
        </p:txBody>
      </p:sp>
    </p:spTree>
    <p:extLst>
      <p:ext uri="{BB962C8B-B14F-4D97-AF65-F5344CB8AC3E}">
        <p14:creationId xmlns:p14="http://schemas.microsoft.com/office/powerpoint/2010/main" val="17968543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7" name="Object 1024"/>
          <p:cNvGraphicFramePr>
            <a:graphicFrameLocks noGrp="1" noChangeAspect="1"/>
          </p:cNvGraphicFramePr>
          <p:nvPr>
            <p:ph sz="quarter" idx="3"/>
            <p:extLst>
              <p:ext uri="{D42A27DB-BD31-4B8C-83A1-F6EECF244321}">
                <p14:modId xmlns:p14="http://schemas.microsoft.com/office/powerpoint/2010/main" val="2969665716"/>
              </p:ext>
            </p:extLst>
          </p:nvPr>
        </p:nvGraphicFramePr>
        <p:xfrm>
          <a:off x="1801813" y="2590800"/>
          <a:ext cx="3482975" cy="2132013"/>
        </p:xfrm>
        <a:graphic>
          <a:graphicData uri="http://schemas.openxmlformats.org/presentationml/2006/ole">
            <mc:AlternateContent xmlns:mc="http://schemas.openxmlformats.org/markup-compatibility/2006">
              <mc:Choice xmlns:v="urn:schemas-microsoft-com:vml" Requires="v">
                <p:oleObj spid="_x0000_s1014808" name="Equation" r:id="rId4" imgW="1244600" imgH="762000" progId="Equation.3">
                  <p:embed/>
                </p:oleObj>
              </mc:Choice>
              <mc:Fallback>
                <p:oleObj name="Equation" r:id="rId4" imgW="1244600" imgH="762000" progId="Equation.3">
                  <p:embed/>
                  <p:pic>
                    <p:nvPicPr>
                      <p:cNvPr id="0" name=""/>
                      <p:cNvPicPr>
                        <a:picLocks noChangeAspect="1" noChangeArrowheads="1"/>
                      </p:cNvPicPr>
                      <p:nvPr/>
                    </p:nvPicPr>
                    <p:blipFill>
                      <a:blip r:embed="rId5"/>
                      <a:srcRect/>
                      <a:stretch>
                        <a:fillRect/>
                      </a:stretch>
                    </p:blipFill>
                    <p:spPr bwMode="auto">
                      <a:xfrm>
                        <a:off x="1801813" y="2590800"/>
                        <a:ext cx="34829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2540" name="Line 12"/>
          <p:cNvSpPr>
            <a:spLocks noChangeShapeType="1"/>
          </p:cNvSpPr>
          <p:nvPr/>
        </p:nvSpPr>
        <p:spPr bwMode="auto">
          <a:xfrm>
            <a:off x="6019800" y="2057400"/>
            <a:ext cx="2590800" cy="0"/>
          </a:xfrm>
          <a:prstGeom prst="line">
            <a:avLst/>
          </a:prstGeom>
          <a:noFill/>
          <a:ln w="22225">
            <a:solidFill>
              <a:schemeClr val="tx1"/>
            </a:solidFill>
            <a:round/>
            <a:headEnd/>
            <a:tailEnd type="triangle" w="lg" len="lg"/>
          </a:ln>
          <a:effectLst/>
        </p:spPr>
        <p:txBody>
          <a:bodyPr>
            <a:prstTxWarp prst="textNoShape">
              <a:avLst/>
            </a:prstTxWarp>
          </a:bodyPr>
          <a:lstStyle/>
          <a:p>
            <a:endParaRPr lang="en-US">
              <a:solidFill>
                <a:srgbClr val="000000"/>
              </a:solidFill>
            </a:endParaRPr>
          </a:p>
        </p:txBody>
      </p:sp>
      <p:sp>
        <p:nvSpPr>
          <p:cNvPr id="22541" name="Line 13"/>
          <p:cNvSpPr>
            <a:spLocks noChangeShapeType="1"/>
          </p:cNvSpPr>
          <p:nvPr/>
        </p:nvSpPr>
        <p:spPr bwMode="auto">
          <a:xfrm flipV="1">
            <a:off x="6400800" y="304800"/>
            <a:ext cx="0" cy="2057400"/>
          </a:xfrm>
          <a:prstGeom prst="line">
            <a:avLst/>
          </a:prstGeom>
          <a:noFill/>
          <a:ln w="22225">
            <a:solidFill>
              <a:schemeClr val="tx1"/>
            </a:solidFill>
            <a:round/>
            <a:headEnd/>
            <a:tailEnd type="triangle" w="lg" len="lg"/>
          </a:ln>
          <a:effectLst/>
        </p:spPr>
        <p:txBody>
          <a:bodyPr>
            <a:prstTxWarp prst="textNoShape">
              <a:avLst/>
            </a:prstTxWarp>
          </a:bodyPr>
          <a:lstStyle/>
          <a:p>
            <a:endParaRPr lang="en-US">
              <a:solidFill>
                <a:srgbClr val="000000"/>
              </a:solidFill>
            </a:endParaRPr>
          </a:p>
        </p:txBody>
      </p:sp>
      <p:sp>
        <p:nvSpPr>
          <p:cNvPr id="22542" name="Line 14"/>
          <p:cNvSpPr>
            <a:spLocks noChangeShapeType="1"/>
          </p:cNvSpPr>
          <p:nvPr/>
        </p:nvSpPr>
        <p:spPr bwMode="auto">
          <a:xfrm flipV="1">
            <a:off x="6400800" y="838200"/>
            <a:ext cx="2057400" cy="1219200"/>
          </a:xfrm>
          <a:prstGeom prst="line">
            <a:avLst/>
          </a:prstGeom>
          <a:noFill/>
          <a:ln w="12700">
            <a:solidFill>
              <a:schemeClr val="tx1"/>
            </a:solidFill>
            <a:prstDash val="lgDash"/>
            <a:round/>
            <a:headEnd/>
            <a:tailEnd type="none" w="lg" len="lg"/>
          </a:ln>
          <a:effectLst/>
        </p:spPr>
        <p:txBody>
          <a:bodyPr>
            <a:prstTxWarp prst="textNoShape">
              <a:avLst/>
            </a:prstTxWarp>
          </a:bodyPr>
          <a:lstStyle/>
          <a:p>
            <a:endParaRPr lang="en-US">
              <a:solidFill>
                <a:srgbClr val="000000"/>
              </a:solidFill>
            </a:endParaRPr>
          </a:p>
        </p:txBody>
      </p:sp>
      <p:sp>
        <p:nvSpPr>
          <p:cNvPr id="22543" name="Line 15"/>
          <p:cNvSpPr>
            <a:spLocks noChangeShapeType="1"/>
          </p:cNvSpPr>
          <p:nvPr/>
        </p:nvSpPr>
        <p:spPr bwMode="auto">
          <a:xfrm flipH="1">
            <a:off x="7467600" y="1202267"/>
            <a:ext cx="381000" cy="228600"/>
          </a:xfrm>
          <a:prstGeom prst="line">
            <a:avLst/>
          </a:prstGeom>
          <a:noFill/>
          <a:ln w="44450">
            <a:solidFill>
              <a:schemeClr val="tx1"/>
            </a:solidFill>
            <a:round/>
            <a:headEnd/>
            <a:tailEnd type="triangle" w="lg" len="lg"/>
          </a:ln>
          <a:effectLst/>
        </p:spPr>
        <p:txBody>
          <a:bodyPr>
            <a:prstTxWarp prst="textNoShape">
              <a:avLst/>
            </a:prstTxWarp>
          </a:bodyPr>
          <a:lstStyle/>
          <a:p>
            <a:endParaRPr lang="en-US">
              <a:solidFill>
                <a:srgbClr val="000000"/>
              </a:solidFill>
            </a:endParaRPr>
          </a:p>
        </p:txBody>
      </p:sp>
      <p:sp>
        <p:nvSpPr>
          <p:cNvPr id="22544" name="Text Box 16"/>
          <p:cNvSpPr txBox="1">
            <a:spLocks noChangeArrowheads="1"/>
          </p:cNvSpPr>
          <p:nvPr/>
        </p:nvSpPr>
        <p:spPr bwMode="auto">
          <a:xfrm>
            <a:off x="8289925" y="2173288"/>
            <a:ext cx="3365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Times New Roman" charset="0"/>
              </a:rPr>
              <a:t>x</a:t>
            </a:r>
          </a:p>
        </p:txBody>
      </p:sp>
      <p:sp>
        <p:nvSpPr>
          <p:cNvPr id="22545" name="Text Box 17"/>
          <p:cNvSpPr txBox="1">
            <a:spLocks noChangeArrowheads="1"/>
          </p:cNvSpPr>
          <p:nvPr/>
        </p:nvSpPr>
        <p:spPr bwMode="auto">
          <a:xfrm>
            <a:off x="6019800" y="304800"/>
            <a:ext cx="3365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Times New Roman" charset="0"/>
              </a:rPr>
              <a:t>y</a:t>
            </a:r>
          </a:p>
        </p:txBody>
      </p:sp>
      <p:sp>
        <p:nvSpPr>
          <p:cNvPr id="22546" name="Text Box 18"/>
          <p:cNvSpPr txBox="1">
            <a:spLocks noChangeArrowheads="1"/>
          </p:cNvSpPr>
          <p:nvPr/>
        </p:nvSpPr>
        <p:spPr bwMode="auto">
          <a:xfrm>
            <a:off x="457200" y="533400"/>
            <a:ext cx="5486400" cy="1938992"/>
          </a:xfrm>
          <a:prstGeom prst="rect">
            <a:avLst/>
          </a:prstGeom>
          <a:noFill/>
          <a:ln w="9525">
            <a:noFill/>
            <a:miter lim="800000"/>
            <a:headEnd/>
            <a:tailEnd/>
          </a:ln>
          <a:effectLst/>
        </p:spPr>
        <p:txBody>
          <a:bodyPr>
            <a:prstTxWarp prst="textNoShape">
              <a:avLst/>
            </a:prstTxWarp>
            <a:spAutoFit/>
          </a:bodyPr>
          <a:lstStyle/>
          <a:p>
            <a:r>
              <a:rPr lang="en-US" dirty="0">
                <a:solidFill>
                  <a:srgbClr val="000000"/>
                </a:solidFill>
              </a:rPr>
              <a:t>Consider an infinitesimal </a:t>
            </a:r>
            <a:r>
              <a:rPr lang="en-US" dirty="0" smtClean="0">
                <a:solidFill>
                  <a:srgbClr val="000000"/>
                </a:solidFill>
              </a:rPr>
              <a:t>“step” directed </a:t>
            </a:r>
            <a:r>
              <a:rPr lang="en-US" dirty="0">
                <a:solidFill>
                  <a:srgbClr val="000000"/>
                </a:solidFill>
              </a:rPr>
              <a:t>radially inward, toward the origin as shown.  In spherical coordinates, the correct expression for </a:t>
            </a:r>
            <a:r>
              <a:rPr lang="en-US" dirty="0" err="1" smtClean="0">
                <a:solidFill>
                  <a:srgbClr val="000000"/>
                </a:solidFill>
              </a:rPr>
              <a:t>d</a:t>
            </a:r>
            <a:r>
              <a:rPr lang="en-US" b="1" dirty="0" err="1">
                <a:solidFill>
                  <a:srgbClr val="000000"/>
                </a:solidFill>
              </a:rPr>
              <a:t>r</a:t>
            </a:r>
            <a:r>
              <a:rPr lang="en-US" b="1" dirty="0" smtClean="0">
                <a:solidFill>
                  <a:srgbClr val="000000"/>
                </a:solidFill>
              </a:rPr>
              <a:t> </a:t>
            </a:r>
            <a:r>
              <a:rPr lang="en-US" dirty="0">
                <a:solidFill>
                  <a:srgbClr val="000000"/>
                </a:solidFill>
              </a:rPr>
              <a:t>is:</a:t>
            </a:r>
            <a:endParaRPr lang="en-US" b="1" dirty="0">
              <a:solidFill>
                <a:srgbClr val="000000"/>
              </a:solidFill>
            </a:endParaRPr>
          </a:p>
        </p:txBody>
      </p:sp>
      <p:graphicFrame>
        <p:nvGraphicFramePr>
          <p:cNvPr id="22548" name="Object 1024"/>
          <p:cNvGraphicFramePr>
            <a:graphicFrameLocks noGrp="1" noChangeAspect="1"/>
          </p:cNvGraphicFramePr>
          <p:nvPr>
            <p:ph sz="half" idx="1"/>
            <p:extLst>
              <p:ext uri="{D42A27DB-BD31-4B8C-83A1-F6EECF244321}">
                <p14:modId xmlns:p14="http://schemas.microsoft.com/office/powerpoint/2010/main" val="10517790"/>
              </p:ext>
            </p:extLst>
          </p:nvPr>
        </p:nvGraphicFramePr>
        <p:xfrm>
          <a:off x="1320800" y="5275263"/>
          <a:ext cx="5738813" cy="1047750"/>
        </p:xfrm>
        <a:graphic>
          <a:graphicData uri="http://schemas.openxmlformats.org/presentationml/2006/ole">
            <mc:AlternateContent xmlns:mc="http://schemas.openxmlformats.org/markup-compatibility/2006">
              <mc:Choice xmlns:v="urn:schemas-microsoft-com:vml" Requires="v">
                <p:oleObj spid="_x0000_s1014809" name="Equation" r:id="rId6" imgW="2641600" imgH="482600" progId="Equation.3">
                  <p:embed/>
                </p:oleObj>
              </mc:Choice>
              <mc:Fallback>
                <p:oleObj name="Equation" r:id="rId6" imgW="2641600" imgH="482600" progId="Equation.3">
                  <p:embed/>
                  <p:pic>
                    <p:nvPicPr>
                      <p:cNvPr id="0" name=""/>
                      <p:cNvPicPr>
                        <a:picLocks noChangeAspect="1" noChangeArrowheads="1"/>
                      </p:cNvPicPr>
                      <p:nvPr/>
                    </p:nvPicPr>
                    <p:blipFill>
                      <a:blip r:embed="rId7"/>
                      <a:srcRect/>
                      <a:stretch>
                        <a:fillRect/>
                      </a:stretch>
                    </p:blipFill>
                    <p:spPr bwMode="auto">
                      <a:xfrm>
                        <a:off x="1320800" y="5275263"/>
                        <a:ext cx="5738813"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232235" y="318195"/>
            <a:ext cx="8527715" cy="4401205"/>
          </a:xfrm>
          <a:prstGeom prst="rect">
            <a:avLst/>
          </a:prstGeom>
        </p:spPr>
        <p:txBody>
          <a:bodyPr wrap="square">
            <a:spAutoFit/>
          </a:bodyPr>
          <a:lstStyle/>
          <a:p>
            <a:pPr fontAlgn="auto">
              <a:spcBef>
                <a:spcPts val="0"/>
              </a:spcBef>
              <a:spcAft>
                <a:spcPts val="0"/>
              </a:spcAft>
            </a:pPr>
            <a:r>
              <a:rPr lang="en-US" sz="2800" dirty="0" smtClean="0">
                <a:solidFill>
                  <a:prstClr val="black"/>
                </a:solidFill>
                <a:latin typeface="Calibri"/>
                <a:ea typeface="+mn-ea"/>
                <a:cs typeface="+mn-cs"/>
              </a:rPr>
              <a:t>Do you agree or disagree with the following statements? </a:t>
            </a:r>
          </a:p>
          <a:p>
            <a:pPr fontAlgn="auto">
              <a:spcBef>
                <a:spcPts val="0"/>
              </a:spcBef>
              <a:spcAft>
                <a:spcPts val="0"/>
              </a:spcAft>
            </a:pPr>
            <a:endParaRPr lang="en-US" sz="2800" dirty="0" smtClean="0">
              <a:solidFill>
                <a:prstClr val="black"/>
              </a:solidFill>
              <a:latin typeface="Calibri"/>
              <a:ea typeface="+mn-ea"/>
              <a:cs typeface="+mn-cs"/>
            </a:endParaRPr>
          </a:p>
          <a:p>
            <a:pPr marL="338138" indent="-338138" fontAlgn="auto">
              <a:spcBef>
                <a:spcPts val="0"/>
              </a:spcBef>
              <a:spcAft>
                <a:spcPts val="0"/>
              </a:spcAft>
              <a:buFontTx/>
              <a:buAutoNum type="arabicParenR"/>
            </a:pPr>
            <a:r>
              <a:rPr lang="en-US" sz="2800" dirty="0" smtClean="0">
                <a:solidFill>
                  <a:prstClr val="black"/>
                </a:solidFill>
                <a:latin typeface="Calibri"/>
                <a:ea typeface="+mn-ea"/>
                <a:cs typeface="+mn-cs"/>
              </a:rPr>
              <a:t>“For a conservative force, the magnitude of the force is related to potential energy.  The larger the potential energy, the larger the magnitude of the force.”</a:t>
            </a:r>
          </a:p>
          <a:p>
            <a:pPr marL="514350" indent="-514350" fontAlgn="auto">
              <a:spcBef>
                <a:spcPts val="0"/>
              </a:spcBef>
              <a:spcAft>
                <a:spcPts val="0"/>
              </a:spcAft>
              <a:buFontTx/>
              <a:buAutoNum type="arabicParenR"/>
            </a:pPr>
            <a:endParaRPr lang="en-US" sz="2800" dirty="0" smtClean="0">
              <a:solidFill>
                <a:prstClr val="black"/>
              </a:solidFill>
              <a:latin typeface="Calibri"/>
              <a:ea typeface="+mn-ea"/>
              <a:cs typeface="+mn-cs"/>
            </a:endParaRPr>
          </a:p>
          <a:p>
            <a:pPr marL="338138" indent="-338138" fontAlgn="auto">
              <a:spcBef>
                <a:spcPts val="0"/>
              </a:spcBef>
              <a:spcAft>
                <a:spcPts val="0"/>
              </a:spcAft>
            </a:pPr>
            <a:r>
              <a:rPr lang="en-US" sz="2800" dirty="0" smtClean="0">
                <a:solidFill>
                  <a:prstClr val="black"/>
                </a:solidFill>
                <a:latin typeface="Calibri"/>
                <a:ea typeface="+mn-ea"/>
                <a:cs typeface="+mn-cs"/>
              </a:rPr>
              <a:t>2) “For a conservative force, the magnitude of the force is related to potential energy.  For any </a:t>
            </a:r>
            <a:r>
              <a:rPr lang="en-US" sz="2800" dirty="0" err="1" smtClean="0">
                <a:solidFill>
                  <a:prstClr val="black"/>
                </a:solidFill>
                <a:latin typeface="Calibri"/>
                <a:ea typeface="+mn-ea"/>
                <a:cs typeface="+mn-cs"/>
              </a:rPr>
              <a:t>equipotential</a:t>
            </a:r>
            <a:r>
              <a:rPr lang="en-US" sz="2800" dirty="0" smtClean="0">
                <a:solidFill>
                  <a:prstClr val="black"/>
                </a:solidFill>
                <a:latin typeface="Calibri"/>
                <a:ea typeface="+mn-ea"/>
                <a:cs typeface="+mn-cs"/>
              </a:rPr>
              <a:t> contour line, the magnitude of the force must be the same at every point along that contour.”</a:t>
            </a:r>
          </a:p>
        </p:txBody>
      </p:sp>
      <p:sp>
        <p:nvSpPr>
          <p:cNvPr id="4" name="TextBox 3"/>
          <p:cNvSpPr txBox="1"/>
          <p:nvPr/>
        </p:nvSpPr>
        <p:spPr>
          <a:xfrm>
            <a:off x="462665" y="4915948"/>
            <a:ext cx="6067990" cy="1815882"/>
          </a:xfrm>
          <a:prstGeom prst="rect">
            <a:avLst/>
          </a:prstGeom>
          <a:noFill/>
        </p:spPr>
        <p:txBody>
          <a:bodyPr wrap="square" rtlCol="0">
            <a:spAutoFit/>
          </a:bodyPr>
          <a:lstStyle/>
          <a:p>
            <a:pPr marL="342900" indent="-342900" fontAlgn="auto">
              <a:spcBef>
                <a:spcPts val="0"/>
              </a:spcBef>
              <a:spcAft>
                <a:spcPts val="0"/>
              </a:spcAft>
              <a:buFontTx/>
              <a:buAutoNum type="alphaUcParenR"/>
            </a:pPr>
            <a:r>
              <a:rPr lang="en-US" sz="2800" dirty="0" smtClean="0">
                <a:solidFill>
                  <a:prstClr val="black"/>
                </a:solidFill>
                <a:latin typeface="Calibri"/>
                <a:ea typeface="+mn-ea"/>
                <a:cs typeface="+mn-cs"/>
              </a:rPr>
              <a:t>Agree with 1 and 2</a:t>
            </a:r>
          </a:p>
          <a:p>
            <a:pPr marL="342900" indent="-342900" fontAlgn="auto">
              <a:spcBef>
                <a:spcPts val="0"/>
              </a:spcBef>
              <a:spcAft>
                <a:spcPts val="0"/>
              </a:spcAft>
              <a:buFontTx/>
              <a:buAutoNum type="alphaUcParenR"/>
            </a:pPr>
            <a:r>
              <a:rPr lang="en-US" sz="2800" dirty="0" smtClean="0">
                <a:solidFill>
                  <a:prstClr val="black"/>
                </a:solidFill>
                <a:latin typeface="Calibri"/>
                <a:ea typeface="+mn-ea"/>
                <a:cs typeface="+mn-cs"/>
              </a:rPr>
              <a:t>Agree only with 1</a:t>
            </a:r>
          </a:p>
          <a:p>
            <a:pPr marL="342900" indent="-342900" fontAlgn="auto">
              <a:spcBef>
                <a:spcPts val="0"/>
              </a:spcBef>
              <a:spcAft>
                <a:spcPts val="0"/>
              </a:spcAft>
              <a:buFontTx/>
              <a:buAutoNum type="alphaUcParenR"/>
            </a:pPr>
            <a:r>
              <a:rPr lang="en-US" sz="2800" dirty="0" smtClean="0">
                <a:solidFill>
                  <a:prstClr val="black"/>
                </a:solidFill>
                <a:latin typeface="Calibri"/>
                <a:ea typeface="+mn-ea"/>
                <a:cs typeface="+mn-cs"/>
              </a:rPr>
              <a:t>Agree only with 2</a:t>
            </a:r>
          </a:p>
          <a:p>
            <a:pPr marL="342900" indent="-342900" fontAlgn="auto">
              <a:spcBef>
                <a:spcPts val="0"/>
              </a:spcBef>
              <a:spcAft>
                <a:spcPts val="0"/>
              </a:spcAft>
              <a:buFontTx/>
              <a:buAutoNum type="alphaUcParenR"/>
            </a:pPr>
            <a:r>
              <a:rPr lang="en-US" sz="2800" dirty="0" smtClean="0">
                <a:solidFill>
                  <a:prstClr val="black"/>
                </a:solidFill>
                <a:latin typeface="Calibri"/>
                <a:ea typeface="+mn-ea"/>
                <a:cs typeface="+mn-cs"/>
              </a:rPr>
              <a:t>Disagree with both</a:t>
            </a:r>
            <a:endParaRPr lang="en-US" sz="2800" dirty="0">
              <a:solidFill>
                <a:prstClr val="black"/>
              </a:solidFill>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22</a:t>
            </a:fld>
            <a:endParaRPr lang="en-US">
              <a:solidFill>
                <a:srgbClr val="000000"/>
              </a:solidFill>
            </a:endParaRPr>
          </a:p>
        </p:txBody>
      </p:sp>
      <p:sp>
        <p:nvSpPr>
          <p:cNvPr id="5" name="Rectangle 4"/>
          <p:cNvSpPr/>
          <p:nvPr/>
        </p:nvSpPr>
        <p:spPr>
          <a:xfrm>
            <a:off x="67736" y="667800"/>
            <a:ext cx="8923867" cy="2554545"/>
          </a:xfrm>
          <a:prstGeom prst="rect">
            <a:avLst/>
          </a:prstGeom>
        </p:spPr>
        <p:txBody>
          <a:bodyPr wrap="square">
            <a:spAutoFit/>
          </a:bodyPr>
          <a:lstStyle/>
          <a:p>
            <a:r>
              <a:rPr lang="en-US" sz="3200" dirty="0" smtClean="0">
                <a:solidFill>
                  <a:srgbClr val="000000"/>
                </a:solidFill>
              </a:rPr>
              <a:t>Which of the following are conservative forces?</a:t>
            </a:r>
            <a:endParaRPr lang="en-US" sz="3200" u="sng" dirty="0" smtClean="0">
              <a:solidFill>
                <a:srgbClr val="000000"/>
              </a:solidFill>
            </a:endParaRPr>
          </a:p>
          <a:p>
            <a:r>
              <a:rPr lang="en-US" sz="3200" dirty="0" smtClean="0">
                <a:solidFill>
                  <a:srgbClr val="000000"/>
                </a:solidFill>
              </a:rPr>
              <a:t>I- friction (velocity </a:t>
            </a:r>
            <a:r>
              <a:rPr lang="en-US" sz="3200" b="1" dirty="0" smtClean="0">
                <a:solidFill>
                  <a:srgbClr val="000000"/>
                </a:solidFill>
              </a:rPr>
              <a:t>in</a:t>
            </a:r>
            <a:r>
              <a:rPr lang="en-US" sz="3200" dirty="0" smtClean="0">
                <a:solidFill>
                  <a:srgbClr val="000000"/>
                </a:solidFill>
              </a:rPr>
              <a:t>dependent, like </a:t>
            </a:r>
            <a:r>
              <a:rPr lang="en-US" sz="3200" dirty="0" err="1" smtClean="0">
                <a:solidFill>
                  <a:srgbClr val="000000"/>
                </a:solidFill>
              </a:rPr>
              <a:t>μN</a:t>
            </a:r>
            <a:r>
              <a:rPr lang="en-US" sz="3200" dirty="0" smtClean="0">
                <a:solidFill>
                  <a:srgbClr val="000000"/>
                </a:solidFill>
              </a:rPr>
              <a:t>)</a:t>
            </a:r>
          </a:p>
          <a:p>
            <a:r>
              <a:rPr lang="en-US" sz="3200" dirty="0" smtClean="0">
                <a:solidFill>
                  <a:srgbClr val="000000"/>
                </a:solidFill>
              </a:rPr>
              <a:t>II- Gravity (non-uniform case, e.g. in astronomy)</a:t>
            </a:r>
          </a:p>
          <a:p>
            <a:r>
              <a:rPr lang="en-US" sz="3200" dirty="0" smtClean="0">
                <a:solidFill>
                  <a:srgbClr val="000000"/>
                </a:solidFill>
              </a:rPr>
              <a:t>III- the normal force (between two solid, frictionless objects)</a:t>
            </a:r>
            <a:endParaRPr lang="en-US" sz="3200" dirty="0">
              <a:solidFill>
                <a:srgbClr val="000000"/>
              </a:solidFill>
            </a:endParaRPr>
          </a:p>
        </p:txBody>
      </p:sp>
      <p:sp>
        <p:nvSpPr>
          <p:cNvPr id="6" name="TextBox 5"/>
          <p:cNvSpPr txBox="1"/>
          <p:nvPr/>
        </p:nvSpPr>
        <p:spPr>
          <a:xfrm>
            <a:off x="440267" y="3437495"/>
            <a:ext cx="6807199" cy="1077218"/>
          </a:xfrm>
          <a:prstGeom prst="rect">
            <a:avLst/>
          </a:prstGeom>
          <a:noFill/>
        </p:spPr>
        <p:txBody>
          <a:bodyPr wrap="square" rtlCol="0">
            <a:spAutoFit/>
          </a:bodyPr>
          <a:lstStyle/>
          <a:p>
            <a:pPr marL="457200" indent="-457200">
              <a:buFontTx/>
              <a:buAutoNum type="alphaUcParenR"/>
            </a:pPr>
            <a:r>
              <a:rPr lang="en-US" sz="3200" smtClean="0">
                <a:solidFill>
                  <a:srgbClr val="000000"/>
                </a:solidFill>
              </a:rPr>
              <a:t>i only	B) ii only 	C) iii only</a:t>
            </a:r>
          </a:p>
          <a:p>
            <a:pPr marL="457200" indent="-457200"/>
            <a:r>
              <a:rPr lang="en-US" sz="3200" smtClean="0">
                <a:solidFill>
                  <a:srgbClr val="000000"/>
                </a:solidFill>
              </a:rPr>
              <a:t>D)   i and ii only    E) Other/not sure</a:t>
            </a:r>
            <a:r>
              <a:rPr lang="en-US" sz="2000" smtClean="0">
                <a:solidFill>
                  <a:srgbClr val="000000"/>
                </a:solidFill>
              </a:rPr>
              <a:t>	</a:t>
            </a:r>
            <a:endParaRPr lang="en-US" sz="20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prstClr val="black">
                    <a:tint val="75000"/>
                  </a:prstClr>
                </a:solidFill>
                <a:latin typeface="Calibri"/>
              </a:rPr>
              <a:pPr>
                <a:defRPr/>
              </a:pPr>
              <a:t>23</a:t>
            </a:fld>
            <a:endParaRPr lang="en-US">
              <a:solidFill>
                <a:prstClr val="black">
                  <a:tint val="75000"/>
                </a:prstClr>
              </a:solidFill>
              <a:latin typeface="Calibri"/>
            </a:endParaRPr>
          </a:p>
        </p:txBody>
      </p:sp>
      <p:sp>
        <p:nvSpPr>
          <p:cNvPr id="5" name="Rectangle 4"/>
          <p:cNvSpPr/>
          <p:nvPr/>
        </p:nvSpPr>
        <p:spPr>
          <a:xfrm>
            <a:off x="67736" y="667800"/>
            <a:ext cx="8923867" cy="2554545"/>
          </a:xfrm>
          <a:prstGeom prst="rect">
            <a:avLst/>
          </a:prstGeom>
        </p:spPr>
        <p:txBody>
          <a:bodyPr wrap="square">
            <a:spAutoFit/>
          </a:bodyPr>
          <a:lstStyle/>
          <a:p>
            <a:pPr fontAlgn="auto">
              <a:spcBef>
                <a:spcPts val="0"/>
              </a:spcBef>
              <a:spcAft>
                <a:spcPts val="0"/>
              </a:spcAft>
            </a:pPr>
            <a:r>
              <a:rPr lang="en-US" sz="3200" dirty="0" smtClean="0">
                <a:solidFill>
                  <a:prstClr val="black"/>
                </a:solidFill>
                <a:latin typeface="Calibri"/>
                <a:ea typeface="+mn-ea"/>
                <a:cs typeface="+mn-cs"/>
              </a:rPr>
              <a:t>Which of the following are conservative forces?</a:t>
            </a:r>
            <a:endParaRPr lang="en-US" sz="3200" u="sng" dirty="0" smtClean="0">
              <a:solidFill>
                <a:prstClr val="black"/>
              </a:solidFill>
              <a:latin typeface="Calibri"/>
              <a:ea typeface="+mn-ea"/>
              <a:cs typeface="+mn-cs"/>
            </a:endParaRPr>
          </a:p>
          <a:p>
            <a:pPr fontAlgn="auto">
              <a:spcBef>
                <a:spcPts val="0"/>
              </a:spcBef>
              <a:spcAft>
                <a:spcPts val="0"/>
              </a:spcAft>
            </a:pPr>
            <a:r>
              <a:rPr lang="en-US" sz="3200" dirty="0" smtClean="0">
                <a:solidFill>
                  <a:prstClr val="black"/>
                </a:solidFill>
                <a:latin typeface="Calibri"/>
                <a:ea typeface="+mn-ea"/>
                <a:cs typeface="+mn-cs"/>
              </a:rPr>
              <a:t>I- friction (velocity </a:t>
            </a:r>
            <a:r>
              <a:rPr lang="en-US" sz="3200" b="1" dirty="0" smtClean="0">
                <a:solidFill>
                  <a:prstClr val="black"/>
                </a:solidFill>
                <a:latin typeface="Calibri"/>
                <a:ea typeface="+mn-ea"/>
                <a:cs typeface="+mn-cs"/>
              </a:rPr>
              <a:t>in</a:t>
            </a:r>
            <a:r>
              <a:rPr lang="en-US" sz="3200" dirty="0" smtClean="0">
                <a:solidFill>
                  <a:prstClr val="black"/>
                </a:solidFill>
                <a:latin typeface="Calibri"/>
                <a:ea typeface="+mn-ea"/>
                <a:cs typeface="+mn-cs"/>
              </a:rPr>
              <a:t>dependent, like </a:t>
            </a:r>
            <a:r>
              <a:rPr lang="en-US" sz="3200" dirty="0" err="1" smtClean="0">
                <a:solidFill>
                  <a:prstClr val="black"/>
                </a:solidFill>
                <a:latin typeface="Calibri"/>
                <a:ea typeface="+mn-ea"/>
                <a:cs typeface="+mn-cs"/>
              </a:rPr>
              <a:t>μN</a:t>
            </a:r>
            <a:r>
              <a:rPr lang="en-US" sz="3200" dirty="0" smtClean="0">
                <a:solidFill>
                  <a:prstClr val="black"/>
                </a:solidFill>
                <a:latin typeface="Calibri"/>
                <a:ea typeface="+mn-ea"/>
                <a:cs typeface="+mn-cs"/>
              </a:rPr>
              <a:t>)</a:t>
            </a:r>
          </a:p>
          <a:p>
            <a:pPr fontAlgn="auto">
              <a:spcBef>
                <a:spcPts val="0"/>
              </a:spcBef>
              <a:spcAft>
                <a:spcPts val="0"/>
              </a:spcAft>
            </a:pPr>
            <a:r>
              <a:rPr lang="en-US" sz="3200" dirty="0" smtClean="0">
                <a:solidFill>
                  <a:prstClr val="black"/>
                </a:solidFill>
                <a:latin typeface="Calibri"/>
                <a:ea typeface="+mn-ea"/>
                <a:cs typeface="+mn-cs"/>
              </a:rPr>
              <a:t>II- Gravity (non-uniform case, e.g. in astronomy)</a:t>
            </a:r>
          </a:p>
          <a:p>
            <a:pPr fontAlgn="auto">
              <a:spcBef>
                <a:spcPts val="0"/>
              </a:spcBef>
              <a:spcAft>
                <a:spcPts val="0"/>
              </a:spcAft>
            </a:pPr>
            <a:r>
              <a:rPr lang="en-US" sz="3200" dirty="0" smtClean="0">
                <a:solidFill>
                  <a:prstClr val="black"/>
                </a:solidFill>
                <a:latin typeface="Calibri"/>
                <a:ea typeface="+mn-ea"/>
                <a:cs typeface="+mn-cs"/>
              </a:rPr>
              <a:t>III- the normal force (between two solid, frictionless objects)</a:t>
            </a:r>
            <a:endParaRPr lang="en-US" sz="3200" dirty="0">
              <a:solidFill>
                <a:prstClr val="black"/>
              </a:solidFill>
              <a:latin typeface="Calibri"/>
              <a:ea typeface="+mn-ea"/>
              <a:cs typeface="+mn-cs"/>
            </a:endParaRPr>
          </a:p>
        </p:txBody>
      </p:sp>
      <p:sp>
        <p:nvSpPr>
          <p:cNvPr id="6" name="TextBox 5"/>
          <p:cNvSpPr txBox="1"/>
          <p:nvPr/>
        </p:nvSpPr>
        <p:spPr>
          <a:xfrm>
            <a:off x="440267" y="3437495"/>
            <a:ext cx="6807199" cy="1077218"/>
          </a:xfrm>
          <a:prstGeom prst="rect">
            <a:avLst/>
          </a:prstGeom>
          <a:noFill/>
        </p:spPr>
        <p:txBody>
          <a:bodyPr wrap="square" rtlCol="0">
            <a:spAutoFit/>
          </a:bodyPr>
          <a:lstStyle/>
          <a:p>
            <a:pPr marL="457200" indent="-457200" fontAlgn="auto">
              <a:spcBef>
                <a:spcPts val="0"/>
              </a:spcBef>
              <a:spcAft>
                <a:spcPts val="0"/>
              </a:spcAft>
              <a:buFontTx/>
              <a:buAutoNum type="alphaUcParenR"/>
            </a:pPr>
            <a:r>
              <a:rPr lang="en-US" sz="3200" smtClean="0">
                <a:solidFill>
                  <a:prstClr val="black"/>
                </a:solidFill>
                <a:latin typeface="Calibri"/>
                <a:ea typeface="+mn-ea"/>
                <a:cs typeface="+mn-cs"/>
              </a:rPr>
              <a:t>i only	B) ii only 	C) iii only</a:t>
            </a:r>
          </a:p>
          <a:p>
            <a:pPr marL="457200" indent="-457200" fontAlgn="auto">
              <a:spcBef>
                <a:spcPts val="0"/>
              </a:spcBef>
              <a:spcAft>
                <a:spcPts val="0"/>
              </a:spcAft>
            </a:pPr>
            <a:r>
              <a:rPr lang="en-US" sz="3200" smtClean="0">
                <a:solidFill>
                  <a:prstClr val="black"/>
                </a:solidFill>
                <a:latin typeface="Calibri"/>
                <a:ea typeface="+mn-ea"/>
                <a:cs typeface="+mn-cs"/>
              </a:rPr>
              <a:t>D)   i and ii only    E) Other/not sure</a:t>
            </a:r>
            <a:r>
              <a:rPr lang="en-US" sz="2000" smtClean="0">
                <a:solidFill>
                  <a:prstClr val="black"/>
                </a:solidFill>
                <a:latin typeface="Calibri"/>
                <a:ea typeface="+mn-ea"/>
                <a:cs typeface="+mn-cs"/>
              </a:rPr>
              <a:t>	</a:t>
            </a:r>
            <a:endParaRPr lang="en-US" sz="2000">
              <a:solidFill>
                <a:prstClr val="black"/>
              </a:solidFill>
              <a:latin typeface="Calibri"/>
              <a:ea typeface="+mn-ea"/>
              <a:cs typeface="+mn-cs"/>
            </a:endParaRPr>
          </a:p>
        </p:txBody>
      </p:sp>
    </p:spTree>
    <p:extLst>
      <p:ext uri="{BB962C8B-B14F-4D97-AF65-F5344CB8AC3E}">
        <p14:creationId xmlns:p14="http://schemas.microsoft.com/office/powerpoint/2010/main" val="6914232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31067" y="2230066"/>
            <a:ext cx="5858933" cy="4627934"/>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24</a:t>
            </a:fld>
            <a:endParaRPr lang="en-US">
              <a:solidFill>
                <a:srgbClr val="000000"/>
              </a:solidFill>
            </a:endParaRPr>
          </a:p>
        </p:txBody>
      </p:sp>
      <p:sp>
        <p:nvSpPr>
          <p:cNvPr id="3" name="Rectangle 2"/>
          <p:cNvSpPr/>
          <p:nvPr/>
        </p:nvSpPr>
        <p:spPr>
          <a:xfrm>
            <a:off x="1" y="0"/>
            <a:ext cx="9144000" cy="2092881"/>
          </a:xfrm>
          <a:prstGeom prst="rect">
            <a:avLst/>
          </a:prstGeom>
        </p:spPr>
        <p:txBody>
          <a:bodyPr wrap="square">
            <a:spAutoFit/>
          </a:bodyPr>
          <a:lstStyle/>
          <a:p>
            <a:r>
              <a:rPr lang="en-US" sz="2600" smtClean="0">
                <a:solidFill>
                  <a:srgbClr val="000000"/>
                </a:solidFill>
              </a:rPr>
              <a:t>Consider the E-field at Point A, just outside a solenoid, which has a B-field that is increasing with time.  Does this E-field produce a conservative force? </a:t>
            </a:r>
          </a:p>
          <a:p>
            <a:r>
              <a:rPr lang="en-US" sz="2600" smtClean="0">
                <a:solidFill>
                  <a:srgbClr val="000000"/>
                </a:solidFill>
              </a:rPr>
              <a:t>(Hint: Consider the motion of positive charge in a wire loop that passes through point A.)</a:t>
            </a:r>
            <a:endParaRPr lang="en-US" sz="2600">
              <a:solidFill>
                <a:srgbClr val="000000"/>
              </a:solidFill>
            </a:endParaRPr>
          </a:p>
        </p:txBody>
      </p:sp>
      <p:sp>
        <p:nvSpPr>
          <p:cNvPr id="5" name="TextBox 4"/>
          <p:cNvSpPr txBox="1"/>
          <p:nvPr/>
        </p:nvSpPr>
        <p:spPr>
          <a:xfrm>
            <a:off x="0" y="2150533"/>
            <a:ext cx="5660524" cy="830997"/>
          </a:xfrm>
          <a:prstGeom prst="rect">
            <a:avLst/>
          </a:prstGeom>
          <a:noFill/>
        </p:spPr>
        <p:txBody>
          <a:bodyPr wrap="none" rtlCol="0">
            <a:spAutoFit/>
          </a:bodyPr>
          <a:lstStyle/>
          <a:p>
            <a:pPr marL="457200" indent="-457200">
              <a:buFontTx/>
              <a:buAutoNum type="alphaUcParenR"/>
            </a:pPr>
            <a:r>
              <a:rPr lang="en-US" smtClean="0">
                <a:solidFill>
                  <a:srgbClr val="000000"/>
                </a:solidFill>
              </a:rPr>
              <a:t>Yes, it produces a conservative force</a:t>
            </a:r>
          </a:p>
          <a:p>
            <a:pPr marL="457200" indent="-457200">
              <a:buFontTx/>
              <a:buAutoNum type="alphaUcParenR"/>
            </a:pPr>
            <a:r>
              <a:rPr lang="en-US" smtClean="0">
                <a:solidFill>
                  <a:srgbClr val="000000"/>
                </a:solidFill>
              </a:rPr>
              <a:t> No, it is not conservative</a:t>
            </a:r>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39475" y="87765"/>
            <a:ext cx="4647005" cy="1446550"/>
          </a:xfrm>
          <a:prstGeom prst="rect">
            <a:avLst/>
          </a:prstGeom>
          <a:noFill/>
        </p:spPr>
        <p:txBody>
          <a:bodyPr wrap="square" rtlCol="0">
            <a:spAutoFit/>
          </a:bodyPr>
          <a:lstStyle/>
          <a:p>
            <a:pPr fontAlgn="auto">
              <a:spcBef>
                <a:spcPts val="0"/>
              </a:spcBef>
              <a:spcAft>
                <a:spcPts val="0"/>
              </a:spcAft>
            </a:pPr>
            <a:r>
              <a:rPr lang="en-US" sz="4400" dirty="0" smtClean="0">
                <a:solidFill>
                  <a:prstClr val="black"/>
                </a:solidFill>
                <a:latin typeface="Calibri"/>
                <a:ea typeface="+mn-ea"/>
                <a:cs typeface="+mn-cs"/>
              </a:rPr>
              <a:t>Last Class:</a:t>
            </a:r>
          </a:p>
          <a:p>
            <a:pPr fontAlgn="auto">
              <a:spcBef>
                <a:spcPts val="0"/>
              </a:spcBef>
              <a:spcAft>
                <a:spcPts val="0"/>
              </a:spcAft>
            </a:pPr>
            <a:r>
              <a:rPr lang="en-US" sz="4400" dirty="0" smtClean="0">
                <a:solidFill>
                  <a:prstClr val="black"/>
                </a:solidFill>
                <a:latin typeface="Calibri"/>
                <a:ea typeface="+mn-ea"/>
                <a:cs typeface="+mn-cs"/>
              </a:rPr>
              <a:t>A.  Work</a:t>
            </a:r>
            <a:endParaRPr lang="en-US" sz="4400" dirty="0">
              <a:solidFill>
                <a:prstClr val="black"/>
              </a:solidFill>
              <a:latin typeface="Calibri"/>
              <a:ea typeface="+mn-ea"/>
              <a:cs typeface="+mn-cs"/>
            </a:endParaRPr>
          </a:p>
        </p:txBody>
      </p:sp>
      <p:graphicFrame>
        <p:nvGraphicFramePr>
          <p:cNvPr id="8194" name="Object 28"/>
          <p:cNvGraphicFramePr>
            <a:graphicFrameLocks noChangeAspect="1"/>
          </p:cNvGraphicFramePr>
          <p:nvPr/>
        </p:nvGraphicFramePr>
        <p:xfrm>
          <a:off x="2882181" y="740650"/>
          <a:ext cx="5991179" cy="998530"/>
        </p:xfrm>
        <a:graphic>
          <a:graphicData uri="http://schemas.openxmlformats.org/presentationml/2006/ole">
            <mc:AlternateContent xmlns:mc="http://schemas.openxmlformats.org/markup-compatibility/2006">
              <mc:Choice xmlns:v="urn:schemas-microsoft-com:vml" Requires="v">
                <p:oleObj spid="_x0000_s1033" name="Equation" r:id="rId4" imgW="2120760" imgH="330120" progId="Equation.3">
                  <p:embed/>
                </p:oleObj>
              </mc:Choice>
              <mc:Fallback>
                <p:oleObj name="Equation" r:id="rId4" imgW="212076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2181" y="740650"/>
                        <a:ext cx="5991179" cy="9985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Arrow Connector 4"/>
          <p:cNvCxnSpPr/>
          <p:nvPr/>
        </p:nvCxnSpPr>
        <p:spPr>
          <a:xfrm rot="10800000" flipV="1">
            <a:off x="5532126" y="1585559"/>
            <a:ext cx="576075" cy="345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0640" y="1892800"/>
            <a:ext cx="5683940" cy="584775"/>
          </a:xfrm>
          <a:prstGeom prst="rect">
            <a:avLst/>
          </a:prstGeom>
          <a:noFill/>
        </p:spPr>
        <p:txBody>
          <a:bodyPr wrap="square" rtlCol="0">
            <a:spAutoFit/>
          </a:bodyPr>
          <a:lstStyle/>
          <a:p>
            <a:pPr fontAlgn="auto">
              <a:spcBef>
                <a:spcPts val="0"/>
              </a:spcBef>
              <a:spcAft>
                <a:spcPts val="0"/>
              </a:spcAft>
            </a:pPr>
            <a:r>
              <a:rPr lang="en-US" sz="3200" dirty="0" smtClean="0">
                <a:solidFill>
                  <a:prstClr val="black"/>
                </a:solidFill>
                <a:latin typeface="Calibri"/>
                <a:ea typeface="+mn-ea"/>
                <a:cs typeface="+mn-cs"/>
              </a:rPr>
              <a:t>Line integral along a specific path</a:t>
            </a:r>
            <a:endParaRPr lang="en-US" sz="3200" dirty="0">
              <a:solidFill>
                <a:prstClr val="black"/>
              </a:solidFill>
              <a:latin typeface="Calibri"/>
              <a:ea typeface="+mn-ea"/>
              <a:cs typeface="+mn-cs"/>
            </a:endParaRPr>
          </a:p>
        </p:txBody>
      </p:sp>
      <p:grpSp>
        <p:nvGrpSpPr>
          <p:cNvPr id="7" name="Group 5"/>
          <p:cNvGrpSpPr>
            <a:grpSpLocks/>
          </p:cNvGrpSpPr>
          <p:nvPr/>
        </p:nvGrpSpPr>
        <p:grpSpPr bwMode="auto">
          <a:xfrm>
            <a:off x="6607465" y="1777585"/>
            <a:ext cx="1597025" cy="1616075"/>
            <a:chOff x="4868" y="3049"/>
            <a:chExt cx="706" cy="713"/>
          </a:xfrm>
        </p:grpSpPr>
        <p:sp>
          <p:nvSpPr>
            <p:cNvPr id="8" name="Text Box 6"/>
            <p:cNvSpPr txBox="1">
              <a:spLocks noChangeArrowheads="1"/>
            </p:cNvSpPr>
            <p:nvPr/>
          </p:nvSpPr>
          <p:spPr bwMode="auto">
            <a:xfrm>
              <a:off x="4868" y="3049"/>
              <a:ext cx="688" cy="713"/>
            </a:xfrm>
            <a:prstGeom prst="rect">
              <a:avLst/>
            </a:prstGeom>
            <a:noFill/>
            <a:ln w="38100" algn="ctr">
              <a:noFill/>
              <a:miter lim="800000"/>
              <a:headEnd/>
              <a:tailEnd/>
            </a:ln>
          </p:spPr>
          <p:txBody>
            <a:bodyPr>
              <a:spAutoFit/>
            </a:bodyPr>
            <a:lstStyle/>
            <a:p>
              <a:pPr fontAlgn="auto">
                <a:spcBef>
                  <a:spcPts val="0"/>
                </a:spcBef>
                <a:spcAft>
                  <a:spcPts val="0"/>
                </a:spcAft>
              </a:pPr>
              <a:r>
                <a:rPr lang="en-US" sz="2000" dirty="0">
                  <a:solidFill>
                    <a:prstClr val="black"/>
                  </a:solidFill>
                  <a:latin typeface="Calibri"/>
                  <a:ea typeface="+mn-ea"/>
                  <a:cs typeface="+mn-cs"/>
                </a:rPr>
                <a:t>                  </a:t>
              </a:r>
              <a:r>
                <a:rPr lang="en-US" sz="2000" dirty="0" smtClean="0">
                  <a:solidFill>
                    <a:prstClr val="black"/>
                  </a:solidFill>
                  <a:latin typeface="Calibri"/>
                  <a:ea typeface="+mn-ea"/>
                  <a:cs typeface="+mn-cs"/>
                </a:rPr>
                <a:t>   1</a:t>
              </a:r>
              <a:endParaRPr lang="en-US" sz="2000" dirty="0">
                <a:solidFill>
                  <a:prstClr val="black"/>
                </a:solidFill>
                <a:latin typeface="Calibri"/>
                <a:ea typeface="+mn-ea"/>
                <a:cs typeface="+mn-cs"/>
              </a:endParaRPr>
            </a:p>
            <a:p>
              <a:pPr fontAlgn="auto">
                <a:spcBef>
                  <a:spcPts val="0"/>
                </a:spcBef>
                <a:spcAft>
                  <a:spcPts val="0"/>
                </a:spcAft>
              </a:pPr>
              <a:endParaRPr lang="en-US" sz="2000" dirty="0">
                <a:solidFill>
                  <a:prstClr val="black"/>
                </a:solidFill>
                <a:latin typeface="Calibri"/>
                <a:ea typeface="+mn-ea"/>
                <a:cs typeface="+mn-cs"/>
              </a:endParaRPr>
            </a:p>
            <a:p>
              <a:pPr fontAlgn="auto">
                <a:spcBef>
                  <a:spcPts val="0"/>
                </a:spcBef>
                <a:spcAft>
                  <a:spcPts val="0"/>
                </a:spcAft>
              </a:pPr>
              <a:endParaRPr lang="en-US" sz="2000" dirty="0">
                <a:solidFill>
                  <a:prstClr val="black"/>
                </a:solidFill>
                <a:latin typeface="Calibri"/>
                <a:ea typeface="+mn-ea"/>
                <a:cs typeface="+mn-cs"/>
              </a:endParaRPr>
            </a:p>
            <a:p>
              <a:pPr fontAlgn="auto">
                <a:spcBef>
                  <a:spcPts val="0"/>
                </a:spcBef>
                <a:spcAft>
                  <a:spcPts val="0"/>
                </a:spcAft>
              </a:pPr>
              <a:endParaRPr lang="en-US" sz="2000" dirty="0">
                <a:solidFill>
                  <a:prstClr val="black"/>
                </a:solidFill>
                <a:latin typeface="Calibri"/>
                <a:ea typeface="+mn-ea"/>
                <a:cs typeface="+mn-cs"/>
              </a:endParaRPr>
            </a:p>
            <a:p>
              <a:pPr fontAlgn="auto">
                <a:spcBef>
                  <a:spcPts val="0"/>
                </a:spcBef>
                <a:spcAft>
                  <a:spcPts val="0"/>
                </a:spcAft>
              </a:pPr>
              <a:r>
                <a:rPr lang="en-US" sz="2000" dirty="0">
                  <a:solidFill>
                    <a:prstClr val="black"/>
                  </a:solidFill>
                  <a:latin typeface="Calibri"/>
                  <a:ea typeface="+mn-ea"/>
                  <a:cs typeface="+mn-cs"/>
                </a:rPr>
                <a:t>O             Q</a:t>
              </a:r>
              <a:r>
                <a:rPr lang="en-US" sz="1400" dirty="0">
                  <a:solidFill>
                    <a:prstClr val="black"/>
                  </a:solidFill>
                  <a:latin typeface="Calibri"/>
                  <a:ea typeface="+mn-ea"/>
                  <a:cs typeface="+mn-cs"/>
                </a:rPr>
                <a:t>  </a:t>
              </a:r>
            </a:p>
          </p:txBody>
        </p:sp>
        <p:grpSp>
          <p:nvGrpSpPr>
            <p:cNvPr id="9" name="Group 7"/>
            <p:cNvGrpSpPr>
              <a:grpSpLocks/>
            </p:cNvGrpSpPr>
            <p:nvPr/>
          </p:nvGrpSpPr>
          <p:grpSpPr bwMode="auto">
            <a:xfrm>
              <a:off x="4956" y="3072"/>
              <a:ext cx="618" cy="552"/>
              <a:chOff x="1122" y="3270"/>
              <a:chExt cx="618" cy="552"/>
            </a:xfrm>
          </p:grpSpPr>
          <p:sp>
            <p:nvSpPr>
              <p:cNvPr id="10" name="Line 8"/>
              <p:cNvSpPr>
                <a:spLocks noChangeShapeType="1"/>
              </p:cNvSpPr>
              <p:nvPr/>
            </p:nvSpPr>
            <p:spPr bwMode="auto">
              <a:xfrm flipV="1">
                <a:off x="1122" y="3270"/>
                <a:ext cx="0" cy="534"/>
              </a:xfrm>
              <a:prstGeom prst="line">
                <a:avLst/>
              </a:prstGeom>
              <a:noFill/>
              <a:ln w="9525">
                <a:solidFill>
                  <a:schemeClr val="tx1"/>
                </a:solidFill>
                <a:round/>
                <a:headEnd/>
                <a:tailEnd type="triangle" w="med" len="med"/>
              </a:ln>
            </p:spPr>
            <p:txBody>
              <a:bodyPr>
                <a:spAutoFit/>
              </a:bodyPr>
              <a:lstStyle/>
              <a:p>
                <a:pPr fontAlgn="auto">
                  <a:spcBef>
                    <a:spcPts val="0"/>
                  </a:spcBef>
                  <a:spcAft>
                    <a:spcPts val="0"/>
                  </a:spcAft>
                </a:pPr>
                <a:endParaRPr lang="en-US" sz="1800">
                  <a:solidFill>
                    <a:prstClr val="black"/>
                  </a:solidFill>
                  <a:latin typeface="Calibri"/>
                  <a:ea typeface="+mn-ea"/>
                  <a:cs typeface="+mn-cs"/>
                </a:endParaRPr>
              </a:p>
            </p:txBody>
          </p:sp>
          <p:sp>
            <p:nvSpPr>
              <p:cNvPr id="11" name="Line 9"/>
              <p:cNvSpPr>
                <a:spLocks noChangeShapeType="1"/>
              </p:cNvSpPr>
              <p:nvPr/>
            </p:nvSpPr>
            <p:spPr bwMode="auto">
              <a:xfrm>
                <a:off x="1122" y="3816"/>
                <a:ext cx="618" cy="0"/>
              </a:xfrm>
              <a:prstGeom prst="line">
                <a:avLst/>
              </a:prstGeom>
              <a:noFill/>
              <a:ln w="9525">
                <a:solidFill>
                  <a:schemeClr val="tx1"/>
                </a:solidFill>
                <a:round/>
                <a:headEnd/>
                <a:tailEnd type="triangle" w="med" len="med"/>
              </a:ln>
            </p:spPr>
            <p:txBody>
              <a:bodyPr>
                <a:spAutoFit/>
              </a:bodyPr>
              <a:lstStyle/>
              <a:p>
                <a:pPr fontAlgn="auto">
                  <a:spcBef>
                    <a:spcPts val="0"/>
                  </a:spcBef>
                  <a:spcAft>
                    <a:spcPts val="0"/>
                  </a:spcAft>
                </a:pPr>
                <a:endParaRPr lang="en-US" sz="1800">
                  <a:solidFill>
                    <a:prstClr val="black"/>
                  </a:solidFill>
                  <a:latin typeface="Calibri"/>
                  <a:ea typeface="+mn-ea"/>
                  <a:cs typeface="+mn-cs"/>
                </a:endParaRPr>
              </a:p>
            </p:txBody>
          </p:sp>
          <p:sp>
            <p:nvSpPr>
              <p:cNvPr id="12" name="Line 10"/>
              <p:cNvSpPr>
                <a:spLocks noChangeShapeType="1"/>
              </p:cNvSpPr>
              <p:nvPr/>
            </p:nvSpPr>
            <p:spPr bwMode="auto">
              <a:xfrm flipV="1">
                <a:off x="1122" y="3360"/>
                <a:ext cx="462" cy="462"/>
              </a:xfrm>
              <a:prstGeom prst="line">
                <a:avLst/>
              </a:prstGeom>
              <a:noFill/>
              <a:ln w="38100">
                <a:solidFill>
                  <a:schemeClr val="tx1"/>
                </a:solidFill>
                <a:round/>
                <a:headEnd/>
                <a:tailEnd type="triangle" w="med" len="med"/>
              </a:ln>
            </p:spPr>
            <p:txBody>
              <a:bodyPr>
                <a:spAutoFit/>
              </a:bodyPr>
              <a:lstStyle/>
              <a:p>
                <a:pPr fontAlgn="auto">
                  <a:spcBef>
                    <a:spcPts val="0"/>
                  </a:spcBef>
                  <a:spcAft>
                    <a:spcPts val="0"/>
                  </a:spcAft>
                </a:pPr>
                <a:endParaRPr lang="en-US" sz="1800">
                  <a:solidFill>
                    <a:prstClr val="black"/>
                  </a:solidFill>
                  <a:latin typeface="Calibri"/>
                  <a:ea typeface="+mn-ea"/>
                  <a:cs typeface="+mn-cs"/>
                </a:endParaRPr>
              </a:p>
            </p:txBody>
          </p:sp>
          <p:sp>
            <p:nvSpPr>
              <p:cNvPr id="13" name="Arc 11"/>
              <p:cNvSpPr>
                <a:spLocks/>
              </p:cNvSpPr>
              <p:nvPr/>
            </p:nvSpPr>
            <p:spPr bwMode="auto">
              <a:xfrm flipH="1">
                <a:off x="1134" y="3360"/>
                <a:ext cx="426" cy="438"/>
              </a:xfrm>
              <a:custGeom>
                <a:avLst/>
                <a:gdLst>
                  <a:gd name="T0" fmla="*/ 0 w 21600"/>
                  <a:gd name="T1" fmla="*/ 0 h 21600"/>
                  <a:gd name="T2" fmla="*/ 426 w 21600"/>
                  <a:gd name="T3" fmla="*/ 438 h 21600"/>
                  <a:gd name="T4" fmla="*/ 0 w 21600"/>
                  <a:gd name="T5" fmla="*/ 4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triangle" w="med" len="med"/>
                <a:tailEnd/>
              </a:ln>
            </p:spPr>
            <p:txBody>
              <a:bodyPr anchor="ctr">
                <a:spAutoFit/>
              </a:bodyPr>
              <a:lstStyle/>
              <a:p>
                <a:pPr fontAlgn="auto">
                  <a:spcBef>
                    <a:spcPts val="0"/>
                  </a:spcBef>
                  <a:spcAft>
                    <a:spcPts val="0"/>
                  </a:spcAft>
                </a:pPr>
                <a:endParaRPr lang="en-US" sz="1800">
                  <a:solidFill>
                    <a:prstClr val="black"/>
                  </a:solidFill>
                  <a:latin typeface="Calibri"/>
                  <a:ea typeface="+mn-ea"/>
                  <a:cs typeface="+mn-cs"/>
                </a:endParaRPr>
              </a:p>
            </p:txBody>
          </p:sp>
          <p:sp>
            <p:nvSpPr>
              <p:cNvPr id="14" name="Line 12"/>
              <p:cNvSpPr>
                <a:spLocks noChangeShapeType="1"/>
              </p:cNvSpPr>
              <p:nvPr/>
            </p:nvSpPr>
            <p:spPr bwMode="auto">
              <a:xfrm>
                <a:off x="1122" y="3816"/>
                <a:ext cx="444" cy="0"/>
              </a:xfrm>
              <a:prstGeom prst="line">
                <a:avLst/>
              </a:prstGeom>
              <a:noFill/>
              <a:ln w="38100">
                <a:solidFill>
                  <a:schemeClr val="tx1"/>
                </a:solidFill>
                <a:round/>
                <a:headEnd/>
                <a:tailEnd type="triangle" w="med" len="med"/>
              </a:ln>
            </p:spPr>
            <p:txBody>
              <a:bodyPr>
                <a:spAutoFit/>
              </a:bodyPr>
              <a:lstStyle/>
              <a:p>
                <a:pPr fontAlgn="auto">
                  <a:spcBef>
                    <a:spcPts val="0"/>
                  </a:spcBef>
                  <a:spcAft>
                    <a:spcPts val="0"/>
                  </a:spcAft>
                </a:pPr>
                <a:endParaRPr lang="en-US" sz="1800">
                  <a:solidFill>
                    <a:prstClr val="black"/>
                  </a:solidFill>
                  <a:latin typeface="Calibri"/>
                  <a:ea typeface="+mn-ea"/>
                  <a:cs typeface="+mn-cs"/>
                </a:endParaRPr>
              </a:p>
            </p:txBody>
          </p:sp>
          <p:sp>
            <p:nvSpPr>
              <p:cNvPr id="15" name="Line 13"/>
              <p:cNvSpPr>
                <a:spLocks noChangeShapeType="1"/>
              </p:cNvSpPr>
              <p:nvPr/>
            </p:nvSpPr>
            <p:spPr bwMode="auto">
              <a:xfrm flipV="1">
                <a:off x="1566" y="3378"/>
                <a:ext cx="0" cy="438"/>
              </a:xfrm>
              <a:prstGeom prst="line">
                <a:avLst/>
              </a:prstGeom>
              <a:noFill/>
              <a:ln w="38100">
                <a:solidFill>
                  <a:schemeClr val="tx1"/>
                </a:solidFill>
                <a:round/>
                <a:headEnd/>
                <a:tailEnd type="triangle" w="med" len="med"/>
              </a:ln>
            </p:spPr>
            <p:txBody>
              <a:bodyPr>
                <a:spAutoFit/>
              </a:bodyPr>
              <a:lstStyle/>
              <a:p>
                <a:pPr fontAlgn="auto">
                  <a:spcBef>
                    <a:spcPts val="0"/>
                  </a:spcBef>
                  <a:spcAft>
                    <a:spcPts val="0"/>
                  </a:spcAft>
                </a:pPr>
                <a:endParaRPr lang="en-US" sz="1800">
                  <a:solidFill>
                    <a:prstClr val="black"/>
                  </a:solidFill>
                  <a:latin typeface="Calibri"/>
                  <a:ea typeface="+mn-ea"/>
                  <a:cs typeface="+mn-cs"/>
                </a:endParaRPr>
              </a:p>
            </p:txBody>
          </p:sp>
        </p:grpSp>
      </p:grpSp>
      <p:sp>
        <p:nvSpPr>
          <p:cNvPr id="17" name="TextBox 16"/>
          <p:cNvSpPr txBox="1"/>
          <p:nvPr/>
        </p:nvSpPr>
        <p:spPr>
          <a:xfrm>
            <a:off x="424260" y="2699305"/>
            <a:ext cx="5645535" cy="769441"/>
          </a:xfrm>
          <a:prstGeom prst="rect">
            <a:avLst/>
          </a:prstGeom>
          <a:noFill/>
        </p:spPr>
        <p:txBody>
          <a:bodyPr wrap="square" rtlCol="0">
            <a:spAutoFit/>
          </a:bodyPr>
          <a:lstStyle/>
          <a:p>
            <a:pPr fontAlgn="auto">
              <a:spcBef>
                <a:spcPts val="0"/>
              </a:spcBef>
              <a:spcAft>
                <a:spcPts val="0"/>
              </a:spcAft>
            </a:pPr>
            <a:r>
              <a:rPr lang="en-US" sz="4400" dirty="0" smtClean="0">
                <a:solidFill>
                  <a:prstClr val="black"/>
                </a:solidFill>
                <a:latin typeface="Calibri"/>
                <a:ea typeface="+mn-ea"/>
                <a:cs typeface="+mn-cs"/>
              </a:rPr>
              <a:t>B.  Conservative  Forces</a:t>
            </a:r>
            <a:endParaRPr lang="en-US" sz="4400" dirty="0">
              <a:solidFill>
                <a:prstClr val="black"/>
              </a:solidFill>
              <a:latin typeface="Calibri"/>
              <a:ea typeface="+mn-ea"/>
              <a:cs typeface="+mn-cs"/>
            </a:endParaRPr>
          </a:p>
        </p:txBody>
      </p:sp>
      <p:sp>
        <p:nvSpPr>
          <p:cNvPr id="18" name="TextBox 17"/>
          <p:cNvSpPr txBox="1"/>
          <p:nvPr/>
        </p:nvSpPr>
        <p:spPr>
          <a:xfrm>
            <a:off x="1307575" y="3352190"/>
            <a:ext cx="6144800" cy="1077218"/>
          </a:xfrm>
          <a:prstGeom prst="rect">
            <a:avLst/>
          </a:prstGeom>
          <a:noFill/>
        </p:spPr>
        <p:txBody>
          <a:bodyPr wrap="square" rtlCol="0">
            <a:spAutoFit/>
          </a:bodyPr>
          <a:lstStyle/>
          <a:p>
            <a:pPr fontAlgn="auto">
              <a:spcBef>
                <a:spcPts val="0"/>
              </a:spcBef>
              <a:spcAft>
                <a:spcPts val="0"/>
              </a:spcAft>
            </a:pPr>
            <a:r>
              <a:rPr lang="en-US" sz="3200" dirty="0" smtClean="0">
                <a:solidFill>
                  <a:prstClr val="black"/>
                </a:solidFill>
                <a:latin typeface="Calibri"/>
                <a:ea typeface="+mn-ea"/>
                <a:cs typeface="+mn-cs"/>
              </a:rPr>
              <a:t>1.  F(r) </a:t>
            </a:r>
          </a:p>
          <a:p>
            <a:pPr fontAlgn="auto">
              <a:spcBef>
                <a:spcPts val="0"/>
              </a:spcBef>
              <a:spcAft>
                <a:spcPts val="0"/>
              </a:spcAft>
            </a:pPr>
            <a:r>
              <a:rPr lang="en-US" sz="3200" dirty="0" smtClean="0">
                <a:solidFill>
                  <a:prstClr val="black"/>
                </a:solidFill>
                <a:latin typeface="Calibri"/>
                <a:ea typeface="+mn-ea"/>
                <a:cs typeface="+mn-cs"/>
              </a:rPr>
              <a:t>2.  Work independent of the path</a:t>
            </a:r>
            <a:endParaRPr lang="en-US" sz="3200" dirty="0">
              <a:solidFill>
                <a:prstClr val="black"/>
              </a:solidFill>
              <a:latin typeface="Calibri"/>
              <a:ea typeface="+mn-ea"/>
              <a:cs typeface="+mn-cs"/>
            </a:endParaRPr>
          </a:p>
        </p:txBody>
      </p:sp>
      <p:sp>
        <p:nvSpPr>
          <p:cNvPr id="19" name="TextBox 18"/>
          <p:cNvSpPr txBox="1"/>
          <p:nvPr/>
        </p:nvSpPr>
        <p:spPr>
          <a:xfrm>
            <a:off x="501070" y="4427530"/>
            <a:ext cx="5645535" cy="769441"/>
          </a:xfrm>
          <a:prstGeom prst="rect">
            <a:avLst/>
          </a:prstGeom>
          <a:noFill/>
        </p:spPr>
        <p:txBody>
          <a:bodyPr wrap="square" rtlCol="0">
            <a:spAutoFit/>
          </a:bodyPr>
          <a:lstStyle/>
          <a:p>
            <a:pPr fontAlgn="auto">
              <a:spcBef>
                <a:spcPts val="0"/>
              </a:spcBef>
              <a:spcAft>
                <a:spcPts val="0"/>
              </a:spcAft>
            </a:pPr>
            <a:r>
              <a:rPr lang="en-US" sz="4400" dirty="0" smtClean="0">
                <a:solidFill>
                  <a:prstClr val="black"/>
                </a:solidFill>
                <a:latin typeface="Calibri"/>
                <a:ea typeface="+mn-ea"/>
                <a:cs typeface="+mn-cs"/>
              </a:rPr>
              <a:t>C.  Tutorial</a:t>
            </a:r>
            <a:endParaRPr lang="en-US" sz="4400" dirty="0">
              <a:solidFill>
                <a:prstClr val="black"/>
              </a:solidFill>
              <a:latin typeface="Calibri"/>
              <a:ea typeface="+mn-ea"/>
              <a:cs typeface="+mn-cs"/>
            </a:endParaRPr>
          </a:p>
        </p:txBody>
      </p:sp>
      <p:sp>
        <p:nvSpPr>
          <p:cNvPr id="21" name="TextBox 20"/>
          <p:cNvSpPr txBox="1"/>
          <p:nvPr/>
        </p:nvSpPr>
        <p:spPr>
          <a:xfrm>
            <a:off x="1038740" y="5080415"/>
            <a:ext cx="7796215" cy="523220"/>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ea typeface="+mn-ea"/>
                <a:cs typeface="+mn-cs"/>
              </a:rPr>
              <a:t>Concepts: </a:t>
            </a:r>
            <a:r>
              <a:rPr lang="en-US" sz="2800" dirty="0" err="1" smtClean="0">
                <a:solidFill>
                  <a:prstClr val="black"/>
                </a:solidFill>
                <a:latin typeface="Calibri"/>
                <a:ea typeface="+mn-ea"/>
                <a:cs typeface="+mn-cs"/>
              </a:rPr>
              <a:t>Equipotential</a:t>
            </a:r>
            <a:r>
              <a:rPr lang="en-US" sz="2800" dirty="0" smtClean="0">
                <a:solidFill>
                  <a:prstClr val="black"/>
                </a:solidFill>
                <a:latin typeface="Calibri"/>
                <a:ea typeface="+mn-ea"/>
                <a:cs typeface="+mn-cs"/>
              </a:rPr>
              <a:t> surface, </a:t>
            </a:r>
            <a:r>
              <a:rPr lang="en-US" sz="2800" dirty="0" err="1" smtClean="0">
                <a:solidFill>
                  <a:prstClr val="black"/>
                </a:solidFill>
                <a:latin typeface="Calibri"/>
                <a:ea typeface="+mn-ea"/>
                <a:cs typeface="+mn-cs"/>
              </a:rPr>
              <a:t>PE,Gradient</a:t>
            </a:r>
            <a:r>
              <a:rPr lang="en-US" sz="2800" dirty="0" smtClean="0">
                <a:solidFill>
                  <a:prstClr val="black"/>
                </a:solidFill>
                <a:latin typeface="Calibri"/>
                <a:ea typeface="+mn-ea"/>
                <a:cs typeface="+mn-cs"/>
              </a:rPr>
              <a:t>, Force</a:t>
            </a:r>
            <a:endParaRPr lang="en-US" sz="2800" dirty="0">
              <a:solidFill>
                <a:prstClr val="black"/>
              </a:solidFill>
              <a:latin typeface="Calibri"/>
              <a:ea typeface="+mn-ea"/>
              <a:cs typeface="+mn-cs"/>
            </a:endParaRPr>
          </a:p>
        </p:txBody>
      </p:sp>
      <p:sp>
        <p:nvSpPr>
          <p:cNvPr id="22" name="TextBox 21"/>
          <p:cNvSpPr txBox="1"/>
          <p:nvPr/>
        </p:nvSpPr>
        <p:spPr>
          <a:xfrm>
            <a:off x="1115550" y="5635058"/>
            <a:ext cx="7796215" cy="954107"/>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ea typeface="+mn-ea"/>
                <a:cs typeface="+mn-cs"/>
              </a:rPr>
              <a:t>Motivation: Force is proportional to gradient of PE but opposite direction</a:t>
            </a:r>
            <a:endParaRPr lang="en-US" sz="2800" dirty="0">
              <a:solidFill>
                <a:prstClr val="black"/>
              </a:solidFill>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39475" y="87765"/>
            <a:ext cx="4647005" cy="769441"/>
          </a:xfrm>
          <a:prstGeom prst="rect">
            <a:avLst/>
          </a:prstGeom>
          <a:noFill/>
        </p:spPr>
        <p:txBody>
          <a:bodyPr wrap="square" rtlCol="0">
            <a:spAutoFit/>
          </a:bodyPr>
          <a:lstStyle/>
          <a:p>
            <a:pPr fontAlgn="auto">
              <a:spcBef>
                <a:spcPts val="0"/>
              </a:spcBef>
              <a:spcAft>
                <a:spcPts val="0"/>
              </a:spcAft>
            </a:pPr>
            <a:r>
              <a:rPr lang="en-US" sz="4400" dirty="0" smtClean="0">
                <a:solidFill>
                  <a:prstClr val="black"/>
                </a:solidFill>
                <a:latin typeface="Calibri"/>
                <a:ea typeface="+mn-ea"/>
                <a:cs typeface="+mn-cs"/>
              </a:rPr>
              <a:t>This Class:</a:t>
            </a:r>
          </a:p>
        </p:txBody>
      </p:sp>
      <p:sp>
        <p:nvSpPr>
          <p:cNvPr id="20" name="TextBox 19"/>
          <p:cNvSpPr txBox="1"/>
          <p:nvPr/>
        </p:nvSpPr>
        <p:spPr>
          <a:xfrm>
            <a:off x="424260" y="1047890"/>
            <a:ext cx="8719740" cy="1754326"/>
          </a:xfrm>
          <a:prstGeom prst="rect">
            <a:avLst/>
          </a:prstGeom>
          <a:noFill/>
        </p:spPr>
        <p:txBody>
          <a:bodyPr wrap="square" rtlCol="0">
            <a:spAutoFit/>
          </a:bodyPr>
          <a:lstStyle/>
          <a:p>
            <a:pPr fontAlgn="auto">
              <a:spcBef>
                <a:spcPts val="0"/>
              </a:spcBef>
              <a:spcAft>
                <a:spcPts val="0"/>
              </a:spcAft>
              <a:buFont typeface="Arial" pitchFamily="34" charset="0"/>
              <a:buChar char="•"/>
            </a:pPr>
            <a:r>
              <a:rPr lang="en-US" sz="3600" dirty="0" smtClean="0">
                <a:solidFill>
                  <a:prstClr val="black"/>
                </a:solidFill>
                <a:latin typeface="Calibri"/>
                <a:ea typeface="+mn-ea"/>
                <a:cs typeface="+mn-cs"/>
              </a:rPr>
              <a:t>  Rigorous definition of potential energy U(</a:t>
            </a:r>
            <a:r>
              <a:rPr lang="en-US" sz="3600" b="1" dirty="0" smtClean="0">
                <a:solidFill>
                  <a:prstClr val="black"/>
                </a:solidFill>
                <a:latin typeface="Calibri"/>
                <a:ea typeface="+mn-ea"/>
                <a:cs typeface="+mn-cs"/>
              </a:rPr>
              <a:t>r</a:t>
            </a:r>
            <a:r>
              <a:rPr lang="en-US" sz="3600" dirty="0" smtClean="0">
                <a:solidFill>
                  <a:prstClr val="black"/>
                </a:solidFill>
                <a:latin typeface="Calibri"/>
                <a:ea typeface="+mn-ea"/>
                <a:cs typeface="+mn-cs"/>
              </a:rPr>
              <a:t>)</a:t>
            </a:r>
          </a:p>
          <a:p>
            <a:pPr fontAlgn="auto">
              <a:spcBef>
                <a:spcPts val="0"/>
              </a:spcBef>
              <a:spcAft>
                <a:spcPts val="0"/>
              </a:spcAft>
              <a:buFont typeface="Arial" pitchFamily="34" charset="0"/>
              <a:buChar char="•"/>
            </a:pPr>
            <a:r>
              <a:rPr lang="en-US" sz="3600" dirty="0">
                <a:solidFill>
                  <a:prstClr val="black"/>
                </a:solidFill>
                <a:latin typeface="Calibri"/>
                <a:ea typeface="+mn-ea"/>
                <a:cs typeface="+mn-cs"/>
              </a:rPr>
              <a:t> </a:t>
            </a:r>
            <a:r>
              <a:rPr lang="en-US" sz="3600" dirty="0" smtClean="0">
                <a:solidFill>
                  <a:prstClr val="black"/>
                </a:solidFill>
                <a:latin typeface="Calibri"/>
                <a:ea typeface="+mn-ea"/>
                <a:cs typeface="+mn-cs"/>
              </a:rPr>
              <a:t> Formal derivation of the relation between force and potential energy    </a:t>
            </a:r>
            <a:endParaRPr lang="en-US" sz="3600" dirty="0">
              <a:solidFill>
                <a:prstClr val="black"/>
              </a:solidFill>
              <a:latin typeface="Calibri"/>
              <a:ea typeface="+mn-ea"/>
              <a:cs typeface="+mn-cs"/>
            </a:endParaRPr>
          </a:p>
        </p:txBody>
      </p:sp>
      <p:sp>
        <p:nvSpPr>
          <p:cNvPr id="21" name="TextBox 20"/>
          <p:cNvSpPr txBox="1"/>
          <p:nvPr/>
        </p:nvSpPr>
        <p:spPr>
          <a:xfrm>
            <a:off x="2152485" y="2852925"/>
            <a:ext cx="4915840" cy="1200329"/>
          </a:xfrm>
          <a:prstGeom prst="rect">
            <a:avLst/>
          </a:prstGeom>
          <a:noFill/>
        </p:spPr>
        <p:txBody>
          <a:bodyPr wrap="square" rtlCol="0">
            <a:spAutoFit/>
          </a:bodyPr>
          <a:lstStyle/>
          <a:p>
            <a:pPr fontAlgn="auto">
              <a:spcBef>
                <a:spcPts val="0"/>
              </a:spcBef>
              <a:spcAft>
                <a:spcPts val="0"/>
              </a:spcAft>
            </a:pPr>
            <a:r>
              <a:rPr lang="en-US" sz="3600" dirty="0" smtClean="0">
                <a:solidFill>
                  <a:prstClr val="black"/>
                </a:solidFill>
                <a:latin typeface="Calibri"/>
                <a:ea typeface="+mn-ea"/>
                <a:cs typeface="+mn-cs"/>
              </a:rPr>
              <a:t>Given U find F</a:t>
            </a:r>
          </a:p>
          <a:p>
            <a:pPr fontAlgn="auto">
              <a:spcBef>
                <a:spcPts val="0"/>
              </a:spcBef>
              <a:spcAft>
                <a:spcPts val="0"/>
              </a:spcAft>
            </a:pPr>
            <a:r>
              <a:rPr lang="en-US" sz="3600" dirty="0" smtClean="0">
                <a:solidFill>
                  <a:prstClr val="black"/>
                </a:solidFill>
                <a:latin typeface="Calibri"/>
                <a:ea typeface="+mn-ea"/>
                <a:cs typeface="+mn-cs"/>
              </a:rPr>
              <a:t>Given F find U</a:t>
            </a:r>
            <a:endParaRPr lang="en-US" sz="3600" dirty="0">
              <a:solidFill>
                <a:prstClr val="black"/>
              </a:solidFill>
              <a:latin typeface="Calibri"/>
              <a:ea typeface="+mn-ea"/>
              <a:cs typeface="+mn-cs"/>
            </a:endParaRPr>
          </a:p>
        </p:txBody>
      </p:sp>
      <p:sp>
        <p:nvSpPr>
          <p:cNvPr id="22" name="TextBox 21"/>
          <p:cNvSpPr txBox="1"/>
          <p:nvPr/>
        </p:nvSpPr>
        <p:spPr>
          <a:xfrm>
            <a:off x="462665" y="4081885"/>
            <a:ext cx="8335690" cy="1754326"/>
          </a:xfrm>
          <a:prstGeom prst="rect">
            <a:avLst/>
          </a:prstGeom>
          <a:noFill/>
        </p:spPr>
        <p:txBody>
          <a:bodyPr wrap="square" rtlCol="0">
            <a:spAutoFit/>
          </a:bodyPr>
          <a:lstStyle/>
          <a:p>
            <a:pPr fontAlgn="auto">
              <a:spcBef>
                <a:spcPts val="0"/>
              </a:spcBef>
              <a:spcAft>
                <a:spcPts val="0"/>
              </a:spcAft>
              <a:buFont typeface="Arial" pitchFamily="34" charset="0"/>
              <a:buChar char="•"/>
            </a:pPr>
            <a:r>
              <a:rPr lang="en-US" sz="3600" dirty="0" smtClean="0">
                <a:solidFill>
                  <a:prstClr val="black"/>
                </a:solidFill>
                <a:latin typeface="Calibri"/>
                <a:ea typeface="+mn-ea"/>
                <a:cs typeface="+mn-cs"/>
              </a:rPr>
              <a:t>  Rigorous understanding of conservative forces. </a:t>
            </a:r>
          </a:p>
          <a:p>
            <a:pPr fontAlgn="auto">
              <a:spcBef>
                <a:spcPts val="0"/>
              </a:spcBef>
              <a:spcAft>
                <a:spcPts val="0"/>
              </a:spcAft>
            </a:pPr>
            <a:endParaRPr lang="en-US" sz="3600" dirty="0" smtClean="0">
              <a:solidFill>
                <a:prstClr val="black"/>
              </a:solidFill>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6350"/>
            <a:ext cx="2133600" cy="365125"/>
          </a:xfrm>
        </p:spPr>
        <p:txBody>
          <a:bodyPr/>
          <a:lstStyle/>
          <a:p>
            <a:pPr>
              <a:defRPr/>
            </a:pPr>
            <a:fld id="{28E9A3FF-79B7-504C-B659-7D19FB5634D4}" type="slidenum">
              <a:rPr lang="en-US">
                <a:solidFill>
                  <a:prstClr val="black">
                    <a:tint val="75000"/>
                  </a:prstClr>
                </a:solidFill>
                <a:latin typeface="Calibri"/>
              </a:rPr>
              <a:pPr>
                <a:defRPr/>
              </a:pPr>
              <a:t>27</a:t>
            </a:fld>
            <a:endParaRPr lang="en-US">
              <a:solidFill>
                <a:prstClr val="black">
                  <a:tint val="75000"/>
                </a:prstClr>
              </a:solidFill>
              <a:latin typeface="Calibri"/>
            </a:endParaRPr>
          </a:p>
        </p:txBody>
      </p:sp>
      <p:sp>
        <p:nvSpPr>
          <p:cNvPr id="3" name="TextBox 2"/>
          <p:cNvSpPr txBox="1"/>
          <p:nvPr/>
        </p:nvSpPr>
        <p:spPr>
          <a:xfrm>
            <a:off x="440267" y="474133"/>
            <a:ext cx="7941734" cy="1754327"/>
          </a:xfrm>
          <a:prstGeom prst="rect">
            <a:avLst/>
          </a:prstGeom>
          <a:noFill/>
        </p:spPr>
        <p:txBody>
          <a:bodyPr wrap="square" rtlCol="0">
            <a:spAutoFit/>
          </a:bodyPr>
          <a:lstStyle/>
          <a:p>
            <a:pPr fontAlgn="auto">
              <a:spcBef>
                <a:spcPts val="0"/>
              </a:spcBef>
              <a:spcAft>
                <a:spcPts val="0"/>
              </a:spcAft>
            </a:pPr>
            <a:r>
              <a:rPr lang="en-US" sz="3600" dirty="0">
                <a:solidFill>
                  <a:prstClr val="black"/>
                </a:solidFill>
                <a:latin typeface="Calibri"/>
                <a:ea typeface="+mn-ea"/>
                <a:cs typeface="+mn-cs"/>
              </a:rPr>
              <a:t>A charge q sits in an electric field </a:t>
            </a:r>
            <a:r>
              <a:rPr lang="en-US" sz="3600" b="1" dirty="0">
                <a:solidFill>
                  <a:prstClr val="black"/>
                </a:solidFill>
                <a:latin typeface="Calibri"/>
                <a:ea typeface="+mn-ea"/>
                <a:cs typeface="+mn-cs"/>
              </a:rPr>
              <a:t>E</a:t>
            </a:r>
            <a:r>
              <a:rPr lang="en-US" sz="3600" dirty="0">
                <a:solidFill>
                  <a:prstClr val="black"/>
                </a:solidFill>
                <a:latin typeface="Calibri"/>
                <a:ea typeface="+mn-ea"/>
                <a:cs typeface="+mn-cs"/>
              </a:rPr>
              <a:t> = </a:t>
            </a:r>
            <a:r>
              <a:rPr lang="en-US" sz="3600" dirty="0" smtClean="0">
                <a:solidFill>
                  <a:prstClr val="black"/>
                </a:solidFill>
                <a:latin typeface="Calibri"/>
                <a:ea typeface="+mn-ea"/>
                <a:cs typeface="+mn-cs"/>
              </a:rPr>
              <a:t>E</a:t>
            </a:r>
            <a:r>
              <a:rPr lang="en-US" sz="3600" baseline="-25000" dirty="0" smtClean="0">
                <a:solidFill>
                  <a:prstClr val="black"/>
                </a:solidFill>
                <a:latin typeface="Calibri"/>
                <a:ea typeface="+mn-ea"/>
                <a:cs typeface="+mn-cs"/>
              </a:rPr>
              <a:t>0</a:t>
            </a:r>
            <a:r>
              <a:rPr lang="en-US" sz="3600" dirty="0" smtClean="0">
                <a:solidFill>
                  <a:prstClr val="black"/>
                </a:solidFill>
                <a:latin typeface="Calibri"/>
                <a:ea typeface="+mn-ea"/>
                <a:cs typeface="+mn-cs"/>
              </a:rPr>
              <a:t> </a:t>
            </a:r>
            <a:r>
              <a:rPr lang="en-US" sz="3600" b="1" dirty="0" err="1" smtClean="0">
                <a:solidFill>
                  <a:prstClr val="black"/>
                </a:solidFill>
                <a:latin typeface="Calibri"/>
                <a:ea typeface="+mn-ea"/>
                <a:cs typeface="+mn-cs"/>
              </a:rPr>
              <a:t>i</a:t>
            </a:r>
            <a:r>
              <a:rPr lang="en-US" sz="3600" dirty="0">
                <a:solidFill>
                  <a:prstClr val="black"/>
                </a:solidFill>
                <a:latin typeface="Calibri"/>
                <a:ea typeface="+mn-ea"/>
                <a:cs typeface="+mn-cs"/>
              </a:rPr>
              <a:t>.</a:t>
            </a:r>
            <a:r>
              <a:rPr lang="en-US" sz="3600" dirty="0" smtClean="0">
                <a:solidFill>
                  <a:prstClr val="black"/>
                </a:solidFill>
                <a:latin typeface="Calibri"/>
                <a:ea typeface="+mn-ea"/>
                <a:cs typeface="+mn-cs"/>
              </a:rPr>
              <a:t> </a:t>
            </a:r>
            <a:endParaRPr lang="en-US" sz="3600" dirty="0">
              <a:solidFill>
                <a:prstClr val="black"/>
              </a:solidFill>
              <a:latin typeface="Calibri"/>
              <a:ea typeface="+mn-ea"/>
              <a:cs typeface="+mn-cs"/>
            </a:endParaRPr>
          </a:p>
          <a:p>
            <a:pPr fontAlgn="auto">
              <a:spcBef>
                <a:spcPts val="0"/>
              </a:spcBef>
              <a:spcAft>
                <a:spcPts val="0"/>
              </a:spcAft>
            </a:pPr>
            <a:r>
              <a:rPr lang="en-US" sz="3600" dirty="0">
                <a:solidFill>
                  <a:srgbClr val="0000FF"/>
                </a:solidFill>
                <a:latin typeface="Calibri"/>
                <a:ea typeface="+mn-ea"/>
                <a:cs typeface="+mn-cs"/>
              </a:rPr>
              <a:t>W</a:t>
            </a:r>
            <a:r>
              <a:rPr lang="en-US" sz="3600" dirty="0" smtClean="0">
                <a:solidFill>
                  <a:srgbClr val="0000FF"/>
                </a:solidFill>
                <a:latin typeface="Calibri"/>
                <a:ea typeface="+mn-ea"/>
                <a:cs typeface="+mn-cs"/>
              </a:rPr>
              <a:t>hat </a:t>
            </a:r>
            <a:r>
              <a:rPr lang="en-US" sz="3600" dirty="0">
                <a:solidFill>
                  <a:srgbClr val="0000FF"/>
                </a:solidFill>
                <a:latin typeface="Calibri"/>
                <a:ea typeface="+mn-ea"/>
                <a:cs typeface="+mn-cs"/>
              </a:rPr>
              <a:t>is the potential energy U(r)</a:t>
            </a:r>
            <a:r>
              <a:rPr lang="en-US" sz="3600" dirty="0" smtClean="0">
                <a:solidFill>
                  <a:srgbClr val="0000FF"/>
                </a:solidFill>
                <a:latin typeface="Calibri"/>
                <a:ea typeface="+mn-ea"/>
                <a:cs typeface="+mn-cs"/>
              </a:rPr>
              <a:t>?</a:t>
            </a:r>
          </a:p>
          <a:p>
            <a:pPr fontAlgn="auto">
              <a:spcBef>
                <a:spcPts val="0"/>
              </a:spcBef>
              <a:spcAft>
                <a:spcPts val="0"/>
              </a:spcAft>
            </a:pPr>
            <a:r>
              <a:rPr lang="en-US" sz="3600" dirty="0" smtClean="0">
                <a:solidFill>
                  <a:srgbClr val="0000FF"/>
                </a:solidFill>
                <a:latin typeface="Calibri"/>
                <a:ea typeface="+mn-ea"/>
                <a:cs typeface="+mn-cs"/>
              </a:rPr>
              <a:t>(Assume U(0)=0)</a:t>
            </a:r>
            <a:endParaRPr lang="en-US" sz="3600" dirty="0">
              <a:solidFill>
                <a:srgbClr val="0000FF"/>
              </a:solidFill>
              <a:latin typeface="Calibri"/>
              <a:ea typeface="+mn-ea"/>
              <a:cs typeface="+mn-cs"/>
            </a:endParaRPr>
          </a:p>
        </p:txBody>
      </p:sp>
      <p:sp>
        <p:nvSpPr>
          <p:cNvPr id="4" name="TextBox 3"/>
          <p:cNvSpPr txBox="1"/>
          <p:nvPr/>
        </p:nvSpPr>
        <p:spPr>
          <a:xfrm>
            <a:off x="577880" y="4965200"/>
            <a:ext cx="3070071" cy="492443"/>
          </a:xfrm>
          <a:prstGeom prst="rect">
            <a:avLst/>
          </a:prstGeom>
          <a:noFill/>
        </p:spPr>
        <p:txBody>
          <a:bodyPr wrap="none" rtlCol="0">
            <a:spAutoFit/>
          </a:bodyPr>
          <a:lstStyle/>
          <a:p>
            <a:pPr marL="514350" indent="-514350" fontAlgn="auto">
              <a:spcBef>
                <a:spcPts val="0"/>
              </a:spcBef>
              <a:spcAft>
                <a:spcPts val="0"/>
              </a:spcAft>
              <a:buFontTx/>
              <a:buAutoNum type="alphaUcParenR" startAt="5"/>
            </a:pPr>
            <a:r>
              <a:rPr lang="en-US" sz="2600" dirty="0">
                <a:solidFill>
                  <a:prstClr val="black"/>
                </a:solidFill>
                <a:latin typeface="Calibri"/>
                <a:ea typeface="+mn-ea"/>
                <a:cs typeface="+mn-cs"/>
              </a:rPr>
              <a:t>Something else!</a:t>
            </a:r>
          </a:p>
        </p:txBody>
      </p:sp>
      <p:graphicFrame>
        <p:nvGraphicFramePr>
          <p:cNvPr id="5" name="Object 3"/>
          <p:cNvGraphicFramePr>
            <a:graphicFrameLocks noChangeAspect="1"/>
          </p:cNvGraphicFramePr>
          <p:nvPr>
            <p:extLst>
              <p:ext uri="{D42A27DB-BD31-4B8C-83A1-F6EECF244321}">
                <p14:modId xmlns:p14="http://schemas.microsoft.com/office/powerpoint/2010/main" val="4280875894"/>
              </p:ext>
            </p:extLst>
          </p:nvPr>
        </p:nvGraphicFramePr>
        <p:xfrm>
          <a:off x="693095" y="2699305"/>
          <a:ext cx="1911817" cy="2227490"/>
        </p:xfrm>
        <a:graphic>
          <a:graphicData uri="http://schemas.openxmlformats.org/presentationml/2006/ole">
            <mc:AlternateContent xmlns:mc="http://schemas.openxmlformats.org/markup-compatibility/2006">
              <mc:Choice xmlns:v="urn:schemas-microsoft-com:vml" Requires="v">
                <p:oleObj spid="_x0000_s1016841" name="Equation" r:id="rId4" imgW="838200" imgH="977900" progId="Equation.3">
                  <p:embed/>
                </p:oleObj>
              </mc:Choice>
              <mc:Fallback>
                <p:oleObj name="Equation" r:id="rId4" imgW="838200" imgH="977900" progId="Equation.3">
                  <p:embed/>
                  <p:pic>
                    <p:nvPicPr>
                      <p:cNvPr id="0" name=""/>
                      <p:cNvPicPr>
                        <a:picLocks noChangeAspect="1" noChangeArrowheads="1"/>
                      </p:cNvPicPr>
                      <p:nvPr/>
                    </p:nvPicPr>
                    <p:blipFill>
                      <a:blip r:embed="rId5"/>
                      <a:srcRect/>
                      <a:stretch>
                        <a:fillRect/>
                      </a:stretch>
                    </p:blipFill>
                    <p:spPr bwMode="auto">
                      <a:xfrm>
                        <a:off x="693095" y="2699305"/>
                        <a:ext cx="1911817" cy="2227490"/>
                      </a:xfrm>
                      <a:prstGeom prst="rect">
                        <a:avLst/>
                      </a:prstGeom>
                      <a:noFill/>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7880" y="5771705"/>
            <a:ext cx="6123980" cy="923330"/>
          </a:xfrm>
          <a:prstGeom prst="rect">
            <a:avLst/>
          </a:prstGeom>
        </p:spPr>
        <p:txBody>
          <a:bodyPr wrap="none">
            <a:spAutoFit/>
          </a:bodyPr>
          <a:lstStyle/>
          <a:p>
            <a:pPr fontAlgn="auto">
              <a:spcBef>
                <a:spcPts val="0"/>
              </a:spcBef>
              <a:spcAft>
                <a:spcPts val="0"/>
              </a:spcAft>
            </a:pPr>
            <a:r>
              <a:rPr lang="en-US" sz="1800" dirty="0" smtClean="0">
                <a:solidFill>
                  <a:prstClr val="black"/>
                </a:solidFill>
                <a:latin typeface="Calibri"/>
                <a:ea typeface="+mn-ea"/>
                <a:cs typeface="+mn-cs"/>
                <a:hlinkClick r:id="rId5"/>
              </a:rPr>
              <a:t>http://wn.com/Wile_E_Coyote</a:t>
            </a:r>
            <a:endParaRPr lang="en-US" sz="1800" dirty="0" smtClean="0">
              <a:solidFill>
                <a:prstClr val="black"/>
              </a:solidFill>
              <a:latin typeface="Calibri"/>
              <a:ea typeface="+mn-ea"/>
              <a:cs typeface="+mn-cs"/>
            </a:endParaRPr>
          </a:p>
          <a:p>
            <a:pPr fontAlgn="auto">
              <a:spcBef>
                <a:spcPts val="0"/>
              </a:spcBef>
              <a:spcAft>
                <a:spcPts val="0"/>
              </a:spcAft>
            </a:pPr>
            <a:endParaRPr lang="en-US" sz="1800" dirty="0" smtClean="0">
              <a:solidFill>
                <a:prstClr val="black"/>
              </a:solidFill>
              <a:latin typeface="Calibri"/>
              <a:ea typeface="+mn-ea"/>
              <a:cs typeface="+mn-cs"/>
            </a:endParaRPr>
          </a:p>
          <a:p>
            <a:pPr fontAlgn="auto">
              <a:spcBef>
                <a:spcPts val="0"/>
              </a:spcBef>
              <a:spcAft>
                <a:spcPts val="0"/>
              </a:spcAft>
            </a:pPr>
            <a:r>
              <a:rPr lang="en-US" sz="1800" u="sng" dirty="0">
                <a:solidFill>
                  <a:prstClr val="black"/>
                </a:solidFill>
                <a:latin typeface="Calibri"/>
                <a:ea typeface="+mn-ea"/>
                <a:cs typeface="+mn-cs"/>
                <a:hlinkClick r:id="rId6"/>
              </a:rPr>
              <a:t>http://www.youtube.com/watch?v=Jnj8mc04r9E&amp;noredirect=1</a:t>
            </a:r>
            <a:endParaRPr lang="en-US" sz="1800" dirty="0">
              <a:solidFill>
                <a:prstClr val="black"/>
              </a:solidFill>
              <a:latin typeface="Calibri"/>
              <a:ea typeface="+mn-ea"/>
              <a:cs typeface="+mn-cs"/>
            </a:endParaRPr>
          </a:p>
        </p:txBody>
      </p:sp>
      <p:pic>
        <p:nvPicPr>
          <p:cNvPr id="5" name="Roadrunner_PE_start_at_31se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5046"/>
            <a:ext cx="9181673" cy="6733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5225"/>
            <a:ext cx="2133600" cy="476250"/>
          </a:xfrm>
        </p:spPr>
        <p:txBody>
          <a:bodyPr/>
          <a:lstStyle/>
          <a:p>
            <a:pPr>
              <a:defRPr/>
            </a:pPr>
            <a:fld id="{28E9A3FF-79B7-504C-B659-7D19FB5634D4}" type="slidenum">
              <a:rPr lang="en-US">
                <a:solidFill>
                  <a:prstClr val="black">
                    <a:tint val="75000"/>
                  </a:prstClr>
                </a:solidFill>
                <a:latin typeface="Calibri"/>
              </a:rPr>
              <a:pPr>
                <a:defRPr/>
              </a:pPr>
              <a:t>29</a:t>
            </a:fld>
            <a:endParaRPr lang="en-US">
              <a:solidFill>
                <a:prstClr val="black">
                  <a:tint val="75000"/>
                </a:prstClr>
              </a:solidFill>
              <a:latin typeface="Calibri"/>
            </a:endParaRPr>
          </a:p>
        </p:txBody>
      </p:sp>
      <p:sp>
        <p:nvSpPr>
          <p:cNvPr id="3" name="AutoShape 3"/>
          <p:cNvSpPr>
            <a:spLocks noChangeAspect="1" noChangeArrowheads="1" noTextEdit="1"/>
          </p:cNvSpPr>
          <p:nvPr/>
        </p:nvSpPr>
        <p:spPr bwMode="auto">
          <a:xfrm>
            <a:off x="3928533" y="2168228"/>
            <a:ext cx="4351867" cy="4506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5" name="Freeform 5"/>
          <p:cNvSpPr>
            <a:spLocks/>
          </p:cNvSpPr>
          <p:nvPr/>
        </p:nvSpPr>
        <p:spPr bwMode="auto">
          <a:xfrm>
            <a:off x="4751248" y="2493390"/>
            <a:ext cx="3315607" cy="3486168"/>
          </a:xfrm>
          <a:custGeom>
            <a:avLst/>
            <a:gdLst/>
            <a:ahLst/>
            <a:cxnLst>
              <a:cxn ang="0">
                <a:pos x="358" y="1327"/>
              </a:cxn>
              <a:cxn ang="0">
                <a:pos x="318" y="2487"/>
              </a:cxn>
              <a:cxn ang="0">
                <a:pos x="48" y="3067"/>
              </a:cxn>
              <a:cxn ang="0">
                <a:pos x="608" y="2967"/>
              </a:cxn>
              <a:cxn ang="0">
                <a:pos x="1368" y="2957"/>
              </a:cxn>
              <a:cxn ang="0">
                <a:pos x="2268" y="3227"/>
              </a:cxn>
              <a:cxn ang="0">
                <a:pos x="2808" y="2697"/>
              </a:cxn>
              <a:cxn ang="0">
                <a:pos x="3058" y="1901"/>
              </a:cxn>
              <a:cxn ang="0">
                <a:pos x="2497" y="592"/>
              </a:cxn>
              <a:cxn ang="0">
                <a:pos x="1749" y="31"/>
              </a:cxn>
              <a:cxn ang="0">
                <a:pos x="814" y="405"/>
              </a:cxn>
              <a:cxn ang="0">
                <a:pos x="358" y="1327"/>
              </a:cxn>
            </a:cxnLst>
            <a:rect l="0" t="0" r="r" b="b"/>
            <a:pathLst>
              <a:path w="3110" h="3270">
                <a:moveTo>
                  <a:pt x="358" y="1327"/>
                </a:moveTo>
                <a:cubicBezTo>
                  <a:pt x="275" y="1674"/>
                  <a:pt x="370" y="2197"/>
                  <a:pt x="318" y="2487"/>
                </a:cubicBezTo>
                <a:cubicBezTo>
                  <a:pt x="266" y="2777"/>
                  <a:pt x="0" y="2987"/>
                  <a:pt x="48" y="3067"/>
                </a:cubicBezTo>
                <a:cubicBezTo>
                  <a:pt x="96" y="3147"/>
                  <a:pt x="388" y="2985"/>
                  <a:pt x="608" y="2967"/>
                </a:cubicBezTo>
                <a:cubicBezTo>
                  <a:pt x="828" y="2949"/>
                  <a:pt x="1091" y="2914"/>
                  <a:pt x="1368" y="2957"/>
                </a:cubicBezTo>
                <a:cubicBezTo>
                  <a:pt x="1645" y="3000"/>
                  <a:pt x="2028" y="3270"/>
                  <a:pt x="2268" y="3227"/>
                </a:cubicBezTo>
                <a:cubicBezTo>
                  <a:pt x="2508" y="3184"/>
                  <a:pt x="2676" y="2918"/>
                  <a:pt x="2808" y="2697"/>
                </a:cubicBezTo>
                <a:cubicBezTo>
                  <a:pt x="2940" y="2476"/>
                  <a:pt x="3110" y="2252"/>
                  <a:pt x="3058" y="1901"/>
                </a:cubicBezTo>
                <a:cubicBezTo>
                  <a:pt x="3006" y="1550"/>
                  <a:pt x="2715" y="904"/>
                  <a:pt x="2497" y="592"/>
                </a:cubicBezTo>
                <a:cubicBezTo>
                  <a:pt x="2279" y="280"/>
                  <a:pt x="2029" y="62"/>
                  <a:pt x="1749" y="31"/>
                </a:cubicBezTo>
                <a:cubicBezTo>
                  <a:pt x="1469" y="0"/>
                  <a:pt x="1046" y="189"/>
                  <a:pt x="814" y="405"/>
                </a:cubicBezTo>
                <a:cubicBezTo>
                  <a:pt x="582" y="621"/>
                  <a:pt x="441" y="980"/>
                  <a:pt x="358" y="1327"/>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6" name="Freeform 6"/>
          <p:cNvSpPr>
            <a:spLocks/>
          </p:cNvSpPr>
          <p:nvPr/>
        </p:nvSpPr>
        <p:spPr bwMode="auto">
          <a:xfrm>
            <a:off x="5115459" y="2908106"/>
            <a:ext cx="2336916" cy="2668464"/>
          </a:xfrm>
          <a:custGeom>
            <a:avLst/>
            <a:gdLst/>
            <a:ahLst/>
            <a:cxnLst>
              <a:cxn ang="0">
                <a:pos x="84" y="1048"/>
              </a:cxn>
              <a:cxn ang="0">
                <a:pos x="184" y="1758"/>
              </a:cxn>
              <a:cxn ang="0">
                <a:pos x="114" y="2328"/>
              </a:cxn>
              <a:cxn ang="0">
                <a:pos x="870" y="2259"/>
              </a:cxn>
              <a:cxn ang="0">
                <a:pos x="1724" y="2408"/>
              </a:cxn>
              <a:cxn ang="0">
                <a:pos x="2134" y="1688"/>
              </a:cxn>
              <a:cxn ang="0">
                <a:pos x="2074" y="1108"/>
              </a:cxn>
              <a:cxn ang="0">
                <a:pos x="1814" y="468"/>
              </a:cxn>
              <a:cxn ang="0">
                <a:pos x="1514" y="208"/>
              </a:cxn>
              <a:cxn ang="0">
                <a:pos x="904" y="28"/>
              </a:cxn>
              <a:cxn ang="0">
                <a:pos x="464" y="378"/>
              </a:cxn>
              <a:cxn ang="0">
                <a:pos x="84" y="1048"/>
              </a:cxn>
            </a:cxnLst>
            <a:rect l="0" t="0" r="r" b="b"/>
            <a:pathLst>
              <a:path w="2192" h="2503">
                <a:moveTo>
                  <a:pt x="84" y="1048"/>
                </a:moveTo>
                <a:cubicBezTo>
                  <a:pt x="37" y="1278"/>
                  <a:pt x="179" y="1545"/>
                  <a:pt x="184" y="1758"/>
                </a:cubicBezTo>
                <a:cubicBezTo>
                  <a:pt x="189" y="1971"/>
                  <a:pt x="0" y="2245"/>
                  <a:pt x="114" y="2328"/>
                </a:cubicBezTo>
                <a:cubicBezTo>
                  <a:pt x="228" y="2411"/>
                  <a:pt x="602" y="2246"/>
                  <a:pt x="870" y="2259"/>
                </a:cubicBezTo>
                <a:cubicBezTo>
                  <a:pt x="1138" y="2272"/>
                  <a:pt x="1513" y="2503"/>
                  <a:pt x="1724" y="2408"/>
                </a:cubicBezTo>
                <a:cubicBezTo>
                  <a:pt x="1935" y="2313"/>
                  <a:pt x="2076" y="1905"/>
                  <a:pt x="2134" y="1688"/>
                </a:cubicBezTo>
                <a:cubicBezTo>
                  <a:pt x="2192" y="1471"/>
                  <a:pt x="2127" y="1311"/>
                  <a:pt x="2074" y="1108"/>
                </a:cubicBezTo>
                <a:cubicBezTo>
                  <a:pt x="2021" y="905"/>
                  <a:pt x="1907" y="618"/>
                  <a:pt x="1814" y="468"/>
                </a:cubicBezTo>
                <a:cubicBezTo>
                  <a:pt x="1721" y="318"/>
                  <a:pt x="1666" y="281"/>
                  <a:pt x="1514" y="208"/>
                </a:cubicBezTo>
                <a:cubicBezTo>
                  <a:pt x="1362" y="135"/>
                  <a:pt x="1079" y="0"/>
                  <a:pt x="904" y="28"/>
                </a:cubicBezTo>
                <a:cubicBezTo>
                  <a:pt x="729" y="56"/>
                  <a:pt x="601" y="208"/>
                  <a:pt x="464" y="378"/>
                </a:cubicBezTo>
                <a:cubicBezTo>
                  <a:pt x="327" y="548"/>
                  <a:pt x="141" y="797"/>
                  <a:pt x="84" y="1048"/>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7" name="Freeform 7"/>
          <p:cNvSpPr>
            <a:spLocks/>
          </p:cNvSpPr>
          <p:nvPr/>
        </p:nvSpPr>
        <p:spPr bwMode="auto">
          <a:xfrm>
            <a:off x="5390172" y="3396383"/>
            <a:ext cx="1588506" cy="1734555"/>
          </a:xfrm>
          <a:custGeom>
            <a:avLst/>
            <a:gdLst/>
            <a:ahLst/>
            <a:cxnLst>
              <a:cxn ang="0">
                <a:pos x="119" y="490"/>
              </a:cxn>
              <a:cxn ang="0">
                <a:pos x="109" y="1430"/>
              </a:cxn>
              <a:cxn ang="0">
                <a:pos x="774" y="1614"/>
              </a:cxn>
              <a:cxn ang="0">
                <a:pos x="1389" y="1450"/>
              </a:cxn>
              <a:cxn ang="0">
                <a:pos x="1379" y="550"/>
              </a:cxn>
              <a:cxn ang="0">
                <a:pos x="739" y="10"/>
              </a:cxn>
              <a:cxn ang="0">
                <a:pos x="119" y="490"/>
              </a:cxn>
            </a:cxnLst>
            <a:rect l="0" t="0" r="r" b="b"/>
            <a:pathLst>
              <a:path w="1490" h="1627">
                <a:moveTo>
                  <a:pt x="119" y="490"/>
                </a:moveTo>
                <a:cubicBezTo>
                  <a:pt x="14" y="727"/>
                  <a:pt x="0" y="1243"/>
                  <a:pt x="109" y="1430"/>
                </a:cubicBezTo>
                <a:cubicBezTo>
                  <a:pt x="218" y="1617"/>
                  <a:pt x="561" y="1611"/>
                  <a:pt x="774" y="1614"/>
                </a:cubicBezTo>
                <a:cubicBezTo>
                  <a:pt x="987" y="1617"/>
                  <a:pt x="1288" y="1627"/>
                  <a:pt x="1389" y="1450"/>
                </a:cubicBezTo>
                <a:cubicBezTo>
                  <a:pt x="1490" y="1273"/>
                  <a:pt x="1487" y="790"/>
                  <a:pt x="1379" y="550"/>
                </a:cubicBezTo>
                <a:cubicBezTo>
                  <a:pt x="1271" y="310"/>
                  <a:pt x="949" y="20"/>
                  <a:pt x="739" y="10"/>
                </a:cubicBezTo>
                <a:cubicBezTo>
                  <a:pt x="529" y="0"/>
                  <a:pt x="207" y="285"/>
                  <a:pt x="119" y="490"/>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8" name="Freeform 8"/>
          <p:cNvSpPr>
            <a:spLocks/>
          </p:cNvSpPr>
          <p:nvPr/>
        </p:nvSpPr>
        <p:spPr bwMode="auto">
          <a:xfrm>
            <a:off x="5814484" y="3887858"/>
            <a:ext cx="665254" cy="930711"/>
          </a:xfrm>
          <a:custGeom>
            <a:avLst/>
            <a:gdLst/>
            <a:ahLst/>
            <a:cxnLst>
              <a:cxn ang="0">
                <a:pos x="187" y="31"/>
              </a:cxn>
              <a:cxn ang="0">
                <a:pos x="0" y="405"/>
              </a:cxn>
              <a:cxn ang="0">
                <a:pos x="187" y="779"/>
              </a:cxn>
              <a:cxn ang="0">
                <a:pos x="561" y="779"/>
              </a:cxn>
              <a:cxn ang="0">
                <a:pos x="561" y="218"/>
              </a:cxn>
              <a:cxn ang="0">
                <a:pos x="187" y="31"/>
              </a:cxn>
            </a:cxnLst>
            <a:rect l="0" t="0" r="r" b="b"/>
            <a:pathLst>
              <a:path w="623" h="872">
                <a:moveTo>
                  <a:pt x="187" y="31"/>
                </a:moveTo>
                <a:cubicBezTo>
                  <a:pt x="94" y="62"/>
                  <a:pt x="0" y="280"/>
                  <a:pt x="0" y="405"/>
                </a:cubicBezTo>
                <a:cubicBezTo>
                  <a:pt x="0" y="530"/>
                  <a:pt x="94" y="717"/>
                  <a:pt x="187" y="779"/>
                </a:cubicBezTo>
                <a:cubicBezTo>
                  <a:pt x="280" y="841"/>
                  <a:pt x="499" y="872"/>
                  <a:pt x="561" y="779"/>
                </a:cubicBezTo>
                <a:cubicBezTo>
                  <a:pt x="623" y="686"/>
                  <a:pt x="623" y="343"/>
                  <a:pt x="561" y="218"/>
                </a:cubicBezTo>
                <a:cubicBezTo>
                  <a:pt x="499" y="93"/>
                  <a:pt x="280" y="0"/>
                  <a:pt x="187" y="31"/>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 name="Text Box 9"/>
          <p:cNvSpPr txBox="1">
            <a:spLocks noChangeArrowheads="1"/>
          </p:cNvSpPr>
          <p:nvPr/>
        </p:nvSpPr>
        <p:spPr bwMode="auto">
          <a:xfrm>
            <a:off x="6831555" y="3911312"/>
            <a:ext cx="511734" cy="615143"/>
          </a:xfrm>
          <a:prstGeom prst="rect">
            <a:avLst/>
          </a:prstGeom>
          <a:solidFill>
            <a:srgbClr val="FFFFFF">
              <a:alpha val="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600">
                <a:solidFill>
                  <a:prstClr val="black"/>
                </a:solidFill>
                <a:latin typeface="Cambria" charset="0"/>
                <a:ea typeface="Times New Roman" charset="0"/>
                <a:cs typeface="+mn-cs"/>
              </a:rPr>
              <a:t>1</a:t>
            </a:r>
            <a:r>
              <a:rPr lang="en-US" sz="1200">
                <a:solidFill>
                  <a:prstClr val="black"/>
                </a:solidFill>
                <a:latin typeface="Times New Roman" charset="0"/>
                <a:ea typeface="Times New Roman" charset="0"/>
                <a:cs typeface="+mn-cs"/>
              </a:rPr>
              <a:t>.</a:t>
            </a:r>
          </a:p>
        </p:txBody>
      </p:sp>
      <p:sp>
        <p:nvSpPr>
          <p:cNvPr id="10" name="Oval 10"/>
          <p:cNvSpPr>
            <a:spLocks noChangeArrowheads="1"/>
          </p:cNvSpPr>
          <p:nvPr/>
        </p:nvSpPr>
        <p:spPr bwMode="auto">
          <a:xfrm>
            <a:off x="6871001" y="4344151"/>
            <a:ext cx="152454" cy="152453"/>
          </a:xfrm>
          <a:prstGeom prst="ellipse">
            <a:avLst/>
          </a:prstGeom>
          <a:solidFill>
            <a:srgbClr val="000000"/>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1" name="TextBox 10"/>
          <p:cNvSpPr txBox="1"/>
          <p:nvPr/>
        </p:nvSpPr>
        <p:spPr>
          <a:xfrm>
            <a:off x="203200" y="0"/>
            <a:ext cx="8940800" cy="2246769"/>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Consider the contour plot of a function </a:t>
            </a:r>
            <a:r>
              <a:rPr lang="en-US" sz="2800" dirty="0" smtClean="0">
                <a:solidFill>
                  <a:prstClr val="black"/>
                </a:solidFill>
                <a:latin typeface="Calibri"/>
                <a:ea typeface="+mn-ea"/>
                <a:cs typeface="+mn-cs"/>
              </a:rPr>
              <a:t>u(</a:t>
            </a:r>
            <a:r>
              <a:rPr lang="en-US" sz="2800" dirty="0" err="1">
                <a:solidFill>
                  <a:prstClr val="black"/>
                </a:solidFill>
                <a:latin typeface="Calibri"/>
                <a:ea typeface="+mn-ea"/>
                <a:cs typeface="+mn-cs"/>
              </a:rPr>
              <a:t>x,y</a:t>
            </a:r>
            <a:r>
              <a:rPr lang="en-US" sz="2800" dirty="0">
                <a:solidFill>
                  <a:prstClr val="black"/>
                </a:solidFill>
                <a:latin typeface="Calibri"/>
                <a:ea typeface="+mn-ea"/>
                <a:cs typeface="+mn-cs"/>
              </a:rPr>
              <a:t>), where the central contour corresponds to the largest value of  </a:t>
            </a:r>
            <a:r>
              <a:rPr lang="en-US" sz="2800" dirty="0" smtClean="0">
                <a:solidFill>
                  <a:prstClr val="black"/>
                </a:solidFill>
                <a:latin typeface="Calibri"/>
                <a:ea typeface="+mn-ea"/>
                <a:cs typeface="+mn-cs"/>
              </a:rPr>
              <a:t>u. </a:t>
            </a:r>
            <a:r>
              <a:rPr lang="en-US" sz="2800" dirty="0">
                <a:solidFill>
                  <a:prstClr val="black"/>
                </a:solidFill>
                <a:latin typeface="Calibri"/>
                <a:ea typeface="+mn-ea"/>
                <a:cs typeface="+mn-cs"/>
              </a:rPr>
              <a:t/>
            </a:r>
            <a:br>
              <a:rPr lang="en-US" sz="2800" dirty="0">
                <a:solidFill>
                  <a:prstClr val="black"/>
                </a:solidFill>
                <a:latin typeface="Calibri"/>
                <a:ea typeface="+mn-ea"/>
                <a:cs typeface="+mn-cs"/>
              </a:rPr>
            </a:br>
            <a:r>
              <a:rPr lang="en-US" sz="2800" dirty="0">
                <a:solidFill>
                  <a:srgbClr val="660066"/>
                </a:solidFill>
                <a:latin typeface="Calibri"/>
                <a:ea typeface="+mn-ea"/>
                <a:cs typeface="+mn-cs"/>
              </a:rPr>
              <a:t/>
            </a:r>
            <a:br>
              <a:rPr lang="en-US" sz="2800" dirty="0">
                <a:solidFill>
                  <a:srgbClr val="660066"/>
                </a:solidFill>
                <a:latin typeface="Calibri"/>
                <a:ea typeface="+mn-ea"/>
                <a:cs typeface="+mn-cs"/>
              </a:rPr>
            </a:br>
            <a:r>
              <a:rPr lang="en-US" sz="2800" dirty="0">
                <a:solidFill>
                  <a:srgbClr val="660066"/>
                </a:solidFill>
                <a:latin typeface="Calibri"/>
                <a:ea typeface="+mn-ea"/>
                <a:cs typeface="+mn-cs"/>
              </a:rPr>
              <a:t>Which way does     u</a:t>
            </a:r>
            <a:r>
              <a:rPr lang="en-US" sz="2800" dirty="0" smtClean="0">
                <a:solidFill>
                  <a:srgbClr val="660066"/>
                </a:solidFill>
                <a:latin typeface="Calibri"/>
                <a:ea typeface="+mn-ea"/>
                <a:cs typeface="+mn-cs"/>
              </a:rPr>
              <a:t>  point</a:t>
            </a:r>
            <a:r>
              <a:rPr lang="en-US" sz="2800" dirty="0">
                <a:solidFill>
                  <a:srgbClr val="660066"/>
                </a:solidFill>
                <a:latin typeface="Calibri"/>
                <a:ea typeface="+mn-ea"/>
                <a:cs typeface="+mn-cs"/>
              </a:rPr>
              <a:t>, at point 1?</a:t>
            </a:r>
          </a:p>
          <a:p>
            <a:pPr fontAlgn="auto">
              <a:spcBef>
                <a:spcPts val="0"/>
              </a:spcBef>
              <a:spcAft>
                <a:spcPts val="0"/>
              </a:spcAft>
            </a:pPr>
            <a:endParaRPr lang="en-US" sz="2800" dirty="0">
              <a:solidFill>
                <a:prstClr val="black"/>
              </a:solidFill>
              <a:latin typeface="Calibri"/>
              <a:ea typeface="+mn-ea"/>
              <a:cs typeface="+mn-cs"/>
            </a:endParaRPr>
          </a:p>
        </p:txBody>
      </p:sp>
      <p:grpSp>
        <p:nvGrpSpPr>
          <p:cNvPr id="12" name="Group 18"/>
          <p:cNvGrpSpPr>
            <a:grpSpLocks/>
          </p:cNvGrpSpPr>
          <p:nvPr/>
        </p:nvGrpSpPr>
        <p:grpSpPr bwMode="auto">
          <a:xfrm>
            <a:off x="1123950" y="2604216"/>
            <a:ext cx="1457475" cy="1398587"/>
            <a:chOff x="8911" y="12270"/>
            <a:chExt cx="1485" cy="1425"/>
          </a:xfrm>
        </p:grpSpPr>
        <p:sp>
          <p:nvSpPr>
            <p:cNvPr id="13" name="Line 19"/>
            <p:cNvSpPr>
              <a:spLocks noChangeShapeType="1"/>
            </p:cNvSpPr>
            <p:nvPr/>
          </p:nvSpPr>
          <p:spPr bwMode="auto">
            <a:xfrm rot="16200000" flipV="1">
              <a:off x="9150" y="12705"/>
              <a:ext cx="1" cy="480"/>
            </a:xfrm>
            <a:prstGeom prst="line">
              <a:avLst/>
            </a:prstGeom>
            <a:noFill/>
            <a:ln w="25400">
              <a:solidFill>
                <a:srgbClr val="000000"/>
              </a:solidFill>
              <a:round/>
              <a:headEnd/>
              <a:tailEnd type="triangle" w="lg" len="me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4" name="Line 20"/>
            <p:cNvSpPr>
              <a:spLocks noChangeShapeType="1"/>
            </p:cNvSpPr>
            <p:nvPr/>
          </p:nvSpPr>
          <p:spPr bwMode="auto">
            <a:xfrm flipV="1">
              <a:off x="9645" y="12270"/>
              <a:ext cx="1" cy="480"/>
            </a:xfrm>
            <a:prstGeom prst="line">
              <a:avLst/>
            </a:prstGeom>
            <a:noFill/>
            <a:ln w="25400">
              <a:solidFill>
                <a:srgbClr val="000000"/>
              </a:solidFill>
              <a:round/>
              <a:headEnd/>
              <a:tailEnd type="triangle" w="lg" len="me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5" name="Line 21"/>
            <p:cNvSpPr>
              <a:spLocks noChangeShapeType="1"/>
            </p:cNvSpPr>
            <p:nvPr/>
          </p:nvSpPr>
          <p:spPr bwMode="auto">
            <a:xfrm>
              <a:off x="9645" y="13215"/>
              <a:ext cx="1" cy="480"/>
            </a:xfrm>
            <a:prstGeom prst="line">
              <a:avLst/>
            </a:prstGeom>
            <a:noFill/>
            <a:ln w="25400">
              <a:solidFill>
                <a:srgbClr val="000000"/>
              </a:solidFill>
              <a:round/>
              <a:headEnd/>
              <a:tailEnd type="triangle" w="lg" len="me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6" name="Line 22"/>
            <p:cNvSpPr>
              <a:spLocks noChangeShapeType="1"/>
            </p:cNvSpPr>
            <p:nvPr/>
          </p:nvSpPr>
          <p:spPr bwMode="auto">
            <a:xfrm rot="5400000" flipV="1">
              <a:off x="10155" y="12735"/>
              <a:ext cx="1" cy="480"/>
            </a:xfrm>
            <a:prstGeom prst="line">
              <a:avLst/>
            </a:prstGeom>
            <a:noFill/>
            <a:ln w="25400">
              <a:solidFill>
                <a:srgbClr val="000000"/>
              </a:solidFill>
              <a:round/>
              <a:headEnd/>
              <a:tailEnd type="triangle" w="lg" len="me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grpSp>
      <p:sp>
        <p:nvSpPr>
          <p:cNvPr id="17" name="TextBox 16"/>
          <p:cNvSpPr txBox="1"/>
          <p:nvPr/>
        </p:nvSpPr>
        <p:spPr>
          <a:xfrm>
            <a:off x="643472" y="3003743"/>
            <a:ext cx="443977" cy="523220"/>
          </a:xfrm>
          <a:prstGeom prst="rect">
            <a:avLst/>
          </a:prstGeom>
          <a:noFill/>
        </p:spPr>
        <p:txBody>
          <a:bodyPr wrap="none" rtlCol="0">
            <a:spAutoFit/>
          </a:bodyPr>
          <a:lstStyle/>
          <a:p>
            <a:pPr fontAlgn="auto">
              <a:spcBef>
                <a:spcPts val="0"/>
              </a:spcBef>
              <a:spcAft>
                <a:spcPts val="0"/>
              </a:spcAft>
            </a:pPr>
            <a:r>
              <a:rPr lang="en-US" sz="2800">
                <a:solidFill>
                  <a:prstClr val="black"/>
                </a:solidFill>
                <a:latin typeface="Calibri"/>
                <a:ea typeface="+mn-ea"/>
                <a:cs typeface="+mn-cs"/>
              </a:rPr>
              <a:t>D</a:t>
            </a:r>
          </a:p>
        </p:txBody>
      </p:sp>
      <p:sp>
        <p:nvSpPr>
          <p:cNvPr id="18" name="TextBox 17"/>
          <p:cNvSpPr txBox="1"/>
          <p:nvPr/>
        </p:nvSpPr>
        <p:spPr>
          <a:xfrm>
            <a:off x="1625589" y="2123230"/>
            <a:ext cx="428322" cy="523220"/>
          </a:xfrm>
          <a:prstGeom prst="rect">
            <a:avLst/>
          </a:prstGeom>
          <a:noFill/>
        </p:spPr>
        <p:txBody>
          <a:bodyPr wrap="none" rtlCol="0">
            <a:spAutoFit/>
          </a:bodyPr>
          <a:lstStyle/>
          <a:p>
            <a:pPr fontAlgn="auto">
              <a:spcBef>
                <a:spcPts val="0"/>
              </a:spcBef>
              <a:spcAft>
                <a:spcPts val="0"/>
              </a:spcAft>
            </a:pPr>
            <a:r>
              <a:rPr lang="en-US" sz="2800">
                <a:solidFill>
                  <a:prstClr val="black"/>
                </a:solidFill>
                <a:latin typeface="Calibri"/>
                <a:ea typeface="+mn-ea"/>
                <a:cs typeface="+mn-cs"/>
              </a:rPr>
              <a:t>A</a:t>
            </a:r>
          </a:p>
        </p:txBody>
      </p:sp>
      <p:sp>
        <p:nvSpPr>
          <p:cNvPr id="19" name="TextBox 18"/>
          <p:cNvSpPr txBox="1"/>
          <p:nvPr/>
        </p:nvSpPr>
        <p:spPr>
          <a:xfrm>
            <a:off x="2613345" y="3044950"/>
            <a:ext cx="428322" cy="523220"/>
          </a:xfrm>
          <a:prstGeom prst="rect">
            <a:avLst/>
          </a:prstGeom>
          <a:noFill/>
        </p:spPr>
        <p:txBody>
          <a:bodyPr wrap="none" rtlCol="0">
            <a:spAutoFit/>
          </a:bodyPr>
          <a:lstStyle/>
          <a:p>
            <a:pPr fontAlgn="auto">
              <a:spcBef>
                <a:spcPts val="0"/>
              </a:spcBef>
              <a:spcAft>
                <a:spcPts val="0"/>
              </a:spcAft>
            </a:pPr>
            <a:r>
              <a:rPr lang="en-US" sz="2800">
                <a:solidFill>
                  <a:prstClr val="black"/>
                </a:solidFill>
                <a:latin typeface="Calibri"/>
                <a:ea typeface="+mn-ea"/>
                <a:cs typeface="+mn-cs"/>
              </a:rPr>
              <a:t>B</a:t>
            </a:r>
          </a:p>
        </p:txBody>
      </p:sp>
      <p:sp>
        <p:nvSpPr>
          <p:cNvPr id="20" name="TextBox 19"/>
          <p:cNvSpPr txBox="1"/>
          <p:nvPr/>
        </p:nvSpPr>
        <p:spPr>
          <a:xfrm>
            <a:off x="1523988" y="4138296"/>
            <a:ext cx="965211" cy="523220"/>
          </a:xfrm>
          <a:prstGeom prst="rect">
            <a:avLst/>
          </a:prstGeom>
          <a:noFill/>
        </p:spPr>
        <p:txBody>
          <a:bodyPr wrap="square" rtlCol="0">
            <a:spAutoFit/>
          </a:bodyPr>
          <a:lstStyle/>
          <a:p>
            <a:pPr fontAlgn="auto">
              <a:spcBef>
                <a:spcPts val="0"/>
              </a:spcBef>
              <a:spcAft>
                <a:spcPts val="0"/>
              </a:spcAft>
            </a:pPr>
            <a:r>
              <a:rPr lang="en-US" sz="2800">
                <a:solidFill>
                  <a:prstClr val="black"/>
                </a:solidFill>
                <a:latin typeface="Calibri"/>
                <a:ea typeface="+mn-ea"/>
                <a:cs typeface="+mn-cs"/>
              </a:rPr>
              <a:t>C</a:t>
            </a:r>
          </a:p>
        </p:txBody>
      </p:sp>
      <p:sp>
        <p:nvSpPr>
          <p:cNvPr id="21" name="TextBox 20"/>
          <p:cNvSpPr txBox="1"/>
          <p:nvPr/>
        </p:nvSpPr>
        <p:spPr>
          <a:xfrm>
            <a:off x="254001" y="4951073"/>
            <a:ext cx="2240392" cy="523220"/>
          </a:xfrm>
          <a:prstGeom prst="rect">
            <a:avLst/>
          </a:prstGeom>
          <a:noFill/>
        </p:spPr>
        <p:txBody>
          <a:bodyPr wrap="none" rtlCol="0">
            <a:spAutoFit/>
          </a:bodyPr>
          <a:lstStyle/>
          <a:p>
            <a:pPr fontAlgn="auto">
              <a:spcBef>
                <a:spcPts val="0"/>
              </a:spcBef>
              <a:spcAft>
                <a:spcPts val="0"/>
              </a:spcAft>
            </a:pPr>
            <a:r>
              <a:rPr lang="en-US" sz="2800">
                <a:solidFill>
                  <a:prstClr val="black"/>
                </a:solidFill>
                <a:latin typeface="Calibri"/>
                <a:ea typeface="+mn-ea"/>
                <a:cs typeface="+mn-cs"/>
              </a:rPr>
              <a:t>E) Other/???</a:t>
            </a:r>
          </a:p>
        </p:txBody>
      </p:sp>
      <p:sp>
        <p:nvSpPr>
          <p:cNvPr id="23" name="TextBox 22"/>
          <p:cNvSpPr txBox="1"/>
          <p:nvPr/>
        </p:nvSpPr>
        <p:spPr>
          <a:xfrm>
            <a:off x="731500" y="6040540"/>
            <a:ext cx="4608600" cy="523220"/>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ea typeface="+mn-ea"/>
                <a:cs typeface="+mn-cs"/>
              </a:rPr>
              <a:t>Can you explain why?</a:t>
            </a:r>
            <a:endParaRPr lang="en-US" sz="2800" dirty="0">
              <a:solidFill>
                <a:prstClr val="black"/>
              </a:solidFill>
              <a:latin typeface="Calibri"/>
              <a:ea typeface="+mn-ea"/>
              <a:cs typeface="+mn-cs"/>
            </a:endParaRPr>
          </a:p>
        </p:txBody>
      </p:sp>
      <p:sp>
        <p:nvSpPr>
          <p:cNvPr id="22" name="Merge 21"/>
          <p:cNvSpPr/>
          <p:nvPr/>
        </p:nvSpPr>
        <p:spPr>
          <a:xfrm>
            <a:off x="2819400" y="1447800"/>
            <a:ext cx="228600" cy="228600"/>
          </a:xfrm>
          <a:prstGeom prst="flowChartMerg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a:t>
            </a:fld>
            <a:endParaRPr lang="en-US"/>
          </a:p>
        </p:txBody>
      </p:sp>
      <p:sp>
        <p:nvSpPr>
          <p:cNvPr id="3" name="TextBox 2"/>
          <p:cNvSpPr txBox="1"/>
          <p:nvPr/>
        </p:nvSpPr>
        <p:spPr>
          <a:xfrm>
            <a:off x="1016001" y="1253067"/>
            <a:ext cx="8128000" cy="4031873"/>
          </a:xfrm>
          <a:prstGeom prst="rect">
            <a:avLst/>
          </a:prstGeom>
          <a:noFill/>
        </p:spPr>
        <p:txBody>
          <a:bodyPr wrap="square" rtlCol="0">
            <a:spAutoFit/>
          </a:bodyPr>
          <a:lstStyle/>
          <a:p>
            <a:r>
              <a:rPr lang="en-US" sz="3200"/>
              <a:t>When I do read for class, I usually</a:t>
            </a:r>
          </a:p>
          <a:p>
            <a:pPr marL="514350" indent="-514350">
              <a:buAutoNum type="alphaUcParenR"/>
            </a:pPr>
            <a:r>
              <a:rPr lang="en-US" sz="3200"/>
              <a:t>Read the Taylor assignment (only)</a:t>
            </a:r>
          </a:p>
          <a:p>
            <a:pPr marL="514350" indent="-514350">
              <a:buAutoNum type="alphaUcParenR"/>
            </a:pPr>
            <a:r>
              <a:rPr lang="en-US" sz="3200"/>
              <a:t>Read the online lecture notes (only)</a:t>
            </a:r>
          </a:p>
          <a:p>
            <a:pPr marL="514350" indent="-514350">
              <a:buAutoNum type="alphaUcParenR"/>
            </a:pPr>
            <a:r>
              <a:rPr lang="en-US" sz="3200"/>
              <a:t>Both the above!</a:t>
            </a:r>
          </a:p>
          <a:p>
            <a:pPr marL="514350" indent="-514350">
              <a:buAutoNum type="alphaUcParenR"/>
            </a:pPr>
            <a:r>
              <a:rPr lang="en-US" sz="3200"/>
              <a:t>Mix of the above (but not really both, usually)</a:t>
            </a:r>
          </a:p>
          <a:p>
            <a:pPr marL="514350" indent="-514350">
              <a:buAutoNum type="alphaUcParenR"/>
            </a:pPr>
            <a:r>
              <a:rPr lang="en-US" sz="3200"/>
              <a:t> Other: none of the above really describes my answer. </a:t>
            </a:r>
          </a:p>
        </p:txBody>
      </p:sp>
    </p:spTree>
    <p:extLst>
      <p:ext uri="{BB962C8B-B14F-4D97-AF65-F5344CB8AC3E}">
        <p14:creationId xmlns:p14="http://schemas.microsoft.com/office/powerpoint/2010/main" val="168334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35" y="279790"/>
            <a:ext cx="8911765" cy="1323439"/>
          </a:xfrm>
          <a:prstGeom prst="rect">
            <a:avLst/>
          </a:prstGeom>
        </p:spPr>
        <p:txBody>
          <a:bodyPr wrap="square">
            <a:spAutoFit/>
          </a:bodyPr>
          <a:lstStyle/>
          <a:p>
            <a:pPr fontAlgn="auto">
              <a:spcBef>
                <a:spcPts val="0"/>
              </a:spcBef>
              <a:spcAft>
                <a:spcPts val="0"/>
              </a:spcAft>
            </a:pPr>
            <a:r>
              <a:rPr lang="en-US" sz="4000" b="1" dirty="0">
                <a:solidFill>
                  <a:srgbClr val="000090"/>
                </a:solidFill>
                <a:latin typeface="Calibri"/>
                <a:ea typeface="+mn-ea"/>
                <a:cs typeface="+mn-cs"/>
              </a:rPr>
              <a:t>What is the potential energy of M in</a:t>
            </a:r>
          </a:p>
          <a:p>
            <a:pPr fontAlgn="auto">
              <a:spcBef>
                <a:spcPts val="0"/>
              </a:spcBef>
              <a:spcAft>
                <a:spcPts val="0"/>
              </a:spcAft>
            </a:pPr>
            <a:r>
              <a:rPr lang="en-US" sz="4000" b="1" dirty="0">
                <a:solidFill>
                  <a:srgbClr val="000090"/>
                </a:solidFill>
                <a:latin typeface="Calibri"/>
                <a:ea typeface="+mn-ea"/>
                <a:cs typeface="+mn-cs"/>
              </a:rPr>
              <a:t>terms of φ? (Take U=0 at φ=0)</a:t>
            </a:r>
            <a:endParaRPr lang="en-US" sz="4000" dirty="0">
              <a:solidFill>
                <a:srgbClr val="000090"/>
              </a:solidFill>
              <a:latin typeface="Calibri"/>
              <a:ea typeface="+mn-ea"/>
              <a:cs typeface="+mn-cs"/>
            </a:endParaRPr>
          </a:p>
        </p:txBody>
      </p:sp>
      <p:sp>
        <p:nvSpPr>
          <p:cNvPr id="5" name="Rectangle 4"/>
          <p:cNvSpPr/>
          <p:nvPr/>
        </p:nvSpPr>
        <p:spPr>
          <a:xfrm>
            <a:off x="347450" y="2891330"/>
            <a:ext cx="4572000" cy="2862322"/>
          </a:xfrm>
          <a:prstGeom prst="rect">
            <a:avLst/>
          </a:prstGeom>
        </p:spPr>
        <p:txBody>
          <a:bodyPr>
            <a:spAutoFit/>
          </a:bodyPr>
          <a:lstStyle/>
          <a:p>
            <a:pPr fontAlgn="auto">
              <a:spcBef>
                <a:spcPts val="0"/>
              </a:spcBef>
              <a:spcAft>
                <a:spcPts val="0"/>
              </a:spcAft>
            </a:pPr>
            <a:r>
              <a:rPr lang="en-US" sz="3600" b="1" dirty="0">
                <a:solidFill>
                  <a:prstClr val="black"/>
                </a:solidFill>
                <a:latin typeface="Calibri"/>
                <a:ea typeface="+mn-ea"/>
                <a:cs typeface="+mn-cs"/>
              </a:rPr>
              <a:t>A)</a:t>
            </a:r>
            <a:r>
              <a:rPr lang="en-US" sz="3600" b="1" dirty="0" err="1" smtClean="0">
                <a:solidFill>
                  <a:prstClr val="black"/>
                </a:solidFill>
                <a:latin typeface="Calibri"/>
                <a:ea typeface="+mn-ea"/>
                <a:cs typeface="+mn-cs"/>
              </a:rPr>
              <a:t>MgRcos</a:t>
            </a:r>
            <a:r>
              <a:rPr lang="el-GR" sz="3600" b="1" dirty="0" smtClean="0">
                <a:solidFill>
                  <a:prstClr val="black"/>
                </a:solidFill>
                <a:latin typeface="Calibri"/>
                <a:ea typeface="+mn-ea"/>
                <a:cs typeface="+mn-cs"/>
              </a:rPr>
              <a:t>φ</a:t>
            </a:r>
            <a:endParaRPr lang="el-GR" sz="3600" b="1" dirty="0">
              <a:solidFill>
                <a:prstClr val="black"/>
              </a:solidFill>
              <a:latin typeface="Calibri"/>
              <a:ea typeface="+mn-ea"/>
              <a:cs typeface="+mn-cs"/>
            </a:endParaRPr>
          </a:p>
          <a:p>
            <a:pPr fontAlgn="auto">
              <a:spcBef>
                <a:spcPts val="0"/>
              </a:spcBef>
              <a:spcAft>
                <a:spcPts val="0"/>
              </a:spcAft>
            </a:pPr>
            <a:r>
              <a:rPr lang="en-US" sz="3600" b="1" dirty="0" smtClean="0">
                <a:solidFill>
                  <a:prstClr val="black"/>
                </a:solidFill>
                <a:latin typeface="Calibri"/>
                <a:ea typeface="+mn-ea"/>
                <a:cs typeface="+mn-cs"/>
              </a:rPr>
              <a:t>B)</a:t>
            </a:r>
            <a:r>
              <a:rPr lang="en-US" sz="3600" b="1" dirty="0" err="1" smtClean="0">
                <a:solidFill>
                  <a:prstClr val="black"/>
                </a:solidFill>
                <a:latin typeface="Calibri"/>
                <a:ea typeface="+mn-ea"/>
                <a:cs typeface="+mn-cs"/>
              </a:rPr>
              <a:t>MgR</a:t>
            </a:r>
            <a:r>
              <a:rPr lang="en-US" sz="3600" b="1" dirty="0" smtClean="0">
                <a:solidFill>
                  <a:prstClr val="black"/>
                </a:solidFill>
                <a:latin typeface="Calibri"/>
                <a:ea typeface="+mn-ea"/>
                <a:cs typeface="+mn-cs"/>
              </a:rPr>
              <a:t>(</a:t>
            </a:r>
            <a:r>
              <a:rPr lang="en-US" sz="3600" b="1" dirty="0" err="1" smtClean="0">
                <a:solidFill>
                  <a:prstClr val="black"/>
                </a:solidFill>
                <a:latin typeface="Calibri"/>
                <a:ea typeface="+mn-ea"/>
                <a:cs typeface="+mn-cs"/>
              </a:rPr>
              <a:t>cos</a:t>
            </a:r>
            <a:r>
              <a:rPr lang="en-US" sz="3600" b="1" dirty="0" smtClean="0">
                <a:solidFill>
                  <a:prstClr val="black"/>
                </a:solidFill>
                <a:latin typeface="Calibri"/>
                <a:ea typeface="+mn-ea"/>
                <a:cs typeface="+mn-cs"/>
              </a:rPr>
              <a:t>(</a:t>
            </a:r>
            <a:r>
              <a:rPr lang="el-GR" sz="3600" b="1" dirty="0">
                <a:solidFill>
                  <a:prstClr val="black"/>
                </a:solidFill>
                <a:latin typeface="Calibri"/>
                <a:ea typeface="+mn-ea"/>
                <a:cs typeface="+mn-cs"/>
              </a:rPr>
              <a:t>φ</a:t>
            </a:r>
            <a:r>
              <a:rPr lang="el-GR" sz="3600" b="1" dirty="0" smtClean="0">
                <a:solidFill>
                  <a:prstClr val="black"/>
                </a:solidFill>
                <a:latin typeface="Calibri"/>
                <a:ea typeface="+mn-ea"/>
                <a:cs typeface="+mn-cs"/>
              </a:rPr>
              <a:t>)</a:t>
            </a:r>
            <a:r>
              <a:rPr lang="en-US" sz="3600" b="1" dirty="0" smtClean="0">
                <a:solidFill>
                  <a:prstClr val="black"/>
                </a:solidFill>
                <a:latin typeface="Calibri"/>
                <a:ea typeface="+mn-ea"/>
                <a:cs typeface="+mn-cs"/>
              </a:rPr>
              <a:t>-1)</a:t>
            </a:r>
            <a:endParaRPr lang="el-GR" sz="3600" b="1" dirty="0">
              <a:solidFill>
                <a:prstClr val="black"/>
              </a:solidFill>
              <a:latin typeface="Calibri"/>
              <a:ea typeface="+mn-ea"/>
              <a:cs typeface="+mn-cs"/>
            </a:endParaRPr>
          </a:p>
          <a:p>
            <a:pPr fontAlgn="auto">
              <a:spcBef>
                <a:spcPts val="0"/>
              </a:spcBef>
              <a:spcAft>
                <a:spcPts val="0"/>
              </a:spcAft>
            </a:pPr>
            <a:r>
              <a:rPr lang="en-US" sz="3600" b="1" dirty="0">
                <a:solidFill>
                  <a:prstClr val="black"/>
                </a:solidFill>
                <a:latin typeface="Calibri"/>
                <a:ea typeface="+mn-ea"/>
                <a:cs typeface="+mn-cs"/>
              </a:rPr>
              <a:t>C)</a:t>
            </a:r>
            <a:r>
              <a:rPr lang="en-US" sz="3600" b="1" dirty="0" err="1">
                <a:solidFill>
                  <a:prstClr val="black"/>
                </a:solidFill>
                <a:latin typeface="Calibri"/>
                <a:ea typeface="+mn-ea"/>
                <a:cs typeface="+mn-cs"/>
              </a:rPr>
              <a:t>MgRsin</a:t>
            </a:r>
            <a:r>
              <a:rPr lang="en-US" sz="3600" b="1" dirty="0">
                <a:solidFill>
                  <a:prstClr val="black"/>
                </a:solidFill>
                <a:latin typeface="Calibri"/>
                <a:ea typeface="+mn-ea"/>
                <a:cs typeface="+mn-cs"/>
              </a:rPr>
              <a:t>(</a:t>
            </a:r>
            <a:r>
              <a:rPr lang="el-GR" sz="3600" b="1" dirty="0">
                <a:solidFill>
                  <a:prstClr val="black"/>
                </a:solidFill>
                <a:latin typeface="Calibri"/>
                <a:ea typeface="+mn-ea"/>
                <a:cs typeface="+mn-cs"/>
              </a:rPr>
              <a:t>φ)</a:t>
            </a:r>
          </a:p>
          <a:p>
            <a:pPr fontAlgn="auto">
              <a:spcBef>
                <a:spcPts val="0"/>
              </a:spcBef>
              <a:spcAft>
                <a:spcPts val="0"/>
              </a:spcAft>
            </a:pPr>
            <a:r>
              <a:rPr lang="en-US" sz="3600" b="1" dirty="0">
                <a:solidFill>
                  <a:prstClr val="black"/>
                </a:solidFill>
                <a:latin typeface="Calibri"/>
                <a:ea typeface="+mn-ea"/>
                <a:cs typeface="+mn-cs"/>
              </a:rPr>
              <a:t>D)</a:t>
            </a:r>
            <a:r>
              <a:rPr lang="en-US" sz="3600" b="1" dirty="0" err="1">
                <a:solidFill>
                  <a:prstClr val="black"/>
                </a:solidFill>
                <a:latin typeface="Calibri"/>
                <a:ea typeface="+mn-ea"/>
                <a:cs typeface="+mn-cs"/>
              </a:rPr>
              <a:t>MgR</a:t>
            </a:r>
            <a:r>
              <a:rPr lang="en-US" sz="3600" b="1" dirty="0">
                <a:solidFill>
                  <a:prstClr val="black"/>
                </a:solidFill>
                <a:latin typeface="Calibri"/>
                <a:ea typeface="+mn-ea"/>
                <a:cs typeface="+mn-cs"/>
              </a:rPr>
              <a:t>(1-cos(</a:t>
            </a:r>
            <a:r>
              <a:rPr lang="el-GR" sz="3600" b="1" dirty="0">
                <a:solidFill>
                  <a:prstClr val="black"/>
                </a:solidFill>
                <a:latin typeface="Calibri"/>
                <a:ea typeface="+mn-ea"/>
                <a:cs typeface="+mn-cs"/>
              </a:rPr>
              <a:t>φ))</a:t>
            </a:r>
          </a:p>
          <a:p>
            <a:pPr fontAlgn="auto">
              <a:spcBef>
                <a:spcPts val="0"/>
              </a:spcBef>
              <a:spcAft>
                <a:spcPts val="0"/>
              </a:spcAft>
            </a:pPr>
            <a:r>
              <a:rPr lang="en-US" sz="3600" b="1" dirty="0">
                <a:solidFill>
                  <a:prstClr val="black"/>
                </a:solidFill>
                <a:latin typeface="Calibri"/>
                <a:ea typeface="+mn-ea"/>
                <a:cs typeface="+mn-cs"/>
              </a:rPr>
              <a:t>E) </a:t>
            </a:r>
            <a:r>
              <a:rPr lang="en-US" sz="3600" b="1" dirty="0" err="1">
                <a:solidFill>
                  <a:prstClr val="black"/>
                </a:solidFill>
                <a:latin typeface="Calibri"/>
                <a:ea typeface="+mn-ea"/>
                <a:cs typeface="+mn-cs"/>
              </a:rPr>
              <a:t>MgR</a:t>
            </a:r>
            <a:r>
              <a:rPr lang="en-US" sz="3600" b="1" dirty="0">
                <a:solidFill>
                  <a:prstClr val="black"/>
                </a:solidFill>
                <a:latin typeface="Calibri"/>
                <a:ea typeface="+mn-ea"/>
                <a:cs typeface="+mn-cs"/>
              </a:rPr>
              <a:t>(1-sin(</a:t>
            </a:r>
            <a:r>
              <a:rPr lang="el-GR" sz="3600" b="1" dirty="0">
                <a:solidFill>
                  <a:prstClr val="black"/>
                </a:solidFill>
                <a:latin typeface="Calibri"/>
                <a:ea typeface="+mn-ea"/>
                <a:cs typeface="+mn-cs"/>
              </a:rPr>
              <a:t>φ))</a:t>
            </a:r>
          </a:p>
        </p:txBody>
      </p:sp>
      <p:grpSp>
        <p:nvGrpSpPr>
          <p:cNvPr id="6" name="Group 5"/>
          <p:cNvGrpSpPr/>
          <p:nvPr/>
        </p:nvGrpSpPr>
        <p:grpSpPr>
          <a:xfrm>
            <a:off x="4802430" y="2699303"/>
            <a:ext cx="3571665" cy="2131671"/>
            <a:chOff x="3035800" y="5195629"/>
            <a:chExt cx="2803565" cy="1488148"/>
          </a:xfrm>
        </p:grpSpPr>
        <p:cxnSp>
          <p:nvCxnSpPr>
            <p:cNvPr id="7" name="Straight Connector 6"/>
            <p:cNvCxnSpPr/>
            <p:nvPr/>
          </p:nvCxnSpPr>
          <p:spPr>
            <a:xfrm>
              <a:off x="3035800" y="5195630"/>
              <a:ext cx="238111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362243" y="5906122"/>
              <a:ext cx="1420985"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rot="16200000" flipH="1">
              <a:off x="3995925" y="5310845"/>
              <a:ext cx="1152150" cy="921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956050" y="6309375"/>
              <a:ext cx="192025" cy="1920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Calibri"/>
              </a:endParaRPr>
            </a:p>
          </p:txBody>
        </p:sp>
        <p:sp>
          <p:nvSpPr>
            <p:cNvPr id="11" name="TextBox 10"/>
            <p:cNvSpPr txBox="1"/>
            <p:nvPr/>
          </p:nvSpPr>
          <p:spPr>
            <a:xfrm>
              <a:off x="5186480" y="6232565"/>
              <a:ext cx="652885" cy="451212"/>
            </a:xfrm>
            <a:prstGeom prst="rect">
              <a:avLst/>
            </a:prstGeom>
            <a:noFill/>
          </p:spPr>
          <p:txBody>
            <a:bodyPr wrap="square" rtlCol="0">
              <a:spAutoFit/>
            </a:bodyPr>
            <a:lstStyle/>
            <a:p>
              <a:pPr fontAlgn="auto">
                <a:spcBef>
                  <a:spcPts val="0"/>
                </a:spcBef>
                <a:spcAft>
                  <a:spcPts val="0"/>
                </a:spcAft>
              </a:pPr>
              <a:r>
                <a:rPr lang="en-US" sz="3600" dirty="0" smtClean="0">
                  <a:solidFill>
                    <a:prstClr val="black"/>
                  </a:solidFill>
                  <a:latin typeface="Calibri"/>
                  <a:ea typeface="+mn-ea"/>
                  <a:cs typeface="+mn-cs"/>
                </a:rPr>
                <a:t>M</a:t>
              </a:r>
              <a:endParaRPr lang="en-US" sz="3600" dirty="0">
                <a:solidFill>
                  <a:prstClr val="black"/>
                </a:solidFill>
                <a:latin typeface="Calibri"/>
                <a:ea typeface="+mn-ea"/>
                <a:cs typeface="+mn-cs"/>
              </a:endParaRPr>
            </a:p>
          </p:txBody>
        </p:sp>
        <p:sp>
          <p:nvSpPr>
            <p:cNvPr id="12" name="TextBox 11"/>
            <p:cNvSpPr txBox="1"/>
            <p:nvPr/>
          </p:nvSpPr>
          <p:spPr>
            <a:xfrm>
              <a:off x="4633531" y="5410117"/>
              <a:ext cx="422455" cy="451212"/>
            </a:xfrm>
            <a:prstGeom prst="rect">
              <a:avLst/>
            </a:prstGeom>
            <a:noFill/>
          </p:spPr>
          <p:txBody>
            <a:bodyPr wrap="square" rtlCol="0">
              <a:spAutoFit/>
            </a:bodyPr>
            <a:lstStyle/>
            <a:p>
              <a:pPr fontAlgn="auto">
                <a:spcBef>
                  <a:spcPts val="0"/>
                </a:spcBef>
                <a:spcAft>
                  <a:spcPts val="0"/>
                </a:spcAft>
              </a:pPr>
              <a:r>
                <a:rPr lang="en-US" sz="3600" dirty="0" smtClean="0">
                  <a:solidFill>
                    <a:prstClr val="black"/>
                  </a:solidFill>
                  <a:latin typeface="Calibri"/>
                  <a:ea typeface="+mn-ea"/>
                  <a:cs typeface="+mn-cs"/>
                </a:rPr>
                <a:t>R</a:t>
              </a:r>
              <a:endParaRPr lang="en-US" sz="3600" dirty="0">
                <a:solidFill>
                  <a:prstClr val="black"/>
                </a:solidFill>
                <a:latin typeface="Calibri"/>
                <a:ea typeface="+mn-ea"/>
                <a:cs typeface="+mn-cs"/>
              </a:endParaRPr>
            </a:p>
          </p:txBody>
        </p:sp>
        <p:sp>
          <p:nvSpPr>
            <p:cNvPr id="13" name="TextBox 12"/>
            <p:cNvSpPr txBox="1"/>
            <p:nvPr/>
          </p:nvSpPr>
          <p:spPr>
            <a:xfrm>
              <a:off x="4034330" y="5464465"/>
              <a:ext cx="460860" cy="451212"/>
            </a:xfrm>
            <a:prstGeom prst="rect">
              <a:avLst/>
            </a:prstGeom>
            <a:noFill/>
          </p:spPr>
          <p:txBody>
            <a:bodyPr wrap="square" rtlCol="0">
              <a:spAutoFit/>
            </a:bodyPr>
            <a:lstStyle/>
            <a:p>
              <a:pPr fontAlgn="auto">
                <a:spcBef>
                  <a:spcPts val="0"/>
                </a:spcBef>
                <a:spcAft>
                  <a:spcPts val="0"/>
                </a:spcAft>
              </a:pPr>
              <a:r>
                <a:rPr lang="en-US" sz="3600" dirty="0" err="1" smtClean="0">
                  <a:solidFill>
                    <a:prstClr val="black"/>
                  </a:solidFill>
                  <a:latin typeface="Symbol" pitchFamily="18" charset="2"/>
                  <a:ea typeface="+mn-ea"/>
                  <a:cs typeface="+mn-cs"/>
                </a:rPr>
                <a:t>ϕ</a:t>
              </a:r>
              <a:endParaRPr lang="en-US" sz="3600" dirty="0">
                <a:solidFill>
                  <a:prstClr val="black"/>
                </a:solidFill>
                <a:latin typeface="Symbol" pitchFamily="18" charset="2"/>
                <a:ea typeface="+mn-ea"/>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prstClr val="black">
                    <a:tint val="75000"/>
                  </a:prstClr>
                </a:solidFill>
                <a:latin typeface="Calibri"/>
              </a:rPr>
              <a:pPr>
                <a:defRPr/>
              </a:pPr>
              <a:t>31</a:t>
            </a:fld>
            <a:endParaRPr lang="en-US">
              <a:solidFill>
                <a:prstClr val="black">
                  <a:tint val="75000"/>
                </a:prstClr>
              </a:solidFill>
              <a:latin typeface="Calibri"/>
            </a:endParaRPr>
          </a:p>
        </p:txBody>
      </p:sp>
      <p:sp>
        <p:nvSpPr>
          <p:cNvPr id="3" name="Rectangle 2"/>
          <p:cNvSpPr/>
          <p:nvPr/>
        </p:nvSpPr>
        <p:spPr>
          <a:xfrm>
            <a:off x="745053" y="0"/>
            <a:ext cx="7230532" cy="523220"/>
          </a:xfrm>
          <a:prstGeom prst="rect">
            <a:avLst/>
          </a:prstGeom>
        </p:spPr>
        <p:txBody>
          <a:bodyPr wrap="square">
            <a:spAutoFit/>
          </a:bodyPr>
          <a:lstStyle/>
          <a:p>
            <a:pPr fontAlgn="auto">
              <a:spcBef>
                <a:spcPts val="0"/>
              </a:spcBef>
              <a:spcAft>
                <a:spcPts val="0"/>
              </a:spcAft>
            </a:pPr>
            <a:r>
              <a:rPr lang="en-US" sz="2800" smtClean="0">
                <a:solidFill>
                  <a:prstClr val="black"/>
                </a:solidFill>
                <a:latin typeface="Calibri"/>
                <a:ea typeface="+mn-ea"/>
                <a:cs typeface="+mn-cs"/>
              </a:rPr>
              <a:t>What is the curl (∇x</a:t>
            </a:r>
            <a:r>
              <a:rPr lang="en-US" sz="2800" b="1" smtClean="0">
                <a:solidFill>
                  <a:prstClr val="black"/>
                </a:solidFill>
                <a:latin typeface="Calibri"/>
                <a:ea typeface="+mn-ea"/>
                <a:cs typeface="+mn-cs"/>
              </a:rPr>
              <a:t>F</a:t>
            </a:r>
            <a:r>
              <a:rPr lang="en-US" sz="2800" smtClean="0">
                <a:solidFill>
                  <a:prstClr val="black"/>
                </a:solidFill>
                <a:latin typeface="Calibri"/>
                <a:ea typeface="+mn-ea"/>
                <a:cs typeface="+mn-cs"/>
              </a:rPr>
              <a:t>) of this vector field, </a:t>
            </a:r>
            <a:r>
              <a:rPr lang="en-US" sz="2800" b="1" smtClean="0">
                <a:solidFill>
                  <a:prstClr val="black"/>
                </a:solidFill>
                <a:latin typeface="Calibri"/>
                <a:ea typeface="+mn-ea"/>
                <a:cs typeface="+mn-cs"/>
              </a:rPr>
              <a:t>F</a:t>
            </a:r>
            <a:r>
              <a:rPr lang="en-US" sz="2800" smtClean="0">
                <a:solidFill>
                  <a:prstClr val="black"/>
                </a:solidFill>
                <a:latin typeface="Calibri"/>
                <a:ea typeface="+mn-ea"/>
                <a:cs typeface="+mn-cs"/>
              </a:rPr>
              <a:t>?</a:t>
            </a:r>
            <a:endParaRPr lang="en-US" sz="2800">
              <a:solidFill>
                <a:prstClr val="black"/>
              </a:solidFill>
              <a:latin typeface="Calibri"/>
              <a:ea typeface="+mn-ea"/>
              <a:cs typeface="+mn-cs"/>
            </a:endParaRPr>
          </a:p>
        </p:txBody>
      </p:sp>
      <p:pic>
        <p:nvPicPr>
          <p:cNvPr id="4" name="Picture 3"/>
          <p:cNvPicPr>
            <a:picLocks noChangeAspect="1"/>
          </p:cNvPicPr>
          <p:nvPr/>
        </p:nvPicPr>
        <p:blipFill>
          <a:blip r:embed="rId3"/>
          <a:stretch>
            <a:fillRect/>
          </a:stretch>
        </p:blipFill>
        <p:spPr>
          <a:xfrm>
            <a:off x="897467" y="1913467"/>
            <a:ext cx="7437930" cy="4944533"/>
          </a:xfrm>
          <a:prstGeom prst="rect">
            <a:avLst/>
          </a:prstGeom>
        </p:spPr>
      </p:pic>
      <p:sp>
        <p:nvSpPr>
          <p:cNvPr id="6" name="TextBox 5"/>
          <p:cNvSpPr txBox="1"/>
          <p:nvPr/>
        </p:nvSpPr>
        <p:spPr>
          <a:xfrm>
            <a:off x="609600" y="575733"/>
            <a:ext cx="4442242" cy="1692771"/>
          </a:xfrm>
          <a:prstGeom prst="rect">
            <a:avLst/>
          </a:prstGeom>
          <a:noFill/>
        </p:spPr>
        <p:txBody>
          <a:bodyPr wrap="none" rtlCol="0">
            <a:spAutoFit/>
          </a:bodyPr>
          <a:lstStyle/>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 0 everywhere</a:t>
            </a:r>
          </a:p>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 ≠ 0 everywhere </a:t>
            </a:r>
          </a:p>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=0 in some places</a:t>
            </a:r>
          </a:p>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Not enough info to decide</a:t>
            </a:r>
            <a:endParaRPr lang="en-US" sz="2600">
              <a:solidFill>
                <a:prstClr val="black"/>
              </a:solidFill>
              <a:latin typeface="Calibri"/>
              <a:ea typeface="+mn-ea"/>
              <a:cs typeface="+mn-cs"/>
            </a:endParaRPr>
          </a:p>
        </p:txBody>
      </p:sp>
    </p:spTree>
    <p:extLst>
      <p:ext uri="{BB962C8B-B14F-4D97-AF65-F5344CB8AC3E}">
        <p14:creationId xmlns:p14="http://schemas.microsoft.com/office/powerpoint/2010/main" val="13671640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prstClr val="black">
                    <a:tint val="75000"/>
                  </a:prstClr>
                </a:solidFill>
                <a:latin typeface="Calibri"/>
              </a:rPr>
              <a:pPr>
                <a:defRPr/>
              </a:pPr>
              <a:t>32</a:t>
            </a:fld>
            <a:endParaRPr lang="en-US">
              <a:solidFill>
                <a:prstClr val="black">
                  <a:tint val="75000"/>
                </a:prstClr>
              </a:solidFill>
              <a:latin typeface="Calibri"/>
            </a:endParaRPr>
          </a:p>
        </p:txBody>
      </p:sp>
      <p:sp>
        <p:nvSpPr>
          <p:cNvPr id="7" name="Rectangle 6"/>
          <p:cNvSpPr/>
          <p:nvPr/>
        </p:nvSpPr>
        <p:spPr>
          <a:xfrm>
            <a:off x="745053" y="0"/>
            <a:ext cx="7230532" cy="523220"/>
          </a:xfrm>
          <a:prstGeom prst="rect">
            <a:avLst/>
          </a:prstGeom>
        </p:spPr>
        <p:txBody>
          <a:bodyPr wrap="square">
            <a:spAutoFit/>
          </a:bodyPr>
          <a:lstStyle/>
          <a:p>
            <a:pPr fontAlgn="auto">
              <a:spcBef>
                <a:spcPts val="0"/>
              </a:spcBef>
              <a:spcAft>
                <a:spcPts val="0"/>
              </a:spcAft>
            </a:pPr>
            <a:r>
              <a:rPr lang="en-US" sz="2800" smtClean="0">
                <a:solidFill>
                  <a:prstClr val="black"/>
                </a:solidFill>
                <a:latin typeface="Calibri"/>
                <a:ea typeface="+mn-ea"/>
                <a:cs typeface="+mn-cs"/>
              </a:rPr>
              <a:t>What is the curl (∇x</a:t>
            </a:r>
            <a:r>
              <a:rPr lang="en-US" sz="2800" b="1" smtClean="0">
                <a:solidFill>
                  <a:prstClr val="black"/>
                </a:solidFill>
                <a:latin typeface="Calibri"/>
                <a:ea typeface="+mn-ea"/>
                <a:cs typeface="+mn-cs"/>
              </a:rPr>
              <a:t>F</a:t>
            </a:r>
            <a:r>
              <a:rPr lang="en-US" sz="2800" smtClean="0">
                <a:solidFill>
                  <a:prstClr val="black"/>
                </a:solidFill>
                <a:latin typeface="Calibri"/>
                <a:ea typeface="+mn-ea"/>
                <a:cs typeface="+mn-cs"/>
              </a:rPr>
              <a:t>) of this vector field, </a:t>
            </a:r>
            <a:r>
              <a:rPr lang="en-US" sz="2800" b="1" smtClean="0">
                <a:solidFill>
                  <a:prstClr val="black"/>
                </a:solidFill>
                <a:latin typeface="Calibri"/>
                <a:ea typeface="+mn-ea"/>
                <a:cs typeface="+mn-cs"/>
              </a:rPr>
              <a:t>F</a:t>
            </a:r>
            <a:r>
              <a:rPr lang="en-US" sz="2800" smtClean="0">
                <a:solidFill>
                  <a:prstClr val="black"/>
                </a:solidFill>
                <a:latin typeface="Calibri"/>
                <a:ea typeface="+mn-ea"/>
                <a:cs typeface="+mn-cs"/>
              </a:rPr>
              <a:t>?</a:t>
            </a:r>
            <a:endParaRPr lang="en-US" sz="2800">
              <a:solidFill>
                <a:prstClr val="black"/>
              </a:solidFill>
              <a:latin typeface="Calibri"/>
              <a:ea typeface="+mn-ea"/>
              <a:cs typeface="+mn-cs"/>
            </a:endParaRPr>
          </a:p>
        </p:txBody>
      </p:sp>
      <p:sp>
        <p:nvSpPr>
          <p:cNvPr id="8" name="TextBox 7"/>
          <p:cNvSpPr txBox="1"/>
          <p:nvPr/>
        </p:nvSpPr>
        <p:spPr>
          <a:xfrm>
            <a:off x="609600" y="575733"/>
            <a:ext cx="4442242" cy="1692771"/>
          </a:xfrm>
          <a:prstGeom prst="rect">
            <a:avLst/>
          </a:prstGeom>
          <a:noFill/>
        </p:spPr>
        <p:txBody>
          <a:bodyPr wrap="none" rtlCol="0">
            <a:spAutoFit/>
          </a:bodyPr>
          <a:lstStyle/>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 0 everywhere</a:t>
            </a:r>
          </a:p>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 ≠ 0 everywhere </a:t>
            </a:r>
          </a:p>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=0 in some places</a:t>
            </a:r>
          </a:p>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Not enough info to decide</a:t>
            </a:r>
            <a:endParaRPr lang="en-US" sz="2600">
              <a:solidFill>
                <a:prstClr val="black"/>
              </a:solidFill>
              <a:latin typeface="Calibri"/>
              <a:ea typeface="+mn-ea"/>
              <a:cs typeface="+mn-cs"/>
            </a:endParaRPr>
          </a:p>
        </p:txBody>
      </p:sp>
      <p:pic>
        <p:nvPicPr>
          <p:cNvPr id="9" name="Picture 8"/>
          <p:cNvPicPr>
            <a:picLocks noChangeAspect="1"/>
          </p:cNvPicPr>
          <p:nvPr/>
        </p:nvPicPr>
        <p:blipFill>
          <a:blip r:embed="rId3"/>
          <a:stretch>
            <a:fillRect/>
          </a:stretch>
        </p:blipFill>
        <p:spPr>
          <a:xfrm>
            <a:off x="2302933" y="2286000"/>
            <a:ext cx="4572000" cy="4572000"/>
          </a:xfrm>
          <a:prstGeom prst="rect">
            <a:avLst/>
          </a:prstGeom>
        </p:spPr>
      </p:pic>
    </p:spTree>
    <p:extLst>
      <p:ext uri="{BB962C8B-B14F-4D97-AF65-F5344CB8AC3E}">
        <p14:creationId xmlns:p14="http://schemas.microsoft.com/office/powerpoint/2010/main" val="13815758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495" y="0"/>
            <a:ext cx="8487505" cy="1077218"/>
          </a:xfrm>
          <a:prstGeom prst="rect">
            <a:avLst/>
          </a:prstGeom>
        </p:spPr>
        <p:txBody>
          <a:bodyPr wrap="square">
            <a:spAutoFit/>
          </a:bodyPr>
          <a:lstStyle/>
          <a:p>
            <a:pPr fontAlgn="auto">
              <a:spcBef>
                <a:spcPts val="0"/>
              </a:spcBef>
              <a:spcAft>
                <a:spcPts val="0"/>
              </a:spcAft>
            </a:pPr>
            <a:r>
              <a:rPr lang="en-US" sz="3200" dirty="0" smtClean="0">
                <a:solidFill>
                  <a:srgbClr val="FF0000"/>
                </a:solidFill>
                <a:latin typeface="Calibri"/>
                <a:ea typeface="+mn-ea"/>
                <a:cs typeface="+mn-cs"/>
              </a:rPr>
              <a:t>Can you come up with </a:t>
            </a:r>
            <a:r>
              <a:rPr lang="en-US" sz="3200" dirty="0" err="1" smtClean="0">
                <a:solidFill>
                  <a:srgbClr val="FF0000"/>
                </a:solidFill>
                <a:latin typeface="Calibri"/>
                <a:ea typeface="+mn-ea"/>
                <a:cs typeface="+mn-cs"/>
              </a:rPr>
              <a:t>equipotential</a:t>
            </a:r>
            <a:r>
              <a:rPr lang="en-US" sz="3200" dirty="0" smtClean="0">
                <a:solidFill>
                  <a:srgbClr val="FF0000"/>
                </a:solidFill>
                <a:latin typeface="Calibri"/>
                <a:ea typeface="+mn-ea"/>
                <a:cs typeface="+mn-cs"/>
              </a:rPr>
              <a:t> lines for the 3 force fields below?</a:t>
            </a:r>
            <a:endParaRPr lang="en-US" sz="3200" dirty="0">
              <a:solidFill>
                <a:srgbClr val="FF0000"/>
              </a:solidFill>
              <a:latin typeface="Calibri"/>
              <a:ea typeface="+mn-ea"/>
              <a:cs typeface="+mn-cs"/>
            </a:endParaRPr>
          </a:p>
        </p:txBody>
      </p:sp>
      <p:pic>
        <p:nvPicPr>
          <p:cNvPr id="3" name="Picture 2"/>
          <p:cNvPicPr>
            <a:picLocks noChangeAspect="1"/>
          </p:cNvPicPr>
          <p:nvPr/>
        </p:nvPicPr>
        <p:blipFill>
          <a:blip r:embed="rId3" cstate="print"/>
          <a:stretch>
            <a:fillRect/>
          </a:stretch>
        </p:blipFill>
        <p:spPr>
          <a:xfrm>
            <a:off x="152400" y="1371600"/>
            <a:ext cx="5913378" cy="2927491"/>
          </a:xfrm>
          <a:prstGeom prst="rect">
            <a:avLst/>
          </a:prstGeom>
        </p:spPr>
      </p:pic>
      <p:pic>
        <p:nvPicPr>
          <p:cNvPr id="4" name="Picture 3"/>
          <p:cNvPicPr>
            <a:picLocks noChangeAspect="1"/>
          </p:cNvPicPr>
          <p:nvPr/>
        </p:nvPicPr>
        <p:blipFill>
          <a:blip r:embed="rId4" cstate="print"/>
          <a:stretch>
            <a:fillRect/>
          </a:stretch>
        </p:blipFill>
        <p:spPr>
          <a:xfrm>
            <a:off x="5841170" y="1278320"/>
            <a:ext cx="3302830" cy="2957185"/>
          </a:xfrm>
          <a:prstGeom prst="rect">
            <a:avLst/>
          </a:prstGeom>
        </p:spPr>
      </p:pic>
      <p:sp>
        <p:nvSpPr>
          <p:cNvPr id="5" name="TextBox 4"/>
          <p:cNvSpPr txBox="1"/>
          <p:nvPr/>
        </p:nvSpPr>
        <p:spPr>
          <a:xfrm>
            <a:off x="2536535" y="5080415"/>
            <a:ext cx="3187615" cy="523220"/>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ea typeface="+mn-ea"/>
                <a:cs typeface="+mn-cs"/>
              </a:rPr>
              <a:t>Draw it if possible</a:t>
            </a:r>
            <a:endParaRPr lang="en-US" sz="2800" dirty="0">
              <a:solidFill>
                <a:prstClr val="black"/>
              </a:solidFill>
              <a:latin typeface="Calibri"/>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75733"/>
            <a:ext cx="8534400" cy="892552"/>
          </a:xfrm>
          <a:prstGeom prst="rect">
            <a:avLst/>
          </a:prstGeom>
          <a:noFill/>
        </p:spPr>
        <p:txBody>
          <a:bodyPr wrap="square" rtlCol="0">
            <a:spAutoFit/>
          </a:bodyPr>
          <a:lstStyle/>
          <a:p>
            <a:pPr marL="457200" indent="-457200" fontAlgn="auto">
              <a:spcBef>
                <a:spcPts val="0"/>
              </a:spcBef>
              <a:spcAft>
                <a:spcPts val="0"/>
              </a:spcAft>
              <a:buFontTx/>
              <a:buAutoNum type="alphaUcParenR"/>
            </a:pPr>
            <a:r>
              <a:rPr lang="en-US" sz="2600" dirty="0" smtClean="0">
                <a:solidFill>
                  <a:prstClr val="black"/>
                </a:solidFill>
                <a:latin typeface="Calibri"/>
                <a:ea typeface="+mn-ea"/>
                <a:cs typeface="+mn-cs"/>
              </a:rPr>
              <a:t>= 0 everywhere              B) ≠ 0 everywhere </a:t>
            </a:r>
          </a:p>
          <a:p>
            <a:pPr marL="457200" indent="-457200" fontAlgn="auto">
              <a:spcBef>
                <a:spcPts val="0"/>
              </a:spcBef>
              <a:spcAft>
                <a:spcPts val="0"/>
              </a:spcAft>
            </a:pPr>
            <a:r>
              <a:rPr lang="en-US" sz="2600" dirty="0" smtClean="0">
                <a:solidFill>
                  <a:prstClr val="black"/>
                </a:solidFill>
                <a:latin typeface="Calibri"/>
                <a:ea typeface="+mn-ea"/>
                <a:cs typeface="+mn-cs"/>
              </a:rPr>
              <a:t>C) =0 in some places         D) Not enough info to decide</a:t>
            </a:r>
            <a:endParaRPr lang="en-US" sz="2600" dirty="0">
              <a:solidFill>
                <a:prstClr val="black"/>
              </a:solidFill>
              <a:latin typeface="Calibri"/>
              <a:ea typeface="+mn-ea"/>
              <a:cs typeface="+mn-cs"/>
            </a:endParaRPr>
          </a:p>
        </p:txBody>
      </p:sp>
      <p:sp>
        <p:nvSpPr>
          <p:cNvPr id="3" name="Rectangle 2"/>
          <p:cNvSpPr/>
          <p:nvPr/>
        </p:nvSpPr>
        <p:spPr>
          <a:xfrm>
            <a:off x="745053" y="0"/>
            <a:ext cx="7230532" cy="523220"/>
          </a:xfrm>
          <a:prstGeom prst="rect">
            <a:avLst/>
          </a:prstGeom>
        </p:spPr>
        <p:txBody>
          <a:bodyPr wrap="square">
            <a:spAutoFit/>
          </a:bodyPr>
          <a:lstStyle/>
          <a:p>
            <a:pPr fontAlgn="auto">
              <a:spcBef>
                <a:spcPts val="0"/>
              </a:spcBef>
              <a:spcAft>
                <a:spcPts val="0"/>
              </a:spcAft>
            </a:pPr>
            <a:r>
              <a:rPr lang="en-US" sz="2800" dirty="0" smtClean="0">
                <a:solidFill>
                  <a:srgbClr val="FF0000"/>
                </a:solidFill>
                <a:latin typeface="Calibri"/>
                <a:ea typeface="+mn-ea"/>
                <a:cs typeface="+mn-cs"/>
              </a:rPr>
              <a:t>What is the curl (∇</a:t>
            </a:r>
            <a:r>
              <a:rPr lang="en-US" sz="2800" dirty="0" err="1" smtClean="0">
                <a:solidFill>
                  <a:srgbClr val="FF0000"/>
                </a:solidFill>
                <a:latin typeface="Calibri"/>
                <a:ea typeface="+mn-ea"/>
                <a:cs typeface="+mn-cs"/>
              </a:rPr>
              <a:t>x</a:t>
            </a:r>
            <a:r>
              <a:rPr lang="en-US" sz="2800" b="1" dirty="0" err="1" smtClean="0">
                <a:solidFill>
                  <a:srgbClr val="FF0000"/>
                </a:solidFill>
                <a:latin typeface="Calibri"/>
                <a:ea typeface="+mn-ea"/>
                <a:cs typeface="+mn-cs"/>
              </a:rPr>
              <a:t>F</a:t>
            </a:r>
            <a:r>
              <a:rPr lang="en-US" sz="2800" dirty="0" smtClean="0">
                <a:solidFill>
                  <a:srgbClr val="FF0000"/>
                </a:solidFill>
                <a:latin typeface="Calibri"/>
                <a:ea typeface="+mn-ea"/>
                <a:cs typeface="+mn-cs"/>
              </a:rPr>
              <a:t>) of this vector field, </a:t>
            </a:r>
            <a:r>
              <a:rPr lang="en-US" sz="2800" b="1" dirty="0" smtClean="0">
                <a:solidFill>
                  <a:srgbClr val="FF0000"/>
                </a:solidFill>
                <a:latin typeface="Calibri"/>
                <a:ea typeface="+mn-ea"/>
                <a:cs typeface="+mn-cs"/>
              </a:rPr>
              <a:t>F</a:t>
            </a:r>
            <a:r>
              <a:rPr lang="en-US" sz="2800" dirty="0" smtClean="0">
                <a:solidFill>
                  <a:srgbClr val="FF0000"/>
                </a:solidFill>
                <a:latin typeface="Calibri"/>
                <a:ea typeface="+mn-ea"/>
                <a:cs typeface="+mn-cs"/>
              </a:rPr>
              <a:t>?</a:t>
            </a:r>
            <a:endParaRPr lang="en-US" sz="2800" dirty="0">
              <a:solidFill>
                <a:srgbClr val="FF0000"/>
              </a:solidFill>
              <a:latin typeface="Calibri"/>
              <a:ea typeface="+mn-ea"/>
              <a:cs typeface="+mn-cs"/>
            </a:endParaRPr>
          </a:p>
        </p:txBody>
      </p:sp>
      <p:pic>
        <p:nvPicPr>
          <p:cNvPr id="4" name="Picture 3"/>
          <p:cNvPicPr>
            <a:picLocks noChangeAspect="1"/>
          </p:cNvPicPr>
          <p:nvPr/>
        </p:nvPicPr>
        <p:blipFill>
          <a:blip r:embed="rId3" cstate="print"/>
          <a:stretch>
            <a:fillRect/>
          </a:stretch>
        </p:blipFill>
        <p:spPr>
          <a:xfrm>
            <a:off x="-13740" y="2362200"/>
            <a:ext cx="5957340" cy="2949255"/>
          </a:xfrm>
          <a:prstGeom prst="rect">
            <a:avLst/>
          </a:prstGeom>
        </p:spPr>
      </p:pic>
      <p:pic>
        <p:nvPicPr>
          <p:cNvPr id="5" name="Picture 4"/>
          <p:cNvPicPr>
            <a:picLocks noChangeAspect="1"/>
          </p:cNvPicPr>
          <p:nvPr/>
        </p:nvPicPr>
        <p:blipFill>
          <a:blip r:embed="rId4" cstate="print"/>
          <a:stretch>
            <a:fillRect/>
          </a:stretch>
        </p:blipFill>
        <p:spPr>
          <a:xfrm>
            <a:off x="5841170" y="2366884"/>
            <a:ext cx="3302830" cy="29571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5053" y="0"/>
            <a:ext cx="7230532" cy="1384995"/>
          </a:xfrm>
          <a:prstGeom prst="rect">
            <a:avLst/>
          </a:prstGeom>
        </p:spPr>
        <p:txBody>
          <a:bodyPr wrap="square">
            <a:spAutoFit/>
          </a:bodyPr>
          <a:lstStyle/>
          <a:p>
            <a:r>
              <a:rPr lang="en-US" sz="2800" dirty="0" smtClean="0">
                <a:solidFill>
                  <a:srgbClr val="FF0000"/>
                </a:solidFill>
              </a:rPr>
              <a:t>Now think about line integrals about various loops, to convince yourself they are always 0 in the “curl-free” cases.</a:t>
            </a:r>
            <a:endParaRPr lang="en-US" sz="2800" dirty="0">
              <a:solidFill>
                <a:srgbClr val="FF0000"/>
              </a:solidFill>
            </a:endParaRPr>
          </a:p>
        </p:txBody>
      </p:sp>
      <p:pic>
        <p:nvPicPr>
          <p:cNvPr id="4" name="Picture 3"/>
          <p:cNvPicPr>
            <a:picLocks noChangeAspect="1"/>
          </p:cNvPicPr>
          <p:nvPr/>
        </p:nvPicPr>
        <p:blipFill>
          <a:blip r:embed="rId3" cstate="print"/>
          <a:stretch>
            <a:fillRect/>
          </a:stretch>
        </p:blipFill>
        <p:spPr>
          <a:xfrm>
            <a:off x="-117975" y="2438400"/>
            <a:ext cx="5957340" cy="2949255"/>
          </a:xfrm>
          <a:prstGeom prst="rect">
            <a:avLst/>
          </a:prstGeom>
        </p:spPr>
      </p:pic>
      <p:pic>
        <p:nvPicPr>
          <p:cNvPr id="5" name="Picture 4"/>
          <p:cNvPicPr>
            <a:picLocks noChangeAspect="1"/>
          </p:cNvPicPr>
          <p:nvPr/>
        </p:nvPicPr>
        <p:blipFill>
          <a:blip r:embed="rId4" cstate="print"/>
          <a:stretch>
            <a:fillRect/>
          </a:stretch>
        </p:blipFill>
        <p:spPr>
          <a:xfrm>
            <a:off x="5841170" y="2366884"/>
            <a:ext cx="3302830" cy="2957185"/>
          </a:xfrm>
          <a:prstGeom prst="rect">
            <a:avLst/>
          </a:prstGeom>
        </p:spPr>
      </p:pic>
    </p:spTree>
    <p:extLst>
      <p:ext uri="{BB962C8B-B14F-4D97-AF65-F5344CB8AC3E}">
        <p14:creationId xmlns:p14="http://schemas.microsoft.com/office/powerpoint/2010/main" val="18348644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prstClr val="black">
                    <a:tint val="75000"/>
                  </a:prstClr>
                </a:solidFill>
                <a:latin typeface="Calibri"/>
              </a:rPr>
              <a:pPr>
                <a:defRPr/>
              </a:pPr>
              <a:t>36</a:t>
            </a:fld>
            <a:endParaRPr lang="en-US">
              <a:solidFill>
                <a:prstClr val="black">
                  <a:tint val="75000"/>
                </a:prstClr>
              </a:solidFill>
              <a:latin typeface="Calibri"/>
            </a:endParaRPr>
          </a:p>
        </p:txBody>
      </p:sp>
      <p:sp>
        <p:nvSpPr>
          <p:cNvPr id="4" name="TextBox 3"/>
          <p:cNvSpPr txBox="1"/>
          <p:nvPr/>
        </p:nvSpPr>
        <p:spPr>
          <a:xfrm>
            <a:off x="389467" y="1744133"/>
            <a:ext cx="6776214" cy="3539431"/>
          </a:xfrm>
          <a:prstGeom prst="rect">
            <a:avLst/>
          </a:prstGeom>
          <a:noFill/>
        </p:spPr>
        <p:txBody>
          <a:bodyPr wrap="none" rtlCol="0">
            <a:spAutoFit/>
          </a:bodyPr>
          <a:lstStyle/>
          <a:p>
            <a:pPr fontAlgn="auto">
              <a:spcBef>
                <a:spcPts val="0"/>
              </a:spcBef>
              <a:spcAft>
                <a:spcPts val="0"/>
              </a:spcAft>
            </a:pPr>
            <a:r>
              <a:rPr lang="en-US" sz="2800" dirty="0">
                <a:solidFill>
                  <a:prstClr val="black"/>
                </a:solidFill>
                <a:latin typeface="Calibri"/>
                <a:ea typeface="+mn-ea"/>
                <a:cs typeface="+mn-cs"/>
              </a:rPr>
              <a:t>Discussion </a:t>
            </a:r>
            <a:r>
              <a:rPr lang="en-US" sz="2800" dirty="0" smtClean="0">
                <a:solidFill>
                  <a:prstClr val="black"/>
                </a:solidFill>
                <a:latin typeface="Calibri"/>
                <a:ea typeface="+mn-ea"/>
                <a:cs typeface="+mn-cs"/>
              </a:rPr>
              <a:t>questions:</a:t>
            </a:r>
            <a:endParaRPr lang="en-US" sz="2800" dirty="0">
              <a:solidFill>
                <a:prstClr val="black"/>
              </a:solidFill>
              <a:latin typeface="Calibri"/>
              <a:ea typeface="+mn-ea"/>
              <a:cs typeface="+mn-cs"/>
            </a:endParaRPr>
          </a:p>
          <a:p>
            <a:pPr fontAlgn="auto">
              <a:spcBef>
                <a:spcPts val="0"/>
              </a:spcBef>
              <a:spcAft>
                <a:spcPts val="0"/>
              </a:spcAft>
            </a:pPr>
            <a:endParaRPr lang="en-US" sz="2800" dirty="0">
              <a:solidFill>
                <a:prstClr val="black"/>
              </a:solidFill>
              <a:latin typeface="Calibri"/>
              <a:ea typeface="+mn-ea"/>
              <a:cs typeface="+mn-cs"/>
            </a:endParaRPr>
          </a:p>
          <a:p>
            <a:pPr fontAlgn="auto">
              <a:spcBef>
                <a:spcPts val="0"/>
              </a:spcBef>
              <a:spcAft>
                <a:spcPts val="0"/>
              </a:spcAft>
            </a:pPr>
            <a:endParaRPr lang="en-US" sz="2800" dirty="0">
              <a:solidFill>
                <a:prstClr val="black"/>
              </a:solidFill>
              <a:latin typeface="Calibri"/>
              <a:ea typeface="+mn-ea"/>
              <a:cs typeface="+mn-cs"/>
            </a:endParaRPr>
          </a:p>
          <a:p>
            <a:pPr fontAlgn="auto">
              <a:spcBef>
                <a:spcPts val="0"/>
              </a:spcBef>
              <a:spcAft>
                <a:spcPts val="0"/>
              </a:spcAft>
            </a:pPr>
            <a:r>
              <a:rPr lang="en-US" sz="2800" dirty="0" smtClean="0">
                <a:solidFill>
                  <a:prstClr val="black"/>
                </a:solidFill>
                <a:latin typeface="Calibri"/>
                <a:ea typeface="+mn-ea"/>
                <a:cs typeface="+mn-cs"/>
              </a:rPr>
              <a:t>-  Why </a:t>
            </a:r>
            <a:r>
              <a:rPr lang="en-US" sz="2800" dirty="0">
                <a:solidFill>
                  <a:prstClr val="black"/>
                </a:solidFill>
                <a:latin typeface="Calibri"/>
                <a:ea typeface="+mn-ea"/>
                <a:cs typeface="+mn-cs"/>
              </a:rPr>
              <a:t>is there a minus sign in  F = -</a:t>
            </a:r>
            <a:r>
              <a:rPr lang="en-US" sz="2800" dirty="0" err="1">
                <a:solidFill>
                  <a:prstClr val="black"/>
                </a:solidFill>
                <a:latin typeface="Calibri"/>
                <a:ea typeface="+mn-ea"/>
                <a:cs typeface="+mn-cs"/>
              </a:rPr>
              <a:t>dU</a:t>
            </a:r>
            <a:r>
              <a:rPr lang="en-US" sz="2800" dirty="0">
                <a:solidFill>
                  <a:prstClr val="black"/>
                </a:solidFill>
                <a:latin typeface="Calibri"/>
                <a:ea typeface="+mn-ea"/>
                <a:cs typeface="+mn-cs"/>
              </a:rPr>
              <a:t>/dx</a:t>
            </a:r>
            <a:r>
              <a:rPr lang="en-US" sz="2800" dirty="0" smtClean="0">
                <a:solidFill>
                  <a:prstClr val="black"/>
                </a:solidFill>
                <a:latin typeface="Calibri"/>
                <a:ea typeface="+mn-ea"/>
                <a:cs typeface="+mn-cs"/>
              </a:rPr>
              <a:t>?</a:t>
            </a:r>
          </a:p>
          <a:p>
            <a:pPr fontAlgn="auto">
              <a:spcBef>
                <a:spcPts val="0"/>
              </a:spcBef>
              <a:spcAft>
                <a:spcPts val="0"/>
              </a:spcAft>
            </a:pPr>
            <a:endParaRPr lang="en-US" sz="2800" dirty="0" smtClean="0">
              <a:solidFill>
                <a:prstClr val="black"/>
              </a:solidFill>
              <a:latin typeface="Calibri"/>
              <a:ea typeface="+mn-ea"/>
              <a:cs typeface="+mn-cs"/>
            </a:endParaRPr>
          </a:p>
          <a:p>
            <a:pPr fontAlgn="auto">
              <a:spcBef>
                <a:spcPts val="0"/>
              </a:spcBef>
              <a:spcAft>
                <a:spcPts val="0"/>
              </a:spcAft>
            </a:pPr>
            <a:r>
              <a:rPr lang="en-US" sz="2800" dirty="0" smtClean="0">
                <a:solidFill>
                  <a:prstClr val="black"/>
                </a:solidFill>
                <a:latin typeface="Calibri"/>
                <a:ea typeface="+mn-ea"/>
                <a:cs typeface="+mn-cs"/>
              </a:rPr>
              <a:t>-  What </a:t>
            </a:r>
            <a:r>
              <a:rPr lang="en-US" sz="2800" dirty="0">
                <a:solidFill>
                  <a:prstClr val="black"/>
                </a:solidFill>
                <a:latin typeface="Calibri"/>
                <a:ea typeface="+mn-ea"/>
                <a:cs typeface="+mn-cs"/>
              </a:rPr>
              <a:t>is the physical meaning of the zero of </a:t>
            </a:r>
            <a:endParaRPr lang="en-US" sz="2800" dirty="0" smtClean="0">
              <a:solidFill>
                <a:prstClr val="black"/>
              </a:solidFill>
              <a:latin typeface="Calibri"/>
              <a:ea typeface="+mn-ea"/>
              <a:cs typeface="+mn-cs"/>
            </a:endParaRPr>
          </a:p>
          <a:p>
            <a:pPr fontAlgn="auto">
              <a:spcBef>
                <a:spcPts val="0"/>
              </a:spcBef>
              <a:spcAft>
                <a:spcPts val="0"/>
              </a:spcAft>
            </a:pPr>
            <a:r>
              <a:rPr lang="en-US" sz="2800" dirty="0" smtClean="0">
                <a:solidFill>
                  <a:prstClr val="black"/>
                </a:solidFill>
                <a:latin typeface="Calibri"/>
                <a:ea typeface="+mn-ea"/>
                <a:cs typeface="+mn-cs"/>
              </a:rPr>
              <a:t>potential </a:t>
            </a:r>
            <a:r>
              <a:rPr lang="en-US" sz="2800" dirty="0">
                <a:solidFill>
                  <a:prstClr val="black"/>
                </a:solidFill>
                <a:latin typeface="Calibri"/>
                <a:ea typeface="+mn-ea"/>
                <a:cs typeface="+mn-cs"/>
              </a:rPr>
              <a:t>energy?</a:t>
            </a:r>
          </a:p>
          <a:p>
            <a:pPr fontAlgn="auto">
              <a:spcBef>
                <a:spcPts val="0"/>
              </a:spcBef>
              <a:spcAft>
                <a:spcPts val="0"/>
              </a:spcAft>
            </a:pPr>
            <a:endParaRPr lang="en-US" sz="2800" dirty="0">
              <a:solidFill>
                <a:prstClr val="black"/>
              </a:solidFill>
              <a:latin typeface="Calibri"/>
              <a:ea typeface="+mn-ea"/>
              <a:cs typeface="+mn-cs"/>
            </a:endParaRPr>
          </a:p>
        </p:txBody>
      </p:sp>
    </p:spTree>
    <p:extLst>
      <p:ext uri="{BB962C8B-B14F-4D97-AF65-F5344CB8AC3E}">
        <p14:creationId xmlns:p14="http://schemas.microsoft.com/office/powerpoint/2010/main" val="14327326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prstClr val="black">
                    <a:tint val="75000"/>
                  </a:prstClr>
                </a:solidFill>
                <a:latin typeface="Calibri"/>
              </a:rPr>
              <a:pPr>
                <a:defRPr/>
              </a:pPr>
              <a:t>37</a:t>
            </a:fld>
            <a:endParaRPr lang="en-US">
              <a:solidFill>
                <a:prstClr val="black">
                  <a:tint val="75000"/>
                </a:prstClr>
              </a:solidFill>
              <a:latin typeface="Calibri"/>
            </a:endParaRPr>
          </a:p>
        </p:txBody>
      </p:sp>
      <p:pic>
        <p:nvPicPr>
          <p:cNvPr id="6" name="Picture 5"/>
          <p:cNvPicPr>
            <a:picLocks noChangeAspect="1"/>
          </p:cNvPicPr>
          <p:nvPr/>
        </p:nvPicPr>
        <p:blipFill>
          <a:blip r:embed="rId3"/>
          <a:srcRect b="9970"/>
          <a:stretch>
            <a:fillRect/>
          </a:stretch>
        </p:blipFill>
        <p:spPr>
          <a:xfrm>
            <a:off x="2027740" y="2525678"/>
            <a:ext cx="5947834" cy="4281514"/>
          </a:xfrm>
          <a:prstGeom prst="rect">
            <a:avLst/>
          </a:prstGeom>
        </p:spPr>
      </p:pic>
      <p:sp>
        <p:nvSpPr>
          <p:cNvPr id="7" name="Rectangle 6"/>
          <p:cNvSpPr/>
          <p:nvPr/>
        </p:nvSpPr>
        <p:spPr>
          <a:xfrm>
            <a:off x="745053" y="0"/>
            <a:ext cx="7230532" cy="523220"/>
          </a:xfrm>
          <a:prstGeom prst="rect">
            <a:avLst/>
          </a:prstGeom>
        </p:spPr>
        <p:txBody>
          <a:bodyPr wrap="square">
            <a:spAutoFit/>
          </a:bodyPr>
          <a:lstStyle/>
          <a:p>
            <a:pPr fontAlgn="auto">
              <a:spcBef>
                <a:spcPts val="0"/>
              </a:spcBef>
              <a:spcAft>
                <a:spcPts val="0"/>
              </a:spcAft>
            </a:pPr>
            <a:r>
              <a:rPr lang="en-US" sz="2800" smtClean="0">
                <a:solidFill>
                  <a:prstClr val="black"/>
                </a:solidFill>
                <a:latin typeface="Calibri"/>
                <a:ea typeface="+mn-ea"/>
                <a:cs typeface="+mn-cs"/>
              </a:rPr>
              <a:t>What is the curl (∇x</a:t>
            </a:r>
            <a:r>
              <a:rPr lang="en-US" sz="2800" b="1" smtClean="0">
                <a:solidFill>
                  <a:prstClr val="black"/>
                </a:solidFill>
                <a:latin typeface="Calibri"/>
                <a:ea typeface="+mn-ea"/>
                <a:cs typeface="+mn-cs"/>
              </a:rPr>
              <a:t>F</a:t>
            </a:r>
            <a:r>
              <a:rPr lang="en-US" sz="2800" smtClean="0">
                <a:solidFill>
                  <a:prstClr val="black"/>
                </a:solidFill>
                <a:latin typeface="Calibri"/>
                <a:ea typeface="+mn-ea"/>
                <a:cs typeface="+mn-cs"/>
              </a:rPr>
              <a:t>) of this vector field, </a:t>
            </a:r>
            <a:r>
              <a:rPr lang="en-US" sz="2800" b="1" smtClean="0">
                <a:solidFill>
                  <a:prstClr val="black"/>
                </a:solidFill>
                <a:latin typeface="Calibri"/>
                <a:ea typeface="+mn-ea"/>
                <a:cs typeface="+mn-cs"/>
              </a:rPr>
              <a:t>F</a:t>
            </a:r>
            <a:r>
              <a:rPr lang="en-US" sz="2800" smtClean="0">
                <a:solidFill>
                  <a:prstClr val="black"/>
                </a:solidFill>
                <a:latin typeface="Calibri"/>
                <a:ea typeface="+mn-ea"/>
                <a:cs typeface="+mn-cs"/>
              </a:rPr>
              <a:t>?</a:t>
            </a:r>
            <a:endParaRPr lang="en-US" sz="2800">
              <a:solidFill>
                <a:prstClr val="black"/>
              </a:solidFill>
              <a:latin typeface="Calibri"/>
              <a:ea typeface="+mn-ea"/>
              <a:cs typeface="+mn-cs"/>
            </a:endParaRPr>
          </a:p>
        </p:txBody>
      </p:sp>
      <p:sp>
        <p:nvSpPr>
          <p:cNvPr id="8" name="TextBox 7"/>
          <p:cNvSpPr txBox="1"/>
          <p:nvPr/>
        </p:nvSpPr>
        <p:spPr>
          <a:xfrm>
            <a:off x="609600" y="575733"/>
            <a:ext cx="4442242" cy="1692771"/>
          </a:xfrm>
          <a:prstGeom prst="rect">
            <a:avLst/>
          </a:prstGeom>
          <a:noFill/>
        </p:spPr>
        <p:txBody>
          <a:bodyPr wrap="none" rtlCol="0">
            <a:spAutoFit/>
          </a:bodyPr>
          <a:lstStyle/>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 0 everywhere</a:t>
            </a:r>
          </a:p>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 ≠ 0 everywhere </a:t>
            </a:r>
          </a:p>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=0 in some places</a:t>
            </a:r>
          </a:p>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Not enough info to decide</a:t>
            </a:r>
            <a:endParaRPr lang="en-US" sz="2600">
              <a:solidFill>
                <a:prstClr val="black"/>
              </a:solidFill>
              <a:latin typeface="Calibri"/>
              <a:ea typeface="+mn-ea"/>
              <a:cs typeface="+mn-cs"/>
            </a:endParaRPr>
          </a:p>
        </p:txBody>
      </p:sp>
    </p:spTree>
    <p:extLst>
      <p:ext uri="{BB962C8B-B14F-4D97-AF65-F5344CB8AC3E}">
        <p14:creationId xmlns:p14="http://schemas.microsoft.com/office/powerpoint/2010/main" val="39441723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l="10494" t="5502" r="13316" b="5178"/>
          <a:stretch>
            <a:fillRect/>
          </a:stretch>
        </p:blipFill>
        <p:spPr>
          <a:xfrm>
            <a:off x="1303867" y="1423028"/>
            <a:ext cx="6380185" cy="5434972"/>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prstClr val="black">
                    <a:tint val="75000"/>
                  </a:prstClr>
                </a:solidFill>
                <a:latin typeface="Calibri"/>
              </a:rPr>
              <a:pPr>
                <a:defRPr/>
              </a:pPr>
              <a:t>38</a:t>
            </a:fld>
            <a:endParaRPr lang="en-US">
              <a:solidFill>
                <a:prstClr val="black">
                  <a:tint val="75000"/>
                </a:prstClr>
              </a:solidFill>
              <a:latin typeface="Calibri"/>
            </a:endParaRPr>
          </a:p>
        </p:txBody>
      </p:sp>
      <p:sp>
        <p:nvSpPr>
          <p:cNvPr id="6" name="TextBox 5"/>
          <p:cNvSpPr txBox="1"/>
          <p:nvPr/>
        </p:nvSpPr>
        <p:spPr>
          <a:xfrm>
            <a:off x="609600" y="575733"/>
            <a:ext cx="8534400" cy="892552"/>
          </a:xfrm>
          <a:prstGeom prst="rect">
            <a:avLst/>
          </a:prstGeom>
          <a:noFill/>
        </p:spPr>
        <p:txBody>
          <a:bodyPr wrap="square" rtlCol="0">
            <a:spAutoFit/>
          </a:bodyPr>
          <a:lstStyle/>
          <a:p>
            <a:pPr marL="457200" indent="-457200" fontAlgn="auto">
              <a:spcBef>
                <a:spcPts val="0"/>
              </a:spcBef>
              <a:spcAft>
                <a:spcPts val="0"/>
              </a:spcAft>
              <a:buFontTx/>
              <a:buAutoNum type="alphaUcParenR"/>
            </a:pPr>
            <a:r>
              <a:rPr lang="en-US" sz="2600" smtClean="0">
                <a:solidFill>
                  <a:prstClr val="black"/>
                </a:solidFill>
                <a:latin typeface="Calibri"/>
                <a:ea typeface="+mn-ea"/>
                <a:cs typeface="+mn-cs"/>
              </a:rPr>
              <a:t>= 0 everywhere              B) ≠ 0 everywhere </a:t>
            </a:r>
          </a:p>
          <a:p>
            <a:pPr marL="457200" indent="-457200" fontAlgn="auto">
              <a:spcBef>
                <a:spcPts val="0"/>
              </a:spcBef>
              <a:spcAft>
                <a:spcPts val="0"/>
              </a:spcAft>
            </a:pPr>
            <a:r>
              <a:rPr lang="en-US" sz="2600" smtClean="0">
                <a:solidFill>
                  <a:prstClr val="black"/>
                </a:solidFill>
                <a:latin typeface="Calibri"/>
                <a:ea typeface="+mn-ea"/>
                <a:cs typeface="+mn-cs"/>
              </a:rPr>
              <a:t>C) =0 in some places         D) Not enough info to decide</a:t>
            </a:r>
            <a:endParaRPr lang="en-US" sz="2600">
              <a:solidFill>
                <a:prstClr val="black"/>
              </a:solidFill>
              <a:latin typeface="Calibri"/>
              <a:ea typeface="+mn-ea"/>
              <a:cs typeface="+mn-cs"/>
            </a:endParaRPr>
          </a:p>
        </p:txBody>
      </p:sp>
      <p:sp>
        <p:nvSpPr>
          <p:cNvPr id="7" name="Rectangle 6"/>
          <p:cNvSpPr/>
          <p:nvPr/>
        </p:nvSpPr>
        <p:spPr>
          <a:xfrm>
            <a:off x="745053" y="0"/>
            <a:ext cx="7230532" cy="523220"/>
          </a:xfrm>
          <a:prstGeom prst="rect">
            <a:avLst/>
          </a:prstGeom>
        </p:spPr>
        <p:txBody>
          <a:bodyPr wrap="square">
            <a:spAutoFit/>
          </a:bodyPr>
          <a:lstStyle/>
          <a:p>
            <a:pPr fontAlgn="auto">
              <a:spcBef>
                <a:spcPts val="0"/>
              </a:spcBef>
              <a:spcAft>
                <a:spcPts val="0"/>
              </a:spcAft>
            </a:pPr>
            <a:r>
              <a:rPr lang="en-US" sz="2800" smtClean="0">
                <a:solidFill>
                  <a:prstClr val="black"/>
                </a:solidFill>
                <a:latin typeface="Calibri"/>
                <a:ea typeface="+mn-ea"/>
                <a:cs typeface="+mn-cs"/>
              </a:rPr>
              <a:t>What is the curl (∇x</a:t>
            </a:r>
            <a:r>
              <a:rPr lang="en-US" sz="2800" b="1" smtClean="0">
                <a:solidFill>
                  <a:prstClr val="black"/>
                </a:solidFill>
                <a:latin typeface="Calibri"/>
                <a:ea typeface="+mn-ea"/>
                <a:cs typeface="+mn-cs"/>
              </a:rPr>
              <a:t>F</a:t>
            </a:r>
            <a:r>
              <a:rPr lang="en-US" sz="2800" smtClean="0">
                <a:solidFill>
                  <a:prstClr val="black"/>
                </a:solidFill>
                <a:latin typeface="Calibri"/>
                <a:ea typeface="+mn-ea"/>
                <a:cs typeface="+mn-cs"/>
              </a:rPr>
              <a:t>) of this vector field, </a:t>
            </a:r>
            <a:r>
              <a:rPr lang="en-US" sz="2800" b="1" smtClean="0">
                <a:solidFill>
                  <a:prstClr val="black"/>
                </a:solidFill>
                <a:latin typeface="Calibri"/>
                <a:ea typeface="+mn-ea"/>
                <a:cs typeface="+mn-cs"/>
              </a:rPr>
              <a:t>F</a:t>
            </a:r>
            <a:r>
              <a:rPr lang="en-US" sz="2800" smtClean="0">
                <a:solidFill>
                  <a:prstClr val="black"/>
                </a:solidFill>
                <a:latin typeface="Calibri"/>
                <a:ea typeface="+mn-ea"/>
                <a:cs typeface="+mn-cs"/>
              </a:rPr>
              <a:t>?</a:t>
            </a:r>
            <a:endParaRPr lang="en-US" sz="2800">
              <a:solidFill>
                <a:prstClr val="black"/>
              </a:solidFill>
              <a:latin typeface="Calibri"/>
              <a:ea typeface="+mn-ea"/>
              <a:cs typeface="+mn-cs"/>
            </a:endParaRPr>
          </a:p>
        </p:txBody>
      </p:sp>
    </p:spTree>
    <p:extLst>
      <p:ext uri="{BB962C8B-B14F-4D97-AF65-F5344CB8AC3E}">
        <p14:creationId xmlns:p14="http://schemas.microsoft.com/office/powerpoint/2010/main" val="137088016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l="10494" t="5502" r="13316" b="5178"/>
          <a:stretch>
            <a:fillRect/>
          </a:stretch>
        </p:blipFill>
        <p:spPr>
          <a:xfrm>
            <a:off x="1303867" y="1423028"/>
            <a:ext cx="6380185" cy="5434972"/>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39</a:t>
            </a:fld>
            <a:endParaRPr lang="en-US"/>
          </a:p>
        </p:txBody>
      </p:sp>
      <p:sp>
        <p:nvSpPr>
          <p:cNvPr id="6" name="TextBox 5"/>
          <p:cNvSpPr txBox="1"/>
          <p:nvPr/>
        </p:nvSpPr>
        <p:spPr>
          <a:xfrm>
            <a:off x="609600" y="575733"/>
            <a:ext cx="8534400" cy="892552"/>
          </a:xfrm>
          <a:prstGeom prst="rect">
            <a:avLst/>
          </a:prstGeom>
          <a:noFill/>
        </p:spPr>
        <p:txBody>
          <a:bodyPr wrap="square" rtlCol="0">
            <a:spAutoFit/>
          </a:bodyPr>
          <a:lstStyle/>
          <a:p>
            <a:pPr marL="457200" indent="-457200">
              <a:buAutoNum type="alphaUcParenR"/>
            </a:pPr>
            <a:r>
              <a:rPr lang="en-US" sz="2600" smtClean="0"/>
              <a:t>= 0 everywhere              B) ≠ 0 everywhere </a:t>
            </a:r>
          </a:p>
          <a:p>
            <a:pPr marL="457200" indent="-457200"/>
            <a:r>
              <a:rPr lang="en-US" sz="2600" smtClean="0"/>
              <a:t>C) =0 in some places         D) Not enough info to decide</a:t>
            </a:r>
            <a:endParaRPr lang="en-US" sz="2600"/>
          </a:p>
        </p:txBody>
      </p:sp>
      <p:sp>
        <p:nvSpPr>
          <p:cNvPr id="7" name="Rectangle 6"/>
          <p:cNvSpPr/>
          <p:nvPr/>
        </p:nvSpPr>
        <p:spPr>
          <a:xfrm>
            <a:off x="745053" y="0"/>
            <a:ext cx="7230532" cy="523220"/>
          </a:xfrm>
          <a:prstGeom prst="rect">
            <a:avLst/>
          </a:prstGeom>
        </p:spPr>
        <p:txBody>
          <a:bodyPr wrap="square">
            <a:spAutoFit/>
          </a:bodyPr>
          <a:lstStyle/>
          <a:p>
            <a:r>
              <a:rPr lang="en-US" sz="2800" smtClean="0"/>
              <a:t>What is the curl (∇x</a:t>
            </a:r>
            <a:r>
              <a:rPr lang="en-US" sz="2800" b="1" smtClean="0"/>
              <a:t>F</a:t>
            </a:r>
            <a:r>
              <a:rPr lang="en-US" sz="2800" smtClean="0"/>
              <a:t>) of this vector field, </a:t>
            </a:r>
            <a:r>
              <a:rPr lang="en-US" sz="2800" b="1" smtClean="0"/>
              <a:t>F</a:t>
            </a:r>
            <a:r>
              <a:rPr lang="en-US" sz="2800" smtClean="0"/>
              <a:t>?</a:t>
            </a:r>
            <a:endParaRPr lang="en-US" sz="2800"/>
          </a:p>
        </p:txBody>
      </p:sp>
      <p:sp>
        <p:nvSpPr>
          <p:cNvPr id="9" name="Rectangle 8"/>
          <p:cNvSpPr/>
          <p:nvPr/>
        </p:nvSpPr>
        <p:spPr bwMode="auto">
          <a:xfrm>
            <a:off x="3166534" y="3589867"/>
            <a:ext cx="2726267" cy="1066800"/>
          </a:xfrm>
          <a:prstGeom prst="rect">
            <a:avLst/>
          </a:prstGeom>
          <a:noFill/>
          <a:ln w="635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1" name="Straight Arrow Connector 10"/>
          <p:cNvCxnSpPr/>
          <p:nvPr/>
        </p:nvCxnSpPr>
        <p:spPr bwMode="auto">
          <a:xfrm>
            <a:off x="3674535" y="3589866"/>
            <a:ext cx="1168400" cy="1588"/>
          </a:xfrm>
          <a:prstGeom prst="straightConnector1">
            <a:avLst/>
          </a:prstGeom>
          <a:noFill/>
          <a:ln w="63500" cap="flat" cmpd="sng" algn="ctr">
            <a:solidFill>
              <a:srgbClr val="FF0000"/>
            </a:solidFill>
            <a:prstDash val="dash"/>
            <a:round/>
            <a:headEnd type="none" w="med" len="med"/>
            <a:tailEnd type="arrow"/>
          </a:ln>
          <a:effectLst/>
        </p:spPr>
      </p:cxnSp>
    </p:spTree>
    <p:extLst>
      <p:ext uri="{BB962C8B-B14F-4D97-AF65-F5344CB8AC3E}">
        <p14:creationId xmlns:p14="http://schemas.microsoft.com/office/powerpoint/2010/main" val="12215763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4</a:t>
            </a:fld>
            <a:endParaRPr lang="en-US"/>
          </a:p>
        </p:txBody>
      </p:sp>
      <p:sp>
        <p:nvSpPr>
          <p:cNvPr id="5" name="Rectangle 4"/>
          <p:cNvSpPr/>
          <p:nvPr/>
        </p:nvSpPr>
        <p:spPr>
          <a:xfrm>
            <a:off x="220133" y="667800"/>
            <a:ext cx="8602133" cy="2677656"/>
          </a:xfrm>
          <a:prstGeom prst="rect">
            <a:avLst/>
          </a:prstGeom>
        </p:spPr>
        <p:txBody>
          <a:bodyPr wrap="square">
            <a:spAutoFit/>
          </a:bodyPr>
          <a:lstStyle/>
          <a:p>
            <a:r>
              <a:rPr lang="en-US" sz="2800" smtClean="0"/>
              <a:t>In which of the following situations is</a:t>
            </a:r>
            <a:br>
              <a:rPr lang="en-US" sz="2800" smtClean="0"/>
            </a:br>
            <a:r>
              <a:rPr lang="en-US" sz="2800" smtClean="0"/>
              <a:t> </a:t>
            </a:r>
            <a:r>
              <a:rPr lang="en-US" sz="2800" u="sng" smtClean="0"/>
              <a:t>nonzero net work done </a:t>
            </a:r>
            <a:r>
              <a:rPr lang="en-US" sz="2800" smtClean="0"/>
              <a:t>on the specified object?</a:t>
            </a:r>
            <a:br>
              <a:rPr lang="en-US" sz="2800" smtClean="0"/>
            </a:br>
            <a:endParaRPr lang="en-US" sz="2800" smtClean="0"/>
          </a:p>
          <a:p>
            <a:r>
              <a:rPr lang="en-US" sz="2800" smtClean="0"/>
              <a:t>I- A </a:t>
            </a:r>
            <a:r>
              <a:rPr lang="en-US" sz="2800" i="1" smtClean="0"/>
              <a:t>book</a:t>
            </a:r>
            <a:r>
              <a:rPr lang="en-US" sz="2800" smtClean="0"/>
              <a:t> is pushed across a table at constant speed</a:t>
            </a:r>
          </a:p>
          <a:p>
            <a:r>
              <a:rPr lang="en-US" sz="2800" smtClean="0"/>
              <a:t>II- A </a:t>
            </a:r>
            <a:r>
              <a:rPr lang="en-US" sz="2800" i="1" smtClean="0"/>
              <a:t>car</a:t>
            </a:r>
            <a:r>
              <a:rPr lang="en-US" sz="2800" smtClean="0"/>
              <a:t> goes around a corner at a constant 30 mph</a:t>
            </a:r>
          </a:p>
          <a:p>
            <a:r>
              <a:rPr lang="en-US" sz="2800" smtClean="0"/>
              <a:t>III- An </a:t>
            </a:r>
            <a:r>
              <a:rPr lang="en-US" sz="2800" i="1" smtClean="0"/>
              <a:t>acorn </a:t>
            </a:r>
            <a:r>
              <a:rPr lang="en-US" sz="2800" smtClean="0"/>
              <a:t>is falling from a tree (still near the top)</a:t>
            </a:r>
            <a:endParaRPr lang="en-US" sz="2800"/>
          </a:p>
        </p:txBody>
      </p:sp>
      <p:sp>
        <p:nvSpPr>
          <p:cNvPr id="6" name="TextBox 5"/>
          <p:cNvSpPr txBox="1"/>
          <p:nvPr/>
        </p:nvSpPr>
        <p:spPr>
          <a:xfrm>
            <a:off x="440267" y="3437495"/>
            <a:ext cx="6807199" cy="1384995"/>
          </a:xfrm>
          <a:prstGeom prst="rect">
            <a:avLst/>
          </a:prstGeom>
          <a:noFill/>
        </p:spPr>
        <p:txBody>
          <a:bodyPr wrap="square" rtlCol="0">
            <a:spAutoFit/>
          </a:bodyPr>
          <a:lstStyle/>
          <a:p>
            <a:pPr marL="457200" indent="-457200">
              <a:buAutoNum type="alphaUcParenR"/>
            </a:pPr>
            <a:r>
              <a:rPr lang="en-US" sz="3200" smtClean="0"/>
              <a:t>i only	B) ii only 	C) iii only</a:t>
            </a:r>
          </a:p>
          <a:p>
            <a:pPr marL="457200" indent="-457200"/>
            <a:r>
              <a:rPr lang="en-US" sz="3200" smtClean="0"/>
              <a:t>D)   i and iii only    E) Other/not sure</a:t>
            </a:r>
            <a:r>
              <a:rPr lang="en-US" sz="2000" smtClean="0"/>
              <a:t>	</a:t>
            </a:r>
            <a:endParaRPr lang="en-US" sz="2000"/>
          </a:p>
        </p:txBody>
      </p:sp>
    </p:spTree>
    <p:extLst>
      <p:ext uri="{BB962C8B-B14F-4D97-AF65-F5344CB8AC3E}">
        <p14:creationId xmlns:p14="http://schemas.microsoft.com/office/powerpoint/2010/main" val="7564400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prstClr val="black">
                    <a:tint val="75000"/>
                  </a:prstClr>
                </a:solidFill>
                <a:latin typeface="Calibri"/>
              </a:rPr>
              <a:pPr>
                <a:defRPr/>
              </a:pPr>
              <a:t>40</a:t>
            </a:fld>
            <a:endParaRPr lang="en-US">
              <a:solidFill>
                <a:prstClr val="black">
                  <a:tint val="75000"/>
                </a:prstClr>
              </a:solidFill>
              <a:latin typeface="Calibri"/>
            </a:endParaRPr>
          </a:p>
        </p:txBody>
      </p:sp>
      <p:sp>
        <p:nvSpPr>
          <p:cNvPr id="3" name="Rectangle 2"/>
          <p:cNvSpPr/>
          <p:nvPr/>
        </p:nvSpPr>
        <p:spPr>
          <a:xfrm>
            <a:off x="1" y="0"/>
            <a:ext cx="9144000" cy="954107"/>
          </a:xfrm>
          <a:prstGeom prst="rect">
            <a:avLst/>
          </a:prstGeom>
        </p:spPr>
        <p:txBody>
          <a:bodyPr wrap="square">
            <a:spAutoFit/>
          </a:bodyPr>
          <a:lstStyle/>
          <a:p>
            <a:pPr fontAlgn="auto">
              <a:spcBef>
                <a:spcPts val="0"/>
              </a:spcBef>
              <a:spcAft>
                <a:spcPts val="0"/>
              </a:spcAft>
            </a:pPr>
            <a:r>
              <a:rPr lang="en-US" sz="2800" smtClean="0">
                <a:solidFill>
                  <a:prstClr val="black"/>
                </a:solidFill>
                <a:latin typeface="Calibri"/>
                <a:ea typeface="+mn-ea"/>
                <a:cs typeface="+mn-cs"/>
              </a:rPr>
              <a:t>Consider the Coloumb force from a + charge on a positive test charge.  Is this a conservative force?</a:t>
            </a:r>
            <a:endParaRPr lang="en-US" sz="2800">
              <a:solidFill>
                <a:prstClr val="black"/>
              </a:solidFill>
              <a:latin typeface="Calibri"/>
              <a:ea typeface="+mn-ea"/>
              <a:cs typeface="+mn-cs"/>
            </a:endParaRPr>
          </a:p>
        </p:txBody>
      </p:sp>
      <p:sp>
        <p:nvSpPr>
          <p:cNvPr id="5" name="TextBox 4"/>
          <p:cNvSpPr txBox="1"/>
          <p:nvPr/>
        </p:nvSpPr>
        <p:spPr>
          <a:xfrm>
            <a:off x="609600" y="931333"/>
            <a:ext cx="1236236" cy="1384995"/>
          </a:xfrm>
          <a:prstGeom prst="rect">
            <a:avLst/>
          </a:prstGeom>
          <a:noFill/>
        </p:spPr>
        <p:txBody>
          <a:bodyPr wrap="none" rtlCol="0">
            <a:spAutoFit/>
          </a:bodyPr>
          <a:lstStyle/>
          <a:p>
            <a:pPr marL="457200" indent="-457200" fontAlgn="auto">
              <a:spcBef>
                <a:spcPts val="0"/>
              </a:spcBef>
              <a:spcAft>
                <a:spcPts val="0"/>
              </a:spcAft>
              <a:buFontTx/>
              <a:buAutoNum type="alphaUcParenR"/>
            </a:pPr>
            <a:r>
              <a:rPr lang="en-US" sz="2800" smtClean="0">
                <a:solidFill>
                  <a:prstClr val="black"/>
                </a:solidFill>
                <a:latin typeface="Calibri"/>
                <a:ea typeface="+mn-ea"/>
                <a:cs typeface="+mn-cs"/>
              </a:rPr>
              <a:t>Yes</a:t>
            </a:r>
          </a:p>
          <a:p>
            <a:pPr marL="457200" indent="-457200" fontAlgn="auto">
              <a:spcBef>
                <a:spcPts val="0"/>
              </a:spcBef>
              <a:spcAft>
                <a:spcPts val="0"/>
              </a:spcAft>
              <a:buFontTx/>
              <a:buAutoNum type="alphaUcParenR"/>
            </a:pPr>
            <a:r>
              <a:rPr lang="en-US" sz="2800" smtClean="0">
                <a:solidFill>
                  <a:prstClr val="black"/>
                </a:solidFill>
                <a:latin typeface="Calibri"/>
                <a:ea typeface="+mn-ea"/>
                <a:cs typeface="+mn-cs"/>
              </a:rPr>
              <a:t>No</a:t>
            </a:r>
          </a:p>
          <a:p>
            <a:pPr marL="457200" indent="-457200" fontAlgn="auto">
              <a:spcBef>
                <a:spcPts val="0"/>
              </a:spcBef>
              <a:spcAft>
                <a:spcPts val="0"/>
              </a:spcAft>
              <a:buFontTx/>
              <a:buAutoNum type="alphaUcParenR"/>
            </a:pPr>
            <a:r>
              <a:rPr lang="en-US" sz="2800" smtClean="0">
                <a:solidFill>
                  <a:prstClr val="black"/>
                </a:solidFill>
                <a:latin typeface="Calibri"/>
                <a:ea typeface="+mn-ea"/>
                <a:cs typeface="+mn-cs"/>
              </a:rPr>
              <a:t>???</a:t>
            </a:r>
            <a:endParaRPr lang="en-US" sz="2800">
              <a:solidFill>
                <a:prstClr val="black"/>
              </a:solidFill>
              <a:latin typeface="Calibri"/>
              <a:ea typeface="+mn-ea"/>
              <a:cs typeface="+mn-cs"/>
            </a:endParaRPr>
          </a:p>
        </p:txBody>
      </p:sp>
      <p:pic>
        <p:nvPicPr>
          <p:cNvPr id="6" name="Picture 5"/>
          <p:cNvPicPr>
            <a:picLocks noChangeAspect="1"/>
          </p:cNvPicPr>
          <p:nvPr/>
        </p:nvPicPr>
        <p:blipFill>
          <a:blip r:embed="rId3"/>
          <a:stretch>
            <a:fillRect/>
          </a:stretch>
        </p:blipFill>
        <p:spPr>
          <a:xfrm>
            <a:off x="1763584" y="2184400"/>
            <a:ext cx="5854299" cy="4673600"/>
          </a:xfrm>
          <a:prstGeom prst="rect">
            <a:avLst/>
          </a:prstGeom>
        </p:spPr>
      </p:pic>
    </p:spTree>
    <p:extLst>
      <p:ext uri="{BB962C8B-B14F-4D97-AF65-F5344CB8AC3E}">
        <p14:creationId xmlns:p14="http://schemas.microsoft.com/office/powerpoint/2010/main" val="36910749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prstClr val="black">
                    <a:tint val="75000"/>
                  </a:prstClr>
                </a:solidFill>
                <a:latin typeface="Calibri"/>
              </a:rPr>
              <a:pPr>
                <a:defRPr/>
              </a:pPr>
              <a:t>41</a:t>
            </a:fld>
            <a:endParaRPr lang="en-US">
              <a:solidFill>
                <a:prstClr val="black">
                  <a:tint val="75000"/>
                </a:prstClr>
              </a:solidFill>
              <a:latin typeface="Calibri"/>
            </a:endParaRPr>
          </a:p>
        </p:txBody>
      </p:sp>
      <p:sp>
        <p:nvSpPr>
          <p:cNvPr id="40" name="TextBox 39"/>
          <p:cNvSpPr txBox="1"/>
          <p:nvPr/>
        </p:nvSpPr>
        <p:spPr>
          <a:xfrm>
            <a:off x="220134" y="0"/>
            <a:ext cx="8923866" cy="2000548"/>
          </a:xfrm>
          <a:prstGeom prst="rect">
            <a:avLst/>
          </a:prstGeom>
          <a:noFill/>
        </p:spPr>
        <p:txBody>
          <a:bodyPr wrap="square" rtlCol="0">
            <a:spAutoFit/>
          </a:bodyPr>
          <a:lstStyle/>
          <a:p>
            <a:pPr fontAlgn="auto">
              <a:spcBef>
                <a:spcPts val="0"/>
              </a:spcBef>
              <a:spcAft>
                <a:spcPts val="0"/>
              </a:spcAft>
            </a:pPr>
            <a:r>
              <a:rPr lang="en-US" sz="2600">
                <a:solidFill>
                  <a:prstClr val="black"/>
                </a:solidFill>
                <a:latin typeface="Calibri"/>
                <a:ea typeface="+mn-ea"/>
                <a:cs typeface="+mn-cs"/>
              </a:rPr>
              <a:t>Consider the three closed paths 1, 2, and 3 in some vector field </a:t>
            </a:r>
            <a:r>
              <a:rPr lang="en-US" sz="2600" b="1">
                <a:solidFill>
                  <a:prstClr val="black"/>
                </a:solidFill>
                <a:latin typeface="Calibri"/>
                <a:ea typeface="+mn-ea"/>
                <a:cs typeface="+mn-cs"/>
              </a:rPr>
              <a:t>F</a:t>
            </a:r>
            <a:r>
              <a:rPr lang="en-US" sz="2600">
                <a:solidFill>
                  <a:prstClr val="black"/>
                </a:solidFill>
                <a:latin typeface="Calibri"/>
                <a:ea typeface="+mn-ea"/>
                <a:cs typeface="+mn-cs"/>
              </a:rPr>
              <a:t>, where paths 2 and 3 cover the larger path 1 as shown.  </a:t>
            </a:r>
            <a:r>
              <a:rPr lang="en-US" sz="2600">
                <a:solidFill>
                  <a:srgbClr val="C0504D"/>
                </a:solidFill>
                <a:latin typeface="Calibri"/>
                <a:ea typeface="+mn-ea"/>
                <a:cs typeface="+mn-cs"/>
              </a:rPr>
              <a:t>What can you say about the 3 path integrals?</a:t>
            </a:r>
          </a:p>
          <a:p>
            <a:pPr fontAlgn="auto">
              <a:spcBef>
                <a:spcPts val="0"/>
              </a:spcBef>
              <a:spcAft>
                <a:spcPts val="0"/>
              </a:spcAft>
            </a:pPr>
            <a:r>
              <a:rPr lang="en-US" sz="2600">
                <a:solidFill>
                  <a:prstClr val="black"/>
                </a:solidFill>
                <a:latin typeface="Calibri"/>
                <a:ea typeface="+mn-ea"/>
                <a:cs typeface="+mn-cs"/>
              </a:rPr>
              <a:t> </a:t>
            </a:r>
          </a:p>
          <a:p>
            <a:pPr fontAlgn="auto">
              <a:spcBef>
                <a:spcPts val="0"/>
              </a:spcBef>
              <a:spcAft>
                <a:spcPts val="0"/>
              </a:spcAft>
            </a:pPr>
            <a:endParaRPr lang="en-US" sz="2000">
              <a:solidFill>
                <a:prstClr val="black"/>
              </a:solidFill>
              <a:latin typeface="Calibri"/>
              <a:ea typeface="+mn-ea"/>
              <a:cs typeface="+mn-cs"/>
            </a:endParaRPr>
          </a:p>
        </p:txBody>
      </p:sp>
      <p:grpSp>
        <p:nvGrpSpPr>
          <p:cNvPr id="939011" name="Group 3"/>
          <p:cNvGrpSpPr>
            <a:grpSpLocks noChangeAspect="1"/>
          </p:cNvGrpSpPr>
          <p:nvPr/>
        </p:nvGrpSpPr>
        <p:grpSpPr bwMode="auto">
          <a:xfrm>
            <a:off x="5269510" y="1445691"/>
            <a:ext cx="3688222" cy="2985346"/>
            <a:chOff x="1785" y="2146"/>
            <a:chExt cx="4310" cy="3378"/>
          </a:xfrm>
        </p:grpSpPr>
        <p:sp>
          <p:nvSpPr>
            <p:cNvPr id="939012" name="AutoShape 4"/>
            <p:cNvSpPr>
              <a:spLocks noChangeAspect="1" noChangeArrowheads="1" noTextEdit="1"/>
            </p:cNvSpPr>
            <p:nvPr/>
          </p:nvSpPr>
          <p:spPr bwMode="auto">
            <a:xfrm>
              <a:off x="1785" y="2146"/>
              <a:ext cx="4310" cy="3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13" name="Freeform 5"/>
            <p:cNvSpPr>
              <a:spLocks/>
            </p:cNvSpPr>
            <p:nvPr/>
          </p:nvSpPr>
          <p:spPr bwMode="auto">
            <a:xfrm>
              <a:off x="1980" y="2221"/>
              <a:ext cx="3848" cy="3198"/>
            </a:xfrm>
            <a:custGeom>
              <a:avLst/>
              <a:gdLst/>
              <a:ahLst/>
              <a:cxnLst>
                <a:cxn ang="0">
                  <a:pos x="1714" y="31"/>
                </a:cxn>
                <a:cxn ang="0">
                  <a:pos x="592" y="405"/>
                </a:cxn>
                <a:cxn ang="0">
                  <a:pos x="31" y="1153"/>
                </a:cxn>
                <a:cxn ang="0">
                  <a:pos x="405" y="2649"/>
                </a:cxn>
                <a:cxn ang="0">
                  <a:pos x="2275" y="3023"/>
                </a:cxn>
                <a:cxn ang="0">
                  <a:pos x="2836" y="2275"/>
                </a:cxn>
                <a:cxn ang="0">
                  <a:pos x="3584" y="1901"/>
                </a:cxn>
                <a:cxn ang="0">
                  <a:pos x="3584" y="966"/>
                </a:cxn>
                <a:cxn ang="0">
                  <a:pos x="2836" y="218"/>
                </a:cxn>
                <a:cxn ang="0">
                  <a:pos x="1714" y="31"/>
                </a:cxn>
              </a:cxnLst>
              <a:rect l="0" t="0" r="r" b="b"/>
              <a:pathLst>
                <a:path w="3709" h="3085">
                  <a:moveTo>
                    <a:pt x="1714" y="31"/>
                  </a:moveTo>
                  <a:cubicBezTo>
                    <a:pt x="1340" y="62"/>
                    <a:pt x="873" y="218"/>
                    <a:pt x="592" y="405"/>
                  </a:cubicBezTo>
                  <a:cubicBezTo>
                    <a:pt x="311" y="592"/>
                    <a:pt x="62" y="779"/>
                    <a:pt x="31" y="1153"/>
                  </a:cubicBezTo>
                  <a:cubicBezTo>
                    <a:pt x="0" y="1527"/>
                    <a:pt x="31" y="2337"/>
                    <a:pt x="405" y="2649"/>
                  </a:cubicBezTo>
                  <a:cubicBezTo>
                    <a:pt x="779" y="2961"/>
                    <a:pt x="1870" y="3085"/>
                    <a:pt x="2275" y="3023"/>
                  </a:cubicBezTo>
                  <a:cubicBezTo>
                    <a:pt x="2680" y="2961"/>
                    <a:pt x="2618" y="2462"/>
                    <a:pt x="2836" y="2275"/>
                  </a:cubicBezTo>
                  <a:cubicBezTo>
                    <a:pt x="3054" y="2088"/>
                    <a:pt x="3459" y="2119"/>
                    <a:pt x="3584" y="1901"/>
                  </a:cubicBezTo>
                  <a:cubicBezTo>
                    <a:pt x="3709" y="1683"/>
                    <a:pt x="3709" y="1246"/>
                    <a:pt x="3584" y="966"/>
                  </a:cubicBezTo>
                  <a:cubicBezTo>
                    <a:pt x="3459" y="686"/>
                    <a:pt x="3148" y="374"/>
                    <a:pt x="2836" y="218"/>
                  </a:cubicBezTo>
                  <a:cubicBezTo>
                    <a:pt x="2524" y="62"/>
                    <a:pt x="2088" y="0"/>
                    <a:pt x="1714" y="31"/>
                  </a:cubicBezTo>
                  <a:close/>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14" name="Freeform 6"/>
            <p:cNvSpPr>
              <a:spLocks/>
            </p:cNvSpPr>
            <p:nvPr/>
          </p:nvSpPr>
          <p:spPr bwMode="auto">
            <a:xfrm>
              <a:off x="3435" y="2307"/>
              <a:ext cx="335" cy="3030"/>
            </a:xfrm>
            <a:custGeom>
              <a:avLst/>
              <a:gdLst/>
              <a:ahLst/>
              <a:cxnLst>
                <a:cxn ang="0">
                  <a:pos x="0" y="0"/>
                </a:cxn>
                <a:cxn ang="0">
                  <a:pos x="195" y="585"/>
                </a:cxn>
                <a:cxn ang="0">
                  <a:pos x="330" y="1605"/>
                </a:cxn>
                <a:cxn ang="0">
                  <a:pos x="165" y="2790"/>
                </a:cxn>
                <a:cxn ang="0">
                  <a:pos x="75" y="3030"/>
                </a:cxn>
              </a:cxnLst>
              <a:rect l="0" t="0" r="r" b="b"/>
              <a:pathLst>
                <a:path w="335" h="3030">
                  <a:moveTo>
                    <a:pt x="0" y="0"/>
                  </a:moveTo>
                  <a:cubicBezTo>
                    <a:pt x="74" y="156"/>
                    <a:pt x="140" y="317"/>
                    <a:pt x="195" y="585"/>
                  </a:cubicBezTo>
                  <a:cubicBezTo>
                    <a:pt x="250" y="853"/>
                    <a:pt x="335" y="1238"/>
                    <a:pt x="330" y="1605"/>
                  </a:cubicBezTo>
                  <a:cubicBezTo>
                    <a:pt x="325" y="1972"/>
                    <a:pt x="207" y="2553"/>
                    <a:pt x="165" y="2790"/>
                  </a:cubicBezTo>
                  <a:cubicBezTo>
                    <a:pt x="123" y="3027"/>
                    <a:pt x="94" y="2980"/>
                    <a:pt x="75" y="3030"/>
                  </a:cubicBezTo>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15" name="Freeform 7"/>
            <p:cNvSpPr>
              <a:spLocks/>
            </p:cNvSpPr>
            <p:nvPr/>
          </p:nvSpPr>
          <p:spPr bwMode="auto">
            <a:xfrm>
              <a:off x="3540" y="2307"/>
              <a:ext cx="335" cy="3038"/>
            </a:xfrm>
            <a:custGeom>
              <a:avLst/>
              <a:gdLst/>
              <a:ahLst/>
              <a:cxnLst>
                <a:cxn ang="0">
                  <a:pos x="0" y="0"/>
                </a:cxn>
                <a:cxn ang="0">
                  <a:pos x="195" y="585"/>
                </a:cxn>
                <a:cxn ang="0">
                  <a:pos x="330" y="1605"/>
                </a:cxn>
                <a:cxn ang="0">
                  <a:pos x="165" y="2790"/>
                </a:cxn>
                <a:cxn ang="0">
                  <a:pos x="105" y="3038"/>
                </a:cxn>
              </a:cxnLst>
              <a:rect l="0" t="0" r="r" b="b"/>
              <a:pathLst>
                <a:path w="335" h="3038">
                  <a:moveTo>
                    <a:pt x="0" y="0"/>
                  </a:moveTo>
                  <a:cubicBezTo>
                    <a:pt x="74" y="156"/>
                    <a:pt x="140" y="317"/>
                    <a:pt x="195" y="585"/>
                  </a:cubicBezTo>
                  <a:cubicBezTo>
                    <a:pt x="250" y="853"/>
                    <a:pt x="335" y="1238"/>
                    <a:pt x="330" y="1605"/>
                  </a:cubicBezTo>
                  <a:cubicBezTo>
                    <a:pt x="325" y="1972"/>
                    <a:pt x="202" y="2551"/>
                    <a:pt x="165" y="2790"/>
                  </a:cubicBezTo>
                  <a:cubicBezTo>
                    <a:pt x="128" y="3029"/>
                    <a:pt x="117" y="2986"/>
                    <a:pt x="105" y="3038"/>
                  </a:cubicBezTo>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16" name="Oval 8"/>
            <p:cNvSpPr>
              <a:spLocks noChangeArrowheads="1"/>
            </p:cNvSpPr>
            <p:nvPr/>
          </p:nvSpPr>
          <p:spPr bwMode="auto">
            <a:xfrm>
              <a:off x="3440" y="2230"/>
              <a:ext cx="86" cy="88"/>
            </a:xfrm>
            <a:prstGeom prst="ellipse">
              <a:avLst/>
            </a:prstGeom>
            <a:solidFill>
              <a:srgbClr val="FFFFFF"/>
            </a:solidFill>
            <a:ln w="12700">
              <a:solidFill>
                <a:srgbClr val="FFFFFF"/>
              </a:solidFill>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17" name="Oval 9"/>
            <p:cNvSpPr>
              <a:spLocks noChangeArrowheads="1"/>
            </p:cNvSpPr>
            <p:nvPr/>
          </p:nvSpPr>
          <p:spPr bwMode="auto">
            <a:xfrm>
              <a:off x="3539" y="5299"/>
              <a:ext cx="86" cy="88"/>
            </a:xfrm>
            <a:prstGeom prst="ellipse">
              <a:avLst/>
            </a:prstGeom>
            <a:solidFill>
              <a:srgbClr val="FFFFFF"/>
            </a:solidFill>
            <a:ln w="12700">
              <a:solidFill>
                <a:srgbClr val="FFFFFF"/>
              </a:solidFill>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18" name="Line 10"/>
            <p:cNvSpPr>
              <a:spLocks noChangeShapeType="1"/>
            </p:cNvSpPr>
            <p:nvPr/>
          </p:nvSpPr>
          <p:spPr bwMode="auto">
            <a:xfrm flipV="1">
              <a:off x="5903" y="3770"/>
              <a:ext cx="7" cy="202"/>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19" name="Line 11"/>
            <p:cNvSpPr>
              <a:spLocks noChangeShapeType="1"/>
            </p:cNvSpPr>
            <p:nvPr/>
          </p:nvSpPr>
          <p:spPr bwMode="auto">
            <a:xfrm flipH="1" flipV="1">
              <a:off x="5730" y="3297"/>
              <a:ext cx="38" cy="17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0" name="Line 12"/>
            <p:cNvSpPr>
              <a:spLocks noChangeShapeType="1"/>
            </p:cNvSpPr>
            <p:nvPr/>
          </p:nvSpPr>
          <p:spPr bwMode="auto">
            <a:xfrm>
              <a:off x="3840" y="3477"/>
              <a:ext cx="30" cy="26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1" name="Line 13"/>
            <p:cNvSpPr>
              <a:spLocks noChangeShapeType="1"/>
            </p:cNvSpPr>
            <p:nvPr/>
          </p:nvSpPr>
          <p:spPr bwMode="auto">
            <a:xfrm flipV="1">
              <a:off x="3968" y="5360"/>
              <a:ext cx="224" cy="7"/>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2" name="Line 14"/>
            <p:cNvSpPr>
              <a:spLocks noChangeShapeType="1"/>
            </p:cNvSpPr>
            <p:nvPr/>
          </p:nvSpPr>
          <p:spPr bwMode="auto">
            <a:xfrm flipV="1">
              <a:off x="5078" y="4407"/>
              <a:ext cx="195" cy="75"/>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3" name="Line 15"/>
            <p:cNvSpPr>
              <a:spLocks noChangeShapeType="1"/>
            </p:cNvSpPr>
            <p:nvPr/>
          </p:nvSpPr>
          <p:spPr bwMode="auto">
            <a:xfrm flipV="1">
              <a:off x="4815" y="4820"/>
              <a:ext cx="53" cy="142"/>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4" name="Line 16"/>
            <p:cNvSpPr>
              <a:spLocks noChangeShapeType="1"/>
            </p:cNvSpPr>
            <p:nvPr/>
          </p:nvSpPr>
          <p:spPr bwMode="auto">
            <a:xfrm flipH="1" flipV="1">
              <a:off x="3759" y="3882"/>
              <a:ext cx="1" cy="211"/>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5" name="Line 17"/>
            <p:cNvSpPr>
              <a:spLocks noChangeShapeType="1"/>
            </p:cNvSpPr>
            <p:nvPr/>
          </p:nvSpPr>
          <p:spPr bwMode="auto">
            <a:xfrm>
              <a:off x="2565" y="5075"/>
              <a:ext cx="188" cy="75"/>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6" name="Line 18"/>
            <p:cNvSpPr>
              <a:spLocks noChangeShapeType="1"/>
            </p:cNvSpPr>
            <p:nvPr/>
          </p:nvSpPr>
          <p:spPr bwMode="auto">
            <a:xfrm>
              <a:off x="2783" y="5277"/>
              <a:ext cx="217" cy="68"/>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7" name="Line 19"/>
            <p:cNvSpPr>
              <a:spLocks noChangeShapeType="1"/>
            </p:cNvSpPr>
            <p:nvPr/>
          </p:nvSpPr>
          <p:spPr bwMode="auto">
            <a:xfrm flipH="1">
              <a:off x="2190" y="2727"/>
              <a:ext cx="143" cy="11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8" name="Line 20"/>
            <p:cNvSpPr>
              <a:spLocks noChangeShapeType="1"/>
            </p:cNvSpPr>
            <p:nvPr/>
          </p:nvSpPr>
          <p:spPr bwMode="auto">
            <a:xfrm flipH="1">
              <a:off x="2565" y="2532"/>
              <a:ext cx="225" cy="128"/>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29" name="Line 21"/>
            <p:cNvSpPr>
              <a:spLocks noChangeShapeType="1"/>
            </p:cNvSpPr>
            <p:nvPr/>
          </p:nvSpPr>
          <p:spPr bwMode="auto">
            <a:xfrm flipH="1" flipV="1">
              <a:off x="3593" y="2750"/>
              <a:ext cx="45" cy="187"/>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30" name="Line 22"/>
            <p:cNvSpPr>
              <a:spLocks noChangeShapeType="1"/>
            </p:cNvSpPr>
            <p:nvPr/>
          </p:nvSpPr>
          <p:spPr bwMode="auto">
            <a:xfrm flipH="1">
              <a:off x="3750" y="4587"/>
              <a:ext cx="45" cy="29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31" name="Freeform 23"/>
            <p:cNvSpPr>
              <a:spLocks/>
            </p:cNvSpPr>
            <p:nvPr/>
          </p:nvSpPr>
          <p:spPr bwMode="auto">
            <a:xfrm>
              <a:off x="1887" y="2146"/>
              <a:ext cx="4064" cy="3378"/>
            </a:xfrm>
            <a:custGeom>
              <a:avLst/>
              <a:gdLst/>
              <a:ahLst/>
              <a:cxnLst>
                <a:cxn ang="0">
                  <a:pos x="1714" y="31"/>
                </a:cxn>
                <a:cxn ang="0">
                  <a:pos x="592" y="405"/>
                </a:cxn>
                <a:cxn ang="0">
                  <a:pos x="31" y="1153"/>
                </a:cxn>
                <a:cxn ang="0">
                  <a:pos x="405" y="2649"/>
                </a:cxn>
                <a:cxn ang="0">
                  <a:pos x="2275" y="3023"/>
                </a:cxn>
                <a:cxn ang="0">
                  <a:pos x="2836" y="2275"/>
                </a:cxn>
                <a:cxn ang="0">
                  <a:pos x="3584" y="1901"/>
                </a:cxn>
                <a:cxn ang="0">
                  <a:pos x="3584" y="966"/>
                </a:cxn>
                <a:cxn ang="0">
                  <a:pos x="2836" y="218"/>
                </a:cxn>
                <a:cxn ang="0">
                  <a:pos x="1714" y="31"/>
                </a:cxn>
              </a:cxnLst>
              <a:rect l="0" t="0" r="r" b="b"/>
              <a:pathLst>
                <a:path w="3709" h="3085">
                  <a:moveTo>
                    <a:pt x="1714" y="31"/>
                  </a:moveTo>
                  <a:cubicBezTo>
                    <a:pt x="1340" y="62"/>
                    <a:pt x="873" y="218"/>
                    <a:pt x="592" y="405"/>
                  </a:cubicBezTo>
                  <a:cubicBezTo>
                    <a:pt x="311" y="592"/>
                    <a:pt x="62" y="779"/>
                    <a:pt x="31" y="1153"/>
                  </a:cubicBezTo>
                  <a:cubicBezTo>
                    <a:pt x="0" y="1527"/>
                    <a:pt x="31" y="2337"/>
                    <a:pt x="405" y="2649"/>
                  </a:cubicBezTo>
                  <a:cubicBezTo>
                    <a:pt x="779" y="2961"/>
                    <a:pt x="1870" y="3085"/>
                    <a:pt x="2275" y="3023"/>
                  </a:cubicBezTo>
                  <a:cubicBezTo>
                    <a:pt x="2680" y="2961"/>
                    <a:pt x="2618" y="2462"/>
                    <a:pt x="2836" y="2275"/>
                  </a:cubicBezTo>
                  <a:cubicBezTo>
                    <a:pt x="3054" y="2088"/>
                    <a:pt x="3459" y="2119"/>
                    <a:pt x="3584" y="1901"/>
                  </a:cubicBezTo>
                  <a:cubicBezTo>
                    <a:pt x="3709" y="1683"/>
                    <a:pt x="3709" y="1246"/>
                    <a:pt x="3584" y="966"/>
                  </a:cubicBezTo>
                  <a:cubicBezTo>
                    <a:pt x="3459" y="686"/>
                    <a:pt x="3148" y="374"/>
                    <a:pt x="2836" y="218"/>
                  </a:cubicBezTo>
                  <a:cubicBezTo>
                    <a:pt x="2524" y="62"/>
                    <a:pt x="2088" y="0"/>
                    <a:pt x="1714" y="31"/>
                  </a:cubicBezTo>
                  <a:close/>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32" name="Line 24"/>
            <p:cNvSpPr>
              <a:spLocks noChangeShapeType="1"/>
            </p:cNvSpPr>
            <p:nvPr/>
          </p:nvSpPr>
          <p:spPr bwMode="auto">
            <a:xfrm flipH="1" flipV="1">
              <a:off x="4868" y="2420"/>
              <a:ext cx="120" cy="60"/>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33" name="Line 25"/>
            <p:cNvSpPr>
              <a:spLocks noChangeShapeType="1"/>
            </p:cNvSpPr>
            <p:nvPr/>
          </p:nvSpPr>
          <p:spPr bwMode="auto">
            <a:xfrm flipH="1" flipV="1">
              <a:off x="4268" y="2187"/>
              <a:ext cx="225" cy="38"/>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939034" name="Text Box 26"/>
            <p:cNvSpPr txBox="1">
              <a:spLocks noChangeArrowheads="1"/>
            </p:cNvSpPr>
            <p:nvPr/>
          </p:nvSpPr>
          <p:spPr bwMode="auto">
            <a:xfrm>
              <a:off x="5505" y="232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prstClr val="black"/>
                  </a:solidFill>
                  <a:latin typeface="Cambria" charset="0"/>
                  <a:ea typeface="Times New Roman" charset="0"/>
                  <a:cs typeface="+mn-cs"/>
                </a:rPr>
                <a:t>1</a:t>
              </a:r>
            </a:p>
          </p:txBody>
        </p:sp>
        <p:sp>
          <p:nvSpPr>
            <p:cNvPr id="939035" name="Text Box 27"/>
            <p:cNvSpPr txBox="1">
              <a:spLocks noChangeArrowheads="1"/>
            </p:cNvSpPr>
            <p:nvPr/>
          </p:nvSpPr>
          <p:spPr bwMode="auto">
            <a:xfrm>
              <a:off x="3195" y="298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prstClr val="black"/>
                  </a:solidFill>
                  <a:latin typeface="Cambria" charset="0"/>
                  <a:ea typeface="Times New Roman" charset="0"/>
                  <a:cs typeface="+mn-cs"/>
                </a:rPr>
                <a:t>2</a:t>
              </a:r>
              <a:endParaRPr lang="en-US" sz="1800">
                <a:solidFill>
                  <a:prstClr val="black"/>
                </a:solidFill>
                <a:latin typeface="Times New Roman" charset="0"/>
                <a:ea typeface="Times New Roman" charset="0"/>
                <a:cs typeface="+mn-cs"/>
              </a:endParaRPr>
            </a:p>
          </p:txBody>
        </p:sp>
        <p:sp>
          <p:nvSpPr>
            <p:cNvPr id="939036" name="Text Box 28"/>
            <p:cNvSpPr txBox="1">
              <a:spLocks noChangeArrowheads="1"/>
            </p:cNvSpPr>
            <p:nvPr/>
          </p:nvSpPr>
          <p:spPr bwMode="auto">
            <a:xfrm>
              <a:off x="3900" y="268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prstClr val="black"/>
                  </a:solidFill>
                  <a:latin typeface="Cambria" charset="0"/>
                  <a:ea typeface="Times New Roman" charset="0"/>
                  <a:cs typeface="+mn-cs"/>
                </a:rPr>
                <a:t>3</a:t>
              </a:r>
              <a:endParaRPr lang="en-US" sz="1800">
                <a:solidFill>
                  <a:prstClr val="black"/>
                </a:solidFill>
                <a:latin typeface="Times New Roman" charset="0"/>
                <a:ea typeface="Times New Roman" charset="0"/>
                <a:cs typeface="+mn-cs"/>
              </a:endParaRPr>
            </a:p>
          </p:txBody>
        </p:sp>
      </p:grpSp>
      <p:graphicFrame>
        <p:nvGraphicFramePr>
          <p:cNvPr id="939042" name="Object 34"/>
          <p:cNvGraphicFramePr>
            <a:graphicFrameLocks noChangeAspect="1"/>
          </p:cNvGraphicFramePr>
          <p:nvPr/>
        </p:nvGraphicFramePr>
        <p:xfrm>
          <a:off x="93133" y="2436813"/>
          <a:ext cx="8062913" cy="4086225"/>
        </p:xfrm>
        <a:graphic>
          <a:graphicData uri="http://schemas.openxmlformats.org/presentationml/2006/ole">
            <mc:AlternateContent xmlns:mc="http://schemas.openxmlformats.org/markup-compatibility/2006">
              <mc:Choice xmlns:v="urn:schemas-microsoft-com:vml" Requires="v">
                <p:oleObj spid="_x0000_s1019912" name="Equation" r:id="rId3" imgW="3187700" imgH="1612900" progId="Equation.3">
                  <p:embed/>
                </p:oleObj>
              </mc:Choice>
              <mc:Fallback>
                <p:oleObj name="Equation" r:id="rId3" imgW="3187700" imgH="161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33" y="2436813"/>
                        <a:ext cx="8062913"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277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prstClr val="black">
                    <a:tint val="75000"/>
                  </a:prstClr>
                </a:solidFill>
                <a:latin typeface="Calibri"/>
              </a:rPr>
              <a:pPr>
                <a:defRPr/>
              </a:pPr>
              <a:t>42</a:t>
            </a:fld>
            <a:endParaRPr lang="en-US">
              <a:solidFill>
                <a:prstClr val="black">
                  <a:tint val="75000"/>
                </a:prstClr>
              </a:solidFill>
              <a:latin typeface="Calibri"/>
            </a:endParaRPr>
          </a:p>
        </p:txBody>
      </p:sp>
      <p:grpSp>
        <p:nvGrpSpPr>
          <p:cNvPr id="3" name="Group 2"/>
          <p:cNvGrpSpPr>
            <a:grpSpLocks noChangeAspect="1"/>
          </p:cNvGrpSpPr>
          <p:nvPr/>
        </p:nvGrpSpPr>
        <p:grpSpPr bwMode="auto">
          <a:xfrm>
            <a:off x="3928533" y="2168228"/>
            <a:ext cx="4351867" cy="4506432"/>
            <a:chOff x="3410" y="8388"/>
            <a:chExt cx="4082" cy="4227"/>
          </a:xfrm>
        </p:grpSpPr>
        <p:sp>
          <p:nvSpPr>
            <p:cNvPr id="1087491" name="AutoShape 3"/>
            <p:cNvSpPr>
              <a:spLocks noChangeAspect="1" noChangeArrowheads="1" noTextEdit="1"/>
            </p:cNvSpPr>
            <p:nvPr/>
          </p:nvSpPr>
          <p:spPr bwMode="auto">
            <a:xfrm>
              <a:off x="3410" y="8388"/>
              <a:ext cx="4082" cy="42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492" name="Freeform 4"/>
            <p:cNvSpPr>
              <a:spLocks/>
            </p:cNvSpPr>
            <p:nvPr/>
          </p:nvSpPr>
          <p:spPr bwMode="auto">
            <a:xfrm>
              <a:off x="3425" y="8403"/>
              <a:ext cx="4052" cy="4197"/>
            </a:xfrm>
            <a:custGeom>
              <a:avLst/>
              <a:gdLst/>
              <a:ahLst/>
              <a:cxnLst>
                <a:cxn ang="0">
                  <a:pos x="525" y="2057"/>
                </a:cxn>
                <a:cxn ang="0">
                  <a:pos x="575" y="2907"/>
                </a:cxn>
                <a:cxn ang="0">
                  <a:pos x="385" y="3247"/>
                </a:cxn>
                <a:cxn ang="0">
                  <a:pos x="65" y="3687"/>
                </a:cxn>
                <a:cxn ang="0">
                  <a:pos x="775" y="3647"/>
                </a:cxn>
                <a:cxn ang="0">
                  <a:pos x="1345" y="3587"/>
                </a:cxn>
                <a:cxn ang="0">
                  <a:pos x="1942" y="3561"/>
                </a:cxn>
                <a:cxn ang="0">
                  <a:pos x="2535" y="3797"/>
                </a:cxn>
                <a:cxn ang="0">
                  <a:pos x="3025" y="4117"/>
                </a:cxn>
                <a:cxn ang="0">
                  <a:pos x="3615" y="3317"/>
                </a:cxn>
                <a:cxn ang="0">
                  <a:pos x="4015" y="2207"/>
                </a:cxn>
                <a:cxn ang="0">
                  <a:pos x="3395" y="747"/>
                </a:cxn>
                <a:cxn ang="0">
                  <a:pos x="2745" y="127"/>
                </a:cxn>
                <a:cxn ang="0">
                  <a:pos x="1595" y="87"/>
                </a:cxn>
                <a:cxn ang="0">
                  <a:pos x="925" y="647"/>
                </a:cxn>
                <a:cxn ang="0">
                  <a:pos x="633" y="1317"/>
                </a:cxn>
                <a:cxn ang="0">
                  <a:pos x="525" y="2057"/>
                </a:cxn>
              </a:cxnLst>
              <a:rect l="0" t="0" r="r" b="b"/>
              <a:pathLst>
                <a:path w="4052" h="4197">
                  <a:moveTo>
                    <a:pt x="525" y="2057"/>
                  </a:moveTo>
                  <a:cubicBezTo>
                    <a:pt x="515" y="2322"/>
                    <a:pt x="598" y="2709"/>
                    <a:pt x="575" y="2907"/>
                  </a:cubicBezTo>
                  <a:cubicBezTo>
                    <a:pt x="552" y="3105"/>
                    <a:pt x="470" y="3117"/>
                    <a:pt x="385" y="3247"/>
                  </a:cubicBezTo>
                  <a:cubicBezTo>
                    <a:pt x="300" y="3377"/>
                    <a:pt x="0" y="3620"/>
                    <a:pt x="65" y="3687"/>
                  </a:cubicBezTo>
                  <a:cubicBezTo>
                    <a:pt x="130" y="3754"/>
                    <a:pt x="562" y="3664"/>
                    <a:pt x="775" y="3647"/>
                  </a:cubicBezTo>
                  <a:cubicBezTo>
                    <a:pt x="988" y="3630"/>
                    <a:pt x="1151" y="3601"/>
                    <a:pt x="1345" y="3587"/>
                  </a:cubicBezTo>
                  <a:cubicBezTo>
                    <a:pt x="1539" y="3573"/>
                    <a:pt x="1744" y="3526"/>
                    <a:pt x="1942" y="3561"/>
                  </a:cubicBezTo>
                  <a:cubicBezTo>
                    <a:pt x="2140" y="3596"/>
                    <a:pt x="2355" y="3704"/>
                    <a:pt x="2535" y="3797"/>
                  </a:cubicBezTo>
                  <a:cubicBezTo>
                    <a:pt x="2715" y="3890"/>
                    <a:pt x="2845" y="4197"/>
                    <a:pt x="3025" y="4117"/>
                  </a:cubicBezTo>
                  <a:cubicBezTo>
                    <a:pt x="3205" y="4037"/>
                    <a:pt x="3450" y="3635"/>
                    <a:pt x="3615" y="3317"/>
                  </a:cubicBezTo>
                  <a:cubicBezTo>
                    <a:pt x="3780" y="2999"/>
                    <a:pt x="4052" y="2635"/>
                    <a:pt x="4015" y="2207"/>
                  </a:cubicBezTo>
                  <a:cubicBezTo>
                    <a:pt x="3978" y="1779"/>
                    <a:pt x="3607" y="1094"/>
                    <a:pt x="3395" y="747"/>
                  </a:cubicBezTo>
                  <a:cubicBezTo>
                    <a:pt x="3183" y="400"/>
                    <a:pt x="3045" y="237"/>
                    <a:pt x="2745" y="127"/>
                  </a:cubicBezTo>
                  <a:cubicBezTo>
                    <a:pt x="2445" y="17"/>
                    <a:pt x="1898" y="0"/>
                    <a:pt x="1595" y="87"/>
                  </a:cubicBezTo>
                  <a:cubicBezTo>
                    <a:pt x="1292" y="174"/>
                    <a:pt x="1085" y="442"/>
                    <a:pt x="925" y="647"/>
                  </a:cubicBezTo>
                  <a:cubicBezTo>
                    <a:pt x="765" y="852"/>
                    <a:pt x="700" y="1082"/>
                    <a:pt x="633" y="1317"/>
                  </a:cubicBezTo>
                  <a:cubicBezTo>
                    <a:pt x="566" y="1552"/>
                    <a:pt x="554" y="1817"/>
                    <a:pt x="525" y="2057"/>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493" name="Freeform 5"/>
            <p:cNvSpPr>
              <a:spLocks/>
            </p:cNvSpPr>
            <p:nvPr/>
          </p:nvSpPr>
          <p:spPr bwMode="auto">
            <a:xfrm>
              <a:off x="3992" y="8693"/>
              <a:ext cx="3110" cy="3270"/>
            </a:xfrm>
            <a:custGeom>
              <a:avLst/>
              <a:gdLst/>
              <a:ahLst/>
              <a:cxnLst>
                <a:cxn ang="0">
                  <a:pos x="358" y="1327"/>
                </a:cxn>
                <a:cxn ang="0">
                  <a:pos x="318" y="2487"/>
                </a:cxn>
                <a:cxn ang="0">
                  <a:pos x="48" y="3067"/>
                </a:cxn>
                <a:cxn ang="0">
                  <a:pos x="608" y="2967"/>
                </a:cxn>
                <a:cxn ang="0">
                  <a:pos x="1368" y="2957"/>
                </a:cxn>
                <a:cxn ang="0">
                  <a:pos x="2268" y="3227"/>
                </a:cxn>
                <a:cxn ang="0">
                  <a:pos x="2808" y="2697"/>
                </a:cxn>
                <a:cxn ang="0">
                  <a:pos x="3058" y="1901"/>
                </a:cxn>
                <a:cxn ang="0">
                  <a:pos x="2497" y="592"/>
                </a:cxn>
                <a:cxn ang="0">
                  <a:pos x="1749" y="31"/>
                </a:cxn>
                <a:cxn ang="0">
                  <a:pos x="814" y="405"/>
                </a:cxn>
                <a:cxn ang="0">
                  <a:pos x="358" y="1327"/>
                </a:cxn>
              </a:cxnLst>
              <a:rect l="0" t="0" r="r" b="b"/>
              <a:pathLst>
                <a:path w="3110" h="3270">
                  <a:moveTo>
                    <a:pt x="358" y="1327"/>
                  </a:moveTo>
                  <a:cubicBezTo>
                    <a:pt x="275" y="1674"/>
                    <a:pt x="370" y="2197"/>
                    <a:pt x="318" y="2487"/>
                  </a:cubicBezTo>
                  <a:cubicBezTo>
                    <a:pt x="266" y="2777"/>
                    <a:pt x="0" y="2987"/>
                    <a:pt x="48" y="3067"/>
                  </a:cubicBezTo>
                  <a:cubicBezTo>
                    <a:pt x="96" y="3147"/>
                    <a:pt x="388" y="2985"/>
                    <a:pt x="608" y="2967"/>
                  </a:cubicBezTo>
                  <a:cubicBezTo>
                    <a:pt x="828" y="2949"/>
                    <a:pt x="1091" y="2914"/>
                    <a:pt x="1368" y="2957"/>
                  </a:cubicBezTo>
                  <a:cubicBezTo>
                    <a:pt x="1645" y="3000"/>
                    <a:pt x="2028" y="3270"/>
                    <a:pt x="2268" y="3227"/>
                  </a:cubicBezTo>
                  <a:cubicBezTo>
                    <a:pt x="2508" y="3184"/>
                    <a:pt x="2676" y="2918"/>
                    <a:pt x="2808" y="2697"/>
                  </a:cubicBezTo>
                  <a:cubicBezTo>
                    <a:pt x="2940" y="2476"/>
                    <a:pt x="3110" y="2252"/>
                    <a:pt x="3058" y="1901"/>
                  </a:cubicBezTo>
                  <a:cubicBezTo>
                    <a:pt x="3006" y="1550"/>
                    <a:pt x="2715" y="904"/>
                    <a:pt x="2497" y="592"/>
                  </a:cubicBezTo>
                  <a:cubicBezTo>
                    <a:pt x="2279" y="280"/>
                    <a:pt x="2029" y="62"/>
                    <a:pt x="1749" y="31"/>
                  </a:cubicBezTo>
                  <a:cubicBezTo>
                    <a:pt x="1469" y="0"/>
                    <a:pt x="1046" y="189"/>
                    <a:pt x="814" y="405"/>
                  </a:cubicBezTo>
                  <a:cubicBezTo>
                    <a:pt x="582" y="621"/>
                    <a:pt x="441" y="980"/>
                    <a:pt x="358" y="1327"/>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494" name="Freeform 6"/>
            <p:cNvSpPr>
              <a:spLocks/>
            </p:cNvSpPr>
            <p:nvPr/>
          </p:nvSpPr>
          <p:spPr bwMode="auto">
            <a:xfrm>
              <a:off x="4496" y="9082"/>
              <a:ext cx="2192" cy="2503"/>
            </a:xfrm>
            <a:custGeom>
              <a:avLst/>
              <a:gdLst/>
              <a:ahLst/>
              <a:cxnLst>
                <a:cxn ang="0">
                  <a:pos x="84" y="1048"/>
                </a:cxn>
                <a:cxn ang="0">
                  <a:pos x="184" y="1758"/>
                </a:cxn>
                <a:cxn ang="0">
                  <a:pos x="114" y="2328"/>
                </a:cxn>
                <a:cxn ang="0">
                  <a:pos x="870" y="2259"/>
                </a:cxn>
                <a:cxn ang="0">
                  <a:pos x="1724" y="2408"/>
                </a:cxn>
                <a:cxn ang="0">
                  <a:pos x="2134" y="1688"/>
                </a:cxn>
                <a:cxn ang="0">
                  <a:pos x="2074" y="1108"/>
                </a:cxn>
                <a:cxn ang="0">
                  <a:pos x="1814" y="468"/>
                </a:cxn>
                <a:cxn ang="0">
                  <a:pos x="1514" y="208"/>
                </a:cxn>
                <a:cxn ang="0">
                  <a:pos x="904" y="28"/>
                </a:cxn>
                <a:cxn ang="0">
                  <a:pos x="464" y="378"/>
                </a:cxn>
                <a:cxn ang="0">
                  <a:pos x="84" y="1048"/>
                </a:cxn>
              </a:cxnLst>
              <a:rect l="0" t="0" r="r" b="b"/>
              <a:pathLst>
                <a:path w="2192" h="2503">
                  <a:moveTo>
                    <a:pt x="84" y="1048"/>
                  </a:moveTo>
                  <a:cubicBezTo>
                    <a:pt x="37" y="1278"/>
                    <a:pt x="179" y="1545"/>
                    <a:pt x="184" y="1758"/>
                  </a:cubicBezTo>
                  <a:cubicBezTo>
                    <a:pt x="189" y="1971"/>
                    <a:pt x="0" y="2245"/>
                    <a:pt x="114" y="2328"/>
                  </a:cubicBezTo>
                  <a:cubicBezTo>
                    <a:pt x="228" y="2411"/>
                    <a:pt x="602" y="2246"/>
                    <a:pt x="870" y="2259"/>
                  </a:cubicBezTo>
                  <a:cubicBezTo>
                    <a:pt x="1138" y="2272"/>
                    <a:pt x="1513" y="2503"/>
                    <a:pt x="1724" y="2408"/>
                  </a:cubicBezTo>
                  <a:cubicBezTo>
                    <a:pt x="1935" y="2313"/>
                    <a:pt x="2076" y="1905"/>
                    <a:pt x="2134" y="1688"/>
                  </a:cubicBezTo>
                  <a:cubicBezTo>
                    <a:pt x="2192" y="1471"/>
                    <a:pt x="2127" y="1311"/>
                    <a:pt x="2074" y="1108"/>
                  </a:cubicBezTo>
                  <a:cubicBezTo>
                    <a:pt x="2021" y="905"/>
                    <a:pt x="1907" y="618"/>
                    <a:pt x="1814" y="468"/>
                  </a:cubicBezTo>
                  <a:cubicBezTo>
                    <a:pt x="1721" y="318"/>
                    <a:pt x="1666" y="281"/>
                    <a:pt x="1514" y="208"/>
                  </a:cubicBezTo>
                  <a:cubicBezTo>
                    <a:pt x="1362" y="135"/>
                    <a:pt x="1079" y="0"/>
                    <a:pt x="904" y="28"/>
                  </a:cubicBezTo>
                  <a:cubicBezTo>
                    <a:pt x="729" y="56"/>
                    <a:pt x="601" y="208"/>
                    <a:pt x="464" y="378"/>
                  </a:cubicBezTo>
                  <a:cubicBezTo>
                    <a:pt x="327" y="548"/>
                    <a:pt x="141" y="797"/>
                    <a:pt x="84" y="1048"/>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495" name="Freeform 7"/>
            <p:cNvSpPr>
              <a:spLocks/>
            </p:cNvSpPr>
            <p:nvPr/>
          </p:nvSpPr>
          <p:spPr bwMode="auto">
            <a:xfrm>
              <a:off x="4781" y="9540"/>
              <a:ext cx="1490" cy="1627"/>
            </a:xfrm>
            <a:custGeom>
              <a:avLst/>
              <a:gdLst/>
              <a:ahLst/>
              <a:cxnLst>
                <a:cxn ang="0">
                  <a:pos x="119" y="490"/>
                </a:cxn>
                <a:cxn ang="0">
                  <a:pos x="109" y="1430"/>
                </a:cxn>
                <a:cxn ang="0">
                  <a:pos x="774" y="1614"/>
                </a:cxn>
                <a:cxn ang="0">
                  <a:pos x="1389" y="1450"/>
                </a:cxn>
                <a:cxn ang="0">
                  <a:pos x="1379" y="550"/>
                </a:cxn>
                <a:cxn ang="0">
                  <a:pos x="739" y="10"/>
                </a:cxn>
                <a:cxn ang="0">
                  <a:pos x="119" y="490"/>
                </a:cxn>
              </a:cxnLst>
              <a:rect l="0" t="0" r="r" b="b"/>
              <a:pathLst>
                <a:path w="1490" h="1627">
                  <a:moveTo>
                    <a:pt x="119" y="490"/>
                  </a:moveTo>
                  <a:cubicBezTo>
                    <a:pt x="14" y="727"/>
                    <a:pt x="0" y="1243"/>
                    <a:pt x="109" y="1430"/>
                  </a:cubicBezTo>
                  <a:cubicBezTo>
                    <a:pt x="218" y="1617"/>
                    <a:pt x="561" y="1611"/>
                    <a:pt x="774" y="1614"/>
                  </a:cubicBezTo>
                  <a:cubicBezTo>
                    <a:pt x="987" y="1617"/>
                    <a:pt x="1288" y="1627"/>
                    <a:pt x="1389" y="1450"/>
                  </a:cubicBezTo>
                  <a:cubicBezTo>
                    <a:pt x="1490" y="1273"/>
                    <a:pt x="1487" y="790"/>
                    <a:pt x="1379" y="550"/>
                  </a:cubicBezTo>
                  <a:cubicBezTo>
                    <a:pt x="1271" y="310"/>
                    <a:pt x="949" y="20"/>
                    <a:pt x="739" y="10"/>
                  </a:cubicBezTo>
                  <a:cubicBezTo>
                    <a:pt x="529" y="0"/>
                    <a:pt x="207" y="285"/>
                    <a:pt x="119" y="490"/>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496" name="Freeform 8"/>
            <p:cNvSpPr>
              <a:spLocks/>
            </p:cNvSpPr>
            <p:nvPr/>
          </p:nvSpPr>
          <p:spPr bwMode="auto">
            <a:xfrm>
              <a:off x="5179" y="10001"/>
              <a:ext cx="624" cy="873"/>
            </a:xfrm>
            <a:custGeom>
              <a:avLst/>
              <a:gdLst/>
              <a:ahLst/>
              <a:cxnLst>
                <a:cxn ang="0">
                  <a:pos x="187" y="31"/>
                </a:cxn>
                <a:cxn ang="0">
                  <a:pos x="0" y="405"/>
                </a:cxn>
                <a:cxn ang="0">
                  <a:pos x="187" y="779"/>
                </a:cxn>
                <a:cxn ang="0">
                  <a:pos x="561" y="779"/>
                </a:cxn>
                <a:cxn ang="0">
                  <a:pos x="561" y="218"/>
                </a:cxn>
                <a:cxn ang="0">
                  <a:pos x="187" y="31"/>
                </a:cxn>
              </a:cxnLst>
              <a:rect l="0" t="0" r="r" b="b"/>
              <a:pathLst>
                <a:path w="623" h="872">
                  <a:moveTo>
                    <a:pt x="187" y="31"/>
                  </a:moveTo>
                  <a:cubicBezTo>
                    <a:pt x="94" y="62"/>
                    <a:pt x="0" y="280"/>
                    <a:pt x="0" y="405"/>
                  </a:cubicBezTo>
                  <a:cubicBezTo>
                    <a:pt x="0" y="530"/>
                    <a:pt x="94" y="717"/>
                    <a:pt x="187" y="779"/>
                  </a:cubicBezTo>
                  <a:cubicBezTo>
                    <a:pt x="280" y="841"/>
                    <a:pt x="499" y="872"/>
                    <a:pt x="561" y="779"/>
                  </a:cubicBezTo>
                  <a:cubicBezTo>
                    <a:pt x="623" y="686"/>
                    <a:pt x="623" y="343"/>
                    <a:pt x="561" y="218"/>
                  </a:cubicBezTo>
                  <a:cubicBezTo>
                    <a:pt x="499" y="93"/>
                    <a:pt x="280" y="0"/>
                    <a:pt x="187" y="31"/>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497" name="Text Box 9"/>
            <p:cNvSpPr txBox="1">
              <a:spLocks noChangeArrowheads="1"/>
            </p:cNvSpPr>
            <p:nvPr/>
          </p:nvSpPr>
          <p:spPr bwMode="auto">
            <a:xfrm>
              <a:off x="6133" y="10023"/>
              <a:ext cx="480" cy="577"/>
            </a:xfrm>
            <a:prstGeom prst="rect">
              <a:avLst/>
            </a:prstGeom>
            <a:solidFill>
              <a:srgbClr val="FFFFFF">
                <a:alpha val="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600">
                  <a:solidFill>
                    <a:prstClr val="black"/>
                  </a:solidFill>
                  <a:latin typeface="Cambria" charset="0"/>
                  <a:ea typeface="Times New Roman" charset="0"/>
                  <a:cs typeface="+mn-cs"/>
                </a:rPr>
                <a:t>1</a:t>
              </a:r>
              <a:r>
                <a:rPr lang="en-US" sz="1200">
                  <a:solidFill>
                    <a:prstClr val="black"/>
                  </a:solidFill>
                  <a:latin typeface="Times New Roman" charset="0"/>
                  <a:ea typeface="Times New Roman" charset="0"/>
                  <a:cs typeface="+mn-cs"/>
                </a:rPr>
                <a:t>.</a:t>
              </a:r>
            </a:p>
          </p:txBody>
        </p:sp>
        <p:sp>
          <p:nvSpPr>
            <p:cNvPr id="1087498" name="Oval 10"/>
            <p:cNvSpPr>
              <a:spLocks noChangeArrowheads="1"/>
            </p:cNvSpPr>
            <p:nvPr/>
          </p:nvSpPr>
          <p:spPr bwMode="auto">
            <a:xfrm>
              <a:off x="6170" y="10429"/>
              <a:ext cx="143" cy="143"/>
            </a:xfrm>
            <a:prstGeom prst="ellipse">
              <a:avLst/>
            </a:prstGeom>
            <a:solidFill>
              <a:srgbClr val="000000"/>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499" name="Text Box 11"/>
            <p:cNvSpPr txBox="1">
              <a:spLocks noChangeArrowheads="1"/>
            </p:cNvSpPr>
            <p:nvPr/>
          </p:nvSpPr>
          <p:spPr bwMode="auto">
            <a:xfrm>
              <a:off x="4101" y="11268"/>
              <a:ext cx="494" cy="516"/>
            </a:xfrm>
            <a:prstGeom prst="rect">
              <a:avLst/>
            </a:prstGeom>
            <a:solidFill>
              <a:srgbClr val="FFFFFF">
                <a:alpha val="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600">
                  <a:solidFill>
                    <a:prstClr val="black"/>
                  </a:solidFill>
                  <a:latin typeface="Cambria" charset="0"/>
                  <a:ea typeface="Times New Roman" charset="0"/>
                  <a:cs typeface="+mn-cs"/>
                </a:rPr>
                <a:t>2</a:t>
              </a:r>
              <a:r>
                <a:rPr lang="en-US" sz="1200">
                  <a:solidFill>
                    <a:prstClr val="black"/>
                  </a:solidFill>
                  <a:latin typeface="Times New Roman" charset="0"/>
                  <a:ea typeface="Times New Roman" charset="0"/>
                  <a:cs typeface="+mn-cs"/>
                </a:rPr>
                <a:t>.</a:t>
              </a:r>
            </a:p>
          </p:txBody>
        </p:sp>
        <p:sp>
          <p:nvSpPr>
            <p:cNvPr id="1087500" name="Oval 12"/>
            <p:cNvSpPr>
              <a:spLocks noChangeArrowheads="1"/>
            </p:cNvSpPr>
            <p:nvPr/>
          </p:nvSpPr>
          <p:spPr bwMode="auto">
            <a:xfrm>
              <a:off x="3988" y="11682"/>
              <a:ext cx="143" cy="143"/>
            </a:xfrm>
            <a:prstGeom prst="ellipse">
              <a:avLst/>
            </a:prstGeom>
            <a:solidFill>
              <a:srgbClr val="000000"/>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501" name="Text Box 13"/>
            <p:cNvSpPr txBox="1">
              <a:spLocks noChangeArrowheads="1"/>
            </p:cNvSpPr>
            <p:nvPr/>
          </p:nvSpPr>
          <p:spPr bwMode="auto">
            <a:xfrm>
              <a:off x="4632" y="9056"/>
              <a:ext cx="480" cy="577"/>
            </a:xfrm>
            <a:prstGeom prst="rect">
              <a:avLst/>
            </a:prstGeom>
            <a:solidFill>
              <a:srgbClr val="FFFFFF">
                <a:alpha val="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600">
                  <a:solidFill>
                    <a:prstClr val="black"/>
                  </a:solidFill>
                  <a:latin typeface="Cambria" charset="0"/>
                  <a:ea typeface="Times New Roman" charset="0"/>
                  <a:cs typeface="+mn-cs"/>
                </a:rPr>
                <a:t>3</a:t>
              </a:r>
              <a:r>
                <a:rPr lang="en-US" sz="1200">
                  <a:solidFill>
                    <a:prstClr val="black"/>
                  </a:solidFill>
                  <a:latin typeface="Times New Roman" charset="0"/>
                  <a:ea typeface="Times New Roman" charset="0"/>
                  <a:cs typeface="+mn-cs"/>
                </a:rPr>
                <a:t>.</a:t>
              </a:r>
            </a:p>
          </p:txBody>
        </p:sp>
        <p:sp>
          <p:nvSpPr>
            <p:cNvPr id="1087502" name="Oval 14"/>
            <p:cNvSpPr>
              <a:spLocks noChangeArrowheads="1"/>
            </p:cNvSpPr>
            <p:nvPr/>
          </p:nvSpPr>
          <p:spPr bwMode="auto">
            <a:xfrm>
              <a:off x="4767" y="9537"/>
              <a:ext cx="143" cy="143"/>
            </a:xfrm>
            <a:prstGeom prst="ellipse">
              <a:avLst/>
            </a:prstGeom>
            <a:solidFill>
              <a:srgbClr val="000000"/>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503" name="Line 15"/>
            <p:cNvSpPr>
              <a:spLocks noChangeShapeType="1"/>
            </p:cNvSpPr>
            <p:nvPr/>
          </p:nvSpPr>
          <p:spPr bwMode="auto">
            <a:xfrm flipV="1">
              <a:off x="4835" y="8793"/>
              <a:ext cx="735" cy="778"/>
            </a:xfrm>
            <a:prstGeom prst="line">
              <a:avLst/>
            </a:prstGeom>
            <a:noFill/>
            <a:ln w="19050">
              <a:solidFill>
                <a:srgbClr val="000000"/>
              </a:solidFill>
              <a:round/>
              <a:headEnd/>
              <a:tailEnd type="arrow" w="lg" len="lg"/>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a typeface="+mn-ea"/>
                <a:cs typeface="+mn-cs"/>
              </a:endParaRPr>
            </a:p>
          </p:txBody>
        </p:sp>
        <p:sp>
          <p:nvSpPr>
            <p:cNvPr id="1087504" name="Text Box 16"/>
            <p:cNvSpPr txBox="1">
              <a:spLocks noChangeArrowheads="1"/>
            </p:cNvSpPr>
            <p:nvPr/>
          </p:nvSpPr>
          <p:spPr bwMode="auto">
            <a:xfrm>
              <a:off x="5495" y="8671"/>
              <a:ext cx="810" cy="690"/>
            </a:xfrm>
            <a:prstGeom prst="rect">
              <a:avLst/>
            </a:prstGeom>
            <a:solidFill>
              <a:srgbClr val="FFFFFF">
                <a:alpha val="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600" b="1">
                  <a:solidFill>
                    <a:prstClr val="black"/>
                  </a:solidFill>
                  <a:latin typeface="Cambria" charset="0"/>
                  <a:ea typeface="Times New Roman" charset="0"/>
                  <a:cs typeface="+mn-cs"/>
                </a:rPr>
                <a:t>n</a:t>
              </a:r>
            </a:p>
          </p:txBody>
        </p:sp>
      </p:grpSp>
      <p:sp>
        <p:nvSpPr>
          <p:cNvPr id="18" name="TextBox 17"/>
          <p:cNvSpPr txBox="1"/>
          <p:nvPr/>
        </p:nvSpPr>
        <p:spPr>
          <a:xfrm>
            <a:off x="203200" y="0"/>
            <a:ext cx="8229600" cy="2677656"/>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Consider the contour plot of a function f(</a:t>
            </a:r>
            <a:r>
              <a:rPr lang="en-US" sz="2800" dirty="0" err="1">
                <a:solidFill>
                  <a:prstClr val="black"/>
                </a:solidFill>
                <a:latin typeface="Calibri"/>
                <a:ea typeface="+mn-ea"/>
                <a:cs typeface="+mn-cs"/>
              </a:rPr>
              <a:t>x,y</a:t>
            </a:r>
            <a:r>
              <a:rPr lang="en-US" sz="2800" dirty="0">
                <a:solidFill>
                  <a:prstClr val="black"/>
                </a:solidFill>
                <a:latin typeface="Calibri"/>
                <a:ea typeface="+mn-ea"/>
                <a:cs typeface="+mn-cs"/>
              </a:rPr>
              <a:t>), where the central contour corresponds to the largest value of  f.  </a:t>
            </a:r>
            <a:r>
              <a:rPr lang="en-US" sz="2800" dirty="0">
                <a:solidFill>
                  <a:srgbClr val="000090"/>
                </a:solidFill>
                <a:latin typeface="Calibri"/>
                <a:ea typeface="+mn-ea"/>
                <a:cs typeface="+mn-cs"/>
              </a:rPr>
              <a:t>What is the sign of the directional derivative of f(</a:t>
            </a:r>
            <a:r>
              <a:rPr lang="en-US" sz="2800" dirty="0" err="1">
                <a:solidFill>
                  <a:srgbClr val="000090"/>
                </a:solidFill>
                <a:latin typeface="Calibri"/>
                <a:ea typeface="+mn-ea"/>
                <a:cs typeface="+mn-cs"/>
              </a:rPr>
              <a:t>x,y</a:t>
            </a:r>
            <a:r>
              <a:rPr lang="en-US" sz="2800" dirty="0">
                <a:solidFill>
                  <a:srgbClr val="000090"/>
                </a:solidFill>
                <a:latin typeface="Calibri"/>
                <a:ea typeface="+mn-ea"/>
                <a:cs typeface="+mn-cs"/>
              </a:rPr>
              <a:t>) at point 3, in the direction of the unit vector </a:t>
            </a:r>
            <a:r>
              <a:rPr lang="en-US" sz="2800" b="1" dirty="0">
                <a:solidFill>
                  <a:srgbClr val="000090"/>
                </a:solidFill>
                <a:latin typeface="Calibri"/>
                <a:ea typeface="+mn-ea"/>
                <a:cs typeface="+mn-cs"/>
              </a:rPr>
              <a:t>n</a:t>
            </a:r>
            <a:r>
              <a:rPr lang="en-US" sz="2800" dirty="0">
                <a:solidFill>
                  <a:srgbClr val="000090"/>
                </a:solidFill>
                <a:latin typeface="Calibri"/>
                <a:ea typeface="+mn-ea"/>
                <a:cs typeface="+mn-cs"/>
              </a:rPr>
              <a:t> (shown by the arrow)?</a:t>
            </a:r>
          </a:p>
          <a:p>
            <a:pPr fontAlgn="auto">
              <a:spcBef>
                <a:spcPts val="0"/>
              </a:spcBef>
              <a:spcAft>
                <a:spcPts val="0"/>
              </a:spcAft>
            </a:pPr>
            <a:endParaRPr lang="en-US" sz="2800" dirty="0">
              <a:solidFill>
                <a:prstClr val="black"/>
              </a:solidFill>
              <a:latin typeface="Calibri"/>
              <a:ea typeface="+mn-ea"/>
              <a:cs typeface="+mn-cs"/>
            </a:endParaRPr>
          </a:p>
        </p:txBody>
      </p:sp>
      <p:sp>
        <p:nvSpPr>
          <p:cNvPr id="19" name="TextBox 18"/>
          <p:cNvSpPr txBox="1"/>
          <p:nvPr/>
        </p:nvSpPr>
        <p:spPr>
          <a:xfrm>
            <a:off x="338667" y="4267199"/>
            <a:ext cx="8229600" cy="2246769"/>
          </a:xfrm>
          <a:prstGeom prst="rect">
            <a:avLst/>
          </a:prstGeom>
          <a:noFill/>
        </p:spPr>
        <p:txBody>
          <a:bodyPr wrap="square" rtlCol="0">
            <a:spAutoFit/>
          </a:bodyPr>
          <a:lstStyle/>
          <a:p>
            <a:pPr fontAlgn="auto">
              <a:spcBef>
                <a:spcPts val="0"/>
              </a:spcBef>
              <a:spcAft>
                <a:spcPts val="0"/>
              </a:spcAft>
            </a:pPr>
            <a:r>
              <a:rPr lang="en-US" sz="2800">
                <a:solidFill>
                  <a:prstClr val="black"/>
                </a:solidFill>
                <a:latin typeface="Calibri"/>
                <a:ea typeface="+mn-ea"/>
                <a:cs typeface="+mn-cs"/>
              </a:rPr>
              <a:t>A) &gt;0 </a:t>
            </a:r>
          </a:p>
          <a:p>
            <a:pPr fontAlgn="auto">
              <a:spcBef>
                <a:spcPts val="0"/>
              </a:spcBef>
              <a:spcAft>
                <a:spcPts val="0"/>
              </a:spcAft>
            </a:pPr>
            <a:r>
              <a:rPr lang="en-US" sz="2800">
                <a:solidFill>
                  <a:prstClr val="black"/>
                </a:solidFill>
                <a:latin typeface="Calibri"/>
                <a:ea typeface="+mn-ea"/>
                <a:cs typeface="+mn-cs"/>
              </a:rPr>
              <a:t>B) &lt;0 </a:t>
            </a:r>
          </a:p>
          <a:p>
            <a:pPr fontAlgn="auto">
              <a:spcBef>
                <a:spcPts val="0"/>
              </a:spcBef>
              <a:spcAft>
                <a:spcPts val="0"/>
              </a:spcAft>
            </a:pPr>
            <a:r>
              <a:rPr lang="en-US" sz="2800">
                <a:solidFill>
                  <a:prstClr val="black"/>
                </a:solidFill>
                <a:latin typeface="Calibri"/>
                <a:ea typeface="+mn-ea"/>
                <a:cs typeface="+mn-cs"/>
              </a:rPr>
              <a:t>C) =0 </a:t>
            </a:r>
          </a:p>
          <a:p>
            <a:pPr fontAlgn="auto">
              <a:spcBef>
                <a:spcPts val="0"/>
              </a:spcBef>
              <a:spcAft>
                <a:spcPts val="0"/>
              </a:spcAft>
            </a:pPr>
            <a:r>
              <a:rPr lang="en-US" sz="2800">
                <a:solidFill>
                  <a:prstClr val="black"/>
                </a:solidFill>
                <a:latin typeface="Calibri"/>
                <a:ea typeface="+mn-ea"/>
                <a:cs typeface="+mn-cs"/>
              </a:rPr>
              <a:t>D) ???</a:t>
            </a:r>
          </a:p>
          <a:p>
            <a:pPr fontAlgn="auto">
              <a:spcBef>
                <a:spcPts val="0"/>
              </a:spcBef>
              <a:spcAft>
                <a:spcPts val="0"/>
              </a:spcAft>
            </a:pPr>
            <a:endParaRPr lang="en-US" sz="2800">
              <a:solidFill>
                <a:prstClr val="black"/>
              </a:solidFill>
              <a:latin typeface="Calibri"/>
              <a:ea typeface="+mn-ea"/>
              <a:cs typeface="+mn-cs"/>
            </a:endParaRPr>
          </a:p>
        </p:txBody>
      </p:sp>
      <p:graphicFrame>
        <p:nvGraphicFramePr>
          <p:cNvPr id="20" name="Object 19"/>
          <p:cNvGraphicFramePr>
            <a:graphicFrameLocks noChangeAspect="1"/>
          </p:cNvGraphicFramePr>
          <p:nvPr/>
        </p:nvGraphicFramePr>
        <p:xfrm>
          <a:off x="521304" y="2696633"/>
          <a:ext cx="1087363" cy="507436"/>
        </p:xfrm>
        <a:graphic>
          <a:graphicData uri="http://schemas.openxmlformats.org/presentationml/2006/ole">
            <mc:AlternateContent xmlns:mc="http://schemas.openxmlformats.org/markup-compatibility/2006">
              <mc:Choice xmlns:v="urn:schemas-microsoft-com:vml" Requires="v">
                <p:oleObj spid="_x0000_s1017865" name="Equation" r:id="rId4" imgW="381000" imgH="177800" progId="Equation.3">
                  <p:embed/>
                </p:oleObj>
              </mc:Choice>
              <mc:Fallback>
                <p:oleObj name="Equation" r:id="rId4" imgW="3810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304" y="2696633"/>
                        <a:ext cx="1087363" cy="507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489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0803" y="6245225"/>
            <a:ext cx="2133600" cy="476250"/>
          </a:xfrm>
        </p:spPr>
        <p:txBody>
          <a:bodyPr/>
          <a:lstStyle/>
          <a:p>
            <a:pPr>
              <a:defRPr/>
            </a:pPr>
            <a:fld id="{28E9A3FF-79B7-504C-B659-7D19FB5634D4}" type="slidenum">
              <a:rPr lang="en-US">
                <a:solidFill>
                  <a:srgbClr val="000000"/>
                </a:solidFill>
              </a:rPr>
              <a:pPr>
                <a:defRPr/>
              </a:pPr>
              <a:t>43</a:t>
            </a:fld>
            <a:endParaRPr lang="en-US" dirty="0">
              <a:solidFill>
                <a:srgbClr val="000000"/>
              </a:solidFill>
            </a:endParaRPr>
          </a:p>
        </p:txBody>
      </p:sp>
      <p:sp>
        <p:nvSpPr>
          <p:cNvPr id="3" name="AutoShape 3"/>
          <p:cNvSpPr>
            <a:spLocks noChangeAspect="1" noChangeArrowheads="1" noTextEdit="1"/>
          </p:cNvSpPr>
          <p:nvPr/>
        </p:nvSpPr>
        <p:spPr bwMode="auto">
          <a:xfrm>
            <a:off x="4470389" y="2371423"/>
            <a:ext cx="4351867" cy="4506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Freeform 5"/>
          <p:cNvSpPr>
            <a:spLocks/>
          </p:cNvSpPr>
          <p:nvPr/>
        </p:nvSpPr>
        <p:spPr bwMode="auto">
          <a:xfrm>
            <a:off x="5411635" y="2290194"/>
            <a:ext cx="3315607" cy="3486168"/>
          </a:xfrm>
          <a:custGeom>
            <a:avLst/>
            <a:gdLst/>
            <a:ahLst/>
            <a:cxnLst>
              <a:cxn ang="0">
                <a:pos x="358" y="1327"/>
              </a:cxn>
              <a:cxn ang="0">
                <a:pos x="318" y="2487"/>
              </a:cxn>
              <a:cxn ang="0">
                <a:pos x="48" y="3067"/>
              </a:cxn>
              <a:cxn ang="0">
                <a:pos x="608" y="2967"/>
              </a:cxn>
              <a:cxn ang="0">
                <a:pos x="1368" y="2957"/>
              </a:cxn>
              <a:cxn ang="0">
                <a:pos x="2268" y="3227"/>
              </a:cxn>
              <a:cxn ang="0">
                <a:pos x="2808" y="2697"/>
              </a:cxn>
              <a:cxn ang="0">
                <a:pos x="3058" y="1901"/>
              </a:cxn>
              <a:cxn ang="0">
                <a:pos x="2497" y="592"/>
              </a:cxn>
              <a:cxn ang="0">
                <a:pos x="1749" y="31"/>
              </a:cxn>
              <a:cxn ang="0">
                <a:pos x="814" y="405"/>
              </a:cxn>
              <a:cxn ang="0">
                <a:pos x="358" y="1327"/>
              </a:cxn>
            </a:cxnLst>
            <a:rect l="0" t="0" r="r" b="b"/>
            <a:pathLst>
              <a:path w="3110" h="3270">
                <a:moveTo>
                  <a:pt x="358" y="1327"/>
                </a:moveTo>
                <a:cubicBezTo>
                  <a:pt x="275" y="1674"/>
                  <a:pt x="370" y="2197"/>
                  <a:pt x="318" y="2487"/>
                </a:cubicBezTo>
                <a:cubicBezTo>
                  <a:pt x="266" y="2777"/>
                  <a:pt x="0" y="2987"/>
                  <a:pt x="48" y="3067"/>
                </a:cubicBezTo>
                <a:cubicBezTo>
                  <a:pt x="96" y="3147"/>
                  <a:pt x="388" y="2985"/>
                  <a:pt x="608" y="2967"/>
                </a:cubicBezTo>
                <a:cubicBezTo>
                  <a:pt x="828" y="2949"/>
                  <a:pt x="1091" y="2914"/>
                  <a:pt x="1368" y="2957"/>
                </a:cubicBezTo>
                <a:cubicBezTo>
                  <a:pt x="1645" y="3000"/>
                  <a:pt x="2028" y="3270"/>
                  <a:pt x="2268" y="3227"/>
                </a:cubicBezTo>
                <a:cubicBezTo>
                  <a:pt x="2508" y="3184"/>
                  <a:pt x="2676" y="2918"/>
                  <a:pt x="2808" y="2697"/>
                </a:cubicBezTo>
                <a:cubicBezTo>
                  <a:pt x="2940" y="2476"/>
                  <a:pt x="3110" y="2252"/>
                  <a:pt x="3058" y="1901"/>
                </a:cubicBezTo>
                <a:cubicBezTo>
                  <a:pt x="3006" y="1550"/>
                  <a:pt x="2715" y="904"/>
                  <a:pt x="2497" y="592"/>
                </a:cubicBezTo>
                <a:cubicBezTo>
                  <a:pt x="2279" y="280"/>
                  <a:pt x="2029" y="62"/>
                  <a:pt x="1749" y="31"/>
                </a:cubicBezTo>
                <a:cubicBezTo>
                  <a:pt x="1469" y="0"/>
                  <a:pt x="1046" y="189"/>
                  <a:pt x="814" y="405"/>
                </a:cubicBezTo>
                <a:cubicBezTo>
                  <a:pt x="582" y="621"/>
                  <a:pt x="441" y="980"/>
                  <a:pt x="358" y="1327"/>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Freeform 6"/>
          <p:cNvSpPr>
            <a:spLocks/>
          </p:cNvSpPr>
          <p:nvPr/>
        </p:nvSpPr>
        <p:spPr bwMode="auto">
          <a:xfrm>
            <a:off x="5775846" y="2704910"/>
            <a:ext cx="2336916" cy="2668464"/>
          </a:xfrm>
          <a:custGeom>
            <a:avLst/>
            <a:gdLst/>
            <a:ahLst/>
            <a:cxnLst>
              <a:cxn ang="0">
                <a:pos x="84" y="1048"/>
              </a:cxn>
              <a:cxn ang="0">
                <a:pos x="184" y="1758"/>
              </a:cxn>
              <a:cxn ang="0">
                <a:pos x="114" y="2328"/>
              </a:cxn>
              <a:cxn ang="0">
                <a:pos x="870" y="2259"/>
              </a:cxn>
              <a:cxn ang="0">
                <a:pos x="1724" y="2408"/>
              </a:cxn>
              <a:cxn ang="0">
                <a:pos x="2134" y="1688"/>
              </a:cxn>
              <a:cxn ang="0">
                <a:pos x="2074" y="1108"/>
              </a:cxn>
              <a:cxn ang="0">
                <a:pos x="1814" y="468"/>
              </a:cxn>
              <a:cxn ang="0">
                <a:pos x="1514" y="208"/>
              </a:cxn>
              <a:cxn ang="0">
                <a:pos x="904" y="28"/>
              </a:cxn>
              <a:cxn ang="0">
                <a:pos x="464" y="378"/>
              </a:cxn>
              <a:cxn ang="0">
                <a:pos x="84" y="1048"/>
              </a:cxn>
            </a:cxnLst>
            <a:rect l="0" t="0" r="r" b="b"/>
            <a:pathLst>
              <a:path w="2192" h="2503">
                <a:moveTo>
                  <a:pt x="84" y="1048"/>
                </a:moveTo>
                <a:cubicBezTo>
                  <a:pt x="37" y="1278"/>
                  <a:pt x="179" y="1545"/>
                  <a:pt x="184" y="1758"/>
                </a:cubicBezTo>
                <a:cubicBezTo>
                  <a:pt x="189" y="1971"/>
                  <a:pt x="0" y="2245"/>
                  <a:pt x="114" y="2328"/>
                </a:cubicBezTo>
                <a:cubicBezTo>
                  <a:pt x="228" y="2411"/>
                  <a:pt x="602" y="2246"/>
                  <a:pt x="870" y="2259"/>
                </a:cubicBezTo>
                <a:cubicBezTo>
                  <a:pt x="1138" y="2272"/>
                  <a:pt x="1513" y="2503"/>
                  <a:pt x="1724" y="2408"/>
                </a:cubicBezTo>
                <a:cubicBezTo>
                  <a:pt x="1935" y="2313"/>
                  <a:pt x="2076" y="1905"/>
                  <a:pt x="2134" y="1688"/>
                </a:cubicBezTo>
                <a:cubicBezTo>
                  <a:pt x="2192" y="1471"/>
                  <a:pt x="2127" y="1311"/>
                  <a:pt x="2074" y="1108"/>
                </a:cubicBezTo>
                <a:cubicBezTo>
                  <a:pt x="2021" y="905"/>
                  <a:pt x="1907" y="618"/>
                  <a:pt x="1814" y="468"/>
                </a:cubicBezTo>
                <a:cubicBezTo>
                  <a:pt x="1721" y="318"/>
                  <a:pt x="1666" y="281"/>
                  <a:pt x="1514" y="208"/>
                </a:cubicBezTo>
                <a:cubicBezTo>
                  <a:pt x="1362" y="135"/>
                  <a:pt x="1079" y="0"/>
                  <a:pt x="904" y="28"/>
                </a:cubicBezTo>
                <a:cubicBezTo>
                  <a:pt x="729" y="56"/>
                  <a:pt x="601" y="208"/>
                  <a:pt x="464" y="378"/>
                </a:cubicBezTo>
                <a:cubicBezTo>
                  <a:pt x="327" y="548"/>
                  <a:pt x="141" y="797"/>
                  <a:pt x="84" y="1048"/>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Freeform 7"/>
          <p:cNvSpPr>
            <a:spLocks/>
          </p:cNvSpPr>
          <p:nvPr/>
        </p:nvSpPr>
        <p:spPr bwMode="auto">
          <a:xfrm>
            <a:off x="6050559" y="3193187"/>
            <a:ext cx="1588506" cy="1734555"/>
          </a:xfrm>
          <a:custGeom>
            <a:avLst/>
            <a:gdLst/>
            <a:ahLst/>
            <a:cxnLst>
              <a:cxn ang="0">
                <a:pos x="119" y="490"/>
              </a:cxn>
              <a:cxn ang="0">
                <a:pos x="109" y="1430"/>
              </a:cxn>
              <a:cxn ang="0">
                <a:pos x="774" y="1614"/>
              </a:cxn>
              <a:cxn ang="0">
                <a:pos x="1389" y="1450"/>
              </a:cxn>
              <a:cxn ang="0">
                <a:pos x="1379" y="550"/>
              </a:cxn>
              <a:cxn ang="0">
                <a:pos x="739" y="10"/>
              </a:cxn>
              <a:cxn ang="0">
                <a:pos x="119" y="490"/>
              </a:cxn>
            </a:cxnLst>
            <a:rect l="0" t="0" r="r" b="b"/>
            <a:pathLst>
              <a:path w="1490" h="1627">
                <a:moveTo>
                  <a:pt x="119" y="490"/>
                </a:moveTo>
                <a:cubicBezTo>
                  <a:pt x="14" y="727"/>
                  <a:pt x="0" y="1243"/>
                  <a:pt x="109" y="1430"/>
                </a:cubicBezTo>
                <a:cubicBezTo>
                  <a:pt x="218" y="1617"/>
                  <a:pt x="561" y="1611"/>
                  <a:pt x="774" y="1614"/>
                </a:cubicBezTo>
                <a:cubicBezTo>
                  <a:pt x="987" y="1617"/>
                  <a:pt x="1288" y="1627"/>
                  <a:pt x="1389" y="1450"/>
                </a:cubicBezTo>
                <a:cubicBezTo>
                  <a:pt x="1490" y="1273"/>
                  <a:pt x="1487" y="790"/>
                  <a:pt x="1379" y="550"/>
                </a:cubicBezTo>
                <a:cubicBezTo>
                  <a:pt x="1271" y="310"/>
                  <a:pt x="949" y="20"/>
                  <a:pt x="739" y="10"/>
                </a:cubicBezTo>
                <a:cubicBezTo>
                  <a:pt x="529" y="0"/>
                  <a:pt x="207" y="285"/>
                  <a:pt x="119" y="490"/>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8"/>
          <p:cNvSpPr>
            <a:spLocks/>
          </p:cNvSpPr>
          <p:nvPr/>
        </p:nvSpPr>
        <p:spPr bwMode="auto">
          <a:xfrm>
            <a:off x="6474871" y="3684662"/>
            <a:ext cx="665254" cy="930711"/>
          </a:xfrm>
          <a:custGeom>
            <a:avLst/>
            <a:gdLst/>
            <a:ahLst/>
            <a:cxnLst>
              <a:cxn ang="0">
                <a:pos x="187" y="31"/>
              </a:cxn>
              <a:cxn ang="0">
                <a:pos x="0" y="405"/>
              </a:cxn>
              <a:cxn ang="0">
                <a:pos x="187" y="779"/>
              </a:cxn>
              <a:cxn ang="0">
                <a:pos x="561" y="779"/>
              </a:cxn>
              <a:cxn ang="0">
                <a:pos x="561" y="218"/>
              </a:cxn>
              <a:cxn ang="0">
                <a:pos x="187" y="31"/>
              </a:cxn>
            </a:cxnLst>
            <a:rect l="0" t="0" r="r" b="b"/>
            <a:pathLst>
              <a:path w="623" h="872">
                <a:moveTo>
                  <a:pt x="187" y="31"/>
                </a:moveTo>
                <a:cubicBezTo>
                  <a:pt x="94" y="62"/>
                  <a:pt x="0" y="280"/>
                  <a:pt x="0" y="405"/>
                </a:cubicBezTo>
                <a:cubicBezTo>
                  <a:pt x="0" y="530"/>
                  <a:pt x="94" y="717"/>
                  <a:pt x="187" y="779"/>
                </a:cubicBezTo>
                <a:cubicBezTo>
                  <a:pt x="280" y="841"/>
                  <a:pt x="499" y="872"/>
                  <a:pt x="561" y="779"/>
                </a:cubicBezTo>
                <a:cubicBezTo>
                  <a:pt x="623" y="686"/>
                  <a:pt x="623" y="343"/>
                  <a:pt x="561" y="218"/>
                </a:cubicBezTo>
                <a:cubicBezTo>
                  <a:pt x="499" y="93"/>
                  <a:pt x="280" y="0"/>
                  <a:pt x="187" y="31"/>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Text Box 9"/>
          <p:cNvSpPr txBox="1">
            <a:spLocks noChangeArrowheads="1"/>
          </p:cNvSpPr>
          <p:nvPr/>
        </p:nvSpPr>
        <p:spPr bwMode="auto">
          <a:xfrm>
            <a:off x="8524875" y="3200116"/>
            <a:ext cx="511734" cy="615143"/>
          </a:xfrm>
          <a:prstGeom prst="rect">
            <a:avLst/>
          </a:prstGeom>
          <a:solidFill>
            <a:srgbClr val="FFFFFF">
              <a:alpha val="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3200" dirty="0">
                <a:solidFill>
                  <a:srgbClr val="000000"/>
                </a:solidFill>
                <a:latin typeface="Cambria" charset="0"/>
                <a:ea typeface="Times New Roman" charset="0"/>
              </a:rPr>
              <a:t>1</a:t>
            </a:r>
            <a:r>
              <a:rPr lang="en-US" sz="1200" dirty="0" smtClean="0">
                <a:solidFill>
                  <a:srgbClr val="000000"/>
                </a:solidFill>
                <a:latin typeface="Times New Roman" charset="0"/>
                <a:ea typeface="Times New Roman" charset="0"/>
              </a:rPr>
              <a:t>.</a:t>
            </a:r>
            <a:endParaRPr lang="en-US" sz="1200" dirty="0">
              <a:solidFill>
                <a:srgbClr val="000000"/>
              </a:solidFill>
              <a:latin typeface="Times New Roman" charset="0"/>
              <a:ea typeface="Times New Roman" charset="0"/>
            </a:endParaRPr>
          </a:p>
        </p:txBody>
      </p:sp>
      <p:sp>
        <p:nvSpPr>
          <p:cNvPr id="10" name="Oval 10"/>
          <p:cNvSpPr>
            <a:spLocks noChangeArrowheads="1"/>
          </p:cNvSpPr>
          <p:nvPr/>
        </p:nvSpPr>
        <p:spPr bwMode="auto">
          <a:xfrm>
            <a:off x="8462722" y="3734555"/>
            <a:ext cx="152454" cy="152453"/>
          </a:xfrm>
          <a:prstGeom prst="ellipse">
            <a:avLst/>
          </a:prstGeom>
          <a:solidFill>
            <a:srgbClr val="000000"/>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TextBox 10"/>
          <p:cNvSpPr txBox="1"/>
          <p:nvPr/>
        </p:nvSpPr>
        <p:spPr>
          <a:xfrm>
            <a:off x="203200" y="0"/>
            <a:ext cx="8940800" cy="1384995"/>
          </a:xfrm>
          <a:prstGeom prst="rect">
            <a:avLst/>
          </a:prstGeom>
          <a:noFill/>
        </p:spPr>
        <p:txBody>
          <a:bodyPr wrap="square" rtlCol="0">
            <a:spAutoFit/>
          </a:bodyPr>
          <a:lstStyle/>
          <a:p>
            <a:r>
              <a:rPr lang="en-US" sz="2800" dirty="0">
                <a:solidFill>
                  <a:srgbClr val="000000"/>
                </a:solidFill>
              </a:rPr>
              <a:t>Consider the contour plot of </a:t>
            </a:r>
            <a:r>
              <a:rPr lang="en-US" sz="2800" dirty="0" smtClean="0">
                <a:solidFill>
                  <a:srgbClr val="000000"/>
                </a:solidFill>
              </a:rPr>
              <a:t>potential energy u(</a:t>
            </a:r>
            <a:r>
              <a:rPr lang="en-US" sz="2800" dirty="0" err="1">
                <a:solidFill>
                  <a:srgbClr val="000000"/>
                </a:solidFill>
              </a:rPr>
              <a:t>x,y</a:t>
            </a:r>
            <a:r>
              <a:rPr lang="en-US" sz="2800" dirty="0" smtClean="0">
                <a:solidFill>
                  <a:srgbClr val="000000"/>
                </a:solidFill>
              </a:rPr>
              <a:t>).</a:t>
            </a:r>
          </a:p>
          <a:p>
            <a:r>
              <a:rPr lang="en-US" sz="2800" dirty="0" smtClean="0">
                <a:solidFill>
                  <a:srgbClr val="000000"/>
                </a:solidFill>
              </a:rPr>
              <a:t>Point </a:t>
            </a:r>
            <a:r>
              <a:rPr lang="en-US" sz="2800" dirty="0">
                <a:solidFill>
                  <a:srgbClr val="000000"/>
                </a:solidFill>
              </a:rPr>
              <a:t>1</a:t>
            </a:r>
            <a:r>
              <a:rPr lang="en-US" sz="2800" dirty="0" smtClean="0">
                <a:solidFill>
                  <a:srgbClr val="000000"/>
                </a:solidFill>
              </a:rPr>
              <a:t> is somewhere on the u=0 contour.  </a:t>
            </a:r>
          </a:p>
          <a:p>
            <a:r>
              <a:rPr lang="en-US" sz="2800" dirty="0" smtClean="0">
                <a:solidFill>
                  <a:srgbClr val="000000"/>
                </a:solidFill>
              </a:rPr>
              <a:t>Can we conclude </a:t>
            </a:r>
            <a:r>
              <a:rPr lang="en-US" sz="2800" b="1" dirty="0" smtClean="0">
                <a:solidFill>
                  <a:srgbClr val="000000"/>
                </a:solidFill>
              </a:rPr>
              <a:t>F</a:t>
            </a:r>
            <a:r>
              <a:rPr lang="en-US" sz="2800" dirty="0" smtClean="0">
                <a:solidFill>
                  <a:srgbClr val="000000"/>
                </a:solidFill>
              </a:rPr>
              <a:t>(r</a:t>
            </a:r>
            <a:r>
              <a:rPr lang="en-US" sz="2800" baseline="-25000" dirty="0" smtClean="0">
                <a:solidFill>
                  <a:srgbClr val="000000"/>
                </a:solidFill>
              </a:rPr>
              <a:t>1</a:t>
            </a:r>
            <a:r>
              <a:rPr lang="en-US" sz="2800" dirty="0" smtClean="0">
                <a:solidFill>
                  <a:srgbClr val="000000"/>
                </a:solidFill>
              </a:rPr>
              <a:t>)=0?</a:t>
            </a:r>
            <a:endParaRPr lang="en-US" sz="2800" dirty="0">
              <a:solidFill>
                <a:srgbClr val="000000"/>
              </a:solidFill>
            </a:endParaRPr>
          </a:p>
        </p:txBody>
      </p:sp>
      <p:sp>
        <p:nvSpPr>
          <p:cNvPr id="21" name="TextBox 20"/>
          <p:cNvSpPr txBox="1"/>
          <p:nvPr/>
        </p:nvSpPr>
        <p:spPr>
          <a:xfrm>
            <a:off x="0" y="1581334"/>
            <a:ext cx="6773334" cy="3539431"/>
          </a:xfrm>
          <a:prstGeom prst="rect">
            <a:avLst/>
          </a:prstGeom>
          <a:noFill/>
        </p:spPr>
        <p:txBody>
          <a:bodyPr wrap="square" rtlCol="0">
            <a:spAutoFit/>
          </a:bodyPr>
          <a:lstStyle/>
          <a:p>
            <a:pPr marL="514350" indent="-514350">
              <a:buFontTx/>
              <a:buAutoNum type="alphaUcParenR"/>
            </a:pPr>
            <a:r>
              <a:rPr lang="en-US" sz="2800" dirty="0" smtClean="0">
                <a:solidFill>
                  <a:srgbClr val="000000"/>
                </a:solidFill>
              </a:rPr>
              <a:t>Yes, it </a:t>
            </a:r>
            <a:r>
              <a:rPr lang="en-US" sz="2800" i="1" dirty="0" smtClean="0">
                <a:solidFill>
                  <a:srgbClr val="000000"/>
                </a:solidFill>
              </a:rPr>
              <a:t>must</a:t>
            </a:r>
            <a:r>
              <a:rPr lang="en-US" sz="2800" dirty="0" smtClean="0">
                <a:solidFill>
                  <a:srgbClr val="000000"/>
                </a:solidFill>
              </a:rPr>
              <a:t> be true</a:t>
            </a:r>
          </a:p>
          <a:p>
            <a:pPr marL="514350" indent="-514350">
              <a:buFontTx/>
              <a:buAutoNum type="alphaUcParenR"/>
            </a:pPr>
            <a:r>
              <a:rPr lang="en-US" sz="2800" dirty="0" smtClean="0">
                <a:solidFill>
                  <a:srgbClr val="000000"/>
                </a:solidFill>
              </a:rPr>
              <a:t>It </a:t>
            </a:r>
            <a:r>
              <a:rPr lang="en-US" sz="2800" i="1" dirty="0" smtClean="0">
                <a:solidFill>
                  <a:srgbClr val="000000"/>
                </a:solidFill>
              </a:rPr>
              <a:t>might</a:t>
            </a:r>
            <a:r>
              <a:rPr lang="en-US" sz="2800" dirty="0" smtClean="0">
                <a:solidFill>
                  <a:srgbClr val="000000"/>
                </a:solidFill>
              </a:rPr>
              <a:t> be true, it depends!</a:t>
            </a:r>
          </a:p>
          <a:p>
            <a:pPr marL="514350" indent="-514350">
              <a:buFontTx/>
              <a:buAutoNum type="alphaUcParenR"/>
            </a:pPr>
            <a:r>
              <a:rPr lang="en-US" sz="2800" dirty="0" smtClean="0">
                <a:solidFill>
                  <a:srgbClr val="000000"/>
                </a:solidFill>
              </a:rPr>
              <a:t>It </a:t>
            </a:r>
            <a:r>
              <a:rPr lang="en-US" sz="2800" i="1" dirty="0" smtClean="0">
                <a:solidFill>
                  <a:srgbClr val="000000"/>
                </a:solidFill>
              </a:rPr>
              <a:t>cannot</a:t>
            </a:r>
            <a:r>
              <a:rPr lang="en-US" sz="2800" dirty="0" smtClean="0">
                <a:solidFill>
                  <a:srgbClr val="000000"/>
                </a:solidFill>
              </a:rPr>
              <a:t> be true</a:t>
            </a:r>
          </a:p>
          <a:p>
            <a:pPr marL="514350" indent="-514350">
              <a:buFontTx/>
              <a:buAutoNum type="alphaUcParenR"/>
            </a:pPr>
            <a:r>
              <a:rPr lang="en-US" sz="2800" dirty="0" smtClean="0">
                <a:solidFill>
                  <a:srgbClr val="000000"/>
                </a:solidFill>
              </a:rPr>
              <a:t>I still don’t see how we can say </a:t>
            </a:r>
            <a:br>
              <a:rPr lang="en-US" sz="2800" dirty="0" smtClean="0">
                <a:solidFill>
                  <a:srgbClr val="000000"/>
                </a:solidFill>
              </a:rPr>
            </a:br>
            <a:r>
              <a:rPr lang="en-US" sz="2800" dirty="0" smtClean="0">
                <a:solidFill>
                  <a:srgbClr val="000000"/>
                </a:solidFill>
              </a:rPr>
              <a:t>anything about the vector </a:t>
            </a:r>
            <a:r>
              <a:rPr lang="en-US" sz="2800" b="1" dirty="0" smtClean="0">
                <a:solidFill>
                  <a:srgbClr val="000000"/>
                </a:solidFill>
              </a:rPr>
              <a:t>F</a:t>
            </a:r>
            <a:r>
              <a:rPr lang="en-US" sz="2800" dirty="0" smtClean="0">
                <a:solidFill>
                  <a:srgbClr val="000000"/>
                </a:solidFill>
              </a:rPr>
              <a:t>, </a:t>
            </a:r>
            <a:br>
              <a:rPr lang="en-US" sz="2800" dirty="0" smtClean="0">
                <a:solidFill>
                  <a:srgbClr val="000000"/>
                </a:solidFill>
              </a:rPr>
            </a:br>
            <a:r>
              <a:rPr lang="en-US" sz="2800" dirty="0" smtClean="0">
                <a:solidFill>
                  <a:srgbClr val="000000"/>
                </a:solidFill>
              </a:rPr>
              <a:t>given only information about</a:t>
            </a:r>
            <a:br>
              <a:rPr lang="en-US" sz="2800" dirty="0" smtClean="0">
                <a:solidFill>
                  <a:srgbClr val="000000"/>
                </a:solidFill>
              </a:rPr>
            </a:br>
            <a:r>
              <a:rPr lang="en-US" sz="2800" dirty="0" smtClean="0">
                <a:solidFill>
                  <a:srgbClr val="000000"/>
                </a:solidFill>
              </a:rPr>
              <a:t>the scalar function u</a:t>
            </a:r>
          </a:p>
          <a:p>
            <a:pPr marL="514350" indent="-514350">
              <a:buFontTx/>
              <a:buAutoNum type="alphaUcParenR"/>
            </a:pPr>
            <a:endParaRPr lang="en-US" sz="2800" dirty="0">
              <a:solidFill>
                <a:srgbClr val="000000"/>
              </a:solidFill>
            </a:endParaRPr>
          </a:p>
        </p:txBody>
      </p:sp>
      <p:sp>
        <p:nvSpPr>
          <p:cNvPr id="24" name="Oval 10"/>
          <p:cNvSpPr>
            <a:spLocks noChangeArrowheads="1"/>
          </p:cNvSpPr>
          <p:nvPr/>
        </p:nvSpPr>
        <p:spPr bwMode="auto">
          <a:xfrm>
            <a:off x="6752473" y="4056293"/>
            <a:ext cx="152454" cy="152453"/>
          </a:xfrm>
          <a:prstGeom prst="ellipse">
            <a:avLst/>
          </a:prstGeom>
          <a:solidFill>
            <a:srgbClr val="000000"/>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TextBox 25"/>
          <p:cNvSpPr txBox="1"/>
          <p:nvPr/>
        </p:nvSpPr>
        <p:spPr>
          <a:xfrm>
            <a:off x="7128924" y="836269"/>
            <a:ext cx="1947338" cy="1107996"/>
          </a:xfrm>
          <a:prstGeom prst="rect">
            <a:avLst/>
          </a:prstGeom>
          <a:noFill/>
        </p:spPr>
        <p:txBody>
          <a:bodyPr wrap="square" rtlCol="0">
            <a:spAutoFit/>
          </a:bodyPr>
          <a:lstStyle/>
          <a:p>
            <a:r>
              <a:rPr lang="en-US" sz="2200" dirty="0" smtClean="0">
                <a:solidFill>
                  <a:srgbClr val="0000FF"/>
                </a:solidFill>
              </a:rPr>
              <a:t>Point 1 sits on the u(</a:t>
            </a:r>
            <a:r>
              <a:rPr lang="en-US" sz="2200" dirty="0" err="1" smtClean="0">
                <a:solidFill>
                  <a:srgbClr val="0000FF"/>
                </a:solidFill>
              </a:rPr>
              <a:t>x,y</a:t>
            </a:r>
            <a:r>
              <a:rPr lang="en-US" sz="2200" dirty="0" smtClean="0">
                <a:solidFill>
                  <a:srgbClr val="0000FF"/>
                </a:solidFill>
              </a:rPr>
              <a:t>)=0 contour</a:t>
            </a:r>
            <a:endParaRPr lang="en-US" sz="2200" dirty="0">
              <a:solidFill>
                <a:srgbClr val="0000FF"/>
              </a:solidFill>
            </a:endParaRPr>
          </a:p>
        </p:txBody>
      </p:sp>
      <p:cxnSp>
        <p:nvCxnSpPr>
          <p:cNvPr id="34" name="Curved Connector 33"/>
          <p:cNvCxnSpPr/>
          <p:nvPr/>
        </p:nvCxnSpPr>
        <p:spPr bwMode="auto">
          <a:xfrm rot="5400000">
            <a:off x="7772396" y="1574806"/>
            <a:ext cx="1016000" cy="948267"/>
          </a:xfrm>
          <a:prstGeom prst="curvedConnector3">
            <a:avLst/>
          </a:prstGeom>
          <a:noFill/>
          <a:ln w="38100" cap="flat" cmpd="sng" algn="ctr">
            <a:solidFill>
              <a:srgbClr val="0000FF"/>
            </a:solidFill>
            <a:prstDash val="solid"/>
            <a:round/>
            <a:headEnd type="none" w="med" len="med"/>
            <a:tailEnd type="triangle" w="lg" len="lg"/>
          </a:ln>
          <a:effectLst/>
        </p:spPr>
      </p:cxnSp>
      <p:sp>
        <p:nvSpPr>
          <p:cNvPr id="16" name="Freeform 5"/>
          <p:cNvSpPr>
            <a:spLocks/>
          </p:cNvSpPr>
          <p:nvPr/>
        </p:nvSpPr>
        <p:spPr bwMode="auto">
          <a:xfrm>
            <a:off x="5063060" y="1784250"/>
            <a:ext cx="4070578" cy="4279976"/>
          </a:xfrm>
          <a:custGeom>
            <a:avLst/>
            <a:gdLst/>
            <a:ahLst/>
            <a:cxnLst>
              <a:cxn ang="0">
                <a:pos x="358" y="1327"/>
              </a:cxn>
              <a:cxn ang="0">
                <a:pos x="318" y="2487"/>
              </a:cxn>
              <a:cxn ang="0">
                <a:pos x="48" y="3067"/>
              </a:cxn>
              <a:cxn ang="0">
                <a:pos x="608" y="2967"/>
              </a:cxn>
              <a:cxn ang="0">
                <a:pos x="1368" y="2957"/>
              </a:cxn>
              <a:cxn ang="0">
                <a:pos x="2268" y="3227"/>
              </a:cxn>
              <a:cxn ang="0">
                <a:pos x="2808" y="2697"/>
              </a:cxn>
              <a:cxn ang="0">
                <a:pos x="3058" y="1901"/>
              </a:cxn>
              <a:cxn ang="0">
                <a:pos x="2497" y="592"/>
              </a:cxn>
              <a:cxn ang="0">
                <a:pos x="1749" y="31"/>
              </a:cxn>
              <a:cxn ang="0">
                <a:pos x="814" y="405"/>
              </a:cxn>
              <a:cxn ang="0">
                <a:pos x="358" y="1327"/>
              </a:cxn>
            </a:cxnLst>
            <a:rect l="0" t="0" r="r" b="b"/>
            <a:pathLst>
              <a:path w="3110" h="3270">
                <a:moveTo>
                  <a:pt x="358" y="1327"/>
                </a:moveTo>
                <a:cubicBezTo>
                  <a:pt x="275" y="1674"/>
                  <a:pt x="370" y="2197"/>
                  <a:pt x="318" y="2487"/>
                </a:cubicBezTo>
                <a:cubicBezTo>
                  <a:pt x="266" y="2777"/>
                  <a:pt x="0" y="2987"/>
                  <a:pt x="48" y="3067"/>
                </a:cubicBezTo>
                <a:cubicBezTo>
                  <a:pt x="96" y="3147"/>
                  <a:pt x="388" y="2985"/>
                  <a:pt x="608" y="2967"/>
                </a:cubicBezTo>
                <a:cubicBezTo>
                  <a:pt x="828" y="2949"/>
                  <a:pt x="1091" y="2914"/>
                  <a:pt x="1368" y="2957"/>
                </a:cubicBezTo>
                <a:cubicBezTo>
                  <a:pt x="1645" y="3000"/>
                  <a:pt x="2028" y="3270"/>
                  <a:pt x="2268" y="3227"/>
                </a:cubicBezTo>
                <a:cubicBezTo>
                  <a:pt x="2508" y="3184"/>
                  <a:pt x="2676" y="2918"/>
                  <a:pt x="2808" y="2697"/>
                </a:cubicBezTo>
                <a:cubicBezTo>
                  <a:pt x="2940" y="2476"/>
                  <a:pt x="3110" y="2252"/>
                  <a:pt x="3058" y="1901"/>
                </a:cubicBezTo>
                <a:cubicBezTo>
                  <a:pt x="3006" y="1550"/>
                  <a:pt x="2715" y="904"/>
                  <a:pt x="2497" y="592"/>
                </a:cubicBezTo>
                <a:cubicBezTo>
                  <a:pt x="2279" y="280"/>
                  <a:pt x="2029" y="62"/>
                  <a:pt x="1749" y="31"/>
                </a:cubicBezTo>
                <a:cubicBezTo>
                  <a:pt x="1469" y="0"/>
                  <a:pt x="1046" y="189"/>
                  <a:pt x="814" y="405"/>
                </a:cubicBezTo>
                <a:cubicBezTo>
                  <a:pt x="582" y="621"/>
                  <a:pt x="441" y="980"/>
                  <a:pt x="358" y="1327"/>
                </a:cubicBezTo>
                <a:close/>
              </a:path>
            </a:pathLst>
          </a:custGeom>
          <a:solidFill>
            <a:srgbClr val="FFFFFF">
              <a:alpha val="0"/>
            </a:srgbClr>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5719189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p:cNvSpPr>
          <p:nvPr/>
        </p:nvSpPr>
        <p:spPr bwMode="auto">
          <a:xfrm>
            <a:off x="4944529" y="2275307"/>
            <a:ext cx="4070578" cy="4279976"/>
          </a:xfrm>
          <a:custGeom>
            <a:avLst/>
            <a:gdLst/>
            <a:ahLst/>
            <a:cxnLst>
              <a:cxn ang="0">
                <a:pos x="358" y="1327"/>
              </a:cxn>
              <a:cxn ang="0">
                <a:pos x="318" y="2487"/>
              </a:cxn>
              <a:cxn ang="0">
                <a:pos x="48" y="3067"/>
              </a:cxn>
              <a:cxn ang="0">
                <a:pos x="608" y="2967"/>
              </a:cxn>
              <a:cxn ang="0">
                <a:pos x="1368" y="2957"/>
              </a:cxn>
              <a:cxn ang="0">
                <a:pos x="2268" y="3227"/>
              </a:cxn>
              <a:cxn ang="0">
                <a:pos x="2808" y="2697"/>
              </a:cxn>
              <a:cxn ang="0">
                <a:pos x="3058" y="1901"/>
              </a:cxn>
              <a:cxn ang="0">
                <a:pos x="2497" y="592"/>
              </a:cxn>
              <a:cxn ang="0">
                <a:pos x="1749" y="31"/>
              </a:cxn>
              <a:cxn ang="0">
                <a:pos x="814" y="405"/>
              </a:cxn>
              <a:cxn ang="0">
                <a:pos x="358" y="1327"/>
              </a:cxn>
            </a:cxnLst>
            <a:rect l="0" t="0" r="r" b="b"/>
            <a:pathLst>
              <a:path w="3110" h="3270">
                <a:moveTo>
                  <a:pt x="358" y="1327"/>
                </a:moveTo>
                <a:cubicBezTo>
                  <a:pt x="275" y="1674"/>
                  <a:pt x="370" y="2197"/>
                  <a:pt x="318" y="2487"/>
                </a:cubicBezTo>
                <a:cubicBezTo>
                  <a:pt x="266" y="2777"/>
                  <a:pt x="0" y="2987"/>
                  <a:pt x="48" y="3067"/>
                </a:cubicBezTo>
                <a:cubicBezTo>
                  <a:pt x="96" y="3147"/>
                  <a:pt x="388" y="2985"/>
                  <a:pt x="608" y="2967"/>
                </a:cubicBezTo>
                <a:cubicBezTo>
                  <a:pt x="828" y="2949"/>
                  <a:pt x="1091" y="2914"/>
                  <a:pt x="1368" y="2957"/>
                </a:cubicBezTo>
                <a:cubicBezTo>
                  <a:pt x="1645" y="3000"/>
                  <a:pt x="2028" y="3270"/>
                  <a:pt x="2268" y="3227"/>
                </a:cubicBezTo>
                <a:cubicBezTo>
                  <a:pt x="2508" y="3184"/>
                  <a:pt x="2676" y="2918"/>
                  <a:pt x="2808" y="2697"/>
                </a:cubicBezTo>
                <a:cubicBezTo>
                  <a:pt x="2940" y="2476"/>
                  <a:pt x="3110" y="2252"/>
                  <a:pt x="3058" y="1901"/>
                </a:cubicBezTo>
                <a:cubicBezTo>
                  <a:pt x="3006" y="1550"/>
                  <a:pt x="2715" y="904"/>
                  <a:pt x="2497" y="592"/>
                </a:cubicBezTo>
                <a:cubicBezTo>
                  <a:pt x="2279" y="280"/>
                  <a:pt x="2029" y="62"/>
                  <a:pt x="1749" y="31"/>
                </a:cubicBezTo>
                <a:cubicBezTo>
                  <a:pt x="1469" y="0"/>
                  <a:pt x="1046" y="189"/>
                  <a:pt x="814" y="405"/>
                </a:cubicBezTo>
                <a:cubicBezTo>
                  <a:pt x="582" y="621"/>
                  <a:pt x="441" y="980"/>
                  <a:pt x="358" y="1327"/>
                </a:cubicBezTo>
                <a:close/>
              </a:path>
            </a:pathLst>
          </a:custGeom>
          <a:solidFill>
            <a:srgbClr val="FFFFFF">
              <a:alpha val="0"/>
            </a:srgbClr>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 name="Slide Number Placeholder 1"/>
          <p:cNvSpPr>
            <a:spLocks noGrp="1"/>
          </p:cNvSpPr>
          <p:nvPr>
            <p:ph type="sldNum" sz="quarter" idx="12"/>
          </p:nvPr>
        </p:nvSpPr>
        <p:spPr>
          <a:xfrm>
            <a:off x="7095056" y="6448421"/>
            <a:ext cx="2133600" cy="476250"/>
          </a:xfrm>
        </p:spPr>
        <p:txBody>
          <a:bodyPr/>
          <a:lstStyle/>
          <a:p>
            <a:pPr>
              <a:defRPr/>
            </a:pPr>
            <a:fld id="{28E9A3FF-79B7-504C-B659-7D19FB5634D4}" type="slidenum">
              <a:rPr lang="en-US">
                <a:solidFill>
                  <a:srgbClr val="000000"/>
                </a:solidFill>
              </a:rPr>
              <a:pPr>
                <a:defRPr/>
              </a:pPr>
              <a:t>44</a:t>
            </a:fld>
            <a:endParaRPr lang="en-US">
              <a:solidFill>
                <a:srgbClr val="000000"/>
              </a:solidFill>
            </a:endParaRPr>
          </a:p>
        </p:txBody>
      </p:sp>
      <p:sp>
        <p:nvSpPr>
          <p:cNvPr id="3" name="AutoShape 3"/>
          <p:cNvSpPr>
            <a:spLocks noChangeAspect="1" noChangeArrowheads="1" noTextEdit="1"/>
          </p:cNvSpPr>
          <p:nvPr/>
        </p:nvSpPr>
        <p:spPr bwMode="auto">
          <a:xfrm>
            <a:off x="4470389" y="2371423"/>
            <a:ext cx="4351867" cy="4506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Freeform 5"/>
          <p:cNvSpPr>
            <a:spLocks/>
          </p:cNvSpPr>
          <p:nvPr/>
        </p:nvSpPr>
        <p:spPr bwMode="auto">
          <a:xfrm>
            <a:off x="5293104" y="2747385"/>
            <a:ext cx="3315607" cy="3486168"/>
          </a:xfrm>
          <a:custGeom>
            <a:avLst/>
            <a:gdLst/>
            <a:ahLst/>
            <a:cxnLst>
              <a:cxn ang="0">
                <a:pos x="358" y="1327"/>
              </a:cxn>
              <a:cxn ang="0">
                <a:pos x="318" y="2487"/>
              </a:cxn>
              <a:cxn ang="0">
                <a:pos x="48" y="3067"/>
              </a:cxn>
              <a:cxn ang="0">
                <a:pos x="608" y="2967"/>
              </a:cxn>
              <a:cxn ang="0">
                <a:pos x="1368" y="2957"/>
              </a:cxn>
              <a:cxn ang="0">
                <a:pos x="2268" y="3227"/>
              </a:cxn>
              <a:cxn ang="0">
                <a:pos x="2808" y="2697"/>
              </a:cxn>
              <a:cxn ang="0">
                <a:pos x="3058" y="1901"/>
              </a:cxn>
              <a:cxn ang="0">
                <a:pos x="2497" y="592"/>
              </a:cxn>
              <a:cxn ang="0">
                <a:pos x="1749" y="31"/>
              </a:cxn>
              <a:cxn ang="0">
                <a:pos x="814" y="405"/>
              </a:cxn>
              <a:cxn ang="0">
                <a:pos x="358" y="1327"/>
              </a:cxn>
            </a:cxnLst>
            <a:rect l="0" t="0" r="r" b="b"/>
            <a:pathLst>
              <a:path w="3110" h="3270">
                <a:moveTo>
                  <a:pt x="358" y="1327"/>
                </a:moveTo>
                <a:cubicBezTo>
                  <a:pt x="275" y="1674"/>
                  <a:pt x="370" y="2197"/>
                  <a:pt x="318" y="2487"/>
                </a:cubicBezTo>
                <a:cubicBezTo>
                  <a:pt x="266" y="2777"/>
                  <a:pt x="0" y="2987"/>
                  <a:pt x="48" y="3067"/>
                </a:cubicBezTo>
                <a:cubicBezTo>
                  <a:pt x="96" y="3147"/>
                  <a:pt x="388" y="2985"/>
                  <a:pt x="608" y="2967"/>
                </a:cubicBezTo>
                <a:cubicBezTo>
                  <a:pt x="828" y="2949"/>
                  <a:pt x="1091" y="2914"/>
                  <a:pt x="1368" y="2957"/>
                </a:cubicBezTo>
                <a:cubicBezTo>
                  <a:pt x="1645" y="3000"/>
                  <a:pt x="2028" y="3270"/>
                  <a:pt x="2268" y="3227"/>
                </a:cubicBezTo>
                <a:cubicBezTo>
                  <a:pt x="2508" y="3184"/>
                  <a:pt x="2676" y="2918"/>
                  <a:pt x="2808" y="2697"/>
                </a:cubicBezTo>
                <a:cubicBezTo>
                  <a:pt x="2940" y="2476"/>
                  <a:pt x="3110" y="2252"/>
                  <a:pt x="3058" y="1901"/>
                </a:cubicBezTo>
                <a:cubicBezTo>
                  <a:pt x="3006" y="1550"/>
                  <a:pt x="2715" y="904"/>
                  <a:pt x="2497" y="592"/>
                </a:cubicBezTo>
                <a:cubicBezTo>
                  <a:pt x="2279" y="280"/>
                  <a:pt x="2029" y="62"/>
                  <a:pt x="1749" y="31"/>
                </a:cubicBezTo>
                <a:cubicBezTo>
                  <a:pt x="1469" y="0"/>
                  <a:pt x="1046" y="189"/>
                  <a:pt x="814" y="405"/>
                </a:cubicBezTo>
                <a:cubicBezTo>
                  <a:pt x="582" y="621"/>
                  <a:pt x="441" y="980"/>
                  <a:pt x="358" y="1327"/>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Freeform 6"/>
          <p:cNvSpPr>
            <a:spLocks/>
          </p:cNvSpPr>
          <p:nvPr/>
        </p:nvSpPr>
        <p:spPr bwMode="auto">
          <a:xfrm>
            <a:off x="5657315" y="3162101"/>
            <a:ext cx="2336916" cy="2668464"/>
          </a:xfrm>
          <a:custGeom>
            <a:avLst/>
            <a:gdLst/>
            <a:ahLst/>
            <a:cxnLst>
              <a:cxn ang="0">
                <a:pos x="84" y="1048"/>
              </a:cxn>
              <a:cxn ang="0">
                <a:pos x="184" y="1758"/>
              </a:cxn>
              <a:cxn ang="0">
                <a:pos x="114" y="2328"/>
              </a:cxn>
              <a:cxn ang="0">
                <a:pos x="870" y="2259"/>
              </a:cxn>
              <a:cxn ang="0">
                <a:pos x="1724" y="2408"/>
              </a:cxn>
              <a:cxn ang="0">
                <a:pos x="2134" y="1688"/>
              </a:cxn>
              <a:cxn ang="0">
                <a:pos x="2074" y="1108"/>
              </a:cxn>
              <a:cxn ang="0">
                <a:pos x="1814" y="468"/>
              </a:cxn>
              <a:cxn ang="0">
                <a:pos x="1514" y="208"/>
              </a:cxn>
              <a:cxn ang="0">
                <a:pos x="904" y="28"/>
              </a:cxn>
              <a:cxn ang="0">
                <a:pos x="464" y="378"/>
              </a:cxn>
              <a:cxn ang="0">
                <a:pos x="84" y="1048"/>
              </a:cxn>
            </a:cxnLst>
            <a:rect l="0" t="0" r="r" b="b"/>
            <a:pathLst>
              <a:path w="2192" h="2503">
                <a:moveTo>
                  <a:pt x="84" y="1048"/>
                </a:moveTo>
                <a:cubicBezTo>
                  <a:pt x="37" y="1278"/>
                  <a:pt x="179" y="1545"/>
                  <a:pt x="184" y="1758"/>
                </a:cubicBezTo>
                <a:cubicBezTo>
                  <a:pt x="189" y="1971"/>
                  <a:pt x="0" y="2245"/>
                  <a:pt x="114" y="2328"/>
                </a:cubicBezTo>
                <a:cubicBezTo>
                  <a:pt x="228" y="2411"/>
                  <a:pt x="602" y="2246"/>
                  <a:pt x="870" y="2259"/>
                </a:cubicBezTo>
                <a:cubicBezTo>
                  <a:pt x="1138" y="2272"/>
                  <a:pt x="1513" y="2503"/>
                  <a:pt x="1724" y="2408"/>
                </a:cubicBezTo>
                <a:cubicBezTo>
                  <a:pt x="1935" y="2313"/>
                  <a:pt x="2076" y="1905"/>
                  <a:pt x="2134" y="1688"/>
                </a:cubicBezTo>
                <a:cubicBezTo>
                  <a:pt x="2192" y="1471"/>
                  <a:pt x="2127" y="1311"/>
                  <a:pt x="2074" y="1108"/>
                </a:cubicBezTo>
                <a:cubicBezTo>
                  <a:pt x="2021" y="905"/>
                  <a:pt x="1907" y="618"/>
                  <a:pt x="1814" y="468"/>
                </a:cubicBezTo>
                <a:cubicBezTo>
                  <a:pt x="1721" y="318"/>
                  <a:pt x="1666" y="281"/>
                  <a:pt x="1514" y="208"/>
                </a:cubicBezTo>
                <a:cubicBezTo>
                  <a:pt x="1362" y="135"/>
                  <a:pt x="1079" y="0"/>
                  <a:pt x="904" y="28"/>
                </a:cubicBezTo>
                <a:cubicBezTo>
                  <a:pt x="729" y="56"/>
                  <a:pt x="601" y="208"/>
                  <a:pt x="464" y="378"/>
                </a:cubicBezTo>
                <a:cubicBezTo>
                  <a:pt x="327" y="548"/>
                  <a:pt x="141" y="797"/>
                  <a:pt x="84" y="1048"/>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Freeform 7"/>
          <p:cNvSpPr>
            <a:spLocks/>
          </p:cNvSpPr>
          <p:nvPr/>
        </p:nvSpPr>
        <p:spPr bwMode="auto">
          <a:xfrm>
            <a:off x="5932028" y="3650378"/>
            <a:ext cx="1588506" cy="1734555"/>
          </a:xfrm>
          <a:custGeom>
            <a:avLst/>
            <a:gdLst/>
            <a:ahLst/>
            <a:cxnLst>
              <a:cxn ang="0">
                <a:pos x="119" y="490"/>
              </a:cxn>
              <a:cxn ang="0">
                <a:pos x="109" y="1430"/>
              </a:cxn>
              <a:cxn ang="0">
                <a:pos x="774" y="1614"/>
              </a:cxn>
              <a:cxn ang="0">
                <a:pos x="1389" y="1450"/>
              </a:cxn>
              <a:cxn ang="0">
                <a:pos x="1379" y="550"/>
              </a:cxn>
              <a:cxn ang="0">
                <a:pos x="739" y="10"/>
              </a:cxn>
              <a:cxn ang="0">
                <a:pos x="119" y="490"/>
              </a:cxn>
            </a:cxnLst>
            <a:rect l="0" t="0" r="r" b="b"/>
            <a:pathLst>
              <a:path w="1490" h="1627">
                <a:moveTo>
                  <a:pt x="119" y="490"/>
                </a:moveTo>
                <a:cubicBezTo>
                  <a:pt x="14" y="727"/>
                  <a:pt x="0" y="1243"/>
                  <a:pt x="109" y="1430"/>
                </a:cubicBezTo>
                <a:cubicBezTo>
                  <a:pt x="218" y="1617"/>
                  <a:pt x="561" y="1611"/>
                  <a:pt x="774" y="1614"/>
                </a:cubicBezTo>
                <a:cubicBezTo>
                  <a:pt x="987" y="1617"/>
                  <a:pt x="1288" y="1627"/>
                  <a:pt x="1389" y="1450"/>
                </a:cubicBezTo>
                <a:cubicBezTo>
                  <a:pt x="1490" y="1273"/>
                  <a:pt x="1487" y="790"/>
                  <a:pt x="1379" y="550"/>
                </a:cubicBezTo>
                <a:cubicBezTo>
                  <a:pt x="1271" y="310"/>
                  <a:pt x="949" y="20"/>
                  <a:pt x="739" y="10"/>
                </a:cubicBezTo>
                <a:cubicBezTo>
                  <a:pt x="529" y="0"/>
                  <a:pt x="207" y="285"/>
                  <a:pt x="119" y="490"/>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8"/>
          <p:cNvSpPr>
            <a:spLocks/>
          </p:cNvSpPr>
          <p:nvPr/>
        </p:nvSpPr>
        <p:spPr bwMode="auto">
          <a:xfrm>
            <a:off x="6356340" y="4141853"/>
            <a:ext cx="665254" cy="930711"/>
          </a:xfrm>
          <a:custGeom>
            <a:avLst/>
            <a:gdLst/>
            <a:ahLst/>
            <a:cxnLst>
              <a:cxn ang="0">
                <a:pos x="187" y="31"/>
              </a:cxn>
              <a:cxn ang="0">
                <a:pos x="0" y="405"/>
              </a:cxn>
              <a:cxn ang="0">
                <a:pos x="187" y="779"/>
              </a:cxn>
              <a:cxn ang="0">
                <a:pos x="561" y="779"/>
              </a:cxn>
              <a:cxn ang="0">
                <a:pos x="561" y="218"/>
              </a:cxn>
              <a:cxn ang="0">
                <a:pos x="187" y="31"/>
              </a:cxn>
            </a:cxnLst>
            <a:rect l="0" t="0" r="r" b="b"/>
            <a:pathLst>
              <a:path w="623" h="872">
                <a:moveTo>
                  <a:pt x="187" y="31"/>
                </a:moveTo>
                <a:cubicBezTo>
                  <a:pt x="94" y="62"/>
                  <a:pt x="0" y="280"/>
                  <a:pt x="0" y="405"/>
                </a:cubicBezTo>
                <a:cubicBezTo>
                  <a:pt x="0" y="530"/>
                  <a:pt x="94" y="717"/>
                  <a:pt x="187" y="779"/>
                </a:cubicBezTo>
                <a:cubicBezTo>
                  <a:pt x="280" y="841"/>
                  <a:pt x="499" y="872"/>
                  <a:pt x="561" y="779"/>
                </a:cubicBezTo>
                <a:cubicBezTo>
                  <a:pt x="623" y="686"/>
                  <a:pt x="623" y="343"/>
                  <a:pt x="561" y="218"/>
                </a:cubicBezTo>
                <a:cubicBezTo>
                  <a:pt x="499" y="93"/>
                  <a:pt x="280" y="0"/>
                  <a:pt x="187" y="31"/>
                </a:cubicBez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Text Box 9"/>
          <p:cNvSpPr txBox="1">
            <a:spLocks noChangeArrowheads="1"/>
          </p:cNvSpPr>
          <p:nvPr/>
        </p:nvSpPr>
        <p:spPr bwMode="auto">
          <a:xfrm>
            <a:off x="6391277" y="4080641"/>
            <a:ext cx="511734" cy="615143"/>
          </a:xfrm>
          <a:prstGeom prst="rect">
            <a:avLst/>
          </a:prstGeom>
          <a:solidFill>
            <a:srgbClr val="FFFFFF">
              <a:alpha val="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3200" dirty="0">
                <a:solidFill>
                  <a:srgbClr val="000000"/>
                </a:solidFill>
                <a:latin typeface="Cambria" charset="0"/>
                <a:ea typeface="Times New Roman" charset="0"/>
              </a:rPr>
              <a:t>1</a:t>
            </a:r>
            <a:r>
              <a:rPr lang="en-US" sz="1200" dirty="0" smtClean="0">
                <a:solidFill>
                  <a:srgbClr val="000000"/>
                </a:solidFill>
                <a:latin typeface="Times New Roman" charset="0"/>
                <a:ea typeface="Times New Roman" charset="0"/>
              </a:rPr>
              <a:t>.</a:t>
            </a:r>
            <a:endParaRPr lang="en-US" sz="1200" dirty="0">
              <a:solidFill>
                <a:srgbClr val="000000"/>
              </a:solidFill>
              <a:latin typeface="Times New Roman" charset="0"/>
              <a:ea typeface="Times New Roman" charset="0"/>
            </a:endParaRPr>
          </a:p>
        </p:txBody>
      </p:sp>
      <p:sp>
        <p:nvSpPr>
          <p:cNvPr id="11" name="TextBox 10"/>
          <p:cNvSpPr txBox="1"/>
          <p:nvPr/>
        </p:nvSpPr>
        <p:spPr>
          <a:xfrm>
            <a:off x="203200" y="0"/>
            <a:ext cx="8940800" cy="1384995"/>
          </a:xfrm>
          <a:prstGeom prst="rect">
            <a:avLst/>
          </a:prstGeom>
          <a:noFill/>
        </p:spPr>
        <p:txBody>
          <a:bodyPr wrap="square" rtlCol="0">
            <a:spAutoFit/>
          </a:bodyPr>
          <a:lstStyle/>
          <a:p>
            <a:r>
              <a:rPr lang="en-US" sz="2800" dirty="0">
                <a:solidFill>
                  <a:srgbClr val="000000"/>
                </a:solidFill>
              </a:rPr>
              <a:t>Consider the contour plot of </a:t>
            </a:r>
            <a:r>
              <a:rPr lang="en-US" sz="2800" dirty="0" smtClean="0">
                <a:solidFill>
                  <a:srgbClr val="000000"/>
                </a:solidFill>
              </a:rPr>
              <a:t>potential energy u(</a:t>
            </a:r>
            <a:r>
              <a:rPr lang="en-US" sz="2800" dirty="0" err="1">
                <a:solidFill>
                  <a:srgbClr val="000000"/>
                </a:solidFill>
              </a:rPr>
              <a:t>x,y</a:t>
            </a:r>
            <a:r>
              <a:rPr lang="en-US" sz="2800" dirty="0" smtClean="0">
                <a:solidFill>
                  <a:srgbClr val="000000"/>
                </a:solidFill>
              </a:rPr>
              <a:t>).</a:t>
            </a:r>
          </a:p>
          <a:p>
            <a:r>
              <a:rPr lang="en-US" sz="2800" dirty="0" smtClean="0">
                <a:solidFill>
                  <a:srgbClr val="000000"/>
                </a:solidFill>
              </a:rPr>
              <a:t>Point </a:t>
            </a:r>
            <a:r>
              <a:rPr lang="en-US" sz="2800" dirty="0">
                <a:solidFill>
                  <a:srgbClr val="000000"/>
                </a:solidFill>
              </a:rPr>
              <a:t>1</a:t>
            </a:r>
            <a:r>
              <a:rPr lang="en-US" sz="2800" dirty="0" smtClean="0">
                <a:solidFill>
                  <a:srgbClr val="000000"/>
                </a:solidFill>
              </a:rPr>
              <a:t> is at an “</a:t>
            </a:r>
            <a:r>
              <a:rPr lang="en-US" sz="2800" dirty="0" err="1" smtClean="0">
                <a:solidFill>
                  <a:srgbClr val="000000"/>
                </a:solidFill>
              </a:rPr>
              <a:t>extremum</a:t>
            </a:r>
            <a:r>
              <a:rPr lang="en-US" sz="2800" dirty="0" smtClean="0">
                <a:solidFill>
                  <a:srgbClr val="000000"/>
                </a:solidFill>
              </a:rPr>
              <a:t>”, and u(1) is nonzero.  </a:t>
            </a:r>
            <a:br>
              <a:rPr lang="en-US" sz="2800" dirty="0" smtClean="0">
                <a:solidFill>
                  <a:srgbClr val="000000"/>
                </a:solidFill>
              </a:rPr>
            </a:br>
            <a:r>
              <a:rPr lang="en-US" sz="2800" dirty="0" smtClean="0">
                <a:solidFill>
                  <a:srgbClr val="000000"/>
                </a:solidFill>
              </a:rPr>
              <a:t>Can we conclude </a:t>
            </a:r>
            <a:r>
              <a:rPr lang="en-US" sz="2800" b="1" dirty="0" smtClean="0">
                <a:solidFill>
                  <a:srgbClr val="000000"/>
                </a:solidFill>
              </a:rPr>
              <a:t>F</a:t>
            </a:r>
            <a:r>
              <a:rPr lang="en-US" sz="2800" dirty="0" smtClean="0">
                <a:solidFill>
                  <a:srgbClr val="000000"/>
                </a:solidFill>
              </a:rPr>
              <a:t>(r</a:t>
            </a:r>
            <a:r>
              <a:rPr lang="en-US" sz="2800" baseline="-25000" dirty="0" smtClean="0">
                <a:solidFill>
                  <a:srgbClr val="000000"/>
                </a:solidFill>
              </a:rPr>
              <a:t>1</a:t>
            </a:r>
            <a:r>
              <a:rPr lang="en-US" sz="2800" dirty="0" smtClean="0">
                <a:solidFill>
                  <a:srgbClr val="000000"/>
                </a:solidFill>
              </a:rPr>
              <a:t>)=0?</a:t>
            </a:r>
            <a:endParaRPr lang="en-US" sz="2800" dirty="0">
              <a:solidFill>
                <a:srgbClr val="000000"/>
              </a:solidFill>
            </a:endParaRPr>
          </a:p>
        </p:txBody>
      </p:sp>
      <p:sp>
        <p:nvSpPr>
          <p:cNvPr id="21" name="TextBox 20"/>
          <p:cNvSpPr txBox="1"/>
          <p:nvPr/>
        </p:nvSpPr>
        <p:spPr>
          <a:xfrm>
            <a:off x="0" y="1581334"/>
            <a:ext cx="6773334" cy="3539431"/>
          </a:xfrm>
          <a:prstGeom prst="rect">
            <a:avLst/>
          </a:prstGeom>
          <a:noFill/>
        </p:spPr>
        <p:txBody>
          <a:bodyPr wrap="square" rtlCol="0">
            <a:spAutoFit/>
          </a:bodyPr>
          <a:lstStyle/>
          <a:p>
            <a:pPr marL="514350" indent="-514350">
              <a:buFontTx/>
              <a:buAutoNum type="alphaUcParenR"/>
            </a:pPr>
            <a:r>
              <a:rPr lang="en-US" sz="2800" dirty="0" smtClean="0">
                <a:solidFill>
                  <a:srgbClr val="000000"/>
                </a:solidFill>
              </a:rPr>
              <a:t>Yes, it </a:t>
            </a:r>
            <a:r>
              <a:rPr lang="en-US" sz="2800" i="1" dirty="0" smtClean="0">
                <a:solidFill>
                  <a:srgbClr val="000000"/>
                </a:solidFill>
              </a:rPr>
              <a:t>must</a:t>
            </a:r>
            <a:r>
              <a:rPr lang="en-US" sz="2800" dirty="0" smtClean="0">
                <a:solidFill>
                  <a:srgbClr val="000000"/>
                </a:solidFill>
              </a:rPr>
              <a:t> be true</a:t>
            </a:r>
          </a:p>
          <a:p>
            <a:pPr marL="514350" indent="-514350">
              <a:buFontTx/>
              <a:buAutoNum type="alphaUcParenR"/>
            </a:pPr>
            <a:r>
              <a:rPr lang="en-US" sz="2800" dirty="0" smtClean="0">
                <a:solidFill>
                  <a:srgbClr val="000000"/>
                </a:solidFill>
              </a:rPr>
              <a:t>It </a:t>
            </a:r>
            <a:r>
              <a:rPr lang="en-US" sz="2800" i="1" dirty="0" smtClean="0">
                <a:solidFill>
                  <a:srgbClr val="000000"/>
                </a:solidFill>
              </a:rPr>
              <a:t>might</a:t>
            </a:r>
            <a:r>
              <a:rPr lang="en-US" sz="2800" dirty="0" smtClean="0">
                <a:solidFill>
                  <a:srgbClr val="000000"/>
                </a:solidFill>
              </a:rPr>
              <a:t> be true, it depends!</a:t>
            </a:r>
          </a:p>
          <a:p>
            <a:pPr marL="514350" indent="-514350">
              <a:buFontTx/>
              <a:buAutoNum type="alphaUcParenR"/>
            </a:pPr>
            <a:r>
              <a:rPr lang="en-US" sz="2800" dirty="0" smtClean="0">
                <a:solidFill>
                  <a:srgbClr val="000000"/>
                </a:solidFill>
              </a:rPr>
              <a:t>It </a:t>
            </a:r>
            <a:r>
              <a:rPr lang="en-US" sz="2800" i="1" dirty="0" smtClean="0">
                <a:solidFill>
                  <a:srgbClr val="000000"/>
                </a:solidFill>
              </a:rPr>
              <a:t>cannot</a:t>
            </a:r>
            <a:r>
              <a:rPr lang="en-US" sz="2800" dirty="0" smtClean="0">
                <a:solidFill>
                  <a:srgbClr val="000000"/>
                </a:solidFill>
              </a:rPr>
              <a:t> be true</a:t>
            </a:r>
          </a:p>
          <a:p>
            <a:pPr marL="514350" indent="-514350">
              <a:buFontTx/>
              <a:buAutoNum type="alphaUcParenR"/>
            </a:pPr>
            <a:r>
              <a:rPr lang="en-US" sz="2800" dirty="0" smtClean="0">
                <a:solidFill>
                  <a:srgbClr val="000000"/>
                </a:solidFill>
              </a:rPr>
              <a:t>I still don’t see how we can say </a:t>
            </a:r>
            <a:br>
              <a:rPr lang="en-US" sz="2800" dirty="0" smtClean="0">
                <a:solidFill>
                  <a:srgbClr val="000000"/>
                </a:solidFill>
              </a:rPr>
            </a:br>
            <a:r>
              <a:rPr lang="en-US" sz="2800" dirty="0" smtClean="0">
                <a:solidFill>
                  <a:srgbClr val="000000"/>
                </a:solidFill>
              </a:rPr>
              <a:t>anything about the vector </a:t>
            </a:r>
            <a:r>
              <a:rPr lang="en-US" sz="2800" b="1" dirty="0" smtClean="0">
                <a:solidFill>
                  <a:srgbClr val="000000"/>
                </a:solidFill>
              </a:rPr>
              <a:t>F</a:t>
            </a:r>
            <a:r>
              <a:rPr lang="en-US" sz="2800" dirty="0" smtClean="0">
                <a:solidFill>
                  <a:srgbClr val="000000"/>
                </a:solidFill>
              </a:rPr>
              <a:t>, </a:t>
            </a:r>
            <a:br>
              <a:rPr lang="en-US" sz="2800" dirty="0" smtClean="0">
                <a:solidFill>
                  <a:srgbClr val="000000"/>
                </a:solidFill>
              </a:rPr>
            </a:br>
            <a:r>
              <a:rPr lang="en-US" sz="2800" dirty="0" smtClean="0">
                <a:solidFill>
                  <a:srgbClr val="000000"/>
                </a:solidFill>
              </a:rPr>
              <a:t>given only information about</a:t>
            </a:r>
            <a:br>
              <a:rPr lang="en-US" sz="2800" dirty="0" smtClean="0">
                <a:solidFill>
                  <a:srgbClr val="000000"/>
                </a:solidFill>
              </a:rPr>
            </a:br>
            <a:r>
              <a:rPr lang="en-US" sz="2800" dirty="0" smtClean="0">
                <a:solidFill>
                  <a:srgbClr val="000000"/>
                </a:solidFill>
              </a:rPr>
              <a:t>the scalar function u</a:t>
            </a:r>
          </a:p>
          <a:p>
            <a:pPr marL="514350" indent="-514350">
              <a:buFontTx/>
              <a:buAutoNum type="alphaUcParenR"/>
            </a:pPr>
            <a:endParaRPr lang="en-US" sz="2800" dirty="0">
              <a:solidFill>
                <a:srgbClr val="000000"/>
              </a:solidFill>
            </a:endParaRPr>
          </a:p>
        </p:txBody>
      </p:sp>
      <p:sp>
        <p:nvSpPr>
          <p:cNvPr id="24" name="Oval 10"/>
          <p:cNvSpPr>
            <a:spLocks noChangeArrowheads="1"/>
          </p:cNvSpPr>
          <p:nvPr/>
        </p:nvSpPr>
        <p:spPr bwMode="auto">
          <a:xfrm>
            <a:off x="6633942" y="4564283"/>
            <a:ext cx="152454" cy="152453"/>
          </a:xfrm>
          <a:prstGeom prst="ellipse">
            <a:avLst/>
          </a:prstGeom>
          <a:solidFill>
            <a:srgbClr val="000000"/>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TextBox 16"/>
          <p:cNvSpPr txBox="1"/>
          <p:nvPr/>
        </p:nvSpPr>
        <p:spPr>
          <a:xfrm>
            <a:off x="7518383" y="1242661"/>
            <a:ext cx="1524009" cy="1107996"/>
          </a:xfrm>
          <a:prstGeom prst="rect">
            <a:avLst/>
          </a:prstGeom>
          <a:noFill/>
        </p:spPr>
        <p:txBody>
          <a:bodyPr wrap="square" rtlCol="0">
            <a:spAutoFit/>
          </a:bodyPr>
          <a:lstStyle/>
          <a:p>
            <a:r>
              <a:rPr lang="en-US" sz="2200" dirty="0" smtClean="0">
                <a:solidFill>
                  <a:srgbClr val="0000FF"/>
                </a:solidFill>
              </a:rPr>
              <a:t>This is the u(</a:t>
            </a:r>
            <a:r>
              <a:rPr lang="en-US" sz="2200" dirty="0" err="1" smtClean="0">
                <a:solidFill>
                  <a:srgbClr val="0000FF"/>
                </a:solidFill>
              </a:rPr>
              <a:t>x,y</a:t>
            </a:r>
            <a:r>
              <a:rPr lang="en-US" sz="2200" dirty="0" smtClean="0">
                <a:solidFill>
                  <a:srgbClr val="0000FF"/>
                </a:solidFill>
              </a:rPr>
              <a:t>)=0 contour</a:t>
            </a:r>
            <a:endParaRPr lang="en-US" sz="2200" dirty="0">
              <a:solidFill>
                <a:srgbClr val="0000FF"/>
              </a:solidFill>
            </a:endParaRPr>
          </a:p>
        </p:txBody>
      </p:sp>
      <p:cxnSp>
        <p:nvCxnSpPr>
          <p:cNvPr id="18" name="Curved Connector 17"/>
          <p:cNvCxnSpPr/>
          <p:nvPr/>
        </p:nvCxnSpPr>
        <p:spPr bwMode="auto">
          <a:xfrm rot="5400000">
            <a:off x="7653865" y="2031997"/>
            <a:ext cx="1016000" cy="948267"/>
          </a:xfrm>
          <a:prstGeom prst="curvedConnector3">
            <a:avLst/>
          </a:prstGeom>
          <a:noFill/>
          <a:ln w="38100" cap="flat" cmpd="sng" algn="ctr">
            <a:solidFill>
              <a:srgbClr val="0000FF"/>
            </a:solidFill>
            <a:prstDash val="solid"/>
            <a:round/>
            <a:headEnd type="none" w="med" len="med"/>
            <a:tailEnd type="triangle" w="lg" len="lg"/>
          </a:ln>
          <a:effectLst/>
        </p:spPr>
      </p:cxnSp>
    </p:spTree>
    <p:extLst>
      <p:ext uri="{BB962C8B-B14F-4D97-AF65-F5344CB8AC3E}">
        <p14:creationId xmlns:p14="http://schemas.microsoft.com/office/powerpoint/2010/main" val="11909827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l="10494" t="5502" r="13316" b="5178"/>
          <a:stretch>
            <a:fillRect/>
          </a:stretch>
        </p:blipFill>
        <p:spPr>
          <a:xfrm>
            <a:off x="1930400" y="1476962"/>
            <a:ext cx="5601252" cy="4771437"/>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45</a:t>
            </a:fld>
            <a:endParaRPr lang="en-US">
              <a:solidFill>
                <a:srgbClr val="000000"/>
              </a:solidFill>
            </a:endParaRPr>
          </a:p>
        </p:txBody>
      </p:sp>
      <p:sp>
        <p:nvSpPr>
          <p:cNvPr id="6" name="TextBox 5"/>
          <p:cNvSpPr txBox="1"/>
          <p:nvPr/>
        </p:nvSpPr>
        <p:spPr>
          <a:xfrm>
            <a:off x="0" y="643466"/>
            <a:ext cx="8534400" cy="892552"/>
          </a:xfrm>
          <a:prstGeom prst="rect">
            <a:avLst/>
          </a:prstGeom>
          <a:noFill/>
        </p:spPr>
        <p:txBody>
          <a:bodyPr wrap="square" rtlCol="0">
            <a:spAutoFit/>
          </a:bodyPr>
          <a:lstStyle/>
          <a:p>
            <a:pPr marL="457200" indent="-457200">
              <a:buFontTx/>
              <a:buAutoNum type="alphaUcParenR"/>
            </a:pPr>
            <a:r>
              <a:rPr lang="en-US" sz="2600" dirty="0" smtClean="0">
                <a:solidFill>
                  <a:srgbClr val="000000"/>
                </a:solidFill>
              </a:rPr>
              <a:t>= 0 everywhere              B) ≠ 0 everywhere </a:t>
            </a:r>
          </a:p>
          <a:p>
            <a:pPr marL="457200" indent="-457200"/>
            <a:r>
              <a:rPr lang="en-US" sz="2600" dirty="0" smtClean="0">
                <a:solidFill>
                  <a:srgbClr val="000000"/>
                </a:solidFill>
              </a:rPr>
              <a:t>C) =0 in some places         D) Not enough info to decide</a:t>
            </a:r>
            <a:endParaRPr lang="en-US" sz="2600" dirty="0">
              <a:solidFill>
                <a:srgbClr val="000000"/>
              </a:solidFill>
            </a:endParaRPr>
          </a:p>
        </p:txBody>
      </p:sp>
      <p:sp>
        <p:nvSpPr>
          <p:cNvPr id="7" name="Rectangle 6"/>
          <p:cNvSpPr/>
          <p:nvPr/>
        </p:nvSpPr>
        <p:spPr>
          <a:xfrm>
            <a:off x="423334" y="135466"/>
            <a:ext cx="9008533" cy="523220"/>
          </a:xfrm>
          <a:prstGeom prst="rect">
            <a:avLst/>
          </a:prstGeom>
        </p:spPr>
        <p:txBody>
          <a:bodyPr wrap="square">
            <a:spAutoFit/>
          </a:bodyPr>
          <a:lstStyle/>
          <a:p>
            <a:r>
              <a:rPr lang="en-US" sz="2800" dirty="0" smtClean="0">
                <a:solidFill>
                  <a:srgbClr val="000000"/>
                </a:solidFill>
              </a:rPr>
              <a:t>What is the curl (∇</a:t>
            </a:r>
            <a:r>
              <a:rPr lang="en-US" sz="2800" dirty="0" err="1" smtClean="0">
                <a:solidFill>
                  <a:srgbClr val="000000"/>
                </a:solidFill>
              </a:rPr>
              <a:t>x</a:t>
            </a:r>
            <a:r>
              <a:rPr lang="en-US" sz="2800" b="1" dirty="0" err="1" smtClean="0">
                <a:solidFill>
                  <a:srgbClr val="000000"/>
                </a:solidFill>
              </a:rPr>
              <a:t>F</a:t>
            </a:r>
            <a:r>
              <a:rPr lang="en-US" sz="2800" dirty="0" smtClean="0">
                <a:solidFill>
                  <a:srgbClr val="000000"/>
                </a:solidFill>
              </a:rPr>
              <a:t>) of this vector field, </a:t>
            </a:r>
            <a:r>
              <a:rPr lang="en-US" sz="2800" b="1" dirty="0" smtClean="0">
                <a:solidFill>
                  <a:srgbClr val="000000"/>
                </a:solidFill>
              </a:rPr>
              <a:t>F</a:t>
            </a:r>
            <a:r>
              <a:rPr lang="en-US" sz="2800" dirty="0" smtClean="0">
                <a:solidFill>
                  <a:srgbClr val="000000"/>
                </a:solidFill>
              </a:rPr>
              <a:t>?</a:t>
            </a:r>
            <a:endParaRPr lang="en-US" sz="2800" dirty="0">
              <a:solidFill>
                <a:srgbClr val="000000"/>
              </a:solidFill>
            </a:endParaRPr>
          </a:p>
        </p:txBody>
      </p:sp>
      <p:sp>
        <p:nvSpPr>
          <p:cNvPr id="3" name="TextBox 2"/>
          <p:cNvSpPr txBox="1"/>
          <p:nvPr/>
        </p:nvSpPr>
        <p:spPr>
          <a:xfrm>
            <a:off x="16938" y="5875865"/>
            <a:ext cx="6271368" cy="954107"/>
          </a:xfrm>
          <a:prstGeom prst="rect">
            <a:avLst/>
          </a:prstGeom>
          <a:noFill/>
        </p:spPr>
        <p:txBody>
          <a:bodyPr wrap="none" rtlCol="0">
            <a:spAutoFit/>
          </a:bodyPr>
          <a:lstStyle/>
          <a:p>
            <a:r>
              <a:rPr lang="en-US" sz="2800" dirty="0" smtClean="0">
                <a:solidFill>
                  <a:srgbClr val="000000"/>
                </a:solidFill>
              </a:rPr>
              <a:t>Check yourself! Invent </a:t>
            </a:r>
            <a:r>
              <a:rPr lang="en-US" sz="2800" dirty="0">
                <a:solidFill>
                  <a:srgbClr val="000000"/>
                </a:solidFill>
              </a:rPr>
              <a:t>a formula for </a:t>
            </a:r>
            <a:r>
              <a:rPr lang="en-US" sz="2800" b="1" dirty="0" smtClean="0">
                <a:solidFill>
                  <a:srgbClr val="000000"/>
                </a:solidFill>
              </a:rPr>
              <a:t>F</a:t>
            </a:r>
            <a:r>
              <a:rPr lang="en-US" sz="2800" dirty="0" smtClean="0">
                <a:solidFill>
                  <a:srgbClr val="000000"/>
                </a:solidFill>
              </a:rPr>
              <a:t>, </a:t>
            </a:r>
          </a:p>
          <a:p>
            <a:r>
              <a:rPr lang="en-US" sz="2800" dirty="0" smtClean="0">
                <a:solidFill>
                  <a:srgbClr val="000000"/>
                </a:solidFill>
              </a:rPr>
              <a:t>and </a:t>
            </a:r>
            <a:r>
              <a:rPr lang="en-US" sz="2800" dirty="0">
                <a:solidFill>
                  <a:srgbClr val="000000"/>
                </a:solidFill>
              </a:rPr>
              <a:t>take its curl.</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rcRect l="10494" t="5502" r="13316" b="5178"/>
          <a:stretch>
            <a:fillRect/>
          </a:stretch>
        </p:blipFill>
        <p:spPr>
          <a:xfrm>
            <a:off x="1354666" y="1761688"/>
            <a:ext cx="5982623" cy="5096308"/>
          </a:xfrm>
          <a:prstGeom prst="rect">
            <a:avLst/>
          </a:prstGeom>
        </p:spPr>
      </p:pic>
      <p:sp>
        <p:nvSpPr>
          <p:cNvPr id="2" name="Slide Number Placeholder 1"/>
          <p:cNvSpPr>
            <a:spLocks noGrp="1"/>
          </p:cNvSpPr>
          <p:nvPr>
            <p:ph type="sldNum" sz="quarter" idx="12"/>
          </p:nvPr>
        </p:nvSpPr>
        <p:spPr>
          <a:xfrm>
            <a:off x="6553200" y="6245225"/>
            <a:ext cx="2133600" cy="476250"/>
          </a:xfrm>
        </p:spPr>
        <p:txBody>
          <a:bodyPr/>
          <a:lstStyle/>
          <a:p>
            <a:pPr>
              <a:defRPr/>
            </a:pPr>
            <a:fld id="{28E9A3FF-79B7-504C-B659-7D19FB5634D4}" type="slidenum">
              <a:rPr lang="en-US">
                <a:solidFill>
                  <a:srgbClr val="000000"/>
                </a:solidFill>
              </a:rPr>
              <a:pPr>
                <a:defRPr/>
              </a:pPr>
              <a:t>46</a:t>
            </a:fld>
            <a:endParaRPr lang="en-US" dirty="0">
              <a:solidFill>
                <a:srgbClr val="000000"/>
              </a:solidFill>
            </a:endParaRPr>
          </a:p>
        </p:txBody>
      </p:sp>
      <p:sp>
        <p:nvSpPr>
          <p:cNvPr id="6" name="TextBox 5"/>
          <p:cNvSpPr txBox="1"/>
          <p:nvPr/>
        </p:nvSpPr>
        <p:spPr>
          <a:xfrm>
            <a:off x="491069" y="1269998"/>
            <a:ext cx="8534400" cy="1077218"/>
          </a:xfrm>
          <a:prstGeom prst="rect">
            <a:avLst/>
          </a:prstGeom>
          <a:noFill/>
        </p:spPr>
        <p:txBody>
          <a:bodyPr wrap="square" rtlCol="0">
            <a:spAutoFit/>
          </a:bodyPr>
          <a:lstStyle/>
          <a:p>
            <a:pPr marL="457200" indent="-457200">
              <a:buFontTx/>
              <a:buAutoNum type="alphaUcParenR"/>
            </a:pPr>
            <a:r>
              <a:rPr lang="en-US" sz="3200" dirty="0" smtClean="0">
                <a:solidFill>
                  <a:srgbClr val="000000"/>
                </a:solidFill>
              </a:rPr>
              <a:t>= 0          B) &gt;0            C)  &lt;0     </a:t>
            </a:r>
            <a:br>
              <a:rPr lang="en-US" sz="3200" dirty="0" smtClean="0">
                <a:solidFill>
                  <a:srgbClr val="000000"/>
                </a:solidFill>
              </a:rPr>
            </a:br>
            <a:r>
              <a:rPr lang="en-US" sz="3200" dirty="0" smtClean="0">
                <a:solidFill>
                  <a:srgbClr val="000000"/>
                </a:solidFill>
              </a:rPr>
              <a:t>		   D) Not enough info to decide</a:t>
            </a:r>
            <a:endParaRPr lang="en-US" sz="3200" dirty="0">
              <a:solidFill>
                <a:srgbClr val="000000"/>
              </a:solidFill>
            </a:endParaRPr>
          </a:p>
        </p:txBody>
      </p:sp>
      <p:sp>
        <p:nvSpPr>
          <p:cNvPr id="7" name="Rectangle 6"/>
          <p:cNvSpPr/>
          <p:nvPr/>
        </p:nvSpPr>
        <p:spPr>
          <a:xfrm>
            <a:off x="372532" y="118531"/>
            <a:ext cx="8686800" cy="1200329"/>
          </a:xfrm>
          <a:prstGeom prst="rect">
            <a:avLst/>
          </a:prstGeom>
        </p:spPr>
        <p:txBody>
          <a:bodyPr wrap="square">
            <a:spAutoFit/>
          </a:bodyPr>
          <a:lstStyle/>
          <a:p>
            <a:r>
              <a:rPr lang="en-US" sz="3200" dirty="0" smtClean="0">
                <a:solidFill>
                  <a:srgbClr val="000000"/>
                </a:solidFill>
              </a:rPr>
              <a:t>What is the sign of the line integral</a:t>
            </a:r>
            <a:endParaRPr lang="en-US" sz="800" dirty="0" smtClean="0">
              <a:solidFill>
                <a:srgbClr val="000000"/>
              </a:solidFill>
            </a:endParaRPr>
          </a:p>
          <a:p>
            <a:r>
              <a:rPr lang="en-US" sz="800" dirty="0" smtClean="0">
                <a:solidFill>
                  <a:srgbClr val="000000"/>
                </a:solidFill>
              </a:rPr>
              <a:t/>
            </a:r>
            <a:br>
              <a:rPr lang="en-US" sz="800" dirty="0" smtClean="0">
                <a:solidFill>
                  <a:srgbClr val="000000"/>
                </a:solidFill>
              </a:rPr>
            </a:br>
            <a:r>
              <a:rPr lang="en-US" sz="3200" dirty="0" smtClean="0">
                <a:solidFill>
                  <a:srgbClr val="000000"/>
                </a:solidFill>
              </a:rPr>
              <a:t>around the red line path shown?  </a:t>
            </a:r>
            <a:endParaRPr lang="en-US" sz="3200" dirty="0">
              <a:solidFill>
                <a:srgbClr val="000000"/>
              </a:solidFill>
            </a:endParaRPr>
          </a:p>
        </p:txBody>
      </p:sp>
      <p:sp>
        <p:nvSpPr>
          <p:cNvPr id="9" name="Rectangle 8"/>
          <p:cNvSpPr/>
          <p:nvPr/>
        </p:nvSpPr>
        <p:spPr bwMode="auto">
          <a:xfrm>
            <a:off x="3166534" y="3742264"/>
            <a:ext cx="2726267" cy="1066800"/>
          </a:xfrm>
          <a:prstGeom prst="rect">
            <a:avLst/>
          </a:prstGeom>
          <a:noFill/>
          <a:ln w="635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11" name="Straight Arrow Connector 10"/>
          <p:cNvCxnSpPr/>
          <p:nvPr/>
        </p:nvCxnSpPr>
        <p:spPr bwMode="auto">
          <a:xfrm>
            <a:off x="3674535" y="3742263"/>
            <a:ext cx="1168400" cy="1588"/>
          </a:xfrm>
          <a:prstGeom prst="straightConnector1">
            <a:avLst/>
          </a:prstGeom>
          <a:noFill/>
          <a:ln w="63500" cap="flat" cmpd="sng" algn="ctr">
            <a:solidFill>
              <a:srgbClr val="FF0000"/>
            </a:solidFill>
            <a:prstDash val="dash"/>
            <a:round/>
            <a:headEnd type="none" w="med" len="med"/>
            <a:tailEnd type="arrow"/>
          </a:ln>
          <a:effectLst/>
        </p:spPr>
      </p:cxnSp>
      <p:graphicFrame>
        <p:nvGraphicFramePr>
          <p:cNvPr id="3" name="Object 2"/>
          <p:cNvGraphicFramePr>
            <a:graphicFrameLocks noChangeAspect="1"/>
          </p:cNvGraphicFramePr>
          <p:nvPr>
            <p:extLst>
              <p:ext uri="{D42A27DB-BD31-4B8C-83A1-F6EECF244321}">
                <p14:modId xmlns:p14="http://schemas.microsoft.com/office/powerpoint/2010/main" val="862483871"/>
              </p:ext>
            </p:extLst>
          </p:nvPr>
        </p:nvGraphicFramePr>
        <p:xfrm>
          <a:off x="6783903" y="67732"/>
          <a:ext cx="1243894" cy="728133"/>
        </p:xfrm>
        <a:graphic>
          <a:graphicData uri="http://schemas.openxmlformats.org/presentationml/2006/ole">
            <mc:AlternateContent xmlns:mc="http://schemas.openxmlformats.org/markup-compatibility/2006">
              <mc:Choice xmlns:v="urn:schemas-microsoft-com:vml" Requires="v">
                <p:oleObj spid="_x0000_s1022979" name="Equation" r:id="rId5" imgW="520700" imgH="304800" progId="Equation.3">
                  <p:embed/>
                </p:oleObj>
              </mc:Choice>
              <mc:Fallback>
                <p:oleObj name="Equation" r:id="rId5" imgW="520700" imgH="304800" progId="Equation.3">
                  <p:embed/>
                  <p:pic>
                    <p:nvPicPr>
                      <p:cNvPr id="0" name=""/>
                      <p:cNvPicPr/>
                      <p:nvPr/>
                    </p:nvPicPr>
                    <p:blipFill>
                      <a:blip r:embed="rId6"/>
                      <a:stretch>
                        <a:fillRect/>
                      </a:stretch>
                    </p:blipFill>
                    <p:spPr>
                      <a:xfrm>
                        <a:off x="6783903" y="67732"/>
                        <a:ext cx="1243894" cy="728133"/>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462665" y="356600"/>
            <a:ext cx="8525910" cy="1138773"/>
          </a:xfrm>
          <a:prstGeom prst="rect">
            <a:avLst/>
          </a:prstGeom>
          <a:noFill/>
        </p:spPr>
        <p:txBody>
          <a:bodyPr wrap="square" rtlCol="0">
            <a:spAutoFit/>
          </a:bodyPr>
          <a:lstStyle/>
          <a:p>
            <a:r>
              <a:rPr lang="en-US" sz="2800" dirty="0" smtClean="0">
                <a:solidFill>
                  <a:srgbClr val="333399"/>
                </a:solidFill>
              </a:rPr>
              <a:t>Last class: the following are basically all equivalent!</a:t>
            </a:r>
          </a:p>
          <a:p>
            <a:endParaRPr lang="en-US" sz="4000" dirty="0">
              <a:solidFill>
                <a:srgbClr val="333399"/>
              </a:solidFill>
            </a:endParaRPr>
          </a:p>
        </p:txBody>
      </p:sp>
      <p:sp>
        <p:nvSpPr>
          <p:cNvPr id="45" name="Rectangle 44"/>
          <p:cNvSpPr/>
          <p:nvPr/>
        </p:nvSpPr>
        <p:spPr>
          <a:xfrm>
            <a:off x="193830" y="1239915"/>
            <a:ext cx="8794745" cy="5415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47" name="TextBox 46"/>
          <p:cNvSpPr txBox="1"/>
          <p:nvPr/>
        </p:nvSpPr>
        <p:spPr>
          <a:xfrm>
            <a:off x="286695" y="1348800"/>
            <a:ext cx="5722345" cy="1077218"/>
          </a:xfrm>
          <a:prstGeom prst="rect">
            <a:avLst/>
          </a:prstGeom>
          <a:noFill/>
        </p:spPr>
        <p:txBody>
          <a:bodyPr wrap="square" rtlCol="0">
            <a:spAutoFit/>
          </a:bodyPr>
          <a:lstStyle/>
          <a:p>
            <a:pPr>
              <a:buFont typeface="Arial" pitchFamily="34" charset="0"/>
              <a:buChar char="•"/>
            </a:pPr>
            <a:r>
              <a:rPr lang="en-US" sz="2800" dirty="0" smtClean="0">
                <a:solidFill>
                  <a:srgbClr val="000000"/>
                </a:solidFill>
              </a:rPr>
              <a:t>     F(r) is a conservative force</a:t>
            </a:r>
            <a:r>
              <a:rPr lang="en-US" sz="3200" dirty="0">
                <a:solidFill>
                  <a:srgbClr val="000000"/>
                </a:solidFill>
              </a:rPr>
              <a:t> </a:t>
            </a:r>
          </a:p>
          <a:p>
            <a:pPr>
              <a:buFont typeface="Arial" pitchFamily="34" charset="0"/>
              <a:buChar char="•"/>
            </a:pPr>
            <a:endParaRPr lang="en-US" sz="32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462665" y="356600"/>
            <a:ext cx="8525910" cy="1138773"/>
          </a:xfrm>
          <a:prstGeom prst="rect">
            <a:avLst/>
          </a:prstGeom>
          <a:noFill/>
        </p:spPr>
        <p:txBody>
          <a:bodyPr wrap="square" rtlCol="0">
            <a:spAutoFit/>
          </a:bodyPr>
          <a:lstStyle/>
          <a:p>
            <a:r>
              <a:rPr lang="en-US" sz="2800" dirty="0" smtClean="0">
                <a:solidFill>
                  <a:srgbClr val="333399"/>
                </a:solidFill>
              </a:rPr>
              <a:t>Last class: the following are basically all equivalent!</a:t>
            </a:r>
          </a:p>
          <a:p>
            <a:endParaRPr lang="en-US" sz="4000" dirty="0">
              <a:solidFill>
                <a:srgbClr val="333399"/>
              </a:solidFill>
            </a:endParaRPr>
          </a:p>
        </p:txBody>
      </p:sp>
      <p:sp>
        <p:nvSpPr>
          <p:cNvPr id="45" name="Rectangle 44"/>
          <p:cNvSpPr/>
          <p:nvPr/>
        </p:nvSpPr>
        <p:spPr>
          <a:xfrm>
            <a:off x="193830" y="1239915"/>
            <a:ext cx="8794745" cy="5415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47" name="TextBox 46"/>
          <p:cNvSpPr txBox="1"/>
          <p:nvPr/>
        </p:nvSpPr>
        <p:spPr>
          <a:xfrm>
            <a:off x="286695" y="1348800"/>
            <a:ext cx="5722345" cy="5509200"/>
          </a:xfrm>
          <a:prstGeom prst="rect">
            <a:avLst/>
          </a:prstGeom>
          <a:noFill/>
        </p:spPr>
        <p:txBody>
          <a:bodyPr wrap="square" rtlCol="0">
            <a:spAutoFit/>
          </a:bodyPr>
          <a:lstStyle/>
          <a:p>
            <a:pPr>
              <a:buFont typeface="Arial" pitchFamily="34" charset="0"/>
              <a:buChar char="•"/>
            </a:pPr>
            <a:r>
              <a:rPr lang="en-US" sz="2800" dirty="0" smtClean="0">
                <a:solidFill>
                  <a:srgbClr val="000000"/>
                </a:solidFill>
              </a:rPr>
              <a:t>     F(r) is a conservative force</a:t>
            </a:r>
          </a:p>
          <a:p>
            <a:pPr>
              <a:buFont typeface="Arial" pitchFamily="34" charset="0"/>
              <a:buChar char="•"/>
            </a:pPr>
            <a:endParaRPr lang="en-US" sz="2800" dirty="0" smtClean="0">
              <a:solidFill>
                <a:srgbClr val="000000"/>
              </a:solidFill>
            </a:endParaRPr>
          </a:p>
          <a:p>
            <a:pPr>
              <a:buFont typeface="Arial" pitchFamily="34" charset="0"/>
              <a:buChar char="•"/>
            </a:pPr>
            <a:r>
              <a:rPr lang="en-US" sz="2800" dirty="0" smtClean="0">
                <a:solidFill>
                  <a:srgbClr val="000000"/>
                </a:solidFill>
              </a:rPr>
              <a:t> </a:t>
            </a:r>
          </a:p>
          <a:p>
            <a:pPr>
              <a:buFont typeface="Arial" pitchFamily="34" charset="0"/>
              <a:buChar char="•"/>
            </a:pPr>
            <a:endParaRPr lang="en-US" sz="2800" dirty="0" smtClean="0">
              <a:solidFill>
                <a:srgbClr val="000000"/>
              </a:solidFill>
            </a:endParaRPr>
          </a:p>
          <a:p>
            <a:pPr>
              <a:buFont typeface="Arial" pitchFamily="34" charset="0"/>
              <a:buChar char="•"/>
            </a:pPr>
            <a:r>
              <a:rPr lang="en-US" sz="2800" dirty="0">
                <a:solidFill>
                  <a:srgbClr val="000000"/>
                </a:solidFill>
              </a:rPr>
              <a:t> </a:t>
            </a:r>
            <a:r>
              <a:rPr lang="en-US" sz="2800" dirty="0" smtClean="0">
                <a:solidFill>
                  <a:srgbClr val="000000"/>
                </a:solidFill>
              </a:rPr>
              <a:t>   PE is well defined</a:t>
            </a:r>
          </a:p>
          <a:p>
            <a:endParaRPr lang="en-US" sz="2800" dirty="0" smtClean="0">
              <a:solidFill>
                <a:srgbClr val="000000"/>
              </a:solidFill>
            </a:endParaRPr>
          </a:p>
          <a:p>
            <a:pPr>
              <a:buFont typeface="Arial" pitchFamily="34" charset="0"/>
              <a:buChar char="•"/>
            </a:pPr>
            <a:r>
              <a:rPr lang="en-US" sz="2800" dirty="0" smtClean="0">
                <a:solidFill>
                  <a:srgbClr val="000000"/>
                </a:solidFill>
              </a:rPr>
              <a:t> </a:t>
            </a:r>
          </a:p>
          <a:p>
            <a:pPr>
              <a:buFont typeface="Arial" pitchFamily="34" charset="0"/>
              <a:buChar char="•"/>
            </a:pPr>
            <a:endParaRPr lang="en-US" sz="2800" dirty="0" smtClean="0">
              <a:solidFill>
                <a:srgbClr val="000000"/>
              </a:solidFill>
            </a:endParaRPr>
          </a:p>
          <a:p>
            <a:pPr>
              <a:buFont typeface="Arial" pitchFamily="34" charset="0"/>
              <a:buChar char="•"/>
            </a:pPr>
            <a:r>
              <a:rPr lang="en-US" sz="3200" dirty="0" smtClean="0">
                <a:solidFill>
                  <a:srgbClr val="000000"/>
                </a:solidFill>
              </a:rPr>
              <a:t> </a:t>
            </a:r>
          </a:p>
          <a:p>
            <a:pPr>
              <a:buFont typeface="Arial" pitchFamily="34" charset="0"/>
              <a:buChar char="•"/>
            </a:pPr>
            <a:endParaRPr lang="en-US" sz="3200" dirty="0" smtClean="0">
              <a:solidFill>
                <a:srgbClr val="000000"/>
              </a:solidFill>
            </a:endParaRPr>
          </a:p>
          <a:p>
            <a:pPr>
              <a:buFont typeface="Arial" pitchFamily="34" charset="0"/>
              <a:buChar char="•"/>
            </a:pPr>
            <a:r>
              <a:rPr lang="en-US" sz="3200" dirty="0">
                <a:solidFill>
                  <a:srgbClr val="000000"/>
                </a:solidFill>
              </a:rPr>
              <a:t> </a:t>
            </a:r>
          </a:p>
          <a:p>
            <a:pPr>
              <a:buFont typeface="Arial" pitchFamily="34" charset="0"/>
              <a:buChar char="•"/>
            </a:pPr>
            <a:endParaRPr lang="en-US" sz="3200" dirty="0">
              <a:solidFill>
                <a:srgbClr val="000000"/>
              </a:solidFill>
            </a:endParaRPr>
          </a:p>
        </p:txBody>
      </p:sp>
      <p:graphicFrame>
        <p:nvGraphicFramePr>
          <p:cNvPr id="48" name="Object 7"/>
          <p:cNvGraphicFramePr>
            <a:graphicFrameLocks noChangeAspect="1"/>
          </p:cNvGraphicFramePr>
          <p:nvPr/>
        </p:nvGraphicFramePr>
        <p:xfrm>
          <a:off x="3967622" y="2903725"/>
          <a:ext cx="3203176" cy="921838"/>
        </p:xfrm>
        <a:graphic>
          <a:graphicData uri="http://schemas.openxmlformats.org/presentationml/2006/ole">
            <mc:AlternateContent xmlns:mc="http://schemas.openxmlformats.org/markup-compatibility/2006">
              <mc:Choice xmlns:v="urn:schemas-microsoft-com:vml" Requires="v">
                <p:oleObj spid="_x0000_s1024013" name="Equation" r:id="rId4" imgW="1244520" imgH="355320" progId="Equation.3">
                  <p:embed/>
                </p:oleObj>
              </mc:Choice>
              <mc:Fallback>
                <p:oleObj name="Equation" r:id="rId4" imgW="1244520" imgH="3553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622" y="2903725"/>
                        <a:ext cx="3203176" cy="92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7"/>
          <p:cNvGraphicFramePr>
            <a:graphicFrameLocks noChangeAspect="1"/>
          </p:cNvGraphicFramePr>
          <p:nvPr/>
        </p:nvGraphicFramePr>
        <p:xfrm>
          <a:off x="1192360" y="3889860"/>
          <a:ext cx="2531864" cy="652885"/>
        </p:xfrm>
        <a:graphic>
          <a:graphicData uri="http://schemas.openxmlformats.org/presentationml/2006/ole">
            <mc:AlternateContent xmlns:mc="http://schemas.openxmlformats.org/markup-compatibility/2006">
              <mc:Choice xmlns:v="urn:schemas-microsoft-com:vml" Requires="v">
                <p:oleObj spid="_x0000_s1024014" name="Equation" r:id="rId6" imgW="939600" imgH="241200" progId="Equation.3">
                  <p:embed/>
                </p:oleObj>
              </mc:Choice>
              <mc:Fallback>
                <p:oleObj name="Equation" r:id="rId6" imgW="9396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360" y="3889860"/>
                        <a:ext cx="2531864" cy="6528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7"/>
          <p:cNvGraphicFramePr>
            <a:graphicFrameLocks noChangeAspect="1"/>
          </p:cNvGraphicFramePr>
          <p:nvPr/>
        </p:nvGraphicFramePr>
        <p:xfrm>
          <a:off x="1269170" y="4657960"/>
          <a:ext cx="2019474" cy="652885"/>
        </p:xfrm>
        <a:graphic>
          <a:graphicData uri="http://schemas.openxmlformats.org/presentationml/2006/ole">
            <mc:AlternateContent xmlns:mc="http://schemas.openxmlformats.org/markup-compatibility/2006">
              <mc:Choice xmlns:v="urn:schemas-microsoft-com:vml" Requires="v">
                <p:oleObj spid="_x0000_s1024015" name="Equation" r:id="rId8" imgW="749160" imgH="241200" progId="Equation.3">
                  <p:embed/>
                </p:oleObj>
              </mc:Choice>
              <mc:Fallback>
                <p:oleObj name="Equation" r:id="rId8" imgW="74916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9170" y="4657960"/>
                        <a:ext cx="2019474" cy="6528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7"/>
          <p:cNvGraphicFramePr>
            <a:graphicFrameLocks noChangeAspect="1"/>
          </p:cNvGraphicFramePr>
          <p:nvPr/>
        </p:nvGraphicFramePr>
        <p:xfrm>
          <a:off x="2532063" y="4838700"/>
          <a:ext cx="295275" cy="560388"/>
        </p:xfrm>
        <a:graphic>
          <a:graphicData uri="http://schemas.openxmlformats.org/presentationml/2006/ole">
            <mc:AlternateContent xmlns:mc="http://schemas.openxmlformats.org/markup-compatibility/2006">
              <mc:Choice xmlns:v="urn:schemas-microsoft-com:vml" Requires="v">
                <p:oleObj spid="_x0000_s1024016"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2063" y="4838700"/>
                        <a:ext cx="295275"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7"/>
          <p:cNvGraphicFramePr>
            <a:graphicFrameLocks noChangeAspect="1"/>
          </p:cNvGraphicFramePr>
          <p:nvPr/>
        </p:nvGraphicFramePr>
        <p:xfrm>
          <a:off x="1153955" y="5579680"/>
          <a:ext cx="2580108" cy="806505"/>
        </p:xfrm>
        <a:graphic>
          <a:graphicData uri="http://schemas.openxmlformats.org/presentationml/2006/ole">
            <mc:AlternateContent xmlns:mc="http://schemas.openxmlformats.org/markup-compatibility/2006">
              <mc:Choice xmlns:v="urn:schemas-microsoft-com:vml" Requires="v">
                <p:oleObj spid="_x0000_s1024017" name="Equation" r:id="rId12" imgW="901440" imgH="279360" progId="Equation.3">
                  <p:embed/>
                </p:oleObj>
              </mc:Choice>
              <mc:Fallback>
                <p:oleObj name="Equation" r:id="rId12" imgW="901440" imgH="2793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3955" y="5579680"/>
                        <a:ext cx="2580108" cy="806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7"/>
          <p:cNvGraphicFramePr>
            <a:graphicFrameLocks noChangeAspect="1"/>
          </p:cNvGraphicFramePr>
          <p:nvPr/>
        </p:nvGraphicFramePr>
        <p:xfrm>
          <a:off x="1230765" y="1969610"/>
          <a:ext cx="1863725" cy="922337"/>
        </p:xfrm>
        <a:graphic>
          <a:graphicData uri="http://schemas.openxmlformats.org/presentationml/2006/ole">
            <mc:AlternateContent xmlns:mc="http://schemas.openxmlformats.org/markup-compatibility/2006">
              <mc:Choice xmlns:v="urn:schemas-microsoft-com:vml" Requires="v">
                <p:oleObj spid="_x0000_s1024018" name="Equation" r:id="rId14" imgW="723600" imgH="355320" progId="Equation.3">
                  <p:embed/>
                </p:oleObj>
              </mc:Choice>
              <mc:Fallback>
                <p:oleObj name="Equation" r:id="rId14" imgW="723600" imgH="35532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0765" y="1969610"/>
                        <a:ext cx="1863725" cy="922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extBox 53"/>
          <p:cNvSpPr txBox="1"/>
          <p:nvPr/>
        </p:nvSpPr>
        <p:spPr>
          <a:xfrm>
            <a:off x="3419850" y="2161635"/>
            <a:ext cx="4570195" cy="584775"/>
          </a:xfrm>
          <a:prstGeom prst="rect">
            <a:avLst/>
          </a:prstGeom>
          <a:noFill/>
        </p:spPr>
        <p:txBody>
          <a:bodyPr wrap="square" rtlCol="0">
            <a:spAutoFit/>
          </a:bodyPr>
          <a:lstStyle/>
          <a:p>
            <a:r>
              <a:rPr lang="en-US" sz="3200" dirty="0" smtClean="0">
                <a:solidFill>
                  <a:srgbClr val="000000"/>
                </a:solidFill>
              </a:rPr>
              <a:t>is path independent</a:t>
            </a:r>
            <a:endParaRPr lang="en-US" sz="32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49</a:t>
            </a:fld>
            <a:endParaRPr lang="en-US">
              <a:solidFill>
                <a:srgbClr val="000000"/>
              </a:solidFill>
            </a:endParaRPr>
          </a:p>
        </p:txBody>
      </p:sp>
      <p:sp>
        <p:nvSpPr>
          <p:cNvPr id="3" name="TextBox 2"/>
          <p:cNvSpPr txBox="1"/>
          <p:nvPr/>
        </p:nvSpPr>
        <p:spPr>
          <a:xfrm>
            <a:off x="0" y="372532"/>
            <a:ext cx="8483600" cy="2492990"/>
          </a:xfrm>
          <a:prstGeom prst="rect">
            <a:avLst/>
          </a:prstGeom>
          <a:noFill/>
        </p:spPr>
        <p:txBody>
          <a:bodyPr wrap="square" rtlCol="0">
            <a:spAutoFit/>
          </a:bodyPr>
          <a:lstStyle/>
          <a:p>
            <a:r>
              <a:rPr lang="en-US" sz="2600">
                <a:solidFill>
                  <a:srgbClr val="000000"/>
                </a:solidFill>
              </a:rPr>
              <a:t>If the force F(r,t) is </a:t>
            </a:r>
            <a:r>
              <a:rPr lang="en-US" sz="2600" i="1">
                <a:solidFill>
                  <a:srgbClr val="000000"/>
                </a:solidFill>
              </a:rPr>
              <a:t>explicitly</a:t>
            </a:r>
            <a:r>
              <a:rPr lang="en-US" sz="2600">
                <a:solidFill>
                  <a:srgbClr val="000000"/>
                </a:solidFill>
              </a:rPr>
              <a:t> time dependent, mechanical energy is not conserved. </a:t>
            </a:r>
          </a:p>
          <a:p>
            <a:r>
              <a:rPr lang="en-US" sz="2600">
                <a:solidFill>
                  <a:srgbClr val="000000"/>
                </a:solidFill>
              </a:rPr>
              <a:t/>
            </a:r>
            <a:br>
              <a:rPr lang="en-US" sz="2600">
                <a:solidFill>
                  <a:srgbClr val="000000"/>
                </a:solidFill>
              </a:rPr>
            </a:br>
            <a:r>
              <a:rPr lang="en-US" sz="2600">
                <a:solidFill>
                  <a:srgbClr val="000000"/>
                </a:solidFill>
              </a:rPr>
              <a:t>Which of the equations below (which were all used in our PROOF that energy is conserved for </a:t>
            </a:r>
            <a:r>
              <a:rPr lang="en-US" sz="2600" i="1">
                <a:solidFill>
                  <a:srgbClr val="000000"/>
                </a:solidFill>
              </a:rPr>
              <a:t>conservative </a:t>
            </a:r>
            <a:r>
              <a:rPr lang="en-US" sz="2600">
                <a:solidFill>
                  <a:srgbClr val="000000"/>
                </a:solidFill>
              </a:rPr>
              <a:t>Forces) is incorrect in this case?</a:t>
            </a:r>
          </a:p>
        </p:txBody>
      </p:sp>
      <p:graphicFrame>
        <p:nvGraphicFramePr>
          <p:cNvPr id="953346" name="Object 2"/>
          <p:cNvGraphicFramePr>
            <a:graphicFrameLocks noChangeAspect="1"/>
          </p:cNvGraphicFramePr>
          <p:nvPr/>
        </p:nvGraphicFramePr>
        <p:xfrm>
          <a:off x="95949" y="3165999"/>
          <a:ext cx="8794056" cy="2388129"/>
        </p:xfrm>
        <a:graphic>
          <a:graphicData uri="http://schemas.openxmlformats.org/presentationml/2006/ole">
            <mc:AlternateContent xmlns:mc="http://schemas.openxmlformats.org/markup-compatibility/2006">
              <mc:Choice xmlns:v="urn:schemas-microsoft-com:vml" Requires="v">
                <p:oleObj spid="_x0000_s1026051" name="Equation" r:id="rId4" imgW="3606800" imgH="977900" progId="Equation.3">
                  <p:embed/>
                </p:oleObj>
              </mc:Choice>
              <mc:Fallback>
                <p:oleObj name="Equation" r:id="rId4" imgW="3606800" imgH="977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9" y="3165999"/>
                        <a:ext cx="8794056" cy="2388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5</a:t>
            </a:fld>
            <a:endParaRPr lang="en-US"/>
          </a:p>
        </p:txBody>
      </p:sp>
      <p:sp>
        <p:nvSpPr>
          <p:cNvPr id="5" name="Rectangle 4"/>
          <p:cNvSpPr/>
          <p:nvPr/>
        </p:nvSpPr>
        <p:spPr>
          <a:xfrm>
            <a:off x="220133" y="667800"/>
            <a:ext cx="8602133" cy="1384995"/>
          </a:xfrm>
          <a:prstGeom prst="rect">
            <a:avLst/>
          </a:prstGeom>
        </p:spPr>
        <p:txBody>
          <a:bodyPr wrap="square">
            <a:spAutoFit/>
          </a:bodyPr>
          <a:lstStyle/>
          <a:p>
            <a:r>
              <a:rPr lang="en-US" sz="2800" dirty="0" smtClean="0"/>
              <a:t> An </a:t>
            </a:r>
            <a:r>
              <a:rPr lang="en-US" sz="2800" i="1" dirty="0" smtClean="0"/>
              <a:t>acorn </a:t>
            </a:r>
            <a:r>
              <a:rPr lang="en-US" sz="2800" dirty="0" smtClean="0"/>
              <a:t>is falling from a tree (still near the top)</a:t>
            </a:r>
            <a:endParaRPr lang="en-US" sz="2800" dirty="0"/>
          </a:p>
          <a:p>
            <a:r>
              <a:rPr lang="en-US" sz="2800" dirty="0" smtClean="0"/>
              <a:t>What is the SIGN of the work done on the acorn by gravity over a short time interval?</a:t>
            </a:r>
            <a:endParaRPr lang="en-US" sz="2800" dirty="0"/>
          </a:p>
        </p:txBody>
      </p:sp>
      <p:sp>
        <p:nvSpPr>
          <p:cNvPr id="6" name="TextBox 5"/>
          <p:cNvSpPr txBox="1"/>
          <p:nvPr/>
        </p:nvSpPr>
        <p:spPr>
          <a:xfrm>
            <a:off x="440267" y="3437495"/>
            <a:ext cx="6807199" cy="1569660"/>
          </a:xfrm>
          <a:prstGeom prst="rect">
            <a:avLst/>
          </a:prstGeom>
          <a:noFill/>
        </p:spPr>
        <p:txBody>
          <a:bodyPr wrap="square" rtlCol="0">
            <a:spAutoFit/>
          </a:bodyPr>
          <a:lstStyle/>
          <a:p>
            <a:pPr marL="457200" indent="-457200">
              <a:buAutoNum type="alphaUcParenR"/>
            </a:pPr>
            <a:r>
              <a:rPr lang="en-US" sz="3200" dirty="0"/>
              <a:t>+</a:t>
            </a:r>
            <a:r>
              <a:rPr lang="en-US" sz="3200" dirty="0" smtClean="0"/>
              <a:t>		B) </a:t>
            </a:r>
            <a:r>
              <a:rPr lang="en-US" sz="3200" dirty="0"/>
              <a:t>-</a:t>
            </a:r>
            <a:r>
              <a:rPr lang="en-US" sz="3200" dirty="0" smtClean="0"/>
              <a:t> 	</a:t>
            </a:r>
            <a:r>
              <a:rPr lang="en-US" sz="3200" dirty="0"/>
              <a:t>	</a:t>
            </a:r>
            <a:r>
              <a:rPr lang="en-US" sz="3200" dirty="0" smtClean="0"/>
              <a:t>	C) </a:t>
            </a:r>
            <a:r>
              <a:rPr lang="en-US" sz="3200" dirty="0"/>
              <a:t>0</a:t>
            </a:r>
            <a:endParaRPr lang="en-US" sz="3200" dirty="0" smtClean="0"/>
          </a:p>
          <a:p>
            <a:pPr marL="457200" indent="-457200"/>
            <a:r>
              <a:rPr lang="en-US" sz="3200" dirty="0" smtClean="0"/>
              <a:t>D) It depends on your choice of coordinate system. </a:t>
            </a:r>
            <a:r>
              <a:rPr lang="en-US" sz="2000" dirty="0" smtClean="0"/>
              <a:t>	</a:t>
            </a:r>
            <a:endParaRPr lang="en-US" sz="2000" dirty="0"/>
          </a:p>
        </p:txBody>
      </p:sp>
    </p:spTree>
    <p:extLst>
      <p:ext uri="{BB962C8B-B14F-4D97-AF65-F5344CB8AC3E}">
        <p14:creationId xmlns:p14="http://schemas.microsoft.com/office/powerpoint/2010/main" val="28511960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52761" y="2311398"/>
            <a:ext cx="6267621" cy="3865033"/>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50</a:t>
            </a:fld>
            <a:endParaRPr lang="en-US">
              <a:solidFill>
                <a:srgbClr val="000000"/>
              </a:solidFill>
            </a:endParaRPr>
          </a:p>
        </p:txBody>
      </p:sp>
      <p:sp>
        <p:nvSpPr>
          <p:cNvPr id="3" name="Rectangle 2"/>
          <p:cNvSpPr/>
          <p:nvPr/>
        </p:nvSpPr>
        <p:spPr>
          <a:xfrm>
            <a:off x="1" y="0"/>
            <a:ext cx="9144000" cy="523220"/>
          </a:xfrm>
          <a:prstGeom prst="rect">
            <a:avLst/>
          </a:prstGeom>
        </p:spPr>
        <p:txBody>
          <a:bodyPr wrap="square">
            <a:spAutoFit/>
          </a:bodyPr>
          <a:lstStyle/>
          <a:p>
            <a:r>
              <a:rPr lang="en-US" sz="2800" smtClean="0">
                <a:solidFill>
                  <a:srgbClr val="000000"/>
                </a:solidFill>
              </a:rPr>
              <a:t>Of the four labeled points, at which is the force = 0 ?</a:t>
            </a:r>
            <a:endParaRPr lang="en-US" sz="2800">
              <a:solidFill>
                <a:srgbClr val="000000"/>
              </a:solidFill>
            </a:endParaRPr>
          </a:p>
        </p:txBody>
      </p:sp>
      <p:sp>
        <p:nvSpPr>
          <p:cNvPr id="10" name="Rectangle 9"/>
          <p:cNvSpPr/>
          <p:nvPr/>
        </p:nvSpPr>
        <p:spPr>
          <a:xfrm>
            <a:off x="386358" y="590442"/>
            <a:ext cx="6353109" cy="1384995"/>
          </a:xfrm>
          <a:prstGeom prst="rect">
            <a:avLst/>
          </a:prstGeom>
        </p:spPr>
        <p:txBody>
          <a:bodyPr wrap="square">
            <a:spAutoFit/>
          </a:bodyPr>
          <a:lstStyle/>
          <a:p>
            <a:pPr marL="457200" indent="-457200">
              <a:buFontTx/>
              <a:buAutoNum type="alphaUcParenR"/>
            </a:pPr>
            <a:r>
              <a:rPr lang="en-US" sz="2800" smtClean="0">
                <a:solidFill>
                  <a:srgbClr val="000000"/>
                </a:solidFill>
              </a:rPr>
              <a:t>i only              B) ii only</a:t>
            </a:r>
          </a:p>
          <a:p>
            <a:pPr marL="457200" indent="-457200"/>
            <a:r>
              <a:rPr lang="en-US" sz="2800" smtClean="0">
                <a:solidFill>
                  <a:srgbClr val="000000"/>
                </a:solidFill>
              </a:rPr>
              <a:t>C) ii &amp; iv only       D) ii, iii and iv only</a:t>
            </a:r>
          </a:p>
          <a:p>
            <a:pPr marL="457200" indent="-457200"/>
            <a:r>
              <a:rPr lang="en-US" sz="2800" smtClean="0">
                <a:solidFill>
                  <a:srgbClr val="000000"/>
                </a:solidFill>
              </a:rPr>
              <a:t>E) Some other combination! </a:t>
            </a:r>
          </a:p>
        </p:txBody>
      </p:sp>
      <p:cxnSp>
        <p:nvCxnSpPr>
          <p:cNvPr id="14" name="Straight Connector 13"/>
          <p:cNvCxnSpPr/>
          <p:nvPr/>
        </p:nvCxnSpPr>
        <p:spPr bwMode="auto">
          <a:xfrm>
            <a:off x="1524000" y="4995333"/>
            <a:ext cx="7061200" cy="1588"/>
          </a:xfrm>
          <a:prstGeom prst="line">
            <a:avLst/>
          </a:prstGeom>
          <a:noFill/>
          <a:ln w="12700" cap="flat" cmpd="sng" algn="ctr">
            <a:solidFill>
              <a:schemeClr val="tx1"/>
            </a:solidFill>
            <a:prstDash val="solid"/>
            <a:round/>
            <a:headEnd type="none" w="med" len="med"/>
            <a:tailEnd type="none"/>
          </a:ln>
          <a:effectLst/>
        </p:spPr>
      </p:cxnSp>
      <p:cxnSp>
        <p:nvCxnSpPr>
          <p:cNvPr id="15" name="Straight Connector 14"/>
          <p:cNvCxnSpPr/>
          <p:nvPr/>
        </p:nvCxnSpPr>
        <p:spPr bwMode="auto">
          <a:xfrm rot="5400000" flipH="1" flipV="1">
            <a:off x="-276356" y="4144830"/>
            <a:ext cx="3649927" cy="1588"/>
          </a:xfrm>
          <a:prstGeom prst="line">
            <a:avLst/>
          </a:prstGeom>
          <a:noFill/>
          <a:ln w="12700" cap="flat" cmpd="sng" algn="ctr">
            <a:solidFill>
              <a:schemeClr val="tx1"/>
            </a:solidFill>
            <a:prstDash val="solid"/>
            <a:round/>
            <a:headEnd type="none" w="med" len="med"/>
            <a:tailEnd type="none"/>
          </a:ln>
          <a:effectLst/>
        </p:spPr>
      </p:cxnSp>
      <p:sp>
        <p:nvSpPr>
          <p:cNvPr id="17" name="TextBox 16"/>
          <p:cNvSpPr txBox="1"/>
          <p:nvPr/>
        </p:nvSpPr>
        <p:spPr>
          <a:xfrm>
            <a:off x="643468" y="2895600"/>
            <a:ext cx="814233" cy="492443"/>
          </a:xfrm>
          <a:prstGeom prst="rect">
            <a:avLst/>
          </a:prstGeom>
          <a:noFill/>
        </p:spPr>
        <p:txBody>
          <a:bodyPr wrap="none" rtlCol="0">
            <a:spAutoFit/>
          </a:bodyPr>
          <a:lstStyle/>
          <a:p>
            <a:r>
              <a:rPr lang="en-US" sz="2600">
                <a:solidFill>
                  <a:srgbClr val="000000"/>
                </a:solidFill>
              </a:rPr>
              <a:t>U(x)</a:t>
            </a:r>
          </a:p>
        </p:txBody>
      </p:sp>
      <p:sp>
        <p:nvSpPr>
          <p:cNvPr id="18" name="TextBox 17"/>
          <p:cNvSpPr txBox="1"/>
          <p:nvPr/>
        </p:nvSpPr>
        <p:spPr>
          <a:xfrm>
            <a:off x="7755468" y="5096934"/>
            <a:ext cx="351378" cy="492443"/>
          </a:xfrm>
          <a:prstGeom prst="rect">
            <a:avLst/>
          </a:prstGeom>
          <a:noFill/>
        </p:spPr>
        <p:txBody>
          <a:bodyPr wrap="none" rtlCol="0">
            <a:spAutoFit/>
          </a:bodyPr>
          <a:lstStyle/>
          <a:p>
            <a:r>
              <a:rPr lang="en-US" sz="2600">
                <a:solidFill>
                  <a:srgbClr val="000000"/>
                </a:solidFill>
              </a:rPr>
              <a:t>x</a:t>
            </a:r>
          </a:p>
        </p:txBody>
      </p:sp>
      <p:sp>
        <p:nvSpPr>
          <p:cNvPr id="19" name="Oval 18"/>
          <p:cNvSpPr/>
          <p:nvPr/>
        </p:nvSpPr>
        <p:spPr bwMode="auto">
          <a:xfrm>
            <a:off x="2760131" y="4927598"/>
            <a:ext cx="137160" cy="13716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0" name="Oval 19"/>
          <p:cNvSpPr/>
          <p:nvPr/>
        </p:nvSpPr>
        <p:spPr bwMode="auto">
          <a:xfrm>
            <a:off x="3301998" y="5503331"/>
            <a:ext cx="137160" cy="13716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1" name="Oval 20"/>
          <p:cNvSpPr/>
          <p:nvPr/>
        </p:nvSpPr>
        <p:spPr bwMode="auto">
          <a:xfrm>
            <a:off x="6299198" y="4351865"/>
            <a:ext cx="137160" cy="13716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2" name="Oval 21"/>
          <p:cNvSpPr/>
          <p:nvPr/>
        </p:nvSpPr>
        <p:spPr bwMode="auto">
          <a:xfrm>
            <a:off x="4842931" y="2573864"/>
            <a:ext cx="137160" cy="13716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3" name="TextBox 22"/>
          <p:cNvSpPr txBox="1"/>
          <p:nvPr/>
        </p:nvSpPr>
        <p:spPr>
          <a:xfrm>
            <a:off x="2641599" y="5130801"/>
            <a:ext cx="258742" cy="492443"/>
          </a:xfrm>
          <a:prstGeom prst="rect">
            <a:avLst/>
          </a:prstGeom>
          <a:noFill/>
        </p:spPr>
        <p:txBody>
          <a:bodyPr wrap="none" rtlCol="0">
            <a:spAutoFit/>
          </a:bodyPr>
          <a:lstStyle/>
          <a:p>
            <a:r>
              <a:rPr lang="en-US" sz="2600">
                <a:solidFill>
                  <a:srgbClr val="000000"/>
                </a:solidFill>
              </a:rPr>
              <a:t>i</a:t>
            </a:r>
          </a:p>
        </p:txBody>
      </p:sp>
      <p:sp>
        <p:nvSpPr>
          <p:cNvPr id="24" name="TextBox 23"/>
          <p:cNvSpPr txBox="1"/>
          <p:nvPr/>
        </p:nvSpPr>
        <p:spPr>
          <a:xfrm>
            <a:off x="3183469" y="4995331"/>
            <a:ext cx="332818" cy="492443"/>
          </a:xfrm>
          <a:prstGeom prst="rect">
            <a:avLst/>
          </a:prstGeom>
          <a:noFill/>
        </p:spPr>
        <p:txBody>
          <a:bodyPr wrap="none" rtlCol="0">
            <a:spAutoFit/>
          </a:bodyPr>
          <a:lstStyle/>
          <a:p>
            <a:r>
              <a:rPr lang="en-US" sz="2600">
                <a:solidFill>
                  <a:srgbClr val="000000"/>
                </a:solidFill>
              </a:rPr>
              <a:t>ii</a:t>
            </a:r>
          </a:p>
        </p:txBody>
      </p:sp>
      <p:sp>
        <p:nvSpPr>
          <p:cNvPr id="25" name="TextBox 24"/>
          <p:cNvSpPr txBox="1"/>
          <p:nvPr/>
        </p:nvSpPr>
        <p:spPr>
          <a:xfrm>
            <a:off x="4690536" y="5029198"/>
            <a:ext cx="406895" cy="492443"/>
          </a:xfrm>
          <a:prstGeom prst="rect">
            <a:avLst/>
          </a:prstGeom>
          <a:noFill/>
        </p:spPr>
        <p:txBody>
          <a:bodyPr wrap="none" rtlCol="0">
            <a:spAutoFit/>
          </a:bodyPr>
          <a:lstStyle/>
          <a:p>
            <a:r>
              <a:rPr lang="en-US" sz="2600">
                <a:solidFill>
                  <a:srgbClr val="000000"/>
                </a:solidFill>
              </a:rPr>
              <a:t>iii</a:t>
            </a:r>
          </a:p>
        </p:txBody>
      </p:sp>
      <p:sp>
        <p:nvSpPr>
          <p:cNvPr id="26" name="TextBox 25"/>
          <p:cNvSpPr txBox="1"/>
          <p:nvPr/>
        </p:nvSpPr>
        <p:spPr>
          <a:xfrm>
            <a:off x="6231469" y="5046131"/>
            <a:ext cx="441146" cy="492443"/>
          </a:xfrm>
          <a:prstGeom prst="rect">
            <a:avLst/>
          </a:prstGeom>
          <a:noFill/>
        </p:spPr>
        <p:txBody>
          <a:bodyPr wrap="none" rtlCol="0">
            <a:spAutoFit/>
          </a:bodyPr>
          <a:lstStyle/>
          <a:p>
            <a:r>
              <a:rPr lang="en-US" sz="2600">
                <a:solidFill>
                  <a:srgbClr val="000000"/>
                </a:solidFill>
              </a:rPr>
              <a:t>iv</a:t>
            </a:r>
          </a:p>
        </p:txBody>
      </p:sp>
      <p:cxnSp>
        <p:nvCxnSpPr>
          <p:cNvPr id="27" name="Straight Connector 26"/>
          <p:cNvCxnSpPr/>
          <p:nvPr/>
        </p:nvCxnSpPr>
        <p:spPr bwMode="auto">
          <a:xfrm rot="16200000" flipV="1">
            <a:off x="4772212" y="4980176"/>
            <a:ext cx="214052" cy="7302"/>
          </a:xfrm>
          <a:prstGeom prst="line">
            <a:avLst/>
          </a:prstGeom>
          <a:noFill/>
          <a:ln w="12700" cap="flat" cmpd="sng" algn="ctr">
            <a:solidFill>
              <a:schemeClr val="tx1"/>
            </a:solidFill>
            <a:prstDash val="solid"/>
            <a:round/>
            <a:headEnd type="none" w="med" len="med"/>
            <a:tailEnd type="none"/>
          </a:ln>
          <a:effectLst/>
        </p:spPr>
      </p:cxnSp>
      <p:cxnSp>
        <p:nvCxnSpPr>
          <p:cNvPr id="30" name="Straight Connector 29"/>
          <p:cNvCxnSpPr/>
          <p:nvPr/>
        </p:nvCxnSpPr>
        <p:spPr bwMode="auto">
          <a:xfrm rot="16200000" flipV="1">
            <a:off x="6313118" y="4963246"/>
            <a:ext cx="214052" cy="7302"/>
          </a:xfrm>
          <a:prstGeom prst="line">
            <a:avLst/>
          </a:prstGeom>
          <a:noFill/>
          <a:ln w="12700" cap="flat" cmpd="sng" algn="ctr">
            <a:solidFill>
              <a:schemeClr val="tx1"/>
            </a:solidFill>
            <a:prstDash val="solid"/>
            <a:round/>
            <a:headEnd type="none" w="med" len="med"/>
            <a:tailEnd type="none"/>
          </a:ln>
          <a:effectLst/>
        </p:spPr>
      </p:cxnSp>
      <p:cxnSp>
        <p:nvCxnSpPr>
          <p:cNvPr id="31" name="Straight Connector 30"/>
          <p:cNvCxnSpPr/>
          <p:nvPr/>
        </p:nvCxnSpPr>
        <p:spPr bwMode="auto">
          <a:xfrm rot="16200000" flipV="1">
            <a:off x="3248245" y="4980179"/>
            <a:ext cx="214052" cy="7302"/>
          </a:xfrm>
          <a:prstGeom prst="line">
            <a:avLst/>
          </a:prstGeom>
          <a:noFill/>
          <a:ln w="12700" cap="flat" cmpd="sng" algn="ctr">
            <a:solidFill>
              <a:schemeClr val="tx1"/>
            </a:solidFill>
            <a:prstDash val="solid"/>
            <a:round/>
            <a:headEnd type="none" w="med" len="med"/>
            <a:tailEnd type="none"/>
          </a:ln>
          <a:effectLst/>
        </p:spPr>
      </p:cxn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51</a:t>
            </a:fld>
            <a:endParaRPr lang="en-US">
              <a:solidFill>
                <a:srgbClr val="000000"/>
              </a:solidFill>
            </a:endParaRPr>
          </a:p>
        </p:txBody>
      </p:sp>
      <p:pic>
        <p:nvPicPr>
          <p:cNvPr id="4" name="Picture 3"/>
          <p:cNvPicPr>
            <a:picLocks noChangeAspect="1"/>
          </p:cNvPicPr>
          <p:nvPr/>
        </p:nvPicPr>
        <p:blipFill>
          <a:blip r:embed="rId3"/>
          <a:srcRect b="6342"/>
          <a:stretch>
            <a:fillRect/>
          </a:stretch>
        </p:blipFill>
        <p:spPr>
          <a:xfrm>
            <a:off x="1067256" y="3289296"/>
            <a:ext cx="6061677" cy="3500967"/>
          </a:xfrm>
          <a:prstGeom prst="rect">
            <a:avLst/>
          </a:prstGeom>
        </p:spPr>
      </p:pic>
      <p:cxnSp>
        <p:nvCxnSpPr>
          <p:cNvPr id="5" name="Straight Connector 4"/>
          <p:cNvCxnSpPr/>
          <p:nvPr/>
        </p:nvCxnSpPr>
        <p:spPr bwMode="auto">
          <a:xfrm>
            <a:off x="1490134" y="5029197"/>
            <a:ext cx="7061200" cy="1588"/>
          </a:xfrm>
          <a:prstGeom prst="line">
            <a:avLst/>
          </a:prstGeom>
          <a:noFill/>
          <a:ln w="12700" cap="flat" cmpd="sng" algn="ctr">
            <a:solidFill>
              <a:schemeClr val="tx1"/>
            </a:solidFill>
            <a:prstDash val="solid"/>
            <a:round/>
            <a:headEnd type="none" w="med" len="med"/>
            <a:tailEnd type="none"/>
          </a:ln>
          <a:effectLst/>
        </p:spPr>
      </p:cxnSp>
      <p:cxnSp>
        <p:nvCxnSpPr>
          <p:cNvPr id="6" name="Straight Connector 5"/>
          <p:cNvCxnSpPr/>
          <p:nvPr/>
        </p:nvCxnSpPr>
        <p:spPr bwMode="auto">
          <a:xfrm rot="5400000" flipH="1" flipV="1">
            <a:off x="-310221" y="4839094"/>
            <a:ext cx="3649927" cy="1588"/>
          </a:xfrm>
          <a:prstGeom prst="line">
            <a:avLst/>
          </a:prstGeom>
          <a:noFill/>
          <a:ln w="12700" cap="flat" cmpd="sng" algn="ctr">
            <a:solidFill>
              <a:schemeClr val="tx1"/>
            </a:solidFill>
            <a:prstDash val="solid"/>
            <a:round/>
            <a:headEnd type="none" w="med" len="med"/>
            <a:tailEnd type="none"/>
          </a:ln>
          <a:effectLst/>
        </p:spPr>
      </p:cxnSp>
      <p:sp>
        <p:nvSpPr>
          <p:cNvPr id="7" name="TextBox 6"/>
          <p:cNvSpPr txBox="1"/>
          <p:nvPr/>
        </p:nvSpPr>
        <p:spPr>
          <a:xfrm>
            <a:off x="7755468" y="5266264"/>
            <a:ext cx="300082" cy="492443"/>
          </a:xfrm>
          <a:prstGeom prst="rect">
            <a:avLst/>
          </a:prstGeom>
          <a:noFill/>
        </p:spPr>
        <p:txBody>
          <a:bodyPr wrap="none" rtlCol="0">
            <a:spAutoFit/>
          </a:bodyPr>
          <a:lstStyle/>
          <a:p>
            <a:r>
              <a:rPr lang="en-US" sz="2600">
                <a:solidFill>
                  <a:srgbClr val="000000"/>
                </a:solidFill>
              </a:rPr>
              <a:t>r</a:t>
            </a:r>
          </a:p>
        </p:txBody>
      </p:sp>
      <p:sp>
        <p:nvSpPr>
          <p:cNvPr id="8" name="TextBox 7"/>
          <p:cNvSpPr txBox="1"/>
          <p:nvPr/>
        </p:nvSpPr>
        <p:spPr>
          <a:xfrm>
            <a:off x="643468" y="3234264"/>
            <a:ext cx="758553" cy="492443"/>
          </a:xfrm>
          <a:prstGeom prst="rect">
            <a:avLst/>
          </a:prstGeom>
          <a:noFill/>
        </p:spPr>
        <p:txBody>
          <a:bodyPr wrap="none" rtlCol="0">
            <a:spAutoFit/>
          </a:bodyPr>
          <a:lstStyle/>
          <a:p>
            <a:r>
              <a:rPr lang="en-US" sz="2600" dirty="0">
                <a:solidFill>
                  <a:srgbClr val="000000"/>
                </a:solidFill>
              </a:rPr>
              <a:t>U</a:t>
            </a:r>
            <a:r>
              <a:rPr lang="en-US" sz="2600" dirty="0" smtClean="0">
                <a:solidFill>
                  <a:srgbClr val="000000"/>
                </a:solidFill>
              </a:rPr>
              <a:t>(r)</a:t>
            </a:r>
            <a:endParaRPr lang="en-US" sz="2600" dirty="0">
              <a:solidFill>
                <a:srgbClr val="000000"/>
              </a:solidFill>
            </a:endParaRPr>
          </a:p>
        </p:txBody>
      </p:sp>
      <p:sp>
        <p:nvSpPr>
          <p:cNvPr id="9" name="TextBox 8"/>
          <p:cNvSpPr txBox="1"/>
          <p:nvPr/>
        </p:nvSpPr>
        <p:spPr>
          <a:xfrm>
            <a:off x="795867" y="220134"/>
            <a:ext cx="8097965" cy="492443"/>
          </a:xfrm>
          <a:prstGeom prst="rect">
            <a:avLst/>
          </a:prstGeom>
          <a:noFill/>
        </p:spPr>
        <p:txBody>
          <a:bodyPr wrap="none" rtlCol="0">
            <a:spAutoFit/>
          </a:bodyPr>
          <a:lstStyle/>
          <a:p>
            <a:r>
              <a:rPr lang="en-US" sz="2600" dirty="0">
                <a:solidFill>
                  <a:srgbClr val="000000"/>
                </a:solidFill>
              </a:rPr>
              <a:t>Fig 4.12 of Taylor shows PE of H in an </a:t>
            </a:r>
            <a:r>
              <a:rPr lang="en-US" sz="2600" dirty="0" err="1">
                <a:solidFill>
                  <a:srgbClr val="000000"/>
                </a:solidFill>
              </a:rPr>
              <a:t>HCl</a:t>
            </a:r>
            <a:r>
              <a:rPr lang="en-US" sz="2600" dirty="0">
                <a:solidFill>
                  <a:srgbClr val="000000"/>
                </a:solidFill>
              </a:rPr>
              <a:t> molecule. </a:t>
            </a:r>
          </a:p>
        </p:txBody>
      </p:sp>
      <p:sp>
        <p:nvSpPr>
          <p:cNvPr id="10" name="TextBox 9"/>
          <p:cNvSpPr txBox="1"/>
          <p:nvPr/>
        </p:nvSpPr>
        <p:spPr>
          <a:xfrm flipH="1">
            <a:off x="203198" y="762001"/>
            <a:ext cx="8940801" cy="954107"/>
          </a:xfrm>
          <a:prstGeom prst="rect">
            <a:avLst/>
          </a:prstGeom>
          <a:noFill/>
        </p:spPr>
        <p:txBody>
          <a:bodyPr wrap="square" rtlCol="0">
            <a:spAutoFit/>
          </a:bodyPr>
          <a:lstStyle/>
          <a:p>
            <a:r>
              <a:rPr lang="en-US" sz="2800" dirty="0">
                <a:solidFill>
                  <a:srgbClr val="000000"/>
                </a:solidFill>
              </a:rPr>
              <a:t>If the </a:t>
            </a:r>
            <a:r>
              <a:rPr lang="en-US" sz="2800" dirty="0" smtClean="0">
                <a:solidFill>
                  <a:srgbClr val="000000"/>
                </a:solidFill>
              </a:rPr>
              <a:t>mechanical energy</a:t>
            </a:r>
            <a:r>
              <a:rPr lang="en-US" sz="2800" dirty="0">
                <a:solidFill>
                  <a:srgbClr val="000000"/>
                </a:solidFill>
              </a:rPr>
              <a:t>, E, is shown (dashed), what’s the best description of the motion of the H atom?   </a:t>
            </a:r>
          </a:p>
        </p:txBody>
      </p:sp>
      <p:sp>
        <p:nvSpPr>
          <p:cNvPr id="11" name="TextBox 10"/>
          <p:cNvSpPr txBox="1"/>
          <p:nvPr/>
        </p:nvSpPr>
        <p:spPr>
          <a:xfrm flipH="1">
            <a:off x="423333" y="1778001"/>
            <a:ext cx="8720667" cy="954107"/>
          </a:xfrm>
          <a:prstGeom prst="rect">
            <a:avLst/>
          </a:prstGeom>
          <a:noFill/>
        </p:spPr>
        <p:txBody>
          <a:bodyPr wrap="square" rtlCol="0">
            <a:spAutoFit/>
          </a:bodyPr>
          <a:lstStyle/>
          <a:p>
            <a:pPr marL="514350" indent="-514350">
              <a:buFontTx/>
              <a:buAutoNum type="alphaUcParenR"/>
            </a:pPr>
            <a:r>
              <a:rPr lang="en-US" sz="2800">
                <a:solidFill>
                  <a:srgbClr val="000000"/>
                </a:solidFill>
              </a:rPr>
              <a:t>Trapped, at r=a      B) Oscillates around r=b    </a:t>
            </a:r>
          </a:p>
          <a:p>
            <a:pPr marL="514350" indent="-514350"/>
            <a:r>
              <a:rPr lang="en-US" sz="2800">
                <a:solidFill>
                  <a:srgbClr val="000000"/>
                </a:solidFill>
              </a:rPr>
              <a:t>C) Unbound, the H “escapes”   D)  Other/????</a:t>
            </a:r>
          </a:p>
        </p:txBody>
      </p:sp>
      <p:cxnSp>
        <p:nvCxnSpPr>
          <p:cNvPr id="13" name="Straight Connector 12"/>
          <p:cNvCxnSpPr/>
          <p:nvPr/>
        </p:nvCxnSpPr>
        <p:spPr bwMode="auto">
          <a:xfrm>
            <a:off x="1083733" y="4131730"/>
            <a:ext cx="7298267" cy="1588"/>
          </a:xfrm>
          <a:prstGeom prst="line">
            <a:avLst/>
          </a:prstGeom>
          <a:noFill/>
          <a:ln w="12700" cap="flat" cmpd="sng" algn="ctr">
            <a:solidFill>
              <a:schemeClr val="tx1"/>
            </a:solidFill>
            <a:prstDash val="dash"/>
            <a:round/>
            <a:headEnd type="none" w="med" len="med"/>
            <a:tailEnd type="none"/>
          </a:ln>
          <a:effectLst/>
        </p:spPr>
      </p:cxnSp>
      <p:sp>
        <p:nvSpPr>
          <p:cNvPr id="14" name="TextBox 13"/>
          <p:cNvSpPr txBox="1"/>
          <p:nvPr/>
        </p:nvSpPr>
        <p:spPr>
          <a:xfrm flipH="1">
            <a:off x="5587999" y="3589865"/>
            <a:ext cx="2319867" cy="523220"/>
          </a:xfrm>
          <a:prstGeom prst="rect">
            <a:avLst/>
          </a:prstGeom>
          <a:noFill/>
        </p:spPr>
        <p:txBody>
          <a:bodyPr wrap="square" rtlCol="0">
            <a:spAutoFit/>
          </a:bodyPr>
          <a:lstStyle/>
          <a:p>
            <a:r>
              <a:rPr lang="en-US" sz="2800">
                <a:solidFill>
                  <a:srgbClr val="000000"/>
                </a:solidFill>
              </a:rPr>
              <a:t>E&gt;0</a:t>
            </a:r>
          </a:p>
        </p:txBody>
      </p:sp>
      <p:sp>
        <p:nvSpPr>
          <p:cNvPr id="15" name="TextBox 14"/>
          <p:cNvSpPr txBox="1"/>
          <p:nvPr/>
        </p:nvSpPr>
        <p:spPr>
          <a:xfrm>
            <a:off x="1896561" y="5046130"/>
            <a:ext cx="370101" cy="492443"/>
          </a:xfrm>
          <a:prstGeom prst="rect">
            <a:avLst/>
          </a:prstGeom>
          <a:noFill/>
        </p:spPr>
        <p:txBody>
          <a:bodyPr wrap="none" rtlCol="0">
            <a:spAutoFit/>
          </a:bodyPr>
          <a:lstStyle/>
          <a:p>
            <a:r>
              <a:rPr lang="en-US" sz="2600">
                <a:solidFill>
                  <a:srgbClr val="000000"/>
                </a:solidFill>
              </a:rPr>
              <a:t>a</a:t>
            </a:r>
          </a:p>
        </p:txBody>
      </p:sp>
      <p:sp>
        <p:nvSpPr>
          <p:cNvPr id="16" name="TextBox 15"/>
          <p:cNvSpPr txBox="1"/>
          <p:nvPr/>
        </p:nvSpPr>
        <p:spPr>
          <a:xfrm>
            <a:off x="2286027" y="5079998"/>
            <a:ext cx="370101" cy="492443"/>
          </a:xfrm>
          <a:prstGeom prst="rect">
            <a:avLst/>
          </a:prstGeom>
          <a:noFill/>
        </p:spPr>
        <p:txBody>
          <a:bodyPr wrap="none" rtlCol="0">
            <a:spAutoFit/>
          </a:bodyPr>
          <a:lstStyle/>
          <a:p>
            <a:r>
              <a:rPr lang="en-US" sz="2600">
                <a:solidFill>
                  <a:srgbClr val="000000"/>
                </a:solidFill>
              </a:rPr>
              <a:t>b</a:t>
            </a:r>
          </a:p>
        </p:txBody>
      </p:sp>
      <p:cxnSp>
        <p:nvCxnSpPr>
          <p:cNvPr id="17" name="Straight Connector 16"/>
          <p:cNvCxnSpPr/>
          <p:nvPr/>
        </p:nvCxnSpPr>
        <p:spPr bwMode="auto">
          <a:xfrm rot="16200000" flipV="1">
            <a:off x="2367703" y="5014043"/>
            <a:ext cx="214052" cy="7302"/>
          </a:xfrm>
          <a:prstGeom prst="line">
            <a:avLst/>
          </a:prstGeom>
          <a:noFill/>
          <a:ln w="12700" cap="flat" cmpd="sng" algn="ctr">
            <a:solidFill>
              <a:schemeClr val="tx1"/>
            </a:solidFill>
            <a:prstDash val="solid"/>
            <a:round/>
            <a:headEnd type="none" w="med" len="med"/>
            <a:tailEnd type="none"/>
          </a:ln>
          <a:effectLst/>
        </p:spPr>
      </p:cxnSp>
      <p:cxnSp>
        <p:nvCxnSpPr>
          <p:cNvPr id="18" name="Straight Connector 17"/>
          <p:cNvCxnSpPr/>
          <p:nvPr/>
        </p:nvCxnSpPr>
        <p:spPr bwMode="auto">
          <a:xfrm rot="16200000" flipV="1">
            <a:off x="1961337" y="5030978"/>
            <a:ext cx="214052" cy="7302"/>
          </a:xfrm>
          <a:prstGeom prst="line">
            <a:avLst/>
          </a:prstGeom>
          <a:noFill/>
          <a:ln w="12700" cap="flat" cmpd="sng" algn="ctr">
            <a:solidFill>
              <a:schemeClr val="tx1"/>
            </a:solidFill>
            <a:prstDash val="solid"/>
            <a:round/>
            <a:headEnd type="none" w="med" len="med"/>
            <a:tailEnd type="none"/>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52</a:t>
            </a:fld>
            <a:endParaRPr lang="en-US">
              <a:solidFill>
                <a:srgbClr val="000000"/>
              </a:solidFill>
            </a:endParaRPr>
          </a:p>
        </p:txBody>
      </p:sp>
      <p:pic>
        <p:nvPicPr>
          <p:cNvPr id="4" name="Picture 3"/>
          <p:cNvPicPr>
            <a:picLocks noChangeAspect="1"/>
          </p:cNvPicPr>
          <p:nvPr/>
        </p:nvPicPr>
        <p:blipFill>
          <a:blip r:embed="rId3"/>
          <a:srcRect b="6342"/>
          <a:stretch>
            <a:fillRect/>
          </a:stretch>
        </p:blipFill>
        <p:spPr>
          <a:xfrm>
            <a:off x="1067256" y="3289296"/>
            <a:ext cx="6061677" cy="3500967"/>
          </a:xfrm>
          <a:prstGeom prst="rect">
            <a:avLst/>
          </a:prstGeom>
        </p:spPr>
      </p:pic>
      <p:cxnSp>
        <p:nvCxnSpPr>
          <p:cNvPr id="5" name="Straight Connector 4"/>
          <p:cNvCxnSpPr/>
          <p:nvPr/>
        </p:nvCxnSpPr>
        <p:spPr bwMode="auto">
          <a:xfrm>
            <a:off x="1490134" y="5029197"/>
            <a:ext cx="7061200" cy="1588"/>
          </a:xfrm>
          <a:prstGeom prst="line">
            <a:avLst/>
          </a:prstGeom>
          <a:noFill/>
          <a:ln w="12700" cap="flat" cmpd="sng" algn="ctr">
            <a:solidFill>
              <a:schemeClr val="tx1"/>
            </a:solidFill>
            <a:prstDash val="solid"/>
            <a:round/>
            <a:headEnd type="none" w="med" len="med"/>
            <a:tailEnd type="none"/>
          </a:ln>
          <a:effectLst/>
        </p:spPr>
      </p:cxnSp>
      <p:cxnSp>
        <p:nvCxnSpPr>
          <p:cNvPr id="6" name="Straight Connector 5"/>
          <p:cNvCxnSpPr/>
          <p:nvPr/>
        </p:nvCxnSpPr>
        <p:spPr bwMode="auto">
          <a:xfrm rot="5400000" flipH="1" flipV="1">
            <a:off x="-310221" y="4839094"/>
            <a:ext cx="3649927" cy="1588"/>
          </a:xfrm>
          <a:prstGeom prst="line">
            <a:avLst/>
          </a:prstGeom>
          <a:noFill/>
          <a:ln w="12700" cap="flat" cmpd="sng" algn="ctr">
            <a:solidFill>
              <a:schemeClr val="tx1"/>
            </a:solidFill>
            <a:prstDash val="solid"/>
            <a:round/>
            <a:headEnd type="none" w="med" len="med"/>
            <a:tailEnd type="none"/>
          </a:ln>
          <a:effectLst/>
        </p:spPr>
      </p:cxnSp>
      <p:sp>
        <p:nvSpPr>
          <p:cNvPr id="7" name="TextBox 6"/>
          <p:cNvSpPr txBox="1"/>
          <p:nvPr/>
        </p:nvSpPr>
        <p:spPr>
          <a:xfrm>
            <a:off x="7755468" y="5266264"/>
            <a:ext cx="300082" cy="492443"/>
          </a:xfrm>
          <a:prstGeom prst="rect">
            <a:avLst/>
          </a:prstGeom>
          <a:noFill/>
        </p:spPr>
        <p:txBody>
          <a:bodyPr wrap="none" rtlCol="0">
            <a:spAutoFit/>
          </a:bodyPr>
          <a:lstStyle/>
          <a:p>
            <a:r>
              <a:rPr lang="en-US" sz="2600">
                <a:solidFill>
                  <a:srgbClr val="000000"/>
                </a:solidFill>
              </a:rPr>
              <a:t>r</a:t>
            </a:r>
          </a:p>
        </p:txBody>
      </p:sp>
      <p:sp>
        <p:nvSpPr>
          <p:cNvPr id="8" name="TextBox 7"/>
          <p:cNvSpPr txBox="1"/>
          <p:nvPr/>
        </p:nvSpPr>
        <p:spPr>
          <a:xfrm>
            <a:off x="643468" y="3234264"/>
            <a:ext cx="758553" cy="492443"/>
          </a:xfrm>
          <a:prstGeom prst="rect">
            <a:avLst/>
          </a:prstGeom>
          <a:noFill/>
        </p:spPr>
        <p:txBody>
          <a:bodyPr wrap="none" rtlCol="0">
            <a:spAutoFit/>
          </a:bodyPr>
          <a:lstStyle/>
          <a:p>
            <a:r>
              <a:rPr lang="en-US" sz="2600" dirty="0">
                <a:solidFill>
                  <a:srgbClr val="000000"/>
                </a:solidFill>
              </a:rPr>
              <a:t>U</a:t>
            </a:r>
            <a:r>
              <a:rPr lang="en-US" sz="2600" dirty="0" smtClean="0">
                <a:solidFill>
                  <a:srgbClr val="000000"/>
                </a:solidFill>
              </a:rPr>
              <a:t>(r)</a:t>
            </a:r>
            <a:endParaRPr lang="en-US" sz="2600" dirty="0">
              <a:solidFill>
                <a:srgbClr val="000000"/>
              </a:solidFill>
            </a:endParaRPr>
          </a:p>
        </p:txBody>
      </p:sp>
      <p:sp>
        <p:nvSpPr>
          <p:cNvPr id="10" name="TextBox 9"/>
          <p:cNvSpPr txBox="1"/>
          <p:nvPr/>
        </p:nvSpPr>
        <p:spPr>
          <a:xfrm flipH="1">
            <a:off x="203198" y="762001"/>
            <a:ext cx="8940801" cy="1384995"/>
          </a:xfrm>
          <a:prstGeom prst="rect">
            <a:avLst/>
          </a:prstGeom>
          <a:noFill/>
        </p:spPr>
        <p:txBody>
          <a:bodyPr wrap="square" rtlCol="0">
            <a:spAutoFit/>
          </a:bodyPr>
          <a:lstStyle/>
          <a:p>
            <a:r>
              <a:rPr lang="en-US" sz="2800" dirty="0" smtClean="0">
                <a:solidFill>
                  <a:srgbClr val="000000"/>
                </a:solidFill>
              </a:rPr>
              <a:t>Given the plot below (with E</a:t>
            </a:r>
            <a:r>
              <a:rPr lang="en-US" sz="2800" smtClean="0">
                <a:solidFill>
                  <a:srgbClr val="000000"/>
                </a:solidFill>
              </a:rPr>
              <a:t>&gt;0)</a:t>
            </a:r>
            <a:endParaRPr lang="en-US" sz="2800" dirty="0" smtClean="0">
              <a:solidFill>
                <a:srgbClr val="000000"/>
              </a:solidFill>
            </a:endParaRPr>
          </a:p>
          <a:p>
            <a:r>
              <a:rPr lang="en-US" sz="2800" dirty="0">
                <a:solidFill>
                  <a:srgbClr val="000000"/>
                </a:solidFill>
              </a:rPr>
              <a:t>S</a:t>
            </a:r>
            <a:r>
              <a:rPr lang="en-US" sz="2800" dirty="0" smtClean="0">
                <a:solidFill>
                  <a:srgbClr val="000000"/>
                </a:solidFill>
              </a:rPr>
              <a:t>ketch a plot of KE(r) </a:t>
            </a:r>
            <a:r>
              <a:rPr lang="en-US" sz="2800" dirty="0" err="1" smtClean="0">
                <a:solidFill>
                  <a:srgbClr val="000000"/>
                </a:solidFill>
              </a:rPr>
              <a:t>vs</a:t>
            </a:r>
            <a:r>
              <a:rPr lang="en-US" sz="2800" dirty="0" smtClean="0">
                <a:solidFill>
                  <a:srgbClr val="000000"/>
                </a:solidFill>
              </a:rPr>
              <a:t> r  on your whiteboard. </a:t>
            </a:r>
          </a:p>
          <a:p>
            <a:r>
              <a:rPr lang="en-US" sz="2800" dirty="0" smtClean="0">
                <a:solidFill>
                  <a:srgbClr val="000000"/>
                </a:solidFill>
              </a:rPr>
              <a:t>What does this tell you about the motion? </a:t>
            </a:r>
            <a:endParaRPr lang="en-US" sz="2800" dirty="0">
              <a:solidFill>
                <a:srgbClr val="000000"/>
              </a:solidFill>
            </a:endParaRPr>
          </a:p>
        </p:txBody>
      </p:sp>
      <p:cxnSp>
        <p:nvCxnSpPr>
          <p:cNvPr id="13" name="Straight Connector 12"/>
          <p:cNvCxnSpPr/>
          <p:nvPr/>
        </p:nvCxnSpPr>
        <p:spPr bwMode="auto">
          <a:xfrm>
            <a:off x="1083733" y="4131730"/>
            <a:ext cx="7298267" cy="1588"/>
          </a:xfrm>
          <a:prstGeom prst="line">
            <a:avLst/>
          </a:prstGeom>
          <a:noFill/>
          <a:ln w="12700" cap="flat" cmpd="sng" algn="ctr">
            <a:solidFill>
              <a:schemeClr val="tx1"/>
            </a:solidFill>
            <a:prstDash val="dash"/>
            <a:round/>
            <a:headEnd type="none" w="med" len="med"/>
            <a:tailEnd type="none"/>
          </a:ln>
          <a:effectLst/>
        </p:spPr>
      </p:cxnSp>
      <p:sp>
        <p:nvSpPr>
          <p:cNvPr id="14" name="TextBox 13"/>
          <p:cNvSpPr txBox="1"/>
          <p:nvPr/>
        </p:nvSpPr>
        <p:spPr>
          <a:xfrm flipH="1">
            <a:off x="5587999" y="3589865"/>
            <a:ext cx="2319867" cy="523220"/>
          </a:xfrm>
          <a:prstGeom prst="rect">
            <a:avLst/>
          </a:prstGeom>
          <a:noFill/>
        </p:spPr>
        <p:txBody>
          <a:bodyPr wrap="square" rtlCol="0">
            <a:spAutoFit/>
          </a:bodyPr>
          <a:lstStyle/>
          <a:p>
            <a:r>
              <a:rPr lang="en-US" sz="2800">
                <a:solidFill>
                  <a:srgbClr val="000000"/>
                </a:solidFill>
              </a:rPr>
              <a:t>E&gt;0</a:t>
            </a:r>
          </a:p>
        </p:txBody>
      </p:sp>
      <p:sp>
        <p:nvSpPr>
          <p:cNvPr id="15" name="TextBox 14"/>
          <p:cNvSpPr txBox="1"/>
          <p:nvPr/>
        </p:nvSpPr>
        <p:spPr>
          <a:xfrm>
            <a:off x="1896561" y="5046130"/>
            <a:ext cx="370101" cy="492443"/>
          </a:xfrm>
          <a:prstGeom prst="rect">
            <a:avLst/>
          </a:prstGeom>
          <a:noFill/>
        </p:spPr>
        <p:txBody>
          <a:bodyPr wrap="none" rtlCol="0">
            <a:spAutoFit/>
          </a:bodyPr>
          <a:lstStyle/>
          <a:p>
            <a:r>
              <a:rPr lang="en-US" sz="2600">
                <a:solidFill>
                  <a:srgbClr val="000000"/>
                </a:solidFill>
              </a:rPr>
              <a:t>a</a:t>
            </a:r>
          </a:p>
        </p:txBody>
      </p:sp>
      <p:sp>
        <p:nvSpPr>
          <p:cNvPr id="16" name="TextBox 15"/>
          <p:cNvSpPr txBox="1"/>
          <p:nvPr/>
        </p:nvSpPr>
        <p:spPr>
          <a:xfrm>
            <a:off x="2286027" y="5079998"/>
            <a:ext cx="370101" cy="492443"/>
          </a:xfrm>
          <a:prstGeom prst="rect">
            <a:avLst/>
          </a:prstGeom>
          <a:noFill/>
        </p:spPr>
        <p:txBody>
          <a:bodyPr wrap="none" rtlCol="0">
            <a:spAutoFit/>
          </a:bodyPr>
          <a:lstStyle/>
          <a:p>
            <a:r>
              <a:rPr lang="en-US" sz="2600">
                <a:solidFill>
                  <a:srgbClr val="000000"/>
                </a:solidFill>
              </a:rPr>
              <a:t>b</a:t>
            </a:r>
          </a:p>
        </p:txBody>
      </p:sp>
      <p:cxnSp>
        <p:nvCxnSpPr>
          <p:cNvPr id="17" name="Straight Connector 16"/>
          <p:cNvCxnSpPr/>
          <p:nvPr/>
        </p:nvCxnSpPr>
        <p:spPr bwMode="auto">
          <a:xfrm rot="16200000" flipV="1">
            <a:off x="2367703" y="5014043"/>
            <a:ext cx="214052" cy="7302"/>
          </a:xfrm>
          <a:prstGeom prst="line">
            <a:avLst/>
          </a:prstGeom>
          <a:noFill/>
          <a:ln w="12700" cap="flat" cmpd="sng" algn="ctr">
            <a:solidFill>
              <a:schemeClr val="tx1"/>
            </a:solidFill>
            <a:prstDash val="solid"/>
            <a:round/>
            <a:headEnd type="none" w="med" len="med"/>
            <a:tailEnd type="none"/>
          </a:ln>
          <a:effectLst/>
        </p:spPr>
      </p:cxnSp>
      <p:cxnSp>
        <p:nvCxnSpPr>
          <p:cNvPr id="18" name="Straight Connector 17"/>
          <p:cNvCxnSpPr/>
          <p:nvPr/>
        </p:nvCxnSpPr>
        <p:spPr bwMode="auto">
          <a:xfrm rot="16200000" flipV="1">
            <a:off x="1961337" y="5030978"/>
            <a:ext cx="214052" cy="7302"/>
          </a:xfrm>
          <a:prstGeom prst="line">
            <a:avLst/>
          </a:prstGeom>
          <a:noFill/>
          <a:ln w="1270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1864775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28292"/>
            <a:ext cx="2133600" cy="476250"/>
          </a:xfrm>
        </p:spPr>
        <p:txBody>
          <a:bodyPr/>
          <a:lstStyle/>
          <a:p>
            <a:pPr>
              <a:defRPr/>
            </a:pPr>
            <a:fld id="{28E9A3FF-79B7-504C-B659-7D19FB5634D4}" type="slidenum">
              <a:rPr lang="en-US">
                <a:solidFill>
                  <a:srgbClr val="000000"/>
                </a:solidFill>
              </a:rPr>
              <a:pPr>
                <a:defRPr/>
              </a:pPr>
              <a:t>53</a:t>
            </a:fld>
            <a:endParaRPr lang="en-US">
              <a:solidFill>
                <a:srgbClr val="000000"/>
              </a:solidFill>
            </a:endParaRPr>
          </a:p>
        </p:txBody>
      </p:sp>
      <p:pic>
        <p:nvPicPr>
          <p:cNvPr id="4" name="Picture 3"/>
          <p:cNvPicPr>
            <a:picLocks noChangeAspect="1"/>
          </p:cNvPicPr>
          <p:nvPr/>
        </p:nvPicPr>
        <p:blipFill>
          <a:blip r:embed="rId3"/>
          <a:srcRect b="6342"/>
          <a:stretch>
            <a:fillRect/>
          </a:stretch>
        </p:blipFill>
        <p:spPr>
          <a:xfrm>
            <a:off x="1067256" y="3306229"/>
            <a:ext cx="6061677" cy="3500967"/>
          </a:xfrm>
          <a:prstGeom prst="rect">
            <a:avLst/>
          </a:prstGeom>
        </p:spPr>
      </p:pic>
      <p:cxnSp>
        <p:nvCxnSpPr>
          <p:cNvPr id="5" name="Straight Connector 4"/>
          <p:cNvCxnSpPr/>
          <p:nvPr/>
        </p:nvCxnSpPr>
        <p:spPr bwMode="auto">
          <a:xfrm>
            <a:off x="1490134" y="5046130"/>
            <a:ext cx="7061200" cy="1588"/>
          </a:xfrm>
          <a:prstGeom prst="line">
            <a:avLst/>
          </a:prstGeom>
          <a:noFill/>
          <a:ln w="12700" cap="flat" cmpd="sng" algn="ctr">
            <a:solidFill>
              <a:schemeClr val="tx1"/>
            </a:solidFill>
            <a:prstDash val="solid"/>
            <a:round/>
            <a:headEnd type="none" w="med" len="med"/>
            <a:tailEnd type="none"/>
          </a:ln>
          <a:effectLst/>
        </p:spPr>
      </p:cxnSp>
      <p:cxnSp>
        <p:nvCxnSpPr>
          <p:cNvPr id="6" name="Straight Connector 5"/>
          <p:cNvCxnSpPr/>
          <p:nvPr/>
        </p:nvCxnSpPr>
        <p:spPr bwMode="auto">
          <a:xfrm rot="5400000" flipH="1" flipV="1">
            <a:off x="-168937" y="5088859"/>
            <a:ext cx="3368949" cy="1588"/>
          </a:xfrm>
          <a:prstGeom prst="line">
            <a:avLst/>
          </a:prstGeom>
          <a:noFill/>
          <a:ln w="12700" cap="flat" cmpd="sng" algn="ctr">
            <a:solidFill>
              <a:schemeClr val="tx1"/>
            </a:solidFill>
            <a:prstDash val="solid"/>
            <a:round/>
            <a:headEnd type="none" w="med" len="med"/>
            <a:tailEnd type="none"/>
          </a:ln>
          <a:effectLst/>
        </p:spPr>
      </p:cxnSp>
      <p:sp>
        <p:nvSpPr>
          <p:cNvPr id="7" name="TextBox 6"/>
          <p:cNvSpPr txBox="1"/>
          <p:nvPr/>
        </p:nvSpPr>
        <p:spPr>
          <a:xfrm>
            <a:off x="7755468" y="5283197"/>
            <a:ext cx="300082" cy="492443"/>
          </a:xfrm>
          <a:prstGeom prst="rect">
            <a:avLst/>
          </a:prstGeom>
          <a:noFill/>
        </p:spPr>
        <p:txBody>
          <a:bodyPr wrap="none" rtlCol="0">
            <a:spAutoFit/>
          </a:bodyPr>
          <a:lstStyle/>
          <a:p>
            <a:r>
              <a:rPr lang="en-US" sz="2600">
                <a:solidFill>
                  <a:srgbClr val="000000"/>
                </a:solidFill>
              </a:rPr>
              <a:t>r</a:t>
            </a:r>
          </a:p>
        </p:txBody>
      </p:sp>
      <p:sp>
        <p:nvSpPr>
          <p:cNvPr id="8" name="TextBox 7"/>
          <p:cNvSpPr txBox="1"/>
          <p:nvPr/>
        </p:nvSpPr>
        <p:spPr>
          <a:xfrm>
            <a:off x="643468" y="3674522"/>
            <a:ext cx="814233" cy="492443"/>
          </a:xfrm>
          <a:prstGeom prst="rect">
            <a:avLst/>
          </a:prstGeom>
          <a:noFill/>
        </p:spPr>
        <p:txBody>
          <a:bodyPr wrap="none" rtlCol="0">
            <a:spAutoFit/>
          </a:bodyPr>
          <a:lstStyle/>
          <a:p>
            <a:r>
              <a:rPr lang="en-US" sz="2600">
                <a:solidFill>
                  <a:srgbClr val="000000"/>
                </a:solidFill>
              </a:rPr>
              <a:t>U(x)</a:t>
            </a:r>
          </a:p>
        </p:txBody>
      </p:sp>
      <p:sp>
        <p:nvSpPr>
          <p:cNvPr id="9" name="TextBox 8"/>
          <p:cNvSpPr txBox="1"/>
          <p:nvPr/>
        </p:nvSpPr>
        <p:spPr>
          <a:xfrm>
            <a:off x="795867" y="220134"/>
            <a:ext cx="8097965" cy="492443"/>
          </a:xfrm>
          <a:prstGeom prst="rect">
            <a:avLst/>
          </a:prstGeom>
          <a:noFill/>
        </p:spPr>
        <p:txBody>
          <a:bodyPr wrap="none" rtlCol="0">
            <a:spAutoFit/>
          </a:bodyPr>
          <a:lstStyle/>
          <a:p>
            <a:r>
              <a:rPr lang="en-US" sz="2600">
                <a:solidFill>
                  <a:srgbClr val="000000"/>
                </a:solidFill>
              </a:rPr>
              <a:t>Fig 4.12 of Taylor shows PE of H in an HCl molecule. </a:t>
            </a:r>
          </a:p>
        </p:txBody>
      </p:sp>
      <p:sp>
        <p:nvSpPr>
          <p:cNvPr id="10" name="TextBox 9"/>
          <p:cNvSpPr txBox="1"/>
          <p:nvPr/>
        </p:nvSpPr>
        <p:spPr>
          <a:xfrm flipH="1">
            <a:off x="203199" y="762001"/>
            <a:ext cx="8720667" cy="954107"/>
          </a:xfrm>
          <a:prstGeom prst="rect">
            <a:avLst/>
          </a:prstGeom>
          <a:noFill/>
        </p:spPr>
        <p:txBody>
          <a:bodyPr wrap="square" rtlCol="0">
            <a:spAutoFit/>
          </a:bodyPr>
          <a:lstStyle/>
          <a:p>
            <a:r>
              <a:rPr lang="en-US" sz="2800">
                <a:solidFill>
                  <a:srgbClr val="000000"/>
                </a:solidFill>
              </a:rPr>
              <a:t>If the energy, E, is shown (dashed), what’s the best description of the motion of the H?   </a:t>
            </a:r>
          </a:p>
        </p:txBody>
      </p:sp>
      <p:sp>
        <p:nvSpPr>
          <p:cNvPr id="11" name="TextBox 10"/>
          <p:cNvSpPr txBox="1"/>
          <p:nvPr/>
        </p:nvSpPr>
        <p:spPr>
          <a:xfrm flipH="1">
            <a:off x="135472" y="1642537"/>
            <a:ext cx="8720667" cy="1384995"/>
          </a:xfrm>
          <a:prstGeom prst="rect">
            <a:avLst/>
          </a:prstGeom>
          <a:noFill/>
        </p:spPr>
        <p:txBody>
          <a:bodyPr wrap="square" rtlCol="0">
            <a:spAutoFit/>
          </a:bodyPr>
          <a:lstStyle/>
          <a:p>
            <a:pPr marL="514350" indent="-514350">
              <a:buFontTx/>
              <a:buAutoNum type="alphaUcParenR"/>
            </a:pPr>
            <a:r>
              <a:rPr lang="en-US" sz="2800">
                <a:solidFill>
                  <a:srgbClr val="000000"/>
                </a:solidFill>
              </a:rPr>
              <a:t>Trapped, at r=a      B) Trapped, at a OR c</a:t>
            </a:r>
          </a:p>
          <a:p>
            <a:pPr marL="514350" indent="-514350"/>
            <a:r>
              <a:rPr lang="en-US" sz="2800">
                <a:solidFill>
                  <a:srgbClr val="000000"/>
                </a:solidFill>
              </a:rPr>
              <a:t>C) Unbound, H “escapes”   D) Oscillates around r=b </a:t>
            </a:r>
          </a:p>
          <a:p>
            <a:pPr marL="514350" indent="-514350"/>
            <a:r>
              <a:rPr lang="en-US" sz="2800">
                <a:solidFill>
                  <a:srgbClr val="000000"/>
                </a:solidFill>
              </a:rPr>
              <a:t>E) Other/???</a:t>
            </a:r>
          </a:p>
        </p:txBody>
      </p:sp>
      <p:cxnSp>
        <p:nvCxnSpPr>
          <p:cNvPr id="13" name="Straight Connector 12"/>
          <p:cNvCxnSpPr/>
          <p:nvPr/>
        </p:nvCxnSpPr>
        <p:spPr bwMode="auto">
          <a:xfrm>
            <a:off x="999066" y="5452531"/>
            <a:ext cx="7298267" cy="1588"/>
          </a:xfrm>
          <a:prstGeom prst="line">
            <a:avLst/>
          </a:prstGeom>
          <a:noFill/>
          <a:ln w="12700" cap="flat" cmpd="sng" algn="ctr">
            <a:solidFill>
              <a:schemeClr val="tx1"/>
            </a:solidFill>
            <a:prstDash val="dash"/>
            <a:round/>
            <a:headEnd type="none" w="med" len="med"/>
            <a:tailEnd type="none"/>
          </a:ln>
          <a:effectLst/>
        </p:spPr>
      </p:cxnSp>
      <p:sp>
        <p:nvSpPr>
          <p:cNvPr id="14" name="TextBox 13"/>
          <p:cNvSpPr txBox="1"/>
          <p:nvPr/>
        </p:nvSpPr>
        <p:spPr>
          <a:xfrm flipH="1">
            <a:off x="5300132" y="5503332"/>
            <a:ext cx="2319867" cy="523220"/>
          </a:xfrm>
          <a:prstGeom prst="rect">
            <a:avLst/>
          </a:prstGeom>
          <a:noFill/>
        </p:spPr>
        <p:txBody>
          <a:bodyPr wrap="square" rtlCol="0">
            <a:spAutoFit/>
          </a:bodyPr>
          <a:lstStyle/>
          <a:p>
            <a:r>
              <a:rPr lang="en-US" sz="2800">
                <a:solidFill>
                  <a:srgbClr val="000000"/>
                </a:solidFill>
              </a:rPr>
              <a:t>E&lt;0</a:t>
            </a:r>
          </a:p>
        </p:txBody>
      </p:sp>
      <p:sp>
        <p:nvSpPr>
          <p:cNvPr id="15" name="TextBox 14"/>
          <p:cNvSpPr txBox="1"/>
          <p:nvPr/>
        </p:nvSpPr>
        <p:spPr>
          <a:xfrm>
            <a:off x="2082824" y="5012264"/>
            <a:ext cx="370101" cy="492443"/>
          </a:xfrm>
          <a:prstGeom prst="rect">
            <a:avLst/>
          </a:prstGeom>
          <a:noFill/>
        </p:spPr>
        <p:txBody>
          <a:bodyPr wrap="none" rtlCol="0">
            <a:spAutoFit/>
          </a:bodyPr>
          <a:lstStyle/>
          <a:p>
            <a:r>
              <a:rPr lang="en-US" sz="2600">
                <a:solidFill>
                  <a:srgbClr val="000000"/>
                </a:solidFill>
              </a:rPr>
              <a:t>a</a:t>
            </a:r>
          </a:p>
        </p:txBody>
      </p:sp>
      <p:sp>
        <p:nvSpPr>
          <p:cNvPr id="16" name="TextBox 15"/>
          <p:cNvSpPr txBox="1"/>
          <p:nvPr/>
        </p:nvSpPr>
        <p:spPr>
          <a:xfrm>
            <a:off x="2319893" y="5012266"/>
            <a:ext cx="370101" cy="492443"/>
          </a:xfrm>
          <a:prstGeom prst="rect">
            <a:avLst/>
          </a:prstGeom>
          <a:noFill/>
        </p:spPr>
        <p:txBody>
          <a:bodyPr wrap="none" rtlCol="0">
            <a:spAutoFit/>
          </a:bodyPr>
          <a:lstStyle/>
          <a:p>
            <a:r>
              <a:rPr lang="en-US" sz="2600">
                <a:solidFill>
                  <a:srgbClr val="000000"/>
                </a:solidFill>
              </a:rPr>
              <a:t>b</a:t>
            </a:r>
          </a:p>
        </p:txBody>
      </p:sp>
      <p:cxnSp>
        <p:nvCxnSpPr>
          <p:cNvPr id="17" name="Straight Connector 16"/>
          <p:cNvCxnSpPr/>
          <p:nvPr/>
        </p:nvCxnSpPr>
        <p:spPr bwMode="auto">
          <a:xfrm rot="16200000" flipV="1">
            <a:off x="2367703" y="5030976"/>
            <a:ext cx="214052" cy="7302"/>
          </a:xfrm>
          <a:prstGeom prst="line">
            <a:avLst/>
          </a:prstGeom>
          <a:noFill/>
          <a:ln w="12700" cap="flat" cmpd="sng" algn="ctr">
            <a:solidFill>
              <a:schemeClr val="tx1"/>
            </a:solidFill>
            <a:prstDash val="solid"/>
            <a:round/>
            <a:headEnd type="none" w="med" len="med"/>
            <a:tailEnd type="none"/>
          </a:ln>
          <a:effectLst/>
        </p:spPr>
      </p:cxnSp>
      <p:cxnSp>
        <p:nvCxnSpPr>
          <p:cNvPr id="18" name="Straight Connector 17"/>
          <p:cNvCxnSpPr/>
          <p:nvPr/>
        </p:nvCxnSpPr>
        <p:spPr bwMode="auto">
          <a:xfrm rot="16200000" flipV="1">
            <a:off x="2096801" y="5047911"/>
            <a:ext cx="214052" cy="7302"/>
          </a:xfrm>
          <a:prstGeom prst="line">
            <a:avLst/>
          </a:prstGeom>
          <a:noFill/>
          <a:ln w="12700" cap="flat" cmpd="sng" algn="ctr">
            <a:solidFill>
              <a:schemeClr val="tx1"/>
            </a:solidFill>
            <a:prstDash val="solid"/>
            <a:round/>
            <a:headEnd type="none" w="med" len="med"/>
            <a:tailEnd type="none"/>
          </a:ln>
          <a:effectLst/>
        </p:spPr>
      </p:cxnSp>
      <p:sp>
        <p:nvSpPr>
          <p:cNvPr id="19" name="TextBox 18"/>
          <p:cNvSpPr txBox="1"/>
          <p:nvPr/>
        </p:nvSpPr>
        <p:spPr>
          <a:xfrm>
            <a:off x="3166546" y="5029202"/>
            <a:ext cx="351378" cy="492443"/>
          </a:xfrm>
          <a:prstGeom prst="rect">
            <a:avLst/>
          </a:prstGeom>
          <a:noFill/>
        </p:spPr>
        <p:txBody>
          <a:bodyPr wrap="none" rtlCol="0">
            <a:spAutoFit/>
          </a:bodyPr>
          <a:lstStyle/>
          <a:p>
            <a:r>
              <a:rPr lang="en-US" sz="2600">
                <a:solidFill>
                  <a:srgbClr val="000000"/>
                </a:solidFill>
              </a:rPr>
              <a:t>c</a:t>
            </a:r>
          </a:p>
        </p:txBody>
      </p:sp>
      <p:cxnSp>
        <p:nvCxnSpPr>
          <p:cNvPr id="20" name="Straight Connector 19"/>
          <p:cNvCxnSpPr/>
          <p:nvPr/>
        </p:nvCxnSpPr>
        <p:spPr bwMode="auto">
          <a:xfrm rot="16200000" flipV="1">
            <a:off x="3214356" y="5047912"/>
            <a:ext cx="214052" cy="7302"/>
          </a:xfrm>
          <a:prstGeom prst="line">
            <a:avLst/>
          </a:prstGeom>
          <a:noFill/>
          <a:ln w="12700" cap="flat" cmpd="sng" algn="ctr">
            <a:solidFill>
              <a:schemeClr val="tx1"/>
            </a:solidFill>
            <a:prstDash val="solid"/>
            <a:round/>
            <a:headEnd type="none" w="med" len="med"/>
            <a:tailEnd type="none"/>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l="3810" t="12157" r="4762" b="9726"/>
          <a:stretch>
            <a:fillRect/>
          </a:stretch>
        </p:blipFill>
        <p:spPr>
          <a:xfrm>
            <a:off x="2641600" y="2641600"/>
            <a:ext cx="6502400" cy="4216400"/>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54</a:t>
            </a:fld>
            <a:endParaRPr lang="en-US">
              <a:solidFill>
                <a:srgbClr val="000000"/>
              </a:solidFill>
            </a:endParaRPr>
          </a:p>
        </p:txBody>
      </p:sp>
      <p:sp>
        <p:nvSpPr>
          <p:cNvPr id="4" name="Rectangle 3"/>
          <p:cNvSpPr/>
          <p:nvPr/>
        </p:nvSpPr>
        <p:spPr>
          <a:xfrm>
            <a:off x="220133" y="261373"/>
            <a:ext cx="8720667" cy="1938992"/>
          </a:xfrm>
          <a:prstGeom prst="rect">
            <a:avLst/>
          </a:prstGeom>
        </p:spPr>
        <p:txBody>
          <a:bodyPr wrap="square">
            <a:spAutoFit/>
          </a:bodyPr>
          <a:lstStyle/>
          <a:p>
            <a:r>
              <a:rPr lang="en-US" smtClean="0">
                <a:solidFill>
                  <a:srgbClr val="000000"/>
                </a:solidFill>
              </a:rPr>
              <a:t>Which statements are true about a particle located at x</a:t>
            </a:r>
            <a:r>
              <a:rPr lang="en-US" baseline="-25000" smtClean="0">
                <a:solidFill>
                  <a:srgbClr val="000000"/>
                </a:solidFill>
              </a:rPr>
              <a:t>o</a:t>
            </a:r>
            <a:r>
              <a:rPr lang="en-US" smtClean="0">
                <a:solidFill>
                  <a:srgbClr val="000000"/>
                </a:solidFill>
              </a:rPr>
              <a:t>?</a:t>
            </a:r>
          </a:p>
          <a:p>
            <a:r>
              <a:rPr lang="en-US" smtClean="0">
                <a:solidFill>
                  <a:srgbClr val="000000"/>
                </a:solidFill>
              </a:rPr>
              <a:t>I- If it has energy E</a:t>
            </a:r>
            <a:r>
              <a:rPr lang="en-US" baseline="-25000" smtClean="0">
                <a:solidFill>
                  <a:srgbClr val="000000"/>
                </a:solidFill>
              </a:rPr>
              <a:t>1, </a:t>
            </a:r>
            <a:r>
              <a:rPr lang="en-US" smtClean="0">
                <a:solidFill>
                  <a:srgbClr val="000000"/>
                </a:solidFill>
              </a:rPr>
              <a:t> it can move between B and E</a:t>
            </a:r>
          </a:p>
          <a:p>
            <a:r>
              <a:rPr lang="en-US" smtClean="0">
                <a:solidFill>
                  <a:srgbClr val="000000"/>
                </a:solidFill>
              </a:rPr>
              <a:t>II- If it has energy E</a:t>
            </a:r>
            <a:r>
              <a:rPr lang="en-US" baseline="-25000" smtClean="0">
                <a:solidFill>
                  <a:srgbClr val="000000"/>
                </a:solidFill>
              </a:rPr>
              <a:t>2</a:t>
            </a:r>
            <a:r>
              <a:rPr lang="en-US" smtClean="0">
                <a:solidFill>
                  <a:srgbClr val="000000"/>
                </a:solidFill>
              </a:rPr>
              <a:t> it is bounded between A&amp;F, it cannot escape</a:t>
            </a:r>
          </a:p>
          <a:p>
            <a:r>
              <a:rPr lang="en-US" smtClean="0">
                <a:solidFill>
                  <a:srgbClr val="000000"/>
                </a:solidFill>
              </a:rPr>
              <a:t>III- A particle with E</a:t>
            </a:r>
            <a:r>
              <a:rPr lang="en-US" baseline="-25000" smtClean="0">
                <a:solidFill>
                  <a:srgbClr val="000000"/>
                </a:solidFill>
              </a:rPr>
              <a:t>3</a:t>
            </a:r>
            <a:r>
              <a:rPr lang="en-US" smtClean="0">
                <a:solidFill>
                  <a:srgbClr val="000000"/>
                </a:solidFill>
              </a:rPr>
              <a:t> is unbounded</a:t>
            </a:r>
            <a:endParaRPr lang="en-US">
              <a:solidFill>
                <a:srgbClr val="000000"/>
              </a:solidFill>
            </a:endParaRPr>
          </a:p>
        </p:txBody>
      </p:sp>
      <p:sp>
        <p:nvSpPr>
          <p:cNvPr id="5" name="Rectangle 4"/>
          <p:cNvSpPr/>
          <p:nvPr/>
        </p:nvSpPr>
        <p:spPr>
          <a:xfrm>
            <a:off x="355600" y="3148969"/>
            <a:ext cx="4572000" cy="1938992"/>
          </a:xfrm>
          <a:prstGeom prst="rect">
            <a:avLst/>
          </a:prstGeom>
        </p:spPr>
        <p:txBody>
          <a:bodyPr>
            <a:spAutoFit/>
          </a:bodyPr>
          <a:lstStyle/>
          <a:p>
            <a:pPr marL="457200" indent="-457200">
              <a:buFontTx/>
              <a:buAutoNum type="alphaUcParenR"/>
            </a:pPr>
            <a:r>
              <a:rPr lang="en-US" smtClean="0">
                <a:solidFill>
                  <a:srgbClr val="000000"/>
                </a:solidFill>
              </a:rPr>
              <a:t>All</a:t>
            </a:r>
          </a:p>
          <a:p>
            <a:pPr marL="457200" indent="-457200">
              <a:buFontTx/>
              <a:buAutoNum type="alphaUcParenR"/>
            </a:pPr>
            <a:r>
              <a:rPr lang="en-US" smtClean="0">
                <a:solidFill>
                  <a:srgbClr val="000000"/>
                </a:solidFill>
              </a:rPr>
              <a:t> II only</a:t>
            </a:r>
          </a:p>
          <a:p>
            <a:pPr marL="457200" indent="-457200">
              <a:buFontTx/>
              <a:buAutoNum type="alphaUcParenR"/>
            </a:pPr>
            <a:r>
              <a:rPr lang="en-US" smtClean="0">
                <a:solidFill>
                  <a:srgbClr val="000000"/>
                </a:solidFill>
              </a:rPr>
              <a:t> III only </a:t>
            </a:r>
          </a:p>
          <a:p>
            <a:pPr marL="457200" indent="-457200">
              <a:buFontTx/>
              <a:buAutoNum type="alphaUcParenR"/>
            </a:pPr>
            <a:r>
              <a:rPr lang="en-US" smtClean="0">
                <a:solidFill>
                  <a:srgbClr val="000000"/>
                </a:solidFill>
              </a:rPr>
              <a:t> I&amp;II </a:t>
            </a:r>
          </a:p>
          <a:p>
            <a:pPr marL="457200" indent="-457200">
              <a:buFontTx/>
              <a:buAutoNum type="alphaUcParenR"/>
            </a:pPr>
            <a:r>
              <a:rPr lang="en-US" smtClean="0">
                <a:solidFill>
                  <a:srgbClr val="000000"/>
                </a:solidFill>
              </a:rPr>
              <a:t> II&amp;III</a:t>
            </a:r>
            <a:endParaRPr lang="en-US">
              <a:solidFill>
                <a:srgbClr val="000000"/>
              </a:solidFill>
            </a:endParaRPr>
          </a:p>
        </p:txBody>
      </p:sp>
      <p:cxnSp>
        <p:nvCxnSpPr>
          <p:cNvPr id="8" name="Straight Connector 7"/>
          <p:cNvCxnSpPr/>
          <p:nvPr/>
        </p:nvCxnSpPr>
        <p:spPr bwMode="auto">
          <a:xfrm>
            <a:off x="3149600" y="5283200"/>
            <a:ext cx="5994400" cy="1588"/>
          </a:xfrm>
          <a:prstGeom prst="line">
            <a:avLst/>
          </a:prstGeom>
          <a:noFill/>
          <a:ln w="12700" cap="flat" cmpd="sng" algn="ctr">
            <a:solidFill>
              <a:schemeClr val="tx1"/>
            </a:solidFill>
            <a:prstDash val="dash"/>
            <a:round/>
            <a:headEnd type="none" w="med" len="med"/>
            <a:tailEnd type="none"/>
          </a:ln>
          <a:effectLst/>
        </p:spPr>
      </p:cxnSp>
      <p:cxnSp>
        <p:nvCxnSpPr>
          <p:cNvPr id="9" name="Straight Connector 8"/>
          <p:cNvCxnSpPr/>
          <p:nvPr/>
        </p:nvCxnSpPr>
        <p:spPr bwMode="auto">
          <a:xfrm>
            <a:off x="3048002" y="4673600"/>
            <a:ext cx="5994400" cy="1588"/>
          </a:xfrm>
          <a:prstGeom prst="line">
            <a:avLst/>
          </a:prstGeom>
          <a:noFill/>
          <a:ln w="12700" cap="flat" cmpd="sng" algn="ctr">
            <a:solidFill>
              <a:schemeClr val="tx1"/>
            </a:solidFill>
            <a:prstDash val="dash"/>
            <a:round/>
            <a:headEnd type="none" w="med" len="med"/>
            <a:tailEnd type="none"/>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55</a:t>
            </a:fld>
            <a:endParaRPr lang="en-US">
              <a:solidFill>
                <a:srgbClr val="000000"/>
              </a:solidFill>
            </a:endParaRPr>
          </a:p>
        </p:txBody>
      </p:sp>
      <p:sp>
        <p:nvSpPr>
          <p:cNvPr id="4" name="TextBox 3"/>
          <p:cNvSpPr txBox="1"/>
          <p:nvPr/>
        </p:nvSpPr>
        <p:spPr>
          <a:xfrm>
            <a:off x="1" y="762000"/>
            <a:ext cx="9144000" cy="2123658"/>
          </a:xfrm>
          <a:prstGeom prst="rect">
            <a:avLst/>
          </a:prstGeom>
          <a:noFill/>
        </p:spPr>
        <p:txBody>
          <a:bodyPr wrap="square" rtlCol="0">
            <a:spAutoFit/>
          </a:bodyPr>
          <a:lstStyle/>
          <a:p>
            <a:r>
              <a:rPr lang="en-US" sz="2800">
                <a:solidFill>
                  <a:srgbClr val="000000"/>
                </a:solidFill>
              </a:rPr>
              <a:t>The potential energy of a test mass is shown as a function of distance from the origin U(r) ~ - 1 / r.  </a:t>
            </a:r>
            <a:br>
              <a:rPr lang="en-US" sz="2800">
                <a:solidFill>
                  <a:srgbClr val="000000"/>
                </a:solidFill>
              </a:rPr>
            </a:br>
            <a:r>
              <a:rPr lang="en-US" sz="2800">
                <a:solidFill>
                  <a:srgbClr val="000000"/>
                </a:solidFill>
              </a:rPr>
              <a:t>Which graph shows the corresponding force as a function of distance?</a:t>
            </a:r>
          </a:p>
          <a:p>
            <a:endParaRPr lang="en-US" sz="2000">
              <a:solidFill>
                <a:srgbClr val="000000"/>
              </a:solidFill>
            </a:endParaRPr>
          </a:p>
        </p:txBody>
      </p:sp>
      <p:graphicFrame>
        <p:nvGraphicFramePr>
          <p:cNvPr id="994307" name="Object 3"/>
          <p:cNvGraphicFramePr>
            <a:graphicFrameLocks noChangeAspect="1"/>
          </p:cNvGraphicFramePr>
          <p:nvPr/>
        </p:nvGraphicFramePr>
        <p:xfrm>
          <a:off x="203196" y="3342216"/>
          <a:ext cx="7984178" cy="2838450"/>
        </p:xfrm>
        <a:graphic>
          <a:graphicData uri="http://schemas.openxmlformats.org/presentationml/2006/ole">
            <mc:AlternateContent xmlns:mc="http://schemas.openxmlformats.org/markup-compatibility/2006">
              <mc:Choice xmlns:v="urn:schemas-microsoft-com:vml" Requires="v">
                <p:oleObj spid="_x0000_s1027075" name="Document" r:id="rId4" imgW="6108700" imgH="2171700" progId="Word.Document.12">
                  <p:link updateAutomatic="1"/>
                </p:oleObj>
              </mc:Choice>
              <mc:Fallback>
                <p:oleObj name="Document" r:id="rId4" imgW="6108700" imgH="21717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196" y="3342216"/>
                        <a:ext cx="7984178"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660399" y="5960534"/>
            <a:ext cx="2998863" cy="523220"/>
          </a:xfrm>
          <a:prstGeom prst="rect">
            <a:avLst/>
          </a:prstGeom>
          <a:noFill/>
        </p:spPr>
        <p:txBody>
          <a:bodyPr wrap="none" rtlCol="0">
            <a:spAutoFit/>
          </a:bodyPr>
          <a:lstStyle/>
          <a:p>
            <a:r>
              <a:rPr lang="en-US" sz="2800">
                <a:solidFill>
                  <a:srgbClr val="000000"/>
                </a:solidFill>
              </a:rPr>
              <a:t>D) None of these!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56</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2436283" y="2184400"/>
            <a:ext cx="6337300" cy="4673600"/>
          </a:xfrm>
          <a:prstGeom prst="rect">
            <a:avLst/>
          </a:prstGeom>
        </p:spPr>
      </p:pic>
      <p:sp>
        <p:nvSpPr>
          <p:cNvPr id="4" name="Rectangle 3"/>
          <p:cNvSpPr/>
          <p:nvPr/>
        </p:nvSpPr>
        <p:spPr>
          <a:xfrm>
            <a:off x="118531" y="67732"/>
            <a:ext cx="8720667" cy="1569660"/>
          </a:xfrm>
          <a:prstGeom prst="rect">
            <a:avLst/>
          </a:prstGeom>
        </p:spPr>
        <p:txBody>
          <a:bodyPr wrap="square">
            <a:spAutoFit/>
          </a:bodyPr>
          <a:lstStyle/>
          <a:p>
            <a:r>
              <a:rPr lang="en-US" smtClean="0">
                <a:solidFill>
                  <a:srgbClr val="000000"/>
                </a:solidFill>
              </a:rPr>
              <a:t>Consider this massless frictionless wheel.  </a:t>
            </a:r>
            <a:br>
              <a:rPr lang="en-US" smtClean="0">
                <a:solidFill>
                  <a:srgbClr val="000000"/>
                </a:solidFill>
              </a:rPr>
            </a:br>
            <a:r>
              <a:rPr lang="en-US" smtClean="0">
                <a:solidFill>
                  <a:srgbClr val="000000"/>
                </a:solidFill>
              </a:rPr>
              <a:t>M is attached to the side, while m hangs from a string wrapped around the wheel. </a:t>
            </a:r>
            <a:br>
              <a:rPr lang="en-US" smtClean="0">
                <a:solidFill>
                  <a:srgbClr val="000000"/>
                </a:solidFill>
              </a:rPr>
            </a:br>
            <a:endParaRPr lang="en-US">
              <a:solidFill>
                <a:srgbClr val="333399"/>
              </a:solidFill>
            </a:endParaRPr>
          </a:p>
        </p:txBody>
      </p:sp>
      <p:sp>
        <p:nvSpPr>
          <p:cNvPr id="5" name="Rectangle 4"/>
          <p:cNvSpPr/>
          <p:nvPr/>
        </p:nvSpPr>
        <p:spPr>
          <a:xfrm>
            <a:off x="338667" y="2183769"/>
            <a:ext cx="4572000" cy="2308324"/>
          </a:xfrm>
          <a:prstGeom prst="rect">
            <a:avLst/>
          </a:prstGeom>
        </p:spPr>
        <p:txBody>
          <a:bodyPr>
            <a:spAutoFit/>
          </a:bodyPr>
          <a:lstStyle/>
          <a:p>
            <a:pPr marL="457200" indent="-457200">
              <a:buFontTx/>
              <a:buAutoNum type="alphaUcParenR"/>
            </a:pPr>
            <a:r>
              <a:rPr lang="en-US" smtClean="0">
                <a:solidFill>
                  <a:srgbClr val="000000"/>
                </a:solidFill>
              </a:rPr>
              <a:t>+mgφ</a:t>
            </a:r>
          </a:p>
          <a:p>
            <a:pPr marL="457200" indent="-457200">
              <a:buFontTx/>
              <a:buAutoNum type="alphaUcParenR"/>
            </a:pPr>
            <a:r>
              <a:rPr lang="en-US" smtClean="0">
                <a:solidFill>
                  <a:srgbClr val="000000"/>
                </a:solidFill>
              </a:rPr>
              <a:t>-mgφ</a:t>
            </a:r>
          </a:p>
          <a:p>
            <a:pPr marL="457200" indent="-457200">
              <a:buFontTx/>
              <a:buAutoNum type="alphaUcParenR"/>
            </a:pPr>
            <a:r>
              <a:rPr lang="en-US" smtClean="0">
                <a:solidFill>
                  <a:srgbClr val="000000"/>
                </a:solidFill>
              </a:rPr>
              <a:t> +mgRφ</a:t>
            </a:r>
          </a:p>
          <a:p>
            <a:pPr marL="457200" indent="-457200">
              <a:buFontTx/>
              <a:buAutoNum type="alphaUcParenR"/>
            </a:pPr>
            <a:r>
              <a:rPr lang="en-US" smtClean="0">
                <a:solidFill>
                  <a:srgbClr val="000000"/>
                </a:solidFill>
              </a:rPr>
              <a:t> -mgRφ</a:t>
            </a:r>
          </a:p>
          <a:p>
            <a:pPr marL="457200" indent="-457200">
              <a:buFontTx/>
              <a:buAutoNum type="alphaUcParenR"/>
            </a:pPr>
            <a:r>
              <a:rPr lang="en-US" smtClean="0">
                <a:solidFill>
                  <a:srgbClr val="000000"/>
                </a:solidFill>
              </a:rPr>
              <a:t> Something else, there’s </a:t>
            </a:r>
            <a:br>
              <a:rPr lang="en-US" smtClean="0">
                <a:solidFill>
                  <a:srgbClr val="000000"/>
                </a:solidFill>
              </a:rPr>
            </a:br>
            <a:r>
              <a:rPr lang="en-US" smtClean="0">
                <a:solidFill>
                  <a:srgbClr val="000000"/>
                </a:solidFill>
              </a:rPr>
              <a:t>got to be some trig!</a:t>
            </a:r>
            <a:endParaRPr lang="en-US">
              <a:solidFill>
                <a:srgbClr val="000000"/>
              </a:solidFill>
            </a:endParaRPr>
          </a:p>
        </p:txBody>
      </p:sp>
      <p:sp>
        <p:nvSpPr>
          <p:cNvPr id="6" name="Rectangle 5"/>
          <p:cNvSpPr/>
          <p:nvPr/>
        </p:nvSpPr>
        <p:spPr>
          <a:xfrm>
            <a:off x="237065" y="1289503"/>
            <a:ext cx="8636001" cy="461665"/>
          </a:xfrm>
          <a:prstGeom prst="rect">
            <a:avLst/>
          </a:prstGeom>
        </p:spPr>
        <p:txBody>
          <a:bodyPr wrap="square">
            <a:spAutoFit/>
          </a:bodyPr>
          <a:lstStyle/>
          <a:p>
            <a:r>
              <a:rPr lang="en-US" smtClean="0">
                <a:solidFill>
                  <a:srgbClr val="333399"/>
                </a:solidFill>
              </a:rPr>
              <a:t>What is the potential energy of m in terms of φ?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57</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2436283" y="2184400"/>
            <a:ext cx="6337300" cy="4673600"/>
          </a:xfrm>
          <a:prstGeom prst="rect">
            <a:avLst/>
          </a:prstGeom>
        </p:spPr>
      </p:pic>
      <p:sp>
        <p:nvSpPr>
          <p:cNvPr id="4" name="Rectangle 3"/>
          <p:cNvSpPr/>
          <p:nvPr/>
        </p:nvSpPr>
        <p:spPr>
          <a:xfrm>
            <a:off x="423333" y="447639"/>
            <a:ext cx="8720667" cy="492443"/>
          </a:xfrm>
          <a:prstGeom prst="rect">
            <a:avLst/>
          </a:prstGeom>
        </p:spPr>
        <p:txBody>
          <a:bodyPr wrap="square">
            <a:spAutoFit/>
          </a:bodyPr>
          <a:lstStyle/>
          <a:p>
            <a:r>
              <a:rPr lang="en-US" sz="2600" smtClean="0">
                <a:solidFill>
                  <a:srgbClr val="000000"/>
                </a:solidFill>
              </a:rPr>
              <a:t> What is the potential energy of M in terms of φ? </a:t>
            </a:r>
          </a:p>
        </p:txBody>
      </p:sp>
      <p:sp>
        <p:nvSpPr>
          <p:cNvPr id="5" name="Rectangle 4"/>
          <p:cNvSpPr/>
          <p:nvPr/>
        </p:nvSpPr>
        <p:spPr>
          <a:xfrm>
            <a:off x="338667" y="2183769"/>
            <a:ext cx="4572000" cy="1938992"/>
          </a:xfrm>
          <a:prstGeom prst="rect">
            <a:avLst/>
          </a:prstGeom>
        </p:spPr>
        <p:txBody>
          <a:bodyPr>
            <a:spAutoFit/>
          </a:bodyPr>
          <a:lstStyle/>
          <a:p>
            <a:pPr marL="457200" indent="-457200">
              <a:buFontTx/>
              <a:buAutoNum type="alphaUcParenR"/>
            </a:pPr>
            <a:r>
              <a:rPr lang="en-US" dirty="0" smtClean="0">
                <a:solidFill>
                  <a:srgbClr val="000000"/>
                </a:solidFill>
              </a:rPr>
              <a:t> </a:t>
            </a:r>
            <a:r>
              <a:rPr lang="en-US" dirty="0" err="1" smtClean="0">
                <a:solidFill>
                  <a:srgbClr val="000000"/>
                </a:solidFill>
              </a:rPr>
              <a:t>MgRcos</a:t>
            </a:r>
            <a:r>
              <a:rPr lang="en-US" dirty="0" smtClean="0">
                <a:solidFill>
                  <a:srgbClr val="000000"/>
                </a:solidFill>
              </a:rPr>
              <a:t>(</a:t>
            </a:r>
            <a:r>
              <a:rPr lang="en-US" dirty="0" err="1" smtClean="0">
                <a:solidFill>
                  <a:srgbClr val="000000"/>
                </a:solidFill>
              </a:rPr>
              <a:t>φ</a:t>
            </a:r>
            <a:r>
              <a:rPr lang="en-US" dirty="0" smtClean="0">
                <a:solidFill>
                  <a:srgbClr val="000000"/>
                </a:solidFill>
              </a:rPr>
              <a:t>)</a:t>
            </a:r>
          </a:p>
          <a:p>
            <a:pPr marL="457200" indent="-457200">
              <a:buFontTx/>
              <a:buAutoNum type="alphaUcParenR"/>
            </a:pPr>
            <a:r>
              <a:rPr lang="en-US" dirty="0" err="1" smtClean="0">
                <a:solidFill>
                  <a:srgbClr val="000000"/>
                </a:solidFill>
              </a:rPr>
              <a:t>MgRsin</a:t>
            </a:r>
            <a:r>
              <a:rPr lang="en-US" dirty="0" smtClean="0">
                <a:solidFill>
                  <a:srgbClr val="000000"/>
                </a:solidFill>
              </a:rPr>
              <a:t>(</a:t>
            </a:r>
            <a:r>
              <a:rPr lang="en-US" dirty="0" err="1" smtClean="0">
                <a:solidFill>
                  <a:srgbClr val="000000"/>
                </a:solidFill>
              </a:rPr>
              <a:t>φ</a:t>
            </a:r>
            <a:r>
              <a:rPr lang="en-US" dirty="0" smtClean="0">
                <a:solidFill>
                  <a:srgbClr val="000000"/>
                </a:solidFill>
              </a:rPr>
              <a:t>)</a:t>
            </a:r>
          </a:p>
          <a:p>
            <a:pPr marL="457200" indent="-457200">
              <a:buFontTx/>
              <a:buAutoNum type="alphaUcParenR"/>
            </a:pPr>
            <a:r>
              <a:rPr lang="en-US" dirty="0" smtClean="0">
                <a:solidFill>
                  <a:srgbClr val="000000"/>
                </a:solidFill>
              </a:rPr>
              <a:t> </a:t>
            </a:r>
            <a:r>
              <a:rPr lang="en-US" dirty="0" err="1" smtClean="0">
                <a:solidFill>
                  <a:srgbClr val="000000"/>
                </a:solidFill>
              </a:rPr>
              <a:t>MgR</a:t>
            </a:r>
            <a:r>
              <a:rPr lang="en-US" dirty="0" smtClean="0">
                <a:solidFill>
                  <a:srgbClr val="000000"/>
                </a:solidFill>
              </a:rPr>
              <a:t>(</a:t>
            </a:r>
            <a:r>
              <a:rPr lang="en-US" dirty="0" err="1" smtClean="0">
                <a:solidFill>
                  <a:srgbClr val="000000"/>
                </a:solidFill>
              </a:rPr>
              <a:t>cos</a:t>
            </a:r>
            <a:r>
              <a:rPr lang="en-US" dirty="0" smtClean="0">
                <a:solidFill>
                  <a:srgbClr val="000000"/>
                </a:solidFill>
              </a:rPr>
              <a:t>(</a:t>
            </a:r>
            <a:r>
              <a:rPr lang="en-US" dirty="0" err="1" smtClean="0">
                <a:solidFill>
                  <a:srgbClr val="000000"/>
                </a:solidFill>
              </a:rPr>
              <a:t>φ</a:t>
            </a:r>
            <a:r>
              <a:rPr lang="en-US" dirty="0" smtClean="0">
                <a:solidFill>
                  <a:srgbClr val="000000"/>
                </a:solidFill>
              </a:rPr>
              <a:t>)-1) </a:t>
            </a:r>
          </a:p>
          <a:p>
            <a:pPr marL="457200" indent="-457200">
              <a:buFontTx/>
              <a:buAutoNum type="alphaUcParenR"/>
            </a:pPr>
            <a:r>
              <a:rPr lang="en-US" dirty="0" smtClean="0">
                <a:solidFill>
                  <a:srgbClr val="000000"/>
                </a:solidFill>
              </a:rPr>
              <a:t> </a:t>
            </a:r>
            <a:r>
              <a:rPr lang="en-US" dirty="0" err="1" smtClean="0">
                <a:solidFill>
                  <a:srgbClr val="000000"/>
                </a:solidFill>
              </a:rPr>
              <a:t>MgR</a:t>
            </a:r>
            <a:r>
              <a:rPr lang="en-US" dirty="0" smtClean="0">
                <a:solidFill>
                  <a:srgbClr val="000000"/>
                </a:solidFill>
              </a:rPr>
              <a:t>(1-cos(</a:t>
            </a:r>
            <a:r>
              <a:rPr lang="en-US" dirty="0" err="1" smtClean="0">
                <a:solidFill>
                  <a:srgbClr val="000000"/>
                </a:solidFill>
              </a:rPr>
              <a:t>φ</a:t>
            </a:r>
            <a:r>
              <a:rPr lang="en-US" dirty="0" smtClean="0">
                <a:solidFill>
                  <a:srgbClr val="000000"/>
                </a:solidFill>
              </a:rPr>
              <a:t>))</a:t>
            </a:r>
          </a:p>
          <a:p>
            <a:pPr marL="457200" indent="-457200">
              <a:buFontTx/>
              <a:buAutoNum type="alphaUcParenR"/>
            </a:pPr>
            <a:r>
              <a:rPr lang="en-US" dirty="0" smtClean="0">
                <a:solidFill>
                  <a:srgbClr val="000000"/>
                </a:solidFill>
              </a:rPr>
              <a:t> Something else!</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58</a:t>
            </a:fld>
            <a:endParaRPr lang="en-US">
              <a:solidFill>
                <a:srgbClr val="000000"/>
              </a:solidFill>
            </a:endParaRPr>
          </a:p>
        </p:txBody>
      </p:sp>
      <p:grpSp>
        <p:nvGrpSpPr>
          <p:cNvPr id="940034" name="Group 2"/>
          <p:cNvGrpSpPr>
            <a:grpSpLocks noChangeAspect="1"/>
          </p:cNvGrpSpPr>
          <p:nvPr/>
        </p:nvGrpSpPr>
        <p:grpSpPr bwMode="auto">
          <a:xfrm>
            <a:off x="5698050" y="1846262"/>
            <a:ext cx="3259667" cy="4146745"/>
            <a:chOff x="2865" y="2230"/>
            <a:chExt cx="3473" cy="4419"/>
          </a:xfrm>
        </p:grpSpPr>
        <p:sp>
          <p:nvSpPr>
            <p:cNvPr id="940035" name="AutoShape 3"/>
            <p:cNvSpPr>
              <a:spLocks noChangeAspect="1" noChangeArrowheads="1" noTextEdit="1"/>
            </p:cNvSpPr>
            <p:nvPr/>
          </p:nvSpPr>
          <p:spPr bwMode="auto">
            <a:xfrm>
              <a:off x="2865" y="2230"/>
              <a:ext cx="3473" cy="4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0036" name="Oval 4"/>
            <p:cNvSpPr>
              <a:spLocks noChangeArrowheads="1"/>
            </p:cNvSpPr>
            <p:nvPr/>
          </p:nvSpPr>
          <p:spPr bwMode="auto">
            <a:xfrm>
              <a:off x="2974" y="3164"/>
              <a:ext cx="3364" cy="3335"/>
            </a:xfrm>
            <a:prstGeom prst="ellipse">
              <a:avLst/>
            </a:prstGeom>
            <a:solidFill>
              <a:srgbClr val="FFFFFF"/>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0037" name="Oval 5"/>
            <p:cNvSpPr>
              <a:spLocks noChangeArrowheads="1"/>
            </p:cNvSpPr>
            <p:nvPr/>
          </p:nvSpPr>
          <p:spPr bwMode="auto">
            <a:xfrm>
              <a:off x="3440" y="2230"/>
              <a:ext cx="86" cy="88"/>
            </a:xfrm>
            <a:prstGeom prst="ellipse">
              <a:avLst/>
            </a:prstGeom>
            <a:solidFill>
              <a:srgbClr val="FFFFFF"/>
            </a:solidFill>
            <a:ln w="12700">
              <a:solidFill>
                <a:srgbClr val="FFFFFF"/>
              </a:solidFill>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0038" name="Text Box 6"/>
            <p:cNvSpPr txBox="1">
              <a:spLocks noChangeArrowheads="1"/>
            </p:cNvSpPr>
            <p:nvPr/>
          </p:nvSpPr>
          <p:spPr bwMode="auto">
            <a:xfrm>
              <a:off x="5385" y="2502"/>
              <a:ext cx="360" cy="46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srgbClr val="000000"/>
                  </a:solidFill>
                  <a:latin typeface="Cambria" charset="0"/>
                  <a:ea typeface="Times New Roman" charset="0"/>
                </a:rPr>
                <a:t>b</a:t>
              </a:r>
              <a:endParaRPr lang="en-US" sz="1800">
                <a:solidFill>
                  <a:srgbClr val="000000"/>
                </a:solidFill>
                <a:latin typeface="Times New Roman" charset="0"/>
                <a:ea typeface="Times New Roman" charset="0"/>
              </a:endParaRPr>
            </a:p>
          </p:txBody>
        </p:sp>
        <p:sp>
          <p:nvSpPr>
            <p:cNvPr id="940039" name="Text Box 7"/>
            <p:cNvSpPr txBox="1">
              <a:spLocks noChangeArrowheads="1"/>
            </p:cNvSpPr>
            <p:nvPr/>
          </p:nvSpPr>
          <p:spPr bwMode="auto">
            <a:xfrm>
              <a:off x="5460" y="4557"/>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srgbClr val="000000"/>
                  </a:solidFill>
                  <a:latin typeface="Cambria" charset="0"/>
                  <a:ea typeface="Times New Roman" charset="0"/>
                </a:rPr>
                <a:t>R</a:t>
              </a:r>
              <a:endParaRPr lang="en-US" sz="1800" baseline="30000">
                <a:solidFill>
                  <a:srgbClr val="000000"/>
                </a:solidFill>
                <a:latin typeface="Times New Roman" charset="0"/>
                <a:ea typeface="Times New Roman" charset="0"/>
              </a:endParaRPr>
            </a:p>
          </p:txBody>
        </p:sp>
        <p:sp>
          <p:nvSpPr>
            <p:cNvPr id="940040" name="Rectangle 8"/>
            <p:cNvSpPr>
              <a:spLocks noChangeArrowheads="1"/>
            </p:cNvSpPr>
            <p:nvPr/>
          </p:nvSpPr>
          <p:spPr bwMode="auto">
            <a:xfrm>
              <a:off x="4236" y="2294"/>
              <a:ext cx="840" cy="840"/>
            </a:xfrm>
            <a:prstGeom prst="rect">
              <a:avLst/>
            </a:prstGeom>
            <a:solidFill>
              <a:srgbClr val="FFFFFF"/>
            </a:solidFill>
            <a:ln w="254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0041" name="Line 9"/>
            <p:cNvSpPr>
              <a:spLocks noChangeShapeType="1"/>
            </p:cNvSpPr>
            <p:nvPr/>
          </p:nvSpPr>
          <p:spPr bwMode="auto">
            <a:xfrm flipV="1">
              <a:off x="4671" y="4184"/>
              <a:ext cx="1515" cy="705"/>
            </a:xfrm>
            <a:prstGeom prst="line">
              <a:avLst/>
            </a:pr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0042" name="Line 10"/>
            <p:cNvSpPr>
              <a:spLocks noChangeShapeType="1"/>
            </p:cNvSpPr>
            <p:nvPr/>
          </p:nvSpPr>
          <p:spPr bwMode="auto">
            <a:xfrm>
              <a:off x="5256" y="2279"/>
              <a:ext cx="1" cy="840"/>
            </a:xfrm>
            <a:prstGeom prst="line">
              <a:avLst/>
            </a:prstGeom>
            <a:noFill/>
            <a:ln w="25400">
              <a:solidFill>
                <a:srgbClr val="000000"/>
              </a:solidFill>
              <a:round/>
              <a:headEnd type="triangle" w="med" len="me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2" name="TextBox 11"/>
          <p:cNvSpPr txBox="1"/>
          <p:nvPr/>
        </p:nvSpPr>
        <p:spPr>
          <a:xfrm>
            <a:off x="0" y="67743"/>
            <a:ext cx="9144000" cy="1569660"/>
          </a:xfrm>
          <a:prstGeom prst="rect">
            <a:avLst/>
          </a:prstGeom>
          <a:noFill/>
        </p:spPr>
        <p:txBody>
          <a:bodyPr wrap="square" rtlCol="0">
            <a:spAutoFit/>
          </a:bodyPr>
          <a:lstStyle/>
          <a:p>
            <a:r>
              <a:rPr lang="en-US">
                <a:solidFill>
                  <a:srgbClr val="000000"/>
                </a:solidFill>
              </a:rPr>
              <a:t>A square object of edge length b is perched on top of a stationary cylinder of radius R, as shown.  The square can roll without slipping on the surface of the cylinder. The cylinder is fixed and cannot move. Is the square in stable equilibrium? </a:t>
            </a:r>
          </a:p>
        </p:txBody>
      </p:sp>
      <p:sp>
        <p:nvSpPr>
          <p:cNvPr id="13" name="TextBox 12"/>
          <p:cNvSpPr txBox="1"/>
          <p:nvPr/>
        </p:nvSpPr>
        <p:spPr>
          <a:xfrm>
            <a:off x="0" y="4944534"/>
            <a:ext cx="5786460" cy="1938992"/>
          </a:xfrm>
          <a:prstGeom prst="rect">
            <a:avLst/>
          </a:prstGeom>
          <a:noFill/>
        </p:spPr>
        <p:txBody>
          <a:bodyPr wrap="none" rtlCol="0">
            <a:spAutoFit/>
          </a:bodyPr>
          <a:lstStyle/>
          <a:p>
            <a:r>
              <a:rPr lang="en-US">
                <a:solidFill>
                  <a:srgbClr val="000000"/>
                </a:solidFill>
              </a:rPr>
              <a:t>A) Yes, the equilibrium is always stable</a:t>
            </a:r>
          </a:p>
          <a:p>
            <a:r>
              <a:rPr lang="en-US">
                <a:solidFill>
                  <a:srgbClr val="000000"/>
                </a:solidFill>
              </a:rPr>
              <a:t>B) No, the equilibrium is always unstable</a:t>
            </a:r>
          </a:p>
          <a:p>
            <a:r>
              <a:rPr lang="en-US">
                <a:solidFill>
                  <a:srgbClr val="000000"/>
                </a:solidFill>
              </a:rPr>
              <a:t>C) The equilibrium is always neutral</a:t>
            </a:r>
          </a:p>
          <a:p>
            <a:r>
              <a:rPr lang="en-US">
                <a:solidFill>
                  <a:srgbClr val="000000"/>
                </a:solidFill>
              </a:rPr>
              <a:t>D) The nature of the equilibrium depends </a:t>
            </a:r>
          </a:p>
          <a:p>
            <a:r>
              <a:rPr lang="en-US">
                <a:solidFill>
                  <a:srgbClr val="000000"/>
                </a:solidFill>
              </a:rPr>
              <a:t>      on the relative size of b and R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59</a:t>
            </a:fld>
            <a:endParaRPr lang="en-US">
              <a:solidFill>
                <a:srgbClr val="000000"/>
              </a:solidFill>
            </a:endParaRPr>
          </a:p>
        </p:txBody>
      </p:sp>
      <p:sp>
        <p:nvSpPr>
          <p:cNvPr id="12" name="TextBox 11"/>
          <p:cNvSpPr txBox="1"/>
          <p:nvPr/>
        </p:nvSpPr>
        <p:spPr>
          <a:xfrm>
            <a:off x="0" y="558800"/>
            <a:ext cx="9144000" cy="3416320"/>
          </a:xfrm>
          <a:prstGeom prst="rect">
            <a:avLst/>
          </a:prstGeom>
          <a:noFill/>
        </p:spPr>
        <p:txBody>
          <a:bodyPr wrap="square" rtlCol="0">
            <a:spAutoFit/>
          </a:bodyPr>
          <a:lstStyle/>
          <a:p>
            <a:r>
              <a:rPr lang="en-US">
                <a:solidFill>
                  <a:srgbClr val="000000"/>
                </a:solidFill>
              </a:rPr>
              <a:t>A particle oscillates in a one-dimensional potential. </a:t>
            </a:r>
          </a:p>
          <a:p>
            <a:r>
              <a:rPr lang="en-US">
                <a:solidFill>
                  <a:srgbClr val="000000"/>
                </a:solidFill>
              </a:rPr>
              <a:t>How many (which?) of the following properties guarantee simple harmonic motion?</a:t>
            </a:r>
          </a:p>
          <a:p>
            <a:r>
              <a:rPr lang="en-US">
                <a:solidFill>
                  <a:srgbClr val="000000"/>
                </a:solidFill>
              </a:rPr>
              <a:t> </a:t>
            </a:r>
          </a:p>
          <a:p>
            <a:r>
              <a:rPr lang="en-US">
                <a:solidFill>
                  <a:srgbClr val="000000"/>
                </a:solidFill>
              </a:rPr>
              <a:t>i) The period T is independent of the amplitude A</a:t>
            </a:r>
          </a:p>
          <a:p>
            <a:r>
              <a:rPr lang="en-US">
                <a:solidFill>
                  <a:srgbClr val="000000"/>
                </a:solidFill>
              </a:rPr>
              <a:t>ii) The potential U(x)~x</a:t>
            </a:r>
            <a:r>
              <a:rPr lang="en-US" baseline="30000">
                <a:solidFill>
                  <a:srgbClr val="000000"/>
                </a:solidFill>
              </a:rPr>
              <a:t>2</a:t>
            </a:r>
            <a:endParaRPr lang="en-US">
              <a:solidFill>
                <a:srgbClr val="000000"/>
              </a:solidFill>
            </a:endParaRPr>
          </a:p>
          <a:p>
            <a:r>
              <a:rPr lang="en-US">
                <a:solidFill>
                  <a:srgbClr val="000000"/>
                </a:solidFill>
              </a:rPr>
              <a:t>iii) The force F=–kx (Hooke’s law)</a:t>
            </a:r>
          </a:p>
          <a:p>
            <a:r>
              <a:rPr lang="en-US">
                <a:solidFill>
                  <a:srgbClr val="000000"/>
                </a:solidFill>
              </a:rPr>
              <a:t>iv) The position is sinusoidal in time: x=Asin(wt+a)</a:t>
            </a:r>
          </a:p>
          <a:p>
            <a:r>
              <a:rPr lang="en-US">
                <a:solidFill>
                  <a:srgbClr val="000000"/>
                </a:solidFill>
              </a:rPr>
              <a:t> </a:t>
            </a:r>
          </a:p>
        </p:txBody>
      </p:sp>
      <p:sp>
        <p:nvSpPr>
          <p:cNvPr id="13" name="TextBox 12"/>
          <p:cNvSpPr txBox="1"/>
          <p:nvPr/>
        </p:nvSpPr>
        <p:spPr>
          <a:xfrm>
            <a:off x="0" y="3928534"/>
            <a:ext cx="9007895" cy="1938992"/>
          </a:xfrm>
          <a:prstGeom prst="rect">
            <a:avLst/>
          </a:prstGeom>
          <a:noFill/>
        </p:spPr>
        <p:txBody>
          <a:bodyPr wrap="none" rtlCol="0">
            <a:spAutoFit/>
          </a:bodyPr>
          <a:lstStyle/>
          <a:p>
            <a:r>
              <a:rPr lang="en-US">
                <a:solidFill>
                  <a:srgbClr val="000000"/>
                </a:solidFill>
              </a:rPr>
              <a:t> </a:t>
            </a:r>
          </a:p>
          <a:p>
            <a:r>
              <a:rPr lang="en-US">
                <a:solidFill>
                  <a:srgbClr val="000000"/>
                </a:solidFill>
              </a:rPr>
              <a:t>A) only 1 of these properties guarantees simple harmonic motion</a:t>
            </a:r>
          </a:p>
          <a:p>
            <a:r>
              <a:rPr lang="en-US">
                <a:solidFill>
                  <a:srgbClr val="000000"/>
                </a:solidFill>
              </a:rPr>
              <a:t>B) exactly 2 properties guarantee simple harmonic motion</a:t>
            </a:r>
          </a:p>
          <a:p>
            <a:r>
              <a:rPr lang="en-US">
                <a:solidFill>
                  <a:srgbClr val="000000"/>
                </a:solidFill>
              </a:rPr>
              <a:t>C) exactly 3 properties guarantee simple harmonic motion</a:t>
            </a:r>
          </a:p>
          <a:p>
            <a:r>
              <a:rPr lang="en-US">
                <a:solidFill>
                  <a:srgbClr val="000000"/>
                </a:solidFill>
              </a:rPr>
              <a:t>D) all (any one of these guarantees simple harmonic motion)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a:t>
            </a:fld>
            <a:endParaRPr lang="en-US"/>
          </a:p>
        </p:txBody>
      </p:sp>
      <p:sp>
        <p:nvSpPr>
          <p:cNvPr id="3" name="TextBox 2"/>
          <p:cNvSpPr txBox="1"/>
          <p:nvPr/>
        </p:nvSpPr>
        <p:spPr>
          <a:xfrm>
            <a:off x="67740" y="118534"/>
            <a:ext cx="7874000" cy="2062103"/>
          </a:xfrm>
          <a:prstGeom prst="rect">
            <a:avLst/>
          </a:prstGeom>
          <a:noFill/>
        </p:spPr>
        <p:txBody>
          <a:bodyPr wrap="square" rtlCol="0">
            <a:spAutoFit/>
          </a:bodyPr>
          <a:lstStyle/>
          <a:p>
            <a:pPr marL="514350" indent="-514350">
              <a:buAutoNum type="alphaUcParenR"/>
            </a:pPr>
            <a:r>
              <a:rPr lang="en-US" sz="3200" dirty="0"/>
              <a:t>Done with page </a:t>
            </a:r>
            <a:r>
              <a:rPr lang="en-US" sz="3200" dirty="0" smtClean="0"/>
              <a:t>1</a:t>
            </a:r>
          </a:p>
          <a:p>
            <a:pPr marL="514350" indent="-514350">
              <a:buAutoNum type="alphaUcParenR"/>
            </a:pPr>
            <a:r>
              <a:rPr lang="en-US" sz="3200" dirty="0" smtClean="0"/>
              <a:t>Done </a:t>
            </a:r>
            <a:r>
              <a:rPr lang="en-US" sz="3200" dirty="0"/>
              <a:t>with p. </a:t>
            </a:r>
            <a:r>
              <a:rPr lang="en-US" sz="3200" dirty="0" smtClean="0"/>
              <a:t>2</a:t>
            </a:r>
            <a:endParaRPr lang="en-US" sz="3200" dirty="0"/>
          </a:p>
          <a:p>
            <a:pPr marL="514350" indent="-514350">
              <a:buAutoNum type="alphaUcParenR"/>
            </a:pPr>
            <a:r>
              <a:rPr lang="en-US" sz="3200" dirty="0"/>
              <a:t>Done with page </a:t>
            </a:r>
            <a:r>
              <a:rPr lang="en-US" sz="3200" dirty="0" smtClean="0"/>
              <a:t>3</a:t>
            </a:r>
            <a:endParaRPr lang="en-US" sz="3200" dirty="0"/>
          </a:p>
          <a:p>
            <a:r>
              <a:rPr lang="en-US" sz="3200" dirty="0" smtClean="0"/>
              <a:t>D All done!</a:t>
            </a:r>
            <a:endParaRPr lang="en-US" sz="3200" dirty="0"/>
          </a:p>
        </p:txBody>
      </p:sp>
      <p:sp>
        <p:nvSpPr>
          <p:cNvPr id="4" name="TextBox 3"/>
          <p:cNvSpPr txBox="1"/>
          <p:nvPr/>
        </p:nvSpPr>
        <p:spPr>
          <a:xfrm>
            <a:off x="0" y="2201334"/>
            <a:ext cx="8974667" cy="4524315"/>
          </a:xfrm>
          <a:prstGeom prst="rect">
            <a:avLst/>
          </a:prstGeom>
          <a:noFill/>
        </p:spPr>
        <p:txBody>
          <a:bodyPr wrap="square" rtlCol="0">
            <a:spAutoFit/>
          </a:bodyPr>
          <a:lstStyle/>
          <a:p>
            <a:r>
              <a:rPr lang="en-US" sz="3200" dirty="0" smtClean="0"/>
              <a:t>When you’re done, try this:</a:t>
            </a:r>
          </a:p>
          <a:p>
            <a:r>
              <a:rPr lang="en-US" sz="3200" dirty="0" smtClean="0"/>
              <a:t>A pretzel is dipped in chocolate. </a:t>
            </a:r>
          </a:p>
          <a:p>
            <a:r>
              <a:rPr lang="en-US" sz="3200" dirty="0" smtClean="0"/>
              <a:t>Its shape is a quarter circle (R=2 cm)</a:t>
            </a:r>
          </a:p>
          <a:p>
            <a:r>
              <a:rPr lang="en-US" sz="3200" dirty="0" smtClean="0"/>
              <a:t>(</a:t>
            </a:r>
            <a:r>
              <a:rPr lang="en-US" sz="3200" dirty="0"/>
              <a:t>S</a:t>
            </a:r>
            <a:r>
              <a:rPr lang="en-US" sz="3200" dirty="0" smtClean="0"/>
              <a:t>traight from the origin to (2,0), a circular arc to (0,2), and straight back to the origin)  </a:t>
            </a:r>
          </a:p>
          <a:p>
            <a:r>
              <a:rPr lang="en-US" sz="3200" dirty="0" smtClean="0"/>
              <a:t>The linear chocolate density is </a:t>
            </a:r>
            <a:r>
              <a:rPr lang="en-US" sz="3200" dirty="0" err="1" smtClean="0"/>
              <a:t>λ</a:t>
            </a:r>
            <a:r>
              <a:rPr lang="en-US" sz="3200" dirty="0" smtClean="0"/>
              <a:t>=c(x</a:t>
            </a:r>
            <a:r>
              <a:rPr lang="en-US" sz="3200" baseline="30000" dirty="0" smtClean="0"/>
              <a:t>2</a:t>
            </a:r>
            <a:r>
              <a:rPr lang="en-US" sz="3200" dirty="0" smtClean="0"/>
              <a:t> + y</a:t>
            </a:r>
            <a:r>
              <a:rPr lang="en-US" sz="3200" baseline="30000" dirty="0"/>
              <a:t>2</a:t>
            </a:r>
            <a:r>
              <a:rPr lang="en-US" sz="3200" dirty="0" smtClean="0"/>
              <a:t>), where c = 3 g/cm</a:t>
            </a:r>
            <a:r>
              <a:rPr lang="en-US" sz="3200" baseline="30000" dirty="0" smtClean="0"/>
              <a:t>3</a:t>
            </a:r>
            <a:r>
              <a:rPr lang="en-US" sz="3200" dirty="0" smtClean="0"/>
              <a:t>. </a:t>
            </a:r>
          </a:p>
          <a:p>
            <a:endParaRPr lang="en-US" sz="3200" dirty="0"/>
          </a:p>
          <a:p>
            <a:r>
              <a:rPr lang="en-US" sz="3200" dirty="0" smtClean="0"/>
              <a:t>How much chocolate is on a pretzel? </a:t>
            </a:r>
          </a:p>
        </p:txBody>
      </p:sp>
    </p:spTree>
    <p:extLst>
      <p:ext uri="{BB962C8B-B14F-4D97-AF65-F5344CB8AC3E}">
        <p14:creationId xmlns:p14="http://schemas.microsoft.com/office/powerpoint/2010/main" val="299288624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60</a:t>
            </a:fld>
            <a:endParaRPr lang="en-US">
              <a:solidFill>
                <a:srgbClr val="000000"/>
              </a:solidFill>
            </a:endParaRPr>
          </a:p>
        </p:txBody>
      </p:sp>
      <p:sp>
        <p:nvSpPr>
          <p:cNvPr id="12" name="TextBox 11"/>
          <p:cNvSpPr txBox="1"/>
          <p:nvPr/>
        </p:nvSpPr>
        <p:spPr>
          <a:xfrm>
            <a:off x="0" y="558800"/>
            <a:ext cx="9144000" cy="3354765"/>
          </a:xfrm>
          <a:prstGeom prst="rect">
            <a:avLst/>
          </a:prstGeom>
          <a:noFill/>
        </p:spPr>
        <p:txBody>
          <a:bodyPr wrap="square" rtlCol="0">
            <a:spAutoFit/>
          </a:bodyPr>
          <a:lstStyle/>
          <a:p>
            <a:r>
              <a:rPr lang="en-US">
                <a:solidFill>
                  <a:srgbClr val="000000"/>
                </a:solidFill>
              </a:rPr>
              <a:t>A particle oscillates in a potential well which is </a:t>
            </a:r>
            <a:r>
              <a:rPr lang="en-US" u="sng">
                <a:solidFill>
                  <a:srgbClr val="000000"/>
                </a:solidFill>
              </a:rPr>
              <a:t>not</a:t>
            </a:r>
            <a:r>
              <a:rPr lang="en-US">
                <a:solidFill>
                  <a:srgbClr val="000000"/>
                </a:solidFill>
              </a:rPr>
              <a:t> a simple </a:t>
            </a:r>
            <a:br>
              <a:rPr lang="en-US">
                <a:solidFill>
                  <a:srgbClr val="000000"/>
                </a:solidFill>
              </a:rPr>
            </a:br>
            <a:r>
              <a:rPr lang="en-US">
                <a:solidFill>
                  <a:srgbClr val="000000"/>
                </a:solidFill>
              </a:rPr>
              <a:t>U(x) ~ x</a:t>
            </a:r>
            <a:r>
              <a:rPr lang="en-US" baseline="30000">
                <a:solidFill>
                  <a:srgbClr val="000000"/>
                </a:solidFill>
              </a:rPr>
              <a:t>2</a:t>
            </a:r>
            <a:r>
              <a:rPr lang="en-US">
                <a:solidFill>
                  <a:srgbClr val="000000"/>
                </a:solidFill>
              </a:rPr>
              <a:t> harmonic well.  </a:t>
            </a:r>
          </a:p>
          <a:p>
            <a:r>
              <a:rPr lang="en-US">
                <a:solidFill>
                  <a:srgbClr val="000000"/>
                </a:solidFill>
              </a:rPr>
              <a:t>The well U(x) can be written as a Taylor series expansion about the equilibrium point x</a:t>
            </a:r>
            <a:r>
              <a:rPr lang="en-US" baseline="-25000">
                <a:solidFill>
                  <a:srgbClr val="000000"/>
                </a:solidFill>
              </a:rPr>
              <a:t>0</a:t>
            </a:r>
            <a:r>
              <a:rPr lang="en-US">
                <a:solidFill>
                  <a:srgbClr val="000000"/>
                </a:solidFill>
              </a:rPr>
              <a:t> (at which dU/dx vanishes) : </a:t>
            </a:r>
          </a:p>
          <a:p>
            <a:r>
              <a:rPr lang="en-US">
                <a:solidFill>
                  <a:srgbClr val="000000"/>
                </a:solidFill>
              </a:rPr>
              <a:t>The higher derivatives U'' and U''' are nonzero at x = x</a:t>
            </a:r>
            <a:r>
              <a:rPr lang="en-US" baseline="-25000">
                <a:solidFill>
                  <a:srgbClr val="000000"/>
                </a:solidFill>
              </a:rPr>
              <a:t>0</a:t>
            </a:r>
            <a:r>
              <a:rPr lang="en-US">
                <a:solidFill>
                  <a:srgbClr val="000000"/>
                </a:solidFill>
              </a:rPr>
              <a:t>. </a:t>
            </a:r>
          </a:p>
          <a:p>
            <a:r>
              <a:rPr lang="en-US">
                <a:solidFill>
                  <a:srgbClr val="000000"/>
                </a:solidFill>
              </a:rPr>
              <a:t> </a:t>
            </a:r>
          </a:p>
          <a:p>
            <a:r>
              <a:rPr lang="en-US">
                <a:solidFill>
                  <a:srgbClr val="000000"/>
                </a:solidFill>
              </a:rPr>
              <a:t>In the limit of very small oscillations, that is, in the limit of , what can you say about this potential well?</a:t>
            </a:r>
          </a:p>
          <a:p>
            <a:r>
              <a:rPr lang="en-US" sz="2000">
                <a:solidFill>
                  <a:srgbClr val="000000"/>
                </a:solidFill>
              </a:rPr>
              <a:t> </a:t>
            </a:r>
          </a:p>
        </p:txBody>
      </p:sp>
      <p:sp>
        <p:nvSpPr>
          <p:cNvPr id="13" name="TextBox 12"/>
          <p:cNvSpPr txBox="1"/>
          <p:nvPr/>
        </p:nvSpPr>
        <p:spPr>
          <a:xfrm>
            <a:off x="1" y="4944534"/>
            <a:ext cx="8331200" cy="1569660"/>
          </a:xfrm>
          <a:prstGeom prst="rect">
            <a:avLst/>
          </a:prstGeom>
          <a:noFill/>
        </p:spPr>
        <p:txBody>
          <a:bodyPr wrap="square" rtlCol="0">
            <a:spAutoFit/>
          </a:bodyPr>
          <a:lstStyle/>
          <a:p>
            <a:r>
              <a:rPr lang="en-US">
                <a:solidFill>
                  <a:srgbClr val="000000"/>
                </a:solidFill>
              </a:rPr>
              <a:t>A) The well definitely becomes harmonic..</a:t>
            </a:r>
          </a:p>
          <a:p>
            <a:r>
              <a:rPr lang="en-US">
                <a:solidFill>
                  <a:srgbClr val="000000"/>
                </a:solidFill>
              </a:rPr>
              <a:t>B) The well definitely becomes anharmonic.</a:t>
            </a:r>
          </a:p>
          <a:p>
            <a:r>
              <a:rPr lang="en-US">
                <a:solidFill>
                  <a:srgbClr val="000000"/>
                </a:solidFill>
              </a:rPr>
              <a:t>C) Whether the well becomes harmonic or anharmonic depends on the function U(x).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61</a:t>
            </a:fld>
            <a:endParaRPr lang="en-US">
              <a:solidFill>
                <a:srgbClr val="000000"/>
              </a:solidFill>
            </a:endParaRPr>
          </a:p>
        </p:txBody>
      </p:sp>
      <p:sp>
        <p:nvSpPr>
          <p:cNvPr id="12" name="TextBox 11"/>
          <p:cNvSpPr txBox="1"/>
          <p:nvPr/>
        </p:nvSpPr>
        <p:spPr>
          <a:xfrm>
            <a:off x="0" y="558800"/>
            <a:ext cx="9144000" cy="2923877"/>
          </a:xfrm>
          <a:prstGeom prst="rect">
            <a:avLst/>
          </a:prstGeom>
          <a:noFill/>
        </p:spPr>
        <p:txBody>
          <a:bodyPr wrap="square" rtlCol="0">
            <a:spAutoFit/>
          </a:bodyPr>
          <a:lstStyle/>
          <a:p>
            <a:r>
              <a:rPr lang="en-US">
                <a:solidFill>
                  <a:srgbClr val="000000"/>
                </a:solidFill>
              </a:rPr>
              <a:t>A particle is oscillating,  back and forth with amplitude </a:t>
            </a:r>
            <a:r>
              <a:rPr lang="en-US" i="1">
                <a:solidFill>
                  <a:srgbClr val="000000"/>
                </a:solidFill>
              </a:rPr>
              <a:t>A</a:t>
            </a:r>
            <a:r>
              <a:rPr lang="en-US">
                <a:solidFill>
                  <a:srgbClr val="000000"/>
                </a:solidFill>
              </a:rPr>
              <a:t>, in a potential well . </a:t>
            </a:r>
          </a:p>
          <a:p>
            <a:r>
              <a:rPr lang="en-US">
                <a:solidFill>
                  <a:srgbClr val="000000"/>
                </a:solidFill>
              </a:rPr>
              <a:t>Notice that, compared to the harmonic x</a:t>
            </a:r>
            <a:r>
              <a:rPr lang="en-US" baseline="30000">
                <a:solidFill>
                  <a:srgbClr val="000000"/>
                </a:solidFill>
              </a:rPr>
              <a:t>2</a:t>
            </a:r>
            <a:r>
              <a:rPr lang="en-US">
                <a:solidFill>
                  <a:srgbClr val="000000"/>
                </a:solidFill>
              </a:rPr>
              <a:t> potential, the anharmonic x</a:t>
            </a:r>
            <a:r>
              <a:rPr lang="en-US" baseline="30000">
                <a:solidFill>
                  <a:srgbClr val="000000"/>
                </a:solidFill>
              </a:rPr>
              <a:t>4</a:t>
            </a:r>
            <a:r>
              <a:rPr lang="en-US">
                <a:solidFill>
                  <a:srgbClr val="000000"/>
                </a:solidFill>
              </a:rPr>
              <a:t> potential has a flatter bottom and steeper sides.  When the amplitude of oscillation is increased, what happens to the period T of the oscillation for the anharmonic x</a:t>
            </a:r>
            <a:r>
              <a:rPr lang="en-US" baseline="30000">
                <a:solidFill>
                  <a:srgbClr val="000000"/>
                </a:solidFill>
              </a:rPr>
              <a:t>4</a:t>
            </a:r>
            <a:r>
              <a:rPr lang="en-US">
                <a:solidFill>
                  <a:srgbClr val="000000"/>
                </a:solidFill>
              </a:rPr>
              <a:t>  potential?</a:t>
            </a:r>
          </a:p>
          <a:p>
            <a:r>
              <a:rPr lang="en-US" sz="2000">
                <a:solidFill>
                  <a:srgbClr val="000000"/>
                </a:solidFill>
              </a:rPr>
              <a:t> </a:t>
            </a:r>
          </a:p>
          <a:p>
            <a:r>
              <a:rPr lang="en-US" sz="2000">
                <a:solidFill>
                  <a:srgbClr val="000000"/>
                </a:solidFill>
              </a:rPr>
              <a:t> </a:t>
            </a:r>
          </a:p>
        </p:txBody>
      </p:sp>
      <p:sp>
        <p:nvSpPr>
          <p:cNvPr id="13" name="TextBox 12"/>
          <p:cNvSpPr txBox="1"/>
          <p:nvPr/>
        </p:nvSpPr>
        <p:spPr>
          <a:xfrm>
            <a:off x="0" y="5657672"/>
            <a:ext cx="8331200" cy="1200328"/>
          </a:xfrm>
          <a:prstGeom prst="rect">
            <a:avLst/>
          </a:prstGeom>
          <a:noFill/>
        </p:spPr>
        <p:txBody>
          <a:bodyPr wrap="square" rtlCol="0">
            <a:spAutoFit/>
          </a:bodyPr>
          <a:lstStyle/>
          <a:p>
            <a:r>
              <a:rPr lang="en-US">
                <a:solidFill>
                  <a:srgbClr val="000000"/>
                </a:solidFill>
              </a:rPr>
              <a:t>A) period T increases, as A increases</a:t>
            </a:r>
          </a:p>
          <a:p>
            <a:r>
              <a:rPr lang="en-US">
                <a:solidFill>
                  <a:srgbClr val="000000"/>
                </a:solidFill>
              </a:rPr>
              <a:t>B) period T decreases, as A increases</a:t>
            </a:r>
          </a:p>
          <a:p>
            <a:r>
              <a:rPr lang="en-US">
                <a:solidFill>
                  <a:srgbClr val="000000"/>
                </a:solidFill>
              </a:rPr>
              <a:t>C) period T remains constant, as A increases</a:t>
            </a:r>
          </a:p>
        </p:txBody>
      </p:sp>
      <p:grpSp>
        <p:nvGrpSpPr>
          <p:cNvPr id="943106" name="Group 2"/>
          <p:cNvGrpSpPr>
            <a:grpSpLocks noChangeAspect="1"/>
          </p:cNvGrpSpPr>
          <p:nvPr/>
        </p:nvGrpSpPr>
        <p:grpSpPr bwMode="auto">
          <a:xfrm>
            <a:off x="4484157" y="2963862"/>
            <a:ext cx="4422775" cy="3153985"/>
            <a:chOff x="2385" y="2086"/>
            <a:chExt cx="4610" cy="3288"/>
          </a:xfrm>
        </p:grpSpPr>
        <p:sp>
          <p:nvSpPr>
            <p:cNvPr id="943107" name="AutoShape 3"/>
            <p:cNvSpPr>
              <a:spLocks noChangeAspect="1" noChangeArrowheads="1" noTextEdit="1"/>
            </p:cNvSpPr>
            <p:nvPr/>
          </p:nvSpPr>
          <p:spPr bwMode="auto">
            <a:xfrm>
              <a:off x="2385" y="2086"/>
              <a:ext cx="4610" cy="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3108" name="Oval 4"/>
            <p:cNvSpPr>
              <a:spLocks noChangeArrowheads="1"/>
            </p:cNvSpPr>
            <p:nvPr/>
          </p:nvSpPr>
          <p:spPr bwMode="auto">
            <a:xfrm>
              <a:off x="3440" y="2230"/>
              <a:ext cx="86" cy="88"/>
            </a:xfrm>
            <a:prstGeom prst="ellipse">
              <a:avLst/>
            </a:prstGeom>
            <a:solidFill>
              <a:srgbClr val="FFFFFF"/>
            </a:solidFill>
            <a:ln w="12700">
              <a:solidFill>
                <a:srgbClr val="FFFFFF"/>
              </a:solidFill>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3109" name="Text Box 5"/>
            <p:cNvSpPr txBox="1">
              <a:spLocks noChangeArrowheads="1"/>
            </p:cNvSpPr>
            <p:nvPr/>
          </p:nvSpPr>
          <p:spPr bwMode="auto">
            <a:xfrm>
              <a:off x="3765" y="2172"/>
              <a:ext cx="81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srgbClr val="000000"/>
                  </a:solidFill>
                  <a:latin typeface="Cambria" charset="0"/>
                  <a:ea typeface="Times New Roman" charset="0"/>
                </a:rPr>
                <a:t>U(x)</a:t>
              </a:r>
              <a:endParaRPr lang="en-US" sz="1800">
                <a:solidFill>
                  <a:srgbClr val="000000"/>
                </a:solidFill>
                <a:latin typeface="Times New Roman" charset="0"/>
                <a:ea typeface="Times New Roman" charset="0"/>
              </a:endParaRPr>
            </a:p>
          </p:txBody>
        </p:sp>
        <p:sp>
          <p:nvSpPr>
            <p:cNvPr id="943110" name="Text Box 6"/>
            <p:cNvSpPr txBox="1">
              <a:spLocks noChangeArrowheads="1"/>
            </p:cNvSpPr>
            <p:nvPr/>
          </p:nvSpPr>
          <p:spPr bwMode="auto">
            <a:xfrm>
              <a:off x="5490" y="256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srgbClr val="000000"/>
                  </a:solidFill>
                  <a:latin typeface="Cambria" charset="0"/>
                  <a:ea typeface="Times New Roman" charset="0"/>
                </a:rPr>
                <a:t>x</a:t>
              </a:r>
              <a:r>
                <a:rPr lang="en-US" sz="1800" baseline="30000">
                  <a:solidFill>
                    <a:srgbClr val="000000"/>
                  </a:solidFill>
                  <a:latin typeface="Cambria" charset="0"/>
                  <a:ea typeface="Times New Roman" charset="0"/>
                </a:rPr>
                <a:t>4</a:t>
              </a:r>
              <a:endParaRPr lang="en-US" sz="1800" baseline="30000">
                <a:solidFill>
                  <a:srgbClr val="000000"/>
                </a:solidFill>
                <a:latin typeface="Times New Roman" charset="0"/>
                <a:ea typeface="Times New Roman" charset="0"/>
              </a:endParaRPr>
            </a:p>
          </p:txBody>
        </p:sp>
        <p:sp>
          <p:nvSpPr>
            <p:cNvPr id="943111" name="Text Box 7"/>
            <p:cNvSpPr txBox="1">
              <a:spLocks noChangeArrowheads="1"/>
            </p:cNvSpPr>
            <p:nvPr/>
          </p:nvSpPr>
          <p:spPr bwMode="auto">
            <a:xfrm>
              <a:off x="6420" y="460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srgbClr val="000000"/>
                  </a:solidFill>
                  <a:latin typeface="Cambria" charset="0"/>
                  <a:ea typeface="Times New Roman" charset="0"/>
                </a:rPr>
                <a:t>x</a:t>
              </a:r>
              <a:endParaRPr lang="en-US" sz="1800">
                <a:solidFill>
                  <a:srgbClr val="000000"/>
                </a:solidFill>
                <a:latin typeface="Times New Roman" charset="0"/>
                <a:ea typeface="Times New Roman" charset="0"/>
              </a:endParaRPr>
            </a:p>
          </p:txBody>
        </p:sp>
        <p:sp>
          <p:nvSpPr>
            <p:cNvPr id="943112" name="Text Box 8"/>
            <p:cNvSpPr txBox="1">
              <a:spLocks noChangeArrowheads="1"/>
            </p:cNvSpPr>
            <p:nvPr/>
          </p:nvSpPr>
          <p:spPr bwMode="auto">
            <a:xfrm>
              <a:off x="6120" y="295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srgbClr val="000000"/>
                  </a:solidFill>
                  <a:latin typeface="Cambria" charset="0"/>
                  <a:ea typeface="Times New Roman" charset="0"/>
                </a:rPr>
                <a:t>x</a:t>
              </a:r>
              <a:r>
                <a:rPr lang="en-US" sz="1800" baseline="30000">
                  <a:solidFill>
                    <a:srgbClr val="000000"/>
                  </a:solidFill>
                  <a:latin typeface="Cambria" charset="0"/>
                  <a:ea typeface="Times New Roman" charset="0"/>
                </a:rPr>
                <a:t>2</a:t>
              </a:r>
              <a:endParaRPr lang="en-US" sz="1800" baseline="30000">
                <a:solidFill>
                  <a:srgbClr val="000000"/>
                </a:solidFill>
                <a:latin typeface="Times New Roman" charset="0"/>
                <a:ea typeface="Times New Roman" charset="0"/>
              </a:endParaRPr>
            </a:p>
          </p:txBody>
        </p:sp>
        <p:sp>
          <p:nvSpPr>
            <p:cNvPr id="943113" name="Line 9"/>
            <p:cNvSpPr>
              <a:spLocks noChangeShapeType="1"/>
            </p:cNvSpPr>
            <p:nvPr/>
          </p:nvSpPr>
          <p:spPr bwMode="auto">
            <a:xfrm>
              <a:off x="2391" y="4546"/>
              <a:ext cx="4305" cy="0"/>
            </a:xfrm>
            <a:prstGeom prst="line">
              <a:avLst/>
            </a:pr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3114" name="Line 10"/>
            <p:cNvSpPr>
              <a:spLocks noChangeShapeType="1"/>
            </p:cNvSpPr>
            <p:nvPr/>
          </p:nvSpPr>
          <p:spPr bwMode="auto">
            <a:xfrm>
              <a:off x="4476" y="2281"/>
              <a:ext cx="30" cy="3075"/>
            </a:xfrm>
            <a:prstGeom prst="line">
              <a:avLst/>
            </a:pr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3115" name="Arc 11"/>
            <p:cNvSpPr>
              <a:spLocks/>
            </p:cNvSpPr>
            <p:nvPr/>
          </p:nvSpPr>
          <p:spPr bwMode="auto">
            <a:xfrm flipV="1">
              <a:off x="2848" y="2086"/>
              <a:ext cx="3243" cy="2445"/>
            </a:xfrm>
            <a:custGeom>
              <a:avLst/>
              <a:gdLst>
                <a:gd name="G0" fmla="+- 20411 0 0"/>
                <a:gd name="G1" fmla="+- 21600 0 0"/>
                <a:gd name="G2" fmla="+- 21600 0 0"/>
                <a:gd name="T0" fmla="*/ 0 w 41093"/>
                <a:gd name="T1" fmla="*/ 14534 h 21600"/>
                <a:gd name="T2" fmla="*/ 41093 w 41093"/>
                <a:gd name="T3" fmla="*/ 15369 h 21600"/>
                <a:gd name="T4" fmla="*/ 20411 w 41093"/>
                <a:gd name="T5" fmla="*/ 21600 h 21600"/>
              </a:gdLst>
              <a:ahLst/>
              <a:cxnLst>
                <a:cxn ang="0">
                  <a:pos x="T0" y="T1"/>
                </a:cxn>
                <a:cxn ang="0">
                  <a:pos x="T2" y="T3"/>
                </a:cxn>
                <a:cxn ang="0">
                  <a:pos x="T4" y="T5"/>
                </a:cxn>
              </a:cxnLst>
              <a:rect l="0" t="0" r="r" b="b"/>
              <a:pathLst>
                <a:path w="41093" h="21600" fill="none" extrusionOk="0">
                  <a:moveTo>
                    <a:pt x="-1" y="14533"/>
                  </a:moveTo>
                  <a:cubicBezTo>
                    <a:pt x="3011" y="5834"/>
                    <a:pt x="11205" y="-1"/>
                    <a:pt x="20411" y="-1"/>
                  </a:cubicBezTo>
                  <a:cubicBezTo>
                    <a:pt x="29940" y="-1"/>
                    <a:pt x="38343" y="6244"/>
                    <a:pt x="41092" y="15369"/>
                  </a:cubicBezTo>
                </a:path>
                <a:path w="41093" h="21600" stroke="0" extrusionOk="0">
                  <a:moveTo>
                    <a:pt x="-1" y="14533"/>
                  </a:moveTo>
                  <a:cubicBezTo>
                    <a:pt x="3011" y="5834"/>
                    <a:pt x="11205" y="-1"/>
                    <a:pt x="20411" y="-1"/>
                  </a:cubicBezTo>
                  <a:cubicBezTo>
                    <a:pt x="29940" y="-1"/>
                    <a:pt x="38343" y="6244"/>
                    <a:pt x="41092" y="15369"/>
                  </a:cubicBezTo>
                  <a:lnTo>
                    <a:pt x="20411" y="21600"/>
                  </a:lnTo>
                  <a:close/>
                </a:path>
              </a:pathLst>
            </a:custGeom>
            <a:noFill/>
            <a:ln w="254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3116" name="Freeform 12"/>
            <p:cNvSpPr>
              <a:spLocks/>
            </p:cNvSpPr>
            <p:nvPr/>
          </p:nvSpPr>
          <p:spPr bwMode="auto">
            <a:xfrm>
              <a:off x="3036" y="2551"/>
              <a:ext cx="2880" cy="1982"/>
            </a:xfrm>
            <a:custGeom>
              <a:avLst/>
              <a:gdLst/>
              <a:ahLst/>
              <a:cxnLst>
                <a:cxn ang="0">
                  <a:pos x="0" y="60"/>
                </a:cxn>
                <a:cxn ang="0">
                  <a:pos x="105" y="1065"/>
                </a:cxn>
                <a:cxn ang="0">
                  <a:pos x="480" y="1800"/>
                </a:cxn>
                <a:cxn ang="0">
                  <a:pos x="1455" y="1980"/>
                </a:cxn>
                <a:cxn ang="0">
                  <a:pos x="2445" y="1785"/>
                </a:cxn>
                <a:cxn ang="0">
                  <a:pos x="2760" y="1005"/>
                </a:cxn>
                <a:cxn ang="0">
                  <a:pos x="2880" y="0"/>
                </a:cxn>
              </a:cxnLst>
              <a:rect l="0" t="0" r="r" b="b"/>
              <a:pathLst>
                <a:path w="2880" h="1982">
                  <a:moveTo>
                    <a:pt x="0" y="60"/>
                  </a:moveTo>
                  <a:cubicBezTo>
                    <a:pt x="15" y="227"/>
                    <a:pt x="25" y="775"/>
                    <a:pt x="105" y="1065"/>
                  </a:cubicBezTo>
                  <a:cubicBezTo>
                    <a:pt x="185" y="1355"/>
                    <a:pt x="255" y="1647"/>
                    <a:pt x="480" y="1800"/>
                  </a:cubicBezTo>
                  <a:cubicBezTo>
                    <a:pt x="705" y="1953"/>
                    <a:pt x="1128" y="1982"/>
                    <a:pt x="1455" y="1980"/>
                  </a:cubicBezTo>
                  <a:cubicBezTo>
                    <a:pt x="1782" y="1978"/>
                    <a:pt x="2227" y="1947"/>
                    <a:pt x="2445" y="1785"/>
                  </a:cubicBezTo>
                  <a:cubicBezTo>
                    <a:pt x="2663" y="1623"/>
                    <a:pt x="2688" y="1302"/>
                    <a:pt x="2760" y="1005"/>
                  </a:cubicBezTo>
                  <a:cubicBezTo>
                    <a:pt x="2832" y="708"/>
                    <a:pt x="2855" y="209"/>
                    <a:pt x="2880" y="0"/>
                  </a:cubicBezTo>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62</a:t>
            </a:fld>
            <a:endParaRPr lang="en-US">
              <a:solidFill>
                <a:srgbClr val="000000"/>
              </a:solidFill>
            </a:endParaRPr>
          </a:p>
        </p:txBody>
      </p:sp>
      <p:sp>
        <p:nvSpPr>
          <p:cNvPr id="3" name="TextBox 2"/>
          <p:cNvSpPr txBox="1"/>
          <p:nvPr/>
        </p:nvSpPr>
        <p:spPr>
          <a:xfrm>
            <a:off x="524933" y="1286933"/>
            <a:ext cx="7866256" cy="5693867"/>
          </a:xfrm>
          <a:prstGeom prst="rect">
            <a:avLst/>
          </a:prstGeom>
          <a:noFill/>
        </p:spPr>
        <p:txBody>
          <a:bodyPr wrap="none" rtlCol="0">
            <a:spAutoFit/>
          </a:bodyPr>
          <a:lstStyle/>
          <a:p>
            <a:r>
              <a:rPr lang="en-US" sz="2800" dirty="0">
                <a:solidFill>
                  <a:srgbClr val="000000"/>
                </a:solidFill>
              </a:rPr>
              <a:t>Summary:</a:t>
            </a:r>
          </a:p>
          <a:p>
            <a:endParaRPr lang="en-US" sz="2800" dirty="0">
              <a:solidFill>
                <a:srgbClr val="000000"/>
              </a:solidFill>
            </a:endParaRPr>
          </a:p>
          <a:p>
            <a:r>
              <a:rPr lang="en-US" sz="2800" dirty="0" smtClean="0">
                <a:solidFill>
                  <a:srgbClr val="000000"/>
                </a:solidFill>
              </a:rPr>
              <a:t>1-D systems, U(x) yields F(x)=-</a:t>
            </a:r>
            <a:r>
              <a:rPr lang="en-US" sz="2800" dirty="0" err="1" smtClean="0">
                <a:solidFill>
                  <a:srgbClr val="000000"/>
                </a:solidFill>
              </a:rPr>
              <a:t>dU</a:t>
            </a:r>
            <a:r>
              <a:rPr lang="en-US" sz="2800" dirty="0" smtClean="0">
                <a:solidFill>
                  <a:srgbClr val="000000"/>
                </a:solidFill>
              </a:rPr>
              <a:t>/dx</a:t>
            </a:r>
            <a:br>
              <a:rPr lang="en-US" sz="2800" dirty="0" smtClean="0">
                <a:solidFill>
                  <a:srgbClr val="000000"/>
                </a:solidFill>
              </a:rPr>
            </a:br>
            <a:endParaRPr lang="en-US" sz="2800" dirty="0" smtClean="0">
              <a:solidFill>
                <a:srgbClr val="000000"/>
              </a:solidFill>
            </a:endParaRPr>
          </a:p>
          <a:p>
            <a:r>
              <a:rPr lang="en-US" sz="2800" dirty="0" smtClean="0">
                <a:solidFill>
                  <a:srgbClr val="000000"/>
                </a:solidFill>
              </a:rPr>
              <a:t>Equilibrium </a:t>
            </a:r>
            <a:r>
              <a:rPr lang="en-US" sz="2800" dirty="0">
                <a:solidFill>
                  <a:srgbClr val="000000"/>
                </a:solidFill>
              </a:rPr>
              <a:t>when U’(x)=</a:t>
            </a:r>
            <a:r>
              <a:rPr lang="en-US" sz="2800" dirty="0" smtClean="0">
                <a:solidFill>
                  <a:srgbClr val="000000"/>
                </a:solidFill>
              </a:rPr>
              <a:t>0</a:t>
            </a:r>
          </a:p>
          <a:p>
            <a:endParaRPr lang="en-US" sz="2800" dirty="0">
              <a:solidFill>
                <a:srgbClr val="000000"/>
              </a:solidFill>
            </a:endParaRPr>
          </a:p>
          <a:p>
            <a:r>
              <a:rPr lang="en-US" sz="2800" dirty="0" smtClean="0">
                <a:solidFill>
                  <a:srgbClr val="000000"/>
                </a:solidFill>
              </a:rPr>
              <a:t>Stable </a:t>
            </a:r>
            <a:r>
              <a:rPr lang="en-US" sz="2800" dirty="0">
                <a:solidFill>
                  <a:srgbClr val="000000"/>
                </a:solidFill>
              </a:rPr>
              <a:t>Equilibrium if U’’(x)&gt;0</a:t>
            </a:r>
            <a:br>
              <a:rPr lang="en-US" sz="2800" dirty="0">
                <a:solidFill>
                  <a:srgbClr val="000000"/>
                </a:solidFill>
              </a:rPr>
            </a:br>
            <a:endParaRPr lang="en-US" sz="2800" dirty="0">
              <a:solidFill>
                <a:srgbClr val="000000"/>
              </a:solidFill>
            </a:endParaRPr>
          </a:p>
          <a:p>
            <a:r>
              <a:rPr lang="en-US" sz="2800" dirty="0">
                <a:solidFill>
                  <a:srgbClr val="000000"/>
                </a:solidFill>
              </a:rPr>
              <a:t>Plots of U(x) </a:t>
            </a:r>
            <a:r>
              <a:rPr lang="en-US" sz="2800" dirty="0" err="1">
                <a:solidFill>
                  <a:srgbClr val="000000"/>
                </a:solidFill>
              </a:rPr>
              <a:t>vs</a:t>
            </a:r>
            <a:r>
              <a:rPr lang="en-US" sz="2800" dirty="0">
                <a:solidFill>
                  <a:srgbClr val="000000"/>
                </a:solidFill>
              </a:rPr>
              <a:t> x give us immediate information</a:t>
            </a:r>
            <a:br>
              <a:rPr lang="en-US" sz="2800" dirty="0">
                <a:solidFill>
                  <a:srgbClr val="000000"/>
                </a:solidFill>
              </a:rPr>
            </a:br>
            <a:r>
              <a:rPr lang="en-US" sz="2800" dirty="0">
                <a:solidFill>
                  <a:srgbClr val="000000"/>
                </a:solidFill>
              </a:rPr>
              <a:t>(about binding, motion, v(x), v(t), equilibrium, ...)</a:t>
            </a:r>
          </a:p>
          <a:p>
            <a:pPr>
              <a:buFontTx/>
              <a:buChar char="-"/>
            </a:pPr>
            <a:endParaRPr lang="en-US" sz="2800" dirty="0">
              <a:solidFill>
                <a:srgbClr val="000000"/>
              </a:solidFill>
            </a:endParaRPr>
          </a:p>
          <a:p>
            <a:pPr>
              <a:buFontTx/>
              <a:buChar char="-"/>
            </a:pPr>
            <a:r>
              <a:rPr lang="en-US" sz="2800" dirty="0">
                <a:solidFill>
                  <a:srgbClr val="000000"/>
                </a:solidFill>
              </a:rPr>
              <a:t> </a:t>
            </a:r>
          </a:p>
          <a:p>
            <a:endParaRPr lang="en-US" sz="2800"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7</a:t>
            </a:fld>
            <a:endParaRPr lang="en-US"/>
          </a:p>
        </p:txBody>
      </p:sp>
      <p:sp>
        <p:nvSpPr>
          <p:cNvPr id="3" name="TextBox 2"/>
          <p:cNvSpPr txBox="1"/>
          <p:nvPr/>
        </p:nvSpPr>
        <p:spPr>
          <a:xfrm>
            <a:off x="728133" y="1354667"/>
            <a:ext cx="7874000" cy="2062103"/>
          </a:xfrm>
          <a:prstGeom prst="rect">
            <a:avLst/>
          </a:prstGeom>
          <a:noFill/>
        </p:spPr>
        <p:txBody>
          <a:bodyPr wrap="square" rtlCol="0">
            <a:spAutoFit/>
          </a:bodyPr>
          <a:lstStyle/>
          <a:p>
            <a:pPr marL="514350" indent="-514350">
              <a:buAutoNum type="alphaUcParenR"/>
            </a:pPr>
            <a:r>
              <a:rPr lang="en-US" sz="3200"/>
              <a:t>Done with page 1 (pretzels),  got it!</a:t>
            </a:r>
          </a:p>
          <a:p>
            <a:pPr marL="514350" indent="-514350">
              <a:buAutoNum type="alphaUcParenR"/>
            </a:pPr>
            <a:r>
              <a:rPr lang="en-US" sz="3200"/>
              <a:t>Done with p. 1 (but not so confident)</a:t>
            </a:r>
          </a:p>
          <a:p>
            <a:pPr marL="514350" indent="-514350">
              <a:buAutoNum type="alphaUcParenR"/>
            </a:pPr>
            <a:r>
              <a:rPr lang="en-US" sz="3200"/>
              <a:t>Done with page 2 (E field), got it!</a:t>
            </a:r>
          </a:p>
          <a:p>
            <a:pPr marL="514350" indent="-514350">
              <a:buAutoNum type="alphaUcParenR"/>
            </a:pPr>
            <a:r>
              <a:rPr lang="en-US" sz="3200"/>
              <a:t>Done with p. 2 (but not so confident)</a:t>
            </a:r>
          </a:p>
        </p:txBody>
      </p:sp>
    </p:spTree>
    <p:extLst>
      <p:ext uri="{BB962C8B-B14F-4D97-AF65-F5344CB8AC3E}">
        <p14:creationId xmlns:p14="http://schemas.microsoft.com/office/powerpoint/2010/main" val="21697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99067" y="576263"/>
            <a:ext cx="6070071" cy="1143000"/>
          </a:xfrm>
          <a:prstGeom prst="rect">
            <a:avLst/>
          </a:prstGeom>
          <a:noFill/>
          <a:ln w="9525">
            <a:noFill/>
            <a:miter lim="800000"/>
            <a:headEnd/>
            <a:tailEnd/>
          </a:ln>
        </p:spPr>
        <p:txBody>
          <a:bodyPr anchor="ctr">
            <a:prstTxWarp prst="textNoShape">
              <a:avLst/>
            </a:prstTxWarp>
          </a:bodyPr>
          <a:lstStyle/>
          <a:p>
            <a:pPr>
              <a:defRPr/>
            </a:pPr>
            <a:r>
              <a:rPr lang="en-US" kern="0">
                <a:solidFill>
                  <a:srgbClr val="000000"/>
                </a:solidFill>
                <a:latin typeface="Arial"/>
                <a:cs typeface="Arial"/>
              </a:rPr>
              <a:t>How was last Thursday’s test for you?</a:t>
            </a:r>
            <a:endParaRPr lang="en-US" sz="4400" kern="0">
              <a:solidFill>
                <a:srgbClr val="000000"/>
              </a:solidFill>
              <a:latin typeface="Arial"/>
              <a:cs typeface="Arial"/>
            </a:endParaRPr>
          </a:p>
        </p:txBody>
      </p:sp>
      <p:sp>
        <p:nvSpPr>
          <p:cNvPr id="6" name="Rectangle 3"/>
          <p:cNvSpPr txBox="1">
            <a:spLocks noChangeArrowheads="1"/>
          </p:cNvSpPr>
          <p:nvPr/>
        </p:nvSpPr>
        <p:spPr bwMode="auto">
          <a:xfrm>
            <a:off x="494251" y="1945746"/>
            <a:ext cx="8446549" cy="2901950"/>
          </a:xfrm>
          <a:prstGeom prst="rect">
            <a:avLst/>
          </a:prstGeom>
          <a:noFill/>
          <a:ln w="9525">
            <a:noFill/>
            <a:miter lim="800000"/>
            <a:headEnd/>
            <a:tailEnd/>
          </a:ln>
        </p:spPr>
        <p:txBody>
          <a:bodyPr>
            <a:prstTxWarp prst="textNoShape">
              <a:avLst/>
            </a:prstTxWarp>
          </a:bodyPr>
          <a:lstStyle/>
          <a:p>
            <a:pPr marL="609600" indent="-609600">
              <a:spcBef>
                <a:spcPct val="20000"/>
              </a:spcBef>
              <a:defRPr/>
            </a:pPr>
            <a:r>
              <a:rPr lang="en-US" kern="0" dirty="0">
                <a:solidFill>
                  <a:srgbClr val="000000"/>
                </a:solidFill>
                <a:latin typeface="Arial"/>
              </a:rPr>
              <a:t>A) </a:t>
            </a:r>
            <a:r>
              <a:rPr lang="en-US" i="1" kern="0" dirty="0">
                <a:solidFill>
                  <a:srgbClr val="000000"/>
                </a:solidFill>
                <a:latin typeface="Arial"/>
              </a:rPr>
              <a:t>Way</a:t>
            </a:r>
            <a:r>
              <a:rPr lang="en-US" kern="0" dirty="0">
                <a:solidFill>
                  <a:srgbClr val="000000"/>
                </a:solidFill>
                <a:latin typeface="Arial"/>
              </a:rPr>
              <a:t> too hard - no fair!</a:t>
            </a:r>
          </a:p>
          <a:p>
            <a:pPr marL="609600" indent="-609600">
              <a:spcBef>
                <a:spcPct val="20000"/>
              </a:spcBef>
              <a:defRPr/>
            </a:pPr>
            <a:r>
              <a:rPr lang="en-US" kern="0" dirty="0">
                <a:solidFill>
                  <a:srgbClr val="000000"/>
                </a:solidFill>
                <a:latin typeface="Arial"/>
              </a:rPr>
              <a:t>B) Hard, but fair</a:t>
            </a:r>
          </a:p>
          <a:p>
            <a:pPr marL="609600" indent="-609600">
              <a:spcBef>
                <a:spcPct val="20000"/>
              </a:spcBef>
              <a:defRPr/>
            </a:pPr>
            <a:r>
              <a:rPr lang="en-US" kern="0" dirty="0">
                <a:solidFill>
                  <a:srgbClr val="000000"/>
                </a:solidFill>
                <a:latin typeface="Arial"/>
              </a:rPr>
              <a:t>C) Seemed reasonable.</a:t>
            </a:r>
          </a:p>
          <a:p>
            <a:pPr marL="609600" indent="-609600">
              <a:spcBef>
                <a:spcPct val="20000"/>
              </a:spcBef>
              <a:defRPr/>
            </a:pPr>
            <a:r>
              <a:rPr lang="en-US" kern="0" dirty="0">
                <a:solidFill>
                  <a:srgbClr val="000000"/>
                </a:solidFill>
                <a:latin typeface="Arial"/>
              </a:rPr>
              <a:t>D) Easy/fair enough, thanks!</a:t>
            </a:r>
          </a:p>
          <a:p>
            <a:pPr marL="609600" indent="-609600">
              <a:spcBef>
                <a:spcPct val="20000"/>
              </a:spcBef>
              <a:defRPr/>
            </a:pPr>
            <a:r>
              <a:rPr lang="en-US" kern="0" dirty="0">
                <a:solidFill>
                  <a:srgbClr val="000000"/>
                </a:solidFill>
                <a:latin typeface="Arial"/>
              </a:rPr>
              <a:t>E) Almost too</a:t>
            </a:r>
            <a:r>
              <a:rPr lang="en-US" i="1" kern="0" dirty="0">
                <a:solidFill>
                  <a:srgbClr val="000000"/>
                </a:solidFill>
                <a:latin typeface="Arial"/>
              </a:rPr>
              <a:t> </a:t>
            </a:r>
            <a:r>
              <a:rPr lang="en-US" kern="0" dirty="0">
                <a:solidFill>
                  <a:srgbClr val="000000"/>
                </a:solidFill>
                <a:latin typeface="Arial"/>
              </a:rPr>
              <a:t>easy, really should make it harder next time!</a:t>
            </a:r>
            <a:endParaRPr lang="en-US" sz="3200" kern="0" dirty="0">
              <a:solidFill>
                <a:srgbClr val="000000"/>
              </a:solidFill>
              <a:latin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1388532" y="3166533"/>
            <a:ext cx="6230648" cy="3449109"/>
            <a:chOff x="2748" y="2939"/>
            <a:chExt cx="5040" cy="2790"/>
          </a:xfrm>
        </p:grpSpPr>
        <p:sp>
          <p:nvSpPr>
            <p:cNvPr id="937987" name="AutoShape 3"/>
            <p:cNvSpPr>
              <a:spLocks noChangeAspect="1" noChangeArrowheads="1" noTextEdit="1"/>
            </p:cNvSpPr>
            <p:nvPr/>
          </p:nvSpPr>
          <p:spPr bwMode="auto">
            <a:xfrm>
              <a:off x="2748" y="2939"/>
              <a:ext cx="5040" cy="2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88" name="Line 4"/>
            <p:cNvSpPr>
              <a:spLocks noChangeShapeType="1"/>
            </p:cNvSpPr>
            <p:nvPr/>
          </p:nvSpPr>
          <p:spPr bwMode="auto">
            <a:xfrm>
              <a:off x="2749" y="3500"/>
              <a:ext cx="935"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89" name="Line 5"/>
            <p:cNvSpPr>
              <a:spLocks noChangeShapeType="1"/>
            </p:cNvSpPr>
            <p:nvPr/>
          </p:nvSpPr>
          <p:spPr bwMode="auto">
            <a:xfrm>
              <a:off x="2749" y="3126"/>
              <a:ext cx="934"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0" name="Line 6"/>
            <p:cNvSpPr>
              <a:spLocks noChangeShapeType="1"/>
            </p:cNvSpPr>
            <p:nvPr/>
          </p:nvSpPr>
          <p:spPr bwMode="auto">
            <a:xfrm>
              <a:off x="2749" y="3874"/>
              <a:ext cx="935"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1" name="Line 7"/>
            <p:cNvSpPr>
              <a:spLocks noChangeShapeType="1"/>
            </p:cNvSpPr>
            <p:nvPr/>
          </p:nvSpPr>
          <p:spPr bwMode="auto">
            <a:xfrm>
              <a:off x="2749" y="4248"/>
              <a:ext cx="935"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2" name="Line 8"/>
            <p:cNvSpPr>
              <a:spLocks noChangeShapeType="1"/>
            </p:cNvSpPr>
            <p:nvPr/>
          </p:nvSpPr>
          <p:spPr bwMode="auto">
            <a:xfrm>
              <a:off x="2774" y="4621"/>
              <a:ext cx="936"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3" name="Line 9"/>
            <p:cNvSpPr>
              <a:spLocks noChangeShapeType="1"/>
            </p:cNvSpPr>
            <p:nvPr/>
          </p:nvSpPr>
          <p:spPr bwMode="auto">
            <a:xfrm>
              <a:off x="2748" y="4998"/>
              <a:ext cx="935"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4" name="Line 10"/>
            <p:cNvSpPr>
              <a:spLocks noChangeShapeType="1"/>
            </p:cNvSpPr>
            <p:nvPr/>
          </p:nvSpPr>
          <p:spPr bwMode="auto">
            <a:xfrm>
              <a:off x="2749" y="5421"/>
              <a:ext cx="934"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5" name="Line 11"/>
            <p:cNvSpPr>
              <a:spLocks noChangeShapeType="1"/>
            </p:cNvSpPr>
            <p:nvPr/>
          </p:nvSpPr>
          <p:spPr bwMode="auto">
            <a:xfrm>
              <a:off x="4058" y="3500"/>
              <a:ext cx="934"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6" name="Line 12"/>
            <p:cNvSpPr>
              <a:spLocks noChangeShapeType="1"/>
            </p:cNvSpPr>
            <p:nvPr/>
          </p:nvSpPr>
          <p:spPr bwMode="auto">
            <a:xfrm>
              <a:off x="4058" y="3126"/>
              <a:ext cx="934"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7" name="Line 13"/>
            <p:cNvSpPr>
              <a:spLocks noChangeShapeType="1"/>
            </p:cNvSpPr>
            <p:nvPr/>
          </p:nvSpPr>
          <p:spPr bwMode="auto">
            <a:xfrm>
              <a:off x="4058" y="3874"/>
              <a:ext cx="934"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8" name="Line 14"/>
            <p:cNvSpPr>
              <a:spLocks noChangeShapeType="1"/>
            </p:cNvSpPr>
            <p:nvPr/>
          </p:nvSpPr>
          <p:spPr bwMode="auto">
            <a:xfrm>
              <a:off x="4058" y="4248"/>
              <a:ext cx="934"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999" name="Line 15"/>
            <p:cNvSpPr>
              <a:spLocks noChangeShapeType="1"/>
            </p:cNvSpPr>
            <p:nvPr/>
          </p:nvSpPr>
          <p:spPr bwMode="auto">
            <a:xfrm>
              <a:off x="4082" y="4621"/>
              <a:ext cx="936" cy="4"/>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0" name="Line 16"/>
            <p:cNvSpPr>
              <a:spLocks noChangeShapeType="1"/>
            </p:cNvSpPr>
            <p:nvPr/>
          </p:nvSpPr>
          <p:spPr bwMode="auto">
            <a:xfrm>
              <a:off x="4056" y="4998"/>
              <a:ext cx="936"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1" name="Line 17"/>
            <p:cNvSpPr>
              <a:spLocks noChangeShapeType="1"/>
            </p:cNvSpPr>
            <p:nvPr/>
          </p:nvSpPr>
          <p:spPr bwMode="auto">
            <a:xfrm>
              <a:off x="4058" y="5421"/>
              <a:ext cx="934"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2" name="Line 18"/>
            <p:cNvSpPr>
              <a:spLocks noChangeShapeType="1"/>
            </p:cNvSpPr>
            <p:nvPr/>
          </p:nvSpPr>
          <p:spPr bwMode="auto">
            <a:xfrm>
              <a:off x="5367" y="3501"/>
              <a:ext cx="934"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3" name="Line 19"/>
            <p:cNvSpPr>
              <a:spLocks noChangeShapeType="1"/>
            </p:cNvSpPr>
            <p:nvPr/>
          </p:nvSpPr>
          <p:spPr bwMode="auto">
            <a:xfrm>
              <a:off x="5367" y="3126"/>
              <a:ext cx="932"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4" name="Line 20"/>
            <p:cNvSpPr>
              <a:spLocks noChangeShapeType="1"/>
            </p:cNvSpPr>
            <p:nvPr/>
          </p:nvSpPr>
          <p:spPr bwMode="auto">
            <a:xfrm>
              <a:off x="5367" y="3875"/>
              <a:ext cx="934"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5" name="Line 21"/>
            <p:cNvSpPr>
              <a:spLocks noChangeShapeType="1"/>
            </p:cNvSpPr>
            <p:nvPr/>
          </p:nvSpPr>
          <p:spPr bwMode="auto">
            <a:xfrm>
              <a:off x="5367" y="4250"/>
              <a:ext cx="934"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6" name="Line 22"/>
            <p:cNvSpPr>
              <a:spLocks noChangeShapeType="1"/>
            </p:cNvSpPr>
            <p:nvPr/>
          </p:nvSpPr>
          <p:spPr bwMode="auto">
            <a:xfrm>
              <a:off x="5391" y="4621"/>
              <a:ext cx="936" cy="6"/>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7" name="Line 23"/>
            <p:cNvSpPr>
              <a:spLocks noChangeShapeType="1"/>
            </p:cNvSpPr>
            <p:nvPr/>
          </p:nvSpPr>
          <p:spPr bwMode="auto">
            <a:xfrm>
              <a:off x="5365" y="4998"/>
              <a:ext cx="934"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8" name="Line 24"/>
            <p:cNvSpPr>
              <a:spLocks noChangeShapeType="1"/>
            </p:cNvSpPr>
            <p:nvPr/>
          </p:nvSpPr>
          <p:spPr bwMode="auto">
            <a:xfrm>
              <a:off x="5367" y="5422"/>
              <a:ext cx="932"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09" name="Line 25"/>
            <p:cNvSpPr>
              <a:spLocks noChangeShapeType="1"/>
            </p:cNvSpPr>
            <p:nvPr/>
          </p:nvSpPr>
          <p:spPr bwMode="auto">
            <a:xfrm>
              <a:off x="6676" y="3500"/>
              <a:ext cx="933"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10" name="Line 26"/>
            <p:cNvSpPr>
              <a:spLocks noChangeShapeType="1"/>
            </p:cNvSpPr>
            <p:nvPr/>
          </p:nvSpPr>
          <p:spPr bwMode="auto">
            <a:xfrm>
              <a:off x="6676" y="3126"/>
              <a:ext cx="933"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11" name="Line 27"/>
            <p:cNvSpPr>
              <a:spLocks noChangeShapeType="1"/>
            </p:cNvSpPr>
            <p:nvPr/>
          </p:nvSpPr>
          <p:spPr bwMode="auto">
            <a:xfrm>
              <a:off x="6676" y="3874"/>
              <a:ext cx="933"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12" name="Line 28"/>
            <p:cNvSpPr>
              <a:spLocks noChangeShapeType="1"/>
            </p:cNvSpPr>
            <p:nvPr/>
          </p:nvSpPr>
          <p:spPr bwMode="auto">
            <a:xfrm>
              <a:off x="6676" y="4248"/>
              <a:ext cx="933"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13" name="Line 29"/>
            <p:cNvSpPr>
              <a:spLocks noChangeShapeType="1"/>
            </p:cNvSpPr>
            <p:nvPr/>
          </p:nvSpPr>
          <p:spPr bwMode="auto">
            <a:xfrm>
              <a:off x="6699" y="4621"/>
              <a:ext cx="936" cy="4"/>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14" name="Line 30"/>
            <p:cNvSpPr>
              <a:spLocks noChangeShapeType="1"/>
            </p:cNvSpPr>
            <p:nvPr/>
          </p:nvSpPr>
          <p:spPr bwMode="auto">
            <a:xfrm>
              <a:off x="6673" y="4998"/>
              <a:ext cx="936"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15" name="Line 31"/>
            <p:cNvSpPr>
              <a:spLocks noChangeShapeType="1"/>
            </p:cNvSpPr>
            <p:nvPr/>
          </p:nvSpPr>
          <p:spPr bwMode="auto">
            <a:xfrm>
              <a:off x="6676" y="5421"/>
              <a:ext cx="933"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4" name="Group 32"/>
            <p:cNvGrpSpPr>
              <a:grpSpLocks/>
            </p:cNvGrpSpPr>
            <p:nvPr/>
          </p:nvGrpSpPr>
          <p:grpSpPr bwMode="auto">
            <a:xfrm>
              <a:off x="3870" y="3687"/>
              <a:ext cx="2619" cy="1123"/>
              <a:chOff x="3871" y="3687"/>
              <a:chExt cx="2619" cy="1123"/>
            </a:xfrm>
          </p:grpSpPr>
          <p:sp>
            <p:nvSpPr>
              <p:cNvPr id="938017" name="Rectangle 33"/>
              <p:cNvSpPr>
                <a:spLocks noChangeArrowheads="1"/>
              </p:cNvSpPr>
              <p:nvPr/>
            </p:nvSpPr>
            <p:spPr bwMode="auto">
              <a:xfrm>
                <a:off x="3871" y="3687"/>
                <a:ext cx="2618" cy="1122"/>
              </a:xfrm>
              <a:prstGeom prst="rect">
                <a:avLst/>
              </a:prstGeom>
              <a:solidFill>
                <a:srgbClr val="FFFFFF">
                  <a:alpha val="0"/>
                </a:srgbClr>
              </a:solidFill>
              <a:ln w="19050">
                <a:solidFill>
                  <a:srgbClr val="000000"/>
                </a:solidFill>
                <a:prstDash val="lgDash"/>
                <a:miter lim="800000"/>
                <a:headEnd/>
                <a:tailEnd/>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18" name="Line 34"/>
              <p:cNvSpPr>
                <a:spLocks noChangeShapeType="1"/>
              </p:cNvSpPr>
              <p:nvPr/>
            </p:nvSpPr>
            <p:spPr bwMode="auto">
              <a:xfrm flipH="1">
                <a:off x="4806" y="3687"/>
                <a:ext cx="187" cy="1"/>
              </a:xfrm>
              <a:prstGeom prst="line">
                <a:avLst/>
              </a:prstGeom>
              <a:noFill/>
              <a:ln w="25400">
                <a:solidFill>
                  <a:srgbClr val="000000"/>
                </a:solidFill>
                <a:round/>
                <a:headEnd/>
                <a:tailEnd type="triangle" w="med" len="lg"/>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19" name="Line 35"/>
              <p:cNvSpPr>
                <a:spLocks noChangeShapeType="1"/>
              </p:cNvSpPr>
              <p:nvPr/>
            </p:nvSpPr>
            <p:spPr bwMode="auto">
              <a:xfrm>
                <a:off x="4806" y="4809"/>
                <a:ext cx="187" cy="1"/>
              </a:xfrm>
              <a:prstGeom prst="line">
                <a:avLst/>
              </a:prstGeom>
              <a:noFill/>
              <a:ln w="25400">
                <a:solidFill>
                  <a:srgbClr val="000000"/>
                </a:solidFill>
                <a:round/>
                <a:headEnd/>
                <a:tailEnd type="triangle" w="med" len="lg"/>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20" name="Line 36"/>
              <p:cNvSpPr>
                <a:spLocks noChangeShapeType="1"/>
              </p:cNvSpPr>
              <p:nvPr/>
            </p:nvSpPr>
            <p:spPr bwMode="auto">
              <a:xfrm rot="5400000" flipH="1">
                <a:off x="6396" y="3967"/>
                <a:ext cx="187" cy="1"/>
              </a:xfrm>
              <a:prstGeom prst="line">
                <a:avLst/>
              </a:prstGeom>
              <a:noFill/>
              <a:ln w="25400">
                <a:solidFill>
                  <a:srgbClr val="000000"/>
                </a:solidFill>
                <a:round/>
                <a:headEnd/>
                <a:tailEnd type="triangle" w="med" len="lg"/>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021" name="Line 37"/>
              <p:cNvSpPr>
                <a:spLocks noChangeShapeType="1"/>
              </p:cNvSpPr>
              <p:nvPr/>
            </p:nvSpPr>
            <p:spPr bwMode="auto">
              <a:xfrm rot="16200000" flipH="1">
                <a:off x="3778" y="4154"/>
                <a:ext cx="187" cy="1"/>
              </a:xfrm>
              <a:prstGeom prst="line">
                <a:avLst/>
              </a:prstGeom>
              <a:noFill/>
              <a:ln w="25400">
                <a:solidFill>
                  <a:srgbClr val="000000"/>
                </a:solidFill>
                <a:round/>
                <a:headEnd/>
                <a:tailEnd type="triangle" w="med" len="lg"/>
              </a:ln>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a:t>
            </a:fld>
            <a:endParaRPr lang="en-US">
              <a:solidFill>
                <a:srgbClr val="000000"/>
              </a:solidFill>
            </a:endParaRPr>
          </a:p>
        </p:txBody>
      </p:sp>
      <p:sp>
        <p:nvSpPr>
          <p:cNvPr id="40" name="TextBox 39"/>
          <p:cNvSpPr txBox="1"/>
          <p:nvPr/>
        </p:nvSpPr>
        <p:spPr>
          <a:xfrm>
            <a:off x="203201" y="118531"/>
            <a:ext cx="8517466" cy="4001095"/>
          </a:xfrm>
          <a:prstGeom prst="rect">
            <a:avLst/>
          </a:prstGeom>
          <a:noFill/>
        </p:spPr>
        <p:txBody>
          <a:bodyPr wrap="square" rtlCol="0">
            <a:spAutoFit/>
          </a:bodyPr>
          <a:lstStyle/>
          <a:p>
            <a:r>
              <a:rPr lang="en-US" sz="2600">
                <a:solidFill>
                  <a:srgbClr val="000000"/>
                </a:solidFill>
              </a:rPr>
              <a:t>Consider the vector field               , where E</a:t>
            </a:r>
            <a:r>
              <a:rPr lang="en-US" sz="2600" baseline="-25000">
                <a:solidFill>
                  <a:srgbClr val="000000"/>
                </a:solidFill>
              </a:rPr>
              <a:t>0</a:t>
            </a:r>
            <a:r>
              <a:rPr lang="en-US" sz="2600">
                <a:solidFill>
                  <a:srgbClr val="000000"/>
                </a:solidFill>
              </a:rPr>
              <a:t> is a constant, and consider the closed square path </a:t>
            </a:r>
            <a:r>
              <a:rPr lang="en-US" sz="2600" i="1">
                <a:solidFill>
                  <a:srgbClr val="000000"/>
                </a:solidFill>
              </a:rPr>
              <a:t>L</a:t>
            </a:r>
            <a:r>
              <a:rPr lang="en-US" sz="2600">
                <a:solidFill>
                  <a:srgbClr val="000000"/>
                </a:solidFill>
              </a:rPr>
              <a:t> shown.</a:t>
            </a:r>
          </a:p>
          <a:p>
            <a:r>
              <a:rPr lang="en-US" sz="2600">
                <a:solidFill>
                  <a:srgbClr val="000000"/>
                </a:solidFill>
              </a:rPr>
              <a:t> </a:t>
            </a:r>
          </a:p>
          <a:p>
            <a:r>
              <a:rPr lang="en-US" sz="2600">
                <a:solidFill>
                  <a:srgbClr val="000000"/>
                </a:solidFill>
              </a:rPr>
              <a:t>What can you say about the line integral              ?</a:t>
            </a:r>
          </a:p>
          <a:p>
            <a:r>
              <a:rPr lang="en-US" sz="2600">
                <a:solidFill>
                  <a:srgbClr val="000000"/>
                </a:solidFill>
              </a:rPr>
              <a:t>A) It is positive</a:t>
            </a:r>
          </a:p>
          <a:p>
            <a:r>
              <a:rPr lang="en-US" sz="2600">
                <a:solidFill>
                  <a:srgbClr val="000000"/>
                </a:solidFill>
              </a:rPr>
              <a:t>B)  It is negative   </a:t>
            </a:r>
          </a:p>
          <a:p>
            <a:r>
              <a:rPr lang="en-US" sz="2600">
                <a:solidFill>
                  <a:srgbClr val="000000"/>
                </a:solidFill>
              </a:rPr>
              <a:t>C)  It is zero  </a:t>
            </a:r>
          </a:p>
          <a:p>
            <a:r>
              <a:rPr lang="en-US" sz="2600">
                <a:solidFill>
                  <a:srgbClr val="000000"/>
                </a:solidFill>
              </a:rPr>
              <a:t>D) It cannot be determined from the information given!</a:t>
            </a:r>
          </a:p>
          <a:p>
            <a:r>
              <a:rPr lang="en-US" sz="2600">
                <a:solidFill>
                  <a:srgbClr val="000000"/>
                </a:solidFill>
              </a:rPr>
              <a:t> </a:t>
            </a:r>
          </a:p>
          <a:p>
            <a:endParaRPr lang="en-US" sz="2000">
              <a:solidFill>
                <a:srgbClr val="000000"/>
              </a:solidFill>
            </a:endParaRPr>
          </a:p>
        </p:txBody>
      </p:sp>
      <p:graphicFrame>
        <p:nvGraphicFramePr>
          <p:cNvPr id="938025" name="Object 41"/>
          <p:cNvGraphicFramePr>
            <a:graphicFrameLocks noChangeAspect="1"/>
          </p:cNvGraphicFramePr>
          <p:nvPr/>
        </p:nvGraphicFramePr>
        <p:xfrm>
          <a:off x="3919537" y="118535"/>
          <a:ext cx="1300162" cy="527050"/>
        </p:xfrm>
        <a:graphic>
          <a:graphicData uri="http://schemas.openxmlformats.org/presentationml/2006/ole">
            <mc:AlternateContent xmlns:mc="http://schemas.openxmlformats.org/markup-compatibility/2006">
              <mc:Choice xmlns:v="urn:schemas-microsoft-com:vml" Requires="v">
                <p:oleObj spid="_x0000_s1005592" name="Equation" r:id="rId4" imgW="533400" imgH="215900" progId="Equation.3">
                  <p:embed/>
                </p:oleObj>
              </mc:Choice>
              <mc:Fallback>
                <p:oleObj name="Equation" r:id="rId4" imgW="5334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7" y="118535"/>
                        <a:ext cx="1300162"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8026" name="Object 42"/>
          <p:cNvGraphicFramePr>
            <a:graphicFrameLocks noChangeAspect="1"/>
          </p:cNvGraphicFramePr>
          <p:nvPr/>
        </p:nvGraphicFramePr>
        <p:xfrm>
          <a:off x="6248404" y="1275823"/>
          <a:ext cx="1114425" cy="650875"/>
        </p:xfrm>
        <a:graphic>
          <a:graphicData uri="http://schemas.openxmlformats.org/presentationml/2006/ole">
            <mc:AlternateContent xmlns:mc="http://schemas.openxmlformats.org/markup-compatibility/2006">
              <mc:Choice xmlns:v="urn:schemas-microsoft-com:vml" Requires="v">
                <p:oleObj spid="_x0000_s1005593" name="Equation" r:id="rId6" imgW="457200" imgH="266700" progId="Equation.3">
                  <p:embed/>
                </p:oleObj>
              </mc:Choice>
              <mc:Fallback>
                <p:oleObj name="Equation" r:id="rId6" imgW="457200" imgH="266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4" y="1275823"/>
                        <a:ext cx="1114425"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10879</TotalTime>
  <Words>9647</Words>
  <Application>Microsoft Macintosh PowerPoint</Application>
  <PresentationFormat>On-screen Show (4:3)</PresentationFormat>
  <Paragraphs>868</Paragraphs>
  <Slides>62</Slides>
  <Notes>60</Notes>
  <HiddenSlides>14</HiddenSlides>
  <MMClips>1</MMClips>
  <ScaleCrop>false</ScaleCrop>
  <HeadingPairs>
    <vt:vector size="8" baseType="variant">
      <vt:variant>
        <vt:lpstr>Theme</vt:lpstr>
      </vt:variant>
      <vt:variant>
        <vt:i4>4</vt:i4>
      </vt:variant>
      <vt:variant>
        <vt:lpstr>Links</vt:lpstr>
      </vt:variant>
      <vt:variant>
        <vt:i4>1</vt:i4>
      </vt:variant>
      <vt:variant>
        <vt:lpstr>Embedded OLE Servers</vt:lpstr>
      </vt:variant>
      <vt:variant>
        <vt:i4>1</vt:i4>
      </vt:variant>
      <vt:variant>
        <vt:lpstr>Slide Titles</vt:lpstr>
      </vt:variant>
      <vt:variant>
        <vt:i4>62</vt:i4>
      </vt:variant>
    </vt:vector>
  </HeadingPairs>
  <TitlesOfParts>
    <vt:vector size="68" baseType="lpstr">
      <vt:lpstr>Default Design</vt:lpstr>
      <vt:lpstr>1_Default Design</vt:lpstr>
      <vt:lpstr>Office Theme</vt:lpstr>
      <vt:lpstr>2_Default Design</vt:lpstr>
      <vt:lpstr>!OLE_LINK4</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Steven Pollock</cp:lastModifiedBy>
  <cp:revision>432</cp:revision>
  <cp:lastPrinted>2012-02-15T17:59:12Z</cp:lastPrinted>
  <dcterms:created xsi:type="dcterms:W3CDTF">2011-02-08T23:45:18Z</dcterms:created>
  <dcterms:modified xsi:type="dcterms:W3CDTF">2012-05-24T21:31:34Z</dcterms:modified>
</cp:coreProperties>
</file>