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8.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56.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19.bin" ContentType="application/vnd.openxmlformats-officedocument.oleObject"/>
  <Override PartName="/ppt/notesSlides/notesSlide60.xml" ContentType="application/vnd.openxmlformats-officedocument.presentationml.notesSlide+xml"/>
  <Override PartName="/ppt/embeddings/oleObject20.bin" ContentType="application/vnd.openxmlformats-officedocument.oleObject"/>
  <Override PartName="/ppt/notesSlides/notesSlide61.xml" ContentType="application/vnd.openxmlformats-officedocument.presentationml.notesSlide+xml"/>
  <Override PartName="/ppt/embeddings/oleObject21.bin" ContentType="application/vnd.openxmlformats-officedocument.oleObject"/>
  <Override PartName="/ppt/notesSlides/notesSlide62.xml" ContentType="application/vnd.openxmlformats-officedocument.presentationml.notesSlide+xml"/>
  <Override PartName="/ppt/embeddings/oleObject22.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embeddings/oleObject23.bin" ContentType="application/vnd.openxmlformats-officedocument.oleObject"/>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80.xml" ContentType="application/vnd.openxmlformats-officedocument.presentationml.notesSlide+xml"/>
  <Override PartName="/ppt/embeddings/oleObject29.bin" ContentType="application/vnd.openxmlformats-officedocument.oleObject"/>
  <Override PartName="/ppt/notesSlides/notesSlide81.xml" ContentType="application/vnd.openxmlformats-officedocument.presentationml.notesSlide+xml"/>
  <Override PartName="/ppt/notesSlides/notesSlide82.xml" ContentType="application/vnd.openxmlformats-officedocument.presentationml.notesSlide+xml"/>
  <Override PartName="/ppt/embeddings/oleObject30.bin" ContentType="application/vnd.openxmlformats-officedocument.oleObject"/>
  <Override PartName="/ppt/notesSlides/notesSlide83.xml" ContentType="application/vnd.openxmlformats-officedocument.presentationml.notesSlide+xml"/>
  <Override PartName="/ppt/embeddings/oleObject31.bin" ContentType="application/vnd.openxmlformats-officedocument.oleObject"/>
  <Override PartName="/ppt/notesSlides/notesSlide84.xml" ContentType="application/vnd.openxmlformats-officedocument.presentationml.notesSlide+xml"/>
  <Override PartName="/ppt/embeddings/oleObject32.bin" ContentType="application/vnd.openxmlformats-officedocument.oleObject"/>
  <Override PartName="/ppt/notesSlides/notesSlide85.xml" ContentType="application/vnd.openxmlformats-officedocument.presentationml.notesSlide+xml"/>
  <Override PartName="/ppt/embeddings/oleObject33.bin" ContentType="application/vnd.openxmlformats-officedocument.oleObject"/>
  <Override PartName="/ppt/notesSlides/notesSlide86.xml" ContentType="application/vnd.openxmlformats-officedocument.presentationml.notesSlide+xml"/>
  <Override PartName="/ppt/embeddings/oleObject34.bin" ContentType="application/vnd.openxmlformats-officedocument.oleObject"/>
  <Override PartName="/ppt/notesSlides/notesSlide87.xml" ContentType="application/vnd.openxmlformats-officedocument.presentationml.notesSlide+xml"/>
  <Override PartName="/ppt/embeddings/oleObject35.bin" ContentType="application/vnd.openxmlformats-officedocument.oleObject"/>
  <Override PartName="/ppt/notesSlides/notesSlide88.xml" ContentType="application/vnd.openxmlformats-officedocument.presentationml.notesSlide+xml"/>
  <Override PartName="/ppt/embeddings/oleObject36.bin" ContentType="application/vnd.openxmlformats-officedocument.oleObject"/>
  <Override PartName="/ppt/notesSlides/notesSlide89.xml" ContentType="application/vnd.openxmlformats-officedocument.presentationml.notesSlide+xml"/>
  <Override PartName="/ppt/embeddings/oleObject37.bin" ContentType="application/vnd.openxmlformats-officedocument.oleObject"/>
  <Override PartName="/ppt/notesSlides/notesSlide90.xml" ContentType="application/vnd.openxmlformats-officedocument.presentationml.notesSlide+xml"/>
  <Override PartName="/ppt/embeddings/oleObject38.bin" ContentType="application/vnd.openxmlformats-officedocument.oleObject"/>
  <Override PartName="/ppt/notesSlides/notesSlide91.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22" r:id="rId6"/>
    <p:sldMasterId id="2147483734" r:id="rId7"/>
  </p:sldMasterIdLst>
  <p:notesMasterIdLst>
    <p:notesMasterId r:id="rId108"/>
  </p:notesMasterIdLst>
  <p:handoutMasterIdLst>
    <p:handoutMasterId r:id="rId109"/>
  </p:handoutMasterIdLst>
  <p:sldIdLst>
    <p:sldId id="486" r:id="rId8"/>
    <p:sldId id="487" r:id="rId9"/>
    <p:sldId id="488" r:id="rId10"/>
    <p:sldId id="489" r:id="rId11"/>
    <p:sldId id="490" r:id="rId12"/>
    <p:sldId id="491" r:id="rId13"/>
    <p:sldId id="492" r:id="rId14"/>
    <p:sldId id="537" r:id="rId15"/>
    <p:sldId id="494" r:id="rId16"/>
    <p:sldId id="495" r:id="rId17"/>
    <p:sldId id="496" r:id="rId18"/>
    <p:sldId id="497" r:id="rId19"/>
    <p:sldId id="499" r:id="rId20"/>
    <p:sldId id="500" r:id="rId21"/>
    <p:sldId id="501" r:id="rId22"/>
    <p:sldId id="502" r:id="rId23"/>
    <p:sldId id="503" r:id="rId24"/>
    <p:sldId id="504" r:id="rId25"/>
    <p:sldId id="505" r:id="rId26"/>
    <p:sldId id="506" r:id="rId27"/>
    <p:sldId id="507" r:id="rId28"/>
    <p:sldId id="510" r:id="rId29"/>
    <p:sldId id="511" r:id="rId30"/>
    <p:sldId id="538" r:id="rId31"/>
    <p:sldId id="512" r:id="rId32"/>
    <p:sldId id="513" r:id="rId33"/>
    <p:sldId id="514" r:id="rId34"/>
    <p:sldId id="515" r:id="rId35"/>
    <p:sldId id="516" r:id="rId36"/>
    <p:sldId id="539" r:id="rId37"/>
    <p:sldId id="518" r:id="rId38"/>
    <p:sldId id="519" r:id="rId39"/>
    <p:sldId id="520" r:id="rId40"/>
    <p:sldId id="517" r:id="rId41"/>
    <p:sldId id="521" r:id="rId42"/>
    <p:sldId id="522" r:id="rId43"/>
    <p:sldId id="536" r:id="rId44"/>
    <p:sldId id="540" r:id="rId45"/>
    <p:sldId id="541" r:id="rId46"/>
    <p:sldId id="542" r:id="rId47"/>
    <p:sldId id="543" r:id="rId48"/>
    <p:sldId id="544" r:id="rId49"/>
    <p:sldId id="546" r:id="rId50"/>
    <p:sldId id="547" r:id="rId51"/>
    <p:sldId id="548" r:id="rId52"/>
    <p:sldId id="549" r:id="rId53"/>
    <p:sldId id="550" r:id="rId54"/>
    <p:sldId id="551" r:id="rId55"/>
    <p:sldId id="552" r:id="rId56"/>
    <p:sldId id="554" r:id="rId57"/>
    <p:sldId id="555" r:id="rId58"/>
    <p:sldId id="556" r:id="rId59"/>
    <p:sldId id="557" r:id="rId60"/>
    <p:sldId id="559" r:id="rId61"/>
    <p:sldId id="580" r:id="rId62"/>
    <p:sldId id="581" r:id="rId63"/>
    <p:sldId id="582" r:id="rId64"/>
    <p:sldId id="583" r:id="rId65"/>
    <p:sldId id="584" r:id="rId66"/>
    <p:sldId id="588" r:id="rId67"/>
    <p:sldId id="589" r:id="rId68"/>
    <p:sldId id="590" r:id="rId69"/>
    <p:sldId id="591" r:id="rId70"/>
    <p:sldId id="593" r:id="rId71"/>
    <p:sldId id="594" r:id="rId72"/>
    <p:sldId id="595" r:id="rId73"/>
    <p:sldId id="597" r:id="rId74"/>
    <p:sldId id="600" r:id="rId75"/>
    <p:sldId id="602" r:id="rId76"/>
    <p:sldId id="605" r:id="rId77"/>
    <p:sldId id="606" r:id="rId78"/>
    <p:sldId id="607" r:id="rId79"/>
    <p:sldId id="608" r:id="rId80"/>
    <p:sldId id="627" r:id="rId81"/>
    <p:sldId id="609" r:id="rId82"/>
    <p:sldId id="610" r:id="rId83"/>
    <p:sldId id="611" r:id="rId84"/>
    <p:sldId id="612" r:id="rId85"/>
    <p:sldId id="613" r:id="rId86"/>
    <p:sldId id="614" r:id="rId87"/>
    <p:sldId id="596" r:id="rId88"/>
    <p:sldId id="616" r:id="rId89"/>
    <p:sldId id="617" r:id="rId90"/>
    <p:sldId id="628" r:id="rId91"/>
    <p:sldId id="629" r:id="rId92"/>
    <p:sldId id="631" r:id="rId93"/>
    <p:sldId id="632" r:id="rId94"/>
    <p:sldId id="633" r:id="rId95"/>
    <p:sldId id="634" r:id="rId96"/>
    <p:sldId id="635" r:id="rId97"/>
    <p:sldId id="636" r:id="rId98"/>
    <p:sldId id="644" r:id="rId99"/>
    <p:sldId id="645" r:id="rId100"/>
    <p:sldId id="646" r:id="rId101"/>
    <p:sldId id="647" r:id="rId102"/>
    <p:sldId id="648" r:id="rId103"/>
    <p:sldId id="649" r:id="rId104"/>
    <p:sldId id="650" r:id="rId105"/>
    <p:sldId id="652" r:id="rId106"/>
    <p:sldId id="651" r:id="rId10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61194" autoAdjust="0"/>
  </p:normalViewPr>
  <p:slideViewPr>
    <p:cSldViewPr snapToGrid="0">
      <p:cViewPr>
        <p:scale>
          <a:sx n="75" d="100"/>
          <a:sy n="75" d="100"/>
        </p:scale>
        <p:origin x="-616" y="488"/>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592"/>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110" Type="http://schemas.openxmlformats.org/officeDocument/2006/relationships/printerSettings" Target="printerSettings/printerSettings1.bin"/><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100" Type="http://schemas.openxmlformats.org/officeDocument/2006/relationships/slide" Target="slides/slide93.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emf"/><Relationship Id="rId2" Type="http://schemas.openxmlformats.org/officeDocument/2006/relationships/image" Target="../media/image5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0.emf"/><Relationship Id="rId4" Type="http://schemas.openxmlformats.org/officeDocument/2006/relationships/image" Target="../media/image81.emf"/><Relationship Id="rId1" Type="http://schemas.openxmlformats.org/officeDocument/2006/relationships/image" Target="../media/image78.emf"/><Relationship Id="rId2"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1" Type="http://schemas.openxmlformats.org/officeDocument/2006/relationships/image" Target="../media/image34.wmf"/><Relationship Id="rId2"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1" Type="http://schemas.openxmlformats.org/officeDocument/2006/relationships/image" Target="../media/image42.wmf"/><Relationship Id="rId2"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190220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1728087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16927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Lecture 17</a:t>
            </a:r>
          </a:p>
          <a:p>
            <a:endParaRPr lang="en-US" dirty="0" smtClean="0"/>
          </a:p>
          <a:p>
            <a:r>
              <a:rPr lang="en-US" dirty="0" smtClean="0"/>
              <a:t>Simple whiteboard</a:t>
            </a:r>
            <a:r>
              <a:rPr lang="en-US" baseline="0" dirty="0" smtClean="0"/>
              <a:t> activity, only takes a few minutes, but gets them thinking about NOT “computing” the real and imaginary parts, but rather just “seeing” from the polar form where the point is in the complex plane. This slide also gets them thinking about “rotations” in the plane as what multiplication or division means. </a:t>
            </a:r>
          </a:p>
          <a:p>
            <a:r>
              <a:rPr lang="en-US" baseline="0" dirty="0" smtClean="0"/>
              <a:t>Might want to add a clicker question at the bottom  to let you know when they’re done with it, though. </a:t>
            </a:r>
          </a:p>
          <a:p>
            <a:endParaRPr lang="en-US" baseline="0" dirty="0" smtClean="0"/>
          </a:p>
          <a:p>
            <a:r>
              <a:rPr lang="en-US" baseline="0" dirty="0" smtClean="0"/>
              <a:t>S. Pollock and D. Caballero</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79170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a:t>
            </a:r>
            <a:r>
              <a:rPr lang="en-US" baseline="0" dirty="0" smtClean="0"/>
              <a:t> </a:t>
            </a:r>
            <a:r>
              <a:rPr lang="en-US" dirty="0" smtClean="0"/>
              <a:t> Lecture 17</a:t>
            </a:r>
          </a:p>
          <a:p>
            <a:r>
              <a:rPr lang="en-US" dirty="0" err="1" smtClean="0"/>
              <a:t>Followup</a:t>
            </a:r>
            <a:r>
              <a:rPr lang="en-US" baseline="0" dirty="0" smtClean="0"/>
              <a:t> to the whiteboard (previous slide). Put this up when ~1/2 the class was done. See next slide for rest.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47440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Lecture 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;12: 5,[[ 90]], 5, 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a:t>
            </a:r>
            <a:r>
              <a:rPr lang="fr-FR" dirty="0" smtClean="0"/>
              <a:t>’</a:t>
            </a:r>
            <a:r>
              <a:rPr lang="en-US" dirty="0" smtClean="0"/>
              <a:t>11:</a:t>
            </a:r>
            <a:r>
              <a:rPr lang="en-US" baseline="0" dirty="0" smtClean="0"/>
              <a:t>  8, [[71]], 18, 0, 2</a:t>
            </a:r>
            <a:endParaRPr lang="en-US" dirty="0" smtClean="0"/>
          </a:p>
          <a:p>
            <a:endParaRPr lang="en-US" baseline="0" dirty="0" smtClean="0"/>
          </a:p>
          <a:p>
            <a:r>
              <a:rPr lang="en-US" baseline="0" dirty="0" smtClean="0"/>
              <a:t>Just a reminder/focus on how to multiply complex numbers, and to picture that as a “rotation” in the complex plane. Looks like the whiteboard activity preceding this helped, comparing with </a:t>
            </a:r>
            <a:r>
              <a:rPr lang="en-US" baseline="0" dirty="0" err="1" smtClean="0"/>
              <a:t>Sp</a:t>
            </a:r>
            <a:r>
              <a:rPr lang="en-US" baseline="0" dirty="0" smtClean="0"/>
              <a:t> </a:t>
            </a:r>
            <a:r>
              <a:rPr lang="fr-FR" baseline="0" dirty="0" smtClean="0"/>
              <a:t>’</a:t>
            </a:r>
            <a:r>
              <a:rPr lang="en-US" baseline="0" dirty="0" smtClean="0"/>
              <a:t>11</a:t>
            </a:r>
          </a:p>
          <a:p>
            <a:endParaRPr lang="en-US" baseline="0" dirty="0" smtClean="0"/>
          </a:p>
          <a:p>
            <a:r>
              <a:rPr lang="en-US" baseline="0" dirty="0" smtClean="0"/>
              <a:t>From A. Marino (?)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73963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11 Lecture 17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‘12:  </a:t>
            </a:r>
            <a:r>
              <a:rPr lang="en-US" dirty="0" smtClean="0"/>
              <a:t>2, 16, 0, 46,</a:t>
            </a:r>
            <a:r>
              <a:rPr lang="en-US" baseline="0" dirty="0" smtClean="0"/>
              <a:t> [[36]]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 year I gave a harder version, </a:t>
            </a:r>
            <a:r>
              <a:rPr lang="en-US" baseline="0" dirty="0" err="1" smtClean="0"/>
              <a:t>Sp</a:t>
            </a:r>
            <a:r>
              <a:rPr lang="en-US" baseline="0" dirty="0" smtClean="0"/>
              <a:t> ‘11 result was only 30% correct.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that this is a little mean, the correct coefficient is 1/</a:t>
            </a:r>
            <a:r>
              <a:rPr lang="en-US" baseline="0" dirty="0" err="1" smtClean="0"/>
              <a:t>Sqrt</a:t>
            </a:r>
            <a:r>
              <a:rPr lang="en-US" baseline="0" dirty="0" smtClean="0"/>
              <a:t>[2], not ½, so E is correct. Might not want to do that next time, especially since A garners no votes.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are two obvious “paths” here,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Write 1 = 1e^i0 and (1+i) = </a:t>
            </a:r>
            <a:r>
              <a:rPr lang="en-US" baseline="0" dirty="0" err="1" smtClean="0"/>
              <a:t>Sqrt</a:t>
            </a:r>
            <a:r>
              <a:rPr lang="en-US" baseline="0" dirty="0" smtClean="0"/>
              <a:t>[2] e^(I pi/4), and divide, using the method/logic of the previous slide.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“Rationalize” by multiplying numerator and denominator by 1-i.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did both with the class, discussing WHY you rationalize. Some students are still confused, how do I “see” that 1+I = </a:t>
            </a:r>
            <a:r>
              <a:rPr lang="en-US" baseline="0" dirty="0" err="1" smtClean="0"/>
              <a:t>Sqrt</a:t>
            </a:r>
            <a:r>
              <a:rPr lang="en-US" baseline="0" dirty="0" smtClean="0"/>
              <a:t>[2]e^(I pi/4)? I drew it out on the board (complex plane diagram), I think this helped.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They’re still slow/struggling, even though last class they all said they “know” complex numbers! It’s clearly worth taking a little time to review. I have more review q’s on homework due in 2 days.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95053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this</a:t>
            </a:r>
            <a:r>
              <a:rPr lang="en-US" baseline="0" dirty="0" smtClean="0"/>
              <a:t> last year, seems </a:t>
            </a:r>
            <a:r>
              <a:rPr lang="en-US" baseline="0" dirty="0" err="1" smtClean="0"/>
              <a:t>unneccessarily</a:t>
            </a:r>
            <a:r>
              <a:rPr lang="en-US" baseline="0" dirty="0" smtClean="0"/>
              <a:t> complicated for this point in the lecture.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55815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From A. Marino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15</a:t>
            </a:fld>
            <a:endParaRPr lang="en-US"/>
          </a:p>
        </p:txBody>
      </p:sp>
    </p:spTree>
    <p:extLst>
      <p:ext uri="{BB962C8B-B14F-4D97-AF65-F5344CB8AC3E}">
        <p14:creationId xmlns:p14="http://schemas.microsoft.com/office/powerpoint/2010/main" val="154994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From A. Marino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16</a:t>
            </a:fld>
            <a:endParaRPr lang="en-US"/>
          </a:p>
        </p:txBody>
      </p:sp>
    </p:spTree>
    <p:extLst>
      <p:ext uri="{BB962C8B-B14F-4D97-AF65-F5344CB8AC3E}">
        <p14:creationId xmlns:p14="http://schemas.microsoft.com/office/powerpoint/2010/main" val="209860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From A. Marino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17</a:t>
            </a:fld>
            <a:endParaRPr lang="en-US"/>
          </a:p>
        </p:txBody>
      </p:sp>
    </p:spTree>
    <p:extLst>
      <p:ext uri="{BB962C8B-B14F-4D97-AF65-F5344CB8AC3E}">
        <p14:creationId xmlns:p14="http://schemas.microsoft.com/office/powerpoint/2010/main" val="224551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From A. Marino (?)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18</a:t>
            </a:fld>
            <a:endParaRPr lang="en-US"/>
          </a:p>
        </p:txBody>
      </p:sp>
    </p:spTree>
    <p:extLst>
      <p:ext uri="{BB962C8B-B14F-4D97-AF65-F5344CB8AC3E}">
        <p14:creationId xmlns:p14="http://schemas.microsoft.com/office/powerpoint/2010/main" val="280844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a:t>
            </a:r>
          </a:p>
          <a:p>
            <a:r>
              <a:rPr lang="en-US" dirty="0" smtClean="0"/>
              <a:t>(From Maine/Ambrose</a:t>
            </a:r>
            <a:r>
              <a:rPr lang="en-US" baseline="0" dirty="0" smtClean="0"/>
              <a:t> Intermediate </a:t>
            </a:r>
            <a:r>
              <a:rPr lang="en-US" baseline="0" dirty="0" err="1" smtClean="0"/>
              <a:t>Mechanics</a:t>
            </a:r>
            <a:r>
              <a:rPr lang="en-US" dirty="0" err="1" smtClean="0"/>
              <a:t>Tutorials</a:t>
            </a:r>
            <a:r>
              <a:rPr lang="en-US" dirty="0" smtClean="0"/>
              <a:t>)</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67546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endParaRPr lang="en-US" dirty="0" smtClean="0"/>
          </a:p>
          <a:p>
            <a:r>
              <a:rPr lang="en-US" dirty="0" smtClean="0"/>
              <a:t>Students are quick</a:t>
            </a:r>
            <a:r>
              <a:rPr lang="en-US" baseline="0" dirty="0" smtClean="0"/>
              <a:t> on this one. But, I solved the x’’ = -k/m x (by guess and check), and we talked about whether omega = </a:t>
            </a:r>
            <a:r>
              <a:rPr lang="en-US" baseline="0" dirty="0" err="1" smtClean="0"/>
              <a:t>Sqrt</a:t>
            </a:r>
            <a:r>
              <a:rPr lang="en-US" baseline="0" dirty="0" smtClean="0"/>
              <a:t>[k/m] we put in our solution (A </a:t>
            </a:r>
            <a:r>
              <a:rPr lang="en-US" baseline="0" dirty="0" err="1" smtClean="0"/>
              <a:t>cos</a:t>
            </a:r>
            <a:r>
              <a:rPr lang="en-US" baseline="0" dirty="0" smtClean="0"/>
              <a:t>(omega t)) is one of the parameters determined by initial conditions (it certainly is not!)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42950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pPr>
            <a:r>
              <a:rPr lang="en-US" dirty="0" smtClean="0"/>
              <a:t>SJP </a:t>
            </a:r>
            <a:r>
              <a:rPr lang="en-US" dirty="0" err="1" smtClean="0"/>
              <a:t>Sp</a:t>
            </a:r>
            <a:r>
              <a:rPr lang="en-US" dirty="0" smtClean="0"/>
              <a:t> ‘12 Lecture #18</a:t>
            </a:r>
          </a:p>
          <a:p>
            <a:pPr defTabSz="864931" eaLnBrk="0" fontAlgn="base" hangingPunct="0">
              <a:spcBef>
                <a:spcPct val="30000"/>
              </a:spcBef>
              <a:spcAft>
                <a:spcPct val="0"/>
              </a:spcAft>
            </a:pPr>
            <a:r>
              <a:rPr lang="en-US" dirty="0" smtClean="0"/>
              <a:t>This year we did this with whiteboards, spent a good 5 minutes on it. It’s a good activity. This time I first connected the motion to the physical (demo)</a:t>
            </a:r>
            <a:r>
              <a:rPr lang="en-US" baseline="0" dirty="0" smtClean="0"/>
              <a:t> mass in the room, and this seemed to help mitigate what the physical meaning of x0 is.  Student this term were quick to get x0 and A, spent some time on omega (there were a variety of answers, including 2 Pi, 4 Pi, 8 Pi, Pi/2, … (Some arising from thinking T=2 sec, others from not correctly using omega = 2 Pi/T, …) The tough one seems to be phase, I saw MOSTLY pi/2 or –pi/2, some +/- signs, and some 0’s, (The +/- is NOT correct, we sketched this on the board, I did each one separately, and we realized that +pi/2 generates –sin, not +sin, inconsistent with the story on the slide. I also used this to remind them of the trig identity for </a:t>
            </a:r>
            <a:r>
              <a:rPr lang="en-US" baseline="0" dirty="0" err="1" smtClean="0"/>
              <a:t>cos</a:t>
            </a:r>
            <a:r>
              <a:rPr lang="en-US" baseline="0" dirty="0" smtClean="0"/>
              <a:t>(a-b).  Afterwards, Danny pointed out the “take a derivative” trick (see notes from last year, below) to get that it is –pi/2, not +pi/2. </a:t>
            </a:r>
          </a:p>
          <a:p>
            <a:pPr defTabSz="864931" eaLnBrk="0" fontAlgn="base" hangingPunct="0">
              <a:spcBef>
                <a:spcPct val="30000"/>
              </a:spcBef>
              <a:spcAft>
                <a:spcPct val="0"/>
              </a:spcAft>
            </a:pPr>
            <a:endParaRPr lang="en-US" baseline="0" dirty="0" smtClean="0"/>
          </a:p>
          <a:p>
            <a:pPr defTabSz="864931" eaLnBrk="0" fontAlgn="base" hangingPunct="0">
              <a:spcBef>
                <a:spcPct val="30000"/>
              </a:spcBef>
              <a:spcAft>
                <a:spcPct val="0"/>
              </a:spcAft>
            </a:pPr>
            <a:endParaRPr lang="en-US" dirty="0" smtClean="0"/>
          </a:p>
          <a:p>
            <a:pPr defTabSz="864931" eaLnBrk="0" fontAlgn="base" hangingPunct="0">
              <a:spcBef>
                <a:spcPct val="30000"/>
              </a:spcBef>
              <a:spcAft>
                <a:spcPct val="0"/>
              </a:spcAft>
            </a:pPr>
            <a:r>
              <a:rPr lang="en-US" dirty="0" smtClean="0"/>
              <a:t>SJP,</a:t>
            </a:r>
            <a:r>
              <a:rPr lang="en-US" baseline="0" dirty="0" smtClean="0"/>
              <a:t> </a:t>
            </a:r>
            <a:r>
              <a:rPr lang="en-US" baseline="0" dirty="0" err="1" smtClean="0"/>
              <a:t>Sp</a:t>
            </a:r>
            <a:r>
              <a:rPr lang="en-US" baseline="0" dirty="0" smtClean="0"/>
              <a:t> ‘11</a:t>
            </a:r>
            <a:r>
              <a:rPr lang="en-US" dirty="0" smtClean="0"/>
              <a:t> Lecture #17</a:t>
            </a:r>
          </a:p>
          <a:p>
            <a:r>
              <a:rPr lang="en-US" dirty="0" smtClean="0"/>
              <a:t>We spent a lot of class time</a:t>
            </a:r>
            <a:r>
              <a:rPr lang="en-US" baseline="0" dirty="0" smtClean="0"/>
              <a:t> on this, at least 5 minutes. I had two groups at the board, and everyone working at their seats. The groups at the board struggled – they struggled with understanding what x0 meant, they struggled to come up with omega (without k or m), they even debated if A was 0.2 or 0.4  There was a LOT of trouble with phi – one group up front thought it was 0, but then realized this was inconsistent and wanted to toss their entire answer (which had correct x0, A, and omega). When I got them to come up with “pi/2”, I asked if it was + or -, and again, big class discussion, many said “it doesn’t matter”. </a:t>
            </a:r>
            <a:endParaRPr lang="en-US" dirty="0" smtClean="0"/>
          </a:p>
          <a:p>
            <a:endParaRPr lang="en-US" dirty="0" smtClean="0"/>
          </a:p>
          <a:p>
            <a:endParaRPr lang="en-US" dirty="0" smtClean="0"/>
          </a:p>
          <a:p>
            <a:r>
              <a:rPr lang="en-US" dirty="0" smtClean="0"/>
              <a:t>Equilibrium:</a:t>
            </a:r>
            <a:r>
              <a:rPr lang="en-US" baseline="0" dirty="0" smtClean="0"/>
              <a:t> x0=.3</a:t>
            </a:r>
          </a:p>
          <a:p>
            <a:r>
              <a:rPr lang="en-US" baseline="0" dirty="0" smtClean="0"/>
              <a:t>A = 0.2 by inspection</a:t>
            </a:r>
          </a:p>
          <a:p>
            <a:r>
              <a:rPr lang="en-US" baseline="0" dirty="0" smtClean="0"/>
              <a:t>omega = 2pi/T = 2pi/4 sec</a:t>
            </a:r>
          </a:p>
          <a:p>
            <a:r>
              <a:rPr lang="en-US" baseline="0" dirty="0" smtClean="0"/>
              <a:t>phi is tricky. At t=0, we’re at x0, so </a:t>
            </a:r>
            <a:r>
              <a:rPr lang="en-US" baseline="0" dirty="0" err="1" smtClean="0"/>
              <a:t>cos</a:t>
            </a:r>
            <a:r>
              <a:rPr lang="en-US" baseline="0" dirty="0" smtClean="0"/>
              <a:t>(phi)=0. That lets phi = +/- pi/2. </a:t>
            </a:r>
          </a:p>
          <a:p>
            <a:r>
              <a:rPr lang="en-US" baseline="0" dirty="0" smtClean="0"/>
              <a:t>To decide, take a </a:t>
            </a:r>
            <a:r>
              <a:rPr lang="en-US" baseline="0" dirty="0" err="1" smtClean="0"/>
              <a:t>deriv</a:t>
            </a:r>
            <a:r>
              <a:rPr lang="en-US" baseline="0" dirty="0" smtClean="0"/>
              <a:t>, v = -Aw sin(</a:t>
            </a:r>
            <a:r>
              <a:rPr lang="en-US" baseline="0" dirty="0" err="1" smtClean="0"/>
              <a:t>wt+phi</a:t>
            </a:r>
            <a:r>
              <a:rPr lang="en-US" baseline="0" dirty="0" smtClean="0"/>
              <a:t>), and at t=0, v=-Aw sin(phi). </a:t>
            </a:r>
          </a:p>
          <a:p>
            <a:r>
              <a:rPr lang="en-US" baseline="0" dirty="0" smtClean="0"/>
              <a:t>Since our problem has v(0)&gt;0, phi must be –pi/2. </a:t>
            </a:r>
          </a:p>
          <a:p>
            <a:r>
              <a:rPr lang="en-US" baseline="0" dirty="0" smtClean="0"/>
              <a:t>That’s right, </a:t>
            </a:r>
            <a:r>
              <a:rPr lang="en-US" baseline="0" dirty="0" err="1" smtClean="0"/>
              <a:t>Acos</a:t>
            </a:r>
            <a:r>
              <a:rPr lang="en-US" baseline="0" dirty="0" smtClean="0"/>
              <a:t>(</a:t>
            </a:r>
            <a:r>
              <a:rPr lang="en-US" baseline="0" dirty="0" err="1" smtClean="0"/>
              <a:t>wt</a:t>
            </a:r>
            <a:r>
              <a:rPr lang="en-US" baseline="0" dirty="0" smtClean="0"/>
              <a:t>-pi/2) = </a:t>
            </a:r>
            <a:r>
              <a:rPr lang="en-US" baseline="0" dirty="0" err="1" smtClean="0"/>
              <a:t>Asin</a:t>
            </a:r>
            <a:r>
              <a:rPr lang="en-US" baseline="0" dirty="0" smtClean="0"/>
              <a:t>(</a:t>
            </a:r>
            <a:r>
              <a:rPr lang="en-US" baseline="0" dirty="0" err="1" smtClean="0"/>
              <a:t>wt</a:t>
            </a:r>
            <a:r>
              <a:rPr lang="en-US" baseline="0" dirty="0" smtClean="0"/>
              <a:t>), which is more “obviously” correct here!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58734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Lecture 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[[71]], 29,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the discussion, I asked</a:t>
            </a:r>
            <a:r>
              <a:rPr lang="en-US" baseline="0" dirty="0" smtClean="0"/>
              <a:t> “which is leading, red or black”? MOST students called out red, but some called out black – visually, the black curve looks “ahead”, but of course the red curve peaks a little EARLIER so it “winning the race”. This is the lingo, red is leading, black is lagging.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Discussion went well, students point out “</a:t>
            </a:r>
            <a:r>
              <a:rPr lang="en-US" dirty="0" err="1" smtClean="0"/>
              <a:t>cos</a:t>
            </a:r>
            <a:r>
              <a:rPr lang="en-US" dirty="0" smtClean="0"/>
              <a:t>(x-delta)</a:t>
            </a:r>
            <a:r>
              <a:rPr lang="en-US" baseline="0" dirty="0" smtClean="0"/>
              <a:t> shifts the curve to the RIGHT”, and another pointed out that “</a:t>
            </a:r>
            <a:r>
              <a:rPr lang="en-US" baseline="0" dirty="0" err="1" smtClean="0"/>
              <a:t>cos</a:t>
            </a:r>
            <a:r>
              <a:rPr lang="en-US" baseline="0" dirty="0" smtClean="0"/>
              <a:t>(w t + d) reaches a peak FIRST, if d&gt;0”.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SP ‘11:  38, [62]  (order /notation was</a:t>
            </a:r>
            <a:r>
              <a:rPr lang="en-US" baseline="0" dirty="0" smtClean="0"/>
              <a:t> different in last year’s </a:t>
            </a:r>
            <a:r>
              <a:rPr lang="en-US" baseline="0" dirty="0" err="1" smtClean="0"/>
              <a:t>version,I</a:t>
            </a:r>
            <a:r>
              <a:rPr lang="en-US" baseline="0" dirty="0" smtClean="0"/>
              <a:t> had </a:t>
            </a:r>
            <a:r>
              <a:rPr lang="en-US" baseline="0" dirty="0" err="1" smtClean="0"/>
              <a:t>cos</a:t>
            </a:r>
            <a:r>
              <a:rPr lang="en-US" baseline="0" dirty="0" smtClean="0"/>
              <a:t>(</a:t>
            </a:r>
            <a:r>
              <a:rPr lang="en-US" baseline="0" dirty="0" err="1" smtClean="0"/>
              <a:t>wt</a:t>
            </a:r>
            <a:r>
              <a:rPr lang="en-US" baseline="0" smtClean="0"/>
              <a:t> –d)  </a:t>
            </a:r>
            <a:r>
              <a:rPr lang="en-US" baseline="0" dirty="0" smtClean="0"/>
              <a:t>and no colors) </a:t>
            </a:r>
            <a:endParaRPr lang="en-US" dirty="0" smtClean="0"/>
          </a:p>
          <a:p>
            <a:endParaRPr lang="en-US" dirty="0" smtClean="0"/>
          </a:p>
          <a:p>
            <a:r>
              <a:rPr lang="en-US" dirty="0" err="1" smtClean="0"/>
              <a:t>Sp</a:t>
            </a:r>
            <a:r>
              <a:rPr lang="en-US" dirty="0" smtClean="0"/>
              <a:t> 11 comments:</a:t>
            </a:r>
            <a:r>
              <a:rPr lang="en-US" baseline="0" dirty="0" smtClean="0"/>
              <a:t> </a:t>
            </a:r>
            <a:r>
              <a:rPr lang="en-US" dirty="0" smtClean="0"/>
              <a:t>Students are still confused about this. You peak when </a:t>
            </a:r>
            <a:r>
              <a:rPr lang="en-US" dirty="0" err="1" smtClean="0"/>
              <a:t>wt</a:t>
            </a:r>
            <a:r>
              <a:rPr lang="en-US" dirty="0" smtClean="0"/>
              <a:t>-d=0,</a:t>
            </a:r>
            <a:r>
              <a:rPr lang="en-US" baseline="0" dirty="0" smtClean="0"/>
              <a:t> or t=d/w.  So, if your d is more positive, you peak a little later. Looks like </a:t>
            </a:r>
            <a:r>
              <a:rPr lang="en-US" baseline="0" dirty="0" err="1" smtClean="0"/>
              <a:t>osc</a:t>
            </a:r>
            <a:r>
              <a:rPr lang="en-US" baseline="0" dirty="0" smtClean="0"/>
              <a:t> 2 has the slightly more bigger delta. (I had to go over this several times, even a very good student was struggling with it) </a:t>
            </a:r>
          </a:p>
          <a:p>
            <a:endParaRPr lang="en-US" baseline="0"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6482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r>
              <a:rPr lang="en-US" baseline="0" dirty="0" err="1" smtClean="0"/>
              <a:t>preclass</a:t>
            </a:r>
            <a:r>
              <a:rPr lang="en-US" baseline="0" dirty="0" smtClean="0"/>
              <a:t>) </a:t>
            </a:r>
          </a:p>
          <a:p>
            <a:r>
              <a:rPr lang="en-US" baseline="0" dirty="0" err="1" smtClean="0"/>
              <a:t>Sp</a:t>
            </a:r>
            <a:r>
              <a:rPr lang="en-US" baseline="0" dirty="0" smtClean="0"/>
              <a:t> 12: 0, , 4, [[73]], 18</a:t>
            </a:r>
          </a:p>
          <a:p>
            <a:endParaRPr lang="en-US" baseline="0" dirty="0" smtClean="0"/>
          </a:p>
          <a:p>
            <a:r>
              <a:rPr lang="en-US" baseline="0" dirty="0" smtClean="0"/>
              <a:t>Sort of just for fun and review. A student argued that C is ok, just “redundant”.  I would argue that C is somewhat silly, just like suggesting A </a:t>
            </a:r>
            <a:r>
              <a:rPr lang="en-US" baseline="0" dirty="0" err="1" smtClean="0"/>
              <a:t>cos</a:t>
            </a:r>
            <a:r>
              <a:rPr lang="en-US" baseline="0" dirty="0" smtClean="0"/>
              <a:t> + B </a:t>
            </a:r>
            <a:r>
              <a:rPr lang="en-US" baseline="0" dirty="0" err="1" smtClean="0"/>
              <a:t>cos</a:t>
            </a:r>
            <a:r>
              <a:rPr lang="en-US" baseline="0" dirty="0" smtClean="0"/>
              <a:t> + C sin + D sin is also “fully general”.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22246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baseline="0" dirty="0" smtClean="0"/>
              <a:t> 2210 SJP SP 12 Lecture 18 </a:t>
            </a:r>
          </a:p>
          <a:p>
            <a:r>
              <a:rPr lang="en-US" baseline="0" dirty="0" err="1" smtClean="0"/>
              <a:t>Sp</a:t>
            </a:r>
            <a:r>
              <a:rPr lang="en-US" baseline="0" dirty="0" smtClean="0"/>
              <a:t> ‘12:  33, 9, [[56]], 0, 2 </a:t>
            </a:r>
            <a:endParaRPr lang="en-US" dirty="0" smtClean="0"/>
          </a:p>
          <a:p>
            <a:r>
              <a:rPr lang="en-US" dirty="0" smtClean="0"/>
              <a:t>From </a:t>
            </a:r>
            <a:r>
              <a:rPr lang="en-US" dirty="0"/>
              <a:t>Joe </a:t>
            </a:r>
            <a:r>
              <a:rPr lang="en-US" dirty="0" err="1"/>
              <a:t>Redish</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#17</a:t>
            </a:r>
          </a:p>
          <a:p>
            <a:r>
              <a:rPr lang="en-US" dirty="0"/>
              <a:t>24, 7, [67], 2,0</a:t>
            </a:r>
          </a:p>
          <a:p>
            <a:endParaRPr lang="en-US" dirty="0"/>
          </a:p>
          <a:p>
            <a:r>
              <a:rPr lang="en-US" dirty="0" smtClean="0"/>
              <a:t>This is</a:t>
            </a:r>
            <a:r>
              <a:rPr lang="en-US" baseline="0" dirty="0" smtClean="0"/>
              <a:t> a nice problem, it triggers some sort of “balancing” intuition, and requires a systematic approach to be sure to get it right. </a:t>
            </a:r>
          </a:p>
          <a:p>
            <a:endParaRPr lang="en-US" dirty="0" smtClean="0"/>
          </a:p>
          <a:p>
            <a:r>
              <a:rPr lang="en-US" dirty="0" smtClean="0"/>
              <a:t>I </a:t>
            </a:r>
            <a:r>
              <a:rPr lang="en-US" dirty="0"/>
              <a:t>had them talk me through “how do you proceed”, got many “draw a free</a:t>
            </a:r>
            <a:r>
              <a:rPr lang="en-US" baseline="0" dirty="0"/>
              <a:t> body diagram”, “write down the ODE” </a:t>
            </a:r>
          </a:p>
          <a:p>
            <a:r>
              <a:rPr lang="en-US" baseline="0" dirty="0"/>
              <a:t>Here, the forces when you displace it by “x” both point in the SAME direction, on is </a:t>
            </a:r>
            <a:r>
              <a:rPr lang="en-US" baseline="0" dirty="0" err="1"/>
              <a:t>kx</a:t>
            </a:r>
            <a:r>
              <a:rPr lang="en-US" baseline="0" dirty="0"/>
              <a:t>, the other is 2kx, thus 3kx is the total. </a:t>
            </a:r>
            <a:endParaRPr lang="en-US" baseline="0" dirty="0" smtClean="0"/>
          </a:p>
          <a:p>
            <a:endParaRPr lang="en-US" baseline="0" dirty="0" smtClean="0"/>
          </a:p>
          <a:p>
            <a:r>
              <a:rPr lang="en-US" baseline="0" dirty="0" smtClean="0"/>
              <a:t>From E. </a:t>
            </a:r>
            <a:r>
              <a:rPr lang="en-US" baseline="0" dirty="0" err="1" smtClean="0"/>
              <a:t>Redish</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err="1" smtClean="0"/>
              <a:t>Sp</a:t>
            </a:r>
            <a:r>
              <a:rPr lang="en-US" baseline="0" dirty="0" smtClean="0"/>
              <a:t> ‘12:  [[88]], 12</a:t>
            </a:r>
          </a:p>
          <a:p>
            <a:r>
              <a:rPr lang="en-US" baseline="0" dirty="0" smtClean="0"/>
              <a:t>We spent about 20 minutes on the Maine Tutorial, 7TtPhase-SHM_ADM.doc  and wrapped up with this question. It was a good discussion, students had interesting ideas, and there was ongoing debate even after I had “b/a = omega” (where b and a represent the v and x intercepts), which is derived in the Tutorial, on the board. </a:t>
            </a:r>
          </a:p>
          <a:p>
            <a:endParaRPr lang="en-US" baseline="0" dirty="0" smtClean="0"/>
          </a:p>
          <a:p>
            <a:r>
              <a:rPr lang="en-US" baseline="0" dirty="0" smtClean="0"/>
              <a:t>One student argued that this figure was impossible, because “curve B obviously has higher energy because it goes out farther, and yet curve A goes up to higher v, so IT has higher energy.” He convinced himself that both curves should have the same x-extent. I asked the class what they thought – which curve represents more energy. This generated more debate, with some insisting that “larger stretch must mean more energy”. (But of course k is NOT the same for the two figures, as implied by the question). Indeed, given that m is the same, the v intercept tells us that curve A has the larger energy. (And larger k) </a:t>
            </a:r>
          </a:p>
          <a:p>
            <a:endParaRPr lang="en-US" baseline="0" dirty="0" smtClean="0"/>
          </a:p>
          <a:p>
            <a:r>
              <a:rPr lang="en-US" baseline="0" dirty="0" smtClean="0"/>
              <a:t>The second pair of questions proved to be very good conversation starters too, we had a good long class discussion. 2 was easy, 3 was harder. Someone thought (like last year) that this would “shift the whole ellipse sideways” (?) So, we had a good discussion about that. </a:t>
            </a:r>
          </a:p>
          <a:p>
            <a:endParaRPr lang="en-US" baseline="0" dirty="0" smtClean="0"/>
          </a:p>
          <a:p>
            <a:r>
              <a:rPr lang="en-US" baseline="0" dirty="0" smtClean="0"/>
              <a:t>(From Maine/Ambrose Tutorials)</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980184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err="1" smtClean="0"/>
              <a:t>Sp</a:t>
            </a:r>
            <a:r>
              <a:rPr lang="en-US" baseline="0" dirty="0" smtClean="0"/>
              <a:t> 12 (see </a:t>
            </a:r>
            <a:r>
              <a:rPr lang="en-US" baseline="0" dirty="0" err="1" smtClean="0"/>
              <a:t>prev</a:t>
            </a:r>
            <a:r>
              <a:rPr lang="en-US" baseline="0" dirty="0" smtClean="0"/>
              <a:t> slide) </a:t>
            </a:r>
          </a:p>
          <a:p>
            <a:endParaRPr lang="en-US" baseline="0" dirty="0" smtClean="0"/>
          </a:p>
          <a:p>
            <a:r>
              <a:rPr lang="en-US" baseline="0" dirty="0" err="1" smtClean="0"/>
              <a:t>Sp</a:t>
            </a:r>
            <a:r>
              <a:rPr lang="en-US" baseline="0" dirty="0" smtClean="0"/>
              <a:t> 11:  [[</a:t>
            </a:r>
            <a:r>
              <a:rPr lang="en-US" dirty="0" smtClean="0"/>
              <a:t>95], 3, 3</a:t>
            </a:r>
          </a:p>
          <a:p>
            <a:endParaRPr lang="en-US" dirty="0" smtClean="0"/>
          </a:p>
          <a:p>
            <a:r>
              <a:rPr lang="en-US" dirty="0" smtClean="0"/>
              <a:t>No problem, but worth asking. The discussion was good, and the student who explained</a:t>
            </a:r>
            <a:r>
              <a:rPr lang="en-US" baseline="0" dirty="0" smtClean="0"/>
              <a:t> it made the nice physical argument that bigger k means “stiffer”, so it goes faster without going as far. </a:t>
            </a:r>
          </a:p>
          <a:p>
            <a:r>
              <a:rPr lang="en-US" baseline="0" dirty="0" smtClean="0"/>
              <a:t>(</a:t>
            </a:r>
            <a:r>
              <a:rPr lang="en-US" baseline="0" dirty="0" err="1" smtClean="0"/>
              <a:t>Fa</a:t>
            </a:r>
            <a:r>
              <a:rPr lang="en-US" baseline="0" dirty="0" smtClean="0"/>
              <a:t> </a:t>
            </a:r>
            <a:r>
              <a:rPr lang="fr-FR" baseline="0" dirty="0" smtClean="0"/>
              <a:t>’</a:t>
            </a:r>
            <a:r>
              <a:rPr lang="en-US" baseline="0" dirty="0" smtClean="0"/>
              <a:t>10 - this one was given RIGHT after the Tutorial but before the previous review slide and it was a much more mixed result)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(From Maine/Ambrose Tutorials)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52334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baseline="0" dirty="0" smtClean="0"/>
              <a:t> 2210 SJP SP 12 Lecture 18 </a:t>
            </a:r>
          </a:p>
          <a:p>
            <a:r>
              <a:rPr lang="en-US" baseline="0" dirty="0" smtClean="0"/>
              <a:t>(Didn’t click on this in </a:t>
            </a:r>
            <a:r>
              <a:rPr lang="en-US" baseline="0" dirty="0" err="1" smtClean="0"/>
              <a:t>Sp</a:t>
            </a:r>
            <a:r>
              <a:rPr lang="en-US" baseline="0" dirty="0" smtClean="0"/>
              <a:t> 12, but discussed it)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2, [59], 35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This was a</a:t>
            </a:r>
            <a:r>
              <a:rPr lang="en-US" baseline="0" dirty="0" smtClean="0"/>
              <a:t> review from last time (when we did the Tutorial on phase space). Since the answer split indicated that A was the one they weren’t sure about, I asked for people to explain to me what the problem might be with A. One student discussed the issue when x is max (but v is going from negative to positive??) and another pointed out the issue when x=0, and v is positive, but x is becoming more negative. It’s a good conversation starter, I think.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27</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baseline="0" dirty="0" smtClean="0"/>
              <a:t> 2210 SJP SP 12 Lecture 18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a:t>
            </a:r>
            <a:r>
              <a:rPr lang="en-US" dirty="0" err="1" smtClean="0"/>
              <a:t>Sp</a:t>
            </a:r>
            <a:r>
              <a:rPr lang="en-US" dirty="0" smtClean="0"/>
              <a:t> ‘11:</a:t>
            </a:r>
          </a:p>
          <a:p>
            <a:r>
              <a:rPr lang="en-US" dirty="0" smtClean="0"/>
              <a:t>Review, I animated this. I didn’t do 1 and 2 as clicker questions, just gave them ~1 minute (each) to talk with their neighbors, and then asked for class</a:t>
            </a:r>
            <a:r>
              <a:rPr lang="en-US" baseline="0" dirty="0" smtClean="0"/>
              <a:t> discussion. This went very well. 1 seemed easy, there was strong and quick consensus. (Nobody raised the possibility that it “stretches wider”) Students pointed out that bigger stretch means bigger energy, so “the whole think scales up” (which is almost but not 100% identical to how I was thinking, merely that omega is fixed and sets b/a, so bigger a makes a bigger “similar” ellipse)  </a:t>
            </a:r>
          </a:p>
          <a:p>
            <a:endParaRPr lang="en-US" baseline="0" dirty="0" smtClean="0"/>
          </a:p>
          <a:p>
            <a:r>
              <a:rPr lang="en-US" baseline="0" dirty="0" smtClean="0"/>
              <a:t>But 2 generated a lot of discussion. 1 student said w stays the same so the SHAPE is the same, but it must “shift sideways”. Another said it makes no difference at all (which is true if you think of this as a shape, rather than the trajectory of a point). I would argue that delta is telling you where on the curve you start, so the overall ellipse is the same, but the starting point depends on delta.  I thought this slide was very worthwhile review. </a:t>
            </a:r>
          </a:p>
          <a:p>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28</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smtClean="0"/>
              <a:t>No clicks, very healthy discussion.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comments: </a:t>
            </a:r>
            <a:r>
              <a:rPr lang="en-US" dirty="0" smtClean="0"/>
              <a:t>Again, no clicking, just discussion. I told them I wanted it quick, and gave them ~1 minute. I got very nice, clear explanations for both, students were able to articulate it well.</a:t>
            </a:r>
            <a:r>
              <a:rPr lang="en-US" baseline="0" dirty="0" smtClean="0"/>
              <a:t> (</a:t>
            </a:r>
            <a:r>
              <a:rPr lang="en-US" baseline="0" dirty="0" err="1" smtClean="0"/>
              <a:t>E.g</a:t>
            </a:r>
            <a:r>
              <a:rPr lang="en-US" baseline="0" dirty="0" smtClean="0"/>
              <a:t>, at the top, x=0 so you’re at equilibrium, there is no force, and thus speed must be constant there). One student tried to explain the crossing of the x axis by stating that there, v=0 at the endpoint. So I pointed out that the ellipse could (conceivably) be tipped, so maybe it crosses through the x axis with a slope. But another student quickly countered,  at the </a:t>
            </a:r>
            <a:r>
              <a:rPr lang="en-US" baseline="0" dirty="0" err="1" smtClean="0"/>
              <a:t>extremum</a:t>
            </a:r>
            <a:r>
              <a:rPr lang="en-US" baseline="0" dirty="0" smtClean="0"/>
              <a:t> of x, velocity is zero, which means x is not instantaneously changing, so it must be vertical.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068814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smtClean="0"/>
              <a:t>0, [[98]], 2, 0, 0</a:t>
            </a:r>
          </a:p>
          <a:p>
            <a:endParaRPr lang="en-US" baseline="0" dirty="0" smtClean="0"/>
          </a:p>
          <a:p>
            <a:r>
              <a:rPr lang="en-US" baseline="0" dirty="0" err="1" smtClean="0"/>
              <a:t>Sp</a:t>
            </a:r>
            <a:r>
              <a:rPr lang="en-US" baseline="0" dirty="0" smtClean="0"/>
              <a:t> </a:t>
            </a:r>
            <a:r>
              <a:rPr lang="fr-FR" baseline="0" dirty="0" smtClean="0"/>
              <a:t>’</a:t>
            </a:r>
            <a:r>
              <a:rPr lang="en-US" baseline="0" dirty="0" smtClean="0"/>
              <a:t>11: </a:t>
            </a:r>
            <a:r>
              <a:rPr lang="en-US" dirty="0" smtClean="0"/>
              <a:t>0, [95],</a:t>
            </a:r>
            <a:r>
              <a:rPr lang="en-US" baseline="0" dirty="0" smtClean="0"/>
              <a:t> 0, 5,0</a:t>
            </a:r>
          </a:p>
          <a:p>
            <a:endParaRPr lang="en-US" baseline="0" dirty="0" smtClean="0"/>
          </a:p>
          <a:p>
            <a:r>
              <a:rPr lang="en-US" baseline="0" dirty="0" smtClean="0"/>
              <a:t>SP 11 comments:</a:t>
            </a:r>
          </a:p>
          <a:p>
            <a:r>
              <a:rPr lang="en-US" baseline="0" dirty="0" smtClean="0"/>
              <a:t>No problem at all here. I had just given a quick lecture about 2D HO, with equations on the board for x and y(t) in the form </a:t>
            </a:r>
            <a:r>
              <a:rPr lang="en-US" baseline="0" dirty="0" err="1" smtClean="0"/>
              <a:t>Acos</a:t>
            </a:r>
            <a:r>
              <a:rPr lang="en-US" baseline="0" dirty="0" smtClean="0"/>
              <a:t>(</a:t>
            </a:r>
            <a:r>
              <a:rPr lang="en-US" baseline="0" dirty="0" err="1" smtClean="0"/>
              <a:t>wt</a:t>
            </a:r>
            <a:r>
              <a:rPr lang="en-US" baseline="0" dirty="0" smtClean="0"/>
              <a:t>-delta). They were quick and almost all correct on this one.( It did take a moment for them to “process” the question, I think, the notation is a little ugly and it’s wordy)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7768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40 [[54]], 6, 0,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55, [45] 0</a:t>
            </a:r>
          </a:p>
          <a:p>
            <a:endParaRPr lang="en-US" dirty="0" smtClean="0"/>
          </a:p>
          <a:p>
            <a:r>
              <a:rPr lang="en-US" dirty="0" smtClean="0"/>
              <a:t>Just a fun little</a:t>
            </a:r>
            <a:r>
              <a:rPr lang="en-US" baseline="0" dirty="0" smtClean="0"/>
              <a:t> question. We had just explicitly shown </a:t>
            </a:r>
            <a:r>
              <a:rPr lang="en-US" baseline="0" dirty="0" err="1" smtClean="0"/>
              <a:t>cos</a:t>
            </a:r>
            <a:r>
              <a:rPr lang="en-US" baseline="0" dirty="0" smtClean="0"/>
              <a:t>(omega t) works, and I quickly showed that </a:t>
            </a:r>
            <a:r>
              <a:rPr lang="en-US" baseline="0" dirty="0" err="1" smtClean="0"/>
              <a:t>cos</a:t>
            </a:r>
            <a:r>
              <a:rPr lang="en-US" baseline="0" dirty="0" smtClean="0"/>
              <a:t>(-omega t) does too, so then asked this. This leads to a nice discussion of linear dependence, and the need for two independent solutions. (I also briefly mention the </a:t>
            </a:r>
            <a:r>
              <a:rPr lang="en-US" baseline="0" dirty="0" err="1" smtClean="0"/>
              <a:t>Wronskian</a:t>
            </a:r>
            <a:r>
              <a:rPr lang="en-US" baseline="0" dirty="0" smtClean="0"/>
              <a:t> check method, but don’t have them practice it) </a:t>
            </a:r>
          </a:p>
          <a:p>
            <a:endParaRPr lang="en-US" baseline="0" dirty="0" smtClean="0"/>
          </a:p>
          <a:p>
            <a:r>
              <a:rPr lang="en-US" baseline="0" dirty="0" smtClean="0"/>
              <a:t>Notes from ‘11:  </a:t>
            </a:r>
            <a:r>
              <a:rPr lang="en-US" dirty="0" smtClean="0"/>
              <a:t>I explicitly</a:t>
            </a:r>
            <a:r>
              <a:rPr lang="en-US" baseline="0" dirty="0" smtClean="0"/>
              <a:t> showed that </a:t>
            </a:r>
            <a:r>
              <a:rPr lang="en-US" baseline="0" dirty="0" err="1" smtClean="0"/>
              <a:t>cos</a:t>
            </a:r>
            <a:r>
              <a:rPr lang="en-US" baseline="0" dirty="0" smtClean="0"/>
              <a:t>(omega t) is a solution to this ODE just BEFORE giving this CT. </a:t>
            </a:r>
            <a:endParaRPr lang="en-US" dirty="0" smtClean="0"/>
          </a:p>
          <a:p>
            <a:endParaRPr lang="en-US" dirty="0" smtClean="0"/>
          </a:p>
          <a:p>
            <a:r>
              <a:rPr lang="en-US" dirty="0" smtClean="0"/>
              <a:t>Note that the majority got this wrong! It was a nice discussion. Since 55 “looked correct”,</a:t>
            </a:r>
            <a:r>
              <a:rPr lang="en-US" baseline="0" dirty="0" smtClean="0"/>
              <a:t> I asked for an explanation of A, and got a nice one: the ODE is linear, so if you have two solutions, then a linear combination of them is also a solution”. This is 100% correct, and I agree with the student, but then MANY hands shot up. The counter arguer stated that it’s true that this y(t) is a solution, but it’s not general, because </a:t>
            </a:r>
            <a:r>
              <a:rPr lang="en-US" baseline="0" dirty="0" err="1" smtClean="0"/>
              <a:t>cos</a:t>
            </a:r>
            <a:r>
              <a:rPr lang="en-US" baseline="0" dirty="0" smtClean="0"/>
              <a:t>(x)=</a:t>
            </a:r>
            <a:r>
              <a:rPr lang="en-US" baseline="0" dirty="0" err="1" smtClean="0"/>
              <a:t>cos</a:t>
            </a:r>
            <a:r>
              <a:rPr lang="en-US" baseline="0" dirty="0" smtClean="0"/>
              <a:t>(-x), so you can combine C1+C2, it’s just ONE constant, really, not two. So we’re missing the other solution (which the student point out was sin)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635864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smtClean="0"/>
              <a:t>(Similar to last year, we discussed it). Also briefly discussed the fact that the diagonal line indicates </a:t>
            </a:r>
            <a:r>
              <a:rPr lang="en-US" baseline="0" dirty="0" err="1" smtClean="0"/>
              <a:t>wx</a:t>
            </a:r>
            <a:r>
              <a:rPr lang="en-US" baseline="0" dirty="0" smtClean="0"/>
              <a:t> = </a:t>
            </a:r>
            <a:r>
              <a:rPr lang="en-US" baseline="0" dirty="0" err="1" smtClean="0"/>
              <a:t>wy</a:t>
            </a:r>
            <a:r>
              <a:rPr lang="en-US" baseline="0" dirty="0" smtClean="0"/>
              <a:t> here as well.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comments: </a:t>
            </a:r>
            <a:r>
              <a:rPr lang="en-US" dirty="0" smtClean="0"/>
              <a:t> Didn’t click, but asked it. Many shouted out both are “equal”.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957812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670819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 in ‘12.  In ‘11 didn’t click, but talked it through. Many in class spontaneously</a:t>
            </a:r>
            <a:r>
              <a:rPr lang="en-US" baseline="0" dirty="0" smtClean="0"/>
              <a:t> shouted out tilted line. Must be careful not to confuse this representation with “phase space” that we just covered!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770759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smtClean="0"/>
              <a:t>4, [[75]], 0, 21, 0</a:t>
            </a:r>
          </a:p>
          <a:p>
            <a:r>
              <a:rPr lang="en-US" dirty="0" err="1" smtClean="0"/>
              <a:t>Sp</a:t>
            </a:r>
            <a:r>
              <a:rPr lang="en-US" dirty="0" smtClean="0"/>
              <a:t> ‘11: 0, [61], 10, 20, 10</a:t>
            </a:r>
          </a:p>
          <a:p>
            <a:endParaRPr lang="en-US" dirty="0" smtClean="0"/>
          </a:p>
          <a:p>
            <a:r>
              <a:rPr lang="en-US" dirty="0" smtClean="0"/>
              <a:t>It’s easy to get “backwards”, good</a:t>
            </a:r>
            <a:r>
              <a:rPr lang="en-US" baseline="0" dirty="0" smtClean="0"/>
              <a:t> conversations, must figured it out, it requires care. See comments below, the </a:t>
            </a:r>
            <a:r>
              <a:rPr lang="en-US" baseline="0" dirty="0" err="1" smtClean="0"/>
              <a:t>Mathematica</a:t>
            </a:r>
            <a:r>
              <a:rPr lang="en-US" baseline="0" dirty="0" smtClean="0"/>
              <a:t> notebook was a big hit! </a:t>
            </a:r>
            <a:endParaRPr lang="en-US" dirty="0" smtClean="0"/>
          </a:p>
          <a:p>
            <a:endParaRPr lang="en-US" dirty="0" smtClean="0"/>
          </a:p>
          <a:p>
            <a:r>
              <a:rPr lang="en-US" dirty="0" err="1" smtClean="0"/>
              <a:t>Sp</a:t>
            </a:r>
            <a:r>
              <a:rPr lang="en-US" dirty="0" smtClean="0"/>
              <a:t> 11 comments:  I had several</a:t>
            </a:r>
            <a:r>
              <a:rPr lang="en-US" baseline="0" dirty="0" smtClean="0"/>
              <a:t> students clearly explain it by “walking through” the curve, pointing out that x goes through a FULL cycle in the time y goes through a half cycle. I think this one is tricky, I have to think hard about it myself, and it’s certainly easy to get “D” if you’re just a little sloppy/quick. </a:t>
            </a:r>
          </a:p>
          <a:p>
            <a:endParaRPr lang="en-US" baseline="0" dirty="0" smtClean="0"/>
          </a:p>
          <a:p>
            <a:r>
              <a:rPr lang="en-US" baseline="0" dirty="0" smtClean="0"/>
              <a:t>I used this as an excuse to pull up my </a:t>
            </a:r>
            <a:r>
              <a:rPr lang="en-US" baseline="0" dirty="0" err="1" smtClean="0"/>
              <a:t>Mathematica</a:t>
            </a:r>
            <a:r>
              <a:rPr lang="en-US" baseline="0" dirty="0" smtClean="0"/>
              <a:t> </a:t>
            </a:r>
            <a:r>
              <a:rPr lang="en-US" baseline="0" dirty="0" err="1" smtClean="0"/>
              <a:t>Lissajous</a:t>
            </a:r>
            <a:r>
              <a:rPr lang="en-US" baseline="0" dirty="0" smtClean="0"/>
              <a:t> code, and walked them through it. When I got to the case of </a:t>
            </a:r>
            <a:r>
              <a:rPr lang="en-US" baseline="0" dirty="0" err="1" smtClean="0"/>
              <a:t>wx</a:t>
            </a:r>
            <a:r>
              <a:rPr lang="en-US" baseline="0" dirty="0" smtClean="0"/>
              <a:t>=2 </a:t>
            </a:r>
            <a:r>
              <a:rPr lang="en-US" baseline="0" dirty="0" err="1" smtClean="0"/>
              <a:t>wy</a:t>
            </a:r>
            <a:r>
              <a:rPr lang="en-US" baseline="0" dirty="0" smtClean="0"/>
              <a:t>, I reminded them of this figure, then let MMA produce its picture – it looks TOTALLY different (because the figure here has an interesting phase combination, you need the </a:t>
            </a:r>
            <a:r>
              <a:rPr lang="en-US" baseline="0" dirty="0" err="1" smtClean="0"/>
              <a:t>cos</a:t>
            </a:r>
            <a:r>
              <a:rPr lang="en-US" baseline="0" dirty="0" smtClean="0"/>
              <a:t> functions to in fact be sin functions in order to get the (0,0) point. I then let MMA “animate” the changing of phi, and you can see it rotate into this form (from a parabolic form) </a:t>
            </a:r>
          </a:p>
          <a:p>
            <a:endParaRPr lang="en-US" baseline="0" dirty="0" smtClean="0"/>
          </a:p>
          <a:p>
            <a:r>
              <a:rPr lang="en-US" baseline="0" dirty="0" smtClean="0"/>
              <a:t>I thought this ordering, having them think about the curve/concept test, THEN see MMA, then wrestle with why it was different from this slide, worked well. Good discussion and reactions (and everyone likes </a:t>
            </a:r>
            <a:r>
              <a:rPr lang="en-US" baseline="0" dirty="0" err="1" smtClean="0"/>
              <a:t>Lissajous</a:t>
            </a:r>
            <a:r>
              <a:rPr lang="en-US" baseline="0" dirty="0" smtClean="0"/>
              <a:t> figures!)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649572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baseline="0" dirty="0" smtClean="0"/>
              <a:t> 2210 SJP SP 12 Lecture 18 </a:t>
            </a:r>
          </a:p>
          <a:p>
            <a:r>
              <a:rPr lang="en-US" baseline="0" dirty="0" smtClean="0"/>
              <a:t>Skipped this term</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Didn’t click, but asked it. Seemed to generate quick and correct responses</a:t>
            </a:r>
            <a:r>
              <a:rPr lang="en-US" baseline="0" dirty="0" smtClean="0"/>
              <a:t> through the room.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833891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37</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‘12; 14, [[83]], 0, 2,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11, [84], 0, 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Solution is drawn on next</a:t>
            </a:r>
            <a:r>
              <a:rPr lang="en-US" baseline="0" dirty="0" smtClean="0"/>
              <a:t> slide. I didn’t really hear much by way of student voices on this one, but one student just said “drag counters the spring force”.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asked them how many had drawn a FBD, and only one person raised</a:t>
            </a:r>
            <a:r>
              <a:rPr lang="en-US" baseline="0" dirty="0" smtClean="0"/>
              <a:t> their hand! (Both terms)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discussed “D”, because it DOES “vary” with speed, it’s just that even so, answer B is still correct.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665566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endParaRPr lang="en-US" dirty="0" smtClean="0"/>
          </a:p>
          <a:p>
            <a:endParaRPr lang="en-US" dirty="0" smtClean="0"/>
          </a:p>
          <a:p>
            <a:r>
              <a:rPr lang="en-US" dirty="0" smtClean="0"/>
              <a:t>Animated to facilitate</a:t>
            </a:r>
            <a:r>
              <a:rPr lang="en-US" baseline="0" dirty="0" smtClean="0"/>
              <a:t> discussion of the FBD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769418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Spring</a:t>
            </a:r>
            <a:r>
              <a:rPr lang="en-US" baseline="0" dirty="0" smtClean="0"/>
              <a:t> 2012 Lecture 19 SJP</a:t>
            </a:r>
          </a:p>
          <a:p>
            <a:r>
              <a:rPr lang="en-US" baseline="0" dirty="0" smtClean="0"/>
              <a:t>(I had them do it silently first, results did not change much, except the “B and C” results had been about 1/3 of the class, and they went away) </a:t>
            </a:r>
            <a:endParaRPr lang="en-US" dirty="0" smtClean="0"/>
          </a:p>
          <a:p>
            <a:r>
              <a:rPr lang="en-US" dirty="0" err="1" smtClean="0"/>
              <a:t>Sp</a:t>
            </a:r>
            <a:r>
              <a:rPr lang="en-US" baseline="0" dirty="0" smtClean="0"/>
              <a:t> ‘12:  </a:t>
            </a:r>
            <a:r>
              <a:rPr lang="en-US" dirty="0" smtClean="0"/>
              <a:t>[[38]], 3, 5, 53,</a:t>
            </a:r>
            <a:r>
              <a:rPr lang="en-US" baseline="0" dirty="0" smtClean="0"/>
              <a:t> 3</a:t>
            </a:r>
          </a:p>
          <a:p>
            <a:r>
              <a:rPr lang="en-US" baseline="0" dirty="0" smtClean="0"/>
              <a:t>Last year I didn’t click. This result surprised me! Although all of them had the right sign for alpha, the majority got the sign of beta wrong.  I had x’’ + (k/m) x = 0 and its solution on the board (and had discussed it before we got to this question). So, no big surprise that they got alpha right. </a:t>
            </a:r>
          </a:p>
          <a:p>
            <a:r>
              <a:rPr lang="en-US" baseline="0" dirty="0" smtClean="0"/>
              <a:t>While the clicker question was going I wrote “F = ma = mx’’, with F = -</a:t>
            </a:r>
            <a:r>
              <a:rPr lang="en-US" baseline="0" dirty="0" err="1" smtClean="0"/>
              <a:t>kx</a:t>
            </a:r>
            <a:r>
              <a:rPr lang="en-US" baseline="0" dirty="0" smtClean="0"/>
              <a:t> “ on the board. I thought this would help them, but I think they were “intuiting” the answer and just putting in a minus sign for friction without thinking of how this ODE arises from Newton II. </a:t>
            </a:r>
          </a:p>
          <a:p>
            <a:endParaRPr lang="en-US" baseline="0" dirty="0" smtClean="0"/>
          </a:p>
          <a:p>
            <a:r>
              <a:rPr lang="en-US" baseline="0" dirty="0" smtClean="0"/>
              <a:t>Glad I asked it, I think this may stick better! </a:t>
            </a:r>
          </a:p>
          <a:p>
            <a:endParaRPr lang="en-US" baseline="0" dirty="0" smtClean="0"/>
          </a:p>
          <a:p>
            <a:endParaRPr lang="en-US" baseline="0" dirty="0" smtClean="0"/>
          </a:p>
          <a:p>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975185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endParaRPr lang="en-US" dirty="0" smtClean="0"/>
          </a:p>
          <a:p>
            <a:r>
              <a:rPr lang="en-US" dirty="0" err="1" smtClean="0"/>
              <a:t>Sp</a:t>
            </a:r>
            <a:r>
              <a:rPr lang="en-US" dirty="0" smtClean="0"/>
              <a:t> ‘12:  [[40]], 11, 49</a:t>
            </a:r>
            <a:r>
              <a:rPr lang="en-US" baseline="0" dirty="0" smtClean="0"/>
              <a:t> (silent)</a:t>
            </a:r>
          </a:p>
          <a:p>
            <a:r>
              <a:rPr lang="en-US" baseline="0" dirty="0" smtClean="0"/>
              <a:t>[[37]], 4, 58, 2  (No improvement, maybe even got worse, except here too B largely gone!) </a:t>
            </a:r>
          </a:p>
          <a:p>
            <a:r>
              <a:rPr lang="en-US" dirty="0" err="1" smtClean="0"/>
              <a:t>Sp</a:t>
            </a:r>
            <a:r>
              <a:rPr lang="en-US" dirty="0" smtClean="0"/>
              <a:t> 11’:  [43],</a:t>
            </a:r>
            <a:r>
              <a:rPr lang="en-US" baseline="0" dirty="0" smtClean="0"/>
              <a:t> 11, 45  (silent)</a:t>
            </a:r>
          </a:p>
          <a:p>
            <a:r>
              <a:rPr lang="en-US" baseline="0" dirty="0" smtClean="0"/>
              <a:t>[55], 5, 40 (after 1 more minute of loud discussion) Not much change, though B has largely vanished. </a:t>
            </a:r>
          </a:p>
          <a:p>
            <a:endParaRPr lang="en-US" baseline="0" dirty="0" smtClean="0"/>
          </a:p>
          <a:p>
            <a:r>
              <a:rPr lang="en-US" baseline="0" dirty="0" smtClean="0"/>
              <a:t>Conversation in ‘12 was almost IDENTICAL to that in ‘11: </a:t>
            </a:r>
          </a:p>
          <a:p>
            <a:r>
              <a:rPr lang="en-US" baseline="0" dirty="0" smtClean="0"/>
              <a:t>I heard lots of student comments about this. One said that it’s going slower due to drag, so it should take longer (building on a previous CT). Another responded that yes, it goes slower, but the amplitude is dropping, so it has less far to go, so those should cancel out, giving the SAME frequency as before. (answer C) A student rebutted with the example of the extreme case (lots of drag, it will take forever even to do just a half period) (Which the previous student had to concede was a good point </a:t>
            </a:r>
            <a:r>
              <a:rPr lang="en-US" baseline="0" dirty="0" smtClean="0">
                <a:sym typeface="Wingdings"/>
              </a:rPr>
              <a:t> </a:t>
            </a:r>
            <a:r>
              <a:rPr lang="en-US" baseline="0" dirty="0" smtClean="0"/>
              <a:t>Another then said that “frequency = </a:t>
            </a:r>
            <a:r>
              <a:rPr lang="en-US" baseline="0" dirty="0" err="1" smtClean="0"/>
              <a:t>Sqrt</a:t>
            </a:r>
            <a:r>
              <a:rPr lang="en-US" baseline="0" dirty="0" smtClean="0"/>
              <a:t>[k/m], which has nothing to do with damping constant”, so again, it should be C. A fifth student said that solving the auxiliary equation gives a new omega = </a:t>
            </a:r>
            <a:r>
              <a:rPr lang="en-US" baseline="0" dirty="0" err="1" smtClean="0"/>
              <a:t>Sqrt</a:t>
            </a:r>
            <a:r>
              <a:rPr lang="en-US" baseline="0" dirty="0" smtClean="0"/>
              <a:t>[omega_0^2-beta^2] which IS a little smaller. (Another student said that if damping is “small”, this effect is negligible, so “C” should be the correct answer. Which has some validity, although I would say “slightly </a:t>
            </a:r>
            <a:r>
              <a:rPr lang="en-US" baseline="0" dirty="0" err="1" smtClean="0"/>
              <a:t>largrr</a:t>
            </a:r>
            <a:r>
              <a:rPr lang="en-US" baseline="0" dirty="0" smtClean="0"/>
              <a:t>” is fundamentally different than “same” when in fact it really is “slightly larger” ) </a:t>
            </a:r>
          </a:p>
          <a:p>
            <a:endParaRPr lang="en-US" baseline="0" dirty="0" smtClean="0"/>
          </a:p>
          <a:p>
            <a:r>
              <a:rPr lang="en-US" baseline="0" dirty="0" smtClean="0"/>
              <a:t>  At this point, I worked out that math on the board, making the meta-point that in physics you can’t always answer conceptual questions without calculating! Summarized the relation to the previous question, and moved on.</a:t>
            </a:r>
          </a:p>
          <a:p>
            <a:endParaRPr lang="en-US" baseline="0" dirty="0" smtClean="0"/>
          </a:p>
          <a:p>
            <a:r>
              <a:rPr lang="en-US" baseline="0" dirty="0" smtClean="0"/>
              <a:t> Excellent discussion, I had thought this would be easy after the previous ones, but it generated very strong discussion. </a:t>
            </a:r>
          </a:p>
          <a:p>
            <a:endParaRPr lang="en-US" baseline="0" dirty="0" smtClean="0"/>
          </a:p>
          <a:p>
            <a:endParaRPr lang="en-US" baseline="0" dirty="0" smtClean="0"/>
          </a:p>
          <a:p>
            <a:r>
              <a:rPr lang="en-US" baseline="0" dirty="0" smtClean="0"/>
              <a:t>S. Pollock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357389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Got this</a:t>
            </a:r>
            <a:r>
              <a:rPr lang="en-US" baseline="0" dirty="0" smtClean="0"/>
              <a:t> slide from A. Marino/D. Caballero. Just fun, intro to complex numbers.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229648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Spring</a:t>
            </a:r>
            <a:r>
              <a:rPr lang="en-US" baseline="0" dirty="0" smtClean="0"/>
              <a:t> 2012 Lecture 19 SJP</a:t>
            </a:r>
          </a:p>
          <a:p>
            <a:r>
              <a:rPr lang="en-US" baseline="0" dirty="0" smtClean="0"/>
              <a:t>3, [[78]], 16, 3</a:t>
            </a:r>
          </a:p>
          <a:p>
            <a:r>
              <a:rPr lang="en-US" baseline="0" dirty="0" smtClean="0"/>
              <a:t>Note that the only mistakes are mostly just overall signs. Just a little quick practice, and clarifying that the roots become the exponents in the solution. </a:t>
            </a:r>
          </a:p>
          <a:p>
            <a:endParaRPr lang="en-US" baseline="0" dirty="0" smtClean="0"/>
          </a:p>
          <a:p>
            <a:r>
              <a:rPr lang="en-US" baseline="0" dirty="0" smtClean="0"/>
              <a:t>I took the opportunity to go BACKWARDS from this auxiliary equation to the starting ODE, and asked them why it was NOT the ODE for damped HM. (the sign of the -2 term is unphysical for an oscillator, students noticed that) But of course our METHOD is more general, it works for any 2</a:t>
            </a:r>
            <a:r>
              <a:rPr lang="en-US" baseline="30000" dirty="0" smtClean="0"/>
              <a:t>nd</a:t>
            </a:r>
            <a:r>
              <a:rPr lang="en-US" baseline="0" dirty="0" smtClean="0"/>
              <a:t> order </a:t>
            </a:r>
            <a:r>
              <a:rPr lang="en-US" baseline="0" dirty="0" err="1" smtClean="0"/>
              <a:t>lineary</a:t>
            </a:r>
            <a:r>
              <a:rPr lang="en-US" baseline="0" dirty="0" smtClean="0"/>
              <a:t> homogeneous ODE with constant coefficients. </a:t>
            </a:r>
            <a:endParaRPr lang="en-US" dirty="0" smtClean="0"/>
          </a:p>
          <a:p>
            <a:endParaRPr lang="en-US" dirty="0" smtClean="0"/>
          </a:p>
          <a:p>
            <a:endParaRPr lang="en-US" baseline="0" dirty="0" smtClean="0"/>
          </a:p>
          <a:p>
            <a:r>
              <a:rPr lang="en-US" baseline="0" dirty="0" smtClean="0"/>
              <a:t>B)  (D+2)(D-1)=0</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956448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Spring</a:t>
            </a:r>
            <a:r>
              <a:rPr lang="en-US" baseline="0" dirty="0" smtClean="0"/>
              <a:t> 2012 Lecture 19 SJP</a:t>
            </a:r>
          </a:p>
          <a:p>
            <a:r>
              <a:rPr lang="en-US" baseline="0" dirty="0" smtClean="0"/>
              <a:t>Showed this, then decided to just jump right to the next one, it’s better. </a:t>
            </a:r>
          </a:p>
          <a:p>
            <a:endParaRPr lang="en-US" baseline="0" dirty="0" smtClean="0"/>
          </a:p>
          <a:p>
            <a:endParaRPr lang="en-US" baseline="0" dirty="0" smtClean="0"/>
          </a:p>
          <a:p>
            <a:r>
              <a:rPr lang="en-US" baseline="0" dirty="0" smtClean="0"/>
              <a:t>S. Pollock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529092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Spring</a:t>
            </a:r>
            <a:r>
              <a:rPr lang="en-US" baseline="0" dirty="0" smtClean="0"/>
              <a:t> 2012 Lecture 19 SJP</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 0, 2, 3, [[90]]</a:t>
            </a:r>
          </a:p>
          <a:p>
            <a:endParaRPr lang="en-US" dirty="0" smtClean="0"/>
          </a:p>
          <a:p>
            <a:r>
              <a:rPr lang="en-US" dirty="0" smtClean="0"/>
              <a:t>At first, about 30% of the class was voting</a:t>
            </a:r>
            <a:r>
              <a:rPr lang="en-US" baseline="0" dirty="0" smtClean="0"/>
              <a:t> A. During their discussion this shifted, till they all got those “i’s right. I pointed out that they can </a:t>
            </a:r>
            <a:r>
              <a:rPr lang="en-US" baseline="0" dirty="0" err="1" smtClean="0"/>
              <a:t>sensemake</a:t>
            </a:r>
            <a:r>
              <a:rPr lang="en-US" baseline="0" dirty="0" smtClean="0"/>
              <a:t>, this is the SHM equation we started class with, we know the solution, it’s nice to see this METHOD gives it back to us.</a:t>
            </a:r>
          </a:p>
          <a:p>
            <a:r>
              <a:rPr lang="en-US" baseline="0" dirty="0" smtClean="0"/>
              <a:t>(One student argued  that D is ok if you let omega be either positive or negative. I wanted to insist that you should explicitly indicate there are 2 linearly independent solutions/roots)</a:t>
            </a:r>
          </a:p>
          <a:p>
            <a:endParaRPr lang="en-US" baseline="0" dirty="0" smtClean="0"/>
          </a:p>
          <a:p>
            <a:r>
              <a:rPr lang="en-US" baseline="0" dirty="0" smtClean="0"/>
              <a:t>S. Pollock</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1529092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Skipped in ‘12 and ‘11</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46</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Spring</a:t>
            </a:r>
            <a:r>
              <a:rPr lang="en-US" baseline="0" dirty="0" smtClean="0"/>
              <a:t> 2012 Lecture 19 SJP</a:t>
            </a:r>
          </a:p>
          <a:p>
            <a:r>
              <a:rPr lang="en-US" baseline="0" dirty="0" smtClean="0"/>
              <a:t>Nice slide to summarize, I had gotten to all this on the board already. </a:t>
            </a:r>
          </a:p>
          <a:p>
            <a:r>
              <a:rPr lang="en-US" baseline="0" dirty="0" smtClean="0"/>
              <a:t>From Ana Marie Rey. </a:t>
            </a:r>
            <a:endParaRPr lang="en-US" dirty="0" smtClean="0"/>
          </a:p>
        </p:txBody>
      </p:sp>
      <p:sp>
        <p:nvSpPr>
          <p:cNvPr id="4" name="Slide Number Placeholder 3"/>
          <p:cNvSpPr>
            <a:spLocks noGrp="1"/>
          </p:cNvSpPr>
          <p:nvPr>
            <p:ph type="sldNum" sz="quarter" idx="10"/>
          </p:nvPr>
        </p:nvSpPr>
        <p:spPr/>
        <p:txBody>
          <a:bodyPr/>
          <a:lstStyle/>
          <a:p>
            <a:fld id="{64FC5D50-2378-E24F-89D5-1D7FE2075656}" type="slidenum">
              <a:rPr lang="en-US">
                <a:solidFill>
                  <a:srgbClr val="000000"/>
                </a:solidFill>
              </a:rPr>
              <a:pPr/>
              <a:t>47</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Spring</a:t>
            </a:r>
            <a:r>
              <a:rPr lang="en-US" baseline="0" dirty="0" smtClean="0"/>
              <a:t> 2012 Lecture 19 SJP</a:t>
            </a:r>
          </a:p>
          <a:p>
            <a:r>
              <a:rPr lang="en-US" baseline="0" dirty="0" smtClean="0"/>
              <a:t>From AMR. </a:t>
            </a:r>
          </a:p>
          <a:p>
            <a:r>
              <a:rPr lang="en-US" baseline="0" dirty="0" smtClean="0"/>
              <a:t>Again, nice slide to summarize, I had the roots but this saved me from having to rewrite it on the board. Note the pulling out of the minus sign, this requires some attention. I asked the students, “are both exponents negative, or could the first one involve a  “cancellation” and end up giving you a net + </a:t>
            </a:r>
            <a:r>
              <a:rPr lang="en-US" baseline="0" dirty="0" err="1" smtClean="0"/>
              <a:t>behaviour</a:t>
            </a:r>
            <a:r>
              <a:rPr lang="en-US" baseline="0" dirty="0" smtClean="0"/>
              <a:t>. The answer is no, it was good to hear them argue for it) I then asked, at large times, which of the two terms dominates. This was also a good discussion, and there was some disagreement. (The answer is written, it’s the C1 term that survives.)</a:t>
            </a:r>
          </a:p>
          <a:p>
            <a:r>
              <a:rPr lang="en-US" baseline="0" dirty="0" smtClean="0"/>
              <a:t>Finally, talked about “very </a:t>
            </a:r>
            <a:r>
              <a:rPr lang="en-US" baseline="0" dirty="0" err="1" smtClean="0"/>
              <a:t>overdamped</a:t>
            </a:r>
            <a:r>
              <a:rPr lang="en-US" baseline="0" dirty="0" smtClean="0"/>
              <a:t>”, pointed out that the nomenclature is confusing. Many of them in the preflight thought “</a:t>
            </a:r>
            <a:r>
              <a:rPr lang="en-US" baseline="0" dirty="0" err="1" smtClean="0"/>
              <a:t>overdamped</a:t>
            </a:r>
            <a:r>
              <a:rPr lang="en-US" baseline="0" dirty="0" smtClean="0"/>
              <a:t>” should bring you to the origin QUICKLY. This slide shows that’s not true, </a:t>
            </a:r>
            <a:r>
              <a:rPr lang="en-US" baseline="0" dirty="0" err="1" smtClean="0"/>
              <a:t>overdamping</a:t>
            </a:r>
            <a:r>
              <a:rPr lang="en-US" baseline="0" dirty="0" smtClean="0"/>
              <a:t> makes the decay parameter SMALLER. It is not that </a:t>
            </a:r>
            <a:r>
              <a:rPr lang="en-US" baseline="0" dirty="0" err="1" smtClean="0"/>
              <a:t>overdamping</a:t>
            </a:r>
            <a:r>
              <a:rPr lang="en-US" baseline="0" dirty="0" smtClean="0"/>
              <a:t> brings x to 0 quicker, it’s that it brings v (speed) to 0 quicker!) That seemed to help a few students understand why </a:t>
            </a:r>
            <a:r>
              <a:rPr lang="en-US" baseline="0" dirty="0" err="1" smtClean="0"/>
              <a:t>overdamping</a:t>
            </a:r>
            <a:r>
              <a:rPr lang="en-US" baseline="0" dirty="0" smtClean="0"/>
              <a:t> can mean a long time to return (like a spring/</a:t>
            </a:r>
            <a:r>
              <a:rPr lang="en-US" baseline="0" dirty="0" err="1" smtClean="0"/>
              <a:t>mollasses</a:t>
            </a:r>
            <a:r>
              <a:rPr lang="en-US" baseline="0" dirty="0" smtClean="0"/>
              <a:t> system)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Slide from A. Rey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4FC5D50-2378-E24F-89D5-1D7FE2075656}" type="slidenum">
              <a:rPr lang="en-US">
                <a:solidFill>
                  <a:srgbClr val="000000"/>
                </a:solidFill>
              </a:rPr>
              <a:pPr/>
              <a:t>48</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Spring</a:t>
            </a:r>
            <a:r>
              <a:rPr lang="en-US" baseline="0" dirty="0" smtClean="0"/>
              <a:t> 2012 Lecture 19 SJP</a:t>
            </a:r>
          </a:p>
          <a:p>
            <a:r>
              <a:rPr lang="en-US" baseline="0" dirty="0" smtClean="0"/>
              <a:t>Went through this quickly, had to discuss the novel story here that there’s only one root, so we need another linearly independent function. (Pointed out that t </a:t>
            </a:r>
            <a:r>
              <a:rPr lang="en-US" baseline="0" dirty="0" err="1" smtClean="0"/>
              <a:t>exp</a:t>
            </a:r>
            <a:r>
              <a:rPr lang="en-US" baseline="0" dirty="0" smtClean="0"/>
              <a:t>[-beta t] does NOT solve the ODE if beta is not equal to omega0!) </a:t>
            </a:r>
          </a:p>
          <a:p>
            <a:endParaRPr lang="en-US" baseline="0" dirty="0" smtClean="0"/>
          </a:p>
          <a:p>
            <a:r>
              <a:rPr lang="en-US" baseline="0" dirty="0" smtClean="0"/>
              <a:t>Slide from A. Rey</a:t>
            </a:r>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srgbClr val="000000"/>
                </a:solidFill>
              </a:rPr>
              <a:pPr/>
              <a:t>49</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into next slide, but could be separate if you have time)</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50</a:t>
            </a:fld>
            <a:endParaRPr lang="en-US"/>
          </a:p>
        </p:txBody>
      </p:sp>
    </p:spTree>
    <p:extLst>
      <p:ext uri="{BB962C8B-B14F-4D97-AF65-F5344CB8AC3E}">
        <p14:creationId xmlns:p14="http://schemas.microsoft.com/office/powerpoint/2010/main" val="1640804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[[54]], 0, 46,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Running out of time, I wanted to do the Tutorial, but this one is helpful for that Tutorial!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forgot to animate the hint.  Didn’t have as much time as last year, too bad.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Still, it was a very good discussion, and we heard some interesting arguments. One student made a compelling case that AT the origin you are already slowing down (i.e. he invented the hint idea)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Then a student tried an energy argument, at x=0 PE is still minimum (friction is not entering into PE) which he claimed argued for C. Another student rebutted, (although the argument was not convincing to the first speaker.)  </a:t>
            </a:r>
            <a:endParaRPr lang="en-US" dirty="0" smtClean="0"/>
          </a:p>
          <a:p>
            <a:endParaRPr lang="en-US" dirty="0" smtClean="0"/>
          </a:p>
          <a:p>
            <a:r>
              <a:rPr lang="en-US" dirty="0" smtClean="0"/>
              <a:t>Answer</a:t>
            </a:r>
            <a:r>
              <a:rPr lang="en-US" baseline="0" dirty="0" smtClean="0"/>
              <a:t> </a:t>
            </a:r>
            <a:r>
              <a:rPr lang="en-US" baseline="0" dirty="0"/>
              <a:t>is A) ) At release, it is certainly speeding up (there’s only F=-</a:t>
            </a:r>
            <a:r>
              <a:rPr lang="en-US" baseline="0" dirty="0" err="1"/>
              <a:t>kx</a:t>
            </a:r>
            <a:r>
              <a:rPr lang="en-US" baseline="0" dirty="0"/>
              <a:t>), but by the time it gets to x=0, it must already be slowing down (because there’s only damping at x=0).   So we must have already PASSED the moment when we switch from speeding up to slowing down. That moment we passed, where we switch from speeding to slowing,  is the place where </a:t>
            </a:r>
            <a:r>
              <a:rPr lang="en-US" baseline="0" dirty="0" err="1"/>
              <a:t>vmax</a:t>
            </a:r>
            <a:r>
              <a:rPr lang="en-US" baseline="0" dirty="0"/>
              <a:t> occurred.  </a:t>
            </a:r>
            <a:endParaRPr lang="en-US" baseline="0" dirty="0" smtClean="0"/>
          </a:p>
          <a:p>
            <a:endParaRPr lang="en-US" baseline="0" dirty="0" smtClean="0"/>
          </a:p>
          <a:p>
            <a:r>
              <a:rPr lang="en-US" baseline="0" dirty="0" smtClean="0"/>
              <a:t>Notes from </a:t>
            </a:r>
            <a:r>
              <a:rPr lang="en-US" baseline="0" dirty="0" err="1" smtClean="0"/>
              <a:t>Sp</a:t>
            </a:r>
            <a:r>
              <a:rPr lang="en-US" baseline="0" dirty="0" smtClean="0"/>
              <a:t> 11: </a:t>
            </a:r>
            <a:r>
              <a:rPr lang="en-US" dirty="0" smtClean="0"/>
              <a:t>[77], 2, 21</a:t>
            </a:r>
            <a:r>
              <a:rPr lang="en-US" baseline="0" dirty="0" smtClean="0"/>
              <a:t> (however, it was about 60% correct when I showed the hint, with about 1 minute of discussion after that) </a:t>
            </a:r>
          </a:p>
          <a:p>
            <a:endParaRPr lang="en-US" baseline="0" dirty="0" smtClean="0"/>
          </a:p>
          <a:p>
            <a:r>
              <a:rPr lang="en-US" baseline="0" dirty="0" smtClean="0"/>
              <a:t>Good, loud discussion, for several minutes. </a:t>
            </a:r>
          </a:p>
          <a:p>
            <a:endParaRPr lang="en-US" dirty="0" smtClean="0"/>
          </a:p>
          <a:p>
            <a:r>
              <a:rPr lang="en-US" dirty="0" smtClean="0"/>
              <a:t>Answer</a:t>
            </a:r>
            <a:r>
              <a:rPr lang="en-US" baseline="0" dirty="0" smtClean="0"/>
              <a:t> is A) ) At release, it is certainly speeding up (there’s only F=-</a:t>
            </a:r>
            <a:r>
              <a:rPr lang="en-US" baseline="0" dirty="0" err="1" smtClean="0"/>
              <a:t>kx</a:t>
            </a:r>
            <a:r>
              <a:rPr lang="en-US" baseline="0" dirty="0" smtClean="0"/>
              <a:t>), but by the time it gets to x=0, it must already be slowing down (because there’s only damping at x=0).   So we must have already PASSED the moment when we switch from speeding up to slowing down. That moment we passed, where we switch from speeding to slowing,  is the place where </a:t>
            </a:r>
            <a:r>
              <a:rPr lang="en-US" baseline="0" dirty="0" err="1" smtClean="0"/>
              <a:t>vmax</a:t>
            </a:r>
            <a:r>
              <a:rPr lang="en-US" baseline="0" dirty="0" smtClean="0"/>
              <a:t> occurred. </a:t>
            </a:r>
          </a:p>
          <a:p>
            <a:endParaRPr lang="en-US" baseline="0" dirty="0" smtClean="0"/>
          </a:p>
          <a:p>
            <a:r>
              <a:rPr lang="en-US" baseline="0" dirty="0" smtClean="0"/>
              <a:t>I sketched x(t) and v(t), and discussed this at the board.  </a:t>
            </a:r>
          </a:p>
          <a:p>
            <a:endParaRPr lang="en-US" baseline="0" dirty="0" smtClean="0"/>
          </a:p>
          <a:p>
            <a:r>
              <a:rPr lang="en-US" baseline="0" dirty="0" smtClean="0"/>
              <a:t>A student was puzzled about this one, and said that he “could see the math, but not the physics”. I tried the following argument: at first, ONLY the spring force acts (v=0 at first), and it speeds up. As it goes faster, friction increases. At some point, friction BALANCES the spring force, and THIS is the moment when </a:t>
            </a:r>
            <a:r>
              <a:rPr lang="en-US" baseline="0" dirty="0" err="1" smtClean="0"/>
              <a:t>vmax</a:t>
            </a:r>
            <a:r>
              <a:rPr lang="en-US" baseline="0" dirty="0" smtClean="0"/>
              <a:t> occurs, because F=0. But, we’re not at x=0 yet, because the spring is still pulling us, if it is to balance drag. So, we go just a little FURTHER to reach the zero point. This student really seemed to lighten up, so apparently that argument helped him!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51</a:t>
            </a:fld>
            <a:endParaRPr 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endParaRPr lang="en-US" dirty="0" smtClean="0"/>
          </a:p>
          <a:p>
            <a:endParaRPr lang="en-US" dirty="0" smtClean="0"/>
          </a:p>
          <a:p>
            <a:r>
              <a:rPr lang="en-US" dirty="0" smtClean="0"/>
              <a:t>Can use</a:t>
            </a:r>
            <a:r>
              <a:rPr lang="en-US" baseline="0" dirty="0" smtClean="0"/>
              <a:t> this to point out that –</a:t>
            </a:r>
            <a:r>
              <a:rPr lang="en-US" baseline="0" dirty="0" err="1" smtClean="0"/>
              <a:t>kx</a:t>
            </a:r>
            <a:r>
              <a:rPr lang="en-US" baseline="0" dirty="0" smtClean="0"/>
              <a:t> is getting smaller and smaller and approaching 0 at x=0.</a:t>
            </a:r>
          </a:p>
          <a:p>
            <a:r>
              <a:rPr lang="en-US" baseline="0" dirty="0" smtClean="0"/>
              <a:t>-</a:t>
            </a:r>
            <a:r>
              <a:rPr lang="en-US" baseline="0" dirty="0" err="1" smtClean="0"/>
              <a:t>bv</a:t>
            </a:r>
            <a:r>
              <a:rPr lang="en-US" baseline="0" dirty="0" smtClean="0"/>
              <a:t> starts out zero and gets bigger and bigger. </a:t>
            </a:r>
          </a:p>
          <a:p>
            <a:r>
              <a:rPr lang="en-US" baseline="0" dirty="0" smtClean="0"/>
              <a:t>At some point BEFORE reaching x=0,  they MUST balance, and at that point, F=0, so it’s NOT speeding up any more!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76941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Lecture 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12: 11, [[85]],</a:t>
            </a:r>
            <a:r>
              <a:rPr lang="en-US" baseline="0" dirty="0" smtClean="0"/>
              <a:t> 2, 2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was about 77% </a:t>
            </a:r>
            <a:r>
              <a:rPr lang="en-US" baseline="0" dirty="0" err="1" smtClean="0"/>
              <a:t>preclass</a:t>
            </a:r>
            <a:r>
              <a:rPr lang="en-US" baseline="0" dirty="0" smtClean="0"/>
              <a:t>, then I  talked for a minute about formulas, then encouraged revote.)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0, [98],</a:t>
            </a:r>
            <a:r>
              <a:rPr lang="en-US" baseline="0" dirty="0" smtClean="0"/>
              <a:t> 2,0,0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I’m not sure why so many voted for increases, couldn’t get anyone to speak up about it. The formula omega = </a:t>
            </a:r>
            <a:r>
              <a:rPr lang="en-US" baseline="0" dirty="0" err="1" smtClean="0"/>
              <a:t>Sqrt</a:t>
            </a:r>
            <a:r>
              <a:rPr lang="en-US" baseline="0" dirty="0" smtClean="0"/>
              <a:t>[k/m] and T = 2 pi/omega was on the board when they </a:t>
            </a:r>
            <a:r>
              <a:rPr lang="en-US" baseline="0" dirty="0" err="1" smtClean="0"/>
              <a:t>revoted</a:t>
            </a:r>
            <a:r>
              <a:rPr lang="en-US" baseline="0" dirty="0" smtClean="0"/>
              <a:t>. Neither had been discussed or was on the board before the first vote.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65898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53</a:t>
            </a:fld>
            <a:endParaRPr lang="en-US"/>
          </a:p>
        </p:txBody>
      </p:sp>
    </p:spTree>
    <p:extLst>
      <p:ext uri="{BB962C8B-B14F-4D97-AF65-F5344CB8AC3E}">
        <p14:creationId xmlns:p14="http://schemas.microsoft.com/office/powerpoint/2010/main" val="439630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Spring</a:t>
            </a:r>
            <a:r>
              <a:rPr lang="en-US" baseline="0" dirty="0" smtClean="0"/>
              <a:t> 2012 Lecture 19 SJP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‘12: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0,0,4,4, [[93]]</a:t>
            </a:r>
            <a:endParaRPr lang="en-US" dirty="0" smtClean="0"/>
          </a:p>
          <a:p>
            <a:r>
              <a:rPr lang="en-US" dirty="0" smtClean="0"/>
              <a:t>Notes from </a:t>
            </a:r>
            <a:r>
              <a:rPr lang="en-US" dirty="0" err="1" smtClean="0"/>
              <a:t>Sp</a:t>
            </a:r>
            <a:r>
              <a:rPr lang="en-US" dirty="0" smtClean="0"/>
              <a:t> 11’:  7,0,7,5,</a:t>
            </a:r>
            <a:r>
              <a:rPr lang="en-US" baseline="0" dirty="0" smtClean="0"/>
              <a:t> [80]  (Asked at end of class, after tutorial) </a:t>
            </a:r>
          </a:p>
          <a:p>
            <a:endParaRPr lang="en-US" baseline="0" dirty="0" smtClean="0"/>
          </a:p>
          <a:p>
            <a:r>
              <a:rPr lang="en-US" baseline="0" dirty="0" smtClean="0"/>
              <a:t>I only had ~20 minutes for the intermediate mechanics Tutorial on phase space for damped oscillators. Needed at least 5 minutes more, maybe 10. No time for discussion. 9TtPhase-DHM-REPmod</a:t>
            </a:r>
          </a:p>
          <a:p>
            <a:endParaRPr lang="en-US" baseline="0" dirty="0" smtClean="0"/>
          </a:p>
          <a:p>
            <a:endParaRPr lang="en-US" baseline="0" dirty="0" smtClean="0"/>
          </a:p>
          <a:p>
            <a:r>
              <a:rPr lang="en-US" baseline="0" dirty="0" err="1" smtClean="0"/>
              <a:t>Sp</a:t>
            </a:r>
            <a:r>
              <a:rPr lang="en-US" baseline="0" dirty="0" smtClean="0"/>
              <a:t> ‘11 notes: </a:t>
            </a:r>
            <a:endParaRPr lang="en-US" dirty="0" smtClean="0"/>
          </a:p>
          <a:p>
            <a:r>
              <a:rPr lang="en-US" dirty="0" smtClean="0"/>
              <a:t>We did the intermediate</a:t>
            </a:r>
            <a:r>
              <a:rPr lang="en-US" baseline="0" dirty="0" smtClean="0"/>
              <a:t> mechanics tutorial on phase space for damped oscillators, and I left this up on the board for them to click on only after they were done (so I knew when they finished). We spent about 30 minutes on that Tutorial. Many students knew the answer to this one right away, even before the </a:t>
            </a:r>
            <a:r>
              <a:rPr lang="en-US" baseline="0" dirty="0" err="1" smtClean="0"/>
              <a:t>Tutosrial</a:t>
            </a:r>
            <a:r>
              <a:rPr lang="en-US" baseline="0" dirty="0" smtClean="0"/>
              <a:t>. We ended class with it. I asked them what was wrong with A and B (doesn’t start at rest), then a student volunteered that C had the same issues as previous question: x is decreasing while v is positive?? I added that D has v=0 while x is decreasing, also inconsistent.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2700618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0, 11, [[68]], 21, 0</a:t>
            </a:r>
          </a:p>
          <a:p>
            <a:endParaRPr lang="en-US" dirty="0" smtClean="0"/>
          </a:p>
          <a:p>
            <a:r>
              <a:rPr lang="en-US" dirty="0" smtClean="0"/>
              <a:t>Just fun, one student argued that “over-damping” would be better, since</a:t>
            </a:r>
            <a:r>
              <a:rPr lang="en-US" baseline="0" dirty="0" smtClean="0"/>
              <a:t> you might not want the velocity to drop so rapidly (since you would feel that as acceleration or even jerk). I’m not sure, he might be right on this! We also talked about screen doors (similar story, more clear that you want critical damping, to minimize time to let the flies in!)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35774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SJP Lecture 20</a:t>
            </a:r>
          </a:p>
          <a:p>
            <a:r>
              <a:rPr lang="en-US" dirty="0" smtClean="0"/>
              <a:t>6,3,15, 6, [[70]]</a:t>
            </a:r>
          </a:p>
          <a:p>
            <a:endParaRPr lang="en-US" dirty="0" smtClean="0"/>
          </a:p>
          <a:p>
            <a:r>
              <a:rPr lang="en-US" dirty="0" smtClean="0"/>
              <a:t>Notes from ‘11: </a:t>
            </a:r>
          </a:p>
          <a:p>
            <a:r>
              <a:rPr lang="en-US" dirty="0" smtClean="0"/>
              <a:t>7, 12, 7, 23, [51]</a:t>
            </a:r>
          </a:p>
          <a:p>
            <a:endParaRPr lang="en-US" dirty="0" smtClean="0"/>
          </a:p>
          <a:p>
            <a:r>
              <a:rPr lang="en-US" dirty="0" smtClean="0"/>
              <a:t>Good discussion.</a:t>
            </a:r>
            <a:r>
              <a:rPr lang="en-US" baseline="0" dirty="0" smtClean="0"/>
              <a:t> One student pointed out that initial point is nonsense (positive x, decreasing, yet v is positive). The student was able to articulate this very well. </a:t>
            </a:r>
          </a:p>
          <a:p>
            <a:r>
              <a:rPr lang="en-US" baseline="0" dirty="0" smtClean="0"/>
              <a:t>Another student said that at the point x=0, v=0, so it should stop there. I pointed out that a dropped object, dropped from x=0 with v=0, doesn’t just sit there, it just takes an instant for v to “build up”. The student was clearly still thinking/concerned about this, as he asked me later about it, pointing out that my gravity example would NOT result in a straight line phase space plot at the origin (he was quite correct!!)</a:t>
            </a:r>
          </a:p>
          <a:p>
            <a:endParaRPr lang="en-US" baseline="0" dirty="0" smtClean="0"/>
          </a:p>
          <a:p>
            <a:r>
              <a:rPr lang="en-US" baseline="0" dirty="0" smtClean="0"/>
              <a:t>Bottom line is that this picture is totally nonsense for many reasons, and is certainly not harmonic (which will make an arc, or ellipse, or...)  </a:t>
            </a:r>
          </a:p>
          <a:p>
            <a:endParaRPr lang="en-US" baseline="0" dirty="0" smtClean="0"/>
          </a:p>
          <a:p>
            <a:r>
              <a:rPr lang="en-US" baseline="0" dirty="0" smtClean="0"/>
              <a:t>I asked them if this picture “reminded” them of anything from last class, and indeed, a student pointed out that the 2-D y </a:t>
            </a:r>
            <a:r>
              <a:rPr lang="en-US" baseline="0" dirty="0" err="1" smtClean="0"/>
              <a:t>vs</a:t>
            </a:r>
            <a:r>
              <a:rPr lang="en-US" baseline="0" dirty="0" smtClean="0"/>
              <a:t> x diagram can look like this. I agreed, that was sort of the idea here – the picture is the same, but the y-axis is totally different, and this is simply not an oscillator diagram at all. (or any kind of valid phase space diagram!)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414686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err="1" smtClean="0"/>
              <a:t>Phys</a:t>
            </a:r>
            <a:r>
              <a:rPr lang="en-US" dirty="0" smtClean="0"/>
              <a:t> 2210 </a:t>
            </a:r>
            <a:r>
              <a:rPr lang="en-US" dirty="0" err="1" smtClean="0"/>
              <a:t>Sp</a:t>
            </a:r>
            <a:r>
              <a:rPr lang="en-US" dirty="0" smtClean="0"/>
              <a:t> 12 SJP Lecture 20</a:t>
            </a:r>
          </a:p>
          <a:p>
            <a:pPr defTabSz="914319">
              <a:defRPr/>
            </a:pPr>
            <a:r>
              <a:rPr lang="en-US" dirty="0" smtClean="0"/>
              <a:t>(Just discussed, we already clicked, and score was high last time)</a:t>
            </a:r>
          </a:p>
          <a:p>
            <a:pPr defTabSz="914319"/>
            <a:endParaRPr lang="en-US" dirty="0" smtClean="0"/>
          </a:p>
          <a:p>
            <a:r>
              <a:rPr lang="en-US" dirty="0" smtClean="0"/>
              <a:t>Notes from </a:t>
            </a:r>
            <a:r>
              <a:rPr lang="en-US" dirty="0" err="1" smtClean="0"/>
              <a:t>Sp</a:t>
            </a:r>
            <a:r>
              <a:rPr lang="en-US" dirty="0" smtClean="0"/>
              <a:t> 11’:  7,0,7,5,</a:t>
            </a:r>
            <a:r>
              <a:rPr lang="en-US" baseline="0" dirty="0" smtClean="0"/>
              <a:t> [80]  (Asked at end of class, after tutorial) </a:t>
            </a:r>
          </a:p>
          <a:p>
            <a:endParaRPr lang="en-US" dirty="0" smtClean="0"/>
          </a:p>
          <a:p>
            <a:r>
              <a:rPr lang="en-US" dirty="0" smtClean="0"/>
              <a:t>We did the intermediate</a:t>
            </a:r>
            <a:r>
              <a:rPr lang="en-US" baseline="0" dirty="0" smtClean="0"/>
              <a:t> mechanics tutorial on phase space for damped oscillators, and I left this up on the board for them to click on only after they were done (so I knew when they finished). We spent about 30 minutes on that Tutorial. Many students knew the answer to this one right away, even before the Tutorial. We ended class with it. I asked them what was wrong with A and B (doesn’t start at rest), then a student volunteered that C had the same issues as previous question: x is decreasing while v is positive?? I added that D has v=0 while x is decreasing, also inconsistent.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2700618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Phys</a:t>
            </a:r>
            <a:r>
              <a:rPr lang="en-US" dirty="0" smtClean="0"/>
              <a:t> 2210 </a:t>
            </a:r>
            <a:r>
              <a:rPr lang="en-US" dirty="0" err="1" smtClean="0"/>
              <a:t>Sp</a:t>
            </a:r>
            <a:r>
              <a:rPr lang="en-US" dirty="0" smtClean="0"/>
              <a:t> 12 SJP Lecture 20</a:t>
            </a:r>
          </a:p>
          <a:p>
            <a:pPr>
              <a:spcBef>
                <a:spcPct val="0"/>
              </a:spcBef>
            </a:pPr>
            <a:r>
              <a:rPr lang="en-US" dirty="0" smtClean="0"/>
              <a:t>(</a:t>
            </a:r>
            <a:r>
              <a:rPr lang="en-US" dirty="0"/>
              <a:t>Review notes – very quick)</a:t>
            </a:r>
          </a:p>
        </p:txBody>
      </p:sp>
      <p:sp>
        <p:nvSpPr>
          <p:cNvPr id="29700" name="Slide Number Placeholder 3"/>
          <p:cNvSpPr>
            <a:spLocks noGrp="1"/>
          </p:cNvSpPr>
          <p:nvPr>
            <p:ph type="sldNum" sz="quarter" idx="5"/>
          </p:nvPr>
        </p:nvSpPr>
        <p:spPr bwMode="auto">
          <a:noFill/>
          <a:ln>
            <a:miter lim="800000"/>
            <a:headEnd/>
            <a:tailEnd/>
          </a:ln>
        </p:spPr>
        <p:txBody>
          <a:bodyPr/>
          <a:lstStyle/>
          <a:p>
            <a:fld id="{6813A377-034F-EA4E-A360-BA26BA687FFC}" type="slidenum">
              <a:rPr lang="en-US">
                <a:solidFill>
                  <a:prstClr val="black"/>
                </a:solidFill>
              </a:rPr>
              <a:pPr/>
              <a:t>58</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a:t>
            </a:r>
            <a:r>
              <a:rPr lang="en-US" dirty="0" err="1" smtClean="0"/>
              <a:t>Sp</a:t>
            </a:r>
            <a:r>
              <a:rPr lang="en-US" dirty="0" smtClean="0"/>
              <a:t> 12 SJP Lecture 20</a:t>
            </a:r>
          </a:p>
          <a:p>
            <a:r>
              <a:rPr lang="en-US" dirty="0" smtClean="0"/>
              <a:t>Skipped</a:t>
            </a:r>
            <a:endParaRPr lang="en-US" dirty="0"/>
          </a:p>
          <a:p>
            <a:r>
              <a:rPr lang="en-US" dirty="0"/>
              <a:t>(Review notes, </a:t>
            </a:r>
            <a:r>
              <a:rPr lang="en-US" dirty="0" smtClean="0"/>
              <a:t> - I used them in a later lecture instead!)</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59</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a:t>
            </a:r>
            <a:r>
              <a:rPr lang="en-US" dirty="0" err="1" smtClean="0"/>
              <a:t>Sp</a:t>
            </a:r>
            <a:r>
              <a:rPr lang="en-US" dirty="0" smtClean="0"/>
              <a:t> 12 SJP Lecture 20</a:t>
            </a:r>
          </a:p>
          <a:p>
            <a:r>
              <a:rPr lang="en-US" dirty="0" smtClean="0"/>
              <a:t>(Skipped)</a:t>
            </a:r>
          </a:p>
          <a:p>
            <a:r>
              <a:rPr lang="en-US" dirty="0" smtClean="0"/>
              <a:t>(</a:t>
            </a:r>
            <a:r>
              <a:rPr lang="en-US" dirty="0"/>
              <a:t>Review notes,</a:t>
            </a:r>
            <a:r>
              <a:rPr lang="en-US" baseline="0" dirty="0"/>
              <a:t> very quick)  All these slides together were about 4 minutes.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60</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  It is not impossible to “add energy” (though, it won’t happen for a damped oscillator!)</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416031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 comes from Maine/Ambrose Tutorials</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75739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Lecture 17</a:t>
            </a:r>
          </a:p>
          <a:p>
            <a:r>
              <a:rPr lang="en-US" dirty="0" smtClean="0"/>
              <a:t>[[93]], 3, 0, 3, 0</a:t>
            </a:r>
          </a:p>
          <a:p>
            <a:endParaRPr lang="en-US" dirty="0" smtClean="0"/>
          </a:p>
          <a:p>
            <a:r>
              <a:rPr lang="en-US" dirty="0" smtClean="0"/>
              <a:t>This is easy</a:t>
            </a:r>
            <a:r>
              <a:rPr lang="en-US" baseline="0" dirty="0" smtClean="0"/>
              <a:t> after discussion of the previous one. (I did a little demo for them)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743896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endParaRPr lang="en-US" dirty="0" smtClean="0"/>
          </a:p>
          <a:p>
            <a:r>
              <a:rPr lang="en-US" dirty="0" smtClean="0"/>
              <a:t>No time, comes from Maine/Ambrose Tutorials</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7263912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  A is impossible (crossing x with 0 velocity, but x is changing!) </a:t>
            </a:r>
          </a:p>
          <a:p>
            <a:r>
              <a:rPr lang="en-US" dirty="0" smtClean="0"/>
              <a:t>C could be ok if you go</a:t>
            </a:r>
            <a:r>
              <a:rPr lang="en-US" baseline="0" dirty="0" smtClean="0"/>
              <a:t> around it CW</a:t>
            </a:r>
            <a:endParaRPr lang="en-US" dirty="0" smtClean="0"/>
          </a:p>
          <a:p>
            <a:r>
              <a:rPr lang="en-US" dirty="0" smtClean="0"/>
              <a:t>D is no good for an </a:t>
            </a:r>
            <a:r>
              <a:rPr lang="en-US" dirty="0" err="1" smtClean="0"/>
              <a:t>underdamped</a:t>
            </a:r>
            <a:r>
              <a:rPr lang="en-US" dirty="0" smtClean="0"/>
              <a:t> oscillator. If you go CCW, then v&gt;0 at top but</a:t>
            </a:r>
            <a:r>
              <a:rPr lang="en-US" baseline="0" dirty="0" smtClean="0"/>
              <a:t> x is moving left. If you go CW, then energy is feeding into this damped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660643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pPr defTabSz="966612" eaLnBrk="1" hangingPunct="1">
              <a:defRPr/>
            </a:pPr>
            <a:endParaRPr lang="en-US" dirty="0" smtClean="0"/>
          </a:p>
          <a:p>
            <a:pPr defTabSz="966612" eaLnBrk="1" hangingPunct="1">
              <a:defRPr/>
            </a:pPr>
            <a:r>
              <a:rPr lang="en-US" dirty="0" smtClean="0"/>
              <a:t>Did not click, just discussed. It’s nice</a:t>
            </a:r>
            <a:r>
              <a:rPr lang="en-US" baseline="0" dirty="0" smtClean="0"/>
              <a:t> to point out that “the same math” leads to useful analogies, you can THINK of the inductor as “inertia”. We discussed that big C means “floppy spring” in this analogy. I’m making the meta-point that they can solve large classes of problems now, even ones that don’t look explicitly like “mass on spring”.</a:t>
            </a:r>
          </a:p>
          <a:p>
            <a:pPr defTabSz="966612" eaLnBrk="1" hangingPunct="1">
              <a:defRPr/>
            </a:pPr>
            <a:endParaRPr lang="en-US" baseline="0" dirty="0" smtClean="0"/>
          </a:p>
          <a:p>
            <a:pPr defTabSz="966612" eaLnBrk="1" hangingPunct="1">
              <a:defRPr/>
            </a:pPr>
            <a:r>
              <a:rPr lang="en-US" baseline="0" dirty="0" smtClean="0"/>
              <a:t>Of course, this version of the question is too easy, “resistance = damping” is so instinctive, they don’t really have to think very hard….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358062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692949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r>
              <a:rPr lang="en-US" baseline="0" dirty="0" smtClean="0"/>
              <a:t>20, 41, 2, 24, 13</a:t>
            </a:r>
          </a:p>
          <a:p>
            <a:pPr defTabSz="966612" eaLnBrk="1" hangingPunct="1">
              <a:defRPr/>
            </a:pPr>
            <a:r>
              <a:rPr lang="en-US" dirty="0" smtClean="0"/>
              <a:t>Interesting, last year there was no “no fair’s”,</a:t>
            </a:r>
            <a:r>
              <a:rPr lang="en-US" baseline="0" dirty="0" smtClean="0"/>
              <a:t> 50% “hard but fair”, and 37% “reasonable”. </a:t>
            </a:r>
            <a:endParaRPr lang="en-US" dirty="0" smtClean="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67</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r>
              <a:rPr lang="en-US" baseline="0" dirty="0" smtClean="0"/>
              <a:t>Silent: 9, 40, 25, 25, 2</a:t>
            </a:r>
          </a:p>
          <a:p>
            <a:pPr defTabSz="966612" eaLnBrk="1" hangingPunct="1">
              <a:defRPr/>
            </a:pPr>
            <a:r>
              <a:rPr lang="en-US" baseline="0" dirty="0" smtClean="0"/>
              <a:t>After discussion: 0, 33, 2, 63, 2</a:t>
            </a:r>
          </a:p>
          <a:p>
            <a:pPr defTabSz="966612" eaLnBrk="1" hangingPunct="1">
              <a:defRPr/>
            </a:pPr>
            <a:endParaRPr lang="en-US" baseline="0" dirty="0" smtClean="0"/>
          </a:p>
          <a:p>
            <a:pPr defTabSz="966612" eaLnBrk="1" hangingPunct="1">
              <a:defRPr/>
            </a:pPr>
            <a:r>
              <a:rPr lang="en-US" baseline="0" dirty="0" smtClean="0"/>
              <a:t>A little exam review, older material! </a:t>
            </a:r>
          </a:p>
          <a:p>
            <a:pPr defTabSz="966612" eaLnBrk="1" hangingPunct="1">
              <a:defRPr/>
            </a:pPr>
            <a:endParaRPr lang="en-US" baseline="0" dirty="0" smtClean="0"/>
          </a:p>
          <a:p>
            <a:pPr defTabSz="966612" eaLnBrk="1" hangingPunct="1">
              <a:defRPr/>
            </a:pPr>
            <a:r>
              <a:rPr lang="en-US" baseline="0" dirty="0" smtClean="0"/>
              <a:t>The shift during discussion moved everyone away form answers with the variable r in it, but still some confusion – the point here is that M is NOT rho V!! That’s only true if rho is constant. A lot of students made this error in the exam. Discussion was good, students pointed out all the key ideas (answer can’t depend on r, answer B assumes that rho is it’s “value at the edge” everywhere, M=rho V only if rho is constant (or, is the mean rho) </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536614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r>
              <a:rPr lang="en-US" baseline="0" dirty="0" smtClean="0"/>
              <a:t>2, 3, 3, [[85]], 7</a:t>
            </a:r>
          </a:p>
          <a:p>
            <a:r>
              <a:rPr lang="en-US" dirty="0" smtClean="0"/>
              <a:t>Last year: </a:t>
            </a:r>
            <a:r>
              <a:rPr lang="en-US" baseline="0" dirty="0" smtClean="0"/>
              <a:t> </a:t>
            </a:r>
            <a:r>
              <a:rPr lang="en-US" baseline="0" dirty="0"/>
              <a:t>[92% correct] xxx</a:t>
            </a:r>
          </a:p>
          <a:p>
            <a:endParaRPr lang="en-US" baseline="0" dirty="0"/>
          </a:p>
          <a:p>
            <a:r>
              <a:rPr lang="en-US" baseline="0" dirty="0"/>
              <a:t>No problem for the students. (This was review after spring break). </a:t>
            </a:r>
            <a:endParaRPr lang="en-US" baseline="0" dirty="0" smtClean="0"/>
          </a:p>
          <a:p>
            <a:r>
              <a:rPr lang="en-US" baseline="0" dirty="0" smtClean="0"/>
              <a:t>I took away a little bit of info that had been present last year (where we set x0&gt;0), and the discussion was largely about how to decide the signs. We got both answers from students: that v’ should tell us the sign of a, and that x’ should tell us the sign of v (so, looking just past t=0)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69</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r>
              <a:rPr lang="en-US" dirty="0" smtClean="0"/>
              <a:t>(</a:t>
            </a:r>
            <a:r>
              <a:rPr lang="en-US" dirty="0"/>
              <a:t>Review notes,</a:t>
            </a:r>
            <a:r>
              <a:rPr lang="en-US" baseline="0" dirty="0"/>
              <a:t> very quick)</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70</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r>
              <a:rPr lang="en-US" dirty="0" smtClean="0"/>
              <a:t>(</a:t>
            </a:r>
            <a:r>
              <a:rPr lang="en-US" dirty="0"/>
              <a:t>Review notes,</a:t>
            </a:r>
            <a:r>
              <a:rPr lang="en-US" baseline="0" dirty="0"/>
              <a:t> very quick)</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71</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r>
              <a:rPr lang="en-US" dirty="0" smtClean="0"/>
              <a:t>(</a:t>
            </a:r>
            <a:r>
              <a:rPr lang="en-US" dirty="0"/>
              <a:t>Review notes,</a:t>
            </a:r>
            <a:r>
              <a:rPr lang="en-US" baseline="0" dirty="0"/>
              <a:t> very quick)</a:t>
            </a:r>
            <a:endParaRPr lang="en-US" dirty="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Lecture 17</a:t>
            </a:r>
          </a:p>
          <a:p>
            <a:r>
              <a:rPr lang="en-US" dirty="0" smtClean="0"/>
              <a:t>Didn’t</a:t>
            </a:r>
            <a:r>
              <a:rPr lang="en-US" baseline="0" dirty="0" smtClean="0"/>
              <a:t> bother clicking, but they called it out. I challenged the class, isn’t this odd, that it goes 4 times as far in the same time? I got several “but the initial force is larger” responses. But it’s still rather magical, how does it come out COMPLETELY independent of the amplitude? Pointed out that for a pendulum, it is NOT exactly independent, only approximately (which is a good thing for grandfather clocks, and why you need small amplitude motion on such a clock)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0882069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r>
              <a:rPr lang="en-US" dirty="0" smtClean="0"/>
              <a:t>(</a:t>
            </a:r>
            <a:r>
              <a:rPr lang="en-US" dirty="0"/>
              <a:t>Review notes,</a:t>
            </a:r>
            <a:r>
              <a:rPr lang="en-US" baseline="0" dirty="0"/>
              <a:t> very quick)  All these slides together were about 4 minutes.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73</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75</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endParaRPr lang="en-US" baseline="0" dirty="0" smtClean="0"/>
          </a:p>
          <a:p>
            <a:pPr defTabSz="966612" eaLnBrk="1" hangingPunct="1">
              <a:defRPr/>
            </a:pPr>
            <a:r>
              <a:rPr lang="en-US" baseline="0" dirty="0" smtClean="0"/>
              <a:t>Slide from A. M. Rey</a:t>
            </a:r>
          </a:p>
          <a:p>
            <a:pPr defTabSz="966612" eaLnBrk="1" hangingPunct="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76</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r>
              <a:rPr lang="en-US" baseline="0" dirty="0" smtClean="0"/>
              <a:t>0, 88, 2, 10, 0</a:t>
            </a:r>
          </a:p>
          <a:p>
            <a:r>
              <a:rPr lang="en-US" dirty="0" err="1" smtClean="0"/>
              <a:t>Sp</a:t>
            </a:r>
            <a:r>
              <a:rPr lang="en-US" dirty="0" smtClean="0"/>
              <a:t> ‘11:  25</a:t>
            </a:r>
            <a:r>
              <a:rPr lang="en-US" dirty="0"/>
              <a:t>,[47], 8, 19</a:t>
            </a:r>
          </a:p>
          <a:p>
            <a:endParaRPr lang="en-US" dirty="0"/>
          </a:p>
          <a:p>
            <a:r>
              <a:rPr lang="en-US" dirty="0" smtClean="0"/>
              <a:t>Last year</a:t>
            </a:r>
            <a:r>
              <a:rPr lang="en-US" baseline="0" dirty="0" smtClean="0"/>
              <a:t> we </a:t>
            </a:r>
            <a:r>
              <a:rPr lang="en-US" dirty="0" smtClean="0"/>
              <a:t>had </a:t>
            </a:r>
            <a:r>
              <a:rPr lang="en-US" dirty="0"/>
              <a:t>not explained how to do the solution yet, only sketched</a:t>
            </a:r>
            <a:r>
              <a:rPr lang="en-US" baseline="0" dirty="0"/>
              <a:t> out the idea of homogenous + particular solutions, and that you can “guess” </a:t>
            </a:r>
            <a:r>
              <a:rPr lang="en-US" baseline="0" dirty="0" err="1"/>
              <a:t>y_p</a:t>
            </a:r>
            <a:r>
              <a:rPr lang="en-US" baseline="0" dirty="0" smtClean="0"/>
              <a:t>. Same was largely true this year – we had a nice discussion of why C is not “making it more general” but in fact making it WRONG. And, we discussed that D is the right approach for a general solution (except the +5 isn’t right) I animated the “general solution” at the bottom which helped round out the problem </a:t>
            </a:r>
            <a:endParaRPr lang="en-US" baseline="0" dirty="0"/>
          </a:p>
          <a:p>
            <a:r>
              <a:rPr lang="en-US" baseline="0" dirty="0"/>
              <a:t> </a:t>
            </a:r>
            <a:endParaRPr lang="en-US" dirty="0"/>
          </a:p>
          <a:p>
            <a:r>
              <a:rPr lang="en-US" dirty="0" smtClean="0"/>
              <a:t>Last year:  Half</a:t>
            </a:r>
            <a:r>
              <a:rPr lang="en-US" baseline="0" dirty="0" smtClean="0"/>
              <a:t> </a:t>
            </a:r>
            <a:r>
              <a:rPr lang="en-US" baseline="0" dirty="0"/>
              <a:t>the class got this. It seemed a little quiet in the room. I didn’t hear any reasons for A, but it got ¼ of the votes. There was a defense of D, as the general solution – but that’s  not what we’re asking for here. (I suppose one could argue that it IS also a particular solution, technically... well,  if we had gotten the constant at the end right. But as it stands, it’s just plain wrong)  </a:t>
            </a:r>
          </a:p>
          <a:p>
            <a:endParaRPr lang="en-US" baseline="0" dirty="0"/>
          </a:p>
          <a:p>
            <a:r>
              <a:rPr lang="en-US" baseline="0" dirty="0"/>
              <a:t>This clicker question seemed worthwhile doing:  after the solution was stated/discussed, a number of students around me seemed to sort of slap their heads, they got it – for </a:t>
            </a:r>
            <a:r>
              <a:rPr lang="en-US" baseline="0" dirty="0" err="1"/>
              <a:t>x_p</a:t>
            </a:r>
            <a:r>
              <a:rPr lang="en-US" baseline="0" dirty="0"/>
              <a:t>, you just need to find something that works! </a:t>
            </a:r>
            <a:endParaRPr lang="en-US" baseline="0" dirty="0" smtClean="0"/>
          </a:p>
          <a:p>
            <a:endParaRPr lang="en-US" baseline="0" dirty="0" smtClean="0"/>
          </a:p>
          <a:p>
            <a:pPr marL="228600" indent="-228600">
              <a:buAutoNum type="alphaUcPeriod"/>
            </a:pPr>
            <a:r>
              <a:rPr lang="en-US" baseline="0" dirty="0" smtClean="0"/>
              <a:t>M. Rey</a:t>
            </a:r>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77</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endParaRPr lang="en-US" baseline="0" dirty="0" smtClean="0"/>
          </a:p>
          <a:p>
            <a:pPr defTabSz="966612" eaLnBrk="1" hangingPunct="1">
              <a:defRPr/>
            </a:pPr>
            <a:r>
              <a:rPr lang="en-US" baseline="0" dirty="0" smtClean="0"/>
              <a:t>Nice </a:t>
            </a:r>
            <a:r>
              <a:rPr lang="en-US" baseline="0" dirty="0" err="1" smtClean="0"/>
              <a:t>followup</a:t>
            </a:r>
            <a:r>
              <a:rPr lang="en-US" baseline="0" dirty="0" smtClean="0"/>
              <a:t> to previous one, we discussed these one by one (the slide is animated). The class was responding nicely, people seemed to get the basic idea. </a:t>
            </a:r>
          </a:p>
          <a:p>
            <a:pPr defTabSz="966612" eaLnBrk="1" hangingPunct="1">
              <a:defRPr/>
            </a:pPr>
            <a:r>
              <a:rPr lang="en-US" baseline="0" dirty="0" smtClean="0"/>
              <a:t>The last one, </a:t>
            </a:r>
            <a:r>
              <a:rPr lang="en-US" baseline="0" dirty="0" err="1" smtClean="0"/>
              <a:t>cos</a:t>
            </a:r>
            <a:r>
              <a:rPr lang="en-US" baseline="0" dirty="0" smtClean="0"/>
              <a:t>(2t) generated nice discussion. One student suggested trying </a:t>
            </a:r>
            <a:r>
              <a:rPr lang="en-US" baseline="0" dirty="0" err="1" smtClean="0"/>
              <a:t>Acos</a:t>
            </a:r>
            <a:r>
              <a:rPr lang="en-US" baseline="0" dirty="0" smtClean="0"/>
              <a:t>(2t) but another student pointed out that doesn’t work, then we heard </a:t>
            </a:r>
            <a:r>
              <a:rPr lang="en-US" baseline="0" dirty="0" err="1" smtClean="0"/>
              <a:t>Acos</a:t>
            </a:r>
            <a:r>
              <a:rPr lang="en-US" baseline="0" dirty="0" smtClean="0"/>
              <a:t>(2t)+</a:t>
            </a:r>
            <a:r>
              <a:rPr lang="en-US" baseline="0" dirty="0" err="1" smtClean="0"/>
              <a:t>Bsin</a:t>
            </a:r>
            <a:r>
              <a:rPr lang="en-US" baseline="0" dirty="0" smtClean="0"/>
              <a:t>(2t) (which is ok, if you pick A and B right, but is a bit of a pain). Another suggesting solving e^(2it) and taking the real part, which is the trick I was after! I spend some time explaining/discussing this further, because it’s a bit subtle. The same student then asked about what the imaginary part “tells you”, he seemed bothered that when we solve e^2it and then take the real part, we’re tossing away info. We are! I suggested that we have solved two problems for the price of one – both the “</a:t>
            </a:r>
            <a:r>
              <a:rPr lang="en-US" baseline="0" dirty="0" err="1" smtClean="0"/>
              <a:t>cos</a:t>
            </a:r>
            <a:r>
              <a:rPr lang="en-US" baseline="0" dirty="0" smtClean="0"/>
              <a:t>” driver and the “sin” driver, and you could toss away the real part if you only cared about the latter. </a:t>
            </a:r>
          </a:p>
          <a:p>
            <a:pPr defTabSz="966612" eaLnBrk="1" hangingPunct="1">
              <a:defRPr/>
            </a:pPr>
            <a:endParaRPr lang="en-US" baseline="0" dirty="0" smtClean="0"/>
          </a:p>
          <a:p>
            <a:pPr defTabSz="966612" eaLnBrk="1" hangingPunct="1">
              <a:defRPr/>
            </a:pPr>
            <a:r>
              <a:rPr lang="en-US" baseline="0" dirty="0" smtClean="0"/>
              <a:t>S. Pollock</a:t>
            </a:r>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78</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pPr defTabSz="966612" eaLnBrk="1" hangingPunct="1">
              <a:defRPr/>
            </a:pPr>
            <a:r>
              <a:rPr lang="en-US" dirty="0" smtClean="0"/>
              <a:t>21, [[61]], 7, 11, 0</a:t>
            </a:r>
            <a:endParaRPr lang="en-US" baseline="0" dirty="0" smtClean="0"/>
          </a:p>
          <a:p>
            <a:r>
              <a:rPr lang="en-US" dirty="0" smtClean="0"/>
              <a:t>S ‘11:  31</a:t>
            </a:r>
            <a:r>
              <a:rPr lang="en-US" dirty="0"/>
              <a:t>, [49], </a:t>
            </a:r>
            <a:r>
              <a:rPr lang="en-US" dirty="0" smtClean="0"/>
              <a:t>18</a:t>
            </a:r>
          </a:p>
          <a:p>
            <a:endParaRPr lang="en-US" dirty="0" smtClean="0"/>
          </a:p>
          <a:p>
            <a:r>
              <a:rPr lang="en-US" dirty="0" smtClean="0"/>
              <a:t>2012: We had decent</a:t>
            </a:r>
            <a:r>
              <a:rPr lang="en-US" baseline="0" dirty="0" smtClean="0"/>
              <a:t> discussion. I animated this, and let them start working on whiteboards. After about a minute or 2, I revealed these choices and suggested they stop “deriving” and move into “choosing mode”, i.e. look at these solutions, see if any look like where they were heading, and picking the one they like best. We had a good discussion – a student pointed out that A is the general solution (but doesn’t solve the initial conditions) – exactly right!  And C is better than it looks, it has the right </a:t>
            </a:r>
            <a:r>
              <a:rPr lang="en-US" baseline="0" dirty="0" err="1" smtClean="0"/>
              <a:t>behaviour</a:t>
            </a:r>
            <a:r>
              <a:rPr lang="en-US" baseline="0" dirty="0" smtClean="0"/>
              <a:t> for x(0) and x’(0) (that took a moment of discussion/thinking for the class to see!) it also has a reasonable homogeneous portion, only the particular solution is bad. </a:t>
            </a:r>
          </a:p>
          <a:p>
            <a:endParaRPr lang="en-US" baseline="0" dirty="0" smtClean="0"/>
          </a:p>
          <a:p>
            <a:r>
              <a:rPr lang="en-US" baseline="0" dirty="0" smtClean="0"/>
              <a:t>We then went on to talk about how damping modifies the solution (Someone shouted out that you’d get a damping term - I asked the class which term in the correct answer gets the damping, or is both? This was a great segue to “steady state” </a:t>
            </a:r>
            <a:r>
              <a:rPr lang="en-US" baseline="0" dirty="0" err="1" smtClean="0"/>
              <a:t>vs</a:t>
            </a:r>
            <a:r>
              <a:rPr lang="en-US" baseline="0" dirty="0" smtClean="0"/>
              <a:t> transient </a:t>
            </a:r>
            <a:r>
              <a:rPr lang="en-US" baseline="0" dirty="0" err="1" smtClean="0"/>
              <a:t>behaviour</a:t>
            </a:r>
            <a:r>
              <a:rPr lang="en-US" baseline="0" dirty="0" smtClean="0"/>
              <a:t>, which is where the Tutorial goes)  </a:t>
            </a:r>
            <a:endParaRPr lang="en-US" dirty="0"/>
          </a:p>
          <a:p>
            <a:endParaRPr lang="en-US" dirty="0"/>
          </a:p>
          <a:p>
            <a:r>
              <a:rPr lang="en-US" dirty="0" smtClean="0"/>
              <a:t>Last</a:t>
            </a:r>
            <a:r>
              <a:rPr lang="en-US" baseline="0" dirty="0" smtClean="0"/>
              <a:t> year: </a:t>
            </a:r>
            <a:r>
              <a:rPr lang="en-US" dirty="0" smtClean="0"/>
              <a:t>The </a:t>
            </a:r>
            <a:r>
              <a:rPr lang="en-US" dirty="0"/>
              <a:t>room was mostly quiet, it didn’t generate student conversations. But the</a:t>
            </a:r>
            <a:r>
              <a:rPr lang="en-US" baseline="0" dirty="0"/>
              <a:t> discussion afterwards was worthwhile. A student defended A, it looked like the general solution to them. Ana pointed out that we have boundary conditions, so the solution is determined! Then a student argued that it must be B, because C didn’t satisfy the bound. </a:t>
            </a:r>
            <a:r>
              <a:rPr lang="en-US" baseline="0" dirty="0" err="1"/>
              <a:t>cond’s</a:t>
            </a:r>
            <a:r>
              <a:rPr lang="en-US" baseline="0" dirty="0"/>
              <a:t>. But it does, it was chosen so x(0)=x’(0)=0! So, this drew out another student comment that you still need to satisfy the ODE, and that </a:t>
            </a:r>
            <a:r>
              <a:rPr lang="en-US" baseline="0" dirty="0" err="1"/>
              <a:t>cos</a:t>
            </a:r>
            <a:r>
              <a:rPr lang="en-US" baseline="0" dirty="0"/>
              <a:t>(5t) term isn’t going to do the trick. </a:t>
            </a:r>
          </a:p>
          <a:p>
            <a:endParaRPr lang="en-US" baseline="0" dirty="0"/>
          </a:p>
          <a:p>
            <a:r>
              <a:rPr lang="en-US" baseline="0" dirty="0"/>
              <a:t>Seemed worthwhile, even though there wasn’t great discussion (?) </a:t>
            </a:r>
            <a:endParaRPr lang="en-US" baseline="0" dirty="0" smtClean="0"/>
          </a:p>
          <a:p>
            <a:endParaRPr lang="en-US" baseline="0" dirty="0" smtClean="0"/>
          </a:p>
          <a:p>
            <a:r>
              <a:rPr lang="en-US" baseline="0" dirty="0" smtClean="0"/>
              <a:t>From A. M. Rey</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79</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Phys</a:t>
            </a:r>
            <a:r>
              <a:rPr lang="en-US" dirty="0" smtClean="0"/>
              <a:t> 2210 </a:t>
            </a:r>
            <a:r>
              <a:rPr lang="en-US" dirty="0" err="1" smtClean="0"/>
              <a:t>Sp</a:t>
            </a:r>
            <a:r>
              <a:rPr lang="en-US" dirty="0" smtClean="0"/>
              <a:t> ‘12 L21 SJP</a:t>
            </a:r>
          </a:p>
          <a:p>
            <a:r>
              <a:rPr lang="en-US" dirty="0" smtClean="0"/>
              <a:t>We did the Tutorial</a:t>
            </a:r>
            <a:r>
              <a:rPr lang="en-US" baseline="0" dirty="0" smtClean="0"/>
              <a:t> 10TtFHM.docx .  Not enough time today, so continued next class. </a:t>
            </a:r>
          </a:p>
          <a:p>
            <a:endParaRPr lang="en-US" baseline="0" dirty="0" smtClean="0"/>
          </a:p>
          <a:p>
            <a:r>
              <a:rPr lang="en-US" baseline="0" dirty="0" smtClean="0"/>
              <a:t>On the blackboard, before starting the Tutorial, I wrote the ODE x’’ + 2b x’ + w0^2 x = f0 </a:t>
            </a:r>
            <a:r>
              <a:rPr lang="en-US" baseline="0" dirty="0" err="1" smtClean="0"/>
              <a:t>exp</a:t>
            </a:r>
            <a:r>
              <a:rPr lang="en-US" baseline="0" dirty="0" smtClean="0"/>
              <a:t>[I w t]</a:t>
            </a:r>
          </a:p>
          <a:p>
            <a:r>
              <a:rPr lang="en-US" baseline="0" dirty="0" smtClean="0"/>
              <a:t>Then, I wrote x(t) = x(</a:t>
            </a:r>
            <a:r>
              <a:rPr lang="en-US" baseline="0" dirty="0" err="1" smtClean="0"/>
              <a:t>homog</a:t>
            </a:r>
            <a:r>
              <a:rPr lang="en-US" baseline="0" dirty="0" smtClean="0"/>
              <a:t>) + x(part), with x(part) = </a:t>
            </a:r>
            <a:r>
              <a:rPr lang="en-US" baseline="0" dirty="0" err="1" smtClean="0"/>
              <a:t>Aexp</a:t>
            </a:r>
            <a:r>
              <a:rPr lang="en-US" baseline="0" dirty="0" smtClean="0"/>
              <a:t>[I w t].  This is all stuff we’ve done in class. </a:t>
            </a:r>
          </a:p>
          <a:p>
            <a:r>
              <a:rPr lang="en-US" baseline="0" dirty="0" smtClean="0"/>
              <a:t>Then I plugged in x(part) to get A(-w^2 + 2 beta I w + w0^2) = f0. </a:t>
            </a:r>
          </a:p>
          <a:p>
            <a:r>
              <a:rPr lang="en-US" baseline="0" dirty="0" smtClean="0"/>
              <a:t>Briefly discussed the logic: solve this for A, we have our answer! And at large times, x(part) is it. </a:t>
            </a:r>
          </a:p>
          <a:p>
            <a:r>
              <a:rPr lang="en-US" baseline="0" dirty="0" smtClean="0"/>
              <a:t>This is where we begin the Tutorial:  </a:t>
            </a:r>
          </a:p>
          <a:p>
            <a:endParaRPr lang="en-US" baseline="0" dirty="0" smtClean="0"/>
          </a:p>
          <a:p>
            <a:r>
              <a:rPr lang="en-US" baseline="0" dirty="0" smtClean="0"/>
              <a:t>It’s a good, hard Tutorial, we gave them 25+ minutes, and at the end, 50% said “done with p1”, 40% said “done with p. 2”, 10% said “done with the whole thing”. We are going to return to it on Thursday. </a:t>
            </a:r>
          </a:p>
          <a:p>
            <a:endParaRPr lang="en-US" baseline="0" dirty="0" smtClean="0"/>
          </a:p>
          <a:p>
            <a:r>
              <a:rPr lang="en-US" baseline="0" dirty="0" smtClean="0"/>
              <a:t>Student issues in the Tutorial included struggling with steady-state </a:t>
            </a:r>
            <a:r>
              <a:rPr lang="en-US" baseline="0" dirty="0" err="1" smtClean="0"/>
              <a:t>vs</a:t>
            </a:r>
            <a:r>
              <a:rPr lang="en-US" baseline="0" dirty="0" smtClean="0"/>
              <a:t> transient </a:t>
            </a:r>
            <a:r>
              <a:rPr lang="en-US" baseline="0" dirty="0" err="1" smtClean="0"/>
              <a:t>behaviour</a:t>
            </a:r>
            <a:r>
              <a:rPr lang="en-US" baseline="0" dirty="0" smtClean="0"/>
              <a:t>, interpreting x(t) (many think it will “interfere” with F(t) in some way, or vary with time, or vanish if you’re off resonance…)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2013161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24788761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baseline="0" dirty="0" smtClean="0"/>
              <a:t> 2210 </a:t>
            </a:r>
            <a:r>
              <a:rPr lang="en-US" baseline="0" dirty="0" err="1" smtClean="0"/>
              <a:t>Sp</a:t>
            </a:r>
            <a:r>
              <a:rPr lang="en-US" baseline="0" dirty="0" smtClean="0"/>
              <a:t> ‘12 Lecture #21 SJP</a:t>
            </a:r>
          </a:p>
          <a:p>
            <a:r>
              <a:rPr lang="en-US" dirty="0" smtClean="0"/>
              <a:t>This </a:t>
            </a:r>
            <a:r>
              <a:rPr lang="en-US" dirty="0"/>
              <a:t>was up while we did the</a:t>
            </a:r>
            <a:r>
              <a:rPr lang="en-US" baseline="0" dirty="0"/>
              <a:t> </a:t>
            </a:r>
            <a:r>
              <a:rPr lang="en-US" baseline="0" dirty="0" smtClean="0"/>
              <a:t>Tutorial last year, </a:t>
            </a:r>
            <a:r>
              <a:rPr lang="en-US" baseline="0" dirty="0"/>
              <a:t>but we did not vote on it.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rPr>
              <a:pPr/>
              <a:t>82</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skipped this one, just talked about it on the board without fussing with the ambiguity here (A and B are fine, making D correct)</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83</a:t>
            </a:fld>
            <a:endParaRPr lang="en-US"/>
          </a:p>
        </p:txBody>
      </p:sp>
    </p:spTree>
    <p:extLst>
      <p:ext uri="{BB962C8B-B14F-4D97-AF65-F5344CB8AC3E}">
        <p14:creationId xmlns:p14="http://schemas.microsoft.com/office/powerpoint/2010/main" val="232656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all claim to “know” complex numbers. And it’s sort of true, but they need a lot of review, they don’t know them well, and they really don’t seem to have a good</a:t>
            </a:r>
            <a:r>
              <a:rPr lang="en-US" baseline="0" dirty="0" smtClean="0"/>
              <a:t> sense of complex numbers as represented in the complex plane.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8</a:t>
            </a:fld>
            <a:endParaRPr lang="en-US"/>
          </a:p>
        </p:txBody>
      </p:sp>
    </p:spTree>
    <p:extLst>
      <p:ext uri="{BB962C8B-B14F-4D97-AF65-F5344CB8AC3E}">
        <p14:creationId xmlns:p14="http://schemas.microsoft.com/office/powerpoint/2010/main" val="20325952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#22</a:t>
            </a:r>
            <a:endParaRPr lang="en-US" dirty="0"/>
          </a:p>
          <a:p>
            <a:r>
              <a:rPr lang="en-US" dirty="0" err="1" smtClean="0"/>
              <a:t>Preclass</a:t>
            </a:r>
            <a:r>
              <a:rPr lang="en-US" dirty="0" smtClean="0"/>
              <a:t>: 16, 5, [[73]],</a:t>
            </a:r>
            <a:r>
              <a:rPr lang="en-US" baseline="0" dirty="0" smtClean="0"/>
              <a:t> 2, 4</a:t>
            </a:r>
          </a:p>
          <a:p>
            <a:r>
              <a:rPr lang="en-US" baseline="0" dirty="0" smtClean="0"/>
              <a:t>Then some discussion, and then let them re-discuss: 4, 0 [[91]], 5</a:t>
            </a:r>
          </a:p>
          <a:p>
            <a:endParaRPr lang="en-US" baseline="0" dirty="0" smtClean="0"/>
          </a:p>
          <a:p>
            <a:r>
              <a:rPr lang="en-US" baseline="0" dirty="0" smtClean="0"/>
              <a:t>Last year we didn’t discuss this, but it’s nice. It reviews the formalism, and lets you clearly look at the full solution, thinking about WHY the particular solution is “left behind”.</a:t>
            </a:r>
          </a:p>
          <a:p>
            <a:r>
              <a:rPr lang="en-US" baseline="0" dirty="0" smtClean="0"/>
              <a:t>There was discussion/questions from the class about what happens when beta&lt;</a:t>
            </a:r>
            <a:r>
              <a:rPr lang="en-US" baseline="0" dirty="0" err="1" smtClean="0"/>
              <a:t>wo</a:t>
            </a:r>
            <a:r>
              <a:rPr lang="en-US" baseline="0" dirty="0" smtClean="0"/>
              <a:t> (so the first 2 terms become complex), and also whether you might get “runaway” and have term A end up dominating at large times due to the positive exponent. (We’d discussed this before, but it got lost for a few students)</a:t>
            </a:r>
          </a:p>
          <a:p>
            <a:endParaRPr lang="en-US" baseline="0" dirty="0" smtClean="0"/>
          </a:p>
          <a:p>
            <a:r>
              <a:rPr lang="en-US" baseline="0" dirty="0" smtClean="0"/>
              <a:t>I also spent time asking them about the physical interpretation of “A” in this formula, and also of “delta” – where does that come from? The </a:t>
            </a:r>
            <a:r>
              <a:rPr lang="en-US" baseline="0" dirty="0" err="1" smtClean="0"/>
              <a:t>oscillatorformula</a:t>
            </a:r>
            <a:r>
              <a:rPr lang="en-US" baseline="0" dirty="0" smtClean="0"/>
              <a:t> is f0 </a:t>
            </a:r>
            <a:r>
              <a:rPr lang="en-US" baseline="0" dirty="0" err="1" smtClean="0"/>
              <a:t>cos</a:t>
            </a:r>
            <a:r>
              <a:rPr lang="en-US" baseline="0" dirty="0" smtClean="0"/>
              <a:t>(w t) for this one (some students thought that delta just took into account an oscillator that itself had a phase) Both of these are hard for the students, they are not seeing that the resulting steady state motion is *steady* at the *driving frequency*, and A is the steady-state amplitude of the response to the choice of w. </a:t>
            </a:r>
          </a:p>
          <a:p>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84</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2, 7, [[84]], 5, 2</a:t>
            </a:r>
          </a:p>
          <a:p>
            <a:pPr marL="0" marR="0" indent="0" algn="l" defTabSz="966612" rtl="0" eaLnBrk="1" fontAlgn="base" latinLnBrk="0" hangingPunct="1">
              <a:lnSpc>
                <a:spcPct val="100000"/>
              </a:lnSpc>
              <a:spcBef>
                <a:spcPct val="30000"/>
              </a:spcBef>
              <a:spcAft>
                <a:spcPct val="0"/>
              </a:spcAft>
              <a:buClrTx/>
              <a:buSzTx/>
              <a:buFontTx/>
              <a:buNone/>
              <a:tabLst/>
              <a:defRPr/>
            </a:pPr>
            <a:r>
              <a:rPr lang="en-US" dirty="0" smtClean="0"/>
              <a:t>We gave them 25 *more* minutes for the Tutorial </a:t>
            </a:r>
            <a:r>
              <a:rPr lang="en-US" baseline="0" dirty="0" smtClean="0"/>
              <a:t>10TtFHM.docx </a:t>
            </a:r>
            <a:r>
              <a:rPr lang="en-US" dirty="0" smtClean="0"/>
              <a:t>,</a:t>
            </a:r>
            <a:r>
              <a:rPr lang="en-US" baseline="0" dirty="0" smtClean="0"/>
              <a:t> and had the “</a:t>
            </a:r>
            <a:r>
              <a:rPr lang="en-US" baseline="0" dirty="0" err="1" smtClean="0"/>
              <a:t>followup</a:t>
            </a:r>
            <a:r>
              <a:rPr lang="en-US" baseline="0" dirty="0" smtClean="0"/>
              <a:t>” activity 11_TutorialTfFHM_followup</a:t>
            </a:r>
          </a:p>
          <a:p>
            <a:pPr marL="0" marR="0" indent="0" algn="l" defTabSz="966612" rtl="0" eaLnBrk="1" fontAlgn="base" latinLnBrk="0" hangingPunct="1">
              <a:lnSpc>
                <a:spcPct val="100000"/>
              </a:lnSpc>
              <a:spcBef>
                <a:spcPct val="30000"/>
              </a:spcBef>
              <a:spcAft>
                <a:spcPct val="0"/>
              </a:spcAft>
              <a:buClrTx/>
              <a:buSzTx/>
              <a:buFontTx/>
              <a:buNone/>
              <a:tabLst/>
              <a:defRPr/>
            </a:pPr>
            <a:r>
              <a:rPr lang="en-US" baseline="0" dirty="0" smtClean="0"/>
              <a:t> for those who were done. Most finished this time, and this clicker question implies that many got the outcome. </a:t>
            </a:r>
          </a:p>
          <a:p>
            <a:pPr defTabSz="966612" eaLnBrk="1" hangingPunct="1">
              <a:defRPr/>
            </a:pPr>
            <a:endParaRPr lang="en-US" baseline="0" dirty="0" smtClean="0"/>
          </a:p>
          <a:p>
            <a:pPr defTabSz="966612" eaLnBrk="1" hangingPunct="1">
              <a:defRPr/>
            </a:pPr>
            <a:r>
              <a:rPr lang="en-US" baseline="0" dirty="0" smtClean="0"/>
              <a:t>Student explained the physics nicely, they visualized answer C as saying that you “push forward” when the object is moving forward (i.e. F and v are in phase!) and you “push backward” when the object is moving backward. (I keep visualizing the kid on the swing, and this becomes very physically obvious.) </a:t>
            </a:r>
          </a:p>
          <a:p>
            <a:pPr defTabSz="966612" eaLnBrk="1" hangingPunct="1">
              <a:defRPr/>
            </a:pPr>
            <a:endParaRPr lang="en-US" dirty="0" smtClean="0"/>
          </a:p>
          <a:p>
            <a:r>
              <a:rPr lang="en-US" dirty="0" smtClean="0"/>
              <a:t>(This </a:t>
            </a:r>
            <a:r>
              <a:rPr lang="en-US" dirty="0"/>
              <a:t>was up while we did the</a:t>
            </a:r>
            <a:r>
              <a:rPr lang="en-US" baseline="0" dirty="0"/>
              <a:t> </a:t>
            </a:r>
            <a:r>
              <a:rPr lang="en-US" baseline="0" dirty="0" smtClean="0"/>
              <a:t>Tutorial last year, </a:t>
            </a:r>
            <a:r>
              <a:rPr lang="en-US" baseline="0" dirty="0"/>
              <a:t>but we did not vote on 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a:solidFill>
                  <a:prstClr val="black"/>
                </a:solidFill>
                <a:latin typeface="Calibri"/>
              </a:rPr>
              <a:pPr/>
              <a:t>85</a:t>
            </a:fld>
            <a:endParaRPr lang="en-US">
              <a:solidFill>
                <a:prstClr val="black"/>
              </a:solidFill>
              <a:latin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[[98]],</a:t>
            </a:r>
            <a:r>
              <a:rPr lang="en-US" baseline="0" dirty="0" smtClean="0"/>
              <a:t> 2</a:t>
            </a:r>
            <a:endParaRPr lang="en-US" dirty="0" smtClean="0"/>
          </a:p>
          <a:p>
            <a:r>
              <a:rPr lang="en-US" dirty="0" err="1" smtClean="0"/>
              <a:t>Sp</a:t>
            </a:r>
            <a:r>
              <a:rPr lang="en-US" dirty="0" smtClean="0"/>
              <a:t> ‘11:  [</a:t>
            </a:r>
            <a:r>
              <a:rPr lang="en-US" dirty="0"/>
              <a:t>96],3,</a:t>
            </a:r>
            <a:r>
              <a:rPr lang="en-US" baseline="0" dirty="0"/>
              <a:t> </a:t>
            </a:r>
            <a:endParaRPr lang="en-US" baseline="0" dirty="0" smtClean="0"/>
          </a:p>
          <a:p>
            <a:endParaRPr lang="en-US" baseline="0" dirty="0" smtClean="0"/>
          </a:p>
          <a:p>
            <a:r>
              <a:rPr lang="en-US" baseline="0" dirty="0" smtClean="0"/>
              <a:t>Although they all get it, I like it. What I ask of them is to look at it mathematically, but also *physically* (a student explained that you change direction of push before it has any chance to respond)  I also asked which of the two terms in the denominator dominate, and interestingly some students weren’t sure. Basic stuff, good to review!  </a:t>
            </a:r>
            <a:endParaRPr lang="en-US" baseline="0" dirty="0"/>
          </a:p>
          <a:p>
            <a:endParaRPr lang="en-US" baseline="0" dirty="0"/>
          </a:p>
          <a:p>
            <a:r>
              <a:rPr lang="en-US" baseline="0" dirty="0" smtClean="0"/>
              <a:t>Comments last year: Clearly </a:t>
            </a:r>
            <a:r>
              <a:rPr lang="en-US" baseline="0" dirty="0"/>
              <a:t>too easy of a question (it’s a “setup” for the sketch in 2 slides), might not need to click on this. One thing that was nice was when we asked for the explanation, one student pointed out the physics – that if you try to oscillate something super fast, it has no time before it turns around, so it can’t really move anywhere, it just “buzzes” in place.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86</a:t>
            </a:fld>
            <a:endParaRPr lang="en-US">
              <a:solidFill>
                <a:prstClr val="black"/>
              </a:solidFill>
              <a:latin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5, 43, 31, [[21]]</a:t>
            </a:r>
          </a:p>
          <a:p>
            <a:r>
              <a:rPr lang="en-US" dirty="0" err="1" smtClean="0"/>
              <a:t>Sp</a:t>
            </a:r>
            <a:r>
              <a:rPr lang="en-US" dirty="0" smtClean="0"/>
              <a:t> ‘11: 12,60,19</a:t>
            </a:r>
            <a:r>
              <a:rPr lang="en-US" dirty="0"/>
              <a:t>,[9]</a:t>
            </a:r>
          </a:p>
          <a:p>
            <a:r>
              <a:rPr lang="en-US" dirty="0"/>
              <a:t>This</a:t>
            </a:r>
            <a:r>
              <a:rPr lang="en-US" baseline="0" dirty="0"/>
              <a:t> is really a trick question, and it worked fine. The “correct” answer has to be “I don’t know” – depending on what omega is, the answer could be A, B, or C! The students around me had a good discussion, one thought physically that if beta goes to zero “there’s nothing to damp it, so A should go to infinity”. Another pointed out that the FORMULA says A goes to a constant. Another responded after the histogram showed up, but he was assuming that w=w0 from the previous question, and thus that it goes to infinity. I think in the end the message worked. </a:t>
            </a:r>
            <a:r>
              <a:rPr lang="en-US" baseline="0" dirty="0" smtClean="0"/>
              <a:t>(In ‘12, someone asked during the question, “is omega = omega0 or not” and I said “I don’t know, it could be anything, which may have helped boost the number realizing the “trick”)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87</a:t>
            </a:fld>
            <a:endParaRPr lang="en-US">
              <a:solidFill>
                <a:prstClr val="black"/>
              </a:solidFill>
              <a:latin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[[90]],</a:t>
            </a:r>
            <a:r>
              <a:rPr lang="en-US" baseline="0" dirty="0" smtClean="0"/>
              <a:t> 3, 2, 2, 3</a:t>
            </a:r>
          </a:p>
          <a:p>
            <a:pPr defTabSz="966612" eaLnBrk="1" hangingPunct="1">
              <a:defRPr/>
            </a:pPr>
            <a:endParaRPr lang="en-US" dirty="0" smtClean="0"/>
          </a:p>
          <a:p>
            <a:r>
              <a:rPr lang="en-US" dirty="0" smtClean="0"/>
              <a:t>‘11:  [</a:t>
            </a:r>
            <a:r>
              <a:rPr lang="en-US" dirty="0"/>
              <a:t>86], 5, 5, 4 (?) </a:t>
            </a:r>
          </a:p>
          <a:p>
            <a:r>
              <a:rPr lang="en-US" dirty="0"/>
              <a:t>(I have changed the image from</a:t>
            </a:r>
            <a:r>
              <a:rPr lang="en-US" baseline="0" dirty="0"/>
              <a:t> what we gave in class) B is a sigmoid, C is 1-that with different coefficients. </a:t>
            </a:r>
            <a:endParaRPr lang="en-US" baseline="0" dirty="0" smtClean="0"/>
          </a:p>
          <a:p>
            <a:r>
              <a:rPr lang="en-US" baseline="0" dirty="0" smtClean="0"/>
              <a:t>Next time we need to add a symmetric curve, that will get more distraction! </a:t>
            </a:r>
            <a:endParaRPr lang="en-US" dirty="0"/>
          </a:p>
          <a:p>
            <a:endParaRPr lang="en-US" dirty="0"/>
          </a:p>
          <a:p>
            <a:r>
              <a:rPr lang="en-US" dirty="0"/>
              <a:t>I was a little surprised</a:t>
            </a:r>
            <a:r>
              <a:rPr lang="en-US" baseline="0" dirty="0"/>
              <a:t> that this wasn’t even higher (given the previous two questions), but 86% is still very high. One student near me thought that the curve for A looked “cleaner” than the others, so that had to be the answer. One student articulated the reasoning *based* on the limits from the previous slides. </a:t>
            </a:r>
            <a:endParaRPr lang="en-US" baseline="0" dirty="0" smtClean="0"/>
          </a:p>
          <a:p>
            <a:endParaRPr lang="en-US" baseline="0" dirty="0" smtClean="0"/>
          </a:p>
          <a:p>
            <a:r>
              <a:rPr lang="en-US" baseline="0" dirty="0" smtClean="0"/>
              <a:t>The </a:t>
            </a:r>
            <a:r>
              <a:rPr lang="en-US" baseline="0" dirty="0" err="1" smtClean="0"/>
              <a:t>behaviour</a:t>
            </a:r>
            <a:r>
              <a:rPr lang="en-US" baseline="0" dirty="0" smtClean="0"/>
              <a:t> at omega=0 is a little surprising, in ‘12 I had explicit questions about it, and again when I asked students what happens to A as omega-&gt; 0, there was a bit of confusion in the class.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88</a:t>
            </a:fld>
            <a:endParaRPr lang="en-US">
              <a:solidFill>
                <a:prstClr val="black"/>
              </a:solidFill>
              <a:latin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NOTE: I changed figure</a:t>
            </a:r>
            <a:r>
              <a:rPr lang="en-US" baseline="0" dirty="0" smtClean="0"/>
              <a:t> D AFTER class (see </a:t>
            </a:r>
            <a:r>
              <a:rPr lang="en-US" baseline="0" dirty="0" err="1" smtClean="0"/>
              <a:t>prev</a:t>
            </a:r>
            <a:r>
              <a:rPr lang="en-US" baseline="0" dirty="0" smtClean="0"/>
              <a:t> slide for the version I gave this time)</a:t>
            </a:r>
          </a:p>
          <a:p>
            <a:pPr defTabSz="966612" eaLnBrk="1" hangingPunct="1">
              <a:defRPr/>
            </a:pPr>
            <a:r>
              <a:rPr lang="en-US" baseline="0" dirty="0" smtClean="0"/>
              <a:t> I think this will be a strong temptation and will force the discussion of what happens at w0-&gt;0 better, probably worth a try next year. </a:t>
            </a:r>
          </a:p>
          <a:p>
            <a:pPr defTabSz="966612" eaLnBrk="1" hangingPunct="1">
              <a:defRPr/>
            </a:pPr>
            <a:endParaRPr lang="en-US" dirty="0" smtClean="0"/>
          </a:p>
          <a:p>
            <a:pPr defTabSz="966612" eaLnBrk="1" hangingPunct="1">
              <a:defRPr/>
            </a:pPr>
            <a:r>
              <a:rPr lang="en-US" dirty="0" smtClean="0"/>
              <a:t>[[90]],</a:t>
            </a:r>
            <a:r>
              <a:rPr lang="en-US" baseline="0" dirty="0" smtClean="0"/>
              <a:t> 3, 2, 2, 3</a:t>
            </a:r>
          </a:p>
          <a:p>
            <a:pPr defTabSz="966612" eaLnBrk="1" hangingPunct="1">
              <a:defRPr/>
            </a:pPr>
            <a:endParaRPr lang="en-US" dirty="0" smtClean="0"/>
          </a:p>
          <a:p>
            <a:r>
              <a:rPr lang="en-US" dirty="0" smtClean="0"/>
              <a:t>‘11:  [</a:t>
            </a:r>
            <a:r>
              <a:rPr lang="en-US" dirty="0"/>
              <a:t>86], 5, 5, 4 (?) </a:t>
            </a:r>
          </a:p>
          <a:p>
            <a:r>
              <a:rPr lang="en-US" baseline="0" dirty="0" smtClean="0"/>
              <a:t>B </a:t>
            </a:r>
            <a:r>
              <a:rPr lang="en-US" baseline="0" dirty="0"/>
              <a:t>is a sigmoid, C is 1-that with different coefficients</a:t>
            </a:r>
            <a:r>
              <a:rPr lang="en-US" baseline="0" dirty="0" smtClean="0"/>
              <a:t>.  D is the correct curve multiplied by w0, to force it to 0 at the origin. (wrong) </a:t>
            </a:r>
          </a:p>
          <a:p>
            <a:endParaRPr lang="en-US" dirty="0"/>
          </a:p>
          <a:p>
            <a:r>
              <a:rPr lang="en-US" dirty="0"/>
              <a:t>I was a little surprised</a:t>
            </a:r>
            <a:r>
              <a:rPr lang="en-US" baseline="0" dirty="0"/>
              <a:t> that this wasn’t even higher (given the previous two questions), but 86% is still very high. One student near me thought that the curve for A looked “cleaner” than the others, so that had to be the answer. One student articulated the reasoning *based* on the limits from the previous slides. </a:t>
            </a:r>
            <a:endParaRPr lang="en-US" baseline="0" dirty="0" smtClean="0"/>
          </a:p>
          <a:p>
            <a:endParaRPr lang="en-US" baseline="0" dirty="0" smtClean="0"/>
          </a:p>
          <a:p>
            <a:r>
              <a:rPr lang="en-US" baseline="0" dirty="0" smtClean="0"/>
              <a:t>The </a:t>
            </a:r>
            <a:r>
              <a:rPr lang="en-US" baseline="0" dirty="0" err="1" smtClean="0"/>
              <a:t>behaviour</a:t>
            </a:r>
            <a:r>
              <a:rPr lang="en-US" baseline="0" dirty="0" smtClean="0"/>
              <a:t> at omega=0 is a little surprising, in ‘12 I had explicit questions about it, and again when I asked students what happens to A as omega-&gt; 0, there was a bit of confusion in the class.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89</a:t>
            </a:fld>
            <a:endParaRPr lang="en-US">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r>
              <a:rPr lang="en-US" dirty="0" smtClean="0"/>
              <a:t>2, 36, 0, 8, [[54]]</a:t>
            </a:r>
          </a:p>
          <a:p>
            <a:endParaRPr lang="en-US" dirty="0"/>
          </a:p>
          <a:p>
            <a:r>
              <a:rPr lang="en-US" dirty="0" smtClean="0"/>
              <a:t>‘11: 0</a:t>
            </a:r>
            <a:r>
              <a:rPr lang="en-US" dirty="0"/>
              <a:t>, 62, 4, 17, [17]</a:t>
            </a:r>
          </a:p>
          <a:p>
            <a:endParaRPr lang="en-US" dirty="0" smtClean="0"/>
          </a:p>
          <a:p>
            <a:r>
              <a:rPr lang="en-US" dirty="0" smtClean="0"/>
              <a:t>A</a:t>
            </a:r>
            <a:r>
              <a:rPr lang="en-US" baseline="0" dirty="0" smtClean="0"/>
              <a:t> </a:t>
            </a:r>
            <a:r>
              <a:rPr lang="en-US" baseline="0" dirty="0"/>
              <a:t>little mean to have two in one day where the answer is basically “other”, but here it is again. If you are plotting versus w0, the peak is at w0=w, independent of beta. So the max value does decrease, but it doesn’t shift at all. </a:t>
            </a:r>
          </a:p>
          <a:p>
            <a:endParaRPr lang="en-US" baseline="0" dirty="0"/>
          </a:p>
          <a:p>
            <a:r>
              <a:rPr lang="en-US" baseline="0" dirty="0"/>
              <a:t>I heard various arguments and reasons, but *suspect* the main reason that B was so popular was that this was the answer to a similar preflight question, which asked them to read the book which states that the peak of a resonance is shifted to the left a little bit when there is damping. (But that’s versus w, with w0 held fixed!) I did hear some students trying to argue this one out, making vague arguments about “when there is more damping, you need a [higher] or [lower] frequency to compensate”. I couldn’t quite decipher their logic... </a:t>
            </a:r>
          </a:p>
          <a:p>
            <a:endParaRPr lang="en-US" baseline="0" dirty="0"/>
          </a:p>
          <a:p>
            <a:r>
              <a:rPr lang="en-US" baseline="0" dirty="0"/>
              <a:t>This is a good (and hard) little question – the solution path is mathematical (at least for me), and we may want to encourage students to COMPUTE the answer rather than always searching for a vague explanation. (?) </a:t>
            </a:r>
            <a:r>
              <a:rPr lang="en-US" dirty="0"/>
              <a:t> </a:t>
            </a:r>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90</a:t>
            </a:fld>
            <a:endParaRPr lang="en-US">
              <a:solidFill>
                <a:prstClr val="black"/>
              </a:solidFill>
              <a:latin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#22</a:t>
            </a:r>
          </a:p>
          <a:p>
            <a:pPr defTabSz="966612" eaLnBrk="1" hangingPunct="1">
              <a:defRPr/>
            </a:pPr>
            <a:r>
              <a:rPr lang="en-US" dirty="0" smtClean="0"/>
              <a:t>Didn’t have time to vote in ‘12, we just discussed it. </a:t>
            </a:r>
          </a:p>
          <a:p>
            <a:r>
              <a:rPr lang="en-US" dirty="0" smtClean="0"/>
              <a:t>In ‘11:   2</a:t>
            </a:r>
            <a:r>
              <a:rPr lang="en-US" dirty="0"/>
              <a:t>, [64], 0, 1, 23</a:t>
            </a:r>
          </a:p>
          <a:p>
            <a:r>
              <a:rPr lang="en-US" dirty="0"/>
              <a:t>Back to the earlier question, but this time the one they read about in the book. We didn’t hear from the 23% who voted E, so I don’t know what they were thinking, next round I would really push harder to find</a:t>
            </a:r>
            <a:r>
              <a:rPr lang="en-US" baseline="0" dirty="0"/>
              <a:t> out what the issue is.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prstClr val="black"/>
                </a:solidFill>
                <a:latin typeface="Calibri"/>
              </a:rPr>
              <a:pPr>
                <a:defRPr/>
              </a:pPr>
              <a:t>91</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a:t>SJP,</a:t>
            </a:r>
            <a:r>
              <a:rPr lang="en-US" baseline="0" dirty="0"/>
              <a:t> </a:t>
            </a:r>
            <a:r>
              <a:rPr lang="en-US" baseline="0" dirty="0" err="1"/>
              <a:t>Sp</a:t>
            </a:r>
            <a:r>
              <a:rPr lang="en-US" baseline="0" dirty="0"/>
              <a:t> ‘</a:t>
            </a:r>
            <a:r>
              <a:rPr lang="en-US" baseline="0" dirty="0" smtClean="0"/>
              <a:t>12</a:t>
            </a:r>
            <a:r>
              <a:rPr lang="en-US" dirty="0" smtClean="0"/>
              <a:t> </a:t>
            </a:r>
            <a:r>
              <a:rPr lang="en-US" dirty="0"/>
              <a:t>Lecture </a:t>
            </a:r>
            <a:r>
              <a:rPr lang="en-US" dirty="0" smtClean="0"/>
              <a:t>#23</a:t>
            </a:r>
            <a:endParaRPr lang="en-US" dirty="0"/>
          </a:p>
          <a:p>
            <a:r>
              <a:rPr lang="en-US" dirty="0" err="1" smtClean="0"/>
              <a:t>Preclass</a:t>
            </a:r>
            <a:r>
              <a:rPr lang="en-US" dirty="0" smtClean="0"/>
              <a:t>:  4,</a:t>
            </a:r>
            <a:r>
              <a:rPr lang="en-US" baseline="0" dirty="0" smtClean="0"/>
              <a:t> [[91]], 6,</a:t>
            </a:r>
          </a:p>
          <a:p>
            <a:endParaRPr lang="en-US" baseline="0" dirty="0" smtClean="0"/>
          </a:p>
          <a:p>
            <a:r>
              <a:rPr lang="en-US" baseline="0" dirty="0" smtClean="0"/>
              <a:t>Just for fun, we’ve really already asked this, although I discussed a little more about the “math” and “physics” analogies, trying to get across the idea that “same math” yields “same solutions”, even for very different physical contexts, and this can yield INSIGHTS into the physics of an unfamiliar system (like an RLC circuit for them). Here, the “inertia” is from Lenz’ law, inductors don’t “like” to change current just like masses don’t like to change velocity. </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92</a:t>
            </a:fld>
            <a:endParaRPr lang="en-US">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defTabSz="966612" eaLnBrk="1" hangingPunct="1">
              <a:defRPr/>
            </a:pPr>
            <a:r>
              <a:rPr lang="en-US" dirty="0" smtClean="0"/>
              <a:t>Silent:  0, 5, 22, 10, 63</a:t>
            </a:r>
          </a:p>
          <a:p>
            <a:pPr defTabSz="966612" eaLnBrk="1" hangingPunct="1">
              <a:defRPr/>
            </a:pPr>
            <a:r>
              <a:rPr lang="en-US" dirty="0" smtClean="0"/>
              <a:t>Discussion:</a:t>
            </a:r>
            <a:r>
              <a:rPr lang="en-US" baseline="0" dirty="0" smtClean="0"/>
              <a:t> 0,0,0,0,[[100]]</a:t>
            </a:r>
          </a:p>
          <a:p>
            <a:pPr defTabSz="966612" eaLnBrk="1" hangingPunct="1">
              <a:defRPr/>
            </a:pPr>
            <a:r>
              <a:rPr lang="en-US" baseline="0" dirty="0" smtClean="0"/>
              <a:t>(Big applause for that one) It’s a </a:t>
            </a:r>
            <a:r>
              <a:rPr lang="en-US" baseline="0" dirty="0" err="1" smtClean="0"/>
              <a:t>followup</a:t>
            </a:r>
            <a:r>
              <a:rPr lang="en-US" baseline="0" dirty="0" smtClean="0"/>
              <a:t> to the previous one, you must make the math “analogous” before extracting results, in this case dividing through by L. </a:t>
            </a:r>
            <a:endParaRPr lang="en-US" dirty="0" smtClean="0"/>
          </a:p>
          <a:p>
            <a:pPr defTabSz="966612" eaLnBrk="1" hangingPunct="1">
              <a:defRPr/>
            </a:pPr>
            <a:endParaRPr lang="en-US" dirty="0" smtClean="0"/>
          </a:p>
          <a:p>
            <a:endParaRPr lang="en-US" dirty="0"/>
          </a:p>
          <a:p>
            <a:r>
              <a:rPr lang="en-US" dirty="0" smtClean="0"/>
              <a:t>2011:  Didn’t </a:t>
            </a:r>
            <a:r>
              <a:rPr lang="en-US" dirty="0"/>
              <a:t>click, no time,</a:t>
            </a:r>
            <a:r>
              <a:rPr lang="en-US" baseline="0" dirty="0"/>
              <a:t> just talked through it. But </a:t>
            </a:r>
            <a:r>
              <a:rPr lang="en-US" dirty="0"/>
              <a:t>I think it</a:t>
            </a:r>
            <a:r>
              <a:rPr lang="en-US" baseline="0" dirty="0"/>
              <a:t> would be worth clicking on this one. It’s nice to point out the physics here – this goes back to the question two slides ago, when you vary w0 at fixed w, resonance is when you tune your radio capacitor (e.g.) to get w0=w, and you pick up THAT station. (Student in front of me thought that was very cool!) </a:t>
            </a:r>
            <a:r>
              <a:rPr lang="en-US" baseline="0" dirty="0" smtClean="0"/>
              <a:t>\</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93</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a:t>
            </a:r>
            <a:r>
              <a:rPr lang="en-US" baseline="0" dirty="0" smtClean="0"/>
              <a:t> </a:t>
            </a:r>
            <a:r>
              <a:rPr lang="en-US" dirty="0" smtClean="0"/>
              <a:t> Lecture 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a:t>
            </a:r>
            <a:r>
              <a:rPr lang="fr-FR" dirty="0" smtClean="0"/>
              <a:t>’</a:t>
            </a:r>
            <a:r>
              <a:rPr lang="en-US" dirty="0" smtClean="0"/>
              <a:t>12: </a:t>
            </a:r>
            <a:r>
              <a:rPr lang="en-US" baseline="0" dirty="0" smtClean="0"/>
              <a:t> </a:t>
            </a:r>
            <a:r>
              <a:rPr lang="en-US" dirty="0" smtClean="0"/>
              <a:t>13, 13, 10, [[64],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was disappointed so</a:t>
            </a:r>
            <a:r>
              <a:rPr lang="en-US" baseline="0" dirty="0" smtClean="0"/>
              <a:t> asked them to talk to their neighbors (before I explained anything), result became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 7, 2, [[88]], 2, good! </a:t>
            </a:r>
            <a:endParaRPr lang="en-US" dirty="0" smtClean="0"/>
          </a:p>
          <a:p>
            <a:r>
              <a:rPr lang="en-US" dirty="0" err="1" smtClean="0"/>
              <a:t>Sp</a:t>
            </a:r>
            <a:r>
              <a:rPr lang="en-US" dirty="0" smtClean="0"/>
              <a:t> ‘11 (clicker failure,</a:t>
            </a:r>
            <a:r>
              <a:rPr lang="en-US" baseline="0" dirty="0" smtClean="0"/>
              <a:t>  estimate: 8, 10, 6, [[75]], 0</a:t>
            </a:r>
            <a:endParaRPr lang="en-US" dirty="0" smtClean="0"/>
          </a:p>
          <a:p>
            <a:endParaRPr lang="en-US" dirty="0" smtClean="0"/>
          </a:p>
          <a:p>
            <a:endParaRPr lang="en-US" dirty="0" smtClean="0"/>
          </a:p>
          <a:p>
            <a:r>
              <a:rPr lang="en-US" dirty="0" smtClean="0"/>
              <a:t>I had introduced</a:t>
            </a:r>
            <a:r>
              <a:rPr lang="en-US" baseline="0" dirty="0" smtClean="0"/>
              <a:t> Euler, showed how to plot </a:t>
            </a:r>
            <a:r>
              <a:rPr lang="en-US" baseline="0" dirty="0" err="1" smtClean="0"/>
              <a:t>a+bi</a:t>
            </a:r>
            <a:r>
              <a:rPr lang="en-US" baseline="0" dirty="0" smtClean="0"/>
              <a:t> in the complex plane, showed that this is equivalent to </a:t>
            </a:r>
            <a:r>
              <a:rPr lang="en-US" baseline="0" dirty="0" err="1" smtClean="0"/>
              <a:t>Aexp</a:t>
            </a:r>
            <a:r>
              <a:rPr lang="en-US" baseline="0" dirty="0" smtClean="0"/>
              <a:t>[I theta] on the board. I had a sketch up there, of </a:t>
            </a:r>
            <a:r>
              <a:rPr lang="en-US" baseline="0" dirty="0" err="1" smtClean="0"/>
              <a:t>a+bi</a:t>
            </a:r>
            <a:r>
              <a:rPr lang="en-US" baseline="0" dirty="0" smtClean="0"/>
              <a:t>, with the hypotenuse A = </a:t>
            </a:r>
            <a:r>
              <a:rPr lang="en-US" baseline="0" dirty="0" err="1" smtClean="0"/>
              <a:t>Sqrt</a:t>
            </a:r>
            <a:r>
              <a:rPr lang="en-US" baseline="0" dirty="0" smtClean="0"/>
              <a:t>[a^2+b^2] and angle theta = tan^-1(b/a). Then gave them this one, and it was NOT universally correct. I find this interesting, it’s apparently new to just “see” how to plot a point in the complex plane for them. </a:t>
            </a:r>
          </a:p>
          <a:p>
            <a:endParaRPr lang="en-US" baseline="0" dirty="0" smtClean="0"/>
          </a:p>
          <a:p>
            <a:r>
              <a:rPr lang="en-US" baseline="0" dirty="0" smtClean="0"/>
              <a:t>What I could not figure out is what the source of the problem on the first pass is. Do they really think that “3 pi/4” points DOWN (answer A)? Or that it’s in the 1</a:t>
            </a:r>
            <a:r>
              <a:rPr lang="en-US" baseline="30000" dirty="0" smtClean="0"/>
              <a:t>st</a:t>
            </a:r>
            <a:r>
              <a:rPr lang="en-US" baseline="0" dirty="0" smtClean="0"/>
              <a:t> quadrant (answer B)? Is this the nature of their difficulty, or are they just lost/guessing? Their discussion with neighbors definitely helped a lot. Then I shifted to whiteboards, where things went very well. (see next one)  </a:t>
            </a:r>
          </a:p>
          <a:p>
            <a:endParaRPr lang="en-US" baseline="0" dirty="0" smtClean="0"/>
          </a:p>
          <a:p>
            <a:r>
              <a:rPr lang="en-US" baseline="0" dirty="0" err="1" smtClean="0"/>
              <a:t>Sp</a:t>
            </a:r>
            <a:r>
              <a:rPr lang="en-US" baseline="0" dirty="0" smtClean="0"/>
              <a:t> ‘11 comments:  </a:t>
            </a:r>
          </a:p>
          <a:p>
            <a:r>
              <a:rPr lang="en-US" baseline="0" dirty="0" smtClean="0"/>
              <a:t>Surprised me, thought this was a </a:t>
            </a:r>
            <a:r>
              <a:rPr lang="en-US" baseline="0" dirty="0" err="1" smtClean="0"/>
              <a:t>gimme</a:t>
            </a:r>
            <a:r>
              <a:rPr lang="en-US" baseline="0" dirty="0" smtClean="0"/>
              <a:t> - so I realized I needed to spend just another minute discussing this representation of complex numbers.  We had already talked about Euler’s theorem, but it still hadn’t sunk in. </a:t>
            </a:r>
          </a:p>
          <a:p>
            <a:endParaRPr lang="en-US" baseline="0" dirty="0" smtClean="0"/>
          </a:p>
          <a:p>
            <a:r>
              <a:rPr lang="en-US" baseline="0" dirty="0" smtClean="0"/>
              <a:t>From A. Marino</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464048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defTabSz="966526"/>
            <a:endParaRPr lang="en-US" dirty="0"/>
          </a:p>
          <a:p>
            <a:pPr defTabSz="966526"/>
            <a:r>
              <a:rPr lang="en-US" dirty="0" smtClean="0"/>
              <a:t>‘11 comments:  (Pretty much identical in ‘12, takes a good few minutes!) </a:t>
            </a:r>
          </a:p>
          <a:p>
            <a:pPr defTabSz="966526"/>
            <a:endParaRPr lang="en-US" dirty="0" smtClean="0"/>
          </a:p>
          <a:p>
            <a:pPr defTabSz="966526"/>
            <a:r>
              <a:rPr lang="en-US" dirty="0" smtClean="0"/>
              <a:t>I </a:t>
            </a:r>
            <a:r>
              <a:rPr lang="en-US" dirty="0"/>
              <a:t>didn’t make this a clicker question, but took a good ~3 minutes or more on it. I had reviewed</a:t>
            </a:r>
            <a:r>
              <a:rPr lang="en-US" baseline="0" dirty="0"/>
              <a:t> the math/formalism already, and asked them to work out the numbers. I encouraged them to pull out a pencil and get a NUMBER. I thought it would be quick (</a:t>
            </a:r>
            <a:r>
              <a:rPr lang="en-US" baseline="0" dirty="0" err="1"/>
              <a:t>esp</a:t>
            </a:r>
            <a:r>
              <a:rPr lang="en-US" baseline="0" dirty="0"/>
              <a:t> since we had reviewed this circuit last class), but some were quite stuck, others had the idea but weren’t sure of numbers or units. Some were intimidated by the numbers. I kept interrupting and stepping through bits – e.g. “what’s the central physics idea” (resonance), “what are “p” and “n” again?” (Some weren’t sure!), “do you need to remember what exactly a “F”(Farad) or “H (Henry)” is? (No, just that they are consistent SI)  As more progressed, I told them to convert their answer to Hz, and then figure out the PHYSICS here, what common object/circuit could this represent? I asked for the formula for w0, and got “1/</a:t>
            </a:r>
            <a:r>
              <a:rPr lang="en-US" baseline="0" dirty="0" err="1"/>
              <a:t>Sqrt</a:t>
            </a:r>
            <a:r>
              <a:rPr lang="en-US" baseline="0" dirty="0"/>
              <a:t>[LC]” shouted out. Worked that out at the board, then asked if I multiply or divide by 2pi to get f. (You’d think this would be trivial by now, but it took a moment to start getting unanimity) The numbers work out to about 1E8 Hz, I asked “so, what’s the physics, what do you know that resonates at this frequency”? Again, mostly silence, till someone came up with “FM radio station, 100 MHZ!</a:t>
            </a:r>
            <a:r>
              <a:rPr lang="en-US" baseline="0" dirty="0" smtClean="0"/>
              <a:t>”</a:t>
            </a:r>
          </a:p>
          <a:p>
            <a:pPr defTabSz="966526"/>
            <a:endParaRPr lang="en-US" baseline="0" dirty="0" smtClean="0"/>
          </a:p>
          <a:p>
            <a:pPr defTabSz="966526"/>
            <a:r>
              <a:rPr lang="en-US" baseline="0" dirty="0" smtClean="0"/>
              <a:t>S. Pollock</a:t>
            </a:r>
            <a:endParaRPr lang="en-US" baseline="0" dirty="0"/>
          </a:p>
          <a:p>
            <a:pPr defTabSz="966526"/>
            <a:endParaRPr lang="en-US" baseline="0" dirty="0"/>
          </a:p>
          <a:p>
            <a:pPr defTabSz="966526"/>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94</a:t>
            </a:fld>
            <a:endParaRPr lang="en-US">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r>
              <a:rPr lang="en-US" dirty="0" smtClean="0"/>
              <a:t>0, [[92]], 3, 5, 0</a:t>
            </a:r>
          </a:p>
          <a:p>
            <a:endParaRPr lang="en-US" dirty="0" smtClean="0"/>
          </a:p>
          <a:p>
            <a:r>
              <a:rPr lang="en-US" dirty="0" smtClean="0"/>
              <a:t>This rolls back to the Tutorial from last (2) classes,</a:t>
            </a:r>
            <a:r>
              <a:rPr lang="en-US" baseline="0" dirty="0" smtClean="0"/>
              <a:t> they know the answer is 90, we talked through other limits (like omega=0, where we have already intuitively argued that phase should vanish) and omega -&gt; infinity. The latter is a little subtle, you have to think about why tan^-1(-0) is 180 and not 0). </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95</a:t>
            </a:fld>
            <a:endParaRPr lang="en-US">
              <a:solidFill>
                <a:srgbClr val="000000"/>
              </a:solidFill>
            </a:endParaRPr>
          </a:p>
        </p:txBody>
      </p:sp>
    </p:spTree>
    <p:extLst>
      <p:ext uri="{BB962C8B-B14F-4D97-AF65-F5344CB8AC3E}">
        <p14:creationId xmlns:p14="http://schemas.microsoft.com/office/powerpoint/2010/main" val="2498065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r>
              <a:rPr lang="en-US" dirty="0" smtClean="0"/>
              <a:t>(Slide to introduce Q – it’s a definition, we did some </a:t>
            </a:r>
            <a:r>
              <a:rPr lang="en-US" dirty="0" err="1" smtClean="0"/>
              <a:t>sensemaking</a:t>
            </a:r>
            <a:r>
              <a:rPr lang="en-US" dirty="0" smtClean="0"/>
              <a:t>,</a:t>
            </a:r>
            <a:r>
              <a:rPr lang="en-US" baseline="0" dirty="0" smtClean="0"/>
              <a:t> showed how the definition leads to the proportionality shown in this slide, and how to think about it, Q measures “how many cycles before you die off”) </a:t>
            </a:r>
          </a:p>
          <a:p>
            <a:endParaRPr lang="en-US" baseline="0" dirty="0" smtClean="0"/>
          </a:p>
          <a:p>
            <a:r>
              <a:rPr lang="en-US" baseline="0" dirty="0" smtClean="0"/>
              <a:t>Slide from A. M Rey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96</a:t>
            </a:fld>
            <a:endParaRPr lang="en-US">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‘12. </a:t>
            </a:r>
          </a:p>
          <a:p>
            <a:endParaRPr lang="en-US" dirty="0" smtClean="0"/>
          </a:p>
          <a:p>
            <a:endParaRPr lang="en-US" baseline="0" dirty="0" smtClean="0"/>
          </a:p>
          <a:p>
            <a:r>
              <a:rPr lang="en-US" baseline="0" dirty="0" smtClean="0"/>
              <a:t>Slide from A. M Rey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97</a:t>
            </a:fld>
            <a:endParaRPr lang="en-US">
              <a:solidFill>
                <a:srgbClr val="000000"/>
              </a:solidFill>
            </a:endParaRPr>
          </a:p>
        </p:txBody>
      </p:sp>
    </p:spTree>
    <p:extLst>
      <p:ext uri="{BB962C8B-B14F-4D97-AF65-F5344CB8AC3E}">
        <p14:creationId xmlns:p14="http://schemas.microsoft.com/office/powerpoint/2010/main" val="14948541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marL="0" marR="0" indent="0" algn="l" defTabSz="966612" rtl="0" eaLnBrk="1" fontAlgn="base" latinLnBrk="0" hangingPunct="1">
              <a:lnSpc>
                <a:spcPct val="100000"/>
              </a:lnSpc>
              <a:spcBef>
                <a:spcPct val="30000"/>
              </a:spcBef>
              <a:spcAft>
                <a:spcPct val="0"/>
              </a:spcAft>
              <a:buClrTx/>
              <a:buSzTx/>
              <a:buFontTx/>
              <a:buNone/>
              <a:tabLst/>
              <a:defRPr/>
            </a:pPr>
            <a:r>
              <a:rPr lang="en-US" baseline="0" dirty="0" smtClean="0"/>
              <a:t> I had a mass on a spring in front of class, it probably bobbed 50-100 times before significantly </a:t>
            </a:r>
            <a:r>
              <a:rPr lang="en-US" baseline="0" dirty="0" err="1" smtClean="0"/>
              <a:t>dieing</a:t>
            </a:r>
            <a:r>
              <a:rPr lang="en-US" baseline="0" dirty="0" smtClean="0"/>
              <a:t> off. (So, Q=100)</a:t>
            </a:r>
            <a:endParaRPr lang="en-US" dirty="0" smtClean="0"/>
          </a:p>
          <a:p>
            <a:pPr defTabSz="966612" eaLnBrk="1" hangingPunct="1">
              <a:defRPr/>
            </a:pPr>
            <a:endParaRPr lang="en-US" dirty="0" smtClean="0"/>
          </a:p>
          <a:p>
            <a:pPr defTabSz="966612" eaLnBrk="1" hangingPunct="1">
              <a:defRPr/>
            </a:pPr>
            <a:r>
              <a:rPr lang="en-US" dirty="0" smtClean="0"/>
              <a:t>2012:  Didn’t click, just had a discussion. It’s fun, played it</a:t>
            </a:r>
            <a:r>
              <a:rPr lang="en-US" baseline="0" dirty="0" smtClean="0"/>
              <a:t> like an auction (“I got Q=100, going once, anyone want a higher Q? How about a lower Q”)  For the mass and spring I have, I think it’s a couple hundred – went on to discuss examples of even higher Q (like quartz crystal in my watch) and then higher still (10^15 for atomic clocks). One student wondered why, in such a large Q, you don’t store an ENORMOUS amount of energy on resonance – we then talked about the LIMITS of the approximations we’re making (our ODE assumes linear spring force, for instance!) </a:t>
            </a:r>
            <a:endParaRPr lang="en-US" dirty="0" smtClean="0"/>
          </a:p>
          <a:p>
            <a:pPr defTabSz="966612" eaLnBrk="1" hangingPunct="1">
              <a:defRPr/>
            </a:pPr>
            <a:endParaRPr lang="en-US" dirty="0" smtClean="0"/>
          </a:p>
          <a:p>
            <a:pPr defTabSz="966612" eaLnBrk="1" hangingPunct="1"/>
            <a:r>
              <a:rPr lang="en-US" dirty="0" smtClean="0"/>
              <a:t>2011:  2,5</a:t>
            </a:r>
            <a:r>
              <a:rPr lang="en-US" dirty="0"/>
              <a:t>, [93] (</a:t>
            </a:r>
            <a:r>
              <a:rPr lang="en-US" dirty="0" err="1"/>
              <a:t>preclass</a:t>
            </a:r>
            <a:r>
              <a:rPr lang="en-US" dirty="0"/>
              <a:t>) </a:t>
            </a:r>
          </a:p>
          <a:p>
            <a:pPr defTabSz="966612" eaLnBrk="1" hangingPunct="1"/>
            <a:endParaRPr lang="en-US" dirty="0"/>
          </a:p>
          <a:p>
            <a:pPr defTabSz="966612" eaLnBrk="1" hangingPunct="1"/>
            <a:r>
              <a:rPr lang="en-US" dirty="0"/>
              <a:t>I did talk</a:t>
            </a:r>
            <a:r>
              <a:rPr lang="en-US" baseline="0" dirty="0"/>
              <a:t> them through this (</a:t>
            </a:r>
            <a:r>
              <a:rPr lang="en-US" baseline="0" dirty="0" err="1"/>
              <a:t>preclass</a:t>
            </a:r>
            <a:r>
              <a:rPr lang="en-US" baseline="0" dirty="0"/>
              <a:t>) slide before I collected votes.</a:t>
            </a:r>
          </a:p>
          <a:p>
            <a:pPr defTabSz="966612" eaLnBrk="1" hangingPunct="1"/>
            <a:endParaRPr lang="en-US" baseline="0" dirty="0"/>
          </a:p>
          <a:p>
            <a:pPr defTabSz="966612" eaLnBrk="1" hangingPunct="1"/>
            <a:r>
              <a:rPr lang="en-US" baseline="0" dirty="0"/>
              <a:t>Despite the high score, I think it’s a good review question, and provoked some discussion.  I asked them for numerical estimates, and they ranged from 10 to 1000. I asked them how to justify this number – it was NOT clear that many of them could articulate what exactly they were looking for or “counting”, they were not thinking of it as tau/T = “number of cycles before losing 1/e  of amplitude” (One student just said “look at the rate of change of amplitude”, which is hard to quantify when watching a high Q object like this) </a:t>
            </a:r>
            <a:endParaRPr lang="en-US" baseline="0" dirty="0" smtClean="0"/>
          </a:p>
          <a:p>
            <a:pPr defTabSz="966612" eaLnBrk="1" hangingPunct="1"/>
            <a:endParaRPr lang="en-US" baseline="0" dirty="0" smtClean="0"/>
          </a:p>
          <a:p>
            <a:endParaRPr lang="en-US" baseline="0" dirty="0" smtClean="0"/>
          </a:p>
          <a:p>
            <a:r>
              <a:rPr lang="en-US" baseline="0" dirty="0" smtClean="0"/>
              <a:t>Slide from A. M Rey</a:t>
            </a:r>
          </a:p>
          <a:p>
            <a:endParaRPr lang="en-US" baseline="0" dirty="0" smtClean="0"/>
          </a:p>
          <a:p>
            <a:pPr defTabSz="966612"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98</a:t>
            </a:fld>
            <a:endParaRPr lang="en-US">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this to previous slide</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99</a:t>
            </a:fld>
            <a:endParaRPr lang="en-US"/>
          </a:p>
        </p:txBody>
      </p:sp>
    </p:spTree>
    <p:extLst>
      <p:ext uri="{BB962C8B-B14F-4D97-AF65-F5344CB8AC3E}">
        <p14:creationId xmlns:p14="http://schemas.microsoft.com/office/powerpoint/2010/main" val="32917677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smtClean="0"/>
              <a:t>SJP,</a:t>
            </a:r>
            <a:r>
              <a:rPr lang="en-US" baseline="0" dirty="0" smtClean="0"/>
              <a:t> </a:t>
            </a:r>
            <a:r>
              <a:rPr lang="en-US" baseline="0" dirty="0" err="1" smtClean="0"/>
              <a:t>Sp</a:t>
            </a:r>
            <a:r>
              <a:rPr lang="en-US" baseline="0" dirty="0" smtClean="0"/>
              <a:t> ‘12</a:t>
            </a:r>
            <a:r>
              <a:rPr lang="en-US" dirty="0" smtClean="0"/>
              <a:t> Lecture #23</a:t>
            </a:r>
          </a:p>
          <a:p>
            <a:pPr defTabSz="966612" eaLnBrk="1" hangingPunct="1">
              <a:defRPr/>
            </a:pPr>
            <a:r>
              <a:rPr lang="en-US" dirty="0" smtClean="0"/>
              <a:t>2012: 11, 72, 15</a:t>
            </a:r>
          </a:p>
          <a:p>
            <a:r>
              <a:rPr lang="en-US" dirty="0" smtClean="0"/>
              <a:t>2011:  25</a:t>
            </a:r>
            <a:r>
              <a:rPr lang="en-US" dirty="0"/>
              <a:t>, 57, 18</a:t>
            </a:r>
          </a:p>
          <a:p>
            <a:endParaRPr lang="en-US" dirty="0"/>
          </a:p>
          <a:p>
            <a:r>
              <a:rPr lang="en-US" dirty="0" smtClean="0"/>
              <a:t>Just for fun. </a:t>
            </a:r>
            <a:endParaRPr lang="en-US" dirty="0"/>
          </a:p>
          <a:p>
            <a:r>
              <a:rPr lang="en-US" dirty="0"/>
              <a:t>I thought it was a myth myself, but the video shows the answer is B! Quite</a:t>
            </a:r>
            <a:r>
              <a:rPr lang="en-US" baseline="0" dirty="0"/>
              <a:t> humorous, but you need to skip to the good part, it’s a long video</a:t>
            </a:r>
            <a:r>
              <a:rPr lang="en-US" baseline="0" dirty="0" smtClean="0"/>
              <a:t>.</a:t>
            </a:r>
          </a:p>
          <a:p>
            <a:r>
              <a:rPr lang="en-US" baseline="0" dirty="0" smtClean="0"/>
              <a:t>Here’s a 1 minute version: (I saved the file, it’s available in our curricular materials. </a:t>
            </a:r>
          </a:p>
          <a:p>
            <a:r>
              <a:rPr lang="en-US" baseline="0" dirty="0" err="1" smtClean="0"/>
              <a:t>video_Adam</a:t>
            </a:r>
            <a:r>
              <a:rPr lang="en-US" baseline="0" dirty="0" smtClean="0"/>
              <a:t> Savage on Breaking Glass.mp4 </a:t>
            </a:r>
            <a:endParaRPr lang="en-US" dirty="0"/>
          </a:p>
          <a:p>
            <a:endParaRPr lang="en-US" dirty="0"/>
          </a:p>
          <a:p>
            <a:pPr defTabSz="966612" eaLnBrk="1" hangingPunct="1">
              <a:defRPr/>
            </a:pPr>
            <a:r>
              <a:rPr lang="en-US" b="1" dirty="0" smtClean="0">
                <a:solidFill>
                  <a:srgbClr val="0070C0"/>
                </a:solidFill>
              </a:rPr>
              <a:t>Myth Busters video     http://video.google.com/videoplay?docid=7765557442856739526#</a:t>
            </a:r>
          </a:p>
          <a:p>
            <a:pPr defTabSz="966612" eaLnBrk="1" hangingPunct="1">
              <a:defRPr/>
            </a:pPr>
            <a:endParaRPr lang="en-US" b="1" dirty="0" smtClean="0">
              <a:solidFill>
                <a:srgbClr val="0070C0"/>
              </a:solidFill>
            </a:endParaRPr>
          </a:p>
          <a:p>
            <a:pPr defTabSz="966612" eaLnBrk="1" hangingPunct="1">
              <a:defRPr/>
            </a:pPr>
            <a:r>
              <a:rPr lang="en-US" b="1" dirty="0" smtClean="0">
                <a:solidFill>
                  <a:srgbClr val="0070C0"/>
                </a:solidFill>
              </a:rPr>
              <a:t>http://</a:t>
            </a:r>
            <a:r>
              <a:rPr lang="en-US" b="1" dirty="0" err="1" smtClean="0">
                <a:solidFill>
                  <a:srgbClr val="0070C0"/>
                </a:solidFill>
              </a:rPr>
              <a:t>www.youtube.com</a:t>
            </a:r>
            <a:r>
              <a:rPr lang="en-US" b="1" dirty="0" smtClean="0">
                <a:solidFill>
                  <a:srgbClr val="0070C0"/>
                </a:solidFill>
              </a:rPr>
              <a:t>/</a:t>
            </a:r>
            <a:r>
              <a:rPr lang="en-US" b="1" dirty="0" err="1" smtClean="0">
                <a:solidFill>
                  <a:srgbClr val="0070C0"/>
                </a:solidFill>
              </a:rPr>
              <a:t>watch?v</a:t>
            </a:r>
            <a:r>
              <a:rPr lang="en-US" b="1" dirty="0" smtClean="0">
                <a:solidFill>
                  <a:srgbClr val="0070C0"/>
                </a:solidFill>
              </a:rPr>
              <a:t>=I4jdGf3RzCs</a:t>
            </a:r>
          </a:p>
          <a:p>
            <a:pPr defTabSz="966612" eaLnBrk="1" hangingPunct="1">
              <a:defRPr/>
            </a:pPr>
            <a:endParaRPr lang="en-US" b="1" dirty="0" smtClean="0">
              <a:solidFill>
                <a:srgbClr val="0070C0"/>
              </a:solidFill>
            </a:endParaRPr>
          </a:p>
          <a:p>
            <a:pPr defTabSz="966612" eaLnBrk="1" hangingPunct="1">
              <a:defRPr/>
            </a:pPr>
            <a:r>
              <a:rPr lang="en-US" b="1" dirty="0" smtClean="0">
                <a:solidFill>
                  <a:srgbClr val="0070C0"/>
                </a:solidFill>
              </a:rPr>
              <a:t>556 Hz, 105 </a:t>
            </a:r>
            <a:r>
              <a:rPr lang="en-US" b="1" dirty="0" err="1" smtClean="0">
                <a:solidFill>
                  <a:srgbClr val="0070C0"/>
                </a:solidFill>
              </a:rPr>
              <a:t>dB.</a:t>
            </a:r>
            <a:r>
              <a:rPr lang="en-US" b="1" dirty="0" smtClean="0">
                <a:solidFill>
                  <a:srgbClr val="0070C0"/>
                </a:solidFill>
              </a:rPr>
              <a:t> </a:t>
            </a:r>
            <a:endParaRPr lang="en-US" b="1"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100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B147D76-8383-4D44-AD02-D911202BD24D}" type="datetimeFigureOut">
              <a:rPr lang="en-US"/>
              <a:pPr/>
              <a:t>5/24/12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D01B8E8-40A0-D546-AAC1-184203C9E74D}"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B3FD28-A390-9C46-9829-054FBF42AFA0}" type="datetimeFigureOut">
              <a:rPr lang="en-US"/>
              <a:pPr/>
              <a:t>5/24/12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43B01BA1-41FD-8844-B224-E6867B01339A}"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C4352D-CE1C-E946-9410-EA1CCE294F77}" type="datetimeFigureOut">
              <a:rPr lang="en-US"/>
              <a:pPr/>
              <a:t>5/24/12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3D3A70C9-154A-604A-B70F-BF34E33FDBA0}"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2689BED-FBE9-1742-90D0-36E91F17A26C}" type="datetimeFigureOut">
              <a:rPr lang="en-US"/>
              <a:pPr/>
              <a:t>5/24/12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F62EFC05-63DA-814C-90AD-98DE0CDD4CB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6DBD1E0-758A-584F-B753-5F7129114B01}" type="datetimeFigureOut">
              <a:rPr lang="en-US"/>
              <a:pPr/>
              <a:t>5/24/12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C7CC7D77-7973-8447-B32D-A3DF9675C1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FC54737-9F64-D040-AFFD-89ACB58C25FF}" type="datetimeFigureOut">
              <a:rPr lang="en-US"/>
              <a:pPr/>
              <a:t>5/24/12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FFC9BB70-9631-1240-AF93-3351F3CECCA9}"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E8A296-2C83-4F46-8EA2-EA366859CCAC}" type="datetimeFigureOut">
              <a:rPr lang="en-US"/>
              <a:pPr/>
              <a:t>5/24/12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98993979-B572-FD4B-AA6F-DE10040CF648}"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CB340E6-CE99-9F4E-844D-94BC99D6B75E}" type="datetimeFigureOut">
              <a:rPr lang="en-US"/>
              <a:pPr/>
              <a:t>5/24/12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86137B85-D531-D64F-A9EE-68394A70F16F}"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FC7902-B37E-E446-B215-A8277562D36B}" type="datetimeFigureOut">
              <a:rPr lang="en-US"/>
              <a:pPr/>
              <a:t>5/24/12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19F7C48F-1359-1043-8925-DDD6863FE79C}"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0A3386-EB35-AC45-8950-90DA346CF0AE}" type="datetimeFigureOut">
              <a:rPr lang="en-US"/>
              <a:pPr/>
              <a:t>5/24/12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BF5F25B5-9096-0645-9272-FFB03B808EB0}"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4B5B8A-98B3-D048-9A06-54C1C7F62388}" type="datetimeFigureOut">
              <a:rPr lang="en-US"/>
              <a:pPr/>
              <a:t>5/24/12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6D846DDC-C6D3-BD43-915C-76155ED11B87}"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fld id="{77F05A7C-2861-4544-A9E4-D66D246D677C}" type="slidenum">
              <a:rPr lang="en-US"/>
              <a:pPr/>
              <a:t>‹#›</a:t>
            </a:fld>
            <a:endParaRPr lang="en-US"/>
          </a:p>
        </p:txBody>
      </p:sp>
    </p:spTree>
    <p:extLst>
      <p:ext uri="{BB962C8B-B14F-4D97-AF65-F5344CB8AC3E}">
        <p14:creationId xmlns:p14="http://schemas.microsoft.com/office/powerpoint/2010/main" val="2656107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545076-A898-4F5B-AF35-083AE5B865D4}"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4BF900B-7D09-43DB-A922-02A8D9D4CFDE}"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2EB20-F846-4FAF-A8A2-49C36E8065AA}"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356FB96-1B43-4747-ADAD-6353D673756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9B45FE-0C3E-4752-8011-628D1365F582}"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FFD1827-EE83-46AD-86CF-1A6EBC26FB90}"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B0A47B-0DDA-422B-94D2-5619F6AA728B}"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349F7A27-964A-4DBA-A6D4-274D87BD954E}"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BB7B78-1AB3-4AFC-A0E0-12D22FA85F3C}"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8379765-08A2-4439-B916-9E7DB9A8B2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32128F-34A0-4A61-B811-5A508A2FC847}"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DB015E0-E232-44EB-A100-31C6C0AC486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0A0393-3527-44F2-99EA-13932C87C79B}"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DA3FF58-CF78-4E4A-9616-1A847E0C671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0784A4-0BF4-4BD2-8838-601D35AD9E84}"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8F1BFEC-E5C8-4D33-A76D-1E8F2CCA4D1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6C55DB-1040-4802-B0C8-DD44E3EB56DB}"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5AE418D-FF00-4F49-B839-70A0C1DCDF1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3A6A36-7BD9-4955-AFF1-6701A1462E85}"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96F92DD-AA04-4D4E-9BCC-342990DFE1A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2FE0B-DD06-4F1B-A8F1-4C12365FDDB7}" type="datetimeFigureOut">
              <a:rPr lang="en-US">
                <a:solidFill>
                  <a:prstClr val="black">
                    <a:tint val="75000"/>
                  </a:prstClr>
                </a:solidFill>
                <a:latin typeface="Calibri"/>
              </a:rPr>
              <a:pPr>
                <a:defRPr/>
              </a:pPr>
              <a:t>5/24/12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66BD639-B941-4A33-BCF3-2E38335EC9A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603999" y="638068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78801" y="6417730"/>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603999" y="638068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78801" y="6417730"/>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F5188554-1D31-214C-AA0B-90B2EECF9D4B}" type="datetimeFigureOut">
              <a:rPr lang="en-US"/>
              <a:pPr/>
              <a:t>5/24/12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8B2849E-6B7F-B14C-B6BD-C1887E086E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062BF05-E937-403A-8737-3964A5D45724}" type="datetimeFigureOut">
              <a:rPr lang="en-US">
                <a:solidFill>
                  <a:prstClr val="black">
                    <a:tint val="75000"/>
                  </a:prstClr>
                </a:solidFill>
                <a:latin typeface="Calibri"/>
                <a:ea typeface="+mn-ea"/>
              </a:rPr>
              <a:pPr>
                <a:defRPr/>
              </a:pPr>
              <a:t>5/24/12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CAE0F2A-06D8-4176-BC96-9ED0AF03BBEA}" type="slidenum">
              <a:rPr lang="en-US">
                <a:solidFill>
                  <a:prstClr val="black">
                    <a:tint val="75000"/>
                  </a:prstClr>
                </a:solidFill>
                <a:latin typeface="Calibri"/>
                <a:ea typeface="+mn-ea"/>
              </a:rPr>
              <a:pPr>
                <a:defRPr/>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bin"/><Relationship Id="rId5" Type="http://schemas.openxmlformats.org/officeDocument/2006/relationships/image" Target="../media/image10.emf"/><Relationship Id="rId6" Type="http://schemas.openxmlformats.org/officeDocument/2006/relationships/oleObject" Target="../embeddings/oleObject4.bin"/><Relationship Id="rId7"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5.bin"/><Relationship Id="rId5" Type="http://schemas.openxmlformats.org/officeDocument/2006/relationships/image" Target="../media/image14.emf"/><Relationship Id="rId6" Type="http://schemas.openxmlformats.org/officeDocument/2006/relationships/oleObject" Target="../embeddings/oleObject6.bin"/><Relationship Id="rId7" Type="http://schemas.openxmlformats.org/officeDocument/2006/relationships/image" Target="../media/image15.emf"/><Relationship Id="rId8" Type="http://schemas.openxmlformats.org/officeDocument/2006/relationships/oleObject" Target="../embeddings/oleObject7.bin"/><Relationship Id="rId9"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8.bin"/><Relationship Id="rId5"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40.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0.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0.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1.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4.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oleObject" Target="../embeddings/oleObject13.bin"/><Relationship Id="rId13" Type="http://schemas.openxmlformats.org/officeDocument/2006/relationships/image" Target="../media/image38.wmf"/><Relationship Id="rId14" Type="http://schemas.openxmlformats.org/officeDocument/2006/relationships/oleObject" Target="../embeddings/oleObject14.bin"/><Relationship Id="rId15" Type="http://schemas.openxmlformats.org/officeDocument/2006/relationships/image" Target="../media/image39.wmf"/><Relationship Id="rId16" Type="http://schemas.openxmlformats.org/officeDocument/2006/relationships/image" Target="../media/image40.png"/><Relationship Id="rId17" Type="http://schemas.openxmlformats.org/officeDocument/2006/relationships/image" Target="../media/image41.png"/><Relationship Id="rId1" Type="http://schemas.openxmlformats.org/officeDocument/2006/relationships/vmlDrawing" Target="../drawings/vmlDrawing6.vml"/><Relationship Id="rId2" Type="http://schemas.openxmlformats.org/officeDocument/2006/relationships/slideLayout" Target="../slideLayouts/slideLayout51.xml"/><Relationship Id="rId3" Type="http://schemas.openxmlformats.org/officeDocument/2006/relationships/notesSlide" Target="../notesSlides/notesSlide55.xml"/><Relationship Id="rId4" Type="http://schemas.openxmlformats.org/officeDocument/2006/relationships/oleObject" Target="../embeddings/oleObject9.bin"/><Relationship Id="rId5" Type="http://schemas.openxmlformats.org/officeDocument/2006/relationships/image" Target="../media/image34.wmf"/><Relationship Id="rId6" Type="http://schemas.openxmlformats.org/officeDocument/2006/relationships/oleObject" Target="../embeddings/oleObject10.bin"/><Relationship Id="rId7" Type="http://schemas.openxmlformats.org/officeDocument/2006/relationships/image" Target="../media/image35.wmf"/><Relationship Id="rId8" Type="http://schemas.openxmlformats.org/officeDocument/2006/relationships/oleObject" Target="../embeddings/oleObject11.bin"/><Relationship Id="rId9" Type="http://schemas.openxmlformats.org/officeDocument/2006/relationships/image" Target="../media/image36.wmf"/><Relationship Id="rId10" Type="http://schemas.openxmlformats.org/officeDocument/2006/relationships/oleObject" Target="../embeddings/oleObject12.bin"/></Relationships>
</file>

<file path=ppt/slides/_rels/slide59.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45.wmf"/><Relationship Id="rId1" Type="http://schemas.openxmlformats.org/officeDocument/2006/relationships/vmlDrawing" Target="../drawings/vmlDrawing7.vml"/><Relationship Id="rId2" Type="http://schemas.openxmlformats.org/officeDocument/2006/relationships/slideLayout" Target="../slideLayouts/slideLayout51.xml"/><Relationship Id="rId3" Type="http://schemas.openxmlformats.org/officeDocument/2006/relationships/notesSlide" Target="../notesSlides/notesSlide56.xml"/><Relationship Id="rId4" Type="http://schemas.openxmlformats.org/officeDocument/2006/relationships/image" Target="../media/image46.jpeg"/><Relationship Id="rId5" Type="http://schemas.openxmlformats.org/officeDocument/2006/relationships/oleObject" Target="../embeddings/oleObject15.bin"/><Relationship Id="rId6" Type="http://schemas.openxmlformats.org/officeDocument/2006/relationships/image" Target="../media/image42.wmf"/><Relationship Id="rId7" Type="http://schemas.openxmlformats.org/officeDocument/2006/relationships/oleObject" Target="../embeddings/oleObject16.bin"/><Relationship Id="rId8" Type="http://schemas.openxmlformats.org/officeDocument/2006/relationships/image" Target="../media/image43.wmf"/><Relationship Id="rId9" Type="http://schemas.openxmlformats.org/officeDocument/2006/relationships/oleObject" Target="../embeddings/oleObject17.bin"/><Relationship Id="rId10" Type="http://schemas.openxmlformats.org/officeDocument/2006/relationships/image" Target="../media/image4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7.xml"/><Relationship Id="rId3"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9.bin"/><Relationship Id="rId5" Type="http://schemas.openxmlformats.org/officeDocument/2006/relationships/image" Target="../media/image48.png"/><Relationship Id="rId1" Type="http://schemas.openxmlformats.org/officeDocument/2006/relationships/vmlDrawing" Target="../drawings/vmlDrawing8.vml"/><Relationship Id="rId2"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0.bin"/><Relationship Id="rId5" Type="http://schemas.openxmlformats.org/officeDocument/2006/relationships/image" Target="../media/image48.png"/><Relationship Id="rId1" Type="http://schemas.openxmlformats.org/officeDocument/2006/relationships/vmlDrawing" Target="../drawings/vmlDrawing9.vml"/><Relationship Id="rId2"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21.bin"/><Relationship Id="rId5" Type="http://schemas.openxmlformats.org/officeDocument/2006/relationships/image" Target="../media/image49.png"/><Relationship Id="rId1" Type="http://schemas.openxmlformats.org/officeDocument/2006/relationships/vmlDrawing" Target="../drawings/vmlDrawing10.vml"/><Relationship Id="rId2"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2.bin"/><Relationship Id="rId5" Type="http://schemas.openxmlformats.org/officeDocument/2006/relationships/image" Target="../media/image50.emf"/><Relationship Id="rId1" Type="http://schemas.openxmlformats.org/officeDocument/2006/relationships/vmlDrawing" Target="../drawings/vmlDrawing11.vml"/><Relationship Id="rId2"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23.bin"/><Relationship Id="rId5" Type="http://schemas.openxmlformats.org/officeDocument/2006/relationships/image" Target="../media/image51.emf"/><Relationship Id="rId1" Type="http://schemas.openxmlformats.org/officeDocument/2006/relationships/vmlDrawing" Target="../drawings/vmlDrawing12.vml"/><Relationship Id="rId2"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51.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51.xml"/><Relationship Id="rId2" Type="http://schemas.openxmlformats.org/officeDocument/2006/relationships/notesSlide" Target="../notesSlides/notesSlide67.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51.xml"/><Relationship Id="rId2" Type="http://schemas.openxmlformats.org/officeDocument/2006/relationships/notesSlide" Target="../notesSlides/notesSlide68.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1.xml"/><Relationship Id="rId2" Type="http://schemas.openxmlformats.org/officeDocument/2006/relationships/notesSlide" Target="../notesSlides/notesSlide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0.xml"/><Relationship Id="rId3" Type="http://schemas.openxmlformats.org/officeDocument/2006/relationships/image" Target="../media/image4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51.xml"/><Relationship Id="rId2" Type="http://schemas.openxmlformats.org/officeDocument/2006/relationships/notesSlide" Target="../notesSlides/notesSlide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2.xml"/><Relationship Id="rId3" Type="http://schemas.openxmlformats.org/officeDocument/2006/relationships/image" Target="../media/image5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oleObject24.bin"/><Relationship Id="rId5" Type="http://schemas.openxmlformats.org/officeDocument/2006/relationships/image" Target="../media/image58.emf"/><Relationship Id="rId6" Type="http://schemas.openxmlformats.org/officeDocument/2006/relationships/oleObject" Target="../embeddings/oleObject25.bin"/><Relationship Id="rId7" Type="http://schemas.openxmlformats.org/officeDocument/2006/relationships/image" Target="../media/image59.emf"/><Relationship Id="rId1" Type="http://schemas.openxmlformats.org/officeDocument/2006/relationships/vmlDrawing" Target="../drawings/vmlDrawing13.vml"/><Relationship Id="rId2"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 TargetMode="External"/><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vmlDrawing" Target="../drawings/vmlDrawing14.vml"/><Relationship Id="rId2"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image" Target="../media/image65.png"/><Relationship Id="rId5" Type="http://schemas.openxmlformats.org/officeDocument/2006/relationships/oleObject" Target="../embeddings/oleObject26.bin"/><Relationship Id="rId6" Type="http://schemas.openxmlformats.org/officeDocument/2006/relationships/image" Target="../media/image62.wmf"/><Relationship Id="rId7" Type="http://schemas.openxmlformats.org/officeDocument/2006/relationships/oleObject" Target="../embeddings/oleObject27.bin"/><Relationship Id="rId8" Type="http://schemas.openxmlformats.org/officeDocument/2006/relationships/image" Target="../media/image63.wmf"/><Relationship Id="rId9" Type="http://schemas.openxmlformats.org/officeDocument/2006/relationships/oleObject" Target="../embeddings/oleObject28.bin"/><Relationship Id="rId10" Type="http://schemas.openxmlformats.org/officeDocument/2006/relationships/image" Target="../media/image64.wmf"/><Relationship Id="rId1" Type="http://schemas.openxmlformats.org/officeDocument/2006/relationships/vmlDrawing" Target="../drawings/vmlDrawing15.vml"/><Relationship Id="rId2"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29.bin"/><Relationship Id="rId5" Type="http://schemas.openxmlformats.org/officeDocument/2006/relationships/image" Target="../media/image66.wmf"/><Relationship Id="rId1" Type="http://schemas.openxmlformats.org/officeDocument/2006/relationships/vmlDrawing" Target="../drawings/vmlDrawing16.vml"/><Relationship Id="rId2"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 TargetMode="External"/><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vmlDrawing" Target="../drawings/vmlDrawing17.vml"/><Relationship Id="rId2"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30.bin"/><Relationship Id="rId5" Type="http://schemas.openxmlformats.org/officeDocument/2006/relationships/image" Target="../media/image67.wmf"/><Relationship Id="rId1" Type="http://schemas.openxmlformats.org/officeDocument/2006/relationships/vmlDrawing" Target="../drawings/vmlDrawing18.vml"/><Relationship Id="rId2"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31.bin"/><Relationship Id="rId5" Type="http://schemas.openxmlformats.org/officeDocument/2006/relationships/image" Target="../media/image67.wmf"/><Relationship Id="rId1" Type="http://schemas.openxmlformats.org/officeDocument/2006/relationships/vmlDrawing" Target="../drawings/vmlDrawing19.vml"/><Relationship Id="rId2"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32.bin"/><Relationship Id="rId5" Type="http://schemas.openxmlformats.org/officeDocument/2006/relationships/image" Target="../media/image68.w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emf"/><Relationship Id="rId1" Type="http://schemas.openxmlformats.org/officeDocument/2006/relationships/vmlDrawing" Target="../drawings/vmlDrawing20.vml"/><Relationship Id="rId2"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33.bin"/><Relationship Id="rId5" Type="http://schemas.openxmlformats.org/officeDocument/2006/relationships/image" Target="../media/image68.w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3.emf"/><Relationship Id="rId1" Type="http://schemas.openxmlformats.org/officeDocument/2006/relationships/vmlDrawing" Target="../drawings/vmlDrawing21.vml"/><Relationship Id="rId2"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image" Target="../media/image74.png"/><Relationship Id="rId5" Type="http://schemas.openxmlformats.org/officeDocument/2006/relationships/oleObject" Target="../embeddings/oleObject34.bin"/><Relationship Id="rId6" Type="http://schemas.openxmlformats.org/officeDocument/2006/relationships/image" Target="../media/image67.wmf"/><Relationship Id="rId1" Type="http://schemas.openxmlformats.org/officeDocument/2006/relationships/vmlDrawing" Target="../drawings/vmlDrawing22.vml"/><Relationship Id="rId2"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image" Target="../media/image74.png"/><Relationship Id="rId5" Type="http://schemas.openxmlformats.org/officeDocument/2006/relationships/oleObject" Target="../embeddings/oleObject35.bin"/><Relationship Id="rId6" Type="http://schemas.openxmlformats.org/officeDocument/2006/relationships/image" Target="../media/image67.wmf"/><Relationship Id="rId1" Type="http://schemas.openxmlformats.org/officeDocument/2006/relationships/vmlDrawing" Target="../drawings/vmlDrawing23.vml"/><Relationship Id="rId2" Type="http://schemas.openxmlformats.org/officeDocument/2006/relationships/slideLayout" Target="../slideLayouts/slideLayout6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oleObject" Target="../embeddings/oleObject36.bin"/><Relationship Id="rId5" Type="http://schemas.openxmlformats.org/officeDocument/2006/relationships/image" Target="../media/image75.wmf"/><Relationship Id="rId1" Type="http://schemas.openxmlformats.org/officeDocument/2006/relationships/vmlDrawing" Target="../drawings/vmlDrawing24.vml"/><Relationship Id="rId2" Type="http://schemas.openxmlformats.org/officeDocument/2006/relationships/slideLayout" Target="../slideLayouts/slideLayout7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oleObject" Target="../embeddings/oleObject37.bin"/><Relationship Id="rId5" Type="http://schemas.openxmlformats.org/officeDocument/2006/relationships/image" Target="../media/image75.wmf"/><Relationship Id="rId1" Type="http://schemas.openxmlformats.org/officeDocument/2006/relationships/vmlDrawing" Target="../drawings/vmlDrawing25.vml"/><Relationship Id="rId2" Type="http://schemas.openxmlformats.org/officeDocument/2006/relationships/slideLayout" Target="../slideLayouts/slideLayout7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image" Target="../media/image77.png"/><Relationship Id="rId5" Type="http://schemas.openxmlformats.org/officeDocument/2006/relationships/oleObject" Target="../embeddings/oleObject38.bin"/><Relationship Id="rId6" Type="http://schemas.openxmlformats.org/officeDocument/2006/relationships/image" Target="../media/image76.emf"/><Relationship Id="rId1" Type="http://schemas.openxmlformats.org/officeDocument/2006/relationships/vmlDrawing" Target="../drawings/vmlDrawing26.vml"/><Relationship Id="rId2" Type="http://schemas.openxmlformats.org/officeDocument/2006/relationships/slideLayout" Target="../slideLayouts/slideLayout7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oleObject" Target="../embeddings/oleObject39.bin"/><Relationship Id="rId5" Type="http://schemas.openxmlformats.org/officeDocument/2006/relationships/image" Target="../media/image78.emf"/><Relationship Id="rId6" Type="http://schemas.openxmlformats.org/officeDocument/2006/relationships/oleObject" Target="../embeddings/oleObject40.bin"/><Relationship Id="rId7" Type="http://schemas.openxmlformats.org/officeDocument/2006/relationships/image" Target="../media/image79.emf"/><Relationship Id="rId8" Type="http://schemas.openxmlformats.org/officeDocument/2006/relationships/oleObject" Target="../embeddings/oleObject41.bin"/><Relationship Id="rId9" Type="http://schemas.openxmlformats.org/officeDocument/2006/relationships/image" Target="../media/image80.emf"/><Relationship Id="rId10" Type="http://schemas.openxmlformats.org/officeDocument/2006/relationships/oleObject" Target="../embeddings/oleObject42.bin"/><Relationship Id="rId11" Type="http://schemas.openxmlformats.org/officeDocument/2006/relationships/image" Target="../media/image81.emf"/><Relationship Id="rId1" Type="http://schemas.openxmlformats.org/officeDocument/2006/relationships/vmlDrawing" Target="../drawings/vmlDrawing27.vml"/><Relationship Id="rId2" Type="http://schemas.openxmlformats.org/officeDocument/2006/relationships/slideLayout" Target="../slideLayouts/slideLayout74.xml"/></Relationships>
</file>

<file path=ppt/slides/_rels/slide96.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1" Type="http://schemas.openxmlformats.org/officeDocument/2006/relationships/slideLayout" Target="../slideLayouts/slideLayout74.xml"/><Relationship Id="rId2" Type="http://schemas.openxmlformats.org/officeDocument/2006/relationships/notesSlide" Target="../notesSlides/notesSlide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93.xml"/><Relationship Id="rId3" Type="http://schemas.openxmlformats.org/officeDocument/2006/relationships/image" Target="../media/image8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94.xml"/><Relationship Id="rId3" Type="http://schemas.openxmlformats.org/officeDocument/2006/relationships/image" Target="../media/image8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a:t>
            </a:fld>
            <a:endParaRPr lang="en-US">
              <a:solidFill>
                <a:srgbClr val="000000"/>
              </a:solidFill>
            </a:endParaRPr>
          </a:p>
        </p:txBody>
      </p:sp>
      <p:sp>
        <p:nvSpPr>
          <p:cNvPr id="3" name="TextBox 2"/>
          <p:cNvSpPr txBox="1"/>
          <p:nvPr/>
        </p:nvSpPr>
        <p:spPr>
          <a:xfrm>
            <a:off x="3132667" y="863600"/>
            <a:ext cx="2020530" cy="523220"/>
          </a:xfrm>
          <a:prstGeom prst="rect">
            <a:avLst/>
          </a:prstGeom>
          <a:noFill/>
        </p:spPr>
        <p:txBody>
          <a:bodyPr wrap="none" rtlCol="0">
            <a:spAutoFit/>
          </a:bodyPr>
          <a:lstStyle/>
          <a:p>
            <a:r>
              <a:rPr lang="en-US" sz="2800">
                <a:solidFill>
                  <a:srgbClr val="000000"/>
                </a:solidFill>
              </a:rPr>
              <a:t>Oscillations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10</a:t>
            </a:fld>
            <a:endParaRPr lang="en-US">
              <a:solidFill>
                <a:srgbClr val="000000"/>
              </a:solidFill>
            </a:endParaRPr>
          </a:p>
        </p:txBody>
      </p:sp>
      <p:sp>
        <p:nvSpPr>
          <p:cNvPr id="3" name="TextBox 2"/>
          <p:cNvSpPr txBox="1"/>
          <p:nvPr/>
        </p:nvSpPr>
        <p:spPr>
          <a:xfrm>
            <a:off x="186267" y="609600"/>
            <a:ext cx="8140044" cy="5139868"/>
          </a:xfrm>
          <a:prstGeom prst="rect">
            <a:avLst/>
          </a:prstGeom>
          <a:noFill/>
        </p:spPr>
        <p:txBody>
          <a:bodyPr wrap="none" rtlCol="0">
            <a:spAutoFit/>
          </a:bodyPr>
          <a:lstStyle/>
          <a:p>
            <a:r>
              <a:rPr lang="en-US" sz="3600" dirty="0" smtClean="0">
                <a:solidFill>
                  <a:srgbClr val="000000"/>
                </a:solidFill>
              </a:rPr>
              <a:t>On a white board, draw points showing</a:t>
            </a:r>
          </a:p>
          <a:p>
            <a:r>
              <a:rPr lang="en-US" sz="4400" dirty="0" err="1" smtClean="0">
                <a:solidFill>
                  <a:srgbClr val="000000"/>
                </a:solidFill>
              </a:rPr>
              <a:t>i</a:t>
            </a:r>
            <a:r>
              <a:rPr lang="en-US" sz="4400" dirty="0" smtClean="0">
                <a:solidFill>
                  <a:srgbClr val="000000"/>
                </a:solidFill>
              </a:rPr>
              <a:t>)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p>
          <a:p>
            <a:pPr marL="857250" indent="-857250">
              <a:buFontTx/>
              <a:buAutoNum type="romanLcParenR"/>
            </a:pPr>
            <a:endParaRPr lang="en-US" sz="4400" baseline="30000" dirty="0" smtClean="0">
              <a:solidFill>
                <a:srgbClr val="000000"/>
              </a:solidFill>
            </a:endParaRPr>
          </a:p>
          <a:p>
            <a:r>
              <a:rPr lang="en-US" sz="4400" dirty="0" smtClean="0">
                <a:solidFill>
                  <a:srgbClr val="000000"/>
                </a:solidFill>
              </a:rPr>
              <a:t>ii) e </a:t>
            </a:r>
            <a:r>
              <a:rPr lang="en-US" sz="4400" baseline="30000" dirty="0" err="1" smtClean="0">
                <a:solidFill>
                  <a:srgbClr val="000000"/>
                </a:solidFill>
              </a:rPr>
              <a:t>i</a:t>
            </a:r>
            <a:r>
              <a:rPr lang="en-US" sz="4400" baseline="30000" dirty="0" smtClean="0">
                <a:solidFill>
                  <a:srgbClr val="000000"/>
                </a:solidFill>
              </a:rPr>
              <a:t> π/3</a:t>
            </a:r>
          </a:p>
          <a:p>
            <a:endParaRPr lang="en-US" sz="4400" baseline="30000" dirty="0">
              <a:solidFill>
                <a:srgbClr val="000000"/>
              </a:solidFill>
            </a:endParaRPr>
          </a:p>
          <a:p>
            <a:r>
              <a:rPr lang="en-US" sz="4400" dirty="0" smtClean="0">
                <a:solidFill>
                  <a:srgbClr val="000000"/>
                </a:solidFill>
              </a:rPr>
              <a:t>iii) </a:t>
            </a:r>
            <a:r>
              <a:rPr lang="en-US" sz="4400" dirty="0">
                <a:solidFill>
                  <a:srgbClr val="000000"/>
                </a:solidFill>
              </a:rPr>
              <a:t>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3  </a:t>
            </a:r>
            <a:r>
              <a:rPr lang="en-US" sz="4400" dirty="0" smtClean="0">
                <a:solidFill>
                  <a:srgbClr val="000000"/>
                </a:solidFill>
              </a:rPr>
              <a:t>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p>
          <a:p>
            <a:endParaRPr lang="en-US" sz="4400" baseline="30000" dirty="0">
              <a:solidFill>
                <a:srgbClr val="000000"/>
              </a:solidFill>
            </a:endParaRPr>
          </a:p>
          <a:p>
            <a:r>
              <a:rPr lang="en-US" sz="4400" dirty="0" smtClean="0">
                <a:solidFill>
                  <a:srgbClr val="000000"/>
                </a:solidFill>
              </a:rPr>
              <a:t>iv)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3 </a:t>
            </a:r>
            <a:r>
              <a:rPr lang="en-US" sz="4400" dirty="0" smtClean="0">
                <a:solidFill>
                  <a:srgbClr val="000000"/>
                </a:solidFill>
              </a:rPr>
              <a:t> /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endParaRPr lang="en-US" sz="4400" baseline="30000" dirty="0">
              <a:solidFill>
                <a:srgbClr val="000000"/>
              </a:solidFill>
            </a:endParaRPr>
          </a:p>
          <a:p>
            <a:endParaRPr lang="en-US" sz="2800" dirty="0" smtClean="0">
              <a:solidFill>
                <a:srgbClr val="000000"/>
              </a:solidFill>
            </a:endParaRPr>
          </a:p>
        </p:txBody>
      </p:sp>
      <p:sp>
        <p:nvSpPr>
          <p:cNvPr id="4" name="TextBox 3"/>
          <p:cNvSpPr txBox="1"/>
          <p:nvPr/>
        </p:nvSpPr>
        <p:spPr>
          <a:xfrm>
            <a:off x="237066" y="6214533"/>
            <a:ext cx="6451957" cy="523220"/>
          </a:xfrm>
          <a:prstGeom prst="rect">
            <a:avLst/>
          </a:prstGeom>
          <a:noFill/>
        </p:spPr>
        <p:txBody>
          <a:bodyPr wrap="none" rtlCol="0">
            <a:spAutoFit/>
          </a:bodyPr>
          <a:lstStyle/>
          <a:p>
            <a:r>
              <a:rPr lang="en-US" sz="2800" dirty="0" smtClean="0">
                <a:solidFill>
                  <a:srgbClr val="000000"/>
                </a:solidFill>
              </a:rPr>
              <a:t>Click A) only when you’re done, please. </a:t>
            </a:r>
            <a:endParaRPr lang="en-US" sz="2800" dirty="0">
              <a:solidFill>
                <a:srgbClr val="000000"/>
              </a:solidFill>
            </a:endParaRPr>
          </a:p>
        </p:txBody>
      </p:sp>
    </p:spTree>
    <p:extLst>
      <p:ext uri="{BB962C8B-B14F-4D97-AF65-F5344CB8AC3E}">
        <p14:creationId xmlns:p14="http://schemas.microsoft.com/office/powerpoint/2010/main" val="273316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04800" y="846138"/>
            <a:ext cx="8839200" cy="1385887"/>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Can you break a wine glass with a human voice if the person sings at precisely the resonance frequency of the glass?</a:t>
            </a:r>
          </a:p>
        </p:txBody>
      </p:sp>
      <p:sp>
        <p:nvSpPr>
          <p:cNvPr id="4" name="TextBox 3"/>
          <p:cNvSpPr txBox="1"/>
          <p:nvPr/>
        </p:nvSpPr>
        <p:spPr>
          <a:xfrm>
            <a:off x="609600" y="2895600"/>
            <a:ext cx="8145463" cy="2678113"/>
          </a:xfrm>
          <a:prstGeom prst="rect">
            <a:avLst/>
          </a:prstGeom>
          <a:noFill/>
        </p:spPr>
        <p:txBody>
          <a:bodyPr>
            <a:spAutoFit/>
          </a:bodyPr>
          <a:lstStyle/>
          <a:p>
            <a:pPr fontAlgn="auto">
              <a:spcBef>
                <a:spcPts val="0"/>
              </a:spcBef>
              <a:spcAft>
                <a:spcPts val="0"/>
              </a:spcAft>
              <a:defRPr/>
            </a:pPr>
            <a:r>
              <a:rPr lang="en-US" sz="2800" dirty="0">
                <a:solidFill>
                  <a:srgbClr val="000000"/>
                </a:solidFill>
                <a:latin typeface="Arial"/>
                <a:cs typeface="Arial"/>
              </a:rPr>
              <a:t>A)  Sure.  I could do it</a:t>
            </a:r>
          </a:p>
          <a:p>
            <a:pPr marL="514350" indent="-514350" fontAlgn="auto">
              <a:spcBef>
                <a:spcPts val="0"/>
              </a:spcBef>
              <a:spcAft>
                <a:spcPts val="0"/>
              </a:spcAft>
              <a:buFontTx/>
              <a:buAutoNum type="alphaUcParenR" startAt="2"/>
              <a:defRPr/>
            </a:pPr>
            <a:r>
              <a:rPr lang="en-US" sz="2800" dirty="0">
                <a:solidFill>
                  <a:srgbClr val="000000"/>
                </a:solidFill>
                <a:latin typeface="Arial"/>
                <a:cs typeface="Arial"/>
              </a:rPr>
              <a:t> A highly trained opera singer might be able to do it.</a:t>
            </a:r>
          </a:p>
          <a:p>
            <a:pPr marL="514350" indent="-514350" fontAlgn="auto">
              <a:spcBef>
                <a:spcPts val="0"/>
              </a:spcBef>
              <a:spcAft>
                <a:spcPts val="0"/>
              </a:spcAft>
              <a:buFontTx/>
              <a:buAutoNum type="alphaUcParenR" startAt="2"/>
              <a:defRPr/>
            </a:pPr>
            <a:r>
              <a:rPr lang="en-US" sz="2800" dirty="0">
                <a:solidFill>
                  <a:srgbClr val="000000"/>
                </a:solidFill>
                <a:latin typeface="Arial"/>
                <a:cs typeface="Arial"/>
              </a:rPr>
              <a:t> No.  Humans can’t possibly sing loudly enough or precisely enough at the right frequency. This is just an urban legend.</a:t>
            </a:r>
          </a:p>
        </p:txBody>
      </p:sp>
      <p:sp>
        <p:nvSpPr>
          <p:cNvPr id="5" name="Rectangle 4"/>
          <p:cNvSpPr/>
          <p:nvPr/>
        </p:nvSpPr>
        <p:spPr>
          <a:xfrm>
            <a:off x="609600" y="5644406"/>
            <a:ext cx="7620000" cy="646331"/>
          </a:xfrm>
          <a:prstGeom prst="rect">
            <a:avLst/>
          </a:prstGeom>
        </p:spPr>
        <p:txBody>
          <a:bodyPr wrap="square">
            <a:spAutoFit/>
          </a:bodyPr>
          <a:lstStyle/>
          <a:p>
            <a:r>
              <a:rPr lang="en-US" b="1" dirty="0" smtClean="0">
                <a:solidFill>
                  <a:srgbClr val="0070C0"/>
                </a:solidFill>
              </a:rPr>
              <a:t>Myth Busters video     http</a:t>
            </a:r>
            <a:r>
              <a:rPr lang="en-US" b="1" dirty="0">
                <a:solidFill>
                  <a:srgbClr val="0070C0"/>
                </a:solidFill>
              </a:rPr>
              <a:t>://</a:t>
            </a:r>
            <a:r>
              <a:rPr lang="en-US" b="1" dirty="0" err="1">
                <a:solidFill>
                  <a:srgbClr val="0070C0"/>
                </a:solidFill>
              </a:rPr>
              <a:t>dsc.discovery.com</a:t>
            </a:r>
            <a:r>
              <a:rPr lang="en-US" b="1" dirty="0">
                <a:solidFill>
                  <a:srgbClr val="0070C0"/>
                </a:solidFill>
              </a:rPr>
              <a:t>/videos/</a:t>
            </a:r>
            <a:r>
              <a:rPr lang="en-US" b="1" dirty="0" err="1">
                <a:solidFill>
                  <a:srgbClr val="0070C0"/>
                </a:solidFill>
              </a:rPr>
              <a:t>mythbusters</a:t>
            </a:r>
            <a:r>
              <a:rPr lang="en-US" b="1" dirty="0">
                <a:solidFill>
                  <a:srgbClr val="0070C0"/>
                </a:solidFill>
              </a:rPr>
              <a:t>-</a:t>
            </a:r>
            <a:r>
              <a:rPr lang="en-US" b="1" dirty="0" err="1">
                <a:solidFill>
                  <a:srgbClr val="0070C0"/>
                </a:solidFill>
              </a:rPr>
              <a:t>adam</a:t>
            </a:r>
            <a:r>
              <a:rPr lang="en-US" b="1" dirty="0">
                <a:solidFill>
                  <a:srgbClr val="0070C0"/>
                </a:solidFill>
              </a:rPr>
              <a:t>-savage-on-breaking-</a:t>
            </a:r>
            <a:r>
              <a:rPr lang="en-US" b="1" dirty="0" err="1">
                <a:solidFill>
                  <a:srgbClr val="0070C0"/>
                </a:solidFill>
              </a:rPr>
              <a:t>glass.html</a:t>
            </a:r>
            <a:endParaRPr lang="en-US" b="1" dirty="0">
              <a:solidFill>
                <a:srgbClr val="0070C0"/>
              </a:solidFill>
            </a:endParaRPr>
          </a:p>
        </p:txBody>
      </p:sp>
    </p:spTree>
    <p:extLst>
      <p:ext uri="{BB962C8B-B14F-4D97-AF65-F5344CB8AC3E}">
        <p14:creationId xmlns:p14="http://schemas.microsoft.com/office/powerpoint/2010/main" val="280027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a:t>
            </a:fld>
            <a:endParaRPr lang="en-US">
              <a:solidFill>
                <a:srgbClr val="000000"/>
              </a:solidFill>
            </a:endParaRPr>
          </a:p>
        </p:txBody>
      </p:sp>
      <p:sp>
        <p:nvSpPr>
          <p:cNvPr id="4" name="TextBox 3"/>
          <p:cNvSpPr txBox="1"/>
          <p:nvPr/>
        </p:nvSpPr>
        <p:spPr>
          <a:xfrm>
            <a:off x="-16928" y="50804"/>
            <a:ext cx="8923865" cy="954107"/>
          </a:xfrm>
          <a:prstGeom prst="rect">
            <a:avLst/>
          </a:prstGeom>
          <a:noFill/>
        </p:spPr>
        <p:txBody>
          <a:bodyPr wrap="square" rtlCol="0">
            <a:spAutoFit/>
          </a:bodyPr>
          <a:lstStyle/>
          <a:p>
            <a:r>
              <a:rPr lang="en-US" sz="2800" smtClean="0">
                <a:solidFill>
                  <a:srgbClr val="000000"/>
                </a:solidFill>
              </a:rPr>
              <a:t>Consider two complex numbers, z</a:t>
            </a:r>
            <a:r>
              <a:rPr lang="en-US" sz="2800" baseline="-25000" smtClean="0">
                <a:solidFill>
                  <a:srgbClr val="000000"/>
                </a:solidFill>
              </a:rPr>
              <a:t>1</a:t>
            </a:r>
            <a:r>
              <a:rPr lang="en-US" sz="2800" smtClean="0">
                <a:solidFill>
                  <a:srgbClr val="000000"/>
                </a:solidFill>
              </a:rPr>
              <a:t> and z</a:t>
            </a:r>
            <a:r>
              <a:rPr lang="en-US" sz="2800" baseline="-25000" smtClean="0">
                <a:solidFill>
                  <a:srgbClr val="000000"/>
                </a:solidFill>
              </a:rPr>
              <a:t>2</a:t>
            </a:r>
            <a:r>
              <a:rPr lang="en-US" sz="2800" smtClean="0">
                <a:solidFill>
                  <a:srgbClr val="000000"/>
                </a:solidFill>
              </a:rPr>
              <a:t>.  </a:t>
            </a:r>
            <a:br>
              <a:rPr lang="en-US" sz="2800" smtClean="0">
                <a:solidFill>
                  <a:srgbClr val="000000"/>
                </a:solidFill>
              </a:rPr>
            </a:br>
            <a:r>
              <a:rPr lang="en-US" sz="2800" smtClean="0">
                <a:solidFill>
                  <a:srgbClr val="000000"/>
                </a:solidFill>
              </a:rPr>
              <a:t>The dotted circle shows the unit circle, where |z|=1.  </a:t>
            </a:r>
            <a:endParaRPr lang="en-US" sz="2800">
              <a:solidFill>
                <a:srgbClr val="000000"/>
              </a:solidFill>
            </a:endParaRPr>
          </a:p>
        </p:txBody>
      </p:sp>
      <p:grpSp>
        <p:nvGrpSpPr>
          <p:cNvPr id="27" name="Group 26"/>
          <p:cNvGrpSpPr/>
          <p:nvPr/>
        </p:nvGrpSpPr>
        <p:grpSpPr>
          <a:xfrm>
            <a:off x="745074" y="914437"/>
            <a:ext cx="7430858" cy="2929466"/>
            <a:chOff x="1151466" y="2777067"/>
            <a:chExt cx="7430858" cy="2929466"/>
          </a:xfrm>
        </p:grpSpPr>
        <p:grpSp>
          <p:nvGrpSpPr>
            <p:cNvPr id="11" name="Group 10"/>
            <p:cNvGrpSpPr/>
            <p:nvPr/>
          </p:nvGrpSpPr>
          <p:grpSpPr>
            <a:xfrm>
              <a:off x="1151466" y="2794000"/>
              <a:ext cx="3383791" cy="2912533"/>
              <a:chOff x="1388533" y="3691467"/>
              <a:chExt cx="3383791" cy="2912533"/>
            </a:xfrm>
          </p:grpSpPr>
          <p:sp>
            <p:nvSpPr>
              <p:cNvPr id="3" name="Oval 2"/>
              <p:cNvSpPr/>
              <p:nvPr/>
            </p:nvSpPr>
            <p:spPr bwMode="auto">
              <a:xfrm>
                <a:off x="1388533" y="4233333"/>
                <a:ext cx="2370667" cy="2370667"/>
              </a:xfrm>
              <a:prstGeom prst="ellipse">
                <a:avLst/>
              </a:prstGeom>
              <a:noFill/>
              <a:ln w="38100" cap="flat" cmpd="sng" algn="ctr">
                <a:solidFill>
                  <a:schemeClr val="tx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7" name="Straight Connector 6"/>
              <p:cNvCxnSpPr>
                <a:stCxn id="3" idx="0"/>
                <a:endCxn id="3" idx="4"/>
              </p:cNvCxnSpPr>
              <p:nvPr/>
            </p:nvCxnSpPr>
            <p:spPr bwMode="auto">
              <a:xfrm>
                <a:off x="2573867" y="4233333"/>
                <a:ext cx="0" cy="2370667"/>
              </a:xfrm>
              <a:prstGeom prst="line">
                <a:avLst/>
              </a:prstGeom>
              <a:noFill/>
              <a:ln w="38100" cap="flat" cmpd="sng" algn="ctr">
                <a:solidFill>
                  <a:schemeClr val="tx1"/>
                </a:solidFill>
                <a:prstDash val="solid"/>
                <a:round/>
                <a:headEnd type="none" w="med" len="med"/>
                <a:tailEnd type="none"/>
              </a:ln>
              <a:effectLst/>
            </p:spPr>
          </p:cxnSp>
          <p:cxnSp>
            <p:nvCxnSpPr>
              <p:cNvPr id="8" name="Straight Connector 7"/>
              <p:cNvCxnSpPr/>
              <p:nvPr/>
            </p:nvCxnSpPr>
            <p:spPr bwMode="auto">
              <a:xfrm rot="16200000">
                <a:off x="2573870" y="4233336"/>
                <a:ext cx="0" cy="2370667"/>
              </a:xfrm>
              <a:prstGeom prst="line">
                <a:avLst/>
              </a:prstGeom>
              <a:noFill/>
              <a:ln w="38100" cap="flat" cmpd="sng" algn="ctr">
                <a:solidFill>
                  <a:schemeClr val="tx1"/>
                </a:solidFill>
                <a:prstDash val="solid"/>
                <a:round/>
                <a:headEnd type="none" w="med" len="med"/>
                <a:tailEnd type="none"/>
              </a:ln>
              <a:effectLst/>
            </p:spPr>
          </p:cxnSp>
          <p:sp>
            <p:nvSpPr>
              <p:cNvPr id="9" name="TextBox 8"/>
              <p:cNvSpPr txBox="1"/>
              <p:nvPr/>
            </p:nvSpPr>
            <p:spPr>
              <a:xfrm>
                <a:off x="1930399" y="3691467"/>
                <a:ext cx="864339" cy="523220"/>
              </a:xfrm>
              <a:prstGeom prst="rect">
                <a:avLst/>
              </a:prstGeom>
              <a:noFill/>
            </p:spPr>
            <p:txBody>
              <a:bodyPr wrap="none" rtlCol="0">
                <a:spAutoFit/>
              </a:bodyPr>
              <a:lstStyle/>
              <a:p>
                <a:r>
                  <a:rPr lang="en-US" sz="2800" dirty="0" err="1" smtClean="0"/>
                  <a:t>Im</a:t>
                </a:r>
                <a:r>
                  <a:rPr lang="en-US" sz="2800" dirty="0" smtClean="0"/>
                  <a:t> z</a:t>
                </a:r>
                <a:endParaRPr lang="en-US" sz="2800" dirty="0"/>
              </a:p>
            </p:txBody>
          </p:sp>
          <p:sp>
            <p:nvSpPr>
              <p:cNvPr id="10" name="TextBox 9"/>
              <p:cNvSpPr txBox="1"/>
              <p:nvPr/>
            </p:nvSpPr>
            <p:spPr>
              <a:xfrm>
                <a:off x="3843865" y="5384801"/>
                <a:ext cx="928459" cy="523220"/>
              </a:xfrm>
              <a:prstGeom prst="rect">
                <a:avLst/>
              </a:prstGeom>
              <a:noFill/>
            </p:spPr>
            <p:txBody>
              <a:bodyPr wrap="none" rtlCol="0">
                <a:spAutoFit/>
              </a:bodyPr>
              <a:lstStyle/>
              <a:p>
                <a:r>
                  <a:rPr lang="en-US" sz="2800" dirty="0" smtClean="0"/>
                  <a:t>Re z</a:t>
                </a:r>
                <a:endParaRPr lang="en-US" sz="2800" dirty="0"/>
              </a:p>
            </p:txBody>
          </p:sp>
        </p:grpSp>
        <p:grpSp>
          <p:nvGrpSpPr>
            <p:cNvPr id="12" name="Group 11"/>
            <p:cNvGrpSpPr/>
            <p:nvPr/>
          </p:nvGrpSpPr>
          <p:grpSpPr>
            <a:xfrm>
              <a:off x="5198533" y="2777067"/>
              <a:ext cx="3383791" cy="2912533"/>
              <a:chOff x="1388533" y="3691467"/>
              <a:chExt cx="3383791" cy="2912533"/>
            </a:xfrm>
          </p:grpSpPr>
          <p:sp>
            <p:nvSpPr>
              <p:cNvPr id="13" name="Oval 12"/>
              <p:cNvSpPr/>
              <p:nvPr/>
            </p:nvSpPr>
            <p:spPr bwMode="auto">
              <a:xfrm>
                <a:off x="1388533" y="4233333"/>
                <a:ext cx="2370667" cy="2370667"/>
              </a:xfrm>
              <a:prstGeom prst="ellipse">
                <a:avLst/>
              </a:prstGeom>
              <a:noFill/>
              <a:ln w="38100" cap="flat" cmpd="sng" algn="ctr">
                <a:solidFill>
                  <a:schemeClr val="tx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Connector 13"/>
              <p:cNvCxnSpPr>
                <a:stCxn id="13" idx="0"/>
                <a:endCxn id="13" idx="4"/>
              </p:cNvCxnSpPr>
              <p:nvPr/>
            </p:nvCxnSpPr>
            <p:spPr bwMode="auto">
              <a:xfrm>
                <a:off x="2573867" y="4233333"/>
                <a:ext cx="0" cy="2370667"/>
              </a:xfrm>
              <a:prstGeom prst="line">
                <a:avLst/>
              </a:prstGeom>
              <a:noFill/>
              <a:ln w="38100" cap="flat" cmpd="sng" algn="ctr">
                <a:solidFill>
                  <a:schemeClr val="tx1"/>
                </a:solidFill>
                <a:prstDash val="solid"/>
                <a:round/>
                <a:headEnd type="none" w="med" len="med"/>
                <a:tailEnd type="none"/>
              </a:ln>
              <a:effectLst/>
            </p:spPr>
          </p:cxnSp>
          <p:cxnSp>
            <p:nvCxnSpPr>
              <p:cNvPr id="15" name="Straight Connector 14"/>
              <p:cNvCxnSpPr/>
              <p:nvPr/>
            </p:nvCxnSpPr>
            <p:spPr bwMode="auto">
              <a:xfrm rot="16200000">
                <a:off x="2573870" y="4233336"/>
                <a:ext cx="0" cy="2370667"/>
              </a:xfrm>
              <a:prstGeom prst="line">
                <a:avLst/>
              </a:prstGeom>
              <a:noFill/>
              <a:ln w="38100" cap="flat" cmpd="sng" algn="ctr">
                <a:solidFill>
                  <a:schemeClr val="tx1"/>
                </a:solidFill>
                <a:prstDash val="solid"/>
                <a:round/>
                <a:headEnd type="none" w="med" len="med"/>
                <a:tailEnd type="none"/>
              </a:ln>
              <a:effectLst/>
            </p:spPr>
          </p:cxnSp>
          <p:sp>
            <p:nvSpPr>
              <p:cNvPr id="16" name="TextBox 15"/>
              <p:cNvSpPr txBox="1"/>
              <p:nvPr/>
            </p:nvSpPr>
            <p:spPr>
              <a:xfrm>
                <a:off x="1930399" y="3691467"/>
                <a:ext cx="864339" cy="523220"/>
              </a:xfrm>
              <a:prstGeom prst="rect">
                <a:avLst/>
              </a:prstGeom>
              <a:noFill/>
            </p:spPr>
            <p:txBody>
              <a:bodyPr wrap="none" rtlCol="0">
                <a:spAutoFit/>
              </a:bodyPr>
              <a:lstStyle/>
              <a:p>
                <a:r>
                  <a:rPr lang="en-US" sz="2800" dirty="0" err="1" smtClean="0"/>
                  <a:t>Im</a:t>
                </a:r>
                <a:r>
                  <a:rPr lang="en-US" sz="2800" dirty="0" smtClean="0"/>
                  <a:t> z</a:t>
                </a:r>
                <a:endParaRPr lang="en-US" sz="2800" dirty="0"/>
              </a:p>
            </p:txBody>
          </p:sp>
          <p:sp>
            <p:nvSpPr>
              <p:cNvPr id="17" name="TextBox 16"/>
              <p:cNvSpPr txBox="1"/>
              <p:nvPr/>
            </p:nvSpPr>
            <p:spPr>
              <a:xfrm>
                <a:off x="3843865" y="5384801"/>
                <a:ext cx="928459" cy="523220"/>
              </a:xfrm>
              <a:prstGeom prst="rect">
                <a:avLst/>
              </a:prstGeom>
              <a:noFill/>
            </p:spPr>
            <p:txBody>
              <a:bodyPr wrap="none" rtlCol="0">
                <a:spAutoFit/>
              </a:bodyPr>
              <a:lstStyle/>
              <a:p>
                <a:r>
                  <a:rPr lang="en-US" sz="2800" dirty="0" smtClean="0"/>
                  <a:t>Re z</a:t>
                </a:r>
                <a:endParaRPr lang="en-US" sz="2800" dirty="0"/>
              </a:p>
            </p:txBody>
          </p:sp>
        </p:grpSp>
        <p:grpSp>
          <p:nvGrpSpPr>
            <p:cNvPr id="21" name="Group 20"/>
            <p:cNvGrpSpPr/>
            <p:nvPr/>
          </p:nvGrpSpPr>
          <p:grpSpPr>
            <a:xfrm>
              <a:off x="2336800" y="3589867"/>
              <a:ext cx="914400" cy="914400"/>
              <a:chOff x="2336800" y="3589867"/>
              <a:chExt cx="914400" cy="914400"/>
            </a:xfrm>
          </p:grpSpPr>
          <p:cxnSp>
            <p:nvCxnSpPr>
              <p:cNvPr id="19" name="Straight Connector 18"/>
              <p:cNvCxnSpPr/>
              <p:nvPr/>
            </p:nvCxnSpPr>
            <p:spPr bwMode="auto">
              <a:xfrm flipV="1">
                <a:off x="2336800" y="3674534"/>
                <a:ext cx="829733" cy="829733"/>
              </a:xfrm>
              <a:prstGeom prst="line">
                <a:avLst/>
              </a:prstGeom>
              <a:noFill/>
              <a:ln w="76200" cap="flat" cmpd="sng" algn="ctr">
                <a:solidFill>
                  <a:schemeClr val="tx1"/>
                </a:solidFill>
                <a:prstDash val="solid"/>
                <a:round/>
                <a:headEnd type="none" w="med" len="med"/>
                <a:tailEnd type="none"/>
              </a:ln>
              <a:effectLst/>
            </p:spPr>
          </p:cxnSp>
          <p:sp>
            <p:nvSpPr>
              <p:cNvPr id="20" name="Oval 19"/>
              <p:cNvSpPr/>
              <p:nvPr/>
            </p:nvSpPr>
            <p:spPr bwMode="auto">
              <a:xfrm>
                <a:off x="3098800" y="3589867"/>
                <a:ext cx="152400" cy="1524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3" name="Straight Connector 22"/>
            <p:cNvCxnSpPr/>
            <p:nvPr/>
          </p:nvCxnSpPr>
          <p:spPr bwMode="auto">
            <a:xfrm rot="16200000" flipV="1">
              <a:off x="5784616" y="3871149"/>
              <a:ext cx="599250" cy="599250"/>
            </a:xfrm>
            <a:prstGeom prst="line">
              <a:avLst/>
            </a:prstGeom>
            <a:noFill/>
            <a:ln w="76200" cap="flat" cmpd="sng" algn="ctr">
              <a:solidFill>
                <a:schemeClr val="tx1"/>
              </a:solidFill>
              <a:prstDash val="solid"/>
              <a:round/>
              <a:headEnd type="none" w="med" len="med"/>
              <a:tailEnd type="none"/>
            </a:ln>
            <a:effectLst/>
          </p:spPr>
        </p:cxnSp>
        <p:sp>
          <p:nvSpPr>
            <p:cNvPr id="24" name="Oval 23"/>
            <p:cNvSpPr/>
            <p:nvPr/>
          </p:nvSpPr>
          <p:spPr bwMode="auto">
            <a:xfrm rot="16200000">
              <a:off x="5681135" y="3776135"/>
              <a:ext cx="203198" cy="203198"/>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p:nvPr/>
          </p:nvSpPr>
          <p:spPr>
            <a:xfrm>
              <a:off x="3268133" y="3318933"/>
              <a:ext cx="497335" cy="523220"/>
            </a:xfrm>
            <a:prstGeom prst="rect">
              <a:avLst/>
            </a:prstGeom>
            <a:noFill/>
          </p:spPr>
          <p:txBody>
            <a:bodyPr wrap="none" rtlCol="0">
              <a:spAutoFit/>
            </a:bodyPr>
            <a:lstStyle/>
            <a:p>
              <a:r>
                <a:rPr lang="en-US" sz="2800" dirty="0" smtClean="0"/>
                <a:t>z</a:t>
              </a:r>
              <a:r>
                <a:rPr lang="en-US" sz="2800" baseline="-25000" dirty="0" smtClean="0"/>
                <a:t>1</a:t>
              </a:r>
              <a:endParaRPr lang="en-US" sz="2800" baseline="-25000" dirty="0"/>
            </a:p>
          </p:txBody>
        </p:sp>
        <p:sp>
          <p:nvSpPr>
            <p:cNvPr id="26" name="TextBox 25"/>
            <p:cNvSpPr txBox="1"/>
            <p:nvPr/>
          </p:nvSpPr>
          <p:spPr>
            <a:xfrm>
              <a:off x="5367866" y="3945466"/>
              <a:ext cx="497335" cy="523220"/>
            </a:xfrm>
            <a:prstGeom prst="rect">
              <a:avLst/>
            </a:prstGeom>
            <a:noFill/>
          </p:spPr>
          <p:txBody>
            <a:bodyPr wrap="none" rtlCol="0">
              <a:spAutoFit/>
            </a:bodyPr>
            <a:lstStyle/>
            <a:p>
              <a:r>
                <a:rPr lang="en-US" sz="2800" dirty="0" smtClean="0"/>
                <a:t>z</a:t>
              </a:r>
              <a:r>
                <a:rPr lang="en-US" sz="2800" baseline="-25000" dirty="0"/>
                <a:t>2</a:t>
              </a:r>
            </a:p>
          </p:txBody>
        </p:sp>
      </p:grpSp>
    </p:spTree>
    <p:extLst>
      <p:ext uri="{BB962C8B-B14F-4D97-AF65-F5344CB8AC3E}">
        <p14:creationId xmlns:p14="http://schemas.microsoft.com/office/powerpoint/2010/main" val="412898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12</a:t>
            </a:fld>
            <a:endParaRPr lang="en-US">
              <a:solidFill>
                <a:srgbClr val="000000"/>
              </a:solidFill>
            </a:endParaRPr>
          </a:p>
        </p:txBody>
      </p:sp>
      <p:sp>
        <p:nvSpPr>
          <p:cNvPr id="4" name="TextBox 3"/>
          <p:cNvSpPr txBox="1"/>
          <p:nvPr/>
        </p:nvSpPr>
        <p:spPr>
          <a:xfrm>
            <a:off x="-16928" y="50804"/>
            <a:ext cx="8923865" cy="954107"/>
          </a:xfrm>
          <a:prstGeom prst="rect">
            <a:avLst/>
          </a:prstGeom>
          <a:noFill/>
        </p:spPr>
        <p:txBody>
          <a:bodyPr wrap="square" rtlCol="0">
            <a:spAutoFit/>
          </a:bodyPr>
          <a:lstStyle/>
          <a:p>
            <a:r>
              <a:rPr lang="en-US" sz="2800" smtClean="0">
                <a:solidFill>
                  <a:srgbClr val="000000"/>
                </a:solidFill>
              </a:rPr>
              <a:t>Consider two complex numbers, z</a:t>
            </a:r>
            <a:r>
              <a:rPr lang="en-US" sz="2800" baseline="-25000" smtClean="0">
                <a:solidFill>
                  <a:srgbClr val="000000"/>
                </a:solidFill>
              </a:rPr>
              <a:t>1</a:t>
            </a:r>
            <a:r>
              <a:rPr lang="en-US" sz="2800" smtClean="0">
                <a:solidFill>
                  <a:srgbClr val="000000"/>
                </a:solidFill>
              </a:rPr>
              <a:t> and z</a:t>
            </a:r>
            <a:r>
              <a:rPr lang="en-US" sz="2800" baseline="-25000" smtClean="0">
                <a:solidFill>
                  <a:srgbClr val="000000"/>
                </a:solidFill>
              </a:rPr>
              <a:t>2</a:t>
            </a:r>
            <a:r>
              <a:rPr lang="en-US" sz="2800" smtClean="0">
                <a:solidFill>
                  <a:srgbClr val="000000"/>
                </a:solidFill>
              </a:rPr>
              <a:t>.  </a:t>
            </a:r>
            <a:br>
              <a:rPr lang="en-US" sz="2800" smtClean="0">
                <a:solidFill>
                  <a:srgbClr val="000000"/>
                </a:solidFill>
              </a:rPr>
            </a:br>
            <a:r>
              <a:rPr lang="en-US" sz="2800" smtClean="0">
                <a:solidFill>
                  <a:srgbClr val="000000"/>
                </a:solidFill>
              </a:rPr>
              <a:t>The dotted circle shows the unit circle, where |z|=1.  </a:t>
            </a:r>
            <a:endParaRPr lang="en-US" sz="2800">
              <a:solidFill>
                <a:srgbClr val="000000"/>
              </a:solidFill>
            </a:endParaRPr>
          </a:p>
        </p:txBody>
      </p:sp>
      <p:sp>
        <p:nvSpPr>
          <p:cNvPr id="5" name="TextBox 4"/>
          <p:cNvSpPr txBox="1"/>
          <p:nvPr/>
        </p:nvSpPr>
        <p:spPr>
          <a:xfrm>
            <a:off x="287867" y="3318935"/>
            <a:ext cx="5500040" cy="954107"/>
          </a:xfrm>
          <a:prstGeom prst="rect">
            <a:avLst/>
          </a:prstGeom>
          <a:noFill/>
        </p:spPr>
        <p:txBody>
          <a:bodyPr wrap="none" rtlCol="0">
            <a:spAutoFit/>
          </a:bodyPr>
          <a:lstStyle/>
          <a:p>
            <a:r>
              <a:rPr lang="en-US" sz="2800" smtClean="0">
                <a:solidFill>
                  <a:srgbClr val="000000"/>
                </a:solidFill>
              </a:rPr>
              <a:t>Which  shows the product z</a:t>
            </a:r>
            <a:r>
              <a:rPr lang="en-US" sz="2800" baseline="-25000" smtClean="0">
                <a:solidFill>
                  <a:srgbClr val="000000"/>
                </a:solidFill>
              </a:rPr>
              <a:t>1</a:t>
            </a:r>
            <a:r>
              <a:rPr lang="en-US" sz="2800" smtClean="0">
                <a:solidFill>
                  <a:srgbClr val="000000"/>
                </a:solidFill>
              </a:rPr>
              <a:t>z</a:t>
            </a:r>
            <a:r>
              <a:rPr lang="en-US" sz="2800" baseline="-25000" smtClean="0">
                <a:solidFill>
                  <a:srgbClr val="000000"/>
                </a:solidFill>
              </a:rPr>
              <a:t>2</a:t>
            </a:r>
            <a:r>
              <a:rPr lang="en-US" sz="2800" smtClean="0">
                <a:solidFill>
                  <a:srgbClr val="000000"/>
                </a:solidFill>
              </a:rPr>
              <a:t> ?</a:t>
            </a:r>
            <a:endParaRPr lang="en-US" sz="2800">
              <a:solidFill>
                <a:srgbClr val="000000"/>
              </a:solidFill>
            </a:endParaRPr>
          </a:p>
          <a:p>
            <a:endParaRPr lang="en-US" sz="2800">
              <a:solidFill>
                <a:srgbClr val="000000"/>
              </a:solidFill>
            </a:endParaRPr>
          </a:p>
        </p:txBody>
      </p:sp>
      <p:pic>
        <p:nvPicPr>
          <p:cNvPr id="7" name="Picture 6"/>
          <p:cNvPicPr>
            <a:picLocks noChangeAspect="1"/>
          </p:cNvPicPr>
          <p:nvPr/>
        </p:nvPicPr>
        <p:blipFill>
          <a:blip r:embed="rId3"/>
          <a:srcRect l="3697" t="6718" r="2757" b="3707"/>
          <a:stretch>
            <a:fillRect/>
          </a:stretch>
        </p:blipFill>
        <p:spPr>
          <a:xfrm>
            <a:off x="2726236" y="3826934"/>
            <a:ext cx="6015071" cy="2997200"/>
          </a:xfrm>
          <a:prstGeom prst="rect">
            <a:avLst/>
          </a:prstGeom>
        </p:spPr>
      </p:pic>
      <p:cxnSp>
        <p:nvCxnSpPr>
          <p:cNvPr id="9" name="Straight Connector 8"/>
          <p:cNvCxnSpPr/>
          <p:nvPr/>
        </p:nvCxnSpPr>
        <p:spPr bwMode="auto">
          <a:xfrm rot="10800000">
            <a:off x="4301067" y="4182533"/>
            <a:ext cx="254000" cy="1588"/>
          </a:xfrm>
          <a:prstGeom prst="line">
            <a:avLst/>
          </a:prstGeom>
          <a:noFill/>
          <a:ln w="12700" cap="flat" cmpd="sng" algn="ctr">
            <a:solidFill>
              <a:schemeClr val="tx1"/>
            </a:solidFill>
            <a:prstDash val="solid"/>
            <a:round/>
            <a:headEnd type="none" w="med" len="med"/>
            <a:tailEnd type="none"/>
          </a:ln>
          <a:effectLst/>
        </p:spPr>
      </p:cxnSp>
      <p:cxnSp>
        <p:nvCxnSpPr>
          <p:cNvPr id="10" name="Straight Connector 9"/>
          <p:cNvCxnSpPr/>
          <p:nvPr/>
        </p:nvCxnSpPr>
        <p:spPr bwMode="auto">
          <a:xfrm rot="10800000">
            <a:off x="4944524" y="6095965"/>
            <a:ext cx="254000" cy="1588"/>
          </a:xfrm>
          <a:prstGeom prst="line">
            <a:avLst/>
          </a:prstGeom>
          <a:noFill/>
          <a:ln w="12700" cap="flat" cmpd="sng" algn="ctr">
            <a:solidFill>
              <a:schemeClr val="tx1"/>
            </a:solidFill>
            <a:prstDash val="solid"/>
            <a:round/>
            <a:headEnd type="none" w="med" len="med"/>
            <a:tailEnd type="none"/>
          </a:ln>
          <a:effectLst/>
        </p:spPr>
      </p:cxnSp>
      <p:cxnSp>
        <p:nvCxnSpPr>
          <p:cNvPr id="12" name="Straight Connector 11"/>
          <p:cNvCxnSpPr/>
          <p:nvPr/>
        </p:nvCxnSpPr>
        <p:spPr bwMode="auto">
          <a:xfrm rot="10800000">
            <a:off x="3572954" y="6485427"/>
            <a:ext cx="254000"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0800000">
            <a:off x="3115763" y="5350916"/>
            <a:ext cx="254000" cy="1588"/>
          </a:xfrm>
          <a:prstGeom prst="line">
            <a:avLst/>
          </a:prstGeom>
          <a:noFill/>
          <a:ln w="12700" cap="flat" cmpd="sng" algn="ctr">
            <a:solidFill>
              <a:schemeClr val="tx1"/>
            </a:solidFill>
            <a:prstDash val="solid"/>
            <a:round/>
            <a:headEnd type="none" w="med" len="med"/>
            <a:tailEnd type="none"/>
          </a:ln>
          <a:effectLst/>
        </p:spPr>
      </p:cxnSp>
      <p:pic>
        <p:nvPicPr>
          <p:cNvPr id="11" name="Picture 10"/>
          <p:cNvPicPr>
            <a:picLocks noChangeAspect="1"/>
          </p:cNvPicPr>
          <p:nvPr/>
        </p:nvPicPr>
        <p:blipFill>
          <a:blip r:embed="rId4"/>
          <a:stretch>
            <a:fillRect/>
          </a:stretch>
        </p:blipFill>
        <p:spPr>
          <a:xfrm>
            <a:off x="2611966" y="1807633"/>
            <a:ext cx="635000" cy="533400"/>
          </a:xfrm>
          <a:prstGeom prst="rect">
            <a:avLst/>
          </a:prstGeom>
        </p:spPr>
      </p:pic>
      <p:sp>
        <p:nvSpPr>
          <p:cNvPr id="14" name="Rectangle 13"/>
          <p:cNvSpPr/>
          <p:nvPr/>
        </p:nvSpPr>
        <p:spPr>
          <a:xfrm>
            <a:off x="5215641" y="1962034"/>
            <a:ext cx="609427" cy="369332"/>
          </a:xfrm>
          <a:prstGeom prst="rect">
            <a:avLst/>
          </a:prstGeom>
        </p:spPr>
        <p:txBody>
          <a:bodyPr wrap="square">
            <a:spAutoFit/>
          </a:bodyPr>
          <a:lstStyle/>
          <a:p>
            <a:r>
              <a:rPr lang="en-US" sz="1800" b="1" dirty="0" smtClean="0">
                <a:solidFill>
                  <a:srgbClr val="000000"/>
                </a:solidFill>
              </a:rPr>
              <a:t>π/4</a:t>
            </a:r>
            <a:endParaRPr lang="en-US" sz="1800" dirty="0">
              <a:solidFill>
                <a:srgbClr val="000000"/>
              </a:solidFill>
            </a:endParaRPr>
          </a:p>
        </p:txBody>
      </p:sp>
      <p:pic>
        <p:nvPicPr>
          <p:cNvPr id="15" name="Picture 14"/>
          <p:cNvPicPr>
            <a:picLocks noChangeAspect="1"/>
          </p:cNvPicPr>
          <p:nvPr/>
        </p:nvPicPr>
        <p:blipFill>
          <a:blip r:embed="rId5"/>
          <a:stretch>
            <a:fillRect/>
          </a:stretch>
        </p:blipFill>
        <p:spPr>
          <a:xfrm>
            <a:off x="5257796" y="1892300"/>
            <a:ext cx="152400" cy="330200"/>
          </a:xfrm>
          <a:prstGeom prst="rect">
            <a:avLst/>
          </a:prstGeom>
        </p:spPr>
      </p:pic>
      <p:grpSp>
        <p:nvGrpSpPr>
          <p:cNvPr id="16" name="Group 15"/>
          <p:cNvGrpSpPr/>
          <p:nvPr/>
        </p:nvGrpSpPr>
        <p:grpSpPr>
          <a:xfrm>
            <a:off x="1354662" y="795906"/>
            <a:ext cx="6417726" cy="2530059"/>
            <a:chOff x="1151466" y="2777067"/>
            <a:chExt cx="7430858" cy="2929466"/>
          </a:xfrm>
        </p:grpSpPr>
        <p:grpSp>
          <p:nvGrpSpPr>
            <p:cNvPr id="17" name="Group 16"/>
            <p:cNvGrpSpPr/>
            <p:nvPr/>
          </p:nvGrpSpPr>
          <p:grpSpPr>
            <a:xfrm>
              <a:off x="1151466" y="2794000"/>
              <a:ext cx="3383791" cy="2912533"/>
              <a:chOff x="1388533" y="3691467"/>
              <a:chExt cx="3383791" cy="2912533"/>
            </a:xfrm>
          </p:grpSpPr>
          <p:sp>
            <p:nvSpPr>
              <p:cNvPr id="31" name="Oval 30"/>
              <p:cNvSpPr/>
              <p:nvPr/>
            </p:nvSpPr>
            <p:spPr bwMode="auto">
              <a:xfrm>
                <a:off x="1388533" y="4233333"/>
                <a:ext cx="2370667" cy="2370667"/>
              </a:xfrm>
              <a:prstGeom prst="ellipse">
                <a:avLst/>
              </a:prstGeom>
              <a:noFill/>
              <a:ln w="38100" cap="flat" cmpd="sng" algn="ctr">
                <a:solidFill>
                  <a:schemeClr val="tx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32" name="Straight Connector 31"/>
              <p:cNvCxnSpPr>
                <a:stCxn id="31" idx="0"/>
                <a:endCxn id="31" idx="4"/>
              </p:cNvCxnSpPr>
              <p:nvPr/>
            </p:nvCxnSpPr>
            <p:spPr bwMode="auto">
              <a:xfrm>
                <a:off x="2573867" y="4233333"/>
                <a:ext cx="0" cy="2370667"/>
              </a:xfrm>
              <a:prstGeom prst="line">
                <a:avLst/>
              </a:prstGeom>
              <a:noFill/>
              <a:ln w="38100" cap="flat" cmpd="sng" algn="ctr">
                <a:solidFill>
                  <a:schemeClr val="tx1"/>
                </a:solidFill>
                <a:prstDash val="solid"/>
                <a:round/>
                <a:headEnd type="none" w="med" len="med"/>
                <a:tailEnd type="none"/>
              </a:ln>
              <a:effectLst/>
            </p:spPr>
          </p:cxnSp>
          <p:cxnSp>
            <p:nvCxnSpPr>
              <p:cNvPr id="33" name="Straight Connector 32"/>
              <p:cNvCxnSpPr/>
              <p:nvPr/>
            </p:nvCxnSpPr>
            <p:spPr bwMode="auto">
              <a:xfrm rot="16200000">
                <a:off x="2573870" y="4233336"/>
                <a:ext cx="0" cy="2370667"/>
              </a:xfrm>
              <a:prstGeom prst="line">
                <a:avLst/>
              </a:prstGeom>
              <a:noFill/>
              <a:ln w="38100" cap="flat" cmpd="sng" algn="ctr">
                <a:solidFill>
                  <a:schemeClr val="tx1"/>
                </a:solidFill>
                <a:prstDash val="solid"/>
                <a:round/>
                <a:headEnd type="none" w="med" len="med"/>
                <a:tailEnd type="none"/>
              </a:ln>
              <a:effectLst/>
            </p:spPr>
          </p:cxnSp>
          <p:sp>
            <p:nvSpPr>
              <p:cNvPr id="34" name="TextBox 33"/>
              <p:cNvSpPr txBox="1"/>
              <p:nvPr/>
            </p:nvSpPr>
            <p:spPr>
              <a:xfrm>
                <a:off x="1930399" y="3691467"/>
                <a:ext cx="864339" cy="523220"/>
              </a:xfrm>
              <a:prstGeom prst="rect">
                <a:avLst/>
              </a:prstGeom>
              <a:noFill/>
            </p:spPr>
            <p:txBody>
              <a:bodyPr wrap="none" rtlCol="0">
                <a:spAutoFit/>
              </a:bodyPr>
              <a:lstStyle/>
              <a:p>
                <a:r>
                  <a:rPr lang="en-US" sz="2800" dirty="0" err="1" smtClean="0"/>
                  <a:t>Im</a:t>
                </a:r>
                <a:r>
                  <a:rPr lang="en-US" sz="2800" dirty="0" smtClean="0"/>
                  <a:t> z</a:t>
                </a:r>
                <a:endParaRPr lang="en-US" sz="2800" dirty="0"/>
              </a:p>
            </p:txBody>
          </p:sp>
          <p:sp>
            <p:nvSpPr>
              <p:cNvPr id="35" name="TextBox 34"/>
              <p:cNvSpPr txBox="1"/>
              <p:nvPr/>
            </p:nvSpPr>
            <p:spPr>
              <a:xfrm>
                <a:off x="3843865" y="5384801"/>
                <a:ext cx="928459" cy="523220"/>
              </a:xfrm>
              <a:prstGeom prst="rect">
                <a:avLst/>
              </a:prstGeom>
              <a:noFill/>
            </p:spPr>
            <p:txBody>
              <a:bodyPr wrap="none" rtlCol="0">
                <a:spAutoFit/>
              </a:bodyPr>
              <a:lstStyle/>
              <a:p>
                <a:r>
                  <a:rPr lang="en-US" sz="2800" dirty="0" smtClean="0"/>
                  <a:t>Re z</a:t>
                </a:r>
                <a:endParaRPr lang="en-US" sz="2800" dirty="0"/>
              </a:p>
            </p:txBody>
          </p:sp>
        </p:grpSp>
        <p:grpSp>
          <p:nvGrpSpPr>
            <p:cNvPr id="18" name="Group 17"/>
            <p:cNvGrpSpPr/>
            <p:nvPr/>
          </p:nvGrpSpPr>
          <p:grpSpPr>
            <a:xfrm>
              <a:off x="5198533" y="2777067"/>
              <a:ext cx="3383791" cy="2912533"/>
              <a:chOff x="1388533" y="3691467"/>
              <a:chExt cx="3383791" cy="2912533"/>
            </a:xfrm>
          </p:grpSpPr>
          <p:sp>
            <p:nvSpPr>
              <p:cNvPr id="26" name="Oval 25"/>
              <p:cNvSpPr/>
              <p:nvPr/>
            </p:nvSpPr>
            <p:spPr bwMode="auto">
              <a:xfrm>
                <a:off x="1388533" y="4233333"/>
                <a:ext cx="2370667" cy="2370667"/>
              </a:xfrm>
              <a:prstGeom prst="ellipse">
                <a:avLst/>
              </a:prstGeom>
              <a:noFill/>
              <a:ln w="38100" cap="flat" cmpd="sng" algn="ctr">
                <a:solidFill>
                  <a:schemeClr val="tx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27" name="Straight Connector 26"/>
              <p:cNvCxnSpPr>
                <a:stCxn id="26" idx="0"/>
                <a:endCxn id="26" idx="4"/>
              </p:cNvCxnSpPr>
              <p:nvPr/>
            </p:nvCxnSpPr>
            <p:spPr bwMode="auto">
              <a:xfrm>
                <a:off x="2573867" y="4233333"/>
                <a:ext cx="0" cy="2370667"/>
              </a:xfrm>
              <a:prstGeom prst="line">
                <a:avLst/>
              </a:prstGeom>
              <a:noFill/>
              <a:ln w="38100" cap="flat" cmpd="sng" algn="ctr">
                <a:solidFill>
                  <a:schemeClr val="tx1"/>
                </a:solidFill>
                <a:prstDash val="solid"/>
                <a:round/>
                <a:headEnd type="none" w="med" len="med"/>
                <a:tailEnd type="none"/>
              </a:ln>
              <a:effectLst/>
            </p:spPr>
          </p:cxnSp>
          <p:cxnSp>
            <p:nvCxnSpPr>
              <p:cNvPr id="28" name="Straight Connector 27"/>
              <p:cNvCxnSpPr/>
              <p:nvPr/>
            </p:nvCxnSpPr>
            <p:spPr bwMode="auto">
              <a:xfrm rot="16200000">
                <a:off x="2573870" y="4233336"/>
                <a:ext cx="0" cy="2370667"/>
              </a:xfrm>
              <a:prstGeom prst="line">
                <a:avLst/>
              </a:prstGeom>
              <a:noFill/>
              <a:ln w="38100" cap="flat" cmpd="sng" algn="ctr">
                <a:solidFill>
                  <a:schemeClr val="tx1"/>
                </a:solidFill>
                <a:prstDash val="solid"/>
                <a:round/>
                <a:headEnd type="none" w="med" len="med"/>
                <a:tailEnd type="none"/>
              </a:ln>
              <a:effectLst/>
            </p:spPr>
          </p:cxnSp>
          <p:sp>
            <p:nvSpPr>
              <p:cNvPr id="29" name="TextBox 28"/>
              <p:cNvSpPr txBox="1"/>
              <p:nvPr/>
            </p:nvSpPr>
            <p:spPr>
              <a:xfrm>
                <a:off x="1930399" y="3691467"/>
                <a:ext cx="864339" cy="523220"/>
              </a:xfrm>
              <a:prstGeom prst="rect">
                <a:avLst/>
              </a:prstGeom>
              <a:noFill/>
            </p:spPr>
            <p:txBody>
              <a:bodyPr wrap="none" rtlCol="0">
                <a:spAutoFit/>
              </a:bodyPr>
              <a:lstStyle/>
              <a:p>
                <a:r>
                  <a:rPr lang="en-US" sz="2800" dirty="0" err="1" smtClean="0"/>
                  <a:t>Im</a:t>
                </a:r>
                <a:r>
                  <a:rPr lang="en-US" sz="2800" dirty="0" smtClean="0"/>
                  <a:t> z</a:t>
                </a:r>
                <a:endParaRPr lang="en-US" sz="2800" dirty="0"/>
              </a:p>
            </p:txBody>
          </p:sp>
          <p:sp>
            <p:nvSpPr>
              <p:cNvPr id="30" name="TextBox 29"/>
              <p:cNvSpPr txBox="1"/>
              <p:nvPr/>
            </p:nvSpPr>
            <p:spPr>
              <a:xfrm>
                <a:off x="3843865" y="5384801"/>
                <a:ext cx="928459" cy="523220"/>
              </a:xfrm>
              <a:prstGeom prst="rect">
                <a:avLst/>
              </a:prstGeom>
              <a:noFill/>
            </p:spPr>
            <p:txBody>
              <a:bodyPr wrap="none" rtlCol="0">
                <a:spAutoFit/>
              </a:bodyPr>
              <a:lstStyle/>
              <a:p>
                <a:r>
                  <a:rPr lang="en-US" sz="2800" dirty="0" smtClean="0"/>
                  <a:t>Re z</a:t>
                </a:r>
                <a:endParaRPr lang="en-US" sz="2800" dirty="0"/>
              </a:p>
            </p:txBody>
          </p:sp>
        </p:grpSp>
        <p:grpSp>
          <p:nvGrpSpPr>
            <p:cNvPr id="19" name="Group 18"/>
            <p:cNvGrpSpPr/>
            <p:nvPr/>
          </p:nvGrpSpPr>
          <p:grpSpPr>
            <a:xfrm>
              <a:off x="2336800" y="3589867"/>
              <a:ext cx="914400" cy="914400"/>
              <a:chOff x="2336800" y="3589867"/>
              <a:chExt cx="914400" cy="914400"/>
            </a:xfrm>
          </p:grpSpPr>
          <p:cxnSp>
            <p:nvCxnSpPr>
              <p:cNvPr id="24" name="Straight Connector 23"/>
              <p:cNvCxnSpPr/>
              <p:nvPr/>
            </p:nvCxnSpPr>
            <p:spPr bwMode="auto">
              <a:xfrm flipV="1">
                <a:off x="2336800" y="3674534"/>
                <a:ext cx="829733" cy="829733"/>
              </a:xfrm>
              <a:prstGeom prst="line">
                <a:avLst/>
              </a:prstGeom>
              <a:noFill/>
              <a:ln w="76200" cap="flat" cmpd="sng" algn="ctr">
                <a:solidFill>
                  <a:schemeClr val="tx1"/>
                </a:solidFill>
                <a:prstDash val="solid"/>
                <a:round/>
                <a:headEnd type="none" w="med" len="med"/>
                <a:tailEnd type="none"/>
              </a:ln>
              <a:effectLst/>
            </p:spPr>
          </p:cxnSp>
          <p:sp>
            <p:nvSpPr>
              <p:cNvPr id="25" name="Oval 24"/>
              <p:cNvSpPr/>
              <p:nvPr/>
            </p:nvSpPr>
            <p:spPr bwMode="auto">
              <a:xfrm>
                <a:off x="3098800" y="3589867"/>
                <a:ext cx="152400" cy="1524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0" name="Straight Connector 19"/>
            <p:cNvCxnSpPr/>
            <p:nvPr/>
          </p:nvCxnSpPr>
          <p:spPr bwMode="auto">
            <a:xfrm rot="16200000" flipV="1">
              <a:off x="5784616" y="3871149"/>
              <a:ext cx="599250" cy="599250"/>
            </a:xfrm>
            <a:prstGeom prst="line">
              <a:avLst/>
            </a:prstGeom>
            <a:noFill/>
            <a:ln w="76200" cap="flat" cmpd="sng" algn="ctr">
              <a:solidFill>
                <a:schemeClr val="tx1"/>
              </a:solidFill>
              <a:prstDash val="solid"/>
              <a:round/>
              <a:headEnd type="none" w="med" len="med"/>
              <a:tailEnd type="none"/>
            </a:ln>
            <a:effectLst/>
          </p:spPr>
        </p:cxnSp>
        <p:sp>
          <p:nvSpPr>
            <p:cNvPr id="21" name="Oval 20"/>
            <p:cNvSpPr/>
            <p:nvPr/>
          </p:nvSpPr>
          <p:spPr bwMode="auto">
            <a:xfrm rot="16200000">
              <a:off x="5681135" y="3776135"/>
              <a:ext cx="203198" cy="203198"/>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3268133" y="3318933"/>
              <a:ext cx="497335" cy="523220"/>
            </a:xfrm>
            <a:prstGeom prst="rect">
              <a:avLst/>
            </a:prstGeom>
            <a:noFill/>
          </p:spPr>
          <p:txBody>
            <a:bodyPr wrap="none" rtlCol="0">
              <a:spAutoFit/>
            </a:bodyPr>
            <a:lstStyle/>
            <a:p>
              <a:r>
                <a:rPr lang="en-US" sz="2800" dirty="0" smtClean="0"/>
                <a:t>z</a:t>
              </a:r>
              <a:r>
                <a:rPr lang="en-US" sz="2800" baseline="-25000" dirty="0" smtClean="0"/>
                <a:t>1</a:t>
              </a:r>
              <a:endParaRPr lang="en-US" sz="2800" baseline="-25000" dirty="0"/>
            </a:p>
          </p:txBody>
        </p:sp>
        <p:sp>
          <p:nvSpPr>
            <p:cNvPr id="23" name="TextBox 22"/>
            <p:cNvSpPr txBox="1"/>
            <p:nvPr/>
          </p:nvSpPr>
          <p:spPr>
            <a:xfrm>
              <a:off x="5916837" y="3318070"/>
              <a:ext cx="497335" cy="523221"/>
            </a:xfrm>
            <a:prstGeom prst="rect">
              <a:avLst/>
            </a:prstGeom>
            <a:noFill/>
          </p:spPr>
          <p:txBody>
            <a:bodyPr wrap="none" rtlCol="0">
              <a:spAutoFit/>
            </a:bodyPr>
            <a:lstStyle/>
            <a:p>
              <a:r>
                <a:rPr lang="en-US" sz="2800" dirty="0" smtClean="0"/>
                <a:t>z</a:t>
              </a:r>
              <a:r>
                <a:rPr lang="en-US" sz="2800" baseline="-25000" dirty="0"/>
                <a:t>2</a:t>
              </a:r>
            </a:p>
          </p:txBody>
        </p:sp>
      </p:grpSp>
    </p:spTree>
    <p:extLst>
      <p:ext uri="{BB962C8B-B14F-4D97-AF65-F5344CB8AC3E}">
        <p14:creationId xmlns:p14="http://schemas.microsoft.com/office/powerpoint/2010/main" val="251916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13</a:t>
            </a:fld>
            <a:endParaRPr lang="en-US">
              <a:solidFill>
                <a:srgbClr val="000000"/>
              </a:solidFill>
            </a:endParaRPr>
          </a:p>
        </p:txBody>
      </p:sp>
      <p:sp>
        <p:nvSpPr>
          <p:cNvPr id="3" name="TextBox 2"/>
          <p:cNvSpPr txBox="1"/>
          <p:nvPr/>
        </p:nvSpPr>
        <p:spPr>
          <a:xfrm>
            <a:off x="2404533" y="321733"/>
            <a:ext cx="5043543" cy="523220"/>
          </a:xfrm>
          <a:prstGeom prst="rect">
            <a:avLst/>
          </a:prstGeom>
          <a:noFill/>
        </p:spPr>
        <p:txBody>
          <a:bodyPr wrap="none" rtlCol="0">
            <a:spAutoFit/>
          </a:bodyPr>
          <a:lstStyle/>
          <a:p>
            <a:r>
              <a:rPr lang="en-US" sz="2800" dirty="0">
                <a:solidFill>
                  <a:srgbClr val="000000"/>
                </a:solidFill>
              </a:rPr>
              <a:t>What is </a:t>
            </a:r>
            <a:r>
              <a:rPr lang="en-US" sz="2800" dirty="0" smtClean="0">
                <a:solidFill>
                  <a:srgbClr val="000000"/>
                </a:solidFill>
              </a:rPr>
              <a:t>1/</a:t>
            </a:r>
            <a:r>
              <a:rPr lang="en-US" sz="2800" dirty="0">
                <a:solidFill>
                  <a:srgbClr val="000000"/>
                </a:solidFill>
              </a:rPr>
              <a:t>(</a:t>
            </a:r>
            <a:r>
              <a:rPr lang="en-US" sz="2800" dirty="0" smtClean="0">
                <a:solidFill>
                  <a:srgbClr val="000000"/>
                </a:solidFill>
              </a:rPr>
              <a:t>1+i) in “polar</a:t>
            </a:r>
            <a:r>
              <a:rPr lang="en-US" sz="2800" smtClean="0">
                <a:solidFill>
                  <a:srgbClr val="000000"/>
                </a:solidFill>
              </a:rPr>
              <a:t>” form?</a:t>
            </a:r>
            <a:endParaRPr lang="en-US" sz="2800" dirty="0">
              <a:solidFill>
                <a:srgbClr val="000000"/>
              </a:solidFill>
            </a:endParaRPr>
          </a:p>
        </p:txBody>
      </p:sp>
      <p:sp>
        <p:nvSpPr>
          <p:cNvPr id="4" name="TextBox 3"/>
          <p:cNvSpPr txBox="1"/>
          <p:nvPr/>
        </p:nvSpPr>
        <p:spPr>
          <a:xfrm>
            <a:off x="-1" y="1371601"/>
            <a:ext cx="5604933" cy="5057795"/>
          </a:xfrm>
          <a:prstGeom prst="rect">
            <a:avLst/>
          </a:prstGeom>
          <a:noFill/>
        </p:spPr>
        <p:txBody>
          <a:bodyPr wrap="square" rtlCol="0">
            <a:spAutoFit/>
          </a:bodyPr>
          <a:lstStyle/>
          <a:p>
            <a:pPr marL="514350" indent="-514350">
              <a:buFontTx/>
              <a:buAutoNum type="alphaUcParenR"/>
            </a:pPr>
            <a:r>
              <a:rPr lang="en-US" sz="3200" dirty="0" err="1">
                <a:solidFill>
                  <a:srgbClr val="000000"/>
                </a:solidFill>
              </a:rPr>
              <a:t>e</a:t>
            </a:r>
            <a:r>
              <a:rPr lang="en-US" sz="3200" baseline="30000" dirty="0" err="1">
                <a:solidFill>
                  <a:srgbClr val="000000"/>
                </a:solidFill>
              </a:rPr>
              <a:t>i</a:t>
            </a:r>
            <a:r>
              <a:rPr lang="en-US" sz="3200" baseline="30000" dirty="0">
                <a:solidFill>
                  <a:srgbClr val="000000"/>
                </a:solidFill>
              </a:rPr>
              <a:t> π/4</a:t>
            </a:r>
            <a:br>
              <a:rPr lang="en-US" sz="3200" baseline="30000" dirty="0">
                <a:solidFill>
                  <a:srgbClr val="000000"/>
                </a:solidFill>
              </a:rPr>
            </a:br>
            <a:endParaRPr lang="en-US" sz="3200" dirty="0">
              <a:solidFill>
                <a:srgbClr val="000000"/>
              </a:solidFill>
            </a:endParaRPr>
          </a:p>
          <a:p>
            <a:pPr marL="514350" indent="-514350">
              <a:buFontTx/>
              <a:buAutoNum type="alphaUcParenR"/>
            </a:pPr>
            <a:r>
              <a:rPr lang="en-US" sz="3200" dirty="0" smtClean="0">
                <a:solidFill>
                  <a:srgbClr val="000000"/>
                </a:solidFill>
              </a:rPr>
              <a:t>e</a:t>
            </a:r>
            <a:r>
              <a:rPr lang="en-US" sz="3200" baseline="30000" dirty="0" smtClean="0">
                <a:solidFill>
                  <a:srgbClr val="000000"/>
                </a:solidFill>
              </a:rPr>
              <a:t>-</a:t>
            </a:r>
            <a:r>
              <a:rPr lang="en-US" sz="3200" baseline="30000" dirty="0" err="1" smtClean="0">
                <a:solidFill>
                  <a:srgbClr val="000000"/>
                </a:solidFill>
              </a:rPr>
              <a:t>i</a:t>
            </a:r>
            <a:r>
              <a:rPr lang="en-US" sz="3200" baseline="30000" dirty="0" smtClean="0">
                <a:solidFill>
                  <a:srgbClr val="000000"/>
                </a:solidFill>
              </a:rPr>
              <a:t> </a:t>
            </a:r>
            <a:r>
              <a:rPr lang="en-US" sz="3200" baseline="30000" dirty="0">
                <a:solidFill>
                  <a:srgbClr val="000000"/>
                </a:solidFill>
              </a:rPr>
              <a:t>π/4</a:t>
            </a:r>
            <a:br>
              <a:rPr lang="en-US" sz="3200" baseline="30000" dirty="0">
                <a:solidFill>
                  <a:srgbClr val="000000"/>
                </a:solidFill>
              </a:rPr>
            </a:br>
            <a:endParaRPr lang="en-US" sz="3200" dirty="0">
              <a:solidFill>
                <a:srgbClr val="000000"/>
              </a:solidFill>
            </a:endParaRPr>
          </a:p>
          <a:p>
            <a:pPr marL="514350" indent="-514350">
              <a:buFontTx/>
              <a:buAutoNum type="alphaUcParenR"/>
            </a:pPr>
            <a:r>
              <a:rPr lang="en-US" sz="3200" dirty="0">
                <a:solidFill>
                  <a:srgbClr val="000000"/>
                </a:solidFill>
              </a:rPr>
              <a:t> </a:t>
            </a:r>
            <a:r>
              <a:rPr lang="en-US" sz="3200" dirty="0" smtClean="0">
                <a:solidFill>
                  <a:srgbClr val="000000"/>
                </a:solidFill>
              </a:rPr>
              <a:t>0.5 </a:t>
            </a:r>
            <a:r>
              <a:rPr lang="en-US" sz="3200" dirty="0" err="1" smtClean="0">
                <a:solidFill>
                  <a:srgbClr val="000000"/>
                </a:solidFill>
              </a:rPr>
              <a:t>e</a:t>
            </a:r>
            <a:r>
              <a:rPr lang="en-US" sz="3200" baseline="30000" dirty="0" err="1" smtClean="0">
                <a:solidFill>
                  <a:srgbClr val="000000"/>
                </a:solidFill>
              </a:rPr>
              <a:t>i</a:t>
            </a:r>
            <a:r>
              <a:rPr lang="en-US" sz="3200" baseline="30000" dirty="0" smtClean="0">
                <a:solidFill>
                  <a:srgbClr val="000000"/>
                </a:solidFill>
              </a:rPr>
              <a:t> </a:t>
            </a:r>
            <a:r>
              <a:rPr lang="en-US" sz="3200" baseline="30000" dirty="0">
                <a:solidFill>
                  <a:srgbClr val="000000"/>
                </a:solidFill>
              </a:rPr>
              <a:t>π/4</a:t>
            </a:r>
            <a:br>
              <a:rPr lang="en-US" sz="3200" baseline="30000" dirty="0">
                <a:solidFill>
                  <a:srgbClr val="000000"/>
                </a:solidFill>
              </a:rPr>
            </a:br>
            <a:endParaRPr lang="en-US" sz="3200" baseline="30000" dirty="0">
              <a:solidFill>
                <a:srgbClr val="000000"/>
              </a:solidFill>
            </a:endParaRPr>
          </a:p>
          <a:p>
            <a:pPr marL="514350" indent="-514350">
              <a:buFontTx/>
              <a:buAutoNum type="alphaUcParenR"/>
            </a:pPr>
            <a:r>
              <a:rPr lang="en-US" sz="3200" dirty="0" smtClean="0">
                <a:solidFill>
                  <a:srgbClr val="000000"/>
                </a:solidFill>
              </a:rPr>
              <a:t> 0.5 e </a:t>
            </a:r>
            <a:r>
              <a:rPr lang="en-US" sz="3200" baseline="30000" dirty="0" smtClean="0">
                <a:solidFill>
                  <a:srgbClr val="000000"/>
                </a:solidFill>
              </a:rPr>
              <a:t>-</a:t>
            </a:r>
            <a:r>
              <a:rPr lang="en-US" sz="3200" baseline="30000" dirty="0" err="1" smtClean="0">
                <a:solidFill>
                  <a:srgbClr val="000000"/>
                </a:solidFill>
              </a:rPr>
              <a:t>i</a:t>
            </a:r>
            <a:r>
              <a:rPr lang="en-US" sz="3200" baseline="30000" dirty="0" smtClean="0">
                <a:solidFill>
                  <a:srgbClr val="000000"/>
                </a:solidFill>
              </a:rPr>
              <a:t>π</a:t>
            </a:r>
            <a:r>
              <a:rPr lang="en-US" sz="3200" baseline="30000" dirty="0">
                <a:solidFill>
                  <a:srgbClr val="000000"/>
                </a:solidFill>
              </a:rPr>
              <a:t>/4</a:t>
            </a:r>
            <a:br>
              <a:rPr lang="en-US" sz="3200" baseline="30000" dirty="0">
                <a:solidFill>
                  <a:srgbClr val="000000"/>
                </a:solidFill>
              </a:rPr>
            </a:br>
            <a:endParaRPr lang="en-US" sz="3200" baseline="30000" dirty="0">
              <a:solidFill>
                <a:srgbClr val="000000"/>
              </a:solidFill>
            </a:endParaRPr>
          </a:p>
          <a:p>
            <a:pPr marL="514350" indent="-514350">
              <a:buFontTx/>
              <a:buAutoNum type="alphaUcParenR"/>
            </a:pPr>
            <a:r>
              <a:rPr lang="en-US" sz="3200" dirty="0">
                <a:solidFill>
                  <a:srgbClr val="000000"/>
                </a:solidFill>
              </a:rPr>
              <a:t>Something else!</a:t>
            </a:r>
          </a:p>
          <a:p>
            <a:pPr marL="514350" indent="-514350">
              <a:buFontTx/>
              <a:buAutoNum type="alphaUcParenR"/>
            </a:pPr>
            <a:endParaRPr lang="en-US" sz="2800" dirty="0">
              <a:solidFill>
                <a:srgbClr val="000000"/>
              </a:solidFill>
            </a:endParaRPr>
          </a:p>
          <a:p>
            <a:pPr marL="514350" indent="-514350">
              <a:buFontTx/>
              <a:buAutoNum type="alphaUcParenR"/>
            </a:pPr>
            <a:endParaRPr lang="en-US" sz="2800" dirty="0">
              <a:solidFill>
                <a:srgbClr val="000000"/>
              </a:solidFill>
            </a:endParaRPr>
          </a:p>
        </p:txBody>
      </p:sp>
    </p:spTree>
    <p:extLst>
      <p:ext uri="{BB962C8B-B14F-4D97-AF65-F5344CB8AC3E}">
        <p14:creationId xmlns:p14="http://schemas.microsoft.com/office/powerpoint/2010/main" val="63725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14</a:t>
            </a:fld>
            <a:endParaRPr lang="en-US">
              <a:solidFill>
                <a:srgbClr val="000000"/>
              </a:solidFill>
            </a:endParaRPr>
          </a:p>
        </p:txBody>
      </p:sp>
      <p:sp>
        <p:nvSpPr>
          <p:cNvPr id="3" name="TextBox 2"/>
          <p:cNvSpPr txBox="1"/>
          <p:nvPr/>
        </p:nvSpPr>
        <p:spPr>
          <a:xfrm>
            <a:off x="2404533" y="321733"/>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sp>
        <p:nvSpPr>
          <p:cNvPr id="4" name="TextBox 3"/>
          <p:cNvSpPr txBox="1"/>
          <p:nvPr/>
        </p:nvSpPr>
        <p:spPr>
          <a:xfrm>
            <a:off x="-1" y="1371601"/>
            <a:ext cx="5604933" cy="5057795"/>
          </a:xfrm>
          <a:prstGeom prst="rect">
            <a:avLst/>
          </a:prstGeom>
          <a:noFill/>
        </p:spPr>
        <p:txBody>
          <a:bodyPr wrap="square" rtlCol="0">
            <a:spAutoFit/>
          </a:bodyPr>
          <a:lstStyle/>
          <a:p>
            <a:pPr marL="514350" indent="-514350">
              <a:buFontTx/>
              <a:buAutoNum type="alphaUcParenR"/>
            </a:pPr>
            <a:r>
              <a:rPr lang="en-US" sz="3200">
                <a:solidFill>
                  <a:srgbClr val="000000"/>
                </a:solidFill>
              </a:rPr>
              <a:t>e</a:t>
            </a:r>
            <a:r>
              <a:rPr lang="en-US" sz="3200" baseline="30000">
                <a:solidFill>
                  <a:srgbClr val="000000"/>
                </a:solidFill>
              </a:rPr>
              <a:t>i π/4</a:t>
            </a:r>
            <a:br>
              <a:rPr lang="en-US" sz="3200" baseline="30000">
                <a:solidFill>
                  <a:srgbClr val="000000"/>
                </a:solidFill>
              </a:rPr>
            </a:br>
            <a:endParaRPr lang="en-US" sz="3200">
              <a:solidFill>
                <a:srgbClr val="000000"/>
              </a:solidFill>
            </a:endParaRPr>
          </a:p>
          <a:p>
            <a:pPr marL="514350" indent="-514350">
              <a:buFontTx/>
              <a:buAutoNum type="alphaUcParenR"/>
            </a:pPr>
            <a:r>
              <a:rPr lang="en-US" sz="3200" baseline="30000">
                <a:solidFill>
                  <a:srgbClr val="000000"/>
                </a:solidFill>
              </a:rPr>
              <a:t> </a:t>
            </a:r>
            <a:r>
              <a:rPr lang="en-US" sz="3200">
                <a:solidFill>
                  <a:srgbClr val="000000"/>
                </a:solidFill>
              </a:rPr>
              <a:t>Sqrt[2] e</a:t>
            </a:r>
            <a:r>
              <a:rPr lang="en-US" sz="3200" baseline="30000">
                <a:solidFill>
                  <a:srgbClr val="000000"/>
                </a:solidFill>
              </a:rPr>
              <a:t>i π/4</a:t>
            </a:r>
            <a:br>
              <a:rPr lang="en-US" sz="3200" baseline="30000">
                <a:solidFill>
                  <a:srgbClr val="000000"/>
                </a:solidFill>
              </a:rPr>
            </a:br>
            <a:endParaRPr lang="en-US" sz="3200">
              <a:solidFill>
                <a:srgbClr val="000000"/>
              </a:solidFill>
            </a:endParaRPr>
          </a:p>
          <a:p>
            <a:pPr marL="514350" indent="-514350">
              <a:buFontTx/>
              <a:buAutoNum type="alphaUcParenR"/>
            </a:pPr>
            <a:r>
              <a:rPr lang="en-US" sz="3200">
                <a:solidFill>
                  <a:srgbClr val="000000"/>
                </a:solidFill>
              </a:rPr>
              <a:t> e</a:t>
            </a:r>
            <a:r>
              <a:rPr lang="en-US" sz="3200" baseline="30000">
                <a:solidFill>
                  <a:srgbClr val="000000"/>
                </a:solidFill>
              </a:rPr>
              <a:t>i 3π/4</a:t>
            </a:r>
            <a:br>
              <a:rPr lang="en-US" sz="3200" baseline="30000">
                <a:solidFill>
                  <a:srgbClr val="000000"/>
                </a:solidFill>
              </a:rPr>
            </a:br>
            <a:endParaRPr lang="en-US" sz="3200" baseline="30000">
              <a:solidFill>
                <a:srgbClr val="000000"/>
              </a:solidFill>
            </a:endParaRPr>
          </a:p>
          <a:p>
            <a:pPr marL="514350" indent="-514350">
              <a:buFontTx/>
              <a:buAutoNum type="alphaUcParenR"/>
            </a:pPr>
            <a:r>
              <a:rPr lang="en-US" sz="3200">
                <a:solidFill>
                  <a:srgbClr val="000000"/>
                </a:solidFill>
              </a:rPr>
              <a:t>Sqrt[2]e</a:t>
            </a:r>
            <a:r>
              <a:rPr lang="en-US" sz="3200" baseline="30000">
                <a:solidFill>
                  <a:srgbClr val="000000"/>
                </a:solidFill>
              </a:rPr>
              <a:t>i 3π/4</a:t>
            </a:r>
            <a:br>
              <a:rPr lang="en-US" sz="3200" baseline="30000">
                <a:solidFill>
                  <a:srgbClr val="000000"/>
                </a:solidFill>
              </a:rPr>
            </a:br>
            <a:endParaRPr lang="en-US" sz="3200" baseline="30000">
              <a:solidFill>
                <a:srgbClr val="000000"/>
              </a:solidFill>
            </a:endParaRPr>
          </a:p>
          <a:p>
            <a:pPr marL="514350" indent="-514350">
              <a:buFontTx/>
              <a:buAutoNum type="alphaUcParenR"/>
            </a:pPr>
            <a:r>
              <a:rPr lang="en-US" sz="3200">
                <a:solidFill>
                  <a:srgbClr val="000000"/>
                </a:solidFill>
              </a:rPr>
              <a:t>Something else!</a:t>
            </a:r>
          </a:p>
          <a:p>
            <a:pPr marL="514350" indent="-514350">
              <a:buFontTx/>
              <a:buAutoNum type="alphaUcParenR"/>
            </a:pPr>
            <a:endParaRPr lang="en-US" sz="2800">
              <a:solidFill>
                <a:srgbClr val="000000"/>
              </a:solidFill>
            </a:endParaRPr>
          </a:p>
          <a:p>
            <a:pPr marL="514350" indent="-514350">
              <a:buFontTx/>
              <a:buAutoNum type="alphaUcParenR"/>
            </a:pPr>
            <a:endParaRPr lang="en-US" sz="2800">
              <a:solidFill>
                <a:srgbClr val="000000"/>
              </a:solidFill>
            </a:endParaRPr>
          </a:p>
        </p:txBody>
      </p:sp>
    </p:spTree>
    <p:extLst>
      <p:ext uri="{BB962C8B-B14F-4D97-AF65-F5344CB8AC3E}">
        <p14:creationId xmlns:p14="http://schemas.microsoft.com/office/powerpoint/2010/main" val="309692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15</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3"/>
          <a:stretch>
            <a:fillRect/>
          </a:stretch>
        </p:blipFill>
        <p:spPr>
          <a:xfrm>
            <a:off x="461434" y="732374"/>
            <a:ext cx="7361766" cy="5939136"/>
          </a:xfrm>
          <a:prstGeom prst="rect">
            <a:avLst/>
          </a:prstGeom>
        </p:spPr>
      </p:pic>
      <p:sp>
        <p:nvSpPr>
          <p:cNvPr id="6" name="Rectangle 5"/>
          <p:cNvSpPr/>
          <p:nvPr/>
        </p:nvSpPr>
        <p:spPr bwMode="auto">
          <a:xfrm>
            <a:off x="3471333" y="711200"/>
            <a:ext cx="4826000" cy="592666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7" name="Rectangle 6"/>
          <p:cNvSpPr/>
          <p:nvPr/>
        </p:nvSpPr>
        <p:spPr bwMode="auto">
          <a:xfrm>
            <a:off x="338668" y="3302002"/>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4813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16</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3"/>
          <a:stretch>
            <a:fillRect/>
          </a:stretch>
        </p:blipFill>
        <p:spPr>
          <a:xfrm>
            <a:off x="461434" y="732374"/>
            <a:ext cx="7361766" cy="5939136"/>
          </a:xfrm>
          <a:prstGeom prst="rect">
            <a:avLst/>
          </a:prstGeom>
        </p:spPr>
      </p:pic>
      <p:sp>
        <p:nvSpPr>
          <p:cNvPr id="6" name="Rectangle 5"/>
          <p:cNvSpPr/>
          <p:nvPr/>
        </p:nvSpPr>
        <p:spPr bwMode="auto">
          <a:xfrm>
            <a:off x="3471333" y="3098800"/>
            <a:ext cx="4826000" cy="353906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7" name="Rectangle 6"/>
          <p:cNvSpPr/>
          <p:nvPr/>
        </p:nvSpPr>
        <p:spPr bwMode="auto">
          <a:xfrm>
            <a:off x="338668" y="3302002"/>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3383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17</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3"/>
          <a:stretch>
            <a:fillRect/>
          </a:stretch>
        </p:blipFill>
        <p:spPr>
          <a:xfrm>
            <a:off x="461434" y="732374"/>
            <a:ext cx="7361766" cy="5939136"/>
          </a:xfrm>
          <a:prstGeom prst="rect">
            <a:avLst/>
          </a:prstGeom>
        </p:spPr>
      </p:pic>
      <p:sp>
        <p:nvSpPr>
          <p:cNvPr id="6" name="Rectangle 5"/>
          <p:cNvSpPr/>
          <p:nvPr/>
        </p:nvSpPr>
        <p:spPr bwMode="auto">
          <a:xfrm>
            <a:off x="152403" y="3335868"/>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3205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18</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3"/>
          <a:stretch>
            <a:fillRect/>
          </a:stretch>
        </p:blipFill>
        <p:spPr>
          <a:xfrm>
            <a:off x="461434" y="732374"/>
            <a:ext cx="7361766" cy="5939136"/>
          </a:xfrm>
          <a:prstGeom prst="rect">
            <a:avLst/>
          </a:prstGeom>
        </p:spPr>
      </p:pic>
    </p:spTree>
    <p:extLst>
      <p:ext uri="{BB962C8B-B14F-4D97-AF65-F5344CB8AC3E}">
        <p14:creationId xmlns:p14="http://schemas.microsoft.com/office/powerpoint/2010/main" val="275936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19</a:t>
            </a:fld>
            <a:endParaRPr lang="en-US">
              <a:solidFill>
                <a:srgbClr val="000000"/>
              </a:solidFill>
            </a:endParaRPr>
          </a:p>
        </p:txBody>
      </p:sp>
      <p:sp>
        <p:nvSpPr>
          <p:cNvPr id="3" name="TextBox 2"/>
          <p:cNvSpPr txBox="1"/>
          <p:nvPr/>
        </p:nvSpPr>
        <p:spPr>
          <a:xfrm>
            <a:off x="16937" y="135470"/>
            <a:ext cx="4182530" cy="1384995"/>
          </a:xfrm>
          <a:prstGeom prst="rect">
            <a:avLst/>
          </a:prstGeom>
          <a:noFill/>
        </p:spPr>
        <p:txBody>
          <a:bodyPr wrap="square" rtlCol="0">
            <a:spAutoFit/>
          </a:bodyPr>
          <a:lstStyle/>
          <a:p>
            <a:r>
              <a:rPr lang="en-US" sz="2800" smtClean="0">
                <a:solidFill>
                  <a:srgbClr val="000000"/>
                </a:solidFill>
              </a:rPr>
              <a:t>Based on the pictures what is the period of motion of the block?</a:t>
            </a:r>
          </a:p>
        </p:txBody>
      </p:sp>
      <p:sp>
        <p:nvSpPr>
          <p:cNvPr id="6" name="TextBox 5"/>
          <p:cNvSpPr txBox="1"/>
          <p:nvPr/>
        </p:nvSpPr>
        <p:spPr>
          <a:xfrm>
            <a:off x="491067" y="2794000"/>
            <a:ext cx="3279614" cy="2677656"/>
          </a:xfrm>
          <a:prstGeom prst="rect">
            <a:avLst/>
          </a:prstGeom>
          <a:noFill/>
        </p:spPr>
        <p:txBody>
          <a:bodyPr wrap="none" rtlCol="0">
            <a:spAutoFit/>
          </a:bodyPr>
          <a:lstStyle/>
          <a:p>
            <a:pPr marL="514350" indent="-514350">
              <a:buFontTx/>
              <a:buAutoNum type="alphaUcParenR"/>
            </a:pPr>
            <a:r>
              <a:rPr lang="en-US" sz="2800">
                <a:solidFill>
                  <a:srgbClr val="000000"/>
                </a:solidFill>
              </a:rPr>
              <a:t>.2 s</a:t>
            </a:r>
          </a:p>
          <a:p>
            <a:pPr marL="514350" indent="-514350">
              <a:buFontTx/>
              <a:buAutoNum type="alphaUcParenR"/>
            </a:pPr>
            <a:r>
              <a:rPr lang="en-US" sz="2800">
                <a:solidFill>
                  <a:srgbClr val="000000"/>
                </a:solidFill>
              </a:rPr>
              <a:t>.4 s</a:t>
            </a:r>
          </a:p>
          <a:p>
            <a:pPr marL="514350" indent="-514350">
              <a:buFontTx/>
              <a:buAutoNum type="alphaUcParenR"/>
            </a:pPr>
            <a:r>
              <a:rPr lang="en-US" sz="2800">
                <a:solidFill>
                  <a:srgbClr val="000000"/>
                </a:solidFill>
              </a:rPr>
              <a:t>.6 s</a:t>
            </a:r>
          </a:p>
          <a:p>
            <a:pPr marL="514350" indent="-514350">
              <a:buFontTx/>
              <a:buAutoNum type="alphaUcParenR"/>
            </a:pPr>
            <a:r>
              <a:rPr lang="en-US" sz="2800">
                <a:solidFill>
                  <a:srgbClr val="000000"/>
                </a:solidFill>
              </a:rPr>
              <a:t>.8 s</a:t>
            </a:r>
          </a:p>
          <a:p>
            <a:pPr marL="514350" indent="-514350">
              <a:buFontTx/>
              <a:buAutoNum type="alphaUcParenR"/>
            </a:pPr>
            <a:r>
              <a:rPr lang="en-US" sz="2800">
                <a:solidFill>
                  <a:srgbClr val="000000"/>
                </a:solidFill>
              </a:rPr>
              <a:t>None of these/</a:t>
            </a:r>
            <a:br>
              <a:rPr lang="en-US" sz="2800">
                <a:solidFill>
                  <a:srgbClr val="000000"/>
                </a:solidFill>
              </a:rPr>
            </a:br>
            <a:r>
              <a:rPr lang="en-US" sz="2800">
                <a:solidFill>
                  <a:srgbClr val="000000"/>
                </a:solidFill>
              </a:rPr>
              <a:t>not enough info!</a:t>
            </a:r>
          </a:p>
        </p:txBody>
      </p:sp>
      <p:pic>
        <p:nvPicPr>
          <p:cNvPr id="7" name="Picture 6"/>
          <p:cNvPicPr>
            <a:picLocks noChangeAspect="1"/>
          </p:cNvPicPr>
          <p:nvPr/>
        </p:nvPicPr>
        <p:blipFill>
          <a:blip r:embed="rId3"/>
          <a:srcRect l="8748" t="3924" r="13345"/>
          <a:stretch>
            <a:fillRect/>
          </a:stretch>
        </p:blipFill>
        <p:spPr>
          <a:xfrm>
            <a:off x="3894668" y="203200"/>
            <a:ext cx="5249332" cy="6654800"/>
          </a:xfrm>
          <a:prstGeom prst="rect">
            <a:avLst/>
          </a:prstGeom>
        </p:spPr>
      </p:pic>
    </p:spTree>
    <p:extLst>
      <p:ext uri="{BB962C8B-B14F-4D97-AF65-F5344CB8AC3E}">
        <p14:creationId xmlns:p14="http://schemas.microsoft.com/office/powerpoint/2010/main" val="4189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a:t>
            </a:fld>
            <a:endParaRPr lang="en-US">
              <a:solidFill>
                <a:srgbClr val="000000"/>
              </a:solidFill>
            </a:endParaRPr>
          </a:p>
        </p:txBody>
      </p:sp>
      <p:sp>
        <p:nvSpPr>
          <p:cNvPr id="3" name="TextBox 2"/>
          <p:cNvSpPr txBox="1"/>
          <p:nvPr/>
        </p:nvSpPr>
        <p:spPr>
          <a:xfrm>
            <a:off x="1032933" y="1388534"/>
            <a:ext cx="8111067" cy="1384995"/>
          </a:xfrm>
          <a:prstGeom prst="rect">
            <a:avLst/>
          </a:prstGeom>
          <a:noFill/>
        </p:spPr>
        <p:txBody>
          <a:bodyPr wrap="square" rtlCol="0">
            <a:spAutoFit/>
          </a:bodyPr>
          <a:lstStyle/>
          <a:p>
            <a:r>
              <a:rPr lang="en-US" sz="2800" smtClean="0">
                <a:solidFill>
                  <a:srgbClr val="000000"/>
                </a:solidFill>
              </a:rPr>
              <a:t>How many initial conditions are required </a:t>
            </a:r>
          </a:p>
          <a:p>
            <a:r>
              <a:rPr lang="en-US" sz="2800" smtClean="0">
                <a:solidFill>
                  <a:srgbClr val="000000"/>
                </a:solidFill>
              </a:rPr>
              <a:t>to fully determine the general solution</a:t>
            </a:r>
          </a:p>
          <a:p>
            <a:r>
              <a:rPr lang="en-US" sz="2800" smtClean="0">
                <a:solidFill>
                  <a:srgbClr val="000000"/>
                </a:solidFill>
              </a:rPr>
              <a:t> to a 2nd order linear differential equation?</a:t>
            </a:r>
            <a:endParaRPr lang="en-US" sz="28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20</a:t>
            </a:fld>
            <a:endParaRPr lang="en-US">
              <a:solidFill>
                <a:srgbClr val="000000"/>
              </a:solidFill>
            </a:endParaRPr>
          </a:p>
        </p:txBody>
      </p:sp>
      <p:grpSp>
        <p:nvGrpSpPr>
          <p:cNvPr id="4" name="Group 11"/>
          <p:cNvGrpSpPr/>
          <p:nvPr/>
        </p:nvGrpSpPr>
        <p:grpSpPr>
          <a:xfrm>
            <a:off x="879739" y="2303727"/>
            <a:ext cx="2693194" cy="1625600"/>
            <a:chOff x="981339" y="982927"/>
            <a:chExt cx="2693194" cy="1625600"/>
          </a:xfrm>
        </p:grpSpPr>
        <p:sp>
          <p:nvSpPr>
            <p:cNvPr id="3" name="Rectangle 2"/>
            <p:cNvSpPr/>
            <p:nvPr/>
          </p:nvSpPr>
          <p:spPr bwMode="auto">
            <a:xfrm>
              <a:off x="2404533" y="1337733"/>
              <a:ext cx="846667" cy="72813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Freeform 4"/>
            <p:cNvSpPr/>
            <p:nvPr/>
          </p:nvSpPr>
          <p:spPr bwMode="auto">
            <a:xfrm>
              <a:off x="982132" y="1371601"/>
              <a:ext cx="1405467" cy="541866"/>
            </a:xfrm>
            <a:custGeom>
              <a:avLst/>
              <a:gdLst>
                <a:gd name="connsiteX0" fmla="*/ 0 w 1405467"/>
                <a:gd name="connsiteY0" fmla="*/ 338666 h 541866"/>
                <a:gd name="connsiteX1" fmla="*/ 287867 w 1405467"/>
                <a:gd name="connsiteY1" fmla="*/ 0 h 541866"/>
                <a:gd name="connsiteX2" fmla="*/ 592667 w 1405467"/>
                <a:gd name="connsiteY2" fmla="*/ 541866 h 541866"/>
                <a:gd name="connsiteX3" fmla="*/ 897467 w 1405467"/>
                <a:gd name="connsiteY3" fmla="*/ 16933 h 541866"/>
                <a:gd name="connsiteX4" fmla="*/ 1202267 w 1405467"/>
                <a:gd name="connsiteY4" fmla="*/ 524933 h 541866"/>
                <a:gd name="connsiteX5" fmla="*/ 1405467 w 1405467"/>
                <a:gd name="connsiteY5" fmla="*/ 23706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467" h="541866">
                  <a:moveTo>
                    <a:pt x="0" y="338666"/>
                  </a:moveTo>
                  <a:lnTo>
                    <a:pt x="287867" y="0"/>
                  </a:lnTo>
                  <a:lnTo>
                    <a:pt x="592667" y="541866"/>
                  </a:lnTo>
                  <a:lnTo>
                    <a:pt x="897467" y="16933"/>
                  </a:lnTo>
                  <a:lnTo>
                    <a:pt x="1202267" y="524933"/>
                  </a:lnTo>
                  <a:lnTo>
                    <a:pt x="1405467" y="237066"/>
                  </a:lnTo>
                </a:path>
              </a:pathLst>
            </a:custGeom>
            <a:noFill/>
            <a:ln w="381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cxnSp>
          <p:nvCxnSpPr>
            <p:cNvPr id="7" name="Straight Connector 6"/>
            <p:cNvCxnSpPr/>
            <p:nvPr/>
          </p:nvCxnSpPr>
          <p:spPr bwMode="auto">
            <a:xfrm rot="5400000">
              <a:off x="169333" y="1794933"/>
              <a:ext cx="1625600" cy="1588"/>
            </a:xfrm>
            <a:prstGeom prst="line">
              <a:avLst/>
            </a:prstGeom>
            <a:noFill/>
            <a:ln w="12700" cap="flat" cmpd="sng" algn="ctr">
              <a:solidFill>
                <a:schemeClr val="tx1"/>
              </a:solidFill>
              <a:prstDash val="solid"/>
              <a:round/>
              <a:headEnd type="none" w="med" len="med"/>
              <a:tailEnd type="none"/>
            </a:ln>
            <a:effectLst/>
          </p:spPr>
        </p:cxnSp>
        <p:cxnSp>
          <p:nvCxnSpPr>
            <p:cNvPr id="9" name="Straight Arrow Connector 8"/>
            <p:cNvCxnSpPr/>
            <p:nvPr/>
          </p:nvCxnSpPr>
          <p:spPr bwMode="auto">
            <a:xfrm flipV="1">
              <a:off x="2150533" y="999067"/>
              <a:ext cx="1524000" cy="1"/>
            </a:xfrm>
            <a:prstGeom prst="straightConnector1">
              <a:avLst/>
            </a:prstGeom>
            <a:noFill/>
            <a:ln w="12700" cap="flat" cmpd="sng" algn="ctr">
              <a:solidFill>
                <a:schemeClr val="tx1"/>
              </a:solidFill>
              <a:prstDash val="solid"/>
              <a:round/>
              <a:headEnd type="arrow" w="med" len="med"/>
              <a:tailEnd type="arrow"/>
            </a:ln>
            <a:effectLst/>
          </p:spPr>
        </p:cxnSp>
      </p:grpSp>
      <p:sp>
        <p:nvSpPr>
          <p:cNvPr id="11" name="TextBox 10"/>
          <p:cNvSpPr txBox="1"/>
          <p:nvPr/>
        </p:nvSpPr>
        <p:spPr>
          <a:xfrm>
            <a:off x="50798" y="50799"/>
            <a:ext cx="9093201" cy="1815882"/>
          </a:xfrm>
          <a:prstGeom prst="rect">
            <a:avLst/>
          </a:prstGeom>
          <a:noFill/>
        </p:spPr>
        <p:txBody>
          <a:bodyPr wrap="square" rtlCol="0">
            <a:spAutoFit/>
          </a:bodyPr>
          <a:lstStyle/>
          <a:p>
            <a:r>
              <a:rPr lang="en-US" sz="2800">
                <a:solidFill>
                  <a:srgbClr val="000000"/>
                </a:solidFill>
              </a:rPr>
              <a:t>A mass m oscillates at the end of a spring (constant k)</a:t>
            </a:r>
          </a:p>
          <a:p>
            <a:r>
              <a:rPr lang="en-US" sz="2800">
                <a:solidFill>
                  <a:srgbClr val="000000"/>
                </a:solidFill>
              </a:rPr>
              <a:t>It moves between x=.1 m to x=.5 m.  </a:t>
            </a:r>
          </a:p>
          <a:p>
            <a:r>
              <a:rPr lang="en-US" sz="2800">
                <a:solidFill>
                  <a:srgbClr val="000000"/>
                </a:solidFill>
              </a:rPr>
              <a:t>The block is at x=0.3 m at t=0 sec, moves out to x=0.5 m and returns to x=0.3 m at t=2 sec. </a:t>
            </a:r>
          </a:p>
        </p:txBody>
      </p:sp>
      <p:sp>
        <p:nvSpPr>
          <p:cNvPr id="13" name="TextBox 12"/>
          <p:cNvSpPr txBox="1"/>
          <p:nvPr/>
        </p:nvSpPr>
        <p:spPr>
          <a:xfrm>
            <a:off x="220133" y="3911600"/>
            <a:ext cx="8466667" cy="954107"/>
          </a:xfrm>
          <a:prstGeom prst="rect">
            <a:avLst/>
          </a:prstGeom>
          <a:noFill/>
        </p:spPr>
        <p:txBody>
          <a:bodyPr wrap="square" rtlCol="0">
            <a:spAutoFit/>
          </a:bodyPr>
          <a:lstStyle/>
          <a:p>
            <a:r>
              <a:rPr lang="en-US" sz="2800">
                <a:solidFill>
                  <a:srgbClr val="000000"/>
                </a:solidFill>
              </a:rPr>
              <a:t>Write the motion in the form x(t)=x</a:t>
            </a:r>
            <a:r>
              <a:rPr lang="en-US" sz="2800" baseline="-25000">
                <a:solidFill>
                  <a:srgbClr val="000000"/>
                </a:solidFill>
              </a:rPr>
              <a:t>0</a:t>
            </a:r>
            <a:r>
              <a:rPr lang="en-US" sz="2800">
                <a:solidFill>
                  <a:srgbClr val="000000"/>
                </a:solidFill>
              </a:rPr>
              <a:t>+Acos(</a:t>
            </a:r>
            <a:r>
              <a:rPr lang="en-US" sz="2800" b="1" smtClean="0">
                <a:solidFill>
                  <a:srgbClr val="000000"/>
                </a:solidFill>
                <a:latin typeface="Lucida Grande"/>
                <a:ea typeface="Lucida Grande"/>
                <a:cs typeface="Lucida Grande"/>
              </a:rPr>
              <a:t>ω</a:t>
            </a:r>
            <a:r>
              <a:rPr lang="en-US" sz="2800" smtClean="0">
                <a:solidFill>
                  <a:srgbClr val="000000"/>
                </a:solidFill>
              </a:rPr>
              <a:t>t+φ), and find numerical values for </a:t>
            </a:r>
            <a:r>
              <a:rPr lang="en-US" sz="2800">
                <a:solidFill>
                  <a:srgbClr val="000000"/>
                </a:solidFill>
              </a:rPr>
              <a:t>x</a:t>
            </a:r>
            <a:r>
              <a:rPr lang="en-US" sz="2800" baseline="-25000">
                <a:solidFill>
                  <a:srgbClr val="000000"/>
                </a:solidFill>
              </a:rPr>
              <a:t>0</a:t>
            </a:r>
            <a:r>
              <a:rPr lang="en-US" sz="2800">
                <a:solidFill>
                  <a:srgbClr val="000000"/>
                </a:solidFill>
              </a:rPr>
              <a:t>, A, </a:t>
            </a:r>
            <a:r>
              <a:rPr lang="en-US" sz="2800" b="1" smtClean="0">
                <a:solidFill>
                  <a:srgbClr val="000000"/>
                </a:solidFill>
                <a:latin typeface="Lucida Grande"/>
                <a:ea typeface="Lucida Grande"/>
                <a:cs typeface="Lucida Grande"/>
              </a:rPr>
              <a:t>ω</a:t>
            </a:r>
            <a:r>
              <a:rPr lang="en-US" sz="2800" smtClean="0">
                <a:solidFill>
                  <a:srgbClr val="000000"/>
                </a:solidFill>
              </a:rPr>
              <a:t>, and φ</a:t>
            </a:r>
            <a:endParaRPr lang="en-US" sz="2800">
              <a:solidFill>
                <a:srgbClr val="000000"/>
              </a:solidFill>
            </a:endParaRPr>
          </a:p>
        </p:txBody>
      </p:sp>
      <p:sp>
        <p:nvSpPr>
          <p:cNvPr id="14" name="TextBox 13"/>
          <p:cNvSpPr txBox="1"/>
          <p:nvPr/>
        </p:nvSpPr>
        <p:spPr>
          <a:xfrm>
            <a:off x="304800" y="5300133"/>
            <a:ext cx="8466667" cy="1384995"/>
          </a:xfrm>
          <a:prstGeom prst="rect">
            <a:avLst/>
          </a:prstGeom>
          <a:noFill/>
        </p:spPr>
        <p:txBody>
          <a:bodyPr wrap="square" rtlCol="0">
            <a:spAutoFit/>
          </a:bodyPr>
          <a:lstStyle/>
          <a:p>
            <a:r>
              <a:rPr lang="en-US" sz="2800" dirty="0" smtClean="0">
                <a:solidFill>
                  <a:srgbClr val="000000"/>
                </a:solidFill>
              </a:rPr>
              <a:t>If you’re done: </a:t>
            </a:r>
          </a:p>
          <a:p>
            <a:r>
              <a:rPr lang="en-US" sz="2800" dirty="0" smtClean="0">
                <a:solidFill>
                  <a:srgbClr val="000000"/>
                </a:solidFill>
              </a:rPr>
              <a:t>Write </a:t>
            </a:r>
            <a:r>
              <a:rPr lang="en-US" sz="2800" dirty="0">
                <a:solidFill>
                  <a:srgbClr val="000000"/>
                </a:solidFill>
              </a:rPr>
              <a:t>the motion in the form x(t)=x’</a:t>
            </a:r>
            <a:r>
              <a:rPr lang="en-US" sz="2800" baseline="-25000" dirty="0">
                <a:solidFill>
                  <a:srgbClr val="000000"/>
                </a:solidFill>
              </a:rPr>
              <a:t>0</a:t>
            </a:r>
            <a:r>
              <a:rPr lang="en-US" sz="2800" dirty="0">
                <a:solidFill>
                  <a:srgbClr val="000000"/>
                </a:solidFill>
              </a:rPr>
              <a:t>+A’sin(</a:t>
            </a:r>
            <a:r>
              <a:rPr lang="en-US" sz="2800" b="1" dirty="0" err="1" smtClean="0">
                <a:solidFill>
                  <a:srgbClr val="000000"/>
                </a:solidFill>
                <a:latin typeface="Lucida Grande"/>
                <a:ea typeface="Lucida Grande"/>
                <a:cs typeface="Lucida Grande"/>
              </a:rPr>
              <a:t>ω’</a:t>
            </a:r>
            <a:r>
              <a:rPr lang="en-US" sz="2800" dirty="0" err="1" smtClean="0">
                <a:solidFill>
                  <a:srgbClr val="000000"/>
                </a:solidFill>
              </a:rPr>
              <a:t>t+φ</a:t>
            </a:r>
            <a:r>
              <a:rPr lang="en-US" sz="2800" dirty="0" smtClean="0">
                <a:solidFill>
                  <a:srgbClr val="000000"/>
                </a:solidFill>
              </a:rPr>
              <a:t>’), and find numerical values for </a:t>
            </a:r>
            <a:r>
              <a:rPr lang="en-US" sz="2800" dirty="0">
                <a:solidFill>
                  <a:srgbClr val="000000"/>
                </a:solidFill>
              </a:rPr>
              <a:t>x’</a:t>
            </a:r>
            <a:r>
              <a:rPr lang="en-US" sz="2800" baseline="-25000" dirty="0">
                <a:solidFill>
                  <a:srgbClr val="000000"/>
                </a:solidFill>
              </a:rPr>
              <a:t>0</a:t>
            </a:r>
            <a:r>
              <a:rPr lang="en-US" sz="2800" dirty="0">
                <a:solidFill>
                  <a:srgbClr val="000000"/>
                </a:solidFill>
              </a:rPr>
              <a:t>, A’, </a:t>
            </a:r>
            <a:r>
              <a:rPr lang="en-US" sz="2800" b="1" dirty="0" err="1" smtClean="0">
                <a:solidFill>
                  <a:srgbClr val="000000"/>
                </a:solidFill>
                <a:latin typeface="Lucida Grande"/>
                <a:ea typeface="Lucida Grande"/>
                <a:cs typeface="Lucida Grande"/>
              </a:rPr>
              <a:t>ω</a:t>
            </a:r>
            <a:r>
              <a:rPr lang="en-US" sz="2800" b="1" dirty="0" smtClean="0">
                <a:solidFill>
                  <a:srgbClr val="000000"/>
                </a:solidFill>
                <a:latin typeface="Lucida Grande"/>
                <a:ea typeface="Lucida Grande"/>
                <a:cs typeface="Lucida Grande"/>
              </a:rPr>
              <a:t>’</a:t>
            </a:r>
            <a:r>
              <a:rPr lang="en-US" sz="2800" dirty="0" smtClean="0">
                <a:solidFill>
                  <a:srgbClr val="000000"/>
                </a:solidFill>
              </a:rPr>
              <a:t>, and </a:t>
            </a:r>
            <a:r>
              <a:rPr lang="en-US" sz="2800" dirty="0" err="1" smtClean="0">
                <a:solidFill>
                  <a:srgbClr val="000000"/>
                </a:solidFill>
              </a:rPr>
              <a:t>φ</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268204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21</a:t>
            </a:fld>
            <a:endParaRPr lang="en-US">
              <a:solidFill>
                <a:srgbClr val="000000"/>
              </a:solidFill>
            </a:endParaRPr>
          </a:p>
        </p:txBody>
      </p:sp>
      <p:graphicFrame>
        <p:nvGraphicFramePr>
          <p:cNvPr id="1327106" name="Object 2"/>
          <p:cNvGraphicFramePr>
            <a:graphicFrameLocks noChangeAspect="1"/>
          </p:cNvGraphicFramePr>
          <p:nvPr>
            <p:extLst>
              <p:ext uri="{D42A27DB-BD31-4B8C-83A1-F6EECF244321}">
                <p14:modId xmlns:p14="http://schemas.microsoft.com/office/powerpoint/2010/main" val="3936728809"/>
              </p:ext>
            </p:extLst>
          </p:nvPr>
        </p:nvGraphicFramePr>
        <p:xfrm>
          <a:off x="118532" y="220133"/>
          <a:ext cx="8940800" cy="2692400"/>
        </p:xfrm>
        <a:graphic>
          <a:graphicData uri="http://schemas.openxmlformats.org/presentationml/2006/ole">
            <mc:AlternateContent xmlns:mc="http://schemas.openxmlformats.org/markup-compatibility/2006">
              <mc:Choice xmlns:v="urn:schemas-microsoft-com:vml" Requires="v">
                <p:oleObj spid="_x0000_s1267724" name="Picture" r:id="rId4" imgW="4127500" imgH="1054100" progId="Word.Picture.8">
                  <p:embed/>
                </p:oleObj>
              </mc:Choice>
              <mc:Fallback>
                <p:oleObj name="Picture" r:id="rId4" imgW="4127500" imgH="1054100" progId="Word.Picture.8">
                  <p:embed/>
                  <p:pic>
                    <p:nvPicPr>
                      <p:cNvPr id="0" name=""/>
                      <p:cNvPicPr>
                        <a:picLocks noChangeAspect="1" noChangeArrowheads="1"/>
                      </p:cNvPicPr>
                      <p:nvPr/>
                    </p:nvPicPr>
                    <p:blipFill>
                      <a:blip r:embed="rId5"/>
                      <a:srcRect/>
                      <a:stretch>
                        <a:fillRect/>
                      </a:stretch>
                    </p:blipFill>
                    <p:spPr bwMode="auto">
                      <a:xfrm>
                        <a:off x="118532" y="220133"/>
                        <a:ext cx="8940800" cy="26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0" y="3285067"/>
            <a:ext cx="8466667" cy="1384995"/>
          </a:xfrm>
          <a:prstGeom prst="rect">
            <a:avLst/>
          </a:prstGeom>
          <a:noFill/>
        </p:spPr>
        <p:txBody>
          <a:bodyPr wrap="square" rtlCol="0">
            <a:spAutoFit/>
          </a:bodyPr>
          <a:lstStyle/>
          <a:p>
            <a:r>
              <a:rPr lang="en-US" sz="2800">
                <a:solidFill>
                  <a:srgbClr val="000000"/>
                </a:solidFill>
              </a:rPr>
              <a:t>Oscillators have  x</a:t>
            </a:r>
            <a:r>
              <a:rPr lang="en-US" sz="2800" baseline="-25000">
                <a:solidFill>
                  <a:srgbClr val="000000"/>
                </a:solidFill>
              </a:rPr>
              <a:t>i</a:t>
            </a:r>
            <a:r>
              <a:rPr lang="en-US" sz="2800">
                <a:solidFill>
                  <a:srgbClr val="000000"/>
                </a:solidFill>
              </a:rPr>
              <a:t>(t)=A</a:t>
            </a:r>
            <a:r>
              <a:rPr lang="en-US" sz="2800" baseline="-25000">
                <a:solidFill>
                  <a:srgbClr val="000000"/>
                </a:solidFill>
              </a:rPr>
              <a:t>i</a:t>
            </a:r>
            <a:r>
              <a:rPr lang="en-US" sz="2800">
                <a:solidFill>
                  <a:srgbClr val="000000"/>
                </a:solidFill>
              </a:rPr>
              <a:t>cos(</a:t>
            </a:r>
            <a:r>
              <a:rPr lang="en-US" sz="2800" smtClean="0">
                <a:solidFill>
                  <a:srgbClr val="000000"/>
                </a:solidFill>
                <a:latin typeface="Lucida Grande"/>
                <a:ea typeface="Lucida Grande"/>
                <a:cs typeface="Lucida Grande"/>
              </a:rPr>
              <a:t>ω</a:t>
            </a:r>
            <a:r>
              <a:rPr lang="en-US" sz="2800" baseline="-25000" smtClean="0">
                <a:solidFill>
                  <a:srgbClr val="000000"/>
                </a:solidFill>
                <a:latin typeface="Lucida Grande"/>
                <a:ea typeface="Lucida Grande"/>
                <a:cs typeface="Lucida Grande"/>
              </a:rPr>
              <a:t>i</a:t>
            </a:r>
            <a:r>
              <a:rPr lang="en-US" sz="2800" smtClean="0">
                <a:solidFill>
                  <a:srgbClr val="000000"/>
                </a:solidFill>
              </a:rPr>
              <a:t>t+φ</a:t>
            </a:r>
            <a:r>
              <a:rPr lang="en-US" sz="2800" baseline="-25000" smtClean="0">
                <a:solidFill>
                  <a:srgbClr val="000000"/>
                </a:solidFill>
              </a:rPr>
              <a:t>i</a:t>
            </a:r>
            <a:r>
              <a:rPr lang="en-US" sz="2800" smtClean="0">
                <a:solidFill>
                  <a:srgbClr val="000000"/>
                </a:solidFill>
              </a:rPr>
              <a:t>)   (for i=1, 2)</a:t>
            </a:r>
          </a:p>
          <a:p>
            <a:r>
              <a:rPr lang="en-US" sz="2800" smtClean="0">
                <a:solidFill>
                  <a:srgbClr val="000000"/>
                </a:solidFill>
              </a:rPr>
              <a:t>Which parameters are </a:t>
            </a:r>
            <a:r>
              <a:rPr lang="en-US" sz="2800" i="1" smtClean="0">
                <a:solidFill>
                  <a:srgbClr val="000000"/>
                </a:solidFill>
              </a:rPr>
              <a:t>different</a:t>
            </a:r>
            <a:r>
              <a:rPr lang="en-US" sz="2800" smtClean="0">
                <a:solidFill>
                  <a:srgbClr val="000000"/>
                </a:solidFill>
              </a:rPr>
              <a:t>? </a:t>
            </a:r>
          </a:p>
          <a:p>
            <a:endParaRPr lang="en-US" sz="2800">
              <a:solidFill>
                <a:srgbClr val="000000"/>
              </a:solidFill>
            </a:endParaRPr>
          </a:p>
        </p:txBody>
      </p:sp>
      <p:sp>
        <p:nvSpPr>
          <p:cNvPr id="5" name="TextBox 4"/>
          <p:cNvSpPr txBox="1"/>
          <p:nvPr/>
        </p:nvSpPr>
        <p:spPr>
          <a:xfrm>
            <a:off x="0" y="4690534"/>
            <a:ext cx="8466667" cy="1815882"/>
          </a:xfrm>
          <a:prstGeom prst="rect">
            <a:avLst/>
          </a:prstGeom>
          <a:noFill/>
        </p:spPr>
        <p:txBody>
          <a:bodyPr wrap="square" rtlCol="0">
            <a:spAutoFit/>
          </a:bodyPr>
          <a:lstStyle/>
          <a:p>
            <a:r>
              <a:rPr lang="en-US" sz="2800" dirty="0">
                <a:solidFill>
                  <a:srgbClr val="000000"/>
                </a:solidFill>
              </a:rPr>
              <a:t>What is the difference between </a:t>
            </a:r>
            <a:r>
              <a:rPr lang="en-US" sz="2800" dirty="0" smtClean="0">
                <a:solidFill>
                  <a:srgbClr val="FF0000"/>
                </a:solidFill>
              </a:rPr>
              <a:t>φ</a:t>
            </a:r>
            <a:r>
              <a:rPr lang="en-US" sz="2800" baseline="-25000" dirty="0" smtClean="0">
                <a:solidFill>
                  <a:srgbClr val="FF0000"/>
                </a:solidFill>
              </a:rPr>
              <a:t>1</a:t>
            </a:r>
            <a:r>
              <a:rPr lang="en-US" sz="2800" baseline="-25000" dirty="0" smtClean="0">
                <a:solidFill>
                  <a:srgbClr val="000000"/>
                </a:solidFill>
              </a:rPr>
              <a:t> </a:t>
            </a:r>
            <a:r>
              <a:rPr lang="en-US" sz="2800" dirty="0" smtClean="0">
                <a:solidFill>
                  <a:srgbClr val="000000"/>
                </a:solidFill>
              </a:rPr>
              <a:t>and φ</a:t>
            </a:r>
            <a:r>
              <a:rPr lang="en-US" sz="2800" baseline="-25000" dirty="0" smtClean="0">
                <a:solidFill>
                  <a:srgbClr val="000000"/>
                </a:solidFill>
              </a:rPr>
              <a:t>2</a:t>
            </a:r>
            <a:r>
              <a:rPr lang="en-US" sz="2800" dirty="0" smtClean="0">
                <a:solidFill>
                  <a:srgbClr val="000000"/>
                </a:solidFill>
              </a:rPr>
              <a:t>?  </a:t>
            </a:r>
          </a:p>
          <a:p>
            <a:r>
              <a:rPr lang="en-US" sz="2800" dirty="0" smtClean="0">
                <a:solidFill>
                  <a:srgbClr val="000000"/>
                </a:solidFill>
              </a:rPr>
              <a:t>Which is slightly larger (more positive?) </a:t>
            </a:r>
          </a:p>
          <a:p>
            <a:r>
              <a:rPr lang="en-US" sz="2800" dirty="0" smtClean="0">
                <a:solidFill>
                  <a:srgbClr val="000000"/>
                </a:solidFill>
              </a:rPr>
              <a:t>A) </a:t>
            </a:r>
            <a:r>
              <a:rPr lang="en-US" sz="2800" dirty="0" smtClean="0">
                <a:solidFill>
                  <a:srgbClr val="FF0000"/>
                </a:solidFill>
              </a:rPr>
              <a:t>φ</a:t>
            </a:r>
            <a:r>
              <a:rPr lang="en-US" sz="2800" baseline="-25000" dirty="0" smtClean="0">
                <a:solidFill>
                  <a:srgbClr val="FF0000"/>
                </a:solidFill>
              </a:rPr>
              <a:t>1</a:t>
            </a:r>
            <a:r>
              <a:rPr lang="en-US" sz="2800" baseline="-25000" dirty="0" smtClean="0">
                <a:solidFill>
                  <a:srgbClr val="000000"/>
                </a:solidFill>
              </a:rPr>
              <a:t>     </a:t>
            </a:r>
            <a:r>
              <a:rPr lang="en-US" sz="2800" dirty="0" smtClean="0">
                <a:solidFill>
                  <a:srgbClr val="000000"/>
                </a:solidFill>
              </a:rPr>
              <a:t>B) </a:t>
            </a:r>
            <a:r>
              <a:rPr lang="en-US" sz="2800" dirty="0">
                <a:solidFill>
                  <a:srgbClr val="000000"/>
                </a:solidFill>
              </a:rPr>
              <a:t>φ</a:t>
            </a:r>
            <a:r>
              <a:rPr lang="en-US" sz="2800" baseline="-25000" dirty="0">
                <a:solidFill>
                  <a:srgbClr val="000000"/>
                </a:solidFill>
              </a:rPr>
              <a:t>2</a:t>
            </a:r>
            <a:r>
              <a:rPr lang="en-US" sz="2800" dirty="0" smtClean="0">
                <a:solidFill>
                  <a:srgbClr val="000000"/>
                </a:solidFill>
              </a:rPr>
              <a:t> </a:t>
            </a:r>
          </a:p>
          <a:p>
            <a:endParaRPr lang="en-US" sz="2800" dirty="0">
              <a:solidFill>
                <a:srgbClr val="000000"/>
              </a:solidFill>
            </a:endParaRPr>
          </a:p>
        </p:txBody>
      </p:sp>
    </p:spTree>
    <p:extLst>
      <p:ext uri="{BB962C8B-B14F-4D97-AF65-F5344CB8AC3E}">
        <p14:creationId xmlns:p14="http://schemas.microsoft.com/office/powerpoint/2010/main" val="363493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22</a:t>
            </a:fld>
            <a:endParaRPr lang="en-US">
              <a:solidFill>
                <a:srgbClr val="000000"/>
              </a:solidFill>
            </a:endParaRPr>
          </a:p>
        </p:txBody>
      </p:sp>
      <p:graphicFrame>
        <p:nvGraphicFramePr>
          <p:cNvPr id="1423362" name="Object 2"/>
          <p:cNvGraphicFramePr>
            <a:graphicFrameLocks noChangeAspect="1"/>
          </p:cNvGraphicFramePr>
          <p:nvPr/>
        </p:nvGraphicFramePr>
        <p:xfrm>
          <a:off x="6462721" y="101597"/>
          <a:ext cx="2555071" cy="524933"/>
        </p:xfrm>
        <a:graphic>
          <a:graphicData uri="http://schemas.openxmlformats.org/presentationml/2006/ole">
            <mc:AlternateContent xmlns:mc="http://schemas.openxmlformats.org/markup-compatibility/2006">
              <mc:Choice xmlns:v="urn:schemas-microsoft-com:vml" Requires="v">
                <p:oleObj spid="_x0000_s1268758" name="Equation" r:id="rId4" imgW="927100" imgH="190500" progId="Equation.3">
                  <p:embed/>
                </p:oleObj>
              </mc:Choice>
              <mc:Fallback>
                <p:oleObj name="Equation" r:id="rId4" imgW="9271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721" y="101597"/>
                        <a:ext cx="2555071" cy="524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3866" y="135469"/>
            <a:ext cx="8839200" cy="954107"/>
          </a:xfrm>
          <a:prstGeom prst="rect">
            <a:avLst/>
          </a:prstGeom>
          <a:noFill/>
        </p:spPr>
        <p:txBody>
          <a:bodyPr wrap="square" rtlCol="0">
            <a:spAutoFit/>
          </a:bodyPr>
          <a:lstStyle/>
          <a:p>
            <a:r>
              <a:rPr lang="en-US" sz="2800" dirty="0">
                <a:solidFill>
                  <a:srgbClr val="000000"/>
                </a:solidFill>
              </a:rPr>
              <a:t>What is the </a:t>
            </a:r>
            <a:r>
              <a:rPr lang="en-US" sz="2800" dirty="0" smtClean="0">
                <a:solidFill>
                  <a:srgbClr val="000000"/>
                </a:solidFill>
              </a:rPr>
              <a:t>general </a:t>
            </a:r>
            <a:r>
              <a:rPr lang="en-US" sz="2800" dirty="0">
                <a:solidFill>
                  <a:srgbClr val="000000"/>
                </a:solidFill>
              </a:rPr>
              <a:t>solution to the ODE</a:t>
            </a:r>
          </a:p>
          <a:p>
            <a:r>
              <a:rPr lang="en-US" sz="2800" dirty="0">
                <a:solidFill>
                  <a:srgbClr val="000000"/>
                </a:solidFill>
              </a:rPr>
              <a:t>where </a:t>
            </a:r>
            <a:r>
              <a:rPr lang="en-US" sz="2800" dirty="0" err="1">
                <a:solidFill>
                  <a:srgbClr val="000000"/>
                </a:solidFill>
              </a:rPr>
              <a:t>ω</a:t>
            </a:r>
            <a:r>
              <a:rPr lang="en-US" sz="2800" dirty="0">
                <a:solidFill>
                  <a:srgbClr val="000000"/>
                </a:solidFill>
              </a:rPr>
              <a:t> is some (known) constant?</a:t>
            </a:r>
          </a:p>
        </p:txBody>
      </p:sp>
      <p:graphicFrame>
        <p:nvGraphicFramePr>
          <p:cNvPr id="1423363" name="Object 3"/>
          <p:cNvGraphicFramePr>
            <a:graphicFrameLocks noChangeAspect="1"/>
          </p:cNvGraphicFramePr>
          <p:nvPr>
            <p:extLst>
              <p:ext uri="{D42A27DB-BD31-4B8C-83A1-F6EECF244321}">
                <p14:modId xmlns:p14="http://schemas.microsoft.com/office/powerpoint/2010/main" val="4271867426"/>
              </p:ext>
            </p:extLst>
          </p:nvPr>
        </p:nvGraphicFramePr>
        <p:xfrm>
          <a:off x="695325" y="1252538"/>
          <a:ext cx="7664450" cy="3817937"/>
        </p:xfrm>
        <a:graphic>
          <a:graphicData uri="http://schemas.openxmlformats.org/presentationml/2006/ole">
            <mc:AlternateContent xmlns:mc="http://schemas.openxmlformats.org/markup-compatibility/2006">
              <mc:Choice xmlns:v="urn:schemas-microsoft-com:vml" Requires="v">
                <p:oleObj spid="_x0000_s1268759" name="Equation" r:id="rId6" imgW="2781300" imgH="1384300" progId="Equation.3">
                  <p:embed/>
                </p:oleObj>
              </mc:Choice>
              <mc:Fallback>
                <p:oleObj name="Equation" r:id="rId6" imgW="2781300" imgH="1384300" progId="Equation.3">
                  <p:embed/>
                  <p:pic>
                    <p:nvPicPr>
                      <p:cNvPr id="0" name=""/>
                      <p:cNvPicPr>
                        <a:picLocks noChangeAspect="1" noChangeArrowheads="1"/>
                      </p:cNvPicPr>
                      <p:nvPr/>
                    </p:nvPicPr>
                    <p:blipFill>
                      <a:blip r:embed="rId7"/>
                      <a:srcRect/>
                      <a:stretch>
                        <a:fillRect/>
                      </a:stretch>
                    </p:blipFill>
                    <p:spPr bwMode="auto">
                      <a:xfrm>
                        <a:off x="695325" y="1252538"/>
                        <a:ext cx="7664450" cy="3817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03200" y="5922204"/>
            <a:ext cx="8331200" cy="830997"/>
          </a:xfrm>
          <a:prstGeom prst="rect">
            <a:avLst/>
          </a:prstGeom>
          <a:noFill/>
        </p:spPr>
        <p:txBody>
          <a:bodyPr wrap="square" rtlCol="0">
            <a:spAutoFit/>
          </a:bodyPr>
          <a:lstStyle/>
          <a:p>
            <a:r>
              <a:rPr lang="en-US" dirty="0" smtClean="0">
                <a:solidFill>
                  <a:srgbClr val="000000"/>
                </a:solidFill>
              </a:rPr>
              <a:t>Is </a:t>
            </a:r>
            <a:r>
              <a:rPr lang="en-US" dirty="0">
                <a:solidFill>
                  <a:srgbClr val="000000"/>
                </a:solidFill>
              </a:rPr>
              <a:t>there any OTHER general form for this solution</a:t>
            </a:r>
            <a:r>
              <a:rPr lang="en-US" dirty="0" smtClean="0">
                <a:solidFill>
                  <a:srgbClr val="000000"/>
                </a:solidFill>
              </a:rPr>
              <a:t>? How many are there? How many might there be?  </a:t>
            </a:r>
            <a:endParaRPr lang="en-US" dirty="0">
              <a:solidFill>
                <a:srgbClr val="000000"/>
              </a:solidFill>
            </a:endParaRPr>
          </a:p>
        </p:txBody>
      </p:sp>
    </p:spTree>
    <p:extLst>
      <p:ext uri="{BB962C8B-B14F-4D97-AF65-F5344CB8AC3E}">
        <p14:creationId xmlns:p14="http://schemas.microsoft.com/office/powerpoint/2010/main" val="388239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23</a:t>
            </a:fld>
            <a:endParaRPr lang="en-US">
              <a:solidFill>
                <a:srgbClr val="000000"/>
              </a:solidFill>
            </a:endParaRPr>
          </a:p>
        </p:txBody>
      </p:sp>
      <p:sp>
        <p:nvSpPr>
          <p:cNvPr id="5" name="Rectangle 4"/>
          <p:cNvSpPr/>
          <p:nvPr/>
        </p:nvSpPr>
        <p:spPr bwMode="auto">
          <a:xfrm>
            <a:off x="2302933" y="2912528"/>
            <a:ext cx="846667" cy="72813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Freeform 5"/>
          <p:cNvSpPr/>
          <p:nvPr/>
        </p:nvSpPr>
        <p:spPr bwMode="auto">
          <a:xfrm>
            <a:off x="880532" y="2946396"/>
            <a:ext cx="1405467" cy="541866"/>
          </a:xfrm>
          <a:custGeom>
            <a:avLst/>
            <a:gdLst>
              <a:gd name="connsiteX0" fmla="*/ 0 w 1405467"/>
              <a:gd name="connsiteY0" fmla="*/ 338666 h 541866"/>
              <a:gd name="connsiteX1" fmla="*/ 287867 w 1405467"/>
              <a:gd name="connsiteY1" fmla="*/ 0 h 541866"/>
              <a:gd name="connsiteX2" fmla="*/ 592667 w 1405467"/>
              <a:gd name="connsiteY2" fmla="*/ 541866 h 541866"/>
              <a:gd name="connsiteX3" fmla="*/ 897467 w 1405467"/>
              <a:gd name="connsiteY3" fmla="*/ 16933 h 541866"/>
              <a:gd name="connsiteX4" fmla="*/ 1202267 w 1405467"/>
              <a:gd name="connsiteY4" fmla="*/ 524933 h 541866"/>
              <a:gd name="connsiteX5" fmla="*/ 1405467 w 1405467"/>
              <a:gd name="connsiteY5" fmla="*/ 23706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467" h="541866">
                <a:moveTo>
                  <a:pt x="0" y="338666"/>
                </a:moveTo>
                <a:lnTo>
                  <a:pt x="287867" y="0"/>
                </a:lnTo>
                <a:lnTo>
                  <a:pt x="592667" y="541866"/>
                </a:lnTo>
                <a:lnTo>
                  <a:pt x="897467" y="16933"/>
                </a:lnTo>
                <a:lnTo>
                  <a:pt x="1202267" y="524933"/>
                </a:lnTo>
                <a:lnTo>
                  <a:pt x="1405467" y="237066"/>
                </a:lnTo>
              </a:path>
            </a:pathLst>
          </a:custGeom>
          <a:noFill/>
          <a:ln w="381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cxnSp>
        <p:nvCxnSpPr>
          <p:cNvPr id="7" name="Straight Connector 6"/>
          <p:cNvCxnSpPr/>
          <p:nvPr/>
        </p:nvCxnSpPr>
        <p:spPr bwMode="auto">
          <a:xfrm rot="5400000">
            <a:off x="67733" y="3369728"/>
            <a:ext cx="1625600" cy="1588"/>
          </a:xfrm>
          <a:prstGeom prst="line">
            <a:avLst/>
          </a:prstGeom>
          <a:noFill/>
          <a:ln w="12700" cap="flat" cmpd="sng" algn="ctr">
            <a:solidFill>
              <a:schemeClr val="tx1"/>
            </a:solidFill>
            <a:prstDash val="solid"/>
            <a:round/>
            <a:headEnd type="none" w="med" len="med"/>
            <a:tailEnd type="none"/>
          </a:ln>
          <a:effectLst/>
        </p:spPr>
      </p:cxnSp>
      <p:cxnSp>
        <p:nvCxnSpPr>
          <p:cNvPr id="10" name="Straight Connector 9"/>
          <p:cNvCxnSpPr/>
          <p:nvPr/>
        </p:nvCxnSpPr>
        <p:spPr bwMode="auto">
          <a:xfrm rot="5400000">
            <a:off x="3759200" y="3183461"/>
            <a:ext cx="1625600" cy="1588"/>
          </a:xfrm>
          <a:prstGeom prst="line">
            <a:avLst/>
          </a:prstGeom>
          <a:noFill/>
          <a:ln w="12700" cap="flat" cmpd="sng" algn="ctr">
            <a:solidFill>
              <a:schemeClr val="tx1"/>
            </a:solidFill>
            <a:prstDash val="solid"/>
            <a:round/>
            <a:headEnd type="none" w="med" len="med"/>
            <a:tailEnd type="none"/>
          </a:ln>
          <a:effectLst/>
        </p:spPr>
      </p:cxnSp>
      <p:sp>
        <p:nvSpPr>
          <p:cNvPr id="11" name="TextBox 10"/>
          <p:cNvSpPr txBox="1"/>
          <p:nvPr/>
        </p:nvSpPr>
        <p:spPr>
          <a:xfrm>
            <a:off x="1320800" y="2353728"/>
            <a:ext cx="364202" cy="523220"/>
          </a:xfrm>
          <a:prstGeom prst="rect">
            <a:avLst/>
          </a:prstGeom>
          <a:noFill/>
        </p:spPr>
        <p:txBody>
          <a:bodyPr wrap="none" rtlCol="0">
            <a:spAutoFit/>
          </a:bodyPr>
          <a:lstStyle/>
          <a:p>
            <a:r>
              <a:rPr lang="en-US" sz="2800">
                <a:solidFill>
                  <a:srgbClr val="000000"/>
                </a:solidFill>
              </a:rPr>
              <a:t>k</a:t>
            </a:r>
          </a:p>
        </p:txBody>
      </p:sp>
      <p:sp>
        <p:nvSpPr>
          <p:cNvPr id="12" name="TextBox 11"/>
          <p:cNvSpPr txBox="1"/>
          <p:nvPr/>
        </p:nvSpPr>
        <p:spPr>
          <a:xfrm>
            <a:off x="3606800" y="2387595"/>
            <a:ext cx="569387" cy="523220"/>
          </a:xfrm>
          <a:prstGeom prst="rect">
            <a:avLst/>
          </a:prstGeom>
          <a:noFill/>
        </p:spPr>
        <p:txBody>
          <a:bodyPr wrap="none" rtlCol="0">
            <a:spAutoFit/>
          </a:bodyPr>
          <a:lstStyle/>
          <a:p>
            <a:r>
              <a:rPr lang="en-US" sz="2800">
                <a:solidFill>
                  <a:srgbClr val="000000"/>
                </a:solidFill>
              </a:rPr>
              <a:t>2k</a:t>
            </a:r>
          </a:p>
        </p:txBody>
      </p:sp>
      <p:sp>
        <p:nvSpPr>
          <p:cNvPr id="13" name="TextBox 12"/>
          <p:cNvSpPr txBox="1"/>
          <p:nvPr/>
        </p:nvSpPr>
        <p:spPr>
          <a:xfrm>
            <a:off x="2506133" y="2946395"/>
            <a:ext cx="483776" cy="523220"/>
          </a:xfrm>
          <a:prstGeom prst="rect">
            <a:avLst/>
          </a:prstGeom>
          <a:noFill/>
        </p:spPr>
        <p:txBody>
          <a:bodyPr wrap="none" rtlCol="0">
            <a:spAutoFit/>
          </a:bodyPr>
          <a:lstStyle/>
          <a:p>
            <a:r>
              <a:rPr lang="en-US" sz="2800">
                <a:solidFill>
                  <a:srgbClr val="000000"/>
                </a:solidFill>
              </a:rPr>
              <a:t>m</a:t>
            </a:r>
          </a:p>
        </p:txBody>
      </p:sp>
      <p:sp>
        <p:nvSpPr>
          <p:cNvPr id="14" name="TextBox 13"/>
          <p:cNvSpPr txBox="1"/>
          <p:nvPr/>
        </p:nvSpPr>
        <p:spPr>
          <a:xfrm>
            <a:off x="491065" y="457200"/>
            <a:ext cx="7907867" cy="1723549"/>
          </a:xfrm>
          <a:prstGeom prst="rect">
            <a:avLst/>
          </a:prstGeom>
          <a:noFill/>
        </p:spPr>
        <p:txBody>
          <a:bodyPr wrap="square" rtlCol="0">
            <a:spAutoFit/>
          </a:bodyPr>
          <a:lstStyle/>
          <a:p>
            <a:r>
              <a:rPr lang="en-US" sz="2800">
                <a:solidFill>
                  <a:srgbClr val="000000"/>
                </a:solidFill>
              </a:rPr>
              <a:t>Neglecting all damping, and considering just 1D  motion, what is the angular frequency at which this mass will oscillate? </a:t>
            </a:r>
            <a:r>
              <a:rPr lang="en-US" sz="2200">
                <a:solidFill>
                  <a:srgbClr val="000000"/>
                </a:solidFill>
              </a:rPr>
              <a:t>(The mass is at the equilibrium position for both springs at the point shown)</a:t>
            </a:r>
          </a:p>
        </p:txBody>
      </p:sp>
      <p:sp>
        <p:nvSpPr>
          <p:cNvPr id="16" name="TextBox 15"/>
          <p:cNvSpPr txBox="1"/>
          <p:nvPr/>
        </p:nvSpPr>
        <p:spPr>
          <a:xfrm>
            <a:off x="558800" y="4180344"/>
            <a:ext cx="3339376" cy="2677656"/>
          </a:xfrm>
          <a:prstGeom prst="rect">
            <a:avLst/>
          </a:prstGeom>
          <a:noFill/>
        </p:spPr>
        <p:txBody>
          <a:bodyPr wrap="none" rtlCol="0">
            <a:spAutoFit/>
          </a:bodyPr>
          <a:lstStyle/>
          <a:p>
            <a:pPr marL="514350" indent="-514350">
              <a:buFontTx/>
              <a:buAutoNum type="alphaUcParenR"/>
            </a:pPr>
            <a:r>
              <a:rPr lang="en-US" sz="2800">
                <a:solidFill>
                  <a:srgbClr val="000000"/>
                </a:solidFill>
              </a:rPr>
              <a:t> Sqrt[k/m]</a:t>
            </a:r>
          </a:p>
          <a:p>
            <a:pPr marL="514350" indent="-514350">
              <a:buFontTx/>
              <a:buAutoNum type="alphaUcParenR"/>
            </a:pPr>
            <a:r>
              <a:rPr lang="en-US" sz="2800">
                <a:solidFill>
                  <a:srgbClr val="000000"/>
                </a:solidFill>
              </a:rPr>
              <a:t> Sqrt[1.5 k/m]</a:t>
            </a:r>
          </a:p>
          <a:p>
            <a:pPr marL="514350" indent="-514350">
              <a:buFontTx/>
              <a:buAutoNum type="alphaUcParenR"/>
            </a:pPr>
            <a:r>
              <a:rPr lang="en-US" sz="2800">
                <a:solidFill>
                  <a:srgbClr val="000000"/>
                </a:solidFill>
              </a:rPr>
              <a:t> Sqrt[3k/m]</a:t>
            </a:r>
          </a:p>
          <a:p>
            <a:pPr marL="514350" indent="-514350">
              <a:buFontTx/>
              <a:buAutoNum type="alphaUcParenR"/>
            </a:pPr>
            <a:r>
              <a:rPr lang="en-US" sz="2800">
                <a:solidFill>
                  <a:srgbClr val="000000"/>
                </a:solidFill>
              </a:rPr>
              <a:t> Sqrt[5k/m]</a:t>
            </a:r>
          </a:p>
          <a:p>
            <a:pPr marL="514350" indent="-514350">
              <a:buFontTx/>
              <a:buAutoNum type="alphaUcParenR"/>
            </a:pPr>
            <a:r>
              <a:rPr lang="en-US" sz="2800">
                <a:solidFill>
                  <a:srgbClr val="000000"/>
                </a:solidFill>
              </a:rPr>
              <a:t> Something else!</a:t>
            </a:r>
          </a:p>
          <a:p>
            <a:pPr marL="514350" indent="-514350">
              <a:buFontTx/>
              <a:buAutoNum type="alphaUcParenR"/>
            </a:pPr>
            <a:endParaRPr lang="en-US" sz="2800">
              <a:solidFill>
                <a:srgbClr val="000000"/>
              </a:solidFill>
            </a:endParaRPr>
          </a:p>
        </p:txBody>
      </p:sp>
      <p:sp>
        <p:nvSpPr>
          <p:cNvPr id="17" name="Freeform 16"/>
          <p:cNvSpPr/>
          <p:nvPr/>
        </p:nvSpPr>
        <p:spPr bwMode="auto">
          <a:xfrm>
            <a:off x="3166533" y="2980262"/>
            <a:ext cx="1337734" cy="541866"/>
          </a:xfrm>
          <a:custGeom>
            <a:avLst/>
            <a:gdLst>
              <a:gd name="connsiteX0" fmla="*/ 0 w 1405467"/>
              <a:gd name="connsiteY0" fmla="*/ 338666 h 541866"/>
              <a:gd name="connsiteX1" fmla="*/ 287867 w 1405467"/>
              <a:gd name="connsiteY1" fmla="*/ 0 h 541866"/>
              <a:gd name="connsiteX2" fmla="*/ 592667 w 1405467"/>
              <a:gd name="connsiteY2" fmla="*/ 541866 h 541866"/>
              <a:gd name="connsiteX3" fmla="*/ 897467 w 1405467"/>
              <a:gd name="connsiteY3" fmla="*/ 16933 h 541866"/>
              <a:gd name="connsiteX4" fmla="*/ 1202267 w 1405467"/>
              <a:gd name="connsiteY4" fmla="*/ 524933 h 541866"/>
              <a:gd name="connsiteX5" fmla="*/ 1405467 w 1405467"/>
              <a:gd name="connsiteY5" fmla="*/ 23706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467" h="541866">
                <a:moveTo>
                  <a:pt x="0" y="338666"/>
                </a:moveTo>
                <a:lnTo>
                  <a:pt x="287867" y="0"/>
                </a:lnTo>
                <a:lnTo>
                  <a:pt x="592667" y="541866"/>
                </a:lnTo>
                <a:lnTo>
                  <a:pt x="897467" y="16933"/>
                </a:lnTo>
                <a:lnTo>
                  <a:pt x="1202267" y="524933"/>
                </a:lnTo>
                <a:lnTo>
                  <a:pt x="1405467" y="237066"/>
                </a:lnTo>
              </a:path>
            </a:pathLst>
          </a:custGeom>
          <a:noFill/>
          <a:ln w="1016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816967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24</a:t>
            </a:fld>
            <a:endParaRPr lang="en-US"/>
          </a:p>
        </p:txBody>
      </p:sp>
      <p:sp>
        <p:nvSpPr>
          <p:cNvPr id="3" name="TextBox 2"/>
          <p:cNvSpPr txBox="1"/>
          <p:nvPr/>
        </p:nvSpPr>
        <p:spPr>
          <a:xfrm>
            <a:off x="2692400" y="2116667"/>
            <a:ext cx="3388706" cy="738664"/>
          </a:xfrm>
          <a:prstGeom prst="rect">
            <a:avLst/>
          </a:prstGeom>
          <a:noFill/>
        </p:spPr>
        <p:txBody>
          <a:bodyPr wrap="none" rtlCol="0">
            <a:spAutoFit/>
          </a:bodyPr>
          <a:lstStyle/>
          <a:p>
            <a:r>
              <a:rPr lang="en-US" sz="4200"/>
              <a:t>Phase Space</a:t>
            </a:r>
          </a:p>
        </p:txBody>
      </p:sp>
    </p:spTree>
    <p:extLst>
      <p:ext uri="{BB962C8B-B14F-4D97-AF65-F5344CB8AC3E}">
        <p14:creationId xmlns:p14="http://schemas.microsoft.com/office/powerpoint/2010/main" val="171462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25</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4764590" y="1583265"/>
            <a:ext cx="4356100" cy="3759200"/>
          </a:xfrm>
          <a:prstGeom prst="rect">
            <a:avLst/>
          </a:prstGeom>
        </p:spPr>
      </p:pic>
      <p:sp>
        <p:nvSpPr>
          <p:cNvPr id="7" name="TextBox 6"/>
          <p:cNvSpPr txBox="1"/>
          <p:nvPr/>
        </p:nvSpPr>
        <p:spPr>
          <a:xfrm>
            <a:off x="237067" y="5042118"/>
            <a:ext cx="8906933" cy="1692771"/>
          </a:xfrm>
          <a:prstGeom prst="rect">
            <a:avLst/>
          </a:prstGeom>
          <a:noFill/>
        </p:spPr>
        <p:txBody>
          <a:bodyPr wrap="square" rtlCol="0">
            <a:spAutoFit/>
          </a:bodyPr>
          <a:lstStyle/>
          <a:p>
            <a:r>
              <a:rPr lang="en-US" sz="2600" smtClean="0">
                <a:solidFill>
                  <a:srgbClr val="000000"/>
                </a:solidFill>
              </a:rPr>
              <a:t>2) How does a phase space diagram  change, if you start it with a bigger initial stretch?</a:t>
            </a:r>
          </a:p>
          <a:p>
            <a:r>
              <a:rPr lang="en-US" sz="2600" smtClean="0">
                <a:solidFill>
                  <a:srgbClr val="000000"/>
                </a:solidFill>
              </a:rPr>
              <a:t>3) How does a phase space diagram change, if the phase “δ” in x(t)=Acos(ωt-δ) changes? </a:t>
            </a:r>
            <a:endParaRPr lang="en-US" sz="2600">
              <a:solidFill>
                <a:srgbClr val="000000"/>
              </a:solidFill>
            </a:endParaRPr>
          </a:p>
        </p:txBody>
      </p:sp>
      <p:sp>
        <p:nvSpPr>
          <p:cNvPr id="3" name="TextBox 2"/>
          <p:cNvSpPr txBox="1"/>
          <p:nvPr/>
        </p:nvSpPr>
        <p:spPr>
          <a:xfrm>
            <a:off x="135469" y="84673"/>
            <a:ext cx="8906933" cy="2092881"/>
          </a:xfrm>
          <a:prstGeom prst="rect">
            <a:avLst/>
          </a:prstGeom>
          <a:noFill/>
        </p:spPr>
        <p:txBody>
          <a:bodyPr wrap="square" rtlCol="0">
            <a:spAutoFit/>
          </a:bodyPr>
          <a:lstStyle/>
          <a:p>
            <a:r>
              <a:rPr lang="en-US" sz="2600" dirty="0" smtClean="0">
                <a:solidFill>
                  <a:srgbClr val="000000"/>
                </a:solidFill>
              </a:rPr>
              <a:t>If you finish early, click in on this question:</a:t>
            </a:r>
          </a:p>
          <a:p>
            <a:pPr marL="514350" indent="-514350">
              <a:buFontTx/>
              <a:buAutoNum type="arabicParenR"/>
            </a:pPr>
            <a:r>
              <a:rPr lang="en-US" sz="2600" dirty="0" smtClean="0">
                <a:solidFill>
                  <a:srgbClr val="000000"/>
                </a:solidFill>
              </a:rPr>
              <a:t>Phase paths A and B both describe a harmonic oscillator with the same mass m. Which path describes the system with a bigger spring constant k?</a:t>
            </a:r>
          </a:p>
          <a:p>
            <a:r>
              <a:rPr lang="en-US" sz="2600" dirty="0" smtClean="0">
                <a:solidFill>
                  <a:srgbClr val="000000"/>
                </a:solidFill>
              </a:rPr>
              <a:t>C) Other/undetermined…</a:t>
            </a:r>
            <a:endParaRPr lang="en-US" sz="2600" dirty="0">
              <a:solidFill>
                <a:srgbClr val="000000"/>
              </a:solidFill>
            </a:endParaRPr>
          </a:p>
        </p:txBody>
      </p:sp>
      <p:cxnSp>
        <p:nvCxnSpPr>
          <p:cNvPr id="5" name="Straight Connector 4"/>
          <p:cNvCxnSpPr/>
          <p:nvPr/>
        </p:nvCxnSpPr>
        <p:spPr bwMode="auto">
          <a:xfrm>
            <a:off x="8144940" y="3285066"/>
            <a:ext cx="304800" cy="0"/>
          </a:xfrm>
          <a:prstGeom prst="line">
            <a:avLst/>
          </a:prstGeom>
          <a:noFill/>
          <a:ln w="38100" cap="flat" cmpd="sng" algn="ctr">
            <a:solidFill>
              <a:srgbClr val="000000"/>
            </a:solidFill>
            <a:prstDash val="solid"/>
            <a:round/>
            <a:headEnd type="none" w="med" len="med"/>
            <a:tailEnd type="none"/>
          </a:ln>
          <a:effectLst/>
        </p:spPr>
      </p:cxnSp>
    </p:spTree>
    <p:extLst>
      <p:ext uri="{BB962C8B-B14F-4D97-AF65-F5344CB8AC3E}">
        <p14:creationId xmlns:p14="http://schemas.microsoft.com/office/powerpoint/2010/main" val="211015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26</a:t>
            </a:fld>
            <a:endParaRPr lang="en-US">
              <a:solidFill>
                <a:srgbClr val="000000"/>
              </a:solidFill>
            </a:endParaRPr>
          </a:p>
        </p:txBody>
      </p:sp>
      <p:sp>
        <p:nvSpPr>
          <p:cNvPr id="3" name="TextBox 2"/>
          <p:cNvSpPr txBox="1"/>
          <p:nvPr/>
        </p:nvSpPr>
        <p:spPr>
          <a:xfrm>
            <a:off x="135469" y="84673"/>
            <a:ext cx="8906933" cy="1384995"/>
          </a:xfrm>
          <a:prstGeom prst="rect">
            <a:avLst/>
          </a:prstGeom>
          <a:noFill/>
        </p:spPr>
        <p:txBody>
          <a:bodyPr wrap="square" rtlCol="0">
            <a:spAutoFit/>
          </a:bodyPr>
          <a:lstStyle/>
          <a:p>
            <a:r>
              <a:rPr lang="en-US" sz="2800" smtClean="0">
                <a:solidFill>
                  <a:srgbClr val="000000"/>
                </a:solidFill>
              </a:rPr>
              <a:t>Phase paths A and B both describe a harmonic oscillator with the same mass m. Which path describes the system with a bigger spring constant k?</a:t>
            </a:r>
            <a:endParaRPr lang="en-US" sz="2800">
              <a:solidFill>
                <a:srgbClr val="000000"/>
              </a:solidFill>
            </a:endParaRPr>
          </a:p>
        </p:txBody>
      </p:sp>
      <p:sp>
        <p:nvSpPr>
          <p:cNvPr id="5" name="TextBox 4"/>
          <p:cNvSpPr txBox="1"/>
          <p:nvPr/>
        </p:nvSpPr>
        <p:spPr>
          <a:xfrm>
            <a:off x="897467" y="5452534"/>
            <a:ext cx="7030365" cy="954107"/>
          </a:xfrm>
          <a:prstGeom prst="rect">
            <a:avLst/>
          </a:prstGeom>
          <a:noFill/>
        </p:spPr>
        <p:txBody>
          <a:bodyPr wrap="none" rtlCol="0">
            <a:spAutoFit/>
          </a:bodyPr>
          <a:lstStyle/>
          <a:p>
            <a:pPr marL="514350" indent="-514350"/>
            <a:r>
              <a:rPr lang="en-US" sz="2800" dirty="0">
                <a:solidFill>
                  <a:srgbClr val="000000"/>
                </a:solidFill>
              </a:rPr>
              <a:t>C) both are </a:t>
            </a:r>
            <a:r>
              <a:rPr lang="en-US" sz="2800" dirty="0" smtClean="0">
                <a:solidFill>
                  <a:srgbClr val="000000"/>
                </a:solidFill>
              </a:rPr>
              <a:t>(or at least could be!) the </a:t>
            </a:r>
            <a:r>
              <a:rPr lang="en-US" sz="2800" dirty="0">
                <a:solidFill>
                  <a:srgbClr val="000000"/>
                </a:solidFill>
              </a:rPr>
              <a:t>same</a:t>
            </a:r>
          </a:p>
          <a:p>
            <a:pPr marL="514350" indent="-514350"/>
            <a:r>
              <a:rPr lang="en-US" sz="2800" dirty="0">
                <a:solidFill>
                  <a:srgbClr val="000000"/>
                </a:solidFill>
              </a:rPr>
              <a:t>D) Not enough info/???</a:t>
            </a:r>
          </a:p>
        </p:txBody>
      </p:sp>
      <p:pic>
        <p:nvPicPr>
          <p:cNvPr id="6" name="Picture 5"/>
          <p:cNvPicPr>
            <a:picLocks noChangeAspect="1"/>
          </p:cNvPicPr>
          <p:nvPr/>
        </p:nvPicPr>
        <p:blipFill>
          <a:blip r:embed="rId3"/>
          <a:stretch>
            <a:fillRect/>
          </a:stretch>
        </p:blipFill>
        <p:spPr>
          <a:xfrm>
            <a:off x="2393950" y="1549400"/>
            <a:ext cx="4356100" cy="3759200"/>
          </a:xfrm>
          <a:prstGeom prst="rect">
            <a:avLst/>
          </a:prstGeom>
        </p:spPr>
      </p:pic>
      <p:cxnSp>
        <p:nvCxnSpPr>
          <p:cNvPr id="7" name="Straight Connector 6"/>
          <p:cNvCxnSpPr/>
          <p:nvPr/>
        </p:nvCxnSpPr>
        <p:spPr bwMode="auto">
          <a:xfrm>
            <a:off x="5842027" y="3268129"/>
            <a:ext cx="304800" cy="0"/>
          </a:xfrm>
          <a:prstGeom prst="line">
            <a:avLst/>
          </a:prstGeom>
          <a:noFill/>
          <a:ln w="38100" cap="flat" cmpd="sng" algn="ctr">
            <a:solidFill>
              <a:srgbClr val="000000"/>
            </a:solidFill>
            <a:prstDash val="solid"/>
            <a:round/>
            <a:headEnd type="none" w="med" len="med"/>
            <a:tailEnd type="none"/>
          </a:ln>
          <a:effectLst/>
        </p:spPr>
      </p:cxnSp>
    </p:spTree>
    <p:extLst>
      <p:ext uri="{BB962C8B-B14F-4D97-AF65-F5344CB8AC3E}">
        <p14:creationId xmlns:p14="http://schemas.microsoft.com/office/powerpoint/2010/main" val="117089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27</a:t>
            </a:fld>
            <a:endParaRPr lang="en-US">
              <a:solidFill>
                <a:srgbClr val="000000"/>
              </a:solidFill>
            </a:endParaRPr>
          </a:p>
        </p:txBody>
      </p:sp>
      <p:sp>
        <p:nvSpPr>
          <p:cNvPr id="3" name="TextBox 2"/>
          <p:cNvSpPr txBox="1"/>
          <p:nvPr/>
        </p:nvSpPr>
        <p:spPr>
          <a:xfrm>
            <a:off x="237067" y="406400"/>
            <a:ext cx="8906933" cy="1384995"/>
          </a:xfrm>
          <a:prstGeom prst="rect">
            <a:avLst/>
          </a:prstGeom>
          <a:noFill/>
        </p:spPr>
        <p:txBody>
          <a:bodyPr wrap="square" rtlCol="0">
            <a:spAutoFit/>
          </a:bodyPr>
          <a:lstStyle/>
          <a:p>
            <a:r>
              <a:rPr lang="en-US" sz="2800" smtClean="0">
                <a:solidFill>
                  <a:srgbClr val="000000"/>
                </a:solidFill>
              </a:rPr>
              <a:t>Phase paths A &amp; B below attempt to describe the mass-on-a-spring simple harmonic oscillator.  </a:t>
            </a:r>
            <a:br>
              <a:rPr lang="en-US" sz="2800" smtClean="0">
                <a:solidFill>
                  <a:srgbClr val="000000"/>
                </a:solidFill>
              </a:rPr>
            </a:br>
            <a:r>
              <a:rPr lang="en-US" sz="2800" smtClean="0">
                <a:solidFill>
                  <a:srgbClr val="3366FF"/>
                </a:solidFill>
              </a:rPr>
              <a:t>Which path is physically possible?</a:t>
            </a:r>
            <a:endParaRPr lang="en-US" sz="2800">
              <a:solidFill>
                <a:srgbClr val="3366FF"/>
              </a:solidFill>
            </a:endParaRPr>
          </a:p>
        </p:txBody>
      </p:sp>
      <p:pic>
        <p:nvPicPr>
          <p:cNvPr id="4" name="Picture 3"/>
          <p:cNvPicPr>
            <a:picLocks noChangeAspect="1"/>
          </p:cNvPicPr>
          <p:nvPr/>
        </p:nvPicPr>
        <p:blipFill>
          <a:blip r:embed="rId3"/>
          <a:stretch>
            <a:fillRect/>
          </a:stretch>
        </p:blipFill>
        <p:spPr>
          <a:xfrm>
            <a:off x="254000" y="1835150"/>
            <a:ext cx="8636000" cy="3187700"/>
          </a:xfrm>
          <a:prstGeom prst="rect">
            <a:avLst/>
          </a:prstGeom>
        </p:spPr>
      </p:pic>
      <p:sp>
        <p:nvSpPr>
          <p:cNvPr id="5" name="TextBox 4"/>
          <p:cNvSpPr txBox="1"/>
          <p:nvPr/>
        </p:nvSpPr>
        <p:spPr>
          <a:xfrm>
            <a:off x="897467" y="5130801"/>
            <a:ext cx="3537472" cy="954107"/>
          </a:xfrm>
          <a:prstGeom prst="rect">
            <a:avLst/>
          </a:prstGeom>
          <a:noFill/>
        </p:spPr>
        <p:txBody>
          <a:bodyPr wrap="none" rtlCol="0">
            <a:spAutoFit/>
          </a:bodyPr>
          <a:lstStyle/>
          <a:p>
            <a:pPr marL="514350" indent="-514350"/>
            <a:r>
              <a:rPr lang="en-US" sz="2800">
                <a:solidFill>
                  <a:srgbClr val="000000"/>
                </a:solidFill>
              </a:rPr>
              <a:t>C) both are possible</a:t>
            </a:r>
          </a:p>
          <a:p>
            <a:pPr marL="514350" indent="-514350"/>
            <a:r>
              <a:rPr lang="en-US" sz="2800">
                <a:solidFill>
                  <a:srgbClr val="000000"/>
                </a:solidFill>
              </a:rPr>
              <a:t>D) neither is possible</a:t>
            </a:r>
          </a:p>
        </p:txBody>
      </p:sp>
      <p:cxnSp>
        <p:nvCxnSpPr>
          <p:cNvPr id="7" name="Straight Connector 6"/>
          <p:cNvCxnSpPr/>
          <p:nvPr/>
        </p:nvCxnSpPr>
        <p:spPr bwMode="auto">
          <a:xfrm>
            <a:off x="1523999" y="2844800"/>
            <a:ext cx="270934" cy="1588"/>
          </a:xfrm>
          <a:prstGeom prst="line">
            <a:avLst/>
          </a:prstGeom>
          <a:noFill/>
          <a:ln w="381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28</a:t>
            </a:fld>
            <a:endParaRPr lang="en-US">
              <a:solidFill>
                <a:srgbClr val="000000"/>
              </a:solidFill>
            </a:endParaRPr>
          </a:p>
        </p:txBody>
      </p:sp>
      <p:sp>
        <p:nvSpPr>
          <p:cNvPr id="7" name="TextBox 6"/>
          <p:cNvSpPr txBox="1"/>
          <p:nvPr/>
        </p:nvSpPr>
        <p:spPr>
          <a:xfrm>
            <a:off x="237068" y="4737324"/>
            <a:ext cx="7450666" cy="892552"/>
          </a:xfrm>
          <a:prstGeom prst="rect">
            <a:avLst/>
          </a:prstGeom>
          <a:noFill/>
        </p:spPr>
        <p:txBody>
          <a:bodyPr wrap="square" rtlCol="0">
            <a:spAutoFit/>
          </a:bodyPr>
          <a:lstStyle/>
          <a:p>
            <a:r>
              <a:rPr lang="en-US" sz="2600" smtClean="0">
                <a:solidFill>
                  <a:srgbClr val="000000"/>
                </a:solidFill>
              </a:rPr>
              <a:t>1) How does the phase space diagram  change, </a:t>
            </a:r>
            <a:br>
              <a:rPr lang="en-US" sz="2600" smtClean="0">
                <a:solidFill>
                  <a:srgbClr val="000000"/>
                </a:solidFill>
              </a:rPr>
            </a:br>
            <a:r>
              <a:rPr lang="en-US" sz="2600" smtClean="0">
                <a:solidFill>
                  <a:srgbClr val="000000"/>
                </a:solidFill>
              </a:rPr>
              <a:t>if you start it with a bigger initial stretch?</a:t>
            </a:r>
          </a:p>
        </p:txBody>
      </p:sp>
      <p:sp>
        <p:nvSpPr>
          <p:cNvPr id="11" name="TextBox 10"/>
          <p:cNvSpPr txBox="1"/>
          <p:nvPr/>
        </p:nvSpPr>
        <p:spPr>
          <a:xfrm>
            <a:off x="2184399" y="1540933"/>
            <a:ext cx="377026" cy="523220"/>
          </a:xfrm>
          <a:prstGeom prst="rect">
            <a:avLst/>
          </a:prstGeom>
          <a:noFill/>
        </p:spPr>
        <p:txBody>
          <a:bodyPr wrap="none" rtlCol="0">
            <a:spAutoFit/>
          </a:bodyPr>
          <a:lstStyle/>
          <a:p>
            <a:r>
              <a:rPr lang="en-US" sz="2800">
                <a:solidFill>
                  <a:srgbClr val="000000"/>
                </a:solidFill>
              </a:rPr>
              <a:t>v</a:t>
            </a:r>
          </a:p>
        </p:txBody>
      </p:sp>
      <p:grpSp>
        <p:nvGrpSpPr>
          <p:cNvPr id="17" name="Group 16"/>
          <p:cNvGrpSpPr/>
          <p:nvPr/>
        </p:nvGrpSpPr>
        <p:grpSpPr>
          <a:xfrm>
            <a:off x="762000" y="1508656"/>
            <a:ext cx="3289559" cy="3199604"/>
            <a:chOff x="3268133" y="1542523"/>
            <a:chExt cx="3289559" cy="3199604"/>
          </a:xfrm>
        </p:grpSpPr>
        <p:cxnSp>
          <p:nvCxnSpPr>
            <p:cNvPr id="9" name="Straight Connector 8"/>
            <p:cNvCxnSpPr/>
            <p:nvPr/>
          </p:nvCxnSpPr>
          <p:spPr bwMode="auto">
            <a:xfrm>
              <a:off x="3268133" y="3217334"/>
              <a:ext cx="2777066" cy="1588"/>
            </a:xfrm>
            <a:prstGeom prst="line">
              <a:avLst/>
            </a:prstGeom>
            <a:noFill/>
            <a:ln w="12700" cap="flat" cmpd="sng" algn="ctr">
              <a:solidFill>
                <a:schemeClr val="tx1"/>
              </a:solidFill>
              <a:prstDash val="solid"/>
              <a:round/>
              <a:headEnd type="none" w="med" len="med"/>
              <a:tailEnd type="arrow"/>
            </a:ln>
            <a:effectLst/>
          </p:spPr>
        </p:cxnSp>
        <p:cxnSp>
          <p:nvCxnSpPr>
            <p:cNvPr id="10" name="Straight Connector 9"/>
            <p:cNvCxnSpPr/>
            <p:nvPr/>
          </p:nvCxnSpPr>
          <p:spPr bwMode="auto">
            <a:xfrm rot="5400000" flipH="1" flipV="1">
              <a:off x="3040725" y="3141531"/>
              <a:ext cx="3199604" cy="1588"/>
            </a:xfrm>
            <a:prstGeom prst="line">
              <a:avLst/>
            </a:prstGeom>
            <a:noFill/>
            <a:ln w="12700" cap="flat" cmpd="sng" algn="ctr">
              <a:solidFill>
                <a:schemeClr val="tx1"/>
              </a:solidFill>
              <a:prstDash val="solid"/>
              <a:round/>
              <a:headEnd type="none" w="med" len="med"/>
              <a:tailEnd type="arrow"/>
            </a:ln>
            <a:effectLst/>
          </p:spPr>
        </p:cxnSp>
        <p:sp>
          <p:nvSpPr>
            <p:cNvPr id="12" name="TextBox 11"/>
            <p:cNvSpPr txBox="1"/>
            <p:nvPr/>
          </p:nvSpPr>
          <p:spPr>
            <a:xfrm>
              <a:off x="6180666" y="3014133"/>
              <a:ext cx="377026" cy="523220"/>
            </a:xfrm>
            <a:prstGeom prst="rect">
              <a:avLst/>
            </a:prstGeom>
            <a:noFill/>
          </p:spPr>
          <p:txBody>
            <a:bodyPr wrap="none" rtlCol="0">
              <a:spAutoFit/>
            </a:bodyPr>
            <a:lstStyle/>
            <a:p>
              <a:r>
                <a:rPr lang="en-US" sz="2800">
                  <a:solidFill>
                    <a:srgbClr val="000000"/>
                  </a:solidFill>
                </a:rPr>
                <a:t>x</a:t>
              </a:r>
            </a:p>
          </p:txBody>
        </p:sp>
        <p:sp>
          <p:nvSpPr>
            <p:cNvPr id="13" name="Oval 12"/>
            <p:cNvSpPr/>
            <p:nvPr/>
          </p:nvSpPr>
          <p:spPr bwMode="auto">
            <a:xfrm>
              <a:off x="3657605" y="2065865"/>
              <a:ext cx="1981200" cy="2302933"/>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5" name="TextBox 14"/>
            <p:cNvSpPr txBox="1"/>
            <p:nvPr/>
          </p:nvSpPr>
          <p:spPr>
            <a:xfrm>
              <a:off x="4284131" y="1981201"/>
              <a:ext cx="384365" cy="523220"/>
            </a:xfrm>
            <a:prstGeom prst="rect">
              <a:avLst/>
            </a:prstGeom>
            <a:noFill/>
          </p:spPr>
          <p:txBody>
            <a:bodyPr wrap="none" rtlCol="0">
              <a:spAutoFit/>
            </a:bodyPr>
            <a:lstStyle/>
            <a:p>
              <a:r>
                <a:rPr lang="en-US" sz="2800">
                  <a:solidFill>
                    <a:srgbClr val="000000"/>
                  </a:solidFill>
                </a:rPr>
                <a:t>b</a:t>
              </a:r>
            </a:p>
          </p:txBody>
        </p:sp>
        <p:sp>
          <p:nvSpPr>
            <p:cNvPr id="16" name="TextBox 15"/>
            <p:cNvSpPr txBox="1"/>
            <p:nvPr/>
          </p:nvSpPr>
          <p:spPr>
            <a:xfrm>
              <a:off x="5604931" y="3335868"/>
              <a:ext cx="384365" cy="523220"/>
            </a:xfrm>
            <a:prstGeom prst="rect">
              <a:avLst/>
            </a:prstGeom>
            <a:noFill/>
          </p:spPr>
          <p:txBody>
            <a:bodyPr wrap="none" rtlCol="0">
              <a:spAutoFit/>
            </a:bodyPr>
            <a:lstStyle/>
            <a:p>
              <a:r>
                <a:rPr lang="en-US" sz="2800" dirty="0">
                  <a:solidFill>
                    <a:srgbClr val="000000"/>
                  </a:solidFill>
                </a:rPr>
                <a:t>a</a:t>
              </a:r>
            </a:p>
          </p:txBody>
        </p:sp>
      </p:grpSp>
      <p:graphicFrame>
        <p:nvGraphicFramePr>
          <p:cNvPr id="1549314" name="Object 2"/>
          <p:cNvGraphicFramePr>
            <a:graphicFrameLocks noChangeAspect="1"/>
          </p:cNvGraphicFramePr>
          <p:nvPr/>
        </p:nvGraphicFramePr>
        <p:xfrm>
          <a:off x="1216555" y="240771"/>
          <a:ext cx="1914525" cy="990600"/>
        </p:xfrm>
        <a:graphic>
          <a:graphicData uri="http://schemas.openxmlformats.org/presentationml/2006/ole">
            <mc:AlternateContent xmlns:mc="http://schemas.openxmlformats.org/markup-compatibility/2006">
              <mc:Choice xmlns:v="urn:schemas-microsoft-com:vml" Requires="v">
                <p:oleObj spid="_x0000_s1269795" name="Equation" r:id="rId4" imgW="736600" imgH="381000" progId="Equation.3">
                  <p:embed/>
                </p:oleObj>
              </mc:Choice>
              <mc:Fallback>
                <p:oleObj name="Equation" r:id="rId4" imgW="7366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555" y="240771"/>
                        <a:ext cx="19145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9315" name="Object 3"/>
          <p:cNvGraphicFramePr>
            <a:graphicFrameLocks noChangeAspect="1"/>
          </p:cNvGraphicFramePr>
          <p:nvPr/>
        </p:nvGraphicFramePr>
        <p:xfrm>
          <a:off x="4301070" y="210079"/>
          <a:ext cx="4673600" cy="1133502"/>
        </p:xfrm>
        <a:graphic>
          <a:graphicData uri="http://schemas.openxmlformats.org/presentationml/2006/ole">
            <mc:AlternateContent xmlns:mc="http://schemas.openxmlformats.org/markup-compatibility/2006">
              <mc:Choice xmlns:v="urn:schemas-microsoft-com:vml" Requires="v">
                <p:oleObj spid="_x0000_s1269796" name="Equation" r:id="rId6" imgW="2044700" imgH="495300" progId="Equation.3">
                  <p:embed/>
                </p:oleObj>
              </mc:Choice>
              <mc:Fallback>
                <p:oleObj name="Equation" r:id="rId6" imgW="2044700" imgH="495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070" y="210079"/>
                        <a:ext cx="4673600" cy="1133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9317" name="Object 5"/>
          <p:cNvGraphicFramePr>
            <a:graphicFrameLocks noChangeAspect="1"/>
          </p:cNvGraphicFramePr>
          <p:nvPr/>
        </p:nvGraphicFramePr>
        <p:xfrm>
          <a:off x="4852988" y="2671763"/>
          <a:ext cx="2771775" cy="495300"/>
        </p:xfrm>
        <a:graphic>
          <a:graphicData uri="http://schemas.openxmlformats.org/presentationml/2006/ole">
            <mc:AlternateContent xmlns:mc="http://schemas.openxmlformats.org/markup-compatibility/2006">
              <mc:Choice xmlns:v="urn:schemas-microsoft-com:vml" Requires="v">
                <p:oleObj spid="_x0000_s1269797" name="Equation" r:id="rId8" imgW="1066800" imgH="190500" progId="Equation.3">
                  <p:embed/>
                </p:oleObj>
              </mc:Choice>
              <mc:Fallback>
                <p:oleObj name="Equation" r:id="rId8" imgW="1066800" imgH="190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2988" y="2671763"/>
                        <a:ext cx="27717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220138" y="5877801"/>
            <a:ext cx="7450667" cy="892552"/>
          </a:xfrm>
          <a:prstGeom prst="rect">
            <a:avLst/>
          </a:prstGeom>
        </p:spPr>
        <p:txBody>
          <a:bodyPr wrap="square">
            <a:spAutoFit/>
          </a:bodyPr>
          <a:lstStyle/>
          <a:p>
            <a:r>
              <a:rPr lang="en-US" sz="2600" smtClean="0">
                <a:solidFill>
                  <a:srgbClr val="000000"/>
                </a:solidFill>
              </a:rPr>
              <a:t>2) How does the phase space diagram change, if the phase “δ” in x(t)=Acos(ωt-δ) changes? </a:t>
            </a:r>
            <a:endParaRPr lang="en-US" sz="26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9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9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29</a:t>
            </a:fld>
            <a:endParaRPr lang="en-US">
              <a:solidFill>
                <a:srgbClr val="000000"/>
              </a:solidFill>
            </a:endParaRPr>
          </a:p>
        </p:txBody>
      </p:sp>
      <p:sp>
        <p:nvSpPr>
          <p:cNvPr id="3" name="TextBox 2"/>
          <p:cNvSpPr txBox="1"/>
          <p:nvPr/>
        </p:nvSpPr>
        <p:spPr>
          <a:xfrm>
            <a:off x="135469" y="84673"/>
            <a:ext cx="8906933" cy="3970318"/>
          </a:xfrm>
          <a:prstGeom prst="rect">
            <a:avLst/>
          </a:prstGeom>
          <a:noFill/>
        </p:spPr>
        <p:txBody>
          <a:bodyPr wrap="square" rtlCol="0">
            <a:spAutoFit/>
          </a:bodyPr>
          <a:lstStyle/>
          <a:p>
            <a:r>
              <a:rPr lang="en-US" sz="2800" b="1">
                <a:solidFill>
                  <a:srgbClr val="000000"/>
                </a:solidFill>
              </a:rPr>
              <a:t>For the phase space trajectory of a simple harmonic oscillator, </a:t>
            </a:r>
          </a:p>
          <a:p>
            <a:r>
              <a:rPr lang="en-US" sz="2800" b="1">
                <a:solidFill>
                  <a:srgbClr val="000000"/>
                </a:solidFill>
              </a:rPr>
              <a:t>give a </a:t>
            </a:r>
            <a:r>
              <a:rPr lang="en-US" sz="2800" b="1" i="1">
                <a:solidFill>
                  <a:srgbClr val="000000"/>
                </a:solidFill>
              </a:rPr>
              <a:t>physical</a:t>
            </a:r>
            <a:r>
              <a:rPr lang="en-US" sz="2800" b="1">
                <a:solidFill>
                  <a:srgbClr val="000000"/>
                </a:solidFill>
              </a:rPr>
              <a:t> interpretation of the fact that:</a:t>
            </a:r>
          </a:p>
          <a:p>
            <a:endParaRPr lang="en-US" sz="1400" b="1">
              <a:solidFill>
                <a:srgbClr val="000000"/>
              </a:solidFill>
            </a:endParaRPr>
          </a:p>
          <a:p>
            <a:r>
              <a:rPr lang="en-US" sz="2800">
                <a:solidFill>
                  <a:srgbClr val="000000"/>
                </a:solidFill>
              </a:rPr>
              <a:t> - the trajectory crosses the horizontal </a:t>
            </a:r>
            <a:r>
              <a:rPr lang="en-US" sz="2800" i="1">
                <a:solidFill>
                  <a:srgbClr val="000000"/>
                </a:solidFill>
              </a:rPr>
              <a:t>(x)</a:t>
            </a:r>
            <a:r>
              <a:rPr lang="en-US" sz="2800">
                <a:solidFill>
                  <a:srgbClr val="000000"/>
                </a:solidFill>
              </a:rPr>
              <a:t> axis </a:t>
            </a:r>
            <a:br>
              <a:rPr lang="en-US" sz="2800">
                <a:solidFill>
                  <a:srgbClr val="000000"/>
                </a:solidFill>
              </a:rPr>
            </a:br>
            <a:r>
              <a:rPr lang="en-US" sz="2800">
                <a:solidFill>
                  <a:srgbClr val="000000"/>
                </a:solidFill>
              </a:rPr>
              <a:t>   at right angles.  </a:t>
            </a:r>
          </a:p>
          <a:p>
            <a:endParaRPr lang="en-US" sz="1400">
              <a:solidFill>
                <a:srgbClr val="000000"/>
              </a:solidFill>
            </a:endParaRPr>
          </a:p>
          <a:p>
            <a:r>
              <a:rPr lang="en-US" sz="2800">
                <a:solidFill>
                  <a:srgbClr val="000000"/>
                </a:solidFill>
              </a:rPr>
              <a:t>- the trajectory crosses the vertical </a:t>
            </a:r>
            <a:r>
              <a:rPr lang="en-US" sz="2800" i="1">
                <a:solidFill>
                  <a:srgbClr val="000000"/>
                </a:solidFill>
              </a:rPr>
              <a:t>(v)</a:t>
            </a:r>
            <a:r>
              <a:rPr lang="en-US" sz="2800">
                <a:solidFill>
                  <a:srgbClr val="000000"/>
                </a:solidFill>
              </a:rPr>
              <a:t> axes </a:t>
            </a:r>
            <a:br>
              <a:rPr lang="en-US" sz="2800">
                <a:solidFill>
                  <a:srgbClr val="000000"/>
                </a:solidFill>
              </a:rPr>
            </a:br>
            <a:r>
              <a:rPr lang="en-US" sz="2800">
                <a:solidFill>
                  <a:srgbClr val="000000"/>
                </a:solidFill>
              </a:rPr>
              <a:t>  at right angles.    </a:t>
            </a:r>
          </a:p>
          <a:p>
            <a:r>
              <a:rPr lang="en-US" sz="2800">
                <a:solidFill>
                  <a:srgbClr val="000000"/>
                </a:solidFill>
              </a:rPr>
              <a:t> </a:t>
            </a:r>
          </a:p>
        </p:txBody>
      </p:sp>
      <p:grpSp>
        <p:nvGrpSpPr>
          <p:cNvPr id="7" name="Group 6"/>
          <p:cNvGrpSpPr/>
          <p:nvPr/>
        </p:nvGrpSpPr>
        <p:grpSpPr>
          <a:xfrm>
            <a:off x="4334934" y="3658396"/>
            <a:ext cx="3289559" cy="3199604"/>
            <a:chOff x="3268133" y="1542523"/>
            <a:chExt cx="3289559" cy="3199604"/>
          </a:xfrm>
        </p:grpSpPr>
        <p:cxnSp>
          <p:nvCxnSpPr>
            <p:cNvPr id="8" name="Straight Connector 7"/>
            <p:cNvCxnSpPr/>
            <p:nvPr/>
          </p:nvCxnSpPr>
          <p:spPr bwMode="auto">
            <a:xfrm>
              <a:off x="3268133" y="3217334"/>
              <a:ext cx="2777066" cy="1588"/>
            </a:xfrm>
            <a:prstGeom prst="line">
              <a:avLst/>
            </a:prstGeom>
            <a:noFill/>
            <a:ln w="12700" cap="flat" cmpd="sng" algn="ctr">
              <a:solidFill>
                <a:schemeClr val="tx1"/>
              </a:solidFill>
              <a:prstDash val="solid"/>
              <a:round/>
              <a:headEnd type="none" w="med" len="med"/>
              <a:tailEnd type="arrow"/>
            </a:ln>
            <a:effectLst/>
          </p:spPr>
        </p:cxnSp>
        <p:cxnSp>
          <p:nvCxnSpPr>
            <p:cNvPr id="9" name="Straight Connector 8"/>
            <p:cNvCxnSpPr/>
            <p:nvPr/>
          </p:nvCxnSpPr>
          <p:spPr bwMode="auto">
            <a:xfrm rot="5400000" flipH="1" flipV="1">
              <a:off x="3040725" y="3141531"/>
              <a:ext cx="3199604" cy="1588"/>
            </a:xfrm>
            <a:prstGeom prst="line">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6180666" y="3014133"/>
              <a:ext cx="377026" cy="523220"/>
            </a:xfrm>
            <a:prstGeom prst="rect">
              <a:avLst/>
            </a:prstGeom>
            <a:noFill/>
          </p:spPr>
          <p:txBody>
            <a:bodyPr wrap="none" rtlCol="0">
              <a:spAutoFit/>
            </a:bodyPr>
            <a:lstStyle/>
            <a:p>
              <a:r>
                <a:rPr lang="en-US" sz="2800">
                  <a:solidFill>
                    <a:srgbClr val="000000"/>
                  </a:solidFill>
                </a:rPr>
                <a:t>x</a:t>
              </a:r>
            </a:p>
          </p:txBody>
        </p:sp>
        <p:sp>
          <p:nvSpPr>
            <p:cNvPr id="11" name="Oval 10"/>
            <p:cNvSpPr/>
            <p:nvPr/>
          </p:nvSpPr>
          <p:spPr bwMode="auto">
            <a:xfrm>
              <a:off x="3657605" y="2065865"/>
              <a:ext cx="1981200" cy="2302933"/>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4" name="TextBox 13"/>
          <p:cNvSpPr txBox="1"/>
          <p:nvPr/>
        </p:nvSpPr>
        <p:spPr>
          <a:xfrm>
            <a:off x="5825066" y="3725333"/>
            <a:ext cx="377026" cy="523220"/>
          </a:xfrm>
          <a:prstGeom prst="rect">
            <a:avLst/>
          </a:prstGeom>
          <a:noFill/>
        </p:spPr>
        <p:txBody>
          <a:bodyPr wrap="none" rtlCol="0">
            <a:spAutoFit/>
          </a:bodyPr>
          <a:lstStyle/>
          <a:p>
            <a:r>
              <a:rPr lang="en-US" sz="2800">
                <a:solidFill>
                  <a:srgbClr val="000000"/>
                </a:solidFill>
              </a:rPr>
              <a:t>v</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a:t>
            </a:fld>
            <a:endParaRPr lang="en-US">
              <a:solidFill>
                <a:srgbClr val="000000"/>
              </a:solidFill>
            </a:endParaRPr>
          </a:p>
        </p:txBody>
      </p:sp>
      <p:sp>
        <p:nvSpPr>
          <p:cNvPr id="3" name="TextBox 2"/>
          <p:cNvSpPr txBox="1"/>
          <p:nvPr/>
        </p:nvSpPr>
        <p:spPr>
          <a:xfrm>
            <a:off x="270932" y="491065"/>
            <a:ext cx="8873068" cy="2246769"/>
          </a:xfrm>
          <a:prstGeom prst="rect">
            <a:avLst/>
          </a:prstGeom>
          <a:noFill/>
        </p:spPr>
        <p:txBody>
          <a:bodyPr wrap="square" rtlCol="0">
            <a:spAutoFit/>
          </a:bodyPr>
          <a:lstStyle/>
          <a:p>
            <a:r>
              <a:rPr lang="en-US" sz="2800" dirty="0" smtClean="0">
                <a:solidFill>
                  <a:srgbClr val="000000"/>
                </a:solidFill>
              </a:rPr>
              <a:t>Since </a:t>
            </a:r>
            <a:r>
              <a:rPr lang="en-US" sz="2800" dirty="0" err="1" smtClean="0">
                <a:solidFill>
                  <a:srgbClr val="000000"/>
                </a:solidFill>
              </a:rPr>
              <a:t>cos</a:t>
            </a:r>
            <a:r>
              <a:rPr lang="en-US" sz="2800" dirty="0" smtClean="0">
                <a:solidFill>
                  <a:srgbClr val="000000"/>
                </a:solidFill>
              </a:rPr>
              <a:t>(</a:t>
            </a:r>
            <a:r>
              <a:rPr lang="en-US" sz="2800" dirty="0" err="1" smtClean="0">
                <a:solidFill>
                  <a:srgbClr val="000000"/>
                </a:solidFill>
              </a:rPr>
              <a:t>ωt</a:t>
            </a:r>
            <a:r>
              <a:rPr lang="en-US" sz="2800" dirty="0" smtClean="0">
                <a:solidFill>
                  <a:srgbClr val="000000"/>
                </a:solidFill>
              </a:rPr>
              <a:t>) and </a:t>
            </a:r>
            <a:r>
              <a:rPr lang="en-US" sz="2800" dirty="0" err="1" smtClean="0">
                <a:solidFill>
                  <a:srgbClr val="000000"/>
                </a:solidFill>
              </a:rPr>
              <a:t>cos</a:t>
            </a:r>
            <a:r>
              <a:rPr lang="en-US" sz="2800" dirty="0" smtClean="0">
                <a:solidFill>
                  <a:srgbClr val="000000"/>
                </a:solidFill>
              </a:rPr>
              <a:t>(-</a:t>
            </a:r>
            <a:r>
              <a:rPr lang="en-US" sz="2800" dirty="0" err="1" smtClean="0">
                <a:solidFill>
                  <a:srgbClr val="000000"/>
                </a:solidFill>
              </a:rPr>
              <a:t>ωt</a:t>
            </a:r>
            <a:r>
              <a:rPr lang="en-US" sz="2800" dirty="0" smtClean="0">
                <a:solidFill>
                  <a:srgbClr val="000000"/>
                </a:solidFill>
              </a:rPr>
              <a:t>) are both solutions of</a:t>
            </a: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can we express the general solution as</a:t>
            </a:r>
          </a:p>
          <a:p>
            <a:r>
              <a:rPr lang="en-US" sz="2800" dirty="0" smtClean="0">
                <a:solidFill>
                  <a:srgbClr val="000000"/>
                </a:solidFill>
              </a:rPr>
              <a:t>x(t)=C</a:t>
            </a:r>
            <a:r>
              <a:rPr lang="en-US" sz="2800" baseline="-25000" dirty="0" smtClean="0">
                <a:solidFill>
                  <a:srgbClr val="000000"/>
                </a:solidFill>
              </a:rPr>
              <a:t>1</a:t>
            </a:r>
            <a:r>
              <a:rPr lang="en-US" sz="2800" dirty="0" smtClean="0">
                <a:solidFill>
                  <a:srgbClr val="000000"/>
                </a:solidFill>
              </a:rPr>
              <a:t>cos(</a:t>
            </a:r>
            <a:r>
              <a:rPr lang="en-US" sz="2800" dirty="0" err="1" smtClean="0">
                <a:solidFill>
                  <a:srgbClr val="000000"/>
                </a:solidFill>
              </a:rPr>
              <a:t>ωt</a:t>
            </a:r>
            <a:r>
              <a:rPr lang="en-US" sz="2800" dirty="0" smtClean="0">
                <a:solidFill>
                  <a:srgbClr val="000000"/>
                </a:solidFill>
              </a:rPr>
              <a:t>) + C</a:t>
            </a:r>
            <a:r>
              <a:rPr lang="en-US" sz="2800" baseline="-25000" dirty="0" smtClean="0">
                <a:solidFill>
                  <a:srgbClr val="000000"/>
                </a:solidFill>
              </a:rPr>
              <a:t>2</a:t>
            </a:r>
            <a:r>
              <a:rPr lang="en-US" sz="2800" dirty="0" smtClean="0">
                <a:solidFill>
                  <a:srgbClr val="000000"/>
                </a:solidFill>
              </a:rPr>
              <a:t>cos(-</a:t>
            </a:r>
            <a:r>
              <a:rPr lang="en-US" sz="2800" dirty="0" err="1" smtClean="0">
                <a:solidFill>
                  <a:srgbClr val="000000"/>
                </a:solidFill>
              </a:rPr>
              <a:t>ωt</a:t>
            </a:r>
            <a:r>
              <a:rPr lang="en-US" sz="2800" dirty="0" smtClean="0">
                <a:solidFill>
                  <a:srgbClr val="000000"/>
                </a:solidFill>
              </a:rPr>
              <a:t>)</a:t>
            </a:r>
            <a:r>
              <a:rPr lang="en-US" sz="2800" baseline="-25000" dirty="0" smtClean="0">
                <a:solidFill>
                  <a:srgbClr val="000000"/>
                </a:solidFill>
              </a:rPr>
              <a:t> ?</a:t>
            </a:r>
            <a:endParaRPr lang="en-US" sz="2800" dirty="0">
              <a:solidFill>
                <a:srgbClr val="000000"/>
              </a:solidFill>
            </a:endParaRPr>
          </a:p>
        </p:txBody>
      </p:sp>
      <p:sp>
        <p:nvSpPr>
          <p:cNvPr id="6" name="TextBox 5"/>
          <p:cNvSpPr txBox="1"/>
          <p:nvPr/>
        </p:nvSpPr>
        <p:spPr>
          <a:xfrm>
            <a:off x="338670" y="2963330"/>
            <a:ext cx="2762295" cy="1384995"/>
          </a:xfrm>
          <a:prstGeom prst="rect">
            <a:avLst/>
          </a:prstGeom>
          <a:noFill/>
        </p:spPr>
        <p:txBody>
          <a:bodyPr wrap="none" rtlCol="0">
            <a:spAutoFit/>
          </a:bodyPr>
          <a:lstStyle/>
          <a:p>
            <a:pPr marL="514350" indent="-514350">
              <a:buFontTx/>
              <a:buAutoNum type="alphaUcParenR"/>
            </a:pPr>
            <a:r>
              <a:rPr lang="en-US" sz="2800">
                <a:solidFill>
                  <a:srgbClr val="000000"/>
                </a:solidFill>
              </a:rPr>
              <a:t>yes</a:t>
            </a:r>
          </a:p>
          <a:p>
            <a:pPr marL="514350" indent="-514350">
              <a:buFontTx/>
              <a:buAutoNum type="alphaUcParenR"/>
            </a:pPr>
            <a:r>
              <a:rPr lang="en-US" sz="2800">
                <a:solidFill>
                  <a:srgbClr val="000000"/>
                </a:solidFill>
              </a:rPr>
              <a:t>no</a:t>
            </a:r>
          </a:p>
          <a:p>
            <a:pPr marL="514350" indent="-514350">
              <a:buFontTx/>
              <a:buAutoNum type="alphaUcParenR"/>
            </a:pPr>
            <a:r>
              <a:rPr lang="en-US" sz="2800">
                <a:solidFill>
                  <a:srgbClr val="000000"/>
                </a:solidFill>
              </a:rPr>
              <a:t>???/depends</a:t>
            </a:r>
          </a:p>
        </p:txBody>
      </p:sp>
      <p:graphicFrame>
        <p:nvGraphicFramePr>
          <p:cNvPr id="1235970" name="Object 2"/>
          <p:cNvGraphicFramePr>
            <a:graphicFrameLocks noChangeAspect="1"/>
          </p:cNvGraphicFramePr>
          <p:nvPr/>
        </p:nvGraphicFramePr>
        <p:xfrm>
          <a:off x="400580" y="1185333"/>
          <a:ext cx="2554287" cy="525463"/>
        </p:xfrm>
        <a:graphic>
          <a:graphicData uri="http://schemas.openxmlformats.org/presentationml/2006/ole">
            <mc:AlternateContent xmlns:mc="http://schemas.openxmlformats.org/markup-compatibility/2006">
              <mc:Choice xmlns:v="urn:schemas-microsoft-com:vml" Requires="v">
                <p:oleObj spid="_x0000_s1265680" name="Equation" r:id="rId4" imgW="927100" imgH="190500" progId="Equation.3">
                  <p:embed/>
                </p:oleObj>
              </mc:Choice>
              <mc:Fallback>
                <p:oleObj name="Equation" r:id="rId4" imgW="9271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80" y="1185333"/>
                        <a:ext cx="2554287"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30</a:t>
            </a:fld>
            <a:endParaRPr lang="en-US"/>
          </a:p>
        </p:txBody>
      </p:sp>
      <p:sp>
        <p:nvSpPr>
          <p:cNvPr id="3" name="TextBox 2"/>
          <p:cNvSpPr txBox="1"/>
          <p:nvPr/>
        </p:nvSpPr>
        <p:spPr>
          <a:xfrm>
            <a:off x="2692400" y="2116667"/>
            <a:ext cx="5093687" cy="738664"/>
          </a:xfrm>
          <a:prstGeom prst="rect">
            <a:avLst/>
          </a:prstGeom>
          <a:noFill/>
        </p:spPr>
        <p:txBody>
          <a:bodyPr wrap="none" rtlCol="0">
            <a:spAutoFit/>
          </a:bodyPr>
          <a:lstStyle/>
          <a:p>
            <a:r>
              <a:rPr lang="en-US" sz="4200"/>
              <a:t>2D Harmonic motion</a:t>
            </a:r>
          </a:p>
        </p:txBody>
      </p:sp>
    </p:spTree>
    <p:extLst>
      <p:ext uri="{BB962C8B-B14F-4D97-AF65-F5344CB8AC3E}">
        <p14:creationId xmlns:p14="http://schemas.microsoft.com/office/powerpoint/2010/main" val="219168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79936" y="2658530"/>
            <a:ext cx="5089978" cy="4068233"/>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sp>
        <p:nvSpPr>
          <p:cNvPr id="3" name="TextBox 2"/>
          <p:cNvSpPr txBox="1"/>
          <p:nvPr/>
        </p:nvSpPr>
        <p:spPr>
          <a:xfrm>
            <a:off x="135469" y="84673"/>
            <a:ext cx="9008531" cy="2308324"/>
          </a:xfrm>
          <a:prstGeom prst="rect">
            <a:avLst/>
          </a:prstGeom>
          <a:noFill/>
        </p:spPr>
        <p:txBody>
          <a:bodyPr wrap="square" rtlCol="0">
            <a:spAutoFit/>
          </a:bodyPr>
          <a:lstStyle/>
          <a:p>
            <a:r>
              <a:rPr lang="en-US" smtClean="0">
                <a:solidFill>
                  <a:srgbClr val="000000"/>
                </a:solidFill>
              </a:rPr>
              <a:t>Compare the motion of a 2D harmonic oscillator with two different sets of initial conditions. In case (1) the particle is released from rest and oscillates along the path shown. In case (2) the particle starts with a larger x position and with a negative x component of the velocity. </a:t>
            </a:r>
          </a:p>
          <a:p>
            <a:r>
              <a:rPr lang="en-US" smtClean="0">
                <a:solidFill>
                  <a:srgbClr val="3366FF"/>
                </a:solidFill>
              </a:rPr>
              <a:t>What can you say about the amplitude of the x and y motion? </a:t>
            </a:r>
            <a:endParaRPr lang="en-US">
              <a:solidFill>
                <a:srgbClr val="3366FF"/>
              </a:solidFill>
            </a:endParaRPr>
          </a:p>
        </p:txBody>
      </p:sp>
      <p:sp>
        <p:nvSpPr>
          <p:cNvPr id="6" name="TextBox 5"/>
          <p:cNvSpPr txBox="1"/>
          <p:nvPr/>
        </p:nvSpPr>
        <p:spPr>
          <a:xfrm>
            <a:off x="33877" y="2760134"/>
            <a:ext cx="4809066" cy="2554545"/>
          </a:xfrm>
          <a:prstGeom prst="rect">
            <a:avLst/>
          </a:prstGeom>
          <a:noFill/>
        </p:spPr>
        <p:txBody>
          <a:bodyPr wrap="square" rtlCol="0">
            <a:spAutoFit/>
          </a:bodyPr>
          <a:lstStyle/>
          <a:p>
            <a:pPr marL="514350" indent="-514350">
              <a:buFontTx/>
              <a:buAutoNum type="alphaUcParenR"/>
            </a:pPr>
            <a:r>
              <a:rPr lang="en-US" sz="3200" smtClean="0">
                <a:solidFill>
                  <a:srgbClr val="000000"/>
                </a:solidFill>
              </a:rPr>
              <a:t>A</a:t>
            </a:r>
            <a:r>
              <a:rPr lang="en-US" sz="3200" baseline="-25000" smtClean="0">
                <a:solidFill>
                  <a:srgbClr val="000000"/>
                </a:solidFill>
              </a:rPr>
              <a:t>x1</a:t>
            </a:r>
            <a:r>
              <a:rPr lang="en-US" sz="3200" smtClean="0">
                <a:solidFill>
                  <a:srgbClr val="000000"/>
                </a:solidFill>
              </a:rPr>
              <a:t>&gt;A</a:t>
            </a:r>
            <a:r>
              <a:rPr lang="en-US" sz="3200" baseline="-25000" smtClean="0">
                <a:solidFill>
                  <a:srgbClr val="000000"/>
                </a:solidFill>
              </a:rPr>
              <a:t>x2</a:t>
            </a:r>
            <a:r>
              <a:rPr lang="en-US" sz="3200" smtClean="0">
                <a:solidFill>
                  <a:srgbClr val="000000"/>
                </a:solidFill>
              </a:rPr>
              <a:t>,  A</a:t>
            </a:r>
            <a:r>
              <a:rPr lang="en-US" sz="3200" baseline="-25000" smtClean="0">
                <a:solidFill>
                  <a:srgbClr val="000000"/>
                </a:solidFill>
              </a:rPr>
              <a:t>y1</a:t>
            </a:r>
            <a:r>
              <a:rPr lang="en-US" sz="3200" smtClean="0">
                <a:solidFill>
                  <a:srgbClr val="000000"/>
                </a:solidFill>
              </a:rPr>
              <a:t>&gt;A</a:t>
            </a:r>
            <a:r>
              <a:rPr lang="en-US" sz="3200" baseline="-25000" smtClean="0">
                <a:solidFill>
                  <a:srgbClr val="000000"/>
                </a:solidFill>
              </a:rPr>
              <a:t>y2</a:t>
            </a:r>
            <a:r>
              <a:rPr lang="en-US" sz="3200" smtClean="0">
                <a:solidFill>
                  <a:srgbClr val="000000"/>
                </a:solidFill>
              </a:rPr>
              <a:t>   </a:t>
            </a:r>
          </a:p>
          <a:p>
            <a:pPr marL="514350" indent="-514350">
              <a:buFontTx/>
              <a:buAutoNum type="alphaUcParenR"/>
            </a:pPr>
            <a:r>
              <a:rPr lang="en-US" sz="3200" smtClean="0">
                <a:solidFill>
                  <a:srgbClr val="000000"/>
                </a:solidFill>
              </a:rPr>
              <a:t> A</a:t>
            </a:r>
            <a:r>
              <a:rPr lang="en-US" sz="3200" baseline="-25000" smtClean="0">
                <a:solidFill>
                  <a:srgbClr val="000000"/>
                </a:solidFill>
              </a:rPr>
              <a:t>x1</a:t>
            </a:r>
            <a:r>
              <a:rPr lang="en-US" sz="3200" smtClean="0">
                <a:solidFill>
                  <a:srgbClr val="000000"/>
                </a:solidFill>
              </a:rPr>
              <a:t>&lt;A</a:t>
            </a:r>
            <a:r>
              <a:rPr lang="en-US" sz="3200" baseline="-25000" smtClean="0">
                <a:solidFill>
                  <a:srgbClr val="000000"/>
                </a:solidFill>
              </a:rPr>
              <a:t>x2</a:t>
            </a:r>
            <a:r>
              <a:rPr lang="en-US" sz="3200" smtClean="0">
                <a:solidFill>
                  <a:srgbClr val="000000"/>
                </a:solidFill>
              </a:rPr>
              <a:t>, A</a:t>
            </a:r>
            <a:r>
              <a:rPr lang="en-US" sz="3200" baseline="-25000" smtClean="0">
                <a:solidFill>
                  <a:srgbClr val="000000"/>
                </a:solidFill>
              </a:rPr>
              <a:t>y1</a:t>
            </a:r>
            <a:r>
              <a:rPr lang="en-US" sz="3200" smtClean="0">
                <a:solidFill>
                  <a:srgbClr val="000000"/>
                </a:solidFill>
              </a:rPr>
              <a:t>=A</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A</a:t>
            </a:r>
            <a:r>
              <a:rPr lang="en-US" sz="3200" baseline="-25000" smtClean="0">
                <a:solidFill>
                  <a:srgbClr val="000000"/>
                </a:solidFill>
              </a:rPr>
              <a:t>x1</a:t>
            </a:r>
            <a:r>
              <a:rPr lang="en-US" sz="3200" smtClean="0">
                <a:solidFill>
                  <a:srgbClr val="000000"/>
                </a:solidFill>
              </a:rPr>
              <a:t>=A</a:t>
            </a:r>
            <a:r>
              <a:rPr lang="en-US" sz="3200" baseline="-25000" smtClean="0">
                <a:solidFill>
                  <a:srgbClr val="000000"/>
                </a:solidFill>
              </a:rPr>
              <a:t>x2, </a:t>
            </a:r>
            <a:r>
              <a:rPr lang="en-US" sz="3200" smtClean="0">
                <a:solidFill>
                  <a:srgbClr val="000000"/>
                </a:solidFill>
              </a:rPr>
              <a:t>A</a:t>
            </a:r>
            <a:r>
              <a:rPr lang="en-US" sz="3200" baseline="-25000" smtClean="0">
                <a:solidFill>
                  <a:srgbClr val="000000"/>
                </a:solidFill>
              </a:rPr>
              <a:t>y1</a:t>
            </a:r>
            <a:r>
              <a:rPr lang="en-US" sz="3200" smtClean="0">
                <a:solidFill>
                  <a:srgbClr val="000000"/>
                </a:solidFill>
              </a:rPr>
              <a:t>&gt;A</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A</a:t>
            </a:r>
            <a:r>
              <a:rPr lang="en-US" sz="3200" baseline="-25000" smtClean="0">
                <a:solidFill>
                  <a:srgbClr val="000000"/>
                </a:solidFill>
              </a:rPr>
              <a:t>x1</a:t>
            </a:r>
            <a:r>
              <a:rPr lang="en-US" sz="3200" smtClean="0">
                <a:solidFill>
                  <a:srgbClr val="000000"/>
                </a:solidFill>
              </a:rPr>
              <a:t>&lt;A</a:t>
            </a:r>
            <a:r>
              <a:rPr lang="en-US" sz="3200" baseline="-25000" smtClean="0">
                <a:solidFill>
                  <a:srgbClr val="000000"/>
                </a:solidFill>
              </a:rPr>
              <a:t>x2,</a:t>
            </a:r>
            <a:r>
              <a:rPr lang="en-US" sz="3200" smtClean="0">
                <a:solidFill>
                  <a:srgbClr val="000000"/>
                </a:solidFill>
              </a:rPr>
              <a:t> A</a:t>
            </a:r>
            <a:r>
              <a:rPr lang="en-US" sz="3200" baseline="-25000" smtClean="0">
                <a:solidFill>
                  <a:srgbClr val="000000"/>
                </a:solidFill>
              </a:rPr>
              <a:t>y1</a:t>
            </a:r>
            <a:r>
              <a:rPr lang="en-US" sz="3200" smtClean="0">
                <a:solidFill>
                  <a:srgbClr val="000000"/>
                </a:solidFill>
              </a:rPr>
              <a:t>&lt;A</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A</a:t>
            </a:r>
            <a:r>
              <a:rPr lang="en-US" sz="3200" baseline="-25000" smtClean="0">
                <a:solidFill>
                  <a:srgbClr val="000000"/>
                </a:solidFill>
              </a:rPr>
              <a:t>x1</a:t>
            </a:r>
            <a:r>
              <a:rPr lang="en-US" sz="3200" smtClean="0">
                <a:solidFill>
                  <a:srgbClr val="000000"/>
                </a:solidFill>
              </a:rPr>
              <a:t>=A</a:t>
            </a:r>
            <a:r>
              <a:rPr lang="en-US" sz="3200" baseline="-25000" smtClean="0">
                <a:solidFill>
                  <a:srgbClr val="000000"/>
                </a:solidFill>
              </a:rPr>
              <a:t>x2</a:t>
            </a:r>
            <a:r>
              <a:rPr lang="en-US" sz="3200" smtClean="0">
                <a:solidFill>
                  <a:srgbClr val="000000"/>
                </a:solidFill>
              </a:rPr>
              <a:t>,  A</a:t>
            </a:r>
            <a:r>
              <a:rPr lang="en-US" sz="3200" baseline="-25000" smtClean="0">
                <a:solidFill>
                  <a:srgbClr val="000000"/>
                </a:solidFill>
              </a:rPr>
              <a:t>y1</a:t>
            </a:r>
            <a:r>
              <a:rPr lang="en-US" sz="3200" smtClean="0">
                <a:solidFill>
                  <a:srgbClr val="000000"/>
                </a:solidFill>
              </a:rPr>
              <a:t>=A</a:t>
            </a:r>
            <a:r>
              <a:rPr lang="en-US" sz="3200" baseline="-25000" smtClean="0">
                <a:solidFill>
                  <a:srgbClr val="000000"/>
                </a:solidFill>
              </a:rPr>
              <a:t>y2</a:t>
            </a:r>
            <a:endParaRPr lang="en-US" sz="32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79936" y="2658530"/>
            <a:ext cx="5089978" cy="4068233"/>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sp>
        <p:nvSpPr>
          <p:cNvPr id="3" name="TextBox 2"/>
          <p:cNvSpPr txBox="1"/>
          <p:nvPr/>
        </p:nvSpPr>
        <p:spPr>
          <a:xfrm>
            <a:off x="135469" y="84673"/>
            <a:ext cx="9008531" cy="2308324"/>
          </a:xfrm>
          <a:prstGeom prst="rect">
            <a:avLst/>
          </a:prstGeom>
          <a:noFill/>
        </p:spPr>
        <p:txBody>
          <a:bodyPr wrap="square" rtlCol="0">
            <a:spAutoFit/>
          </a:bodyPr>
          <a:lstStyle/>
          <a:p>
            <a:r>
              <a:rPr lang="en-US" smtClean="0">
                <a:solidFill>
                  <a:srgbClr val="000000"/>
                </a:solidFill>
              </a:rPr>
              <a:t>Compare the motion of a 2D harmonic oscillator with two different sets of initial conditions. In case (1) the particle is released from rest and oscillates along the path shown. In case (2) the particle starts with a larger x position and with a negative x component of the velocity. </a:t>
            </a:r>
          </a:p>
          <a:p>
            <a:r>
              <a:rPr lang="en-US" smtClean="0">
                <a:solidFill>
                  <a:srgbClr val="3366FF"/>
                </a:solidFill>
              </a:rPr>
              <a:t>What can you say about the frequency of the x and y motion? </a:t>
            </a:r>
            <a:endParaRPr lang="en-US">
              <a:solidFill>
                <a:srgbClr val="3366FF"/>
              </a:solidFill>
            </a:endParaRPr>
          </a:p>
        </p:txBody>
      </p:sp>
      <p:sp>
        <p:nvSpPr>
          <p:cNvPr id="7" name="TextBox 6"/>
          <p:cNvSpPr txBox="1"/>
          <p:nvPr/>
        </p:nvSpPr>
        <p:spPr>
          <a:xfrm>
            <a:off x="33877" y="2760134"/>
            <a:ext cx="4809066" cy="2554545"/>
          </a:xfrm>
          <a:prstGeom prst="rect">
            <a:avLst/>
          </a:prstGeom>
          <a:noFill/>
        </p:spPr>
        <p:txBody>
          <a:bodyPr wrap="square" rtlCol="0">
            <a:spAutoFit/>
          </a:bodyPr>
          <a:lstStyle/>
          <a:p>
            <a:pPr marL="514350" indent="-514350">
              <a:buFontTx/>
              <a:buAutoNum type="alphaUcParenR"/>
            </a:pPr>
            <a:r>
              <a:rPr lang="en-US" sz="3200" smtClean="0">
                <a:solidFill>
                  <a:srgbClr val="000000"/>
                </a:solidFill>
              </a:rPr>
              <a:t>ω</a:t>
            </a:r>
            <a:r>
              <a:rPr lang="en-US" sz="3200" baseline="-25000" smtClean="0">
                <a:solidFill>
                  <a:srgbClr val="000000"/>
                </a:solidFill>
              </a:rPr>
              <a:t>x1</a:t>
            </a:r>
            <a:r>
              <a:rPr lang="en-US" sz="3200" smtClean="0">
                <a:solidFill>
                  <a:srgbClr val="000000"/>
                </a:solidFill>
              </a:rPr>
              <a:t>&gt;ω</a:t>
            </a:r>
            <a:r>
              <a:rPr lang="en-US" sz="3200" baseline="-25000" smtClean="0">
                <a:solidFill>
                  <a:srgbClr val="000000"/>
                </a:solidFill>
              </a:rPr>
              <a:t>x2</a:t>
            </a:r>
            <a:r>
              <a:rPr lang="en-US" sz="3200" smtClean="0">
                <a:solidFill>
                  <a:srgbClr val="000000"/>
                </a:solidFill>
              </a:rPr>
              <a:t>, ω</a:t>
            </a:r>
            <a:r>
              <a:rPr lang="en-US" sz="3200" baseline="-25000" smtClean="0">
                <a:solidFill>
                  <a:srgbClr val="000000"/>
                </a:solidFill>
              </a:rPr>
              <a:t>y1</a:t>
            </a:r>
            <a:r>
              <a:rPr lang="en-US" sz="3200" smtClean="0">
                <a:solidFill>
                  <a:srgbClr val="000000"/>
                </a:solidFill>
              </a:rPr>
              <a:t>&gt;ω</a:t>
            </a:r>
            <a:r>
              <a:rPr lang="en-US" sz="3200" baseline="-25000" smtClean="0">
                <a:solidFill>
                  <a:srgbClr val="000000"/>
                </a:solidFill>
              </a:rPr>
              <a:t>y2</a:t>
            </a:r>
            <a:r>
              <a:rPr lang="en-US" sz="3200" smtClean="0">
                <a:solidFill>
                  <a:srgbClr val="000000"/>
                </a:solidFill>
              </a:rPr>
              <a:t>   </a:t>
            </a:r>
          </a:p>
          <a:p>
            <a:pPr marL="514350" indent="-514350">
              <a:buFontTx/>
              <a:buAutoNum type="alphaUcParenR"/>
            </a:pPr>
            <a:r>
              <a:rPr lang="en-US" sz="3200" smtClean="0">
                <a:solidFill>
                  <a:srgbClr val="000000"/>
                </a:solidFill>
              </a:rPr>
              <a:t> ω</a:t>
            </a:r>
            <a:r>
              <a:rPr lang="en-US" sz="3200" baseline="-25000" smtClean="0">
                <a:solidFill>
                  <a:srgbClr val="000000"/>
                </a:solidFill>
              </a:rPr>
              <a:t>x1</a:t>
            </a:r>
            <a:r>
              <a:rPr lang="en-US" sz="3200" smtClean="0">
                <a:solidFill>
                  <a:srgbClr val="000000"/>
                </a:solidFill>
              </a:rPr>
              <a:t>&lt;ω</a:t>
            </a:r>
            <a:r>
              <a:rPr lang="en-US" sz="3200" baseline="-25000" smtClean="0">
                <a:solidFill>
                  <a:srgbClr val="000000"/>
                </a:solidFill>
              </a:rPr>
              <a:t>x2</a:t>
            </a:r>
            <a:r>
              <a:rPr lang="en-US" sz="3200" smtClean="0">
                <a:solidFill>
                  <a:srgbClr val="000000"/>
                </a:solidFill>
              </a:rPr>
              <a:t>, ω</a:t>
            </a:r>
            <a:r>
              <a:rPr lang="en-US" sz="3200" baseline="-25000" smtClean="0">
                <a:solidFill>
                  <a:srgbClr val="000000"/>
                </a:solidFill>
              </a:rPr>
              <a:t>y1</a:t>
            </a:r>
            <a:r>
              <a:rPr lang="en-US" sz="3200" smtClean="0">
                <a:solidFill>
                  <a:srgbClr val="000000"/>
                </a:solidFill>
              </a:rPr>
              <a:t>=ω</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ω</a:t>
            </a:r>
            <a:r>
              <a:rPr lang="en-US" sz="3200" baseline="-25000" smtClean="0">
                <a:solidFill>
                  <a:srgbClr val="000000"/>
                </a:solidFill>
              </a:rPr>
              <a:t>x1</a:t>
            </a:r>
            <a:r>
              <a:rPr lang="en-US" sz="3200" smtClean="0">
                <a:solidFill>
                  <a:srgbClr val="000000"/>
                </a:solidFill>
              </a:rPr>
              <a:t>=ω</a:t>
            </a:r>
            <a:r>
              <a:rPr lang="en-US" sz="3200" baseline="-25000" smtClean="0">
                <a:solidFill>
                  <a:srgbClr val="000000"/>
                </a:solidFill>
              </a:rPr>
              <a:t>x2, </a:t>
            </a:r>
            <a:r>
              <a:rPr lang="en-US" sz="3200" smtClean="0">
                <a:solidFill>
                  <a:srgbClr val="000000"/>
                </a:solidFill>
              </a:rPr>
              <a:t>ω</a:t>
            </a:r>
            <a:r>
              <a:rPr lang="en-US" sz="3200" baseline="-25000" smtClean="0">
                <a:solidFill>
                  <a:srgbClr val="000000"/>
                </a:solidFill>
              </a:rPr>
              <a:t>y1</a:t>
            </a:r>
            <a:r>
              <a:rPr lang="en-US" sz="3200" smtClean="0">
                <a:solidFill>
                  <a:srgbClr val="000000"/>
                </a:solidFill>
              </a:rPr>
              <a:t>&gt;ω</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ω</a:t>
            </a:r>
            <a:r>
              <a:rPr lang="en-US" sz="3200" baseline="-25000" smtClean="0">
                <a:solidFill>
                  <a:srgbClr val="000000"/>
                </a:solidFill>
              </a:rPr>
              <a:t>x1</a:t>
            </a:r>
            <a:r>
              <a:rPr lang="en-US" sz="3200" smtClean="0">
                <a:solidFill>
                  <a:srgbClr val="000000"/>
                </a:solidFill>
              </a:rPr>
              <a:t>&lt;ω</a:t>
            </a:r>
            <a:r>
              <a:rPr lang="en-US" sz="3200" baseline="-25000" smtClean="0">
                <a:solidFill>
                  <a:srgbClr val="000000"/>
                </a:solidFill>
              </a:rPr>
              <a:t>x2,</a:t>
            </a:r>
            <a:r>
              <a:rPr lang="en-US" sz="3200" smtClean="0">
                <a:solidFill>
                  <a:srgbClr val="000000"/>
                </a:solidFill>
              </a:rPr>
              <a:t> ω</a:t>
            </a:r>
            <a:r>
              <a:rPr lang="en-US" sz="3200" baseline="-25000" smtClean="0">
                <a:solidFill>
                  <a:srgbClr val="000000"/>
                </a:solidFill>
              </a:rPr>
              <a:t>y1</a:t>
            </a:r>
            <a:r>
              <a:rPr lang="en-US" sz="3200" smtClean="0">
                <a:solidFill>
                  <a:srgbClr val="000000"/>
                </a:solidFill>
              </a:rPr>
              <a:t>&lt;ω</a:t>
            </a:r>
            <a:r>
              <a:rPr lang="en-US" sz="3200" baseline="-25000" smtClean="0">
                <a:solidFill>
                  <a:srgbClr val="000000"/>
                </a:solidFill>
              </a:rPr>
              <a:t>y2</a:t>
            </a:r>
            <a:endParaRPr lang="en-US" sz="3200" smtClean="0">
              <a:solidFill>
                <a:srgbClr val="000000"/>
              </a:solidFill>
            </a:endParaRPr>
          </a:p>
          <a:p>
            <a:pPr marL="514350" indent="-514350">
              <a:buFontTx/>
              <a:buAutoNum type="alphaUcParenR"/>
            </a:pPr>
            <a:r>
              <a:rPr lang="en-US" sz="3200" smtClean="0">
                <a:solidFill>
                  <a:srgbClr val="000000"/>
                </a:solidFill>
              </a:rPr>
              <a:t> ω</a:t>
            </a:r>
            <a:r>
              <a:rPr lang="en-US" sz="3200" baseline="-25000" smtClean="0">
                <a:solidFill>
                  <a:srgbClr val="000000"/>
                </a:solidFill>
              </a:rPr>
              <a:t>x1</a:t>
            </a:r>
            <a:r>
              <a:rPr lang="en-US" sz="3200" smtClean="0">
                <a:solidFill>
                  <a:srgbClr val="000000"/>
                </a:solidFill>
              </a:rPr>
              <a:t>=ω</a:t>
            </a:r>
            <a:r>
              <a:rPr lang="en-US" sz="3200" baseline="-25000" smtClean="0">
                <a:solidFill>
                  <a:srgbClr val="000000"/>
                </a:solidFill>
              </a:rPr>
              <a:t>x2</a:t>
            </a:r>
            <a:r>
              <a:rPr lang="en-US" sz="3200" smtClean="0">
                <a:solidFill>
                  <a:srgbClr val="000000"/>
                </a:solidFill>
              </a:rPr>
              <a:t>, ω</a:t>
            </a:r>
            <a:r>
              <a:rPr lang="en-US" sz="3200" baseline="-25000" smtClean="0">
                <a:solidFill>
                  <a:srgbClr val="000000"/>
                </a:solidFill>
              </a:rPr>
              <a:t>y1</a:t>
            </a:r>
            <a:r>
              <a:rPr lang="en-US" sz="3200" smtClean="0">
                <a:solidFill>
                  <a:srgbClr val="000000"/>
                </a:solidFill>
              </a:rPr>
              <a:t>=ω</a:t>
            </a:r>
            <a:r>
              <a:rPr lang="en-US" sz="3200" baseline="-25000" smtClean="0">
                <a:solidFill>
                  <a:srgbClr val="000000"/>
                </a:solidFill>
              </a:rPr>
              <a:t>y2</a:t>
            </a:r>
            <a:endParaRPr lang="en-US" sz="32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33</a:t>
            </a:fld>
            <a:endParaRPr lang="en-US">
              <a:solidFill>
                <a:srgbClr val="000000"/>
              </a:solidFill>
            </a:endParaRPr>
          </a:p>
        </p:txBody>
      </p:sp>
      <p:sp>
        <p:nvSpPr>
          <p:cNvPr id="3" name="TextBox 2"/>
          <p:cNvSpPr txBox="1"/>
          <p:nvPr/>
        </p:nvSpPr>
        <p:spPr>
          <a:xfrm>
            <a:off x="135469" y="84673"/>
            <a:ext cx="9008531" cy="830997"/>
          </a:xfrm>
          <a:prstGeom prst="rect">
            <a:avLst/>
          </a:prstGeom>
          <a:noFill/>
        </p:spPr>
        <p:txBody>
          <a:bodyPr wrap="square" rtlCol="0">
            <a:spAutoFit/>
          </a:bodyPr>
          <a:lstStyle/>
          <a:p>
            <a:r>
              <a:rPr lang="en-US" smtClean="0">
                <a:solidFill>
                  <a:srgbClr val="000000"/>
                </a:solidFill>
              </a:rPr>
              <a:t>Which of the below trajectories most closely resembles case 2 in the last question, where v</a:t>
            </a:r>
            <a:r>
              <a:rPr lang="en-US" baseline="-25000" smtClean="0">
                <a:solidFill>
                  <a:srgbClr val="000000"/>
                </a:solidFill>
              </a:rPr>
              <a:t>y0</a:t>
            </a:r>
            <a:r>
              <a:rPr lang="en-US" smtClean="0">
                <a:solidFill>
                  <a:srgbClr val="000000"/>
                </a:solidFill>
              </a:rPr>
              <a:t>=0 and  v</a:t>
            </a:r>
            <a:r>
              <a:rPr lang="en-US" baseline="-25000" smtClean="0">
                <a:solidFill>
                  <a:srgbClr val="000000"/>
                </a:solidFill>
              </a:rPr>
              <a:t>x0</a:t>
            </a:r>
            <a:r>
              <a:rPr lang="en-US" smtClean="0">
                <a:solidFill>
                  <a:srgbClr val="000000"/>
                </a:solidFill>
              </a:rPr>
              <a:t>&lt;0 at the release point?</a:t>
            </a:r>
            <a:endParaRPr lang="en-US">
              <a:solidFill>
                <a:srgbClr val="3366FF"/>
              </a:solidFill>
            </a:endParaRPr>
          </a:p>
        </p:txBody>
      </p:sp>
      <p:pic>
        <p:nvPicPr>
          <p:cNvPr id="7" name="Picture 6"/>
          <p:cNvPicPr>
            <a:picLocks noChangeAspect="1"/>
          </p:cNvPicPr>
          <p:nvPr/>
        </p:nvPicPr>
        <p:blipFill>
          <a:blip r:embed="rId3"/>
          <a:stretch>
            <a:fillRect/>
          </a:stretch>
        </p:blipFill>
        <p:spPr>
          <a:xfrm>
            <a:off x="158750" y="1293271"/>
            <a:ext cx="8826500" cy="5524500"/>
          </a:xfrm>
          <a:prstGeom prst="rect">
            <a:avLst/>
          </a:prstGeom>
        </p:spPr>
      </p:pic>
      <p:sp>
        <p:nvSpPr>
          <p:cNvPr id="8" name="TextBox 7"/>
          <p:cNvSpPr txBox="1"/>
          <p:nvPr/>
        </p:nvSpPr>
        <p:spPr>
          <a:xfrm>
            <a:off x="660400" y="1964267"/>
            <a:ext cx="428322" cy="523220"/>
          </a:xfrm>
          <a:prstGeom prst="rect">
            <a:avLst/>
          </a:prstGeom>
          <a:noFill/>
        </p:spPr>
        <p:txBody>
          <a:bodyPr wrap="none" rtlCol="0">
            <a:spAutoFit/>
          </a:bodyPr>
          <a:lstStyle/>
          <a:p>
            <a:r>
              <a:rPr lang="en-US" sz="2800">
                <a:solidFill>
                  <a:srgbClr val="000000"/>
                </a:solidFill>
              </a:rPr>
              <a:t>A</a:t>
            </a:r>
          </a:p>
        </p:txBody>
      </p:sp>
      <p:sp>
        <p:nvSpPr>
          <p:cNvPr id="9" name="TextBox 8"/>
          <p:cNvSpPr txBox="1"/>
          <p:nvPr/>
        </p:nvSpPr>
        <p:spPr>
          <a:xfrm>
            <a:off x="2963333" y="1981200"/>
            <a:ext cx="1388533" cy="523220"/>
          </a:xfrm>
          <a:prstGeom prst="rect">
            <a:avLst/>
          </a:prstGeom>
          <a:noFill/>
        </p:spPr>
        <p:txBody>
          <a:bodyPr wrap="square" rtlCol="0">
            <a:spAutoFit/>
          </a:bodyPr>
          <a:lstStyle/>
          <a:p>
            <a:r>
              <a:rPr lang="en-US" sz="2800">
                <a:solidFill>
                  <a:srgbClr val="000000"/>
                </a:solidFill>
              </a:rPr>
              <a:t>B</a:t>
            </a:r>
          </a:p>
        </p:txBody>
      </p:sp>
      <p:sp>
        <p:nvSpPr>
          <p:cNvPr id="10" name="TextBox 9"/>
          <p:cNvSpPr txBox="1"/>
          <p:nvPr/>
        </p:nvSpPr>
        <p:spPr>
          <a:xfrm>
            <a:off x="7992535" y="1727200"/>
            <a:ext cx="1083734" cy="523220"/>
          </a:xfrm>
          <a:prstGeom prst="rect">
            <a:avLst/>
          </a:prstGeom>
          <a:noFill/>
        </p:spPr>
        <p:txBody>
          <a:bodyPr wrap="square" rtlCol="0">
            <a:spAutoFit/>
          </a:bodyPr>
          <a:lstStyle/>
          <a:p>
            <a:r>
              <a:rPr lang="en-US" sz="2800">
                <a:solidFill>
                  <a:srgbClr val="000000"/>
                </a:solidFill>
              </a:rPr>
              <a:t>C</a:t>
            </a:r>
          </a:p>
        </p:txBody>
      </p:sp>
      <p:sp>
        <p:nvSpPr>
          <p:cNvPr id="11" name="TextBox 10"/>
          <p:cNvSpPr txBox="1"/>
          <p:nvPr/>
        </p:nvSpPr>
        <p:spPr>
          <a:xfrm>
            <a:off x="2912534" y="4876800"/>
            <a:ext cx="812800" cy="523220"/>
          </a:xfrm>
          <a:prstGeom prst="rect">
            <a:avLst/>
          </a:prstGeom>
          <a:noFill/>
        </p:spPr>
        <p:txBody>
          <a:bodyPr wrap="square" rtlCol="0">
            <a:spAutoFit/>
          </a:bodyPr>
          <a:lstStyle/>
          <a:p>
            <a:r>
              <a:rPr lang="en-US" sz="2800">
                <a:solidFill>
                  <a:srgbClr val="000000"/>
                </a:solidFill>
              </a:rPr>
              <a:t>D</a:t>
            </a:r>
          </a:p>
        </p:txBody>
      </p:sp>
      <p:sp>
        <p:nvSpPr>
          <p:cNvPr id="12" name="TextBox 11"/>
          <p:cNvSpPr txBox="1"/>
          <p:nvPr/>
        </p:nvSpPr>
        <p:spPr>
          <a:xfrm>
            <a:off x="6773333" y="4893733"/>
            <a:ext cx="1388533" cy="523220"/>
          </a:xfrm>
          <a:prstGeom prst="rect">
            <a:avLst/>
          </a:prstGeom>
          <a:noFill/>
        </p:spPr>
        <p:txBody>
          <a:bodyPr wrap="square" rtlCol="0">
            <a:spAutoFit/>
          </a:bodyPr>
          <a:lstStyle/>
          <a:p>
            <a:r>
              <a:rPr lang="en-US" sz="2800">
                <a:solidFill>
                  <a:srgbClr val="000000"/>
                </a:solidFill>
              </a:rPr>
              <a: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34</a:t>
            </a:fld>
            <a:endParaRPr lang="en-US">
              <a:solidFill>
                <a:srgbClr val="000000"/>
              </a:solidFill>
            </a:endParaRPr>
          </a:p>
        </p:txBody>
      </p:sp>
      <p:sp>
        <p:nvSpPr>
          <p:cNvPr id="3" name="TextBox 2"/>
          <p:cNvSpPr txBox="1"/>
          <p:nvPr/>
        </p:nvSpPr>
        <p:spPr>
          <a:xfrm>
            <a:off x="135469" y="84673"/>
            <a:ext cx="9008531" cy="954107"/>
          </a:xfrm>
          <a:prstGeom prst="rect">
            <a:avLst/>
          </a:prstGeom>
          <a:noFill/>
        </p:spPr>
        <p:txBody>
          <a:bodyPr wrap="square" rtlCol="0">
            <a:spAutoFit/>
          </a:bodyPr>
          <a:lstStyle/>
          <a:p>
            <a:r>
              <a:rPr lang="en-US" sz="2800" smtClean="0">
                <a:solidFill>
                  <a:srgbClr val="000000"/>
                </a:solidFill>
              </a:rPr>
              <a:t>Shown below are several trajectories for a 2D oscillator.  For which one is δ=0?</a:t>
            </a:r>
            <a:endParaRPr lang="en-US" sz="2800">
              <a:solidFill>
                <a:srgbClr val="000000"/>
              </a:solidFill>
            </a:endParaRPr>
          </a:p>
        </p:txBody>
      </p:sp>
      <p:pic>
        <p:nvPicPr>
          <p:cNvPr id="7" name="Picture 6"/>
          <p:cNvPicPr>
            <a:picLocks noChangeAspect="1"/>
          </p:cNvPicPr>
          <p:nvPr/>
        </p:nvPicPr>
        <p:blipFill>
          <a:blip r:embed="rId3"/>
          <a:stretch>
            <a:fillRect/>
          </a:stretch>
        </p:blipFill>
        <p:spPr>
          <a:xfrm>
            <a:off x="148170" y="1282701"/>
            <a:ext cx="8826500" cy="5524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469" y="84673"/>
            <a:ext cx="9008531" cy="830997"/>
          </a:xfrm>
          <a:prstGeom prst="rect">
            <a:avLst/>
          </a:prstGeom>
          <a:noFill/>
        </p:spPr>
        <p:txBody>
          <a:bodyPr wrap="square" rtlCol="0">
            <a:spAutoFit/>
          </a:bodyPr>
          <a:lstStyle/>
          <a:p>
            <a:r>
              <a:rPr lang="en-US" smtClean="0">
                <a:solidFill>
                  <a:srgbClr val="000000"/>
                </a:solidFill>
              </a:rPr>
              <a:t>A 2D oscillator traces out the following path in the xy-plane.</a:t>
            </a:r>
            <a:br>
              <a:rPr lang="en-US" smtClean="0">
                <a:solidFill>
                  <a:srgbClr val="000000"/>
                </a:solidFill>
              </a:rPr>
            </a:br>
            <a:r>
              <a:rPr lang="en-US" smtClean="0">
                <a:solidFill>
                  <a:srgbClr val="3366FF"/>
                </a:solidFill>
              </a:rPr>
              <a:t>What can you say about the </a:t>
            </a:r>
            <a:r>
              <a:rPr lang="en-US" u="sng" smtClean="0">
                <a:solidFill>
                  <a:srgbClr val="3366FF"/>
                </a:solidFill>
              </a:rPr>
              <a:t>frequencies of the x and y motion?</a:t>
            </a:r>
            <a:endParaRPr lang="en-US">
              <a:solidFill>
                <a:srgbClr val="3366FF"/>
              </a:solidFill>
            </a:endParaRPr>
          </a:p>
        </p:txBody>
      </p:sp>
      <p:pic>
        <p:nvPicPr>
          <p:cNvPr id="13" name="Picture 12"/>
          <p:cNvPicPr>
            <a:picLocks noChangeAspect="1"/>
          </p:cNvPicPr>
          <p:nvPr/>
        </p:nvPicPr>
        <p:blipFill>
          <a:blip r:embed="rId3"/>
          <a:stretch>
            <a:fillRect/>
          </a:stretch>
        </p:blipFill>
        <p:spPr>
          <a:xfrm>
            <a:off x="4686300" y="2400300"/>
            <a:ext cx="4457700" cy="3937000"/>
          </a:xfrm>
          <a:prstGeom prst="rect">
            <a:avLst/>
          </a:prstGeom>
        </p:spPr>
      </p:pic>
      <p:sp>
        <p:nvSpPr>
          <p:cNvPr id="14" name="TextBox 13"/>
          <p:cNvSpPr txBox="1"/>
          <p:nvPr/>
        </p:nvSpPr>
        <p:spPr>
          <a:xfrm>
            <a:off x="33877" y="2760134"/>
            <a:ext cx="4809066" cy="2554545"/>
          </a:xfrm>
          <a:prstGeom prst="rect">
            <a:avLst/>
          </a:prstGeom>
          <a:noFill/>
        </p:spPr>
        <p:txBody>
          <a:bodyPr wrap="square" rtlCol="0">
            <a:spAutoFit/>
          </a:bodyPr>
          <a:lstStyle/>
          <a:p>
            <a:pPr marL="514350" indent="-514350">
              <a:buFontTx/>
              <a:buAutoNum type="alphaUcParenR"/>
            </a:pPr>
            <a:r>
              <a:rPr lang="en-US" sz="3200" smtClean="0">
                <a:solidFill>
                  <a:srgbClr val="000000"/>
                </a:solidFill>
              </a:rPr>
              <a:t>ω</a:t>
            </a:r>
            <a:r>
              <a:rPr lang="en-US" sz="3200" baseline="-25000" smtClean="0">
                <a:solidFill>
                  <a:srgbClr val="000000"/>
                </a:solidFill>
              </a:rPr>
              <a:t>x</a:t>
            </a:r>
            <a:r>
              <a:rPr lang="en-US" sz="3200" smtClean="0">
                <a:solidFill>
                  <a:srgbClr val="000000"/>
                </a:solidFill>
              </a:rPr>
              <a:t> = 4ω</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ω</a:t>
            </a:r>
            <a:r>
              <a:rPr lang="en-US" sz="3200" baseline="-25000" smtClean="0">
                <a:solidFill>
                  <a:srgbClr val="000000"/>
                </a:solidFill>
              </a:rPr>
              <a:t>x</a:t>
            </a:r>
            <a:r>
              <a:rPr lang="en-US" sz="3200" smtClean="0">
                <a:solidFill>
                  <a:srgbClr val="000000"/>
                </a:solidFill>
              </a:rPr>
              <a:t> = 2ω</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ω</a:t>
            </a:r>
            <a:r>
              <a:rPr lang="en-US" sz="3200" baseline="-25000" smtClean="0">
                <a:solidFill>
                  <a:srgbClr val="000000"/>
                </a:solidFill>
              </a:rPr>
              <a:t>x</a:t>
            </a:r>
            <a:r>
              <a:rPr lang="en-US" sz="3200" smtClean="0">
                <a:solidFill>
                  <a:srgbClr val="000000"/>
                </a:solidFill>
              </a:rPr>
              <a:t> = ω</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ω</a:t>
            </a:r>
            <a:r>
              <a:rPr lang="en-US" sz="3200" baseline="-25000" smtClean="0">
                <a:solidFill>
                  <a:srgbClr val="000000"/>
                </a:solidFill>
              </a:rPr>
              <a:t>x</a:t>
            </a:r>
            <a:r>
              <a:rPr lang="en-US" sz="3200" smtClean="0">
                <a:solidFill>
                  <a:srgbClr val="000000"/>
                </a:solidFill>
              </a:rPr>
              <a:t> = 0.5 ω</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ω</a:t>
            </a:r>
            <a:r>
              <a:rPr lang="en-US" sz="3200" baseline="-25000" smtClean="0">
                <a:solidFill>
                  <a:srgbClr val="000000"/>
                </a:solidFill>
              </a:rPr>
              <a:t>x</a:t>
            </a:r>
            <a:r>
              <a:rPr lang="en-US" sz="3200" smtClean="0">
                <a:solidFill>
                  <a:srgbClr val="000000"/>
                </a:solidFill>
              </a:rPr>
              <a:t> =0.25 ω</a:t>
            </a:r>
            <a:r>
              <a:rPr lang="en-US" sz="3200" baseline="-25000" smtClean="0">
                <a:solidFill>
                  <a:srgbClr val="000000"/>
                </a:solidFill>
              </a:rPr>
              <a:t>y</a:t>
            </a:r>
            <a:endParaRPr lang="en-US" sz="3200">
              <a:solidFill>
                <a:srgbClr val="000000"/>
              </a:solidFill>
            </a:endParaRPr>
          </a:p>
        </p:txBody>
      </p:sp>
      <p:sp>
        <p:nvSpPr>
          <p:cNvPr id="15" name="Rectangle 14"/>
          <p:cNvSpPr/>
          <p:nvPr/>
        </p:nvSpPr>
        <p:spPr>
          <a:xfrm>
            <a:off x="8389430" y="6330833"/>
            <a:ext cx="534436" cy="215444"/>
          </a:xfrm>
          <a:prstGeom prst="rect">
            <a:avLst/>
          </a:prstGeom>
        </p:spPr>
        <p:txBody>
          <a:bodyPr wrap="square">
            <a:spAutoFit/>
          </a:bodyPr>
          <a:lstStyle/>
          <a:p>
            <a:fld id="{28E9A3FF-79B7-504C-B659-7D19FB5634D4}" type="slidenum">
              <a:rPr lang="en-US" sz="800">
                <a:solidFill>
                  <a:srgbClr val="000000"/>
                </a:solidFill>
              </a:rPr>
              <a:pPr/>
              <a:t>35</a:t>
            </a:fld>
            <a:endParaRPr lang="en-US" sz="8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469" y="84673"/>
            <a:ext cx="9008531" cy="830997"/>
          </a:xfrm>
          <a:prstGeom prst="rect">
            <a:avLst/>
          </a:prstGeom>
          <a:noFill/>
        </p:spPr>
        <p:txBody>
          <a:bodyPr wrap="square" rtlCol="0">
            <a:spAutoFit/>
          </a:bodyPr>
          <a:lstStyle/>
          <a:p>
            <a:r>
              <a:rPr lang="en-US" smtClean="0">
                <a:solidFill>
                  <a:srgbClr val="000000"/>
                </a:solidFill>
              </a:rPr>
              <a:t>A 2D oscillator traces out the following path in the xy-plane.</a:t>
            </a:r>
            <a:br>
              <a:rPr lang="en-US" smtClean="0">
                <a:solidFill>
                  <a:srgbClr val="000000"/>
                </a:solidFill>
              </a:rPr>
            </a:br>
            <a:r>
              <a:rPr lang="en-US" smtClean="0">
                <a:solidFill>
                  <a:srgbClr val="3366FF"/>
                </a:solidFill>
              </a:rPr>
              <a:t>What can you say about the </a:t>
            </a:r>
            <a:r>
              <a:rPr lang="en-US" u="sng" smtClean="0">
                <a:solidFill>
                  <a:srgbClr val="3366FF"/>
                </a:solidFill>
              </a:rPr>
              <a:t>Amplitudes of the x and y motion?</a:t>
            </a:r>
            <a:endParaRPr lang="en-US">
              <a:solidFill>
                <a:srgbClr val="3366FF"/>
              </a:solidFill>
            </a:endParaRPr>
          </a:p>
        </p:txBody>
      </p:sp>
      <p:pic>
        <p:nvPicPr>
          <p:cNvPr id="13" name="Picture 12"/>
          <p:cNvPicPr>
            <a:picLocks noChangeAspect="1"/>
          </p:cNvPicPr>
          <p:nvPr/>
        </p:nvPicPr>
        <p:blipFill>
          <a:blip r:embed="rId3"/>
          <a:stretch>
            <a:fillRect/>
          </a:stretch>
        </p:blipFill>
        <p:spPr>
          <a:xfrm>
            <a:off x="4686300" y="2400300"/>
            <a:ext cx="4457700" cy="3937000"/>
          </a:xfrm>
          <a:prstGeom prst="rect">
            <a:avLst/>
          </a:prstGeom>
        </p:spPr>
      </p:pic>
      <p:sp>
        <p:nvSpPr>
          <p:cNvPr id="14" name="TextBox 13"/>
          <p:cNvSpPr txBox="1"/>
          <p:nvPr/>
        </p:nvSpPr>
        <p:spPr>
          <a:xfrm>
            <a:off x="33877" y="2760134"/>
            <a:ext cx="4809066" cy="1569660"/>
          </a:xfrm>
          <a:prstGeom prst="rect">
            <a:avLst/>
          </a:prstGeom>
          <a:noFill/>
        </p:spPr>
        <p:txBody>
          <a:bodyPr wrap="square" rtlCol="0">
            <a:spAutoFit/>
          </a:bodyPr>
          <a:lstStyle/>
          <a:p>
            <a:pPr marL="514350" indent="-514350">
              <a:buFontTx/>
              <a:buAutoNum type="alphaUcParenR"/>
            </a:pPr>
            <a:r>
              <a:rPr lang="en-US" sz="3200" smtClean="0">
                <a:solidFill>
                  <a:srgbClr val="000000"/>
                </a:solidFill>
              </a:rPr>
              <a:t>A</a:t>
            </a:r>
            <a:r>
              <a:rPr lang="en-US" sz="3200" baseline="-25000" smtClean="0">
                <a:solidFill>
                  <a:srgbClr val="000000"/>
                </a:solidFill>
              </a:rPr>
              <a:t>x</a:t>
            </a:r>
            <a:r>
              <a:rPr lang="en-US" sz="3200" smtClean="0">
                <a:solidFill>
                  <a:srgbClr val="000000"/>
                </a:solidFill>
              </a:rPr>
              <a:t> &gt;  A</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A</a:t>
            </a:r>
            <a:r>
              <a:rPr lang="en-US" sz="3200" baseline="-25000" smtClean="0">
                <a:solidFill>
                  <a:srgbClr val="000000"/>
                </a:solidFill>
              </a:rPr>
              <a:t>x</a:t>
            </a:r>
            <a:r>
              <a:rPr lang="en-US" sz="3200" smtClean="0">
                <a:solidFill>
                  <a:srgbClr val="000000"/>
                </a:solidFill>
              </a:rPr>
              <a:t> ≈ A</a:t>
            </a:r>
            <a:r>
              <a:rPr lang="en-US" sz="3200" baseline="-25000" smtClean="0">
                <a:solidFill>
                  <a:srgbClr val="000000"/>
                </a:solidFill>
              </a:rPr>
              <a:t>y</a:t>
            </a:r>
          </a:p>
          <a:p>
            <a:pPr marL="514350" indent="-514350">
              <a:buFontTx/>
              <a:buAutoNum type="alphaUcParenR"/>
            </a:pPr>
            <a:r>
              <a:rPr lang="en-US" sz="3200" baseline="-25000" smtClean="0">
                <a:solidFill>
                  <a:srgbClr val="000000"/>
                </a:solidFill>
              </a:rPr>
              <a:t> </a:t>
            </a:r>
            <a:r>
              <a:rPr lang="en-US" sz="3200" smtClean="0">
                <a:solidFill>
                  <a:srgbClr val="000000"/>
                </a:solidFill>
              </a:rPr>
              <a:t>A</a:t>
            </a:r>
            <a:r>
              <a:rPr lang="en-US" sz="3200" baseline="-25000" smtClean="0">
                <a:solidFill>
                  <a:srgbClr val="000000"/>
                </a:solidFill>
              </a:rPr>
              <a:t>x</a:t>
            </a:r>
            <a:r>
              <a:rPr lang="en-US" sz="3200" smtClean="0">
                <a:solidFill>
                  <a:srgbClr val="000000"/>
                </a:solidFill>
              </a:rPr>
              <a:t> &lt; A</a:t>
            </a:r>
            <a:r>
              <a:rPr lang="en-US" sz="3200" baseline="-25000" smtClean="0">
                <a:solidFill>
                  <a:srgbClr val="000000"/>
                </a:solidFill>
              </a:rPr>
              <a:t>y</a:t>
            </a:r>
          </a:p>
        </p:txBody>
      </p:sp>
      <p:sp>
        <p:nvSpPr>
          <p:cNvPr id="5" name="Rectangle 4"/>
          <p:cNvSpPr/>
          <p:nvPr/>
        </p:nvSpPr>
        <p:spPr>
          <a:xfrm>
            <a:off x="8389430" y="6330833"/>
            <a:ext cx="534436" cy="215444"/>
          </a:xfrm>
          <a:prstGeom prst="rect">
            <a:avLst/>
          </a:prstGeom>
        </p:spPr>
        <p:txBody>
          <a:bodyPr wrap="square">
            <a:spAutoFit/>
          </a:bodyPr>
          <a:lstStyle/>
          <a:p>
            <a:fld id="{28E9A3FF-79B7-504C-B659-7D19FB5634D4}" type="slidenum">
              <a:rPr lang="en-US" sz="800">
                <a:solidFill>
                  <a:srgbClr val="000000"/>
                </a:solidFill>
              </a:rPr>
              <a:pPr/>
              <a:t>36</a:t>
            </a:fld>
            <a:endParaRPr lang="en-US" sz="8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37</a:t>
            </a:fld>
            <a:endParaRPr lang="en-US">
              <a:solidFill>
                <a:srgbClr val="000000"/>
              </a:solidFill>
            </a:endParaRPr>
          </a:p>
        </p:txBody>
      </p:sp>
      <p:sp>
        <p:nvSpPr>
          <p:cNvPr id="3" name="TextBox 2"/>
          <p:cNvSpPr txBox="1"/>
          <p:nvPr/>
        </p:nvSpPr>
        <p:spPr>
          <a:xfrm>
            <a:off x="16937" y="135470"/>
            <a:ext cx="8873068" cy="2677656"/>
          </a:xfrm>
          <a:prstGeom prst="rect">
            <a:avLst/>
          </a:prstGeom>
          <a:noFill/>
        </p:spPr>
        <p:txBody>
          <a:bodyPr wrap="square" rtlCol="0">
            <a:spAutoFit/>
          </a:bodyPr>
          <a:lstStyle/>
          <a:p>
            <a:r>
              <a:rPr lang="en-US" sz="2800" smtClean="0">
                <a:solidFill>
                  <a:srgbClr val="000000"/>
                </a:solidFill>
              </a:rPr>
              <a:t>Consider a super ball which bounces up and down on super concrete. After the ball is dropped from an initial height h, it bounces with no dissipation and executes an infinite number of bounces back to height h.</a:t>
            </a:r>
          </a:p>
          <a:p>
            <a:endParaRPr lang="en-US" sz="2800" smtClean="0">
              <a:solidFill>
                <a:srgbClr val="000000"/>
              </a:solidFill>
            </a:endParaRPr>
          </a:p>
          <a:p>
            <a:r>
              <a:rPr lang="en-US" sz="2800" smtClean="0">
                <a:solidFill>
                  <a:srgbClr val="000000"/>
                </a:solidFill>
              </a:rPr>
              <a:t> Is the motion of the ball in z simple harmonic motion?</a:t>
            </a:r>
            <a:endParaRPr lang="en-US" sz="2800">
              <a:solidFill>
                <a:srgbClr val="000000"/>
              </a:solidFill>
            </a:endParaRPr>
          </a:p>
        </p:txBody>
      </p:sp>
      <p:sp>
        <p:nvSpPr>
          <p:cNvPr id="6" name="TextBox 5"/>
          <p:cNvSpPr txBox="1"/>
          <p:nvPr/>
        </p:nvSpPr>
        <p:spPr>
          <a:xfrm>
            <a:off x="491067" y="2794000"/>
            <a:ext cx="1300356" cy="1384995"/>
          </a:xfrm>
          <a:prstGeom prst="rect">
            <a:avLst/>
          </a:prstGeom>
          <a:noFill/>
        </p:spPr>
        <p:txBody>
          <a:bodyPr wrap="none" rtlCol="0">
            <a:spAutoFit/>
          </a:bodyPr>
          <a:lstStyle/>
          <a:p>
            <a:pPr marL="514350" indent="-514350">
              <a:buFontTx/>
              <a:buAutoNum type="alphaUcParenR"/>
            </a:pPr>
            <a:r>
              <a:rPr lang="en-US" sz="2800">
                <a:solidFill>
                  <a:srgbClr val="000000"/>
                </a:solidFill>
              </a:rPr>
              <a:t>yes</a:t>
            </a:r>
          </a:p>
          <a:p>
            <a:pPr marL="514350" indent="-514350">
              <a:buFontTx/>
              <a:buAutoNum type="alphaUcParenR"/>
            </a:pPr>
            <a:r>
              <a:rPr lang="en-US" sz="2800">
                <a:solidFill>
                  <a:srgbClr val="000000"/>
                </a:solidFill>
              </a:rPr>
              <a:t>no</a:t>
            </a:r>
          </a:p>
          <a:p>
            <a:pPr marL="514350" indent="-514350">
              <a:buFontTx/>
              <a:buAutoNum type="alphaUcParenR"/>
            </a:pPr>
            <a:r>
              <a:rPr lang="en-US" sz="2800">
                <a:solidFill>
                  <a:srgbClr val="000000"/>
                </a:solidFill>
              </a:rPr>
              <a:t>???</a:t>
            </a:r>
          </a:p>
        </p:txBody>
      </p:sp>
    </p:spTree>
    <p:extLst>
      <p:ext uri="{BB962C8B-B14F-4D97-AF65-F5344CB8AC3E}">
        <p14:creationId xmlns:p14="http://schemas.microsoft.com/office/powerpoint/2010/main" val="288010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38</a:t>
            </a:fld>
            <a:endParaRPr lang="en-US"/>
          </a:p>
        </p:txBody>
      </p:sp>
      <p:sp>
        <p:nvSpPr>
          <p:cNvPr id="3" name="TextBox 2"/>
          <p:cNvSpPr txBox="1"/>
          <p:nvPr/>
        </p:nvSpPr>
        <p:spPr>
          <a:xfrm>
            <a:off x="2692400" y="2116667"/>
            <a:ext cx="5004533" cy="738664"/>
          </a:xfrm>
          <a:prstGeom prst="rect">
            <a:avLst/>
          </a:prstGeom>
          <a:noFill/>
        </p:spPr>
        <p:txBody>
          <a:bodyPr wrap="none" rtlCol="0">
            <a:spAutoFit/>
          </a:bodyPr>
          <a:lstStyle/>
          <a:p>
            <a:r>
              <a:rPr lang="en-US" sz="4200"/>
              <a:t>Damped oscillations</a:t>
            </a:r>
          </a:p>
        </p:txBody>
      </p:sp>
    </p:spTree>
    <p:extLst>
      <p:ext uri="{BB962C8B-B14F-4D97-AF65-F5344CB8AC3E}">
        <p14:creationId xmlns:p14="http://schemas.microsoft.com/office/powerpoint/2010/main" val="1809104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39</a:t>
            </a:fld>
            <a:endParaRPr lang="en-US">
              <a:solidFill>
                <a:srgbClr val="000000"/>
              </a:solidFill>
            </a:endParaRPr>
          </a:p>
        </p:txBody>
      </p:sp>
      <p:sp>
        <p:nvSpPr>
          <p:cNvPr id="3" name="TextBox 2"/>
          <p:cNvSpPr txBox="1"/>
          <p:nvPr/>
        </p:nvSpPr>
        <p:spPr>
          <a:xfrm>
            <a:off x="269652" y="186275"/>
            <a:ext cx="8671148" cy="2246769"/>
          </a:xfrm>
          <a:prstGeom prst="rect">
            <a:avLst/>
          </a:prstGeom>
          <a:noFill/>
        </p:spPr>
        <p:txBody>
          <a:bodyPr wrap="square" rtlCol="0">
            <a:spAutoFit/>
          </a:bodyPr>
          <a:lstStyle/>
          <a:p>
            <a:r>
              <a:rPr lang="en-US" sz="2800" dirty="0">
                <a:solidFill>
                  <a:srgbClr val="000000"/>
                </a:solidFill>
              </a:rPr>
              <a:t>An oscillator is released from rest at x=+.1 m,  </a:t>
            </a:r>
            <a:br>
              <a:rPr lang="en-US" sz="2800" dirty="0">
                <a:solidFill>
                  <a:srgbClr val="000000"/>
                </a:solidFill>
              </a:rPr>
            </a:br>
            <a:r>
              <a:rPr lang="en-US" sz="2800" dirty="0">
                <a:solidFill>
                  <a:srgbClr val="000000"/>
                </a:solidFill>
              </a:rPr>
              <a:t>and undergoes ideal SHM. </a:t>
            </a:r>
          </a:p>
          <a:p>
            <a:r>
              <a:rPr lang="en-US" sz="2800" dirty="0">
                <a:solidFill>
                  <a:srgbClr val="000090"/>
                </a:solidFill>
              </a:rPr>
              <a:t>If  a small </a:t>
            </a:r>
            <a:r>
              <a:rPr lang="en-US" sz="2800" dirty="0" smtClean="0">
                <a:solidFill>
                  <a:srgbClr val="000090"/>
                </a:solidFill>
              </a:rPr>
              <a:t>damping </a:t>
            </a:r>
            <a:r>
              <a:rPr lang="en-US" sz="2800" dirty="0">
                <a:solidFill>
                  <a:srgbClr val="000090"/>
                </a:solidFill>
              </a:rPr>
              <a:t>term is added, how does </a:t>
            </a:r>
            <a:r>
              <a:rPr lang="en-US" sz="2800" dirty="0" smtClean="0">
                <a:solidFill>
                  <a:srgbClr val="000090"/>
                </a:solidFill>
              </a:rPr>
              <a:t>|</a:t>
            </a:r>
            <a:r>
              <a:rPr lang="en-US" sz="2800" dirty="0" err="1">
                <a:solidFill>
                  <a:srgbClr val="000090"/>
                </a:solidFill>
              </a:rPr>
              <a:t>F</a:t>
            </a:r>
            <a:r>
              <a:rPr lang="en-US" sz="2800" baseline="-25000" dirty="0" err="1">
                <a:solidFill>
                  <a:srgbClr val="000090"/>
                </a:solidFill>
              </a:rPr>
              <a:t>net</a:t>
            </a:r>
            <a:r>
              <a:rPr lang="en-US" sz="2800" dirty="0">
                <a:solidFill>
                  <a:srgbClr val="000090"/>
                </a:solidFill>
              </a:rPr>
              <a:t>| </a:t>
            </a:r>
            <a:r>
              <a:rPr lang="en-US" sz="2800" i="1" dirty="0">
                <a:solidFill>
                  <a:srgbClr val="000090"/>
                </a:solidFill>
              </a:rPr>
              <a:t>differ </a:t>
            </a:r>
            <a:r>
              <a:rPr lang="en-US" sz="2800" dirty="0">
                <a:solidFill>
                  <a:srgbClr val="000090"/>
                </a:solidFill>
              </a:rPr>
              <a:t>from the ideal situation  </a:t>
            </a:r>
            <a:r>
              <a:rPr lang="en-US" sz="2800" dirty="0" smtClean="0">
                <a:solidFill>
                  <a:srgbClr val="000090"/>
                </a:solidFill>
              </a:rPr>
              <a:t>when </a:t>
            </a:r>
            <a:r>
              <a:rPr lang="en-US" sz="2800" dirty="0">
                <a:solidFill>
                  <a:srgbClr val="000090"/>
                </a:solidFill>
              </a:rPr>
              <a:t>the mass is on its way </a:t>
            </a:r>
            <a:r>
              <a:rPr lang="en-US" sz="2800" dirty="0" smtClean="0">
                <a:solidFill>
                  <a:srgbClr val="000090"/>
                </a:solidFill>
              </a:rPr>
              <a:t>from </a:t>
            </a:r>
            <a:r>
              <a:rPr lang="en-US" sz="2800" dirty="0">
                <a:solidFill>
                  <a:srgbClr val="000090"/>
                </a:solidFill>
              </a:rPr>
              <a:t>+.1 m to the origin? </a:t>
            </a:r>
          </a:p>
        </p:txBody>
      </p:sp>
      <p:sp>
        <p:nvSpPr>
          <p:cNvPr id="4" name="TextBox 3"/>
          <p:cNvSpPr txBox="1"/>
          <p:nvPr/>
        </p:nvSpPr>
        <p:spPr>
          <a:xfrm>
            <a:off x="135470" y="2709334"/>
            <a:ext cx="8856133" cy="2246769"/>
          </a:xfrm>
          <a:prstGeom prst="rect">
            <a:avLst/>
          </a:prstGeom>
          <a:noFill/>
        </p:spPr>
        <p:txBody>
          <a:bodyPr wrap="square" rtlCol="0">
            <a:spAutoFit/>
          </a:bodyPr>
          <a:lstStyle/>
          <a:p>
            <a:pPr marL="514350" indent="-514350">
              <a:buFontTx/>
              <a:buAutoNum type="alphaUcParenR"/>
            </a:pPr>
            <a:r>
              <a:rPr lang="en-US" sz="2800">
                <a:solidFill>
                  <a:srgbClr val="000000"/>
                </a:solidFill>
              </a:rPr>
              <a:t>Slightly </a:t>
            </a:r>
            <a:r>
              <a:rPr lang="en-US" sz="2800" i="1">
                <a:solidFill>
                  <a:srgbClr val="000000"/>
                </a:solidFill>
              </a:rPr>
              <a:t>larger</a:t>
            </a:r>
            <a:r>
              <a:rPr lang="en-US" sz="2800">
                <a:solidFill>
                  <a:srgbClr val="000000"/>
                </a:solidFill>
              </a:rPr>
              <a:t> than the undamped case.</a:t>
            </a:r>
          </a:p>
          <a:p>
            <a:pPr marL="514350" indent="-514350">
              <a:buFontTx/>
              <a:buAutoNum type="alphaUcParenR"/>
            </a:pPr>
            <a:r>
              <a:rPr lang="en-US" sz="2800">
                <a:solidFill>
                  <a:srgbClr val="000000"/>
                </a:solidFill>
              </a:rPr>
              <a:t> Slightly </a:t>
            </a:r>
            <a:r>
              <a:rPr lang="en-US" sz="2800" i="1">
                <a:solidFill>
                  <a:srgbClr val="000000"/>
                </a:solidFill>
              </a:rPr>
              <a:t>smaller </a:t>
            </a:r>
            <a:r>
              <a:rPr lang="en-US" sz="2800">
                <a:solidFill>
                  <a:srgbClr val="000000"/>
                </a:solidFill>
              </a:rPr>
              <a:t>than the undamped case</a:t>
            </a:r>
          </a:p>
          <a:p>
            <a:pPr marL="514350" indent="-514350">
              <a:buFontTx/>
              <a:buAutoNum type="alphaUcParenR"/>
            </a:pPr>
            <a:r>
              <a:rPr lang="en-US" sz="2800">
                <a:solidFill>
                  <a:srgbClr val="000000"/>
                </a:solidFill>
              </a:rPr>
              <a:t> The </a:t>
            </a:r>
            <a:r>
              <a:rPr lang="en-US" sz="2800" i="1">
                <a:solidFill>
                  <a:srgbClr val="000000"/>
                </a:solidFill>
              </a:rPr>
              <a:t>same</a:t>
            </a:r>
            <a:r>
              <a:rPr lang="en-US" sz="2800">
                <a:solidFill>
                  <a:srgbClr val="000000"/>
                </a:solidFill>
              </a:rPr>
              <a:t> as the undamped case</a:t>
            </a:r>
          </a:p>
          <a:p>
            <a:pPr marL="514350" indent="-514350">
              <a:buFontTx/>
              <a:buAutoNum type="alphaUcParenR"/>
            </a:pPr>
            <a:r>
              <a:rPr lang="en-US" sz="2800">
                <a:solidFill>
                  <a:srgbClr val="000000"/>
                </a:solidFill>
              </a:rPr>
              <a:t> It varies (and thus none of the above is correct)</a:t>
            </a:r>
          </a:p>
          <a:p>
            <a:pPr marL="514350" indent="-514350">
              <a:buFontTx/>
              <a:buAutoNum type="alphaUcParenR"/>
            </a:pPr>
            <a:r>
              <a:rPr lang="en-US" sz="2800">
                <a:solidFill>
                  <a:srgbClr val="000000"/>
                </a:solidFill>
              </a:rPr>
              <a:t> The answer depends on how big the damping is.   </a:t>
            </a:r>
          </a:p>
        </p:txBody>
      </p:sp>
      <p:sp>
        <p:nvSpPr>
          <p:cNvPr id="5" name="Rectangle 4"/>
          <p:cNvSpPr/>
          <p:nvPr/>
        </p:nvSpPr>
        <p:spPr>
          <a:xfrm>
            <a:off x="270932" y="5316435"/>
            <a:ext cx="5977467" cy="523220"/>
          </a:xfrm>
          <a:prstGeom prst="rect">
            <a:avLst/>
          </a:prstGeom>
        </p:spPr>
        <p:txBody>
          <a:bodyPr wrap="square">
            <a:spAutoFit/>
          </a:bodyPr>
          <a:lstStyle/>
          <a:p>
            <a:r>
              <a:rPr lang="en-US" sz="2800">
                <a:solidFill>
                  <a:srgbClr val="000000"/>
                </a:solidFill>
              </a:rPr>
              <a:t>Hint: </a:t>
            </a:r>
            <a:r>
              <a:rPr lang="en-US" sz="2800" b="1">
                <a:solidFill>
                  <a:srgbClr val="000000"/>
                </a:solidFill>
              </a:rPr>
              <a:t>Draw a free body diagram</a:t>
            </a:r>
            <a:r>
              <a:rPr lang="en-US" sz="280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4</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0" y="694259"/>
            <a:ext cx="9144000" cy="6241852"/>
          </a:xfrm>
          <a:prstGeom prst="rect">
            <a:avLst/>
          </a:prstGeom>
        </p:spPr>
      </p:pic>
      <p:sp>
        <p:nvSpPr>
          <p:cNvPr id="4" name="TextBox 3"/>
          <p:cNvSpPr txBox="1"/>
          <p:nvPr/>
        </p:nvSpPr>
        <p:spPr>
          <a:xfrm>
            <a:off x="1879600" y="169333"/>
            <a:ext cx="6325545" cy="523220"/>
          </a:xfrm>
          <a:prstGeom prst="rect">
            <a:avLst/>
          </a:prstGeom>
          <a:noFill/>
        </p:spPr>
        <p:txBody>
          <a:bodyPr wrap="none" rtlCol="0">
            <a:spAutoFit/>
          </a:bodyPr>
          <a:lstStyle/>
          <a:p>
            <a:r>
              <a:rPr lang="en-US" sz="2800" dirty="0" smtClean="0">
                <a:solidFill>
                  <a:srgbClr val="000000"/>
                </a:solidFill>
              </a:rPr>
              <a:t>Richard Feynman’s notebook (Age 14)</a:t>
            </a:r>
            <a:endParaRPr lang="en-US" sz="2800" dirty="0">
              <a:solidFill>
                <a:srgbClr val="000000"/>
              </a:solidFill>
            </a:endParaRPr>
          </a:p>
        </p:txBody>
      </p:sp>
    </p:spTree>
    <p:extLst>
      <p:ext uri="{BB962C8B-B14F-4D97-AF65-F5344CB8AC3E}">
        <p14:creationId xmlns:p14="http://schemas.microsoft.com/office/powerpoint/2010/main" val="26742847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40</a:t>
            </a:fld>
            <a:endParaRPr lang="en-US">
              <a:solidFill>
                <a:srgbClr val="000000"/>
              </a:solidFill>
            </a:endParaRPr>
          </a:p>
        </p:txBody>
      </p:sp>
      <p:sp>
        <p:nvSpPr>
          <p:cNvPr id="6" name="Rectangle 5"/>
          <p:cNvSpPr/>
          <p:nvPr/>
        </p:nvSpPr>
        <p:spPr bwMode="auto">
          <a:xfrm>
            <a:off x="5317066" y="2760164"/>
            <a:ext cx="846667" cy="72813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8" name="Straight Connector 7"/>
          <p:cNvCxnSpPr/>
          <p:nvPr/>
        </p:nvCxnSpPr>
        <p:spPr bwMode="auto">
          <a:xfrm rot="5400000">
            <a:off x="186266" y="3132698"/>
            <a:ext cx="1625600" cy="1588"/>
          </a:xfrm>
          <a:prstGeom prst="line">
            <a:avLst/>
          </a:prstGeom>
          <a:noFill/>
          <a:ln w="12700" cap="flat" cmpd="sng" algn="ctr">
            <a:solidFill>
              <a:schemeClr val="tx1"/>
            </a:solidFill>
            <a:prstDash val="solid"/>
            <a:round/>
            <a:headEnd type="none" w="med" len="med"/>
            <a:tailEnd type="none"/>
          </a:ln>
          <a:effectLst/>
        </p:spPr>
      </p:cxnSp>
      <p:grpSp>
        <p:nvGrpSpPr>
          <p:cNvPr id="37" name="Group 36"/>
          <p:cNvGrpSpPr/>
          <p:nvPr/>
        </p:nvGrpSpPr>
        <p:grpSpPr>
          <a:xfrm>
            <a:off x="1032934" y="2743233"/>
            <a:ext cx="4301066" cy="627056"/>
            <a:chOff x="-1727199" y="5520267"/>
            <a:chExt cx="8246536" cy="1202269"/>
          </a:xfrm>
        </p:grpSpPr>
        <p:grpSp>
          <p:nvGrpSpPr>
            <p:cNvPr id="21" name="Group 20"/>
            <p:cNvGrpSpPr/>
            <p:nvPr/>
          </p:nvGrpSpPr>
          <p:grpSpPr>
            <a:xfrm>
              <a:off x="2387601" y="5604934"/>
              <a:ext cx="2082802" cy="1066801"/>
              <a:chOff x="2387601" y="5604934"/>
              <a:chExt cx="2082802" cy="1066801"/>
            </a:xfrm>
          </p:grpSpPr>
          <p:cxnSp>
            <p:nvCxnSpPr>
              <p:cNvPr id="14" name="Straight Connector 13"/>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16" name="Straight Connector 15"/>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17" name="Straight Connector 16"/>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18" name="Straight Connector 17"/>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22" name="Group 21"/>
            <p:cNvGrpSpPr/>
            <p:nvPr/>
          </p:nvGrpSpPr>
          <p:grpSpPr>
            <a:xfrm>
              <a:off x="4436535" y="5655735"/>
              <a:ext cx="2082802" cy="1066801"/>
              <a:chOff x="2387601" y="5604934"/>
              <a:chExt cx="2082802" cy="1066801"/>
            </a:xfrm>
          </p:grpSpPr>
          <p:cxnSp>
            <p:nvCxnSpPr>
              <p:cNvPr id="23" name="Straight Connector 22"/>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25" name="Straight Connector 24"/>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27" name="Group 26"/>
            <p:cNvGrpSpPr/>
            <p:nvPr/>
          </p:nvGrpSpPr>
          <p:grpSpPr>
            <a:xfrm>
              <a:off x="-1727199" y="5520267"/>
              <a:ext cx="2082802" cy="1066801"/>
              <a:chOff x="2387601" y="5604934"/>
              <a:chExt cx="2082802" cy="1066801"/>
            </a:xfrm>
          </p:grpSpPr>
          <p:cxnSp>
            <p:nvCxnSpPr>
              <p:cNvPr id="28" name="Straight Connector 27"/>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29" name="Straight Connector 28"/>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0" name="Straight Connector 29"/>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1" name="Straight Connector 30"/>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32" name="Group 31"/>
            <p:cNvGrpSpPr/>
            <p:nvPr/>
          </p:nvGrpSpPr>
          <p:grpSpPr>
            <a:xfrm>
              <a:off x="321735" y="5571068"/>
              <a:ext cx="2082802" cy="1066801"/>
              <a:chOff x="2387601" y="5604934"/>
              <a:chExt cx="2082802" cy="1066801"/>
            </a:xfrm>
          </p:grpSpPr>
          <p:cxnSp>
            <p:nvCxnSpPr>
              <p:cNvPr id="33" name="Straight Connector 32"/>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34" name="Straight Connector 33"/>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5" name="Straight Connector 34"/>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6" name="Straight Connector 35"/>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cxnSp>
        <p:nvCxnSpPr>
          <p:cNvPr id="39" name="Straight Connector 38"/>
          <p:cNvCxnSpPr/>
          <p:nvPr/>
        </p:nvCxnSpPr>
        <p:spPr bwMode="auto">
          <a:xfrm rot="5400000">
            <a:off x="3538673" y="4081364"/>
            <a:ext cx="508793" cy="1588"/>
          </a:xfrm>
          <a:prstGeom prst="line">
            <a:avLst/>
          </a:prstGeom>
          <a:noFill/>
          <a:ln w="12700" cap="flat" cmpd="sng" algn="ctr">
            <a:solidFill>
              <a:schemeClr val="tx1"/>
            </a:solidFill>
            <a:prstDash val="solid"/>
            <a:round/>
            <a:headEnd type="none" w="med" len="med"/>
            <a:tailEnd type="none"/>
          </a:ln>
          <a:effectLst/>
        </p:spPr>
      </p:cxnSp>
      <p:sp>
        <p:nvSpPr>
          <p:cNvPr id="40" name="TextBox 39"/>
          <p:cNvSpPr txBox="1"/>
          <p:nvPr/>
        </p:nvSpPr>
        <p:spPr>
          <a:xfrm>
            <a:off x="3505200" y="4351898"/>
            <a:ext cx="773594" cy="523220"/>
          </a:xfrm>
          <a:prstGeom prst="rect">
            <a:avLst/>
          </a:prstGeom>
          <a:noFill/>
        </p:spPr>
        <p:txBody>
          <a:bodyPr wrap="none" rtlCol="0">
            <a:spAutoFit/>
          </a:bodyPr>
          <a:lstStyle/>
          <a:p>
            <a:r>
              <a:rPr lang="en-US" sz="2800">
                <a:solidFill>
                  <a:srgbClr val="000000"/>
                </a:solidFill>
              </a:rPr>
              <a:t>x=0</a:t>
            </a:r>
          </a:p>
        </p:txBody>
      </p:sp>
      <p:cxnSp>
        <p:nvCxnSpPr>
          <p:cNvPr id="46" name="Straight Arrow Connector 45"/>
          <p:cNvCxnSpPr/>
          <p:nvPr/>
        </p:nvCxnSpPr>
        <p:spPr bwMode="auto">
          <a:xfrm rot="10800000">
            <a:off x="4199467" y="4047099"/>
            <a:ext cx="1490133" cy="1588"/>
          </a:xfrm>
          <a:prstGeom prst="straightConnector1">
            <a:avLst/>
          </a:prstGeom>
          <a:noFill/>
          <a:ln w="38100" cap="flat" cmpd="sng" algn="ctr">
            <a:solidFill>
              <a:srgbClr val="FF0000"/>
            </a:solidFill>
            <a:prstDash val="solid"/>
            <a:round/>
            <a:headEnd type="none" w="med" len="med"/>
            <a:tailEnd type="arrow"/>
          </a:ln>
          <a:effectLst/>
        </p:spPr>
      </p:cxnSp>
      <p:sp>
        <p:nvSpPr>
          <p:cNvPr id="47" name="TextBox 46"/>
          <p:cNvSpPr txBox="1"/>
          <p:nvPr/>
        </p:nvSpPr>
        <p:spPr>
          <a:xfrm>
            <a:off x="4826000" y="3572966"/>
            <a:ext cx="377026" cy="523220"/>
          </a:xfrm>
          <a:prstGeom prst="rect">
            <a:avLst/>
          </a:prstGeom>
          <a:noFill/>
        </p:spPr>
        <p:txBody>
          <a:bodyPr wrap="none" rtlCol="0">
            <a:spAutoFit/>
          </a:bodyPr>
          <a:lstStyle/>
          <a:p>
            <a:r>
              <a:rPr lang="en-US" sz="2800">
                <a:solidFill>
                  <a:srgbClr val="FF0000"/>
                </a:solidFill>
              </a:rPr>
              <a:t>v</a:t>
            </a:r>
          </a:p>
        </p:txBody>
      </p:sp>
      <p:grpSp>
        <p:nvGrpSpPr>
          <p:cNvPr id="58" name="Group 57"/>
          <p:cNvGrpSpPr/>
          <p:nvPr/>
        </p:nvGrpSpPr>
        <p:grpSpPr>
          <a:xfrm>
            <a:off x="4131735" y="2133625"/>
            <a:ext cx="1490133" cy="523220"/>
            <a:chOff x="4131735" y="2133625"/>
            <a:chExt cx="1490133" cy="523220"/>
          </a:xfrm>
        </p:grpSpPr>
        <p:cxnSp>
          <p:nvCxnSpPr>
            <p:cNvPr id="43" name="Straight Arrow Connector 42"/>
            <p:cNvCxnSpPr/>
            <p:nvPr/>
          </p:nvCxnSpPr>
          <p:spPr bwMode="auto">
            <a:xfrm rot="10800000">
              <a:off x="4131735" y="2641629"/>
              <a:ext cx="1490133" cy="1588"/>
            </a:xfrm>
            <a:prstGeom prst="straightConnector1">
              <a:avLst/>
            </a:prstGeom>
            <a:noFill/>
            <a:ln w="38100" cap="flat" cmpd="sng" algn="ctr">
              <a:solidFill>
                <a:srgbClr val="660066"/>
              </a:solidFill>
              <a:prstDash val="solid"/>
              <a:round/>
              <a:headEnd type="none" w="med" len="med"/>
              <a:tailEnd type="arrow"/>
            </a:ln>
            <a:effectLst/>
          </p:spPr>
        </p:cxnSp>
        <p:sp>
          <p:nvSpPr>
            <p:cNvPr id="48" name="TextBox 47"/>
            <p:cNvSpPr txBox="1"/>
            <p:nvPr/>
          </p:nvSpPr>
          <p:spPr>
            <a:xfrm>
              <a:off x="4318000" y="2133625"/>
              <a:ext cx="1120820" cy="523220"/>
            </a:xfrm>
            <a:prstGeom prst="rect">
              <a:avLst/>
            </a:prstGeom>
            <a:noFill/>
          </p:spPr>
          <p:txBody>
            <a:bodyPr wrap="none" rtlCol="0">
              <a:spAutoFit/>
            </a:bodyPr>
            <a:lstStyle/>
            <a:p>
              <a:r>
                <a:rPr lang="en-US" sz="2800" b="1">
                  <a:solidFill>
                    <a:srgbClr val="000000"/>
                  </a:solidFill>
                </a:rPr>
                <a:t>F</a:t>
              </a:r>
              <a:r>
                <a:rPr lang="en-US" sz="2800">
                  <a:solidFill>
                    <a:srgbClr val="000000"/>
                  </a:solidFill>
                </a:rPr>
                <a:t>=-k</a:t>
              </a:r>
              <a:r>
                <a:rPr lang="en-US" sz="2800" b="1">
                  <a:solidFill>
                    <a:srgbClr val="000000"/>
                  </a:solidFill>
                </a:rPr>
                <a:t>x</a:t>
              </a:r>
            </a:p>
          </p:txBody>
        </p:sp>
      </p:grpSp>
      <p:grpSp>
        <p:nvGrpSpPr>
          <p:cNvPr id="59" name="Group 58"/>
          <p:cNvGrpSpPr/>
          <p:nvPr/>
        </p:nvGrpSpPr>
        <p:grpSpPr>
          <a:xfrm>
            <a:off x="5723466" y="2099759"/>
            <a:ext cx="1183466" cy="543458"/>
            <a:chOff x="5723466" y="2099759"/>
            <a:chExt cx="1183466" cy="543458"/>
          </a:xfrm>
        </p:grpSpPr>
        <p:cxnSp>
          <p:nvCxnSpPr>
            <p:cNvPr id="44" name="Straight Arrow Connector 43"/>
            <p:cNvCxnSpPr/>
            <p:nvPr/>
          </p:nvCxnSpPr>
          <p:spPr bwMode="auto">
            <a:xfrm>
              <a:off x="5723466" y="2641629"/>
              <a:ext cx="677334" cy="1588"/>
            </a:xfrm>
            <a:prstGeom prst="straightConnector1">
              <a:avLst/>
            </a:prstGeom>
            <a:noFill/>
            <a:ln w="38100" cap="flat" cmpd="sng" algn="ctr">
              <a:solidFill>
                <a:srgbClr val="660066"/>
              </a:solidFill>
              <a:prstDash val="solid"/>
              <a:round/>
              <a:headEnd type="none" w="med" len="med"/>
              <a:tailEnd type="arrow"/>
            </a:ln>
            <a:effectLst/>
          </p:spPr>
        </p:cxnSp>
        <p:sp>
          <p:nvSpPr>
            <p:cNvPr id="49" name="TextBox 48"/>
            <p:cNvSpPr txBox="1"/>
            <p:nvPr/>
          </p:nvSpPr>
          <p:spPr>
            <a:xfrm>
              <a:off x="5774265" y="2099759"/>
              <a:ext cx="1132667" cy="523220"/>
            </a:xfrm>
            <a:prstGeom prst="rect">
              <a:avLst/>
            </a:prstGeom>
            <a:noFill/>
          </p:spPr>
          <p:txBody>
            <a:bodyPr wrap="none" rtlCol="0">
              <a:spAutoFit/>
            </a:bodyPr>
            <a:lstStyle/>
            <a:p>
              <a:r>
                <a:rPr lang="en-US" sz="2800" b="1">
                  <a:solidFill>
                    <a:srgbClr val="000000"/>
                  </a:solidFill>
                </a:rPr>
                <a:t>F</a:t>
              </a:r>
              <a:r>
                <a:rPr lang="en-US" sz="2800">
                  <a:solidFill>
                    <a:srgbClr val="000000"/>
                  </a:solidFill>
                </a:rPr>
                <a:t>=-b</a:t>
              </a:r>
              <a:r>
                <a:rPr lang="en-US" sz="2800" b="1">
                  <a:solidFill>
                    <a:srgbClr val="000000"/>
                  </a:solidFill>
                </a:rPr>
                <a:t>v</a:t>
              </a:r>
            </a:p>
          </p:txBody>
        </p:sp>
      </p:grpSp>
      <p:cxnSp>
        <p:nvCxnSpPr>
          <p:cNvPr id="50" name="Straight Connector 49"/>
          <p:cNvCxnSpPr/>
          <p:nvPr/>
        </p:nvCxnSpPr>
        <p:spPr bwMode="auto">
          <a:xfrm rot="5400000">
            <a:off x="5494473" y="4072899"/>
            <a:ext cx="491862" cy="1588"/>
          </a:xfrm>
          <a:prstGeom prst="line">
            <a:avLst/>
          </a:prstGeom>
          <a:noFill/>
          <a:ln w="12700" cap="flat" cmpd="sng" algn="ctr">
            <a:solidFill>
              <a:schemeClr val="tx1"/>
            </a:solidFill>
            <a:prstDash val="solid"/>
            <a:round/>
            <a:headEnd type="none" w="med" len="med"/>
            <a:tailEnd type="none"/>
          </a:ln>
          <a:effectLst/>
        </p:spPr>
      </p:cxnSp>
      <p:sp>
        <p:nvSpPr>
          <p:cNvPr id="53" name="TextBox 52"/>
          <p:cNvSpPr txBox="1"/>
          <p:nvPr/>
        </p:nvSpPr>
        <p:spPr>
          <a:xfrm>
            <a:off x="5537197" y="4334966"/>
            <a:ext cx="364202" cy="523220"/>
          </a:xfrm>
          <a:prstGeom prst="rect">
            <a:avLst/>
          </a:prstGeom>
          <a:noFill/>
        </p:spPr>
        <p:txBody>
          <a:bodyPr wrap="none" rtlCol="0">
            <a:spAutoFit/>
          </a:bodyPr>
          <a:lstStyle/>
          <a:p>
            <a:r>
              <a:rPr lang="en-US" sz="2800">
                <a:solidFill>
                  <a:srgbClr val="000000"/>
                </a:solidFill>
              </a:rPr>
              <a:t>x</a:t>
            </a:r>
          </a:p>
        </p:txBody>
      </p:sp>
      <p:sp>
        <p:nvSpPr>
          <p:cNvPr id="54" name="TextBox 53"/>
          <p:cNvSpPr txBox="1"/>
          <p:nvPr/>
        </p:nvSpPr>
        <p:spPr>
          <a:xfrm>
            <a:off x="472852" y="270934"/>
            <a:ext cx="8671148" cy="523220"/>
          </a:xfrm>
          <a:prstGeom prst="rect">
            <a:avLst/>
          </a:prstGeom>
          <a:noFill/>
        </p:spPr>
        <p:txBody>
          <a:bodyPr wrap="square" rtlCol="0">
            <a:spAutoFit/>
          </a:bodyPr>
          <a:lstStyle/>
          <a:p>
            <a:r>
              <a:rPr lang="en-US" sz="2800">
                <a:solidFill>
                  <a:srgbClr val="000090"/>
                </a:solidFill>
              </a:rPr>
              <a:t>the mass is on its way from +.1 m to the origin...</a:t>
            </a:r>
          </a:p>
        </p:txBody>
      </p:sp>
      <p:cxnSp>
        <p:nvCxnSpPr>
          <p:cNvPr id="56" name="Straight Connector 55"/>
          <p:cNvCxnSpPr/>
          <p:nvPr/>
        </p:nvCxnSpPr>
        <p:spPr bwMode="auto">
          <a:xfrm rot="5400000">
            <a:off x="7856668" y="4081364"/>
            <a:ext cx="508793" cy="1588"/>
          </a:xfrm>
          <a:prstGeom prst="line">
            <a:avLst/>
          </a:prstGeom>
          <a:noFill/>
          <a:ln w="12700" cap="flat" cmpd="sng" algn="ctr">
            <a:solidFill>
              <a:schemeClr val="tx1"/>
            </a:solidFill>
            <a:prstDash val="solid"/>
            <a:round/>
            <a:headEnd type="none" w="med" len="med"/>
            <a:tailEnd type="none"/>
          </a:ln>
          <a:effectLst/>
        </p:spPr>
      </p:cxnSp>
      <p:sp>
        <p:nvSpPr>
          <p:cNvPr id="57" name="TextBox 56"/>
          <p:cNvSpPr txBox="1"/>
          <p:nvPr/>
        </p:nvSpPr>
        <p:spPr>
          <a:xfrm>
            <a:off x="7586133" y="4351898"/>
            <a:ext cx="1272228" cy="523220"/>
          </a:xfrm>
          <a:prstGeom prst="rect">
            <a:avLst/>
          </a:prstGeom>
          <a:noFill/>
        </p:spPr>
        <p:txBody>
          <a:bodyPr wrap="none" rtlCol="0">
            <a:spAutoFit/>
          </a:bodyPr>
          <a:lstStyle/>
          <a:p>
            <a:r>
              <a:rPr lang="en-US" sz="2800">
                <a:solidFill>
                  <a:srgbClr val="000000"/>
                </a:solidFill>
              </a:rPr>
              <a:t>x=.1 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469" y="84673"/>
            <a:ext cx="9008531" cy="461665"/>
          </a:xfrm>
          <a:prstGeom prst="rect">
            <a:avLst/>
          </a:prstGeom>
          <a:noFill/>
        </p:spPr>
        <p:txBody>
          <a:bodyPr wrap="square" rtlCol="0">
            <a:spAutoFit/>
          </a:bodyPr>
          <a:lstStyle/>
          <a:p>
            <a:r>
              <a:rPr lang="en-US" smtClean="0">
                <a:solidFill>
                  <a:srgbClr val="000000"/>
                </a:solidFill>
              </a:rPr>
              <a:t>The ODE for damped simple harmonic motion is:</a:t>
            </a:r>
            <a:endParaRPr lang="en-US">
              <a:solidFill>
                <a:srgbClr val="000000"/>
              </a:solidFill>
            </a:endParaRPr>
          </a:p>
        </p:txBody>
      </p:sp>
      <p:sp>
        <p:nvSpPr>
          <p:cNvPr id="14" name="TextBox 13"/>
          <p:cNvSpPr txBox="1"/>
          <p:nvPr/>
        </p:nvSpPr>
        <p:spPr>
          <a:xfrm>
            <a:off x="0" y="3911601"/>
            <a:ext cx="4809066" cy="2554545"/>
          </a:xfrm>
          <a:prstGeom prst="rect">
            <a:avLst/>
          </a:prstGeom>
          <a:noFill/>
        </p:spPr>
        <p:txBody>
          <a:bodyPr wrap="square" rtlCol="0">
            <a:spAutoFit/>
          </a:bodyPr>
          <a:lstStyle/>
          <a:p>
            <a:pPr marL="514350" indent="-514350">
              <a:buFontTx/>
              <a:buAutoNum type="alphaUcParenR"/>
            </a:pPr>
            <a:r>
              <a:rPr lang="en-US" sz="3200" smtClean="0">
                <a:solidFill>
                  <a:srgbClr val="000000"/>
                </a:solidFill>
              </a:rPr>
              <a:t>α,β&gt;0</a:t>
            </a:r>
          </a:p>
          <a:p>
            <a:pPr marL="514350" indent="-514350">
              <a:buFontTx/>
              <a:buAutoNum type="alphaUcParenR"/>
            </a:pPr>
            <a:r>
              <a:rPr lang="en-US" sz="3200" smtClean="0">
                <a:solidFill>
                  <a:srgbClr val="000000"/>
                </a:solidFill>
              </a:rPr>
              <a:t>α,β&lt;0</a:t>
            </a:r>
            <a:endParaRPr lang="en-US" sz="3200" baseline="-25000" smtClean="0">
              <a:solidFill>
                <a:srgbClr val="000000"/>
              </a:solidFill>
            </a:endParaRPr>
          </a:p>
          <a:p>
            <a:pPr marL="514350" indent="-514350">
              <a:buFontTx/>
              <a:buAutoNum type="alphaUcParenR"/>
            </a:pPr>
            <a:r>
              <a:rPr lang="en-US" sz="3200" smtClean="0">
                <a:solidFill>
                  <a:srgbClr val="000000"/>
                </a:solidFill>
              </a:rPr>
              <a:t>α&lt;0,  β&gt;0</a:t>
            </a:r>
            <a:endParaRPr lang="en-US" sz="3200" baseline="-25000" smtClean="0">
              <a:solidFill>
                <a:srgbClr val="000000"/>
              </a:solidFill>
            </a:endParaRPr>
          </a:p>
          <a:p>
            <a:pPr marL="514350" indent="-514350">
              <a:buFontTx/>
              <a:buAutoNum type="alphaUcParenR"/>
            </a:pPr>
            <a:r>
              <a:rPr lang="en-US" sz="3200" smtClean="0">
                <a:solidFill>
                  <a:srgbClr val="000000"/>
                </a:solidFill>
              </a:rPr>
              <a:t>α&gt;0,  β&lt;0</a:t>
            </a:r>
            <a:endParaRPr lang="en-US" sz="3200" baseline="-25000" smtClean="0">
              <a:solidFill>
                <a:srgbClr val="000000"/>
              </a:solidFill>
            </a:endParaRPr>
          </a:p>
          <a:p>
            <a:pPr marL="514350" indent="-514350">
              <a:buFontTx/>
              <a:buAutoNum type="alphaUcParenR"/>
            </a:pPr>
            <a:r>
              <a:rPr lang="en-US" sz="3200" smtClean="0">
                <a:solidFill>
                  <a:srgbClr val="000000"/>
                </a:solidFill>
              </a:rPr>
              <a:t>Depends!</a:t>
            </a:r>
          </a:p>
        </p:txBody>
      </p:sp>
      <p:sp>
        <p:nvSpPr>
          <p:cNvPr id="5" name="Rectangle 4"/>
          <p:cNvSpPr/>
          <p:nvPr/>
        </p:nvSpPr>
        <p:spPr>
          <a:xfrm>
            <a:off x="8389430" y="6330833"/>
            <a:ext cx="534436" cy="215444"/>
          </a:xfrm>
          <a:prstGeom prst="rect">
            <a:avLst/>
          </a:prstGeom>
        </p:spPr>
        <p:txBody>
          <a:bodyPr wrap="square">
            <a:spAutoFit/>
          </a:bodyPr>
          <a:lstStyle/>
          <a:p>
            <a:fld id="{28E9A3FF-79B7-504C-B659-7D19FB5634D4}" type="slidenum">
              <a:rPr lang="en-US" sz="800">
                <a:solidFill>
                  <a:srgbClr val="000000"/>
                </a:solidFill>
              </a:rPr>
              <a:pPr/>
              <a:t>41</a:t>
            </a:fld>
            <a:endParaRPr lang="en-US" sz="800">
              <a:solidFill>
                <a:srgbClr val="000000"/>
              </a:solidFill>
            </a:endParaRPr>
          </a:p>
        </p:txBody>
      </p:sp>
      <p:graphicFrame>
        <p:nvGraphicFramePr>
          <p:cNvPr id="1367042" name="Object 2"/>
          <p:cNvGraphicFramePr>
            <a:graphicFrameLocks noChangeAspect="1"/>
          </p:cNvGraphicFramePr>
          <p:nvPr/>
        </p:nvGraphicFramePr>
        <p:xfrm>
          <a:off x="1912409" y="1003830"/>
          <a:ext cx="3467100" cy="990600"/>
        </p:xfrm>
        <a:graphic>
          <a:graphicData uri="http://schemas.openxmlformats.org/presentationml/2006/ole">
            <mc:AlternateContent xmlns:mc="http://schemas.openxmlformats.org/markup-compatibility/2006">
              <mc:Choice xmlns:v="urn:schemas-microsoft-com:vml" Requires="v">
                <p:oleObj spid="_x0000_s1033" name="Equation" r:id="rId4" imgW="1333500" imgH="381000" progId="Equation.3">
                  <p:embed/>
                </p:oleObj>
              </mc:Choice>
              <mc:Fallback>
                <p:oleObj name="Equation" r:id="rId4" imgW="13335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409" y="1003830"/>
                        <a:ext cx="34671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4670" y="2675473"/>
            <a:ext cx="9008531" cy="461665"/>
          </a:xfrm>
          <a:prstGeom prst="rect">
            <a:avLst/>
          </a:prstGeom>
          <a:noFill/>
        </p:spPr>
        <p:txBody>
          <a:bodyPr wrap="square" rtlCol="0">
            <a:spAutoFit/>
          </a:bodyPr>
          <a:lstStyle/>
          <a:p>
            <a:r>
              <a:rPr lang="en-US" smtClean="0">
                <a:solidFill>
                  <a:srgbClr val="000000"/>
                </a:solidFill>
              </a:rPr>
              <a:t>What are the signs of the constants α and β?</a:t>
            </a:r>
          </a:p>
        </p:txBody>
      </p:sp>
    </p:spTree>
    <p:extLst>
      <p:ext uri="{BB962C8B-B14F-4D97-AF65-F5344CB8AC3E}">
        <p14:creationId xmlns:p14="http://schemas.microsoft.com/office/powerpoint/2010/main" val="35548094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42</a:t>
            </a:fld>
            <a:endParaRPr lang="en-US">
              <a:solidFill>
                <a:srgbClr val="000000"/>
              </a:solidFill>
            </a:endParaRPr>
          </a:p>
        </p:txBody>
      </p:sp>
      <p:sp>
        <p:nvSpPr>
          <p:cNvPr id="3" name="TextBox 2"/>
          <p:cNvSpPr txBox="1"/>
          <p:nvPr/>
        </p:nvSpPr>
        <p:spPr>
          <a:xfrm>
            <a:off x="337383" y="575734"/>
            <a:ext cx="8806617" cy="954107"/>
          </a:xfrm>
          <a:prstGeom prst="rect">
            <a:avLst/>
          </a:prstGeom>
          <a:noFill/>
        </p:spPr>
        <p:txBody>
          <a:bodyPr wrap="square" rtlCol="0">
            <a:spAutoFit/>
          </a:bodyPr>
          <a:lstStyle/>
          <a:p>
            <a:r>
              <a:rPr lang="en-US" sz="2800">
                <a:solidFill>
                  <a:srgbClr val="000000"/>
                </a:solidFill>
              </a:rPr>
              <a:t>A mass on a spring has a small damping term added. What happens to the period of oscillation?</a:t>
            </a:r>
          </a:p>
        </p:txBody>
      </p:sp>
      <p:sp>
        <p:nvSpPr>
          <p:cNvPr id="4" name="TextBox 3"/>
          <p:cNvSpPr txBox="1"/>
          <p:nvPr/>
        </p:nvSpPr>
        <p:spPr>
          <a:xfrm>
            <a:off x="0" y="2489200"/>
            <a:ext cx="8856133" cy="1384995"/>
          </a:xfrm>
          <a:prstGeom prst="rect">
            <a:avLst/>
          </a:prstGeom>
          <a:noFill/>
        </p:spPr>
        <p:txBody>
          <a:bodyPr wrap="square" rtlCol="0">
            <a:spAutoFit/>
          </a:bodyPr>
          <a:lstStyle/>
          <a:p>
            <a:pPr marL="514350" indent="-514350">
              <a:buFontTx/>
              <a:buAutoNum type="alphaUcParenR"/>
            </a:pPr>
            <a:r>
              <a:rPr lang="en-US" sz="2800">
                <a:solidFill>
                  <a:srgbClr val="000000"/>
                </a:solidFill>
              </a:rPr>
              <a:t>Slightly </a:t>
            </a:r>
            <a:r>
              <a:rPr lang="en-US" sz="2800" i="1">
                <a:solidFill>
                  <a:srgbClr val="000000"/>
                </a:solidFill>
              </a:rPr>
              <a:t>larger</a:t>
            </a:r>
            <a:r>
              <a:rPr lang="en-US" sz="2800">
                <a:solidFill>
                  <a:srgbClr val="000000"/>
                </a:solidFill>
              </a:rPr>
              <a:t> than the undamped case.</a:t>
            </a:r>
          </a:p>
          <a:p>
            <a:pPr marL="514350" indent="-514350">
              <a:buFontTx/>
              <a:buAutoNum type="alphaUcParenR"/>
            </a:pPr>
            <a:r>
              <a:rPr lang="en-US" sz="2800">
                <a:solidFill>
                  <a:srgbClr val="000000"/>
                </a:solidFill>
              </a:rPr>
              <a:t> Slightly </a:t>
            </a:r>
            <a:r>
              <a:rPr lang="en-US" sz="2800" i="1">
                <a:solidFill>
                  <a:srgbClr val="000000"/>
                </a:solidFill>
              </a:rPr>
              <a:t>smaller </a:t>
            </a:r>
            <a:r>
              <a:rPr lang="en-US" sz="2800">
                <a:solidFill>
                  <a:srgbClr val="000000"/>
                </a:solidFill>
              </a:rPr>
              <a:t>than the undamped case</a:t>
            </a:r>
          </a:p>
          <a:p>
            <a:pPr marL="514350" indent="-514350">
              <a:buFontTx/>
              <a:buAutoNum type="alphaUcParenR"/>
            </a:pPr>
            <a:r>
              <a:rPr lang="en-US" sz="2800">
                <a:solidFill>
                  <a:srgbClr val="000000"/>
                </a:solidFill>
              </a:rPr>
              <a:t> The </a:t>
            </a:r>
            <a:r>
              <a:rPr lang="en-US" sz="2800" i="1">
                <a:solidFill>
                  <a:srgbClr val="000000"/>
                </a:solidFill>
              </a:rPr>
              <a:t>same</a:t>
            </a:r>
            <a:r>
              <a:rPr lang="en-US" sz="2800">
                <a:solidFill>
                  <a:srgbClr val="000000"/>
                </a:solidFill>
              </a:rPr>
              <a:t> as the undamped case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43</a:t>
            </a:fld>
            <a:endParaRPr lang="en-US">
              <a:solidFill>
                <a:srgbClr val="000000"/>
              </a:solidFill>
            </a:endParaRPr>
          </a:p>
        </p:txBody>
      </p:sp>
      <p:sp>
        <p:nvSpPr>
          <p:cNvPr id="3" name="TextBox 2"/>
          <p:cNvSpPr txBox="1"/>
          <p:nvPr/>
        </p:nvSpPr>
        <p:spPr>
          <a:xfrm>
            <a:off x="1303866" y="1286934"/>
            <a:ext cx="7298267" cy="954107"/>
          </a:xfrm>
          <a:prstGeom prst="rect">
            <a:avLst/>
          </a:prstGeom>
          <a:noFill/>
        </p:spPr>
        <p:txBody>
          <a:bodyPr wrap="square" rtlCol="0">
            <a:spAutoFit/>
          </a:bodyPr>
          <a:lstStyle/>
          <a:p>
            <a:r>
              <a:rPr lang="en-US" sz="2800" dirty="0" smtClean="0">
                <a:solidFill>
                  <a:srgbClr val="000000"/>
                </a:solidFill>
              </a:rPr>
              <a:t>What are the roots of the auxiliary equation     D</a:t>
            </a:r>
            <a:r>
              <a:rPr lang="en-US" sz="2800" baseline="30000" dirty="0" smtClean="0">
                <a:solidFill>
                  <a:srgbClr val="000000"/>
                </a:solidFill>
              </a:rPr>
              <a:t>2</a:t>
            </a:r>
            <a:r>
              <a:rPr lang="en-US" sz="2800" dirty="0" smtClean="0">
                <a:solidFill>
                  <a:srgbClr val="000000"/>
                </a:solidFill>
              </a:rPr>
              <a:t> + D - 2 = 0 ?</a:t>
            </a:r>
            <a:endParaRPr lang="en-US" sz="2800" dirty="0">
              <a:solidFill>
                <a:srgbClr val="000000"/>
              </a:solidFill>
            </a:endParaRPr>
          </a:p>
        </p:txBody>
      </p:sp>
      <p:sp>
        <p:nvSpPr>
          <p:cNvPr id="5" name="TextBox 4"/>
          <p:cNvSpPr txBox="1"/>
          <p:nvPr/>
        </p:nvSpPr>
        <p:spPr>
          <a:xfrm>
            <a:off x="1608667" y="3200400"/>
            <a:ext cx="3249608" cy="2246769"/>
          </a:xfrm>
          <a:prstGeom prst="rect">
            <a:avLst/>
          </a:prstGeom>
          <a:noFill/>
        </p:spPr>
        <p:txBody>
          <a:bodyPr wrap="none" rtlCol="0">
            <a:spAutoFit/>
          </a:bodyPr>
          <a:lstStyle/>
          <a:p>
            <a:pPr marL="514350" indent="-514350">
              <a:buFontTx/>
              <a:buAutoNum type="alphaUcParenR"/>
            </a:pPr>
            <a:r>
              <a:rPr lang="en-US" sz="2800">
                <a:solidFill>
                  <a:srgbClr val="000000"/>
                </a:solidFill>
              </a:rPr>
              <a:t>1 and 2</a:t>
            </a:r>
          </a:p>
          <a:p>
            <a:pPr marL="514350" indent="-514350">
              <a:buFontTx/>
              <a:buAutoNum type="alphaUcParenR"/>
            </a:pPr>
            <a:r>
              <a:rPr lang="en-US" sz="2800">
                <a:solidFill>
                  <a:srgbClr val="000000"/>
                </a:solidFill>
              </a:rPr>
              <a:t>1 and -2</a:t>
            </a:r>
          </a:p>
          <a:p>
            <a:pPr marL="514350" indent="-514350">
              <a:buFontTx/>
              <a:buAutoNum type="alphaUcParenR"/>
            </a:pPr>
            <a:r>
              <a:rPr lang="en-US" sz="2800">
                <a:solidFill>
                  <a:srgbClr val="000000"/>
                </a:solidFill>
              </a:rPr>
              <a:t> -1 and 2</a:t>
            </a:r>
          </a:p>
          <a:p>
            <a:pPr marL="514350" indent="-514350">
              <a:buFontTx/>
              <a:buAutoNum type="alphaUcParenR"/>
            </a:pPr>
            <a:r>
              <a:rPr lang="en-US" sz="2800">
                <a:solidFill>
                  <a:srgbClr val="000000"/>
                </a:solidFill>
              </a:rPr>
              <a:t>-1 and -2</a:t>
            </a:r>
          </a:p>
          <a:p>
            <a:pPr marL="514350" indent="-514350">
              <a:buFontTx/>
              <a:buAutoNum type="alphaUcParenR"/>
            </a:pPr>
            <a:r>
              <a:rPr lang="en-US" sz="2800">
                <a:solidFill>
                  <a:srgbClr val="000000"/>
                </a:solidFill>
              </a:rPr>
              <a:t>Other/not sure...</a:t>
            </a:r>
          </a:p>
        </p:txBody>
      </p:sp>
    </p:spTree>
    <p:extLst>
      <p:ext uri="{BB962C8B-B14F-4D97-AF65-F5344CB8AC3E}">
        <p14:creationId xmlns:p14="http://schemas.microsoft.com/office/powerpoint/2010/main" val="345744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44</a:t>
            </a:fld>
            <a:endParaRPr lang="en-US">
              <a:solidFill>
                <a:srgbClr val="000000"/>
              </a:solidFill>
            </a:endParaRPr>
          </a:p>
        </p:txBody>
      </p:sp>
      <p:sp>
        <p:nvSpPr>
          <p:cNvPr id="3" name="TextBox 2"/>
          <p:cNvSpPr txBox="1"/>
          <p:nvPr/>
        </p:nvSpPr>
        <p:spPr>
          <a:xfrm>
            <a:off x="1083737" y="1286934"/>
            <a:ext cx="7721601" cy="954107"/>
          </a:xfrm>
          <a:prstGeom prst="rect">
            <a:avLst/>
          </a:prstGeom>
          <a:noFill/>
        </p:spPr>
        <p:txBody>
          <a:bodyPr wrap="square" rtlCol="0">
            <a:spAutoFit/>
          </a:bodyPr>
          <a:lstStyle/>
          <a:p>
            <a:r>
              <a:rPr lang="en-US" sz="2800" dirty="0" smtClean="0">
                <a:solidFill>
                  <a:srgbClr val="000000"/>
                </a:solidFill>
              </a:rPr>
              <a:t>What are the roots of the auxiliary equation for     y’’(t) +y(t) = 0 ?</a:t>
            </a:r>
            <a:endParaRPr lang="en-US" sz="2800" dirty="0">
              <a:solidFill>
                <a:srgbClr val="000000"/>
              </a:solidFill>
            </a:endParaRPr>
          </a:p>
        </p:txBody>
      </p:sp>
      <p:sp>
        <p:nvSpPr>
          <p:cNvPr id="5" name="TextBox 4"/>
          <p:cNvSpPr txBox="1"/>
          <p:nvPr/>
        </p:nvSpPr>
        <p:spPr>
          <a:xfrm>
            <a:off x="1608667" y="3200400"/>
            <a:ext cx="2031325" cy="2246769"/>
          </a:xfrm>
          <a:prstGeom prst="rect">
            <a:avLst/>
          </a:prstGeom>
          <a:noFill/>
        </p:spPr>
        <p:txBody>
          <a:bodyPr wrap="none" rtlCol="0">
            <a:spAutoFit/>
          </a:bodyPr>
          <a:lstStyle/>
          <a:p>
            <a:pPr marL="514350" indent="-514350">
              <a:buFontTx/>
              <a:buAutoNum type="alphaUcParenR"/>
            </a:pPr>
            <a:r>
              <a:rPr lang="en-US" sz="2800">
                <a:solidFill>
                  <a:srgbClr val="000000"/>
                </a:solidFill>
              </a:rPr>
              <a:t>1 and -1</a:t>
            </a:r>
          </a:p>
          <a:p>
            <a:pPr marL="514350" indent="-514350">
              <a:buFontTx/>
              <a:buAutoNum type="alphaUcParenR"/>
            </a:pPr>
            <a:r>
              <a:rPr lang="en-US" sz="2800">
                <a:solidFill>
                  <a:srgbClr val="000000"/>
                </a:solidFill>
              </a:rPr>
              <a:t>1 and 0</a:t>
            </a:r>
          </a:p>
          <a:p>
            <a:pPr marL="514350" indent="-514350">
              <a:buFontTx/>
              <a:buAutoNum type="alphaUcParenR"/>
            </a:pPr>
            <a:r>
              <a:rPr lang="en-US" sz="2800">
                <a:solidFill>
                  <a:srgbClr val="000000"/>
                </a:solidFill>
              </a:rPr>
              <a:t> just 1</a:t>
            </a:r>
          </a:p>
          <a:p>
            <a:pPr marL="514350" indent="-514350">
              <a:buFontTx/>
              <a:buAutoNum type="alphaUcParenR"/>
            </a:pPr>
            <a:r>
              <a:rPr lang="en-US" sz="2800">
                <a:solidFill>
                  <a:srgbClr val="000000"/>
                </a:solidFill>
              </a:rPr>
              <a:t>just i</a:t>
            </a:r>
          </a:p>
          <a:p>
            <a:pPr marL="514350" indent="-514350">
              <a:buFontTx/>
              <a:buAutoNum type="alphaUcParenR"/>
            </a:pPr>
            <a:r>
              <a:rPr lang="en-US" sz="2800">
                <a:solidFill>
                  <a:srgbClr val="000000"/>
                </a:solidFill>
              </a:rPr>
              <a:t>i and -i</a:t>
            </a:r>
          </a:p>
        </p:txBody>
      </p:sp>
    </p:spTree>
    <p:extLst>
      <p:ext uri="{BB962C8B-B14F-4D97-AF65-F5344CB8AC3E}">
        <p14:creationId xmlns:p14="http://schemas.microsoft.com/office/powerpoint/2010/main" val="127272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45</a:t>
            </a:fld>
            <a:endParaRPr lang="en-US">
              <a:solidFill>
                <a:srgbClr val="000000"/>
              </a:solidFill>
            </a:endParaRPr>
          </a:p>
        </p:txBody>
      </p:sp>
      <p:sp>
        <p:nvSpPr>
          <p:cNvPr id="3" name="TextBox 2"/>
          <p:cNvSpPr txBox="1"/>
          <p:nvPr/>
        </p:nvSpPr>
        <p:spPr>
          <a:xfrm>
            <a:off x="1303866" y="1286934"/>
            <a:ext cx="7298267" cy="954107"/>
          </a:xfrm>
          <a:prstGeom prst="rect">
            <a:avLst/>
          </a:prstGeom>
          <a:noFill/>
        </p:spPr>
        <p:txBody>
          <a:bodyPr wrap="square" rtlCol="0">
            <a:spAutoFit/>
          </a:bodyPr>
          <a:lstStyle/>
          <a:p>
            <a:r>
              <a:rPr lang="en-US" sz="2800" dirty="0" smtClean="0">
                <a:solidFill>
                  <a:srgbClr val="000000"/>
                </a:solidFill>
              </a:rPr>
              <a:t>What are the roots of the auxiliary equation     y’’(t) +ω</a:t>
            </a:r>
            <a:r>
              <a:rPr lang="en-US" sz="2800" baseline="30000" dirty="0" smtClean="0">
                <a:solidFill>
                  <a:srgbClr val="000000"/>
                </a:solidFill>
              </a:rPr>
              <a:t>2</a:t>
            </a:r>
            <a:r>
              <a:rPr lang="en-US" sz="2800" dirty="0" smtClean="0">
                <a:solidFill>
                  <a:srgbClr val="000000"/>
                </a:solidFill>
              </a:rPr>
              <a:t>y(t) = 0 ?</a:t>
            </a:r>
            <a:endParaRPr lang="en-US" sz="2800" dirty="0">
              <a:solidFill>
                <a:srgbClr val="000000"/>
              </a:solidFill>
            </a:endParaRPr>
          </a:p>
        </p:txBody>
      </p:sp>
      <p:sp>
        <p:nvSpPr>
          <p:cNvPr id="5" name="TextBox 4"/>
          <p:cNvSpPr txBox="1"/>
          <p:nvPr/>
        </p:nvSpPr>
        <p:spPr>
          <a:xfrm>
            <a:off x="1608667" y="3200400"/>
            <a:ext cx="2300630" cy="2246769"/>
          </a:xfrm>
          <a:prstGeom prst="rect">
            <a:avLst/>
          </a:prstGeom>
          <a:noFill/>
        </p:spPr>
        <p:txBody>
          <a:bodyPr wrap="none" rtlCol="0">
            <a:spAutoFit/>
          </a:bodyPr>
          <a:lstStyle/>
          <a:p>
            <a:pPr marL="514350" indent="-514350">
              <a:buFontTx/>
              <a:buAutoNum type="alphaUcParenR"/>
            </a:pPr>
            <a:r>
              <a:rPr lang="en-US" sz="2800" dirty="0" err="1">
                <a:solidFill>
                  <a:srgbClr val="000000"/>
                </a:solidFill>
              </a:rPr>
              <a:t>ω</a:t>
            </a:r>
            <a:r>
              <a:rPr lang="en-US" sz="2800" dirty="0">
                <a:solidFill>
                  <a:srgbClr val="000000"/>
                </a:solidFill>
              </a:rPr>
              <a:t> and -</a:t>
            </a:r>
            <a:r>
              <a:rPr lang="en-US" sz="2800" dirty="0" err="1">
                <a:solidFill>
                  <a:srgbClr val="000000"/>
                </a:solidFill>
              </a:rPr>
              <a:t>ω</a:t>
            </a:r>
            <a:endParaRPr lang="en-US" sz="2800" dirty="0">
              <a:solidFill>
                <a:srgbClr val="000000"/>
              </a:solidFill>
            </a:endParaRPr>
          </a:p>
          <a:p>
            <a:pPr marL="514350" indent="-514350">
              <a:buFontTx/>
              <a:buAutoNum type="alphaUcParenR"/>
            </a:pPr>
            <a:r>
              <a:rPr lang="en-US" sz="2800" dirty="0" err="1">
                <a:solidFill>
                  <a:srgbClr val="000000"/>
                </a:solidFill>
              </a:rPr>
              <a:t>ω</a:t>
            </a:r>
            <a:r>
              <a:rPr lang="en-US" sz="2800" dirty="0">
                <a:solidFill>
                  <a:srgbClr val="000000"/>
                </a:solidFill>
              </a:rPr>
              <a:t> and 0</a:t>
            </a:r>
          </a:p>
          <a:p>
            <a:pPr marL="514350" indent="-514350">
              <a:buFontTx/>
              <a:buAutoNum type="alphaUcParenR"/>
            </a:pPr>
            <a:r>
              <a:rPr lang="en-US" sz="2800" dirty="0">
                <a:solidFill>
                  <a:srgbClr val="000000"/>
                </a:solidFill>
              </a:rPr>
              <a:t> just </a:t>
            </a:r>
            <a:r>
              <a:rPr lang="en-US" sz="2800" dirty="0" err="1" smtClean="0">
                <a:solidFill>
                  <a:srgbClr val="000000"/>
                </a:solidFill>
              </a:rPr>
              <a:t>ω</a:t>
            </a:r>
            <a:endParaRPr lang="en-US" sz="2800" dirty="0" smtClean="0">
              <a:solidFill>
                <a:srgbClr val="000000"/>
              </a:solidFill>
            </a:endParaRPr>
          </a:p>
          <a:p>
            <a:pPr marL="514350" indent="-514350">
              <a:buFontTx/>
              <a:buAutoNum type="alphaUcParenR"/>
            </a:pPr>
            <a:r>
              <a:rPr lang="en-US" sz="2800" dirty="0" smtClean="0">
                <a:solidFill>
                  <a:srgbClr val="000000"/>
                </a:solidFill>
              </a:rPr>
              <a:t>just </a:t>
            </a:r>
            <a:r>
              <a:rPr lang="en-US" sz="2800" dirty="0" err="1">
                <a:solidFill>
                  <a:srgbClr val="000000"/>
                </a:solidFill>
              </a:rPr>
              <a:t>iω</a:t>
            </a:r>
            <a:endParaRPr lang="en-US" sz="2800" dirty="0">
              <a:solidFill>
                <a:srgbClr val="000000"/>
              </a:solidFill>
            </a:endParaRPr>
          </a:p>
          <a:p>
            <a:pPr marL="514350" indent="-514350">
              <a:buFontTx/>
              <a:buAutoNum type="alphaUcParenR"/>
            </a:pPr>
            <a:r>
              <a:rPr lang="en-US" sz="2800" dirty="0" err="1">
                <a:solidFill>
                  <a:srgbClr val="000000"/>
                </a:solidFill>
              </a:rPr>
              <a:t>iω</a:t>
            </a:r>
            <a:r>
              <a:rPr lang="en-US" sz="2800" dirty="0">
                <a:solidFill>
                  <a:srgbClr val="000000"/>
                </a:solidFill>
              </a:rPr>
              <a:t> and </a:t>
            </a:r>
            <a:r>
              <a:rPr lang="en-US" sz="2800" dirty="0" smtClean="0">
                <a:solidFill>
                  <a:srgbClr val="000000"/>
                </a:solidFill>
              </a:rPr>
              <a:t>-</a:t>
            </a:r>
            <a:r>
              <a:rPr lang="en-US" sz="2800" dirty="0" err="1" smtClean="0">
                <a:solidFill>
                  <a:srgbClr val="000000"/>
                </a:solidFill>
              </a:rPr>
              <a:t>i</a:t>
            </a:r>
            <a:r>
              <a:rPr lang="en-US" sz="2800" dirty="0" err="1">
                <a:solidFill>
                  <a:srgbClr val="000000"/>
                </a:solidFill>
              </a:rPr>
              <a:t>ω</a:t>
            </a:r>
            <a:endParaRPr lang="en-US" sz="2800" dirty="0">
              <a:solidFill>
                <a:srgbClr val="000000"/>
              </a:solidFill>
            </a:endParaRPr>
          </a:p>
        </p:txBody>
      </p:sp>
    </p:spTree>
    <p:extLst>
      <p:ext uri="{BB962C8B-B14F-4D97-AF65-F5344CB8AC3E}">
        <p14:creationId xmlns:p14="http://schemas.microsoft.com/office/powerpoint/2010/main" val="38150665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46</a:t>
            </a:fld>
            <a:endParaRPr lang="en-US">
              <a:solidFill>
                <a:srgbClr val="000000"/>
              </a:solidFill>
            </a:endParaRPr>
          </a:p>
        </p:txBody>
      </p:sp>
      <p:sp>
        <p:nvSpPr>
          <p:cNvPr id="3" name="TextBox 2"/>
          <p:cNvSpPr txBox="1"/>
          <p:nvPr/>
        </p:nvSpPr>
        <p:spPr>
          <a:xfrm>
            <a:off x="1303866" y="1286934"/>
            <a:ext cx="7298267" cy="523220"/>
          </a:xfrm>
          <a:prstGeom prst="rect">
            <a:avLst/>
          </a:prstGeom>
          <a:noFill/>
        </p:spPr>
        <p:txBody>
          <a:bodyPr wrap="square" rtlCol="0">
            <a:spAutoFit/>
          </a:bodyPr>
          <a:lstStyle/>
          <a:p>
            <a:r>
              <a:rPr lang="en-US" sz="2800" dirty="0" smtClean="0">
                <a:solidFill>
                  <a:srgbClr val="000000"/>
                </a:solidFill>
              </a:rPr>
              <a:t>Are </a:t>
            </a:r>
            <a:r>
              <a:rPr lang="en-US" sz="2800" dirty="0" err="1" smtClean="0">
                <a:solidFill>
                  <a:srgbClr val="000000"/>
                </a:solidFill>
              </a:rPr>
              <a:t>e</a:t>
            </a:r>
            <a:r>
              <a:rPr lang="en-US" sz="2800" baseline="30000" dirty="0" err="1" smtClean="0">
                <a:solidFill>
                  <a:srgbClr val="000000"/>
                </a:solidFill>
              </a:rPr>
              <a:t>iωt</a:t>
            </a:r>
            <a:r>
              <a:rPr lang="en-US" sz="2800" dirty="0" smtClean="0">
                <a:solidFill>
                  <a:srgbClr val="000000"/>
                </a:solidFill>
              </a:rPr>
              <a:t> and </a:t>
            </a:r>
            <a:r>
              <a:rPr lang="en-US" sz="2800" dirty="0" err="1" smtClean="0">
                <a:solidFill>
                  <a:srgbClr val="000000"/>
                </a:solidFill>
              </a:rPr>
              <a:t>cos</a:t>
            </a:r>
            <a:r>
              <a:rPr lang="en-US" sz="2800" dirty="0" smtClean="0">
                <a:solidFill>
                  <a:srgbClr val="000000"/>
                </a:solidFill>
              </a:rPr>
              <a:t>(</a:t>
            </a:r>
            <a:r>
              <a:rPr lang="en-US" sz="2800" dirty="0" err="1" smtClean="0">
                <a:solidFill>
                  <a:srgbClr val="000000"/>
                </a:solidFill>
              </a:rPr>
              <a:t>ωt</a:t>
            </a:r>
            <a:r>
              <a:rPr lang="en-US" sz="2800" dirty="0" smtClean="0">
                <a:solidFill>
                  <a:srgbClr val="000000"/>
                </a:solidFill>
              </a:rPr>
              <a:t>) linearly independent?</a:t>
            </a:r>
          </a:p>
        </p:txBody>
      </p:sp>
      <p:sp>
        <p:nvSpPr>
          <p:cNvPr id="4" name="TextBox 3"/>
          <p:cNvSpPr txBox="1"/>
          <p:nvPr/>
        </p:nvSpPr>
        <p:spPr>
          <a:xfrm>
            <a:off x="491067" y="2794000"/>
            <a:ext cx="4057521" cy="1815882"/>
          </a:xfrm>
          <a:prstGeom prst="rect">
            <a:avLst/>
          </a:prstGeom>
          <a:noFill/>
        </p:spPr>
        <p:txBody>
          <a:bodyPr wrap="none" rtlCol="0">
            <a:spAutoFit/>
          </a:bodyPr>
          <a:lstStyle/>
          <a:p>
            <a:pPr marL="514350" indent="-514350">
              <a:buFontTx/>
              <a:buAutoNum type="alphaUcParenR"/>
            </a:pPr>
            <a:r>
              <a:rPr lang="en-US" sz="2800">
                <a:solidFill>
                  <a:srgbClr val="000000"/>
                </a:solidFill>
              </a:rPr>
              <a:t>yes</a:t>
            </a:r>
          </a:p>
          <a:p>
            <a:pPr marL="514350" indent="-514350">
              <a:buFontTx/>
              <a:buAutoNum type="alphaUcParenR"/>
            </a:pPr>
            <a:r>
              <a:rPr lang="en-US" sz="2800">
                <a:solidFill>
                  <a:srgbClr val="000000"/>
                </a:solidFill>
              </a:rPr>
              <a:t>no</a:t>
            </a:r>
          </a:p>
          <a:p>
            <a:pPr marL="514350" indent="-514350">
              <a:buFontTx/>
              <a:buAutoNum type="alphaUcParenR"/>
            </a:pPr>
            <a:r>
              <a:rPr lang="en-US" sz="2800">
                <a:solidFill>
                  <a:srgbClr val="000000"/>
                </a:solidFill>
              </a:rPr>
              <a:t>It depends on omega</a:t>
            </a:r>
          </a:p>
          <a:p>
            <a:pPr marL="514350" indent="-514350">
              <a:buFontTx/>
              <a:buAutoNum type="alphaUcParenR"/>
            </a:pPr>
            <a:r>
              <a:rPr lang="en-US" sz="2800">
                <a:solidFill>
                  <a:srgbClr val="000000"/>
                </a:solidFill>
              </a:rPr>
              <a:t>???</a:t>
            </a:r>
          </a:p>
        </p:txBody>
      </p:sp>
    </p:spTree>
    <p:extLst>
      <p:ext uri="{BB962C8B-B14F-4D97-AF65-F5344CB8AC3E}">
        <p14:creationId xmlns:p14="http://schemas.microsoft.com/office/powerpoint/2010/main" val="243377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3"/>
          <p:cNvPicPr>
            <a:picLocks noChangeAspect="1" noChangeArrowheads="1"/>
          </p:cNvPicPr>
          <p:nvPr/>
        </p:nvPicPr>
        <p:blipFill>
          <a:blip r:embed="rId3"/>
          <a:srcRect/>
          <a:stretch>
            <a:fillRect/>
          </a:stretch>
        </p:blipFill>
        <p:spPr bwMode="auto">
          <a:xfrm>
            <a:off x="4250267" y="1430879"/>
            <a:ext cx="4893733" cy="1138238"/>
          </a:xfrm>
          <a:prstGeom prst="rect">
            <a:avLst/>
          </a:prstGeom>
          <a:noFill/>
          <a:ln w="9525">
            <a:noFill/>
            <a:miter lim="800000"/>
            <a:headEnd/>
            <a:tailEnd/>
          </a:ln>
        </p:spPr>
      </p:pic>
      <p:sp>
        <p:nvSpPr>
          <p:cNvPr id="5"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err="1">
                <a:solidFill>
                  <a:srgbClr val="000066"/>
                </a:solidFill>
                <a:latin typeface="Arial"/>
                <a:cs typeface="Arial"/>
              </a:rPr>
              <a:t>Underdamped</a:t>
            </a:r>
            <a:r>
              <a:rPr lang="en-US" sz="4400" dirty="0">
                <a:solidFill>
                  <a:srgbClr val="000066"/>
                </a:solidFill>
                <a:latin typeface="Arial"/>
                <a:cs typeface="Arial"/>
              </a:rPr>
              <a:t> Oscillations</a:t>
            </a:r>
          </a:p>
        </p:txBody>
      </p:sp>
      <p:sp>
        <p:nvSpPr>
          <p:cNvPr id="15363" name="Text Box 4"/>
          <p:cNvSpPr txBox="1">
            <a:spLocks noChangeArrowheads="1"/>
          </p:cNvSpPr>
          <p:nvPr/>
        </p:nvSpPr>
        <p:spPr bwMode="auto">
          <a:xfrm>
            <a:off x="0" y="899586"/>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solidFill>
                  <a:srgbClr val="000000"/>
                </a:solidFill>
                <a:latin typeface="Calibri" charset="0"/>
              </a:rPr>
              <a:t>     An </a:t>
            </a:r>
            <a:r>
              <a:rPr lang="en-US" sz="2800" i="1" dirty="0" err="1">
                <a:solidFill>
                  <a:srgbClr val="CC0000"/>
                </a:solidFill>
                <a:latin typeface="Calibri" charset="0"/>
              </a:rPr>
              <a:t>underdamped</a:t>
            </a:r>
            <a:r>
              <a:rPr lang="en-US" sz="2800" i="1" dirty="0">
                <a:solidFill>
                  <a:srgbClr val="CC0000"/>
                </a:solidFill>
                <a:latin typeface="Calibri" charset="0"/>
              </a:rPr>
              <a:t> oscillation </a:t>
            </a:r>
            <a:r>
              <a:rPr lang="en-US" sz="2800" i="1" dirty="0">
                <a:solidFill>
                  <a:srgbClr val="000000"/>
                </a:solidFill>
                <a:latin typeface="Calibri" charset="0"/>
              </a:rPr>
              <a:t> with</a:t>
            </a:r>
            <a:r>
              <a:rPr lang="en-US" sz="2800" i="1" dirty="0">
                <a:solidFill>
                  <a:srgbClr val="000000"/>
                </a:solidFill>
                <a:latin typeface="Symbol" charset="2"/>
              </a:rPr>
              <a:t> b&lt;w</a:t>
            </a:r>
            <a:r>
              <a:rPr lang="en-US" sz="2800" i="1" baseline="-25000" dirty="0">
                <a:solidFill>
                  <a:srgbClr val="000000"/>
                </a:solidFill>
                <a:latin typeface="Symbol" charset="2"/>
              </a:rPr>
              <a:t>0</a:t>
            </a:r>
            <a:r>
              <a:rPr lang="en-US" sz="2800" dirty="0">
                <a:solidFill>
                  <a:srgbClr val="000000"/>
                </a:solidFill>
                <a:latin typeface="Symbol" charset="2"/>
              </a:rPr>
              <a:t> </a:t>
            </a:r>
            <a:r>
              <a:rPr lang="en-US" sz="2800" dirty="0">
                <a:solidFill>
                  <a:srgbClr val="000000"/>
                </a:solidFill>
                <a:latin typeface="Calibri" charset="0"/>
              </a:rPr>
              <a:t>:</a:t>
            </a:r>
          </a:p>
        </p:txBody>
      </p:sp>
      <p:pic>
        <p:nvPicPr>
          <p:cNvPr id="15364" name="Picture 6" descr="14_22"/>
          <p:cNvPicPr>
            <a:picLocks noChangeAspect="1" noChangeArrowheads="1"/>
          </p:cNvPicPr>
          <p:nvPr/>
        </p:nvPicPr>
        <p:blipFill>
          <a:blip r:embed="rId4"/>
          <a:srcRect/>
          <a:stretch>
            <a:fillRect/>
          </a:stretch>
        </p:blipFill>
        <p:spPr bwMode="auto">
          <a:xfrm>
            <a:off x="228600" y="2133600"/>
            <a:ext cx="4724400" cy="4381500"/>
          </a:xfrm>
          <a:prstGeom prst="rect">
            <a:avLst/>
          </a:prstGeom>
          <a:noFill/>
          <a:ln w="9525">
            <a:noFill/>
            <a:miter lim="800000"/>
            <a:headEnd/>
            <a:tailEnd/>
          </a:ln>
        </p:spPr>
      </p:pic>
      <p:pic>
        <p:nvPicPr>
          <p:cNvPr id="15366" name="Picture 4"/>
          <p:cNvPicPr>
            <a:picLocks noChangeAspect="1" noChangeArrowheads="1"/>
          </p:cNvPicPr>
          <p:nvPr/>
        </p:nvPicPr>
        <p:blipFill>
          <a:blip r:embed="rId5"/>
          <a:srcRect/>
          <a:stretch>
            <a:fillRect/>
          </a:stretch>
        </p:blipFill>
        <p:spPr bwMode="auto">
          <a:xfrm>
            <a:off x="1524000" y="5257800"/>
            <a:ext cx="3352800" cy="1247775"/>
          </a:xfrm>
          <a:prstGeom prst="rect">
            <a:avLst/>
          </a:prstGeom>
          <a:noFill/>
          <a:ln w="9525">
            <a:noFill/>
            <a:miter lim="800000"/>
            <a:headEnd/>
            <a:tailEnd/>
          </a:ln>
        </p:spPr>
      </p:pic>
      <p:sp>
        <p:nvSpPr>
          <p:cNvPr id="15367" name="Rectangle 10"/>
          <p:cNvSpPr>
            <a:spLocks noChangeArrowheads="1"/>
          </p:cNvSpPr>
          <p:nvPr/>
        </p:nvSpPr>
        <p:spPr bwMode="auto">
          <a:xfrm>
            <a:off x="4800600" y="5334000"/>
            <a:ext cx="4572000" cy="954088"/>
          </a:xfrm>
          <a:prstGeom prst="rect">
            <a:avLst/>
          </a:prstGeom>
          <a:noFill/>
          <a:ln w="9525">
            <a:noFill/>
            <a:miter lim="800000"/>
            <a:headEnd/>
            <a:tailEnd/>
          </a:ln>
        </p:spPr>
        <p:txBody>
          <a:bodyPr>
            <a:prstTxWarp prst="textNoShape">
              <a:avLst/>
            </a:prstTxWarp>
            <a:spAutoFit/>
          </a:bodyPr>
          <a:lstStyle/>
          <a:p>
            <a:r>
              <a:rPr lang="en-US" sz="2800">
                <a:solidFill>
                  <a:srgbClr val="000000"/>
                </a:solidFill>
                <a:latin typeface="Calibri" charset="0"/>
              </a:rPr>
              <a:t>Note that damping </a:t>
            </a:r>
            <a:r>
              <a:rPr lang="en-US" sz="2800" b="1" i="1">
                <a:solidFill>
                  <a:srgbClr val="CC0000"/>
                </a:solidFill>
                <a:latin typeface="Calibri" charset="0"/>
              </a:rPr>
              <a:t>reduces</a:t>
            </a:r>
            <a:r>
              <a:rPr lang="en-US" sz="2800">
                <a:solidFill>
                  <a:srgbClr val="000000"/>
                </a:solidFill>
                <a:latin typeface="Calibri" charset="0"/>
              </a:rPr>
              <a:t>  the oscillation frequency.</a:t>
            </a:r>
          </a:p>
        </p:txBody>
      </p:sp>
      <p:pic>
        <p:nvPicPr>
          <p:cNvPr id="15368" name="Picture 1"/>
          <p:cNvPicPr>
            <a:picLocks noChangeAspect="1" noChangeArrowheads="1"/>
          </p:cNvPicPr>
          <p:nvPr/>
        </p:nvPicPr>
        <p:blipFill>
          <a:blip r:embed="rId6"/>
          <a:srcRect/>
          <a:stretch>
            <a:fillRect/>
          </a:stretch>
        </p:blipFill>
        <p:spPr bwMode="auto">
          <a:xfrm>
            <a:off x="6248400" y="3124200"/>
            <a:ext cx="1295400" cy="474663"/>
          </a:xfrm>
          <a:prstGeom prst="rect">
            <a:avLst/>
          </a:prstGeom>
          <a:noFill/>
          <a:ln w="9525">
            <a:noFill/>
            <a:miter lim="800000"/>
            <a:headEnd/>
            <a:tailEnd/>
          </a:ln>
        </p:spPr>
      </p:pic>
    </p:spTree>
    <p:extLst>
      <p:ext uri="{BB962C8B-B14F-4D97-AF65-F5344CB8AC3E}">
        <p14:creationId xmlns:p14="http://schemas.microsoft.com/office/powerpoint/2010/main" val="381994631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err="1">
                <a:solidFill>
                  <a:srgbClr val="000066"/>
                </a:solidFill>
                <a:latin typeface="Arial"/>
                <a:cs typeface="Arial"/>
              </a:rPr>
              <a:t>Overdamped</a:t>
            </a:r>
            <a:r>
              <a:rPr lang="en-US" sz="4400" dirty="0">
                <a:solidFill>
                  <a:srgbClr val="000066"/>
                </a:solidFill>
                <a:latin typeface="Arial"/>
                <a:cs typeface="Arial"/>
              </a:rPr>
              <a:t> Oscillations</a:t>
            </a:r>
          </a:p>
        </p:txBody>
      </p:sp>
      <p:sp>
        <p:nvSpPr>
          <p:cNvPr id="16387" name="Text Box 4"/>
          <p:cNvSpPr txBox="1">
            <a:spLocks noChangeArrowheads="1"/>
          </p:cNvSpPr>
          <p:nvPr/>
        </p:nvSpPr>
        <p:spPr bwMode="auto">
          <a:xfrm>
            <a:off x="0" y="1035050"/>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000000"/>
                </a:solidFill>
                <a:latin typeface="Calibri" charset="0"/>
              </a:rPr>
              <a:t>     An </a:t>
            </a:r>
            <a:r>
              <a:rPr lang="en-US" sz="2800" i="1">
                <a:solidFill>
                  <a:srgbClr val="CC0000"/>
                </a:solidFill>
                <a:latin typeface="Calibri" charset="0"/>
              </a:rPr>
              <a:t>overdamped oscillation </a:t>
            </a:r>
            <a:r>
              <a:rPr lang="en-US" sz="2800" i="1">
                <a:solidFill>
                  <a:srgbClr val="000000"/>
                </a:solidFill>
                <a:latin typeface="Calibri" charset="0"/>
              </a:rPr>
              <a:t> with</a:t>
            </a:r>
            <a:r>
              <a:rPr lang="en-US" sz="2800" i="1">
                <a:solidFill>
                  <a:srgbClr val="000000"/>
                </a:solidFill>
                <a:latin typeface="Symbol" charset="2"/>
              </a:rPr>
              <a:t> b&gt;w</a:t>
            </a:r>
            <a:r>
              <a:rPr lang="en-US" sz="2800" i="1" baseline="-25000">
                <a:solidFill>
                  <a:srgbClr val="000000"/>
                </a:solidFill>
                <a:latin typeface="Symbol" charset="2"/>
              </a:rPr>
              <a:t>0</a:t>
            </a:r>
            <a:r>
              <a:rPr lang="en-US" sz="2800">
                <a:solidFill>
                  <a:srgbClr val="000000"/>
                </a:solidFill>
                <a:latin typeface="Symbol" charset="2"/>
              </a:rPr>
              <a:t> </a:t>
            </a:r>
            <a:r>
              <a:rPr lang="en-US" sz="2800">
                <a:solidFill>
                  <a:srgbClr val="000000"/>
                </a:solidFill>
                <a:latin typeface="Calibri" charset="0"/>
              </a:rPr>
              <a:t>:</a:t>
            </a:r>
          </a:p>
        </p:txBody>
      </p:sp>
      <p:pic>
        <p:nvPicPr>
          <p:cNvPr id="16388" name="Picture 2"/>
          <p:cNvPicPr>
            <a:picLocks noChangeAspect="1" noChangeArrowheads="1"/>
          </p:cNvPicPr>
          <p:nvPr/>
        </p:nvPicPr>
        <p:blipFill>
          <a:blip r:embed="rId3"/>
          <a:srcRect/>
          <a:stretch>
            <a:fillRect/>
          </a:stretch>
        </p:blipFill>
        <p:spPr bwMode="auto">
          <a:xfrm>
            <a:off x="0" y="1600200"/>
            <a:ext cx="4267200" cy="3200400"/>
          </a:xfrm>
          <a:prstGeom prst="rect">
            <a:avLst/>
          </a:prstGeom>
          <a:noFill/>
          <a:ln w="9525">
            <a:noFill/>
            <a:miter lim="800000"/>
            <a:headEnd/>
            <a:tailEnd/>
          </a:ln>
        </p:spPr>
      </p:pic>
      <p:pic>
        <p:nvPicPr>
          <p:cNvPr id="16389" name="Picture 4"/>
          <p:cNvPicPr>
            <a:picLocks noChangeAspect="1" noChangeArrowheads="1"/>
          </p:cNvPicPr>
          <p:nvPr/>
        </p:nvPicPr>
        <p:blipFill>
          <a:blip r:embed="rId4"/>
          <a:srcRect/>
          <a:stretch>
            <a:fillRect/>
          </a:stretch>
        </p:blipFill>
        <p:spPr bwMode="auto">
          <a:xfrm>
            <a:off x="1447800" y="1524000"/>
            <a:ext cx="7696200" cy="1023938"/>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4191000" y="2895600"/>
            <a:ext cx="4538663" cy="881063"/>
          </a:xfrm>
          <a:prstGeom prst="rect">
            <a:avLst/>
          </a:prstGeom>
          <a:noFill/>
          <a:ln w="9525">
            <a:noFill/>
            <a:miter lim="800000"/>
            <a:headEnd/>
            <a:tailEnd/>
          </a:ln>
        </p:spPr>
      </p:pic>
    </p:spTree>
    <p:extLst>
      <p:ext uri="{BB962C8B-B14F-4D97-AF65-F5344CB8AC3E}">
        <p14:creationId xmlns:p14="http://schemas.microsoft.com/office/powerpoint/2010/main" val="16762134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a:solidFill>
                  <a:srgbClr val="000066"/>
                </a:solidFill>
                <a:latin typeface="Arial"/>
                <a:cs typeface="Arial"/>
              </a:rPr>
              <a:t>Critically damped Oscillations</a:t>
            </a:r>
          </a:p>
        </p:txBody>
      </p:sp>
      <p:pic>
        <p:nvPicPr>
          <p:cNvPr id="17411" name="Picture 3"/>
          <p:cNvPicPr>
            <a:picLocks noChangeAspect="1" noChangeArrowheads="1"/>
          </p:cNvPicPr>
          <p:nvPr/>
        </p:nvPicPr>
        <p:blipFill>
          <a:blip r:embed="rId3"/>
          <a:srcRect/>
          <a:stretch>
            <a:fillRect/>
          </a:stretch>
        </p:blipFill>
        <p:spPr bwMode="auto">
          <a:xfrm>
            <a:off x="1447800" y="1447800"/>
            <a:ext cx="7158038" cy="1462088"/>
          </a:xfrm>
          <a:prstGeom prst="rect">
            <a:avLst/>
          </a:prstGeom>
          <a:noFill/>
          <a:ln w="9525">
            <a:noFill/>
            <a:miter lim="800000"/>
            <a:headEnd/>
            <a:tailEnd/>
          </a:ln>
        </p:spPr>
      </p:pic>
      <p:pic>
        <p:nvPicPr>
          <p:cNvPr id="17412" name="Picture 5"/>
          <p:cNvPicPr>
            <a:picLocks noChangeAspect="1" noChangeArrowheads="1"/>
          </p:cNvPicPr>
          <p:nvPr/>
        </p:nvPicPr>
        <p:blipFill>
          <a:blip r:embed="rId4"/>
          <a:srcRect/>
          <a:stretch>
            <a:fillRect/>
          </a:stretch>
        </p:blipFill>
        <p:spPr bwMode="auto">
          <a:xfrm>
            <a:off x="304800" y="3124200"/>
            <a:ext cx="4772025" cy="3505200"/>
          </a:xfrm>
          <a:prstGeom prst="rect">
            <a:avLst/>
          </a:prstGeom>
          <a:noFill/>
          <a:ln w="9525">
            <a:noFill/>
            <a:miter lim="800000"/>
            <a:headEnd/>
            <a:tailEnd/>
          </a:ln>
        </p:spPr>
      </p:pic>
      <p:pic>
        <p:nvPicPr>
          <p:cNvPr id="17413" name="Picture 4"/>
          <p:cNvPicPr>
            <a:picLocks noChangeAspect="1" noChangeArrowheads="1"/>
          </p:cNvPicPr>
          <p:nvPr/>
        </p:nvPicPr>
        <p:blipFill>
          <a:blip r:embed="rId5"/>
          <a:srcRect/>
          <a:stretch>
            <a:fillRect/>
          </a:stretch>
        </p:blipFill>
        <p:spPr bwMode="auto">
          <a:xfrm>
            <a:off x="2667000" y="2514600"/>
            <a:ext cx="5289550" cy="952500"/>
          </a:xfrm>
          <a:prstGeom prst="rect">
            <a:avLst/>
          </a:prstGeom>
          <a:noFill/>
          <a:ln w="9525">
            <a:noFill/>
            <a:miter lim="800000"/>
            <a:headEnd/>
            <a:tailEnd/>
          </a:ln>
        </p:spPr>
      </p:pic>
      <p:sp>
        <p:nvSpPr>
          <p:cNvPr id="17414" name="Text Box 4"/>
          <p:cNvSpPr txBox="1">
            <a:spLocks noChangeArrowheads="1"/>
          </p:cNvSpPr>
          <p:nvPr/>
        </p:nvSpPr>
        <p:spPr bwMode="auto">
          <a:xfrm>
            <a:off x="0" y="1035050"/>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000000"/>
                </a:solidFill>
                <a:latin typeface="Calibri" charset="0"/>
              </a:rPr>
              <a:t>     A critically damped </a:t>
            </a:r>
            <a:r>
              <a:rPr lang="en-US" sz="2800" i="1">
                <a:solidFill>
                  <a:srgbClr val="CC0000"/>
                </a:solidFill>
                <a:latin typeface="Calibri" charset="0"/>
              </a:rPr>
              <a:t>oscillation </a:t>
            </a:r>
            <a:r>
              <a:rPr lang="en-US" sz="2800" i="1">
                <a:solidFill>
                  <a:srgbClr val="000000"/>
                </a:solidFill>
                <a:latin typeface="Calibri" charset="0"/>
              </a:rPr>
              <a:t> with</a:t>
            </a:r>
            <a:r>
              <a:rPr lang="en-US" sz="2800" i="1">
                <a:solidFill>
                  <a:srgbClr val="000000"/>
                </a:solidFill>
                <a:latin typeface="Symbol" charset="2"/>
              </a:rPr>
              <a:t> b=w</a:t>
            </a:r>
            <a:r>
              <a:rPr lang="en-US" sz="2800" i="1" baseline="-25000">
                <a:solidFill>
                  <a:srgbClr val="000000"/>
                </a:solidFill>
                <a:latin typeface="Symbol" charset="2"/>
              </a:rPr>
              <a:t>0</a:t>
            </a:r>
            <a:r>
              <a:rPr lang="en-US" sz="2800">
                <a:solidFill>
                  <a:srgbClr val="000000"/>
                </a:solidFill>
                <a:latin typeface="Symbol" charset="2"/>
              </a:rPr>
              <a:t> </a:t>
            </a:r>
            <a:r>
              <a:rPr lang="en-US" sz="2800">
                <a:solidFill>
                  <a:srgbClr val="000000"/>
                </a:solidFill>
                <a:latin typeface="Calibri" charset="0"/>
              </a:rPr>
              <a:t>:</a:t>
            </a:r>
          </a:p>
        </p:txBody>
      </p:sp>
    </p:spTree>
    <p:extLst>
      <p:ext uri="{BB962C8B-B14F-4D97-AF65-F5344CB8AC3E}">
        <p14:creationId xmlns:p14="http://schemas.microsoft.com/office/powerpoint/2010/main" val="535446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a:t>
            </a:fld>
            <a:endParaRPr lang="en-US">
              <a:solidFill>
                <a:srgbClr val="000000"/>
              </a:solidFill>
            </a:endParaRPr>
          </a:p>
        </p:txBody>
      </p:sp>
      <p:sp>
        <p:nvSpPr>
          <p:cNvPr id="3" name="TextBox 2"/>
          <p:cNvSpPr txBox="1"/>
          <p:nvPr/>
        </p:nvSpPr>
        <p:spPr>
          <a:xfrm>
            <a:off x="16936" y="135470"/>
            <a:ext cx="8923863" cy="1384995"/>
          </a:xfrm>
          <a:prstGeom prst="rect">
            <a:avLst/>
          </a:prstGeom>
          <a:noFill/>
        </p:spPr>
        <p:txBody>
          <a:bodyPr wrap="square" rtlCol="0">
            <a:spAutoFit/>
          </a:bodyPr>
          <a:lstStyle/>
          <a:p>
            <a:r>
              <a:rPr lang="en-US" sz="2800" smtClean="0">
                <a:solidFill>
                  <a:srgbClr val="000000"/>
                </a:solidFill>
              </a:rPr>
              <a:t>For a simple harmonic oscillator (mass on a spring), what happens to the period of motion if the spring constant is increased?</a:t>
            </a:r>
          </a:p>
        </p:txBody>
      </p:sp>
      <p:sp>
        <p:nvSpPr>
          <p:cNvPr id="6" name="TextBox 5"/>
          <p:cNvSpPr txBox="1"/>
          <p:nvPr/>
        </p:nvSpPr>
        <p:spPr>
          <a:xfrm>
            <a:off x="440267" y="1947334"/>
            <a:ext cx="2557110" cy="1815882"/>
          </a:xfrm>
          <a:prstGeom prst="rect">
            <a:avLst/>
          </a:prstGeom>
          <a:noFill/>
        </p:spPr>
        <p:txBody>
          <a:bodyPr wrap="none" rtlCol="0">
            <a:spAutoFit/>
          </a:bodyPr>
          <a:lstStyle/>
          <a:p>
            <a:pPr marL="514350" indent="-514350">
              <a:buFontTx/>
              <a:buAutoNum type="alphaUcParenR"/>
            </a:pPr>
            <a:r>
              <a:rPr lang="en-US" sz="2800" dirty="0">
                <a:solidFill>
                  <a:srgbClr val="000000"/>
                </a:solidFill>
              </a:rPr>
              <a:t> Increases</a:t>
            </a:r>
          </a:p>
          <a:p>
            <a:pPr marL="514350" indent="-514350">
              <a:buFontTx/>
              <a:buAutoNum type="alphaUcParenR"/>
            </a:pPr>
            <a:r>
              <a:rPr lang="en-US" sz="2800" dirty="0">
                <a:solidFill>
                  <a:srgbClr val="000000"/>
                </a:solidFill>
              </a:rPr>
              <a:t> decreases</a:t>
            </a:r>
          </a:p>
          <a:p>
            <a:pPr marL="514350" indent="-514350">
              <a:buFontTx/>
              <a:buAutoNum type="alphaUcParenR"/>
            </a:pPr>
            <a:r>
              <a:rPr lang="en-US" sz="2800" dirty="0">
                <a:solidFill>
                  <a:srgbClr val="000000"/>
                </a:solidFill>
              </a:rPr>
              <a:t> </a:t>
            </a:r>
            <a:r>
              <a:rPr lang="en-US" sz="2800" dirty="0" smtClean="0">
                <a:solidFill>
                  <a:srgbClr val="000000"/>
                </a:solidFill>
              </a:rPr>
              <a:t>unchanged</a:t>
            </a:r>
          </a:p>
          <a:p>
            <a:pPr marL="514350" indent="-514350">
              <a:buFontTx/>
              <a:buAutoNum type="alphaUcParenR"/>
            </a:pPr>
            <a:r>
              <a:rPr lang="en-US" sz="2800" dirty="0" smtClean="0">
                <a:solidFill>
                  <a:srgbClr val="000000"/>
                </a:solidFill>
              </a:rPr>
              <a:t> It depends!</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sp>
        <p:nvSpPr>
          <p:cNvPr id="3" name="TextBox 2"/>
          <p:cNvSpPr txBox="1"/>
          <p:nvPr/>
        </p:nvSpPr>
        <p:spPr>
          <a:xfrm>
            <a:off x="337383" y="575734"/>
            <a:ext cx="8806617" cy="954107"/>
          </a:xfrm>
          <a:prstGeom prst="rect">
            <a:avLst/>
          </a:prstGeom>
          <a:noFill/>
        </p:spPr>
        <p:txBody>
          <a:bodyPr wrap="square" rtlCol="0">
            <a:spAutoFit/>
          </a:bodyPr>
          <a:lstStyle/>
          <a:p>
            <a:r>
              <a:rPr lang="en-US" sz="2800">
                <a:solidFill>
                  <a:srgbClr val="000000"/>
                </a:solidFill>
              </a:rPr>
              <a:t>A mass on a spring has a small damping term added. When it passes through x=0, which is correct?</a:t>
            </a:r>
          </a:p>
        </p:txBody>
      </p:sp>
      <p:sp>
        <p:nvSpPr>
          <p:cNvPr id="4" name="TextBox 3"/>
          <p:cNvSpPr txBox="1"/>
          <p:nvPr/>
        </p:nvSpPr>
        <p:spPr>
          <a:xfrm>
            <a:off x="0" y="2489200"/>
            <a:ext cx="8856133" cy="2677656"/>
          </a:xfrm>
          <a:prstGeom prst="rect">
            <a:avLst/>
          </a:prstGeom>
          <a:noFill/>
        </p:spPr>
        <p:txBody>
          <a:bodyPr wrap="square" rtlCol="0">
            <a:spAutoFit/>
          </a:bodyPr>
          <a:lstStyle/>
          <a:p>
            <a:pPr marL="514350" indent="-514350">
              <a:buFontTx/>
              <a:buAutoNum type="alphaUcParenR"/>
            </a:pPr>
            <a:r>
              <a:rPr lang="en-US" sz="2800">
                <a:solidFill>
                  <a:srgbClr val="000000"/>
                </a:solidFill>
              </a:rPr>
              <a:t>The mass is instantaneously speeding up</a:t>
            </a:r>
          </a:p>
          <a:p>
            <a:pPr marL="514350" indent="-514350">
              <a:buFontTx/>
              <a:buAutoNum type="alphaUcParenR"/>
            </a:pPr>
            <a:r>
              <a:rPr lang="en-US" sz="2800">
                <a:solidFill>
                  <a:srgbClr val="000000"/>
                </a:solidFill>
              </a:rPr>
              <a:t>The mass is instantaneously slowing down</a:t>
            </a:r>
          </a:p>
          <a:p>
            <a:pPr marL="514350" indent="-514350">
              <a:buFontTx/>
              <a:buAutoNum type="alphaUcParenR"/>
            </a:pPr>
            <a:r>
              <a:rPr lang="en-US" sz="2800">
                <a:solidFill>
                  <a:srgbClr val="000000"/>
                </a:solidFill>
              </a:rPr>
              <a:t> The mass is at a maximum speed (and is thus neither speeding up nor slowing down</a:t>
            </a:r>
          </a:p>
          <a:p>
            <a:pPr marL="514350" indent="-514350">
              <a:buFontTx/>
              <a:buAutoNum type="alphaUcParenR"/>
            </a:pPr>
            <a:r>
              <a:rPr lang="en-US" sz="2800">
                <a:solidFill>
                  <a:srgbClr val="000000"/>
                </a:solidFill>
              </a:rPr>
              <a:t> The answer depends on which WAY it is passing through the origin.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51</a:t>
            </a:fld>
            <a:endParaRPr lang="en-US">
              <a:solidFill>
                <a:srgbClr val="000000"/>
              </a:solidFill>
            </a:endParaRPr>
          </a:p>
        </p:txBody>
      </p:sp>
      <p:sp>
        <p:nvSpPr>
          <p:cNvPr id="3" name="TextBox 2"/>
          <p:cNvSpPr txBox="1"/>
          <p:nvPr/>
        </p:nvSpPr>
        <p:spPr>
          <a:xfrm>
            <a:off x="337383" y="575734"/>
            <a:ext cx="8806617" cy="1384995"/>
          </a:xfrm>
          <a:prstGeom prst="rect">
            <a:avLst/>
          </a:prstGeom>
          <a:noFill/>
        </p:spPr>
        <p:txBody>
          <a:bodyPr wrap="square" rtlCol="0">
            <a:spAutoFit/>
          </a:bodyPr>
          <a:lstStyle/>
          <a:p>
            <a:r>
              <a:rPr lang="en-US" sz="2800">
                <a:solidFill>
                  <a:srgbClr val="000000"/>
                </a:solidFill>
              </a:rPr>
              <a:t>An oscillator has a small damping term added. </a:t>
            </a:r>
            <a:br>
              <a:rPr lang="en-US" sz="2800">
                <a:solidFill>
                  <a:srgbClr val="000000"/>
                </a:solidFill>
              </a:rPr>
            </a:br>
            <a:r>
              <a:rPr lang="en-US" sz="2800">
                <a:solidFill>
                  <a:srgbClr val="000000"/>
                </a:solidFill>
              </a:rPr>
              <a:t>We release it from rest. </a:t>
            </a:r>
            <a:br>
              <a:rPr lang="en-US" sz="2800">
                <a:solidFill>
                  <a:srgbClr val="000000"/>
                </a:solidFill>
              </a:rPr>
            </a:br>
            <a:r>
              <a:rPr lang="en-US" sz="2800">
                <a:solidFill>
                  <a:srgbClr val="333399"/>
                </a:solidFill>
              </a:rPr>
              <a:t>Where do you think v</a:t>
            </a:r>
            <a:r>
              <a:rPr lang="en-US" sz="2800" baseline="-25000">
                <a:solidFill>
                  <a:srgbClr val="333399"/>
                </a:solidFill>
              </a:rPr>
              <a:t>max</a:t>
            </a:r>
            <a:r>
              <a:rPr lang="en-US" sz="2800">
                <a:solidFill>
                  <a:srgbClr val="333399"/>
                </a:solidFill>
              </a:rPr>
              <a:t> first occurs?</a:t>
            </a:r>
          </a:p>
        </p:txBody>
      </p:sp>
      <p:sp>
        <p:nvSpPr>
          <p:cNvPr id="4" name="TextBox 3"/>
          <p:cNvSpPr txBox="1"/>
          <p:nvPr/>
        </p:nvSpPr>
        <p:spPr>
          <a:xfrm>
            <a:off x="491067" y="2099734"/>
            <a:ext cx="8856133" cy="1815882"/>
          </a:xfrm>
          <a:prstGeom prst="rect">
            <a:avLst/>
          </a:prstGeom>
          <a:noFill/>
        </p:spPr>
        <p:txBody>
          <a:bodyPr wrap="square" rtlCol="0">
            <a:spAutoFit/>
          </a:bodyPr>
          <a:lstStyle/>
          <a:p>
            <a:pPr marL="514350" indent="-514350">
              <a:buFontTx/>
              <a:buAutoNum type="alphaUcParenR"/>
            </a:pPr>
            <a:r>
              <a:rPr lang="en-US" sz="2800">
                <a:solidFill>
                  <a:srgbClr val="000000"/>
                </a:solidFill>
              </a:rPr>
              <a:t>Just BEFORE reaching x=0</a:t>
            </a:r>
          </a:p>
          <a:p>
            <a:pPr marL="514350" indent="-514350">
              <a:buFontTx/>
              <a:buAutoNum type="alphaUcParenR"/>
            </a:pPr>
            <a:r>
              <a:rPr lang="en-US" sz="2800">
                <a:solidFill>
                  <a:srgbClr val="000000"/>
                </a:solidFill>
              </a:rPr>
              <a:t>Just AFTER reaching x=0</a:t>
            </a:r>
          </a:p>
          <a:p>
            <a:pPr marL="514350" indent="-514350">
              <a:buFontTx/>
              <a:buAutoNum type="alphaUcParenR"/>
            </a:pPr>
            <a:r>
              <a:rPr lang="en-US" sz="2800">
                <a:solidFill>
                  <a:srgbClr val="000000"/>
                </a:solidFill>
              </a:rPr>
              <a:t>Precisely when x=0</a:t>
            </a:r>
          </a:p>
          <a:p>
            <a:pPr marL="514350" indent="-514350">
              <a:buFontTx/>
              <a:buAutoNum type="alphaUcParenR"/>
            </a:pPr>
            <a:r>
              <a:rPr lang="en-US" sz="2800">
                <a:solidFill>
                  <a:srgbClr val="000000"/>
                </a:solidFill>
              </a:rPr>
              <a:t>???</a:t>
            </a:r>
          </a:p>
        </p:txBody>
      </p:sp>
      <p:sp>
        <p:nvSpPr>
          <p:cNvPr id="5" name="TextBox 4"/>
          <p:cNvSpPr txBox="1"/>
          <p:nvPr/>
        </p:nvSpPr>
        <p:spPr>
          <a:xfrm>
            <a:off x="220129" y="4419599"/>
            <a:ext cx="8788400" cy="1384995"/>
          </a:xfrm>
          <a:prstGeom prst="rect">
            <a:avLst/>
          </a:prstGeom>
          <a:noFill/>
        </p:spPr>
        <p:txBody>
          <a:bodyPr wrap="square" rtlCol="0">
            <a:spAutoFit/>
          </a:bodyPr>
          <a:lstStyle/>
          <a:p>
            <a:r>
              <a:rPr lang="en-US" sz="2800">
                <a:solidFill>
                  <a:srgbClr val="000000"/>
                </a:solidFill>
              </a:rPr>
              <a:t>HINT: At the instant it passes through x=0,  is it speeding up, slowing down, or at a max speed?</a:t>
            </a:r>
            <a:br>
              <a:rPr lang="en-US" sz="2800">
                <a:solidFill>
                  <a:srgbClr val="000000"/>
                </a:solidFill>
              </a:rPr>
            </a:br>
            <a:r>
              <a:rPr lang="en-US" sz="2800">
                <a:solidFill>
                  <a:srgbClr val="000000"/>
                </a:solidFill>
              </a:rPr>
              <a:t>Does this help?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52</a:t>
            </a:fld>
            <a:endParaRPr lang="en-US">
              <a:solidFill>
                <a:srgbClr val="000000"/>
              </a:solidFill>
            </a:endParaRPr>
          </a:p>
        </p:txBody>
      </p:sp>
      <p:sp>
        <p:nvSpPr>
          <p:cNvPr id="6" name="Rectangle 5"/>
          <p:cNvSpPr/>
          <p:nvPr/>
        </p:nvSpPr>
        <p:spPr bwMode="auto">
          <a:xfrm>
            <a:off x="5317066" y="2760164"/>
            <a:ext cx="846667" cy="72813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8" name="Straight Connector 7"/>
          <p:cNvCxnSpPr/>
          <p:nvPr/>
        </p:nvCxnSpPr>
        <p:spPr bwMode="auto">
          <a:xfrm rot="5400000">
            <a:off x="186266" y="3132698"/>
            <a:ext cx="1625600" cy="1588"/>
          </a:xfrm>
          <a:prstGeom prst="line">
            <a:avLst/>
          </a:prstGeom>
          <a:noFill/>
          <a:ln w="12700" cap="flat" cmpd="sng" algn="ctr">
            <a:solidFill>
              <a:schemeClr val="tx1"/>
            </a:solidFill>
            <a:prstDash val="solid"/>
            <a:round/>
            <a:headEnd type="none" w="med" len="med"/>
            <a:tailEnd type="none"/>
          </a:ln>
          <a:effectLst/>
        </p:spPr>
      </p:cxnSp>
      <p:grpSp>
        <p:nvGrpSpPr>
          <p:cNvPr id="37" name="Group 36"/>
          <p:cNvGrpSpPr/>
          <p:nvPr/>
        </p:nvGrpSpPr>
        <p:grpSpPr>
          <a:xfrm>
            <a:off x="1032934" y="2743233"/>
            <a:ext cx="4301066" cy="627056"/>
            <a:chOff x="-1727199" y="5520267"/>
            <a:chExt cx="8246536" cy="1202269"/>
          </a:xfrm>
        </p:grpSpPr>
        <p:grpSp>
          <p:nvGrpSpPr>
            <p:cNvPr id="21" name="Group 20"/>
            <p:cNvGrpSpPr/>
            <p:nvPr/>
          </p:nvGrpSpPr>
          <p:grpSpPr>
            <a:xfrm>
              <a:off x="2387601" y="5604934"/>
              <a:ext cx="2082802" cy="1066801"/>
              <a:chOff x="2387601" y="5604934"/>
              <a:chExt cx="2082802" cy="1066801"/>
            </a:xfrm>
          </p:grpSpPr>
          <p:cxnSp>
            <p:nvCxnSpPr>
              <p:cNvPr id="14" name="Straight Connector 13"/>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16" name="Straight Connector 15"/>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17" name="Straight Connector 16"/>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18" name="Straight Connector 17"/>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22" name="Group 21"/>
            <p:cNvGrpSpPr/>
            <p:nvPr/>
          </p:nvGrpSpPr>
          <p:grpSpPr>
            <a:xfrm>
              <a:off x="4436535" y="5655735"/>
              <a:ext cx="2082802" cy="1066801"/>
              <a:chOff x="2387601" y="5604934"/>
              <a:chExt cx="2082802" cy="1066801"/>
            </a:xfrm>
          </p:grpSpPr>
          <p:cxnSp>
            <p:nvCxnSpPr>
              <p:cNvPr id="23" name="Straight Connector 22"/>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25" name="Straight Connector 24"/>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27" name="Group 26"/>
            <p:cNvGrpSpPr/>
            <p:nvPr/>
          </p:nvGrpSpPr>
          <p:grpSpPr>
            <a:xfrm>
              <a:off x="-1727199" y="5520267"/>
              <a:ext cx="2082802" cy="1066801"/>
              <a:chOff x="2387601" y="5604934"/>
              <a:chExt cx="2082802" cy="1066801"/>
            </a:xfrm>
          </p:grpSpPr>
          <p:cxnSp>
            <p:nvCxnSpPr>
              <p:cNvPr id="28" name="Straight Connector 27"/>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29" name="Straight Connector 28"/>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0" name="Straight Connector 29"/>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1" name="Straight Connector 30"/>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nvGrpSpPr>
            <p:cNvPr id="32" name="Group 31"/>
            <p:cNvGrpSpPr/>
            <p:nvPr/>
          </p:nvGrpSpPr>
          <p:grpSpPr>
            <a:xfrm>
              <a:off x="321735" y="5571068"/>
              <a:ext cx="2082802" cy="1066801"/>
              <a:chOff x="2387601" y="5604934"/>
              <a:chExt cx="2082802" cy="1066801"/>
            </a:xfrm>
          </p:grpSpPr>
          <p:cxnSp>
            <p:nvCxnSpPr>
              <p:cNvPr id="33" name="Straight Connector 32"/>
              <p:cNvCxnSpPr/>
              <p:nvPr/>
            </p:nvCxnSpPr>
            <p:spPr bwMode="auto">
              <a:xfrm rot="5400000" flipH="1" flipV="1">
                <a:off x="2387600" y="5604935"/>
                <a:ext cx="524935" cy="524934"/>
              </a:xfrm>
              <a:prstGeom prst="line">
                <a:avLst/>
              </a:prstGeom>
              <a:noFill/>
              <a:ln w="38100" cap="flat" cmpd="sng" algn="ctr">
                <a:solidFill>
                  <a:schemeClr val="tx1"/>
                </a:solidFill>
                <a:prstDash val="solid"/>
                <a:round/>
                <a:headEnd type="none" w="med" len="med"/>
                <a:tailEnd type="none"/>
              </a:ln>
              <a:effectLst/>
            </p:spPr>
          </p:cxnSp>
          <p:cxnSp>
            <p:nvCxnSpPr>
              <p:cNvPr id="34" name="Straight Connector 33"/>
              <p:cNvCxnSpPr/>
              <p:nvPr/>
            </p:nvCxnSpPr>
            <p:spPr bwMode="auto">
              <a:xfrm rot="16200000" flipV="1">
                <a:off x="2912533" y="5621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5" name="Straight Connector 34"/>
              <p:cNvCxnSpPr/>
              <p:nvPr/>
            </p:nvCxnSpPr>
            <p:spPr bwMode="auto">
              <a:xfrm rot="16200000" flipH="1">
                <a:off x="3420535" y="6129868"/>
                <a:ext cx="524935" cy="524934"/>
              </a:xfrm>
              <a:prstGeom prst="line">
                <a:avLst/>
              </a:prstGeom>
              <a:noFill/>
              <a:ln w="38100" cap="flat" cmpd="sng" algn="ctr">
                <a:solidFill>
                  <a:schemeClr val="tx1"/>
                </a:solidFill>
                <a:prstDash val="solid"/>
                <a:round/>
                <a:headEnd type="none" w="med" len="med"/>
                <a:tailEnd type="none"/>
              </a:ln>
              <a:effectLst/>
            </p:spPr>
          </p:cxnSp>
          <p:cxnSp>
            <p:nvCxnSpPr>
              <p:cNvPr id="36" name="Straight Connector 35"/>
              <p:cNvCxnSpPr/>
              <p:nvPr/>
            </p:nvCxnSpPr>
            <p:spPr bwMode="auto">
              <a:xfrm rot="5400000">
                <a:off x="3945468" y="6146801"/>
                <a:ext cx="524935" cy="524934"/>
              </a:xfrm>
              <a:prstGeom prst="line">
                <a:avLst/>
              </a:prstGeom>
              <a:noFill/>
              <a:ln w="38100" cap="flat" cmpd="sng" algn="ctr">
                <a:solidFill>
                  <a:schemeClr val="tx1"/>
                </a:solidFill>
                <a:prstDash val="solid"/>
                <a:round/>
                <a:headEnd type="none" w="med" len="med"/>
                <a:tailEnd type="none"/>
              </a:ln>
              <a:effectLst/>
            </p:spPr>
          </p:cxnSp>
        </p:grpSp>
      </p:grpSp>
      <p:cxnSp>
        <p:nvCxnSpPr>
          <p:cNvPr id="39" name="Straight Connector 38"/>
          <p:cNvCxnSpPr/>
          <p:nvPr/>
        </p:nvCxnSpPr>
        <p:spPr bwMode="auto">
          <a:xfrm rot="5400000">
            <a:off x="3538673" y="4081364"/>
            <a:ext cx="508793" cy="1588"/>
          </a:xfrm>
          <a:prstGeom prst="line">
            <a:avLst/>
          </a:prstGeom>
          <a:noFill/>
          <a:ln w="12700" cap="flat" cmpd="sng" algn="ctr">
            <a:solidFill>
              <a:schemeClr val="tx1"/>
            </a:solidFill>
            <a:prstDash val="solid"/>
            <a:round/>
            <a:headEnd type="none" w="med" len="med"/>
            <a:tailEnd type="none"/>
          </a:ln>
          <a:effectLst/>
        </p:spPr>
      </p:cxnSp>
      <p:sp>
        <p:nvSpPr>
          <p:cNvPr id="40" name="TextBox 39"/>
          <p:cNvSpPr txBox="1"/>
          <p:nvPr/>
        </p:nvSpPr>
        <p:spPr>
          <a:xfrm>
            <a:off x="3505200" y="4351898"/>
            <a:ext cx="773594" cy="523220"/>
          </a:xfrm>
          <a:prstGeom prst="rect">
            <a:avLst/>
          </a:prstGeom>
          <a:noFill/>
        </p:spPr>
        <p:txBody>
          <a:bodyPr wrap="none" rtlCol="0">
            <a:spAutoFit/>
          </a:bodyPr>
          <a:lstStyle/>
          <a:p>
            <a:r>
              <a:rPr lang="en-US" sz="2800">
                <a:solidFill>
                  <a:srgbClr val="000000"/>
                </a:solidFill>
              </a:rPr>
              <a:t>x=0</a:t>
            </a:r>
          </a:p>
        </p:txBody>
      </p:sp>
      <p:cxnSp>
        <p:nvCxnSpPr>
          <p:cNvPr id="46" name="Straight Arrow Connector 45"/>
          <p:cNvCxnSpPr/>
          <p:nvPr/>
        </p:nvCxnSpPr>
        <p:spPr bwMode="auto">
          <a:xfrm rot="10800000">
            <a:off x="4199467" y="4047099"/>
            <a:ext cx="1490133" cy="1588"/>
          </a:xfrm>
          <a:prstGeom prst="straightConnector1">
            <a:avLst/>
          </a:prstGeom>
          <a:noFill/>
          <a:ln w="38100" cap="flat" cmpd="sng" algn="ctr">
            <a:solidFill>
              <a:srgbClr val="FF0000"/>
            </a:solidFill>
            <a:prstDash val="solid"/>
            <a:round/>
            <a:headEnd type="none" w="med" len="med"/>
            <a:tailEnd type="arrow"/>
          </a:ln>
          <a:effectLst/>
        </p:spPr>
      </p:cxnSp>
      <p:sp>
        <p:nvSpPr>
          <p:cNvPr id="47" name="TextBox 46"/>
          <p:cNvSpPr txBox="1"/>
          <p:nvPr/>
        </p:nvSpPr>
        <p:spPr>
          <a:xfrm>
            <a:off x="4826000" y="3572966"/>
            <a:ext cx="377026" cy="523220"/>
          </a:xfrm>
          <a:prstGeom prst="rect">
            <a:avLst/>
          </a:prstGeom>
          <a:noFill/>
        </p:spPr>
        <p:txBody>
          <a:bodyPr wrap="none" rtlCol="0">
            <a:spAutoFit/>
          </a:bodyPr>
          <a:lstStyle/>
          <a:p>
            <a:r>
              <a:rPr lang="en-US" sz="2800">
                <a:solidFill>
                  <a:srgbClr val="FF0000"/>
                </a:solidFill>
              </a:rPr>
              <a:t>v</a:t>
            </a:r>
          </a:p>
        </p:txBody>
      </p:sp>
      <p:grpSp>
        <p:nvGrpSpPr>
          <p:cNvPr id="58" name="Group 57"/>
          <p:cNvGrpSpPr/>
          <p:nvPr/>
        </p:nvGrpSpPr>
        <p:grpSpPr>
          <a:xfrm>
            <a:off x="4131735" y="2133625"/>
            <a:ext cx="1490133" cy="523220"/>
            <a:chOff x="4131735" y="2133625"/>
            <a:chExt cx="1490133" cy="523220"/>
          </a:xfrm>
        </p:grpSpPr>
        <p:cxnSp>
          <p:nvCxnSpPr>
            <p:cNvPr id="43" name="Straight Arrow Connector 42"/>
            <p:cNvCxnSpPr/>
            <p:nvPr/>
          </p:nvCxnSpPr>
          <p:spPr bwMode="auto">
            <a:xfrm rot="10800000">
              <a:off x="4131735" y="2641629"/>
              <a:ext cx="1490133" cy="1588"/>
            </a:xfrm>
            <a:prstGeom prst="straightConnector1">
              <a:avLst/>
            </a:prstGeom>
            <a:noFill/>
            <a:ln w="38100" cap="flat" cmpd="sng" algn="ctr">
              <a:solidFill>
                <a:srgbClr val="660066"/>
              </a:solidFill>
              <a:prstDash val="solid"/>
              <a:round/>
              <a:headEnd type="none" w="med" len="med"/>
              <a:tailEnd type="arrow"/>
            </a:ln>
            <a:effectLst/>
          </p:spPr>
        </p:cxnSp>
        <p:sp>
          <p:nvSpPr>
            <p:cNvPr id="48" name="TextBox 47"/>
            <p:cNvSpPr txBox="1"/>
            <p:nvPr/>
          </p:nvSpPr>
          <p:spPr>
            <a:xfrm>
              <a:off x="4318000" y="2133625"/>
              <a:ext cx="1120820" cy="523220"/>
            </a:xfrm>
            <a:prstGeom prst="rect">
              <a:avLst/>
            </a:prstGeom>
            <a:noFill/>
          </p:spPr>
          <p:txBody>
            <a:bodyPr wrap="none" rtlCol="0">
              <a:spAutoFit/>
            </a:bodyPr>
            <a:lstStyle/>
            <a:p>
              <a:r>
                <a:rPr lang="en-US" sz="2800" b="1">
                  <a:solidFill>
                    <a:srgbClr val="000000"/>
                  </a:solidFill>
                </a:rPr>
                <a:t>F</a:t>
              </a:r>
              <a:r>
                <a:rPr lang="en-US" sz="2800">
                  <a:solidFill>
                    <a:srgbClr val="000000"/>
                  </a:solidFill>
                </a:rPr>
                <a:t>=-k</a:t>
              </a:r>
              <a:r>
                <a:rPr lang="en-US" sz="2800" b="1">
                  <a:solidFill>
                    <a:srgbClr val="000000"/>
                  </a:solidFill>
                </a:rPr>
                <a:t>x</a:t>
              </a:r>
            </a:p>
          </p:txBody>
        </p:sp>
      </p:grpSp>
      <p:grpSp>
        <p:nvGrpSpPr>
          <p:cNvPr id="59" name="Group 58"/>
          <p:cNvGrpSpPr/>
          <p:nvPr/>
        </p:nvGrpSpPr>
        <p:grpSpPr>
          <a:xfrm>
            <a:off x="5723466" y="2099759"/>
            <a:ext cx="1183466" cy="543458"/>
            <a:chOff x="5723466" y="2099759"/>
            <a:chExt cx="1183466" cy="543458"/>
          </a:xfrm>
        </p:grpSpPr>
        <p:cxnSp>
          <p:nvCxnSpPr>
            <p:cNvPr id="44" name="Straight Arrow Connector 43"/>
            <p:cNvCxnSpPr/>
            <p:nvPr/>
          </p:nvCxnSpPr>
          <p:spPr bwMode="auto">
            <a:xfrm>
              <a:off x="5723466" y="2641629"/>
              <a:ext cx="677334" cy="1588"/>
            </a:xfrm>
            <a:prstGeom prst="straightConnector1">
              <a:avLst/>
            </a:prstGeom>
            <a:noFill/>
            <a:ln w="38100" cap="flat" cmpd="sng" algn="ctr">
              <a:solidFill>
                <a:srgbClr val="660066"/>
              </a:solidFill>
              <a:prstDash val="solid"/>
              <a:round/>
              <a:headEnd type="none" w="med" len="med"/>
              <a:tailEnd type="arrow"/>
            </a:ln>
            <a:effectLst/>
          </p:spPr>
        </p:cxnSp>
        <p:sp>
          <p:nvSpPr>
            <p:cNvPr id="49" name="TextBox 48"/>
            <p:cNvSpPr txBox="1"/>
            <p:nvPr/>
          </p:nvSpPr>
          <p:spPr>
            <a:xfrm>
              <a:off x="5774265" y="2099759"/>
              <a:ext cx="1132667" cy="523220"/>
            </a:xfrm>
            <a:prstGeom prst="rect">
              <a:avLst/>
            </a:prstGeom>
            <a:noFill/>
          </p:spPr>
          <p:txBody>
            <a:bodyPr wrap="none" rtlCol="0">
              <a:spAutoFit/>
            </a:bodyPr>
            <a:lstStyle/>
            <a:p>
              <a:r>
                <a:rPr lang="en-US" sz="2800" b="1">
                  <a:solidFill>
                    <a:srgbClr val="000000"/>
                  </a:solidFill>
                </a:rPr>
                <a:t>F</a:t>
              </a:r>
              <a:r>
                <a:rPr lang="en-US" sz="2800">
                  <a:solidFill>
                    <a:srgbClr val="000000"/>
                  </a:solidFill>
                </a:rPr>
                <a:t>=-b</a:t>
              </a:r>
              <a:r>
                <a:rPr lang="en-US" sz="2800" b="1">
                  <a:solidFill>
                    <a:srgbClr val="000000"/>
                  </a:solidFill>
                </a:rPr>
                <a:t>v</a:t>
              </a:r>
            </a:p>
          </p:txBody>
        </p:sp>
      </p:grpSp>
      <p:cxnSp>
        <p:nvCxnSpPr>
          <p:cNvPr id="50" name="Straight Connector 49"/>
          <p:cNvCxnSpPr/>
          <p:nvPr/>
        </p:nvCxnSpPr>
        <p:spPr bwMode="auto">
          <a:xfrm rot="5400000">
            <a:off x="5494473" y="4072899"/>
            <a:ext cx="491862" cy="1588"/>
          </a:xfrm>
          <a:prstGeom prst="line">
            <a:avLst/>
          </a:prstGeom>
          <a:noFill/>
          <a:ln w="12700" cap="flat" cmpd="sng" algn="ctr">
            <a:solidFill>
              <a:schemeClr val="tx1"/>
            </a:solidFill>
            <a:prstDash val="solid"/>
            <a:round/>
            <a:headEnd type="none" w="med" len="med"/>
            <a:tailEnd type="none"/>
          </a:ln>
          <a:effectLst/>
        </p:spPr>
      </p:cxnSp>
      <p:sp>
        <p:nvSpPr>
          <p:cNvPr id="53" name="TextBox 52"/>
          <p:cNvSpPr txBox="1"/>
          <p:nvPr/>
        </p:nvSpPr>
        <p:spPr>
          <a:xfrm>
            <a:off x="5537197" y="4334966"/>
            <a:ext cx="364202" cy="523220"/>
          </a:xfrm>
          <a:prstGeom prst="rect">
            <a:avLst/>
          </a:prstGeom>
          <a:noFill/>
        </p:spPr>
        <p:txBody>
          <a:bodyPr wrap="none" rtlCol="0">
            <a:spAutoFit/>
          </a:bodyPr>
          <a:lstStyle/>
          <a:p>
            <a:r>
              <a:rPr lang="en-US" sz="2800">
                <a:solidFill>
                  <a:srgbClr val="000000"/>
                </a:solidFill>
              </a:rPr>
              <a:t>x</a:t>
            </a:r>
          </a:p>
        </p:txBody>
      </p:sp>
      <p:cxnSp>
        <p:nvCxnSpPr>
          <p:cNvPr id="56" name="Straight Connector 55"/>
          <p:cNvCxnSpPr/>
          <p:nvPr/>
        </p:nvCxnSpPr>
        <p:spPr bwMode="auto">
          <a:xfrm rot="5400000">
            <a:off x="7856668" y="4081364"/>
            <a:ext cx="508793" cy="1588"/>
          </a:xfrm>
          <a:prstGeom prst="line">
            <a:avLst/>
          </a:prstGeom>
          <a:noFill/>
          <a:ln w="12700" cap="flat" cmpd="sng" algn="ctr">
            <a:solidFill>
              <a:schemeClr val="tx1"/>
            </a:solidFill>
            <a:prstDash val="solid"/>
            <a:round/>
            <a:headEnd type="none" w="med" len="med"/>
            <a:tailEnd type="none"/>
          </a:ln>
          <a:effectLst/>
        </p:spPr>
      </p:cxnSp>
      <p:sp>
        <p:nvSpPr>
          <p:cNvPr id="57" name="TextBox 56"/>
          <p:cNvSpPr txBox="1"/>
          <p:nvPr/>
        </p:nvSpPr>
        <p:spPr>
          <a:xfrm>
            <a:off x="7586133" y="4351898"/>
            <a:ext cx="1272228" cy="523220"/>
          </a:xfrm>
          <a:prstGeom prst="rect">
            <a:avLst/>
          </a:prstGeom>
          <a:noFill/>
        </p:spPr>
        <p:txBody>
          <a:bodyPr wrap="none" rtlCol="0">
            <a:spAutoFit/>
          </a:bodyPr>
          <a:lstStyle/>
          <a:p>
            <a:r>
              <a:rPr lang="en-US" sz="2800">
                <a:solidFill>
                  <a:srgbClr val="000000"/>
                </a:solidFill>
              </a:rPr>
              <a:t>x=.1 m</a:t>
            </a:r>
          </a:p>
        </p:txBody>
      </p:sp>
    </p:spTree>
    <p:extLst>
      <p:ext uri="{BB962C8B-B14F-4D97-AF65-F5344CB8AC3E}">
        <p14:creationId xmlns:p14="http://schemas.microsoft.com/office/powerpoint/2010/main" val="16557440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35469" y="84673"/>
            <a:ext cx="9008531" cy="1200328"/>
          </a:xfrm>
          <a:prstGeom prst="rect">
            <a:avLst/>
          </a:prstGeom>
          <a:noFill/>
        </p:spPr>
        <p:txBody>
          <a:bodyPr wrap="square" rtlCol="0">
            <a:spAutoFit/>
          </a:bodyPr>
          <a:lstStyle/>
          <a:p>
            <a:r>
              <a:rPr lang="en-US" smtClean="0">
                <a:solidFill>
                  <a:srgbClr val="000000"/>
                </a:solidFill>
              </a:rPr>
              <a:t>For a damped oscillator, how does the the period between successive maxima compare to the undamped case? </a:t>
            </a:r>
            <a:br>
              <a:rPr lang="en-US" smtClean="0">
                <a:solidFill>
                  <a:srgbClr val="000000"/>
                </a:solidFill>
              </a:rPr>
            </a:br>
            <a:r>
              <a:rPr lang="en-US" smtClean="0">
                <a:solidFill>
                  <a:srgbClr val="000000"/>
                </a:solidFill>
              </a:rPr>
              <a:t> (Assume k and m are the same)</a:t>
            </a:r>
            <a:endParaRPr lang="en-US">
              <a:solidFill>
                <a:srgbClr val="3366FF"/>
              </a:solidFill>
            </a:endParaRPr>
          </a:p>
        </p:txBody>
      </p:sp>
      <p:sp>
        <p:nvSpPr>
          <p:cNvPr id="14" name="TextBox 13"/>
          <p:cNvSpPr txBox="1"/>
          <p:nvPr/>
        </p:nvSpPr>
        <p:spPr>
          <a:xfrm>
            <a:off x="33877" y="2760134"/>
            <a:ext cx="4809066" cy="2554545"/>
          </a:xfrm>
          <a:prstGeom prst="rect">
            <a:avLst/>
          </a:prstGeom>
          <a:noFill/>
        </p:spPr>
        <p:txBody>
          <a:bodyPr wrap="square" rtlCol="0">
            <a:spAutoFit/>
          </a:bodyPr>
          <a:lstStyle/>
          <a:p>
            <a:pPr marL="514350" indent="-514350">
              <a:buFontTx/>
              <a:buAutoNum type="alphaUcParenR"/>
            </a:pPr>
            <a:r>
              <a:rPr lang="en-US" sz="3200" smtClean="0">
                <a:solidFill>
                  <a:srgbClr val="000000"/>
                </a:solidFill>
              </a:rPr>
              <a:t>same</a:t>
            </a:r>
          </a:p>
          <a:p>
            <a:pPr marL="514350" indent="-514350">
              <a:buFontTx/>
              <a:buAutoNum type="alphaUcParenR"/>
            </a:pPr>
            <a:r>
              <a:rPr lang="en-US" sz="3200" smtClean="0">
                <a:solidFill>
                  <a:srgbClr val="000000"/>
                </a:solidFill>
              </a:rPr>
              <a:t>damped is </a:t>
            </a:r>
            <a:br>
              <a:rPr lang="en-US" sz="3200" smtClean="0">
                <a:solidFill>
                  <a:srgbClr val="000000"/>
                </a:solidFill>
              </a:rPr>
            </a:br>
            <a:r>
              <a:rPr lang="en-US" sz="3200" smtClean="0">
                <a:solidFill>
                  <a:srgbClr val="000000"/>
                </a:solidFill>
              </a:rPr>
              <a:t> bigger</a:t>
            </a:r>
          </a:p>
          <a:p>
            <a:pPr marL="514350" indent="-514350">
              <a:buFontTx/>
              <a:buAutoNum type="alphaUcParenR"/>
            </a:pPr>
            <a:r>
              <a:rPr lang="en-US" sz="3200" smtClean="0">
                <a:solidFill>
                  <a:srgbClr val="000000"/>
                </a:solidFill>
              </a:rPr>
              <a:t>undamped </a:t>
            </a:r>
            <a:br>
              <a:rPr lang="en-US" sz="3200" smtClean="0">
                <a:solidFill>
                  <a:srgbClr val="000000"/>
                </a:solidFill>
              </a:rPr>
            </a:br>
            <a:r>
              <a:rPr lang="en-US" sz="3200" smtClean="0">
                <a:solidFill>
                  <a:srgbClr val="000000"/>
                </a:solidFill>
              </a:rPr>
              <a:t>is bigger</a:t>
            </a:r>
            <a:endParaRPr lang="en-US" sz="3200">
              <a:solidFill>
                <a:srgbClr val="000000"/>
              </a:solidFill>
            </a:endParaRPr>
          </a:p>
        </p:txBody>
      </p:sp>
      <p:pic>
        <p:nvPicPr>
          <p:cNvPr id="5" name="Picture 4"/>
          <p:cNvPicPr>
            <a:picLocks noChangeAspect="1"/>
          </p:cNvPicPr>
          <p:nvPr/>
        </p:nvPicPr>
        <p:blipFill>
          <a:blip r:embed="rId3"/>
          <a:srcRect l="12733" t="6586" r="5003" b="5703"/>
          <a:stretch>
            <a:fillRect/>
          </a:stretch>
        </p:blipFill>
        <p:spPr>
          <a:xfrm>
            <a:off x="3691467" y="1354667"/>
            <a:ext cx="5046133" cy="5046133"/>
          </a:xfrm>
          <a:prstGeom prst="rect">
            <a:avLst/>
          </a:prstGeom>
        </p:spPr>
      </p:pic>
      <p:sp>
        <p:nvSpPr>
          <p:cNvPr id="6" name="Rectangle 5"/>
          <p:cNvSpPr/>
          <p:nvPr/>
        </p:nvSpPr>
        <p:spPr>
          <a:xfrm>
            <a:off x="8389430" y="6330833"/>
            <a:ext cx="534436" cy="215444"/>
          </a:xfrm>
          <a:prstGeom prst="rect">
            <a:avLst/>
          </a:prstGeom>
        </p:spPr>
        <p:txBody>
          <a:bodyPr wrap="square">
            <a:spAutoFit/>
          </a:bodyPr>
          <a:lstStyle/>
          <a:p>
            <a:fld id="{28E9A3FF-79B7-504C-B659-7D19FB5634D4}" type="slidenum">
              <a:rPr lang="en-US" sz="800">
                <a:solidFill>
                  <a:srgbClr val="000000"/>
                </a:solidFill>
              </a:rPr>
              <a:pPr/>
              <a:t>53</a:t>
            </a:fld>
            <a:endParaRPr lang="en-US" sz="8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54</a:t>
            </a:fld>
            <a:endParaRPr lang="en-US">
              <a:solidFill>
                <a:srgbClr val="000000"/>
              </a:solidFill>
            </a:endParaRPr>
          </a:p>
        </p:txBody>
      </p:sp>
      <p:sp>
        <p:nvSpPr>
          <p:cNvPr id="3" name="TextBox 2"/>
          <p:cNvSpPr txBox="1"/>
          <p:nvPr/>
        </p:nvSpPr>
        <p:spPr>
          <a:xfrm>
            <a:off x="135469" y="84673"/>
            <a:ext cx="8906933" cy="954107"/>
          </a:xfrm>
          <a:prstGeom prst="rect">
            <a:avLst/>
          </a:prstGeom>
          <a:noFill/>
        </p:spPr>
        <p:txBody>
          <a:bodyPr wrap="square" rtlCol="0">
            <a:spAutoFit/>
          </a:bodyPr>
          <a:lstStyle/>
          <a:p>
            <a:r>
              <a:rPr lang="en-US" sz="2800" smtClean="0">
                <a:solidFill>
                  <a:srgbClr val="000000"/>
                </a:solidFill>
              </a:rPr>
              <a:t>Which phase path below best describes overdamped motion for a harmonic oscillator released from rest?</a:t>
            </a:r>
            <a:endParaRPr lang="en-US" sz="2800">
              <a:solidFill>
                <a:srgbClr val="000000"/>
              </a:solidFill>
            </a:endParaRPr>
          </a:p>
        </p:txBody>
      </p:sp>
      <p:pic>
        <p:nvPicPr>
          <p:cNvPr id="7" name="Picture 6"/>
          <p:cNvPicPr>
            <a:picLocks noChangeAspect="1"/>
          </p:cNvPicPr>
          <p:nvPr/>
        </p:nvPicPr>
        <p:blipFill>
          <a:blip r:embed="rId3"/>
          <a:srcRect b="25061"/>
          <a:stretch>
            <a:fillRect/>
          </a:stretch>
        </p:blipFill>
        <p:spPr>
          <a:xfrm>
            <a:off x="1354668" y="1446089"/>
            <a:ext cx="5681133" cy="4006420"/>
          </a:xfrm>
          <a:prstGeom prst="rect">
            <a:avLst/>
          </a:prstGeom>
        </p:spPr>
      </p:pic>
      <p:sp>
        <p:nvSpPr>
          <p:cNvPr id="5" name="TextBox 4"/>
          <p:cNvSpPr txBox="1"/>
          <p:nvPr/>
        </p:nvSpPr>
        <p:spPr>
          <a:xfrm>
            <a:off x="270940" y="5808129"/>
            <a:ext cx="8585200" cy="830997"/>
          </a:xfrm>
          <a:prstGeom prst="rect">
            <a:avLst/>
          </a:prstGeom>
          <a:noFill/>
        </p:spPr>
        <p:txBody>
          <a:bodyPr wrap="square" rtlCol="0">
            <a:spAutoFit/>
          </a:bodyPr>
          <a:lstStyle/>
          <a:p>
            <a:r>
              <a:rPr lang="en-US">
                <a:solidFill>
                  <a:srgbClr val="000000"/>
                </a:solidFill>
              </a:rPr>
              <a:t>Challenge question: How does your answer change if the oscillator is “critically damped”?   </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 y="84673"/>
            <a:ext cx="9143995" cy="1384995"/>
          </a:xfrm>
          <a:prstGeom prst="rect">
            <a:avLst/>
          </a:prstGeom>
          <a:noFill/>
        </p:spPr>
        <p:txBody>
          <a:bodyPr wrap="square" rtlCol="0">
            <a:spAutoFit/>
          </a:bodyPr>
          <a:lstStyle/>
          <a:p>
            <a:r>
              <a:rPr lang="en-US" sz="2800" smtClean="0">
                <a:solidFill>
                  <a:prstClr val="black"/>
                </a:solidFill>
              </a:rPr>
              <a:t>What kind of damping behavior should the shock absorbers in your car have,  for the most comfortable ride?</a:t>
            </a:r>
            <a:endParaRPr lang="en-US" sz="2800">
              <a:solidFill>
                <a:srgbClr val="3366FF"/>
              </a:solidFill>
            </a:endParaRPr>
          </a:p>
        </p:txBody>
      </p:sp>
      <p:sp>
        <p:nvSpPr>
          <p:cNvPr id="14" name="TextBox 13"/>
          <p:cNvSpPr txBox="1"/>
          <p:nvPr/>
        </p:nvSpPr>
        <p:spPr>
          <a:xfrm>
            <a:off x="270944" y="2218267"/>
            <a:ext cx="4809066" cy="1815882"/>
          </a:xfrm>
          <a:prstGeom prst="rect">
            <a:avLst/>
          </a:prstGeom>
          <a:noFill/>
        </p:spPr>
        <p:txBody>
          <a:bodyPr wrap="square" rtlCol="0">
            <a:spAutoFit/>
          </a:bodyPr>
          <a:lstStyle/>
          <a:p>
            <a:pPr marL="514350" indent="-514350">
              <a:buFontTx/>
              <a:buAutoNum type="alphaUcParenR"/>
            </a:pPr>
            <a:r>
              <a:rPr lang="en-US" sz="2800" smtClean="0">
                <a:solidFill>
                  <a:prstClr val="black"/>
                </a:solidFill>
              </a:rPr>
              <a:t>No damping is best</a:t>
            </a:r>
          </a:p>
          <a:p>
            <a:pPr marL="514350" indent="-514350">
              <a:buFontTx/>
              <a:buAutoNum type="alphaUcParenR"/>
            </a:pPr>
            <a:r>
              <a:rPr lang="en-US" sz="2800" smtClean="0">
                <a:solidFill>
                  <a:prstClr val="black"/>
                </a:solidFill>
              </a:rPr>
              <a:t>under-damping</a:t>
            </a:r>
          </a:p>
          <a:p>
            <a:pPr marL="514350" indent="-514350">
              <a:buFontTx/>
              <a:buAutoNum type="alphaUcParenR"/>
            </a:pPr>
            <a:r>
              <a:rPr lang="en-US" sz="2800" smtClean="0">
                <a:solidFill>
                  <a:prstClr val="black"/>
                </a:solidFill>
              </a:rPr>
              <a:t>critical damping</a:t>
            </a:r>
          </a:p>
          <a:p>
            <a:pPr marL="514350" indent="-514350">
              <a:buFontTx/>
              <a:buAutoNum type="alphaUcParenR"/>
            </a:pPr>
            <a:r>
              <a:rPr lang="en-US" sz="2800" smtClean="0">
                <a:solidFill>
                  <a:prstClr val="black"/>
                </a:solidFill>
              </a:rPr>
              <a:t>over-damping</a:t>
            </a:r>
            <a:endParaRPr lang="en-US" sz="2800">
              <a:solidFill>
                <a:prstClr val="black"/>
              </a:solidFill>
            </a:endParaRPr>
          </a:p>
        </p:txBody>
      </p:sp>
      <p:sp>
        <p:nvSpPr>
          <p:cNvPr id="6" name="Rectangle 5"/>
          <p:cNvSpPr/>
          <p:nvPr/>
        </p:nvSpPr>
        <p:spPr>
          <a:xfrm>
            <a:off x="8389430" y="6330833"/>
            <a:ext cx="534436" cy="215444"/>
          </a:xfrm>
          <a:prstGeom prst="rect">
            <a:avLst/>
          </a:prstGeom>
        </p:spPr>
        <p:txBody>
          <a:bodyPr wrap="square">
            <a:spAutoFit/>
          </a:bodyPr>
          <a:lstStyle/>
          <a:p>
            <a:fld id="{28E9A3FF-79B7-504C-B659-7D19FB5634D4}" type="slidenum">
              <a:rPr lang="en-US" sz="800">
                <a:solidFill>
                  <a:prstClr val="black"/>
                </a:solidFill>
              </a:rPr>
              <a:pPr/>
              <a:t>55</a:t>
            </a:fld>
            <a:endParaRPr lang="en-US" sz="800">
              <a:solidFill>
                <a:prstClr val="black"/>
              </a:solidFill>
            </a:endParaRPr>
          </a:p>
        </p:txBody>
      </p:sp>
    </p:spTree>
    <p:extLst>
      <p:ext uri="{BB962C8B-B14F-4D97-AF65-F5344CB8AC3E}">
        <p14:creationId xmlns:p14="http://schemas.microsoft.com/office/powerpoint/2010/main" val="184594076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56</a:t>
            </a:fld>
            <a:endParaRPr lang="en-US"/>
          </a:p>
        </p:txBody>
      </p:sp>
      <p:sp>
        <p:nvSpPr>
          <p:cNvPr id="3" name="TextBox 2"/>
          <p:cNvSpPr txBox="1"/>
          <p:nvPr/>
        </p:nvSpPr>
        <p:spPr>
          <a:xfrm>
            <a:off x="135469" y="84673"/>
            <a:ext cx="8906933" cy="954107"/>
          </a:xfrm>
          <a:prstGeom prst="rect">
            <a:avLst/>
          </a:prstGeom>
          <a:noFill/>
        </p:spPr>
        <p:txBody>
          <a:bodyPr wrap="square" rtlCol="0">
            <a:spAutoFit/>
          </a:bodyPr>
          <a:lstStyle/>
          <a:p>
            <a:r>
              <a:rPr lang="en-US" sz="2800" dirty="0" smtClean="0">
                <a:solidFill>
                  <a:prstClr val="black"/>
                </a:solidFill>
              </a:rPr>
              <a:t>What kind of oscillator motion does this </a:t>
            </a:r>
            <a:br>
              <a:rPr lang="en-US" sz="2800" dirty="0" smtClean="0">
                <a:solidFill>
                  <a:prstClr val="black"/>
                </a:solidFill>
              </a:rPr>
            </a:br>
            <a:r>
              <a:rPr lang="en-US" sz="2800" dirty="0" smtClean="0">
                <a:solidFill>
                  <a:prstClr val="black"/>
                </a:solidFill>
              </a:rPr>
              <a:t>phase space diagram describe?</a:t>
            </a:r>
            <a:endParaRPr lang="en-US" sz="2800" dirty="0">
              <a:solidFill>
                <a:prstClr val="black"/>
              </a:solidFill>
            </a:endParaRPr>
          </a:p>
        </p:txBody>
      </p:sp>
      <p:pic>
        <p:nvPicPr>
          <p:cNvPr id="5" name="Picture 4"/>
          <p:cNvPicPr>
            <a:picLocks noChangeAspect="1"/>
          </p:cNvPicPr>
          <p:nvPr/>
        </p:nvPicPr>
        <p:blipFill>
          <a:blip r:embed="rId3"/>
          <a:stretch>
            <a:fillRect/>
          </a:stretch>
        </p:blipFill>
        <p:spPr>
          <a:xfrm>
            <a:off x="3803645" y="1392763"/>
            <a:ext cx="5295900" cy="4953000"/>
          </a:xfrm>
          <a:prstGeom prst="rect">
            <a:avLst/>
          </a:prstGeom>
        </p:spPr>
      </p:pic>
      <p:sp>
        <p:nvSpPr>
          <p:cNvPr id="6" name="TextBox 5"/>
          <p:cNvSpPr txBox="1"/>
          <p:nvPr/>
        </p:nvSpPr>
        <p:spPr>
          <a:xfrm>
            <a:off x="321734" y="1557868"/>
            <a:ext cx="4365298" cy="2246769"/>
          </a:xfrm>
          <a:prstGeom prst="rect">
            <a:avLst/>
          </a:prstGeom>
          <a:noFill/>
        </p:spPr>
        <p:txBody>
          <a:bodyPr wrap="none" rtlCol="0">
            <a:spAutoFit/>
          </a:bodyPr>
          <a:lstStyle/>
          <a:p>
            <a:pPr marL="514350" indent="-514350">
              <a:buFontTx/>
              <a:buAutoNum type="alphaUcParenR"/>
            </a:pPr>
            <a:r>
              <a:rPr lang="en-US" sz="2800">
                <a:solidFill>
                  <a:prstClr val="black"/>
                </a:solidFill>
              </a:rPr>
              <a:t>overdamped</a:t>
            </a:r>
          </a:p>
          <a:p>
            <a:pPr marL="514350" indent="-514350">
              <a:buFontTx/>
              <a:buAutoNum type="alphaUcParenR"/>
            </a:pPr>
            <a:r>
              <a:rPr lang="en-US" sz="2800">
                <a:solidFill>
                  <a:prstClr val="black"/>
                </a:solidFill>
              </a:rPr>
              <a:t>underdamped</a:t>
            </a:r>
          </a:p>
          <a:p>
            <a:pPr marL="514350" indent="-514350">
              <a:buFontTx/>
              <a:buAutoNum type="alphaUcParenR"/>
            </a:pPr>
            <a:r>
              <a:rPr lang="en-US" sz="2800">
                <a:solidFill>
                  <a:prstClr val="black"/>
                </a:solidFill>
              </a:rPr>
              <a:t>critically damped</a:t>
            </a:r>
          </a:p>
          <a:p>
            <a:pPr marL="514350" indent="-514350">
              <a:buFontTx/>
              <a:buAutoNum type="alphaUcParenR"/>
            </a:pPr>
            <a:r>
              <a:rPr lang="en-US" sz="2800">
                <a:solidFill>
                  <a:prstClr val="black"/>
                </a:solidFill>
              </a:rPr>
              <a:t>undamped (ideal SHM)</a:t>
            </a:r>
          </a:p>
          <a:p>
            <a:pPr marL="514350" indent="-514350">
              <a:buFontTx/>
              <a:buAutoNum type="alphaUcParenR"/>
            </a:pPr>
            <a:r>
              <a:rPr lang="en-US" sz="2800">
                <a:solidFill>
                  <a:prstClr val="black"/>
                </a:solidFill>
              </a:rPr>
              <a:t>??? (not possible?)</a:t>
            </a:r>
          </a:p>
        </p:txBody>
      </p:sp>
    </p:spTree>
    <p:extLst>
      <p:ext uri="{BB962C8B-B14F-4D97-AF65-F5344CB8AC3E}">
        <p14:creationId xmlns:p14="http://schemas.microsoft.com/office/powerpoint/2010/main" val="298062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57</a:t>
            </a:fld>
            <a:endParaRPr lang="en-US"/>
          </a:p>
        </p:txBody>
      </p:sp>
      <p:sp>
        <p:nvSpPr>
          <p:cNvPr id="3" name="TextBox 2"/>
          <p:cNvSpPr txBox="1"/>
          <p:nvPr/>
        </p:nvSpPr>
        <p:spPr>
          <a:xfrm>
            <a:off x="135469" y="84673"/>
            <a:ext cx="8906933" cy="954107"/>
          </a:xfrm>
          <a:prstGeom prst="rect">
            <a:avLst/>
          </a:prstGeom>
          <a:noFill/>
        </p:spPr>
        <p:txBody>
          <a:bodyPr wrap="square" rtlCol="0">
            <a:spAutoFit/>
          </a:bodyPr>
          <a:lstStyle/>
          <a:p>
            <a:r>
              <a:rPr lang="en-US" sz="2800" smtClean="0">
                <a:solidFill>
                  <a:prstClr val="black"/>
                </a:solidFill>
              </a:rPr>
              <a:t>Which phase path below best describes overdamped motion for a harmonic oscillator released from rest?</a:t>
            </a:r>
            <a:endParaRPr lang="en-US" sz="2800">
              <a:solidFill>
                <a:prstClr val="black"/>
              </a:solidFill>
            </a:endParaRPr>
          </a:p>
        </p:txBody>
      </p:sp>
      <p:pic>
        <p:nvPicPr>
          <p:cNvPr id="7" name="Picture 6"/>
          <p:cNvPicPr>
            <a:picLocks noChangeAspect="1"/>
          </p:cNvPicPr>
          <p:nvPr/>
        </p:nvPicPr>
        <p:blipFill>
          <a:blip r:embed="rId3"/>
          <a:srcRect b="25061"/>
          <a:stretch>
            <a:fillRect/>
          </a:stretch>
        </p:blipFill>
        <p:spPr>
          <a:xfrm>
            <a:off x="1354668" y="1446089"/>
            <a:ext cx="5681133" cy="4006420"/>
          </a:xfrm>
          <a:prstGeom prst="rect">
            <a:avLst/>
          </a:prstGeom>
        </p:spPr>
      </p:pic>
      <p:sp>
        <p:nvSpPr>
          <p:cNvPr id="5" name="TextBox 4"/>
          <p:cNvSpPr txBox="1"/>
          <p:nvPr/>
        </p:nvSpPr>
        <p:spPr>
          <a:xfrm>
            <a:off x="270940" y="5808129"/>
            <a:ext cx="8585200" cy="830997"/>
          </a:xfrm>
          <a:prstGeom prst="rect">
            <a:avLst/>
          </a:prstGeom>
          <a:noFill/>
        </p:spPr>
        <p:txBody>
          <a:bodyPr wrap="square" rtlCol="0">
            <a:spAutoFit/>
          </a:bodyPr>
          <a:lstStyle/>
          <a:p>
            <a:r>
              <a:rPr lang="en-US" sz="1800">
                <a:solidFill>
                  <a:prstClr val="black"/>
                </a:solidFill>
              </a:rPr>
              <a:t>Challenge question: How does your answer change if the oscillator is “critically damped”?   </a:t>
            </a:r>
          </a:p>
        </p:txBody>
      </p:sp>
    </p:spTree>
    <p:extLst>
      <p:ext uri="{BB962C8B-B14F-4D97-AF65-F5344CB8AC3E}">
        <p14:creationId xmlns:p14="http://schemas.microsoft.com/office/powerpoint/2010/main" val="305968856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Box 3"/>
          <p:cNvSpPr txBox="1">
            <a:spLocks noChangeArrowheads="1"/>
          </p:cNvSpPr>
          <p:nvPr/>
        </p:nvSpPr>
        <p:spPr bwMode="auto">
          <a:xfrm>
            <a:off x="228600" y="228600"/>
            <a:ext cx="4724400" cy="708025"/>
          </a:xfrm>
          <a:prstGeom prst="rect">
            <a:avLst/>
          </a:prstGeom>
          <a:noFill/>
          <a:ln w="9525">
            <a:noFill/>
            <a:miter lim="800000"/>
            <a:headEnd/>
            <a:tailEnd/>
          </a:ln>
        </p:spPr>
        <p:txBody>
          <a:bodyPr>
            <a:prstTxWarp prst="textNoShape">
              <a:avLst/>
            </a:prstTxWarp>
            <a:spAutoFit/>
          </a:bodyPr>
          <a:lstStyle/>
          <a:p>
            <a:r>
              <a:rPr lang="en-US" sz="4000" b="1">
                <a:solidFill>
                  <a:srgbClr val="FF0000"/>
                </a:solidFill>
                <a:latin typeface="Calibri" charset="0"/>
              </a:rPr>
              <a:t>Important concepts</a:t>
            </a:r>
          </a:p>
        </p:txBody>
      </p:sp>
      <p:grpSp>
        <p:nvGrpSpPr>
          <p:cNvPr id="5" name="Group 16"/>
          <p:cNvGrpSpPr>
            <a:grpSpLocks/>
          </p:cNvGrpSpPr>
          <p:nvPr/>
        </p:nvGrpSpPr>
        <p:grpSpPr bwMode="auto">
          <a:xfrm>
            <a:off x="304800" y="1752600"/>
            <a:ext cx="2884488" cy="896938"/>
            <a:chOff x="381000" y="838200"/>
            <a:chExt cx="2884488" cy="896937"/>
          </a:xfrm>
        </p:grpSpPr>
        <p:graphicFrame>
          <p:nvGraphicFramePr>
            <p:cNvPr id="2" name="Object 1"/>
            <p:cNvGraphicFramePr>
              <a:graphicFrameLocks noChangeAspect="1"/>
            </p:cNvGraphicFramePr>
            <p:nvPr/>
          </p:nvGraphicFramePr>
          <p:xfrm>
            <a:off x="2286000" y="838200"/>
            <a:ext cx="979488" cy="896937"/>
          </p:xfrm>
          <a:graphic>
            <a:graphicData uri="http://schemas.openxmlformats.org/presentationml/2006/ole">
              <mc:AlternateContent xmlns:mc="http://schemas.openxmlformats.org/markup-compatibility/2006">
                <mc:Choice xmlns:v="urn:schemas-microsoft-com:vml" Requires="v">
                  <p:oleObj spid="_x0000_s1283104" name="Equation" r:id="rId4" imgW="431640" imgH="393480" progId="Equation.3">
                    <p:embed/>
                  </p:oleObj>
                </mc:Choice>
                <mc:Fallback>
                  <p:oleObj name="Equation" r:id="rId4" imgW="4316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838200"/>
                          <a:ext cx="979488"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8" name="TextBox 7"/>
            <p:cNvSpPr txBox="1">
              <a:spLocks noChangeArrowheads="1"/>
            </p:cNvSpPr>
            <p:nvPr/>
          </p:nvSpPr>
          <p:spPr bwMode="auto">
            <a:xfrm>
              <a:off x="381000" y="990600"/>
              <a:ext cx="27432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Frequency:</a:t>
              </a:r>
            </a:p>
          </p:txBody>
        </p:sp>
      </p:grpSp>
      <p:grpSp>
        <p:nvGrpSpPr>
          <p:cNvPr id="1034" name="Group 17"/>
          <p:cNvGrpSpPr>
            <a:grpSpLocks/>
          </p:cNvGrpSpPr>
          <p:nvPr/>
        </p:nvGrpSpPr>
        <p:grpSpPr bwMode="auto">
          <a:xfrm>
            <a:off x="304800" y="838200"/>
            <a:ext cx="5119688" cy="1011238"/>
            <a:chOff x="304800" y="1770062"/>
            <a:chExt cx="5119688" cy="1011238"/>
          </a:xfrm>
        </p:grpSpPr>
        <p:sp>
          <p:nvSpPr>
            <p:cNvPr id="1047" name="TextBox 8"/>
            <p:cNvSpPr txBox="1">
              <a:spLocks noChangeArrowheads="1"/>
            </p:cNvSpPr>
            <p:nvPr/>
          </p:nvSpPr>
          <p:spPr bwMode="auto">
            <a:xfrm>
              <a:off x="304800" y="2057400"/>
              <a:ext cx="35814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Angular  frequency</a:t>
              </a:r>
            </a:p>
          </p:txBody>
        </p:sp>
        <p:graphicFrame>
          <p:nvGraphicFramePr>
            <p:cNvPr id="3" name="Object 2"/>
            <p:cNvGraphicFramePr>
              <a:graphicFrameLocks noChangeAspect="1"/>
            </p:cNvGraphicFramePr>
            <p:nvPr/>
          </p:nvGraphicFramePr>
          <p:xfrm>
            <a:off x="3352800" y="1770062"/>
            <a:ext cx="2071688" cy="1011238"/>
          </p:xfrm>
          <a:graphic>
            <a:graphicData uri="http://schemas.openxmlformats.org/presentationml/2006/ole">
              <mc:AlternateContent xmlns:mc="http://schemas.openxmlformats.org/markup-compatibility/2006">
                <mc:Choice xmlns:v="urn:schemas-microsoft-com:vml" Requires="v">
                  <p:oleObj spid="_x0000_s1283105" name="Equation" r:id="rId6" imgW="914400" imgH="444240" progId="Equation.3">
                    <p:embed/>
                  </p:oleObj>
                </mc:Choice>
                <mc:Fallback>
                  <p:oleObj name="Equation" r:id="rId6" imgW="91440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770062"/>
                          <a:ext cx="2071688"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18"/>
          <p:cNvGrpSpPr>
            <a:grpSpLocks/>
          </p:cNvGrpSpPr>
          <p:nvPr/>
        </p:nvGrpSpPr>
        <p:grpSpPr bwMode="auto">
          <a:xfrm>
            <a:off x="304800" y="2725738"/>
            <a:ext cx="4800600" cy="827087"/>
            <a:chOff x="304800" y="2971800"/>
            <a:chExt cx="4800600" cy="826532"/>
          </a:xfrm>
        </p:grpSpPr>
        <p:sp>
          <p:nvSpPr>
            <p:cNvPr id="1045" name="TextBox 6"/>
            <p:cNvSpPr txBox="1">
              <a:spLocks noChangeArrowheads="1"/>
            </p:cNvSpPr>
            <p:nvPr/>
          </p:nvSpPr>
          <p:spPr bwMode="auto">
            <a:xfrm>
              <a:off x="3505200" y="3429000"/>
              <a:ext cx="609600" cy="369332"/>
            </a:xfrm>
            <a:prstGeom prst="rect">
              <a:avLst/>
            </a:prstGeom>
            <a:noFill/>
            <a:ln w="9525">
              <a:noFill/>
              <a:miter lim="800000"/>
              <a:headEnd/>
              <a:tailEnd/>
            </a:ln>
          </p:spPr>
          <p:txBody>
            <a:bodyPr>
              <a:prstTxWarp prst="textNoShape">
                <a:avLst/>
              </a:prstTxWarp>
              <a:spAutoFit/>
            </a:bodyPr>
            <a:lstStyle/>
            <a:p>
              <a:endParaRPr lang="en-US" sz="1800">
                <a:solidFill>
                  <a:prstClr val="black"/>
                </a:solidFill>
                <a:latin typeface="Calibri" charset="0"/>
              </a:endParaRPr>
            </a:p>
          </p:txBody>
        </p:sp>
        <p:sp>
          <p:nvSpPr>
            <p:cNvPr id="1046" name="TextBox 10"/>
            <p:cNvSpPr txBox="1">
              <a:spLocks noChangeArrowheads="1"/>
            </p:cNvSpPr>
            <p:nvPr/>
          </p:nvSpPr>
          <p:spPr bwMode="auto">
            <a:xfrm>
              <a:off x="304800" y="2971800"/>
              <a:ext cx="35814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Position:</a:t>
              </a:r>
            </a:p>
          </p:txBody>
        </p:sp>
        <p:graphicFrame>
          <p:nvGraphicFramePr>
            <p:cNvPr id="4" name="Object 3"/>
            <p:cNvGraphicFramePr>
              <a:graphicFrameLocks noChangeAspect="1"/>
            </p:cNvGraphicFramePr>
            <p:nvPr/>
          </p:nvGraphicFramePr>
          <p:xfrm>
            <a:off x="1905000" y="2971800"/>
            <a:ext cx="3200400" cy="531580"/>
          </p:xfrm>
          <a:graphic>
            <a:graphicData uri="http://schemas.openxmlformats.org/presentationml/2006/ole">
              <mc:AlternateContent xmlns:mc="http://schemas.openxmlformats.org/markup-compatibility/2006">
                <mc:Choice xmlns:v="urn:schemas-microsoft-com:vml" Requires="v">
                  <p:oleObj spid="_x0000_s1283106" name="Equation" r:id="rId8" imgW="1231560" imgH="203040" progId="Equation.3">
                    <p:embed/>
                  </p:oleObj>
                </mc:Choice>
                <mc:Fallback>
                  <p:oleObj name="Equation" r:id="rId8" imgW="123156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2971800"/>
                          <a:ext cx="3200400" cy="531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19"/>
          <p:cNvGrpSpPr>
            <a:grpSpLocks/>
          </p:cNvGrpSpPr>
          <p:nvPr/>
        </p:nvGrpSpPr>
        <p:grpSpPr bwMode="auto">
          <a:xfrm>
            <a:off x="304800" y="3792538"/>
            <a:ext cx="5181600" cy="523875"/>
            <a:chOff x="304800" y="4038599"/>
            <a:chExt cx="5181600" cy="523221"/>
          </a:xfrm>
        </p:grpSpPr>
        <p:sp>
          <p:nvSpPr>
            <p:cNvPr id="1044" name="TextBox 12"/>
            <p:cNvSpPr txBox="1">
              <a:spLocks noChangeArrowheads="1"/>
            </p:cNvSpPr>
            <p:nvPr/>
          </p:nvSpPr>
          <p:spPr bwMode="auto">
            <a:xfrm>
              <a:off x="304800" y="4038600"/>
              <a:ext cx="35814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Velocity:</a:t>
              </a:r>
            </a:p>
          </p:txBody>
        </p:sp>
        <p:graphicFrame>
          <p:nvGraphicFramePr>
            <p:cNvPr id="6" name="Object 4"/>
            <p:cNvGraphicFramePr>
              <a:graphicFrameLocks noChangeAspect="1"/>
            </p:cNvGraphicFramePr>
            <p:nvPr/>
          </p:nvGraphicFramePr>
          <p:xfrm>
            <a:off x="1981200" y="4038599"/>
            <a:ext cx="3505200" cy="508707"/>
          </p:xfrm>
          <a:graphic>
            <a:graphicData uri="http://schemas.openxmlformats.org/presentationml/2006/ole">
              <mc:AlternateContent xmlns:mc="http://schemas.openxmlformats.org/markup-compatibility/2006">
                <mc:Choice xmlns:v="urn:schemas-microsoft-com:vml" Requires="v">
                  <p:oleObj spid="_x0000_s1283107" name="Equation" r:id="rId10" imgW="1409400" imgH="203040" progId="Equation.3">
                    <p:embed/>
                  </p:oleObj>
                </mc:Choice>
                <mc:Fallback>
                  <p:oleObj name="Equation" r:id="rId10" imgW="140940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038599"/>
                          <a:ext cx="3505200" cy="508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20"/>
          <p:cNvGrpSpPr>
            <a:grpSpLocks/>
          </p:cNvGrpSpPr>
          <p:nvPr/>
        </p:nvGrpSpPr>
        <p:grpSpPr bwMode="auto">
          <a:xfrm>
            <a:off x="457200" y="5486400"/>
            <a:ext cx="5203825" cy="1047750"/>
            <a:chOff x="304800" y="4724400"/>
            <a:chExt cx="5203825" cy="1047750"/>
          </a:xfrm>
        </p:grpSpPr>
        <p:sp>
          <p:nvSpPr>
            <p:cNvPr id="1043" name="TextBox 14"/>
            <p:cNvSpPr txBox="1">
              <a:spLocks noChangeArrowheads="1"/>
            </p:cNvSpPr>
            <p:nvPr/>
          </p:nvSpPr>
          <p:spPr bwMode="auto">
            <a:xfrm>
              <a:off x="304800" y="4953000"/>
              <a:ext cx="35814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Energy:</a:t>
              </a:r>
            </a:p>
          </p:txBody>
        </p:sp>
        <p:graphicFrame>
          <p:nvGraphicFramePr>
            <p:cNvPr id="7" name="Object 5"/>
            <p:cNvGraphicFramePr>
              <a:graphicFrameLocks noChangeAspect="1"/>
            </p:cNvGraphicFramePr>
            <p:nvPr/>
          </p:nvGraphicFramePr>
          <p:xfrm>
            <a:off x="1719263" y="4724400"/>
            <a:ext cx="3789362" cy="1047750"/>
          </p:xfrm>
          <a:graphic>
            <a:graphicData uri="http://schemas.openxmlformats.org/presentationml/2006/ole">
              <mc:AlternateContent xmlns:mc="http://schemas.openxmlformats.org/markup-compatibility/2006">
                <mc:Choice xmlns:v="urn:schemas-microsoft-com:vml" Requires="v">
                  <p:oleObj spid="_x0000_s1283108" name="Equation" r:id="rId12" imgW="1523880" imgH="419040" progId="Equation.3">
                    <p:embed/>
                  </p:oleObj>
                </mc:Choice>
                <mc:Fallback>
                  <p:oleObj name="Equation" r:id="rId12" imgW="152388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9263" y="4724400"/>
                          <a:ext cx="3789362"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21"/>
          <p:cNvGrpSpPr>
            <a:grpSpLocks/>
          </p:cNvGrpSpPr>
          <p:nvPr/>
        </p:nvGrpSpPr>
        <p:grpSpPr bwMode="auto">
          <a:xfrm>
            <a:off x="457200" y="4783138"/>
            <a:ext cx="4483100" cy="600075"/>
            <a:chOff x="304800" y="4876800"/>
            <a:chExt cx="4483100" cy="599420"/>
          </a:xfrm>
        </p:grpSpPr>
        <p:sp>
          <p:nvSpPr>
            <p:cNvPr id="1042" name="TextBox 22"/>
            <p:cNvSpPr txBox="1">
              <a:spLocks noChangeArrowheads="1"/>
            </p:cNvSpPr>
            <p:nvPr/>
          </p:nvSpPr>
          <p:spPr bwMode="auto">
            <a:xfrm>
              <a:off x="304800" y="4953000"/>
              <a:ext cx="3581400" cy="52322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Acceleration:</a:t>
              </a:r>
            </a:p>
          </p:txBody>
        </p:sp>
        <p:graphicFrame>
          <p:nvGraphicFramePr>
            <p:cNvPr id="12291" name="Object 6"/>
            <p:cNvGraphicFramePr>
              <a:graphicFrameLocks noChangeAspect="1"/>
            </p:cNvGraphicFramePr>
            <p:nvPr/>
          </p:nvGraphicFramePr>
          <p:xfrm>
            <a:off x="2514600" y="4876800"/>
            <a:ext cx="2273300" cy="571500"/>
          </p:xfrm>
          <a:graphic>
            <a:graphicData uri="http://schemas.openxmlformats.org/presentationml/2006/ole">
              <mc:AlternateContent xmlns:mc="http://schemas.openxmlformats.org/markup-compatibility/2006">
                <mc:Choice xmlns:v="urn:schemas-microsoft-com:vml" Requires="v">
                  <p:oleObj spid="_x0000_s1283109" name="Equation" r:id="rId14" imgW="914400" imgH="228600" progId="Equation.3">
                    <p:embed/>
                  </p:oleObj>
                </mc:Choice>
                <mc:Fallback>
                  <p:oleObj name="Equation" r:id="rId14" imgW="9144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4876800"/>
                          <a:ext cx="2273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TextBox 24"/>
          <p:cNvSpPr txBox="1">
            <a:spLocks noChangeArrowheads="1"/>
          </p:cNvSpPr>
          <p:nvPr/>
        </p:nvSpPr>
        <p:spPr bwMode="auto">
          <a:xfrm>
            <a:off x="6324600" y="5029200"/>
            <a:ext cx="2514600" cy="1570038"/>
          </a:xfrm>
          <a:prstGeom prst="rect">
            <a:avLst/>
          </a:prstGeom>
          <a:noFill/>
          <a:ln w="9525">
            <a:noFill/>
            <a:miter lim="800000"/>
            <a:headEnd/>
            <a:tailEnd/>
          </a:ln>
        </p:spPr>
        <p:txBody>
          <a:bodyPr>
            <a:prstTxWarp prst="textNoShape">
              <a:avLst/>
            </a:prstTxWarp>
            <a:spAutoFit/>
          </a:bodyPr>
          <a:lstStyle/>
          <a:p>
            <a:r>
              <a:rPr lang="en-US" b="1">
                <a:solidFill>
                  <a:srgbClr val="0070C0"/>
                </a:solidFill>
                <a:latin typeface="Calibri" charset="0"/>
              </a:rPr>
              <a:t>No friction implies conservation of mechanical energy</a:t>
            </a:r>
          </a:p>
        </p:txBody>
      </p:sp>
      <p:pic>
        <p:nvPicPr>
          <p:cNvPr id="1040" name="Picture 4" descr="14_15"/>
          <p:cNvPicPr>
            <a:picLocks noChangeAspect="1" noChangeArrowheads="1"/>
          </p:cNvPicPr>
          <p:nvPr/>
        </p:nvPicPr>
        <p:blipFill>
          <a:blip r:embed="rId16"/>
          <a:srcRect/>
          <a:stretch>
            <a:fillRect/>
          </a:stretch>
        </p:blipFill>
        <p:spPr bwMode="auto">
          <a:xfrm>
            <a:off x="5781675" y="2057400"/>
            <a:ext cx="3362325" cy="2811463"/>
          </a:xfrm>
          <a:prstGeom prst="rect">
            <a:avLst/>
          </a:prstGeom>
          <a:noFill/>
          <a:ln w="9525">
            <a:noFill/>
            <a:miter lim="800000"/>
            <a:headEnd/>
            <a:tailEnd/>
          </a:ln>
        </p:spPr>
      </p:pic>
      <p:pic>
        <p:nvPicPr>
          <p:cNvPr id="1041" name="Picture 5" descr="14_14"/>
          <p:cNvPicPr>
            <a:picLocks noChangeAspect="1" noChangeArrowheads="1"/>
          </p:cNvPicPr>
          <p:nvPr/>
        </p:nvPicPr>
        <p:blipFill>
          <a:blip r:embed="rId17"/>
          <a:srcRect b="18823"/>
          <a:stretch>
            <a:fillRect/>
          </a:stretch>
        </p:blipFill>
        <p:spPr bwMode="auto">
          <a:xfrm>
            <a:off x="5715000" y="304800"/>
            <a:ext cx="3048000" cy="1770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76200"/>
            <a:ext cx="9144000" cy="762000"/>
          </a:xfrm>
          <a:prstGeom prst="rect">
            <a:avLst/>
          </a:prstGeom>
          <a:noFill/>
          <a:ln w="9525">
            <a:noFill/>
            <a:miter lim="800000"/>
            <a:headEnd/>
            <a:tailEnd/>
          </a:ln>
          <a:effectLst>
            <a:outerShdw dist="53882" dir="2700000" algn="ctr" rotWithShape="0">
              <a:schemeClr val="bg2"/>
            </a:outerShdw>
          </a:effectLst>
        </p:spPr>
        <p:txBody>
          <a:bodyPr>
            <a:spAutoFit/>
          </a:bodyPr>
          <a:lstStyle/>
          <a:p>
            <a:pPr algn="ctr" fontAlgn="auto">
              <a:spcBef>
                <a:spcPct val="50000"/>
              </a:spcBef>
              <a:spcAft>
                <a:spcPts val="0"/>
              </a:spcAft>
              <a:defRPr/>
            </a:pPr>
            <a:r>
              <a:rPr lang="en-US" sz="4400" dirty="0">
                <a:solidFill>
                  <a:srgbClr val="000066"/>
                </a:solidFill>
                <a:latin typeface="Calibri"/>
              </a:rPr>
              <a:t>Damped Oscillations</a:t>
            </a:r>
          </a:p>
        </p:txBody>
      </p:sp>
      <p:grpSp>
        <p:nvGrpSpPr>
          <p:cNvPr id="2056" name="Group 5"/>
          <p:cNvGrpSpPr>
            <a:grpSpLocks/>
          </p:cNvGrpSpPr>
          <p:nvPr/>
        </p:nvGrpSpPr>
        <p:grpSpPr bwMode="auto">
          <a:xfrm>
            <a:off x="6781800" y="2819400"/>
            <a:ext cx="1631950" cy="3198813"/>
            <a:chOff x="4500" y="725"/>
            <a:chExt cx="1028" cy="2015"/>
          </a:xfrm>
        </p:grpSpPr>
        <p:pic>
          <p:nvPicPr>
            <p:cNvPr id="2057" name="Picture 6" descr="fig_14_21"/>
            <p:cNvPicPr>
              <a:picLocks noChangeAspect="1" noChangeArrowheads="1"/>
            </p:cNvPicPr>
            <p:nvPr/>
          </p:nvPicPr>
          <p:blipFill>
            <a:blip r:embed="rId4">
              <a:lum bright="-20000" contrast="40000"/>
            </a:blip>
            <a:srcRect t="5222" r="72044" b="5222"/>
            <a:stretch>
              <a:fillRect/>
            </a:stretch>
          </p:blipFill>
          <p:spPr bwMode="auto">
            <a:xfrm>
              <a:off x="4500" y="763"/>
              <a:ext cx="1028" cy="1977"/>
            </a:xfrm>
            <a:prstGeom prst="rect">
              <a:avLst/>
            </a:prstGeom>
            <a:noFill/>
            <a:ln w="9525">
              <a:noFill/>
              <a:miter lim="800000"/>
              <a:headEnd/>
              <a:tailEnd/>
            </a:ln>
          </p:spPr>
        </p:pic>
        <p:sp>
          <p:nvSpPr>
            <p:cNvPr id="2058" name="Rectangle 7"/>
            <p:cNvSpPr>
              <a:spLocks noChangeArrowheads="1"/>
            </p:cNvSpPr>
            <p:nvPr/>
          </p:nvSpPr>
          <p:spPr bwMode="auto">
            <a:xfrm>
              <a:off x="4554" y="725"/>
              <a:ext cx="162" cy="142"/>
            </a:xfrm>
            <a:prstGeom prst="rect">
              <a:avLst/>
            </a:prstGeom>
            <a:solidFill>
              <a:schemeClr val="bg1"/>
            </a:solidFill>
            <a:ln w="9525">
              <a:noFill/>
              <a:miter lim="800000"/>
              <a:headEnd/>
              <a:tailEnd/>
            </a:ln>
          </p:spPr>
          <p:txBody>
            <a:bodyPr wrap="none" anchor="ctr">
              <a:prstTxWarp prst="textNoShape">
                <a:avLst/>
              </a:prstTxWarp>
            </a:bodyPr>
            <a:lstStyle/>
            <a:p>
              <a:endParaRPr lang="en-US" sz="1800">
                <a:solidFill>
                  <a:prstClr val="black"/>
                </a:solidFill>
                <a:latin typeface="Calibri" charset="0"/>
              </a:endParaRPr>
            </a:p>
          </p:txBody>
        </p:sp>
      </p:grpSp>
      <p:graphicFrame>
        <p:nvGraphicFramePr>
          <p:cNvPr id="12291" name="Object 1"/>
          <p:cNvGraphicFramePr>
            <a:graphicFrameLocks noChangeAspect="1"/>
          </p:cNvGraphicFramePr>
          <p:nvPr/>
        </p:nvGraphicFramePr>
        <p:xfrm>
          <a:off x="228600" y="3962400"/>
          <a:ext cx="6070600" cy="935038"/>
        </p:xfrm>
        <a:graphic>
          <a:graphicData uri="http://schemas.openxmlformats.org/presentationml/2006/ole">
            <mc:AlternateContent xmlns:mc="http://schemas.openxmlformats.org/markup-compatibility/2006">
              <mc:Choice xmlns:v="urn:schemas-microsoft-com:vml" Requires="v">
                <p:oleObj spid="_x0000_s1284118" name="Equation" r:id="rId5" imgW="1155600" imgH="177480" progId="Equation.3">
                  <p:embed/>
                </p:oleObj>
              </mc:Choice>
              <mc:Fallback>
                <p:oleObj name="Equation" r:id="rId5" imgW="11556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62400"/>
                        <a:ext cx="60706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338138" y="5210175"/>
          <a:ext cx="6003925" cy="1335088"/>
        </p:xfrm>
        <a:graphic>
          <a:graphicData uri="http://schemas.openxmlformats.org/presentationml/2006/ole">
            <mc:AlternateContent xmlns:mc="http://schemas.openxmlformats.org/markup-compatibility/2006">
              <mc:Choice xmlns:v="urn:schemas-microsoft-com:vml" Requires="v">
                <p:oleObj spid="_x0000_s1284119" name="Equation" r:id="rId7" imgW="1143000" imgH="253800" progId="Equation.3">
                  <p:embed/>
                </p:oleObj>
              </mc:Choice>
              <mc:Fallback>
                <p:oleObj name="Equation" r:id="rId7" imgW="11430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8" y="5210175"/>
                        <a:ext cx="6003925" cy="133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2370620351"/>
              </p:ext>
            </p:extLst>
          </p:nvPr>
        </p:nvGraphicFramePr>
        <p:xfrm>
          <a:off x="1524000" y="2743200"/>
          <a:ext cx="2895600" cy="892175"/>
        </p:xfrm>
        <a:graphic>
          <a:graphicData uri="http://schemas.openxmlformats.org/presentationml/2006/ole">
            <mc:AlternateContent xmlns:mc="http://schemas.openxmlformats.org/markup-compatibility/2006">
              <mc:Choice xmlns:v="urn:schemas-microsoft-com:vml" Requires="v">
                <p:oleObj spid="_x0000_s1284120" name="Equation" r:id="rId9" imgW="660240" imgH="203040" progId="Equation.3">
                  <p:embed/>
                </p:oleObj>
              </mc:Choice>
              <mc:Fallback>
                <p:oleObj name="Equation" r:id="rId9" imgW="66024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743200"/>
                        <a:ext cx="28956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112797202"/>
              </p:ext>
            </p:extLst>
          </p:nvPr>
        </p:nvGraphicFramePr>
        <p:xfrm>
          <a:off x="2057400" y="1219200"/>
          <a:ext cx="3735388" cy="1270000"/>
        </p:xfrm>
        <a:graphic>
          <a:graphicData uri="http://schemas.openxmlformats.org/presentationml/2006/ole">
            <mc:AlternateContent xmlns:mc="http://schemas.openxmlformats.org/markup-compatibility/2006">
              <mc:Choice xmlns:v="urn:schemas-microsoft-com:vml" Requires="v">
                <p:oleObj spid="_x0000_s1284121" name="Equation" r:id="rId11" imgW="711000" imgH="241200" progId="Equation.3">
                  <p:embed/>
                </p:oleObj>
              </mc:Choice>
              <mc:Fallback>
                <p:oleObj name="Equation" r:id="rId11" imgW="7110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1219200"/>
                        <a:ext cx="3735388"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a:t>
            </a:fld>
            <a:endParaRPr lang="en-US">
              <a:solidFill>
                <a:srgbClr val="000000"/>
              </a:solidFill>
            </a:endParaRPr>
          </a:p>
        </p:txBody>
      </p:sp>
      <p:sp>
        <p:nvSpPr>
          <p:cNvPr id="3" name="TextBox 2"/>
          <p:cNvSpPr txBox="1"/>
          <p:nvPr/>
        </p:nvSpPr>
        <p:spPr>
          <a:xfrm>
            <a:off x="16936" y="135470"/>
            <a:ext cx="8923863" cy="954107"/>
          </a:xfrm>
          <a:prstGeom prst="rect">
            <a:avLst/>
          </a:prstGeom>
          <a:noFill/>
        </p:spPr>
        <p:txBody>
          <a:bodyPr wrap="square" rtlCol="0">
            <a:spAutoFit/>
          </a:bodyPr>
          <a:lstStyle/>
          <a:p>
            <a:r>
              <a:rPr lang="en-US" sz="2800" dirty="0" smtClean="0">
                <a:solidFill>
                  <a:srgbClr val="000000"/>
                </a:solidFill>
              </a:rPr>
              <a:t>For SHM, what happens to the period of motion if the mass is increased by 4?</a:t>
            </a:r>
          </a:p>
        </p:txBody>
      </p:sp>
      <p:sp>
        <p:nvSpPr>
          <p:cNvPr id="6" name="TextBox 5"/>
          <p:cNvSpPr txBox="1"/>
          <p:nvPr/>
        </p:nvSpPr>
        <p:spPr>
          <a:xfrm>
            <a:off x="440267" y="1947334"/>
            <a:ext cx="3377848" cy="2246769"/>
          </a:xfrm>
          <a:prstGeom prst="rect">
            <a:avLst/>
          </a:prstGeom>
          <a:noFill/>
        </p:spPr>
        <p:txBody>
          <a:bodyPr wrap="none" rtlCol="0">
            <a:spAutoFit/>
          </a:bodyPr>
          <a:lstStyle/>
          <a:p>
            <a:pPr marL="514350" indent="-514350">
              <a:buFontTx/>
              <a:buAutoNum type="alphaUcParenR"/>
            </a:pPr>
            <a:r>
              <a:rPr lang="en-US" sz="2800">
                <a:solidFill>
                  <a:srgbClr val="000000"/>
                </a:solidFill>
              </a:rPr>
              <a:t> Increases by 2x</a:t>
            </a:r>
          </a:p>
          <a:p>
            <a:pPr marL="514350" indent="-514350">
              <a:buFontTx/>
              <a:buAutoNum type="alphaUcParenR"/>
            </a:pPr>
            <a:r>
              <a:rPr lang="en-US" sz="2800">
                <a:solidFill>
                  <a:srgbClr val="000000"/>
                </a:solidFill>
              </a:rPr>
              <a:t> Increases by 4x</a:t>
            </a:r>
          </a:p>
          <a:p>
            <a:pPr marL="514350" indent="-514350">
              <a:buFontTx/>
              <a:buAutoNum type="alphaUcParenR"/>
            </a:pPr>
            <a:r>
              <a:rPr lang="en-US" sz="2800">
                <a:solidFill>
                  <a:srgbClr val="000000"/>
                </a:solidFill>
              </a:rPr>
              <a:t> unchanged</a:t>
            </a:r>
          </a:p>
          <a:p>
            <a:pPr marL="514350" indent="-514350">
              <a:buFontTx/>
              <a:buAutoNum type="alphaUcParenR"/>
            </a:pPr>
            <a:r>
              <a:rPr lang="en-US" sz="2800">
                <a:solidFill>
                  <a:srgbClr val="000000"/>
                </a:solidFill>
              </a:rPr>
              <a:t>Decreases by 2x</a:t>
            </a:r>
          </a:p>
          <a:p>
            <a:pPr marL="514350" indent="-514350">
              <a:buFontTx/>
              <a:buAutoNum type="alphaUcParenR"/>
            </a:pPr>
            <a:r>
              <a:rPr lang="en-US" sz="2800">
                <a:solidFill>
                  <a:srgbClr val="000000"/>
                </a:solidFill>
              </a:rPr>
              <a:t>Decreases by 4x</a:t>
            </a:r>
          </a:p>
        </p:txBody>
      </p:sp>
    </p:spTree>
    <p:extLst>
      <p:ext uri="{BB962C8B-B14F-4D97-AF65-F5344CB8AC3E}">
        <p14:creationId xmlns:p14="http://schemas.microsoft.com/office/powerpoint/2010/main" val="55279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rit_damping"/>
          <p:cNvPicPr>
            <a:picLocks noChangeAspect="1" noChangeArrowheads="1"/>
          </p:cNvPicPr>
          <p:nvPr/>
        </p:nvPicPr>
        <p:blipFill>
          <a:blip r:embed="rId3"/>
          <a:srcRect t="10997"/>
          <a:stretch>
            <a:fillRect/>
          </a:stretch>
        </p:blipFill>
        <p:spPr bwMode="auto">
          <a:xfrm>
            <a:off x="457200" y="990600"/>
            <a:ext cx="8280400" cy="4730750"/>
          </a:xfrm>
          <a:prstGeom prst="rect">
            <a:avLst/>
          </a:prstGeom>
          <a:noFill/>
          <a:ln w="9525">
            <a:noFill/>
            <a:miter lim="800000"/>
            <a:headEnd/>
            <a:tailEnd/>
          </a:ln>
        </p:spPr>
      </p:pic>
      <p:sp>
        <p:nvSpPr>
          <p:cNvPr id="18435" name="Rectangle 4"/>
          <p:cNvSpPr>
            <a:spLocks noChangeArrowheads="1"/>
          </p:cNvSpPr>
          <p:nvPr/>
        </p:nvSpPr>
        <p:spPr bwMode="auto">
          <a:xfrm>
            <a:off x="838200" y="0"/>
            <a:ext cx="6765925" cy="895350"/>
          </a:xfrm>
          <a:prstGeom prst="rect">
            <a:avLst/>
          </a:prstGeom>
          <a:noFill/>
          <a:ln w="9525">
            <a:noFill/>
            <a:miter lim="800000"/>
            <a:headEnd/>
            <a:tailEnd/>
          </a:ln>
        </p:spPr>
        <p:txBody>
          <a:bodyPr lIns="91421" tIns="45710" rIns="91421" bIns="45710" anchor="ctr">
            <a:prstTxWarp prst="textNoShape">
              <a:avLst/>
            </a:prstTxWarp>
          </a:bodyPr>
          <a:lstStyle/>
          <a:p>
            <a:pPr algn="ctr" defTabSz="912813"/>
            <a:r>
              <a:rPr lang="en-US" sz="4000">
                <a:solidFill>
                  <a:srgbClr val="C0504D"/>
                </a:solidFill>
                <a:latin typeface="Calibri" charset="0"/>
              </a:rPr>
              <a:t>Damped oscillations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61</a:t>
            </a:fld>
            <a:endParaRPr lang="en-US"/>
          </a:p>
        </p:txBody>
      </p:sp>
      <p:sp>
        <p:nvSpPr>
          <p:cNvPr id="3" name="TextBox 2"/>
          <p:cNvSpPr txBox="1"/>
          <p:nvPr/>
        </p:nvSpPr>
        <p:spPr>
          <a:xfrm>
            <a:off x="135469" y="84673"/>
            <a:ext cx="8906933" cy="523220"/>
          </a:xfrm>
          <a:prstGeom prst="rect">
            <a:avLst/>
          </a:prstGeom>
          <a:noFill/>
        </p:spPr>
        <p:txBody>
          <a:bodyPr wrap="square" rtlCol="0">
            <a:spAutoFit/>
          </a:bodyPr>
          <a:lstStyle/>
          <a:p>
            <a:r>
              <a:rPr lang="en-US" sz="2800" smtClean="0">
                <a:solidFill>
                  <a:prstClr val="black"/>
                </a:solidFill>
              </a:rPr>
              <a:t>What kind of motion does this phase path describe?</a:t>
            </a:r>
            <a:endParaRPr lang="en-US" sz="2800">
              <a:solidFill>
                <a:prstClr val="black"/>
              </a:solidFill>
            </a:endParaRPr>
          </a:p>
        </p:txBody>
      </p:sp>
      <p:sp>
        <p:nvSpPr>
          <p:cNvPr id="6" name="TextBox 5"/>
          <p:cNvSpPr txBox="1"/>
          <p:nvPr/>
        </p:nvSpPr>
        <p:spPr>
          <a:xfrm>
            <a:off x="0" y="4611231"/>
            <a:ext cx="4698722" cy="2246769"/>
          </a:xfrm>
          <a:prstGeom prst="rect">
            <a:avLst/>
          </a:prstGeom>
          <a:noFill/>
        </p:spPr>
        <p:txBody>
          <a:bodyPr wrap="none" rtlCol="0">
            <a:spAutoFit/>
          </a:bodyPr>
          <a:lstStyle/>
          <a:p>
            <a:pPr marL="514350" indent="-514350">
              <a:buFontTx/>
              <a:buAutoNum type="alphaUcParenR"/>
            </a:pPr>
            <a:r>
              <a:rPr lang="en-US" sz="2800">
                <a:solidFill>
                  <a:prstClr val="black"/>
                </a:solidFill>
              </a:rPr>
              <a:t>overdamped</a:t>
            </a:r>
          </a:p>
          <a:p>
            <a:pPr marL="514350" indent="-514350">
              <a:buFontTx/>
              <a:buAutoNum type="alphaUcParenR"/>
            </a:pPr>
            <a:r>
              <a:rPr lang="en-US" sz="2800">
                <a:solidFill>
                  <a:prstClr val="black"/>
                </a:solidFill>
              </a:rPr>
              <a:t>underdamped</a:t>
            </a:r>
          </a:p>
          <a:p>
            <a:pPr marL="514350" indent="-514350">
              <a:buFontTx/>
              <a:buAutoNum type="alphaUcParenR"/>
            </a:pPr>
            <a:r>
              <a:rPr lang="en-US" sz="2800">
                <a:solidFill>
                  <a:prstClr val="black"/>
                </a:solidFill>
              </a:rPr>
              <a:t>critically damped</a:t>
            </a:r>
          </a:p>
          <a:p>
            <a:pPr marL="514350" indent="-514350">
              <a:buFontTx/>
              <a:buAutoNum type="alphaUcParenR"/>
            </a:pPr>
            <a:r>
              <a:rPr lang="en-US" sz="2800">
                <a:solidFill>
                  <a:prstClr val="black"/>
                </a:solidFill>
              </a:rPr>
              <a:t>impossible to tell</a:t>
            </a:r>
          </a:p>
          <a:p>
            <a:pPr marL="514350" indent="-514350">
              <a:buFontTx/>
              <a:buAutoNum type="alphaUcParenR"/>
            </a:pPr>
            <a:r>
              <a:rPr lang="en-US" sz="2800">
                <a:solidFill>
                  <a:prstClr val="black"/>
                </a:solidFill>
              </a:rPr>
              <a:t>This motion is impossible</a:t>
            </a:r>
          </a:p>
        </p:txBody>
      </p:sp>
      <p:sp>
        <p:nvSpPr>
          <p:cNvPr id="1370115" name="AutoShape 3"/>
          <p:cNvSpPr>
            <a:spLocks noChangeAspect="1" noChangeArrowheads="1" noTextEdit="1"/>
          </p:cNvSpPr>
          <p:nvPr/>
        </p:nvSpPr>
        <p:spPr bwMode="auto">
          <a:xfrm>
            <a:off x="3589867" y="1519765"/>
            <a:ext cx="5181600" cy="51931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nvGrpSpPr>
          <p:cNvPr id="24" name="Group 23"/>
          <p:cNvGrpSpPr/>
          <p:nvPr/>
        </p:nvGrpSpPr>
        <p:grpSpPr>
          <a:xfrm>
            <a:off x="3386666" y="198973"/>
            <a:ext cx="5537200" cy="5422901"/>
            <a:chOff x="5198533" y="1519766"/>
            <a:chExt cx="3572934" cy="3627967"/>
          </a:xfrm>
        </p:grpSpPr>
        <p:sp>
          <p:nvSpPr>
            <p:cNvPr id="1370116" name="Oval 4"/>
            <p:cNvSpPr>
              <a:spLocks noChangeArrowheads="1"/>
            </p:cNvSpPr>
            <p:nvPr/>
          </p:nvSpPr>
          <p:spPr bwMode="auto">
            <a:xfrm>
              <a:off x="5334017" y="1519766"/>
              <a:ext cx="86187" cy="88211"/>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17" name="Text Box 5"/>
            <p:cNvSpPr txBox="1">
              <a:spLocks noChangeArrowheads="1"/>
            </p:cNvSpPr>
            <p:nvPr/>
          </p:nvSpPr>
          <p:spPr bwMode="auto">
            <a:xfrm>
              <a:off x="6037440" y="2151955"/>
              <a:ext cx="481894" cy="642046"/>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rPr>
                <a:t>v</a:t>
              </a:r>
              <a:endParaRPr lang="en-US" sz="1800">
                <a:solidFill>
                  <a:prstClr val="black"/>
                </a:solidFill>
                <a:latin typeface="Times New Roman" charset="0"/>
                <a:ea typeface="Times New Roman" charset="0"/>
              </a:endParaRPr>
            </a:p>
          </p:txBody>
        </p:sp>
        <p:sp>
          <p:nvSpPr>
            <p:cNvPr id="1370118" name="Text Box 6"/>
            <p:cNvSpPr txBox="1">
              <a:spLocks noChangeArrowheads="1"/>
            </p:cNvSpPr>
            <p:nvPr/>
          </p:nvSpPr>
          <p:spPr bwMode="auto">
            <a:xfrm>
              <a:off x="8380620" y="3882411"/>
              <a:ext cx="390847" cy="436042"/>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rPr>
                <a:t>x</a:t>
              </a:r>
              <a:endParaRPr lang="en-US" sz="1800">
                <a:solidFill>
                  <a:prstClr val="black"/>
                </a:solidFill>
                <a:latin typeface="Times New Roman" charset="0"/>
                <a:ea typeface="Times New Roman" charset="0"/>
              </a:endParaRPr>
            </a:p>
          </p:txBody>
        </p:sp>
        <p:sp>
          <p:nvSpPr>
            <p:cNvPr id="1370119" name="Line 7"/>
            <p:cNvSpPr>
              <a:spLocks noChangeShapeType="1"/>
            </p:cNvSpPr>
            <p:nvPr/>
          </p:nvSpPr>
          <p:spPr bwMode="auto">
            <a:xfrm>
              <a:off x="5198533" y="3841313"/>
              <a:ext cx="3398556" cy="0"/>
            </a:xfrm>
            <a:prstGeom prst="line">
              <a:avLst/>
            </a:pr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0" name="Line 8"/>
            <p:cNvSpPr>
              <a:spLocks noChangeShapeType="1"/>
            </p:cNvSpPr>
            <p:nvPr/>
          </p:nvSpPr>
          <p:spPr bwMode="auto">
            <a:xfrm>
              <a:off x="6377755" y="2099733"/>
              <a:ext cx="31633" cy="3048000"/>
            </a:xfrm>
            <a:prstGeom prst="line">
              <a:avLst/>
            </a:pr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1" name="Line 9"/>
            <p:cNvSpPr>
              <a:spLocks noChangeShapeType="1"/>
            </p:cNvSpPr>
            <p:nvPr/>
          </p:nvSpPr>
          <p:spPr bwMode="auto">
            <a:xfrm>
              <a:off x="7003635" y="3252907"/>
              <a:ext cx="90195" cy="105251"/>
            </a:xfrm>
            <a:prstGeom prst="line">
              <a:avLst/>
            </a:prstGeom>
            <a:noFill/>
            <a:ln w="25400">
              <a:solidFill>
                <a:srgbClr val="000000"/>
              </a:solidFill>
              <a:round/>
              <a:headEnd/>
              <a:tailEnd type="triangle" w="lg"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2" name="Oval 10"/>
            <p:cNvSpPr>
              <a:spLocks noChangeArrowheads="1"/>
            </p:cNvSpPr>
            <p:nvPr/>
          </p:nvSpPr>
          <p:spPr bwMode="auto">
            <a:xfrm>
              <a:off x="6751088" y="3782172"/>
              <a:ext cx="99215" cy="99237"/>
            </a:xfrm>
            <a:prstGeom prst="ellipse">
              <a:avLst/>
            </a:prstGeom>
            <a:solidFill>
              <a:srgbClr val="000000"/>
            </a:solid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3" name="Line 11"/>
            <p:cNvSpPr>
              <a:spLocks noChangeShapeType="1"/>
            </p:cNvSpPr>
            <p:nvPr/>
          </p:nvSpPr>
          <p:spPr bwMode="auto">
            <a:xfrm flipH="1" flipV="1">
              <a:off x="5921289" y="4019740"/>
              <a:ext cx="60130" cy="105251"/>
            </a:xfrm>
            <a:prstGeom prst="line">
              <a:avLst/>
            </a:prstGeom>
            <a:noFill/>
            <a:ln w="25400">
              <a:solidFill>
                <a:srgbClr val="000000"/>
              </a:solidFill>
              <a:round/>
              <a:headEnd/>
              <a:tailEnd type="triangle" w="lg"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4" name="Arc 12"/>
            <p:cNvSpPr>
              <a:spLocks/>
            </p:cNvSpPr>
            <p:nvPr/>
          </p:nvSpPr>
          <p:spPr bwMode="auto">
            <a:xfrm flipH="1" flipV="1">
              <a:off x="5868174" y="3273958"/>
              <a:ext cx="527143" cy="1052515"/>
            </a:xfrm>
            <a:custGeom>
              <a:avLst/>
              <a:gdLst>
                <a:gd name="G0" fmla="+- 0 0 0"/>
                <a:gd name="G1" fmla="+- 21594 0 0"/>
                <a:gd name="G2" fmla="+- 21600 0 0"/>
                <a:gd name="T0" fmla="*/ 528 w 21600"/>
                <a:gd name="T1" fmla="*/ 0 h 43165"/>
                <a:gd name="T2" fmla="*/ 1111 w 21600"/>
                <a:gd name="T3" fmla="*/ 43165 h 43165"/>
                <a:gd name="T4" fmla="*/ 0 w 21600"/>
                <a:gd name="T5" fmla="*/ 21594 h 43165"/>
              </a:gdLst>
              <a:ahLst/>
              <a:cxnLst>
                <a:cxn ang="0">
                  <a:pos x="T0" y="T1"/>
                </a:cxn>
                <a:cxn ang="0">
                  <a:pos x="T2" y="T3"/>
                </a:cxn>
                <a:cxn ang="0">
                  <a:pos x="T4" y="T5"/>
                </a:cxn>
              </a:cxnLst>
              <a:rect l="0" t="0" r="r" b="b"/>
              <a:pathLst>
                <a:path w="21600" h="43165" fill="none" extrusionOk="0">
                  <a:moveTo>
                    <a:pt x="527" y="0"/>
                  </a:moveTo>
                  <a:cubicBezTo>
                    <a:pt x="12248" y="287"/>
                    <a:pt x="21600" y="9870"/>
                    <a:pt x="21600" y="21594"/>
                  </a:cubicBezTo>
                  <a:cubicBezTo>
                    <a:pt x="21600" y="33091"/>
                    <a:pt x="12593" y="42574"/>
                    <a:pt x="1111" y="43165"/>
                  </a:cubicBezTo>
                </a:path>
                <a:path w="21600" h="43165" stroke="0" extrusionOk="0">
                  <a:moveTo>
                    <a:pt x="527" y="0"/>
                  </a:moveTo>
                  <a:cubicBezTo>
                    <a:pt x="12248" y="287"/>
                    <a:pt x="21600" y="9870"/>
                    <a:pt x="21600" y="21594"/>
                  </a:cubicBezTo>
                  <a:cubicBezTo>
                    <a:pt x="21600" y="33091"/>
                    <a:pt x="12593" y="42574"/>
                    <a:pt x="1111" y="43165"/>
                  </a:cubicBezTo>
                  <a:lnTo>
                    <a:pt x="0" y="21594"/>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5" name="Arc 13"/>
            <p:cNvSpPr>
              <a:spLocks/>
            </p:cNvSpPr>
            <p:nvPr/>
          </p:nvSpPr>
          <p:spPr bwMode="auto">
            <a:xfrm flipH="1" flipV="1">
              <a:off x="6398323" y="3274960"/>
              <a:ext cx="635377" cy="1261013"/>
            </a:xfrm>
            <a:custGeom>
              <a:avLst/>
              <a:gdLst>
                <a:gd name="G0" fmla="+- 21600 0 0"/>
                <a:gd name="G1" fmla="+- 21597 0 0"/>
                <a:gd name="G2" fmla="+- 21600 0 0"/>
                <a:gd name="T0" fmla="*/ 21678 w 21678"/>
                <a:gd name="T1" fmla="*/ 43197 h 43197"/>
                <a:gd name="T2" fmla="*/ 21261 w 21678"/>
                <a:gd name="T3" fmla="*/ 0 h 43197"/>
                <a:gd name="T4" fmla="*/ 21600 w 21678"/>
                <a:gd name="T5" fmla="*/ 21597 h 43197"/>
              </a:gdLst>
              <a:ahLst/>
              <a:cxnLst>
                <a:cxn ang="0">
                  <a:pos x="T0" y="T1"/>
                </a:cxn>
                <a:cxn ang="0">
                  <a:pos x="T2" y="T3"/>
                </a:cxn>
                <a:cxn ang="0">
                  <a:pos x="T4" y="T5"/>
                </a:cxn>
              </a:cxnLst>
              <a:rect l="0" t="0" r="r" b="b"/>
              <a:pathLst>
                <a:path w="21678" h="43197" fill="none" extrusionOk="0">
                  <a:moveTo>
                    <a:pt x="21677" y="43196"/>
                  </a:moveTo>
                  <a:cubicBezTo>
                    <a:pt x="21651" y="43196"/>
                    <a:pt x="21625" y="43196"/>
                    <a:pt x="21600" y="43196"/>
                  </a:cubicBezTo>
                  <a:cubicBezTo>
                    <a:pt x="9670" y="43197"/>
                    <a:pt x="0" y="33526"/>
                    <a:pt x="0" y="21597"/>
                  </a:cubicBezTo>
                  <a:cubicBezTo>
                    <a:pt x="0" y="9799"/>
                    <a:pt x="9465" y="184"/>
                    <a:pt x="21260" y="-1"/>
                  </a:cubicBezTo>
                </a:path>
                <a:path w="21678" h="43197" stroke="0" extrusionOk="0">
                  <a:moveTo>
                    <a:pt x="21677" y="43196"/>
                  </a:moveTo>
                  <a:cubicBezTo>
                    <a:pt x="21651" y="43196"/>
                    <a:pt x="21625" y="43196"/>
                    <a:pt x="21600" y="43196"/>
                  </a:cubicBezTo>
                  <a:cubicBezTo>
                    <a:pt x="9670" y="43197"/>
                    <a:pt x="0" y="33526"/>
                    <a:pt x="0" y="21597"/>
                  </a:cubicBezTo>
                  <a:cubicBezTo>
                    <a:pt x="0" y="9799"/>
                    <a:pt x="9465" y="184"/>
                    <a:pt x="21260" y="-1"/>
                  </a:cubicBezTo>
                  <a:lnTo>
                    <a:pt x="21600" y="21597"/>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6" name="Arc 14"/>
            <p:cNvSpPr>
              <a:spLocks/>
            </p:cNvSpPr>
            <p:nvPr/>
          </p:nvSpPr>
          <p:spPr bwMode="auto">
            <a:xfrm flipH="1" flipV="1">
              <a:off x="5627653" y="3003311"/>
              <a:ext cx="767664" cy="1533665"/>
            </a:xfrm>
            <a:custGeom>
              <a:avLst/>
              <a:gdLst>
                <a:gd name="G0" fmla="+- 0 0 0"/>
                <a:gd name="G1" fmla="+- 21594 0 0"/>
                <a:gd name="G2" fmla="+- 21600 0 0"/>
                <a:gd name="T0" fmla="*/ 528 w 21600"/>
                <a:gd name="T1" fmla="*/ 0 h 43165"/>
                <a:gd name="T2" fmla="*/ 1111 w 21600"/>
                <a:gd name="T3" fmla="*/ 43165 h 43165"/>
                <a:gd name="T4" fmla="*/ 0 w 21600"/>
                <a:gd name="T5" fmla="*/ 21594 h 43165"/>
              </a:gdLst>
              <a:ahLst/>
              <a:cxnLst>
                <a:cxn ang="0">
                  <a:pos x="T0" y="T1"/>
                </a:cxn>
                <a:cxn ang="0">
                  <a:pos x="T2" y="T3"/>
                </a:cxn>
                <a:cxn ang="0">
                  <a:pos x="T4" y="T5"/>
                </a:cxn>
              </a:cxnLst>
              <a:rect l="0" t="0" r="r" b="b"/>
              <a:pathLst>
                <a:path w="21600" h="43165" fill="none" extrusionOk="0">
                  <a:moveTo>
                    <a:pt x="527" y="0"/>
                  </a:moveTo>
                  <a:cubicBezTo>
                    <a:pt x="12248" y="287"/>
                    <a:pt x="21600" y="9870"/>
                    <a:pt x="21600" y="21594"/>
                  </a:cubicBezTo>
                  <a:cubicBezTo>
                    <a:pt x="21600" y="33091"/>
                    <a:pt x="12593" y="42574"/>
                    <a:pt x="1111" y="43165"/>
                  </a:cubicBezTo>
                </a:path>
                <a:path w="21600" h="43165" stroke="0" extrusionOk="0">
                  <a:moveTo>
                    <a:pt x="527" y="0"/>
                  </a:moveTo>
                  <a:cubicBezTo>
                    <a:pt x="12248" y="287"/>
                    <a:pt x="21600" y="9870"/>
                    <a:pt x="21600" y="21594"/>
                  </a:cubicBezTo>
                  <a:cubicBezTo>
                    <a:pt x="21600" y="33091"/>
                    <a:pt x="12593" y="42574"/>
                    <a:pt x="1111" y="43165"/>
                  </a:cubicBezTo>
                  <a:lnTo>
                    <a:pt x="0" y="21594"/>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7" name="Arc 15"/>
            <p:cNvSpPr>
              <a:spLocks/>
            </p:cNvSpPr>
            <p:nvPr/>
          </p:nvSpPr>
          <p:spPr bwMode="auto">
            <a:xfrm flipH="1" flipV="1">
              <a:off x="6390306" y="3004313"/>
              <a:ext cx="861868" cy="1712091"/>
            </a:xfrm>
            <a:custGeom>
              <a:avLst/>
              <a:gdLst>
                <a:gd name="G0" fmla="+- 21600 0 0"/>
                <a:gd name="G1" fmla="+- 21597 0 0"/>
                <a:gd name="G2" fmla="+- 21600 0 0"/>
                <a:gd name="T0" fmla="*/ 21678 w 21678"/>
                <a:gd name="T1" fmla="*/ 43197 h 43197"/>
                <a:gd name="T2" fmla="*/ 21261 w 21678"/>
                <a:gd name="T3" fmla="*/ 0 h 43197"/>
                <a:gd name="T4" fmla="*/ 21600 w 21678"/>
                <a:gd name="T5" fmla="*/ 21597 h 43197"/>
              </a:gdLst>
              <a:ahLst/>
              <a:cxnLst>
                <a:cxn ang="0">
                  <a:pos x="T0" y="T1"/>
                </a:cxn>
                <a:cxn ang="0">
                  <a:pos x="T2" y="T3"/>
                </a:cxn>
                <a:cxn ang="0">
                  <a:pos x="T4" y="T5"/>
                </a:cxn>
              </a:cxnLst>
              <a:rect l="0" t="0" r="r" b="b"/>
              <a:pathLst>
                <a:path w="21678" h="43197" fill="none" extrusionOk="0">
                  <a:moveTo>
                    <a:pt x="21677" y="43196"/>
                  </a:moveTo>
                  <a:cubicBezTo>
                    <a:pt x="21651" y="43196"/>
                    <a:pt x="21625" y="43196"/>
                    <a:pt x="21600" y="43196"/>
                  </a:cubicBezTo>
                  <a:cubicBezTo>
                    <a:pt x="9670" y="43197"/>
                    <a:pt x="0" y="33526"/>
                    <a:pt x="0" y="21597"/>
                  </a:cubicBezTo>
                  <a:cubicBezTo>
                    <a:pt x="0" y="9799"/>
                    <a:pt x="9465" y="184"/>
                    <a:pt x="21260" y="-1"/>
                  </a:cubicBezTo>
                </a:path>
                <a:path w="21678" h="43197" stroke="0" extrusionOk="0">
                  <a:moveTo>
                    <a:pt x="21677" y="43196"/>
                  </a:moveTo>
                  <a:cubicBezTo>
                    <a:pt x="21651" y="43196"/>
                    <a:pt x="21625" y="43196"/>
                    <a:pt x="21600" y="43196"/>
                  </a:cubicBezTo>
                  <a:cubicBezTo>
                    <a:pt x="9670" y="43197"/>
                    <a:pt x="0" y="33526"/>
                    <a:pt x="0" y="21597"/>
                  </a:cubicBezTo>
                  <a:cubicBezTo>
                    <a:pt x="0" y="9799"/>
                    <a:pt x="9465" y="184"/>
                    <a:pt x="21260" y="-1"/>
                  </a:cubicBezTo>
                  <a:lnTo>
                    <a:pt x="21600" y="21597"/>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8" name="Arc 16"/>
            <p:cNvSpPr>
              <a:spLocks/>
            </p:cNvSpPr>
            <p:nvPr/>
          </p:nvSpPr>
          <p:spPr bwMode="auto">
            <a:xfrm flipH="1" flipV="1">
              <a:off x="5403166" y="2760731"/>
              <a:ext cx="1014198" cy="1955673"/>
            </a:xfrm>
            <a:custGeom>
              <a:avLst/>
              <a:gdLst>
                <a:gd name="G0" fmla="+- 797 0 0"/>
                <a:gd name="G1" fmla="+- 21600 0 0"/>
                <a:gd name="G2" fmla="+- 21600 0 0"/>
                <a:gd name="T0" fmla="*/ 0 w 22397"/>
                <a:gd name="T1" fmla="*/ 15 h 43200"/>
                <a:gd name="T2" fmla="*/ 930 w 22397"/>
                <a:gd name="T3" fmla="*/ 43200 h 43200"/>
                <a:gd name="T4" fmla="*/ 797 w 22397"/>
                <a:gd name="T5" fmla="*/ 21600 h 43200"/>
              </a:gdLst>
              <a:ahLst/>
              <a:cxnLst>
                <a:cxn ang="0">
                  <a:pos x="T0" y="T1"/>
                </a:cxn>
                <a:cxn ang="0">
                  <a:pos x="T2" y="T3"/>
                </a:cxn>
                <a:cxn ang="0">
                  <a:pos x="T4" y="T5"/>
                </a:cxn>
              </a:cxnLst>
              <a:rect l="0" t="0" r="r" b="b"/>
              <a:pathLst>
                <a:path w="22397" h="43200" fill="none" extrusionOk="0">
                  <a:moveTo>
                    <a:pt x="-1" y="14"/>
                  </a:moveTo>
                  <a:cubicBezTo>
                    <a:pt x="265" y="4"/>
                    <a:pt x="531" y="-1"/>
                    <a:pt x="797" y="-1"/>
                  </a:cubicBezTo>
                  <a:cubicBezTo>
                    <a:pt x="12726" y="0"/>
                    <a:pt x="22397" y="9670"/>
                    <a:pt x="22397" y="21600"/>
                  </a:cubicBezTo>
                  <a:cubicBezTo>
                    <a:pt x="22397" y="33477"/>
                    <a:pt x="12807" y="43126"/>
                    <a:pt x="929" y="43199"/>
                  </a:cubicBezTo>
                </a:path>
                <a:path w="22397" h="43200" stroke="0" extrusionOk="0">
                  <a:moveTo>
                    <a:pt x="-1" y="14"/>
                  </a:moveTo>
                  <a:cubicBezTo>
                    <a:pt x="265" y="4"/>
                    <a:pt x="531" y="-1"/>
                    <a:pt x="797" y="-1"/>
                  </a:cubicBezTo>
                  <a:cubicBezTo>
                    <a:pt x="12726" y="0"/>
                    <a:pt x="22397" y="9670"/>
                    <a:pt x="22397" y="21600"/>
                  </a:cubicBezTo>
                  <a:cubicBezTo>
                    <a:pt x="22397" y="33477"/>
                    <a:pt x="12807" y="43126"/>
                    <a:pt x="929" y="43199"/>
                  </a:cubicBezTo>
                  <a:lnTo>
                    <a:pt x="797"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29" name="Arc 17"/>
            <p:cNvSpPr>
              <a:spLocks/>
            </p:cNvSpPr>
            <p:nvPr/>
          </p:nvSpPr>
          <p:spPr bwMode="auto">
            <a:xfrm flipH="1" flipV="1">
              <a:off x="5856148" y="2763738"/>
              <a:ext cx="1606482" cy="2193241"/>
            </a:xfrm>
            <a:custGeom>
              <a:avLst/>
              <a:gdLst>
                <a:gd name="G0" fmla="+- 21600 0 0"/>
                <a:gd name="G1" fmla="+- 21600 0 0"/>
                <a:gd name="G2" fmla="+- 21600 0 0"/>
                <a:gd name="T0" fmla="*/ 21678 w 31524"/>
                <a:gd name="T1" fmla="*/ 43200 h 43200"/>
                <a:gd name="T2" fmla="*/ 31524 w 31524"/>
                <a:gd name="T3" fmla="*/ 2415 h 43200"/>
                <a:gd name="T4" fmla="*/ 21600 w 31524"/>
                <a:gd name="T5" fmla="*/ 21600 h 43200"/>
              </a:gdLst>
              <a:ahLst/>
              <a:cxnLst>
                <a:cxn ang="0">
                  <a:pos x="T0" y="T1"/>
                </a:cxn>
                <a:cxn ang="0">
                  <a:pos x="T2" y="T3"/>
                </a:cxn>
                <a:cxn ang="0">
                  <a:pos x="T4" y="T5"/>
                </a:cxn>
              </a:cxnLst>
              <a:rect l="0" t="0" r="r" b="b"/>
              <a:pathLst>
                <a:path w="31524" h="43200" fill="none" extrusionOk="0">
                  <a:moveTo>
                    <a:pt x="21677" y="43199"/>
                  </a:moveTo>
                  <a:cubicBezTo>
                    <a:pt x="21651" y="43199"/>
                    <a:pt x="21625" y="43199"/>
                    <a:pt x="21600" y="43199"/>
                  </a:cubicBezTo>
                  <a:cubicBezTo>
                    <a:pt x="9670" y="43200"/>
                    <a:pt x="0" y="33529"/>
                    <a:pt x="0" y="21600"/>
                  </a:cubicBezTo>
                  <a:cubicBezTo>
                    <a:pt x="0" y="9670"/>
                    <a:pt x="9670" y="0"/>
                    <a:pt x="21600" y="0"/>
                  </a:cubicBezTo>
                  <a:cubicBezTo>
                    <a:pt x="25053" y="0"/>
                    <a:pt x="28456" y="828"/>
                    <a:pt x="31524" y="2414"/>
                  </a:cubicBezTo>
                </a:path>
                <a:path w="31524" h="43200" stroke="0" extrusionOk="0">
                  <a:moveTo>
                    <a:pt x="21677" y="43199"/>
                  </a:moveTo>
                  <a:cubicBezTo>
                    <a:pt x="21651" y="43199"/>
                    <a:pt x="21625" y="43199"/>
                    <a:pt x="21600" y="43199"/>
                  </a:cubicBezTo>
                  <a:cubicBezTo>
                    <a:pt x="9670" y="43200"/>
                    <a:pt x="0" y="33529"/>
                    <a:pt x="0" y="21600"/>
                  </a:cubicBezTo>
                  <a:cubicBezTo>
                    <a:pt x="0" y="9670"/>
                    <a:pt x="9670" y="0"/>
                    <a:pt x="21600" y="0"/>
                  </a:cubicBezTo>
                  <a:cubicBezTo>
                    <a:pt x="25053" y="0"/>
                    <a:pt x="28456" y="828"/>
                    <a:pt x="31524" y="2414"/>
                  </a:cubicBezTo>
                  <a:lnTo>
                    <a:pt x="21600" y="21600"/>
                  </a:lnTo>
                  <a:close/>
                </a:path>
              </a:pathLst>
            </a:custGeom>
            <a:noFill/>
            <a:ln w="25400">
              <a:solidFill>
                <a:srgbClr val="000000"/>
              </a:solidFill>
              <a:round/>
              <a:headEnd/>
              <a:tailEnd type="triangle" w="lg" len="lg"/>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0130" name="Arc 18"/>
            <p:cNvSpPr>
              <a:spLocks/>
            </p:cNvSpPr>
            <p:nvPr/>
          </p:nvSpPr>
          <p:spPr bwMode="auto">
            <a:xfrm flipV="1">
              <a:off x="6387300" y="3841313"/>
              <a:ext cx="420912" cy="468119"/>
            </a:xfrm>
            <a:custGeom>
              <a:avLst/>
              <a:gdLst>
                <a:gd name="G0" fmla="+- 0 0 0"/>
                <a:gd name="G1" fmla="+- 21594 0 0"/>
                <a:gd name="G2" fmla="+- 21600 0 0"/>
                <a:gd name="T0" fmla="*/ 528 w 21600"/>
                <a:gd name="T1" fmla="*/ 0 h 24019"/>
                <a:gd name="T2" fmla="*/ 21463 w 21600"/>
                <a:gd name="T3" fmla="*/ 24019 h 24019"/>
                <a:gd name="T4" fmla="*/ 0 w 21600"/>
                <a:gd name="T5" fmla="*/ 21594 h 24019"/>
              </a:gdLst>
              <a:ahLst/>
              <a:cxnLst>
                <a:cxn ang="0">
                  <a:pos x="T0" y="T1"/>
                </a:cxn>
                <a:cxn ang="0">
                  <a:pos x="T2" y="T3"/>
                </a:cxn>
                <a:cxn ang="0">
                  <a:pos x="T4" y="T5"/>
                </a:cxn>
              </a:cxnLst>
              <a:rect l="0" t="0" r="r" b="b"/>
              <a:pathLst>
                <a:path w="21600" h="24019" fill="none" extrusionOk="0">
                  <a:moveTo>
                    <a:pt x="527" y="0"/>
                  </a:moveTo>
                  <a:cubicBezTo>
                    <a:pt x="12248" y="287"/>
                    <a:pt x="21600" y="9870"/>
                    <a:pt x="21600" y="21594"/>
                  </a:cubicBezTo>
                  <a:cubicBezTo>
                    <a:pt x="21600" y="22404"/>
                    <a:pt x="21554" y="23213"/>
                    <a:pt x="21463" y="24019"/>
                  </a:cubicBezTo>
                </a:path>
                <a:path w="21600" h="24019" stroke="0" extrusionOk="0">
                  <a:moveTo>
                    <a:pt x="527" y="0"/>
                  </a:moveTo>
                  <a:cubicBezTo>
                    <a:pt x="12248" y="287"/>
                    <a:pt x="21600" y="9870"/>
                    <a:pt x="21600" y="21594"/>
                  </a:cubicBezTo>
                  <a:cubicBezTo>
                    <a:pt x="21600" y="22404"/>
                    <a:pt x="21554" y="23213"/>
                    <a:pt x="21463" y="24019"/>
                  </a:cubicBezTo>
                  <a:lnTo>
                    <a:pt x="0" y="21594"/>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Tree>
    <p:extLst>
      <p:ext uri="{BB962C8B-B14F-4D97-AF65-F5344CB8AC3E}">
        <p14:creationId xmlns:p14="http://schemas.microsoft.com/office/powerpoint/2010/main" val="3145282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62</a:t>
            </a:fld>
            <a:endParaRPr lang="en-US"/>
          </a:p>
        </p:txBody>
      </p:sp>
      <p:graphicFrame>
        <p:nvGraphicFramePr>
          <p:cNvPr id="1618946" name="Object 2"/>
          <p:cNvGraphicFramePr>
            <a:graphicFrameLocks noChangeAspect="1"/>
          </p:cNvGraphicFramePr>
          <p:nvPr/>
        </p:nvGraphicFramePr>
        <p:xfrm>
          <a:off x="1862666" y="118531"/>
          <a:ext cx="4978401" cy="4957229"/>
        </p:xfrm>
        <a:graphic>
          <a:graphicData uri="http://schemas.openxmlformats.org/presentationml/2006/ole">
            <mc:AlternateContent xmlns:mc="http://schemas.openxmlformats.org/markup-compatibility/2006">
              <mc:Choice xmlns:v="urn:schemas-microsoft-com:vml" Requires="v">
                <p:oleObj spid="_x0000_s1285127" name="Picture" r:id="rId4" imgW="2044700" imgH="2032000" progId="Word.Picture.8">
                  <p:embed/>
                </p:oleObj>
              </mc:Choice>
              <mc:Fallback>
                <p:oleObj name="Picture" r:id="rId4" imgW="2044700" imgH="20320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666" y="118531"/>
                        <a:ext cx="4978401" cy="4957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4868874"/>
            <a:ext cx="9144000" cy="1815882"/>
          </a:xfrm>
          <a:prstGeom prst="rect">
            <a:avLst/>
          </a:prstGeom>
          <a:noFill/>
        </p:spPr>
        <p:txBody>
          <a:bodyPr wrap="square" rtlCol="0">
            <a:spAutoFit/>
          </a:bodyPr>
          <a:lstStyle/>
          <a:p>
            <a:r>
              <a:rPr lang="en-US" sz="2800">
                <a:solidFill>
                  <a:prstClr val="black"/>
                </a:solidFill>
              </a:rPr>
              <a:t>This phase space plot (the solid line that starts at P and ends at the origin) represents what system?</a:t>
            </a:r>
            <a:br>
              <a:rPr lang="en-US" sz="2800">
                <a:solidFill>
                  <a:prstClr val="black"/>
                </a:solidFill>
              </a:rPr>
            </a:br>
            <a:r>
              <a:rPr lang="en-US" sz="2800">
                <a:solidFill>
                  <a:prstClr val="black"/>
                </a:solidFill>
              </a:rPr>
              <a:t>A) undamped     B) under-damped    C) critically damped</a:t>
            </a:r>
          </a:p>
          <a:p>
            <a:pPr marL="514350" indent="-514350"/>
            <a:r>
              <a:rPr lang="en-US" sz="2800">
                <a:solidFill>
                  <a:prstClr val="black"/>
                </a:solidFill>
              </a:rPr>
              <a:t>D) over-damped  E) Not enough info to decide!!</a:t>
            </a:r>
          </a:p>
        </p:txBody>
      </p:sp>
    </p:spTree>
    <p:extLst>
      <p:ext uri="{BB962C8B-B14F-4D97-AF65-F5344CB8AC3E}">
        <p14:creationId xmlns:p14="http://schemas.microsoft.com/office/powerpoint/2010/main" val="285381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18946" name="Object 2"/>
          <p:cNvGraphicFramePr>
            <a:graphicFrameLocks noChangeAspect="1"/>
          </p:cNvGraphicFramePr>
          <p:nvPr/>
        </p:nvGraphicFramePr>
        <p:xfrm>
          <a:off x="1862666" y="118531"/>
          <a:ext cx="4978401" cy="4957229"/>
        </p:xfrm>
        <a:graphic>
          <a:graphicData uri="http://schemas.openxmlformats.org/presentationml/2006/ole">
            <mc:AlternateContent xmlns:mc="http://schemas.openxmlformats.org/markup-compatibility/2006">
              <mc:Choice xmlns:v="urn:schemas-microsoft-com:vml" Requires="v">
                <p:oleObj spid="_x0000_s1286151" name="Picture" r:id="rId4" imgW="2044700" imgH="2032000" progId="Word.Picture.8">
                  <p:embed/>
                </p:oleObj>
              </mc:Choice>
              <mc:Fallback>
                <p:oleObj name="Picture" r:id="rId4" imgW="2044700" imgH="20320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666" y="118531"/>
                        <a:ext cx="4978401" cy="4957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bwMode="auto">
          <a:xfrm>
            <a:off x="2353722" y="1026243"/>
            <a:ext cx="4216403" cy="3427217"/>
          </a:xfrm>
          <a:prstGeom prst="line">
            <a:avLst/>
          </a:prstGeom>
          <a:noFill/>
          <a:ln w="38100" cap="flat" cmpd="sng" algn="ctr">
            <a:solidFill>
              <a:schemeClr val="tx1"/>
            </a:solidFill>
            <a:prstDash val="dash"/>
            <a:round/>
            <a:headEnd type="none" w="med" len="med"/>
            <a:tailEnd type="none"/>
          </a:ln>
          <a:effectLst/>
        </p:spPr>
      </p:cxnSp>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63</a:t>
            </a:fld>
            <a:endParaRPr lang="en-US"/>
          </a:p>
        </p:txBody>
      </p:sp>
      <p:sp>
        <p:nvSpPr>
          <p:cNvPr id="5" name="TextBox 4"/>
          <p:cNvSpPr txBox="1"/>
          <p:nvPr/>
        </p:nvSpPr>
        <p:spPr>
          <a:xfrm>
            <a:off x="0" y="4868874"/>
            <a:ext cx="9144000" cy="1815882"/>
          </a:xfrm>
          <a:prstGeom prst="rect">
            <a:avLst/>
          </a:prstGeom>
          <a:noFill/>
        </p:spPr>
        <p:txBody>
          <a:bodyPr wrap="square" rtlCol="0">
            <a:spAutoFit/>
          </a:bodyPr>
          <a:lstStyle/>
          <a:p>
            <a:r>
              <a:rPr lang="en-US" sz="2800">
                <a:solidFill>
                  <a:prstClr val="black"/>
                </a:solidFill>
              </a:rPr>
              <a:t>This phase space plot (the solid line that starts at P and ends at the origin) represents what system?</a:t>
            </a:r>
            <a:br>
              <a:rPr lang="en-US" sz="2800">
                <a:solidFill>
                  <a:prstClr val="black"/>
                </a:solidFill>
              </a:rPr>
            </a:br>
            <a:r>
              <a:rPr lang="en-US" sz="2800">
                <a:solidFill>
                  <a:prstClr val="black"/>
                </a:solidFill>
              </a:rPr>
              <a:t>A) undamped     B) under-damped    C) critically damped</a:t>
            </a:r>
          </a:p>
          <a:p>
            <a:pPr marL="514350" indent="-514350"/>
            <a:r>
              <a:rPr lang="en-US" sz="2800">
                <a:solidFill>
                  <a:prstClr val="black"/>
                </a:solidFill>
              </a:rPr>
              <a:t>D) over-damped  E) Not enough info to decide!!</a:t>
            </a:r>
          </a:p>
        </p:txBody>
      </p:sp>
      <p:sp>
        <p:nvSpPr>
          <p:cNvPr id="6" name="Oval 5"/>
          <p:cNvSpPr/>
          <p:nvPr/>
        </p:nvSpPr>
        <p:spPr bwMode="auto">
          <a:xfrm>
            <a:off x="2624667" y="1219201"/>
            <a:ext cx="135467" cy="1354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5558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64</a:t>
            </a:fld>
            <a:endParaRPr lang="en-US"/>
          </a:p>
        </p:txBody>
      </p:sp>
      <p:graphicFrame>
        <p:nvGraphicFramePr>
          <p:cNvPr id="1615874" name="Object 2"/>
          <p:cNvGraphicFramePr>
            <a:graphicFrameLocks noChangeAspect="1"/>
          </p:cNvGraphicFramePr>
          <p:nvPr/>
        </p:nvGraphicFramePr>
        <p:xfrm>
          <a:off x="787265" y="1192742"/>
          <a:ext cx="6917402" cy="5062736"/>
        </p:xfrm>
        <a:graphic>
          <a:graphicData uri="http://schemas.openxmlformats.org/presentationml/2006/ole">
            <mc:AlternateContent xmlns:mc="http://schemas.openxmlformats.org/markup-compatibility/2006">
              <mc:Choice xmlns:v="urn:schemas-microsoft-com:vml" Requires="v">
                <p:oleObj spid="_x0000_s1288199" name="Picture" r:id="rId4" imgW="3657600" imgH="2679700" progId="Word.Picture.8">
                  <p:embed/>
                </p:oleObj>
              </mc:Choice>
              <mc:Fallback>
                <p:oleObj name="Picture" r:id="rId4" imgW="3657600" imgH="26797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65" y="1192742"/>
                        <a:ext cx="6917402" cy="506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26533" y="254000"/>
            <a:ext cx="8094134" cy="954107"/>
          </a:xfrm>
          <a:prstGeom prst="rect">
            <a:avLst/>
          </a:prstGeom>
          <a:noFill/>
        </p:spPr>
        <p:txBody>
          <a:bodyPr wrap="square" rtlCol="0">
            <a:spAutoFit/>
          </a:bodyPr>
          <a:lstStyle/>
          <a:p>
            <a:r>
              <a:rPr lang="en-US" sz="2800">
                <a:solidFill>
                  <a:prstClr val="black"/>
                </a:solidFill>
              </a:rPr>
              <a:t>Which could be the phase space diagram for</a:t>
            </a:r>
          </a:p>
          <a:p>
            <a:r>
              <a:rPr lang="en-US" sz="2800">
                <a:solidFill>
                  <a:prstClr val="black"/>
                </a:solidFill>
              </a:rPr>
              <a:t>one full period of an underdamped 1D oscillator?</a:t>
            </a:r>
          </a:p>
        </p:txBody>
      </p:sp>
      <p:sp>
        <p:nvSpPr>
          <p:cNvPr id="5" name="TextBox 4"/>
          <p:cNvSpPr txBox="1"/>
          <p:nvPr/>
        </p:nvSpPr>
        <p:spPr>
          <a:xfrm>
            <a:off x="982134" y="6197598"/>
            <a:ext cx="5872671" cy="523220"/>
          </a:xfrm>
          <a:prstGeom prst="rect">
            <a:avLst/>
          </a:prstGeom>
          <a:noFill/>
        </p:spPr>
        <p:txBody>
          <a:bodyPr wrap="none" rtlCol="0">
            <a:spAutoFit/>
          </a:bodyPr>
          <a:lstStyle/>
          <a:p>
            <a:r>
              <a:rPr lang="en-US" sz="2800">
                <a:solidFill>
                  <a:prstClr val="black"/>
                </a:solidFill>
              </a:rPr>
              <a:t>E) None of these, or MORE than 1!!</a:t>
            </a:r>
          </a:p>
        </p:txBody>
      </p:sp>
      <p:sp>
        <p:nvSpPr>
          <p:cNvPr id="6" name="TextBox 5"/>
          <p:cNvSpPr txBox="1"/>
          <p:nvPr/>
        </p:nvSpPr>
        <p:spPr>
          <a:xfrm>
            <a:off x="2421466" y="1100667"/>
            <a:ext cx="377026" cy="523220"/>
          </a:xfrm>
          <a:prstGeom prst="rect">
            <a:avLst/>
          </a:prstGeom>
          <a:noFill/>
        </p:spPr>
        <p:txBody>
          <a:bodyPr wrap="none" rtlCol="0">
            <a:spAutoFit/>
          </a:bodyPr>
          <a:lstStyle/>
          <a:p>
            <a:r>
              <a:rPr lang="en-US" sz="2800">
                <a:solidFill>
                  <a:prstClr val="black"/>
                </a:solidFill>
              </a:rPr>
              <a:t>v</a:t>
            </a:r>
          </a:p>
        </p:txBody>
      </p:sp>
      <p:sp>
        <p:nvSpPr>
          <p:cNvPr id="7" name="TextBox 6"/>
          <p:cNvSpPr txBox="1"/>
          <p:nvPr/>
        </p:nvSpPr>
        <p:spPr>
          <a:xfrm>
            <a:off x="3657599" y="2302934"/>
            <a:ext cx="364202" cy="523220"/>
          </a:xfrm>
          <a:prstGeom prst="rect">
            <a:avLst/>
          </a:prstGeom>
          <a:noFill/>
        </p:spPr>
        <p:txBody>
          <a:bodyPr wrap="none" rtlCol="0">
            <a:spAutoFit/>
          </a:bodyPr>
          <a:lstStyle/>
          <a:p>
            <a:r>
              <a:rPr lang="en-US" sz="2800">
                <a:solidFill>
                  <a:prstClr val="black"/>
                </a:solidFill>
              </a:rPr>
              <a:t>x</a:t>
            </a:r>
          </a:p>
        </p:txBody>
      </p:sp>
      <p:sp>
        <p:nvSpPr>
          <p:cNvPr id="8" name="TextBox 7"/>
          <p:cNvSpPr txBox="1"/>
          <p:nvPr/>
        </p:nvSpPr>
        <p:spPr>
          <a:xfrm>
            <a:off x="6163730" y="1016001"/>
            <a:ext cx="377026" cy="523220"/>
          </a:xfrm>
          <a:prstGeom prst="rect">
            <a:avLst/>
          </a:prstGeom>
          <a:noFill/>
        </p:spPr>
        <p:txBody>
          <a:bodyPr wrap="none" rtlCol="0">
            <a:spAutoFit/>
          </a:bodyPr>
          <a:lstStyle/>
          <a:p>
            <a:r>
              <a:rPr lang="en-US" sz="2800">
                <a:solidFill>
                  <a:prstClr val="black"/>
                </a:solidFill>
              </a:rPr>
              <a:t>v</a:t>
            </a:r>
          </a:p>
        </p:txBody>
      </p:sp>
      <p:sp>
        <p:nvSpPr>
          <p:cNvPr id="9" name="TextBox 8"/>
          <p:cNvSpPr txBox="1"/>
          <p:nvPr/>
        </p:nvSpPr>
        <p:spPr>
          <a:xfrm>
            <a:off x="7399863" y="2218268"/>
            <a:ext cx="364202" cy="523220"/>
          </a:xfrm>
          <a:prstGeom prst="rect">
            <a:avLst/>
          </a:prstGeom>
          <a:noFill/>
        </p:spPr>
        <p:txBody>
          <a:bodyPr wrap="none" rtlCol="0">
            <a:spAutoFit/>
          </a:bodyPr>
          <a:lstStyle/>
          <a:p>
            <a:r>
              <a:rPr lang="en-US" sz="2800">
                <a:solidFill>
                  <a:prstClr val="black"/>
                </a:solidFill>
              </a:rPr>
              <a:t>x</a:t>
            </a:r>
          </a:p>
        </p:txBody>
      </p:sp>
      <p:sp>
        <p:nvSpPr>
          <p:cNvPr id="10" name="TextBox 9"/>
          <p:cNvSpPr txBox="1"/>
          <p:nvPr/>
        </p:nvSpPr>
        <p:spPr>
          <a:xfrm>
            <a:off x="2336800" y="3843867"/>
            <a:ext cx="377026" cy="523220"/>
          </a:xfrm>
          <a:prstGeom prst="rect">
            <a:avLst/>
          </a:prstGeom>
          <a:noFill/>
        </p:spPr>
        <p:txBody>
          <a:bodyPr wrap="none" rtlCol="0">
            <a:spAutoFit/>
          </a:bodyPr>
          <a:lstStyle/>
          <a:p>
            <a:r>
              <a:rPr lang="en-US" sz="2800">
                <a:solidFill>
                  <a:prstClr val="black"/>
                </a:solidFill>
              </a:rPr>
              <a:t>v</a:t>
            </a:r>
          </a:p>
        </p:txBody>
      </p:sp>
      <p:sp>
        <p:nvSpPr>
          <p:cNvPr id="11" name="TextBox 10"/>
          <p:cNvSpPr txBox="1"/>
          <p:nvPr/>
        </p:nvSpPr>
        <p:spPr>
          <a:xfrm>
            <a:off x="3572933" y="5046134"/>
            <a:ext cx="364202" cy="523220"/>
          </a:xfrm>
          <a:prstGeom prst="rect">
            <a:avLst/>
          </a:prstGeom>
          <a:noFill/>
        </p:spPr>
        <p:txBody>
          <a:bodyPr wrap="none" rtlCol="0">
            <a:spAutoFit/>
          </a:bodyPr>
          <a:lstStyle/>
          <a:p>
            <a:r>
              <a:rPr lang="en-US" sz="2800">
                <a:solidFill>
                  <a:prstClr val="black"/>
                </a:solidFill>
              </a:rPr>
              <a:t>x</a:t>
            </a:r>
          </a:p>
        </p:txBody>
      </p:sp>
      <p:sp>
        <p:nvSpPr>
          <p:cNvPr id="12" name="TextBox 11"/>
          <p:cNvSpPr txBox="1"/>
          <p:nvPr/>
        </p:nvSpPr>
        <p:spPr>
          <a:xfrm>
            <a:off x="6146799" y="3810000"/>
            <a:ext cx="377026" cy="523220"/>
          </a:xfrm>
          <a:prstGeom prst="rect">
            <a:avLst/>
          </a:prstGeom>
          <a:noFill/>
        </p:spPr>
        <p:txBody>
          <a:bodyPr wrap="none" rtlCol="0">
            <a:spAutoFit/>
          </a:bodyPr>
          <a:lstStyle/>
          <a:p>
            <a:r>
              <a:rPr lang="en-US" sz="2800">
                <a:solidFill>
                  <a:prstClr val="black"/>
                </a:solidFill>
              </a:rPr>
              <a:t>v</a:t>
            </a:r>
          </a:p>
        </p:txBody>
      </p:sp>
      <p:sp>
        <p:nvSpPr>
          <p:cNvPr id="13" name="TextBox 12"/>
          <p:cNvSpPr txBox="1"/>
          <p:nvPr/>
        </p:nvSpPr>
        <p:spPr>
          <a:xfrm>
            <a:off x="7382932" y="5012267"/>
            <a:ext cx="364202" cy="523220"/>
          </a:xfrm>
          <a:prstGeom prst="rect">
            <a:avLst/>
          </a:prstGeom>
          <a:noFill/>
        </p:spPr>
        <p:txBody>
          <a:bodyPr wrap="none" rtlCol="0">
            <a:spAutoFit/>
          </a:bodyPr>
          <a:lstStyle/>
          <a:p>
            <a:r>
              <a:rPr lang="en-US" sz="2800">
                <a:solidFill>
                  <a:prstClr val="black"/>
                </a:solidFill>
              </a:rPr>
              <a:t>x</a:t>
            </a:r>
          </a:p>
        </p:txBody>
      </p:sp>
    </p:spTree>
    <p:extLst>
      <p:ext uri="{BB962C8B-B14F-4D97-AF65-F5344CB8AC3E}">
        <p14:creationId xmlns:p14="http://schemas.microsoft.com/office/powerpoint/2010/main" val="140864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65</a:t>
            </a:fld>
            <a:endParaRPr lang="en-US"/>
          </a:p>
        </p:txBody>
      </p:sp>
      <p:sp>
        <p:nvSpPr>
          <p:cNvPr id="3" name="TextBox 2"/>
          <p:cNvSpPr txBox="1"/>
          <p:nvPr/>
        </p:nvSpPr>
        <p:spPr>
          <a:xfrm>
            <a:off x="1303866" y="1286934"/>
            <a:ext cx="7298267" cy="1384995"/>
          </a:xfrm>
          <a:prstGeom prst="rect">
            <a:avLst/>
          </a:prstGeom>
          <a:noFill/>
        </p:spPr>
        <p:txBody>
          <a:bodyPr wrap="square" rtlCol="0">
            <a:spAutoFit/>
          </a:bodyPr>
          <a:lstStyle/>
          <a:p>
            <a:r>
              <a:rPr lang="en-US" sz="2800" smtClean="0">
                <a:solidFill>
                  <a:prstClr val="black"/>
                </a:solidFill>
              </a:rPr>
              <a:t>Given the differential equation for an RLC circuit, which quantity is analagous to the damping term in a mechanical oscillator?</a:t>
            </a:r>
            <a:endParaRPr lang="en-US" sz="2800">
              <a:solidFill>
                <a:prstClr val="black"/>
              </a:solidFill>
            </a:endParaRPr>
          </a:p>
        </p:txBody>
      </p:sp>
      <p:sp>
        <p:nvSpPr>
          <p:cNvPr id="4" name="TextBox 3"/>
          <p:cNvSpPr txBox="1"/>
          <p:nvPr/>
        </p:nvSpPr>
        <p:spPr>
          <a:xfrm>
            <a:off x="491067" y="2794000"/>
            <a:ext cx="3159839" cy="2246769"/>
          </a:xfrm>
          <a:prstGeom prst="rect">
            <a:avLst/>
          </a:prstGeom>
          <a:noFill/>
        </p:spPr>
        <p:txBody>
          <a:bodyPr wrap="none" rtlCol="0">
            <a:spAutoFit/>
          </a:bodyPr>
          <a:lstStyle/>
          <a:p>
            <a:pPr marL="514350" indent="-514350">
              <a:buFontTx/>
              <a:buAutoNum type="alphaUcParenR"/>
            </a:pPr>
            <a:r>
              <a:rPr lang="en-US" sz="2800" dirty="0">
                <a:solidFill>
                  <a:prstClr val="black"/>
                </a:solidFill>
              </a:rPr>
              <a:t> R, resistance</a:t>
            </a:r>
          </a:p>
          <a:p>
            <a:pPr marL="514350" indent="-514350">
              <a:buFontTx/>
              <a:buAutoNum type="alphaUcParenR"/>
            </a:pPr>
            <a:r>
              <a:rPr lang="en-US" sz="2800" dirty="0">
                <a:solidFill>
                  <a:prstClr val="black"/>
                </a:solidFill>
              </a:rPr>
              <a:t> L, inductance</a:t>
            </a:r>
          </a:p>
          <a:p>
            <a:pPr marL="514350" indent="-514350">
              <a:buFontTx/>
              <a:buAutoNum type="alphaUcParenR"/>
            </a:pPr>
            <a:r>
              <a:rPr lang="en-US" sz="2800" dirty="0">
                <a:solidFill>
                  <a:prstClr val="black"/>
                </a:solidFill>
              </a:rPr>
              <a:t> C, </a:t>
            </a:r>
            <a:r>
              <a:rPr lang="en-US" sz="2800" dirty="0" smtClean="0">
                <a:solidFill>
                  <a:prstClr val="black"/>
                </a:solidFill>
              </a:rPr>
              <a:t>capacitance</a:t>
            </a:r>
          </a:p>
          <a:p>
            <a:pPr marL="514350" indent="-514350">
              <a:buFontTx/>
              <a:buAutoNum type="alphaUcParenR"/>
            </a:pPr>
            <a:r>
              <a:rPr lang="en-US" sz="2800" dirty="0">
                <a:solidFill>
                  <a:prstClr val="black"/>
                </a:solidFill>
              </a:rPr>
              <a:t> </a:t>
            </a:r>
            <a:r>
              <a:rPr lang="en-US" sz="2800" dirty="0" smtClean="0">
                <a:solidFill>
                  <a:prstClr val="black"/>
                </a:solidFill>
              </a:rPr>
              <a:t>Q, charge</a:t>
            </a:r>
          </a:p>
          <a:p>
            <a:pPr marL="514350" indent="-514350">
              <a:buFontTx/>
              <a:buAutoNum type="alphaUcParenR"/>
            </a:pPr>
            <a:r>
              <a:rPr lang="en-US" sz="2800" dirty="0">
                <a:solidFill>
                  <a:prstClr val="black"/>
                </a:solidFill>
              </a:rPr>
              <a:t> </a:t>
            </a:r>
            <a:r>
              <a:rPr lang="en-US" sz="2800" dirty="0" smtClean="0">
                <a:solidFill>
                  <a:prstClr val="black"/>
                </a:solidFill>
              </a:rPr>
              <a:t>t, time</a:t>
            </a:r>
            <a:endParaRPr lang="en-US" sz="2800" dirty="0">
              <a:solidFill>
                <a:prstClr val="black"/>
              </a:solidFill>
            </a:endParaRPr>
          </a:p>
        </p:txBody>
      </p:sp>
      <p:graphicFrame>
        <p:nvGraphicFramePr>
          <p:cNvPr id="1360898" name="Object 2"/>
          <p:cNvGraphicFramePr>
            <a:graphicFrameLocks noChangeAspect="1"/>
          </p:cNvGraphicFramePr>
          <p:nvPr/>
        </p:nvGraphicFramePr>
        <p:xfrm>
          <a:off x="2574925" y="157163"/>
          <a:ext cx="3632200" cy="990600"/>
        </p:xfrm>
        <a:graphic>
          <a:graphicData uri="http://schemas.openxmlformats.org/presentationml/2006/ole">
            <mc:AlternateContent xmlns:mc="http://schemas.openxmlformats.org/markup-compatibility/2006">
              <mc:Choice xmlns:v="urn:schemas-microsoft-com:vml" Requires="v">
                <p:oleObj spid="_x0000_s1289223" name="Equation" r:id="rId4" imgW="1397000" imgH="381000" progId="Equation.3">
                  <p:embed/>
                </p:oleObj>
              </mc:Choice>
              <mc:Fallback>
                <p:oleObj name="Equation" r:id="rId4" imgW="13970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25" y="157163"/>
                        <a:ext cx="3632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28139" y="5232406"/>
            <a:ext cx="8178800" cy="1384995"/>
          </a:xfrm>
          <a:prstGeom prst="rect">
            <a:avLst/>
          </a:prstGeom>
          <a:noFill/>
        </p:spPr>
        <p:txBody>
          <a:bodyPr wrap="square" rtlCol="0">
            <a:spAutoFit/>
          </a:bodyPr>
          <a:lstStyle/>
          <a:p>
            <a:r>
              <a:rPr lang="en-US" sz="2800">
                <a:solidFill>
                  <a:prstClr val="black"/>
                </a:solidFill>
              </a:rPr>
              <a:t>Challenge question: What do the other two electrical quantities “correspond to” in the mechanical system? </a:t>
            </a:r>
          </a:p>
        </p:txBody>
      </p:sp>
    </p:spTree>
    <p:extLst>
      <p:ext uri="{BB962C8B-B14F-4D97-AF65-F5344CB8AC3E}">
        <p14:creationId xmlns:p14="http://schemas.microsoft.com/office/powerpoint/2010/main" val="57406534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http://</a:t>
            </a:r>
            <a:r>
              <a:rPr lang="en-US" sz="3200" dirty="0" err="1"/>
              <a:t>vnatsci.ltu.edu</a:t>
            </a:r>
            <a:r>
              <a:rPr lang="en-US" sz="3200" dirty="0"/>
              <a:t>/</a:t>
            </a:r>
            <a:r>
              <a:rPr lang="en-US" sz="3200" dirty="0" err="1"/>
              <a:t>s_schneider</a:t>
            </a:r>
            <a:r>
              <a:rPr lang="en-US" sz="3200" dirty="0"/>
              <a:t>/</a:t>
            </a:r>
            <a:r>
              <a:rPr lang="en-US" sz="3200" dirty="0" err="1"/>
              <a:t>physlets</a:t>
            </a:r>
            <a:r>
              <a:rPr lang="en-US" sz="3200" dirty="0"/>
              <a:t>/main/</a:t>
            </a:r>
            <a:r>
              <a:rPr lang="en-US" sz="3200" dirty="0" err="1"/>
              <a:t>osc_damped_driven.shtml</a:t>
            </a:r>
            <a:endParaRPr lang="en-US" sz="3200"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4535475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98538" y="576263"/>
            <a:ext cx="8145462" cy="1143000"/>
          </a:xfrm>
          <a:prstGeom prst="rect">
            <a:avLst/>
          </a:prstGeom>
          <a:noFill/>
          <a:ln w="9525">
            <a:noFill/>
            <a:miter lim="800000"/>
            <a:headEnd/>
            <a:tailEnd/>
          </a:ln>
        </p:spPr>
        <p:txBody>
          <a:bodyPr anchor="ctr">
            <a:prstTxWarp prst="textNoShape">
              <a:avLst/>
            </a:prstTxWarp>
          </a:bodyPr>
          <a:lstStyle/>
          <a:p>
            <a:pPr fontAlgn="auto">
              <a:spcBef>
                <a:spcPts val="0"/>
              </a:spcBef>
              <a:spcAft>
                <a:spcPts val="0"/>
              </a:spcAft>
              <a:defRPr/>
            </a:pPr>
            <a:r>
              <a:rPr lang="en-US" sz="3600" kern="0" dirty="0">
                <a:solidFill>
                  <a:srgbClr val="FF0000"/>
                </a:solidFill>
                <a:latin typeface="Calibri"/>
              </a:rPr>
              <a:t>How was  Midterm 2 for you?</a:t>
            </a:r>
          </a:p>
        </p:txBody>
      </p:sp>
      <p:sp>
        <p:nvSpPr>
          <p:cNvPr id="5" name="Rectangle 3"/>
          <p:cNvSpPr txBox="1">
            <a:spLocks noChangeArrowheads="1"/>
          </p:cNvSpPr>
          <p:nvPr/>
        </p:nvSpPr>
        <p:spPr bwMode="auto">
          <a:xfrm>
            <a:off x="493713" y="1946275"/>
            <a:ext cx="8447087" cy="3863975"/>
          </a:xfrm>
          <a:prstGeom prst="rect">
            <a:avLst/>
          </a:prstGeom>
          <a:noFill/>
          <a:ln w="9525">
            <a:noFill/>
            <a:miter lim="800000"/>
            <a:headEnd/>
            <a:tailEnd/>
          </a:ln>
        </p:spPr>
        <p:txBody>
          <a:bodyPr>
            <a:prstTxWarp prst="textNoShape">
              <a:avLst/>
            </a:prstTxWarp>
          </a:bodyPr>
          <a:lstStyle/>
          <a:p>
            <a:pPr marL="609600" indent="-609600" fontAlgn="auto">
              <a:spcBef>
                <a:spcPct val="20000"/>
              </a:spcBef>
              <a:spcAft>
                <a:spcPts val="0"/>
              </a:spcAft>
              <a:defRPr/>
            </a:pPr>
            <a:r>
              <a:rPr lang="en-US" sz="3600" kern="0" dirty="0">
                <a:solidFill>
                  <a:prstClr val="black"/>
                </a:solidFill>
                <a:latin typeface="Calibri"/>
              </a:rPr>
              <a:t>A) </a:t>
            </a:r>
            <a:r>
              <a:rPr lang="en-US" sz="3600" kern="0" dirty="0" smtClean="0">
                <a:solidFill>
                  <a:prstClr val="black"/>
                </a:solidFill>
                <a:latin typeface="Calibri"/>
              </a:rPr>
              <a:t>Too hard</a:t>
            </a:r>
            <a:r>
              <a:rPr lang="en-US" sz="3600" kern="0" dirty="0">
                <a:solidFill>
                  <a:prstClr val="black"/>
                </a:solidFill>
                <a:latin typeface="Calibri"/>
              </a:rPr>
              <a:t> </a:t>
            </a:r>
            <a:r>
              <a:rPr lang="en-US" sz="3600" kern="0" dirty="0" smtClean="0">
                <a:solidFill>
                  <a:prstClr val="black"/>
                </a:solidFill>
                <a:latin typeface="Calibri"/>
              </a:rPr>
              <a:t>and/or long </a:t>
            </a:r>
            <a:r>
              <a:rPr lang="en-US" sz="3600" kern="0" dirty="0">
                <a:solidFill>
                  <a:prstClr val="black"/>
                </a:solidFill>
                <a:latin typeface="Calibri"/>
              </a:rPr>
              <a:t>- no fair!</a:t>
            </a:r>
          </a:p>
          <a:p>
            <a:pPr marL="609600" indent="-609600" fontAlgn="auto">
              <a:spcBef>
                <a:spcPct val="20000"/>
              </a:spcBef>
              <a:spcAft>
                <a:spcPts val="0"/>
              </a:spcAft>
              <a:defRPr/>
            </a:pPr>
            <a:r>
              <a:rPr lang="en-US" sz="3600" kern="0" dirty="0">
                <a:solidFill>
                  <a:prstClr val="black"/>
                </a:solidFill>
                <a:latin typeface="Calibri"/>
              </a:rPr>
              <a:t>B) Hard, but fair</a:t>
            </a:r>
          </a:p>
          <a:p>
            <a:pPr marL="609600" indent="-609600" fontAlgn="auto">
              <a:spcBef>
                <a:spcPct val="20000"/>
              </a:spcBef>
              <a:spcAft>
                <a:spcPts val="0"/>
              </a:spcAft>
              <a:defRPr/>
            </a:pPr>
            <a:r>
              <a:rPr lang="en-US" sz="3600" kern="0" dirty="0" smtClean="0">
                <a:solidFill>
                  <a:prstClr val="black"/>
                </a:solidFill>
                <a:latin typeface="Calibri"/>
              </a:rPr>
              <a:t>C</a:t>
            </a:r>
            <a:r>
              <a:rPr lang="en-US" sz="3600" kern="0" dirty="0">
                <a:solidFill>
                  <a:prstClr val="black"/>
                </a:solidFill>
                <a:latin typeface="Calibri"/>
              </a:rPr>
              <a:t>) </a:t>
            </a:r>
            <a:r>
              <a:rPr lang="en-US" sz="3600" kern="0" dirty="0" smtClean="0">
                <a:solidFill>
                  <a:prstClr val="black"/>
                </a:solidFill>
                <a:latin typeface="Calibri"/>
              </a:rPr>
              <a:t>Long, but fair</a:t>
            </a:r>
          </a:p>
          <a:p>
            <a:pPr marL="609600" indent="-609600" fontAlgn="auto">
              <a:spcBef>
                <a:spcPct val="20000"/>
              </a:spcBef>
              <a:spcAft>
                <a:spcPts val="0"/>
              </a:spcAft>
              <a:defRPr/>
            </a:pPr>
            <a:r>
              <a:rPr lang="en-US" sz="3600" kern="0" dirty="0" smtClean="0">
                <a:solidFill>
                  <a:prstClr val="black"/>
                </a:solidFill>
                <a:latin typeface="Calibri"/>
              </a:rPr>
              <a:t>D) Seemed </a:t>
            </a:r>
            <a:r>
              <a:rPr lang="en-US" sz="3600" kern="0" dirty="0">
                <a:solidFill>
                  <a:prstClr val="black"/>
                </a:solidFill>
                <a:latin typeface="Calibri"/>
              </a:rPr>
              <a:t>reasonable.</a:t>
            </a:r>
          </a:p>
          <a:p>
            <a:pPr marL="609600" indent="-609600" fontAlgn="auto">
              <a:spcBef>
                <a:spcPct val="20000"/>
              </a:spcBef>
              <a:spcAft>
                <a:spcPts val="0"/>
              </a:spcAft>
              <a:defRPr/>
            </a:pPr>
            <a:r>
              <a:rPr lang="en-US" sz="3600" kern="0" dirty="0" smtClean="0">
                <a:solidFill>
                  <a:prstClr val="black"/>
                </a:solidFill>
                <a:latin typeface="Calibri"/>
              </a:rPr>
              <a:t>E) I had such a nice break, I can’t remember that far back… </a:t>
            </a:r>
            <a:endParaRPr lang="en-US" sz="3600" kern="0"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7212"/>
            <a:ext cx="8085333" cy="3046988"/>
          </a:xfrm>
          <a:prstGeom prst="rect">
            <a:avLst/>
          </a:prstGeom>
          <a:noFill/>
        </p:spPr>
        <p:txBody>
          <a:bodyPr wrap="none" rtlCol="0">
            <a:spAutoFit/>
          </a:bodyPr>
          <a:lstStyle/>
          <a:p>
            <a:r>
              <a:rPr lang="en-US" sz="3200" dirty="0" smtClean="0">
                <a:solidFill>
                  <a:prstClr val="black"/>
                </a:solidFill>
              </a:rPr>
              <a:t>The density of a spherical object is </a:t>
            </a:r>
            <a:r>
              <a:rPr lang="en-US" sz="3200" dirty="0" err="1" smtClean="0">
                <a:solidFill>
                  <a:prstClr val="black"/>
                </a:solidFill>
              </a:rPr>
              <a:t>ρ</a:t>
            </a:r>
            <a:r>
              <a:rPr lang="en-US" sz="3200" dirty="0" smtClean="0">
                <a:solidFill>
                  <a:prstClr val="black"/>
                </a:solidFill>
              </a:rPr>
              <a:t>(r)=c/r</a:t>
            </a:r>
            <a:r>
              <a:rPr lang="en-US" sz="3200" baseline="30000" dirty="0" smtClean="0">
                <a:solidFill>
                  <a:prstClr val="black"/>
                </a:solidFill>
              </a:rPr>
              <a:t>2</a:t>
            </a:r>
            <a:r>
              <a:rPr lang="en-US" sz="3200" dirty="0">
                <a:solidFill>
                  <a:prstClr val="black"/>
                </a:solidFill>
              </a:rPr>
              <a:t> </a:t>
            </a:r>
            <a:endParaRPr lang="en-US" sz="3200" dirty="0" smtClean="0">
              <a:solidFill>
                <a:prstClr val="black"/>
              </a:solidFill>
            </a:endParaRPr>
          </a:p>
          <a:p>
            <a:r>
              <a:rPr lang="en-US" sz="3200" dirty="0">
                <a:solidFill>
                  <a:prstClr val="black"/>
                </a:solidFill>
              </a:rPr>
              <a:t>(</a:t>
            </a:r>
            <a:r>
              <a:rPr lang="en-US" sz="3200" dirty="0" smtClean="0">
                <a:solidFill>
                  <a:prstClr val="black"/>
                </a:solidFill>
              </a:rPr>
              <a:t>out to radius R, then 0 beyond that)</a:t>
            </a:r>
          </a:p>
          <a:p>
            <a:endParaRPr lang="en-US" sz="3200" dirty="0" smtClean="0">
              <a:solidFill>
                <a:prstClr val="black"/>
              </a:solidFill>
            </a:endParaRPr>
          </a:p>
          <a:p>
            <a:r>
              <a:rPr lang="en-US" sz="3200" dirty="0" smtClean="0">
                <a:solidFill>
                  <a:prstClr val="black"/>
                </a:solidFill>
              </a:rPr>
              <a:t>This means the total mass of this object is </a:t>
            </a:r>
          </a:p>
          <a:p>
            <a:r>
              <a:rPr lang="en-US" sz="3200" dirty="0" smtClean="0">
                <a:solidFill>
                  <a:prstClr val="black"/>
                </a:solidFill>
              </a:rPr>
              <a:t>M =</a:t>
            </a:r>
          </a:p>
          <a:p>
            <a:endParaRPr lang="en-US" sz="32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79504466"/>
              </p:ext>
            </p:extLst>
          </p:nvPr>
        </p:nvGraphicFramePr>
        <p:xfrm>
          <a:off x="1295400" y="2057400"/>
          <a:ext cx="6248400" cy="4638383"/>
        </p:xfrm>
        <a:graphic>
          <a:graphicData uri="http://schemas.openxmlformats.org/presentationml/2006/ole">
            <mc:AlternateContent xmlns:mc="http://schemas.openxmlformats.org/markup-compatibility/2006">
              <mc:Choice xmlns:v="urn:schemas-microsoft-com:vml" Requires="v">
                <p:oleObj spid="_x0000_s1295365" name="Equation" r:id="rId4" imgW="2070100" imgH="1536700" progId="Equation.3">
                  <p:embed/>
                </p:oleObj>
              </mc:Choice>
              <mc:Fallback>
                <p:oleObj name="Equation" r:id="rId4" imgW="2070100" imgH="1536700" progId="Equation.3">
                  <p:embed/>
                  <p:pic>
                    <p:nvPicPr>
                      <p:cNvPr id="0" name=""/>
                      <p:cNvPicPr/>
                      <p:nvPr/>
                    </p:nvPicPr>
                    <p:blipFill>
                      <a:blip r:embed="rId5"/>
                      <a:stretch>
                        <a:fillRect/>
                      </a:stretch>
                    </p:blipFill>
                    <p:spPr>
                      <a:xfrm>
                        <a:off x="1295400" y="2057400"/>
                        <a:ext cx="6248400" cy="4638383"/>
                      </a:xfrm>
                      <a:prstGeom prst="rect">
                        <a:avLst/>
                      </a:prstGeom>
                    </p:spPr>
                  </p:pic>
                </p:oleObj>
              </mc:Fallback>
            </mc:AlternateContent>
          </a:graphicData>
        </a:graphic>
      </p:graphicFrame>
    </p:spTree>
    <p:extLst>
      <p:ext uri="{BB962C8B-B14F-4D97-AF65-F5344CB8AC3E}">
        <p14:creationId xmlns:p14="http://schemas.microsoft.com/office/powerpoint/2010/main" val="171051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srcRect/>
          <a:stretch>
            <a:fillRect/>
          </a:stretch>
        </p:blipFill>
        <p:spPr bwMode="auto">
          <a:xfrm>
            <a:off x="511175" y="4953000"/>
            <a:ext cx="3375025" cy="1466850"/>
          </a:xfrm>
          <a:prstGeom prst="rect">
            <a:avLst/>
          </a:prstGeom>
          <a:noFill/>
          <a:ln w="9525">
            <a:noFill/>
            <a:miter lim="800000"/>
            <a:headEnd/>
            <a:tailEnd/>
          </a:ln>
        </p:spPr>
      </p:pic>
      <p:sp>
        <p:nvSpPr>
          <p:cNvPr id="14339" name="TextBox 1"/>
          <p:cNvSpPr txBox="1">
            <a:spLocks noChangeArrowheads="1"/>
          </p:cNvSpPr>
          <p:nvPr/>
        </p:nvSpPr>
        <p:spPr bwMode="auto">
          <a:xfrm>
            <a:off x="0" y="0"/>
            <a:ext cx="8382000" cy="584200"/>
          </a:xfrm>
          <a:prstGeom prst="rect">
            <a:avLst/>
          </a:prstGeom>
          <a:noFill/>
          <a:ln w="9525">
            <a:noFill/>
            <a:miter lim="800000"/>
            <a:headEnd/>
            <a:tailEnd/>
          </a:ln>
        </p:spPr>
        <p:txBody>
          <a:bodyPr>
            <a:prstTxWarp prst="textNoShape">
              <a:avLst/>
            </a:prstTxWarp>
            <a:spAutoFit/>
          </a:bodyPr>
          <a:lstStyle/>
          <a:p>
            <a:r>
              <a:rPr lang="en-US" sz="3200">
                <a:solidFill>
                  <a:srgbClr val="FF0000"/>
                </a:solidFill>
                <a:latin typeface="Calibri" charset="0"/>
              </a:rPr>
              <a:t>      Quick Review after the break</a:t>
            </a:r>
          </a:p>
        </p:txBody>
      </p:sp>
      <p:sp>
        <p:nvSpPr>
          <p:cNvPr id="14340" name="Rectangle 2"/>
          <p:cNvSpPr>
            <a:spLocks noChangeArrowheads="1"/>
          </p:cNvSpPr>
          <p:nvPr/>
        </p:nvSpPr>
        <p:spPr bwMode="auto">
          <a:xfrm>
            <a:off x="152400" y="533400"/>
            <a:ext cx="8991600" cy="1323975"/>
          </a:xfrm>
          <a:prstGeom prst="rect">
            <a:avLst/>
          </a:prstGeom>
          <a:noFill/>
          <a:ln w="9525">
            <a:noFill/>
            <a:miter lim="800000"/>
            <a:headEnd/>
            <a:tailEnd/>
          </a:ln>
        </p:spPr>
        <p:txBody>
          <a:bodyPr>
            <a:prstTxWarp prst="textNoShape">
              <a:avLst/>
            </a:prstTxWarp>
            <a:spAutoFit/>
          </a:bodyPr>
          <a:lstStyle/>
          <a:p>
            <a:r>
              <a:rPr lang="en-US" dirty="0">
                <a:solidFill>
                  <a:prstClr val="black"/>
                </a:solidFill>
                <a:latin typeface="Calibri" charset="0"/>
              </a:rPr>
              <a:t>If a spring is pulled </a:t>
            </a:r>
            <a:r>
              <a:rPr lang="en-US" dirty="0" smtClean="0">
                <a:solidFill>
                  <a:prstClr val="black"/>
                </a:solidFill>
                <a:latin typeface="Calibri" charset="0"/>
              </a:rPr>
              <a:t>and </a:t>
            </a:r>
            <a:r>
              <a:rPr lang="en-US" dirty="0">
                <a:solidFill>
                  <a:prstClr val="black"/>
                </a:solidFill>
                <a:latin typeface="Calibri" charset="0"/>
              </a:rPr>
              <a:t>released from rest, the plots shown below correspond </a:t>
            </a:r>
            <a:r>
              <a:rPr lang="en-US" dirty="0" smtClean="0">
                <a:solidFill>
                  <a:prstClr val="black"/>
                </a:solidFill>
                <a:latin typeface="Calibri" charset="0"/>
              </a:rPr>
              <a:t>to:</a:t>
            </a:r>
            <a:endParaRPr lang="en-US" dirty="0">
              <a:solidFill>
                <a:prstClr val="black"/>
              </a:solidFill>
              <a:latin typeface="Calibri" charset="0"/>
            </a:endParaRPr>
          </a:p>
          <a:p>
            <a:endParaRPr lang="en-US" sz="3200" dirty="0">
              <a:solidFill>
                <a:prstClr val="black"/>
              </a:solidFill>
              <a:latin typeface="Calibri" charset="0"/>
            </a:endParaRPr>
          </a:p>
        </p:txBody>
      </p:sp>
      <p:sp>
        <p:nvSpPr>
          <p:cNvPr id="14341" name="TextBox 5"/>
          <p:cNvSpPr txBox="1">
            <a:spLocks noChangeArrowheads="1"/>
          </p:cNvSpPr>
          <p:nvPr/>
        </p:nvSpPr>
        <p:spPr bwMode="auto">
          <a:xfrm>
            <a:off x="304800" y="1524000"/>
            <a:ext cx="533400" cy="369888"/>
          </a:xfrm>
          <a:prstGeom prst="rect">
            <a:avLst/>
          </a:prstGeom>
          <a:noFill/>
          <a:ln w="9525">
            <a:noFill/>
            <a:miter lim="800000"/>
            <a:headEnd/>
            <a:tailEnd/>
          </a:ln>
        </p:spPr>
        <p:txBody>
          <a:bodyPr>
            <a:prstTxWarp prst="textNoShape">
              <a:avLst/>
            </a:prstTxWarp>
            <a:spAutoFit/>
          </a:bodyPr>
          <a:lstStyle/>
          <a:p>
            <a:r>
              <a:rPr lang="en-US" sz="1800">
                <a:solidFill>
                  <a:prstClr val="black"/>
                </a:solidFill>
                <a:latin typeface="Calibri" charset="0"/>
              </a:rPr>
              <a:t>I</a:t>
            </a:r>
          </a:p>
        </p:txBody>
      </p:sp>
      <p:sp>
        <p:nvSpPr>
          <p:cNvPr id="14342" name="TextBox 6"/>
          <p:cNvSpPr txBox="1">
            <a:spLocks noChangeArrowheads="1"/>
          </p:cNvSpPr>
          <p:nvPr/>
        </p:nvSpPr>
        <p:spPr bwMode="auto">
          <a:xfrm>
            <a:off x="228600" y="3429000"/>
            <a:ext cx="533400" cy="369888"/>
          </a:xfrm>
          <a:prstGeom prst="rect">
            <a:avLst/>
          </a:prstGeom>
          <a:noFill/>
          <a:ln w="9525">
            <a:noFill/>
            <a:miter lim="800000"/>
            <a:headEnd/>
            <a:tailEnd/>
          </a:ln>
        </p:spPr>
        <p:txBody>
          <a:bodyPr>
            <a:prstTxWarp prst="textNoShape">
              <a:avLst/>
            </a:prstTxWarp>
            <a:spAutoFit/>
          </a:bodyPr>
          <a:lstStyle/>
          <a:p>
            <a:r>
              <a:rPr lang="en-US" sz="1800">
                <a:solidFill>
                  <a:prstClr val="black"/>
                </a:solidFill>
                <a:latin typeface="Calibri" charset="0"/>
              </a:rPr>
              <a:t>II</a:t>
            </a:r>
          </a:p>
        </p:txBody>
      </p:sp>
      <p:sp>
        <p:nvSpPr>
          <p:cNvPr id="14343" name="TextBox 7"/>
          <p:cNvSpPr txBox="1">
            <a:spLocks noChangeArrowheads="1"/>
          </p:cNvSpPr>
          <p:nvPr/>
        </p:nvSpPr>
        <p:spPr bwMode="auto">
          <a:xfrm>
            <a:off x="304800" y="5105400"/>
            <a:ext cx="533400" cy="369888"/>
          </a:xfrm>
          <a:prstGeom prst="rect">
            <a:avLst/>
          </a:prstGeom>
          <a:noFill/>
          <a:ln w="9525">
            <a:noFill/>
            <a:miter lim="800000"/>
            <a:headEnd/>
            <a:tailEnd/>
          </a:ln>
        </p:spPr>
        <p:txBody>
          <a:bodyPr>
            <a:prstTxWarp prst="textNoShape">
              <a:avLst/>
            </a:prstTxWarp>
            <a:spAutoFit/>
          </a:bodyPr>
          <a:lstStyle/>
          <a:p>
            <a:r>
              <a:rPr lang="en-US" sz="1800">
                <a:solidFill>
                  <a:prstClr val="black"/>
                </a:solidFill>
                <a:latin typeface="Calibri" charset="0"/>
              </a:rPr>
              <a:t>III</a:t>
            </a:r>
          </a:p>
        </p:txBody>
      </p:sp>
      <p:sp>
        <p:nvSpPr>
          <p:cNvPr id="10" name="TextBox 9"/>
          <p:cNvSpPr txBox="1"/>
          <p:nvPr/>
        </p:nvSpPr>
        <p:spPr>
          <a:xfrm>
            <a:off x="3581400" y="1676400"/>
            <a:ext cx="5638800" cy="4062650"/>
          </a:xfrm>
          <a:prstGeom prst="rect">
            <a:avLst/>
          </a:prstGeom>
          <a:noFill/>
        </p:spPr>
        <p:txBody>
          <a:bodyPr>
            <a:prstTxWarp prst="textNoShape">
              <a:avLst/>
            </a:prstTxWarp>
            <a:spAutoFit/>
          </a:bodyPr>
          <a:lstStyle/>
          <a:p>
            <a:pPr marL="342900" indent="-342900">
              <a:buFontTx/>
              <a:buAutoNum type="alphaUcParenR"/>
            </a:pPr>
            <a:r>
              <a:rPr lang="en-US" sz="2600" dirty="0">
                <a:solidFill>
                  <a:prstClr val="black"/>
                </a:solidFill>
                <a:latin typeface="Calibri" charset="0"/>
              </a:rPr>
              <a:t>I: velocity, </a:t>
            </a:r>
            <a:r>
              <a:rPr lang="en-US" sz="2600" dirty="0" err="1">
                <a:solidFill>
                  <a:prstClr val="black"/>
                </a:solidFill>
                <a:latin typeface="Calibri" charset="0"/>
              </a:rPr>
              <a:t>II:position</a:t>
            </a:r>
            <a:r>
              <a:rPr lang="en-US" sz="2600" dirty="0">
                <a:solidFill>
                  <a:prstClr val="black"/>
                </a:solidFill>
                <a:latin typeface="Calibri" charset="0"/>
              </a:rPr>
              <a:t>, </a:t>
            </a:r>
            <a:r>
              <a:rPr lang="en-US" sz="2600" dirty="0" err="1">
                <a:solidFill>
                  <a:prstClr val="black"/>
                </a:solidFill>
                <a:latin typeface="Calibri" charset="0"/>
              </a:rPr>
              <a:t>III:acceleration</a:t>
            </a:r>
            <a:endParaRPr lang="en-US" sz="2600" dirty="0">
              <a:solidFill>
                <a:prstClr val="black"/>
              </a:solidFill>
              <a:latin typeface="Calibri" charset="0"/>
            </a:endParaRPr>
          </a:p>
          <a:p>
            <a:pPr marL="342900" indent="-342900"/>
            <a:endParaRPr lang="en-US" sz="2600" dirty="0">
              <a:solidFill>
                <a:prstClr val="black"/>
              </a:solidFill>
              <a:latin typeface="Calibri" charset="0"/>
            </a:endParaRPr>
          </a:p>
          <a:p>
            <a:pPr marL="342900" indent="-342900"/>
            <a:r>
              <a:rPr lang="en-US" sz="2600" dirty="0">
                <a:solidFill>
                  <a:prstClr val="black"/>
                </a:solidFill>
                <a:latin typeface="Calibri" charset="0"/>
              </a:rPr>
              <a:t>B) I: position, </a:t>
            </a:r>
            <a:r>
              <a:rPr lang="en-US" sz="2600" dirty="0" err="1">
                <a:solidFill>
                  <a:prstClr val="black"/>
                </a:solidFill>
                <a:latin typeface="Calibri" charset="0"/>
              </a:rPr>
              <a:t>II:velocity</a:t>
            </a:r>
            <a:r>
              <a:rPr lang="en-US" sz="2600" dirty="0">
                <a:solidFill>
                  <a:prstClr val="black"/>
                </a:solidFill>
                <a:latin typeface="Calibri" charset="0"/>
              </a:rPr>
              <a:t>, </a:t>
            </a:r>
            <a:r>
              <a:rPr lang="en-US" sz="2600" dirty="0" err="1">
                <a:solidFill>
                  <a:prstClr val="black"/>
                </a:solidFill>
                <a:latin typeface="Calibri" charset="0"/>
              </a:rPr>
              <a:t>III:acceleration</a:t>
            </a:r>
            <a:endParaRPr lang="en-US" sz="2600" dirty="0">
              <a:solidFill>
                <a:prstClr val="black"/>
              </a:solidFill>
              <a:latin typeface="Calibri" charset="0"/>
            </a:endParaRPr>
          </a:p>
          <a:p>
            <a:pPr marL="342900" indent="-342900"/>
            <a:endParaRPr lang="en-US" sz="2600" dirty="0">
              <a:solidFill>
                <a:prstClr val="black"/>
              </a:solidFill>
              <a:latin typeface="Calibri" charset="0"/>
            </a:endParaRPr>
          </a:p>
          <a:p>
            <a:pPr marL="342900" indent="-342900">
              <a:buFontTx/>
              <a:buAutoNum type="alphaUcParenR" startAt="3"/>
            </a:pPr>
            <a:r>
              <a:rPr lang="en-US" sz="2600" dirty="0">
                <a:solidFill>
                  <a:prstClr val="black"/>
                </a:solidFill>
                <a:latin typeface="Calibri" charset="0"/>
              </a:rPr>
              <a:t>I: acceleration, </a:t>
            </a:r>
            <a:r>
              <a:rPr lang="en-US" sz="2600" dirty="0" err="1">
                <a:solidFill>
                  <a:prstClr val="black"/>
                </a:solidFill>
                <a:latin typeface="Calibri" charset="0"/>
              </a:rPr>
              <a:t>II:velocity</a:t>
            </a:r>
            <a:r>
              <a:rPr lang="en-US" sz="2600" dirty="0">
                <a:solidFill>
                  <a:prstClr val="black"/>
                </a:solidFill>
                <a:latin typeface="Calibri" charset="0"/>
              </a:rPr>
              <a:t>, </a:t>
            </a:r>
            <a:r>
              <a:rPr lang="en-US" sz="2600" dirty="0" err="1">
                <a:solidFill>
                  <a:prstClr val="black"/>
                </a:solidFill>
                <a:latin typeface="Calibri" charset="0"/>
              </a:rPr>
              <a:t>III:position</a:t>
            </a:r>
            <a:endParaRPr lang="en-US" sz="2600" dirty="0">
              <a:solidFill>
                <a:prstClr val="black"/>
              </a:solidFill>
              <a:latin typeface="Calibri" charset="0"/>
            </a:endParaRPr>
          </a:p>
          <a:p>
            <a:pPr marL="342900" indent="-342900">
              <a:buFontTx/>
              <a:buAutoNum type="alphaUcParenR" startAt="3"/>
            </a:pPr>
            <a:endParaRPr lang="en-US" sz="2600" dirty="0">
              <a:solidFill>
                <a:prstClr val="black"/>
              </a:solidFill>
              <a:latin typeface="Calibri" charset="0"/>
            </a:endParaRPr>
          </a:p>
          <a:p>
            <a:pPr marL="342900" indent="-342900">
              <a:buFontTx/>
              <a:buAutoNum type="alphaUcParenR" startAt="3"/>
            </a:pPr>
            <a:r>
              <a:rPr lang="en-US" sz="2600" dirty="0">
                <a:solidFill>
                  <a:prstClr val="black"/>
                </a:solidFill>
                <a:latin typeface="Calibri" charset="0"/>
              </a:rPr>
              <a:t>I: velocity, </a:t>
            </a:r>
            <a:r>
              <a:rPr lang="en-US" sz="2600" dirty="0" err="1">
                <a:solidFill>
                  <a:prstClr val="black"/>
                </a:solidFill>
                <a:latin typeface="Calibri" charset="0"/>
              </a:rPr>
              <a:t>II:acceleration</a:t>
            </a:r>
            <a:r>
              <a:rPr lang="en-US" sz="2600" dirty="0">
                <a:solidFill>
                  <a:prstClr val="black"/>
                </a:solidFill>
                <a:latin typeface="Calibri" charset="0"/>
              </a:rPr>
              <a:t>, </a:t>
            </a:r>
            <a:r>
              <a:rPr lang="en-US" sz="2600" dirty="0" err="1">
                <a:solidFill>
                  <a:prstClr val="black"/>
                </a:solidFill>
                <a:latin typeface="Calibri" charset="0"/>
              </a:rPr>
              <a:t>III:position</a:t>
            </a:r>
            <a:endParaRPr lang="en-US" sz="2600" dirty="0">
              <a:solidFill>
                <a:prstClr val="black"/>
              </a:solidFill>
              <a:latin typeface="Calibri" charset="0"/>
            </a:endParaRPr>
          </a:p>
          <a:p>
            <a:pPr marL="342900" indent="-342900">
              <a:buFontTx/>
              <a:buAutoNum type="alphaUcParenR" startAt="3"/>
            </a:pPr>
            <a:endParaRPr lang="en-US" sz="2600" dirty="0">
              <a:solidFill>
                <a:prstClr val="black"/>
              </a:solidFill>
              <a:latin typeface="Calibri" charset="0"/>
            </a:endParaRPr>
          </a:p>
          <a:p>
            <a:pPr marL="342900" indent="-342900">
              <a:buFontTx/>
              <a:buAutoNum type="alphaUcParenR" startAt="3"/>
            </a:pPr>
            <a:r>
              <a:rPr lang="en-US" sz="2600" dirty="0">
                <a:solidFill>
                  <a:prstClr val="black"/>
                </a:solidFill>
                <a:latin typeface="Calibri" charset="0"/>
              </a:rPr>
              <a:t>I do not have enough </a:t>
            </a:r>
            <a:r>
              <a:rPr lang="en-US" sz="2600" dirty="0" smtClean="0">
                <a:solidFill>
                  <a:prstClr val="black"/>
                </a:solidFill>
                <a:latin typeface="Calibri" charset="0"/>
              </a:rPr>
              <a:t>information! </a:t>
            </a:r>
            <a:endParaRPr lang="en-US" sz="2600" dirty="0">
              <a:solidFill>
                <a:prstClr val="black"/>
              </a:solidFill>
              <a:latin typeface="Calibri" charset="0"/>
            </a:endParaRPr>
          </a:p>
          <a:p>
            <a:pPr marL="342900" indent="-342900"/>
            <a:endParaRPr lang="en-US" dirty="0">
              <a:solidFill>
                <a:prstClr val="black"/>
              </a:solidFill>
              <a:latin typeface="Calibri" charset="0"/>
            </a:endParaRPr>
          </a:p>
        </p:txBody>
      </p:sp>
      <p:pic>
        <p:nvPicPr>
          <p:cNvPr id="14345" name="Picture 1"/>
          <p:cNvPicPr>
            <a:picLocks noChangeAspect="1" noChangeArrowheads="1"/>
          </p:cNvPicPr>
          <p:nvPr/>
        </p:nvPicPr>
        <p:blipFill>
          <a:blip r:embed="rId4"/>
          <a:srcRect/>
          <a:stretch>
            <a:fillRect/>
          </a:stretch>
        </p:blipFill>
        <p:spPr bwMode="auto">
          <a:xfrm>
            <a:off x="533400" y="1524000"/>
            <a:ext cx="2895600" cy="1628775"/>
          </a:xfrm>
          <a:prstGeom prst="rect">
            <a:avLst/>
          </a:prstGeom>
          <a:noFill/>
          <a:ln w="9525">
            <a:noFill/>
            <a:miter lim="800000"/>
            <a:headEnd/>
            <a:tailEnd/>
          </a:ln>
        </p:spPr>
      </p:pic>
      <p:pic>
        <p:nvPicPr>
          <p:cNvPr id="14346" name="Picture 2"/>
          <p:cNvPicPr>
            <a:picLocks noChangeAspect="1" noChangeArrowheads="1"/>
          </p:cNvPicPr>
          <p:nvPr/>
        </p:nvPicPr>
        <p:blipFill>
          <a:blip r:embed="rId5"/>
          <a:srcRect/>
          <a:stretch>
            <a:fillRect/>
          </a:stretch>
        </p:blipFill>
        <p:spPr bwMode="auto">
          <a:xfrm>
            <a:off x="609600" y="3124200"/>
            <a:ext cx="2924175"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a:t>
            </a:fld>
            <a:endParaRPr lang="en-US">
              <a:solidFill>
                <a:srgbClr val="000000"/>
              </a:solidFill>
            </a:endParaRPr>
          </a:p>
        </p:txBody>
      </p:sp>
      <p:sp>
        <p:nvSpPr>
          <p:cNvPr id="3" name="TextBox 2"/>
          <p:cNvSpPr txBox="1"/>
          <p:nvPr/>
        </p:nvSpPr>
        <p:spPr>
          <a:xfrm>
            <a:off x="16936" y="135470"/>
            <a:ext cx="8923863" cy="954107"/>
          </a:xfrm>
          <a:prstGeom prst="rect">
            <a:avLst/>
          </a:prstGeom>
          <a:noFill/>
        </p:spPr>
        <p:txBody>
          <a:bodyPr wrap="square" rtlCol="0">
            <a:spAutoFit/>
          </a:bodyPr>
          <a:lstStyle/>
          <a:p>
            <a:r>
              <a:rPr lang="en-US" sz="2800" smtClean="0">
                <a:solidFill>
                  <a:srgbClr val="000000"/>
                </a:solidFill>
              </a:rPr>
              <a:t>For the previous situation, what happens to the period of motion if the initial displacement is increased by 4?</a:t>
            </a:r>
          </a:p>
        </p:txBody>
      </p:sp>
      <p:sp>
        <p:nvSpPr>
          <p:cNvPr id="6" name="TextBox 5"/>
          <p:cNvSpPr txBox="1"/>
          <p:nvPr/>
        </p:nvSpPr>
        <p:spPr>
          <a:xfrm>
            <a:off x="440267" y="1947334"/>
            <a:ext cx="3377848" cy="2246769"/>
          </a:xfrm>
          <a:prstGeom prst="rect">
            <a:avLst/>
          </a:prstGeom>
          <a:noFill/>
        </p:spPr>
        <p:txBody>
          <a:bodyPr wrap="none" rtlCol="0">
            <a:spAutoFit/>
          </a:bodyPr>
          <a:lstStyle/>
          <a:p>
            <a:pPr marL="514350" indent="-514350">
              <a:buFontTx/>
              <a:buAutoNum type="alphaUcParenR"/>
            </a:pPr>
            <a:r>
              <a:rPr lang="en-US" sz="2800">
                <a:solidFill>
                  <a:srgbClr val="000000"/>
                </a:solidFill>
              </a:rPr>
              <a:t> Increases by 2x</a:t>
            </a:r>
          </a:p>
          <a:p>
            <a:pPr marL="514350" indent="-514350">
              <a:buFontTx/>
              <a:buAutoNum type="alphaUcParenR"/>
            </a:pPr>
            <a:r>
              <a:rPr lang="en-US" sz="2800">
                <a:solidFill>
                  <a:srgbClr val="000000"/>
                </a:solidFill>
              </a:rPr>
              <a:t> Increases by 4x</a:t>
            </a:r>
          </a:p>
          <a:p>
            <a:pPr marL="514350" indent="-514350">
              <a:buFontTx/>
              <a:buAutoNum type="alphaUcParenR"/>
            </a:pPr>
            <a:r>
              <a:rPr lang="en-US" sz="2800">
                <a:solidFill>
                  <a:srgbClr val="000000"/>
                </a:solidFill>
              </a:rPr>
              <a:t> unchanged</a:t>
            </a:r>
          </a:p>
          <a:p>
            <a:pPr marL="514350" indent="-514350">
              <a:buFontTx/>
              <a:buAutoNum type="alphaUcParenR"/>
            </a:pPr>
            <a:r>
              <a:rPr lang="en-US" sz="2800">
                <a:solidFill>
                  <a:srgbClr val="000000"/>
                </a:solidFill>
              </a:rPr>
              <a:t>Decreases by 2x</a:t>
            </a:r>
          </a:p>
          <a:p>
            <a:pPr marL="514350" indent="-514350">
              <a:buFontTx/>
              <a:buAutoNum type="alphaUcParenR"/>
            </a:pPr>
            <a:r>
              <a:rPr lang="en-US" sz="2800">
                <a:solidFill>
                  <a:srgbClr val="000000"/>
                </a:solidFill>
              </a:rPr>
              <a:t>Decreases by 4x</a:t>
            </a:r>
          </a:p>
        </p:txBody>
      </p:sp>
    </p:spTree>
    <p:extLst>
      <p:ext uri="{BB962C8B-B14F-4D97-AF65-F5344CB8AC3E}">
        <p14:creationId xmlns:p14="http://schemas.microsoft.com/office/powerpoint/2010/main" val="253163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err="1">
                <a:solidFill>
                  <a:srgbClr val="000066"/>
                </a:solidFill>
                <a:latin typeface="Calibri"/>
              </a:rPr>
              <a:t>Underdamped</a:t>
            </a:r>
            <a:r>
              <a:rPr lang="en-US" sz="4400" dirty="0">
                <a:solidFill>
                  <a:srgbClr val="000066"/>
                </a:solidFill>
                <a:latin typeface="Calibri"/>
              </a:rPr>
              <a:t> Oscillations</a:t>
            </a:r>
          </a:p>
        </p:txBody>
      </p:sp>
      <p:sp>
        <p:nvSpPr>
          <p:cNvPr id="15363" name="Text Box 4"/>
          <p:cNvSpPr txBox="1">
            <a:spLocks noChangeArrowheads="1"/>
          </p:cNvSpPr>
          <p:nvPr/>
        </p:nvSpPr>
        <p:spPr bwMode="auto">
          <a:xfrm>
            <a:off x="0" y="1035050"/>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solidFill>
                  <a:prstClr val="black"/>
                </a:solidFill>
                <a:latin typeface="Calibri" charset="0"/>
              </a:rPr>
              <a:t>     An </a:t>
            </a:r>
            <a:r>
              <a:rPr lang="en-US" sz="2800" i="1" dirty="0" err="1">
                <a:solidFill>
                  <a:srgbClr val="CC0000"/>
                </a:solidFill>
                <a:latin typeface="Calibri" charset="0"/>
              </a:rPr>
              <a:t>underdamped</a:t>
            </a:r>
            <a:r>
              <a:rPr lang="en-US" sz="2800" i="1" dirty="0">
                <a:solidFill>
                  <a:srgbClr val="CC0000"/>
                </a:solidFill>
                <a:latin typeface="Calibri" charset="0"/>
              </a:rPr>
              <a:t> oscillation </a:t>
            </a:r>
            <a:r>
              <a:rPr lang="en-US" sz="2800" i="1" dirty="0">
                <a:solidFill>
                  <a:prstClr val="black"/>
                </a:solidFill>
                <a:latin typeface="Calibri" charset="0"/>
              </a:rPr>
              <a:t> with</a:t>
            </a:r>
            <a:r>
              <a:rPr lang="en-US" sz="2800" i="1" dirty="0">
                <a:solidFill>
                  <a:prstClr val="black"/>
                </a:solidFill>
                <a:latin typeface="Symbol" charset="2"/>
              </a:rPr>
              <a:t> </a:t>
            </a:r>
            <a:r>
              <a:rPr lang="en-US" sz="2800" i="1" dirty="0" smtClean="0">
                <a:solidFill>
                  <a:prstClr val="black"/>
                </a:solidFill>
                <a:latin typeface="Symbol" charset="2"/>
              </a:rPr>
              <a:t>β&lt;ω</a:t>
            </a:r>
            <a:r>
              <a:rPr lang="en-US" sz="2800" i="1" baseline="-25000" dirty="0" smtClean="0">
                <a:solidFill>
                  <a:prstClr val="black"/>
                </a:solidFill>
                <a:latin typeface="Symbol" charset="2"/>
              </a:rPr>
              <a:t>0</a:t>
            </a:r>
            <a:r>
              <a:rPr lang="en-US" sz="2800" dirty="0" smtClean="0">
                <a:solidFill>
                  <a:prstClr val="black"/>
                </a:solidFill>
                <a:latin typeface="Symbol" charset="2"/>
              </a:rPr>
              <a:t> </a:t>
            </a:r>
            <a:r>
              <a:rPr lang="en-US" sz="2800" dirty="0">
                <a:solidFill>
                  <a:prstClr val="black"/>
                </a:solidFill>
                <a:latin typeface="Calibri" charset="0"/>
              </a:rPr>
              <a:t>:</a:t>
            </a:r>
          </a:p>
        </p:txBody>
      </p:sp>
      <p:pic>
        <p:nvPicPr>
          <p:cNvPr id="15364" name="Picture 6" descr="14_22"/>
          <p:cNvPicPr>
            <a:picLocks noChangeAspect="1" noChangeArrowheads="1"/>
          </p:cNvPicPr>
          <p:nvPr/>
        </p:nvPicPr>
        <p:blipFill>
          <a:blip r:embed="rId3"/>
          <a:srcRect/>
          <a:stretch>
            <a:fillRect/>
          </a:stretch>
        </p:blipFill>
        <p:spPr bwMode="auto">
          <a:xfrm>
            <a:off x="228600" y="2133600"/>
            <a:ext cx="4724400" cy="4381500"/>
          </a:xfrm>
          <a:prstGeom prst="rect">
            <a:avLst/>
          </a:prstGeom>
          <a:noFill/>
          <a:ln w="9525">
            <a:noFill/>
            <a:miter lim="800000"/>
            <a:headEnd/>
            <a:tailEnd/>
          </a:ln>
        </p:spPr>
      </p:pic>
      <p:pic>
        <p:nvPicPr>
          <p:cNvPr id="15365" name="Picture 3"/>
          <p:cNvPicPr>
            <a:picLocks noChangeAspect="1" noChangeArrowheads="1"/>
          </p:cNvPicPr>
          <p:nvPr/>
        </p:nvPicPr>
        <p:blipFill>
          <a:blip r:embed="rId4"/>
          <a:srcRect/>
          <a:stretch>
            <a:fillRect/>
          </a:stretch>
        </p:blipFill>
        <p:spPr bwMode="auto">
          <a:xfrm>
            <a:off x="4572000" y="2057400"/>
            <a:ext cx="4572000" cy="1138238"/>
          </a:xfrm>
          <a:prstGeom prst="rect">
            <a:avLst/>
          </a:prstGeom>
          <a:noFill/>
          <a:ln w="9525">
            <a:noFill/>
            <a:miter lim="800000"/>
            <a:headEnd/>
            <a:tailEnd/>
          </a:ln>
        </p:spPr>
      </p:pic>
      <p:pic>
        <p:nvPicPr>
          <p:cNvPr id="15366" name="Picture 4"/>
          <p:cNvPicPr>
            <a:picLocks noChangeAspect="1" noChangeArrowheads="1"/>
          </p:cNvPicPr>
          <p:nvPr/>
        </p:nvPicPr>
        <p:blipFill>
          <a:blip r:embed="rId5"/>
          <a:srcRect/>
          <a:stretch>
            <a:fillRect/>
          </a:stretch>
        </p:blipFill>
        <p:spPr bwMode="auto">
          <a:xfrm>
            <a:off x="1524000" y="5257800"/>
            <a:ext cx="3352800" cy="1247775"/>
          </a:xfrm>
          <a:prstGeom prst="rect">
            <a:avLst/>
          </a:prstGeom>
          <a:noFill/>
          <a:ln w="9525">
            <a:noFill/>
            <a:miter lim="800000"/>
            <a:headEnd/>
            <a:tailEnd/>
          </a:ln>
        </p:spPr>
      </p:pic>
      <p:sp>
        <p:nvSpPr>
          <p:cNvPr id="15367" name="Rectangle 10"/>
          <p:cNvSpPr>
            <a:spLocks noChangeArrowheads="1"/>
          </p:cNvSpPr>
          <p:nvPr/>
        </p:nvSpPr>
        <p:spPr bwMode="auto">
          <a:xfrm>
            <a:off x="4800600" y="5334000"/>
            <a:ext cx="4572000" cy="954088"/>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Note that damping </a:t>
            </a:r>
            <a:r>
              <a:rPr lang="en-US" sz="2800" b="1" i="1">
                <a:solidFill>
                  <a:srgbClr val="CC0000"/>
                </a:solidFill>
                <a:latin typeface="Calibri" charset="0"/>
              </a:rPr>
              <a:t>reduces</a:t>
            </a:r>
            <a:r>
              <a:rPr lang="en-US" sz="2800">
                <a:solidFill>
                  <a:prstClr val="black"/>
                </a:solidFill>
                <a:latin typeface="Calibri" charset="0"/>
              </a:rPr>
              <a:t>  the oscillation frequency.</a:t>
            </a:r>
          </a:p>
        </p:txBody>
      </p:sp>
      <p:pic>
        <p:nvPicPr>
          <p:cNvPr id="15368" name="Picture 1"/>
          <p:cNvPicPr>
            <a:picLocks noChangeAspect="1" noChangeArrowheads="1"/>
          </p:cNvPicPr>
          <p:nvPr/>
        </p:nvPicPr>
        <p:blipFill>
          <a:blip r:embed="rId6"/>
          <a:srcRect/>
          <a:stretch>
            <a:fillRect/>
          </a:stretch>
        </p:blipFill>
        <p:spPr bwMode="auto">
          <a:xfrm>
            <a:off x="6248400" y="3124200"/>
            <a:ext cx="1295400" cy="474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err="1">
                <a:solidFill>
                  <a:srgbClr val="000066"/>
                </a:solidFill>
                <a:latin typeface="Calibri"/>
              </a:rPr>
              <a:t>Overdamped</a:t>
            </a:r>
            <a:r>
              <a:rPr lang="en-US" sz="4400" dirty="0">
                <a:solidFill>
                  <a:srgbClr val="000066"/>
                </a:solidFill>
                <a:latin typeface="Calibri"/>
              </a:rPr>
              <a:t> Oscillations</a:t>
            </a:r>
          </a:p>
        </p:txBody>
      </p:sp>
      <p:sp>
        <p:nvSpPr>
          <p:cNvPr id="16387" name="Text Box 4"/>
          <p:cNvSpPr txBox="1">
            <a:spLocks noChangeArrowheads="1"/>
          </p:cNvSpPr>
          <p:nvPr/>
        </p:nvSpPr>
        <p:spPr bwMode="auto">
          <a:xfrm>
            <a:off x="0" y="762000"/>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solidFill>
                  <a:prstClr val="black"/>
                </a:solidFill>
                <a:latin typeface="Calibri" charset="0"/>
              </a:rPr>
              <a:t>     An </a:t>
            </a:r>
            <a:r>
              <a:rPr lang="en-US" sz="2800" i="1" dirty="0" err="1">
                <a:solidFill>
                  <a:srgbClr val="CC0000"/>
                </a:solidFill>
                <a:latin typeface="Calibri" charset="0"/>
              </a:rPr>
              <a:t>overdamped</a:t>
            </a:r>
            <a:r>
              <a:rPr lang="en-US" sz="2800" i="1" dirty="0">
                <a:solidFill>
                  <a:srgbClr val="CC0000"/>
                </a:solidFill>
                <a:latin typeface="Calibri" charset="0"/>
              </a:rPr>
              <a:t> oscillation </a:t>
            </a:r>
            <a:r>
              <a:rPr lang="en-US" sz="2800" i="1" dirty="0">
                <a:solidFill>
                  <a:prstClr val="black"/>
                </a:solidFill>
                <a:latin typeface="Calibri" charset="0"/>
              </a:rPr>
              <a:t> with</a:t>
            </a:r>
            <a:r>
              <a:rPr lang="en-US" sz="2800" i="1" dirty="0">
                <a:solidFill>
                  <a:prstClr val="black"/>
                </a:solidFill>
                <a:latin typeface="Symbol" charset="2"/>
              </a:rPr>
              <a:t> </a:t>
            </a:r>
            <a:r>
              <a:rPr lang="en-US" sz="2800" i="1" dirty="0" smtClean="0">
                <a:solidFill>
                  <a:prstClr val="black"/>
                </a:solidFill>
                <a:latin typeface="Symbol" charset="2"/>
              </a:rPr>
              <a:t>β&gt;ω</a:t>
            </a:r>
            <a:r>
              <a:rPr lang="en-US" sz="2800" i="1" baseline="-25000" dirty="0" smtClean="0">
                <a:solidFill>
                  <a:prstClr val="black"/>
                </a:solidFill>
                <a:latin typeface="Symbol" charset="2"/>
              </a:rPr>
              <a:t>0</a:t>
            </a:r>
            <a:r>
              <a:rPr lang="en-US" sz="2800" dirty="0" smtClean="0">
                <a:solidFill>
                  <a:prstClr val="black"/>
                </a:solidFill>
                <a:latin typeface="Symbol" charset="2"/>
              </a:rPr>
              <a:t>  </a:t>
            </a:r>
            <a:r>
              <a:rPr lang="en-US" sz="2800" dirty="0">
                <a:solidFill>
                  <a:prstClr val="black"/>
                </a:solidFill>
                <a:latin typeface="Calibri" charset="0"/>
              </a:rPr>
              <a:t>:</a:t>
            </a:r>
          </a:p>
        </p:txBody>
      </p:sp>
      <p:pic>
        <p:nvPicPr>
          <p:cNvPr id="16388" name="Picture 2"/>
          <p:cNvPicPr>
            <a:picLocks noChangeAspect="1" noChangeArrowheads="1"/>
          </p:cNvPicPr>
          <p:nvPr/>
        </p:nvPicPr>
        <p:blipFill>
          <a:blip r:embed="rId3"/>
          <a:srcRect/>
          <a:stretch>
            <a:fillRect/>
          </a:stretch>
        </p:blipFill>
        <p:spPr bwMode="auto">
          <a:xfrm>
            <a:off x="0" y="1600200"/>
            <a:ext cx="4267200" cy="3200400"/>
          </a:xfrm>
          <a:prstGeom prst="rect">
            <a:avLst/>
          </a:prstGeom>
          <a:noFill/>
          <a:ln w="9525">
            <a:noFill/>
            <a:miter lim="800000"/>
            <a:headEnd/>
            <a:tailEnd/>
          </a:ln>
        </p:spPr>
      </p:pic>
      <p:pic>
        <p:nvPicPr>
          <p:cNvPr id="16389" name="Picture 4"/>
          <p:cNvPicPr>
            <a:picLocks noChangeAspect="1" noChangeArrowheads="1"/>
          </p:cNvPicPr>
          <p:nvPr/>
        </p:nvPicPr>
        <p:blipFill>
          <a:blip r:embed="rId4"/>
          <a:srcRect/>
          <a:stretch>
            <a:fillRect/>
          </a:stretch>
        </p:blipFill>
        <p:spPr bwMode="auto">
          <a:xfrm>
            <a:off x="1447800" y="1524000"/>
            <a:ext cx="7696200" cy="1023938"/>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4191000" y="2895600"/>
            <a:ext cx="4538663" cy="881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76200"/>
            <a:ext cx="9144000"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4400" dirty="0">
                <a:solidFill>
                  <a:srgbClr val="000066"/>
                </a:solidFill>
                <a:latin typeface="Calibri"/>
              </a:rPr>
              <a:t>Critically damped Oscillations</a:t>
            </a:r>
          </a:p>
        </p:txBody>
      </p:sp>
      <p:pic>
        <p:nvPicPr>
          <p:cNvPr id="17411" name="Picture 3"/>
          <p:cNvPicPr>
            <a:picLocks noChangeAspect="1" noChangeArrowheads="1"/>
          </p:cNvPicPr>
          <p:nvPr/>
        </p:nvPicPr>
        <p:blipFill>
          <a:blip r:embed="rId3"/>
          <a:srcRect/>
          <a:stretch>
            <a:fillRect/>
          </a:stretch>
        </p:blipFill>
        <p:spPr bwMode="auto">
          <a:xfrm>
            <a:off x="1447800" y="1447800"/>
            <a:ext cx="7158038" cy="1462088"/>
          </a:xfrm>
          <a:prstGeom prst="rect">
            <a:avLst/>
          </a:prstGeom>
          <a:noFill/>
          <a:ln w="9525">
            <a:noFill/>
            <a:miter lim="800000"/>
            <a:headEnd/>
            <a:tailEnd/>
          </a:ln>
        </p:spPr>
      </p:pic>
      <p:pic>
        <p:nvPicPr>
          <p:cNvPr id="17412" name="Picture 5"/>
          <p:cNvPicPr>
            <a:picLocks noChangeAspect="1" noChangeArrowheads="1"/>
          </p:cNvPicPr>
          <p:nvPr/>
        </p:nvPicPr>
        <p:blipFill>
          <a:blip r:embed="rId4"/>
          <a:srcRect/>
          <a:stretch>
            <a:fillRect/>
          </a:stretch>
        </p:blipFill>
        <p:spPr bwMode="auto">
          <a:xfrm>
            <a:off x="304800" y="3124200"/>
            <a:ext cx="4772025" cy="3505200"/>
          </a:xfrm>
          <a:prstGeom prst="rect">
            <a:avLst/>
          </a:prstGeom>
          <a:noFill/>
          <a:ln w="9525">
            <a:noFill/>
            <a:miter lim="800000"/>
            <a:headEnd/>
            <a:tailEnd/>
          </a:ln>
        </p:spPr>
      </p:pic>
      <p:pic>
        <p:nvPicPr>
          <p:cNvPr id="17413" name="Picture 4"/>
          <p:cNvPicPr>
            <a:picLocks noChangeAspect="1" noChangeArrowheads="1"/>
          </p:cNvPicPr>
          <p:nvPr/>
        </p:nvPicPr>
        <p:blipFill>
          <a:blip r:embed="rId5"/>
          <a:srcRect/>
          <a:stretch>
            <a:fillRect/>
          </a:stretch>
        </p:blipFill>
        <p:spPr bwMode="auto">
          <a:xfrm>
            <a:off x="2667000" y="2514600"/>
            <a:ext cx="5289550" cy="952500"/>
          </a:xfrm>
          <a:prstGeom prst="rect">
            <a:avLst/>
          </a:prstGeom>
          <a:noFill/>
          <a:ln w="9525">
            <a:noFill/>
            <a:miter lim="800000"/>
            <a:headEnd/>
            <a:tailEnd/>
          </a:ln>
        </p:spPr>
      </p:pic>
      <p:sp>
        <p:nvSpPr>
          <p:cNvPr id="17414" name="Text Box 4"/>
          <p:cNvSpPr txBox="1">
            <a:spLocks noChangeArrowheads="1"/>
          </p:cNvSpPr>
          <p:nvPr/>
        </p:nvSpPr>
        <p:spPr bwMode="auto">
          <a:xfrm>
            <a:off x="0" y="1035050"/>
            <a:ext cx="92964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solidFill>
                  <a:prstClr val="black"/>
                </a:solidFill>
                <a:latin typeface="Calibri" charset="0"/>
              </a:rPr>
              <a:t>     A critically damped </a:t>
            </a:r>
            <a:r>
              <a:rPr lang="en-US" sz="2800" i="1" dirty="0">
                <a:solidFill>
                  <a:srgbClr val="CC0000"/>
                </a:solidFill>
                <a:latin typeface="Calibri" charset="0"/>
              </a:rPr>
              <a:t>oscillation </a:t>
            </a:r>
            <a:r>
              <a:rPr lang="en-US" sz="2800" i="1" dirty="0">
                <a:solidFill>
                  <a:prstClr val="black"/>
                </a:solidFill>
                <a:latin typeface="Calibri" charset="0"/>
              </a:rPr>
              <a:t> </a:t>
            </a:r>
            <a:r>
              <a:rPr lang="en-US" sz="2800" i="1" dirty="0" smtClean="0">
                <a:solidFill>
                  <a:prstClr val="black"/>
                </a:solidFill>
                <a:latin typeface="Calibri" charset="0"/>
              </a:rPr>
              <a:t>with </a:t>
            </a:r>
            <a:r>
              <a:rPr lang="en-US" sz="2800" i="1" dirty="0" smtClean="0">
                <a:solidFill>
                  <a:prstClr val="black"/>
                </a:solidFill>
                <a:latin typeface="Symbol" charset="2"/>
              </a:rPr>
              <a:t>β=ω</a:t>
            </a:r>
            <a:r>
              <a:rPr lang="en-US" sz="2800" i="1" baseline="-25000" dirty="0" smtClean="0">
                <a:solidFill>
                  <a:prstClr val="black"/>
                </a:solidFill>
                <a:latin typeface="Symbol" charset="2"/>
              </a:rPr>
              <a:t>0</a:t>
            </a:r>
            <a:r>
              <a:rPr lang="en-US" sz="2800" dirty="0" smtClean="0">
                <a:solidFill>
                  <a:prstClr val="black"/>
                </a:solidFill>
                <a:latin typeface="Symbol" charset="2"/>
              </a:rPr>
              <a:t> </a:t>
            </a:r>
            <a:r>
              <a:rPr lang="en-US" sz="2800" dirty="0" smtClean="0">
                <a:solidFill>
                  <a:prstClr val="black"/>
                </a:solidFill>
                <a:latin typeface="Calibri" charset="0"/>
              </a:rPr>
              <a:t>:</a:t>
            </a:r>
            <a:endParaRPr lang="en-US" sz="2800" dirty="0">
              <a:solidFill>
                <a:prstClr val="black"/>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rit_damping"/>
          <p:cNvPicPr>
            <a:picLocks noChangeAspect="1" noChangeArrowheads="1"/>
          </p:cNvPicPr>
          <p:nvPr/>
        </p:nvPicPr>
        <p:blipFill>
          <a:blip r:embed="rId3"/>
          <a:srcRect t="10997"/>
          <a:stretch>
            <a:fillRect/>
          </a:stretch>
        </p:blipFill>
        <p:spPr bwMode="auto">
          <a:xfrm>
            <a:off x="457200" y="990600"/>
            <a:ext cx="8280400" cy="4730750"/>
          </a:xfrm>
          <a:prstGeom prst="rect">
            <a:avLst/>
          </a:prstGeom>
          <a:noFill/>
          <a:ln w="9525">
            <a:noFill/>
            <a:miter lim="800000"/>
            <a:headEnd/>
            <a:tailEnd/>
          </a:ln>
        </p:spPr>
      </p:pic>
      <p:sp>
        <p:nvSpPr>
          <p:cNvPr id="18435" name="Rectangle 4"/>
          <p:cNvSpPr>
            <a:spLocks noChangeArrowheads="1"/>
          </p:cNvSpPr>
          <p:nvPr/>
        </p:nvSpPr>
        <p:spPr bwMode="auto">
          <a:xfrm>
            <a:off x="838200" y="0"/>
            <a:ext cx="6765925" cy="895350"/>
          </a:xfrm>
          <a:prstGeom prst="rect">
            <a:avLst/>
          </a:prstGeom>
          <a:noFill/>
          <a:ln w="9525">
            <a:noFill/>
            <a:miter lim="800000"/>
            <a:headEnd/>
            <a:tailEnd/>
          </a:ln>
        </p:spPr>
        <p:txBody>
          <a:bodyPr lIns="91421" tIns="45710" rIns="91421" bIns="45710" anchor="ctr">
            <a:prstTxWarp prst="textNoShape">
              <a:avLst/>
            </a:prstTxWarp>
          </a:bodyPr>
          <a:lstStyle/>
          <a:p>
            <a:pPr algn="ctr" defTabSz="912813"/>
            <a:r>
              <a:rPr lang="en-US" sz="4000">
                <a:solidFill>
                  <a:srgbClr val="C0504D"/>
                </a:solidFill>
                <a:latin typeface="Calibri" charset="0"/>
              </a:rPr>
              <a:t>Damped oscillations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74</a:t>
            </a:fld>
            <a:endParaRPr lang="en-US"/>
          </a:p>
        </p:txBody>
      </p:sp>
      <p:sp>
        <p:nvSpPr>
          <p:cNvPr id="3" name="TextBox 2"/>
          <p:cNvSpPr txBox="1"/>
          <p:nvPr/>
        </p:nvSpPr>
        <p:spPr>
          <a:xfrm>
            <a:off x="2692400" y="2116667"/>
            <a:ext cx="4525097" cy="738664"/>
          </a:xfrm>
          <a:prstGeom prst="rect">
            <a:avLst/>
          </a:prstGeom>
          <a:noFill/>
        </p:spPr>
        <p:txBody>
          <a:bodyPr wrap="none" rtlCol="0">
            <a:spAutoFit/>
          </a:bodyPr>
          <a:lstStyle/>
          <a:p>
            <a:r>
              <a:rPr lang="en-US" sz="4200"/>
              <a:t>Driven oscillations</a:t>
            </a:r>
          </a:p>
        </p:txBody>
      </p:sp>
    </p:spTree>
    <p:extLst>
      <p:ext uri="{BB962C8B-B14F-4D97-AF65-F5344CB8AC3E}">
        <p14:creationId xmlns:p14="http://schemas.microsoft.com/office/powerpoint/2010/main" val="1733295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4800" y="1143000"/>
            <a:ext cx="9144000" cy="701675"/>
          </a:xfrm>
          <a:prstGeom prst="rect">
            <a:avLst/>
          </a:prstGeom>
          <a:noFill/>
          <a:ln w="9525">
            <a:noFill/>
            <a:miter lim="800000"/>
            <a:headEnd/>
            <a:tailEnd/>
          </a:ln>
          <a:effectLst>
            <a:outerShdw dist="53882" dir="2700000" algn="ctr" rotWithShape="0">
              <a:schemeClr val="bg2"/>
            </a:outerShdw>
          </a:effectLst>
        </p:spPr>
        <p:txBody>
          <a:bodyPr>
            <a:spAutoFit/>
          </a:bodyPr>
          <a:lstStyle/>
          <a:p>
            <a:pPr algn="ctr" fontAlgn="auto">
              <a:spcBef>
                <a:spcPct val="50000"/>
              </a:spcBef>
              <a:spcAft>
                <a:spcPts val="0"/>
              </a:spcAft>
              <a:defRPr/>
            </a:pPr>
            <a:r>
              <a:rPr lang="en-US" sz="4000" dirty="0">
                <a:solidFill>
                  <a:srgbClr val="000066"/>
                </a:solidFill>
                <a:latin typeface="Calibri"/>
              </a:rPr>
              <a:t>Driven Oscillations &amp; Resonance</a:t>
            </a:r>
          </a:p>
        </p:txBody>
      </p:sp>
      <p:pic>
        <p:nvPicPr>
          <p:cNvPr id="19459" name="Picture 7" descr="FG13_19"/>
          <p:cNvPicPr preferRelativeResize="0">
            <a:picLocks noChangeAspect="1" noChangeArrowheads="1"/>
          </p:cNvPicPr>
          <p:nvPr/>
        </p:nvPicPr>
        <p:blipFill>
          <a:blip r:embed="rId3">
            <a:lum bright="-20000" contrast="40000"/>
          </a:blip>
          <a:srcRect/>
          <a:stretch>
            <a:fillRect/>
          </a:stretch>
        </p:blipFill>
        <p:spPr bwMode="auto">
          <a:xfrm>
            <a:off x="1905000" y="2819400"/>
            <a:ext cx="1341438" cy="3355975"/>
          </a:xfrm>
          <a:prstGeom prst="rect">
            <a:avLst/>
          </a:prstGeom>
          <a:noFill/>
          <a:ln w="9525">
            <a:noFill/>
            <a:miter lim="800000"/>
            <a:headEnd/>
            <a:tailEnd/>
          </a:ln>
        </p:spPr>
      </p:pic>
      <p:pic>
        <p:nvPicPr>
          <p:cNvPr id="19460" name="Picture 10" descr="FG13_19"/>
          <p:cNvPicPr preferRelativeResize="0">
            <a:picLocks noChangeAspect="1" noChangeArrowheads="1"/>
          </p:cNvPicPr>
          <p:nvPr/>
        </p:nvPicPr>
        <p:blipFill>
          <a:blip r:embed="rId4">
            <a:lum bright="-20000" contrast="40000"/>
          </a:blip>
          <a:srcRect/>
          <a:stretch>
            <a:fillRect/>
          </a:stretch>
        </p:blipFill>
        <p:spPr bwMode="auto">
          <a:xfrm>
            <a:off x="304800" y="2833688"/>
            <a:ext cx="1417638" cy="3355975"/>
          </a:xfrm>
          <a:prstGeom prst="rect">
            <a:avLst/>
          </a:prstGeom>
          <a:noFill/>
          <a:ln w="9525">
            <a:noFill/>
            <a:miter lim="800000"/>
            <a:headEnd/>
            <a:tailEnd/>
          </a:ln>
        </p:spPr>
      </p:pic>
      <p:sp>
        <p:nvSpPr>
          <p:cNvPr id="19461" name="TextBox 5"/>
          <p:cNvSpPr txBox="1">
            <a:spLocks noChangeArrowheads="1"/>
          </p:cNvSpPr>
          <p:nvPr/>
        </p:nvSpPr>
        <p:spPr bwMode="auto">
          <a:xfrm>
            <a:off x="381000" y="228600"/>
            <a:ext cx="3048000" cy="830263"/>
          </a:xfrm>
          <a:prstGeom prst="rect">
            <a:avLst/>
          </a:prstGeom>
          <a:noFill/>
          <a:ln w="9525">
            <a:noFill/>
            <a:miter lim="800000"/>
            <a:headEnd/>
            <a:tailEnd/>
          </a:ln>
        </p:spPr>
        <p:txBody>
          <a:bodyPr>
            <a:prstTxWarp prst="textNoShape">
              <a:avLst/>
            </a:prstTxWarp>
            <a:spAutoFit/>
          </a:bodyPr>
          <a:lstStyle/>
          <a:p>
            <a:r>
              <a:rPr lang="en-US" sz="4800">
                <a:solidFill>
                  <a:prstClr val="black"/>
                </a:solidFill>
                <a:latin typeface="Calibri" charset="0"/>
              </a:rPr>
              <a:t>This class</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25400" y="0"/>
            <a:ext cx="8280400" cy="6109345"/>
          </a:xfrm>
          <a:prstGeom prst="rect">
            <a:avLst/>
          </a:prstGeom>
          <a:noFill/>
          <a:ln w="9525">
            <a:noFill/>
            <a:miter lim="800000"/>
            <a:headEnd/>
            <a:tailEnd/>
          </a:ln>
        </p:spPr>
        <p:txBody>
          <a:bodyPr lIns="91421" tIns="45710" rIns="91421" bIns="45710">
            <a:prstTxWarp prst="textNoShape">
              <a:avLst/>
            </a:prstTxWarp>
            <a:spAutoFit/>
          </a:bodyPr>
          <a:lstStyle/>
          <a:p>
            <a:pPr defTabSz="912813"/>
            <a:r>
              <a:rPr lang="en-AU" sz="3200" b="1" dirty="0">
                <a:solidFill>
                  <a:srgbClr val="FF0000"/>
                </a:solidFill>
                <a:latin typeface="Times New Roman" charset="0"/>
              </a:rPr>
              <a:t>Driven oscillators and Resonance: </a:t>
            </a:r>
            <a:r>
              <a:rPr lang="en-US" sz="3200" dirty="0" smtClean="0">
                <a:solidFill>
                  <a:prstClr val="black"/>
                </a:solidFill>
                <a:latin typeface="Times New Roman" charset="0"/>
              </a:rPr>
              <a:t> </a:t>
            </a:r>
            <a:endParaRPr lang="en-US" sz="3200" dirty="0">
              <a:solidFill>
                <a:prstClr val="black"/>
              </a:solidFill>
              <a:latin typeface="Times New Roman" charset="0"/>
            </a:endParaRPr>
          </a:p>
          <a:p>
            <a:pPr defTabSz="912813"/>
            <a:endParaRPr lang="en-US" sz="2300" dirty="0">
              <a:solidFill>
                <a:prstClr val="black"/>
              </a:solidFill>
              <a:latin typeface="Times New Roman" charset="0"/>
            </a:endParaRPr>
          </a:p>
          <a:p>
            <a:pPr defTabSz="912813"/>
            <a:r>
              <a:rPr lang="en-AU" sz="2800" dirty="0">
                <a:solidFill>
                  <a:prstClr val="black"/>
                </a:solidFill>
                <a:latin typeface="Times New Roman" charset="0"/>
              </a:rPr>
              <a:t>Emission &amp; absorption of light</a:t>
            </a:r>
          </a:p>
          <a:p>
            <a:pPr defTabSz="912813"/>
            <a:r>
              <a:rPr lang="en-AU" sz="2800" dirty="0">
                <a:solidFill>
                  <a:prstClr val="black"/>
                </a:solidFill>
                <a:latin typeface="Times New Roman" charset="0"/>
              </a:rPr>
              <a:t>Lasers</a:t>
            </a:r>
          </a:p>
          <a:p>
            <a:pPr defTabSz="912813"/>
            <a:r>
              <a:rPr lang="en-AU" sz="2800" dirty="0">
                <a:solidFill>
                  <a:prstClr val="black"/>
                </a:solidFill>
                <a:latin typeface="Times New Roman" charset="0"/>
              </a:rPr>
              <a:t>Tuning of radio and television sets</a:t>
            </a:r>
          </a:p>
          <a:p>
            <a:pPr defTabSz="912813"/>
            <a:r>
              <a:rPr lang="en-AU" sz="2800" dirty="0">
                <a:solidFill>
                  <a:prstClr val="black"/>
                </a:solidFill>
                <a:latin typeface="Times New Roman" charset="0"/>
              </a:rPr>
              <a:t>Mobile phones</a:t>
            </a:r>
          </a:p>
          <a:p>
            <a:pPr defTabSz="912813"/>
            <a:r>
              <a:rPr lang="en-AU" sz="2800" dirty="0">
                <a:solidFill>
                  <a:prstClr val="black"/>
                </a:solidFill>
                <a:latin typeface="Times New Roman" charset="0"/>
              </a:rPr>
              <a:t>Microwave communications</a:t>
            </a:r>
          </a:p>
          <a:p>
            <a:pPr defTabSz="912813"/>
            <a:r>
              <a:rPr lang="en-AU" sz="2800" dirty="0">
                <a:solidFill>
                  <a:prstClr val="black"/>
                </a:solidFill>
                <a:latin typeface="Times New Roman" charset="0"/>
              </a:rPr>
              <a:t>Machine, building and bridge design</a:t>
            </a:r>
          </a:p>
          <a:p>
            <a:pPr defTabSz="912813"/>
            <a:r>
              <a:rPr lang="en-AU" sz="2800" dirty="0">
                <a:solidFill>
                  <a:prstClr val="black"/>
                </a:solidFill>
                <a:latin typeface="Times New Roman" charset="0"/>
              </a:rPr>
              <a:t>Musical instruments</a:t>
            </a:r>
          </a:p>
          <a:p>
            <a:pPr defTabSz="912813"/>
            <a:r>
              <a:rPr lang="en-AU" sz="2800" dirty="0">
                <a:solidFill>
                  <a:prstClr val="black"/>
                </a:solidFill>
                <a:latin typeface="Times New Roman" charset="0"/>
              </a:rPr>
              <a:t>Medicine</a:t>
            </a:r>
          </a:p>
          <a:p>
            <a:pPr defTabSz="912813"/>
            <a:r>
              <a:rPr lang="en-AU" sz="2800" dirty="0">
                <a:solidFill>
                  <a:prstClr val="black"/>
                </a:solidFill>
                <a:latin typeface="Times New Roman" charset="0"/>
              </a:rPr>
              <a:t>   – nuclear magnetic resonance </a:t>
            </a:r>
          </a:p>
          <a:p>
            <a:pPr defTabSz="912813"/>
            <a:r>
              <a:rPr lang="en-AU" sz="2800" dirty="0">
                <a:solidFill>
                  <a:prstClr val="black"/>
                </a:solidFill>
                <a:latin typeface="Times New Roman" charset="0"/>
              </a:rPr>
              <a:t>         magnetic resonance imaging</a:t>
            </a:r>
          </a:p>
          <a:p>
            <a:pPr defTabSz="912813"/>
            <a:r>
              <a:rPr lang="en-AU" sz="2800" dirty="0">
                <a:solidFill>
                  <a:prstClr val="black"/>
                </a:solidFill>
                <a:latin typeface="Calibri" charset="0"/>
              </a:rPr>
              <a:t>     – </a:t>
            </a:r>
            <a:r>
              <a:rPr lang="en-AU" sz="2800" dirty="0">
                <a:solidFill>
                  <a:prstClr val="black"/>
                </a:solidFill>
                <a:latin typeface="Times New Roman" charset="0"/>
              </a:rPr>
              <a:t>x-rays</a:t>
            </a:r>
          </a:p>
          <a:p>
            <a:pPr defTabSz="912813"/>
            <a:r>
              <a:rPr lang="en-AU" sz="2800" dirty="0">
                <a:solidFill>
                  <a:prstClr val="black"/>
                </a:solidFill>
                <a:latin typeface="Calibri" charset="0"/>
              </a:rPr>
              <a:t>      – </a:t>
            </a:r>
            <a:r>
              <a:rPr lang="en-AU" sz="2800" dirty="0">
                <a:solidFill>
                  <a:prstClr val="black"/>
                </a:solidFill>
                <a:latin typeface="Times New Roman" charset="0"/>
              </a:rPr>
              <a:t>hearing</a:t>
            </a:r>
            <a:endParaRPr lang="en-US" sz="2800" dirty="0">
              <a:solidFill>
                <a:prstClr val="black"/>
              </a:solidFill>
              <a:latin typeface="Times New Roman" charset="0"/>
            </a:endParaRPr>
          </a:p>
        </p:txBody>
      </p:sp>
      <p:pic>
        <p:nvPicPr>
          <p:cNvPr id="20484" name="Picture 5" descr="nmr"/>
          <p:cNvPicPr>
            <a:picLocks noChangeAspect="1" noChangeArrowheads="1"/>
          </p:cNvPicPr>
          <p:nvPr/>
        </p:nvPicPr>
        <p:blipFill>
          <a:blip r:embed="rId3"/>
          <a:srcRect/>
          <a:stretch>
            <a:fillRect/>
          </a:stretch>
        </p:blipFill>
        <p:spPr bwMode="auto">
          <a:xfrm>
            <a:off x="5451279" y="1143001"/>
            <a:ext cx="3675788" cy="3048000"/>
          </a:xfrm>
          <a:prstGeom prst="rect">
            <a:avLst/>
          </a:prstGeom>
          <a:noFill/>
          <a:ln w="9525">
            <a:noFill/>
            <a:miter lim="800000"/>
            <a:headEnd/>
            <a:tailEnd/>
          </a:ln>
        </p:spPr>
      </p:pic>
      <p:sp>
        <p:nvSpPr>
          <p:cNvPr id="20485" name="Text Box 6"/>
          <p:cNvSpPr txBox="1">
            <a:spLocks noChangeArrowheads="1"/>
          </p:cNvSpPr>
          <p:nvPr/>
        </p:nvSpPr>
        <p:spPr bwMode="auto">
          <a:xfrm>
            <a:off x="5055129" y="4343400"/>
            <a:ext cx="4164871" cy="430867"/>
          </a:xfrm>
          <a:prstGeom prst="rect">
            <a:avLst/>
          </a:prstGeom>
          <a:noFill/>
          <a:ln w="9525">
            <a:noFill/>
            <a:miter lim="800000"/>
            <a:headEnd/>
            <a:tailEnd/>
          </a:ln>
        </p:spPr>
        <p:txBody>
          <a:bodyPr wrap="none" lIns="91421" tIns="45710" rIns="91421" bIns="45710">
            <a:prstTxWarp prst="textNoShape">
              <a:avLst/>
            </a:prstTxWarp>
            <a:spAutoFit/>
          </a:bodyPr>
          <a:lstStyle/>
          <a:p>
            <a:pPr defTabSz="912813"/>
            <a:r>
              <a:rPr lang="en-AU" sz="2200" b="1" dirty="0" smtClean="0">
                <a:solidFill>
                  <a:prstClr val="black"/>
                </a:solidFill>
                <a:latin typeface="Calibri" charset="0"/>
              </a:rPr>
              <a:t>Nuclear magnetic Resonance Scan</a:t>
            </a:r>
            <a:endParaRPr lang="en-US" sz="2200" b="1" dirty="0">
              <a:solidFill>
                <a:prstClr val="black"/>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28600" y="533400"/>
            <a:ext cx="9144000" cy="1077218"/>
          </a:xfrm>
          <a:prstGeom prst="rect">
            <a:avLst/>
          </a:prstGeom>
          <a:noFill/>
          <a:ln w="9525">
            <a:noFill/>
            <a:miter lim="800000"/>
            <a:headEnd/>
            <a:tailEnd/>
          </a:ln>
        </p:spPr>
        <p:txBody>
          <a:bodyPr>
            <a:prstTxWarp prst="textNoShape">
              <a:avLst/>
            </a:prstTxWarp>
            <a:spAutoFit/>
          </a:bodyPr>
          <a:lstStyle/>
          <a:p>
            <a:pPr algn="ctr"/>
            <a:r>
              <a:rPr lang="en-US" sz="3200" dirty="0">
                <a:solidFill>
                  <a:prstClr val="black"/>
                </a:solidFill>
                <a:latin typeface="Calibri" charset="0"/>
              </a:rPr>
              <a:t>What is a</a:t>
            </a:r>
            <a:r>
              <a:rPr lang="en-US" sz="3200" dirty="0" smtClean="0">
                <a:solidFill>
                  <a:prstClr val="black"/>
                </a:solidFill>
                <a:latin typeface="Calibri" charset="0"/>
              </a:rPr>
              <a:t> </a:t>
            </a:r>
            <a:r>
              <a:rPr lang="en-US" sz="3200" dirty="0">
                <a:solidFill>
                  <a:prstClr val="black"/>
                </a:solidFill>
                <a:latin typeface="Calibri" charset="0"/>
              </a:rPr>
              <a:t>particular solution  to the equation</a:t>
            </a:r>
          </a:p>
          <a:p>
            <a:pPr algn="ctr"/>
            <a:r>
              <a:rPr lang="en-US" sz="3200" dirty="0">
                <a:solidFill>
                  <a:prstClr val="black"/>
                </a:solidFill>
                <a:latin typeface="Calibri" charset="0"/>
              </a:rPr>
              <a:t>y’’+4y’-12y=5 ?</a:t>
            </a:r>
            <a:endParaRPr lang="en-US" sz="3200" dirty="0">
              <a:solidFill>
                <a:srgbClr val="3366FF"/>
              </a:solidFill>
              <a:latin typeface="Calibri" charset="0"/>
            </a:endParaRPr>
          </a:p>
        </p:txBody>
      </p:sp>
      <p:sp>
        <p:nvSpPr>
          <p:cNvPr id="21507" name="TextBox 2"/>
          <p:cNvSpPr txBox="1">
            <a:spLocks noChangeArrowheads="1"/>
          </p:cNvSpPr>
          <p:nvPr/>
        </p:nvSpPr>
        <p:spPr bwMode="auto">
          <a:xfrm>
            <a:off x="271463" y="2217738"/>
            <a:ext cx="8262937" cy="2841804"/>
          </a:xfrm>
          <a:prstGeom prst="rect">
            <a:avLst/>
          </a:prstGeom>
          <a:noFill/>
          <a:ln w="9525">
            <a:noFill/>
            <a:miter lim="800000"/>
            <a:headEnd/>
            <a:tailEnd/>
          </a:ln>
        </p:spPr>
        <p:txBody>
          <a:bodyPr>
            <a:prstTxWarp prst="textNoShape">
              <a:avLst/>
            </a:prstTxWarp>
            <a:spAutoFit/>
          </a:bodyPr>
          <a:lstStyle/>
          <a:p>
            <a:pPr marL="514350" indent="-514350">
              <a:buFontTx/>
              <a:buAutoNum type="alphaUcParenR"/>
            </a:pPr>
            <a:r>
              <a:rPr lang="en-US" sz="3200" dirty="0">
                <a:solidFill>
                  <a:prstClr val="black"/>
                </a:solidFill>
                <a:latin typeface="Calibri" charset="0"/>
              </a:rPr>
              <a:t>y=e</a:t>
            </a:r>
            <a:r>
              <a:rPr lang="en-US" sz="3200" baseline="30000" dirty="0">
                <a:solidFill>
                  <a:prstClr val="black"/>
                </a:solidFill>
                <a:latin typeface="Calibri" charset="0"/>
              </a:rPr>
              <a:t>5t</a:t>
            </a:r>
          </a:p>
          <a:p>
            <a:pPr marL="514350" indent="-514350">
              <a:buFontTx/>
              <a:buAutoNum type="alphaUcParenR"/>
            </a:pPr>
            <a:r>
              <a:rPr lang="en-US" sz="3200" baseline="30000" dirty="0">
                <a:solidFill>
                  <a:prstClr val="black"/>
                </a:solidFill>
                <a:latin typeface="Calibri" charset="0"/>
              </a:rPr>
              <a:t> </a:t>
            </a:r>
            <a:r>
              <a:rPr lang="en-US" sz="3200" dirty="0">
                <a:solidFill>
                  <a:prstClr val="black"/>
                </a:solidFill>
                <a:latin typeface="Calibri" charset="0"/>
              </a:rPr>
              <a:t>y=-5/12</a:t>
            </a:r>
            <a:endParaRPr lang="en-US" sz="3200" baseline="30000" dirty="0">
              <a:solidFill>
                <a:prstClr val="black"/>
              </a:solidFill>
              <a:latin typeface="Calibri" charset="0"/>
            </a:endParaRPr>
          </a:p>
          <a:p>
            <a:pPr marL="514350" indent="-514350">
              <a:buFontTx/>
              <a:buAutoNum type="alphaUcParenR"/>
            </a:pPr>
            <a:r>
              <a:rPr lang="en-US" sz="3200" baseline="30000" dirty="0">
                <a:solidFill>
                  <a:prstClr val="black"/>
                </a:solidFill>
                <a:latin typeface="Calibri" charset="0"/>
              </a:rPr>
              <a:t> </a:t>
            </a:r>
            <a:r>
              <a:rPr lang="en-US" sz="3200" dirty="0">
                <a:solidFill>
                  <a:prstClr val="black"/>
                </a:solidFill>
                <a:latin typeface="Calibri" charset="0"/>
              </a:rPr>
              <a:t>y=-a 5/</a:t>
            </a:r>
            <a:r>
              <a:rPr lang="en-US" sz="3200" dirty="0" smtClean="0">
                <a:solidFill>
                  <a:prstClr val="black"/>
                </a:solidFill>
                <a:latin typeface="Calibri" charset="0"/>
              </a:rPr>
              <a:t>12</a:t>
            </a:r>
            <a:endParaRPr lang="en-US" sz="3200" dirty="0">
              <a:solidFill>
                <a:prstClr val="black"/>
              </a:solidFill>
              <a:latin typeface="Calibri" charset="0"/>
            </a:endParaRPr>
          </a:p>
          <a:p>
            <a:pPr marL="514350" indent="-514350">
              <a:buFontTx/>
              <a:buAutoNum type="alphaUcParenR"/>
            </a:pPr>
            <a:r>
              <a:rPr lang="en-US" sz="3200" baseline="30000" dirty="0" smtClean="0">
                <a:solidFill>
                  <a:prstClr val="black"/>
                </a:solidFill>
                <a:latin typeface="Calibri" charset="0"/>
              </a:rPr>
              <a:t> </a:t>
            </a:r>
            <a:r>
              <a:rPr lang="en-US" sz="3200" dirty="0">
                <a:solidFill>
                  <a:prstClr val="black"/>
                </a:solidFill>
                <a:latin typeface="Calibri" charset="0"/>
              </a:rPr>
              <a:t>y= a e</a:t>
            </a:r>
            <a:r>
              <a:rPr lang="en-US" sz="3200" baseline="30000" dirty="0">
                <a:solidFill>
                  <a:prstClr val="black"/>
                </a:solidFill>
                <a:latin typeface="Calibri" charset="0"/>
              </a:rPr>
              <a:t>2t </a:t>
            </a:r>
            <a:r>
              <a:rPr lang="en-US" sz="3200" dirty="0">
                <a:solidFill>
                  <a:prstClr val="black"/>
                </a:solidFill>
                <a:latin typeface="Calibri" charset="0"/>
              </a:rPr>
              <a:t> +b e</a:t>
            </a:r>
            <a:r>
              <a:rPr lang="en-US" sz="3200" baseline="30000" dirty="0">
                <a:solidFill>
                  <a:prstClr val="black"/>
                </a:solidFill>
                <a:latin typeface="Calibri" charset="0"/>
              </a:rPr>
              <a:t>-6t </a:t>
            </a:r>
            <a:r>
              <a:rPr lang="en-US" sz="3200" dirty="0">
                <a:solidFill>
                  <a:prstClr val="black"/>
                </a:solidFill>
                <a:latin typeface="Calibri" charset="0"/>
              </a:rPr>
              <a:t>+</a:t>
            </a:r>
            <a:r>
              <a:rPr lang="en-US" sz="3200" dirty="0" smtClean="0">
                <a:solidFill>
                  <a:prstClr val="black"/>
                </a:solidFill>
                <a:latin typeface="Calibri" charset="0"/>
              </a:rPr>
              <a:t>5</a:t>
            </a:r>
          </a:p>
          <a:p>
            <a:pPr marL="514350" indent="-514350">
              <a:buFontTx/>
              <a:buAutoNum type="alphaUcParenR"/>
            </a:pPr>
            <a:r>
              <a:rPr lang="en-US" sz="3200" dirty="0" smtClean="0">
                <a:solidFill>
                  <a:prstClr val="black"/>
                </a:solidFill>
                <a:latin typeface="Calibri" charset="0"/>
              </a:rPr>
              <a:t>Something else</a:t>
            </a:r>
            <a:endParaRPr lang="en-US" sz="3200" dirty="0">
              <a:solidFill>
                <a:prstClr val="black"/>
              </a:solidFill>
              <a:latin typeface="Calibri" charset="0"/>
            </a:endParaRPr>
          </a:p>
          <a:p>
            <a:pPr marL="514350" indent="-514350"/>
            <a:endParaRPr lang="en-US" sz="2800" baseline="30000" dirty="0">
              <a:solidFill>
                <a:prstClr val="black"/>
              </a:solidFill>
              <a:latin typeface="Calibri" charset="0"/>
            </a:endParaRPr>
          </a:p>
        </p:txBody>
      </p:sp>
      <p:sp>
        <p:nvSpPr>
          <p:cNvPr id="4" name="TextBox 2"/>
          <p:cNvSpPr txBox="1">
            <a:spLocks noChangeArrowheads="1"/>
          </p:cNvSpPr>
          <p:nvPr/>
        </p:nvSpPr>
        <p:spPr bwMode="auto">
          <a:xfrm>
            <a:off x="381000" y="4953000"/>
            <a:ext cx="8262937" cy="872033"/>
          </a:xfrm>
          <a:prstGeom prst="rect">
            <a:avLst/>
          </a:prstGeom>
          <a:noFill/>
          <a:ln w="9525">
            <a:noFill/>
            <a:miter lim="800000"/>
            <a:headEnd/>
            <a:tailEnd/>
          </a:ln>
        </p:spPr>
        <p:txBody>
          <a:bodyPr>
            <a:prstTxWarp prst="textNoShape">
              <a:avLst/>
            </a:prstTxWarp>
            <a:spAutoFit/>
          </a:bodyPr>
          <a:lstStyle/>
          <a:p>
            <a:r>
              <a:rPr lang="en-US" sz="3200" dirty="0" smtClean="0">
                <a:solidFill>
                  <a:prstClr val="black"/>
                </a:solidFill>
                <a:latin typeface="Calibri" charset="0"/>
              </a:rPr>
              <a:t>General solution is thus </a:t>
            </a:r>
            <a:r>
              <a:rPr lang="en-US" sz="3200" baseline="30000" dirty="0">
                <a:solidFill>
                  <a:prstClr val="black"/>
                </a:solidFill>
                <a:latin typeface="Calibri" charset="0"/>
              </a:rPr>
              <a:t> </a:t>
            </a:r>
            <a:r>
              <a:rPr lang="en-US" sz="3200" dirty="0">
                <a:solidFill>
                  <a:prstClr val="black"/>
                </a:solidFill>
                <a:latin typeface="Calibri" charset="0"/>
              </a:rPr>
              <a:t>y= a e</a:t>
            </a:r>
            <a:r>
              <a:rPr lang="en-US" sz="3200" baseline="30000" dirty="0">
                <a:solidFill>
                  <a:prstClr val="black"/>
                </a:solidFill>
                <a:latin typeface="Calibri" charset="0"/>
              </a:rPr>
              <a:t>2t </a:t>
            </a:r>
            <a:r>
              <a:rPr lang="en-US" sz="3200" dirty="0">
                <a:solidFill>
                  <a:prstClr val="black"/>
                </a:solidFill>
                <a:latin typeface="Calibri" charset="0"/>
              </a:rPr>
              <a:t> +b e</a:t>
            </a:r>
            <a:r>
              <a:rPr lang="en-US" sz="3200" baseline="30000" dirty="0">
                <a:solidFill>
                  <a:prstClr val="black"/>
                </a:solidFill>
                <a:latin typeface="Calibri" charset="0"/>
              </a:rPr>
              <a:t>-6t </a:t>
            </a:r>
            <a:r>
              <a:rPr lang="en-US" sz="3200" dirty="0">
                <a:solidFill>
                  <a:prstClr val="black"/>
                </a:solidFill>
                <a:latin typeface="Calibri" charset="0"/>
              </a:rPr>
              <a:t> </a:t>
            </a:r>
            <a:r>
              <a:rPr lang="en-US" sz="3200" dirty="0" smtClean="0">
                <a:solidFill>
                  <a:prstClr val="black"/>
                </a:solidFill>
                <a:latin typeface="Calibri" charset="0"/>
              </a:rPr>
              <a:t>- 5/12</a:t>
            </a:r>
            <a:endParaRPr lang="en-US" sz="3200" dirty="0">
              <a:solidFill>
                <a:prstClr val="black"/>
              </a:solidFill>
              <a:latin typeface="Calibri" charset="0"/>
            </a:endParaRPr>
          </a:p>
          <a:p>
            <a:pPr marL="514350" indent="-514350"/>
            <a:endParaRPr lang="en-US" sz="2800" baseline="30000" dirty="0">
              <a:solidFill>
                <a:prstClr val="black"/>
              </a:solidFill>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28600" y="533400"/>
            <a:ext cx="9144000" cy="1077218"/>
          </a:xfrm>
          <a:prstGeom prst="rect">
            <a:avLst/>
          </a:prstGeom>
          <a:noFill/>
          <a:ln w="9525">
            <a:noFill/>
            <a:miter lim="800000"/>
            <a:headEnd/>
            <a:tailEnd/>
          </a:ln>
        </p:spPr>
        <p:txBody>
          <a:bodyPr>
            <a:prstTxWarp prst="textNoShape">
              <a:avLst/>
            </a:prstTxWarp>
            <a:spAutoFit/>
          </a:bodyPr>
          <a:lstStyle/>
          <a:p>
            <a:pPr algn="ctr"/>
            <a:r>
              <a:rPr lang="en-US" sz="3200" dirty="0">
                <a:solidFill>
                  <a:prstClr val="black"/>
                </a:solidFill>
                <a:latin typeface="Calibri" charset="0"/>
              </a:rPr>
              <a:t>What </a:t>
            </a:r>
            <a:r>
              <a:rPr lang="en-US" sz="3200" dirty="0" smtClean="0">
                <a:solidFill>
                  <a:prstClr val="black"/>
                </a:solidFill>
                <a:latin typeface="Calibri" charset="0"/>
              </a:rPr>
              <a:t>might you try for a particular solution to </a:t>
            </a:r>
            <a:endParaRPr lang="en-US" sz="3200" dirty="0">
              <a:solidFill>
                <a:prstClr val="black"/>
              </a:solidFill>
              <a:latin typeface="Calibri" charset="0"/>
            </a:endParaRPr>
          </a:p>
          <a:p>
            <a:pPr algn="ctr"/>
            <a:r>
              <a:rPr lang="en-US" sz="3200" dirty="0">
                <a:solidFill>
                  <a:prstClr val="black"/>
                </a:solidFill>
                <a:latin typeface="Calibri" charset="0"/>
              </a:rPr>
              <a:t>y’’+4y</a:t>
            </a:r>
            <a:r>
              <a:rPr lang="en-US" sz="3200" dirty="0" smtClean="0">
                <a:solidFill>
                  <a:prstClr val="black"/>
                </a:solidFill>
                <a:latin typeface="Calibri" charset="0"/>
              </a:rPr>
              <a:t>’+6y=3e</a:t>
            </a:r>
            <a:r>
              <a:rPr lang="en-US" sz="3200" baseline="30000" dirty="0" smtClean="0">
                <a:solidFill>
                  <a:prstClr val="black"/>
                </a:solidFill>
                <a:latin typeface="Calibri" charset="0"/>
              </a:rPr>
              <a:t>2t</a:t>
            </a:r>
            <a:r>
              <a:rPr lang="en-US" sz="3200" dirty="0" smtClean="0">
                <a:solidFill>
                  <a:prstClr val="black"/>
                </a:solidFill>
                <a:latin typeface="Calibri" charset="0"/>
              </a:rPr>
              <a:t> </a:t>
            </a:r>
            <a:r>
              <a:rPr lang="en-US" sz="3200" dirty="0">
                <a:solidFill>
                  <a:prstClr val="black"/>
                </a:solidFill>
                <a:latin typeface="Calibri" charset="0"/>
              </a:rPr>
              <a:t>?</a:t>
            </a:r>
            <a:endParaRPr lang="en-US" sz="3200" dirty="0">
              <a:solidFill>
                <a:srgbClr val="3366FF"/>
              </a:solidFill>
              <a:latin typeface="Calibri" charset="0"/>
            </a:endParaRPr>
          </a:p>
        </p:txBody>
      </p:sp>
      <p:sp>
        <p:nvSpPr>
          <p:cNvPr id="5" name="TextBox 2"/>
          <p:cNvSpPr txBox="1">
            <a:spLocks noChangeArrowheads="1"/>
          </p:cNvSpPr>
          <p:nvPr/>
        </p:nvSpPr>
        <p:spPr bwMode="auto">
          <a:xfrm>
            <a:off x="990600" y="2023567"/>
            <a:ext cx="5791200" cy="872033"/>
          </a:xfrm>
          <a:prstGeom prst="rect">
            <a:avLst/>
          </a:prstGeom>
          <a:noFill/>
          <a:ln w="9525">
            <a:noFill/>
            <a:miter lim="800000"/>
            <a:headEnd/>
            <a:tailEnd/>
          </a:ln>
        </p:spPr>
        <p:txBody>
          <a:bodyPr wrap="square">
            <a:prstTxWarp prst="textNoShape">
              <a:avLst/>
            </a:prstTxWarp>
            <a:spAutoFit/>
          </a:bodyPr>
          <a:lstStyle/>
          <a:p>
            <a:r>
              <a:rPr lang="en-US" sz="3200" dirty="0" smtClean="0">
                <a:solidFill>
                  <a:prstClr val="black"/>
                </a:solidFill>
                <a:latin typeface="Calibri" charset="0"/>
              </a:rPr>
              <a:t>How about                   = 4e</a:t>
            </a:r>
            <a:r>
              <a:rPr lang="en-US" sz="3200" baseline="30000" dirty="0">
                <a:solidFill>
                  <a:prstClr val="black"/>
                </a:solidFill>
                <a:latin typeface="Calibri" charset="0"/>
              </a:rPr>
              <a:t>2</a:t>
            </a:r>
            <a:r>
              <a:rPr lang="en-US" sz="3200" baseline="30000" dirty="0" smtClean="0">
                <a:solidFill>
                  <a:prstClr val="black"/>
                </a:solidFill>
                <a:latin typeface="Calibri" charset="0"/>
              </a:rPr>
              <a:t>it</a:t>
            </a:r>
            <a:r>
              <a:rPr lang="en-US" sz="3200" dirty="0" smtClean="0">
                <a:solidFill>
                  <a:prstClr val="black"/>
                </a:solidFill>
                <a:latin typeface="Calibri" charset="0"/>
              </a:rPr>
              <a:t>?</a:t>
            </a:r>
            <a:endParaRPr lang="en-US" sz="3200" baseline="30000" dirty="0">
              <a:solidFill>
                <a:prstClr val="black"/>
              </a:solidFill>
              <a:latin typeface="Calibri" charset="0"/>
            </a:endParaRPr>
          </a:p>
          <a:p>
            <a:pPr marL="514350" indent="-514350"/>
            <a:endParaRPr lang="en-US" sz="2800" baseline="30000" dirty="0">
              <a:solidFill>
                <a:prstClr val="black"/>
              </a:solidFill>
              <a:latin typeface="Calibri" charset="0"/>
            </a:endParaRPr>
          </a:p>
        </p:txBody>
      </p:sp>
      <p:sp>
        <p:nvSpPr>
          <p:cNvPr id="7" name="TextBox 2"/>
          <p:cNvSpPr txBox="1">
            <a:spLocks noChangeArrowheads="1"/>
          </p:cNvSpPr>
          <p:nvPr/>
        </p:nvSpPr>
        <p:spPr bwMode="auto">
          <a:xfrm>
            <a:off x="1066800" y="3276600"/>
            <a:ext cx="5791200" cy="872033"/>
          </a:xfrm>
          <a:prstGeom prst="rect">
            <a:avLst/>
          </a:prstGeom>
          <a:noFill/>
          <a:ln w="9525">
            <a:noFill/>
            <a:miter lim="800000"/>
            <a:headEnd/>
            <a:tailEnd/>
          </a:ln>
        </p:spPr>
        <p:txBody>
          <a:bodyPr wrap="square">
            <a:prstTxWarp prst="textNoShape">
              <a:avLst/>
            </a:prstTxWarp>
            <a:spAutoFit/>
          </a:bodyPr>
          <a:lstStyle/>
          <a:p>
            <a:r>
              <a:rPr lang="en-US" sz="3200" dirty="0" smtClean="0">
                <a:solidFill>
                  <a:prstClr val="black"/>
                </a:solidFill>
                <a:latin typeface="Calibri" charset="0"/>
              </a:rPr>
              <a:t>How about                   = f</a:t>
            </a:r>
            <a:r>
              <a:rPr lang="en-US" sz="3200" baseline="-25000" dirty="0" smtClean="0">
                <a:solidFill>
                  <a:prstClr val="black"/>
                </a:solidFill>
                <a:latin typeface="Calibri" charset="0"/>
              </a:rPr>
              <a:t>0</a:t>
            </a:r>
            <a:r>
              <a:rPr lang="en-US" sz="3200" dirty="0" smtClean="0">
                <a:solidFill>
                  <a:prstClr val="black"/>
                </a:solidFill>
                <a:latin typeface="Calibri" charset="0"/>
              </a:rPr>
              <a:t>cos(2t)?</a:t>
            </a:r>
            <a:endParaRPr lang="en-US" sz="3200" baseline="30000" dirty="0">
              <a:solidFill>
                <a:prstClr val="black"/>
              </a:solidFill>
              <a:latin typeface="Calibri" charset="0"/>
            </a:endParaRPr>
          </a:p>
          <a:p>
            <a:pPr marL="514350" indent="-514350"/>
            <a:endParaRPr lang="en-US" sz="2800" baseline="30000" dirty="0">
              <a:solidFill>
                <a:prstClr val="black"/>
              </a:solidFill>
              <a:latin typeface="Calibri" charset="0"/>
            </a:endParaRPr>
          </a:p>
        </p:txBody>
      </p:sp>
    </p:spTree>
    <p:extLst>
      <p:ext uri="{BB962C8B-B14F-4D97-AF65-F5344CB8AC3E}">
        <p14:creationId xmlns:p14="http://schemas.microsoft.com/office/powerpoint/2010/main" val="1247999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81000" y="533400"/>
            <a:ext cx="6705600" cy="584200"/>
          </a:xfrm>
          <a:prstGeom prst="rect">
            <a:avLst/>
          </a:prstGeom>
          <a:noFill/>
          <a:ln w="9525">
            <a:noFill/>
            <a:miter lim="800000"/>
            <a:headEnd/>
            <a:tailEnd/>
          </a:ln>
        </p:spPr>
        <p:txBody>
          <a:bodyPr>
            <a:prstTxWarp prst="textNoShape">
              <a:avLst/>
            </a:prstTxWarp>
            <a:spAutoFit/>
          </a:bodyPr>
          <a:lstStyle/>
          <a:p>
            <a:r>
              <a:rPr lang="en-US" sz="3200" dirty="0">
                <a:solidFill>
                  <a:prstClr val="black"/>
                </a:solidFill>
                <a:latin typeface="Calibri" charset="0"/>
              </a:rPr>
              <a:t>Consider the following equation</a:t>
            </a:r>
          </a:p>
        </p:txBody>
      </p:sp>
      <p:sp>
        <p:nvSpPr>
          <p:cNvPr id="22531" name="TextBox 3"/>
          <p:cNvSpPr txBox="1">
            <a:spLocks noChangeArrowheads="1"/>
          </p:cNvSpPr>
          <p:nvPr/>
        </p:nvSpPr>
        <p:spPr bwMode="auto">
          <a:xfrm>
            <a:off x="457200" y="2133600"/>
            <a:ext cx="7391400" cy="584200"/>
          </a:xfrm>
          <a:prstGeom prst="rect">
            <a:avLst/>
          </a:prstGeom>
          <a:noFill/>
          <a:ln w="9525">
            <a:noFill/>
            <a:miter lim="800000"/>
            <a:headEnd/>
            <a:tailEnd/>
          </a:ln>
        </p:spPr>
        <p:txBody>
          <a:bodyPr>
            <a:prstTxWarp prst="textNoShape">
              <a:avLst/>
            </a:prstTxWarp>
            <a:spAutoFit/>
          </a:bodyPr>
          <a:lstStyle/>
          <a:p>
            <a:r>
              <a:rPr lang="en-US" sz="3200">
                <a:solidFill>
                  <a:prstClr val="black"/>
                </a:solidFill>
                <a:latin typeface="Calibri" charset="0"/>
              </a:rPr>
              <a:t>The solution is given by</a:t>
            </a:r>
          </a:p>
        </p:txBody>
      </p:sp>
      <p:sp>
        <p:nvSpPr>
          <p:cNvPr id="22536" name="Rectangle 11"/>
          <p:cNvSpPr>
            <a:spLocks noChangeArrowheads="1"/>
          </p:cNvSpPr>
          <p:nvPr/>
        </p:nvSpPr>
        <p:spPr bwMode="auto">
          <a:xfrm>
            <a:off x="1066800" y="1219200"/>
            <a:ext cx="8077200" cy="646113"/>
          </a:xfrm>
          <a:prstGeom prst="rect">
            <a:avLst/>
          </a:prstGeom>
          <a:noFill/>
          <a:ln w="9525">
            <a:noFill/>
            <a:miter lim="800000"/>
            <a:headEnd/>
            <a:tailEnd/>
          </a:ln>
        </p:spPr>
        <p:txBody>
          <a:bodyPr>
            <a:prstTxWarp prst="textNoShape">
              <a:avLst/>
            </a:prstTxWarp>
            <a:spAutoFit/>
          </a:bodyPr>
          <a:lstStyle/>
          <a:p>
            <a:r>
              <a:rPr lang="en-US" sz="3600">
                <a:solidFill>
                  <a:prstClr val="black"/>
                </a:solidFill>
                <a:latin typeface="Calibri" charset="0"/>
              </a:rPr>
              <a:t>x’’+16x=9 sin(5 t),  x(0)=0, x’(0)=0 </a:t>
            </a:r>
          </a:p>
        </p:txBody>
      </p:sp>
      <p:grpSp>
        <p:nvGrpSpPr>
          <p:cNvPr id="2" name="Group 1"/>
          <p:cNvGrpSpPr/>
          <p:nvPr/>
        </p:nvGrpSpPr>
        <p:grpSpPr>
          <a:xfrm>
            <a:off x="533400" y="2819400"/>
            <a:ext cx="7447183" cy="3648075"/>
            <a:chOff x="533400" y="2819400"/>
            <a:chExt cx="7447183" cy="3648075"/>
          </a:xfrm>
        </p:grpSpPr>
        <p:sp>
          <p:nvSpPr>
            <p:cNvPr id="22532" name="TextBox 4"/>
            <p:cNvSpPr txBox="1">
              <a:spLocks noChangeArrowheads="1"/>
            </p:cNvSpPr>
            <p:nvPr/>
          </p:nvSpPr>
          <p:spPr bwMode="auto">
            <a:xfrm>
              <a:off x="533400" y="2971800"/>
              <a:ext cx="36576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A.  </a:t>
              </a:r>
            </a:p>
          </p:txBody>
        </p:sp>
        <p:sp>
          <p:nvSpPr>
            <p:cNvPr id="22533" name="TextBox 7"/>
            <p:cNvSpPr txBox="1">
              <a:spLocks noChangeArrowheads="1"/>
            </p:cNvSpPr>
            <p:nvPr/>
          </p:nvSpPr>
          <p:spPr bwMode="auto">
            <a:xfrm>
              <a:off x="533400" y="4048125"/>
              <a:ext cx="36576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B.  </a:t>
              </a:r>
            </a:p>
          </p:txBody>
        </p:sp>
        <p:sp>
          <p:nvSpPr>
            <p:cNvPr id="22534" name="TextBox 10"/>
            <p:cNvSpPr txBox="1">
              <a:spLocks noChangeArrowheads="1"/>
            </p:cNvSpPr>
            <p:nvPr/>
          </p:nvSpPr>
          <p:spPr bwMode="auto">
            <a:xfrm>
              <a:off x="609600" y="5105400"/>
              <a:ext cx="36576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C.  </a:t>
              </a:r>
            </a:p>
          </p:txBody>
        </p:sp>
        <p:sp>
          <p:nvSpPr>
            <p:cNvPr id="22535" name="TextBox 13"/>
            <p:cNvSpPr txBox="1">
              <a:spLocks noChangeArrowheads="1"/>
            </p:cNvSpPr>
            <p:nvPr/>
          </p:nvSpPr>
          <p:spPr bwMode="auto">
            <a:xfrm>
              <a:off x="533400" y="5943600"/>
              <a:ext cx="36576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D.       I do not know  </a:t>
              </a:r>
            </a:p>
          </p:txBody>
        </p:sp>
        <p:sp>
          <p:nvSpPr>
            <p:cNvPr id="22537" name="Rectangle 12"/>
            <p:cNvSpPr>
              <a:spLocks noChangeArrowheads="1"/>
            </p:cNvSpPr>
            <p:nvPr/>
          </p:nvSpPr>
          <p:spPr bwMode="auto">
            <a:xfrm>
              <a:off x="1447800" y="2819400"/>
              <a:ext cx="6532783"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00"/>
                  </a:solidFill>
                  <a:latin typeface="Calibri" charset="0"/>
                </a:rPr>
                <a:t>x(t)=c</a:t>
              </a:r>
              <a:r>
                <a:rPr lang="en-US" sz="3600" baseline="-25000" dirty="0">
                  <a:solidFill>
                    <a:srgbClr val="000000"/>
                  </a:solidFill>
                  <a:latin typeface="Calibri" charset="0"/>
                </a:rPr>
                <a:t>1</a:t>
              </a:r>
              <a:r>
                <a:rPr lang="en-US" sz="3600" dirty="0">
                  <a:solidFill>
                    <a:srgbClr val="000000"/>
                  </a:solidFill>
                  <a:latin typeface="Calibri" charset="0"/>
                </a:rPr>
                <a:t> </a:t>
              </a:r>
              <a:r>
                <a:rPr lang="en-US" sz="3600" dirty="0" err="1" smtClean="0">
                  <a:solidFill>
                    <a:srgbClr val="000000"/>
                  </a:solidFill>
                  <a:latin typeface="Calibri" charset="0"/>
                </a:rPr>
                <a:t>cos</a:t>
              </a:r>
              <a:r>
                <a:rPr lang="en-US" sz="3600" dirty="0">
                  <a:solidFill>
                    <a:srgbClr val="000000"/>
                  </a:solidFill>
                  <a:latin typeface="Calibri" charset="0"/>
                </a:rPr>
                <a:t>(</a:t>
              </a:r>
              <a:r>
                <a:rPr lang="en-US" sz="3600" dirty="0" smtClean="0">
                  <a:solidFill>
                    <a:srgbClr val="000000"/>
                  </a:solidFill>
                  <a:latin typeface="Calibri" charset="0"/>
                </a:rPr>
                <a:t>4 t)+ </a:t>
              </a:r>
              <a:r>
                <a:rPr lang="en-US" sz="3600" dirty="0">
                  <a:solidFill>
                    <a:srgbClr val="000000"/>
                  </a:solidFill>
                  <a:latin typeface="Calibri" charset="0"/>
                </a:rPr>
                <a:t>c</a:t>
              </a:r>
              <a:r>
                <a:rPr lang="en-US" sz="3600" baseline="-25000" dirty="0">
                  <a:solidFill>
                    <a:srgbClr val="000000"/>
                  </a:solidFill>
                  <a:latin typeface="Calibri" charset="0"/>
                </a:rPr>
                <a:t>2</a:t>
              </a:r>
              <a:r>
                <a:rPr lang="en-US" sz="3600" dirty="0">
                  <a:solidFill>
                    <a:srgbClr val="000000"/>
                  </a:solidFill>
                  <a:latin typeface="Calibri" charset="0"/>
                </a:rPr>
                <a:t> </a:t>
              </a:r>
              <a:r>
                <a:rPr lang="en-US" sz="3600" dirty="0" smtClean="0">
                  <a:solidFill>
                    <a:srgbClr val="000000"/>
                  </a:solidFill>
                  <a:latin typeface="Calibri" charset="0"/>
                </a:rPr>
                <a:t>sin(4t) - </a:t>
              </a:r>
              <a:r>
                <a:rPr lang="en-US" sz="3600" dirty="0">
                  <a:solidFill>
                    <a:srgbClr val="000000"/>
                  </a:solidFill>
                  <a:latin typeface="Calibri" charset="0"/>
                </a:rPr>
                <a:t>sin(5 t)</a:t>
              </a:r>
              <a:endParaRPr lang="en-US" sz="1800" dirty="0">
                <a:solidFill>
                  <a:prstClr val="black"/>
                </a:solidFill>
                <a:latin typeface="Calibri" charset="0"/>
              </a:endParaRPr>
            </a:p>
          </p:txBody>
        </p:sp>
        <p:sp>
          <p:nvSpPr>
            <p:cNvPr id="22538" name="Rectangle 14"/>
            <p:cNvSpPr>
              <a:spLocks noChangeArrowheads="1"/>
            </p:cNvSpPr>
            <p:nvPr/>
          </p:nvSpPr>
          <p:spPr bwMode="auto">
            <a:xfrm>
              <a:off x="1447800" y="3886200"/>
              <a:ext cx="4649605"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00"/>
                  </a:solidFill>
                  <a:latin typeface="Calibri" charset="0"/>
                </a:rPr>
                <a:t>x(t)=5/4 </a:t>
              </a:r>
              <a:r>
                <a:rPr lang="en-US" sz="3600" dirty="0" smtClean="0">
                  <a:solidFill>
                    <a:srgbClr val="000000"/>
                  </a:solidFill>
                  <a:latin typeface="Calibri" charset="0"/>
                </a:rPr>
                <a:t>sin(4t) - </a:t>
              </a:r>
              <a:r>
                <a:rPr lang="en-US" sz="3600" dirty="0">
                  <a:solidFill>
                    <a:srgbClr val="000000"/>
                  </a:solidFill>
                  <a:latin typeface="Calibri" charset="0"/>
                </a:rPr>
                <a:t>sin(5 t)</a:t>
              </a:r>
              <a:endParaRPr lang="en-US" sz="1800" dirty="0">
                <a:solidFill>
                  <a:prstClr val="black"/>
                </a:solidFill>
                <a:latin typeface="Calibri" charset="0"/>
              </a:endParaRPr>
            </a:p>
          </p:txBody>
        </p:sp>
        <p:sp>
          <p:nvSpPr>
            <p:cNvPr id="22539" name="Rectangle 15"/>
            <p:cNvSpPr>
              <a:spLocks noChangeArrowheads="1"/>
            </p:cNvSpPr>
            <p:nvPr/>
          </p:nvSpPr>
          <p:spPr bwMode="auto">
            <a:xfrm>
              <a:off x="1447800" y="5029200"/>
              <a:ext cx="4070350" cy="646113"/>
            </a:xfrm>
            <a:prstGeom prst="rect">
              <a:avLst/>
            </a:prstGeom>
            <a:noFill/>
            <a:ln w="9525">
              <a:noFill/>
              <a:miter lim="800000"/>
              <a:headEnd/>
              <a:tailEnd/>
            </a:ln>
          </p:spPr>
          <p:txBody>
            <a:bodyPr wrap="none">
              <a:prstTxWarp prst="textNoShape">
                <a:avLst/>
              </a:prstTxWarp>
              <a:spAutoFit/>
            </a:bodyPr>
            <a:lstStyle/>
            <a:p>
              <a:r>
                <a:rPr lang="en-US" sz="3600" dirty="0">
                  <a:solidFill>
                    <a:srgbClr val="000000"/>
                  </a:solidFill>
                  <a:latin typeface="Calibri" charset="0"/>
                </a:rPr>
                <a:t>x(t)= </a:t>
              </a:r>
              <a:r>
                <a:rPr lang="en-US" sz="3600" dirty="0" err="1" smtClean="0">
                  <a:solidFill>
                    <a:srgbClr val="000000"/>
                  </a:solidFill>
                  <a:latin typeface="Calibri" charset="0"/>
                </a:rPr>
                <a:t>cos</a:t>
              </a:r>
              <a:r>
                <a:rPr lang="en-US" sz="3600" dirty="0">
                  <a:solidFill>
                    <a:srgbClr val="000000"/>
                  </a:solidFill>
                  <a:latin typeface="Calibri" charset="0"/>
                </a:rPr>
                <a:t>(</a:t>
              </a:r>
              <a:r>
                <a:rPr lang="en-US" sz="3600" dirty="0" smtClean="0">
                  <a:solidFill>
                    <a:srgbClr val="000000"/>
                  </a:solidFill>
                  <a:latin typeface="Calibri" charset="0"/>
                </a:rPr>
                <a:t>4t</a:t>
              </a:r>
              <a:r>
                <a:rPr lang="en-US" sz="3600" dirty="0">
                  <a:solidFill>
                    <a:srgbClr val="000000"/>
                  </a:solidFill>
                  <a:latin typeface="Calibri" charset="0"/>
                </a:rPr>
                <a:t>)</a:t>
              </a:r>
              <a:r>
                <a:rPr lang="en-US" sz="3600" dirty="0" smtClean="0">
                  <a:solidFill>
                    <a:srgbClr val="000000"/>
                  </a:solidFill>
                  <a:latin typeface="Calibri" charset="0"/>
                </a:rPr>
                <a:t>- </a:t>
              </a:r>
              <a:r>
                <a:rPr lang="en-US" sz="3600" dirty="0" err="1">
                  <a:solidFill>
                    <a:srgbClr val="000000"/>
                  </a:solidFill>
                  <a:latin typeface="Calibri" charset="0"/>
                </a:rPr>
                <a:t>cos</a:t>
              </a:r>
              <a:r>
                <a:rPr lang="en-US" sz="3600" dirty="0">
                  <a:solidFill>
                    <a:srgbClr val="000000"/>
                  </a:solidFill>
                  <a:latin typeface="Calibri" charset="0"/>
                </a:rPr>
                <a:t>(5 t)</a:t>
              </a:r>
              <a:endParaRPr lang="en-US" sz="1800" dirty="0">
                <a:solidFill>
                  <a:prstClr val="black"/>
                </a:solidFill>
                <a:latin typeface="Calibri"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8</a:t>
            </a:fld>
            <a:endParaRPr lang="en-US">
              <a:solidFill>
                <a:srgbClr val="000000"/>
              </a:solidFill>
            </a:endParaRPr>
          </a:p>
        </p:txBody>
      </p:sp>
      <p:sp>
        <p:nvSpPr>
          <p:cNvPr id="3" name="TextBox 2"/>
          <p:cNvSpPr txBox="1"/>
          <p:nvPr/>
        </p:nvSpPr>
        <p:spPr>
          <a:xfrm>
            <a:off x="2336800" y="2726267"/>
            <a:ext cx="3157886" cy="523220"/>
          </a:xfrm>
          <a:prstGeom prst="rect">
            <a:avLst/>
          </a:prstGeom>
          <a:noFill/>
        </p:spPr>
        <p:txBody>
          <a:bodyPr wrap="none" rtlCol="0">
            <a:spAutoFit/>
          </a:bodyPr>
          <a:lstStyle/>
          <a:p>
            <a:r>
              <a:rPr lang="en-US" sz="2800" dirty="0" smtClean="0"/>
              <a:t>Complex Numbers</a:t>
            </a:r>
            <a:endParaRPr lang="en-US" sz="2800" dirty="0"/>
          </a:p>
        </p:txBody>
      </p:sp>
    </p:spTree>
    <p:extLst>
      <p:ext uri="{BB962C8B-B14F-4D97-AF65-F5344CB8AC3E}">
        <p14:creationId xmlns:p14="http://schemas.microsoft.com/office/powerpoint/2010/main" val="866801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5711820" cy="2062103"/>
          </a:xfrm>
          <a:prstGeom prst="rect">
            <a:avLst/>
          </a:prstGeom>
          <a:noFill/>
        </p:spPr>
        <p:txBody>
          <a:bodyPr wrap="none" rtlCol="0">
            <a:spAutoFit/>
          </a:bodyPr>
          <a:lstStyle/>
          <a:p>
            <a:pPr marL="514350" indent="-514350">
              <a:buFontTx/>
              <a:buAutoNum type="alphaUcParenR"/>
            </a:pPr>
            <a:r>
              <a:rPr lang="en-US" sz="3200" dirty="0" smtClean="0">
                <a:solidFill>
                  <a:prstClr val="black"/>
                </a:solidFill>
              </a:rPr>
              <a:t>Done with page 1</a:t>
            </a:r>
          </a:p>
          <a:p>
            <a:pPr marL="514350" indent="-514350">
              <a:buFontTx/>
              <a:buAutoNum type="alphaUcParenR"/>
            </a:pPr>
            <a:r>
              <a:rPr lang="en-US" sz="3200" dirty="0" smtClean="0">
                <a:solidFill>
                  <a:prstClr val="black"/>
                </a:solidFill>
              </a:rPr>
              <a:t>Done with page 2</a:t>
            </a:r>
          </a:p>
          <a:p>
            <a:pPr marL="514350" indent="-514350">
              <a:buFontTx/>
              <a:buAutoNum type="alphaUcParenR"/>
            </a:pPr>
            <a:r>
              <a:rPr lang="en-US" sz="3200" dirty="0" smtClean="0">
                <a:solidFill>
                  <a:prstClr val="black"/>
                </a:solidFill>
              </a:rPr>
              <a:t>Done with page 3</a:t>
            </a:r>
          </a:p>
          <a:p>
            <a:pPr marL="514350" indent="-514350">
              <a:buFontTx/>
              <a:buAutoNum type="alphaUcParenR"/>
            </a:pPr>
            <a:r>
              <a:rPr lang="en-US" sz="3200" dirty="0" smtClean="0">
                <a:solidFill>
                  <a:prstClr val="black"/>
                </a:solidFill>
              </a:rPr>
              <a:t>Done with the puzzle below</a:t>
            </a:r>
            <a:endParaRPr lang="en-US" sz="32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27128594"/>
              </p:ext>
            </p:extLst>
          </p:nvPr>
        </p:nvGraphicFramePr>
        <p:xfrm>
          <a:off x="152400" y="4851400"/>
          <a:ext cx="8764016" cy="1930400"/>
        </p:xfrm>
        <a:graphic>
          <a:graphicData uri="http://schemas.openxmlformats.org/presentationml/2006/ole">
            <mc:AlternateContent xmlns:mc="http://schemas.openxmlformats.org/markup-compatibility/2006">
              <mc:Choice xmlns:v="urn:schemas-microsoft-com:vml" Requires="v">
                <p:oleObj spid="_x0000_s1298440" name="Picture" r:id="rId4" imgW="5765800" imgH="1270000" progId="Word.Picture.8">
                  <p:embed/>
                </p:oleObj>
              </mc:Choice>
              <mc:Fallback>
                <p:oleObj name="Picture" r:id="rId4" imgW="5765800" imgH="1270000" progId="Word.Picture.8">
                  <p:embed/>
                  <p:pic>
                    <p:nvPicPr>
                      <p:cNvPr id="0" name=""/>
                      <p:cNvPicPr/>
                      <p:nvPr/>
                    </p:nvPicPr>
                    <p:blipFill>
                      <a:blip r:embed="rId5"/>
                      <a:stretch>
                        <a:fillRect/>
                      </a:stretch>
                    </p:blipFill>
                    <p:spPr>
                      <a:xfrm>
                        <a:off x="152400" y="4851400"/>
                        <a:ext cx="8764016" cy="1930400"/>
                      </a:xfrm>
                      <a:prstGeom prst="rect">
                        <a:avLst/>
                      </a:prstGeom>
                    </p:spPr>
                  </p:pic>
                </p:oleObj>
              </mc:Fallback>
            </mc:AlternateContent>
          </a:graphicData>
        </a:graphic>
      </p:graphicFrame>
      <p:sp>
        <p:nvSpPr>
          <p:cNvPr id="4" name="TextBox 3"/>
          <p:cNvSpPr txBox="1"/>
          <p:nvPr/>
        </p:nvSpPr>
        <p:spPr>
          <a:xfrm>
            <a:off x="76200" y="2679918"/>
            <a:ext cx="8915400" cy="2246769"/>
          </a:xfrm>
          <a:prstGeom prst="rect">
            <a:avLst/>
          </a:prstGeom>
          <a:noFill/>
        </p:spPr>
        <p:txBody>
          <a:bodyPr wrap="square" rtlCol="0">
            <a:spAutoFit/>
          </a:bodyPr>
          <a:lstStyle/>
          <a:p>
            <a:r>
              <a:rPr lang="en-US" sz="2800" dirty="0" smtClean="0">
                <a:solidFill>
                  <a:prstClr val="black"/>
                </a:solidFill>
              </a:rPr>
              <a:t>Puzzle: Taylor p. 189 says  </a:t>
            </a:r>
          </a:p>
          <a:p>
            <a:r>
              <a:rPr lang="en-US" sz="2800" dirty="0" smtClean="0">
                <a:solidFill>
                  <a:prstClr val="black"/>
                </a:solidFill>
              </a:rPr>
              <a:t>Suppose one oscillator is ideal, with amplitude 0.5 m. </a:t>
            </a:r>
          </a:p>
          <a:p>
            <a:r>
              <a:rPr lang="en-US" sz="2800" dirty="0" smtClean="0">
                <a:solidFill>
                  <a:prstClr val="black"/>
                </a:solidFill>
              </a:rPr>
              <a:t>Another is lightly damped, and driven, so that by t=0 a (</a:t>
            </a:r>
            <a:r>
              <a:rPr lang="en-US" sz="2800" b="1" dirty="0" smtClean="0">
                <a:solidFill>
                  <a:prstClr val="black"/>
                </a:solidFill>
              </a:rPr>
              <a:t>resonant</a:t>
            </a:r>
            <a:r>
              <a:rPr lang="en-US" sz="2800" dirty="0" smtClean="0">
                <a:solidFill>
                  <a:prstClr val="black"/>
                </a:solidFill>
              </a:rPr>
              <a:t>) steady-state amplitude of 0.5 m is reached. </a:t>
            </a:r>
          </a:p>
          <a:p>
            <a:r>
              <a:rPr lang="en-US" sz="2800" dirty="0" smtClean="0">
                <a:solidFill>
                  <a:prstClr val="black"/>
                </a:solidFill>
              </a:rPr>
              <a:t>Which graph is which?</a:t>
            </a:r>
            <a:r>
              <a:rPr lang="en-US" sz="1800" dirty="0" smtClean="0">
                <a:solidFill>
                  <a:prstClr val="black"/>
                </a:solidFill>
              </a:rPr>
              <a:t> </a:t>
            </a:r>
            <a:endParaRPr lang="en-US" sz="1800"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89642450"/>
              </p:ext>
            </p:extLst>
          </p:nvPr>
        </p:nvGraphicFramePr>
        <p:xfrm>
          <a:off x="4343400" y="2514600"/>
          <a:ext cx="2743200" cy="735980"/>
        </p:xfrm>
        <a:graphic>
          <a:graphicData uri="http://schemas.openxmlformats.org/presentationml/2006/ole">
            <mc:AlternateContent xmlns:mc="http://schemas.openxmlformats.org/markup-compatibility/2006">
              <mc:Choice xmlns:v="urn:schemas-microsoft-com:vml" Requires="v">
                <p:oleObj spid="_x0000_s1298441" name="Equation" r:id="rId6" imgW="1041400" imgH="279400" progId="Equation.3">
                  <p:embed/>
                </p:oleObj>
              </mc:Choice>
              <mc:Fallback>
                <p:oleObj name="Equation" r:id="rId6" imgW="1041400" imgH="279400" progId="Equation.3">
                  <p:embed/>
                  <p:pic>
                    <p:nvPicPr>
                      <p:cNvPr id="0" name=""/>
                      <p:cNvPicPr/>
                      <p:nvPr/>
                    </p:nvPicPr>
                    <p:blipFill>
                      <a:blip r:embed="rId7"/>
                      <a:stretch>
                        <a:fillRect/>
                      </a:stretch>
                    </p:blipFill>
                    <p:spPr>
                      <a:xfrm>
                        <a:off x="4343400" y="2514600"/>
                        <a:ext cx="2743200" cy="735980"/>
                      </a:xfrm>
                      <a:prstGeom prst="rect">
                        <a:avLst/>
                      </a:prstGeom>
                    </p:spPr>
                  </p:pic>
                </p:oleObj>
              </mc:Fallback>
            </mc:AlternateContent>
          </a:graphicData>
        </a:graphic>
      </p:graphicFrame>
    </p:spTree>
    <p:extLst>
      <p:ext uri="{BB962C8B-B14F-4D97-AF65-F5344CB8AC3E}">
        <p14:creationId xmlns:p14="http://schemas.microsoft.com/office/powerpoint/2010/main" val="400098949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 y="84673"/>
            <a:ext cx="9143995" cy="1077218"/>
          </a:xfrm>
          <a:prstGeom prst="rect">
            <a:avLst/>
          </a:prstGeom>
          <a:noFill/>
        </p:spPr>
        <p:txBody>
          <a:bodyPr wrap="square" rtlCol="0">
            <a:spAutoFit/>
          </a:bodyPr>
          <a:lstStyle/>
          <a:p>
            <a:r>
              <a:rPr lang="en-US" sz="3200" smtClean="0">
                <a:solidFill>
                  <a:prstClr val="black"/>
                </a:solidFill>
              </a:rPr>
              <a:t>What is the </a:t>
            </a:r>
            <a:r>
              <a:rPr lang="en-US" sz="3200" i="1" smtClean="0">
                <a:solidFill>
                  <a:prstClr val="black"/>
                </a:solidFill>
              </a:rPr>
              <a:t>most general </a:t>
            </a:r>
            <a:r>
              <a:rPr lang="en-US" sz="3200" smtClean="0">
                <a:solidFill>
                  <a:prstClr val="black"/>
                </a:solidFill>
              </a:rPr>
              <a:t>form of the solution of the ODE    u’’+4u=e</a:t>
            </a:r>
            <a:r>
              <a:rPr lang="en-US" sz="3200" baseline="30000" smtClean="0">
                <a:solidFill>
                  <a:prstClr val="black"/>
                </a:solidFill>
              </a:rPr>
              <a:t>t   </a:t>
            </a:r>
            <a:r>
              <a:rPr lang="en-US" sz="3200" smtClean="0">
                <a:solidFill>
                  <a:prstClr val="black"/>
                </a:solidFill>
              </a:rPr>
              <a:t>?</a:t>
            </a:r>
          </a:p>
        </p:txBody>
      </p:sp>
      <p:sp>
        <p:nvSpPr>
          <p:cNvPr id="14" name="TextBox 13"/>
          <p:cNvSpPr txBox="1"/>
          <p:nvPr/>
        </p:nvSpPr>
        <p:spPr>
          <a:xfrm>
            <a:off x="220143" y="2438406"/>
            <a:ext cx="7992523" cy="3139321"/>
          </a:xfrm>
          <a:prstGeom prst="rect">
            <a:avLst/>
          </a:prstGeom>
          <a:noFill/>
        </p:spPr>
        <p:txBody>
          <a:bodyPr wrap="square" rtlCol="0">
            <a:spAutoFit/>
          </a:bodyPr>
          <a:lstStyle/>
          <a:p>
            <a:pPr marL="514350" indent="-514350">
              <a:buFontTx/>
              <a:buAutoNum type="alphaUcParenR"/>
            </a:pPr>
            <a:r>
              <a:rPr lang="en-US" sz="3400" smtClean="0">
                <a:solidFill>
                  <a:prstClr val="black"/>
                </a:solidFill>
              </a:rPr>
              <a:t>u=C</a:t>
            </a:r>
            <a:r>
              <a:rPr lang="en-US" sz="3400" baseline="-25000" smtClean="0">
                <a:solidFill>
                  <a:prstClr val="black"/>
                </a:solidFill>
              </a:rPr>
              <a:t>1</a:t>
            </a:r>
            <a:r>
              <a:rPr lang="en-US" sz="3400" smtClean="0">
                <a:solidFill>
                  <a:prstClr val="black"/>
                </a:solidFill>
              </a:rPr>
              <a:t>e</a:t>
            </a:r>
            <a:r>
              <a:rPr lang="en-US" sz="3400" baseline="30000" smtClean="0">
                <a:solidFill>
                  <a:prstClr val="black"/>
                </a:solidFill>
              </a:rPr>
              <a:t>2t  </a:t>
            </a:r>
            <a:r>
              <a:rPr lang="en-US" sz="3400" smtClean="0">
                <a:solidFill>
                  <a:prstClr val="black"/>
                </a:solidFill>
              </a:rPr>
              <a:t>+ C</a:t>
            </a:r>
            <a:r>
              <a:rPr lang="en-US" sz="3400" baseline="-25000" smtClean="0">
                <a:solidFill>
                  <a:prstClr val="black"/>
                </a:solidFill>
              </a:rPr>
              <a:t>2</a:t>
            </a:r>
            <a:r>
              <a:rPr lang="en-US" sz="3400" smtClean="0">
                <a:solidFill>
                  <a:prstClr val="black"/>
                </a:solidFill>
              </a:rPr>
              <a:t>e</a:t>
            </a:r>
            <a:r>
              <a:rPr lang="en-US" sz="3400" baseline="30000" smtClean="0">
                <a:solidFill>
                  <a:prstClr val="black"/>
                </a:solidFill>
              </a:rPr>
              <a:t>-2t  </a:t>
            </a:r>
            <a:r>
              <a:rPr lang="en-US" sz="3400" smtClean="0">
                <a:solidFill>
                  <a:prstClr val="black"/>
                </a:solidFill>
              </a:rPr>
              <a:t>+ C</a:t>
            </a:r>
            <a:r>
              <a:rPr lang="en-US" sz="3400" baseline="-25000" smtClean="0">
                <a:solidFill>
                  <a:prstClr val="black"/>
                </a:solidFill>
              </a:rPr>
              <a:t>3</a:t>
            </a:r>
            <a:r>
              <a:rPr lang="en-US" sz="3400" smtClean="0">
                <a:solidFill>
                  <a:prstClr val="black"/>
                </a:solidFill>
              </a:rPr>
              <a:t>e</a:t>
            </a:r>
            <a:r>
              <a:rPr lang="en-US" sz="3400" baseline="30000" smtClean="0">
                <a:solidFill>
                  <a:prstClr val="black"/>
                </a:solidFill>
              </a:rPr>
              <a:t>t</a:t>
            </a:r>
          </a:p>
          <a:p>
            <a:pPr marL="514350" indent="-514350">
              <a:buFontTx/>
              <a:buAutoNum type="alphaUcParenR"/>
            </a:pPr>
            <a:r>
              <a:rPr lang="en-US" sz="3400" baseline="30000" smtClean="0">
                <a:solidFill>
                  <a:prstClr val="black"/>
                </a:solidFill>
              </a:rPr>
              <a:t> </a:t>
            </a:r>
            <a:r>
              <a:rPr lang="en-US" sz="3400" smtClean="0">
                <a:solidFill>
                  <a:prstClr val="black"/>
                </a:solidFill>
              </a:rPr>
              <a:t>u=Acos(2t-δ) + C</a:t>
            </a:r>
            <a:r>
              <a:rPr lang="en-US" sz="3400" baseline="-25000" smtClean="0">
                <a:solidFill>
                  <a:prstClr val="black"/>
                </a:solidFill>
              </a:rPr>
              <a:t>3</a:t>
            </a:r>
            <a:r>
              <a:rPr lang="en-US" sz="3400" smtClean="0">
                <a:solidFill>
                  <a:prstClr val="black"/>
                </a:solidFill>
              </a:rPr>
              <a:t>e</a:t>
            </a:r>
            <a:r>
              <a:rPr lang="en-US" sz="3400" baseline="30000" smtClean="0">
                <a:solidFill>
                  <a:prstClr val="black"/>
                </a:solidFill>
              </a:rPr>
              <a:t>t</a:t>
            </a:r>
          </a:p>
          <a:p>
            <a:pPr marL="514350" indent="-514350">
              <a:buFontTx/>
              <a:buAutoNum type="alphaUcParenR"/>
            </a:pPr>
            <a:r>
              <a:rPr lang="en-US" sz="3400" smtClean="0">
                <a:solidFill>
                  <a:prstClr val="black"/>
                </a:solidFill>
              </a:rPr>
              <a:t>u=C</a:t>
            </a:r>
            <a:r>
              <a:rPr lang="en-US" sz="3400" baseline="-25000" smtClean="0">
                <a:solidFill>
                  <a:prstClr val="black"/>
                </a:solidFill>
              </a:rPr>
              <a:t>1</a:t>
            </a:r>
            <a:r>
              <a:rPr lang="en-US" sz="3400" smtClean="0">
                <a:solidFill>
                  <a:prstClr val="black"/>
                </a:solidFill>
              </a:rPr>
              <a:t>e</a:t>
            </a:r>
            <a:r>
              <a:rPr lang="en-US" sz="3400" baseline="30000" smtClean="0">
                <a:solidFill>
                  <a:prstClr val="black"/>
                </a:solidFill>
              </a:rPr>
              <a:t>2t </a:t>
            </a:r>
            <a:r>
              <a:rPr lang="en-US" sz="3400" smtClean="0">
                <a:solidFill>
                  <a:prstClr val="black"/>
                </a:solidFill>
              </a:rPr>
              <a:t>+ C</a:t>
            </a:r>
            <a:r>
              <a:rPr lang="en-US" sz="3400" baseline="-25000" smtClean="0">
                <a:solidFill>
                  <a:prstClr val="black"/>
                </a:solidFill>
              </a:rPr>
              <a:t>2</a:t>
            </a:r>
            <a:r>
              <a:rPr lang="en-US" sz="3400" smtClean="0">
                <a:solidFill>
                  <a:prstClr val="black"/>
                </a:solidFill>
              </a:rPr>
              <a:t>e</a:t>
            </a:r>
            <a:r>
              <a:rPr lang="en-US" sz="3400" baseline="30000" smtClean="0">
                <a:solidFill>
                  <a:prstClr val="black"/>
                </a:solidFill>
              </a:rPr>
              <a:t>-2t  </a:t>
            </a:r>
            <a:r>
              <a:rPr lang="en-US" sz="3400" smtClean="0">
                <a:solidFill>
                  <a:prstClr val="black"/>
                </a:solidFill>
              </a:rPr>
              <a:t>+ (1/5)e</a:t>
            </a:r>
            <a:r>
              <a:rPr lang="en-US" sz="3400" baseline="30000" smtClean="0">
                <a:solidFill>
                  <a:prstClr val="black"/>
                </a:solidFill>
              </a:rPr>
              <a:t>t</a:t>
            </a:r>
          </a:p>
          <a:p>
            <a:pPr marL="514350" indent="-514350">
              <a:buFontTx/>
              <a:buAutoNum type="alphaUcParenR"/>
            </a:pPr>
            <a:r>
              <a:rPr lang="en-US" sz="3400" smtClean="0">
                <a:solidFill>
                  <a:prstClr val="black"/>
                </a:solidFill>
              </a:rPr>
              <a:t>u=Acos(2t-δ) + (1/5)e</a:t>
            </a:r>
            <a:r>
              <a:rPr lang="en-US" sz="3400" baseline="30000" smtClean="0">
                <a:solidFill>
                  <a:prstClr val="black"/>
                </a:solidFill>
              </a:rPr>
              <a:t>t</a:t>
            </a:r>
          </a:p>
          <a:p>
            <a:pPr marL="514350" indent="-514350">
              <a:buFontTx/>
              <a:buAutoNum type="alphaUcParenR"/>
            </a:pPr>
            <a:r>
              <a:rPr lang="en-US" sz="3400" baseline="30000" smtClean="0">
                <a:solidFill>
                  <a:prstClr val="black"/>
                </a:solidFill>
              </a:rPr>
              <a:t> </a:t>
            </a:r>
            <a:r>
              <a:rPr lang="en-US" sz="3400" smtClean="0">
                <a:solidFill>
                  <a:prstClr val="black"/>
                </a:solidFill>
              </a:rPr>
              <a:t>Something else!???</a:t>
            </a:r>
            <a:endParaRPr lang="en-US" sz="3400" baseline="30000" smtClean="0">
              <a:solidFill>
                <a:prstClr val="black"/>
              </a:solidFill>
            </a:endParaRPr>
          </a:p>
          <a:p>
            <a:pPr marL="514350" indent="-514350">
              <a:buFontTx/>
              <a:buAutoNum type="alphaUcParenR"/>
            </a:pPr>
            <a:endParaRPr lang="en-US" sz="2800">
              <a:solidFill>
                <a:prstClr val="black"/>
              </a:solidFill>
            </a:endParaRPr>
          </a:p>
        </p:txBody>
      </p:sp>
      <p:sp>
        <p:nvSpPr>
          <p:cNvPr id="4" name="Rectangle 3"/>
          <p:cNvSpPr/>
          <p:nvPr/>
        </p:nvSpPr>
        <p:spPr>
          <a:xfrm>
            <a:off x="8389430" y="6330833"/>
            <a:ext cx="534436" cy="215444"/>
          </a:xfrm>
          <a:prstGeom prst="rect">
            <a:avLst/>
          </a:prstGeom>
        </p:spPr>
        <p:txBody>
          <a:bodyPr wrap="square">
            <a:spAutoFit/>
          </a:bodyPr>
          <a:lstStyle/>
          <a:p>
            <a:fld id="{28E9A3FF-79B7-504C-B659-7D19FB5634D4}" type="slidenum">
              <a:rPr lang="en-US" sz="800">
                <a:solidFill>
                  <a:prstClr val="black"/>
                </a:solidFill>
              </a:rPr>
              <a:pPr/>
              <a:t>81</a:t>
            </a:fld>
            <a:endParaRPr lang="en-US" sz="800">
              <a:solidFill>
                <a:prstClr val="black"/>
              </a:solidFill>
            </a:endParaRPr>
          </a:p>
        </p:txBody>
      </p:sp>
    </p:spTree>
    <p:extLst>
      <p:ext uri="{BB962C8B-B14F-4D97-AF65-F5344CB8AC3E}">
        <p14:creationId xmlns:p14="http://schemas.microsoft.com/office/powerpoint/2010/main" val="7930329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fld id="{843BC643-4F1C-B747-B4E5-6B6351918DD3}" type="slidenum">
              <a:rPr lang="en-US"/>
              <a:pPr/>
              <a:t>82</a:t>
            </a:fld>
            <a:endParaRPr lang="en-US"/>
          </a:p>
        </p:txBody>
      </p:sp>
      <p:graphicFrame>
        <p:nvGraphicFramePr>
          <p:cNvPr id="8194" name="Object 2"/>
          <p:cNvGraphicFramePr>
            <a:graphicFrameLocks noChangeAspect="1"/>
          </p:cNvGraphicFramePr>
          <p:nvPr>
            <p:extLst>
              <p:ext uri="{D42A27DB-BD31-4B8C-83A1-F6EECF244321}">
                <p14:modId xmlns:p14="http://schemas.microsoft.com/office/powerpoint/2010/main" val="669937987"/>
              </p:ext>
            </p:extLst>
          </p:nvPr>
        </p:nvGraphicFramePr>
        <p:xfrm>
          <a:off x="152400" y="3811588"/>
          <a:ext cx="4103687" cy="1293812"/>
        </p:xfrm>
        <a:graphic>
          <a:graphicData uri="http://schemas.openxmlformats.org/presentationml/2006/ole">
            <mc:AlternateContent xmlns:mc="http://schemas.openxmlformats.org/markup-compatibility/2006">
              <mc:Choice xmlns:v="urn:schemas-microsoft-com:vml" Requires="v">
                <p:oleObj spid="_x0000_s1299464" name="Document" r:id="rId4" imgW="5600494" imgH="1765235" progId="Word.Document.12">
                  <p:link updateAutomatic="1"/>
                </p:oleObj>
              </mc:Choice>
              <mc:Fallback>
                <p:oleObj name="Document" r:id="rId4" imgW="5600494" imgH="1765235"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1588"/>
                        <a:ext cx="4103687" cy="129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7" name="Rectangle 3"/>
          <p:cNvSpPr>
            <a:spLocks noChangeArrowheads="1"/>
          </p:cNvSpPr>
          <p:nvPr/>
        </p:nvSpPr>
        <p:spPr bwMode="auto">
          <a:xfrm>
            <a:off x="0" y="-76200"/>
            <a:ext cx="9144000" cy="138430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A person is pushing and pulling on a pendulum with a long rod.  Rightward is the positive direction for both the force on the pendulum and the position x of the pendulum mass </a:t>
            </a:r>
          </a:p>
        </p:txBody>
      </p:sp>
      <p:graphicFrame>
        <p:nvGraphicFramePr>
          <p:cNvPr id="8195" name="Object 3"/>
          <p:cNvGraphicFramePr>
            <a:graphicFrameLocks noChangeAspect="1"/>
          </p:cNvGraphicFramePr>
          <p:nvPr>
            <p:extLst>
              <p:ext uri="{D42A27DB-BD31-4B8C-83A1-F6EECF244321}">
                <p14:modId xmlns:p14="http://schemas.microsoft.com/office/powerpoint/2010/main" val="1396616908"/>
              </p:ext>
            </p:extLst>
          </p:nvPr>
        </p:nvGraphicFramePr>
        <p:xfrm>
          <a:off x="2743200" y="2133600"/>
          <a:ext cx="6251965" cy="4648200"/>
        </p:xfrm>
        <a:graphic>
          <a:graphicData uri="http://schemas.openxmlformats.org/presentationml/2006/ole">
            <mc:AlternateContent xmlns:mc="http://schemas.openxmlformats.org/markup-compatibility/2006">
              <mc:Choice xmlns:v="urn:schemas-microsoft-com:vml" Requires="v">
                <p:oleObj spid="_x0000_s1299465" name="Document" r:id="rId4" imgW="5841785" imgH="4343240" progId="Word.Document.12">
                  <p:link updateAutomatic="1"/>
                </p:oleObj>
              </mc:Choice>
              <mc:Fallback>
                <p:oleObj name="Document" r:id="rId4" imgW="5841785" imgH="434324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133600"/>
                        <a:ext cx="6251965" cy="4648200"/>
                      </a:xfrm>
                      <a:prstGeom prst="rect">
                        <a:avLst/>
                      </a:prstGeom>
                      <a:noFill/>
                      <a:ln>
                        <a:noFill/>
                      </a:ln>
                      <a:extLst/>
                    </p:spPr>
                  </p:pic>
                </p:oleObj>
              </mc:Fallback>
            </mc:AlternateContent>
          </a:graphicData>
        </a:graphic>
      </p:graphicFrame>
      <p:sp>
        <p:nvSpPr>
          <p:cNvPr id="8198" name="TextBox 4"/>
          <p:cNvSpPr txBox="1">
            <a:spLocks noChangeArrowheads="1"/>
          </p:cNvSpPr>
          <p:nvPr/>
        </p:nvSpPr>
        <p:spPr bwMode="auto">
          <a:xfrm>
            <a:off x="76200" y="1238072"/>
            <a:ext cx="8763000" cy="1200328"/>
          </a:xfrm>
          <a:prstGeom prst="rect">
            <a:avLst/>
          </a:prstGeom>
          <a:noFill/>
          <a:ln w="9525">
            <a:noFill/>
            <a:miter lim="800000"/>
            <a:headEnd/>
            <a:tailEnd/>
          </a:ln>
        </p:spPr>
        <p:txBody>
          <a:bodyPr wrap="square">
            <a:prstTxWarp prst="textNoShape">
              <a:avLst/>
            </a:prstTxWarp>
            <a:spAutoFit/>
          </a:bodyPr>
          <a:lstStyle/>
          <a:p>
            <a:r>
              <a:rPr lang="en-US" b="1" dirty="0">
                <a:solidFill>
                  <a:prstClr val="black"/>
                </a:solidFill>
                <a:latin typeface="Calibri" charset="0"/>
              </a:rPr>
              <a:t>To maximize the amplitude of the pendulum, how should the phase of the driving force be related to the phase of the position of the pendulum?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3"/>
          <p:cNvPicPr>
            <a:picLocks noChangeAspect="1" noChangeArrowheads="1"/>
          </p:cNvPicPr>
          <p:nvPr/>
        </p:nvPicPr>
        <p:blipFill>
          <a:blip r:embed="rId4"/>
          <a:srcRect/>
          <a:stretch>
            <a:fillRect/>
          </a:stretch>
        </p:blipFill>
        <p:spPr bwMode="auto">
          <a:xfrm>
            <a:off x="1905000" y="685800"/>
            <a:ext cx="4981575" cy="1914525"/>
          </a:xfrm>
          <a:prstGeom prst="rect">
            <a:avLst/>
          </a:prstGeom>
          <a:noFill/>
          <a:ln w="9525">
            <a:noFill/>
            <a:miter lim="800000"/>
            <a:headEnd/>
            <a:tailEnd/>
          </a:ln>
        </p:spPr>
      </p:pic>
      <p:sp>
        <p:nvSpPr>
          <p:cNvPr id="3078" name="TextBox 2"/>
          <p:cNvSpPr txBox="1">
            <a:spLocks noChangeArrowheads="1"/>
          </p:cNvSpPr>
          <p:nvPr/>
        </p:nvSpPr>
        <p:spPr bwMode="auto">
          <a:xfrm>
            <a:off x="685800" y="304800"/>
            <a:ext cx="77724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The phase angle </a:t>
            </a:r>
            <a:r>
              <a:rPr lang="en-US" sz="2800">
                <a:solidFill>
                  <a:prstClr val="black"/>
                </a:solidFill>
                <a:latin typeface="Symbol" charset="2"/>
              </a:rPr>
              <a:t>d</a:t>
            </a:r>
            <a:r>
              <a:rPr lang="en-US" sz="2800">
                <a:solidFill>
                  <a:prstClr val="black"/>
                </a:solidFill>
                <a:latin typeface="Calibri" charset="0"/>
              </a:rPr>
              <a:t> in this triangle is  </a:t>
            </a:r>
          </a:p>
        </p:txBody>
      </p:sp>
      <p:graphicFrame>
        <p:nvGraphicFramePr>
          <p:cNvPr id="12291" name="Object 95"/>
          <p:cNvGraphicFramePr>
            <a:graphicFrameLocks noChangeAspect="1"/>
          </p:cNvGraphicFramePr>
          <p:nvPr/>
        </p:nvGraphicFramePr>
        <p:xfrm>
          <a:off x="990600" y="3276600"/>
          <a:ext cx="2130425" cy="982663"/>
        </p:xfrm>
        <a:graphic>
          <a:graphicData uri="http://schemas.openxmlformats.org/presentationml/2006/ole">
            <mc:AlternateContent xmlns:mc="http://schemas.openxmlformats.org/markup-compatibility/2006">
              <mc:Choice xmlns:v="urn:schemas-microsoft-com:vml" Requires="v">
                <p:oleObj spid="_x0000_s1300491" name="Equation" r:id="rId5" imgW="939600" imgH="431640" progId="Equation.3">
                  <p:embed/>
                </p:oleObj>
              </mc:Choice>
              <mc:Fallback>
                <p:oleObj name="Equation" r:id="rId5" imgW="939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276600"/>
                        <a:ext cx="2130425"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Box 7"/>
          <p:cNvSpPr txBox="1">
            <a:spLocks noChangeArrowheads="1"/>
          </p:cNvSpPr>
          <p:nvPr/>
        </p:nvSpPr>
        <p:spPr bwMode="auto">
          <a:xfrm>
            <a:off x="304800" y="3505200"/>
            <a:ext cx="609600" cy="646113"/>
          </a:xfrm>
          <a:prstGeom prst="rect">
            <a:avLst/>
          </a:prstGeom>
          <a:noFill/>
          <a:ln w="9525">
            <a:noFill/>
            <a:miter lim="800000"/>
            <a:headEnd/>
            <a:tailEnd/>
          </a:ln>
        </p:spPr>
        <p:txBody>
          <a:bodyPr>
            <a:prstTxWarp prst="textNoShape">
              <a:avLst/>
            </a:prstTxWarp>
            <a:spAutoFit/>
          </a:bodyPr>
          <a:lstStyle/>
          <a:p>
            <a:r>
              <a:rPr lang="en-US" sz="3600">
                <a:solidFill>
                  <a:prstClr val="black"/>
                </a:solidFill>
                <a:latin typeface="Calibri" charset="0"/>
              </a:rPr>
              <a:t>A</a:t>
            </a:r>
            <a:r>
              <a:rPr lang="en-US" sz="1800">
                <a:solidFill>
                  <a:prstClr val="black"/>
                </a:solidFill>
                <a:latin typeface="Calibri" charset="0"/>
              </a:rPr>
              <a:t>.</a:t>
            </a:r>
          </a:p>
        </p:txBody>
      </p:sp>
      <p:grpSp>
        <p:nvGrpSpPr>
          <p:cNvPr id="3080" name="Group 10"/>
          <p:cNvGrpSpPr>
            <a:grpSpLocks/>
          </p:cNvGrpSpPr>
          <p:nvPr/>
        </p:nvGrpSpPr>
        <p:grpSpPr bwMode="auto">
          <a:xfrm>
            <a:off x="3505200" y="3352800"/>
            <a:ext cx="2903538" cy="982663"/>
            <a:chOff x="381000" y="4114800"/>
            <a:chExt cx="2903537" cy="982663"/>
          </a:xfrm>
        </p:grpSpPr>
        <p:graphicFrame>
          <p:nvGraphicFramePr>
            <p:cNvPr id="2" name="Object 5"/>
            <p:cNvGraphicFramePr>
              <a:graphicFrameLocks noChangeAspect="1"/>
            </p:cNvGraphicFramePr>
            <p:nvPr/>
          </p:nvGraphicFramePr>
          <p:xfrm>
            <a:off x="1066800" y="4114800"/>
            <a:ext cx="2217737" cy="982663"/>
          </p:xfrm>
          <a:graphic>
            <a:graphicData uri="http://schemas.openxmlformats.org/presentationml/2006/ole">
              <mc:AlternateContent xmlns:mc="http://schemas.openxmlformats.org/markup-compatibility/2006">
                <mc:Choice xmlns:v="urn:schemas-microsoft-com:vml" Requires="v">
                  <p:oleObj spid="_x0000_s1300492" name="Equation" r:id="rId7" imgW="977760" imgH="431640" progId="Equation.3">
                    <p:embed/>
                  </p:oleObj>
                </mc:Choice>
                <mc:Fallback>
                  <p:oleObj name="Equation" r:id="rId7" imgW="9777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114800"/>
                          <a:ext cx="2217737"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TextBox 8"/>
            <p:cNvSpPr txBox="1">
              <a:spLocks noChangeArrowheads="1"/>
            </p:cNvSpPr>
            <p:nvPr/>
          </p:nvSpPr>
          <p:spPr bwMode="auto">
            <a:xfrm>
              <a:off x="381000" y="4191000"/>
              <a:ext cx="609600" cy="646331"/>
            </a:xfrm>
            <a:prstGeom prst="rect">
              <a:avLst/>
            </a:prstGeom>
            <a:noFill/>
            <a:ln w="9525">
              <a:noFill/>
              <a:miter lim="800000"/>
              <a:headEnd/>
              <a:tailEnd/>
            </a:ln>
          </p:spPr>
          <p:txBody>
            <a:bodyPr>
              <a:prstTxWarp prst="textNoShape">
                <a:avLst/>
              </a:prstTxWarp>
              <a:spAutoFit/>
            </a:bodyPr>
            <a:lstStyle/>
            <a:p>
              <a:r>
                <a:rPr lang="en-US" sz="3600">
                  <a:solidFill>
                    <a:prstClr val="black"/>
                  </a:solidFill>
                  <a:latin typeface="Calibri" charset="0"/>
                </a:rPr>
                <a:t>B</a:t>
              </a:r>
              <a:r>
                <a:rPr lang="en-US" sz="1800">
                  <a:solidFill>
                    <a:prstClr val="black"/>
                  </a:solidFill>
                  <a:latin typeface="Calibri" charset="0"/>
                </a:rPr>
                <a:t>.</a:t>
              </a:r>
            </a:p>
          </p:txBody>
        </p:sp>
      </p:grpSp>
      <p:grpSp>
        <p:nvGrpSpPr>
          <p:cNvPr id="3081" name="Group 11"/>
          <p:cNvGrpSpPr>
            <a:grpSpLocks/>
          </p:cNvGrpSpPr>
          <p:nvPr/>
        </p:nvGrpSpPr>
        <p:grpSpPr bwMode="auto">
          <a:xfrm>
            <a:off x="457200" y="4648200"/>
            <a:ext cx="2740025" cy="982663"/>
            <a:chOff x="838200" y="4800600"/>
            <a:chExt cx="2740025" cy="982663"/>
          </a:xfrm>
        </p:grpSpPr>
        <p:graphicFrame>
          <p:nvGraphicFramePr>
            <p:cNvPr id="3" name="Object 6"/>
            <p:cNvGraphicFramePr>
              <a:graphicFrameLocks noChangeAspect="1"/>
            </p:cNvGraphicFramePr>
            <p:nvPr/>
          </p:nvGraphicFramePr>
          <p:xfrm>
            <a:off x="1447800" y="4800600"/>
            <a:ext cx="2130425" cy="982663"/>
          </p:xfrm>
          <a:graphic>
            <a:graphicData uri="http://schemas.openxmlformats.org/presentationml/2006/ole">
              <mc:AlternateContent xmlns:mc="http://schemas.openxmlformats.org/markup-compatibility/2006">
                <mc:Choice xmlns:v="urn:schemas-microsoft-com:vml" Requires="v">
                  <p:oleObj spid="_x0000_s1300493" name="Equation" r:id="rId9" imgW="939600" imgH="431640" progId="Equation.3">
                    <p:embed/>
                  </p:oleObj>
                </mc:Choice>
                <mc:Fallback>
                  <p:oleObj name="Equation" r:id="rId9" imgW="9396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800600"/>
                          <a:ext cx="2130425"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TextBox 9"/>
            <p:cNvSpPr txBox="1">
              <a:spLocks noChangeArrowheads="1"/>
            </p:cNvSpPr>
            <p:nvPr/>
          </p:nvSpPr>
          <p:spPr bwMode="auto">
            <a:xfrm>
              <a:off x="838200" y="4953000"/>
              <a:ext cx="609600" cy="646331"/>
            </a:xfrm>
            <a:prstGeom prst="rect">
              <a:avLst/>
            </a:prstGeom>
            <a:noFill/>
            <a:ln w="9525">
              <a:noFill/>
              <a:miter lim="800000"/>
              <a:headEnd/>
              <a:tailEnd/>
            </a:ln>
          </p:spPr>
          <p:txBody>
            <a:bodyPr>
              <a:prstTxWarp prst="textNoShape">
                <a:avLst/>
              </a:prstTxWarp>
              <a:spAutoFit/>
            </a:bodyPr>
            <a:lstStyle/>
            <a:p>
              <a:r>
                <a:rPr lang="en-US" sz="3600">
                  <a:solidFill>
                    <a:prstClr val="black"/>
                  </a:solidFill>
                  <a:latin typeface="Calibri" charset="0"/>
                </a:rPr>
                <a:t>C</a:t>
              </a:r>
              <a:r>
                <a:rPr lang="en-US" sz="1800">
                  <a:solidFill>
                    <a:prstClr val="black"/>
                  </a:solidFill>
                  <a:latin typeface="Calibri" charset="0"/>
                </a:rPr>
                <a:t>.</a:t>
              </a:r>
            </a:p>
          </p:txBody>
        </p:sp>
      </p:grpSp>
      <p:sp>
        <p:nvSpPr>
          <p:cNvPr id="3082" name="TextBox 12"/>
          <p:cNvSpPr txBox="1">
            <a:spLocks noChangeArrowheads="1"/>
          </p:cNvSpPr>
          <p:nvPr/>
        </p:nvSpPr>
        <p:spPr bwMode="auto">
          <a:xfrm>
            <a:off x="3505200" y="4800600"/>
            <a:ext cx="5486400" cy="584200"/>
          </a:xfrm>
          <a:prstGeom prst="rect">
            <a:avLst/>
          </a:prstGeom>
          <a:noFill/>
          <a:ln w="9525">
            <a:noFill/>
            <a:miter lim="800000"/>
            <a:headEnd/>
            <a:tailEnd/>
          </a:ln>
        </p:spPr>
        <p:txBody>
          <a:bodyPr>
            <a:prstTxWarp prst="textNoShape">
              <a:avLst/>
            </a:prstTxWarp>
            <a:spAutoFit/>
          </a:bodyPr>
          <a:lstStyle/>
          <a:p>
            <a:r>
              <a:rPr lang="en-US" sz="3200">
                <a:solidFill>
                  <a:prstClr val="black"/>
                </a:solidFill>
                <a:latin typeface="Calibri" charset="0"/>
              </a:rPr>
              <a:t>D.  More than one is correct</a:t>
            </a:r>
          </a:p>
        </p:txBody>
      </p:sp>
      <p:sp>
        <p:nvSpPr>
          <p:cNvPr id="3083" name="TextBox 13"/>
          <p:cNvSpPr txBox="1">
            <a:spLocks noChangeArrowheads="1"/>
          </p:cNvSpPr>
          <p:nvPr/>
        </p:nvSpPr>
        <p:spPr bwMode="auto">
          <a:xfrm>
            <a:off x="1600200" y="5867400"/>
            <a:ext cx="5486400" cy="584200"/>
          </a:xfrm>
          <a:prstGeom prst="rect">
            <a:avLst/>
          </a:prstGeom>
          <a:noFill/>
          <a:ln w="9525">
            <a:noFill/>
            <a:miter lim="800000"/>
            <a:headEnd/>
            <a:tailEnd/>
          </a:ln>
        </p:spPr>
        <p:txBody>
          <a:bodyPr>
            <a:prstTxWarp prst="textNoShape">
              <a:avLst/>
            </a:prstTxWarp>
            <a:spAutoFit/>
          </a:bodyPr>
          <a:lstStyle/>
          <a:p>
            <a:r>
              <a:rPr lang="en-US" sz="3200">
                <a:solidFill>
                  <a:prstClr val="black"/>
                </a:solidFill>
                <a:latin typeface="Calibri" charset="0"/>
              </a:rPr>
              <a:t>D.  None of these are correct</a:t>
            </a:r>
          </a:p>
        </p:txBody>
      </p:sp>
      <p:sp>
        <p:nvSpPr>
          <p:cNvPr id="3084" name="TextBox 14"/>
          <p:cNvSpPr txBox="1">
            <a:spLocks noChangeArrowheads="1"/>
          </p:cNvSpPr>
          <p:nvPr/>
        </p:nvSpPr>
        <p:spPr bwMode="auto">
          <a:xfrm>
            <a:off x="6934200" y="1600200"/>
            <a:ext cx="5334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B</a:t>
            </a:r>
          </a:p>
        </p:txBody>
      </p:sp>
      <p:sp>
        <p:nvSpPr>
          <p:cNvPr id="3085" name="TextBox 15"/>
          <p:cNvSpPr txBox="1">
            <a:spLocks noChangeArrowheads="1"/>
          </p:cNvSpPr>
          <p:nvPr/>
        </p:nvSpPr>
        <p:spPr bwMode="auto">
          <a:xfrm>
            <a:off x="4724400" y="2514600"/>
            <a:ext cx="533400" cy="523875"/>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rPr>
              <a:t>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0" y="685800"/>
            <a:ext cx="9144000" cy="523220"/>
          </a:xfrm>
          <a:prstGeom prst="rect">
            <a:avLst/>
          </a:prstGeom>
          <a:noFill/>
          <a:ln w="9525">
            <a:noFill/>
            <a:miter lim="800000"/>
            <a:headEnd/>
            <a:tailEnd/>
          </a:ln>
        </p:spPr>
        <p:txBody>
          <a:bodyPr>
            <a:spAutoFit/>
          </a:bodyPr>
          <a:lstStyle/>
          <a:p>
            <a:r>
              <a:rPr lang="en-US" sz="2800" dirty="0">
                <a:solidFill>
                  <a:prstClr val="black"/>
                </a:solidFill>
                <a:latin typeface="Calibri" pitchFamily="34" charset="0"/>
                <a:ea typeface="+mn-ea"/>
              </a:rPr>
              <a:t>Consider the general solution for </a:t>
            </a:r>
            <a:r>
              <a:rPr lang="en-US" sz="2800" dirty="0" smtClean="0">
                <a:solidFill>
                  <a:prstClr val="black"/>
                </a:solidFill>
                <a:latin typeface="Calibri" pitchFamily="34" charset="0"/>
                <a:ea typeface="+mn-ea"/>
              </a:rPr>
              <a:t>a damped, </a:t>
            </a:r>
            <a:r>
              <a:rPr lang="en-US" sz="2800" dirty="0">
                <a:solidFill>
                  <a:prstClr val="black"/>
                </a:solidFill>
                <a:latin typeface="Calibri" pitchFamily="34" charset="0"/>
                <a:ea typeface="+mn-ea"/>
              </a:rPr>
              <a:t>driven oscillator:</a:t>
            </a:r>
            <a:endParaRPr lang="en-US" sz="2800" dirty="0">
              <a:solidFill>
                <a:srgbClr val="3366FF"/>
              </a:solidFill>
              <a:latin typeface="Calibri" pitchFamily="34" charset="0"/>
              <a:ea typeface="+mn-ea"/>
            </a:endParaRPr>
          </a:p>
        </p:txBody>
      </p:sp>
      <p:sp>
        <p:nvSpPr>
          <p:cNvPr id="4100" name="TextBox 2"/>
          <p:cNvSpPr txBox="1">
            <a:spLocks noChangeArrowheads="1"/>
          </p:cNvSpPr>
          <p:nvPr/>
        </p:nvSpPr>
        <p:spPr bwMode="auto">
          <a:xfrm>
            <a:off x="1905000" y="1863725"/>
            <a:ext cx="5572125" cy="523875"/>
          </a:xfrm>
          <a:prstGeom prst="rect">
            <a:avLst/>
          </a:prstGeom>
          <a:noFill/>
          <a:ln w="9525">
            <a:noFill/>
            <a:miter lim="800000"/>
            <a:headEnd/>
            <a:tailEnd/>
          </a:ln>
        </p:spPr>
        <p:txBody>
          <a:bodyPr wrap="none">
            <a:spAutoFit/>
          </a:bodyPr>
          <a:lstStyle/>
          <a:p>
            <a:r>
              <a:rPr lang="en-US" sz="2800">
                <a:solidFill>
                  <a:srgbClr val="000090"/>
                </a:solidFill>
                <a:latin typeface="Calibri" pitchFamily="34" charset="0"/>
                <a:ea typeface="+mn-ea"/>
              </a:rPr>
              <a:t>Which term dominates for large t?</a:t>
            </a:r>
          </a:p>
        </p:txBody>
      </p:sp>
      <p:graphicFrame>
        <p:nvGraphicFramePr>
          <p:cNvPr id="4098" name="Object 2"/>
          <p:cNvGraphicFramePr>
            <a:graphicFrameLocks noChangeAspect="1"/>
          </p:cNvGraphicFramePr>
          <p:nvPr/>
        </p:nvGraphicFramePr>
        <p:xfrm>
          <a:off x="304800" y="2338388"/>
          <a:ext cx="8453438" cy="727075"/>
        </p:xfrm>
        <a:graphic>
          <a:graphicData uri="http://schemas.openxmlformats.org/presentationml/2006/ole">
            <mc:AlternateContent xmlns:mc="http://schemas.openxmlformats.org/markup-compatibility/2006">
              <mc:Choice xmlns:v="urn:schemas-microsoft-com:vml" Requires="v">
                <p:oleObj spid="_x0000_s1308677" name="Equation" r:id="rId4" imgW="3251160" imgH="279360" progId="Equation.3">
                  <p:embed/>
                </p:oleObj>
              </mc:Choice>
              <mc:Fallback>
                <p:oleObj name="Equation" r:id="rId4" imgW="325116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38388"/>
                        <a:ext cx="8453438"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4"/>
          <p:cNvSpPr txBox="1">
            <a:spLocks noChangeArrowheads="1"/>
          </p:cNvSpPr>
          <p:nvPr/>
        </p:nvSpPr>
        <p:spPr bwMode="auto">
          <a:xfrm>
            <a:off x="1760538" y="2947988"/>
            <a:ext cx="1223962" cy="523875"/>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term A</a:t>
            </a:r>
          </a:p>
        </p:txBody>
      </p:sp>
      <p:sp>
        <p:nvSpPr>
          <p:cNvPr id="4102" name="TextBox 5"/>
          <p:cNvSpPr txBox="1">
            <a:spLocks noChangeArrowheads="1"/>
          </p:cNvSpPr>
          <p:nvPr/>
        </p:nvSpPr>
        <p:spPr bwMode="auto">
          <a:xfrm>
            <a:off x="4183063" y="2981325"/>
            <a:ext cx="1241425" cy="523875"/>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term B</a:t>
            </a:r>
          </a:p>
        </p:txBody>
      </p:sp>
      <p:sp>
        <p:nvSpPr>
          <p:cNvPr id="4103" name="TextBox 6"/>
          <p:cNvSpPr txBox="1">
            <a:spLocks noChangeArrowheads="1"/>
          </p:cNvSpPr>
          <p:nvPr/>
        </p:nvSpPr>
        <p:spPr bwMode="auto">
          <a:xfrm>
            <a:off x="7010400" y="2930525"/>
            <a:ext cx="1262063" cy="523875"/>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term C</a:t>
            </a:r>
          </a:p>
        </p:txBody>
      </p:sp>
      <p:sp>
        <p:nvSpPr>
          <p:cNvPr id="4104" name="Rectangle 7"/>
          <p:cNvSpPr>
            <a:spLocks noChangeArrowheads="1"/>
          </p:cNvSpPr>
          <p:nvPr/>
        </p:nvSpPr>
        <p:spPr bwMode="auto">
          <a:xfrm>
            <a:off x="8389938" y="6330950"/>
            <a:ext cx="533400" cy="215900"/>
          </a:xfrm>
          <a:prstGeom prst="rect">
            <a:avLst/>
          </a:prstGeom>
          <a:noFill/>
          <a:ln w="9525">
            <a:noFill/>
            <a:miter lim="800000"/>
            <a:headEnd/>
            <a:tailEnd/>
          </a:ln>
        </p:spPr>
        <p:txBody>
          <a:bodyPr>
            <a:spAutoFit/>
          </a:bodyPr>
          <a:lstStyle/>
          <a:p>
            <a:fld id="{5595EE69-5368-442D-BCB9-077B578909C5}" type="slidenum">
              <a:rPr lang="en-US" sz="800">
                <a:solidFill>
                  <a:prstClr val="black"/>
                </a:solidFill>
                <a:latin typeface="Calibri" pitchFamily="34" charset="0"/>
                <a:ea typeface="+mn-ea"/>
              </a:rPr>
              <a:pPr/>
              <a:t>84</a:t>
            </a:fld>
            <a:endParaRPr lang="en-US" sz="800">
              <a:solidFill>
                <a:prstClr val="black"/>
              </a:solidFill>
              <a:latin typeface="Calibri" pitchFamily="34" charset="0"/>
              <a:ea typeface="+mn-ea"/>
            </a:endParaRPr>
          </a:p>
        </p:txBody>
      </p:sp>
      <p:sp>
        <p:nvSpPr>
          <p:cNvPr id="4105" name="TextBox 8"/>
          <p:cNvSpPr txBox="1">
            <a:spLocks noChangeArrowheads="1"/>
          </p:cNvSpPr>
          <p:nvPr/>
        </p:nvSpPr>
        <p:spPr bwMode="auto">
          <a:xfrm>
            <a:off x="169863" y="3878263"/>
            <a:ext cx="8821737" cy="954107"/>
          </a:xfrm>
          <a:prstGeom prst="rect">
            <a:avLst/>
          </a:prstGeom>
          <a:noFill/>
          <a:ln w="9525">
            <a:noFill/>
            <a:miter lim="800000"/>
            <a:headEnd/>
            <a:tailEnd/>
          </a:ln>
        </p:spPr>
        <p:txBody>
          <a:bodyPr>
            <a:spAutoFit/>
          </a:bodyPr>
          <a:lstStyle/>
          <a:p>
            <a:r>
              <a:rPr lang="en-US" sz="2800" dirty="0">
                <a:solidFill>
                  <a:prstClr val="black"/>
                </a:solidFill>
                <a:latin typeface="Calibri" pitchFamily="34" charset="0"/>
                <a:ea typeface="+mn-ea"/>
              </a:rPr>
              <a:t>D) Depends on the particular values of the </a:t>
            </a:r>
            <a:r>
              <a:rPr lang="en-US" sz="2800" dirty="0" smtClean="0">
                <a:solidFill>
                  <a:prstClr val="black"/>
                </a:solidFill>
                <a:latin typeface="Calibri" pitchFamily="34" charset="0"/>
                <a:ea typeface="+mn-ea"/>
              </a:rPr>
              <a:t>constants</a:t>
            </a:r>
          </a:p>
          <a:p>
            <a:r>
              <a:rPr lang="en-US" sz="2800" dirty="0" smtClean="0">
                <a:solidFill>
                  <a:prstClr val="black"/>
                </a:solidFill>
                <a:latin typeface="Calibri" pitchFamily="34" charset="0"/>
                <a:ea typeface="+mn-ea"/>
              </a:rPr>
              <a:t>E) More than one of these! </a:t>
            </a:r>
            <a:endParaRPr lang="en-US" sz="2800" dirty="0">
              <a:solidFill>
                <a:prstClr val="black"/>
              </a:solidFill>
              <a:latin typeface="Calibri" pitchFamily="34" charset="0"/>
              <a:ea typeface="+mn-ea"/>
            </a:endParaRPr>
          </a:p>
        </p:txBody>
      </p:sp>
      <p:sp>
        <p:nvSpPr>
          <p:cNvPr id="4106" name="TextBox 9"/>
          <p:cNvSpPr txBox="1">
            <a:spLocks noChangeArrowheads="1"/>
          </p:cNvSpPr>
          <p:nvPr/>
        </p:nvSpPr>
        <p:spPr bwMode="auto">
          <a:xfrm>
            <a:off x="95250" y="5105400"/>
            <a:ext cx="9048750" cy="954088"/>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Challenge questions: Which term(s) matters most at small t? </a:t>
            </a:r>
            <a:br>
              <a:rPr lang="en-US" sz="2800">
                <a:solidFill>
                  <a:prstClr val="black"/>
                </a:solidFill>
                <a:latin typeface="Calibri" pitchFamily="34" charset="0"/>
                <a:ea typeface="+mn-ea"/>
              </a:rPr>
            </a:br>
            <a:r>
              <a:rPr lang="en-US" sz="2800">
                <a:solidFill>
                  <a:prstClr val="black"/>
                </a:solidFill>
                <a:latin typeface="Calibri" pitchFamily="34" charset="0"/>
                <a:ea typeface="+mn-ea"/>
              </a:rPr>
              <a:t>Which term “goes away” first? </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fld id="{843BC643-4F1C-B747-B4E5-6B6351918DD3}" type="slidenum">
              <a:rPr lang="en-US">
                <a:solidFill>
                  <a:prstClr val="black">
                    <a:tint val="75000"/>
                  </a:prstClr>
                </a:solidFill>
                <a:latin typeface="Calibri"/>
              </a:rPr>
              <a:pPr/>
              <a:t>85</a:t>
            </a:fld>
            <a:endParaRPr lang="en-US">
              <a:solidFill>
                <a:prstClr val="black">
                  <a:tint val="75000"/>
                </a:prstClr>
              </a:solidFill>
              <a:latin typeface="Calibri"/>
            </a:endParaRPr>
          </a:p>
        </p:txBody>
      </p:sp>
      <p:graphicFrame>
        <p:nvGraphicFramePr>
          <p:cNvPr id="8194" name="Object 2"/>
          <p:cNvGraphicFramePr>
            <a:graphicFrameLocks noChangeAspect="1"/>
          </p:cNvGraphicFramePr>
          <p:nvPr>
            <p:extLst>
              <p:ext uri="{D42A27DB-BD31-4B8C-83A1-F6EECF244321}">
                <p14:modId xmlns:p14="http://schemas.microsoft.com/office/powerpoint/2010/main" val="1656528762"/>
              </p:ext>
            </p:extLst>
          </p:nvPr>
        </p:nvGraphicFramePr>
        <p:xfrm>
          <a:off x="152400" y="3811588"/>
          <a:ext cx="4103687" cy="1293812"/>
        </p:xfrm>
        <a:graphic>
          <a:graphicData uri="http://schemas.openxmlformats.org/presentationml/2006/ole">
            <mc:AlternateContent xmlns:mc="http://schemas.openxmlformats.org/markup-compatibility/2006">
              <mc:Choice xmlns:v="urn:schemas-microsoft-com:vml" Requires="v">
                <p:oleObj spid="_x0000_s1309704" name="Document" r:id="rId4" imgW="5600494" imgH="1765235" progId="Word.Document.12">
                  <p:link updateAutomatic="1"/>
                </p:oleObj>
              </mc:Choice>
              <mc:Fallback>
                <p:oleObj name="Document" r:id="rId4" imgW="5600494" imgH="1765235"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1588"/>
                        <a:ext cx="4103687" cy="129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7" name="Rectangle 3"/>
          <p:cNvSpPr>
            <a:spLocks noChangeArrowheads="1"/>
          </p:cNvSpPr>
          <p:nvPr/>
        </p:nvSpPr>
        <p:spPr bwMode="auto">
          <a:xfrm>
            <a:off x="0" y="-76200"/>
            <a:ext cx="9144000" cy="1384300"/>
          </a:xfrm>
          <a:prstGeom prst="rect">
            <a:avLst/>
          </a:prstGeom>
          <a:noFill/>
          <a:ln w="9525">
            <a:noFill/>
            <a:miter lim="800000"/>
            <a:headEnd/>
            <a:tailEnd/>
          </a:ln>
        </p:spPr>
        <p:txBody>
          <a:bodyPr>
            <a:prstTxWarp prst="textNoShape">
              <a:avLst/>
            </a:prstTxWarp>
            <a:spAutoFit/>
          </a:bodyPr>
          <a:lstStyle/>
          <a:p>
            <a:r>
              <a:rPr lang="en-US" sz="2800">
                <a:solidFill>
                  <a:prstClr val="black"/>
                </a:solidFill>
                <a:latin typeface="Calibri" charset="0"/>
                <a:ea typeface="+mn-ea"/>
              </a:rPr>
              <a:t>A person is pushing and pulling on a pendulum with a long rod.  Rightward is the positive direction for both the force on the pendulum and the position x of the pendulum mass </a:t>
            </a:r>
          </a:p>
        </p:txBody>
      </p:sp>
      <p:graphicFrame>
        <p:nvGraphicFramePr>
          <p:cNvPr id="8195" name="Object 3"/>
          <p:cNvGraphicFramePr>
            <a:graphicFrameLocks noChangeAspect="1"/>
          </p:cNvGraphicFramePr>
          <p:nvPr>
            <p:extLst>
              <p:ext uri="{D42A27DB-BD31-4B8C-83A1-F6EECF244321}">
                <p14:modId xmlns:p14="http://schemas.microsoft.com/office/powerpoint/2010/main" val="1198697503"/>
              </p:ext>
            </p:extLst>
          </p:nvPr>
        </p:nvGraphicFramePr>
        <p:xfrm>
          <a:off x="2743200" y="2133600"/>
          <a:ext cx="6251965" cy="4648200"/>
        </p:xfrm>
        <a:graphic>
          <a:graphicData uri="http://schemas.openxmlformats.org/presentationml/2006/ole">
            <mc:AlternateContent xmlns:mc="http://schemas.openxmlformats.org/markup-compatibility/2006">
              <mc:Choice xmlns:v="urn:schemas-microsoft-com:vml" Requires="v">
                <p:oleObj spid="_x0000_s1309705" name="Document" r:id="rId4" imgW="5841785" imgH="4343240" progId="Word.Document.12">
                  <p:link updateAutomatic="1"/>
                </p:oleObj>
              </mc:Choice>
              <mc:Fallback>
                <p:oleObj name="Document" r:id="rId4" imgW="5841785" imgH="434324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133600"/>
                        <a:ext cx="6251965" cy="4648200"/>
                      </a:xfrm>
                      <a:prstGeom prst="rect">
                        <a:avLst/>
                      </a:prstGeom>
                      <a:noFill/>
                      <a:ln>
                        <a:noFill/>
                      </a:ln>
                      <a:extLst/>
                    </p:spPr>
                  </p:pic>
                </p:oleObj>
              </mc:Fallback>
            </mc:AlternateContent>
          </a:graphicData>
        </a:graphic>
      </p:graphicFrame>
      <p:sp>
        <p:nvSpPr>
          <p:cNvPr id="8198" name="TextBox 4"/>
          <p:cNvSpPr txBox="1">
            <a:spLocks noChangeArrowheads="1"/>
          </p:cNvSpPr>
          <p:nvPr/>
        </p:nvSpPr>
        <p:spPr bwMode="auto">
          <a:xfrm>
            <a:off x="76200" y="1238072"/>
            <a:ext cx="8763000" cy="1200328"/>
          </a:xfrm>
          <a:prstGeom prst="rect">
            <a:avLst/>
          </a:prstGeom>
          <a:noFill/>
          <a:ln w="9525">
            <a:noFill/>
            <a:miter lim="800000"/>
            <a:headEnd/>
            <a:tailEnd/>
          </a:ln>
        </p:spPr>
        <p:txBody>
          <a:bodyPr wrap="square">
            <a:prstTxWarp prst="textNoShape">
              <a:avLst/>
            </a:prstTxWarp>
            <a:spAutoFit/>
          </a:bodyPr>
          <a:lstStyle/>
          <a:p>
            <a:r>
              <a:rPr lang="en-US" b="1" dirty="0">
                <a:solidFill>
                  <a:prstClr val="black"/>
                </a:solidFill>
                <a:latin typeface="Calibri" charset="0"/>
                <a:ea typeface="+mn-ea"/>
              </a:rPr>
              <a:t>To maximize the amplitude of the pendulum, how should the phase of the driving force be related to the phase of the position of the pendulum? </a:t>
            </a:r>
          </a:p>
        </p:txBody>
      </p:sp>
    </p:spTree>
    <p:extLst>
      <p:ext uri="{BB962C8B-B14F-4D97-AF65-F5344CB8AC3E}">
        <p14:creationId xmlns:p14="http://schemas.microsoft.com/office/powerpoint/2010/main" val="300371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txBox="1">
            <a:spLocks/>
          </p:cNvSpPr>
          <p:nvPr/>
        </p:nvSpPr>
        <p:spPr bwMode="auto">
          <a:xfrm>
            <a:off x="0" y="457200"/>
            <a:ext cx="9144000" cy="1600200"/>
          </a:xfrm>
          <a:prstGeom prst="rect">
            <a:avLst/>
          </a:prstGeom>
          <a:noFill/>
          <a:ln w="9525">
            <a:noFill/>
            <a:miter lim="800000"/>
            <a:headEnd/>
            <a:tailEnd/>
          </a:ln>
        </p:spPr>
        <p:txBody>
          <a:bodyPr/>
          <a:lstStyle/>
          <a:p>
            <a:pPr eaLnBrk="0" hangingPunct="0"/>
            <a:r>
              <a:rPr lang="en-US" sz="3200">
                <a:solidFill>
                  <a:prstClr val="black"/>
                </a:solidFill>
                <a:latin typeface="Calibri" pitchFamily="34" charset="0"/>
                <a:ea typeface="+mn-ea"/>
              </a:rPr>
              <a:t>Consider the amplitude</a:t>
            </a:r>
            <a:endParaRPr lang="en-US" sz="3200" b="1">
              <a:solidFill>
                <a:prstClr val="black"/>
              </a:solidFill>
              <a:latin typeface="Calibri" pitchFamily="34" charset="0"/>
              <a:ea typeface="+mn-ea"/>
            </a:endParaRPr>
          </a:p>
        </p:txBody>
      </p:sp>
      <p:sp>
        <p:nvSpPr>
          <p:cNvPr id="5124" name="TextBox 3"/>
          <p:cNvSpPr txBox="1">
            <a:spLocks noChangeArrowheads="1"/>
          </p:cNvSpPr>
          <p:nvPr/>
        </p:nvSpPr>
        <p:spPr bwMode="auto">
          <a:xfrm>
            <a:off x="0" y="4137025"/>
            <a:ext cx="9144000" cy="2432050"/>
          </a:xfrm>
          <a:prstGeom prst="rect">
            <a:avLst/>
          </a:prstGeom>
          <a:noFill/>
          <a:ln w="9525">
            <a:noFill/>
            <a:miter lim="800000"/>
            <a:headEnd/>
            <a:tailEnd/>
          </a:ln>
        </p:spPr>
        <p:txBody>
          <a:bodyPr>
            <a:spAutoFit/>
          </a:bodyPr>
          <a:lstStyle/>
          <a:p>
            <a:pPr marL="457200" indent="-457200"/>
            <a:r>
              <a:rPr lang="en-US" sz="3200" dirty="0">
                <a:solidFill>
                  <a:prstClr val="black"/>
                </a:solidFill>
                <a:latin typeface="Calibri" pitchFamily="34" charset="0"/>
                <a:ea typeface="+mn-ea"/>
              </a:rPr>
              <a:t>A. Goes to zero</a:t>
            </a:r>
          </a:p>
          <a:p>
            <a:pPr marL="457200" indent="-457200"/>
            <a:r>
              <a:rPr lang="en-US" sz="3200" dirty="0">
                <a:solidFill>
                  <a:prstClr val="black"/>
                </a:solidFill>
                <a:latin typeface="Calibri" pitchFamily="34" charset="0"/>
                <a:ea typeface="+mn-ea"/>
              </a:rPr>
              <a:t>B. Approaches a </a:t>
            </a:r>
            <a:r>
              <a:rPr lang="en-US" sz="3200" dirty="0" smtClean="0">
                <a:solidFill>
                  <a:prstClr val="black"/>
                </a:solidFill>
                <a:latin typeface="Calibri" pitchFamily="34" charset="0"/>
                <a:ea typeface="+mn-ea"/>
              </a:rPr>
              <a:t>nonzero constant</a:t>
            </a:r>
            <a:endParaRPr lang="en-US" sz="3200" dirty="0">
              <a:solidFill>
                <a:prstClr val="black"/>
              </a:solidFill>
              <a:latin typeface="Calibri" pitchFamily="34" charset="0"/>
              <a:ea typeface="+mn-ea"/>
            </a:endParaRPr>
          </a:p>
          <a:p>
            <a:pPr marL="457200" indent="-457200"/>
            <a:r>
              <a:rPr lang="en-US" sz="3200" dirty="0">
                <a:solidFill>
                  <a:prstClr val="black"/>
                </a:solidFill>
                <a:latin typeface="Calibri" pitchFamily="34" charset="0"/>
                <a:ea typeface="+mn-ea"/>
              </a:rPr>
              <a:t>C. Goes to infinity</a:t>
            </a:r>
          </a:p>
          <a:p>
            <a:pPr marL="457200" indent="-457200"/>
            <a:r>
              <a:rPr lang="en-US" sz="3200" dirty="0">
                <a:solidFill>
                  <a:prstClr val="black"/>
                </a:solidFill>
                <a:latin typeface="Calibri" pitchFamily="34" charset="0"/>
                <a:ea typeface="+mn-ea"/>
              </a:rPr>
              <a:t>D. I don’t know!</a:t>
            </a:r>
          </a:p>
          <a:p>
            <a:pPr marL="457200" indent="-457200">
              <a:buFontTx/>
              <a:buAutoNum type="alphaUcPeriod"/>
            </a:pPr>
            <a:endParaRPr lang="en-US" dirty="0">
              <a:solidFill>
                <a:prstClr val="black"/>
              </a:solidFill>
              <a:latin typeface="Calibri" pitchFamily="34" charset="0"/>
              <a:ea typeface="+mn-ea"/>
            </a:endParaRPr>
          </a:p>
        </p:txBody>
      </p:sp>
      <p:graphicFrame>
        <p:nvGraphicFramePr>
          <p:cNvPr id="5122" name="Object 2"/>
          <p:cNvGraphicFramePr>
            <a:graphicFrameLocks noChangeAspect="1"/>
          </p:cNvGraphicFramePr>
          <p:nvPr/>
        </p:nvGraphicFramePr>
        <p:xfrm>
          <a:off x="2819400" y="1600200"/>
          <a:ext cx="3624263" cy="1092200"/>
        </p:xfrm>
        <a:graphic>
          <a:graphicData uri="http://schemas.openxmlformats.org/presentationml/2006/ole">
            <mc:AlternateContent xmlns:mc="http://schemas.openxmlformats.org/markup-compatibility/2006">
              <mc:Choice xmlns:v="urn:schemas-microsoft-com:vml" Requires="v">
                <p:oleObj spid="_x0000_s1310725" name="Equation" r:id="rId4" imgW="1600200" imgH="482400" progId="Equation.3">
                  <p:embed/>
                </p:oleObj>
              </mc:Choice>
              <mc:Fallback>
                <p:oleObj name="Equation" r:id="rId4" imgW="16002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3624263"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Box 5"/>
          <p:cNvSpPr txBox="1">
            <a:spLocks noChangeArrowheads="1"/>
          </p:cNvSpPr>
          <p:nvPr/>
        </p:nvSpPr>
        <p:spPr bwMode="auto">
          <a:xfrm>
            <a:off x="239713" y="3351213"/>
            <a:ext cx="6584950" cy="646112"/>
          </a:xfrm>
          <a:prstGeom prst="rect">
            <a:avLst/>
          </a:prstGeom>
          <a:noFill/>
          <a:ln w="9525">
            <a:noFill/>
            <a:miter lim="800000"/>
            <a:headEnd/>
            <a:tailEnd/>
          </a:ln>
        </p:spPr>
        <p:txBody>
          <a:bodyPr wrap="none">
            <a:spAutoFit/>
          </a:bodyPr>
          <a:lstStyle/>
          <a:p>
            <a:r>
              <a:rPr lang="en-US" sz="3600">
                <a:solidFill>
                  <a:prstClr val="black"/>
                </a:solidFill>
                <a:latin typeface="Calibri" pitchFamily="34" charset="0"/>
                <a:ea typeface="+mn-ea"/>
              </a:rPr>
              <a:t>In the limit as ω goes to infinity, A </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txBox="1">
            <a:spLocks/>
          </p:cNvSpPr>
          <p:nvPr/>
        </p:nvSpPr>
        <p:spPr bwMode="auto">
          <a:xfrm>
            <a:off x="0" y="457200"/>
            <a:ext cx="9144000" cy="1600200"/>
          </a:xfrm>
          <a:prstGeom prst="rect">
            <a:avLst/>
          </a:prstGeom>
          <a:noFill/>
          <a:ln w="9525">
            <a:noFill/>
            <a:miter lim="800000"/>
            <a:headEnd/>
            <a:tailEnd/>
          </a:ln>
        </p:spPr>
        <p:txBody>
          <a:bodyPr/>
          <a:lstStyle/>
          <a:p>
            <a:pPr eaLnBrk="0" hangingPunct="0"/>
            <a:r>
              <a:rPr lang="en-US" sz="3200">
                <a:solidFill>
                  <a:prstClr val="black"/>
                </a:solidFill>
                <a:latin typeface="Calibri" pitchFamily="34" charset="0"/>
                <a:ea typeface="+mn-ea"/>
              </a:rPr>
              <a:t>Consider the amplitude</a:t>
            </a:r>
            <a:endParaRPr lang="en-US" sz="3200" b="1">
              <a:solidFill>
                <a:prstClr val="black"/>
              </a:solidFill>
              <a:latin typeface="Calibri" pitchFamily="34" charset="0"/>
              <a:ea typeface="+mn-ea"/>
            </a:endParaRPr>
          </a:p>
        </p:txBody>
      </p:sp>
      <p:sp>
        <p:nvSpPr>
          <p:cNvPr id="6148" name="TextBox 3"/>
          <p:cNvSpPr txBox="1">
            <a:spLocks noChangeArrowheads="1"/>
          </p:cNvSpPr>
          <p:nvPr/>
        </p:nvSpPr>
        <p:spPr bwMode="auto">
          <a:xfrm>
            <a:off x="0" y="4137025"/>
            <a:ext cx="9144000" cy="2432050"/>
          </a:xfrm>
          <a:prstGeom prst="rect">
            <a:avLst/>
          </a:prstGeom>
          <a:noFill/>
          <a:ln w="9525">
            <a:noFill/>
            <a:miter lim="800000"/>
            <a:headEnd/>
            <a:tailEnd/>
          </a:ln>
        </p:spPr>
        <p:txBody>
          <a:bodyPr>
            <a:spAutoFit/>
          </a:bodyPr>
          <a:lstStyle/>
          <a:p>
            <a:pPr marL="457200" indent="-457200"/>
            <a:r>
              <a:rPr lang="en-US" sz="3200">
                <a:solidFill>
                  <a:prstClr val="black"/>
                </a:solidFill>
                <a:latin typeface="Calibri" pitchFamily="34" charset="0"/>
                <a:ea typeface="+mn-ea"/>
              </a:rPr>
              <a:t>A. Goes to zero</a:t>
            </a:r>
          </a:p>
          <a:p>
            <a:pPr marL="457200" indent="-457200"/>
            <a:r>
              <a:rPr lang="en-US" sz="3200">
                <a:solidFill>
                  <a:prstClr val="black"/>
                </a:solidFill>
                <a:latin typeface="Calibri" pitchFamily="34" charset="0"/>
                <a:ea typeface="+mn-ea"/>
              </a:rPr>
              <a:t>B. Approaches a constant</a:t>
            </a:r>
          </a:p>
          <a:p>
            <a:pPr marL="457200" indent="-457200"/>
            <a:r>
              <a:rPr lang="en-US" sz="3200">
                <a:solidFill>
                  <a:prstClr val="black"/>
                </a:solidFill>
                <a:latin typeface="Calibri" pitchFamily="34" charset="0"/>
                <a:ea typeface="+mn-ea"/>
              </a:rPr>
              <a:t>C. Goes to infinity</a:t>
            </a:r>
          </a:p>
          <a:p>
            <a:pPr marL="457200" indent="-457200"/>
            <a:r>
              <a:rPr lang="en-US" sz="3200">
                <a:solidFill>
                  <a:prstClr val="black"/>
                </a:solidFill>
                <a:latin typeface="Calibri" pitchFamily="34" charset="0"/>
                <a:ea typeface="+mn-ea"/>
              </a:rPr>
              <a:t>D. I don’t know!</a:t>
            </a:r>
          </a:p>
          <a:p>
            <a:pPr marL="457200" indent="-457200">
              <a:buFontTx/>
              <a:buAutoNum type="alphaUcPeriod"/>
            </a:pPr>
            <a:endParaRPr lang="en-US">
              <a:solidFill>
                <a:prstClr val="black"/>
              </a:solidFill>
              <a:latin typeface="Calibri" pitchFamily="34" charset="0"/>
              <a:ea typeface="+mn-ea"/>
            </a:endParaRPr>
          </a:p>
        </p:txBody>
      </p:sp>
      <p:graphicFrame>
        <p:nvGraphicFramePr>
          <p:cNvPr id="6146" name="Object 2"/>
          <p:cNvGraphicFramePr>
            <a:graphicFrameLocks noChangeAspect="1"/>
          </p:cNvGraphicFramePr>
          <p:nvPr/>
        </p:nvGraphicFramePr>
        <p:xfrm>
          <a:off x="2819400" y="1600200"/>
          <a:ext cx="3624263" cy="1092200"/>
        </p:xfrm>
        <a:graphic>
          <a:graphicData uri="http://schemas.openxmlformats.org/presentationml/2006/ole">
            <mc:AlternateContent xmlns:mc="http://schemas.openxmlformats.org/markup-compatibility/2006">
              <mc:Choice xmlns:v="urn:schemas-microsoft-com:vml" Requires="v">
                <p:oleObj spid="_x0000_s1311749" name="Equation" r:id="rId4" imgW="1600200" imgH="482400" progId="Equation.3">
                  <p:embed/>
                </p:oleObj>
              </mc:Choice>
              <mc:Fallback>
                <p:oleObj name="Equation" r:id="rId4" imgW="16002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3624263"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Box 5"/>
          <p:cNvSpPr txBox="1">
            <a:spLocks noChangeArrowheads="1"/>
          </p:cNvSpPr>
          <p:nvPr/>
        </p:nvSpPr>
        <p:spPr bwMode="auto">
          <a:xfrm>
            <a:off x="239713" y="3351213"/>
            <a:ext cx="8370887" cy="646112"/>
          </a:xfrm>
          <a:prstGeom prst="rect">
            <a:avLst/>
          </a:prstGeom>
          <a:noFill/>
          <a:ln w="9525">
            <a:noFill/>
            <a:miter lim="800000"/>
            <a:headEnd/>
            <a:tailEnd/>
          </a:ln>
        </p:spPr>
        <p:txBody>
          <a:bodyPr>
            <a:spAutoFit/>
          </a:bodyPr>
          <a:lstStyle/>
          <a:p>
            <a:r>
              <a:rPr lang="en-US" sz="3600">
                <a:solidFill>
                  <a:prstClr val="black"/>
                </a:solidFill>
                <a:latin typeface="Calibri" pitchFamily="34" charset="0"/>
                <a:ea typeface="+mn-ea"/>
              </a:rPr>
              <a:t>In the limit of no damping, A </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381000" y="396875"/>
            <a:ext cx="9144000" cy="523875"/>
          </a:xfrm>
          <a:prstGeom prst="rect">
            <a:avLst/>
          </a:prstGeom>
          <a:noFill/>
          <a:ln w="9525">
            <a:noFill/>
            <a:miter lim="800000"/>
            <a:headEnd/>
            <a:tailEnd/>
          </a:ln>
        </p:spPr>
        <p:txBody>
          <a:bodyPr>
            <a:spAutoFit/>
          </a:bodyPr>
          <a:lstStyle/>
          <a:p>
            <a:r>
              <a:rPr lang="en-US" sz="2800">
                <a:solidFill>
                  <a:prstClr val="black"/>
                </a:solidFill>
                <a:latin typeface="Calibri" pitchFamily="34" charset="0"/>
                <a:ea typeface="+mn-ea"/>
              </a:rPr>
              <a:t>What is the shape of</a:t>
            </a:r>
            <a:endParaRPr lang="en-US" sz="2800">
              <a:solidFill>
                <a:srgbClr val="3366FF"/>
              </a:solidFill>
              <a:latin typeface="Calibri" pitchFamily="34" charset="0"/>
              <a:ea typeface="+mn-ea"/>
            </a:endParaRPr>
          </a:p>
        </p:txBody>
      </p:sp>
      <p:graphicFrame>
        <p:nvGraphicFramePr>
          <p:cNvPr id="7170" name="Object 1"/>
          <p:cNvGraphicFramePr>
            <a:graphicFrameLocks noChangeAspect="1"/>
          </p:cNvGraphicFramePr>
          <p:nvPr/>
        </p:nvGraphicFramePr>
        <p:xfrm>
          <a:off x="3621087" y="160338"/>
          <a:ext cx="4227513" cy="1287462"/>
        </p:xfrm>
        <a:graphic>
          <a:graphicData uri="http://schemas.openxmlformats.org/presentationml/2006/ole">
            <mc:AlternateContent xmlns:mc="http://schemas.openxmlformats.org/markup-compatibility/2006">
              <mc:Choice xmlns:v="urn:schemas-microsoft-com:vml" Requires="v">
                <p:oleObj spid="_x0000_s1312773" name="Equation" r:id="rId4" imgW="1625600" imgH="495300" progId="Equation.3">
                  <p:embed/>
                </p:oleObj>
              </mc:Choice>
              <mc:Fallback>
                <p:oleObj name="Equation" r:id="rId4" imgW="16256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7" y="160338"/>
                        <a:ext cx="4227513" cy="1287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6"/>
          <a:stretch>
            <a:fillRect/>
          </a:stretch>
        </p:blipFill>
        <p:spPr>
          <a:xfrm>
            <a:off x="168513" y="1371600"/>
            <a:ext cx="3870087" cy="2440305"/>
          </a:xfrm>
          <a:prstGeom prst="rect">
            <a:avLst/>
          </a:prstGeom>
        </p:spPr>
      </p:pic>
      <p:sp>
        <p:nvSpPr>
          <p:cNvPr id="6" name="TextBox 5"/>
          <p:cNvSpPr txBox="1"/>
          <p:nvPr/>
        </p:nvSpPr>
        <p:spPr>
          <a:xfrm>
            <a:off x="1600200" y="1981200"/>
            <a:ext cx="595035" cy="584776"/>
          </a:xfrm>
          <a:prstGeom prst="rect">
            <a:avLst/>
          </a:prstGeom>
          <a:noFill/>
        </p:spPr>
        <p:txBody>
          <a:bodyPr wrap="none" rtlCol="0">
            <a:spAutoFit/>
          </a:bodyPr>
          <a:lstStyle/>
          <a:p>
            <a:r>
              <a:rPr lang="en-US" sz="3200">
                <a:solidFill>
                  <a:prstClr val="black"/>
                </a:solidFill>
                <a:ea typeface="+mn-ea"/>
              </a:rPr>
              <a:t>A) </a:t>
            </a:r>
          </a:p>
        </p:txBody>
      </p:sp>
      <p:pic>
        <p:nvPicPr>
          <p:cNvPr id="8" name="Picture 7"/>
          <p:cNvPicPr>
            <a:picLocks noChangeAspect="1"/>
          </p:cNvPicPr>
          <p:nvPr/>
        </p:nvPicPr>
        <p:blipFill>
          <a:blip r:embed="rId7"/>
          <a:stretch>
            <a:fillRect/>
          </a:stretch>
        </p:blipFill>
        <p:spPr>
          <a:xfrm>
            <a:off x="4724400" y="1447800"/>
            <a:ext cx="3429000" cy="2257425"/>
          </a:xfrm>
          <a:prstGeom prst="rect">
            <a:avLst/>
          </a:prstGeom>
        </p:spPr>
      </p:pic>
      <p:sp>
        <p:nvSpPr>
          <p:cNvPr id="9" name="TextBox 8"/>
          <p:cNvSpPr txBox="1"/>
          <p:nvPr/>
        </p:nvSpPr>
        <p:spPr>
          <a:xfrm>
            <a:off x="6400800" y="1929824"/>
            <a:ext cx="595035" cy="584776"/>
          </a:xfrm>
          <a:prstGeom prst="rect">
            <a:avLst/>
          </a:prstGeom>
          <a:noFill/>
        </p:spPr>
        <p:txBody>
          <a:bodyPr wrap="none" rtlCol="0">
            <a:spAutoFit/>
          </a:bodyPr>
          <a:lstStyle/>
          <a:p>
            <a:r>
              <a:rPr lang="en-US" sz="3200">
                <a:solidFill>
                  <a:prstClr val="black"/>
                </a:solidFill>
                <a:ea typeface="+mn-ea"/>
              </a:rPr>
              <a:t>B) </a:t>
            </a:r>
          </a:p>
        </p:txBody>
      </p:sp>
      <p:sp>
        <p:nvSpPr>
          <p:cNvPr id="10" name="TextBox 9"/>
          <p:cNvSpPr txBox="1"/>
          <p:nvPr/>
        </p:nvSpPr>
        <p:spPr>
          <a:xfrm>
            <a:off x="457200" y="6248400"/>
            <a:ext cx="7027485" cy="584776"/>
          </a:xfrm>
          <a:prstGeom prst="rect">
            <a:avLst/>
          </a:prstGeom>
          <a:noFill/>
        </p:spPr>
        <p:txBody>
          <a:bodyPr wrap="none" rtlCol="0">
            <a:spAutoFit/>
          </a:bodyPr>
          <a:lstStyle/>
          <a:p>
            <a:r>
              <a:rPr lang="en-US" sz="3200">
                <a:solidFill>
                  <a:prstClr val="black"/>
                </a:solidFill>
                <a:ea typeface="+mn-ea"/>
              </a:rPr>
              <a:t>E) None of these looks at all correct?! </a:t>
            </a:r>
          </a:p>
        </p:txBody>
      </p:sp>
      <p:pic>
        <p:nvPicPr>
          <p:cNvPr id="11" name="Picture 10"/>
          <p:cNvPicPr>
            <a:picLocks noChangeAspect="1"/>
          </p:cNvPicPr>
          <p:nvPr/>
        </p:nvPicPr>
        <p:blipFill>
          <a:blip r:embed="rId8"/>
          <a:stretch>
            <a:fillRect/>
          </a:stretch>
        </p:blipFill>
        <p:spPr>
          <a:xfrm>
            <a:off x="0" y="3886200"/>
            <a:ext cx="3810000" cy="2508250"/>
          </a:xfrm>
          <a:prstGeom prst="rect">
            <a:avLst/>
          </a:prstGeom>
        </p:spPr>
      </p:pic>
      <p:sp>
        <p:nvSpPr>
          <p:cNvPr id="12" name="TextBox 11"/>
          <p:cNvSpPr txBox="1"/>
          <p:nvPr/>
        </p:nvSpPr>
        <p:spPr>
          <a:xfrm>
            <a:off x="1524000" y="4800600"/>
            <a:ext cx="617677" cy="584776"/>
          </a:xfrm>
          <a:prstGeom prst="rect">
            <a:avLst/>
          </a:prstGeom>
          <a:noFill/>
        </p:spPr>
        <p:txBody>
          <a:bodyPr wrap="none" rtlCol="0">
            <a:spAutoFit/>
          </a:bodyPr>
          <a:lstStyle/>
          <a:p>
            <a:r>
              <a:rPr lang="en-US" sz="3200">
                <a:solidFill>
                  <a:prstClr val="black"/>
                </a:solidFill>
                <a:ea typeface="+mn-ea"/>
              </a:rPr>
              <a:t>C) </a:t>
            </a:r>
          </a:p>
        </p:txBody>
      </p:sp>
      <p:sp>
        <p:nvSpPr>
          <p:cNvPr id="14" name="TextBox 13"/>
          <p:cNvSpPr txBox="1"/>
          <p:nvPr/>
        </p:nvSpPr>
        <p:spPr>
          <a:xfrm>
            <a:off x="6400800" y="4953000"/>
            <a:ext cx="617677" cy="584776"/>
          </a:xfrm>
          <a:prstGeom prst="rect">
            <a:avLst/>
          </a:prstGeom>
          <a:noFill/>
        </p:spPr>
        <p:txBody>
          <a:bodyPr wrap="none" rtlCol="0">
            <a:spAutoFit/>
          </a:bodyPr>
          <a:lstStyle/>
          <a:p>
            <a:r>
              <a:rPr lang="en-US" sz="3200">
                <a:solidFill>
                  <a:prstClr val="black"/>
                </a:solidFill>
                <a:ea typeface="+mn-ea"/>
              </a:rPr>
              <a:t>D) </a:t>
            </a:r>
          </a:p>
        </p:txBody>
      </p:sp>
      <p:sp>
        <p:nvSpPr>
          <p:cNvPr id="2" name="TextBox 1"/>
          <p:cNvSpPr txBox="1"/>
          <p:nvPr/>
        </p:nvSpPr>
        <p:spPr>
          <a:xfrm>
            <a:off x="3429000" y="35814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5" name="TextBox 14"/>
          <p:cNvSpPr txBox="1"/>
          <p:nvPr/>
        </p:nvSpPr>
        <p:spPr>
          <a:xfrm>
            <a:off x="7924800" y="35814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6" name="TextBox 15"/>
          <p:cNvSpPr txBox="1"/>
          <p:nvPr/>
        </p:nvSpPr>
        <p:spPr>
          <a:xfrm>
            <a:off x="3352800" y="56388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7" name="TextBox 16"/>
          <p:cNvSpPr txBox="1"/>
          <p:nvPr/>
        </p:nvSpPr>
        <p:spPr>
          <a:xfrm>
            <a:off x="8001000" y="56388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pic>
        <p:nvPicPr>
          <p:cNvPr id="4" name="Picture 3"/>
          <p:cNvPicPr>
            <a:picLocks noChangeAspect="1"/>
          </p:cNvPicPr>
          <p:nvPr/>
        </p:nvPicPr>
        <p:blipFill>
          <a:blip r:embed="rId9"/>
          <a:stretch>
            <a:fillRect/>
          </a:stretch>
        </p:blipFill>
        <p:spPr>
          <a:xfrm>
            <a:off x="4680995" y="3657600"/>
            <a:ext cx="4166886" cy="2743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381000" y="396875"/>
            <a:ext cx="9144000" cy="523875"/>
          </a:xfrm>
          <a:prstGeom prst="rect">
            <a:avLst/>
          </a:prstGeom>
          <a:noFill/>
          <a:ln w="9525">
            <a:noFill/>
            <a:miter lim="800000"/>
            <a:headEnd/>
            <a:tailEnd/>
          </a:ln>
        </p:spPr>
        <p:txBody>
          <a:bodyPr>
            <a:spAutoFit/>
          </a:bodyPr>
          <a:lstStyle/>
          <a:p>
            <a:r>
              <a:rPr lang="en-US" sz="2800">
                <a:solidFill>
                  <a:prstClr val="black"/>
                </a:solidFill>
                <a:latin typeface="Calibri" pitchFamily="34" charset="0"/>
                <a:ea typeface="+mn-ea"/>
              </a:rPr>
              <a:t>What is the shape of</a:t>
            </a:r>
            <a:endParaRPr lang="en-US" sz="2800">
              <a:solidFill>
                <a:srgbClr val="3366FF"/>
              </a:solidFill>
              <a:latin typeface="Calibri" pitchFamily="34" charset="0"/>
              <a:ea typeface="+mn-ea"/>
            </a:endParaRPr>
          </a:p>
        </p:txBody>
      </p:sp>
      <p:graphicFrame>
        <p:nvGraphicFramePr>
          <p:cNvPr id="7170" name="Object 1"/>
          <p:cNvGraphicFramePr>
            <a:graphicFrameLocks noChangeAspect="1"/>
          </p:cNvGraphicFramePr>
          <p:nvPr/>
        </p:nvGraphicFramePr>
        <p:xfrm>
          <a:off x="3621087" y="160338"/>
          <a:ext cx="4227513" cy="1287462"/>
        </p:xfrm>
        <a:graphic>
          <a:graphicData uri="http://schemas.openxmlformats.org/presentationml/2006/ole">
            <mc:AlternateContent xmlns:mc="http://schemas.openxmlformats.org/markup-compatibility/2006">
              <mc:Choice xmlns:v="urn:schemas-microsoft-com:vml" Requires="v">
                <p:oleObj spid="_x0000_s1313797" name="Equation" r:id="rId4" imgW="1625600" imgH="495300" progId="Equation.3">
                  <p:embed/>
                </p:oleObj>
              </mc:Choice>
              <mc:Fallback>
                <p:oleObj name="Equation" r:id="rId4" imgW="16256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7" y="160338"/>
                        <a:ext cx="4227513" cy="1287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6"/>
          <a:stretch>
            <a:fillRect/>
          </a:stretch>
        </p:blipFill>
        <p:spPr>
          <a:xfrm>
            <a:off x="168513" y="1371600"/>
            <a:ext cx="3870087" cy="2440305"/>
          </a:xfrm>
          <a:prstGeom prst="rect">
            <a:avLst/>
          </a:prstGeom>
        </p:spPr>
      </p:pic>
      <p:sp>
        <p:nvSpPr>
          <p:cNvPr id="6" name="TextBox 5"/>
          <p:cNvSpPr txBox="1"/>
          <p:nvPr/>
        </p:nvSpPr>
        <p:spPr>
          <a:xfrm>
            <a:off x="1600200" y="1981200"/>
            <a:ext cx="595035" cy="584776"/>
          </a:xfrm>
          <a:prstGeom prst="rect">
            <a:avLst/>
          </a:prstGeom>
          <a:noFill/>
        </p:spPr>
        <p:txBody>
          <a:bodyPr wrap="none" rtlCol="0">
            <a:spAutoFit/>
          </a:bodyPr>
          <a:lstStyle/>
          <a:p>
            <a:r>
              <a:rPr lang="en-US" sz="3200">
                <a:solidFill>
                  <a:prstClr val="black"/>
                </a:solidFill>
                <a:ea typeface="+mn-ea"/>
              </a:rPr>
              <a:t>A) </a:t>
            </a:r>
          </a:p>
        </p:txBody>
      </p:sp>
      <p:pic>
        <p:nvPicPr>
          <p:cNvPr id="8" name="Picture 7"/>
          <p:cNvPicPr>
            <a:picLocks noChangeAspect="1"/>
          </p:cNvPicPr>
          <p:nvPr/>
        </p:nvPicPr>
        <p:blipFill>
          <a:blip r:embed="rId7"/>
          <a:stretch>
            <a:fillRect/>
          </a:stretch>
        </p:blipFill>
        <p:spPr>
          <a:xfrm>
            <a:off x="4724400" y="1447800"/>
            <a:ext cx="3429000" cy="2257425"/>
          </a:xfrm>
          <a:prstGeom prst="rect">
            <a:avLst/>
          </a:prstGeom>
        </p:spPr>
      </p:pic>
      <p:sp>
        <p:nvSpPr>
          <p:cNvPr id="9" name="TextBox 8"/>
          <p:cNvSpPr txBox="1"/>
          <p:nvPr/>
        </p:nvSpPr>
        <p:spPr>
          <a:xfrm>
            <a:off x="6400800" y="1929824"/>
            <a:ext cx="595035" cy="584776"/>
          </a:xfrm>
          <a:prstGeom prst="rect">
            <a:avLst/>
          </a:prstGeom>
          <a:noFill/>
        </p:spPr>
        <p:txBody>
          <a:bodyPr wrap="none" rtlCol="0">
            <a:spAutoFit/>
          </a:bodyPr>
          <a:lstStyle/>
          <a:p>
            <a:r>
              <a:rPr lang="en-US" sz="3200">
                <a:solidFill>
                  <a:prstClr val="black"/>
                </a:solidFill>
                <a:ea typeface="+mn-ea"/>
              </a:rPr>
              <a:t>B) </a:t>
            </a:r>
          </a:p>
        </p:txBody>
      </p:sp>
      <p:sp>
        <p:nvSpPr>
          <p:cNvPr id="10" name="TextBox 9"/>
          <p:cNvSpPr txBox="1"/>
          <p:nvPr/>
        </p:nvSpPr>
        <p:spPr>
          <a:xfrm>
            <a:off x="457200" y="6248400"/>
            <a:ext cx="7027485" cy="584776"/>
          </a:xfrm>
          <a:prstGeom prst="rect">
            <a:avLst/>
          </a:prstGeom>
          <a:noFill/>
        </p:spPr>
        <p:txBody>
          <a:bodyPr wrap="none" rtlCol="0">
            <a:spAutoFit/>
          </a:bodyPr>
          <a:lstStyle/>
          <a:p>
            <a:r>
              <a:rPr lang="en-US" sz="3200">
                <a:solidFill>
                  <a:prstClr val="black"/>
                </a:solidFill>
                <a:ea typeface="+mn-ea"/>
              </a:rPr>
              <a:t>E) None of these looks at all correct?! </a:t>
            </a:r>
          </a:p>
        </p:txBody>
      </p:sp>
      <p:pic>
        <p:nvPicPr>
          <p:cNvPr id="11" name="Picture 10"/>
          <p:cNvPicPr>
            <a:picLocks noChangeAspect="1"/>
          </p:cNvPicPr>
          <p:nvPr/>
        </p:nvPicPr>
        <p:blipFill>
          <a:blip r:embed="rId8"/>
          <a:stretch>
            <a:fillRect/>
          </a:stretch>
        </p:blipFill>
        <p:spPr>
          <a:xfrm>
            <a:off x="0" y="3886200"/>
            <a:ext cx="3810000" cy="2508250"/>
          </a:xfrm>
          <a:prstGeom prst="rect">
            <a:avLst/>
          </a:prstGeom>
        </p:spPr>
      </p:pic>
      <p:sp>
        <p:nvSpPr>
          <p:cNvPr id="12" name="TextBox 11"/>
          <p:cNvSpPr txBox="1"/>
          <p:nvPr/>
        </p:nvSpPr>
        <p:spPr>
          <a:xfrm>
            <a:off x="1524000" y="4800600"/>
            <a:ext cx="617677" cy="584776"/>
          </a:xfrm>
          <a:prstGeom prst="rect">
            <a:avLst/>
          </a:prstGeom>
          <a:noFill/>
        </p:spPr>
        <p:txBody>
          <a:bodyPr wrap="none" rtlCol="0">
            <a:spAutoFit/>
          </a:bodyPr>
          <a:lstStyle/>
          <a:p>
            <a:r>
              <a:rPr lang="en-US" sz="3200">
                <a:solidFill>
                  <a:prstClr val="black"/>
                </a:solidFill>
                <a:ea typeface="+mn-ea"/>
              </a:rPr>
              <a:t>C) </a:t>
            </a:r>
          </a:p>
        </p:txBody>
      </p:sp>
      <p:sp>
        <p:nvSpPr>
          <p:cNvPr id="14" name="TextBox 13"/>
          <p:cNvSpPr txBox="1"/>
          <p:nvPr/>
        </p:nvSpPr>
        <p:spPr>
          <a:xfrm>
            <a:off x="6400800" y="4953000"/>
            <a:ext cx="617677" cy="584776"/>
          </a:xfrm>
          <a:prstGeom prst="rect">
            <a:avLst/>
          </a:prstGeom>
          <a:noFill/>
        </p:spPr>
        <p:txBody>
          <a:bodyPr wrap="none" rtlCol="0">
            <a:spAutoFit/>
          </a:bodyPr>
          <a:lstStyle/>
          <a:p>
            <a:r>
              <a:rPr lang="en-US" sz="3200">
                <a:solidFill>
                  <a:prstClr val="black"/>
                </a:solidFill>
                <a:ea typeface="+mn-ea"/>
              </a:rPr>
              <a:t>D) </a:t>
            </a:r>
          </a:p>
        </p:txBody>
      </p:sp>
      <p:sp>
        <p:nvSpPr>
          <p:cNvPr id="2" name="TextBox 1"/>
          <p:cNvSpPr txBox="1"/>
          <p:nvPr/>
        </p:nvSpPr>
        <p:spPr>
          <a:xfrm>
            <a:off x="3429000" y="35814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5" name="TextBox 14"/>
          <p:cNvSpPr txBox="1"/>
          <p:nvPr/>
        </p:nvSpPr>
        <p:spPr>
          <a:xfrm>
            <a:off x="7924800" y="35814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6" name="TextBox 15"/>
          <p:cNvSpPr txBox="1"/>
          <p:nvPr/>
        </p:nvSpPr>
        <p:spPr>
          <a:xfrm>
            <a:off x="3352800" y="56388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sp>
        <p:nvSpPr>
          <p:cNvPr id="17" name="TextBox 16"/>
          <p:cNvSpPr txBox="1"/>
          <p:nvPr/>
        </p:nvSpPr>
        <p:spPr>
          <a:xfrm>
            <a:off x="8001000" y="5638800"/>
            <a:ext cx="838200" cy="646331"/>
          </a:xfrm>
          <a:prstGeom prst="rect">
            <a:avLst/>
          </a:prstGeom>
          <a:noFill/>
        </p:spPr>
        <p:txBody>
          <a:bodyPr wrap="square" rtlCol="0">
            <a:spAutoFit/>
          </a:bodyPr>
          <a:lstStyle/>
          <a:p>
            <a:r>
              <a:rPr lang="en-US" sz="3600" dirty="0" err="1" smtClean="0">
                <a:solidFill>
                  <a:prstClr val="black"/>
                </a:solidFill>
                <a:ea typeface="+mn-ea"/>
              </a:rPr>
              <a:t>ω</a:t>
            </a:r>
            <a:endParaRPr lang="en-US" sz="3600" dirty="0">
              <a:solidFill>
                <a:prstClr val="black"/>
              </a:solidFill>
              <a:ea typeface="+mn-ea"/>
            </a:endParaRPr>
          </a:p>
        </p:txBody>
      </p:sp>
      <p:pic>
        <p:nvPicPr>
          <p:cNvPr id="3" name="Picture 2"/>
          <p:cNvPicPr>
            <a:picLocks noChangeAspect="1"/>
          </p:cNvPicPr>
          <p:nvPr/>
        </p:nvPicPr>
        <p:blipFill>
          <a:blip r:embed="rId9"/>
          <a:stretch>
            <a:fillRect/>
          </a:stretch>
        </p:blipFill>
        <p:spPr>
          <a:xfrm>
            <a:off x="4692846" y="3733800"/>
            <a:ext cx="4229603" cy="2667000"/>
          </a:xfrm>
          <a:prstGeom prst="rect">
            <a:avLst/>
          </a:prstGeom>
        </p:spPr>
      </p:pic>
    </p:spTree>
    <p:extLst>
      <p:ext uri="{BB962C8B-B14F-4D97-AF65-F5344CB8AC3E}">
        <p14:creationId xmlns:p14="http://schemas.microsoft.com/office/powerpoint/2010/main" val="1614952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1710265" y="516494"/>
            <a:ext cx="5723467" cy="5365750"/>
          </a:xfrm>
          <a:prstGeom prst="rect">
            <a:avLst/>
          </a:prstGeom>
        </p:spPr>
      </p:pic>
      <p:sp>
        <p:nvSpPr>
          <p:cNvPr id="4" name="TextBox 3"/>
          <p:cNvSpPr txBox="1"/>
          <p:nvPr/>
        </p:nvSpPr>
        <p:spPr>
          <a:xfrm>
            <a:off x="812799" y="270934"/>
            <a:ext cx="7992533" cy="1077218"/>
          </a:xfrm>
          <a:prstGeom prst="rect">
            <a:avLst/>
          </a:prstGeom>
          <a:noFill/>
        </p:spPr>
        <p:txBody>
          <a:bodyPr wrap="square" rtlCol="0">
            <a:spAutoFit/>
          </a:bodyPr>
          <a:lstStyle/>
          <a:p>
            <a:r>
              <a:rPr lang="en-US" sz="3200" smtClean="0">
                <a:solidFill>
                  <a:srgbClr val="000000"/>
                </a:solidFill>
              </a:rPr>
              <a:t>Which point below best represents 4e</a:t>
            </a:r>
            <a:r>
              <a:rPr lang="en-US" sz="3200" baseline="30000" smtClean="0">
                <a:solidFill>
                  <a:srgbClr val="000000"/>
                </a:solidFill>
              </a:rPr>
              <a:t>i3π/4</a:t>
            </a:r>
            <a:r>
              <a:rPr lang="en-US" sz="3200" smtClean="0">
                <a:solidFill>
                  <a:srgbClr val="000000"/>
                </a:solidFill>
              </a:rPr>
              <a:t> on the complex plane?</a:t>
            </a:r>
            <a:endParaRPr lang="en-US" sz="3200">
              <a:solidFill>
                <a:srgbClr val="000000"/>
              </a:solidFill>
            </a:endParaRPr>
          </a:p>
        </p:txBody>
      </p:sp>
      <p:sp>
        <p:nvSpPr>
          <p:cNvPr id="5" name="TextBox 4"/>
          <p:cNvSpPr txBox="1"/>
          <p:nvPr/>
        </p:nvSpPr>
        <p:spPr>
          <a:xfrm>
            <a:off x="203200" y="5617410"/>
            <a:ext cx="8331200" cy="1200328"/>
          </a:xfrm>
          <a:prstGeom prst="rect">
            <a:avLst/>
          </a:prstGeom>
          <a:noFill/>
        </p:spPr>
        <p:txBody>
          <a:bodyPr wrap="square" rtlCol="0">
            <a:spAutoFit/>
          </a:bodyPr>
          <a:lstStyle/>
          <a:p>
            <a:r>
              <a:rPr lang="en-US">
                <a:solidFill>
                  <a:srgbClr val="000000"/>
                </a:solidFill>
              </a:rPr>
              <a:t>Challenge question: Keeping the general form Ae</a:t>
            </a:r>
            <a:r>
              <a:rPr lang="en-US" baseline="30000">
                <a:solidFill>
                  <a:srgbClr val="000000"/>
                </a:solidFill>
              </a:rPr>
              <a:t>i θ</a:t>
            </a:r>
            <a:r>
              <a:rPr lang="en-US">
                <a:solidFill>
                  <a:srgbClr val="000000"/>
                </a:solidFill>
              </a:rPr>
              <a:t>, do any OTHER values of θ represent the SAME complex number as this? (If so, how many?)  </a:t>
            </a:r>
          </a:p>
        </p:txBody>
      </p:sp>
    </p:spTree>
    <p:extLst>
      <p:ext uri="{BB962C8B-B14F-4D97-AF65-F5344CB8AC3E}">
        <p14:creationId xmlns:p14="http://schemas.microsoft.com/office/powerpoint/2010/main" val="278288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F1771AF1-7066-41E5-822C-F4E060CA23CE}" type="slidenum">
              <a:rPr lang="en-US">
                <a:solidFill>
                  <a:prstClr val="black">
                    <a:tint val="75000"/>
                  </a:prstClr>
                </a:solidFill>
                <a:latin typeface="Calibri"/>
              </a:rPr>
              <a:pPr>
                <a:defRPr/>
              </a:pPr>
              <a:t>90</a:t>
            </a:fld>
            <a:endParaRPr lang="en-US">
              <a:solidFill>
                <a:prstClr val="black">
                  <a:tint val="75000"/>
                </a:prstClr>
              </a:solidFill>
              <a:latin typeface="Calibri"/>
            </a:endParaRPr>
          </a:p>
        </p:txBody>
      </p:sp>
      <p:sp>
        <p:nvSpPr>
          <p:cNvPr id="25603" name="TextBox 2"/>
          <p:cNvSpPr txBox="1">
            <a:spLocks noChangeArrowheads="1"/>
          </p:cNvSpPr>
          <p:nvPr/>
        </p:nvSpPr>
        <p:spPr bwMode="auto">
          <a:xfrm>
            <a:off x="0" y="236538"/>
            <a:ext cx="4419600" cy="2678112"/>
          </a:xfrm>
          <a:prstGeom prst="rect">
            <a:avLst/>
          </a:prstGeom>
          <a:noFill/>
          <a:ln w="9525">
            <a:noFill/>
            <a:miter lim="800000"/>
            <a:headEnd/>
            <a:tailEnd/>
          </a:ln>
        </p:spPr>
        <p:txBody>
          <a:bodyPr>
            <a:spAutoFit/>
          </a:bodyPr>
          <a:lstStyle/>
          <a:p>
            <a:r>
              <a:rPr lang="en-US" sz="2800">
                <a:solidFill>
                  <a:prstClr val="black"/>
                </a:solidFill>
                <a:latin typeface="Calibri" pitchFamily="34" charset="0"/>
                <a:ea typeface="+mn-ea"/>
              </a:rPr>
              <a:t>If you have a damped, driven oscillator, and you increase damping, β, (leaving everything else fixed) what happens to the curve shown? </a:t>
            </a:r>
          </a:p>
        </p:txBody>
      </p:sp>
      <p:sp>
        <p:nvSpPr>
          <p:cNvPr id="25604" name="TextBox 3"/>
          <p:cNvSpPr txBox="1">
            <a:spLocks noChangeArrowheads="1"/>
          </p:cNvSpPr>
          <p:nvPr/>
        </p:nvSpPr>
        <p:spPr bwMode="auto">
          <a:xfrm>
            <a:off x="50800" y="4538663"/>
            <a:ext cx="9144000" cy="2246312"/>
          </a:xfrm>
          <a:prstGeom prst="rect">
            <a:avLst/>
          </a:prstGeom>
          <a:noFill/>
          <a:ln w="9525">
            <a:noFill/>
            <a:miter lim="800000"/>
            <a:headEnd/>
            <a:tailEnd/>
          </a:ln>
        </p:spPr>
        <p:txBody>
          <a:bodyPr>
            <a:spAutoFit/>
          </a:bodyPr>
          <a:lstStyle/>
          <a:p>
            <a:pPr marL="514350" indent="-514350">
              <a:buFontTx/>
              <a:buAutoNum type="alphaUcParenR"/>
            </a:pPr>
            <a:r>
              <a:rPr lang="en-US" sz="2800">
                <a:solidFill>
                  <a:prstClr val="black"/>
                </a:solidFill>
                <a:latin typeface="Calibri" pitchFamily="34" charset="0"/>
                <a:ea typeface="+mn-ea"/>
              </a:rPr>
              <a:t>It shifts to the LEFT, and the max value increases.</a:t>
            </a:r>
          </a:p>
          <a:p>
            <a:pPr marL="514350" indent="-514350">
              <a:buFontTx/>
              <a:buAutoNum type="alphaUcParenR"/>
            </a:pPr>
            <a:r>
              <a:rPr lang="en-US" sz="2800">
                <a:solidFill>
                  <a:prstClr val="black"/>
                </a:solidFill>
                <a:latin typeface="Calibri" pitchFamily="34" charset="0"/>
                <a:ea typeface="+mn-ea"/>
              </a:rPr>
              <a:t>It shifts to the LEFT, and the max value decreases. </a:t>
            </a:r>
          </a:p>
          <a:p>
            <a:pPr marL="514350" indent="-514350">
              <a:buFontTx/>
              <a:buAutoNum type="alphaUcParenR"/>
            </a:pPr>
            <a:r>
              <a:rPr lang="en-US" sz="2800">
                <a:solidFill>
                  <a:prstClr val="black"/>
                </a:solidFill>
                <a:latin typeface="Calibri" pitchFamily="34" charset="0"/>
                <a:ea typeface="+mn-ea"/>
              </a:rPr>
              <a:t>It shifts to the RIGHT, and the max value increases.</a:t>
            </a:r>
          </a:p>
          <a:p>
            <a:pPr marL="514350" indent="-514350">
              <a:buFontTx/>
              <a:buAutoNum type="alphaUcParenR"/>
            </a:pPr>
            <a:r>
              <a:rPr lang="en-US" sz="2800">
                <a:solidFill>
                  <a:prstClr val="black"/>
                </a:solidFill>
                <a:latin typeface="Calibri" pitchFamily="34" charset="0"/>
                <a:ea typeface="+mn-ea"/>
              </a:rPr>
              <a:t>It shifts to the RIGHT, and the max value decreases. </a:t>
            </a:r>
          </a:p>
          <a:p>
            <a:pPr marL="514350" indent="-514350">
              <a:buFontTx/>
              <a:buAutoNum type="alphaUcParenR"/>
            </a:pPr>
            <a:r>
              <a:rPr lang="en-US" sz="2800">
                <a:solidFill>
                  <a:prstClr val="black"/>
                </a:solidFill>
                <a:latin typeface="Calibri" pitchFamily="34" charset="0"/>
                <a:ea typeface="+mn-ea"/>
              </a:rPr>
              <a:t>Other/not sure/???</a:t>
            </a:r>
          </a:p>
        </p:txBody>
      </p:sp>
      <p:pic>
        <p:nvPicPr>
          <p:cNvPr id="25605" name="Picture 4"/>
          <p:cNvPicPr>
            <a:picLocks noChangeAspect="1"/>
          </p:cNvPicPr>
          <p:nvPr/>
        </p:nvPicPr>
        <p:blipFill>
          <a:blip r:embed="rId4" cstate="print"/>
          <a:srcRect/>
          <a:stretch>
            <a:fillRect/>
          </a:stretch>
        </p:blipFill>
        <p:spPr bwMode="auto">
          <a:xfrm>
            <a:off x="4249738" y="728663"/>
            <a:ext cx="4572000" cy="3035300"/>
          </a:xfrm>
          <a:prstGeom prst="rect">
            <a:avLst/>
          </a:prstGeom>
          <a:noFill/>
          <a:ln w="9525">
            <a:noFill/>
            <a:miter lim="800000"/>
            <a:headEnd/>
            <a:tailEnd/>
          </a:ln>
        </p:spPr>
      </p:pic>
      <p:sp>
        <p:nvSpPr>
          <p:cNvPr id="25607" name="TextBox 6"/>
          <p:cNvSpPr txBox="1">
            <a:spLocks noChangeArrowheads="1"/>
          </p:cNvSpPr>
          <p:nvPr/>
        </p:nvSpPr>
        <p:spPr bwMode="auto">
          <a:xfrm>
            <a:off x="7772400" y="2979738"/>
            <a:ext cx="598488" cy="523875"/>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ω</a:t>
            </a:r>
            <a:r>
              <a:rPr lang="en-US" sz="2800" baseline="-25000">
                <a:solidFill>
                  <a:prstClr val="black"/>
                </a:solidFill>
                <a:latin typeface="Calibri" pitchFamily="34" charset="0"/>
                <a:ea typeface="+mn-ea"/>
              </a:rPr>
              <a:t>0</a:t>
            </a:r>
          </a:p>
        </p:txBody>
      </p:sp>
      <p:sp>
        <p:nvSpPr>
          <p:cNvPr id="25608" name="TextBox 7"/>
          <p:cNvSpPr txBox="1">
            <a:spLocks noChangeArrowheads="1"/>
          </p:cNvSpPr>
          <p:nvPr/>
        </p:nvSpPr>
        <p:spPr bwMode="auto">
          <a:xfrm>
            <a:off x="6621463" y="1458913"/>
            <a:ext cx="1443037" cy="522287"/>
          </a:xfrm>
          <a:prstGeom prst="rect">
            <a:avLst/>
          </a:prstGeom>
          <a:noFill/>
          <a:ln w="9525">
            <a:noFill/>
            <a:miter lim="800000"/>
            <a:headEnd/>
            <a:tailEnd/>
          </a:ln>
        </p:spPr>
        <p:txBody>
          <a:bodyPr wrap="none">
            <a:spAutoFit/>
          </a:bodyPr>
          <a:lstStyle/>
          <a:p>
            <a:r>
              <a:rPr lang="en-US" sz="2800" dirty="0">
                <a:solidFill>
                  <a:prstClr val="black"/>
                </a:solidFill>
                <a:latin typeface="Calibri" pitchFamily="34" charset="0"/>
                <a:ea typeface="+mn-ea"/>
              </a:rPr>
              <a:t>Fixed </a:t>
            </a:r>
            <a:r>
              <a:rPr lang="en-US" sz="2800" dirty="0" err="1" smtClean="0">
                <a:solidFill>
                  <a:prstClr val="black"/>
                </a:solidFill>
                <a:latin typeface="Calibri" pitchFamily="34" charset="0"/>
                <a:ea typeface="+mn-ea"/>
              </a:rPr>
              <a:t>ω</a:t>
            </a:r>
            <a:r>
              <a:rPr lang="en-US" sz="2800" dirty="0" smtClean="0">
                <a:solidFill>
                  <a:prstClr val="black"/>
                </a:solidFill>
                <a:latin typeface="Calibri" pitchFamily="34" charset="0"/>
                <a:ea typeface="+mn-ea"/>
              </a:rPr>
              <a:t>!</a:t>
            </a:r>
            <a:endParaRPr lang="en-US" sz="2800" dirty="0">
              <a:solidFill>
                <a:prstClr val="black"/>
              </a:solidFill>
              <a:latin typeface="Calibri" pitchFamily="34" charset="0"/>
              <a:ea typeface="+mn-ea"/>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729986111"/>
              </p:ext>
            </p:extLst>
          </p:nvPr>
        </p:nvGraphicFramePr>
        <p:xfrm>
          <a:off x="4495801" y="76200"/>
          <a:ext cx="3287122" cy="990600"/>
        </p:xfrm>
        <a:graphic>
          <a:graphicData uri="http://schemas.openxmlformats.org/presentationml/2006/ole">
            <mc:AlternateContent xmlns:mc="http://schemas.openxmlformats.org/markup-compatibility/2006">
              <mc:Choice xmlns:v="urn:schemas-microsoft-com:vml" Requires="v">
                <p:oleObj spid="_x0000_s1314821" name="Equation" r:id="rId5" imgW="1600200" imgH="482400" progId="Equation.3">
                  <p:embed/>
                </p:oleObj>
              </mc:Choice>
              <mc:Fallback>
                <p:oleObj name="Equation" r:id="rId5" imgW="16002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76200"/>
                        <a:ext cx="3287122" cy="990600"/>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B6BF3F0A-06A1-4C6F-9B4F-8D5D46660D4D}" type="slidenum">
              <a:rPr lang="en-US">
                <a:solidFill>
                  <a:prstClr val="black">
                    <a:tint val="75000"/>
                  </a:prstClr>
                </a:solidFill>
                <a:latin typeface="Calibri"/>
              </a:rPr>
              <a:pPr>
                <a:defRPr/>
              </a:pPr>
              <a:t>91</a:t>
            </a:fld>
            <a:endParaRPr lang="en-US">
              <a:solidFill>
                <a:prstClr val="black">
                  <a:tint val="75000"/>
                </a:prstClr>
              </a:solidFill>
              <a:latin typeface="Calibri"/>
            </a:endParaRPr>
          </a:p>
        </p:txBody>
      </p:sp>
      <p:sp>
        <p:nvSpPr>
          <p:cNvPr id="24579" name="TextBox 2"/>
          <p:cNvSpPr txBox="1">
            <a:spLocks noChangeArrowheads="1"/>
          </p:cNvSpPr>
          <p:nvPr/>
        </p:nvSpPr>
        <p:spPr bwMode="auto">
          <a:xfrm>
            <a:off x="0" y="236538"/>
            <a:ext cx="4419600" cy="2678112"/>
          </a:xfrm>
          <a:prstGeom prst="rect">
            <a:avLst/>
          </a:prstGeom>
          <a:noFill/>
          <a:ln w="9525">
            <a:noFill/>
            <a:miter lim="800000"/>
            <a:headEnd/>
            <a:tailEnd/>
          </a:ln>
        </p:spPr>
        <p:txBody>
          <a:bodyPr>
            <a:spAutoFit/>
          </a:bodyPr>
          <a:lstStyle/>
          <a:p>
            <a:r>
              <a:rPr lang="en-US" sz="2800">
                <a:solidFill>
                  <a:prstClr val="black"/>
                </a:solidFill>
                <a:latin typeface="Calibri" pitchFamily="34" charset="0"/>
                <a:ea typeface="+mn-ea"/>
              </a:rPr>
              <a:t>If you have a damped, driven oscillator, and you increase damping, β, (leaving everything else fixed) what happens to the curve shown? </a:t>
            </a:r>
          </a:p>
        </p:txBody>
      </p:sp>
      <p:sp>
        <p:nvSpPr>
          <p:cNvPr id="24580" name="TextBox 3"/>
          <p:cNvSpPr txBox="1">
            <a:spLocks noChangeArrowheads="1"/>
          </p:cNvSpPr>
          <p:nvPr/>
        </p:nvSpPr>
        <p:spPr bwMode="auto">
          <a:xfrm>
            <a:off x="50800" y="4538663"/>
            <a:ext cx="9144000" cy="2246312"/>
          </a:xfrm>
          <a:prstGeom prst="rect">
            <a:avLst/>
          </a:prstGeom>
          <a:noFill/>
          <a:ln w="9525">
            <a:noFill/>
            <a:miter lim="800000"/>
            <a:headEnd/>
            <a:tailEnd/>
          </a:ln>
        </p:spPr>
        <p:txBody>
          <a:bodyPr>
            <a:spAutoFit/>
          </a:bodyPr>
          <a:lstStyle/>
          <a:p>
            <a:pPr marL="514350" indent="-514350">
              <a:buFontTx/>
              <a:buAutoNum type="alphaUcParenR"/>
            </a:pPr>
            <a:r>
              <a:rPr lang="en-US" sz="2800">
                <a:solidFill>
                  <a:prstClr val="black"/>
                </a:solidFill>
                <a:latin typeface="Calibri" pitchFamily="34" charset="0"/>
                <a:ea typeface="+mn-ea"/>
              </a:rPr>
              <a:t>It shifts to the LEFT, and the max value increases.</a:t>
            </a:r>
          </a:p>
          <a:p>
            <a:pPr marL="514350" indent="-514350">
              <a:buFontTx/>
              <a:buAutoNum type="alphaUcParenR"/>
            </a:pPr>
            <a:r>
              <a:rPr lang="en-US" sz="2800">
                <a:solidFill>
                  <a:prstClr val="black"/>
                </a:solidFill>
                <a:latin typeface="Calibri" pitchFamily="34" charset="0"/>
                <a:ea typeface="+mn-ea"/>
              </a:rPr>
              <a:t>It shifts to the LEFT, and the max value decreases. </a:t>
            </a:r>
          </a:p>
          <a:p>
            <a:pPr marL="514350" indent="-514350">
              <a:buFontTx/>
              <a:buAutoNum type="alphaUcParenR"/>
            </a:pPr>
            <a:r>
              <a:rPr lang="en-US" sz="2800">
                <a:solidFill>
                  <a:prstClr val="black"/>
                </a:solidFill>
                <a:latin typeface="Calibri" pitchFamily="34" charset="0"/>
                <a:ea typeface="+mn-ea"/>
              </a:rPr>
              <a:t>It shifts to the RIGHT, and the max value increases.</a:t>
            </a:r>
          </a:p>
          <a:p>
            <a:pPr marL="514350" indent="-514350">
              <a:buFontTx/>
              <a:buAutoNum type="alphaUcParenR"/>
            </a:pPr>
            <a:r>
              <a:rPr lang="en-US" sz="2800">
                <a:solidFill>
                  <a:prstClr val="black"/>
                </a:solidFill>
                <a:latin typeface="Calibri" pitchFamily="34" charset="0"/>
                <a:ea typeface="+mn-ea"/>
              </a:rPr>
              <a:t>It shifts to the RIGHT, and the max value decreases. </a:t>
            </a:r>
          </a:p>
          <a:p>
            <a:pPr marL="514350" indent="-514350">
              <a:buFontTx/>
              <a:buAutoNum type="alphaUcParenR"/>
            </a:pPr>
            <a:r>
              <a:rPr lang="en-US" sz="2800">
                <a:solidFill>
                  <a:prstClr val="black"/>
                </a:solidFill>
                <a:latin typeface="Calibri" pitchFamily="34" charset="0"/>
                <a:ea typeface="+mn-ea"/>
              </a:rPr>
              <a:t>Other/not sure/???</a:t>
            </a:r>
          </a:p>
        </p:txBody>
      </p:sp>
      <p:pic>
        <p:nvPicPr>
          <p:cNvPr id="24581" name="Picture 4"/>
          <p:cNvPicPr>
            <a:picLocks noChangeAspect="1"/>
          </p:cNvPicPr>
          <p:nvPr/>
        </p:nvPicPr>
        <p:blipFill>
          <a:blip r:embed="rId4" cstate="print"/>
          <a:srcRect/>
          <a:stretch>
            <a:fillRect/>
          </a:stretch>
        </p:blipFill>
        <p:spPr bwMode="auto">
          <a:xfrm>
            <a:off x="4249738" y="728663"/>
            <a:ext cx="4572000" cy="3035300"/>
          </a:xfrm>
          <a:prstGeom prst="rect">
            <a:avLst/>
          </a:prstGeom>
          <a:noFill/>
          <a:ln w="9525">
            <a:noFill/>
            <a:miter lim="800000"/>
            <a:headEnd/>
            <a:tailEnd/>
          </a:ln>
        </p:spPr>
      </p:pic>
      <p:sp>
        <p:nvSpPr>
          <p:cNvPr id="24583" name="TextBox 6"/>
          <p:cNvSpPr txBox="1">
            <a:spLocks noChangeArrowheads="1"/>
          </p:cNvSpPr>
          <p:nvPr/>
        </p:nvSpPr>
        <p:spPr bwMode="auto">
          <a:xfrm>
            <a:off x="7772400" y="2979738"/>
            <a:ext cx="465138" cy="523875"/>
          </a:xfrm>
          <a:prstGeom prst="rect">
            <a:avLst/>
          </a:prstGeom>
          <a:noFill/>
          <a:ln w="9525">
            <a:noFill/>
            <a:miter lim="800000"/>
            <a:headEnd/>
            <a:tailEnd/>
          </a:ln>
        </p:spPr>
        <p:txBody>
          <a:bodyPr wrap="none">
            <a:spAutoFit/>
          </a:bodyPr>
          <a:lstStyle/>
          <a:p>
            <a:r>
              <a:rPr lang="en-US" sz="2800">
                <a:solidFill>
                  <a:prstClr val="black"/>
                </a:solidFill>
                <a:latin typeface="Calibri" pitchFamily="34" charset="0"/>
                <a:ea typeface="+mn-ea"/>
              </a:rPr>
              <a:t>ω</a:t>
            </a:r>
          </a:p>
        </p:txBody>
      </p:sp>
      <p:sp>
        <p:nvSpPr>
          <p:cNvPr id="24584" name="TextBox 7"/>
          <p:cNvSpPr txBox="1">
            <a:spLocks noChangeArrowheads="1"/>
          </p:cNvSpPr>
          <p:nvPr/>
        </p:nvSpPr>
        <p:spPr bwMode="auto">
          <a:xfrm>
            <a:off x="6621463" y="1611313"/>
            <a:ext cx="1574800" cy="522287"/>
          </a:xfrm>
          <a:prstGeom prst="rect">
            <a:avLst/>
          </a:prstGeom>
          <a:noFill/>
          <a:ln w="9525">
            <a:noFill/>
            <a:miter lim="800000"/>
            <a:headEnd/>
            <a:tailEnd/>
          </a:ln>
        </p:spPr>
        <p:txBody>
          <a:bodyPr wrap="none">
            <a:spAutoFit/>
          </a:bodyPr>
          <a:lstStyle/>
          <a:p>
            <a:r>
              <a:rPr lang="en-US" sz="2800" dirty="0">
                <a:solidFill>
                  <a:prstClr val="black"/>
                </a:solidFill>
                <a:latin typeface="Calibri" pitchFamily="34" charset="0"/>
                <a:ea typeface="+mn-ea"/>
              </a:rPr>
              <a:t>Fixed ω</a:t>
            </a:r>
            <a:r>
              <a:rPr lang="en-US" sz="2800" baseline="-25000" dirty="0">
                <a:solidFill>
                  <a:prstClr val="black"/>
                </a:solidFill>
                <a:latin typeface="Calibri" pitchFamily="34" charset="0"/>
                <a:ea typeface="+mn-ea"/>
              </a:rPr>
              <a:t>0</a:t>
            </a:r>
            <a:endParaRPr lang="en-US" sz="2800" dirty="0">
              <a:solidFill>
                <a:prstClr val="black"/>
              </a:solidFill>
              <a:latin typeface="Calibri" pitchFamily="34" charset="0"/>
              <a:ea typeface="+mn-ea"/>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736356701"/>
              </p:ext>
            </p:extLst>
          </p:nvPr>
        </p:nvGraphicFramePr>
        <p:xfrm>
          <a:off x="4495801" y="76200"/>
          <a:ext cx="3287122" cy="990600"/>
        </p:xfrm>
        <a:graphic>
          <a:graphicData uri="http://schemas.openxmlformats.org/presentationml/2006/ole">
            <mc:AlternateContent xmlns:mc="http://schemas.openxmlformats.org/markup-compatibility/2006">
              <mc:Choice xmlns:v="urn:schemas-microsoft-com:vml" Requires="v">
                <p:oleObj spid="_x0000_s1315845" name="Equation" r:id="rId5" imgW="1600200" imgH="482400" progId="Equation.3">
                  <p:embed/>
                </p:oleObj>
              </mc:Choice>
              <mc:Fallback>
                <p:oleObj name="Equation" r:id="rId5" imgW="16002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76200"/>
                        <a:ext cx="3287122" cy="990600"/>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770CAEA7-85B2-4CC2-BD89-B2860991002A}" type="slidenum">
              <a:rPr lang="en-US">
                <a:solidFill>
                  <a:srgbClr val="000000"/>
                </a:solidFill>
              </a:rPr>
              <a:pPr>
                <a:defRPr/>
              </a:pPr>
              <a:t>92</a:t>
            </a:fld>
            <a:endParaRPr lang="en-US">
              <a:solidFill>
                <a:srgbClr val="000000"/>
              </a:solidFill>
            </a:endParaRPr>
          </a:p>
        </p:txBody>
      </p:sp>
      <p:sp>
        <p:nvSpPr>
          <p:cNvPr id="9220" name="TextBox 2"/>
          <p:cNvSpPr txBox="1">
            <a:spLocks noChangeArrowheads="1"/>
          </p:cNvSpPr>
          <p:nvPr/>
        </p:nvSpPr>
        <p:spPr bwMode="auto">
          <a:xfrm>
            <a:off x="228600" y="1287463"/>
            <a:ext cx="8374063" cy="1384300"/>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Given the differential equation for an RLC circuit, which quantity is analagous to the inertial (mass) term in a mechanical oscillator?</a:t>
            </a:r>
          </a:p>
        </p:txBody>
      </p:sp>
      <p:sp>
        <p:nvSpPr>
          <p:cNvPr id="9221" name="TextBox 3"/>
          <p:cNvSpPr txBox="1">
            <a:spLocks noChangeArrowheads="1"/>
          </p:cNvSpPr>
          <p:nvPr/>
        </p:nvSpPr>
        <p:spPr bwMode="auto">
          <a:xfrm>
            <a:off x="490538" y="2794000"/>
            <a:ext cx="3160712" cy="1384300"/>
          </a:xfrm>
          <a:prstGeom prst="rect">
            <a:avLst/>
          </a:prstGeom>
          <a:noFill/>
          <a:ln w="9525">
            <a:noFill/>
            <a:miter lim="800000"/>
            <a:headEnd/>
            <a:tailEnd/>
          </a:ln>
        </p:spPr>
        <p:txBody>
          <a:bodyPr wrap="none">
            <a:spAutoFit/>
          </a:bodyPr>
          <a:lstStyle/>
          <a:p>
            <a:pPr marL="514350" indent="-514350">
              <a:buFontTx/>
              <a:buAutoNum type="alphaUcParenR"/>
            </a:pPr>
            <a:r>
              <a:rPr lang="en-US" sz="2800">
                <a:solidFill>
                  <a:srgbClr val="000000"/>
                </a:solidFill>
                <a:latin typeface="Calibri" pitchFamily="34" charset="0"/>
              </a:rPr>
              <a:t> R, resistance</a:t>
            </a:r>
          </a:p>
          <a:p>
            <a:pPr marL="514350" indent="-514350">
              <a:buFontTx/>
              <a:buAutoNum type="alphaUcParenR"/>
            </a:pPr>
            <a:r>
              <a:rPr lang="en-US" sz="2800">
                <a:solidFill>
                  <a:srgbClr val="000000"/>
                </a:solidFill>
                <a:latin typeface="Calibri" pitchFamily="34" charset="0"/>
              </a:rPr>
              <a:t> L, inductance</a:t>
            </a:r>
          </a:p>
          <a:p>
            <a:pPr marL="514350" indent="-514350">
              <a:buFontTx/>
              <a:buAutoNum type="alphaUcParenR"/>
            </a:pPr>
            <a:r>
              <a:rPr lang="en-US" sz="2800">
                <a:solidFill>
                  <a:srgbClr val="000000"/>
                </a:solidFill>
                <a:latin typeface="Calibri" pitchFamily="34" charset="0"/>
              </a:rPr>
              <a:t> C, capacitance</a:t>
            </a:r>
          </a:p>
        </p:txBody>
      </p:sp>
      <p:graphicFrame>
        <p:nvGraphicFramePr>
          <p:cNvPr id="9218" name="Object 2"/>
          <p:cNvGraphicFramePr>
            <a:graphicFrameLocks noChangeAspect="1"/>
          </p:cNvGraphicFramePr>
          <p:nvPr/>
        </p:nvGraphicFramePr>
        <p:xfrm>
          <a:off x="2574925" y="157163"/>
          <a:ext cx="3632200" cy="990600"/>
        </p:xfrm>
        <a:graphic>
          <a:graphicData uri="http://schemas.openxmlformats.org/presentationml/2006/ole">
            <mc:AlternateContent xmlns:mc="http://schemas.openxmlformats.org/markup-compatibility/2006">
              <mc:Choice xmlns:v="urn:schemas-microsoft-com:vml" Requires="v">
                <p:oleObj spid="_x0000_s1320963" name="Equation" r:id="rId4" imgW="1397000" imgH="381000" progId="Equation.3">
                  <p:embed/>
                </p:oleObj>
              </mc:Choice>
              <mc:Fallback>
                <p:oleObj name="Equation" r:id="rId4" imgW="13970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25" y="157163"/>
                        <a:ext cx="3632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Box 5"/>
          <p:cNvSpPr txBox="1">
            <a:spLocks noChangeArrowheads="1"/>
          </p:cNvSpPr>
          <p:nvPr/>
        </p:nvSpPr>
        <p:spPr bwMode="auto">
          <a:xfrm>
            <a:off x="95251" y="5105400"/>
            <a:ext cx="8439150" cy="954107"/>
          </a:xfrm>
          <a:prstGeom prst="rect">
            <a:avLst/>
          </a:prstGeom>
          <a:noFill/>
          <a:ln w="9525">
            <a:noFill/>
            <a:miter lim="800000"/>
            <a:headEnd/>
            <a:tailEnd/>
          </a:ln>
        </p:spPr>
        <p:txBody>
          <a:bodyPr wrap="square">
            <a:spAutoFit/>
          </a:bodyPr>
          <a:lstStyle/>
          <a:p>
            <a:r>
              <a:rPr lang="en-US" sz="2800">
                <a:solidFill>
                  <a:srgbClr val="000000"/>
                </a:solidFill>
                <a:latin typeface="Calibri" pitchFamily="34" charset="0"/>
              </a:rPr>
              <a:t>Challenge question: What are the other two quantities analagous to ? </a:t>
            </a:r>
          </a:p>
        </p:txBody>
      </p:sp>
    </p:spTree>
    <p:extLst>
      <p:ext uri="{BB962C8B-B14F-4D97-AF65-F5344CB8AC3E}">
        <p14:creationId xmlns:p14="http://schemas.microsoft.com/office/powerpoint/2010/main" val="255793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FFCB7152-6937-4621-8298-01807CCA2D7B}" type="slidenum">
              <a:rPr lang="en-US">
                <a:solidFill>
                  <a:srgbClr val="000000"/>
                </a:solidFill>
              </a:rPr>
              <a:pPr>
                <a:defRPr/>
              </a:pPr>
              <a:t>93</a:t>
            </a:fld>
            <a:endParaRPr lang="en-US">
              <a:solidFill>
                <a:srgbClr val="000000"/>
              </a:solidFill>
            </a:endParaRPr>
          </a:p>
        </p:txBody>
      </p:sp>
      <p:sp>
        <p:nvSpPr>
          <p:cNvPr id="10244" name="TextBox 2"/>
          <p:cNvSpPr txBox="1">
            <a:spLocks noChangeArrowheads="1"/>
          </p:cNvSpPr>
          <p:nvPr/>
        </p:nvSpPr>
        <p:spPr bwMode="auto">
          <a:xfrm>
            <a:off x="1303338" y="1287463"/>
            <a:ext cx="7299325" cy="522287"/>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What is ω</a:t>
            </a:r>
            <a:r>
              <a:rPr lang="en-US" sz="2800" baseline="-25000">
                <a:solidFill>
                  <a:srgbClr val="000000"/>
                </a:solidFill>
                <a:latin typeface="Calibri" pitchFamily="34" charset="0"/>
              </a:rPr>
              <a:t>0</a:t>
            </a:r>
            <a:r>
              <a:rPr lang="en-US" sz="2800">
                <a:solidFill>
                  <a:srgbClr val="000000"/>
                </a:solidFill>
                <a:latin typeface="Calibri" pitchFamily="34" charset="0"/>
              </a:rPr>
              <a:t>?</a:t>
            </a:r>
          </a:p>
        </p:txBody>
      </p:sp>
      <p:sp>
        <p:nvSpPr>
          <p:cNvPr id="10245" name="TextBox 3"/>
          <p:cNvSpPr txBox="1">
            <a:spLocks noChangeArrowheads="1"/>
          </p:cNvSpPr>
          <p:nvPr/>
        </p:nvSpPr>
        <p:spPr bwMode="auto">
          <a:xfrm>
            <a:off x="490538" y="2794000"/>
            <a:ext cx="2403475" cy="2246313"/>
          </a:xfrm>
          <a:prstGeom prst="rect">
            <a:avLst/>
          </a:prstGeom>
          <a:noFill/>
          <a:ln w="9525">
            <a:noFill/>
            <a:miter lim="800000"/>
            <a:headEnd/>
            <a:tailEnd/>
          </a:ln>
        </p:spPr>
        <p:txBody>
          <a:bodyPr wrap="none">
            <a:spAutoFit/>
          </a:bodyPr>
          <a:lstStyle/>
          <a:p>
            <a:pPr marL="514350" indent="-514350">
              <a:buFontTx/>
              <a:buAutoNum type="alphaUcParenR"/>
            </a:pPr>
            <a:r>
              <a:rPr lang="en-US" sz="2800">
                <a:solidFill>
                  <a:srgbClr val="000000"/>
                </a:solidFill>
                <a:latin typeface="Calibri" pitchFamily="34" charset="0"/>
              </a:rPr>
              <a:t>C</a:t>
            </a:r>
          </a:p>
          <a:p>
            <a:pPr marL="514350" indent="-514350">
              <a:buFontTx/>
              <a:buAutoNum type="alphaUcParenR"/>
            </a:pPr>
            <a:r>
              <a:rPr lang="en-US" sz="2800">
                <a:solidFill>
                  <a:srgbClr val="000000"/>
                </a:solidFill>
                <a:latin typeface="Calibri" pitchFamily="34" charset="0"/>
              </a:rPr>
              <a:t> 1/C</a:t>
            </a:r>
          </a:p>
          <a:p>
            <a:pPr marL="514350" indent="-514350">
              <a:buFontTx/>
              <a:buAutoNum type="alphaUcParenR"/>
            </a:pPr>
            <a:r>
              <a:rPr lang="en-US" sz="2800">
                <a:solidFill>
                  <a:srgbClr val="000000"/>
                </a:solidFill>
                <a:latin typeface="Calibri" pitchFamily="34" charset="0"/>
              </a:rPr>
              <a:t> 1/Sqrt[C]</a:t>
            </a:r>
          </a:p>
          <a:p>
            <a:pPr marL="514350" indent="-514350">
              <a:buFontTx/>
              <a:buAutoNum type="alphaUcParenR"/>
            </a:pPr>
            <a:r>
              <a:rPr lang="en-US" sz="2800">
                <a:solidFill>
                  <a:srgbClr val="000000"/>
                </a:solidFill>
                <a:latin typeface="Calibri" pitchFamily="34" charset="0"/>
              </a:rPr>
              <a:t>1/LC</a:t>
            </a:r>
          </a:p>
          <a:p>
            <a:pPr marL="514350" indent="-514350">
              <a:buFontTx/>
              <a:buAutoNum type="alphaUcParenR"/>
            </a:pPr>
            <a:r>
              <a:rPr lang="en-US" sz="2800">
                <a:solidFill>
                  <a:srgbClr val="000000"/>
                </a:solidFill>
                <a:latin typeface="Calibri" pitchFamily="34" charset="0"/>
              </a:rPr>
              <a:t> 1/Sqrt[LC]</a:t>
            </a:r>
          </a:p>
        </p:txBody>
      </p:sp>
      <p:graphicFrame>
        <p:nvGraphicFramePr>
          <p:cNvPr id="10242" name="Object 2"/>
          <p:cNvGraphicFramePr>
            <a:graphicFrameLocks noChangeAspect="1"/>
          </p:cNvGraphicFramePr>
          <p:nvPr/>
        </p:nvGraphicFramePr>
        <p:xfrm>
          <a:off x="2574925" y="157163"/>
          <a:ext cx="3632200" cy="990600"/>
        </p:xfrm>
        <a:graphic>
          <a:graphicData uri="http://schemas.openxmlformats.org/presentationml/2006/ole">
            <mc:AlternateContent xmlns:mc="http://schemas.openxmlformats.org/markup-compatibility/2006">
              <mc:Choice xmlns:v="urn:schemas-microsoft-com:vml" Requires="v">
                <p:oleObj spid="_x0000_s1321987" name="Equation" r:id="rId4" imgW="1397000" imgH="381000" progId="Equation.3">
                  <p:embed/>
                </p:oleObj>
              </mc:Choice>
              <mc:Fallback>
                <p:oleObj name="Equation" r:id="rId4" imgW="13970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25" y="157163"/>
                        <a:ext cx="3632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05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725075" y="2175918"/>
            <a:ext cx="5321300" cy="4673600"/>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94</a:t>
            </a:fld>
            <a:endParaRPr lang="en-US">
              <a:solidFill>
                <a:srgbClr val="000000"/>
              </a:solidFill>
            </a:endParaRPr>
          </a:p>
        </p:txBody>
      </p:sp>
      <p:sp>
        <p:nvSpPr>
          <p:cNvPr id="5" name="TextBox 4"/>
          <p:cNvSpPr txBox="1"/>
          <p:nvPr/>
        </p:nvSpPr>
        <p:spPr>
          <a:xfrm>
            <a:off x="220133" y="1151449"/>
            <a:ext cx="8297333" cy="1384995"/>
          </a:xfrm>
          <a:prstGeom prst="rect">
            <a:avLst/>
          </a:prstGeom>
          <a:noFill/>
        </p:spPr>
        <p:txBody>
          <a:bodyPr wrap="square" rtlCol="0">
            <a:spAutoFit/>
          </a:bodyPr>
          <a:lstStyle/>
          <a:p>
            <a:r>
              <a:rPr lang="en-US" sz="2800" smtClean="0">
                <a:solidFill>
                  <a:srgbClr val="000000"/>
                </a:solidFill>
              </a:rPr>
              <a:t>If we attach an AC voltage source to the circuit shown below, for what frequency do we get the maximum charge flowing through the circuit?</a:t>
            </a:r>
            <a:endParaRPr lang="en-US" sz="2800">
              <a:solidFill>
                <a:srgbClr val="000000"/>
              </a:solidFill>
            </a:endParaRPr>
          </a:p>
        </p:txBody>
      </p:sp>
      <p:graphicFrame>
        <p:nvGraphicFramePr>
          <p:cNvPr id="24578" name="Object 2"/>
          <p:cNvGraphicFramePr>
            <a:graphicFrameLocks noChangeAspect="1"/>
          </p:cNvGraphicFramePr>
          <p:nvPr>
            <p:extLst>
              <p:ext uri="{D42A27DB-BD31-4B8C-83A1-F6EECF244321}">
                <p14:modId xmlns:p14="http://schemas.microsoft.com/office/powerpoint/2010/main" val="241537374"/>
              </p:ext>
            </p:extLst>
          </p:nvPr>
        </p:nvGraphicFramePr>
        <p:xfrm>
          <a:off x="2262188" y="107950"/>
          <a:ext cx="4259262" cy="1089025"/>
        </p:xfrm>
        <a:graphic>
          <a:graphicData uri="http://schemas.openxmlformats.org/presentationml/2006/ole">
            <mc:AlternateContent xmlns:mc="http://schemas.openxmlformats.org/markup-compatibility/2006">
              <mc:Choice xmlns:v="urn:schemas-microsoft-com:vml" Requires="v">
                <p:oleObj spid="_x0000_s1323011" name="Equation" r:id="rId5" imgW="1638300" imgH="419100" progId="Equation.3">
                  <p:embed/>
                </p:oleObj>
              </mc:Choice>
              <mc:Fallback>
                <p:oleObj name="Equation" r:id="rId5" imgW="1638300" imgH="419100" progId="Equation.3">
                  <p:embed/>
                  <p:pic>
                    <p:nvPicPr>
                      <p:cNvPr id="0" name=""/>
                      <p:cNvPicPr>
                        <a:picLocks noChangeAspect="1" noChangeArrowheads="1"/>
                      </p:cNvPicPr>
                      <p:nvPr/>
                    </p:nvPicPr>
                    <p:blipFill>
                      <a:blip r:embed="rId6"/>
                      <a:srcRect/>
                      <a:stretch>
                        <a:fillRect/>
                      </a:stretch>
                    </p:blipFill>
                    <p:spPr bwMode="auto">
                      <a:xfrm>
                        <a:off x="2262188" y="107950"/>
                        <a:ext cx="42592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589859" y="3386667"/>
            <a:ext cx="2302934" cy="541866"/>
          </a:xfrm>
          <a:prstGeom prst="rect">
            <a:avLst/>
          </a:prstGeom>
          <a:solidFill>
            <a:schemeClr val="bg1"/>
          </a:solidFill>
        </p:spPr>
        <p:txBody>
          <a:bodyPr wrap="square" rtlCol="0">
            <a:spAutoFit/>
          </a:bodyPr>
          <a:lstStyle/>
          <a:p>
            <a:r>
              <a:rPr lang="en-US" sz="2800">
                <a:solidFill>
                  <a:srgbClr val="000000"/>
                </a:solidFill>
              </a:rPr>
              <a:t>C=30 pF</a:t>
            </a:r>
          </a:p>
        </p:txBody>
      </p:sp>
      <p:sp>
        <p:nvSpPr>
          <p:cNvPr id="7" name="TextBox 6"/>
          <p:cNvSpPr txBox="1"/>
          <p:nvPr/>
        </p:nvSpPr>
        <p:spPr>
          <a:xfrm>
            <a:off x="6333065" y="3589865"/>
            <a:ext cx="2252133" cy="2246769"/>
          </a:xfrm>
          <a:prstGeom prst="rect">
            <a:avLst/>
          </a:prstGeom>
          <a:solidFill>
            <a:schemeClr val="bg1"/>
          </a:solidFill>
        </p:spPr>
        <p:txBody>
          <a:bodyPr wrap="square" rtlCol="0">
            <a:spAutoFit/>
          </a:bodyPr>
          <a:lstStyle/>
          <a:p>
            <a:endParaRPr lang="en-US" sz="2800">
              <a:solidFill>
                <a:srgbClr val="000000"/>
              </a:solidFill>
            </a:endParaRPr>
          </a:p>
          <a:p>
            <a:r>
              <a:rPr lang="en-US" sz="2800">
                <a:solidFill>
                  <a:srgbClr val="000000"/>
                </a:solidFill>
              </a:rPr>
              <a:t>L=100 nH</a:t>
            </a:r>
          </a:p>
          <a:p>
            <a:endParaRPr lang="en-US" sz="2800">
              <a:solidFill>
                <a:srgbClr val="000000"/>
              </a:solidFill>
            </a:endParaRPr>
          </a:p>
          <a:p>
            <a:endParaRPr lang="en-US" sz="2800">
              <a:solidFill>
                <a:srgbClr val="000000"/>
              </a:solidFill>
            </a:endParaRPr>
          </a:p>
          <a:p>
            <a:endParaRPr lang="en-US" sz="2800">
              <a:solidFill>
                <a:srgbClr val="000000"/>
              </a:solidFill>
            </a:endParaRPr>
          </a:p>
        </p:txBody>
      </p:sp>
      <p:sp>
        <p:nvSpPr>
          <p:cNvPr id="8" name="TextBox 7"/>
          <p:cNvSpPr txBox="1"/>
          <p:nvPr/>
        </p:nvSpPr>
        <p:spPr>
          <a:xfrm>
            <a:off x="3623730" y="6073275"/>
            <a:ext cx="2252133" cy="523220"/>
          </a:xfrm>
          <a:prstGeom prst="rect">
            <a:avLst/>
          </a:prstGeom>
          <a:solidFill>
            <a:schemeClr val="bg1"/>
          </a:solidFill>
        </p:spPr>
        <p:txBody>
          <a:bodyPr wrap="square" rtlCol="0">
            <a:spAutoFit/>
          </a:bodyPr>
          <a:lstStyle/>
          <a:p>
            <a:r>
              <a:rPr lang="en-US" sz="2800">
                <a:solidFill>
                  <a:srgbClr val="000000"/>
                </a:solidFill>
              </a:rPr>
              <a:t>R=1 Ω</a:t>
            </a:r>
          </a:p>
        </p:txBody>
      </p:sp>
      <p:sp>
        <p:nvSpPr>
          <p:cNvPr id="9" name="TextBox 8"/>
          <p:cNvSpPr txBox="1"/>
          <p:nvPr/>
        </p:nvSpPr>
        <p:spPr>
          <a:xfrm>
            <a:off x="3047997" y="4176744"/>
            <a:ext cx="1320803" cy="523220"/>
          </a:xfrm>
          <a:prstGeom prst="rect">
            <a:avLst/>
          </a:prstGeom>
          <a:solidFill>
            <a:schemeClr val="bg1"/>
          </a:solidFill>
        </p:spPr>
        <p:txBody>
          <a:bodyPr wrap="square" rtlCol="0">
            <a:spAutoFit/>
          </a:bodyPr>
          <a:lstStyle/>
          <a:p>
            <a:endParaRPr lang="en-US" sz="2800">
              <a:solidFill>
                <a:srgbClr val="000000"/>
              </a:solidFill>
            </a:endParaRPr>
          </a:p>
        </p:txBody>
      </p:sp>
    </p:spTree>
    <p:extLst>
      <p:ext uri="{BB962C8B-B14F-4D97-AF65-F5344CB8AC3E}">
        <p14:creationId xmlns:p14="http://schemas.microsoft.com/office/powerpoint/2010/main" val="238791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95</a:t>
            </a:fld>
            <a:endParaRPr lang="en-US">
              <a:solidFill>
                <a:srgbClr val="000000"/>
              </a:solidFill>
            </a:endParaRPr>
          </a:p>
        </p:txBody>
      </p:sp>
      <p:sp>
        <p:nvSpPr>
          <p:cNvPr id="4" name="TextBox 3"/>
          <p:cNvSpPr txBox="1"/>
          <p:nvPr/>
        </p:nvSpPr>
        <p:spPr>
          <a:xfrm>
            <a:off x="101612" y="389467"/>
            <a:ext cx="4255793" cy="523220"/>
          </a:xfrm>
          <a:prstGeom prst="rect">
            <a:avLst/>
          </a:prstGeom>
          <a:noFill/>
        </p:spPr>
        <p:txBody>
          <a:bodyPr wrap="none" rtlCol="0">
            <a:spAutoFit/>
          </a:bodyPr>
          <a:lstStyle/>
          <a:p>
            <a:r>
              <a:rPr lang="en-US" sz="2800" dirty="0" smtClean="0">
                <a:solidFill>
                  <a:srgbClr val="000000"/>
                </a:solidFill>
              </a:rPr>
              <a:t>Our particular solution is : </a:t>
            </a:r>
            <a:endParaRPr lang="en-US" sz="2800" dirty="0">
              <a:solidFill>
                <a:srgbClr val="000000"/>
              </a:solidFill>
            </a:endParaRPr>
          </a:p>
        </p:txBody>
      </p:sp>
      <p:grpSp>
        <p:nvGrpSpPr>
          <p:cNvPr id="8" name="Group 7"/>
          <p:cNvGrpSpPr/>
          <p:nvPr/>
        </p:nvGrpSpPr>
        <p:grpSpPr>
          <a:xfrm>
            <a:off x="7" y="1994418"/>
            <a:ext cx="3743863" cy="1023937"/>
            <a:chOff x="372533" y="1401763"/>
            <a:chExt cx="3743863" cy="1023937"/>
          </a:xfrm>
        </p:grpSpPr>
        <p:sp>
          <p:nvSpPr>
            <p:cNvPr id="5" name="TextBox 4"/>
            <p:cNvSpPr txBox="1"/>
            <p:nvPr/>
          </p:nvSpPr>
          <p:spPr>
            <a:xfrm>
              <a:off x="372533" y="1574800"/>
              <a:ext cx="623864" cy="523220"/>
            </a:xfrm>
            <a:prstGeom prst="rect">
              <a:avLst/>
            </a:prstGeom>
            <a:noFill/>
          </p:spPr>
          <p:txBody>
            <a:bodyPr wrap="none" rtlCol="0">
              <a:spAutoFit/>
            </a:bodyPr>
            <a:lstStyle/>
            <a:p>
              <a:r>
                <a:rPr lang="en-US" sz="2800" dirty="0" smtClean="0">
                  <a:solidFill>
                    <a:srgbClr val="000000"/>
                  </a:solidFill>
                </a:rPr>
                <a:t>So</a:t>
              </a:r>
              <a:endParaRPr lang="en-US" sz="2800" dirty="0">
                <a:solidFill>
                  <a:srgbClr val="0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56727953"/>
                </p:ext>
              </p:extLst>
            </p:nvPr>
          </p:nvGraphicFramePr>
          <p:xfrm>
            <a:off x="1220796" y="1401763"/>
            <a:ext cx="2895600" cy="1023937"/>
          </p:xfrm>
          <a:graphic>
            <a:graphicData uri="http://schemas.openxmlformats.org/presentationml/2006/ole">
              <mc:AlternateContent xmlns:mc="http://schemas.openxmlformats.org/markup-compatibility/2006">
                <mc:Choice xmlns:v="urn:schemas-microsoft-com:vml" Requires="v">
                  <p:oleObj spid="_x0000_s1324038" name="Equation" r:id="rId4" imgW="1219200" imgH="431800" progId="Equation.3">
                    <p:embed/>
                  </p:oleObj>
                </mc:Choice>
                <mc:Fallback>
                  <p:oleObj name="Equation" r:id="rId4" imgW="1219200" imgH="431800" progId="Equation.3">
                    <p:embed/>
                    <p:pic>
                      <p:nvPicPr>
                        <p:cNvPr id="0" name=""/>
                        <p:cNvPicPr>
                          <a:picLocks noChangeAspect="1" noChangeArrowheads="1"/>
                        </p:cNvPicPr>
                        <p:nvPr/>
                      </p:nvPicPr>
                      <p:blipFill>
                        <a:blip r:embed="rId5"/>
                        <a:srcRect/>
                        <a:stretch>
                          <a:fillRect/>
                        </a:stretch>
                      </p:blipFill>
                      <p:spPr bwMode="auto">
                        <a:xfrm>
                          <a:off x="1220796" y="1401763"/>
                          <a:ext cx="2895600" cy="1023937"/>
                        </a:xfrm>
                        <a:prstGeom prst="rect">
                          <a:avLst/>
                        </a:prstGeom>
                        <a:noFill/>
                        <a:extLst/>
                      </p:spPr>
                    </p:pic>
                  </p:oleObj>
                </mc:Fallback>
              </mc:AlternateContent>
            </a:graphicData>
          </a:graphic>
        </p:graphicFrame>
      </p:grpSp>
      <p:sp>
        <p:nvSpPr>
          <p:cNvPr id="7" name="TextBox 6"/>
          <p:cNvSpPr txBox="1"/>
          <p:nvPr/>
        </p:nvSpPr>
        <p:spPr>
          <a:xfrm>
            <a:off x="50808" y="3064928"/>
            <a:ext cx="9093192" cy="2677656"/>
          </a:xfrm>
          <a:prstGeom prst="rect">
            <a:avLst/>
          </a:prstGeom>
          <a:noFill/>
        </p:spPr>
        <p:txBody>
          <a:bodyPr wrap="square" rtlCol="0">
            <a:spAutoFit/>
          </a:bodyPr>
          <a:lstStyle/>
          <a:p>
            <a:r>
              <a:rPr lang="en-US" sz="2800" dirty="0" smtClean="0">
                <a:solidFill>
                  <a:srgbClr val="000000"/>
                </a:solidFill>
              </a:rPr>
              <a:t>At resonance, this means the phase between x and F is: </a:t>
            </a:r>
          </a:p>
          <a:p>
            <a:pPr marL="514350" indent="-514350">
              <a:buFontTx/>
              <a:buAutoNum type="alphaUcParenR"/>
            </a:pPr>
            <a:r>
              <a:rPr lang="en-US" sz="2800" dirty="0" smtClean="0">
                <a:solidFill>
                  <a:srgbClr val="000000"/>
                </a:solidFill>
              </a:rPr>
              <a:t>0</a:t>
            </a:r>
          </a:p>
          <a:p>
            <a:pPr marL="514350" indent="-514350">
              <a:buFontTx/>
              <a:buAutoNum type="alphaUcParenR"/>
            </a:pPr>
            <a:r>
              <a:rPr lang="en-US" sz="2800" dirty="0" smtClean="0">
                <a:solidFill>
                  <a:srgbClr val="000000"/>
                </a:solidFill>
              </a:rPr>
              <a:t>90°</a:t>
            </a:r>
          </a:p>
          <a:p>
            <a:pPr marL="514350" indent="-514350">
              <a:buFontTx/>
              <a:buAutoNum type="alphaUcParenR"/>
            </a:pPr>
            <a:r>
              <a:rPr lang="en-US" sz="2800" dirty="0" smtClean="0">
                <a:solidFill>
                  <a:srgbClr val="000000"/>
                </a:solidFill>
              </a:rPr>
              <a:t>180</a:t>
            </a:r>
            <a:r>
              <a:rPr lang="en-US" sz="2800" dirty="0">
                <a:solidFill>
                  <a:srgbClr val="000000"/>
                </a:solidFill>
              </a:rPr>
              <a:t>°</a:t>
            </a:r>
            <a:endParaRPr lang="en-US" sz="2800" dirty="0" smtClean="0">
              <a:solidFill>
                <a:srgbClr val="000000"/>
              </a:solidFill>
            </a:endParaRPr>
          </a:p>
          <a:p>
            <a:pPr marL="514350" indent="-514350">
              <a:buFontTx/>
              <a:buAutoNum type="alphaUcParenR"/>
            </a:pPr>
            <a:r>
              <a:rPr lang="en-US" sz="2800" dirty="0" smtClean="0">
                <a:solidFill>
                  <a:srgbClr val="000000"/>
                </a:solidFill>
              </a:rPr>
              <a:t>Infinite</a:t>
            </a:r>
          </a:p>
          <a:p>
            <a:pPr marL="514350" indent="-514350">
              <a:buFontTx/>
              <a:buAutoNum type="alphaUcParenR"/>
            </a:pPr>
            <a:r>
              <a:rPr lang="en-US" sz="2800" dirty="0" smtClean="0">
                <a:solidFill>
                  <a:srgbClr val="000000"/>
                </a:solidFill>
              </a:rPr>
              <a:t>Undefined/??? </a:t>
            </a:r>
            <a:endParaRPr lang="en-US" sz="2800" dirty="0">
              <a:solidFill>
                <a:srgbClr val="00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63440945"/>
              </p:ext>
            </p:extLst>
          </p:nvPr>
        </p:nvGraphicFramePr>
        <p:xfrm>
          <a:off x="4648729" y="1231900"/>
          <a:ext cx="1116012" cy="481013"/>
        </p:xfrm>
        <a:graphic>
          <a:graphicData uri="http://schemas.openxmlformats.org/presentationml/2006/ole">
            <mc:AlternateContent xmlns:mc="http://schemas.openxmlformats.org/markup-compatibility/2006">
              <mc:Choice xmlns:v="urn:schemas-microsoft-com:vml" Requires="v">
                <p:oleObj spid="_x0000_s1324039" name="Equation" r:id="rId6" imgW="469900" imgH="203200" progId="Equation.3">
                  <p:embed/>
                </p:oleObj>
              </mc:Choice>
              <mc:Fallback>
                <p:oleObj name="Equation" r:id="rId6" imgW="469900" imgH="203200" progId="Equation.3">
                  <p:embed/>
                  <p:pic>
                    <p:nvPicPr>
                      <p:cNvPr id="0" name=""/>
                      <p:cNvPicPr>
                        <a:picLocks noChangeAspect="1" noChangeArrowheads="1"/>
                      </p:cNvPicPr>
                      <p:nvPr/>
                    </p:nvPicPr>
                    <p:blipFill>
                      <a:blip r:embed="rId7"/>
                      <a:srcRect/>
                      <a:stretch>
                        <a:fillRect/>
                      </a:stretch>
                    </p:blipFill>
                    <p:spPr bwMode="auto">
                      <a:xfrm>
                        <a:off x="4648729" y="1231900"/>
                        <a:ext cx="1116012" cy="481013"/>
                      </a:xfrm>
                      <a:prstGeom prst="rect">
                        <a:avLst/>
                      </a:prstGeom>
                      <a:noFill/>
                      <a:extLst/>
                    </p:spPr>
                  </p:pic>
                </p:oleObj>
              </mc:Fallback>
            </mc:AlternateContent>
          </a:graphicData>
        </a:graphic>
      </p:graphicFrame>
      <p:grpSp>
        <p:nvGrpSpPr>
          <p:cNvPr id="12" name="Group 11"/>
          <p:cNvGrpSpPr/>
          <p:nvPr/>
        </p:nvGrpSpPr>
        <p:grpSpPr>
          <a:xfrm>
            <a:off x="218636" y="948267"/>
            <a:ext cx="4210933" cy="1083733"/>
            <a:chOff x="218636" y="948267"/>
            <a:chExt cx="4210933" cy="1083733"/>
          </a:xfrm>
        </p:grpSpPr>
        <p:graphicFrame>
          <p:nvGraphicFramePr>
            <p:cNvPr id="3" name="Object 2"/>
            <p:cNvGraphicFramePr>
              <a:graphicFrameLocks noChangeAspect="1"/>
            </p:cNvGraphicFramePr>
            <p:nvPr>
              <p:extLst>
                <p:ext uri="{D42A27DB-BD31-4B8C-83A1-F6EECF244321}">
                  <p14:modId xmlns:p14="http://schemas.microsoft.com/office/powerpoint/2010/main" val="4025041030"/>
                </p:ext>
              </p:extLst>
            </p:nvPr>
          </p:nvGraphicFramePr>
          <p:xfrm>
            <a:off x="1143531" y="948267"/>
            <a:ext cx="3286038" cy="1083733"/>
          </p:xfrm>
          <a:graphic>
            <a:graphicData uri="http://schemas.openxmlformats.org/presentationml/2006/ole">
              <mc:AlternateContent xmlns:mc="http://schemas.openxmlformats.org/markup-compatibility/2006">
                <mc:Choice xmlns:v="urn:schemas-microsoft-com:vml" Requires="v">
                  <p:oleObj spid="_x0000_s1324040" name="Equation" r:id="rId8" imgW="1384300" imgH="457200" progId="Equation.3">
                    <p:embed/>
                  </p:oleObj>
                </mc:Choice>
                <mc:Fallback>
                  <p:oleObj name="Equation" r:id="rId8" imgW="1384300" imgH="457200" progId="Equation.3">
                    <p:embed/>
                    <p:pic>
                      <p:nvPicPr>
                        <p:cNvPr id="0" name=""/>
                        <p:cNvPicPr>
                          <a:picLocks noChangeAspect="1" noChangeArrowheads="1"/>
                        </p:cNvPicPr>
                        <p:nvPr/>
                      </p:nvPicPr>
                      <p:blipFill>
                        <a:blip r:embed="rId9"/>
                        <a:srcRect/>
                        <a:stretch>
                          <a:fillRect/>
                        </a:stretch>
                      </p:blipFill>
                      <p:spPr bwMode="auto">
                        <a:xfrm>
                          <a:off x="1143531" y="948267"/>
                          <a:ext cx="3286038" cy="1083733"/>
                        </a:xfrm>
                        <a:prstGeom prst="rect">
                          <a:avLst/>
                        </a:prstGeom>
                        <a:noFill/>
                        <a:extLst/>
                      </p:spPr>
                    </p:pic>
                  </p:oleObj>
                </mc:Fallback>
              </mc:AlternateContent>
            </a:graphicData>
          </a:graphic>
        </p:graphicFrame>
        <p:sp>
          <p:nvSpPr>
            <p:cNvPr id="10" name="Rectangle 9"/>
            <p:cNvSpPr/>
            <p:nvPr/>
          </p:nvSpPr>
          <p:spPr>
            <a:xfrm>
              <a:off x="218636" y="1183101"/>
              <a:ext cx="836036" cy="523220"/>
            </a:xfrm>
            <a:prstGeom prst="rect">
              <a:avLst/>
            </a:prstGeom>
          </p:spPr>
          <p:txBody>
            <a:bodyPr wrap="none">
              <a:spAutoFit/>
            </a:bodyPr>
            <a:lstStyle/>
            <a:p>
              <a:r>
                <a:rPr lang="en-US" sz="2800" dirty="0" smtClean="0">
                  <a:solidFill>
                    <a:srgbClr val="000000"/>
                  </a:solidFill>
                </a:rPr>
                <a:t>with</a:t>
              </a:r>
              <a:endParaRPr lang="en-US" sz="2800" dirty="0">
                <a:solidFill>
                  <a:srgbClr val="000000"/>
                </a:solidFill>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506749765"/>
              </p:ext>
            </p:extLst>
          </p:nvPr>
        </p:nvGraphicFramePr>
        <p:xfrm>
          <a:off x="4527018" y="375179"/>
          <a:ext cx="1870075" cy="601662"/>
        </p:xfrm>
        <a:graphic>
          <a:graphicData uri="http://schemas.openxmlformats.org/presentationml/2006/ole">
            <mc:AlternateContent xmlns:mc="http://schemas.openxmlformats.org/markup-compatibility/2006">
              <mc:Choice xmlns:v="urn:schemas-microsoft-com:vml" Requires="v">
                <p:oleObj spid="_x0000_s1324041" name="Equation" r:id="rId10" imgW="787400" imgH="254000" progId="Equation.3">
                  <p:embed/>
                </p:oleObj>
              </mc:Choice>
              <mc:Fallback>
                <p:oleObj name="Equation" r:id="rId10" imgW="787400" imgH="254000" progId="Equation.3">
                  <p:embed/>
                  <p:pic>
                    <p:nvPicPr>
                      <p:cNvPr id="0" name=""/>
                      <p:cNvPicPr>
                        <a:picLocks noChangeAspect="1" noChangeArrowheads="1"/>
                      </p:cNvPicPr>
                      <p:nvPr/>
                    </p:nvPicPr>
                    <p:blipFill>
                      <a:blip r:embed="rId11"/>
                      <a:srcRect/>
                      <a:stretch>
                        <a:fillRect/>
                      </a:stretch>
                    </p:blipFill>
                    <p:spPr bwMode="auto">
                      <a:xfrm>
                        <a:off x="4527018" y="375179"/>
                        <a:ext cx="1870075" cy="601662"/>
                      </a:xfrm>
                      <a:prstGeom prst="rect">
                        <a:avLst/>
                      </a:prstGeom>
                      <a:noFill/>
                      <a:extLst/>
                    </p:spPr>
                  </p:pic>
                </p:oleObj>
              </mc:Fallback>
            </mc:AlternateContent>
          </a:graphicData>
        </a:graphic>
      </p:graphicFrame>
    </p:spTree>
    <p:extLst>
      <p:ext uri="{BB962C8B-B14F-4D97-AF65-F5344CB8AC3E}">
        <p14:creationId xmlns:p14="http://schemas.microsoft.com/office/powerpoint/2010/main" val="2275211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52400"/>
            <a:ext cx="8229600" cy="1143000"/>
          </a:xfrm>
          <a:prstGeom prst="rect">
            <a:avLst/>
          </a:prstGeom>
        </p:spPr>
        <p:txBody>
          <a:bodyPr/>
          <a:lstStyle/>
          <a:p>
            <a:pPr algn="ctr" fontAlgn="auto">
              <a:spcAft>
                <a:spcPts val="0"/>
              </a:spcAft>
              <a:defRPr/>
            </a:pPr>
            <a:r>
              <a:rPr lang="en-US" sz="4000" b="1" dirty="0">
                <a:solidFill>
                  <a:srgbClr val="0070C0"/>
                </a:solidFill>
                <a:latin typeface="Arial"/>
                <a:cs typeface="Arial"/>
              </a:rPr>
              <a:t>Driven Oscillations &amp; Resonance</a:t>
            </a:r>
          </a:p>
        </p:txBody>
      </p:sp>
      <p:pic>
        <p:nvPicPr>
          <p:cNvPr id="11269" name="Picture 3" descr="fig_14_24"/>
          <p:cNvPicPr>
            <a:picLocks noChangeAspect="1" noChangeArrowheads="1"/>
          </p:cNvPicPr>
          <p:nvPr/>
        </p:nvPicPr>
        <p:blipFill>
          <a:blip r:embed="rId3" cstate="print">
            <a:lum bright="-20000" contrast="40000"/>
          </a:blip>
          <a:srcRect/>
          <a:stretch>
            <a:fillRect/>
          </a:stretch>
        </p:blipFill>
        <p:spPr bwMode="auto">
          <a:xfrm>
            <a:off x="533400" y="1066800"/>
            <a:ext cx="2525713" cy="3787775"/>
          </a:xfrm>
          <a:prstGeom prst="rect">
            <a:avLst/>
          </a:prstGeom>
          <a:noFill/>
          <a:ln w="9525">
            <a:noFill/>
            <a:miter lim="800000"/>
            <a:headEnd/>
            <a:tailEnd/>
          </a:ln>
        </p:spPr>
      </p:pic>
      <p:pic>
        <p:nvPicPr>
          <p:cNvPr id="7" name="Picture 4" descr="fig_14_25"/>
          <p:cNvPicPr>
            <a:picLocks noChangeAspect="1" noChangeArrowheads="1"/>
          </p:cNvPicPr>
          <p:nvPr/>
        </p:nvPicPr>
        <p:blipFill>
          <a:blip r:embed="rId4" cstate="print">
            <a:lum bright="-20000" contrast="40000"/>
          </a:blip>
          <a:srcRect/>
          <a:stretch>
            <a:fillRect/>
          </a:stretch>
        </p:blipFill>
        <p:spPr bwMode="auto">
          <a:xfrm>
            <a:off x="3352800" y="990600"/>
            <a:ext cx="5562600" cy="3632200"/>
          </a:xfrm>
          <a:prstGeom prst="rect">
            <a:avLst/>
          </a:prstGeom>
          <a:noFill/>
          <a:ln w="9525">
            <a:noFill/>
            <a:miter lim="800000"/>
            <a:headEnd/>
            <a:tailEnd/>
          </a:ln>
        </p:spPr>
      </p:pic>
      <p:sp>
        <p:nvSpPr>
          <p:cNvPr id="10" name="Text Box 7"/>
          <p:cNvSpPr txBox="1">
            <a:spLocks noChangeArrowheads="1"/>
          </p:cNvSpPr>
          <p:nvPr/>
        </p:nvSpPr>
        <p:spPr bwMode="auto">
          <a:xfrm>
            <a:off x="1447800" y="4690543"/>
            <a:ext cx="7239000" cy="461665"/>
          </a:xfrm>
          <a:prstGeom prst="rect">
            <a:avLst/>
          </a:prstGeom>
          <a:noFill/>
          <a:ln w="9525">
            <a:noFill/>
            <a:miter lim="800000"/>
            <a:headEnd/>
            <a:tailEnd/>
          </a:ln>
        </p:spPr>
        <p:txBody>
          <a:bodyPr wrap="square">
            <a:spAutoFit/>
          </a:bodyPr>
          <a:lstStyle/>
          <a:p>
            <a:r>
              <a:rPr lang="en-US" dirty="0">
                <a:solidFill>
                  <a:srgbClr val="000000"/>
                </a:solidFill>
                <a:latin typeface="Calibri" pitchFamily="34" charset="0"/>
              </a:rPr>
              <a:t>The Q-factor characterizes </a:t>
            </a:r>
            <a:r>
              <a:rPr lang="en-US" dirty="0" smtClean="0">
                <a:solidFill>
                  <a:srgbClr val="000000"/>
                </a:solidFill>
                <a:latin typeface="Calibri" pitchFamily="34" charset="0"/>
              </a:rPr>
              <a:t>the sharpness </a:t>
            </a:r>
            <a:r>
              <a:rPr lang="en-US" dirty="0">
                <a:solidFill>
                  <a:srgbClr val="000000"/>
                </a:solidFill>
                <a:latin typeface="Calibri" pitchFamily="34" charset="0"/>
              </a:rPr>
              <a:t>of the peak</a:t>
            </a:r>
          </a:p>
        </p:txBody>
      </p:sp>
      <p:sp>
        <p:nvSpPr>
          <p:cNvPr id="6" name="Text Box 7"/>
          <p:cNvSpPr txBox="1">
            <a:spLocks noChangeArrowheads="1"/>
          </p:cNvSpPr>
          <p:nvPr/>
        </p:nvSpPr>
        <p:spPr bwMode="auto">
          <a:xfrm>
            <a:off x="1049869" y="5376343"/>
            <a:ext cx="6976533" cy="584776"/>
          </a:xfrm>
          <a:prstGeom prst="rect">
            <a:avLst/>
          </a:prstGeom>
          <a:noFill/>
          <a:ln w="9525">
            <a:noFill/>
            <a:miter lim="800000"/>
            <a:headEnd/>
            <a:tailEnd/>
          </a:ln>
        </p:spPr>
        <p:txBody>
          <a:bodyPr wrap="square">
            <a:spAutoFit/>
          </a:bodyPr>
          <a:lstStyle/>
          <a:p>
            <a:r>
              <a:rPr lang="en-US" sz="3200" dirty="0" smtClean="0">
                <a:solidFill>
                  <a:srgbClr val="000000"/>
                </a:solidFill>
                <a:latin typeface="Calibri" pitchFamily="34" charset="0"/>
              </a:rPr>
              <a:t>      Q</a:t>
            </a:r>
            <a:r>
              <a:rPr lang="en-US" sz="3200" dirty="0">
                <a:solidFill>
                  <a:srgbClr val="000000"/>
                </a:solidFill>
                <a:latin typeface="Calibri" pitchFamily="34" charset="0"/>
              </a:rPr>
              <a:t>=ω</a:t>
            </a:r>
            <a:r>
              <a:rPr lang="en-US" sz="3200" baseline="-25000" dirty="0">
                <a:solidFill>
                  <a:srgbClr val="000000"/>
                </a:solidFill>
                <a:latin typeface="Calibri" pitchFamily="34" charset="0"/>
              </a:rPr>
              <a:t>0</a:t>
            </a:r>
            <a:r>
              <a:rPr lang="en-US" sz="3200" dirty="0">
                <a:solidFill>
                  <a:srgbClr val="000000"/>
                </a:solidFill>
                <a:latin typeface="Calibri" pitchFamily="34" charset="0"/>
              </a:rPr>
              <a:t>/2β  (proportional to τ/T</a:t>
            </a:r>
            <a:r>
              <a:rPr lang="en-US" sz="3200" dirty="0" smtClean="0">
                <a:solidFill>
                  <a:srgbClr val="000000"/>
                </a:solidFill>
                <a:latin typeface="Calibri" pitchFamily="34" charset="0"/>
              </a:rPr>
              <a:t>)</a:t>
            </a:r>
            <a:endParaRPr lang="en-US" sz="3200" dirty="0">
              <a:solidFill>
                <a:srgbClr val="000000"/>
              </a:solidFill>
              <a:latin typeface="Calibri" pitchFamily="34" charset="0"/>
            </a:endParaRPr>
          </a:p>
        </p:txBody>
      </p:sp>
    </p:spTree>
    <p:extLst>
      <p:ext uri="{BB962C8B-B14F-4D97-AF65-F5344CB8AC3E}">
        <p14:creationId xmlns:p14="http://schemas.microsoft.com/office/powerpoint/2010/main" val="281977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97</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152400" y="431800"/>
            <a:ext cx="8839200" cy="5994400"/>
          </a:xfrm>
          <a:prstGeom prst="rect">
            <a:avLst/>
          </a:prstGeom>
        </p:spPr>
      </p:pic>
    </p:spTree>
    <p:extLst>
      <p:ext uri="{BB962C8B-B14F-4D97-AF65-F5344CB8AC3E}">
        <p14:creationId xmlns:p14="http://schemas.microsoft.com/office/powerpoint/2010/main" val="3017382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52400"/>
            <a:ext cx="8229600" cy="1143000"/>
          </a:xfrm>
          <a:prstGeom prst="rect">
            <a:avLst/>
          </a:prstGeom>
        </p:spPr>
        <p:txBody>
          <a:bodyPr/>
          <a:lstStyle/>
          <a:p>
            <a:pPr algn="ctr" fontAlgn="auto">
              <a:spcAft>
                <a:spcPts val="0"/>
              </a:spcAft>
              <a:defRPr/>
            </a:pPr>
            <a:r>
              <a:rPr lang="en-US" sz="4000" b="1" dirty="0">
                <a:solidFill>
                  <a:srgbClr val="0070C0"/>
                </a:solidFill>
                <a:latin typeface="Arial"/>
                <a:cs typeface="Arial"/>
              </a:rPr>
              <a:t>Driven Oscillations &amp; Resonance</a:t>
            </a:r>
          </a:p>
        </p:txBody>
      </p:sp>
      <p:pic>
        <p:nvPicPr>
          <p:cNvPr id="7" name="Picture 4" descr="fig_14_25"/>
          <p:cNvPicPr>
            <a:picLocks noChangeAspect="1" noChangeArrowheads="1"/>
          </p:cNvPicPr>
          <p:nvPr/>
        </p:nvPicPr>
        <p:blipFill>
          <a:blip r:embed="rId3" cstate="print">
            <a:lum bright="-20000" contrast="40000"/>
          </a:blip>
          <a:srcRect/>
          <a:stretch>
            <a:fillRect/>
          </a:stretch>
        </p:blipFill>
        <p:spPr bwMode="auto">
          <a:xfrm>
            <a:off x="304800" y="1041400"/>
            <a:ext cx="5562600" cy="3632200"/>
          </a:xfrm>
          <a:prstGeom prst="rect">
            <a:avLst/>
          </a:prstGeom>
          <a:noFill/>
          <a:ln w="9525">
            <a:noFill/>
            <a:miter lim="800000"/>
            <a:headEnd/>
            <a:tailEnd/>
          </a:ln>
        </p:spPr>
      </p:pic>
      <p:sp>
        <p:nvSpPr>
          <p:cNvPr id="10" name="Text Box 7"/>
          <p:cNvSpPr txBox="1">
            <a:spLocks noChangeArrowheads="1"/>
          </p:cNvSpPr>
          <p:nvPr/>
        </p:nvSpPr>
        <p:spPr bwMode="auto">
          <a:xfrm>
            <a:off x="3361269" y="1117600"/>
            <a:ext cx="5664200" cy="830997"/>
          </a:xfrm>
          <a:prstGeom prst="rect">
            <a:avLst/>
          </a:prstGeom>
          <a:noFill/>
          <a:ln w="9525">
            <a:noFill/>
            <a:miter lim="800000"/>
            <a:headEnd/>
            <a:tailEnd/>
          </a:ln>
        </p:spPr>
        <p:txBody>
          <a:bodyPr wrap="square">
            <a:spAutoFit/>
          </a:bodyPr>
          <a:lstStyle/>
          <a:p>
            <a:r>
              <a:rPr lang="en-US" dirty="0">
                <a:solidFill>
                  <a:srgbClr val="000000"/>
                </a:solidFill>
                <a:latin typeface="Calibri" pitchFamily="34" charset="0"/>
              </a:rPr>
              <a:t>The Q-factor Q=ω</a:t>
            </a:r>
            <a:r>
              <a:rPr lang="en-US" baseline="-25000" dirty="0">
                <a:solidFill>
                  <a:srgbClr val="000000"/>
                </a:solidFill>
                <a:latin typeface="Calibri" pitchFamily="34" charset="0"/>
              </a:rPr>
              <a:t>0</a:t>
            </a:r>
            <a:r>
              <a:rPr lang="en-US" dirty="0">
                <a:solidFill>
                  <a:srgbClr val="000000"/>
                </a:solidFill>
                <a:latin typeface="Calibri" pitchFamily="34" charset="0"/>
              </a:rPr>
              <a:t>/2β  (proportional to τ/T)</a:t>
            </a:r>
          </a:p>
          <a:p>
            <a:r>
              <a:rPr lang="en-US" dirty="0">
                <a:solidFill>
                  <a:srgbClr val="000000"/>
                </a:solidFill>
                <a:latin typeface="Calibri" pitchFamily="34" charset="0"/>
              </a:rPr>
              <a:t> characterizes </a:t>
            </a:r>
            <a:r>
              <a:rPr lang="en-US" dirty="0" smtClean="0">
                <a:solidFill>
                  <a:srgbClr val="000000"/>
                </a:solidFill>
                <a:latin typeface="Calibri" pitchFamily="34" charset="0"/>
              </a:rPr>
              <a:t>the sharpness </a:t>
            </a:r>
            <a:r>
              <a:rPr lang="en-US" dirty="0">
                <a:solidFill>
                  <a:srgbClr val="000000"/>
                </a:solidFill>
                <a:latin typeface="Calibri" pitchFamily="34" charset="0"/>
              </a:rPr>
              <a:t>of the peak</a:t>
            </a:r>
          </a:p>
        </p:txBody>
      </p:sp>
      <p:sp>
        <p:nvSpPr>
          <p:cNvPr id="6" name="Rectangle 5"/>
          <p:cNvSpPr/>
          <p:nvPr/>
        </p:nvSpPr>
        <p:spPr>
          <a:xfrm>
            <a:off x="135470" y="4742300"/>
            <a:ext cx="8805333" cy="1200328"/>
          </a:xfrm>
          <a:prstGeom prst="rect">
            <a:avLst/>
          </a:prstGeom>
        </p:spPr>
        <p:txBody>
          <a:bodyPr wrap="square">
            <a:spAutoFit/>
          </a:bodyPr>
          <a:lstStyle/>
          <a:p>
            <a:r>
              <a:rPr lang="en-US">
                <a:solidFill>
                  <a:srgbClr val="000000"/>
                </a:solidFill>
              </a:rPr>
              <a:t>What is the (very) approximate Q of the simple harmonic oscillator shown in front of class?  </a:t>
            </a:r>
          </a:p>
          <a:p>
            <a:r>
              <a:rPr lang="en-US">
                <a:solidFill>
                  <a:srgbClr val="000000"/>
                </a:solidFill>
              </a:rPr>
              <a:t>A) much less than 1      B)  of order 1      C) Much greater than 1</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99</a:t>
            </a:fld>
            <a:endParaRPr lang="en-US">
              <a:solidFill>
                <a:srgbClr val="000000"/>
              </a:solidFill>
            </a:endParaRPr>
          </a:p>
        </p:txBody>
      </p:sp>
      <p:sp>
        <p:nvSpPr>
          <p:cNvPr id="3" name="TextBox 2"/>
          <p:cNvSpPr txBox="1"/>
          <p:nvPr/>
        </p:nvSpPr>
        <p:spPr>
          <a:xfrm>
            <a:off x="135469" y="84673"/>
            <a:ext cx="8906933" cy="954107"/>
          </a:xfrm>
          <a:prstGeom prst="rect">
            <a:avLst/>
          </a:prstGeom>
          <a:noFill/>
        </p:spPr>
        <p:txBody>
          <a:bodyPr wrap="square" rtlCol="0">
            <a:spAutoFit/>
          </a:bodyPr>
          <a:lstStyle/>
          <a:p>
            <a:r>
              <a:rPr lang="en-US" sz="2800">
                <a:solidFill>
                  <a:srgbClr val="000000"/>
                </a:solidFill>
              </a:rPr>
              <a:t>What is the approximate Q of the simple harmonic oscillator shown in class?</a:t>
            </a:r>
          </a:p>
        </p:txBody>
      </p:sp>
      <p:sp>
        <p:nvSpPr>
          <p:cNvPr id="6" name="TextBox 5"/>
          <p:cNvSpPr txBox="1"/>
          <p:nvPr/>
        </p:nvSpPr>
        <p:spPr>
          <a:xfrm>
            <a:off x="372533" y="1563231"/>
            <a:ext cx="1685077" cy="2246769"/>
          </a:xfrm>
          <a:prstGeom prst="rect">
            <a:avLst/>
          </a:prstGeom>
          <a:noFill/>
        </p:spPr>
        <p:txBody>
          <a:bodyPr wrap="none" rtlCol="0">
            <a:spAutoFit/>
          </a:bodyPr>
          <a:lstStyle/>
          <a:p>
            <a:pPr marL="514350" indent="-514350">
              <a:buFontTx/>
              <a:buAutoNum type="alphaUcParenR"/>
            </a:pPr>
            <a:r>
              <a:rPr lang="en-US" sz="2800">
                <a:solidFill>
                  <a:srgbClr val="000000"/>
                </a:solidFill>
              </a:rPr>
              <a:t>1</a:t>
            </a:r>
          </a:p>
          <a:p>
            <a:pPr marL="514350" indent="-514350">
              <a:buFontTx/>
              <a:buAutoNum type="alphaUcParenR"/>
            </a:pPr>
            <a:r>
              <a:rPr lang="en-US" sz="2800">
                <a:solidFill>
                  <a:srgbClr val="000000"/>
                </a:solidFill>
              </a:rPr>
              <a:t>100</a:t>
            </a:r>
          </a:p>
          <a:p>
            <a:pPr marL="514350" indent="-514350">
              <a:buFontTx/>
              <a:buAutoNum type="alphaUcParenR"/>
            </a:pPr>
            <a:r>
              <a:rPr lang="en-US" sz="2800">
                <a:solidFill>
                  <a:srgbClr val="000000"/>
                </a:solidFill>
              </a:rPr>
              <a:t>10000</a:t>
            </a:r>
          </a:p>
          <a:p>
            <a:pPr marL="514350" indent="-514350">
              <a:buFontTx/>
              <a:buAutoNum type="alphaUcParenR"/>
            </a:pPr>
            <a:r>
              <a:rPr lang="en-US" sz="2800">
                <a:solidFill>
                  <a:srgbClr val="000000"/>
                </a:solidFill>
              </a:rPr>
              <a:t>.01</a:t>
            </a:r>
          </a:p>
          <a:p>
            <a:pPr marL="514350" indent="-514350">
              <a:buFontTx/>
              <a:buAutoNum type="alphaUcParenR"/>
            </a:pPr>
            <a:r>
              <a:rPr lang="en-US" sz="2800">
                <a:solidFill>
                  <a:srgbClr val="000000"/>
                </a:solidFill>
              </a:rPr>
              <a:t>.0001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12003</TotalTime>
  <Words>15401</Words>
  <Application>Microsoft Macintosh PowerPoint</Application>
  <PresentationFormat>On-screen Show (4:3)</PresentationFormat>
  <Paragraphs>1222</Paragraphs>
  <Slides>100</Slides>
  <Notes>96</Notes>
  <HiddenSlides>20</HiddenSlides>
  <MMClips>0</MMClips>
  <ScaleCrop>false</ScaleCrop>
  <HeadingPairs>
    <vt:vector size="8" baseType="variant">
      <vt:variant>
        <vt:lpstr>Theme</vt:lpstr>
      </vt:variant>
      <vt:variant>
        <vt:i4>7</vt:i4>
      </vt:variant>
      <vt:variant>
        <vt:lpstr>Links</vt:lpstr>
      </vt:variant>
      <vt:variant>
        <vt:i4>4</vt:i4>
      </vt:variant>
      <vt:variant>
        <vt:lpstr>Embedded OLE Servers</vt:lpstr>
      </vt:variant>
      <vt:variant>
        <vt:i4>2</vt:i4>
      </vt:variant>
      <vt:variant>
        <vt:lpstr>Slide Titles</vt:lpstr>
      </vt:variant>
      <vt:variant>
        <vt:i4>100</vt:i4>
      </vt:variant>
    </vt:vector>
  </HeadingPairs>
  <TitlesOfParts>
    <vt:vector size="113" baseType="lpstr">
      <vt:lpstr>1_Default Design</vt:lpstr>
      <vt:lpstr>Default Design</vt:lpstr>
      <vt:lpstr>2_Default Design</vt:lpstr>
      <vt:lpstr>3_Default Design</vt:lpstr>
      <vt:lpstr>Office Theme</vt:lpstr>
      <vt:lpstr>1_Office Theme</vt:lpstr>
      <vt:lpstr>4_Default Design</vt:lpstr>
      <vt:lpstr>???</vt:lpstr>
      <vt:lpstr>???</vt:lpstr>
      <vt:lpstr>???</vt:lpstr>
      <vt:lpstr>???</vt:lpstr>
      <vt:lpstr>Equation</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http://vnatsci.ltu.edu/s_schneider/physlets/main/osc_damped_driven.shtml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448</cp:revision>
  <cp:lastPrinted>2009-01-07T23:16:46Z</cp:lastPrinted>
  <dcterms:created xsi:type="dcterms:W3CDTF">2011-02-24T18:05:07Z</dcterms:created>
  <dcterms:modified xsi:type="dcterms:W3CDTF">2012-05-24T23:08:30Z</dcterms:modified>
</cp:coreProperties>
</file>