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embeddings/oleObject2.bin" ContentType="application/vnd.openxmlformats-officedocument.oleObject"/>
  <Override PartName="/ppt/notesSlides/notesSlide8.xml" ContentType="application/vnd.openxmlformats-officedocument.presentationml.notesSlide+xml"/>
  <Override PartName="/ppt/embeddings/oleObject3.bin" ContentType="application/vnd.openxmlformats-officedocument.oleObject"/>
  <Override PartName="/ppt/notesSlides/notesSlide9.xml" ContentType="application/vnd.openxmlformats-officedocument.presentationml.notesSlide+xml"/>
  <Override PartName="/ppt/embeddings/oleObject4.bin" ContentType="application/vnd.openxmlformats-officedocument.oleObject"/>
  <Override PartName="/ppt/notesSlides/notesSlide10.xml" ContentType="application/vnd.openxmlformats-officedocument.presentationml.notesSlide+xml"/>
  <Override PartName="/ppt/embeddings/Microsoft_Equation1.bin" ContentType="application/vnd.openxmlformats-officedocument.oleObject"/>
  <Override PartName="/ppt/embeddings/oleObject5.bin" ContentType="application/vnd.openxmlformats-officedocument.oleObject"/>
  <Override PartName="/ppt/notesSlides/notesSlide11.xml" ContentType="application/vnd.openxmlformats-officedocument.presentationml.notesSlide+xml"/>
  <Override PartName="/ppt/embeddings/Microsoft_Equation2.bin" ContentType="application/vnd.openxmlformats-officedocument.oleObject"/>
  <Override PartName="/ppt/embeddings/Microsoft_Equation3.bin" ContentType="application/vnd.openxmlformats-officedocument.oleObject"/>
  <Override PartName="/ppt/notesSlides/notesSlide12.xml" ContentType="application/vnd.openxmlformats-officedocument.presentationml.notesSlide+xml"/>
  <Override PartName="/ppt/embeddings/oleObject6.bin" ContentType="application/vnd.openxmlformats-officedocument.oleObject"/>
  <Override PartName="/ppt/notesSlides/notesSlide13.xml" ContentType="application/vnd.openxmlformats-officedocument.presentationml.notesSlide+xml"/>
  <Override PartName="/ppt/embeddings/oleObject7.bin" ContentType="application/vnd.openxmlformats-officedocument.oleObject"/>
  <Override PartName="/ppt/notesSlides/notesSlide14.xml" ContentType="application/vnd.openxmlformats-officedocument.presentationml.notesSlide+xml"/>
  <Override PartName="/ppt/embeddings/oleObject8.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9.bin" ContentType="application/vnd.openxmlformats-officedocument.oleObject"/>
  <Override PartName="/ppt/embeddings/Microsoft_Equation4.bin" ContentType="application/vnd.openxmlformats-officedocument.oleObject"/>
  <Override PartName="/ppt/notesSlides/notesSlide17.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18.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notesSlides/notesSlide19.xml" ContentType="application/vnd.openxmlformats-officedocument.presentationml.notesSlide+xml"/>
  <Override PartName="/ppt/embeddings/oleObject16.bin" ContentType="application/vnd.openxmlformats-officedocument.oleObject"/>
  <Override PartName="/ppt/notesSlides/notesSlide20.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notesSlides/notesSlide21.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notesSlides/notesSlide22.xml" ContentType="application/vnd.openxmlformats-officedocument.presentationml.notesSlide+xml"/>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notesSlides/notesSlide23.xml" ContentType="application/vnd.openxmlformats-officedocument.presentationml.notesSlide+xml"/>
  <Override PartName="/ppt/embeddings/oleObject25.bin" ContentType="application/vnd.openxmlformats-officedocument.oleObject"/>
  <Override PartName="/ppt/notesSlides/notesSlide24.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notesSlides/notesSlide25.xml" ContentType="application/vnd.openxmlformats-officedocument.presentationml.notesSlide+xml"/>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notesSlides/notesSlide26.xml" ContentType="application/vnd.openxmlformats-officedocument.presentationml.notesSlide+xml"/>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notesSlides/notesSlide27.xml" ContentType="application/vnd.openxmlformats-officedocument.presentationml.notesSlide+xml"/>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notesSlides/notesSlide28.xml" ContentType="application/vnd.openxmlformats-officedocument.presentationml.notesSlide+xml"/>
  <Override PartName="/ppt/embeddings/oleObject42.bin" ContentType="application/vnd.openxmlformats-officedocument.oleObject"/>
  <Override PartName="/ppt/embeddings/oleObject43.bin" ContentType="application/vnd.openxmlformats-officedocument.oleObject"/>
  <Override PartName="/ppt/notesSlides/notesSlide29.xml" ContentType="application/vnd.openxmlformats-officedocument.presentationml.notesSlide+xml"/>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notesSlides/notesSlide30.xml" ContentType="application/vnd.openxmlformats-officedocument.presentationml.notesSlide+xml"/>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notesSlides/notesSlide31.xml" ContentType="application/vnd.openxmlformats-officedocument.presentationml.notesSlide+xml"/>
  <Override PartName="/ppt/embeddings/oleObject52.bin" ContentType="application/vnd.openxmlformats-officedocument.oleObject"/>
  <Override PartName="/ppt/embeddings/oleObject53.bin" ContentType="application/vnd.openxmlformats-officedocument.oleObject"/>
  <Override PartName="/ppt/notesSlides/notesSlide32.xml" ContentType="application/vnd.openxmlformats-officedocument.presentationml.notesSlide+xml"/>
  <Override PartName="/ppt/embeddings/oleObject54.bin" ContentType="application/vnd.openxmlformats-officedocument.oleObject"/>
  <Override PartName="/ppt/embeddings/oleObject55.bin" ContentType="application/vnd.openxmlformats-officedocument.oleObject"/>
  <Override PartName="/ppt/notesSlides/notesSlide33.xml" ContentType="application/vnd.openxmlformats-officedocument.presentationml.notesSlide+xml"/>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notesSlides/notesSlide34.xml" ContentType="application/vnd.openxmlformats-officedocument.presentationml.notesSlide+xml"/>
  <Override PartName="/ppt/embeddings/oleObject59.bin" ContentType="application/vnd.openxmlformats-officedocument.oleObject"/>
  <Override PartName="/ppt/notesSlides/notesSlide35.xml" ContentType="application/vnd.openxmlformats-officedocument.presentationml.notesSlide+xml"/>
  <Override PartName="/ppt/notesSlides/notesSlide36.xml" ContentType="application/vnd.openxmlformats-officedocument.presentationml.notesSlide+xml"/>
  <Override PartName="/ppt/embeddings/oleObject60.bin" ContentType="application/vnd.openxmlformats-officedocument.oleObject"/>
  <Override PartName="/ppt/notesSlides/notesSlide37.xml" ContentType="application/vnd.openxmlformats-officedocument.presentationml.notesSlide+xml"/>
  <Override PartName="/ppt/embeddings/oleObject61.bin" ContentType="application/vnd.openxmlformats-officedocument.oleObject"/>
  <Override PartName="/ppt/embeddings/oleObject62.bin" ContentType="application/vnd.openxmlformats-officedocument.oleObject"/>
  <Override PartName="/ppt/notesSlides/notesSlide38.xml" ContentType="application/vnd.openxmlformats-officedocument.presentationml.notesSlide+xml"/>
  <Override PartName="/ppt/embeddings/oleObject63.bin" ContentType="application/vnd.openxmlformats-officedocument.oleObject"/>
  <Override PartName="/ppt/embeddings/oleObject64.bin" ContentType="application/vnd.openxmlformats-officedocument.oleObject"/>
  <Override PartName="/ppt/notesSlides/notesSlide39.xml" ContentType="application/vnd.openxmlformats-officedocument.presentationml.notesSlide+xml"/>
  <Override PartName="/ppt/embeddings/oleObject65.bin" ContentType="application/vnd.openxmlformats-officedocument.oleObject"/>
  <Override PartName="/ppt/embeddings/oleObject66.bin" ContentType="application/vnd.openxmlformats-officedocument.oleObject"/>
  <Override PartName="/ppt/notesSlides/notesSlide40.xml" ContentType="application/vnd.openxmlformats-officedocument.presentationml.notesSlide+xml"/>
  <Override PartName="/ppt/embeddings/oleObject67.bin" ContentType="application/vnd.openxmlformats-officedocument.oleObject"/>
  <Override PartName="/ppt/embeddings/oleObject68.bin" ContentType="application/vnd.openxmlformats-officedocument.oleObject"/>
  <Override PartName="/ppt/notesSlides/notesSlide41.xml" ContentType="application/vnd.openxmlformats-officedocument.presentationml.notesSlide+xml"/>
  <Override PartName="/ppt/embeddings/oleObject69.bin" ContentType="application/vnd.openxmlformats-officedocument.oleObject"/>
  <Override PartName="/ppt/embeddings/oleObject70.bin" ContentType="application/vnd.openxmlformats-officedocument.oleObject"/>
  <Override PartName="/ppt/notesSlides/notesSlide42.xml" ContentType="application/vnd.openxmlformats-officedocument.presentationml.notesSlide+xml"/>
  <Override PartName="/ppt/embeddings/oleObject71.bin" ContentType="application/vnd.openxmlformats-officedocument.oleObject"/>
  <Override PartName="/ppt/embeddings/oleObject72.bin" ContentType="application/vnd.openxmlformats-officedocument.oleObject"/>
  <Override PartName="/ppt/notesSlides/notesSlide43.xml" ContentType="application/vnd.openxmlformats-officedocument.presentationml.notesSlide+xml"/>
  <Override PartName="/ppt/embeddings/oleObject73.bin" ContentType="application/vnd.openxmlformats-officedocument.oleObject"/>
  <Override PartName="/ppt/embeddings/oleObject74.bin" ContentType="application/vnd.openxmlformats-officedocument.oleObject"/>
  <Override PartName="/ppt/notesSlides/notesSlide44.xml" ContentType="application/vnd.openxmlformats-officedocument.presentationml.notesSlide+xml"/>
  <Override PartName="/ppt/embeddings/oleObject75.bin" ContentType="application/vnd.openxmlformats-officedocument.oleObject"/>
  <Override PartName="/ppt/embeddings/oleObject76.bin" ContentType="application/vnd.openxmlformats-officedocument.oleObject"/>
  <Override PartName="/ppt/notesSlides/notesSlide45.xml" ContentType="application/vnd.openxmlformats-officedocument.presentationml.notesSlide+xml"/>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embeddings/oleObject81.bin" ContentType="application/vnd.openxmlformats-officedocument.oleObject"/>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embeddings/Microsoft_Equation5.bin" ContentType="application/vnd.openxmlformats-officedocument.oleObject"/>
  <Override PartName="/ppt/notesSlides/notesSlide54.xml" ContentType="application/vnd.openxmlformats-officedocument.presentationml.notesSlide+xml"/>
  <Override PartName="/ppt/embeddings/oleObject82.bin" ContentType="application/vnd.openxmlformats-officedocument.oleObject"/>
  <Override PartName="/ppt/notesSlides/notesSlide55.xml" ContentType="application/vnd.openxmlformats-officedocument.presentationml.notesSlide+xml"/>
  <Override PartName="/ppt/notesSlides/notesSlide56.xml" ContentType="application/vnd.openxmlformats-officedocument.presentationml.notesSlide+xml"/>
  <Override PartName="/ppt/embeddings/oleObject83.bin" ContentType="application/vnd.openxmlformats-officedocument.oleObject"/>
  <Override PartName="/ppt/notesSlides/notesSlide57.xml" ContentType="application/vnd.openxmlformats-officedocument.presentationml.notesSlide+xml"/>
  <Override PartName="/ppt/embeddings/oleObject84.bin" ContentType="application/vnd.openxmlformats-officedocument.oleObject"/>
  <Override PartName="/ppt/notesSlides/notesSlide58.xml" ContentType="application/vnd.openxmlformats-officedocument.presentationml.notesSlide+xml"/>
  <Override PartName="/ppt/embeddings/oleObject85.bin" ContentType="application/vnd.openxmlformats-officedocument.oleObject"/>
  <Override PartName="/ppt/notesSlides/notesSlide59.xml" ContentType="application/vnd.openxmlformats-officedocument.presentationml.notesSlide+xml"/>
  <Override PartName="/ppt/embeddings/oleObject86.bin" ContentType="application/vnd.openxmlformats-officedocument.oleObject"/>
  <Override PartName="/ppt/embeddings/oleObject87.bin" ContentType="application/vnd.openxmlformats-officedocument.oleObject"/>
  <Override PartName="/ppt/notesSlides/notesSlide60.xml" ContentType="application/vnd.openxmlformats-officedocument.presentationml.notesSlide+xml"/>
  <Override PartName="/ppt/notesSlides/notesSlide61.xml" ContentType="application/vnd.openxmlformats-officedocument.presentationml.notesSlide+xml"/>
  <Override PartName="/ppt/embeddings/oleObject88.bin" ContentType="application/vnd.openxmlformats-officedocument.oleObject"/>
  <Override PartName="/ppt/notesSlides/notesSlide62.xml" ContentType="application/vnd.openxmlformats-officedocument.presentationml.notesSlide+xml"/>
  <Override PartName="/ppt/notesSlides/notesSlide63.xml" ContentType="application/vnd.openxmlformats-officedocument.presentationml.notesSlide+xml"/>
  <Override PartName="/ppt/embeddings/oleObject89.bin" ContentType="application/vnd.openxmlformats-officedocument.oleObject"/>
  <Override PartName="/ppt/embeddings/oleObject90.bin" ContentType="application/vnd.openxmlformats-officedocument.oleObject"/>
  <Override PartName="/ppt/notesSlides/notesSlide64.xml" ContentType="application/vnd.openxmlformats-officedocument.presentationml.notesSlide+xml"/>
  <Override PartName="/ppt/embeddings/oleObject91.bin" ContentType="application/vnd.openxmlformats-officedocument.oleObject"/>
  <Override PartName="/ppt/notesSlides/notesSlide65.xml" ContentType="application/vnd.openxmlformats-officedocument.presentationml.notesSlide+xml"/>
  <Override PartName="/ppt/notesSlides/notesSlide66.xml" ContentType="application/vnd.openxmlformats-officedocument.presentationml.notesSlide+xml"/>
  <Override PartName="/ppt/embeddings/oleObject92.bin" ContentType="application/vnd.openxmlformats-officedocument.oleObject"/>
  <Override PartName="/ppt/notesSlides/notesSlide67.xml" ContentType="application/vnd.openxmlformats-officedocument.presentationml.notesSlide+xml"/>
  <Override PartName="/ppt/embeddings/oleObject93.bin" ContentType="application/vnd.openxmlformats-officedocument.oleObject"/>
  <Override PartName="/ppt/notesSlides/notesSlide68.xml" ContentType="application/vnd.openxmlformats-officedocument.presentationml.notesSlide+xml"/>
  <Override PartName="/ppt/embeddings/oleObject94.bin" ContentType="application/vnd.openxmlformats-officedocument.oleObject"/>
  <Override PartName="/ppt/notesSlides/notesSlide69.xml" ContentType="application/vnd.openxmlformats-officedocument.presentationml.notesSlide+xml"/>
  <Override PartName="/ppt/embeddings/oleObject95.bin" ContentType="application/vnd.openxmlformats-officedocument.oleObject"/>
  <Override PartName="/ppt/notesSlides/notesSlide70.xml" ContentType="application/vnd.openxmlformats-officedocument.presentationml.notesSlide+xml"/>
  <Override PartName="/ppt/embeddings/oleObject96.bin" ContentType="application/vnd.openxmlformats-officedocument.oleObject"/>
  <Override PartName="/ppt/notesSlides/notesSlide71.xml" ContentType="application/vnd.openxmlformats-officedocument.presentationml.notesSlide+xml"/>
  <Override PartName="/ppt/embeddings/oleObject97.bin" ContentType="application/vnd.openxmlformats-officedocument.oleObject"/>
  <Override PartName="/ppt/embeddings/oleObject98.bin" ContentType="application/vnd.openxmlformats-officedocument.oleObject"/>
  <Override PartName="/ppt/notesSlides/notesSlide72.xml" ContentType="application/vnd.openxmlformats-officedocument.presentationml.notesSlide+xml"/>
  <Override PartName="/ppt/embeddings/oleObject99.bin" ContentType="application/vnd.openxmlformats-officedocument.oleObject"/>
  <Override PartName="/ppt/embeddings/oleObject100.bin" ContentType="application/vnd.openxmlformats-officedocument.oleObject"/>
  <Override PartName="/ppt/notesSlides/notesSlide73.xml" ContentType="application/vnd.openxmlformats-officedocument.presentationml.notesSlide+xml"/>
  <Override PartName="/ppt/embeddings/oleObject101.bin" ContentType="application/vnd.openxmlformats-officedocument.oleObject"/>
  <Override PartName="/ppt/notesSlides/notesSlide74.xml" ContentType="application/vnd.openxmlformats-officedocument.presentationml.notesSlide+xml"/>
  <Override PartName="/ppt/embeddings/oleObject102.bin" ContentType="application/vnd.openxmlformats-officedocument.oleObject"/>
  <Override PartName="/ppt/notesSlides/notesSlide75.xml" ContentType="application/vnd.openxmlformats-officedocument.presentationml.notesSlide+xml"/>
  <Override PartName="/ppt/embeddings/oleObject103.bin" ContentType="application/vnd.openxmlformats-officedocument.oleObject"/>
  <Override PartName="/ppt/notesSlides/notesSlide76.xml" ContentType="application/vnd.openxmlformats-officedocument.presentationml.notesSlide+xml"/>
  <Override PartName="/ppt/embeddings/oleObject104.bin" ContentType="application/vnd.openxmlformats-officedocument.oleObject"/>
  <Override PartName="/ppt/notesSlides/notesSlide77.xml" ContentType="application/vnd.openxmlformats-officedocument.presentationml.notesSlide+xml"/>
  <Override PartName="/ppt/embeddings/oleObject105.bin" ContentType="application/vnd.openxmlformats-officedocument.oleObject"/>
  <Override PartName="/ppt/notesSlides/notesSlide78.xml" ContentType="application/vnd.openxmlformats-officedocument.presentationml.notesSlide+xml"/>
  <Override PartName="/ppt/embeddings/oleObject106.bin" ContentType="application/vnd.openxmlformats-officedocument.oleObject"/>
  <Override PartName="/ppt/notesSlides/notesSlide79.xml" ContentType="application/vnd.openxmlformats-officedocument.presentationml.notesSlide+xml"/>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notesSlides/notesSlide80.xml" ContentType="application/vnd.openxmlformats-officedocument.presentationml.notesSlide+xml"/>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notesSlides/notesSlide81.xml" ContentType="application/vnd.openxmlformats-officedocument.presentationml.notesSlide+xml"/>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notesSlides/notesSlide82.xml" ContentType="application/vnd.openxmlformats-officedocument.presentationml.notesSlide+xml"/>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notesSlides/notesSlide83.xml" ContentType="application/vnd.openxmlformats-officedocument.presentationml.notesSlide+xml"/>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notesSlides/notesSlide84.xml" ContentType="application/vnd.openxmlformats-officedocument.presentationml.notesSlide+xml"/>
  <Override PartName="/ppt/notesSlides/notesSlide85.xml" ContentType="application/vnd.openxmlformats-officedocument.presentationml.notesSlide+xml"/>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notesSlides/notesSlide86.xml" ContentType="application/vnd.openxmlformats-officedocument.presentationml.notesSlide+xml"/>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notesSlides/notesSlide87.xml" ContentType="application/vnd.openxmlformats-officedocument.presentationml.notesSlide+xml"/>
  <Override PartName="/ppt/embeddings/oleObject134.bin" ContentType="application/vnd.openxmlformats-officedocument.oleObject"/>
  <Override PartName="/ppt/embeddings/oleObject135.bin" ContentType="application/vnd.openxmlformats-officedocument.oleObject"/>
  <Override PartName="/ppt/embeddings/oleObject136.bin" ContentType="application/vnd.openxmlformats-officedocument.oleObject"/>
  <Override PartName="/ppt/embeddings/oleObject137.bin" ContentType="application/vnd.openxmlformats-officedocument.oleObject"/>
  <Override PartName="/ppt/notesSlides/notesSlide88.xml" ContentType="application/vnd.openxmlformats-officedocument.presentationml.notesSlide+xml"/>
  <Override PartName="/ppt/embeddings/oleObject138.bin" ContentType="application/vnd.openxmlformats-officedocument.oleObject"/>
  <Override PartName="/ppt/embeddings/oleObject139.bin" ContentType="application/vnd.openxmlformats-officedocument.oleObject"/>
  <Override PartName="/ppt/embeddings/oleObject140.bin" ContentType="application/vnd.openxmlformats-officedocument.oleObject"/>
  <Override PartName="/ppt/embeddings/oleObject141.bin" ContentType="application/vnd.openxmlformats-officedocument.oleObject"/>
  <Override PartName="/ppt/notesSlides/notesSlide89.xml" ContentType="application/vnd.openxmlformats-officedocument.presentationml.notesSlide+xml"/>
  <Override PartName="/ppt/embeddings/oleObject142.bin" ContentType="application/vnd.openxmlformats-officedocument.oleObject"/>
  <Override PartName="/ppt/embeddings/oleObject143.bin" ContentType="application/vnd.openxmlformats-officedocument.oleObject"/>
  <Override PartName="/ppt/embeddings/oleObject144.bin" ContentType="application/vnd.openxmlformats-officedocument.oleObject"/>
  <Override PartName="/ppt/notesSlides/notesSlide90.xml" ContentType="application/vnd.openxmlformats-officedocument.presentationml.notesSlide+xml"/>
  <Override PartName="/ppt/embeddings/oleObject145.bin" ContentType="application/vnd.openxmlformats-officedocument.oleObject"/>
  <Override PartName="/ppt/embeddings/oleObject146.bin" ContentType="application/vnd.openxmlformats-officedocument.oleObject"/>
  <Override PartName="/ppt/embeddings/oleObject147.bin" ContentType="application/vnd.openxmlformats-officedocument.oleObject"/>
  <Override PartName="/ppt/notesSlides/notesSlide91.xml" ContentType="application/vnd.openxmlformats-officedocument.presentationml.notesSlide+xml"/>
  <Override PartName="/ppt/embeddings/oleObject148.bin" ContentType="application/vnd.openxmlformats-officedocument.oleObject"/>
  <Override PartName="/ppt/notesSlides/notesSlide92.xml" ContentType="application/vnd.openxmlformats-officedocument.presentationml.notesSlide+xml"/>
  <Override PartName="/ppt/notesSlides/notesSlide93.xml" ContentType="application/vnd.openxmlformats-officedocument.presentationml.notesSlide+xml"/>
  <Override PartName="/ppt/embeddings/oleObject149.bin" ContentType="application/vnd.openxmlformats-officedocument.oleObject"/>
  <Override PartName="/ppt/embeddings/oleObject150.bin" ContentType="application/vnd.openxmlformats-officedocument.oleObject"/>
  <Override PartName="/ppt/notesSlides/notesSlide94.xml" ContentType="application/vnd.openxmlformats-officedocument.presentationml.notesSlide+xml"/>
  <Override PartName="/ppt/embeddings/oleObject151.bin" ContentType="application/vnd.openxmlformats-officedocument.oleObject"/>
  <Override PartName="/ppt/embeddings/oleObject152.bin" ContentType="application/vnd.openxmlformats-officedocument.oleObject"/>
  <Override PartName="/ppt/notesSlides/notesSlide95.xml" ContentType="application/vnd.openxmlformats-officedocument.presentationml.notesSlide+xml"/>
  <Override PartName="/ppt/embeddings/oleObject153.bin" ContentType="application/vnd.openxmlformats-officedocument.oleObject"/>
  <Override PartName="/ppt/embeddings/oleObject154.bin" ContentType="application/vnd.openxmlformats-officedocument.oleObject"/>
  <Override PartName="/ppt/embeddings/oleObject155.bin" ContentType="application/vnd.openxmlformats-officedocument.oleObject"/>
  <Override PartName="/ppt/notesSlides/notesSlide96.xml" ContentType="application/vnd.openxmlformats-officedocument.presentationml.notesSlide+xml"/>
  <Override PartName="/ppt/embeddings/oleObject156.bin" ContentType="application/vnd.openxmlformats-officedocument.oleObject"/>
  <Override PartName="/ppt/embeddings/oleObject157.bin" ContentType="application/vnd.openxmlformats-officedocument.oleObject"/>
  <Override PartName="/ppt/embeddings/oleObject158.bin" ContentType="application/vnd.openxmlformats-officedocument.oleObject"/>
  <Override PartName="/ppt/notesSlides/notesSlide97.xml" ContentType="application/vnd.openxmlformats-officedocument.presentationml.notesSlide+xml"/>
  <Override PartName="/ppt/embeddings/oleObject159.bin" ContentType="application/vnd.openxmlformats-officedocument.oleObject"/>
  <Override PartName="/ppt/embeddings/oleObject160.bin" ContentType="application/vnd.openxmlformats-officedocument.oleObject"/>
  <Override PartName="/ppt/embeddings/oleObject161.bin" ContentType="application/vnd.openxmlformats-officedocument.oleObject"/>
  <Override PartName="/ppt/embeddings/oleObject162.bin" ContentType="application/vnd.openxmlformats-officedocument.oleObject"/>
  <Override PartName="/ppt/embeddings/oleObject163.bin" ContentType="application/vnd.openxmlformats-officedocument.oleObject"/>
  <Override PartName="/ppt/notesSlides/notesSlide98.xml" ContentType="application/vnd.openxmlformats-officedocument.presentationml.notesSlide+xml"/>
  <Override PartName="/ppt/embeddings/oleObject164.bin" ContentType="application/vnd.openxmlformats-officedocument.oleObject"/>
  <Override PartName="/ppt/embeddings/oleObject165.bin" ContentType="application/vnd.openxmlformats-officedocument.oleObject"/>
  <Override PartName="/ppt/embeddings/oleObject166.bin" ContentType="application/vnd.openxmlformats-officedocument.oleObject"/>
  <Override PartName="/ppt/embeddings/oleObject167.bin" ContentType="application/vnd.openxmlformats-officedocument.oleObject"/>
  <Override PartName="/ppt/notesSlides/notesSlide99.xml" ContentType="application/vnd.openxmlformats-officedocument.presentationml.notesSlide+xml"/>
  <Override PartName="/ppt/embeddings/oleObject168.bin" ContentType="application/vnd.openxmlformats-officedocument.oleObject"/>
  <Override PartName="/ppt/embeddings/oleObject169.bin" ContentType="application/vnd.openxmlformats-officedocument.oleObject"/>
  <Override PartName="/ppt/notesSlides/notesSlide100.xml" ContentType="application/vnd.openxmlformats-officedocument.presentationml.notesSlide+xml"/>
  <Override PartName="/ppt/embeddings/oleObject170.bin" ContentType="application/vnd.openxmlformats-officedocument.oleObject"/>
  <Override PartName="/ppt/embeddings/oleObject171.bin" ContentType="application/vnd.openxmlformats-officedocument.oleObject"/>
  <Override PartName="/ppt/notesSlides/notesSlide101.xml" ContentType="application/vnd.openxmlformats-officedocument.presentationml.notesSlide+xml"/>
  <Override PartName="/ppt/notesSlides/notesSlide102.xml" ContentType="application/vnd.openxmlformats-officedocument.presentationml.notesSlide+xml"/>
  <Override PartName="/ppt/embeddings/oleObject172.bin" ContentType="application/vnd.openxmlformats-officedocument.oleObject"/>
  <Override PartName="/ppt/embeddings/oleObject173.bin" ContentType="application/vnd.openxmlformats-officedocument.oleObject"/>
  <Override PartName="/ppt/notesSlides/notesSlide103.xml" ContentType="application/vnd.openxmlformats-officedocument.presentationml.notesSlide+xml"/>
  <Override PartName="/ppt/embeddings/oleObject174.bin" ContentType="application/vnd.openxmlformats-officedocument.oleObject"/>
  <Override PartName="/ppt/embeddings/oleObject175.bin" ContentType="application/vnd.openxmlformats-officedocument.oleObject"/>
  <Override PartName="/ppt/embeddings/oleObject176.bin" ContentType="application/vnd.openxmlformats-officedocument.oleObject"/>
  <Override PartName="/ppt/embeddings/oleObject177.bin" ContentType="application/vnd.openxmlformats-officedocument.oleObject"/>
  <Override PartName="/ppt/notesSlides/notesSlide104.xml" ContentType="application/vnd.openxmlformats-officedocument.presentationml.notesSlide+xml"/>
  <Override PartName="/ppt/embeddings/oleObject178.bin" ContentType="application/vnd.openxmlformats-officedocument.oleObject"/>
  <Override PartName="/ppt/embeddings/oleObject179.bin" ContentType="application/vnd.openxmlformats-officedocument.oleObject"/>
  <Override PartName="/ppt/embeddings/oleObject180.bin" ContentType="application/vnd.openxmlformats-officedocument.oleObject"/>
  <Override PartName="/ppt/embeddings/oleObject181.bin" ContentType="application/vnd.openxmlformats-officedocument.oleObject"/>
  <Override PartName="/ppt/notesSlides/notesSlide105.xml" ContentType="application/vnd.openxmlformats-officedocument.presentationml.notesSlide+xml"/>
  <Override PartName="/ppt/embeddings/oleObject182.bin" ContentType="application/vnd.openxmlformats-officedocument.oleObject"/>
  <Override PartName="/ppt/embeddings/oleObject183.bin" ContentType="application/vnd.openxmlformats-officedocument.oleObject"/>
  <Override PartName="/ppt/embeddings/oleObject184.bin" ContentType="application/vnd.openxmlformats-officedocument.oleObject"/>
  <Override PartName="/ppt/notesSlides/notesSlide106.xml" ContentType="application/vnd.openxmlformats-officedocument.presentationml.notesSlide+xml"/>
  <Override PartName="/ppt/embeddings/oleObject185.bin" ContentType="application/vnd.openxmlformats-officedocument.oleObject"/>
  <Override PartName="/ppt/notesSlides/notesSlide107.xml" ContentType="application/vnd.openxmlformats-officedocument.presentationml.notesSlide+xml"/>
  <Override PartName="/ppt/embeddings/oleObject186.bin" ContentType="application/vnd.openxmlformats-officedocument.oleObject"/>
  <Override PartName="/ppt/notesSlides/notesSlide108.xml" ContentType="application/vnd.openxmlformats-officedocument.presentationml.notesSlide+xml"/>
  <Override PartName="/ppt/embeddings/oleObject187.bin" ContentType="application/vnd.openxmlformats-officedocument.oleObject"/>
  <Override PartName="/ppt/embeddings/oleObject188.bin" ContentType="application/vnd.openxmlformats-officedocument.oleObject"/>
  <Override PartName="/ppt/notesSlides/notesSlide109.xml" ContentType="application/vnd.openxmlformats-officedocument.presentationml.notesSlide+xml"/>
  <Override PartName="/ppt/embeddings/oleObject189.bin" ContentType="application/vnd.openxmlformats-officedocument.oleObject"/>
  <Override PartName="/ppt/embeddings/oleObject190.bin" ContentType="application/vnd.openxmlformats-officedocument.oleObject"/>
  <Override PartName="/ppt/notesSlides/notesSlide110.xml" ContentType="application/vnd.openxmlformats-officedocument.presentationml.notesSlide+xml"/>
  <Override PartName="/ppt/embeddings/oleObject191.bin" ContentType="application/vnd.openxmlformats-officedocument.oleObject"/>
  <Override PartName="/ppt/embeddings/oleObject192.bin" ContentType="application/vnd.openxmlformats-officedocument.oleObject"/>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embeddings/oleObject193.bin" ContentType="application/vnd.openxmlformats-officedocument.oleObject"/>
  <Override PartName="/ppt/notesSlides/notesSlide114.xml" ContentType="application/vnd.openxmlformats-officedocument.presentationml.notesSlide+xml"/>
  <Override PartName="/ppt/embeddings/oleObject194.bin" ContentType="application/vnd.openxmlformats-officedocument.oleObject"/>
  <Override PartName="/ppt/notesSlides/notesSlide115.xml" ContentType="application/vnd.openxmlformats-officedocument.presentationml.notesSlide+xml"/>
  <Override PartName="/ppt/embeddings/oleObject195.bin" ContentType="application/vnd.openxmlformats-officedocument.oleObject"/>
  <Override PartName="/ppt/notesSlides/notesSlide116.xml" ContentType="application/vnd.openxmlformats-officedocument.presentationml.notesSlide+xml"/>
  <Override PartName="/ppt/embeddings/oleObject196.bin" ContentType="application/vnd.openxmlformats-officedocument.oleObject"/>
  <Override PartName="/ppt/notesSlides/notesSlide117.xml" ContentType="application/vnd.openxmlformats-officedocument.presentationml.notesSlide+xml"/>
  <Override PartName="/ppt/embeddings/oleObject197.bin" ContentType="application/vnd.openxmlformats-officedocument.oleObject"/>
  <Override PartName="/ppt/notesSlides/notesSlide118.xml" ContentType="application/vnd.openxmlformats-officedocument.presentationml.notesSlide+xml"/>
  <Override PartName="/ppt/notesSlides/notesSlide1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34" r:id="rId2"/>
    <p:sldMasterId id="2147483746" r:id="rId3"/>
    <p:sldMasterId id="2147483758" r:id="rId4"/>
    <p:sldMasterId id="2147483770" r:id="rId5"/>
    <p:sldMasterId id="2147483782" r:id="rId6"/>
    <p:sldMasterId id="2147483794" r:id="rId7"/>
    <p:sldMasterId id="2147483806" r:id="rId8"/>
    <p:sldMasterId id="2147483818" r:id="rId9"/>
  </p:sldMasterIdLst>
  <p:notesMasterIdLst>
    <p:notesMasterId r:id="rId131"/>
  </p:notesMasterIdLst>
  <p:handoutMasterIdLst>
    <p:handoutMasterId r:id="rId132"/>
  </p:handoutMasterIdLst>
  <p:sldIdLst>
    <p:sldId id="486" r:id="rId10"/>
    <p:sldId id="655" r:id="rId11"/>
    <p:sldId id="656" r:id="rId12"/>
    <p:sldId id="657" r:id="rId13"/>
    <p:sldId id="680" r:id="rId14"/>
    <p:sldId id="658" r:id="rId15"/>
    <p:sldId id="659" r:id="rId16"/>
    <p:sldId id="660" r:id="rId17"/>
    <p:sldId id="661" r:id="rId18"/>
    <p:sldId id="719" r:id="rId19"/>
    <p:sldId id="720" r:id="rId20"/>
    <p:sldId id="681" r:id="rId21"/>
    <p:sldId id="682" r:id="rId22"/>
    <p:sldId id="683" r:id="rId23"/>
    <p:sldId id="684" r:id="rId24"/>
    <p:sldId id="718" r:id="rId25"/>
    <p:sldId id="721" r:id="rId26"/>
    <p:sldId id="662" r:id="rId27"/>
    <p:sldId id="663" r:id="rId28"/>
    <p:sldId id="664" r:id="rId29"/>
    <p:sldId id="665" r:id="rId30"/>
    <p:sldId id="666" r:id="rId31"/>
    <p:sldId id="667" r:id="rId32"/>
    <p:sldId id="668" r:id="rId33"/>
    <p:sldId id="669" r:id="rId34"/>
    <p:sldId id="670" r:id="rId35"/>
    <p:sldId id="671" r:id="rId36"/>
    <p:sldId id="672" r:id="rId37"/>
    <p:sldId id="673" r:id="rId38"/>
    <p:sldId id="687" r:id="rId39"/>
    <p:sldId id="688" r:id="rId40"/>
    <p:sldId id="689" r:id="rId41"/>
    <p:sldId id="690" r:id="rId42"/>
    <p:sldId id="691" r:id="rId43"/>
    <p:sldId id="692" r:id="rId44"/>
    <p:sldId id="686" r:id="rId45"/>
    <p:sldId id="693" r:id="rId46"/>
    <p:sldId id="694" r:id="rId47"/>
    <p:sldId id="695" r:id="rId48"/>
    <p:sldId id="696" r:id="rId49"/>
    <p:sldId id="697" r:id="rId50"/>
    <p:sldId id="698" r:id="rId51"/>
    <p:sldId id="699" r:id="rId52"/>
    <p:sldId id="700" r:id="rId53"/>
    <p:sldId id="701" r:id="rId54"/>
    <p:sldId id="702" r:id="rId55"/>
    <p:sldId id="703" r:id="rId56"/>
    <p:sldId id="723" r:id="rId57"/>
    <p:sldId id="722" r:id="rId58"/>
    <p:sldId id="730" r:id="rId59"/>
    <p:sldId id="724" r:id="rId60"/>
    <p:sldId id="725" r:id="rId61"/>
    <p:sldId id="726" r:id="rId62"/>
    <p:sldId id="727" r:id="rId63"/>
    <p:sldId id="728" r:id="rId64"/>
    <p:sldId id="729" r:id="rId65"/>
    <p:sldId id="731" r:id="rId66"/>
    <p:sldId id="732" r:id="rId67"/>
    <p:sldId id="733" r:id="rId68"/>
    <p:sldId id="734" r:id="rId69"/>
    <p:sldId id="735" r:id="rId70"/>
    <p:sldId id="743" r:id="rId71"/>
    <p:sldId id="744" r:id="rId72"/>
    <p:sldId id="745" r:id="rId73"/>
    <p:sldId id="746" r:id="rId74"/>
    <p:sldId id="747" r:id="rId75"/>
    <p:sldId id="748" r:id="rId76"/>
    <p:sldId id="750" r:id="rId77"/>
    <p:sldId id="751" r:id="rId78"/>
    <p:sldId id="752" r:id="rId79"/>
    <p:sldId id="741" r:id="rId80"/>
    <p:sldId id="753" r:id="rId81"/>
    <p:sldId id="754" r:id="rId82"/>
    <p:sldId id="755" r:id="rId83"/>
    <p:sldId id="756" r:id="rId84"/>
    <p:sldId id="757" r:id="rId85"/>
    <p:sldId id="773" r:id="rId86"/>
    <p:sldId id="775" r:id="rId87"/>
    <p:sldId id="776" r:id="rId88"/>
    <p:sldId id="777" r:id="rId89"/>
    <p:sldId id="778" r:id="rId90"/>
    <p:sldId id="779" r:id="rId91"/>
    <p:sldId id="780" r:id="rId92"/>
    <p:sldId id="781" r:id="rId93"/>
    <p:sldId id="782" r:id="rId94"/>
    <p:sldId id="783" r:id="rId95"/>
    <p:sldId id="784" r:id="rId96"/>
    <p:sldId id="785" r:id="rId97"/>
    <p:sldId id="786" r:id="rId98"/>
    <p:sldId id="787" r:id="rId99"/>
    <p:sldId id="788" r:id="rId100"/>
    <p:sldId id="789" r:id="rId101"/>
    <p:sldId id="790" r:id="rId102"/>
    <p:sldId id="791" r:id="rId103"/>
    <p:sldId id="792" r:id="rId104"/>
    <p:sldId id="793" r:id="rId105"/>
    <p:sldId id="794" r:id="rId106"/>
    <p:sldId id="795" r:id="rId107"/>
    <p:sldId id="796" r:id="rId108"/>
    <p:sldId id="798" r:id="rId109"/>
    <p:sldId id="799" r:id="rId110"/>
    <p:sldId id="800" r:id="rId111"/>
    <p:sldId id="802" r:id="rId112"/>
    <p:sldId id="803" r:id="rId113"/>
    <p:sldId id="804" r:id="rId114"/>
    <p:sldId id="805" r:id="rId115"/>
    <p:sldId id="806" r:id="rId116"/>
    <p:sldId id="807" r:id="rId117"/>
    <p:sldId id="808" r:id="rId118"/>
    <p:sldId id="809" r:id="rId119"/>
    <p:sldId id="810" r:id="rId120"/>
    <p:sldId id="811" r:id="rId121"/>
    <p:sldId id="812" r:id="rId122"/>
    <p:sldId id="813" r:id="rId123"/>
    <p:sldId id="814" r:id="rId124"/>
    <p:sldId id="815" r:id="rId125"/>
    <p:sldId id="816" r:id="rId126"/>
    <p:sldId id="817" r:id="rId127"/>
    <p:sldId id="818" r:id="rId128"/>
    <p:sldId id="819" r:id="rId129"/>
    <p:sldId id="820" r:id="rId13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Arial" charset="0"/>
        <a:cs typeface="Arial" charset="0"/>
      </a:defRPr>
    </a:lvl1pPr>
    <a:lvl2pPr marL="457200" algn="l" rtl="0" fontAlgn="base">
      <a:spcBef>
        <a:spcPct val="0"/>
      </a:spcBef>
      <a:spcAft>
        <a:spcPct val="0"/>
      </a:spcAft>
      <a:defRPr sz="2400" kern="1200">
        <a:solidFill>
          <a:schemeClr val="tx1"/>
        </a:solidFill>
        <a:latin typeface="Arial" charset="0"/>
        <a:ea typeface="Arial" charset="0"/>
        <a:cs typeface="Arial" charset="0"/>
      </a:defRPr>
    </a:lvl2pPr>
    <a:lvl3pPr marL="914400" algn="l" rtl="0" fontAlgn="base">
      <a:spcBef>
        <a:spcPct val="0"/>
      </a:spcBef>
      <a:spcAft>
        <a:spcPct val="0"/>
      </a:spcAft>
      <a:defRPr sz="2400" kern="1200">
        <a:solidFill>
          <a:schemeClr val="tx1"/>
        </a:solidFill>
        <a:latin typeface="Arial" charset="0"/>
        <a:ea typeface="Arial" charset="0"/>
        <a:cs typeface="Arial" charset="0"/>
      </a:defRPr>
    </a:lvl3pPr>
    <a:lvl4pPr marL="1371600" algn="l" rtl="0" fontAlgn="base">
      <a:spcBef>
        <a:spcPct val="0"/>
      </a:spcBef>
      <a:spcAft>
        <a:spcPct val="0"/>
      </a:spcAft>
      <a:defRPr sz="2400" kern="1200">
        <a:solidFill>
          <a:schemeClr val="tx1"/>
        </a:solidFill>
        <a:latin typeface="Arial" charset="0"/>
        <a:ea typeface="Arial" charset="0"/>
        <a:cs typeface="Arial" charset="0"/>
      </a:defRPr>
    </a:lvl4pPr>
    <a:lvl5pPr marL="1828800" algn="l" rtl="0" fontAlgn="base">
      <a:spcBef>
        <a:spcPct val="0"/>
      </a:spcBef>
      <a:spcAft>
        <a:spcPct val="0"/>
      </a:spcAft>
      <a:defRPr sz="2400" kern="1200">
        <a:solidFill>
          <a:schemeClr val="tx1"/>
        </a:solidFill>
        <a:latin typeface="Arial" charset="0"/>
        <a:ea typeface="Arial" charset="0"/>
        <a:cs typeface="Arial" charset="0"/>
      </a:defRPr>
    </a:lvl5pPr>
    <a:lvl6pPr marL="2286000" algn="l" defTabSz="457200" rtl="0" eaLnBrk="1" latinLnBrk="0" hangingPunct="1">
      <a:defRPr sz="2400" kern="1200">
        <a:solidFill>
          <a:schemeClr val="tx1"/>
        </a:solidFill>
        <a:latin typeface="Arial" charset="0"/>
        <a:ea typeface="Arial" charset="0"/>
        <a:cs typeface="Arial" charset="0"/>
      </a:defRPr>
    </a:lvl6pPr>
    <a:lvl7pPr marL="2743200" algn="l" defTabSz="457200" rtl="0" eaLnBrk="1" latinLnBrk="0" hangingPunct="1">
      <a:defRPr sz="2400" kern="1200">
        <a:solidFill>
          <a:schemeClr val="tx1"/>
        </a:solidFill>
        <a:latin typeface="Arial" charset="0"/>
        <a:ea typeface="Arial" charset="0"/>
        <a:cs typeface="Arial" charset="0"/>
      </a:defRPr>
    </a:lvl7pPr>
    <a:lvl8pPr marL="3200400" algn="l" defTabSz="457200" rtl="0" eaLnBrk="1" latinLnBrk="0" hangingPunct="1">
      <a:defRPr sz="2400" kern="1200">
        <a:solidFill>
          <a:schemeClr val="tx1"/>
        </a:solidFill>
        <a:latin typeface="Arial" charset="0"/>
        <a:ea typeface="Arial" charset="0"/>
        <a:cs typeface="Arial" charset="0"/>
      </a:defRPr>
    </a:lvl8pPr>
    <a:lvl9pPr marL="3657600" algn="l" defTabSz="457200" rtl="0" eaLnBrk="1" latinLnBrk="0" hangingPunct="1">
      <a:defRPr sz="2400"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scaleToFitPaper="1" frameSlides="1"/>
  <p:clrMru>
    <a:srgbClr val="996633"/>
    <a:srgbClr val="009900"/>
    <a:srgbClr val="CC0000"/>
    <a:srgbClr val="FF7C8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56" autoAdjust="0"/>
    <p:restoredTop sz="61194" autoAdjust="0"/>
  </p:normalViewPr>
  <p:slideViewPr>
    <p:cSldViewPr snapToGrid="0">
      <p:cViewPr>
        <p:scale>
          <a:sx n="75" d="100"/>
          <a:sy n="75" d="100"/>
        </p:scale>
        <p:origin x="-432" y="-696"/>
      </p:cViewPr>
      <p:guideLst>
        <p:guide orient="horz" pos="2160"/>
        <p:guide pos="2880"/>
      </p:guideLst>
    </p:cSldViewPr>
  </p:slideViewPr>
  <p:outlineViewPr>
    <p:cViewPr>
      <p:scale>
        <a:sx n="33" d="100"/>
        <a:sy n="33" d="100"/>
      </p:scale>
      <p:origin x="0" y="1480"/>
    </p:cViewPr>
  </p:outlineViewPr>
  <p:notesTextViewPr>
    <p:cViewPr>
      <p:scale>
        <a:sx n="100" d="100"/>
        <a:sy n="100" d="100"/>
      </p:scale>
      <p:origin x="0" y="0"/>
    </p:cViewPr>
  </p:notesTextViewPr>
  <p:sorterViewPr>
    <p:cViewPr>
      <p:scale>
        <a:sx n="150" d="100"/>
        <a:sy n="150" d="100"/>
      </p:scale>
      <p:origin x="0" y="9488"/>
    </p:cViewPr>
  </p:sorterViewPr>
  <p:notesViewPr>
    <p:cSldViewPr snapToGrid="0">
      <p:cViewPr varScale="1">
        <p:scale>
          <a:sx n="60" d="100"/>
          <a:sy n="60" d="100"/>
        </p:scale>
        <p:origin x="-240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60" Type="http://schemas.openxmlformats.org/officeDocument/2006/relationships/slide" Target="slides/slide51.xml"/><Relationship Id="rId61" Type="http://schemas.openxmlformats.org/officeDocument/2006/relationships/slide" Target="slides/slide52.xml"/><Relationship Id="rId62" Type="http://schemas.openxmlformats.org/officeDocument/2006/relationships/slide" Target="slides/slide53.xml"/><Relationship Id="rId63" Type="http://schemas.openxmlformats.org/officeDocument/2006/relationships/slide" Target="slides/slide54.xml"/><Relationship Id="rId64" Type="http://schemas.openxmlformats.org/officeDocument/2006/relationships/slide" Target="slides/slide55.xml"/><Relationship Id="rId65" Type="http://schemas.openxmlformats.org/officeDocument/2006/relationships/slide" Target="slides/slide56.xml"/><Relationship Id="rId66" Type="http://schemas.openxmlformats.org/officeDocument/2006/relationships/slide" Target="slides/slide57.xml"/><Relationship Id="rId67" Type="http://schemas.openxmlformats.org/officeDocument/2006/relationships/slide" Target="slides/slide58.xml"/><Relationship Id="rId68" Type="http://schemas.openxmlformats.org/officeDocument/2006/relationships/slide" Target="slides/slide59.xml"/><Relationship Id="rId69" Type="http://schemas.openxmlformats.org/officeDocument/2006/relationships/slide" Target="slides/slide60.xml"/><Relationship Id="rId120" Type="http://schemas.openxmlformats.org/officeDocument/2006/relationships/slide" Target="slides/slide111.xml"/><Relationship Id="rId121" Type="http://schemas.openxmlformats.org/officeDocument/2006/relationships/slide" Target="slides/slide112.xml"/><Relationship Id="rId122" Type="http://schemas.openxmlformats.org/officeDocument/2006/relationships/slide" Target="slides/slide113.xml"/><Relationship Id="rId123" Type="http://schemas.openxmlformats.org/officeDocument/2006/relationships/slide" Target="slides/slide114.xml"/><Relationship Id="rId124" Type="http://schemas.openxmlformats.org/officeDocument/2006/relationships/slide" Target="slides/slide115.xml"/><Relationship Id="rId125" Type="http://schemas.openxmlformats.org/officeDocument/2006/relationships/slide" Target="slides/slide116.xml"/><Relationship Id="rId126" Type="http://schemas.openxmlformats.org/officeDocument/2006/relationships/slide" Target="slides/slide117.xml"/><Relationship Id="rId127" Type="http://schemas.openxmlformats.org/officeDocument/2006/relationships/slide" Target="slides/slide118.xml"/><Relationship Id="rId128" Type="http://schemas.openxmlformats.org/officeDocument/2006/relationships/slide" Target="slides/slide119.xml"/><Relationship Id="rId129" Type="http://schemas.openxmlformats.org/officeDocument/2006/relationships/slide" Target="slides/slide12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90" Type="http://schemas.openxmlformats.org/officeDocument/2006/relationships/slide" Target="slides/slide81.xml"/><Relationship Id="rId91" Type="http://schemas.openxmlformats.org/officeDocument/2006/relationships/slide" Target="slides/slide82.xml"/><Relationship Id="rId92" Type="http://schemas.openxmlformats.org/officeDocument/2006/relationships/slide" Target="slides/slide83.xml"/><Relationship Id="rId93" Type="http://schemas.openxmlformats.org/officeDocument/2006/relationships/slide" Target="slides/slide84.xml"/><Relationship Id="rId94" Type="http://schemas.openxmlformats.org/officeDocument/2006/relationships/slide" Target="slides/slide85.xml"/><Relationship Id="rId95" Type="http://schemas.openxmlformats.org/officeDocument/2006/relationships/slide" Target="slides/slide86.xml"/><Relationship Id="rId96" Type="http://schemas.openxmlformats.org/officeDocument/2006/relationships/slide" Target="slides/slide87.xml"/><Relationship Id="rId101" Type="http://schemas.openxmlformats.org/officeDocument/2006/relationships/slide" Target="slides/slide92.xml"/><Relationship Id="rId102" Type="http://schemas.openxmlformats.org/officeDocument/2006/relationships/slide" Target="slides/slide93.xml"/><Relationship Id="rId103" Type="http://schemas.openxmlformats.org/officeDocument/2006/relationships/slide" Target="slides/slide94.xml"/><Relationship Id="rId104" Type="http://schemas.openxmlformats.org/officeDocument/2006/relationships/slide" Target="slides/slide95.xml"/><Relationship Id="rId105" Type="http://schemas.openxmlformats.org/officeDocument/2006/relationships/slide" Target="slides/slide96.xml"/><Relationship Id="rId106" Type="http://schemas.openxmlformats.org/officeDocument/2006/relationships/slide" Target="slides/slide97.xml"/><Relationship Id="rId107" Type="http://schemas.openxmlformats.org/officeDocument/2006/relationships/slide" Target="slides/slide98.xml"/><Relationship Id="rId108" Type="http://schemas.openxmlformats.org/officeDocument/2006/relationships/slide" Target="slides/slide99.xml"/><Relationship Id="rId109" Type="http://schemas.openxmlformats.org/officeDocument/2006/relationships/slide" Target="slides/slide100.xml"/><Relationship Id="rId97" Type="http://schemas.openxmlformats.org/officeDocument/2006/relationships/slide" Target="slides/slide88.xml"/><Relationship Id="rId98" Type="http://schemas.openxmlformats.org/officeDocument/2006/relationships/slide" Target="slides/slide89.xml"/><Relationship Id="rId99" Type="http://schemas.openxmlformats.org/officeDocument/2006/relationships/slide" Target="slides/slide90.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100" Type="http://schemas.openxmlformats.org/officeDocument/2006/relationships/slide" Target="slides/slide91.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70" Type="http://schemas.openxmlformats.org/officeDocument/2006/relationships/slide" Target="slides/slide61.xml"/><Relationship Id="rId71" Type="http://schemas.openxmlformats.org/officeDocument/2006/relationships/slide" Target="slides/slide62.xml"/><Relationship Id="rId72" Type="http://schemas.openxmlformats.org/officeDocument/2006/relationships/slide" Target="slides/slide63.xml"/><Relationship Id="rId73" Type="http://schemas.openxmlformats.org/officeDocument/2006/relationships/slide" Target="slides/slide64.xml"/><Relationship Id="rId74" Type="http://schemas.openxmlformats.org/officeDocument/2006/relationships/slide" Target="slides/slide65.xml"/><Relationship Id="rId75" Type="http://schemas.openxmlformats.org/officeDocument/2006/relationships/slide" Target="slides/slide66.xml"/><Relationship Id="rId76" Type="http://schemas.openxmlformats.org/officeDocument/2006/relationships/slide" Target="slides/slide67.xml"/><Relationship Id="rId77" Type="http://schemas.openxmlformats.org/officeDocument/2006/relationships/slide" Target="slides/slide68.xml"/><Relationship Id="rId78" Type="http://schemas.openxmlformats.org/officeDocument/2006/relationships/slide" Target="slides/slide69.xml"/><Relationship Id="rId79" Type="http://schemas.openxmlformats.org/officeDocument/2006/relationships/slide" Target="slides/slide70.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130" Type="http://schemas.openxmlformats.org/officeDocument/2006/relationships/slide" Target="slides/slide121.xml"/><Relationship Id="rId131" Type="http://schemas.openxmlformats.org/officeDocument/2006/relationships/notesMaster" Target="notesMasters/notesMaster1.xml"/><Relationship Id="rId132" Type="http://schemas.openxmlformats.org/officeDocument/2006/relationships/handoutMaster" Target="handoutMasters/handoutMaster1.xml"/><Relationship Id="rId133" Type="http://schemas.openxmlformats.org/officeDocument/2006/relationships/printerSettings" Target="printerSettings/printerSettings1.bin"/><Relationship Id="rId134" Type="http://schemas.openxmlformats.org/officeDocument/2006/relationships/presProps" Target="presProps.xml"/><Relationship Id="rId135" Type="http://schemas.openxmlformats.org/officeDocument/2006/relationships/viewProps" Target="viewProps.xml"/><Relationship Id="rId136" Type="http://schemas.openxmlformats.org/officeDocument/2006/relationships/theme" Target="theme/theme1.xml"/><Relationship Id="rId13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50" Type="http://schemas.openxmlformats.org/officeDocument/2006/relationships/slide" Target="slides/slide41.xml"/><Relationship Id="rId51" Type="http://schemas.openxmlformats.org/officeDocument/2006/relationships/slide" Target="slides/slide42.xml"/><Relationship Id="rId52" Type="http://schemas.openxmlformats.org/officeDocument/2006/relationships/slide" Target="slides/slide43.xml"/><Relationship Id="rId53" Type="http://schemas.openxmlformats.org/officeDocument/2006/relationships/slide" Target="slides/slide44.xml"/><Relationship Id="rId54" Type="http://schemas.openxmlformats.org/officeDocument/2006/relationships/slide" Target="slides/slide45.xml"/><Relationship Id="rId55" Type="http://schemas.openxmlformats.org/officeDocument/2006/relationships/slide" Target="slides/slide46.xml"/><Relationship Id="rId56" Type="http://schemas.openxmlformats.org/officeDocument/2006/relationships/slide" Target="slides/slide47.xml"/><Relationship Id="rId57" Type="http://schemas.openxmlformats.org/officeDocument/2006/relationships/slide" Target="slides/slide48.xml"/><Relationship Id="rId58" Type="http://schemas.openxmlformats.org/officeDocument/2006/relationships/slide" Target="slides/slide49.xml"/><Relationship Id="rId59" Type="http://schemas.openxmlformats.org/officeDocument/2006/relationships/slide" Target="slides/slide50.xml"/><Relationship Id="rId110" Type="http://schemas.openxmlformats.org/officeDocument/2006/relationships/slide" Target="slides/slide101.xml"/><Relationship Id="rId111" Type="http://schemas.openxmlformats.org/officeDocument/2006/relationships/slide" Target="slides/slide102.xml"/><Relationship Id="rId112" Type="http://schemas.openxmlformats.org/officeDocument/2006/relationships/slide" Target="slides/slide103.xml"/><Relationship Id="rId113" Type="http://schemas.openxmlformats.org/officeDocument/2006/relationships/slide" Target="slides/slide104.xml"/><Relationship Id="rId114" Type="http://schemas.openxmlformats.org/officeDocument/2006/relationships/slide" Target="slides/slide105.xml"/><Relationship Id="rId115" Type="http://schemas.openxmlformats.org/officeDocument/2006/relationships/slide" Target="slides/slide106.xml"/><Relationship Id="rId116" Type="http://schemas.openxmlformats.org/officeDocument/2006/relationships/slide" Target="slides/slide107.xml"/><Relationship Id="rId117" Type="http://schemas.openxmlformats.org/officeDocument/2006/relationships/slide" Target="slides/slide108.xml"/><Relationship Id="rId118" Type="http://schemas.openxmlformats.org/officeDocument/2006/relationships/slide" Target="slides/slide109.xml"/><Relationship Id="rId119" Type="http://schemas.openxmlformats.org/officeDocument/2006/relationships/slide" Target="slides/slide110.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80" Type="http://schemas.openxmlformats.org/officeDocument/2006/relationships/slide" Target="slides/slide71.xml"/><Relationship Id="rId81" Type="http://schemas.openxmlformats.org/officeDocument/2006/relationships/slide" Target="slides/slide72.xml"/><Relationship Id="rId82" Type="http://schemas.openxmlformats.org/officeDocument/2006/relationships/slide" Target="slides/slide73.xml"/><Relationship Id="rId83" Type="http://schemas.openxmlformats.org/officeDocument/2006/relationships/slide" Target="slides/slide74.xml"/><Relationship Id="rId84" Type="http://schemas.openxmlformats.org/officeDocument/2006/relationships/slide" Target="slides/slide75.xml"/><Relationship Id="rId85" Type="http://schemas.openxmlformats.org/officeDocument/2006/relationships/slide" Target="slides/slide76.xml"/><Relationship Id="rId86" Type="http://schemas.openxmlformats.org/officeDocument/2006/relationships/slide" Target="slides/slide77.xml"/><Relationship Id="rId87" Type="http://schemas.openxmlformats.org/officeDocument/2006/relationships/slide" Target="slides/slide78.xml"/><Relationship Id="rId88" Type="http://schemas.openxmlformats.org/officeDocument/2006/relationships/slide" Target="slides/slide79.xml"/><Relationship Id="rId89" Type="http://schemas.openxmlformats.org/officeDocument/2006/relationships/slide" Target="slides/slide8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image" Target="../media/image16.emf"/><Relationship Id="rId2"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26.emf"/><Relationship Id="rId3" Type="http://schemas.openxmlformats.org/officeDocument/2006/relationships/image" Target="../media/image2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emf"/><Relationship Id="rId2" Type="http://schemas.openxmlformats.org/officeDocument/2006/relationships/image" Target="../media/image31.emf"/><Relationship Id="rId3" Type="http://schemas.openxmlformats.org/officeDocument/2006/relationships/image" Target="../media/image3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35.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38.emf"/><Relationship Id="rId4" Type="http://schemas.openxmlformats.org/officeDocument/2006/relationships/image" Target="../media/image39.emf"/><Relationship Id="rId1" Type="http://schemas.openxmlformats.org/officeDocument/2006/relationships/image" Target="../media/image36.emf"/><Relationship Id="rId2"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2.emf"/><Relationship Id="rId4" Type="http://schemas.openxmlformats.org/officeDocument/2006/relationships/image" Target="../media/image43.emf"/><Relationship Id="rId5" Type="http://schemas.openxmlformats.org/officeDocument/2006/relationships/image" Target="../media/image44.emf"/><Relationship Id="rId6" Type="http://schemas.openxmlformats.org/officeDocument/2006/relationships/image" Target="../media/image45.emf"/><Relationship Id="rId1" Type="http://schemas.openxmlformats.org/officeDocument/2006/relationships/image" Target="../media/image40.emf"/><Relationship Id="rId2" Type="http://schemas.openxmlformats.org/officeDocument/2006/relationships/image" Target="../media/image41.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1" Type="http://schemas.openxmlformats.org/officeDocument/2006/relationships/image" Target="../media/image46.emf"/><Relationship Id="rId2" Type="http://schemas.openxmlformats.org/officeDocument/2006/relationships/image" Target="../media/image4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0.emf"/><Relationship Id="rId2" Type="http://schemas.openxmlformats.org/officeDocument/2006/relationships/image" Target="../media/image51.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4.emf"/><Relationship Id="rId4" Type="http://schemas.openxmlformats.org/officeDocument/2006/relationships/image" Target="../media/image55.emf"/><Relationship Id="rId5" Type="http://schemas.openxmlformats.org/officeDocument/2006/relationships/image" Target="../media/image56.emf"/><Relationship Id="rId1" Type="http://schemas.openxmlformats.org/officeDocument/2006/relationships/image" Target="../media/image52.emf"/><Relationship Id="rId2" Type="http://schemas.openxmlformats.org/officeDocument/2006/relationships/image" Target="../media/image5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7.emf"/><Relationship Id="rId2" Type="http://schemas.openxmlformats.org/officeDocument/2006/relationships/image" Target="../media/image58.emf"/><Relationship Id="rId3" Type="http://schemas.openxmlformats.org/officeDocument/2006/relationships/image" Target="../media/image5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0.emf"/><Relationship Id="rId2" Type="http://schemas.openxmlformats.org/officeDocument/2006/relationships/image" Target="../media/image6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2.emf"/><Relationship Id="rId2" Type="http://schemas.openxmlformats.org/officeDocument/2006/relationships/image" Target="../media/image6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4.emf"/><Relationship Id="rId2" Type="http://schemas.openxmlformats.org/officeDocument/2006/relationships/image" Target="../media/image65.emf"/><Relationship Id="rId3" Type="http://schemas.openxmlformats.org/officeDocument/2006/relationships/image" Target="../media/image6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9.emf"/><Relationship Id="rId2" Type="http://schemas.openxmlformats.org/officeDocument/2006/relationships/image" Target="../media/image7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1.emf"/><Relationship Id="rId2" Type="http://schemas.openxmlformats.org/officeDocument/2006/relationships/image" Target="../media/image7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73.emf"/><Relationship Id="rId2" Type="http://schemas.openxmlformats.org/officeDocument/2006/relationships/image" Target="../media/image7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5.emf"/><Relationship Id="rId2" Type="http://schemas.openxmlformats.org/officeDocument/2006/relationships/image" Target="../media/image7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77.emf"/><Relationship Id="rId2" Type="http://schemas.openxmlformats.org/officeDocument/2006/relationships/image" Target="../media/image7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9.emf"/><Relationship Id="rId2" Type="http://schemas.openxmlformats.org/officeDocument/2006/relationships/image" Target="../media/image8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81.emf"/><Relationship Id="rId2" Type="http://schemas.openxmlformats.org/officeDocument/2006/relationships/image" Target="../media/image8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3.emf"/><Relationship Id="rId2" Type="http://schemas.openxmlformats.org/officeDocument/2006/relationships/image" Target="../media/image84.e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87.emf"/><Relationship Id="rId4" Type="http://schemas.openxmlformats.org/officeDocument/2006/relationships/image" Target="../media/image88.emf"/><Relationship Id="rId1" Type="http://schemas.openxmlformats.org/officeDocument/2006/relationships/image" Target="../media/image85.emf"/><Relationship Id="rId2" Type="http://schemas.openxmlformats.org/officeDocument/2006/relationships/image" Target="../media/image86.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94.emf"/><Relationship Id="rId2" Type="http://schemas.openxmlformats.org/officeDocument/2006/relationships/image" Target="../media/image95.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94.emf"/><Relationship Id="rId2" Type="http://schemas.openxmlformats.org/officeDocument/2006/relationships/image" Target="../media/image95.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01.emf"/><Relationship Id="rId2" Type="http://schemas.openxmlformats.org/officeDocument/2006/relationships/image" Target="../media/image100.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00.emf"/><Relationship Id="rId2" Type="http://schemas.openxmlformats.org/officeDocument/2006/relationships/image" Target="../media/image10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08.emf"/><Relationship Id="rId2" Type="http://schemas.openxmlformats.org/officeDocument/2006/relationships/image" Target="../media/image109.emf"/><Relationship Id="rId3" Type="http://schemas.openxmlformats.org/officeDocument/2006/relationships/image" Target="../media/image110.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11.emf"/><Relationship Id="rId2" Type="http://schemas.openxmlformats.org/officeDocument/2006/relationships/image" Target="../media/image112.emf"/><Relationship Id="rId3" Type="http://schemas.openxmlformats.org/officeDocument/2006/relationships/image" Target="../media/image113.e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116.emf"/><Relationship Id="rId4" Type="http://schemas.openxmlformats.org/officeDocument/2006/relationships/image" Target="../media/image117.emf"/><Relationship Id="rId5" Type="http://schemas.openxmlformats.org/officeDocument/2006/relationships/image" Target="../media/image118.emf"/><Relationship Id="rId1" Type="http://schemas.openxmlformats.org/officeDocument/2006/relationships/image" Target="../media/image114.emf"/><Relationship Id="rId2" Type="http://schemas.openxmlformats.org/officeDocument/2006/relationships/image" Target="../media/image115.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19.emf"/><Relationship Id="rId2" Type="http://schemas.openxmlformats.org/officeDocument/2006/relationships/image" Target="../media/image120.emf"/><Relationship Id="rId3" Type="http://schemas.openxmlformats.org/officeDocument/2006/relationships/image" Target="../media/image12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22.emf"/><Relationship Id="rId2" Type="http://schemas.openxmlformats.org/officeDocument/2006/relationships/image" Target="../media/image123.emf"/><Relationship Id="rId3" Type="http://schemas.openxmlformats.org/officeDocument/2006/relationships/image" Target="../media/image124.e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128.emf"/><Relationship Id="rId4" Type="http://schemas.openxmlformats.org/officeDocument/2006/relationships/image" Target="../media/image129.emf"/><Relationship Id="rId1" Type="http://schemas.openxmlformats.org/officeDocument/2006/relationships/image" Target="../media/image126.emf"/><Relationship Id="rId2" Type="http://schemas.openxmlformats.org/officeDocument/2006/relationships/image" Target="../media/image127.e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132.emf"/><Relationship Id="rId4" Type="http://schemas.openxmlformats.org/officeDocument/2006/relationships/image" Target="../media/image133.emf"/><Relationship Id="rId5" Type="http://schemas.openxmlformats.org/officeDocument/2006/relationships/image" Target="../media/image134.emf"/><Relationship Id="rId6" Type="http://schemas.openxmlformats.org/officeDocument/2006/relationships/image" Target="../media/image135.emf"/><Relationship Id="rId1" Type="http://schemas.openxmlformats.org/officeDocument/2006/relationships/image" Target="../media/image130.emf"/><Relationship Id="rId2" Type="http://schemas.openxmlformats.org/officeDocument/2006/relationships/image" Target="../media/image131.e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138.emf"/><Relationship Id="rId4" Type="http://schemas.openxmlformats.org/officeDocument/2006/relationships/image" Target="../media/image139.emf"/><Relationship Id="rId1" Type="http://schemas.openxmlformats.org/officeDocument/2006/relationships/image" Target="../media/image136.emf"/><Relationship Id="rId2" Type="http://schemas.openxmlformats.org/officeDocument/2006/relationships/image" Target="../media/image13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142.emf"/><Relationship Id="rId4" Type="http://schemas.openxmlformats.org/officeDocument/2006/relationships/image" Target="../media/image143.emf"/><Relationship Id="rId1" Type="http://schemas.openxmlformats.org/officeDocument/2006/relationships/image" Target="../media/image140.emf"/><Relationship Id="rId2" Type="http://schemas.openxmlformats.org/officeDocument/2006/relationships/image" Target="../media/image14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44.emf"/><Relationship Id="rId2" Type="http://schemas.openxmlformats.org/officeDocument/2006/relationships/image" Target="../media/image145.emf"/><Relationship Id="rId3" Type="http://schemas.openxmlformats.org/officeDocument/2006/relationships/image" Target="../media/image146.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47.emf"/><Relationship Id="rId2" Type="http://schemas.openxmlformats.org/officeDocument/2006/relationships/image" Target="../media/image148.emf"/><Relationship Id="rId3" Type="http://schemas.openxmlformats.org/officeDocument/2006/relationships/image" Target="../media/image149.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51.emf"/><Relationship Id="rId2" Type="http://schemas.openxmlformats.org/officeDocument/2006/relationships/image" Target="../media/image15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53.emf"/><Relationship Id="rId2" Type="http://schemas.openxmlformats.org/officeDocument/2006/relationships/image" Target="../media/image154.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55.emf"/><Relationship Id="rId2" Type="http://schemas.openxmlformats.org/officeDocument/2006/relationships/image" Target="../media/image156.emf"/><Relationship Id="rId3" Type="http://schemas.openxmlformats.org/officeDocument/2006/relationships/image" Target="../media/image157.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58.emf"/><Relationship Id="rId2" Type="http://schemas.openxmlformats.org/officeDocument/2006/relationships/image" Target="../media/image156.emf"/><Relationship Id="rId3" Type="http://schemas.openxmlformats.org/officeDocument/2006/relationships/image" Target="../media/image159.emf"/></Relationships>
</file>

<file path=ppt/drawings/_rels/vmlDrawing78.vml.rels><?xml version="1.0" encoding="UTF-8" standalone="yes"?>
<Relationships xmlns="http://schemas.openxmlformats.org/package/2006/relationships"><Relationship Id="rId3" Type="http://schemas.openxmlformats.org/officeDocument/2006/relationships/image" Target="../media/image162.emf"/><Relationship Id="rId4" Type="http://schemas.openxmlformats.org/officeDocument/2006/relationships/image" Target="../media/image163.emf"/><Relationship Id="rId5" Type="http://schemas.openxmlformats.org/officeDocument/2006/relationships/image" Target="../media/image164.emf"/><Relationship Id="rId1" Type="http://schemas.openxmlformats.org/officeDocument/2006/relationships/image" Target="../media/image160.emf"/><Relationship Id="rId2" Type="http://schemas.openxmlformats.org/officeDocument/2006/relationships/image" Target="../media/image161.emf"/></Relationships>
</file>

<file path=ppt/drawings/_rels/vmlDrawing79.vml.rels><?xml version="1.0" encoding="UTF-8" standalone="yes"?>
<Relationships xmlns="http://schemas.openxmlformats.org/package/2006/relationships"><Relationship Id="rId3" Type="http://schemas.openxmlformats.org/officeDocument/2006/relationships/image" Target="../media/image167.emf"/><Relationship Id="rId4" Type="http://schemas.openxmlformats.org/officeDocument/2006/relationships/image" Target="../media/image168.emf"/><Relationship Id="rId1" Type="http://schemas.openxmlformats.org/officeDocument/2006/relationships/image" Target="../media/image165.emf"/><Relationship Id="rId2" Type="http://schemas.openxmlformats.org/officeDocument/2006/relationships/image" Target="../media/image16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69.emf"/><Relationship Id="rId2" Type="http://schemas.openxmlformats.org/officeDocument/2006/relationships/image" Target="../media/image170.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71.emf"/><Relationship Id="rId2" Type="http://schemas.openxmlformats.org/officeDocument/2006/relationships/image" Target="../media/image17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74.emf"/><Relationship Id="rId2" Type="http://schemas.openxmlformats.org/officeDocument/2006/relationships/image" Target="../media/image175.emf"/></Relationships>
</file>

<file path=ppt/drawings/_rels/vmlDrawing83.vml.rels><?xml version="1.0" encoding="UTF-8" standalone="yes"?>
<Relationships xmlns="http://schemas.openxmlformats.org/package/2006/relationships"><Relationship Id="rId3" Type="http://schemas.openxmlformats.org/officeDocument/2006/relationships/image" Target="../media/image178.emf"/><Relationship Id="rId4" Type="http://schemas.openxmlformats.org/officeDocument/2006/relationships/image" Target="../media/image179.png"/><Relationship Id="rId1" Type="http://schemas.openxmlformats.org/officeDocument/2006/relationships/image" Target="../media/image176.emf"/><Relationship Id="rId2" Type="http://schemas.openxmlformats.org/officeDocument/2006/relationships/image" Target="../media/image177.emf"/></Relationships>
</file>

<file path=ppt/drawings/_rels/vmlDrawing84.vml.rels><?xml version="1.0" encoding="UTF-8" standalone="yes"?>
<Relationships xmlns="http://schemas.openxmlformats.org/package/2006/relationships"><Relationship Id="rId3" Type="http://schemas.openxmlformats.org/officeDocument/2006/relationships/image" Target="../media/image179.png"/><Relationship Id="rId4" Type="http://schemas.openxmlformats.org/officeDocument/2006/relationships/image" Target="../media/image182.emf"/><Relationship Id="rId1" Type="http://schemas.openxmlformats.org/officeDocument/2006/relationships/image" Target="../media/image180.emf"/><Relationship Id="rId2" Type="http://schemas.openxmlformats.org/officeDocument/2006/relationships/image" Target="../media/image18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83.emf"/><Relationship Id="rId2" Type="http://schemas.openxmlformats.org/officeDocument/2006/relationships/image" Target="../media/image184.emf"/><Relationship Id="rId3" Type="http://schemas.openxmlformats.org/officeDocument/2006/relationships/image" Target="../media/image179.png"/></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85.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87.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88.emf"/><Relationship Id="rId2" Type="http://schemas.openxmlformats.org/officeDocument/2006/relationships/image" Target="../media/image189.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90.emf"/><Relationship Id="rId2" Type="http://schemas.openxmlformats.org/officeDocument/2006/relationships/image" Target="../media/image19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92.emf"/><Relationship Id="rId2" Type="http://schemas.openxmlformats.org/officeDocument/2006/relationships/image" Target="../media/image193.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95.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95.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95.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95.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9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defTabSz="966788">
              <a:defRPr sz="1300"/>
            </a:lvl1pPr>
          </a:lstStyle>
          <a:p>
            <a:pPr>
              <a:defRPr/>
            </a:pPr>
            <a:endParaRPr lang="en-US"/>
          </a:p>
        </p:txBody>
      </p:sp>
      <p:sp>
        <p:nvSpPr>
          <p:cNvPr id="6758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6788">
              <a:defRPr sz="1300"/>
            </a:lvl1pPr>
          </a:lstStyle>
          <a:p>
            <a:pPr>
              <a:defRPr/>
            </a:pPr>
            <a:endParaRPr lang="en-US"/>
          </a:p>
        </p:txBody>
      </p:sp>
      <p:sp>
        <p:nvSpPr>
          <p:cNvPr id="6758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defTabSz="966788">
              <a:defRPr sz="1300"/>
            </a:lvl1pPr>
          </a:lstStyle>
          <a:p>
            <a:pPr>
              <a:defRPr/>
            </a:pPr>
            <a:endParaRPr lang="en-US"/>
          </a:p>
        </p:txBody>
      </p:sp>
      <p:sp>
        <p:nvSpPr>
          <p:cNvPr id="6758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6788">
              <a:defRPr sz="1300"/>
            </a:lvl1pPr>
          </a:lstStyle>
          <a:p>
            <a:pPr>
              <a:defRPr/>
            </a:pPr>
            <a:fld id="{D8956B4C-FA33-4B48-AD86-EF4AF32CFC3A}" type="slidenum">
              <a:rPr lang="en-US"/>
              <a:pPr>
                <a:defRPr/>
              </a:pPr>
              <a:t>‹#›</a:t>
            </a:fld>
            <a:endParaRPr lang="en-US"/>
          </a:p>
        </p:txBody>
      </p:sp>
    </p:spTree>
    <p:extLst>
      <p:ext uri="{BB962C8B-B14F-4D97-AF65-F5344CB8AC3E}">
        <p14:creationId xmlns:p14="http://schemas.microsoft.com/office/powerpoint/2010/main" val="1902206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defTabSz="966788">
              <a:defRPr sz="1300"/>
            </a:lvl1pPr>
          </a:lstStyle>
          <a:p>
            <a:pPr>
              <a:defRPr/>
            </a:pPr>
            <a:endParaRPr lang="en-US"/>
          </a:p>
        </p:txBody>
      </p:sp>
      <p:sp>
        <p:nvSpPr>
          <p:cNvPr id="2662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6788">
              <a:defRPr sz="13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defTabSz="966788">
              <a:defRPr sz="1300"/>
            </a:lvl1pPr>
          </a:lstStyle>
          <a:p>
            <a:pPr>
              <a:defRPr/>
            </a:pPr>
            <a:endParaRPr lang="en-US"/>
          </a:p>
        </p:txBody>
      </p:sp>
      <p:sp>
        <p:nvSpPr>
          <p:cNvPr id="2663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6788">
              <a:defRPr sz="1300"/>
            </a:lvl1pPr>
          </a:lstStyle>
          <a:p>
            <a:pPr>
              <a:defRPr/>
            </a:pPr>
            <a:fld id="{0742A885-73C9-5443-9997-80308129F447}" type="slidenum">
              <a:rPr lang="en-US"/>
              <a:pPr>
                <a:defRPr/>
              </a:pPr>
              <a:t>‹#›</a:t>
            </a:fld>
            <a:endParaRPr lang="en-US"/>
          </a:p>
        </p:txBody>
      </p:sp>
    </p:spTree>
    <p:extLst>
      <p:ext uri="{BB962C8B-B14F-4D97-AF65-F5344CB8AC3E}">
        <p14:creationId xmlns:p14="http://schemas.microsoft.com/office/powerpoint/2010/main" val="17280876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L16</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a:t>
            </a:fld>
            <a:endParaRPr lang="en-US">
              <a:solidFill>
                <a:srgbClr val="000000"/>
              </a:solidFill>
            </a:endParaRPr>
          </a:p>
        </p:txBody>
      </p:sp>
    </p:spTree>
    <p:extLst>
      <p:ext uri="{BB962C8B-B14F-4D97-AF65-F5344CB8AC3E}">
        <p14:creationId xmlns:p14="http://schemas.microsoft.com/office/powerpoint/2010/main" val="3169272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a:t>
            </a:r>
            <a:r>
              <a:rPr lang="fr-FR" baseline="0" dirty="0" smtClean="0"/>
              <a:t>’</a:t>
            </a:r>
            <a:r>
              <a:rPr lang="en-US" baseline="0" dirty="0" smtClean="0"/>
              <a:t>12 Lecture 24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10</a:t>
            </a:fld>
            <a:endParaRPr lang="en-US">
              <a:solidFill>
                <a:srgbClr val="000000"/>
              </a:solidFill>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p:cNvSpPr>
          <p:nvPr>
            <p:ph type="sldImg"/>
          </p:nvPr>
        </p:nvSpPr>
        <p:spPr>
          <a:solidFill>
            <a:srgbClr val="FFFFFF"/>
          </a:solidFill>
          <a:ln/>
        </p:spPr>
      </p:sp>
      <p:sp>
        <p:nvSpPr>
          <p:cNvPr id="101379" name="Notes Placeholder 2"/>
          <p:cNvSpPr>
            <a:spLocks noGrp="1"/>
          </p:cNvSpPr>
          <p:nvPr>
            <p:ph type="body" idx="1"/>
          </p:nvPr>
        </p:nvSpPr>
        <p:spPr>
          <a:no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a:t>
            </a:r>
            <a:r>
              <a:rPr lang="en-US" baseline="0" dirty="0" smtClean="0"/>
              <a:t>12</a:t>
            </a:r>
            <a:r>
              <a:rPr lang="en-US" dirty="0" smtClean="0"/>
              <a:t> </a:t>
            </a:r>
            <a:r>
              <a:rPr lang="en-US" dirty="0"/>
              <a:t>Lecture </a:t>
            </a:r>
            <a:r>
              <a:rPr lang="en-US" dirty="0" smtClean="0"/>
              <a:t>#29</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0, [[44], 16, 40</a:t>
            </a:r>
            <a:endParaRPr lang="en-US" dirty="0"/>
          </a:p>
          <a:p>
            <a:pPr eaLnBrk="1" hangingPunct="1"/>
            <a:r>
              <a:rPr lang="en-US" dirty="0" smtClean="0">
                <a:ea typeface="ヒラギノ角ゴ Pro W3" charset="-128"/>
              </a:rPr>
              <a:t>Last year:  , [56], 0, 40</a:t>
            </a:r>
          </a:p>
          <a:p>
            <a:pPr eaLnBrk="1" hangingPunct="1"/>
            <a:endParaRPr lang="en-US" dirty="0" smtClean="0">
              <a:ea typeface="ヒラギノ角ゴ Pro W3" charset="-128"/>
            </a:endParaRPr>
          </a:p>
          <a:p>
            <a:pPr eaLnBrk="1" hangingPunct="1"/>
            <a:r>
              <a:rPr lang="en-US" dirty="0" smtClean="0">
                <a:ea typeface="ヒラギノ角ゴ Pro W3" charset="-128"/>
              </a:rPr>
              <a:t>This year </a:t>
            </a:r>
            <a:r>
              <a:rPr lang="en-US" dirty="0" err="1" smtClean="0">
                <a:ea typeface="ヒラギノ角ゴ Pro W3" charset="-128"/>
              </a:rPr>
              <a:t>Lect</a:t>
            </a:r>
            <a:r>
              <a:rPr lang="en-US" baseline="0" dirty="0" smtClean="0">
                <a:ea typeface="ヒラギノ角ゴ Pro W3" charset="-128"/>
              </a:rPr>
              <a:t> 29 is the “review test”, so we had run out of time here. Not as much time as last year, and no whiteboards, hence the slightly worse results.</a:t>
            </a:r>
            <a:endParaRPr lang="en-US" dirty="0" smtClean="0">
              <a:ea typeface="ヒラギノ角ゴ Pro W3" charset="-128"/>
            </a:endParaRPr>
          </a:p>
          <a:p>
            <a:pPr eaLnBrk="1" hangingPunct="1"/>
            <a:endParaRPr lang="en-US" dirty="0" smtClean="0">
              <a:ea typeface="ヒラギノ角ゴ Pro W3" charset="-128"/>
            </a:endParaRPr>
          </a:p>
          <a:p>
            <a:pPr eaLnBrk="1" hangingPunct="1"/>
            <a:r>
              <a:rPr lang="en-US" dirty="0" smtClean="0">
                <a:ea typeface="ヒラギノ角ゴ Pro W3" charset="-128"/>
              </a:rPr>
              <a:t>Last year: This proved</a:t>
            </a:r>
            <a:r>
              <a:rPr lang="en-US" baseline="0" dirty="0" smtClean="0">
                <a:ea typeface="ヒラギノ角ゴ Pro W3" charset="-128"/>
              </a:rPr>
              <a:t> to be a good question – I gave them a lot of time (over 3 minutes), and group by group suggested they try using Euler on the e^{-</a:t>
            </a:r>
            <a:r>
              <a:rPr lang="en-US" baseline="0" dirty="0" err="1" smtClean="0">
                <a:ea typeface="ヒラギノ角ゴ Pro W3" charset="-128"/>
              </a:rPr>
              <a:t>i</a:t>
            </a:r>
            <a:r>
              <a:rPr lang="en-US" baseline="0" dirty="0" smtClean="0">
                <a:ea typeface="ヒラギノ角ゴ Pro W3" charset="-128"/>
              </a:rPr>
              <a:t> omega t) term and then thinking “symmetry”. Some saw it, many didn’t, but they seemed ready for the answer when I worked it out on the board. However, the next question proved that they hadn’t fully gotten the idea here!</a:t>
            </a:r>
            <a:endParaRPr lang="en-US" dirty="0" smtClean="0">
              <a:ea typeface="ヒラギノ角ゴ Pro W3" charset="-128"/>
            </a:endParaRPr>
          </a:p>
          <a:p>
            <a:pPr eaLnBrk="1" hangingPunct="1"/>
            <a:endParaRPr lang="en-US" dirty="0" smtClean="0">
              <a:ea typeface="ヒラギノ角ゴ Pro W3" charset="-128"/>
            </a:endParaRPr>
          </a:p>
          <a:p>
            <a:pPr eaLnBrk="1" hangingPunct="1"/>
            <a:endParaRPr lang="en-US" dirty="0" smtClean="0">
              <a:ea typeface="ヒラギノ角ゴ Pro W3" charset="-128"/>
            </a:endParaRPr>
          </a:p>
          <a:p>
            <a:pPr eaLnBrk="1" hangingPunct="1"/>
            <a:endParaRPr lang="en-US" dirty="0" smtClean="0">
              <a:ea typeface="ヒラギノ角ゴ Pro W3" charset="-128"/>
            </a:endParaRPr>
          </a:p>
          <a:p>
            <a:pPr eaLnBrk="1" hangingPunct="1"/>
            <a:r>
              <a:rPr lang="en-US" dirty="0" smtClean="0">
                <a:ea typeface="ヒラギノ角ゴ Pro W3" charset="-128"/>
              </a:rPr>
              <a:t>(from 3310,</a:t>
            </a:r>
            <a:r>
              <a:rPr lang="en-US" baseline="0" dirty="0" smtClean="0">
                <a:ea typeface="ヒラギノ角ゴ Pro W3" charset="-128"/>
              </a:rPr>
              <a:t> M. </a:t>
            </a:r>
            <a:r>
              <a:rPr lang="en-US" baseline="0" dirty="0" err="1" smtClean="0">
                <a:ea typeface="ヒラギノ角ゴ Pro W3" charset="-128"/>
              </a:rPr>
              <a:t>Dubson</a:t>
            </a:r>
            <a:r>
              <a:rPr lang="en-US" baseline="0" dirty="0" smtClean="0">
                <a:ea typeface="ヒラギノ角ゴ Pro W3" charset="-128"/>
              </a:rPr>
              <a:t>)</a:t>
            </a:r>
            <a:endParaRPr lang="en-US" dirty="0" smtClean="0">
              <a:ea typeface="ヒラギノ角ゴ Pro W3" charset="-128"/>
            </a:endParaRPr>
          </a:p>
        </p:txBody>
      </p:sp>
      <p:sp>
        <p:nvSpPr>
          <p:cNvPr id="101380" name="Slide Number Placeholder 3"/>
          <p:cNvSpPr txBox="1">
            <a:spLocks noGrp="1"/>
          </p:cNvSpPr>
          <p:nvPr/>
        </p:nvSpPr>
        <p:spPr bwMode="auto">
          <a:xfrm>
            <a:off x="4145280" y="9121140"/>
            <a:ext cx="3169920" cy="480060"/>
          </a:xfrm>
          <a:prstGeom prst="rect">
            <a:avLst/>
          </a:prstGeom>
          <a:noFill/>
          <a:ln w="9525">
            <a:noFill/>
            <a:miter lim="800000"/>
            <a:headEnd/>
            <a:tailEnd/>
          </a:ln>
        </p:spPr>
        <p:txBody>
          <a:bodyPr lIns="96661" tIns="48331" rIns="96661" bIns="48331" anchor="b">
            <a:prstTxWarp prst="textNoShape">
              <a:avLst/>
            </a:prstTxWarp>
          </a:bodyPr>
          <a:lstStyle/>
          <a:p>
            <a:pPr algn="r"/>
            <a:fld id="{6928878D-1678-A345-AEA0-0B57B35FE5C7}" type="slidenum">
              <a:rPr lang="en-US" sz="1300">
                <a:solidFill>
                  <a:srgbClr val="000000"/>
                </a:solidFill>
              </a:rPr>
              <a:pPr algn="r"/>
              <a:t>101</a:t>
            </a:fld>
            <a:endParaRPr lang="en-US" sz="1300">
              <a:solidFill>
                <a:srgbClr val="000000"/>
              </a:solidFil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FINAL WILL BE HARDER THAN POSTTEST ?! </a:t>
            </a:r>
          </a:p>
          <a:p>
            <a:r>
              <a:rPr lang="en-US" dirty="0" smtClean="0"/>
              <a:t>Also that final will be in THIS room.</a:t>
            </a:r>
          </a:p>
          <a:p>
            <a:r>
              <a:rPr lang="en-US" dirty="0" smtClean="0"/>
              <a:t>And</a:t>
            </a:r>
            <a:r>
              <a:rPr lang="en-US" baseline="0" dirty="0" smtClean="0"/>
              <a:t> they have one more day for </a:t>
            </a:r>
            <a:r>
              <a:rPr lang="en-US" baseline="0" smtClean="0"/>
              <a:t>Danny’s survey.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102</a:t>
            </a:fld>
            <a:endParaRPr lang="en-US">
              <a:solidFill>
                <a:srgbClr val="000000"/>
              </a:solidFill>
            </a:endParaRPr>
          </a:p>
        </p:txBody>
      </p:sp>
    </p:spTree>
    <p:extLst>
      <p:ext uri="{BB962C8B-B14F-4D97-AF65-F5344CB8AC3E}">
        <p14:creationId xmlns:p14="http://schemas.microsoft.com/office/powerpoint/2010/main" val="212135672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p:cNvSpPr>
          <p:nvPr>
            <p:ph type="sldImg"/>
          </p:nvPr>
        </p:nvSpPr>
        <p:spPr>
          <a:ln/>
        </p:spPr>
      </p:sp>
      <p:sp>
        <p:nvSpPr>
          <p:cNvPr id="1034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#30. </a:t>
            </a:r>
          </a:p>
          <a:p>
            <a:pPr eaLnBrk="1" hangingPunct="1"/>
            <a:r>
              <a:rPr lang="en-US" dirty="0" smtClean="0">
                <a:ea typeface="ヒラギノ角ゴ Pro W3" charset="-128"/>
              </a:rPr>
              <a:t>[[43]], 41, 15, 2</a:t>
            </a:r>
          </a:p>
          <a:p>
            <a:pPr eaLnBrk="1" hangingPunct="1"/>
            <a:r>
              <a:rPr lang="en-US" dirty="0" smtClean="0">
                <a:ea typeface="ヒラギノ角ゴ Pro W3" charset="-128"/>
              </a:rPr>
              <a:t>Last year: [61] 24, 15</a:t>
            </a:r>
          </a:p>
          <a:p>
            <a:pPr eaLnBrk="1" hangingPunct="1"/>
            <a:endParaRPr lang="en-US" dirty="0" smtClean="0">
              <a:ea typeface="ヒラギノ角ゴ Pro W3" charset="-128"/>
            </a:endParaRPr>
          </a:p>
          <a:p>
            <a:pPr eaLnBrk="1" hangingPunct="1"/>
            <a:r>
              <a:rPr lang="en-US" dirty="0" smtClean="0">
                <a:ea typeface="ヒラギノ角ゴ Pro W3" charset="-128"/>
              </a:rPr>
              <a:t>Again gave lots of time (4-5  minutes for this) Made sure everyone really tried to work it out. Emphasizing the point that this abstract looking formula is not so hard (here)  Many did get it, and some of the 24% voting B did so because they saw the “sin(omega T)</a:t>
            </a:r>
            <a:r>
              <a:rPr lang="en-US" baseline="0" dirty="0" smtClean="0">
                <a:ea typeface="ヒラギノ角ゴ Pro W3" charset="-128"/>
              </a:rPr>
              <a:t>” in their answer and thought sin has to be odd. We had to segue to talk about odd and even functions (and prove that e*o is odd, and o*o is even) </a:t>
            </a:r>
            <a:endParaRPr lang="en-US" dirty="0" smtClean="0">
              <a:ea typeface="ヒラギノ角ゴ Pro W3" charset="-128"/>
            </a:endParaRPr>
          </a:p>
          <a:p>
            <a:pPr eaLnBrk="1" hangingPunct="1"/>
            <a:endParaRPr lang="en-US" dirty="0" smtClean="0">
              <a:ea typeface="ヒラギノ角ゴ Pro W3" charset="-128"/>
            </a:endParaRPr>
          </a:p>
          <a:p>
            <a:pPr eaLnBrk="1" hangingPunct="1"/>
            <a:endParaRPr lang="en-US" dirty="0" smtClean="0">
              <a:ea typeface="ヒラギノ角ゴ Pro W3" charset="-128"/>
            </a:endParaRPr>
          </a:p>
          <a:p>
            <a:pPr eaLnBrk="1" hangingPunct="1"/>
            <a:endParaRPr lang="en-US" dirty="0" smtClean="0">
              <a:ea typeface="ヒラギノ角ゴ Pro W3" charset="-128"/>
            </a:endParaRPr>
          </a:p>
          <a:p>
            <a:pPr eaLnBrk="1" hangingPunct="1"/>
            <a:endParaRPr lang="en-US" dirty="0" smtClean="0">
              <a:ea typeface="ヒラギノ角ゴ Pro W3" charset="-128"/>
            </a:endParaRPr>
          </a:p>
          <a:p>
            <a:pPr eaLnBrk="1" hangingPunct="1"/>
            <a:endParaRPr lang="en-US" dirty="0" smtClean="0">
              <a:ea typeface="ヒラギノ角ゴ Pro W3" charset="-128"/>
            </a:endParaRPr>
          </a:p>
          <a:p>
            <a:pPr eaLnBrk="1" hangingPunct="1"/>
            <a:endParaRPr lang="en-US" dirty="0" smtClean="0">
              <a:ea typeface="ヒラギノ角ゴ Pro W3" charset="-128"/>
            </a:endParaRPr>
          </a:p>
          <a:p>
            <a:pPr eaLnBrk="1" hangingPunct="1"/>
            <a:r>
              <a:rPr lang="en-US" dirty="0" smtClean="0">
                <a:ea typeface="ヒラギノ角ゴ Pro W3" charset="-128"/>
              </a:rPr>
              <a:t>This is the “</a:t>
            </a:r>
            <a:r>
              <a:rPr lang="en-US" dirty="0" err="1" smtClean="0">
                <a:ea typeface="ヒラギノ角ゴ Pro W3" charset="-128"/>
              </a:rPr>
              <a:t>HeavysidePi</a:t>
            </a:r>
            <a:r>
              <a:rPr lang="en-US" dirty="0" smtClean="0">
                <a:ea typeface="ヒラギノ角ゴ Pro W3" charset="-128"/>
              </a:rPr>
              <a:t>[t/(2</a:t>
            </a:r>
            <a:r>
              <a:rPr lang="en-US" baseline="0" dirty="0" smtClean="0">
                <a:ea typeface="ヒラギノ角ゴ Pro W3" charset="-128"/>
              </a:rPr>
              <a:t> T0)] function in </a:t>
            </a:r>
            <a:r>
              <a:rPr lang="en-US" baseline="0" dirty="0" err="1" smtClean="0">
                <a:ea typeface="ヒラギノ角ゴ Pro W3" charset="-128"/>
              </a:rPr>
              <a:t>Mathematica</a:t>
            </a:r>
            <a:r>
              <a:rPr lang="en-US" baseline="0" dirty="0" smtClean="0">
                <a:ea typeface="ヒラギノ角ゴ Pro W3" charset="-128"/>
              </a:rPr>
              <a:t>, I believe. </a:t>
            </a:r>
            <a:endParaRPr lang="en-US" dirty="0" smtClean="0">
              <a:ea typeface="ヒラギノ角ゴ Pro W3" charset="-128"/>
            </a:endParaRPr>
          </a:p>
        </p:txBody>
      </p:sp>
      <p:sp>
        <p:nvSpPr>
          <p:cNvPr id="103428" name="Slide Number Placeholder 3"/>
          <p:cNvSpPr>
            <a:spLocks noGrp="1"/>
          </p:cNvSpPr>
          <p:nvPr>
            <p:ph type="sldNum" sz="quarter" idx="5"/>
          </p:nvPr>
        </p:nvSpPr>
        <p:spPr>
          <a:noFill/>
        </p:spPr>
        <p:txBody>
          <a:bodyPr/>
          <a:lstStyle/>
          <a:p>
            <a:fld id="{4D1F91FB-1EAF-B84B-ADFE-FEBF60633465}" type="slidenum">
              <a:rPr lang="en-US" smtClean="0">
                <a:solidFill>
                  <a:srgbClr val="000000"/>
                </a:solidFill>
              </a:rPr>
              <a:pPr/>
              <a:t>103</a:t>
            </a:fld>
            <a:endParaRPr lang="en-US" smtClean="0">
              <a:solidFill>
                <a:srgbClr val="000000"/>
              </a:solidFill>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p:cNvSpPr>
          <p:nvPr>
            <p:ph type="sldImg"/>
          </p:nvPr>
        </p:nvSpPr>
        <p:spPr>
          <a:ln/>
        </p:spPr>
      </p:sp>
      <p:sp>
        <p:nvSpPr>
          <p:cNvPr id="1034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#30.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0, 4, [[76]],</a:t>
            </a:r>
            <a:r>
              <a:rPr lang="en-US" baseline="0" dirty="0" smtClean="0"/>
              <a:t> 6, 15</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Last year:</a:t>
            </a:r>
            <a:r>
              <a:rPr lang="en-US" baseline="0" dirty="0"/>
              <a:t> </a:t>
            </a:r>
            <a:r>
              <a:rPr lang="en-US" dirty="0" smtClean="0">
                <a:ea typeface="ヒラギノ角ゴ Pro W3" charset="-128"/>
              </a:rPr>
              <a:t>5,2,[86],</a:t>
            </a:r>
            <a:r>
              <a:rPr lang="en-US" baseline="0" dirty="0" smtClean="0">
                <a:ea typeface="ヒラギノ角ゴ Pro W3" charset="-128"/>
              </a:rPr>
              <a:t> 5,2</a:t>
            </a:r>
          </a:p>
          <a:p>
            <a:pPr eaLnBrk="1" hangingPunct="1"/>
            <a:r>
              <a:rPr lang="en-US" baseline="0" dirty="0" smtClean="0">
                <a:ea typeface="ヒラギノ角ゴ Pro W3" charset="-128"/>
              </a:rPr>
              <a:t>This was fast. They know </a:t>
            </a:r>
            <a:r>
              <a:rPr lang="en-US" baseline="0" dirty="0" err="1" smtClean="0">
                <a:ea typeface="ヒラギノ角ゴ Pro W3" charset="-128"/>
              </a:rPr>
              <a:t>L’hopital’s</a:t>
            </a:r>
            <a:r>
              <a:rPr lang="en-US" baseline="0" dirty="0" smtClean="0">
                <a:ea typeface="ヒラギノ角ゴ Pro W3" charset="-128"/>
              </a:rPr>
              <a:t> rule, (so I reminded them to also think of the Taylor expansion of sin, and did it quite explicitly on the board. )  I also looked at the *next order term*, which </a:t>
            </a:r>
            <a:r>
              <a:rPr lang="en-US" baseline="0" dirty="0" err="1" smtClean="0">
                <a:ea typeface="ヒラギノ角ゴ Pro W3" charset="-128"/>
              </a:rPr>
              <a:t>L’hopital</a:t>
            </a:r>
            <a:r>
              <a:rPr lang="en-US" baseline="0" dirty="0" smtClean="0">
                <a:ea typeface="ヒラギノ角ゴ Pro W3" charset="-128"/>
              </a:rPr>
              <a:t> doesn’t tell you about, so we could see that the function “curves down” near but not exactly at w=0. </a:t>
            </a:r>
            <a:endParaRPr lang="en-US" dirty="0" smtClean="0">
              <a:ea typeface="ヒラギノ角ゴ Pro W3" charset="-128"/>
            </a:endParaRPr>
          </a:p>
        </p:txBody>
      </p:sp>
      <p:sp>
        <p:nvSpPr>
          <p:cNvPr id="103428" name="Slide Number Placeholder 3"/>
          <p:cNvSpPr>
            <a:spLocks noGrp="1"/>
          </p:cNvSpPr>
          <p:nvPr>
            <p:ph type="sldNum" sz="quarter" idx="5"/>
          </p:nvPr>
        </p:nvSpPr>
        <p:spPr>
          <a:noFill/>
        </p:spPr>
        <p:txBody>
          <a:bodyPr/>
          <a:lstStyle/>
          <a:p>
            <a:fld id="{4D1F91FB-1EAF-B84B-ADFE-FEBF60633465}" type="slidenum">
              <a:rPr lang="en-US" smtClean="0">
                <a:solidFill>
                  <a:srgbClr val="000000"/>
                </a:solidFill>
              </a:rPr>
              <a:pPr/>
              <a:t>104</a:t>
            </a:fld>
            <a:endParaRPr lang="en-US" smtClean="0">
              <a:solidFill>
                <a:srgbClr val="000000"/>
              </a:solidFill>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p:cNvSpPr>
          <p:nvPr>
            <p:ph type="sldImg"/>
          </p:nvPr>
        </p:nvSpPr>
        <p:spPr>
          <a:ln/>
        </p:spPr>
      </p:sp>
      <p:sp>
        <p:nvSpPr>
          <p:cNvPr id="1034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#30.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(Did not vote this year. Some discussion</a:t>
            </a:r>
            <a:r>
              <a:rPr lang="en-US" baseline="0" dirty="0" smtClean="0"/>
              <a:t> about whether it’s “not defined”, since sin(w t) does NOT have a limit as omega -&gt; </a:t>
            </a:r>
            <a:r>
              <a:rPr lang="en-US" baseline="0" dirty="0" err="1" smtClean="0"/>
              <a:t>inifinity</a:t>
            </a: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eaLnBrk="1" hangingPunct="1"/>
            <a:r>
              <a:rPr lang="en-US" dirty="0" err="1" smtClean="0">
                <a:ea typeface="ヒラギノ角ゴ Pro W3" charset="-128"/>
              </a:rPr>
              <a:t>Sp</a:t>
            </a:r>
            <a:r>
              <a:rPr lang="en-US" dirty="0" smtClean="0">
                <a:ea typeface="ヒラギノ角ゴ Pro W3" charset="-128"/>
              </a:rPr>
              <a:t> ‘11:  [</a:t>
            </a:r>
            <a:r>
              <a:rPr lang="en-US" dirty="0" smtClean="0">
                <a:ea typeface="ヒラギノ角ゴ Pro W3" charset="-128"/>
              </a:rPr>
              <a:t>95],2, 0, 0, 2</a:t>
            </a:r>
          </a:p>
          <a:p>
            <a:pPr eaLnBrk="1" hangingPunct="1"/>
            <a:r>
              <a:rPr lang="en-US" dirty="0" smtClean="0">
                <a:ea typeface="ヒラギノ角ゴ Pro W3" charset="-128"/>
              </a:rPr>
              <a:t>Again, very fast. Set up for next slide (sketch)</a:t>
            </a:r>
          </a:p>
          <a:p>
            <a:pPr eaLnBrk="1" hangingPunct="1"/>
            <a:endParaRPr lang="en-US" dirty="0" smtClean="0">
              <a:ea typeface="ヒラギノ角ゴ Pro W3" charset="-128"/>
            </a:endParaRPr>
          </a:p>
        </p:txBody>
      </p:sp>
      <p:sp>
        <p:nvSpPr>
          <p:cNvPr id="103428" name="Slide Number Placeholder 3"/>
          <p:cNvSpPr>
            <a:spLocks noGrp="1"/>
          </p:cNvSpPr>
          <p:nvPr>
            <p:ph type="sldNum" sz="quarter" idx="5"/>
          </p:nvPr>
        </p:nvSpPr>
        <p:spPr>
          <a:noFill/>
        </p:spPr>
        <p:txBody>
          <a:bodyPr/>
          <a:lstStyle/>
          <a:p>
            <a:fld id="{4D1F91FB-1EAF-B84B-ADFE-FEBF60633465}" type="slidenum">
              <a:rPr lang="en-US" smtClean="0">
                <a:solidFill>
                  <a:srgbClr val="000000"/>
                </a:solidFill>
              </a:rPr>
              <a:pPr/>
              <a:t>105</a:t>
            </a:fld>
            <a:endParaRPr lang="en-US" smtClean="0">
              <a:solidFill>
                <a:srgbClr val="000000"/>
              </a:solidFill>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p:cNvSpPr>
          <p:nvPr>
            <p:ph type="sldImg"/>
          </p:nvPr>
        </p:nvSpPr>
        <p:spPr>
          <a:ln/>
        </p:spPr>
      </p:sp>
      <p:sp>
        <p:nvSpPr>
          <p:cNvPr id="1034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#30.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Gave </a:t>
            </a:r>
            <a:r>
              <a:rPr lang="en-US" dirty="0"/>
              <a:t>them a few minutes on this. Most got it, some didn’t notice</a:t>
            </a:r>
            <a:r>
              <a:rPr lang="en-US" baseline="0" dirty="0"/>
              <a:t> the oscillations</a:t>
            </a:r>
            <a:r>
              <a:rPr lang="en-US" baseline="0" dirty="0" smtClean="0"/>
              <a:t>.  Some only sketch it for positive omega.  </a:t>
            </a:r>
            <a:r>
              <a:rPr lang="en-US" baseline="0" dirty="0"/>
              <a:t>I went to the board and led the discussion of limits, pointed out general feature of Fourier Transforms. </a:t>
            </a:r>
            <a:r>
              <a:rPr lang="en-US" baseline="0" dirty="0" smtClean="0"/>
              <a:t>(Including the inverse “width” story) </a:t>
            </a:r>
            <a:endParaRPr lang="en-US" dirty="0"/>
          </a:p>
        </p:txBody>
      </p:sp>
      <p:sp>
        <p:nvSpPr>
          <p:cNvPr id="103428" name="Slide Number Placeholder 3"/>
          <p:cNvSpPr>
            <a:spLocks noGrp="1"/>
          </p:cNvSpPr>
          <p:nvPr>
            <p:ph type="sldNum" sz="quarter" idx="5"/>
          </p:nvPr>
        </p:nvSpPr>
        <p:spPr>
          <a:noFill/>
        </p:spPr>
        <p:txBody>
          <a:bodyPr/>
          <a:lstStyle/>
          <a:p>
            <a:fld id="{4D1F91FB-1EAF-B84B-ADFE-FEBF60633465}" type="slidenum">
              <a:rPr lang="en-US" smtClean="0">
                <a:solidFill>
                  <a:srgbClr val="000000"/>
                </a:solidFill>
              </a:rPr>
              <a:pPr/>
              <a:t>106</a:t>
            </a:fld>
            <a:endParaRPr lang="en-US" smtClean="0">
              <a:solidFill>
                <a:srgbClr val="000000"/>
              </a:solidFill>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p:cNvSpPr>
          <p:nvPr>
            <p:ph type="sldImg"/>
          </p:nvPr>
        </p:nvSpPr>
        <p:spPr>
          <a:ln/>
        </p:spPr>
      </p:sp>
      <p:sp>
        <p:nvSpPr>
          <p:cNvPr id="109571"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#30.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17, [[83]]</a:t>
            </a:r>
          </a:p>
          <a:p>
            <a:pPr eaLnBrk="1" hangingPunct="1"/>
            <a:endParaRPr lang="en-US" dirty="0" smtClean="0">
              <a:ea typeface="ヒラギノ角ゴ Pro W3" charset="-128"/>
            </a:endParaRPr>
          </a:p>
          <a:p>
            <a:pPr eaLnBrk="1" hangingPunct="1"/>
            <a:r>
              <a:rPr lang="en-US" dirty="0" smtClean="0">
                <a:ea typeface="ヒラギノ角ゴ Pro W3" charset="-128"/>
              </a:rPr>
              <a:t>CORRECT ANSWER:  B</a:t>
            </a:r>
          </a:p>
          <a:p>
            <a:pPr eaLnBrk="1" hangingPunct="1"/>
            <a:r>
              <a:rPr lang="en-US" dirty="0" smtClean="0">
                <a:ea typeface="ヒラギノ角ゴ Pro W3" charset="-128"/>
              </a:rPr>
              <a:t>This</a:t>
            </a:r>
            <a:r>
              <a:rPr lang="en-US" baseline="0" dirty="0" smtClean="0">
                <a:ea typeface="ヒラギノ角ゴ Pro W3" charset="-128"/>
              </a:rPr>
              <a:t> was well set up from my lead in (previous slides and example), and leads to great examples to talk about like listening to a short tape of a singer, or even the fact that most drums have ill-defined “pitch”. (It’s not that you don’t have time to hear it, it’s that a broad range of frequencies are present). Talked briefly about physics of your cochlea, that you are </a:t>
            </a:r>
            <a:r>
              <a:rPr lang="en-US" baseline="0" dirty="0" err="1" smtClean="0">
                <a:ea typeface="ヒラギノ角ゴ Pro W3" charset="-128"/>
              </a:rPr>
              <a:t>fourier</a:t>
            </a:r>
            <a:r>
              <a:rPr lang="en-US" baseline="0" dirty="0" smtClean="0">
                <a:ea typeface="ヒラギノ角ゴ Pro W3" charset="-128"/>
              </a:rPr>
              <a:t> transforming sound on the fly.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After this, I had a quick demo: brought in a laser</a:t>
            </a:r>
            <a:r>
              <a:rPr lang="en-US" baseline="0" dirty="0" smtClean="0"/>
              <a:t> pointer, we discussed what the “spectrum” of the light is (someone called out ‘delta function’, pointed out that the pulse has a finite length in time, so it must have SOME spread in “color”, and rolled back to the short laser pulse laser idea </a:t>
            </a:r>
            <a:r>
              <a:rPr lang="en-US" baseline="0" dirty="0" smtClean="0">
                <a:ea typeface="ヒラギノ角ゴ Pro W3" charset="-128"/>
              </a:rPr>
              <a:t>: , that VERY short (</a:t>
            </a:r>
            <a:r>
              <a:rPr lang="en-US" baseline="0" dirty="0" err="1" smtClean="0">
                <a:ea typeface="ヒラギノ角ゴ Pro W3" charset="-128"/>
              </a:rPr>
              <a:t>fsec</a:t>
            </a:r>
            <a:r>
              <a:rPr lang="en-US" baseline="0" dirty="0" smtClean="0">
                <a:ea typeface="ヒラギノ角ゴ Pro W3" charset="-128"/>
              </a:rPr>
              <a:t>) pulses will only have a few cycles in them, and thus also do not have well-defined color.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eaLnBrk="1" hangingPunct="1"/>
            <a:endParaRPr lang="en-US" baseline="0" dirty="0" smtClean="0">
              <a:ea typeface="ヒラギノ角ゴ Pro W3" charset="-128"/>
            </a:endParaRPr>
          </a:p>
          <a:p>
            <a:pPr eaLnBrk="1" hangingPunct="1"/>
            <a:endParaRPr lang="en-US" baseline="0" dirty="0" smtClean="0">
              <a:ea typeface="ヒラギノ角ゴ Pro W3" charset="-128"/>
            </a:endParaRPr>
          </a:p>
          <a:p>
            <a:pPr eaLnBrk="1" hangingPunct="1"/>
            <a:endParaRPr lang="en-US" dirty="0" smtClean="0">
              <a:ea typeface="ヒラギノ角ゴ Pro W3" charset="-128"/>
            </a:endParaRPr>
          </a:p>
        </p:txBody>
      </p:sp>
      <p:sp>
        <p:nvSpPr>
          <p:cNvPr id="109572" name="Slide Number Placeholder 3"/>
          <p:cNvSpPr>
            <a:spLocks noGrp="1"/>
          </p:cNvSpPr>
          <p:nvPr>
            <p:ph type="sldNum" sz="quarter" idx="5"/>
          </p:nvPr>
        </p:nvSpPr>
        <p:spPr>
          <a:noFill/>
        </p:spPr>
        <p:txBody>
          <a:bodyPr/>
          <a:lstStyle/>
          <a:p>
            <a:fld id="{1CB88866-F600-B244-9C4D-915E7F963BF9}" type="slidenum">
              <a:rPr lang="en-US" smtClean="0">
                <a:solidFill>
                  <a:srgbClr val="000000"/>
                </a:solidFill>
              </a:rPr>
              <a:pPr/>
              <a:t>107</a:t>
            </a:fld>
            <a:endParaRPr lang="en-US" smtClean="0">
              <a:solidFill>
                <a:srgbClr val="000000"/>
              </a:solidFill>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#30.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0, 6, 0, [[93]], 2</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Last year: </a:t>
            </a:r>
          </a:p>
          <a:p>
            <a:r>
              <a:rPr lang="en-US" dirty="0" smtClean="0"/>
              <a:t>2</a:t>
            </a:r>
            <a:r>
              <a:rPr lang="en-US" dirty="0"/>
              <a:t>, 7, 5, [86],</a:t>
            </a:r>
            <a:r>
              <a:rPr lang="en-US" baseline="0" dirty="0"/>
              <a:t> 0</a:t>
            </a:r>
          </a:p>
          <a:p>
            <a:endParaRPr lang="en-US" baseline="0" dirty="0"/>
          </a:p>
          <a:p>
            <a:r>
              <a:rPr lang="en-US" baseline="0" dirty="0"/>
              <a:t>Had to remind some of them about the delta function, which made this a nice review of that. And, it connects well with the previous activity. </a:t>
            </a:r>
            <a:r>
              <a:rPr lang="en-US" baseline="0" dirty="0" smtClean="0"/>
              <a:t>Continue the talk </a:t>
            </a:r>
            <a:r>
              <a:rPr lang="en-US" baseline="0" dirty="0"/>
              <a:t>here about physics  - e.g. that a short “clap” sound has no clear pitch, and that a short laser pulse is built up out of many </a:t>
            </a:r>
            <a:r>
              <a:rPr lang="en-US" baseline="0" dirty="0" smtClean="0"/>
              <a:t>frequencies, here we’re just going to a limit. (A student asked me to talk it through more – the answer is 1/2pi, it’s a constant, the SAME g(w) for all w, so you need equal amounts of all frequencies…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108</a:t>
            </a:fld>
            <a:endParaRPr lang="en-US">
              <a:solidFill>
                <a:srgbClr val="000000"/>
              </a:solidFill>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#30. </a:t>
            </a:r>
          </a:p>
          <a:p>
            <a:endParaRPr lang="en-US" baseline="0" dirty="0" smtClean="0"/>
          </a:p>
          <a:p>
            <a:r>
              <a:rPr lang="en-US" baseline="0" dirty="0" smtClean="0"/>
              <a:t>Had </a:t>
            </a:r>
            <a:r>
              <a:rPr lang="en-US" baseline="0" dirty="0"/>
              <a:t>them call it out, LOTS said D. Talked about the idea here – this f(t) is not even (or odd), and thus g does come out complex. The phase of g(w) is important, it contains the information of “where” the pulse is located! </a:t>
            </a:r>
            <a:r>
              <a:rPr lang="en-US" baseline="0" dirty="0" smtClean="0"/>
              <a:t>We’re emphasizing that knowing g(omega) tells you things, and is tightly linked to f(t).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109</a:t>
            </a:fld>
            <a:endParaRPr lang="en-US">
              <a:solidFill>
                <a:srgbClr val="000000"/>
              </a:solidFill>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#30.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a:t>
            </a:r>
            <a:endParaRPr lang="en-US" dirty="0"/>
          </a:p>
          <a:p>
            <a:endParaRPr lang="en-US" dirty="0"/>
          </a:p>
          <a:p>
            <a:r>
              <a:rPr lang="en-US" dirty="0"/>
              <a:t>Too</a:t>
            </a:r>
            <a:r>
              <a:rPr lang="en-US" baseline="0" dirty="0"/>
              <a:t> little time for this, but had people call it out. Many seemed to be with me, but not enough time to assess if there were issues throughout the room. Emphasized again the inverse nature of widths, and connected to Quantum mechanics and the </a:t>
            </a:r>
            <a:r>
              <a:rPr lang="en-US" baseline="0" dirty="0" err="1"/>
              <a:t>uncertainy</a:t>
            </a:r>
            <a:r>
              <a:rPr lang="en-US" baseline="0" dirty="0"/>
              <a:t> principle. </a:t>
            </a:r>
            <a:r>
              <a:rPr lang="en-US" baseline="0" dirty="0" smtClean="0"/>
              <a:t>Many students did NOT seem to know that the “width” of the </a:t>
            </a:r>
            <a:r>
              <a:rPr lang="en-US" baseline="0" dirty="0" err="1" smtClean="0"/>
              <a:t>gaussian</a:t>
            </a:r>
            <a:r>
              <a:rPr lang="en-US" baseline="0" dirty="0" smtClean="0"/>
              <a:t> is sigma.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110</a:t>
            </a:fld>
            <a:endParaRPr 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a:t>
            </a:r>
            <a:r>
              <a:rPr lang="fr-FR" baseline="0" dirty="0" smtClean="0"/>
              <a:t>’</a:t>
            </a:r>
            <a:r>
              <a:rPr lang="en-US" baseline="0" dirty="0" smtClean="0"/>
              <a:t>12 Lecture 24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11</a:t>
            </a:fld>
            <a:endParaRPr lang="en-US">
              <a:solidFill>
                <a:srgbClr val="000000"/>
              </a:solidFill>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t>SJP,</a:t>
            </a:r>
            <a:r>
              <a:rPr lang="en-US" baseline="0"/>
              <a:t> Sp ‘11</a:t>
            </a:r>
            <a:r>
              <a:rPr lang="en-US"/>
              <a:t> Lecture #28. </a:t>
            </a:r>
          </a:p>
          <a:p>
            <a:endParaRPr lang="en-US"/>
          </a:p>
          <a:p>
            <a:r>
              <a:rPr lang="en-US"/>
              <a:t>No time, just talked it</a:t>
            </a:r>
            <a:r>
              <a:rPr lang="en-US" baseline="0"/>
              <a:t> through. </a:t>
            </a:r>
            <a:endParaRPr lang="en-US"/>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111</a:t>
            </a:fld>
            <a:endParaRPr lang="en-US">
              <a:solidFill>
                <a:srgbClr val="000000"/>
              </a:solidFill>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#30.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Ended with this, it’s brief and fun idea.  I then followed my lecture notes (quickly and casually</a:t>
            </a:r>
            <a:r>
              <a:rPr lang="en-US" baseline="0" dirty="0" smtClean="0"/>
              <a:t>) to suggest how light going through slits “</a:t>
            </a:r>
            <a:r>
              <a:rPr lang="en-US" baseline="0" dirty="0" err="1" smtClean="0"/>
              <a:t>fourier</a:t>
            </a:r>
            <a:r>
              <a:rPr lang="en-US" baseline="0" dirty="0" smtClean="0"/>
              <a:t> transforms” into the spatial distribution on the wall (so narrow slits -&gt; wider spots on the wall), and then shone my laser pointer through a couple of gratings, first a “regular” one, then a funny one that makes a shape (I had a star or dollar sign one) Point is that you can inverse </a:t>
            </a:r>
            <a:r>
              <a:rPr lang="en-US" baseline="0" dirty="0" err="1" smtClean="0"/>
              <a:t>fourier</a:t>
            </a:r>
            <a:r>
              <a:rPr lang="en-US" baseline="0" dirty="0" smtClean="0"/>
              <a:t> transform the image you WANT, and then generate a grating that Produces that pattern! </a:t>
            </a:r>
            <a:endParaRPr lang="en-US" dirty="0" smtClean="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112</a:t>
            </a:fld>
            <a:endParaRPr lang="en-US">
              <a:solidFill>
                <a:srgbClr val="000000"/>
              </a:solidFill>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Skipped.</a:t>
            </a:r>
            <a:r>
              <a:rPr lang="en-US" baseline="0"/>
              <a:t> </a:t>
            </a:r>
            <a:endParaRPr lang="en-US"/>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113</a:t>
            </a:fld>
            <a:endParaRPr lang="en-US">
              <a:solidFill>
                <a:srgbClr val="000000"/>
              </a:solidFill>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#30. </a:t>
            </a:r>
          </a:p>
          <a:p>
            <a:endParaRPr lang="en-US" dirty="0" smtClean="0"/>
          </a:p>
          <a:p>
            <a:r>
              <a:rPr lang="en-US" dirty="0" smtClean="0"/>
              <a:t>Quick (&lt;10 minute) run through, just for fun.</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114</a:t>
            </a:fld>
            <a:endParaRPr lang="en-US">
              <a:solidFill>
                <a:srgbClr val="000000"/>
              </a:solidFill>
            </a:endParaRPr>
          </a:p>
        </p:txBody>
      </p:sp>
    </p:spTree>
    <p:extLst>
      <p:ext uri="{BB962C8B-B14F-4D97-AF65-F5344CB8AC3E}">
        <p14:creationId xmlns:p14="http://schemas.microsoft.com/office/powerpoint/2010/main" val="368641804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#30. </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115</a:t>
            </a:fld>
            <a:endParaRPr lang="en-US">
              <a:solidFill>
                <a:srgbClr val="000000"/>
              </a:solidFill>
            </a:endParaRPr>
          </a:p>
        </p:txBody>
      </p:sp>
    </p:spTree>
    <p:extLst>
      <p:ext uri="{BB962C8B-B14F-4D97-AF65-F5344CB8AC3E}">
        <p14:creationId xmlns:p14="http://schemas.microsoft.com/office/powerpoint/2010/main" val="157565099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#30.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Slide sequence from </a:t>
            </a:r>
            <a:r>
              <a:rPr lang="en-US" dirty="0" err="1" smtClean="0"/>
              <a:t>Alysia</a:t>
            </a:r>
            <a:r>
              <a:rPr lang="en-US" baseline="0" dirty="0" smtClean="0"/>
              <a:t> Marino.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116</a:t>
            </a:fld>
            <a:endParaRPr lang="en-US">
              <a:solidFill>
                <a:srgbClr val="000000"/>
              </a:solidFill>
            </a:endParaRPr>
          </a:p>
        </p:txBody>
      </p:sp>
    </p:spTree>
    <p:extLst>
      <p:ext uri="{BB962C8B-B14F-4D97-AF65-F5344CB8AC3E}">
        <p14:creationId xmlns:p14="http://schemas.microsoft.com/office/powerpoint/2010/main" val="377025571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#30. </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117</a:t>
            </a:fld>
            <a:endParaRPr lang="en-US">
              <a:solidFill>
                <a:srgbClr val="000000"/>
              </a:solidFill>
            </a:endParaRPr>
          </a:p>
        </p:txBody>
      </p:sp>
    </p:spTree>
    <p:extLst>
      <p:ext uri="{BB962C8B-B14F-4D97-AF65-F5344CB8AC3E}">
        <p14:creationId xmlns:p14="http://schemas.microsoft.com/office/powerpoint/2010/main" val="340664123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#30. </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118</a:t>
            </a:fld>
            <a:endParaRPr lang="en-US">
              <a:solidFill>
                <a:srgbClr val="000000"/>
              </a:solidFill>
            </a:endParaRPr>
          </a:p>
        </p:txBody>
      </p:sp>
    </p:spTree>
    <p:extLst>
      <p:ext uri="{BB962C8B-B14F-4D97-AF65-F5344CB8AC3E}">
        <p14:creationId xmlns:p14="http://schemas.microsoft.com/office/powerpoint/2010/main" val="147840617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#30. </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119</a:t>
            </a:fld>
            <a:endParaRPr lang="en-US">
              <a:solidFill>
                <a:srgbClr val="000000"/>
              </a:solidFill>
            </a:endParaRPr>
          </a:p>
        </p:txBody>
      </p:sp>
    </p:spTree>
    <p:extLst>
      <p:ext uri="{BB962C8B-B14F-4D97-AF65-F5344CB8AC3E}">
        <p14:creationId xmlns:p14="http://schemas.microsoft.com/office/powerpoint/2010/main" val="191313545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#30. </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121</a:t>
            </a:fld>
            <a:endParaRPr lang="en-US">
              <a:solidFill>
                <a:srgbClr val="000000"/>
              </a:solidFill>
            </a:endParaRPr>
          </a:p>
        </p:txBody>
      </p:sp>
    </p:spTree>
    <p:extLst>
      <p:ext uri="{BB962C8B-B14F-4D97-AF65-F5344CB8AC3E}">
        <p14:creationId xmlns:p14="http://schemas.microsoft.com/office/powerpoint/2010/main" val="1239488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#25</a:t>
            </a:r>
          </a:p>
          <a:p>
            <a:r>
              <a:rPr lang="en-US" dirty="0" smtClean="0"/>
              <a:t>2, 0, [[94]], 2, 2</a:t>
            </a:r>
          </a:p>
          <a:p>
            <a:endParaRPr lang="en-US" dirty="0" smtClean="0"/>
          </a:p>
          <a:p>
            <a:r>
              <a:rPr lang="en-US" dirty="0" smtClean="0"/>
              <a:t>No problems – this serves as a reminder, and shows why I like T=2 (makes formulas simpler) Also leads</a:t>
            </a:r>
            <a:r>
              <a:rPr lang="en-US" baseline="0" dirty="0" smtClean="0"/>
              <a:t> to upcoming discussions of what to do if function is NOT periodic. (Either MAKE it periodic and just focus on one period, or else you’ll need to use Fourier transforms, which we get to later) </a:t>
            </a:r>
          </a:p>
          <a:p>
            <a:endParaRPr lang="en-US" baseline="0" dirty="0" smtClean="0"/>
          </a:p>
          <a:p>
            <a:r>
              <a:rPr lang="en-US" baseline="0" dirty="0" smtClean="0"/>
              <a:t>This is really a setup for the next pair of questions.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2500268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#25</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Nice discussion,</a:t>
            </a:r>
            <a:r>
              <a:rPr lang="en-US" baseline="0" dirty="0" smtClean="0"/>
              <a:t> students called out </a:t>
            </a:r>
            <a:r>
              <a:rPr lang="en-US" baseline="0" dirty="0" err="1" smtClean="0"/>
              <a:t>bn</a:t>
            </a:r>
            <a:r>
              <a:rPr lang="en-US" baseline="0" dirty="0" smtClean="0"/>
              <a:t>=0 (symmetry), then someone noted a0=0 (discuss, average is zero) then someone noticed a1=2, although there was some dispute since the function is a bit bigger than 2 at the top. Nice discussion, students seemed to realize we don’t necessarily want to “match” the function at the origin, the higher terms might correct for this discrepancy.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At this point the room got quiet, which led to the next slide: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3000104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#25</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Continuing – drawing this picture</a:t>
            </a:r>
            <a:r>
              <a:rPr lang="en-US" baseline="0" dirty="0" smtClean="0"/>
              <a:t> helped them see that a1=2 is indeed a good “fit”, and this figure really helps them see what the next term should be. (It is 0.4 Cos[4 w t], I did it in MMA). I drew the Cos[4 w t] figure on the board, made several mistakes and they helped me get it right (e.g. I drew a Sin, not a Cos, and I got the period wrong till they fixed me) This worked great! We’re intuiting the meaning of the terms, seeing how you can “shape” a curve, nice lead in to computing the terms as we do next with the </a:t>
            </a:r>
            <a:r>
              <a:rPr lang="en-US" baseline="0" dirty="0" err="1" smtClean="0"/>
              <a:t>Mathematica</a:t>
            </a:r>
            <a:r>
              <a:rPr lang="en-US" baseline="0" dirty="0" smtClean="0"/>
              <a:t> notebook.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690176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#25</a:t>
            </a:r>
          </a:p>
          <a:p>
            <a:endParaRPr lang="en-US" dirty="0"/>
          </a:p>
          <a:p>
            <a:r>
              <a:rPr lang="en-US" dirty="0"/>
              <a:t>Showed my </a:t>
            </a:r>
            <a:r>
              <a:rPr lang="en-US" dirty="0" err="1"/>
              <a:t>mathematica</a:t>
            </a:r>
            <a:r>
              <a:rPr lang="en-US" dirty="0"/>
              <a:t> code (13Fourierseries_forclass), walked through it in</a:t>
            </a:r>
            <a:r>
              <a:rPr lang="en-US" baseline="0" dirty="0"/>
              <a:t> considerable detail. Talked about which terms are zero, and which are not. Discussed how MMA cannot simplify “sin n pi” (if it doesn’t know that n is an integer). We walked through two examples – this one (shown above) </a:t>
            </a:r>
            <a:r>
              <a:rPr lang="en-US" baseline="0" dirty="0" smtClean="0"/>
              <a:t>and (first) </a:t>
            </a:r>
            <a:r>
              <a:rPr lang="en-US" baseline="0" dirty="0"/>
              <a:t>the +1, -1 square signal</a:t>
            </a:r>
            <a:r>
              <a:rPr lang="en-US" baseline="0" dirty="0" smtClean="0"/>
              <a:t>.(Worth discussing that that function by itself is NOT periodic, but I choose to “repeat” it.)  </a:t>
            </a:r>
            <a:r>
              <a:rPr lang="en-US" baseline="0" dirty="0"/>
              <a:t>I sketched on the board to show why every other term in that latter one vanishes. And, we talked about Gibbs (which generated quite a few questions)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15</a:t>
            </a:fld>
            <a:endParaRPr 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a:t>
            </a:r>
            <a:r>
              <a:rPr lang="fr-FR" baseline="0" dirty="0" smtClean="0"/>
              <a:t>’</a:t>
            </a:r>
            <a:r>
              <a:rPr lang="en-US" baseline="0" dirty="0" smtClean="0"/>
              <a:t>12 Lecture 24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THOUGHTS FOR NEXT YEAR:  </a:t>
            </a:r>
            <a:r>
              <a:rPr lang="en-US" b="0" baseline="0" dirty="0" smtClean="0"/>
              <a:t>This is a good sequence of </a:t>
            </a:r>
            <a:r>
              <a:rPr lang="en-US" b="0" baseline="0" dirty="0" err="1" smtClean="0"/>
              <a:t>ppts</a:t>
            </a:r>
            <a:r>
              <a:rPr lang="en-US" b="0" baseline="0" dirty="0" smtClean="0"/>
              <a:t>, but is very abstract. I think I did it too </a:t>
            </a:r>
            <a:r>
              <a:rPr lang="en-US" b="0" baseline="0" dirty="0" smtClean="0"/>
              <a:t>soon last year! </a:t>
            </a:r>
            <a:r>
              <a:rPr lang="en-US" b="0" baseline="0" dirty="0" smtClean="0"/>
              <a:t>Rather than *deriving* the Fourier formulas (and proving </a:t>
            </a:r>
            <a:r>
              <a:rPr lang="en-US" b="0" baseline="0" dirty="0" err="1" smtClean="0"/>
              <a:t>fourier’s</a:t>
            </a:r>
            <a:r>
              <a:rPr lang="en-US" b="0" baseline="0" dirty="0" smtClean="0"/>
              <a:t> trick works), I think next time I would first give the formulas for a’s and b’s as givens, DO some nice examples (use MMA, talking them through it), and then come BACK to this set of </a:t>
            </a:r>
            <a:r>
              <a:rPr lang="en-US" b="0" baseline="0" dirty="0" err="1" smtClean="0"/>
              <a:t>ppts</a:t>
            </a:r>
            <a:r>
              <a:rPr lang="en-US" b="0" baseline="0" dirty="0" smtClean="0"/>
              <a:t>.  (This is how these </a:t>
            </a:r>
            <a:r>
              <a:rPr lang="en-US" b="0" baseline="0" dirty="0" err="1" smtClean="0"/>
              <a:t>ppts</a:t>
            </a:r>
            <a:r>
              <a:rPr lang="en-US" b="0" baseline="0" dirty="0" smtClean="0"/>
              <a:t> are now set up. We’ll see if it helps0</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t> </a:t>
            </a:r>
            <a:r>
              <a:rPr lang="en-US" b="0" baseline="0" dirty="0" smtClean="0"/>
              <a:t>It’s abstract, but potentially useful. (Many students seemed to </a:t>
            </a:r>
            <a:r>
              <a:rPr lang="en-US" b="0" baseline="0" dirty="0" smtClean="0"/>
              <a:t>get what follows, </a:t>
            </a:r>
            <a:r>
              <a:rPr lang="en-US" b="0" baseline="0" dirty="0" smtClean="0"/>
              <a:t>others were deer-in-headlights. )</a:t>
            </a:r>
            <a:endParaRPr lang="en-US" b="1" dirty="0" smtClean="0"/>
          </a:p>
          <a:p>
            <a:endParaRPr lang="en-US" baseline="0" dirty="0" smtClean="0"/>
          </a:p>
          <a:p>
            <a:r>
              <a:rPr lang="en-US" baseline="0" dirty="0" smtClean="0"/>
              <a:t>I might put what’s on this slide on the board, and remind them that the upcoming slides are a “story” which will allow us to understand and DERIVE Fourier’s trick, so we can remember it and generalize it to new circumstances later. </a:t>
            </a:r>
            <a:endParaRPr lang="en-US" dirty="0" smtClean="0"/>
          </a:p>
          <a:p>
            <a:endParaRPr lang="en-US" b="1" dirty="0" smtClean="0"/>
          </a:p>
          <a:p>
            <a:r>
              <a:rPr lang="en-US" b="1" dirty="0" smtClean="0"/>
              <a:t>_____________________</a:t>
            </a:r>
          </a:p>
          <a:p>
            <a:endParaRPr lang="en-US" dirty="0"/>
          </a:p>
          <a:p>
            <a:r>
              <a:rPr lang="en-US" dirty="0" smtClean="0"/>
              <a:t>Notes from ‘11:  I </a:t>
            </a:r>
            <a:r>
              <a:rPr lang="en-US" dirty="0"/>
              <a:t>had a long lecture, following these </a:t>
            </a:r>
            <a:r>
              <a:rPr lang="en-US" dirty="0" err="1"/>
              <a:t>powerpoints</a:t>
            </a:r>
            <a:r>
              <a:rPr lang="en-US" dirty="0"/>
              <a:t>, walking through a way of thinking about the Fourier series as analogous to vector decomposition in an</a:t>
            </a:r>
            <a:r>
              <a:rPr lang="en-US" baseline="0" dirty="0"/>
              <a:t> orthonormal basis. See the next string of slides, this took a lot of class time, I went through it slowly, the slides are animated. I had THEM generate guesses and discuss at every animation point.</a:t>
            </a:r>
          </a:p>
          <a:p>
            <a:endParaRPr lang="en-US" baseline="0" dirty="0"/>
          </a:p>
          <a:p>
            <a:r>
              <a:rPr lang="en-US" baseline="0" dirty="0"/>
              <a:t>Here, we’re simplifying to odd functions (to keep notation simple), so just sin’s. I “interpreted” the </a:t>
            </a:r>
            <a:r>
              <a:rPr lang="en-US" baseline="0" dirty="0" err="1"/>
              <a:t>bn’s</a:t>
            </a:r>
            <a:r>
              <a:rPr lang="en-US" baseline="0" dirty="0"/>
              <a:t> here in a musical sense, as foreshadowing of where we’re headed. (Each b tells you “how much” of a given overtone some sound has in it)  </a:t>
            </a:r>
            <a:endParaRPr lang="en-US" baseline="0" dirty="0" smtClean="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16</a:t>
            </a:fld>
            <a:endParaRPr 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a:t>
            </a:r>
            <a:r>
              <a:rPr lang="fr-FR" baseline="0" dirty="0" smtClean="0"/>
              <a:t>’</a:t>
            </a:r>
            <a:r>
              <a:rPr lang="en-US" baseline="0" dirty="0" smtClean="0"/>
              <a:t>12 Lecture 24</a:t>
            </a:r>
            <a:endParaRPr lang="en-US" dirty="0" smtClean="0"/>
          </a:p>
          <a:p>
            <a:endParaRPr lang="en-US" dirty="0"/>
          </a:p>
          <a:p>
            <a:r>
              <a:rPr lang="en-US" dirty="0"/>
              <a:t>So here, spent awhile making sure they were comfy</a:t>
            </a:r>
            <a:r>
              <a:rPr lang="en-US" baseline="0" dirty="0"/>
              <a:t> with the formula, including the “</a:t>
            </a:r>
            <a:r>
              <a:rPr lang="en-US" baseline="0" dirty="0" err="1"/>
              <a:t>ehat</a:t>
            </a:r>
            <a:r>
              <a:rPr lang="en-US" baseline="0" dirty="0"/>
              <a:t>” notation. Talked about how </a:t>
            </a:r>
            <a:r>
              <a:rPr lang="en-US" baseline="0" dirty="0" err="1"/>
              <a:t>ehat</a:t>
            </a:r>
            <a:r>
              <a:rPr lang="en-US" baseline="0" dirty="0"/>
              <a:t> could be </a:t>
            </a:r>
            <a:r>
              <a:rPr lang="en-US" baseline="0" dirty="0" err="1"/>
              <a:t>i,j,k</a:t>
            </a:r>
            <a:r>
              <a:rPr lang="en-US" baseline="0" dirty="0"/>
              <a:t>,  or r, theta, phi, or whatever.  </a:t>
            </a:r>
          </a:p>
          <a:p>
            <a:r>
              <a:rPr lang="en-US" baseline="0" dirty="0"/>
              <a:t/>
            </a:r>
            <a:br>
              <a:rPr lang="en-US" baseline="0" dirty="0"/>
            </a:br>
            <a:r>
              <a:rPr lang="en-US" baseline="0" dirty="0"/>
              <a:t>Reminded them of how we interpret vi, how much a vector “points in the </a:t>
            </a:r>
            <a:r>
              <a:rPr lang="en-US" baseline="0" dirty="0" err="1"/>
              <a:t>ei</a:t>
            </a:r>
            <a:r>
              <a:rPr lang="en-US" baseline="0" dirty="0"/>
              <a:t> direction”. Drew this on the board. </a:t>
            </a:r>
          </a:p>
          <a:p>
            <a:r>
              <a:rPr lang="en-US" baseline="0" dirty="0"/>
              <a:t>For the last one, I gave them a chance to come up with v dot </a:t>
            </a:r>
            <a:r>
              <a:rPr lang="en-US" baseline="0" dirty="0" err="1"/>
              <a:t>eihat</a:t>
            </a:r>
            <a:r>
              <a:rPr lang="en-US" baseline="0" dirty="0"/>
              <a:t>. Many did NOT, they were somewhat stumped, but some did. One thought it should be “v </a:t>
            </a:r>
            <a:r>
              <a:rPr lang="en-US" baseline="0" dirty="0" err="1"/>
              <a:t>cos</a:t>
            </a:r>
            <a:r>
              <a:rPr lang="en-US" baseline="0" dirty="0"/>
              <a:t>(theta)”, so we discussed that that seemed to be treating “</a:t>
            </a:r>
            <a:r>
              <a:rPr lang="en-US" baseline="0" dirty="0" err="1"/>
              <a:t>i</a:t>
            </a:r>
            <a:r>
              <a:rPr lang="en-US" baseline="0" dirty="0"/>
              <a:t>” like “</a:t>
            </a:r>
            <a:r>
              <a:rPr lang="en-US" baseline="0" dirty="0" err="1"/>
              <a:t>ihat</a:t>
            </a:r>
            <a:r>
              <a:rPr lang="en-US" baseline="0" dirty="0"/>
              <a:t>”, not as a generic symbol that could represent ANY direction. </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18</a:t>
            </a:fld>
            <a:endParaRPr 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a:t>
            </a:r>
            <a:r>
              <a:rPr lang="fr-FR" baseline="0" dirty="0" smtClean="0"/>
              <a:t>’</a:t>
            </a:r>
            <a:r>
              <a:rPr lang="en-US" baseline="0" dirty="0" smtClean="0"/>
              <a:t>12 Lecture 24</a:t>
            </a:r>
            <a:endParaRPr lang="en-US" dirty="0" smtClean="0"/>
          </a:p>
          <a:p>
            <a:endParaRPr lang="en-US" dirty="0" smtClean="0"/>
          </a:p>
          <a:p>
            <a:r>
              <a:rPr lang="en-US" dirty="0" smtClean="0"/>
              <a:t>Summarizing </a:t>
            </a:r>
            <a:r>
              <a:rPr lang="en-US" dirty="0"/>
              <a:t>last slide, and now, talking through the parallels. THINKING of the </a:t>
            </a:r>
            <a:r>
              <a:rPr lang="en-US" dirty="0" err="1"/>
              <a:t>fourier</a:t>
            </a:r>
            <a:r>
              <a:rPr lang="en-US" dirty="0"/>
              <a:t> sum as</a:t>
            </a:r>
            <a:r>
              <a:rPr lang="en-US" baseline="0" dirty="0"/>
              <a:t> analogous to the equation above it. So the “sin functions” play the role of “unit vectors”, a subset of functions from which you can “build” any general one. Just like vectors. </a:t>
            </a:r>
            <a:endParaRPr lang="en-US" baseline="0" dirty="0" smtClean="0"/>
          </a:p>
          <a:p>
            <a:endParaRPr lang="en-US" baseline="0" dirty="0" smtClean="0"/>
          </a:p>
          <a:p>
            <a:r>
              <a:rPr lang="en-US" baseline="0" dirty="0" smtClean="0"/>
              <a:t>Thoughts for future: We’re not making any VISUAL clues here – perhaps a picture of a vector, so they can SEE the vi’s.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19</a:t>
            </a:fld>
            <a:endParaRPr 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a:t>
            </a:r>
            <a:r>
              <a:rPr lang="fr-FR" baseline="0" dirty="0" smtClean="0"/>
              <a:t>’</a:t>
            </a:r>
            <a:r>
              <a:rPr lang="en-US" baseline="0" dirty="0" smtClean="0"/>
              <a:t>12 Lecture 24</a:t>
            </a:r>
            <a:endParaRPr lang="en-US" dirty="0" smtClean="0"/>
          </a:p>
          <a:p>
            <a:endParaRPr lang="en-US" dirty="0"/>
          </a:p>
          <a:p>
            <a:r>
              <a:rPr lang="en-US" dirty="0"/>
              <a:t>Talked first about letting n get bigger than</a:t>
            </a:r>
            <a:r>
              <a:rPr lang="en-US" baseline="0" dirty="0"/>
              <a:t> 3. (String theorists have n=10. Why not 100, or infinite number?) </a:t>
            </a:r>
          </a:p>
          <a:p>
            <a:r>
              <a:rPr lang="en-US" baseline="0" dirty="0"/>
              <a:t>Gave them some time on this. Again, many were stumped about what I was after, but they talked, and </a:t>
            </a:r>
            <a:r>
              <a:rPr lang="en-US" baseline="0" dirty="0" smtClean="0"/>
              <a:t>at least a few </a:t>
            </a:r>
            <a:r>
              <a:rPr lang="en-US" baseline="0" dirty="0"/>
              <a:t>did come up with it. Perhaps from the reading, or past </a:t>
            </a:r>
            <a:r>
              <a:rPr lang="en-US" baseline="0" dirty="0" smtClean="0"/>
              <a:t>experience?</a:t>
            </a:r>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20</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smtClean="0"/>
              <a:t>SJP,</a:t>
            </a:r>
            <a:r>
              <a:rPr lang="en-US" baseline="0" dirty="0" smtClean="0"/>
              <a:t> </a:t>
            </a:r>
            <a:r>
              <a:rPr lang="en-US" baseline="0" dirty="0" err="1" smtClean="0"/>
              <a:t>Sp</a:t>
            </a:r>
            <a:r>
              <a:rPr lang="en-US" baseline="0" dirty="0" smtClean="0"/>
              <a:t> ‘12</a:t>
            </a:r>
            <a:r>
              <a:rPr lang="en-US" dirty="0" smtClean="0"/>
              <a:t> Lecture #23</a:t>
            </a:r>
          </a:p>
          <a:p>
            <a:endParaRPr lang="en-US" dirty="0"/>
          </a:p>
          <a:p>
            <a:r>
              <a:rPr lang="en-US" dirty="0"/>
              <a:t>I took a while to talk through this slide. I began with the series</a:t>
            </a:r>
            <a:r>
              <a:rPr lang="en-US" baseline="0" dirty="0"/>
              <a:t> formula, talked about how remarkable it is, bit of history (1807 paper, on heat flow, and he postulated without proof that period functions could be expanded in sin/</a:t>
            </a:r>
            <a:r>
              <a:rPr lang="en-US" baseline="0" dirty="0" err="1"/>
              <a:t>cos</a:t>
            </a:r>
            <a:r>
              <a:rPr lang="en-US" baseline="0" dirty="0"/>
              <a:t> series, uniquely). Discussed that only </a:t>
            </a:r>
            <a:r>
              <a:rPr lang="en-US" baseline="0" dirty="0" err="1"/>
              <a:t>nw</a:t>
            </a:r>
            <a:r>
              <a:rPr lang="en-US" baseline="0" dirty="0"/>
              <a:t> appears (not e.g. 1.3 w), and why (periodicity). Sketched the idea, gave as example pushing on a swing (not a pure </a:t>
            </a:r>
            <a:r>
              <a:rPr lang="en-US" baseline="0" dirty="0" err="1"/>
              <a:t>cos</a:t>
            </a:r>
            <a:r>
              <a:rPr lang="en-US" baseline="0" dirty="0"/>
              <a:t>)  </a:t>
            </a:r>
          </a:p>
          <a:p>
            <a:endParaRPr lang="en-US" baseline="0" dirty="0"/>
          </a:p>
          <a:p>
            <a:r>
              <a:rPr lang="en-US" baseline="0" dirty="0"/>
              <a:t>Compared and contrasted with Taylor expansion</a:t>
            </a:r>
          </a:p>
          <a:p>
            <a:endParaRPr lang="en-US" baseline="0" dirty="0"/>
          </a:p>
          <a:p>
            <a:r>
              <a:rPr lang="en-US" baseline="0" dirty="0"/>
              <a:t> Also pointed out that you can “</a:t>
            </a:r>
            <a:r>
              <a:rPr lang="en-US" baseline="0" dirty="0" err="1"/>
              <a:t>fourier</a:t>
            </a:r>
            <a:r>
              <a:rPr lang="en-US" baseline="0" dirty="0"/>
              <a:t> expand” in OTHER basis functions – we’ll come back to this. </a:t>
            </a:r>
          </a:p>
          <a:p>
            <a:endParaRPr lang="en-US" baseline="0" dirty="0"/>
          </a:p>
          <a:p>
            <a:r>
              <a:rPr lang="en-US" baseline="0" dirty="0"/>
              <a:t>Walked through the list, giving a few examples or comments about each. (For signal processing and cryptography, emphasized the idea that instead of talking about a function, we can instead talk about this list of numbers, the coefficients).  </a:t>
            </a:r>
            <a:endParaRPr lang="en-US" baseline="0" dirty="0" smtClean="0"/>
          </a:p>
          <a:p>
            <a:endParaRPr lang="en-US" baseline="0" dirty="0" smtClean="0"/>
          </a:p>
          <a:p>
            <a:r>
              <a:rPr lang="en-US" baseline="0" dirty="0" smtClean="0"/>
              <a:t> S. Pollock</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2</a:t>
            </a:fld>
            <a:endParaRPr 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a:t>
            </a:r>
            <a:r>
              <a:rPr lang="fr-FR" baseline="0" dirty="0" smtClean="0"/>
              <a:t>’</a:t>
            </a:r>
            <a:r>
              <a:rPr lang="en-US" baseline="0" dirty="0" smtClean="0"/>
              <a:t>12 Lecture </a:t>
            </a:r>
            <a:r>
              <a:rPr lang="en-US" baseline="0" dirty="0" smtClean="0"/>
              <a:t>24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baseline="0" dirty="0" smtClean="0"/>
          </a:p>
          <a:p>
            <a:r>
              <a:rPr lang="en-US" baseline="0" dirty="0" smtClean="0"/>
              <a:t> We talked about whether/what the limits of integration should be, and what/whether we need a constant out front. (The UNITS don’t match the formula at the top of the page if you integrate over time without a “1/T” out front.)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21</a:t>
            </a:fld>
            <a:endParaRPr 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a:t>
            </a:r>
            <a:r>
              <a:rPr lang="fr-FR" baseline="0" dirty="0" smtClean="0"/>
              <a:t>’</a:t>
            </a:r>
            <a:r>
              <a:rPr lang="en-US" baseline="0" dirty="0" smtClean="0"/>
              <a:t>12 Lecture 24</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[[97, 0, 0, 0, 3</a:t>
            </a:r>
          </a:p>
          <a:p>
            <a:r>
              <a:rPr lang="en-US" dirty="0" smtClean="0"/>
              <a:t>Last year: [</a:t>
            </a:r>
            <a:r>
              <a:rPr lang="en-US" dirty="0"/>
              <a:t>95],3,0,0,3</a:t>
            </a:r>
          </a:p>
          <a:p>
            <a:endParaRPr lang="en-US" dirty="0"/>
          </a:p>
          <a:p>
            <a:r>
              <a:rPr lang="en-US" dirty="0"/>
              <a:t>No problem, but they discussed it, and I got them to discuss</a:t>
            </a:r>
            <a:r>
              <a:rPr lang="en-US" baseline="0" dirty="0"/>
              <a:t> their </a:t>
            </a:r>
            <a:r>
              <a:rPr lang="en-US" baseline="0" dirty="0" smtClean="0"/>
              <a:t>reasoning.  In this simple case, symmetry arguments make it easy,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22</a:t>
            </a:fld>
            <a:endParaRPr 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a:t>
            </a:r>
            <a:r>
              <a:rPr lang="fr-FR" baseline="0" dirty="0" smtClean="0"/>
              <a:t>’</a:t>
            </a:r>
            <a:r>
              <a:rPr lang="en-US" baseline="0" dirty="0" smtClean="0"/>
              <a:t>12 Lecture 24</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[[46]], [54]]</a:t>
            </a:r>
            <a:endParaRPr lang="en-US" dirty="0" smtClean="0"/>
          </a:p>
          <a:p>
            <a:r>
              <a:rPr lang="en-US" dirty="0" smtClean="0"/>
              <a:t>Last year: [</a:t>
            </a:r>
            <a:r>
              <a:rPr lang="en-US" dirty="0"/>
              <a:t>90],</a:t>
            </a:r>
            <a:r>
              <a:rPr lang="en-US" baseline="0" dirty="0"/>
              <a:t> 10, 0,0,0</a:t>
            </a:r>
          </a:p>
          <a:p>
            <a:r>
              <a:rPr lang="en-US" baseline="0" dirty="0"/>
              <a:t>(I did tell them we assume m is an integer here!) </a:t>
            </a:r>
            <a:endParaRPr lang="en-US" baseline="0" dirty="0" smtClean="0"/>
          </a:p>
          <a:p>
            <a:endParaRPr lang="en-US" baseline="0" dirty="0" smtClean="0"/>
          </a:p>
          <a:p>
            <a:r>
              <a:rPr lang="en-US" baseline="0" dirty="0" smtClean="0"/>
              <a:t>This term was a total split, I clearly hinted that the “m=3 case” might be different. We had a good and long discussion, but I realized that this one really is NOT something you can easily “see” intuitively. They made lots of arguments about cancellation, but I don’t think they are rigorous for the m=3 case. You just have to do the integral! Once again, I sketched the derivation (which was an optional homework this year) </a:t>
            </a:r>
            <a:endParaRPr lang="en-US" baseline="0" dirty="0" smtClean="0"/>
          </a:p>
          <a:p>
            <a:r>
              <a:rPr lang="en-US" baseline="0" dirty="0" smtClean="0"/>
              <a:t/>
            </a:r>
            <a:br>
              <a:rPr lang="en-US" baseline="0" dirty="0" smtClean="0"/>
            </a:br>
            <a:r>
              <a:rPr lang="en-US" baseline="0" dirty="0" smtClean="0"/>
              <a:t>Note: the very first line of the </a:t>
            </a:r>
            <a:r>
              <a:rPr lang="en-US" baseline="0" dirty="0" err="1" smtClean="0"/>
              <a:t>Mathematica</a:t>
            </a:r>
            <a:r>
              <a:rPr lang="en-US" baseline="0" dirty="0" smtClean="0"/>
              <a:t> file:</a:t>
            </a:r>
          </a:p>
          <a:p>
            <a:r>
              <a:rPr lang="en-US" baseline="0" dirty="0" smtClean="0"/>
              <a:t>13_fourier_series_for_class.nb</a:t>
            </a:r>
          </a:p>
          <a:p>
            <a:r>
              <a:rPr lang="en-US" baseline="0" dirty="0" smtClean="0"/>
              <a:t>Plots up Sin[x], Sin[</a:t>
            </a:r>
            <a:r>
              <a:rPr lang="en-US" baseline="0" dirty="0" err="1" smtClean="0"/>
              <a:t>nx</a:t>
            </a:r>
            <a:r>
              <a:rPr lang="en-US" baseline="0" dirty="0" smtClean="0"/>
              <a:t>], and their product, so you can SEE how the </a:t>
            </a:r>
            <a:r>
              <a:rPr lang="en-US" baseline="0" dirty="0" err="1" smtClean="0"/>
              <a:t>orthogonality</a:t>
            </a:r>
            <a:r>
              <a:rPr lang="en-US" baseline="0" dirty="0" smtClean="0"/>
              <a:t> works out. (When n is 2, or 4, </a:t>
            </a:r>
            <a:r>
              <a:rPr lang="en-US" baseline="0" dirty="0" err="1" smtClean="0"/>
              <a:t>etc</a:t>
            </a:r>
            <a:r>
              <a:rPr lang="en-US" baseline="0" dirty="0" smtClean="0"/>
              <a:t>, it’s fairly “obvious” by symmetry arguments. But e.g. when n=3, I still find the cancellation that arises just a wee bit magical, and NOT something I can “</a:t>
            </a:r>
            <a:r>
              <a:rPr lang="en-US" baseline="0" dirty="0" err="1" smtClean="0"/>
              <a:t>handwave</a:t>
            </a:r>
            <a:r>
              <a:rPr lang="en-US" baseline="0" dirty="0" smtClean="0"/>
              <a:t> to zero”, I do need to do the integral!) </a:t>
            </a:r>
          </a:p>
          <a:p>
            <a:endParaRPr lang="en-US" baseline="0" dirty="0" smtClean="0"/>
          </a:p>
          <a:p>
            <a:endParaRPr lang="en-US" baseline="0" dirty="0"/>
          </a:p>
          <a:p>
            <a:endParaRPr lang="en-US" baseline="0" dirty="0"/>
          </a:p>
          <a:p>
            <a:r>
              <a:rPr lang="en-US" baseline="0" dirty="0" smtClean="0"/>
              <a:t>Last year: They’re </a:t>
            </a:r>
            <a:r>
              <a:rPr lang="en-US" baseline="0" dirty="0"/>
              <a:t>doing fine. When I asked why some weren’t sure this was “always”, the issue of odd m came up. I concur, that’s harder to intuit. So I sketched how you would DERIVE this (on the board, using Euler’s theorem for the sin’s.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23</a:t>
            </a:fld>
            <a:endParaRPr 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a:t>
            </a:r>
            <a:r>
              <a:rPr lang="fr-FR" baseline="0" dirty="0" smtClean="0"/>
              <a:t>’</a:t>
            </a:r>
            <a:r>
              <a:rPr lang="en-US" baseline="0" dirty="0" smtClean="0"/>
              <a:t>12 Lecture 24</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So</a:t>
            </a:r>
            <a:r>
              <a:rPr lang="en-US" baseline="0" dirty="0"/>
              <a:t> at this point I’m </a:t>
            </a:r>
            <a:r>
              <a:rPr lang="en-US" baseline="0" dirty="0" smtClean="0"/>
              <a:t>emphasizing </a:t>
            </a:r>
            <a:r>
              <a:rPr lang="en-US" baseline="0" dirty="0"/>
              <a:t>that this is how we think about the “inner product of functions”. A student asked me how I interpret this, because they think of the dot product of vectors as “how much a vector points in the other vector’s direction”. I liked that, and pointed out that this is called an “overlap integral”. Pointed out that two identical function have perfect overlap. So this was good, deepening the analogy.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24</a:t>
            </a:fld>
            <a:endParaRPr 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a:t>
            </a:r>
            <a:r>
              <a:rPr lang="fr-FR" baseline="0" dirty="0" smtClean="0"/>
              <a:t>’</a:t>
            </a:r>
            <a:r>
              <a:rPr lang="en-US" baseline="0" dirty="0" smtClean="0"/>
              <a:t>12 Lecture 24</a:t>
            </a:r>
            <a:endParaRPr lang="en-US" dirty="0" smtClean="0"/>
          </a:p>
          <a:p>
            <a:endParaRPr lang="en-US" dirty="0"/>
          </a:p>
          <a:p>
            <a:endParaRPr lang="en-US" dirty="0"/>
          </a:p>
          <a:p>
            <a:r>
              <a:rPr lang="en-US" dirty="0"/>
              <a:t>Talked them through</a:t>
            </a:r>
            <a:r>
              <a:rPr lang="en-US" baseline="0" dirty="0"/>
              <a:t> this – I had pretty much just TOLD them what it suggested, but still it was good to have students say the words, that our “sin functions” are playing to role of ORTHOGONAL basis functions.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25</a:t>
            </a:fld>
            <a:endParaRPr 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a:t>
            </a:r>
            <a:r>
              <a:rPr lang="fr-FR" baseline="0" dirty="0" smtClean="0"/>
              <a:t>’</a:t>
            </a:r>
            <a:r>
              <a:rPr lang="en-US" baseline="0" dirty="0" smtClean="0"/>
              <a:t>12 Lecture 24</a:t>
            </a:r>
            <a:endParaRPr lang="en-US" dirty="0" smtClean="0"/>
          </a:p>
          <a:p>
            <a:endParaRPr lang="en-US" dirty="0"/>
          </a:p>
          <a:p>
            <a:r>
              <a:rPr lang="en-US" dirty="0"/>
              <a:t>I’m glad I animated the </a:t>
            </a:r>
            <a:r>
              <a:rPr lang="en-US" dirty="0" err="1"/>
              <a:t>Kronecker</a:t>
            </a:r>
            <a:r>
              <a:rPr lang="en-US" dirty="0"/>
              <a:t> delta – I asked</a:t>
            </a:r>
            <a:r>
              <a:rPr lang="en-US" baseline="0" dirty="0"/>
              <a:t> how many had seen it, and almost none had, this is new! So, we’re adding some “cognitive </a:t>
            </a:r>
            <a:r>
              <a:rPr lang="en-US" baseline="0" dirty="0" err="1"/>
              <a:t>load”here</a:t>
            </a:r>
            <a:r>
              <a:rPr lang="en-US" baseline="0" dirty="0"/>
              <a:t>, but this is a good intro. I took my time, kept asking them about the delta (e.g. in the 2</a:t>
            </a:r>
            <a:r>
              <a:rPr lang="en-US" baseline="30000" dirty="0"/>
              <a:t>nd</a:t>
            </a:r>
            <a:r>
              <a:rPr lang="en-US" baseline="0" dirty="0"/>
              <a:t> equation, it’s animated, so I made the class predict the form of the delta before I showed it)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26</a:t>
            </a:fld>
            <a:endParaRPr 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a:t>
            </a:r>
            <a:r>
              <a:rPr lang="fr-FR" baseline="0" dirty="0" smtClean="0"/>
              <a:t>’</a:t>
            </a:r>
            <a:r>
              <a:rPr lang="en-US" baseline="0" dirty="0" smtClean="0"/>
              <a:t>12 Lecture 24</a:t>
            </a:r>
            <a:endParaRPr lang="en-US" dirty="0" smtClean="0"/>
          </a:p>
          <a:p>
            <a:endParaRPr lang="en-US" dirty="0"/>
          </a:p>
          <a:p>
            <a:endParaRPr lang="en-US" dirty="0"/>
          </a:p>
          <a:p>
            <a:r>
              <a:rPr lang="en-US" dirty="0"/>
              <a:t>And again, at the bottom,</a:t>
            </a:r>
            <a:r>
              <a:rPr lang="en-US" baseline="0" dirty="0"/>
              <a:t> big pause to have THEM generate it. (It happened to be on the board, but that was fine). This seemed to be working, people talked me through it and got it. I pointed out what we’ve done here – they can now GENERATE the formula at the bottom of the page (next year in the middle of an E&amp;M exam) without a crib sheet, just by thinking this way, in analogy to the familiar formula at the top of the page. </a:t>
            </a:r>
            <a:endParaRPr lang="en-US" baseline="0" dirty="0" smtClean="0"/>
          </a:p>
          <a:p>
            <a:endParaRPr lang="en-US" baseline="0" dirty="0" smtClean="0"/>
          </a:p>
          <a:p>
            <a:r>
              <a:rPr lang="en-US" baseline="0" dirty="0" smtClean="0"/>
              <a:t>The question marks at the end indicate we’ve proven nothing yet, this is conjecture by analogy. </a:t>
            </a:r>
          </a:p>
          <a:p>
            <a:r>
              <a:rPr lang="en-US" baseline="0" dirty="0" smtClean="0"/>
              <a:t>So what’s next? Let’s DERIVE it… That’s Fourier’s trick</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27</a:t>
            </a:fld>
            <a:endParaRPr 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a:t>
            </a:r>
            <a:r>
              <a:rPr lang="fr-FR" baseline="0" dirty="0" smtClean="0"/>
              <a:t>’</a:t>
            </a:r>
            <a:r>
              <a:rPr lang="en-US" baseline="0" dirty="0" smtClean="0"/>
              <a:t>12 Lecture 24</a:t>
            </a:r>
            <a:endParaRPr lang="en-US" dirty="0" smtClean="0"/>
          </a:p>
          <a:p>
            <a:endParaRPr lang="en-US" dirty="0"/>
          </a:p>
          <a:p>
            <a:r>
              <a:rPr lang="en-US" dirty="0"/>
              <a:t>Walked</a:t>
            </a:r>
            <a:r>
              <a:rPr lang="en-US" baseline="0" dirty="0"/>
              <a:t> through very slowly, had THEM predict each step. I described the IDEA of Fourier’s trick at the start, then walked through. Got them to note that we had our </a:t>
            </a:r>
            <a:r>
              <a:rPr lang="en-US" baseline="0" dirty="0" err="1"/>
              <a:t>Kronecker</a:t>
            </a:r>
            <a:r>
              <a:rPr lang="en-US" baseline="0" dirty="0"/>
              <a:t> delta. Paused at the end for the next clicker question.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28</a:t>
            </a:fld>
            <a:endParaRPr 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a:t>
            </a:r>
            <a:r>
              <a:rPr lang="fr-FR" baseline="0" dirty="0" smtClean="0"/>
              <a:t>’</a:t>
            </a:r>
            <a:r>
              <a:rPr lang="en-US" baseline="0" dirty="0" smtClean="0"/>
              <a:t>12 Lecture 24</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7, 20,[[64]], 5, 3</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Last year:   </a:t>
            </a:r>
            <a:r>
              <a:rPr lang="en-US" dirty="0" smtClean="0"/>
              <a:t>3, 10, [82],</a:t>
            </a:r>
            <a:r>
              <a:rPr lang="en-US" baseline="0" dirty="0" smtClean="0"/>
              <a:t> 5, 0</a:t>
            </a:r>
          </a:p>
          <a:p>
            <a:endParaRPr lang="en-US" baseline="0" dirty="0" smtClean="0"/>
          </a:p>
          <a:p>
            <a:r>
              <a:rPr lang="en-US" baseline="0" dirty="0" smtClean="0"/>
              <a:t>Very glad I did this, good practice in this notation. We had a nice discussion about why C is right, and B is wrong, even though “</a:t>
            </a:r>
            <a:r>
              <a:rPr lang="en-US" baseline="0" dirty="0" err="1" smtClean="0"/>
              <a:t>i</a:t>
            </a:r>
            <a:r>
              <a:rPr lang="en-US" baseline="0" dirty="0" smtClean="0"/>
              <a:t>=j”. Talked about dummy index. Talked through a specific example and pointed out what that sum really MEANS, effectively writing it out... </a:t>
            </a:r>
          </a:p>
          <a:p>
            <a:endParaRPr lang="en-US" baseline="0" dirty="0" smtClean="0"/>
          </a:p>
          <a:p>
            <a:r>
              <a:rPr lang="en-US" baseline="0" dirty="0" smtClean="0"/>
              <a:t>This is where I got to in </a:t>
            </a:r>
            <a:r>
              <a:rPr lang="en-US" baseline="0" dirty="0" err="1" smtClean="0"/>
              <a:t>Sp</a:t>
            </a:r>
            <a:r>
              <a:rPr lang="en-US" baseline="0" dirty="0" smtClean="0"/>
              <a:t> </a:t>
            </a:r>
            <a:r>
              <a:rPr lang="fr-FR" baseline="0" dirty="0" smtClean="0"/>
              <a:t>’</a:t>
            </a:r>
            <a:r>
              <a:rPr lang="en-US" baseline="0" dirty="0" smtClean="0"/>
              <a:t>12 at the end of class, not the best place to stop, we’re nearing a punch line but not there yet.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29</a:t>
            </a:fld>
            <a:endParaRPr 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#25</a:t>
            </a:r>
          </a:p>
          <a:p>
            <a:endParaRPr lang="en-US" dirty="0"/>
          </a:p>
          <a:p>
            <a:r>
              <a:rPr lang="en-US" dirty="0"/>
              <a:t>Reminded</a:t>
            </a:r>
            <a:r>
              <a:rPr lang="en-US" baseline="0" dirty="0"/>
              <a:t> them that we just completed the last step of this proof, and then emphasized that they *already know this answer very well*. So, step back see the forest for the trees, what was the idea of Fourier’s trick, what did it do for us. Someone asked why we went through this agony to get such a simple/known outcome, and others immediately realized that we could use it for the Fourier series too.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30</a:t>
            </a:fld>
            <a:endParaRPr 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smtClean="0"/>
              <a:t>SJP,</a:t>
            </a:r>
            <a:r>
              <a:rPr lang="en-US" baseline="0" dirty="0" smtClean="0"/>
              <a:t> </a:t>
            </a:r>
            <a:r>
              <a:rPr lang="en-US" baseline="0" dirty="0" err="1" smtClean="0"/>
              <a:t>Sp</a:t>
            </a:r>
            <a:r>
              <a:rPr lang="en-US" baseline="0" dirty="0" smtClean="0"/>
              <a:t> ‘12</a:t>
            </a:r>
            <a:r>
              <a:rPr lang="en-US" dirty="0" smtClean="0"/>
              <a:t> Lecture #23</a:t>
            </a:r>
          </a:p>
          <a:p>
            <a:pPr defTabSz="966612" eaLnBrk="1" hangingPunct="1">
              <a:defRPr/>
            </a:pPr>
            <a:r>
              <a:rPr lang="en-US" dirty="0" smtClean="0"/>
              <a:t>2012: silent:  0,</a:t>
            </a:r>
            <a:r>
              <a:rPr lang="en-US" baseline="0" dirty="0" smtClean="0"/>
              <a:t> 8, [[83]], 8, 0</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2011:  0</a:t>
            </a:r>
            <a:r>
              <a:rPr lang="en-US" dirty="0"/>
              <a:t>,</a:t>
            </a:r>
            <a:r>
              <a:rPr lang="en-US" baseline="0" dirty="0"/>
              <a:t> 10, [81], 10, 0</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I asked if everyone know what even and odd functions were. I said</a:t>
            </a:r>
            <a:r>
              <a:rPr lang="en-US" baseline="0" dirty="0"/>
              <a:t> “raise your hand if you’re not totally familiar with this” None went up. So, asked this as “individual” question. The vote was about 67% correct so I encouraged them to talk, and it went up to 80% correct. While the question was still up, I walked through e(x) = e(-x),  but o(x) = -o(-x) idea on the board.  </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a:t>
            </a:fld>
            <a:endParaRPr 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#25</a:t>
            </a:r>
          </a:p>
          <a:p>
            <a:endParaRPr lang="en-US" dirty="0"/>
          </a:p>
          <a:p>
            <a:r>
              <a:rPr lang="en-US" dirty="0"/>
              <a:t>Ran through this in analogy to the previous case, and had THEM call out what the trick should look like, what the “dot product” should</a:t>
            </a:r>
            <a:r>
              <a:rPr lang="en-US" baseline="0" dirty="0"/>
              <a:t> look like, what we are doing. This is a little nasty to do on </a:t>
            </a:r>
            <a:r>
              <a:rPr lang="en-US" baseline="0" dirty="0" err="1"/>
              <a:t>powerpoint</a:t>
            </a:r>
            <a:r>
              <a:rPr lang="en-US" baseline="0" dirty="0"/>
              <a:t>, but it seemed to work well, we went through it slowly. E.g. the last animation, I had them predict what the “integral of the sum” is...</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31</a:t>
            </a:fld>
            <a:endParaRPr 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#25</a:t>
            </a:r>
          </a:p>
          <a:p>
            <a:r>
              <a:rPr lang="en-US" dirty="0" smtClean="0"/>
              <a:t> </a:t>
            </a:r>
            <a:r>
              <a:rPr lang="en-US" dirty="0"/>
              <a:t>Class seemed to have no trouble</a:t>
            </a:r>
            <a:r>
              <a:rPr lang="en-US" baseline="0" dirty="0"/>
              <a:t> generating the 2</a:t>
            </a:r>
            <a:r>
              <a:rPr lang="en-US" baseline="30000" dirty="0"/>
              <a:t>nd</a:t>
            </a:r>
            <a:r>
              <a:rPr lang="en-US" baseline="0" dirty="0"/>
              <a:t> line. Pause for clicker question, it was quick</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32</a:t>
            </a:fld>
            <a:endParaRPr 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#25</a:t>
            </a:r>
          </a:p>
          <a:p>
            <a:endParaRPr lang="en-US" dirty="0"/>
          </a:p>
          <a:p>
            <a:r>
              <a:rPr lang="en-US" dirty="0"/>
              <a:t>100% correct, got a little round of applause!  I</a:t>
            </a:r>
            <a:r>
              <a:rPr lang="en-US" baseline="0" dirty="0"/>
              <a:t> predicted this, but glad that the shift in notation didn’t stump a single person</a:t>
            </a:r>
            <a:r>
              <a:rPr lang="en-US" baseline="0" dirty="0" smtClean="0"/>
              <a:t>.</a:t>
            </a:r>
          </a:p>
          <a:p>
            <a:r>
              <a:rPr lang="en-US" baseline="0" dirty="0" smtClean="0"/>
              <a:t>(Same result in </a:t>
            </a:r>
            <a:r>
              <a:rPr lang="en-US" baseline="0" dirty="0" err="1" smtClean="0"/>
              <a:t>Sp</a:t>
            </a:r>
            <a:r>
              <a:rPr lang="en-US" baseline="0" dirty="0" smtClean="0"/>
              <a:t> ‘11)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33</a:t>
            </a:fld>
            <a:endParaRPr lang="en-US">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#25</a:t>
            </a:r>
          </a:p>
          <a:p>
            <a:endParaRPr lang="en-US" dirty="0" smtClean="0"/>
          </a:p>
          <a:p>
            <a:r>
              <a:rPr lang="en-US" dirty="0" smtClean="0"/>
              <a:t>Finishing </a:t>
            </a:r>
            <a:r>
              <a:rPr lang="en-US" dirty="0"/>
              <a:t>up the proof of the equation</a:t>
            </a:r>
            <a:r>
              <a:rPr lang="en-US" baseline="0" dirty="0"/>
              <a:t> which had been given (like magic) in the last class, and had been on the board the whole time. </a:t>
            </a:r>
            <a:endParaRPr lang="en-US" baseline="0" dirty="0" smtClean="0"/>
          </a:p>
          <a:p>
            <a:endParaRPr lang="en-US" baseline="0" dirty="0" smtClean="0"/>
          </a:p>
          <a:p>
            <a:r>
              <a:rPr lang="en-US" baseline="0" dirty="0" smtClean="0"/>
              <a:t>Pause to summarize and wrap up. If they got lost in this “analogy to vectors” story, reassure them it’s fine. The formula on this slide, Fourier’s formula for the b’s, is enough for now. </a:t>
            </a:r>
          </a:p>
          <a:p>
            <a:r>
              <a:rPr lang="en-US" baseline="0" dirty="0" smtClean="0"/>
              <a:t>But the idea of Fourier’s trick will return in many guises. They’ll see this all again multiple times (E&amp;M, QM for sure)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34</a:t>
            </a:fld>
            <a:endParaRPr lang="en-US">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(Did not get to this one) </a:t>
            </a:r>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35</a:t>
            </a:fld>
            <a:endParaRPr lang="en-US">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‘11</a:t>
            </a:r>
            <a:r>
              <a:rPr lang="en-US" dirty="0"/>
              <a:t> Lecture #25</a:t>
            </a:r>
          </a:p>
          <a:p>
            <a:r>
              <a:rPr lang="en-US" dirty="0"/>
              <a:t>30, 59, </a:t>
            </a:r>
            <a:r>
              <a:rPr lang="en-US" dirty="0" smtClean="0"/>
              <a:t>5,5,0</a:t>
            </a:r>
          </a:p>
          <a:p>
            <a:r>
              <a:rPr lang="en-US" dirty="0" smtClean="0"/>
              <a:t>Didn’t bother with this in </a:t>
            </a:r>
            <a:r>
              <a:rPr lang="en-US" dirty="0" err="1" smtClean="0"/>
              <a:t>Sp</a:t>
            </a:r>
            <a:r>
              <a:rPr lang="en-US" dirty="0" smtClean="0"/>
              <a:t> ‘12, we were a lecture behind so I didn’t do any of it!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36</a:t>
            </a:fld>
            <a:endParaRPr lang="en-US">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#25</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5, [[93]], 0, 2, 0</a:t>
            </a:r>
          </a:p>
          <a:p>
            <a:r>
              <a:rPr lang="en-US" dirty="0" smtClean="0"/>
              <a:t>Last year:  15</a:t>
            </a:r>
            <a:r>
              <a:rPr lang="en-US" dirty="0"/>
              <a:t>, [78],</a:t>
            </a:r>
            <a:r>
              <a:rPr lang="en-US" dirty="0" smtClean="0"/>
              <a:t>2,2,2</a:t>
            </a:r>
          </a:p>
          <a:p>
            <a:r>
              <a:rPr lang="en-US" dirty="0" smtClean="0"/>
              <a:t>This year I set it up a little more clearly/explicitly. </a:t>
            </a:r>
            <a:endParaRPr lang="en-US" dirty="0"/>
          </a:p>
          <a:p>
            <a:endParaRPr lang="en-US" dirty="0"/>
          </a:p>
          <a:p>
            <a:r>
              <a:rPr lang="en-US" dirty="0"/>
              <a:t>This</a:t>
            </a:r>
            <a:r>
              <a:rPr lang="en-US" baseline="0" dirty="0"/>
              <a:t> was my intro to the delta function. I asked where the 0 answers came from. One said that in the limit that tau-&gt;0, the integration region vanishes, and therefore the integral must vanish.( I speculated that if you didn’t quite realize the intent (that the height scale as 1/tau) that you could indeed get 0). I did not hear a reason for C, D, or 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37</a:t>
            </a:fld>
            <a:endParaRPr lang="en-US">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time</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38</a:t>
            </a:fld>
            <a:endParaRPr lang="en-US">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a:t>
            </a:r>
            <a:r>
              <a:rPr lang="en-US" baseline="0" dirty="0" smtClean="0"/>
              <a:t>12</a:t>
            </a:r>
            <a:r>
              <a:rPr lang="en-US" dirty="0" smtClean="0"/>
              <a:t> </a:t>
            </a:r>
            <a:r>
              <a:rPr lang="en-US" dirty="0"/>
              <a:t>Lecture #</a:t>
            </a:r>
            <a:r>
              <a:rPr lang="en-US" dirty="0" smtClean="0"/>
              <a:t>25</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0, 3, [[88]], 9,</a:t>
            </a:r>
            <a:r>
              <a:rPr lang="en-US" baseline="0" dirty="0" smtClean="0"/>
              <a:t> 0</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Last year 0,0</a:t>
            </a:r>
            <a:r>
              <a:rPr lang="en-US" dirty="0"/>
              <a:t>,[100], 0, 0</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This</a:t>
            </a:r>
            <a:r>
              <a:rPr lang="en-US" baseline="0" dirty="0"/>
              <a:t> came immediately after lecture on the delta function (defined as limit, discussed integral, discussed integral of f(x) so the formula (integral[f(x)delta(x-a) dx] = f(a) was on board.</a:t>
            </a:r>
            <a:r>
              <a:rPr lang="en-US" baseline="0" dirty="0" smtClean="0"/>
              <a:t>) In 2012 this formula was NOT yet on the board, I wanted them to come up with the idea for themselves, and they (largely) did! I think I prefer </a:t>
            </a:r>
            <a:r>
              <a:rPr lang="en-US" baseline="0" dirty="0" err="1" smtClean="0"/>
              <a:t>thisnew</a:t>
            </a:r>
            <a:r>
              <a:rPr lang="en-US" baseline="0" dirty="0" smtClean="0"/>
              <a:t>  </a:t>
            </a:r>
            <a:r>
              <a:rPr lang="en-US" baseline="0" dirty="0" smtClean="0"/>
              <a:t>ordering. </a:t>
            </a: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smtClean="0"/>
              <a:t>2011:</a:t>
            </a:r>
            <a:r>
              <a:rPr lang="en-US" baseline="0" dirty="0" smtClean="0"/>
              <a:t>  </a:t>
            </a:r>
            <a:r>
              <a:rPr lang="en-US" dirty="0" smtClean="0"/>
              <a:t>Silently</a:t>
            </a:r>
            <a:r>
              <a:rPr lang="en-US" dirty="0"/>
              <a:t>,</a:t>
            </a:r>
            <a:r>
              <a:rPr lang="en-US" baseline="0" dirty="0"/>
              <a:t> t</a:t>
            </a:r>
            <a:r>
              <a:rPr lang="en-US" dirty="0"/>
              <a:t>his was</a:t>
            </a:r>
            <a:r>
              <a:rPr lang="en-US" baseline="0" dirty="0"/>
              <a:t> about 85% correct, so I told them to talk to their neighbor because ~5 people in the room had it wrong. And, in 30 seconds we got to 100% correct (which one student pointed out looks rather like a delta function histogram </a:t>
            </a:r>
            <a:r>
              <a:rPr lang="en-US" baseline="0" dirty="0">
                <a:sym typeface="Wingdings"/>
              </a:rPr>
              <a:t>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39</a:t>
            </a:fld>
            <a:endParaRPr lang="en-US">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a:t>
            </a:r>
            <a:r>
              <a:rPr lang="en-US" baseline="0" dirty="0" smtClean="0"/>
              <a:t>12</a:t>
            </a:r>
            <a:r>
              <a:rPr lang="en-US" dirty="0" smtClean="0"/>
              <a:t> </a:t>
            </a:r>
            <a:r>
              <a:rPr lang="en-US" dirty="0"/>
              <a:t>Lecture #25</a:t>
            </a:r>
          </a:p>
          <a:p>
            <a:endParaRPr lang="en-US" dirty="0"/>
          </a:p>
          <a:p>
            <a:r>
              <a:rPr lang="en-US" dirty="0"/>
              <a:t>Just had them shout</a:t>
            </a:r>
            <a:r>
              <a:rPr lang="en-US" baseline="0" dirty="0"/>
              <a:t> this out. (A,0</a:t>
            </a:r>
            <a:r>
              <a:rPr lang="en-US" baseline="0" dirty="0" smtClean="0"/>
              <a:t>), no problem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40</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smtClean="0"/>
              <a:t>SJP,</a:t>
            </a:r>
            <a:r>
              <a:rPr lang="en-US" baseline="0" dirty="0" smtClean="0"/>
              <a:t> </a:t>
            </a:r>
            <a:r>
              <a:rPr lang="en-US" baseline="0" dirty="0" err="1" smtClean="0"/>
              <a:t>Sp</a:t>
            </a:r>
            <a:r>
              <a:rPr lang="en-US" baseline="0" dirty="0" smtClean="0"/>
              <a:t> ‘12</a:t>
            </a:r>
            <a:r>
              <a:rPr lang="en-US" dirty="0" smtClean="0"/>
              <a:t> Lecture #23</a:t>
            </a:r>
          </a:p>
          <a:p>
            <a:pPr defTabSz="966612" eaLnBrk="1" hangingPunct="1">
              <a:defRPr/>
            </a:pPr>
            <a:r>
              <a:rPr lang="en-US" dirty="0" smtClean="0"/>
              <a:t>2012: 0, 19, [[70]], 2, 0</a:t>
            </a:r>
          </a:p>
          <a:p>
            <a:pPr defTabSz="966612" eaLnBrk="1" hangingPunct="1">
              <a:defRPr/>
            </a:pPr>
            <a:endParaRPr lang="en-US" dirty="0" smtClean="0"/>
          </a:p>
          <a:p>
            <a:r>
              <a:rPr lang="en-US" dirty="0" smtClean="0"/>
              <a:t>2011: </a:t>
            </a:r>
          </a:p>
          <a:p>
            <a:r>
              <a:rPr lang="en-US" dirty="0" smtClean="0"/>
              <a:t>2</a:t>
            </a:r>
            <a:r>
              <a:rPr lang="en-US" dirty="0"/>
              <a:t>,</a:t>
            </a:r>
            <a:r>
              <a:rPr lang="en-US" baseline="0" dirty="0"/>
              <a:t> 20, [66], 9, 2 (silent, 1 minute)</a:t>
            </a:r>
          </a:p>
          <a:p>
            <a:r>
              <a:rPr lang="en-US" baseline="0" dirty="0"/>
              <a:t>0, 8, [90], 3, 0  (talking, 1 more minute)</a:t>
            </a:r>
          </a:p>
          <a:p>
            <a:r>
              <a:rPr lang="en-US" baseline="0" dirty="0"/>
              <a:t> </a:t>
            </a:r>
          </a:p>
          <a:p>
            <a:r>
              <a:rPr lang="en-US" baseline="0" dirty="0"/>
              <a:t>After the last, I said “let’s just make sure everyone is really on board”. Sure enough on their own, several of these tripped them up. We talked through all 4, the minus signs and odd numbers thrown in there were confusing some of them. Several could not articulate what e^2x was, finally someone said “neither” and explained it. </a:t>
            </a:r>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4</a:t>
            </a:fld>
            <a:endParaRPr lang="en-US">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#25</a:t>
            </a:r>
          </a:p>
          <a:p>
            <a:endParaRPr lang="en-US" dirty="0" smtClean="0"/>
          </a:p>
          <a:p>
            <a:r>
              <a:rPr lang="en-US" dirty="0" smtClean="0"/>
              <a:t>Had </a:t>
            </a:r>
            <a:r>
              <a:rPr lang="en-US" dirty="0"/>
              <a:t>them shout</a:t>
            </a:r>
            <a:r>
              <a:rPr lang="en-US" baseline="0" dirty="0"/>
              <a:t> this out. (B, 1) Lots of participation, no apparent issues (we discussed the fact that the limit doesn’t matter as long as the delta function’s zero is “spanned”)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41</a:t>
            </a:fld>
            <a:endParaRPr lang="en-US">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2012: I had NOT discussed the issue of the</a:t>
            </a:r>
            <a:r>
              <a:rPr lang="en-US" baseline="0" dirty="0" smtClean="0"/>
              <a:t> limits this year, did some hand raising, and got about 1/5 of the class voting for 4. But as soon as I pointed out the limits, and pointed to the graphical representation on the board, I saw some head slaps. So I think this is also effective! </a:t>
            </a:r>
            <a:r>
              <a:rPr lang="en-US" baseline="0" dirty="0" smtClean="0"/>
              <a:t> Maybe just let them click. </a:t>
            </a:r>
            <a:endParaRPr lang="en-US" dirty="0" smtClean="0"/>
          </a:p>
          <a:p>
            <a:endParaRPr lang="en-US" dirty="0" smtClean="0"/>
          </a:p>
          <a:p>
            <a:r>
              <a:rPr lang="en-US" dirty="0" smtClean="0"/>
              <a:t>2011: Shouted </a:t>
            </a:r>
            <a:r>
              <a:rPr lang="en-US" dirty="0"/>
              <a:t>this one out.  (A,0) Class is doing fine,</a:t>
            </a:r>
            <a:r>
              <a:rPr lang="en-US" baseline="0" dirty="0"/>
              <a:t> far as I can </a:t>
            </a:r>
            <a:r>
              <a:rPr lang="en-US" baseline="0" dirty="0" err="1"/>
              <a:t>tell.I</a:t>
            </a:r>
            <a:r>
              <a:rPr lang="en-US" baseline="0" dirty="0"/>
              <a:t> heard one or two “4”’s, but mostly, lots of students noted the issue here, that we did not span x=-2.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42</a:t>
            </a:fld>
            <a:endParaRPr lang="en-US">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‘11</a:t>
            </a:r>
            <a:r>
              <a:rPr lang="en-US" dirty="0"/>
              <a:t> Lecture #25</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Shouted</a:t>
            </a:r>
            <a:r>
              <a:rPr lang="en-US" baseline="0" dirty="0"/>
              <a:t> this one out.  (C, 4) </a:t>
            </a:r>
            <a:endParaRPr lang="en-US" baseline="0" dirty="0" smtClean="0"/>
          </a:p>
          <a:p>
            <a:r>
              <a:rPr lang="en-US" baseline="0" dirty="0" smtClean="0"/>
              <a:t>(Just follows up/confirms the previous one, not worrying about the limit issue)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43</a:t>
            </a:fld>
            <a:endParaRPr lang="en-US">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‘11</a:t>
            </a:r>
            <a:r>
              <a:rPr lang="en-US" dirty="0"/>
              <a:t> Lecture #25</a:t>
            </a:r>
          </a:p>
          <a:p>
            <a:r>
              <a:rPr lang="en-US" dirty="0" smtClean="0"/>
              <a:t>2011:  0,0</a:t>
            </a:r>
            <a:r>
              <a:rPr lang="en-US" dirty="0"/>
              <a:t>,[69],</a:t>
            </a:r>
            <a:r>
              <a:rPr lang="en-US" dirty="0" smtClean="0"/>
              <a:t>28,3</a:t>
            </a:r>
          </a:p>
          <a:p>
            <a:r>
              <a:rPr lang="en-US" dirty="0" smtClean="0"/>
              <a:t>No time to click in 2012. </a:t>
            </a:r>
            <a:endParaRPr lang="en-US" dirty="0"/>
          </a:p>
          <a:p>
            <a:endParaRPr lang="en-US" dirty="0"/>
          </a:p>
          <a:p>
            <a:r>
              <a:rPr lang="en-US" dirty="0"/>
              <a:t>This one generated good discussion. (The</a:t>
            </a:r>
            <a:r>
              <a:rPr lang="en-US" baseline="0" dirty="0"/>
              <a:t> one person voting “different” wondered if it vanished, but he couldn’t articulate why he thought that). Lots of argument for negative 4, due to the sign flip in the delta function. I talked about our pictorial “limit” definition of the delta function </a:t>
            </a:r>
            <a:r>
              <a:rPr lang="en-US" baseline="0" dirty="0" smtClean="0"/>
              <a:t>as a </a:t>
            </a:r>
            <a:r>
              <a:rPr lang="en-US" baseline="0" dirty="0"/>
              <a:t>limit of even functions, so that delta(x)=delta(-x), and thus the 2-x could just as well be x-2. I also argued that the delta function and x^2 are both intrinsically positive functions. (Our discussion of “even </a:t>
            </a:r>
            <a:r>
              <a:rPr lang="en-US" baseline="0" dirty="0" err="1"/>
              <a:t>vs</a:t>
            </a:r>
            <a:r>
              <a:rPr lang="en-US" baseline="0" dirty="0"/>
              <a:t> odd” was good, and someone pointed out that delta(x)=-delta(x) is true, at least, for all x away from 0. But another pointed out that the integral of odd functions vanishes, whereas the integral of delta clearly does not, so it cannot be odd!)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44</a:t>
            </a:fld>
            <a:endParaRPr lang="en-US">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‘11</a:t>
            </a:r>
            <a:r>
              <a:rPr lang="en-US" dirty="0"/>
              <a:t> Lecture #</a:t>
            </a:r>
            <a:r>
              <a:rPr lang="en-US" dirty="0" smtClean="0"/>
              <a:t>25</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(quick this year, we had already “derived” this in an</a:t>
            </a:r>
            <a:r>
              <a:rPr lang="en-US" baseline="0" dirty="0" smtClean="0"/>
              <a:t> early CT, no time to </a:t>
            </a:r>
            <a:r>
              <a:rPr lang="en-US" baseline="0" dirty="0" smtClean="0"/>
              <a:t>delve in </a:t>
            </a:r>
            <a:r>
              <a:rPr lang="en-US" baseline="0" dirty="0" smtClean="0"/>
              <a:t>or vote) </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 animated</a:t>
            </a:r>
            <a:r>
              <a:rPr lang="en-US" baseline="0" dirty="0" smtClean="0"/>
              <a:t> this slide, and asked all students to write down the integral at the top in their notebook. Many did, and then I pointed out that this is just a change of dummy index from what we already had on the board. I also pointed out this notation is perhaps how they will see the delta function in the future...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45</a:t>
            </a:fld>
            <a:endParaRPr lang="en-US">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t>
            </a:r>
            <a:r>
              <a:rPr lang="en-US" dirty="0" err="1" smtClean="0"/>
              <a:t>Sp</a:t>
            </a:r>
            <a:r>
              <a:rPr lang="en-US" dirty="0" smtClean="0"/>
              <a:t> ‘12 no time!)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dirty="0"/>
              <a:t>,</a:t>
            </a:r>
            <a:r>
              <a:rPr lang="en-US" baseline="0" dirty="0"/>
              <a:t> </a:t>
            </a:r>
            <a:r>
              <a:rPr lang="en-US" baseline="0" dirty="0" err="1"/>
              <a:t>Sp</a:t>
            </a:r>
            <a:r>
              <a:rPr lang="en-US" baseline="0" dirty="0"/>
              <a:t> ‘11</a:t>
            </a:r>
            <a:r>
              <a:rPr lang="en-US" dirty="0"/>
              <a:t> Lecture #25</a:t>
            </a:r>
          </a:p>
          <a:p>
            <a:r>
              <a:rPr lang="en-US" dirty="0"/>
              <a:t>16, [49], 32, 0, 3</a:t>
            </a:r>
          </a:p>
          <a:p>
            <a:endParaRPr lang="en-US" dirty="0"/>
          </a:p>
          <a:p>
            <a:endParaRPr lang="en-US" dirty="0"/>
          </a:p>
          <a:p>
            <a:endParaRPr lang="en-US" baseline="0" dirty="0"/>
          </a:p>
          <a:p>
            <a:r>
              <a:rPr lang="en-US" baseline="0" dirty="0"/>
              <a:t>Then on to the question itself. They were definitely struggling with this, so I walked through the example on the board without any f(t), just integral delta(t)</a:t>
            </a:r>
            <a:r>
              <a:rPr lang="en-US" baseline="0" dirty="0" err="1"/>
              <a:t>dt</a:t>
            </a:r>
            <a:r>
              <a:rPr lang="en-US" baseline="0" dirty="0"/>
              <a:t> = 1, and got them to argue the answer. I then went back to my original drawing of the limiting process, where the height was 1/tau, and that made several students go “</a:t>
            </a:r>
            <a:r>
              <a:rPr lang="en-US" baseline="0" dirty="0" err="1"/>
              <a:t>ahh</a:t>
            </a:r>
            <a:r>
              <a:rPr lang="en-US" baseline="0" dirty="0"/>
              <a:t>”. </a:t>
            </a:r>
            <a:r>
              <a:rPr lang="en-US" baseline="0" dirty="0" smtClean="0"/>
              <a:t>(See next slide for an animation)</a:t>
            </a: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46</a:t>
            </a:fld>
            <a:endParaRPr lang="en-US">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#25</a:t>
            </a:r>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47</a:t>
            </a:fld>
            <a:endParaRPr lang="en-US">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‘11</a:t>
            </a:r>
            <a:r>
              <a:rPr lang="en-US" dirty="0"/>
              <a:t> Lecture #</a:t>
            </a:r>
            <a:r>
              <a:rPr lang="en-US" dirty="0" smtClean="0"/>
              <a:t>26</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 (Long intro, discussing need for,</a:t>
            </a:r>
            <a:r>
              <a:rPr lang="en-US" baseline="0" dirty="0"/>
              <a:t> and character of, PDE’s, including many of the more common </a:t>
            </a:r>
            <a:r>
              <a:rPr lang="en-US" baseline="0" dirty="0" smtClean="0"/>
              <a:t>ones. See notes, I get them to call out their “favorite” PDE’s, including Schrodinger, wave equation, this year I got “heat equation”, and Laplace’s equation. I talk through all of them, little sense/making sketching where they come from (like, wave equation is just “F=ma” for a mass on a springy-string)  I also discuss the generalization from 1D to 2 or 3D by converting d^2/dx^2 to del^2, explaining why that notation. For the wave equation, and the diffusion equation, I try to justify that “spatial variation leads to time variation, and vice versa”, just again trying to make sense of it, so they aren’t total black boxes. </a:t>
            </a:r>
          </a:p>
          <a:p>
            <a:endParaRPr lang="en-US" baseline="0" dirty="0" smtClean="0"/>
          </a:p>
          <a:p>
            <a:r>
              <a:rPr lang="en-US" baseline="0" dirty="0" smtClean="0"/>
              <a:t>Also like to talk about difference with ODE’s, in that you need to know the BC’s right up front, you can’t even write a “general solution” to a PDE without knowing something about the boundaries in most cases. </a:t>
            </a:r>
          </a:p>
          <a:p>
            <a:endParaRPr lang="en-US" baseline="0" dirty="0" smtClean="0"/>
          </a:p>
          <a:p>
            <a:r>
              <a:rPr lang="en-US" baseline="0" dirty="0" smtClean="0"/>
              <a:t>Note some commonalities and differences in the PDEs on the board, (e.g. Schrodinger and diffusion have very similar “look” to them, 2 spatial </a:t>
            </a:r>
            <a:r>
              <a:rPr lang="en-US" baseline="0" dirty="0" err="1" smtClean="0"/>
              <a:t>derivs</a:t>
            </a:r>
            <a:r>
              <a:rPr lang="en-US" baseline="0" dirty="0" smtClean="0"/>
              <a:t> = 1 temporal </a:t>
            </a:r>
            <a:r>
              <a:rPr lang="en-US" baseline="0" dirty="0" err="1" smtClean="0"/>
              <a:t>deriv</a:t>
            </a:r>
            <a:r>
              <a:rPr lang="en-US" baseline="0" dirty="0" smtClean="0"/>
              <a:t>), and indeed lots of common math in solutions. </a:t>
            </a:r>
          </a:p>
          <a:p>
            <a:endParaRPr lang="en-US" baseline="0" dirty="0" smtClean="0"/>
          </a:p>
          <a:p>
            <a:r>
              <a:rPr lang="en-US" baseline="0" dirty="0" smtClean="0"/>
              <a:t>I then focus in on heat equation. Discuss “physics” of the unit-</a:t>
            </a:r>
            <a:r>
              <a:rPr lang="en-US" baseline="0" dirty="0" err="1" smtClean="0"/>
              <a:t>ful</a:t>
            </a:r>
            <a:r>
              <a:rPr lang="en-US" baseline="0" dirty="0" smtClean="0"/>
              <a:t> coefficient in the equation, (make sense of what information it contains, big constant -&gt; strong “diffusion” of heat)  Talk about steady state, get them to realize that </a:t>
            </a:r>
            <a:r>
              <a:rPr lang="en-US" baseline="0" dirty="0" err="1" smtClean="0"/>
              <a:t>dT</a:t>
            </a:r>
            <a:r>
              <a:rPr lang="en-US" baseline="0" dirty="0" smtClean="0"/>
              <a:t>/</a:t>
            </a:r>
            <a:r>
              <a:rPr lang="en-US" baseline="0" dirty="0" err="1" smtClean="0"/>
              <a:t>dt</a:t>
            </a:r>
            <a:r>
              <a:rPr lang="en-US" baseline="0" dirty="0" smtClean="0"/>
              <a:t> can vanish when things </a:t>
            </a:r>
            <a:r>
              <a:rPr lang="en-US" baseline="0" dirty="0" err="1" smtClean="0"/>
              <a:t>stablize</a:t>
            </a:r>
            <a:r>
              <a:rPr lang="en-US" baseline="0" dirty="0" smtClean="0"/>
              <a:t> over time. Make a concrete example, e.g. in one dimension, a rod with temperature baths on the edges to talk more concretely. We’re going to “derive” (at least heuristically) the diffusion equation for temperature, starting from  basic intuitions and by introducing H(</a:t>
            </a:r>
            <a:r>
              <a:rPr lang="en-US" baseline="0" dirty="0" err="1" smtClean="0"/>
              <a:t>x,t</a:t>
            </a:r>
            <a:r>
              <a:rPr lang="en-US" baseline="0" dirty="0" smtClean="0"/>
              <a:t>), “joules/sec”, heat flow. (See lecture notes, I tried to make this a very interactive lecture, see also next </a:t>
            </a:r>
            <a:r>
              <a:rPr lang="en-US" baseline="0" dirty="0" err="1" smtClean="0"/>
              <a:t>powerpoints</a:t>
            </a:r>
            <a:r>
              <a:rPr lang="en-US" baseline="0" dirty="0" smtClean="0"/>
              <a:t>) </a:t>
            </a:r>
          </a:p>
          <a:p>
            <a:endParaRPr lang="en-US" baseline="0" dirty="0" smtClean="0"/>
          </a:p>
          <a:p>
            <a:r>
              <a:rPr lang="en-US" baseline="0" dirty="0" smtClean="0"/>
              <a:t>(At end of all this, I get back to Laplace’s equation, point out its equivalent for voltage in E&amp;M. )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48</a:t>
            </a:fld>
            <a:endParaRPr lang="en-US">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‘11</a:t>
            </a:r>
            <a:r>
              <a:rPr lang="en-US" dirty="0"/>
              <a:t> Lecture #26</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[[56]], 4, 2, 18, 20</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Sp</a:t>
            </a:r>
            <a:r>
              <a:rPr lang="en-US" dirty="0" smtClean="0"/>
              <a:t> 11’: [</a:t>
            </a:r>
            <a:r>
              <a:rPr lang="en-US" dirty="0"/>
              <a:t>65</a:t>
            </a:r>
            <a:r>
              <a:rPr lang="en-US" dirty="0" smtClean="0"/>
              <a:t>],</a:t>
            </a:r>
            <a:r>
              <a:rPr lang="en-US" dirty="0"/>
              <a:t>0,3,3,30</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Start</a:t>
            </a:r>
            <a:r>
              <a:rPr lang="en-US" baseline="0" dirty="0"/>
              <a:t> of class question. Many voted E because they thought A and D were both ok. </a:t>
            </a:r>
            <a:r>
              <a:rPr lang="en-US" baseline="0" dirty="0" smtClean="0"/>
              <a:t> I worked it out in detail, to try to convince them that A is correct, and C/D are NOT, they don’t solve the ODE. (The fact that C is not fully general makes it doubly wrong). Signs matter, exponentials are quite different functions than sin/</a:t>
            </a:r>
            <a:r>
              <a:rPr lang="en-US" baseline="0" dirty="0" err="1" smtClean="0"/>
              <a:t>cos’s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49</a:t>
            </a:fld>
            <a:endParaRPr lang="en-US">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(Skipped – but we discussed it. I asked them,</a:t>
            </a:r>
            <a:r>
              <a:rPr lang="en-US" baseline="0"/>
              <a:t> on the previous slide, what you have to change to get the sin’s and cos’s solution) </a:t>
            </a:r>
            <a:endParaRPr lang="en-US"/>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50</a:t>
            </a:fld>
            <a:endParaRPr 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a:t>
            </a:r>
            <a:r>
              <a:rPr lang="en-US" baseline="0"/>
              <a:t> time. Kind of cute, it’s neither, not sure what they would have said. </a:t>
            </a:r>
            <a:endParaRPr lang="en-US"/>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sequence of slides may take up too much time, possibly unneeded. But, I felt uncomfortable</a:t>
            </a:r>
            <a:r>
              <a:rPr lang="en-US" baseline="0" dirty="0" smtClean="0"/>
              <a:t> simply HANDING them Laplace’s equation with no motivation, no specific example or derivation. So I thought this would take them through one example, and might serve as a justification of why we might care about PDEs and also one example of where they come from. </a:t>
            </a:r>
            <a:endParaRPr lang="en-US" dirty="0" smtClean="0"/>
          </a:p>
          <a:p>
            <a:endParaRPr lang="en-US" dirty="0" smtClean="0"/>
          </a:p>
          <a:p>
            <a:r>
              <a:rPr lang="en-US" dirty="0" smtClean="0"/>
              <a:t>(</a:t>
            </a:r>
            <a:r>
              <a:rPr lang="en-US" dirty="0" smtClean="0"/>
              <a:t>New slide, untested,</a:t>
            </a:r>
            <a:r>
              <a:rPr lang="en-US" baseline="0" dirty="0" smtClean="0"/>
              <a:t> to use next year) </a:t>
            </a:r>
            <a:endParaRPr lang="en-US" baseline="0" dirty="0" smtClean="0"/>
          </a:p>
          <a:p>
            <a:endParaRPr lang="en-US" baseline="0" dirty="0" smtClean="0"/>
          </a:p>
          <a:p>
            <a:endParaRPr lang="en-US" baseline="0" dirty="0" smtClean="0"/>
          </a:p>
          <a:p>
            <a:endParaRPr lang="en-US" baseline="0" dirty="0" smtClean="0"/>
          </a:p>
          <a:p>
            <a:r>
              <a:rPr lang="en-US" baseline="0" dirty="0" smtClean="0"/>
              <a:t>I’m expecting temperature to be obvious enough! </a:t>
            </a:r>
            <a:r>
              <a:rPr lang="en-US" baseline="0" dirty="0" smtClean="0"/>
              <a:t>(But, is it both? Average? Difference? And what else, which dimensions matter? How about materials?) Just brainstorming here, next slide(s) will get into the functional dependences.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51</a:t>
            </a:fld>
            <a:endParaRPr lang="en-US">
              <a:solidFill>
                <a:srgbClr val="000000"/>
              </a:solidFill>
            </a:endParaRPr>
          </a:p>
        </p:txBody>
      </p:sp>
    </p:spTree>
    <p:extLst>
      <p:ext uri="{BB962C8B-B14F-4D97-AF65-F5344CB8AC3E}">
        <p14:creationId xmlns:p14="http://schemas.microsoft.com/office/powerpoint/2010/main" val="5977622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(New slide, untested,</a:t>
            </a:r>
            <a:r>
              <a:rPr lang="en-US" baseline="0" dirty="0" smtClean="0"/>
              <a:t> to use next year) </a:t>
            </a:r>
            <a:endParaRPr lang="en-US" dirty="0" smtClean="0"/>
          </a:p>
          <a:p>
            <a:endParaRPr lang="en-US" dirty="0" smtClean="0"/>
          </a:p>
          <a:p>
            <a:r>
              <a:rPr lang="en-US" dirty="0" smtClean="0"/>
              <a:t>Answer is B</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52</a:t>
            </a:fld>
            <a:endParaRPr lang="en-US">
              <a:solidFill>
                <a:srgbClr val="000000"/>
              </a:solidFill>
            </a:endParaRPr>
          </a:p>
        </p:txBody>
      </p:sp>
    </p:spTree>
    <p:extLst>
      <p:ext uri="{BB962C8B-B14F-4D97-AF65-F5344CB8AC3E}">
        <p14:creationId xmlns:p14="http://schemas.microsoft.com/office/powerpoint/2010/main" val="28406901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(New slide, untested,</a:t>
            </a:r>
            <a:r>
              <a:rPr lang="en-US" baseline="0" dirty="0" smtClean="0"/>
              <a:t> to use next year) </a:t>
            </a:r>
            <a:endParaRPr lang="en-US" dirty="0" smtClean="0"/>
          </a:p>
          <a:p>
            <a:endParaRPr lang="en-US" dirty="0" smtClean="0"/>
          </a:p>
          <a:p>
            <a:r>
              <a:rPr lang="en-US" dirty="0" smtClean="0"/>
              <a:t>Answer is </a:t>
            </a:r>
            <a:r>
              <a:rPr lang="en-US" b="1" dirty="0" smtClean="0"/>
              <a:t>B</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53</a:t>
            </a:fld>
            <a:endParaRPr lang="en-US">
              <a:solidFill>
                <a:srgbClr val="000000"/>
              </a:solidFill>
            </a:endParaRPr>
          </a:p>
        </p:txBody>
      </p:sp>
    </p:spTree>
    <p:extLst>
      <p:ext uri="{BB962C8B-B14F-4D97-AF65-F5344CB8AC3E}">
        <p14:creationId xmlns:p14="http://schemas.microsoft.com/office/powerpoint/2010/main" val="40684153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(New slide, untested,</a:t>
            </a:r>
            <a:r>
              <a:rPr lang="en-US" baseline="0" dirty="0" smtClean="0"/>
              <a:t> to use next year) </a:t>
            </a:r>
            <a:endParaRPr lang="en-US" dirty="0" smtClean="0"/>
          </a:p>
          <a:p>
            <a:r>
              <a:rPr lang="en-US" dirty="0" smtClean="0"/>
              <a:t>Units aren’t right! Animate other things that might matter…</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54</a:t>
            </a:fld>
            <a:endParaRPr lang="en-US">
              <a:solidFill>
                <a:srgbClr val="000000"/>
              </a:solidFill>
            </a:endParaRPr>
          </a:p>
        </p:txBody>
      </p:sp>
    </p:spTree>
    <p:extLst>
      <p:ext uri="{BB962C8B-B14F-4D97-AF65-F5344CB8AC3E}">
        <p14:creationId xmlns:p14="http://schemas.microsoft.com/office/powerpoint/2010/main" val="21226850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‘11</a:t>
            </a:r>
            <a:r>
              <a:rPr lang="en-US" dirty="0"/>
              <a:t> Lecture #</a:t>
            </a:r>
            <a:r>
              <a:rPr lang="en-US" dirty="0" smtClean="0"/>
              <a:t>26</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Forgot to click on this, just discussed it.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Sp</a:t>
            </a:r>
            <a:r>
              <a:rPr lang="en-US" dirty="0" smtClean="0"/>
              <a:t> ‘11: </a:t>
            </a:r>
            <a:r>
              <a:rPr lang="en-US" baseline="0" dirty="0"/>
              <a:t> </a:t>
            </a:r>
            <a:r>
              <a:rPr lang="en-US" dirty="0" smtClean="0"/>
              <a:t>[</a:t>
            </a:r>
            <a:r>
              <a:rPr lang="en-US" dirty="0"/>
              <a:t>81],</a:t>
            </a:r>
            <a:r>
              <a:rPr lang="en-US" baseline="0" dirty="0"/>
              <a:t> 8, 3, 3, 5</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I presented this in the middle of this derivation, when I had gotten to the formula shown (which I had THEM </a:t>
            </a:r>
            <a:r>
              <a:rPr lang="en-US" dirty="0" smtClean="0"/>
              <a:t>generate,</a:t>
            </a:r>
            <a:r>
              <a:rPr lang="en-US" baseline="0" dirty="0" smtClean="0"/>
              <a:t> </a:t>
            </a:r>
            <a:r>
              <a:rPr lang="en-US" baseline="0" dirty="0"/>
              <a:t>by asking what H should/could depend on. I got T, then delta T, then delta x, then 1/delta x... </a:t>
            </a:r>
            <a:r>
              <a:rPr lang="en-US" dirty="0" smtClean="0"/>
              <a:t>)  The previous slide sequence now takes care of this. </a:t>
            </a:r>
          </a:p>
          <a:p>
            <a:endParaRPr lang="en-US" dirty="0"/>
          </a:p>
          <a:p>
            <a:r>
              <a:rPr lang="en-US" dirty="0"/>
              <a:t>They argued about this one – the debate (which I pushed on) seemed to center</a:t>
            </a:r>
            <a:r>
              <a:rPr lang="en-US" baseline="0" dirty="0"/>
              <a:t> on how you decide the “power” of A. (I argued that if you have one window that loses heat, and then you add an IDENTICAL window beside it, won’t each one lose the same amount of heat, thus doubling (exactly) the heat flow...</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55</a:t>
            </a:fld>
            <a:endParaRPr lang="en-US">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‘11</a:t>
            </a:r>
            <a:r>
              <a:rPr lang="en-US" dirty="0"/>
              <a:t> Lecture #</a:t>
            </a:r>
            <a:r>
              <a:rPr lang="en-US" dirty="0" smtClean="0"/>
              <a:t>25</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9,3 [[83]],</a:t>
            </a:r>
            <a:r>
              <a:rPr lang="en-US" baseline="0" dirty="0" smtClean="0"/>
              <a:t> 5</a:t>
            </a:r>
            <a:endParaRPr lang="en-US" dirty="0"/>
          </a:p>
          <a:p>
            <a:r>
              <a:rPr lang="en-US" dirty="0" smtClean="0"/>
              <a:t>‘11  92% correct, but different distractors</a:t>
            </a:r>
            <a:endParaRPr lang="en-US" baseline="0" dirty="0"/>
          </a:p>
          <a:p>
            <a:endParaRPr lang="en-US" baseline="0" dirty="0"/>
          </a:p>
          <a:p>
            <a:r>
              <a:rPr lang="en-US" baseline="0" dirty="0"/>
              <a:t>This wasn’t hard for them, but I think it made the next step of the derivation “theirs”. I asked them, given this result, what the effect of that energy buildup would be, and there was some confusion until people started suggesting temperature rise...</a:t>
            </a:r>
            <a:r>
              <a:rPr lang="en-US" dirty="0"/>
              <a:t> </a:t>
            </a:r>
            <a:r>
              <a:rPr lang="en-US" dirty="0" smtClean="0"/>
              <a:t>(This year</a:t>
            </a:r>
            <a:r>
              <a:rPr lang="en-US" baseline="0" dirty="0" smtClean="0"/>
              <a:t> the idea had already come up)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56</a:t>
            </a:fld>
            <a:endParaRPr lang="en-US">
              <a:solidFill>
                <a:srgbClr val="00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‘11</a:t>
            </a:r>
            <a:r>
              <a:rPr lang="en-US" dirty="0"/>
              <a:t> Lecture #26</a:t>
            </a:r>
          </a:p>
          <a:p>
            <a:r>
              <a:rPr lang="en-US" dirty="0"/>
              <a:t>Leading</a:t>
            </a:r>
            <a:r>
              <a:rPr lang="en-US" baseline="0" dirty="0"/>
              <a:t> up to </a:t>
            </a:r>
            <a:r>
              <a:rPr lang="en-US" baseline="0" dirty="0" smtClean="0"/>
              <a:t>this question:  Discuss steady state, so we have motivated </a:t>
            </a:r>
            <a:r>
              <a:rPr lang="en-US" baseline="0" dirty="0"/>
              <a:t>and </a:t>
            </a:r>
            <a:r>
              <a:rPr lang="en-US" sz="1200" kern="1200" baseline="0" dirty="0" smtClean="0">
                <a:solidFill>
                  <a:schemeClr val="tx1"/>
                </a:solidFill>
                <a:latin typeface="Arial" pitchFamily="34" charset="0"/>
                <a:ea typeface="Arial" pitchFamily="-111" charset="0"/>
                <a:cs typeface="Arial" pitchFamily="34" charset="0"/>
              </a:rPr>
              <a:t>w</a:t>
            </a:r>
            <a:r>
              <a:rPr lang="en-US" sz="1200" kern="1200" dirty="0" smtClean="0">
                <a:solidFill>
                  <a:schemeClr val="tx1"/>
                </a:solidFill>
                <a:latin typeface="Arial" pitchFamily="34" charset="0"/>
                <a:ea typeface="Arial" pitchFamily="-111" charset="0"/>
                <a:cs typeface="Arial" pitchFamily="34" charset="0"/>
              </a:rPr>
              <a:t>ritten/explained  </a:t>
            </a:r>
            <a:r>
              <a:rPr lang="en-US" sz="1200" kern="1200" dirty="0">
                <a:solidFill>
                  <a:schemeClr val="tx1"/>
                </a:solidFill>
                <a:latin typeface="Arial" pitchFamily="34" charset="0"/>
                <a:ea typeface="Arial" pitchFamily="-111" charset="0"/>
                <a:cs typeface="Arial" pitchFamily="34" charset="0"/>
              </a:rPr>
              <a:t>Laplace’s </a:t>
            </a:r>
            <a:r>
              <a:rPr lang="en-US" sz="1200" kern="1200" dirty="0" smtClean="0">
                <a:solidFill>
                  <a:schemeClr val="tx1"/>
                </a:solidFill>
                <a:latin typeface="Arial" pitchFamily="34" charset="0"/>
                <a:ea typeface="Arial" pitchFamily="-111" charset="0"/>
                <a:cs typeface="Arial" pitchFamily="34" charset="0"/>
              </a:rPr>
              <a:t>equation. (I.e. the time</a:t>
            </a:r>
            <a:r>
              <a:rPr lang="en-US" sz="1200" kern="1200" baseline="0" dirty="0" smtClean="0">
                <a:solidFill>
                  <a:schemeClr val="tx1"/>
                </a:solidFill>
                <a:latin typeface="Arial" pitchFamily="34" charset="0"/>
                <a:ea typeface="Arial" pitchFamily="-111" charset="0"/>
                <a:cs typeface="Arial" pitchFamily="34" charset="0"/>
              </a:rPr>
              <a:t> derivative has vanished) </a:t>
            </a:r>
            <a:endParaRPr lang="en-US" sz="1200" kern="1200" baseline="0" dirty="0" smtClean="0">
              <a:solidFill>
                <a:schemeClr val="tx1"/>
              </a:solidFill>
              <a:latin typeface="Arial" pitchFamily="34" charset="0"/>
              <a:ea typeface="Arial" pitchFamily="-111" charset="0"/>
              <a:cs typeface="Arial" pitchFamily="34" charset="0"/>
            </a:endParaRPr>
          </a:p>
          <a:p>
            <a:endParaRPr lang="en-US" sz="1200" kern="1200" baseline="0" dirty="0" smtClean="0">
              <a:solidFill>
                <a:schemeClr val="tx1"/>
              </a:solidFill>
              <a:latin typeface="Arial" pitchFamily="34" charset="0"/>
              <a:ea typeface="Arial" pitchFamily="-111" charset="0"/>
              <a:cs typeface="Arial" pitchFamily="34" charset="0"/>
            </a:endParaRPr>
          </a:p>
          <a:p>
            <a:r>
              <a:rPr lang="en-US" sz="1200" kern="1200" baseline="0" dirty="0" smtClean="0">
                <a:solidFill>
                  <a:schemeClr val="tx1"/>
                </a:solidFill>
                <a:latin typeface="Arial" pitchFamily="34" charset="0"/>
                <a:ea typeface="Arial" pitchFamily="-111" charset="0"/>
                <a:cs typeface="Arial" pitchFamily="34" charset="0"/>
              </a:rPr>
              <a:t>This is a whiteboard activity. I want a formula. It’s hard for them, not because of the math, but because they can’t see that this is a simple math problem! </a:t>
            </a:r>
            <a:endParaRPr lang="en-US" sz="1200" kern="1200" dirty="0" smtClean="0">
              <a:solidFill>
                <a:schemeClr val="tx1"/>
              </a:solidFill>
              <a:latin typeface="Arial" pitchFamily="34" charset="0"/>
              <a:ea typeface="Arial" pitchFamily="-111" charset="0"/>
              <a:cs typeface="Arial" pitchFamily="34" charset="0"/>
            </a:endParaRPr>
          </a:p>
          <a:p>
            <a:endParaRPr lang="en-US" sz="1200" kern="1200" baseline="0" dirty="0">
              <a:solidFill>
                <a:schemeClr val="tx1"/>
              </a:solidFill>
              <a:latin typeface="Arial" pitchFamily="34" charset="0"/>
              <a:ea typeface="Arial" pitchFamily="-111" charset="0"/>
              <a:cs typeface="Arial" pitchFamily="34" charset="0"/>
            </a:endParaRPr>
          </a:p>
          <a:p>
            <a:r>
              <a:rPr lang="en-US" sz="1200" kern="1200" baseline="0" dirty="0">
                <a:solidFill>
                  <a:schemeClr val="tx1"/>
                </a:solidFill>
                <a:latin typeface="Arial" pitchFamily="34" charset="0"/>
                <a:ea typeface="Arial" pitchFamily="-111" charset="0"/>
                <a:cs typeface="Arial" pitchFamily="34" charset="0"/>
              </a:rPr>
              <a:t>Gave them a few minutes to do this, in </a:t>
            </a:r>
            <a:r>
              <a:rPr lang="en-US" sz="1200" kern="1200" baseline="0" dirty="0" smtClean="0">
                <a:solidFill>
                  <a:schemeClr val="tx1"/>
                </a:solidFill>
                <a:latin typeface="Arial" pitchFamily="34" charset="0"/>
                <a:ea typeface="Arial" pitchFamily="-111" charset="0"/>
                <a:cs typeface="Arial" pitchFamily="34" charset="0"/>
              </a:rPr>
              <a:t>groups.  Many are deeply stumped, but group by group I point out that in steady state, </a:t>
            </a:r>
            <a:r>
              <a:rPr lang="en-US" sz="1200" kern="1200" baseline="0" dirty="0" err="1" smtClean="0">
                <a:solidFill>
                  <a:schemeClr val="tx1"/>
                </a:solidFill>
                <a:latin typeface="Arial" pitchFamily="34" charset="0"/>
                <a:ea typeface="Arial" pitchFamily="-111" charset="0"/>
                <a:cs typeface="Arial" pitchFamily="34" charset="0"/>
              </a:rPr>
              <a:t>dT</a:t>
            </a:r>
            <a:r>
              <a:rPr lang="en-US" sz="1200" kern="1200" baseline="0" dirty="0" smtClean="0">
                <a:solidFill>
                  <a:schemeClr val="tx1"/>
                </a:solidFill>
                <a:latin typeface="Arial" pitchFamily="34" charset="0"/>
                <a:ea typeface="Arial" pitchFamily="-111" charset="0"/>
                <a:cs typeface="Arial" pitchFamily="34" charset="0"/>
              </a:rPr>
              <a:t>/</a:t>
            </a:r>
            <a:r>
              <a:rPr lang="en-US" sz="1200" kern="1200" baseline="0" dirty="0" err="1" smtClean="0">
                <a:solidFill>
                  <a:schemeClr val="tx1"/>
                </a:solidFill>
                <a:latin typeface="Arial" pitchFamily="34" charset="0"/>
                <a:ea typeface="Arial" pitchFamily="-111" charset="0"/>
                <a:cs typeface="Arial" pitchFamily="34" charset="0"/>
              </a:rPr>
              <a:t>dt</a:t>
            </a:r>
            <a:r>
              <a:rPr lang="en-US" sz="1200" kern="1200" baseline="0" dirty="0" smtClean="0">
                <a:solidFill>
                  <a:schemeClr val="tx1"/>
                </a:solidFill>
                <a:latin typeface="Arial" pitchFamily="34" charset="0"/>
                <a:ea typeface="Arial" pitchFamily="-111" charset="0"/>
                <a:cs typeface="Arial" pitchFamily="34" charset="0"/>
              </a:rPr>
              <a:t>=0, and it’s just 1D, this is an ORDINARY ODE. Most seemed to make good progress, with many finishing in ~5 minutes</a:t>
            </a:r>
            <a:r>
              <a:rPr lang="en-US" sz="1200" kern="1200" baseline="0" dirty="0" smtClean="0">
                <a:solidFill>
                  <a:schemeClr val="tx1"/>
                </a:solidFill>
                <a:latin typeface="Arial" pitchFamily="34" charset="0"/>
                <a:ea typeface="Arial" pitchFamily="-111" charset="0"/>
                <a:cs typeface="Arial" pitchFamily="34" charset="0"/>
              </a:rPr>
              <a:t>.</a:t>
            </a:r>
          </a:p>
          <a:p>
            <a:endParaRPr lang="en-US" sz="1200" kern="1200" baseline="0" dirty="0" smtClean="0">
              <a:solidFill>
                <a:schemeClr val="tx1"/>
              </a:solidFill>
              <a:latin typeface="Arial" pitchFamily="34" charset="0"/>
              <a:ea typeface="Arial" pitchFamily="-111" charset="0"/>
              <a:cs typeface="Arial" pitchFamily="34" charset="0"/>
            </a:endParaRPr>
          </a:p>
          <a:p>
            <a:r>
              <a:rPr lang="en-US" sz="1200" kern="1200" baseline="0" dirty="0" smtClean="0">
                <a:solidFill>
                  <a:schemeClr val="tx1"/>
                </a:solidFill>
                <a:latin typeface="Arial" pitchFamily="34" charset="0"/>
                <a:ea typeface="Arial" pitchFamily="-111" charset="0"/>
                <a:cs typeface="Arial" pitchFamily="34" charset="0"/>
              </a:rPr>
              <a:t> </a:t>
            </a:r>
            <a:r>
              <a:rPr lang="en-US" sz="1200" kern="1200" baseline="0" dirty="0" smtClean="0">
                <a:solidFill>
                  <a:schemeClr val="tx1"/>
                </a:solidFill>
                <a:latin typeface="Arial" pitchFamily="34" charset="0"/>
                <a:ea typeface="Arial" pitchFamily="-111" charset="0"/>
                <a:cs typeface="Arial" pitchFamily="34" charset="0"/>
              </a:rPr>
              <a:t>I’m looking for a straight line solution! </a:t>
            </a:r>
            <a:endParaRPr lang="en-US" sz="1200" kern="1200" baseline="0" dirty="0" smtClean="0">
              <a:solidFill>
                <a:schemeClr val="tx1"/>
              </a:solidFill>
              <a:latin typeface="Arial" pitchFamily="34" charset="0"/>
              <a:ea typeface="Arial" pitchFamily="-111" charset="0"/>
              <a:cs typeface="Arial" pitchFamily="34" charset="0"/>
            </a:endParaRPr>
          </a:p>
          <a:p>
            <a:endParaRPr lang="en-US" sz="1200" kern="1200" baseline="0" dirty="0" smtClean="0">
              <a:solidFill>
                <a:schemeClr val="tx1"/>
              </a:solidFill>
              <a:latin typeface="Arial" pitchFamily="34" charset="0"/>
              <a:ea typeface="Arial" pitchFamily="-111" charset="0"/>
              <a:cs typeface="Arial" pitchFamily="34" charset="0"/>
            </a:endParaRPr>
          </a:p>
          <a:p>
            <a:r>
              <a:rPr lang="en-US" sz="1200" kern="1200" baseline="0" dirty="0" smtClean="0">
                <a:solidFill>
                  <a:schemeClr val="tx1"/>
                </a:solidFill>
                <a:latin typeface="Arial" pitchFamily="34" charset="0"/>
                <a:ea typeface="Arial" pitchFamily="-111" charset="0"/>
                <a:cs typeface="Arial" pitchFamily="34" charset="0"/>
              </a:rPr>
              <a:t>Can talk about how in general, solutions to Laplace are “smooth connections” from one boundary to the other, no local min or max.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57</a:t>
            </a:fld>
            <a:endParaRPr lang="en-US">
              <a:solidFill>
                <a:srgbClr val="000000"/>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‘11</a:t>
            </a:r>
            <a:r>
              <a:rPr lang="en-US" dirty="0"/>
              <a:t> Lecture #26</a:t>
            </a:r>
          </a:p>
          <a:p>
            <a:r>
              <a:rPr lang="en-US" dirty="0"/>
              <a:t>Leading</a:t>
            </a:r>
            <a:r>
              <a:rPr lang="en-US" baseline="0" dirty="0"/>
              <a:t> up to this:  Motivate and </a:t>
            </a:r>
            <a:r>
              <a:rPr lang="en-US" sz="1200" kern="1200" baseline="0" dirty="0">
                <a:solidFill>
                  <a:schemeClr val="tx1"/>
                </a:solidFill>
                <a:latin typeface="Arial" pitchFamily="34" charset="0"/>
                <a:ea typeface="Arial" pitchFamily="-111" charset="0"/>
                <a:cs typeface="Arial" pitchFamily="34" charset="0"/>
              </a:rPr>
              <a:t>w</a:t>
            </a:r>
            <a:r>
              <a:rPr lang="en-US" sz="1200" kern="1200" dirty="0">
                <a:solidFill>
                  <a:schemeClr val="tx1"/>
                </a:solidFill>
                <a:latin typeface="Arial" pitchFamily="34" charset="0"/>
                <a:ea typeface="Arial" pitchFamily="-111" charset="0"/>
                <a:cs typeface="Arial" pitchFamily="34" charset="0"/>
              </a:rPr>
              <a:t>rite/explain  Laplace’s </a:t>
            </a:r>
            <a:r>
              <a:rPr lang="en-US" sz="1200" kern="1200" dirty="0" smtClean="0">
                <a:solidFill>
                  <a:schemeClr val="tx1"/>
                </a:solidFill>
                <a:latin typeface="Arial" pitchFamily="34" charset="0"/>
                <a:ea typeface="Arial" pitchFamily="-111" charset="0"/>
                <a:cs typeface="Arial" pitchFamily="34" charset="0"/>
              </a:rPr>
              <a:t>equation in 2D, </a:t>
            </a:r>
            <a:r>
              <a:rPr lang="en-US" sz="1200" kern="1200" dirty="0">
                <a:solidFill>
                  <a:schemeClr val="tx1"/>
                </a:solidFill>
                <a:latin typeface="Arial" pitchFamily="34" charset="0"/>
                <a:ea typeface="Arial" pitchFamily="-111" charset="0"/>
                <a:cs typeface="Arial" pitchFamily="34" charset="0"/>
              </a:rPr>
              <a:t>write and discuss separated form.</a:t>
            </a:r>
            <a:r>
              <a:rPr lang="en-US" sz="1200" kern="1200" baseline="0" dirty="0">
                <a:solidFill>
                  <a:schemeClr val="tx1"/>
                </a:solidFill>
                <a:latin typeface="Arial" pitchFamily="34" charset="0"/>
                <a:ea typeface="Arial" pitchFamily="-111" charset="0"/>
                <a:cs typeface="Arial" pitchFamily="34" charset="0"/>
              </a:rPr>
              <a:t> </a:t>
            </a:r>
          </a:p>
          <a:p>
            <a:endParaRPr lang="en-US" sz="1200" kern="1200" baseline="0" dirty="0">
              <a:solidFill>
                <a:schemeClr val="tx1"/>
              </a:solidFill>
              <a:latin typeface="Arial" pitchFamily="34" charset="0"/>
              <a:ea typeface="Arial" pitchFamily="-111" charset="0"/>
              <a:cs typeface="Arial" pitchFamily="34" charset="0"/>
            </a:endParaRPr>
          </a:p>
          <a:p>
            <a:r>
              <a:rPr lang="en-US" sz="1200" kern="1200" baseline="0" dirty="0">
                <a:solidFill>
                  <a:schemeClr val="tx1"/>
                </a:solidFill>
                <a:latin typeface="Arial" pitchFamily="34" charset="0"/>
                <a:ea typeface="Arial" pitchFamily="-111" charset="0"/>
                <a:cs typeface="Arial" pitchFamily="34" charset="0"/>
              </a:rPr>
              <a:t>Gave them a few minutes to do this, in groups, we treated it as a “mini Tutorial”. Good results.  I had people call out their answers and I wrote them on the board. We got to discuss some of the interesting issues, like</a:t>
            </a:r>
          </a:p>
          <a:p>
            <a:r>
              <a:rPr lang="en-US" sz="1200" kern="1200" baseline="0" dirty="0">
                <a:solidFill>
                  <a:schemeClr val="tx1"/>
                </a:solidFill>
                <a:latin typeface="Arial" pitchFamily="34" charset="0"/>
                <a:ea typeface="Arial" pitchFamily="-111" charset="0"/>
                <a:cs typeface="Arial" pitchFamily="34" charset="0"/>
              </a:rPr>
              <a:t>e.g. T(</a:t>
            </a:r>
            <a:r>
              <a:rPr lang="en-US" sz="1200" kern="1200" baseline="0" dirty="0" err="1">
                <a:solidFill>
                  <a:schemeClr val="tx1"/>
                </a:solidFill>
                <a:latin typeface="Arial" pitchFamily="34" charset="0"/>
                <a:ea typeface="Arial" pitchFamily="-111" charset="0"/>
                <a:cs typeface="Arial" pitchFamily="34" charset="0"/>
              </a:rPr>
              <a:t>x,y</a:t>
            </a:r>
            <a:r>
              <a:rPr lang="en-US" sz="1200" kern="1200" baseline="0" dirty="0">
                <a:solidFill>
                  <a:schemeClr val="tx1"/>
                </a:solidFill>
                <a:latin typeface="Arial" pitchFamily="34" charset="0"/>
                <a:ea typeface="Arial" pitchFamily="-111" charset="0"/>
                <a:cs typeface="Arial" pitchFamily="34" charset="0"/>
              </a:rPr>
              <a:t>) = cx is in “category </a:t>
            </a:r>
            <a:r>
              <a:rPr lang="en-US" sz="1200" kern="1200" baseline="0" dirty="0" err="1">
                <a:solidFill>
                  <a:schemeClr val="tx1"/>
                </a:solidFill>
                <a:latin typeface="Arial" pitchFamily="34" charset="0"/>
                <a:ea typeface="Arial" pitchFamily="-111" charset="0"/>
                <a:cs typeface="Arial" pitchFamily="34" charset="0"/>
              </a:rPr>
              <a:t>i</a:t>
            </a:r>
            <a:r>
              <a:rPr lang="en-US" sz="1200" kern="1200" baseline="0" dirty="0">
                <a:solidFill>
                  <a:schemeClr val="tx1"/>
                </a:solidFill>
                <a:latin typeface="Arial" pitchFamily="34" charset="0"/>
                <a:ea typeface="Arial" pitchFamily="-111" charset="0"/>
                <a:cs typeface="Arial" pitchFamily="34" charset="0"/>
              </a:rPr>
              <a:t>”, with Y(y)=1 (or a constant)</a:t>
            </a:r>
          </a:p>
          <a:p>
            <a:r>
              <a:rPr lang="en-US" sz="1200" kern="1200" baseline="0" dirty="0">
                <a:solidFill>
                  <a:schemeClr val="tx1"/>
                </a:solidFill>
                <a:latin typeface="Arial" pitchFamily="34" charset="0"/>
                <a:ea typeface="Arial" pitchFamily="-111" charset="0"/>
                <a:cs typeface="Arial" pitchFamily="34" charset="0"/>
              </a:rPr>
              <a:t>We evaluated del^2 of various answers they had called out – some (like </a:t>
            </a:r>
            <a:r>
              <a:rPr lang="en-US" sz="1200" kern="1200" baseline="0" dirty="0" err="1">
                <a:solidFill>
                  <a:schemeClr val="tx1"/>
                </a:solidFill>
                <a:latin typeface="Arial" pitchFamily="34" charset="0"/>
                <a:ea typeface="Arial" pitchFamily="-111" charset="0"/>
                <a:cs typeface="Arial" pitchFamily="34" charset="0"/>
              </a:rPr>
              <a:t>xy</a:t>
            </a:r>
            <a:r>
              <a:rPr lang="en-US" sz="1200" kern="1200" baseline="0" dirty="0">
                <a:solidFill>
                  <a:schemeClr val="tx1"/>
                </a:solidFill>
                <a:latin typeface="Arial" pitchFamily="34" charset="0"/>
                <a:ea typeface="Arial" pitchFamily="-111" charset="0"/>
                <a:cs typeface="Arial" pitchFamily="34" charset="0"/>
              </a:rPr>
              <a:t>) did satisfy Laplace’s </a:t>
            </a:r>
            <a:r>
              <a:rPr lang="en-US" sz="1200" kern="1200" baseline="0" dirty="0" err="1">
                <a:solidFill>
                  <a:schemeClr val="tx1"/>
                </a:solidFill>
                <a:latin typeface="Arial" pitchFamily="34" charset="0"/>
                <a:ea typeface="Arial" pitchFamily="-111" charset="0"/>
                <a:cs typeface="Arial" pitchFamily="34" charset="0"/>
              </a:rPr>
              <a:t>eqn</a:t>
            </a:r>
            <a:r>
              <a:rPr lang="en-US" sz="1200" kern="1200" baseline="0" dirty="0">
                <a:solidFill>
                  <a:schemeClr val="tx1"/>
                </a:solidFill>
                <a:latin typeface="Arial" pitchFamily="34" charset="0"/>
                <a:ea typeface="Arial" pitchFamily="-111" charset="0"/>
                <a:cs typeface="Arial" pitchFamily="34" charset="0"/>
              </a:rPr>
              <a:t>, some did not. </a:t>
            </a:r>
          </a:p>
          <a:p>
            <a:endParaRPr lang="en-US" sz="1200" kern="1200" baseline="0" dirty="0">
              <a:solidFill>
                <a:schemeClr val="tx1"/>
              </a:solidFill>
              <a:latin typeface="Arial" pitchFamily="34" charset="0"/>
              <a:ea typeface="Arial" pitchFamily="-111" charset="0"/>
              <a:cs typeface="Arial" pitchFamily="34" charset="0"/>
            </a:endParaRPr>
          </a:p>
          <a:p>
            <a:r>
              <a:rPr lang="en-US" sz="1200" kern="1200" baseline="0" dirty="0">
                <a:solidFill>
                  <a:schemeClr val="tx1"/>
                </a:solidFill>
                <a:latin typeface="Arial" pitchFamily="34" charset="0"/>
                <a:ea typeface="Arial" pitchFamily="-111" charset="0"/>
                <a:cs typeface="Arial" pitchFamily="34" charset="0"/>
              </a:rPr>
              <a:t>They didn’t really seem to get Challenge 2,*I’m after the idea that you can linearly superpose solutions to get more complex solutions) but I led them to it on the board. One answer was e.g. sin(</a:t>
            </a:r>
            <a:r>
              <a:rPr lang="en-US" sz="1200" kern="1200" baseline="0" dirty="0" err="1">
                <a:solidFill>
                  <a:schemeClr val="tx1"/>
                </a:solidFill>
                <a:latin typeface="Arial" pitchFamily="34" charset="0"/>
                <a:ea typeface="Arial" pitchFamily="-111" charset="0"/>
                <a:cs typeface="Arial" pitchFamily="34" charset="0"/>
              </a:rPr>
              <a:t>xy</a:t>
            </a:r>
            <a:r>
              <a:rPr lang="en-US" sz="1200" kern="1200" baseline="0" dirty="0">
                <a:solidFill>
                  <a:schemeClr val="tx1"/>
                </a:solidFill>
                <a:latin typeface="Arial" pitchFamily="34" charset="0"/>
                <a:ea typeface="Arial" pitchFamily="-111" charset="0"/>
                <a:cs typeface="Arial" pitchFamily="34" charset="0"/>
              </a:rPr>
              <a:t>), another was “</a:t>
            </a:r>
            <a:r>
              <a:rPr lang="en-US" sz="1200" kern="1200" baseline="0" dirty="0" err="1">
                <a:solidFill>
                  <a:schemeClr val="tx1"/>
                </a:solidFill>
                <a:latin typeface="Arial" pitchFamily="34" charset="0"/>
                <a:ea typeface="Arial" pitchFamily="-111" charset="0"/>
                <a:cs typeface="Arial" pitchFamily="34" charset="0"/>
              </a:rPr>
              <a:t>ax+by</a:t>
            </a:r>
            <a:r>
              <a:rPr lang="en-US" sz="1200" kern="1200" baseline="0" dirty="0">
                <a:solidFill>
                  <a:schemeClr val="tx1"/>
                </a:solidFill>
                <a:latin typeface="Arial" pitchFamily="34" charset="0"/>
                <a:ea typeface="Arial" pitchFamily="-111" charset="0"/>
                <a:cs typeface="Arial" pitchFamily="34" charset="0"/>
              </a:rPr>
              <a:t>”. The former will NOT arise from our method, but here is where I pointed out that linearity of Laplace allows us to linearly combine solutions, so we WILL “generate” ax + by, not directly of the form X(x)Y(y), but a linear combo of such functions that still satisfies Laplace. This was the point I was after. </a:t>
            </a:r>
          </a:p>
          <a:p>
            <a:endParaRPr lang="en-US" sz="1200" kern="1200" baseline="0" dirty="0">
              <a:solidFill>
                <a:schemeClr val="tx1"/>
              </a:solidFill>
              <a:latin typeface="Arial" pitchFamily="34" charset="0"/>
              <a:ea typeface="Arial" pitchFamily="-111" charset="0"/>
              <a:cs typeface="Arial" pitchFamily="34" charset="0"/>
            </a:endParaRPr>
          </a:p>
          <a:p>
            <a:r>
              <a:rPr lang="en-US" sz="1200" kern="1200" baseline="0" dirty="0">
                <a:solidFill>
                  <a:schemeClr val="tx1"/>
                </a:solidFill>
                <a:latin typeface="Arial" pitchFamily="34" charset="0"/>
                <a:ea typeface="Arial" pitchFamily="-111" charset="0"/>
                <a:cs typeface="Arial" pitchFamily="34" charset="0"/>
              </a:rPr>
              <a:t>Someone then asked me if I could categorize all functions that we can and cannot “find”. I didn’t know the answer, but pointed out an interesting case, T(</a:t>
            </a:r>
            <a:r>
              <a:rPr lang="en-US" sz="1200" kern="1200" baseline="0" dirty="0" err="1">
                <a:solidFill>
                  <a:schemeClr val="tx1"/>
                </a:solidFill>
                <a:latin typeface="Arial" pitchFamily="34" charset="0"/>
                <a:ea typeface="Arial" pitchFamily="-111" charset="0"/>
                <a:cs typeface="Arial" pitchFamily="34" charset="0"/>
              </a:rPr>
              <a:t>x,y</a:t>
            </a:r>
            <a:r>
              <a:rPr lang="en-US" sz="1200" kern="1200" baseline="0" dirty="0">
                <a:solidFill>
                  <a:schemeClr val="tx1"/>
                </a:solidFill>
                <a:latin typeface="Arial" pitchFamily="34" charset="0"/>
                <a:ea typeface="Arial" pitchFamily="-111" charset="0"/>
                <a:cs typeface="Arial" pitchFamily="34" charset="0"/>
              </a:rPr>
              <a:t>) = 1/</a:t>
            </a:r>
            <a:r>
              <a:rPr lang="en-US" sz="1200" kern="1200" baseline="0" dirty="0" err="1">
                <a:solidFill>
                  <a:schemeClr val="tx1"/>
                </a:solidFill>
                <a:latin typeface="Arial" pitchFamily="34" charset="0"/>
                <a:ea typeface="Arial" pitchFamily="-111" charset="0"/>
                <a:cs typeface="Arial" pitchFamily="34" charset="0"/>
              </a:rPr>
              <a:t>Sqrt</a:t>
            </a:r>
            <a:r>
              <a:rPr lang="en-US" sz="1200" kern="1200" baseline="0" dirty="0">
                <a:solidFill>
                  <a:schemeClr val="tx1"/>
                </a:solidFill>
                <a:latin typeface="Arial" pitchFamily="34" charset="0"/>
                <a:ea typeface="Arial" pitchFamily="-111" charset="0"/>
                <a:cs typeface="Arial" pitchFamily="34" charset="0"/>
              </a:rPr>
              <a:t>[x^2+y^2].  This is manifestly NOT of the “separable form in X(x)Y(y)”, but if you think polar, it’s 1/r, which IS separable in r, theta.  I pointed out that del^2 of this is zero (pulled out a textbook and took del^2 in spherical coordinates). So here is a solution that won’t “pop out” if we work in Cartesian </a:t>
            </a:r>
            <a:r>
              <a:rPr lang="en-US" sz="1200" kern="1200" baseline="0" dirty="0" err="1">
                <a:solidFill>
                  <a:schemeClr val="tx1"/>
                </a:solidFill>
                <a:latin typeface="Arial" pitchFamily="34" charset="0"/>
                <a:ea typeface="Arial" pitchFamily="-111" charset="0"/>
                <a:cs typeface="Arial" pitchFamily="34" charset="0"/>
              </a:rPr>
              <a:t>coords</a:t>
            </a:r>
            <a:r>
              <a:rPr lang="en-US" sz="1200" kern="1200" baseline="0" dirty="0">
                <a:solidFill>
                  <a:schemeClr val="tx1"/>
                </a:solidFill>
                <a:latin typeface="Arial" pitchFamily="34" charset="0"/>
                <a:ea typeface="Arial" pitchFamily="-111" charset="0"/>
                <a:cs typeface="Arial" pitchFamily="34" charset="0"/>
              </a:rPr>
              <a:t>, but it IS a valid solution. This is part of the point – separation of variables does NOT give a general solution, it only works in certain cases – the method’s success depends on your boundary conditions!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58</a:t>
            </a:fld>
            <a:endParaRPr lang="en-US">
              <a:solidFill>
                <a:srgbClr val="000000"/>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‘11</a:t>
            </a:r>
            <a:r>
              <a:rPr lang="en-US" dirty="0"/>
              <a:t> Lecture #26</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Leading to this: </a:t>
            </a:r>
            <a:r>
              <a:rPr lang="en-US" sz="1200" kern="1200" dirty="0">
                <a:solidFill>
                  <a:schemeClr val="tx1"/>
                </a:solidFill>
                <a:latin typeface="Arial" pitchFamily="34" charset="0"/>
                <a:ea typeface="Arial" pitchFamily="-111" charset="0"/>
                <a:cs typeface="Arial" pitchFamily="34" charset="0"/>
              </a:rPr>
              <a:t>Plugged separated form  in to Laplace, divided by XY, separated to get to something that looks like f(x) + g(y).  Then posed the above.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Arial" pitchFamily="34" charset="0"/>
              <a:ea typeface="Arial" pitchFamily="-111"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pitchFamily="34" charset="0"/>
                <a:ea typeface="Arial" pitchFamily="-111" charset="0"/>
                <a:cs typeface="Arial" pitchFamily="34" charset="0"/>
              </a:rPr>
              <a:t>The class didn’t take long to </a:t>
            </a:r>
            <a:r>
              <a:rPr lang="en-US" sz="1200" kern="1200" dirty="0" err="1">
                <a:solidFill>
                  <a:schemeClr val="tx1"/>
                </a:solidFill>
                <a:latin typeface="Arial" pitchFamily="34" charset="0"/>
                <a:ea typeface="Arial" pitchFamily="-111" charset="0"/>
                <a:cs typeface="Arial" pitchFamily="34" charset="0"/>
              </a:rPr>
              <a:t>converg</a:t>
            </a:r>
            <a:r>
              <a:rPr lang="en-US" sz="1200" kern="1200" dirty="0">
                <a:solidFill>
                  <a:schemeClr val="tx1"/>
                </a:solidFill>
                <a:latin typeface="Arial" pitchFamily="34" charset="0"/>
                <a:ea typeface="Arial" pitchFamily="-111" charset="0"/>
                <a:cs typeface="Arial" pitchFamily="34" charset="0"/>
              </a:rPr>
              <a:t> on f(x) = c,</a:t>
            </a:r>
            <a:r>
              <a:rPr lang="en-US" sz="1200" kern="1200" baseline="0" dirty="0">
                <a:solidFill>
                  <a:schemeClr val="tx1"/>
                </a:solidFill>
                <a:latin typeface="Arial" pitchFamily="34" charset="0"/>
                <a:ea typeface="Arial" pitchFamily="-111" charset="0"/>
                <a:cs typeface="Arial" pitchFamily="34" charset="0"/>
              </a:rPr>
              <a:t> g(y)=-c. One student suggested f(x)=sin(</a:t>
            </a:r>
            <a:r>
              <a:rPr lang="en-US" sz="1200" kern="1200" baseline="0" dirty="0" err="1">
                <a:solidFill>
                  <a:schemeClr val="tx1"/>
                </a:solidFill>
                <a:latin typeface="Arial" pitchFamily="34" charset="0"/>
                <a:ea typeface="Arial" pitchFamily="-111" charset="0"/>
                <a:cs typeface="Arial" pitchFamily="34" charset="0"/>
              </a:rPr>
              <a:t>kx</a:t>
            </a:r>
            <a:r>
              <a:rPr lang="en-US" sz="1200" kern="1200" baseline="0" dirty="0">
                <a:solidFill>
                  <a:schemeClr val="tx1"/>
                </a:solidFill>
                <a:latin typeface="Arial" pitchFamily="34" charset="0"/>
                <a:ea typeface="Arial" pitchFamily="-111" charset="0"/>
                <a:cs typeface="Arial" pitchFamily="34" charset="0"/>
              </a:rPr>
              <a:t>), </a:t>
            </a:r>
            <a:r>
              <a:rPr lang="en-US" sz="1200" kern="1200" baseline="0" dirty="0" smtClean="0">
                <a:solidFill>
                  <a:schemeClr val="tx1"/>
                </a:solidFill>
                <a:latin typeface="Arial" pitchFamily="34" charset="0"/>
                <a:ea typeface="Arial" pitchFamily="-111" charset="0"/>
                <a:cs typeface="Arial" pitchFamily="34" charset="0"/>
              </a:rPr>
              <a:t>g(</a:t>
            </a:r>
            <a:r>
              <a:rPr lang="en-US" sz="1200" kern="1200" baseline="0" dirty="0">
                <a:solidFill>
                  <a:schemeClr val="tx1"/>
                </a:solidFill>
                <a:latin typeface="Arial" pitchFamily="34" charset="0"/>
                <a:ea typeface="Arial" pitchFamily="-111" charset="0"/>
                <a:cs typeface="Arial" pitchFamily="34" charset="0"/>
              </a:rPr>
              <a:t>y) = </a:t>
            </a:r>
            <a:r>
              <a:rPr lang="en-US" sz="1200" kern="1200" baseline="0" dirty="0" smtClean="0">
                <a:solidFill>
                  <a:schemeClr val="tx1"/>
                </a:solidFill>
                <a:latin typeface="Arial" pitchFamily="34" charset="0"/>
                <a:ea typeface="Arial" pitchFamily="-111" charset="0"/>
                <a:cs typeface="Arial" pitchFamily="34" charset="0"/>
              </a:rPr>
              <a:t>-sin</a:t>
            </a:r>
            <a:r>
              <a:rPr lang="en-US" sz="1200" kern="1200" baseline="0" dirty="0">
                <a:solidFill>
                  <a:schemeClr val="tx1"/>
                </a:solidFill>
                <a:latin typeface="Arial" pitchFamily="34" charset="0"/>
                <a:ea typeface="Arial" pitchFamily="-111" charset="0"/>
                <a:cs typeface="Arial" pitchFamily="34" charset="0"/>
              </a:rPr>
              <a:t>(</a:t>
            </a:r>
            <a:r>
              <a:rPr lang="en-US" sz="1200" kern="1200" baseline="0" dirty="0" err="1">
                <a:solidFill>
                  <a:schemeClr val="tx1"/>
                </a:solidFill>
                <a:latin typeface="Arial" pitchFamily="34" charset="0"/>
                <a:ea typeface="Arial" pitchFamily="-111" charset="0"/>
                <a:cs typeface="Arial" pitchFamily="34" charset="0"/>
              </a:rPr>
              <a:t>ky</a:t>
            </a:r>
            <a:r>
              <a:rPr lang="en-US" sz="1200" kern="1200" baseline="0" dirty="0">
                <a:solidFill>
                  <a:schemeClr val="tx1"/>
                </a:solidFill>
                <a:latin typeface="Arial" pitchFamily="34" charset="0"/>
                <a:ea typeface="Arial" pitchFamily="-111" charset="0"/>
                <a:cs typeface="Arial" pitchFamily="34" charset="0"/>
              </a:rPr>
              <a:t>) – he was thinking (he told me later) of vaguely remembered solution for X(x) or Y(y) from E&amp;M. </a:t>
            </a:r>
            <a:endParaRPr lang="en-US" sz="1200" kern="1200" baseline="0" dirty="0" smtClean="0">
              <a:solidFill>
                <a:schemeClr val="tx1"/>
              </a:solidFill>
              <a:latin typeface="Arial" pitchFamily="34" charset="0"/>
              <a:ea typeface="Arial" pitchFamily="-111"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pitchFamily="34" charset="0"/>
                <a:ea typeface="Arial" pitchFamily="-111" charset="0"/>
                <a:cs typeface="Arial" pitchFamily="34" charset="0"/>
              </a:rPr>
              <a:t>(In 2012 the same thing happened, this time with e^(</a:t>
            </a:r>
            <a:r>
              <a:rPr lang="en-US" sz="1200" kern="1200" baseline="0" dirty="0" err="1" smtClean="0">
                <a:solidFill>
                  <a:schemeClr val="tx1"/>
                </a:solidFill>
                <a:latin typeface="Arial" pitchFamily="34" charset="0"/>
                <a:ea typeface="Arial" pitchFamily="-111" charset="0"/>
                <a:cs typeface="Arial" pitchFamily="34" charset="0"/>
              </a:rPr>
              <a:t>ikx</a:t>
            </a:r>
            <a:r>
              <a:rPr lang="en-US" sz="1200" kern="1200" baseline="0" dirty="0" smtClean="0">
                <a:solidFill>
                  <a:schemeClr val="tx1"/>
                </a:solidFill>
                <a:latin typeface="Arial" pitchFamily="34" charset="0"/>
                <a:ea typeface="Arial" pitchFamily="-111" charset="0"/>
                <a:cs typeface="Arial" pitchFamily="34" charset="0"/>
              </a:rPr>
              <a:t>) and e^(</a:t>
            </a:r>
            <a:r>
              <a:rPr lang="en-US" sz="1200" kern="1200" baseline="0" dirty="0" err="1" smtClean="0">
                <a:solidFill>
                  <a:schemeClr val="tx1"/>
                </a:solidFill>
                <a:latin typeface="Arial" pitchFamily="34" charset="0"/>
                <a:ea typeface="Arial" pitchFamily="-111" charset="0"/>
                <a:cs typeface="Arial" pitchFamily="34" charset="0"/>
              </a:rPr>
              <a:t>kx</a:t>
            </a:r>
            <a:r>
              <a:rPr lang="en-US" sz="1200" kern="1200" baseline="0" dirty="0" smtClean="0">
                <a:solidFill>
                  <a:schemeClr val="tx1"/>
                </a:solidFill>
                <a:latin typeface="Arial" pitchFamily="34" charset="0"/>
                <a:ea typeface="Arial" pitchFamily="-111" charset="0"/>
                <a:cs typeface="Arial" pitchFamily="34" charset="0"/>
              </a:rPr>
              <a:t>).  )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pitchFamily="34" charset="0"/>
                <a:ea typeface="Arial" pitchFamily="-111" charset="0"/>
                <a:cs typeface="Arial" pitchFamily="34" charset="0"/>
              </a:rPr>
              <a:t>This </a:t>
            </a:r>
            <a:r>
              <a:rPr lang="en-US" sz="1200" kern="1200" baseline="0" dirty="0">
                <a:solidFill>
                  <a:schemeClr val="tx1"/>
                </a:solidFill>
                <a:latin typeface="Arial" pitchFamily="34" charset="0"/>
                <a:ea typeface="Arial" pitchFamily="-111" charset="0"/>
                <a:cs typeface="Arial" pitchFamily="34" charset="0"/>
              </a:rPr>
              <a:t>was good – I got to discuss the central idea that you CANNOT have a function of x and a function of y adding to zero *for all x and y*. Took a bit of time to discuss this in detail. </a:t>
            </a:r>
            <a:endParaRPr lang="en-US" sz="1200" kern="1200" dirty="0">
              <a:solidFill>
                <a:schemeClr val="tx1"/>
              </a:solidFill>
              <a:latin typeface="Arial" pitchFamily="34" charset="0"/>
              <a:ea typeface="Arial" pitchFamily="-111"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Arial" pitchFamily="34" charset="0"/>
              <a:ea typeface="Arial" pitchFamily="-111" charset="0"/>
              <a:cs typeface="Arial" pitchFamily="34" charset="0"/>
            </a:endParaRPr>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59</a:t>
            </a:fld>
            <a:endParaRPr lang="en-US">
              <a:solidFill>
                <a:srgbClr val="000000"/>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‘11</a:t>
            </a:r>
            <a:r>
              <a:rPr lang="en-US" dirty="0"/>
              <a:t> Lecture #26</a:t>
            </a:r>
          </a:p>
          <a:p>
            <a:endParaRPr lang="en-US" dirty="0"/>
          </a:p>
          <a:p>
            <a:r>
              <a:rPr lang="en-US" dirty="0"/>
              <a:t>Leading to this:  </a:t>
            </a:r>
            <a:r>
              <a:rPr lang="en-US" sz="1200" kern="1200" dirty="0">
                <a:solidFill>
                  <a:schemeClr val="tx1"/>
                </a:solidFill>
                <a:latin typeface="Arial" pitchFamily="34" charset="0"/>
                <a:ea typeface="Arial" pitchFamily="-111" charset="0"/>
                <a:cs typeface="Arial" pitchFamily="34" charset="0"/>
              </a:rPr>
              <a:t>Write down the 2 ODEs for them, with x equation = +c. </a:t>
            </a:r>
          </a:p>
          <a:p>
            <a:r>
              <a:rPr lang="en-US" sz="1200" kern="1200" dirty="0">
                <a:solidFill>
                  <a:schemeClr val="tx1"/>
                </a:solidFill>
                <a:latin typeface="Arial" pitchFamily="34" charset="0"/>
                <a:ea typeface="Arial" pitchFamily="-111" charset="0"/>
                <a:cs typeface="Arial" pitchFamily="34" charset="0"/>
              </a:rPr>
              <a:t>They had solved one of these in the </a:t>
            </a:r>
            <a:r>
              <a:rPr lang="en-US" sz="1200" kern="1200" dirty="0" err="1">
                <a:solidFill>
                  <a:schemeClr val="tx1"/>
                </a:solidFill>
                <a:latin typeface="Arial" pitchFamily="34" charset="0"/>
                <a:ea typeface="Arial" pitchFamily="-111" charset="0"/>
                <a:cs typeface="Arial" pitchFamily="34" charset="0"/>
              </a:rPr>
              <a:t>preclass</a:t>
            </a:r>
            <a:r>
              <a:rPr lang="en-US" sz="1200" kern="1200" dirty="0">
                <a:solidFill>
                  <a:schemeClr val="tx1"/>
                </a:solidFill>
                <a:latin typeface="Arial" pitchFamily="34" charset="0"/>
                <a:ea typeface="Arial" pitchFamily="-111" charset="0"/>
                <a:cs typeface="Arial" pitchFamily="34" charset="0"/>
              </a:rPr>
              <a:t> question, so I quickly got people</a:t>
            </a:r>
            <a:r>
              <a:rPr lang="en-US" sz="1200" kern="1200" baseline="0" dirty="0">
                <a:solidFill>
                  <a:schemeClr val="tx1"/>
                </a:solidFill>
                <a:latin typeface="Arial" pitchFamily="34" charset="0"/>
                <a:ea typeface="Arial" pitchFamily="-111" charset="0"/>
                <a:cs typeface="Arial" pitchFamily="34" charset="0"/>
              </a:rPr>
              <a:t> to call out the answer. We had a nice discussion about the “ambiguity”, which here meant whether c has to be positive, i.e. can the X(x) solution be sin/</a:t>
            </a:r>
            <a:r>
              <a:rPr lang="en-US" sz="1200" kern="1200" baseline="0" dirty="0" err="1">
                <a:solidFill>
                  <a:schemeClr val="tx1"/>
                </a:solidFill>
                <a:latin typeface="Arial" pitchFamily="34" charset="0"/>
                <a:ea typeface="Arial" pitchFamily="-111" charset="0"/>
                <a:cs typeface="Arial" pitchFamily="34" charset="0"/>
              </a:rPr>
              <a:t>cos</a:t>
            </a:r>
            <a:r>
              <a:rPr lang="en-US" sz="1200" kern="1200" baseline="0" dirty="0">
                <a:solidFill>
                  <a:schemeClr val="tx1"/>
                </a:solidFill>
                <a:latin typeface="Arial" pitchFamily="34" charset="0"/>
                <a:ea typeface="Arial" pitchFamily="-111" charset="0"/>
                <a:cs typeface="Arial" pitchFamily="34" charset="0"/>
              </a:rPr>
              <a:t> instead of exponential. (Answer: your boundary conditions may tell you!) </a:t>
            </a:r>
          </a:p>
          <a:p>
            <a:endParaRPr lang="en-US" sz="1200" kern="1200" baseline="0" dirty="0">
              <a:solidFill>
                <a:schemeClr val="tx1"/>
              </a:solidFill>
              <a:latin typeface="Arial" pitchFamily="34" charset="0"/>
              <a:ea typeface="Arial" pitchFamily="-111" charset="0"/>
              <a:cs typeface="Arial" pitchFamily="34" charset="0"/>
            </a:endParaRPr>
          </a:p>
          <a:p>
            <a:r>
              <a:rPr lang="en-US" dirty="0"/>
              <a:t>When</a:t>
            </a:r>
            <a:r>
              <a:rPr lang="en-US" baseline="0" dirty="0"/>
              <a:t> I wrote Y(y) it started out as a function of x, just sloppy board work, but pointed out how careful you have to be about this!  </a:t>
            </a:r>
          </a:p>
          <a:p>
            <a:endParaRPr lang="en-US" baseline="0" dirty="0"/>
          </a:p>
          <a:p>
            <a:r>
              <a:rPr lang="en-US" baseline="0" dirty="0"/>
              <a:t>Student pointed out that </a:t>
            </a:r>
            <a:r>
              <a:rPr lang="en-US" baseline="0" dirty="0" err="1"/>
              <a:t>exp</a:t>
            </a:r>
            <a:r>
              <a:rPr lang="en-US" baseline="0" dirty="0"/>
              <a:t>[</a:t>
            </a:r>
            <a:r>
              <a:rPr lang="en-US" baseline="0" dirty="0" err="1"/>
              <a:t>Sqrt</a:t>
            </a:r>
            <a:r>
              <a:rPr lang="en-US" baseline="0" dirty="0"/>
              <a:t>[c]x], my solution for X(x), COULD be sin/</a:t>
            </a:r>
            <a:r>
              <a:rPr lang="en-US" baseline="0" dirty="0" err="1"/>
              <a:t>cos</a:t>
            </a:r>
            <a:r>
              <a:rPr lang="en-US" baseline="0" dirty="0"/>
              <a:t> if c was negative. I agreed, we’re just trying to keep notation simple, so the notation on the page is sort of implying positive c. The point is that if X(x) is sinusoidal, Y(y) has to be exponential, and vice versa. (Here, I also pointed out the other ambiguity – c could be 0, and we get a different kind of solution!) </a:t>
            </a:r>
          </a:p>
          <a:p>
            <a:endParaRPr lang="en-US" baseline="0" dirty="0"/>
          </a:p>
          <a:p>
            <a:r>
              <a:rPr lang="en-US" baseline="0" dirty="0"/>
              <a:t>This led to the paper Tutorial</a:t>
            </a:r>
            <a:r>
              <a:rPr lang="en-US" baseline="0" dirty="0" smtClean="0"/>
              <a:t>,  14sepofVar.doc</a:t>
            </a:r>
          </a:p>
          <a:p>
            <a:r>
              <a:rPr lang="en-US" baseline="0" dirty="0" smtClean="0"/>
              <a:t>which </a:t>
            </a:r>
            <a:r>
              <a:rPr lang="en-US" baseline="0" dirty="0"/>
              <a:t>took </a:t>
            </a:r>
            <a:r>
              <a:rPr lang="en-US" baseline="0" dirty="0" smtClean="0"/>
              <a:t>about </a:t>
            </a:r>
            <a:r>
              <a:rPr lang="en-US" baseline="0" dirty="0"/>
              <a:t>15 minutes. They took awhile on question 1, many seemed reticent to conclude that the exponential solution forces X(x)=0 if you go through 0 at two points. Interestingly, someone had brought this up JUST before the Tutorial, pointing out that my exponential X(x) solution on the board could only pass through zero once. So I framed it this way with the groups – they were proving this!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60</a:t>
            </a:fld>
            <a:endParaRPr 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a:t>
            </a:r>
            <a:r>
              <a:rPr lang="fr-FR" baseline="0" dirty="0" smtClean="0"/>
              <a:t>’</a:t>
            </a:r>
            <a:r>
              <a:rPr lang="en-US" baseline="0" dirty="0" smtClean="0"/>
              <a:t>12 Lecture 24</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7, [[76]], 0, 11, 5</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Sp</a:t>
            </a:r>
            <a:r>
              <a:rPr lang="en-US" dirty="0" smtClean="0"/>
              <a:t> 11: 0</a:t>
            </a:r>
            <a:r>
              <a:rPr lang="en-US" dirty="0"/>
              <a:t>, [86], </a:t>
            </a:r>
            <a:r>
              <a:rPr lang="en-US" dirty="0" smtClean="0"/>
              <a:t>8,0,6</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year we had not really talked much about this, this was “</a:t>
            </a:r>
            <a:r>
              <a:rPr lang="en-US" dirty="0" err="1" smtClean="0"/>
              <a:t>preclass</a:t>
            </a:r>
            <a:r>
              <a:rPr lang="en-US" dirty="0" smtClean="0"/>
              <a:t>” and we have</a:t>
            </a:r>
            <a:r>
              <a:rPr lang="en-US" baseline="0" dirty="0" smtClean="0"/>
              <a:t> not yet done the Tutorial. The vote was more “E” until they began talking to one another.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Sp11 comments: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A student asked me what would</a:t>
            </a:r>
            <a:r>
              <a:rPr lang="en-US" baseline="0" dirty="0"/>
              <a:t> happen if this was shifted up. I posed it back to the class (and they mostly called out D) I then asked what would happen if you shifted the time origin a bit (that was good, people got that sin’s and </a:t>
            </a:r>
            <a:r>
              <a:rPr lang="en-US" baseline="0" dirty="0" err="1"/>
              <a:t>cos’s</a:t>
            </a:r>
            <a:r>
              <a:rPr lang="en-US" baseline="0" dirty="0"/>
              <a:t> would appear) </a:t>
            </a:r>
            <a:r>
              <a:rPr lang="en-US" baseline="0" dirty="0" err="1"/>
              <a:t>Finallty</a:t>
            </a:r>
            <a:r>
              <a:rPr lang="en-US" baseline="0" dirty="0"/>
              <a:t>, I asked if there is any simple change in coordinate system I can make to get “C” to be the answer? This prompted some good discussion (the answer is no, this function is not even around any t=0 point) </a:t>
            </a:r>
          </a:p>
          <a:p>
            <a:endParaRPr lang="en-US" baseline="0" dirty="0"/>
          </a:p>
          <a:p>
            <a:endParaRPr lang="en-US" dirty="0"/>
          </a:p>
          <a:p>
            <a:r>
              <a:rPr lang="en-US" dirty="0"/>
              <a:t>Used in this lecture too:  </a:t>
            </a:r>
            <a:r>
              <a:rPr lang="en-US" dirty="0" err="1"/>
              <a:t>Mathematica</a:t>
            </a:r>
            <a:r>
              <a:rPr lang="en-US" dirty="0"/>
              <a:t> notebook.</a:t>
            </a:r>
          </a:p>
          <a:p>
            <a:r>
              <a:rPr lang="en-US" dirty="0" err="1"/>
              <a:t>Dubson’s</a:t>
            </a:r>
            <a:r>
              <a:rPr lang="en-US" dirty="0"/>
              <a:t> </a:t>
            </a:r>
            <a:r>
              <a:rPr lang="en-US" dirty="0" err="1"/>
              <a:t>sim</a:t>
            </a:r>
            <a:r>
              <a:rPr lang="en-US" dirty="0"/>
              <a:t> </a:t>
            </a:r>
            <a:r>
              <a:rPr lang="en-US" sz="1200" kern="1200" dirty="0" smtClean="0">
                <a:solidFill>
                  <a:schemeClr val="tx1"/>
                </a:solidFill>
                <a:latin typeface="Arial" pitchFamily="34" charset="0"/>
                <a:ea typeface="Arial" pitchFamily="-111" charset="0"/>
                <a:cs typeface="Arial" pitchFamily="34" charset="0"/>
              </a:rPr>
              <a:t>http://</a:t>
            </a:r>
            <a:r>
              <a:rPr lang="en-US" sz="1200" kern="1200" dirty="0" err="1" smtClean="0">
                <a:solidFill>
                  <a:schemeClr val="tx1"/>
                </a:solidFill>
                <a:latin typeface="Arial" pitchFamily="34" charset="0"/>
                <a:ea typeface="Arial" pitchFamily="-111" charset="0"/>
                <a:cs typeface="Arial" pitchFamily="34" charset="0"/>
              </a:rPr>
              <a:t>www.colorado.edu</a:t>
            </a:r>
            <a:r>
              <a:rPr lang="en-US" sz="1200" kern="1200" dirty="0" smtClean="0">
                <a:solidFill>
                  <a:schemeClr val="tx1"/>
                </a:solidFill>
                <a:latin typeface="Arial" pitchFamily="34" charset="0"/>
                <a:ea typeface="Arial" pitchFamily="-111" charset="0"/>
                <a:cs typeface="Arial" pitchFamily="34" charset="0"/>
              </a:rPr>
              <a:t>/physics/</a:t>
            </a:r>
            <a:r>
              <a:rPr lang="en-US" sz="1200" kern="1200" dirty="0" err="1" smtClean="0">
                <a:solidFill>
                  <a:schemeClr val="tx1"/>
                </a:solidFill>
                <a:latin typeface="Arial" pitchFamily="34" charset="0"/>
                <a:ea typeface="Arial" pitchFamily="-111" charset="0"/>
                <a:cs typeface="Arial" pitchFamily="34" charset="0"/>
              </a:rPr>
              <a:t>phet</a:t>
            </a:r>
            <a:r>
              <a:rPr lang="en-US" sz="1200" kern="1200" dirty="0" smtClean="0">
                <a:solidFill>
                  <a:schemeClr val="tx1"/>
                </a:solidFill>
                <a:latin typeface="Arial" pitchFamily="34" charset="0"/>
                <a:ea typeface="Arial" pitchFamily="-111" charset="0"/>
                <a:cs typeface="Arial" pitchFamily="34" charset="0"/>
              </a:rPr>
              <a:t>/</a:t>
            </a:r>
            <a:r>
              <a:rPr lang="en-US" sz="1200" kern="1200" dirty="0" err="1" smtClean="0">
                <a:solidFill>
                  <a:schemeClr val="tx1"/>
                </a:solidFill>
                <a:latin typeface="Arial" pitchFamily="34" charset="0"/>
                <a:ea typeface="Arial" pitchFamily="-111" charset="0"/>
                <a:cs typeface="Arial" pitchFamily="34" charset="0"/>
              </a:rPr>
              <a:t>dev</a:t>
            </a:r>
            <a:r>
              <a:rPr lang="en-US" sz="1200" kern="1200" dirty="0" smtClean="0">
                <a:solidFill>
                  <a:schemeClr val="tx1"/>
                </a:solidFill>
                <a:latin typeface="Arial" pitchFamily="34" charset="0"/>
                <a:ea typeface="Arial" pitchFamily="-111" charset="0"/>
                <a:cs typeface="Arial" pitchFamily="34" charset="0"/>
              </a:rPr>
              <a:t>/resonance/</a:t>
            </a:r>
            <a:endParaRPr lang="en-US" dirty="0"/>
          </a:p>
          <a:p>
            <a:r>
              <a:rPr lang="en-US" dirty="0"/>
              <a:t>Raven</a:t>
            </a:r>
            <a:r>
              <a:rPr lang="en-US" baseline="0" dirty="0"/>
              <a:t> lite.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6</a:t>
            </a:fld>
            <a:endParaRPr lang="en-US">
              <a:solidFill>
                <a:srgbClr val="000000"/>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‘11</a:t>
            </a:r>
            <a:r>
              <a:rPr lang="en-US" dirty="0"/>
              <a:t> Lecture #26</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 This was up during the paper Tutorial, to indicate they had</a:t>
            </a:r>
            <a:r>
              <a:rPr lang="en-US" baseline="0" dirty="0"/>
              <a:t> finished</a:t>
            </a:r>
            <a:r>
              <a:rPr lang="en-US" baseline="0" dirty="0" smtClean="0"/>
              <a:t>. 14sepofVar.doc</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a:t>
            </a:r>
            <a:endParaRPr lang="en-US" dirty="0"/>
          </a:p>
          <a:p>
            <a:r>
              <a:rPr lang="en-US" dirty="0"/>
              <a:t>10,22,</a:t>
            </a:r>
            <a:r>
              <a:rPr lang="en-US" baseline="0" dirty="0"/>
              <a:t> 7, 34, 27</a:t>
            </a:r>
          </a:p>
          <a:p>
            <a:endParaRPr lang="en-US" dirty="0"/>
          </a:p>
          <a:p>
            <a:r>
              <a:rPr lang="en-US" dirty="0"/>
              <a:t>I personally think the answer is E, but didn’t fuss about it, nor count it. This is wrapping up Tutorial - </a:t>
            </a:r>
            <a:r>
              <a:rPr lang="en-US" baseline="0" dirty="0"/>
              <a:t> write out the solution </a:t>
            </a:r>
            <a:r>
              <a:rPr lang="en-US" baseline="0" dirty="0" err="1"/>
              <a:t>f_n</a:t>
            </a:r>
            <a:r>
              <a:rPr lang="en-US" baseline="0" dirty="0"/>
              <a:t>(x) =</a:t>
            </a:r>
            <a:r>
              <a:rPr lang="en-US" baseline="0" dirty="0" err="1"/>
              <a:t>A_nsin</a:t>
            </a:r>
            <a:r>
              <a:rPr lang="en-US" baseline="0" dirty="0"/>
              <a:t>(n Pi x/L)  So, there are infinitely many solutions (one for each n), and each has a “parameter” </a:t>
            </a:r>
            <a:r>
              <a:rPr lang="en-US" baseline="0" dirty="0" err="1"/>
              <a:t>A_n</a:t>
            </a:r>
            <a:r>
              <a:rPr lang="en-US" baseline="0" dirty="0"/>
              <a:t> which could still be anything. That’s why I like E. We had discussion about whether “0” was very different, and they were not all clear on the idea that n is still up to us. Others didn’t want to say that sin(n pi x/a) is “different” than sin(m pi x/a), I drew these on the board to emphasize that they are certainly very different functions. (And, orthogonal!)  </a:t>
            </a:r>
            <a:endParaRPr lang="en-US" dirty="0"/>
          </a:p>
          <a:p>
            <a:endParaRPr lang="en-US" dirty="0"/>
          </a:p>
          <a:p>
            <a:r>
              <a:rPr lang="en-US" sz="1200" b="1" kern="1200" dirty="0">
                <a:solidFill>
                  <a:schemeClr val="tx1"/>
                </a:solidFill>
                <a:latin typeface="Arial" pitchFamily="34" charset="0"/>
                <a:ea typeface="Arial" pitchFamily="-111" charset="0"/>
                <a:cs typeface="Arial" pitchFamily="34" charset="0"/>
              </a:rPr>
              <a:t>After Tutorial, Do next 2 CT’s, then work through the infinitely tall case, use y (infinite) dimension to chose the sign, and solve problem. Discuss BC at base generically</a:t>
            </a:r>
            <a:r>
              <a:rPr lang="en-US" sz="1200" b="0" kern="1200" dirty="0">
                <a:solidFill>
                  <a:schemeClr val="tx1"/>
                </a:solidFill>
                <a:latin typeface="Arial" pitchFamily="34" charset="0"/>
                <a:ea typeface="Arial" pitchFamily="-111" charset="0"/>
                <a:cs typeface="Arial" pitchFamily="34" charset="0"/>
              </a:rPr>
              <a:t>,</a:t>
            </a:r>
            <a:r>
              <a:rPr lang="en-US" sz="1200" b="0" kern="1200" baseline="0" dirty="0">
                <a:solidFill>
                  <a:schemeClr val="tx1"/>
                </a:solidFill>
                <a:latin typeface="Arial" pitchFamily="34" charset="0"/>
                <a:ea typeface="Arial" pitchFamily="-111" charset="0"/>
                <a:cs typeface="Arial" pitchFamily="34" charset="0"/>
              </a:rPr>
              <a:t> but don’t solve it yet.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61</a:t>
            </a:fld>
            <a:endParaRPr lang="en-US">
              <a:solidFill>
                <a:srgbClr val="000000"/>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SJP </a:t>
            </a:r>
            <a:r>
              <a:rPr lang="en-US" dirty="0" err="1" smtClean="0"/>
              <a:t>Phys</a:t>
            </a:r>
            <a:r>
              <a:rPr lang="en-US" dirty="0" smtClean="0"/>
              <a:t> 2210 Sp12 L27</a:t>
            </a:r>
          </a:p>
          <a:p>
            <a:r>
              <a:rPr lang="en-US" dirty="0" smtClean="0"/>
              <a:t>2, [[88]],</a:t>
            </a:r>
            <a:r>
              <a:rPr lang="en-US" baseline="0" dirty="0" smtClean="0"/>
              <a:t> 5, 5</a:t>
            </a:r>
          </a:p>
          <a:p>
            <a:endParaRPr lang="en-US" baseline="0" dirty="0" smtClean="0"/>
          </a:p>
          <a:p>
            <a:r>
              <a:rPr lang="en-US" baseline="0" dirty="0" smtClean="0"/>
              <a:t>Just a </a:t>
            </a:r>
            <a:r>
              <a:rPr lang="en-US" baseline="0" dirty="0" err="1" smtClean="0"/>
              <a:t>preclass</a:t>
            </a:r>
            <a:r>
              <a:rPr lang="en-US" baseline="0" dirty="0" smtClean="0"/>
              <a:t> review/ </a:t>
            </a:r>
            <a:r>
              <a:rPr lang="en-US" baseline="0" dirty="0" err="1" smtClean="0"/>
              <a:t>warmup</a:t>
            </a:r>
            <a:r>
              <a:rPr lang="en-US" baseline="0" dirty="0" smtClean="0"/>
              <a:t>. I encouraged them to chat with their neighbors because at first it was only about 75% correct!  This got rid of a couple of “A” answers.  Someone said “but, if c is negative, you get complex exponentials, which are still exponential, right?” So then I realized there is some language ambiguity here, what I MEANT by “exponential” is “real exponential”, and so I would consider </a:t>
            </a:r>
            <a:r>
              <a:rPr lang="en-US" baseline="0" dirty="0" err="1" smtClean="0"/>
              <a:t>exp</a:t>
            </a:r>
            <a:r>
              <a:rPr lang="en-US" baseline="0" dirty="0" smtClean="0"/>
              <a:t>[</a:t>
            </a:r>
            <a:r>
              <a:rPr lang="en-US" baseline="0" dirty="0" err="1" smtClean="0"/>
              <a:t>i</a:t>
            </a:r>
            <a:r>
              <a:rPr lang="en-US" baseline="0" dirty="0" smtClean="0"/>
              <a:t> w t] to be “sinusoidal”. I think this was a reasonable conversation to have.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62</a:t>
            </a:fld>
            <a:endParaRPr lang="en-US">
              <a:solidFill>
                <a:srgbClr val="000000"/>
              </a:solidFill>
            </a:endParaRPr>
          </a:p>
        </p:txBody>
      </p:sp>
    </p:spTree>
    <p:extLst>
      <p:ext uri="{BB962C8B-B14F-4D97-AF65-F5344CB8AC3E}">
        <p14:creationId xmlns:p14="http://schemas.microsoft.com/office/powerpoint/2010/main" val="31474371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SJP </a:t>
            </a:r>
            <a:r>
              <a:rPr lang="en-US" dirty="0" err="1" smtClean="0"/>
              <a:t>Phys</a:t>
            </a:r>
            <a:r>
              <a:rPr lang="en-US" dirty="0" smtClean="0"/>
              <a:t> 2210 Sp12 L27</a:t>
            </a:r>
          </a:p>
          <a:p>
            <a:r>
              <a:rPr lang="en-US" dirty="0" smtClean="0"/>
              <a:t>3,</a:t>
            </a:r>
            <a:r>
              <a:rPr lang="en-US" baseline="0" dirty="0" smtClean="0"/>
              <a:t> 2, 0, [[95], </a:t>
            </a:r>
            <a:r>
              <a:rPr lang="en-US" baseline="0" dirty="0" smtClean="0"/>
              <a:t>0</a:t>
            </a:r>
          </a:p>
          <a:p>
            <a:endParaRPr lang="en-US" baseline="0" dirty="0" smtClean="0"/>
          </a:p>
          <a:p>
            <a:r>
              <a:rPr lang="en-US" baseline="0" dirty="0" smtClean="0"/>
              <a:t>Another review/recap.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Leading to this: </a:t>
            </a:r>
            <a:r>
              <a:rPr lang="en-US" sz="1200" kern="1200" dirty="0">
                <a:solidFill>
                  <a:schemeClr val="tx1"/>
                </a:solidFill>
                <a:latin typeface="Arial" pitchFamily="34" charset="0"/>
                <a:ea typeface="Arial" pitchFamily="-111" charset="0"/>
                <a:cs typeface="Arial" pitchFamily="34" charset="0"/>
              </a:rPr>
              <a:t>Plugged separated form  in to Laplace, divided by XY, separated to get to something that looks like f(x) + g(y).  Then posed the above. </a:t>
            </a:r>
            <a:r>
              <a:rPr lang="en-US" sz="1200" kern="1200" dirty="0" smtClean="0">
                <a:solidFill>
                  <a:schemeClr val="tx1"/>
                </a:solidFill>
                <a:latin typeface="Arial" pitchFamily="34" charset="0"/>
                <a:ea typeface="Arial" pitchFamily="-111" charset="0"/>
                <a:cs typeface="Arial" pitchFamily="34" charset="0"/>
              </a:rPr>
              <a:t> This is review</a:t>
            </a:r>
            <a:r>
              <a:rPr lang="en-US" sz="1200" kern="1200" baseline="0" dirty="0" smtClean="0">
                <a:solidFill>
                  <a:schemeClr val="tx1"/>
                </a:solidFill>
                <a:latin typeface="Arial" pitchFamily="34" charset="0"/>
                <a:ea typeface="Arial" pitchFamily="-111" charset="0"/>
                <a:cs typeface="Arial" pitchFamily="34" charset="0"/>
              </a:rPr>
              <a:t> from last class. I let them think quietly, animated the solutions.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Arial" pitchFamily="34" charset="0"/>
              <a:ea typeface="Arial" pitchFamily="-111"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pitchFamily="34" charset="0"/>
                <a:ea typeface="Arial" pitchFamily="-111" charset="0"/>
                <a:cs typeface="Arial" pitchFamily="34" charset="0"/>
              </a:rPr>
              <a:t>We had some discussion about whether a(x)=b(y)=0 is really trivial, since in our case, it really means X’’(x)=Y’’(y)=0, and those have </a:t>
            </a:r>
            <a:r>
              <a:rPr lang="en-US" sz="1200" kern="1200" baseline="0" dirty="0" err="1" smtClean="0">
                <a:solidFill>
                  <a:schemeClr val="tx1"/>
                </a:solidFill>
                <a:latin typeface="Arial" pitchFamily="34" charset="0"/>
                <a:ea typeface="Arial" pitchFamily="-111" charset="0"/>
                <a:cs typeface="Arial" pitchFamily="34" charset="0"/>
              </a:rPr>
              <a:t>NONtrivial</a:t>
            </a:r>
            <a:r>
              <a:rPr lang="en-US" sz="1200" kern="1200" baseline="0" dirty="0" smtClean="0">
                <a:solidFill>
                  <a:schemeClr val="tx1"/>
                </a:solidFill>
                <a:latin typeface="Arial" pitchFamily="34" charset="0"/>
                <a:ea typeface="Arial" pitchFamily="-111" charset="0"/>
                <a:cs typeface="Arial" pitchFamily="34" charset="0"/>
              </a:rPr>
              <a:t> solutions (linear functions,  multiplied). This was a great point, I’m glad it came up.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Arial" pitchFamily="34" charset="0"/>
              <a:ea typeface="Arial" pitchFamily="-111"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Arial" pitchFamily="34" charset="0"/>
              <a:ea typeface="Arial" pitchFamily="-111"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Arial" pitchFamily="34" charset="0"/>
              <a:ea typeface="Arial" pitchFamily="-111" charset="0"/>
              <a:cs typeface="Arial" pitchFamily="34" charset="0"/>
            </a:endParaRPr>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63</a:t>
            </a:fld>
            <a:endParaRPr lang="en-US">
              <a:solidFill>
                <a:srgbClr val="000000"/>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SJP </a:t>
            </a:r>
            <a:r>
              <a:rPr lang="en-US" dirty="0" err="1" smtClean="0"/>
              <a:t>Phys</a:t>
            </a:r>
            <a:r>
              <a:rPr lang="en-US" dirty="0" smtClean="0"/>
              <a:t> 2210 Sp12 L27</a:t>
            </a:r>
          </a:p>
          <a:p>
            <a:endParaRPr lang="en-US" dirty="0"/>
          </a:p>
          <a:p>
            <a:r>
              <a:rPr lang="en-US" dirty="0"/>
              <a:t>Leading to this:  </a:t>
            </a:r>
            <a:r>
              <a:rPr lang="en-US" sz="1200" kern="1200" dirty="0">
                <a:solidFill>
                  <a:schemeClr val="tx1"/>
                </a:solidFill>
                <a:latin typeface="Arial" pitchFamily="34" charset="0"/>
                <a:ea typeface="Arial" pitchFamily="-111" charset="0"/>
                <a:cs typeface="Arial" pitchFamily="34" charset="0"/>
              </a:rPr>
              <a:t>Write down the 2 ODEs for them, with x equation = +c. </a:t>
            </a:r>
            <a:endParaRPr lang="en-US" sz="1200" kern="1200" dirty="0" smtClean="0">
              <a:solidFill>
                <a:schemeClr val="tx1"/>
              </a:solidFill>
              <a:latin typeface="Arial" pitchFamily="34" charset="0"/>
              <a:ea typeface="Arial" pitchFamily="-111" charset="0"/>
              <a:cs typeface="Arial" pitchFamily="34" charset="0"/>
            </a:endParaRPr>
          </a:p>
          <a:p>
            <a:r>
              <a:rPr lang="en-US" sz="1200" kern="1200" dirty="0" smtClean="0">
                <a:solidFill>
                  <a:schemeClr val="tx1"/>
                </a:solidFill>
                <a:latin typeface="Arial" pitchFamily="34" charset="0"/>
                <a:ea typeface="Arial" pitchFamily="-111" charset="0"/>
                <a:cs typeface="Arial" pitchFamily="34" charset="0"/>
              </a:rPr>
              <a:t>Did this on whiteboards. I pretty much had the answer on the board already, due</a:t>
            </a:r>
            <a:r>
              <a:rPr lang="en-US" sz="1200" kern="1200" baseline="0" dirty="0" smtClean="0">
                <a:solidFill>
                  <a:schemeClr val="tx1"/>
                </a:solidFill>
                <a:latin typeface="Arial" pitchFamily="34" charset="0"/>
                <a:ea typeface="Arial" pitchFamily="-111" charset="0"/>
                <a:cs typeface="Arial" pitchFamily="34" charset="0"/>
              </a:rPr>
              <a:t> to the questions on the previous concept test, but it was good. The “ambiguity” became the focus of attention, many still did not realize that they could allow c to be either sign. </a:t>
            </a:r>
          </a:p>
          <a:p>
            <a:endParaRPr lang="en-US" sz="1200" kern="1200" baseline="0" dirty="0" smtClean="0">
              <a:solidFill>
                <a:schemeClr val="tx1"/>
              </a:solidFill>
              <a:latin typeface="Arial" pitchFamily="34" charset="0"/>
              <a:ea typeface="Arial" pitchFamily="-111" charset="0"/>
              <a:cs typeface="Arial" pitchFamily="34" charset="0"/>
            </a:endParaRPr>
          </a:p>
          <a:p>
            <a:r>
              <a:rPr lang="en-US" sz="1200" kern="1200" baseline="0" dirty="0" smtClean="0">
                <a:solidFill>
                  <a:schemeClr val="tx1"/>
                </a:solidFill>
                <a:latin typeface="Arial" pitchFamily="34" charset="0"/>
                <a:ea typeface="Arial" pitchFamily="-111" charset="0"/>
                <a:cs typeface="Arial" pitchFamily="34" charset="0"/>
              </a:rPr>
              <a:t>We had a nice question, when I had written X(x)=A </a:t>
            </a:r>
            <a:r>
              <a:rPr lang="en-US" sz="1200" kern="1200" baseline="0" dirty="0" err="1" smtClean="0">
                <a:solidFill>
                  <a:schemeClr val="tx1"/>
                </a:solidFill>
                <a:latin typeface="Arial" pitchFamily="34" charset="0"/>
                <a:ea typeface="Arial" pitchFamily="-111" charset="0"/>
                <a:cs typeface="Arial" pitchFamily="34" charset="0"/>
              </a:rPr>
              <a:t>exp</a:t>
            </a:r>
            <a:r>
              <a:rPr lang="en-US" sz="1200" kern="1200" baseline="0" dirty="0" smtClean="0">
                <a:solidFill>
                  <a:schemeClr val="tx1"/>
                </a:solidFill>
                <a:latin typeface="Arial" pitchFamily="34" charset="0"/>
                <a:ea typeface="Arial" pitchFamily="-111" charset="0"/>
                <a:cs typeface="Arial" pitchFamily="34" charset="0"/>
              </a:rPr>
              <a:t>[</a:t>
            </a:r>
            <a:r>
              <a:rPr lang="en-US" sz="1200" kern="1200" baseline="0" dirty="0" err="1" smtClean="0">
                <a:solidFill>
                  <a:schemeClr val="tx1"/>
                </a:solidFill>
                <a:latin typeface="Arial" pitchFamily="34" charset="0"/>
                <a:ea typeface="Arial" pitchFamily="-111" charset="0"/>
                <a:cs typeface="Arial" pitchFamily="34" charset="0"/>
              </a:rPr>
              <a:t>Sqrt</a:t>
            </a:r>
            <a:r>
              <a:rPr lang="en-US" sz="1200" kern="1200" baseline="0" dirty="0" smtClean="0">
                <a:solidFill>
                  <a:schemeClr val="tx1"/>
                </a:solidFill>
                <a:latin typeface="Arial" pitchFamily="34" charset="0"/>
                <a:ea typeface="Arial" pitchFamily="-111" charset="0"/>
                <a:cs typeface="Arial" pitchFamily="34" charset="0"/>
              </a:rPr>
              <a:t>[c] x] + B </a:t>
            </a:r>
            <a:r>
              <a:rPr lang="en-US" sz="1200" kern="1200" baseline="0" dirty="0" err="1" smtClean="0">
                <a:solidFill>
                  <a:schemeClr val="tx1"/>
                </a:solidFill>
                <a:latin typeface="Arial" pitchFamily="34" charset="0"/>
                <a:ea typeface="Arial" pitchFamily="-111" charset="0"/>
                <a:cs typeface="Arial" pitchFamily="34" charset="0"/>
              </a:rPr>
              <a:t>exp</a:t>
            </a:r>
            <a:r>
              <a:rPr lang="en-US" sz="1200" kern="1200" baseline="0" dirty="0" smtClean="0">
                <a:solidFill>
                  <a:schemeClr val="tx1"/>
                </a:solidFill>
                <a:latin typeface="Arial" pitchFamily="34" charset="0"/>
                <a:ea typeface="Arial" pitchFamily="-111" charset="0"/>
                <a:cs typeface="Arial" pitchFamily="34" charset="0"/>
              </a:rPr>
              <a:t>[- </a:t>
            </a:r>
            <a:r>
              <a:rPr lang="en-US" sz="1200" kern="1200" baseline="0" dirty="0" err="1" smtClean="0">
                <a:solidFill>
                  <a:schemeClr val="tx1"/>
                </a:solidFill>
                <a:latin typeface="Arial" pitchFamily="34" charset="0"/>
                <a:ea typeface="Arial" pitchFamily="-111" charset="0"/>
                <a:cs typeface="Arial" pitchFamily="34" charset="0"/>
              </a:rPr>
              <a:t>Sqrt</a:t>
            </a:r>
            <a:r>
              <a:rPr lang="en-US" sz="1200" kern="1200" baseline="0" dirty="0" smtClean="0">
                <a:solidFill>
                  <a:schemeClr val="tx1"/>
                </a:solidFill>
                <a:latin typeface="Arial" pitchFamily="34" charset="0"/>
                <a:ea typeface="Arial" pitchFamily="-111" charset="0"/>
                <a:cs typeface="Arial" pitchFamily="34" charset="0"/>
              </a:rPr>
              <a:t>[c] x], and sin’s/</a:t>
            </a:r>
            <a:r>
              <a:rPr lang="en-US" sz="1200" kern="1200" baseline="0" dirty="0" err="1" smtClean="0">
                <a:solidFill>
                  <a:schemeClr val="tx1"/>
                </a:solidFill>
                <a:latin typeface="Arial" pitchFamily="34" charset="0"/>
                <a:ea typeface="Arial" pitchFamily="-111" charset="0"/>
                <a:cs typeface="Arial" pitchFamily="34" charset="0"/>
              </a:rPr>
              <a:t>cos’s</a:t>
            </a:r>
            <a:r>
              <a:rPr lang="en-US" sz="1200" kern="1200" baseline="0" dirty="0" smtClean="0">
                <a:solidFill>
                  <a:schemeClr val="tx1"/>
                </a:solidFill>
                <a:latin typeface="Arial" pitchFamily="34" charset="0"/>
                <a:ea typeface="Arial" pitchFamily="-111" charset="0"/>
                <a:cs typeface="Arial" pitchFamily="34" charset="0"/>
              </a:rPr>
              <a:t> for Y(y), someone said “no ambiguity, if c is negative, then these ARE still the correct solutions, X(x) just has complex arguments in the exponents and becomes sinusoidal) This is correct, so it’s a bit of a notation/convenience issue. Another student pushed on this – why fuss about there being “two choices”, when this ONE solution is truly general. I’m arguing that boundary conditions are likely to push us towards saying “c should really be +” or “c should really be –”, and whichever it is, I would prefer to write functional forms that “look” like what they imply (so, the one with sin and </a:t>
            </a:r>
            <a:r>
              <a:rPr lang="en-US" sz="1200" kern="1200" baseline="0" dirty="0" err="1" smtClean="0">
                <a:solidFill>
                  <a:schemeClr val="tx1"/>
                </a:solidFill>
                <a:latin typeface="Arial" pitchFamily="34" charset="0"/>
                <a:ea typeface="Arial" pitchFamily="-111" charset="0"/>
                <a:cs typeface="Arial" pitchFamily="34" charset="0"/>
              </a:rPr>
              <a:t>cos</a:t>
            </a:r>
            <a:r>
              <a:rPr lang="en-US" sz="1200" kern="1200" baseline="0" dirty="0" smtClean="0">
                <a:solidFill>
                  <a:schemeClr val="tx1"/>
                </a:solidFill>
                <a:latin typeface="Arial" pitchFamily="34" charset="0"/>
                <a:ea typeface="Arial" pitchFamily="-111" charset="0"/>
                <a:cs typeface="Arial" pitchFamily="34" charset="0"/>
              </a:rPr>
              <a:t> should be oscillatory, with real arguments) These are good points, and don’t seem to detract from the story, so I think it’s productive. </a:t>
            </a:r>
            <a:endParaRPr lang="en-US" sz="1200" kern="1200" dirty="0" smtClean="0">
              <a:solidFill>
                <a:schemeClr val="tx1"/>
              </a:solidFill>
              <a:latin typeface="Arial" pitchFamily="34" charset="0"/>
              <a:ea typeface="Arial" pitchFamily="-111" charset="0"/>
              <a:cs typeface="Arial" pitchFamily="34" charset="0"/>
            </a:endParaRPr>
          </a:p>
          <a:p>
            <a:endParaRPr lang="en-US" sz="1200" kern="1200" dirty="0" smtClean="0">
              <a:solidFill>
                <a:schemeClr val="tx1"/>
              </a:solidFill>
              <a:latin typeface="Arial" pitchFamily="34" charset="0"/>
              <a:ea typeface="Arial" pitchFamily="-111" charset="0"/>
              <a:cs typeface="Arial" pitchFamily="34" charset="0"/>
            </a:endParaRPr>
          </a:p>
          <a:p>
            <a:r>
              <a:rPr lang="en-US" sz="1200" kern="1200" dirty="0" smtClean="0">
                <a:solidFill>
                  <a:schemeClr val="tx1"/>
                </a:solidFill>
                <a:latin typeface="Arial" pitchFamily="34" charset="0"/>
                <a:ea typeface="Arial" pitchFamily="-111" charset="0"/>
                <a:cs typeface="Arial" pitchFamily="34" charset="0"/>
              </a:rPr>
              <a:t>Last year: </a:t>
            </a:r>
            <a:endParaRPr lang="en-US" sz="1200" kern="1200" dirty="0">
              <a:solidFill>
                <a:schemeClr val="tx1"/>
              </a:solidFill>
              <a:latin typeface="Arial" pitchFamily="34" charset="0"/>
              <a:ea typeface="Arial" pitchFamily="-111" charset="0"/>
              <a:cs typeface="Arial" pitchFamily="34" charset="0"/>
            </a:endParaRPr>
          </a:p>
          <a:p>
            <a:r>
              <a:rPr lang="en-US" sz="1200" kern="1200" dirty="0">
                <a:solidFill>
                  <a:schemeClr val="tx1"/>
                </a:solidFill>
                <a:latin typeface="Arial" pitchFamily="34" charset="0"/>
                <a:ea typeface="Arial" pitchFamily="-111" charset="0"/>
                <a:cs typeface="Arial" pitchFamily="34" charset="0"/>
              </a:rPr>
              <a:t>They had solved one of these in the </a:t>
            </a:r>
            <a:r>
              <a:rPr lang="en-US" sz="1200" kern="1200" dirty="0" err="1">
                <a:solidFill>
                  <a:schemeClr val="tx1"/>
                </a:solidFill>
                <a:latin typeface="Arial" pitchFamily="34" charset="0"/>
                <a:ea typeface="Arial" pitchFamily="-111" charset="0"/>
                <a:cs typeface="Arial" pitchFamily="34" charset="0"/>
              </a:rPr>
              <a:t>preclass</a:t>
            </a:r>
            <a:r>
              <a:rPr lang="en-US" sz="1200" kern="1200" dirty="0">
                <a:solidFill>
                  <a:schemeClr val="tx1"/>
                </a:solidFill>
                <a:latin typeface="Arial" pitchFamily="34" charset="0"/>
                <a:ea typeface="Arial" pitchFamily="-111" charset="0"/>
                <a:cs typeface="Arial" pitchFamily="34" charset="0"/>
              </a:rPr>
              <a:t> question, so I quickly got people</a:t>
            </a:r>
            <a:r>
              <a:rPr lang="en-US" sz="1200" kern="1200" baseline="0" dirty="0">
                <a:solidFill>
                  <a:schemeClr val="tx1"/>
                </a:solidFill>
                <a:latin typeface="Arial" pitchFamily="34" charset="0"/>
                <a:ea typeface="Arial" pitchFamily="-111" charset="0"/>
                <a:cs typeface="Arial" pitchFamily="34" charset="0"/>
              </a:rPr>
              <a:t> to call out the answer. We had a nice discussion about the “ambiguity”, which here meant whether c has to be positive, i.e. can the X(x) solution be sin/</a:t>
            </a:r>
            <a:r>
              <a:rPr lang="en-US" sz="1200" kern="1200" baseline="0" dirty="0" err="1">
                <a:solidFill>
                  <a:schemeClr val="tx1"/>
                </a:solidFill>
                <a:latin typeface="Arial" pitchFamily="34" charset="0"/>
                <a:ea typeface="Arial" pitchFamily="-111" charset="0"/>
                <a:cs typeface="Arial" pitchFamily="34" charset="0"/>
              </a:rPr>
              <a:t>cos</a:t>
            </a:r>
            <a:r>
              <a:rPr lang="en-US" sz="1200" kern="1200" baseline="0" dirty="0">
                <a:solidFill>
                  <a:schemeClr val="tx1"/>
                </a:solidFill>
                <a:latin typeface="Arial" pitchFamily="34" charset="0"/>
                <a:ea typeface="Arial" pitchFamily="-111" charset="0"/>
                <a:cs typeface="Arial" pitchFamily="34" charset="0"/>
              </a:rPr>
              <a:t> instead of exponential. (Answer: your boundary conditions may tell you!) </a:t>
            </a:r>
          </a:p>
          <a:p>
            <a:endParaRPr lang="en-US" sz="1200" kern="1200" baseline="0" dirty="0">
              <a:solidFill>
                <a:schemeClr val="tx1"/>
              </a:solidFill>
              <a:latin typeface="Arial" pitchFamily="34" charset="0"/>
              <a:ea typeface="Arial" pitchFamily="-111" charset="0"/>
              <a:cs typeface="Arial" pitchFamily="34" charset="0"/>
            </a:endParaRPr>
          </a:p>
          <a:p>
            <a:r>
              <a:rPr lang="en-US" dirty="0"/>
              <a:t>When</a:t>
            </a:r>
            <a:r>
              <a:rPr lang="en-US" baseline="0" dirty="0"/>
              <a:t> I wrote Y(y) it started out as a function of x, just sloppy board work, but pointed out how careful you have to be about this!  </a:t>
            </a:r>
            <a:r>
              <a:rPr lang="en-US" baseline="0" dirty="0" smtClean="0"/>
              <a:t>Some students on the whiteboards write it as a function of t, again, sloppy and worth pointing out! </a:t>
            </a:r>
            <a:endParaRPr lang="en-US" baseline="0" dirty="0"/>
          </a:p>
          <a:p>
            <a:endParaRPr lang="en-US" baseline="0" dirty="0"/>
          </a:p>
          <a:p>
            <a:r>
              <a:rPr lang="en-US" baseline="0" dirty="0"/>
              <a:t>Student pointed out that </a:t>
            </a:r>
            <a:r>
              <a:rPr lang="en-US" baseline="0" dirty="0" err="1"/>
              <a:t>exp</a:t>
            </a:r>
            <a:r>
              <a:rPr lang="en-US" baseline="0" dirty="0"/>
              <a:t>[</a:t>
            </a:r>
            <a:r>
              <a:rPr lang="en-US" baseline="0" dirty="0" err="1"/>
              <a:t>Sqrt</a:t>
            </a:r>
            <a:r>
              <a:rPr lang="en-US" baseline="0" dirty="0"/>
              <a:t>[c]x], my solution for X(x), COULD be sin/</a:t>
            </a:r>
            <a:r>
              <a:rPr lang="en-US" baseline="0" dirty="0" err="1"/>
              <a:t>cos</a:t>
            </a:r>
            <a:r>
              <a:rPr lang="en-US" baseline="0" dirty="0"/>
              <a:t> if c was negative. I agreed, we’re just trying to keep notation simple, so the notation on the page is sort of implying positive c. The point is that if X(x) is sinusoidal, Y(y) has to be exponential, and vice versa. (Here, I also pointed out the other ambiguity – c could be 0, and we get a different kind of solution!) </a:t>
            </a:r>
          </a:p>
          <a:p>
            <a:endParaRPr lang="en-US" baseline="0"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64</a:t>
            </a:fld>
            <a:endParaRPr lang="en-US">
              <a:solidFill>
                <a:srgbClr val="000000"/>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SJP </a:t>
            </a:r>
            <a:r>
              <a:rPr lang="en-US" dirty="0" err="1" smtClean="0"/>
              <a:t>Phys</a:t>
            </a:r>
            <a:r>
              <a:rPr lang="en-US" dirty="0" smtClean="0"/>
              <a:t> 2210 Sp12 L27</a:t>
            </a:r>
          </a:p>
          <a:p>
            <a:endParaRPr lang="en-US" dirty="0" smtClean="0"/>
          </a:p>
          <a:p>
            <a:r>
              <a:rPr lang="en-US" dirty="0" smtClean="0"/>
              <a:t>I </a:t>
            </a:r>
            <a:r>
              <a:rPr lang="en-US" dirty="0"/>
              <a:t>just wanted them to write T(L,0)=0,  T(</a:t>
            </a:r>
            <a:r>
              <a:rPr lang="en-US" dirty="0" err="1"/>
              <a:t>x,H</a:t>
            </a:r>
            <a:r>
              <a:rPr lang="en-US" dirty="0"/>
              <a:t>)=0, and T(x,0)=t(x).  Didn’t take long, and I think it may</a:t>
            </a:r>
            <a:r>
              <a:rPr lang="en-US" baseline="0" dirty="0"/>
              <a:t> have been useful just to clarify how to write our BC’s. </a:t>
            </a:r>
            <a:endParaRPr lang="en-US" baseline="0" dirty="0" smtClean="0"/>
          </a:p>
          <a:p>
            <a:r>
              <a:rPr lang="en-US" baseline="0" dirty="0" smtClean="0"/>
              <a:t>This year this came BEFORE the Tutorial, so I didn’t start by making the argument that x has to be sinusoidal, that’s what they are going to be figuring out. </a:t>
            </a:r>
          </a:p>
          <a:p>
            <a:endParaRPr lang="en-US" baseline="0" dirty="0"/>
          </a:p>
          <a:p>
            <a:r>
              <a:rPr lang="en-US" baseline="0" dirty="0" smtClean="0"/>
              <a:t>Last year this came AFTER the tutorial:  From </a:t>
            </a:r>
            <a:r>
              <a:rPr lang="en-US" baseline="0" dirty="0"/>
              <a:t>here, I argued we really want X(x) to be sinusoidal (because of the Tutorial, we *can’t* use the exponential solution for X(x), without </a:t>
            </a:r>
            <a:r>
              <a:rPr lang="en-US" baseline="0" dirty="0" err="1"/>
              <a:t>geting</a:t>
            </a:r>
            <a:r>
              <a:rPr lang="en-US" baseline="0" dirty="0"/>
              <a:t> T(</a:t>
            </a:r>
            <a:r>
              <a:rPr lang="en-US" baseline="0" dirty="0" err="1"/>
              <a:t>x,y</a:t>
            </a:r>
            <a:r>
              <a:rPr lang="en-US" baseline="0" dirty="0"/>
              <a:t>)=0 everywhere, which is no good). </a:t>
            </a:r>
          </a:p>
          <a:p>
            <a:r>
              <a:rPr lang="en-US" baseline="0" dirty="0"/>
              <a:t>Then, I wrote it all out (with A, B, C, D </a:t>
            </a:r>
            <a:r>
              <a:rPr lang="en-US" baseline="0" dirty="0" err="1"/>
              <a:t>coeffiicients</a:t>
            </a:r>
            <a:r>
              <a:rPr lang="en-US" baseline="0" dirty="0"/>
              <a:t>, and </a:t>
            </a:r>
            <a:r>
              <a:rPr lang="en-US" baseline="0" dirty="0" err="1"/>
              <a:t>Sqrt</a:t>
            </a:r>
            <a:r>
              <a:rPr lang="en-US" baseline="0" dirty="0"/>
              <a:t>[c] in front of x or y), and started applying these BC’s one by one.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65</a:t>
            </a:fld>
            <a:endParaRPr lang="en-US">
              <a:solidFill>
                <a:srgbClr val="000000"/>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SJ:P </a:t>
            </a:r>
            <a:r>
              <a:rPr lang="en-US" dirty="0" err="1" smtClean="0"/>
              <a:t>Phys</a:t>
            </a:r>
            <a:r>
              <a:rPr lang="en-US" dirty="0" smtClean="0"/>
              <a:t> 2210 Sp12 L27</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a:t>
            </a:r>
            <a:r>
              <a:rPr lang="en-US" dirty="0"/>
              <a:t>was up during the paper Tutorial, to indicate they had</a:t>
            </a:r>
            <a:r>
              <a:rPr lang="en-US" baseline="0" dirty="0"/>
              <a:t> finished. </a:t>
            </a:r>
            <a:r>
              <a:rPr lang="en-US" baseline="0" dirty="0" smtClean="0"/>
              <a:t>14SepofVar.doc</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8, 22, 0, 35, 35</a:t>
            </a:r>
            <a:endParaRPr lang="en-US" dirty="0"/>
          </a:p>
          <a:p>
            <a:r>
              <a:rPr lang="en-US" dirty="0" err="1" smtClean="0"/>
              <a:t>Sp</a:t>
            </a:r>
            <a:r>
              <a:rPr lang="en-US" dirty="0" smtClean="0"/>
              <a:t> </a:t>
            </a:r>
            <a:r>
              <a:rPr lang="fr-FR" dirty="0" smtClean="0"/>
              <a:t>’</a:t>
            </a:r>
            <a:r>
              <a:rPr lang="en-US" dirty="0" smtClean="0"/>
              <a:t>11:10,22</a:t>
            </a:r>
            <a:r>
              <a:rPr lang="en-US" dirty="0"/>
              <a:t>,</a:t>
            </a:r>
            <a:r>
              <a:rPr lang="en-US" baseline="0" dirty="0"/>
              <a:t> 7, 34, </a:t>
            </a:r>
            <a:r>
              <a:rPr lang="en-US" baseline="0" dirty="0" smtClean="0"/>
              <a:t>27</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Tutorial takes at least 15 minutes. Maybe 20.  They took awhile on question 1, many seemed reticent to conclude that the exponential solution forces X(x)=0 if you go through 0 at two points Last year, Interestingly, someone had brought this up JUST before the Tutorial, pointing out that my exponential X(x) solution on the board could only pass through zero once. So I framed it this way with the groups – they were proving this! </a:t>
            </a:r>
            <a:endParaRPr lang="en-US" dirty="0" smtClean="0"/>
          </a:p>
          <a:p>
            <a:endParaRPr lang="en-US" baseline="0" dirty="0"/>
          </a:p>
          <a:p>
            <a:endParaRPr lang="en-US" dirty="0"/>
          </a:p>
          <a:p>
            <a:r>
              <a:rPr lang="en-US" dirty="0"/>
              <a:t>I personally think the answer is E, but didn’t fuss about it, nor count it. This is wrapping up Tutorial - </a:t>
            </a:r>
            <a:r>
              <a:rPr lang="en-US" baseline="0" dirty="0"/>
              <a:t> write out the solution </a:t>
            </a:r>
            <a:r>
              <a:rPr lang="en-US" baseline="0" dirty="0" err="1"/>
              <a:t>f_n</a:t>
            </a:r>
            <a:r>
              <a:rPr lang="en-US" baseline="0" dirty="0"/>
              <a:t>(x) =</a:t>
            </a:r>
            <a:r>
              <a:rPr lang="en-US" baseline="0" dirty="0" err="1"/>
              <a:t>A_nsin</a:t>
            </a:r>
            <a:r>
              <a:rPr lang="en-US" baseline="0" dirty="0"/>
              <a:t>(n Pi x/L)  So, there are infinitely many solutions (one for each n), and each has a “parameter” </a:t>
            </a:r>
            <a:r>
              <a:rPr lang="en-US" baseline="0" dirty="0" err="1"/>
              <a:t>A_n</a:t>
            </a:r>
            <a:r>
              <a:rPr lang="en-US" baseline="0" dirty="0"/>
              <a:t> which could still be anything. That’s why I like E. We had discussion about whether “0” was very different, and they were not all clear on the idea that n is still up to us. Others didn’t want to say that sin(n pi x/a) is “different” than sin(m pi x/a), I drew these on the board to emphasize that they are certainly very different functions. (And, orthogonal!)  </a:t>
            </a:r>
            <a:endParaRPr lang="en-US" dirty="0"/>
          </a:p>
          <a:p>
            <a:endParaRPr lang="en-US" dirty="0"/>
          </a:p>
          <a:p>
            <a:r>
              <a:rPr lang="en-US" sz="1200" b="1" kern="1200" dirty="0">
                <a:solidFill>
                  <a:schemeClr val="tx1"/>
                </a:solidFill>
                <a:latin typeface="Arial" pitchFamily="34" charset="0"/>
                <a:ea typeface="Arial" pitchFamily="-111" charset="0"/>
                <a:cs typeface="Arial" pitchFamily="34" charset="0"/>
              </a:rPr>
              <a:t>After Tutorial, Do next 2 CT’s, then work through the infinitely tall case, use y (infinite) dimension to chose the sign, and solve problem. Discuss BC at base generically</a:t>
            </a:r>
            <a:r>
              <a:rPr lang="en-US" sz="1200" b="0" kern="1200" dirty="0">
                <a:solidFill>
                  <a:schemeClr val="tx1"/>
                </a:solidFill>
                <a:latin typeface="Arial" pitchFamily="34" charset="0"/>
                <a:ea typeface="Arial" pitchFamily="-111" charset="0"/>
                <a:cs typeface="Arial" pitchFamily="34" charset="0"/>
              </a:rPr>
              <a:t>,</a:t>
            </a:r>
            <a:r>
              <a:rPr lang="en-US" sz="1200" b="0" kern="1200" baseline="0" dirty="0">
                <a:solidFill>
                  <a:schemeClr val="tx1"/>
                </a:solidFill>
                <a:latin typeface="Arial" pitchFamily="34" charset="0"/>
                <a:ea typeface="Arial" pitchFamily="-111" charset="0"/>
                <a:cs typeface="Arial" pitchFamily="34" charset="0"/>
              </a:rPr>
              <a:t> but don’t solve it yet.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66</a:t>
            </a:fld>
            <a:endParaRPr lang="en-US">
              <a:solidFill>
                <a:srgbClr val="000000"/>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SJP </a:t>
            </a:r>
            <a:r>
              <a:rPr lang="en-US" dirty="0" err="1" smtClean="0"/>
              <a:t>Phys</a:t>
            </a:r>
            <a:r>
              <a:rPr lang="en-US" dirty="0" smtClean="0"/>
              <a:t> 2210 Sp12 L27</a:t>
            </a:r>
          </a:p>
          <a:p>
            <a:r>
              <a:rPr lang="en-US" dirty="0" smtClean="0"/>
              <a:t>Did not click this year, just asked. </a:t>
            </a:r>
          </a:p>
          <a:p>
            <a:endParaRPr lang="en-US" dirty="0" smtClean="0"/>
          </a:p>
          <a:p>
            <a:r>
              <a:rPr lang="en-US" dirty="0" smtClean="0"/>
              <a:t>[</a:t>
            </a:r>
            <a:r>
              <a:rPr lang="en-US" dirty="0"/>
              <a:t>95],0,5,0,0, very quick.  (1 minute) </a:t>
            </a:r>
          </a:p>
          <a:p>
            <a:endParaRPr lang="en-US" dirty="0"/>
          </a:p>
          <a:p>
            <a:r>
              <a:rPr lang="en-US" dirty="0"/>
              <a:t>Just a small variation</a:t>
            </a:r>
            <a:r>
              <a:rPr lang="en-US" baseline="0" dirty="0"/>
              <a:t> to make sure they were with me. I might consider swapping so that it’s Y(y) that gets the sinusoid next time around, but I think this was </a:t>
            </a:r>
            <a:r>
              <a:rPr lang="en-US" baseline="0" dirty="0" smtClean="0"/>
              <a:t>ok.</a:t>
            </a:r>
          </a:p>
          <a:p>
            <a:endParaRPr lang="en-US" baseline="0" dirty="0" smtClean="0"/>
          </a:p>
          <a:p>
            <a:r>
              <a:rPr lang="en-US" baseline="0" dirty="0" smtClean="0"/>
              <a:t>___________</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Last year I went on with more clicker questions, trying to get students</a:t>
            </a:r>
            <a:r>
              <a:rPr lang="en-US" baseline="0" dirty="0" smtClean="0"/>
              <a:t> to figure out each step in the general procedure of solving a problem like this, </a:t>
            </a:r>
            <a:r>
              <a:rPr lang="en-US" dirty="0" smtClean="0"/>
              <a:t> but next time, I think I would at this point do a fairly straight</a:t>
            </a:r>
            <a:r>
              <a:rPr lang="en-US" baseline="0" dirty="0" smtClean="0"/>
              <a:t> </a:t>
            </a:r>
            <a:r>
              <a:rPr lang="en-US" dirty="0" smtClean="0"/>
              <a:t>“lecture” which goes through the entire problem(outlined</a:t>
            </a:r>
            <a:r>
              <a:rPr lang="en-US" baseline="0" dirty="0" smtClean="0"/>
              <a:t> </a:t>
            </a:r>
            <a:r>
              <a:rPr lang="en-US" dirty="0" smtClean="0"/>
              <a:t> in this</a:t>
            </a:r>
            <a:r>
              <a:rPr lang="en-US" baseline="0" dirty="0" smtClean="0"/>
              <a:t> slide)  step by step from start to finish, so students have a working template/model to start to make sense of. I found that working from the abstract (piece by piece) towards the concrete final story was hard for them – too many pieces!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will then go through it AGAIN for the “finite, square” plate case, and there is a sequence of clicker questions to follow which steps through it. I think that might work better building on a firmer (more concrete, “presented”) base, but we’ll have to try it out and see.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67</a:t>
            </a:fld>
            <a:endParaRPr lang="en-US">
              <a:solidFill>
                <a:srgbClr val="000000"/>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(skipped)</a:t>
            </a:r>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68</a:t>
            </a:fld>
            <a:endParaRPr lang="en-US">
              <a:solidFill>
                <a:srgbClr val="000000"/>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SJP </a:t>
            </a:r>
            <a:r>
              <a:rPr lang="en-US" dirty="0" err="1" smtClean="0"/>
              <a:t>Phys</a:t>
            </a:r>
            <a:r>
              <a:rPr lang="en-US" dirty="0" smtClean="0"/>
              <a:t> 2210 Sp12 L27</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0, 97, 2, 2, 0</a:t>
            </a:r>
            <a:endParaRPr lang="en-US" dirty="0" smtClean="0"/>
          </a:p>
          <a:p>
            <a:endParaRPr lang="en-US" dirty="0" smtClean="0"/>
          </a:p>
          <a:p>
            <a:r>
              <a:rPr lang="en-US" dirty="0" err="1" smtClean="0"/>
              <a:t>Quicky</a:t>
            </a:r>
            <a:r>
              <a:rPr lang="en-US" dirty="0" smtClean="0"/>
              <a:t>, just pointing out that one by one, BC’s are simplifying/limiting</a:t>
            </a:r>
            <a:r>
              <a:rPr lang="en-US" baseline="0" dirty="0" smtClean="0"/>
              <a:t> our solution. </a:t>
            </a:r>
          </a:p>
          <a:p>
            <a:endParaRPr lang="en-US" dirty="0"/>
          </a:p>
          <a:p>
            <a:r>
              <a:rPr lang="en-US" dirty="0" smtClean="0"/>
              <a:t>Last year: Skipped, I claim the answer is B, can’t let T grow arbitrarily at large y.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69</a:t>
            </a:fld>
            <a:endParaRPr lang="en-US">
              <a:solidFill>
                <a:srgbClr val="000000"/>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SJP </a:t>
            </a:r>
            <a:r>
              <a:rPr lang="en-US" dirty="0" err="1" smtClean="0"/>
              <a:t>Phys</a:t>
            </a:r>
            <a:r>
              <a:rPr lang="en-US" dirty="0" smtClean="0"/>
              <a:t> 2210 Sp12 L27</a:t>
            </a:r>
          </a:p>
          <a:p>
            <a:r>
              <a:rPr lang="en-US" dirty="0" smtClean="0"/>
              <a:t>[[98]], 2, 0</a:t>
            </a:r>
          </a:p>
          <a:p>
            <a:endParaRPr lang="en-US" dirty="0" smtClean="0"/>
          </a:p>
          <a:p>
            <a:r>
              <a:rPr lang="en-US" dirty="0" smtClean="0"/>
              <a:t>Just seemed worth pointing out, they</a:t>
            </a:r>
            <a:r>
              <a:rPr lang="en-US" baseline="0" dirty="0" smtClean="0"/>
              <a:t> did not take long and it wasn’t hard. But, generated questions. Like, “is this solution still separated”. (I would say no, but it’s part of the METHOD of separation of variables) </a:t>
            </a:r>
            <a:endParaRPr lang="en-US" dirty="0" smtClean="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70</a:t>
            </a:fld>
            <a:endParaRPr 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a:t>
            </a:r>
            <a:r>
              <a:rPr lang="fr-FR" baseline="0" dirty="0" smtClean="0"/>
              <a:t>’</a:t>
            </a:r>
            <a:r>
              <a:rPr lang="en-US" baseline="0" dirty="0" smtClean="0"/>
              <a:t>12 Lecture 24</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3, [[62]], 22, 5, 8</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Sp</a:t>
            </a:r>
            <a:r>
              <a:rPr lang="en-US" baseline="0" dirty="0" smtClean="0"/>
              <a:t> 11: </a:t>
            </a:r>
            <a:r>
              <a:rPr lang="en-US" dirty="0" smtClean="0"/>
              <a:t>0</a:t>
            </a:r>
            <a:r>
              <a:rPr lang="en-US" dirty="0"/>
              <a:t>, [79],</a:t>
            </a:r>
            <a:r>
              <a:rPr lang="en-US" baseline="0" dirty="0"/>
              <a:t> 2, 5, </a:t>
            </a:r>
            <a:r>
              <a:rPr lang="en-US" baseline="0" dirty="0" smtClean="0"/>
              <a:t>14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Tutorial is 12_Tutorial-Fourier, gave about 25 minutes. </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year we’re getting more “b’s are all zero”, not sure where that came from. In the discussion, the voices that came out all had clear answers.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Tutorial goes </a:t>
            </a:r>
            <a:r>
              <a:rPr lang="en-US" baseline="0" dirty="0" smtClean="0"/>
              <a:t>well, about 45 students were done with 3 pages </a:t>
            </a:r>
            <a:r>
              <a:rPr lang="en-US" baseline="0" dirty="0" smtClean="0"/>
              <a:t>at 25 minutes (</a:t>
            </a:r>
            <a:r>
              <a:rPr lang="en-US" baseline="0" dirty="0" smtClean="0"/>
              <a:t>out of about 55 in the room today</a:t>
            </a:r>
            <a:r>
              <a:rPr lang="en-US" baseline="0" dirty="0" smtClean="0"/>
              <a:t>)</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Used this as the “are you done with the Tutorial” question. </a:t>
            </a:r>
            <a:r>
              <a:rPr lang="en-US" dirty="0" smtClean="0"/>
              <a:t>(</a:t>
            </a:r>
            <a:r>
              <a:rPr lang="en-US" dirty="0" err="1" smtClean="0"/>
              <a:t>Sp</a:t>
            </a:r>
            <a:r>
              <a:rPr lang="en-US" dirty="0" smtClean="0"/>
              <a:t> ‘11:  Tutorial</a:t>
            </a:r>
            <a:r>
              <a:rPr lang="en-US" baseline="0" dirty="0" smtClean="0"/>
              <a:t> </a:t>
            </a:r>
            <a:r>
              <a:rPr lang="en-US" baseline="0" dirty="0"/>
              <a:t>took ~25 minutes, most but not all finished) </a:t>
            </a:r>
          </a:p>
          <a:p>
            <a:r>
              <a:rPr lang="en-US" baseline="0" dirty="0"/>
              <a:t>I didn’t get a chance to find out why 14% voted 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7</a:t>
            </a:fld>
            <a:endParaRPr lang="en-US">
              <a:solidFill>
                <a:srgbClr val="000000"/>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t>SJP,</a:t>
            </a:r>
            <a:r>
              <a:rPr lang="en-US" baseline="0"/>
              <a:t> Sp ‘11</a:t>
            </a:r>
            <a:r>
              <a:rPr lang="en-US"/>
              <a:t> Lecture #26</a:t>
            </a:r>
          </a:p>
          <a:p>
            <a:r>
              <a:rPr lang="en-US"/>
              <a:t>I did this for them on the board at the end of class.</a:t>
            </a:r>
            <a:r>
              <a:rPr lang="en-US" baseline="0"/>
              <a:t> Wrote it all out in detail (combining the coefficients from A sin(n pi x/) with D exp[- n Pi y/L).  Pointed out A and D can combine to form one constant, also noted that the thing next to y is still the negative of the thing next to x (this is important, it’s the Sqrt[separation constant]) </a:t>
            </a:r>
          </a:p>
          <a:p>
            <a:endParaRPr lang="en-US" baseline="0"/>
          </a:p>
          <a:p>
            <a:r>
              <a:rPr lang="en-US" baseline="0"/>
              <a:t>We spent some time collectively remembering the formula for An. I got them to shout it out – some discussion of limits of integration, and even more about the coefficient out front. (I went through the case where f(x) = sin (m pi x/L) to “derive” it!) </a:t>
            </a:r>
            <a:endParaRPr lang="en-US"/>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71</a:t>
            </a:fld>
            <a:endParaRPr lang="en-US">
              <a:solidFill>
                <a:srgbClr val="000000"/>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SJP </a:t>
            </a:r>
            <a:r>
              <a:rPr lang="en-US" dirty="0" err="1" smtClean="0"/>
              <a:t>Phys</a:t>
            </a:r>
            <a:r>
              <a:rPr lang="en-US" dirty="0" smtClean="0"/>
              <a:t> 2210 Sp12 L27</a:t>
            </a:r>
          </a:p>
          <a:p>
            <a:r>
              <a:rPr lang="en-US" dirty="0" smtClean="0"/>
              <a:t>This year: Pretty much just walked through this. At the end, one</a:t>
            </a:r>
            <a:r>
              <a:rPr lang="en-US" baseline="0" dirty="0" smtClean="0"/>
              <a:t> student was loudly confused, what have we done? I </a:t>
            </a:r>
            <a:r>
              <a:rPr lang="en-US" baseline="0" dirty="0" smtClean="0"/>
              <a:t>was glad they asked this – I’d forgotten how confusing </a:t>
            </a:r>
            <a:r>
              <a:rPr lang="en-US" baseline="0" dirty="0" smtClean="0"/>
              <a:t>what we have just </a:t>
            </a:r>
            <a:r>
              <a:rPr lang="en-US" baseline="0" dirty="0" smtClean="0"/>
              <a:t>done is. </a:t>
            </a:r>
            <a:r>
              <a:rPr lang="en-US" baseline="0" dirty="0" smtClean="0"/>
              <a:t>We have a *formula* for T(</a:t>
            </a:r>
            <a:r>
              <a:rPr lang="en-US" baseline="0" dirty="0" err="1" smtClean="0"/>
              <a:t>x,y</a:t>
            </a:r>
            <a:r>
              <a:rPr lang="en-US" baseline="0" dirty="0" smtClean="0"/>
              <a:t>), temperature EVERYWHERE, given ONLY information about T at the edges. That’s the big story here. And that formula is completely determined (the A’s are themselves fixed by the formula given). Yes, it’s complicated, it’s an infinite sum, and each term needs you to do an integral. But in principle we have SOLVED this particular problem. </a:t>
            </a:r>
          </a:p>
          <a:p>
            <a:endParaRPr lang="en-US" baseline="0" dirty="0" smtClean="0"/>
          </a:p>
          <a:p>
            <a:r>
              <a:rPr lang="en-US" baseline="0" dirty="0" smtClean="0"/>
              <a:t>Another student wanted to know about negative n, or zero n. (See below, good question too. Negative n is “double counting”, because the sin function is odd, so you really don’t get anything new by adding in negative n terms. Ditto n=0, you add zero, it’s nothing new either)  </a:t>
            </a:r>
            <a:endParaRPr lang="en-US" dirty="0" smtClean="0"/>
          </a:p>
          <a:p>
            <a:endParaRPr lang="en-US" dirty="0" smtClean="0"/>
          </a:p>
          <a:p>
            <a:r>
              <a:rPr lang="en-US" dirty="0" smtClean="0"/>
              <a:t>Last year:  I </a:t>
            </a:r>
            <a:r>
              <a:rPr lang="en-US" dirty="0"/>
              <a:t>did this for them on the board at the end of class.</a:t>
            </a:r>
            <a:r>
              <a:rPr lang="en-US" baseline="0" dirty="0"/>
              <a:t> Wrote it all out in detail (combining the coefficients from A sin(n pi x/) with D </a:t>
            </a:r>
            <a:r>
              <a:rPr lang="en-US" baseline="0" dirty="0" err="1"/>
              <a:t>exp</a:t>
            </a:r>
            <a:r>
              <a:rPr lang="en-US" baseline="0" dirty="0"/>
              <a:t>[- n Pi y/L).  Pointed out A and D can combine to form one constant, also noted that the thing next to y is still the negative of the thing next to x (this is important, it’s the </a:t>
            </a:r>
            <a:r>
              <a:rPr lang="en-US" baseline="0" dirty="0" err="1"/>
              <a:t>Sqrt</a:t>
            </a:r>
            <a:r>
              <a:rPr lang="en-US" baseline="0" dirty="0"/>
              <a:t>[separation constant]) </a:t>
            </a:r>
          </a:p>
          <a:p>
            <a:endParaRPr lang="en-US" baseline="0" dirty="0"/>
          </a:p>
          <a:p>
            <a:r>
              <a:rPr lang="en-US" baseline="0" dirty="0"/>
              <a:t>We spent some time collectively remembering the formula for An. I got them to shout it out – some discussion of limits of integration, and even more about the coefficient out front. (I went through the case where f(x) = sin (m pi x/L) to “derive” it!)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72</a:t>
            </a:fld>
            <a:endParaRPr lang="en-US">
              <a:solidFill>
                <a:srgbClr val="000000"/>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SJP </a:t>
            </a:r>
            <a:r>
              <a:rPr lang="en-US" dirty="0" err="1" smtClean="0"/>
              <a:t>Phys</a:t>
            </a:r>
            <a:r>
              <a:rPr lang="en-US" dirty="0" smtClean="0"/>
              <a:t> 2210 Sp12 L27</a:t>
            </a:r>
          </a:p>
          <a:p>
            <a:r>
              <a:rPr lang="en-US" dirty="0" smtClean="0"/>
              <a:t>This year: I gave them a good few minutes, we had a good discussion. Many</a:t>
            </a:r>
            <a:r>
              <a:rPr lang="en-US" baseline="0" dirty="0" smtClean="0"/>
              <a:t> seemed to get it, but those who didn’t remember the “</a:t>
            </a:r>
            <a:r>
              <a:rPr lang="en-US" baseline="0" dirty="0" err="1" smtClean="0"/>
              <a:t>orthogonality</a:t>
            </a:r>
            <a:r>
              <a:rPr lang="en-US" baseline="0" dirty="0" smtClean="0"/>
              <a:t>” trick were pretty much spinning their wheels. When one student clearly called out the </a:t>
            </a:r>
            <a:r>
              <a:rPr lang="en-US" baseline="0" dirty="0" err="1" smtClean="0"/>
              <a:t>orthogonality</a:t>
            </a:r>
            <a:r>
              <a:rPr lang="en-US" baseline="0" dirty="0" smtClean="0"/>
              <a:t> story, we came to consensus that only A5 survives, but then I asked what A5 should be… there was a LOT of discussion, with many different answers. But when you write it out, and then go to y=0, it suddenly becomes painfully clear, no integration required… </a:t>
            </a:r>
            <a:endParaRPr lang="en-US" dirty="0" smtClean="0"/>
          </a:p>
          <a:p>
            <a:endParaRPr lang="en-US" dirty="0" smtClean="0"/>
          </a:p>
          <a:p>
            <a:r>
              <a:rPr lang="en-US" dirty="0" smtClean="0"/>
              <a:t>Last year: </a:t>
            </a:r>
          </a:p>
          <a:p>
            <a:r>
              <a:rPr lang="en-US" dirty="0" smtClean="0"/>
              <a:t>We</a:t>
            </a:r>
            <a:r>
              <a:rPr lang="en-US" baseline="0" dirty="0" smtClean="0"/>
              <a:t> </a:t>
            </a:r>
            <a:r>
              <a:rPr lang="en-US" baseline="0" dirty="0"/>
              <a:t>did this quickly at the end. I got several to </a:t>
            </a:r>
            <a:r>
              <a:rPr lang="en-US" baseline="0" dirty="0" smtClean="0"/>
              <a:t>shout </a:t>
            </a:r>
            <a:r>
              <a:rPr lang="en-US" baseline="0" dirty="0"/>
              <a:t>out the correct answer, but not sure if everyone got it.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73</a:t>
            </a:fld>
            <a:endParaRPr lang="en-US">
              <a:solidFill>
                <a:srgbClr val="000000"/>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SJP </a:t>
            </a:r>
            <a:r>
              <a:rPr lang="en-US" dirty="0" err="1" smtClean="0"/>
              <a:t>Phys</a:t>
            </a:r>
            <a:r>
              <a:rPr lang="en-US" dirty="0" smtClean="0"/>
              <a:t> 2210 Sp12 L27</a:t>
            </a:r>
          </a:p>
          <a:p>
            <a:r>
              <a:rPr lang="en-US" dirty="0" smtClean="0"/>
              <a:t>2, [[93]], 0, 5,</a:t>
            </a:r>
            <a:r>
              <a:rPr lang="en-US" baseline="0" dirty="0" smtClean="0"/>
              <a:t> 0</a:t>
            </a:r>
          </a:p>
          <a:p>
            <a:endParaRPr lang="en-US" baseline="0" dirty="0" smtClean="0"/>
          </a:p>
          <a:p>
            <a:r>
              <a:rPr lang="en-US" baseline="0" dirty="0" smtClean="0"/>
              <a:t>No problems at this stage (near the end of class) </a:t>
            </a:r>
            <a:endParaRPr lang="en-US" dirty="0" smtClean="0"/>
          </a:p>
          <a:p>
            <a:endParaRPr lang="en-US" dirty="0" smtClean="0"/>
          </a:p>
          <a:p>
            <a:r>
              <a:rPr lang="en-US" dirty="0" smtClean="0"/>
              <a:t>Last year: </a:t>
            </a:r>
            <a:r>
              <a:rPr lang="en-US" dirty="0" err="1" smtClean="0"/>
              <a:t>Preclassquestion</a:t>
            </a:r>
            <a:r>
              <a:rPr lang="en-US" dirty="0"/>
              <a:t>. 8,[86], 0 5,0</a:t>
            </a:r>
          </a:p>
          <a:p>
            <a:r>
              <a:rPr lang="en-US" dirty="0" smtClean="0"/>
              <a:t>This </a:t>
            </a:r>
            <a:r>
              <a:rPr lang="en-US" dirty="0"/>
              <a:t>served as a review from last time – I redid</a:t>
            </a:r>
            <a:r>
              <a:rPr lang="en-US" baseline="0" dirty="0"/>
              <a:t> the whole story (Start with Laplace, separate, plug back in, divide out T(</a:t>
            </a:r>
            <a:r>
              <a:rPr lang="en-US" baseline="0" dirty="0" err="1"/>
              <a:t>x,y</a:t>
            </a:r>
            <a:r>
              <a:rPr lang="en-US" baseline="0" dirty="0"/>
              <a:t>), argue that the two ODEs you get must each be of the form X’’(x)/X(x)=c (with opposite signs), basically the whole thing to get to this. Then, reminded them from the Tutorial last class that exponential functions can’t give you zero twice.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74</a:t>
            </a:fld>
            <a:endParaRPr lang="en-US">
              <a:solidFill>
                <a:srgbClr val="000000"/>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SJP </a:t>
            </a:r>
            <a:r>
              <a:rPr lang="en-US" dirty="0" err="1" smtClean="0"/>
              <a:t>Phys</a:t>
            </a:r>
            <a:r>
              <a:rPr lang="en-US" dirty="0" smtClean="0"/>
              <a:t> 2210 Sp12 L27</a:t>
            </a:r>
          </a:p>
          <a:p>
            <a:r>
              <a:rPr lang="en-US" dirty="0" smtClean="0"/>
              <a:t>8, 2, 37, 31, [[22]]</a:t>
            </a:r>
          </a:p>
          <a:p>
            <a:r>
              <a:rPr lang="en-US" dirty="0" smtClean="0"/>
              <a:t>Last year: 10,0,26,10</a:t>
            </a:r>
            <a:r>
              <a:rPr lang="en-US" dirty="0"/>
              <a:t>,[54]</a:t>
            </a:r>
          </a:p>
          <a:p>
            <a:r>
              <a:rPr lang="en-US" dirty="0"/>
              <a:t>(Next</a:t>
            </a:r>
            <a:r>
              <a:rPr lang="en-US" baseline="0" dirty="0"/>
              <a:t> slide has solution). </a:t>
            </a:r>
            <a:endParaRPr lang="en-US" baseline="0" dirty="0" smtClean="0"/>
          </a:p>
          <a:p>
            <a:endParaRPr lang="en-US" baseline="0" dirty="0" smtClean="0"/>
          </a:p>
          <a:p>
            <a:r>
              <a:rPr lang="en-US" baseline="0" dirty="0" smtClean="0"/>
              <a:t>This year we were running low on time, but there was a lot of debate. Talking through it there were many groans, but they were not generating the result on their own. (Though of course it is mean to have “none of the above” as an answer!) </a:t>
            </a:r>
          </a:p>
          <a:p>
            <a:endParaRPr lang="en-US" baseline="0" dirty="0" smtClean="0"/>
          </a:p>
          <a:p>
            <a:endParaRPr lang="en-US" baseline="0" dirty="0"/>
          </a:p>
          <a:p>
            <a:r>
              <a:rPr lang="en-US" baseline="0" dirty="0"/>
              <a:t>Note that this is animated – I gave them ~30 seconds or more to start before I showed my answer choices, and strongly encouraged them to work together. </a:t>
            </a:r>
          </a:p>
          <a:p>
            <a:endParaRPr lang="en-US" baseline="0" dirty="0"/>
          </a:p>
          <a:p>
            <a:r>
              <a:rPr lang="en-US" baseline="0" dirty="0"/>
              <a:t>Interesting that this had only 54% correct, and that e.g. C was so tempting. Despite the last class’ Tutorial, this is clearly still new and hard for them. </a:t>
            </a:r>
          </a:p>
          <a:p>
            <a:r>
              <a:rPr lang="en-US" baseline="0" dirty="0"/>
              <a:t/>
            </a:r>
            <a:br>
              <a:rPr lang="en-US" baseline="0" dirty="0"/>
            </a:br>
            <a:r>
              <a:rPr lang="en-US" baseline="0" dirty="0"/>
              <a:t>Again, I  just used this as a setup to walk through (review) of procedure from last class – go ahead and plug in y=0 (Do it on the board!)  follow your nose, must conclude C=0. (Discuss why can NOT conclude A=B=0!) Similarly, plug in y=H, yielding </a:t>
            </a:r>
            <a:r>
              <a:rPr lang="en-US" baseline="0" dirty="0" err="1"/>
              <a:t>kH</a:t>
            </a:r>
            <a:r>
              <a:rPr lang="en-US" baseline="0" dirty="0"/>
              <a:t>=n Pi (and again, why NOT D=0) </a:t>
            </a:r>
          </a:p>
          <a:p>
            <a:endParaRPr lang="en-US" baseline="0" dirty="0"/>
          </a:p>
          <a:p>
            <a:r>
              <a:rPr lang="en-US" dirty="0"/>
              <a:t> </a:t>
            </a:r>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75</a:t>
            </a:fld>
            <a:endParaRPr lang="en-US">
              <a:solidFill>
                <a:srgbClr val="000000"/>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SJP </a:t>
            </a:r>
            <a:r>
              <a:rPr lang="en-US" dirty="0" err="1" smtClean="0"/>
              <a:t>Phys</a:t>
            </a:r>
            <a:r>
              <a:rPr lang="en-US" smtClean="0"/>
              <a:t> 2210 Sp12 L27</a:t>
            </a:r>
            <a:endParaRPr lang="en-US" dirty="0" smtClean="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76</a:t>
            </a:fld>
            <a:endParaRPr lang="en-US">
              <a:solidFill>
                <a:srgbClr val="000000"/>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SJP,</a:t>
            </a:r>
            <a:r>
              <a:rPr lang="en-US" baseline="0" dirty="0"/>
              <a:t> </a:t>
            </a:r>
            <a:r>
              <a:rPr lang="en-US" baseline="0" dirty="0" err="1"/>
              <a:t>Sp</a:t>
            </a:r>
            <a:r>
              <a:rPr lang="en-US" baseline="0" dirty="0"/>
              <a:t> ‘</a:t>
            </a:r>
            <a:r>
              <a:rPr lang="en-US" baseline="0" dirty="0" smtClean="0"/>
              <a:t>12</a:t>
            </a:r>
            <a:r>
              <a:rPr lang="en-US" dirty="0" smtClean="0"/>
              <a:t> </a:t>
            </a:r>
            <a:r>
              <a:rPr lang="en-US" dirty="0"/>
              <a:t>Lecture </a:t>
            </a:r>
            <a:r>
              <a:rPr lang="en-US" dirty="0" smtClean="0"/>
              <a:t>#28</a:t>
            </a:r>
          </a:p>
          <a:p>
            <a:r>
              <a:rPr lang="en-US" dirty="0" err="1" smtClean="0"/>
              <a:t>Preclass</a:t>
            </a:r>
            <a:r>
              <a:rPr lang="en-US" baseline="0" dirty="0" smtClean="0"/>
              <a:t> question</a:t>
            </a:r>
          </a:p>
          <a:p>
            <a:r>
              <a:rPr lang="en-US" baseline="0" dirty="0" smtClean="0"/>
              <a:t>7, 3, [[83]],5,2</a:t>
            </a:r>
          </a:p>
          <a:p>
            <a:endParaRPr lang="en-US" dirty="0"/>
          </a:p>
          <a:p>
            <a:r>
              <a:rPr lang="en-US" dirty="0" smtClean="0"/>
              <a:t>Variant (slightly harder) </a:t>
            </a:r>
            <a:r>
              <a:rPr lang="en-US" dirty="0" err="1" smtClean="0"/>
              <a:t>Sp</a:t>
            </a:r>
            <a:r>
              <a:rPr lang="en-US" dirty="0" smtClean="0"/>
              <a:t> 11: 10,0,26,10</a:t>
            </a:r>
            <a:r>
              <a:rPr lang="en-US" dirty="0"/>
              <a:t>,[54</a:t>
            </a:r>
            <a:r>
              <a:rPr lang="en-US" dirty="0" smtClean="0"/>
              <a:t>]</a:t>
            </a:r>
          </a:p>
          <a:p>
            <a:endParaRPr lang="en-US" dirty="0" smtClean="0"/>
          </a:p>
          <a:p>
            <a:r>
              <a:rPr lang="en-US" dirty="0" smtClean="0"/>
              <a:t>This was a </a:t>
            </a:r>
            <a:r>
              <a:rPr lang="en-US" dirty="0" err="1" smtClean="0"/>
              <a:t>followup</a:t>
            </a:r>
            <a:r>
              <a:rPr lang="en-US" dirty="0" smtClean="0"/>
              <a:t> to last class (this time the answer WAS one of the ones available). </a:t>
            </a:r>
          </a:p>
          <a:p>
            <a:r>
              <a:rPr lang="en-US" dirty="0" smtClean="0"/>
              <a:t>They have just turned in a HW on this (which they struggled on, because we</a:t>
            </a:r>
            <a:r>
              <a:rPr lang="en-US" baseline="0" dirty="0" smtClean="0"/>
              <a:t> were just slightly behind in terms of lecturing on this material)  We talked about why people voted for A=-B (pretty clear, they’re applying the BC on x=0) And, by writing the formula on the board and plugging in y=0, it becomes more obvious why C=0 rather than D=0. </a:t>
            </a:r>
          </a:p>
          <a:p>
            <a:endParaRPr lang="en-US" baseline="0" dirty="0" smtClean="0"/>
          </a:p>
          <a:p>
            <a:r>
              <a:rPr lang="en-US" baseline="0" dirty="0" smtClean="0"/>
              <a:t>The students are still struggling with the basic idea, I think – that we are working our way through BC’s to try to restrict the form of our solution, so that it satisfies ALL BC’s.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77</a:t>
            </a:fld>
            <a:endParaRPr lang="en-US">
              <a:solidFill>
                <a:srgbClr val="000000"/>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SJP,</a:t>
            </a:r>
            <a:r>
              <a:rPr lang="en-US" baseline="0" dirty="0" smtClean="0"/>
              <a:t> </a:t>
            </a:r>
            <a:r>
              <a:rPr lang="en-US" baseline="0" dirty="0" err="1" smtClean="0"/>
              <a:t>Sp</a:t>
            </a:r>
            <a:r>
              <a:rPr lang="en-US" baseline="0" dirty="0" smtClean="0"/>
              <a:t> ‘12</a:t>
            </a:r>
            <a:r>
              <a:rPr lang="en-US" dirty="0" smtClean="0"/>
              <a:t> Lecture #28</a:t>
            </a:r>
          </a:p>
          <a:p>
            <a:r>
              <a:rPr lang="en-US" dirty="0" smtClean="0"/>
              <a:t>3, 0, 0, [97,0</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Sp</a:t>
            </a:r>
            <a:r>
              <a:rPr lang="en-US" dirty="0" smtClean="0"/>
              <a:t> 11:  0,3,0</a:t>
            </a:r>
            <a:r>
              <a:rPr lang="en-US" dirty="0"/>
              <a:t>,</a:t>
            </a:r>
            <a:r>
              <a:rPr lang="en-US" baseline="0" dirty="0"/>
              <a:t> [97], 0.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 spent some time explaining why I had added the subscript “n” to the equation, and pointed out that the coefficient of x is the same as that of y. Talked about why – asked them “what happens if you take d^2/dx^2 of this equation, got them to shout out “k^2 times what you start with” or something equivalent [n^2 pi^2 / H^2 is better here] Ditto with d^2/dy^2, trying to emphasize that it satisfies Laplace, but only because the “</a:t>
            </a:r>
            <a:r>
              <a:rPr lang="en-US" baseline="0" dirty="0" err="1"/>
              <a:t>k”’s</a:t>
            </a:r>
            <a:r>
              <a:rPr lang="en-US" baseline="0" dirty="0"/>
              <a:t> are the SAME.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 also walked through what happens to this </a:t>
            </a:r>
            <a:r>
              <a:rPr lang="en-US" baseline="0" dirty="0" err="1"/>
              <a:t>Tn</a:t>
            </a:r>
            <a:r>
              <a:rPr lang="en-US" baseline="0" dirty="0"/>
              <a:t> if y=0 and H) emphasizing that it is constructed to satisfy the upper and lower BC already.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Good that they did so well after the last one. (Note that this is animated, again I gave them ~30 seconds to start working on their own on paper before showing any clicker choices.)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78</a:t>
            </a:fld>
            <a:endParaRPr lang="en-US">
              <a:solidFill>
                <a:srgbClr val="000000"/>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SJP,</a:t>
            </a:r>
            <a:r>
              <a:rPr lang="en-US" baseline="0" dirty="0" smtClean="0"/>
              <a:t> </a:t>
            </a:r>
            <a:r>
              <a:rPr lang="en-US" baseline="0" dirty="0" err="1" smtClean="0"/>
              <a:t>Sp</a:t>
            </a:r>
            <a:r>
              <a:rPr lang="en-US" baseline="0" dirty="0" smtClean="0"/>
              <a:t> ‘12</a:t>
            </a:r>
            <a:r>
              <a:rPr lang="en-US" dirty="0" smtClean="0"/>
              <a:t> Lecture #28</a:t>
            </a:r>
          </a:p>
          <a:p>
            <a:r>
              <a:rPr lang="en-US" dirty="0" smtClean="0"/>
              <a:t>0, 2, [[84], 14,</a:t>
            </a:r>
          </a:p>
          <a:p>
            <a:r>
              <a:rPr lang="en-US" dirty="0" err="1" smtClean="0"/>
              <a:t>Sp</a:t>
            </a:r>
            <a:r>
              <a:rPr lang="en-US" dirty="0" smtClean="0"/>
              <a:t> 11: 18,0</a:t>
            </a:r>
            <a:r>
              <a:rPr lang="en-US" dirty="0"/>
              <a:t>,[69],13</a:t>
            </a:r>
          </a:p>
          <a:p>
            <a:endParaRPr lang="en-US" dirty="0"/>
          </a:p>
          <a:p>
            <a:r>
              <a:rPr lang="en-US" dirty="0"/>
              <a:t>And again, gave them time to work on their own, but less, since my answers are a little obscure.</a:t>
            </a:r>
            <a:r>
              <a:rPr lang="en-US" baseline="0" dirty="0"/>
              <a:t> During the discussion, I insisted that we talk about what is *tempting* about answer B. Got a good clear response (it would be TRUE if we insisted on the pure, separated form at the top of the page, unless our t(y) was coincidentally a pure sin(n pi y/H) function) </a:t>
            </a:r>
          </a:p>
          <a:p>
            <a:endParaRPr lang="en-US" baseline="0" dirty="0"/>
          </a:p>
          <a:p>
            <a:r>
              <a:rPr lang="en-US" baseline="0" dirty="0"/>
              <a:t>Took this opportunity to talk about </a:t>
            </a:r>
            <a:r>
              <a:rPr lang="en-US" baseline="0" dirty="0" smtClean="0"/>
              <a:t>linearity </a:t>
            </a:r>
            <a:r>
              <a:rPr lang="en-US" baseline="0" dirty="0"/>
              <a:t>of Del^2, walked them through that Sum(</a:t>
            </a:r>
            <a:r>
              <a:rPr lang="en-US" baseline="0" dirty="0" err="1"/>
              <a:t>Tn</a:t>
            </a:r>
            <a:r>
              <a:rPr lang="en-US" baseline="0" dirty="0"/>
              <a:t>) still satisfies Laplace, as well as the BC’s on top, left, and bottom. </a:t>
            </a:r>
            <a:endParaRPr lang="en-US" baseline="0" dirty="0" smtClean="0"/>
          </a:p>
          <a:p>
            <a:endParaRPr lang="en-US" baseline="0" dirty="0" smtClean="0"/>
          </a:p>
          <a:p>
            <a:r>
              <a:rPr lang="en-US" baseline="0" dirty="0" smtClean="0"/>
              <a:t>This year I had students thinking that we FIRST find An and then sum, but I think this misses the point. No, a single term does not and can not solve the right BC for a generic t(y), we NEED the full sum, and only then can we apply Fourier ideas to figure out the various </a:t>
            </a:r>
            <a:r>
              <a:rPr lang="en-US" baseline="0" dirty="0" err="1" smtClean="0"/>
              <a:t>An’s</a:t>
            </a:r>
            <a:r>
              <a:rPr lang="en-US" baseline="0" dirty="0" smtClean="0"/>
              <a:t> </a:t>
            </a:r>
            <a:endParaRPr lang="en-US" baseline="0"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79</a:t>
            </a:fld>
            <a:endParaRPr lang="en-US">
              <a:solidFill>
                <a:srgbClr val="000000"/>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SJP,</a:t>
            </a:r>
            <a:r>
              <a:rPr lang="en-US" baseline="0" dirty="0" smtClean="0"/>
              <a:t> </a:t>
            </a:r>
            <a:r>
              <a:rPr lang="en-US" baseline="0" dirty="0" err="1" smtClean="0"/>
              <a:t>Sp</a:t>
            </a:r>
            <a:r>
              <a:rPr lang="en-US" baseline="0" dirty="0" smtClean="0"/>
              <a:t> ‘12</a:t>
            </a:r>
            <a:r>
              <a:rPr lang="en-US" dirty="0" smtClean="0"/>
              <a:t> Lecture #28</a:t>
            </a:r>
          </a:p>
          <a:p>
            <a:r>
              <a:rPr lang="en-US" dirty="0" smtClean="0"/>
              <a:t>2, 18, 11, 48, [[21]]</a:t>
            </a:r>
          </a:p>
          <a:p>
            <a:endParaRPr lang="en-US" dirty="0" smtClean="0"/>
          </a:p>
          <a:p>
            <a:r>
              <a:rPr lang="en-US" dirty="0" smtClean="0"/>
              <a:t>SP 11: 3,3,5,82</a:t>
            </a:r>
            <a:r>
              <a:rPr lang="en-US" dirty="0"/>
              <a:t>,[8]</a:t>
            </a:r>
          </a:p>
          <a:p>
            <a:r>
              <a:rPr lang="en-US" dirty="0"/>
              <a:t>This</a:t>
            </a:r>
            <a:r>
              <a:rPr lang="en-US" baseline="0" dirty="0"/>
              <a:t> is mean! The answer is E (next slides walk them through it). D is “best”, but forgets about that </a:t>
            </a:r>
            <a:r>
              <a:rPr lang="en-US" baseline="0" dirty="0" err="1"/>
              <a:t>sinh</a:t>
            </a:r>
            <a:r>
              <a:rPr lang="en-US" baseline="0" dirty="0"/>
              <a:t> factor. </a:t>
            </a:r>
          </a:p>
          <a:p>
            <a:endParaRPr lang="en-US" baseline="0" dirty="0"/>
          </a:p>
          <a:p>
            <a:r>
              <a:rPr lang="en-US" baseline="0" dirty="0"/>
              <a:t>The fact that </a:t>
            </a:r>
            <a:r>
              <a:rPr lang="en-US" baseline="0" dirty="0" smtClean="0"/>
              <a:t>some% </a:t>
            </a:r>
            <a:r>
              <a:rPr lang="en-US" baseline="0" dirty="0"/>
              <a:t>voted A –C  implies that we </a:t>
            </a:r>
            <a:r>
              <a:rPr lang="en-US" baseline="0" dirty="0" smtClean="0"/>
              <a:t>might </a:t>
            </a:r>
            <a:r>
              <a:rPr lang="en-US" baseline="0" dirty="0"/>
              <a:t>*still*  need more review of the Fourier series idea, but I think we’re doing ok (even though 92% got it wrong </a:t>
            </a:r>
            <a:r>
              <a:rPr lang="en-US" baseline="0" dirty="0">
                <a:sym typeface="Wingdings"/>
              </a:rPr>
              <a:t>:-(   This was simply tricky, especially the way I presented it (I talked them through the answers implying that one of them was right!) </a:t>
            </a:r>
          </a:p>
          <a:p>
            <a:endParaRPr lang="en-US" baseline="0" dirty="0">
              <a:sym typeface="Wingdings"/>
            </a:endParaRPr>
          </a:p>
          <a:p>
            <a:r>
              <a:rPr lang="en-US" baseline="0" dirty="0">
                <a:sym typeface="Wingdings"/>
              </a:rPr>
              <a:t>The discussion here was quite good – they were arguing about the H’s and L’s issue productively, and by and large seemed to work it out. I heard good arguments from the front row, at least. </a:t>
            </a:r>
            <a:endParaRPr lang="en-US" baseline="0" dirty="0" smtClean="0">
              <a:sym typeface="Wingdings"/>
            </a:endParaRPr>
          </a:p>
          <a:p>
            <a:endParaRPr lang="en-US" baseline="0" dirty="0" smtClean="0">
              <a:sym typeface="Wingdings"/>
            </a:endParaRPr>
          </a:p>
          <a:p>
            <a:r>
              <a:rPr lang="en-US" baseline="0" dirty="0" smtClean="0">
                <a:sym typeface="Wingdings"/>
              </a:rPr>
              <a:t>At this point I go to the board, review the </a:t>
            </a:r>
            <a:r>
              <a:rPr lang="en-US" baseline="0" dirty="0" err="1" smtClean="0">
                <a:sym typeface="Wingdings"/>
              </a:rPr>
              <a:t>fourier</a:t>
            </a:r>
            <a:r>
              <a:rPr lang="en-US" baseline="0" dirty="0" smtClean="0">
                <a:sym typeface="Wingdings"/>
              </a:rPr>
              <a:t> sin series story, make the connection, and work out the correct answer (I have it on </a:t>
            </a:r>
            <a:r>
              <a:rPr lang="en-US" baseline="0" dirty="0" err="1" smtClean="0">
                <a:sym typeface="Wingdings"/>
              </a:rPr>
              <a:t>ppt</a:t>
            </a:r>
            <a:r>
              <a:rPr lang="en-US" baseline="0" dirty="0" smtClean="0">
                <a:sym typeface="Wingdings"/>
              </a:rPr>
              <a:t> next slide, but chose to do it at the board – the story proves to be subtle for students!) </a:t>
            </a:r>
            <a:endParaRPr lang="en-US" baseline="0" dirty="0"/>
          </a:p>
          <a:p>
            <a:r>
              <a:rPr lang="en-US" dirty="0"/>
              <a:t> </a:t>
            </a:r>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80</a:t>
            </a:fld>
            <a:endParaRPr 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a:t>
            </a:r>
            <a:r>
              <a:rPr lang="fr-FR" baseline="0" dirty="0" smtClean="0"/>
              <a:t>’</a:t>
            </a:r>
            <a:r>
              <a:rPr lang="en-US" baseline="0" dirty="0" smtClean="0"/>
              <a:t>12 Lecture 24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Didn’t click, just used this to point out that a0 is “special”, and shifts the curve up. </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259786975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SJP,</a:t>
            </a:r>
            <a:r>
              <a:rPr lang="en-US" baseline="0" dirty="0"/>
              <a:t> </a:t>
            </a:r>
            <a:r>
              <a:rPr lang="en-US" baseline="0" dirty="0" err="1"/>
              <a:t>Sp</a:t>
            </a:r>
            <a:r>
              <a:rPr lang="en-US" baseline="0" dirty="0"/>
              <a:t> ‘</a:t>
            </a:r>
            <a:r>
              <a:rPr lang="en-US" baseline="0" dirty="0" smtClean="0"/>
              <a:t>12</a:t>
            </a:r>
            <a:r>
              <a:rPr lang="en-US" dirty="0" smtClean="0"/>
              <a:t> </a:t>
            </a:r>
            <a:r>
              <a:rPr lang="en-US" dirty="0"/>
              <a:t>Lecture #</a:t>
            </a:r>
            <a:r>
              <a:rPr lang="en-US" dirty="0" smtClean="0"/>
              <a:t>28</a:t>
            </a:r>
            <a:endParaRPr lang="en-US" dirty="0"/>
          </a:p>
          <a:p>
            <a:r>
              <a:rPr lang="en-US" dirty="0"/>
              <a:t>(See previous</a:t>
            </a:r>
            <a:r>
              <a:rPr lang="en-US" baseline="0" dirty="0"/>
              <a:t> </a:t>
            </a:r>
            <a:r>
              <a:rPr lang="en-US" baseline="0" dirty="0" smtClean="0"/>
              <a:t>slide, and following slides. </a:t>
            </a:r>
            <a:r>
              <a:rPr lang="en-US" baseline="0" dirty="0"/>
              <a:t>My point here was, don’t skip steps, walk through the calculation slowly, carefully, and clearly) </a:t>
            </a:r>
            <a:endParaRPr lang="en-US" baseline="0" dirty="0" smtClean="0"/>
          </a:p>
          <a:p>
            <a:r>
              <a:rPr lang="en-US" baseline="0" dirty="0" smtClean="0"/>
              <a:t>What we KNOW is if t(y) = Sum[</a:t>
            </a:r>
            <a:r>
              <a:rPr lang="en-US" baseline="0" dirty="0" err="1" smtClean="0"/>
              <a:t>bn</a:t>
            </a:r>
            <a:r>
              <a:rPr lang="en-US" baseline="0" dirty="0" smtClean="0"/>
              <a:t> sin(n pi y/H)],  then we can use Fourier’s trick to write down a formula for bn. That’s “old news”. But we do NOT quite have that, at least not as shown at the top of this page. There’s that extra “</a:t>
            </a:r>
            <a:r>
              <a:rPr lang="en-US" baseline="0" dirty="0" err="1" smtClean="0"/>
              <a:t>sinh</a:t>
            </a:r>
            <a:r>
              <a:rPr lang="en-US" baseline="0" dirty="0" smtClean="0"/>
              <a:t>” term, so we need to be careful.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81</a:t>
            </a:fld>
            <a:endParaRPr lang="en-US">
              <a:solidFill>
                <a:srgbClr val="000000"/>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SJP,</a:t>
            </a:r>
            <a:r>
              <a:rPr lang="en-US" baseline="0" dirty="0"/>
              <a:t> </a:t>
            </a:r>
            <a:r>
              <a:rPr lang="en-US" baseline="0" dirty="0" err="1"/>
              <a:t>Sp</a:t>
            </a:r>
            <a:r>
              <a:rPr lang="en-US" baseline="0" dirty="0"/>
              <a:t> ‘</a:t>
            </a:r>
            <a:r>
              <a:rPr lang="en-US" baseline="0" dirty="0" smtClean="0"/>
              <a:t>12</a:t>
            </a:r>
            <a:r>
              <a:rPr lang="en-US" dirty="0" smtClean="0"/>
              <a:t> </a:t>
            </a:r>
            <a:r>
              <a:rPr lang="en-US" dirty="0"/>
              <a:t>Lecture #</a:t>
            </a:r>
            <a:r>
              <a:rPr lang="en-US" dirty="0" smtClean="0"/>
              <a:t>28</a:t>
            </a:r>
          </a:p>
          <a:p>
            <a:r>
              <a:rPr lang="en-US" dirty="0" smtClean="0"/>
              <a:t>Just working out previous slide – I did this all on the black board instead this year</a:t>
            </a:r>
          </a:p>
          <a:p>
            <a:endParaRPr lang="en-US" dirty="0" smtClean="0"/>
          </a:p>
          <a:p>
            <a:r>
              <a:rPr lang="en-US" dirty="0" smtClean="0"/>
              <a:t>I spent a moment justifying/explaining</a:t>
            </a:r>
            <a:r>
              <a:rPr lang="en-US" baseline="0" dirty="0" smtClean="0"/>
              <a:t> the </a:t>
            </a:r>
            <a:r>
              <a:rPr lang="en-US" baseline="0" dirty="0" err="1" smtClean="0"/>
              <a:t>b_n</a:t>
            </a:r>
            <a:r>
              <a:rPr lang="en-US" baseline="0" dirty="0" smtClean="0"/>
              <a:t> formula, because it’s not IDENTICAL to what we had before. Before, we had t(y) as an odd function with period T, and then the factor out front was 2/T and we integrated –T/2 to +T/2.  So you need to think about this a bit. (One way is to imagine a fictitious function which is like our t(y) but “extended” to –H, in the “odd function” manner, and integrating it from –H to +H and multiplying by 2/(2H). But then we can argue that we can safely just integrate halfway, by doubling the answer, and getting back to the formula given here. It’s subtle, I think students are content with just being “told the formula”, but it’s a slight cheat, since this situation is slightly different than before.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82</a:t>
            </a:fld>
            <a:endParaRPr lang="en-US">
              <a:solidFill>
                <a:srgbClr val="000000"/>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SJP,</a:t>
            </a:r>
            <a:r>
              <a:rPr lang="en-US" baseline="0" dirty="0"/>
              <a:t> </a:t>
            </a:r>
            <a:r>
              <a:rPr lang="en-US" baseline="0" dirty="0" err="1"/>
              <a:t>Sp</a:t>
            </a:r>
            <a:r>
              <a:rPr lang="en-US" baseline="0" dirty="0"/>
              <a:t> </a:t>
            </a:r>
            <a:r>
              <a:rPr lang="en-US" baseline="0" dirty="0" smtClean="0"/>
              <a:t>‘12</a:t>
            </a:r>
            <a:r>
              <a:rPr lang="en-US" dirty="0" smtClean="0"/>
              <a:t> Lecture #27. </a:t>
            </a:r>
          </a:p>
          <a:p>
            <a:r>
              <a:rPr lang="en-US" dirty="0" smtClean="0"/>
              <a:t>Here it</a:t>
            </a:r>
            <a:r>
              <a:rPr lang="en-US" baseline="0" dirty="0" smtClean="0"/>
              <a:t> is, the final answer. I spent a little time discussing the fact that, yes, you must do an infinite number of integrals (one for each n) to solve this problem! But, if you can do it “generically”, you’re good. I also acknowledged that some people feel a little unsatisfied with “series” answers, but that this is powerful, and gives a good *approximation* (pointed out that the </a:t>
            </a:r>
            <a:r>
              <a:rPr lang="en-US" baseline="0" dirty="0" err="1" smtClean="0"/>
              <a:t>An’s</a:t>
            </a:r>
            <a:r>
              <a:rPr lang="en-US" baseline="0" dirty="0" smtClean="0"/>
              <a:t> often get smaller with n, so a finite # of terms is often all you need) </a:t>
            </a:r>
          </a:p>
          <a:p>
            <a:endParaRPr lang="en-US" baseline="0" dirty="0" smtClean="0"/>
          </a:p>
          <a:p>
            <a:r>
              <a:rPr lang="en-US" baseline="0" dirty="0" smtClean="0"/>
              <a:t>Also need to emphasize that many students get the “An” formula and think THAT is the “final answer”, but what we are after is not </a:t>
            </a:r>
            <a:r>
              <a:rPr lang="en-US" baseline="0" dirty="0" err="1" smtClean="0"/>
              <a:t>A_n</a:t>
            </a:r>
            <a:r>
              <a:rPr lang="en-US" baseline="0" dirty="0" smtClean="0"/>
              <a:t>, it’s T(</a:t>
            </a:r>
            <a:r>
              <a:rPr lang="en-US" baseline="0" dirty="0" err="1" smtClean="0"/>
              <a:t>x,y</a:t>
            </a:r>
            <a:r>
              <a:rPr lang="en-US" baseline="0" dirty="0" smtClean="0"/>
              <a:t>). An is part of that, but don’t forget that it’s just an element, the “amount” of each term.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83</a:t>
            </a:fld>
            <a:endParaRPr lang="en-US">
              <a:solidFill>
                <a:srgbClr val="000000"/>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SJP,</a:t>
            </a:r>
            <a:r>
              <a:rPr lang="en-US" baseline="0" dirty="0"/>
              <a:t> </a:t>
            </a:r>
            <a:r>
              <a:rPr lang="en-US" baseline="0" dirty="0" err="1"/>
              <a:t>Sp</a:t>
            </a:r>
            <a:r>
              <a:rPr lang="en-US" baseline="0" dirty="0"/>
              <a:t> ‘</a:t>
            </a:r>
            <a:r>
              <a:rPr lang="en-US" baseline="0" dirty="0" smtClean="0"/>
              <a:t>12</a:t>
            </a:r>
            <a:r>
              <a:rPr lang="en-US" dirty="0" smtClean="0"/>
              <a:t> </a:t>
            </a:r>
            <a:r>
              <a:rPr lang="en-US" dirty="0"/>
              <a:t>Lecture #</a:t>
            </a:r>
            <a:r>
              <a:rPr lang="en-US" dirty="0" smtClean="0"/>
              <a:t>28 </a:t>
            </a:r>
            <a:endParaRPr lang="en-US" dirty="0"/>
          </a:p>
          <a:p>
            <a:r>
              <a:rPr lang="en-US" dirty="0"/>
              <a:t>Used this to take</a:t>
            </a:r>
            <a:r>
              <a:rPr lang="en-US" baseline="0" dirty="0"/>
              <a:t> them to file 15_Sep_variables.nb, my </a:t>
            </a:r>
            <a:r>
              <a:rPr lang="en-US" baseline="0" dirty="0" err="1"/>
              <a:t>mathematica</a:t>
            </a:r>
            <a:r>
              <a:rPr lang="en-US" baseline="0" dirty="0"/>
              <a:t> notebook that solves this problem (I set L=1 and H=2, and walked them through it, using this slide as a “template” for my solution) </a:t>
            </a:r>
          </a:p>
          <a:p>
            <a:r>
              <a:rPr lang="en-US" baseline="0" dirty="0"/>
              <a:t>We first predicted what it SHOULD look like, before looking at the code, several students were very quick to describe the function (including a contour approach) </a:t>
            </a:r>
            <a:endParaRPr lang="en-US" baseline="0" dirty="0" smtClean="0"/>
          </a:p>
          <a:p>
            <a:r>
              <a:rPr lang="en-US" baseline="0" dirty="0" smtClean="0"/>
              <a:t>Here I discuss the “smoothness” of solutions of Laplace’s equation, and we also finally addressed the bizarre story at the two corners where T=0 and T=100 at the same place! It’s a model, we allow “discontinuities” as approximations to some real setup where the transition might be rapid. (The MMA notebook shows the consequence – Gibb’s phenomenon at the corners)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84</a:t>
            </a:fld>
            <a:endParaRPr lang="en-US">
              <a:solidFill>
                <a:srgbClr val="000000"/>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Skipped</a:t>
            </a:r>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85</a:t>
            </a:fld>
            <a:endParaRPr lang="en-US">
              <a:solidFill>
                <a:srgbClr val="000000"/>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SJP,</a:t>
            </a:r>
            <a:r>
              <a:rPr lang="en-US" baseline="0" dirty="0"/>
              <a:t> </a:t>
            </a:r>
            <a:r>
              <a:rPr lang="en-US" baseline="0" dirty="0" err="1"/>
              <a:t>Sp</a:t>
            </a:r>
            <a:r>
              <a:rPr lang="en-US" baseline="0" dirty="0"/>
              <a:t> ‘</a:t>
            </a:r>
            <a:r>
              <a:rPr lang="en-US" baseline="0" dirty="0" smtClean="0"/>
              <a:t>12</a:t>
            </a:r>
            <a:r>
              <a:rPr lang="en-US" dirty="0" smtClean="0"/>
              <a:t> </a:t>
            </a:r>
            <a:r>
              <a:rPr lang="en-US" dirty="0"/>
              <a:t>Lecture #</a:t>
            </a:r>
            <a:r>
              <a:rPr lang="en-US" dirty="0" smtClean="0"/>
              <a:t>28</a:t>
            </a:r>
            <a:endParaRPr lang="en-US" dirty="0"/>
          </a:p>
          <a:p>
            <a:r>
              <a:rPr lang="en-US" dirty="0"/>
              <a:t>I asked this rhetorically.</a:t>
            </a:r>
            <a:r>
              <a:rPr lang="en-US" baseline="0" dirty="0"/>
              <a:t> Argued that this </a:t>
            </a:r>
            <a:r>
              <a:rPr lang="en-US" baseline="0" dirty="0" smtClean="0"/>
              <a:t>WAS </a:t>
            </a:r>
            <a:r>
              <a:rPr lang="en-US" baseline="0" dirty="0"/>
              <a:t>their homework problem, and they SHOULD go back to square 1, and do the WHOLE procedure from start to finish. BUT, given this formula, there is a quick way, tilt your head! Got students to call out “swap x and y”, and then “also H and L”. </a:t>
            </a:r>
            <a:r>
              <a:rPr lang="en-US" baseline="0" dirty="0" smtClean="0"/>
              <a:t>Lots of them came up with this, I gave them about 30 seconds to think.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86</a:t>
            </a:fld>
            <a:endParaRPr lang="en-US">
              <a:solidFill>
                <a:srgbClr val="000000"/>
              </a:solidFil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a:t>
            </a:r>
            <a:r>
              <a:rPr lang="en-US" baseline="0" dirty="0" smtClean="0"/>
              <a:t>12</a:t>
            </a:r>
            <a:r>
              <a:rPr lang="en-US" dirty="0" smtClean="0"/>
              <a:t> </a:t>
            </a:r>
            <a:r>
              <a:rPr lang="en-US" dirty="0"/>
              <a:t>Lecture #</a:t>
            </a:r>
            <a:r>
              <a:rPr lang="en-US" dirty="0" smtClean="0"/>
              <a:t>28.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Just </a:t>
            </a:r>
            <a:r>
              <a:rPr lang="en-US" baseline="0" dirty="0" smtClean="0"/>
              <a:t>talked </a:t>
            </a:r>
            <a:r>
              <a:rPr lang="en-US" baseline="0" dirty="0"/>
              <a:t>it </a:t>
            </a:r>
            <a:r>
              <a:rPr lang="en-US" baseline="0" dirty="0" smtClean="0"/>
              <a:t>through, pointing out x&lt;-&gt; y and L &lt;-&gt; H (and f &lt;-&gt; g)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87</a:t>
            </a:fld>
            <a:endParaRPr lang="en-US">
              <a:solidFill>
                <a:srgbClr val="000000"/>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a:t>
            </a:r>
            <a:r>
              <a:rPr lang="en-US" baseline="0" dirty="0" smtClean="0"/>
              <a:t>12</a:t>
            </a:r>
            <a:r>
              <a:rPr lang="en-US" dirty="0" smtClean="0"/>
              <a:t> </a:t>
            </a:r>
            <a:r>
              <a:rPr lang="en-US" dirty="0"/>
              <a:t>Lecture #</a:t>
            </a:r>
            <a:r>
              <a:rPr lang="en-US" dirty="0" smtClean="0"/>
              <a:t>28</a:t>
            </a:r>
            <a:r>
              <a:rPr lang="en-US" baseline="0" dirty="0" smtClean="0"/>
              <a:t>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Again, asked this of the whole class. This stumped them more</a:t>
            </a:r>
            <a:r>
              <a:rPr lang="en-US" baseline="0" dirty="0"/>
              <a:t> than the last one. Took awhile, I got “try -T1”, which we talked about. </a:t>
            </a:r>
            <a:r>
              <a:rPr lang="en-US" baseline="0" dirty="0" smtClean="0"/>
              <a:t>I got “swap </a:t>
            </a:r>
            <a:r>
              <a:rPr lang="en-US" baseline="0" dirty="0" err="1" smtClean="0"/>
              <a:t>sinh</a:t>
            </a:r>
            <a:r>
              <a:rPr lang="en-US" baseline="0" dirty="0" smtClean="0"/>
              <a:t> for </a:t>
            </a:r>
            <a:r>
              <a:rPr lang="en-US" baseline="0" dirty="0" err="1" smtClean="0"/>
              <a:t>cosh</a:t>
            </a:r>
            <a:r>
              <a:rPr lang="en-US" baseline="0" dirty="0" smtClean="0"/>
              <a:t>” and “flip the sign”.  Finally</a:t>
            </a:r>
            <a:r>
              <a:rPr lang="en-US" baseline="0" dirty="0"/>
              <a:t>, someone suggested the correct answer. I pointed out that this sort of “trick” is a great way to think – use symmetry, the PHYSICS is identical, just the coordinate system is changing.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88</a:t>
            </a:fld>
            <a:endParaRPr lang="en-US">
              <a:solidFill>
                <a:srgbClr val="000000"/>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a:t>
            </a:r>
            <a:r>
              <a:rPr lang="en-US" baseline="0" dirty="0" smtClean="0"/>
              <a:t>12</a:t>
            </a:r>
            <a:r>
              <a:rPr lang="en-US" dirty="0" smtClean="0"/>
              <a:t> </a:t>
            </a:r>
            <a:r>
              <a:rPr lang="en-US" dirty="0"/>
              <a:t>Lecture #</a:t>
            </a:r>
            <a:r>
              <a:rPr lang="en-US" dirty="0" smtClean="0"/>
              <a:t>28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(Answer to last one.</a:t>
            </a:r>
            <a:r>
              <a:rPr lang="en-US" baseline="0" dirty="0"/>
              <a:t> I walked carefully through the </a:t>
            </a:r>
            <a:r>
              <a:rPr lang="en-US" baseline="0" dirty="0" err="1"/>
              <a:t>eq’n</a:t>
            </a:r>
            <a:r>
              <a:rPr lang="en-US" baseline="0" dirty="0"/>
              <a:t>, pointing out there is only ONE little spot to fix up!)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89</a:t>
            </a:fld>
            <a:endParaRPr lang="en-US">
              <a:solidFill>
                <a:srgbClr val="000000"/>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a:t>
            </a:r>
            <a:r>
              <a:rPr lang="en-US" baseline="0" dirty="0" smtClean="0"/>
              <a:t>12</a:t>
            </a:r>
            <a:r>
              <a:rPr lang="en-US" dirty="0" smtClean="0"/>
              <a:t> </a:t>
            </a:r>
            <a:r>
              <a:rPr lang="en-US" dirty="0"/>
              <a:t>Lecture #</a:t>
            </a:r>
            <a:r>
              <a:rPr lang="en-US" dirty="0" smtClean="0"/>
              <a:t>28 </a:t>
            </a:r>
            <a:endParaRPr lang="en-US" dirty="0"/>
          </a:p>
          <a:p>
            <a:endParaRPr lang="en-US" dirty="0"/>
          </a:p>
          <a:p>
            <a:r>
              <a:rPr lang="en-US" dirty="0"/>
              <a:t>And again, asked</a:t>
            </a:r>
            <a:r>
              <a:rPr lang="en-US" baseline="0" dirty="0"/>
              <a:t> this to the class. This time, many students said “go back to square one”. But there’s a problem, you can’t! The method really fails (which direction gets sin and </a:t>
            </a:r>
            <a:r>
              <a:rPr lang="en-US" baseline="0" dirty="0" err="1"/>
              <a:t>cos</a:t>
            </a:r>
            <a:r>
              <a:rPr lang="en-US" baseline="0" dirty="0"/>
              <a:t>, for instance?) I pointed this out and asked if anyone could see a clever method, a “trick”. One student suggested adding to T1 and T2, which led to next slide.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90</a:t>
            </a:fld>
            <a:endParaRPr 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a:t>
            </a:r>
            <a:r>
              <a:rPr lang="fr-FR" baseline="0" dirty="0" smtClean="0"/>
              <a:t>’</a:t>
            </a:r>
            <a:r>
              <a:rPr lang="en-US" baseline="0" dirty="0" smtClean="0"/>
              <a:t>12 Lecture 24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 next time, I plan to FIRST give the </a:t>
            </a:r>
            <a:r>
              <a:rPr lang="en-US" baseline="0" dirty="0" err="1" smtClean="0"/>
              <a:t>fourier</a:t>
            </a:r>
            <a:r>
              <a:rPr lang="en-US" baseline="0" dirty="0" smtClean="0"/>
              <a:t> formula without proof, work a couple of examples, then take a little interlude to talk about </a:t>
            </a:r>
            <a:r>
              <a:rPr lang="en-US" baseline="0" dirty="0" err="1" smtClean="0"/>
              <a:t>orthogonality</a:t>
            </a:r>
            <a:r>
              <a:rPr lang="en-US" baseline="0" dirty="0" smtClean="0"/>
              <a:t> and Fourier’s trick.  </a:t>
            </a:r>
            <a:endParaRPr lang="en-US" baseline="0" dirty="0" smtClean="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9</a:t>
            </a:fld>
            <a:endParaRPr lang="en-US">
              <a:solidFill>
                <a:srgbClr val="000000"/>
              </a:solidFil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a:t>
            </a:r>
            <a:r>
              <a:rPr lang="en-US" baseline="0" dirty="0" smtClean="0"/>
              <a:t>12</a:t>
            </a:r>
            <a:r>
              <a:rPr lang="en-US" dirty="0" smtClean="0"/>
              <a:t> </a:t>
            </a:r>
            <a:r>
              <a:rPr lang="en-US" dirty="0"/>
              <a:t>Lecture #</a:t>
            </a:r>
            <a:r>
              <a:rPr lang="en-US" dirty="0" smtClean="0"/>
              <a:t>28.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[[75]], 3, 22,0</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Last year: </a:t>
            </a:r>
            <a:r>
              <a:rPr lang="en-US" baseline="0" dirty="0"/>
              <a:t> </a:t>
            </a:r>
            <a:r>
              <a:rPr lang="en-US" dirty="0" smtClean="0"/>
              <a:t>[</a:t>
            </a:r>
            <a:r>
              <a:rPr lang="en-US" dirty="0"/>
              <a:t>97],3,0,0</a:t>
            </a:r>
          </a:p>
          <a:p>
            <a:endParaRPr lang="en-US" dirty="0"/>
          </a:p>
          <a:p>
            <a:r>
              <a:rPr lang="en-US" dirty="0"/>
              <a:t>Good! Still, I had people explain WHY it doesn’t “mess up Laplace” (linearity) and why it correctly gets the boundary conditions. </a:t>
            </a:r>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91</a:t>
            </a:fld>
            <a:endParaRPr lang="en-US">
              <a:solidFill>
                <a:srgbClr val="000000"/>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a:t>
            </a:r>
            <a:r>
              <a:rPr lang="en-US" baseline="0" dirty="0" smtClean="0"/>
              <a:t>12</a:t>
            </a:r>
            <a:r>
              <a:rPr lang="en-US" dirty="0" smtClean="0"/>
              <a:t> </a:t>
            </a:r>
            <a:r>
              <a:rPr lang="en-US" dirty="0"/>
              <a:t>Lecture #</a:t>
            </a:r>
            <a:r>
              <a:rPr lang="en-US" dirty="0" smtClean="0"/>
              <a:t>28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I’m not sure I realized</a:t>
            </a:r>
            <a:r>
              <a:rPr lang="en-US" baseline="0" dirty="0"/>
              <a:t> this </a:t>
            </a:r>
            <a:r>
              <a:rPr lang="en-US" baseline="0" dirty="0" smtClean="0"/>
              <a:t>before teaching this class,  </a:t>
            </a:r>
            <a:r>
              <a:rPr lang="en-US" baseline="0" dirty="0"/>
              <a:t>but the previous slide shows the general method to solve this. you do NOT start from scratch, you solve the “0,0,0,f(y)” problem, then construct the other 3 by simple symmetry arguments, and then add them. So we HAVE solved the general 2-D Cartesian Laplace’s problem with BC’s on the edges. (Pointed out that when we started, separation of Variables looked very tentative, it felt like it might only work in very special, maybe contrived cases like the “0,0,0, f(y)” case, but now we see that ALL problems of this type are solved</a:t>
            </a:r>
            <a:r>
              <a:rPr lang="en-US"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 ‘12, a student asked “how about 3D”, so we spent some time going through this. I asked them what changes in the PDE (add a d^2/dz^2). I asked them what they might try for separation of variables (got lots of “multiply by Z(z)” shout outs). We talked about how when you do this you’ll get THREE functions of different </a:t>
            </a:r>
            <a:r>
              <a:rPr lang="en-US" baseline="0" dirty="0" err="1" smtClean="0"/>
              <a:t>v’bles</a:t>
            </a:r>
            <a:r>
              <a:rPr lang="en-US" baseline="0" dirty="0" smtClean="0"/>
              <a:t> adding to 0, so each must be a constant, so yes, we have 3 ODEs each of which is familiar. Then I asked if they think this would solve the box with “0,0,0,0,0,f(</a:t>
            </a:r>
            <a:r>
              <a:rPr lang="en-US" baseline="0" dirty="0" err="1" smtClean="0"/>
              <a:t>x,y</a:t>
            </a:r>
            <a:r>
              <a:rPr lang="en-US" baseline="0" dirty="0" smtClean="0"/>
              <a:t>)” problem, and they all concluded sure, one even said “two of the </a:t>
            </a:r>
            <a:r>
              <a:rPr lang="en-US" baseline="0" dirty="0" err="1" smtClean="0"/>
              <a:t>v’bles</a:t>
            </a:r>
            <a:r>
              <a:rPr lang="en-US" baseline="0" dirty="0" smtClean="0"/>
              <a:t> will be sin/</a:t>
            </a:r>
            <a:r>
              <a:rPr lang="en-US" baseline="0" dirty="0" err="1" smtClean="0"/>
              <a:t>cos</a:t>
            </a:r>
            <a:r>
              <a:rPr lang="en-US" baseline="0" dirty="0" smtClean="0"/>
              <a:t> to get the 0-&gt;0 right, and the third will have to be exponentials”. Bingo. And again, superposition with symmetry says we can solve the arbitrary “T given on a cube” problem. </a:t>
            </a: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
            </a:r>
            <a:br>
              <a:rPr lang="en-US" baseline="0" dirty="0"/>
            </a:br>
            <a:r>
              <a:rPr lang="en-US" baseline="0" dirty="0"/>
              <a:t>I took this opportunity to go back to the beginning and talk generically (and briefly) about what happens if the boundary is a circle (look up del^2 in polar </a:t>
            </a:r>
            <a:r>
              <a:rPr lang="en-US" baseline="0" dirty="0" err="1"/>
              <a:t>coords</a:t>
            </a:r>
            <a:r>
              <a:rPr lang="en-US" baseline="0" dirty="0"/>
              <a:t>!) or if you are in 3D (walked through this in a bit of detail – pointed out that you have 2 independent separation constants, </a:t>
            </a:r>
            <a:r>
              <a:rPr lang="en-US" baseline="0" dirty="0" err="1"/>
              <a:t>etc</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92</a:t>
            </a:fld>
            <a:endParaRPr lang="en-US">
              <a:solidFill>
                <a:srgbClr val="000000"/>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‘11</a:t>
            </a:r>
            <a:r>
              <a:rPr lang="en-US" dirty="0"/>
              <a:t> Lecture #</a:t>
            </a:r>
            <a:r>
              <a:rPr lang="en-US" dirty="0" smtClean="0"/>
              <a:t>28</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93</a:t>
            </a:fld>
            <a:endParaRPr lang="en-US">
              <a:solidFill>
                <a:srgbClr val="000000"/>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a:t>
            </a:r>
            <a:r>
              <a:rPr lang="en-US" baseline="0" dirty="0" smtClean="0"/>
              <a:t>12</a:t>
            </a:r>
            <a:r>
              <a:rPr lang="en-US" dirty="0" smtClean="0"/>
              <a:t> </a:t>
            </a:r>
            <a:r>
              <a:rPr lang="en-US" dirty="0"/>
              <a:t>Lecture #28</a:t>
            </a:r>
            <a:r>
              <a:rPr lang="en-US"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4, 4, 0, [[85]], 7</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Sp</a:t>
            </a:r>
            <a:r>
              <a:rPr lang="en-US" dirty="0" smtClean="0"/>
              <a:t> 11: </a:t>
            </a:r>
            <a:r>
              <a:rPr lang="en-US" dirty="0"/>
              <a:t>0,0,7,[86],7</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Just gave this to set up the discussion of Fourier, they seem to know this by now.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 I asked the student who voted E why, and one replied that he thought D was off by a factor of 2. Might add that next time, though it’s a little hard for them to figure it out (I explained my own trick – just let f(t)=e^{+</a:t>
            </a:r>
            <a:r>
              <a:rPr lang="en-US" baseline="0" dirty="0" err="1"/>
              <a:t>i</a:t>
            </a:r>
            <a:r>
              <a:rPr lang="en-US" baseline="0" dirty="0"/>
              <a:t> m omega t), and the integral becomes “T”, giving cm=1, as it must. </a:t>
            </a:r>
            <a:r>
              <a:rPr lang="en-US"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Also pointed out that units say there must be a 1/T outside.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94</a:t>
            </a:fld>
            <a:endParaRPr lang="en-US">
              <a:solidFill>
                <a:srgbClr val="000000"/>
              </a:solidFil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a:t>
            </a:r>
            <a:r>
              <a:rPr lang="en-US" baseline="0" dirty="0" smtClean="0"/>
              <a:t>12</a:t>
            </a:r>
            <a:r>
              <a:rPr lang="en-US" dirty="0" smtClean="0"/>
              <a:t> </a:t>
            </a:r>
            <a:r>
              <a:rPr lang="en-US" dirty="0"/>
              <a:t>Lecture #</a:t>
            </a:r>
            <a:r>
              <a:rPr lang="en-US" dirty="0" smtClean="0"/>
              <a:t>28.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(Had ~15 minutes</a:t>
            </a:r>
            <a:r>
              <a:rPr lang="en-US" baseline="0" dirty="0"/>
              <a:t> to </a:t>
            </a:r>
            <a:r>
              <a:rPr lang="en-US" baseline="0" dirty="0" smtClean="0"/>
              <a:t>start to introduce </a:t>
            </a:r>
            <a:r>
              <a:rPr lang="en-US" baseline="0" dirty="0" smtClean="0"/>
              <a:t>FT’s, motivation, the idea, some places it gets used) </a:t>
            </a:r>
            <a:r>
              <a:rPr lang="en-US" baseline="0" dirty="0"/>
              <a:t>This slide is animated – I spent some time reviewing Fourier series on the board, reminded them of this exponential form (they had done that for homework, which helps!) Pointed out once again my interpretation of the </a:t>
            </a:r>
            <a:r>
              <a:rPr lang="en-US" baseline="0" dirty="0" err="1"/>
              <a:t>cn’s</a:t>
            </a:r>
            <a:r>
              <a:rPr lang="en-US" baseline="0" dirty="0"/>
              <a:t>, “how much of each frequency” is represented. Talked about the “spectrum” of frequencies, nw0, drew those on a number line. Then asked them what happens if T gets larger, if the period is longer?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Got them to </a:t>
            </a:r>
            <a:r>
              <a:rPr lang="en-US" baseline="0" dirty="0" smtClean="0"/>
              <a:t>shout </a:t>
            </a:r>
            <a:r>
              <a:rPr lang="en-US" baseline="0" dirty="0"/>
              <a:t>out that our omegas (n omega0) get smaller, though not many realized they also get closer together. I wanted them to generate the idea of the integral... Not sure how well this worked. </a:t>
            </a:r>
            <a:r>
              <a:rPr lang="en-US" baseline="0" dirty="0" smtClean="0"/>
              <a:t>But in ‘12, MANY students shouted out that as T-&gt; infinity, I should replace the sum with an integral. Leading to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95</a:t>
            </a:fld>
            <a:endParaRPr lang="en-US">
              <a:solidFill>
                <a:srgbClr val="000000"/>
              </a:solidFil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a:t>
            </a:r>
            <a:r>
              <a:rPr lang="en-US" baseline="0" dirty="0" smtClean="0"/>
              <a:t>12</a:t>
            </a:r>
            <a:r>
              <a:rPr lang="en-US" dirty="0" smtClean="0"/>
              <a:t> </a:t>
            </a:r>
            <a:r>
              <a:rPr lang="en-US" dirty="0"/>
              <a:t>Lecture #</a:t>
            </a:r>
            <a:r>
              <a:rPr lang="en-US" dirty="0" smtClean="0"/>
              <a:t>28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‘12:  0, 27, [[72]], 0, 0</a:t>
            </a:r>
          </a:p>
          <a:p>
            <a:r>
              <a:rPr lang="en-US" dirty="0" smtClean="0"/>
              <a:t>‘11:  0,24</a:t>
            </a:r>
            <a:r>
              <a:rPr lang="en-US" dirty="0"/>
              <a:t>,[76],</a:t>
            </a:r>
            <a:r>
              <a:rPr lang="en-US" dirty="0" smtClean="0"/>
              <a:t>0,0</a:t>
            </a:r>
          </a:p>
          <a:p>
            <a:endParaRPr lang="en-US" dirty="0" smtClean="0"/>
          </a:p>
          <a:p>
            <a:r>
              <a:rPr lang="en-US" dirty="0" smtClean="0"/>
              <a:t>In ‘12 a student shouted</a:t>
            </a:r>
            <a:r>
              <a:rPr lang="en-US" baseline="0" dirty="0" smtClean="0"/>
              <a:t> out on previous slide I was missing a </a:t>
            </a:r>
            <a:r>
              <a:rPr lang="en-US" baseline="0" dirty="0" err="1" smtClean="0"/>
              <a:t>domega</a:t>
            </a:r>
            <a:r>
              <a:rPr lang="en-US" baseline="0" dirty="0" smtClean="0"/>
              <a:t>, so that led nicely to this. I told them anyone who leaves out the “d(something)” should be slapped! But, what’s the physics, what are we summing over? </a:t>
            </a:r>
            <a:endParaRPr lang="en-US" dirty="0" smtClean="0"/>
          </a:p>
          <a:p>
            <a:endParaRPr lang="en-US" dirty="0"/>
          </a:p>
          <a:p>
            <a:r>
              <a:rPr lang="en-US" dirty="0"/>
              <a:t>Interesting, </a:t>
            </a:r>
            <a:r>
              <a:rPr lang="en-US" dirty="0" smtClean="0"/>
              <a:t>25 or so % </a:t>
            </a:r>
            <a:r>
              <a:rPr lang="en-US" dirty="0"/>
              <a:t>wanted </a:t>
            </a:r>
            <a:r>
              <a:rPr lang="en-US" dirty="0" err="1"/>
              <a:t>dt.</a:t>
            </a:r>
            <a:r>
              <a:rPr lang="en-US" baseline="0" dirty="0"/>
              <a:t>  Talked about “dummy variables”, and that we are “summing over frequencies”..</a:t>
            </a:r>
            <a:r>
              <a:rPr lang="en-US" baseline="0" dirty="0" smtClean="0"/>
              <a:t>. Should return to this in next class. (ran out of time here in ‘12)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96</a:t>
            </a:fld>
            <a:endParaRPr lang="en-US">
              <a:solidFill>
                <a:srgbClr val="000000"/>
              </a:solidFil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#29</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Pre class question to start off (we asked it last class)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0, 18,</a:t>
            </a:r>
            <a:r>
              <a:rPr lang="en-US" baseline="0" dirty="0" smtClean="0"/>
              <a:t> [[81]], 0, 2</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 asked them to talk it over some more, that it was a split between B and C, and they </a:t>
            </a:r>
            <a:r>
              <a:rPr lang="en-US" baseline="0" dirty="0" err="1" smtClean="0"/>
              <a:t>revoted</a:t>
            </a:r>
            <a:r>
              <a:rPr lang="en-US" baseline="0" dirty="0" smtClean="0"/>
              <a:t>  18/[[82]] on B/C, no real change!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Sp</a:t>
            </a:r>
            <a:r>
              <a:rPr lang="en-US" baseline="0" dirty="0" smtClean="0"/>
              <a:t> ‘11: this was</a:t>
            </a:r>
            <a:r>
              <a:rPr lang="en-US" dirty="0" smtClean="0"/>
              <a:t> </a:t>
            </a:r>
            <a:r>
              <a:rPr lang="en-US" baseline="0" dirty="0"/>
              <a:t> </a:t>
            </a:r>
            <a:r>
              <a:rPr lang="en-US" dirty="0" smtClean="0"/>
              <a:t>0,24</a:t>
            </a:r>
            <a:r>
              <a:rPr lang="en-US" dirty="0"/>
              <a:t>,[76],0,0</a:t>
            </a:r>
          </a:p>
          <a:p>
            <a:r>
              <a:rPr lang="en-US" dirty="0"/>
              <a:t>Interesting, 25% wanted </a:t>
            </a:r>
            <a:r>
              <a:rPr lang="en-US" dirty="0" err="1"/>
              <a:t>dt.</a:t>
            </a:r>
            <a:r>
              <a:rPr lang="en-US" baseline="0" dirty="0"/>
              <a:t>  </a:t>
            </a:r>
            <a:endParaRPr lang="en-US" baseline="0" dirty="0" smtClean="0"/>
          </a:p>
          <a:p>
            <a:endParaRPr lang="en-US" baseline="0" dirty="0" smtClean="0"/>
          </a:p>
          <a:p>
            <a:r>
              <a:rPr lang="en-US" baseline="0" dirty="0" smtClean="0"/>
              <a:t>Talked </a:t>
            </a:r>
            <a:r>
              <a:rPr lang="en-US" baseline="0" dirty="0"/>
              <a:t>about </a:t>
            </a:r>
            <a:r>
              <a:rPr lang="en-US" baseline="0" dirty="0" smtClean="0"/>
              <a:t>MATH “</a:t>
            </a:r>
            <a:r>
              <a:rPr lang="en-US" baseline="0" dirty="0"/>
              <a:t>dummy variables”, and </a:t>
            </a:r>
            <a:r>
              <a:rPr lang="en-US" baseline="0" dirty="0" err="1" smtClean="0"/>
              <a:t>alsoPHYSICS</a:t>
            </a:r>
            <a:r>
              <a:rPr lang="en-US" baseline="0" dirty="0" smtClean="0"/>
              <a:t>  that </a:t>
            </a:r>
            <a:r>
              <a:rPr lang="en-US" baseline="0" dirty="0"/>
              <a:t>we are “summing over frequencies”..</a:t>
            </a:r>
            <a:r>
              <a:rPr lang="en-US" baseline="0" dirty="0" smtClean="0"/>
              <a:t>.Either way, you want d omega.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97</a:t>
            </a:fld>
            <a:endParaRPr lang="en-US">
              <a:solidFill>
                <a:srgbClr val="000000"/>
              </a:solidFil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a:t>
            </a:r>
            <a:r>
              <a:rPr lang="en-US" baseline="0" dirty="0" smtClean="0"/>
              <a:t>12</a:t>
            </a:r>
            <a:r>
              <a:rPr lang="en-US" dirty="0" smtClean="0"/>
              <a:t> </a:t>
            </a:r>
            <a:r>
              <a:rPr lang="en-US" dirty="0"/>
              <a:t>Lecture #</a:t>
            </a:r>
            <a:r>
              <a:rPr lang="en-US" dirty="0" smtClean="0"/>
              <a:t>29. </a:t>
            </a:r>
            <a:endParaRPr lang="en-US" dirty="0"/>
          </a:p>
          <a:p>
            <a:r>
              <a:rPr lang="en-US" dirty="0" smtClean="0"/>
              <a:t>19, [[68]], 0, 14, </a:t>
            </a:r>
            <a:r>
              <a:rPr lang="en-US" dirty="0" smtClean="0"/>
              <a:t>0</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Sp</a:t>
            </a:r>
            <a:r>
              <a:rPr lang="en-US" dirty="0" smtClean="0"/>
              <a:t>  ‘11, done</a:t>
            </a:r>
            <a:r>
              <a:rPr lang="en-US" baseline="0" dirty="0" smtClean="0"/>
              <a:t> as review after having gone over it previous class:  </a:t>
            </a:r>
            <a:r>
              <a:rPr lang="en-US" dirty="0" smtClean="0"/>
              <a:t>5,[78], 5, 10,2</a:t>
            </a:r>
          </a:p>
          <a:p>
            <a:endParaRPr lang="en-US" dirty="0" smtClean="0"/>
          </a:p>
          <a:p>
            <a:endParaRPr lang="en-US" dirty="0" smtClean="0"/>
          </a:p>
          <a:p>
            <a:r>
              <a:rPr lang="en-US" dirty="0" smtClean="0"/>
              <a:t>Again, discussed the “dummy variable” aspect, but also the role that n played for series, and that “n omega” is now representing “the frequency of some wave”, and we are summing over</a:t>
            </a:r>
            <a:r>
              <a:rPr lang="en-US" baseline="0" dirty="0" smtClean="0"/>
              <a:t> this. </a:t>
            </a:r>
            <a:endParaRPr lang="en-US" baseline="0" dirty="0" smtClean="0"/>
          </a:p>
          <a:p>
            <a:endParaRPr lang="en-US" baseline="0" dirty="0" smtClean="0"/>
          </a:p>
          <a:p>
            <a:r>
              <a:rPr lang="en-US" baseline="0" dirty="0" smtClean="0"/>
              <a:t>Notes from variant in ‘11:</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 reminded them first of the “spectrum” of omegas in the series, the interpretation of the </a:t>
            </a:r>
            <a:r>
              <a:rPr lang="en-US" dirty="0" err="1" smtClean="0"/>
              <a:t>cn’s</a:t>
            </a:r>
            <a:r>
              <a:rPr lang="en-US" dirty="0" smtClean="0"/>
              <a:t> as “strength of frequency</a:t>
            </a:r>
            <a:r>
              <a:rPr lang="en-US" baseline="0" dirty="0" smtClean="0"/>
              <a:t> n omega0”, </a:t>
            </a:r>
            <a:r>
              <a:rPr lang="en-US" dirty="0" smtClean="0"/>
              <a:t> and what happens to the spectrum when T gets large.</a:t>
            </a:r>
            <a:r>
              <a:rPr lang="en-US" baseline="0" dirty="0" smtClean="0"/>
              <a:t> </a:t>
            </a:r>
            <a:r>
              <a:rPr lang="en-US" dirty="0" smtClean="0"/>
              <a:t>This</a:t>
            </a:r>
            <a:r>
              <a:rPr lang="en-US" baseline="0" dirty="0" smtClean="0"/>
              <a:t> is totally a review from last class, which felt a little rushed.  (Given the distribution, it seemed worth redoing – solid, but not unanimous.)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 allowed them to explain what was *wrong* with the wrong ones. Talked about the presence of “n” which is needed to characterize frequency in the series, but isn’t needed in the integral. And, again, about the “dummy variable”. (More students seemed to understand the idea this time, and one explained it nicely to the class who normally doesn’t talk)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98</a:t>
            </a:fld>
            <a:endParaRPr lang="en-US">
              <a:solidFill>
                <a:srgbClr val="000000"/>
              </a:solidFil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a:t>
            </a:r>
            <a:r>
              <a:rPr lang="en-US" baseline="0" dirty="0" smtClean="0"/>
              <a:t>12</a:t>
            </a:r>
            <a:r>
              <a:rPr lang="en-US" dirty="0" smtClean="0"/>
              <a:t> </a:t>
            </a:r>
            <a:r>
              <a:rPr lang="en-US" dirty="0"/>
              <a:t>Lecture #</a:t>
            </a:r>
            <a:r>
              <a:rPr lang="en-US" dirty="0" smtClean="0"/>
              <a:t>29.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Summary, review of where we are, try to SEE the significance</a:t>
            </a:r>
            <a:r>
              <a:rPr lang="en-US" baseline="0" dirty="0" smtClean="0"/>
              <a:t> of g(omega), it’s “how much of each pure frequency do you need”.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Also, you can “undo” or solve for these amplitudes (</a:t>
            </a:r>
            <a:r>
              <a:rPr lang="en-US" baseline="0" dirty="0" err="1" smtClean="0"/>
              <a:t>cn</a:t>
            </a:r>
            <a:r>
              <a:rPr lang="en-US" baseline="0" dirty="0" smtClean="0"/>
              <a:t> or g(w)) by taking an OVERLAP, essentially the same thing!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Finally, briefly discuss the 1/2Pi (which is partly convention, but UNITS tell us that you cannot have a 1/T out there – which is good, since T -&gt; Infinity)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99</a:t>
            </a:fld>
            <a:endParaRPr lang="en-US">
              <a:solidFill>
                <a:srgbClr val="000000"/>
              </a:solidFill>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a:t>
            </a:r>
            <a:r>
              <a:rPr lang="en-US" baseline="0" dirty="0" smtClean="0"/>
              <a:t>12</a:t>
            </a:r>
            <a:r>
              <a:rPr lang="en-US" dirty="0" smtClean="0"/>
              <a:t> </a:t>
            </a:r>
            <a:r>
              <a:rPr lang="en-US" dirty="0"/>
              <a:t>Lecture #</a:t>
            </a:r>
            <a:r>
              <a:rPr lang="en-US" dirty="0" smtClean="0"/>
              <a:t>29. </a:t>
            </a:r>
            <a:endParaRPr lang="en-US" dirty="0"/>
          </a:p>
          <a:p>
            <a:endParaRPr lang="en-US" dirty="0"/>
          </a:p>
          <a:p>
            <a:r>
              <a:rPr lang="en-US" dirty="0"/>
              <a:t>Spent a</a:t>
            </a:r>
            <a:r>
              <a:rPr lang="en-US" baseline="0" dirty="0"/>
              <a:t> little time just talking about how I think about these “pairs”. </a:t>
            </a:r>
            <a:r>
              <a:rPr lang="en-US" baseline="0" dirty="0" smtClean="0"/>
              <a:t>Again, took </a:t>
            </a:r>
            <a:r>
              <a:rPr lang="en-US" baseline="0" dirty="0"/>
              <a:t>the time to talk about the 1/2pi convention issues (and got the symmetric form on the board) Again emphasized my interpretation of f as “a sum of sins” </a:t>
            </a:r>
          </a:p>
          <a:p>
            <a:r>
              <a:rPr lang="en-US" baseline="0" dirty="0"/>
              <a:t>And, the “partnership” of f and g, and how the inverse is very nearly the same as the FT. </a:t>
            </a:r>
            <a:endParaRPr lang="en-US" baseline="0" dirty="0" smtClean="0"/>
          </a:p>
          <a:p>
            <a:endParaRPr lang="en-US" baseline="0" dirty="0" smtClean="0"/>
          </a:p>
          <a:p>
            <a:r>
              <a:rPr lang="en-US" baseline="0" dirty="0" smtClean="0"/>
              <a:t>Just as the “</a:t>
            </a:r>
            <a:r>
              <a:rPr lang="en-US" baseline="0" dirty="0" err="1" smtClean="0"/>
              <a:t>cn’s</a:t>
            </a:r>
            <a:r>
              <a:rPr lang="en-US" baseline="0" dirty="0" smtClean="0"/>
              <a:t>” encode information about f(t), so too g(omega) “encodes” information. We talked briefly about quantum mechanics, and how knowing spatial information or momentum information is equivalent (but mathematically looks very different) </a:t>
            </a:r>
            <a:endParaRPr lang="en-US" baseline="0" dirty="0" smtClean="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100</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238AD-B4AC-F244-B9E0-9C33640EC4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33BE35-F070-234D-81D2-D8F53594924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FC8B2-265D-7045-BF76-9B9AB49816E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238AD-B4AC-F244-B9E0-9C33640EC4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DA4356-3262-7F4F-A812-4F4F75BEC4B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804DE-2F00-E548-92E3-6C648F29CF7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B97EE7-6993-184E-A1F5-C358F2CEBF3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3E19DD-5D69-B54B-B38F-5AC90F1B9B7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8CD7E5-B4C7-4049-BC97-DB3BD04A34F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E9A3FF-79B7-504C-B659-7D19FB5634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291E81-9112-3044-AB90-5D25B762A7C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DA4356-3262-7F4F-A812-4F4F75BEC4B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62CCF4-1B0E-4F4B-9F1B-FC1E4952D6E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33BE35-F070-234D-81D2-D8F53594924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FC8B2-265D-7045-BF76-9B9AB49816E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238AD-B4AC-F244-B9E0-9C33640EC4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DA4356-3262-7F4F-A812-4F4F75BEC4B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804DE-2F00-E548-92E3-6C648F29CF7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B97EE7-6993-184E-A1F5-C358F2CEBF3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3E19DD-5D69-B54B-B38F-5AC90F1B9B7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8CD7E5-B4C7-4049-BC97-DB3BD04A34F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E9A3FF-79B7-504C-B659-7D19FB5634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804DE-2F00-E548-92E3-6C648F29CF7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291E81-9112-3044-AB90-5D25B762A7C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62CCF4-1B0E-4F4B-9F1B-FC1E4952D6E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33BE35-F070-234D-81D2-D8F53594924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FC8B2-265D-7045-BF76-9B9AB49816E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238AD-B4AC-F244-B9E0-9C33640EC4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DA4356-3262-7F4F-A812-4F4F75BEC4B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804DE-2F00-E548-92E3-6C648F29CF7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B97EE7-6993-184E-A1F5-C358F2CEBF3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3E19DD-5D69-B54B-B38F-5AC90F1B9B7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8CD7E5-B4C7-4049-BC97-DB3BD04A34F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B97EE7-6993-184E-A1F5-C358F2CEBF3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E9A3FF-79B7-504C-B659-7D19FB5634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291E81-9112-3044-AB90-5D25B762A7C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62CCF4-1B0E-4F4B-9F1B-FC1E4952D6E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33BE35-F070-234D-81D2-D8F53594924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FC8B2-265D-7045-BF76-9B9AB49816E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238AD-B4AC-F244-B9E0-9C33640EC4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DA4356-3262-7F4F-A812-4F4F75BEC4B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804DE-2F00-E548-92E3-6C648F29CF7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B97EE7-6993-184E-A1F5-C358F2CEBF3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3E19DD-5D69-B54B-B38F-5AC90F1B9B7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3E19DD-5D69-B54B-B38F-5AC90F1B9B7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8CD7E5-B4C7-4049-BC97-DB3BD04A34F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E9A3FF-79B7-504C-B659-7D19FB5634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291E81-9112-3044-AB90-5D25B762A7C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62CCF4-1B0E-4F4B-9F1B-FC1E4952D6E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33BE35-F070-234D-81D2-D8F53594924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FC8B2-265D-7045-BF76-9B9AB49816E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238AD-B4AC-F244-B9E0-9C33640EC4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DA4356-3262-7F4F-A812-4F4F75BEC4B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804DE-2F00-E548-92E3-6C648F29CF7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B97EE7-6993-184E-A1F5-C358F2CEBF3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8CD7E5-B4C7-4049-BC97-DB3BD04A34F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3E19DD-5D69-B54B-B38F-5AC90F1B9B7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8CD7E5-B4C7-4049-BC97-DB3BD04A34F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E9A3FF-79B7-504C-B659-7D19FB5634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291E81-9112-3044-AB90-5D25B762A7C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62CCF4-1B0E-4F4B-9F1B-FC1E4952D6E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33BE35-F070-234D-81D2-D8F53594924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FC8B2-265D-7045-BF76-9B9AB49816E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238AD-B4AC-F244-B9E0-9C33640EC4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DA4356-3262-7F4F-A812-4F4F75BEC4B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804DE-2F00-E548-92E3-6C648F29CF7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E9A3FF-79B7-504C-B659-7D19FB5634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B97EE7-6993-184E-A1F5-C358F2CEBF3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3E19DD-5D69-B54B-B38F-5AC90F1B9B7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8CD7E5-B4C7-4049-BC97-DB3BD04A34F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E9A3FF-79B7-504C-B659-7D19FB5634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291E81-9112-3044-AB90-5D25B762A7C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62CCF4-1B0E-4F4B-9F1B-FC1E4952D6E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33BE35-F070-234D-81D2-D8F53594924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FC8B2-265D-7045-BF76-9B9AB49816E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238AD-B4AC-F244-B9E0-9C33640EC4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DA4356-3262-7F4F-A812-4F4F75BEC4B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291E81-9112-3044-AB90-5D25B762A7C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804DE-2F00-E548-92E3-6C648F29CF7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B97EE7-6993-184E-A1F5-C358F2CEBF3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3E19DD-5D69-B54B-B38F-5AC90F1B9B7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8CD7E5-B4C7-4049-BC97-DB3BD04A34F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E9A3FF-79B7-504C-B659-7D19FB5634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291E81-9112-3044-AB90-5D25B762A7C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62CCF4-1B0E-4F4B-9F1B-FC1E4952D6E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33BE35-F070-234D-81D2-D8F53594924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FC8B2-265D-7045-BF76-9B9AB49816E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238AD-B4AC-F244-B9E0-9C33640EC4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62CCF4-1B0E-4F4B-9F1B-FC1E4952D6E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DA4356-3262-7F4F-A812-4F4F75BEC4B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804DE-2F00-E548-92E3-6C648F29CF7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B97EE7-6993-184E-A1F5-C358F2CEBF3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3E19DD-5D69-B54B-B38F-5AC90F1B9B7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8CD7E5-B4C7-4049-BC97-DB3BD04A34F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E9A3FF-79B7-504C-B659-7D19FB5634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291E81-9112-3044-AB90-5D25B762A7C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62CCF4-1B0E-4F4B-9F1B-FC1E4952D6E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33BE35-F070-234D-81D2-D8F53594924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FC8B2-265D-7045-BF76-9B9AB49816EF}" type="slidenum">
              <a:rPr lang="en-US">
                <a:solidFill>
                  <a:srgbClr val="000000"/>
                </a:solidFill>
              </a:rPr>
              <a:pPr>
                <a:def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603999" y="6380689"/>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07F3EB-1DBB-D841-9966-7250CC6E02A8}" type="slidenum">
              <a:rPr lang="en-US">
                <a:solidFill>
                  <a:srgbClr val="000000"/>
                </a:solidFill>
              </a:rPr>
              <a:pPr>
                <a:defRPr/>
              </a:pPr>
              <a:t>‹#›</a:t>
            </a:fld>
            <a:endParaRPr lang="en-US">
              <a:solidFill>
                <a:srgbClr val="000000"/>
              </a:solidFill>
            </a:endParaRPr>
          </a:p>
        </p:txBody>
      </p:sp>
      <p:sp>
        <p:nvSpPr>
          <p:cNvPr id="7" name="TextBox 6"/>
          <p:cNvSpPr txBox="1"/>
          <p:nvPr userDrawn="1"/>
        </p:nvSpPr>
        <p:spPr>
          <a:xfrm>
            <a:off x="8178801" y="6417730"/>
            <a:ext cx="440266" cy="276999"/>
          </a:xfrm>
          <a:prstGeom prst="rect">
            <a:avLst/>
          </a:prstGeom>
          <a:noFill/>
        </p:spPr>
        <p:txBody>
          <a:bodyPr wrap="square" rtlCol="0">
            <a:spAutoFit/>
          </a:bodyPr>
          <a:lstStyle/>
          <a:p>
            <a:r>
              <a:rPr lang="en-US" sz="1200">
                <a:solidFill>
                  <a:srgbClr val="000000"/>
                </a:solidFill>
              </a:rPr>
              <a:t>2-</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eaLnBrk="0" fontAlgn="base" hangingPunct="0">
        <a:spcBef>
          <a:spcPct val="0"/>
        </a:spcBef>
        <a:spcAft>
          <a:spcPct val="0"/>
        </a:spcAft>
        <a:defRPr sz="4400">
          <a:solidFill>
            <a:schemeClr val="tx2"/>
          </a:solidFill>
          <a:latin typeface="+mj-lt"/>
          <a:ea typeface="Arial" pitchFamily="-111" charset="0"/>
          <a:cs typeface="+mj-cs"/>
        </a:defRPr>
      </a:lvl1pPr>
      <a:lvl2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07F3EB-1DBB-D841-9966-7250CC6E02A8}" type="slidenum">
              <a:rPr lang="en-US">
                <a:solidFill>
                  <a:srgbClr val="000000"/>
                </a:solidFill>
              </a:rPr>
              <a:pPr>
                <a:defRPr/>
              </a:pPr>
              <a:t>‹#›</a:t>
            </a:fld>
            <a:endParaRPr lang="en-US">
              <a:solidFill>
                <a:srgbClr val="000000"/>
              </a:solidFill>
            </a:endParaRPr>
          </a:p>
        </p:txBody>
      </p:sp>
      <p:sp>
        <p:nvSpPr>
          <p:cNvPr id="7" name="TextBox 6"/>
          <p:cNvSpPr txBox="1"/>
          <p:nvPr userDrawn="1"/>
        </p:nvSpPr>
        <p:spPr>
          <a:xfrm>
            <a:off x="8144935" y="6265333"/>
            <a:ext cx="440266" cy="276999"/>
          </a:xfrm>
          <a:prstGeom prst="rect">
            <a:avLst/>
          </a:prstGeom>
          <a:noFill/>
        </p:spPr>
        <p:txBody>
          <a:bodyPr wrap="square" rtlCol="0">
            <a:spAutoFit/>
          </a:bodyPr>
          <a:lstStyle/>
          <a:p>
            <a:r>
              <a:rPr lang="en-US" sz="1200">
                <a:solidFill>
                  <a:srgbClr val="000000"/>
                </a:solidFill>
              </a:rPr>
              <a:t>2-</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ctr" rtl="0" eaLnBrk="0" fontAlgn="base" hangingPunct="0">
        <a:spcBef>
          <a:spcPct val="0"/>
        </a:spcBef>
        <a:spcAft>
          <a:spcPct val="0"/>
        </a:spcAft>
        <a:defRPr sz="4400">
          <a:solidFill>
            <a:schemeClr val="tx2"/>
          </a:solidFill>
          <a:latin typeface="+mj-lt"/>
          <a:ea typeface="Arial" pitchFamily="-111" charset="0"/>
          <a:cs typeface="+mj-cs"/>
        </a:defRPr>
      </a:lvl1pPr>
      <a:lvl2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07F3EB-1DBB-D841-9966-7250CC6E02A8}" type="slidenum">
              <a:rPr lang="en-US">
                <a:solidFill>
                  <a:srgbClr val="000000"/>
                </a:solidFill>
              </a:rPr>
              <a:pPr>
                <a:defRPr/>
              </a:pPr>
              <a:t>‹#›</a:t>
            </a:fld>
            <a:endParaRPr lang="en-US">
              <a:solidFill>
                <a:srgbClr val="000000"/>
              </a:solidFill>
            </a:endParaRPr>
          </a:p>
        </p:txBody>
      </p:sp>
      <p:sp>
        <p:nvSpPr>
          <p:cNvPr id="7" name="TextBox 6"/>
          <p:cNvSpPr txBox="1"/>
          <p:nvPr userDrawn="1"/>
        </p:nvSpPr>
        <p:spPr>
          <a:xfrm>
            <a:off x="8144935" y="6265333"/>
            <a:ext cx="440266" cy="276999"/>
          </a:xfrm>
          <a:prstGeom prst="rect">
            <a:avLst/>
          </a:prstGeom>
          <a:noFill/>
        </p:spPr>
        <p:txBody>
          <a:bodyPr wrap="square" rtlCol="0">
            <a:spAutoFit/>
          </a:bodyPr>
          <a:lstStyle/>
          <a:p>
            <a:r>
              <a:rPr lang="en-US" sz="1200">
                <a:solidFill>
                  <a:srgbClr val="000000"/>
                </a:solidFill>
              </a:rPr>
              <a:t>2-</a:t>
            </a: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dt="0"/>
  <p:txStyles>
    <p:titleStyle>
      <a:lvl1pPr algn="ctr" rtl="0" eaLnBrk="0" fontAlgn="base" hangingPunct="0">
        <a:spcBef>
          <a:spcPct val="0"/>
        </a:spcBef>
        <a:spcAft>
          <a:spcPct val="0"/>
        </a:spcAft>
        <a:defRPr sz="4400">
          <a:solidFill>
            <a:schemeClr val="tx2"/>
          </a:solidFill>
          <a:latin typeface="+mj-lt"/>
          <a:ea typeface="Arial" pitchFamily="-111" charset="0"/>
          <a:cs typeface="+mj-cs"/>
        </a:defRPr>
      </a:lvl1pPr>
      <a:lvl2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07F3EB-1DBB-D841-9966-7250CC6E02A8}" type="slidenum">
              <a:rPr lang="en-US">
                <a:solidFill>
                  <a:srgbClr val="000000"/>
                </a:solidFill>
              </a:rPr>
              <a:pPr>
                <a:defRPr/>
              </a:pPr>
              <a:t>‹#›</a:t>
            </a:fld>
            <a:endParaRPr lang="en-US">
              <a:solidFill>
                <a:srgbClr val="000000"/>
              </a:solidFill>
            </a:endParaRPr>
          </a:p>
        </p:txBody>
      </p:sp>
      <p:sp>
        <p:nvSpPr>
          <p:cNvPr id="7" name="TextBox 6"/>
          <p:cNvSpPr txBox="1"/>
          <p:nvPr userDrawn="1"/>
        </p:nvSpPr>
        <p:spPr>
          <a:xfrm>
            <a:off x="8144935" y="6265333"/>
            <a:ext cx="440266" cy="276999"/>
          </a:xfrm>
          <a:prstGeom prst="rect">
            <a:avLst/>
          </a:prstGeom>
          <a:noFill/>
        </p:spPr>
        <p:txBody>
          <a:bodyPr wrap="square" rtlCol="0">
            <a:spAutoFit/>
          </a:bodyPr>
          <a:lstStyle/>
          <a:p>
            <a:r>
              <a:rPr lang="en-US" sz="1200">
                <a:solidFill>
                  <a:srgbClr val="000000"/>
                </a:solidFill>
              </a:rPr>
              <a:t>2-</a:t>
            </a: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ftr="0" dt="0"/>
  <p:txStyles>
    <p:titleStyle>
      <a:lvl1pPr algn="ctr" rtl="0" eaLnBrk="0" fontAlgn="base" hangingPunct="0">
        <a:spcBef>
          <a:spcPct val="0"/>
        </a:spcBef>
        <a:spcAft>
          <a:spcPct val="0"/>
        </a:spcAft>
        <a:defRPr sz="4400">
          <a:solidFill>
            <a:schemeClr val="tx2"/>
          </a:solidFill>
          <a:latin typeface="+mj-lt"/>
          <a:ea typeface="Arial" pitchFamily="-111" charset="0"/>
          <a:cs typeface="+mj-cs"/>
        </a:defRPr>
      </a:lvl1pPr>
      <a:lvl2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07F3EB-1DBB-D841-9966-7250CC6E02A8}" type="slidenum">
              <a:rPr lang="en-US">
                <a:solidFill>
                  <a:srgbClr val="000000"/>
                </a:solidFill>
              </a:rPr>
              <a:pPr>
                <a:defRPr/>
              </a:pPr>
              <a:t>‹#›</a:t>
            </a:fld>
            <a:endParaRPr lang="en-US">
              <a:solidFill>
                <a:srgbClr val="000000"/>
              </a:solidFill>
            </a:endParaRPr>
          </a:p>
        </p:txBody>
      </p:sp>
      <p:sp>
        <p:nvSpPr>
          <p:cNvPr id="7" name="TextBox 6"/>
          <p:cNvSpPr txBox="1"/>
          <p:nvPr userDrawn="1"/>
        </p:nvSpPr>
        <p:spPr>
          <a:xfrm>
            <a:off x="8144935" y="6265333"/>
            <a:ext cx="440266" cy="276999"/>
          </a:xfrm>
          <a:prstGeom prst="rect">
            <a:avLst/>
          </a:prstGeom>
          <a:noFill/>
        </p:spPr>
        <p:txBody>
          <a:bodyPr wrap="square" rtlCol="0">
            <a:spAutoFit/>
          </a:bodyPr>
          <a:lstStyle/>
          <a:p>
            <a:r>
              <a:rPr lang="en-US" sz="1200">
                <a:solidFill>
                  <a:srgbClr val="000000"/>
                </a:solidFill>
              </a:rPr>
              <a:t>2-</a:t>
            </a: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hdr="0" ftr="0" dt="0"/>
  <p:txStyles>
    <p:titleStyle>
      <a:lvl1pPr algn="ctr" rtl="0" eaLnBrk="0" fontAlgn="base" hangingPunct="0">
        <a:spcBef>
          <a:spcPct val="0"/>
        </a:spcBef>
        <a:spcAft>
          <a:spcPct val="0"/>
        </a:spcAft>
        <a:defRPr sz="4400">
          <a:solidFill>
            <a:schemeClr val="tx2"/>
          </a:solidFill>
          <a:latin typeface="+mj-lt"/>
          <a:ea typeface="Arial" pitchFamily="-111" charset="0"/>
          <a:cs typeface="+mj-cs"/>
        </a:defRPr>
      </a:lvl1pPr>
      <a:lvl2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07F3EB-1DBB-D841-9966-7250CC6E02A8}" type="slidenum">
              <a:rPr lang="en-US">
                <a:solidFill>
                  <a:srgbClr val="000000"/>
                </a:solidFill>
              </a:rPr>
              <a:pPr>
                <a:defRPr/>
              </a:pPr>
              <a:t>‹#›</a:t>
            </a:fld>
            <a:endParaRPr lang="en-US">
              <a:solidFill>
                <a:srgbClr val="000000"/>
              </a:solidFill>
            </a:endParaRPr>
          </a:p>
        </p:txBody>
      </p:sp>
      <p:sp>
        <p:nvSpPr>
          <p:cNvPr id="7" name="TextBox 6"/>
          <p:cNvSpPr txBox="1"/>
          <p:nvPr userDrawn="1"/>
        </p:nvSpPr>
        <p:spPr>
          <a:xfrm>
            <a:off x="8144935" y="6265333"/>
            <a:ext cx="440266" cy="276999"/>
          </a:xfrm>
          <a:prstGeom prst="rect">
            <a:avLst/>
          </a:prstGeom>
          <a:noFill/>
        </p:spPr>
        <p:txBody>
          <a:bodyPr wrap="square" rtlCol="0">
            <a:spAutoFit/>
          </a:bodyPr>
          <a:lstStyle/>
          <a:p>
            <a:r>
              <a:rPr lang="en-US" sz="1200">
                <a:solidFill>
                  <a:srgbClr val="000000"/>
                </a:solidFill>
              </a:rPr>
              <a:t>2-</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hdr="0" ftr="0" dt="0"/>
  <p:txStyles>
    <p:titleStyle>
      <a:lvl1pPr algn="ctr" rtl="0" eaLnBrk="0" fontAlgn="base" hangingPunct="0">
        <a:spcBef>
          <a:spcPct val="0"/>
        </a:spcBef>
        <a:spcAft>
          <a:spcPct val="0"/>
        </a:spcAft>
        <a:defRPr sz="4400">
          <a:solidFill>
            <a:schemeClr val="tx2"/>
          </a:solidFill>
          <a:latin typeface="+mj-lt"/>
          <a:ea typeface="Arial" pitchFamily="-111" charset="0"/>
          <a:cs typeface="+mj-cs"/>
        </a:defRPr>
      </a:lvl1pPr>
      <a:lvl2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07F3EB-1DBB-D841-9966-7250CC6E02A8}" type="slidenum">
              <a:rPr lang="en-US">
                <a:solidFill>
                  <a:srgbClr val="000000"/>
                </a:solidFill>
              </a:rPr>
              <a:pPr>
                <a:defRPr/>
              </a:pPr>
              <a:t>‹#›</a:t>
            </a:fld>
            <a:endParaRPr lang="en-US">
              <a:solidFill>
                <a:srgbClr val="000000"/>
              </a:solidFill>
            </a:endParaRPr>
          </a:p>
        </p:txBody>
      </p:sp>
      <p:sp>
        <p:nvSpPr>
          <p:cNvPr id="7" name="TextBox 6"/>
          <p:cNvSpPr txBox="1"/>
          <p:nvPr userDrawn="1"/>
        </p:nvSpPr>
        <p:spPr>
          <a:xfrm>
            <a:off x="8144935" y="6265333"/>
            <a:ext cx="440266" cy="276999"/>
          </a:xfrm>
          <a:prstGeom prst="rect">
            <a:avLst/>
          </a:prstGeom>
          <a:noFill/>
        </p:spPr>
        <p:txBody>
          <a:bodyPr wrap="square" rtlCol="0">
            <a:spAutoFit/>
          </a:bodyPr>
          <a:lstStyle/>
          <a:p>
            <a:r>
              <a:rPr lang="en-US" sz="1200">
                <a:solidFill>
                  <a:srgbClr val="000000"/>
                </a:solidFill>
              </a:rPr>
              <a:t>2-</a:t>
            </a:r>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hdr="0" ftr="0" dt="0"/>
  <p:txStyles>
    <p:titleStyle>
      <a:lvl1pPr algn="ctr" rtl="0" eaLnBrk="0" fontAlgn="base" hangingPunct="0">
        <a:spcBef>
          <a:spcPct val="0"/>
        </a:spcBef>
        <a:spcAft>
          <a:spcPct val="0"/>
        </a:spcAft>
        <a:defRPr sz="4400">
          <a:solidFill>
            <a:schemeClr val="tx2"/>
          </a:solidFill>
          <a:latin typeface="+mj-lt"/>
          <a:ea typeface="Arial" pitchFamily="-111" charset="0"/>
          <a:cs typeface="+mj-cs"/>
        </a:defRPr>
      </a:lvl1pPr>
      <a:lvl2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07F3EB-1DBB-D841-9966-7250CC6E02A8}" type="slidenum">
              <a:rPr lang="en-US">
                <a:solidFill>
                  <a:srgbClr val="000000"/>
                </a:solidFill>
              </a:rPr>
              <a:pPr>
                <a:defRPr/>
              </a:pPr>
              <a:t>‹#›</a:t>
            </a:fld>
            <a:endParaRPr lang="en-US">
              <a:solidFill>
                <a:srgbClr val="000000"/>
              </a:solidFill>
            </a:endParaRPr>
          </a:p>
        </p:txBody>
      </p:sp>
      <p:sp>
        <p:nvSpPr>
          <p:cNvPr id="7" name="TextBox 6"/>
          <p:cNvSpPr txBox="1"/>
          <p:nvPr userDrawn="1"/>
        </p:nvSpPr>
        <p:spPr>
          <a:xfrm>
            <a:off x="8144935" y="6265333"/>
            <a:ext cx="440266" cy="276999"/>
          </a:xfrm>
          <a:prstGeom prst="rect">
            <a:avLst/>
          </a:prstGeom>
          <a:noFill/>
        </p:spPr>
        <p:txBody>
          <a:bodyPr wrap="square" rtlCol="0">
            <a:spAutoFit/>
          </a:bodyPr>
          <a:lstStyle/>
          <a:p>
            <a:r>
              <a:rPr lang="en-US" sz="1200">
                <a:solidFill>
                  <a:srgbClr val="000000"/>
                </a:solidFill>
              </a:rPr>
              <a:t>2-</a:t>
            </a: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hdr="0" ftr="0" dt="0"/>
  <p:txStyles>
    <p:titleStyle>
      <a:lvl1pPr algn="ctr" rtl="0" eaLnBrk="0" fontAlgn="base" hangingPunct="0">
        <a:spcBef>
          <a:spcPct val="0"/>
        </a:spcBef>
        <a:spcAft>
          <a:spcPct val="0"/>
        </a:spcAft>
        <a:defRPr sz="4400">
          <a:solidFill>
            <a:schemeClr val="tx2"/>
          </a:solidFill>
          <a:latin typeface="+mj-lt"/>
          <a:ea typeface="Arial" pitchFamily="-111" charset="0"/>
          <a:cs typeface="+mj-cs"/>
        </a:defRPr>
      </a:lvl1pPr>
      <a:lvl2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07F3EB-1DBB-D841-9966-7250CC6E02A8}" type="slidenum">
              <a:rPr lang="en-US">
                <a:solidFill>
                  <a:srgbClr val="000000"/>
                </a:solidFill>
              </a:rPr>
              <a:pPr>
                <a:defRPr/>
              </a:pPr>
              <a:t>‹#›</a:t>
            </a:fld>
            <a:endParaRPr lang="en-US">
              <a:solidFill>
                <a:srgbClr val="000000"/>
              </a:solidFill>
            </a:endParaRPr>
          </a:p>
        </p:txBody>
      </p:sp>
      <p:sp>
        <p:nvSpPr>
          <p:cNvPr id="7" name="TextBox 6"/>
          <p:cNvSpPr txBox="1"/>
          <p:nvPr userDrawn="1"/>
        </p:nvSpPr>
        <p:spPr>
          <a:xfrm>
            <a:off x="8144935" y="6265333"/>
            <a:ext cx="440266" cy="276999"/>
          </a:xfrm>
          <a:prstGeom prst="rect">
            <a:avLst/>
          </a:prstGeom>
          <a:noFill/>
        </p:spPr>
        <p:txBody>
          <a:bodyPr wrap="square" rtlCol="0">
            <a:spAutoFit/>
          </a:bodyPr>
          <a:lstStyle/>
          <a:p>
            <a:r>
              <a:rPr lang="en-US" sz="1200">
                <a:solidFill>
                  <a:srgbClr val="000000"/>
                </a:solidFill>
              </a:rPr>
              <a:t>2-</a:t>
            </a:r>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hdr="0" ftr="0" dt="0"/>
  <p:txStyles>
    <p:titleStyle>
      <a:lvl1pPr algn="ctr" rtl="0" eaLnBrk="0" fontAlgn="base" hangingPunct="0">
        <a:spcBef>
          <a:spcPct val="0"/>
        </a:spcBef>
        <a:spcAft>
          <a:spcPct val="0"/>
        </a:spcAft>
        <a:defRPr sz="4400">
          <a:solidFill>
            <a:schemeClr val="tx2"/>
          </a:solidFill>
          <a:latin typeface="+mj-lt"/>
          <a:ea typeface="Arial" pitchFamily="-111" charset="0"/>
          <a:cs typeface="+mj-cs"/>
        </a:defRPr>
      </a:lvl1pPr>
      <a:lvl2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Microsoft_Equation1.bin"/><Relationship Id="rId5" Type="http://schemas.openxmlformats.org/officeDocument/2006/relationships/image" Target="../media/image9.emf"/><Relationship Id="rId6" Type="http://schemas.openxmlformats.org/officeDocument/2006/relationships/oleObject" Target="../embeddings/oleObject5.bin"/><Relationship Id="rId7" Type="http://schemas.openxmlformats.org/officeDocument/2006/relationships/image" Target="../media/image8.emf"/><Relationship Id="rId1" Type="http://schemas.openxmlformats.org/officeDocument/2006/relationships/vmlDrawing" Target="../drawings/vmlDrawing5.vml"/><Relationship Id="rId2" Type="http://schemas.openxmlformats.org/officeDocument/2006/relationships/slideLayout" Target="../slideLayouts/slideLayout29.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9.xml"/><Relationship Id="rId4" Type="http://schemas.openxmlformats.org/officeDocument/2006/relationships/oleObject" Target="../embeddings/oleObject168.bin"/><Relationship Id="rId5" Type="http://schemas.openxmlformats.org/officeDocument/2006/relationships/image" Target="../media/image169.emf"/><Relationship Id="rId6" Type="http://schemas.openxmlformats.org/officeDocument/2006/relationships/oleObject" Target="../embeddings/oleObject169.bin"/><Relationship Id="rId7" Type="http://schemas.openxmlformats.org/officeDocument/2006/relationships/image" Target="../media/image170.emf"/><Relationship Id="rId1" Type="http://schemas.openxmlformats.org/officeDocument/2006/relationships/vmlDrawing" Target="../drawings/vmlDrawing80.vml"/><Relationship Id="rId2" Type="http://schemas.openxmlformats.org/officeDocument/2006/relationships/slideLayout" Target="../slideLayouts/slideLayout84.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0.xml"/><Relationship Id="rId4" Type="http://schemas.openxmlformats.org/officeDocument/2006/relationships/oleObject" Target="../embeddings/oleObject170.bin"/><Relationship Id="rId5" Type="http://schemas.openxmlformats.org/officeDocument/2006/relationships/image" Target="../media/image171.emf"/><Relationship Id="rId6" Type="http://schemas.openxmlformats.org/officeDocument/2006/relationships/image" Target="../media/image173.png"/><Relationship Id="rId7" Type="http://schemas.openxmlformats.org/officeDocument/2006/relationships/oleObject" Target="../embeddings/oleObject171.bin"/><Relationship Id="rId8" Type="http://schemas.openxmlformats.org/officeDocument/2006/relationships/image" Target="../media/image172.emf"/><Relationship Id="rId1" Type="http://schemas.openxmlformats.org/officeDocument/2006/relationships/vmlDrawing" Target="../drawings/vmlDrawing81.vml"/><Relationship Id="rId2" Type="http://schemas.openxmlformats.org/officeDocument/2006/relationships/slideLayout" Target="../slideLayouts/slideLayout7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101.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2.xml"/><Relationship Id="rId4" Type="http://schemas.openxmlformats.org/officeDocument/2006/relationships/oleObject" Target="../embeddings/oleObject172.bin"/><Relationship Id="rId5" Type="http://schemas.openxmlformats.org/officeDocument/2006/relationships/image" Target="../media/image174.emf"/><Relationship Id="rId6" Type="http://schemas.openxmlformats.org/officeDocument/2006/relationships/oleObject" Target="../embeddings/oleObject173.bin"/><Relationship Id="rId7" Type="http://schemas.openxmlformats.org/officeDocument/2006/relationships/image" Target="../media/image175.emf"/><Relationship Id="rId1" Type="http://schemas.openxmlformats.org/officeDocument/2006/relationships/vmlDrawing" Target="../drawings/vmlDrawing82.vml"/><Relationship Id="rId2" Type="http://schemas.openxmlformats.org/officeDocument/2006/relationships/slideLayout" Target="../slideLayouts/slideLayout89.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3.xml"/><Relationship Id="rId4" Type="http://schemas.openxmlformats.org/officeDocument/2006/relationships/oleObject" Target="../embeddings/oleObject174.bin"/><Relationship Id="rId5" Type="http://schemas.openxmlformats.org/officeDocument/2006/relationships/image" Target="../media/image176.emf"/><Relationship Id="rId6" Type="http://schemas.openxmlformats.org/officeDocument/2006/relationships/oleObject" Target="../embeddings/oleObject175.bin"/><Relationship Id="rId7" Type="http://schemas.openxmlformats.org/officeDocument/2006/relationships/image" Target="../media/image177.emf"/><Relationship Id="rId8" Type="http://schemas.openxmlformats.org/officeDocument/2006/relationships/oleObject" Target="../embeddings/oleObject176.bin"/><Relationship Id="rId9" Type="http://schemas.openxmlformats.org/officeDocument/2006/relationships/image" Target="../media/image178.emf"/><Relationship Id="rId10" Type="http://schemas.openxmlformats.org/officeDocument/2006/relationships/oleObject" Target="../embeddings/oleObject177.bin"/><Relationship Id="rId11" Type="http://schemas.openxmlformats.org/officeDocument/2006/relationships/image" Target="../media/image179.png"/><Relationship Id="rId1" Type="http://schemas.openxmlformats.org/officeDocument/2006/relationships/vmlDrawing" Target="../drawings/vmlDrawing83.vml"/><Relationship Id="rId2" Type="http://schemas.openxmlformats.org/officeDocument/2006/relationships/slideLayout" Target="../slideLayouts/slideLayout89.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4.xml"/><Relationship Id="rId4" Type="http://schemas.openxmlformats.org/officeDocument/2006/relationships/oleObject" Target="../embeddings/oleObject178.bin"/><Relationship Id="rId5" Type="http://schemas.openxmlformats.org/officeDocument/2006/relationships/image" Target="../media/image180.emf"/><Relationship Id="rId6" Type="http://schemas.openxmlformats.org/officeDocument/2006/relationships/oleObject" Target="../embeddings/oleObject179.bin"/><Relationship Id="rId7" Type="http://schemas.openxmlformats.org/officeDocument/2006/relationships/image" Target="../media/image181.emf"/><Relationship Id="rId8" Type="http://schemas.openxmlformats.org/officeDocument/2006/relationships/oleObject" Target="../embeddings/oleObject180.bin"/><Relationship Id="rId9" Type="http://schemas.openxmlformats.org/officeDocument/2006/relationships/image" Target="../media/image179.png"/><Relationship Id="rId10" Type="http://schemas.openxmlformats.org/officeDocument/2006/relationships/oleObject" Target="../embeddings/oleObject181.bin"/><Relationship Id="rId11" Type="http://schemas.openxmlformats.org/officeDocument/2006/relationships/image" Target="../media/image182.emf"/><Relationship Id="rId1" Type="http://schemas.openxmlformats.org/officeDocument/2006/relationships/vmlDrawing" Target="../drawings/vmlDrawing84.vml"/><Relationship Id="rId2" Type="http://schemas.openxmlformats.org/officeDocument/2006/relationships/slideLayout" Target="../slideLayouts/slideLayout89.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5.xml"/><Relationship Id="rId4" Type="http://schemas.openxmlformats.org/officeDocument/2006/relationships/oleObject" Target="../embeddings/oleObject182.bin"/><Relationship Id="rId5" Type="http://schemas.openxmlformats.org/officeDocument/2006/relationships/image" Target="../media/image183.emf"/><Relationship Id="rId6" Type="http://schemas.openxmlformats.org/officeDocument/2006/relationships/oleObject" Target="../embeddings/oleObject183.bin"/><Relationship Id="rId7" Type="http://schemas.openxmlformats.org/officeDocument/2006/relationships/image" Target="../media/image184.emf"/><Relationship Id="rId8" Type="http://schemas.openxmlformats.org/officeDocument/2006/relationships/oleObject" Target="../embeddings/oleObject184.bin"/><Relationship Id="rId9" Type="http://schemas.openxmlformats.org/officeDocument/2006/relationships/image" Target="../media/image179.png"/><Relationship Id="rId1" Type="http://schemas.openxmlformats.org/officeDocument/2006/relationships/vmlDrawing" Target="../drawings/vmlDrawing85.vml"/><Relationship Id="rId2" Type="http://schemas.openxmlformats.org/officeDocument/2006/relationships/slideLayout" Target="../slideLayouts/slideLayout89.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6.xml"/><Relationship Id="rId4" Type="http://schemas.openxmlformats.org/officeDocument/2006/relationships/image" Target="../media/image186.png"/><Relationship Id="rId5" Type="http://schemas.openxmlformats.org/officeDocument/2006/relationships/oleObject" Target="../embeddings/oleObject185.bin"/><Relationship Id="rId6" Type="http://schemas.openxmlformats.org/officeDocument/2006/relationships/image" Target="../media/image185.emf"/><Relationship Id="rId1" Type="http://schemas.openxmlformats.org/officeDocument/2006/relationships/vmlDrawing" Target="../drawings/vmlDrawing86.vml"/><Relationship Id="rId2" Type="http://schemas.openxmlformats.org/officeDocument/2006/relationships/slideLayout" Target="../slideLayouts/slideLayout90.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7.xml"/><Relationship Id="rId4" Type="http://schemas.openxmlformats.org/officeDocument/2006/relationships/oleObject" Target="../embeddings/oleObject186.bin"/><Relationship Id="rId5" Type="http://schemas.openxmlformats.org/officeDocument/2006/relationships/image" Target="../media/image187.emf"/><Relationship Id="rId1" Type="http://schemas.openxmlformats.org/officeDocument/2006/relationships/vmlDrawing" Target="../drawings/vmlDrawing87.vml"/><Relationship Id="rId2" Type="http://schemas.openxmlformats.org/officeDocument/2006/relationships/slideLayout" Target="../slideLayouts/slideLayout95.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8.xml"/><Relationship Id="rId4" Type="http://schemas.openxmlformats.org/officeDocument/2006/relationships/oleObject" Target="../embeddings/oleObject187.bin"/><Relationship Id="rId5" Type="http://schemas.openxmlformats.org/officeDocument/2006/relationships/image" Target="../media/image188.emf"/><Relationship Id="rId6" Type="http://schemas.openxmlformats.org/officeDocument/2006/relationships/oleObject" Target="../embeddings/oleObject188.bin"/><Relationship Id="rId7" Type="http://schemas.openxmlformats.org/officeDocument/2006/relationships/image" Target="../media/image189.emf"/><Relationship Id="rId1" Type="http://schemas.openxmlformats.org/officeDocument/2006/relationships/vmlDrawing" Target="../drawings/vmlDrawing88.vml"/><Relationship Id="rId2" Type="http://schemas.openxmlformats.org/officeDocument/2006/relationships/slideLayout" Target="../slideLayouts/slideLayout9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Microsoft_Equation2.bin"/><Relationship Id="rId5" Type="http://schemas.openxmlformats.org/officeDocument/2006/relationships/image" Target="../media/image10.emf"/><Relationship Id="rId6" Type="http://schemas.openxmlformats.org/officeDocument/2006/relationships/oleObject" Target="../embeddings/Microsoft_Equation3.bin"/><Relationship Id="rId7" Type="http://schemas.openxmlformats.org/officeDocument/2006/relationships/image" Target="../media/image11.emf"/><Relationship Id="rId1" Type="http://schemas.openxmlformats.org/officeDocument/2006/relationships/vmlDrawing" Target="../drawings/vmlDrawing6.vml"/><Relationship Id="rId2" Type="http://schemas.openxmlformats.org/officeDocument/2006/relationships/slideLayout" Target="../slideLayouts/slideLayout29.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9.xml"/><Relationship Id="rId4" Type="http://schemas.openxmlformats.org/officeDocument/2006/relationships/oleObject" Target="../embeddings/oleObject189.bin"/><Relationship Id="rId5" Type="http://schemas.openxmlformats.org/officeDocument/2006/relationships/image" Target="../media/image190.emf"/><Relationship Id="rId6" Type="http://schemas.openxmlformats.org/officeDocument/2006/relationships/oleObject" Target="../embeddings/oleObject190.bin"/><Relationship Id="rId7" Type="http://schemas.openxmlformats.org/officeDocument/2006/relationships/image" Target="../media/image191.emf"/><Relationship Id="rId1" Type="http://schemas.openxmlformats.org/officeDocument/2006/relationships/vmlDrawing" Target="../drawings/vmlDrawing89.vml"/><Relationship Id="rId2" Type="http://schemas.openxmlformats.org/officeDocument/2006/relationships/slideLayout" Target="../slideLayouts/slideLayout95.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0.xml"/><Relationship Id="rId4" Type="http://schemas.openxmlformats.org/officeDocument/2006/relationships/oleObject" Target="../embeddings/oleObject191.bin"/><Relationship Id="rId5" Type="http://schemas.openxmlformats.org/officeDocument/2006/relationships/image" Target="../media/image192.emf"/><Relationship Id="rId6" Type="http://schemas.openxmlformats.org/officeDocument/2006/relationships/oleObject" Target="../embeddings/oleObject192.bin"/><Relationship Id="rId7" Type="http://schemas.openxmlformats.org/officeDocument/2006/relationships/image" Target="../media/image193.emf"/><Relationship Id="rId1" Type="http://schemas.openxmlformats.org/officeDocument/2006/relationships/vmlDrawing" Target="../drawings/vmlDrawing90.vml"/><Relationship Id="rId2" Type="http://schemas.openxmlformats.org/officeDocument/2006/relationships/slideLayout" Target="../slideLayouts/slideLayout9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1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112.xml"/><Relationship Id="rId3" Type="http://schemas.openxmlformats.org/officeDocument/2006/relationships/image" Target="../media/image194.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3.xml"/><Relationship Id="rId4" Type="http://schemas.openxmlformats.org/officeDocument/2006/relationships/oleObject" Target="../embeddings/oleObject193.bin"/><Relationship Id="rId5" Type="http://schemas.openxmlformats.org/officeDocument/2006/relationships/image" Target="../media/image195.emf"/><Relationship Id="rId1" Type="http://schemas.openxmlformats.org/officeDocument/2006/relationships/vmlDrawing" Target="../drawings/vmlDrawing91.vml"/><Relationship Id="rId2" Type="http://schemas.openxmlformats.org/officeDocument/2006/relationships/slideLayout" Target="../slideLayouts/slideLayout95.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4.xml"/><Relationship Id="rId4" Type="http://schemas.openxmlformats.org/officeDocument/2006/relationships/oleObject" Target="../embeddings/oleObject194.bin"/><Relationship Id="rId5" Type="http://schemas.openxmlformats.org/officeDocument/2006/relationships/image" Target="../media/image195.emf"/><Relationship Id="rId1" Type="http://schemas.openxmlformats.org/officeDocument/2006/relationships/vmlDrawing" Target="../drawings/vmlDrawing92.vml"/><Relationship Id="rId2" Type="http://schemas.openxmlformats.org/officeDocument/2006/relationships/slideLayout" Target="../slideLayouts/slideLayout95.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5.xml"/><Relationship Id="rId4" Type="http://schemas.openxmlformats.org/officeDocument/2006/relationships/oleObject" Target="../embeddings/oleObject195.bin"/><Relationship Id="rId5" Type="http://schemas.openxmlformats.org/officeDocument/2006/relationships/image" Target="../media/image195.emf"/><Relationship Id="rId6" Type="http://schemas.openxmlformats.org/officeDocument/2006/relationships/image" Target="../media/image196.emf"/><Relationship Id="rId1" Type="http://schemas.openxmlformats.org/officeDocument/2006/relationships/vmlDrawing" Target="../drawings/vmlDrawing93.vml"/><Relationship Id="rId2" Type="http://schemas.openxmlformats.org/officeDocument/2006/relationships/slideLayout" Target="../slideLayouts/slideLayout95.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6.xml"/><Relationship Id="rId4" Type="http://schemas.openxmlformats.org/officeDocument/2006/relationships/oleObject" Target="../embeddings/oleObject196.bin"/><Relationship Id="rId5" Type="http://schemas.openxmlformats.org/officeDocument/2006/relationships/image" Target="../media/image195.emf"/><Relationship Id="rId6" Type="http://schemas.openxmlformats.org/officeDocument/2006/relationships/image" Target="../media/image197.emf"/><Relationship Id="rId7" Type="http://schemas.openxmlformats.org/officeDocument/2006/relationships/image" Target="../media/image198.emf"/><Relationship Id="rId8" Type="http://schemas.openxmlformats.org/officeDocument/2006/relationships/image" Target="../media/image199.png"/><Relationship Id="rId9" Type="http://schemas.openxmlformats.org/officeDocument/2006/relationships/image" Target="../media/image200.png"/><Relationship Id="rId1" Type="http://schemas.openxmlformats.org/officeDocument/2006/relationships/vmlDrawing" Target="../drawings/vmlDrawing94.vml"/><Relationship Id="rId2" Type="http://schemas.openxmlformats.org/officeDocument/2006/relationships/slideLayout" Target="../slideLayouts/slideLayout95.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7.xml"/><Relationship Id="rId4" Type="http://schemas.openxmlformats.org/officeDocument/2006/relationships/oleObject" Target="../embeddings/oleObject197.bin"/><Relationship Id="rId5" Type="http://schemas.openxmlformats.org/officeDocument/2006/relationships/image" Target="../media/image195.emf"/><Relationship Id="rId6" Type="http://schemas.openxmlformats.org/officeDocument/2006/relationships/image" Target="../media/image197.emf"/><Relationship Id="rId7" Type="http://schemas.openxmlformats.org/officeDocument/2006/relationships/image" Target="../media/image198.emf"/><Relationship Id="rId8" Type="http://schemas.openxmlformats.org/officeDocument/2006/relationships/image" Target="../media/image199.png"/><Relationship Id="rId1" Type="http://schemas.openxmlformats.org/officeDocument/2006/relationships/vmlDrawing" Target="../drawings/vmlDrawing95.vml"/><Relationship Id="rId2" Type="http://schemas.openxmlformats.org/officeDocument/2006/relationships/slideLayout" Target="../slideLayouts/slideLayout9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118.xml"/><Relationship Id="rId3" Type="http://schemas.openxmlformats.org/officeDocument/2006/relationships/image" Target="../media/image20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6.bin"/><Relationship Id="rId5" Type="http://schemas.openxmlformats.org/officeDocument/2006/relationships/image" Target="../media/image3.emf"/><Relationship Id="rId6" Type="http://schemas.openxmlformats.org/officeDocument/2006/relationships/image" Target="../media/image12.emf"/><Relationship Id="rId1" Type="http://schemas.openxmlformats.org/officeDocument/2006/relationships/vmlDrawing" Target="../drawings/vmlDrawing7.vml"/><Relationship Id="rId2" Type="http://schemas.openxmlformats.org/officeDocument/2006/relationships/slideLayout" Target="../slideLayouts/slideLayout4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image" Target="../media/image202.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119.xml"/><Relationship Id="rId3" Type="http://schemas.openxmlformats.org/officeDocument/2006/relationships/image" Target="../media/image20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7.bin"/><Relationship Id="rId5" Type="http://schemas.openxmlformats.org/officeDocument/2006/relationships/image" Target="../media/image3.emf"/><Relationship Id="rId6" Type="http://schemas.openxmlformats.org/officeDocument/2006/relationships/image" Target="../media/image13.emf"/><Relationship Id="rId1" Type="http://schemas.openxmlformats.org/officeDocument/2006/relationships/vmlDrawing" Target="../drawings/vmlDrawing8.vml"/><Relationship Id="rId2"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8.bin"/><Relationship Id="rId5" Type="http://schemas.openxmlformats.org/officeDocument/2006/relationships/image" Target="../media/image3.emf"/><Relationship Id="rId6" Type="http://schemas.openxmlformats.org/officeDocument/2006/relationships/image" Target="../media/image14.emf"/><Relationship Id="rId1" Type="http://schemas.openxmlformats.org/officeDocument/2006/relationships/vmlDrawing" Target="../drawings/vmlDrawing9.vml"/><Relationship Id="rId2"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9.bin"/><Relationship Id="rId5" Type="http://schemas.openxmlformats.org/officeDocument/2006/relationships/image" Target="../media/image8.emf"/><Relationship Id="rId6" Type="http://schemas.openxmlformats.org/officeDocument/2006/relationships/oleObject" Target="../embeddings/Microsoft_Equation4.bin"/><Relationship Id="rId7" Type="http://schemas.openxmlformats.org/officeDocument/2006/relationships/image" Target="../media/image9.emf"/><Relationship Id="rId1" Type="http://schemas.openxmlformats.org/officeDocument/2006/relationships/vmlDrawing" Target="../drawings/vmlDrawing10.vml"/><Relationship Id="rId2"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0.bin"/><Relationship Id="rId5" Type="http://schemas.openxmlformats.org/officeDocument/2006/relationships/image" Target="../media/image16.emf"/><Relationship Id="rId6" Type="http://schemas.openxmlformats.org/officeDocument/2006/relationships/oleObject" Target="../embeddings/oleObject11.bin"/><Relationship Id="rId7" Type="http://schemas.openxmlformats.org/officeDocument/2006/relationships/image" Target="../media/image17.emf"/><Relationship Id="rId8" Type="http://schemas.openxmlformats.org/officeDocument/2006/relationships/oleObject" Target="../embeddings/oleObject12.bin"/><Relationship Id="rId9" Type="http://schemas.openxmlformats.org/officeDocument/2006/relationships/image" Target="../media/image18.emf"/><Relationship Id="rId10" Type="http://schemas.openxmlformats.org/officeDocument/2006/relationships/oleObject" Target="../embeddings/oleObject13.bin"/><Relationship Id="rId11" Type="http://schemas.openxmlformats.org/officeDocument/2006/relationships/image" Target="../media/image19.emf"/><Relationship Id="rId1" Type="http://schemas.openxmlformats.org/officeDocument/2006/relationships/vmlDrawing" Target="../drawings/vmlDrawing11.vml"/><Relationship Id="rId2"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4.bin"/><Relationship Id="rId5" Type="http://schemas.openxmlformats.org/officeDocument/2006/relationships/image" Target="../media/image20.emf"/><Relationship Id="rId6" Type="http://schemas.openxmlformats.org/officeDocument/2006/relationships/oleObject" Target="../embeddings/oleObject15.bin"/><Relationship Id="rId7" Type="http://schemas.openxmlformats.org/officeDocument/2006/relationships/image" Target="../media/image21.emf"/><Relationship Id="rId1" Type="http://schemas.openxmlformats.org/officeDocument/2006/relationships/vmlDrawing" Target="../drawings/vmlDrawing12.vml"/><Relationship Id="rId2"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16.bin"/><Relationship Id="rId5" Type="http://schemas.openxmlformats.org/officeDocument/2006/relationships/image" Target="../media/image22.emf"/><Relationship Id="rId1" Type="http://schemas.openxmlformats.org/officeDocument/2006/relationships/vmlDrawing" Target="../drawings/vmlDrawing13.vml"/><Relationship Id="rId2"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17.bin"/><Relationship Id="rId5" Type="http://schemas.openxmlformats.org/officeDocument/2006/relationships/image" Target="../media/image23.emf"/><Relationship Id="rId6" Type="http://schemas.openxmlformats.org/officeDocument/2006/relationships/oleObject" Target="../embeddings/oleObject18.bin"/><Relationship Id="rId7" Type="http://schemas.openxmlformats.org/officeDocument/2006/relationships/image" Target="../media/image24.emf"/><Relationship Id="rId1" Type="http://schemas.openxmlformats.org/officeDocument/2006/relationships/vmlDrawing" Target="../drawings/vmlDrawing14.vml"/><Relationship Id="rId2"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9.bin"/><Relationship Id="rId5" Type="http://schemas.openxmlformats.org/officeDocument/2006/relationships/image" Target="../media/image25.emf"/><Relationship Id="rId6" Type="http://schemas.openxmlformats.org/officeDocument/2006/relationships/image" Target="../media/image28.emf"/><Relationship Id="rId7" Type="http://schemas.openxmlformats.org/officeDocument/2006/relationships/image" Target="../media/image29.emf"/><Relationship Id="rId8" Type="http://schemas.openxmlformats.org/officeDocument/2006/relationships/oleObject" Target="../embeddings/oleObject20.bin"/><Relationship Id="rId9" Type="http://schemas.openxmlformats.org/officeDocument/2006/relationships/image" Target="../media/image26.emf"/><Relationship Id="rId10" Type="http://schemas.openxmlformats.org/officeDocument/2006/relationships/oleObject" Target="../embeddings/oleObject21.bin"/><Relationship Id="rId11" Type="http://schemas.openxmlformats.org/officeDocument/2006/relationships/image" Target="../media/image27.emf"/><Relationship Id="rId1" Type="http://schemas.openxmlformats.org/officeDocument/2006/relationships/vmlDrawing" Target="../drawings/vmlDrawing15.vml"/><Relationship Id="rId2"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22.bin"/><Relationship Id="rId5" Type="http://schemas.openxmlformats.org/officeDocument/2006/relationships/image" Target="../media/image30.emf"/><Relationship Id="rId6" Type="http://schemas.openxmlformats.org/officeDocument/2006/relationships/image" Target="../media/image28.emf"/><Relationship Id="rId7" Type="http://schemas.openxmlformats.org/officeDocument/2006/relationships/oleObject" Target="../embeddings/oleObject23.bin"/><Relationship Id="rId8" Type="http://schemas.openxmlformats.org/officeDocument/2006/relationships/image" Target="../media/image31.emf"/><Relationship Id="rId9" Type="http://schemas.openxmlformats.org/officeDocument/2006/relationships/image" Target="../media/image29.emf"/><Relationship Id="rId10" Type="http://schemas.openxmlformats.org/officeDocument/2006/relationships/oleObject" Target="../embeddings/oleObject24.bin"/><Relationship Id="rId11" Type="http://schemas.openxmlformats.org/officeDocument/2006/relationships/image" Target="../media/image32.emf"/><Relationship Id="rId1" Type="http://schemas.openxmlformats.org/officeDocument/2006/relationships/vmlDrawing" Target="../drawings/vmlDrawing16.vml"/><Relationship Id="rId2"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25.bin"/><Relationship Id="rId5" Type="http://schemas.openxmlformats.org/officeDocument/2006/relationships/image" Target="../media/image33.emf"/><Relationship Id="rId1" Type="http://schemas.openxmlformats.org/officeDocument/2006/relationships/vmlDrawing" Target="../drawings/vmlDrawing17.vml"/><Relationship Id="rId2"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26.bin"/><Relationship Id="rId5" Type="http://schemas.openxmlformats.org/officeDocument/2006/relationships/image" Target="../media/image34.emf"/><Relationship Id="rId6" Type="http://schemas.openxmlformats.org/officeDocument/2006/relationships/oleObject" Target="../embeddings/oleObject27.bin"/><Relationship Id="rId7" Type="http://schemas.openxmlformats.org/officeDocument/2006/relationships/image" Target="../media/image35.emf"/><Relationship Id="rId1" Type="http://schemas.openxmlformats.org/officeDocument/2006/relationships/vmlDrawing" Target="../drawings/vmlDrawing18.vml"/><Relationship Id="rId2"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28.bin"/><Relationship Id="rId5" Type="http://schemas.openxmlformats.org/officeDocument/2006/relationships/image" Target="../media/image36.emf"/><Relationship Id="rId6" Type="http://schemas.openxmlformats.org/officeDocument/2006/relationships/oleObject" Target="../embeddings/oleObject29.bin"/><Relationship Id="rId7" Type="http://schemas.openxmlformats.org/officeDocument/2006/relationships/image" Target="../media/image37.emf"/><Relationship Id="rId8" Type="http://schemas.openxmlformats.org/officeDocument/2006/relationships/oleObject" Target="../embeddings/oleObject30.bin"/><Relationship Id="rId9" Type="http://schemas.openxmlformats.org/officeDocument/2006/relationships/image" Target="../media/image38.emf"/><Relationship Id="rId10" Type="http://schemas.openxmlformats.org/officeDocument/2006/relationships/oleObject" Target="../embeddings/oleObject31.bin"/><Relationship Id="rId11" Type="http://schemas.openxmlformats.org/officeDocument/2006/relationships/image" Target="../media/image39.emf"/><Relationship Id="rId1" Type="http://schemas.openxmlformats.org/officeDocument/2006/relationships/vmlDrawing" Target="../drawings/vmlDrawing19.vml"/><Relationship Id="rId2"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1" Type="http://schemas.openxmlformats.org/officeDocument/2006/relationships/image" Target="../media/image43.emf"/><Relationship Id="rId12" Type="http://schemas.openxmlformats.org/officeDocument/2006/relationships/oleObject" Target="../embeddings/oleObject36.bin"/><Relationship Id="rId13" Type="http://schemas.openxmlformats.org/officeDocument/2006/relationships/image" Target="../media/image44.emf"/><Relationship Id="rId14" Type="http://schemas.openxmlformats.org/officeDocument/2006/relationships/oleObject" Target="../embeddings/oleObject37.bin"/><Relationship Id="rId15" Type="http://schemas.openxmlformats.org/officeDocument/2006/relationships/image" Target="../media/image45.emf"/><Relationship Id="rId1" Type="http://schemas.openxmlformats.org/officeDocument/2006/relationships/vmlDrawing" Target="../drawings/vmlDrawing20.vml"/><Relationship Id="rId2" Type="http://schemas.openxmlformats.org/officeDocument/2006/relationships/slideLayout" Target="../slideLayouts/slideLayout29.xml"/><Relationship Id="rId3" Type="http://schemas.openxmlformats.org/officeDocument/2006/relationships/notesSlide" Target="../notesSlides/notesSlide26.xml"/><Relationship Id="rId4" Type="http://schemas.openxmlformats.org/officeDocument/2006/relationships/oleObject" Target="../embeddings/oleObject32.bin"/><Relationship Id="rId5" Type="http://schemas.openxmlformats.org/officeDocument/2006/relationships/image" Target="../media/image40.emf"/><Relationship Id="rId6" Type="http://schemas.openxmlformats.org/officeDocument/2006/relationships/oleObject" Target="../embeddings/oleObject33.bin"/><Relationship Id="rId7" Type="http://schemas.openxmlformats.org/officeDocument/2006/relationships/image" Target="../media/image41.emf"/><Relationship Id="rId8" Type="http://schemas.openxmlformats.org/officeDocument/2006/relationships/oleObject" Target="../embeddings/oleObject34.bin"/><Relationship Id="rId9" Type="http://schemas.openxmlformats.org/officeDocument/2006/relationships/image" Target="../media/image42.emf"/><Relationship Id="rId10" Type="http://schemas.openxmlformats.org/officeDocument/2006/relationships/oleObject" Target="../embeddings/oleObject35.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38.bin"/><Relationship Id="rId5" Type="http://schemas.openxmlformats.org/officeDocument/2006/relationships/image" Target="../media/image46.emf"/><Relationship Id="rId6" Type="http://schemas.openxmlformats.org/officeDocument/2006/relationships/oleObject" Target="../embeddings/oleObject39.bin"/><Relationship Id="rId7" Type="http://schemas.openxmlformats.org/officeDocument/2006/relationships/image" Target="../media/image47.emf"/><Relationship Id="rId8" Type="http://schemas.openxmlformats.org/officeDocument/2006/relationships/oleObject" Target="../embeddings/oleObject40.bin"/><Relationship Id="rId9" Type="http://schemas.openxmlformats.org/officeDocument/2006/relationships/image" Target="../media/image48.emf"/><Relationship Id="rId10" Type="http://schemas.openxmlformats.org/officeDocument/2006/relationships/oleObject" Target="../embeddings/oleObject41.bin"/><Relationship Id="rId11" Type="http://schemas.openxmlformats.org/officeDocument/2006/relationships/image" Target="../media/image49.emf"/><Relationship Id="rId1" Type="http://schemas.openxmlformats.org/officeDocument/2006/relationships/vmlDrawing" Target="../drawings/vmlDrawing21.vml"/><Relationship Id="rId2"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42.bin"/><Relationship Id="rId5" Type="http://schemas.openxmlformats.org/officeDocument/2006/relationships/image" Target="../media/image50.emf"/><Relationship Id="rId6" Type="http://schemas.openxmlformats.org/officeDocument/2006/relationships/oleObject" Target="../embeddings/oleObject43.bin"/><Relationship Id="rId7" Type="http://schemas.openxmlformats.org/officeDocument/2006/relationships/image" Target="../media/image51.emf"/><Relationship Id="rId1" Type="http://schemas.openxmlformats.org/officeDocument/2006/relationships/vmlDrawing" Target="../drawings/vmlDrawing22.vml"/><Relationship Id="rId2"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1" Type="http://schemas.openxmlformats.org/officeDocument/2006/relationships/image" Target="../media/image55.emf"/><Relationship Id="rId12" Type="http://schemas.openxmlformats.org/officeDocument/2006/relationships/oleObject" Target="../embeddings/oleObject48.bin"/><Relationship Id="rId13" Type="http://schemas.openxmlformats.org/officeDocument/2006/relationships/image" Target="../media/image56.emf"/><Relationship Id="rId1" Type="http://schemas.openxmlformats.org/officeDocument/2006/relationships/vmlDrawing" Target="../drawings/vmlDrawing23.vml"/><Relationship Id="rId2" Type="http://schemas.openxmlformats.org/officeDocument/2006/relationships/slideLayout" Target="../slideLayouts/slideLayout40.xml"/><Relationship Id="rId3" Type="http://schemas.openxmlformats.org/officeDocument/2006/relationships/notesSlide" Target="../notesSlides/notesSlide29.xml"/><Relationship Id="rId4" Type="http://schemas.openxmlformats.org/officeDocument/2006/relationships/oleObject" Target="../embeddings/oleObject44.bin"/><Relationship Id="rId5" Type="http://schemas.openxmlformats.org/officeDocument/2006/relationships/image" Target="../media/image52.emf"/><Relationship Id="rId6" Type="http://schemas.openxmlformats.org/officeDocument/2006/relationships/oleObject" Target="../embeddings/oleObject45.bin"/><Relationship Id="rId7" Type="http://schemas.openxmlformats.org/officeDocument/2006/relationships/image" Target="../media/image53.emf"/><Relationship Id="rId8" Type="http://schemas.openxmlformats.org/officeDocument/2006/relationships/oleObject" Target="../embeddings/oleObject46.bin"/><Relationship Id="rId9" Type="http://schemas.openxmlformats.org/officeDocument/2006/relationships/image" Target="../media/image54.emf"/><Relationship Id="rId10" Type="http://schemas.openxmlformats.org/officeDocument/2006/relationships/oleObject" Target="../embeddings/oleObject47.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49.bin"/><Relationship Id="rId5" Type="http://schemas.openxmlformats.org/officeDocument/2006/relationships/image" Target="../media/image57.emf"/><Relationship Id="rId6" Type="http://schemas.openxmlformats.org/officeDocument/2006/relationships/oleObject" Target="../embeddings/oleObject50.bin"/><Relationship Id="rId7" Type="http://schemas.openxmlformats.org/officeDocument/2006/relationships/image" Target="../media/image58.emf"/><Relationship Id="rId8" Type="http://schemas.openxmlformats.org/officeDocument/2006/relationships/oleObject" Target="../embeddings/oleObject51.bin"/><Relationship Id="rId9" Type="http://schemas.openxmlformats.org/officeDocument/2006/relationships/image" Target="../media/image59.emf"/><Relationship Id="rId1" Type="http://schemas.openxmlformats.org/officeDocument/2006/relationships/vmlDrawing" Target="../drawings/vmlDrawing24.vml"/><Relationship Id="rId2"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52.bin"/><Relationship Id="rId5" Type="http://schemas.openxmlformats.org/officeDocument/2006/relationships/image" Target="../media/image60.emf"/><Relationship Id="rId6" Type="http://schemas.openxmlformats.org/officeDocument/2006/relationships/oleObject" Target="../embeddings/oleObject53.bin"/><Relationship Id="rId7" Type="http://schemas.openxmlformats.org/officeDocument/2006/relationships/image" Target="../media/image61.emf"/><Relationship Id="rId1" Type="http://schemas.openxmlformats.org/officeDocument/2006/relationships/vmlDrawing" Target="../drawings/vmlDrawing25.vml"/><Relationship Id="rId2"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54.bin"/><Relationship Id="rId5" Type="http://schemas.openxmlformats.org/officeDocument/2006/relationships/image" Target="../media/image62.emf"/><Relationship Id="rId6" Type="http://schemas.openxmlformats.org/officeDocument/2006/relationships/oleObject" Target="../embeddings/oleObject55.bin"/><Relationship Id="rId7" Type="http://schemas.openxmlformats.org/officeDocument/2006/relationships/image" Target="../media/image63.emf"/><Relationship Id="rId1" Type="http://schemas.openxmlformats.org/officeDocument/2006/relationships/vmlDrawing" Target="../drawings/vmlDrawing26.vml"/><Relationship Id="rId2"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56.bin"/><Relationship Id="rId5" Type="http://schemas.openxmlformats.org/officeDocument/2006/relationships/image" Target="../media/image64.emf"/><Relationship Id="rId6" Type="http://schemas.openxmlformats.org/officeDocument/2006/relationships/oleObject" Target="../embeddings/oleObject57.bin"/><Relationship Id="rId7" Type="http://schemas.openxmlformats.org/officeDocument/2006/relationships/image" Target="../media/image65.emf"/><Relationship Id="rId8" Type="http://schemas.openxmlformats.org/officeDocument/2006/relationships/oleObject" Target="../embeddings/oleObject58.bin"/><Relationship Id="rId9" Type="http://schemas.openxmlformats.org/officeDocument/2006/relationships/image" Target="../media/image66.emf"/><Relationship Id="rId1" Type="http://schemas.openxmlformats.org/officeDocument/2006/relationships/vmlDrawing" Target="../drawings/vmlDrawing27.vml"/><Relationship Id="rId2"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59.bin"/><Relationship Id="rId5" Type="http://schemas.openxmlformats.org/officeDocument/2006/relationships/image" Target="../media/image67.emf"/><Relationship Id="rId1" Type="http://schemas.openxmlformats.org/officeDocument/2006/relationships/vmlDrawing" Target="../drawings/vmlDrawing28.vml"/><Relationship Id="rId2"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60.bin"/><Relationship Id="rId5" Type="http://schemas.openxmlformats.org/officeDocument/2006/relationships/image" Target="../media/image68.emf"/><Relationship Id="rId1" Type="http://schemas.openxmlformats.org/officeDocument/2006/relationships/vmlDrawing" Target="../drawings/vmlDrawing29.vml"/><Relationship Id="rId2"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61.bin"/><Relationship Id="rId5" Type="http://schemas.openxmlformats.org/officeDocument/2006/relationships/image" Target="../media/image69.emf"/><Relationship Id="rId6" Type="http://schemas.openxmlformats.org/officeDocument/2006/relationships/oleObject" Target="../embeddings/oleObject62.bin"/><Relationship Id="rId7" Type="http://schemas.openxmlformats.org/officeDocument/2006/relationships/image" Target="../media/image70.emf"/><Relationship Id="rId1" Type="http://schemas.openxmlformats.org/officeDocument/2006/relationships/vmlDrawing" Target="../drawings/vmlDrawing30.vml"/><Relationship Id="rId2"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63.bin"/><Relationship Id="rId5" Type="http://schemas.openxmlformats.org/officeDocument/2006/relationships/image" Target="../media/image71.emf"/><Relationship Id="rId6" Type="http://schemas.openxmlformats.org/officeDocument/2006/relationships/oleObject" Target="../embeddings/oleObject64.bin"/><Relationship Id="rId7" Type="http://schemas.openxmlformats.org/officeDocument/2006/relationships/image" Target="../media/image72.emf"/><Relationship Id="rId1" Type="http://schemas.openxmlformats.org/officeDocument/2006/relationships/vmlDrawing" Target="../drawings/vmlDrawing31.vml"/><Relationship Id="rId2"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65.bin"/><Relationship Id="rId5" Type="http://schemas.openxmlformats.org/officeDocument/2006/relationships/image" Target="../media/image73.emf"/><Relationship Id="rId6" Type="http://schemas.openxmlformats.org/officeDocument/2006/relationships/oleObject" Target="../embeddings/oleObject66.bin"/><Relationship Id="rId7" Type="http://schemas.openxmlformats.org/officeDocument/2006/relationships/image" Target="../media/image74.emf"/><Relationship Id="rId1" Type="http://schemas.openxmlformats.org/officeDocument/2006/relationships/vmlDrawing" Target="../drawings/vmlDrawing32.vml"/><Relationship Id="rId2"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67.bin"/><Relationship Id="rId5" Type="http://schemas.openxmlformats.org/officeDocument/2006/relationships/image" Target="../media/image75.emf"/><Relationship Id="rId6" Type="http://schemas.openxmlformats.org/officeDocument/2006/relationships/oleObject" Target="../embeddings/oleObject68.bin"/><Relationship Id="rId7" Type="http://schemas.openxmlformats.org/officeDocument/2006/relationships/image" Target="../media/image76.emf"/><Relationship Id="rId1" Type="http://schemas.openxmlformats.org/officeDocument/2006/relationships/vmlDrawing" Target="../drawings/vmlDrawing33.vml"/><Relationship Id="rId2"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oleObject" Target="../embeddings/oleObject69.bin"/><Relationship Id="rId5" Type="http://schemas.openxmlformats.org/officeDocument/2006/relationships/image" Target="../media/image77.emf"/><Relationship Id="rId6" Type="http://schemas.openxmlformats.org/officeDocument/2006/relationships/oleObject" Target="../embeddings/oleObject70.bin"/><Relationship Id="rId7" Type="http://schemas.openxmlformats.org/officeDocument/2006/relationships/image" Target="../media/image78.emf"/><Relationship Id="rId1" Type="http://schemas.openxmlformats.org/officeDocument/2006/relationships/vmlDrawing" Target="../drawings/vmlDrawing34.vml"/><Relationship Id="rId2"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71.bin"/><Relationship Id="rId5" Type="http://schemas.openxmlformats.org/officeDocument/2006/relationships/image" Target="../media/image79.emf"/><Relationship Id="rId6" Type="http://schemas.openxmlformats.org/officeDocument/2006/relationships/oleObject" Target="../embeddings/oleObject72.bin"/><Relationship Id="rId7" Type="http://schemas.openxmlformats.org/officeDocument/2006/relationships/image" Target="../media/image80.emf"/><Relationship Id="rId1" Type="http://schemas.openxmlformats.org/officeDocument/2006/relationships/vmlDrawing" Target="../drawings/vmlDrawing35.vml"/><Relationship Id="rId2"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73.bin"/><Relationship Id="rId5" Type="http://schemas.openxmlformats.org/officeDocument/2006/relationships/image" Target="../media/image81.emf"/><Relationship Id="rId6" Type="http://schemas.openxmlformats.org/officeDocument/2006/relationships/oleObject" Target="../embeddings/oleObject74.bin"/><Relationship Id="rId7" Type="http://schemas.openxmlformats.org/officeDocument/2006/relationships/image" Target="../media/image82.emf"/><Relationship Id="rId1" Type="http://schemas.openxmlformats.org/officeDocument/2006/relationships/vmlDrawing" Target="../drawings/vmlDrawing36.vml"/><Relationship Id="rId2"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oleObject75.bin"/><Relationship Id="rId5" Type="http://schemas.openxmlformats.org/officeDocument/2006/relationships/image" Target="../media/image83.emf"/><Relationship Id="rId6" Type="http://schemas.openxmlformats.org/officeDocument/2006/relationships/oleObject" Target="../embeddings/oleObject76.bin"/><Relationship Id="rId7" Type="http://schemas.openxmlformats.org/officeDocument/2006/relationships/image" Target="../media/image84.emf"/><Relationship Id="rId1" Type="http://schemas.openxmlformats.org/officeDocument/2006/relationships/vmlDrawing" Target="../drawings/vmlDrawing37.vml"/><Relationship Id="rId2"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oleObject77.bin"/><Relationship Id="rId5" Type="http://schemas.openxmlformats.org/officeDocument/2006/relationships/image" Target="../media/image85.emf"/><Relationship Id="rId6" Type="http://schemas.openxmlformats.org/officeDocument/2006/relationships/oleObject" Target="../embeddings/oleObject78.bin"/><Relationship Id="rId7" Type="http://schemas.openxmlformats.org/officeDocument/2006/relationships/image" Target="../media/image86.emf"/><Relationship Id="rId8" Type="http://schemas.openxmlformats.org/officeDocument/2006/relationships/oleObject" Target="../embeddings/oleObject79.bin"/><Relationship Id="rId9" Type="http://schemas.openxmlformats.org/officeDocument/2006/relationships/image" Target="../media/image87.emf"/><Relationship Id="rId10" Type="http://schemas.openxmlformats.org/officeDocument/2006/relationships/oleObject" Target="../embeddings/oleObject80.bin"/><Relationship Id="rId11" Type="http://schemas.openxmlformats.org/officeDocument/2006/relationships/image" Target="../media/image88.emf"/><Relationship Id="rId1" Type="http://schemas.openxmlformats.org/officeDocument/2006/relationships/vmlDrawing" Target="../drawings/vmlDrawing38.vml"/><Relationship Id="rId2"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4" Type="http://schemas.openxmlformats.org/officeDocument/2006/relationships/oleObject" Target="../embeddings/oleObject81.bin"/><Relationship Id="rId5" Type="http://schemas.openxmlformats.org/officeDocument/2006/relationships/image" Target="../media/image89.emf"/><Relationship Id="rId1" Type="http://schemas.openxmlformats.org/officeDocument/2006/relationships/vmlDrawing" Target="../drawings/vmlDrawing39.vml"/><Relationship Id="rId2"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oleObject" Target="../embeddings/Microsoft_Equation5.bin"/><Relationship Id="rId5" Type="http://schemas.openxmlformats.org/officeDocument/2006/relationships/image" Target="../media/image90.emf"/><Relationship Id="rId1" Type="http://schemas.openxmlformats.org/officeDocument/2006/relationships/vmlDrawing" Target="../drawings/vmlDrawing40.vml"/><Relationship Id="rId2" Type="http://schemas.openxmlformats.org/officeDocument/2006/relationships/slideLayout" Target="../slideLayouts/slideLayout5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oleObject" Target="../embeddings/oleObject82.bin"/><Relationship Id="rId5" Type="http://schemas.openxmlformats.org/officeDocument/2006/relationships/image" Target="../media/image91.emf"/><Relationship Id="rId1" Type="http://schemas.openxmlformats.org/officeDocument/2006/relationships/vmlDrawing" Target="../drawings/vmlDrawing41.vml"/><Relationship Id="rId2" Type="http://schemas.openxmlformats.org/officeDocument/2006/relationships/slideLayout" Target="../slideLayouts/slideLayout5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oleObject" Target="../embeddings/oleObject83.bin"/><Relationship Id="rId5" Type="http://schemas.openxmlformats.org/officeDocument/2006/relationships/image" Target="../media/image89.emf"/><Relationship Id="rId1" Type="http://schemas.openxmlformats.org/officeDocument/2006/relationships/vmlDrawing" Target="../drawings/vmlDrawing42.vml"/><Relationship Id="rId2" Type="http://schemas.openxmlformats.org/officeDocument/2006/relationships/slideLayout" Target="../slideLayouts/slideLayout5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oleObject" Target="../embeddings/oleObject84.bin"/><Relationship Id="rId5" Type="http://schemas.openxmlformats.org/officeDocument/2006/relationships/image" Target="../media/image92.emf"/><Relationship Id="rId1" Type="http://schemas.openxmlformats.org/officeDocument/2006/relationships/vmlDrawing" Target="../drawings/vmlDrawing43.vml"/><Relationship Id="rId2" Type="http://schemas.openxmlformats.org/officeDocument/2006/relationships/slideLayout" Target="../slideLayouts/slideLayout5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oleObject" Target="../embeddings/oleObject85.bin"/><Relationship Id="rId5" Type="http://schemas.openxmlformats.org/officeDocument/2006/relationships/image" Target="../media/image93.emf"/><Relationship Id="rId1" Type="http://schemas.openxmlformats.org/officeDocument/2006/relationships/vmlDrawing" Target="../drawings/vmlDrawing44.vml"/><Relationship Id="rId2"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4.png"/><Relationship Id="rId5" Type="http://schemas.openxmlformats.org/officeDocument/2006/relationships/oleObject" Target="../embeddings/oleObject1.bin"/><Relationship Id="rId6"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oleObject" Target="../embeddings/oleObject86.bin"/><Relationship Id="rId5" Type="http://schemas.openxmlformats.org/officeDocument/2006/relationships/image" Target="../media/image94.emf"/><Relationship Id="rId6" Type="http://schemas.openxmlformats.org/officeDocument/2006/relationships/oleObject" Target="../embeddings/oleObject87.bin"/><Relationship Id="rId7" Type="http://schemas.openxmlformats.org/officeDocument/2006/relationships/image" Target="../media/image95.emf"/><Relationship Id="rId1" Type="http://schemas.openxmlformats.org/officeDocument/2006/relationships/vmlDrawing" Target="../drawings/vmlDrawing45.vml"/><Relationship Id="rId2" Type="http://schemas.openxmlformats.org/officeDocument/2006/relationships/slideLayout" Target="../slideLayouts/slideLayout5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oleObject" Target="../embeddings/oleObject88.bin"/><Relationship Id="rId5" Type="http://schemas.openxmlformats.org/officeDocument/2006/relationships/image" Target="../media/image96.emf"/><Relationship Id="rId1" Type="http://schemas.openxmlformats.org/officeDocument/2006/relationships/vmlDrawing" Target="../drawings/vmlDrawing46.vml"/><Relationship Id="rId2" Type="http://schemas.openxmlformats.org/officeDocument/2006/relationships/slideLayout" Target="../slideLayouts/slideLayout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6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4" Type="http://schemas.openxmlformats.org/officeDocument/2006/relationships/oleObject" Target="../embeddings/oleObject89.bin"/><Relationship Id="rId5" Type="http://schemas.openxmlformats.org/officeDocument/2006/relationships/image" Target="../media/image94.emf"/><Relationship Id="rId6" Type="http://schemas.openxmlformats.org/officeDocument/2006/relationships/oleObject" Target="../embeddings/oleObject90.bin"/><Relationship Id="rId7" Type="http://schemas.openxmlformats.org/officeDocument/2006/relationships/image" Target="../media/image95.emf"/><Relationship Id="rId1" Type="http://schemas.openxmlformats.org/officeDocument/2006/relationships/vmlDrawing" Target="../drawings/vmlDrawing47.vml"/><Relationship Id="rId2" Type="http://schemas.openxmlformats.org/officeDocument/2006/relationships/slideLayout" Target="../slideLayouts/slideLayout6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4" Type="http://schemas.openxmlformats.org/officeDocument/2006/relationships/oleObject" Target="../embeddings/oleObject91.bin"/><Relationship Id="rId5" Type="http://schemas.openxmlformats.org/officeDocument/2006/relationships/image" Target="../media/image97.emf"/><Relationship Id="rId1" Type="http://schemas.openxmlformats.org/officeDocument/2006/relationships/vmlDrawing" Target="../drawings/vmlDrawing48.vml"/><Relationship Id="rId2" Type="http://schemas.openxmlformats.org/officeDocument/2006/relationships/slideLayout" Target="../slideLayouts/slideLayout6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65.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4" Type="http://schemas.openxmlformats.org/officeDocument/2006/relationships/oleObject" Target="../embeddings/oleObject92.bin"/><Relationship Id="rId5" Type="http://schemas.openxmlformats.org/officeDocument/2006/relationships/image" Target="../media/image97.emf"/><Relationship Id="rId1" Type="http://schemas.openxmlformats.org/officeDocument/2006/relationships/vmlDrawing" Target="../drawings/vmlDrawing49.vml"/><Relationship Id="rId2" Type="http://schemas.openxmlformats.org/officeDocument/2006/relationships/slideLayout" Target="../slideLayouts/slideLayout6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4" Type="http://schemas.openxmlformats.org/officeDocument/2006/relationships/oleObject" Target="../embeddings/oleObject93.bin"/><Relationship Id="rId5" Type="http://schemas.openxmlformats.org/officeDocument/2006/relationships/image" Target="../media/image98.emf"/><Relationship Id="rId1" Type="http://schemas.openxmlformats.org/officeDocument/2006/relationships/vmlDrawing" Target="../drawings/vmlDrawing50.vml"/><Relationship Id="rId2" Type="http://schemas.openxmlformats.org/officeDocument/2006/relationships/slideLayout" Target="../slideLayouts/slideLayout6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4" Type="http://schemas.openxmlformats.org/officeDocument/2006/relationships/oleObject" Target="../embeddings/oleObject94.bin"/><Relationship Id="rId5" Type="http://schemas.openxmlformats.org/officeDocument/2006/relationships/image" Target="../media/image99.emf"/><Relationship Id="rId1" Type="http://schemas.openxmlformats.org/officeDocument/2006/relationships/vmlDrawing" Target="../drawings/vmlDrawing51.vml"/><Relationship Id="rId2"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2.bin"/><Relationship Id="rId5"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4" Type="http://schemas.openxmlformats.org/officeDocument/2006/relationships/oleObject" Target="../embeddings/oleObject95.bin"/><Relationship Id="rId5" Type="http://schemas.openxmlformats.org/officeDocument/2006/relationships/image" Target="../media/image100.emf"/><Relationship Id="rId1" Type="http://schemas.openxmlformats.org/officeDocument/2006/relationships/vmlDrawing" Target="../drawings/vmlDrawing52.vml"/><Relationship Id="rId2" Type="http://schemas.openxmlformats.org/officeDocument/2006/relationships/slideLayout" Target="../slideLayouts/slideLayout6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4" Type="http://schemas.openxmlformats.org/officeDocument/2006/relationships/oleObject" Target="../embeddings/oleObject96.bin"/><Relationship Id="rId5" Type="http://schemas.openxmlformats.org/officeDocument/2006/relationships/image" Target="../media/image101.emf"/><Relationship Id="rId1" Type="http://schemas.openxmlformats.org/officeDocument/2006/relationships/vmlDrawing" Target="../drawings/vmlDrawing53.vml"/><Relationship Id="rId2" Type="http://schemas.openxmlformats.org/officeDocument/2006/relationships/slideLayout" Target="../slideLayouts/slideLayout5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4" Type="http://schemas.openxmlformats.org/officeDocument/2006/relationships/oleObject" Target="../embeddings/oleObject97.bin"/><Relationship Id="rId5" Type="http://schemas.openxmlformats.org/officeDocument/2006/relationships/image" Target="../media/image101.emf"/><Relationship Id="rId6" Type="http://schemas.openxmlformats.org/officeDocument/2006/relationships/oleObject" Target="../embeddings/oleObject98.bin"/><Relationship Id="rId7" Type="http://schemas.openxmlformats.org/officeDocument/2006/relationships/image" Target="../media/image100.emf"/><Relationship Id="rId1" Type="http://schemas.openxmlformats.org/officeDocument/2006/relationships/vmlDrawing" Target="../drawings/vmlDrawing54.vml"/><Relationship Id="rId2" Type="http://schemas.openxmlformats.org/officeDocument/2006/relationships/slideLayout" Target="../slideLayouts/slideLayout6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4" Type="http://schemas.openxmlformats.org/officeDocument/2006/relationships/oleObject" Target="../embeddings/oleObject99.bin"/><Relationship Id="rId5" Type="http://schemas.openxmlformats.org/officeDocument/2006/relationships/image" Target="../media/image100.emf"/><Relationship Id="rId6" Type="http://schemas.openxmlformats.org/officeDocument/2006/relationships/oleObject" Target="../embeddings/oleObject100.bin"/><Relationship Id="rId7" Type="http://schemas.openxmlformats.org/officeDocument/2006/relationships/image" Target="../media/image102.emf"/><Relationship Id="rId1" Type="http://schemas.openxmlformats.org/officeDocument/2006/relationships/vmlDrawing" Target="../drawings/vmlDrawing55.vml"/><Relationship Id="rId2" Type="http://schemas.openxmlformats.org/officeDocument/2006/relationships/slideLayout" Target="../slideLayouts/slideLayout6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4" Type="http://schemas.openxmlformats.org/officeDocument/2006/relationships/oleObject" Target="../embeddings/oleObject101.bin"/><Relationship Id="rId5" Type="http://schemas.openxmlformats.org/officeDocument/2006/relationships/image" Target="../media/image103.emf"/><Relationship Id="rId1" Type="http://schemas.openxmlformats.org/officeDocument/2006/relationships/vmlDrawing" Target="../drawings/vmlDrawing56.vml"/><Relationship Id="rId2" Type="http://schemas.openxmlformats.org/officeDocument/2006/relationships/slideLayout" Target="../slideLayouts/slideLayout6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4" Type="http://schemas.openxmlformats.org/officeDocument/2006/relationships/oleObject" Target="../embeddings/oleObject102.bin"/><Relationship Id="rId5" Type="http://schemas.openxmlformats.org/officeDocument/2006/relationships/image" Target="../media/image104.emf"/><Relationship Id="rId1" Type="http://schemas.openxmlformats.org/officeDocument/2006/relationships/vmlDrawing" Target="../drawings/vmlDrawing57.vml"/><Relationship Id="rId2" Type="http://schemas.openxmlformats.org/officeDocument/2006/relationships/slideLayout" Target="../slideLayouts/slideLayout6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4" Type="http://schemas.openxmlformats.org/officeDocument/2006/relationships/oleObject" Target="../embeddings/oleObject103.bin"/><Relationship Id="rId5" Type="http://schemas.openxmlformats.org/officeDocument/2006/relationships/image" Target="../media/image105.emf"/><Relationship Id="rId1" Type="http://schemas.openxmlformats.org/officeDocument/2006/relationships/vmlDrawing" Target="../drawings/vmlDrawing58.vml"/><Relationship Id="rId2" Type="http://schemas.openxmlformats.org/officeDocument/2006/relationships/slideLayout" Target="../slideLayouts/slideLayout6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4" Type="http://schemas.openxmlformats.org/officeDocument/2006/relationships/oleObject" Target="../embeddings/oleObject104.bin"/><Relationship Id="rId5" Type="http://schemas.openxmlformats.org/officeDocument/2006/relationships/image" Target="../media/image104.emf"/><Relationship Id="rId1" Type="http://schemas.openxmlformats.org/officeDocument/2006/relationships/vmlDrawing" Target="../drawings/vmlDrawing59.vml"/><Relationship Id="rId2" Type="http://schemas.openxmlformats.org/officeDocument/2006/relationships/slideLayout" Target="../slideLayouts/slideLayout73.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4" Type="http://schemas.openxmlformats.org/officeDocument/2006/relationships/oleObject" Target="../embeddings/oleObject105.bin"/><Relationship Id="rId5" Type="http://schemas.openxmlformats.org/officeDocument/2006/relationships/image" Target="../media/image106.emf"/><Relationship Id="rId1" Type="http://schemas.openxmlformats.org/officeDocument/2006/relationships/vmlDrawing" Target="../drawings/vmlDrawing60.vml"/><Relationship Id="rId2" Type="http://schemas.openxmlformats.org/officeDocument/2006/relationships/slideLayout" Target="../slideLayouts/slideLayout73.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4" Type="http://schemas.openxmlformats.org/officeDocument/2006/relationships/oleObject" Target="../embeddings/oleObject106.bin"/><Relationship Id="rId5" Type="http://schemas.openxmlformats.org/officeDocument/2006/relationships/image" Target="../media/image107.emf"/><Relationship Id="rId1" Type="http://schemas.openxmlformats.org/officeDocument/2006/relationships/vmlDrawing" Target="../drawings/vmlDrawing61.vml"/><Relationship Id="rId2"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7.png"/><Relationship Id="rId5" Type="http://schemas.openxmlformats.org/officeDocument/2006/relationships/oleObject" Target="../embeddings/oleObject3.bin"/><Relationship Id="rId6"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29.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4" Type="http://schemas.openxmlformats.org/officeDocument/2006/relationships/oleObject" Target="../embeddings/oleObject107.bin"/><Relationship Id="rId5" Type="http://schemas.openxmlformats.org/officeDocument/2006/relationships/image" Target="../media/image108.emf"/><Relationship Id="rId6" Type="http://schemas.openxmlformats.org/officeDocument/2006/relationships/oleObject" Target="../embeddings/oleObject108.bin"/><Relationship Id="rId7" Type="http://schemas.openxmlformats.org/officeDocument/2006/relationships/image" Target="../media/image109.emf"/><Relationship Id="rId8" Type="http://schemas.openxmlformats.org/officeDocument/2006/relationships/oleObject" Target="../embeddings/oleObject109.bin"/><Relationship Id="rId9" Type="http://schemas.openxmlformats.org/officeDocument/2006/relationships/image" Target="../media/image110.emf"/><Relationship Id="rId1" Type="http://schemas.openxmlformats.org/officeDocument/2006/relationships/vmlDrawing" Target="../drawings/vmlDrawing62.vml"/><Relationship Id="rId2" Type="http://schemas.openxmlformats.org/officeDocument/2006/relationships/slideLayout" Target="../slideLayouts/slideLayout73.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4" Type="http://schemas.openxmlformats.org/officeDocument/2006/relationships/oleObject" Target="../embeddings/oleObject110.bin"/><Relationship Id="rId5" Type="http://schemas.openxmlformats.org/officeDocument/2006/relationships/image" Target="../media/image111.emf"/><Relationship Id="rId6" Type="http://schemas.openxmlformats.org/officeDocument/2006/relationships/oleObject" Target="../embeddings/oleObject111.bin"/><Relationship Id="rId7" Type="http://schemas.openxmlformats.org/officeDocument/2006/relationships/image" Target="../media/image112.emf"/><Relationship Id="rId8" Type="http://schemas.openxmlformats.org/officeDocument/2006/relationships/oleObject" Target="../embeddings/oleObject112.bin"/><Relationship Id="rId9" Type="http://schemas.openxmlformats.org/officeDocument/2006/relationships/image" Target="../media/image113.emf"/><Relationship Id="rId1" Type="http://schemas.openxmlformats.org/officeDocument/2006/relationships/vmlDrawing" Target="../drawings/vmlDrawing63.vml"/><Relationship Id="rId2" Type="http://schemas.openxmlformats.org/officeDocument/2006/relationships/slideLayout" Target="../slideLayouts/slideLayout73.xml"/></Relationships>
</file>

<file path=ppt/slides/_rels/slide82.xml.rels><?xml version="1.0" encoding="UTF-8" standalone="yes"?>
<Relationships xmlns="http://schemas.openxmlformats.org/package/2006/relationships"><Relationship Id="rId11" Type="http://schemas.openxmlformats.org/officeDocument/2006/relationships/image" Target="../media/image117.emf"/><Relationship Id="rId12" Type="http://schemas.openxmlformats.org/officeDocument/2006/relationships/oleObject" Target="../embeddings/oleObject117.bin"/><Relationship Id="rId13" Type="http://schemas.openxmlformats.org/officeDocument/2006/relationships/image" Target="../media/image118.emf"/><Relationship Id="rId1" Type="http://schemas.openxmlformats.org/officeDocument/2006/relationships/vmlDrawing" Target="../drawings/vmlDrawing64.vml"/><Relationship Id="rId2" Type="http://schemas.openxmlformats.org/officeDocument/2006/relationships/slideLayout" Target="../slideLayouts/slideLayout73.xml"/><Relationship Id="rId3" Type="http://schemas.openxmlformats.org/officeDocument/2006/relationships/notesSlide" Target="../notesSlides/notesSlide81.xml"/><Relationship Id="rId4" Type="http://schemas.openxmlformats.org/officeDocument/2006/relationships/oleObject" Target="../embeddings/oleObject113.bin"/><Relationship Id="rId5" Type="http://schemas.openxmlformats.org/officeDocument/2006/relationships/image" Target="../media/image114.emf"/><Relationship Id="rId6" Type="http://schemas.openxmlformats.org/officeDocument/2006/relationships/oleObject" Target="../embeddings/oleObject114.bin"/><Relationship Id="rId7" Type="http://schemas.openxmlformats.org/officeDocument/2006/relationships/image" Target="../media/image115.emf"/><Relationship Id="rId8" Type="http://schemas.openxmlformats.org/officeDocument/2006/relationships/oleObject" Target="../embeddings/oleObject115.bin"/><Relationship Id="rId9" Type="http://schemas.openxmlformats.org/officeDocument/2006/relationships/image" Target="../media/image116.emf"/><Relationship Id="rId10" Type="http://schemas.openxmlformats.org/officeDocument/2006/relationships/oleObject" Target="../embeddings/oleObject116.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4" Type="http://schemas.openxmlformats.org/officeDocument/2006/relationships/oleObject" Target="../embeddings/oleObject118.bin"/><Relationship Id="rId5" Type="http://schemas.openxmlformats.org/officeDocument/2006/relationships/image" Target="../media/image119.emf"/><Relationship Id="rId6" Type="http://schemas.openxmlformats.org/officeDocument/2006/relationships/oleObject" Target="../embeddings/oleObject119.bin"/><Relationship Id="rId7" Type="http://schemas.openxmlformats.org/officeDocument/2006/relationships/image" Target="../media/image120.emf"/><Relationship Id="rId8" Type="http://schemas.openxmlformats.org/officeDocument/2006/relationships/oleObject" Target="../embeddings/oleObject120.bin"/><Relationship Id="rId9" Type="http://schemas.openxmlformats.org/officeDocument/2006/relationships/image" Target="../media/image121.emf"/><Relationship Id="rId1" Type="http://schemas.openxmlformats.org/officeDocument/2006/relationships/vmlDrawing" Target="../drawings/vmlDrawing65.vml"/><Relationship Id="rId2" Type="http://schemas.openxmlformats.org/officeDocument/2006/relationships/slideLayout" Target="../slideLayouts/slideLayout73.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4" Type="http://schemas.openxmlformats.org/officeDocument/2006/relationships/oleObject" Target="../embeddings/oleObject121.bin"/><Relationship Id="rId5" Type="http://schemas.openxmlformats.org/officeDocument/2006/relationships/image" Target="../media/image122.emf"/><Relationship Id="rId6" Type="http://schemas.openxmlformats.org/officeDocument/2006/relationships/oleObject" Target="../embeddings/oleObject122.bin"/><Relationship Id="rId7" Type="http://schemas.openxmlformats.org/officeDocument/2006/relationships/image" Target="../media/image123.emf"/><Relationship Id="rId8" Type="http://schemas.openxmlformats.org/officeDocument/2006/relationships/oleObject" Target="../embeddings/oleObject123.bin"/><Relationship Id="rId9" Type="http://schemas.openxmlformats.org/officeDocument/2006/relationships/image" Target="../media/image124.emf"/><Relationship Id="rId1" Type="http://schemas.openxmlformats.org/officeDocument/2006/relationships/vmlDrawing" Target="../drawings/vmlDrawing66.vml"/><Relationship Id="rId2" Type="http://schemas.openxmlformats.org/officeDocument/2006/relationships/slideLayout" Target="../slideLayouts/slideLayout7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84.xml"/><Relationship Id="rId3" Type="http://schemas.openxmlformats.org/officeDocument/2006/relationships/image" Target="../media/image125.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4" Type="http://schemas.openxmlformats.org/officeDocument/2006/relationships/oleObject" Target="../embeddings/oleObject124.bin"/><Relationship Id="rId5" Type="http://schemas.openxmlformats.org/officeDocument/2006/relationships/image" Target="../media/image126.emf"/><Relationship Id="rId6" Type="http://schemas.openxmlformats.org/officeDocument/2006/relationships/oleObject" Target="../embeddings/oleObject125.bin"/><Relationship Id="rId7" Type="http://schemas.openxmlformats.org/officeDocument/2006/relationships/image" Target="../media/image127.emf"/><Relationship Id="rId8" Type="http://schemas.openxmlformats.org/officeDocument/2006/relationships/oleObject" Target="../embeddings/oleObject126.bin"/><Relationship Id="rId9" Type="http://schemas.openxmlformats.org/officeDocument/2006/relationships/image" Target="../media/image128.emf"/><Relationship Id="rId10" Type="http://schemas.openxmlformats.org/officeDocument/2006/relationships/oleObject" Target="../embeddings/oleObject127.bin"/><Relationship Id="rId11" Type="http://schemas.openxmlformats.org/officeDocument/2006/relationships/image" Target="../media/image129.emf"/><Relationship Id="rId1" Type="http://schemas.openxmlformats.org/officeDocument/2006/relationships/vmlDrawing" Target="../drawings/vmlDrawing67.vml"/><Relationship Id="rId2" Type="http://schemas.openxmlformats.org/officeDocument/2006/relationships/slideLayout" Target="../slideLayouts/slideLayout73.xml"/></Relationships>
</file>

<file path=ppt/slides/_rels/slide87.xml.rels><?xml version="1.0" encoding="UTF-8" standalone="yes"?>
<Relationships xmlns="http://schemas.openxmlformats.org/package/2006/relationships"><Relationship Id="rId11" Type="http://schemas.openxmlformats.org/officeDocument/2006/relationships/image" Target="../media/image133.emf"/><Relationship Id="rId12" Type="http://schemas.openxmlformats.org/officeDocument/2006/relationships/oleObject" Target="../embeddings/oleObject132.bin"/><Relationship Id="rId13" Type="http://schemas.openxmlformats.org/officeDocument/2006/relationships/image" Target="../media/image134.emf"/><Relationship Id="rId14" Type="http://schemas.openxmlformats.org/officeDocument/2006/relationships/oleObject" Target="../embeddings/oleObject133.bin"/><Relationship Id="rId15" Type="http://schemas.openxmlformats.org/officeDocument/2006/relationships/image" Target="../media/image135.emf"/><Relationship Id="rId1" Type="http://schemas.openxmlformats.org/officeDocument/2006/relationships/vmlDrawing" Target="../drawings/vmlDrawing68.vml"/><Relationship Id="rId2" Type="http://schemas.openxmlformats.org/officeDocument/2006/relationships/slideLayout" Target="../slideLayouts/slideLayout73.xml"/><Relationship Id="rId3" Type="http://schemas.openxmlformats.org/officeDocument/2006/relationships/notesSlide" Target="../notesSlides/notesSlide86.xml"/><Relationship Id="rId4" Type="http://schemas.openxmlformats.org/officeDocument/2006/relationships/oleObject" Target="../embeddings/oleObject128.bin"/><Relationship Id="rId5" Type="http://schemas.openxmlformats.org/officeDocument/2006/relationships/image" Target="../media/image130.emf"/><Relationship Id="rId6" Type="http://schemas.openxmlformats.org/officeDocument/2006/relationships/oleObject" Target="../embeddings/oleObject129.bin"/><Relationship Id="rId7" Type="http://schemas.openxmlformats.org/officeDocument/2006/relationships/image" Target="../media/image131.emf"/><Relationship Id="rId8" Type="http://schemas.openxmlformats.org/officeDocument/2006/relationships/oleObject" Target="../embeddings/oleObject130.bin"/><Relationship Id="rId9" Type="http://schemas.openxmlformats.org/officeDocument/2006/relationships/image" Target="../media/image132.emf"/><Relationship Id="rId10" Type="http://schemas.openxmlformats.org/officeDocument/2006/relationships/oleObject" Target="../embeddings/oleObject131.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7.xml"/><Relationship Id="rId4" Type="http://schemas.openxmlformats.org/officeDocument/2006/relationships/oleObject" Target="../embeddings/oleObject134.bin"/><Relationship Id="rId5" Type="http://schemas.openxmlformats.org/officeDocument/2006/relationships/image" Target="../media/image136.emf"/><Relationship Id="rId6" Type="http://schemas.openxmlformats.org/officeDocument/2006/relationships/oleObject" Target="../embeddings/oleObject135.bin"/><Relationship Id="rId7" Type="http://schemas.openxmlformats.org/officeDocument/2006/relationships/image" Target="../media/image137.emf"/><Relationship Id="rId8" Type="http://schemas.openxmlformats.org/officeDocument/2006/relationships/oleObject" Target="../embeddings/oleObject136.bin"/><Relationship Id="rId9" Type="http://schemas.openxmlformats.org/officeDocument/2006/relationships/image" Target="../media/image138.emf"/><Relationship Id="rId10" Type="http://schemas.openxmlformats.org/officeDocument/2006/relationships/oleObject" Target="../embeddings/oleObject137.bin"/><Relationship Id="rId11" Type="http://schemas.openxmlformats.org/officeDocument/2006/relationships/image" Target="../media/image139.emf"/><Relationship Id="rId1" Type="http://schemas.openxmlformats.org/officeDocument/2006/relationships/vmlDrawing" Target="../drawings/vmlDrawing69.vml"/><Relationship Id="rId2" Type="http://schemas.openxmlformats.org/officeDocument/2006/relationships/slideLayout" Target="../slideLayouts/slideLayout73.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8.xml"/><Relationship Id="rId4" Type="http://schemas.openxmlformats.org/officeDocument/2006/relationships/oleObject" Target="../embeddings/oleObject138.bin"/><Relationship Id="rId5" Type="http://schemas.openxmlformats.org/officeDocument/2006/relationships/image" Target="../media/image140.emf"/><Relationship Id="rId6" Type="http://schemas.openxmlformats.org/officeDocument/2006/relationships/oleObject" Target="../embeddings/oleObject139.bin"/><Relationship Id="rId7" Type="http://schemas.openxmlformats.org/officeDocument/2006/relationships/image" Target="../media/image141.emf"/><Relationship Id="rId8" Type="http://schemas.openxmlformats.org/officeDocument/2006/relationships/oleObject" Target="../embeddings/oleObject140.bin"/><Relationship Id="rId9" Type="http://schemas.openxmlformats.org/officeDocument/2006/relationships/image" Target="../media/image142.emf"/><Relationship Id="rId10" Type="http://schemas.openxmlformats.org/officeDocument/2006/relationships/oleObject" Target="../embeddings/oleObject141.bin"/><Relationship Id="rId11" Type="http://schemas.openxmlformats.org/officeDocument/2006/relationships/image" Target="../media/image143.emf"/><Relationship Id="rId1" Type="http://schemas.openxmlformats.org/officeDocument/2006/relationships/vmlDrawing" Target="../drawings/vmlDrawing70.vml"/><Relationship Id="rId2"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4.bin"/><Relationship Id="rId5" Type="http://schemas.openxmlformats.org/officeDocument/2006/relationships/image" Target="../media/image8.emf"/><Relationship Id="rId1" Type="http://schemas.openxmlformats.org/officeDocument/2006/relationships/vmlDrawing" Target="../drawings/vmlDrawing4.vml"/><Relationship Id="rId2" Type="http://schemas.openxmlformats.org/officeDocument/2006/relationships/slideLayout" Target="../slideLayouts/slideLayout29.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4" Type="http://schemas.openxmlformats.org/officeDocument/2006/relationships/oleObject" Target="../embeddings/oleObject142.bin"/><Relationship Id="rId5" Type="http://schemas.openxmlformats.org/officeDocument/2006/relationships/image" Target="../media/image144.emf"/><Relationship Id="rId6" Type="http://schemas.openxmlformats.org/officeDocument/2006/relationships/oleObject" Target="../embeddings/oleObject143.bin"/><Relationship Id="rId7" Type="http://schemas.openxmlformats.org/officeDocument/2006/relationships/image" Target="../media/image145.emf"/><Relationship Id="rId8" Type="http://schemas.openxmlformats.org/officeDocument/2006/relationships/oleObject" Target="../embeddings/oleObject144.bin"/><Relationship Id="rId9" Type="http://schemas.openxmlformats.org/officeDocument/2006/relationships/image" Target="../media/image146.emf"/><Relationship Id="rId1" Type="http://schemas.openxmlformats.org/officeDocument/2006/relationships/vmlDrawing" Target="../drawings/vmlDrawing71.vml"/><Relationship Id="rId2" Type="http://schemas.openxmlformats.org/officeDocument/2006/relationships/slideLayout" Target="../slideLayouts/slideLayout73.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4" Type="http://schemas.openxmlformats.org/officeDocument/2006/relationships/oleObject" Target="../embeddings/oleObject145.bin"/><Relationship Id="rId5" Type="http://schemas.openxmlformats.org/officeDocument/2006/relationships/image" Target="../media/image147.emf"/><Relationship Id="rId6" Type="http://schemas.openxmlformats.org/officeDocument/2006/relationships/oleObject" Target="../embeddings/oleObject146.bin"/><Relationship Id="rId7" Type="http://schemas.openxmlformats.org/officeDocument/2006/relationships/image" Target="../media/image148.emf"/><Relationship Id="rId8" Type="http://schemas.openxmlformats.org/officeDocument/2006/relationships/oleObject" Target="../embeddings/oleObject147.bin"/><Relationship Id="rId9" Type="http://schemas.openxmlformats.org/officeDocument/2006/relationships/image" Target="../media/image149.emf"/><Relationship Id="rId1" Type="http://schemas.openxmlformats.org/officeDocument/2006/relationships/vmlDrawing" Target="../drawings/vmlDrawing72.vml"/><Relationship Id="rId2" Type="http://schemas.openxmlformats.org/officeDocument/2006/relationships/slideLayout" Target="../slideLayouts/slideLayout73.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1.xml"/><Relationship Id="rId4" Type="http://schemas.openxmlformats.org/officeDocument/2006/relationships/oleObject" Target="../embeddings/oleObject148.bin"/><Relationship Id="rId5" Type="http://schemas.openxmlformats.org/officeDocument/2006/relationships/image" Target="../media/image150.emf"/><Relationship Id="rId1" Type="http://schemas.openxmlformats.org/officeDocument/2006/relationships/vmlDrawing" Target="../drawings/vmlDrawing73.vml"/><Relationship Id="rId2" Type="http://schemas.openxmlformats.org/officeDocument/2006/relationships/slideLayout" Target="../slideLayouts/slideLayout7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9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3.xml"/><Relationship Id="rId4" Type="http://schemas.openxmlformats.org/officeDocument/2006/relationships/oleObject" Target="../embeddings/oleObject149.bin"/><Relationship Id="rId5" Type="http://schemas.openxmlformats.org/officeDocument/2006/relationships/image" Target="../media/image151.emf"/><Relationship Id="rId6" Type="http://schemas.openxmlformats.org/officeDocument/2006/relationships/oleObject" Target="../embeddings/oleObject150.bin"/><Relationship Id="rId7" Type="http://schemas.openxmlformats.org/officeDocument/2006/relationships/image" Target="../media/image152.emf"/><Relationship Id="rId1" Type="http://schemas.openxmlformats.org/officeDocument/2006/relationships/vmlDrawing" Target="../drawings/vmlDrawing74.vml"/><Relationship Id="rId2" Type="http://schemas.openxmlformats.org/officeDocument/2006/relationships/slideLayout" Target="../slideLayouts/slideLayout73.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4.xml"/><Relationship Id="rId4" Type="http://schemas.openxmlformats.org/officeDocument/2006/relationships/oleObject" Target="../embeddings/oleObject151.bin"/><Relationship Id="rId5" Type="http://schemas.openxmlformats.org/officeDocument/2006/relationships/image" Target="../media/image153.emf"/><Relationship Id="rId6" Type="http://schemas.openxmlformats.org/officeDocument/2006/relationships/oleObject" Target="../embeddings/oleObject152.bin"/><Relationship Id="rId7" Type="http://schemas.openxmlformats.org/officeDocument/2006/relationships/image" Target="../media/image154.emf"/><Relationship Id="rId1" Type="http://schemas.openxmlformats.org/officeDocument/2006/relationships/vmlDrawing" Target="../drawings/vmlDrawing75.vml"/><Relationship Id="rId2" Type="http://schemas.openxmlformats.org/officeDocument/2006/relationships/slideLayout" Target="../slideLayouts/slideLayout73.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5.xml"/><Relationship Id="rId4" Type="http://schemas.openxmlformats.org/officeDocument/2006/relationships/oleObject" Target="../embeddings/oleObject153.bin"/><Relationship Id="rId5" Type="http://schemas.openxmlformats.org/officeDocument/2006/relationships/image" Target="../media/image155.emf"/><Relationship Id="rId6" Type="http://schemas.openxmlformats.org/officeDocument/2006/relationships/oleObject" Target="../embeddings/oleObject154.bin"/><Relationship Id="rId7" Type="http://schemas.openxmlformats.org/officeDocument/2006/relationships/image" Target="../media/image156.emf"/><Relationship Id="rId8" Type="http://schemas.openxmlformats.org/officeDocument/2006/relationships/oleObject" Target="../embeddings/oleObject155.bin"/><Relationship Id="rId9" Type="http://schemas.openxmlformats.org/officeDocument/2006/relationships/image" Target="../media/image157.emf"/><Relationship Id="rId1" Type="http://schemas.openxmlformats.org/officeDocument/2006/relationships/vmlDrawing" Target="../drawings/vmlDrawing76.vml"/><Relationship Id="rId2" Type="http://schemas.openxmlformats.org/officeDocument/2006/relationships/slideLayout" Target="../slideLayouts/slideLayout73.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6.xml"/><Relationship Id="rId4" Type="http://schemas.openxmlformats.org/officeDocument/2006/relationships/oleObject" Target="../embeddings/oleObject156.bin"/><Relationship Id="rId5" Type="http://schemas.openxmlformats.org/officeDocument/2006/relationships/image" Target="../media/image158.emf"/><Relationship Id="rId6" Type="http://schemas.openxmlformats.org/officeDocument/2006/relationships/oleObject" Target="../embeddings/oleObject157.bin"/><Relationship Id="rId7" Type="http://schemas.openxmlformats.org/officeDocument/2006/relationships/image" Target="../media/image156.emf"/><Relationship Id="rId8" Type="http://schemas.openxmlformats.org/officeDocument/2006/relationships/oleObject" Target="../embeddings/oleObject158.bin"/><Relationship Id="rId9" Type="http://schemas.openxmlformats.org/officeDocument/2006/relationships/image" Target="../media/image159.emf"/><Relationship Id="rId1" Type="http://schemas.openxmlformats.org/officeDocument/2006/relationships/vmlDrawing" Target="../drawings/vmlDrawing77.vml"/><Relationship Id="rId2" Type="http://schemas.openxmlformats.org/officeDocument/2006/relationships/slideLayout" Target="../slideLayouts/slideLayout84.xml"/></Relationships>
</file>

<file path=ppt/slides/_rels/slide98.xml.rels><?xml version="1.0" encoding="UTF-8" standalone="yes"?>
<Relationships xmlns="http://schemas.openxmlformats.org/package/2006/relationships"><Relationship Id="rId11" Type="http://schemas.openxmlformats.org/officeDocument/2006/relationships/image" Target="../media/image163.emf"/><Relationship Id="rId12" Type="http://schemas.openxmlformats.org/officeDocument/2006/relationships/oleObject" Target="../embeddings/oleObject163.bin"/><Relationship Id="rId13" Type="http://schemas.openxmlformats.org/officeDocument/2006/relationships/image" Target="../media/image164.emf"/><Relationship Id="rId1" Type="http://schemas.openxmlformats.org/officeDocument/2006/relationships/vmlDrawing" Target="../drawings/vmlDrawing78.vml"/><Relationship Id="rId2" Type="http://schemas.openxmlformats.org/officeDocument/2006/relationships/slideLayout" Target="../slideLayouts/slideLayout84.xml"/><Relationship Id="rId3" Type="http://schemas.openxmlformats.org/officeDocument/2006/relationships/notesSlide" Target="../notesSlides/notesSlide97.xml"/><Relationship Id="rId4" Type="http://schemas.openxmlformats.org/officeDocument/2006/relationships/oleObject" Target="../embeddings/oleObject159.bin"/><Relationship Id="rId5" Type="http://schemas.openxmlformats.org/officeDocument/2006/relationships/image" Target="../media/image160.emf"/><Relationship Id="rId6" Type="http://schemas.openxmlformats.org/officeDocument/2006/relationships/oleObject" Target="../embeddings/oleObject160.bin"/><Relationship Id="rId7" Type="http://schemas.openxmlformats.org/officeDocument/2006/relationships/image" Target="../media/image161.emf"/><Relationship Id="rId8" Type="http://schemas.openxmlformats.org/officeDocument/2006/relationships/oleObject" Target="../embeddings/oleObject161.bin"/><Relationship Id="rId9" Type="http://schemas.openxmlformats.org/officeDocument/2006/relationships/image" Target="../media/image162.emf"/><Relationship Id="rId10" Type="http://schemas.openxmlformats.org/officeDocument/2006/relationships/oleObject" Target="../embeddings/oleObject162.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8.xml"/><Relationship Id="rId4" Type="http://schemas.openxmlformats.org/officeDocument/2006/relationships/oleObject" Target="../embeddings/oleObject164.bin"/><Relationship Id="rId5" Type="http://schemas.openxmlformats.org/officeDocument/2006/relationships/image" Target="../media/image165.emf"/><Relationship Id="rId6" Type="http://schemas.openxmlformats.org/officeDocument/2006/relationships/oleObject" Target="../embeddings/oleObject165.bin"/><Relationship Id="rId7" Type="http://schemas.openxmlformats.org/officeDocument/2006/relationships/image" Target="../media/image166.emf"/><Relationship Id="rId8" Type="http://schemas.openxmlformats.org/officeDocument/2006/relationships/oleObject" Target="../embeddings/oleObject166.bin"/><Relationship Id="rId9" Type="http://schemas.openxmlformats.org/officeDocument/2006/relationships/image" Target="../media/image167.emf"/><Relationship Id="rId10" Type="http://schemas.openxmlformats.org/officeDocument/2006/relationships/oleObject" Target="../embeddings/oleObject167.bin"/><Relationship Id="rId11" Type="http://schemas.openxmlformats.org/officeDocument/2006/relationships/image" Target="../media/image168.emf"/><Relationship Id="rId1" Type="http://schemas.openxmlformats.org/officeDocument/2006/relationships/vmlDrawing" Target="../drawings/vmlDrawing79.vml"/><Relationship Id="rId2"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a:t>
            </a:fld>
            <a:endParaRPr lang="en-US">
              <a:solidFill>
                <a:srgbClr val="000000"/>
              </a:solidFill>
            </a:endParaRPr>
          </a:p>
        </p:txBody>
      </p:sp>
      <p:sp>
        <p:nvSpPr>
          <p:cNvPr id="3" name="TextBox 2"/>
          <p:cNvSpPr txBox="1"/>
          <p:nvPr/>
        </p:nvSpPr>
        <p:spPr>
          <a:xfrm>
            <a:off x="3132667" y="863600"/>
            <a:ext cx="2379603" cy="523220"/>
          </a:xfrm>
          <a:prstGeom prst="rect">
            <a:avLst/>
          </a:prstGeom>
          <a:noFill/>
        </p:spPr>
        <p:txBody>
          <a:bodyPr wrap="none" rtlCol="0">
            <a:spAutoFit/>
          </a:bodyPr>
          <a:lstStyle/>
          <a:p>
            <a:r>
              <a:rPr lang="en-US" sz="2800" dirty="0" smtClean="0">
                <a:solidFill>
                  <a:srgbClr val="000000"/>
                </a:solidFill>
              </a:rPr>
              <a:t>Fourier series</a:t>
            </a:r>
            <a:endParaRPr lang="en-US" sz="28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10</a:t>
            </a:fld>
            <a:endParaRPr lang="en-US">
              <a:solidFill>
                <a:srgbClr val="000000"/>
              </a:solidFill>
            </a:endParaRPr>
          </a:p>
        </p:txBody>
      </p:sp>
      <p:sp>
        <p:nvSpPr>
          <p:cNvPr id="3" name="TextBox 2"/>
          <p:cNvSpPr txBox="1"/>
          <p:nvPr/>
        </p:nvSpPr>
        <p:spPr>
          <a:xfrm>
            <a:off x="0" y="2946380"/>
            <a:ext cx="8483599" cy="1077218"/>
          </a:xfrm>
          <a:prstGeom prst="rect">
            <a:avLst/>
          </a:prstGeom>
          <a:noFill/>
        </p:spPr>
        <p:txBody>
          <a:bodyPr wrap="square" rtlCol="0">
            <a:spAutoFit/>
          </a:bodyPr>
          <a:lstStyle/>
          <a:p>
            <a:r>
              <a:rPr lang="en-US" sz="3200" dirty="0" smtClean="0"/>
              <a:t>I claim (proof coming!)  it’s easy enough to </a:t>
            </a:r>
            <a:r>
              <a:rPr lang="en-US" sz="3200" i="1" dirty="0" smtClean="0"/>
              <a:t>compute</a:t>
            </a:r>
            <a:r>
              <a:rPr lang="en-US" sz="3200" dirty="0" smtClean="0"/>
              <a:t> all these </a:t>
            </a:r>
            <a:r>
              <a:rPr lang="en-US" sz="3200" dirty="0" err="1" smtClean="0"/>
              <a:t>b</a:t>
            </a:r>
            <a:r>
              <a:rPr lang="en-US" sz="3200" baseline="-25000" dirty="0" err="1" smtClean="0"/>
              <a:t>n</a:t>
            </a:r>
            <a:r>
              <a:rPr lang="en-US" sz="3200" dirty="0" err="1" smtClean="0"/>
              <a:t>’s</a:t>
            </a:r>
            <a:r>
              <a:rPr lang="en-US" sz="3200" dirty="0"/>
              <a:t>:</a:t>
            </a:r>
            <a:endParaRPr lang="en-US" sz="3200" dirty="0" smtClean="0"/>
          </a:p>
        </p:txBody>
      </p:sp>
      <p:graphicFrame>
        <p:nvGraphicFramePr>
          <p:cNvPr id="5" name="Object 9"/>
          <p:cNvGraphicFramePr>
            <a:graphicFrameLocks noChangeAspect="1"/>
          </p:cNvGraphicFramePr>
          <p:nvPr>
            <p:extLst>
              <p:ext uri="{D42A27DB-BD31-4B8C-83A1-F6EECF244321}">
                <p14:modId xmlns:p14="http://schemas.microsoft.com/office/powerpoint/2010/main" val="2315980597"/>
              </p:ext>
            </p:extLst>
          </p:nvPr>
        </p:nvGraphicFramePr>
        <p:xfrm>
          <a:off x="2188633" y="4217965"/>
          <a:ext cx="3979863" cy="1458912"/>
        </p:xfrm>
        <a:graphic>
          <a:graphicData uri="http://schemas.openxmlformats.org/presentationml/2006/ole">
            <mc:AlternateContent xmlns:mc="http://schemas.openxmlformats.org/markup-compatibility/2006">
              <mc:Choice xmlns:v="urn:schemas-microsoft-com:vml" Requires="v">
                <p:oleObj spid="_x0000_s49173" name="Equation" r:id="rId4" imgW="1333500" imgH="469900" progId="Equation.3">
                  <p:embed/>
                </p:oleObj>
              </mc:Choice>
              <mc:Fallback>
                <p:oleObj name="Equation" r:id="rId4" imgW="1333500" imgH="469900" progId="Equation.3">
                  <p:embed/>
                  <p:pic>
                    <p:nvPicPr>
                      <p:cNvPr id="0" name=""/>
                      <p:cNvPicPr>
                        <a:picLocks noChangeAspect="1" noChangeArrowheads="1"/>
                      </p:cNvPicPr>
                      <p:nvPr/>
                    </p:nvPicPr>
                    <p:blipFill>
                      <a:blip r:embed="rId5"/>
                      <a:srcRect/>
                      <a:stretch>
                        <a:fillRect/>
                      </a:stretch>
                    </p:blipFill>
                    <p:spPr bwMode="auto">
                      <a:xfrm>
                        <a:off x="2188633" y="4217965"/>
                        <a:ext cx="3979863" cy="145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1805854175"/>
              </p:ext>
            </p:extLst>
          </p:nvPr>
        </p:nvGraphicFramePr>
        <p:xfrm>
          <a:off x="1859492" y="1257301"/>
          <a:ext cx="4305300" cy="1420813"/>
        </p:xfrm>
        <a:graphic>
          <a:graphicData uri="http://schemas.openxmlformats.org/presentationml/2006/ole">
            <mc:AlternateContent xmlns:mc="http://schemas.openxmlformats.org/markup-compatibility/2006">
              <mc:Choice xmlns:v="urn:schemas-microsoft-com:vml" Requires="v">
                <p:oleObj spid="_x0000_s49174" name="Equation" r:id="rId6" imgW="1320800" imgH="419100" progId="Equation.3">
                  <p:embed/>
                </p:oleObj>
              </mc:Choice>
              <mc:Fallback>
                <p:oleObj name="Equation" r:id="rId6" imgW="13208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9492" y="1257301"/>
                        <a:ext cx="4305300" cy="1420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 name="TextBox 6"/>
          <p:cNvSpPr txBox="1"/>
          <p:nvPr/>
        </p:nvSpPr>
        <p:spPr>
          <a:xfrm>
            <a:off x="1422400" y="287867"/>
            <a:ext cx="5912646" cy="523220"/>
          </a:xfrm>
          <a:prstGeom prst="rect">
            <a:avLst/>
          </a:prstGeom>
          <a:noFill/>
        </p:spPr>
        <p:txBody>
          <a:bodyPr wrap="none" rtlCol="0">
            <a:spAutoFit/>
          </a:bodyPr>
          <a:lstStyle/>
          <a:p>
            <a:r>
              <a:rPr lang="en-US" sz="2800" dirty="0" smtClean="0"/>
              <a:t>Given an odd (periodic) function f(t), </a:t>
            </a:r>
            <a:endParaRPr lang="en-US" sz="2800" dirty="0"/>
          </a:p>
        </p:txBody>
      </p:sp>
    </p:spTree>
    <p:extLst>
      <p:ext uri="{BB962C8B-B14F-4D97-AF65-F5344CB8AC3E}">
        <p14:creationId xmlns:p14="http://schemas.microsoft.com/office/powerpoint/2010/main" val="2608447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68531" y="6228288"/>
            <a:ext cx="2133600" cy="476250"/>
          </a:xfrm>
        </p:spPr>
        <p:txBody>
          <a:bodyPr/>
          <a:lstStyle/>
          <a:p>
            <a:pPr>
              <a:defRPr/>
            </a:pPr>
            <a:fld id="{28E9A3FF-79B7-504C-B659-7D19FB5634D4}" type="slidenum">
              <a:rPr lang="en-US">
                <a:solidFill>
                  <a:srgbClr val="000000"/>
                </a:solidFill>
              </a:rPr>
              <a:pPr>
                <a:defRPr/>
              </a:pPr>
              <a:t>100</a:t>
            </a:fld>
            <a:endParaRPr lang="en-US">
              <a:solidFill>
                <a:srgbClr val="000000"/>
              </a:solidFill>
            </a:endParaRPr>
          </a:p>
        </p:txBody>
      </p:sp>
      <p:sp>
        <p:nvSpPr>
          <p:cNvPr id="3" name="TextBox 2"/>
          <p:cNvSpPr txBox="1"/>
          <p:nvPr/>
        </p:nvSpPr>
        <p:spPr>
          <a:xfrm>
            <a:off x="863600" y="440273"/>
            <a:ext cx="6547986" cy="584776"/>
          </a:xfrm>
          <a:prstGeom prst="rect">
            <a:avLst/>
          </a:prstGeom>
          <a:noFill/>
        </p:spPr>
        <p:txBody>
          <a:bodyPr wrap="none" rtlCol="0">
            <a:spAutoFit/>
          </a:bodyPr>
          <a:lstStyle/>
          <a:p>
            <a:r>
              <a:rPr lang="en-US" sz="3200">
                <a:solidFill>
                  <a:srgbClr val="000000"/>
                </a:solidFill>
              </a:rPr>
              <a:t>g(ω) is the </a:t>
            </a:r>
            <a:r>
              <a:rPr lang="en-US" sz="3200" i="1">
                <a:solidFill>
                  <a:srgbClr val="000000"/>
                </a:solidFill>
              </a:rPr>
              <a:t>Fourier Transform </a:t>
            </a:r>
            <a:r>
              <a:rPr lang="en-US" sz="3200">
                <a:solidFill>
                  <a:srgbClr val="000000"/>
                </a:solidFill>
              </a:rPr>
              <a:t>of f(t)</a:t>
            </a:r>
          </a:p>
        </p:txBody>
      </p:sp>
      <p:graphicFrame>
        <p:nvGraphicFramePr>
          <p:cNvPr id="1844226" name="Object 2"/>
          <p:cNvGraphicFramePr>
            <a:graphicFrameLocks noChangeAspect="1"/>
          </p:cNvGraphicFramePr>
          <p:nvPr/>
        </p:nvGraphicFramePr>
        <p:xfrm>
          <a:off x="1594007" y="1271587"/>
          <a:ext cx="4775891" cy="1691745"/>
        </p:xfrm>
        <a:graphic>
          <a:graphicData uri="http://schemas.openxmlformats.org/presentationml/2006/ole">
            <mc:AlternateContent xmlns:mc="http://schemas.openxmlformats.org/markup-compatibility/2006">
              <mc:Choice xmlns:v="urn:schemas-microsoft-com:vml" Requires="v">
                <p:oleObj spid="_x0000_s126979" name="Equation" r:id="rId4" imgW="1257300" imgH="444500" progId="Equation.3">
                  <p:embed/>
                </p:oleObj>
              </mc:Choice>
              <mc:Fallback>
                <p:oleObj name="Equation" r:id="rId4" imgW="12573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4007" y="1271587"/>
                        <a:ext cx="4775891" cy="16917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50374" name="Object 6"/>
          <p:cNvGraphicFramePr>
            <a:graphicFrameLocks noChangeAspect="1"/>
          </p:cNvGraphicFramePr>
          <p:nvPr/>
        </p:nvGraphicFramePr>
        <p:xfrm>
          <a:off x="1313918" y="3327916"/>
          <a:ext cx="5736478" cy="1328737"/>
        </p:xfrm>
        <a:graphic>
          <a:graphicData uri="http://schemas.openxmlformats.org/presentationml/2006/ole">
            <mc:AlternateContent xmlns:mc="http://schemas.openxmlformats.org/markup-compatibility/2006">
              <mc:Choice xmlns:v="urn:schemas-microsoft-com:vml" Requires="v">
                <p:oleObj spid="_x0000_s126980" name="Equation" r:id="rId6" imgW="1536700" imgH="355600" progId="Equation.3">
                  <p:embed/>
                </p:oleObj>
              </mc:Choice>
              <mc:Fallback>
                <p:oleObj name="Equation" r:id="rId6" imgW="1536700" imgH="355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3918" y="3327916"/>
                        <a:ext cx="5736478" cy="1328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609600" y="4826000"/>
            <a:ext cx="184666" cy="523220"/>
          </a:xfrm>
          <a:prstGeom prst="rect">
            <a:avLst/>
          </a:prstGeom>
          <a:noFill/>
        </p:spPr>
        <p:txBody>
          <a:bodyPr wrap="none" rtlCol="0">
            <a:spAutoFit/>
          </a:bodyPr>
          <a:lstStyle/>
          <a:p>
            <a:endParaRPr lang="en-US" sz="2800">
              <a:solidFill>
                <a:srgbClr val="000000"/>
              </a:solidFill>
            </a:endParaRPr>
          </a:p>
        </p:txBody>
      </p:sp>
      <p:sp>
        <p:nvSpPr>
          <p:cNvPr id="12" name="TextBox 11"/>
          <p:cNvSpPr txBox="1"/>
          <p:nvPr/>
        </p:nvSpPr>
        <p:spPr>
          <a:xfrm>
            <a:off x="609600" y="5080006"/>
            <a:ext cx="7984878" cy="584776"/>
          </a:xfrm>
          <a:prstGeom prst="rect">
            <a:avLst/>
          </a:prstGeom>
          <a:noFill/>
        </p:spPr>
        <p:txBody>
          <a:bodyPr wrap="none" rtlCol="0">
            <a:spAutoFit/>
          </a:bodyPr>
          <a:lstStyle/>
          <a:p>
            <a:r>
              <a:rPr lang="en-US" sz="3200">
                <a:solidFill>
                  <a:srgbClr val="000000"/>
                </a:solidFill>
              </a:rPr>
              <a:t>f(t) is the inverse Fourier Transform of g(ω)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Title 1"/>
          <p:cNvSpPr>
            <a:spLocks noGrp="1"/>
          </p:cNvSpPr>
          <p:nvPr>
            <p:ph type="title" idx="4294967295"/>
          </p:nvPr>
        </p:nvSpPr>
        <p:spPr>
          <a:xfrm>
            <a:off x="217488" y="681031"/>
            <a:ext cx="8240712" cy="1283223"/>
          </a:xfrm>
        </p:spPr>
        <p:txBody>
          <a:bodyPr/>
          <a:lstStyle/>
          <a:p>
            <a:pPr algn="l"/>
            <a:r>
              <a:rPr lang="en-US" sz="3600" dirty="0" smtClean="0">
                <a:solidFill>
                  <a:schemeClr val="tx1"/>
                </a:solidFill>
              </a:rPr>
              <a:t>Consider the function</a:t>
            </a:r>
            <a:r>
              <a:rPr lang="en-US" sz="3600" dirty="0" smtClean="0"/>
              <a:t/>
            </a:r>
            <a:br>
              <a:rPr lang="en-US" sz="3600" dirty="0" smtClean="0"/>
            </a:br>
            <a:r>
              <a:rPr lang="en-US" sz="3600" dirty="0" smtClean="0"/>
              <a:t/>
            </a:r>
            <a:br>
              <a:rPr lang="en-US" sz="3600" dirty="0" smtClean="0"/>
            </a:br>
            <a:endParaRPr lang="en-US" sz="3600" dirty="0" smtClean="0"/>
          </a:p>
        </p:txBody>
      </p:sp>
      <p:sp>
        <p:nvSpPr>
          <p:cNvPr id="100357" name="Content Placeholder 2"/>
          <p:cNvSpPr>
            <a:spLocks noGrp="1"/>
          </p:cNvSpPr>
          <p:nvPr>
            <p:ph idx="4294967295"/>
          </p:nvPr>
        </p:nvSpPr>
        <p:spPr>
          <a:xfrm>
            <a:off x="279408" y="3892018"/>
            <a:ext cx="7772400" cy="2924175"/>
          </a:xfrm>
        </p:spPr>
        <p:txBody>
          <a:bodyPr/>
          <a:lstStyle/>
          <a:p>
            <a:pPr>
              <a:buNone/>
            </a:pPr>
            <a:r>
              <a:rPr lang="en-US" dirty="0" smtClean="0">
                <a:latin typeface="Lucida Grande" charset="0"/>
                <a:cs typeface="ヒラギノ角ゴ Pro W3" charset="-128"/>
              </a:rPr>
              <a:t>It is …</a:t>
            </a:r>
          </a:p>
          <a:p>
            <a:pPr>
              <a:buFontTx/>
              <a:buAutoNum type="alphaUcParenR"/>
            </a:pPr>
            <a:r>
              <a:rPr lang="en-US" dirty="0" smtClean="0">
                <a:latin typeface="Lucida Grande" charset="0"/>
                <a:cs typeface="ヒラギノ角ゴ Pro W3" charset="-128"/>
              </a:rPr>
              <a:t>zero</a:t>
            </a:r>
          </a:p>
          <a:p>
            <a:pPr>
              <a:buFontTx/>
              <a:buAutoNum type="alphaUcParenR"/>
            </a:pPr>
            <a:r>
              <a:rPr lang="en-US" dirty="0" smtClean="0">
                <a:latin typeface="Lucida Grande" charset="0"/>
                <a:cs typeface="ヒラギノ角ゴ Pro W3" charset="-128"/>
              </a:rPr>
              <a:t>non-zero and pure real</a:t>
            </a:r>
          </a:p>
          <a:p>
            <a:pPr>
              <a:buFontTx/>
              <a:buAutoNum type="alphaUcParenR"/>
            </a:pPr>
            <a:r>
              <a:rPr lang="en-US" dirty="0" smtClean="0">
                <a:latin typeface="Lucida Grande" charset="0"/>
                <a:cs typeface="ヒラギノ角ゴ Pro W3" charset="-128"/>
              </a:rPr>
              <a:t>non-zero and pure imaginary</a:t>
            </a:r>
          </a:p>
          <a:p>
            <a:pPr>
              <a:buFontTx/>
              <a:buAutoNum type="alphaUcParenR"/>
            </a:pPr>
            <a:r>
              <a:rPr lang="en-US" dirty="0" smtClean="0">
                <a:latin typeface="Lucida Grande" charset="0"/>
                <a:cs typeface="ヒラギノ角ゴ Pro W3" charset="-128"/>
              </a:rPr>
              <a:t>non-zero and complex</a:t>
            </a:r>
            <a:endParaRPr lang="en-US" dirty="0">
              <a:latin typeface="Lucida Grande" charset="0"/>
              <a:cs typeface="ヒラギノ角ゴ Pro W3" charset="-128"/>
            </a:endParaRPr>
          </a:p>
        </p:txBody>
      </p:sp>
      <p:graphicFrame>
        <p:nvGraphicFramePr>
          <p:cNvPr id="100354" name="Object 2"/>
          <p:cNvGraphicFramePr>
            <a:graphicFrameLocks noChangeAspect="1"/>
          </p:cNvGraphicFramePr>
          <p:nvPr/>
        </p:nvGraphicFramePr>
        <p:xfrm>
          <a:off x="4761442" y="345017"/>
          <a:ext cx="2789238" cy="839788"/>
        </p:xfrm>
        <a:graphic>
          <a:graphicData uri="http://schemas.openxmlformats.org/presentationml/2006/ole">
            <mc:AlternateContent xmlns:mc="http://schemas.openxmlformats.org/markup-compatibility/2006">
              <mc:Choice xmlns:v="urn:schemas-microsoft-com:vml" Requires="v">
                <p:oleObj spid="_x0000_s128003" name="Equation" r:id="rId4" imgW="762000" imgH="228600" progId="Equation.3">
                  <p:embed/>
                </p:oleObj>
              </mc:Choice>
              <mc:Fallback>
                <p:oleObj name="Equation" r:id="rId4" imgW="7620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1442" y="345017"/>
                        <a:ext cx="2789238" cy="83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0358" name="Picture 5"/>
          <p:cNvPicPr>
            <a:picLocks noChangeAspect="1"/>
          </p:cNvPicPr>
          <p:nvPr/>
        </p:nvPicPr>
        <p:blipFill>
          <a:blip r:embed="rId6"/>
          <a:srcRect/>
          <a:stretch>
            <a:fillRect/>
          </a:stretch>
        </p:blipFill>
        <p:spPr bwMode="auto">
          <a:xfrm>
            <a:off x="4961042" y="2145249"/>
            <a:ext cx="3841647" cy="2799292"/>
          </a:xfrm>
          <a:prstGeom prst="rect">
            <a:avLst/>
          </a:prstGeom>
          <a:noFill/>
          <a:ln w="9525">
            <a:noFill/>
            <a:miter lim="800000"/>
            <a:headEnd/>
            <a:tailEnd/>
          </a:ln>
        </p:spPr>
      </p:pic>
      <p:sp>
        <p:nvSpPr>
          <p:cNvPr id="100359" name="TextBox 4"/>
          <p:cNvSpPr txBox="1">
            <a:spLocks noChangeArrowheads="1"/>
          </p:cNvSpPr>
          <p:nvPr/>
        </p:nvSpPr>
        <p:spPr bwMode="auto">
          <a:xfrm>
            <a:off x="0" y="6642100"/>
            <a:ext cx="303213" cy="215900"/>
          </a:xfrm>
          <a:prstGeom prst="rect">
            <a:avLst/>
          </a:prstGeom>
          <a:noFill/>
          <a:ln w="9525">
            <a:noFill/>
            <a:miter lim="800000"/>
            <a:headEnd/>
            <a:tailEnd/>
          </a:ln>
        </p:spPr>
        <p:txBody>
          <a:bodyPr>
            <a:prstTxWarp prst="textNoShape">
              <a:avLst/>
            </a:prstTxWarp>
            <a:spAutoFit/>
          </a:bodyPr>
          <a:lstStyle/>
          <a:p>
            <a:r>
              <a:rPr lang="en-US" sz="800">
                <a:solidFill>
                  <a:srgbClr val="000000"/>
                </a:solidFill>
              </a:rPr>
              <a:t>50</a:t>
            </a:r>
          </a:p>
        </p:txBody>
      </p:sp>
      <p:graphicFrame>
        <p:nvGraphicFramePr>
          <p:cNvPr id="1859588" name="Object 4"/>
          <p:cNvGraphicFramePr>
            <a:graphicFrameLocks noChangeAspect="1"/>
          </p:cNvGraphicFramePr>
          <p:nvPr/>
        </p:nvGraphicFramePr>
        <p:xfrm>
          <a:off x="366717" y="2182818"/>
          <a:ext cx="2976562" cy="1633537"/>
        </p:xfrm>
        <a:graphic>
          <a:graphicData uri="http://schemas.openxmlformats.org/presentationml/2006/ole">
            <mc:AlternateContent xmlns:mc="http://schemas.openxmlformats.org/markup-compatibility/2006">
              <mc:Choice xmlns:v="urn:schemas-microsoft-com:vml" Requires="v">
                <p:oleObj spid="_x0000_s128004" name="Equation" r:id="rId7" imgW="812800" imgH="444500" progId="Equation.3">
                  <p:embed/>
                </p:oleObj>
              </mc:Choice>
              <mc:Fallback>
                <p:oleObj name="Equation" r:id="rId7" imgW="812800" imgH="444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717" y="2182818"/>
                        <a:ext cx="2976562" cy="1633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1"/>
          <p:cNvSpPr>
            <a:spLocks noGrp="1"/>
          </p:cNvSpPr>
          <p:nvPr>
            <p:ph type="sldNum" sz="quarter" idx="12"/>
          </p:nvPr>
        </p:nvSpPr>
        <p:spPr>
          <a:xfrm>
            <a:off x="6468531" y="6228288"/>
            <a:ext cx="2133600" cy="476250"/>
          </a:xfrm>
        </p:spPr>
        <p:txBody>
          <a:bodyPr/>
          <a:lstStyle/>
          <a:p>
            <a:pPr>
              <a:defRPr/>
            </a:pPr>
            <a:fld id="{28E9A3FF-79B7-504C-B659-7D19FB5634D4}" type="slidenum">
              <a:rPr lang="en-US">
                <a:solidFill>
                  <a:srgbClr val="000000"/>
                </a:solidFill>
              </a:rPr>
              <a:pPr>
                <a:defRPr/>
              </a:pPr>
              <a:t>101</a:t>
            </a:fld>
            <a:endParaRPr lang="en-US">
              <a:solidFill>
                <a:srgbClr val="000000"/>
              </a:solidFill>
            </a:endParaRPr>
          </a:p>
        </p:txBody>
      </p:sp>
      <p:sp>
        <p:nvSpPr>
          <p:cNvPr id="10" name="TextBox 9"/>
          <p:cNvSpPr txBox="1"/>
          <p:nvPr/>
        </p:nvSpPr>
        <p:spPr>
          <a:xfrm>
            <a:off x="6129860" y="2777068"/>
            <a:ext cx="541868" cy="430887"/>
          </a:xfrm>
          <a:prstGeom prst="rect">
            <a:avLst/>
          </a:prstGeom>
          <a:solidFill>
            <a:schemeClr val="bg1"/>
          </a:solidFill>
        </p:spPr>
        <p:txBody>
          <a:bodyPr wrap="square" rtlCol="0">
            <a:spAutoFit/>
          </a:bodyPr>
          <a:lstStyle/>
          <a:p>
            <a:r>
              <a:rPr lang="en-US" sz="2200">
                <a:solidFill>
                  <a:srgbClr val="000000"/>
                </a:solidFill>
              </a:rPr>
              <a:t>f(t)</a:t>
            </a:r>
          </a:p>
        </p:txBody>
      </p:sp>
      <p:sp>
        <p:nvSpPr>
          <p:cNvPr id="11" name="TextBox 10"/>
          <p:cNvSpPr txBox="1"/>
          <p:nvPr/>
        </p:nvSpPr>
        <p:spPr>
          <a:xfrm>
            <a:off x="8263466" y="4690535"/>
            <a:ext cx="270933" cy="430887"/>
          </a:xfrm>
          <a:prstGeom prst="rect">
            <a:avLst/>
          </a:prstGeom>
          <a:solidFill>
            <a:schemeClr val="bg1"/>
          </a:solidFill>
        </p:spPr>
        <p:txBody>
          <a:bodyPr wrap="square" rtlCol="0">
            <a:spAutoFit/>
          </a:bodyPr>
          <a:lstStyle/>
          <a:p>
            <a:r>
              <a:rPr lang="en-US" sz="2200">
                <a:solidFill>
                  <a:srgbClr val="000000"/>
                </a:solidFill>
              </a:rPr>
              <a:t>t</a:t>
            </a:r>
          </a:p>
        </p:txBody>
      </p:sp>
      <p:sp>
        <p:nvSpPr>
          <p:cNvPr id="2" name="Rectangle 1"/>
          <p:cNvSpPr/>
          <p:nvPr/>
        </p:nvSpPr>
        <p:spPr>
          <a:xfrm>
            <a:off x="372534" y="1387902"/>
            <a:ext cx="8500533" cy="584776"/>
          </a:xfrm>
          <a:prstGeom prst="rect">
            <a:avLst/>
          </a:prstGeom>
        </p:spPr>
        <p:txBody>
          <a:bodyPr wrap="square">
            <a:spAutoFit/>
          </a:bodyPr>
          <a:lstStyle/>
          <a:p>
            <a:r>
              <a:rPr lang="en-US" sz="3200" dirty="0">
                <a:solidFill>
                  <a:srgbClr val="000000"/>
                </a:solidFill>
              </a:rPr>
              <a:t>What can you say about the integral </a:t>
            </a:r>
          </a:p>
        </p:txBody>
      </p:sp>
      <p:cxnSp>
        <p:nvCxnSpPr>
          <p:cNvPr id="12" name="Straight Arrow Connector 11"/>
          <p:cNvCxnSpPr/>
          <p:nvPr/>
        </p:nvCxnSpPr>
        <p:spPr bwMode="auto">
          <a:xfrm flipV="1">
            <a:off x="5046133" y="4553469"/>
            <a:ext cx="3623733" cy="1598"/>
          </a:xfrm>
          <a:prstGeom prst="straightConnector1">
            <a:avLst/>
          </a:prstGeom>
          <a:noFill/>
          <a:ln w="12700"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flipH="1" flipV="1">
            <a:off x="6807196" y="2302934"/>
            <a:ext cx="4" cy="2235199"/>
          </a:xfrm>
          <a:prstGeom prst="straightConnector1">
            <a:avLst/>
          </a:prstGeom>
          <a:noFill/>
          <a:ln w="12700" cap="flat" cmpd="sng" algn="ctr">
            <a:solidFill>
              <a:schemeClr val="tx1"/>
            </a:solidFill>
            <a:prstDash val="solid"/>
            <a:round/>
            <a:headEnd type="none" w="med" len="med"/>
            <a:tailEnd type="arrow"/>
          </a:ln>
          <a:effectLst/>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595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35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357">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035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35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035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build="p"/>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288625" y="360757"/>
            <a:ext cx="8500005" cy="2246769"/>
          </a:xfrm>
          <a:prstGeom prst="rect">
            <a:avLst/>
          </a:prstGeom>
          <a:noFill/>
        </p:spPr>
        <p:txBody>
          <a:bodyPr wrap="square" rtlCol="0">
            <a:spAutoFit/>
          </a:bodyPr>
          <a:lstStyle/>
          <a:p>
            <a:r>
              <a:rPr lang="en-US" sz="2800" dirty="0" smtClean="0">
                <a:solidFill>
                  <a:srgbClr val="000000"/>
                </a:solidFill>
              </a:rPr>
              <a:t>We are planning to hold a help session the Monday of final exam week (5/7/12). This is the day before our final exam. We’d like to know when it would make sense to hold it. Please select the time that works best for you.</a:t>
            </a:r>
            <a:endParaRPr lang="en-US" sz="2800" dirty="0">
              <a:solidFill>
                <a:srgbClr val="000000"/>
              </a:solidFill>
            </a:endParaRPr>
          </a:p>
        </p:txBody>
      </p:sp>
      <p:sp>
        <p:nvSpPr>
          <p:cNvPr id="5" name="TextBox 4"/>
          <p:cNvSpPr txBox="1"/>
          <p:nvPr/>
        </p:nvSpPr>
        <p:spPr>
          <a:xfrm>
            <a:off x="519525" y="3217957"/>
            <a:ext cx="6393043" cy="2677656"/>
          </a:xfrm>
          <a:prstGeom prst="rect">
            <a:avLst/>
          </a:prstGeom>
          <a:noFill/>
        </p:spPr>
        <p:txBody>
          <a:bodyPr wrap="square" rtlCol="0">
            <a:spAutoFit/>
          </a:bodyPr>
          <a:lstStyle/>
          <a:p>
            <a:pPr marL="514350" indent="-514350">
              <a:buFontTx/>
              <a:buAutoNum type="alphaUcParenR"/>
            </a:pPr>
            <a:r>
              <a:rPr lang="en-US" sz="2800" dirty="0" smtClean="0">
                <a:solidFill>
                  <a:srgbClr val="000000"/>
                </a:solidFill>
              </a:rPr>
              <a:t>10am-Noon</a:t>
            </a:r>
          </a:p>
          <a:p>
            <a:pPr marL="514350" indent="-514350">
              <a:buFontTx/>
              <a:buAutoNum type="alphaUcParenR"/>
            </a:pPr>
            <a:r>
              <a:rPr lang="en-US" sz="2800" dirty="0" smtClean="0">
                <a:solidFill>
                  <a:srgbClr val="000000"/>
                </a:solidFill>
              </a:rPr>
              <a:t> 2pm-4pm</a:t>
            </a:r>
          </a:p>
          <a:p>
            <a:pPr marL="514350" indent="-514350">
              <a:buFontTx/>
              <a:buAutoNum type="alphaUcParenR"/>
            </a:pPr>
            <a:r>
              <a:rPr lang="en-US" sz="2800" smtClean="0">
                <a:solidFill>
                  <a:srgbClr val="000000"/>
                </a:solidFill>
              </a:rPr>
              <a:t>4pm-6pm</a:t>
            </a:r>
            <a:endParaRPr lang="en-US" sz="2800" dirty="0" smtClean="0">
              <a:solidFill>
                <a:srgbClr val="000000"/>
              </a:solidFill>
            </a:endParaRPr>
          </a:p>
          <a:p>
            <a:r>
              <a:rPr lang="en-US" sz="2800" dirty="0" smtClean="0">
                <a:solidFill>
                  <a:srgbClr val="000000"/>
                </a:solidFill>
              </a:rPr>
              <a:t>D) I probably wouldn’t attend anyway</a:t>
            </a:r>
          </a:p>
          <a:p>
            <a:r>
              <a:rPr lang="en-US" sz="2800" dirty="0" smtClean="0">
                <a:solidFill>
                  <a:srgbClr val="000000"/>
                </a:solidFill>
              </a:rPr>
              <a:t>E) Some other time works best for me.	</a:t>
            </a:r>
            <a:endParaRPr lang="en-US" sz="2800" dirty="0">
              <a:solidFill>
                <a:srgbClr val="000000"/>
              </a:solidFill>
            </a:endParaRPr>
          </a:p>
        </p:txBody>
      </p:sp>
    </p:spTree>
    <p:extLst>
      <p:ext uri="{BB962C8B-B14F-4D97-AF65-F5344CB8AC3E}">
        <p14:creationId xmlns:p14="http://schemas.microsoft.com/office/powerpoint/2010/main" val="4870690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5" name="Title 1"/>
          <p:cNvSpPr>
            <a:spLocks noGrp="1"/>
          </p:cNvSpPr>
          <p:nvPr>
            <p:ph type="ctrTitle"/>
          </p:nvPr>
        </p:nvSpPr>
        <p:spPr>
          <a:xfrm>
            <a:off x="76200" y="1273175"/>
            <a:ext cx="8915400" cy="1470025"/>
          </a:xfrm>
        </p:spPr>
        <p:txBody>
          <a:bodyPr/>
          <a:lstStyle/>
          <a:p>
            <a:pPr algn="l"/>
            <a:r>
              <a:rPr lang="en-US" sz="3200" smtClean="0">
                <a:latin typeface="Times New Roman" charset="0"/>
                <a:ea typeface="Times New Roman" charset="0"/>
                <a:cs typeface="Times New Roman" charset="0"/>
              </a:rPr>
              <a:t>If f</a:t>
            </a:r>
            <a:r>
              <a:rPr lang="en-US" sz="3200" smtClean="0">
                <a:latin typeface="Times New Roman" charset="0"/>
                <a:ea typeface="Times New Roman" charset="0"/>
                <a:cs typeface="Times New Roman" charset="0"/>
                <a:sym typeface="Symbol" charset="2"/>
              </a:rPr>
              <a:t>(t) </a:t>
            </a:r>
            <a:r>
              <a:rPr lang="en-US" sz="3200" smtClean="0">
                <a:latin typeface="Times New Roman" charset="0"/>
                <a:ea typeface="Times New Roman" charset="0"/>
                <a:cs typeface="Times New Roman" charset="0"/>
              </a:rPr>
              <a:t>is given in the picture, </a:t>
            </a:r>
            <a:br>
              <a:rPr lang="en-US" sz="3200" smtClean="0">
                <a:latin typeface="Times New Roman" charset="0"/>
                <a:ea typeface="Times New Roman" charset="0"/>
                <a:cs typeface="Times New Roman" charset="0"/>
              </a:rPr>
            </a:br>
            <a:r>
              <a:rPr lang="en-US" sz="3200" smtClean="0">
                <a:latin typeface="Times New Roman" charset="0"/>
                <a:ea typeface="Times New Roman" charset="0"/>
                <a:cs typeface="Times New Roman" charset="0"/>
              </a:rPr>
              <a:t>it's easy enough to evaluate  </a:t>
            </a:r>
            <a:br>
              <a:rPr lang="en-US" sz="3200" smtClean="0">
                <a:latin typeface="Times New Roman" charset="0"/>
                <a:ea typeface="Times New Roman" charset="0"/>
                <a:cs typeface="Times New Roman" charset="0"/>
              </a:rPr>
            </a:br>
            <a:r>
              <a:rPr lang="en-US" smtClean="0">
                <a:latin typeface="Times New Roman" charset="0"/>
                <a:ea typeface="Times New Roman" charset="0"/>
                <a:cs typeface="Times New Roman" charset="0"/>
              </a:rPr>
              <a:t/>
            </a:r>
            <a:br>
              <a:rPr lang="en-US" smtClean="0">
                <a:latin typeface="Times New Roman" charset="0"/>
                <a:ea typeface="Times New Roman" charset="0"/>
                <a:cs typeface="Times New Roman" charset="0"/>
              </a:rPr>
            </a:br>
            <a:r>
              <a:rPr lang="en-US" smtClean="0">
                <a:latin typeface="Times New Roman" charset="0"/>
                <a:ea typeface="Times New Roman" charset="0"/>
                <a:cs typeface="Times New Roman" charset="0"/>
              </a:rPr>
              <a:t/>
            </a:r>
            <a:br>
              <a:rPr lang="en-US" smtClean="0">
                <a:latin typeface="Times New Roman" charset="0"/>
                <a:ea typeface="Times New Roman" charset="0"/>
                <a:cs typeface="Times New Roman" charset="0"/>
              </a:rPr>
            </a:br>
            <a:endParaRPr lang="en-US" smtClean="0">
              <a:latin typeface="Times New Roman" charset="0"/>
              <a:ea typeface="Times New Roman" charset="0"/>
              <a:cs typeface="Times New Roman" charset="0"/>
            </a:endParaRPr>
          </a:p>
        </p:txBody>
      </p:sp>
      <p:graphicFrame>
        <p:nvGraphicFramePr>
          <p:cNvPr id="102402" name="Object 2"/>
          <p:cNvGraphicFramePr>
            <a:graphicFrameLocks noChangeAspect="1"/>
          </p:cNvGraphicFramePr>
          <p:nvPr>
            <p:extLst>
              <p:ext uri="{D42A27DB-BD31-4B8C-83A1-F6EECF244321}">
                <p14:modId xmlns:p14="http://schemas.microsoft.com/office/powerpoint/2010/main" val="1459927836"/>
              </p:ext>
            </p:extLst>
          </p:nvPr>
        </p:nvGraphicFramePr>
        <p:xfrm>
          <a:off x="6113463" y="1250950"/>
          <a:ext cx="2743200" cy="2921000"/>
        </p:xfrm>
        <a:graphic>
          <a:graphicData uri="http://schemas.openxmlformats.org/presentationml/2006/ole">
            <mc:AlternateContent xmlns:mc="http://schemas.openxmlformats.org/markup-compatibility/2006">
              <mc:Choice xmlns:v="urn:schemas-microsoft-com:vml" Requires="v">
                <p:oleObj spid="_x0000_s139267" name="Picture" r:id="rId4" imgW="2743200" imgH="2921000" progId="Word.Picture.8">
                  <p:embed/>
                </p:oleObj>
              </mc:Choice>
              <mc:Fallback>
                <p:oleObj name="Picture" r:id="rId4" imgW="2743200" imgH="2921000" progId="Word.Picture.8">
                  <p:embed/>
                  <p:pic>
                    <p:nvPicPr>
                      <p:cNvPr id="0" name=""/>
                      <p:cNvPicPr>
                        <a:picLocks noChangeAspect="1" noChangeArrowheads="1"/>
                      </p:cNvPicPr>
                      <p:nvPr/>
                    </p:nvPicPr>
                    <p:blipFill>
                      <a:blip r:embed="rId5"/>
                      <a:srcRect/>
                      <a:stretch>
                        <a:fillRect/>
                      </a:stretch>
                    </p:blipFill>
                    <p:spPr bwMode="auto">
                      <a:xfrm>
                        <a:off x="6113463" y="1250950"/>
                        <a:ext cx="2743200" cy="292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2403" name="Object 3"/>
          <p:cNvGraphicFramePr>
            <a:graphicFrameLocks noChangeAspect="1"/>
          </p:cNvGraphicFramePr>
          <p:nvPr/>
        </p:nvGraphicFramePr>
        <p:xfrm>
          <a:off x="520700" y="1692275"/>
          <a:ext cx="4521200" cy="1374775"/>
        </p:xfrm>
        <a:graphic>
          <a:graphicData uri="http://schemas.openxmlformats.org/presentationml/2006/ole">
            <mc:AlternateContent xmlns:mc="http://schemas.openxmlformats.org/markup-compatibility/2006">
              <mc:Choice xmlns:v="urn:schemas-microsoft-com:vml" Requires="v">
                <p:oleObj spid="_x0000_s139268" name="Equation" r:id="rId6" imgW="1460500" imgH="444500" progId="Equation.3">
                  <p:embed/>
                </p:oleObj>
              </mc:Choice>
              <mc:Fallback>
                <p:oleObj name="Equation" r:id="rId6" imgW="1460500" imgH="444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700" y="1692275"/>
                        <a:ext cx="4521200" cy="137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TextBox 8"/>
          <p:cNvSpPr txBox="1"/>
          <p:nvPr/>
        </p:nvSpPr>
        <p:spPr>
          <a:xfrm>
            <a:off x="220133" y="3132667"/>
            <a:ext cx="5638800" cy="954107"/>
          </a:xfrm>
          <a:prstGeom prst="rect">
            <a:avLst/>
          </a:prstGeom>
          <a:noFill/>
        </p:spPr>
        <p:txBody>
          <a:bodyPr wrap="square" rtlCol="0">
            <a:spAutoFit/>
          </a:bodyPr>
          <a:lstStyle/>
          <a:p>
            <a:r>
              <a:rPr lang="en-US" sz="2800">
                <a:solidFill>
                  <a:srgbClr val="000000"/>
                </a:solidFill>
              </a:rPr>
              <a:t>Give it a shot!  </a:t>
            </a:r>
            <a:br>
              <a:rPr lang="en-US" sz="2800">
                <a:solidFill>
                  <a:srgbClr val="000000"/>
                </a:solidFill>
              </a:rPr>
            </a:br>
            <a:endParaRPr lang="en-US" sz="2800">
              <a:solidFill>
                <a:srgbClr val="000000"/>
              </a:solidFill>
            </a:endParaRPr>
          </a:p>
        </p:txBody>
      </p:sp>
      <p:sp>
        <p:nvSpPr>
          <p:cNvPr id="10" name="Content Placeholder 2"/>
          <p:cNvSpPr txBox="1">
            <a:spLocks/>
          </p:cNvSpPr>
          <p:nvPr/>
        </p:nvSpPr>
        <p:spPr bwMode="auto">
          <a:xfrm>
            <a:off x="152397" y="3824277"/>
            <a:ext cx="7772400" cy="24410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pPr>
            <a:r>
              <a:rPr lang="en-US" sz="3200" dirty="0">
                <a:solidFill>
                  <a:srgbClr val="000000"/>
                </a:solidFill>
              </a:rPr>
              <a:t>After you find a formula,  is it...</a:t>
            </a:r>
            <a:endParaRPr lang="en-US" sz="3200" kern="0" dirty="0" smtClean="0">
              <a:solidFill>
                <a:srgbClr val="000000"/>
              </a:solidFill>
              <a:latin typeface="Times New Roman"/>
              <a:ea typeface="Arial" pitchFamily="-111" charset="0"/>
              <a:cs typeface="Times New Roman"/>
            </a:endParaRPr>
          </a:p>
          <a:p>
            <a:pPr marL="342900" indent="-342900" eaLnBrk="0" hangingPunct="0">
              <a:spcBef>
                <a:spcPct val="20000"/>
              </a:spcBef>
              <a:buFontTx/>
              <a:buAutoNum type="alphaUcParenR"/>
              <a:defRPr/>
            </a:pPr>
            <a:r>
              <a:rPr lang="en-US" sz="3200" kern="0" dirty="0" smtClean="0">
                <a:solidFill>
                  <a:srgbClr val="000000"/>
                </a:solidFill>
                <a:latin typeface="Times New Roman"/>
                <a:ea typeface="Arial" pitchFamily="-111" charset="0"/>
                <a:cs typeface="Times New Roman"/>
              </a:rPr>
              <a:t> real and even</a:t>
            </a:r>
          </a:p>
          <a:p>
            <a:pPr marL="342900" indent="-342900" eaLnBrk="0" hangingPunct="0">
              <a:spcBef>
                <a:spcPct val="20000"/>
              </a:spcBef>
              <a:buFontTx/>
              <a:buAutoNum type="alphaUcParenR"/>
              <a:defRPr/>
            </a:pPr>
            <a:r>
              <a:rPr lang="en-US" sz="3200" kern="0" dirty="0" smtClean="0">
                <a:solidFill>
                  <a:srgbClr val="000000"/>
                </a:solidFill>
                <a:latin typeface="Times New Roman"/>
                <a:ea typeface="Arial" pitchFamily="-111" charset="0"/>
                <a:cs typeface="Times New Roman"/>
              </a:rPr>
              <a:t> real and odd</a:t>
            </a:r>
          </a:p>
          <a:p>
            <a:pPr marL="342900" indent="-342900" eaLnBrk="0" hangingPunct="0">
              <a:spcBef>
                <a:spcPct val="20000"/>
              </a:spcBef>
              <a:buFontTx/>
              <a:buAutoNum type="alphaUcParenR"/>
              <a:defRPr/>
            </a:pPr>
            <a:r>
              <a:rPr lang="en-US" sz="3200" kern="0" dirty="0" smtClean="0">
                <a:solidFill>
                  <a:srgbClr val="000000"/>
                </a:solidFill>
                <a:latin typeface="Times New Roman"/>
                <a:ea typeface="Arial" pitchFamily="-111" charset="0"/>
                <a:cs typeface="Times New Roman"/>
              </a:rPr>
              <a:t> complex</a:t>
            </a:r>
          </a:p>
          <a:p>
            <a:pPr marL="342900" indent="-342900" eaLnBrk="0" hangingPunct="0">
              <a:spcBef>
                <a:spcPct val="20000"/>
              </a:spcBef>
              <a:buFontTx/>
              <a:buAutoNum type="alphaUcParenR"/>
              <a:defRPr/>
            </a:pPr>
            <a:r>
              <a:rPr lang="en-US" sz="3200" kern="0" dirty="0" smtClean="0">
                <a:solidFill>
                  <a:srgbClr val="000000"/>
                </a:solidFill>
                <a:latin typeface="Times New Roman"/>
                <a:ea typeface="Arial" pitchFamily="-111" charset="0"/>
                <a:cs typeface="Times New Roman"/>
              </a:rPr>
              <a:t> Not sure how to do this...</a:t>
            </a:r>
            <a:endParaRPr lang="en-US" sz="3200" kern="0" dirty="0">
              <a:solidFill>
                <a:srgbClr val="000000"/>
              </a:solidFill>
              <a:latin typeface="Times New Roman"/>
              <a:ea typeface="Arial" pitchFamily="-111" charset="0"/>
              <a:cs typeface="Times New Roman"/>
            </a:endParaRPr>
          </a:p>
        </p:txBody>
      </p:sp>
      <p:sp>
        <p:nvSpPr>
          <p:cNvPr id="11" name="Slide Number Placeholder 1"/>
          <p:cNvSpPr>
            <a:spLocks noGrp="1"/>
          </p:cNvSpPr>
          <p:nvPr>
            <p:ph type="sldNum" sz="quarter" idx="12"/>
          </p:nvPr>
        </p:nvSpPr>
        <p:spPr>
          <a:xfrm>
            <a:off x="6468531" y="6228288"/>
            <a:ext cx="2133600" cy="476250"/>
          </a:xfrm>
        </p:spPr>
        <p:txBody>
          <a:bodyPr/>
          <a:lstStyle/>
          <a:p>
            <a:pPr>
              <a:defRPr/>
            </a:pPr>
            <a:fld id="{28E9A3FF-79B7-504C-B659-7D19FB5634D4}" type="slidenum">
              <a:rPr lang="en-US">
                <a:solidFill>
                  <a:srgbClr val="000000"/>
                </a:solidFill>
              </a:rPr>
              <a:pPr>
                <a:defRPr/>
              </a:pPr>
              <a:t>103</a:t>
            </a:fld>
            <a:endParaRPr lang="en-US">
              <a:solidFill>
                <a:srgbClr val="000000"/>
              </a:solidFill>
            </a:endParaRPr>
          </a:p>
        </p:txBody>
      </p:sp>
    </p:spTree>
    <p:extLst>
      <p:ext uri="{BB962C8B-B14F-4D97-AF65-F5344CB8AC3E}">
        <p14:creationId xmlns:p14="http://schemas.microsoft.com/office/powerpoint/2010/main" val="2326164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5" name="Title 1"/>
          <p:cNvSpPr>
            <a:spLocks noGrp="1"/>
          </p:cNvSpPr>
          <p:nvPr>
            <p:ph type="ctrTitle"/>
          </p:nvPr>
        </p:nvSpPr>
        <p:spPr>
          <a:xfrm>
            <a:off x="76200" y="138664"/>
            <a:ext cx="8915400" cy="4162425"/>
          </a:xfrm>
        </p:spPr>
        <p:txBody>
          <a:bodyPr/>
          <a:lstStyle/>
          <a:p>
            <a:pPr algn="l"/>
            <a:r>
              <a:rPr lang="en-US" sz="3600" smtClean="0">
                <a:latin typeface="Times New Roman" charset="0"/>
                <a:ea typeface="Times New Roman" charset="0"/>
                <a:cs typeface="Times New Roman" charset="0"/>
              </a:rPr>
              <a:t>If f</a:t>
            </a:r>
            <a:r>
              <a:rPr lang="en-US" sz="3600" smtClean="0">
                <a:latin typeface="Times New Roman" charset="0"/>
                <a:ea typeface="Times New Roman" charset="0"/>
                <a:cs typeface="Times New Roman" charset="0"/>
                <a:sym typeface="Symbol" charset="2"/>
              </a:rPr>
              <a:t>(t) </a:t>
            </a:r>
            <a:r>
              <a:rPr lang="en-US" sz="3600" smtClean="0">
                <a:latin typeface="Times New Roman" charset="0"/>
                <a:ea typeface="Times New Roman" charset="0"/>
                <a:cs typeface="Times New Roman" charset="0"/>
              </a:rPr>
              <a:t>is given in the picture, </a:t>
            </a:r>
            <a:br>
              <a:rPr lang="en-US" sz="3600" smtClean="0">
                <a:latin typeface="Times New Roman" charset="0"/>
                <a:ea typeface="Times New Roman" charset="0"/>
                <a:cs typeface="Times New Roman" charset="0"/>
              </a:rPr>
            </a:br>
            <a:r>
              <a:rPr lang="en-US" sz="3600" smtClean="0">
                <a:latin typeface="Times New Roman" charset="0"/>
                <a:ea typeface="Times New Roman" charset="0"/>
                <a:cs typeface="Times New Roman" charset="0"/>
              </a:rPr>
              <a:t/>
            </a:r>
            <a:br>
              <a:rPr lang="en-US" sz="3600" smtClean="0">
                <a:latin typeface="Times New Roman" charset="0"/>
                <a:ea typeface="Times New Roman" charset="0"/>
                <a:cs typeface="Times New Roman" charset="0"/>
              </a:rPr>
            </a:br>
            <a:r>
              <a:rPr lang="en-US" sz="3600" smtClean="0">
                <a:latin typeface="Times New Roman" charset="0"/>
                <a:ea typeface="Times New Roman" charset="0"/>
                <a:cs typeface="Times New Roman" charset="0"/>
              </a:rPr>
              <a:t/>
            </a:r>
            <a:br>
              <a:rPr lang="en-US" sz="3600" smtClean="0">
                <a:latin typeface="Times New Roman" charset="0"/>
                <a:ea typeface="Times New Roman" charset="0"/>
                <a:cs typeface="Times New Roman" charset="0"/>
              </a:rPr>
            </a:br>
            <a:r>
              <a:rPr lang="en-US" sz="3600" smtClean="0">
                <a:latin typeface="Times New Roman" charset="0"/>
                <a:ea typeface="Times New Roman" charset="0"/>
                <a:cs typeface="Times New Roman" charset="0"/>
              </a:rPr>
              <a:t/>
            </a:r>
            <a:br>
              <a:rPr lang="en-US" sz="3600" smtClean="0">
                <a:latin typeface="Times New Roman" charset="0"/>
                <a:ea typeface="Times New Roman" charset="0"/>
                <a:cs typeface="Times New Roman" charset="0"/>
              </a:rPr>
            </a:br>
            <a:r>
              <a:rPr lang="en-US" sz="3600" smtClean="0">
                <a:latin typeface="Times New Roman" charset="0"/>
                <a:ea typeface="Times New Roman" charset="0"/>
                <a:cs typeface="Times New Roman" charset="0"/>
              </a:rPr>
              <a:t/>
            </a:r>
            <a:br>
              <a:rPr lang="en-US" sz="3600" smtClean="0">
                <a:latin typeface="Times New Roman" charset="0"/>
                <a:ea typeface="Times New Roman" charset="0"/>
                <a:cs typeface="Times New Roman" charset="0"/>
              </a:rPr>
            </a:br>
            <a:r>
              <a:rPr lang="en-US" sz="3600" smtClean="0">
                <a:latin typeface="Times New Roman" charset="0"/>
                <a:ea typeface="Times New Roman" charset="0"/>
                <a:cs typeface="Times New Roman" charset="0"/>
              </a:rPr>
              <a:t/>
            </a:r>
            <a:br>
              <a:rPr lang="en-US" sz="3600" smtClean="0">
                <a:latin typeface="Times New Roman" charset="0"/>
                <a:ea typeface="Times New Roman" charset="0"/>
                <a:cs typeface="Times New Roman" charset="0"/>
              </a:rPr>
            </a:br>
            <a:endParaRPr lang="en-US" sz="3600" smtClean="0">
              <a:latin typeface="Times New Roman" charset="0"/>
              <a:ea typeface="Times New Roman" charset="0"/>
              <a:cs typeface="Times New Roman" charset="0"/>
            </a:endParaRPr>
          </a:p>
        </p:txBody>
      </p:sp>
      <p:graphicFrame>
        <p:nvGraphicFramePr>
          <p:cNvPr id="102403" name="Object 3"/>
          <p:cNvGraphicFramePr>
            <a:graphicFrameLocks noChangeAspect="1"/>
          </p:cNvGraphicFramePr>
          <p:nvPr/>
        </p:nvGraphicFramePr>
        <p:xfrm>
          <a:off x="232842" y="795871"/>
          <a:ext cx="4521200" cy="1374775"/>
        </p:xfrm>
        <a:graphic>
          <a:graphicData uri="http://schemas.openxmlformats.org/presentationml/2006/ole">
            <mc:AlternateContent xmlns:mc="http://schemas.openxmlformats.org/markup-compatibility/2006">
              <mc:Choice xmlns:v="urn:schemas-microsoft-com:vml" Requires="v">
                <p:oleObj spid="_x0000_s140293" name="Equation" r:id="rId4" imgW="1460500" imgH="444500" progId="Equation.3">
                  <p:embed/>
                </p:oleObj>
              </mc:Choice>
              <mc:Fallback>
                <p:oleObj name="Equation" r:id="rId4" imgW="14605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842" y="795871"/>
                        <a:ext cx="4521200" cy="137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 name="Slide Number Placeholder 1"/>
          <p:cNvSpPr>
            <a:spLocks noGrp="1"/>
          </p:cNvSpPr>
          <p:nvPr>
            <p:ph type="sldNum" sz="quarter" idx="12"/>
          </p:nvPr>
        </p:nvSpPr>
        <p:spPr>
          <a:xfrm>
            <a:off x="6468531" y="6228288"/>
            <a:ext cx="2133600" cy="476250"/>
          </a:xfrm>
        </p:spPr>
        <p:txBody>
          <a:bodyPr/>
          <a:lstStyle/>
          <a:p>
            <a:pPr>
              <a:defRPr/>
            </a:pPr>
            <a:fld id="{28E9A3FF-79B7-504C-B659-7D19FB5634D4}" type="slidenum">
              <a:rPr lang="en-US">
                <a:solidFill>
                  <a:srgbClr val="000000"/>
                </a:solidFill>
              </a:rPr>
              <a:pPr>
                <a:defRPr/>
              </a:pPr>
              <a:t>104</a:t>
            </a:fld>
            <a:endParaRPr lang="en-US">
              <a:solidFill>
                <a:srgbClr val="000000"/>
              </a:solidFill>
            </a:endParaRPr>
          </a:p>
        </p:txBody>
      </p:sp>
      <p:sp>
        <p:nvSpPr>
          <p:cNvPr id="12" name="TextBox 11"/>
          <p:cNvSpPr txBox="1"/>
          <p:nvPr/>
        </p:nvSpPr>
        <p:spPr>
          <a:xfrm>
            <a:off x="0" y="4707483"/>
            <a:ext cx="8873067" cy="2062103"/>
          </a:xfrm>
          <a:prstGeom prst="rect">
            <a:avLst/>
          </a:prstGeom>
          <a:noFill/>
        </p:spPr>
        <p:txBody>
          <a:bodyPr wrap="square" rtlCol="0">
            <a:spAutoFit/>
          </a:bodyPr>
          <a:lstStyle/>
          <a:p>
            <a:pPr>
              <a:buFontTx/>
              <a:buAutoNum type="alphaUcParenR"/>
            </a:pPr>
            <a:r>
              <a:rPr lang="en-US" sz="3600" dirty="0">
                <a:solidFill>
                  <a:srgbClr val="000000"/>
                </a:solidFill>
                <a:latin typeface="Times New Roman"/>
                <a:cs typeface="Times New Roman"/>
              </a:rPr>
              <a:t> 0     </a:t>
            </a:r>
            <a:r>
              <a:rPr lang="en-US" sz="3600" dirty="0" smtClean="0">
                <a:solidFill>
                  <a:srgbClr val="000000"/>
                </a:solidFill>
                <a:latin typeface="Times New Roman"/>
                <a:cs typeface="Times New Roman"/>
              </a:rPr>
              <a:t> </a:t>
            </a:r>
            <a:r>
              <a:rPr lang="en-US" sz="3600" dirty="0">
                <a:solidFill>
                  <a:srgbClr val="000000"/>
                </a:solidFill>
                <a:latin typeface="Times New Roman"/>
                <a:cs typeface="Times New Roman"/>
              </a:rPr>
              <a:t>B)  infinite   </a:t>
            </a:r>
            <a:r>
              <a:rPr lang="en-US" sz="3600" dirty="0" smtClean="0">
                <a:solidFill>
                  <a:srgbClr val="000000"/>
                </a:solidFill>
                <a:latin typeface="Times New Roman"/>
                <a:cs typeface="Times New Roman"/>
              </a:rPr>
              <a:t>  </a:t>
            </a:r>
            <a:r>
              <a:rPr lang="en-US" sz="3600" dirty="0">
                <a:solidFill>
                  <a:srgbClr val="000000"/>
                </a:solidFill>
                <a:latin typeface="Times New Roman"/>
                <a:cs typeface="Times New Roman"/>
              </a:rPr>
              <a:t>C) 1</a:t>
            </a:r>
            <a:r>
              <a:rPr lang="en-US" sz="3600" dirty="0" smtClean="0">
                <a:solidFill>
                  <a:srgbClr val="000000"/>
                </a:solidFill>
                <a:latin typeface="Times New Roman"/>
                <a:cs typeface="Times New Roman"/>
              </a:rPr>
              <a:t>/2π      </a:t>
            </a:r>
            <a:r>
              <a:rPr lang="en-US" sz="3600" dirty="0">
                <a:solidFill>
                  <a:srgbClr val="000000"/>
                </a:solidFill>
                <a:latin typeface="Times New Roman"/>
                <a:cs typeface="Times New Roman"/>
              </a:rPr>
              <a:t>D) 1/</a:t>
            </a:r>
            <a:r>
              <a:rPr lang="en-US" sz="3600" dirty="0" smtClean="0">
                <a:solidFill>
                  <a:srgbClr val="000000"/>
                </a:solidFill>
                <a:latin typeface="Times New Roman"/>
                <a:cs typeface="Times New Roman"/>
              </a:rPr>
              <a:t>(2πωT</a:t>
            </a:r>
            <a:r>
              <a:rPr lang="en-US" sz="3600" baseline="-25000" dirty="0" smtClean="0">
                <a:solidFill>
                  <a:srgbClr val="000000"/>
                </a:solidFill>
                <a:latin typeface="Times New Roman"/>
                <a:cs typeface="Times New Roman"/>
              </a:rPr>
              <a:t>0</a:t>
            </a:r>
            <a:r>
              <a:rPr lang="en-US" sz="3600" dirty="0">
                <a:solidFill>
                  <a:srgbClr val="000000"/>
                </a:solidFill>
                <a:latin typeface="Times New Roman"/>
                <a:cs typeface="Times New Roman"/>
              </a:rPr>
              <a:t>)</a:t>
            </a:r>
            <a:br>
              <a:rPr lang="en-US" sz="3600" dirty="0">
                <a:solidFill>
                  <a:srgbClr val="000000"/>
                </a:solidFill>
                <a:latin typeface="Times New Roman"/>
                <a:cs typeface="Times New Roman"/>
              </a:rPr>
            </a:br>
            <a:r>
              <a:rPr lang="en-US" sz="3600" dirty="0">
                <a:solidFill>
                  <a:srgbClr val="000000"/>
                </a:solidFill>
                <a:latin typeface="Times New Roman"/>
                <a:cs typeface="Times New Roman"/>
              </a:rPr>
              <a:t>E) something else/not defined/not sure...</a:t>
            </a:r>
          </a:p>
          <a:p>
            <a:pPr marL="514350" indent="-514350"/>
            <a:endParaRPr lang="en-US" sz="2800" dirty="0">
              <a:solidFill>
                <a:srgbClr val="000000"/>
              </a:solidFill>
            </a:endParaRPr>
          </a:p>
          <a:p>
            <a:pPr marL="514350" indent="-514350">
              <a:buFontTx/>
              <a:buAutoNum type="alphaUcParenR"/>
            </a:pPr>
            <a:endParaRPr lang="en-US" sz="2800" dirty="0">
              <a:solidFill>
                <a:srgbClr val="000000"/>
              </a:solidFill>
            </a:endParaRPr>
          </a:p>
        </p:txBody>
      </p:sp>
      <p:grpSp>
        <p:nvGrpSpPr>
          <p:cNvPr id="14" name="Group 13"/>
          <p:cNvGrpSpPr/>
          <p:nvPr/>
        </p:nvGrpSpPr>
        <p:grpSpPr>
          <a:xfrm>
            <a:off x="304799" y="3691467"/>
            <a:ext cx="3785137" cy="845078"/>
            <a:chOff x="304799" y="3691467"/>
            <a:chExt cx="3785137" cy="845078"/>
          </a:xfrm>
        </p:grpSpPr>
        <p:graphicFrame>
          <p:nvGraphicFramePr>
            <p:cNvPr id="1863686" name="Object 6"/>
            <p:cNvGraphicFramePr>
              <a:graphicFrameLocks noChangeAspect="1"/>
            </p:cNvGraphicFramePr>
            <p:nvPr/>
          </p:nvGraphicFramePr>
          <p:xfrm>
            <a:off x="1929348" y="3788832"/>
            <a:ext cx="2160588" cy="747713"/>
          </p:xfrm>
          <a:graphic>
            <a:graphicData uri="http://schemas.openxmlformats.org/presentationml/2006/ole">
              <mc:AlternateContent xmlns:mc="http://schemas.openxmlformats.org/markup-compatibility/2006">
                <mc:Choice xmlns:v="urn:schemas-microsoft-com:vml" Requires="v">
                  <p:oleObj spid="_x0000_s140294" name="Equation" r:id="rId6" imgW="698500" imgH="241300" progId="Equation.3">
                    <p:embed/>
                  </p:oleObj>
                </mc:Choice>
                <mc:Fallback>
                  <p:oleObj name="Equation" r:id="rId6" imgW="6985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9348" y="3788832"/>
                          <a:ext cx="2160588" cy="74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3" name="TextBox 12"/>
            <p:cNvSpPr txBox="1"/>
            <p:nvPr/>
          </p:nvSpPr>
          <p:spPr>
            <a:xfrm>
              <a:off x="304799" y="3691467"/>
              <a:ext cx="1607757" cy="646331"/>
            </a:xfrm>
            <a:prstGeom prst="rect">
              <a:avLst/>
            </a:prstGeom>
            <a:noFill/>
          </p:spPr>
          <p:txBody>
            <a:bodyPr wrap="none" rtlCol="0">
              <a:spAutoFit/>
            </a:bodyPr>
            <a:lstStyle/>
            <a:p>
              <a:r>
                <a:rPr lang="en-US" sz="3600" smtClean="0">
                  <a:solidFill>
                    <a:srgbClr val="000000"/>
                  </a:solidFill>
                  <a:latin typeface="Times New Roman" charset="0"/>
                  <a:ea typeface="Times New Roman" charset="0"/>
                  <a:cs typeface="Times New Roman" charset="0"/>
                </a:rPr>
                <a:t>What is </a:t>
              </a:r>
              <a:endParaRPr lang="en-US" sz="3600">
                <a:solidFill>
                  <a:srgbClr val="000000"/>
                </a:solidFill>
              </a:endParaRPr>
            </a:p>
          </p:txBody>
        </p:sp>
      </p:grpSp>
      <p:graphicFrame>
        <p:nvGraphicFramePr>
          <p:cNvPr id="1863690" name="Object 10"/>
          <p:cNvGraphicFramePr>
            <a:graphicFrameLocks noChangeAspect="1"/>
          </p:cNvGraphicFramePr>
          <p:nvPr/>
        </p:nvGraphicFramePr>
        <p:xfrm>
          <a:off x="1163638" y="2279650"/>
          <a:ext cx="2516187" cy="1219200"/>
        </p:xfrm>
        <a:graphic>
          <a:graphicData uri="http://schemas.openxmlformats.org/presentationml/2006/ole">
            <mc:AlternateContent xmlns:mc="http://schemas.openxmlformats.org/markup-compatibility/2006">
              <mc:Choice xmlns:v="urn:schemas-microsoft-com:vml" Requires="v">
                <p:oleObj spid="_x0000_s140295" name="Equation" r:id="rId8" imgW="812800" imgH="393700" progId="Equation.3">
                  <p:embed/>
                </p:oleObj>
              </mc:Choice>
              <mc:Fallback>
                <p:oleObj name="Equation" r:id="rId8" imgW="812800" imgH="393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3638" y="2279650"/>
                        <a:ext cx="2516187"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63693" name="Object 13"/>
          <p:cNvGraphicFramePr>
            <a:graphicFrameLocks noChangeAspect="1"/>
          </p:cNvGraphicFramePr>
          <p:nvPr/>
        </p:nvGraphicFramePr>
        <p:xfrm>
          <a:off x="6113463" y="1682750"/>
          <a:ext cx="2743200" cy="2057400"/>
        </p:xfrm>
        <a:graphic>
          <a:graphicData uri="http://schemas.openxmlformats.org/presentationml/2006/ole">
            <mc:AlternateContent xmlns:mc="http://schemas.openxmlformats.org/markup-compatibility/2006">
              <mc:Choice xmlns:v="urn:schemas-microsoft-com:vml" Requires="v">
                <p:oleObj spid="_x0000_s140296" name="Picture" r:id="rId10" imgW="2743200" imgH="2057400" progId="Word.Picture.8">
                  <p:embed/>
                </p:oleObj>
              </mc:Choice>
              <mc:Fallback>
                <p:oleObj name="Picture" r:id="rId10" imgW="2743200" imgH="2057400" progId="Word.Picture.8">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3463" y="1682750"/>
                        <a:ext cx="27432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5" name="Title 1"/>
          <p:cNvSpPr>
            <a:spLocks noGrp="1"/>
          </p:cNvSpPr>
          <p:nvPr>
            <p:ph type="ctrTitle"/>
          </p:nvPr>
        </p:nvSpPr>
        <p:spPr>
          <a:xfrm>
            <a:off x="76200" y="138664"/>
            <a:ext cx="8915400" cy="4162425"/>
          </a:xfrm>
        </p:spPr>
        <p:txBody>
          <a:bodyPr/>
          <a:lstStyle/>
          <a:p>
            <a:pPr algn="l"/>
            <a:r>
              <a:rPr lang="en-US" sz="3600" smtClean="0">
                <a:latin typeface="Times New Roman" charset="0"/>
                <a:ea typeface="Times New Roman" charset="0"/>
                <a:cs typeface="Times New Roman" charset="0"/>
              </a:rPr>
              <a:t>If f</a:t>
            </a:r>
            <a:r>
              <a:rPr lang="en-US" sz="3600" smtClean="0">
                <a:latin typeface="Times New Roman" charset="0"/>
                <a:ea typeface="Times New Roman" charset="0"/>
                <a:cs typeface="Times New Roman" charset="0"/>
                <a:sym typeface="Symbol" charset="2"/>
              </a:rPr>
              <a:t>(t) </a:t>
            </a:r>
            <a:r>
              <a:rPr lang="en-US" sz="3600" smtClean="0">
                <a:latin typeface="Times New Roman" charset="0"/>
                <a:ea typeface="Times New Roman" charset="0"/>
                <a:cs typeface="Times New Roman" charset="0"/>
              </a:rPr>
              <a:t>is given in the picture, </a:t>
            </a:r>
            <a:br>
              <a:rPr lang="en-US" sz="3600" smtClean="0">
                <a:latin typeface="Times New Roman" charset="0"/>
                <a:ea typeface="Times New Roman" charset="0"/>
                <a:cs typeface="Times New Roman" charset="0"/>
              </a:rPr>
            </a:br>
            <a:r>
              <a:rPr lang="en-US" sz="3600" smtClean="0">
                <a:latin typeface="Times New Roman" charset="0"/>
                <a:ea typeface="Times New Roman" charset="0"/>
                <a:cs typeface="Times New Roman" charset="0"/>
              </a:rPr>
              <a:t/>
            </a:r>
            <a:br>
              <a:rPr lang="en-US" sz="3600" smtClean="0">
                <a:latin typeface="Times New Roman" charset="0"/>
                <a:ea typeface="Times New Roman" charset="0"/>
                <a:cs typeface="Times New Roman" charset="0"/>
              </a:rPr>
            </a:br>
            <a:r>
              <a:rPr lang="en-US" sz="3600" smtClean="0">
                <a:latin typeface="Times New Roman" charset="0"/>
                <a:ea typeface="Times New Roman" charset="0"/>
                <a:cs typeface="Times New Roman" charset="0"/>
              </a:rPr>
              <a:t/>
            </a:r>
            <a:br>
              <a:rPr lang="en-US" sz="3600" smtClean="0">
                <a:latin typeface="Times New Roman" charset="0"/>
                <a:ea typeface="Times New Roman" charset="0"/>
                <a:cs typeface="Times New Roman" charset="0"/>
              </a:rPr>
            </a:br>
            <a:r>
              <a:rPr lang="en-US" sz="3600" smtClean="0">
                <a:latin typeface="Times New Roman" charset="0"/>
                <a:ea typeface="Times New Roman" charset="0"/>
                <a:cs typeface="Times New Roman" charset="0"/>
              </a:rPr>
              <a:t/>
            </a:r>
            <a:br>
              <a:rPr lang="en-US" sz="3600" smtClean="0">
                <a:latin typeface="Times New Roman" charset="0"/>
                <a:ea typeface="Times New Roman" charset="0"/>
                <a:cs typeface="Times New Roman" charset="0"/>
              </a:rPr>
            </a:br>
            <a:r>
              <a:rPr lang="en-US" sz="3600" smtClean="0">
                <a:latin typeface="Times New Roman" charset="0"/>
                <a:ea typeface="Times New Roman" charset="0"/>
                <a:cs typeface="Times New Roman" charset="0"/>
              </a:rPr>
              <a:t/>
            </a:r>
            <a:br>
              <a:rPr lang="en-US" sz="3600" smtClean="0">
                <a:latin typeface="Times New Roman" charset="0"/>
                <a:ea typeface="Times New Roman" charset="0"/>
                <a:cs typeface="Times New Roman" charset="0"/>
              </a:rPr>
            </a:br>
            <a:r>
              <a:rPr lang="en-US" sz="3600" smtClean="0">
                <a:latin typeface="Times New Roman" charset="0"/>
                <a:ea typeface="Times New Roman" charset="0"/>
                <a:cs typeface="Times New Roman" charset="0"/>
              </a:rPr>
              <a:t/>
            </a:r>
            <a:br>
              <a:rPr lang="en-US" sz="3600" smtClean="0">
                <a:latin typeface="Times New Roman" charset="0"/>
                <a:ea typeface="Times New Roman" charset="0"/>
                <a:cs typeface="Times New Roman" charset="0"/>
              </a:rPr>
            </a:br>
            <a:endParaRPr lang="en-US" sz="3600" smtClean="0">
              <a:latin typeface="Times New Roman" charset="0"/>
              <a:ea typeface="Times New Roman" charset="0"/>
              <a:cs typeface="Times New Roman" charset="0"/>
            </a:endParaRPr>
          </a:p>
        </p:txBody>
      </p:sp>
      <p:graphicFrame>
        <p:nvGraphicFramePr>
          <p:cNvPr id="102403" name="Object 3"/>
          <p:cNvGraphicFramePr>
            <a:graphicFrameLocks noChangeAspect="1"/>
          </p:cNvGraphicFramePr>
          <p:nvPr/>
        </p:nvGraphicFramePr>
        <p:xfrm>
          <a:off x="232842" y="795871"/>
          <a:ext cx="4521200" cy="1374775"/>
        </p:xfrm>
        <a:graphic>
          <a:graphicData uri="http://schemas.openxmlformats.org/presentationml/2006/ole">
            <mc:AlternateContent xmlns:mc="http://schemas.openxmlformats.org/markup-compatibility/2006">
              <mc:Choice xmlns:v="urn:schemas-microsoft-com:vml" Requires="v">
                <p:oleObj spid="_x0000_s141317" name="Equation" r:id="rId4" imgW="1460500" imgH="444500" progId="Equation.3">
                  <p:embed/>
                </p:oleObj>
              </mc:Choice>
              <mc:Fallback>
                <p:oleObj name="Equation" r:id="rId4" imgW="14605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842" y="795871"/>
                        <a:ext cx="4521200" cy="137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 name="Slide Number Placeholder 1"/>
          <p:cNvSpPr>
            <a:spLocks noGrp="1"/>
          </p:cNvSpPr>
          <p:nvPr>
            <p:ph type="sldNum" sz="quarter" idx="12"/>
          </p:nvPr>
        </p:nvSpPr>
        <p:spPr>
          <a:xfrm>
            <a:off x="6468531" y="6228288"/>
            <a:ext cx="2133600" cy="476250"/>
          </a:xfrm>
        </p:spPr>
        <p:txBody>
          <a:bodyPr/>
          <a:lstStyle/>
          <a:p>
            <a:pPr>
              <a:defRPr/>
            </a:pPr>
            <a:fld id="{28E9A3FF-79B7-504C-B659-7D19FB5634D4}" type="slidenum">
              <a:rPr lang="en-US">
                <a:solidFill>
                  <a:srgbClr val="000000"/>
                </a:solidFill>
              </a:rPr>
              <a:pPr>
                <a:defRPr/>
              </a:pPr>
              <a:t>105</a:t>
            </a:fld>
            <a:endParaRPr lang="en-US">
              <a:solidFill>
                <a:srgbClr val="000000"/>
              </a:solidFill>
            </a:endParaRPr>
          </a:p>
        </p:txBody>
      </p:sp>
      <p:sp>
        <p:nvSpPr>
          <p:cNvPr id="13" name="TextBox 12"/>
          <p:cNvSpPr txBox="1"/>
          <p:nvPr/>
        </p:nvSpPr>
        <p:spPr>
          <a:xfrm>
            <a:off x="304799" y="3691467"/>
            <a:ext cx="1607757" cy="646331"/>
          </a:xfrm>
          <a:prstGeom prst="rect">
            <a:avLst/>
          </a:prstGeom>
          <a:noFill/>
        </p:spPr>
        <p:txBody>
          <a:bodyPr wrap="none" rtlCol="0">
            <a:spAutoFit/>
          </a:bodyPr>
          <a:lstStyle/>
          <a:p>
            <a:r>
              <a:rPr lang="en-US" sz="3600" smtClean="0">
                <a:solidFill>
                  <a:srgbClr val="000000"/>
                </a:solidFill>
                <a:latin typeface="Times New Roman" charset="0"/>
                <a:ea typeface="Times New Roman" charset="0"/>
                <a:cs typeface="Times New Roman" charset="0"/>
              </a:rPr>
              <a:t>What is </a:t>
            </a:r>
            <a:endParaRPr lang="en-US" sz="3600">
              <a:solidFill>
                <a:srgbClr val="000000"/>
              </a:solidFill>
            </a:endParaRPr>
          </a:p>
        </p:txBody>
      </p:sp>
      <p:sp>
        <p:nvSpPr>
          <p:cNvPr id="14" name="TextBox 13"/>
          <p:cNvSpPr txBox="1"/>
          <p:nvPr/>
        </p:nvSpPr>
        <p:spPr>
          <a:xfrm>
            <a:off x="0" y="4707483"/>
            <a:ext cx="8873067" cy="2062103"/>
          </a:xfrm>
          <a:prstGeom prst="rect">
            <a:avLst/>
          </a:prstGeom>
          <a:noFill/>
        </p:spPr>
        <p:txBody>
          <a:bodyPr wrap="square" rtlCol="0">
            <a:spAutoFit/>
          </a:bodyPr>
          <a:lstStyle/>
          <a:p>
            <a:pPr>
              <a:buFontTx/>
              <a:buAutoNum type="alphaUcParenR"/>
            </a:pPr>
            <a:r>
              <a:rPr lang="en-US" sz="3600" dirty="0">
                <a:solidFill>
                  <a:srgbClr val="000000"/>
                </a:solidFill>
                <a:latin typeface="Times New Roman"/>
                <a:cs typeface="Times New Roman"/>
              </a:rPr>
              <a:t> 0     </a:t>
            </a:r>
            <a:r>
              <a:rPr lang="en-US" sz="3600" dirty="0" smtClean="0">
                <a:solidFill>
                  <a:srgbClr val="000000"/>
                </a:solidFill>
                <a:latin typeface="Times New Roman"/>
                <a:cs typeface="Times New Roman"/>
              </a:rPr>
              <a:t> </a:t>
            </a:r>
            <a:r>
              <a:rPr lang="en-US" sz="3600" dirty="0">
                <a:solidFill>
                  <a:srgbClr val="000000"/>
                </a:solidFill>
                <a:latin typeface="Times New Roman"/>
                <a:cs typeface="Times New Roman"/>
              </a:rPr>
              <a:t>B)  infinite  </a:t>
            </a:r>
            <a:r>
              <a:rPr lang="en-US" sz="3600" dirty="0" smtClean="0">
                <a:solidFill>
                  <a:srgbClr val="000000"/>
                </a:solidFill>
                <a:latin typeface="Times New Roman"/>
                <a:cs typeface="Times New Roman"/>
              </a:rPr>
              <a:t>    </a:t>
            </a:r>
            <a:r>
              <a:rPr lang="en-US" sz="3600" dirty="0">
                <a:solidFill>
                  <a:srgbClr val="000000"/>
                </a:solidFill>
                <a:latin typeface="Times New Roman"/>
                <a:cs typeface="Times New Roman"/>
              </a:rPr>
              <a:t>C) 1</a:t>
            </a:r>
            <a:r>
              <a:rPr lang="en-US" sz="3600" dirty="0" smtClean="0">
                <a:solidFill>
                  <a:srgbClr val="000000"/>
                </a:solidFill>
                <a:latin typeface="Times New Roman"/>
                <a:cs typeface="Times New Roman"/>
              </a:rPr>
              <a:t>/2π     </a:t>
            </a:r>
            <a:r>
              <a:rPr lang="en-US" sz="3600" dirty="0">
                <a:solidFill>
                  <a:srgbClr val="000000"/>
                </a:solidFill>
                <a:latin typeface="Times New Roman"/>
                <a:cs typeface="Times New Roman"/>
              </a:rPr>
              <a:t>D) 1/</a:t>
            </a:r>
            <a:r>
              <a:rPr lang="en-US" sz="3600" dirty="0" smtClean="0">
                <a:solidFill>
                  <a:srgbClr val="000000"/>
                </a:solidFill>
                <a:latin typeface="Times New Roman"/>
                <a:cs typeface="Times New Roman"/>
              </a:rPr>
              <a:t>(2πωT</a:t>
            </a:r>
            <a:r>
              <a:rPr lang="en-US" sz="3600" baseline="-25000" dirty="0" smtClean="0">
                <a:solidFill>
                  <a:srgbClr val="000000"/>
                </a:solidFill>
                <a:latin typeface="Times New Roman"/>
                <a:cs typeface="Times New Roman"/>
              </a:rPr>
              <a:t>0</a:t>
            </a:r>
            <a:r>
              <a:rPr lang="en-US" sz="3600" dirty="0">
                <a:solidFill>
                  <a:srgbClr val="000000"/>
                </a:solidFill>
                <a:latin typeface="Times New Roman"/>
                <a:cs typeface="Times New Roman"/>
              </a:rPr>
              <a:t>)</a:t>
            </a:r>
            <a:br>
              <a:rPr lang="en-US" sz="3600" dirty="0">
                <a:solidFill>
                  <a:srgbClr val="000000"/>
                </a:solidFill>
                <a:latin typeface="Times New Roman"/>
                <a:cs typeface="Times New Roman"/>
              </a:rPr>
            </a:br>
            <a:r>
              <a:rPr lang="en-US" sz="3600" dirty="0">
                <a:solidFill>
                  <a:srgbClr val="000000"/>
                </a:solidFill>
                <a:latin typeface="Times New Roman"/>
                <a:cs typeface="Times New Roman"/>
              </a:rPr>
              <a:t>E) something else/not defined/not sure...</a:t>
            </a:r>
          </a:p>
          <a:p>
            <a:pPr marL="514350" indent="-514350"/>
            <a:endParaRPr lang="en-US" sz="2800" dirty="0">
              <a:solidFill>
                <a:srgbClr val="000000"/>
              </a:solidFill>
            </a:endParaRPr>
          </a:p>
          <a:p>
            <a:pPr marL="514350" indent="-514350">
              <a:buFontTx/>
              <a:buAutoNum type="alphaUcParenR"/>
            </a:pPr>
            <a:endParaRPr lang="en-US" sz="2800" dirty="0">
              <a:solidFill>
                <a:srgbClr val="000000"/>
              </a:solidFill>
            </a:endParaRPr>
          </a:p>
        </p:txBody>
      </p:sp>
      <p:grpSp>
        <p:nvGrpSpPr>
          <p:cNvPr id="15" name="Group 14"/>
          <p:cNvGrpSpPr/>
          <p:nvPr/>
        </p:nvGrpSpPr>
        <p:grpSpPr>
          <a:xfrm>
            <a:off x="304799" y="3691467"/>
            <a:ext cx="3824289" cy="845608"/>
            <a:chOff x="304799" y="3691467"/>
            <a:chExt cx="3824289" cy="845608"/>
          </a:xfrm>
        </p:grpSpPr>
        <p:graphicFrame>
          <p:nvGraphicFramePr>
            <p:cNvPr id="16" name="Object 6"/>
            <p:cNvGraphicFramePr>
              <a:graphicFrameLocks noChangeAspect="1"/>
            </p:cNvGraphicFramePr>
            <p:nvPr/>
          </p:nvGraphicFramePr>
          <p:xfrm>
            <a:off x="1889125" y="3789363"/>
            <a:ext cx="2239963" cy="747712"/>
          </p:xfrm>
          <a:graphic>
            <a:graphicData uri="http://schemas.openxmlformats.org/presentationml/2006/ole">
              <mc:AlternateContent xmlns:mc="http://schemas.openxmlformats.org/markup-compatibility/2006">
                <mc:Choice xmlns:v="urn:schemas-microsoft-com:vml" Requires="v">
                  <p:oleObj spid="_x0000_s141318" name="Equation" r:id="rId6" imgW="723900" imgH="241300" progId="Equation.3">
                    <p:embed/>
                  </p:oleObj>
                </mc:Choice>
                <mc:Fallback>
                  <p:oleObj name="Equation" r:id="rId6" imgW="7239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9125" y="3789363"/>
                          <a:ext cx="2239963" cy="74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7" name="TextBox 16"/>
            <p:cNvSpPr txBox="1"/>
            <p:nvPr/>
          </p:nvSpPr>
          <p:spPr>
            <a:xfrm>
              <a:off x="304799" y="3691467"/>
              <a:ext cx="1607757" cy="646331"/>
            </a:xfrm>
            <a:prstGeom prst="rect">
              <a:avLst/>
            </a:prstGeom>
            <a:noFill/>
          </p:spPr>
          <p:txBody>
            <a:bodyPr wrap="none" rtlCol="0">
              <a:spAutoFit/>
            </a:bodyPr>
            <a:lstStyle/>
            <a:p>
              <a:r>
                <a:rPr lang="en-US" sz="3600" smtClean="0">
                  <a:solidFill>
                    <a:srgbClr val="000000"/>
                  </a:solidFill>
                  <a:latin typeface="Times New Roman" charset="0"/>
                  <a:ea typeface="Times New Roman" charset="0"/>
                  <a:cs typeface="Times New Roman" charset="0"/>
                </a:rPr>
                <a:t>What is </a:t>
              </a:r>
              <a:endParaRPr lang="en-US" sz="3600">
                <a:solidFill>
                  <a:srgbClr val="000000"/>
                </a:solidFill>
              </a:endParaRPr>
            </a:p>
          </p:txBody>
        </p:sp>
      </p:grpSp>
      <p:graphicFrame>
        <p:nvGraphicFramePr>
          <p:cNvPr id="1872908" name="Object 12"/>
          <p:cNvGraphicFramePr>
            <a:graphicFrameLocks noChangeAspect="1"/>
          </p:cNvGraphicFramePr>
          <p:nvPr/>
        </p:nvGraphicFramePr>
        <p:xfrm>
          <a:off x="6113463" y="1682750"/>
          <a:ext cx="2743200" cy="2057400"/>
        </p:xfrm>
        <a:graphic>
          <a:graphicData uri="http://schemas.openxmlformats.org/presentationml/2006/ole">
            <mc:AlternateContent xmlns:mc="http://schemas.openxmlformats.org/markup-compatibility/2006">
              <mc:Choice xmlns:v="urn:schemas-microsoft-com:vml" Requires="v">
                <p:oleObj spid="_x0000_s141319" name="Picture" r:id="rId8" imgW="2743200" imgH="2057400" progId="Word.Picture.8">
                  <p:embed/>
                </p:oleObj>
              </mc:Choice>
              <mc:Fallback>
                <p:oleObj name="Picture" r:id="rId8" imgW="2743200" imgH="2057400" progId="Word.Picture.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3463" y="1682750"/>
                        <a:ext cx="27432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72909" name="Object 13"/>
          <p:cNvGraphicFramePr>
            <a:graphicFrameLocks noChangeAspect="1"/>
          </p:cNvGraphicFramePr>
          <p:nvPr/>
        </p:nvGraphicFramePr>
        <p:xfrm>
          <a:off x="1163638" y="2279650"/>
          <a:ext cx="2516187" cy="1219200"/>
        </p:xfrm>
        <a:graphic>
          <a:graphicData uri="http://schemas.openxmlformats.org/presentationml/2006/ole">
            <mc:AlternateContent xmlns:mc="http://schemas.openxmlformats.org/markup-compatibility/2006">
              <mc:Choice xmlns:v="urn:schemas-microsoft-com:vml" Requires="v">
                <p:oleObj spid="_x0000_s141320" name="Equation" r:id="rId10" imgW="812800" imgH="393700" progId="Equation.3">
                  <p:embed/>
                </p:oleObj>
              </mc:Choice>
              <mc:Fallback>
                <p:oleObj name="Equation" r:id="rId10" imgW="812800" imgH="3937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3638" y="2279650"/>
                        <a:ext cx="2516187"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5" name="Title 1"/>
          <p:cNvSpPr>
            <a:spLocks noGrp="1"/>
          </p:cNvSpPr>
          <p:nvPr>
            <p:ph type="ctrTitle"/>
          </p:nvPr>
        </p:nvSpPr>
        <p:spPr>
          <a:xfrm>
            <a:off x="76200" y="1273175"/>
            <a:ext cx="8915400" cy="1470025"/>
          </a:xfrm>
        </p:spPr>
        <p:txBody>
          <a:bodyPr/>
          <a:lstStyle/>
          <a:p>
            <a:pPr algn="l"/>
            <a:r>
              <a:rPr lang="en-US" smtClean="0">
                <a:latin typeface="Times New Roman" charset="0"/>
                <a:ea typeface="Times New Roman" charset="0"/>
                <a:cs typeface="Times New Roman" charset="0"/>
              </a:rPr>
              <a:t>If f</a:t>
            </a:r>
            <a:r>
              <a:rPr lang="en-US" smtClean="0">
                <a:latin typeface="Times New Roman" charset="0"/>
                <a:ea typeface="Times New Roman" charset="0"/>
                <a:cs typeface="Times New Roman" charset="0"/>
                <a:sym typeface="Symbol" charset="2"/>
              </a:rPr>
              <a:t>(t) </a:t>
            </a:r>
            <a:r>
              <a:rPr lang="en-US" smtClean="0">
                <a:latin typeface="Times New Roman" charset="0"/>
                <a:ea typeface="Times New Roman" charset="0"/>
                <a:cs typeface="Times New Roman" charset="0"/>
              </a:rPr>
              <a:t>is given in the picture, </a:t>
            </a:r>
            <a:br>
              <a:rPr lang="en-US" smtClean="0">
                <a:latin typeface="Times New Roman" charset="0"/>
                <a:ea typeface="Times New Roman" charset="0"/>
                <a:cs typeface="Times New Roman" charset="0"/>
              </a:rPr>
            </a:br>
            <a:r>
              <a:rPr lang="en-US" smtClean="0">
                <a:latin typeface="Times New Roman" charset="0"/>
                <a:ea typeface="Times New Roman" charset="0"/>
                <a:cs typeface="Times New Roman" charset="0"/>
              </a:rPr>
              <a:t/>
            </a:r>
            <a:br>
              <a:rPr lang="en-US" smtClean="0">
                <a:latin typeface="Times New Roman" charset="0"/>
                <a:ea typeface="Times New Roman" charset="0"/>
                <a:cs typeface="Times New Roman" charset="0"/>
              </a:rPr>
            </a:br>
            <a:r>
              <a:rPr lang="en-US" smtClean="0">
                <a:latin typeface="Times New Roman" charset="0"/>
                <a:ea typeface="Times New Roman" charset="0"/>
                <a:cs typeface="Times New Roman" charset="0"/>
              </a:rPr>
              <a:t/>
            </a:r>
            <a:br>
              <a:rPr lang="en-US" smtClean="0">
                <a:latin typeface="Times New Roman" charset="0"/>
                <a:ea typeface="Times New Roman" charset="0"/>
                <a:cs typeface="Times New Roman" charset="0"/>
              </a:rPr>
            </a:br>
            <a:endParaRPr lang="en-US" smtClean="0">
              <a:latin typeface="Times New Roman" charset="0"/>
              <a:ea typeface="Times New Roman" charset="0"/>
              <a:cs typeface="Times New Roman" charset="0"/>
            </a:endParaRPr>
          </a:p>
        </p:txBody>
      </p:sp>
      <p:sp>
        <p:nvSpPr>
          <p:cNvPr id="102406" name="Subtitle 2"/>
          <p:cNvSpPr>
            <a:spLocks noGrp="1"/>
          </p:cNvSpPr>
          <p:nvPr>
            <p:ph type="subTitle" idx="1"/>
          </p:nvPr>
        </p:nvSpPr>
        <p:spPr>
          <a:xfrm>
            <a:off x="80963" y="4588415"/>
            <a:ext cx="9063037" cy="647700"/>
          </a:xfrm>
        </p:spPr>
        <p:txBody>
          <a:bodyPr/>
          <a:lstStyle/>
          <a:p>
            <a:pPr marL="514350" indent="-514350" algn="l"/>
            <a:r>
              <a:rPr lang="en-US" dirty="0" smtClean="0">
                <a:solidFill>
                  <a:schemeClr val="hlink"/>
                </a:solidFill>
                <a:latin typeface="Lucida Grande" charset="0"/>
                <a:ea typeface="ＭＳ Ｐゴシック" charset="-128"/>
                <a:cs typeface="ＭＳ Ｐゴシック" charset="-128"/>
              </a:rPr>
              <a:t>Describe and sketch </a:t>
            </a:r>
            <a:r>
              <a:rPr lang="en-US" dirty="0" smtClean="0">
                <a:solidFill>
                  <a:schemeClr val="hlink"/>
                </a:solidFill>
                <a:latin typeface="Lucida Grande" charset="0"/>
                <a:ea typeface="ＭＳ Ｐゴシック" charset="-128"/>
                <a:cs typeface="ＭＳ Ｐゴシック" charset="-128"/>
                <a:sym typeface="Symbol" charset="2"/>
              </a:rPr>
              <a:t>g(</a:t>
            </a:r>
            <a:r>
              <a:rPr lang="en-US" dirty="0" err="1" smtClean="0">
                <a:solidFill>
                  <a:schemeClr val="hlink"/>
                </a:solidFill>
                <a:latin typeface="Lucida Grande" charset="0"/>
                <a:ea typeface="ＭＳ Ｐゴシック" charset="-128"/>
                <a:cs typeface="ＭＳ Ｐゴシック" charset="-128"/>
                <a:sym typeface="Symbol" charset="2"/>
              </a:rPr>
              <a:t>ω</a:t>
            </a:r>
            <a:r>
              <a:rPr lang="en-US" dirty="0" smtClean="0">
                <a:solidFill>
                  <a:schemeClr val="hlink"/>
                </a:solidFill>
                <a:latin typeface="Lucida Grande" charset="0"/>
                <a:ea typeface="ＭＳ Ｐゴシック" charset="-128"/>
                <a:cs typeface="ＭＳ Ｐゴシック" charset="-128"/>
                <a:sym typeface="Symbol" charset="2"/>
              </a:rPr>
              <a:t>) </a:t>
            </a:r>
          </a:p>
          <a:p>
            <a:pPr marL="514350" indent="-514350" algn="l"/>
            <a:endParaRPr lang="en-US" sz="2800" dirty="0" smtClean="0">
              <a:latin typeface="Lucida Grande" charset="0"/>
              <a:ea typeface="ＭＳ Ｐゴシック" charset="-128"/>
              <a:cs typeface="ＭＳ Ｐゴシック" charset="-128"/>
              <a:sym typeface="Symbol" charset="2"/>
            </a:endParaRPr>
          </a:p>
        </p:txBody>
      </p:sp>
      <p:graphicFrame>
        <p:nvGraphicFramePr>
          <p:cNvPr id="102403" name="Object 3"/>
          <p:cNvGraphicFramePr>
            <a:graphicFrameLocks noChangeAspect="1"/>
          </p:cNvGraphicFramePr>
          <p:nvPr/>
        </p:nvGraphicFramePr>
        <p:xfrm>
          <a:off x="486834" y="1472142"/>
          <a:ext cx="4521200" cy="1374775"/>
        </p:xfrm>
        <a:graphic>
          <a:graphicData uri="http://schemas.openxmlformats.org/presentationml/2006/ole">
            <mc:AlternateContent xmlns:mc="http://schemas.openxmlformats.org/markup-compatibility/2006">
              <mc:Choice xmlns:v="urn:schemas-microsoft-com:vml" Requires="v">
                <p:oleObj spid="_x0000_s142340" name="Equation" r:id="rId4" imgW="1460500" imgH="444500" progId="Equation.3">
                  <p:embed/>
                </p:oleObj>
              </mc:Choice>
              <mc:Fallback>
                <p:oleObj name="Equation" r:id="rId4" imgW="14605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834" y="1472142"/>
                        <a:ext cx="4521200" cy="137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 name="TextBox 6"/>
          <p:cNvSpPr txBox="1">
            <a:spLocks noChangeArrowheads="1"/>
          </p:cNvSpPr>
          <p:nvPr/>
        </p:nvSpPr>
        <p:spPr bwMode="auto">
          <a:xfrm>
            <a:off x="0" y="6143625"/>
            <a:ext cx="184666" cy="461665"/>
          </a:xfrm>
          <a:prstGeom prst="rect">
            <a:avLst/>
          </a:prstGeom>
          <a:noFill/>
          <a:ln w="9525">
            <a:noFill/>
            <a:miter lim="800000"/>
            <a:headEnd/>
            <a:tailEnd/>
          </a:ln>
        </p:spPr>
        <p:txBody>
          <a:bodyPr wrap="none">
            <a:prstTxWarp prst="textNoShape">
              <a:avLst/>
            </a:prstTxWarp>
            <a:spAutoFit/>
          </a:bodyPr>
          <a:lstStyle/>
          <a:p>
            <a:endParaRPr lang="en-US">
              <a:solidFill>
                <a:srgbClr val="000000"/>
              </a:solidFill>
            </a:endParaRPr>
          </a:p>
        </p:txBody>
      </p:sp>
      <p:sp>
        <p:nvSpPr>
          <p:cNvPr id="8" name="Slide Number Placeholder 1"/>
          <p:cNvSpPr>
            <a:spLocks noGrp="1"/>
          </p:cNvSpPr>
          <p:nvPr>
            <p:ph type="sldNum" sz="quarter" idx="12"/>
          </p:nvPr>
        </p:nvSpPr>
        <p:spPr>
          <a:xfrm>
            <a:off x="6468531" y="6228288"/>
            <a:ext cx="2133600" cy="476250"/>
          </a:xfrm>
        </p:spPr>
        <p:txBody>
          <a:bodyPr/>
          <a:lstStyle/>
          <a:p>
            <a:pPr>
              <a:defRPr/>
            </a:pPr>
            <a:fld id="{28E9A3FF-79B7-504C-B659-7D19FB5634D4}" type="slidenum">
              <a:rPr lang="en-US">
                <a:solidFill>
                  <a:srgbClr val="000000"/>
                </a:solidFill>
              </a:rPr>
              <a:pPr>
                <a:defRPr/>
              </a:pPr>
              <a:t>106</a:t>
            </a:fld>
            <a:endParaRPr lang="en-US">
              <a:solidFill>
                <a:srgbClr val="000000"/>
              </a:solidFill>
            </a:endParaRPr>
          </a:p>
        </p:txBody>
      </p:sp>
      <p:sp>
        <p:nvSpPr>
          <p:cNvPr id="9" name="TextBox 8"/>
          <p:cNvSpPr txBox="1"/>
          <p:nvPr/>
        </p:nvSpPr>
        <p:spPr>
          <a:xfrm>
            <a:off x="0" y="5473005"/>
            <a:ext cx="7101840" cy="1384995"/>
          </a:xfrm>
          <a:prstGeom prst="rect">
            <a:avLst/>
          </a:prstGeom>
          <a:noFill/>
        </p:spPr>
        <p:txBody>
          <a:bodyPr wrap="none" rtlCol="0">
            <a:spAutoFit/>
          </a:bodyPr>
          <a:lstStyle/>
          <a:p>
            <a:r>
              <a:rPr lang="en-US" sz="2800" smtClean="0">
                <a:solidFill>
                  <a:srgbClr val="000000"/>
                </a:solidFill>
                <a:latin typeface="Times New Roman"/>
                <a:ea typeface="ＭＳ Ｐゴシック" charset="-128"/>
                <a:cs typeface="Times New Roman"/>
                <a:sym typeface="Symbol" charset="2"/>
              </a:rPr>
              <a:t>Challenge: What changes if T</a:t>
            </a:r>
            <a:r>
              <a:rPr lang="en-US" sz="2800" baseline="-25000" smtClean="0">
                <a:solidFill>
                  <a:srgbClr val="000000"/>
                </a:solidFill>
                <a:latin typeface="Times New Roman"/>
                <a:ea typeface="ＭＳ Ｐゴシック" charset="-128"/>
                <a:cs typeface="Times New Roman"/>
                <a:sym typeface="Symbol" charset="2"/>
              </a:rPr>
              <a:t>0</a:t>
            </a:r>
            <a:r>
              <a:rPr lang="en-US" sz="2800" smtClean="0">
                <a:solidFill>
                  <a:srgbClr val="000000"/>
                </a:solidFill>
                <a:latin typeface="Times New Roman"/>
                <a:ea typeface="ＭＳ Ｐゴシック" charset="-128"/>
                <a:cs typeface="Times New Roman"/>
                <a:sym typeface="Symbol" charset="2"/>
              </a:rPr>
              <a:t> is very SMALL? </a:t>
            </a:r>
            <a:br>
              <a:rPr lang="en-US" sz="2800" smtClean="0">
                <a:solidFill>
                  <a:srgbClr val="000000"/>
                </a:solidFill>
                <a:latin typeface="Times New Roman"/>
                <a:ea typeface="ＭＳ Ｐゴシック" charset="-128"/>
                <a:cs typeface="Times New Roman"/>
                <a:sym typeface="Symbol" charset="2"/>
              </a:rPr>
            </a:br>
            <a:r>
              <a:rPr lang="en-US" sz="2800">
                <a:solidFill>
                  <a:srgbClr val="000000"/>
                </a:solidFill>
                <a:latin typeface="Times New Roman"/>
                <a:ea typeface="Times New Roman" charset="0"/>
                <a:cs typeface="Times New Roman"/>
                <a:sym typeface="Symbol" charset="2"/>
              </a:rPr>
              <a:t>How about if  </a:t>
            </a:r>
            <a:r>
              <a:rPr lang="en-US" sz="2800" smtClean="0">
                <a:solidFill>
                  <a:srgbClr val="000000"/>
                </a:solidFill>
                <a:latin typeface="Times New Roman"/>
                <a:ea typeface="ＭＳ Ｐゴシック" charset="-128"/>
                <a:cs typeface="Times New Roman"/>
                <a:sym typeface="Symbol" charset="2"/>
              </a:rPr>
              <a:t>T</a:t>
            </a:r>
            <a:r>
              <a:rPr lang="en-US" sz="2800" baseline="-25000" smtClean="0">
                <a:solidFill>
                  <a:srgbClr val="000000"/>
                </a:solidFill>
                <a:latin typeface="Times New Roman"/>
                <a:ea typeface="ＭＳ Ｐゴシック" charset="-128"/>
                <a:cs typeface="Times New Roman"/>
                <a:sym typeface="Symbol" charset="2"/>
              </a:rPr>
              <a:t>0</a:t>
            </a:r>
            <a:r>
              <a:rPr lang="en-US" sz="2800">
                <a:solidFill>
                  <a:srgbClr val="000000"/>
                </a:solidFill>
                <a:latin typeface="Times New Roman"/>
                <a:ea typeface="Times New Roman" charset="0"/>
                <a:cs typeface="Times New Roman"/>
                <a:sym typeface="Symbol" charset="2"/>
              </a:rPr>
              <a:t> is very LARGE?</a:t>
            </a:r>
            <a:endParaRPr lang="en-US" sz="2800">
              <a:solidFill>
                <a:srgbClr val="000000"/>
              </a:solidFill>
              <a:latin typeface="Times New Roman"/>
              <a:ea typeface="Times New Roman" charset="0"/>
              <a:cs typeface="Times New Roman"/>
            </a:endParaRPr>
          </a:p>
          <a:p>
            <a:endParaRPr lang="en-US" sz="2800">
              <a:solidFill>
                <a:srgbClr val="000000"/>
              </a:solidFill>
            </a:endParaRPr>
          </a:p>
        </p:txBody>
      </p:sp>
      <p:graphicFrame>
        <p:nvGraphicFramePr>
          <p:cNvPr id="1865737" name="Object 9"/>
          <p:cNvGraphicFramePr>
            <a:graphicFrameLocks noChangeAspect="1"/>
          </p:cNvGraphicFramePr>
          <p:nvPr/>
        </p:nvGraphicFramePr>
        <p:xfrm>
          <a:off x="1485368" y="2956989"/>
          <a:ext cx="2516187" cy="1219200"/>
        </p:xfrm>
        <a:graphic>
          <a:graphicData uri="http://schemas.openxmlformats.org/presentationml/2006/ole">
            <mc:AlternateContent xmlns:mc="http://schemas.openxmlformats.org/markup-compatibility/2006">
              <mc:Choice xmlns:v="urn:schemas-microsoft-com:vml" Requires="v">
                <p:oleObj spid="_x0000_s142341" name="Equation" r:id="rId6" imgW="812800" imgH="393700" progId="Equation.3">
                  <p:embed/>
                </p:oleObj>
              </mc:Choice>
              <mc:Fallback>
                <p:oleObj name="Equation" r:id="rId6" imgW="812800" imgH="393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5368" y="2956989"/>
                        <a:ext cx="2516187"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 name="Object 12"/>
          <p:cNvGraphicFramePr>
            <a:graphicFrameLocks noChangeAspect="1"/>
          </p:cNvGraphicFramePr>
          <p:nvPr/>
        </p:nvGraphicFramePr>
        <p:xfrm>
          <a:off x="6113463" y="1682750"/>
          <a:ext cx="2743200" cy="2057400"/>
        </p:xfrm>
        <a:graphic>
          <a:graphicData uri="http://schemas.openxmlformats.org/presentationml/2006/ole">
            <mc:AlternateContent xmlns:mc="http://schemas.openxmlformats.org/markup-compatibility/2006">
              <mc:Choice xmlns:v="urn:schemas-microsoft-com:vml" Requires="v">
                <p:oleObj spid="_x0000_s142342" name="Picture" r:id="rId8" imgW="2743200" imgH="2057400" progId="Word.Picture.8">
                  <p:embed/>
                </p:oleObj>
              </mc:Choice>
              <mc:Fallback>
                <p:oleObj name="Picture" r:id="rId8" imgW="2743200" imgH="2057400" progId="Word.Picture.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3463" y="1682750"/>
                        <a:ext cx="27432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7" name="Picture 6"/>
          <p:cNvPicPr>
            <a:picLocks noChangeAspect="1"/>
          </p:cNvPicPr>
          <p:nvPr/>
        </p:nvPicPr>
        <p:blipFill>
          <a:blip r:embed="rId4"/>
          <a:srcRect/>
          <a:stretch>
            <a:fillRect/>
          </a:stretch>
        </p:blipFill>
        <p:spPr bwMode="auto">
          <a:xfrm>
            <a:off x="2070100" y="2783409"/>
            <a:ext cx="5003800" cy="2070100"/>
          </a:xfrm>
          <a:prstGeom prst="rect">
            <a:avLst/>
          </a:prstGeom>
          <a:noFill/>
          <a:ln w="9525">
            <a:noFill/>
            <a:miter lim="800000"/>
            <a:headEnd/>
            <a:tailEnd/>
          </a:ln>
        </p:spPr>
      </p:pic>
      <p:sp>
        <p:nvSpPr>
          <p:cNvPr id="108548" name="Title 1"/>
          <p:cNvSpPr>
            <a:spLocks noGrp="1"/>
          </p:cNvSpPr>
          <p:nvPr>
            <p:ph type="title"/>
          </p:nvPr>
        </p:nvSpPr>
        <p:spPr>
          <a:xfrm>
            <a:off x="685800" y="190500"/>
            <a:ext cx="8458200" cy="1101725"/>
          </a:xfrm>
        </p:spPr>
        <p:txBody>
          <a:bodyPr/>
          <a:lstStyle/>
          <a:p>
            <a:r>
              <a:rPr lang="en-US" sz="3200" smtClean="0">
                <a:solidFill>
                  <a:schemeClr val="tx1"/>
                </a:solidFill>
              </a:rPr>
              <a:t>Consider the function f(x) </a:t>
            </a:r>
            <a:br>
              <a:rPr lang="en-US" sz="3200" smtClean="0">
                <a:solidFill>
                  <a:schemeClr val="tx1"/>
                </a:solidFill>
              </a:rPr>
            </a:br>
            <a:r>
              <a:rPr lang="en-US" sz="3200" smtClean="0">
                <a:solidFill>
                  <a:schemeClr val="tx1"/>
                </a:solidFill>
              </a:rPr>
              <a:t>which is a sin wave of length L</a:t>
            </a:r>
            <a:r>
              <a:rPr lang="en-US" smtClean="0">
                <a:solidFill>
                  <a:schemeClr val="tx1"/>
                </a:solidFill>
              </a:rPr>
              <a:t>.</a:t>
            </a:r>
          </a:p>
        </p:txBody>
      </p:sp>
      <p:sp>
        <p:nvSpPr>
          <p:cNvPr id="108549" name="Content Placeholder 2"/>
          <p:cNvSpPr>
            <a:spLocks noGrp="1"/>
          </p:cNvSpPr>
          <p:nvPr>
            <p:ph idx="1"/>
          </p:nvPr>
        </p:nvSpPr>
        <p:spPr>
          <a:xfrm>
            <a:off x="130175" y="4819114"/>
            <a:ext cx="8869363" cy="1547820"/>
          </a:xfrm>
        </p:spPr>
        <p:txBody>
          <a:bodyPr/>
          <a:lstStyle/>
          <a:p>
            <a:r>
              <a:rPr lang="en-US" smtClean="0">
                <a:solidFill>
                  <a:schemeClr val="accent2"/>
                </a:solidFill>
                <a:latin typeface="Lucida Grande" charset="0"/>
                <a:cs typeface="ヒラギノ角ゴ Pro W3" charset="-128"/>
              </a:rPr>
              <a:t>Which statement is closest to the truth?</a:t>
            </a:r>
          </a:p>
          <a:p>
            <a:pPr>
              <a:buFontTx/>
              <a:buAutoNum type="alphaUcParenR"/>
            </a:pPr>
            <a:r>
              <a:rPr lang="en-US" smtClean="0">
                <a:latin typeface="Lucida Grande" charset="0"/>
                <a:cs typeface="ヒラギノ角ゴ Pro W3" charset="-128"/>
              </a:rPr>
              <a:t> f(x) has a single well-defined wavelength</a:t>
            </a:r>
          </a:p>
          <a:p>
            <a:pPr>
              <a:buFontTx/>
              <a:buAutoNum type="alphaUcParenR"/>
            </a:pPr>
            <a:r>
              <a:rPr lang="en-US" smtClean="0">
                <a:latin typeface="Lucida Grande" charset="0"/>
                <a:cs typeface="ヒラギノ角ゴ Pro W3" charset="-128"/>
              </a:rPr>
              <a:t> f(x) is made up of a range of wavelengths</a:t>
            </a:r>
            <a:endParaRPr lang="en-US">
              <a:latin typeface="Lucida Grande" charset="0"/>
              <a:cs typeface="ヒラギノ角ゴ Pro W3" charset="-128"/>
            </a:endParaRPr>
          </a:p>
        </p:txBody>
      </p:sp>
      <p:sp>
        <p:nvSpPr>
          <p:cNvPr id="108550" name="TextBox 4"/>
          <p:cNvSpPr txBox="1">
            <a:spLocks noChangeArrowheads="1"/>
          </p:cNvSpPr>
          <p:nvPr/>
        </p:nvSpPr>
        <p:spPr bwMode="auto">
          <a:xfrm>
            <a:off x="0" y="6642100"/>
            <a:ext cx="303213" cy="215900"/>
          </a:xfrm>
          <a:prstGeom prst="rect">
            <a:avLst/>
          </a:prstGeom>
          <a:noFill/>
          <a:ln w="9525">
            <a:noFill/>
            <a:miter lim="800000"/>
            <a:headEnd/>
            <a:tailEnd/>
          </a:ln>
        </p:spPr>
        <p:txBody>
          <a:bodyPr>
            <a:prstTxWarp prst="textNoShape">
              <a:avLst/>
            </a:prstTxWarp>
            <a:spAutoFit/>
          </a:bodyPr>
          <a:lstStyle/>
          <a:p>
            <a:r>
              <a:rPr lang="en-US" sz="800">
                <a:solidFill>
                  <a:srgbClr val="000000"/>
                </a:solidFill>
              </a:rPr>
              <a:t>42</a:t>
            </a:r>
          </a:p>
        </p:txBody>
      </p:sp>
      <p:graphicFrame>
        <p:nvGraphicFramePr>
          <p:cNvPr id="108546" name="Object 2"/>
          <p:cNvGraphicFramePr>
            <a:graphicFrameLocks noChangeAspect="1"/>
          </p:cNvGraphicFramePr>
          <p:nvPr/>
        </p:nvGraphicFramePr>
        <p:xfrm>
          <a:off x="1855788" y="1395413"/>
          <a:ext cx="5427662" cy="1503362"/>
        </p:xfrm>
        <a:graphic>
          <a:graphicData uri="http://schemas.openxmlformats.org/presentationml/2006/ole">
            <mc:AlternateContent xmlns:mc="http://schemas.openxmlformats.org/markup-compatibility/2006">
              <mc:Choice xmlns:v="urn:schemas-microsoft-com:vml" Requires="v">
                <p:oleObj spid="_x0000_s143362" name="Equation" r:id="rId5" imgW="1930400" imgH="533400" progId="Equation.3">
                  <p:embed/>
                </p:oleObj>
              </mc:Choice>
              <mc:Fallback>
                <p:oleObj name="Equation" r:id="rId5" imgW="1930400" imgH="533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5788" y="1395413"/>
                        <a:ext cx="5427662" cy="1503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108</a:t>
            </a:fld>
            <a:endParaRPr lang="en-US">
              <a:solidFill>
                <a:srgbClr val="000000"/>
              </a:solidFill>
            </a:endParaRPr>
          </a:p>
        </p:txBody>
      </p:sp>
      <p:sp>
        <p:nvSpPr>
          <p:cNvPr id="3" name="TextBox 2"/>
          <p:cNvSpPr txBox="1"/>
          <p:nvPr/>
        </p:nvSpPr>
        <p:spPr>
          <a:xfrm>
            <a:off x="101598" y="406400"/>
            <a:ext cx="8805917" cy="954107"/>
          </a:xfrm>
          <a:prstGeom prst="rect">
            <a:avLst/>
          </a:prstGeom>
          <a:noFill/>
        </p:spPr>
        <p:txBody>
          <a:bodyPr wrap="none" rtlCol="0">
            <a:spAutoFit/>
          </a:bodyPr>
          <a:lstStyle/>
          <a:p>
            <a:r>
              <a:rPr lang="en-US" sz="2800">
                <a:solidFill>
                  <a:srgbClr val="000000"/>
                </a:solidFill>
                <a:latin typeface="Arial"/>
                <a:ea typeface="Wingdings"/>
                <a:cs typeface="Wingdings"/>
              </a:rPr>
              <a:t>What is the Fourier transform of a Dirac delta function, </a:t>
            </a:r>
          </a:p>
          <a:p>
            <a:r>
              <a:rPr lang="en-US" sz="2800">
                <a:solidFill>
                  <a:srgbClr val="000000"/>
                </a:solidFill>
                <a:latin typeface="Arial"/>
                <a:ea typeface="Wingdings"/>
                <a:cs typeface="Wingdings"/>
              </a:rPr>
              <a:t>f(t)=δ(t)?</a:t>
            </a:r>
            <a:endParaRPr lang="en-US" sz="2800">
              <a:solidFill>
                <a:srgbClr val="000000"/>
              </a:solidFill>
            </a:endParaRPr>
          </a:p>
        </p:txBody>
      </p:sp>
      <p:sp>
        <p:nvSpPr>
          <p:cNvPr id="5" name="TextBox 4"/>
          <p:cNvSpPr txBox="1"/>
          <p:nvPr/>
        </p:nvSpPr>
        <p:spPr>
          <a:xfrm>
            <a:off x="1100667" y="3725333"/>
            <a:ext cx="1428596" cy="2246769"/>
          </a:xfrm>
          <a:prstGeom prst="rect">
            <a:avLst/>
          </a:prstGeom>
          <a:noFill/>
        </p:spPr>
        <p:txBody>
          <a:bodyPr wrap="none" rtlCol="0">
            <a:spAutoFit/>
          </a:bodyPr>
          <a:lstStyle/>
          <a:p>
            <a:pPr marL="514350" indent="-514350">
              <a:buFontTx/>
              <a:buAutoNum type="alphaUcParenR"/>
            </a:pPr>
            <a:r>
              <a:rPr lang="en-US" sz="2800" dirty="0">
                <a:solidFill>
                  <a:srgbClr val="000000"/>
                </a:solidFill>
              </a:rPr>
              <a:t>0</a:t>
            </a:r>
          </a:p>
          <a:p>
            <a:pPr marL="514350" indent="-514350">
              <a:buFontTx/>
              <a:buAutoNum type="alphaUcParenR"/>
            </a:pPr>
            <a:r>
              <a:rPr lang="en-US" sz="2800" dirty="0">
                <a:solidFill>
                  <a:srgbClr val="000000"/>
                </a:solidFill>
              </a:rPr>
              <a:t>∞</a:t>
            </a:r>
          </a:p>
          <a:p>
            <a:pPr marL="514350" indent="-514350">
              <a:buFontTx/>
              <a:buAutoNum type="alphaUcParenR"/>
            </a:pPr>
            <a:r>
              <a:rPr lang="en-US" sz="2800" dirty="0">
                <a:solidFill>
                  <a:srgbClr val="000000"/>
                </a:solidFill>
              </a:rPr>
              <a:t>1</a:t>
            </a:r>
          </a:p>
          <a:p>
            <a:pPr marL="514350" indent="-514350">
              <a:buFontTx/>
              <a:buAutoNum type="alphaUcParenR"/>
            </a:pPr>
            <a:r>
              <a:rPr lang="en-US" sz="2800" dirty="0">
                <a:solidFill>
                  <a:srgbClr val="000000"/>
                </a:solidFill>
              </a:rPr>
              <a:t>1/2π</a:t>
            </a:r>
          </a:p>
          <a:p>
            <a:pPr marL="514350" indent="-514350">
              <a:buFontTx/>
              <a:buAutoNum type="alphaUcParenR"/>
            </a:pPr>
            <a:r>
              <a:rPr lang="en-US" sz="2800" dirty="0">
                <a:solidFill>
                  <a:srgbClr val="000000"/>
                </a:solidFill>
              </a:rPr>
              <a:t>e</a:t>
            </a:r>
            <a:r>
              <a:rPr lang="en-US" sz="2800" baseline="30000" dirty="0">
                <a:solidFill>
                  <a:srgbClr val="000000"/>
                </a:solidFill>
              </a:rPr>
              <a:t>-</a:t>
            </a:r>
            <a:r>
              <a:rPr lang="en-US" sz="2800" baseline="30000" dirty="0" err="1">
                <a:solidFill>
                  <a:srgbClr val="000000"/>
                </a:solidFill>
              </a:rPr>
              <a:t>iω</a:t>
            </a:r>
            <a:endParaRPr lang="en-US" sz="2800" dirty="0">
              <a:solidFill>
                <a:srgbClr val="000000"/>
              </a:solidFill>
            </a:endParaRPr>
          </a:p>
        </p:txBody>
      </p:sp>
      <p:graphicFrame>
        <p:nvGraphicFramePr>
          <p:cNvPr id="1856514" name="Object 2"/>
          <p:cNvGraphicFramePr>
            <a:graphicFrameLocks noChangeAspect="1"/>
          </p:cNvGraphicFramePr>
          <p:nvPr/>
        </p:nvGraphicFramePr>
        <p:xfrm>
          <a:off x="1216025" y="1309688"/>
          <a:ext cx="4521200" cy="2003425"/>
        </p:xfrm>
        <a:graphic>
          <a:graphicData uri="http://schemas.openxmlformats.org/presentationml/2006/ole">
            <mc:AlternateContent xmlns:mc="http://schemas.openxmlformats.org/markup-compatibility/2006">
              <mc:Choice xmlns:v="urn:schemas-microsoft-com:vml" Requires="v">
                <p:oleObj spid="_x0000_s144386" name="Equation" r:id="rId4" imgW="1460500" imgH="647700" progId="Equation.3">
                  <p:embed/>
                </p:oleObj>
              </mc:Choice>
              <mc:Fallback>
                <p:oleObj name="Equation" r:id="rId4" imgW="1460500" imgH="647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6025" y="1309688"/>
                        <a:ext cx="4521200" cy="200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109</a:t>
            </a:fld>
            <a:endParaRPr lang="en-US">
              <a:solidFill>
                <a:srgbClr val="000000"/>
              </a:solidFill>
            </a:endParaRPr>
          </a:p>
        </p:txBody>
      </p:sp>
      <p:sp>
        <p:nvSpPr>
          <p:cNvPr id="3" name="TextBox 2"/>
          <p:cNvSpPr txBox="1"/>
          <p:nvPr/>
        </p:nvSpPr>
        <p:spPr>
          <a:xfrm>
            <a:off x="101598" y="406400"/>
            <a:ext cx="8805917" cy="954107"/>
          </a:xfrm>
          <a:prstGeom prst="rect">
            <a:avLst/>
          </a:prstGeom>
          <a:noFill/>
        </p:spPr>
        <p:txBody>
          <a:bodyPr wrap="none" rtlCol="0">
            <a:spAutoFit/>
          </a:bodyPr>
          <a:lstStyle/>
          <a:p>
            <a:r>
              <a:rPr lang="en-US" sz="2800">
                <a:solidFill>
                  <a:srgbClr val="000000"/>
                </a:solidFill>
                <a:latin typeface="Arial"/>
                <a:ea typeface="Wingdings"/>
                <a:cs typeface="Wingdings"/>
              </a:rPr>
              <a:t>What is the Fourier transform of a Dirac delta function, </a:t>
            </a:r>
          </a:p>
          <a:p>
            <a:r>
              <a:rPr lang="en-US" sz="2800">
                <a:solidFill>
                  <a:srgbClr val="000000"/>
                </a:solidFill>
                <a:latin typeface="Arial"/>
                <a:ea typeface="Wingdings"/>
                <a:cs typeface="Wingdings"/>
              </a:rPr>
              <a:t>f(t)=δ(t-t</a:t>
            </a:r>
            <a:r>
              <a:rPr lang="en-US" sz="2800" baseline="-25000">
                <a:solidFill>
                  <a:srgbClr val="000000"/>
                </a:solidFill>
                <a:latin typeface="Arial"/>
                <a:ea typeface="Wingdings"/>
                <a:cs typeface="Wingdings"/>
              </a:rPr>
              <a:t>0</a:t>
            </a:r>
            <a:r>
              <a:rPr lang="en-US" sz="2800">
                <a:solidFill>
                  <a:srgbClr val="000000"/>
                </a:solidFill>
                <a:latin typeface="Arial"/>
                <a:ea typeface="Wingdings"/>
                <a:cs typeface="Wingdings"/>
              </a:rPr>
              <a:t>)?</a:t>
            </a:r>
            <a:endParaRPr lang="en-US" sz="2800">
              <a:solidFill>
                <a:srgbClr val="000000"/>
              </a:solidFill>
            </a:endParaRPr>
          </a:p>
        </p:txBody>
      </p:sp>
      <p:graphicFrame>
        <p:nvGraphicFramePr>
          <p:cNvPr id="1856514" name="Object 2"/>
          <p:cNvGraphicFramePr>
            <a:graphicFrameLocks noChangeAspect="1"/>
          </p:cNvGraphicFramePr>
          <p:nvPr/>
        </p:nvGraphicFramePr>
        <p:xfrm>
          <a:off x="2536825" y="954088"/>
          <a:ext cx="4521200" cy="2003425"/>
        </p:xfrm>
        <a:graphic>
          <a:graphicData uri="http://schemas.openxmlformats.org/presentationml/2006/ole">
            <mc:AlternateContent xmlns:mc="http://schemas.openxmlformats.org/markup-compatibility/2006">
              <mc:Choice xmlns:v="urn:schemas-microsoft-com:vml" Requires="v">
                <p:oleObj spid="_x0000_s145411" name="Equation" r:id="rId4" imgW="1460500" imgH="647700" progId="Equation.3">
                  <p:embed/>
                </p:oleObj>
              </mc:Choice>
              <mc:Fallback>
                <p:oleObj name="Equation" r:id="rId4" imgW="1460500" imgH="647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6825" y="954088"/>
                        <a:ext cx="4521200" cy="200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Content Placeholder 2"/>
          <p:cNvSpPr txBox="1">
            <a:spLocks/>
          </p:cNvSpPr>
          <p:nvPr/>
        </p:nvSpPr>
        <p:spPr bwMode="auto">
          <a:xfrm>
            <a:off x="331788" y="5933546"/>
            <a:ext cx="8812212" cy="9244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indent="-742950" eaLnBrk="0" hangingPunct="0">
              <a:spcBef>
                <a:spcPct val="20000"/>
              </a:spcBef>
              <a:defRPr/>
            </a:pPr>
            <a:r>
              <a:rPr lang="en-US" sz="3600" kern="0" smtClean="0">
                <a:solidFill>
                  <a:srgbClr val="000000"/>
                </a:solidFill>
                <a:latin typeface="Times New Roman" charset="0"/>
                <a:cs typeface="ヒラギノ角ゴ Pro W3" charset="-128"/>
              </a:rPr>
              <a:t>E)  Something else...</a:t>
            </a:r>
          </a:p>
        </p:txBody>
      </p:sp>
      <p:graphicFrame>
        <p:nvGraphicFramePr>
          <p:cNvPr id="10" name="Object 6"/>
          <p:cNvGraphicFramePr>
            <a:graphicFrameLocks noChangeAspect="1"/>
          </p:cNvGraphicFramePr>
          <p:nvPr/>
        </p:nvGraphicFramePr>
        <p:xfrm>
          <a:off x="384176" y="2961746"/>
          <a:ext cx="6921500" cy="2649537"/>
        </p:xfrm>
        <a:graphic>
          <a:graphicData uri="http://schemas.openxmlformats.org/presentationml/2006/ole">
            <mc:AlternateContent xmlns:mc="http://schemas.openxmlformats.org/markup-compatibility/2006">
              <mc:Choice xmlns:v="urn:schemas-microsoft-com:vml" Requires="v">
                <p:oleObj spid="_x0000_s145412" name="Equation" r:id="rId6" imgW="2032000" imgH="774700" progId="Equation.3">
                  <p:embed/>
                </p:oleObj>
              </mc:Choice>
              <mc:Fallback>
                <p:oleObj name="Equation" r:id="rId6" imgW="2032000" imgH="774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176" y="2961746"/>
                        <a:ext cx="6921500" cy="2649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11</a:t>
            </a:fld>
            <a:endParaRPr lang="en-US">
              <a:solidFill>
                <a:srgbClr val="000000"/>
              </a:solidFill>
            </a:endParaRPr>
          </a:p>
        </p:txBody>
      </p:sp>
      <p:graphicFrame>
        <p:nvGraphicFramePr>
          <p:cNvPr id="1837058" name="Object 2"/>
          <p:cNvGraphicFramePr>
            <a:graphicFrameLocks noChangeAspect="1"/>
          </p:cNvGraphicFramePr>
          <p:nvPr>
            <p:extLst>
              <p:ext uri="{D42A27DB-BD31-4B8C-83A1-F6EECF244321}">
                <p14:modId xmlns:p14="http://schemas.microsoft.com/office/powerpoint/2010/main" val="86252795"/>
              </p:ext>
            </p:extLst>
          </p:nvPr>
        </p:nvGraphicFramePr>
        <p:xfrm>
          <a:off x="241830" y="812800"/>
          <a:ext cx="7577137" cy="1463675"/>
        </p:xfrm>
        <a:graphic>
          <a:graphicData uri="http://schemas.openxmlformats.org/presentationml/2006/ole">
            <mc:AlternateContent xmlns:mc="http://schemas.openxmlformats.org/markup-compatibility/2006">
              <mc:Choice xmlns:v="urn:schemas-microsoft-com:vml" Requires="v">
                <p:oleObj spid="_x0000_s50195" name="Equation" r:id="rId4" imgW="2324100" imgH="431800" progId="Equation.3">
                  <p:embed/>
                </p:oleObj>
              </mc:Choice>
              <mc:Fallback>
                <p:oleObj name="Equation" r:id="rId4" imgW="2324100" imgH="431800" progId="Equation.3">
                  <p:embed/>
                  <p:pic>
                    <p:nvPicPr>
                      <p:cNvPr id="0" name=""/>
                      <p:cNvPicPr>
                        <a:picLocks noChangeAspect="1" noChangeArrowheads="1"/>
                      </p:cNvPicPr>
                      <p:nvPr/>
                    </p:nvPicPr>
                    <p:blipFill>
                      <a:blip r:embed="rId5"/>
                      <a:srcRect/>
                      <a:stretch>
                        <a:fillRect/>
                      </a:stretch>
                    </p:blipFill>
                    <p:spPr bwMode="auto">
                      <a:xfrm>
                        <a:off x="241830" y="812800"/>
                        <a:ext cx="7577137" cy="146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TextBox 2"/>
          <p:cNvSpPr txBox="1"/>
          <p:nvPr/>
        </p:nvSpPr>
        <p:spPr>
          <a:xfrm>
            <a:off x="169334" y="203200"/>
            <a:ext cx="8483599" cy="584776"/>
          </a:xfrm>
          <a:prstGeom prst="rect">
            <a:avLst/>
          </a:prstGeom>
          <a:noFill/>
        </p:spPr>
        <p:txBody>
          <a:bodyPr wrap="square" rtlCol="0">
            <a:spAutoFit/>
          </a:bodyPr>
          <a:lstStyle/>
          <a:p>
            <a:r>
              <a:rPr lang="en-US" sz="3200" dirty="0" smtClean="0"/>
              <a:t>If f(t) is neither even nor odd, it’s still easy:</a:t>
            </a:r>
          </a:p>
        </p:txBody>
      </p:sp>
      <p:graphicFrame>
        <p:nvGraphicFramePr>
          <p:cNvPr id="5" name="Object 9"/>
          <p:cNvGraphicFramePr>
            <a:graphicFrameLocks noChangeAspect="1"/>
          </p:cNvGraphicFramePr>
          <p:nvPr>
            <p:extLst>
              <p:ext uri="{D42A27DB-BD31-4B8C-83A1-F6EECF244321}">
                <p14:modId xmlns:p14="http://schemas.microsoft.com/office/powerpoint/2010/main" val="752590178"/>
              </p:ext>
            </p:extLst>
          </p:nvPr>
        </p:nvGraphicFramePr>
        <p:xfrm>
          <a:off x="821797" y="2259541"/>
          <a:ext cx="6443662" cy="4494213"/>
        </p:xfrm>
        <a:graphic>
          <a:graphicData uri="http://schemas.openxmlformats.org/presentationml/2006/ole">
            <mc:AlternateContent xmlns:mc="http://schemas.openxmlformats.org/markup-compatibility/2006">
              <mc:Choice xmlns:v="urn:schemas-microsoft-com:vml" Requires="v">
                <p:oleObj spid="_x0000_s50196" name="Equation" r:id="rId6" imgW="2159000" imgH="1447800" progId="Equation.3">
                  <p:embed/>
                </p:oleObj>
              </mc:Choice>
              <mc:Fallback>
                <p:oleObj name="Equation" r:id="rId6" imgW="2159000" imgH="1447800" progId="Equation.3">
                  <p:embed/>
                  <p:pic>
                    <p:nvPicPr>
                      <p:cNvPr id="0" name=""/>
                      <p:cNvPicPr>
                        <a:picLocks noChangeAspect="1" noChangeArrowheads="1"/>
                      </p:cNvPicPr>
                      <p:nvPr/>
                    </p:nvPicPr>
                    <p:blipFill>
                      <a:blip r:embed="rId7"/>
                      <a:srcRect/>
                      <a:stretch>
                        <a:fillRect/>
                      </a:stretch>
                    </p:blipFill>
                    <p:spPr bwMode="auto">
                      <a:xfrm>
                        <a:off x="821797" y="2259541"/>
                        <a:ext cx="6443662" cy="4494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36232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110</a:t>
            </a:fld>
            <a:endParaRPr lang="en-US">
              <a:solidFill>
                <a:srgbClr val="000000"/>
              </a:solidFill>
            </a:endParaRPr>
          </a:p>
        </p:txBody>
      </p:sp>
      <p:sp>
        <p:nvSpPr>
          <p:cNvPr id="3" name="TextBox 2"/>
          <p:cNvSpPr txBox="1"/>
          <p:nvPr/>
        </p:nvSpPr>
        <p:spPr>
          <a:xfrm>
            <a:off x="101598" y="406400"/>
            <a:ext cx="4057521" cy="1384995"/>
          </a:xfrm>
          <a:prstGeom prst="rect">
            <a:avLst/>
          </a:prstGeom>
          <a:noFill/>
        </p:spPr>
        <p:txBody>
          <a:bodyPr wrap="none" rtlCol="0">
            <a:spAutoFit/>
          </a:bodyPr>
          <a:lstStyle/>
          <a:p>
            <a:endParaRPr lang="en-US" sz="2800">
              <a:solidFill>
                <a:srgbClr val="000000"/>
              </a:solidFill>
              <a:latin typeface="Arial"/>
              <a:ea typeface="Wingdings"/>
              <a:cs typeface="Wingdings"/>
            </a:endParaRPr>
          </a:p>
          <a:p>
            <a:endParaRPr lang="en-US" sz="2800">
              <a:solidFill>
                <a:srgbClr val="000000"/>
              </a:solidFill>
              <a:latin typeface="Arial"/>
              <a:ea typeface="Wingdings"/>
              <a:cs typeface="Wingdings"/>
            </a:endParaRPr>
          </a:p>
          <a:p>
            <a:r>
              <a:rPr lang="en-US" sz="2800">
                <a:solidFill>
                  <a:srgbClr val="000000"/>
                </a:solidFill>
                <a:latin typeface="Arial"/>
                <a:ea typeface="Wingdings"/>
                <a:cs typeface="Wingdings"/>
              </a:rPr>
              <a:t>The Fourier transform of </a:t>
            </a:r>
          </a:p>
        </p:txBody>
      </p:sp>
      <p:sp>
        <p:nvSpPr>
          <p:cNvPr id="5" name="TextBox 4"/>
          <p:cNvSpPr txBox="1"/>
          <p:nvPr/>
        </p:nvSpPr>
        <p:spPr>
          <a:xfrm>
            <a:off x="372548" y="3539070"/>
            <a:ext cx="3298324" cy="523220"/>
          </a:xfrm>
          <a:prstGeom prst="rect">
            <a:avLst/>
          </a:prstGeom>
          <a:noFill/>
        </p:spPr>
        <p:txBody>
          <a:bodyPr wrap="none" rtlCol="0">
            <a:spAutoFit/>
          </a:bodyPr>
          <a:lstStyle/>
          <a:p>
            <a:pPr marL="514350" indent="-514350"/>
            <a:r>
              <a:rPr lang="en-US" sz="2800">
                <a:solidFill>
                  <a:srgbClr val="000000"/>
                </a:solidFill>
              </a:rPr>
              <a:t>Sketch this function</a:t>
            </a:r>
          </a:p>
        </p:txBody>
      </p:sp>
      <p:graphicFrame>
        <p:nvGraphicFramePr>
          <p:cNvPr id="1811458" name="Object 2"/>
          <p:cNvGraphicFramePr>
            <a:graphicFrameLocks noChangeAspect="1"/>
          </p:cNvGraphicFramePr>
          <p:nvPr/>
        </p:nvGraphicFramePr>
        <p:xfrm>
          <a:off x="1122362" y="2150005"/>
          <a:ext cx="3897313" cy="690562"/>
        </p:xfrm>
        <a:graphic>
          <a:graphicData uri="http://schemas.openxmlformats.org/presentationml/2006/ole">
            <mc:AlternateContent xmlns:mc="http://schemas.openxmlformats.org/markup-compatibility/2006">
              <mc:Choice xmlns:v="urn:schemas-microsoft-com:vml" Requires="v">
                <p:oleObj spid="_x0000_s146435" name="Equation" r:id="rId4" imgW="1295400" imgH="228600" progId="Equation.3">
                  <p:embed/>
                </p:oleObj>
              </mc:Choice>
              <mc:Fallback>
                <p:oleObj name="Equation" r:id="rId4" imgW="12954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2362" y="2150005"/>
                        <a:ext cx="3897313" cy="690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11459" name="Object 3"/>
          <p:cNvGraphicFramePr>
            <a:graphicFrameLocks noChangeAspect="1"/>
          </p:cNvGraphicFramePr>
          <p:nvPr/>
        </p:nvGraphicFramePr>
        <p:xfrm>
          <a:off x="4318000" y="1168930"/>
          <a:ext cx="2789238" cy="690562"/>
        </p:xfrm>
        <a:graphic>
          <a:graphicData uri="http://schemas.openxmlformats.org/presentationml/2006/ole">
            <mc:AlternateContent xmlns:mc="http://schemas.openxmlformats.org/markup-compatibility/2006">
              <mc:Choice xmlns:v="urn:schemas-microsoft-com:vml" Requires="v">
                <p:oleObj spid="_x0000_s146436" name="Equation" r:id="rId6" imgW="927100" imgH="228600" progId="Equation.3">
                  <p:embed/>
                </p:oleObj>
              </mc:Choice>
              <mc:Fallback>
                <p:oleObj name="Equation" r:id="rId6" imgW="9271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8000" y="1168930"/>
                        <a:ext cx="2789238" cy="690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457200" y="2252132"/>
            <a:ext cx="443977" cy="523220"/>
          </a:xfrm>
          <a:prstGeom prst="rect">
            <a:avLst/>
          </a:prstGeom>
          <a:noFill/>
        </p:spPr>
        <p:txBody>
          <a:bodyPr wrap="none" rtlCol="0">
            <a:spAutoFit/>
          </a:bodyPr>
          <a:lstStyle/>
          <a:p>
            <a:r>
              <a:rPr lang="en-US" sz="2800">
                <a:solidFill>
                  <a:srgbClr val="000000"/>
                </a:solidFill>
                <a:latin typeface="Arial"/>
                <a:ea typeface="Wingdings"/>
                <a:cs typeface="Wingdings"/>
              </a:rPr>
              <a:t>is </a:t>
            </a:r>
          </a:p>
        </p:txBody>
      </p:sp>
    </p:spTree>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111</a:t>
            </a:fld>
            <a:endParaRPr lang="en-US">
              <a:solidFill>
                <a:srgbClr val="000000"/>
              </a:solidFill>
            </a:endParaRPr>
          </a:p>
        </p:txBody>
      </p:sp>
      <p:sp>
        <p:nvSpPr>
          <p:cNvPr id="3" name="TextBox 2"/>
          <p:cNvSpPr txBox="1"/>
          <p:nvPr/>
        </p:nvSpPr>
        <p:spPr>
          <a:xfrm>
            <a:off x="101598" y="406400"/>
            <a:ext cx="5429692" cy="1815882"/>
          </a:xfrm>
          <a:prstGeom prst="rect">
            <a:avLst/>
          </a:prstGeom>
          <a:noFill/>
        </p:spPr>
        <p:txBody>
          <a:bodyPr wrap="none" rtlCol="0">
            <a:spAutoFit/>
          </a:bodyPr>
          <a:lstStyle/>
          <a:p>
            <a:r>
              <a:rPr lang="en-US" sz="2800">
                <a:solidFill>
                  <a:srgbClr val="000000"/>
                </a:solidFill>
                <a:latin typeface="Arial"/>
                <a:ea typeface="Wingdings"/>
                <a:cs typeface="Wingdings"/>
              </a:rPr>
              <a:t>What is the standard deviation of </a:t>
            </a:r>
          </a:p>
          <a:p>
            <a:endParaRPr lang="en-US" sz="2800">
              <a:solidFill>
                <a:srgbClr val="000000"/>
              </a:solidFill>
              <a:latin typeface="Arial"/>
              <a:ea typeface="Wingdings"/>
              <a:cs typeface="Wingdings"/>
            </a:endParaRPr>
          </a:p>
          <a:p>
            <a:endParaRPr lang="en-US" sz="2800">
              <a:solidFill>
                <a:srgbClr val="000000"/>
              </a:solidFill>
              <a:latin typeface="Arial"/>
              <a:ea typeface="Wingdings"/>
              <a:cs typeface="Wingdings"/>
            </a:endParaRPr>
          </a:p>
          <a:p>
            <a:r>
              <a:rPr lang="en-US" sz="2800">
                <a:solidFill>
                  <a:srgbClr val="000000"/>
                </a:solidFill>
                <a:latin typeface="Arial"/>
                <a:ea typeface="Wingdings"/>
                <a:cs typeface="Wingdings"/>
              </a:rPr>
              <a:t>which is the Fourier transform of </a:t>
            </a:r>
          </a:p>
        </p:txBody>
      </p:sp>
      <p:sp>
        <p:nvSpPr>
          <p:cNvPr id="5" name="TextBox 4"/>
          <p:cNvSpPr txBox="1"/>
          <p:nvPr/>
        </p:nvSpPr>
        <p:spPr>
          <a:xfrm>
            <a:off x="1100667" y="3725333"/>
            <a:ext cx="1351652" cy="2246769"/>
          </a:xfrm>
          <a:prstGeom prst="rect">
            <a:avLst/>
          </a:prstGeom>
          <a:noFill/>
        </p:spPr>
        <p:txBody>
          <a:bodyPr wrap="none" rtlCol="0">
            <a:spAutoFit/>
          </a:bodyPr>
          <a:lstStyle/>
          <a:p>
            <a:pPr marL="514350" indent="-514350">
              <a:buFontTx/>
              <a:buAutoNum type="alphaUcParenR"/>
            </a:pPr>
            <a:r>
              <a:rPr lang="en-US" sz="2800">
                <a:solidFill>
                  <a:srgbClr val="000000"/>
                </a:solidFill>
              </a:rPr>
              <a:t>1</a:t>
            </a:r>
          </a:p>
          <a:p>
            <a:pPr marL="514350" indent="-514350">
              <a:buFontTx/>
              <a:buAutoNum type="alphaUcParenR"/>
            </a:pPr>
            <a:r>
              <a:rPr lang="en-US" sz="2800">
                <a:solidFill>
                  <a:srgbClr val="000000"/>
                </a:solidFill>
              </a:rPr>
              <a:t>σ</a:t>
            </a:r>
          </a:p>
          <a:p>
            <a:pPr marL="514350" indent="-514350">
              <a:buFontTx/>
              <a:buAutoNum type="alphaUcParenR"/>
            </a:pPr>
            <a:r>
              <a:rPr lang="en-US" sz="2800">
                <a:solidFill>
                  <a:srgbClr val="000000"/>
                </a:solidFill>
              </a:rPr>
              <a:t>σ</a:t>
            </a:r>
            <a:r>
              <a:rPr lang="en-US" sz="2800" baseline="30000">
                <a:solidFill>
                  <a:srgbClr val="000000"/>
                </a:solidFill>
              </a:rPr>
              <a:t>2</a:t>
            </a:r>
            <a:endParaRPr lang="en-US" sz="2800">
              <a:solidFill>
                <a:srgbClr val="000000"/>
              </a:solidFill>
            </a:endParaRPr>
          </a:p>
          <a:p>
            <a:pPr marL="514350" indent="-514350">
              <a:buFontTx/>
              <a:buAutoNum type="alphaUcParenR"/>
            </a:pPr>
            <a:r>
              <a:rPr lang="en-US" sz="2800">
                <a:solidFill>
                  <a:srgbClr val="000000"/>
                </a:solidFill>
              </a:rPr>
              <a:t>1/σ</a:t>
            </a:r>
          </a:p>
          <a:p>
            <a:pPr marL="514350" indent="-514350">
              <a:buFontTx/>
              <a:buAutoNum type="alphaUcParenR"/>
            </a:pPr>
            <a:r>
              <a:rPr lang="en-US" sz="2800">
                <a:solidFill>
                  <a:srgbClr val="000000"/>
                </a:solidFill>
              </a:rPr>
              <a:t>1/σ</a:t>
            </a:r>
            <a:r>
              <a:rPr lang="en-US" sz="2800" baseline="30000">
                <a:solidFill>
                  <a:srgbClr val="000000"/>
                </a:solidFill>
              </a:rPr>
              <a:t>2</a:t>
            </a:r>
            <a:endParaRPr lang="en-US" sz="2800">
              <a:solidFill>
                <a:srgbClr val="000000"/>
              </a:solidFill>
            </a:endParaRPr>
          </a:p>
        </p:txBody>
      </p:sp>
      <p:graphicFrame>
        <p:nvGraphicFramePr>
          <p:cNvPr id="1811458" name="Object 2"/>
          <p:cNvGraphicFramePr>
            <a:graphicFrameLocks noChangeAspect="1"/>
          </p:cNvGraphicFramePr>
          <p:nvPr/>
        </p:nvGraphicFramePr>
        <p:xfrm>
          <a:off x="411162" y="964672"/>
          <a:ext cx="3897313" cy="690562"/>
        </p:xfrm>
        <a:graphic>
          <a:graphicData uri="http://schemas.openxmlformats.org/presentationml/2006/ole">
            <mc:AlternateContent xmlns:mc="http://schemas.openxmlformats.org/markup-compatibility/2006">
              <mc:Choice xmlns:v="urn:schemas-microsoft-com:vml" Requires="v">
                <p:oleObj spid="_x0000_s147459" name="Equation" r:id="rId4" imgW="1295400" imgH="228600" progId="Equation.3">
                  <p:embed/>
                </p:oleObj>
              </mc:Choice>
              <mc:Fallback>
                <p:oleObj name="Equation" r:id="rId4" imgW="12954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162" y="964672"/>
                        <a:ext cx="3897313" cy="690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11459" name="Object 3"/>
          <p:cNvGraphicFramePr>
            <a:graphicFrameLocks noChangeAspect="1"/>
          </p:cNvGraphicFramePr>
          <p:nvPr/>
        </p:nvGraphicFramePr>
        <p:xfrm>
          <a:off x="965200" y="2405063"/>
          <a:ext cx="2789238" cy="690562"/>
        </p:xfrm>
        <a:graphic>
          <a:graphicData uri="http://schemas.openxmlformats.org/presentationml/2006/ole">
            <mc:AlternateContent xmlns:mc="http://schemas.openxmlformats.org/markup-compatibility/2006">
              <mc:Choice xmlns:v="urn:schemas-microsoft-com:vml" Requires="v">
                <p:oleObj spid="_x0000_s147460" name="Equation" r:id="rId6" imgW="927100" imgH="228600" progId="Equation.3">
                  <p:embed/>
                </p:oleObj>
              </mc:Choice>
              <mc:Fallback>
                <p:oleObj name="Equation" r:id="rId6" imgW="9271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5200" y="2405063"/>
                        <a:ext cx="2789238" cy="690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896"/>
            <a:ext cx="8229600" cy="1143000"/>
          </a:xfrm>
        </p:spPr>
        <p:txBody>
          <a:bodyPr/>
          <a:lstStyle/>
          <a:p>
            <a:r>
              <a:rPr lang="en-US" sz="3200"/>
              <a:t>Compared to the original function f(t), </a:t>
            </a:r>
            <a:br>
              <a:rPr lang="en-US" sz="3200"/>
            </a:br>
            <a:r>
              <a:rPr lang="en-US" sz="3200"/>
              <a:t>the Fourier transform function g(ω)</a:t>
            </a:r>
            <a:r>
              <a:rPr lang="en-US"/>
              <a:t/>
            </a:r>
            <a:br>
              <a:rPr lang="en-US"/>
            </a:br>
            <a:endParaRPr lang="en-US"/>
          </a:p>
        </p:txBody>
      </p:sp>
      <p:sp>
        <p:nvSpPr>
          <p:cNvPr id="3" name="Content Placeholder 2"/>
          <p:cNvSpPr>
            <a:spLocks noGrp="1"/>
          </p:cNvSpPr>
          <p:nvPr>
            <p:ph idx="1"/>
          </p:nvPr>
        </p:nvSpPr>
        <p:spPr>
          <a:xfrm>
            <a:off x="457200" y="2040458"/>
            <a:ext cx="8229600" cy="4525963"/>
          </a:xfrm>
        </p:spPr>
        <p:txBody>
          <a:bodyPr/>
          <a:lstStyle/>
          <a:p>
            <a:pPr marL="514350" indent="-514350">
              <a:buAutoNum type="alphaUcParenR"/>
            </a:pPr>
            <a:r>
              <a:rPr lang="en-US"/>
              <a:t>Contains </a:t>
            </a:r>
            <a:r>
              <a:rPr lang="en-US" i="1"/>
              <a:t>additional information</a:t>
            </a:r>
          </a:p>
          <a:p>
            <a:pPr marL="514350" indent="-514350">
              <a:buAutoNum type="alphaUcParenR"/>
            </a:pPr>
            <a:r>
              <a:rPr lang="en-US"/>
              <a:t>Contains the </a:t>
            </a:r>
            <a:r>
              <a:rPr lang="en-US" i="1"/>
              <a:t>same </a:t>
            </a:r>
            <a:r>
              <a:rPr lang="en-US"/>
              <a:t>amount of information</a:t>
            </a:r>
          </a:p>
          <a:p>
            <a:pPr marL="514350" indent="-514350">
              <a:buAutoNum type="alphaUcParenR"/>
            </a:pPr>
            <a:r>
              <a:rPr lang="en-US"/>
              <a:t>Contains </a:t>
            </a:r>
            <a:r>
              <a:rPr lang="en-US" i="1"/>
              <a:t>less </a:t>
            </a:r>
            <a:r>
              <a:rPr lang="en-US"/>
              <a:t>information</a:t>
            </a:r>
          </a:p>
          <a:p>
            <a:pPr marL="514350" indent="-514350">
              <a:buAutoNum type="alphaUcParenR"/>
            </a:pPr>
            <a:r>
              <a:rPr lang="en-US"/>
              <a:t>It depends</a:t>
            </a:r>
          </a:p>
        </p:txBody>
      </p:sp>
      <p:sp>
        <p:nvSpPr>
          <p:cNvPr id="4" name="Slide Number Placeholder 3"/>
          <p:cNvSpPr>
            <a:spLocks noGrp="1"/>
          </p:cNvSpPr>
          <p:nvPr>
            <p:ph type="sldNum" sz="quarter" idx="12"/>
          </p:nvPr>
        </p:nvSpPr>
        <p:spPr/>
        <p:txBody>
          <a:bodyPr/>
          <a:lstStyle/>
          <a:p>
            <a:pPr>
              <a:defRPr/>
            </a:pPr>
            <a:fld id="{2CDA4356-3262-7F4F-A812-4F4F75BEC4B3}" type="slidenum">
              <a:rPr lang="en-US">
                <a:solidFill>
                  <a:srgbClr val="000000"/>
                </a:solidFill>
              </a:rPr>
              <a:pPr>
                <a:defRPr/>
              </a:pPr>
              <a:t>112</a:t>
            </a:fld>
            <a:endParaRPr lang="en-US">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113</a:t>
            </a:fld>
            <a:endParaRPr lang="en-US">
              <a:solidFill>
                <a:srgbClr val="000000"/>
              </a:solidFill>
            </a:endParaRPr>
          </a:p>
        </p:txBody>
      </p:sp>
      <p:pic>
        <p:nvPicPr>
          <p:cNvPr id="3" name="Picture 2"/>
          <p:cNvPicPr>
            <a:picLocks noChangeAspect="1"/>
          </p:cNvPicPr>
          <p:nvPr/>
        </p:nvPicPr>
        <p:blipFill>
          <a:blip r:embed="rId3"/>
          <a:stretch>
            <a:fillRect/>
          </a:stretch>
        </p:blipFill>
        <p:spPr>
          <a:xfrm>
            <a:off x="406392" y="1752592"/>
            <a:ext cx="7864558" cy="5054600"/>
          </a:xfrm>
          <a:prstGeom prst="rect">
            <a:avLst/>
          </a:prstGeom>
        </p:spPr>
      </p:pic>
      <p:sp>
        <p:nvSpPr>
          <p:cNvPr id="4" name="TextBox 3"/>
          <p:cNvSpPr txBox="1"/>
          <p:nvPr/>
        </p:nvSpPr>
        <p:spPr>
          <a:xfrm>
            <a:off x="0" y="0"/>
            <a:ext cx="5931757" cy="954107"/>
          </a:xfrm>
          <a:prstGeom prst="rect">
            <a:avLst/>
          </a:prstGeom>
          <a:noFill/>
        </p:spPr>
        <p:txBody>
          <a:bodyPr wrap="none" rtlCol="0">
            <a:spAutoFit/>
          </a:bodyPr>
          <a:lstStyle/>
          <a:p>
            <a:r>
              <a:rPr lang="en-US" sz="2800">
                <a:solidFill>
                  <a:srgbClr val="000000"/>
                </a:solidFill>
              </a:rPr>
              <a:t>Match the function (on the left) </a:t>
            </a:r>
          </a:p>
          <a:p>
            <a:r>
              <a:rPr lang="en-US" sz="2800">
                <a:solidFill>
                  <a:srgbClr val="000000"/>
                </a:solidFill>
              </a:rPr>
              <a:t>to its Fourier transform (on the right)</a:t>
            </a:r>
          </a:p>
        </p:txBody>
      </p:sp>
    </p:spTree>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114</a:t>
            </a:fld>
            <a:endParaRPr lang="en-US">
              <a:solidFill>
                <a:srgbClr val="000000"/>
              </a:solidFill>
            </a:endParaRPr>
          </a:p>
        </p:txBody>
      </p:sp>
      <p:sp>
        <p:nvSpPr>
          <p:cNvPr id="3" name="TextBox 2"/>
          <p:cNvSpPr txBox="1"/>
          <p:nvPr/>
        </p:nvSpPr>
        <p:spPr>
          <a:xfrm>
            <a:off x="135466" y="372533"/>
            <a:ext cx="4589793" cy="1384995"/>
          </a:xfrm>
          <a:prstGeom prst="rect">
            <a:avLst/>
          </a:prstGeom>
          <a:noFill/>
        </p:spPr>
        <p:txBody>
          <a:bodyPr wrap="none" rtlCol="0">
            <a:spAutoFit/>
          </a:bodyPr>
          <a:lstStyle/>
          <a:p>
            <a:r>
              <a:rPr lang="en-US" sz="2800" dirty="0" smtClean="0">
                <a:solidFill>
                  <a:srgbClr val="000000"/>
                </a:solidFill>
              </a:rPr>
              <a:t>Solving Laplace’s Equation: </a:t>
            </a:r>
          </a:p>
          <a:p>
            <a:endParaRPr lang="en-US" sz="2800" dirty="0" smtClean="0">
              <a:solidFill>
                <a:srgbClr val="000000"/>
              </a:solidFill>
            </a:endParaRPr>
          </a:p>
          <a:p>
            <a:endParaRPr lang="en-US" sz="2800" dirty="0">
              <a:solidFill>
                <a:srgbClr val="000000"/>
              </a:solidFill>
            </a:endParaRPr>
          </a:p>
        </p:txBody>
      </p:sp>
      <p:sp>
        <p:nvSpPr>
          <p:cNvPr id="4" name="Rectangle 3"/>
          <p:cNvSpPr/>
          <p:nvPr/>
        </p:nvSpPr>
        <p:spPr>
          <a:xfrm>
            <a:off x="355599" y="1624969"/>
            <a:ext cx="8449734" cy="1077218"/>
          </a:xfrm>
          <a:prstGeom prst="rect">
            <a:avLst/>
          </a:prstGeom>
        </p:spPr>
        <p:txBody>
          <a:bodyPr wrap="square">
            <a:spAutoFit/>
          </a:bodyPr>
          <a:lstStyle/>
          <a:p>
            <a:r>
              <a:rPr lang="en-US" sz="3200" dirty="0">
                <a:solidFill>
                  <a:srgbClr val="000000"/>
                </a:solidFill>
              </a:rPr>
              <a:t>If separation of variables doesn’t work, </a:t>
            </a:r>
            <a:r>
              <a:rPr lang="en-US" sz="3200" dirty="0" smtClean="0">
                <a:solidFill>
                  <a:srgbClr val="000000"/>
                </a:solidFill>
              </a:rPr>
              <a:t>could use “Relaxation method”</a:t>
            </a:r>
            <a:endParaRPr lang="en-US" sz="3200" dirty="0">
              <a:solidFill>
                <a:srgbClr val="00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644104541"/>
              </p:ext>
            </p:extLst>
          </p:nvPr>
        </p:nvGraphicFramePr>
        <p:xfrm>
          <a:off x="4739216" y="266699"/>
          <a:ext cx="2663001" cy="715433"/>
        </p:xfrm>
        <a:graphic>
          <a:graphicData uri="http://schemas.openxmlformats.org/presentationml/2006/ole">
            <mc:AlternateContent xmlns:mc="http://schemas.openxmlformats.org/markup-compatibility/2006">
              <mc:Choice xmlns:v="urn:schemas-microsoft-com:vml" Requires="v">
                <p:oleObj spid="_x0000_s148482" name="Equation" r:id="rId4" imgW="850900" imgH="228600" progId="Equation.3">
                  <p:embed/>
                </p:oleObj>
              </mc:Choice>
              <mc:Fallback>
                <p:oleObj name="Equation" r:id="rId4" imgW="850900" imgH="228600" progId="Equation.3">
                  <p:embed/>
                  <p:pic>
                    <p:nvPicPr>
                      <p:cNvPr id="0" name=""/>
                      <p:cNvPicPr/>
                      <p:nvPr/>
                    </p:nvPicPr>
                    <p:blipFill>
                      <a:blip r:embed="rId5"/>
                      <a:stretch>
                        <a:fillRect/>
                      </a:stretch>
                    </p:blipFill>
                    <p:spPr>
                      <a:xfrm>
                        <a:off x="4739216" y="266699"/>
                        <a:ext cx="2663001" cy="715433"/>
                      </a:xfrm>
                      <a:prstGeom prst="rect">
                        <a:avLst/>
                      </a:prstGeom>
                    </p:spPr>
                  </p:pic>
                </p:oleObj>
              </mc:Fallback>
            </mc:AlternateContent>
          </a:graphicData>
        </a:graphic>
      </p:graphicFrame>
    </p:spTree>
    <p:extLst>
      <p:ext uri="{BB962C8B-B14F-4D97-AF65-F5344CB8AC3E}">
        <p14:creationId xmlns:p14="http://schemas.microsoft.com/office/powerpoint/2010/main" val="257530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115</a:t>
            </a:fld>
            <a:endParaRPr lang="en-US">
              <a:solidFill>
                <a:srgbClr val="000000"/>
              </a:solidFill>
            </a:endParaRPr>
          </a:p>
        </p:txBody>
      </p:sp>
      <p:sp>
        <p:nvSpPr>
          <p:cNvPr id="3" name="TextBox 2"/>
          <p:cNvSpPr txBox="1"/>
          <p:nvPr/>
        </p:nvSpPr>
        <p:spPr>
          <a:xfrm>
            <a:off x="135466" y="372533"/>
            <a:ext cx="4589793" cy="1384995"/>
          </a:xfrm>
          <a:prstGeom prst="rect">
            <a:avLst/>
          </a:prstGeom>
          <a:noFill/>
        </p:spPr>
        <p:txBody>
          <a:bodyPr wrap="none" rtlCol="0">
            <a:spAutoFit/>
          </a:bodyPr>
          <a:lstStyle/>
          <a:p>
            <a:r>
              <a:rPr lang="en-US" sz="2800" dirty="0" smtClean="0">
                <a:solidFill>
                  <a:srgbClr val="000000"/>
                </a:solidFill>
              </a:rPr>
              <a:t>Solving Laplace’s Equation: </a:t>
            </a:r>
          </a:p>
          <a:p>
            <a:endParaRPr lang="en-US" sz="2800" dirty="0" smtClean="0">
              <a:solidFill>
                <a:srgbClr val="000000"/>
              </a:solidFill>
            </a:endParaRPr>
          </a:p>
          <a:p>
            <a:endParaRPr lang="en-US" sz="2800" dirty="0">
              <a:solidFill>
                <a:srgbClr val="00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894058956"/>
              </p:ext>
            </p:extLst>
          </p:nvPr>
        </p:nvGraphicFramePr>
        <p:xfrm>
          <a:off x="4739216" y="266699"/>
          <a:ext cx="2663001" cy="715433"/>
        </p:xfrm>
        <a:graphic>
          <a:graphicData uri="http://schemas.openxmlformats.org/presentationml/2006/ole">
            <mc:AlternateContent xmlns:mc="http://schemas.openxmlformats.org/markup-compatibility/2006">
              <mc:Choice xmlns:v="urn:schemas-microsoft-com:vml" Requires="v">
                <p:oleObj spid="_x0000_s149506" name="Equation" r:id="rId4" imgW="850900" imgH="228600" progId="Equation.3">
                  <p:embed/>
                </p:oleObj>
              </mc:Choice>
              <mc:Fallback>
                <p:oleObj name="Equation" r:id="rId4" imgW="850900" imgH="228600" progId="Equation.3">
                  <p:embed/>
                  <p:pic>
                    <p:nvPicPr>
                      <p:cNvPr id="0" name=""/>
                      <p:cNvPicPr/>
                      <p:nvPr/>
                    </p:nvPicPr>
                    <p:blipFill>
                      <a:blip r:embed="rId5"/>
                      <a:stretch>
                        <a:fillRect/>
                      </a:stretch>
                    </p:blipFill>
                    <p:spPr>
                      <a:xfrm>
                        <a:off x="4739216" y="266699"/>
                        <a:ext cx="2663001" cy="715433"/>
                      </a:xfrm>
                      <a:prstGeom prst="rect">
                        <a:avLst/>
                      </a:prstGeom>
                    </p:spPr>
                  </p:pic>
                </p:oleObj>
              </mc:Fallback>
            </mc:AlternateContent>
          </a:graphicData>
        </a:graphic>
      </p:graphicFrame>
      <p:sp>
        <p:nvSpPr>
          <p:cNvPr id="5" name="TextBox 4"/>
          <p:cNvSpPr txBox="1"/>
          <p:nvPr/>
        </p:nvSpPr>
        <p:spPr>
          <a:xfrm>
            <a:off x="237066" y="1896534"/>
            <a:ext cx="8375134" cy="1815882"/>
          </a:xfrm>
          <a:prstGeom prst="rect">
            <a:avLst/>
          </a:prstGeom>
          <a:noFill/>
        </p:spPr>
        <p:txBody>
          <a:bodyPr wrap="none" rtlCol="0">
            <a:spAutoFit/>
          </a:bodyPr>
          <a:lstStyle/>
          <a:p>
            <a:r>
              <a:rPr lang="en-US" sz="2800" dirty="0" smtClean="0">
                <a:solidFill>
                  <a:srgbClr val="000000"/>
                </a:solidFill>
              </a:rPr>
              <a:t>A handy theorem about any solution of this </a:t>
            </a:r>
            <a:r>
              <a:rPr lang="en-US" sz="2800" dirty="0" err="1" smtClean="0">
                <a:solidFill>
                  <a:srgbClr val="000000"/>
                </a:solidFill>
              </a:rPr>
              <a:t>eq’n</a:t>
            </a:r>
            <a:r>
              <a:rPr lang="en-US" sz="2800" dirty="0" smtClean="0">
                <a:solidFill>
                  <a:srgbClr val="000000"/>
                </a:solidFill>
              </a:rPr>
              <a:t>:</a:t>
            </a:r>
          </a:p>
          <a:p>
            <a:endParaRPr lang="en-US" sz="2800" dirty="0" smtClean="0">
              <a:solidFill>
                <a:srgbClr val="000000"/>
              </a:solidFill>
            </a:endParaRPr>
          </a:p>
          <a:p>
            <a:r>
              <a:rPr lang="en-US" sz="2800" dirty="0" smtClean="0">
                <a:solidFill>
                  <a:srgbClr val="000000"/>
                </a:solidFill>
              </a:rPr>
              <a:t>The average value of T (averaged over any sphere) </a:t>
            </a:r>
          </a:p>
          <a:p>
            <a:r>
              <a:rPr lang="en-US" sz="2800" dirty="0" smtClean="0">
                <a:solidFill>
                  <a:srgbClr val="000000"/>
                </a:solidFill>
              </a:rPr>
              <a:t>Equals the value of T at the center of that sphere.   </a:t>
            </a:r>
            <a:endParaRPr lang="en-US" sz="2800" dirty="0">
              <a:solidFill>
                <a:srgbClr val="000000"/>
              </a:solidFill>
            </a:endParaRPr>
          </a:p>
        </p:txBody>
      </p:sp>
    </p:spTree>
    <p:extLst>
      <p:ext uri="{BB962C8B-B14F-4D97-AF65-F5344CB8AC3E}">
        <p14:creationId xmlns:p14="http://schemas.microsoft.com/office/powerpoint/2010/main" val="3139959705"/>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880533"/>
            <a:ext cx="9144000" cy="5977467"/>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116</a:t>
            </a:fld>
            <a:endParaRPr lang="en-US">
              <a:solidFill>
                <a:srgbClr val="000000"/>
              </a:solidFill>
            </a:endParaRPr>
          </a:p>
        </p:txBody>
      </p:sp>
      <p:sp>
        <p:nvSpPr>
          <p:cNvPr id="3" name="TextBox 2"/>
          <p:cNvSpPr txBox="1"/>
          <p:nvPr/>
        </p:nvSpPr>
        <p:spPr>
          <a:xfrm>
            <a:off x="135466" y="16940"/>
            <a:ext cx="4589793" cy="1384995"/>
          </a:xfrm>
          <a:prstGeom prst="rect">
            <a:avLst/>
          </a:prstGeom>
          <a:noFill/>
        </p:spPr>
        <p:txBody>
          <a:bodyPr wrap="none" rtlCol="0">
            <a:spAutoFit/>
          </a:bodyPr>
          <a:lstStyle/>
          <a:p>
            <a:r>
              <a:rPr lang="en-US" sz="2800" dirty="0" smtClean="0">
                <a:solidFill>
                  <a:srgbClr val="000000"/>
                </a:solidFill>
              </a:rPr>
              <a:t>Solving Laplace’s Equation: </a:t>
            </a:r>
          </a:p>
          <a:p>
            <a:endParaRPr lang="en-US" sz="2800" dirty="0" smtClean="0">
              <a:solidFill>
                <a:srgbClr val="000000"/>
              </a:solidFill>
            </a:endParaRPr>
          </a:p>
          <a:p>
            <a:endParaRPr lang="en-US" sz="2800" dirty="0">
              <a:solidFill>
                <a:srgbClr val="00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019597729"/>
              </p:ext>
            </p:extLst>
          </p:nvPr>
        </p:nvGraphicFramePr>
        <p:xfrm>
          <a:off x="4739216" y="80436"/>
          <a:ext cx="2663001" cy="715433"/>
        </p:xfrm>
        <a:graphic>
          <a:graphicData uri="http://schemas.openxmlformats.org/presentationml/2006/ole">
            <mc:AlternateContent xmlns:mc="http://schemas.openxmlformats.org/markup-compatibility/2006">
              <mc:Choice xmlns:v="urn:schemas-microsoft-com:vml" Requires="v">
                <p:oleObj spid="_x0000_s150530" name="Equation" r:id="rId4" imgW="850900" imgH="228600" progId="Equation.3">
                  <p:embed/>
                </p:oleObj>
              </mc:Choice>
              <mc:Fallback>
                <p:oleObj name="Equation" r:id="rId4" imgW="850900" imgH="228600" progId="Equation.3">
                  <p:embed/>
                  <p:pic>
                    <p:nvPicPr>
                      <p:cNvPr id="0" name=""/>
                      <p:cNvPicPr/>
                      <p:nvPr/>
                    </p:nvPicPr>
                    <p:blipFill>
                      <a:blip r:embed="rId5"/>
                      <a:stretch>
                        <a:fillRect/>
                      </a:stretch>
                    </p:blipFill>
                    <p:spPr>
                      <a:xfrm>
                        <a:off x="4739216" y="80436"/>
                        <a:ext cx="2663001" cy="715433"/>
                      </a:xfrm>
                      <a:prstGeom prst="rect">
                        <a:avLst/>
                      </a:prstGeom>
                    </p:spPr>
                  </p:pic>
                </p:oleObj>
              </mc:Fallback>
            </mc:AlternateContent>
          </a:graphicData>
        </a:graphic>
      </p:graphicFrame>
      <p:pic>
        <p:nvPicPr>
          <p:cNvPr id="9" name="Picture 8"/>
          <p:cNvPicPr>
            <a:picLocks noChangeAspect="1"/>
          </p:cNvPicPr>
          <p:nvPr/>
        </p:nvPicPr>
        <p:blipFill>
          <a:blip r:embed="rId6"/>
          <a:stretch>
            <a:fillRect/>
          </a:stretch>
        </p:blipFill>
        <p:spPr>
          <a:xfrm>
            <a:off x="0" y="1047750"/>
            <a:ext cx="9144000" cy="5810250"/>
          </a:xfrm>
          <a:prstGeom prst="rect">
            <a:avLst/>
          </a:prstGeom>
        </p:spPr>
      </p:pic>
      <p:sp>
        <p:nvSpPr>
          <p:cNvPr id="8" name="Rectangle 7"/>
          <p:cNvSpPr/>
          <p:nvPr/>
        </p:nvSpPr>
        <p:spPr bwMode="auto">
          <a:xfrm>
            <a:off x="0" y="5554133"/>
            <a:ext cx="9177867" cy="1049867"/>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6" name="Rectangle 5"/>
          <p:cNvSpPr/>
          <p:nvPr/>
        </p:nvSpPr>
        <p:spPr>
          <a:xfrm flipH="1">
            <a:off x="4933787" y="2184400"/>
            <a:ext cx="400213" cy="1200328"/>
          </a:xfrm>
          <a:prstGeom prst="rect">
            <a:avLst/>
          </a:prstGeom>
        </p:spPr>
        <p:txBody>
          <a:bodyPr wrap="square">
            <a:spAutoFit/>
          </a:bodyPr>
          <a:lstStyle/>
          <a:p>
            <a:r>
              <a:rPr lang="en-US" dirty="0">
                <a:solidFill>
                  <a:srgbClr val="000000"/>
                </a:solidFill>
              </a:rPr>
              <a:t>T=5</a:t>
            </a:r>
          </a:p>
        </p:txBody>
      </p:sp>
      <p:sp>
        <p:nvSpPr>
          <p:cNvPr id="11" name="Rectangle 10"/>
          <p:cNvSpPr/>
          <p:nvPr/>
        </p:nvSpPr>
        <p:spPr>
          <a:xfrm>
            <a:off x="4752079" y="2368435"/>
            <a:ext cx="723575" cy="461665"/>
          </a:xfrm>
          <a:prstGeom prst="rect">
            <a:avLst/>
          </a:prstGeom>
        </p:spPr>
        <p:txBody>
          <a:bodyPr wrap="none">
            <a:spAutoFit/>
          </a:bodyPr>
          <a:lstStyle/>
          <a:p>
            <a:r>
              <a:rPr lang="en-US" dirty="0">
                <a:solidFill>
                  <a:srgbClr val="FFFFFF"/>
                </a:solidFill>
              </a:rPr>
              <a:t>T=5</a:t>
            </a:r>
          </a:p>
        </p:txBody>
      </p:sp>
    </p:spTree>
    <p:extLst>
      <p:ext uri="{BB962C8B-B14F-4D97-AF65-F5344CB8AC3E}">
        <p14:creationId xmlns:p14="http://schemas.microsoft.com/office/powerpoint/2010/main" val="2112925116"/>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880533"/>
            <a:ext cx="9144000" cy="5977467"/>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117</a:t>
            </a:fld>
            <a:endParaRPr lang="en-US">
              <a:solidFill>
                <a:srgbClr val="000000"/>
              </a:solidFill>
            </a:endParaRPr>
          </a:p>
        </p:txBody>
      </p:sp>
      <p:sp>
        <p:nvSpPr>
          <p:cNvPr id="3" name="TextBox 2"/>
          <p:cNvSpPr txBox="1"/>
          <p:nvPr/>
        </p:nvSpPr>
        <p:spPr>
          <a:xfrm>
            <a:off x="135466" y="16940"/>
            <a:ext cx="4589793" cy="1384995"/>
          </a:xfrm>
          <a:prstGeom prst="rect">
            <a:avLst/>
          </a:prstGeom>
          <a:noFill/>
        </p:spPr>
        <p:txBody>
          <a:bodyPr wrap="none" rtlCol="0">
            <a:spAutoFit/>
          </a:bodyPr>
          <a:lstStyle/>
          <a:p>
            <a:r>
              <a:rPr lang="en-US" sz="2800" dirty="0" smtClean="0">
                <a:solidFill>
                  <a:srgbClr val="000000"/>
                </a:solidFill>
              </a:rPr>
              <a:t>Solving Laplace’s Equation: </a:t>
            </a:r>
          </a:p>
          <a:p>
            <a:endParaRPr lang="en-US" sz="2800" dirty="0" smtClean="0">
              <a:solidFill>
                <a:srgbClr val="000000"/>
              </a:solidFill>
            </a:endParaRPr>
          </a:p>
          <a:p>
            <a:endParaRPr lang="en-US" sz="2800" dirty="0">
              <a:solidFill>
                <a:srgbClr val="00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618995754"/>
              </p:ext>
            </p:extLst>
          </p:nvPr>
        </p:nvGraphicFramePr>
        <p:xfrm>
          <a:off x="4739216" y="80436"/>
          <a:ext cx="2663001" cy="715433"/>
        </p:xfrm>
        <a:graphic>
          <a:graphicData uri="http://schemas.openxmlformats.org/presentationml/2006/ole">
            <mc:AlternateContent xmlns:mc="http://schemas.openxmlformats.org/markup-compatibility/2006">
              <mc:Choice xmlns:v="urn:schemas-microsoft-com:vml" Requires="v">
                <p:oleObj spid="_x0000_s151554" name="Equation" r:id="rId4" imgW="850900" imgH="228600" progId="Equation.3">
                  <p:embed/>
                </p:oleObj>
              </mc:Choice>
              <mc:Fallback>
                <p:oleObj name="Equation" r:id="rId4" imgW="850900" imgH="228600" progId="Equation.3">
                  <p:embed/>
                  <p:pic>
                    <p:nvPicPr>
                      <p:cNvPr id="0" name=""/>
                      <p:cNvPicPr/>
                      <p:nvPr/>
                    </p:nvPicPr>
                    <p:blipFill>
                      <a:blip r:embed="rId5"/>
                      <a:stretch>
                        <a:fillRect/>
                      </a:stretch>
                    </p:blipFill>
                    <p:spPr>
                      <a:xfrm>
                        <a:off x="4739216" y="80436"/>
                        <a:ext cx="2663001" cy="715433"/>
                      </a:xfrm>
                      <a:prstGeom prst="rect">
                        <a:avLst/>
                      </a:prstGeom>
                    </p:spPr>
                  </p:pic>
                </p:oleObj>
              </mc:Fallback>
            </mc:AlternateContent>
          </a:graphicData>
        </a:graphic>
      </p:graphicFrame>
      <p:pic>
        <p:nvPicPr>
          <p:cNvPr id="9" name="Picture 8"/>
          <p:cNvPicPr>
            <a:picLocks noChangeAspect="1"/>
          </p:cNvPicPr>
          <p:nvPr/>
        </p:nvPicPr>
        <p:blipFill>
          <a:blip r:embed="rId6"/>
          <a:stretch>
            <a:fillRect/>
          </a:stretch>
        </p:blipFill>
        <p:spPr>
          <a:xfrm>
            <a:off x="0" y="1047750"/>
            <a:ext cx="9144000" cy="5810250"/>
          </a:xfrm>
          <a:prstGeom prst="rect">
            <a:avLst/>
          </a:prstGeom>
        </p:spPr>
      </p:pic>
      <p:sp>
        <p:nvSpPr>
          <p:cNvPr id="11" name="Rectangle 10"/>
          <p:cNvSpPr/>
          <p:nvPr/>
        </p:nvSpPr>
        <p:spPr>
          <a:xfrm>
            <a:off x="4752079" y="2368435"/>
            <a:ext cx="723575" cy="461665"/>
          </a:xfrm>
          <a:prstGeom prst="rect">
            <a:avLst/>
          </a:prstGeom>
        </p:spPr>
        <p:txBody>
          <a:bodyPr wrap="none">
            <a:spAutoFit/>
          </a:bodyPr>
          <a:lstStyle/>
          <a:p>
            <a:r>
              <a:rPr lang="en-US" dirty="0">
                <a:solidFill>
                  <a:srgbClr val="FFFFFF"/>
                </a:solidFill>
              </a:rPr>
              <a:t>T=5</a:t>
            </a:r>
          </a:p>
        </p:txBody>
      </p:sp>
      <p:pic>
        <p:nvPicPr>
          <p:cNvPr id="12" name="Picture 11"/>
          <p:cNvPicPr>
            <a:picLocks noChangeAspect="1"/>
          </p:cNvPicPr>
          <p:nvPr/>
        </p:nvPicPr>
        <p:blipFill>
          <a:blip r:embed="rId7"/>
          <a:stretch>
            <a:fillRect/>
          </a:stretch>
        </p:blipFill>
        <p:spPr>
          <a:xfrm>
            <a:off x="2429941" y="1591727"/>
            <a:ext cx="4305300" cy="4305300"/>
          </a:xfrm>
          <a:prstGeom prst="rect">
            <a:avLst/>
          </a:prstGeom>
        </p:spPr>
      </p:pic>
      <p:pic>
        <p:nvPicPr>
          <p:cNvPr id="13" name="Picture 12"/>
          <p:cNvPicPr>
            <a:picLocks noChangeAspect="1"/>
          </p:cNvPicPr>
          <p:nvPr/>
        </p:nvPicPr>
        <p:blipFill>
          <a:blip r:embed="rId8"/>
          <a:stretch>
            <a:fillRect/>
          </a:stretch>
        </p:blipFill>
        <p:spPr>
          <a:xfrm>
            <a:off x="0" y="0"/>
            <a:ext cx="9144000" cy="6858000"/>
          </a:xfrm>
          <a:prstGeom prst="rect">
            <a:avLst/>
          </a:prstGeom>
        </p:spPr>
      </p:pic>
      <p:pic>
        <p:nvPicPr>
          <p:cNvPr id="4" name="Picture 3"/>
          <p:cNvPicPr>
            <a:picLocks noChangeAspect="1"/>
          </p:cNvPicPr>
          <p:nvPr/>
        </p:nvPicPr>
        <p:blipFill>
          <a:blip r:embed="rId9"/>
          <a:stretch>
            <a:fillRect/>
          </a:stretch>
        </p:blipFill>
        <p:spPr>
          <a:xfrm>
            <a:off x="0" y="0"/>
            <a:ext cx="9144000" cy="6858000"/>
          </a:xfrm>
          <a:prstGeom prst="rect">
            <a:avLst/>
          </a:prstGeom>
        </p:spPr>
      </p:pic>
    </p:spTree>
    <p:extLst>
      <p:ext uri="{BB962C8B-B14F-4D97-AF65-F5344CB8AC3E}">
        <p14:creationId xmlns:p14="http://schemas.microsoft.com/office/powerpoint/2010/main" val="1572446641"/>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880533"/>
            <a:ext cx="9144000" cy="5977467"/>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118</a:t>
            </a:fld>
            <a:endParaRPr lang="en-US">
              <a:solidFill>
                <a:srgbClr val="000000"/>
              </a:solidFill>
            </a:endParaRPr>
          </a:p>
        </p:txBody>
      </p:sp>
      <p:sp>
        <p:nvSpPr>
          <p:cNvPr id="3" name="TextBox 2"/>
          <p:cNvSpPr txBox="1"/>
          <p:nvPr/>
        </p:nvSpPr>
        <p:spPr>
          <a:xfrm>
            <a:off x="135466" y="16940"/>
            <a:ext cx="4589793" cy="1384995"/>
          </a:xfrm>
          <a:prstGeom prst="rect">
            <a:avLst/>
          </a:prstGeom>
          <a:noFill/>
        </p:spPr>
        <p:txBody>
          <a:bodyPr wrap="none" rtlCol="0">
            <a:spAutoFit/>
          </a:bodyPr>
          <a:lstStyle/>
          <a:p>
            <a:r>
              <a:rPr lang="en-US" sz="2800" dirty="0" smtClean="0">
                <a:solidFill>
                  <a:srgbClr val="000000"/>
                </a:solidFill>
              </a:rPr>
              <a:t>Solving Laplace’s Equation: </a:t>
            </a:r>
          </a:p>
          <a:p>
            <a:endParaRPr lang="en-US" sz="2800" dirty="0" smtClean="0">
              <a:solidFill>
                <a:srgbClr val="000000"/>
              </a:solidFill>
            </a:endParaRPr>
          </a:p>
          <a:p>
            <a:endParaRPr lang="en-US" sz="2800" dirty="0">
              <a:solidFill>
                <a:srgbClr val="00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812018943"/>
              </p:ext>
            </p:extLst>
          </p:nvPr>
        </p:nvGraphicFramePr>
        <p:xfrm>
          <a:off x="4739216" y="80436"/>
          <a:ext cx="2663001" cy="715433"/>
        </p:xfrm>
        <a:graphic>
          <a:graphicData uri="http://schemas.openxmlformats.org/presentationml/2006/ole">
            <mc:AlternateContent xmlns:mc="http://schemas.openxmlformats.org/markup-compatibility/2006">
              <mc:Choice xmlns:v="urn:schemas-microsoft-com:vml" Requires="v">
                <p:oleObj spid="_x0000_s152578" name="Equation" r:id="rId4" imgW="850900" imgH="228600" progId="Equation.3">
                  <p:embed/>
                </p:oleObj>
              </mc:Choice>
              <mc:Fallback>
                <p:oleObj name="Equation" r:id="rId4" imgW="850900" imgH="228600" progId="Equation.3">
                  <p:embed/>
                  <p:pic>
                    <p:nvPicPr>
                      <p:cNvPr id="0" name=""/>
                      <p:cNvPicPr/>
                      <p:nvPr/>
                    </p:nvPicPr>
                    <p:blipFill>
                      <a:blip r:embed="rId5"/>
                      <a:stretch>
                        <a:fillRect/>
                      </a:stretch>
                    </p:blipFill>
                    <p:spPr>
                      <a:xfrm>
                        <a:off x="4739216" y="80436"/>
                        <a:ext cx="2663001" cy="715433"/>
                      </a:xfrm>
                      <a:prstGeom prst="rect">
                        <a:avLst/>
                      </a:prstGeom>
                    </p:spPr>
                  </p:pic>
                </p:oleObj>
              </mc:Fallback>
            </mc:AlternateContent>
          </a:graphicData>
        </a:graphic>
      </p:graphicFrame>
      <p:pic>
        <p:nvPicPr>
          <p:cNvPr id="9" name="Picture 8"/>
          <p:cNvPicPr>
            <a:picLocks noChangeAspect="1"/>
          </p:cNvPicPr>
          <p:nvPr/>
        </p:nvPicPr>
        <p:blipFill>
          <a:blip r:embed="rId6"/>
          <a:stretch>
            <a:fillRect/>
          </a:stretch>
        </p:blipFill>
        <p:spPr>
          <a:xfrm>
            <a:off x="0" y="1047750"/>
            <a:ext cx="9144000" cy="5810250"/>
          </a:xfrm>
          <a:prstGeom prst="rect">
            <a:avLst/>
          </a:prstGeom>
        </p:spPr>
      </p:pic>
      <p:sp>
        <p:nvSpPr>
          <p:cNvPr id="11" name="Rectangle 10"/>
          <p:cNvSpPr/>
          <p:nvPr/>
        </p:nvSpPr>
        <p:spPr>
          <a:xfrm>
            <a:off x="4752079" y="2368435"/>
            <a:ext cx="723575" cy="461665"/>
          </a:xfrm>
          <a:prstGeom prst="rect">
            <a:avLst/>
          </a:prstGeom>
        </p:spPr>
        <p:txBody>
          <a:bodyPr wrap="none">
            <a:spAutoFit/>
          </a:bodyPr>
          <a:lstStyle/>
          <a:p>
            <a:r>
              <a:rPr lang="en-US" dirty="0">
                <a:solidFill>
                  <a:srgbClr val="FFFFFF"/>
                </a:solidFill>
              </a:rPr>
              <a:t>T=5</a:t>
            </a:r>
          </a:p>
        </p:txBody>
      </p:sp>
      <p:pic>
        <p:nvPicPr>
          <p:cNvPr id="12" name="Picture 11"/>
          <p:cNvPicPr>
            <a:picLocks noChangeAspect="1"/>
          </p:cNvPicPr>
          <p:nvPr/>
        </p:nvPicPr>
        <p:blipFill>
          <a:blip r:embed="rId7"/>
          <a:stretch>
            <a:fillRect/>
          </a:stretch>
        </p:blipFill>
        <p:spPr>
          <a:xfrm>
            <a:off x="2429941" y="1591727"/>
            <a:ext cx="4305300" cy="4305300"/>
          </a:xfrm>
          <a:prstGeom prst="rect">
            <a:avLst/>
          </a:prstGeom>
        </p:spPr>
      </p:pic>
      <p:pic>
        <p:nvPicPr>
          <p:cNvPr id="13" name="Picture 12"/>
          <p:cNvPicPr>
            <a:picLocks noChangeAspect="1"/>
          </p:cNvPicPr>
          <p:nvPr/>
        </p:nvPicPr>
        <p:blipFill>
          <a:blip r:embed="rId8"/>
          <a:stretch>
            <a:fillRect/>
          </a:stretch>
        </p:blipFill>
        <p:spPr>
          <a:xfrm>
            <a:off x="0" y="0"/>
            <a:ext cx="9144000" cy="6858000"/>
          </a:xfrm>
          <a:prstGeom prst="rect">
            <a:avLst/>
          </a:prstGeom>
        </p:spPr>
      </p:pic>
    </p:spTree>
    <p:extLst>
      <p:ext uri="{BB962C8B-B14F-4D97-AF65-F5344CB8AC3E}">
        <p14:creationId xmlns:p14="http://schemas.microsoft.com/office/powerpoint/2010/main" val="86727314"/>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119</a:t>
            </a:fld>
            <a:endParaRPr lang="en-US">
              <a:solidFill>
                <a:srgbClr val="000000"/>
              </a:solidFill>
            </a:endParaRPr>
          </a:p>
        </p:txBody>
      </p:sp>
      <p:pic>
        <p:nvPicPr>
          <p:cNvPr id="3" name="Picture 2"/>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832583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12</a:t>
            </a:fld>
            <a:endParaRPr lang="en-US">
              <a:solidFill>
                <a:srgbClr val="000000"/>
              </a:solidFill>
            </a:endParaRPr>
          </a:p>
        </p:txBody>
      </p:sp>
      <p:sp>
        <p:nvSpPr>
          <p:cNvPr id="4" name="TextBox 3"/>
          <p:cNvSpPr txBox="1"/>
          <p:nvPr/>
        </p:nvSpPr>
        <p:spPr>
          <a:xfrm>
            <a:off x="135467" y="880529"/>
            <a:ext cx="9008533" cy="954107"/>
          </a:xfrm>
          <a:prstGeom prst="rect">
            <a:avLst/>
          </a:prstGeom>
          <a:noFill/>
        </p:spPr>
        <p:txBody>
          <a:bodyPr wrap="square" rtlCol="0">
            <a:spAutoFit/>
          </a:bodyPr>
          <a:lstStyle/>
          <a:p>
            <a:r>
              <a:rPr lang="en-US" sz="2800" dirty="0" smtClean="0">
                <a:solidFill>
                  <a:srgbClr val="000000"/>
                </a:solidFill>
              </a:rPr>
              <a:t>For the curve below (which I assume repeats over and over), what is </a:t>
            </a:r>
            <a:r>
              <a:rPr lang="en-US" sz="2800" dirty="0" err="1" smtClean="0">
                <a:solidFill>
                  <a:srgbClr val="000000"/>
                </a:solidFill>
              </a:rPr>
              <a:t>ω</a:t>
            </a:r>
            <a:r>
              <a:rPr lang="en-US" sz="2800" dirty="0" smtClean="0">
                <a:solidFill>
                  <a:srgbClr val="000000"/>
                </a:solidFill>
              </a:rPr>
              <a:t>? </a:t>
            </a:r>
            <a:endParaRPr lang="en-US" sz="2800" dirty="0">
              <a:solidFill>
                <a:srgbClr val="000000"/>
              </a:solidFill>
            </a:endParaRPr>
          </a:p>
        </p:txBody>
      </p:sp>
      <p:graphicFrame>
        <p:nvGraphicFramePr>
          <p:cNvPr id="5" name="Object 3"/>
          <p:cNvGraphicFramePr>
            <a:graphicFrameLocks noChangeAspect="1"/>
          </p:cNvGraphicFramePr>
          <p:nvPr>
            <p:extLst>
              <p:ext uri="{D42A27DB-BD31-4B8C-83A1-F6EECF244321}">
                <p14:modId xmlns:p14="http://schemas.microsoft.com/office/powerpoint/2010/main" val="386310630"/>
              </p:ext>
            </p:extLst>
          </p:nvPr>
        </p:nvGraphicFramePr>
        <p:xfrm>
          <a:off x="1598613" y="0"/>
          <a:ext cx="4480454" cy="940799"/>
        </p:xfrm>
        <a:graphic>
          <a:graphicData uri="http://schemas.openxmlformats.org/presentationml/2006/ole">
            <mc:AlternateContent xmlns:mc="http://schemas.openxmlformats.org/markup-compatibility/2006">
              <mc:Choice xmlns:v="urn:schemas-microsoft-com:vml" Requires="v">
                <p:oleObj spid="_x0000_s22538" name="Equation" r:id="rId4" imgW="1993900" imgH="419100" progId="Equation.3">
                  <p:embed/>
                </p:oleObj>
              </mc:Choice>
              <mc:Fallback>
                <p:oleObj name="Equation" r:id="rId4" imgW="19939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8613" y="0"/>
                        <a:ext cx="4480454" cy="940799"/>
                      </a:xfrm>
                      <a:prstGeom prst="rect">
                        <a:avLst/>
                      </a:prstGeom>
                      <a:noFill/>
                      <a:extLst/>
                    </p:spPr>
                  </p:pic>
                </p:oleObj>
              </mc:Fallback>
            </mc:AlternateContent>
          </a:graphicData>
        </a:graphic>
      </p:graphicFrame>
      <p:pic>
        <p:nvPicPr>
          <p:cNvPr id="3" name="Picture 2"/>
          <p:cNvPicPr>
            <a:picLocks noChangeAspect="1"/>
          </p:cNvPicPr>
          <p:nvPr/>
        </p:nvPicPr>
        <p:blipFill>
          <a:blip r:embed="rId6"/>
          <a:stretch>
            <a:fillRect/>
          </a:stretch>
        </p:blipFill>
        <p:spPr>
          <a:xfrm>
            <a:off x="2777053" y="1900765"/>
            <a:ext cx="6333066" cy="3905391"/>
          </a:xfrm>
          <a:prstGeom prst="rect">
            <a:avLst/>
          </a:prstGeom>
        </p:spPr>
      </p:pic>
      <p:sp>
        <p:nvSpPr>
          <p:cNvPr id="6" name="TextBox 5"/>
          <p:cNvSpPr txBox="1"/>
          <p:nvPr/>
        </p:nvSpPr>
        <p:spPr>
          <a:xfrm>
            <a:off x="169332" y="3776147"/>
            <a:ext cx="3788217" cy="2708434"/>
          </a:xfrm>
          <a:prstGeom prst="rect">
            <a:avLst/>
          </a:prstGeom>
          <a:noFill/>
        </p:spPr>
        <p:txBody>
          <a:bodyPr wrap="none" rtlCol="0">
            <a:spAutoFit/>
          </a:bodyPr>
          <a:lstStyle/>
          <a:p>
            <a:pPr marL="514350" indent="-514350">
              <a:buFontTx/>
              <a:buAutoNum type="alphaUcParenR"/>
            </a:pPr>
            <a:r>
              <a:rPr lang="en-US" sz="3400" dirty="0" smtClean="0">
                <a:solidFill>
                  <a:srgbClr val="000000"/>
                </a:solidFill>
              </a:rPr>
              <a:t>1</a:t>
            </a:r>
          </a:p>
          <a:p>
            <a:pPr marL="514350" indent="-514350">
              <a:buFontTx/>
              <a:buAutoNum type="alphaUcParenR"/>
            </a:pPr>
            <a:r>
              <a:rPr lang="en-US" sz="3400" dirty="0" smtClean="0">
                <a:solidFill>
                  <a:srgbClr val="000000"/>
                </a:solidFill>
              </a:rPr>
              <a:t>2</a:t>
            </a:r>
          </a:p>
          <a:p>
            <a:pPr marL="514350" indent="-514350">
              <a:buFontTx/>
              <a:buAutoNum type="alphaUcParenR"/>
            </a:pPr>
            <a:r>
              <a:rPr lang="en-US" sz="3400" dirty="0">
                <a:solidFill>
                  <a:srgbClr val="000000"/>
                </a:solidFill>
              </a:rPr>
              <a:t>π</a:t>
            </a:r>
            <a:endParaRPr lang="en-US" sz="3400" dirty="0" smtClean="0">
              <a:solidFill>
                <a:srgbClr val="000000"/>
              </a:solidFill>
            </a:endParaRPr>
          </a:p>
          <a:p>
            <a:pPr marL="514350" indent="-514350">
              <a:buFontTx/>
              <a:buAutoNum type="alphaUcParenR"/>
            </a:pPr>
            <a:r>
              <a:rPr lang="en-US" sz="3400" dirty="0" smtClean="0">
                <a:solidFill>
                  <a:srgbClr val="000000"/>
                </a:solidFill>
              </a:rPr>
              <a:t>2</a:t>
            </a:r>
            <a:r>
              <a:rPr lang="en-US" sz="3400" dirty="0">
                <a:solidFill>
                  <a:srgbClr val="000000"/>
                </a:solidFill>
              </a:rPr>
              <a:t>π</a:t>
            </a:r>
          </a:p>
          <a:p>
            <a:pPr marL="514350" indent="-514350">
              <a:buFontTx/>
              <a:buAutoNum type="alphaUcParenR"/>
            </a:pPr>
            <a:r>
              <a:rPr lang="en-US" sz="3400" dirty="0" smtClean="0">
                <a:solidFill>
                  <a:srgbClr val="000000"/>
                </a:solidFill>
              </a:rPr>
              <a:t>Something else</a:t>
            </a:r>
            <a:r>
              <a:rPr lang="en-US" sz="2800" dirty="0" smtClean="0">
                <a:solidFill>
                  <a:srgbClr val="000000"/>
                </a:solidFill>
              </a:rPr>
              <a:t>!</a:t>
            </a:r>
            <a:endParaRPr lang="en-US" sz="2800" dirty="0">
              <a:solidFill>
                <a:srgbClr val="000000"/>
              </a:solidFill>
            </a:endParaRPr>
          </a:p>
        </p:txBody>
      </p:sp>
    </p:spTree>
    <p:extLst>
      <p:ext uri="{BB962C8B-B14F-4D97-AF65-F5344CB8AC3E}">
        <p14:creationId xmlns:p14="http://schemas.microsoft.com/office/powerpoint/2010/main" val="1870139117"/>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120</a:t>
            </a:fld>
            <a:endParaRPr lang="en-US">
              <a:solidFill>
                <a:srgbClr val="000000"/>
              </a:solidFill>
            </a:endParaRPr>
          </a:p>
        </p:txBody>
      </p:sp>
      <p:pic>
        <p:nvPicPr>
          <p:cNvPr id="3" name="Picture 2"/>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31857367"/>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121</a:t>
            </a:fld>
            <a:endParaRPr lang="en-US">
              <a:solidFill>
                <a:srgbClr val="000000"/>
              </a:solidFill>
            </a:endParaRPr>
          </a:p>
        </p:txBody>
      </p:sp>
      <p:pic>
        <p:nvPicPr>
          <p:cNvPr id="3" name="Picture 2"/>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603382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13</a:t>
            </a:fld>
            <a:endParaRPr lang="en-US">
              <a:solidFill>
                <a:srgbClr val="000000"/>
              </a:solidFill>
            </a:endParaRPr>
          </a:p>
        </p:txBody>
      </p:sp>
      <p:sp>
        <p:nvSpPr>
          <p:cNvPr id="4" name="TextBox 3"/>
          <p:cNvSpPr txBox="1"/>
          <p:nvPr/>
        </p:nvSpPr>
        <p:spPr>
          <a:xfrm>
            <a:off x="135467" y="880529"/>
            <a:ext cx="9008533" cy="954107"/>
          </a:xfrm>
          <a:prstGeom prst="rect">
            <a:avLst/>
          </a:prstGeom>
          <a:noFill/>
        </p:spPr>
        <p:txBody>
          <a:bodyPr wrap="square" rtlCol="0">
            <a:spAutoFit/>
          </a:bodyPr>
          <a:lstStyle/>
          <a:p>
            <a:r>
              <a:rPr lang="en-US" sz="2800" dirty="0">
                <a:solidFill>
                  <a:srgbClr val="000000"/>
                </a:solidFill>
              </a:rPr>
              <a:t>Let’s zoom </a:t>
            </a:r>
            <a:r>
              <a:rPr lang="en-US" sz="2800" dirty="0" smtClean="0">
                <a:solidFill>
                  <a:srgbClr val="000000"/>
                </a:solidFill>
              </a:rPr>
              <a:t>in.</a:t>
            </a:r>
            <a:br>
              <a:rPr lang="en-US" sz="2800" dirty="0" smtClean="0">
                <a:solidFill>
                  <a:srgbClr val="000000"/>
                </a:solidFill>
              </a:rPr>
            </a:br>
            <a:r>
              <a:rPr lang="en-US" sz="2800" dirty="0" smtClean="0">
                <a:solidFill>
                  <a:srgbClr val="000000"/>
                </a:solidFill>
              </a:rPr>
              <a:t>Can you guess anything more about the </a:t>
            </a:r>
            <a:r>
              <a:rPr lang="en-US" sz="2800" dirty="0">
                <a:solidFill>
                  <a:srgbClr val="000000"/>
                </a:solidFill>
              </a:rPr>
              <a:t>F</a:t>
            </a:r>
            <a:r>
              <a:rPr lang="en-US" sz="2800" dirty="0" smtClean="0">
                <a:solidFill>
                  <a:srgbClr val="000000"/>
                </a:solidFill>
              </a:rPr>
              <a:t>ourier series? </a:t>
            </a:r>
            <a:endParaRPr lang="en-US" sz="2800" dirty="0">
              <a:solidFill>
                <a:srgbClr val="000000"/>
              </a:solidFill>
            </a:endParaRPr>
          </a:p>
        </p:txBody>
      </p:sp>
      <p:graphicFrame>
        <p:nvGraphicFramePr>
          <p:cNvPr id="5" name="Object 3"/>
          <p:cNvGraphicFramePr>
            <a:graphicFrameLocks noChangeAspect="1"/>
          </p:cNvGraphicFramePr>
          <p:nvPr>
            <p:extLst>
              <p:ext uri="{D42A27DB-BD31-4B8C-83A1-F6EECF244321}">
                <p14:modId xmlns:p14="http://schemas.microsoft.com/office/powerpoint/2010/main" val="681737329"/>
              </p:ext>
            </p:extLst>
          </p:nvPr>
        </p:nvGraphicFramePr>
        <p:xfrm>
          <a:off x="1598613" y="0"/>
          <a:ext cx="4480454" cy="940799"/>
        </p:xfrm>
        <a:graphic>
          <a:graphicData uri="http://schemas.openxmlformats.org/presentationml/2006/ole">
            <mc:AlternateContent xmlns:mc="http://schemas.openxmlformats.org/markup-compatibility/2006">
              <mc:Choice xmlns:v="urn:schemas-microsoft-com:vml" Requires="v">
                <p:oleObj spid="_x0000_s23562" name="Equation" r:id="rId4" imgW="1993900" imgH="419100" progId="Equation.3">
                  <p:embed/>
                </p:oleObj>
              </mc:Choice>
              <mc:Fallback>
                <p:oleObj name="Equation" r:id="rId4" imgW="19939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8613" y="0"/>
                        <a:ext cx="4480454" cy="940799"/>
                      </a:xfrm>
                      <a:prstGeom prst="rect">
                        <a:avLst/>
                      </a:prstGeom>
                      <a:noFill/>
                      <a:extLst/>
                    </p:spPr>
                  </p:pic>
                </p:oleObj>
              </mc:Fallback>
            </mc:AlternateContent>
          </a:graphicData>
        </a:graphic>
      </p:graphicFrame>
      <p:pic>
        <p:nvPicPr>
          <p:cNvPr id="8" name="Picture 7"/>
          <p:cNvPicPr>
            <a:picLocks noChangeAspect="1"/>
          </p:cNvPicPr>
          <p:nvPr/>
        </p:nvPicPr>
        <p:blipFill>
          <a:blip r:embed="rId6"/>
          <a:stretch>
            <a:fillRect/>
          </a:stretch>
        </p:blipFill>
        <p:spPr>
          <a:xfrm>
            <a:off x="694282" y="2607722"/>
            <a:ext cx="7251640" cy="4250267"/>
          </a:xfrm>
          <a:prstGeom prst="rect">
            <a:avLst/>
          </a:prstGeom>
        </p:spPr>
      </p:pic>
    </p:spTree>
    <p:extLst>
      <p:ext uri="{BB962C8B-B14F-4D97-AF65-F5344CB8AC3E}">
        <p14:creationId xmlns:p14="http://schemas.microsoft.com/office/powerpoint/2010/main" val="30502679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14</a:t>
            </a:fld>
            <a:endParaRPr lang="en-US">
              <a:solidFill>
                <a:srgbClr val="000000"/>
              </a:solidFill>
            </a:endParaRPr>
          </a:p>
        </p:txBody>
      </p:sp>
      <p:sp>
        <p:nvSpPr>
          <p:cNvPr id="4" name="TextBox 3"/>
          <p:cNvSpPr txBox="1"/>
          <p:nvPr/>
        </p:nvSpPr>
        <p:spPr>
          <a:xfrm>
            <a:off x="135467" y="880529"/>
            <a:ext cx="9008533" cy="523220"/>
          </a:xfrm>
          <a:prstGeom prst="rect">
            <a:avLst/>
          </a:prstGeom>
          <a:noFill/>
        </p:spPr>
        <p:txBody>
          <a:bodyPr wrap="square" rtlCol="0">
            <a:spAutoFit/>
          </a:bodyPr>
          <a:lstStyle/>
          <a:p>
            <a:r>
              <a:rPr lang="en-US" sz="2800" dirty="0" smtClean="0">
                <a:solidFill>
                  <a:srgbClr val="000000"/>
                </a:solidFill>
              </a:rPr>
              <a:t>Does this help?      (The blue dashed </a:t>
            </a:r>
            <a:r>
              <a:rPr lang="en-US" sz="2800" dirty="0">
                <a:solidFill>
                  <a:srgbClr val="000000"/>
                </a:solidFill>
              </a:rPr>
              <a:t>curve </a:t>
            </a:r>
            <a:r>
              <a:rPr lang="en-US" sz="2800" dirty="0" smtClean="0">
                <a:solidFill>
                  <a:srgbClr val="000000"/>
                </a:solidFill>
              </a:rPr>
              <a:t>is 2Cos πt.) </a:t>
            </a:r>
            <a:endParaRPr lang="en-US" sz="2800" dirty="0">
              <a:solidFill>
                <a:srgbClr val="000000"/>
              </a:solidFill>
            </a:endParaRPr>
          </a:p>
        </p:txBody>
      </p:sp>
      <p:graphicFrame>
        <p:nvGraphicFramePr>
          <p:cNvPr id="5" name="Object 3"/>
          <p:cNvGraphicFramePr>
            <a:graphicFrameLocks noChangeAspect="1"/>
          </p:cNvGraphicFramePr>
          <p:nvPr>
            <p:extLst>
              <p:ext uri="{D42A27DB-BD31-4B8C-83A1-F6EECF244321}">
                <p14:modId xmlns:p14="http://schemas.microsoft.com/office/powerpoint/2010/main" val="3959780900"/>
              </p:ext>
            </p:extLst>
          </p:nvPr>
        </p:nvGraphicFramePr>
        <p:xfrm>
          <a:off x="1598613" y="0"/>
          <a:ext cx="4480454" cy="940799"/>
        </p:xfrm>
        <a:graphic>
          <a:graphicData uri="http://schemas.openxmlformats.org/presentationml/2006/ole">
            <mc:AlternateContent xmlns:mc="http://schemas.openxmlformats.org/markup-compatibility/2006">
              <mc:Choice xmlns:v="urn:schemas-microsoft-com:vml" Requires="v">
                <p:oleObj spid="_x0000_s24586" name="Equation" r:id="rId4" imgW="1993900" imgH="419100" progId="Equation.3">
                  <p:embed/>
                </p:oleObj>
              </mc:Choice>
              <mc:Fallback>
                <p:oleObj name="Equation" r:id="rId4" imgW="19939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8613" y="0"/>
                        <a:ext cx="4480454" cy="940799"/>
                      </a:xfrm>
                      <a:prstGeom prst="rect">
                        <a:avLst/>
                      </a:prstGeom>
                      <a:noFill/>
                      <a:extLst/>
                    </p:spPr>
                  </p:pic>
                </p:oleObj>
              </mc:Fallback>
            </mc:AlternateContent>
          </a:graphicData>
        </a:graphic>
      </p:graphicFrame>
      <p:pic>
        <p:nvPicPr>
          <p:cNvPr id="6" name="Picture 5"/>
          <p:cNvPicPr>
            <a:picLocks noChangeAspect="1"/>
          </p:cNvPicPr>
          <p:nvPr/>
        </p:nvPicPr>
        <p:blipFill>
          <a:blip r:embed="rId6"/>
          <a:stretch>
            <a:fillRect/>
          </a:stretch>
        </p:blipFill>
        <p:spPr>
          <a:xfrm>
            <a:off x="904370" y="2099732"/>
            <a:ext cx="6918830" cy="4055203"/>
          </a:xfrm>
          <a:prstGeom prst="rect">
            <a:avLst/>
          </a:prstGeom>
        </p:spPr>
      </p:pic>
    </p:spTree>
    <p:extLst>
      <p:ext uri="{BB962C8B-B14F-4D97-AF65-F5344CB8AC3E}">
        <p14:creationId xmlns:p14="http://schemas.microsoft.com/office/powerpoint/2010/main" val="30709874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15</a:t>
            </a:fld>
            <a:endParaRPr lang="en-US">
              <a:solidFill>
                <a:srgbClr val="000000"/>
              </a:solidFill>
            </a:endParaRPr>
          </a:p>
        </p:txBody>
      </p:sp>
      <p:pic>
        <p:nvPicPr>
          <p:cNvPr id="3" name="Picture 2"/>
          <p:cNvPicPr>
            <a:picLocks noChangeAspect="1"/>
          </p:cNvPicPr>
          <p:nvPr/>
        </p:nvPicPr>
        <p:blipFill>
          <a:blip r:embed="rId3"/>
          <a:stretch>
            <a:fillRect/>
          </a:stretch>
        </p:blipFill>
        <p:spPr>
          <a:xfrm>
            <a:off x="141569" y="440267"/>
            <a:ext cx="8835900" cy="5994399"/>
          </a:xfrm>
          <a:prstGeom prst="rect">
            <a:avLst/>
          </a:prstGeom>
        </p:spPr>
      </p:pic>
    </p:spTree>
    <p:extLst>
      <p:ext uri="{BB962C8B-B14F-4D97-AF65-F5344CB8AC3E}">
        <p14:creationId xmlns:p14="http://schemas.microsoft.com/office/powerpoint/2010/main" val="16060271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16</a:t>
            </a:fld>
            <a:endParaRPr lang="en-US">
              <a:solidFill>
                <a:srgbClr val="000000"/>
              </a:solidFill>
            </a:endParaRPr>
          </a:p>
        </p:txBody>
      </p:sp>
      <p:graphicFrame>
        <p:nvGraphicFramePr>
          <p:cNvPr id="1837058" name="Object 2"/>
          <p:cNvGraphicFramePr>
            <a:graphicFrameLocks noChangeAspect="1"/>
          </p:cNvGraphicFramePr>
          <p:nvPr>
            <p:extLst>
              <p:ext uri="{D42A27DB-BD31-4B8C-83A1-F6EECF244321}">
                <p14:modId xmlns:p14="http://schemas.microsoft.com/office/powerpoint/2010/main" val="2433928712"/>
              </p:ext>
            </p:extLst>
          </p:nvPr>
        </p:nvGraphicFramePr>
        <p:xfrm>
          <a:off x="2519892" y="783167"/>
          <a:ext cx="4305300" cy="1420813"/>
        </p:xfrm>
        <a:graphic>
          <a:graphicData uri="http://schemas.openxmlformats.org/presentationml/2006/ole">
            <mc:AlternateContent xmlns:mc="http://schemas.openxmlformats.org/markup-compatibility/2006">
              <mc:Choice xmlns:v="urn:schemas-microsoft-com:vml" Requires="v">
                <p:oleObj spid="_x0000_s48151" name="Equation" r:id="rId4" imgW="1320800" imgH="419100" progId="Equation.3">
                  <p:embed/>
                </p:oleObj>
              </mc:Choice>
              <mc:Fallback>
                <p:oleObj name="Equation" r:id="rId4" imgW="13208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9892" y="783167"/>
                        <a:ext cx="4305300" cy="1420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TextBox 2"/>
          <p:cNvSpPr txBox="1"/>
          <p:nvPr/>
        </p:nvSpPr>
        <p:spPr>
          <a:xfrm>
            <a:off x="423335" y="3132668"/>
            <a:ext cx="1175472" cy="523220"/>
          </a:xfrm>
          <a:prstGeom prst="rect">
            <a:avLst/>
          </a:prstGeom>
          <a:noFill/>
        </p:spPr>
        <p:txBody>
          <a:bodyPr wrap="none" rtlCol="0">
            <a:spAutoFit/>
          </a:bodyPr>
          <a:lstStyle/>
          <a:p>
            <a:r>
              <a:rPr lang="en-US" sz="2800" dirty="0" smtClean="0"/>
              <a:t>where</a:t>
            </a:r>
          </a:p>
        </p:txBody>
      </p:sp>
      <p:graphicFrame>
        <p:nvGraphicFramePr>
          <p:cNvPr id="5" name="Object 9"/>
          <p:cNvGraphicFramePr>
            <a:graphicFrameLocks noChangeAspect="1"/>
          </p:cNvGraphicFramePr>
          <p:nvPr>
            <p:extLst>
              <p:ext uri="{D42A27DB-BD31-4B8C-83A1-F6EECF244321}">
                <p14:modId xmlns:p14="http://schemas.microsoft.com/office/powerpoint/2010/main" val="248714996"/>
              </p:ext>
            </p:extLst>
          </p:nvPr>
        </p:nvGraphicFramePr>
        <p:xfrm>
          <a:off x="1799166" y="2710922"/>
          <a:ext cx="3979863" cy="1458912"/>
        </p:xfrm>
        <a:graphic>
          <a:graphicData uri="http://schemas.openxmlformats.org/presentationml/2006/ole">
            <mc:AlternateContent xmlns:mc="http://schemas.openxmlformats.org/markup-compatibility/2006">
              <mc:Choice xmlns:v="urn:schemas-microsoft-com:vml" Requires="v">
                <p:oleObj spid="_x0000_s48152" name="Equation" r:id="rId6" imgW="1333500" imgH="469900" progId="Equation.3">
                  <p:embed/>
                </p:oleObj>
              </mc:Choice>
              <mc:Fallback>
                <p:oleObj name="Equation" r:id="rId6" imgW="1333500" imgH="469900" progId="Equation.3">
                  <p:embed/>
                  <p:pic>
                    <p:nvPicPr>
                      <p:cNvPr id="0" name=""/>
                      <p:cNvPicPr>
                        <a:picLocks noChangeAspect="1" noChangeArrowheads="1"/>
                      </p:cNvPicPr>
                      <p:nvPr/>
                    </p:nvPicPr>
                    <p:blipFill>
                      <a:blip r:embed="rId7"/>
                      <a:srcRect/>
                      <a:stretch>
                        <a:fillRect/>
                      </a:stretch>
                    </p:blipFill>
                    <p:spPr bwMode="auto">
                      <a:xfrm>
                        <a:off x="1799166" y="2710922"/>
                        <a:ext cx="3979863" cy="145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TextBox 3"/>
          <p:cNvSpPr txBox="1"/>
          <p:nvPr/>
        </p:nvSpPr>
        <p:spPr>
          <a:xfrm>
            <a:off x="101611" y="4436534"/>
            <a:ext cx="8666355" cy="954107"/>
          </a:xfrm>
          <a:prstGeom prst="rect">
            <a:avLst/>
          </a:prstGeom>
          <a:noFill/>
        </p:spPr>
        <p:txBody>
          <a:bodyPr wrap="none" rtlCol="0">
            <a:spAutoFit/>
          </a:bodyPr>
          <a:lstStyle/>
          <a:p>
            <a:r>
              <a:rPr lang="en-US" sz="2800" dirty="0" smtClean="0"/>
              <a:t>But why? Where does this formula for </a:t>
            </a:r>
            <a:r>
              <a:rPr lang="en-US" sz="2800" dirty="0" err="1" smtClean="0"/>
              <a:t>b</a:t>
            </a:r>
            <a:r>
              <a:rPr lang="en-US" sz="2800" baseline="-25000" dirty="0" err="1" smtClean="0"/>
              <a:t>n</a:t>
            </a:r>
            <a:r>
              <a:rPr lang="en-US" sz="2800" dirty="0" smtClean="0"/>
              <a:t> come from?</a:t>
            </a:r>
          </a:p>
          <a:p>
            <a:r>
              <a:rPr lang="en-US" sz="2800" dirty="0" smtClean="0"/>
              <a:t>It’s “Fourier’s trick”! </a:t>
            </a:r>
            <a:r>
              <a:rPr lang="en-US" sz="2800" dirty="0" smtClean="0"/>
              <a:t> </a:t>
            </a:r>
            <a:endParaRPr lang="en-US" sz="2800" dirty="0"/>
          </a:p>
        </p:txBody>
      </p:sp>
      <p:sp>
        <p:nvSpPr>
          <p:cNvPr id="7" name="TextBox 6"/>
          <p:cNvSpPr txBox="1"/>
          <p:nvPr/>
        </p:nvSpPr>
        <p:spPr>
          <a:xfrm>
            <a:off x="355601" y="0"/>
            <a:ext cx="7828460" cy="523220"/>
          </a:xfrm>
          <a:prstGeom prst="rect">
            <a:avLst/>
          </a:prstGeom>
          <a:noFill/>
        </p:spPr>
        <p:txBody>
          <a:bodyPr wrap="none" rtlCol="0">
            <a:spAutoFit/>
          </a:bodyPr>
          <a:lstStyle/>
          <a:p>
            <a:r>
              <a:rPr lang="en-US" sz="2800" dirty="0" smtClean="0"/>
              <a:t>RECAP:  Any odd periodic f(t) can be written as: </a:t>
            </a:r>
          </a:p>
        </p:txBody>
      </p:sp>
    </p:spTree>
    <p:extLst>
      <p:ext uri="{BB962C8B-B14F-4D97-AF65-F5344CB8AC3E}">
        <p14:creationId xmlns:p14="http://schemas.microsoft.com/office/powerpoint/2010/main" val="2104142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17</a:t>
            </a:fld>
            <a:endParaRPr lang="en-US">
              <a:solidFill>
                <a:srgbClr val="000000"/>
              </a:solidFill>
            </a:endParaRPr>
          </a:p>
        </p:txBody>
      </p:sp>
      <p:sp>
        <p:nvSpPr>
          <p:cNvPr id="3" name="TextBox 2"/>
          <p:cNvSpPr txBox="1"/>
          <p:nvPr/>
        </p:nvSpPr>
        <p:spPr>
          <a:xfrm>
            <a:off x="880533" y="1744133"/>
            <a:ext cx="6930428" cy="1384995"/>
          </a:xfrm>
          <a:prstGeom prst="rect">
            <a:avLst/>
          </a:prstGeom>
          <a:noFill/>
        </p:spPr>
        <p:txBody>
          <a:bodyPr wrap="none" rtlCol="0">
            <a:spAutoFit/>
          </a:bodyPr>
          <a:lstStyle/>
          <a:p>
            <a:r>
              <a:rPr lang="en-US" sz="2800" dirty="0" smtClean="0"/>
              <a:t>Fourier’s trick:</a:t>
            </a:r>
          </a:p>
          <a:p>
            <a:endParaRPr lang="en-US" sz="2800" dirty="0"/>
          </a:p>
          <a:p>
            <a:r>
              <a:rPr lang="en-US" sz="2800" dirty="0" smtClean="0"/>
              <a:t>Thinking of functions as a bit like vectors…</a:t>
            </a:r>
            <a:endParaRPr lang="en-US" sz="2800" dirty="0"/>
          </a:p>
        </p:txBody>
      </p:sp>
    </p:spTree>
    <p:extLst>
      <p:ext uri="{BB962C8B-B14F-4D97-AF65-F5344CB8AC3E}">
        <p14:creationId xmlns:p14="http://schemas.microsoft.com/office/powerpoint/2010/main" val="12086991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18</a:t>
            </a:fld>
            <a:endParaRPr lang="en-US">
              <a:solidFill>
                <a:srgbClr val="000000"/>
              </a:solidFill>
            </a:endParaRPr>
          </a:p>
        </p:txBody>
      </p:sp>
      <p:graphicFrame>
        <p:nvGraphicFramePr>
          <p:cNvPr id="1823746" name="Object 2"/>
          <p:cNvGraphicFramePr>
            <a:graphicFrameLocks noChangeAspect="1"/>
          </p:cNvGraphicFramePr>
          <p:nvPr/>
        </p:nvGraphicFramePr>
        <p:xfrm>
          <a:off x="2584450" y="3449109"/>
          <a:ext cx="2855913" cy="1420813"/>
        </p:xfrm>
        <a:graphic>
          <a:graphicData uri="http://schemas.openxmlformats.org/presentationml/2006/ole">
            <mc:AlternateContent xmlns:mc="http://schemas.openxmlformats.org/markup-compatibility/2006">
              <mc:Choice xmlns:v="urn:schemas-microsoft-com:vml" Requires="v">
                <p:oleObj spid="_x0000_s5161" name="Equation" r:id="rId4" imgW="876300" imgH="419100" progId="Equation.3">
                  <p:embed/>
                </p:oleObj>
              </mc:Choice>
              <mc:Fallback>
                <p:oleObj name="Equation" r:id="rId4" imgW="8763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4450" y="3449109"/>
                        <a:ext cx="2855913" cy="1420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23747" name="Object 3"/>
          <p:cNvGraphicFramePr>
            <a:graphicFrameLocks noChangeAspect="1"/>
          </p:cNvGraphicFramePr>
          <p:nvPr/>
        </p:nvGraphicFramePr>
        <p:xfrm>
          <a:off x="2941638" y="1077913"/>
          <a:ext cx="2276475" cy="1420812"/>
        </p:xfrm>
        <a:graphic>
          <a:graphicData uri="http://schemas.openxmlformats.org/presentationml/2006/ole">
            <mc:AlternateContent xmlns:mc="http://schemas.openxmlformats.org/markup-compatibility/2006">
              <mc:Choice xmlns:v="urn:schemas-microsoft-com:vml" Requires="v">
                <p:oleObj spid="_x0000_s5162" name="Equation" r:id="rId6" imgW="698500" imgH="419100" progId="Equation.3">
                  <p:embed/>
                </p:oleObj>
              </mc:Choice>
              <mc:Fallback>
                <p:oleObj name="Equation" r:id="rId6" imgW="6985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1638" y="1077913"/>
                        <a:ext cx="2276475" cy="142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TextBox 5"/>
          <p:cNvSpPr txBox="1"/>
          <p:nvPr/>
        </p:nvSpPr>
        <p:spPr>
          <a:xfrm>
            <a:off x="846667" y="558800"/>
            <a:ext cx="6830140" cy="523220"/>
          </a:xfrm>
          <a:prstGeom prst="rect">
            <a:avLst/>
          </a:prstGeom>
          <a:noFill/>
        </p:spPr>
        <p:txBody>
          <a:bodyPr wrap="none" rtlCol="0">
            <a:spAutoFit/>
          </a:bodyPr>
          <a:lstStyle/>
          <a:p>
            <a:r>
              <a:rPr lang="en-US" sz="2800">
                <a:solidFill>
                  <a:srgbClr val="000000"/>
                </a:solidFill>
              </a:rPr>
              <a:t>Vectors, in terms of a set of basis vectors:</a:t>
            </a:r>
          </a:p>
        </p:txBody>
      </p:sp>
      <p:sp>
        <p:nvSpPr>
          <p:cNvPr id="7" name="TextBox 6"/>
          <p:cNvSpPr txBox="1"/>
          <p:nvPr/>
        </p:nvSpPr>
        <p:spPr>
          <a:xfrm>
            <a:off x="1032934" y="2997200"/>
            <a:ext cx="5054589" cy="523220"/>
          </a:xfrm>
          <a:prstGeom prst="rect">
            <a:avLst/>
          </a:prstGeom>
          <a:noFill/>
        </p:spPr>
        <p:txBody>
          <a:bodyPr wrap="none" rtlCol="0">
            <a:spAutoFit/>
          </a:bodyPr>
          <a:lstStyle/>
          <a:p>
            <a:r>
              <a:rPr lang="en-US" sz="2800">
                <a:solidFill>
                  <a:srgbClr val="000000"/>
                </a:solidFill>
              </a:rPr>
              <a:t>Inner product, or “dot product”: </a:t>
            </a:r>
          </a:p>
        </p:txBody>
      </p:sp>
      <p:graphicFrame>
        <p:nvGraphicFramePr>
          <p:cNvPr id="8" name="Object 2"/>
          <p:cNvGraphicFramePr>
            <a:graphicFrameLocks noChangeAspect="1"/>
          </p:cNvGraphicFramePr>
          <p:nvPr/>
        </p:nvGraphicFramePr>
        <p:xfrm>
          <a:off x="3164946" y="5856288"/>
          <a:ext cx="950912" cy="603250"/>
        </p:xfrm>
        <a:graphic>
          <a:graphicData uri="http://schemas.openxmlformats.org/presentationml/2006/ole">
            <mc:AlternateContent xmlns:mc="http://schemas.openxmlformats.org/markup-compatibility/2006">
              <mc:Choice xmlns:v="urn:schemas-microsoft-com:vml" Requires="v">
                <p:oleObj spid="_x0000_s5163" name="Equation" r:id="rId8" imgW="292100" imgH="177800" progId="Equation.3">
                  <p:embed/>
                </p:oleObj>
              </mc:Choice>
              <mc:Fallback>
                <p:oleObj name="Equation" r:id="rId8" imgW="292100" imgH="177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64946" y="5856288"/>
                        <a:ext cx="950912" cy="60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TextBox 8"/>
          <p:cNvSpPr txBox="1"/>
          <p:nvPr/>
        </p:nvSpPr>
        <p:spPr>
          <a:xfrm>
            <a:off x="931334" y="5147755"/>
            <a:ext cx="6252433" cy="523220"/>
          </a:xfrm>
          <a:prstGeom prst="rect">
            <a:avLst/>
          </a:prstGeom>
          <a:noFill/>
        </p:spPr>
        <p:txBody>
          <a:bodyPr wrap="none" rtlCol="0">
            <a:spAutoFit/>
          </a:bodyPr>
          <a:lstStyle/>
          <a:p>
            <a:r>
              <a:rPr lang="en-US" sz="2800">
                <a:solidFill>
                  <a:srgbClr val="000000"/>
                </a:solidFill>
              </a:rPr>
              <a:t>To find one numerical component of v: </a:t>
            </a:r>
          </a:p>
        </p:txBody>
      </p:sp>
      <p:graphicFrame>
        <p:nvGraphicFramePr>
          <p:cNvPr id="10" name="Object 4"/>
          <p:cNvGraphicFramePr>
            <a:graphicFrameLocks noChangeAspect="1"/>
          </p:cNvGraphicFramePr>
          <p:nvPr/>
        </p:nvGraphicFramePr>
        <p:xfrm>
          <a:off x="4164542" y="5873221"/>
          <a:ext cx="950913" cy="603250"/>
        </p:xfrm>
        <a:graphic>
          <a:graphicData uri="http://schemas.openxmlformats.org/presentationml/2006/ole">
            <mc:AlternateContent xmlns:mc="http://schemas.openxmlformats.org/markup-compatibility/2006">
              <mc:Choice xmlns:v="urn:schemas-microsoft-com:vml" Requires="v">
                <p:oleObj spid="_x0000_s5164" name="Equation" r:id="rId10" imgW="292100" imgH="177800" progId="Equation.3">
                  <p:embed/>
                </p:oleObj>
              </mc:Choice>
              <mc:Fallback>
                <p:oleObj name="Equation" r:id="rId10" imgW="292100" imgH="177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64542" y="5873221"/>
                        <a:ext cx="950913" cy="60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237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19</a:t>
            </a:fld>
            <a:endParaRPr lang="en-US">
              <a:solidFill>
                <a:srgbClr val="000000"/>
              </a:solidFill>
            </a:endParaRPr>
          </a:p>
        </p:txBody>
      </p:sp>
      <p:graphicFrame>
        <p:nvGraphicFramePr>
          <p:cNvPr id="1823747" name="Object 3"/>
          <p:cNvGraphicFramePr>
            <a:graphicFrameLocks noChangeAspect="1"/>
          </p:cNvGraphicFramePr>
          <p:nvPr/>
        </p:nvGraphicFramePr>
        <p:xfrm>
          <a:off x="2941638" y="1077913"/>
          <a:ext cx="2276475" cy="1420812"/>
        </p:xfrm>
        <a:graphic>
          <a:graphicData uri="http://schemas.openxmlformats.org/presentationml/2006/ole">
            <mc:AlternateContent xmlns:mc="http://schemas.openxmlformats.org/markup-compatibility/2006">
              <mc:Choice xmlns:v="urn:schemas-microsoft-com:vml" Requires="v">
                <p:oleObj spid="_x0000_s6167" name="Equation" r:id="rId4" imgW="698500" imgH="419100" progId="Equation.3">
                  <p:embed/>
                </p:oleObj>
              </mc:Choice>
              <mc:Fallback>
                <p:oleObj name="Equation" r:id="rId4" imgW="6985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1638" y="1077913"/>
                        <a:ext cx="2276475" cy="142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38086" name="Object 6"/>
          <p:cNvGraphicFramePr>
            <a:graphicFrameLocks noChangeAspect="1"/>
          </p:cNvGraphicFramePr>
          <p:nvPr/>
        </p:nvGraphicFramePr>
        <p:xfrm>
          <a:off x="2164292" y="3051704"/>
          <a:ext cx="4305300" cy="1420812"/>
        </p:xfrm>
        <a:graphic>
          <a:graphicData uri="http://schemas.openxmlformats.org/presentationml/2006/ole">
            <mc:AlternateContent xmlns:mc="http://schemas.openxmlformats.org/markup-compatibility/2006">
              <mc:Choice xmlns:v="urn:schemas-microsoft-com:vml" Requires="v">
                <p:oleObj spid="_x0000_s6168" name="Equation" r:id="rId6" imgW="1320800" imgH="419100" progId="Equation.3">
                  <p:embed/>
                </p:oleObj>
              </mc:Choice>
              <mc:Fallback>
                <p:oleObj name="Equation" r:id="rId6" imgW="13208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4292" y="3051704"/>
                        <a:ext cx="4305300" cy="142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TextBox 2"/>
          <p:cNvSpPr txBox="1"/>
          <p:nvPr/>
        </p:nvSpPr>
        <p:spPr>
          <a:xfrm>
            <a:off x="1845734" y="5367867"/>
            <a:ext cx="4516155" cy="523220"/>
          </a:xfrm>
          <a:prstGeom prst="rect">
            <a:avLst/>
          </a:prstGeom>
          <a:noFill/>
        </p:spPr>
        <p:txBody>
          <a:bodyPr wrap="none" rtlCol="0">
            <a:spAutoFit/>
          </a:bodyPr>
          <a:lstStyle/>
          <a:p>
            <a:r>
              <a:rPr lang="en-US" sz="2800" dirty="0" smtClean="0"/>
              <a:t>Can you see any parallels? </a:t>
            </a:r>
            <a:endParaRPr 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80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a:t>
            </a:fld>
            <a:endParaRPr lang="en-US">
              <a:solidFill>
                <a:srgbClr val="000000"/>
              </a:solidFill>
            </a:endParaRPr>
          </a:p>
        </p:txBody>
      </p:sp>
      <p:sp>
        <p:nvSpPr>
          <p:cNvPr id="3" name="TextBox 2"/>
          <p:cNvSpPr txBox="1"/>
          <p:nvPr/>
        </p:nvSpPr>
        <p:spPr>
          <a:xfrm>
            <a:off x="711200" y="321733"/>
            <a:ext cx="3728079" cy="769441"/>
          </a:xfrm>
          <a:prstGeom prst="rect">
            <a:avLst/>
          </a:prstGeom>
          <a:noFill/>
        </p:spPr>
        <p:txBody>
          <a:bodyPr wrap="none" rtlCol="0">
            <a:spAutoFit/>
          </a:bodyPr>
          <a:lstStyle/>
          <a:p>
            <a:r>
              <a:rPr lang="en-US" sz="4400">
                <a:solidFill>
                  <a:srgbClr val="000000"/>
                </a:solidFill>
              </a:rPr>
              <a:t>Fourier Series</a:t>
            </a:r>
          </a:p>
        </p:txBody>
      </p:sp>
      <p:pic>
        <p:nvPicPr>
          <p:cNvPr id="5" name="Picture 4"/>
          <p:cNvPicPr>
            <a:picLocks noChangeAspect="1"/>
          </p:cNvPicPr>
          <p:nvPr/>
        </p:nvPicPr>
        <p:blipFill>
          <a:blip r:embed="rId3"/>
          <a:stretch>
            <a:fillRect/>
          </a:stretch>
        </p:blipFill>
        <p:spPr>
          <a:xfrm>
            <a:off x="5643034" y="0"/>
            <a:ext cx="3175000" cy="3632200"/>
          </a:xfrm>
          <a:prstGeom prst="rect">
            <a:avLst/>
          </a:prstGeom>
        </p:spPr>
      </p:pic>
      <p:sp>
        <p:nvSpPr>
          <p:cNvPr id="6" name="TextBox 5"/>
          <p:cNvSpPr txBox="1"/>
          <p:nvPr/>
        </p:nvSpPr>
        <p:spPr>
          <a:xfrm>
            <a:off x="237066" y="1270000"/>
            <a:ext cx="5080000" cy="3970318"/>
          </a:xfrm>
          <a:prstGeom prst="rect">
            <a:avLst/>
          </a:prstGeom>
          <a:noFill/>
        </p:spPr>
        <p:txBody>
          <a:bodyPr wrap="square" rtlCol="0">
            <a:spAutoFit/>
          </a:bodyPr>
          <a:lstStyle/>
          <a:p>
            <a:r>
              <a:rPr lang="en-US" sz="2800">
                <a:solidFill>
                  <a:srgbClr val="000000"/>
                </a:solidFill>
              </a:rPr>
              <a:t>PDEs</a:t>
            </a:r>
          </a:p>
          <a:p>
            <a:r>
              <a:rPr lang="en-US" sz="2800">
                <a:solidFill>
                  <a:srgbClr val="000000"/>
                </a:solidFill>
              </a:rPr>
              <a:t>Acoustics &amp; Music</a:t>
            </a:r>
          </a:p>
          <a:p>
            <a:r>
              <a:rPr lang="en-US" sz="2800">
                <a:solidFill>
                  <a:srgbClr val="000000"/>
                </a:solidFill>
              </a:rPr>
              <a:t>Optics &amp; diffraction</a:t>
            </a:r>
          </a:p>
          <a:p>
            <a:r>
              <a:rPr lang="en-US" sz="2800">
                <a:solidFill>
                  <a:srgbClr val="000000"/>
                </a:solidFill>
              </a:rPr>
              <a:t>Geophysics</a:t>
            </a:r>
          </a:p>
          <a:p>
            <a:r>
              <a:rPr lang="en-US" sz="2800">
                <a:solidFill>
                  <a:srgbClr val="000000"/>
                </a:solidFill>
              </a:rPr>
              <a:t>Signal processing</a:t>
            </a:r>
          </a:p>
          <a:p>
            <a:r>
              <a:rPr lang="en-US" sz="2800">
                <a:solidFill>
                  <a:srgbClr val="000000"/>
                </a:solidFill>
              </a:rPr>
              <a:t>Statistics</a:t>
            </a:r>
          </a:p>
          <a:p>
            <a:r>
              <a:rPr lang="en-US" sz="2800">
                <a:solidFill>
                  <a:srgbClr val="000000"/>
                </a:solidFill>
              </a:rPr>
              <a:t>Cryptography</a:t>
            </a:r>
          </a:p>
          <a:p>
            <a:r>
              <a:rPr lang="en-US" sz="2800">
                <a:solidFill>
                  <a:srgbClr val="000000"/>
                </a:solidFill>
              </a:rPr>
              <a:t>...</a:t>
            </a:r>
          </a:p>
          <a:p>
            <a:endParaRPr lang="en-US" sz="2800">
              <a:solidFill>
                <a:srgbClr val="000000"/>
              </a:solidFill>
            </a:endParaRPr>
          </a:p>
        </p:txBody>
      </p:sp>
      <p:pic>
        <p:nvPicPr>
          <p:cNvPr id="7" name="Picture 6"/>
          <p:cNvPicPr>
            <a:picLocks noChangeAspect="1"/>
          </p:cNvPicPr>
          <p:nvPr/>
        </p:nvPicPr>
        <p:blipFill>
          <a:blip r:embed="rId4"/>
          <a:stretch>
            <a:fillRect/>
          </a:stretch>
        </p:blipFill>
        <p:spPr>
          <a:xfrm>
            <a:off x="3467100" y="3886200"/>
            <a:ext cx="5676900" cy="2971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20</a:t>
            </a:fld>
            <a:endParaRPr lang="en-US">
              <a:solidFill>
                <a:srgbClr val="000000"/>
              </a:solidFill>
            </a:endParaRPr>
          </a:p>
        </p:txBody>
      </p:sp>
      <p:sp>
        <p:nvSpPr>
          <p:cNvPr id="7" name="TextBox 6"/>
          <p:cNvSpPr txBox="1"/>
          <p:nvPr/>
        </p:nvSpPr>
        <p:spPr>
          <a:xfrm>
            <a:off x="1032934" y="287920"/>
            <a:ext cx="6710916" cy="523220"/>
          </a:xfrm>
          <a:prstGeom prst="rect">
            <a:avLst/>
          </a:prstGeom>
          <a:noFill/>
        </p:spPr>
        <p:txBody>
          <a:bodyPr wrap="none" rtlCol="0">
            <a:spAutoFit/>
          </a:bodyPr>
          <a:lstStyle/>
          <a:p>
            <a:r>
              <a:rPr lang="en-US" sz="2800">
                <a:solidFill>
                  <a:srgbClr val="000000"/>
                </a:solidFill>
              </a:rPr>
              <a:t>Inner product, or “dot product” of vectors: </a:t>
            </a:r>
          </a:p>
        </p:txBody>
      </p:sp>
      <p:sp>
        <p:nvSpPr>
          <p:cNvPr id="8" name="TextBox 7"/>
          <p:cNvSpPr txBox="1"/>
          <p:nvPr/>
        </p:nvSpPr>
        <p:spPr>
          <a:xfrm>
            <a:off x="338667" y="2523067"/>
            <a:ext cx="8805333" cy="1384995"/>
          </a:xfrm>
          <a:prstGeom prst="rect">
            <a:avLst/>
          </a:prstGeom>
          <a:noFill/>
        </p:spPr>
        <p:txBody>
          <a:bodyPr wrap="square" rtlCol="0">
            <a:spAutoFit/>
          </a:bodyPr>
          <a:lstStyle/>
          <a:p>
            <a:r>
              <a:rPr lang="en-US" sz="2800">
                <a:solidFill>
                  <a:srgbClr val="000000"/>
                </a:solidFill>
              </a:rPr>
              <a:t>If you had to make an intuitive stab at what might be the analogous inner product of </a:t>
            </a:r>
            <a:r>
              <a:rPr lang="en-US" sz="2800" i="1">
                <a:solidFill>
                  <a:srgbClr val="000000"/>
                </a:solidFill>
              </a:rPr>
              <a:t>functions</a:t>
            </a:r>
            <a:r>
              <a:rPr lang="en-US" sz="2800">
                <a:solidFill>
                  <a:srgbClr val="000000"/>
                </a:solidFill>
              </a:rPr>
              <a:t>, c(t) and d(t),</a:t>
            </a:r>
          </a:p>
          <a:p>
            <a:r>
              <a:rPr lang="en-US" sz="2800">
                <a:solidFill>
                  <a:srgbClr val="000000"/>
                </a:solidFill>
              </a:rPr>
              <a:t>what might you try? (Think about the large n limit?)  </a:t>
            </a:r>
          </a:p>
        </p:txBody>
      </p:sp>
      <p:graphicFrame>
        <p:nvGraphicFramePr>
          <p:cNvPr id="1824773" name="Object 5"/>
          <p:cNvGraphicFramePr>
            <a:graphicFrameLocks noChangeAspect="1"/>
          </p:cNvGraphicFramePr>
          <p:nvPr/>
        </p:nvGraphicFramePr>
        <p:xfrm>
          <a:off x="2618317" y="909638"/>
          <a:ext cx="2855913" cy="1420812"/>
        </p:xfrm>
        <a:graphic>
          <a:graphicData uri="http://schemas.openxmlformats.org/presentationml/2006/ole">
            <mc:AlternateContent xmlns:mc="http://schemas.openxmlformats.org/markup-compatibility/2006">
              <mc:Choice xmlns:v="urn:schemas-microsoft-com:vml" Requires="v">
                <p:oleObj spid="_x0000_s7180" name="Equation" r:id="rId4" imgW="876300" imgH="419100" progId="Equation.3">
                  <p:embed/>
                </p:oleObj>
              </mc:Choice>
              <mc:Fallback>
                <p:oleObj name="Equation" r:id="rId4" imgW="8763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8317" y="909638"/>
                        <a:ext cx="2855913" cy="142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24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21</a:t>
            </a:fld>
            <a:endParaRPr lang="en-US">
              <a:solidFill>
                <a:srgbClr val="000000"/>
              </a:solidFill>
            </a:endParaRPr>
          </a:p>
        </p:txBody>
      </p:sp>
      <p:sp>
        <p:nvSpPr>
          <p:cNvPr id="7" name="TextBox 6"/>
          <p:cNvSpPr txBox="1"/>
          <p:nvPr/>
        </p:nvSpPr>
        <p:spPr>
          <a:xfrm>
            <a:off x="1032934" y="118590"/>
            <a:ext cx="6710916" cy="523220"/>
          </a:xfrm>
          <a:prstGeom prst="rect">
            <a:avLst/>
          </a:prstGeom>
          <a:noFill/>
        </p:spPr>
        <p:txBody>
          <a:bodyPr wrap="none" rtlCol="0">
            <a:spAutoFit/>
          </a:bodyPr>
          <a:lstStyle/>
          <a:p>
            <a:r>
              <a:rPr lang="en-US" sz="2800">
                <a:solidFill>
                  <a:srgbClr val="000000"/>
                </a:solidFill>
              </a:rPr>
              <a:t>Inner product, or “dot product” of vectors: </a:t>
            </a:r>
          </a:p>
        </p:txBody>
      </p:sp>
      <p:sp>
        <p:nvSpPr>
          <p:cNvPr id="8" name="TextBox 7"/>
          <p:cNvSpPr txBox="1"/>
          <p:nvPr/>
        </p:nvSpPr>
        <p:spPr>
          <a:xfrm>
            <a:off x="338667" y="2523067"/>
            <a:ext cx="8805333" cy="2677656"/>
          </a:xfrm>
          <a:prstGeom prst="rect">
            <a:avLst/>
          </a:prstGeom>
          <a:noFill/>
        </p:spPr>
        <p:txBody>
          <a:bodyPr wrap="square" rtlCol="0">
            <a:spAutoFit/>
          </a:bodyPr>
          <a:lstStyle/>
          <a:p>
            <a:r>
              <a:rPr lang="en-US" sz="2800">
                <a:solidFill>
                  <a:srgbClr val="000000"/>
                </a:solidFill>
              </a:rPr>
              <a:t>If you had to make an intuitive stab at what might be the analogous inner product of </a:t>
            </a:r>
            <a:r>
              <a:rPr lang="en-US" sz="2800" i="1">
                <a:solidFill>
                  <a:srgbClr val="000000"/>
                </a:solidFill>
              </a:rPr>
              <a:t>functions</a:t>
            </a:r>
            <a:r>
              <a:rPr lang="en-US" sz="2800">
                <a:solidFill>
                  <a:srgbClr val="000000"/>
                </a:solidFill>
              </a:rPr>
              <a:t>, c(t) and d(t),</a:t>
            </a:r>
          </a:p>
          <a:p>
            <a:r>
              <a:rPr lang="en-US" sz="2800">
                <a:solidFill>
                  <a:srgbClr val="000000"/>
                </a:solidFill>
              </a:rPr>
              <a:t>what might you try? (Think about the large n limit?) </a:t>
            </a:r>
          </a:p>
          <a:p>
            <a:endParaRPr lang="en-US" sz="2800">
              <a:solidFill>
                <a:srgbClr val="000000"/>
              </a:solidFill>
            </a:endParaRPr>
          </a:p>
          <a:p>
            <a:r>
              <a:rPr lang="en-US" sz="2800">
                <a:solidFill>
                  <a:srgbClr val="000000"/>
                </a:solidFill>
              </a:rPr>
              <a:t>How about:</a:t>
            </a:r>
          </a:p>
          <a:p>
            <a:r>
              <a:rPr lang="en-US" sz="2800">
                <a:solidFill>
                  <a:srgbClr val="000000"/>
                </a:solidFill>
              </a:rPr>
              <a:t> </a:t>
            </a:r>
          </a:p>
        </p:txBody>
      </p:sp>
      <p:graphicFrame>
        <p:nvGraphicFramePr>
          <p:cNvPr id="1827844" name="Object 4"/>
          <p:cNvGraphicFramePr>
            <a:graphicFrameLocks noChangeAspect="1"/>
          </p:cNvGraphicFramePr>
          <p:nvPr/>
        </p:nvGraphicFramePr>
        <p:xfrm>
          <a:off x="2752725" y="4813300"/>
          <a:ext cx="2482850" cy="1636713"/>
        </p:xfrm>
        <a:graphic>
          <a:graphicData uri="http://schemas.openxmlformats.org/presentationml/2006/ole">
            <mc:AlternateContent xmlns:mc="http://schemas.openxmlformats.org/markup-compatibility/2006">
              <mc:Choice xmlns:v="urn:schemas-microsoft-com:vml" Requires="v">
                <p:oleObj spid="_x0000_s8215" name="Equation" r:id="rId4" imgW="762000" imgH="482600" progId="Equation.3">
                  <p:embed/>
                </p:oleObj>
              </mc:Choice>
              <mc:Fallback>
                <p:oleObj name="Equation" r:id="rId4" imgW="762000" imgH="482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2725" y="4813300"/>
                        <a:ext cx="2482850" cy="163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TextBox 8"/>
          <p:cNvSpPr txBox="1"/>
          <p:nvPr/>
        </p:nvSpPr>
        <p:spPr>
          <a:xfrm>
            <a:off x="5808133" y="5283200"/>
            <a:ext cx="584064" cy="523220"/>
          </a:xfrm>
          <a:prstGeom prst="rect">
            <a:avLst/>
          </a:prstGeom>
          <a:noFill/>
        </p:spPr>
        <p:txBody>
          <a:bodyPr wrap="none" rtlCol="0">
            <a:spAutoFit/>
          </a:bodyPr>
          <a:lstStyle/>
          <a:p>
            <a:r>
              <a:rPr lang="en-US" sz="2800">
                <a:solidFill>
                  <a:srgbClr val="000000"/>
                </a:solidFill>
              </a:rPr>
              <a:t>??</a:t>
            </a:r>
          </a:p>
        </p:txBody>
      </p:sp>
      <p:graphicFrame>
        <p:nvGraphicFramePr>
          <p:cNvPr id="1827847" name="Object 7"/>
          <p:cNvGraphicFramePr>
            <a:graphicFrameLocks noChangeAspect="1"/>
          </p:cNvGraphicFramePr>
          <p:nvPr/>
        </p:nvGraphicFramePr>
        <p:xfrm>
          <a:off x="2617788" y="909638"/>
          <a:ext cx="2855912" cy="1420812"/>
        </p:xfrm>
        <a:graphic>
          <a:graphicData uri="http://schemas.openxmlformats.org/presentationml/2006/ole">
            <mc:AlternateContent xmlns:mc="http://schemas.openxmlformats.org/markup-compatibility/2006">
              <mc:Choice xmlns:v="urn:schemas-microsoft-com:vml" Requires="v">
                <p:oleObj spid="_x0000_s8216" name="Equation" r:id="rId6" imgW="876300" imgH="419100" progId="Equation.3">
                  <p:embed/>
                </p:oleObj>
              </mc:Choice>
              <mc:Fallback>
                <p:oleObj name="Equation" r:id="rId6" imgW="8763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7788" y="909638"/>
                        <a:ext cx="2855912" cy="142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27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22</a:t>
            </a:fld>
            <a:endParaRPr lang="en-US">
              <a:solidFill>
                <a:srgbClr val="000000"/>
              </a:solidFill>
            </a:endParaRPr>
          </a:p>
        </p:txBody>
      </p:sp>
      <p:sp>
        <p:nvSpPr>
          <p:cNvPr id="5" name="TextBox 4"/>
          <p:cNvSpPr txBox="1"/>
          <p:nvPr/>
        </p:nvSpPr>
        <p:spPr>
          <a:xfrm>
            <a:off x="338667" y="4859867"/>
            <a:ext cx="4036983" cy="523220"/>
          </a:xfrm>
          <a:prstGeom prst="rect">
            <a:avLst/>
          </a:prstGeom>
          <a:noFill/>
        </p:spPr>
        <p:txBody>
          <a:bodyPr wrap="none" rtlCol="0">
            <a:spAutoFit/>
          </a:bodyPr>
          <a:lstStyle/>
          <a:p>
            <a:r>
              <a:rPr lang="en-US" sz="2800">
                <a:solidFill>
                  <a:srgbClr val="000000"/>
                </a:solidFill>
              </a:rPr>
              <a:t>What can you say about </a:t>
            </a:r>
          </a:p>
        </p:txBody>
      </p:sp>
      <p:graphicFrame>
        <p:nvGraphicFramePr>
          <p:cNvPr id="1682436" name="Object 4"/>
          <p:cNvGraphicFramePr>
            <a:graphicFrameLocks noChangeAspect="1"/>
          </p:cNvGraphicFramePr>
          <p:nvPr/>
        </p:nvGraphicFramePr>
        <p:xfrm>
          <a:off x="4586288" y="4503738"/>
          <a:ext cx="3136900" cy="1168400"/>
        </p:xfrm>
        <a:graphic>
          <a:graphicData uri="http://schemas.openxmlformats.org/presentationml/2006/ole">
            <mc:AlternateContent xmlns:mc="http://schemas.openxmlformats.org/markup-compatibility/2006">
              <mc:Choice xmlns:v="urn:schemas-microsoft-com:vml" Requires="v">
                <p:oleObj spid="_x0000_s9250" name="Equation" r:id="rId4" imgW="1193800" imgH="444500" progId="Equation.3">
                  <p:embed/>
                </p:oleObj>
              </mc:Choice>
              <mc:Fallback>
                <p:oleObj name="Equation" r:id="rId4" imgW="11938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288" y="4503738"/>
                        <a:ext cx="3136900"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20134" y="5808137"/>
            <a:ext cx="7750840" cy="954107"/>
          </a:xfrm>
          <a:prstGeom prst="rect">
            <a:avLst/>
          </a:prstGeom>
          <a:noFill/>
        </p:spPr>
        <p:txBody>
          <a:bodyPr wrap="none" rtlCol="0">
            <a:spAutoFit/>
          </a:bodyPr>
          <a:lstStyle/>
          <a:p>
            <a:pPr marL="514350" indent="-514350">
              <a:buFontTx/>
              <a:buAutoNum type="alphaUcParenR"/>
            </a:pPr>
            <a:r>
              <a:rPr lang="en-US" sz="2800">
                <a:solidFill>
                  <a:srgbClr val="000000"/>
                </a:solidFill>
              </a:rPr>
              <a:t>0      B) positive     C) negative    D) depends</a:t>
            </a:r>
          </a:p>
          <a:p>
            <a:pPr marL="514350" indent="-514350"/>
            <a:r>
              <a:rPr lang="en-US" sz="2800">
                <a:solidFill>
                  <a:srgbClr val="000000"/>
                </a:solidFill>
              </a:rPr>
              <a:t>E)  I would really need to compute it...</a:t>
            </a:r>
          </a:p>
        </p:txBody>
      </p:sp>
      <p:grpSp>
        <p:nvGrpSpPr>
          <p:cNvPr id="6" name="Group 14"/>
          <p:cNvGrpSpPr/>
          <p:nvPr/>
        </p:nvGrpSpPr>
        <p:grpSpPr>
          <a:xfrm>
            <a:off x="237067" y="237067"/>
            <a:ext cx="5063073" cy="2184400"/>
            <a:chOff x="1727192" y="237067"/>
            <a:chExt cx="3572948" cy="2184400"/>
          </a:xfrm>
        </p:grpSpPr>
        <p:pic>
          <p:nvPicPr>
            <p:cNvPr id="3" name="Picture 2"/>
            <p:cNvPicPr>
              <a:picLocks noChangeAspect="1"/>
            </p:cNvPicPr>
            <p:nvPr/>
          </p:nvPicPr>
          <p:blipFill>
            <a:blip r:embed="rId6"/>
            <a:stretch>
              <a:fillRect/>
            </a:stretch>
          </p:blipFill>
          <p:spPr>
            <a:xfrm>
              <a:off x="1727192" y="275166"/>
              <a:ext cx="3572933" cy="2123910"/>
            </a:xfrm>
            <a:prstGeom prst="rect">
              <a:avLst/>
            </a:prstGeom>
            <a:solidFill>
              <a:schemeClr val="bg1"/>
            </a:solidFill>
          </p:spPr>
        </p:pic>
        <p:sp>
          <p:nvSpPr>
            <p:cNvPr id="10" name="Rectangle 9"/>
            <p:cNvSpPr/>
            <p:nvPr/>
          </p:nvSpPr>
          <p:spPr bwMode="auto">
            <a:xfrm>
              <a:off x="3606806" y="237067"/>
              <a:ext cx="1693334" cy="2184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grpSp>
      <p:grpSp>
        <p:nvGrpSpPr>
          <p:cNvPr id="7" name="Group 13"/>
          <p:cNvGrpSpPr/>
          <p:nvPr/>
        </p:nvGrpSpPr>
        <p:grpSpPr>
          <a:xfrm>
            <a:off x="203197" y="2319864"/>
            <a:ext cx="5343180" cy="2235203"/>
            <a:chOff x="1761067" y="2319864"/>
            <a:chExt cx="3582113" cy="2235203"/>
          </a:xfrm>
        </p:grpSpPr>
        <p:pic>
          <p:nvPicPr>
            <p:cNvPr id="4" name="Picture 3"/>
            <p:cNvPicPr>
              <a:picLocks noChangeAspect="1"/>
            </p:cNvPicPr>
            <p:nvPr/>
          </p:nvPicPr>
          <p:blipFill>
            <a:blip r:embed="rId7"/>
            <a:stretch>
              <a:fillRect/>
            </a:stretch>
          </p:blipFill>
          <p:spPr>
            <a:xfrm>
              <a:off x="1761067" y="2425700"/>
              <a:ext cx="3582113" cy="2129367"/>
            </a:xfrm>
            <a:prstGeom prst="rect">
              <a:avLst/>
            </a:prstGeom>
          </p:spPr>
        </p:pic>
        <p:sp>
          <p:nvSpPr>
            <p:cNvPr id="13" name="Rectangle 12"/>
            <p:cNvSpPr/>
            <p:nvPr/>
          </p:nvSpPr>
          <p:spPr bwMode="auto">
            <a:xfrm>
              <a:off x="3623737" y="2319864"/>
              <a:ext cx="1693334" cy="2184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grpSp>
      <p:graphicFrame>
        <p:nvGraphicFramePr>
          <p:cNvPr id="1682434" name="Object 2"/>
          <p:cNvGraphicFramePr>
            <a:graphicFrameLocks noChangeAspect="1"/>
          </p:cNvGraphicFramePr>
          <p:nvPr/>
        </p:nvGraphicFramePr>
        <p:xfrm>
          <a:off x="3398473" y="1160463"/>
          <a:ext cx="1710102" cy="617537"/>
        </p:xfrm>
        <a:graphic>
          <a:graphicData uri="http://schemas.openxmlformats.org/presentationml/2006/ole">
            <mc:AlternateContent xmlns:mc="http://schemas.openxmlformats.org/markup-compatibility/2006">
              <mc:Choice xmlns:v="urn:schemas-microsoft-com:vml" Requires="v">
                <p:oleObj spid="_x0000_s9251" name="Equation" r:id="rId8" imgW="457200" imgH="165100" progId="Equation.3">
                  <p:embed/>
                </p:oleObj>
              </mc:Choice>
              <mc:Fallback>
                <p:oleObj name="Equation" r:id="rId8" imgW="457200" imgH="165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8473" y="1160463"/>
                        <a:ext cx="1710102" cy="61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13509" name="Object 5"/>
          <p:cNvGraphicFramePr>
            <a:graphicFrameLocks noChangeAspect="1"/>
          </p:cNvGraphicFramePr>
          <p:nvPr/>
        </p:nvGraphicFramePr>
        <p:xfrm>
          <a:off x="3325813" y="3141663"/>
          <a:ext cx="1993900" cy="617537"/>
        </p:xfrm>
        <a:graphic>
          <a:graphicData uri="http://schemas.openxmlformats.org/presentationml/2006/ole">
            <mc:AlternateContent xmlns:mc="http://schemas.openxmlformats.org/markup-compatibility/2006">
              <mc:Choice xmlns:v="urn:schemas-microsoft-com:vml" Requires="v">
                <p:oleObj spid="_x0000_s9252" name="Equation" r:id="rId10" imgW="533400" imgH="165100" progId="Equation.3">
                  <p:embed/>
                </p:oleObj>
              </mc:Choice>
              <mc:Fallback>
                <p:oleObj name="Equation" r:id="rId10" imgW="533400" imgH="1651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25813" y="3141663"/>
                        <a:ext cx="1993900" cy="61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82435" name="Object 3"/>
          <p:cNvGraphicFramePr>
            <a:graphicFrameLocks noChangeAspect="1"/>
          </p:cNvGraphicFramePr>
          <p:nvPr/>
        </p:nvGraphicFramePr>
        <p:xfrm>
          <a:off x="2737908" y="2652711"/>
          <a:ext cx="1895513" cy="564621"/>
        </p:xfrm>
        <a:graphic>
          <a:graphicData uri="http://schemas.openxmlformats.org/presentationml/2006/ole">
            <mc:AlternateContent xmlns:mc="http://schemas.openxmlformats.org/markup-compatibility/2006">
              <mc:Choice xmlns:v="urn:schemas-microsoft-com:vml" Requires="v">
                <p:oleObj spid="_x0000_s10274" name="Equation" r:id="rId4" imgW="596900" imgH="177800" progId="Equation.3">
                  <p:embed/>
                </p:oleObj>
              </mc:Choice>
              <mc:Fallback>
                <p:oleObj name="Equation" r:id="rId4" imgW="5969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7908" y="2652711"/>
                        <a:ext cx="1895513" cy="5646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 name="Group 14"/>
          <p:cNvGrpSpPr/>
          <p:nvPr/>
        </p:nvGrpSpPr>
        <p:grpSpPr>
          <a:xfrm>
            <a:off x="237067" y="237067"/>
            <a:ext cx="5063073" cy="2184400"/>
            <a:chOff x="1727192" y="237067"/>
            <a:chExt cx="3572948" cy="2184400"/>
          </a:xfrm>
        </p:grpSpPr>
        <p:pic>
          <p:nvPicPr>
            <p:cNvPr id="17" name="Picture 16"/>
            <p:cNvPicPr>
              <a:picLocks noChangeAspect="1"/>
            </p:cNvPicPr>
            <p:nvPr/>
          </p:nvPicPr>
          <p:blipFill>
            <a:blip r:embed="rId6"/>
            <a:stretch>
              <a:fillRect/>
            </a:stretch>
          </p:blipFill>
          <p:spPr>
            <a:xfrm>
              <a:off x="1727192" y="275166"/>
              <a:ext cx="3572933" cy="2123910"/>
            </a:xfrm>
            <a:prstGeom prst="rect">
              <a:avLst/>
            </a:prstGeom>
            <a:solidFill>
              <a:schemeClr val="bg1"/>
            </a:solidFill>
          </p:spPr>
        </p:pic>
        <p:sp>
          <p:nvSpPr>
            <p:cNvPr id="18" name="Rectangle 17"/>
            <p:cNvSpPr/>
            <p:nvPr/>
          </p:nvSpPr>
          <p:spPr bwMode="auto">
            <a:xfrm>
              <a:off x="3606806" y="237067"/>
              <a:ext cx="1693334" cy="2184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grpSp>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23</a:t>
            </a:fld>
            <a:endParaRPr lang="en-US">
              <a:solidFill>
                <a:srgbClr val="000000"/>
              </a:solidFill>
            </a:endParaRPr>
          </a:p>
        </p:txBody>
      </p:sp>
      <p:sp>
        <p:nvSpPr>
          <p:cNvPr id="5" name="TextBox 4"/>
          <p:cNvSpPr txBox="1"/>
          <p:nvPr/>
        </p:nvSpPr>
        <p:spPr>
          <a:xfrm>
            <a:off x="3369734" y="3759201"/>
            <a:ext cx="5564093" cy="523220"/>
          </a:xfrm>
          <a:prstGeom prst="rect">
            <a:avLst/>
          </a:prstGeom>
          <a:noFill/>
        </p:spPr>
        <p:txBody>
          <a:bodyPr wrap="none" rtlCol="0">
            <a:spAutoFit/>
          </a:bodyPr>
          <a:lstStyle/>
          <a:p>
            <a:r>
              <a:rPr lang="en-US" sz="2800">
                <a:solidFill>
                  <a:srgbClr val="000000"/>
                </a:solidFill>
              </a:rPr>
              <a:t>If m&gt;1, what can you guess about </a:t>
            </a:r>
          </a:p>
        </p:txBody>
      </p:sp>
      <p:graphicFrame>
        <p:nvGraphicFramePr>
          <p:cNvPr id="1682436" name="Object 4"/>
          <p:cNvGraphicFramePr>
            <a:graphicFrameLocks noChangeAspect="1"/>
          </p:cNvGraphicFramePr>
          <p:nvPr/>
        </p:nvGraphicFramePr>
        <p:xfrm>
          <a:off x="3469743" y="4351338"/>
          <a:ext cx="3270250" cy="1168400"/>
        </p:xfrm>
        <a:graphic>
          <a:graphicData uri="http://schemas.openxmlformats.org/presentationml/2006/ole">
            <mc:AlternateContent xmlns:mc="http://schemas.openxmlformats.org/markup-compatibility/2006">
              <mc:Choice xmlns:v="urn:schemas-microsoft-com:vml" Requires="v">
                <p:oleObj spid="_x0000_s10275" name="Equation" r:id="rId7" imgW="1244600" imgH="444500" progId="Equation.3">
                  <p:embed/>
                </p:oleObj>
              </mc:Choice>
              <mc:Fallback>
                <p:oleObj name="Equation" r:id="rId7" imgW="1244600" imgH="444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9743" y="4351338"/>
                        <a:ext cx="3270250"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20134" y="5808137"/>
            <a:ext cx="7956024" cy="523220"/>
          </a:xfrm>
          <a:prstGeom prst="rect">
            <a:avLst/>
          </a:prstGeom>
          <a:noFill/>
        </p:spPr>
        <p:txBody>
          <a:bodyPr wrap="none" rtlCol="0">
            <a:spAutoFit/>
          </a:bodyPr>
          <a:lstStyle/>
          <a:p>
            <a:pPr marL="514350" indent="-514350">
              <a:buFontTx/>
              <a:buAutoNum type="alphaUcParenR"/>
            </a:pPr>
            <a:r>
              <a:rPr lang="en-US" sz="2800">
                <a:solidFill>
                  <a:srgbClr val="000000"/>
                </a:solidFill>
              </a:rPr>
              <a:t>always 0           B) sometimes 0             C)???</a:t>
            </a:r>
          </a:p>
        </p:txBody>
      </p:sp>
      <p:pic>
        <p:nvPicPr>
          <p:cNvPr id="4" name="Picture 3"/>
          <p:cNvPicPr>
            <a:picLocks noChangeAspect="1"/>
          </p:cNvPicPr>
          <p:nvPr/>
        </p:nvPicPr>
        <p:blipFill>
          <a:blip r:embed="rId9"/>
          <a:stretch>
            <a:fillRect/>
          </a:stretch>
        </p:blipFill>
        <p:spPr>
          <a:xfrm>
            <a:off x="372533" y="2425700"/>
            <a:ext cx="2624667" cy="2129367"/>
          </a:xfrm>
          <a:prstGeom prst="rect">
            <a:avLst/>
          </a:prstGeom>
        </p:spPr>
      </p:pic>
      <p:graphicFrame>
        <p:nvGraphicFramePr>
          <p:cNvPr id="1682434" name="Object 2"/>
          <p:cNvGraphicFramePr>
            <a:graphicFrameLocks noChangeAspect="1"/>
          </p:cNvGraphicFramePr>
          <p:nvPr/>
        </p:nvGraphicFramePr>
        <p:xfrm>
          <a:off x="2224171" y="482600"/>
          <a:ext cx="1518096" cy="548201"/>
        </p:xfrm>
        <a:graphic>
          <a:graphicData uri="http://schemas.openxmlformats.org/presentationml/2006/ole">
            <mc:AlternateContent xmlns:mc="http://schemas.openxmlformats.org/markup-compatibility/2006">
              <mc:Choice xmlns:v="urn:schemas-microsoft-com:vml" Requires="v">
                <p:oleObj spid="_x0000_s10276" name="Equation" r:id="rId10" imgW="457200" imgH="165100" progId="Equation.3">
                  <p:embed/>
                </p:oleObj>
              </mc:Choice>
              <mc:Fallback>
                <p:oleObj name="Equation" r:id="rId10" imgW="457200" imgH="1651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24171" y="482600"/>
                        <a:ext cx="1518096" cy="5482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24</a:t>
            </a:fld>
            <a:endParaRPr lang="en-US">
              <a:solidFill>
                <a:srgbClr val="000000"/>
              </a:solidFill>
            </a:endParaRPr>
          </a:p>
        </p:txBody>
      </p:sp>
      <p:graphicFrame>
        <p:nvGraphicFramePr>
          <p:cNvPr id="1682436" name="Object 4"/>
          <p:cNvGraphicFramePr>
            <a:graphicFrameLocks noChangeAspect="1"/>
          </p:cNvGraphicFramePr>
          <p:nvPr/>
        </p:nvGraphicFramePr>
        <p:xfrm>
          <a:off x="1169986" y="2286000"/>
          <a:ext cx="5638801" cy="1168400"/>
        </p:xfrm>
        <a:graphic>
          <a:graphicData uri="http://schemas.openxmlformats.org/presentationml/2006/ole">
            <mc:AlternateContent xmlns:mc="http://schemas.openxmlformats.org/markup-compatibility/2006">
              <mc:Choice xmlns:v="urn:schemas-microsoft-com:vml" Requires="v">
                <p:oleObj spid="_x0000_s11276" name="Equation" r:id="rId4" imgW="2146300" imgH="444500" progId="Equation.3">
                  <p:embed/>
                </p:oleObj>
              </mc:Choice>
              <mc:Fallback>
                <p:oleObj name="Equation" r:id="rId4" imgW="21463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9986" y="2286000"/>
                        <a:ext cx="5638801"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67742" y="728132"/>
            <a:ext cx="9076258" cy="954107"/>
          </a:xfrm>
          <a:prstGeom prst="rect">
            <a:avLst/>
          </a:prstGeom>
          <a:noFill/>
        </p:spPr>
        <p:txBody>
          <a:bodyPr wrap="square" rtlCol="0">
            <a:spAutoFit/>
          </a:bodyPr>
          <a:lstStyle/>
          <a:p>
            <a:r>
              <a:rPr lang="en-US" sz="2800">
                <a:solidFill>
                  <a:srgbClr val="000000"/>
                </a:solidFill>
              </a:rPr>
              <a:t>Summary  (not </a:t>
            </a:r>
            <a:r>
              <a:rPr lang="en-US" sz="2800" i="1">
                <a:solidFill>
                  <a:srgbClr val="000000"/>
                </a:solidFill>
              </a:rPr>
              <a:t>proven</a:t>
            </a:r>
            <a:r>
              <a:rPr lang="en-US" sz="2800">
                <a:solidFill>
                  <a:srgbClr val="000000"/>
                </a:solidFill>
              </a:rPr>
              <a:t> by previous questions, </a:t>
            </a:r>
            <a:br>
              <a:rPr lang="en-US" sz="2800">
                <a:solidFill>
                  <a:srgbClr val="000000"/>
                </a:solidFill>
              </a:rPr>
            </a:br>
            <a:r>
              <a:rPr lang="en-US" sz="2800">
                <a:solidFill>
                  <a:srgbClr val="000000"/>
                </a:solidFill>
              </a:rPr>
              <a:t>but easy enough to just do the integral and show this!) </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25</a:t>
            </a:fld>
            <a:endParaRPr lang="en-US">
              <a:solidFill>
                <a:srgbClr val="000000"/>
              </a:solidFill>
            </a:endParaRPr>
          </a:p>
        </p:txBody>
      </p:sp>
      <p:graphicFrame>
        <p:nvGraphicFramePr>
          <p:cNvPr id="1682436" name="Object 4"/>
          <p:cNvGraphicFramePr>
            <a:graphicFrameLocks noChangeAspect="1"/>
          </p:cNvGraphicFramePr>
          <p:nvPr/>
        </p:nvGraphicFramePr>
        <p:xfrm>
          <a:off x="901700" y="3098278"/>
          <a:ext cx="6238875" cy="1168400"/>
        </p:xfrm>
        <a:graphic>
          <a:graphicData uri="http://schemas.openxmlformats.org/presentationml/2006/ole">
            <mc:AlternateContent xmlns:mc="http://schemas.openxmlformats.org/markup-compatibility/2006">
              <mc:Choice xmlns:v="urn:schemas-microsoft-com:vml" Requires="v">
                <p:oleObj spid="_x0000_s12309" name="Equation" r:id="rId4" imgW="2374900" imgH="444500" progId="Equation.3">
                  <p:embed/>
                </p:oleObj>
              </mc:Choice>
              <mc:Fallback>
                <p:oleObj name="Equation" r:id="rId4" imgW="23749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0" y="3098278"/>
                        <a:ext cx="6238875"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26822" name="Object 6"/>
          <p:cNvGraphicFramePr>
            <a:graphicFrameLocks noChangeAspect="1"/>
          </p:cNvGraphicFramePr>
          <p:nvPr/>
        </p:nvGraphicFramePr>
        <p:xfrm>
          <a:off x="2268538" y="1316029"/>
          <a:ext cx="3436937" cy="533400"/>
        </p:xfrm>
        <a:graphic>
          <a:graphicData uri="http://schemas.openxmlformats.org/presentationml/2006/ole">
            <mc:AlternateContent xmlns:mc="http://schemas.openxmlformats.org/markup-compatibility/2006">
              <mc:Choice xmlns:v="urn:schemas-microsoft-com:vml" Requires="v">
                <p:oleObj spid="_x0000_s12310" name="Equation" r:id="rId6" imgW="1308100" imgH="203200" progId="Equation.3">
                  <p:embed/>
                </p:oleObj>
              </mc:Choice>
              <mc:Fallback>
                <p:oleObj name="Equation" r:id="rId6" imgW="13081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8538" y="1316029"/>
                        <a:ext cx="343693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1016000" y="321733"/>
            <a:ext cx="5014439" cy="523220"/>
          </a:xfrm>
          <a:prstGeom prst="rect">
            <a:avLst/>
          </a:prstGeom>
          <a:noFill/>
        </p:spPr>
        <p:txBody>
          <a:bodyPr wrap="none" rtlCol="0">
            <a:spAutoFit/>
          </a:bodyPr>
          <a:lstStyle/>
          <a:p>
            <a:r>
              <a:rPr lang="en-US" sz="2800">
                <a:solidFill>
                  <a:srgbClr val="000000"/>
                </a:solidFill>
              </a:rPr>
              <a:t>Orthogonality of basis vectors:</a:t>
            </a:r>
          </a:p>
        </p:txBody>
      </p:sp>
      <p:sp>
        <p:nvSpPr>
          <p:cNvPr id="15" name="TextBox 14"/>
          <p:cNvSpPr txBox="1"/>
          <p:nvPr/>
        </p:nvSpPr>
        <p:spPr>
          <a:xfrm>
            <a:off x="931331" y="2302948"/>
            <a:ext cx="2300179" cy="523220"/>
          </a:xfrm>
          <a:prstGeom prst="rect">
            <a:avLst/>
          </a:prstGeom>
          <a:noFill/>
        </p:spPr>
        <p:txBody>
          <a:bodyPr wrap="none" rtlCol="0">
            <a:spAutoFit/>
          </a:bodyPr>
          <a:lstStyle/>
          <a:p>
            <a:r>
              <a:rPr lang="en-US" sz="2800">
                <a:solidFill>
                  <a:srgbClr val="000000"/>
                </a:solidFill>
              </a:rPr>
              <a:t>What does ...</a:t>
            </a:r>
          </a:p>
        </p:txBody>
      </p:sp>
      <p:sp>
        <p:nvSpPr>
          <p:cNvPr id="16" name="TextBox 15"/>
          <p:cNvSpPr txBox="1"/>
          <p:nvPr/>
        </p:nvSpPr>
        <p:spPr>
          <a:xfrm>
            <a:off x="897467" y="4622815"/>
            <a:ext cx="3618298" cy="523220"/>
          </a:xfrm>
          <a:prstGeom prst="rect">
            <a:avLst/>
          </a:prstGeom>
          <a:noFill/>
        </p:spPr>
        <p:txBody>
          <a:bodyPr wrap="none" rtlCol="0">
            <a:spAutoFit/>
          </a:bodyPr>
          <a:lstStyle/>
          <a:p>
            <a:r>
              <a:rPr lang="en-US" sz="2800">
                <a:solidFill>
                  <a:srgbClr val="000000"/>
                </a:solidFill>
              </a:rPr>
              <a:t>suggest to you, then?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824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26</a:t>
            </a:fld>
            <a:endParaRPr lang="en-US">
              <a:solidFill>
                <a:srgbClr val="000000"/>
              </a:solidFill>
            </a:endParaRPr>
          </a:p>
        </p:txBody>
      </p:sp>
      <p:graphicFrame>
        <p:nvGraphicFramePr>
          <p:cNvPr id="1682436" name="Object 4"/>
          <p:cNvGraphicFramePr>
            <a:graphicFrameLocks noChangeAspect="1"/>
          </p:cNvGraphicFramePr>
          <p:nvPr/>
        </p:nvGraphicFramePr>
        <p:xfrm>
          <a:off x="600075" y="3079750"/>
          <a:ext cx="6470650" cy="1168400"/>
        </p:xfrm>
        <a:graphic>
          <a:graphicData uri="http://schemas.openxmlformats.org/presentationml/2006/ole">
            <mc:AlternateContent xmlns:mc="http://schemas.openxmlformats.org/markup-compatibility/2006">
              <mc:Choice xmlns:v="urn:schemas-microsoft-com:vml" Requires="v">
                <p:oleObj spid="_x0000_s13353" name="Equation" r:id="rId4" imgW="2463800" imgH="444500" progId="Equation.3">
                  <p:embed/>
                </p:oleObj>
              </mc:Choice>
              <mc:Fallback>
                <p:oleObj name="Equation" r:id="rId4" imgW="24638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3079750"/>
                        <a:ext cx="6470650"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26822" name="Object 6"/>
          <p:cNvGraphicFramePr>
            <a:graphicFrameLocks noChangeAspect="1"/>
          </p:cNvGraphicFramePr>
          <p:nvPr/>
        </p:nvGraphicFramePr>
        <p:xfrm>
          <a:off x="1084263" y="1017058"/>
          <a:ext cx="3470275" cy="1166813"/>
        </p:xfrm>
        <a:graphic>
          <a:graphicData uri="http://schemas.openxmlformats.org/presentationml/2006/ole">
            <mc:AlternateContent xmlns:mc="http://schemas.openxmlformats.org/markup-compatibility/2006">
              <mc:Choice xmlns:v="urn:schemas-microsoft-com:vml" Requires="v">
                <p:oleObj spid="_x0000_s13354" name="Equation" r:id="rId6" imgW="1320800" imgH="444500" progId="Equation.3">
                  <p:embed/>
                </p:oleObj>
              </mc:Choice>
              <mc:Fallback>
                <p:oleObj name="Equation" r:id="rId6" imgW="1320800" imgH="444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4263" y="1017058"/>
                        <a:ext cx="3470275" cy="1166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1016000" y="321733"/>
            <a:ext cx="5233424" cy="523220"/>
          </a:xfrm>
          <a:prstGeom prst="rect">
            <a:avLst/>
          </a:prstGeom>
          <a:noFill/>
        </p:spPr>
        <p:txBody>
          <a:bodyPr wrap="none" rtlCol="0">
            <a:spAutoFit/>
          </a:bodyPr>
          <a:lstStyle/>
          <a:p>
            <a:r>
              <a:rPr lang="en-US" sz="2800">
                <a:solidFill>
                  <a:srgbClr val="000000"/>
                </a:solidFill>
              </a:rPr>
              <a:t>Orthonormality of basis vectors:</a:t>
            </a:r>
          </a:p>
        </p:txBody>
      </p:sp>
      <p:graphicFrame>
        <p:nvGraphicFramePr>
          <p:cNvPr id="1830916" name="Object 4"/>
          <p:cNvGraphicFramePr>
            <a:graphicFrameLocks noChangeAspect="1"/>
          </p:cNvGraphicFramePr>
          <p:nvPr/>
        </p:nvGraphicFramePr>
        <p:xfrm>
          <a:off x="4995334" y="1248305"/>
          <a:ext cx="1133475" cy="533400"/>
        </p:xfrm>
        <a:graphic>
          <a:graphicData uri="http://schemas.openxmlformats.org/presentationml/2006/ole">
            <mc:AlternateContent xmlns:mc="http://schemas.openxmlformats.org/markup-compatibility/2006">
              <mc:Choice xmlns:v="urn:schemas-microsoft-com:vml" Requires="v">
                <p:oleObj spid="_x0000_s13355" name="Equation" r:id="rId8" imgW="431800" imgH="203200" progId="Equation.3">
                  <p:embed/>
                </p:oleObj>
              </mc:Choice>
              <mc:Fallback>
                <p:oleObj name="Equation" r:id="rId8" imgW="431800" imgH="203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5334" y="1248305"/>
                        <a:ext cx="113347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30918" name="Object 6"/>
          <p:cNvGraphicFramePr>
            <a:graphicFrameLocks noChangeAspect="1"/>
          </p:cNvGraphicFramePr>
          <p:nvPr/>
        </p:nvGraphicFramePr>
        <p:xfrm>
          <a:off x="7351713" y="3397250"/>
          <a:ext cx="1333500" cy="500063"/>
        </p:xfrm>
        <a:graphic>
          <a:graphicData uri="http://schemas.openxmlformats.org/presentationml/2006/ole">
            <mc:AlternateContent xmlns:mc="http://schemas.openxmlformats.org/markup-compatibility/2006">
              <mc:Choice xmlns:v="urn:schemas-microsoft-com:vml" Requires="v">
                <p:oleObj spid="_x0000_s13356" name="Equation" r:id="rId10" imgW="508000" imgH="190500" progId="Equation.3">
                  <p:embed/>
                </p:oleObj>
              </mc:Choice>
              <mc:Fallback>
                <p:oleObj name="Equation" r:id="rId10" imgW="508000" imgH="1905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51713" y="3397250"/>
                        <a:ext cx="1333500"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09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24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30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27</a:t>
            </a:fld>
            <a:endParaRPr lang="en-US">
              <a:solidFill>
                <a:srgbClr val="000000"/>
              </a:solidFill>
            </a:endParaRPr>
          </a:p>
        </p:txBody>
      </p:sp>
      <p:graphicFrame>
        <p:nvGraphicFramePr>
          <p:cNvPr id="8" name="Object 3"/>
          <p:cNvGraphicFramePr>
            <a:graphicFrameLocks noChangeAspect="1"/>
          </p:cNvGraphicFramePr>
          <p:nvPr/>
        </p:nvGraphicFramePr>
        <p:xfrm>
          <a:off x="2028825" y="3830638"/>
          <a:ext cx="4305300" cy="1420812"/>
        </p:xfrm>
        <a:graphic>
          <a:graphicData uri="http://schemas.openxmlformats.org/presentationml/2006/ole">
            <mc:AlternateContent xmlns:mc="http://schemas.openxmlformats.org/markup-compatibility/2006">
              <mc:Choice xmlns:v="urn:schemas-microsoft-com:vml" Requires="v">
                <p:oleObj spid="_x0000_s14403" name="Equation" r:id="rId4" imgW="1320800" imgH="419100" progId="Equation.3">
                  <p:embed/>
                </p:oleObj>
              </mc:Choice>
              <mc:Fallback>
                <p:oleObj name="Equation" r:id="rId4" imgW="13208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8825" y="3830638"/>
                        <a:ext cx="4305300" cy="142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TextBox 9"/>
          <p:cNvSpPr txBox="1"/>
          <p:nvPr/>
        </p:nvSpPr>
        <p:spPr>
          <a:xfrm>
            <a:off x="948267" y="3413120"/>
            <a:ext cx="6092007" cy="523220"/>
          </a:xfrm>
          <a:prstGeom prst="rect">
            <a:avLst/>
          </a:prstGeom>
          <a:noFill/>
        </p:spPr>
        <p:txBody>
          <a:bodyPr wrap="none" rtlCol="0">
            <a:spAutoFit/>
          </a:bodyPr>
          <a:lstStyle/>
          <a:p>
            <a:r>
              <a:rPr lang="en-US" sz="2800">
                <a:solidFill>
                  <a:srgbClr val="2D2D8A"/>
                </a:solidFill>
              </a:rPr>
              <a:t>Functions, in terms of basis functions</a:t>
            </a:r>
          </a:p>
        </p:txBody>
      </p:sp>
      <p:sp>
        <p:nvSpPr>
          <p:cNvPr id="11" name="TextBox 10"/>
          <p:cNvSpPr txBox="1"/>
          <p:nvPr/>
        </p:nvSpPr>
        <p:spPr>
          <a:xfrm>
            <a:off x="1016001" y="5224999"/>
            <a:ext cx="5573912" cy="523220"/>
          </a:xfrm>
          <a:prstGeom prst="rect">
            <a:avLst/>
          </a:prstGeom>
          <a:noFill/>
        </p:spPr>
        <p:txBody>
          <a:bodyPr wrap="none" rtlCol="0">
            <a:spAutoFit/>
          </a:bodyPr>
          <a:lstStyle/>
          <a:p>
            <a:r>
              <a:rPr lang="en-US" sz="2800">
                <a:solidFill>
                  <a:srgbClr val="000000"/>
                </a:solidFill>
              </a:rPr>
              <a:t>To find one numerical component: </a:t>
            </a:r>
          </a:p>
        </p:txBody>
      </p:sp>
      <p:graphicFrame>
        <p:nvGraphicFramePr>
          <p:cNvPr id="1832966" name="Object 6"/>
          <p:cNvGraphicFramePr>
            <a:graphicFrameLocks noChangeAspect="1"/>
          </p:cNvGraphicFramePr>
          <p:nvPr/>
        </p:nvGraphicFramePr>
        <p:xfrm>
          <a:off x="2823633" y="6006572"/>
          <a:ext cx="768350" cy="466725"/>
        </p:xfrm>
        <a:graphic>
          <a:graphicData uri="http://schemas.openxmlformats.org/presentationml/2006/ole">
            <mc:AlternateContent xmlns:mc="http://schemas.openxmlformats.org/markup-compatibility/2006">
              <mc:Choice xmlns:v="urn:schemas-microsoft-com:vml" Requires="v">
                <p:oleObj spid="_x0000_s14404" name="Equation" r:id="rId6" imgW="292100" imgH="177800" progId="Equation.3">
                  <p:embed/>
                </p:oleObj>
              </mc:Choice>
              <mc:Fallback>
                <p:oleObj name="Equation" r:id="rId6" imgW="292100" imgH="177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3633" y="6006572"/>
                        <a:ext cx="768350"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2"/>
          <p:cNvGraphicFramePr>
            <a:graphicFrameLocks noChangeAspect="1"/>
          </p:cNvGraphicFramePr>
          <p:nvPr/>
        </p:nvGraphicFramePr>
        <p:xfrm>
          <a:off x="3148013" y="2605088"/>
          <a:ext cx="950912" cy="603250"/>
        </p:xfrm>
        <a:graphic>
          <a:graphicData uri="http://schemas.openxmlformats.org/presentationml/2006/ole">
            <mc:AlternateContent xmlns:mc="http://schemas.openxmlformats.org/markup-compatibility/2006">
              <mc:Choice xmlns:v="urn:schemas-microsoft-com:vml" Requires="v">
                <p:oleObj spid="_x0000_s14405" name="Equation" r:id="rId8" imgW="292100" imgH="177800" progId="Equation.3">
                  <p:embed/>
                </p:oleObj>
              </mc:Choice>
              <mc:Fallback>
                <p:oleObj name="Equation" r:id="rId8" imgW="292100" imgH="177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8013" y="2605088"/>
                        <a:ext cx="950912" cy="60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 name="Object 3"/>
          <p:cNvGraphicFramePr>
            <a:graphicFrameLocks noChangeAspect="1"/>
          </p:cNvGraphicFramePr>
          <p:nvPr/>
        </p:nvGraphicFramePr>
        <p:xfrm>
          <a:off x="2941638" y="451392"/>
          <a:ext cx="2276475" cy="1420812"/>
        </p:xfrm>
        <a:graphic>
          <a:graphicData uri="http://schemas.openxmlformats.org/presentationml/2006/ole">
            <mc:AlternateContent xmlns:mc="http://schemas.openxmlformats.org/markup-compatibility/2006">
              <mc:Choice xmlns:v="urn:schemas-microsoft-com:vml" Requires="v">
                <p:oleObj spid="_x0000_s14406" name="Equation" r:id="rId10" imgW="698500" imgH="419100" progId="Equation.3">
                  <p:embed/>
                </p:oleObj>
              </mc:Choice>
              <mc:Fallback>
                <p:oleObj name="Equation" r:id="rId10" imgW="698500" imgH="4191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41638" y="451392"/>
                        <a:ext cx="2276475" cy="142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 name="TextBox 13"/>
          <p:cNvSpPr txBox="1"/>
          <p:nvPr/>
        </p:nvSpPr>
        <p:spPr>
          <a:xfrm>
            <a:off x="846667" y="50810"/>
            <a:ext cx="6830140" cy="523220"/>
          </a:xfrm>
          <a:prstGeom prst="rect">
            <a:avLst/>
          </a:prstGeom>
          <a:noFill/>
        </p:spPr>
        <p:txBody>
          <a:bodyPr wrap="none" rtlCol="0">
            <a:spAutoFit/>
          </a:bodyPr>
          <a:lstStyle/>
          <a:p>
            <a:r>
              <a:rPr lang="en-US" sz="2800">
                <a:solidFill>
                  <a:srgbClr val="2D2D8A"/>
                </a:solidFill>
              </a:rPr>
              <a:t>Vectors, in terms of a set of basis vectors:</a:t>
            </a:r>
          </a:p>
        </p:txBody>
      </p:sp>
      <p:sp>
        <p:nvSpPr>
          <p:cNvPr id="15" name="TextBox 14"/>
          <p:cNvSpPr txBox="1"/>
          <p:nvPr/>
        </p:nvSpPr>
        <p:spPr>
          <a:xfrm>
            <a:off x="914401" y="1896555"/>
            <a:ext cx="5573912" cy="523220"/>
          </a:xfrm>
          <a:prstGeom prst="rect">
            <a:avLst/>
          </a:prstGeom>
          <a:noFill/>
        </p:spPr>
        <p:txBody>
          <a:bodyPr wrap="none" rtlCol="0">
            <a:spAutoFit/>
          </a:bodyPr>
          <a:lstStyle/>
          <a:p>
            <a:r>
              <a:rPr lang="en-US" sz="2800">
                <a:solidFill>
                  <a:srgbClr val="000000"/>
                </a:solidFill>
              </a:rPr>
              <a:t>To find one numerical component: </a:t>
            </a:r>
          </a:p>
        </p:txBody>
      </p:sp>
      <p:graphicFrame>
        <p:nvGraphicFramePr>
          <p:cNvPr id="16" name="Object 4"/>
          <p:cNvGraphicFramePr>
            <a:graphicFrameLocks noChangeAspect="1"/>
          </p:cNvGraphicFramePr>
          <p:nvPr/>
        </p:nvGraphicFramePr>
        <p:xfrm>
          <a:off x="4147609" y="2622021"/>
          <a:ext cx="950913" cy="603250"/>
        </p:xfrm>
        <a:graphic>
          <a:graphicData uri="http://schemas.openxmlformats.org/presentationml/2006/ole">
            <mc:AlternateContent xmlns:mc="http://schemas.openxmlformats.org/markup-compatibility/2006">
              <mc:Choice xmlns:v="urn:schemas-microsoft-com:vml" Requires="v">
                <p:oleObj spid="_x0000_s14407" name="Equation" r:id="rId12" imgW="292100" imgH="177800" progId="Equation.3">
                  <p:embed/>
                </p:oleObj>
              </mc:Choice>
              <mc:Fallback>
                <p:oleObj name="Equation" r:id="rId12" imgW="292100" imgH="177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47609" y="2622021"/>
                        <a:ext cx="950913" cy="60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32970" name="Object 10"/>
          <p:cNvGraphicFramePr>
            <a:graphicFrameLocks noChangeAspect="1"/>
          </p:cNvGraphicFramePr>
          <p:nvPr/>
        </p:nvGraphicFramePr>
        <p:xfrm>
          <a:off x="3569759" y="5689600"/>
          <a:ext cx="3100388" cy="1168400"/>
        </p:xfrm>
        <a:graphic>
          <a:graphicData uri="http://schemas.openxmlformats.org/presentationml/2006/ole">
            <mc:AlternateContent xmlns:mc="http://schemas.openxmlformats.org/markup-compatibility/2006">
              <mc:Choice xmlns:v="urn:schemas-microsoft-com:vml" Requires="v">
                <p:oleObj spid="_x0000_s14408" name="Equation" r:id="rId14" imgW="1181100" imgH="444500" progId="Equation.3">
                  <p:embed/>
                </p:oleObj>
              </mc:Choice>
              <mc:Fallback>
                <p:oleObj name="Equation" r:id="rId14" imgW="1181100" imgH="4445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69759" y="5689600"/>
                        <a:ext cx="3100388"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6874933" y="5909733"/>
            <a:ext cx="823212" cy="523220"/>
          </a:xfrm>
          <a:prstGeom prst="rect">
            <a:avLst/>
          </a:prstGeom>
          <a:noFill/>
        </p:spPr>
        <p:txBody>
          <a:bodyPr wrap="none" rtlCol="0">
            <a:spAutoFit/>
          </a:bodyPr>
          <a:lstStyle/>
          <a:p>
            <a:r>
              <a:rPr lang="en-US" sz="2800">
                <a:solidFill>
                  <a:srgbClr val="000000"/>
                </a:solidFill>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329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329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28</a:t>
            </a:fld>
            <a:endParaRPr lang="en-US">
              <a:solidFill>
                <a:srgbClr val="000000"/>
              </a:solidFill>
            </a:endParaRPr>
          </a:p>
        </p:txBody>
      </p:sp>
      <p:graphicFrame>
        <p:nvGraphicFramePr>
          <p:cNvPr id="13" name="Object 3"/>
          <p:cNvGraphicFramePr>
            <a:graphicFrameLocks noChangeAspect="1"/>
          </p:cNvGraphicFramePr>
          <p:nvPr/>
        </p:nvGraphicFramePr>
        <p:xfrm>
          <a:off x="2941638" y="451392"/>
          <a:ext cx="2276475" cy="1420812"/>
        </p:xfrm>
        <a:graphic>
          <a:graphicData uri="http://schemas.openxmlformats.org/presentationml/2006/ole">
            <mc:AlternateContent xmlns:mc="http://schemas.openxmlformats.org/markup-compatibility/2006">
              <mc:Choice xmlns:v="urn:schemas-microsoft-com:vml" Requires="v">
                <p:oleObj spid="_x0000_s15401" name="Equation" r:id="rId4" imgW="698500" imgH="419100" progId="Equation.3">
                  <p:embed/>
                </p:oleObj>
              </mc:Choice>
              <mc:Fallback>
                <p:oleObj name="Equation" r:id="rId4" imgW="6985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1638" y="451392"/>
                        <a:ext cx="2276475" cy="142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 name="TextBox 13"/>
          <p:cNvSpPr txBox="1"/>
          <p:nvPr/>
        </p:nvSpPr>
        <p:spPr>
          <a:xfrm>
            <a:off x="846667" y="50810"/>
            <a:ext cx="6830140" cy="523220"/>
          </a:xfrm>
          <a:prstGeom prst="rect">
            <a:avLst/>
          </a:prstGeom>
          <a:noFill/>
        </p:spPr>
        <p:txBody>
          <a:bodyPr wrap="none" rtlCol="0">
            <a:spAutoFit/>
          </a:bodyPr>
          <a:lstStyle/>
          <a:p>
            <a:r>
              <a:rPr lang="en-US" sz="2800">
                <a:solidFill>
                  <a:srgbClr val="2D2D8A"/>
                </a:solidFill>
              </a:rPr>
              <a:t>Vectors, in terms of a set of basis vectors:</a:t>
            </a:r>
          </a:p>
        </p:txBody>
      </p:sp>
      <p:sp>
        <p:nvSpPr>
          <p:cNvPr id="15" name="TextBox 14"/>
          <p:cNvSpPr txBox="1"/>
          <p:nvPr/>
        </p:nvSpPr>
        <p:spPr>
          <a:xfrm>
            <a:off x="914401" y="1896555"/>
            <a:ext cx="7934885" cy="523220"/>
          </a:xfrm>
          <a:prstGeom prst="rect">
            <a:avLst/>
          </a:prstGeom>
          <a:noFill/>
        </p:spPr>
        <p:txBody>
          <a:bodyPr wrap="none" rtlCol="0">
            <a:spAutoFit/>
          </a:bodyPr>
          <a:lstStyle/>
          <a:p>
            <a:r>
              <a:rPr lang="en-US" sz="2800">
                <a:solidFill>
                  <a:srgbClr val="000000"/>
                </a:solidFill>
              </a:rPr>
              <a:t>To find one numerical component:  Fourier’s trick </a:t>
            </a:r>
          </a:p>
        </p:txBody>
      </p:sp>
      <p:graphicFrame>
        <p:nvGraphicFramePr>
          <p:cNvPr id="1839112" name="Object 8"/>
          <p:cNvGraphicFramePr>
            <a:graphicFrameLocks noChangeAspect="1"/>
          </p:cNvGraphicFramePr>
          <p:nvPr/>
        </p:nvGraphicFramePr>
        <p:xfrm>
          <a:off x="1848380" y="2669117"/>
          <a:ext cx="3684587" cy="1420813"/>
        </p:xfrm>
        <a:graphic>
          <a:graphicData uri="http://schemas.openxmlformats.org/presentationml/2006/ole">
            <mc:AlternateContent xmlns:mc="http://schemas.openxmlformats.org/markup-compatibility/2006">
              <mc:Choice xmlns:v="urn:schemas-microsoft-com:vml" Requires="v">
                <p:oleObj spid="_x0000_s15402" name="Equation" r:id="rId6" imgW="1130300" imgH="419100" progId="Equation.3">
                  <p:embed/>
                </p:oleObj>
              </mc:Choice>
              <mc:Fallback>
                <p:oleObj name="Equation" r:id="rId6" imgW="11303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8380" y="2669117"/>
                        <a:ext cx="3684587" cy="1420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39113" name="Object 9"/>
          <p:cNvGraphicFramePr>
            <a:graphicFrameLocks noChangeAspect="1"/>
          </p:cNvGraphicFramePr>
          <p:nvPr/>
        </p:nvGraphicFramePr>
        <p:xfrm>
          <a:off x="2859611" y="3989931"/>
          <a:ext cx="2608263" cy="1420813"/>
        </p:xfrm>
        <a:graphic>
          <a:graphicData uri="http://schemas.openxmlformats.org/presentationml/2006/ole">
            <mc:AlternateContent xmlns:mc="http://schemas.openxmlformats.org/markup-compatibility/2006">
              <mc:Choice xmlns:v="urn:schemas-microsoft-com:vml" Requires="v">
                <p:oleObj spid="_x0000_s15403" name="Equation" r:id="rId8" imgW="800100" imgH="419100" progId="Equation.3">
                  <p:embed/>
                </p:oleObj>
              </mc:Choice>
              <mc:Fallback>
                <p:oleObj name="Equation" r:id="rId8" imgW="8001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9611" y="3989931"/>
                        <a:ext cx="2608263" cy="1420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39114" name="Object 10"/>
          <p:cNvGraphicFramePr>
            <a:graphicFrameLocks noChangeAspect="1"/>
          </p:cNvGraphicFramePr>
          <p:nvPr/>
        </p:nvGraphicFramePr>
        <p:xfrm>
          <a:off x="3170238" y="5437188"/>
          <a:ext cx="2152650" cy="1420812"/>
        </p:xfrm>
        <a:graphic>
          <a:graphicData uri="http://schemas.openxmlformats.org/presentationml/2006/ole">
            <mc:AlternateContent xmlns:mc="http://schemas.openxmlformats.org/markup-compatibility/2006">
              <mc:Choice xmlns:v="urn:schemas-microsoft-com:vml" Requires="v">
                <p:oleObj spid="_x0000_s15404" name="Equation" r:id="rId10" imgW="660400" imgH="419100" progId="Equation.3">
                  <p:embed/>
                </p:oleObj>
              </mc:Choice>
              <mc:Fallback>
                <p:oleObj name="Equation" r:id="rId10" imgW="660400" imgH="4191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70238" y="5437188"/>
                        <a:ext cx="2152650" cy="142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91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391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39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29</a:t>
            </a:fld>
            <a:endParaRPr lang="en-US">
              <a:solidFill>
                <a:srgbClr val="000000"/>
              </a:solidFill>
            </a:endParaRPr>
          </a:p>
        </p:txBody>
      </p:sp>
      <p:graphicFrame>
        <p:nvGraphicFramePr>
          <p:cNvPr id="1839114" name="Object 10"/>
          <p:cNvGraphicFramePr>
            <a:graphicFrameLocks noChangeAspect="1"/>
          </p:cNvGraphicFramePr>
          <p:nvPr/>
        </p:nvGraphicFramePr>
        <p:xfrm>
          <a:off x="1874838" y="288925"/>
          <a:ext cx="2443162" cy="1420813"/>
        </p:xfrm>
        <a:graphic>
          <a:graphicData uri="http://schemas.openxmlformats.org/presentationml/2006/ole">
            <mc:AlternateContent xmlns:mc="http://schemas.openxmlformats.org/markup-compatibility/2006">
              <mc:Choice xmlns:v="urn:schemas-microsoft-com:vml" Requires="v">
                <p:oleObj spid="_x0000_s16407" name="Equation" r:id="rId4" imgW="749300" imgH="419100" progId="Equation.3">
                  <p:embed/>
                </p:oleObj>
              </mc:Choice>
              <mc:Fallback>
                <p:oleObj name="Equation" r:id="rId4" imgW="7493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4838" y="288925"/>
                        <a:ext cx="2443162" cy="1420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40134" name="Object 6"/>
          <p:cNvGraphicFramePr>
            <a:graphicFrameLocks noChangeAspect="1"/>
          </p:cNvGraphicFramePr>
          <p:nvPr/>
        </p:nvGraphicFramePr>
        <p:xfrm>
          <a:off x="1627187" y="2024592"/>
          <a:ext cx="4803776" cy="4519613"/>
        </p:xfrm>
        <a:graphic>
          <a:graphicData uri="http://schemas.openxmlformats.org/presentationml/2006/ole">
            <mc:AlternateContent xmlns:mc="http://schemas.openxmlformats.org/markup-compatibility/2006">
              <mc:Choice xmlns:v="urn:schemas-microsoft-com:vml" Requires="v">
                <p:oleObj spid="_x0000_s16408" name="Equation" r:id="rId6" imgW="1473200" imgH="1333500" progId="Equation.3">
                  <p:embed/>
                </p:oleObj>
              </mc:Choice>
              <mc:Fallback>
                <p:oleObj name="Equation" r:id="rId6" imgW="1473200" imgH="1333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7187" y="2024592"/>
                        <a:ext cx="4803776" cy="451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0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a:t>
            </a:fld>
            <a:endParaRPr lang="en-US">
              <a:solidFill>
                <a:srgbClr val="000000"/>
              </a:solidFill>
            </a:endParaRPr>
          </a:p>
        </p:txBody>
      </p:sp>
      <p:sp>
        <p:nvSpPr>
          <p:cNvPr id="3" name="TextBox 2"/>
          <p:cNvSpPr txBox="1"/>
          <p:nvPr/>
        </p:nvSpPr>
        <p:spPr>
          <a:xfrm>
            <a:off x="474134" y="406400"/>
            <a:ext cx="8669865" cy="954107"/>
          </a:xfrm>
          <a:prstGeom prst="rect">
            <a:avLst/>
          </a:prstGeom>
          <a:noFill/>
        </p:spPr>
        <p:txBody>
          <a:bodyPr wrap="square" rtlCol="0">
            <a:spAutoFit/>
          </a:bodyPr>
          <a:lstStyle/>
          <a:p>
            <a:r>
              <a:rPr lang="en-US" sz="2800" smtClean="0">
                <a:solidFill>
                  <a:srgbClr val="000000"/>
                </a:solidFill>
              </a:rPr>
              <a:t>How many of the following are even functions?</a:t>
            </a:r>
          </a:p>
          <a:p>
            <a:r>
              <a:rPr lang="en-US" sz="2800" smtClean="0">
                <a:solidFill>
                  <a:srgbClr val="000000"/>
                </a:solidFill>
              </a:rPr>
              <a:t>I: x         II:  sin(x)       III:  sin</a:t>
            </a:r>
            <a:r>
              <a:rPr lang="en-US" sz="2800" baseline="30000" smtClean="0">
                <a:solidFill>
                  <a:srgbClr val="000000"/>
                </a:solidFill>
              </a:rPr>
              <a:t>2</a:t>
            </a:r>
            <a:r>
              <a:rPr lang="en-US" sz="2800" smtClean="0">
                <a:solidFill>
                  <a:srgbClr val="000000"/>
                </a:solidFill>
              </a:rPr>
              <a:t>(x)   IV: cos</a:t>
            </a:r>
            <a:r>
              <a:rPr lang="en-US" sz="2800" baseline="30000" smtClean="0">
                <a:solidFill>
                  <a:srgbClr val="000000"/>
                </a:solidFill>
              </a:rPr>
              <a:t>2</a:t>
            </a:r>
            <a:r>
              <a:rPr lang="en-US" sz="2800" smtClean="0">
                <a:solidFill>
                  <a:srgbClr val="000000"/>
                </a:solidFill>
              </a:rPr>
              <a:t>(x)</a:t>
            </a:r>
            <a:endParaRPr lang="en-US" sz="2800">
              <a:solidFill>
                <a:srgbClr val="000000"/>
              </a:solidFill>
            </a:endParaRPr>
          </a:p>
        </p:txBody>
      </p:sp>
      <p:sp>
        <p:nvSpPr>
          <p:cNvPr id="4" name="TextBox 3"/>
          <p:cNvSpPr txBox="1"/>
          <p:nvPr/>
        </p:nvSpPr>
        <p:spPr>
          <a:xfrm>
            <a:off x="728133" y="2065867"/>
            <a:ext cx="3839513" cy="2246769"/>
          </a:xfrm>
          <a:prstGeom prst="rect">
            <a:avLst/>
          </a:prstGeom>
          <a:noFill/>
        </p:spPr>
        <p:txBody>
          <a:bodyPr wrap="none" rtlCol="0">
            <a:spAutoFit/>
          </a:bodyPr>
          <a:lstStyle/>
          <a:p>
            <a:pPr marL="514350" indent="-514350">
              <a:buFontTx/>
              <a:buAutoNum type="alphaUcParenR"/>
            </a:pPr>
            <a:r>
              <a:rPr lang="en-US" sz="2800">
                <a:solidFill>
                  <a:srgbClr val="000000"/>
                </a:solidFill>
              </a:rPr>
              <a:t>None</a:t>
            </a:r>
          </a:p>
          <a:p>
            <a:pPr marL="514350" indent="-514350">
              <a:buFontTx/>
              <a:buAutoNum type="alphaUcParenR"/>
            </a:pPr>
            <a:r>
              <a:rPr lang="en-US" sz="2800">
                <a:solidFill>
                  <a:srgbClr val="000000"/>
                </a:solidFill>
              </a:rPr>
              <a:t>Exactly one of them</a:t>
            </a:r>
          </a:p>
          <a:p>
            <a:pPr marL="514350" indent="-514350">
              <a:buFontTx/>
              <a:buAutoNum type="alphaUcParenR"/>
            </a:pPr>
            <a:r>
              <a:rPr lang="en-US" sz="2800">
                <a:solidFill>
                  <a:srgbClr val="000000"/>
                </a:solidFill>
              </a:rPr>
              <a:t>Two of them</a:t>
            </a:r>
          </a:p>
          <a:p>
            <a:pPr marL="514350" indent="-514350">
              <a:buFontTx/>
              <a:buAutoNum type="alphaUcParenR"/>
            </a:pPr>
            <a:r>
              <a:rPr lang="en-US" sz="2800">
                <a:solidFill>
                  <a:srgbClr val="000000"/>
                </a:solidFill>
              </a:rPr>
              <a:t>Three of them</a:t>
            </a:r>
          </a:p>
          <a:p>
            <a:pPr marL="514350" indent="-514350">
              <a:buFontTx/>
              <a:buAutoNum type="alphaUcParenR"/>
            </a:pPr>
            <a:r>
              <a:rPr lang="en-US" sz="2800">
                <a:solidFill>
                  <a:srgbClr val="000000"/>
                </a:solidFill>
              </a:rPr>
              <a:t>All four of them!</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30</a:t>
            </a:fld>
            <a:endParaRPr lang="en-US">
              <a:solidFill>
                <a:srgbClr val="000000"/>
              </a:solidFill>
            </a:endParaRPr>
          </a:p>
        </p:txBody>
      </p:sp>
      <p:graphicFrame>
        <p:nvGraphicFramePr>
          <p:cNvPr id="1841156" name="Object 4"/>
          <p:cNvGraphicFramePr>
            <a:graphicFrameLocks noChangeAspect="1"/>
          </p:cNvGraphicFramePr>
          <p:nvPr>
            <p:extLst>
              <p:ext uri="{D42A27DB-BD31-4B8C-83A1-F6EECF244321}">
                <p14:modId xmlns:p14="http://schemas.microsoft.com/office/powerpoint/2010/main" val="3345232019"/>
              </p:ext>
            </p:extLst>
          </p:nvPr>
        </p:nvGraphicFramePr>
        <p:xfrm>
          <a:off x="2058988" y="1189038"/>
          <a:ext cx="7119937" cy="1465262"/>
        </p:xfrm>
        <a:graphic>
          <a:graphicData uri="http://schemas.openxmlformats.org/presentationml/2006/ole">
            <mc:AlternateContent xmlns:mc="http://schemas.openxmlformats.org/markup-compatibility/2006">
              <mc:Choice xmlns:v="urn:schemas-microsoft-com:vml" Requires="v">
                <p:oleObj spid="_x0000_s26670" name="Equation" r:id="rId4" imgW="2184400" imgH="431800" progId="Equation.3">
                  <p:embed/>
                </p:oleObj>
              </mc:Choice>
              <mc:Fallback>
                <p:oleObj name="Equation" r:id="rId4" imgW="2184400" imgH="431800" progId="Equation.3">
                  <p:embed/>
                  <p:pic>
                    <p:nvPicPr>
                      <p:cNvPr id="0" name=""/>
                      <p:cNvPicPr>
                        <a:picLocks noChangeAspect="1" noChangeArrowheads="1"/>
                      </p:cNvPicPr>
                      <p:nvPr/>
                    </p:nvPicPr>
                    <p:blipFill>
                      <a:blip r:embed="rId5"/>
                      <a:srcRect/>
                      <a:stretch>
                        <a:fillRect/>
                      </a:stretch>
                    </p:blipFill>
                    <p:spPr bwMode="auto">
                      <a:xfrm>
                        <a:off x="2058988" y="1189038"/>
                        <a:ext cx="7119937" cy="146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41157" name="Object 5"/>
          <p:cNvGraphicFramePr>
            <a:graphicFrameLocks noChangeAspect="1"/>
          </p:cNvGraphicFramePr>
          <p:nvPr>
            <p:extLst>
              <p:ext uri="{D42A27DB-BD31-4B8C-83A1-F6EECF244321}">
                <p14:modId xmlns:p14="http://schemas.microsoft.com/office/powerpoint/2010/main" val="3088433216"/>
              </p:ext>
            </p:extLst>
          </p:nvPr>
        </p:nvGraphicFramePr>
        <p:xfrm>
          <a:off x="2862792" y="2479126"/>
          <a:ext cx="2566988" cy="1463675"/>
        </p:xfrm>
        <a:graphic>
          <a:graphicData uri="http://schemas.openxmlformats.org/presentationml/2006/ole">
            <mc:AlternateContent xmlns:mc="http://schemas.openxmlformats.org/markup-compatibility/2006">
              <mc:Choice xmlns:v="urn:schemas-microsoft-com:vml" Requires="v">
                <p:oleObj spid="_x0000_s26671" name="Equation" r:id="rId6" imgW="787400" imgH="431800" progId="Equation.3">
                  <p:embed/>
                </p:oleObj>
              </mc:Choice>
              <mc:Fallback>
                <p:oleObj name="Equation" r:id="rId6" imgW="787400" imgH="431800" progId="Equation.3">
                  <p:embed/>
                  <p:pic>
                    <p:nvPicPr>
                      <p:cNvPr id="0" name=""/>
                      <p:cNvPicPr>
                        <a:picLocks noChangeAspect="1" noChangeArrowheads="1"/>
                      </p:cNvPicPr>
                      <p:nvPr/>
                    </p:nvPicPr>
                    <p:blipFill>
                      <a:blip r:embed="rId7"/>
                      <a:srcRect/>
                      <a:stretch>
                        <a:fillRect/>
                      </a:stretch>
                    </p:blipFill>
                    <p:spPr bwMode="auto">
                      <a:xfrm>
                        <a:off x="2862792" y="2479126"/>
                        <a:ext cx="2566988" cy="146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41158" name="Object 6"/>
          <p:cNvGraphicFramePr>
            <a:graphicFrameLocks noChangeAspect="1"/>
          </p:cNvGraphicFramePr>
          <p:nvPr>
            <p:extLst>
              <p:ext uri="{D42A27DB-BD31-4B8C-83A1-F6EECF244321}">
                <p14:modId xmlns:p14="http://schemas.microsoft.com/office/powerpoint/2010/main" val="18660785"/>
              </p:ext>
            </p:extLst>
          </p:nvPr>
        </p:nvGraphicFramePr>
        <p:xfrm>
          <a:off x="2831578" y="3947084"/>
          <a:ext cx="2152650" cy="1420812"/>
        </p:xfrm>
        <a:graphic>
          <a:graphicData uri="http://schemas.openxmlformats.org/presentationml/2006/ole">
            <mc:AlternateContent xmlns:mc="http://schemas.openxmlformats.org/markup-compatibility/2006">
              <mc:Choice xmlns:v="urn:schemas-microsoft-com:vml" Requires="v">
                <p:oleObj spid="_x0000_s26672" name="Equation" r:id="rId8" imgW="660400" imgH="419100" progId="Equation.3">
                  <p:embed/>
                </p:oleObj>
              </mc:Choice>
              <mc:Fallback>
                <p:oleObj name="Equation" r:id="rId8" imgW="6604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1578" y="3947084"/>
                        <a:ext cx="2152650" cy="142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41159" name="Object 7"/>
          <p:cNvGraphicFramePr>
            <a:graphicFrameLocks noChangeAspect="1"/>
          </p:cNvGraphicFramePr>
          <p:nvPr>
            <p:extLst>
              <p:ext uri="{D42A27DB-BD31-4B8C-83A1-F6EECF244321}">
                <p14:modId xmlns:p14="http://schemas.microsoft.com/office/powerpoint/2010/main" val="1651939194"/>
              </p:ext>
            </p:extLst>
          </p:nvPr>
        </p:nvGraphicFramePr>
        <p:xfrm>
          <a:off x="2915715" y="5802821"/>
          <a:ext cx="1035050" cy="688975"/>
        </p:xfrm>
        <a:graphic>
          <a:graphicData uri="http://schemas.openxmlformats.org/presentationml/2006/ole">
            <mc:AlternateContent xmlns:mc="http://schemas.openxmlformats.org/markup-compatibility/2006">
              <mc:Choice xmlns:v="urn:schemas-microsoft-com:vml" Requires="v">
                <p:oleObj spid="_x0000_s26673" name="Equation" r:id="rId10" imgW="317500" imgH="203200" progId="Equation.3">
                  <p:embed/>
                </p:oleObj>
              </mc:Choice>
              <mc:Fallback>
                <p:oleObj name="Equation" r:id="rId10" imgW="317500" imgH="203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15715" y="5802821"/>
                        <a:ext cx="1035050" cy="68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 name="TextBox 6"/>
          <p:cNvSpPr txBox="1"/>
          <p:nvPr/>
        </p:nvSpPr>
        <p:spPr>
          <a:xfrm>
            <a:off x="4538133" y="5875846"/>
            <a:ext cx="1022911" cy="523220"/>
          </a:xfrm>
          <a:prstGeom prst="rect">
            <a:avLst/>
          </a:prstGeom>
          <a:noFill/>
        </p:spPr>
        <p:txBody>
          <a:bodyPr wrap="none" rtlCol="0">
            <a:spAutoFit/>
          </a:bodyPr>
          <a:lstStyle/>
          <a:p>
            <a:r>
              <a:rPr lang="en-US" sz="2800">
                <a:solidFill>
                  <a:srgbClr val="000000"/>
                </a:solidFill>
              </a:rPr>
              <a:t>D’oh!</a:t>
            </a:r>
          </a:p>
        </p:txBody>
      </p:sp>
      <p:graphicFrame>
        <p:nvGraphicFramePr>
          <p:cNvPr id="8" name="Object 4"/>
          <p:cNvGraphicFramePr>
            <a:graphicFrameLocks noChangeAspect="1"/>
          </p:cNvGraphicFramePr>
          <p:nvPr>
            <p:extLst>
              <p:ext uri="{D42A27DB-BD31-4B8C-83A1-F6EECF244321}">
                <p14:modId xmlns:p14="http://schemas.microsoft.com/office/powerpoint/2010/main" val="357378157"/>
              </p:ext>
            </p:extLst>
          </p:nvPr>
        </p:nvGraphicFramePr>
        <p:xfrm>
          <a:off x="2601913" y="74613"/>
          <a:ext cx="2276475" cy="1463675"/>
        </p:xfrm>
        <a:graphic>
          <a:graphicData uri="http://schemas.openxmlformats.org/presentationml/2006/ole">
            <mc:AlternateContent xmlns:mc="http://schemas.openxmlformats.org/markup-compatibility/2006">
              <mc:Choice xmlns:v="urn:schemas-microsoft-com:vml" Requires="v">
                <p:oleObj spid="_x0000_s26674" name="Equation" r:id="rId12" imgW="698500" imgH="431800" progId="Equation.3">
                  <p:embed/>
                </p:oleObj>
              </mc:Choice>
              <mc:Fallback>
                <p:oleObj name="Equation" r:id="rId12" imgW="698500" imgH="431800" progId="Equation.3">
                  <p:embed/>
                  <p:pic>
                    <p:nvPicPr>
                      <p:cNvPr id="0" name=""/>
                      <p:cNvPicPr>
                        <a:picLocks noChangeAspect="1" noChangeArrowheads="1"/>
                      </p:cNvPicPr>
                      <p:nvPr/>
                    </p:nvPicPr>
                    <p:blipFill>
                      <a:blip r:embed="rId13"/>
                      <a:srcRect/>
                      <a:stretch>
                        <a:fillRect/>
                      </a:stretch>
                    </p:blipFill>
                    <p:spPr bwMode="auto">
                      <a:xfrm>
                        <a:off x="2601913" y="74613"/>
                        <a:ext cx="2276475" cy="146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4" name="Straight Connector 3"/>
          <p:cNvCxnSpPr/>
          <p:nvPr/>
        </p:nvCxnSpPr>
        <p:spPr bwMode="auto">
          <a:xfrm>
            <a:off x="5825068" y="2235199"/>
            <a:ext cx="3251200" cy="0"/>
          </a:xfrm>
          <a:prstGeom prst="line">
            <a:avLst/>
          </a:prstGeom>
          <a:noFill/>
          <a:ln w="38100" cap="flat" cmpd="sng" algn="ctr">
            <a:solidFill>
              <a:schemeClr val="tx1"/>
            </a:solidFill>
            <a:prstDash val="solid"/>
            <a:round/>
            <a:headEnd type="none" w="med" len="med"/>
            <a:tailEnd type="none"/>
          </a:ln>
          <a:effectLst/>
        </p:spPr>
      </p:cxnSp>
    </p:spTree>
    <p:extLst>
      <p:ext uri="{BB962C8B-B14F-4D97-AF65-F5344CB8AC3E}">
        <p14:creationId xmlns:p14="http://schemas.microsoft.com/office/powerpoint/2010/main" val="3896558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11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11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11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411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31</a:t>
            </a:fld>
            <a:endParaRPr lang="en-US">
              <a:solidFill>
                <a:srgbClr val="000000"/>
              </a:solidFill>
            </a:endParaRPr>
          </a:p>
        </p:txBody>
      </p:sp>
      <p:graphicFrame>
        <p:nvGraphicFramePr>
          <p:cNvPr id="8" name="Object 3"/>
          <p:cNvGraphicFramePr>
            <a:graphicFrameLocks noChangeAspect="1"/>
          </p:cNvGraphicFramePr>
          <p:nvPr/>
        </p:nvGraphicFramePr>
        <p:xfrm>
          <a:off x="1622425" y="0"/>
          <a:ext cx="4305300" cy="1420813"/>
        </p:xfrm>
        <a:graphic>
          <a:graphicData uri="http://schemas.openxmlformats.org/presentationml/2006/ole">
            <mc:AlternateContent xmlns:mc="http://schemas.openxmlformats.org/markup-compatibility/2006">
              <mc:Choice xmlns:v="urn:schemas-microsoft-com:vml" Requires="v">
                <p:oleObj spid="_x0000_s27676" name="Equation" r:id="rId4" imgW="1320800" imgH="419100" progId="Equation.3">
                  <p:embed/>
                </p:oleObj>
              </mc:Choice>
              <mc:Fallback>
                <p:oleObj name="Equation" r:id="rId4" imgW="13208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425" y="0"/>
                        <a:ext cx="4305300" cy="1420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35017" name="Object 9"/>
          <p:cNvGraphicFramePr>
            <a:graphicFrameLocks noChangeAspect="1"/>
          </p:cNvGraphicFramePr>
          <p:nvPr>
            <p:extLst>
              <p:ext uri="{D42A27DB-BD31-4B8C-83A1-F6EECF244321}">
                <p14:modId xmlns:p14="http://schemas.microsoft.com/office/powerpoint/2010/main" val="1686339494"/>
              </p:ext>
            </p:extLst>
          </p:nvPr>
        </p:nvGraphicFramePr>
        <p:xfrm>
          <a:off x="200547" y="2541588"/>
          <a:ext cx="8757180" cy="1364504"/>
        </p:xfrm>
        <a:graphic>
          <a:graphicData uri="http://schemas.openxmlformats.org/presentationml/2006/ole">
            <mc:AlternateContent xmlns:mc="http://schemas.openxmlformats.org/markup-compatibility/2006">
              <mc:Choice xmlns:v="urn:schemas-microsoft-com:vml" Requires="v">
                <p:oleObj spid="_x0000_s27677" name="Equation" r:id="rId6" imgW="3136900" imgH="469900" progId="Equation.3">
                  <p:embed/>
                </p:oleObj>
              </mc:Choice>
              <mc:Fallback>
                <p:oleObj name="Equation" r:id="rId6" imgW="3136900" imgH="469900" progId="Equation.3">
                  <p:embed/>
                  <p:pic>
                    <p:nvPicPr>
                      <p:cNvPr id="0" name=""/>
                      <p:cNvPicPr>
                        <a:picLocks noChangeAspect="1" noChangeArrowheads="1"/>
                      </p:cNvPicPr>
                      <p:nvPr/>
                    </p:nvPicPr>
                    <p:blipFill>
                      <a:blip r:embed="rId7"/>
                      <a:srcRect/>
                      <a:stretch>
                        <a:fillRect/>
                      </a:stretch>
                    </p:blipFill>
                    <p:spPr bwMode="auto">
                      <a:xfrm>
                        <a:off x="200547" y="2541588"/>
                        <a:ext cx="8757180" cy="1364504"/>
                      </a:xfrm>
                      <a:prstGeom prst="rect">
                        <a:avLst/>
                      </a:prstGeom>
                      <a:noFill/>
                      <a:ln>
                        <a:noFill/>
                      </a:ln>
                      <a:extLst/>
                    </p:spPr>
                  </p:pic>
                </p:oleObj>
              </mc:Fallback>
            </mc:AlternateContent>
          </a:graphicData>
        </a:graphic>
      </p:graphicFrame>
      <p:graphicFrame>
        <p:nvGraphicFramePr>
          <p:cNvPr id="1835018" name="Object 10"/>
          <p:cNvGraphicFramePr>
            <a:graphicFrameLocks noChangeAspect="1"/>
          </p:cNvGraphicFramePr>
          <p:nvPr>
            <p:extLst>
              <p:ext uri="{D42A27DB-BD31-4B8C-83A1-F6EECF244321}">
                <p14:modId xmlns:p14="http://schemas.microsoft.com/office/powerpoint/2010/main" val="2686623321"/>
              </p:ext>
            </p:extLst>
          </p:nvPr>
        </p:nvGraphicFramePr>
        <p:xfrm>
          <a:off x="3624255" y="3863445"/>
          <a:ext cx="5045604" cy="1252541"/>
        </p:xfrm>
        <a:graphic>
          <a:graphicData uri="http://schemas.openxmlformats.org/presentationml/2006/ole">
            <mc:AlternateContent xmlns:mc="http://schemas.openxmlformats.org/markup-compatibility/2006">
              <mc:Choice xmlns:v="urn:schemas-microsoft-com:vml" Requires="v">
                <p:oleObj spid="_x0000_s27678" name="Equation" r:id="rId8" imgW="1968500" imgH="469900" progId="Equation.3">
                  <p:embed/>
                </p:oleObj>
              </mc:Choice>
              <mc:Fallback>
                <p:oleObj name="Equation" r:id="rId8" imgW="1968500" imgH="469900" progId="Equation.3">
                  <p:embed/>
                  <p:pic>
                    <p:nvPicPr>
                      <p:cNvPr id="0" name=""/>
                      <p:cNvPicPr>
                        <a:picLocks noChangeAspect="1" noChangeArrowheads="1"/>
                      </p:cNvPicPr>
                      <p:nvPr/>
                    </p:nvPicPr>
                    <p:blipFill>
                      <a:blip r:embed="rId9"/>
                      <a:srcRect/>
                      <a:stretch>
                        <a:fillRect/>
                      </a:stretch>
                    </p:blipFill>
                    <p:spPr bwMode="auto">
                      <a:xfrm>
                        <a:off x="3624255" y="3863445"/>
                        <a:ext cx="5045604" cy="1252541"/>
                      </a:xfrm>
                      <a:prstGeom prst="rect">
                        <a:avLst/>
                      </a:prstGeom>
                      <a:noFill/>
                      <a:ln>
                        <a:noFill/>
                      </a:ln>
                      <a:extLst/>
                    </p:spPr>
                  </p:pic>
                </p:oleObj>
              </mc:Fallback>
            </mc:AlternateContent>
          </a:graphicData>
        </a:graphic>
      </p:graphicFrame>
      <p:sp>
        <p:nvSpPr>
          <p:cNvPr id="7" name="TextBox 6"/>
          <p:cNvSpPr txBox="1"/>
          <p:nvPr/>
        </p:nvSpPr>
        <p:spPr>
          <a:xfrm>
            <a:off x="474133" y="1371600"/>
            <a:ext cx="7449575" cy="523220"/>
          </a:xfrm>
          <a:prstGeom prst="rect">
            <a:avLst/>
          </a:prstGeom>
          <a:noFill/>
        </p:spPr>
        <p:txBody>
          <a:bodyPr wrap="none" rtlCol="0">
            <a:spAutoFit/>
          </a:bodyPr>
          <a:lstStyle/>
          <a:p>
            <a:r>
              <a:rPr lang="en-US" sz="2800" dirty="0">
                <a:solidFill>
                  <a:srgbClr val="000000"/>
                </a:solidFill>
              </a:rPr>
              <a:t>To find one component: </a:t>
            </a:r>
            <a:r>
              <a:rPr lang="en-US" sz="2800" b="1" dirty="0">
                <a:solidFill>
                  <a:srgbClr val="000000"/>
                </a:solidFill>
              </a:rPr>
              <a:t>Fourier’s </a:t>
            </a:r>
            <a:r>
              <a:rPr lang="en-US" sz="2800" b="1" dirty="0" smtClean="0">
                <a:solidFill>
                  <a:srgbClr val="000000"/>
                </a:solidFill>
              </a:rPr>
              <a:t>trick again</a:t>
            </a:r>
            <a:endParaRPr lang="en-US" sz="2800" b="1" dirty="0">
              <a:solidFill>
                <a:srgbClr val="000000"/>
              </a:solidFill>
            </a:endParaRPr>
          </a:p>
        </p:txBody>
      </p:sp>
      <p:sp>
        <p:nvSpPr>
          <p:cNvPr id="9" name="Rectangle 8"/>
          <p:cNvSpPr/>
          <p:nvPr/>
        </p:nvSpPr>
        <p:spPr>
          <a:xfrm>
            <a:off x="541867" y="1845102"/>
            <a:ext cx="7315200" cy="461665"/>
          </a:xfrm>
          <a:prstGeom prst="rect">
            <a:avLst/>
          </a:prstGeom>
        </p:spPr>
        <p:txBody>
          <a:bodyPr wrap="square">
            <a:spAutoFit/>
          </a:bodyPr>
          <a:lstStyle/>
          <a:p>
            <a:r>
              <a:rPr lang="en-US" u="sng" dirty="0">
                <a:solidFill>
                  <a:srgbClr val="000000"/>
                </a:solidFill>
              </a:rPr>
              <a:t>“Dot” both sides with a “basis vector</a:t>
            </a:r>
            <a:r>
              <a:rPr lang="en-US" u="sng" dirty="0" smtClean="0">
                <a:solidFill>
                  <a:srgbClr val="000000"/>
                </a:solidFill>
              </a:rPr>
              <a:t>” of your choice: </a:t>
            </a:r>
            <a:endParaRPr lang="en-US" u="sng" dirty="0">
              <a:solidFill>
                <a:srgbClr val="000000"/>
              </a:solidFill>
            </a:endParaRPr>
          </a:p>
        </p:txBody>
      </p:sp>
    </p:spTree>
    <p:extLst>
      <p:ext uri="{BB962C8B-B14F-4D97-AF65-F5344CB8AC3E}">
        <p14:creationId xmlns:p14="http://schemas.microsoft.com/office/powerpoint/2010/main" val="3044024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350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350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32</a:t>
            </a:fld>
            <a:endParaRPr lang="en-US">
              <a:solidFill>
                <a:srgbClr val="000000"/>
              </a:solidFill>
            </a:endParaRPr>
          </a:p>
        </p:txBody>
      </p:sp>
      <p:graphicFrame>
        <p:nvGraphicFramePr>
          <p:cNvPr id="1835017" name="Object 9"/>
          <p:cNvGraphicFramePr>
            <a:graphicFrameLocks noChangeAspect="1"/>
          </p:cNvGraphicFramePr>
          <p:nvPr>
            <p:extLst>
              <p:ext uri="{D42A27DB-BD31-4B8C-83A1-F6EECF244321}">
                <p14:modId xmlns:p14="http://schemas.microsoft.com/office/powerpoint/2010/main" val="1517169756"/>
              </p:ext>
            </p:extLst>
          </p:nvPr>
        </p:nvGraphicFramePr>
        <p:xfrm>
          <a:off x="341830" y="238125"/>
          <a:ext cx="8311092" cy="1289749"/>
        </p:xfrm>
        <a:graphic>
          <a:graphicData uri="http://schemas.openxmlformats.org/presentationml/2006/ole">
            <mc:AlternateContent xmlns:mc="http://schemas.openxmlformats.org/markup-compatibility/2006">
              <mc:Choice xmlns:v="urn:schemas-microsoft-com:vml" Requires="v">
                <p:oleObj spid="_x0000_s28691" name="Equation" r:id="rId4" imgW="3149600" imgH="469900" progId="Equation.3">
                  <p:embed/>
                </p:oleObj>
              </mc:Choice>
              <mc:Fallback>
                <p:oleObj name="Equation" r:id="rId4" imgW="3149600" imgH="469900" progId="Equation.3">
                  <p:embed/>
                  <p:pic>
                    <p:nvPicPr>
                      <p:cNvPr id="0" name=""/>
                      <p:cNvPicPr>
                        <a:picLocks noChangeAspect="1" noChangeArrowheads="1"/>
                      </p:cNvPicPr>
                      <p:nvPr/>
                    </p:nvPicPr>
                    <p:blipFill>
                      <a:blip r:embed="rId5"/>
                      <a:srcRect/>
                      <a:stretch>
                        <a:fillRect/>
                      </a:stretch>
                    </p:blipFill>
                    <p:spPr bwMode="auto">
                      <a:xfrm>
                        <a:off x="341830" y="238125"/>
                        <a:ext cx="8311092" cy="1289749"/>
                      </a:xfrm>
                      <a:prstGeom prst="rect">
                        <a:avLst/>
                      </a:prstGeom>
                      <a:noFill/>
                      <a:ln>
                        <a:noFill/>
                      </a:ln>
                      <a:extLst/>
                    </p:spPr>
                  </p:pic>
                </p:oleObj>
              </mc:Fallback>
            </mc:AlternateContent>
          </a:graphicData>
        </a:graphic>
      </p:graphicFrame>
      <p:graphicFrame>
        <p:nvGraphicFramePr>
          <p:cNvPr id="1836040" name="Object 8"/>
          <p:cNvGraphicFramePr>
            <a:graphicFrameLocks noChangeAspect="1"/>
          </p:cNvGraphicFramePr>
          <p:nvPr>
            <p:extLst>
              <p:ext uri="{D42A27DB-BD31-4B8C-83A1-F6EECF244321}">
                <p14:modId xmlns:p14="http://schemas.microsoft.com/office/powerpoint/2010/main" val="3083762684"/>
              </p:ext>
            </p:extLst>
          </p:nvPr>
        </p:nvGraphicFramePr>
        <p:xfrm>
          <a:off x="3450692" y="1603375"/>
          <a:ext cx="2084387" cy="1301750"/>
        </p:xfrm>
        <a:graphic>
          <a:graphicData uri="http://schemas.openxmlformats.org/presentationml/2006/ole">
            <mc:AlternateContent xmlns:mc="http://schemas.openxmlformats.org/markup-compatibility/2006">
              <mc:Choice xmlns:v="urn:schemas-microsoft-com:vml" Requires="v">
                <p:oleObj spid="_x0000_s28692" name="Equation" r:id="rId6" imgW="698500" imgH="419100" progId="Equation.3">
                  <p:embed/>
                </p:oleObj>
              </mc:Choice>
              <mc:Fallback>
                <p:oleObj name="Equation" r:id="rId6" imgW="6985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0692" y="1603375"/>
                        <a:ext cx="2084387" cy="130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6511151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33</a:t>
            </a:fld>
            <a:endParaRPr lang="en-US">
              <a:solidFill>
                <a:srgbClr val="000000"/>
              </a:solidFill>
            </a:endParaRPr>
          </a:p>
        </p:txBody>
      </p:sp>
      <p:graphicFrame>
        <p:nvGraphicFramePr>
          <p:cNvPr id="1839114" name="Object 10"/>
          <p:cNvGraphicFramePr>
            <a:graphicFrameLocks noChangeAspect="1"/>
          </p:cNvGraphicFramePr>
          <p:nvPr/>
        </p:nvGraphicFramePr>
        <p:xfrm>
          <a:off x="1771650" y="288925"/>
          <a:ext cx="2651125" cy="1420813"/>
        </p:xfrm>
        <a:graphic>
          <a:graphicData uri="http://schemas.openxmlformats.org/presentationml/2006/ole">
            <mc:AlternateContent xmlns:mc="http://schemas.openxmlformats.org/markup-compatibility/2006">
              <mc:Choice xmlns:v="urn:schemas-microsoft-com:vml" Requires="v">
                <p:oleObj spid="_x0000_s29717" name="Equation" r:id="rId4" imgW="812800" imgH="419100" progId="Equation.3">
                  <p:embed/>
                </p:oleObj>
              </mc:Choice>
              <mc:Fallback>
                <p:oleObj name="Equation" r:id="rId4" imgW="8128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650" y="288925"/>
                        <a:ext cx="2651125" cy="1420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40134" name="Object 6"/>
          <p:cNvGraphicFramePr>
            <a:graphicFrameLocks noChangeAspect="1"/>
          </p:cNvGraphicFramePr>
          <p:nvPr/>
        </p:nvGraphicFramePr>
        <p:xfrm>
          <a:off x="1524000" y="2454275"/>
          <a:ext cx="5011738" cy="3659188"/>
        </p:xfrm>
        <a:graphic>
          <a:graphicData uri="http://schemas.openxmlformats.org/presentationml/2006/ole">
            <mc:AlternateContent xmlns:mc="http://schemas.openxmlformats.org/markup-compatibility/2006">
              <mc:Choice xmlns:v="urn:schemas-microsoft-com:vml" Requires="v">
                <p:oleObj spid="_x0000_s29718" name="Equation" r:id="rId6" imgW="1536700" imgH="1079500" progId="Equation.3">
                  <p:embed/>
                </p:oleObj>
              </mc:Choice>
              <mc:Fallback>
                <p:oleObj name="Equation" r:id="rId6" imgW="1536700" imgH="1079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2454275"/>
                        <a:ext cx="5011738" cy="365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3979529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34</a:t>
            </a:fld>
            <a:endParaRPr lang="en-US">
              <a:solidFill>
                <a:srgbClr val="000000"/>
              </a:solidFill>
            </a:endParaRPr>
          </a:p>
        </p:txBody>
      </p:sp>
      <p:graphicFrame>
        <p:nvGraphicFramePr>
          <p:cNvPr id="1835017" name="Object 9"/>
          <p:cNvGraphicFramePr>
            <a:graphicFrameLocks noChangeAspect="1"/>
          </p:cNvGraphicFramePr>
          <p:nvPr>
            <p:extLst>
              <p:ext uri="{D42A27DB-BD31-4B8C-83A1-F6EECF244321}">
                <p14:modId xmlns:p14="http://schemas.microsoft.com/office/powerpoint/2010/main" val="1030284607"/>
              </p:ext>
            </p:extLst>
          </p:nvPr>
        </p:nvGraphicFramePr>
        <p:xfrm>
          <a:off x="396863" y="238125"/>
          <a:ext cx="8205258" cy="1283731"/>
        </p:xfrm>
        <a:graphic>
          <a:graphicData uri="http://schemas.openxmlformats.org/presentationml/2006/ole">
            <mc:AlternateContent xmlns:mc="http://schemas.openxmlformats.org/markup-compatibility/2006">
              <mc:Choice xmlns:v="urn:schemas-microsoft-com:vml" Requires="v">
                <p:oleObj spid="_x0000_s30751" name="Equation" r:id="rId4" imgW="3124200" imgH="469900" progId="Equation.3">
                  <p:embed/>
                </p:oleObj>
              </mc:Choice>
              <mc:Fallback>
                <p:oleObj name="Equation" r:id="rId4" imgW="3124200" imgH="469900" progId="Equation.3">
                  <p:embed/>
                  <p:pic>
                    <p:nvPicPr>
                      <p:cNvPr id="0" name=""/>
                      <p:cNvPicPr>
                        <a:picLocks noChangeAspect="1" noChangeArrowheads="1"/>
                      </p:cNvPicPr>
                      <p:nvPr/>
                    </p:nvPicPr>
                    <p:blipFill>
                      <a:blip r:embed="rId5"/>
                      <a:srcRect/>
                      <a:stretch>
                        <a:fillRect/>
                      </a:stretch>
                    </p:blipFill>
                    <p:spPr bwMode="auto">
                      <a:xfrm>
                        <a:off x="396863" y="238125"/>
                        <a:ext cx="8205258" cy="1283731"/>
                      </a:xfrm>
                      <a:prstGeom prst="rect">
                        <a:avLst/>
                      </a:prstGeom>
                      <a:noFill/>
                      <a:ln>
                        <a:noFill/>
                      </a:ln>
                      <a:extLst/>
                    </p:spPr>
                  </p:pic>
                </p:oleObj>
              </mc:Fallback>
            </mc:AlternateContent>
          </a:graphicData>
        </a:graphic>
      </p:graphicFrame>
      <p:graphicFrame>
        <p:nvGraphicFramePr>
          <p:cNvPr id="1836039" name="Object 7"/>
          <p:cNvGraphicFramePr>
            <a:graphicFrameLocks noChangeAspect="1"/>
          </p:cNvGraphicFramePr>
          <p:nvPr>
            <p:extLst>
              <p:ext uri="{D42A27DB-BD31-4B8C-83A1-F6EECF244321}">
                <p14:modId xmlns:p14="http://schemas.microsoft.com/office/powerpoint/2010/main" val="764963738"/>
              </p:ext>
            </p:extLst>
          </p:nvPr>
        </p:nvGraphicFramePr>
        <p:xfrm>
          <a:off x="3532712" y="3179763"/>
          <a:ext cx="871538" cy="552450"/>
        </p:xfrm>
        <a:graphic>
          <a:graphicData uri="http://schemas.openxmlformats.org/presentationml/2006/ole">
            <mc:AlternateContent xmlns:mc="http://schemas.openxmlformats.org/markup-compatibility/2006">
              <mc:Choice xmlns:v="urn:schemas-microsoft-com:vml" Requires="v">
                <p:oleObj spid="_x0000_s30752" name="Equation" r:id="rId6" imgW="292100" imgH="177800" progId="Equation.3">
                  <p:embed/>
                </p:oleObj>
              </mc:Choice>
              <mc:Fallback>
                <p:oleObj name="Equation" r:id="rId6" imgW="292100" imgH="177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2712" y="3179763"/>
                        <a:ext cx="871538"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36040" name="Object 8"/>
          <p:cNvGraphicFramePr>
            <a:graphicFrameLocks noChangeAspect="1"/>
          </p:cNvGraphicFramePr>
          <p:nvPr>
            <p:extLst>
              <p:ext uri="{D42A27DB-BD31-4B8C-83A1-F6EECF244321}">
                <p14:modId xmlns:p14="http://schemas.microsoft.com/office/powerpoint/2010/main" val="3528320812"/>
              </p:ext>
            </p:extLst>
          </p:nvPr>
        </p:nvGraphicFramePr>
        <p:xfrm>
          <a:off x="3467625" y="1603375"/>
          <a:ext cx="2084387" cy="1301750"/>
        </p:xfrm>
        <a:graphic>
          <a:graphicData uri="http://schemas.openxmlformats.org/presentationml/2006/ole">
            <mc:AlternateContent xmlns:mc="http://schemas.openxmlformats.org/markup-compatibility/2006">
              <mc:Choice xmlns:v="urn:schemas-microsoft-com:vml" Requires="v">
                <p:oleObj spid="_x0000_s30753" name="Equation" r:id="rId8" imgW="698500" imgH="419100" progId="Equation.3">
                  <p:embed/>
                </p:oleObj>
              </mc:Choice>
              <mc:Fallback>
                <p:oleObj name="Equation" r:id="rId8" imgW="6985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7625" y="1603375"/>
                        <a:ext cx="2084387" cy="130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308320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6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35</a:t>
            </a:fld>
            <a:endParaRPr lang="en-US">
              <a:solidFill>
                <a:srgbClr val="000000"/>
              </a:solidFill>
            </a:endParaRPr>
          </a:p>
        </p:txBody>
      </p:sp>
      <p:graphicFrame>
        <p:nvGraphicFramePr>
          <p:cNvPr id="1910786" name="Object 2"/>
          <p:cNvGraphicFramePr>
            <a:graphicFrameLocks noChangeAspect="1"/>
          </p:cNvGraphicFramePr>
          <p:nvPr/>
        </p:nvGraphicFramePr>
        <p:xfrm>
          <a:off x="1598613" y="220663"/>
          <a:ext cx="5186362" cy="1089025"/>
        </p:xfrm>
        <a:graphic>
          <a:graphicData uri="http://schemas.openxmlformats.org/presentationml/2006/ole">
            <mc:AlternateContent xmlns:mc="http://schemas.openxmlformats.org/markup-compatibility/2006">
              <mc:Choice xmlns:v="urn:schemas-microsoft-com:vml" Requires="v">
                <p:oleObj spid="_x0000_s31754" name="Equation" r:id="rId4" imgW="1993900" imgH="419100" progId="Equation.3">
                  <p:embed/>
                </p:oleObj>
              </mc:Choice>
              <mc:Fallback>
                <p:oleObj name="Equation" r:id="rId4" imgW="19939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8613" y="220663"/>
                        <a:ext cx="5186362" cy="1089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0" y="1439333"/>
            <a:ext cx="9148658" cy="4401205"/>
          </a:xfrm>
          <a:prstGeom prst="rect">
            <a:avLst/>
          </a:prstGeom>
          <a:noFill/>
        </p:spPr>
        <p:txBody>
          <a:bodyPr wrap="none" rtlCol="0">
            <a:spAutoFit/>
          </a:bodyPr>
          <a:lstStyle/>
          <a:p>
            <a:r>
              <a:rPr lang="en-US" sz="2800">
                <a:solidFill>
                  <a:srgbClr val="000000"/>
                </a:solidFill>
              </a:rPr>
              <a:t>This Fourier sum is used for functions f(t) with period</a:t>
            </a:r>
            <a:br>
              <a:rPr lang="en-US" sz="2800">
                <a:solidFill>
                  <a:srgbClr val="000000"/>
                </a:solidFill>
              </a:rPr>
            </a:br>
            <a:r>
              <a:rPr lang="en-US" sz="2800">
                <a:solidFill>
                  <a:srgbClr val="000000"/>
                </a:solidFill>
              </a:rPr>
              <a:t>T=2π/ω,  which means f(t+T)=f(t)  (for all times t) </a:t>
            </a:r>
          </a:p>
          <a:p>
            <a:r>
              <a:rPr lang="en-US" sz="2800">
                <a:solidFill>
                  <a:srgbClr val="000000"/>
                </a:solidFill>
              </a:rPr>
              <a:t/>
            </a:r>
            <a:br>
              <a:rPr lang="en-US" sz="2800">
                <a:solidFill>
                  <a:srgbClr val="000000"/>
                </a:solidFill>
              </a:rPr>
            </a:br>
            <a:r>
              <a:rPr lang="en-US" sz="2800">
                <a:solidFill>
                  <a:srgbClr val="000000"/>
                </a:solidFill>
              </a:rPr>
              <a:t>What can you say about the periodicity </a:t>
            </a:r>
            <a:br>
              <a:rPr lang="en-US" sz="2800">
                <a:solidFill>
                  <a:srgbClr val="000000"/>
                </a:solidFill>
              </a:rPr>
            </a:br>
            <a:r>
              <a:rPr lang="en-US" sz="2800">
                <a:solidFill>
                  <a:srgbClr val="000000"/>
                </a:solidFill>
              </a:rPr>
              <a:t>of the  function sin(nωt) ...</a:t>
            </a:r>
          </a:p>
          <a:p>
            <a:endParaRPr lang="en-US" sz="2800">
              <a:solidFill>
                <a:srgbClr val="000000"/>
              </a:solidFill>
            </a:endParaRPr>
          </a:p>
          <a:p>
            <a:pPr marL="514350" indent="-514350">
              <a:buFontTx/>
              <a:buAutoNum type="alphaUcParenR"/>
            </a:pPr>
            <a:r>
              <a:rPr lang="en-US" sz="2800">
                <a:solidFill>
                  <a:srgbClr val="000000"/>
                </a:solidFill>
              </a:rPr>
              <a:t>It has period T = 2π/(nω), but NOT  T = 2π/ω</a:t>
            </a:r>
          </a:p>
          <a:p>
            <a:pPr marL="514350" indent="-514350">
              <a:buFontTx/>
              <a:buAutoNum type="alphaUcParenR"/>
            </a:pPr>
            <a:r>
              <a:rPr lang="en-US" sz="2800">
                <a:solidFill>
                  <a:srgbClr val="000000"/>
                </a:solidFill>
              </a:rPr>
              <a:t>It has period T = 2π/ω, but NOT T = 2π/(nω)</a:t>
            </a:r>
          </a:p>
          <a:p>
            <a:pPr marL="514350" indent="-514350">
              <a:buFontTx/>
              <a:buAutoNum type="alphaUcParenR"/>
            </a:pPr>
            <a:r>
              <a:rPr lang="en-US" sz="2800">
                <a:solidFill>
                  <a:srgbClr val="000000"/>
                </a:solidFill>
              </a:rPr>
              <a:t>It has period T = 2π/ω, and ALSO T = 2π/(nω)</a:t>
            </a:r>
          </a:p>
          <a:p>
            <a:pPr marL="514350" indent="-514350">
              <a:buFontTx/>
              <a:buAutoNum type="alphaUcParenR"/>
            </a:pPr>
            <a:r>
              <a:rPr lang="en-US" sz="2800">
                <a:solidFill>
                  <a:srgbClr val="000000"/>
                </a:solidFill>
              </a:rPr>
              <a:t>It has NEITHER period (not T = 2π/ω, not T = 2π/nω)</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36</a:t>
            </a:fld>
            <a:endParaRPr lang="en-US">
              <a:solidFill>
                <a:srgbClr val="000000"/>
              </a:solidFill>
            </a:endParaRPr>
          </a:p>
        </p:txBody>
      </p:sp>
      <p:sp>
        <p:nvSpPr>
          <p:cNvPr id="3" name="TextBox 2"/>
          <p:cNvSpPr txBox="1"/>
          <p:nvPr/>
        </p:nvSpPr>
        <p:spPr>
          <a:xfrm>
            <a:off x="152404" y="33870"/>
            <a:ext cx="8551334" cy="6647974"/>
          </a:xfrm>
          <a:prstGeom prst="rect">
            <a:avLst/>
          </a:prstGeom>
          <a:noFill/>
        </p:spPr>
        <p:txBody>
          <a:bodyPr wrap="square" rtlCol="0">
            <a:spAutoFit/>
          </a:bodyPr>
          <a:lstStyle/>
          <a:p>
            <a:r>
              <a:rPr lang="en-US" sz="2800">
                <a:solidFill>
                  <a:srgbClr val="000000"/>
                </a:solidFill>
              </a:rPr>
              <a:t>We have 3 weeks of class (20% of the term!) left.</a:t>
            </a:r>
          </a:p>
          <a:p>
            <a:r>
              <a:rPr lang="en-US" sz="2800" b="1">
                <a:solidFill>
                  <a:srgbClr val="000000"/>
                </a:solidFill>
              </a:rPr>
              <a:t>Still to come: </a:t>
            </a:r>
          </a:p>
          <a:p>
            <a:r>
              <a:rPr lang="en-US" sz="2800">
                <a:solidFill>
                  <a:srgbClr val="000000"/>
                </a:solidFill>
              </a:rPr>
              <a:t>Dirac delta function, PDEs, and Fourier transforms</a:t>
            </a:r>
          </a:p>
          <a:p>
            <a:r>
              <a:rPr lang="en-US" sz="600" i="1">
                <a:solidFill>
                  <a:srgbClr val="000000"/>
                </a:solidFill>
              </a:rPr>
              <a:t/>
            </a:r>
            <a:br>
              <a:rPr lang="en-US" sz="600" i="1">
                <a:solidFill>
                  <a:srgbClr val="000000"/>
                </a:solidFill>
              </a:rPr>
            </a:br>
            <a:r>
              <a:rPr lang="en-US" sz="2800">
                <a:solidFill>
                  <a:srgbClr val="000000"/>
                </a:solidFill>
              </a:rPr>
              <a:t>If</a:t>
            </a:r>
            <a:r>
              <a:rPr lang="en-US" sz="2800" i="1">
                <a:solidFill>
                  <a:srgbClr val="000000"/>
                </a:solidFill>
              </a:rPr>
              <a:t> </a:t>
            </a:r>
            <a:r>
              <a:rPr lang="en-US" sz="2800">
                <a:solidFill>
                  <a:srgbClr val="000000"/>
                </a:solidFill>
              </a:rPr>
              <a:t>we have time after that, how would </a:t>
            </a:r>
            <a:r>
              <a:rPr lang="en-US" sz="2800" i="1">
                <a:solidFill>
                  <a:srgbClr val="000000"/>
                </a:solidFill>
              </a:rPr>
              <a:t>you</a:t>
            </a:r>
            <a:r>
              <a:rPr lang="en-US" sz="2800">
                <a:solidFill>
                  <a:srgbClr val="000000"/>
                </a:solidFill>
              </a:rPr>
              <a:t> like to wrap up the term?  </a:t>
            </a:r>
            <a:r>
              <a:rPr lang="en-US" sz="2800">
                <a:solidFill>
                  <a:srgbClr val="262673"/>
                </a:solidFill>
              </a:rPr>
              <a:t>More useful math-y stuff like e.g.</a:t>
            </a:r>
          </a:p>
          <a:p>
            <a:pPr>
              <a:buFontTx/>
              <a:buAutoNum type="alphaUcParenR"/>
            </a:pPr>
            <a:r>
              <a:rPr lang="en-US" sz="2800">
                <a:solidFill>
                  <a:srgbClr val="000000"/>
                </a:solidFill>
              </a:rPr>
              <a:t> Special functions (“Bessel  Functions” </a:t>
            </a:r>
            <a:br>
              <a:rPr lang="en-US" sz="2800">
                <a:solidFill>
                  <a:srgbClr val="000000"/>
                </a:solidFill>
              </a:rPr>
            </a:br>
            <a:r>
              <a:rPr lang="en-US" sz="2800">
                <a:solidFill>
                  <a:srgbClr val="000000"/>
                </a:solidFill>
              </a:rPr>
              <a:t>    and/or “Legendre Polynomials”)</a:t>
            </a:r>
            <a:endParaRPr lang="en-US" sz="600">
              <a:solidFill>
                <a:srgbClr val="000000"/>
              </a:solidFill>
            </a:endParaRPr>
          </a:p>
          <a:p>
            <a:r>
              <a:rPr lang="en-US" sz="2800">
                <a:solidFill>
                  <a:srgbClr val="262673"/>
                </a:solidFill>
              </a:rPr>
              <a:t>or more physics-y stuff like..</a:t>
            </a:r>
            <a:r>
              <a:rPr lang="en-US" sz="2800">
                <a:solidFill>
                  <a:srgbClr val="000000"/>
                </a:solidFill>
              </a:rPr>
              <a:t>.</a:t>
            </a:r>
          </a:p>
          <a:p>
            <a:r>
              <a:rPr lang="en-US" sz="2800">
                <a:solidFill>
                  <a:srgbClr val="000000"/>
                </a:solidFill>
              </a:rPr>
              <a:t>B) Non-inertial reference frames (fictitious forces,</a:t>
            </a:r>
            <a:br>
              <a:rPr lang="en-US" sz="2800">
                <a:solidFill>
                  <a:srgbClr val="000000"/>
                </a:solidFill>
              </a:rPr>
            </a:br>
            <a:r>
              <a:rPr lang="en-US" sz="2800">
                <a:solidFill>
                  <a:srgbClr val="000000"/>
                </a:solidFill>
              </a:rPr>
              <a:t>    like centrifugal and Coriolis) </a:t>
            </a:r>
          </a:p>
          <a:p>
            <a:r>
              <a:rPr lang="en-US" sz="2800">
                <a:solidFill>
                  <a:srgbClr val="000000"/>
                </a:solidFill>
              </a:rPr>
              <a:t/>
            </a:r>
            <a:br>
              <a:rPr lang="en-US" sz="2800">
                <a:solidFill>
                  <a:srgbClr val="000000"/>
                </a:solidFill>
              </a:rPr>
            </a:br>
            <a:r>
              <a:rPr lang="en-US" sz="2800">
                <a:solidFill>
                  <a:srgbClr val="000000"/>
                </a:solidFill>
              </a:rPr>
              <a:t>C) I have something else in mind (that I think the whole class would benefit from!) </a:t>
            </a:r>
            <a:br>
              <a:rPr lang="en-US" sz="2800">
                <a:solidFill>
                  <a:srgbClr val="000000"/>
                </a:solidFill>
              </a:rPr>
            </a:br>
            <a:r>
              <a:rPr lang="en-US" sz="2800">
                <a:solidFill>
                  <a:srgbClr val="000000"/>
                </a:solidFill>
              </a:rPr>
              <a:t>D) I think Prof Rey and Pollock should choose! </a:t>
            </a:r>
            <a:br>
              <a:rPr lang="en-US" sz="2800">
                <a:solidFill>
                  <a:srgbClr val="000000"/>
                </a:solidFill>
              </a:rPr>
            </a:br>
            <a:endParaRPr lang="en-US" sz="2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37</a:t>
            </a:fld>
            <a:endParaRPr lang="en-US">
              <a:solidFill>
                <a:srgbClr val="000000"/>
              </a:solidFill>
            </a:endParaRPr>
          </a:p>
        </p:txBody>
      </p:sp>
      <p:cxnSp>
        <p:nvCxnSpPr>
          <p:cNvPr id="4" name="Straight Connector 3"/>
          <p:cNvCxnSpPr/>
          <p:nvPr/>
        </p:nvCxnSpPr>
        <p:spPr bwMode="auto">
          <a:xfrm>
            <a:off x="863628" y="3352800"/>
            <a:ext cx="3251200" cy="1588"/>
          </a:xfrm>
          <a:prstGeom prst="line">
            <a:avLst/>
          </a:prstGeom>
          <a:noFill/>
          <a:ln w="12700" cap="flat" cmpd="sng" algn="ctr">
            <a:solidFill>
              <a:schemeClr val="tx1"/>
            </a:solidFill>
            <a:prstDash val="solid"/>
            <a:round/>
            <a:headEnd type="none" w="med" len="med"/>
            <a:tailEnd type="arrow"/>
          </a:ln>
          <a:effectLst/>
        </p:spPr>
      </p:cxnSp>
      <p:cxnSp>
        <p:nvCxnSpPr>
          <p:cNvPr id="5" name="Straight Connector 4"/>
          <p:cNvCxnSpPr/>
          <p:nvPr/>
        </p:nvCxnSpPr>
        <p:spPr bwMode="auto">
          <a:xfrm rot="16200000">
            <a:off x="-745038" y="2286000"/>
            <a:ext cx="3251200" cy="1588"/>
          </a:xfrm>
          <a:prstGeom prst="line">
            <a:avLst/>
          </a:prstGeom>
          <a:noFill/>
          <a:ln w="12700" cap="flat" cmpd="sng" algn="ctr">
            <a:solidFill>
              <a:schemeClr val="tx1"/>
            </a:solidFill>
            <a:prstDash val="solid"/>
            <a:round/>
            <a:headEnd type="none" w="med" len="med"/>
            <a:tailEnd type="arrow"/>
          </a:ln>
          <a:effectLst/>
        </p:spPr>
      </p:cxnSp>
      <p:cxnSp>
        <p:nvCxnSpPr>
          <p:cNvPr id="7" name="Straight Connector 6"/>
          <p:cNvCxnSpPr/>
          <p:nvPr/>
        </p:nvCxnSpPr>
        <p:spPr bwMode="auto">
          <a:xfrm rot="5400000" flipH="1" flipV="1">
            <a:off x="1159961" y="2480734"/>
            <a:ext cx="1710267" cy="1588"/>
          </a:xfrm>
          <a:prstGeom prst="line">
            <a:avLst/>
          </a:prstGeom>
          <a:noFill/>
          <a:ln w="63500" cap="flat" cmpd="sng" algn="ctr">
            <a:solidFill>
              <a:schemeClr val="tx1"/>
            </a:solidFill>
            <a:prstDash val="solid"/>
            <a:round/>
            <a:headEnd type="none" w="med" len="med"/>
            <a:tailEnd type="none"/>
          </a:ln>
          <a:effectLst/>
        </p:spPr>
      </p:cxnSp>
      <p:cxnSp>
        <p:nvCxnSpPr>
          <p:cNvPr id="8" name="Straight Connector 7"/>
          <p:cNvCxnSpPr/>
          <p:nvPr/>
        </p:nvCxnSpPr>
        <p:spPr bwMode="auto">
          <a:xfrm rot="5400000" flipH="1" flipV="1">
            <a:off x="2125162" y="2497670"/>
            <a:ext cx="1710267" cy="1588"/>
          </a:xfrm>
          <a:prstGeom prst="line">
            <a:avLst/>
          </a:prstGeom>
          <a:noFill/>
          <a:ln w="63500" cap="flat" cmpd="sng" algn="ctr">
            <a:solidFill>
              <a:schemeClr val="tx1"/>
            </a:solidFill>
            <a:prstDash val="solid"/>
            <a:round/>
            <a:headEnd type="none" w="med" len="med"/>
            <a:tailEnd type="none"/>
          </a:ln>
          <a:effectLst/>
        </p:spPr>
      </p:cxnSp>
      <p:cxnSp>
        <p:nvCxnSpPr>
          <p:cNvPr id="9" name="Straight Connector 8"/>
          <p:cNvCxnSpPr/>
          <p:nvPr/>
        </p:nvCxnSpPr>
        <p:spPr bwMode="auto">
          <a:xfrm rot="10800000">
            <a:off x="1989697" y="1667937"/>
            <a:ext cx="973664" cy="1588"/>
          </a:xfrm>
          <a:prstGeom prst="line">
            <a:avLst/>
          </a:prstGeom>
          <a:noFill/>
          <a:ln w="63500" cap="flat" cmpd="sng" algn="ctr">
            <a:solidFill>
              <a:schemeClr val="tx1"/>
            </a:solidFill>
            <a:prstDash val="solid"/>
            <a:round/>
            <a:headEnd type="none" w="med" len="med"/>
            <a:tailEnd type="none"/>
          </a:ln>
          <a:effectLst/>
        </p:spPr>
      </p:cxnSp>
      <p:cxnSp>
        <p:nvCxnSpPr>
          <p:cNvPr id="11" name="Straight Connector 10"/>
          <p:cNvCxnSpPr/>
          <p:nvPr/>
        </p:nvCxnSpPr>
        <p:spPr bwMode="auto">
          <a:xfrm rot="10800000">
            <a:off x="3005697" y="3310470"/>
            <a:ext cx="973664" cy="1588"/>
          </a:xfrm>
          <a:prstGeom prst="line">
            <a:avLst/>
          </a:prstGeom>
          <a:noFill/>
          <a:ln w="63500" cap="flat" cmpd="sng" algn="ctr">
            <a:solidFill>
              <a:schemeClr val="tx1"/>
            </a:solidFill>
            <a:prstDash val="solid"/>
            <a:round/>
            <a:headEnd type="none" w="med" len="med"/>
            <a:tailEnd type="none"/>
          </a:ln>
          <a:effectLst/>
        </p:spPr>
      </p:cxnSp>
      <p:cxnSp>
        <p:nvCxnSpPr>
          <p:cNvPr id="12" name="Straight Connector 11"/>
          <p:cNvCxnSpPr/>
          <p:nvPr/>
        </p:nvCxnSpPr>
        <p:spPr bwMode="auto">
          <a:xfrm rot="10800000">
            <a:off x="1058363" y="3344337"/>
            <a:ext cx="973664" cy="1588"/>
          </a:xfrm>
          <a:prstGeom prst="line">
            <a:avLst/>
          </a:prstGeom>
          <a:noFill/>
          <a:ln w="63500" cap="flat" cmpd="sng" algn="ctr">
            <a:solidFill>
              <a:schemeClr val="tx1"/>
            </a:solidFill>
            <a:prstDash val="solid"/>
            <a:round/>
            <a:headEnd type="none" w="med" len="med"/>
            <a:tailEnd type="none"/>
          </a:ln>
          <a:effectLst/>
        </p:spPr>
      </p:cxnSp>
      <p:sp>
        <p:nvSpPr>
          <p:cNvPr id="13" name="TextBox 12"/>
          <p:cNvSpPr txBox="1"/>
          <p:nvPr/>
        </p:nvSpPr>
        <p:spPr>
          <a:xfrm>
            <a:off x="2387628" y="3556000"/>
            <a:ext cx="326507" cy="523220"/>
          </a:xfrm>
          <a:prstGeom prst="rect">
            <a:avLst/>
          </a:prstGeom>
          <a:noFill/>
        </p:spPr>
        <p:txBody>
          <a:bodyPr wrap="none" rtlCol="0">
            <a:spAutoFit/>
          </a:bodyPr>
          <a:lstStyle/>
          <a:p>
            <a:r>
              <a:rPr lang="en-US" sz="2800">
                <a:solidFill>
                  <a:srgbClr val="000000"/>
                </a:solidFill>
              </a:rPr>
              <a:t>τ</a:t>
            </a:r>
          </a:p>
        </p:txBody>
      </p:sp>
      <p:sp>
        <p:nvSpPr>
          <p:cNvPr id="14" name="TextBox 13"/>
          <p:cNvSpPr txBox="1"/>
          <p:nvPr/>
        </p:nvSpPr>
        <p:spPr>
          <a:xfrm>
            <a:off x="33895" y="1405466"/>
            <a:ext cx="625968" cy="523220"/>
          </a:xfrm>
          <a:prstGeom prst="rect">
            <a:avLst/>
          </a:prstGeom>
          <a:noFill/>
        </p:spPr>
        <p:txBody>
          <a:bodyPr wrap="none" rtlCol="0">
            <a:spAutoFit/>
          </a:bodyPr>
          <a:lstStyle/>
          <a:p>
            <a:r>
              <a:rPr lang="en-US" sz="2800">
                <a:solidFill>
                  <a:srgbClr val="000000"/>
                </a:solidFill>
              </a:rPr>
              <a:t>1/τ</a:t>
            </a:r>
          </a:p>
        </p:txBody>
      </p:sp>
      <p:cxnSp>
        <p:nvCxnSpPr>
          <p:cNvPr id="15" name="Straight Connector 14"/>
          <p:cNvCxnSpPr/>
          <p:nvPr/>
        </p:nvCxnSpPr>
        <p:spPr bwMode="auto">
          <a:xfrm rot="10800000">
            <a:off x="702764" y="1667937"/>
            <a:ext cx="347130" cy="1588"/>
          </a:xfrm>
          <a:prstGeom prst="line">
            <a:avLst/>
          </a:prstGeom>
          <a:noFill/>
          <a:ln w="63500" cap="flat" cmpd="sng" algn="ctr">
            <a:solidFill>
              <a:schemeClr val="tx1"/>
            </a:solidFill>
            <a:prstDash val="solid"/>
            <a:round/>
            <a:headEnd type="none" w="med" len="med"/>
            <a:tailEnd type="none"/>
          </a:ln>
          <a:effectLst/>
        </p:spPr>
      </p:cxnSp>
      <p:cxnSp>
        <p:nvCxnSpPr>
          <p:cNvPr id="18" name="Straight Arrow Connector 17"/>
          <p:cNvCxnSpPr/>
          <p:nvPr/>
        </p:nvCxnSpPr>
        <p:spPr bwMode="auto">
          <a:xfrm>
            <a:off x="2065896" y="3505201"/>
            <a:ext cx="812800" cy="1588"/>
          </a:xfrm>
          <a:prstGeom prst="straightConnector1">
            <a:avLst/>
          </a:prstGeom>
          <a:noFill/>
          <a:ln w="12700" cap="flat" cmpd="sng" algn="ctr">
            <a:solidFill>
              <a:schemeClr val="tx1"/>
            </a:solidFill>
            <a:prstDash val="solid"/>
            <a:round/>
            <a:headEnd type="arrow"/>
            <a:tailEnd type="arrow"/>
          </a:ln>
          <a:effectLst/>
        </p:spPr>
      </p:cxnSp>
      <p:sp>
        <p:nvSpPr>
          <p:cNvPr id="19" name="TextBox 18"/>
          <p:cNvSpPr txBox="1"/>
          <p:nvPr/>
        </p:nvSpPr>
        <p:spPr>
          <a:xfrm>
            <a:off x="186243" y="67754"/>
            <a:ext cx="8330952" cy="523220"/>
          </a:xfrm>
          <a:prstGeom prst="rect">
            <a:avLst/>
          </a:prstGeom>
          <a:noFill/>
        </p:spPr>
        <p:txBody>
          <a:bodyPr wrap="none" rtlCol="0">
            <a:spAutoFit/>
          </a:bodyPr>
          <a:lstStyle/>
          <a:p>
            <a:r>
              <a:rPr lang="en-US" sz="2800">
                <a:solidFill>
                  <a:srgbClr val="000000"/>
                </a:solidFill>
              </a:rPr>
              <a:t>Given this little “impulse” f(t) (height 1/τ, duration τ), </a:t>
            </a:r>
          </a:p>
        </p:txBody>
      </p:sp>
      <p:sp>
        <p:nvSpPr>
          <p:cNvPr id="21" name="TextBox 20"/>
          <p:cNvSpPr txBox="1"/>
          <p:nvPr/>
        </p:nvSpPr>
        <p:spPr>
          <a:xfrm>
            <a:off x="4250243" y="812821"/>
            <a:ext cx="4162167" cy="523220"/>
          </a:xfrm>
          <a:prstGeom prst="rect">
            <a:avLst/>
          </a:prstGeom>
          <a:noFill/>
        </p:spPr>
        <p:txBody>
          <a:bodyPr wrap="none" rtlCol="0">
            <a:spAutoFit/>
          </a:bodyPr>
          <a:lstStyle/>
          <a:p>
            <a:r>
              <a:rPr lang="en-US" sz="2800">
                <a:solidFill>
                  <a:srgbClr val="000000"/>
                </a:solidFill>
              </a:rPr>
              <a:t>In the limit τ </a:t>
            </a:r>
            <a:r>
              <a:rPr lang="en-US" sz="2800">
                <a:solidFill>
                  <a:srgbClr val="000000"/>
                </a:solidFill>
                <a:latin typeface="Wingdings"/>
                <a:ea typeface="Wingdings"/>
                <a:cs typeface="Wingdings"/>
              </a:rPr>
              <a:t></a:t>
            </a:r>
            <a:r>
              <a:rPr lang="en-US" sz="2800">
                <a:solidFill>
                  <a:srgbClr val="000000"/>
                </a:solidFill>
              </a:rPr>
              <a:t>0, what is </a:t>
            </a:r>
          </a:p>
        </p:txBody>
      </p:sp>
      <p:graphicFrame>
        <p:nvGraphicFramePr>
          <p:cNvPr id="1879042" name="Object 2"/>
          <p:cNvGraphicFramePr>
            <a:graphicFrameLocks noChangeAspect="1"/>
          </p:cNvGraphicFramePr>
          <p:nvPr/>
        </p:nvGraphicFramePr>
        <p:xfrm>
          <a:off x="5129742" y="1547812"/>
          <a:ext cx="1857375" cy="1379537"/>
        </p:xfrm>
        <a:graphic>
          <a:graphicData uri="http://schemas.openxmlformats.org/presentationml/2006/ole">
            <mc:AlternateContent xmlns:mc="http://schemas.openxmlformats.org/markup-compatibility/2006">
              <mc:Choice xmlns:v="urn:schemas-microsoft-com:vml" Requires="v">
                <p:oleObj spid="_x0000_s32778" name="Equation" r:id="rId4" imgW="622300" imgH="444500" progId="Equation.3">
                  <p:embed/>
                </p:oleObj>
              </mc:Choice>
              <mc:Fallback>
                <p:oleObj name="Equation" r:id="rId4" imgW="6223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9742" y="1547812"/>
                        <a:ext cx="1857375" cy="1379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 name="TextBox 22"/>
          <p:cNvSpPr txBox="1"/>
          <p:nvPr/>
        </p:nvSpPr>
        <p:spPr>
          <a:xfrm>
            <a:off x="287869" y="4047076"/>
            <a:ext cx="6590816" cy="1384995"/>
          </a:xfrm>
          <a:prstGeom prst="rect">
            <a:avLst/>
          </a:prstGeom>
          <a:noFill/>
        </p:spPr>
        <p:txBody>
          <a:bodyPr wrap="none" rtlCol="0">
            <a:spAutoFit/>
          </a:bodyPr>
          <a:lstStyle/>
          <a:p>
            <a:pPr marL="514350" indent="-514350">
              <a:buFontTx/>
              <a:buAutoNum type="alphaUcParenR"/>
            </a:pPr>
            <a:r>
              <a:rPr lang="en-US" sz="2800">
                <a:solidFill>
                  <a:srgbClr val="000000"/>
                </a:solidFill>
              </a:rPr>
              <a:t>0                  B) 1                     C) ∞            </a:t>
            </a:r>
          </a:p>
          <a:p>
            <a:pPr marL="514350" indent="-514350"/>
            <a:r>
              <a:rPr lang="en-US" sz="2800">
                <a:solidFill>
                  <a:srgbClr val="000000"/>
                </a:solidFill>
              </a:rPr>
              <a:t>D) Finite but not necessarily 1        E) ??</a:t>
            </a:r>
          </a:p>
          <a:p>
            <a:pPr marL="514350" indent="-514350"/>
            <a:r>
              <a:rPr lang="en-US" sz="2800">
                <a:solidFill>
                  <a:srgbClr val="000000"/>
                </a:solidFill>
              </a:rPr>
              <a:t>     </a:t>
            </a:r>
          </a:p>
        </p:txBody>
      </p:sp>
      <p:sp>
        <p:nvSpPr>
          <p:cNvPr id="25" name="TextBox 24"/>
          <p:cNvSpPr txBox="1"/>
          <p:nvPr/>
        </p:nvSpPr>
        <p:spPr>
          <a:xfrm>
            <a:off x="270934" y="6028267"/>
            <a:ext cx="5612659" cy="523220"/>
          </a:xfrm>
          <a:prstGeom prst="rect">
            <a:avLst/>
          </a:prstGeom>
          <a:noFill/>
        </p:spPr>
        <p:txBody>
          <a:bodyPr wrap="none" rtlCol="0">
            <a:spAutoFit/>
          </a:bodyPr>
          <a:lstStyle/>
          <a:p>
            <a:r>
              <a:rPr lang="en-US" sz="2800">
                <a:solidFill>
                  <a:srgbClr val="000000"/>
                </a:solidFill>
              </a:rPr>
              <a:t>Challenge:  Sketch f(t) in this limit. </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38</a:t>
            </a:fld>
            <a:endParaRPr lang="en-US">
              <a:solidFill>
                <a:srgbClr val="000000"/>
              </a:solidFill>
            </a:endParaRPr>
          </a:p>
        </p:txBody>
      </p:sp>
      <p:sp>
        <p:nvSpPr>
          <p:cNvPr id="3" name="TextBox 2"/>
          <p:cNvSpPr txBox="1"/>
          <p:nvPr/>
        </p:nvSpPr>
        <p:spPr>
          <a:xfrm>
            <a:off x="321733" y="1320800"/>
            <a:ext cx="8382000" cy="2246769"/>
          </a:xfrm>
          <a:prstGeom prst="rect">
            <a:avLst/>
          </a:prstGeom>
          <a:noFill/>
        </p:spPr>
        <p:txBody>
          <a:bodyPr wrap="square" rtlCol="0">
            <a:spAutoFit/>
          </a:bodyPr>
          <a:lstStyle/>
          <a:p>
            <a:r>
              <a:rPr lang="en-US" sz="2800" smtClean="0">
                <a:solidFill>
                  <a:srgbClr val="000000"/>
                </a:solidFill>
              </a:rPr>
              <a:t>The oscillator response to a step function is</a:t>
            </a:r>
            <a:br>
              <a:rPr lang="en-US" sz="2800" smtClean="0">
                <a:solidFill>
                  <a:srgbClr val="000000"/>
                </a:solidFill>
              </a:rPr>
            </a:br>
            <a:endParaRPr lang="en-US" sz="2800" smtClean="0">
              <a:solidFill>
                <a:srgbClr val="000000"/>
              </a:solidFill>
            </a:endParaRPr>
          </a:p>
          <a:p>
            <a:endParaRPr lang="en-US" sz="2800" smtClean="0">
              <a:solidFill>
                <a:srgbClr val="000000"/>
              </a:solidFill>
            </a:endParaRPr>
          </a:p>
          <a:p>
            <a:endParaRPr lang="en-US" sz="2800" smtClean="0">
              <a:solidFill>
                <a:srgbClr val="000000"/>
              </a:solidFill>
            </a:endParaRPr>
          </a:p>
          <a:p>
            <a:r>
              <a:rPr lang="en-US" sz="2800" smtClean="0">
                <a:solidFill>
                  <a:srgbClr val="000000"/>
                </a:solidFill>
              </a:rPr>
              <a:t>What is the behavior at large t?  x goes to...</a:t>
            </a:r>
            <a:endParaRPr lang="en-US" sz="2800">
              <a:solidFill>
                <a:srgbClr val="000000"/>
              </a:solidFill>
            </a:endParaRPr>
          </a:p>
        </p:txBody>
      </p:sp>
      <p:graphicFrame>
        <p:nvGraphicFramePr>
          <p:cNvPr id="1669122" name="Object 2"/>
          <p:cNvGraphicFramePr>
            <a:graphicFrameLocks noChangeAspect="1"/>
          </p:cNvGraphicFramePr>
          <p:nvPr/>
        </p:nvGraphicFramePr>
        <p:xfrm>
          <a:off x="88374" y="1913019"/>
          <a:ext cx="8741624" cy="999513"/>
        </p:xfrm>
        <a:graphic>
          <a:graphicData uri="http://schemas.openxmlformats.org/presentationml/2006/ole">
            <mc:AlternateContent xmlns:mc="http://schemas.openxmlformats.org/markup-compatibility/2006">
              <mc:Choice xmlns:v="urn:schemas-microsoft-com:vml" Requires="v">
                <p:oleObj spid="_x0000_s33811" name="Equation" r:id="rId4" imgW="3886200" imgH="444500" progId="Equation.3">
                  <p:embed/>
                </p:oleObj>
              </mc:Choice>
              <mc:Fallback>
                <p:oleObj name="Equation" r:id="rId4" imgW="38862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74" y="1913019"/>
                        <a:ext cx="8741624" cy="999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69123" name="Object 3"/>
          <p:cNvGraphicFramePr>
            <a:graphicFrameLocks noChangeAspect="1"/>
          </p:cNvGraphicFramePr>
          <p:nvPr/>
        </p:nvGraphicFramePr>
        <p:xfrm>
          <a:off x="287338" y="3857625"/>
          <a:ext cx="3484562" cy="3000375"/>
        </p:xfrm>
        <a:graphic>
          <a:graphicData uri="http://schemas.openxmlformats.org/presentationml/2006/ole">
            <mc:AlternateContent xmlns:mc="http://schemas.openxmlformats.org/markup-compatibility/2006">
              <mc:Choice xmlns:v="urn:schemas-microsoft-com:vml" Requires="v">
                <p:oleObj spid="_x0000_s33812" name="Equation" r:id="rId6" imgW="1549400" imgH="1333500" progId="Equation.3">
                  <p:embed/>
                </p:oleObj>
              </mc:Choice>
              <mc:Fallback>
                <p:oleObj name="Equation" r:id="rId6" imgW="1549400" imgH="1333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338" y="3857625"/>
                        <a:ext cx="3484562" cy="300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941511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39</a:t>
            </a:fld>
            <a:endParaRPr lang="en-US">
              <a:solidFill>
                <a:srgbClr val="000000"/>
              </a:solidFill>
            </a:endParaRPr>
          </a:p>
        </p:txBody>
      </p:sp>
      <p:sp>
        <p:nvSpPr>
          <p:cNvPr id="3" name="TextBox 2"/>
          <p:cNvSpPr txBox="1"/>
          <p:nvPr/>
        </p:nvSpPr>
        <p:spPr>
          <a:xfrm>
            <a:off x="321733" y="1320800"/>
            <a:ext cx="8382000" cy="1384995"/>
          </a:xfrm>
          <a:prstGeom prst="rect">
            <a:avLst/>
          </a:prstGeom>
          <a:noFill/>
        </p:spPr>
        <p:txBody>
          <a:bodyPr wrap="square" rtlCol="0">
            <a:spAutoFit/>
          </a:bodyPr>
          <a:lstStyle/>
          <a:p>
            <a:r>
              <a:rPr lang="en-US" sz="2800" smtClean="0">
                <a:solidFill>
                  <a:srgbClr val="000000"/>
                </a:solidFill>
              </a:rPr>
              <a:t>What is the value of</a:t>
            </a:r>
          </a:p>
          <a:p>
            <a:endParaRPr lang="en-US" sz="2800" smtClean="0">
              <a:solidFill>
                <a:srgbClr val="000000"/>
              </a:solidFill>
            </a:endParaRPr>
          </a:p>
          <a:p>
            <a:endParaRPr lang="en-US" sz="2800" smtClean="0">
              <a:solidFill>
                <a:srgbClr val="000000"/>
              </a:solidFill>
            </a:endParaRPr>
          </a:p>
        </p:txBody>
      </p:sp>
      <p:graphicFrame>
        <p:nvGraphicFramePr>
          <p:cNvPr id="1669122" name="Object 2"/>
          <p:cNvGraphicFramePr>
            <a:graphicFrameLocks noChangeAspect="1"/>
          </p:cNvGraphicFramePr>
          <p:nvPr>
            <p:extLst>
              <p:ext uri="{D42A27DB-BD31-4B8C-83A1-F6EECF244321}">
                <p14:modId xmlns:p14="http://schemas.microsoft.com/office/powerpoint/2010/main" val="1295234915"/>
              </p:ext>
            </p:extLst>
          </p:nvPr>
        </p:nvGraphicFramePr>
        <p:xfrm>
          <a:off x="3754967" y="1049341"/>
          <a:ext cx="2307166" cy="1106175"/>
        </p:xfrm>
        <a:graphic>
          <a:graphicData uri="http://schemas.openxmlformats.org/presentationml/2006/ole">
            <mc:AlternateContent xmlns:mc="http://schemas.openxmlformats.org/markup-compatibility/2006">
              <mc:Choice xmlns:v="urn:schemas-microsoft-com:vml" Requires="v">
                <p:oleObj spid="_x0000_s34839" name="Equation" r:id="rId4" imgW="927100" imgH="444500" progId="Equation.3">
                  <p:embed/>
                </p:oleObj>
              </mc:Choice>
              <mc:Fallback>
                <p:oleObj name="Equation" r:id="rId4" imgW="9271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4967" y="1049341"/>
                        <a:ext cx="2307166" cy="1106175"/>
                      </a:xfrm>
                      <a:prstGeom prst="rect">
                        <a:avLst/>
                      </a:prstGeom>
                      <a:noFill/>
                      <a:extLst/>
                    </p:spPr>
                  </p:pic>
                </p:oleObj>
              </mc:Fallback>
            </mc:AlternateContent>
          </a:graphicData>
        </a:graphic>
      </p:graphicFrame>
      <p:graphicFrame>
        <p:nvGraphicFramePr>
          <p:cNvPr id="1669123" name="Object 3"/>
          <p:cNvGraphicFramePr>
            <a:graphicFrameLocks noChangeAspect="1"/>
          </p:cNvGraphicFramePr>
          <p:nvPr/>
        </p:nvGraphicFramePr>
        <p:xfrm>
          <a:off x="422275" y="2430463"/>
          <a:ext cx="3484563" cy="2943225"/>
        </p:xfrm>
        <a:graphic>
          <a:graphicData uri="http://schemas.openxmlformats.org/presentationml/2006/ole">
            <mc:AlternateContent xmlns:mc="http://schemas.openxmlformats.org/markup-compatibility/2006">
              <mc:Choice xmlns:v="urn:schemas-microsoft-com:vml" Requires="v">
                <p:oleObj spid="_x0000_s34840" name="Equation" r:id="rId6" imgW="1549400" imgH="1308100" progId="Equation.3">
                  <p:embed/>
                </p:oleObj>
              </mc:Choice>
              <mc:Fallback>
                <p:oleObj name="Equation" r:id="rId6" imgW="1549400" imgH="1308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275" y="2430463"/>
                        <a:ext cx="3484563" cy="294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a:t>
            </a:fld>
            <a:endParaRPr lang="en-US">
              <a:solidFill>
                <a:srgbClr val="000000"/>
              </a:solidFill>
            </a:endParaRPr>
          </a:p>
        </p:txBody>
      </p:sp>
      <p:sp>
        <p:nvSpPr>
          <p:cNvPr id="3" name="TextBox 2"/>
          <p:cNvSpPr txBox="1"/>
          <p:nvPr/>
        </p:nvSpPr>
        <p:spPr>
          <a:xfrm>
            <a:off x="474134" y="406400"/>
            <a:ext cx="8669865" cy="954107"/>
          </a:xfrm>
          <a:prstGeom prst="rect">
            <a:avLst/>
          </a:prstGeom>
          <a:noFill/>
        </p:spPr>
        <p:txBody>
          <a:bodyPr wrap="square" rtlCol="0">
            <a:spAutoFit/>
          </a:bodyPr>
          <a:lstStyle/>
          <a:p>
            <a:r>
              <a:rPr lang="en-US" sz="2800" smtClean="0">
                <a:solidFill>
                  <a:srgbClr val="000000"/>
                </a:solidFill>
              </a:rPr>
              <a:t>How many of the following are even functions?</a:t>
            </a:r>
          </a:p>
          <a:p>
            <a:r>
              <a:rPr lang="en-US" sz="2800" smtClean="0">
                <a:solidFill>
                  <a:srgbClr val="000000"/>
                </a:solidFill>
              </a:rPr>
              <a:t>I: 3x</a:t>
            </a:r>
            <a:r>
              <a:rPr lang="en-US" sz="2800" baseline="30000" smtClean="0">
                <a:solidFill>
                  <a:srgbClr val="000000"/>
                </a:solidFill>
              </a:rPr>
              <a:t>2</a:t>
            </a:r>
            <a:r>
              <a:rPr lang="en-US" sz="2800" smtClean="0">
                <a:solidFill>
                  <a:srgbClr val="000000"/>
                </a:solidFill>
              </a:rPr>
              <a:t>-2x</a:t>
            </a:r>
            <a:r>
              <a:rPr lang="en-US" sz="2800" baseline="30000" smtClean="0">
                <a:solidFill>
                  <a:srgbClr val="000000"/>
                </a:solidFill>
              </a:rPr>
              <a:t>4</a:t>
            </a:r>
            <a:r>
              <a:rPr lang="en-US" sz="2800" smtClean="0">
                <a:solidFill>
                  <a:srgbClr val="000000"/>
                </a:solidFill>
              </a:rPr>
              <a:t>         II:  -cos(x)       III: tan(x)   IV: e</a:t>
            </a:r>
            <a:r>
              <a:rPr lang="en-US" sz="2800" baseline="30000" smtClean="0">
                <a:solidFill>
                  <a:srgbClr val="000000"/>
                </a:solidFill>
              </a:rPr>
              <a:t>2x</a:t>
            </a:r>
            <a:endParaRPr lang="en-US" sz="2800">
              <a:solidFill>
                <a:srgbClr val="000000"/>
              </a:solidFill>
            </a:endParaRPr>
          </a:p>
        </p:txBody>
      </p:sp>
      <p:sp>
        <p:nvSpPr>
          <p:cNvPr id="4" name="TextBox 3"/>
          <p:cNvSpPr txBox="1"/>
          <p:nvPr/>
        </p:nvSpPr>
        <p:spPr>
          <a:xfrm>
            <a:off x="728133" y="2065867"/>
            <a:ext cx="3839513" cy="2246769"/>
          </a:xfrm>
          <a:prstGeom prst="rect">
            <a:avLst/>
          </a:prstGeom>
          <a:noFill/>
        </p:spPr>
        <p:txBody>
          <a:bodyPr wrap="none" rtlCol="0">
            <a:spAutoFit/>
          </a:bodyPr>
          <a:lstStyle/>
          <a:p>
            <a:pPr marL="514350" indent="-514350">
              <a:buFontTx/>
              <a:buAutoNum type="alphaUcParenR"/>
            </a:pPr>
            <a:r>
              <a:rPr lang="en-US" sz="2800">
                <a:solidFill>
                  <a:srgbClr val="000000"/>
                </a:solidFill>
              </a:rPr>
              <a:t>None</a:t>
            </a:r>
          </a:p>
          <a:p>
            <a:pPr marL="514350" indent="-514350">
              <a:buFontTx/>
              <a:buAutoNum type="alphaUcParenR"/>
            </a:pPr>
            <a:r>
              <a:rPr lang="en-US" sz="2800">
                <a:solidFill>
                  <a:srgbClr val="000000"/>
                </a:solidFill>
              </a:rPr>
              <a:t>Exactly one of them</a:t>
            </a:r>
          </a:p>
          <a:p>
            <a:pPr marL="514350" indent="-514350">
              <a:buFontTx/>
              <a:buAutoNum type="alphaUcParenR"/>
            </a:pPr>
            <a:r>
              <a:rPr lang="en-US" sz="2800">
                <a:solidFill>
                  <a:srgbClr val="000000"/>
                </a:solidFill>
              </a:rPr>
              <a:t>Two of them</a:t>
            </a:r>
          </a:p>
          <a:p>
            <a:pPr marL="514350" indent="-514350">
              <a:buFontTx/>
              <a:buAutoNum type="alphaUcParenR"/>
            </a:pPr>
            <a:r>
              <a:rPr lang="en-US" sz="2800">
                <a:solidFill>
                  <a:srgbClr val="000000"/>
                </a:solidFill>
              </a:rPr>
              <a:t>Three of them</a:t>
            </a:r>
          </a:p>
          <a:p>
            <a:pPr marL="514350" indent="-514350">
              <a:buFontTx/>
              <a:buAutoNum type="alphaUcParenR"/>
            </a:pPr>
            <a:r>
              <a:rPr lang="en-US" sz="2800">
                <a:solidFill>
                  <a:srgbClr val="000000"/>
                </a:solidFill>
              </a:rPr>
              <a:t>All four of them!</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40</a:t>
            </a:fld>
            <a:endParaRPr lang="en-US">
              <a:solidFill>
                <a:srgbClr val="000000"/>
              </a:solidFill>
            </a:endParaRPr>
          </a:p>
        </p:txBody>
      </p:sp>
      <p:sp>
        <p:nvSpPr>
          <p:cNvPr id="3" name="TextBox 2"/>
          <p:cNvSpPr txBox="1"/>
          <p:nvPr/>
        </p:nvSpPr>
        <p:spPr>
          <a:xfrm>
            <a:off x="321733" y="1320800"/>
            <a:ext cx="8382000" cy="1384995"/>
          </a:xfrm>
          <a:prstGeom prst="rect">
            <a:avLst/>
          </a:prstGeom>
          <a:noFill/>
        </p:spPr>
        <p:txBody>
          <a:bodyPr wrap="square" rtlCol="0">
            <a:spAutoFit/>
          </a:bodyPr>
          <a:lstStyle/>
          <a:p>
            <a:r>
              <a:rPr lang="en-US" sz="2800" smtClean="0">
                <a:solidFill>
                  <a:srgbClr val="000000"/>
                </a:solidFill>
              </a:rPr>
              <a:t>What is the value of</a:t>
            </a:r>
          </a:p>
          <a:p>
            <a:endParaRPr lang="en-US" sz="2800" smtClean="0">
              <a:solidFill>
                <a:srgbClr val="000000"/>
              </a:solidFill>
            </a:endParaRPr>
          </a:p>
          <a:p>
            <a:endParaRPr lang="en-US" sz="2800" smtClean="0">
              <a:solidFill>
                <a:srgbClr val="000000"/>
              </a:solidFill>
            </a:endParaRPr>
          </a:p>
        </p:txBody>
      </p:sp>
      <p:graphicFrame>
        <p:nvGraphicFramePr>
          <p:cNvPr id="1669122" name="Object 2"/>
          <p:cNvGraphicFramePr>
            <a:graphicFrameLocks noChangeAspect="1"/>
          </p:cNvGraphicFramePr>
          <p:nvPr>
            <p:extLst>
              <p:ext uri="{D42A27DB-BD31-4B8C-83A1-F6EECF244321}">
                <p14:modId xmlns:p14="http://schemas.microsoft.com/office/powerpoint/2010/main" val="1471638955"/>
              </p:ext>
            </p:extLst>
          </p:nvPr>
        </p:nvGraphicFramePr>
        <p:xfrm>
          <a:off x="3811057" y="1048808"/>
          <a:ext cx="1844675" cy="1152922"/>
        </p:xfrm>
        <a:graphic>
          <a:graphicData uri="http://schemas.openxmlformats.org/presentationml/2006/ole">
            <mc:AlternateContent xmlns:mc="http://schemas.openxmlformats.org/markup-compatibility/2006">
              <mc:Choice xmlns:v="urn:schemas-microsoft-com:vml" Requires="v">
                <p:oleObj spid="_x0000_s35861" name="Equation" r:id="rId4" imgW="711200" imgH="444500" progId="Equation.3">
                  <p:embed/>
                </p:oleObj>
              </mc:Choice>
              <mc:Fallback>
                <p:oleObj name="Equation" r:id="rId4" imgW="7112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1057" y="1048808"/>
                        <a:ext cx="1844675" cy="1152922"/>
                      </a:xfrm>
                      <a:prstGeom prst="rect">
                        <a:avLst/>
                      </a:prstGeom>
                      <a:noFill/>
                      <a:extLst/>
                    </p:spPr>
                  </p:pic>
                </p:oleObj>
              </mc:Fallback>
            </mc:AlternateContent>
          </a:graphicData>
        </a:graphic>
      </p:graphicFrame>
      <p:graphicFrame>
        <p:nvGraphicFramePr>
          <p:cNvPr id="1669123" name="Object 3"/>
          <p:cNvGraphicFramePr>
            <a:graphicFrameLocks noChangeAspect="1"/>
          </p:cNvGraphicFramePr>
          <p:nvPr/>
        </p:nvGraphicFramePr>
        <p:xfrm>
          <a:off x="1506538" y="2430463"/>
          <a:ext cx="1314450" cy="2943225"/>
        </p:xfrm>
        <a:graphic>
          <a:graphicData uri="http://schemas.openxmlformats.org/presentationml/2006/ole">
            <mc:AlternateContent xmlns:mc="http://schemas.openxmlformats.org/markup-compatibility/2006">
              <mc:Choice xmlns:v="urn:schemas-microsoft-com:vml" Requires="v">
                <p:oleObj spid="_x0000_s35862" name="Equation" r:id="rId6" imgW="584200" imgH="1308100" progId="Equation.3">
                  <p:embed/>
                </p:oleObj>
              </mc:Choice>
              <mc:Fallback>
                <p:oleObj name="Equation" r:id="rId6" imgW="584200" imgH="1308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6538" y="2430463"/>
                        <a:ext cx="1314450" cy="294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41</a:t>
            </a:fld>
            <a:endParaRPr lang="en-US">
              <a:solidFill>
                <a:srgbClr val="000000"/>
              </a:solidFill>
            </a:endParaRPr>
          </a:p>
        </p:txBody>
      </p:sp>
      <p:sp>
        <p:nvSpPr>
          <p:cNvPr id="3" name="TextBox 2"/>
          <p:cNvSpPr txBox="1"/>
          <p:nvPr/>
        </p:nvSpPr>
        <p:spPr>
          <a:xfrm>
            <a:off x="321733" y="1320800"/>
            <a:ext cx="8382000" cy="1384995"/>
          </a:xfrm>
          <a:prstGeom prst="rect">
            <a:avLst/>
          </a:prstGeom>
          <a:noFill/>
        </p:spPr>
        <p:txBody>
          <a:bodyPr wrap="square" rtlCol="0">
            <a:spAutoFit/>
          </a:bodyPr>
          <a:lstStyle/>
          <a:p>
            <a:r>
              <a:rPr lang="en-US" sz="2800" smtClean="0">
                <a:solidFill>
                  <a:srgbClr val="000000"/>
                </a:solidFill>
              </a:rPr>
              <a:t>What is the value of</a:t>
            </a:r>
          </a:p>
          <a:p>
            <a:endParaRPr lang="en-US" sz="2800" smtClean="0">
              <a:solidFill>
                <a:srgbClr val="000000"/>
              </a:solidFill>
            </a:endParaRPr>
          </a:p>
          <a:p>
            <a:endParaRPr lang="en-US" sz="2800" smtClean="0">
              <a:solidFill>
                <a:srgbClr val="000000"/>
              </a:solidFill>
            </a:endParaRPr>
          </a:p>
        </p:txBody>
      </p:sp>
      <p:graphicFrame>
        <p:nvGraphicFramePr>
          <p:cNvPr id="1669122" name="Object 2"/>
          <p:cNvGraphicFramePr>
            <a:graphicFrameLocks noChangeAspect="1"/>
          </p:cNvGraphicFramePr>
          <p:nvPr>
            <p:extLst>
              <p:ext uri="{D42A27DB-BD31-4B8C-83A1-F6EECF244321}">
                <p14:modId xmlns:p14="http://schemas.microsoft.com/office/powerpoint/2010/main" val="1084301806"/>
              </p:ext>
            </p:extLst>
          </p:nvPr>
        </p:nvGraphicFramePr>
        <p:xfrm>
          <a:off x="3894138" y="981079"/>
          <a:ext cx="3294289" cy="1423458"/>
        </p:xfrm>
        <a:graphic>
          <a:graphicData uri="http://schemas.openxmlformats.org/presentationml/2006/ole">
            <mc:AlternateContent xmlns:mc="http://schemas.openxmlformats.org/markup-compatibility/2006">
              <mc:Choice xmlns:v="urn:schemas-microsoft-com:vml" Requires="v">
                <p:oleObj spid="_x0000_s36885" name="Equation" r:id="rId4" imgW="1028700" imgH="444500" progId="Equation.3">
                  <p:embed/>
                </p:oleObj>
              </mc:Choice>
              <mc:Fallback>
                <p:oleObj name="Equation" r:id="rId4" imgW="10287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4138" y="981079"/>
                        <a:ext cx="3294289" cy="1423458"/>
                      </a:xfrm>
                      <a:prstGeom prst="rect">
                        <a:avLst/>
                      </a:prstGeom>
                      <a:noFill/>
                      <a:extLst/>
                    </p:spPr>
                  </p:pic>
                </p:oleObj>
              </mc:Fallback>
            </mc:AlternateContent>
          </a:graphicData>
        </a:graphic>
      </p:graphicFrame>
      <p:graphicFrame>
        <p:nvGraphicFramePr>
          <p:cNvPr id="1669123" name="Object 3"/>
          <p:cNvGraphicFramePr>
            <a:graphicFrameLocks noChangeAspect="1"/>
          </p:cNvGraphicFramePr>
          <p:nvPr/>
        </p:nvGraphicFramePr>
        <p:xfrm>
          <a:off x="1506538" y="2430463"/>
          <a:ext cx="1314450" cy="2943225"/>
        </p:xfrm>
        <a:graphic>
          <a:graphicData uri="http://schemas.openxmlformats.org/presentationml/2006/ole">
            <mc:AlternateContent xmlns:mc="http://schemas.openxmlformats.org/markup-compatibility/2006">
              <mc:Choice xmlns:v="urn:schemas-microsoft-com:vml" Requires="v">
                <p:oleObj spid="_x0000_s36886" name="Equation" r:id="rId6" imgW="584200" imgH="1308100" progId="Equation.3">
                  <p:embed/>
                </p:oleObj>
              </mc:Choice>
              <mc:Fallback>
                <p:oleObj name="Equation" r:id="rId6" imgW="584200" imgH="1308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6538" y="2430463"/>
                        <a:ext cx="1314450" cy="294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42</a:t>
            </a:fld>
            <a:endParaRPr lang="en-US">
              <a:solidFill>
                <a:srgbClr val="000000"/>
              </a:solidFill>
            </a:endParaRPr>
          </a:p>
        </p:txBody>
      </p:sp>
      <p:sp>
        <p:nvSpPr>
          <p:cNvPr id="3" name="TextBox 2"/>
          <p:cNvSpPr txBox="1"/>
          <p:nvPr/>
        </p:nvSpPr>
        <p:spPr>
          <a:xfrm>
            <a:off x="321733" y="1320800"/>
            <a:ext cx="8382000" cy="1384995"/>
          </a:xfrm>
          <a:prstGeom prst="rect">
            <a:avLst/>
          </a:prstGeom>
          <a:noFill/>
        </p:spPr>
        <p:txBody>
          <a:bodyPr wrap="square" rtlCol="0">
            <a:spAutoFit/>
          </a:bodyPr>
          <a:lstStyle/>
          <a:p>
            <a:r>
              <a:rPr lang="en-US" sz="2800" smtClean="0">
                <a:solidFill>
                  <a:srgbClr val="000000"/>
                </a:solidFill>
              </a:rPr>
              <a:t>What is the value of</a:t>
            </a:r>
          </a:p>
          <a:p>
            <a:endParaRPr lang="en-US" sz="2800" smtClean="0">
              <a:solidFill>
                <a:srgbClr val="000000"/>
              </a:solidFill>
            </a:endParaRPr>
          </a:p>
          <a:p>
            <a:endParaRPr lang="en-US" sz="2800" smtClean="0">
              <a:solidFill>
                <a:srgbClr val="000000"/>
              </a:solidFill>
            </a:endParaRPr>
          </a:p>
        </p:txBody>
      </p:sp>
      <p:graphicFrame>
        <p:nvGraphicFramePr>
          <p:cNvPr id="1669122" name="Object 2"/>
          <p:cNvGraphicFramePr>
            <a:graphicFrameLocks noChangeAspect="1"/>
          </p:cNvGraphicFramePr>
          <p:nvPr>
            <p:extLst>
              <p:ext uri="{D42A27DB-BD31-4B8C-83A1-F6EECF244321}">
                <p14:modId xmlns:p14="http://schemas.microsoft.com/office/powerpoint/2010/main" val="2923483948"/>
              </p:ext>
            </p:extLst>
          </p:nvPr>
        </p:nvGraphicFramePr>
        <p:xfrm>
          <a:off x="3954992" y="955954"/>
          <a:ext cx="3258608" cy="1584046"/>
        </p:xfrm>
        <a:graphic>
          <a:graphicData uri="http://schemas.openxmlformats.org/presentationml/2006/ole">
            <mc:AlternateContent xmlns:mc="http://schemas.openxmlformats.org/markup-compatibility/2006">
              <mc:Choice xmlns:v="urn:schemas-microsoft-com:vml" Requires="v">
                <p:oleObj spid="_x0000_s37909" name="Equation" r:id="rId4" imgW="914400" imgH="444500" progId="Equation.3">
                  <p:embed/>
                </p:oleObj>
              </mc:Choice>
              <mc:Fallback>
                <p:oleObj name="Equation" r:id="rId4" imgW="9144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4992" y="955954"/>
                        <a:ext cx="3258608" cy="1584046"/>
                      </a:xfrm>
                      <a:prstGeom prst="rect">
                        <a:avLst/>
                      </a:prstGeom>
                      <a:noFill/>
                      <a:extLst/>
                    </p:spPr>
                  </p:pic>
                </p:oleObj>
              </mc:Fallback>
            </mc:AlternateContent>
          </a:graphicData>
        </a:graphic>
      </p:graphicFrame>
      <p:graphicFrame>
        <p:nvGraphicFramePr>
          <p:cNvPr id="1669123" name="Object 3"/>
          <p:cNvGraphicFramePr>
            <a:graphicFrameLocks noChangeAspect="1"/>
          </p:cNvGraphicFramePr>
          <p:nvPr/>
        </p:nvGraphicFramePr>
        <p:xfrm>
          <a:off x="422275" y="2430463"/>
          <a:ext cx="3484563" cy="2943225"/>
        </p:xfrm>
        <a:graphic>
          <a:graphicData uri="http://schemas.openxmlformats.org/presentationml/2006/ole">
            <mc:AlternateContent xmlns:mc="http://schemas.openxmlformats.org/markup-compatibility/2006">
              <mc:Choice xmlns:v="urn:schemas-microsoft-com:vml" Requires="v">
                <p:oleObj spid="_x0000_s37910" name="Equation" r:id="rId6" imgW="1549400" imgH="1308100" progId="Equation.3">
                  <p:embed/>
                </p:oleObj>
              </mc:Choice>
              <mc:Fallback>
                <p:oleObj name="Equation" r:id="rId6" imgW="1549400" imgH="1308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275" y="2430463"/>
                        <a:ext cx="3484563" cy="294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43</a:t>
            </a:fld>
            <a:endParaRPr lang="en-US">
              <a:solidFill>
                <a:srgbClr val="000000"/>
              </a:solidFill>
            </a:endParaRPr>
          </a:p>
        </p:txBody>
      </p:sp>
      <p:sp>
        <p:nvSpPr>
          <p:cNvPr id="3" name="TextBox 2"/>
          <p:cNvSpPr txBox="1"/>
          <p:nvPr/>
        </p:nvSpPr>
        <p:spPr>
          <a:xfrm>
            <a:off x="321733" y="1320800"/>
            <a:ext cx="8382000" cy="1384995"/>
          </a:xfrm>
          <a:prstGeom prst="rect">
            <a:avLst/>
          </a:prstGeom>
          <a:noFill/>
        </p:spPr>
        <p:txBody>
          <a:bodyPr wrap="square" rtlCol="0">
            <a:spAutoFit/>
          </a:bodyPr>
          <a:lstStyle/>
          <a:p>
            <a:r>
              <a:rPr lang="en-US" sz="2800" smtClean="0">
                <a:solidFill>
                  <a:srgbClr val="000000"/>
                </a:solidFill>
              </a:rPr>
              <a:t>What is the value of</a:t>
            </a:r>
          </a:p>
          <a:p>
            <a:endParaRPr lang="en-US" sz="2800" smtClean="0">
              <a:solidFill>
                <a:srgbClr val="000000"/>
              </a:solidFill>
            </a:endParaRPr>
          </a:p>
          <a:p>
            <a:endParaRPr lang="en-US" sz="2800" smtClean="0">
              <a:solidFill>
                <a:srgbClr val="000000"/>
              </a:solidFill>
            </a:endParaRPr>
          </a:p>
        </p:txBody>
      </p:sp>
      <p:graphicFrame>
        <p:nvGraphicFramePr>
          <p:cNvPr id="1669122" name="Object 2"/>
          <p:cNvGraphicFramePr>
            <a:graphicFrameLocks noChangeAspect="1"/>
          </p:cNvGraphicFramePr>
          <p:nvPr>
            <p:extLst>
              <p:ext uri="{D42A27DB-BD31-4B8C-83A1-F6EECF244321}">
                <p14:modId xmlns:p14="http://schemas.microsoft.com/office/powerpoint/2010/main" val="284093848"/>
              </p:ext>
            </p:extLst>
          </p:nvPr>
        </p:nvGraphicFramePr>
        <p:xfrm>
          <a:off x="3892551" y="710151"/>
          <a:ext cx="3546617" cy="1677454"/>
        </p:xfrm>
        <a:graphic>
          <a:graphicData uri="http://schemas.openxmlformats.org/presentationml/2006/ole">
            <mc:AlternateContent xmlns:mc="http://schemas.openxmlformats.org/markup-compatibility/2006">
              <mc:Choice xmlns:v="urn:schemas-microsoft-com:vml" Requires="v">
                <p:oleObj spid="_x0000_s38931" name="Equation" r:id="rId4" imgW="939800" imgH="444500" progId="Equation.3">
                  <p:embed/>
                </p:oleObj>
              </mc:Choice>
              <mc:Fallback>
                <p:oleObj name="Equation" r:id="rId4" imgW="9398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2551" y="710151"/>
                        <a:ext cx="3546617" cy="1677454"/>
                      </a:xfrm>
                      <a:prstGeom prst="rect">
                        <a:avLst/>
                      </a:prstGeom>
                      <a:noFill/>
                      <a:extLst/>
                    </p:spPr>
                  </p:pic>
                </p:oleObj>
              </mc:Fallback>
            </mc:AlternateContent>
          </a:graphicData>
        </a:graphic>
      </p:graphicFrame>
      <p:graphicFrame>
        <p:nvGraphicFramePr>
          <p:cNvPr id="1669123" name="Object 3"/>
          <p:cNvGraphicFramePr>
            <a:graphicFrameLocks noChangeAspect="1"/>
          </p:cNvGraphicFramePr>
          <p:nvPr/>
        </p:nvGraphicFramePr>
        <p:xfrm>
          <a:off x="422275" y="2430463"/>
          <a:ext cx="3484563" cy="2943225"/>
        </p:xfrm>
        <a:graphic>
          <a:graphicData uri="http://schemas.openxmlformats.org/presentationml/2006/ole">
            <mc:AlternateContent xmlns:mc="http://schemas.openxmlformats.org/markup-compatibility/2006">
              <mc:Choice xmlns:v="urn:schemas-microsoft-com:vml" Requires="v">
                <p:oleObj spid="_x0000_s38932" name="Equation" r:id="rId6" imgW="1549400" imgH="1308100" progId="Equation.3">
                  <p:embed/>
                </p:oleObj>
              </mc:Choice>
              <mc:Fallback>
                <p:oleObj name="Equation" r:id="rId6" imgW="1549400" imgH="1308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275" y="2430463"/>
                        <a:ext cx="3484563" cy="294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44</a:t>
            </a:fld>
            <a:endParaRPr lang="en-US">
              <a:solidFill>
                <a:srgbClr val="000000"/>
              </a:solidFill>
            </a:endParaRPr>
          </a:p>
        </p:txBody>
      </p:sp>
      <p:sp>
        <p:nvSpPr>
          <p:cNvPr id="3" name="TextBox 2"/>
          <p:cNvSpPr txBox="1"/>
          <p:nvPr/>
        </p:nvSpPr>
        <p:spPr>
          <a:xfrm>
            <a:off x="321733" y="1320800"/>
            <a:ext cx="8382000" cy="1384995"/>
          </a:xfrm>
          <a:prstGeom prst="rect">
            <a:avLst/>
          </a:prstGeom>
          <a:noFill/>
        </p:spPr>
        <p:txBody>
          <a:bodyPr wrap="square" rtlCol="0">
            <a:spAutoFit/>
          </a:bodyPr>
          <a:lstStyle/>
          <a:p>
            <a:r>
              <a:rPr lang="en-US" sz="2800" smtClean="0">
                <a:solidFill>
                  <a:srgbClr val="000000"/>
                </a:solidFill>
              </a:rPr>
              <a:t>What is the value of</a:t>
            </a:r>
          </a:p>
          <a:p>
            <a:endParaRPr lang="en-US" sz="2800" smtClean="0">
              <a:solidFill>
                <a:srgbClr val="000000"/>
              </a:solidFill>
            </a:endParaRPr>
          </a:p>
          <a:p>
            <a:endParaRPr lang="en-US" sz="2800" smtClean="0">
              <a:solidFill>
                <a:srgbClr val="000000"/>
              </a:solidFill>
            </a:endParaRPr>
          </a:p>
        </p:txBody>
      </p:sp>
      <p:graphicFrame>
        <p:nvGraphicFramePr>
          <p:cNvPr id="1669122" name="Object 2"/>
          <p:cNvGraphicFramePr>
            <a:graphicFrameLocks noChangeAspect="1"/>
          </p:cNvGraphicFramePr>
          <p:nvPr>
            <p:extLst>
              <p:ext uri="{D42A27DB-BD31-4B8C-83A1-F6EECF244321}">
                <p14:modId xmlns:p14="http://schemas.microsoft.com/office/powerpoint/2010/main" val="4211103180"/>
              </p:ext>
            </p:extLst>
          </p:nvPr>
        </p:nvGraphicFramePr>
        <p:xfrm>
          <a:off x="4008438" y="1014945"/>
          <a:ext cx="2862972" cy="1372658"/>
        </p:xfrm>
        <a:graphic>
          <a:graphicData uri="http://schemas.openxmlformats.org/presentationml/2006/ole">
            <mc:AlternateContent xmlns:mc="http://schemas.openxmlformats.org/markup-compatibility/2006">
              <mc:Choice xmlns:v="urn:schemas-microsoft-com:vml" Requires="v">
                <p:oleObj spid="_x0000_s39957" name="Equation" r:id="rId4" imgW="927100" imgH="444500" progId="Equation.3">
                  <p:embed/>
                </p:oleObj>
              </mc:Choice>
              <mc:Fallback>
                <p:oleObj name="Equation" r:id="rId4" imgW="9271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8438" y="1014945"/>
                        <a:ext cx="2862972" cy="1372658"/>
                      </a:xfrm>
                      <a:prstGeom prst="rect">
                        <a:avLst/>
                      </a:prstGeom>
                      <a:noFill/>
                      <a:extLst/>
                    </p:spPr>
                  </p:pic>
                </p:oleObj>
              </mc:Fallback>
            </mc:AlternateContent>
          </a:graphicData>
        </a:graphic>
      </p:graphicFrame>
      <p:graphicFrame>
        <p:nvGraphicFramePr>
          <p:cNvPr id="1669123" name="Object 3"/>
          <p:cNvGraphicFramePr>
            <a:graphicFrameLocks noChangeAspect="1"/>
          </p:cNvGraphicFramePr>
          <p:nvPr/>
        </p:nvGraphicFramePr>
        <p:xfrm>
          <a:off x="422275" y="2430463"/>
          <a:ext cx="3484563" cy="2943225"/>
        </p:xfrm>
        <a:graphic>
          <a:graphicData uri="http://schemas.openxmlformats.org/presentationml/2006/ole">
            <mc:AlternateContent xmlns:mc="http://schemas.openxmlformats.org/markup-compatibility/2006">
              <mc:Choice xmlns:v="urn:schemas-microsoft-com:vml" Requires="v">
                <p:oleObj spid="_x0000_s39958" name="Equation" r:id="rId6" imgW="1549400" imgH="1308100" progId="Equation.3">
                  <p:embed/>
                </p:oleObj>
              </mc:Choice>
              <mc:Fallback>
                <p:oleObj name="Equation" r:id="rId6" imgW="1549400" imgH="1308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275" y="2430463"/>
                        <a:ext cx="3484563" cy="294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45</a:t>
            </a:fld>
            <a:endParaRPr lang="en-US">
              <a:solidFill>
                <a:srgbClr val="000000"/>
              </a:solidFill>
            </a:endParaRPr>
          </a:p>
        </p:txBody>
      </p:sp>
      <p:graphicFrame>
        <p:nvGraphicFramePr>
          <p:cNvPr id="1669122" name="Object 2"/>
          <p:cNvGraphicFramePr>
            <a:graphicFrameLocks noChangeAspect="1"/>
          </p:cNvGraphicFramePr>
          <p:nvPr>
            <p:extLst>
              <p:ext uri="{D42A27DB-BD31-4B8C-83A1-F6EECF244321}">
                <p14:modId xmlns:p14="http://schemas.microsoft.com/office/powerpoint/2010/main" val="2477439243"/>
              </p:ext>
            </p:extLst>
          </p:nvPr>
        </p:nvGraphicFramePr>
        <p:xfrm>
          <a:off x="1272088" y="338667"/>
          <a:ext cx="3061787" cy="1231371"/>
        </p:xfrm>
        <a:graphic>
          <a:graphicData uri="http://schemas.openxmlformats.org/presentationml/2006/ole">
            <mc:AlternateContent xmlns:mc="http://schemas.openxmlformats.org/markup-compatibility/2006">
              <mc:Choice xmlns:v="urn:schemas-microsoft-com:vml" Requires="v">
                <p:oleObj spid="_x0000_s40981" name="Equation" r:id="rId4" imgW="1168400" imgH="469900" progId="Equation.3">
                  <p:embed/>
                </p:oleObj>
              </mc:Choice>
              <mc:Fallback>
                <p:oleObj name="Equation" r:id="rId4" imgW="1168400" imgH="469900" progId="Equation.3">
                  <p:embed/>
                  <p:pic>
                    <p:nvPicPr>
                      <p:cNvPr id="0" name=""/>
                      <p:cNvPicPr>
                        <a:picLocks noChangeAspect="1" noChangeArrowheads="1"/>
                      </p:cNvPicPr>
                      <p:nvPr/>
                    </p:nvPicPr>
                    <p:blipFill>
                      <a:blip r:embed="rId5"/>
                      <a:srcRect/>
                      <a:stretch>
                        <a:fillRect/>
                      </a:stretch>
                    </p:blipFill>
                    <p:spPr bwMode="auto">
                      <a:xfrm>
                        <a:off x="1272088" y="338667"/>
                        <a:ext cx="3061787" cy="1231371"/>
                      </a:xfrm>
                      <a:prstGeom prst="rect">
                        <a:avLst/>
                      </a:prstGeom>
                      <a:noFill/>
                      <a:extLst/>
                    </p:spPr>
                  </p:pic>
                </p:oleObj>
              </mc:Fallback>
            </mc:AlternateContent>
          </a:graphicData>
        </a:graphic>
      </p:graphicFrame>
      <p:graphicFrame>
        <p:nvGraphicFramePr>
          <p:cNvPr id="1683463" name="Object 7"/>
          <p:cNvGraphicFramePr>
            <a:graphicFrameLocks noChangeAspect="1"/>
          </p:cNvGraphicFramePr>
          <p:nvPr>
            <p:extLst>
              <p:ext uri="{D42A27DB-BD31-4B8C-83A1-F6EECF244321}">
                <p14:modId xmlns:p14="http://schemas.microsoft.com/office/powerpoint/2010/main" val="3063966554"/>
              </p:ext>
            </p:extLst>
          </p:nvPr>
        </p:nvGraphicFramePr>
        <p:xfrm>
          <a:off x="4579938" y="643467"/>
          <a:ext cx="1095935" cy="690033"/>
        </p:xfrm>
        <a:graphic>
          <a:graphicData uri="http://schemas.openxmlformats.org/presentationml/2006/ole">
            <mc:AlternateContent xmlns:mc="http://schemas.openxmlformats.org/markup-compatibility/2006">
              <mc:Choice xmlns:v="urn:schemas-microsoft-com:vml" Requires="v">
                <p:oleObj spid="_x0000_s40982" name="Equation" r:id="rId6" imgW="342900" imgH="215900" progId="Equation.3">
                  <p:embed/>
                </p:oleObj>
              </mc:Choice>
              <mc:Fallback>
                <p:oleObj name="Equation" r:id="rId6" imgW="342900" imgH="215900" progId="Equation.3">
                  <p:embed/>
                  <p:pic>
                    <p:nvPicPr>
                      <p:cNvPr id="0" name=""/>
                      <p:cNvPicPr>
                        <a:picLocks noChangeAspect="1" noChangeArrowheads="1"/>
                      </p:cNvPicPr>
                      <p:nvPr/>
                    </p:nvPicPr>
                    <p:blipFill>
                      <a:blip r:embed="rId7"/>
                      <a:srcRect/>
                      <a:stretch>
                        <a:fillRect/>
                      </a:stretch>
                    </p:blipFill>
                    <p:spPr bwMode="auto">
                      <a:xfrm>
                        <a:off x="4579938" y="643467"/>
                        <a:ext cx="1095935" cy="690033"/>
                      </a:xfrm>
                      <a:prstGeom prst="rect">
                        <a:avLst/>
                      </a:prstGeom>
                      <a:noFill/>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3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46</a:t>
            </a:fld>
            <a:endParaRPr lang="en-US">
              <a:solidFill>
                <a:srgbClr val="000000"/>
              </a:solidFill>
            </a:endParaRPr>
          </a:p>
        </p:txBody>
      </p:sp>
      <p:sp>
        <p:nvSpPr>
          <p:cNvPr id="3" name="TextBox 2"/>
          <p:cNvSpPr txBox="1"/>
          <p:nvPr/>
        </p:nvSpPr>
        <p:spPr>
          <a:xfrm>
            <a:off x="321733" y="1269998"/>
            <a:ext cx="8822267" cy="1384995"/>
          </a:xfrm>
          <a:prstGeom prst="rect">
            <a:avLst/>
          </a:prstGeom>
          <a:noFill/>
        </p:spPr>
        <p:txBody>
          <a:bodyPr wrap="square" rtlCol="0">
            <a:spAutoFit/>
          </a:bodyPr>
          <a:lstStyle/>
          <a:p>
            <a:r>
              <a:rPr lang="en-US" sz="2800" dirty="0" smtClean="0">
                <a:solidFill>
                  <a:srgbClr val="000000"/>
                </a:solidFill>
              </a:rPr>
              <a:t>Recall that</a:t>
            </a:r>
          </a:p>
          <a:p>
            <a:endParaRPr lang="en-US" sz="2800" dirty="0" smtClean="0">
              <a:solidFill>
                <a:srgbClr val="000000"/>
              </a:solidFill>
            </a:endParaRPr>
          </a:p>
          <a:p>
            <a:r>
              <a:rPr lang="en-US" sz="2800" dirty="0" smtClean="0">
                <a:solidFill>
                  <a:srgbClr val="000000"/>
                </a:solidFill>
              </a:rPr>
              <a:t>What are the UNITS of               (where t is seconds)</a:t>
            </a:r>
          </a:p>
        </p:txBody>
      </p:sp>
      <p:graphicFrame>
        <p:nvGraphicFramePr>
          <p:cNvPr id="1669122" name="Object 2"/>
          <p:cNvGraphicFramePr>
            <a:graphicFrameLocks noChangeAspect="1"/>
          </p:cNvGraphicFramePr>
          <p:nvPr>
            <p:extLst>
              <p:ext uri="{D42A27DB-BD31-4B8C-83A1-F6EECF244321}">
                <p14:modId xmlns:p14="http://schemas.microsoft.com/office/powerpoint/2010/main" val="1876392731"/>
              </p:ext>
            </p:extLst>
          </p:nvPr>
        </p:nvGraphicFramePr>
        <p:xfrm>
          <a:off x="2364846" y="1054100"/>
          <a:ext cx="2628900" cy="1057275"/>
        </p:xfrm>
        <a:graphic>
          <a:graphicData uri="http://schemas.openxmlformats.org/presentationml/2006/ole">
            <mc:AlternateContent xmlns:mc="http://schemas.openxmlformats.org/markup-compatibility/2006">
              <mc:Choice xmlns:v="urn:schemas-microsoft-com:vml" Requires="v">
                <p:oleObj spid="_x0000_s42025" name="Equation" r:id="rId4" imgW="1168400" imgH="469900" progId="Equation.3">
                  <p:embed/>
                </p:oleObj>
              </mc:Choice>
              <mc:Fallback>
                <p:oleObj name="Equation" r:id="rId4" imgW="1168400" imgH="469900" progId="Equation.3">
                  <p:embed/>
                  <p:pic>
                    <p:nvPicPr>
                      <p:cNvPr id="0" name=""/>
                      <p:cNvPicPr>
                        <a:picLocks noChangeAspect="1" noChangeArrowheads="1"/>
                      </p:cNvPicPr>
                      <p:nvPr/>
                    </p:nvPicPr>
                    <p:blipFill>
                      <a:blip r:embed="rId5"/>
                      <a:srcRect/>
                      <a:stretch>
                        <a:fillRect/>
                      </a:stretch>
                    </p:blipFill>
                    <p:spPr bwMode="auto">
                      <a:xfrm>
                        <a:off x="2364846" y="1054100"/>
                        <a:ext cx="2628900" cy="1057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69123" name="Object 3"/>
          <p:cNvGraphicFramePr>
            <a:graphicFrameLocks noChangeAspect="1"/>
          </p:cNvGraphicFramePr>
          <p:nvPr/>
        </p:nvGraphicFramePr>
        <p:xfrm>
          <a:off x="458249" y="3282950"/>
          <a:ext cx="4397375" cy="3000375"/>
        </p:xfrm>
        <a:graphic>
          <a:graphicData uri="http://schemas.openxmlformats.org/presentationml/2006/ole">
            <mc:AlternateContent xmlns:mc="http://schemas.openxmlformats.org/markup-compatibility/2006">
              <mc:Choice xmlns:v="urn:schemas-microsoft-com:vml" Requires="v">
                <p:oleObj spid="_x0000_s42026" name="Equation" r:id="rId6" imgW="1955800" imgH="1333500" progId="Equation.3">
                  <p:embed/>
                </p:oleObj>
              </mc:Choice>
              <mc:Fallback>
                <p:oleObj name="Equation" r:id="rId6" imgW="1955800" imgH="1333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249" y="3282950"/>
                        <a:ext cx="4397375" cy="300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83460" name="Object 4"/>
          <p:cNvGraphicFramePr>
            <a:graphicFrameLocks noChangeAspect="1"/>
          </p:cNvGraphicFramePr>
          <p:nvPr>
            <p:extLst>
              <p:ext uri="{D42A27DB-BD31-4B8C-83A1-F6EECF244321}">
                <p14:modId xmlns:p14="http://schemas.microsoft.com/office/powerpoint/2010/main" val="3062190259"/>
              </p:ext>
            </p:extLst>
          </p:nvPr>
        </p:nvGraphicFramePr>
        <p:xfrm>
          <a:off x="4043363" y="2219325"/>
          <a:ext cx="1200150" cy="485775"/>
        </p:xfrm>
        <a:graphic>
          <a:graphicData uri="http://schemas.openxmlformats.org/presentationml/2006/ole">
            <mc:AlternateContent xmlns:mc="http://schemas.openxmlformats.org/markup-compatibility/2006">
              <mc:Choice xmlns:v="urn:schemas-microsoft-com:vml" Requires="v">
                <p:oleObj spid="_x0000_s42027" name="Equation" r:id="rId8" imgW="533400" imgH="215900" progId="Equation.3">
                  <p:embed/>
                </p:oleObj>
              </mc:Choice>
              <mc:Fallback>
                <p:oleObj name="Equation" r:id="rId8" imgW="533400" imgH="215900" progId="Equation.3">
                  <p:embed/>
                  <p:pic>
                    <p:nvPicPr>
                      <p:cNvPr id="0" name=""/>
                      <p:cNvPicPr>
                        <a:picLocks noChangeAspect="1" noChangeArrowheads="1"/>
                      </p:cNvPicPr>
                      <p:nvPr/>
                    </p:nvPicPr>
                    <p:blipFill>
                      <a:blip r:embed="rId9"/>
                      <a:srcRect/>
                      <a:stretch>
                        <a:fillRect/>
                      </a:stretch>
                    </p:blipFill>
                    <p:spPr bwMode="auto">
                      <a:xfrm>
                        <a:off x="4043363" y="2219325"/>
                        <a:ext cx="120015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83463" name="Object 7"/>
          <p:cNvGraphicFramePr>
            <a:graphicFrameLocks noChangeAspect="1"/>
          </p:cNvGraphicFramePr>
          <p:nvPr>
            <p:extLst>
              <p:ext uri="{D42A27DB-BD31-4B8C-83A1-F6EECF244321}">
                <p14:modId xmlns:p14="http://schemas.microsoft.com/office/powerpoint/2010/main" val="3797145662"/>
              </p:ext>
            </p:extLst>
          </p:nvPr>
        </p:nvGraphicFramePr>
        <p:xfrm>
          <a:off x="5105930" y="1339850"/>
          <a:ext cx="771525" cy="485775"/>
        </p:xfrm>
        <a:graphic>
          <a:graphicData uri="http://schemas.openxmlformats.org/presentationml/2006/ole">
            <mc:AlternateContent xmlns:mc="http://schemas.openxmlformats.org/markup-compatibility/2006">
              <mc:Choice xmlns:v="urn:schemas-microsoft-com:vml" Requires="v">
                <p:oleObj spid="_x0000_s42028" name="Equation" r:id="rId10" imgW="342900" imgH="215900" progId="Equation.3">
                  <p:embed/>
                </p:oleObj>
              </mc:Choice>
              <mc:Fallback>
                <p:oleObj name="Equation" r:id="rId10" imgW="342900" imgH="215900" progId="Equation.3">
                  <p:embed/>
                  <p:pic>
                    <p:nvPicPr>
                      <p:cNvPr id="0" name=""/>
                      <p:cNvPicPr>
                        <a:picLocks noChangeAspect="1" noChangeArrowheads="1"/>
                      </p:cNvPicPr>
                      <p:nvPr/>
                    </p:nvPicPr>
                    <p:blipFill>
                      <a:blip r:embed="rId11"/>
                      <a:srcRect/>
                      <a:stretch>
                        <a:fillRect/>
                      </a:stretch>
                    </p:blipFill>
                    <p:spPr bwMode="auto">
                      <a:xfrm>
                        <a:off x="5105930" y="1339850"/>
                        <a:ext cx="77152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8555391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47</a:t>
            </a:fld>
            <a:endParaRPr lang="en-US">
              <a:solidFill>
                <a:srgbClr val="000000"/>
              </a:solidFill>
            </a:endParaRPr>
          </a:p>
        </p:txBody>
      </p:sp>
      <p:cxnSp>
        <p:nvCxnSpPr>
          <p:cNvPr id="4" name="Straight Connector 3"/>
          <p:cNvCxnSpPr/>
          <p:nvPr/>
        </p:nvCxnSpPr>
        <p:spPr bwMode="auto">
          <a:xfrm>
            <a:off x="863628" y="3352800"/>
            <a:ext cx="3251200" cy="1588"/>
          </a:xfrm>
          <a:prstGeom prst="line">
            <a:avLst/>
          </a:prstGeom>
          <a:noFill/>
          <a:ln w="12700" cap="flat" cmpd="sng" algn="ctr">
            <a:solidFill>
              <a:schemeClr val="tx1"/>
            </a:solidFill>
            <a:prstDash val="solid"/>
            <a:round/>
            <a:headEnd type="none" w="med" len="med"/>
            <a:tailEnd type="arrow"/>
          </a:ln>
          <a:effectLst/>
        </p:spPr>
      </p:cxnSp>
      <p:cxnSp>
        <p:nvCxnSpPr>
          <p:cNvPr id="5" name="Straight Connector 4"/>
          <p:cNvCxnSpPr/>
          <p:nvPr/>
        </p:nvCxnSpPr>
        <p:spPr bwMode="auto">
          <a:xfrm rot="16200000">
            <a:off x="-745038" y="2286000"/>
            <a:ext cx="3251200" cy="1588"/>
          </a:xfrm>
          <a:prstGeom prst="line">
            <a:avLst/>
          </a:prstGeom>
          <a:noFill/>
          <a:ln w="12700" cap="flat" cmpd="sng" algn="ctr">
            <a:solidFill>
              <a:schemeClr val="tx1"/>
            </a:solidFill>
            <a:prstDash val="solid"/>
            <a:round/>
            <a:headEnd type="none" w="med" len="med"/>
            <a:tailEnd type="arrow"/>
          </a:ln>
          <a:effectLst/>
        </p:spPr>
      </p:cxnSp>
      <p:cxnSp>
        <p:nvCxnSpPr>
          <p:cNvPr id="7" name="Straight Connector 6"/>
          <p:cNvCxnSpPr/>
          <p:nvPr/>
        </p:nvCxnSpPr>
        <p:spPr bwMode="auto">
          <a:xfrm rot="5400000" flipH="1" flipV="1">
            <a:off x="1159961" y="2480734"/>
            <a:ext cx="1710267" cy="1588"/>
          </a:xfrm>
          <a:prstGeom prst="line">
            <a:avLst/>
          </a:prstGeom>
          <a:noFill/>
          <a:ln w="63500" cap="flat" cmpd="sng" algn="ctr">
            <a:solidFill>
              <a:schemeClr val="tx1"/>
            </a:solidFill>
            <a:prstDash val="solid"/>
            <a:round/>
            <a:headEnd type="none" w="med" len="med"/>
            <a:tailEnd type="none"/>
          </a:ln>
          <a:effectLst/>
        </p:spPr>
      </p:cxnSp>
      <p:cxnSp>
        <p:nvCxnSpPr>
          <p:cNvPr id="8" name="Straight Connector 7"/>
          <p:cNvCxnSpPr/>
          <p:nvPr/>
        </p:nvCxnSpPr>
        <p:spPr bwMode="auto">
          <a:xfrm rot="5400000" flipH="1" flipV="1">
            <a:off x="2125162" y="2497670"/>
            <a:ext cx="1710267" cy="1588"/>
          </a:xfrm>
          <a:prstGeom prst="line">
            <a:avLst/>
          </a:prstGeom>
          <a:noFill/>
          <a:ln w="63500" cap="flat" cmpd="sng" algn="ctr">
            <a:solidFill>
              <a:schemeClr val="tx1"/>
            </a:solidFill>
            <a:prstDash val="solid"/>
            <a:round/>
            <a:headEnd type="none" w="med" len="med"/>
            <a:tailEnd type="none"/>
          </a:ln>
          <a:effectLst/>
        </p:spPr>
      </p:cxnSp>
      <p:cxnSp>
        <p:nvCxnSpPr>
          <p:cNvPr id="9" name="Straight Connector 8"/>
          <p:cNvCxnSpPr/>
          <p:nvPr/>
        </p:nvCxnSpPr>
        <p:spPr bwMode="auto">
          <a:xfrm rot="10800000">
            <a:off x="1989697" y="1667937"/>
            <a:ext cx="973664" cy="1588"/>
          </a:xfrm>
          <a:prstGeom prst="line">
            <a:avLst/>
          </a:prstGeom>
          <a:noFill/>
          <a:ln w="63500" cap="flat" cmpd="sng" algn="ctr">
            <a:solidFill>
              <a:schemeClr val="tx1"/>
            </a:solidFill>
            <a:prstDash val="solid"/>
            <a:round/>
            <a:headEnd type="none" w="med" len="med"/>
            <a:tailEnd type="none"/>
          </a:ln>
          <a:effectLst/>
        </p:spPr>
      </p:cxnSp>
      <p:cxnSp>
        <p:nvCxnSpPr>
          <p:cNvPr id="11" name="Straight Connector 10"/>
          <p:cNvCxnSpPr/>
          <p:nvPr/>
        </p:nvCxnSpPr>
        <p:spPr bwMode="auto">
          <a:xfrm rot="10800000">
            <a:off x="3005697" y="3310470"/>
            <a:ext cx="973664" cy="1588"/>
          </a:xfrm>
          <a:prstGeom prst="line">
            <a:avLst/>
          </a:prstGeom>
          <a:noFill/>
          <a:ln w="63500" cap="flat" cmpd="sng" algn="ctr">
            <a:solidFill>
              <a:schemeClr val="tx1"/>
            </a:solidFill>
            <a:prstDash val="solid"/>
            <a:round/>
            <a:headEnd type="none" w="med" len="med"/>
            <a:tailEnd type="none"/>
          </a:ln>
          <a:effectLst/>
        </p:spPr>
      </p:cxnSp>
      <p:cxnSp>
        <p:nvCxnSpPr>
          <p:cNvPr id="12" name="Straight Connector 11"/>
          <p:cNvCxnSpPr/>
          <p:nvPr/>
        </p:nvCxnSpPr>
        <p:spPr bwMode="auto">
          <a:xfrm rot="10800000">
            <a:off x="1058363" y="3344337"/>
            <a:ext cx="973664" cy="1588"/>
          </a:xfrm>
          <a:prstGeom prst="line">
            <a:avLst/>
          </a:prstGeom>
          <a:noFill/>
          <a:ln w="63500" cap="flat" cmpd="sng" algn="ctr">
            <a:solidFill>
              <a:schemeClr val="tx1"/>
            </a:solidFill>
            <a:prstDash val="solid"/>
            <a:round/>
            <a:headEnd type="none" w="med" len="med"/>
            <a:tailEnd type="none"/>
          </a:ln>
          <a:effectLst/>
        </p:spPr>
      </p:cxnSp>
      <p:sp>
        <p:nvSpPr>
          <p:cNvPr id="13" name="TextBox 12"/>
          <p:cNvSpPr txBox="1"/>
          <p:nvPr/>
        </p:nvSpPr>
        <p:spPr>
          <a:xfrm>
            <a:off x="2387628" y="3556000"/>
            <a:ext cx="326507" cy="523220"/>
          </a:xfrm>
          <a:prstGeom prst="rect">
            <a:avLst/>
          </a:prstGeom>
          <a:noFill/>
        </p:spPr>
        <p:txBody>
          <a:bodyPr wrap="none" rtlCol="0">
            <a:spAutoFit/>
          </a:bodyPr>
          <a:lstStyle/>
          <a:p>
            <a:r>
              <a:rPr lang="en-US" sz="2800">
                <a:solidFill>
                  <a:srgbClr val="000000"/>
                </a:solidFill>
              </a:rPr>
              <a:t>τ</a:t>
            </a:r>
          </a:p>
        </p:txBody>
      </p:sp>
      <p:sp>
        <p:nvSpPr>
          <p:cNvPr id="14" name="TextBox 13"/>
          <p:cNvSpPr txBox="1"/>
          <p:nvPr/>
        </p:nvSpPr>
        <p:spPr>
          <a:xfrm>
            <a:off x="33895" y="1405466"/>
            <a:ext cx="625968" cy="523220"/>
          </a:xfrm>
          <a:prstGeom prst="rect">
            <a:avLst/>
          </a:prstGeom>
          <a:noFill/>
        </p:spPr>
        <p:txBody>
          <a:bodyPr wrap="none" rtlCol="0">
            <a:spAutoFit/>
          </a:bodyPr>
          <a:lstStyle/>
          <a:p>
            <a:r>
              <a:rPr lang="en-US" sz="2800">
                <a:solidFill>
                  <a:srgbClr val="000000"/>
                </a:solidFill>
              </a:rPr>
              <a:t>1/τ</a:t>
            </a:r>
          </a:p>
        </p:txBody>
      </p:sp>
      <p:cxnSp>
        <p:nvCxnSpPr>
          <p:cNvPr id="15" name="Straight Connector 14"/>
          <p:cNvCxnSpPr/>
          <p:nvPr/>
        </p:nvCxnSpPr>
        <p:spPr bwMode="auto">
          <a:xfrm rot="10800000">
            <a:off x="702764" y="1667937"/>
            <a:ext cx="347130" cy="1588"/>
          </a:xfrm>
          <a:prstGeom prst="line">
            <a:avLst/>
          </a:prstGeom>
          <a:noFill/>
          <a:ln w="63500" cap="flat" cmpd="sng" algn="ctr">
            <a:solidFill>
              <a:schemeClr val="tx1"/>
            </a:solidFill>
            <a:prstDash val="solid"/>
            <a:round/>
            <a:headEnd type="none" w="med" len="med"/>
            <a:tailEnd type="none"/>
          </a:ln>
          <a:effectLst/>
        </p:spPr>
      </p:cxnSp>
      <p:cxnSp>
        <p:nvCxnSpPr>
          <p:cNvPr id="18" name="Straight Arrow Connector 17"/>
          <p:cNvCxnSpPr/>
          <p:nvPr/>
        </p:nvCxnSpPr>
        <p:spPr bwMode="auto">
          <a:xfrm>
            <a:off x="2065896" y="3505201"/>
            <a:ext cx="812800" cy="1588"/>
          </a:xfrm>
          <a:prstGeom prst="straightConnector1">
            <a:avLst/>
          </a:prstGeom>
          <a:noFill/>
          <a:ln w="12700" cap="flat" cmpd="sng" algn="ctr">
            <a:solidFill>
              <a:schemeClr val="tx1"/>
            </a:solidFill>
            <a:prstDash val="solid"/>
            <a:round/>
            <a:headEnd type="arrow"/>
            <a:tailEnd type="arrow"/>
          </a:ln>
          <a:effectLst/>
        </p:spPr>
      </p:cxnSp>
    </p:spTree>
    <p:extLst>
      <p:ext uri="{BB962C8B-B14F-4D97-AF65-F5344CB8AC3E}">
        <p14:creationId xmlns:p14="http://schemas.microsoft.com/office/powerpoint/2010/main" val="141402044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48</a:t>
            </a:fld>
            <a:endParaRPr lang="en-US">
              <a:solidFill>
                <a:srgbClr val="000000"/>
              </a:solidFill>
            </a:endParaRPr>
          </a:p>
        </p:txBody>
      </p:sp>
      <p:sp>
        <p:nvSpPr>
          <p:cNvPr id="3" name="TextBox 2"/>
          <p:cNvSpPr txBox="1"/>
          <p:nvPr/>
        </p:nvSpPr>
        <p:spPr>
          <a:xfrm>
            <a:off x="3302000" y="1049866"/>
            <a:ext cx="1102510" cy="523220"/>
          </a:xfrm>
          <a:prstGeom prst="rect">
            <a:avLst/>
          </a:prstGeom>
          <a:noFill/>
        </p:spPr>
        <p:txBody>
          <a:bodyPr wrap="none" rtlCol="0">
            <a:spAutoFit/>
          </a:bodyPr>
          <a:lstStyle/>
          <a:p>
            <a:r>
              <a:rPr lang="en-US" sz="2800">
                <a:solidFill>
                  <a:srgbClr val="000000"/>
                </a:solidFill>
              </a:rPr>
              <a:t>PDEs</a:t>
            </a:r>
          </a:p>
        </p:txBody>
      </p:sp>
      <p:sp>
        <p:nvSpPr>
          <p:cNvPr id="4" name="TextBox 3"/>
          <p:cNvSpPr txBox="1"/>
          <p:nvPr/>
        </p:nvSpPr>
        <p:spPr>
          <a:xfrm>
            <a:off x="1828800" y="2184400"/>
            <a:ext cx="4708841" cy="523220"/>
          </a:xfrm>
          <a:prstGeom prst="rect">
            <a:avLst/>
          </a:prstGeom>
          <a:noFill/>
        </p:spPr>
        <p:txBody>
          <a:bodyPr wrap="none" rtlCol="0">
            <a:spAutoFit/>
          </a:bodyPr>
          <a:lstStyle/>
          <a:p>
            <a:r>
              <a:rPr lang="en-US" sz="2800">
                <a:solidFill>
                  <a:srgbClr val="000000"/>
                </a:solidFill>
              </a:rPr>
              <a:t>Partial Differential Equations</a:t>
            </a:r>
          </a:p>
        </p:txBody>
      </p:sp>
    </p:spTree>
    <p:extLst>
      <p:ext uri="{BB962C8B-B14F-4D97-AF65-F5344CB8AC3E}">
        <p14:creationId xmlns:p14="http://schemas.microsoft.com/office/powerpoint/2010/main" val="189346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49</a:t>
            </a:fld>
            <a:endParaRPr lang="en-US">
              <a:solidFill>
                <a:srgbClr val="000000"/>
              </a:solidFill>
            </a:endParaRPr>
          </a:p>
        </p:txBody>
      </p:sp>
      <p:sp>
        <p:nvSpPr>
          <p:cNvPr id="4" name="TextBox 3"/>
          <p:cNvSpPr txBox="1"/>
          <p:nvPr/>
        </p:nvSpPr>
        <p:spPr>
          <a:xfrm>
            <a:off x="1134533" y="863600"/>
            <a:ext cx="6571004" cy="1384995"/>
          </a:xfrm>
          <a:prstGeom prst="rect">
            <a:avLst/>
          </a:prstGeom>
          <a:noFill/>
        </p:spPr>
        <p:txBody>
          <a:bodyPr wrap="none" rtlCol="0">
            <a:spAutoFit/>
          </a:bodyPr>
          <a:lstStyle/>
          <a:p>
            <a:r>
              <a:rPr lang="en-US" sz="2800" dirty="0">
                <a:solidFill>
                  <a:srgbClr val="000000"/>
                </a:solidFill>
              </a:rPr>
              <a:t>What is the general solution to </a:t>
            </a:r>
          </a:p>
          <a:p>
            <a:r>
              <a:rPr lang="en-US" sz="2800" dirty="0">
                <a:solidFill>
                  <a:srgbClr val="000000"/>
                </a:solidFill>
              </a:rPr>
              <a:t>Y’’(y)-k</a:t>
            </a:r>
            <a:r>
              <a:rPr lang="en-US" sz="2800" baseline="30000" dirty="0">
                <a:solidFill>
                  <a:srgbClr val="000000"/>
                </a:solidFill>
              </a:rPr>
              <a:t>2</a:t>
            </a:r>
            <a:r>
              <a:rPr lang="en-US" sz="2800" dirty="0">
                <a:solidFill>
                  <a:srgbClr val="000000"/>
                </a:solidFill>
              </a:rPr>
              <a:t>Y(y)=0</a:t>
            </a:r>
          </a:p>
          <a:p>
            <a:r>
              <a:rPr lang="en-US" sz="2800" dirty="0">
                <a:solidFill>
                  <a:srgbClr val="000000"/>
                </a:solidFill>
              </a:rPr>
              <a:t>(where k is some </a:t>
            </a:r>
            <a:r>
              <a:rPr lang="en-US" sz="2800" i="1" dirty="0">
                <a:solidFill>
                  <a:srgbClr val="000000"/>
                </a:solidFill>
              </a:rPr>
              <a:t>real</a:t>
            </a:r>
            <a:r>
              <a:rPr lang="en-US" sz="2800" dirty="0">
                <a:solidFill>
                  <a:srgbClr val="000000"/>
                </a:solidFill>
              </a:rPr>
              <a:t> </a:t>
            </a:r>
            <a:r>
              <a:rPr lang="en-US" sz="2800" dirty="0" smtClean="0">
                <a:solidFill>
                  <a:srgbClr val="000000"/>
                </a:solidFill>
              </a:rPr>
              <a:t>nonzero constant</a:t>
            </a:r>
            <a:r>
              <a:rPr lang="en-US" sz="2800" dirty="0">
                <a:solidFill>
                  <a:srgbClr val="000000"/>
                </a:solidFill>
              </a:rPr>
              <a:t>)</a:t>
            </a:r>
          </a:p>
        </p:txBody>
      </p:sp>
      <p:sp>
        <p:nvSpPr>
          <p:cNvPr id="5" name="TextBox 4"/>
          <p:cNvSpPr txBox="1"/>
          <p:nvPr/>
        </p:nvSpPr>
        <p:spPr>
          <a:xfrm>
            <a:off x="1016000" y="3149600"/>
            <a:ext cx="6199133" cy="2534027"/>
          </a:xfrm>
          <a:prstGeom prst="rect">
            <a:avLst/>
          </a:prstGeom>
          <a:noFill/>
        </p:spPr>
        <p:txBody>
          <a:bodyPr wrap="none" rtlCol="0">
            <a:spAutoFit/>
          </a:bodyPr>
          <a:lstStyle/>
          <a:p>
            <a:pPr marL="514350" indent="-514350">
              <a:buFontTx/>
              <a:buAutoNum type="alphaUcParenR"/>
            </a:pPr>
            <a:r>
              <a:rPr lang="en-US" sz="2800" dirty="0">
                <a:solidFill>
                  <a:srgbClr val="000000"/>
                </a:solidFill>
              </a:rPr>
              <a:t> Y(y)=A </a:t>
            </a:r>
            <a:r>
              <a:rPr lang="en-US" sz="2800" dirty="0" err="1">
                <a:solidFill>
                  <a:srgbClr val="000000"/>
                </a:solidFill>
              </a:rPr>
              <a:t>e</a:t>
            </a:r>
            <a:r>
              <a:rPr lang="en-US" sz="2800" baseline="30000" dirty="0" err="1">
                <a:solidFill>
                  <a:srgbClr val="000000"/>
                </a:solidFill>
              </a:rPr>
              <a:t>ky</a:t>
            </a:r>
            <a:r>
              <a:rPr lang="en-US" sz="2800" dirty="0" err="1">
                <a:solidFill>
                  <a:srgbClr val="000000"/>
                </a:solidFill>
              </a:rPr>
              <a:t>+Be</a:t>
            </a:r>
            <a:r>
              <a:rPr lang="en-US" sz="2800" baseline="30000" dirty="0" err="1">
                <a:solidFill>
                  <a:srgbClr val="000000"/>
                </a:solidFill>
              </a:rPr>
              <a:t>-ky</a:t>
            </a:r>
            <a:endParaRPr lang="en-US" sz="2800" baseline="30000" dirty="0">
              <a:solidFill>
                <a:srgbClr val="000000"/>
              </a:solidFill>
            </a:endParaRPr>
          </a:p>
          <a:p>
            <a:pPr marL="514350" indent="-514350">
              <a:buFontTx/>
              <a:buAutoNum type="alphaUcParenR"/>
            </a:pPr>
            <a:r>
              <a:rPr lang="en-US" sz="2800" dirty="0">
                <a:solidFill>
                  <a:srgbClr val="000000"/>
                </a:solidFill>
              </a:rPr>
              <a:t> Y(y)=</a:t>
            </a:r>
            <a:r>
              <a:rPr lang="en-US" sz="2800" dirty="0" err="1">
                <a:solidFill>
                  <a:srgbClr val="000000"/>
                </a:solidFill>
              </a:rPr>
              <a:t>Ae</a:t>
            </a:r>
            <a:r>
              <a:rPr lang="en-US" sz="2800" baseline="30000" dirty="0" err="1">
                <a:solidFill>
                  <a:srgbClr val="000000"/>
                </a:solidFill>
              </a:rPr>
              <a:t>-ky</a:t>
            </a:r>
            <a:r>
              <a:rPr lang="en-US" sz="2800" dirty="0" err="1">
                <a:solidFill>
                  <a:srgbClr val="000000"/>
                </a:solidFill>
              </a:rPr>
              <a:t>cos</a:t>
            </a:r>
            <a:r>
              <a:rPr lang="en-US" sz="2800" dirty="0">
                <a:solidFill>
                  <a:srgbClr val="000000"/>
                </a:solidFill>
              </a:rPr>
              <a:t>(</a:t>
            </a:r>
            <a:r>
              <a:rPr lang="en-US" sz="2800" dirty="0" err="1">
                <a:solidFill>
                  <a:srgbClr val="000000"/>
                </a:solidFill>
              </a:rPr>
              <a:t>ky-δ</a:t>
            </a:r>
            <a:r>
              <a:rPr lang="en-US" sz="2800" dirty="0">
                <a:solidFill>
                  <a:srgbClr val="000000"/>
                </a:solidFill>
              </a:rPr>
              <a:t>)</a:t>
            </a:r>
          </a:p>
          <a:p>
            <a:pPr marL="514350" indent="-514350">
              <a:buFontTx/>
              <a:buAutoNum type="alphaUcParenR"/>
            </a:pPr>
            <a:r>
              <a:rPr lang="en-US" sz="2800" dirty="0">
                <a:solidFill>
                  <a:srgbClr val="000000"/>
                </a:solidFill>
              </a:rPr>
              <a:t> Y(y)=</a:t>
            </a:r>
            <a:r>
              <a:rPr lang="en-US" sz="2800" dirty="0" err="1">
                <a:solidFill>
                  <a:srgbClr val="000000"/>
                </a:solidFill>
              </a:rPr>
              <a:t>Acos</a:t>
            </a:r>
            <a:r>
              <a:rPr lang="en-US" sz="2800" dirty="0">
                <a:solidFill>
                  <a:srgbClr val="000000"/>
                </a:solidFill>
              </a:rPr>
              <a:t>(</a:t>
            </a:r>
            <a:r>
              <a:rPr lang="en-US" sz="2800" dirty="0" err="1">
                <a:solidFill>
                  <a:srgbClr val="000000"/>
                </a:solidFill>
              </a:rPr>
              <a:t>ky</a:t>
            </a:r>
            <a:r>
              <a:rPr lang="en-US" sz="2800" dirty="0">
                <a:solidFill>
                  <a:srgbClr val="000000"/>
                </a:solidFill>
              </a:rPr>
              <a:t>) </a:t>
            </a:r>
          </a:p>
          <a:p>
            <a:pPr marL="514350" indent="-514350">
              <a:buFontTx/>
              <a:buAutoNum type="alphaUcParenR"/>
            </a:pPr>
            <a:r>
              <a:rPr lang="en-US" sz="2800" dirty="0">
                <a:solidFill>
                  <a:srgbClr val="000000"/>
                </a:solidFill>
              </a:rPr>
              <a:t> Y(y)=</a:t>
            </a:r>
            <a:r>
              <a:rPr lang="en-US" sz="2800" dirty="0" err="1">
                <a:solidFill>
                  <a:srgbClr val="000000"/>
                </a:solidFill>
              </a:rPr>
              <a:t>Acos</a:t>
            </a:r>
            <a:r>
              <a:rPr lang="en-US" sz="2800" dirty="0">
                <a:solidFill>
                  <a:srgbClr val="000000"/>
                </a:solidFill>
              </a:rPr>
              <a:t>(</a:t>
            </a:r>
            <a:r>
              <a:rPr lang="en-US" sz="2800" dirty="0" err="1">
                <a:solidFill>
                  <a:srgbClr val="000000"/>
                </a:solidFill>
              </a:rPr>
              <a:t>ky</a:t>
            </a:r>
            <a:r>
              <a:rPr lang="en-US" sz="2800" dirty="0">
                <a:solidFill>
                  <a:srgbClr val="000000"/>
                </a:solidFill>
              </a:rPr>
              <a:t>)+</a:t>
            </a:r>
            <a:r>
              <a:rPr lang="en-US" sz="2800" dirty="0" err="1">
                <a:solidFill>
                  <a:srgbClr val="000000"/>
                </a:solidFill>
              </a:rPr>
              <a:t>Bsin</a:t>
            </a:r>
            <a:r>
              <a:rPr lang="en-US" sz="2800" dirty="0">
                <a:solidFill>
                  <a:srgbClr val="000000"/>
                </a:solidFill>
              </a:rPr>
              <a:t>(</a:t>
            </a:r>
            <a:r>
              <a:rPr lang="en-US" sz="2800" dirty="0" err="1">
                <a:solidFill>
                  <a:srgbClr val="000000"/>
                </a:solidFill>
              </a:rPr>
              <a:t>ky</a:t>
            </a:r>
            <a:r>
              <a:rPr lang="en-US" sz="2800" dirty="0">
                <a:solidFill>
                  <a:srgbClr val="000000"/>
                </a:solidFill>
              </a:rPr>
              <a:t>)</a:t>
            </a:r>
          </a:p>
          <a:p>
            <a:pPr marL="514350" indent="-514350">
              <a:buFontTx/>
              <a:buAutoNum type="alphaUcParenR"/>
            </a:pPr>
            <a:r>
              <a:rPr lang="en-US" sz="2800" dirty="0">
                <a:solidFill>
                  <a:srgbClr val="000000"/>
                </a:solidFill>
              </a:rPr>
              <a:t> None of these or MORE than one!</a:t>
            </a:r>
            <a:r>
              <a:rPr lang="en-US" sz="2800" baseline="30000" dirty="0">
                <a:solidFill>
                  <a:srgbClr val="000000"/>
                </a:solidFill>
              </a:rPr>
              <a:t>	</a:t>
            </a:r>
            <a:endParaRPr lang="en-US" sz="2800" dirty="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5</a:t>
            </a:fld>
            <a:endParaRPr lang="en-US"/>
          </a:p>
        </p:txBody>
      </p:sp>
      <p:sp>
        <p:nvSpPr>
          <p:cNvPr id="5" name="TextBox 4"/>
          <p:cNvSpPr txBox="1"/>
          <p:nvPr/>
        </p:nvSpPr>
        <p:spPr>
          <a:xfrm>
            <a:off x="1439333" y="5672667"/>
            <a:ext cx="5134739" cy="523220"/>
          </a:xfrm>
          <a:prstGeom prst="rect">
            <a:avLst/>
          </a:prstGeom>
          <a:noFill/>
        </p:spPr>
        <p:txBody>
          <a:bodyPr wrap="none" rtlCol="0">
            <a:spAutoFit/>
          </a:bodyPr>
          <a:lstStyle/>
          <a:p>
            <a:r>
              <a:rPr lang="en-US" sz="2800"/>
              <a:t>A) Odd     B) Even    C) Neither</a:t>
            </a:r>
          </a:p>
        </p:txBody>
      </p:sp>
      <p:sp>
        <p:nvSpPr>
          <p:cNvPr id="7" name="TextBox 6"/>
          <p:cNvSpPr txBox="1"/>
          <p:nvPr/>
        </p:nvSpPr>
        <p:spPr>
          <a:xfrm>
            <a:off x="1320800" y="558786"/>
            <a:ext cx="6112170" cy="523220"/>
          </a:xfrm>
          <a:prstGeom prst="rect">
            <a:avLst/>
          </a:prstGeom>
          <a:noFill/>
        </p:spPr>
        <p:txBody>
          <a:bodyPr wrap="none" rtlCol="0">
            <a:spAutoFit/>
          </a:bodyPr>
          <a:lstStyle/>
          <a:p>
            <a:r>
              <a:rPr lang="en-US" sz="2800"/>
              <a:t>How would you classify this function?</a:t>
            </a:r>
          </a:p>
        </p:txBody>
      </p:sp>
      <p:cxnSp>
        <p:nvCxnSpPr>
          <p:cNvPr id="20" name="Straight Connector 19"/>
          <p:cNvCxnSpPr/>
          <p:nvPr/>
        </p:nvCxnSpPr>
        <p:spPr bwMode="auto">
          <a:xfrm>
            <a:off x="372533" y="3455973"/>
            <a:ext cx="6959600" cy="1588"/>
          </a:xfrm>
          <a:prstGeom prst="line">
            <a:avLst/>
          </a:prstGeom>
          <a:noFill/>
          <a:ln w="12700" cap="flat" cmpd="sng" algn="ctr">
            <a:solidFill>
              <a:schemeClr val="tx1"/>
            </a:solidFill>
            <a:prstDash val="solid"/>
            <a:round/>
            <a:headEnd type="none" w="med" len="med"/>
            <a:tailEnd type="arrow"/>
          </a:ln>
          <a:effectLst/>
        </p:spPr>
      </p:cxnSp>
      <p:sp>
        <p:nvSpPr>
          <p:cNvPr id="21" name="TextBox 20"/>
          <p:cNvSpPr txBox="1"/>
          <p:nvPr/>
        </p:nvSpPr>
        <p:spPr>
          <a:xfrm>
            <a:off x="7687733" y="3572920"/>
            <a:ext cx="284428" cy="523220"/>
          </a:xfrm>
          <a:prstGeom prst="rect">
            <a:avLst/>
          </a:prstGeom>
          <a:noFill/>
        </p:spPr>
        <p:txBody>
          <a:bodyPr wrap="none" rtlCol="0">
            <a:spAutoFit/>
          </a:bodyPr>
          <a:lstStyle/>
          <a:p>
            <a:r>
              <a:rPr lang="en-US" sz="2800"/>
              <a:t>t</a:t>
            </a:r>
          </a:p>
        </p:txBody>
      </p:sp>
      <p:sp>
        <p:nvSpPr>
          <p:cNvPr id="22" name="Arc 21"/>
          <p:cNvSpPr/>
          <p:nvPr/>
        </p:nvSpPr>
        <p:spPr bwMode="auto">
          <a:xfrm>
            <a:off x="2963332" y="2607732"/>
            <a:ext cx="2218267" cy="1693333"/>
          </a:xfrm>
          <a:prstGeom prst="arc">
            <a:avLst/>
          </a:prstGeom>
          <a:noFill/>
          <a:ln w="38100" cap="flat" cmpd="sng" algn="ctr">
            <a:solidFill>
              <a:schemeClr val="tx1"/>
            </a:solidFill>
            <a:prstDash val="solid"/>
            <a:round/>
            <a:headEnd type="none" w="med" len="med"/>
            <a:tailEnd type="none"/>
          </a:ln>
          <a:effectLst/>
        </p:spPr>
        <p:txBody>
          <a:bodyPr rtlCol="0" anchor="ctr"/>
          <a:lstStyle/>
          <a:p>
            <a:pPr algn="ctr"/>
            <a:endParaRPr lang="en-US"/>
          </a:p>
        </p:txBody>
      </p:sp>
      <p:cxnSp>
        <p:nvCxnSpPr>
          <p:cNvPr id="23" name="Straight Connector 22"/>
          <p:cNvCxnSpPr/>
          <p:nvPr/>
        </p:nvCxnSpPr>
        <p:spPr bwMode="auto">
          <a:xfrm rot="5400000" flipH="1" flipV="1">
            <a:off x="1920752" y="3598733"/>
            <a:ext cx="4284926" cy="1588"/>
          </a:xfrm>
          <a:prstGeom prst="line">
            <a:avLst/>
          </a:prstGeom>
          <a:noFill/>
          <a:ln w="12700" cap="flat" cmpd="sng" algn="ctr">
            <a:solidFill>
              <a:schemeClr val="tx1"/>
            </a:solidFill>
            <a:prstDash val="solid"/>
            <a:round/>
            <a:headEnd type="none" w="med" len="med"/>
            <a:tailEnd type="arrow"/>
          </a:ln>
          <a:effectLst/>
        </p:spPr>
      </p:cxnSp>
      <p:sp>
        <p:nvSpPr>
          <p:cNvPr id="32" name="Freeform 31"/>
          <p:cNvSpPr/>
          <p:nvPr/>
        </p:nvSpPr>
        <p:spPr bwMode="auto">
          <a:xfrm>
            <a:off x="5181600" y="2997200"/>
            <a:ext cx="1778000" cy="457200"/>
          </a:xfrm>
          <a:custGeom>
            <a:avLst/>
            <a:gdLst>
              <a:gd name="connsiteX0" fmla="*/ 0 w 1778000"/>
              <a:gd name="connsiteY0" fmla="*/ 778933 h 778933"/>
              <a:gd name="connsiteX1" fmla="*/ 677333 w 1778000"/>
              <a:gd name="connsiteY1" fmla="*/ 0 h 778933"/>
              <a:gd name="connsiteX2" fmla="*/ 1778000 w 1778000"/>
              <a:gd name="connsiteY2" fmla="*/ 778933 h 778933"/>
            </a:gdLst>
            <a:ahLst/>
            <a:cxnLst>
              <a:cxn ang="0">
                <a:pos x="connsiteX0" y="connsiteY0"/>
              </a:cxn>
              <a:cxn ang="0">
                <a:pos x="connsiteX1" y="connsiteY1"/>
              </a:cxn>
              <a:cxn ang="0">
                <a:pos x="connsiteX2" y="connsiteY2"/>
              </a:cxn>
            </a:cxnLst>
            <a:rect l="l" t="t" r="r" b="b"/>
            <a:pathLst>
              <a:path w="1778000" h="778933">
                <a:moveTo>
                  <a:pt x="0" y="778933"/>
                </a:moveTo>
                <a:cubicBezTo>
                  <a:pt x="190500" y="389466"/>
                  <a:pt x="381000" y="0"/>
                  <a:pt x="677333" y="0"/>
                </a:cubicBezTo>
                <a:cubicBezTo>
                  <a:pt x="973666" y="0"/>
                  <a:pt x="1778000" y="778933"/>
                  <a:pt x="1778000" y="778933"/>
                </a:cubicBezTo>
              </a:path>
            </a:pathLst>
          </a:custGeom>
          <a:noFill/>
          <a:ln w="38100" cap="flat" cmpd="sng" algn="ctr">
            <a:solidFill>
              <a:schemeClr val="tx1"/>
            </a:solidFill>
            <a:prstDash val="solid"/>
            <a:round/>
            <a:headEnd type="none" w="med" len="med"/>
            <a:tailEnd type="none"/>
          </a:ln>
          <a:effectLst/>
        </p:spPr>
        <p:txBody>
          <a:bodyPr rtlCol="0" anchor="ctr"/>
          <a:lstStyle/>
          <a:p>
            <a:pPr algn="ctr"/>
            <a:endParaRPr lang="en-US"/>
          </a:p>
        </p:txBody>
      </p:sp>
      <p:sp>
        <p:nvSpPr>
          <p:cNvPr id="33" name="Freeform 32"/>
          <p:cNvSpPr/>
          <p:nvPr/>
        </p:nvSpPr>
        <p:spPr bwMode="auto">
          <a:xfrm flipH="1" flipV="1">
            <a:off x="1151459" y="3454400"/>
            <a:ext cx="1778000" cy="457200"/>
          </a:xfrm>
          <a:custGeom>
            <a:avLst/>
            <a:gdLst>
              <a:gd name="connsiteX0" fmla="*/ 0 w 1778000"/>
              <a:gd name="connsiteY0" fmla="*/ 778933 h 778933"/>
              <a:gd name="connsiteX1" fmla="*/ 677333 w 1778000"/>
              <a:gd name="connsiteY1" fmla="*/ 0 h 778933"/>
              <a:gd name="connsiteX2" fmla="*/ 1778000 w 1778000"/>
              <a:gd name="connsiteY2" fmla="*/ 778933 h 778933"/>
            </a:gdLst>
            <a:ahLst/>
            <a:cxnLst>
              <a:cxn ang="0">
                <a:pos x="connsiteX0" y="connsiteY0"/>
              </a:cxn>
              <a:cxn ang="0">
                <a:pos x="connsiteX1" y="connsiteY1"/>
              </a:cxn>
              <a:cxn ang="0">
                <a:pos x="connsiteX2" y="connsiteY2"/>
              </a:cxn>
            </a:cxnLst>
            <a:rect l="l" t="t" r="r" b="b"/>
            <a:pathLst>
              <a:path w="1778000" h="778933">
                <a:moveTo>
                  <a:pt x="0" y="778933"/>
                </a:moveTo>
                <a:cubicBezTo>
                  <a:pt x="190500" y="389466"/>
                  <a:pt x="381000" y="0"/>
                  <a:pt x="677333" y="0"/>
                </a:cubicBezTo>
                <a:cubicBezTo>
                  <a:pt x="973666" y="0"/>
                  <a:pt x="1778000" y="778933"/>
                  <a:pt x="1778000" y="778933"/>
                </a:cubicBezTo>
              </a:path>
            </a:pathLst>
          </a:custGeom>
          <a:noFill/>
          <a:ln w="38100" cap="flat" cmpd="sng" algn="ctr">
            <a:solidFill>
              <a:schemeClr val="tx1"/>
            </a:solidFill>
            <a:prstDash val="solid"/>
            <a:round/>
            <a:headEnd type="none" w="med" len="med"/>
            <a:tailEnd type="none"/>
          </a:ln>
          <a:effectLst/>
        </p:spPr>
        <p:txBody>
          <a:bodyPr rtlCol="0" anchor="ctr"/>
          <a:lstStyle/>
          <a:p>
            <a:pPr algn="ctr"/>
            <a:endParaRPr lang="en-US"/>
          </a:p>
        </p:txBody>
      </p:sp>
      <p:sp>
        <p:nvSpPr>
          <p:cNvPr id="34" name="Arc 33"/>
          <p:cNvSpPr/>
          <p:nvPr/>
        </p:nvSpPr>
        <p:spPr bwMode="auto">
          <a:xfrm flipH="1">
            <a:off x="2946398" y="2607732"/>
            <a:ext cx="2218267" cy="1693333"/>
          </a:xfrm>
          <a:prstGeom prst="arc">
            <a:avLst/>
          </a:prstGeom>
          <a:noFill/>
          <a:ln w="38100" cap="flat" cmpd="sng" algn="ctr">
            <a:solidFill>
              <a:schemeClr val="tx1"/>
            </a:solidFill>
            <a:prstDash val="solid"/>
            <a:round/>
            <a:headEnd type="none" w="med" len="med"/>
            <a:tailEnd type="none"/>
          </a:ln>
          <a:effectLst/>
        </p:spPr>
        <p:txBody>
          <a:bodyPr rtlCol="0" anchor="ctr"/>
          <a:lstStyle/>
          <a:p>
            <a:pPr algn="ctr"/>
            <a:endParaRPr lang="en-US"/>
          </a:p>
        </p:txBody>
      </p:sp>
    </p:spTree>
    <p:extLst>
      <p:ext uri="{BB962C8B-B14F-4D97-AF65-F5344CB8AC3E}">
        <p14:creationId xmlns:p14="http://schemas.microsoft.com/office/powerpoint/2010/main" val="13698413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50</a:t>
            </a:fld>
            <a:endParaRPr lang="en-US">
              <a:solidFill>
                <a:srgbClr val="000000"/>
              </a:solidFill>
            </a:endParaRPr>
          </a:p>
        </p:txBody>
      </p:sp>
      <p:sp>
        <p:nvSpPr>
          <p:cNvPr id="4" name="TextBox 3"/>
          <p:cNvSpPr txBox="1"/>
          <p:nvPr/>
        </p:nvSpPr>
        <p:spPr>
          <a:xfrm>
            <a:off x="2099733" y="1134533"/>
            <a:ext cx="5014965" cy="954107"/>
          </a:xfrm>
          <a:prstGeom prst="rect">
            <a:avLst/>
          </a:prstGeom>
          <a:noFill/>
        </p:spPr>
        <p:txBody>
          <a:bodyPr wrap="none" rtlCol="0">
            <a:spAutoFit/>
          </a:bodyPr>
          <a:lstStyle/>
          <a:p>
            <a:r>
              <a:rPr lang="en-US" sz="2800">
                <a:solidFill>
                  <a:srgbClr val="000000"/>
                </a:solidFill>
              </a:rPr>
              <a:t>What is the general solution to </a:t>
            </a:r>
          </a:p>
          <a:p>
            <a:r>
              <a:rPr lang="en-US" sz="2800">
                <a:solidFill>
                  <a:srgbClr val="000000"/>
                </a:solidFill>
              </a:rPr>
              <a:t>X’’(x)+k</a:t>
            </a:r>
            <a:r>
              <a:rPr lang="en-US" sz="2800" baseline="30000">
                <a:solidFill>
                  <a:srgbClr val="000000"/>
                </a:solidFill>
              </a:rPr>
              <a:t>2</a:t>
            </a:r>
            <a:r>
              <a:rPr lang="en-US" sz="2800">
                <a:solidFill>
                  <a:srgbClr val="000000"/>
                </a:solidFill>
              </a:rPr>
              <a:t>X(x)=0</a:t>
            </a:r>
          </a:p>
        </p:txBody>
      </p:sp>
      <p:sp>
        <p:nvSpPr>
          <p:cNvPr id="5" name="TextBox 4"/>
          <p:cNvSpPr txBox="1"/>
          <p:nvPr/>
        </p:nvSpPr>
        <p:spPr>
          <a:xfrm>
            <a:off x="1473200" y="3115733"/>
            <a:ext cx="6199133" cy="2534027"/>
          </a:xfrm>
          <a:prstGeom prst="rect">
            <a:avLst/>
          </a:prstGeom>
          <a:noFill/>
        </p:spPr>
        <p:txBody>
          <a:bodyPr wrap="none" rtlCol="0">
            <a:spAutoFit/>
          </a:bodyPr>
          <a:lstStyle/>
          <a:p>
            <a:pPr marL="514350" indent="-514350">
              <a:buFontTx/>
              <a:buAutoNum type="alphaUcParenR"/>
            </a:pPr>
            <a:r>
              <a:rPr lang="en-US" sz="2800">
                <a:solidFill>
                  <a:srgbClr val="000000"/>
                </a:solidFill>
              </a:rPr>
              <a:t> X(x)=A e</a:t>
            </a:r>
            <a:r>
              <a:rPr lang="en-US" sz="2800" baseline="30000">
                <a:solidFill>
                  <a:srgbClr val="000000"/>
                </a:solidFill>
              </a:rPr>
              <a:t>kx</a:t>
            </a:r>
            <a:r>
              <a:rPr lang="en-US" sz="2800">
                <a:solidFill>
                  <a:srgbClr val="000000"/>
                </a:solidFill>
              </a:rPr>
              <a:t>+Be</a:t>
            </a:r>
            <a:r>
              <a:rPr lang="en-US" sz="2800" baseline="30000">
                <a:solidFill>
                  <a:srgbClr val="000000"/>
                </a:solidFill>
              </a:rPr>
              <a:t>-kx</a:t>
            </a:r>
          </a:p>
          <a:p>
            <a:pPr marL="514350" indent="-514350">
              <a:buFontTx/>
              <a:buAutoNum type="alphaUcParenR"/>
            </a:pPr>
            <a:r>
              <a:rPr lang="en-US" sz="2800">
                <a:solidFill>
                  <a:srgbClr val="000000"/>
                </a:solidFill>
              </a:rPr>
              <a:t> X(x)=Ae</a:t>
            </a:r>
            <a:r>
              <a:rPr lang="en-US" sz="2800" baseline="30000">
                <a:solidFill>
                  <a:srgbClr val="000000"/>
                </a:solidFill>
              </a:rPr>
              <a:t>-kx</a:t>
            </a:r>
            <a:r>
              <a:rPr lang="en-US" sz="2800">
                <a:solidFill>
                  <a:srgbClr val="000000"/>
                </a:solidFill>
              </a:rPr>
              <a:t>cos(kx-δ)</a:t>
            </a:r>
          </a:p>
          <a:p>
            <a:pPr marL="514350" indent="-514350">
              <a:buFontTx/>
              <a:buAutoNum type="alphaUcParenR"/>
            </a:pPr>
            <a:r>
              <a:rPr lang="en-US" sz="2800">
                <a:solidFill>
                  <a:srgbClr val="000000"/>
                </a:solidFill>
              </a:rPr>
              <a:t> X(x)=Acos(kx) </a:t>
            </a:r>
          </a:p>
          <a:p>
            <a:pPr marL="514350" indent="-514350">
              <a:buFontTx/>
              <a:buAutoNum type="alphaUcParenR"/>
            </a:pPr>
            <a:r>
              <a:rPr lang="en-US" sz="2800">
                <a:solidFill>
                  <a:srgbClr val="000000"/>
                </a:solidFill>
              </a:rPr>
              <a:t> X(x)=Acos(kx)+Bsin(kx)</a:t>
            </a:r>
          </a:p>
          <a:p>
            <a:pPr marL="514350" indent="-514350">
              <a:buFontTx/>
              <a:buAutoNum type="alphaUcParenR"/>
            </a:pPr>
            <a:r>
              <a:rPr lang="en-US" sz="2800">
                <a:solidFill>
                  <a:srgbClr val="000000"/>
                </a:solidFill>
              </a:rPr>
              <a:t> None of these or MORE than one!</a:t>
            </a:r>
            <a:r>
              <a:rPr lang="en-US" sz="2800" baseline="30000">
                <a:solidFill>
                  <a:srgbClr val="000000"/>
                </a:solidFill>
              </a:rPr>
              <a:t>	</a:t>
            </a:r>
            <a:endParaRPr lang="en-US" sz="280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51</a:t>
            </a:fld>
            <a:endParaRPr lang="en-US">
              <a:solidFill>
                <a:srgbClr val="000000"/>
              </a:solidFill>
            </a:endParaRPr>
          </a:p>
        </p:txBody>
      </p:sp>
      <p:sp>
        <p:nvSpPr>
          <p:cNvPr id="3" name="Can 2"/>
          <p:cNvSpPr/>
          <p:nvPr/>
        </p:nvSpPr>
        <p:spPr bwMode="auto">
          <a:xfrm rot="16200000">
            <a:off x="6536267" y="2641559"/>
            <a:ext cx="1100667" cy="2048933"/>
          </a:xfrm>
          <a:prstGeom prst="can">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10" name="Rectangle 9"/>
          <p:cNvSpPr/>
          <p:nvPr/>
        </p:nvSpPr>
        <p:spPr bwMode="auto">
          <a:xfrm>
            <a:off x="5249323" y="2709292"/>
            <a:ext cx="795867" cy="2201333"/>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11" name="TextBox 10"/>
          <p:cNvSpPr txBox="1"/>
          <p:nvPr/>
        </p:nvSpPr>
        <p:spPr>
          <a:xfrm>
            <a:off x="5384788" y="3403558"/>
            <a:ext cx="576875" cy="523220"/>
          </a:xfrm>
          <a:prstGeom prst="rect">
            <a:avLst/>
          </a:prstGeom>
          <a:solidFill>
            <a:schemeClr val="bg1"/>
          </a:solidFill>
        </p:spPr>
        <p:txBody>
          <a:bodyPr wrap="none" rtlCol="0">
            <a:spAutoFit/>
          </a:bodyPr>
          <a:lstStyle/>
          <a:p>
            <a:r>
              <a:rPr lang="en-US" sz="2800" dirty="0" smtClean="0">
                <a:solidFill>
                  <a:srgbClr val="000000"/>
                </a:solidFill>
              </a:rPr>
              <a:t>T</a:t>
            </a:r>
            <a:r>
              <a:rPr lang="en-US" sz="2800" baseline="-25000" dirty="0" smtClean="0">
                <a:solidFill>
                  <a:srgbClr val="000000"/>
                </a:solidFill>
              </a:rPr>
              <a:t>H</a:t>
            </a:r>
            <a:r>
              <a:rPr lang="en-US" sz="2800" dirty="0" smtClean="0">
                <a:solidFill>
                  <a:srgbClr val="000000"/>
                </a:solidFill>
              </a:rPr>
              <a:t>                </a:t>
            </a:r>
            <a:endParaRPr lang="en-US" sz="2800" dirty="0">
              <a:solidFill>
                <a:srgbClr val="000000"/>
              </a:solidFill>
            </a:endParaRPr>
          </a:p>
        </p:txBody>
      </p:sp>
      <p:sp>
        <p:nvSpPr>
          <p:cNvPr id="12" name="Rectangle 11"/>
          <p:cNvSpPr/>
          <p:nvPr/>
        </p:nvSpPr>
        <p:spPr bwMode="auto">
          <a:xfrm>
            <a:off x="8144929" y="2726225"/>
            <a:ext cx="795867" cy="2201333"/>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13" name="TextBox 12"/>
          <p:cNvSpPr txBox="1"/>
          <p:nvPr/>
        </p:nvSpPr>
        <p:spPr>
          <a:xfrm>
            <a:off x="8263461" y="3403558"/>
            <a:ext cx="582211" cy="523220"/>
          </a:xfrm>
          <a:prstGeom prst="rect">
            <a:avLst/>
          </a:prstGeom>
          <a:solidFill>
            <a:schemeClr val="bg1"/>
          </a:solidFill>
        </p:spPr>
        <p:txBody>
          <a:bodyPr wrap="none" rtlCol="0">
            <a:spAutoFit/>
          </a:bodyPr>
          <a:lstStyle/>
          <a:p>
            <a:r>
              <a:rPr lang="en-US" sz="2800" dirty="0" smtClean="0">
                <a:solidFill>
                  <a:srgbClr val="000000"/>
                </a:solidFill>
              </a:rPr>
              <a:t>T</a:t>
            </a:r>
            <a:r>
              <a:rPr lang="en-US" sz="2800" baseline="-25000" dirty="0">
                <a:solidFill>
                  <a:srgbClr val="000000"/>
                </a:solidFill>
              </a:rPr>
              <a:t>C</a:t>
            </a:r>
            <a:r>
              <a:rPr lang="en-US" sz="2800" dirty="0" smtClean="0">
                <a:solidFill>
                  <a:srgbClr val="000000"/>
                </a:solidFill>
              </a:rPr>
              <a:t>                </a:t>
            </a:r>
            <a:endParaRPr lang="en-US" sz="2800" dirty="0">
              <a:solidFill>
                <a:srgbClr val="000000"/>
              </a:solidFill>
            </a:endParaRPr>
          </a:p>
        </p:txBody>
      </p:sp>
      <p:sp>
        <p:nvSpPr>
          <p:cNvPr id="16" name="TextBox 15"/>
          <p:cNvSpPr txBox="1"/>
          <p:nvPr/>
        </p:nvSpPr>
        <p:spPr>
          <a:xfrm>
            <a:off x="508000" y="0"/>
            <a:ext cx="7217791" cy="1815882"/>
          </a:xfrm>
          <a:prstGeom prst="rect">
            <a:avLst/>
          </a:prstGeom>
          <a:noFill/>
        </p:spPr>
        <p:txBody>
          <a:bodyPr wrap="none" rtlCol="0">
            <a:spAutoFit/>
          </a:bodyPr>
          <a:lstStyle/>
          <a:p>
            <a:r>
              <a:rPr lang="en-US" sz="2800" dirty="0" smtClean="0">
                <a:solidFill>
                  <a:srgbClr val="000000"/>
                </a:solidFill>
              </a:rPr>
              <a:t>I’m interested in deriving                     </a:t>
            </a:r>
            <a:br>
              <a:rPr lang="en-US" sz="2800" dirty="0" smtClean="0">
                <a:solidFill>
                  <a:srgbClr val="000000"/>
                </a:solidFill>
              </a:rPr>
            </a:br>
            <a:endParaRPr lang="en-US" sz="2800" dirty="0" smtClean="0">
              <a:solidFill>
                <a:srgbClr val="000000"/>
              </a:solidFill>
            </a:endParaRPr>
          </a:p>
          <a:p>
            <a:r>
              <a:rPr lang="en-US" sz="2800" dirty="0" smtClean="0">
                <a:solidFill>
                  <a:srgbClr val="000000"/>
                </a:solidFill>
              </a:rPr>
              <a:t>Where does this come from? And what is α? </a:t>
            </a:r>
          </a:p>
          <a:p>
            <a:endParaRPr lang="en-US" sz="2800" dirty="0" smtClean="0">
              <a:solidFill>
                <a:srgbClr val="000000"/>
              </a:solidFill>
            </a:endParaRPr>
          </a:p>
        </p:txBody>
      </p:sp>
      <p:graphicFrame>
        <p:nvGraphicFramePr>
          <p:cNvPr id="17" name="Object 3"/>
          <p:cNvGraphicFramePr>
            <a:graphicFrameLocks noChangeAspect="1"/>
          </p:cNvGraphicFramePr>
          <p:nvPr>
            <p:extLst>
              <p:ext uri="{D42A27DB-BD31-4B8C-83A1-F6EECF244321}">
                <p14:modId xmlns:p14="http://schemas.microsoft.com/office/powerpoint/2010/main" val="3083659183"/>
              </p:ext>
            </p:extLst>
          </p:nvPr>
        </p:nvGraphicFramePr>
        <p:xfrm>
          <a:off x="4504280" y="-50799"/>
          <a:ext cx="1762125" cy="807690"/>
        </p:xfrm>
        <a:graphic>
          <a:graphicData uri="http://schemas.openxmlformats.org/presentationml/2006/ole">
            <mc:AlternateContent xmlns:mc="http://schemas.openxmlformats.org/markup-compatibility/2006">
              <mc:Choice xmlns:v="urn:schemas-microsoft-com:vml" Requires="v">
                <p:oleObj spid="_x0000_s51208" name="Equation" r:id="rId4" imgW="863600" imgH="393700" progId="Equation.3">
                  <p:embed/>
                </p:oleObj>
              </mc:Choice>
              <mc:Fallback>
                <p:oleObj name="Equation" r:id="rId4" imgW="863600" imgH="393700" progId="Equation.3">
                  <p:embed/>
                  <p:pic>
                    <p:nvPicPr>
                      <p:cNvPr id="0" name=""/>
                      <p:cNvPicPr>
                        <a:picLocks noChangeAspect="1" noChangeArrowheads="1"/>
                      </p:cNvPicPr>
                      <p:nvPr/>
                    </p:nvPicPr>
                    <p:blipFill>
                      <a:blip r:embed="rId5"/>
                      <a:srcRect/>
                      <a:stretch>
                        <a:fillRect/>
                      </a:stretch>
                    </p:blipFill>
                    <p:spPr bwMode="auto">
                      <a:xfrm>
                        <a:off x="4504280" y="-50799"/>
                        <a:ext cx="1762125" cy="807690"/>
                      </a:xfrm>
                      <a:prstGeom prst="rect">
                        <a:avLst/>
                      </a:prstGeom>
                      <a:noFill/>
                      <a:extLst/>
                    </p:spPr>
                  </p:pic>
                </p:oleObj>
              </mc:Fallback>
            </mc:AlternateContent>
          </a:graphicData>
        </a:graphic>
      </p:graphicFrame>
      <p:sp>
        <p:nvSpPr>
          <p:cNvPr id="18" name="Rectangle 17"/>
          <p:cNvSpPr/>
          <p:nvPr/>
        </p:nvSpPr>
        <p:spPr>
          <a:xfrm>
            <a:off x="474124" y="1511227"/>
            <a:ext cx="8602133" cy="1200328"/>
          </a:xfrm>
          <a:prstGeom prst="rect">
            <a:avLst/>
          </a:prstGeom>
        </p:spPr>
        <p:txBody>
          <a:bodyPr wrap="square">
            <a:spAutoFit/>
          </a:bodyPr>
          <a:lstStyle/>
          <a:p>
            <a:r>
              <a:rPr lang="en-US" dirty="0">
                <a:solidFill>
                  <a:srgbClr val="000000"/>
                </a:solidFill>
              </a:rPr>
              <a:t>Let’s </a:t>
            </a:r>
            <a:r>
              <a:rPr lang="en-US" i="1" dirty="0">
                <a:solidFill>
                  <a:srgbClr val="000000"/>
                </a:solidFill>
              </a:rPr>
              <a:t>start</a:t>
            </a:r>
            <a:r>
              <a:rPr lang="en-US" dirty="0">
                <a:solidFill>
                  <a:srgbClr val="000000"/>
                </a:solidFill>
              </a:rPr>
              <a:t> by thinking about H(</a:t>
            </a:r>
            <a:r>
              <a:rPr lang="en-US" dirty="0" err="1">
                <a:solidFill>
                  <a:srgbClr val="000000"/>
                </a:solidFill>
              </a:rPr>
              <a:t>x,t</a:t>
            </a:r>
            <a:r>
              <a:rPr lang="en-US" dirty="0">
                <a:solidFill>
                  <a:srgbClr val="000000"/>
                </a:solidFill>
              </a:rPr>
              <a:t>), heat flow at x:</a:t>
            </a:r>
          </a:p>
          <a:p>
            <a:r>
              <a:rPr lang="en-US" dirty="0" smtClean="0">
                <a:solidFill>
                  <a:srgbClr val="000000"/>
                </a:solidFill>
              </a:rPr>
              <a:t>H(</a:t>
            </a:r>
            <a:r>
              <a:rPr lang="en-US" dirty="0" err="1" smtClean="0">
                <a:solidFill>
                  <a:srgbClr val="000000"/>
                </a:solidFill>
              </a:rPr>
              <a:t>x,t</a:t>
            </a:r>
            <a:r>
              <a:rPr lang="en-US" dirty="0" smtClean="0">
                <a:solidFill>
                  <a:srgbClr val="000000"/>
                </a:solidFill>
              </a:rPr>
              <a:t>) =  </a:t>
            </a:r>
            <a:r>
              <a:rPr lang="en-US" dirty="0">
                <a:solidFill>
                  <a:srgbClr val="000000"/>
                </a:solidFill>
              </a:rPr>
              <a:t>“Joules/sec (</a:t>
            </a:r>
            <a:r>
              <a:rPr lang="en-US" dirty="0" smtClean="0">
                <a:solidFill>
                  <a:srgbClr val="000000"/>
                </a:solidFill>
              </a:rPr>
              <a:t>of </a:t>
            </a:r>
            <a:r>
              <a:rPr lang="en-US" dirty="0">
                <a:solidFill>
                  <a:srgbClr val="000000"/>
                </a:solidFill>
              </a:rPr>
              <a:t>thermal </a:t>
            </a:r>
            <a:r>
              <a:rPr lang="en-US" dirty="0" smtClean="0">
                <a:solidFill>
                  <a:srgbClr val="000000"/>
                </a:solidFill>
              </a:rPr>
              <a:t>energy) </a:t>
            </a:r>
            <a:r>
              <a:rPr lang="en-US" dirty="0">
                <a:solidFill>
                  <a:srgbClr val="000000"/>
                </a:solidFill>
              </a:rPr>
              <a:t>passing to the right</a:t>
            </a:r>
          </a:p>
          <a:p>
            <a:r>
              <a:rPr lang="en-US" dirty="0">
                <a:solidFill>
                  <a:srgbClr val="000000"/>
                </a:solidFill>
              </a:rPr>
              <a:t>  </a:t>
            </a:r>
            <a:r>
              <a:rPr lang="en-US" dirty="0" smtClean="0">
                <a:solidFill>
                  <a:srgbClr val="000000"/>
                </a:solidFill>
              </a:rPr>
              <a:t>              through </a:t>
            </a:r>
            <a:r>
              <a:rPr lang="en-US" dirty="0">
                <a:solidFill>
                  <a:srgbClr val="000000"/>
                </a:solidFill>
              </a:rPr>
              <a:t>position x”  </a:t>
            </a:r>
          </a:p>
        </p:txBody>
      </p:sp>
      <p:sp>
        <p:nvSpPr>
          <p:cNvPr id="19" name="TextBox 18"/>
          <p:cNvSpPr txBox="1"/>
          <p:nvPr/>
        </p:nvSpPr>
        <p:spPr>
          <a:xfrm>
            <a:off x="1253066" y="5841986"/>
            <a:ext cx="4875228" cy="523220"/>
          </a:xfrm>
          <a:prstGeom prst="rect">
            <a:avLst/>
          </a:prstGeom>
          <a:noFill/>
        </p:spPr>
        <p:txBody>
          <a:bodyPr wrap="none" rtlCol="0">
            <a:spAutoFit/>
          </a:bodyPr>
          <a:lstStyle/>
          <a:p>
            <a:r>
              <a:rPr lang="en-US" sz="2800" dirty="0" smtClean="0">
                <a:solidFill>
                  <a:srgbClr val="000000"/>
                </a:solidFill>
              </a:rPr>
              <a:t>What does H(</a:t>
            </a:r>
            <a:r>
              <a:rPr lang="en-US" sz="2800" dirty="0" err="1" smtClean="0">
                <a:solidFill>
                  <a:srgbClr val="000000"/>
                </a:solidFill>
              </a:rPr>
              <a:t>x,t</a:t>
            </a:r>
            <a:r>
              <a:rPr lang="en-US" sz="2800" dirty="0" smtClean="0">
                <a:solidFill>
                  <a:srgbClr val="000000"/>
                </a:solidFill>
              </a:rPr>
              <a:t>) depend on? </a:t>
            </a:r>
            <a:endParaRPr lang="en-US" sz="2800" dirty="0">
              <a:solidFill>
                <a:srgbClr val="000000"/>
              </a:solidFill>
            </a:endParaRPr>
          </a:p>
        </p:txBody>
      </p:sp>
    </p:spTree>
    <p:extLst>
      <p:ext uri="{BB962C8B-B14F-4D97-AF65-F5344CB8AC3E}">
        <p14:creationId xmlns:p14="http://schemas.microsoft.com/office/powerpoint/2010/main" val="217813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52</a:t>
            </a:fld>
            <a:endParaRPr lang="en-US">
              <a:solidFill>
                <a:srgbClr val="000000"/>
              </a:solidFill>
            </a:endParaRPr>
          </a:p>
        </p:txBody>
      </p:sp>
      <p:sp>
        <p:nvSpPr>
          <p:cNvPr id="3" name="Can 2"/>
          <p:cNvSpPr/>
          <p:nvPr/>
        </p:nvSpPr>
        <p:spPr bwMode="auto">
          <a:xfrm rot="16200000">
            <a:off x="6536267" y="1879574"/>
            <a:ext cx="1100667" cy="2048933"/>
          </a:xfrm>
          <a:prstGeom prst="can">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10" name="Rectangle 9"/>
          <p:cNvSpPr/>
          <p:nvPr/>
        </p:nvSpPr>
        <p:spPr bwMode="auto">
          <a:xfrm>
            <a:off x="5249323" y="1947307"/>
            <a:ext cx="795867" cy="2201333"/>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11" name="TextBox 10"/>
          <p:cNvSpPr txBox="1"/>
          <p:nvPr/>
        </p:nvSpPr>
        <p:spPr>
          <a:xfrm>
            <a:off x="5384788" y="2624640"/>
            <a:ext cx="576875" cy="523220"/>
          </a:xfrm>
          <a:prstGeom prst="rect">
            <a:avLst/>
          </a:prstGeom>
          <a:solidFill>
            <a:schemeClr val="bg1"/>
          </a:solidFill>
        </p:spPr>
        <p:txBody>
          <a:bodyPr wrap="none" rtlCol="0">
            <a:spAutoFit/>
          </a:bodyPr>
          <a:lstStyle/>
          <a:p>
            <a:r>
              <a:rPr lang="en-US" sz="2800" dirty="0" smtClean="0">
                <a:solidFill>
                  <a:srgbClr val="000000"/>
                </a:solidFill>
              </a:rPr>
              <a:t>T</a:t>
            </a:r>
            <a:r>
              <a:rPr lang="en-US" sz="2800" baseline="-25000" dirty="0" smtClean="0">
                <a:solidFill>
                  <a:srgbClr val="000000"/>
                </a:solidFill>
              </a:rPr>
              <a:t>H</a:t>
            </a:r>
            <a:r>
              <a:rPr lang="en-US" sz="2800" dirty="0" smtClean="0">
                <a:solidFill>
                  <a:srgbClr val="000000"/>
                </a:solidFill>
              </a:rPr>
              <a:t>                </a:t>
            </a:r>
            <a:endParaRPr lang="en-US" sz="2800" dirty="0">
              <a:solidFill>
                <a:srgbClr val="000000"/>
              </a:solidFill>
            </a:endParaRPr>
          </a:p>
        </p:txBody>
      </p:sp>
      <p:sp>
        <p:nvSpPr>
          <p:cNvPr id="12" name="Rectangle 11"/>
          <p:cNvSpPr/>
          <p:nvPr/>
        </p:nvSpPr>
        <p:spPr bwMode="auto">
          <a:xfrm>
            <a:off x="8144929" y="1964240"/>
            <a:ext cx="795867" cy="2201333"/>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13" name="TextBox 12"/>
          <p:cNvSpPr txBox="1"/>
          <p:nvPr/>
        </p:nvSpPr>
        <p:spPr>
          <a:xfrm>
            <a:off x="8263461" y="2641573"/>
            <a:ext cx="582211" cy="523220"/>
          </a:xfrm>
          <a:prstGeom prst="rect">
            <a:avLst/>
          </a:prstGeom>
          <a:solidFill>
            <a:schemeClr val="bg1"/>
          </a:solidFill>
        </p:spPr>
        <p:txBody>
          <a:bodyPr wrap="none" rtlCol="0">
            <a:spAutoFit/>
          </a:bodyPr>
          <a:lstStyle/>
          <a:p>
            <a:r>
              <a:rPr lang="en-US" sz="2800" dirty="0" smtClean="0">
                <a:solidFill>
                  <a:srgbClr val="000000"/>
                </a:solidFill>
              </a:rPr>
              <a:t>T</a:t>
            </a:r>
            <a:r>
              <a:rPr lang="en-US" sz="2800" baseline="-25000" dirty="0">
                <a:solidFill>
                  <a:srgbClr val="000000"/>
                </a:solidFill>
              </a:rPr>
              <a:t>C</a:t>
            </a:r>
            <a:r>
              <a:rPr lang="en-US" sz="2800" dirty="0" smtClean="0">
                <a:solidFill>
                  <a:srgbClr val="000000"/>
                </a:solidFill>
              </a:rPr>
              <a:t>                </a:t>
            </a:r>
            <a:endParaRPr lang="en-US" sz="2800" dirty="0">
              <a:solidFill>
                <a:srgbClr val="000000"/>
              </a:solidFill>
            </a:endParaRPr>
          </a:p>
        </p:txBody>
      </p:sp>
      <p:sp>
        <p:nvSpPr>
          <p:cNvPr id="18" name="Rectangle 17"/>
          <p:cNvSpPr/>
          <p:nvPr/>
        </p:nvSpPr>
        <p:spPr>
          <a:xfrm>
            <a:off x="474124" y="71922"/>
            <a:ext cx="8602133" cy="461665"/>
          </a:xfrm>
          <a:prstGeom prst="rect">
            <a:avLst/>
          </a:prstGeom>
        </p:spPr>
        <p:txBody>
          <a:bodyPr wrap="square">
            <a:spAutoFit/>
          </a:bodyPr>
          <a:lstStyle/>
          <a:p>
            <a:r>
              <a:rPr lang="en-US" dirty="0" smtClean="0">
                <a:solidFill>
                  <a:srgbClr val="000000"/>
                </a:solidFill>
              </a:rPr>
              <a:t>H(</a:t>
            </a:r>
            <a:r>
              <a:rPr lang="en-US" dirty="0" err="1" smtClean="0">
                <a:solidFill>
                  <a:srgbClr val="000000"/>
                </a:solidFill>
              </a:rPr>
              <a:t>x,t</a:t>
            </a:r>
            <a:r>
              <a:rPr lang="en-US" dirty="0" smtClean="0">
                <a:solidFill>
                  <a:srgbClr val="000000"/>
                </a:solidFill>
              </a:rPr>
              <a:t>) =  Joules</a:t>
            </a:r>
            <a:r>
              <a:rPr lang="en-US" dirty="0">
                <a:solidFill>
                  <a:srgbClr val="000000"/>
                </a:solidFill>
              </a:rPr>
              <a:t>/sec (</a:t>
            </a:r>
            <a:r>
              <a:rPr lang="en-US" dirty="0" smtClean="0">
                <a:solidFill>
                  <a:srgbClr val="000000"/>
                </a:solidFill>
              </a:rPr>
              <a:t>of </a:t>
            </a:r>
            <a:r>
              <a:rPr lang="en-US" dirty="0">
                <a:solidFill>
                  <a:srgbClr val="000000"/>
                </a:solidFill>
              </a:rPr>
              <a:t>thermal </a:t>
            </a:r>
            <a:r>
              <a:rPr lang="en-US" dirty="0" smtClean="0">
                <a:solidFill>
                  <a:srgbClr val="000000"/>
                </a:solidFill>
              </a:rPr>
              <a:t>energy) </a:t>
            </a:r>
            <a:r>
              <a:rPr lang="en-US" dirty="0">
                <a:solidFill>
                  <a:srgbClr val="000000"/>
                </a:solidFill>
              </a:rPr>
              <a:t>passing to the </a:t>
            </a:r>
            <a:r>
              <a:rPr lang="en-US" dirty="0" smtClean="0">
                <a:solidFill>
                  <a:srgbClr val="000000"/>
                </a:solidFill>
              </a:rPr>
              <a:t>right</a:t>
            </a:r>
            <a:endParaRPr lang="en-US" dirty="0">
              <a:solidFill>
                <a:srgbClr val="000000"/>
              </a:solidFill>
            </a:endParaRPr>
          </a:p>
        </p:txBody>
      </p:sp>
      <p:sp>
        <p:nvSpPr>
          <p:cNvPr id="4" name="TextBox 3"/>
          <p:cNvSpPr txBox="1"/>
          <p:nvPr/>
        </p:nvSpPr>
        <p:spPr>
          <a:xfrm>
            <a:off x="355600" y="711199"/>
            <a:ext cx="7210603" cy="954107"/>
          </a:xfrm>
          <a:prstGeom prst="rect">
            <a:avLst/>
          </a:prstGeom>
          <a:noFill/>
        </p:spPr>
        <p:txBody>
          <a:bodyPr wrap="none" rtlCol="0">
            <a:spAutoFit/>
          </a:bodyPr>
          <a:lstStyle/>
          <a:p>
            <a:r>
              <a:rPr lang="en-US" sz="2800" dirty="0" smtClean="0">
                <a:solidFill>
                  <a:srgbClr val="000000"/>
                </a:solidFill>
              </a:rPr>
              <a:t>What does H(</a:t>
            </a:r>
            <a:r>
              <a:rPr lang="en-US" sz="2800" dirty="0" err="1" smtClean="0">
                <a:solidFill>
                  <a:srgbClr val="000000"/>
                </a:solidFill>
              </a:rPr>
              <a:t>x,t</a:t>
            </a:r>
            <a:r>
              <a:rPr lang="en-US" sz="2800" dirty="0" smtClean="0">
                <a:solidFill>
                  <a:srgbClr val="000000"/>
                </a:solidFill>
              </a:rPr>
              <a:t>) depend on?  </a:t>
            </a:r>
          </a:p>
          <a:p>
            <a:r>
              <a:rPr lang="en-US" sz="2800" dirty="0" smtClean="0">
                <a:solidFill>
                  <a:srgbClr val="000000"/>
                </a:solidFill>
              </a:rPr>
              <a:t>Probably boundary temperatures! But, how?  </a:t>
            </a:r>
            <a:endParaRPr lang="en-US" sz="2800" dirty="0">
              <a:solidFill>
                <a:srgbClr val="000000"/>
              </a:solidFill>
            </a:endParaRPr>
          </a:p>
        </p:txBody>
      </p:sp>
      <p:sp>
        <p:nvSpPr>
          <p:cNvPr id="6" name="TextBox 5"/>
          <p:cNvSpPr txBox="1"/>
          <p:nvPr/>
        </p:nvSpPr>
        <p:spPr>
          <a:xfrm>
            <a:off x="304800" y="4047059"/>
            <a:ext cx="6502400" cy="2246769"/>
          </a:xfrm>
          <a:prstGeom prst="rect">
            <a:avLst/>
          </a:prstGeom>
          <a:noFill/>
        </p:spPr>
        <p:txBody>
          <a:bodyPr wrap="square" rtlCol="0">
            <a:spAutoFit/>
          </a:bodyPr>
          <a:lstStyle/>
          <a:p>
            <a:pPr marL="514350" indent="-514350">
              <a:buFontTx/>
              <a:buAutoNum type="alphaUcParenR"/>
            </a:pPr>
            <a:r>
              <a:rPr lang="en-US" sz="2800" dirty="0" smtClean="0">
                <a:solidFill>
                  <a:srgbClr val="000000"/>
                </a:solidFill>
              </a:rPr>
              <a:t>H  ~ (T</a:t>
            </a:r>
            <a:r>
              <a:rPr lang="en-US" sz="2800" baseline="-25000" dirty="0" smtClean="0">
                <a:solidFill>
                  <a:srgbClr val="000000"/>
                </a:solidFill>
              </a:rPr>
              <a:t>H</a:t>
            </a:r>
            <a:r>
              <a:rPr lang="en-US" sz="2800" dirty="0" smtClean="0">
                <a:solidFill>
                  <a:srgbClr val="000000"/>
                </a:solidFill>
              </a:rPr>
              <a:t>+T</a:t>
            </a:r>
            <a:r>
              <a:rPr lang="en-US" sz="2800" baseline="-25000" dirty="0" smtClean="0">
                <a:solidFill>
                  <a:srgbClr val="000000"/>
                </a:solidFill>
              </a:rPr>
              <a:t>C</a:t>
            </a:r>
            <a:r>
              <a:rPr lang="en-US" sz="2800" dirty="0" smtClean="0">
                <a:solidFill>
                  <a:srgbClr val="000000"/>
                </a:solidFill>
              </a:rPr>
              <a:t>)/2</a:t>
            </a:r>
          </a:p>
          <a:p>
            <a:pPr marL="514350" indent="-514350">
              <a:buFontTx/>
              <a:buAutoNum type="alphaUcParenR"/>
            </a:pPr>
            <a:r>
              <a:rPr lang="en-US" sz="2800" dirty="0" smtClean="0">
                <a:solidFill>
                  <a:srgbClr val="000000"/>
                </a:solidFill>
              </a:rPr>
              <a:t>H ~  T</a:t>
            </a:r>
            <a:r>
              <a:rPr lang="en-US" sz="2800" baseline="-25000" dirty="0" smtClean="0">
                <a:solidFill>
                  <a:srgbClr val="000000"/>
                </a:solidFill>
              </a:rPr>
              <a:t>H </a:t>
            </a:r>
            <a:r>
              <a:rPr lang="en-US" sz="2800" dirty="0" smtClean="0">
                <a:solidFill>
                  <a:srgbClr val="000000"/>
                </a:solidFill>
              </a:rPr>
              <a:t>- T</a:t>
            </a:r>
            <a:r>
              <a:rPr lang="en-US" sz="2800" baseline="-25000" dirty="0" smtClean="0">
                <a:solidFill>
                  <a:srgbClr val="000000"/>
                </a:solidFill>
              </a:rPr>
              <a:t>C  </a:t>
            </a:r>
            <a:r>
              <a:rPr lang="en-US" sz="2800" dirty="0" smtClean="0">
                <a:solidFill>
                  <a:srgbClr val="000000"/>
                </a:solidFill>
              </a:rPr>
              <a:t>(=ΔT) </a:t>
            </a:r>
          </a:p>
          <a:p>
            <a:pPr marL="514350" indent="-514350">
              <a:buFontTx/>
              <a:buAutoNum type="alphaUcParenR"/>
            </a:pPr>
            <a:r>
              <a:rPr lang="en-US" sz="2800" dirty="0" smtClean="0">
                <a:solidFill>
                  <a:srgbClr val="000000"/>
                </a:solidFill>
              </a:rPr>
              <a:t>Both but not in such a simple way!</a:t>
            </a:r>
          </a:p>
          <a:p>
            <a:pPr marL="514350" indent="-514350">
              <a:buFontTx/>
              <a:buAutoNum type="alphaUcParenR"/>
            </a:pPr>
            <a:r>
              <a:rPr lang="en-US" sz="2800" dirty="0" smtClean="0">
                <a:solidFill>
                  <a:srgbClr val="000000"/>
                </a:solidFill>
              </a:rPr>
              <a:t>Neither/??? </a:t>
            </a:r>
          </a:p>
          <a:p>
            <a:pPr marL="514350" indent="-514350">
              <a:buFontTx/>
              <a:buAutoNum type="alphaUcParenR"/>
            </a:pPr>
            <a:endParaRPr lang="en-US" sz="2800" dirty="0">
              <a:solidFill>
                <a:srgbClr val="000000"/>
              </a:solidFill>
            </a:endParaRPr>
          </a:p>
        </p:txBody>
      </p:sp>
    </p:spTree>
    <p:extLst>
      <p:ext uri="{BB962C8B-B14F-4D97-AF65-F5344CB8AC3E}">
        <p14:creationId xmlns:p14="http://schemas.microsoft.com/office/powerpoint/2010/main" val="60437286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53</a:t>
            </a:fld>
            <a:endParaRPr lang="en-US">
              <a:solidFill>
                <a:srgbClr val="000000"/>
              </a:solidFill>
            </a:endParaRPr>
          </a:p>
        </p:txBody>
      </p:sp>
      <p:sp>
        <p:nvSpPr>
          <p:cNvPr id="3" name="Can 2"/>
          <p:cNvSpPr/>
          <p:nvPr/>
        </p:nvSpPr>
        <p:spPr bwMode="auto">
          <a:xfrm rot="16200000">
            <a:off x="6536267" y="1879574"/>
            <a:ext cx="1100667" cy="2048933"/>
          </a:xfrm>
          <a:prstGeom prst="can">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10" name="Rectangle 9"/>
          <p:cNvSpPr/>
          <p:nvPr/>
        </p:nvSpPr>
        <p:spPr bwMode="auto">
          <a:xfrm>
            <a:off x="5249323" y="1947307"/>
            <a:ext cx="795867" cy="2201333"/>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11" name="TextBox 10"/>
          <p:cNvSpPr txBox="1"/>
          <p:nvPr/>
        </p:nvSpPr>
        <p:spPr>
          <a:xfrm>
            <a:off x="5384788" y="2624640"/>
            <a:ext cx="576875" cy="523220"/>
          </a:xfrm>
          <a:prstGeom prst="rect">
            <a:avLst/>
          </a:prstGeom>
          <a:solidFill>
            <a:schemeClr val="bg1"/>
          </a:solidFill>
        </p:spPr>
        <p:txBody>
          <a:bodyPr wrap="none" rtlCol="0">
            <a:spAutoFit/>
          </a:bodyPr>
          <a:lstStyle/>
          <a:p>
            <a:r>
              <a:rPr lang="en-US" sz="2800" dirty="0" smtClean="0">
                <a:solidFill>
                  <a:srgbClr val="000000"/>
                </a:solidFill>
              </a:rPr>
              <a:t>T</a:t>
            </a:r>
            <a:r>
              <a:rPr lang="en-US" sz="2800" baseline="-25000" dirty="0" smtClean="0">
                <a:solidFill>
                  <a:srgbClr val="000000"/>
                </a:solidFill>
              </a:rPr>
              <a:t>H</a:t>
            </a:r>
            <a:r>
              <a:rPr lang="en-US" sz="2800" dirty="0" smtClean="0">
                <a:solidFill>
                  <a:srgbClr val="000000"/>
                </a:solidFill>
              </a:rPr>
              <a:t>                </a:t>
            </a:r>
            <a:endParaRPr lang="en-US" sz="2800" dirty="0">
              <a:solidFill>
                <a:srgbClr val="000000"/>
              </a:solidFill>
            </a:endParaRPr>
          </a:p>
        </p:txBody>
      </p:sp>
      <p:sp>
        <p:nvSpPr>
          <p:cNvPr id="12" name="Rectangle 11"/>
          <p:cNvSpPr/>
          <p:nvPr/>
        </p:nvSpPr>
        <p:spPr bwMode="auto">
          <a:xfrm>
            <a:off x="8144929" y="1964240"/>
            <a:ext cx="795867" cy="2201333"/>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13" name="TextBox 12"/>
          <p:cNvSpPr txBox="1"/>
          <p:nvPr/>
        </p:nvSpPr>
        <p:spPr>
          <a:xfrm>
            <a:off x="8263461" y="2641573"/>
            <a:ext cx="582211" cy="523220"/>
          </a:xfrm>
          <a:prstGeom prst="rect">
            <a:avLst/>
          </a:prstGeom>
          <a:solidFill>
            <a:schemeClr val="bg1"/>
          </a:solidFill>
        </p:spPr>
        <p:txBody>
          <a:bodyPr wrap="none" rtlCol="0">
            <a:spAutoFit/>
          </a:bodyPr>
          <a:lstStyle/>
          <a:p>
            <a:r>
              <a:rPr lang="en-US" sz="2800" dirty="0" smtClean="0">
                <a:solidFill>
                  <a:srgbClr val="000000"/>
                </a:solidFill>
              </a:rPr>
              <a:t>T</a:t>
            </a:r>
            <a:r>
              <a:rPr lang="en-US" sz="2800" baseline="-25000" dirty="0">
                <a:solidFill>
                  <a:srgbClr val="000000"/>
                </a:solidFill>
              </a:rPr>
              <a:t>C</a:t>
            </a:r>
            <a:r>
              <a:rPr lang="en-US" sz="2800" dirty="0" smtClean="0">
                <a:solidFill>
                  <a:srgbClr val="000000"/>
                </a:solidFill>
              </a:rPr>
              <a:t>                </a:t>
            </a:r>
            <a:endParaRPr lang="en-US" sz="2800" dirty="0">
              <a:solidFill>
                <a:srgbClr val="000000"/>
              </a:solidFill>
            </a:endParaRPr>
          </a:p>
        </p:txBody>
      </p:sp>
      <p:sp>
        <p:nvSpPr>
          <p:cNvPr id="18" name="Rectangle 17"/>
          <p:cNvSpPr/>
          <p:nvPr/>
        </p:nvSpPr>
        <p:spPr>
          <a:xfrm>
            <a:off x="474124" y="71922"/>
            <a:ext cx="8602133" cy="461665"/>
          </a:xfrm>
          <a:prstGeom prst="rect">
            <a:avLst/>
          </a:prstGeom>
        </p:spPr>
        <p:txBody>
          <a:bodyPr wrap="square">
            <a:spAutoFit/>
          </a:bodyPr>
          <a:lstStyle/>
          <a:p>
            <a:r>
              <a:rPr lang="en-US" dirty="0" smtClean="0">
                <a:solidFill>
                  <a:srgbClr val="000000"/>
                </a:solidFill>
              </a:rPr>
              <a:t>H(</a:t>
            </a:r>
            <a:r>
              <a:rPr lang="en-US" dirty="0" err="1" smtClean="0">
                <a:solidFill>
                  <a:srgbClr val="000000"/>
                </a:solidFill>
              </a:rPr>
              <a:t>x,t</a:t>
            </a:r>
            <a:r>
              <a:rPr lang="en-US" dirty="0" smtClean="0">
                <a:solidFill>
                  <a:srgbClr val="000000"/>
                </a:solidFill>
              </a:rPr>
              <a:t>) =  Joules</a:t>
            </a:r>
            <a:r>
              <a:rPr lang="en-US" dirty="0">
                <a:solidFill>
                  <a:srgbClr val="000000"/>
                </a:solidFill>
              </a:rPr>
              <a:t>/sec (</a:t>
            </a:r>
            <a:r>
              <a:rPr lang="en-US" dirty="0" smtClean="0">
                <a:solidFill>
                  <a:srgbClr val="000000"/>
                </a:solidFill>
              </a:rPr>
              <a:t>of </a:t>
            </a:r>
            <a:r>
              <a:rPr lang="en-US" dirty="0">
                <a:solidFill>
                  <a:srgbClr val="000000"/>
                </a:solidFill>
              </a:rPr>
              <a:t>thermal </a:t>
            </a:r>
            <a:r>
              <a:rPr lang="en-US" dirty="0" smtClean="0">
                <a:solidFill>
                  <a:srgbClr val="000000"/>
                </a:solidFill>
              </a:rPr>
              <a:t>energy) </a:t>
            </a:r>
            <a:r>
              <a:rPr lang="en-US" dirty="0">
                <a:solidFill>
                  <a:srgbClr val="000000"/>
                </a:solidFill>
              </a:rPr>
              <a:t>passing to the </a:t>
            </a:r>
            <a:r>
              <a:rPr lang="en-US" dirty="0" smtClean="0">
                <a:solidFill>
                  <a:srgbClr val="000000"/>
                </a:solidFill>
              </a:rPr>
              <a:t>right</a:t>
            </a:r>
            <a:endParaRPr lang="en-US" dirty="0">
              <a:solidFill>
                <a:srgbClr val="000000"/>
              </a:solidFill>
            </a:endParaRPr>
          </a:p>
        </p:txBody>
      </p:sp>
      <p:sp>
        <p:nvSpPr>
          <p:cNvPr id="4" name="TextBox 3"/>
          <p:cNvSpPr txBox="1"/>
          <p:nvPr/>
        </p:nvSpPr>
        <p:spPr>
          <a:xfrm>
            <a:off x="355600" y="711199"/>
            <a:ext cx="4875228" cy="954107"/>
          </a:xfrm>
          <a:prstGeom prst="rect">
            <a:avLst/>
          </a:prstGeom>
          <a:noFill/>
        </p:spPr>
        <p:txBody>
          <a:bodyPr wrap="none" rtlCol="0">
            <a:spAutoFit/>
          </a:bodyPr>
          <a:lstStyle/>
          <a:p>
            <a:r>
              <a:rPr lang="en-US" sz="2800" dirty="0" smtClean="0">
                <a:solidFill>
                  <a:srgbClr val="000000"/>
                </a:solidFill>
              </a:rPr>
              <a:t>What does H(</a:t>
            </a:r>
            <a:r>
              <a:rPr lang="en-US" sz="2800" dirty="0" err="1" smtClean="0">
                <a:solidFill>
                  <a:srgbClr val="000000"/>
                </a:solidFill>
              </a:rPr>
              <a:t>x,t</a:t>
            </a:r>
            <a:r>
              <a:rPr lang="en-US" sz="2800" dirty="0" smtClean="0">
                <a:solidFill>
                  <a:srgbClr val="000000"/>
                </a:solidFill>
              </a:rPr>
              <a:t>) depend on?  </a:t>
            </a:r>
          </a:p>
          <a:p>
            <a:r>
              <a:rPr lang="en-US" sz="2800" dirty="0">
                <a:solidFill>
                  <a:srgbClr val="000000"/>
                </a:solidFill>
              </a:rPr>
              <a:t>Perhaps </a:t>
            </a:r>
            <a:r>
              <a:rPr lang="en-US" sz="2800" dirty="0" err="1" smtClean="0">
                <a:solidFill>
                  <a:srgbClr val="000000"/>
                </a:solidFill>
              </a:rPr>
              <a:t>Δx</a:t>
            </a:r>
            <a:r>
              <a:rPr lang="en-US" sz="2800" dirty="0" smtClean="0">
                <a:solidFill>
                  <a:srgbClr val="000000"/>
                </a:solidFill>
              </a:rPr>
              <a:t>?  But, how?  </a:t>
            </a:r>
            <a:endParaRPr lang="en-US" sz="2800" dirty="0">
              <a:solidFill>
                <a:srgbClr val="000000"/>
              </a:solidFill>
            </a:endParaRPr>
          </a:p>
        </p:txBody>
      </p:sp>
      <p:sp>
        <p:nvSpPr>
          <p:cNvPr id="6" name="TextBox 5"/>
          <p:cNvSpPr txBox="1"/>
          <p:nvPr/>
        </p:nvSpPr>
        <p:spPr>
          <a:xfrm>
            <a:off x="304799" y="4047059"/>
            <a:ext cx="7992533" cy="2246769"/>
          </a:xfrm>
          <a:prstGeom prst="rect">
            <a:avLst/>
          </a:prstGeom>
          <a:noFill/>
        </p:spPr>
        <p:txBody>
          <a:bodyPr wrap="square" rtlCol="0">
            <a:spAutoFit/>
          </a:bodyPr>
          <a:lstStyle/>
          <a:p>
            <a:pPr marL="514350" indent="-514350">
              <a:buFontTx/>
              <a:buAutoNum type="alphaUcParenR"/>
            </a:pPr>
            <a:r>
              <a:rPr lang="en-US" sz="2800" dirty="0" smtClean="0">
                <a:solidFill>
                  <a:srgbClr val="000000"/>
                </a:solidFill>
              </a:rPr>
              <a:t>H  </a:t>
            </a:r>
            <a:r>
              <a:rPr lang="en-US" sz="2800" dirty="0">
                <a:solidFill>
                  <a:srgbClr val="000000"/>
                </a:solidFill>
              </a:rPr>
              <a:t>~ </a:t>
            </a:r>
            <a:r>
              <a:rPr lang="en-US" sz="2800" dirty="0" smtClean="0">
                <a:solidFill>
                  <a:srgbClr val="000000"/>
                </a:solidFill>
              </a:rPr>
              <a:t>ΔT </a:t>
            </a:r>
            <a:r>
              <a:rPr lang="en-US" sz="2800" dirty="0" err="1" smtClean="0">
                <a:solidFill>
                  <a:srgbClr val="000000"/>
                </a:solidFill>
              </a:rPr>
              <a:t>Δx</a:t>
            </a:r>
            <a:endParaRPr lang="en-US" sz="2800" dirty="0" smtClean="0">
              <a:solidFill>
                <a:srgbClr val="000000"/>
              </a:solidFill>
            </a:endParaRPr>
          </a:p>
          <a:p>
            <a:pPr marL="514350" indent="-514350">
              <a:buFontTx/>
              <a:buAutoNum type="alphaUcParenR"/>
            </a:pPr>
            <a:r>
              <a:rPr lang="en-US" sz="2800" dirty="0" smtClean="0">
                <a:solidFill>
                  <a:srgbClr val="000000"/>
                </a:solidFill>
              </a:rPr>
              <a:t>H ~  ΔT/</a:t>
            </a:r>
            <a:r>
              <a:rPr lang="en-US" sz="2800" dirty="0" err="1" smtClean="0">
                <a:solidFill>
                  <a:srgbClr val="000000"/>
                </a:solidFill>
              </a:rPr>
              <a:t>Δx</a:t>
            </a:r>
            <a:endParaRPr lang="en-US" sz="2800" dirty="0">
              <a:solidFill>
                <a:srgbClr val="000000"/>
              </a:solidFill>
            </a:endParaRPr>
          </a:p>
          <a:p>
            <a:pPr marL="514350" indent="-514350">
              <a:buFontTx/>
              <a:buAutoNum type="alphaUcParenR"/>
            </a:pPr>
            <a:r>
              <a:rPr lang="en-US" sz="2800" dirty="0" smtClean="0">
                <a:solidFill>
                  <a:srgbClr val="000000"/>
                </a:solidFill>
              </a:rPr>
              <a:t>Might be more complicated, nonlinear? </a:t>
            </a:r>
          </a:p>
          <a:p>
            <a:pPr marL="514350" indent="-514350">
              <a:buFontTx/>
              <a:buAutoNum type="alphaUcParenR"/>
            </a:pPr>
            <a:r>
              <a:rPr lang="en-US" sz="2800" dirty="0" smtClean="0">
                <a:solidFill>
                  <a:srgbClr val="000000"/>
                </a:solidFill>
              </a:rPr>
              <a:t>I don’t think it should depend on </a:t>
            </a:r>
            <a:r>
              <a:rPr lang="en-US" sz="2800" dirty="0" err="1" smtClean="0">
                <a:solidFill>
                  <a:srgbClr val="000000"/>
                </a:solidFill>
              </a:rPr>
              <a:t>Δx</a:t>
            </a:r>
            <a:r>
              <a:rPr lang="en-US" sz="2800" dirty="0" smtClean="0">
                <a:solidFill>
                  <a:srgbClr val="000000"/>
                </a:solidFill>
              </a:rPr>
              <a:t>.</a:t>
            </a:r>
          </a:p>
          <a:p>
            <a:pPr marL="514350" indent="-514350">
              <a:buFontTx/>
              <a:buAutoNum type="alphaUcParenR"/>
            </a:pPr>
            <a:endParaRPr lang="en-US" sz="2800" dirty="0">
              <a:solidFill>
                <a:srgbClr val="000000"/>
              </a:solidFill>
            </a:endParaRPr>
          </a:p>
        </p:txBody>
      </p:sp>
      <p:cxnSp>
        <p:nvCxnSpPr>
          <p:cNvPr id="14" name="Straight Arrow Connector 13"/>
          <p:cNvCxnSpPr/>
          <p:nvPr/>
        </p:nvCxnSpPr>
        <p:spPr bwMode="auto">
          <a:xfrm>
            <a:off x="6468534" y="2844774"/>
            <a:ext cx="1507067" cy="1588"/>
          </a:xfrm>
          <a:prstGeom prst="straightConnector1">
            <a:avLst/>
          </a:prstGeom>
          <a:noFill/>
          <a:ln w="12700" cap="flat" cmpd="sng" algn="ctr">
            <a:solidFill>
              <a:schemeClr val="tx1"/>
            </a:solidFill>
            <a:prstDash val="solid"/>
            <a:round/>
            <a:headEnd type="arrow"/>
            <a:tailEnd type="arrow"/>
          </a:ln>
          <a:effectLst/>
        </p:spPr>
      </p:cxnSp>
      <p:sp>
        <p:nvSpPr>
          <p:cNvPr id="15" name="TextBox 14"/>
          <p:cNvSpPr txBox="1"/>
          <p:nvPr/>
        </p:nvSpPr>
        <p:spPr>
          <a:xfrm>
            <a:off x="6925734" y="2539974"/>
            <a:ext cx="569387" cy="523220"/>
          </a:xfrm>
          <a:prstGeom prst="rect">
            <a:avLst/>
          </a:prstGeom>
          <a:solidFill>
            <a:schemeClr val="bg1"/>
          </a:solidFill>
        </p:spPr>
        <p:txBody>
          <a:bodyPr wrap="none" rtlCol="0">
            <a:spAutoFit/>
          </a:bodyPr>
          <a:lstStyle/>
          <a:p>
            <a:r>
              <a:rPr lang="en-US" sz="2800">
                <a:solidFill>
                  <a:srgbClr val="000000"/>
                </a:solidFill>
              </a:rPr>
              <a:t>dx                </a:t>
            </a:r>
          </a:p>
        </p:txBody>
      </p:sp>
    </p:spTree>
    <p:extLst>
      <p:ext uri="{BB962C8B-B14F-4D97-AF65-F5344CB8AC3E}">
        <p14:creationId xmlns:p14="http://schemas.microsoft.com/office/powerpoint/2010/main" val="41600420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54</a:t>
            </a:fld>
            <a:endParaRPr lang="en-US">
              <a:solidFill>
                <a:srgbClr val="000000"/>
              </a:solidFill>
            </a:endParaRPr>
          </a:p>
        </p:txBody>
      </p:sp>
      <p:sp>
        <p:nvSpPr>
          <p:cNvPr id="3" name="Can 2"/>
          <p:cNvSpPr/>
          <p:nvPr/>
        </p:nvSpPr>
        <p:spPr bwMode="auto">
          <a:xfrm rot="16200000">
            <a:off x="6536267" y="1879574"/>
            <a:ext cx="1100667" cy="2048933"/>
          </a:xfrm>
          <a:prstGeom prst="can">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4" name="TextBox 3"/>
          <p:cNvSpPr txBox="1"/>
          <p:nvPr/>
        </p:nvSpPr>
        <p:spPr>
          <a:xfrm>
            <a:off x="5994400" y="3437441"/>
            <a:ext cx="364202" cy="523220"/>
          </a:xfrm>
          <a:prstGeom prst="rect">
            <a:avLst/>
          </a:prstGeom>
          <a:noFill/>
        </p:spPr>
        <p:txBody>
          <a:bodyPr wrap="none" rtlCol="0">
            <a:spAutoFit/>
          </a:bodyPr>
          <a:lstStyle/>
          <a:p>
            <a:r>
              <a:rPr lang="en-US" sz="2800">
                <a:solidFill>
                  <a:srgbClr val="000000"/>
                </a:solidFill>
              </a:rPr>
              <a:t>x                </a:t>
            </a:r>
          </a:p>
        </p:txBody>
      </p:sp>
      <p:cxnSp>
        <p:nvCxnSpPr>
          <p:cNvPr id="5" name="Straight Arrow Connector 4"/>
          <p:cNvCxnSpPr/>
          <p:nvPr/>
        </p:nvCxnSpPr>
        <p:spPr bwMode="auto">
          <a:xfrm>
            <a:off x="6468534" y="2844774"/>
            <a:ext cx="1507067" cy="1588"/>
          </a:xfrm>
          <a:prstGeom prst="straightConnector1">
            <a:avLst/>
          </a:prstGeom>
          <a:noFill/>
          <a:ln w="12700" cap="flat" cmpd="sng" algn="ctr">
            <a:solidFill>
              <a:schemeClr val="tx1"/>
            </a:solidFill>
            <a:prstDash val="solid"/>
            <a:round/>
            <a:headEnd type="arrow"/>
            <a:tailEnd type="arrow"/>
          </a:ln>
          <a:effectLst/>
        </p:spPr>
      </p:cxnSp>
      <p:sp>
        <p:nvSpPr>
          <p:cNvPr id="6" name="TextBox 5"/>
          <p:cNvSpPr txBox="1"/>
          <p:nvPr/>
        </p:nvSpPr>
        <p:spPr>
          <a:xfrm>
            <a:off x="6925734" y="2539974"/>
            <a:ext cx="569387" cy="523220"/>
          </a:xfrm>
          <a:prstGeom prst="rect">
            <a:avLst/>
          </a:prstGeom>
          <a:solidFill>
            <a:schemeClr val="bg1"/>
          </a:solidFill>
        </p:spPr>
        <p:txBody>
          <a:bodyPr wrap="none" rtlCol="0">
            <a:spAutoFit/>
          </a:bodyPr>
          <a:lstStyle/>
          <a:p>
            <a:r>
              <a:rPr lang="en-US" sz="2800">
                <a:solidFill>
                  <a:srgbClr val="000000"/>
                </a:solidFill>
              </a:rPr>
              <a:t>dx                </a:t>
            </a:r>
          </a:p>
        </p:txBody>
      </p:sp>
      <p:sp>
        <p:nvSpPr>
          <p:cNvPr id="7" name="TextBox 6"/>
          <p:cNvSpPr txBox="1"/>
          <p:nvPr/>
        </p:nvSpPr>
        <p:spPr>
          <a:xfrm>
            <a:off x="6349999" y="1794905"/>
            <a:ext cx="428322" cy="523220"/>
          </a:xfrm>
          <a:prstGeom prst="rect">
            <a:avLst/>
          </a:prstGeom>
          <a:noFill/>
        </p:spPr>
        <p:txBody>
          <a:bodyPr wrap="none" rtlCol="0">
            <a:spAutoFit/>
          </a:bodyPr>
          <a:lstStyle/>
          <a:p>
            <a:r>
              <a:rPr lang="en-US" sz="2800" dirty="0">
                <a:solidFill>
                  <a:srgbClr val="000000"/>
                </a:solidFill>
              </a:rPr>
              <a:t>A                </a:t>
            </a:r>
          </a:p>
        </p:txBody>
      </p:sp>
      <p:cxnSp>
        <p:nvCxnSpPr>
          <p:cNvPr id="8" name="Curved Connector 7"/>
          <p:cNvCxnSpPr>
            <a:stCxn id="7" idx="2"/>
          </p:cNvCxnSpPr>
          <p:nvPr/>
        </p:nvCxnSpPr>
        <p:spPr bwMode="auto">
          <a:xfrm rot="5400000">
            <a:off x="6210691" y="2321968"/>
            <a:ext cx="357313" cy="349627"/>
          </a:xfrm>
          <a:prstGeom prst="curvedConnector3">
            <a:avLst>
              <a:gd name="adj1" fmla="val 50000"/>
            </a:avLst>
          </a:prstGeom>
          <a:noFill/>
          <a:ln w="12700" cap="flat" cmpd="sng" algn="ctr">
            <a:solidFill>
              <a:schemeClr val="tx1"/>
            </a:solidFill>
            <a:prstDash val="solid"/>
            <a:round/>
            <a:headEnd type="none" w="med" len="med"/>
            <a:tailEnd type="arrow"/>
          </a:ln>
          <a:effectLst/>
        </p:spPr>
      </p:cxnSp>
      <p:sp>
        <p:nvSpPr>
          <p:cNvPr id="10" name="Rectangle 9"/>
          <p:cNvSpPr/>
          <p:nvPr/>
        </p:nvSpPr>
        <p:spPr bwMode="auto">
          <a:xfrm>
            <a:off x="5249323" y="1947307"/>
            <a:ext cx="795867" cy="2201333"/>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11" name="TextBox 10"/>
          <p:cNvSpPr txBox="1"/>
          <p:nvPr/>
        </p:nvSpPr>
        <p:spPr>
          <a:xfrm>
            <a:off x="5384788" y="2624640"/>
            <a:ext cx="576875" cy="523220"/>
          </a:xfrm>
          <a:prstGeom prst="rect">
            <a:avLst/>
          </a:prstGeom>
          <a:solidFill>
            <a:schemeClr val="bg1"/>
          </a:solidFill>
        </p:spPr>
        <p:txBody>
          <a:bodyPr wrap="none" rtlCol="0">
            <a:spAutoFit/>
          </a:bodyPr>
          <a:lstStyle/>
          <a:p>
            <a:r>
              <a:rPr lang="en-US" sz="2800" dirty="0" smtClean="0">
                <a:solidFill>
                  <a:srgbClr val="000000"/>
                </a:solidFill>
              </a:rPr>
              <a:t>T</a:t>
            </a:r>
            <a:r>
              <a:rPr lang="en-US" sz="2800" baseline="-25000" dirty="0" smtClean="0">
                <a:solidFill>
                  <a:srgbClr val="000000"/>
                </a:solidFill>
              </a:rPr>
              <a:t>H</a:t>
            </a:r>
            <a:r>
              <a:rPr lang="en-US" sz="2800" dirty="0" smtClean="0">
                <a:solidFill>
                  <a:srgbClr val="000000"/>
                </a:solidFill>
              </a:rPr>
              <a:t>                </a:t>
            </a:r>
            <a:endParaRPr lang="en-US" sz="2800" dirty="0">
              <a:solidFill>
                <a:srgbClr val="000000"/>
              </a:solidFill>
            </a:endParaRPr>
          </a:p>
        </p:txBody>
      </p:sp>
      <p:sp>
        <p:nvSpPr>
          <p:cNvPr id="12" name="Rectangle 11"/>
          <p:cNvSpPr/>
          <p:nvPr/>
        </p:nvSpPr>
        <p:spPr bwMode="auto">
          <a:xfrm>
            <a:off x="8144929" y="1964240"/>
            <a:ext cx="795867" cy="2201333"/>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13" name="TextBox 12"/>
          <p:cNvSpPr txBox="1"/>
          <p:nvPr/>
        </p:nvSpPr>
        <p:spPr>
          <a:xfrm>
            <a:off x="8263461" y="2641573"/>
            <a:ext cx="582211" cy="523220"/>
          </a:xfrm>
          <a:prstGeom prst="rect">
            <a:avLst/>
          </a:prstGeom>
          <a:solidFill>
            <a:schemeClr val="bg1"/>
          </a:solidFill>
        </p:spPr>
        <p:txBody>
          <a:bodyPr wrap="none" rtlCol="0">
            <a:spAutoFit/>
          </a:bodyPr>
          <a:lstStyle/>
          <a:p>
            <a:r>
              <a:rPr lang="en-US" sz="2800" dirty="0" smtClean="0">
                <a:solidFill>
                  <a:srgbClr val="000000"/>
                </a:solidFill>
              </a:rPr>
              <a:t>T</a:t>
            </a:r>
            <a:r>
              <a:rPr lang="en-US" sz="2800" baseline="-25000" dirty="0">
                <a:solidFill>
                  <a:srgbClr val="000000"/>
                </a:solidFill>
              </a:rPr>
              <a:t>C</a:t>
            </a:r>
            <a:r>
              <a:rPr lang="en-US" sz="2800" dirty="0" smtClean="0">
                <a:solidFill>
                  <a:srgbClr val="000000"/>
                </a:solidFill>
              </a:rPr>
              <a:t>                </a:t>
            </a:r>
            <a:endParaRPr lang="en-US" sz="2800" dirty="0">
              <a:solidFill>
                <a:srgbClr val="000000"/>
              </a:solidFill>
            </a:endParaRPr>
          </a:p>
        </p:txBody>
      </p:sp>
      <p:sp>
        <p:nvSpPr>
          <p:cNvPr id="18" name="Rectangle 17"/>
          <p:cNvSpPr/>
          <p:nvPr/>
        </p:nvSpPr>
        <p:spPr>
          <a:xfrm>
            <a:off x="474124" y="122721"/>
            <a:ext cx="8602133" cy="461665"/>
          </a:xfrm>
          <a:prstGeom prst="rect">
            <a:avLst/>
          </a:prstGeom>
        </p:spPr>
        <p:txBody>
          <a:bodyPr wrap="square">
            <a:spAutoFit/>
          </a:bodyPr>
          <a:lstStyle/>
          <a:p>
            <a:r>
              <a:rPr lang="en-US" dirty="0" smtClean="0">
                <a:solidFill>
                  <a:srgbClr val="000000"/>
                </a:solidFill>
              </a:rPr>
              <a:t>H(</a:t>
            </a:r>
            <a:r>
              <a:rPr lang="en-US" dirty="0" err="1" smtClean="0">
                <a:solidFill>
                  <a:srgbClr val="000000"/>
                </a:solidFill>
              </a:rPr>
              <a:t>x,t</a:t>
            </a:r>
            <a:r>
              <a:rPr lang="en-US" dirty="0" smtClean="0">
                <a:solidFill>
                  <a:srgbClr val="000000"/>
                </a:solidFill>
              </a:rPr>
              <a:t>) =  Joules</a:t>
            </a:r>
            <a:r>
              <a:rPr lang="en-US" dirty="0">
                <a:solidFill>
                  <a:srgbClr val="000000"/>
                </a:solidFill>
              </a:rPr>
              <a:t>/sec (</a:t>
            </a:r>
            <a:r>
              <a:rPr lang="en-US" dirty="0" smtClean="0">
                <a:solidFill>
                  <a:srgbClr val="000000"/>
                </a:solidFill>
              </a:rPr>
              <a:t>of </a:t>
            </a:r>
            <a:r>
              <a:rPr lang="en-US" dirty="0">
                <a:solidFill>
                  <a:srgbClr val="000000"/>
                </a:solidFill>
              </a:rPr>
              <a:t>thermal </a:t>
            </a:r>
            <a:r>
              <a:rPr lang="en-US" dirty="0" smtClean="0">
                <a:solidFill>
                  <a:srgbClr val="000000"/>
                </a:solidFill>
              </a:rPr>
              <a:t>energy) </a:t>
            </a:r>
            <a:r>
              <a:rPr lang="en-US" dirty="0">
                <a:solidFill>
                  <a:srgbClr val="000000"/>
                </a:solidFill>
              </a:rPr>
              <a:t>passing to the </a:t>
            </a:r>
            <a:r>
              <a:rPr lang="en-US" dirty="0" smtClean="0">
                <a:solidFill>
                  <a:srgbClr val="000000"/>
                </a:solidFill>
              </a:rPr>
              <a:t>right</a:t>
            </a:r>
            <a:endParaRPr lang="en-US" dirty="0">
              <a:solidFill>
                <a:srgbClr val="000000"/>
              </a:solidFill>
            </a:endParaRPr>
          </a:p>
        </p:txBody>
      </p:sp>
      <p:sp>
        <p:nvSpPr>
          <p:cNvPr id="20" name="TextBox 19"/>
          <p:cNvSpPr txBox="1"/>
          <p:nvPr/>
        </p:nvSpPr>
        <p:spPr>
          <a:xfrm>
            <a:off x="355600" y="711199"/>
            <a:ext cx="4875228" cy="954107"/>
          </a:xfrm>
          <a:prstGeom prst="rect">
            <a:avLst/>
          </a:prstGeom>
          <a:noFill/>
        </p:spPr>
        <p:txBody>
          <a:bodyPr wrap="none" rtlCol="0">
            <a:spAutoFit/>
          </a:bodyPr>
          <a:lstStyle/>
          <a:p>
            <a:r>
              <a:rPr lang="en-US" sz="2800" dirty="0" smtClean="0">
                <a:solidFill>
                  <a:srgbClr val="000000"/>
                </a:solidFill>
              </a:rPr>
              <a:t>What does H(</a:t>
            </a:r>
            <a:r>
              <a:rPr lang="en-US" sz="2800" dirty="0" err="1" smtClean="0">
                <a:solidFill>
                  <a:srgbClr val="000000"/>
                </a:solidFill>
              </a:rPr>
              <a:t>x,t</a:t>
            </a:r>
            <a:r>
              <a:rPr lang="en-US" sz="2800" dirty="0" smtClean="0">
                <a:solidFill>
                  <a:srgbClr val="000000"/>
                </a:solidFill>
              </a:rPr>
              <a:t>) depend on?  </a:t>
            </a:r>
          </a:p>
          <a:p>
            <a:r>
              <a:rPr lang="en-US" sz="2800" dirty="0" smtClean="0">
                <a:solidFill>
                  <a:srgbClr val="000000"/>
                </a:solidFill>
              </a:rPr>
              <a:t>We have concluded (so far) </a:t>
            </a:r>
            <a:endParaRPr lang="en-US" sz="2800" dirty="0">
              <a:solidFill>
                <a:srgbClr val="000000"/>
              </a:solidFill>
            </a:endParaRPr>
          </a:p>
        </p:txBody>
      </p:sp>
      <p:graphicFrame>
        <p:nvGraphicFramePr>
          <p:cNvPr id="21" name="Object 2"/>
          <p:cNvGraphicFramePr>
            <a:graphicFrameLocks noChangeAspect="1"/>
          </p:cNvGraphicFramePr>
          <p:nvPr>
            <p:extLst>
              <p:ext uri="{D42A27DB-BD31-4B8C-83A1-F6EECF244321}">
                <p14:modId xmlns:p14="http://schemas.microsoft.com/office/powerpoint/2010/main" val="2887548414"/>
              </p:ext>
            </p:extLst>
          </p:nvPr>
        </p:nvGraphicFramePr>
        <p:xfrm>
          <a:off x="573088" y="1825625"/>
          <a:ext cx="3127375" cy="1089025"/>
        </p:xfrm>
        <a:graphic>
          <a:graphicData uri="http://schemas.openxmlformats.org/presentationml/2006/ole">
            <mc:AlternateContent xmlns:mc="http://schemas.openxmlformats.org/markup-compatibility/2006">
              <mc:Choice xmlns:v="urn:schemas-microsoft-com:vml" Requires="v">
                <p:oleObj spid="_x0000_s52232" name="Equation" r:id="rId4" imgW="1130300" imgH="393700" progId="Equation.3">
                  <p:embed/>
                </p:oleObj>
              </mc:Choice>
              <mc:Fallback>
                <p:oleObj name="Equation" r:id="rId4" imgW="1130300" imgH="393700" progId="Equation.3">
                  <p:embed/>
                  <p:pic>
                    <p:nvPicPr>
                      <p:cNvPr id="0" name=""/>
                      <p:cNvPicPr>
                        <a:picLocks noChangeAspect="1" noChangeArrowheads="1"/>
                      </p:cNvPicPr>
                      <p:nvPr/>
                    </p:nvPicPr>
                    <p:blipFill>
                      <a:blip r:embed="rId5"/>
                      <a:srcRect/>
                      <a:stretch>
                        <a:fillRect/>
                      </a:stretch>
                    </p:blipFill>
                    <p:spPr bwMode="auto">
                      <a:xfrm>
                        <a:off x="573088" y="1825625"/>
                        <a:ext cx="3127375" cy="1089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965200" y="3860800"/>
            <a:ext cx="2400467" cy="523220"/>
          </a:xfrm>
          <a:prstGeom prst="rect">
            <a:avLst/>
          </a:prstGeom>
          <a:noFill/>
        </p:spPr>
        <p:txBody>
          <a:bodyPr wrap="none" rtlCol="0">
            <a:spAutoFit/>
          </a:bodyPr>
          <a:lstStyle/>
          <a:p>
            <a:r>
              <a:rPr lang="en-US" sz="2800" dirty="0" smtClean="0">
                <a:solidFill>
                  <a:srgbClr val="000000"/>
                </a:solidFill>
              </a:rPr>
              <a:t>Are we done</a:t>
            </a:r>
            <a:r>
              <a:rPr lang="en-US" sz="2800" dirty="0" smtClean="0">
                <a:solidFill>
                  <a:srgbClr val="000000"/>
                </a:solidFill>
              </a:rPr>
              <a:t>?  </a:t>
            </a:r>
            <a:endParaRPr lang="en-US" sz="2800" dirty="0">
              <a:solidFill>
                <a:srgbClr val="000000"/>
              </a:solidFill>
            </a:endParaRPr>
          </a:p>
        </p:txBody>
      </p:sp>
    </p:spTree>
    <p:extLst>
      <p:ext uri="{BB962C8B-B14F-4D97-AF65-F5344CB8AC3E}">
        <p14:creationId xmlns:p14="http://schemas.microsoft.com/office/powerpoint/2010/main" val="18403175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55</a:t>
            </a:fld>
            <a:endParaRPr lang="en-US">
              <a:solidFill>
                <a:srgbClr val="000000"/>
              </a:solidFill>
            </a:endParaRPr>
          </a:p>
        </p:txBody>
      </p:sp>
      <p:sp>
        <p:nvSpPr>
          <p:cNvPr id="3" name="TextBox 2"/>
          <p:cNvSpPr txBox="1"/>
          <p:nvPr/>
        </p:nvSpPr>
        <p:spPr>
          <a:xfrm>
            <a:off x="169345" y="2980266"/>
            <a:ext cx="8589035" cy="3539431"/>
          </a:xfrm>
          <a:prstGeom prst="rect">
            <a:avLst/>
          </a:prstGeom>
          <a:noFill/>
        </p:spPr>
        <p:txBody>
          <a:bodyPr wrap="none" rtlCol="0">
            <a:spAutoFit/>
          </a:bodyPr>
          <a:lstStyle/>
          <a:p>
            <a:r>
              <a:rPr lang="en-US" sz="2800">
                <a:solidFill>
                  <a:srgbClr val="000000"/>
                </a:solidFill>
              </a:rPr>
              <a:t>How does the prop constant depend on the area , A?</a:t>
            </a:r>
          </a:p>
          <a:p>
            <a:endParaRPr lang="en-US" sz="2800">
              <a:solidFill>
                <a:srgbClr val="000000"/>
              </a:solidFill>
            </a:endParaRPr>
          </a:p>
          <a:p>
            <a:endParaRPr lang="en-US" sz="2800">
              <a:solidFill>
                <a:srgbClr val="000000"/>
              </a:solidFill>
            </a:endParaRPr>
          </a:p>
          <a:p>
            <a:pPr marL="514350" indent="-514350">
              <a:buFontTx/>
              <a:buAutoNum type="alphaUcParenR"/>
            </a:pPr>
            <a:r>
              <a:rPr lang="en-US" sz="2800">
                <a:solidFill>
                  <a:srgbClr val="000000"/>
                </a:solidFill>
              </a:rPr>
              <a:t>linearly</a:t>
            </a:r>
          </a:p>
          <a:p>
            <a:pPr marL="514350" indent="-514350">
              <a:buFontTx/>
              <a:buAutoNum type="alphaUcParenR"/>
            </a:pPr>
            <a:r>
              <a:rPr lang="en-US" sz="2800">
                <a:solidFill>
                  <a:srgbClr val="000000"/>
                </a:solidFill>
              </a:rPr>
              <a:t>~ some other positive power of A</a:t>
            </a:r>
          </a:p>
          <a:p>
            <a:pPr marL="514350" indent="-514350">
              <a:buFontTx/>
              <a:buAutoNum type="alphaUcParenR"/>
            </a:pPr>
            <a:r>
              <a:rPr lang="en-US" sz="2800">
                <a:solidFill>
                  <a:srgbClr val="000000"/>
                </a:solidFill>
              </a:rPr>
              <a:t>inversely</a:t>
            </a:r>
          </a:p>
          <a:p>
            <a:pPr marL="514350" indent="-514350">
              <a:buFontTx/>
              <a:buAutoNum type="alphaUcParenR"/>
            </a:pPr>
            <a:r>
              <a:rPr lang="en-US" sz="2800">
                <a:solidFill>
                  <a:srgbClr val="000000"/>
                </a:solidFill>
              </a:rPr>
              <a:t>~ some negative power of A</a:t>
            </a:r>
          </a:p>
          <a:p>
            <a:pPr marL="514350" indent="-514350">
              <a:buFontTx/>
              <a:buAutoNum type="alphaUcParenR"/>
            </a:pPr>
            <a:r>
              <a:rPr lang="en-US" sz="2800">
                <a:solidFill>
                  <a:srgbClr val="000000"/>
                </a:solidFill>
              </a:rPr>
              <a:t>It should be </a:t>
            </a:r>
            <a:r>
              <a:rPr lang="en-US" sz="2800" i="1">
                <a:solidFill>
                  <a:srgbClr val="000000"/>
                </a:solidFill>
              </a:rPr>
              <a:t>independent</a:t>
            </a:r>
            <a:r>
              <a:rPr lang="en-US" sz="2800">
                <a:solidFill>
                  <a:srgbClr val="000000"/>
                </a:solidFill>
              </a:rPr>
              <a:t> of area!</a:t>
            </a:r>
          </a:p>
        </p:txBody>
      </p:sp>
      <p:graphicFrame>
        <p:nvGraphicFramePr>
          <p:cNvPr id="1959938" name="Object 2"/>
          <p:cNvGraphicFramePr>
            <a:graphicFrameLocks noChangeAspect="1"/>
          </p:cNvGraphicFramePr>
          <p:nvPr/>
        </p:nvGraphicFramePr>
        <p:xfrm>
          <a:off x="608013" y="1758950"/>
          <a:ext cx="3058205" cy="984250"/>
        </p:xfrm>
        <a:graphic>
          <a:graphicData uri="http://schemas.openxmlformats.org/presentationml/2006/ole">
            <mc:AlternateContent xmlns:mc="http://schemas.openxmlformats.org/markup-compatibility/2006">
              <mc:Choice xmlns:v="urn:schemas-microsoft-com:vml" Requires="v">
                <p:oleObj spid="_x0000_s53256" name="Equation" r:id="rId4" imgW="1104900" imgH="355600" progId="Equation.3">
                  <p:embed/>
                </p:oleObj>
              </mc:Choice>
              <mc:Fallback>
                <p:oleObj name="Equation" r:id="rId4" imgW="1104900" imgH="355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013" y="1758950"/>
                        <a:ext cx="3058205"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541867" y="795867"/>
            <a:ext cx="6301525" cy="523220"/>
          </a:xfrm>
          <a:prstGeom prst="rect">
            <a:avLst/>
          </a:prstGeom>
          <a:noFill/>
        </p:spPr>
        <p:txBody>
          <a:bodyPr wrap="none" rtlCol="0">
            <a:spAutoFit/>
          </a:bodyPr>
          <a:lstStyle/>
          <a:p>
            <a:r>
              <a:rPr lang="en-US" sz="2800">
                <a:solidFill>
                  <a:srgbClr val="000000"/>
                </a:solidFill>
              </a:rPr>
              <a:t>Heat flow (H = Joules passing by/sec): </a:t>
            </a:r>
          </a:p>
        </p:txBody>
      </p:sp>
    </p:spTree>
    <p:extLst>
      <p:ext uri="{BB962C8B-B14F-4D97-AF65-F5344CB8AC3E}">
        <p14:creationId xmlns:p14="http://schemas.microsoft.com/office/powerpoint/2010/main" val="4284567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56</a:t>
            </a:fld>
            <a:endParaRPr lang="en-US">
              <a:solidFill>
                <a:srgbClr val="000000"/>
              </a:solidFill>
            </a:endParaRPr>
          </a:p>
        </p:txBody>
      </p:sp>
      <p:sp>
        <p:nvSpPr>
          <p:cNvPr id="3" name="TextBox 2"/>
          <p:cNvSpPr txBox="1"/>
          <p:nvPr/>
        </p:nvSpPr>
        <p:spPr>
          <a:xfrm>
            <a:off x="186282" y="84672"/>
            <a:ext cx="8067082" cy="523220"/>
          </a:xfrm>
          <a:prstGeom prst="rect">
            <a:avLst/>
          </a:prstGeom>
          <a:noFill/>
        </p:spPr>
        <p:txBody>
          <a:bodyPr wrap="none" rtlCol="0">
            <a:spAutoFit/>
          </a:bodyPr>
          <a:lstStyle/>
          <a:p>
            <a:r>
              <a:rPr lang="en-US" sz="2800">
                <a:solidFill>
                  <a:srgbClr val="000000"/>
                </a:solidFill>
              </a:rPr>
              <a:t>Thermal heat flow H(x,t) has units (J passing)/sec</a:t>
            </a:r>
          </a:p>
        </p:txBody>
      </p:sp>
      <p:sp>
        <p:nvSpPr>
          <p:cNvPr id="4" name="TextBox 3"/>
          <p:cNvSpPr txBox="1"/>
          <p:nvPr/>
        </p:nvSpPr>
        <p:spPr>
          <a:xfrm>
            <a:off x="16938" y="2523066"/>
            <a:ext cx="8127995" cy="1384995"/>
          </a:xfrm>
          <a:prstGeom prst="rect">
            <a:avLst/>
          </a:prstGeom>
          <a:noFill/>
        </p:spPr>
        <p:txBody>
          <a:bodyPr wrap="square" rtlCol="0">
            <a:spAutoFit/>
          </a:bodyPr>
          <a:lstStyle/>
          <a:p>
            <a:r>
              <a:rPr lang="en-US" sz="2800">
                <a:solidFill>
                  <a:srgbClr val="000000"/>
                </a:solidFill>
              </a:rPr>
              <a:t>If you have H(x,t) </a:t>
            </a:r>
            <a:r>
              <a:rPr lang="en-US" sz="2800" i="1">
                <a:solidFill>
                  <a:srgbClr val="000000"/>
                </a:solidFill>
              </a:rPr>
              <a:t>entering</a:t>
            </a:r>
            <a:r>
              <a:rPr lang="en-US" sz="2800">
                <a:solidFill>
                  <a:srgbClr val="000000"/>
                </a:solidFill>
              </a:rPr>
              <a:t> on the left, and </a:t>
            </a:r>
            <a:br>
              <a:rPr lang="en-US" sz="2800">
                <a:solidFill>
                  <a:srgbClr val="000000"/>
                </a:solidFill>
              </a:rPr>
            </a:br>
            <a:r>
              <a:rPr lang="en-US" sz="2800">
                <a:solidFill>
                  <a:srgbClr val="000000"/>
                </a:solidFill>
              </a:rPr>
              <a:t>H(x+dx,t) </a:t>
            </a:r>
            <a:r>
              <a:rPr lang="en-US" sz="2800" i="1">
                <a:solidFill>
                  <a:srgbClr val="000000"/>
                </a:solidFill>
              </a:rPr>
              <a:t>exiting </a:t>
            </a:r>
            <a:r>
              <a:rPr lang="en-US" sz="2800">
                <a:solidFill>
                  <a:srgbClr val="000000"/>
                </a:solidFill>
              </a:rPr>
              <a:t>on the right, </a:t>
            </a:r>
            <a:br>
              <a:rPr lang="en-US" sz="2800">
                <a:solidFill>
                  <a:srgbClr val="000000"/>
                </a:solidFill>
              </a:rPr>
            </a:br>
            <a:r>
              <a:rPr lang="en-US" sz="2800">
                <a:solidFill>
                  <a:srgbClr val="333399">
                    <a:lumMod val="75000"/>
                  </a:srgbClr>
                </a:solidFill>
              </a:rPr>
              <a:t>what is the energy building up inside,  in time dt?</a:t>
            </a:r>
          </a:p>
        </p:txBody>
      </p:sp>
      <p:sp>
        <p:nvSpPr>
          <p:cNvPr id="5" name="Can 4"/>
          <p:cNvSpPr/>
          <p:nvPr/>
        </p:nvSpPr>
        <p:spPr bwMode="auto">
          <a:xfrm rot="16200000">
            <a:off x="3420533" y="508000"/>
            <a:ext cx="1100667" cy="2048933"/>
          </a:xfrm>
          <a:prstGeom prst="can">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6" name="TextBox 5"/>
          <p:cNvSpPr txBox="1"/>
          <p:nvPr/>
        </p:nvSpPr>
        <p:spPr>
          <a:xfrm>
            <a:off x="2878666" y="2065867"/>
            <a:ext cx="364202" cy="523220"/>
          </a:xfrm>
          <a:prstGeom prst="rect">
            <a:avLst/>
          </a:prstGeom>
          <a:noFill/>
        </p:spPr>
        <p:txBody>
          <a:bodyPr wrap="none" rtlCol="0">
            <a:spAutoFit/>
          </a:bodyPr>
          <a:lstStyle/>
          <a:p>
            <a:r>
              <a:rPr lang="en-US" sz="2800">
                <a:solidFill>
                  <a:srgbClr val="000000"/>
                </a:solidFill>
              </a:rPr>
              <a:t>x                </a:t>
            </a:r>
          </a:p>
        </p:txBody>
      </p:sp>
      <p:cxnSp>
        <p:nvCxnSpPr>
          <p:cNvPr id="9" name="Straight Arrow Connector 8"/>
          <p:cNvCxnSpPr/>
          <p:nvPr/>
        </p:nvCxnSpPr>
        <p:spPr bwMode="auto">
          <a:xfrm>
            <a:off x="3352800" y="1473200"/>
            <a:ext cx="1507067" cy="1588"/>
          </a:xfrm>
          <a:prstGeom prst="straightConnector1">
            <a:avLst/>
          </a:prstGeom>
          <a:noFill/>
          <a:ln w="12700" cap="flat" cmpd="sng" algn="ctr">
            <a:solidFill>
              <a:schemeClr val="tx1"/>
            </a:solidFill>
            <a:prstDash val="solid"/>
            <a:round/>
            <a:headEnd type="arrow"/>
            <a:tailEnd type="arrow"/>
          </a:ln>
          <a:effectLst/>
        </p:spPr>
      </p:cxnSp>
      <p:sp>
        <p:nvSpPr>
          <p:cNvPr id="7" name="TextBox 6"/>
          <p:cNvSpPr txBox="1"/>
          <p:nvPr/>
        </p:nvSpPr>
        <p:spPr>
          <a:xfrm>
            <a:off x="3810000" y="1168400"/>
            <a:ext cx="569387" cy="523220"/>
          </a:xfrm>
          <a:prstGeom prst="rect">
            <a:avLst/>
          </a:prstGeom>
          <a:solidFill>
            <a:schemeClr val="bg1"/>
          </a:solidFill>
        </p:spPr>
        <p:txBody>
          <a:bodyPr wrap="none" rtlCol="0">
            <a:spAutoFit/>
          </a:bodyPr>
          <a:lstStyle/>
          <a:p>
            <a:r>
              <a:rPr lang="en-US" sz="2800" dirty="0">
                <a:solidFill>
                  <a:srgbClr val="000000"/>
                </a:solidFill>
              </a:rPr>
              <a:t>dx                </a:t>
            </a:r>
          </a:p>
        </p:txBody>
      </p:sp>
      <p:sp>
        <p:nvSpPr>
          <p:cNvPr id="10" name="TextBox 9"/>
          <p:cNvSpPr txBox="1"/>
          <p:nvPr/>
        </p:nvSpPr>
        <p:spPr>
          <a:xfrm>
            <a:off x="1845733" y="1016000"/>
            <a:ext cx="428322" cy="523220"/>
          </a:xfrm>
          <a:prstGeom prst="rect">
            <a:avLst/>
          </a:prstGeom>
          <a:noFill/>
        </p:spPr>
        <p:txBody>
          <a:bodyPr wrap="none" rtlCol="0">
            <a:spAutoFit/>
          </a:bodyPr>
          <a:lstStyle/>
          <a:p>
            <a:r>
              <a:rPr lang="en-US" sz="2800">
                <a:solidFill>
                  <a:srgbClr val="000000"/>
                </a:solidFill>
              </a:rPr>
              <a:t>A                </a:t>
            </a:r>
          </a:p>
        </p:txBody>
      </p:sp>
      <p:cxnSp>
        <p:nvCxnSpPr>
          <p:cNvPr id="12" name="Curved Connector 11"/>
          <p:cNvCxnSpPr/>
          <p:nvPr/>
        </p:nvCxnSpPr>
        <p:spPr bwMode="auto">
          <a:xfrm>
            <a:off x="2274055" y="1209878"/>
            <a:ext cx="706212" cy="364923"/>
          </a:xfrm>
          <a:prstGeom prst="curvedConnector3">
            <a:avLst>
              <a:gd name="adj1" fmla="val 50000"/>
            </a:avLst>
          </a:prstGeom>
          <a:noFill/>
          <a:ln w="12700" cap="flat" cmpd="sng" algn="ctr">
            <a:solidFill>
              <a:schemeClr val="tx1"/>
            </a:solidFill>
            <a:prstDash val="solid"/>
            <a:round/>
            <a:headEnd type="none" w="med" len="med"/>
            <a:tailEnd type="arrow"/>
          </a:ln>
          <a:effectLst/>
        </p:spPr>
      </p:cxnSp>
      <p:sp>
        <p:nvSpPr>
          <p:cNvPr id="13" name="TextBox 12"/>
          <p:cNvSpPr txBox="1"/>
          <p:nvPr/>
        </p:nvSpPr>
        <p:spPr>
          <a:xfrm>
            <a:off x="33878" y="3894680"/>
            <a:ext cx="8263801" cy="3354765"/>
          </a:xfrm>
          <a:prstGeom prst="rect">
            <a:avLst/>
          </a:prstGeom>
          <a:noFill/>
        </p:spPr>
        <p:txBody>
          <a:bodyPr wrap="none" rtlCol="0">
            <a:spAutoFit/>
          </a:bodyPr>
          <a:lstStyle/>
          <a:p>
            <a:pPr marL="514350" indent="-514350">
              <a:buFontTx/>
              <a:buAutoNum type="alphaUcParenR"/>
            </a:pPr>
            <a:r>
              <a:rPr lang="en-US" sz="2800" dirty="0">
                <a:solidFill>
                  <a:srgbClr val="000000"/>
                </a:solidFill>
              </a:rPr>
              <a:t>H(</a:t>
            </a:r>
            <a:r>
              <a:rPr lang="en-US" sz="2800" dirty="0" err="1">
                <a:solidFill>
                  <a:srgbClr val="000000"/>
                </a:solidFill>
              </a:rPr>
              <a:t>x,dt</a:t>
            </a:r>
            <a:r>
              <a:rPr lang="en-US" sz="2800" dirty="0">
                <a:solidFill>
                  <a:srgbClr val="000000"/>
                </a:solidFill>
              </a:rPr>
              <a:t>)-H(</a:t>
            </a:r>
            <a:r>
              <a:rPr lang="en-US" sz="2800" dirty="0" err="1">
                <a:solidFill>
                  <a:srgbClr val="000000"/>
                </a:solidFill>
              </a:rPr>
              <a:t>x+dx,dt</a:t>
            </a:r>
            <a:r>
              <a:rPr lang="en-US" sz="2800" dirty="0">
                <a:solidFill>
                  <a:srgbClr val="000000"/>
                </a:solidFill>
              </a:rPr>
              <a:t>)</a:t>
            </a:r>
          </a:p>
          <a:p>
            <a:pPr marL="514350" indent="-514350">
              <a:buFontTx/>
              <a:buAutoNum type="alphaUcParenR"/>
            </a:pPr>
            <a:r>
              <a:rPr lang="en-US" sz="2800" dirty="0">
                <a:solidFill>
                  <a:srgbClr val="000000"/>
                </a:solidFill>
              </a:rPr>
              <a:t>H(</a:t>
            </a:r>
            <a:r>
              <a:rPr lang="en-US" sz="2800" dirty="0" err="1">
                <a:solidFill>
                  <a:srgbClr val="000000"/>
                </a:solidFill>
              </a:rPr>
              <a:t>x+dx,t+dt</a:t>
            </a:r>
            <a:r>
              <a:rPr lang="en-US" sz="2800" dirty="0">
                <a:solidFill>
                  <a:srgbClr val="000000"/>
                </a:solidFill>
              </a:rPr>
              <a:t>)-H(</a:t>
            </a:r>
            <a:r>
              <a:rPr lang="en-US" sz="2800" dirty="0" err="1">
                <a:solidFill>
                  <a:srgbClr val="000000"/>
                </a:solidFill>
              </a:rPr>
              <a:t>x,t</a:t>
            </a:r>
            <a:r>
              <a:rPr lang="en-US" sz="2800" dirty="0">
                <a:solidFill>
                  <a:srgbClr val="000000"/>
                </a:solidFill>
              </a:rPr>
              <a:t>)</a:t>
            </a:r>
          </a:p>
          <a:p>
            <a:pPr marL="514350" indent="-514350">
              <a:buFontTx/>
              <a:buAutoNum type="alphaUcParenR"/>
            </a:pPr>
            <a:r>
              <a:rPr lang="en-US" sz="2800" dirty="0">
                <a:solidFill>
                  <a:srgbClr val="000000"/>
                </a:solidFill>
              </a:rPr>
              <a:t> </a:t>
            </a:r>
            <a:r>
              <a:rPr lang="en-US" sz="3600" dirty="0">
                <a:solidFill>
                  <a:srgbClr val="000000"/>
                </a:solidFill>
              </a:rPr>
              <a:t>(</a:t>
            </a:r>
            <a:r>
              <a:rPr lang="en-US" sz="2800" dirty="0">
                <a:solidFill>
                  <a:srgbClr val="000000"/>
                </a:solidFill>
              </a:rPr>
              <a:t>H(</a:t>
            </a:r>
            <a:r>
              <a:rPr lang="en-US" sz="2800" dirty="0" err="1">
                <a:solidFill>
                  <a:srgbClr val="000000"/>
                </a:solidFill>
              </a:rPr>
              <a:t>x,t</a:t>
            </a:r>
            <a:r>
              <a:rPr lang="en-US" sz="2800" dirty="0">
                <a:solidFill>
                  <a:srgbClr val="000000"/>
                </a:solidFill>
              </a:rPr>
              <a:t>)-H(</a:t>
            </a:r>
            <a:r>
              <a:rPr lang="en-US" sz="2800" dirty="0" err="1">
                <a:solidFill>
                  <a:srgbClr val="000000"/>
                </a:solidFill>
              </a:rPr>
              <a:t>x+dx,t</a:t>
            </a:r>
            <a:r>
              <a:rPr lang="en-US" sz="2800" dirty="0">
                <a:solidFill>
                  <a:srgbClr val="000000"/>
                </a:solidFill>
              </a:rPr>
              <a:t>)</a:t>
            </a:r>
            <a:r>
              <a:rPr lang="en-US" sz="3600" dirty="0">
                <a:solidFill>
                  <a:srgbClr val="000000"/>
                </a:solidFill>
              </a:rPr>
              <a:t>)</a:t>
            </a:r>
            <a:r>
              <a:rPr lang="en-US" sz="2800" dirty="0" err="1">
                <a:solidFill>
                  <a:srgbClr val="000000"/>
                </a:solidFill>
              </a:rPr>
              <a:t>dt</a:t>
            </a:r>
            <a:endParaRPr lang="en-US" sz="2800" dirty="0">
              <a:solidFill>
                <a:srgbClr val="000000"/>
              </a:solidFill>
            </a:endParaRPr>
          </a:p>
          <a:p>
            <a:pPr marL="514350" indent="-514350">
              <a:buFontTx/>
              <a:buAutoNum type="alphaUcParenR"/>
            </a:pPr>
            <a:r>
              <a:rPr lang="en-US" sz="2800" dirty="0">
                <a:solidFill>
                  <a:srgbClr val="000000"/>
                </a:solidFill>
              </a:rPr>
              <a:t> </a:t>
            </a:r>
            <a:r>
              <a:rPr lang="en-US" sz="3600" dirty="0">
                <a:solidFill>
                  <a:srgbClr val="000000"/>
                </a:solidFill>
              </a:rPr>
              <a:t>(</a:t>
            </a:r>
            <a:r>
              <a:rPr lang="en-US" sz="2800" dirty="0">
                <a:solidFill>
                  <a:srgbClr val="000000"/>
                </a:solidFill>
              </a:rPr>
              <a:t>H(</a:t>
            </a:r>
            <a:r>
              <a:rPr lang="en-US" sz="2800" dirty="0" err="1">
                <a:solidFill>
                  <a:srgbClr val="000000"/>
                </a:solidFill>
              </a:rPr>
              <a:t>x+dx,t</a:t>
            </a:r>
            <a:r>
              <a:rPr lang="en-US" sz="2800" dirty="0">
                <a:solidFill>
                  <a:srgbClr val="000000"/>
                </a:solidFill>
              </a:rPr>
              <a:t>)-H(</a:t>
            </a:r>
            <a:r>
              <a:rPr lang="en-US" sz="2800" dirty="0" err="1">
                <a:solidFill>
                  <a:srgbClr val="000000"/>
                </a:solidFill>
              </a:rPr>
              <a:t>x,t</a:t>
            </a:r>
            <a:r>
              <a:rPr lang="en-US" sz="2800" dirty="0">
                <a:solidFill>
                  <a:srgbClr val="000000"/>
                </a:solidFill>
              </a:rPr>
              <a:t>)</a:t>
            </a:r>
            <a:r>
              <a:rPr lang="en-US" sz="3600" dirty="0" smtClean="0">
                <a:solidFill>
                  <a:srgbClr val="000000"/>
                </a:solidFill>
              </a:rPr>
              <a:t>)/</a:t>
            </a:r>
            <a:r>
              <a:rPr lang="en-US" sz="2800" dirty="0" err="1" smtClean="0">
                <a:solidFill>
                  <a:srgbClr val="000000"/>
                </a:solidFill>
              </a:rPr>
              <a:t>dt</a:t>
            </a:r>
            <a:endParaRPr lang="en-US" sz="2800" dirty="0">
              <a:solidFill>
                <a:srgbClr val="000000"/>
              </a:solidFill>
            </a:endParaRPr>
          </a:p>
          <a:p>
            <a:pPr marL="514350" indent="-514350">
              <a:buFontTx/>
              <a:buAutoNum type="alphaUcParenR"/>
            </a:pPr>
            <a:r>
              <a:rPr lang="en-US" sz="2800" dirty="0">
                <a:solidFill>
                  <a:srgbClr val="000000"/>
                </a:solidFill>
              </a:rPr>
              <a:t>Something else?!  (Signs, units, factor of A, ...?)</a:t>
            </a:r>
          </a:p>
          <a:p>
            <a:pPr marL="514350" indent="-514350">
              <a:buFontTx/>
              <a:buAutoNum type="alphaUcParenR"/>
            </a:pPr>
            <a:endParaRPr lang="en-US" sz="2800" dirty="0">
              <a:solidFill>
                <a:srgbClr val="000000"/>
              </a:solidFill>
            </a:endParaRPr>
          </a:p>
          <a:p>
            <a:pPr marL="514350" indent="-514350">
              <a:buFontTx/>
              <a:buAutoNum type="alphaUcParenR"/>
            </a:pPr>
            <a:endParaRPr lang="en-US" sz="2800" dirty="0">
              <a:solidFill>
                <a:srgbClr val="000000"/>
              </a:solidFill>
            </a:endParaRPr>
          </a:p>
        </p:txBody>
      </p:sp>
    </p:spTree>
    <p:extLst>
      <p:ext uri="{BB962C8B-B14F-4D97-AF65-F5344CB8AC3E}">
        <p14:creationId xmlns:p14="http://schemas.microsoft.com/office/powerpoint/2010/main" val="703219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57</a:t>
            </a:fld>
            <a:endParaRPr lang="en-US">
              <a:solidFill>
                <a:srgbClr val="000000"/>
              </a:solidFill>
            </a:endParaRPr>
          </a:p>
        </p:txBody>
      </p:sp>
      <p:sp>
        <p:nvSpPr>
          <p:cNvPr id="3" name="TextBox 2"/>
          <p:cNvSpPr txBox="1"/>
          <p:nvPr/>
        </p:nvSpPr>
        <p:spPr>
          <a:xfrm>
            <a:off x="203201" y="3251202"/>
            <a:ext cx="8940799" cy="954107"/>
          </a:xfrm>
          <a:prstGeom prst="rect">
            <a:avLst/>
          </a:prstGeom>
          <a:noFill/>
        </p:spPr>
        <p:txBody>
          <a:bodyPr wrap="square" rtlCol="0">
            <a:spAutoFit/>
          </a:bodyPr>
          <a:lstStyle/>
          <a:p>
            <a:r>
              <a:rPr lang="en-US" sz="2800" dirty="0" smtClean="0">
                <a:solidFill>
                  <a:srgbClr val="000000"/>
                </a:solidFill>
              </a:rPr>
              <a:t>In steady state, in 1-D:  </a:t>
            </a:r>
            <a:r>
              <a:rPr lang="en-US" sz="2800" i="1" dirty="0" smtClean="0">
                <a:solidFill>
                  <a:srgbClr val="000000"/>
                </a:solidFill>
              </a:rPr>
              <a:t>solve for T(x)</a:t>
            </a:r>
          </a:p>
          <a:p>
            <a:endParaRPr lang="en-US" sz="2800" i="1" dirty="0">
              <a:solidFill>
                <a:srgbClr val="000000"/>
              </a:solidFill>
            </a:endParaRPr>
          </a:p>
        </p:txBody>
      </p:sp>
      <p:graphicFrame>
        <p:nvGraphicFramePr>
          <p:cNvPr id="1899523" name="Object 3"/>
          <p:cNvGraphicFramePr>
            <a:graphicFrameLocks noChangeAspect="1"/>
          </p:cNvGraphicFramePr>
          <p:nvPr>
            <p:extLst>
              <p:ext uri="{D42A27DB-BD31-4B8C-83A1-F6EECF244321}">
                <p14:modId xmlns:p14="http://schemas.microsoft.com/office/powerpoint/2010/main" val="355236879"/>
              </p:ext>
            </p:extLst>
          </p:nvPr>
        </p:nvGraphicFramePr>
        <p:xfrm>
          <a:off x="1411288" y="73547"/>
          <a:ext cx="2382837" cy="1092201"/>
        </p:xfrm>
        <a:graphic>
          <a:graphicData uri="http://schemas.openxmlformats.org/presentationml/2006/ole">
            <mc:AlternateContent xmlns:mc="http://schemas.openxmlformats.org/markup-compatibility/2006">
              <mc:Choice xmlns:v="urn:schemas-microsoft-com:vml" Requires="v">
                <p:oleObj spid="_x0000_s54280" name="Equation" r:id="rId4" imgW="863600" imgH="393700" progId="Equation.3">
                  <p:embed/>
                </p:oleObj>
              </mc:Choice>
              <mc:Fallback>
                <p:oleObj name="Equation" r:id="rId4" imgW="863600" imgH="393700" progId="Equation.3">
                  <p:embed/>
                  <p:pic>
                    <p:nvPicPr>
                      <p:cNvPr id="0" name=""/>
                      <p:cNvPicPr>
                        <a:picLocks noChangeAspect="1" noChangeArrowheads="1"/>
                      </p:cNvPicPr>
                      <p:nvPr/>
                    </p:nvPicPr>
                    <p:blipFill>
                      <a:blip r:embed="rId5"/>
                      <a:srcRect/>
                      <a:stretch>
                        <a:fillRect/>
                      </a:stretch>
                    </p:blipFill>
                    <p:spPr bwMode="auto">
                      <a:xfrm>
                        <a:off x="1411288" y="73547"/>
                        <a:ext cx="2382837" cy="10922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an 4"/>
          <p:cNvSpPr/>
          <p:nvPr/>
        </p:nvSpPr>
        <p:spPr bwMode="auto">
          <a:xfrm rot="16200000">
            <a:off x="3420533" y="846660"/>
            <a:ext cx="1100667" cy="2048933"/>
          </a:xfrm>
          <a:prstGeom prst="can">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6" name="TextBox 5"/>
          <p:cNvSpPr txBox="1"/>
          <p:nvPr/>
        </p:nvSpPr>
        <p:spPr>
          <a:xfrm>
            <a:off x="2878666" y="2404527"/>
            <a:ext cx="497335" cy="523220"/>
          </a:xfrm>
          <a:prstGeom prst="rect">
            <a:avLst/>
          </a:prstGeom>
          <a:noFill/>
        </p:spPr>
        <p:txBody>
          <a:bodyPr wrap="none" rtlCol="0">
            <a:spAutoFit/>
          </a:bodyPr>
          <a:lstStyle/>
          <a:p>
            <a:r>
              <a:rPr lang="en-US" sz="2800" dirty="0" smtClean="0">
                <a:solidFill>
                  <a:srgbClr val="000000"/>
                </a:solidFill>
              </a:rPr>
              <a:t>x</a:t>
            </a:r>
            <a:r>
              <a:rPr lang="en-US" sz="2800" baseline="-25000" dirty="0" smtClean="0">
                <a:solidFill>
                  <a:srgbClr val="000000"/>
                </a:solidFill>
              </a:rPr>
              <a:t>1</a:t>
            </a:r>
            <a:r>
              <a:rPr lang="en-US" sz="2800" dirty="0" smtClean="0">
                <a:solidFill>
                  <a:srgbClr val="000000"/>
                </a:solidFill>
              </a:rPr>
              <a:t>                </a:t>
            </a:r>
            <a:endParaRPr lang="en-US" sz="2800" dirty="0">
              <a:solidFill>
                <a:srgbClr val="000000"/>
              </a:solidFill>
            </a:endParaRPr>
          </a:p>
        </p:txBody>
      </p:sp>
      <p:sp>
        <p:nvSpPr>
          <p:cNvPr id="10" name="TextBox 9"/>
          <p:cNvSpPr txBox="1"/>
          <p:nvPr/>
        </p:nvSpPr>
        <p:spPr>
          <a:xfrm>
            <a:off x="4622799" y="2421461"/>
            <a:ext cx="497335" cy="523220"/>
          </a:xfrm>
          <a:prstGeom prst="rect">
            <a:avLst/>
          </a:prstGeom>
          <a:noFill/>
        </p:spPr>
        <p:txBody>
          <a:bodyPr wrap="none" rtlCol="0">
            <a:spAutoFit/>
          </a:bodyPr>
          <a:lstStyle/>
          <a:p>
            <a:r>
              <a:rPr lang="en-US" sz="2800" dirty="0" smtClean="0">
                <a:solidFill>
                  <a:srgbClr val="000000"/>
                </a:solidFill>
              </a:rPr>
              <a:t>x</a:t>
            </a:r>
            <a:r>
              <a:rPr lang="en-US" sz="2800" baseline="-25000" dirty="0">
                <a:solidFill>
                  <a:srgbClr val="000000"/>
                </a:solidFill>
              </a:rPr>
              <a:t>2</a:t>
            </a:r>
            <a:r>
              <a:rPr lang="en-US" sz="2800" dirty="0" smtClean="0">
                <a:solidFill>
                  <a:srgbClr val="000000"/>
                </a:solidFill>
              </a:rPr>
              <a:t>                </a:t>
            </a:r>
            <a:endParaRPr lang="en-US" sz="2800" dirty="0">
              <a:solidFill>
                <a:srgbClr val="000000"/>
              </a:solidFill>
            </a:endParaRPr>
          </a:p>
        </p:txBody>
      </p:sp>
      <p:grpSp>
        <p:nvGrpSpPr>
          <p:cNvPr id="12" name="Group 11"/>
          <p:cNvGrpSpPr/>
          <p:nvPr/>
        </p:nvGrpSpPr>
        <p:grpSpPr>
          <a:xfrm>
            <a:off x="1845733" y="1354660"/>
            <a:ext cx="4431793" cy="895751"/>
            <a:chOff x="1845733" y="1016000"/>
            <a:chExt cx="4431793" cy="895751"/>
          </a:xfrm>
        </p:grpSpPr>
        <p:sp>
          <p:nvSpPr>
            <p:cNvPr id="7" name="TextBox 6"/>
            <p:cNvSpPr txBox="1"/>
            <p:nvPr/>
          </p:nvSpPr>
          <p:spPr>
            <a:xfrm>
              <a:off x="1845733" y="1016000"/>
              <a:ext cx="537134" cy="523220"/>
            </a:xfrm>
            <a:prstGeom prst="rect">
              <a:avLst/>
            </a:prstGeom>
            <a:noFill/>
          </p:spPr>
          <p:txBody>
            <a:bodyPr wrap="none" rtlCol="0">
              <a:spAutoFit/>
            </a:bodyPr>
            <a:lstStyle/>
            <a:p>
              <a:r>
                <a:rPr lang="en-US" sz="2800" dirty="0" smtClean="0">
                  <a:solidFill>
                    <a:srgbClr val="000000"/>
                  </a:solidFill>
                </a:rPr>
                <a:t>T</a:t>
              </a:r>
              <a:r>
                <a:rPr lang="en-US" sz="2800" baseline="-25000" dirty="0" smtClean="0">
                  <a:solidFill>
                    <a:srgbClr val="000000"/>
                  </a:solidFill>
                </a:rPr>
                <a:t>1</a:t>
              </a:r>
              <a:r>
                <a:rPr lang="en-US" sz="2800" dirty="0" smtClean="0">
                  <a:solidFill>
                    <a:srgbClr val="000000"/>
                  </a:solidFill>
                </a:rPr>
                <a:t>                </a:t>
              </a:r>
              <a:endParaRPr lang="en-US" sz="2800" dirty="0">
                <a:solidFill>
                  <a:srgbClr val="000000"/>
                </a:solidFill>
              </a:endParaRPr>
            </a:p>
          </p:txBody>
        </p:sp>
        <p:cxnSp>
          <p:nvCxnSpPr>
            <p:cNvPr id="8" name="Curved Connector 7"/>
            <p:cNvCxnSpPr/>
            <p:nvPr/>
          </p:nvCxnSpPr>
          <p:spPr bwMode="auto">
            <a:xfrm>
              <a:off x="2274055" y="1209878"/>
              <a:ext cx="706212" cy="364923"/>
            </a:xfrm>
            <a:prstGeom prst="curvedConnector3">
              <a:avLst>
                <a:gd name="adj1" fmla="val 50000"/>
              </a:avLst>
            </a:prstGeom>
            <a:noFill/>
            <a:ln w="12700" cap="flat" cmpd="sng" algn="ctr">
              <a:solidFill>
                <a:schemeClr val="tx1"/>
              </a:solidFill>
              <a:prstDash val="solid"/>
              <a:round/>
              <a:headEnd type="none" w="med" len="med"/>
              <a:tailEnd type="arrow"/>
            </a:ln>
            <a:effectLst/>
          </p:spPr>
        </p:cxnSp>
        <p:sp>
          <p:nvSpPr>
            <p:cNvPr id="9" name="TextBox 8"/>
            <p:cNvSpPr txBox="1"/>
            <p:nvPr/>
          </p:nvSpPr>
          <p:spPr>
            <a:xfrm>
              <a:off x="5740392" y="1388531"/>
              <a:ext cx="537134" cy="523220"/>
            </a:xfrm>
            <a:prstGeom prst="rect">
              <a:avLst/>
            </a:prstGeom>
            <a:noFill/>
          </p:spPr>
          <p:txBody>
            <a:bodyPr wrap="none" rtlCol="0">
              <a:spAutoFit/>
            </a:bodyPr>
            <a:lstStyle/>
            <a:p>
              <a:r>
                <a:rPr lang="en-US" sz="2800" dirty="0" smtClean="0">
                  <a:solidFill>
                    <a:srgbClr val="000000"/>
                  </a:solidFill>
                </a:rPr>
                <a:t>T</a:t>
              </a:r>
              <a:r>
                <a:rPr lang="en-US" sz="2800" baseline="-25000" dirty="0">
                  <a:solidFill>
                    <a:srgbClr val="000000"/>
                  </a:solidFill>
                </a:rPr>
                <a:t>2</a:t>
              </a:r>
              <a:r>
                <a:rPr lang="en-US" sz="2800" dirty="0" smtClean="0">
                  <a:solidFill>
                    <a:srgbClr val="000000"/>
                  </a:solidFill>
                </a:rPr>
                <a:t>                </a:t>
              </a:r>
              <a:endParaRPr lang="en-US" sz="2800" dirty="0">
                <a:solidFill>
                  <a:srgbClr val="000000"/>
                </a:solidFill>
              </a:endParaRPr>
            </a:p>
          </p:txBody>
        </p:sp>
        <p:cxnSp>
          <p:nvCxnSpPr>
            <p:cNvPr id="11" name="Curved Connector 10"/>
            <p:cNvCxnSpPr/>
            <p:nvPr/>
          </p:nvCxnSpPr>
          <p:spPr bwMode="auto">
            <a:xfrm>
              <a:off x="4898726" y="1260667"/>
              <a:ext cx="706212" cy="364923"/>
            </a:xfrm>
            <a:prstGeom prst="curvedConnector3">
              <a:avLst>
                <a:gd name="adj1" fmla="val 50000"/>
              </a:avLst>
            </a:prstGeom>
            <a:noFill/>
            <a:ln w="12700" cap="flat" cmpd="sng" algn="ctr">
              <a:solidFill>
                <a:schemeClr val="tx1"/>
              </a:solidFill>
              <a:prstDash val="solid"/>
              <a:round/>
              <a:headEnd type="none" w="med" len="med"/>
              <a:tailEnd type="arrow"/>
            </a:ln>
            <a:effectLst/>
            <a:scene3d>
              <a:camera prst="orthographicFront">
                <a:rot lat="0" lon="0" rev="10800000"/>
              </a:camera>
              <a:lightRig rig="threePt" dir="t"/>
            </a:scene3d>
          </p:spPr>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58</a:t>
            </a:fld>
            <a:endParaRPr lang="en-US">
              <a:solidFill>
                <a:srgbClr val="000000"/>
              </a:solidFill>
            </a:endParaRPr>
          </a:p>
        </p:txBody>
      </p:sp>
      <p:sp>
        <p:nvSpPr>
          <p:cNvPr id="3" name="TextBox 2"/>
          <p:cNvSpPr txBox="1"/>
          <p:nvPr/>
        </p:nvSpPr>
        <p:spPr>
          <a:xfrm>
            <a:off x="33870" y="33875"/>
            <a:ext cx="8940799" cy="6555642"/>
          </a:xfrm>
          <a:prstGeom prst="rect">
            <a:avLst/>
          </a:prstGeom>
          <a:noFill/>
        </p:spPr>
        <p:txBody>
          <a:bodyPr wrap="square" rtlCol="0">
            <a:spAutoFit/>
          </a:bodyPr>
          <a:lstStyle/>
          <a:p>
            <a:r>
              <a:rPr lang="en-US" sz="2800">
                <a:solidFill>
                  <a:srgbClr val="000000"/>
                </a:solidFill>
              </a:rPr>
              <a:t>When solving      T(x,y)=0, separation of variables says: </a:t>
            </a:r>
            <a:r>
              <a:rPr lang="en-US" sz="2800" i="1">
                <a:solidFill>
                  <a:srgbClr val="000000"/>
                </a:solidFill>
              </a:rPr>
              <a:t>try</a:t>
            </a:r>
            <a:r>
              <a:rPr lang="en-US" sz="2800">
                <a:solidFill>
                  <a:srgbClr val="000000"/>
                </a:solidFill>
              </a:rPr>
              <a:t> T(x,y) = X(x) Y(y)</a:t>
            </a:r>
          </a:p>
          <a:p>
            <a:endParaRPr lang="en-US" sz="2800">
              <a:solidFill>
                <a:srgbClr val="000000"/>
              </a:solidFill>
            </a:endParaRPr>
          </a:p>
          <a:p>
            <a:pPr>
              <a:buFontTx/>
              <a:buAutoNum type="romanLcParenR"/>
            </a:pPr>
            <a:r>
              <a:rPr lang="en-US" sz="2800">
                <a:solidFill>
                  <a:srgbClr val="000000"/>
                </a:solidFill>
              </a:rPr>
              <a:t>  Just for practice</a:t>
            </a:r>
            <a:r>
              <a:rPr lang="en-US" sz="2800">
                <a:solidFill>
                  <a:srgbClr val="0000FF"/>
                </a:solidFill>
              </a:rPr>
              <a:t>, invent </a:t>
            </a:r>
            <a:r>
              <a:rPr lang="en-US" sz="2800" i="1">
                <a:solidFill>
                  <a:srgbClr val="0000FF"/>
                </a:solidFill>
              </a:rPr>
              <a:t>some</a:t>
            </a:r>
            <a:r>
              <a:rPr lang="en-US" sz="2800">
                <a:solidFill>
                  <a:srgbClr val="0000FF"/>
                </a:solidFill>
              </a:rPr>
              <a:t> function T(x,y) that is manifestly of this form</a:t>
            </a:r>
            <a:r>
              <a:rPr lang="en-US" sz="2800">
                <a:solidFill>
                  <a:srgbClr val="000000"/>
                </a:solidFill>
              </a:rPr>
              <a:t>. (Don’t worry about whether it satisfies Laplace's equation, just make up some function!)  What is your X(x) here? What is Y(y)?</a:t>
            </a:r>
          </a:p>
          <a:p>
            <a:endParaRPr lang="en-US" sz="2800">
              <a:solidFill>
                <a:srgbClr val="000000"/>
              </a:solidFill>
            </a:endParaRPr>
          </a:p>
          <a:p>
            <a:r>
              <a:rPr lang="en-US" sz="2800">
                <a:solidFill>
                  <a:srgbClr val="000000"/>
                </a:solidFill>
              </a:rPr>
              <a:t>ii) Just to compare, </a:t>
            </a:r>
            <a:r>
              <a:rPr lang="en-US" sz="2800">
                <a:solidFill>
                  <a:srgbClr val="0000FF"/>
                </a:solidFill>
              </a:rPr>
              <a:t>invent some function T(x,y) that is definitely NOT of this form. </a:t>
            </a:r>
          </a:p>
          <a:p>
            <a:endParaRPr lang="en-US" sz="2800">
              <a:solidFill>
                <a:srgbClr val="000000"/>
              </a:solidFill>
            </a:endParaRPr>
          </a:p>
          <a:p>
            <a:r>
              <a:rPr lang="en-US" sz="2800" i="1">
                <a:solidFill>
                  <a:srgbClr val="000000"/>
                </a:solidFill>
              </a:rPr>
              <a:t>Challenge questions: </a:t>
            </a:r>
          </a:p>
          <a:p>
            <a:pPr marL="514350" indent="-514350">
              <a:buFontTx/>
              <a:buAutoNum type="arabicParenR"/>
            </a:pPr>
            <a:r>
              <a:rPr lang="en-US" sz="2800" i="1">
                <a:solidFill>
                  <a:srgbClr val="000000"/>
                </a:solidFill>
              </a:rPr>
              <a:t>Did your answer in i) satisfy Laplace’s eqn?</a:t>
            </a:r>
          </a:p>
          <a:p>
            <a:pPr marL="514350" indent="-514350">
              <a:buFontTx/>
              <a:buAutoNum type="arabicParenR"/>
            </a:pPr>
            <a:r>
              <a:rPr lang="en-US" sz="2800" i="1">
                <a:solidFill>
                  <a:srgbClr val="000000"/>
                </a:solidFill>
              </a:rPr>
              <a:t> Could our method (separation of variables) ever FIND your function in part ii above?</a:t>
            </a:r>
          </a:p>
        </p:txBody>
      </p:sp>
      <p:graphicFrame>
        <p:nvGraphicFramePr>
          <p:cNvPr id="1899523" name="Object 3"/>
          <p:cNvGraphicFramePr>
            <a:graphicFrameLocks noChangeAspect="1"/>
          </p:cNvGraphicFramePr>
          <p:nvPr/>
        </p:nvGraphicFramePr>
        <p:xfrm>
          <a:off x="2339728" y="50799"/>
          <a:ext cx="526242" cy="457729"/>
        </p:xfrm>
        <a:graphic>
          <a:graphicData uri="http://schemas.openxmlformats.org/presentationml/2006/ole">
            <mc:AlternateContent xmlns:mc="http://schemas.openxmlformats.org/markup-compatibility/2006">
              <mc:Choice xmlns:v="urn:schemas-microsoft-com:vml" Requires="v">
                <p:oleObj spid="_x0000_s55304" name="Equation" r:id="rId4" imgW="190500" imgH="165100" progId="Equation.3">
                  <p:embed/>
                </p:oleObj>
              </mc:Choice>
              <mc:Fallback>
                <p:oleObj name="Equation" r:id="rId4" imgW="190500" imgH="165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28" y="50799"/>
                        <a:ext cx="526242" cy="4577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1748245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59</a:t>
            </a:fld>
            <a:endParaRPr lang="en-US">
              <a:solidFill>
                <a:srgbClr val="000000"/>
              </a:solidFill>
            </a:endParaRPr>
          </a:p>
        </p:txBody>
      </p:sp>
      <p:sp>
        <p:nvSpPr>
          <p:cNvPr id="3" name="TextBox 2"/>
          <p:cNvSpPr txBox="1"/>
          <p:nvPr/>
        </p:nvSpPr>
        <p:spPr>
          <a:xfrm>
            <a:off x="33870" y="33875"/>
            <a:ext cx="8940799" cy="2677656"/>
          </a:xfrm>
          <a:prstGeom prst="rect">
            <a:avLst/>
          </a:prstGeom>
          <a:noFill/>
        </p:spPr>
        <p:txBody>
          <a:bodyPr wrap="square" rtlCol="0">
            <a:spAutoFit/>
          </a:bodyPr>
          <a:lstStyle/>
          <a:p>
            <a:r>
              <a:rPr lang="en-US" sz="2800" dirty="0">
                <a:solidFill>
                  <a:srgbClr val="000000"/>
                </a:solidFill>
              </a:rPr>
              <a:t>When solving      T(</a:t>
            </a:r>
            <a:r>
              <a:rPr lang="en-US" sz="2800" dirty="0" err="1">
                <a:solidFill>
                  <a:srgbClr val="000000"/>
                </a:solidFill>
              </a:rPr>
              <a:t>x,y</a:t>
            </a:r>
            <a:r>
              <a:rPr lang="en-US" sz="2800" dirty="0">
                <a:solidFill>
                  <a:srgbClr val="000000"/>
                </a:solidFill>
              </a:rPr>
              <a:t>)=0,  separation of variables says try T(</a:t>
            </a:r>
            <a:r>
              <a:rPr lang="en-US" sz="2800" dirty="0" err="1">
                <a:solidFill>
                  <a:srgbClr val="000000"/>
                </a:solidFill>
              </a:rPr>
              <a:t>x,y</a:t>
            </a:r>
            <a:r>
              <a:rPr lang="en-US" sz="2800" dirty="0">
                <a:solidFill>
                  <a:srgbClr val="000000"/>
                </a:solidFill>
              </a:rPr>
              <a:t>) = X(x) Y(y).  We arrived at the equation</a:t>
            </a:r>
          </a:p>
          <a:p>
            <a:r>
              <a:rPr lang="en-US" sz="2800" dirty="0">
                <a:solidFill>
                  <a:srgbClr val="000000"/>
                </a:solidFill>
              </a:rPr>
              <a:t>                           f(x) + g(y) = 0  </a:t>
            </a:r>
          </a:p>
          <a:p>
            <a:r>
              <a:rPr lang="en-US" sz="2800" dirty="0">
                <a:solidFill>
                  <a:srgbClr val="000000"/>
                </a:solidFill>
              </a:rPr>
              <a:t>for some complicated f(x) and g(y)</a:t>
            </a:r>
          </a:p>
          <a:p>
            <a:r>
              <a:rPr lang="en-US" sz="2800" dirty="0">
                <a:solidFill>
                  <a:srgbClr val="000000"/>
                </a:solidFill>
              </a:rPr>
              <a:t/>
            </a:r>
            <a:br>
              <a:rPr lang="en-US" sz="2800" dirty="0">
                <a:solidFill>
                  <a:srgbClr val="000000"/>
                </a:solidFill>
              </a:rPr>
            </a:br>
            <a:endParaRPr lang="en-US" sz="2800" i="1" dirty="0">
              <a:solidFill>
                <a:srgbClr val="000000"/>
              </a:solidFill>
            </a:endParaRPr>
          </a:p>
        </p:txBody>
      </p:sp>
      <p:graphicFrame>
        <p:nvGraphicFramePr>
          <p:cNvPr id="1899523" name="Object 3"/>
          <p:cNvGraphicFramePr>
            <a:graphicFrameLocks noChangeAspect="1"/>
          </p:cNvGraphicFramePr>
          <p:nvPr/>
        </p:nvGraphicFramePr>
        <p:xfrm>
          <a:off x="2339728" y="50799"/>
          <a:ext cx="526242" cy="457729"/>
        </p:xfrm>
        <a:graphic>
          <a:graphicData uri="http://schemas.openxmlformats.org/presentationml/2006/ole">
            <mc:AlternateContent xmlns:mc="http://schemas.openxmlformats.org/markup-compatibility/2006">
              <mc:Choice xmlns:v="urn:schemas-microsoft-com:vml" Requires="v">
                <p:oleObj spid="_x0000_s56328" name="Equation" r:id="rId4" imgW="190500" imgH="165100" progId="Equation.3">
                  <p:embed/>
                </p:oleObj>
              </mc:Choice>
              <mc:Fallback>
                <p:oleObj name="Equation" r:id="rId4" imgW="190500" imgH="165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28" y="50799"/>
                        <a:ext cx="526242" cy="4577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0" y="2743244"/>
            <a:ext cx="9025467" cy="3970318"/>
          </a:xfrm>
          <a:prstGeom prst="rect">
            <a:avLst/>
          </a:prstGeom>
        </p:spPr>
        <p:txBody>
          <a:bodyPr wrap="square">
            <a:spAutoFit/>
          </a:bodyPr>
          <a:lstStyle/>
          <a:p>
            <a:endParaRPr lang="en-US" sz="2800" dirty="0">
              <a:solidFill>
                <a:srgbClr val="0000FF"/>
              </a:solidFill>
            </a:endParaRPr>
          </a:p>
          <a:p>
            <a:r>
              <a:rPr lang="en-US" sz="2800" dirty="0">
                <a:solidFill>
                  <a:srgbClr val="0000FF"/>
                </a:solidFill>
              </a:rPr>
              <a:t>Invent </a:t>
            </a:r>
            <a:r>
              <a:rPr lang="en-US" sz="2800" i="1" dirty="0">
                <a:solidFill>
                  <a:srgbClr val="0000FF"/>
                </a:solidFill>
              </a:rPr>
              <a:t>some</a:t>
            </a:r>
            <a:r>
              <a:rPr lang="en-US" sz="2800" dirty="0">
                <a:solidFill>
                  <a:srgbClr val="0000FF"/>
                </a:solidFill>
              </a:rPr>
              <a:t> function f(x) and some </a:t>
            </a:r>
            <a:r>
              <a:rPr lang="en-US" sz="2800" i="1" dirty="0">
                <a:solidFill>
                  <a:srgbClr val="0000FF"/>
                </a:solidFill>
              </a:rPr>
              <a:t>other</a:t>
            </a:r>
            <a:r>
              <a:rPr lang="en-US" sz="2800" dirty="0">
                <a:solidFill>
                  <a:srgbClr val="0000FF"/>
                </a:solidFill>
              </a:rPr>
              <a:t> function g(y) that satisfies this equation.  </a:t>
            </a:r>
          </a:p>
          <a:p>
            <a:endParaRPr lang="en-US" sz="2800" dirty="0">
              <a:solidFill>
                <a:srgbClr val="000000"/>
              </a:solidFill>
            </a:endParaRPr>
          </a:p>
          <a:p>
            <a:endParaRPr lang="en-US" sz="2800" dirty="0">
              <a:solidFill>
                <a:srgbClr val="000000"/>
              </a:solidFill>
            </a:endParaRPr>
          </a:p>
          <a:p>
            <a:endParaRPr lang="en-US" sz="2800" dirty="0">
              <a:solidFill>
                <a:srgbClr val="000000"/>
              </a:solidFill>
            </a:endParaRPr>
          </a:p>
          <a:p>
            <a:r>
              <a:rPr lang="en-US" sz="2800" i="1" dirty="0">
                <a:solidFill>
                  <a:srgbClr val="000000"/>
                </a:solidFill>
              </a:rPr>
              <a:t>Challenge question: In 3-D, the method of separation of variables would have gotten you to f(x)+g(y)+h(z)=0. Generalize your “invented solution” to this case.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6</a:t>
            </a:fld>
            <a:endParaRPr lang="en-US">
              <a:solidFill>
                <a:srgbClr val="000000"/>
              </a:solidFill>
            </a:endParaRPr>
          </a:p>
        </p:txBody>
      </p:sp>
      <p:sp>
        <p:nvSpPr>
          <p:cNvPr id="3" name="TextBox 2"/>
          <p:cNvSpPr txBox="1"/>
          <p:nvPr/>
        </p:nvSpPr>
        <p:spPr>
          <a:xfrm>
            <a:off x="50804" y="1236133"/>
            <a:ext cx="8906933" cy="523220"/>
          </a:xfrm>
          <a:prstGeom prst="rect">
            <a:avLst/>
          </a:prstGeom>
          <a:noFill/>
        </p:spPr>
        <p:txBody>
          <a:bodyPr wrap="square" rtlCol="0">
            <a:spAutoFit/>
          </a:bodyPr>
          <a:lstStyle/>
          <a:p>
            <a:r>
              <a:rPr lang="en-US" sz="2800" dirty="0" smtClean="0">
                <a:solidFill>
                  <a:srgbClr val="000000"/>
                </a:solidFill>
              </a:rPr>
              <a:t>What can you predict about the a’s and b’s for this f(t)?</a:t>
            </a:r>
            <a:endParaRPr lang="en-US" sz="2800" dirty="0">
              <a:solidFill>
                <a:srgbClr val="000000"/>
              </a:solidFill>
            </a:endParaRPr>
          </a:p>
        </p:txBody>
      </p:sp>
      <p:pic>
        <p:nvPicPr>
          <p:cNvPr id="8" name="Picture 7"/>
          <p:cNvPicPr>
            <a:picLocks noChangeAspect="1"/>
          </p:cNvPicPr>
          <p:nvPr/>
        </p:nvPicPr>
        <p:blipFill>
          <a:blip r:embed="rId4"/>
          <a:stretch>
            <a:fillRect/>
          </a:stretch>
        </p:blipFill>
        <p:spPr>
          <a:xfrm>
            <a:off x="177794" y="1672169"/>
            <a:ext cx="8373533" cy="2828896"/>
          </a:xfrm>
          <a:prstGeom prst="rect">
            <a:avLst/>
          </a:prstGeom>
        </p:spPr>
      </p:pic>
      <p:sp>
        <p:nvSpPr>
          <p:cNvPr id="9" name="TextBox 8"/>
          <p:cNvSpPr txBox="1"/>
          <p:nvPr/>
        </p:nvSpPr>
        <p:spPr>
          <a:xfrm>
            <a:off x="0" y="4588941"/>
            <a:ext cx="8899500" cy="1384995"/>
          </a:xfrm>
          <a:prstGeom prst="rect">
            <a:avLst/>
          </a:prstGeom>
          <a:noFill/>
        </p:spPr>
        <p:txBody>
          <a:bodyPr wrap="none" rtlCol="0">
            <a:spAutoFit/>
          </a:bodyPr>
          <a:lstStyle/>
          <a:p>
            <a:pPr marL="514350" indent="-514350">
              <a:buFontTx/>
              <a:buAutoNum type="alphaUcParenR"/>
            </a:pPr>
            <a:r>
              <a:rPr lang="en-US" sz="2800" dirty="0">
                <a:solidFill>
                  <a:srgbClr val="000000"/>
                </a:solidFill>
              </a:rPr>
              <a:t>All terms are non-zero 	B)  The a’s are all zero</a:t>
            </a:r>
          </a:p>
          <a:p>
            <a:pPr marL="514350" indent="-514350"/>
            <a:r>
              <a:rPr lang="en-US" sz="2800" dirty="0">
                <a:solidFill>
                  <a:srgbClr val="000000"/>
                </a:solidFill>
              </a:rPr>
              <a:t>C) The b’s are all zero		D)  a’s are all 0, except a</a:t>
            </a:r>
            <a:r>
              <a:rPr lang="en-US" sz="2800" baseline="-25000" dirty="0">
                <a:solidFill>
                  <a:srgbClr val="000000"/>
                </a:solidFill>
              </a:rPr>
              <a:t>0</a:t>
            </a:r>
          </a:p>
          <a:p>
            <a:pPr marL="514350" indent="-514350"/>
            <a:r>
              <a:rPr lang="en-US" sz="2800" dirty="0">
                <a:solidFill>
                  <a:srgbClr val="000000"/>
                </a:solidFill>
              </a:rPr>
              <a:t>E) More than one of the above (or none, or ???)</a:t>
            </a:r>
          </a:p>
        </p:txBody>
      </p:sp>
      <p:graphicFrame>
        <p:nvGraphicFramePr>
          <p:cNvPr id="1667075" name="Object 3"/>
          <p:cNvGraphicFramePr>
            <a:graphicFrameLocks noChangeAspect="1"/>
          </p:cNvGraphicFramePr>
          <p:nvPr/>
        </p:nvGraphicFramePr>
        <p:xfrm>
          <a:off x="1598613" y="220663"/>
          <a:ext cx="5186362" cy="1089025"/>
        </p:xfrm>
        <a:graphic>
          <a:graphicData uri="http://schemas.openxmlformats.org/presentationml/2006/ole">
            <mc:AlternateContent xmlns:mc="http://schemas.openxmlformats.org/markup-compatibility/2006">
              <mc:Choice xmlns:v="urn:schemas-microsoft-com:vml" Requires="v">
                <p:oleObj spid="_x0000_s1035" name="Equation" r:id="rId5" imgW="1993900" imgH="419100" progId="Equation.3">
                  <p:embed/>
                </p:oleObj>
              </mc:Choice>
              <mc:Fallback>
                <p:oleObj name="Equation" r:id="rId5" imgW="19939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8613" y="220663"/>
                        <a:ext cx="5186362" cy="1089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3183470" y="1744133"/>
            <a:ext cx="623338" cy="523220"/>
          </a:xfrm>
          <a:prstGeom prst="rect">
            <a:avLst/>
          </a:prstGeom>
          <a:noFill/>
        </p:spPr>
        <p:txBody>
          <a:bodyPr wrap="none" rtlCol="0">
            <a:spAutoFit/>
          </a:bodyPr>
          <a:lstStyle/>
          <a:p>
            <a:r>
              <a:rPr lang="en-US" sz="2800" dirty="0" smtClean="0">
                <a:solidFill>
                  <a:srgbClr val="000000"/>
                </a:solidFill>
              </a:rPr>
              <a:t>f(t)</a:t>
            </a:r>
            <a:endParaRPr lang="en-US" sz="28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60</a:t>
            </a:fld>
            <a:endParaRPr lang="en-US">
              <a:solidFill>
                <a:srgbClr val="000000"/>
              </a:solidFill>
            </a:endParaRPr>
          </a:p>
        </p:txBody>
      </p:sp>
      <p:sp>
        <p:nvSpPr>
          <p:cNvPr id="3" name="TextBox 2"/>
          <p:cNvSpPr txBox="1"/>
          <p:nvPr/>
        </p:nvSpPr>
        <p:spPr>
          <a:xfrm>
            <a:off x="33870" y="33875"/>
            <a:ext cx="8940799" cy="1384995"/>
          </a:xfrm>
          <a:prstGeom prst="rect">
            <a:avLst/>
          </a:prstGeom>
          <a:noFill/>
        </p:spPr>
        <p:txBody>
          <a:bodyPr wrap="square" rtlCol="0">
            <a:spAutoFit/>
          </a:bodyPr>
          <a:lstStyle/>
          <a:p>
            <a:r>
              <a:rPr lang="en-US" sz="2800">
                <a:solidFill>
                  <a:srgbClr val="000000"/>
                </a:solidFill>
              </a:rPr>
              <a:t>When solving      T(x,y)=0,  separation of variables says try T(x,y) = X(x) Y(y).  We arrived at</a:t>
            </a:r>
          </a:p>
          <a:p>
            <a:endParaRPr lang="en-US" sz="2800" i="1">
              <a:solidFill>
                <a:srgbClr val="000000"/>
              </a:solidFill>
            </a:endParaRPr>
          </a:p>
        </p:txBody>
      </p:sp>
      <p:graphicFrame>
        <p:nvGraphicFramePr>
          <p:cNvPr id="1899523" name="Object 3"/>
          <p:cNvGraphicFramePr>
            <a:graphicFrameLocks noChangeAspect="1"/>
          </p:cNvGraphicFramePr>
          <p:nvPr/>
        </p:nvGraphicFramePr>
        <p:xfrm>
          <a:off x="2339728" y="50799"/>
          <a:ext cx="526242" cy="457729"/>
        </p:xfrm>
        <a:graphic>
          <a:graphicData uri="http://schemas.openxmlformats.org/presentationml/2006/ole">
            <mc:AlternateContent xmlns:mc="http://schemas.openxmlformats.org/markup-compatibility/2006">
              <mc:Choice xmlns:v="urn:schemas-microsoft-com:vml" Requires="v">
                <p:oleObj spid="_x0000_s57359" name="Equation" r:id="rId4" imgW="190500" imgH="165100" progId="Equation.3">
                  <p:embed/>
                </p:oleObj>
              </mc:Choice>
              <mc:Fallback>
                <p:oleObj name="Equation" r:id="rId4" imgW="190500" imgH="165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28" y="50799"/>
                        <a:ext cx="526242" cy="4577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3619" name="Object 3"/>
          <p:cNvGraphicFramePr>
            <a:graphicFrameLocks noChangeAspect="1"/>
          </p:cNvGraphicFramePr>
          <p:nvPr/>
        </p:nvGraphicFramePr>
        <p:xfrm>
          <a:off x="2706158" y="1139825"/>
          <a:ext cx="2943225" cy="2954338"/>
        </p:xfrm>
        <a:graphic>
          <a:graphicData uri="http://schemas.openxmlformats.org/presentationml/2006/ole">
            <mc:AlternateContent xmlns:mc="http://schemas.openxmlformats.org/markup-compatibility/2006">
              <mc:Choice xmlns:v="urn:schemas-microsoft-com:vml" Requires="v">
                <p:oleObj spid="_x0000_s57360" name="Equation" r:id="rId6" imgW="1066800" imgH="1066800" progId="Equation.3">
                  <p:embed/>
                </p:oleObj>
              </mc:Choice>
              <mc:Fallback>
                <p:oleObj name="Equation" r:id="rId6" imgW="1066800" imgH="1066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6158" y="1139825"/>
                        <a:ext cx="2943225" cy="295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18537" y="4402667"/>
            <a:ext cx="8940393" cy="523220"/>
          </a:xfrm>
          <a:prstGeom prst="rect">
            <a:avLst/>
          </a:prstGeom>
          <a:noFill/>
        </p:spPr>
        <p:txBody>
          <a:bodyPr wrap="none" rtlCol="0">
            <a:spAutoFit/>
          </a:bodyPr>
          <a:lstStyle/>
          <a:p>
            <a:r>
              <a:rPr lang="en-US" sz="2800">
                <a:solidFill>
                  <a:srgbClr val="000000"/>
                </a:solidFill>
              </a:rPr>
              <a:t>Write down the </a:t>
            </a:r>
            <a:r>
              <a:rPr lang="en-US" sz="2800" i="1">
                <a:solidFill>
                  <a:srgbClr val="000000"/>
                </a:solidFill>
              </a:rPr>
              <a:t>general solution</a:t>
            </a:r>
            <a:r>
              <a:rPr lang="en-US" sz="2800">
                <a:solidFill>
                  <a:srgbClr val="000000"/>
                </a:solidFill>
              </a:rPr>
              <a:t> to both of these ODEs!</a:t>
            </a:r>
          </a:p>
        </p:txBody>
      </p:sp>
      <p:sp>
        <p:nvSpPr>
          <p:cNvPr id="7" name="TextBox 6"/>
          <p:cNvSpPr txBox="1"/>
          <p:nvPr/>
        </p:nvSpPr>
        <p:spPr>
          <a:xfrm>
            <a:off x="50799" y="5791203"/>
            <a:ext cx="8395908" cy="954107"/>
          </a:xfrm>
          <a:prstGeom prst="rect">
            <a:avLst/>
          </a:prstGeom>
          <a:noFill/>
        </p:spPr>
        <p:txBody>
          <a:bodyPr wrap="none" rtlCol="0">
            <a:spAutoFit/>
          </a:bodyPr>
          <a:lstStyle/>
          <a:p>
            <a:r>
              <a:rPr lang="en-US" sz="2800" i="1">
                <a:solidFill>
                  <a:srgbClr val="000000"/>
                </a:solidFill>
              </a:rPr>
              <a:t>Challenge:  Is there any deep ambiguity about your </a:t>
            </a:r>
            <a:br>
              <a:rPr lang="en-US" sz="2800" i="1">
                <a:solidFill>
                  <a:srgbClr val="000000"/>
                </a:solidFill>
              </a:rPr>
            </a:br>
            <a:r>
              <a:rPr lang="en-US" sz="2800" i="1">
                <a:solidFill>
                  <a:srgbClr val="000000"/>
                </a:solidFill>
              </a:rPr>
              <a:t>solution?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61</a:t>
            </a:fld>
            <a:endParaRPr lang="en-US">
              <a:solidFill>
                <a:srgbClr val="000000"/>
              </a:solidFill>
            </a:endParaRPr>
          </a:p>
        </p:txBody>
      </p:sp>
      <p:sp>
        <p:nvSpPr>
          <p:cNvPr id="4" name="TextBox 3"/>
          <p:cNvSpPr txBox="1"/>
          <p:nvPr/>
        </p:nvSpPr>
        <p:spPr>
          <a:xfrm>
            <a:off x="5" y="50804"/>
            <a:ext cx="8906933" cy="6555642"/>
          </a:xfrm>
          <a:prstGeom prst="rect">
            <a:avLst/>
          </a:prstGeom>
          <a:noFill/>
        </p:spPr>
        <p:txBody>
          <a:bodyPr wrap="square" rtlCol="0">
            <a:spAutoFit/>
          </a:bodyPr>
          <a:lstStyle/>
          <a:p>
            <a:r>
              <a:rPr lang="en-US" sz="2800">
                <a:solidFill>
                  <a:srgbClr val="000000"/>
                </a:solidFill>
              </a:rPr>
              <a:t>In part B of the Tutorial, you have</a:t>
            </a:r>
          </a:p>
          <a:p>
            <a:r>
              <a:rPr lang="en-US" sz="2800">
                <a:solidFill>
                  <a:srgbClr val="000000"/>
                </a:solidFill>
              </a:rPr>
              <a:t>f(x) = Csin(kx) + D cos(kx), </a:t>
            </a:r>
          </a:p>
          <a:p>
            <a:r>
              <a:rPr lang="en-US" sz="2800">
                <a:solidFill>
                  <a:srgbClr val="000000"/>
                </a:solidFill>
              </a:rPr>
              <a:t>with boundary conditions  f(0)=f(L)=0.</a:t>
            </a:r>
          </a:p>
          <a:p>
            <a:endParaRPr lang="en-US" sz="2800">
              <a:solidFill>
                <a:srgbClr val="000000"/>
              </a:solidFill>
            </a:endParaRPr>
          </a:p>
          <a:p>
            <a:r>
              <a:rPr lang="en-US" sz="2800">
                <a:solidFill>
                  <a:srgbClr val="000000"/>
                </a:solidFill>
              </a:rPr>
              <a:t>Is the f(x) you found at the end unique?</a:t>
            </a:r>
          </a:p>
          <a:p>
            <a:endParaRPr lang="en-US" sz="2800">
              <a:solidFill>
                <a:srgbClr val="000000"/>
              </a:solidFill>
            </a:endParaRPr>
          </a:p>
          <a:p>
            <a:pPr marL="514350" indent="-514350">
              <a:buFontTx/>
              <a:buAutoNum type="alphaUcParenR"/>
            </a:pPr>
            <a:r>
              <a:rPr lang="en-US" sz="2800">
                <a:solidFill>
                  <a:srgbClr val="000000"/>
                </a:solidFill>
              </a:rPr>
              <a:t>Yes, we found it.</a:t>
            </a:r>
          </a:p>
          <a:p>
            <a:pPr marL="514350" indent="-514350">
              <a:buFontTx/>
              <a:buAutoNum type="alphaUcParenR"/>
            </a:pPr>
            <a:r>
              <a:rPr lang="en-US" sz="2800">
                <a:solidFill>
                  <a:srgbClr val="000000"/>
                </a:solidFill>
              </a:rPr>
              <a:t> Sort of – we found the solution, but it involves one completely undetermined parameter</a:t>
            </a:r>
          </a:p>
          <a:p>
            <a:pPr marL="514350" indent="-514350">
              <a:buFontTx/>
              <a:buAutoNum type="alphaUcParenR"/>
            </a:pPr>
            <a:r>
              <a:rPr lang="en-US" sz="2800">
                <a:solidFill>
                  <a:srgbClr val="000000"/>
                </a:solidFill>
              </a:rPr>
              <a:t> No, there are two very different solutions, and we couldn’t choose! </a:t>
            </a:r>
          </a:p>
          <a:p>
            <a:pPr marL="514350" indent="-514350">
              <a:buFontTx/>
              <a:buAutoNum type="alphaUcParenR"/>
            </a:pPr>
            <a:r>
              <a:rPr lang="en-US" sz="2800">
                <a:solidFill>
                  <a:srgbClr val="000000"/>
                </a:solidFill>
              </a:rPr>
              <a:t>No, there are infinitely many solutions, and we couldn’t choose!</a:t>
            </a:r>
          </a:p>
          <a:p>
            <a:pPr marL="514350" indent="-514350">
              <a:buFontTx/>
              <a:buAutoNum type="alphaUcParenR"/>
            </a:pPr>
            <a:r>
              <a:rPr lang="en-US" sz="2800">
                <a:solidFill>
                  <a:srgbClr val="000000"/>
                </a:solidFill>
              </a:rPr>
              <a:t>No, there are infinitely many solutions, each of which has a completely undetermined parameter!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62</a:t>
            </a:fld>
            <a:endParaRPr lang="en-US">
              <a:solidFill>
                <a:srgbClr val="000000"/>
              </a:solidFill>
            </a:endParaRPr>
          </a:p>
        </p:txBody>
      </p:sp>
      <p:sp>
        <p:nvSpPr>
          <p:cNvPr id="3" name="TextBox 2"/>
          <p:cNvSpPr txBox="1"/>
          <p:nvPr/>
        </p:nvSpPr>
        <p:spPr>
          <a:xfrm>
            <a:off x="135468" y="186266"/>
            <a:ext cx="9008532" cy="4401205"/>
          </a:xfrm>
          <a:prstGeom prst="rect">
            <a:avLst/>
          </a:prstGeom>
          <a:noFill/>
        </p:spPr>
        <p:txBody>
          <a:bodyPr wrap="square" rtlCol="0">
            <a:spAutoFit/>
          </a:bodyPr>
          <a:lstStyle/>
          <a:p>
            <a:r>
              <a:rPr lang="en-US" sz="2800" dirty="0" smtClean="0">
                <a:solidFill>
                  <a:srgbClr val="000000"/>
                </a:solidFill>
              </a:rPr>
              <a:t>__________________________________________</a:t>
            </a:r>
            <a:endParaRPr lang="en-US" sz="2800" dirty="0">
              <a:solidFill>
                <a:srgbClr val="000000"/>
              </a:solidFill>
            </a:endParaRPr>
          </a:p>
          <a:p>
            <a:endParaRPr lang="en-US" sz="2800" dirty="0" smtClean="0">
              <a:solidFill>
                <a:srgbClr val="000000"/>
              </a:solidFill>
            </a:endParaRPr>
          </a:p>
          <a:p>
            <a:r>
              <a:rPr lang="en-US" sz="2800" dirty="0" smtClean="0">
                <a:solidFill>
                  <a:srgbClr val="000000"/>
                </a:solidFill>
              </a:rPr>
              <a:t>Question for you: Given the ODE,</a:t>
            </a:r>
          </a:p>
          <a:p>
            <a:endParaRPr lang="en-US" sz="2800" dirty="0">
              <a:solidFill>
                <a:srgbClr val="000000"/>
              </a:solidFill>
            </a:endParaRPr>
          </a:p>
          <a:p>
            <a:r>
              <a:rPr lang="en-US" sz="2800" dirty="0" smtClean="0">
                <a:solidFill>
                  <a:srgbClr val="000000"/>
                </a:solidFill>
              </a:rPr>
              <a:t>Which of these does the sign of “c” tell you?</a:t>
            </a:r>
          </a:p>
          <a:p>
            <a:endParaRPr lang="en-US" sz="2800" dirty="0">
              <a:solidFill>
                <a:srgbClr val="000000"/>
              </a:solidFill>
            </a:endParaRPr>
          </a:p>
          <a:p>
            <a:pPr marL="514350" indent="-514350">
              <a:buFontTx/>
              <a:buAutoNum type="alphaUcParenR"/>
            </a:pPr>
            <a:r>
              <a:rPr lang="en-US" sz="2800" dirty="0" smtClean="0">
                <a:solidFill>
                  <a:srgbClr val="000000"/>
                </a:solidFill>
              </a:rPr>
              <a:t>Whether the solution is </a:t>
            </a:r>
            <a:r>
              <a:rPr lang="en-US" sz="2800" dirty="0" err="1" smtClean="0">
                <a:solidFill>
                  <a:srgbClr val="000000"/>
                </a:solidFill>
              </a:rPr>
              <a:t>sines</a:t>
            </a:r>
            <a:r>
              <a:rPr lang="en-US" sz="2800" dirty="0" smtClean="0">
                <a:solidFill>
                  <a:srgbClr val="000000"/>
                </a:solidFill>
              </a:rPr>
              <a:t> rather than cosines. </a:t>
            </a:r>
          </a:p>
          <a:p>
            <a:pPr marL="514350" indent="-514350">
              <a:buFontTx/>
              <a:buAutoNum type="alphaUcParenR"/>
            </a:pPr>
            <a:r>
              <a:rPr lang="en-US" sz="2800" dirty="0" smtClean="0">
                <a:solidFill>
                  <a:srgbClr val="000000"/>
                </a:solidFill>
              </a:rPr>
              <a:t>Whether the </a:t>
            </a:r>
            <a:r>
              <a:rPr lang="en-US" sz="2800" dirty="0" err="1" smtClean="0">
                <a:solidFill>
                  <a:srgbClr val="000000"/>
                </a:solidFill>
              </a:rPr>
              <a:t>sol’n</a:t>
            </a:r>
            <a:r>
              <a:rPr lang="en-US" sz="2800" dirty="0" smtClean="0">
                <a:solidFill>
                  <a:srgbClr val="000000"/>
                </a:solidFill>
              </a:rPr>
              <a:t> is sinusoidal </a:t>
            </a:r>
            <a:r>
              <a:rPr lang="en-US" sz="2800" dirty="0" err="1" smtClean="0">
                <a:solidFill>
                  <a:srgbClr val="000000"/>
                </a:solidFill>
              </a:rPr>
              <a:t>vs</a:t>
            </a:r>
            <a:r>
              <a:rPr lang="en-US" sz="2800" dirty="0" smtClean="0">
                <a:solidFill>
                  <a:srgbClr val="000000"/>
                </a:solidFill>
              </a:rPr>
              <a:t> exponential.</a:t>
            </a:r>
          </a:p>
          <a:p>
            <a:pPr marL="514350" indent="-514350">
              <a:buFontTx/>
              <a:buAutoNum type="alphaUcParenR"/>
            </a:pPr>
            <a:r>
              <a:rPr lang="en-US" sz="2800" dirty="0" smtClean="0">
                <a:solidFill>
                  <a:srgbClr val="000000"/>
                </a:solidFill>
              </a:rPr>
              <a:t>It specifies </a:t>
            </a:r>
            <a:r>
              <a:rPr lang="en-US" sz="2800" dirty="0">
                <a:solidFill>
                  <a:srgbClr val="000000"/>
                </a:solidFill>
              </a:rPr>
              <a:t>a</a:t>
            </a:r>
            <a:r>
              <a:rPr lang="en-US" sz="2800" dirty="0" smtClean="0">
                <a:solidFill>
                  <a:srgbClr val="000000"/>
                </a:solidFill>
              </a:rPr>
              <a:t> boundary condition </a:t>
            </a:r>
          </a:p>
          <a:p>
            <a:pPr marL="514350" indent="-514350">
              <a:buFontTx/>
              <a:buAutoNum type="alphaUcParenR"/>
            </a:pPr>
            <a:r>
              <a:rPr lang="en-US" sz="2800" dirty="0" smtClean="0">
                <a:solidFill>
                  <a:srgbClr val="000000"/>
                </a:solidFill>
              </a:rPr>
              <a:t>None of these/something else! </a:t>
            </a:r>
            <a:endParaRPr lang="en-US" sz="2800" dirty="0">
              <a:solidFill>
                <a:srgbClr val="00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334335181"/>
              </p:ext>
            </p:extLst>
          </p:nvPr>
        </p:nvGraphicFramePr>
        <p:xfrm>
          <a:off x="5824005" y="732904"/>
          <a:ext cx="2801938" cy="1160462"/>
        </p:xfrm>
        <a:graphic>
          <a:graphicData uri="http://schemas.openxmlformats.org/presentationml/2006/ole">
            <mc:AlternateContent xmlns:mc="http://schemas.openxmlformats.org/markup-compatibility/2006">
              <mc:Choice xmlns:v="urn:schemas-microsoft-com:vml" Requires="v">
                <p:oleObj spid="_x0000_s62472" name="Equation" r:id="rId4" imgW="1016000" imgH="419100" progId="Equation.3">
                  <p:embed/>
                </p:oleObj>
              </mc:Choice>
              <mc:Fallback>
                <p:oleObj name="Equation" r:id="rId4" imgW="1016000" imgH="419100" progId="Equation.3">
                  <p:embed/>
                  <p:pic>
                    <p:nvPicPr>
                      <p:cNvPr id="0" name=""/>
                      <p:cNvPicPr>
                        <a:picLocks noChangeAspect="1" noChangeArrowheads="1"/>
                      </p:cNvPicPr>
                      <p:nvPr/>
                    </p:nvPicPr>
                    <p:blipFill>
                      <a:blip r:embed="rId5"/>
                      <a:srcRect/>
                      <a:stretch>
                        <a:fillRect/>
                      </a:stretch>
                    </p:blipFill>
                    <p:spPr bwMode="auto">
                      <a:xfrm>
                        <a:off x="5824005" y="732904"/>
                        <a:ext cx="2801938" cy="1160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5047490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63</a:t>
            </a:fld>
            <a:endParaRPr lang="en-US">
              <a:solidFill>
                <a:srgbClr val="000000"/>
              </a:solidFill>
            </a:endParaRPr>
          </a:p>
        </p:txBody>
      </p:sp>
      <p:sp>
        <p:nvSpPr>
          <p:cNvPr id="3" name="TextBox 2"/>
          <p:cNvSpPr txBox="1"/>
          <p:nvPr/>
        </p:nvSpPr>
        <p:spPr>
          <a:xfrm>
            <a:off x="33870" y="33875"/>
            <a:ext cx="8940799" cy="3108544"/>
          </a:xfrm>
          <a:prstGeom prst="rect">
            <a:avLst/>
          </a:prstGeom>
          <a:noFill/>
        </p:spPr>
        <p:txBody>
          <a:bodyPr wrap="square" rtlCol="0">
            <a:spAutoFit/>
          </a:bodyPr>
          <a:lstStyle/>
          <a:p>
            <a:r>
              <a:rPr lang="en-US" sz="2800" dirty="0" smtClean="0">
                <a:solidFill>
                  <a:srgbClr val="000000"/>
                </a:solidFill>
              </a:rPr>
              <a:t>Last class we got to a situation where we had two totally unknown/unspecified functions a(x) and b(y), </a:t>
            </a:r>
          </a:p>
          <a:p>
            <a:endParaRPr lang="en-US" sz="2800" dirty="0" smtClean="0">
              <a:solidFill>
                <a:srgbClr val="000000"/>
              </a:solidFill>
            </a:endParaRPr>
          </a:p>
          <a:p>
            <a:r>
              <a:rPr lang="en-US" sz="2800" dirty="0" smtClean="0">
                <a:solidFill>
                  <a:srgbClr val="000000"/>
                </a:solidFill>
              </a:rPr>
              <a:t>All we knew was that (for all x and all y) </a:t>
            </a:r>
            <a:endParaRPr lang="en-US" sz="2800" dirty="0">
              <a:solidFill>
                <a:srgbClr val="000000"/>
              </a:solidFill>
            </a:endParaRPr>
          </a:p>
          <a:p>
            <a:r>
              <a:rPr lang="en-US" sz="2800" dirty="0">
                <a:solidFill>
                  <a:srgbClr val="000000"/>
                </a:solidFill>
              </a:rPr>
              <a:t>                           </a:t>
            </a:r>
            <a:r>
              <a:rPr lang="en-US" sz="2800" dirty="0" smtClean="0">
                <a:solidFill>
                  <a:srgbClr val="000000"/>
                </a:solidFill>
              </a:rPr>
              <a:t>a(</a:t>
            </a:r>
            <a:r>
              <a:rPr lang="en-US" sz="2800" dirty="0">
                <a:solidFill>
                  <a:srgbClr val="000000"/>
                </a:solidFill>
              </a:rPr>
              <a:t>x) + </a:t>
            </a:r>
            <a:r>
              <a:rPr lang="en-US" sz="2800" dirty="0" smtClean="0">
                <a:solidFill>
                  <a:srgbClr val="000000"/>
                </a:solidFill>
              </a:rPr>
              <a:t>b(</a:t>
            </a:r>
            <a:r>
              <a:rPr lang="en-US" sz="2800" dirty="0">
                <a:solidFill>
                  <a:srgbClr val="000000"/>
                </a:solidFill>
              </a:rPr>
              <a:t>y) = 0  </a:t>
            </a:r>
          </a:p>
          <a:p>
            <a:r>
              <a:rPr lang="en-US" sz="2800" dirty="0">
                <a:solidFill>
                  <a:srgbClr val="000000"/>
                </a:solidFill>
              </a:rPr>
              <a:t/>
            </a:r>
            <a:br>
              <a:rPr lang="en-US" sz="2800" dirty="0">
                <a:solidFill>
                  <a:srgbClr val="000000"/>
                </a:solidFill>
              </a:rPr>
            </a:br>
            <a:endParaRPr lang="en-US" sz="2800" i="1" dirty="0">
              <a:solidFill>
                <a:srgbClr val="000000"/>
              </a:solidFill>
            </a:endParaRPr>
          </a:p>
        </p:txBody>
      </p:sp>
      <p:sp>
        <p:nvSpPr>
          <p:cNvPr id="4" name="Rectangle 3"/>
          <p:cNvSpPr/>
          <p:nvPr/>
        </p:nvSpPr>
        <p:spPr>
          <a:xfrm>
            <a:off x="0" y="1676445"/>
            <a:ext cx="9025467" cy="1384995"/>
          </a:xfrm>
          <a:prstGeom prst="rect">
            <a:avLst/>
          </a:prstGeom>
        </p:spPr>
        <p:txBody>
          <a:bodyPr wrap="square">
            <a:spAutoFit/>
          </a:bodyPr>
          <a:lstStyle/>
          <a:p>
            <a:endParaRPr lang="en-US" sz="2800" i="1" dirty="0" smtClean="0">
              <a:solidFill>
                <a:srgbClr val="000000"/>
              </a:solidFill>
            </a:endParaRPr>
          </a:p>
          <a:p>
            <a:endParaRPr lang="en-US" sz="2800" i="1" dirty="0" smtClean="0">
              <a:solidFill>
                <a:srgbClr val="000000"/>
              </a:solidFill>
            </a:endParaRPr>
          </a:p>
          <a:p>
            <a:r>
              <a:rPr lang="en-US" sz="2800" i="1" dirty="0" smtClean="0">
                <a:solidFill>
                  <a:srgbClr val="000000"/>
                </a:solidFill>
              </a:rPr>
              <a:t>What can you conclude about these functions? </a:t>
            </a:r>
            <a:endParaRPr lang="en-US" sz="2800" i="1" dirty="0">
              <a:solidFill>
                <a:srgbClr val="000000"/>
              </a:solidFill>
            </a:endParaRPr>
          </a:p>
        </p:txBody>
      </p:sp>
      <p:sp>
        <p:nvSpPr>
          <p:cNvPr id="5" name="TextBox 4"/>
          <p:cNvSpPr txBox="1"/>
          <p:nvPr/>
        </p:nvSpPr>
        <p:spPr>
          <a:xfrm>
            <a:off x="84681" y="3606785"/>
            <a:ext cx="9007594" cy="2677656"/>
          </a:xfrm>
          <a:prstGeom prst="rect">
            <a:avLst/>
          </a:prstGeom>
          <a:noFill/>
        </p:spPr>
        <p:txBody>
          <a:bodyPr wrap="none" rtlCol="0">
            <a:spAutoFit/>
          </a:bodyPr>
          <a:lstStyle/>
          <a:p>
            <a:pPr marL="514350" indent="-514350">
              <a:buFontTx/>
              <a:buAutoNum type="alphaUcParenR"/>
            </a:pPr>
            <a:r>
              <a:rPr lang="en-US" sz="2800" dirty="0" smtClean="0">
                <a:solidFill>
                  <a:srgbClr val="000000"/>
                </a:solidFill>
              </a:rPr>
              <a:t>Really not much to conclude (except b(y)=-a(x) !   )</a:t>
            </a:r>
          </a:p>
          <a:p>
            <a:pPr marL="514350" indent="-514350">
              <a:buFontTx/>
              <a:buAutoNum type="alphaUcParenR"/>
            </a:pPr>
            <a:r>
              <a:rPr lang="en-US" sz="2800" dirty="0" smtClean="0">
                <a:solidFill>
                  <a:srgbClr val="000000"/>
                </a:solidFill>
              </a:rPr>
              <a:t>Impossible, it’s </a:t>
            </a:r>
            <a:r>
              <a:rPr lang="en-US" sz="2800" i="1" dirty="0" smtClean="0">
                <a:solidFill>
                  <a:srgbClr val="000000"/>
                </a:solidFill>
              </a:rPr>
              <a:t>never </a:t>
            </a:r>
            <a:r>
              <a:rPr lang="en-US" sz="2800" dirty="0" smtClean="0">
                <a:solidFill>
                  <a:srgbClr val="000000"/>
                </a:solidFill>
              </a:rPr>
              <a:t>possible to solve this equation! </a:t>
            </a:r>
          </a:p>
          <a:p>
            <a:pPr marL="514350" indent="-514350">
              <a:buFontTx/>
              <a:buAutoNum type="alphaUcParenR"/>
            </a:pPr>
            <a:r>
              <a:rPr lang="en-US" sz="2800" dirty="0" smtClean="0">
                <a:solidFill>
                  <a:srgbClr val="000000"/>
                </a:solidFill>
              </a:rPr>
              <a:t>The </a:t>
            </a:r>
            <a:r>
              <a:rPr lang="en-US" sz="2800" i="1" dirty="0" smtClean="0">
                <a:solidFill>
                  <a:srgbClr val="000000"/>
                </a:solidFill>
              </a:rPr>
              <a:t>only</a:t>
            </a:r>
            <a:r>
              <a:rPr lang="en-US" sz="2800" dirty="0" smtClean="0">
                <a:solidFill>
                  <a:srgbClr val="000000"/>
                </a:solidFill>
              </a:rPr>
              <a:t> possible solution is the trivial one,</a:t>
            </a:r>
            <a:br>
              <a:rPr lang="en-US" sz="2800" dirty="0" smtClean="0">
                <a:solidFill>
                  <a:srgbClr val="000000"/>
                </a:solidFill>
              </a:rPr>
            </a:br>
            <a:r>
              <a:rPr lang="en-US" sz="2800" dirty="0" smtClean="0">
                <a:solidFill>
                  <a:srgbClr val="000000"/>
                </a:solidFill>
              </a:rPr>
              <a:t>  a(x)=b(y)=0</a:t>
            </a:r>
          </a:p>
          <a:p>
            <a:pPr marL="514350" indent="-514350">
              <a:buFontTx/>
              <a:buAutoNum type="alphaUcParenR"/>
            </a:pPr>
            <a:r>
              <a:rPr lang="en-US" sz="2800" dirty="0">
                <a:solidFill>
                  <a:srgbClr val="000000"/>
                </a:solidFill>
              </a:rPr>
              <a:t>a</a:t>
            </a:r>
            <a:r>
              <a:rPr lang="en-US" sz="2800" dirty="0" smtClean="0">
                <a:solidFill>
                  <a:srgbClr val="000000"/>
                </a:solidFill>
              </a:rPr>
              <a:t>(x) must be a constant, and b(y)= -that constant. </a:t>
            </a:r>
          </a:p>
          <a:p>
            <a:pPr marL="514350" indent="-514350">
              <a:buFontTx/>
              <a:buAutoNum type="alphaUcParenR"/>
            </a:pPr>
            <a:r>
              <a:rPr lang="en-US" sz="2800" dirty="0" smtClean="0">
                <a:solidFill>
                  <a:srgbClr val="000000"/>
                </a:solidFill>
              </a:rPr>
              <a:t>I conclude something else, not listed! </a:t>
            </a:r>
            <a:endParaRPr lang="en-US" sz="2800" dirty="0">
              <a:solidFill>
                <a:srgbClr val="000000"/>
              </a:solidFill>
            </a:endParaRPr>
          </a:p>
        </p:txBody>
      </p:sp>
    </p:spTree>
    <p:extLst>
      <p:ext uri="{BB962C8B-B14F-4D97-AF65-F5344CB8AC3E}">
        <p14:creationId xmlns:p14="http://schemas.microsoft.com/office/powerpoint/2010/main" val="38714472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64</a:t>
            </a:fld>
            <a:endParaRPr lang="en-US">
              <a:solidFill>
                <a:srgbClr val="000000"/>
              </a:solidFill>
            </a:endParaRPr>
          </a:p>
        </p:txBody>
      </p:sp>
      <p:sp>
        <p:nvSpPr>
          <p:cNvPr id="3" name="TextBox 2"/>
          <p:cNvSpPr txBox="1"/>
          <p:nvPr/>
        </p:nvSpPr>
        <p:spPr>
          <a:xfrm>
            <a:off x="33870" y="33875"/>
            <a:ext cx="8940799" cy="1384995"/>
          </a:xfrm>
          <a:prstGeom prst="rect">
            <a:avLst/>
          </a:prstGeom>
          <a:noFill/>
        </p:spPr>
        <p:txBody>
          <a:bodyPr wrap="square" rtlCol="0">
            <a:spAutoFit/>
          </a:bodyPr>
          <a:lstStyle/>
          <a:p>
            <a:r>
              <a:rPr lang="en-US" sz="2800">
                <a:solidFill>
                  <a:srgbClr val="000000"/>
                </a:solidFill>
              </a:rPr>
              <a:t>When solving      T(x,y)=0,  separation of variables says try T(x,y) = X(x) Y(y).  We arrived at</a:t>
            </a:r>
          </a:p>
          <a:p>
            <a:endParaRPr lang="en-US" sz="2800" i="1">
              <a:solidFill>
                <a:srgbClr val="000000"/>
              </a:solidFill>
            </a:endParaRPr>
          </a:p>
        </p:txBody>
      </p:sp>
      <p:graphicFrame>
        <p:nvGraphicFramePr>
          <p:cNvPr id="1899523" name="Object 3"/>
          <p:cNvGraphicFramePr>
            <a:graphicFrameLocks noChangeAspect="1"/>
          </p:cNvGraphicFramePr>
          <p:nvPr/>
        </p:nvGraphicFramePr>
        <p:xfrm>
          <a:off x="2339728" y="50799"/>
          <a:ext cx="526242" cy="457729"/>
        </p:xfrm>
        <a:graphic>
          <a:graphicData uri="http://schemas.openxmlformats.org/presentationml/2006/ole">
            <mc:AlternateContent xmlns:mc="http://schemas.openxmlformats.org/markup-compatibility/2006">
              <mc:Choice xmlns:v="urn:schemas-microsoft-com:vml" Requires="v">
                <p:oleObj spid="_x0000_s63503" name="Equation" r:id="rId4" imgW="190500" imgH="165100" progId="Equation.3">
                  <p:embed/>
                </p:oleObj>
              </mc:Choice>
              <mc:Fallback>
                <p:oleObj name="Equation" r:id="rId4" imgW="190500" imgH="165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28" y="50799"/>
                        <a:ext cx="526242" cy="4577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3619" name="Object 3"/>
          <p:cNvGraphicFramePr>
            <a:graphicFrameLocks noChangeAspect="1"/>
          </p:cNvGraphicFramePr>
          <p:nvPr/>
        </p:nvGraphicFramePr>
        <p:xfrm>
          <a:off x="2706158" y="1139825"/>
          <a:ext cx="2943225" cy="2954338"/>
        </p:xfrm>
        <a:graphic>
          <a:graphicData uri="http://schemas.openxmlformats.org/presentationml/2006/ole">
            <mc:AlternateContent xmlns:mc="http://schemas.openxmlformats.org/markup-compatibility/2006">
              <mc:Choice xmlns:v="urn:schemas-microsoft-com:vml" Requires="v">
                <p:oleObj spid="_x0000_s63504" name="Equation" r:id="rId6" imgW="1066800" imgH="1066800" progId="Equation.3">
                  <p:embed/>
                </p:oleObj>
              </mc:Choice>
              <mc:Fallback>
                <p:oleObj name="Equation" r:id="rId6" imgW="1066800" imgH="1066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6158" y="1139825"/>
                        <a:ext cx="2943225" cy="295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18537" y="4402667"/>
            <a:ext cx="8940393" cy="523220"/>
          </a:xfrm>
          <a:prstGeom prst="rect">
            <a:avLst/>
          </a:prstGeom>
          <a:noFill/>
        </p:spPr>
        <p:txBody>
          <a:bodyPr wrap="none" rtlCol="0">
            <a:spAutoFit/>
          </a:bodyPr>
          <a:lstStyle/>
          <a:p>
            <a:r>
              <a:rPr lang="en-US" sz="2800">
                <a:solidFill>
                  <a:srgbClr val="000000"/>
                </a:solidFill>
              </a:rPr>
              <a:t>Write down the </a:t>
            </a:r>
            <a:r>
              <a:rPr lang="en-US" sz="2800" i="1">
                <a:solidFill>
                  <a:srgbClr val="000000"/>
                </a:solidFill>
              </a:rPr>
              <a:t>general solution</a:t>
            </a:r>
            <a:r>
              <a:rPr lang="en-US" sz="2800">
                <a:solidFill>
                  <a:srgbClr val="000000"/>
                </a:solidFill>
              </a:rPr>
              <a:t> to both of these ODEs!</a:t>
            </a:r>
          </a:p>
        </p:txBody>
      </p:sp>
      <p:sp>
        <p:nvSpPr>
          <p:cNvPr id="7" name="TextBox 6"/>
          <p:cNvSpPr txBox="1"/>
          <p:nvPr/>
        </p:nvSpPr>
        <p:spPr>
          <a:xfrm>
            <a:off x="50798" y="5791203"/>
            <a:ext cx="9093201" cy="523220"/>
          </a:xfrm>
          <a:prstGeom prst="rect">
            <a:avLst/>
          </a:prstGeom>
          <a:noFill/>
        </p:spPr>
        <p:txBody>
          <a:bodyPr wrap="square" rtlCol="0">
            <a:spAutoFit/>
          </a:bodyPr>
          <a:lstStyle/>
          <a:p>
            <a:r>
              <a:rPr lang="en-US" sz="2800" i="1" dirty="0">
                <a:solidFill>
                  <a:srgbClr val="000000"/>
                </a:solidFill>
              </a:rPr>
              <a:t>Challenge:  Is there </a:t>
            </a:r>
            <a:r>
              <a:rPr lang="en-US" sz="2800" i="1" dirty="0" smtClean="0">
                <a:solidFill>
                  <a:srgbClr val="000000"/>
                </a:solidFill>
              </a:rPr>
              <a:t>any </a:t>
            </a:r>
            <a:r>
              <a:rPr lang="en-US" sz="2800" i="1" dirty="0">
                <a:solidFill>
                  <a:srgbClr val="000000"/>
                </a:solidFill>
              </a:rPr>
              <a:t>ambiguity about your </a:t>
            </a:r>
            <a:r>
              <a:rPr lang="en-US" sz="2800" i="1" dirty="0" smtClean="0">
                <a:solidFill>
                  <a:srgbClr val="000000"/>
                </a:solidFill>
              </a:rPr>
              <a:t>solution</a:t>
            </a:r>
            <a:r>
              <a:rPr lang="en-US" sz="2800" i="1" dirty="0">
                <a:solidFill>
                  <a:srgbClr val="000000"/>
                </a:solidFill>
              </a:rPr>
              <a:t>?</a:t>
            </a:r>
          </a:p>
        </p:txBody>
      </p:sp>
    </p:spTree>
    <p:extLst>
      <p:ext uri="{BB962C8B-B14F-4D97-AF65-F5344CB8AC3E}">
        <p14:creationId xmlns:p14="http://schemas.microsoft.com/office/powerpoint/2010/main" val="78271305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65</a:t>
            </a:fld>
            <a:endParaRPr lang="en-US">
              <a:solidFill>
                <a:srgbClr val="000000"/>
              </a:solidFill>
            </a:endParaRPr>
          </a:p>
        </p:txBody>
      </p:sp>
      <p:sp>
        <p:nvSpPr>
          <p:cNvPr id="4" name="Rectangle 3"/>
          <p:cNvSpPr/>
          <p:nvPr/>
        </p:nvSpPr>
        <p:spPr bwMode="auto">
          <a:xfrm>
            <a:off x="2590800" y="1032936"/>
            <a:ext cx="2624666" cy="2438400"/>
          </a:xfrm>
          <a:prstGeom prst="rect">
            <a:avLst/>
          </a:prstGeom>
          <a:solidFill>
            <a:schemeClr val="accent3">
              <a:lumMod val="85000"/>
            </a:schemeClr>
          </a:solidFill>
          <a:ln w="762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5" name="TextBox 4"/>
          <p:cNvSpPr txBox="1"/>
          <p:nvPr/>
        </p:nvSpPr>
        <p:spPr>
          <a:xfrm>
            <a:off x="4893734" y="3623736"/>
            <a:ext cx="761747" cy="523220"/>
          </a:xfrm>
          <a:prstGeom prst="rect">
            <a:avLst/>
          </a:prstGeom>
          <a:noFill/>
        </p:spPr>
        <p:txBody>
          <a:bodyPr wrap="none" rtlCol="0">
            <a:spAutoFit/>
          </a:bodyPr>
          <a:lstStyle/>
          <a:p>
            <a:r>
              <a:rPr lang="en-US" sz="2800">
                <a:solidFill>
                  <a:srgbClr val="000000"/>
                </a:solidFill>
              </a:rPr>
              <a:t>x=L</a:t>
            </a:r>
          </a:p>
        </p:txBody>
      </p:sp>
      <p:sp>
        <p:nvSpPr>
          <p:cNvPr id="6" name="TextBox 5"/>
          <p:cNvSpPr txBox="1"/>
          <p:nvPr/>
        </p:nvSpPr>
        <p:spPr>
          <a:xfrm>
            <a:off x="1659467" y="762003"/>
            <a:ext cx="833206" cy="523220"/>
          </a:xfrm>
          <a:prstGeom prst="rect">
            <a:avLst/>
          </a:prstGeom>
          <a:noFill/>
        </p:spPr>
        <p:txBody>
          <a:bodyPr wrap="none" rtlCol="0">
            <a:spAutoFit/>
          </a:bodyPr>
          <a:lstStyle/>
          <a:p>
            <a:r>
              <a:rPr lang="en-US" sz="2800">
                <a:solidFill>
                  <a:srgbClr val="000000"/>
                </a:solidFill>
              </a:rPr>
              <a:t>y=H</a:t>
            </a:r>
          </a:p>
        </p:txBody>
      </p:sp>
      <p:sp>
        <p:nvSpPr>
          <p:cNvPr id="7" name="TextBox 6"/>
          <p:cNvSpPr txBox="1"/>
          <p:nvPr/>
        </p:nvSpPr>
        <p:spPr>
          <a:xfrm>
            <a:off x="1744127" y="1964269"/>
            <a:ext cx="813394" cy="523220"/>
          </a:xfrm>
          <a:prstGeom prst="rect">
            <a:avLst/>
          </a:prstGeom>
          <a:noFill/>
        </p:spPr>
        <p:txBody>
          <a:bodyPr wrap="none" rtlCol="0">
            <a:spAutoFit/>
          </a:bodyPr>
          <a:lstStyle/>
          <a:p>
            <a:r>
              <a:rPr lang="en-US" sz="2800">
                <a:solidFill>
                  <a:srgbClr val="000000"/>
                </a:solidFill>
              </a:rPr>
              <a:t>T=0</a:t>
            </a:r>
          </a:p>
        </p:txBody>
      </p:sp>
      <p:cxnSp>
        <p:nvCxnSpPr>
          <p:cNvPr id="9" name="Straight Arrow Connector 8"/>
          <p:cNvCxnSpPr/>
          <p:nvPr/>
        </p:nvCxnSpPr>
        <p:spPr bwMode="auto">
          <a:xfrm>
            <a:off x="2523066" y="3572936"/>
            <a:ext cx="931334" cy="1588"/>
          </a:xfrm>
          <a:prstGeom prst="straightConnector1">
            <a:avLst/>
          </a:prstGeom>
          <a:noFill/>
          <a:ln w="127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rot="16200000">
            <a:off x="2031999" y="3098803"/>
            <a:ext cx="931334" cy="1588"/>
          </a:xfrm>
          <a:prstGeom prst="straightConnector1">
            <a:avLst/>
          </a:prstGeom>
          <a:noFill/>
          <a:ln w="12700" cap="flat" cmpd="sng" algn="ctr">
            <a:solidFill>
              <a:schemeClr val="tx1"/>
            </a:solidFill>
            <a:prstDash val="solid"/>
            <a:round/>
            <a:headEnd type="none" w="med" len="med"/>
            <a:tailEnd type="arrow"/>
          </a:ln>
          <a:effectLst/>
        </p:spPr>
      </p:cxnSp>
      <p:sp>
        <p:nvSpPr>
          <p:cNvPr id="11" name="TextBox 10"/>
          <p:cNvSpPr txBox="1"/>
          <p:nvPr/>
        </p:nvSpPr>
        <p:spPr>
          <a:xfrm>
            <a:off x="1761065" y="3200400"/>
            <a:ext cx="773594" cy="523220"/>
          </a:xfrm>
          <a:prstGeom prst="rect">
            <a:avLst/>
          </a:prstGeom>
          <a:noFill/>
        </p:spPr>
        <p:txBody>
          <a:bodyPr wrap="none" rtlCol="0">
            <a:spAutoFit/>
          </a:bodyPr>
          <a:lstStyle/>
          <a:p>
            <a:r>
              <a:rPr lang="en-US" sz="2800">
                <a:solidFill>
                  <a:srgbClr val="000000"/>
                </a:solidFill>
              </a:rPr>
              <a:t>y=0</a:t>
            </a:r>
          </a:p>
        </p:txBody>
      </p:sp>
      <p:sp>
        <p:nvSpPr>
          <p:cNvPr id="12" name="TextBox 11"/>
          <p:cNvSpPr txBox="1"/>
          <p:nvPr/>
        </p:nvSpPr>
        <p:spPr>
          <a:xfrm>
            <a:off x="2269068" y="3522138"/>
            <a:ext cx="773594" cy="523220"/>
          </a:xfrm>
          <a:prstGeom prst="rect">
            <a:avLst/>
          </a:prstGeom>
          <a:noFill/>
        </p:spPr>
        <p:txBody>
          <a:bodyPr wrap="none" rtlCol="0">
            <a:spAutoFit/>
          </a:bodyPr>
          <a:lstStyle/>
          <a:p>
            <a:r>
              <a:rPr lang="en-US" sz="2800">
                <a:solidFill>
                  <a:srgbClr val="000000"/>
                </a:solidFill>
              </a:rPr>
              <a:t>x=0</a:t>
            </a:r>
          </a:p>
        </p:txBody>
      </p:sp>
      <p:sp>
        <p:nvSpPr>
          <p:cNvPr id="13" name="TextBox 12"/>
          <p:cNvSpPr txBox="1"/>
          <p:nvPr/>
        </p:nvSpPr>
        <p:spPr>
          <a:xfrm>
            <a:off x="5266267" y="2048932"/>
            <a:ext cx="813394" cy="523220"/>
          </a:xfrm>
          <a:prstGeom prst="rect">
            <a:avLst/>
          </a:prstGeom>
          <a:noFill/>
        </p:spPr>
        <p:txBody>
          <a:bodyPr wrap="none" rtlCol="0">
            <a:spAutoFit/>
          </a:bodyPr>
          <a:lstStyle/>
          <a:p>
            <a:r>
              <a:rPr lang="en-US" sz="2800">
                <a:solidFill>
                  <a:srgbClr val="000000"/>
                </a:solidFill>
              </a:rPr>
              <a:t>T=0</a:t>
            </a:r>
          </a:p>
        </p:txBody>
      </p:sp>
      <p:sp>
        <p:nvSpPr>
          <p:cNvPr id="14" name="TextBox 13"/>
          <p:cNvSpPr txBox="1"/>
          <p:nvPr/>
        </p:nvSpPr>
        <p:spPr>
          <a:xfrm>
            <a:off x="3454397" y="558799"/>
            <a:ext cx="813394" cy="523220"/>
          </a:xfrm>
          <a:prstGeom prst="rect">
            <a:avLst/>
          </a:prstGeom>
          <a:noFill/>
        </p:spPr>
        <p:txBody>
          <a:bodyPr wrap="none" rtlCol="0">
            <a:spAutoFit/>
          </a:bodyPr>
          <a:lstStyle/>
          <a:p>
            <a:r>
              <a:rPr lang="en-US" sz="2800">
                <a:solidFill>
                  <a:srgbClr val="000000"/>
                </a:solidFill>
              </a:rPr>
              <a:t>T=0</a:t>
            </a:r>
          </a:p>
        </p:txBody>
      </p:sp>
      <p:sp>
        <p:nvSpPr>
          <p:cNvPr id="15" name="TextBox 14"/>
          <p:cNvSpPr txBox="1"/>
          <p:nvPr/>
        </p:nvSpPr>
        <p:spPr>
          <a:xfrm>
            <a:off x="3403603" y="3471335"/>
            <a:ext cx="1132141" cy="523220"/>
          </a:xfrm>
          <a:prstGeom prst="rect">
            <a:avLst/>
          </a:prstGeom>
          <a:noFill/>
        </p:spPr>
        <p:txBody>
          <a:bodyPr wrap="none" rtlCol="0">
            <a:spAutoFit/>
          </a:bodyPr>
          <a:lstStyle/>
          <a:p>
            <a:r>
              <a:rPr lang="en-US" sz="2800">
                <a:solidFill>
                  <a:srgbClr val="000000"/>
                </a:solidFill>
              </a:rPr>
              <a:t>T=t(x)</a:t>
            </a:r>
          </a:p>
        </p:txBody>
      </p:sp>
      <p:cxnSp>
        <p:nvCxnSpPr>
          <p:cNvPr id="17" name="Straight Connector 16"/>
          <p:cNvCxnSpPr/>
          <p:nvPr/>
        </p:nvCxnSpPr>
        <p:spPr bwMode="auto">
          <a:xfrm rot="5400000">
            <a:off x="5063067" y="3471340"/>
            <a:ext cx="270933" cy="1588"/>
          </a:xfrm>
          <a:prstGeom prst="line">
            <a:avLst/>
          </a:prstGeom>
          <a:noFill/>
          <a:ln w="12700" cap="flat" cmpd="sng" algn="ctr">
            <a:solidFill>
              <a:schemeClr val="tx1"/>
            </a:solidFill>
            <a:prstDash val="solid"/>
            <a:round/>
            <a:headEnd type="none" w="med" len="med"/>
            <a:tailEnd type="none"/>
          </a:ln>
          <a:effectLst/>
        </p:spPr>
      </p:cxnSp>
      <p:cxnSp>
        <p:nvCxnSpPr>
          <p:cNvPr id="18" name="Straight Connector 17"/>
          <p:cNvCxnSpPr/>
          <p:nvPr/>
        </p:nvCxnSpPr>
        <p:spPr bwMode="auto">
          <a:xfrm>
            <a:off x="2421467" y="1016002"/>
            <a:ext cx="270933" cy="1588"/>
          </a:xfrm>
          <a:prstGeom prst="line">
            <a:avLst/>
          </a:prstGeom>
          <a:noFill/>
          <a:ln w="12700" cap="flat" cmpd="sng" algn="ctr">
            <a:solidFill>
              <a:schemeClr val="tx1"/>
            </a:solidFill>
            <a:prstDash val="solid"/>
            <a:round/>
            <a:headEnd type="none" w="med" len="med"/>
            <a:tailEnd type="none"/>
          </a:ln>
          <a:effectLst/>
        </p:spPr>
      </p:cxnSp>
      <p:cxnSp>
        <p:nvCxnSpPr>
          <p:cNvPr id="19" name="Straight Connector 18"/>
          <p:cNvCxnSpPr/>
          <p:nvPr/>
        </p:nvCxnSpPr>
        <p:spPr bwMode="auto">
          <a:xfrm rot="5400000">
            <a:off x="2472267" y="3505203"/>
            <a:ext cx="270933" cy="1588"/>
          </a:xfrm>
          <a:prstGeom prst="line">
            <a:avLst/>
          </a:prstGeom>
          <a:noFill/>
          <a:ln w="12700" cap="flat" cmpd="sng" algn="ctr">
            <a:solidFill>
              <a:schemeClr val="tx1"/>
            </a:solidFill>
            <a:prstDash val="solid"/>
            <a:round/>
            <a:headEnd type="none" w="med" len="med"/>
            <a:tailEnd type="none"/>
          </a:ln>
          <a:effectLst/>
        </p:spPr>
      </p:cxnSp>
      <p:cxnSp>
        <p:nvCxnSpPr>
          <p:cNvPr id="20" name="Straight Connector 19"/>
          <p:cNvCxnSpPr/>
          <p:nvPr/>
        </p:nvCxnSpPr>
        <p:spPr bwMode="auto">
          <a:xfrm>
            <a:off x="2438401" y="3488270"/>
            <a:ext cx="270933" cy="1588"/>
          </a:xfrm>
          <a:prstGeom prst="line">
            <a:avLst/>
          </a:prstGeom>
          <a:noFill/>
          <a:ln w="12700" cap="flat" cmpd="sng" algn="ctr">
            <a:solidFill>
              <a:schemeClr val="tx1"/>
            </a:solidFill>
            <a:prstDash val="solid"/>
            <a:round/>
            <a:headEnd type="none" w="med" len="med"/>
            <a:tailEnd type="none"/>
          </a:ln>
          <a:effectLst/>
        </p:spPr>
      </p:cxnSp>
      <p:sp>
        <p:nvSpPr>
          <p:cNvPr id="22" name="TextBox 21"/>
          <p:cNvSpPr txBox="1"/>
          <p:nvPr/>
        </p:nvSpPr>
        <p:spPr>
          <a:xfrm>
            <a:off x="287893" y="0"/>
            <a:ext cx="8308334" cy="523220"/>
          </a:xfrm>
          <a:prstGeom prst="rect">
            <a:avLst/>
          </a:prstGeom>
          <a:noFill/>
        </p:spPr>
        <p:txBody>
          <a:bodyPr wrap="none" rtlCol="0">
            <a:spAutoFit/>
          </a:bodyPr>
          <a:lstStyle/>
          <a:p>
            <a:r>
              <a:rPr lang="en-US" sz="2800">
                <a:solidFill>
                  <a:srgbClr val="000000"/>
                </a:solidFill>
              </a:rPr>
              <a:t>Rectangular plate, with temperature fixed at edges:</a:t>
            </a:r>
          </a:p>
        </p:txBody>
      </p:sp>
      <p:sp>
        <p:nvSpPr>
          <p:cNvPr id="24" name="Rectangle 23"/>
          <p:cNvSpPr/>
          <p:nvPr/>
        </p:nvSpPr>
        <p:spPr>
          <a:xfrm>
            <a:off x="67738" y="4435909"/>
            <a:ext cx="8805333" cy="523220"/>
          </a:xfrm>
          <a:prstGeom prst="rect">
            <a:avLst/>
          </a:prstGeom>
        </p:spPr>
        <p:txBody>
          <a:bodyPr wrap="square">
            <a:spAutoFit/>
          </a:bodyPr>
          <a:lstStyle/>
          <a:p>
            <a:r>
              <a:rPr lang="en-US" sz="2800" dirty="0">
                <a:solidFill>
                  <a:srgbClr val="000000"/>
                </a:solidFill>
              </a:rPr>
              <a:t>Written mathematically, the left edge tells us T(0,y)=0</a:t>
            </a:r>
            <a:r>
              <a:rPr lang="en-US" sz="2800" dirty="0" smtClean="0">
                <a:solidFill>
                  <a:srgbClr val="000000"/>
                </a:solidFill>
              </a:rPr>
              <a:t>.</a:t>
            </a:r>
            <a:endParaRPr lang="en-US" sz="2800" dirty="0">
              <a:solidFill>
                <a:srgbClr val="000000"/>
              </a:solidFill>
            </a:endParaRPr>
          </a:p>
        </p:txBody>
      </p:sp>
      <p:sp>
        <p:nvSpPr>
          <p:cNvPr id="21" name="Rectangle 20"/>
          <p:cNvSpPr/>
          <p:nvPr/>
        </p:nvSpPr>
        <p:spPr>
          <a:xfrm>
            <a:off x="152406" y="4774572"/>
            <a:ext cx="8805333" cy="1384995"/>
          </a:xfrm>
          <a:prstGeom prst="rect">
            <a:avLst/>
          </a:prstGeom>
        </p:spPr>
        <p:txBody>
          <a:bodyPr wrap="square">
            <a:spAutoFit/>
          </a:bodyPr>
          <a:lstStyle/>
          <a:p>
            <a:endParaRPr lang="en-US" sz="2800" dirty="0">
              <a:solidFill>
                <a:srgbClr val="000000"/>
              </a:solidFill>
            </a:endParaRPr>
          </a:p>
          <a:p>
            <a:r>
              <a:rPr lang="en-US" sz="2800" dirty="0">
                <a:solidFill>
                  <a:srgbClr val="0000FF"/>
                </a:solidFill>
              </a:rPr>
              <a:t>Write down analogous formulas for the other 3 edges. </a:t>
            </a:r>
            <a:r>
              <a:rPr lang="en-US" sz="2800" dirty="0">
                <a:solidFill>
                  <a:srgbClr val="000000"/>
                </a:solidFill>
              </a:rPr>
              <a:t/>
            </a:r>
            <a:br>
              <a:rPr lang="en-US" sz="2800" dirty="0">
                <a:solidFill>
                  <a:srgbClr val="000000"/>
                </a:solidFill>
              </a:rPr>
            </a:br>
            <a:r>
              <a:rPr lang="en-US" sz="2800" dirty="0">
                <a:solidFill>
                  <a:srgbClr val="000000"/>
                </a:solidFill>
              </a:rPr>
              <a:t>These are the </a:t>
            </a:r>
            <a:r>
              <a:rPr lang="en-US" sz="2800" i="1" dirty="0">
                <a:solidFill>
                  <a:srgbClr val="000000"/>
                </a:solidFill>
              </a:rPr>
              <a:t>boundary conditions</a:t>
            </a:r>
            <a:r>
              <a:rPr lang="en-US" sz="2800" dirty="0">
                <a:solidFill>
                  <a:srgbClr val="000000"/>
                </a:solidFill>
              </a:rPr>
              <a:t> for our problem  </a:t>
            </a:r>
          </a:p>
        </p:txBody>
      </p:sp>
      <p:graphicFrame>
        <p:nvGraphicFramePr>
          <p:cNvPr id="23" name="Object 22"/>
          <p:cNvGraphicFramePr>
            <a:graphicFrameLocks noChangeAspect="1"/>
          </p:cNvGraphicFramePr>
          <p:nvPr>
            <p:extLst>
              <p:ext uri="{D42A27DB-BD31-4B8C-83A1-F6EECF244321}">
                <p14:modId xmlns:p14="http://schemas.microsoft.com/office/powerpoint/2010/main" val="461164400"/>
              </p:ext>
            </p:extLst>
          </p:nvPr>
        </p:nvGraphicFramePr>
        <p:xfrm>
          <a:off x="2732619" y="1876955"/>
          <a:ext cx="2347913" cy="633412"/>
        </p:xfrm>
        <a:graphic>
          <a:graphicData uri="http://schemas.openxmlformats.org/presentationml/2006/ole">
            <mc:AlternateContent xmlns:mc="http://schemas.openxmlformats.org/markup-compatibility/2006">
              <mc:Choice xmlns:v="urn:schemas-microsoft-com:vml" Requires="v">
                <p:oleObj spid="_x0000_s64520" name="Equation" r:id="rId4" imgW="850900" imgH="228600" progId="Equation.3">
                  <p:embed/>
                </p:oleObj>
              </mc:Choice>
              <mc:Fallback>
                <p:oleObj name="Equation" r:id="rId4" imgW="850900" imgH="228600" progId="Equation.3">
                  <p:embed/>
                  <p:pic>
                    <p:nvPicPr>
                      <p:cNvPr id="0" name=""/>
                      <p:cNvPicPr>
                        <a:picLocks noChangeAspect="1" noChangeArrowheads="1"/>
                      </p:cNvPicPr>
                      <p:nvPr/>
                    </p:nvPicPr>
                    <p:blipFill>
                      <a:blip r:embed="rId5"/>
                      <a:srcRect/>
                      <a:stretch>
                        <a:fillRect/>
                      </a:stretch>
                    </p:blipFill>
                    <p:spPr bwMode="auto">
                      <a:xfrm>
                        <a:off x="2732619" y="1876955"/>
                        <a:ext cx="2347913" cy="633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144810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66</a:t>
            </a:fld>
            <a:endParaRPr lang="en-US">
              <a:solidFill>
                <a:srgbClr val="000000"/>
              </a:solidFill>
            </a:endParaRPr>
          </a:p>
        </p:txBody>
      </p:sp>
      <p:sp>
        <p:nvSpPr>
          <p:cNvPr id="4" name="TextBox 3"/>
          <p:cNvSpPr txBox="1"/>
          <p:nvPr/>
        </p:nvSpPr>
        <p:spPr>
          <a:xfrm>
            <a:off x="5" y="50804"/>
            <a:ext cx="8906933" cy="6555642"/>
          </a:xfrm>
          <a:prstGeom prst="rect">
            <a:avLst/>
          </a:prstGeom>
          <a:noFill/>
        </p:spPr>
        <p:txBody>
          <a:bodyPr wrap="square" rtlCol="0">
            <a:spAutoFit/>
          </a:bodyPr>
          <a:lstStyle/>
          <a:p>
            <a:r>
              <a:rPr lang="en-US" sz="2800" dirty="0">
                <a:solidFill>
                  <a:srgbClr val="000000"/>
                </a:solidFill>
              </a:rPr>
              <a:t>In part B of the Tutorial, you </a:t>
            </a:r>
            <a:r>
              <a:rPr lang="en-US" sz="2800" dirty="0" smtClean="0">
                <a:solidFill>
                  <a:srgbClr val="000000"/>
                </a:solidFill>
              </a:rPr>
              <a:t>are looking for  X(x) </a:t>
            </a:r>
          </a:p>
          <a:p>
            <a:r>
              <a:rPr lang="en-US" sz="2800" dirty="0" smtClean="0">
                <a:solidFill>
                  <a:srgbClr val="000000"/>
                </a:solidFill>
              </a:rPr>
              <a:t>(we’re calling if f(x) here),   f</a:t>
            </a:r>
            <a:r>
              <a:rPr lang="en-US" sz="2800" dirty="0">
                <a:solidFill>
                  <a:srgbClr val="000000"/>
                </a:solidFill>
              </a:rPr>
              <a:t>(x) = </a:t>
            </a:r>
            <a:r>
              <a:rPr lang="en-US" sz="2800" dirty="0" err="1">
                <a:solidFill>
                  <a:srgbClr val="000000"/>
                </a:solidFill>
              </a:rPr>
              <a:t>Csin</a:t>
            </a:r>
            <a:r>
              <a:rPr lang="en-US" sz="2800" dirty="0">
                <a:solidFill>
                  <a:srgbClr val="000000"/>
                </a:solidFill>
              </a:rPr>
              <a:t>(</a:t>
            </a:r>
            <a:r>
              <a:rPr lang="en-US" sz="2800" dirty="0" err="1">
                <a:solidFill>
                  <a:srgbClr val="000000"/>
                </a:solidFill>
              </a:rPr>
              <a:t>kx</a:t>
            </a:r>
            <a:r>
              <a:rPr lang="en-US" sz="2800" dirty="0">
                <a:solidFill>
                  <a:srgbClr val="000000"/>
                </a:solidFill>
              </a:rPr>
              <a:t>) + D </a:t>
            </a:r>
            <a:r>
              <a:rPr lang="en-US" sz="2800" dirty="0" err="1">
                <a:solidFill>
                  <a:srgbClr val="000000"/>
                </a:solidFill>
              </a:rPr>
              <a:t>cos</a:t>
            </a:r>
            <a:r>
              <a:rPr lang="en-US" sz="2800" dirty="0">
                <a:solidFill>
                  <a:srgbClr val="000000"/>
                </a:solidFill>
              </a:rPr>
              <a:t>(</a:t>
            </a:r>
            <a:r>
              <a:rPr lang="en-US" sz="2800" dirty="0" err="1">
                <a:solidFill>
                  <a:srgbClr val="000000"/>
                </a:solidFill>
              </a:rPr>
              <a:t>kx</a:t>
            </a:r>
            <a:r>
              <a:rPr lang="en-US" sz="2800" dirty="0">
                <a:solidFill>
                  <a:srgbClr val="000000"/>
                </a:solidFill>
              </a:rPr>
              <a:t>), </a:t>
            </a:r>
          </a:p>
          <a:p>
            <a:r>
              <a:rPr lang="en-US" sz="2800" dirty="0">
                <a:solidFill>
                  <a:srgbClr val="000000"/>
                </a:solidFill>
              </a:rPr>
              <a:t>with boundary conditions  f(0)=f(L)=0.</a:t>
            </a:r>
          </a:p>
          <a:p>
            <a:endParaRPr lang="en-US" sz="2800" dirty="0">
              <a:solidFill>
                <a:srgbClr val="000000"/>
              </a:solidFill>
            </a:endParaRPr>
          </a:p>
          <a:p>
            <a:r>
              <a:rPr lang="en-US" sz="2800" dirty="0">
                <a:solidFill>
                  <a:srgbClr val="000000"/>
                </a:solidFill>
              </a:rPr>
              <a:t>Is the f(x) you found at the end unique?</a:t>
            </a:r>
          </a:p>
          <a:p>
            <a:endParaRPr lang="en-US" sz="2800" dirty="0">
              <a:solidFill>
                <a:srgbClr val="000000"/>
              </a:solidFill>
            </a:endParaRPr>
          </a:p>
          <a:p>
            <a:pPr marL="514350" indent="-514350">
              <a:buFontTx/>
              <a:buAutoNum type="alphaUcParenR"/>
            </a:pPr>
            <a:r>
              <a:rPr lang="en-US" sz="2800" dirty="0">
                <a:solidFill>
                  <a:srgbClr val="000000"/>
                </a:solidFill>
              </a:rPr>
              <a:t>Yes, we found it.</a:t>
            </a:r>
          </a:p>
          <a:p>
            <a:pPr marL="514350" indent="-514350">
              <a:buFontTx/>
              <a:buAutoNum type="alphaUcParenR"/>
            </a:pPr>
            <a:r>
              <a:rPr lang="en-US" sz="2800" dirty="0">
                <a:solidFill>
                  <a:srgbClr val="000000"/>
                </a:solidFill>
              </a:rPr>
              <a:t> Sort of – we found the solution, but it involves one completely undetermined parameter</a:t>
            </a:r>
          </a:p>
          <a:p>
            <a:pPr marL="514350" indent="-514350">
              <a:buFontTx/>
              <a:buAutoNum type="alphaUcParenR"/>
            </a:pPr>
            <a:r>
              <a:rPr lang="en-US" sz="2800" dirty="0">
                <a:solidFill>
                  <a:srgbClr val="000000"/>
                </a:solidFill>
              </a:rPr>
              <a:t> No, there are two very different solutions, and we couldn’t choose! </a:t>
            </a:r>
          </a:p>
          <a:p>
            <a:pPr marL="514350" indent="-514350">
              <a:buFontTx/>
              <a:buAutoNum type="alphaUcParenR"/>
            </a:pPr>
            <a:r>
              <a:rPr lang="en-US" sz="2800" dirty="0">
                <a:solidFill>
                  <a:srgbClr val="000000"/>
                </a:solidFill>
              </a:rPr>
              <a:t>No, there are infinitely many solutions, and we couldn’t choose!</a:t>
            </a:r>
          </a:p>
          <a:p>
            <a:pPr marL="514350" indent="-514350">
              <a:buFontTx/>
              <a:buAutoNum type="alphaUcParenR"/>
            </a:pPr>
            <a:r>
              <a:rPr lang="en-US" sz="2800" dirty="0">
                <a:solidFill>
                  <a:srgbClr val="000000"/>
                </a:solidFill>
              </a:rPr>
              <a:t>No, there are infinitely many solutions, each of which has a completely undetermined parameter! </a:t>
            </a:r>
          </a:p>
        </p:txBody>
      </p:sp>
    </p:spTree>
    <p:extLst>
      <p:ext uri="{BB962C8B-B14F-4D97-AF65-F5344CB8AC3E}">
        <p14:creationId xmlns:p14="http://schemas.microsoft.com/office/powerpoint/2010/main" val="217751791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67</a:t>
            </a:fld>
            <a:endParaRPr lang="en-US">
              <a:solidFill>
                <a:srgbClr val="000000"/>
              </a:solidFill>
            </a:endParaRPr>
          </a:p>
        </p:txBody>
      </p:sp>
      <p:sp>
        <p:nvSpPr>
          <p:cNvPr id="4" name="Rectangle 3"/>
          <p:cNvSpPr/>
          <p:nvPr/>
        </p:nvSpPr>
        <p:spPr bwMode="auto">
          <a:xfrm>
            <a:off x="5655139" y="-118531"/>
            <a:ext cx="2624666" cy="3471336"/>
          </a:xfrm>
          <a:prstGeom prst="rect">
            <a:avLst/>
          </a:prstGeom>
          <a:solidFill>
            <a:schemeClr val="accent3">
              <a:lumMod val="85000"/>
            </a:schemeClr>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5" name="TextBox 4"/>
          <p:cNvSpPr txBox="1"/>
          <p:nvPr/>
        </p:nvSpPr>
        <p:spPr>
          <a:xfrm>
            <a:off x="7958073" y="3623736"/>
            <a:ext cx="761747" cy="523220"/>
          </a:xfrm>
          <a:prstGeom prst="rect">
            <a:avLst/>
          </a:prstGeom>
          <a:noFill/>
        </p:spPr>
        <p:txBody>
          <a:bodyPr wrap="none" rtlCol="0">
            <a:spAutoFit/>
          </a:bodyPr>
          <a:lstStyle/>
          <a:p>
            <a:r>
              <a:rPr lang="en-US" sz="2800">
                <a:solidFill>
                  <a:srgbClr val="000000"/>
                </a:solidFill>
              </a:rPr>
              <a:t>x=L</a:t>
            </a:r>
          </a:p>
        </p:txBody>
      </p:sp>
      <p:sp>
        <p:nvSpPr>
          <p:cNvPr id="7" name="TextBox 6"/>
          <p:cNvSpPr txBox="1"/>
          <p:nvPr/>
        </p:nvSpPr>
        <p:spPr>
          <a:xfrm>
            <a:off x="4808466" y="1964269"/>
            <a:ext cx="813394" cy="523220"/>
          </a:xfrm>
          <a:prstGeom prst="rect">
            <a:avLst/>
          </a:prstGeom>
          <a:noFill/>
        </p:spPr>
        <p:txBody>
          <a:bodyPr wrap="none" rtlCol="0">
            <a:spAutoFit/>
          </a:bodyPr>
          <a:lstStyle/>
          <a:p>
            <a:r>
              <a:rPr lang="en-US" sz="2800">
                <a:solidFill>
                  <a:srgbClr val="000000"/>
                </a:solidFill>
              </a:rPr>
              <a:t>T=0</a:t>
            </a:r>
          </a:p>
        </p:txBody>
      </p:sp>
      <p:cxnSp>
        <p:nvCxnSpPr>
          <p:cNvPr id="9" name="Straight Arrow Connector 8"/>
          <p:cNvCxnSpPr/>
          <p:nvPr/>
        </p:nvCxnSpPr>
        <p:spPr bwMode="auto">
          <a:xfrm>
            <a:off x="5587405" y="3454405"/>
            <a:ext cx="931334" cy="1588"/>
          </a:xfrm>
          <a:prstGeom prst="straightConnector1">
            <a:avLst/>
          </a:prstGeom>
          <a:noFill/>
          <a:ln w="127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rot="16200000">
            <a:off x="5096338" y="2980272"/>
            <a:ext cx="931334" cy="1588"/>
          </a:xfrm>
          <a:prstGeom prst="straightConnector1">
            <a:avLst/>
          </a:prstGeom>
          <a:noFill/>
          <a:ln w="12700" cap="flat" cmpd="sng" algn="ctr">
            <a:solidFill>
              <a:schemeClr val="tx1"/>
            </a:solidFill>
            <a:prstDash val="solid"/>
            <a:round/>
            <a:headEnd type="none" w="med" len="med"/>
            <a:tailEnd type="arrow"/>
          </a:ln>
          <a:effectLst/>
        </p:spPr>
      </p:cxnSp>
      <p:sp>
        <p:nvSpPr>
          <p:cNvPr id="11" name="TextBox 10"/>
          <p:cNvSpPr txBox="1"/>
          <p:nvPr/>
        </p:nvSpPr>
        <p:spPr>
          <a:xfrm>
            <a:off x="4825404" y="3200400"/>
            <a:ext cx="773594" cy="523220"/>
          </a:xfrm>
          <a:prstGeom prst="rect">
            <a:avLst/>
          </a:prstGeom>
          <a:noFill/>
        </p:spPr>
        <p:txBody>
          <a:bodyPr wrap="none" rtlCol="0">
            <a:spAutoFit/>
          </a:bodyPr>
          <a:lstStyle/>
          <a:p>
            <a:r>
              <a:rPr lang="en-US" sz="2800">
                <a:solidFill>
                  <a:srgbClr val="000000"/>
                </a:solidFill>
              </a:rPr>
              <a:t>y=0</a:t>
            </a:r>
          </a:p>
        </p:txBody>
      </p:sp>
      <p:sp>
        <p:nvSpPr>
          <p:cNvPr id="12" name="TextBox 11"/>
          <p:cNvSpPr txBox="1"/>
          <p:nvPr/>
        </p:nvSpPr>
        <p:spPr>
          <a:xfrm>
            <a:off x="5333407" y="3522138"/>
            <a:ext cx="773594" cy="523220"/>
          </a:xfrm>
          <a:prstGeom prst="rect">
            <a:avLst/>
          </a:prstGeom>
          <a:noFill/>
        </p:spPr>
        <p:txBody>
          <a:bodyPr wrap="none" rtlCol="0">
            <a:spAutoFit/>
          </a:bodyPr>
          <a:lstStyle/>
          <a:p>
            <a:r>
              <a:rPr lang="en-US" sz="2800">
                <a:solidFill>
                  <a:srgbClr val="000000"/>
                </a:solidFill>
              </a:rPr>
              <a:t>x=0</a:t>
            </a:r>
          </a:p>
        </p:txBody>
      </p:sp>
      <p:sp>
        <p:nvSpPr>
          <p:cNvPr id="13" name="TextBox 12"/>
          <p:cNvSpPr txBox="1"/>
          <p:nvPr/>
        </p:nvSpPr>
        <p:spPr>
          <a:xfrm>
            <a:off x="8330606" y="2048932"/>
            <a:ext cx="813394" cy="523220"/>
          </a:xfrm>
          <a:prstGeom prst="rect">
            <a:avLst/>
          </a:prstGeom>
          <a:noFill/>
        </p:spPr>
        <p:txBody>
          <a:bodyPr wrap="none" rtlCol="0">
            <a:spAutoFit/>
          </a:bodyPr>
          <a:lstStyle/>
          <a:p>
            <a:r>
              <a:rPr lang="en-US" sz="2800">
                <a:solidFill>
                  <a:srgbClr val="000000"/>
                </a:solidFill>
              </a:rPr>
              <a:t>T=0</a:t>
            </a:r>
          </a:p>
        </p:txBody>
      </p:sp>
      <p:sp>
        <p:nvSpPr>
          <p:cNvPr id="14" name="TextBox 13"/>
          <p:cNvSpPr txBox="1"/>
          <p:nvPr/>
        </p:nvSpPr>
        <p:spPr>
          <a:xfrm>
            <a:off x="6518736" y="558799"/>
            <a:ext cx="1015723" cy="523220"/>
          </a:xfrm>
          <a:prstGeom prst="rect">
            <a:avLst/>
          </a:prstGeom>
          <a:noFill/>
        </p:spPr>
        <p:txBody>
          <a:bodyPr wrap="none" rtlCol="0">
            <a:spAutoFit/>
          </a:bodyPr>
          <a:lstStyle/>
          <a:p>
            <a:r>
              <a:rPr lang="en-US" sz="2800">
                <a:solidFill>
                  <a:srgbClr val="000000"/>
                </a:solidFill>
              </a:rPr>
              <a:t>T</a:t>
            </a:r>
            <a:r>
              <a:rPr lang="en-US" sz="2800">
                <a:solidFill>
                  <a:srgbClr val="000000"/>
                </a:solidFill>
                <a:latin typeface="Wingdings"/>
                <a:ea typeface="Wingdings"/>
                <a:cs typeface="Wingdings"/>
              </a:rPr>
              <a:t></a:t>
            </a:r>
            <a:r>
              <a:rPr lang="en-US" sz="2800">
                <a:solidFill>
                  <a:srgbClr val="000000"/>
                </a:solidFill>
              </a:rPr>
              <a:t>0</a:t>
            </a:r>
          </a:p>
        </p:txBody>
      </p:sp>
      <p:sp>
        <p:nvSpPr>
          <p:cNvPr id="15" name="TextBox 14"/>
          <p:cNvSpPr txBox="1"/>
          <p:nvPr/>
        </p:nvSpPr>
        <p:spPr>
          <a:xfrm>
            <a:off x="6467942" y="3471335"/>
            <a:ext cx="1132141" cy="523220"/>
          </a:xfrm>
          <a:prstGeom prst="rect">
            <a:avLst/>
          </a:prstGeom>
          <a:noFill/>
        </p:spPr>
        <p:txBody>
          <a:bodyPr wrap="none" rtlCol="0">
            <a:spAutoFit/>
          </a:bodyPr>
          <a:lstStyle/>
          <a:p>
            <a:r>
              <a:rPr lang="en-US" sz="2800" dirty="0">
                <a:solidFill>
                  <a:srgbClr val="000000"/>
                </a:solidFill>
              </a:rPr>
              <a:t>T</a:t>
            </a:r>
            <a:r>
              <a:rPr lang="en-US" sz="2800" dirty="0" smtClean="0">
                <a:solidFill>
                  <a:srgbClr val="000000"/>
                </a:solidFill>
              </a:rPr>
              <a:t>=f(</a:t>
            </a:r>
            <a:r>
              <a:rPr lang="en-US" sz="2800" dirty="0">
                <a:solidFill>
                  <a:srgbClr val="000000"/>
                </a:solidFill>
              </a:rPr>
              <a:t>x)</a:t>
            </a:r>
          </a:p>
        </p:txBody>
      </p:sp>
      <p:cxnSp>
        <p:nvCxnSpPr>
          <p:cNvPr id="17" name="Straight Connector 16"/>
          <p:cNvCxnSpPr/>
          <p:nvPr/>
        </p:nvCxnSpPr>
        <p:spPr bwMode="auto">
          <a:xfrm rot="5400000">
            <a:off x="8127406" y="3471340"/>
            <a:ext cx="270933" cy="1588"/>
          </a:xfrm>
          <a:prstGeom prst="line">
            <a:avLst/>
          </a:prstGeom>
          <a:noFill/>
          <a:ln w="12700" cap="flat" cmpd="sng" algn="ctr">
            <a:solidFill>
              <a:schemeClr val="tx1"/>
            </a:solidFill>
            <a:prstDash val="solid"/>
            <a:round/>
            <a:headEnd type="none" w="med" len="med"/>
            <a:tailEnd type="none"/>
          </a:ln>
          <a:effectLst/>
        </p:spPr>
      </p:cxnSp>
      <p:sp>
        <p:nvSpPr>
          <p:cNvPr id="22" name="TextBox 21"/>
          <p:cNvSpPr txBox="1"/>
          <p:nvPr/>
        </p:nvSpPr>
        <p:spPr>
          <a:xfrm>
            <a:off x="287893" y="0"/>
            <a:ext cx="4169381" cy="954107"/>
          </a:xfrm>
          <a:prstGeom prst="rect">
            <a:avLst/>
          </a:prstGeom>
          <a:noFill/>
        </p:spPr>
        <p:txBody>
          <a:bodyPr wrap="none" rtlCol="0">
            <a:spAutoFit/>
          </a:bodyPr>
          <a:lstStyle/>
          <a:p>
            <a:r>
              <a:rPr lang="en-US" sz="2800">
                <a:solidFill>
                  <a:srgbClr val="000000"/>
                </a:solidFill>
              </a:rPr>
              <a:t>Semi-infinite plate, </a:t>
            </a:r>
          </a:p>
          <a:p>
            <a:r>
              <a:rPr lang="en-US" sz="2800">
                <a:solidFill>
                  <a:srgbClr val="000000"/>
                </a:solidFill>
              </a:rPr>
              <a:t>with temp fixed at edges:</a:t>
            </a:r>
          </a:p>
        </p:txBody>
      </p:sp>
      <p:sp>
        <p:nvSpPr>
          <p:cNvPr id="21" name="TextBox 20"/>
          <p:cNvSpPr txBox="1"/>
          <p:nvPr/>
        </p:nvSpPr>
        <p:spPr>
          <a:xfrm>
            <a:off x="67672" y="4131737"/>
            <a:ext cx="9021420" cy="2677656"/>
          </a:xfrm>
          <a:prstGeom prst="rect">
            <a:avLst/>
          </a:prstGeom>
          <a:noFill/>
        </p:spPr>
        <p:txBody>
          <a:bodyPr wrap="none" rtlCol="0">
            <a:spAutoFit/>
          </a:bodyPr>
          <a:lstStyle/>
          <a:p>
            <a:r>
              <a:rPr lang="en-US" sz="2800">
                <a:solidFill>
                  <a:srgbClr val="000000"/>
                </a:solidFill>
              </a:rPr>
              <a:t>When using separation of variables, so T(x,y)=X(x)Y(y),</a:t>
            </a:r>
          </a:p>
          <a:p>
            <a:r>
              <a:rPr lang="en-US" sz="2800">
                <a:solidFill>
                  <a:srgbClr val="0000FF"/>
                </a:solidFill>
              </a:rPr>
              <a:t>which variable (x or y) has the sinusoidal solution?</a:t>
            </a:r>
            <a:r>
              <a:rPr lang="en-US" sz="2800">
                <a:solidFill>
                  <a:srgbClr val="000000"/>
                </a:solidFill>
              </a:rPr>
              <a:t/>
            </a:r>
            <a:br>
              <a:rPr lang="en-US" sz="2800">
                <a:solidFill>
                  <a:srgbClr val="000000"/>
                </a:solidFill>
              </a:rPr>
            </a:br>
            <a:endParaRPr lang="en-US" sz="2800">
              <a:solidFill>
                <a:srgbClr val="000000"/>
              </a:solidFill>
            </a:endParaRPr>
          </a:p>
          <a:p>
            <a:pPr marL="514350" indent="-514350">
              <a:buFontTx/>
              <a:buAutoNum type="alphaUcParenR"/>
            </a:pPr>
            <a:r>
              <a:rPr lang="en-US" sz="2800">
                <a:solidFill>
                  <a:srgbClr val="000000"/>
                </a:solidFill>
              </a:rPr>
              <a:t>X(x)          B)  Y(y)             C) Either, it doesn’t matter</a:t>
            </a:r>
          </a:p>
          <a:p>
            <a:pPr marL="514350" indent="-514350"/>
            <a:r>
              <a:rPr lang="en-US" sz="2800">
                <a:solidFill>
                  <a:srgbClr val="000000"/>
                </a:solidFill>
              </a:rPr>
              <a:t>D) NEITHER, the method won’t work here</a:t>
            </a:r>
          </a:p>
          <a:p>
            <a:pPr marL="514350" indent="-514350"/>
            <a:r>
              <a:rPr lang="en-US" sz="2800">
                <a:solidFill>
                  <a:srgbClr val="000000"/>
                </a:solidFill>
              </a:rPr>
              <a:t>E) ???</a:t>
            </a:r>
          </a:p>
        </p:txBody>
      </p:sp>
      <p:cxnSp>
        <p:nvCxnSpPr>
          <p:cNvPr id="24" name="Straight Arrow Connector 23"/>
          <p:cNvCxnSpPr/>
          <p:nvPr/>
        </p:nvCxnSpPr>
        <p:spPr bwMode="auto">
          <a:xfrm rot="16200000" flipV="1">
            <a:off x="6705600" y="270933"/>
            <a:ext cx="558800" cy="16934"/>
          </a:xfrm>
          <a:prstGeom prst="straightConnector1">
            <a:avLst/>
          </a:prstGeom>
          <a:noFill/>
          <a:ln w="12700" cap="flat" cmpd="sng" algn="ctr">
            <a:solidFill>
              <a:schemeClr val="tx1"/>
            </a:solidFill>
            <a:prstDash val="solid"/>
            <a:round/>
            <a:headEnd type="none" w="med" len="med"/>
            <a:tailEnd type="arrow"/>
          </a:ln>
          <a:effectLst/>
        </p:spPr>
      </p:cxnSp>
      <p:graphicFrame>
        <p:nvGraphicFramePr>
          <p:cNvPr id="18" name="Object 17"/>
          <p:cNvGraphicFramePr>
            <a:graphicFrameLocks noChangeAspect="1"/>
          </p:cNvGraphicFramePr>
          <p:nvPr>
            <p:extLst>
              <p:ext uri="{D42A27DB-BD31-4B8C-83A1-F6EECF244321}">
                <p14:modId xmlns:p14="http://schemas.microsoft.com/office/powerpoint/2010/main" val="1492747741"/>
              </p:ext>
            </p:extLst>
          </p:nvPr>
        </p:nvGraphicFramePr>
        <p:xfrm>
          <a:off x="5780619" y="1690688"/>
          <a:ext cx="2347913" cy="633412"/>
        </p:xfrm>
        <a:graphic>
          <a:graphicData uri="http://schemas.openxmlformats.org/presentationml/2006/ole">
            <mc:AlternateContent xmlns:mc="http://schemas.openxmlformats.org/markup-compatibility/2006">
              <mc:Choice xmlns:v="urn:schemas-microsoft-com:vml" Requires="v">
                <p:oleObj spid="_x0000_s65544" name="Equation" r:id="rId4" imgW="850900" imgH="228600" progId="Equation.3">
                  <p:embed/>
                </p:oleObj>
              </mc:Choice>
              <mc:Fallback>
                <p:oleObj name="Equation" r:id="rId4" imgW="850900" imgH="228600" progId="Equation.3">
                  <p:embed/>
                  <p:pic>
                    <p:nvPicPr>
                      <p:cNvPr id="0" name=""/>
                      <p:cNvPicPr>
                        <a:picLocks noChangeAspect="1" noChangeArrowheads="1"/>
                      </p:cNvPicPr>
                      <p:nvPr/>
                    </p:nvPicPr>
                    <p:blipFill>
                      <a:blip r:embed="rId5"/>
                      <a:srcRect/>
                      <a:stretch>
                        <a:fillRect/>
                      </a:stretch>
                    </p:blipFill>
                    <p:spPr bwMode="auto">
                      <a:xfrm>
                        <a:off x="5780619" y="1690688"/>
                        <a:ext cx="2347913" cy="633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79558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68</a:t>
            </a:fld>
            <a:endParaRPr lang="en-US">
              <a:solidFill>
                <a:srgbClr val="000000"/>
              </a:solidFill>
            </a:endParaRPr>
          </a:p>
        </p:txBody>
      </p:sp>
      <p:sp>
        <p:nvSpPr>
          <p:cNvPr id="3" name="TextBox 2"/>
          <p:cNvSpPr txBox="1"/>
          <p:nvPr/>
        </p:nvSpPr>
        <p:spPr>
          <a:xfrm>
            <a:off x="101598" y="406400"/>
            <a:ext cx="8793117" cy="2246769"/>
          </a:xfrm>
          <a:prstGeom prst="rect">
            <a:avLst/>
          </a:prstGeom>
          <a:noFill/>
        </p:spPr>
        <p:txBody>
          <a:bodyPr wrap="none" rtlCol="0">
            <a:spAutoFit/>
          </a:bodyPr>
          <a:lstStyle/>
          <a:p>
            <a:r>
              <a:rPr lang="en-US" sz="2800" dirty="0">
                <a:solidFill>
                  <a:srgbClr val="000000"/>
                </a:solidFill>
              </a:rPr>
              <a:t>We are solving      T(</a:t>
            </a:r>
            <a:r>
              <a:rPr lang="en-US" sz="2800" dirty="0" err="1">
                <a:solidFill>
                  <a:srgbClr val="000000"/>
                </a:solidFill>
              </a:rPr>
              <a:t>x,y</a:t>
            </a:r>
            <a:r>
              <a:rPr lang="en-US" sz="2800" dirty="0">
                <a:solidFill>
                  <a:srgbClr val="000000"/>
                </a:solidFill>
              </a:rPr>
              <a:t>)=0, with boundary conditions:</a:t>
            </a:r>
          </a:p>
          <a:p>
            <a:r>
              <a:rPr lang="en-US" sz="2800" dirty="0">
                <a:solidFill>
                  <a:srgbClr val="000000"/>
                </a:solidFill>
              </a:rPr>
              <a:t>T(</a:t>
            </a:r>
            <a:r>
              <a:rPr lang="en-US" sz="2800" dirty="0" err="1">
                <a:solidFill>
                  <a:srgbClr val="000000"/>
                </a:solidFill>
              </a:rPr>
              <a:t>x,y</a:t>
            </a:r>
            <a:r>
              <a:rPr lang="en-US" sz="2800" dirty="0">
                <a:solidFill>
                  <a:srgbClr val="000000"/>
                </a:solidFill>
              </a:rPr>
              <a:t>)=0 for the left and and right side, and “top” (at </a:t>
            </a:r>
            <a:r>
              <a:rPr lang="en-US" sz="2800" dirty="0">
                <a:solidFill>
                  <a:srgbClr val="000000"/>
                </a:solidFill>
                <a:latin typeface="Wingdings"/>
                <a:ea typeface="Wingdings"/>
                <a:cs typeface="Wingdings"/>
              </a:rPr>
              <a:t>∞</a:t>
            </a:r>
            <a:r>
              <a:rPr lang="en-US" sz="2800" dirty="0">
                <a:solidFill>
                  <a:srgbClr val="000000"/>
                </a:solidFill>
                <a:ea typeface="Wingdings"/>
                <a:cs typeface="Wingdings"/>
              </a:rPr>
              <a:t>)</a:t>
            </a:r>
            <a:endParaRPr lang="en-US" sz="2800" dirty="0">
              <a:solidFill>
                <a:srgbClr val="000000"/>
              </a:solidFill>
            </a:endParaRPr>
          </a:p>
          <a:p>
            <a:r>
              <a:rPr lang="en-US" sz="2800" dirty="0">
                <a:solidFill>
                  <a:srgbClr val="000000"/>
                </a:solidFill>
              </a:rPr>
              <a:t>T(0,y)=0,   T(</a:t>
            </a:r>
            <a:r>
              <a:rPr lang="en-US" sz="2800" dirty="0" err="1">
                <a:solidFill>
                  <a:srgbClr val="000000"/>
                </a:solidFill>
              </a:rPr>
              <a:t>L,y</a:t>
            </a:r>
            <a:r>
              <a:rPr lang="en-US" sz="2800" dirty="0">
                <a:solidFill>
                  <a:srgbClr val="000000"/>
                </a:solidFill>
              </a:rPr>
              <a:t>)=0,  T(x,</a:t>
            </a:r>
            <a:r>
              <a:rPr lang="en-US" sz="2800" dirty="0">
                <a:solidFill>
                  <a:srgbClr val="000000"/>
                </a:solidFill>
                <a:latin typeface="Wingdings"/>
                <a:ea typeface="Wingdings"/>
                <a:cs typeface="Wingdings"/>
              </a:rPr>
              <a:t>∞</a:t>
            </a:r>
            <a:r>
              <a:rPr lang="en-US" sz="2800" dirty="0">
                <a:solidFill>
                  <a:srgbClr val="000000"/>
                </a:solidFill>
                <a:latin typeface="Arial"/>
                <a:ea typeface="Wingdings"/>
                <a:cs typeface="Wingdings"/>
              </a:rPr>
              <a:t>)=0.</a:t>
            </a:r>
          </a:p>
          <a:p>
            <a:r>
              <a:rPr lang="en-US" sz="2800" dirty="0">
                <a:solidFill>
                  <a:srgbClr val="000000"/>
                </a:solidFill>
                <a:latin typeface="Arial"/>
                <a:ea typeface="Wingdings"/>
                <a:cs typeface="Wingdings"/>
              </a:rPr>
              <a:t>The fourth boundary is T(x,0) = f(x) </a:t>
            </a:r>
          </a:p>
          <a:p>
            <a:r>
              <a:rPr lang="en-US" sz="2800" dirty="0">
                <a:solidFill>
                  <a:srgbClr val="000000"/>
                </a:solidFill>
                <a:latin typeface="Arial"/>
                <a:ea typeface="Wingdings"/>
                <a:cs typeface="Wingdings"/>
              </a:rPr>
              <a:t>What can we conclude about our solution X(x)?</a:t>
            </a:r>
            <a:endParaRPr lang="en-US" sz="2800" dirty="0">
              <a:solidFill>
                <a:srgbClr val="000000"/>
              </a:solidFill>
            </a:endParaRPr>
          </a:p>
        </p:txBody>
      </p:sp>
      <p:graphicFrame>
        <p:nvGraphicFramePr>
          <p:cNvPr id="4" name="Object 3"/>
          <p:cNvGraphicFramePr>
            <a:graphicFrameLocks noChangeAspect="1"/>
          </p:cNvGraphicFramePr>
          <p:nvPr/>
        </p:nvGraphicFramePr>
        <p:xfrm>
          <a:off x="2563283" y="383117"/>
          <a:ext cx="573943" cy="497417"/>
        </p:xfrm>
        <a:graphic>
          <a:graphicData uri="http://schemas.openxmlformats.org/presentationml/2006/ole">
            <mc:AlternateContent xmlns:mc="http://schemas.openxmlformats.org/markup-compatibility/2006">
              <mc:Choice xmlns:v="urn:schemas-microsoft-com:vml" Requires="v">
                <p:oleObj spid="_x0000_s66568" name="Equation" r:id="rId4" imgW="190500" imgH="165100" progId="Equation.3">
                  <p:embed/>
                </p:oleObj>
              </mc:Choice>
              <mc:Fallback>
                <p:oleObj name="Equation" r:id="rId4" imgW="190500" imgH="165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3283" y="383117"/>
                        <a:ext cx="573943" cy="4974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100667" y="3725333"/>
            <a:ext cx="7635424" cy="2246769"/>
          </a:xfrm>
          <a:prstGeom prst="rect">
            <a:avLst/>
          </a:prstGeom>
          <a:noFill/>
        </p:spPr>
        <p:txBody>
          <a:bodyPr wrap="none" rtlCol="0">
            <a:spAutoFit/>
          </a:bodyPr>
          <a:lstStyle/>
          <a:p>
            <a:pPr marL="514350" indent="-514350">
              <a:buFontTx/>
              <a:buAutoNum type="alphaUcParenR"/>
            </a:pPr>
            <a:r>
              <a:rPr lang="en-US" sz="2800">
                <a:solidFill>
                  <a:srgbClr val="000000"/>
                </a:solidFill>
              </a:rPr>
              <a:t>Cannot contain sin(ky) term</a:t>
            </a:r>
          </a:p>
          <a:p>
            <a:pPr marL="514350" indent="-514350">
              <a:buFontTx/>
              <a:buAutoNum type="alphaUcParenR"/>
            </a:pPr>
            <a:r>
              <a:rPr lang="en-US" sz="2800">
                <a:solidFill>
                  <a:srgbClr val="000000"/>
                </a:solidFill>
              </a:rPr>
              <a:t> Cannot contain cos(ky) term</a:t>
            </a:r>
          </a:p>
          <a:p>
            <a:pPr marL="514350" indent="-514350">
              <a:buFontTx/>
              <a:buAutoNum type="alphaUcParenR"/>
            </a:pPr>
            <a:r>
              <a:rPr lang="en-US" sz="2800">
                <a:solidFill>
                  <a:srgbClr val="000000"/>
                </a:solidFill>
              </a:rPr>
              <a:t>May contain both sin(ky) and cos(ky) terms</a:t>
            </a:r>
          </a:p>
          <a:p>
            <a:pPr marL="514350" indent="-514350">
              <a:buFontTx/>
              <a:buAutoNum type="alphaUcParenR"/>
            </a:pPr>
            <a:r>
              <a:rPr lang="en-US" sz="2800">
                <a:solidFill>
                  <a:srgbClr val="000000"/>
                </a:solidFill>
              </a:rPr>
              <a:t>Must contain both sin(ky) and cos(ky) terms</a:t>
            </a:r>
          </a:p>
          <a:p>
            <a:pPr marL="514350" indent="-514350">
              <a:buFontTx/>
              <a:buAutoNum type="alphaUcParenR"/>
            </a:pPr>
            <a:r>
              <a:rPr lang="en-US" sz="2800">
                <a:solidFill>
                  <a:srgbClr val="000000"/>
                </a:solidFill>
              </a:rPr>
              <a:t>Must contain both e</a:t>
            </a:r>
            <a:r>
              <a:rPr lang="en-US" sz="2800" baseline="30000">
                <a:solidFill>
                  <a:srgbClr val="000000"/>
                </a:solidFill>
              </a:rPr>
              <a:t>-ky</a:t>
            </a:r>
            <a:r>
              <a:rPr lang="en-US" sz="2800">
                <a:solidFill>
                  <a:srgbClr val="000000"/>
                </a:solidFill>
              </a:rPr>
              <a:t>  and e</a:t>
            </a:r>
            <a:r>
              <a:rPr lang="en-US" sz="2800" baseline="30000">
                <a:solidFill>
                  <a:srgbClr val="000000"/>
                </a:solidFill>
              </a:rPr>
              <a:t>+ky</a:t>
            </a:r>
            <a:r>
              <a:rPr lang="en-US" sz="2800">
                <a:solidFill>
                  <a:srgbClr val="000000"/>
                </a:solidFill>
              </a:rPr>
              <a:t>  terms</a:t>
            </a:r>
          </a:p>
        </p:txBody>
      </p:sp>
    </p:spTree>
    <p:extLst>
      <p:ext uri="{BB962C8B-B14F-4D97-AF65-F5344CB8AC3E}">
        <p14:creationId xmlns:p14="http://schemas.microsoft.com/office/powerpoint/2010/main" val="42752666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69</a:t>
            </a:fld>
            <a:endParaRPr lang="en-US">
              <a:solidFill>
                <a:srgbClr val="000000"/>
              </a:solidFill>
            </a:endParaRPr>
          </a:p>
        </p:txBody>
      </p:sp>
      <p:sp>
        <p:nvSpPr>
          <p:cNvPr id="3" name="TextBox 2"/>
          <p:cNvSpPr txBox="1"/>
          <p:nvPr/>
        </p:nvSpPr>
        <p:spPr>
          <a:xfrm>
            <a:off x="101598" y="406400"/>
            <a:ext cx="8793117" cy="2246769"/>
          </a:xfrm>
          <a:prstGeom prst="rect">
            <a:avLst/>
          </a:prstGeom>
          <a:noFill/>
        </p:spPr>
        <p:txBody>
          <a:bodyPr wrap="none" rtlCol="0">
            <a:spAutoFit/>
          </a:bodyPr>
          <a:lstStyle/>
          <a:p>
            <a:r>
              <a:rPr lang="en-US" sz="2800" dirty="0">
                <a:solidFill>
                  <a:srgbClr val="000000"/>
                </a:solidFill>
              </a:rPr>
              <a:t>We are solving      T(</a:t>
            </a:r>
            <a:r>
              <a:rPr lang="en-US" sz="2800" dirty="0" err="1">
                <a:solidFill>
                  <a:srgbClr val="000000"/>
                </a:solidFill>
              </a:rPr>
              <a:t>x,y</a:t>
            </a:r>
            <a:r>
              <a:rPr lang="en-US" sz="2800" dirty="0">
                <a:solidFill>
                  <a:srgbClr val="000000"/>
                </a:solidFill>
              </a:rPr>
              <a:t>)=0, with boundary conditions:</a:t>
            </a:r>
          </a:p>
          <a:p>
            <a:r>
              <a:rPr lang="en-US" sz="2800" dirty="0">
                <a:solidFill>
                  <a:srgbClr val="000000"/>
                </a:solidFill>
              </a:rPr>
              <a:t>T(</a:t>
            </a:r>
            <a:r>
              <a:rPr lang="en-US" sz="2800" dirty="0" err="1">
                <a:solidFill>
                  <a:srgbClr val="000000"/>
                </a:solidFill>
              </a:rPr>
              <a:t>x,y</a:t>
            </a:r>
            <a:r>
              <a:rPr lang="en-US" sz="2800" dirty="0">
                <a:solidFill>
                  <a:srgbClr val="000000"/>
                </a:solidFill>
              </a:rPr>
              <a:t>)=0 for the left and and right side, and “top” (at </a:t>
            </a:r>
            <a:r>
              <a:rPr lang="en-US" sz="2800" dirty="0">
                <a:solidFill>
                  <a:srgbClr val="000000"/>
                </a:solidFill>
                <a:latin typeface="Wingdings"/>
                <a:ea typeface="Wingdings"/>
                <a:cs typeface="Wingdings"/>
              </a:rPr>
              <a:t>∞</a:t>
            </a:r>
            <a:r>
              <a:rPr lang="en-US" sz="2800" dirty="0">
                <a:solidFill>
                  <a:srgbClr val="000000"/>
                </a:solidFill>
                <a:ea typeface="Wingdings"/>
                <a:cs typeface="Wingdings"/>
              </a:rPr>
              <a:t>)</a:t>
            </a:r>
            <a:endParaRPr lang="en-US" sz="2800" dirty="0">
              <a:solidFill>
                <a:srgbClr val="000000"/>
              </a:solidFill>
            </a:endParaRPr>
          </a:p>
          <a:p>
            <a:r>
              <a:rPr lang="en-US" sz="2800" dirty="0">
                <a:solidFill>
                  <a:srgbClr val="000000"/>
                </a:solidFill>
              </a:rPr>
              <a:t>T(0,y)=0,   T(</a:t>
            </a:r>
            <a:r>
              <a:rPr lang="en-US" sz="2800" dirty="0" err="1">
                <a:solidFill>
                  <a:srgbClr val="000000"/>
                </a:solidFill>
              </a:rPr>
              <a:t>L,y</a:t>
            </a:r>
            <a:r>
              <a:rPr lang="en-US" sz="2800" dirty="0">
                <a:solidFill>
                  <a:srgbClr val="000000"/>
                </a:solidFill>
              </a:rPr>
              <a:t>)=0,  T(x,</a:t>
            </a:r>
            <a:r>
              <a:rPr lang="en-US" sz="2800" dirty="0">
                <a:solidFill>
                  <a:srgbClr val="000000"/>
                </a:solidFill>
                <a:latin typeface="Wingdings"/>
                <a:ea typeface="Wingdings"/>
                <a:cs typeface="Wingdings"/>
              </a:rPr>
              <a:t>∞</a:t>
            </a:r>
            <a:r>
              <a:rPr lang="en-US" sz="2800" dirty="0">
                <a:solidFill>
                  <a:srgbClr val="000000"/>
                </a:solidFill>
                <a:latin typeface="Arial"/>
                <a:ea typeface="Wingdings"/>
                <a:cs typeface="Wingdings"/>
              </a:rPr>
              <a:t>)=0.</a:t>
            </a:r>
          </a:p>
          <a:p>
            <a:r>
              <a:rPr lang="en-US" sz="2800" dirty="0">
                <a:solidFill>
                  <a:srgbClr val="000000"/>
                </a:solidFill>
                <a:latin typeface="Arial"/>
                <a:ea typeface="Wingdings"/>
                <a:cs typeface="Wingdings"/>
              </a:rPr>
              <a:t>The fourth boundary is T(x,0) = f</a:t>
            </a:r>
            <a:r>
              <a:rPr lang="en-US" sz="2800" dirty="0" smtClean="0">
                <a:solidFill>
                  <a:srgbClr val="000000"/>
                </a:solidFill>
                <a:latin typeface="Arial"/>
                <a:ea typeface="Wingdings"/>
                <a:cs typeface="Wingdings"/>
              </a:rPr>
              <a:t>(</a:t>
            </a:r>
            <a:r>
              <a:rPr lang="en-US" sz="2800" dirty="0">
                <a:solidFill>
                  <a:srgbClr val="000000"/>
                </a:solidFill>
                <a:latin typeface="Arial"/>
                <a:ea typeface="Wingdings"/>
                <a:cs typeface="Wingdings"/>
              </a:rPr>
              <a:t>x) </a:t>
            </a:r>
          </a:p>
          <a:p>
            <a:r>
              <a:rPr lang="en-US" sz="2800" dirty="0">
                <a:solidFill>
                  <a:srgbClr val="000000"/>
                </a:solidFill>
                <a:latin typeface="Arial"/>
                <a:ea typeface="Wingdings"/>
                <a:cs typeface="Wingdings"/>
              </a:rPr>
              <a:t>What can we conclude about our solution Y(y)?</a:t>
            </a:r>
            <a:endParaRPr lang="en-US" sz="2800" dirty="0">
              <a:solidFill>
                <a:srgbClr val="000000"/>
              </a:solidFill>
            </a:endParaRPr>
          </a:p>
        </p:txBody>
      </p:sp>
      <p:graphicFrame>
        <p:nvGraphicFramePr>
          <p:cNvPr id="4" name="Object 3"/>
          <p:cNvGraphicFramePr>
            <a:graphicFrameLocks noChangeAspect="1"/>
          </p:cNvGraphicFramePr>
          <p:nvPr/>
        </p:nvGraphicFramePr>
        <p:xfrm>
          <a:off x="2563283" y="383117"/>
          <a:ext cx="573943" cy="497417"/>
        </p:xfrm>
        <a:graphic>
          <a:graphicData uri="http://schemas.openxmlformats.org/presentationml/2006/ole">
            <mc:AlternateContent xmlns:mc="http://schemas.openxmlformats.org/markup-compatibility/2006">
              <mc:Choice xmlns:v="urn:schemas-microsoft-com:vml" Requires="v">
                <p:oleObj spid="_x0000_s67592" name="Equation" r:id="rId4" imgW="190500" imgH="165100" progId="Equation.3">
                  <p:embed/>
                </p:oleObj>
              </mc:Choice>
              <mc:Fallback>
                <p:oleObj name="Equation" r:id="rId4" imgW="190500" imgH="165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3283" y="383117"/>
                        <a:ext cx="573943" cy="4974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100667" y="3725333"/>
            <a:ext cx="7019870" cy="2246769"/>
          </a:xfrm>
          <a:prstGeom prst="rect">
            <a:avLst/>
          </a:prstGeom>
          <a:noFill/>
        </p:spPr>
        <p:txBody>
          <a:bodyPr wrap="none" rtlCol="0">
            <a:spAutoFit/>
          </a:bodyPr>
          <a:lstStyle/>
          <a:p>
            <a:pPr marL="514350" indent="-514350">
              <a:buFontTx/>
              <a:buAutoNum type="alphaUcParenR"/>
            </a:pPr>
            <a:r>
              <a:rPr lang="en-US" sz="2800" dirty="0">
                <a:solidFill>
                  <a:srgbClr val="000000"/>
                </a:solidFill>
              </a:rPr>
              <a:t>Cannot contain e</a:t>
            </a:r>
            <a:r>
              <a:rPr lang="en-US" sz="2800" baseline="30000" dirty="0">
                <a:solidFill>
                  <a:srgbClr val="000000"/>
                </a:solidFill>
              </a:rPr>
              <a:t>-</a:t>
            </a:r>
            <a:r>
              <a:rPr lang="en-US" sz="2800" baseline="30000" dirty="0" err="1">
                <a:solidFill>
                  <a:srgbClr val="000000"/>
                </a:solidFill>
              </a:rPr>
              <a:t>ky</a:t>
            </a:r>
            <a:r>
              <a:rPr lang="en-US" sz="2800" dirty="0">
                <a:solidFill>
                  <a:srgbClr val="000000"/>
                </a:solidFill>
              </a:rPr>
              <a:t>  term</a:t>
            </a:r>
          </a:p>
          <a:p>
            <a:pPr marL="514350" indent="-514350">
              <a:buFontTx/>
              <a:buAutoNum type="alphaUcParenR"/>
            </a:pPr>
            <a:r>
              <a:rPr lang="en-US" sz="2800" dirty="0" smtClean="0">
                <a:solidFill>
                  <a:srgbClr val="000000"/>
                </a:solidFill>
              </a:rPr>
              <a:t>Cannot </a:t>
            </a:r>
            <a:r>
              <a:rPr lang="en-US" sz="2800" dirty="0">
                <a:solidFill>
                  <a:srgbClr val="000000"/>
                </a:solidFill>
              </a:rPr>
              <a:t>contain </a:t>
            </a:r>
            <a:r>
              <a:rPr lang="en-US" sz="2800" dirty="0" err="1">
                <a:solidFill>
                  <a:srgbClr val="000000"/>
                </a:solidFill>
              </a:rPr>
              <a:t>e</a:t>
            </a:r>
            <a:r>
              <a:rPr lang="en-US" sz="2800" baseline="30000" dirty="0" err="1">
                <a:solidFill>
                  <a:srgbClr val="000000"/>
                </a:solidFill>
              </a:rPr>
              <a:t>+ky</a:t>
            </a:r>
            <a:r>
              <a:rPr lang="en-US" sz="2800" baseline="30000" dirty="0">
                <a:solidFill>
                  <a:srgbClr val="000000"/>
                </a:solidFill>
              </a:rPr>
              <a:t> </a:t>
            </a:r>
            <a:r>
              <a:rPr lang="en-US" sz="2800" dirty="0">
                <a:solidFill>
                  <a:srgbClr val="000000"/>
                </a:solidFill>
              </a:rPr>
              <a:t>term</a:t>
            </a:r>
          </a:p>
          <a:p>
            <a:pPr marL="514350" indent="-514350">
              <a:buFontTx/>
              <a:buAutoNum type="alphaUcParenR"/>
            </a:pPr>
            <a:r>
              <a:rPr lang="en-US" sz="2800" dirty="0" smtClean="0">
                <a:solidFill>
                  <a:srgbClr val="000000"/>
                </a:solidFill>
              </a:rPr>
              <a:t>Cannot </a:t>
            </a:r>
            <a:r>
              <a:rPr lang="en-US" sz="2800" dirty="0">
                <a:solidFill>
                  <a:srgbClr val="000000"/>
                </a:solidFill>
              </a:rPr>
              <a:t>contain </a:t>
            </a:r>
            <a:r>
              <a:rPr lang="en-US" sz="2800" dirty="0" smtClean="0">
                <a:solidFill>
                  <a:srgbClr val="000000"/>
                </a:solidFill>
              </a:rPr>
              <a:t>either </a:t>
            </a:r>
            <a:r>
              <a:rPr lang="en-US" sz="2800" dirty="0">
                <a:solidFill>
                  <a:srgbClr val="000000"/>
                </a:solidFill>
              </a:rPr>
              <a:t>e</a:t>
            </a:r>
            <a:r>
              <a:rPr lang="en-US" sz="2800" baseline="30000" dirty="0">
                <a:solidFill>
                  <a:srgbClr val="000000"/>
                </a:solidFill>
              </a:rPr>
              <a:t>-</a:t>
            </a:r>
            <a:r>
              <a:rPr lang="en-US" sz="2800" baseline="30000" dirty="0" err="1">
                <a:solidFill>
                  <a:srgbClr val="000000"/>
                </a:solidFill>
              </a:rPr>
              <a:t>ky</a:t>
            </a:r>
            <a:r>
              <a:rPr lang="en-US" sz="2800" dirty="0">
                <a:solidFill>
                  <a:srgbClr val="000000"/>
                </a:solidFill>
              </a:rPr>
              <a:t> </a:t>
            </a:r>
            <a:r>
              <a:rPr lang="en-US" sz="2800" dirty="0" smtClean="0">
                <a:solidFill>
                  <a:srgbClr val="000000"/>
                </a:solidFill>
              </a:rPr>
              <a:t> or </a:t>
            </a:r>
            <a:r>
              <a:rPr lang="en-US" sz="2800" dirty="0" err="1">
                <a:solidFill>
                  <a:srgbClr val="000000"/>
                </a:solidFill>
              </a:rPr>
              <a:t>e</a:t>
            </a:r>
            <a:r>
              <a:rPr lang="en-US" sz="2800" baseline="30000" dirty="0" err="1">
                <a:solidFill>
                  <a:srgbClr val="000000"/>
                </a:solidFill>
              </a:rPr>
              <a:t>+ky</a:t>
            </a:r>
            <a:r>
              <a:rPr lang="en-US" sz="2800" dirty="0">
                <a:solidFill>
                  <a:srgbClr val="000000"/>
                </a:solidFill>
              </a:rPr>
              <a:t>  </a:t>
            </a:r>
            <a:r>
              <a:rPr lang="en-US" sz="2800" dirty="0" smtClean="0">
                <a:solidFill>
                  <a:srgbClr val="000000"/>
                </a:solidFill>
              </a:rPr>
              <a:t>terms</a:t>
            </a:r>
          </a:p>
          <a:p>
            <a:pPr marL="514350" indent="-514350">
              <a:buFontTx/>
              <a:buAutoNum type="alphaUcParenR"/>
            </a:pPr>
            <a:r>
              <a:rPr lang="en-US" sz="2800" dirty="0" smtClean="0">
                <a:solidFill>
                  <a:srgbClr val="000000"/>
                </a:solidFill>
              </a:rPr>
              <a:t>Must contain both e</a:t>
            </a:r>
            <a:r>
              <a:rPr lang="en-US" sz="2800" baseline="30000" dirty="0">
                <a:solidFill>
                  <a:srgbClr val="000000"/>
                </a:solidFill>
              </a:rPr>
              <a:t>-</a:t>
            </a:r>
            <a:r>
              <a:rPr lang="en-US" sz="2800" baseline="30000" dirty="0" err="1">
                <a:solidFill>
                  <a:srgbClr val="000000"/>
                </a:solidFill>
              </a:rPr>
              <a:t>ky</a:t>
            </a:r>
            <a:r>
              <a:rPr lang="en-US" sz="2800" dirty="0">
                <a:solidFill>
                  <a:srgbClr val="000000"/>
                </a:solidFill>
              </a:rPr>
              <a:t>  </a:t>
            </a:r>
            <a:r>
              <a:rPr lang="en-US" sz="2800" dirty="0" smtClean="0">
                <a:solidFill>
                  <a:srgbClr val="000000"/>
                </a:solidFill>
              </a:rPr>
              <a:t>and </a:t>
            </a:r>
            <a:r>
              <a:rPr lang="en-US" sz="2800" dirty="0" err="1">
                <a:solidFill>
                  <a:srgbClr val="000000"/>
                </a:solidFill>
              </a:rPr>
              <a:t>e</a:t>
            </a:r>
            <a:r>
              <a:rPr lang="en-US" sz="2800" baseline="30000" dirty="0" err="1">
                <a:solidFill>
                  <a:srgbClr val="000000"/>
                </a:solidFill>
              </a:rPr>
              <a:t>+ky</a:t>
            </a:r>
            <a:r>
              <a:rPr lang="en-US" sz="2800" dirty="0">
                <a:solidFill>
                  <a:srgbClr val="000000"/>
                </a:solidFill>
              </a:rPr>
              <a:t>  </a:t>
            </a:r>
            <a:r>
              <a:rPr lang="en-US" sz="2800" dirty="0" smtClean="0">
                <a:solidFill>
                  <a:srgbClr val="000000"/>
                </a:solidFill>
              </a:rPr>
              <a:t>terms</a:t>
            </a:r>
            <a:endParaRPr lang="en-US" sz="2800" dirty="0">
              <a:solidFill>
                <a:srgbClr val="000000"/>
              </a:solidFill>
            </a:endParaRPr>
          </a:p>
          <a:p>
            <a:pPr marL="514350" indent="-514350">
              <a:buFontTx/>
              <a:buAutoNum type="alphaUcParenR"/>
            </a:pPr>
            <a:r>
              <a:rPr lang="en-US" sz="2800" dirty="0" smtClean="0">
                <a:solidFill>
                  <a:srgbClr val="000000"/>
                </a:solidFill>
              </a:rPr>
              <a:t>?</a:t>
            </a:r>
            <a:r>
              <a:rPr lang="en-US" sz="2800" dirty="0">
                <a:solidFill>
                  <a:srgbClr val="000000"/>
                </a:solidFill>
              </a:rPr>
              <a:t>??</a:t>
            </a:r>
          </a:p>
        </p:txBody>
      </p:sp>
    </p:spTree>
    <p:extLst>
      <p:ext uri="{BB962C8B-B14F-4D97-AF65-F5344CB8AC3E}">
        <p14:creationId xmlns:p14="http://schemas.microsoft.com/office/powerpoint/2010/main" val="32683181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7</a:t>
            </a:fld>
            <a:endParaRPr lang="en-US">
              <a:solidFill>
                <a:srgbClr val="000000"/>
              </a:solidFill>
            </a:endParaRPr>
          </a:p>
        </p:txBody>
      </p:sp>
      <p:sp>
        <p:nvSpPr>
          <p:cNvPr id="3" name="TextBox 2"/>
          <p:cNvSpPr txBox="1"/>
          <p:nvPr/>
        </p:nvSpPr>
        <p:spPr>
          <a:xfrm>
            <a:off x="152402" y="1354664"/>
            <a:ext cx="8652933" cy="523220"/>
          </a:xfrm>
          <a:prstGeom prst="rect">
            <a:avLst/>
          </a:prstGeom>
          <a:noFill/>
        </p:spPr>
        <p:txBody>
          <a:bodyPr wrap="square" rtlCol="0">
            <a:spAutoFit/>
          </a:bodyPr>
          <a:lstStyle/>
          <a:p>
            <a:r>
              <a:rPr lang="en-US" sz="2800" dirty="0" smtClean="0">
                <a:solidFill>
                  <a:srgbClr val="000000"/>
                </a:solidFill>
              </a:rPr>
              <a:t>What can you say about the a’s and b’s for this f(t)?</a:t>
            </a:r>
            <a:endParaRPr lang="en-US" sz="2800" dirty="0">
              <a:solidFill>
                <a:srgbClr val="000000"/>
              </a:solidFill>
            </a:endParaRPr>
          </a:p>
        </p:txBody>
      </p:sp>
      <p:sp>
        <p:nvSpPr>
          <p:cNvPr id="7" name="TextBox 6"/>
          <p:cNvSpPr txBox="1"/>
          <p:nvPr/>
        </p:nvSpPr>
        <p:spPr>
          <a:xfrm>
            <a:off x="0" y="4978400"/>
            <a:ext cx="8899500" cy="1384995"/>
          </a:xfrm>
          <a:prstGeom prst="rect">
            <a:avLst/>
          </a:prstGeom>
          <a:noFill/>
        </p:spPr>
        <p:txBody>
          <a:bodyPr wrap="none" rtlCol="0">
            <a:spAutoFit/>
          </a:bodyPr>
          <a:lstStyle/>
          <a:p>
            <a:pPr marL="514350" indent="-514350">
              <a:buFontTx/>
              <a:buAutoNum type="alphaUcParenR"/>
            </a:pPr>
            <a:r>
              <a:rPr lang="en-US" sz="2800">
                <a:solidFill>
                  <a:srgbClr val="000000"/>
                </a:solidFill>
              </a:rPr>
              <a:t>All terms are non-zero 	B)  The a’s are all zero</a:t>
            </a:r>
          </a:p>
          <a:p>
            <a:pPr marL="514350" indent="-514350"/>
            <a:r>
              <a:rPr lang="en-US" sz="2800">
                <a:solidFill>
                  <a:srgbClr val="000000"/>
                </a:solidFill>
              </a:rPr>
              <a:t>C) The b’s are all zero		D)  a’s are all 0, except a</a:t>
            </a:r>
            <a:r>
              <a:rPr lang="en-US" sz="2800" baseline="-25000">
                <a:solidFill>
                  <a:srgbClr val="000000"/>
                </a:solidFill>
              </a:rPr>
              <a:t>0</a:t>
            </a:r>
          </a:p>
          <a:p>
            <a:pPr marL="514350" indent="-514350"/>
            <a:r>
              <a:rPr lang="en-US" sz="2800">
                <a:solidFill>
                  <a:srgbClr val="000000"/>
                </a:solidFill>
              </a:rPr>
              <a:t>E) More than one of the above, or, not enough info...</a:t>
            </a:r>
          </a:p>
        </p:txBody>
      </p:sp>
      <p:graphicFrame>
        <p:nvGraphicFramePr>
          <p:cNvPr id="1660931" name="Object 3"/>
          <p:cNvGraphicFramePr>
            <a:graphicFrameLocks noChangeAspect="1"/>
          </p:cNvGraphicFramePr>
          <p:nvPr>
            <p:extLst>
              <p:ext uri="{D42A27DB-BD31-4B8C-83A1-F6EECF244321}">
                <p14:modId xmlns:p14="http://schemas.microsoft.com/office/powerpoint/2010/main" val="1094486578"/>
              </p:ext>
            </p:extLst>
          </p:nvPr>
        </p:nvGraphicFramePr>
        <p:xfrm>
          <a:off x="1598613" y="406926"/>
          <a:ext cx="5186362" cy="1089025"/>
        </p:xfrm>
        <a:graphic>
          <a:graphicData uri="http://schemas.openxmlformats.org/presentationml/2006/ole">
            <mc:AlternateContent xmlns:mc="http://schemas.openxmlformats.org/markup-compatibility/2006">
              <mc:Choice xmlns:v="urn:schemas-microsoft-com:vml" Requires="v">
                <p:oleObj spid="_x0000_s2059" name="Equation" r:id="rId4" imgW="1993900" imgH="419100" progId="Equation.3">
                  <p:embed/>
                </p:oleObj>
              </mc:Choice>
              <mc:Fallback>
                <p:oleObj name="Equation" r:id="rId4" imgW="19939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8613" y="406926"/>
                        <a:ext cx="5186362" cy="1089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Straight Connector 7"/>
          <p:cNvCxnSpPr/>
          <p:nvPr/>
        </p:nvCxnSpPr>
        <p:spPr bwMode="auto">
          <a:xfrm>
            <a:off x="1168404" y="3725313"/>
            <a:ext cx="5960533" cy="1588"/>
          </a:xfrm>
          <a:prstGeom prst="line">
            <a:avLst/>
          </a:prstGeom>
          <a:noFill/>
          <a:ln w="12700" cap="flat" cmpd="sng" algn="ctr">
            <a:solidFill>
              <a:schemeClr val="tx1"/>
            </a:solidFill>
            <a:prstDash val="solid"/>
            <a:round/>
            <a:headEnd type="none" w="med" len="med"/>
            <a:tailEnd type="arrow"/>
          </a:ln>
          <a:effectLst/>
        </p:spPr>
      </p:cxnSp>
      <p:sp>
        <p:nvSpPr>
          <p:cNvPr id="9" name="TextBox 8"/>
          <p:cNvSpPr txBox="1"/>
          <p:nvPr/>
        </p:nvSpPr>
        <p:spPr>
          <a:xfrm>
            <a:off x="7484537" y="3843848"/>
            <a:ext cx="284428" cy="523220"/>
          </a:xfrm>
          <a:prstGeom prst="rect">
            <a:avLst/>
          </a:prstGeom>
          <a:noFill/>
        </p:spPr>
        <p:txBody>
          <a:bodyPr wrap="square" rtlCol="0">
            <a:spAutoFit/>
          </a:bodyPr>
          <a:lstStyle/>
          <a:p>
            <a:r>
              <a:rPr lang="en-US" sz="2800">
                <a:solidFill>
                  <a:srgbClr val="000000"/>
                </a:solidFill>
              </a:rPr>
              <a:t>t</a:t>
            </a:r>
          </a:p>
        </p:txBody>
      </p:sp>
      <p:cxnSp>
        <p:nvCxnSpPr>
          <p:cNvPr id="10" name="Straight Connector 9"/>
          <p:cNvCxnSpPr/>
          <p:nvPr/>
        </p:nvCxnSpPr>
        <p:spPr bwMode="auto">
          <a:xfrm rot="5400000" flipH="1" flipV="1">
            <a:off x="3065346" y="3387059"/>
            <a:ext cx="3250403" cy="1588"/>
          </a:xfrm>
          <a:prstGeom prst="line">
            <a:avLst/>
          </a:prstGeom>
          <a:noFill/>
          <a:ln w="12700" cap="flat" cmpd="sng" algn="ctr">
            <a:solidFill>
              <a:schemeClr val="tx1"/>
            </a:solidFill>
            <a:prstDash val="solid"/>
            <a:round/>
            <a:headEnd type="none" w="med" len="med"/>
            <a:tailEnd type="arrow"/>
          </a:ln>
          <a:effectLst/>
        </p:spPr>
      </p:cxnSp>
      <p:grpSp>
        <p:nvGrpSpPr>
          <p:cNvPr id="4" name="Group 34"/>
          <p:cNvGrpSpPr/>
          <p:nvPr/>
        </p:nvGrpSpPr>
        <p:grpSpPr>
          <a:xfrm>
            <a:off x="186342" y="2777062"/>
            <a:ext cx="7213551" cy="1765138"/>
            <a:chOff x="1524049" y="2523067"/>
            <a:chExt cx="9279418" cy="2270650"/>
          </a:xfrm>
        </p:grpSpPr>
        <p:grpSp>
          <p:nvGrpSpPr>
            <p:cNvPr id="5" name="Group 25"/>
            <p:cNvGrpSpPr/>
            <p:nvPr/>
          </p:nvGrpSpPr>
          <p:grpSpPr>
            <a:xfrm>
              <a:off x="3843867" y="2523067"/>
              <a:ext cx="2319867" cy="2270647"/>
              <a:chOff x="3843867" y="2523067"/>
              <a:chExt cx="2319867" cy="2270647"/>
            </a:xfrm>
          </p:grpSpPr>
          <p:cxnSp>
            <p:nvCxnSpPr>
              <p:cNvPr id="14" name="Straight Connector 13"/>
              <p:cNvCxnSpPr/>
              <p:nvPr/>
            </p:nvCxnSpPr>
            <p:spPr bwMode="auto">
              <a:xfrm>
                <a:off x="3843867" y="4792126"/>
                <a:ext cx="1168400" cy="1588"/>
              </a:xfrm>
              <a:prstGeom prst="line">
                <a:avLst/>
              </a:prstGeom>
              <a:noFill/>
              <a:ln w="38100" cap="flat" cmpd="sng" algn="ctr">
                <a:solidFill>
                  <a:srgbClr val="3366FF"/>
                </a:solidFill>
                <a:prstDash val="solid"/>
                <a:round/>
                <a:headEnd type="none" w="med" len="med"/>
                <a:tailEnd type="none"/>
              </a:ln>
              <a:effectLst/>
            </p:spPr>
          </p:cxnSp>
          <p:cxnSp>
            <p:nvCxnSpPr>
              <p:cNvPr id="15" name="Straight Connector 14"/>
              <p:cNvCxnSpPr/>
              <p:nvPr/>
            </p:nvCxnSpPr>
            <p:spPr bwMode="auto">
              <a:xfrm rot="5400000" flipH="1" flipV="1">
                <a:off x="3869656" y="3657997"/>
                <a:ext cx="2268272" cy="1588"/>
              </a:xfrm>
              <a:prstGeom prst="line">
                <a:avLst/>
              </a:prstGeom>
              <a:noFill/>
              <a:ln w="38100" cap="flat" cmpd="sng" algn="ctr">
                <a:solidFill>
                  <a:srgbClr val="3366FF"/>
                </a:solidFill>
                <a:prstDash val="solid"/>
                <a:round/>
                <a:headEnd type="none" w="med" len="med"/>
                <a:tailEnd type="none"/>
              </a:ln>
              <a:effectLst/>
            </p:spPr>
          </p:cxnSp>
          <p:cxnSp>
            <p:nvCxnSpPr>
              <p:cNvPr id="17" name="Straight Connector 16"/>
              <p:cNvCxnSpPr/>
              <p:nvPr/>
            </p:nvCxnSpPr>
            <p:spPr bwMode="auto">
              <a:xfrm>
                <a:off x="4995334" y="2523067"/>
                <a:ext cx="1168400" cy="1588"/>
              </a:xfrm>
              <a:prstGeom prst="line">
                <a:avLst/>
              </a:prstGeom>
              <a:noFill/>
              <a:ln w="38100" cap="flat" cmpd="sng" algn="ctr">
                <a:solidFill>
                  <a:srgbClr val="3366FF"/>
                </a:solidFill>
                <a:prstDash val="solid"/>
                <a:round/>
                <a:headEnd type="none" w="med" len="med"/>
                <a:tailEnd type="none"/>
              </a:ln>
              <a:effectLst/>
            </p:spPr>
          </p:cxnSp>
        </p:grpSp>
        <p:grpSp>
          <p:nvGrpSpPr>
            <p:cNvPr id="6" name="Group 24"/>
            <p:cNvGrpSpPr/>
            <p:nvPr/>
          </p:nvGrpSpPr>
          <p:grpSpPr>
            <a:xfrm flipH="1">
              <a:off x="1524049" y="2523070"/>
              <a:ext cx="2319867" cy="2270647"/>
              <a:chOff x="3386679" y="2523070"/>
              <a:chExt cx="2319867" cy="2270647"/>
            </a:xfrm>
          </p:grpSpPr>
          <p:cxnSp>
            <p:nvCxnSpPr>
              <p:cNvPr id="22" name="Straight Connector 21"/>
              <p:cNvCxnSpPr/>
              <p:nvPr/>
            </p:nvCxnSpPr>
            <p:spPr bwMode="auto">
              <a:xfrm>
                <a:off x="3386679" y="4792129"/>
                <a:ext cx="1168400" cy="1588"/>
              </a:xfrm>
              <a:prstGeom prst="line">
                <a:avLst/>
              </a:prstGeom>
              <a:noFill/>
              <a:ln w="38100" cap="flat" cmpd="sng" algn="ctr">
                <a:solidFill>
                  <a:srgbClr val="3366FF"/>
                </a:solidFill>
                <a:prstDash val="solid"/>
                <a:round/>
                <a:headEnd type="none" w="med" len="med"/>
                <a:tailEnd type="none"/>
              </a:ln>
              <a:effectLst/>
            </p:spPr>
          </p:cxnSp>
          <p:cxnSp>
            <p:nvCxnSpPr>
              <p:cNvPr id="23" name="Straight Connector 22"/>
              <p:cNvCxnSpPr/>
              <p:nvPr/>
            </p:nvCxnSpPr>
            <p:spPr bwMode="auto">
              <a:xfrm rot="5400000" flipH="1" flipV="1">
                <a:off x="3412468" y="3658000"/>
                <a:ext cx="2268272" cy="1588"/>
              </a:xfrm>
              <a:prstGeom prst="line">
                <a:avLst/>
              </a:prstGeom>
              <a:noFill/>
              <a:ln w="38100" cap="flat" cmpd="sng" algn="ctr">
                <a:solidFill>
                  <a:srgbClr val="3366FF"/>
                </a:solidFill>
                <a:prstDash val="solid"/>
                <a:round/>
                <a:headEnd type="none" w="med" len="med"/>
                <a:tailEnd type="none"/>
              </a:ln>
              <a:effectLst/>
            </p:spPr>
          </p:cxnSp>
          <p:cxnSp>
            <p:nvCxnSpPr>
              <p:cNvPr id="24" name="Straight Connector 23"/>
              <p:cNvCxnSpPr/>
              <p:nvPr/>
            </p:nvCxnSpPr>
            <p:spPr bwMode="auto">
              <a:xfrm>
                <a:off x="4538146" y="2523070"/>
                <a:ext cx="1168400" cy="1588"/>
              </a:xfrm>
              <a:prstGeom prst="line">
                <a:avLst/>
              </a:prstGeom>
              <a:noFill/>
              <a:ln w="38100" cap="flat" cmpd="sng" algn="ctr">
                <a:solidFill>
                  <a:srgbClr val="3366FF"/>
                </a:solidFill>
                <a:prstDash val="solid"/>
                <a:round/>
                <a:headEnd type="none" w="med" len="med"/>
                <a:tailEnd type="none"/>
              </a:ln>
              <a:effectLst/>
            </p:spPr>
          </p:cxnSp>
        </p:grpSp>
        <p:grpSp>
          <p:nvGrpSpPr>
            <p:cNvPr id="11" name="Group 26"/>
            <p:cNvGrpSpPr/>
            <p:nvPr/>
          </p:nvGrpSpPr>
          <p:grpSpPr>
            <a:xfrm>
              <a:off x="8483600" y="2523067"/>
              <a:ext cx="2319867" cy="2270647"/>
              <a:chOff x="3843867" y="2523067"/>
              <a:chExt cx="2319867" cy="2270647"/>
            </a:xfrm>
          </p:grpSpPr>
          <p:cxnSp>
            <p:nvCxnSpPr>
              <p:cNvPr id="28" name="Straight Connector 27"/>
              <p:cNvCxnSpPr/>
              <p:nvPr/>
            </p:nvCxnSpPr>
            <p:spPr bwMode="auto">
              <a:xfrm>
                <a:off x="3843867" y="4792126"/>
                <a:ext cx="1168400" cy="1588"/>
              </a:xfrm>
              <a:prstGeom prst="line">
                <a:avLst/>
              </a:prstGeom>
              <a:noFill/>
              <a:ln w="38100" cap="flat" cmpd="sng" algn="ctr">
                <a:solidFill>
                  <a:srgbClr val="3366FF"/>
                </a:solidFill>
                <a:prstDash val="solid"/>
                <a:round/>
                <a:headEnd type="none" w="med" len="med"/>
                <a:tailEnd type="none"/>
              </a:ln>
              <a:effectLst/>
            </p:spPr>
          </p:cxnSp>
          <p:cxnSp>
            <p:nvCxnSpPr>
              <p:cNvPr id="29" name="Straight Connector 28"/>
              <p:cNvCxnSpPr/>
              <p:nvPr/>
            </p:nvCxnSpPr>
            <p:spPr bwMode="auto">
              <a:xfrm rot="5400000" flipH="1" flipV="1">
                <a:off x="3869656" y="3657997"/>
                <a:ext cx="2268272" cy="1588"/>
              </a:xfrm>
              <a:prstGeom prst="line">
                <a:avLst/>
              </a:prstGeom>
              <a:noFill/>
              <a:ln w="38100" cap="flat" cmpd="sng" algn="ctr">
                <a:solidFill>
                  <a:srgbClr val="3366FF"/>
                </a:solidFill>
                <a:prstDash val="solid"/>
                <a:round/>
                <a:headEnd type="none" w="med" len="med"/>
                <a:tailEnd type="none"/>
              </a:ln>
              <a:effectLst/>
            </p:spPr>
          </p:cxnSp>
          <p:cxnSp>
            <p:nvCxnSpPr>
              <p:cNvPr id="30" name="Straight Connector 29"/>
              <p:cNvCxnSpPr/>
              <p:nvPr/>
            </p:nvCxnSpPr>
            <p:spPr bwMode="auto">
              <a:xfrm>
                <a:off x="4995334" y="2523067"/>
                <a:ext cx="1168400" cy="1588"/>
              </a:xfrm>
              <a:prstGeom prst="line">
                <a:avLst/>
              </a:prstGeom>
              <a:noFill/>
              <a:ln w="38100" cap="flat" cmpd="sng" algn="ctr">
                <a:solidFill>
                  <a:srgbClr val="3366FF"/>
                </a:solidFill>
                <a:prstDash val="solid"/>
                <a:round/>
                <a:headEnd type="none" w="med" len="med"/>
                <a:tailEnd type="none"/>
              </a:ln>
              <a:effectLst/>
            </p:spPr>
          </p:cxnSp>
        </p:grpSp>
        <p:grpSp>
          <p:nvGrpSpPr>
            <p:cNvPr id="12" name="Group 30"/>
            <p:cNvGrpSpPr/>
            <p:nvPr/>
          </p:nvGrpSpPr>
          <p:grpSpPr>
            <a:xfrm flipH="1">
              <a:off x="6163782" y="2523070"/>
              <a:ext cx="2319867" cy="2270647"/>
              <a:chOff x="3386679" y="2523070"/>
              <a:chExt cx="2319867" cy="2270647"/>
            </a:xfrm>
          </p:grpSpPr>
          <p:cxnSp>
            <p:nvCxnSpPr>
              <p:cNvPr id="32" name="Straight Connector 31"/>
              <p:cNvCxnSpPr/>
              <p:nvPr/>
            </p:nvCxnSpPr>
            <p:spPr bwMode="auto">
              <a:xfrm>
                <a:off x="3386679" y="4792129"/>
                <a:ext cx="1168400" cy="1588"/>
              </a:xfrm>
              <a:prstGeom prst="line">
                <a:avLst/>
              </a:prstGeom>
              <a:noFill/>
              <a:ln w="38100" cap="flat" cmpd="sng" algn="ctr">
                <a:solidFill>
                  <a:srgbClr val="3366FF"/>
                </a:solidFill>
                <a:prstDash val="solid"/>
                <a:round/>
                <a:headEnd type="none" w="med" len="med"/>
                <a:tailEnd type="none"/>
              </a:ln>
              <a:effectLst/>
            </p:spPr>
          </p:cxnSp>
          <p:cxnSp>
            <p:nvCxnSpPr>
              <p:cNvPr id="33" name="Straight Connector 32"/>
              <p:cNvCxnSpPr/>
              <p:nvPr/>
            </p:nvCxnSpPr>
            <p:spPr bwMode="auto">
              <a:xfrm rot="5400000" flipH="1" flipV="1">
                <a:off x="3412468" y="3658000"/>
                <a:ext cx="2268272" cy="1588"/>
              </a:xfrm>
              <a:prstGeom prst="line">
                <a:avLst/>
              </a:prstGeom>
              <a:noFill/>
              <a:ln w="38100" cap="flat" cmpd="sng" algn="ctr">
                <a:solidFill>
                  <a:srgbClr val="3366FF"/>
                </a:solidFill>
                <a:prstDash val="solid"/>
                <a:round/>
                <a:headEnd type="none" w="med" len="med"/>
                <a:tailEnd type="none"/>
              </a:ln>
              <a:effectLst/>
            </p:spPr>
          </p:cxnSp>
          <p:cxnSp>
            <p:nvCxnSpPr>
              <p:cNvPr id="34" name="Straight Connector 33"/>
              <p:cNvCxnSpPr/>
              <p:nvPr/>
            </p:nvCxnSpPr>
            <p:spPr bwMode="auto">
              <a:xfrm>
                <a:off x="4538146" y="2523070"/>
                <a:ext cx="1168400" cy="1588"/>
              </a:xfrm>
              <a:prstGeom prst="line">
                <a:avLst/>
              </a:prstGeom>
              <a:noFill/>
              <a:ln w="38100" cap="flat" cmpd="sng" algn="ctr">
                <a:solidFill>
                  <a:srgbClr val="3366FF"/>
                </a:solidFill>
                <a:prstDash val="solid"/>
                <a:round/>
                <a:headEnd type="none" w="med" len="med"/>
                <a:tailEnd type="none"/>
              </a:ln>
              <a:effectLst/>
            </p:spPr>
          </p:cxnSp>
        </p:grpSp>
      </p:grpSp>
      <p:sp>
        <p:nvSpPr>
          <p:cNvPr id="13" name="TextBox 12"/>
          <p:cNvSpPr txBox="1"/>
          <p:nvPr/>
        </p:nvSpPr>
        <p:spPr>
          <a:xfrm>
            <a:off x="33885" y="50805"/>
            <a:ext cx="7183427" cy="523220"/>
          </a:xfrm>
          <a:prstGeom prst="rect">
            <a:avLst/>
          </a:prstGeom>
          <a:noFill/>
        </p:spPr>
        <p:txBody>
          <a:bodyPr wrap="none" rtlCol="0">
            <a:spAutoFit/>
          </a:bodyPr>
          <a:lstStyle/>
          <a:p>
            <a:r>
              <a:rPr lang="en-US" sz="2800" dirty="0" smtClean="0">
                <a:solidFill>
                  <a:srgbClr val="000000"/>
                </a:solidFill>
              </a:rPr>
              <a:t>When you finish P. 3 of the Tutorial, click in: </a:t>
            </a:r>
            <a:endParaRPr lang="en-US" sz="2800" dirty="0">
              <a:solidFill>
                <a:srgbClr val="000000"/>
              </a:solidFill>
            </a:endParaRPr>
          </a:p>
        </p:txBody>
      </p:sp>
      <p:sp>
        <p:nvSpPr>
          <p:cNvPr id="27" name="TextBox 26"/>
          <p:cNvSpPr txBox="1"/>
          <p:nvPr/>
        </p:nvSpPr>
        <p:spPr>
          <a:xfrm>
            <a:off x="4080919" y="1744133"/>
            <a:ext cx="623338" cy="523220"/>
          </a:xfrm>
          <a:prstGeom prst="rect">
            <a:avLst/>
          </a:prstGeom>
          <a:noFill/>
        </p:spPr>
        <p:txBody>
          <a:bodyPr wrap="none" rtlCol="0">
            <a:spAutoFit/>
          </a:bodyPr>
          <a:lstStyle/>
          <a:p>
            <a:r>
              <a:rPr lang="en-US" sz="2800" dirty="0" smtClean="0">
                <a:solidFill>
                  <a:srgbClr val="000000"/>
                </a:solidFill>
              </a:rPr>
              <a:t>f(t)</a:t>
            </a:r>
            <a:endParaRPr lang="en-US" sz="2800" dirty="0">
              <a:solidFill>
                <a:srgbClr val="000000"/>
              </a:solidFill>
            </a:endParaRPr>
          </a:p>
        </p:txBody>
      </p:sp>
    </p:spTree>
    <p:extLst>
      <p:ext uri="{BB962C8B-B14F-4D97-AF65-F5344CB8AC3E}">
        <p14:creationId xmlns:p14="http://schemas.microsoft.com/office/powerpoint/2010/main" val="2721137044"/>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70</a:t>
            </a:fld>
            <a:endParaRPr lang="en-US">
              <a:solidFill>
                <a:srgbClr val="000000"/>
              </a:solidFill>
            </a:endParaRPr>
          </a:p>
        </p:txBody>
      </p:sp>
      <p:sp>
        <p:nvSpPr>
          <p:cNvPr id="23" name="TextBox 22"/>
          <p:cNvSpPr txBox="1"/>
          <p:nvPr/>
        </p:nvSpPr>
        <p:spPr>
          <a:xfrm>
            <a:off x="0" y="423333"/>
            <a:ext cx="7111542" cy="1384995"/>
          </a:xfrm>
          <a:prstGeom prst="rect">
            <a:avLst/>
          </a:prstGeom>
          <a:noFill/>
        </p:spPr>
        <p:txBody>
          <a:bodyPr wrap="none" rtlCol="0">
            <a:spAutoFit/>
          </a:bodyPr>
          <a:lstStyle/>
          <a:p>
            <a:r>
              <a:rPr lang="en-US" sz="2800" dirty="0">
                <a:solidFill>
                  <a:srgbClr val="000000"/>
                </a:solidFill>
              </a:rPr>
              <a:t>Using 3 out of 4 boundaries, we have found </a:t>
            </a:r>
          </a:p>
          <a:p>
            <a:r>
              <a:rPr lang="en-US" sz="2800" dirty="0" err="1">
                <a:solidFill>
                  <a:srgbClr val="000000"/>
                </a:solidFill>
              </a:rPr>
              <a:t>T</a:t>
            </a:r>
            <a:r>
              <a:rPr lang="en-US" sz="2800" baseline="-25000" dirty="0" err="1">
                <a:solidFill>
                  <a:srgbClr val="000000"/>
                </a:solidFill>
              </a:rPr>
              <a:t>n</a:t>
            </a:r>
            <a:r>
              <a:rPr lang="en-US" sz="2800" dirty="0">
                <a:solidFill>
                  <a:srgbClr val="000000"/>
                </a:solidFill>
              </a:rPr>
              <a:t>(</a:t>
            </a:r>
            <a:r>
              <a:rPr lang="en-US" sz="2800" dirty="0" err="1">
                <a:solidFill>
                  <a:srgbClr val="000000"/>
                </a:solidFill>
              </a:rPr>
              <a:t>x,y</a:t>
            </a:r>
            <a:r>
              <a:rPr lang="en-US" sz="2800" dirty="0">
                <a:solidFill>
                  <a:srgbClr val="000000"/>
                </a:solidFill>
              </a:rPr>
              <a:t>) = </a:t>
            </a:r>
            <a:r>
              <a:rPr lang="en-US" sz="2800" dirty="0" err="1">
                <a:solidFill>
                  <a:srgbClr val="000000"/>
                </a:solidFill>
              </a:rPr>
              <a:t>A</a:t>
            </a:r>
            <a:r>
              <a:rPr lang="en-US" sz="2800" baseline="-25000" dirty="0" err="1">
                <a:solidFill>
                  <a:srgbClr val="000000"/>
                </a:solidFill>
              </a:rPr>
              <a:t>n</a:t>
            </a:r>
            <a:r>
              <a:rPr lang="en-US" sz="2800" dirty="0" err="1">
                <a:solidFill>
                  <a:srgbClr val="000000"/>
                </a:solidFill>
              </a:rPr>
              <a:t>sin</a:t>
            </a:r>
            <a:r>
              <a:rPr lang="en-US" sz="2800" dirty="0">
                <a:solidFill>
                  <a:srgbClr val="000000"/>
                </a:solidFill>
              </a:rPr>
              <a:t>(n π x/L) e</a:t>
            </a:r>
            <a:r>
              <a:rPr lang="en-US" sz="2800" baseline="30000" dirty="0">
                <a:solidFill>
                  <a:srgbClr val="000000"/>
                </a:solidFill>
              </a:rPr>
              <a:t>-nπ y/L</a:t>
            </a:r>
            <a:r>
              <a:rPr lang="en-US" sz="2800" dirty="0">
                <a:solidFill>
                  <a:srgbClr val="000000"/>
                </a:solidFill>
              </a:rPr>
              <a:t> </a:t>
            </a:r>
          </a:p>
          <a:p>
            <a:endParaRPr lang="en-US" sz="2800" dirty="0">
              <a:solidFill>
                <a:srgbClr val="000000"/>
              </a:solidFill>
            </a:endParaRPr>
          </a:p>
        </p:txBody>
      </p:sp>
      <p:grpSp>
        <p:nvGrpSpPr>
          <p:cNvPr id="3" name="Group 2"/>
          <p:cNvGrpSpPr/>
          <p:nvPr/>
        </p:nvGrpSpPr>
        <p:grpSpPr>
          <a:xfrm>
            <a:off x="169333" y="2543175"/>
            <a:ext cx="8010010" cy="2962347"/>
            <a:chOff x="169333" y="2543175"/>
            <a:chExt cx="8010010" cy="2962347"/>
          </a:xfrm>
        </p:grpSpPr>
        <p:sp>
          <p:nvSpPr>
            <p:cNvPr id="5" name="TextBox 4"/>
            <p:cNvSpPr txBox="1"/>
            <p:nvPr/>
          </p:nvSpPr>
          <p:spPr>
            <a:xfrm>
              <a:off x="169333" y="2827866"/>
              <a:ext cx="6466334" cy="2677656"/>
            </a:xfrm>
            <a:prstGeom prst="rect">
              <a:avLst/>
            </a:prstGeom>
            <a:noFill/>
          </p:spPr>
          <p:txBody>
            <a:bodyPr wrap="none" rtlCol="0">
              <a:spAutoFit/>
            </a:bodyPr>
            <a:lstStyle/>
            <a:p>
              <a:r>
                <a:rPr lang="en-US" sz="2800" dirty="0" smtClean="0">
                  <a:solidFill>
                    <a:srgbClr val="000000"/>
                  </a:solidFill>
                </a:rPr>
                <a:t>Question:  Is</a:t>
              </a:r>
            </a:p>
            <a:p>
              <a:endParaRPr lang="en-US" sz="2800" dirty="0">
                <a:solidFill>
                  <a:srgbClr val="000000"/>
                </a:solidFill>
              </a:endParaRPr>
            </a:p>
            <a:p>
              <a:endParaRPr lang="en-US" sz="2800" dirty="0" smtClean="0">
                <a:solidFill>
                  <a:srgbClr val="000000"/>
                </a:solidFill>
              </a:endParaRPr>
            </a:p>
            <a:p>
              <a:r>
                <a:rPr lang="en-US" sz="2800" dirty="0" smtClean="0">
                  <a:solidFill>
                    <a:srgbClr val="000000"/>
                  </a:solidFill>
                </a:rPr>
                <a:t>ALSO a solution of Laplace’s equation?</a:t>
              </a:r>
            </a:p>
            <a:p>
              <a:r>
                <a:rPr lang="en-US" sz="2800" dirty="0" smtClean="0">
                  <a:solidFill>
                    <a:srgbClr val="000000"/>
                  </a:solidFill>
                </a:rPr>
                <a:t>A) Yes        B) No        C) ???? </a:t>
              </a:r>
              <a:endParaRPr lang="en-US" sz="2800" dirty="0">
                <a:solidFill>
                  <a:srgbClr val="000000"/>
                </a:solidFill>
              </a:endParaRPr>
            </a:p>
            <a:p>
              <a:endParaRPr lang="en-US" sz="2800" dirty="0">
                <a:solidFill>
                  <a:srgbClr val="000000"/>
                </a:solidFill>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1292492266"/>
                </p:ext>
              </p:extLst>
            </p:nvPr>
          </p:nvGraphicFramePr>
          <p:xfrm>
            <a:off x="2472280" y="2543175"/>
            <a:ext cx="5707063" cy="1160463"/>
          </p:xfrm>
          <a:graphic>
            <a:graphicData uri="http://schemas.openxmlformats.org/presentationml/2006/ole">
              <mc:AlternateContent xmlns:mc="http://schemas.openxmlformats.org/markup-compatibility/2006">
                <mc:Choice xmlns:v="urn:schemas-microsoft-com:vml" Requires="v">
                  <p:oleObj spid="_x0000_s68616" name="Equation" r:id="rId4" imgW="2070100" imgH="419100" progId="Equation.3">
                    <p:embed/>
                  </p:oleObj>
                </mc:Choice>
                <mc:Fallback>
                  <p:oleObj name="Equation" r:id="rId4" imgW="20701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2280" y="2543175"/>
                          <a:ext cx="5707063" cy="1160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28543090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71</a:t>
            </a:fld>
            <a:endParaRPr lang="en-US">
              <a:solidFill>
                <a:srgbClr val="000000"/>
              </a:solidFill>
            </a:endParaRPr>
          </a:p>
        </p:txBody>
      </p:sp>
      <p:sp>
        <p:nvSpPr>
          <p:cNvPr id="23" name="TextBox 22"/>
          <p:cNvSpPr txBox="1"/>
          <p:nvPr/>
        </p:nvSpPr>
        <p:spPr>
          <a:xfrm>
            <a:off x="0" y="423333"/>
            <a:ext cx="7665405" cy="4832093"/>
          </a:xfrm>
          <a:prstGeom prst="rect">
            <a:avLst/>
          </a:prstGeom>
          <a:noFill/>
        </p:spPr>
        <p:txBody>
          <a:bodyPr wrap="none" rtlCol="0">
            <a:spAutoFit/>
          </a:bodyPr>
          <a:lstStyle/>
          <a:p>
            <a:r>
              <a:rPr lang="en-US" sz="2800">
                <a:solidFill>
                  <a:srgbClr val="000000"/>
                </a:solidFill>
              </a:rPr>
              <a:t>Using 3 out of 4 boundaries, we have found </a:t>
            </a:r>
          </a:p>
          <a:p>
            <a:r>
              <a:rPr lang="en-US" sz="2800">
                <a:solidFill>
                  <a:srgbClr val="000000"/>
                </a:solidFill>
              </a:rPr>
              <a:t>T</a:t>
            </a:r>
            <a:r>
              <a:rPr lang="en-US" sz="2800" baseline="-25000">
                <a:solidFill>
                  <a:srgbClr val="000000"/>
                </a:solidFill>
              </a:rPr>
              <a:t>n</a:t>
            </a:r>
            <a:r>
              <a:rPr lang="en-US" sz="2800">
                <a:solidFill>
                  <a:srgbClr val="000000"/>
                </a:solidFill>
              </a:rPr>
              <a:t>(x,y) = A</a:t>
            </a:r>
            <a:r>
              <a:rPr lang="en-US" sz="2800" baseline="-25000">
                <a:solidFill>
                  <a:srgbClr val="000000"/>
                </a:solidFill>
              </a:rPr>
              <a:t>n</a:t>
            </a:r>
            <a:r>
              <a:rPr lang="en-US" sz="2800">
                <a:solidFill>
                  <a:srgbClr val="000000"/>
                </a:solidFill>
              </a:rPr>
              <a:t>sin(n π x/L) e</a:t>
            </a:r>
            <a:r>
              <a:rPr lang="en-US" sz="2800" baseline="30000">
                <a:solidFill>
                  <a:srgbClr val="000000"/>
                </a:solidFill>
              </a:rPr>
              <a:t>-nπ y/L</a:t>
            </a:r>
            <a:r>
              <a:rPr lang="en-US" sz="2800">
                <a:solidFill>
                  <a:srgbClr val="000000"/>
                </a:solidFill>
              </a:rPr>
              <a:t> </a:t>
            </a:r>
          </a:p>
          <a:p>
            <a:endParaRPr lang="en-US" sz="2800">
              <a:solidFill>
                <a:srgbClr val="000000"/>
              </a:solidFill>
            </a:endParaRPr>
          </a:p>
          <a:p>
            <a:r>
              <a:rPr lang="en-US" sz="2800">
                <a:solidFill>
                  <a:srgbClr val="000000"/>
                </a:solidFill>
              </a:rPr>
              <a:t>Using the bottom boundary, T(x,0)=f(x), we can </a:t>
            </a:r>
            <a:br>
              <a:rPr lang="en-US" sz="2800">
                <a:solidFill>
                  <a:srgbClr val="000000"/>
                </a:solidFill>
              </a:rPr>
            </a:br>
            <a:r>
              <a:rPr lang="en-US" sz="2800">
                <a:solidFill>
                  <a:srgbClr val="000000"/>
                </a:solidFill>
              </a:rPr>
              <a:t>compute all the An’s:   </a:t>
            </a:r>
          </a:p>
          <a:p>
            <a:endParaRPr lang="en-US" sz="2800">
              <a:solidFill>
                <a:srgbClr val="000000"/>
              </a:solidFill>
            </a:endParaRPr>
          </a:p>
          <a:p>
            <a:r>
              <a:rPr lang="en-US" sz="2800">
                <a:solidFill>
                  <a:srgbClr val="000000"/>
                </a:solidFill>
              </a:rPr>
              <a:t/>
            </a:r>
            <a:br>
              <a:rPr lang="en-US" sz="2800">
                <a:solidFill>
                  <a:srgbClr val="000000"/>
                </a:solidFill>
              </a:rPr>
            </a:br>
            <a:r>
              <a:rPr lang="en-US" sz="2800">
                <a:solidFill>
                  <a:srgbClr val="000000"/>
                </a:solidFill>
              </a:rPr>
              <a:t> </a:t>
            </a:r>
          </a:p>
          <a:p>
            <a:endParaRPr lang="en-US" sz="2800">
              <a:solidFill>
                <a:srgbClr val="000000"/>
              </a:solidFill>
            </a:endParaRPr>
          </a:p>
          <a:p>
            <a:r>
              <a:rPr lang="en-US" sz="2800">
                <a:solidFill>
                  <a:srgbClr val="000000"/>
                </a:solidFill>
              </a:rPr>
              <a:t>In terms of these (known) constants, what then </a:t>
            </a:r>
          </a:p>
          <a:p>
            <a:r>
              <a:rPr lang="en-US" sz="2800">
                <a:solidFill>
                  <a:srgbClr val="000000"/>
                </a:solidFill>
              </a:rPr>
              <a:t>is the complete final answer for T(x,y)?</a:t>
            </a:r>
          </a:p>
        </p:txBody>
      </p:sp>
      <p:graphicFrame>
        <p:nvGraphicFramePr>
          <p:cNvPr id="1955842" name="Object 2"/>
          <p:cNvGraphicFramePr>
            <a:graphicFrameLocks noChangeAspect="1"/>
          </p:cNvGraphicFramePr>
          <p:nvPr/>
        </p:nvGraphicFramePr>
        <p:xfrm>
          <a:off x="220133" y="2935817"/>
          <a:ext cx="4867275" cy="984250"/>
        </p:xfrm>
        <a:graphic>
          <a:graphicData uri="http://schemas.openxmlformats.org/presentationml/2006/ole">
            <mc:AlternateContent xmlns:mc="http://schemas.openxmlformats.org/markup-compatibility/2006">
              <mc:Choice xmlns:v="urn:schemas-microsoft-com:vml" Requires="v">
                <p:oleObj spid="_x0000_s60424" name="Equation" r:id="rId4" imgW="1765300" imgH="355600" progId="Equation.3">
                  <p:embed/>
                </p:oleObj>
              </mc:Choice>
              <mc:Fallback>
                <p:oleObj name="Equation" r:id="rId4" imgW="1765300" imgH="355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133" y="2935817"/>
                        <a:ext cx="4867275"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72</a:t>
            </a:fld>
            <a:endParaRPr lang="en-US">
              <a:solidFill>
                <a:srgbClr val="000000"/>
              </a:solidFill>
            </a:endParaRPr>
          </a:p>
        </p:txBody>
      </p:sp>
      <p:sp>
        <p:nvSpPr>
          <p:cNvPr id="23" name="TextBox 22"/>
          <p:cNvSpPr txBox="1"/>
          <p:nvPr/>
        </p:nvSpPr>
        <p:spPr>
          <a:xfrm>
            <a:off x="84665" y="423333"/>
            <a:ext cx="7702048" cy="5262980"/>
          </a:xfrm>
          <a:prstGeom prst="rect">
            <a:avLst/>
          </a:prstGeom>
          <a:noFill/>
        </p:spPr>
        <p:txBody>
          <a:bodyPr wrap="none" rtlCol="0">
            <a:spAutoFit/>
          </a:bodyPr>
          <a:lstStyle/>
          <a:p>
            <a:r>
              <a:rPr lang="en-US" sz="2800" dirty="0">
                <a:solidFill>
                  <a:srgbClr val="000000"/>
                </a:solidFill>
              </a:rPr>
              <a:t>Using 3 out of 4 boundaries, we have </a:t>
            </a:r>
            <a:r>
              <a:rPr lang="en-US" sz="2800" dirty="0" smtClean="0">
                <a:solidFill>
                  <a:srgbClr val="000000"/>
                </a:solidFill>
              </a:rPr>
              <a:t>found</a:t>
            </a:r>
          </a:p>
          <a:p>
            <a:r>
              <a:rPr lang="en-US" sz="2800" dirty="0" smtClean="0">
                <a:solidFill>
                  <a:srgbClr val="000000"/>
                </a:solidFill>
              </a:rPr>
              <a:t> </a:t>
            </a:r>
            <a:endParaRPr lang="en-US" sz="2800" dirty="0">
              <a:solidFill>
                <a:srgbClr val="000000"/>
              </a:solidFill>
            </a:endParaRPr>
          </a:p>
          <a:p>
            <a:endParaRPr lang="en-US" sz="2800" dirty="0">
              <a:solidFill>
                <a:srgbClr val="000000"/>
              </a:solidFill>
            </a:endParaRPr>
          </a:p>
          <a:p>
            <a:endParaRPr lang="en-US" sz="2800" dirty="0" smtClean="0">
              <a:solidFill>
                <a:srgbClr val="000000"/>
              </a:solidFill>
            </a:endParaRPr>
          </a:p>
          <a:p>
            <a:r>
              <a:rPr lang="en-US" sz="2800" dirty="0" smtClean="0">
                <a:solidFill>
                  <a:srgbClr val="000000"/>
                </a:solidFill>
              </a:rPr>
              <a:t>Using </a:t>
            </a:r>
            <a:r>
              <a:rPr lang="en-US" sz="2800" dirty="0">
                <a:solidFill>
                  <a:srgbClr val="000000"/>
                </a:solidFill>
              </a:rPr>
              <a:t>the bottom </a:t>
            </a:r>
            <a:r>
              <a:rPr lang="en-US" sz="2800" dirty="0" smtClean="0">
                <a:solidFill>
                  <a:srgbClr val="000000"/>
                </a:solidFill>
              </a:rPr>
              <a:t>(4</a:t>
            </a:r>
            <a:r>
              <a:rPr lang="en-US" sz="2800" baseline="30000" dirty="0" smtClean="0">
                <a:solidFill>
                  <a:srgbClr val="000000"/>
                </a:solidFill>
              </a:rPr>
              <a:t>th</a:t>
            </a:r>
            <a:r>
              <a:rPr lang="en-US" sz="2800" dirty="0" smtClean="0">
                <a:solidFill>
                  <a:srgbClr val="000000"/>
                </a:solidFill>
              </a:rPr>
              <a:t>) boundary</a:t>
            </a:r>
            <a:r>
              <a:rPr lang="en-US" sz="2800" dirty="0">
                <a:solidFill>
                  <a:srgbClr val="000000"/>
                </a:solidFill>
              </a:rPr>
              <a:t>, T(x,0)=f(x), </a:t>
            </a:r>
            <a:r>
              <a:rPr lang="en-US" sz="2800" dirty="0" smtClean="0">
                <a:solidFill>
                  <a:srgbClr val="000000"/>
                </a:solidFill>
              </a:rPr>
              <a:t/>
            </a:r>
            <a:br>
              <a:rPr lang="en-US" sz="2800" dirty="0" smtClean="0">
                <a:solidFill>
                  <a:srgbClr val="000000"/>
                </a:solidFill>
              </a:rPr>
            </a:br>
            <a:r>
              <a:rPr lang="en-US" sz="2800" dirty="0" smtClean="0">
                <a:solidFill>
                  <a:srgbClr val="000000"/>
                </a:solidFill>
              </a:rPr>
              <a:t>Mr. Fourier tells us how to</a:t>
            </a:r>
            <a:r>
              <a:rPr lang="en-US" sz="2800" dirty="0">
                <a:solidFill>
                  <a:srgbClr val="000000"/>
                </a:solidFill>
              </a:rPr>
              <a:t> </a:t>
            </a:r>
            <a:r>
              <a:rPr lang="en-US" sz="2800" dirty="0" smtClean="0">
                <a:solidFill>
                  <a:srgbClr val="000000"/>
                </a:solidFill>
              </a:rPr>
              <a:t>compute </a:t>
            </a:r>
            <a:r>
              <a:rPr lang="en-US" sz="2800" dirty="0">
                <a:solidFill>
                  <a:srgbClr val="000000"/>
                </a:solidFill>
              </a:rPr>
              <a:t>all the </a:t>
            </a:r>
            <a:r>
              <a:rPr lang="en-US" sz="2800" dirty="0" err="1">
                <a:solidFill>
                  <a:srgbClr val="000000"/>
                </a:solidFill>
              </a:rPr>
              <a:t>An’s</a:t>
            </a:r>
            <a:r>
              <a:rPr lang="en-US" sz="2800" dirty="0" smtClean="0">
                <a:solidFill>
                  <a:srgbClr val="000000"/>
                </a:solidFill>
              </a:rPr>
              <a:t>:</a:t>
            </a:r>
          </a:p>
          <a:p>
            <a:endParaRPr lang="en-US" sz="2800" dirty="0">
              <a:solidFill>
                <a:srgbClr val="000000"/>
              </a:solidFill>
            </a:endParaRPr>
          </a:p>
          <a:p>
            <a:endParaRPr lang="en-US" sz="2800" dirty="0" smtClean="0">
              <a:solidFill>
                <a:srgbClr val="000000"/>
              </a:solidFill>
            </a:endParaRPr>
          </a:p>
          <a:p>
            <a:endParaRPr lang="en-US" sz="2800" dirty="0">
              <a:solidFill>
                <a:srgbClr val="000000"/>
              </a:solidFill>
            </a:endParaRPr>
          </a:p>
          <a:p>
            <a:r>
              <a:rPr lang="en-US" sz="2800" dirty="0" smtClean="0">
                <a:solidFill>
                  <a:srgbClr val="000000"/>
                </a:solidFill>
              </a:rPr>
              <a:t>   </a:t>
            </a:r>
            <a:endParaRPr lang="en-US" sz="2800" dirty="0">
              <a:solidFill>
                <a:srgbClr val="000000"/>
              </a:solidFill>
            </a:endParaRPr>
          </a:p>
          <a:p>
            <a:endParaRPr lang="en-US" sz="2800" dirty="0">
              <a:solidFill>
                <a:srgbClr val="000000"/>
              </a:solidFill>
            </a:endParaRPr>
          </a:p>
          <a:p>
            <a:endParaRPr lang="en-US" sz="2800" dirty="0">
              <a:solidFill>
                <a:srgbClr val="000000"/>
              </a:solidFill>
            </a:endParaRPr>
          </a:p>
        </p:txBody>
      </p:sp>
      <p:graphicFrame>
        <p:nvGraphicFramePr>
          <p:cNvPr id="1955842" name="Object 2"/>
          <p:cNvGraphicFramePr>
            <a:graphicFrameLocks noChangeAspect="1"/>
          </p:cNvGraphicFramePr>
          <p:nvPr>
            <p:extLst>
              <p:ext uri="{D42A27DB-BD31-4B8C-83A1-F6EECF244321}">
                <p14:modId xmlns:p14="http://schemas.microsoft.com/office/powerpoint/2010/main" val="1994455517"/>
              </p:ext>
            </p:extLst>
          </p:nvPr>
        </p:nvGraphicFramePr>
        <p:xfrm>
          <a:off x="220133" y="3088214"/>
          <a:ext cx="4867275" cy="984250"/>
        </p:xfrm>
        <a:graphic>
          <a:graphicData uri="http://schemas.openxmlformats.org/presentationml/2006/ole">
            <mc:AlternateContent xmlns:mc="http://schemas.openxmlformats.org/markup-compatibility/2006">
              <mc:Choice xmlns:v="urn:schemas-microsoft-com:vml" Requires="v">
                <p:oleObj spid="_x0000_s69647" name="Equation" r:id="rId4" imgW="1765300" imgH="355600" progId="Equation.3">
                  <p:embed/>
                </p:oleObj>
              </mc:Choice>
              <mc:Fallback>
                <p:oleObj name="Equation" r:id="rId4" imgW="1765300" imgH="355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133" y="3088214"/>
                        <a:ext cx="4867275"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746816292"/>
              </p:ext>
            </p:extLst>
          </p:nvPr>
        </p:nvGraphicFramePr>
        <p:xfrm>
          <a:off x="152397" y="917575"/>
          <a:ext cx="5707063" cy="1160463"/>
        </p:xfrm>
        <a:graphic>
          <a:graphicData uri="http://schemas.openxmlformats.org/presentationml/2006/ole">
            <mc:AlternateContent xmlns:mc="http://schemas.openxmlformats.org/markup-compatibility/2006">
              <mc:Choice xmlns:v="urn:schemas-microsoft-com:vml" Requires="v">
                <p:oleObj spid="_x0000_s69648" name="Equation" r:id="rId6" imgW="2070100" imgH="419100" progId="Equation.3">
                  <p:embed/>
                </p:oleObj>
              </mc:Choice>
              <mc:Fallback>
                <p:oleObj name="Equation" r:id="rId6" imgW="20701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397" y="917575"/>
                        <a:ext cx="5707063" cy="1160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p:nvPr/>
        </p:nvSpPr>
        <p:spPr>
          <a:xfrm>
            <a:off x="330032" y="4637502"/>
            <a:ext cx="3150422" cy="584776"/>
          </a:xfrm>
          <a:prstGeom prst="rect">
            <a:avLst/>
          </a:prstGeom>
        </p:spPr>
        <p:txBody>
          <a:bodyPr wrap="none">
            <a:spAutoFit/>
          </a:bodyPr>
          <a:lstStyle/>
          <a:p>
            <a:r>
              <a:rPr lang="en-US" sz="3200" dirty="0">
                <a:solidFill>
                  <a:srgbClr val="000000"/>
                </a:solidFill>
              </a:rPr>
              <a:t>And we’re done! </a:t>
            </a:r>
          </a:p>
        </p:txBody>
      </p:sp>
    </p:spTree>
    <p:extLst>
      <p:ext uri="{BB962C8B-B14F-4D97-AF65-F5344CB8AC3E}">
        <p14:creationId xmlns:p14="http://schemas.microsoft.com/office/powerpoint/2010/main" val="2705812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58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73</a:t>
            </a:fld>
            <a:endParaRPr lang="en-US">
              <a:solidFill>
                <a:srgbClr val="000000"/>
              </a:solidFill>
            </a:endParaRPr>
          </a:p>
        </p:txBody>
      </p:sp>
      <p:sp>
        <p:nvSpPr>
          <p:cNvPr id="23" name="TextBox 22"/>
          <p:cNvSpPr txBox="1"/>
          <p:nvPr/>
        </p:nvSpPr>
        <p:spPr>
          <a:xfrm>
            <a:off x="0" y="423333"/>
            <a:ext cx="7295136" cy="4832093"/>
          </a:xfrm>
          <a:prstGeom prst="rect">
            <a:avLst/>
          </a:prstGeom>
          <a:noFill/>
        </p:spPr>
        <p:txBody>
          <a:bodyPr wrap="none" rtlCol="0">
            <a:spAutoFit/>
          </a:bodyPr>
          <a:lstStyle/>
          <a:p>
            <a:r>
              <a:rPr lang="en-US" sz="2800" dirty="0">
                <a:solidFill>
                  <a:srgbClr val="000000"/>
                </a:solidFill>
              </a:rPr>
              <a:t>Using all 4 boundaries, we have found </a:t>
            </a:r>
          </a:p>
          <a:p>
            <a:endParaRPr lang="en-US" sz="2800" dirty="0">
              <a:solidFill>
                <a:srgbClr val="000000"/>
              </a:solidFill>
            </a:endParaRPr>
          </a:p>
          <a:p>
            <a:r>
              <a:rPr lang="en-US" sz="2800" dirty="0">
                <a:solidFill>
                  <a:srgbClr val="000000"/>
                </a:solidFill>
              </a:rPr>
              <a:t/>
            </a:r>
            <a:br>
              <a:rPr lang="en-US" sz="2800" dirty="0">
                <a:solidFill>
                  <a:srgbClr val="000000"/>
                </a:solidFill>
              </a:rPr>
            </a:br>
            <a:r>
              <a:rPr lang="en-US" sz="2800" dirty="0">
                <a:solidFill>
                  <a:srgbClr val="000000"/>
                </a:solidFill>
              </a:rPr>
              <a:t> </a:t>
            </a:r>
          </a:p>
          <a:p>
            <a:endParaRPr lang="en-US" sz="2800" dirty="0">
              <a:solidFill>
                <a:srgbClr val="000000"/>
              </a:solidFill>
            </a:endParaRPr>
          </a:p>
          <a:p>
            <a:r>
              <a:rPr lang="en-US" sz="2800" dirty="0">
                <a:solidFill>
                  <a:srgbClr val="000000"/>
                </a:solidFill>
              </a:rPr>
              <a:t>where </a:t>
            </a:r>
          </a:p>
          <a:p>
            <a:endParaRPr lang="en-US" sz="2800" dirty="0">
              <a:solidFill>
                <a:srgbClr val="000000"/>
              </a:solidFill>
            </a:endParaRPr>
          </a:p>
          <a:p>
            <a:r>
              <a:rPr lang="en-US" sz="2800" dirty="0">
                <a:solidFill>
                  <a:srgbClr val="000000"/>
                </a:solidFill>
              </a:rPr>
              <a:t>Now suppose f(x) on the bottom boundary is </a:t>
            </a:r>
            <a:br>
              <a:rPr lang="en-US" sz="2800" dirty="0">
                <a:solidFill>
                  <a:srgbClr val="000000"/>
                </a:solidFill>
              </a:rPr>
            </a:br>
            <a:r>
              <a:rPr lang="en-US" sz="2800" dirty="0">
                <a:solidFill>
                  <a:srgbClr val="000000"/>
                </a:solidFill>
              </a:rPr>
              <a:t>T(x,0)</a:t>
            </a:r>
            <a:r>
              <a:rPr lang="en-US" sz="2800" dirty="0" smtClean="0">
                <a:solidFill>
                  <a:srgbClr val="000000"/>
                </a:solidFill>
              </a:rPr>
              <a:t>=f(x) = 3sin</a:t>
            </a:r>
            <a:r>
              <a:rPr lang="en-US" sz="2800" dirty="0">
                <a:solidFill>
                  <a:srgbClr val="000000"/>
                </a:solidFill>
              </a:rPr>
              <a:t>(5 π x/L)</a:t>
            </a:r>
          </a:p>
          <a:p>
            <a:endParaRPr lang="en-US" sz="2800" dirty="0">
              <a:solidFill>
                <a:srgbClr val="000000"/>
              </a:solidFill>
            </a:endParaRPr>
          </a:p>
          <a:p>
            <a:r>
              <a:rPr lang="en-US" sz="2800" dirty="0">
                <a:solidFill>
                  <a:srgbClr val="000000"/>
                </a:solidFill>
              </a:rPr>
              <a:t>What is the complete final answer for T(</a:t>
            </a:r>
            <a:r>
              <a:rPr lang="en-US" sz="2800" dirty="0" err="1">
                <a:solidFill>
                  <a:srgbClr val="000000"/>
                </a:solidFill>
              </a:rPr>
              <a:t>x,y</a:t>
            </a:r>
            <a:r>
              <a:rPr lang="en-US" sz="2800" dirty="0">
                <a:solidFill>
                  <a:srgbClr val="000000"/>
                </a:solidFill>
              </a:rPr>
              <a:t>)?</a:t>
            </a:r>
          </a:p>
        </p:txBody>
      </p:sp>
      <p:graphicFrame>
        <p:nvGraphicFramePr>
          <p:cNvPr id="1955842" name="Object 2"/>
          <p:cNvGraphicFramePr>
            <a:graphicFrameLocks noChangeAspect="1"/>
          </p:cNvGraphicFramePr>
          <p:nvPr/>
        </p:nvGraphicFramePr>
        <p:xfrm>
          <a:off x="0" y="1053042"/>
          <a:ext cx="5707063" cy="1160463"/>
        </p:xfrm>
        <a:graphic>
          <a:graphicData uri="http://schemas.openxmlformats.org/presentationml/2006/ole">
            <mc:AlternateContent xmlns:mc="http://schemas.openxmlformats.org/markup-compatibility/2006">
              <mc:Choice xmlns:v="urn:schemas-microsoft-com:vml" Requires="v">
                <p:oleObj spid="_x0000_s70671" name="Equation" r:id="rId4" imgW="2070100" imgH="419100" progId="Equation.3">
                  <p:embed/>
                </p:oleObj>
              </mc:Choice>
              <mc:Fallback>
                <p:oleObj name="Equation" r:id="rId4" imgW="20701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53042"/>
                        <a:ext cx="5707063" cy="1160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60963" name="Object 3"/>
          <p:cNvGraphicFramePr>
            <a:graphicFrameLocks noChangeAspect="1"/>
          </p:cNvGraphicFramePr>
          <p:nvPr/>
        </p:nvGraphicFramePr>
        <p:xfrm>
          <a:off x="1101202" y="2291825"/>
          <a:ext cx="4867275" cy="984250"/>
        </p:xfrm>
        <a:graphic>
          <a:graphicData uri="http://schemas.openxmlformats.org/presentationml/2006/ole">
            <mc:AlternateContent xmlns:mc="http://schemas.openxmlformats.org/markup-compatibility/2006">
              <mc:Choice xmlns:v="urn:schemas-microsoft-com:vml" Requires="v">
                <p:oleObj spid="_x0000_s70672" name="Equation" r:id="rId6" imgW="1765300" imgH="355600" progId="Equation.3">
                  <p:embed/>
                </p:oleObj>
              </mc:Choice>
              <mc:Fallback>
                <p:oleObj name="Equation" r:id="rId6" imgW="1765300" imgH="355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1202" y="2291825"/>
                        <a:ext cx="4867275"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 name="Group 13"/>
          <p:cNvGrpSpPr/>
          <p:nvPr/>
        </p:nvGrpSpPr>
        <p:grpSpPr>
          <a:xfrm>
            <a:off x="7028650" y="-118518"/>
            <a:ext cx="2031529" cy="3177136"/>
            <a:chOff x="7028650" y="-118518"/>
            <a:chExt cx="2031529" cy="3177136"/>
          </a:xfrm>
        </p:grpSpPr>
        <p:sp>
          <p:nvSpPr>
            <p:cNvPr id="6" name="Rectangle 5"/>
            <p:cNvSpPr/>
            <p:nvPr/>
          </p:nvSpPr>
          <p:spPr bwMode="auto">
            <a:xfrm>
              <a:off x="7382934" y="-118518"/>
              <a:ext cx="1168391" cy="2777069"/>
            </a:xfrm>
            <a:prstGeom prst="rect">
              <a:avLst/>
            </a:prstGeom>
            <a:solidFill>
              <a:schemeClr val="accent3">
                <a:lumMod val="85000"/>
              </a:schemeClr>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8" name="TextBox 7"/>
            <p:cNvSpPr txBox="1"/>
            <p:nvPr/>
          </p:nvSpPr>
          <p:spPr>
            <a:xfrm>
              <a:off x="7028650" y="1069860"/>
              <a:ext cx="524452" cy="523220"/>
            </a:xfrm>
            <a:prstGeom prst="rect">
              <a:avLst/>
            </a:prstGeom>
            <a:noFill/>
          </p:spPr>
          <p:txBody>
            <a:bodyPr wrap="square" rtlCol="0">
              <a:spAutoFit/>
            </a:bodyPr>
            <a:lstStyle/>
            <a:p>
              <a:r>
                <a:rPr lang="en-US" sz="2800" dirty="0" smtClean="0">
                  <a:solidFill>
                    <a:srgbClr val="000000"/>
                  </a:solidFill>
                </a:rPr>
                <a:t>0</a:t>
              </a:r>
              <a:endParaRPr lang="en-US" sz="2800" dirty="0">
                <a:solidFill>
                  <a:srgbClr val="000000"/>
                </a:solidFill>
              </a:endParaRPr>
            </a:p>
          </p:txBody>
        </p:sp>
        <p:sp>
          <p:nvSpPr>
            <p:cNvPr id="9" name="TextBox 8"/>
            <p:cNvSpPr txBox="1"/>
            <p:nvPr/>
          </p:nvSpPr>
          <p:spPr>
            <a:xfrm>
              <a:off x="8535727" y="1086797"/>
              <a:ext cx="524452" cy="523220"/>
            </a:xfrm>
            <a:prstGeom prst="rect">
              <a:avLst/>
            </a:prstGeom>
            <a:noFill/>
          </p:spPr>
          <p:txBody>
            <a:bodyPr wrap="square" rtlCol="0">
              <a:spAutoFit/>
            </a:bodyPr>
            <a:lstStyle/>
            <a:p>
              <a:r>
                <a:rPr lang="en-US" sz="2800" dirty="0" smtClean="0">
                  <a:solidFill>
                    <a:srgbClr val="000000"/>
                  </a:solidFill>
                </a:rPr>
                <a:t>0</a:t>
              </a:r>
              <a:endParaRPr lang="en-US" sz="2800" dirty="0">
                <a:solidFill>
                  <a:srgbClr val="000000"/>
                </a:solidFill>
              </a:endParaRPr>
            </a:p>
          </p:txBody>
        </p:sp>
        <p:sp>
          <p:nvSpPr>
            <p:cNvPr id="10" name="TextBox 9"/>
            <p:cNvSpPr txBox="1"/>
            <p:nvPr/>
          </p:nvSpPr>
          <p:spPr>
            <a:xfrm>
              <a:off x="7540834" y="87737"/>
              <a:ext cx="1010499" cy="523220"/>
            </a:xfrm>
            <a:prstGeom prst="rect">
              <a:avLst/>
            </a:prstGeom>
            <a:noFill/>
          </p:spPr>
          <p:txBody>
            <a:bodyPr wrap="square" rtlCol="0">
              <a:spAutoFit/>
            </a:bodyPr>
            <a:lstStyle/>
            <a:p>
              <a:r>
                <a:rPr lang="en-US" sz="2800" dirty="0">
                  <a:solidFill>
                    <a:srgbClr val="000000"/>
                  </a:solidFill>
                </a:rPr>
                <a:t>T</a:t>
              </a:r>
              <a:r>
                <a:rPr lang="en-US" sz="2800" dirty="0">
                  <a:solidFill>
                    <a:srgbClr val="000000"/>
                  </a:solidFill>
                  <a:latin typeface="Wingdings"/>
                  <a:ea typeface="Wingdings"/>
                  <a:cs typeface="Wingdings"/>
                </a:rPr>
                <a:t></a:t>
              </a:r>
              <a:r>
                <a:rPr lang="en-US" sz="2800" dirty="0">
                  <a:solidFill>
                    <a:srgbClr val="000000"/>
                  </a:solidFill>
                </a:rPr>
                <a:t>0</a:t>
              </a:r>
            </a:p>
          </p:txBody>
        </p:sp>
        <p:sp>
          <p:nvSpPr>
            <p:cNvPr id="11" name="TextBox 10"/>
            <p:cNvSpPr txBox="1"/>
            <p:nvPr/>
          </p:nvSpPr>
          <p:spPr>
            <a:xfrm>
              <a:off x="7246100" y="2627731"/>
              <a:ext cx="1762430" cy="430887"/>
            </a:xfrm>
            <a:prstGeom prst="rect">
              <a:avLst/>
            </a:prstGeom>
            <a:noFill/>
          </p:spPr>
          <p:txBody>
            <a:bodyPr wrap="square" rtlCol="0">
              <a:spAutoFit/>
            </a:bodyPr>
            <a:lstStyle/>
            <a:p>
              <a:r>
                <a:rPr lang="en-US" sz="2200" dirty="0" smtClean="0">
                  <a:solidFill>
                    <a:srgbClr val="000000"/>
                  </a:solidFill>
                </a:rPr>
                <a:t>3sin</a:t>
              </a:r>
              <a:r>
                <a:rPr lang="en-US" sz="2200" dirty="0">
                  <a:solidFill>
                    <a:srgbClr val="000000"/>
                  </a:solidFill>
                </a:rPr>
                <a:t>(5π x/L)</a:t>
              </a:r>
            </a:p>
          </p:txBody>
        </p:sp>
      </p:grpSp>
    </p:spTree>
    <p:extLst>
      <p:ext uri="{BB962C8B-B14F-4D97-AF65-F5344CB8AC3E}">
        <p14:creationId xmlns:p14="http://schemas.microsoft.com/office/powerpoint/2010/main" val="1682457401"/>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74</a:t>
            </a:fld>
            <a:endParaRPr lang="en-US">
              <a:solidFill>
                <a:srgbClr val="000000"/>
              </a:solidFill>
            </a:endParaRPr>
          </a:p>
        </p:txBody>
      </p:sp>
      <p:sp>
        <p:nvSpPr>
          <p:cNvPr id="4" name="Rectangle 3"/>
          <p:cNvSpPr/>
          <p:nvPr/>
        </p:nvSpPr>
        <p:spPr bwMode="auto">
          <a:xfrm>
            <a:off x="2590800" y="1032936"/>
            <a:ext cx="2624666" cy="2438400"/>
          </a:xfrm>
          <a:prstGeom prst="rect">
            <a:avLst/>
          </a:prstGeom>
          <a:solidFill>
            <a:schemeClr val="accent3">
              <a:lumMod val="85000"/>
            </a:schemeClr>
          </a:solidFill>
          <a:ln w="762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5" name="TextBox 4"/>
          <p:cNvSpPr txBox="1"/>
          <p:nvPr/>
        </p:nvSpPr>
        <p:spPr>
          <a:xfrm>
            <a:off x="4893734" y="3623736"/>
            <a:ext cx="761747" cy="523220"/>
          </a:xfrm>
          <a:prstGeom prst="rect">
            <a:avLst/>
          </a:prstGeom>
          <a:noFill/>
        </p:spPr>
        <p:txBody>
          <a:bodyPr wrap="none" rtlCol="0">
            <a:spAutoFit/>
          </a:bodyPr>
          <a:lstStyle/>
          <a:p>
            <a:r>
              <a:rPr lang="en-US" sz="2800">
                <a:solidFill>
                  <a:srgbClr val="000000"/>
                </a:solidFill>
              </a:rPr>
              <a:t>x=L</a:t>
            </a:r>
          </a:p>
        </p:txBody>
      </p:sp>
      <p:sp>
        <p:nvSpPr>
          <p:cNvPr id="6" name="TextBox 5"/>
          <p:cNvSpPr txBox="1"/>
          <p:nvPr/>
        </p:nvSpPr>
        <p:spPr>
          <a:xfrm>
            <a:off x="1659467" y="762003"/>
            <a:ext cx="833206" cy="523220"/>
          </a:xfrm>
          <a:prstGeom prst="rect">
            <a:avLst/>
          </a:prstGeom>
          <a:noFill/>
        </p:spPr>
        <p:txBody>
          <a:bodyPr wrap="none" rtlCol="0">
            <a:spAutoFit/>
          </a:bodyPr>
          <a:lstStyle/>
          <a:p>
            <a:r>
              <a:rPr lang="en-US" sz="2800">
                <a:solidFill>
                  <a:srgbClr val="000000"/>
                </a:solidFill>
              </a:rPr>
              <a:t>y=H</a:t>
            </a:r>
          </a:p>
        </p:txBody>
      </p:sp>
      <p:sp>
        <p:nvSpPr>
          <p:cNvPr id="7" name="TextBox 6"/>
          <p:cNvSpPr txBox="1"/>
          <p:nvPr/>
        </p:nvSpPr>
        <p:spPr>
          <a:xfrm>
            <a:off x="1744127" y="1964269"/>
            <a:ext cx="813394" cy="523220"/>
          </a:xfrm>
          <a:prstGeom prst="rect">
            <a:avLst/>
          </a:prstGeom>
          <a:noFill/>
        </p:spPr>
        <p:txBody>
          <a:bodyPr wrap="none" rtlCol="0">
            <a:spAutoFit/>
          </a:bodyPr>
          <a:lstStyle/>
          <a:p>
            <a:r>
              <a:rPr lang="en-US" sz="2800">
                <a:solidFill>
                  <a:srgbClr val="000000"/>
                </a:solidFill>
              </a:rPr>
              <a:t>T=0</a:t>
            </a:r>
          </a:p>
        </p:txBody>
      </p:sp>
      <p:cxnSp>
        <p:nvCxnSpPr>
          <p:cNvPr id="9" name="Straight Arrow Connector 8"/>
          <p:cNvCxnSpPr/>
          <p:nvPr/>
        </p:nvCxnSpPr>
        <p:spPr bwMode="auto">
          <a:xfrm>
            <a:off x="2523066" y="3572936"/>
            <a:ext cx="931334" cy="1588"/>
          </a:xfrm>
          <a:prstGeom prst="straightConnector1">
            <a:avLst/>
          </a:prstGeom>
          <a:noFill/>
          <a:ln w="127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rot="16200000">
            <a:off x="2031999" y="3098803"/>
            <a:ext cx="931334" cy="1588"/>
          </a:xfrm>
          <a:prstGeom prst="straightConnector1">
            <a:avLst/>
          </a:prstGeom>
          <a:noFill/>
          <a:ln w="12700" cap="flat" cmpd="sng" algn="ctr">
            <a:solidFill>
              <a:schemeClr val="tx1"/>
            </a:solidFill>
            <a:prstDash val="solid"/>
            <a:round/>
            <a:headEnd type="none" w="med" len="med"/>
            <a:tailEnd type="arrow"/>
          </a:ln>
          <a:effectLst/>
        </p:spPr>
      </p:cxnSp>
      <p:sp>
        <p:nvSpPr>
          <p:cNvPr id="11" name="TextBox 10"/>
          <p:cNvSpPr txBox="1"/>
          <p:nvPr/>
        </p:nvSpPr>
        <p:spPr>
          <a:xfrm>
            <a:off x="1761065" y="3200400"/>
            <a:ext cx="773594" cy="523220"/>
          </a:xfrm>
          <a:prstGeom prst="rect">
            <a:avLst/>
          </a:prstGeom>
          <a:noFill/>
        </p:spPr>
        <p:txBody>
          <a:bodyPr wrap="none" rtlCol="0">
            <a:spAutoFit/>
          </a:bodyPr>
          <a:lstStyle/>
          <a:p>
            <a:r>
              <a:rPr lang="en-US" sz="2800">
                <a:solidFill>
                  <a:srgbClr val="000000"/>
                </a:solidFill>
              </a:rPr>
              <a:t>y=0</a:t>
            </a:r>
          </a:p>
        </p:txBody>
      </p:sp>
      <p:sp>
        <p:nvSpPr>
          <p:cNvPr id="12" name="TextBox 11"/>
          <p:cNvSpPr txBox="1"/>
          <p:nvPr/>
        </p:nvSpPr>
        <p:spPr>
          <a:xfrm>
            <a:off x="2269068" y="3522138"/>
            <a:ext cx="773594" cy="523220"/>
          </a:xfrm>
          <a:prstGeom prst="rect">
            <a:avLst/>
          </a:prstGeom>
          <a:noFill/>
        </p:spPr>
        <p:txBody>
          <a:bodyPr wrap="none" rtlCol="0">
            <a:spAutoFit/>
          </a:bodyPr>
          <a:lstStyle/>
          <a:p>
            <a:r>
              <a:rPr lang="en-US" sz="2800">
                <a:solidFill>
                  <a:srgbClr val="000000"/>
                </a:solidFill>
              </a:rPr>
              <a:t>x=0</a:t>
            </a:r>
          </a:p>
        </p:txBody>
      </p:sp>
      <p:sp>
        <p:nvSpPr>
          <p:cNvPr id="13" name="TextBox 12"/>
          <p:cNvSpPr txBox="1"/>
          <p:nvPr/>
        </p:nvSpPr>
        <p:spPr>
          <a:xfrm>
            <a:off x="3589867" y="3589865"/>
            <a:ext cx="813394" cy="523220"/>
          </a:xfrm>
          <a:prstGeom prst="rect">
            <a:avLst/>
          </a:prstGeom>
          <a:noFill/>
        </p:spPr>
        <p:txBody>
          <a:bodyPr wrap="none" rtlCol="0">
            <a:spAutoFit/>
          </a:bodyPr>
          <a:lstStyle/>
          <a:p>
            <a:r>
              <a:rPr lang="en-US" sz="2800">
                <a:solidFill>
                  <a:srgbClr val="000000"/>
                </a:solidFill>
              </a:rPr>
              <a:t>T=0</a:t>
            </a:r>
          </a:p>
        </p:txBody>
      </p:sp>
      <p:sp>
        <p:nvSpPr>
          <p:cNvPr id="14" name="TextBox 13"/>
          <p:cNvSpPr txBox="1"/>
          <p:nvPr/>
        </p:nvSpPr>
        <p:spPr>
          <a:xfrm>
            <a:off x="3454397" y="558799"/>
            <a:ext cx="813394" cy="523220"/>
          </a:xfrm>
          <a:prstGeom prst="rect">
            <a:avLst/>
          </a:prstGeom>
          <a:noFill/>
        </p:spPr>
        <p:txBody>
          <a:bodyPr wrap="none" rtlCol="0">
            <a:spAutoFit/>
          </a:bodyPr>
          <a:lstStyle/>
          <a:p>
            <a:r>
              <a:rPr lang="en-US" sz="2800">
                <a:solidFill>
                  <a:srgbClr val="000000"/>
                </a:solidFill>
              </a:rPr>
              <a:t>T=0</a:t>
            </a:r>
          </a:p>
        </p:txBody>
      </p:sp>
      <p:sp>
        <p:nvSpPr>
          <p:cNvPr id="15" name="TextBox 14"/>
          <p:cNvSpPr txBox="1"/>
          <p:nvPr/>
        </p:nvSpPr>
        <p:spPr>
          <a:xfrm>
            <a:off x="5401736" y="2032002"/>
            <a:ext cx="1132141" cy="523220"/>
          </a:xfrm>
          <a:prstGeom prst="rect">
            <a:avLst/>
          </a:prstGeom>
          <a:noFill/>
        </p:spPr>
        <p:txBody>
          <a:bodyPr wrap="none" rtlCol="0">
            <a:spAutoFit/>
          </a:bodyPr>
          <a:lstStyle/>
          <a:p>
            <a:r>
              <a:rPr lang="en-US" sz="2800">
                <a:solidFill>
                  <a:srgbClr val="000000"/>
                </a:solidFill>
              </a:rPr>
              <a:t>T=t(y)</a:t>
            </a:r>
          </a:p>
        </p:txBody>
      </p:sp>
      <p:cxnSp>
        <p:nvCxnSpPr>
          <p:cNvPr id="17" name="Straight Connector 16"/>
          <p:cNvCxnSpPr/>
          <p:nvPr/>
        </p:nvCxnSpPr>
        <p:spPr bwMode="auto">
          <a:xfrm rot="5400000">
            <a:off x="5063067" y="3471340"/>
            <a:ext cx="270933" cy="1588"/>
          </a:xfrm>
          <a:prstGeom prst="line">
            <a:avLst/>
          </a:prstGeom>
          <a:noFill/>
          <a:ln w="12700" cap="flat" cmpd="sng" algn="ctr">
            <a:solidFill>
              <a:schemeClr val="tx1"/>
            </a:solidFill>
            <a:prstDash val="solid"/>
            <a:round/>
            <a:headEnd type="none" w="med" len="med"/>
            <a:tailEnd type="none"/>
          </a:ln>
          <a:effectLst/>
        </p:spPr>
      </p:cxnSp>
      <p:cxnSp>
        <p:nvCxnSpPr>
          <p:cNvPr id="18" name="Straight Connector 17"/>
          <p:cNvCxnSpPr/>
          <p:nvPr/>
        </p:nvCxnSpPr>
        <p:spPr bwMode="auto">
          <a:xfrm>
            <a:off x="2421467" y="1016002"/>
            <a:ext cx="270933" cy="1588"/>
          </a:xfrm>
          <a:prstGeom prst="line">
            <a:avLst/>
          </a:prstGeom>
          <a:noFill/>
          <a:ln w="12700" cap="flat" cmpd="sng" algn="ctr">
            <a:solidFill>
              <a:schemeClr val="tx1"/>
            </a:solidFill>
            <a:prstDash val="solid"/>
            <a:round/>
            <a:headEnd type="none" w="med" len="med"/>
            <a:tailEnd type="none"/>
          </a:ln>
          <a:effectLst/>
        </p:spPr>
      </p:cxnSp>
      <p:cxnSp>
        <p:nvCxnSpPr>
          <p:cNvPr id="19" name="Straight Connector 18"/>
          <p:cNvCxnSpPr/>
          <p:nvPr/>
        </p:nvCxnSpPr>
        <p:spPr bwMode="auto">
          <a:xfrm rot="5400000">
            <a:off x="2472267" y="3505203"/>
            <a:ext cx="270933" cy="1588"/>
          </a:xfrm>
          <a:prstGeom prst="line">
            <a:avLst/>
          </a:prstGeom>
          <a:noFill/>
          <a:ln w="12700" cap="flat" cmpd="sng" algn="ctr">
            <a:solidFill>
              <a:schemeClr val="tx1"/>
            </a:solidFill>
            <a:prstDash val="solid"/>
            <a:round/>
            <a:headEnd type="none" w="med" len="med"/>
            <a:tailEnd type="none"/>
          </a:ln>
          <a:effectLst/>
        </p:spPr>
      </p:cxnSp>
      <p:cxnSp>
        <p:nvCxnSpPr>
          <p:cNvPr id="20" name="Straight Connector 19"/>
          <p:cNvCxnSpPr/>
          <p:nvPr/>
        </p:nvCxnSpPr>
        <p:spPr bwMode="auto">
          <a:xfrm>
            <a:off x="2438401" y="3488270"/>
            <a:ext cx="270933" cy="1588"/>
          </a:xfrm>
          <a:prstGeom prst="line">
            <a:avLst/>
          </a:prstGeom>
          <a:noFill/>
          <a:ln w="12700" cap="flat" cmpd="sng" algn="ctr">
            <a:solidFill>
              <a:schemeClr val="tx1"/>
            </a:solidFill>
            <a:prstDash val="solid"/>
            <a:round/>
            <a:headEnd type="none" w="med" len="med"/>
            <a:tailEnd type="none"/>
          </a:ln>
          <a:effectLst/>
        </p:spPr>
      </p:cxnSp>
      <p:sp>
        <p:nvSpPr>
          <p:cNvPr id="22" name="TextBox 21"/>
          <p:cNvSpPr txBox="1"/>
          <p:nvPr/>
        </p:nvSpPr>
        <p:spPr>
          <a:xfrm>
            <a:off x="287893" y="0"/>
            <a:ext cx="8308334" cy="523220"/>
          </a:xfrm>
          <a:prstGeom prst="rect">
            <a:avLst/>
          </a:prstGeom>
          <a:noFill/>
        </p:spPr>
        <p:txBody>
          <a:bodyPr wrap="none" rtlCol="0">
            <a:spAutoFit/>
          </a:bodyPr>
          <a:lstStyle/>
          <a:p>
            <a:r>
              <a:rPr lang="en-US" sz="2800">
                <a:solidFill>
                  <a:srgbClr val="000000"/>
                </a:solidFill>
              </a:rPr>
              <a:t>Rectangular plate, with temperature fixed at edges:</a:t>
            </a:r>
          </a:p>
        </p:txBody>
      </p:sp>
      <p:sp>
        <p:nvSpPr>
          <p:cNvPr id="21" name="TextBox 20"/>
          <p:cNvSpPr txBox="1"/>
          <p:nvPr/>
        </p:nvSpPr>
        <p:spPr>
          <a:xfrm>
            <a:off x="67672" y="4131737"/>
            <a:ext cx="9021420" cy="2677656"/>
          </a:xfrm>
          <a:prstGeom prst="rect">
            <a:avLst/>
          </a:prstGeom>
          <a:noFill/>
        </p:spPr>
        <p:txBody>
          <a:bodyPr wrap="none" rtlCol="0">
            <a:spAutoFit/>
          </a:bodyPr>
          <a:lstStyle/>
          <a:p>
            <a:r>
              <a:rPr lang="en-US" sz="2800">
                <a:solidFill>
                  <a:srgbClr val="000000"/>
                </a:solidFill>
              </a:rPr>
              <a:t>When using separation of variables, so T(x,y)=X(x)Y(y),</a:t>
            </a:r>
          </a:p>
          <a:p>
            <a:r>
              <a:rPr lang="en-US" sz="2800">
                <a:solidFill>
                  <a:srgbClr val="0000FF"/>
                </a:solidFill>
              </a:rPr>
              <a:t>which variable (x or y) has the sinusoidal solution?</a:t>
            </a:r>
            <a:r>
              <a:rPr lang="en-US" sz="2800">
                <a:solidFill>
                  <a:srgbClr val="000000"/>
                </a:solidFill>
              </a:rPr>
              <a:t/>
            </a:r>
            <a:br>
              <a:rPr lang="en-US" sz="2800">
                <a:solidFill>
                  <a:srgbClr val="000000"/>
                </a:solidFill>
              </a:rPr>
            </a:br>
            <a:endParaRPr lang="en-US" sz="2800">
              <a:solidFill>
                <a:srgbClr val="000000"/>
              </a:solidFill>
            </a:endParaRPr>
          </a:p>
          <a:p>
            <a:pPr marL="514350" indent="-514350">
              <a:buFontTx/>
              <a:buAutoNum type="alphaUcParenR"/>
            </a:pPr>
            <a:r>
              <a:rPr lang="en-US" sz="2800">
                <a:solidFill>
                  <a:srgbClr val="000000"/>
                </a:solidFill>
              </a:rPr>
              <a:t>X(x)          B)  Y(y)             C) Either, it doesn’t matter</a:t>
            </a:r>
          </a:p>
          <a:p>
            <a:pPr marL="514350" indent="-514350"/>
            <a:r>
              <a:rPr lang="en-US" sz="2800">
                <a:solidFill>
                  <a:srgbClr val="000000"/>
                </a:solidFill>
              </a:rPr>
              <a:t>D) NEITHER, the method won’t work here</a:t>
            </a:r>
          </a:p>
          <a:p>
            <a:pPr marL="514350" indent="-514350"/>
            <a:r>
              <a:rPr lang="en-US" sz="2800">
                <a:solidFill>
                  <a:srgbClr val="000000"/>
                </a:solidFill>
              </a:rPr>
              <a:t>E) ???</a:t>
            </a:r>
          </a:p>
        </p:txBody>
      </p:sp>
      <p:graphicFrame>
        <p:nvGraphicFramePr>
          <p:cNvPr id="16386" name="Object 2"/>
          <p:cNvGraphicFramePr>
            <a:graphicFrameLocks noChangeAspect="1"/>
          </p:cNvGraphicFramePr>
          <p:nvPr/>
        </p:nvGraphicFramePr>
        <p:xfrm>
          <a:off x="2955925" y="1998663"/>
          <a:ext cx="2028825" cy="498475"/>
        </p:xfrm>
        <a:graphic>
          <a:graphicData uri="http://schemas.openxmlformats.org/presentationml/2006/ole">
            <mc:AlternateContent xmlns:mc="http://schemas.openxmlformats.org/markup-compatibility/2006">
              <mc:Choice xmlns:v="urn:schemas-microsoft-com:vml" Requires="v">
                <p:oleObj spid="_x0000_s71688" name="Equation" r:id="rId4" imgW="825500" imgH="203200" progId="Equation.3">
                  <p:embed/>
                </p:oleObj>
              </mc:Choice>
              <mc:Fallback>
                <p:oleObj name="Equation" r:id="rId4" imgW="8255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5925" y="1998663"/>
                        <a:ext cx="2028825"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75</a:t>
            </a:fld>
            <a:endParaRPr lang="en-US">
              <a:solidFill>
                <a:srgbClr val="000000"/>
              </a:solidFill>
            </a:endParaRPr>
          </a:p>
        </p:txBody>
      </p:sp>
      <p:sp>
        <p:nvSpPr>
          <p:cNvPr id="4" name="Rectangle 3"/>
          <p:cNvSpPr/>
          <p:nvPr/>
        </p:nvSpPr>
        <p:spPr bwMode="auto">
          <a:xfrm>
            <a:off x="5063018" y="1032936"/>
            <a:ext cx="2624666" cy="2438400"/>
          </a:xfrm>
          <a:prstGeom prst="rect">
            <a:avLst/>
          </a:prstGeom>
          <a:solidFill>
            <a:schemeClr val="accent3">
              <a:lumMod val="85000"/>
            </a:schemeClr>
          </a:solidFill>
          <a:ln w="762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5" name="TextBox 4"/>
          <p:cNvSpPr txBox="1"/>
          <p:nvPr/>
        </p:nvSpPr>
        <p:spPr>
          <a:xfrm>
            <a:off x="7365952" y="3623736"/>
            <a:ext cx="761747" cy="523220"/>
          </a:xfrm>
          <a:prstGeom prst="rect">
            <a:avLst/>
          </a:prstGeom>
          <a:noFill/>
        </p:spPr>
        <p:txBody>
          <a:bodyPr wrap="none" rtlCol="0">
            <a:spAutoFit/>
          </a:bodyPr>
          <a:lstStyle/>
          <a:p>
            <a:r>
              <a:rPr lang="en-US" sz="2800">
                <a:solidFill>
                  <a:srgbClr val="000000"/>
                </a:solidFill>
              </a:rPr>
              <a:t>x=L</a:t>
            </a:r>
          </a:p>
        </p:txBody>
      </p:sp>
      <p:sp>
        <p:nvSpPr>
          <p:cNvPr id="6" name="TextBox 5"/>
          <p:cNvSpPr txBox="1"/>
          <p:nvPr/>
        </p:nvSpPr>
        <p:spPr>
          <a:xfrm>
            <a:off x="4131685" y="762003"/>
            <a:ext cx="833206" cy="523220"/>
          </a:xfrm>
          <a:prstGeom prst="rect">
            <a:avLst/>
          </a:prstGeom>
          <a:noFill/>
        </p:spPr>
        <p:txBody>
          <a:bodyPr wrap="none" rtlCol="0">
            <a:spAutoFit/>
          </a:bodyPr>
          <a:lstStyle/>
          <a:p>
            <a:r>
              <a:rPr lang="en-US" sz="2800">
                <a:solidFill>
                  <a:srgbClr val="000000"/>
                </a:solidFill>
              </a:rPr>
              <a:t>y=H</a:t>
            </a:r>
          </a:p>
        </p:txBody>
      </p:sp>
      <p:sp>
        <p:nvSpPr>
          <p:cNvPr id="7" name="TextBox 6"/>
          <p:cNvSpPr txBox="1"/>
          <p:nvPr/>
        </p:nvSpPr>
        <p:spPr>
          <a:xfrm>
            <a:off x="4216345" y="1964269"/>
            <a:ext cx="813394" cy="523220"/>
          </a:xfrm>
          <a:prstGeom prst="rect">
            <a:avLst/>
          </a:prstGeom>
          <a:noFill/>
        </p:spPr>
        <p:txBody>
          <a:bodyPr wrap="none" rtlCol="0">
            <a:spAutoFit/>
          </a:bodyPr>
          <a:lstStyle/>
          <a:p>
            <a:r>
              <a:rPr lang="en-US" sz="2800">
                <a:solidFill>
                  <a:srgbClr val="000000"/>
                </a:solidFill>
              </a:rPr>
              <a:t>T=0</a:t>
            </a:r>
          </a:p>
        </p:txBody>
      </p:sp>
      <p:cxnSp>
        <p:nvCxnSpPr>
          <p:cNvPr id="9" name="Straight Arrow Connector 8"/>
          <p:cNvCxnSpPr/>
          <p:nvPr/>
        </p:nvCxnSpPr>
        <p:spPr bwMode="auto">
          <a:xfrm>
            <a:off x="4995284" y="3572936"/>
            <a:ext cx="931334" cy="1588"/>
          </a:xfrm>
          <a:prstGeom prst="straightConnector1">
            <a:avLst/>
          </a:prstGeom>
          <a:noFill/>
          <a:ln w="127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rot="16200000">
            <a:off x="4504217" y="3098803"/>
            <a:ext cx="931334" cy="1588"/>
          </a:xfrm>
          <a:prstGeom prst="straightConnector1">
            <a:avLst/>
          </a:prstGeom>
          <a:noFill/>
          <a:ln w="12700" cap="flat" cmpd="sng" algn="ctr">
            <a:solidFill>
              <a:schemeClr val="tx1"/>
            </a:solidFill>
            <a:prstDash val="solid"/>
            <a:round/>
            <a:headEnd type="none" w="med" len="med"/>
            <a:tailEnd type="arrow"/>
          </a:ln>
          <a:effectLst/>
        </p:spPr>
      </p:cxnSp>
      <p:sp>
        <p:nvSpPr>
          <p:cNvPr id="11" name="TextBox 10"/>
          <p:cNvSpPr txBox="1"/>
          <p:nvPr/>
        </p:nvSpPr>
        <p:spPr>
          <a:xfrm>
            <a:off x="4233283" y="3200400"/>
            <a:ext cx="773594" cy="523220"/>
          </a:xfrm>
          <a:prstGeom prst="rect">
            <a:avLst/>
          </a:prstGeom>
          <a:noFill/>
        </p:spPr>
        <p:txBody>
          <a:bodyPr wrap="none" rtlCol="0">
            <a:spAutoFit/>
          </a:bodyPr>
          <a:lstStyle/>
          <a:p>
            <a:r>
              <a:rPr lang="en-US" sz="2800">
                <a:solidFill>
                  <a:srgbClr val="000000"/>
                </a:solidFill>
              </a:rPr>
              <a:t>y=0</a:t>
            </a:r>
          </a:p>
        </p:txBody>
      </p:sp>
      <p:sp>
        <p:nvSpPr>
          <p:cNvPr id="12" name="TextBox 11"/>
          <p:cNvSpPr txBox="1"/>
          <p:nvPr/>
        </p:nvSpPr>
        <p:spPr>
          <a:xfrm>
            <a:off x="4741286" y="3522138"/>
            <a:ext cx="773594" cy="523220"/>
          </a:xfrm>
          <a:prstGeom prst="rect">
            <a:avLst/>
          </a:prstGeom>
          <a:noFill/>
        </p:spPr>
        <p:txBody>
          <a:bodyPr wrap="none" rtlCol="0">
            <a:spAutoFit/>
          </a:bodyPr>
          <a:lstStyle/>
          <a:p>
            <a:r>
              <a:rPr lang="en-US" sz="2800">
                <a:solidFill>
                  <a:srgbClr val="000000"/>
                </a:solidFill>
              </a:rPr>
              <a:t>x=0</a:t>
            </a:r>
          </a:p>
        </p:txBody>
      </p:sp>
      <p:sp>
        <p:nvSpPr>
          <p:cNvPr id="13" name="TextBox 12"/>
          <p:cNvSpPr txBox="1"/>
          <p:nvPr/>
        </p:nvSpPr>
        <p:spPr>
          <a:xfrm>
            <a:off x="6062085" y="3589865"/>
            <a:ext cx="813394" cy="523220"/>
          </a:xfrm>
          <a:prstGeom prst="rect">
            <a:avLst/>
          </a:prstGeom>
          <a:noFill/>
        </p:spPr>
        <p:txBody>
          <a:bodyPr wrap="none" rtlCol="0">
            <a:spAutoFit/>
          </a:bodyPr>
          <a:lstStyle/>
          <a:p>
            <a:r>
              <a:rPr lang="en-US" sz="2800">
                <a:solidFill>
                  <a:srgbClr val="000000"/>
                </a:solidFill>
              </a:rPr>
              <a:t>T=0</a:t>
            </a:r>
          </a:p>
        </p:txBody>
      </p:sp>
      <p:sp>
        <p:nvSpPr>
          <p:cNvPr id="15" name="TextBox 14"/>
          <p:cNvSpPr txBox="1"/>
          <p:nvPr/>
        </p:nvSpPr>
        <p:spPr>
          <a:xfrm>
            <a:off x="7873954" y="2032002"/>
            <a:ext cx="1132141" cy="523220"/>
          </a:xfrm>
          <a:prstGeom prst="rect">
            <a:avLst/>
          </a:prstGeom>
          <a:noFill/>
        </p:spPr>
        <p:txBody>
          <a:bodyPr wrap="none" rtlCol="0">
            <a:spAutoFit/>
          </a:bodyPr>
          <a:lstStyle/>
          <a:p>
            <a:r>
              <a:rPr lang="en-US" sz="2800">
                <a:solidFill>
                  <a:srgbClr val="000000"/>
                </a:solidFill>
              </a:rPr>
              <a:t>T=t(y)</a:t>
            </a:r>
          </a:p>
        </p:txBody>
      </p:sp>
      <p:cxnSp>
        <p:nvCxnSpPr>
          <p:cNvPr id="17" name="Straight Connector 16"/>
          <p:cNvCxnSpPr/>
          <p:nvPr/>
        </p:nvCxnSpPr>
        <p:spPr bwMode="auto">
          <a:xfrm rot="5400000">
            <a:off x="7535285" y="3471340"/>
            <a:ext cx="270933" cy="1588"/>
          </a:xfrm>
          <a:prstGeom prst="line">
            <a:avLst/>
          </a:prstGeom>
          <a:noFill/>
          <a:ln w="12700" cap="flat" cmpd="sng" algn="ctr">
            <a:solidFill>
              <a:schemeClr val="tx1"/>
            </a:solidFill>
            <a:prstDash val="solid"/>
            <a:round/>
            <a:headEnd type="none" w="med" len="med"/>
            <a:tailEnd type="none"/>
          </a:ln>
          <a:effectLst/>
        </p:spPr>
      </p:cxnSp>
      <p:cxnSp>
        <p:nvCxnSpPr>
          <p:cNvPr id="18" name="Straight Connector 17"/>
          <p:cNvCxnSpPr/>
          <p:nvPr/>
        </p:nvCxnSpPr>
        <p:spPr bwMode="auto">
          <a:xfrm>
            <a:off x="4893685" y="1016002"/>
            <a:ext cx="270933" cy="1588"/>
          </a:xfrm>
          <a:prstGeom prst="line">
            <a:avLst/>
          </a:prstGeom>
          <a:noFill/>
          <a:ln w="12700" cap="flat" cmpd="sng" algn="ctr">
            <a:solidFill>
              <a:schemeClr val="tx1"/>
            </a:solidFill>
            <a:prstDash val="solid"/>
            <a:round/>
            <a:headEnd type="none" w="med" len="med"/>
            <a:tailEnd type="none"/>
          </a:ln>
          <a:effectLst/>
        </p:spPr>
      </p:cxnSp>
      <p:cxnSp>
        <p:nvCxnSpPr>
          <p:cNvPr id="19" name="Straight Connector 18"/>
          <p:cNvCxnSpPr/>
          <p:nvPr/>
        </p:nvCxnSpPr>
        <p:spPr bwMode="auto">
          <a:xfrm rot="5400000">
            <a:off x="4944485" y="3505203"/>
            <a:ext cx="270933" cy="1588"/>
          </a:xfrm>
          <a:prstGeom prst="line">
            <a:avLst/>
          </a:prstGeom>
          <a:noFill/>
          <a:ln w="12700" cap="flat" cmpd="sng" algn="ctr">
            <a:solidFill>
              <a:schemeClr val="tx1"/>
            </a:solidFill>
            <a:prstDash val="solid"/>
            <a:round/>
            <a:headEnd type="none" w="med" len="med"/>
            <a:tailEnd type="none"/>
          </a:ln>
          <a:effectLst/>
        </p:spPr>
      </p:cxnSp>
      <p:cxnSp>
        <p:nvCxnSpPr>
          <p:cNvPr id="20" name="Straight Connector 19"/>
          <p:cNvCxnSpPr/>
          <p:nvPr/>
        </p:nvCxnSpPr>
        <p:spPr bwMode="auto">
          <a:xfrm>
            <a:off x="4910619" y="3488270"/>
            <a:ext cx="270933" cy="1588"/>
          </a:xfrm>
          <a:prstGeom prst="line">
            <a:avLst/>
          </a:prstGeom>
          <a:noFill/>
          <a:ln w="12700" cap="flat" cmpd="sng" algn="ctr">
            <a:solidFill>
              <a:schemeClr val="tx1"/>
            </a:solidFill>
            <a:prstDash val="solid"/>
            <a:round/>
            <a:headEnd type="none" w="med" len="med"/>
            <a:tailEnd type="none"/>
          </a:ln>
          <a:effectLst/>
        </p:spPr>
      </p:cxnSp>
      <p:sp>
        <p:nvSpPr>
          <p:cNvPr id="21" name="TextBox 20"/>
          <p:cNvSpPr txBox="1"/>
          <p:nvPr/>
        </p:nvSpPr>
        <p:spPr>
          <a:xfrm>
            <a:off x="67672" y="3556015"/>
            <a:ext cx="4083169" cy="3108544"/>
          </a:xfrm>
          <a:prstGeom prst="rect">
            <a:avLst/>
          </a:prstGeom>
          <a:noFill/>
        </p:spPr>
        <p:txBody>
          <a:bodyPr wrap="none" rtlCol="0">
            <a:spAutoFit/>
          </a:bodyPr>
          <a:lstStyle/>
          <a:p>
            <a:r>
              <a:rPr lang="en-US" sz="2800" dirty="0">
                <a:solidFill>
                  <a:srgbClr val="000000"/>
                </a:solidFill>
              </a:rPr>
              <a:t/>
            </a:r>
            <a:br>
              <a:rPr lang="en-US" sz="2800" dirty="0">
                <a:solidFill>
                  <a:srgbClr val="000000"/>
                </a:solidFill>
              </a:rPr>
            </a:br>
            <a:endParaRPr lang="en-US" sz="2800" dirty="0">
              <a:solidFill>
                <a:srgbClr val="000000"/>
              </a:solidFill>
            </a:endParaRPr>
          </a:p>
          <a:p>
            <a:pPr marL="514350" indent="-514350">
              <a:buFontTx/>
              <a:buAutoNum type="alphaUcParenR"/>
            </a:pPr>
            <a:r>
              <a:rPr lang="en-US" sz="2800" dirty="0" err="1">
                <a:solidFill>
                  <a:srgbClr val="000000"/>
                </a:solidFill>
              </a:rPr>
              <a:t>i</a:t>
            </a:r>
            <a:r>
              <a:rPr lang="en-US" sz="2800" dirty="0">
                <a:solidFill>
                  <a:srgbClr val="000000"/>
                </a:solidFill>
              </a:rPr>
              <a:t>) k=n π/H,    ii) A=-B</a:t>
            </a:r>
          </a:p>
          <a:p>
            <a:pPr marL="514350" indent="-514350">
              <a:buFontTx/>
              <a:buAutoNum type="alphaUcParenR"/>
            </a:pPr>
            <a:r>
              <a:rPr lang="en-US" sz="2800" dirty="0" err="1">
                <a:solidFill>
                  <a:srgbClr val="000000"/>
                </a:solidFill>
              </a:rPr>
              <a:t>i</a:t>
            </a:r>
            <a:r>
              <a:rPr lang="en-US" sz="2800" dirty="0">
                <a:solidFill>
                  <a:srgbClr val="000000"/>
                </a:solidFill>
              </a:rPr>
              <a:t>) k=n π/L,    ii)  D=0</a:t>
            </a:r>
          </a:p>
          <a:p>
            <a:pPr marL="514350" indent="-514350">
              <a:buFontTx/>
              <a:buAutoNum type="alphaUcParenR"/>
            </a:pPr>
            <a:r>
              <a:rPr lang="en-US" sz="2800" dirty="0" err="1">
                <a:solidFill>
                  <a:srgbClr val="000000"/>
                </a:solidFill>
              </a:rPr>
              <a:t>i</a:t>
            </a:r>
            <a:r>
              <a:rPr lang="en-US" sz="2800" dirty="0">
                <a:solidFill>
                  <a:srgbClr val="000000"/>
                </a:solidFill>
              </a:rPr>
              <a:t>) A=-B,    ii)  k=n π/H</a:t>
            </a:r>
          </a:p>
          <a:p>
            <a:pPr marL="514350" indent="-514350">
              <a:buFontTx/>
              <a:buAutoNum type="alphaUcParenR"/>
            </a:pPr>
            <a:r>
              <a:rPr lang="en-US" sz="2800" dirty="0" err="1">
                <a:solidFill>
                  <a:srgbClr val="000000"/>
                </a:solidFill>
              </a:rPr>
              <a:t>i</a:t>
            </a:r>
            <a:r>
              <a:rPr lang="en-US" sz="2800" dirty="0">
                <a:solidFill>
                  <a:srgbClr val="000000"/>
                </a:solidFill>
              </a:rPr>
              <a:t>) D=0,      ii)  k=n π/L</a:t>
            </a:r>
          </a:p>
          <a:p>
            <a:pPr marL="514350" indent="-514350"/>
            <a:r>
              <a:rPr lang="en-US" sz="2800" dirty="0">
                <a:solidFill>
                  <a:srgbClr val="000000"/>
                </a:solidFill>
              </a:rPr>
              <a:t>E) Something else!!</a:t>
            </a:r>
          </a:p>
        </p:txBody>
      </p:sp>
      <p:sp>
        <p:nvSpPr>
          <p:cNvPr id="23" name="TextBox 22"/>
          <p:cNvSpPr txBox="1"/>
          <p:nvPr/>
        </p:nvSpPr>
        <p:spPr>
          <a:xfrm>
            <a:off x="338667" y="33872"/>
            <a:ext cx="8694114" cy="523220"/>
          </a:xfrm>
          <a:prstGeom prst="rect">
            <a:avLst/>
          </a:prstGeom>
          <a:noFill/>
        </p:spPr>
        <p:txBody>
          <a:bodyPr wrap="none" rtlCol="0">
            <a:spAutoFit/>
          </a:bodyPr>
          <a:lstStyle/>
          <a:p>
            <a:r>
              <a:rPr lang="en-US" sz="2800">
                <a:solidFill>
                  <a:srgbClr val="000000"/>
                </a:solidFill>
              </a:rPr>
              <a:t>Trial solution:  T(x,y)=(Ae</a:t>
            </a:r>
            <a:r>
              <a:rPr lang="en-US" sz="2800" baseline="30000">
                <a:solidFill>
                  <a:srgbClr val="000000"/>
                </a:solidFill>
              </a:rPr>
              <a:t>kx</a:t>
            </a:r>
            <a:r>
              <a:rPr lang="en-US" sz="2800">
                <a:solidFill>
                  <a:srgbClr val="000000"/>
                </a:solidFill>
              </a:rPr>
              <a:t>+Be</a:t>
            </a:r>
            <a:r>
              <a:rPr lang="en-US" sz="2800" baseline="30000">
                <a:solidFill>
                  <a:srgbClr val="000000"/>
                </a:solidFill>
              </a:rPr>
              <a:t>-kx</a:t>
            </a:r>
            <a:r>
              <a:rPr lang="en-US" sz="2800">
                <a:solidFill>
                  <a:srgbClr val="000000"/>
                </a:solidFill>
              </a:rPr>
              <a:t>)(Ccos(ky)+Dsin(ky))</a:t>
            </a:r>
          </a:p>
        </p:txBody>
      </p:sp>
      <p:sp>
        <p:nvSpPr>
          <p:cNvPr id="24" name="TextBox 23"/>
          <p:cNvSpPr txBox="1"/>
          <p:nvPr/>
        </p:nvSpPr>
        <p:spPr>
          <a:xfrm>
            <a:off x="1" y="1253074"/>
            <a:ext cx="4470400" cy="1815882"/>
          </a:xfrm>
          <a:prstGeom prst="rect">
            <a:avLst/>
          </a:prstGeom>
          <a:noFill/>
        </p:spPr>
        <p:txBody>
          <a:bodyPr wrap="square" rtlCol="0">
            <a:spAutoFit/>
          </a:bodyPr>
          <a:lstStyle/>
          <a:p>
            <a:r>
              <a:rPr lang="en-US" sz="2800">
                <a:solidFill>
                  <a:srgbClr val="000000"/>
                </a:solidFill>
              </a:rPr>
              <a:t>Applying the boundary condition T=0 at</a:t>
            </a:r>
          </a:p>
          <a:p>
            <a:r>
              <a:rPr lang="en-US" sz="2800">
                <a:solidFill>
                  <a:srgbClr val="000000"/>
                </a:solidFill>
              </a:rPr>
              <a:t> i) y=0 and ii) y=H gives</a:t>
            </a:r>
            <a:br>
              <a:rPr lang="en-US" sz="2800">
                <a:solidFill>
                  <a:srgbClr val="000000"/>
                </a:solidFill>
              </a:rPr>
            </a:br>
            <a:r>
              <a:rPr lang="en-US" sz="2800">
                <a:solidFill>
                  <a:srgbClr val="000000"/>
                </a:solidFill>
              </a:rPr>
              <a:t> (in order!)</a:t>
            </a:r>
          </a:p>
        </p:txBody>
      </p:sp>
      <p:sp>
        <p:nvSpPr>
          <p:cNvPr id="25" name="TextBox 24"/>
          <p:cNvSpPr txBox="1"/>
          <p:nvPr/>
        </p:nvSpPr>
        <p:spPr>
          <a:xfrm>
            <a:off x="5977418" y="575734"/>
            <a:ext cx="813394" cy="523220"/>
          </a:xfrm>
          <a:prstGeom prst="rect">
            <a:avLst/>
          </a:prstGeom>
          <a:noFill/>
        </p:spPr>
        <p:txBody>
          <a:bodyPr wrap="none" rtlCol="0">
            <a:spAutoFit/>
          </a:bodyPr>
          <a:lstStyle/>
          <a:p>
            <a:r>
              <a:rPr lang="en-US" sz="2800">
                <a:solidFill>
                  <a:srgbClr val="000000"/>
                </a:solidFill>
              </a:rPr>
              <a:t>T=0</a:t>
            </a:r>
          </a:p>
        </p:txBody>
      </p:sp>
      <p:graphicFrame>
        <p:nvGraphicFramePr>
          <p:cNvPr id="26" name="Object 25"/>
          <p:cNvGraphicFramePr>
            <a:graphicFrameLocks noChangeAspect="1"/>
          </p:cNvGraphicFramePr>
          <p:nvPr/>
        </p:nvGraphicFramePr>
        <p:xfrm>
          <a:off x="5427615" y="1998154"/>
          <a:ext cx="2029353" cy="499533"/>
        </p:xfrm>
        <a:graphic>
          <a:graphicData uri="http://schemas.openxmlformats.org/presentationml/2006/ole">
            <mc:AlternateContent xmlns:mc="http://schemas.openxmlformats.org/markup-compatibility/2006">
              <mc:Choice xmlns:v="urn:schemas-microsoft-com:vml" Requires="v">
                <p:oleObj spid="_x0000_s72712" name="Equation" r:id="rId4" imgW="825500" imgH="203200" progId="Equation.3">
                  <p:embed/>
                </p:oleObj>
              </mc:Choice>
              <mc:Fallback>
                <p:oleObj name="Equation" r:id="rId4" imgW="8255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7615" y="1998154"/>
                        <a:ext cx="2029353" cy="4995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76</a:t>
            </a:fld>
            <a:endParaRPr lang="en-US">
              <a:solidFill>
                <a:srgbClr val="000000"/>
              </a:solidFill>
            </a:endParaRPr>
          </a:p>
        </p:txBody>
      </p:sp>
      <p:sp>
        <p:nvSpPr>
          <p:cNvPr id="4" name="Rectangle 3"/>
          <p:cNvSpPr/>
          <p:nvPr/>
        </p:nvSpPr>
        <p:spPr bwMode="auto">
          <a:xfrm>
            <a:off x="5063018" y="1032936"/>
            <a:ext cx="2624666" cy="2438400"/>
          </a:xfrm>
          <a:prstGeom prst="rect">
            <a:avLst/>
          </a:prstGeom>
          <a:solidFill>
            <a:schemeClr val="accent3">
              <a:lumMod val="85000"/>
            </a:schemeClr>
          </a:solidFill>
          <a:ln w="762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5" name="TextBox 4"/>
          <p:cNvSpPr txBox="1"/>
          <p:nvPr/>
        </p:nvSpPr>
        <p:spPr>
          <a:xfrm>
            <a:off x="7365952" y="3623736"/>
            <a:ext cx="761747" cy="523220"/>
          </a:xfrm>
          <a:prstGeom prst="rect">
            <a:avLst/>
          </a:prstGeom>
          <a:noFill/>
        </p:spPr>
        <p:txBody>
          <a:bodyPr wrap="none" rtlCol="0">
            <a:spAutoFit/>
          </a:bodyPr>
          <a:lstStyle/>
          <a:p>
            <a:r>
              <a:rPr lang="en-US" sz="2800">
                <a:solidFill>
                  <a:srgbClr val="000000"/>
                </a:solidFill>
              </a:rPr>
              <a:t>x=L</a:t>
            </a:r>
          </a:p>
        </p:txBody>
      </p:sp>
      <p:sp>
        <p:nvSpPr>
          <p:cNvPr id="6" name="TextBox 5"/>
          <p:cNvSpPr txBox="1"/>
          <p:nvPr/>
        </p:nvSpPr>
        <p:spPr>
          <a:xfrm>
            <a:off x="4131685" y="762003"/>
            <a:ext cx="833206" cy="523220"/>
          </a:xfrm>
          <a:prstGeom prst="rect">
            <a:avLst/>
          </a:prstGeom>
          <a:noFill/>
        </p:spPr>
        <p:txBody>
          <a:bodyPr wrap="none" rtlCol="0">
            <a:spAutoFit/>
          </a:bodyPr>
          <a:lstStyle/>
          <a:p>
            <a:r>
              <a:rPr lang="en-US" sz="2800">
                <a:solidFill>
                  <a:srgbClr val="000000"/>
                </a:solidFill>
              </a:rPr>
              <a:t>y=H</a:t>
            </a:r>
          </a:p>
        </p:txBody>
      </p:sp>
      <p:sp>
        <p:nvSpPr>
          <p:cNvPr id="7" name="TextBox 6"/>
          <p:cNvSpPr txBox="1"/>
          <p:nvPr/>
        </p:nvSpPr>
        <p:spPr>
          <a:xfrm>
            <a:off x="4216345" y="1964269"/>
            <a:ext cx="813394" cy="523220"/>
          </a:xfrm>
          <a:prstGeom prst="rect">
            <a:avLst/>
          </a:prstGeom>
          <a:noFill/>
        </p:spPr>
        <p:txBody>
          <a:bodyPr wrap="none" rtlCol="0">
            <a:spAutoFit/>
          </a:bodyPr>
          <a:lstStyle/>
          <a:p>
            <a:r>
              <a:rPr lang="en-US" sz="2800">
                <a:solidFill>
                  <a:srgbClr val="000000"/>
                </a:solidFill>
              </a:rPr>
              <a:t>T=0</a:t>
            </a:r>
          </a:p>
        </p:txBody>
      </p:sp>
      <p:cxnSp>
        <p:nvCxnSpPr>
          <p:cNvPr id="9" name="Straight Arrow Connector 8"/>
          <p:cNvCxnSpPr/>
          <p:nvPr/>
        </p:nvCxnSpPr>
        <p:spPr bwMode="auto">
          <a:xfrm>
            <a:off x="4995284" y="3572936"/>
            <a:ext cx="931334" cy="1588"/>
          </a:xfrm>
          <a:prstGeom prst="straightConnector1">
            <a:avLst/>
          </a:prstGeom>
          <a:noFill/>
          <a:ln w="127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rot="16200000">
            <a:off x="4504217" y="3098803"/>
            <a:ext cx="931334" cy="1588"/>
          </a:xfrm>
          <a:prstGeom prst="straightConnector1">
            <a:avLst/>
          </a:prstGeom>
          <a:noFill/>
          <a:ln w="12700" cap="flat" cmpd="sng" algn="ctr">
            <a:solidFill>
              <a:schemeClr val="tx1"/>
            </a:solidFill>
            <a:prstDash val="solid"/>
            <a:round/>
            <a:headEnd type="none" w="med" len="med"/>
            <a:tailEnd type="arrow"/>
          </a:ln>
          <a:effectLst/>
        </p:spPr>
      </p:cxnSp>
      <p:sp>
        <p:nvSpPr>
          <p:cNvPr id="11" name="TextBox 10"/>
          <p:cNvSpPr txBox="1"/>
          <p:nvPr/>
        </p:nvSpPr>
        <p:spPr>
          <a:xfrm>
            <a:off x="4233283" y="3200400"/>
            <a:ext cx="773594" cy="523220"/>
          </a:xfrm>
          <a:prstGeom prst="rect">
            <a:avLst/>
          </a:prstGeom>
          <a:noFill/>
        </p:spPr>
        <p:txBody>
          <a:bodyPr wrap="none" rtlCol="0">
            <a:spAutoFit/>
          </a:bodyPr>
          <a:lstStyle/>
          <a:p>
            <a:r>
              <a:rPr lang="en-US" sz="2800">
                <a:solidFill>
                  <a:srgbClr val="000000"/>
                </a:solidFill>
              </a:rPr>
              <a:t>y=0</a:t>
            </a:r>
          </a:p>
        </p:txBody>
      </p:sp>
      <p:sp>
        <p:nvSpPr>
          <p:cNvPr id="12" name="TextBox 11"/>
          <p:cNvSpPr txBox="1"/>
          <p:nvPr/>
        </p:nvSpPr>
        <p:spPr>
          <a:xfrm>
            <a:off x="4741286" y="3522138"/>
            <a:ext cx="773594" cy="523220"/>
          </a:xfrm>
          <a:prstGeom prst="rect">
            <a:avLst/>
          </a:prstGeom>
          <a:noFill/>
        </p:spPr>
        <p:txBody>
          <a:bodyPr wrap="none" rtlCol="0">
            <a:spAutoFit/>
          </a:bodyPr>
          <a:lstStyle/>
          <a:p>
            <a:r>
              <a:rPr lang="en-US" sz="2800">
                <a:solidFill>
                  <a:srgbClr val="000000"/>
                </a:solidFill>
              </a:rPr>
              <a:t>x=0</a:t>
            </a:r>
          </a:p>
        </p:txBody>
      </p:sp>
      <p:sp>
        <p:nvSpPr>
          <p:cNvPr id="13" name="TextBox 12"/>
          <p:cNvSpPr txBox="1"/>
          <p:nvPr/>
        </p:nvSpPr>
        <p:spPr>
          <a:xfrm>
            <a:off x="6062085" y="3589865"/>
            <a:ext cx="813394" cy="523220"/>
          </a:xfrm>
          <a:prstGeom prst="rect">
            <a:avLst/>
          </a:prstGeom>
          <a:noFill/>
        </p:spPr>
        <p:txBody>
          <a:bodyPr wrap="none" rtlCol="0">
            <a:spAutoFit/>
          </a:bodyPr>
          <a:lstStyle/>
          <a:p>
            <a:r>
              <a:rPr lang="en-US" sz="2800">
                <a:solidFill>
                  <a:srgbClr val="000000"/>
                </a:solidFill>
              </a:rPr>
              <a:t>T=0</a:t>
            </a:r>
          </a:p>
        </p:txBody>
      </p:sp>
      <p:sp>
        <p:nvSpPr>
          <p:cNvPr id="15" name="TextBox 14"/>
          <p:cNvSpPr txBox="1"/>
          <p:nvPr/>
        </p:nvSpPr>
        <p:spPr>
          <a:xfrm>
            <a:off x="7873954" y="2032002"/>
            <a:ext cx="1132141" cy="523220"/>
          </a:xfrm>
          <a:prstGeom prst="rect">
            <a:avLst/>
          </a:prstGeom>
          <a:noFill/>
        </p:spPr>
        <p:txBody>
          <a:bodyPr wrap="none" rtlCol="0">
            <a:spAutoFit/>
          </a:bodyPr>
          <a:lstStyle/>
          <a:p>
            <a:r>
              <a:rPr lang="en-US" sz="2800">
                <a:solidFill>
                  <a:srgbClr val="000000"/>
                </a:solidFill>
              </a:rPr>
              <a:t>T=t(y)</a:t>
            </a:r>
          </a:p>
        </p:txBody>
      </p:sp>
      <p:cxnSp>
        <p:nvCxnSpPr>
          <p:cNvPr id="17" name="Straight Connector 16"/>
          <p:cNvCxnSpPr/>
          <p:nvPr/>
        </p:nvCxnSpPr>
        <p:spPr bwMode="auto">
          <a:xfrm rot="5400000">
            <a:off x="7535285" y="3471340"/>
            <a:ext cx="270933" cy="1588"/>
          </a:xfrm>
          <a:prstGeom prst="line">
            <a:avLst/>
          </a:prstGeom>
          <a:noFill/>
          <a:ln w="12700" cap="flat" cmpd="sng" algn="ctr">
            <a:solidFill>
              <a:schemeClr val="tx1"/>
            </a:solidFill>
            <a:prstDash val="solid"/>
            <a:round/>
            <a:headEnd type="none" w="med" len="med"/>
            <a:tailEnd type="none"/>
          </a:ln>
          <a:effectLst/>
        </p:spPr>
      </p:cxnSp>
      <p:cxnSp>
        <p:nvCxnSpPr>
          <p:cNvPr id="18" name="Straight Connector 17"/>
          <p:cNvCxnSpPr/>
          <p:nvPr/>
        </p:nvCxnSpPr>
        <p:spPr bwMode="auto">
          <a:xfrm>
            <a:off x="4893685" y="1016002"/>
            <a:ext cx="270933" cy="1588"/>
          </a:xfrm>
          <a:prstGeom prst="line">
            <a:avLst/>
          </a:prstGeom>
          <a:noFill/>
          <a:ln w="12700" cap="flat" cmpd="sng" algn="ctr">
            <a:solidFill>
              <a:schemeClr val="tx1"/>
            </a:solidFill>
            <a:prstDash val="solid"/>
            <a:round/>
            <a:headEnd type="none" w="med" len="med"/>
            <a:tailEnd type="none"/>
          </a:ln>
          <a:effectLst/>
        </p:spPr>
      </p:cxnSp>
      <p:cxnSp>
        <p:nvCxnSpPr>
          <p:cNvPr id="19" name="Straight Connector 18"/>
          <p:cNvCxnSpPr/>
          <p:nvPr/>
        </p:nvCxnSpPr>
        <p:spPr bwMode="auto">
          <a:xfrm rot="5400000">
            <a:off x="4944485" y="3505203"/>
            <a:ext cx="270933" cy="1588"/>
          </a:xfrm>
          <a:prstGeom prst="line">
            <a:avLst/>
          </a:prstGeom>
          <a:noFill/>
          <a:ln w="12700" cap="flat" cmpd="sng" algn="ctr">
            <a:solidFill>
              <a:schemeClr val="tx1"/>
            </a:solidFill>
            <a:prstDash val="solid"/>
            <a:round/>
            <a:headEnd type="none" w="med" len="med"/>
            <a:tailEnd type="none"/>
          </a:ln>
          <a:effectLst/>
        </p:spPr>
      </p:cxnSp>
      <p:cxnSp>
        <p:nvCxnSpPr>
          <p:cNvPr id="20" name="Straight Connector 19"/>
          <p:cNvCxnSpPr/>
          <p:nvPr/>
        </p:nvCxnSpPr>
        <p:spPr bwMode="auto">
          <a:xfrm>
            <a:off x="4910619" y="3488270"/>
            <a:ext cx="270933" cy="1588"/>
          </a:xfrm>
          <a:prstGeom prst="line">
            <a:avLst/>
          </a:prstGeom>
          <a:noFill/>
          <a:ln w="12700" cap="flat" cmpd="sng" algn="ctr">
            <a:solidFill>
              <a:schemeClr val="tx1"/>
            </a:solidFill>
            <a:prstDash val="solid"/>
            <a:round/>
            <a:headEnd type="none" w="med" len="med"/>
            <a:tailEnd type="none"/>
          </a:ln>
          <a:effectLst/>
        </p:spPr>
      </p:cxnSp>
      <p:sp>
        <p:nvSpPr>
          <p:cNvPr id="21" name="TextBox 20"/>
          <p:cNvSpPr txBox="1"/>
          <p:nvPr/>
        </p:nvSpPr>
        <p:spPr>
          <a:xfrm>
            <a:off x="67672" y="3556015"/>
            <a:ext cx="4083169" cy="3108544"/>
          </a:xfrm>
          <a:prstGeom prst="rect">
            <a:avLst/>
          </a:prstGeom>
          <a:noFill/>
        </p:spPr>
        <p:txBody>
          <a:bodyPr wrap="none" rtlCol="0">
            <a:spAutoFit/>
          </a:bodyPr>
          <a:lstStyle/>
          <a:p>
            <a:r>
              <a:rPr lang="en-US" sz="2800">
                <a:solidFill>
                  <a:srgbClr val="000000"/>
                </a:solidFill>
              </a:rPr>
              <a:t/>
            </a:r>
            <a:br>
              <a:rPr lang="en-US" sz="2800">
                <a:solidFill>
                  <a:srgbClr val="000000"/>
                </a:solidFill>
              </a:rPr>
            </a:br>
            <a:endParaRPr lang="en-US" sz="2800">
              <a:solidFill>
                <a:srgbClr val="D9D9D9"/>
              </a:solidFill>
            </a:endParaRPr>
          </a:p>
          <a:p>
            <a:pPr marL="514350" indent="-514350">
              <a:buFontTx/>
              <a:buAutoNum type="alphaUcParenR"/>
            </a:pPr>
            <a:r>
              <a:rPr lang="en-US" sz="2800">
                <a:solidFill>
                  <a:srgbClr val="D9D9D9"/>
                </a:solidFill>
              </a:rPr>
              <a:t>i) k=n π/H,    ii) A=-B</a:t>
            </a:r>
          </a:p>
          <a:p>
            <a:pPr marL="514350" indent="-514350">
              <a:buFontTx/>
              <a:buAutoNum type="alphaUcParenR"/>
            </a:pPr>
            <a:r>
              <a:rPr lang="en-US" sz="2800">
                <a:solidFill>
                  <a:srgbClr val="D9D9D9"/>
                </a:solidFill>
              </a:rPr>
              <a:t>i) k=n π/L,    ii)  D=0</a:t>
            </a:r>
          </a:p>
          <a:p>
            <a:pPr marL="514350" indent="-514350">
              <a:buFontTx/>
              <a:buAutoNum type="alphaUcParenR"/>
            </a:pPr>
            <a:r>
              <a:rPr lang="en-US" sz="2800">
                <a:solidFill>
                  <a:srgbClr val="FFFFFF">
                    <a:lumMod val="85000"/>
                  </a:srgbClr>
                </a:solidFill>
              </a:rPr>
              <a:t>i) A=-B,    ii)  k=n π/H</a:t>
            </a:r>
          </a:p>
          <a:p>
            <a:pPr marL="514350" indent="-514350">
              <a:buFontTx/>
              <a:buAutoNum type="alphaUcParenR"/>
            </a:pPr>
            <a:r>
              <a:rPr lang="en-US" sz="2800">
                <a:solidFill>
                  <a:srgbClr val="000000"/>
                </a:solidFill>
              </a:rPr>
              <a:t>i) </a:t>
            </a:r>
            <a:r>
              <a:rPr lang="en-US" sz="2800" strike="sngStrike">
                <a:solidFill>
                  <a:srgbClr val="000000"/>
                </a:solidFill>
              </a:rPr>
              <a:t>D=0</a:t>
            </a:r>
            <a:r>
              <a:rPr lang="en-US" sz="2800">
                <a:solidFill>
                  <a:srgbClr val="000000"/>
                </a:solidFill>
              </a:rPr>
              <a:t>,      ii</a:t>
            </a:r>
            <a:r>
              <a:rPr lang="en-US" sz="2800" strike="sngStrike">
                <a:solidFill>
                  <a:srgbClr val="000000"/>
                </a:solidFill>
              </a:rPr>
              <a:t>)  k=n π/L</a:t>
            </a:r>
          </a:p>
          <a:p>
            <a:pPr marL="514350" indent="-514350"/>
            <a:r>
              <a:rPr lang="en-US" sz="2800">
                <a:solidFill>
                  <a:srgbClr val="000000"/>
                </a:solidFill>
              </a:rPr>
              <a:t>E) Something else!!</a:t>
            </a:r>
          </a:p>
        </p:txBody>
      </p:sp>
      <p:sp>
        <p:nvSpPr>
          <p:cNvPr id="23" name="TextBox 22"/>
          <p:cNvSpPr txBox="1"/>
          <p:nvPr/>
        </p:nvSpPr>
        <p:spPr>
          <a:xfrm>
            <a:off x="338667" y="33872"/>
            <a:ext cx="8694114" cy="523220"/>
          </a:xfrm>
          <a:prstGeom prst="rect">
            <a:avLst/>
          </a:prstGeom>
          <a:noFill/>
        </p:spPr>
        <p:txBody>
          <a:bodyPr wrap="none" rtlCol="0">
            <a:spAutoFit/>
          </a:bodyPr>
          <a:lstStyle/>
          <a:p>
            <a:r>
              <a:rPr lang="en-US" sz="2800">
                <a:solidFill>
                  <a:srgbClr val="000000"/>
                </a:solidFill>
              </a:rPr>
              <a:t>Trial solution:  T(x,y)=(Ae</a:t>
            </a:r>
            <a:r>
              <a:rPr lang="en-US" sz="2800" baseline="30000">
                <a:solidFill>
                  <a:srgbClr val="000000"/>
                </a:solidFill>
              </a:rPr>
              <a:t>kx</a:t>
            </a:r>
            <a:r>
              <a:rPr lang="en-US" sz="2800">
                <a:solidFill>
                  <a:srgbClr val="000000"/>
                </a:solidFill>
              </a:rPr>
              <a:t>+Be</a:t>
            </a:r>
            <a:r>
              <a:rPr lang="en-US" sz="2800" baseline="30000">
                <a:solidFill>
                  <a:srgbClr val="000000"/>
                </a:solidFill>
              </a:rPr>
              <a:t>-kx</a:t>
            </a:r>
            <a:r>
              <a:rPr lang="en-US" sz="2800">
                <a:solidFill>
                  <a:srgbClr val="000000"/>
                </a:solidFill>
              </a:rPr>
              <a:t>)(Ccos(ky)+Dsin(ky))</a:t>
            </a:r>
          </a:p>
        </p:txBody>
      </p:sp>
      <p:sp>
        <p:nvSpPr>
          <p:cNvPr id="24" name="TextBox 23"/>
          <p:cNvSpPr txBox="1"/>
          <p:nvPr/>
        </p:nvSpPr>
        <p:spPr>
          <a:xfrm>
            <a:off x="1" y="1253074"/>
            <a:ext cx="4470400" cy="1815882"/>
          </a:xfrm>
          <a:prstGeom prst="rect">
            <a:avLst/>
          </a:prstGeom>
          <a:noFill/>
        </p:spPr>
        <p:txBody>
          <a:bodyPr wrap="square" rtlCol="0">
            <a:spAutoFit/>
          </a:bodyPr>
          <a:lstStyle/>
          <a:p>
            <a:r>
              <a:rPr lang="en-US" sz="2800">
                <a:solidFill>
                  <a:srgbClr val="000000"/>
                </a:solidFill>
              </a:rPr>
              <a:t>Applying the boundary condition T=0 at</a:t>
            </a:r>
          </a:p>
          <a:p>
            <a:r>
              <a:rPr lang="en-US" sz="2800">
                <a:solidFill>
                  <a:srgbClr val="000000"/>
                </a:solidFill>
              </a:rPr>
              <a:t> i) y=0 and ii) y=H gives</a:t>
            </a:r>
            <a:br>
              <a:rPr lang="en-US" sz="2800">
                <a:solidFill>
                  <a:srgbClr val="000000"/>
                </a:solidFill>
              </a:rPr>
            </a:br>
            <a:r>
              <a:rPr lang="en-US" sz="2800">
                <a:solidFill>
                  <a:srgbClr val="000000"/>
                </a:solidFill>
              </a:rPr>
              <a:t> (in order!)</a:t>
            </a:r>
          </a:p>
        </p:txBody>
      </p:sp>
      <p:sp>
        <p:nvSpPr>
          <p:cNvPr id="25" name="TextBox 24"/>
          <p:cNvSpPr txBox="1"/>
          <p:nvPr/>
        </p:nvSpPr>
        <p:spPr>
          <a:xfrm>
            <a:off x="5977418" y="575734"/>
            <a:ext cx="813394" cy="523220"/>
          </a:xfrm>
          <a:prstGeom prst="rect">
            <a:avLst/>
          </a:prstGeom>
          <a:noFill/>
        </p:spPr>
        <p:txBody>
          <a:bodyPr wrap="none" rtlCol="0">
            <a:spAutoFit/>
          </a:bodyPr>
          <a:lstStyle/>
          <a:p>
            <a:r>
              <a:rPr lang="en-US" sz="2800">
                <a:solidFill>
                  <a:srgbClr val="000000"/>
                </a:solidFill>
              </a:rPr>
              <a:t>T=0</a:t>
            </a:r>
          </a:p>
        </p:txBody>
      </p:sp>
      <p:graphicFrame>
        <p:nvGraphicFramePr>
          <p:cNvPr id="26" name="Object 25"/>
          <p:cNvGraphicFramePr>
            <a:graphicFrameLocks noChangeAspect="1"/>
          </p:cNvGraphicFramePr>
          <p:nvPr/>
        </p:nvGraphicFramePr>
        <p:xfrm>
          <a:off x="5427615" y="1998154"/>
          <a:ext cx="2029353" cy="499533"/>
        </p:xfrm>
        <a:graphic>
          <a:graphicData uri="http://schemas.openxmlformats.org/presentationml/2006/ole">
            <mc:AlternateContent xmlns:mc="http://schemas.openxmlformats.org/markup-compatibility/2006">
              <mc:Choice xmlns:v="urn:schemas-microsoft-com:vml" Requires="v">
                <p:oleObj spid="_x0000_s73736" name="Equation" r:id="rId4" imgW="825500" imgH="203200" progId="Equation.3">
                  <p:embed/>
                </p:oleObj>
              </mc:Choice>
              <mc:Fallback>
                <p:oleObj name="Equation" r:id="rId4" imgW="8255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7615" y="1998154"/>
                        <a:ext cx="2029353" cy="4995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5300133" y="5706540"/>
            <a:ext cx="3325675" cy="523220"/>
          </a:xfrm>
          <a:prstGeom prst="rect">
            <a:avLst/>
          </a:prstGeom>
          <a:noFill/>
        </p:spPr>
        <p:txBody>
          <a:bodyPr wrap="none" rtlCol="0">
            <a:spAutoFit/>
          </a:bodyPr>
          <a:lstStyle/>
          <a:p>
            <a:r>
              <a:rPr lang="en-US" sz="2800">
                <a:solidFill>
                  <a:srgbClr val="000000"/>
                </a:solidFill>
              </a:rPr>
              <a:t>i) C=0   ii) k  = nπ/H</a:t>
            </a:r>
          </a:p>
        </p:txBody>
      </p:sp>
      <p:cxnSp>
        <p:nvCxnSpPr>
          <p:cNvPr id="29" name="Straight Arrow Connector 28"/>
          <p:cNvCxnSpPr/>
          <p:nvPr/>
        </p:nvCxnSpPr>
        <p:spPr bwMode="auto">
          <a:xfrm flipV="1">
            <a:off x="3454400" y="6131454"/>
            <a:ext cx="1710267" cy="286279"/>
          </a:xfrm>
          <a:prstGeom prst="straightConnector1">
            <a:avLst/>
          </a:prstGeom>
          <a:noFill/>
          <a:ln w="63500" cap="flat" cmpd="sng" algn="ctr">
            <a:solidFill>
              <a:schemeClr val="tx1"/>
            </a:solidFill>
            <a:prstDash val="solid"/>
            <a:round/>
            <a:headEnd type="none" w="med" len="med"/>
            <a:tailEnd type="arrow"/>
          </a:ln>
          <a:effec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77</a:t>
            </a:fld>
            <a:endParaRPr lang="en-US">
              <a:solidFill>
                <a:srgbClr val="000000"/>
              </a:solidFill>
            </a:endParaRPr>
          </a:p>
        </p:txBody>
      </p:sp>
      <p:sp>
        <p:nvSpPr>
          <p:cNvPr id="4" name="Rectangle 3"/>
          <p:cNvSpPr/>
          <p:nvPr/>
        </p:nvSpPr>
        <p:spPr bwMode="auto">
          <a:xfrm>
            <a:off x="5063018" y="1032936"/>
            <a:ext cx="2624666" cy="2438400"/>
          </a:xfrm>
          <a:prstGeom prst="rect">
            <a:avLst/>
          </a:prstGeom>
          <a:solidFill>
            <a:schemeClr val="accent3">
              <a:lumMod val="85000"/>
            </a:schemeClr>
          </a:solidFill>
          <a:ln w="762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5" name="TextBox 4"/>
          <p:cNvSpPr txBox="1"/>
          <p:nvPr/>
        </p:nvSpPr>
        <p:spPr>
          <a:xfrm>
            <a:off x="7365952" y="3623736"/>
            <a:ext cx="761747" cy="523220"/>
          </a:xfrm>
          <a:prstGeom prst="rect">
            <a:avLst/>
          </a:prstGeom>
          <a:noFill/>
        </p:spPr>
        <p:txBody>
          <a:bodyPr wrap="none" rtlCol="0">
            <a:spAutoFit/>
          </a:bodyPr>
          <a:lstStyle/>
          <a:p>
            <a:r>
              <a:rPr lang="en-US" sz="2800">
                <a:solidFill>
                  <a:srgbClr val="000000"/>
                </a:solidFill>
              </a:rPr>
              <a:t>x=L</a:t>
            </a:r>
          </a:p>
        </p:txBody>
      </p:sp>
      <p:sp>
        <p:nvSpPr>
          <p:cNvPr id="6" name="TextBox 5"/>
          <p:cNvSpPr txBox="1"/>
          <p:nvPr/>
        </p:nvSpPr>
        <p:spPr>
          <a:xfrm>
            <a:off x="4131685" y="762003"/>
            <a:ext cx="833206" cy="523220"/>
          </a:xfrm>
          <a:prstGeom prst="rect">
            <a:avLst/>
          </a:prstGeom>
          <a:noFill/>
        </p:spPr>
        <p:txBody>
          <a:bodyPr wrap="none" rtlCol="0">
            <a:spAutoFit/>
          </a:bodyPr>
          <a:lstStyle/>
          <a:p>
            <a:r>
              <a:rPr lang="en-US" sz="2800">
                <a:solidFill>
                  <a:srgbClr val="000000"/>
                </a:solidFill>
              </a:rPr>
              <a:t>y=H</a:t>
            </a:r>
          </a:p>
        </p:txBody>
      </p:sp>
      <p:sp>
        <p:nvSpPr>
          <p:cNvPr id="7" name="TextBox 6"/>
          <p:cNvSpPr txBox="1"/>
          <p:nvPr/>
        </p:nvSpPr>
        <p:spPr>
          <a:xfrm>
            <a:off x="4216345" y="1964269"/>
            <a:ext cx="813394" cy="523220"/>
          </a:xfrm>
          <a:prstGeom prst="rect">
            <a:avLst/>
          </a:prstGeom>
          <a:noFill/>
        </p:spPr>
        <p:txBody>
          <a:bodyPr wrap="none" rtlCol="0">
            <a:spAutoFit/>
          </a:bodyPr>
          <a:lstStyle/>
          <a:p>
            <a:r>
              <a:rPr lang="en-US" sz="2800">
                <a:solidFill>
                  <a:srgbClr val="000000"/>
                </a:solidFill>
              </a:rPr>
              <a:t>T=0</a:t>
            </a:r>
          </a:p>
        </p:txBody>
      </p:sp>
      <p:cxnSp>
        <p:nvCxnSpPr>
          <p:cNvPr id="9" name="Straight Arrow Connector 8"/>
          <p:cNvCxnSpPr/>
          <p:nvPr/>
        </p:nvCxnSpPr>
        <p:spPr bwMode="auto">
          <a:xfrm>
            <a:off x="4995284" y="3572936"/>
            <a:ext cx="931334" cy="1588"/>
          </a:xfrm>
          <a:prstGeom prst="straightConnector1">
            <a:avLst/>
          </a:prstGeom>
          <a:noFill/>
          <a:ln w="127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rot="16200000">
            <a:off x="4504217" y="3098803"/>
            <a:ext cx="931334" cy="1588"/>
          </a:xfrm>
          <a:prstGeom prst="straightConnector1">
            <a:avLst/>
          </a:prstGeom>
          <a:noFill/>
          <a:ln w="12700" cap="flat" cmpd="sng" algn="ctr">
            <a:solidFill>
              <a:schemeClr val="tx1"/>
            </a:solidFill>
            <a:prstDash val="solid"/>
            <a:round/>
            <a:headEnd type="none" w="med" len="med"/>
            <a:tailEnd type="arrow"/>
          </a:ln>
          <a:effectLst/>
        </p:spPr>
      </p:cxnSp>
      <p:sp>
        <p:nvSpPr>
          <p:cNvPr id="11" name="TextBox 10"/>
          <p:cNvSpPr txBox="1"/>
          <p:nvPr/>
        </p:nvSpPr>
        <p:spPr>
          <a:xfrm>
            <a:off x="4233283" y="3200400"/>
            <a:ext cx="773594" cy="523220"/>
          </a:xfrm>
          <a:prstGeom prst="rect">
            <a:avLst/>
          </a:prstGeom>
          <a:noFill/>
        </p:spPr>
        <p:txBody>
          <a:bodyPr wrap="none" rtlCol="0">
            <a:spAutoFit/>
          </a:bodyPr>
          <a:lstStyle/>
          <a:p>
            <a:r>
              <a:rPr lang="en-US" sz="2800">
                <a:solidFill>
                  <a:srgbClr val="000000"/>
                </a:solidFill>
              </a:rPr>
              <a:t>y=0</a:t>
            </a:r>
          </a:p>
        </p:txBody>
      </p:sp>
      <p:sp>
        <p:nvSpPr>
          <p:cNvPr id="12" name="TextBox 11"/>
          <p:cNvSpPr txBox="1"/>
          <p:nvPr/>
        </p:nvSpPr>
        <p:spPr>
          <a:xfrm>
            <a:off x="4741286" y="3522138"/>
            <a:ext cx="773594" cy="523220"/>
          </a:xfrm>
          <a:prstGeom prst="rect">
            <a:avLst/>
          </a:prstGeom>
          <a:noFill/>
        </p:spPr>
        <p:txBody>
          <a:bodyPr wrap="none" rtlCol="0">
            <a:spAutoFit/>
          </a:bodyPr>
          <a:lstStyle/>
          <a:p>
            <a:r>
              <a:rPr lang="en-US" sz="2800">
                <a:solidFill>
                  <a:srgbClr val="000000"/>
                </a:solidFill>
              </a:rPr>
              <a:t>x=0</a:t>
            </a:r>
          </a:p>
        </p:txBody>
      </p:sp>
      <p:sp>
        <p:nvSpPr>
          <p:cNvPr id="13" name="TextBox 12"/>
          <p:cNvSpPr txBox="1"/>
          <p:nvPr/>
        </p:nvSpPr>
        <p:spPr>
          <a:xfrm>
            <a:off x="6062085" y="3589865"/>
            <a:ext cx="813394" cy="523220"/>
          </a:xfrm>
          <a:prstGeom prst="rect">
            <a:avLst/>
          </a:prstGeom>
          <a:noFill/>
        </p:spPr>
        <p:txBody>
          <a:bodyPr wrap="none" rtlCol="0">
            <a:spAutoFit/>
          </a:bodyPr>
          <a:lstStyle/>
          <a:p>
            <a:r>
              <a:rPr lang="en-US" sz="2800">
                <a:solidFill>
                  <a:srgbClr val="000000"/>
                </a:solidFill>
              </a:rPr>
              <a:t>T=0</a:t>
            </a:r>
          </a:p>
        </p:txBody>
      </p:sp>
      <p:sp>
        <p:nvSpPr>
          <p:cNvPr id="15" name="TextBox 14"/>
          <p:cNvSpPr txBox="1"/>
          <p:nvPr/>
        </p:nvSpPr>
        <p:spPr>
          <a:xfrm>
            <a:off x="7873954" y="2032002"/>
            <a:ext cx="1132141" cy="523220"/>
          </a:xfrm>
          <a:prstGeom prst="rect">
            <a:avLst/>
          </a:prstGeom>
          <a:noFill/>
        </p:spPr>
        <p:txBody>
          <a:bodyPr wrap="none" rtlCol="0">
            <a:spAutoFit/>
          </a:bodyPr>
          <a:lstStyle/>
          <a:p>
            <a:r>
              <a:rPr lang="en-US" sz="2800">
                <a:solidFill>
                  <a:srgbClr val="000000"/>
                </a:solidFill>
              </a:rPr>
              <a:t>T=t(y)</a:t>
            </a:r>
          </a:p>
        </p:txBody>
      </p:sp>
      <p:cxnSp>
        <p:nvCxnSpPr>
          <p:cNvPr id="17" name="Straight Connector 16"/>
          <p:cNvCxnSpPr/>
          <p:nvPr/>
        </p:nvCxnSpPr>
        <p:spPr bwMode="auto">
          <a:xfrm rot="5400000">
            <a:off x="7535285" y="3471340"/>
            <a:ext cx="270933" cy="1588"/>
          </a:xfrm>
          <a:prstGeom prst="line">
            <a:avLst/>
          </a:prstGeom>
          <a:noFill/>
          <a:ln w="12700" cap="flat" cmpd="sng" algn="ctr">
            <a:solidFill>
              <a:schemeClr val="tx1"/>
            </a:solidFill>
            <a:prstDash val="solid"/>
            <a:round/>
            <a:headEnd type="none" w="med" len="med"/>
            <a:tailEnd type="none"/>
          </a:ln>
          <a:effectLst/>
        </p:spPr>
      </p:cxnSp>
      <p:cxnSp>
        <p:nvCxnSpPr>
          <p:cNvPr id="18" name="Straight Connector 17"/>
          <p:cNvCxnSpPr/>
          <p:nvPr/>
        </p:nvCxnSpPr>
        <p:spPr bwMode="auto">
          <a:xfrm>
            <a:off x="4893685" y="1016002"/>
            <a:ext cx="270933" cy="1588"/>
          </a:xfrm>
          <a:prstGeom prst="line">
            <a:avLst/>
          </a:prstGeom>
          <a:noFill/>
          <a:ln w="12700" cap="flat" cmpd="sng" algn="ctr">
            <a:solidFill>
              <a:schemeClr val="tx1"/>
            </a:solidFill>
            <a:prstDash val="solid"/>
            <a:round/>
            <a:headEnd type="none" w="med" len="med"/>
            <a:tailEnd type="none"/>
          </a:ln>
          <a:effectLst/>
        </p:spPr>
      </p:cxnSp>
      <p:cxnSp>
        <p:nvCxnSpPr>
          <p:cNvPr id="19" name="Straight Connector 18"/>
          <p:cNvCxnSpPr/>
          <p:nvPr/>
        </p:nvCxnSpPr>
        <p:spPr bwMode="auto">
          <a:xfrm rot="5400000">
            <a:off x="4944485" y="3505203"/>
            <a:ext cx="270933" cy="1588"/>
          </a:xfrm>
          <a:prstGeom prst="line">
            <a:avLst/>
          </a:prstGeom>
          <a:noFill/>
          <a:ln w="12700" cap="flat" cmpd="sng" algn="ctr">
            <a:solidFill>
              <a:schemeClr val="tx1"/>
            </a:solidFill>
            <a:prstDash val="solid"/>
            <a:round/>
            <a:headEnd type="none" w="med" len="med"/>
            <a:tailEnd type="none"/>
          </a:ln>
          <a:effectLst/>
        </p:spPr>
      </p:cxnSp>
      <p:cxnSp>
        <p:nvCxnSpPr>
          <p:cNvPr id="20" name="Straight Connector 19"/>
          <p:cNvCxnSpPr/>
          <p:nvPr/>
        </p:nvCxnSpPr>
        <p:spPr bwMode="auto">
          <a:xfrm>
            <a:off x="4910619" y="3488270"/>
            <a:ext cx="270933" cy="1588"/>
          </a:xfrm>
          <a:prstGeom prst="line">
            <a:avLst/>
          </a:prstGeom>
          <a:noFill/>
          <a:ln w="12700" cap="flat" cmpd="sng" algn="ctr">
            <a:solidFill>
              <a:schemeClr val="tx1"/>
            </a:solidFill>
            <a:prstDash val="solid"/>
            <a:round/>
            <a:headEnd type="none" w="med" len="med"/>
            <a:tailEnd type="none"/>
          </a:ln>
          <a:effectLst/>
        </p:spPr>
      </p:cxnSp>
      <p:sp>
        <p:nvSpPr>
          <p:cNvPr id="21" name="TextBox 20"/>
          <p:cNvSpPr txBox="1"/>
          <p:nvPr/>
        </p:nvSpPr>
        <p:spPr>
          <a:xfrm>
            <a:off x="67672" y="3556015"/>
            <a:ext cx="4083169" cy="3108544"/>
          </a:xfrm>
          <a:prstGeom prst="rect">
            <a:avLst/>
          </a:prstGeom>
          <a:noFill/>
        </p:spPr>
        <p:txBody>
          <a:bodyPr wrap="none" rtlCol="0">
            <a:spAutoFit/>
          </a:bodyPr>
          <a:lstStyle/>
          <a:p>
            <a:r>
              <a:rPr lang="en-US" sz="2800" dirty="0">
                <a:solidFill>
                  <a:srgbClr val="000000"/>
                </a:solidFill>
              </a:rPr>
              <a:t/>
            </a:r>
            <a:br>
              <a:rPr lang="en-US" sz="2800" dirty="0">
                <a:solidFill>
                  <a:srgbClr val="000000"/>
                </a:solidFill>
              </a:rPr>
            </a:br>
            <a:endParaRPr lang="en-US" sz="2800" dirty="0">
              <a:solidFill>
                <a:srgbClr val="000000"/>
              </a:solidFill>
            </a:endParaRPr>
          </a:p>
          <a:p>
            <a:pPr marL="514350" indent="-514350">
              <a:buFontTx/>
              <a:buAutoNum type="alphaUcParenR"/>
            </a:pPr>
            <a:r>
              <a:rPr lang="en-US" sz="2800" dirty="0" err="1">
                <a:solidFill>
                  <a:srgbClr val="000000"/>
                </a:solidFill>
              </a:rPr>
              <a:t>i</a:t>
            </a:r>
            <a:r>
              <a:rPr lang="en-US" sz="2800" dirty="0">
                <a:solidFill>
                  <a:srgbClr val="000000"/>
                </a:solidFill>
              </a:rPr>
              <a:t>) </a:t>
            </a:r>
            <a:r>
              <a:rPr lang="en-US" sz="2800" dirty="0" smtClean="0">
                <a:solidFill>
                  <a:srgbClr val="000000"/>
                </a:solidFill>
              </a:rPr>
              <a:t>A=-B,    </a:t>
            </a:r>
            <a:r>
              <a:rPr lang="en-US" sz="2800" dirty="0">
                <a:solidFill>
                  <a:srgbClr val="000000"/>
                </a:solidFill>
              </a:rPr>
              <a:t>ii) k=n π/H</a:t>
            </a:r>
          </a:p>
          <a:p>
            <a:pPr marL="514350" indent="-514350">
              <a:buFontTx/>
              <a:buAutoNum type="alphaUcParenR"/>
            </a:pPr>
            <a:r>
              <a:rPr lang="en-US" sz="2800" dirty="0" err="1" smtClean="0">
                <a:solidFill>
                  <a:srgbClr val="000000"/>
                </a:solidFill>
              </a:rPr>
              <a:t>i</a:t>
            </a:r>
            <a:r>
              <a:rPr lang="en-US" sz="2800" dirty="0">
                <a:solidFill>
                  <a:srgbClr val="000000"/>
                </a:solidFill>
              </a:rPr>
              <a:t>) </a:t>
            </a:r>
            <a:r>
              <a:rPr lang="en-US" sz="2800" dirty="0" smtClean="0">
                <a:solidFill>
                  <a:srgbClr val="000000"/>
                </a:solidFill>
              </a:rPr>
              <a:t>D=0,    </a:t>
            </a:r>
            <a:r>
              <a:rPr lang="en-US" sz="2800" dirty="0">
                <a:solidFill>
                  <a:srgbClr val="000000"/>
                </a:solidFill>
              </a:rPr>
              <a:t>ii) k=n π/H</a:t>
            </a:r>
          </a:p>
          <a:p>
            <a:pPr marL="514350" indent="-514350">
              <a:buFontTx/>
              <a:buAutoNum type="alphaUcParenR"/>
            </a:pPr>
            <a:r>
              <a:rPr lang="en-US" sz="2800" dirty="0" err="1" smtClean="0">
                <a:solidFill>
                  <a:srgbClr val="000000"/>
                </a:solidFill>
              </a:rPr>
              <a:t>i</a:t>
            </a:r>
            <a:r>
              <a:rPr lang="en-US" sz="2800" dirty="0">
                <a:solidFill>
                  <a:srgbClr val="000000"/>
                </a:solidFill>
              </a:rPr>
              <a:t>) </a:t>
            </a:r>
            <a:r>
              <a:rPr lang="en-US" sz="2800" dirty="0" smtClean="0">
                <a:solidFill>
                  <a:srgbClr val="000000"/>
                </a:solidFill>
              </a:rPr>
              <a:t>C=0,    </a:t>
            </a:r>
            <a:r>
              <a:rPr lang="en-US" sz="2800" dirty="0">
                <a:solidFill>
                  <a:srgbClr val="000000"/>
                </a:solidFill>
              </a:rPr>
              <a:t>ii)  k=n π</a:t>
            </a:r>
            <a:r>
              <a:rPr lang="en-US" sz="2800" dirty="0" smtClean="0">
                <a:solidFill>
                  <a:srgbClr val="000000"/>
                </a:solidFill>
              </a:rPr>
              <a:t>/H</a:t>
            </a:r>
            <a:endParaRPr lang="en-US" sz="2800" dirty="0">
              <a:solidFill>
                <a:srgbClr val="000000"/>
              </a:solidFill>
            </a:endParaRPr>
          </a:p>
          <a:p>
            <a:pPr marL="514350" indent="-514350">
              <a:buFontTx/>
              <a:buAutoNum type="alphaUcParenR"/>
            </a:pPr>
            <a:r>
              <a:rPr lang="en-US" sz="2800" dirty="0" err="1">
                <a:solidFill>
                  <a:srgbClr val="000000"/>
                </a:solidFill>
              </a:rPr>
              <a:t>i</a:t>
            </a:r>
            <a:r>
              <a:rPr lang="en-US" sz="2800" dirty="0">
                <a:solidFill>
                  <a:srgbClr val="000000"/>
                </a:solidFill>
              </a:rPr>
              <a:t>) </a:t>
            </a:r>
            <a:r>
              <a:rPr lang="en-US" sz="2800" dirty="0" smtClean="0">
                <a:solidFill>
                  <a:srgbClr val="000000"/>
                </a:solidFill>
              </a:rPr>
              <a:t>C=</a:t>
            </a:r>
            <a:r>
              <a:rPr lang="en-US" sz="2800" dirty="0">
                <a:solidFill>
                  <a:srgbClr val="000000"/>
                </a:solidFill>
              </a:rPr>
              <a:t>0,      ii)  k=n π/L</a:t>
            </a:r>
          </a:p>
          <a:p>
            <a:pPr marL="514350" indent="-514350"/>
            <a:r>
              <a:rPr lang="en-US" sz="2800" dirty="0">
                <a:solidFill>
                  <a:srgbClr val="000000"/>
                </a:solidFill>
              </a:rPr>
              <a:t>E) Something else!!</a:t>
            </a:r>
          </a:p>
        </p:txBody>
      </p:sp>
      <p:sp>
        <p:nvSpPr>
          <p:cNvPr id="23" name="TextBox 22"/>
          <p:cNvSpPr txBox="1"/>
          <p:nvPr/>
        </p:nvSpPr>
        <p:spPr>
          <a:xfrm>
            <a:off x="338667" y="33872"/>
            <a:ext cx="8694114" cy="523220"/>
          </a:xfrm>
          <a:prstGeom prst="rect">
            <a:avLst/>
          </a:prstGeom>
          <a:noFill/>
        </p:spPr>
        <p:txBody>
          <a:bodyPr wrap="none" rtlCol="0">
            <a:spAutoFit/>
          </a:bodyPr>
          <a:lstStyle/>
          <a:p>
            <a:r>
              <a:rPr lang="en-US" sz="2800">
                <a:solidFill>
                  <a:srgbClr val="000000"/>
                </a:solidFill>
              </a:rPr>
              <a:t>Trial solution:  T(x,y)=(Ae</a:t>
            </a:r>
            <a:r>
              <a:rPr lang="en-US" sz="2800" baseline="30000">
                <a:solidFill>
                  <a:srgbClr val="000000"/>
                </a:solidFill>
              </a:rPr>
              <a:t>kx</a:t>
            </a:r>
            <a:r>
              <a:rPr lang="en-US" sz="2800">
                <a:solidFill>
                  <a:srgbClr val="000000"/>
                </a:solidFill>
              </a:rPr>
              <a:t>+Be</a:t>
            </a:r>
            <a:r>
              <a:rPr lang="en-US" sz="2800" baseline="30000">
                <a:solidFill>
                  <a:srgbClr val="000000"/>
                </a:solidFill>
              </a:rPr>
              <a:t>-kx</a:t>
            </a:r>
            <a:r>
              <a:rPr lang="en-US" sz="2800">
                <a:solidFill>
                  <a:srgbClr val="000000"/>
                </a:solidFill>
              </a:rPr>
              <a:t>)(Ccos(ky)+Dsin(ky))</a:t>
            </a:r>
          </a:p>
        </p:txBody>
      </p:sp>
      <p:sp>
        <p:nvSpPr>
          <p:cNvPr id="24" name="TextBox 23"/>
          <p:cNvSpPr txBox="1"/>
          <p:nvPr/>
        </p:nvSpPr>
        <p:spPr>
          <a:xfrm>
            <a:off x="1" y="1253074"/>
            <a:ext cx="4470400" cy="1815882"/>
          </a:xfrm>
          <a:prstGeom prst="rect">
            <a:avLst/>
          </a:prstGeom>
          <a:noFill/>
        </p:spPr>
        <p:txBody>
          <a:bodyPr wrap="square" rtlCol="0">
            <a:spAutoFit/>
          </a:bodyPr>
          <a:lstStyle/>
          <a:p>
            <a:r>
              <a:rPr lang="en-US" sz="2800">
                <a:solidFill>
                  <a:srgbClr val="000000"/>
                </a:solidFill>
              </a:rPr>
              <a:t>Applying the boundary condition T=0 at</a:t>
            </a:r>
          </a:p>
          <a:p>
            <a:r>
              <a:rPr lang="en-US" sz="2800">
                <a:solidFill>
                  <a:srgbClr val="000000"/>
                </a:solidFill>
              </a:rPr>
              <a:t> i) y=0 and ii) y=H gives</a:t>
            </a:r>
            <a:br>
              <a:rPr lang="en-US" sz="2800">
                <a:solidFill>
                  <a:srgbClr val="000000"/>
                </a:solidFill>
              </a:rPr>
            </a:br>
            <a:r>
              <a:rPr lang="en-US" sz="2800">
                <a:solidFill>
                  <a:srgbClr val="000000"/>
                </a:solidFill>
              </a:rPr>
              <a:t> (in order!)</a:t>
            </a:r>
          </a:p>
        </p:txBody>
      </p:sp>
      <p:sp>
        <p:nvSpPr>
          <p:cNvPr id="25" name="TextBox 24"/>
          <p:cNvSpPr txBox="1"/>
          <p:nvPr/>
        </p:nvSpPr>
        <p:spPr>
          <a:xfrm>
            <a:off x="5977418" y="575734"/>
            <a:ext cx="813394" cy="523220"/>
          </a:xfrm>
          <a:prstGeom prst="rect">
            <a:avLst/>
          </a:prstGeom>
          <a:noFill/>
        </p:spPr>
        <p:txBody>
          <a:bodyPr wrap="none" rtlCol="0">
            <a:spAutoFit/>
          </a:bodyPr>
          <a:lstStyle/>
          <a:p>
            <a:r>
              <a:rPr lang="en-US" sz="2800">
                <a:solidFill>
                  <a:srgbClr val="000000"/>
                </a:solidFill>
              </a:rPr>
              <a:t>T=0</a:t>
            </a:r>
          </a:p>
        </p:txBody>
      </p:sp>
      <p:graphicFrame>
        <p:nvGraphicFramePr>
          <p:cNvPr id="26" name="Object 25"/>
          <p:cNvGraphicFramePr>
            <a:graphicFrameLocks noChangeAspect="1"/>
          </p:cNvGraphicFramePr>
          <p:nvPr/>
        </p:nvGraphicFramePr>
        <p:xfrm>
          <a:off x="5427615" y="1998154"/>
          <a:ext cx="2029353" cy="499533"/>
        </p:xfrm>
        <a:graphic>
          <a:graphicData uri="http://schemas.openxmlformats.org/presentationml/2006/ole">
            <mc:AlternateContent xmlns:mc="http://schemas.openxmlformats.org/markup-compatibility/2006">
              <mc:Choice xmlns:v="urn:schemas-microsoft-com:vml" Requires="v">
                <p:oleObj spid="_x0000_s89091" name="Equation" r:id="rId4" imgW="825500" imgH="203200" progId="Equation.3">
                  <p:embed/>
                </p:oleObj>
              </mc:Choice>
              <mc:Fallback>
                <p:oleObj name="Equation" r:id="rId4" imgW="8255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7615" y="1998154"/>
                        <a:ext cx="2029353" cy="4995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379884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78</a:t>
            </a:fld>
            <a:endParaRPr lang="en-US">
              <a:solidFill>
                <a:srgbClr val="000000"/>
              </a:solidFill>
            </a:endParaRPr>
          </a:p>
        </p:txBody>
      </p:sp>
      <p:cxnSp>
        <p:nvCxnSpPr>
          <p:cNvPr id="17" name="Straight Connector 16"/>
          <p:cNvCxnSpPr/>
          <p:nvPr/>
        </p:nvCxnSpPr>
        <p:spPr bwMode="auto">
          <a:xfrm rot="5400000">
            <a:off x="7535285" y="3471340"/>
            <a:ext cx="270933" cy="1588"/>
          </a:xfrm>
          <a:prstGeom prst="line">
            <a:avLst/>
          </a:prstGeom>
          <a:noFill/>
          <a:ln w="12700" cap="flat" cmpd="sng" algn="ctr">
            <a:solidFill>
              <a:schemeClr val="tx1"/>
            </a:solidFill>
            <a:prstDash val="solid"/>
            <a:round/>
            <a:headEnd type="none" w="med" len="med"/>
            <a:tailEnd type="none"/>
          </a:ln>
          <a:effectLst/>
        </p:spPr>
      </p:cxnSp>
      <p:sp>
        <p:nvSpPr>
          <p:cNvPr id="21" name="TextBox 20"/>
          <p:cNvSpPr txBox="1"/>
          <p:nvPr/>
        </p:nvSpPr>
        <p:spPr>
          <a:xfrm>
            <a:off x="67672" y="3556015"/>
            <a:ext cx="5134739" cy="3108544"/>
          </a:xfrm>
          <a:prstGeom prst="rect">
            <a:avLst/>
          </a:prstGeom>
          <a:noFill/>
        </p:spPr>
        <p:txBody>
          <a:bodyPr wrap="none" rtlCol="0">
            <a:spAutoFit/>
          </a:bodyPr>
          <a:lstStyle/>
          <a:p>
            <a:r>
              <a:rPr lang="en-US" sz="2800">
                <a:solidFill>
                  <a:srgbClr val="000000"/>
                </a:solidFill>
              </a:rPr>
              <a:t/>
            </a:r>
            <a:br>
              <a:rPr lang="en-US" sz="2800">
                <a:solidFill>
                  <a:srgbClr val="000000"/>
                </a:solidFill>
              </a:rPr>
            </a:br>
            <a:endParaRPr lang="en-US" sz="2800">
              <a:solidFill>
                <a:srgbClr val="000000"/>
              </a:solidFill>
            </a:endParaRPr>
          </a:p>
          <a:p>
            <a:pPr marL="514350" indent="-514350">
              <a:buFontTx/>
              <a:buAutoNum type="alphaUcParenR"/>
            </a:pPr>
            <a:r>
              <a:rPr lang="en-US" sz="2800">
                <a:solidFill>
                  <a:srgbClr val="000000"/>
                </a:solidFill>
              </a:rPr>
              <a:t>A</a:t>
            </a:r>
            <a:r>
              <a:rPr lang="en-US" sz="2800" baseline="-25000">
                <a:solidFill>
                  <a:srgbClr val="000000"/>
                </a:solidFill>
              </a:rPr>
              <a:t>n</a:t>
            </a:r>
            <a:r>
              <a:rPr lang="en-US" sz="2800">
                <a:solidFill>
                  <a:srgbClr val="000000"/>
                </a:solidFill>
              </a:rPr>
              <a:t>=0</a:t>
            </a:r>
          </a:p>
          <a:p>
            <a:pPr marL="514350" indent="-514350">
              <a:buFontTx/>
              <a:buAutoNum type="alphaUcParenR"/>
            </a:pPr>
            <a:r>
              <a:rPr lang="en-US" sz="2800">
                <a:solidFill>
                  <a:srgbClr val="000000"/>
                </a:solidFill>
              </a:rPr>
              <a:t>B</a:t>
            </a:r>
            <a:r>
              <a:rPr lang="en-US" sz="2800" baseline="-25000">
                <a:solidFill>
                  <a:srgbClr val="000000"/>
                </a:solidFill>
              </a:rPr>
              <a:t>n</a:t>
            </a:r>
            <a:r>
              <a:rPr lang="en-US" sz="2800">
                <a:solidFill>
                  <a:srgbClr val="000000"/>
                </a:solidFill>
              </a:rPr>
              <a:t>=0</a:t>
            </a:r>
          </a:p>
          <a:p>
            <a:pPr marL="514350" indent="-514350">
              <a:buFontTx/>
              <a:buAutoNum type="alphaUcParenR"/>
            </a:pPr>
            <a:r>
              <a:rPr lang="en-US" sz="2800">
                <a:solidFill>
                  <a:srgbClr val="000000"/>
                </a:solidFill>
              </a:rPr>
              <a:t>A</a:t>
            </a:r>
            <a:r>
              <a:rPr lang="en-US" sz="2800" baseline="-25000">
                <a:solidFill>
                  <a:srgbClr val="000000"/>
                </a:solidFill>
              </a:rPr>
              <a:t>n</a:t>
            </a:r>
            <a:r>
              <a:rPr lang="en-US" sz="2800">
                <a:solidFill>
                  <a:srgbClr val="000000"/>
                </a:solidFill>
              </a:rPr>
              <a:t>=B</a:t>
            </a:r>
            <a:r>
              <a:rPr lang="en-US" sz="2800" baseline="-25000">
                <a:solidFill>
                  <a:srgbClr val="000000"/>
                </a:solidFill>
              </a:rPr>
              <a:t>n</a:t>
            </a:r>
            <a:endParaRPr lang="en-US" sz="2800">
              <a:solidFill>
                <a:srgbClr val="000000"/>
              </a:solidFill>
            </a:endParaRPr>
          </a:p>
          <a:p>
            <a:pPr marL="514350" indent="-514350">
              <a:buFontTx/>
              <a:buAutoNum type="alphaUcParenR"/>
            </a:pPr>
            <a:r>
              <a:rPr lang="en-US" sz="2800">
                <a:solidFill>
                  <a:srgbClr val="000000"/>
                </a:solidFill>
              </a:rPr>
              <a:t>A</a:t>
            </a:r>
            <a:r>
              <a:rPr lang="en-US" sz="2800" baseline="-25000">
                <a:solidFill>
                  <a:srgbClr val="000000"/>
                </a:solidFill>
              </a:rPr>
              <a:t>n</a:t>
            </a:r>
            <a:r>
              <a:rPr lang="en-US" sz="2800">
                <a:solidFill>
                  <a:srgbClr val="000000"/>
                </a:solidFill>
              </a:rPr>
              <a:t>=-B</a:t>
            </a:r>
            <a:r>
              <a:rPr lang="en-US" sz="2800" baseline="-25000">
                <a:solidFill>
                  <a:srgbClr val="000000"/>
                </a:solidFill>
              </a:rPr>
              <a:t>n</a:t>
            </a:r>
            <a:endParaRPr lang="en-US" sz="2800">
              <a:solidFill>
                <a:srgbClr val="000000"/>
              </a:solidFill>
            </a:endParaRPr>
          </a:p>
          <a:p>
            <a:pPr marL="514350" indent="-514350">
              <a:buFontTx/>
              <a:buAutoNum type="alphaUcParenR"/>
            </a:pPr>
            <a:r>
              <a:rPr lang="en-US" sz="2800">
                <a:solidFill>
                  <a:srgbClr val="000000"/>
                </a:solidFill>
              </a:rPr>
              <a:t>Something entirely different!</a:t>
            </a:r>
          </a:p>
        </p:txBody>
      </p:sp>
      <p:sp>
        <p:nvSpPr>
          <p:cNvPr id="23" name="TextBox 22"/>
          <p:cNvSpPr txBox="1"/>
          <p:nvPr/>
        </p:nvSpPr>
        <p:spPr>
          <a:xfrm>
            <a:off x="338667" y="33872"/>
            <a:ext cx="8465193" cy="523220"/>
          </a:xfrm>
          <a:prstGeom prst="rect">
            <a:avLst/>
          </a:prstGeom>
          <a:noFill/>
        </p:spPr>
        <p:txBody>
          <a:bodyPr wrap="none" rtlCol="0">
            <a:spAutoFit/>
          </a:bodyPr>
          <a:lstStyle/>
          <a:p>
            <a:r>
              <a:rPr lang="en-US" sz="2800">
                <a:solidFill>
                  <a:srgbClr val="000000"/>
                </a:solidFill>
              </a:rPr>
              <a:t>Trial solution:  T</a:t>
            </a:r>
            <a:r>
              <a:rPr lang="en-US" sz="2800" baseline="-25000">
                <a:solidFill>
                  <a:srgbClr val="000000"/>
                </a:solidFill>
              </a:rPr>
              <a:t>n</a:t>
            </a:r>
            <a:r>
              <a:rPr lang="en-US" sz="2800">
                <a:solidFill>
                  <a:srgbClr val="000000"/>
                </a:solidFill>
              </a:rPr>
              <a:t>(x,y)=(A</a:t>
            </a:r>
            <a:r>
              <a:rPr lang="en-US" sz="2800" baseline="-25000">
                <a:solidFill>
                  <a:srgbClr val="000000"/>
                </a:solidFill>
              </a:rPr>
              <a:t>n</a:t>
            </a:r>
            <a:r>
              <a:rPr lang="en-US" sz="2800">
                <a:solidFill>
                  <a:srgbClr val="000000"/>
                </a:solidFill>
              </a:rPr>
              <a:t>e</a:t>
            </a:r>
            <a:r>
              <a:rPr lang="en-US" sz="2800" baseline="30000">
                <a:solidFill>
                  <a:srgbClr val="000000"/>
                </a:solidFill>
              </a:rPr>
              <a:t>nπx/H</a:t>
            </a:r>
            <a:r>
              <a:rPr lang="en-US" sz="2800">
                <a:solidFill>
                  <a:srgbClr val="000000"/>
                </a:solidFill>
              </a:rPr>
              <a:t>+B</a:t>
            </a:r>
            <a:r>
              <a:rPr lang="en-US" sz="2800" baseline="-25000">
                <a:solidFill>
                  <a:srgbClr val="000000"/>
                </a:solidFill>
              </a:rPr>
              <a:t>n</a:t>
            </a:r>
            <a:r>
              <a:rPr lang="en-US" sz="2800">
                <a:solidFill>
                  <a:srgbClr val="000000"/>
                </a:solidFill>
              </a:rPr>
              <a:t>e</a:t>
            </a:r>
            <a:r>
              <a:rPr lang="en-US" sz="2800" baseline="30000">
                <a:solidFill>
                  <a:srgbClr val="000000"/>
                </a:solidFill>
              </a:rPr>
              <a:t>-nπx/H</a:t>
            </a:r>
            <a:r>
              <a:rPr lang="en-US" sz="2800">
                <a:solidFill>
                  <a:srgbClr val="000000"/>
                </a:solidFill>
              </a:rPr>
              <a:t>)(sin nπy/H)</a:t>
            </a:r>
          </a:p>
        </p:txBody>
      </p:sp>
      <p:sp>
        <p:nvSpPr>
          <p:cNvPr id="24" name="TextBox 23"/>
          <p:cNvSpPr txBox="1"/>
          <p:nvPr/>
        </p:nvSpPr>
        <p:spPr>
          <a:xfrm>
            <a:off x="1" y="1981193"/>
            <a:ext cx="4470400" cy="954107"/>
          </a:xfrm>
          <a:prstGeom prst="rect">
            <a:avLst/>
          </a:prstGeom>
          <a:noFill/>
        </p:spPr>
        <p:txBody>
          <a:bodyPr wrap="square" rtlCol="0">
            <a:spAutoFit/>
          </a:bodyPr>
          <a:lstStyle/>
          <a:p>
            <a:r>
              <a:rPr lang="en-US" sz="2800">
                <a:solidFill>
                  <a:srgbClr val="000000"/>
                </a:solidFill>
              </a:rPr>
              <a:t>Applying the boundary condition T(0,y)=0 gives...</a:t>
            </a:r>
          </a:p>
        </p:txBody>
      </p:sp>
      <p:grpSp>
        <p:nvGrpSpPr>
          <p:cNvPr id="28" name="Group 27"/>
          <p:cNvGrpSpPr/>
          <p:nvPr/>
        </p:nvGrpSpPr>
        <p:grpSpPr>
          <a:xfrm>
            <a:off x="5200920" y="1151452"/>
            <a:ext cx="3723058" cy="3258755"/>
            <a:chOff x="5387186" y="2387585"/>
            <a:chExt cx="3723058" cy="3258755"/>
          </a:xfrm>
        </p:grpSpPr>
        <p:sp>
          <p:nvSpPr>
            <p:cNvPr id="29" name="Rectangle 28"/>
            <p:cNvSpPr/>
            <p:nvPr/>
          </p:nvSpPr>
          <p:spPr bwMode="auto">
            <a:xfrm>
              <a:off x="6047591" y="2895621"/>
              <a:ext cx="2114277" cy="1964232"/>
            </a:xfrm>
            <a:prstGeom prst="rect">
              <a:avLst/>
            </a:prstGeom>
            <a:solidFill>
              <a:schemeClr val="accent3">
                <a:lumMod val="85000"/>
              </a:schemeClr>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30" name="TextBox 29"/>
            <p:cNvSpPr txBox="1"/>
            <p:nvPr/>
          </p:nvSpPr>
          <p:spPr>
            <a:xfrm>
              <a:off x="7707053" y="5215453"/>
              <a:ext cx="636926" cy="430887"/>
            </a:xfrm>
            <a:prstGeom prst="rect">
              <a:avLst/>
            </a:prstGeom>
            <a:noFill/>
          </p:spPr>
          <p:txBody>
            <a:bodyPr wrap="none" rtlCol="0">
              <a:spAutoFit/>
            </a:bodyPr>
            <a:lstStyle/>
            <a:p>
              <a:r>
                <a:rPr lang="en-US" sz="2200">
                  <a:solidFill>
                    <a:srgbClr val="000000"/>
                  </a:solidFill>
                </a:rPr>
                <a:t>x=L</a:t>
              </a:r>
            </a:p>
          </p:txBody>
        </p:sp>
        <p:sp>
          <p:nvSpPr>
            <p:cNvPr id="31" name="TextBox 30"/>
            <p:cNvSpPr txBox="1"/>
            <p:nvPr/>
          </p:nvSpPr>
          <p:spPr>
            <a:xfrm>
              <a:off x="5505723" y="2506120"/>
              <a:ext cx="707057" cy="430887"/>
            </a:xfrm>
            <a:prstGeom prst="rect">
              <a:avLst/>
            </a:prstGeom>
            <a:noFill/>
          </p:spPr>
          <p:txBody>
            <a:bodyPr wrap="none" rtlCol="0">
              <a:spAutoFit/>
            </a:bodyPr>
            <a:lstStyle/>
            <a:p>
              <a:r>
                <a:rPr lang="en-US" sz="2200">
                  <a:solidFill>
                    <a:srgbClr val="000000"/>
                  </a:solidFill>
                </a:rPr>
                <a:t>y=H</a:t>
              </a:r>
            </a:p>
          </p:txBody>
        </p:sp>
        <p:sp>
          <p:nvSpPr>
            <p:cNvPr id="32" name="TextBox 31"/>
            <p:cNvSpPr txBox="1"/>
            <p:nvPr/>
          </p:nvSpPr>
          <p:spPr>
            <a:xfrm>
              <a:off x="5387186" y="3454386"/>
              <a:ext cx="678666" cy="430887"/>
            </a:xfrm>
            <a:prstGeom prst="rect">
              <a:avLst/>
            </a:prstGeom>
            <a:noFill/>
          </p:spPr>
          <p:txBody>
            <a:bodyPr wrap="none" rtlCol="0">
              <a:spAutoFit/>
            </a:bodyPr>
            <a:lstStyle/>
            <a:p>
              <a:r>
                <a:rPr lang="en-US" sz="2200">
                  <a:solidFill>
                    <a:srgbClr val="000000"/>
                  </a:solidFill>
                </a:rPr>
                <a:t>T=0</a:t>
              </a:r>
            </a:p>
          </p:txBody>
        </p:sp>
        <p:cxnSp>
          <p:nvCxnSpPr>
            <p:cNvPr id="33" name="Straight Arrow Connector 32"/>
            <p:cNvCxnSpPr/>
            <p:nvPr/>
          </p:nvCxnSpPr>
          <p:spPr bwMode="auto">
            <a:xfrm>
              <a:off x="5996772" y="4944524"/>
              <a:ext cx="931334" cy="1588"/>
            </a:xfrm>
            <a:prstGeom prst="straightConnector1">
              <a:avLst/>
            </a:prstGeom>
            <a:noFill/>
            <a:ln w="12700"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16200000">
              <a:off x="5505705" y="4470391"/>
              <a:ext cx="931334" cy="1588"/>
            </a:xfrm>
            <a:prstGeom prst="straightConnector1">
              <a:avLst/>
            </a:prstGeom>
            <a:noFill/>
            <a:ln w="12700" cap="flat" cmpd="sng" algn="ctr">
              <a:solidFill>
                <a:schemeClr val="tx1"/>
              </a:solidFill>
              <a:prstDash val="solid"/>
              <a:round/>
              <a:headEnd type="none" w="med" len="med"/>
              <a:tailEnd type="arrow"/>
            </a:ln>
            <a:effectLst/>
          </p:spPr>
        </p:cxnSp>
        <p:sp>
          <p:nvSpPr>
            <p:cNvPr id="35" name="TextBox 34"/>
            <p:cNvSpPr txBox="1"/>
            <p:nvPr/>
          </p:nvSpPr>
          <p:spPr>
            <a:xfrm>
              <a:off x="6504784" y="5113854"/>
              <a:ext cx="678666" cy="430887"/>
            </a:xfrm>
            <a:prstGeom prst="rect">
              <a:avLst/>
            </a:prstGeom>
            <a:noFill/>
          </p:spPr>
          <p:txBody>
            <a:bodyPr wrap="none" rtlCol="0">
              <a:spAutoFit/>
            </a:bodyPr>
            <a:lstStyle/>
            <a:p>
              <a:r>
                <a:rPr lang="en-US" sz="2200">
                  <a:solidFill>
                    <a:srgbClr val="000000"/>
                  </a:solidFill>
                </a:rPr>
                <a:t>T=0</a:t>
              </a:r>
            </a:p>
          </p:txBody>
        </p:sp>
        <p:sp>
          <p:nvSpPr>
            <p:cNvPr id="36" name="TextBox 35"/>
            <p:cNvSpPr txBox="1"/>
            <p:nvPr/>
          </p:nvSpPr>
          <p:spPr>
            <a:xfrm>
              <a:off x="8113457" y="3623719"/>
              <a:ext cx="996787" cy="461665"/>
            </a:xfrm>
            <a:prstGeom prst="rect">
              <a:avLst/>
            </a:prstGeom>
            <a:noFill/>
          </p:spPr>
          <p:txBody>
            <a:bodyPr wrap="none" rtlCol="0">
              <a:spAutoFit/>
            </a:bodyPr>
            <a:lstStyle/>
            <a:p>
              <a:r>
                <a:rPr lang="en-US">
                  <a:solidFill>
                    <a:srgbClr val="000000"/>
                  </a:solidFill>
                </a:rPr>
                <a:t>T=t(y)</a:t>
              </a:r>
            </a:p>
          </p:txBody>
        </p:sp>
        <p:cxnSp>
          <p:nvCxnSpPr>
            <p:cNvPr id="37" name="Straight Connector 36"/>
            <p:cNvCxnSpPr/>
            <p:nvPr/>
          </p:nvCxnSpPr>
          <p:spPr bwMode="auto">
            <a:xfrm rot="5400000">
              <a:off x="8045724" y="5046125"/>
              <a:ext cx="270933" cy="1588"/>
            </a:xfrm>
            <a:prstGeom prst="line">
              <a:avLst/>
            </a:prstGeom>
            <a:noFill/>
            <a:ln w="12700" cap="flat" cmpd="sng" algn="ctr">
              <a:solidFill>
                <a:schemeClr val="tx1"/>
              </a:solidFill>
              <a:prstDash val="solid"/>
              <a:round/>
              <a:headEnd type="none" w="med" len="med"/>
              <a:tailEnd type="none"/>
            </a:ln>
            <a:effectLst/>
          </p:spPr>
        </p:cxnSp>
        <p:cxnSp>
          <p:nvCxnSpPr>
            <p:cNvPr id="38" name="Straight Connector 37"/>
            <p:cNvCxnSpPr/>
            <p:nvPr/>
          </p:nvCxnSpPr>
          <p:spPr bwMode="auto">
            <a:xfrm>
              <a:off x="5776657" y="2878653"/>
              <a:ext cx="270933" cy="1588"/>
            </a:xfrm>
            <a:prstGeom prst="line">
              <a:avLst/>
            </a:prstGeom>
            <a:noFill/>
            <a:ln w="12700" cap="flat" cmpd="sng" algn="ctr">
              <a:solidFill>
                <a:schemeClr val="tx1"/>
              </a:solidFill>
              <a:prstDash val="solid"/>
              <a:round/>
              <a:headEnd type="none" w="med" len="med"/>
              <a:tailEnd type="none"/>
            </a:ln>
            <a:effectLst/>
          </p:spPr>
        </p:cxnSp>
        <p:sp>
          <p:nvSpPr>
            <p:cNvPr id="39" name="TextBox 38"/>
            <p:cNvSpPr txBox="1"/>
            <p:nvPr/>
          </p:nvSpPr>
          <p:spPr>
            <a:xfrm>
              <a:off x="6775723" y="2387585"/>
              <a:ext cx="678666" cy="430887"/>
            </a:xfrm>
            <a:prstGeom prst="rect">
              <a:avLst/>
            </a:prstGeom>
            <a:noFill/>
          </p:spPr>
          <p:txBody>
            <a:bodyPr wrap="none" rtlCol="0">
              <a:spAutoFit/>
            </a:bodyPr>
            <a:lstStyle/>
            <a:p>
              <a:r>
                <a:rPr lang="en-US" sz="2200">
                  <a:solidFill>
                    <a:srgbClr val="000000"/>
                  </a:solidFill>
                </a:rPr>
                <a:t>T=0</a:t>
              </a:r>
            </a:p>
          </p:txBody>
        </p:sp>
        <p:graphicFrame>
          <p:nvGraphicFramePr>
            <p:cNvPr id="40" name="Object 39"/>
            <p:cNvGraphicFramePr>
              <a:graphicFrameLocks noChangeAspect="1"/>
            </p:cNvGraphicFramePr>
            <p:nvPr/>
          </p:nvGraphicFramePr>
          <p:xfrm>
            <a:off x="6344455" y="3674534"/>
            <a:ext cx="1648076" cy="405680"/>
          </p:xfrm>
          <a:graphic>
            <a:graphicData uri="http://schemas.openxmlformats.org/presentationml/2006/ole">
              <mc:AlternateContent xmlns:mc="http://schemas.openxmlformats.org/markup-compatibility/2006">
                <mc:Choice xmlns:v="urn:schemas-microsoft-com:vml" Requires="v">
                  <p:oleObj spid="_x0000_s91139" name="Equation" r:id="rId4" imgW="825500" imgH="203200" progId="Equation.3">
                    <p:embed/>
                  </p:oleObj>
                </mc:Choice>
                <mc:Fallback>
                  <p:oleObj name="Equation" r:id="rId4" imgW="8255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4455" y="3674534"/>
                          <a:ext cx="1648076" cy="405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38129822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79</a:t>
            </a:fld>
            <a:endParaRPr lang="en-US">
              <a:solidFill>
                <a:srgbClr val="000000"/>
              </a:solidFill>
            </a:endParaRPr>
          </a:p>
        </p:txBody>
      </p:sp>
      <p:sp>
        <p:nvSpPr>
          <p:cNvPr id="21" name="TextBox 20"/>
          <p:cNvSpPr txBox="1"/>
          <p:nvPr/>
        </p:nvSpPr>
        <p:spPr>
          <a:xfrm>
            <a:off x="-59" y="3403618"/>
            <a:ext cx="9076328" cy="3108544"/>
          </a:xfrm>
          <a:prstGeom prst="rect">
            <a:avLst/>
          </a:prstGeom>
          <a:noFill/>
        </p:spPr>
        <p:txBody>
          <a:bodyPr wrap="square" rtlCol="0">
            <a:spAutoFit/>
          </a:bodyPr>
          <a:lstStyle/>
          <a:p>
            <a:r>
              <a:rPr lang="en-US" sz="2800" dirty="0">
                <a:solidFill>
                  <a:srgbClr val="000000"/>
                </a:solidFill>
              </a:rPr>
              <a:t/>
            </a:r>
            <a:br>
              <a:rPr lang="en-US" sz="2800" dirty="0">
                <a:solidFill>
                  <a:srgbClr val="000000"/>
                </a:solidFill>
              </a:rPr>
            </a:br>
            <a:endParaRPr lang="en-US" sz="2800" dirty="0">
              <a:solidFill>
                <a:srgbClr val="000000"/>
              </a:solidFill>
            </a:endParaRPr>
          </a:p>
          <a:p>
            <a:pPr marL="514350" indent="-514350">
              <a:buFontTx/>
              <a:buAutoNum type="alphaUcParenR"/>
            </a:pPr>
            <a:r>
              <a:rPr lang="en-US" sz="2800" dirty="0">
                <a:solidFill>
                  <a:srgbClr val="000000"/>
                </a:solidFill>
              </a:rPr>
              <a:t>Determines (one) A</a:t>
            </a:r>
            <a:r>
              <a:rPr lang="en-US" sz="2800" baseline="-25000" dirty="0">
                <a:solidFill>
                  <a:srgbClr val="000000"/>
                </a:solidFill>
              </a:rPr>
              <a:t>n</a:t>
            </a:r>
            <a:endParaRPr lang="en-US" sz="2800" dirty="0">
              <a:solidFill>
                <a:srgbClr val="000000"/>
              </a:solidFill>
            </a:endParaRPr>
          </a:p>
          <a:p>
            <a:pPr marL="514350" indent="-514350">
              <a:buFontTx/>
              <a:buAutoNum type="alphaUcParenR"/>
            </a:pPr>
            <a:r>
              <a:rPr lang="en-US" sz="2800" dirty="0">
                <a:solidFill>
                  <a:srgbClr val="000000"/>
                </a:solidFill>
              </a:rPr>
              <a:t>Shows us the method of separation of </a:t>
            </a:r>
            <a:r>
              <a:rPr lang="en-US" sz="2800" dirty="0" err="1">
                <a:solidFill>
                  <a:srgbClr val="000000"/>
                </a:solidFill>
              </a:rPr>
              <a:t>v’bles</a:t>
            </a:r>
            <a:r>
              <a:rPr lang="en-US" sz="2800" dirty="0">
                <a:solidFill>
                  <a:srgbClr val="000000"/>
                </a:solidFill>
              </a:rPr>
              <a:t> failed in this instance</a:t>
            </a:r>
          </a:p>
          <a:p>
            <a:pPr marL="514350" indent="-514350">
              <a:buFontTx/>
              <a:buAutoNum type="alphaUcParenR"/>
            </a:pPr>
            <a:r>
              <a:rPr lang="en-US" sz="2800" dirty="0">
                <a:solidFill>
                  <a:srgbClr val="000000"/>
                </a:solidFill>
              </a:rPr>
              <a:t>Requires us to sum over n before looking for </a:t>
            </a:r>
            <a:r>
              <a:rPr lang="en-US" sz="2800" dirty="0" err="1">
                <a:solidFill>
                  <a:srgbClr val="000000"/>
                </a:solidFill>
              </a:rPr>
              <a:t>A</a:t>
            </a:r>
            <a:r>
              <a:rPr lang="en-US" sz="2800" baseline="-25000" dirty="0" err="1">
                <a:solidFill>
                  <a:srgbClr val="000000"/>
                </a:solidFill>
              </a:rPr>
              <a:t>n</a:t>
            </a:r>
            <a:r>
              <a:rPr lang="en-US" sz="2800" dirty="0" err="1">
                <a:solidFill>
                  <a:srgbClr val="000000"/>
                </a:solidFill>
              </a:rPr>
              <a:t>’s</a:t>
            </a:r>
            <a:endParaRPr lang="en-US" sz="2800" dirty="0">
              <a:solidFill>
                <a:srgbClr val="000000"/>
              </a:solidFill>
            </a:endParaRPr>
          </a:p>
          <a:p>
            <a:pPr marL="514350" indent="-514350">
              <a:buFontTx/>
              <a:buAutoNum type="alphaUcParenR"/>
            </a:pPr>
            <a:r>
              <a:rPr lang="en-US" sz="2800" dirty="0">
                <a:solidFill>
                  <a:srgbClr val="000000"/>
                </a:solidFill>
              </a:rPr>
              <a:t>Something entirely different/not sure/... </a:t>
            </a:r>
          </a:p>
        </p:txBody>
      </p:sp>
      <p:sp>
        <p:nvSpPr>
          <p:cNvPr id="23" name="TextBox 22"/>
          <p:cNvSpPr txBox="1"/>
          <p:nvPr/>
        </p:nvSpPr>
        <p:spPr>
          <a:xfrm>
            <a:off x="338667" y="575728"/>
            <a:ext cx="7767095" cy="523220"/>
          </a:xfrm>
          <a:prstGeom prst="rect">
            <a:avLst/>
          </a:prstGeom>
          <a:noFill/>
        </p:spPr>
        <p:txBody>
          <a:bodyPr wrap="none" rtlCol="0">
            <a:spAutoFit/>
          </a:bodyPr>
          <a:lstStyle/>
          <a:p>
            <a:r>
              <a:rPr lang="en-US" sz="2800">
                <a:solidFill>
                  <a:srgbClr val="000000"/>
                </a:solidFill>
              </a:rPr>
              <a:t>Trial solution:  T</a:t>
            </a:r>
            <a:r>
              <a:rPr lang="en-US" sz="2800" baseline="-25000">
                <a:solidFill>
                  <a:srgbClr val="000000"/>
                </a:solidFill>
              </a:rPr>
              <a:t>n </a:t>
            </a:r>
            <a:r>
              <a:rPr lang="en-US" sz="2800">
                <a:solidFill>
                  <a:srgbClr val="000000"/>
                </a:solidFill>
              </a:rPr>
              <a:t>(x,y)=A</a:t>
            </a:r>
            <a:r>
              <a:rPr lang="en-US" sz="2800" baseline="-25000">
                <a:solidFill>
                  <a:srgbClr val="000000"/>
                </a:solidFill>
              </a:rPr>
              <a:t>n</a:t>
            </a:r>
            <a:r>
              <a:rPr lang="en-US" sz="2800">
                <a:solidFill>
                  <a:srgbClr val="000000"/>
                </a:solidFill>
              </a:rPr>
              <a:t>sinh(nπx/H)sin(nπy/H)</a:t>
            </a:r>
          </a:p>
        </p:txBody>
      </p:sp>
      <p:sp>
        <p:nvSpPr>
          <p:cNvPr id="24" name="TextBox 23"/>
          <p:cNvSpPr txBox="1"/>
          <p:nvPr/>
        </p:nvSpPr>
        <p:spPr>
          <a:xfrm>
            <a:off x="1" y="2201322"/>
            <a:ext cx="4470400" cy="1384995"/>
          </a:xfrm>
          <a:prstGeom prst="rect">
            <a:avLst/>
          </a:prstGeom>
          <a:noFill/>
        </p:spPr>
        <p:txBody>
          <a:bodyPr wrap="square" rtlCol="0">
            <a:spAutoFit/>
          </a:bodyPr>
          <a:lstStyle/>
          <a:p>
            <a:r>
              <a:rPr lang="en-US" sz="2800">
                <a:solidFill>
                  <a:srgbClr val="000000"/>
                </a:solidFill>
              </a:rPr>
              <a:t>Applying the boundary condition T(L,y)=t(y)</a:t>
            </a:r>
          </a:p>
          <a:p>
            <a:r>
              <a:rPr lang="en-US" sz="2800">
                <a:solidFill>
                  <a:srgbClr val="000000"/>
                </a:solidFill>
              </a:rPr>
              <a:t>does what for us...</a:t>
            </a:r>
          </a:p>
        </p:txBody>
      </p:sp>
      <p:sp>
        <p:nvSpPr>
          <p:cNvPr id="22" name="TextBox 21"/>
          <p:cNvSpPr txBox="1"/>
          <p:nvPr/>
        </p:nvSpPr>
        <p:spPr>
          <a:xfrm>
            <a:off x="474134" y="0"/>
            <a:ext cx="4385302" cy="523220"/>
          </a:xfrm>
          <a:prstGeom prst="rect">
            <a:avLst/>
          </a:prstGeom>
          <a:noFill/>
        </p:spPr>
        <p:txBody>
          <a:bodyPr wrap="none" rtlCol="0">
            <a:spAutoFit/>
          </a:bodyPr>
          <a:lstStyle/>
          <a:p>
            <a:r>
              <a:rPr lang="en-US" sz="2800">
                <a:solidFill>
                  <a:srgbClr val="000000"/>
                </a:solidFill>
              </a:rPr>
              <a:t>Recalling sinh(x)=½(e</a:t>
            </a:r>
            <a:r>
              <a:rPr lang="en-US" sz="2800" baseline="30000">
                <a:solidFill>
                  <a:srgbClr val="000000"/>
                </a:solidFill>
              </a:rPr>
              <a:t>x</a:t>
            </a:r>
            <a:r>
              <a:rPr lang="en-US" sz="2800">
                <a:solidFill>
                  <a:srgbClr val="000000"/>
                </a:solidFill>
              </a:rPr>
              <a:t>-e</a:t>
            </a:r>
            <a:r>
              <a:rPr lang="en-US" sz="2800" baseline="30000">
                <a:solidFill>
                  <a:srgbClr val="000000"/>
                </a:solidFill>
              </a:rPr>
              <a:t>-x)</a:t>
            </a:r>
            <a:endParaRPr lang="en-US" sz="2800">
              <a:solidFill>
                <a:srgbClr val="000000"/>
              </a:solidFill>
            </a:endParaRPr>
          </a:p>
        </p:txBody>
      </p:sp>
      <p:grpSp>
        <p:nvGrpSpPr>
          <p:cNvPr id="29" name="Group 28"/>
          <p:cNvGrpSpPr/>
          <p:nvPr/>
        </p:nvGrpSpPr>
        <p:grpSpPr>
          <a:xfrm>
            <a:off x="5234782" y="1117595"/>
            <a:ext cx="3723058" cy="3258755"/>
            <a:chOff x="5387186" y="2387585"/>
            <a:chExt cx="3723058" cy="3258755"/>
          </a:xfrm>
        </p:grpSpPr>
        <p:sp>
          <p:nvSpPr>
            <p:cNvPr id="30" name="Rectangle 29"/>
            <p:cNvSpPr/>
            <p:nvPr/>
          </p:nvSpPr>
          <p:spPr bwMode="auto">
            <a:xfrm>
              <a:off x="6047591" y="2895621"/>
              <a:ext cx="2114277" cy="1964232"/>
            </a:xfrm>
            <a:prstGeom prst="rect">
              <a:avLst/>
            </a:prstGeom>
            <a:solidFill>
              <a:schemeClr val="accent3">
                <a:lumMod val="85000"/>
              </a:schemeClr>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31" name="TextBox 30"/>
            <p:cNvSpPr txBox="1"/>
            <p:nvPr/>
          </p:nvSpPr>
          <p:spPr>
            <a:xfrm>
              <a:off x="7707053" y="5215453"/>
              <a:ext cx="636926" cy="430887"/>
            </a:xfrm>
            <a:prstGeom prst="rect">
              <a:avLst/>
            </a:prstGeom>
            <a:noFill/>
          </p:spPr>
          <p:txBody>
            <a:bodyPr wrap="none" rtlCol="0">
              <a:spAutoFit/>
            </a:bodyPr>
            <a:lstStyle/>
            <a:p>
              <a:r>
                <a:rPr lang="en-US" sz="2200">
                  <a:solidFill>
                    <a:srgbClr val="000000"/>
                  </a:solidFill>
                </a:rPr>
                <a:t>x=L</a:t>
              </a:r>
            </a:p>
          </p:txBody>
        </p:sp>
        <p:sp>
          <p:nvSpPr>
            <p:cNvPr id="32" name="TextBox 31"/>
            <p:cNvSpPr txBox="1"/>
            <p:nvPr/>
          </p:nvSpPr>
          <p:spPr>
            <a:xfrm>
              <a:off x="5505723" y="2506120"/>
              <a:ext cx="707057" cy="430887"/>
            </a:xfrm>
            <a:prstGeom prst="rect">
              <a:avLst/>
            </a:prstGeom>
            <a:noFill/>
          </p:spPr>
          <p:txBody>
            <a:bodyPr wrap="none" rtlCol="0">
              <a:spAutoFit/>
            </a:bodyPr>
            <a:lstStyle/>
            <a:p>
              <a:r>
                <a:rPr lang="en-US" sz="2200">
                  <a:solidFill>
                    <a:srgbClr val="000000"/>
                  </a:solidFill>
                </a:rPr>
                <a:t>y=H</a:t>
              </a:r>
            </a:p>
          </p:txBody>
        </p:sp>
        <p:sp>
          <p:nvSpPr>
            <p:cNvPr id="33" name="TextBox 32"/>
            <p:cNvSpPr txBox="1"/>
            <p:nvPr/>
          </p:nvSpPr>
          <p:spPr>
            <a:xfrm>
              <a:off x="5387186" y="3454386"/>
              <a:ext cx="678666" cy="430887"/>
            </a:xfrm>
            <a:prstGeom prst="rect">
              <a:avLst/>
            </a:prstGeom>
            <a:noFill/>
          </p:spPr>
          <p:txBody>
            <a:bodyPr wrap="none" rtlCol="0">
              <a:spAutoFit/>
            </a:bodyPr>
            <a:lstStyle/>
            <a:p>
              <a:r>
                <a:rPr lang="en-US" sz="2200">
                  <a:solidFill>
                    <a:srgbClr val="000000"/>
                  </a:solidFill>
                </a:rPr>
                <a:t>T=0</a:t>
              </a:r>
            </a:p>
          </p:txBody>
        </p:sp>
        <p:cxnSp>
          <p:nvCxnSpPr>
            <p:cNvPr id="34" name="Straight Arrow Connector 33"/>
            <p:cNvCxnSpPr/>
            <p:nvPr/>
          </p:nvCxnSpPr>
          <p:spPr bwMode="auto">
            <a:xfrm>
              <a:off x="5996772" y="4944524"/>
              <a:ext cx="931334" cy="1588"/>
            </a:xfrm>
            <a:prstGeom prst="straightConnector1">
              <a:avLst/>
            </a:prstGeom>
            <a:noFill/>
            <a:ln w="12700"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rot="16200000">
              <a:off x="5505705" y="4470391"/>
              <a:ext cx="931334" cy="1588"/>
            </a:xfrm>
            <a:prstGeom prst="straightConnector1">
              <a:avLst/>
            </a:prstGeom>
            <a:noFill/>
            <a:ln w="12700" cap="flat" cmpd="sng" algn="ctr">
              <a:solidFill>
                <a:schemeClr val="tx1"/>
              </a:solidFill>
              <a:prstDash val="solid"/>
              <a:round/>
              <a:headEnd type="none" w="med" len="med"/>
              <a:tailEnd type="arrow"/>
            </a:ln>
            <a:effectLst/>
          </p:spPr>
        </p:cxnSp>
        <p:sp>
          <p:nvSpPr>
            <p:cNvPr id="36" name="TextBox 35"/>
            <p:cNvSpPr txBox="1"/>
            <p:nvPr/>
          </p:nvSpPr>
          <p:spPr>
            <a:xfrm>
              <a:off x="6199990" y="5181582"/>
              <a:ext cx="678666" cy="430887"/>
            </a:xfrm>
            <a:prstGeom prst="rect">
              <a:avLst/>
            </a:prstGeom>
            <a:noFill/>
          </p:spPr>
          <p:txBody>
            <a:bodyPr wrap="none" rtlCol="0">
              <a:spAutoFit/>
            </a:bodyPr>
            <a:lstStyle/>
            <a:p>
              <a:r>
                <a:rPr lang="en-US" sz="2200">
                  <a:solidFill>
                    <a:srgbClr val="000000"/>
                  </a:solidFill>
                </a:rPr>
                <a:t>T=0</a:t>
              </a:r>
            </a:p>
          </p:txBody>
        </p:sp>
        <p:sp>
          <p:nvSpPr>
            <p:cNvPr id="37" name="TextBox 36"/>
            <p:cNvSpPr txBox="1"/>
            <p:nvPr/>
          </p:nvSpPr>
          <p:spPr>
            <a:xfrm>
              <a:off x="8113457" y="3623719"/>
              <a:ext cx="996787" cy="461665"/>
            </a:xfrm>
            <a:prstGeom prst="rect">
              <a:avLst/>
            </a:prstGeom>
            <a:noFill/>
          </p:spPr>
          <p:txBody>
            <a:bodyPr wrap="none" rtlCol="0">
              <a:spAutoFit/>
            </a:bodyPr>
            <a:lstStyle/>
            <a:p>
              <a:r>
                <a:rPr lang="en-US">
                  <a:solidFill>
                    <a:srgbClr val="000000"/>
                  </a:solidFill>
                </a:rPr>
                <a:t>T=t(y)</a:t>
              </a:r>
            </a:p>
          </p:txBody>
        </p:sp>
        <p:cxnSp>
          <p:nvCxnSpPr>
            <p:cNvPr id="38" name="Straight Connector 37"/>
            <p:cNvCxnSpPr/>
            <p:nvPr/>
          </p:nvCxnSpPr>
          <p:spPr bwMode="auto">
            <a:xfrm rot="5400000">
              <a:off x="8045724" y="5046125"/>
              <a:ext cx="270933" cy="1588"/>
            </a:xfrm>
            <a:prstGeom prst="line">
              <a:avLst/>
            </a:prstGeom>
            <a:noFill/>
            <a:ln w="12700" cap="flat" cmpd="sng" algn="ctr">
              <a:solidFill>
                <a:schemeClr val="tx1"/>
              </a:solidFill>
              <a:prstDash val="solid"/>
              <a:round/>
              <a:headEnd type="none" w="med" len="med"/>
              <a:tailEnd type="none"/>
            </a:ln>
            <a:effectLst/>
          </p:spPr>
        </p:cxnSp>
        <p:cxnSp>
          <p:nvCxnSpPr>
            <p:cNvPr id="39" name="Straight Connector 38"/>
            <p:cNvCxnSpPr/>
            <p:nvPr/>
          </p:nvCxnSpPr>
          <p:spPr bwMode="auto">
            <a:xfrm>
              <a:off x="5776657" y="2878653"/>
              <a:ext cx="270933" cy="1588"/>
            </a:xfrm>
            <a:prstGeom prst="line">
              <a:avLst/>
            </a:prstGeom>
            <a:noFill/>
            <a:ln w="12700" cap="flat" cmpd="sng" algn="ctr">
              <a:solidFill>
                <a:schemeClr val="tx1"/>
              </a:solidFill>
              <a:prstDash val="solid"/>
              <a:round/>
              <a:headEnd type="none" w="med" len="med"/>
              <a:tailEnd type="none"/>
            </a:ln>
            <a:effectLst/>
          </p:spPr>
        </p:cxnSp>
        <p:sp>
          <p:nvSpPr>
            <p:cNvPr id="40" name="TextBox 39"/>
            <p:cNvSpPr txBox="1"/>
            <p:nvPr/>
          </p:nvSpPr>
          <p:spPr>
            <a:xfrm>
              <a:off x="6775723" y="2387585"/>
              <a:ext cx="678666" cy="430887"/>
            </a:xfrm>
            <a:prstGeom prst="rect">
              <a:avLst/>
            </a:prstGeom>
            <a:noFill/>
          </p:spPr>
          <p:txBody>
            <a:bodyPr wrap="none" rtlCol="0">
              <a:spAutoFit/>
            </a:bodyPr>
            <a:lstStyle/>
            <a:p>
              <a:r>
                <a:rPr lang="en-US" sz="2200">
                  <a:solidFill>
                    <a:srgbClr val="000000"/>
                  </a:solidFill>
                </a:rPr>
                <a:t>T=0</a:t>
              </a:r>
            </a:p>
          </p:txBody>
        </p:sp>
        <p:graphicFrame>
          <p:nvGraphicFramePr>
            <p:cNvPr id="41" name="Object 40"/>
            <p:cNvGraphicFramePr>
              <a:graphicFrameLocks noChangeAspect="1"/>
            </p:cNvGraphicFramePr>
            <p:nvPr/>
          </p:nvGraphicFramePr>
          <p:xfrm>
            <a:off x="6344455" y="3674534"/>
            <a:ext cx="1648076" cy="405680"/>
          </p:xfrm>
          <a:graphic>
            <a:graphicData uri="http://schemas.openxmlformats.org/presentationml/2006/ole">
              <mc:AlternateContent xmlns:mc="http://schemas.openxmlformats.org/markup-compatibility/2006">
                <mc:Choice xmlns:v="urn:schemas-microsoft-com:vml" Requires="v">
                  <p:oleObj spid="_x0000_s92163" name="Equation" r:id="rId4" imgW="825500" imgH="203200" progId="Equation.3">
                    <p:embed/>
                  </p:oleObj>
                </mc:Choice>
                <mc:Fallback>
                  <p:oleObj name="Equation" r:id="rId4" imgW="8255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4455" y="3674534"/>
                          <a:ext cx="1648076" cy="405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34223131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8</a:t>
            </a:fld>
            <a:endParaRPr lang="en-US">
              <a:solidFill>
                <a:srgbClr val="000000"/>
              </a:solidFill>
            </a:endParaRPr>
          </a:p>
        </p:txBody>
      </p:sp>
      <p:sp>
        <p:nvSpPr>
          <p:cNvPr id="3" name="TextBox 2"/>
          <p:cNvSpPr txBox="1"/>
          <p:nvPr/>
        </p:nvSpPr>
        <p:spPr>
          <a:xfrm>
            <a:off x="237067" y="1202267"/>
            <a:ext cx="8652933" cy="523220"/>
          </a:xfrm>
          <a:prstGeom prst="rect">
            <a:avLst/>
          </a:prstGeom>
          <a:noFill/>
        </p:spPr>
        <p:txBody>
          <a:bodyPr wrap="square" rtlCol="0">
            <a:spAutoFit/>
          </a:bodyPr>
          <a:lstStyle/>
          <a:p>
            <a:r>
              <a:rPr lang="en-US" sz="2800" smtClean="0">
                <a:solidFill>
                  <a:srgbClr val="000000"/>
                </a:solidFill>
              </a:rPr>
              <a:t>What can you say about the a’s and b’s for this f(t)?</a:t>
            </a:r>
            <a:endParaRPr lang="en-US" sz="2800">
              <a:solidFill>
                <a:srgbClr val="000000"/>
              </a:solidFill>
            </a:endParaRPr>
          </a:p>
        </p:txBody>
      </p:sp>
      <p:sp>
        <p:nvSpPr>
          <p:cNvPr id="9" name="TextBox 8"/>
          <p:cNvSpPr txBox="1"/>
          <p:nvPr/>
        </p:nvSpPr>
        <p:spPr>
          <a:xfrm>
            <a:off x="0" y="4978400"/>
            <a:ext cx="8899500" cy="1384995"/>
          </a:xfrm>
          <a:prstGeom prst="rect">
            <a:avLst/>
          </a:prstGeom>
          <a:noFill/>
        </p:spPr>
        <p:txBody>
          <a:bodyPr wrap="none" rtlCol="0">
            <a:spAutoFit/>
          </a:bodyPr>
          <a:lstStyle/>
          <a:p>
            <a:pPr marL="514350" indent="-514350">
              <a:buFontTx/>
              <a:buAutoNum type="alphaUcParenR"/>
            </a:pPr>
            <a:r>
              <a:rPr lang="en-US" sz="2800">
                <a:solidFill>
                  <a:srgbClr val="000000"/>
                </a:solidFill>
              </a:rPr>
              <a:t>All terms are non-zero 	B)  The a’s are all zero</a:t>
            </a:r>
          </a:p>
          <a:p>
            <a:pPr marL="514350" indent="-514350"/>
            <a:r>
              <a:rPr lang="en-US" sz="2800">
                <a:solidFill>
                  <a:srgbClr val="000000"/>
                </a:solidFill>
              </a:rPr>
              <a:t>C) The b’s are all zero		D)  a’s are all 0, except a</a:t>
            </a:r>
            <a:r>
              <a:rPr lang="en-US" sz="2800" baseline="-25000">
                <a:solidFill>
                  <a:srgbClr val="000000"/>
                </a:solidFill>
              </a:rPr>
              <a:t>0</a:t>
            </a:r>
          </a:p>
          <a:p>
            <a:pPr marL="514350" indent="-514350"/>
            <a:r>
              <a:rPr lang="en-US" sz="2800">
                <a:solidFill>
                  <a:srgbClr val="000000"/>
                </a:solidFill>
              </a:rPr>
              <a:t>E) More than one of the above!</a:t>
            </a:r>
          </a:p>
        </p:txBody>
      </p:sp>
      <p:pic>
        <p:nvPicPr>
          <p:cNvPr id="10" name="Picture 9"/>
          <p:cNvPicPr>
            <a:picLocks noChangeAspect="1"/>
          </p:cNvPicPr>
          <p:nvPr/>
        </p:nvPicPr>
        <p:blipFill>
          <a:blip r:embed="rId4"/>
          <a:stretch>
            <a:fillRect/>
          </a:stretch>
        </p:blipFill>
        <p:spPr>
          <a:xfrm>
            <a:off x="1333500" y="2844800"/>
            <a:ext cx="6477000" cy="1168400"/>
          </a:xfrm>
          <a:prstGeom prst="rect">
            <a:avLst/>
          </a:prstGeom>
        </p:spPr>
      </p:pic>
      <p:cxnSp>
        <p:nvCxnSpPr>
          <p:cNvPr id="12" name="Straight Arrow Connector 11"/>
          <p:cNvCxnSpPr/>
          <p:nvPr/>
        </p:nvCxnSpPr>
        <p:spPr bwMode="auto">
          <a:xfrm>
            <a:off x="1151467" y="3996267"/>
            <a:ext cx="7603066" cy="1588"/>
          </a:xfrm>
          <a:prstGeom prst="straightConnector1">
            <a:avLst/>
          </a:prstGeom>
          <a:noFill/>
          <a:ln w="12700"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5400000" flipH="1" flipV="1">
            <a:off x="3251599" y="3192331"/>
            <a:ext cx="2759338" cy="1588"/>
          </a:xfrm>
          <a:prstGeom prst="straightConnector1">
            <a:avLst/>
          </a:prstGeom>
          <a:noFill/>
          <a:ln w="12700" cap="flat" cmpd="sng" algn="ctr">
            <a:solidFill>
              <a:schemeClr val="tx1"/>
            </a:solidFill>
            <a:prstDash val="solid"/>
            <a:round/>
            <a:headEnd type="none" w="med" len="med"/>
            <a:tailEnd type="arrow"/>
          </a:ln>
          <a:effectLst/>
        </p:spPr>
      </p:cxnSp>
      <p:graphicFrame>
        <p:nvGraphicFramePr>
          <p:cNvPr id="1668100" name="Object 4"/>
          <p:cNvGraphicFramePr>
            <a:graphicFrameLocks noChangeAspect="1"/>
          </p:cNvGraphicFramePr>
          <p:nvPr/>
        </p:nvGraphicFramePr>
        <p:xfrm>
          <a:off x="1598613" y="220663"/>
          <a:ext cx="5186362" cy="1089025"/>
        </p:xfrm>
        <a:graphic>
          <a:graphicData uri="http://schemas.openxmlformats.org/presentationml/2006/ole">
            <mc:AlternateContent xmlns:mc="http://schemas.openxmlformats.org/markup-compatibility/2006">
              <mc:Choice xmlns:v="urn:schemas-microsoft-com:vml" Requires="v">
                <p:oleObj spid="_x0000_s3083" name="Equation" r:id="rId5" imgW="1993900" imgH="419100" progId="Equation.3">
                  <p:embed/>
                </p:oleObj>
              </mc:Choice>
              <mc:Fallback>
                <p:oleObj name="Equation" r:id="rId5" imgW="19939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8613" y="220663"/>
                        <a:ext cx="5186362" cy="1089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8297333" y="3979333"/>
            <a:ext cx="284428" cy="523220"/>
          </a:xfrm>
          <a:prstGeom prst="rect">
            <a:avLst/>
          </a:prstGeom>
          <a:noFill/>
        </p:spPr>
        <p:txBody>
          <a:bodyPr wrap="none" rtlCol="0">
            <a:spAutoFit/>
          </a:bodyPr>
          <a:lstStyle/>
          <a:p>
            <a:r>
              <a:rPr lang="en-US" sz="2800" dirty="0" smtClean="0">
                <a:solidFill>
                  <a:srgbClr val="000000"/>
                </a:solidFill>
              </a:rPr>
              <a:t>t</a:t>
            </a:r>
            <a:endParaRPr lang="en-US" sz="2800" dirty="0">
              <a:solidFill>
                <a:srgbClr val="000000"/>
              </a:solidFill>
            </a:endParaRPr>
          </a:p>
        </p:txBody>
      </p:sp>
      <p:sp>
        <p:nvSpPr>
          <p:cNvPr id="11" name="TextBox 10"/>
          <p:cNvSpPr txBox="1"/>
          <p:nvPr/>
        </p:nvSpPr>
        <p:spPr>
          <a:xfrm>
            <a:off x="4859867" y="1591733"/>
            <a:ext cx="623338" cy="523220"/>
          </a:xfrm>
          <a:prstGeom prst="rect">
            <a:avLst/>
          </a:prstGeom>
          <a:noFill/>
        </p:spPr>
        <p:txBody>
          <a:bodyPr wrap="none" rtlCol="0">
            <a:spAutoFit/>
          </a:bodyPr>
          <a:lstStyle/>
          <a:p>
            <a:r>
              <a:rPr lang="en-US" sz="2800" dirty="0" smtClean="0">
                <a:solidFill>
                  <a:srgbClr val="000000"/>
                </a:solidFill>
              </a:rPr>
              <a:t>f(t)</a:t>
            </a:r>
            <a:endParaRPr lang="en-US" sz="2800" dirty="0">
              <a:solidFill>
                <a:srgbClr val="000000"/>
              </a:solidFill>
            </a:endParaRPr>
          </a:p>
        </p:txBody>
      </p:sp>
    </p:spTree>
    <p:extLst>
      <p:ext uri="{BB962C8B-B14F-4D97-AF65-F5344CB8AC3E}">
        <p14:creationId xmlns:p14="http://schemas.microsoft.com/office/powerpoint/2010/main" val="3523420179"/>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80</a:t>
            </a:fld>
            <a:endParaRPr lang="en-US">
              <a:solidFill>
                <a:srgbClr val="000000"/>
              </a:solidFill>
            </a:endParaRPr>
          </a:p>
        </p:txBody>
      </p:sp>
      <p:sp>
        <p:nvSpPr>
          <p:cNvPr id="23" name="TextBox 22"/>
          <p:cNvSpPr txBox="1"/>
          <p:nvPr/>
        </p:nvSpPr>
        <p:spPr>
          <a:xfrm>
            <a:off x="237069" y="321733"/>
            <a:ext cx="2306666" cy="523220"/>
          </a:xfrm>
          <a:prstGeom prst="rect">
            <a:avLst/>
          </a:prstGeom>
          <a:noFill/>
        </p:spPr>
        <p:txBody>
          <a:bodyPr wrap="none" rtlCol="0">
            <a:spAutoFit/>
          </a:bodyPr>
          <a:lstStyle/>
          <a:p>
            <a:r>
              <a:rPr lang="en-US" sz="2800">
                <a:solidFill>
                  <a:srgbClr val="000000"/>
                </a:solidFill>
              </a:rPr>
              <a:t>Trial solution:</a:t>
            </a:r>
          </a:p>
        </p:txBody>
      </p:sp>
      <p:sp>
        <p:nvSpPr>
          <p:cNvPr id="27" name="TextBox 26"/>
          <p:cNvSpPr txBox="1"/>
          <p:nvPr/>
        </p:nvSpPr>
        <p:spPr>
          <a:xfrm>
            <a:off x="677335" y="1032943"/>
            <a:ext cx="7123464" cy="523220"/>
          </a:xfrm>
          <a:prstGeom prst="rect">
            <a:avLst/>
          </a:prstGeom>
          <a:noFill/>
        </p:spPr>
        <p:txBody>
          <a:bodyPr wrap="none" rtlCol="0">
            <a:spAutoFit/>
          </a:bodyPr>
          <a:lstStyle/>
          <a:p>
            <a:r>
              <a:rPr lang="en-US" sz="2800">
                <a:solidFill>
                  <a:srgbClr val="000000"/>
                </a:solidFill>
              </a:rPr>
              <a:t>What is the correct formula to find the A</a:t>
            </a:r>
            <a:r>
              <a:rPr lang="en-US" sz="2800" baseline="-25000">
                <a:solidFill>
                  <a:srgbClr val="000000"/>
                </a:solidFill>
              </a:rPr>
              <a:t>n</a:t>
            </a:r>
            <a:r>
              <a:rPr lang="en-US" sz="2800">
                <a:solidFill>
                  <a:srgbClr val="000000"/>
                </a:solidFill>
              </a:rPr>
              <a:t>’s?</a:t>
            </a:r>
          </a:p>
        </p:txBody>
      </p:sp>
      <p:graphicFrame>
        <p:nvGraphicFramePr>
          <p:cNvPr id="28" name="Object 27"/>
          <p:cNvGraphicFramePr>
            <a:graphicFrameLocks noChangeAspect="1"/>
          </p:cNvGraphicFramePr>
          <p:nvPr/>
        </p:nvGraphicFramePr>
        <p:xfrm>
          <a:off x="184151" y="1598904"/>
          <a:ext cx="4743449" cy="5048787"/>
        </p:xfrm>
        <a:graphic>
          <a:graphicData uri="http://schemas.openxmlformats.org/presentationml/2006/ole">
            <mc:AlternateContent xmlns:mc="http://schemas.openxmlformats.org/markup-compatibility/2006">
              <mc:Choice xmlns:v="urn:schemas-microsoft-com:vml" Requires="v">
                <p:oleObj spid="_x0000_s93191" name="Equation" r:id="rId4" imgW="2006600" imgH="2133600" progId="Equation.3">
                  <p:embed/>
                </p:oleObj>
              </mc:Choice>
              <mc:Fallback>
                <p:oleObj name="Equation" r:id="rId4" imgW="2006600" imgH="2133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151" y="1598904"/>
                        <a:ext cx="4743449" cy="5048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3" name="Group 62"/>
          <p:cNvGrpSpPr/>
          <p:nvPr/>
        </p:nvGrpSpPr>
        <p:grpSpPr>
          <a:xfrm>
            <a:off x="5387186" y="2387585"/>
            <a:ext cx="3723058" cy="3258755"/>
            <a:chOff x="5387186" y="2387585"/>
            <a:chExt cx="3723058" cy="3258755"/>
          </a:xfrm>
        </p:grpSpPr>
        <p:sp>
          <p:nvSpPr>
            <p:cNvPr id="47" name="Rectangle 46"/>
            <p:cNvSpPr/>
            <p:nvPr/>
          </p:nvSpPr>
          <p:spPr bwMode="auto">
            <a:xfrm>
              <a:off x="6047591" y="2895621"/>
              <a:ext cx="2114277" cy="1964232"/>
            </a:xfrm>
            <a:prstGeom prst="rect">
              <a:avLst/>
            </a:prstGeom>
            <a:solidFill>
              <a:schemeClr val="accent3">
                <a:lumMod val="85000"/>
              </a:schemeClr>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48" name="TextBox 47"/>
            <p:cNvSpPr txBox="1"/>
            <p:nvPr/>
          </p:nvSpPr>
          <p:spPr>
            <a:xfrm>
              <a:off x="7707053" y="5215453"/>
              <a:ext cx="636926" cy="430887"/>
            </a:xfrm>
            <a:prstGeom prst="rect">
              <a:avLst/>
            </a:prstGeom>
            <a:noFill/>
          </p:spPr>
          <p:txBody>
            <a:bodyPr wrap="none" rtlCol="0">
              <a:spAutoFit/>
            </a:bodyPr>
            <a:lstStyle/>
            <a:p>
              <a:r>
                <a:rPr lang="en-US" sz="2200">
                  <a:solidFill>
                    <a:srgbClr val="000000"/>
                  </a:solidFill>
                </a:rPr>
                <a:t>x=L</a:t>
              </a:r>
            </a:p>
          </p:txBody>
        </p:sp>
        <p:sp>
          <p:nvSpPr>
            <p:cNvPr id="49" name="TextBox 48"/>
            <p:cNvSpPr txBox="1"/>
            <p:nvPr/>
          </p:nvSpPr>
          <p:spPr>
            <a:xfrm>
              <a:off x="5505723" y="2506120"/>
              <a:ext cx="707057" cy="430887"/>
            </a:xfrm>
            <a:prstGeom prst="rect">
              <a:avLst/>
            </a:prstGeom>
            <a:noFill/>
          </p:spPr>
          <p:txBody>
            <a:bodyPr wrap="none" rtlCol="0">
              <a:spAutoFit/>
            </a:bodyPr>
            <a:lstStyle/>
            <a:p>
              <a:r>
                <a:rPr lang="en-US" sz="2200">
                  <a:solidFill>
                    <a:srgbClr val="000000"/>
                  </a:solidFill>
                </a:rPr>
                <a:t>y=H</a:t>
              </a:r>
            </a:p>
          </p:txBody>
        </p:sp>
        <p:sp>
          <p:nvSpPr>
            <p:cNvPr id="50" name="TextBox 49"/>
            <p:cNvSpPr txBox="1"/>
            <p:nvPr/>
          </p:nvSpPr>
          <p:spPr>
            <a:xfrm>
              <a:off x="5387186" y="3454386"/>
              <a:ext cx="678666" cy="430887"/>
            </a:xfrm>
            <a:prstGeom prst="rect">
              <a:avLst/>
            </a:prstGeom>
            <a:noFill/>
          </p:spPr>
          <p:txBody>
            <a:bodyPr wrap="none" rtlCol="0">
              <a:spAutoFit/>
            </a:bodyPr>
            <a:lstStyle/>
            <a:p>
              <a:r>
                <a:rPr lang="en-US" sz="2200">
                  <a:solidFill>
                    <a:srgbClr val="000000"/>
                  </a:solidFill>
                </a:rPr>
                <a:t>T=0</a:t>
              </a:r>
            </a:p>
          </p:txBody>
        </p:sp>
        <p:cxnSp>
          <p:nvCxnSpPr>
            <p:cNvPr id="51" name="Straight Arrow Connector 50"/>
            <p:cNvCxnSpPr/>
            <p:nvPr/>
          </p:nvCxnSpPr>
          <p:spPr bwMode="auto">
            <a:xfrm>
              <a:off x="5996772" y="4944524"/>
              <a:ext cx="931334" cy="1588"/>
            </a:xfrm>
            <a:prstGeom prst="straightConnector1">
              <a:avLst/>
            </a:prstGeom>
            <a:noFill/>
            <a:ln w="12700" cap="flat" cmpd="sng" algn="ctr">
              <a:solidFill>
                <a:schemeClr val="tx1"/>
              </a:solidFill>
              <a:prstDash val="solid"/>
              <a:round/>
              <a:headEnd type="none" w="med" len="med"/>
              <a:tailEnd type="arrow"/>
            </a:ln>
            <a:effectLst/>
          </p:spPr>
        </p:cxnSp>
        <p:cxnSp>
          <p:nvCxnSpPr>
            <p:cNvPr id="52" name="Straight Arrow Connector 51"/>
            <p:cNvCxnSpPr/>
            <p:nvPr/>
          </p:nvCxnSpPr>
          <p:spPr bwMode="auto">
            <a:xfrm rot="16200000">
              <a:off x="5505705" y="4470391"/>
              <a:ext cx="931334" cy="1588"/>
            </a:xfrm>
            <a:prstGeom prst="straightConnector1">
              <a:avLst/>
            </a:prstGeom>
            <a:noFill/>
            <a:ln w="12700" cap="flat" cmpd="sng" algn="ctr">
              <a:solidFill>
                <a:schemeClr val="tx1"/>
              </a:solidFill>
              <a:prstDash val="solid"/>
              <a:round/>
              <a:headEnd type="none" w="med" len="med"/>
              <a:tailEnd type="arrow"/>
            </a:ln>
            <a:effectLst/>
          </p:spPr>
        </p:cxnSp>
        <p:sp>
          <p:nvSpPr>
            <p:cNvPr id="55" name="TextBox 54"/>
            <p:cNvSpPr txBox="1"/>
            <p:nvPr/>
          </p:nvSpPr>
          <p:spPr>
            <a:xfrm>
              <a:off x="6199990" y="5181582"/>
              <a:ext cx="678666" cy="430887"/>
            </a:xfrm>
            <a:prstGeom prst="rect">
              <a:avLst/>
            </a:prstGeom>
            <a:noFill/>
          </p:spPr>
          <p:txBody>
            <a:bodyPr wrap="none" rtlCol="0">
              <a:spAutoFit/>
            </a:bodyPr>
            <a:lstStyle/>
            <a:p>
              <a:r>
                <a:rPr lang="en-US" sz="2200">
                  <a:solidFill>
                    <a:srgbClr val="000000"/>
                  </a:solidFill>
                </a:rPr>
                <a:t>T=0</a:t>
              </a:r>
            </a:p>
          </p:txBody>
        </p:sp>
        <p:sp>
          <p:nvSpPr>
            <p:cNvPr id="56" name="TextBox 55"/>
            <p:cNvSpPr txBox="1"/>
            <p:nvPr/>
          </p:nvSpPr>
          <p:spPr>
            <a:xfrm>
              <a:off x="8113457" y="3623719"/>
              <a:ext cx="996787" cy="461665"/>
            </a:xfrm>
            <a:prstGeom prst="rect">
              <a:avLst/>
            </a:prstGeom>
            <a:noFill/>
          </p:spPr>
          <p:txBody>
            <a:bodyPr wrap="none" rtlCol="0">
              <a:spAutoFit/>
            </a:bodyPr>
            <a:lstStyle/>
            <a:p>
              <a:r>
                <a:rPr lang="en-US">
                  <a:solidFill>
                    <a:srgbClr val="000000"/>
                  </a:solidFill>
                </a:rPr>
                <a:t>T=t(y)</a:t>
              </a:r>
            </a:p>
          </p:txBody>
        </p:sp>
        <p:cxnSp>
          <p:nvCxnSpPr>
            <p:cNvPr id="57" name="Straight Connector 56"/>
            <p:cNvCxnSpPr/>
            <p:nvPr/>
          </p:nvCxnSpPr>
          <p:spPr bwMode="auto">
            <a:xfrm rot="5400000">
              <a:off x="8045724" y="5046125"/>
              <a:ext cx="270933" cy="1588"/>
            </a:xfrm>
            <a:prstGeom prst="line">
              <a:avLst/>
            </a:prstGeom>
            <a:noFill/>
            <a:ln w="12700" cap="flat" cmpd="sng" algn="ctr">
              <a:solidFill>
                <a:schemeClr val="tx1"/>
              </a:solidFill>
              <a:prstDash val="solid"/>
              <a:round/>
              <a:headEnd type="none" w="med" len="med"/>
              <a:tailEnd type="none"/>
            </a:ln>
            <a:effectLst/>
          </p:spPr>
        </p:cxnSp>
        <p:cxnSp>
          <p:nvCxnSpPr>
            <p:cNvPr id="58" name="Straight Connector 57"/>
            <p:cNvCxnSpPr/>
            <p:nvPr/>
          </p:nvCxnSpPr>
          <p:spPr bwMode="auto">
            <a:xfrm>
              <a:off x="5776657" y="2878653"/>
              <a:ext cx="270933" cy="1588"/>
            </a:xfrm>
            <a:prstGeom prst="line">
              <a:avLst/>
            </a:prstGeom>
            <a:noFill/>
            <a:ln w="12700" cap="flat" cmpd="sng" algn="ctr">
              <a:solidFill>
                <a:schemeClr val="tx1"/>
              </a:solidFill>
              <a:prstDash val="solid"/>
              <a:round/>
              <a:headEnd type="none" w="med" len="med"/>
              <a:tailEnd type="none"/>
            </a:ln>
            <a:effectLst/>
          </p:spPr>
        </p:cxnSp>
        <p:sp>
          <p:nvSpPr>
            <p:cNvPr id="61" name="TextBox 60"/>
            <p:cNvSpPr txBox="1"/>
            <p:nvPr/>
          </p:nvSpPr>
          <p:spPr>
            <a:xfrm>
              <a:off x="6775723" y="2387585"/>
              <a:ext cx="678666" cy="430887"/>
            </a:xfrm>
            <a:prstGeom prst="rect">
              <a:avLst/>
            </a:prstGeom>
            <a:noFill/>
          </p:spPr>
          <p:txBody>
            <a:bodyPr wrap="none" rtlCol="0">
              <a:spAutoFit/>
            </a:bodyPr>
            <a:lstStyle/>
            <a:p>
              <a:r>
                <a:rPr lang="en-US" sz="2200">
                  <a:solidFill>
                    <a:srgbClr val="000000"/>
                  </a:solidFill>
                </a:rPr>
                <a:t>T=0</a:t>
              </a:r>
            </a:p>
          </p:txBody>
        </p:sp>
        <p:graphicFrame>
          <p:nvGraphicFramePr>
            <p:cNvPr id="62" name="Object 61"/>
            <p:cNvGraphicFramePr>
              <a:graphicFrameLocks noChangeAspect="1"/>
            </p:cNvGraphicFramePr>
            <p:nvPr/>
          </p:nvGraphicFramePr>
          <p:xfrm>
            <a:off x="6344455" y="3674534"/>
            <a:ext cx="1648076" cy="405680"/>
          </p:xfrm>
          <a:graphic>
            <a:graphicData uri="http://schemas.openxmlformats.org/presentationml/2006/ole">
              <mc:AlternateContent xmlns:mc="http://schemas.openxmlformats.org/markup-compatibility/2006">
                <mc:Choice xmlns:v="urn:schemas-microsoft-com:vml" Requires="v">
                  <p:oleObj spid="_x0000_s93192" name="Equation" r:id="rId6" imgW="825500" imgH="203200" progId="Equation.3">
                    <p:embed/>
                  </p:oleObj>
                </mc:Choice>
                <mc:Fallback>
                  <p:oleObj name="Equation" r:id="rId6" imgW="8255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4455" y="3674534"/>
                          <a:ext cx="1648076" cy="405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816582" name="Object 6"/>
          <p:cNvGraphicFramePr>
            <a:graphicFrameLocks noChangeAspect="1"/>
          </p:cNvGraphicFramePr>
          <p:nvPr/>
        </p:nvGraphicFramePr>
        <p:xfrm>
          <a:off x="2716213" y="81492"/>
          <a:ext cx="5707062" cy="993775"/>
        </p:xfrm>
        <a:graphic>
          <a:graphicData uri="http://schemas.openxmlformats.org/presentationml/2006/ole">
            <mc:AlternateContent xmlns:mc="http://schemas.openxmlformats.org/markup-compatibility/2006">
              <mc:Choice xmlns:v="urn:schemas-microsoft-com:vml" Requires="v">
                <p:oleObj spid="_x0000_s93193" name="Equation" r:id="rId8" imgW="2413000" imgH="419100" progId="Equation.3">
                  <p:embed/>
                </p:oleObj>
              </mc:Choice>
              <mc:Fallback>
                <p:oleObj name="Equation" r:id="rId8" imgW="24130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6213" y="81492"/>
                        <a:ext cx="5707062" cy="99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61445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81</a:t>
            </a:fld>
            <a:endParaRPr lang="en-US">
              <a:solidFill>
                <a:srgbClr val="000000"/>
              </a:solidFill>
            </a:endParaRPr>
          </a:p>
        </p:txBody>
      </p:sp>
      <p:sp>
        <p:nvSpPr>
          <p:cNvPr id="23" name="TextBox 22"/>
          <p:cNvSpPr txBox="1"/>
          <p:nvPr/>
        </p:nvSpPr>
        <p:spPr>
          <a:xfrm>
            <a:off x="338667" y="440264"/>
            <a:ext cx="2306666" cy="523220"/>
          </a:xfrm>
          <a:prstGeom prst="rect">
            <a:avLst/>
          </a:prstGeom>
          <a:noFill/>
        </p:spPr>
        <p:txBody>
          <a:bodyPr wrap="none" rtlCol="0">
            <a:spAutoFit/>
          </a:bodyPr>
          <a:lstStyle/>
          <a:p>
            <a:r>
              <a:rPr lang="en-US" sz="2800">
                <a:solidFill>
                  <a:srgbClr val="000000"/>
                </a:solidFill>
              </a:rPr>
              <a:t>Trial solution:</a:t>
            </a:r>
          </a:p>
        </p:txBody>
      </p:sp>
      <p:grpSp>
        <p:nvGrpSpPr>
          <p:cNvPr id="3" name="Group 62"/>
          <p:cNvGrpSpPr/>
          <p:nvPr/>
        </p:nvGrpSpPr>
        <p:grpSpPr>
          <a:xfrm>
            <a:off x="5387186" y="2777044"/>
            <a:ext cx="3723058" cy="3258755"/>
            <a:chOff x="5387186" y="2387585"/>
            <a:chExt cx="3723058" cy="3258755"/>
          </a:xfrm>
        </p:grpSpPr>
        <p:sp>
          <p:nvSpPr>
            <p:cNvPr id="47" name="Rectangle 46"/>
            <p:cNvSpPr/>
            <p:nvPr/>
          </p:nvSpPr>
          <p:spPr bwMode="auto">
            <a:xfrm>
              <a:off x="6047591" y="2895621"/>
              <a:ext cx="2114277" cy="1964232"/>
            </a:xfrm>
            <a:prstGeom prst="rect">
              <a:avLst/>
            </a:prstGeom>
            <a:solidFill>
              <a:schemeClr val="accent3">
                <a:lumMod val="85000"/>
              </a:schemeClr>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48" name="TextBox 47"/>
            <p:cNvSpPr txBox="1"/>
            <p:nvPr/>
          </p:nvSpPr>
          <p:spPr>
            <a:xfrm>
              <a:off x="7707053" y="5215453"/>
              <a:ext cx="636926" cy="430887"/>
            </a:xfrm>
            <a:prstGeom prst="rect">
              <a:avLst/>
            </a:prstGeom>
            <a:noFill/>
          </p:spPr>
          <p:txBody>
            <a:bodyPr wrap="none" rtlCol="0">
              <a:spAutoFit/>
            </a:bodyPr>
            <a:lstStyle/>
            <a:p>
              <a:r>
                <a:rPr lang="en-US" sz="2200">
                  <a:solidFill>
                    <a:srgbClr val="000000"/>
                  </a:solidFill>
                </a:rPr>
                <a:t>x=L</a:t>
              </a:r>
            </a:p>
          </p:txBody>
        </p:sp>
        <p:sp>
          <p:nvSpPr>
            <p:cNvPr id="49" name="TextBox 48"/>
            <p:cNvSpPr txBox="1"/>
            <p:nvPr/>
          </p:nvSpPr>
          <p:spPr>
            <a:xfrm>
              <a:off x="5505723" y="2506120"/>
              <a:ext cx="707057" cy="430887"/>
            </a:xfrm>
            <a:prstGeom prst="rect">
              <a:avLst/>
            </a:prstGeom>
            <a:noFill/>
          </p:spPr>
          <p:txBody>
            <a:bodyPr wrap="none" rtlCol="0">
              <a:spAutoFit/>
            </a:bodyPr>
            <a:lstStyle/>
            <a:p>
              <a:r>
                <a:rPr lang="en-US" sz="2200">
                  <a:solidFill>
                    <a:srgbClr val="000000"/>
                  </a:solidFill>
                </a:rPr>
                <a:t>y=H</a:t>
              </a:r>
            </a:p>
          </p:txBody>
        </p:sp>
        <p:sp>
          <p:nvSpPr>
            <p:cNvPr id="50" name="TextBox 49"/>
            <p:cNvSpPr txBox="1"/>
            <p:nvPr/>
          </p:nvSpPr>
          <p:spPr>
            <a:xfrm>
              <a:off x="5387186" y="3454386"/>
              <a:ext cx="678666" cy="430887"/>
            </a:xfrm>
            <a:prstGeom prst="rect">
              <a:avLst/>
            </a:prstGeom>
            <a:noFill/>
          </p:spPr>
          <p:txBody>
            <a:bodyPr wrap="none" rtlCol="0">
              <a:spAutoFit/>
            </a:bodyPr>
            <a:lstStyle/>
            <a:p>
              <a:r>
                <a:rPr lang="en-US" sz="2200">
                  <a:solidFill>
                    <a:srgbClr val="000000"/>
                  </a:solidFill>
                </a:rPr>
                <a:t>T=0</a:t>
              </a:r>
            </a:p>
          </p:txBody>
        </p:sp>
        <p:cxnSp>
          <p:nvCxnSpPr>
            <p:cNvPr id="51" name="Straight Arrow Connector 50"/>
            <p:cNvCxnSpPr/>
            <p:nvPr/>
          </p:nvCxnSpPr>
          <p:spPr bwMode="auto">
            <a:xfrm>
              <a:off x="5996772" y="4944524"/>
              <a:ext cx="931334" cy="1588"/>
            </a:xfrm>
            <a:prstGeom prst="straightConnector1">
              <a:avLst/>
            </a:prstGeom>
            <a:noFill/>
            <a:ln w="12700" cap="flat" cmpd="sng" algn="ctr">
              <a:solidFill>
                <a:schemeClr val="tx1"/>
              </a:solidFill>
              <a:prstDash val="solid"/>
              <a:round/>
              <a:headEnd type="none" w="med" len="med"/>
              <a:tailEnd type="arrow"/>
            </a:ln>
            <a:effectLst/>
          </p:spPr>
        </p:cxnSp>
        <p:cxnSp>
          <p:nvCxnSpPr>
            <p:cNvPr id="52" name="Straight Arrow Connector 51"/>
            <p:cNvCxnSpPr/>
            <p:nvPr/>
          </p:nvCxnSpPr>
          <p:spPr bwMode="auto">
            <a:xfrm rot="16200000">
              <a:off x="5505705" y="4470391"/>
              <a:ext cx="931334" cy="1588"/>
            </a:xfrm>
            <a:prstGeom prst="straightConnector1">
              <a:avLst/>
            </a:prstGeom>
            <a:noFill/>
            <a:ln w="12700" cap="flat" cmpd="sng" algn="ctr">
              <a:solidFill>
                <a:schemeClr val="tx1"/>
              </a:solidFill>
              <a:prstDash val="solid"/>
              <a:round/>
              <a:headEnd type="none" w="med" len="med"/>
              <a:tailEnd type="arrow"/>
            </a:ln>
            <a:effectLst/>
          </p:spPr>
        </p:cxnSp>
        <p:sp>
          <p:nvSpPr>
            <p:cNvPr id="55" name="TextBox 54"/>
            <p:cNvSpPr txBox="1"/>
            <p:nvPr/>
          </p:nvSpPr>
          <p:spPr>
            <a:xfrm>
              <a:off x="6199990" y="5181582"/>
              <a:ext cx="678666" cy="430887"/>
            </a:xfrm>
            <a:prstGeom prst="rect">
              <a:avLst/>
            </a:prstGeom>
            <a:noFill/>
          </p:spPr>
          <p:txBody>
            <a:bodyPr wrap="none" rtlCol="0">
              <a:spAutoFit/>
            </a:bodyPr>
            <a:lstStyle/>
            <a:p>
              <a:r>
                <a:rPr lang="en-US" sz="2200">
                  <a:solidFill>
                    <a:srgbClr val="000000"/>
                  </a:solidFill>
                </a:rPr>
                <a:t>T=0</a:t>
              </a:r>
            </a:p>
          </p:txBody>
        </p:sp>
        <p:sp>
          <p:nvSpPr>
            <p:cNvPr id="56" name="TextBox 55"/>
            <p:cNvSpPr txBox="1"/>
            <p:nvPr/>
          </p:nvSpPr>
          <p:spPr>
            <a:xfrm>
              <a:off x="8113457" y="3623719"/>
              <a:ext cx="996787" cy="461665"/>
            </a:xfrm>
            <a:prstGeom prst="rect">
              <a:avLst/>
            </a:prstGeom>
            <a:noFill/>
          </p:spPr>
          <p:txBody>
            <a:bodyPr wrap="none" rtlCol="0">
              <a:spAutoFit/>
            </a:bodyPr>
            <a:lstStyle/>
            <a:p>
              <a:r>
                <a:rPr lang="en-US">
                  <a:solidFill>
                    <a:srgbClr val="000000"/>
                  </a:solidFill>
                </a:rPr>
                <a:t>T=t(y)</a:t>
              </a:r>
            </a:p>
          </p:txBody>
        </p:sp>
        <p:cxnSp>
          <p:nvCxnSpPr>
            <p:cNvPr id="57" name="Straight Connector 56"/>
            <p:cNvCxnSpPr/>
            <p:nvPr/>
          </p:nvCxnSpPr>
          <p:spPr bwMode="auto">
            <a:xfrm rot="5400000">
              <a:off x="8045724" y="5046125"/>
              <a:ext cx="270933" cy="1588"/>
            </a:xfrm>
            <a:prstGeom prst="line">
              <a:avLst/>
            </a:prstGeom>
            <a:noFill/>
            <a:ln w="12700" cap="flat" cmpd="sng" algn="ctr">
              <a:solidFill>
                <a:schemeClr val="tx1"/>
              </a:solidFill>
              <a:prstDash val="solid"/>
              <a:round/>
              <a:headEnd type="none" w="med" len="med"/>
              <a:tailEnd type="none"/>
            </a:ln>
            <a:effectLst/>
          </p:spPr>
        </p:cxnSp>
        <p:cxnSp>
          <p:nvCxnSpPr>
            <p:cNvPr id="58" name="Straight Connector 57"/>
            <p:cNvCxnSpPr/>
            <p:nvPr/>
          </p:nvCxnSpPr>
          <p:spPr bwMode="auto">
            <a:xfrm>
              <a:off x="5776657" y="2878653"/>
              <a:ext cx="270933" cy="1588"/>
            </a:xfrm>
            <a:prstGeom prst="line">
              <a:avLst/>
            </a:prstGeom>
            <a:noFill/>
            <a:ln w="12700" cap="flat" cmpd="sng" algn="ctr">
              <a:solidFill>
                <a:schemeClr val="tx1"/>
              </a:solidFill>
              <a:prstDash val="solid"/>
              <a:round/>
              <a:headEnd type="none" w="med" len="med"/>
              <a:tailEnd type="none"/>
            </a:ln>
            <a:effectLst/>
          </p:spPr>
        </p:cxnSp>
        <p:sp>
          <p:nvSpPr>
            <p:cNvPr id="61" name="TextBox 60"/>
            <p:cNvSpPr txBox="1"/>
            <p:nvPr/>
          </p:nvSpPr>
          <p:spPr>
            <a:xfrm>
              <a:off x="6775723" y="2387585"/>
              <a:ext cx="678666" cy="430887"/>
            </a:xfrm>
            <a:prstGeom prst="rect">
              <a:avLst/>
            </a:prstGeom>
            <a:noFill/>
          </p:spPr>
          <p:txBody>
            <a:bodyPr wrap="none" rtlCol="0">
              <a:spAutoFit/>
            </a:bodyPr>
            <a:lstStyle/>
            <a:p>
              <a:r>
                <a:rPr lang="en-US" sz="2200">
                  <a:solidFill>
                    <a:srgbClr val="000000"/>
                  </a:solidFill>
                </a:rPr>
                <a:t>T=0</a:t>
              </a:r>
            </a:p>
          </p:txBody>
        </p:sp>
        <p:graphicFrame>
          <p:nvGraphicFramePr>
            <p:cNvPr id="62" name="Object 61"/>
            <p:cNvGraphicFramePr>
              <a:graphicFrameLocks noChangeAspect="1"/>
            </p:cNvGraphicFramePr>
            <p:nvPr/>
          </p:nvGraphicFramePr>
          <p:xfrm>
            <a:off x="6344455" y="3674534"/>
            <a:ext cx="1648076" cy="405680"/>
          </p:xfrm>
          <a:graphic>
            <a:graphicData uri="http://schemas.openxmlformats.org/presentationml/2006/ole">
              <mc:AlternateContent xmlns:mc="http://schemas.openxmlformats.org/markup-compatibility/2006">
                <mc:Choice xmlns:v="urn:schemas-microsoft-com:vml" Requires="v">
                  <p:oleObj spid="_x0000_s94215" name="Equation" r:id="rId4" imgW="825500" imgH="203200" progId="Equation.3">
                    <p:embed/>
                  </p:oleObj>
                </mc:Choice>
                <mc:Fallback>
                  <p:oleObj name="Equation" r:id="rId4" imgW="8255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4455" y="3674534"/>
                          <a:ext cx="1648076" cy="405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818629" name="Object 5"/>
          <p:cNvGraphicFramePr>
            <a:graphicFrameLocks noChangeAspect="1"/>
          </p:cNvGraphicFramePr>
          <p:nvPr/>
        </p:nvGraphicFramePr>
        <p:xfrm>
          <a:off x="2258487" y="1317625"/>
          <a:ext cx="6726238" cy="993775"/>
        </p:xfrm>
        <a:graphic>
          <a:graphicData uri="http://schemas.openxmlformats.org/presentationml/2006/ole">
            <mc:AlternateContent xmlns:mc="http://schemas.openxmlformats.org/markup-compatibility/2006">
              <mc:Choice xmlns:v="urn:schemas-microsoft-com:vml" Requires="v">
                <p:oleObj spid="_x0000_s94216" name="Equation" r:id="rId6" imgW="2844800" imgH="419100" progId="Equation.3">
                  <p:embed/>
                </p:oleObj>
              </mc:Choice>
              <mc:Fallback>
                <p:oleObj name="Equation" r:id="rId6" imgW="28448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8487" y="1317625"/>
                        <a:ext cx="6726238" cy="99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18630" name="Object 6"/>
          <p:cNvGraphicFramePr>
            <a:graphicFrameLocks noChangeAspect="1"/>
          </p:cNvGraphicFramePr>
          <p:nvPr/>
        </p:nvGraphicFramePr>
        <p:xfrm>
          <a:off x="2868613" y="233363"/>
          <a:ext cx="5707062" cy="993775"/>
        </p:xfrm>
        <a:graphic>
          <a:graphicData uri="http://schemas.openxmlformats.org/presentationml/2006/ole">
            <mc:AlternateContent xmlns:mc="http://schemas.openxmlformats.org/markup-compatibility/2006">
              <mc:Choice xmlns:v="urn:schemas-microsoft-com:vml" Requires="v">
                <p:oleObj spid="_x0000_s94217" name="Equation" r:id="rId8" imgW="2413000" imgH="419100" progId="Equation.3">
                  <p:embed/>
                </p:oleObj>
              </mc:Choice>
              <mc:Fallback>
                <p:oleObj name="Equation" r:id="rId8" imgW="24130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8613" y="233363"/>
                        <a:ext cx="5707062" cy="99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237070" y="1557863"/>
            <a:ext cx="2000718" cy="523220"/>
          </a:xfrm>
          <a:prstGeom prst="rect">
            <a:avLst/>
          </a:prstGeom>
          <a:noFill/>
        </p:spPr>
        <p:txBody>
          <a:bodyPr wrap="none" rtlCol="0">
            <a:spAutoFit/>
          </a:bodyPr>
          <a:lstStyle/>
          <a:p>
            <a:r>
              <a:rPr lang="en-US" sz="2800">
                <a:solidFill>
                  <a:srgbClr val="000000"/>
                </a:solidFill>
              </a:rPr>
              <a:t>Right b’dry:  </a:t>
            </a:r>
          </a:p>
        </p:txBody>
      </p:sp>
    </p:spTree>
    <p:extLst>
      <p:ext uri="{BB962C8B-B14F-4D97-AF65-F5344CB8AC3E}">
        <p14:creationId xmlns:p14="http://schemas.microsoft.com/office/powerpoint/2010/main" val="13953048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8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82</a:t>
            </a:fld>
            <a:endParaRPr lang="en-US">
              <a:solidFill>
                <a:srgbClr val="000000"/>
              </a:solidFill>
            </a:endParaRPr>
          </a:p>
        </p:txBody>
      </p:sp>
      <p:graphicFrame>
        <p:nvGraphicFramePr>
          <p:cNvPr id="28" name="Object 27"/>
          <p:cNvGraphicFramePr>
            <a:graphicFrameLocks noChangeAspect="1"/>
          </p:cNvGraphicFramePr>
          <p:nvPr/>
        </p:nvGraphicFramePr>
        <p:xfrm>
          <a:off x="530225" y="3478203"/>
          <a:ext cx="3814763" cy="1052512"/>
        </p:xfrm>
        <a:graphic>
          <a:graphicData uri="http://schemas.openxmlformats.org/presentationml/2006/ole">
            <mc:AlternateContent xmlns:mc="http://schemas.openxmlformats.org/markup-compatibility/2006">
              <mc:Choice xmlns:v="urn:schemas-microsoft-com:vml" Requires="v">
                <p:oleObj spid="_x0000_s95243" name="Equation" r:id="rId4" imgW="1612900" imgH="444500" progId="Equation.3">
                  <p:embed/>
                </p:oleObj>
              </mc:Choice>
              <mc:Fallback>
                <p:oleObj name="Equation" r:id="rId4" imgW="16129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25" y="3478203"/>
                        <a:ext cx="3814763" cy="1052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62"/>
          <p:cNvGrpSpPr/>
          <p:nvPr/>
        </p:nvGrpSpPr>
        <p:grpSpPr>
          <a:xfrm>
            <a:off x="5387186" y="2675446"/>
            <a:ext cx="3723058" cy="3258755"/>
            <a:chOff x="5387186" y="2387585"/>
            <a:chExt cx="3723058" cy="3258755"/>
          </a:xfrm>
        </p:grpSpPr>
        <p:sp>
          <p:nvSpPr>
            <p:cNvPr id="47" name="Rectangle 46"/>
            <p:cNvSpPr/>
            <p:nvPr/>
          </p:nvSpPr>
          <p:spPr bwMode="auto">
            <a:xfrm>
              <a:off x="6047591" y="2895621"/>
              <a:ext cx="2114277" cy="1964232"/>
            </a:xfrm>
            <a:prstGeom prst="rect">
              <a:avLst/>
            </a:prstGeom>
            <a:solidFill>
              <a:schemeClr val="accent3">
                <a:lumMod val="85000"/>
              </a:schemeClr>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48" name="TextBox 47"/>
            <p:cNvSpPr txBox="1"/>
            <p:nvPr/>
          </p:nvSpPr>
          <p:spPr>
            <a:xfrm>
              <a:off x="7707053" y="5215453"/>
              <a:ext cx="636926" cy="430887"/>
            </a:xfrm>
            <a:prstGeom prst="rect">
              <a:avLst/>
            </a:prstGeom>
            <a:noFill/>
          </p:spPr>
          <p:txBody>
            <a:bodyPr wrap="none" rtlCol="0">
              <a:spAutoFit/>
            </a:bodyPr>
            <a:lstStyle/>
            <a:p>
              <a:r>
                <a:rPr lang="en-US" sz="2200">
                  <a:solidFill>
                    <a:srgbClr val="000000"/>
                  </a:solidFill>
                </a:rPr>
                <a:t>x=L</a:t>
              </a:r>
            </a:p>
          </p:txBody>
        </p:sp>
        <p:sp>
          <p:nvSpPr>
            <p:cNvPr id="49" name="TextBox 48"/>
            <p:cNvSpPr txBox="1"/>
            <p:nvPr/>
          </p:nvSpPr>
          <p:spPr>
            <a:xfrm>
              <a:off x="5505723" y="2506120"/>
              <a:ext cx="707057" cy="430887"/>
            </a:xfrm>
            <a:prstGeom prst="rect">
              <a:avLst/>
            </a:prstGeom>
            <a:noFill/>
          </p:spPr>
          <p:txBody>
            <a:bodyPr wrap="none" rtlCol="0">
              <a:spAutoFit/>
            </a:bodyPr>
            <a:lstStyle/>
            <a:p>
              <a:r>
                <a:rPr lang="en-US" sz="2200">
                  <a:solidFill>
                    <a:srgbClr val="000000"/>
                  </a:solidFill>
                </a:rPr>
                <a:t>y=H</a:t>
              </a:r>
            </a:p>
          </p:txBody>
        </p:sp>
        <p:sp>
          <p:nvSpPr>
            <p:cNvPr id="50" name="TextBox 49"/>
            <p:cNvSpPr txBox="1"/>
            <p:nvPr/>
          </p:nvSpPr>
          <p:spPr>
            <a:xfrm>
              <a:off x="5387186" y="3454386"/>
              <a:ext cx="678666" cy="430887"/>
            </a:xfrm>
            <a:prstGeom prst="rect">
              <a:avLst/>
            </a:prstGeom>
            <a:noFill/>
          </p:spPr>
          <p:txBody>
            <a:bodyPr wrap="none" rtlCol="0">
              <a:spAutoFit/>
            </a:bodyPr>
            <a:lstStyle/>
            <a:p>
              <a:r>
                <a:rPr lang="en-US" sz="2200">
                  <a:solidFill>
                    <a:srgbClr val="000000"/>
                  </a:solidFill>
                </a:rPr>
                <a:t>T=0</a:t>
              </a:r>
            </a:p>
          </p:txBody>
        </p:sp>
        <p:cxnSp>
          <p:nvCxnSpPr>
            <p:cNvPr id="51" name="Straight Arrow Connector 50"/>
            <p:cNvCxnSpPr/>
            <p:nvPr/>
          </p:nvCxnSpPr>
          <p:spPr bwMode="auto">
            <a:xfrm>
              <a:off x="5996772" y="4944524"/>
              <a:ext cx="931334" cy="1588"/>
            </a:xfrm>
            <a:prstGeom prst="straightConnector1">
              <a:avLst/>
            </a:prstGeom>
            <a:noFill/>
            <a:ln w="12700" cap="flat" cmpd="sng" algn="ctr">
              <a:solidFill>
                <a:schemeClr val="tx1"/>
              </a:solidFill>
              <a:prstDash val="solid"/>
              <a:round/>
              <a:headEnd type="none" w="med" len="med"/>
              <a:tailEnd type="arrow"/>
            </a:ln>
            <a:effectLst/>
          </p:spPr>
        </p:cxnSp>
        <p:cxnSp>
          <p:nvCxnSpPr>
            <p:cNvPr id="52" name="Straight Arrow Connector 51"/>
            <p:cNvCxnSpPr/>
            <p:nvPr/>
          </p:nvCxnSpPr>
          <p:spPr bwMode="auto">
            <a:xfrm rot="16200000">
              <a:off x="5505705" y="4470391"/>
              <a:ext cx="931334" cy="1588"/>
            </a:xfrm>
            <a:prstGeom prst="straightConnector1">
              <a:avLst/>
            </a:prstGeom>
            <a:noFill/>
            <a:ln w="12700" cap="flat" cmpd="sng" algn="ctr">
              <a:solidFill>
                <a:schemeClr val="tx1"/>
              </a:solidFill>
              <a:prstDash val="solid"/>
              <a:round/>
              <a:headEnd type="none" w="med" len="med"/>
              <a:tailEnd type="arrow"/>
            </a:ln>
            <a:effectLst/>
          </p:spPr>
        </p:cxnSp>
        <p:sp>
          <p:nvSpPr>
            <p:cNvPr id="55" name="TextBox 54"/>
            <p:cNvSpPr txBox="1"/>
            <p:nvPr/>
          </p:nvSpPr>
          <p:spPr>
            <a:xfrm>
              <a:off x="6199990" y="5181582"/>
              <a:ext cx="678666" cy="430887"/>
            </a:xfrm>
            <a:prstGeom prst="rect">
              <a:avLst/>
            </a:prstGeom>
            <a:noFill/>
          </p:spPr>
          <p:txBody>
            <a:bodyPr wrap="none" rtlCol="0">
              <a:spAutoFit/>
            </a:bodyPr>
            <a:lstStyle/>
            <a:p>
              <a:r>
                <a:rPr lang="en-US" sz="2200">
                  <a:solidFill>
                    <a:srgbClr val="000000"/>
                  </a:solidFill>
                </a:rPr>
                <a:t>T=0</a:t>
              </a:r>
            </a:p>
          </p:txBody>
        </p:sp>
        <p:sp>
          <p:nvSpPr>
            <p:cNvPr id="56" name="TextBox 55"/>
            <p:cNvSpPr txBox="1"/>
            <p:nvPr/>
          </p:nvSpPr>
          <p:spPr>
            <a:xfrm>
              <a:off x="8113457" y="3623719"/>
              <a:ext cx="996787" cy="461665"/>
            </a:xfrm>
            <a:prstGeom prst="rect">
              <a:avLst/>
            </a:prstGeom>
            <a:noFill/>
          </p:spPr>
          <p:txBody>
            <a:bodyPr wrap="none" rtlCol="0">
              <a:spAutoFit/>
            </a:bodyPr>
            <a:lstStyle/>
            <a:p>
              <a:r>
                <a:rPr lang="en-US">
                  <a:solidFill>
                    <a:srgbClr val="000000"/>
                  </a:solidFill>
                </a:rPr>
                <a:t>T=t(y)</a:t>
              </a:r>
            </a:p>
          </p:txBody>
        </p:sp>
        <p:cxnSp>
          <p:nvCxnSpPr>
            <p:cNvPr id="57" name="Straight Connector 56"/>
            <p:cNvCxnSpPr/>
            <p:nvPr/>
          </p:nvCxnSpPr>
          <p:spPr bwMode="auto">
            <a:xfrm rot="5400000">
              <a:off x="8045724" y="5046125"/>
              <a:ext cx="270933" cy="1588"/>
            </a:xfrm>
            <a:prstGeom prst="line">
              <a:avLst/>
            </a:prstGeom>
            <a:noFill/>
            <a:ln w="12700" cap="flat" cmpd="sng" algn="ctr">
              <a:solidFill>
                <a:schemeClr val="tx1"/>
              </a:solidFill>
              <a:prstDash val="solid"/>
              <a:round/>
              <a:headEnd type="none" w="med" len="med"/>
              <a:tailEnd type="none"/>
            </a:ln>
            <a:effectLst/>
          </p:spPr>
        </p:cxnSp>
        <p:cxnSp>
          <p:nvCxnSpPr>
            <p:cNvPr id="58" name="Straight Connector 57"/>
            <p:cNvCxnSpPr/>
            <p:nvPr/>
          </p:nvCxnSpPr>
          <p:spPr bwMode="auto">
            <a:xfrm>
              <a:off x="5776657" y="2878653"/>
              <a:ext cx="270933" cy="1588"/>
            </a:xfrm>
            <a:prstGeom prst="line">
              <a:avLst/>
            </a:prstGeom>
            <a:noFill/>
            <a:ln w="12700" cap="flat" cmpd="sng" algn="ctr">
              <a:solidFill>
                <a:schemeClr val="tx1"/>
              </a:solidFill>
              <a:prstDash val="solid"/>
              <a:round/>
              <a:headEnd type="none" w="med" len="med"/>
              <a:tailEnd type="none"/>
            </a:ln>
            <a:effectLst/>
          </p:spPr>
        </p:cxnSp>
        <p:sp>
          <p:nvSpPr>
            <p:cNvPr id="61" name="TextBox 60"/>
            <p:cNvSpPr txBox="1"/>
            <p:nvPr/>
          </p:nvSpPr>
          <p:spPr>
            <a:xfrm>
              <a:off x="6775723" y="2387585"/>
              <a:ext cx="678666" cy="430887"/>
            </a:xfrm>
            <a:prstGeom prst="rect">
              <a:avLst/>
            </a:prstGeom>
            <a:noFill/>
          </p:spPr>
          <p:txBody>
            <a:bodyPr wrap="none" rtlCol="0">
              <a:spAutoFit/>
            </a:bodyPr>
            <a:lstStyle/>
            <a:p>
              <a:r>
                <a:rPr lang="en-US" sz="2200">
                  <a:solidFill>
                    <a:srgbClr val="000000"/>
                  </a:solidFill>
                </a:rPr>
                <a:t>T=0</a:t>
              </a:r>
            </a:p>
          </p:txBody>
        </p:sp>
        <p:graphicFrame>
          <p:nvGraphicFramePr>
            <p:cNvPr id="62" name="Object 61"/>
            <p:cNvGraphicFramePr>
              <a:graphicFrameLocks noChangeAspect="1"/>
            </p:cNvGraphicFramePr>
            <p:nvPr/>
          </p:nvGraphicFramePr>
          <p:xfrm>
            <a:off x="6344455" y="3674534"/>
            <a:ext cx="1648076" cy="405680"/>
          </p:xfrm>
          <a:graphic>
            <a:graphicData uri="http://schemas.openxmlformats.org/presentationml/2006/ole">
              <mc:AlternateContent xmlns:mc="http://schemas.openxmlformats.org/markup-compatibility/2006">
                <mc:Choice xmlns:v="urn:schemas-microsoft-com:vml" Requires="v">
                  <p:oleObj spid="_x0000_s95244" name="Equation" r:id="rId6" imgW="825500" imgH="203200" progId="Equation.3">
                    <p:embed/>
                  </p:oleObj>
                </mc:Choice>
                <mc:Fallback>
                  <p:oleObj name="Equation" r:id="rId6" imgW="8255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4455" y="3674534"/>
                          <a:ext cx="1648076" cy="405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818629" name="Object 5"/>
          <p:cNvGraphicFramePr>
            <a:graphicFrameLocks noChangeAspect="1"/>
          </p:cNvGraphicFramePr>
          <p:nvPr/>
        </p:nvGraphicFramePr>
        <p:xfrm>
          <a:off x="2641600" y="125413"/>
          <a:ext cx="5857875" cy="1414462"/>
        </p:xfrm>
        <a:graphic>
          <a:graphicData uri="http://schemas.openxmlformats.org/presentationml/2006/ole">
            <mc:AlternateContent xmlns:mc="http://schemas.openxmlformats.org/markup-compatibility/2006">
              <mc:Choice xmlns:v="urn:schemas-microsoft-com:vml" Requires="v">
                <p:oleObj spid="_x0000_s95245" name="Equation" r:id="rId8" imgW="2476500" imgH="596900" progId="Equation.3">
                  <p:embed/>
                </p:oleObj>
              </mc:Choice>
              <mc:Fallback>
                <p:oleObj name="Equation" r:id="rId8" imgW="2476500" imgH="5969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1600" y="125413"/>
                        <a:ext cx="5857875" cy="1414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20677" name="Object 5"/>
          <p:cNvGraphicFramePr>
            <a:graphicFrameLocks noChangeAspect="1"/>
          </p:cNvGraphicFramePr>
          <p:nvPr/>
        </p:nvGraphicFramePr>
        <p:xfrm>
          <a:off x="3079760" y="1536700"/>
          <a:ext cx="3422650" cy="993775"/>
        </p:xfrm>
        <a:graphic>
          <a:graphicData uri="http://schemas.openxmlformats.org/presentationml/2006/ole">
            <mc:AlternateContent xmlns:mc="http://schemas.openxmlformats.org/markup-compatibility/2006">
              <mc:Choice xmlns:v="urn:schemas-microsoft-com:vml" Requires="v">
                <p:oleObj spid="_x0000_s95246" name="Equation" r:id="rId10" imgW="1447800" imgH="419100" progId="Equation.3">
                  <p:embed/>
                </p:oleObj>
              </mc:Choice>
              <mc:Fallback>
                <p:oleObj name="Equation" r:id="rId10" imgW="1447800" imgH="4191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79760" y="1536700"/>
                        <a:ext cx="3422650" cy="99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20678" name="Object 6"/>
          <p:cNvGraphicFramePr>
            <a:graphicFrameLocks noChangeAspect="1"/>
          </p:cNvGraphicFramePr>
          <p:nvPr/>
        </p:nvGraphicFramePr>
        <p:xfrm>
          <a:off x="295275" y="5568950"/>
          <a:ext cx="5708650" cy="1052513"/>
        </p:xfrm>
        <a:graphic>
          <a:graphicData uri="http://schemas.openxmlformats.org/presentationml/2006/ole">
            <mc:AlternateContent xmlns:mc="http://schemas.openxmlformats.org/markup-compatibility/2006">
              <mc:Choice xmlns:v="urn:schemas-microsoft-com:vml" Requires="v">
                <p:oleObj spid="_x0000_s95247" name="Equation" r:id="rId12" imgW="2413000" imgH="444500" progId="Equation.3">
                  <p:embed/>
                </p:oleObj>
              </mc:Choice>
              <mc:Fallback>
                <p:oleObj name="Equation" r:id="rId12" imgW="2413000" imgH="4445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5275" y="5568950"/>
                        <a:ext cx="5708650" cy="1052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355600" y="338663"/>
            <a:ext cx="2000718" cy="523220"/>
          </a:xfrm>
          <a:prstGeom prst="rect">
            <a:avLst/>
          </a:prstGeom>
          <a:noFill/>
        </p:spPr>
        <p:txBody>
          <a:bodyPr wrap="none" rtlCol="0">
            <a:spAutoFit/>
          </a:bodyPr>
          <a:lstStyle/>
          <a:p>
            <a:r>
              <a:rPr lang="en-US" sz="2800">
                <a:solidFill>
                  <a:srgbClr val="000000"/>
                </a:solidFill>
              </a:rPr>
              <a:t>Right b’dry:  </a:t>
            </a:r>
          </a:p>
        </p:txBody>
      </p:sp>
      <p:sp>
        <p:nvSpPr>
          <p:cNvPr id="22" name="TextBox 21"/>
          <p:cNvSpPr txBox="1"/>
          <p:nvPr/>
        </p:nvSpPr>
        <p:spPr>
          <a:xfrm>
            <a:off x="270935" y="4978400"/>
            <a:ext cx="2359791" cy="523220"/>
          </a:xfrm>
          <a:prstGeom prst="rect">
            <a:avLst/>
          </a:prstGeom>
          <a:noFill/>
        </p:spPr>
        <p:txBody>
          <a:bodyPr wrap="none" rtlCol="0">
            <a:spAutoFit/>
          </a:bodyPr>
          <a:lstStyle/>
          <a:p>
            <a:r>
              <a:rPr lang="en-US" sz="2800">
                <a:solidFill>
                  <a:srgbClr val="000000"/>
                </a:solidFill>
              </a:rPr>
              <a:t>Which means</a:t>
            </a:r>
          </a:p>
        </p:txBody>
      </p:sp>
    </p:spTree>
    <p:extLst>
      <p:ext uri="{BB962C8B-B14F-4D97-AF65-F5344CB8AC3E}">
        <p14:creationId xmlns:p14="http://schemas.microsoft.com/office/powerpoint/2010/main" val="23116899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06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06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83</a:t>
            </a:fld>
            <a:endParaRPr lang="en-US">
              <a:solidFill>
                <a:srgbClr val="000000"/>
              </a:solidFill>
            </a:endParaRPr>
          </a:p>
        </p:txBody>
      </p:sp>
      <p:grpSp>
        <p:nvGrpSpPr>
          <p:cNvPr id="3" name="Group 62"/>
          <p:cNvGrpSpPr/>
          <p:nvPr/>
        </p:nvGrpSpPr>
        <p:grpSpPr>
          <a:xfrm>
            <a:off x="4252654" y="3301979"/>
            <a:ext cx="3723058" cy="3258755"/>
            <a:chOff x="5387186" y="2387585"/>
            <a:chExt cx="3723058" cy="3258755"/>
          </a:xfrm>
        </p:grpSpPr>
        <p:sp>
          <p:nvSpPr>
            <p:cNvPr id="47" name="Rectangle 46"/>
            <p:cNvSpPr/>
            <p:nvPr/>
          </p:nvSpPr>
          <p:spPr bwMode="auto">
            <a:xfrm>
              <a:off x="6047591" y="2895621"/>
              <a:ext cx="2114277" cy="1964232"/>
            </a:xfrm>
            <a:prstGeom prst="rect">
              <a:avLst/>
            </a:prstGeom>
            <a:solidFill>
              <a:schemeClr val="accent3">
                <a:lumMod val="85000"/>
              </a:schemeClr>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48" name="TextBox 47"/>
            <p:cNvSpPr txBox="1"/>
            <p:nvPr/>
          </p:nvSpPr>
          <p:spPr>
            <a:xfrm>
              <a:off x="7707053" y="5215453"/>
              <a:ext cx="636926" cy="430887"/>
            </a:xfrm>
            <a:prstGeom prst="rect">
              <a:avLst/>
            </a:prstGeom>
            <a:noFill/>
          </p:spPr>
          <p:txBody>
            <a:bodyPr wrap="none" rtlCol="0">
              <a:spAutoFit/>
            </a:bodyPr>
            <a:lstStyle/>
            <a:p>
              <a:r>
                <a:rPr lang="en-US" sz="2200">
                  <a:solidFill>
                    <a:srgbClr val="000000"/>
                  </a:solidFill>
                </a:rPr>
                <a:t>x=L</a:t>
              </a:r>
            </a:p>
          </p:txBody>
        </p:sp>
        <p:sp>
          <p:nvSpPr>
            <p:cNvPr id="49" name="TextBox 48"/>
            <p:cNvSpPr txBox="1"/>
            <p:nvPr/>
          </p:nvSpPr>
          <p:spPr>
            <a:xfrm>
              <a:off x="5505723" y="2506120"/>
              <a:ext cx="707057" cy="430887"/>
            </a:xfrm>
            <a:prstGeom prst="rect">
              <a:avLst/>
            </a:prstGeom>
            <a:noFill/>
          </p:spPr>
          <p:txBody>
            <a:bodyPr wrap="none" rtlCol="0">
              <a:spAutoFit/>
            </a:bodyPr>
            <a:lstStyle/>
            <a:p>
              <a:r>
                <a:rPr lang="en-US" sz="2200">
                  <a:solidFill>
                    <a:srgbClr val="000000"/>
                  </a:solidFill>
                </a:rPr>
                <a:t>y=H</a:t>
              </a:r>
            </a:p>
          </p:txBody>
        </p:sp>
        <p:sp>
          <p:nvSpPr>
            <p:cNvPr id="50" name="TextBox 49"/>
            <p:cNvSpPr txBox="1"/>
            <p:nvPr/>
          </p:nvSpPr>
          <p:spPr>
            <a:xfrm>
              <a:off x="5387186" y="3454386"/>
              <a:ext cx="678666" cy="430887"/>
            </a:xfrm>
            <a:prstGeom prst="rect">
              <a:avLst/>
            </a:prstGeom>
            <a:noFill/>
          </p:spPr>
          <p:txBody>
            <a:bodyPr wrap="none" rtlCol="0">
              <a:spAutoFit/>
            </a:bodyPr>
            <a:lstStyle/>
            <a:p>
              <a:r>
                <a:rPr lang="en-US" sz="2200">
                  <a:solidFill>
                    <a:srgbClr val="000000"/>
                  </a:solidFill>
                </a:rPr>
                <a:t>T=0</a:t>
              </a:r>
            </a:p>
          </p:txBody>
        </p:sp>
        <p:cxnSp>
          <p:nvCxnSpPr>
            <p:cNvPr id="51" name="Straight Arrow Connector 50"/>
            <p:cNvCxnSpPr/>
            <p:nvPr/>
          </p:nvCxnSpPr>
          <p:spPr bwMode="auto">
            <a:xfrm>
              <a:off x="5996772" y="4944524"/>
              <a:ext cx="931334" cy="1588"/>
            </a:xfrm>
            <a:prstGeom prst="straightConnector1">
              <a:avLst/>
            </a:prstGeom>
            <a:noFill/>
            <a:ln w="12700" cap="flat" cmpd="sng" algn="ctr">
              <a:solidFill>
                <a:schemeClr val="tx1"/>
              </a:solidFill>
              <a:prstDash val="solid"/>
              <a:round/>
              <a:headEnd type="none" w="med" len="med"/>
              <a:tailEnd type="arrow"/>
            </a:ln>
            <a:effectLst/>
          </p:spPr>
        </p:cxnSp>
        <p:cxnSp>
          <p:nvCxnSpPr>
            <p:cNvPr id="52" name="Straight Arrow Connector 51"/>
            <p:cNvCxnSpPr/>
            <p:nvPr/>
          </p:nvCxnSpPr>
          <p:spPr bwMode="auto">
            <a:xfrm rot="16200000">
              <a:off x="5505705" y="4470391"/>
              <a:ext cx="931334" cy="1588"/>
            </a:xfrm>
            <a:prstGeom prst="straightConnector1">
              <a:avLst/>
            </a:prstGeom>
            <a:noFill/>
            <a:ln w="12700" cap="flat" cmpd="sng" algn="ctr">
              <a:solidFill>
                <a:schemeClr val="tx1"/>
              </a:solidFill>
              <a:prstDash val="solid"/>
              <a:round/>
              <a:headEnd type="none" w="med" len="med"/>
              <a:tailEnd type="arrow"/>
            </a:ln>
            <a:effectLst/>
          </p:spPr>
        </p:cxnSp>
        <p:sp>
          <p:nvSpPr>
            <p:cNvPr id="55" name="TextBox 54"/>
            <p:cNvSpPr txBox="1"/>
            <p:nvPr/>
          </p:nvSpPr>
          <p:spPr>
            <a:xfrm>
              <a:off x="6199990" y="5181582"/>
              <a:ext cx="678666" cy="430887"/>
            </a:xfrm>
            <a:prstGeom prst="rect">
              <a:avLst/>
            </a:prstGeom>
            <a:noFill/>
          </p:spPr>
          <p:txBody>
            <a:bodyPr wrap="none" rtlCol="0">
              <a:spAutoFit/>
            </a:bodyPr>
            <a:lstStyle/>
            <a:p>
              <a:r>
                <a:rPr lang="en-US" sz="2200">
                  <a:solidFill>
                    <a:srgbClr val="000000"/>
                  </a:solidFill>
                </a:rPr>
                <a:t>T=0</a:t>
              </a:r>
            </a:p>
          </p:txBody>
        </p:sp>
        <p:sp>
          <p:nvSpPr>
            <p:cNvPr id="56" name="TextBox 55"/>
            <p:cNvSpPr txBox="1"/>
            <p:nvPr/>
          </p:nvSpPr>
          <p:spPr>
            <a:xfrm>
              <a:off x="8113457" y="3623719"/>
              <a:ext cx="996787" cy="461665"/>
            </a:xfrm>
            <a:prstGeom prst="rect">
              <a:avLst/>
            </a:prstGeom>
            <a:noFill/>
          </p:spPr>
          <p:txBody>
            <a:bodyPr wrap="none" rtlCol="0">
              <a:spAutoFit/>
            </a:bodyPr>
            <a:lstStyle/>
            <a:p>
              <a:r>
                <a:rPr lang="en-US">
                  <a:solidFill>
                    <a:srgbClr val="000000"/>
                  </a:solidFill>
                </a:rPr>
                <a:t>T=t(y)</a:t>
              </a:r>
            </a:p>
          </p:txBody>
        </p:sp>
        <p:cxnSp>
          <p:nvCxnSpPr>
            <p:cNvPr id="57" name="Straight Connector 56"/>
            <p:cNvCxnSpPr/>
            <p:nvPr/>
          </p:nvCxnSpPr>
          <p:spPr bwMode="auto">
            <a:xfrm rot="5400000">
              <a:off x="8045724" y="5046125"/>
              <a:ext cx="270933" cy="1588"/>
            </a:xfrm>
            <a:prstGeom prst="line">
              <a:avLst/>
            </a:prstGeom>
            <a:noFill/>
            <a:ln w="12700" cap="flat" cmpd="sng" algn="ctr">
              <a:solidFill>
                <a:schemeClr val="tx1"/>
              </a:solidFill>
              <a:prstDash val="solid"/>
              <a:round/>
              <a:headEnd type="none" w="med" len="med"/>
              <a:tailEnd type="none"/>
            </a:ln>
            <a:effectLst/>
          </p:spPr>
        </p:cxnSp>
        <p:cxnSp>
          <p:nvCxnSpPr>
            <p:cNvPr id="58" name="Straight Connector 57"/>
            <p:cNvCxnSpPr/>
            <p:nvPr/>
          </p:nvCxnSpPr>
          <p:spPr bwMode="auto">
            <a:xfrm>
              <a:off x="5776657" y="2878653"/>
              <a:ext cx="270933" cy="1588"/>
            </a:xfrm>
            <a:prstGeom prst="line">
              <a:avLst/>
            </a:prstGeom>
            <a:noFill/>
            <a:ln w="12700" cap="flat" cmpd="sng" algn="ctr">
              <a:solidFill>
                <a:schemeClr val="tx1"/>
              </a:solidFill>
              <a:prstDash val="solid"/>
              <a:round/>
              <a:headEnd type="none" w="med" len="med"/>
              <a:tailEnd type="none"/>
            </a:ln>
            <a:effectLst/>
          </p:spPr>
        </p:cxnSp>
        <p:sp>
          <p:nvSpPr>
            <p:cNvPr id="61" name="TextBox 60"/>
            <p:cNvSpPr txBox="1"/>
            <p:nvPr/>
          </p:nvSpPr>
          <p:spPr>
            <a:xfrm>
              <a:off x="6775723" y="2387585"/>
              <a:ext cx="678666" cy="430887"/>
            </a:xfrm>
            <a:prstGeom prst="rect">
              <a:avLst/>
            </a:prstGeom>
            <a:noFill/>
          </p:spPr>
          <p:txBody>
            <a:bodyPr wrap="none" rtlCol="0">
              <a:spAutoFit/>
            </a:bodyPr>
            <a:lstStyle/>
            <a:p>
              <a:r>
                <a:rPr lang="en-US" sz="2200">
                  <a:solidFill>
                    <a:srgbClr val="000000"/>
                  </a:solidFill>
                </a:rPr>
                <a:t>T=0</a:t>
              </a:r>
            </a:p>
          </p:txBody>
        </p:sp>
        <p:graphicFrame>
          <p:nvGraphicFramePr>
            <p:cNvPr id="62" name="Object 61"/>
            <p:cNvGraphicFramePr>
              <a:graphicFrameLocks noChangeAspect="1"/>
            </p:cNvGraphicFramePr>
            <p:nvPr/>
          </p:nvGraphicFramePr>
          <p:xfrm>
            <a:off x="6344455" y="3674534"/>
            <a:ext cx="1648076" cy="405680"/>
          </p:xfrm>
          <a:graphic>
            <a:graphicData uri="http://schemas.openxmlformats.org/presentationml/2006/ole">
              <mc:AlternateContent xmlns:mc="http://schemas.openxmlformats.org/markup-compatibility/2006">
                <mc:Choice xmlns:v="urn:schemas-microsoft-com:vml" Requires="v">
                  <p:oleObj spid="_x0000_s96263" name="Equation" r:id="rId4" imgW="825500" imgH="203200" progId="Equation.3">
                    <p:embed/>
                  </p:oleObj>
                </mc:Choice>
                <mc:Fallback>
                  <p:oleObj name="Equation" r:id="rId4" imgW="8255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4455" y="3674534"/>
                          <a:ext cx="1648076" cy="405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820678" name="Object 6"/>
          <p:cNvGraphicFramePr>
            <a:graphicFrameLocks noChangeAspect="1"/>
          </p:cNvGraphicFramePr>
          <p:nvPr/>
        </p:nvGraphicFramePr>
        <p:xfrm>
          <a:off x="1417108" y="1521355"/>
          <a:ext cx="5768975" cy="1052512"/>
        </p:xfrm>
        <a:graphic>
          <a:graphicData uri="http://schemas.openxmlformats.org/presentationml/2006/ole">
            <mc:AlternateContent xmlns:mc="http://schemas.openxmlformats.org/markup-compatibility/2006">
              <mc:Choice xmlns:v="urn:schemas-microsoft-com:vml" Requires="v">
                <p:oleObj spid="_x0000_s96264" name="Equation" r:id="rId6" imgW="2438400" imgH="444500" progId="Equation.3">
                  <p:embed/>
                </p:oleObj>
              </mc:Choice>
              <mc:Fallback>
                <p:oleObj name="Equation" r:id="rId6" imgW="2438400" imgH="444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7108" y="1521355"/>
                        <a:ext cx="5768975" cy="1052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50806" y="440264"/>
            <a:ext cx="2220229" cy="523220"/>
          </a:xfrm>
          <a:prstGeom prst="rect">
            <a:avLst/>
          </a:prstGeom>
          <a:noFill/>
        </p:spPr>
        <p:txBody>
          <a:bodyPr wrap="none" rtlCol="0">
            <a:spAutoFit/>
          </a:bodyPr>
          <a:lstStyle/>
          <a:p>
            <a:r>
              <a:rPr lang="en-US" sz="2800">
                <a:solidFill>
                  <a:srgbClr val="000000"/>
                </a:solidFill>
              </a:rPr>
              <a:t>Solution (!!) :</a:t>
            </a:r>
          </a:p>
        </p:txBody>
      </p:sp>
      <p:graphicFrame>
        <p:nvGraphicFramePr>
          <p:cNvPr id="23" name="Object 6"/>
          <p:cNvGraphicFramePr>
            <a:graphicFrameLocks noChangeAspect="1"/>
          </p:cNvGraphicFramePr>
          <p:nvPr/>
        </p:nvGraphicFramePr>
        <p:xfrm>
          <a:off x="2648484" y="233363"/>
          <a:ext cx="5707062" cy="993775"/>
        </p:xfrm>
        <a:graphic>
          <a:graphicData uri="http://schemas.openxmlformats.org/presentationml/2006/ole">
            <mc:AlternateContent xmlns:mc="http://schemas.openxmlformats.org/markup-compatibility/2006">
              <mc:Choice xmlns:v="urn:schemas-microsoft-com:vml" Requires="v">
                <p:oleObj spid="_x0000_s96265" name="Equation" r:id="rId8" imgW="2413000" imgH="419100" progId="Equation.3">
                  <p:embed/>
                </p:oleObj>
              </mc:Choice>
              <mc:Fallback>
                <p:oleObj name="Equation" r:id="rId8" imgW="24130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8484" y="233363"/>
                        <a:ext cx="5707062" cy="99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p:cNvSpPr txBox="1"/>
          <p:nvPr/>
        </p:nvSpPr>
        <p:spPr>
          <a:xfrm>
            <a:off x="0" y="1659464"/>
            <a:ext cx="935798" cy="523220"/>
          </a:xfrm>
          <a:prstGeom prst="rect">
            <a:avLst/>
          </a:prstGeom>
          <a:noFill/>
        </p:spPr>
        <p:txBody>
          <a:bodyPr wrap="none" rtlCol="0">
            <a:spAutoFit/>
          </a:bodyPr>
          <a:lstStyle/>
          <a:p>
            <a:r>
              <a:rPr lang="en-US" sz="2800">
                <a:solidFill>
                  <a:srgbClr val="000000"/>
                </a:solidFill>
              </a:rPr>
              <a:t>with:</a:t>
            </a:r>
          </a:p>
        </p:txBody>
      </p:sp>
    </p:spTree>
    <p:extLst>
      <p:ext uri="{BB962C8B-B14F-4D97-AF65-F5344CB8AC3E}">
        <p14:creationId xmlns:p14="http://schemas.microsoft.com/office/powerpoint/2010/main" val="34712653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84</a:t>
            </a:fld>
            <a:endParaRPr lang="en-US">
              <a:solidFill>
                <a:srgbClr val="000000"/>
              </a:solidFill>
            </a:endParaRPr>
          </a:p>
        </p:txBody>
      </p:sp>
      <p:grpSp>
        <p:nvGrpSpPr>
          <p:cNvPr id="3" name="Group 62"/>
          <p:cNvGrpSpPr/>
          <p:nvPr/>
        </p:nvGrpSpPr>
        <p:grpSpPr>
          <a:xfrm>
            <a:off x="4692912" y="3301979"/>
            <a:ext cx="3792188" cy="3258755"/>
            <a:chOff x="5387186" y="2387585"/>
            <a:chExt cx="3792188" cy="3258755"/>
          </a:xfrm>
        </p:grpSpPr>
        <p:sp>
          <p:nvSpPr>
            <p:cNvPr id="47" name="Rectangle 46"/>
            <p:cNvSpPr/>
            <p:nvPr/>
          </p:nvSpPr>
          <p:spPr bwMode="auto">
            <a:xfrm>
              <a:off x="6047591" y="2895621"/>
              <a:ext cx="2114277" cy="1964232"/>
            </a:xfrm>
            <a:prstGeom prst="rect">
              <a:avLst/>
            </a:prstGeom>
            <a:solidFill>
              <a:schemeClr val="accent3">
                <a:lumMod val="85000"/>
              </a:schemeClr>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48" name="TextBox 47"/>
            <p:cNvSpPr txBox="1"/>
            <p:nvPr/>
          </p:nvSpPr>
          <p:spPr>
            <a:xfrm>
              <a:off x="7707053" y="5215453"/>
              <a:ext cx="636926" cy="430887"/>
            </a:xfrm>
            <a:prstGeom prst="rect">
              <a:avLst/>
            </a:prstGeom>
            <a:noFill/>
          </p:spPr>
          <p:txBody>
            <a:bodyPr wrap="none" rtlCol="0">
              <a:spAutoFit/>
            </a:bodyPr>
            <a:lstStyle/>
            <a:p>
              <a:r>
                <a:rPr lang="en-US" sz="2200">
                  <a:solidFill>
                    <a:srgbClr val="000000"/>
                  </a:solidFill>
                </a:rPr>
                <a:t>x=L</a:t>
              </a:r>
            </a:p>
          </p:txBody>
        </p:sp>
        <p:sp>
          <p:nvSpPr>
            <p:cNvPr id="49" name="TextBox 48"/>
            <p:cNvSpPr txBox="1"/>
            <p:nvPr/>
          </p:nvSpPr>
          <p:spPr>
            <a:xfrm>
              <a:off x="5505723" y="2506120"/>
              <a:ext cx="707057" cy="430887"/>
            </a:xfrm>
            <a:prstGeom prst="rect">
              <a:avLst/>
            </a:prstGeom>
            <a:noFill/>
          </p:spPr>
          <p:txBody>
            <a:bodyPr wrap="none" rtlCol="0">
              <a:spAutoFit/>
            </a:bodyPr>
            <a:lstStyle/>
            <a:p>
              <a:r>
                <a:rPr lang="en-US" sz="2200">
                  <a:solidFill>
                    <a:srgbClr val="000000"/>
                  </a:solidFill>
                </a:rPr>
                <a:t>y=H</a:t>
              </a:r>
            </a:p>
          </p:txBody>
        </p:sp>
        <p:sp>
          <p:nvSpPr>
            <p:cNvPr id="50" name="TextBox 49"/>
            <p:cNvSpPr txBox="1"/>
            <p:nvPr/>
          </p:nvSpPr>
          <p:spPr>
            <a:xfrm>
              <a:off x="5387186" y="3454386"/>
              <a:ext cx="678666" cy="430887"/>
            </a:xfrm>
            <a:prstGeom prst="rect">
              <a:avLst/>
            </a:prstGeom>
            <a:noFill/>
          </p:spPr>
          <p:txBody>
            <a:bodyPr wrap="none" rtlCol="0">
              <a:spAutoFit/>
            </a:bodyPr>
            <a:lstStyle/>
            <a:p>
              <a:r>
                <a:rPr lang="en-US" sz="2200">
                  <a:solidFill>
                    <a:srgbClr val="000000"/>
                  </a:solidFill>
                </a:rPr>
                <a:t>T=0</a:t>
              </a:r>
            </a:p>
          </p:txBody>
        </p:sp>
        <p:cxnSp>
          <p:nvCxnSpPr>
            <p:cNvPr id="51" name="Straight Arrow Connector 50"/>
            <p:cNvCxnSpPr/>
            <p:nvPr/>
          </p:nvCxnSpPr>
          <p:spPr bwMode="auto">
            <a:xfrm>
              <a:off x="5996772" y="4944524"/>
              <a:ext cx="931334" cy="1588"/>
            </a:xfrm>
            <a:prstGeom prst="straightConnector1">
              <a:avLst/>
            </a:prstGeom>
            <a:noFill/>
            <a:ln w="12700" cap="flat" cmpd="sng" algn="ctr">
              <a:solidFill>
                <a:schemeClr val="tx1"/>
              </a:solidFill>
              <a:prstDash val="solid"/>
              <a:round/>
              <a:headEnd type="none" w="med" len="med"/>
              <a:tailEnd type="arrow"/>
            </a:ln>
            <a:effectLst/>
          </p:spPr>
        </p:cxnSp>
        <p:cxnSp>
          <p:nvCxnSpPr>
            <p:cNvPr id="52" name="Straight Arrow Connector 51"/>
            <p:cNvCxnSpPr/>
            <p:nvPr/>
          </p:nvCxnSpPr>
          <p:spPr bwMode="auto">
            <a:xfrm rot="16200000">
              <a:off x="5505705" y="4470391"/>
              <a:ext cx="931334" cy="1588"/>
            </a:xfrm>
            <a:prstGeom prst="straightConnector1">
              <a:avLst/>
            </a:prstGeom>
            <a:noFill/>
            <a:ln w="12700" cap="flat" cmpd="sng" algn="ctr">
              <a:solidFill>
                <a:schemeClr val="tx1"/>
              </a:solidFill>
              <a:prstDash val="solid"/>
              <a:round/>
              <a:headEnd type="none" w="med" len="med"/>
              <a:tailEnd type="arrow"/>
            </a:ln>
            <a:effectLst/>
          </p:spPr>
        </p:cxnSp>
        <p:sp>
          <p:nvSpPr>
            <p:cNvPr id="55" name="TextBox 54"/>
            <p:cNvSpPr txBox="1"/>
            <p:nvPr/>
          </p:nvSpPr>
          <p:spPr>
            <a:xfrm>
              <a:off x="6199990" y="5181582"/>
              <a:ext cx="678666" cy="430887"/>
            </a:xfrm>
            <a:prstGeom prst="rect">
              <a:avLst/>
            </a:prstGeom>
            <a:noFill/>
          </p:spPr>
          <p:txBody>
            <a:bodyPr wrap="none" rtlCol="0">
              <a:spAutoFit/>
            </a:bodyPr>
            <a:lstStyle/>
            <a:p>
              <a:r>
                <a:rPr lang="en-US" sz="2200">
                  <a:solidFill>
                    <a:srgbClr val="000000"/>
                  </a:solidFill>
                </a:rPr>
                <a:t>T=0</a:t>
              </a:r>
            </a:p>
          </p:txBody>
        </p:sp>
        <p:sp>
          <p:nvSpPr>
            <p:cNvPr id="56" name="TextBox 55"/>
            <p:cNvSpPr txBox="1"/>
            <p:nvPr/>
          </p:nvSpPr>
          <p:spPr>
            <a:xfrm>
              <a:off x="8113457" y="3623719"/>
              <a:ext cx="1065917" cy="461665"/>
            </a:xfrm>
            <a:prstGeom prst="rect">
              <a:avLst/>
            </a:prstGeom>
            <a:noFill/>
          </p:spPr>
          <p:txBody>
            <a:bodyPr wrap="none" rtlCol="0">
              <a:spAutoFit/>
            </a:bodyPr>
            <a:lstStyle/>
            <a:p>
              <a:r>
                <a:rPr lang="en-US">
                  <a:solidFill>
                    <a:srgbClr val="000000"/>
                  </a:solidFill>
                </a:rPr>
                <a:t>T=100</a:t>
              </a:r>
            </a:p>
          </p:txBody>
        </p:sp>
        <p:cxnSp>
          <p:nvCxnSpPr>
            <p:cNvPr id="57" name="Straight Connector 56"/>
            <p:cNvCxnSpPr/>
            <p:nvPr/>
          </p:nvCxnSpPr>
          <p:spPr bwMode="auto">
            <a:xfrm rot="5400000">
              <a:off x="8045724" y="5046125"/>
              <a:ext cx="270933" cy="1588"/>
            </a:xfrm>
            <a:prstGeom prst="line">
              <a:avLst/>
            </a:prstGeom>
            <a:noFill/>
            <a:ln w="12700" cap="flat" cmpd="sng" algn="ctr">
              <a:solidFill>
                <a:schemeClr val="tx1"/>
              </a:solidFill>
              <a:prstDash val="solid"/>
              <a:round/>
              <a:headEnd type="none" w="med" len="med"/>
              <a:tailEnd type="none"/>
            </a:ln>
            <a:effectLst/>
          </p:spPr>
        </p:cxnSp>
        <p:cxnSp>
          <p:nvCxnSpPr>
            <p:cNvPr id="58" name="Straight Connector 57"/>
            <p:cNvCxnSpPr/>
            <p:nvPr/>
          </p:nvCxnSpPr>
          <p:spPr bwMode="auto">
            <a:xfrm>
              <a:off x="5776657" y="2878653"/>
              <a:ext cx="270933" cy="1588"/>
            </a:xfrm>
            <a:prstGeom prst="line">
              <a:avLst/>
            </a:prstGeom>
            <a:noFill/>
            <a:ln w="12700" cap="flat" cmpd="sng" algn="ctr">
              <a:solidFill>
                <a:schemeClr val="tx1"/>
              </a:solidFill>
              <a:prstDash val="solid"/>
              <a:round/>
              <a:headEnd type="none" w="med" len="med"/>
              <a:tailEnd type="none"/>
            </a:ln>
            <a:effectLst/>
          </p:spPr>
        </p:cxnSp>
        <p:sp>
          <p:nvSpPr>
            <p:cNvPr id="61" name="TextBox 60"/>
            <p:cNvSpPr txBox="1"/>
            <p:nvPr/>
          </p:nvSpPr>
          <p:spPr>
            <a:xfrm>
              <a:off x="6775723" y="2387585"/>
              <a:ext cx="678666" cy="430887"/>
            </a:xfrm>
            <a:prstGeom prst="rect">
              <a:avLst/>
            </a:prstGeom>
            <a:noFill/>
          </p:spPr>
          <p:txBody>
            <a:bodyPr wrap="none" rtlCol="0">
              <a:spAutoFit/>
            </a:bodyPr>
            <a:lstStyle/>
            <a:p>
              <a:r>
                <a:rPr lang="en-US" sz="2200">
                  <a:solidFill>
                    <a:srgbClr val="000000"/>
                  </a:solidFill>
                </a:rPr>
                <a:t>T=0</a:t>
              </a:r>
            </a:p>
          </p:txBody>
        </p:sp>
        <p:graphicFrame>
          <p:nvGraphicFramePr>
            <p:cNvPr id="62" name="Object 61"/>
            <p:cNvGraphicFramePr>
              <a:graphicFrameLocks noChangeAspect="1"/>
            </p:cNvGraphicFramePr>
            <p:nvPr/>
          </p:nvGraphicFramePr>
          <p:xfrm>
            <a:off x="6344455" y="3674534"/>
            <a:ext cx="1648076" cy="405680"/>
          </p:xfrm>
          <a:graphic>
            <a:graphicData uri="http://schemas.openxmlformats.org/presentationml/2006/ole">
              <mc:AlternateContent xmlns:mc="http://schemas.openxmlformats.org/markup-compatibility/2006">
                <mc:Choice xmlns:v="urn:schemas-microsoft-com:vml" Requires="v">
                  <p:oleObj spid="_x0000_s97287" name="Equation" r:id="rId4" imgW="825500" imgH="203200" progId="Equation.3">
                    <p:embed/>
                  </p:oleObj>
                </mc:Choice>
                <mc:Fallback>
                  <p:oleObj name="Equation" r:id="rId4" imgW="8255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4455" y="3674534"/>
                          <a:ext cx="1648076" cy="405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820678" name="Object 6"/>
          <p:cNvGraphicFramePr>
            <a:graphicFrameLocks noChangeAspect="1"/>
          </p:cNvGraphicFramePr>
          <p:nvPr/>
        </p:nvGraphicFramePr>
        <p:xfrm>
          <a:off x="1417108" y="1521355"/>
          <a:ext cx="5768975" cy="1052512"/>
        </p:xfrm>
        <a:graphic>
          <a:graphicData uri="http://schemas.openxmlformats.org/presentationml/2006/ole">
            <mc:AlternateContent xmlns:mc="http://schemas.openxmlformats.org/markup-compatibility/2006">
              <mc:Choice xmlns:v="urn:schemas-microsoft-com:vml" Requires="v">
                <p:oleObj spid="_x0000_s97288" name="Equation" r:id="rId6" imgW="2438400" imgH="444500" progId="Equation.3">
                  <p:embed/>
                </p:oleObj>
              </mc:Choice>
              <mc:Fallback>
                <p:oleObj name="Equation" r:id="rId6" imgW="2438400" imgH="444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7108" y="1521355"/>
                        <a:ext cx="5768975" cy="1052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50806" y="440264"/>
            <a:ext cx="2220229" cy="523220"/>
          </a:xfrm>
          <a:prstGeom prst="rect">
            <a:avLst/>
          </a:prstGeom>
          <a:noFill/>
        </p:spPr>
        <p:txBody>
          <a:bodyPr wrap="none" rtlCol="0">
            <a:spAutoFit/>
          </a:bodyPr>
          <a:lstStyle/>
          <a:p>
            <a:r>
              <a:rPr lang="en-US" sz="2800">
                <a:solidFill>
                  <a:srgbClr val="000000"/>
                </a:solidFill>
              </a:rPr>
              <a:t>Solution (!!) :</a:t>
            </a:r>
          </a:p>
        </p:txBody>
      </p:sp>
      <p:graphicFrame>
        <p:nvGraphicFramePr>
          <p:cNvPr id="23" name="Object 6"/>
          <p:cNvGraphicFramePr>
            <a:graphicFrameLocks noChangeAspect="1"/>
          </p:cNvGraphicFramePr>
          <p:nvPr/>
        </p:nvGraphicFramePr>
        <p:xfrm>
          <a:off x="2648484" y="233363"/>
          <a:ext cx="5707062" cy="993775"/>
        </p:xfrm>
        <a:graphic>
          <a:graphicData uri="http://schemas.openxmlformats.org/presentationml/2006/ole">
            <mc:AlternateContent xmlns:mc="http://schemas.openxmlformats.org/markup-compatibility/2006">
              <mc:Choice xmlns:v="urn:schemas-microsoft-com:vml" Requires="v">
                <p:oleObj spid="_x0000_s97289" name="Equation" r:id="rId8" imgW="2413000" imgH="419100" progId="Equation.3">
                  <p:embed/>
                </p:oleObj>
              </mc:Choice>
              <mc:Fallback>
                <p:oleObj name="Equation" r:id="rId8" imgW="24130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8484" y="233363"/>
                        <a:ext cx="5707062" cy="99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p:cNvSpPr txBox="1"/>
          <p:nvPr/>
        </p:nvSpPr>
        <p:spPr>
          <a:xfrm>
            <a:off x="0" y="1659464"/>
            <a:ext cx="935798" cy="523220"/>
          </a:xfrm>
          <a:prstGeom prst="rect">
            <a:avLst/>
          </a:prstGeom>
          <a:noFill/>
        </p:spPr>
        <p:txBody>
          <a:bodyPr wrap="none" rtlCol="0">
            <a:spAutoFit/>
          </a:bodyPr>
          <a:lstStyle/>
          <a:p>
            <a:r>
              <a:rPr lang="en-US" sz="2800">
                <a:solidFill>
                  <a:srgbClr val="000000"/>
                </a:solidFill>
              </a:rPr>
              <a:t>with:</a:t>
            </a:r>
          </a:p>
        </p:txBody>
      </p:sp>
      <p:sp>
        <p:nvSpPr>
          <p:cNvPr id="20" name="TextBox 19"/>
          <p:cNvSpPr txBox="1"/>
          <p:nvPr/>
        </p:nvSpPr>
        <p:spPr>
          <a:xfrm>
            <a:off x="84665" y="3742267"/>
            <a:ext cx="3950546" cy="1384995"/>
          </a:xfrm>
          <a:prstGeom prst="rect">
            <a:avLst/>
          </a:prstGeom>
          <a:noFill/>
        </p:spPr>
        <p:txBody>
          <a:bodyPr wrap="none" rtlCol="0">
            <a:spAutoFit/>
          </a:bodyPr>
          <a:lstStyle/>
          <a:p>
            <a:r>
              <a:rPr lang="en-US" sz="2800">
                <a:solidFill>
                  <a:srgbClr val="000000"/>
                </a:solidFill>
              </a:rPr>
              <a:t>If e.g. </a:t>
            </a:r>
          </a:p>
          <a:p>
            <a:r>
              <a:rPr lang="en-US" sz="2800">
                <a:solidFill>
                  <a:srgbClr val="000000"/>
                </a:solidFill>
              </a:rPr>
              <a:t>t(y)=100° (a constant)...</a:t>
            </a:r>
          </a:p>
          <a:p>
            <a:endParaRPr lang="en-US" sz="2800">
              <a:solidFill>
                <a:srgbClr val="000000"/>
              </a:solidFill>
            </a:endParaRPr>
          </a:p>
        </p:txBody>
      </p:sp>
    </p:spTree>
    <p:extLst>
      <p:ext uri="{BB962C8B-B14F-4D97-AF65-F5344CB8AC3E}">
        <p14:creationId xmlns:p14="http://schemas.microsoft.com/office/powerpoint/2010/main" val="4683449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85</a:t>
            </a:fld>
            <a:endParaRPr lang="en-US">
              <a:solidFill>
                <a:srgbClr val="000000"/>
              </a:solidFill>
            </a:endParaRPr>
          </a:p>
        </p:txBody>
      </p:sp>
      <p:pic>
        <p:nvPicPr>
          <p:cNvPr id="3" name="Picture 2"/>
          <p:cNvPicPr>
            <a:picLocks noChangeAspect="1"/>
          </p:cNvPicPr>
          <p:nvPr/>
        </p:nvPicPr>
        <p:blipFill>
          <a:blip r:embed="rId3"/>
          <a:stretch>
            <a:fillRect/>
          </a:stretch>
        </p:blipFill>
        <p:spPr>
          <a:xfrm>
            <a:off x="152400" y="431800"/>
            <a:ext cx="8839200" cy="5994400"/>
          </a:xfrm>
          <a:prstGeom prst="rect">
            <a:avLst/>
          </a:prstGeom>
        </p:spPr>
      </p:pic>
      <p:sp>
        <p:nvSpPr>
          <p:cNvPr id="5" name="TextBox 4"/>
          <p:cNvSpPr txBox="1"/>
          <p:nvPr/>
        </p:nvSpPr>
        <p:spPr>
          <a:xfrm>
            <a:off x="1659466" y="253999"/>
            <a:ext cx="813394" cy="523220"/>
          </a:xfrm>
          <a:prstGeom prst="rect">
            <a:avLst/>
          </a:prstGeom>
          <a:noFill/>
        </p:spPr>
        <p:txBody>
          <a:bodyPr wrap="none" rtlCol="0">
            <a:spAutoFit/>
          </a:bodyPr>
          <a:lstStyle/>
          <a:p>
            <a:r>
              <a:rPr lang="en-US" sz="2800" dirty="0" smtClean="0">
                <a:solidFill>
                  <a:srgbClr val="000000"/>
                </a:solidFill>
              </a:rPr>
              <a:t>T=0</a:t>
            </a:r>
            <a:endParaRPr lang="en-US" sz="2800" dirty="0">
              <a:solidFill>
                <a:srgbClr val="000000"/>
              </a:solidFill>
            </a:endParaRPr>
          </a:p>
        </p:txBody>
      </p:sp>
      <p:sp>
        <p:nvSpPr>
          <p:cNvPr id="6" name="TextBox 5"/>
          <p:cNvSpPr txBox="1"/>
          <p:nvPr/>
        </p:nvSpPr>
        <p:spPr>
          <a:xfrm>
            <a:off x="8330606" y="2793999"/>
            <a:ext cx="813394" cy="523220"/>
          </a:xfrm>
          <a:prstGeom prst="rect">
            <a:avLst/>
          </a:prstGeom>
          <a:noFill/>
        </p:spPr>
        <p:txBody>
          <a:bodyPr wrap="none" rtlCol="0">
            <a:spAutoFit/>
          </a:bodyPr>
          <a:lstStyle/>
          <a:p>
            <a:r>
              <a:rPr lang="en-US" sz="2800" dirty="0" smtClean="0">
                <a:solidFill>
                  <a:srgbClr val="000000"/>
                </a:solidFill>
              </a:rPr>
              <a:t>T=0</a:t>
            </a:r>
            <a:endParaRPr lang="en-US" sz="2800" dirty="0">
              <a:solidFill>
                <a:srgbClr val="000000"/>
              </a:solidFill>
            </a:endParaRPr>
          </a:p>
        </p:txBody>
      </p:sp>
      <p:sp>
        <p:nvSpPr>
          <p:cNvPr id="7" name="TextBox 6"/>
          <p:cNvSpPr txBox="1"/>
          <p:nvPr/>
        </p:nvSpPr>
        <p:spPr>
          <a:xfrm>
            <a:off x="0" y="2607732"/>
            <a:ext cx="813394" cy="523220"/>
          </a:xfrm>
          <a:prstGeom prst="rect">
            <a:avLst/>
          </a:prstGeom>
          <a:noFill/>
        </p:spPr>
        <p:txBody>
          <a:bodyPr wrap="none" rtlCol="0">
            <a:spAutoFit/>
          </a:bodyPr>
          <a:lstStyle/>
          <a:p>
            <a:r>
              <a:rPr lang="en-US" sz="2800" dirty="0" smtClean="0">
                <a:solidFill>
                  <a:srgbClr val="000000"/>
                </a:solidFill>
              </a:rPr>
              <a:t>T=0</a:t>
            </a:r>
            <a:endParaRPr lang="en-US" sz="2800" dirty="0">
              <a:solidFill>
                <a:srgbClr val="000000"/>
              </a:solidFill>
            </a:endParaRPr>
          </a:p>
        </p:txBody>
      </p:sp>
      <p:sp>
        <p:nvSpPr>
          <p:cNvPr id="8" name="TextBox 7"/>
          <p:cNvSpPr txBox="1"/>
          <p:nvPr/>
        </p:nvSpPr>
        <p:spPr>
          <a:xfrm>
            <a:off x="4724399" y="6197599"/>
            <a:ext cx="1212792" cy="523220"/>
          </a:xfrm>
          <a:prstGeom prst="rect">
            <a:avLst/>
          </a:prstGeom>
          <a:noFill/>
        </p:spPr>
        <p:txBody>
          <a:bodyPr wrap="none" rtlCol="0">
            <a:spAutoFit/>
          </a:bodyPr>
          <a:lstStyle/>
          <a:p>
            <a:r>
              <a:rPr lang="en-US" sz="2800" dirty="0" smtClean="0">
                <a:solidFill>
                  <a:srgbClr val="000000"/>
                </a:solidFill>
              </a:rPr>
              <a:t>T=100</a:t>
            </a:r>
            <a:endParaRPr lang="en-US" sz="2800" dirty="0">
              <a:solidFill>
                <a:srgbClr val="000000"/>
              </a:solidFill>
            </a:endParaRPr>
          </a:p>
        </p:txBody>
      </p:sp>
      <p:cxnSp>
        <p:nvCxnSpPr>
          <p:cNvPr id="10" name="Curved Connector 9"/>
          <p:cNvCxnSpPr/>
          <p:nvPr/>
        </p:nvCxnSpPr>
        <p:spPr bwMode="auto">
          <a:xfrm rot="10800000" flipV="1">
            <a:off x="7196667" y="2912533"/>
            <a:ext cx="1117600" cy="558800"/>
          </a:xfrm>
          <a:prstGeom prst="curvedConnector3">
            <a:avLst/>
          </a:prstGeom>
          <a:noFill/>
          <a:ln w="12700" cap="flat" cmpd="sng" algn="ctr">
            <a:solidFill>
              <a:schemeClr val="tx1"/>
            </a:solidFill>
            <a:prstDash val="solid"/>
            <a:round/>
            <a:headEnd type="none" w="med" len="med"/>
            <a:tailEnd type="arrow"/>
          </a:ln>
          <a:effectLst/>
        </p:spPr>
      </p:cxnSp>
      <p:cxnSp>
        <p:nvCxnSpPr>
          <p:cNvPr id="11" name="Curved Connector 10"/>
          <p:cNvCxnSpPr/>
          <p:nvPr/>
        </p:nvCxnSpPr>
        <p:spPr bwMode="auto">
          <a:xfrm>
            <a:off x="2540000" y="389466"/>
            <a:ext cx="550334" cy="516466"/>
          </a:xfrm>
          <a:prstGeom prst="curvedConnector3">
            <a:avLst/>
          </a:prstGeom>
          <a:noFill/>
          <a:ln w="12700" cap="flat" cmpd="sng" algn="ctr">
            <a:solidFill>
              <a:schemeClr val="tx1"/>
            </a:solidFill>
            <a:prstDash val="solid"/>
            <a:round/>
            <a:headEnd type="none" w="med" len="med"/>
            <a:tailEnd type="arrow"/>
          </a:ln>
          <a:effectLst/>
        </p:spPr>
      </p:cxnSp>
      <p:cxnSp>
        <p:nvCxnSpPr>
          <p:cNvPr id="13" name="Curved Connector 12"/>
          <p:cNvCxnSpPr/>
          <p:nvPr/>
        </p:nvCxnSpPr>
        <p:spPr bwMode="auto">
          <a:xfrm>
            <a:off x="220134" y="3166532"/>
            <a:ext cx="550334" cy="516466"/>
          </a:xfrm>
          <a:prstGeom prst="curvedConnector3">
            <a:avLst/>
          </a:prstGeom>
          <a:noFill/>
          <a:ln w="12700" cap="flat" cmpd="sng" algn="ctr">
            <a:solidFill>
              <a:schemeClr val="tx1"/>
            </a:solidFill>
            <a:prstDash val="solid"/>
            <a:round/>
            <a:headEnd type="none" w="med" len="med"/>
            <a:tailEnd type="arrow"/>
          </a:ln>
          <a:effectLst/>
        </p:spPr>
      </p:cxnSp>
      <p:cxnSp>
        <p:nvCxnSpPr>
          <p:cNvPr id="14" name="Curved Connector 13"/>
          <p:cNvCxnSpPr/>
          <p:nvPr/>
        </p:nvCxnSpPr>
        <p:spPr bwMode="auto">
          <a:xfrm rot="16200000" flipV="1">
            <a:off x="3860801" y="5943599"/>
            <a:ext cx="897467" cy="558801"/>
          </a:xfrm>
          <a:prstGeom prst="curvedConnector3">
            <a:avLst/>
          </a:prstGeom>
          <a:no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9946450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86</a:t>
            </a:fld>
            <a:endParaRPr lang="en-US">
              <a:solidFill>
                <a:srgbClr val="000000"/>
              </a:solidFill>
            </a:endParaRPr>
          </a:p>
        </p:txBody>
      </p:sp>
      <p:sp>
        <p:nvSpPr>
          <p:cNvPr id="4" name="Rectangle 3"/>
          <p:cNvSpPr/>
          <p:nvPr/>
        </p:nvSpPr>
        <p:spPr bwMode="auto">
          <a:xfrm>
            <a:off x="950659" y="626553"/>
            <a:ext cx="2114277" cy="1964232"/>
          </a:xfrm>
          <a:prstGeom prst="rect">
            <a:avLst/>
          </a:prstGeom>
          <a:solidFill>
            <a:schemeClr val="accent3">
              <a:lumMod val="85000"/>
            </a:schemeClr>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5" name="TextBox 4"/>
          <p:cNvSpPr txBox="1"/>
          <p:nvPr/>
        </p:nvSpPr>
        <p:spPr>
          <a:xfrm>
            <a:off x="2508523" y="2624658"/>
            <a:ext cx="636926" cy="430887"/>
          </a:xfrm>
          <a:prstGeom prst="rect">
            <a:avLst/>
          </a:prstGeom>
          <a:noFill/>
        </p:spPr>
        <p:txBody>
          <a:bodyPr wrap="none" rtlCol="0">
            <a:spAutoFit/>
          </a:bodyPr>
          <a:lstStyle/>
          <a:p>
            <a:r>
              <a:rPr lang="en-US" sz="2200">
                <a:solidFill>
                  <a:srgbClr val="000000"/>
                </a:solidFill>
              </a:rPr>
              <a:t>x=L</a:t>
            </a:r>
          </a:p>
        </p:txBody>
      </p:sp>
      <p:sp>
        <p:nvSpPr>
          <p:cNvPr id="6" name="TextBox 5"/>
          <p:cNvSpPr txBox="1"/>
          <p:nvPr/>
        </p:nvSpPr>
        <p:spPr>
          <a:xfrm>
            <a:off x="408791" y="237052"/>
            <a:ext cx="707057" cy="430887"/>
          </a:xfrm>
          <a:prstGeom prst="rect">
            <a:avLst/>
          </a:prstGeom>
          <a:noFill/>
        </p:spPr>
        <p:txBody>
          <a:bodyPr wrap="none" rtlCol="0">
            <a:spAutoFit/>
          </a:bodyPr>
          <a:lstStyle/>
          <a:p>
            <a:r>
              <a:rPr lang="en-US" sz="2200">
                <a:solidFill>
                  <a:srgbClr val="000000"/>
                </a:solidFill>
              </a:rPr>
              <a:t>y=H</a:t>
            </a:r>
          </a:p>
        </p:txBody>
      </p:sp>
      <p:sp>
        <p:nvSpPr>
          <p:cNvPr id="7" name="TextBox 6"/>
          <p:cNvSpPr txBox="1"/>
          <p:nvPr/>
        </p:nvSpPr>
        <p:spPr>
          <a:xfrm>
            <a:off x="290254" y="1185318"/>
            <a:ext cx="678666" cy="430887"/>
          </a:xfrm>
          <a:prstGeom prst="rect">
            <a:avLst/>
          </a:prstGeom>
          <a:noFill/>
        </p:spPr>
        <p:txBody>
          <a:bodyPr wrap="none" rtlCol="0">
            <a:spAutoFit/>
          </a:bodyPr>
          <a:lstStyle/>
          <a:p>
            <a:r>
              <a:rPr lang="en-US" sz="2200">
                <a:solidFill>
                  <a:srgbClr val="000000"/>
                </a:solidFill>
              </a:rPr>
              <a:t>T=0</a:t>
            </a:r>
          </a:p>
        </p:txBody>
      </p:sp>
      <p:cxnSp>
        <p:nvCxnSpPr>
          <p:cNvPr id="8" name="Straight Arrow Connector 7"/>
          <p:cNvCxnSpPr/>
          <p:nvPr/>
        </p:nvCxnSpPr>
        <p:spPr bwMode="auto">
          <a:xfrm>
            <a:off x="899840" y="2675456"/>
            <a:ext cx="931334" cy="1588"/>
          </a:xfrm>
          <a:prstGeom prst="straightConnector1">
            <a:avLst/>
          </a:prstGeom>
          <a:noFill/>
          <a:ln w="12700"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rot="16200000">
            <a:off x="408773" y="2201323"/>
            <a:ext cx="931334" cy="1588"/>
          </a:xfrm>
          <a:prstGeom prst="straightConnector1">
            <a:avLst/>
          </a:prstGeom>
          <a:noFill/>
          <a:ln w="12700" cap="flat" cmpd="sng" algn="ctr">
            <a:solidFill>
              <a:schemeClr val="tx1"/>
            </a:solidFill>
            <a:prstDash val="solid"/>
            <a:round/>
            <a:headEnd type="none" w="med" len="med"/>
            <a:tailEnd type="arrow"/>
          </a:ln>
          <a:effectLst/>
        </p:spPr>
      </p:cxnSp>
      <p:sp>
        <p:nvSpPr>
          <p:cNvPr id="10" name="TextBox 9"/>
          <p:cNvSpPr txBox="1"/>
          <p:nvPr/>
        </p:nvSpPr>
        <p:spPr>
          <a:xfrm>
            <a:off x="1441718" y="2658519"/>
            <a:ext cx="678666" cy="430887"/>
          </a:xfrm>
          <a:prstGeom prst="rect">
            <a:avLst/>
          </a:prstGeom>
          <a:noFill/>
        </p:spPr>
        <p:txBody>
          <a:bodyPr wrap="none" rtlCol="0">
            <a:spAutoFit/>
          </a:bodyPr>
          <a:lstStyle/>
          <a:p>
            <a:r>
              <a:rPr lang="en-US" sz="2200">
                <a:solidFill>
                  <a:srgbClr val="000000"/>
                </a:solidFill>
              </a:rPr>
              <a:t>T=0</a:t>
            </a:r>
          </a:p>
        </p:txBody>
      </p:sp>
      <p:sp>
        <p:nvSpPr>
          <p:cNvPr id="11" name="TextBox 10"/>
          <p:cNvSpPr txBox="1"/>
          <p:nvPr/>
        </p:nvSpPr>
        <p:spPr>
          <a:xfrm>
            <a:off x="3016525" y="1354651"/>
            <a:ext cx="996787" cy="461665"/>
          </a:xfrm>
          <a:prstGeom prst="rect">
            <a:avLst/>
          </a:prstGeom>
          <a:noFill/>
        </p:spPr>
        <p:txBody>
          <a:bodyPr wrap="none" rtlCol="0">
            <a:spAutoFit/>
          </a:bodyPr>
          <a:lstStyle/>
          <a:p>
            <a:r>
              <a:rPr lang="en-US">
                <a:solidFill>
                  <a:srgbClr val="000000"/>
                </a:solidFill>
              </a:rPr>
              <a:t>T=f(y)</a:t>
            </a:r>
          </a:p>
        </p:txBody>
      </p:sp>
      <p:cxnSp>
        <p:nvCxnSpPr>
          <p:cNvPr id="12" name="Straight Connector 11"/>
          <p:cNvCxnSpPr/>
          <p:nvPr/>
        </p:nvCxnSpPr>
        <p:spPr bwMode="auto">
          <a:xfrm rot="5400000">
            <a:off x="2948792" y="2777057"/>
            <a:ext cx="270933" cy="1588"/>
          </a:xfrm>
          <a:prstGeom prst="line">
            <a:avLst/>
          </a:prstGeom>
          <a:noFill/>
          <a:ln w="12700" cap="flat" cmpd="sng" algn="ctr">
            <a:solidFill>
              <a:schemeClr val="tx1"/>
            </a:solidFill>
            <a:prstDash val="solid"/>
            <a:round/>
            <a:headEnd type="none" w="med" len="med"/>
            <a:tailEnd type="none"/>
          </a:ln>
          <a:effectLst/>
        </p:spPr>
      </p:cxnSp>
      <p:cxnSp>
        <p:nvCxnSpPr>
          <p:cNvPr id="13" name="Straight Connector 12"/>
          <p:cNvCxnSpPr/>
          <p:nvPr/>
        </p:nvCxnSpPr>
        <p:spPr bwMode="auto">
          <a:xfrm>
            <a:off x="679725" y="609585"/>
            <a:ext cx="270933" cy="1588"/>
          </a:xfrm>
          <a:prstGeom prst="line">
            <a:avLst/>
          </a:prstGeom>
          <a:noFill/>
          <a:ln w="12700" cap="flat" cmpd="sng" algn="ctr">
            <a:solidFill>
              <a:schemeClr val="tx1"/>
            </a:solidFill>
            <a:prstDash val="solid"/>
            <a:round/>
            <a:headEnd type="none" w="med" len="med"/>
            <a:tailEnd type="none"/>
          </a:ln>
          <a:effectLst/>
        </p:spPr>
      </p:cxnSp>
      <p:sp>
        <p:nvSpPr>
          <p:cNvPr id="14" name="TextBox 13"/>
          <p:cNvSpPr txBox="1"/>
          <p:nvPr/>
        </p:nvSpPr>
        <p:spPr>
          <a:xfrm>
            <a:off x="1678791" y="118517"/>
            <a:ext cx="678666" cy="430887"/>
          </a:xfrm>
          <a:prstGeom prst="rect">
            <a:avLst/>
          </a:prstGeom>
          <a:noFill/>
        </p:spPr>
        <p:txBody>
          <a:bodyPr wrap="none" rtlCol="0">
            <a:spAutoFit/>
          </a:bodyPr>
          <a:lstStyle/>
          <a:p>
            <a:r>
              <a:rPr lang="en-US" sz="2200">
                <a:solidFill>
                  <a:srgbClr val="000000"/>
                </a:solidFill>
              </a:rPr>
              <a:t>T=0</a:t>
            </a:r>
          </a:p>
        </p:txBody>
      </p:sp>
      <p:graphicFrame>
        <p:nvGraphicFramePr>
          <p:cNvPr id="15" name="Object 14"/>
          <p:cNvGraphicFramePr>
            <a:graphicFrameLocks noChangeAspect="1"/>
          </p:cNvGraphicFramePr>
          <p:nvPr/>
        </p:nvGraphicFramePr>
        <p:xfrm>
          <a:off x="1133477" y="1406001"/>
          <a:ext cx="1673225" cy="404812"/>
        </p:xfrm>
        <a:graphic>
          <a:graphicData uri="http://schemas.openxmlformats.org/presentationml/2006/ole">
            <mc:AlternateContent xmlns:mc="http://schemas.openxmlformats.org/markup-compatibility/2006">
              <mc:Choice xmlns:v="urn:schemas-microsoft-com:vml" Requires="v">
                <p:oleObj spid="_x0000_s98313" name="Equation" r:id="rId4" imgW="838200" imgH="203200" progId="Equation.3">
                  <p:embed/>
                </p:oleObj>
              </mc:Choice>
              <mc:Fallback>
                <p:oleObj name="Equation" r:id="rId4" imgW="8382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477" y="1406001"/>
                        <a:ext cx="1673225"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8"/>
          <p:cNvGrpSpPr/>
          <p:nvPr/>
        </p:nvGrpSpPr>
        <p:grpSpPr>
          <a:xfrm>
            <a:off x="5065454" y="152385"/>
            <a:ext cx="3557337" cy="3004755"/>
            <a:chOff x="5065454" y="389447"/>
            <a:chExt cx="3557337" cy="3004755"/>
          </a:xfrm>
        </p:grpSpPr>
        <p:sp>
          <p:nvSpPr>
            <p:cNvPr id="16" name="Rectangle 15"/>
            <p:cNvSpPr/>
            <p:nvPr/>
          </p:nvSpPr>
          <p:spPr bwMode="auto">
            <a:xfrm>
              <a:off x="5725859" y="931349"/>
              <a:ext cx="2114277" cy="1964232"/>
            </a:xfrm>
            <a:prstGeom prst="rect">
              <a:avLst/>
            </a:prstGeom>
            <a:solidFill>
              <a:schemeClr val="accent3">
                <a:lumMod val="85000"/>
              </a:schemeClr>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17" name="TextBox 16"/>
            <p:cNvSpPr txBox="1"/>
            <p:nvPr/>
          </p:nvSpPr>
          <p:spPr>
            <a:xfrm>
              <a:off x="7283723" y="2929454"/>
              <a:ext cx="636926" cy="430887"/>
            </a:xfrm>
            <a:prstGeom prst="rect">
              <a:avLst/>
            </a:prstGeom>
            <a:noFill/>
          </p:spPr>
          <p:txBody>
            <a:bodyPr wrap="none" rtlCol="0">
              <a:spAutoFit/>
            </a:bodyPr>
            <a:lstStyle/>
            <a:p>
              <a:r>
                <a:rPr lang="en-US" sz="2200">
                  <a:solidFill>
                    <a:srgbClr val="000000"/>
                  </a:solidFill>
                </a:rPr>
                <a:t>x=L</a:t>
              </a:r>
            </a:p>
          </p:txBody>
        </p:sp>
        <p:sp>
          <p:nvSpPr>
            <p:cNvPr id="18" name="TextBox 17"/>
            <p:cNvSpPr txBox="1"/>
            <p:nvPr/>
          </p:nvSpPr>
          <p:spPr>
            <a:xfrm>
              <a:off x="5183991" y="541848"/>
              <a:ext cx="707057" cy="430887"/>
            </a:xfrm>
            <a:prstGeom prst="rect">
              <a:avLst/>
            </a:prstGeom>
            <a:noFill/>
          </p:spPr>
          <p:txBody>
            <a:bodyPr wrap="none" rtlCol="0">
              <a:spAutoFit/>
            </a:bodyPr>
            <a:lstStyle/>
            <a:p>
              <a:r>
                <a:rPr lang="en-US" sz="2200">
                  <a:solidFill>
                    <a:srgbClr val="000000"/>
                  </a:solidFill>
                </a:rPr>
                <a:t>y=H</a:t>
              </a:r>
            </a:p>
          </p:txBody>
        </p:sp>
        <p:sp>
          <p:nvSpPr>
            <p:cNvPr id="19" name="TextBox 18"/>
            <p:cNvSpPr txBox="1"/>
            <p:nvPr/>
          </p:nvSpPr>
          <p:spPr>
            <a:xfrm>
              <a:off x="5065454" y="1490114"/>
              <a:ext cx="678666" cy="430887"/>
            </a:xfrm>
            <a:prstGeom prst="rect">
              <a:avLst/>
            </a:prstGeom>
            <a:noFill/>
          </p:spPr>
          <p:txBody>
            <a:bodyPr wrap="none" rtlCol="0">
              <a:spAutoFit/>
            </a:bodyPr>
            <a:lstStyle/>
            <a:p>
              <a:r>
                <a:rPr lang="en-US" sz="2200">
                  <a:solidFill>
                    <a:srgbClr val="000000"/>
                  </a:solidFill>
                </a:rPr>
                <a:t>T=0</a:t>
              </a:r>
            </a:p>
          </p:txBody>
        </p:sp>
        <p:cxnSp>
          <p:nvCxnSpPr>
            <p:cNvPr id="20" name="Straight Arrow Connector 19"/>
            <p:cNvCxnSpPr/>
            <p:nvPr/>
          </p:nvCxnSpPr>
          <p:spPr bwMode="auto">
            <a:xfrm>
              <a:off x="5675040" y="2980252"/>
              <a:ext cx="931334" cy="1588"/>
            </a:xfrm>
            <a:prstGeom prst="straightConnector1">
              <a:avLst/>
            </a:prstGeom>
            <a:noFill/>
            <a:ln w="1270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rot="16200000">
              <a:off x="5183973" y="2506119"/>
              <a:ext cx="931334" cy="1588"/>
            </a:xfrm>
            <a:prstGeom prst="straightConnector1">
              <a:avLst/>
            </a:prstGeom>
            <a:noFill/>
            <a:ln w="12700" cap="flat" cmpd="sng" algn="ctr">
              <a:solidFill>
                <a:schemeClr val="tx1"/>
              </a:solidFill>
              <a:prstDash val="solid"/>
              <a:round/>
              <a:headEnd type="none" w="med" len="med"/>
              <a:tailEnd type="arrow"/>
            </a:ln>
            <a:effectLst/>
          </p:spPr>
        </p:cxnSp>
        <p:sp>
          <p:nvSpPr>
            <p:cNvPr id="22" name="TextBox 21"/>
            <p:cNvSpPr txBox="1"/>
            <p:nvPr/>
          </p:nvSpPr>
          <p:spPr>
            <a:xfrm>
              <a:off x="6437047" y="2963315"/>
              <a:ext cx="678666" cy="430887"/>
            </a:xfrm>
            <a:prstGeom prst="rect">
              <a:avLst/>
            </a:prstGeom>
            <a:noFill/>
          </p:spPr>
          <p:txBody>
            <a:bodyPr wrap="none" rtlCol="0">
              <a:spAutoFit/>
            </a:bodyPr>
            <a:lstStyle/>
            <a:p>
              <a:r>
                <a:rPr lang="en-US" sz="2200">
                  <a:solidFill>
                    <a:srgbClr val="000000"/>
                  </a:solidFill>
                </a:rPr>
                <a:t>T=0</a:t>
              </a:r>
            </a:p>
          </p:txBody>
        </p:sp>
        <p:sp>
          <p:nvSpPr>
            <p:cNvPr id="23" name="TextBox 22"/>
            <p:cNvSpPr txBox="1"/>
            <p:nvPr/>
          </p:nvSpPr>
          <p:spPr>
            <a:xfrm>
              <a:off x="6250792" y="389447"/>
              <a:ext cx="1082448" cy="461665"/>
            </a:xfrm>
            <a:prstGeom prst="rect">
              <a:avLst/>
            </a:prstGeom>
            <a:noFill/>
          </p:spPr>
          <p:txBody>
            <a:bodyPr wrap="none" rtlCol="0">
              <a:spAutoFit/>
            </a:bodyPr>
            <a:lstStyle/>
            <a:p>
              <a:r>
                <a:rPr lang="en-US">
                  <a:solidFill>
                    <a:srgbClr val="000000"/>
                  </a:solidFill>
                </a:rPr>
                <a:t>T=g(x)</a:t>
              </a:r>
            </a:p>
          </p:txBody>
        </p:sp>
        <p:cxnSp>
          <p:nvCxnSpPr>
            <p:cNvPr id="24" name="Straight Connector 23"/>
            <p:cNvCxnSpPr/>
            <p:nvPr/>
          </p:nvCxnSpPr>
          <p:spPr bwMode="auto">
            <a:xfrm rot="5400000">
              <a:off x="7723992" y="3081853"/>
              <a:ext cx="270933" cy="1588"/>
            </a:xfrm>
            <a:prstGeom prst="line">
              <a:avLst/>
            </a:prstGeom>
            <a:noFill/>
            <a:ln w="12700" cap="flat" cmpd="sng" algn="ctr">
              <a:solidFill>
                <a:schemeClr val="tx1"/>
              </a:solidFill>
              <a:prstDash val="solid"/>
              <a:round/>
              <a:headEnd type="none" w="med" len="med"/>
              <a:tailEnd type="none"/>
            </a:ln>
            <a:effectLst/>
          </p:spPr>
        </p:cxnSp>
        <p:cxnSp>
          <p:nvCxnSpPr>
            <p:cNvPr id="25" name="Straight Connector 24"/>
            <p:cNvCxnSpPr/>
            <p:nvPr/>
          </p:nvCxnSpPr>
          <p:spPr bwMode="auto">
            <a:xfrm>
              <a:off x="5454925" y="914381"/>
              <a:ext cx="270933" cy="1588"/>
            </a:xfrm>
            <a:prstGeom prst="line">
              <a:avLst/>
            </a:prstGeom>
            <a:noFill/>
            <a:ln w="12700" cap="flat" cmpd="sng" algn="ctr">
              <a:solidFill>
                <a:schemeClr val="tx1"/>
              </a:solidFill>
              <a:prstDash val="solid"/>
              <a:round/>
              <a:headEnd type="none" w="med" len="med"/>
              <a:tailEnd type="none"/>
            </a:ln>
            <a:effectLst/>
          </p:spPr>
        </p:cxnSp>
        <p:sp>
          <p:nvSpPr>
            <p:cNvPr id="26" name="TextBox 25"/>
            <p:cNvSpPr txBox="1"/>
            <p:nvPr/>
          </p:nvSpPr>
          <p:spPr>
            <a:xfrm>
              <a:off x="7944125" y="1676380"/>
              <a:ext cx="678666" cy="430887"/>
            </a:xfrm>
            <a:prstGeom prst="rect">
              <a:avLst/>
            </a:prstGeom>
            <a:noFill/>
          </p:spPr>
          <p:txBody>
            <a:bodyPr wrap="none" rtlCol="0">
              <a:spAutoFit/>
            </a:bodyPr>
            <a:lstStyle/>
            <a:p>
              <a:r>
                <a:rPr lang="en-US" sz="2200">
                  <a:solidFill>
                    <a:srgbClr val="000000"/>
                  </a:solidFill>
                </a:rPr>
                <a:t>T=0</a:t>
              </a:r>
            </a:p>
          </p:txBody>
        </p:sp>
        <p:graphicFrame>
          <p:nvGraphicFramePr>
            <p:cNvPr id="27" name="Object 26"/>
            <p:cNvGraphicFramePr>
              <a:graphicFrameLocks noChangeAspect="1"/>
            </p:cNvGraphicFramePr>
            <p:nvPr/>
          </p:nvGraphicFramePr>
          <p:xfrm>
            <a:off x="5883275" y="1711325"/>
            <a:ext cx="1724025" cy="404813"/>
          </p:xfrm>
          <a:graphic>
            <a:graphicData uri="http://schemas.openxmlformats.org/presentationml/2006/ole">
              <mc:AlternateContent xmlns:mc="http://schemas.openxmlformats.org/markup-compatibility/2006">
                <mc:Choice xmlns:v="urn:schemas-microsoft-com:vml" Requires="v">
                  <p:oleObj spid="_x0000_s98314" name="Equation" r:id="rId6" imgW="863600" imgH="203200" progId="Equation.3">
                    <p:embed/>
                  </p:oleObj>
                </mc:Choice>
                <mc:Fallback>
                  <p:oleObj name="Equation" r:id="rId6" imgW="8636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3275" y="1711325"/>
                          <a:ext cx="1724025"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825796" name="Object 4"/>
          <p:cNvGraphicFramePr>
            <a:graphicFrameLocks noChangeAspect="1"/>
          </p:cNvGraphicFramePr>
          <p:nvPr/>
        </p:nvGraphicFramePr>
        <p:xfrm>
          <a:off x="663564" y="4030134"/>
          <a:ext cx="5540968" cy="900652"/>
        </p:xfrm>
        <a:graphic>
          <a:graphicData uri="http://schemas.openxmlformats.org/presentationml/2006/ole">
            <mc:AlternateContent xmlns:mc="http://schemas.openxmlformats.org/markup-compatibility/2006">
              <mc:Choice xmlns:v="urn:schemas-microsoft-com:vml" Requires="v">
                <p:oleObj spid="_x0000_s98315" name="Equation" r:id="rId8" imgW="2743200" imgH="444500" progId="Equation.3">
                  <p:embed/>
                </p:oleObj>
              </mc:Choice>
              <mc:Fallback>
                <p:oleObj name="Equation" r:id="rId8" imgW="2743200" imgH="4445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3564" y="4030134"/>
                        <a:ext cx="5540968" cy="9006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25797" name="Object 5"/>
          <p:cNvGraphicFramePr>
            <a:graphicFrameLocks noChangeAspect="1"/>
          </p:cNvGraphicFramePr>
          <p:nvPr/>
        </p:nvGraphicFramePr>
        <p:xfrm>
          <a:off x="556682" y="3200401"/>
          <a:ext cx="5402921" cy="931342"/>
        </p:xfrm>
        <a:graphic>
          <a:graphicData uri="http://schemas.openxmlformats.org/presentationml/2006/ole">
            <mc:AlternateContent xmlns:mc="http://schemas.openxmlformats.org/markup-compatibility/2006">
              <mc:Choice xmlns:v="urn:schemas-microsoft-com:vml" Requires="v">
                <p:oleObj spid="_x0000_s98316" name="Equation" r:id="rId10" imgW="2438400" imgH="419100" progId="Equation.3">
                  <p:embed/>
                </p:oleObj>
              </mc:Choice>
              <mc:Fallback>
                <p:oleObj name="Equation" r:id="rId10" imgW="2438400" imgH="4191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682" y="3200401"/>
                        <a:ext cx="5402921" cy="9313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Box 32"/>
          <p:cNvSpPr txBox="1"/>
          <p:nvPr/>
        </p:nvSpPr>
        <p:spPr>
          <a:xfrm>
            <a:off x="1473201" y="5266267"/>
            <a:ext cx="5278475" cy="584776"/>
          </a:xfrm>
          <a:prstGeom prst="rect">
            <a:avLst/>
          </a:prstGeom>
          <a:noFill/>
        </p:spPr>
        <p:txBody>
          <a:bodyPr wrap="none" rtlCol="0">
            <a:spAutoFit/>
          </a:bodyPr>
          <a:lstStyle/>
          <a:p>
            <a:r>
              <a:rPr lang="en-US" sz="3200">
                <a:solidFill>
                  <a:srgbClr val="2D2D8A">
                    <a:lumMod val="75000"/>
                  </a:srgbClr>
                </a:solidFill>
              </a:rPr>
              <a:t>How would you find T</a:t>
            </a:r>
            <a:r>
              <a:rPr lang="en-US" sz="3200" baseline="-25000">
                <a:solidFill>
                  <a:srgbClr val="2D2D8A">
                    <a:lumMod val="75000"/>
                  </a:srgbClr>
                </a:solidFill>
              </a:rPr>
              <a:t>2</a:t>
            </a:r>
            <a:r>
              <a:rPr lang="en-US" sz="3200">
                <a:solidFill>
                  <a:srgbClr val="2D2D8A">
                    <a:lumMod val="75000"/>
                  </a:srgbClr>
                </a:solidFill>
              </a:rPr>
              <a:t>(x,y)?</a:t>
            </a:r>
          </a:p>
        </p:txBody>
      </p:sp>
    </p:spTree>
    <p:extLst>
      <p:ext uri="{BB962C8B-B14F-4D97-AF65-F5344CB8AC3E}">
        <p14:creationId xmlns:p14="http://schemas.microsoft.com/office/powerpoint/2010/main" val="390982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87</a:t>
            </a:fld>
            <a:endParaRPr lang="en-US">
              <a:solidFill>
                <a:srgbClr val="000000"/>
              </a:solidFill>
            </a:endParaRPr>
          </a:p>
        </p:txBody>
      </p:sp>
      <p:sp>
        <p:nvSpPr>
          <p:cNvPr id="4" name="Rectangle 3"/>
          <p:cNvSpPr/>
          <p:nvPr/>
        </p:nvSpPr>
        <p:spPr bwMode="auto">
          <a:xfrm>
            <a:off x="950659" y="626553"/>
            <a:ext cx="2114277" cy="1964232"/>
          </a:xfrm>
          <a:prstGeom prst="rect">
            <a:avLst/>
          </a:prstGeom>
          <a:solidFill>
            <a:schemeClr val="accent3">
              <a:lumMod val="85000"/>
            </a:schemeClr>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5" name="TextBox 4"/>
          <p:cNvSpPr txBox="1"/>
          <p:nvPr/>
        </p:nvSpPr>
        <p:spPr>
          <a:xfrm>
            <a:off x="2508523" y="2624658"/>
            <a:ext cx="636926" cy="430887"/>
          </a:xfrm>
          <a:prstGeom prst="rect">
            <a:avLst/>
          </a:prstGeom>
          <a:noFill/>
        </p:spPr>
        <p:txBody>
          <a:bodyPr wrap="none" rtlCol="0">
            <a:spAutoFit/>
          </a:bodyPr>
          <a:lstStyle/>
          <a:p>
            <a:r>
              <a:rPr lang="en-US" sz="2200">
                <a:solidFill>
                  <a:srgbClr val="000000"/>
                </a:solidFill>
              </a:rPr>
              <a:t>x=L</a:t>
            </a:r>
          </a:p>
        </p:txBody>
      </p:sp>
      <p:sp>
        <p:nvSpPr>
          <p:cNvPr id="6" name="TextBox 5"/>
          <p:cNvSpPr txBox="1"/>
          <p:nvPr/>
        </p:nvSpPr>
        <p:spPr>
          <a:xfrm>
            <a:off x="408791" y="237052"/>
            <a:ext cx="707057" cy="430887"/>
          </a:xfrm>
          <a:prstGeom prst="rect">
            <a:avLst/>
          </a:prstGeom>
          <a:noFill/>
        </p:spPr>
        <p:txBody>
          <a:bodyPr wrap="none" rtlCol="0">
            <a:spAutoFit/>
          </a:bodyPr>
          <a:lstStyle/>
          <a:p>
            <a:r>
              <a:rPr lang="en-US" sz="2200">
                <a:solidFill>
                  <a:srgbClr val="000000"/>
                </a:solidFill>
              </a:rPr>
              <a:t>y=H</a:t>
            </a:r>
          </a:p>
        </p:txBody>
      </p:sp>
      <p:sp>
        <p:nvSpPr>
          <p:cNvPr id="7" name="TextBox 6"/>
          <p:cNvSpPr txBox="1"/>
          <p:nvPr/>
        </p:nvSpPr>
        <p:spPr>
          <a:xfrm>
            <a:off x="290254" y="1185318"/>
            <a:ext cx="678666" cy="430887"/>
          </a:xfrm>
          <a:prstGeom prst="rect">
            <a:avLst/>
          </a:prstGeom>
          <a:noFill/>
        </p:spPr>
        <p:txBody>
          <a:bodyPr wrap="none" rtlCol="0">
            <a:spAutoFit/>
          </a:bodyPr>
          <a:lstStyle/>
          <a:p>
            <a:r>
              <a:rPr lang="en-US" sz="2200">
                <a:solidFill>
                  <a:srgbClr val="000000"/>
                </a:solidFill>
              </a:rPr>
              <a:t>T=0</a:t>
            </a:r>
          </a:p>
        </p:txBody>
      </p:sp>
      <p:cxnSp>
        <p:nvCxnSpPr>
          <p:cNvPr id="8" name="Straight Arrow Connector 7"/>
          <p:cNvCxnSpPr/>
          <p:nvPr/>
        </p:nvCxnSpPr>
        <p:spPr bwMode="auto">
          <a:xfrm>
            <a:off x="899840" y="2675456"/>
            <a:ext cx="931334" cy="1588"/>
          </a:xfrm>
          <a:prstGeom prst="straightConnector1">
            <a:avLst/>
          </a:prstGeom>
          <a:noFill/>
          <a:ln w="12700"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rot="16200000">
            <a:off x="408773" y="2201323"/>
            <a:ext cx="931334" cy="1588"/>
          </a:xfrm>
          <a:prstGeom prst="straightConnector1">
            <a:avLst/>
          </a:prstGeom>
          <a:noFill/>
          <a:ln w="12700" cap="flat" cmpd="sng" algn="ctr">
            <a:solidFill>
              <a:schemeClr val="tx1"/>
            </a:solidFill>
            <a:prstDash val="solid"/>
            <a:round/>
            <a:headEnd type="none" w="med" len="med"/>
            <a:tailEnd type="arrow"/>
          </a:ln>
          <a:effectLst/>
        </p:spPr>
      </p:cxnSp>
      <p:sp>
        <p:nvSpPr>
          <p:cNvPr id="10" name="TextBox 9"/>
          <p:cNvSpPr txBox="1"/>
          <p:nvPr/>
        </p:nvSpPr>
        <p:spPr>
          <a:xfrm>
            <a:off x="1441718" y="2658519"/>
            <a:ext cx="678666" cy="430887"/>
          </a:xfrm>
          <a:prstGeom prst="rect">
            <a:avLst/>
          </a:prstGeom>
          <a:noFill/>
        </p:spPr>
        <p:txBody>
          <a:bodyPr wrap="none" rtlCol="0">
            <a:spAutoFit/>
          </a:bodyPr>
          <a:lstStyle/>
          <a:p>
            <a:r>
              <a:rPr lang="en-US" sz="2200">
                <a:solidFill>
                  <a:srgbClr val="000000"/>
                </a:solidFill>
              </a:rPr>
              <a:t>T=0</a:t>
            </a:r>
          </a:p>
        </p:txBody>
      </p:sp>
      <p:sp>
        <p:nvSpPr>
          <p:cNvPr id="11" name="TextBox 10"/>
          <p:cNvSpPr txBox="1"/>
          <p:nvPr/>
        </p:nvSpPr>
        <p:spPr>
          <a:xfrm>
            <a:off x="3016525" y="1354651"/>
            <a:ext cx="996787" cy="461665"/>
          </a:xfrm>
          <a:prstGeom prst="rect">
            <a:avLst/>
          </a:prstGeom>
          <a:noFill/>
        </p:spPr>
        <p:txBody>
          <a:bodyPr wrap="none" rtlCol="0">
            <a:spAutoFit/>
          </a:bodyPr>
          <a:lstStyle/>
          <a:p>
            <a:r>
              <a:rPr lang="en-US">
                <a:solidFill>
                  <a:srgbClr val="000000"/>
                </a:solidFill>
              </a:rPr>
              <a:t>T=f(y)</a:t>
            </a:r>
          </a:p>
        </p:txBody>
      </p:sp>
      <p:cxnSp>
        <p:nvCxnSpPr>
          <p:cNvPr id="12" name="Straight Connector 11"/>
          <p:cNvCxnSpPr/>
          <p:nvPr/>
        </p:nvCxnSpPr>
        <p:spPr bwMode="auto">
          <a:xfrm rot="5400000">
            <a:off x="2948792" y="2777057"/>
            <a:ext cx="270933" cy="1588"/>
          </a:xfrm>
          <a:prstGeom prst="line">
            <a:avLst/>
          </a:prstGeom>
          <a:noFill/>
          <a:ln w="12700" cap="flat" cmpd="sng" algn="ctr">
            <a:solidFill>
              <a:schemeClr val="tx1"/>
            </a:solidFill>
            <a:prstDash val="solid"/>
            <a:round/>
            <a:headEnd type="none" w="med" len="med"/>
            <a:tailEnd type="none"/>
          </a:ln>
          <a:effectLst/>
        </p:spPr>
      </p:cxnSp>
      <p:cxnSp>
        <p:nvCxnSpPr>
          <p:cNvPr id="13" name="Straight Connector 12"/>
          <p:cNvCxnSpPr/>
          <p:nvPr/>
        </p:nvCxnSpPr>
        <p:spPr bwMode="auto">
          <a:xfrm>
            <a:off x="679725" y="609585"/>
            <a:ext cx="270933" cy="1588"/>
          </a:xfrm>
          <a:prstGeom prst="line">
            <a:avLst/>
          </a:prstGeom>
          <a:noFill/>
          <a:ln w="12700" cap="flat" cmpd="sng" algn="ctr">
            <a:solidFill>
              <a:schemeClr val="tx1"/>
            </a:solidFill>
            <a:prstDash val="solid"/>
            <a:round/>
            <a:headEnd type="none" w="med" len="med"/>
            <a:tailEnd type="none"/>
          </a:ln>
          <a:effectLst/>
        </p:spPr>
      </p:cxnSp>
      <p:sp>
        <p:nvSpPr>
          <p:cNvPr id="14" name="TextBox 13"/>
          <p:cNvSpPr txBox="1"/>
          <p:nvPr/>
        </p:nvSpPr>
        <p:spPr>
          <a:xfrm>
            <a:off x="1678791" y="118517"/>
            <a:ext cx="678666" cy="430887"/>
          </a:xfrm>
          <a:prstGeom prst="rect">
            <a:avLst/>
          </a:prstGeom>
          <a:noFill/>
        </p:spPr>
        <p:txBody>
          <a:bodyPr wrap="none" rtlCol="0">
            <a:spAutoFit/>
          </a:bodyPr>
          <a:lstStyle/>
          <a:p>
            <a:r>
              <a:rPr lang="en-US" sz="2200">
                <a:solidFill>
                  <a:srgbClr val="000000"/>
                </a:solidFill>
              </a:rPr>
              <a:t>T=0</a:t>
            </a:r>
          </a:p>
        </p:txBody>
      </p:sp>
      <p:graphicFrame>
        <p:nvGraphicFramePr>
          <p:cNvPr id="15" name="Object 14"/>
          <p:cNvGraphicFramePr>
            <a:graphicFrameLocks noChangeAspect="1"/>
          </p:cNvGraphicFramePr>
          <p:nvPr/>
        </p:nvGraphicFramePr>
        <p:xfrm>
          <a:off x="1133477" y="1406001"/>
          <a:ext cx="1673225" cy="404812"/>
        </p:xfrm>
        <a:graphic>
          <a:graphicData uri="http://schemas.openxmlformats.org/presentationml/2006/ole">
            <mc:AlternateContent xmlns:mc="http://schemas.openxmlformats.org/markup-compatibility/2006">
              <mc:Choice xmlns:v="urn:schemas-microsoft-com:vml" Requires="v">
                <p:oleObj spid="_x0000_s99341" name="Equation" r:id="rId4" imgW="838200" imgH="203200" progId="Equation.3">
                  <p:embed/>
                </p:oleObj>
              </mc:Choice>
              <mc:Fallback>
                <p:oleObj name="Equation" r:id="rId4" imgW="8382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477" y="1406001"/>
                        <a:ext cx="1673225"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8"/>
          <p:cNvGrpSpPr/>
          <p:nvPr/>
        </p:nvGrpSpPr>
        <p:grpSpPr>
          <a:xfrm>
            <a:off x="5065454" y="152385"/>
            <a:ext cx="3557337" cy="3004755"/>
            <a:chOff x="5065454" y="389447"/>
            <a:chExt cx="3557337" cy="3004755"/>
          </a:xfrm>
        </p:grpSpPr>
        <p:sp>
          <p:nvSpPr>
            <p:cNvPr id="16" name="Rectangle 15"/>
            <p:cNvSpPr/>
            <p:nvPr/>
          </p:nvSpPr>
          <p:spPr bwMode="auto">
            <a:xfrm>
              <a:off x="5725859" y="931349"/>
              <a:ext cx="2114277" cy="1964232"/>
            </a:xfrm>
            <a:prstGeom prst="rect">
              <a:avLst/>
            </a:prstGeom>
            <a:solidFill>
              <a:schemeClr val="accent3">
                <a:lumMod val="85000"/>
              </a:schemeClr>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17" name="TextBox 16"/>
            <p:cNvSpPr txBox="1"/>
            <p:nvPr/>
          </p:nvSpPr>
          <p:spPr>
            <a:xfrm>
              <a:off x="7283723" y="2929454"/>
              <a:ext cx="636926" cy="430887"/>
            </a:xfrm>
            <a:prstGeom prst="rect">
              <a:avLst/>
            </a:prstGeom>
            <a:noFill/>
          </p:spPr>
          <p:txBody>
            <a:bodyPr wrap="none" rtlCol="0">
              <a:spAutoFit/>
            </a:bodyPr>
            <a:lstStyle/>
            <a:p>
              <a:r>
                <a:rPr lang="en-US" sz="2200">
                  <a:solidFill>
                    <a:srgbClr val="000000"/>
                  </a:solidFill>
                </a:rPr>
                <a:t>x=L</a:t>
              </a:r>
            </a:p>
          </p:txBody>
        </p:sp>
        <p:sp>
          <p:nvSpPr>
            <p:cNvPr id="18" name="TextBox 17"/>
            <p:cNvSpPr txBox="1"/>
            <p:nvPr/>
          </p:nvSpPr>
          <p:spPr>
            <a:xfrm>
              <a:off x="5183991" y="541848"/>
              <a:ext cx="707057" cy="430887"/>
            </a:xfrm>
            <a:prstGeom prst="rect">
              <a:avLst/>
            </a:prstGeom>
            <a:noFill/>
          </p:spPr>
          <p:txBody>
            <a:bodyPr wrap="none" rtlCol="0">
              <a:spAutoFit/>
            </a:bodyPr>
            <a:lstStyle/>
            <a:p>
              <a:r>
                <a:rPr lang="en-US" sz="2200">
                  <a:solidFill>
                    <a:srgbClr val="000000"/>
                  </a:solidFill>
                </a:rPr>
                <a:t>y=H</a:t>
              </a:r>
            </a:p>
          </p:txBody>
        </p:sp>
        <p:sp>
          <p:nvSpPr>
            <p:cNvPr id="19" name="TextBox 18"/>
            <p:cNvSpPr txBox="1"/>
            <p:nvPr/>
          </p:nvSpPr>
          <p:spPr>
            <a:xfrm>
              <a:off x="5065454" y="1490114"/>
              <a:ext cx="678666" cy="430887"/>
            </a:xfrm>
            <a:prstGeom prst="rect">
              <a:avLst/>
            </a:prstGeom>
            <a:noFill/>
          </p:spPr>
          <p:txBody>
            <a:bodyPr wrap="none" rtlCol="0">
              <a:spAutoFit/>
            </a:bodyPr>
            <a:lstStyle/>
            <a:p>
              <a:r>
                <a:rPr lang="en-US" sz="2200">
                  <a:solidFill>
                    <a:srgbClr val="000000"/>
                  </a:solidFill>
                </a:rPr>
                <a:t>T=0</a:t>
              </a:r>
            </a:p>
          </p:txBody>
        </p:sp>
        <p:cxnSp>
          <p:nvCxnSpPr>
            <p:cNvPr id="20" name="Straight Arrow Connector 19"/>
            <p:cNvCxnSpPr/>
            <p:nvPr/>
          </p:nvCxnSpPr>
          <p:spPr bwMode="auto">
            <a:xfrm>
              <a:off x="5675040" y="2980252"/>
              <a:ext cx="931334" cy="1588"/>
            </a:xfrm>
            <a:prstGeom prst="straightConnector1">
              <a:avLst/>
            </a:prstGeom>
            <a:noFill/>
            <a:ln w="1270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rot="16200000">
              <a:off x="5183973" y="2506119"/>
              <a:ext cx="931334" cy="1588"/>
            </a:xfrm>
            <a:prstGeom prst="straightConnector1">
              <a:avLst/>
            </a:prstGeom>
            <a:noFill/>
            <a:ln w="12700" cap="flat" cmpd="sng" algn="ctr">
              <a:solidFill>
                <a:schemeClr val="tx1"/>
              </a:solidFill>
              <a:prstDash val="solid"/>
              <a:round/>
              <a:headEnd type="none" w="med" len="med"/>
              <a:tailEnd type="arrow"/>
            </a:ln>
            <a:effectLst/>
          </p:spPr>
        </p:cxnSp>
        <p:sp>
          <p:nvSpPr>
            <p:cNvPr id="22" name="TextBox 21"/>
            <p:cNvSpPr txBox="1"/>
            <p:nvPr/>
          </p:nvSpPr>
          <p:spPr>
            <a:xfrm>
              <a:off x="5878258" y="2963315"/>
              <a:ext cx="678666" cy="430887"/>
            </a:xfrm>
            <a:prstGeom prst="rect">
              <a:avLst/>
            </a:prstGeom>
            <a:noFill/>
          </p:spPr>
          <p:txBody>
            <a:bodyPr wrap="none" rtlCol="0">
              <a:spAutoFit/>
            </a:bodyPr>
            <a:lstStyle/>
            <a:p>
              <a:r>
                <a:rPr lang="en-US" sz="2200">
                  <a:solidFill>
                    <a:srgbClr val="000000"/>
                  </a:solidFill>
                </a:rPr>
                <a:t>T=0</a:t>
              </a:r>
            </a:p>
          </p:txBody>
        </p:sp>
        <p:sp>
          <p:nvSpPr>
            <p:cNvPr id="23" name="TextBox 22"/>
            <p:cNvSpPr txBox="1"/>
            <p:nvPr/>
          </p:nvSpPr>
          <p:spPr>
            <a:xfrm>
              <a:off x="6250792" y="389447"/>
              <a:ext cx="1082448" cy="461665"/>
            </a:xfrm>
            <a:prstGeom prst="rect">
              <a:avLst/>
            </a:prstGeom>
            <a:noFill/>
          </p:spPr>
          <p:txBody>
            <a:bodyPr wrap="none" rtlCol="0">
              <a:spAutoFit/>
            </a:bodyPr>
            <a:lstStyle/>
            <a:p>
              <a:r>
                <a:rPr lang="en-US">
                  <a:solidFill>
                    <a:srgbClr val="000000"/>
                  </a:solidFill>
                </a:rPr>
                <a:t>T=g(x)</a:t>
              </a:r>
            </a:p>
          </p:txBody>
        </p:sp>
        <p:cxnSp>
          <p:nvCxnSpPr>
            <p:cNvPr id="24" name="Straight Connector 23"/>
            <p:cNvCxnSpPr/>
            <p:nvPr/>
          </p:nvCxnSpPr>
          <p:spPr bwMode="auto">
            <a:xfrm rot="5400000">
              <a:off x="7723992" y="3081853"/>
              <a:ext cx="270933" cy="1588"/>
            </a:xfrm>
            <a:prstGeom prst="line">
              <a:avLst/>
            </a:prstGeom>
            <a:noFill/>
            <a:ln w="12700" cap="flat" cmpd="sng" algn="ctr">
              <a:solidFill>
                <a:schemeClr val="tx1"/>
              </a:solidFill>
              <a:prstDash val="solid"/>
              <a:round/>
              <a:headEnd type="none" w="med" len="med"/>
              <a:tailEnd type="none"/>
            </a:ln>
            <a:effectLst/>
          </p:spPr>
        </p:cxnSp>
        <p:cxnSp>
          <p:nvCxnSpPr>
            <p:cNvPr id="25" name="Straight Connector 24"/>
            <p:cNvCxnSpPr/>
            <p:nvPr/>
          </p:nvCxnSpPr>
          <p:spPr bwMode="auto">
            <a:xfrm>
              <a:off x="5454925" y="914381"/>
              <a:ext cx="270933" cy="1588"/>
            </a:xfrm>
            <a:prstGeom prst="line">
              <a:avLst/>
            </a:prstGeom>
            <a:noFill/>
            <a:ln w="12700" cap="flat" cmpd="sng" algn="ctr">
              <a:solidFill>
                <a:schemeClr val="tx1"/>
              </a:solidFill>
              <a:prstDash val="solid"/>
              <a:round/>
              <a:headEnd type="none" w="med" len="med"/>
              <a:tailEnd type="none"/>
            </a:ln>
            <a:effectLst/>
          </p:spPr>
        </p:cxnSp>
        <p:sp>
          <p:nvSpPr>
            <p:cNvPr id="26" name="TextBox 25"/>
            <p:cNvSpPr txBox="1"/>
            <p:nvPr/>
          </p:nvSpPr>
          <p:spPr>
            <a:xfrm>
              <a:off x="7944125" y="1676380"/>
              <a:ext cx="678666" cy="430887"/>
            </a:xfrm>
            <a:prstGeom prst="rect">
              <a:avLst/>
            </a:prstGeom>
            <a:noFill/>
          </p:spPr>
          <p:txBody>
            <a:bodyPr wrap="none" rtlCol="0">
              <a:spAutoFit/>
            </a:bodyPr>
            <a:lstStyle/>
            <a:p>
              <a:r>
                <a:rPr lang="en-US" sz="2200">
                  <a:solidFill>
                    <a:srgbClr val="000000"/>
                  </a:solidFill>
                </a:rPr>
                <a:t>T=0</a:t>
              </a:r>
            </a:p>
          </p:txBody>
        </p:sp>
        <p:graphicFrame>
          <p:nvGraphicFramePr>
            <p:cNvPr id="27" name="Object 26"/>
            <p:cNvGraphicFramePr>
              <a:graphicFrameLocks noChangeAspect="1"/>
            </p:cNvGraphicFramePr>
            <p:nvPr/>
          </p:nvGraphicFramePr>
          <p:xfrm>
            <a:off x="5883275" y="1711325"/>
            <a:ext cx="1724025" cy="404813"/>
          </p:xfrm>
          <a:graphic>
            <a:graphicData uri="http://schemas.openxmlformats.org/presentationml/2006/ole">
              <mc:AlternateContent xmlns:mc="http://schemas.openxmlformats.org/markup-compatibility/2006">
                <mc:Choice xmlns:v="urn:schemas-microsoft-com:vml" Requires="v">
                  <p:oleObj spid="_x0000_s99342" name="Equation" r:id="rId6" imgW="863600" imgH="203200" progId="Equation.3">
                    <p:embed/>
                  </p:oleObj>
                </mc:Choice>
                <mc:Fallback>
                  <p:oleObj name="Equation" r:id="rId6" imgW="8636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3275" y="1711325"/>
                          <a:ext cx="1724025"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825796" name="Object 4"/>
          <p:cNvGraphicFramePr>
            <a:graphicFrameLocks noChangeAspect="1"/>
          </p:cNvGraphicFramePr>
          <p:nvPr/>
        </p:nvGraphicFramePr>
        <p:xfrm>
          <a:off x="663564" y="3894670"/>
          <a:ext cx="5540968" cy="900652"/>
        </p:xfrm>
        <a:graphic>
          <a:graphicData uri="http://schemas.openxmlformats.org/presentationml/2006/ole">
            <mc:AlternateContent xmlns:mc="http://schemas.openxmlformats.org/markup-compatibility/2006">
              <mc:Choice xmlns:v="urn:schemas-microsoft-com:vml" Requires="v">
                <p:oleObj spid="_x0000_s99343" name="Equation" r:id="rId8" imgW="2743200" imgH="444500" progId="Equation.3">
                  <p:embed/>
                </p:oleObj>
              </mc:Choice>
              <mc:Fallback>
                <p:oleObj name="Equation" r:id="rId8" imgW="2743200" imgH="4445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3564" y="3894670"/>
                        <a:ext cx="5540968" cy="9006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25797" name="Object 5"/>
          <p:cNvGraphicFramePr>
            <a:graphicFrameLocks noChangeAspect="1"/>
          </p:cNvGraphicFramePr>
          <p:nvPr/>
        </p:nvGraphicFramePr>
        <p:xfrm>
          <a:off x="556682" y="3064937"/>
          <a:ext cx="5402921" cy="931342"/>
        </p:xfrm>
        <a:graphic>
          <a:graphicData uri="http://schemas.openxmlformats.org/presentationml/2006/ole">
            <mc:AlternateContent xmlns:mc="http://schemas.openxmlformats.org/markup-compatibility/2006">
              <mc:Choice xmlns:v="urn:schemas-microsoft-com:vml" Requires="v">
                <p:oleObj spid="_x0000_s99344" name="Equation" r:id="rId10" imgW="2438400" imgH="419100" progId="Equation.3">
                  <p:embed/>
                </p:oleObj>
              </mc:Choice>
              <mc:Fallback>
                <p:oleObj name="Equation" r:id="rId10" imgW="2438400" imgH="4191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682" y="3064937"/>
                        <a:ext cx="5402921" cy="9313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25798" name="Object 6"/>
          <p:cNvGraphicFramePr>
            <a:graphicFrameLocks noChangeAspect="1"/>
          </p:cNvGraphicFramePr>
          <p:nvPr/>
        </p:nvGraphicFramePr>
        <p:xfrm>
          <a:off x="465132" y="5875867"/>
          <a:ext cx="6154829" cy="982133"/>
        </p:xfrm>
        <a:graphic>
          <a:graphicData uri="http://schemas.openxmlformats.org/presentationml/2006/ole">
            <mc:AlternateContent xmlns:mc="http://schemas.openxmlformats.org/markup-compatibility/2006">
              <mc:Choice xmlns:v="urn:schemas-microsoft-com:vml" Requires="v">
                <p:oleObj spid="_x0000_s99345" name="Equation" r:id="rId12" imgW="2794000" imgH="444500" progId="Equation.3">
                  <p:embed/>
                </p:oleObj>
              </mc:Choice>
              <mc:Fallback>
                <p:oleObj name="Equation" r:id="rId12" imgW="2794000" imgH="4445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5132" y="5875867"/>
                        <a:ext cx="6154829" cy="9821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25799" name="Object 7"/>
          <p:cNvGraphicFramePr>
            <a:graphicFrameLocks noChangeAspect="1"/>
          </p:cNvGraphicFramePr>
          <p:nvPr/>
        </p:nvGraphicFramePr>
        <p:xfrm>
          <a:off x="556681" y="5130802"/>
          <a:ext cx="4991510" cy="860424"/>
        </p:xfrm>
        <a:graphic>
          <a:graphicData uri="http://schemas.openxmlformats.org/presentationml/2006/ole">
            <mc:AlternateContent xmlns:mc="http://schemas.openxmlformats.org/markup-compatibility/2006">
              <mc:Choice xmlns:v="urn:schemas-microsoft-com:vml" Requires="v">
                <p:oleObj spid="_x0000_s99346" name="Equation" r:id="rId14" imgW="2438400" imgH="419100" progId="Equation.3">
                  <p:embed/>
                </p:oleObj>
              </mc:Choice>
              <mc:Fallback>
                <p:oleObj name="Equation" r:id="rId14" imgW="2438400" imgH="4191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6681" y="5130802"/>
                        <a:ext cx="4991510" cy="8604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378977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57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5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88</a:t>
            </a:fld>
            <a:endParaRPr lang="en-US">
              <a:solidFill>
                <a:srgbClr val="000000"/>
              </a:solidFill>
            </a:endParaRPr>
          </a:p>
        </p:txBody>
      </p:sp>
      <p:sp>
        <p:nvSpPr>
          <p:cNvPr id="4" name="Rectangle 3"/>
          <p:cNvSpPr/>
          <p:nvPr/>
        </p:nvSpPr>
        <p:spPr bwMode="auto">
          <a:xfrm>
            <a:off x="950659" y="626553"/>
            <a:ext cx="2114277" cy="1964232"/>
          </a:xfrm>
          <a:prstGeom prst="rect">
            <a:avLst/>
          </a:prstGeom>
          <a:solidFill>
            <a:schemeClr val="accent3">
              <a:lumMod val="85000"/>
            </a:schemeClr>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5" name="TextBox 4"/>
          <p:cNvSpPr txBox="1"/>
          <p:nvPr/>
        </p:nvSpPr>
        <p:spPr>
          <a:xfrm>
            <a:off x="2508523" y="2624658"/>
            <a:ext cx="636926" cy="430887"/>
          </a:xfrm>
          <a:prstGeom prst="rect">
            <a:avLst/>
          </a:prstGeom>
          <a:noFill/>
        </p:spPr>
        <p:txBody>
          <a:bodyPr wrap="none" rtlCol="0">
            <a:spAutoFit/>
          </a:bodyPr>
          <a:lstStyle/>
          <a:p>
            <a:r>
              <a:rPr lang="en-US" sz="2200">
                <a:solidFill>
                  <a:srgbClr val="000000"/>
                </a:solidFill>
              </a:rPr>
              <a:t>x=L</a:t>
            </a:r>
          </a:p>
        </p:txBody>
      </p:sp>
      <p:sp>
        <p:nvSpPr>
          <p:cNvPr id="6" name="TextBox 5"/>
          <p:cNvSpPr txBox="1"/>
          <p:nvPr/>
        </p:nvSpPr>
        <p:spPr>
          <a:xfrm>
            <a:off x="408791" y="237052"/>
            <a:ext cx="707057" cy="430887"/>
          </a:xfrm>
          <a:prstGeom prst="rect">
            <a:avLst/>
          </a:prstGeom>
          <a:noFill/>
        </p:spPr>
        <p:txBody>
          <a:bodyPr wrap="none" rtlCol="0">
            <a:spAutoFit/>
          </a:bodyPr>
          <a:lstStyle/>
          <a:p>
            <a:r>
              <a:rPr lang="en-US" sz="2200">
                <a:solidFill>
                  <a:srgbClr val="000000"/>
                </a:solidFill>
              </a:rPr>
              <a:t>y=H</a:t>
            </a:r>
          </a:p>
        </p:txBody>
      </p:sp>
      <p:sp>
        <p:nvSpPr>
          <p:cNvPr id="7" name="TextBox 6"/>
          <p:cNvSpPr txBox="1"/>
          <p:nvPr/>
        </p:nvSpPr>
        <p:spPr>
          <a:xfrm>
            <a:off x="290254" y="1185318"/>
            <a:ext cx="678666" cy="430887"/>
          </a:xfrm>
          <a:prstGeom prst="rect">
            <a:avLst/>
          </a:prstGeom>
          <a:noFill/>
        </p:spPr>
        <p:txBody>
          <a:bodyPr wrap="none" rtlCol="0">
            <a:spAutoFit/>
          </a:bodyPr>
          <a:lstStyle/>
          <a:p>
            <a:r>
              <a:rPr lang="en-US" sz="2200">
                <a:solidFill>
                  <a:srgbClr val="000000"/>
                </a:solidFill>
              </a:rPr>
              <a:t>T=0</a:t>
            </a:r>
          </a:p>
        </p:txBody>
      </p:sp>
      <p:cxnSp>
        <p:nvCxnSpPr>
          <p:cNvPr id="8" name="Straight Arrow Connector 7"/>
          <p:cNvCxnSpPr/>
          <p:nvPr/>
        </p:nvCxnSpPr>
        <p:spPr bwMode="auto">
          <a:xfrm>
            <a:off x="899840" y="2675456"/>
            <a:ext cx="931334" cy="1588"/>
          </a:xfrm>
          <a:prstGeom prst="straightConnector1">
            <a:avLst/>
          </a:prstGeom>
          <a:noFill/>
          <a:ln w="12700"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rot="16200000">
            <a:off x="408773" y="2201323"/>
            <a:ext cx="931334" cy="1588"/>
          </a:xfrm>
          <a:prstGeom prst="straightConnector1">
            <a:avLst/>
          </a:prstGeom>
          <a:noFill/>
          <a:ln w="12700" cap="flat" cmpd="sng" algn="ctr">
            <a:solidFill>
              <a:schemeClr val="tx1"/>
            </a:solidFill>
            <a:prstDash val="solid"/>
            <a:round/>
            <a:headEnd type="none" w="med" len="med"/>
            <a:tailEnd type="arrow"/>
          </a:ln>
          <a:effectLst/>
        </p:spPr>
      </p:cxnSp>
      <p:sp>
        <p:nvSpPr>
          <p:cNvPr id="10" name="TextBox 9"/>
          <p:cNvSpPr txBox="1"/>
          <p:nvPr/>
        </p:nvSpPr>
        <p:spPr>
          <a:xfrm>
            <a:off x="1441718" y="2658519"/>
            <a:ext cx="678666" cy="430887"/>
          </a:xfrm>
          <a:prstGeom prst="rect">
            <a:avLst/>
          </a:prstGeom>
          <a:noFill/>
        </p:spPr>
        <p:txBody>
          <a:bodyPr wrap="none" rtlCol="0">
            <a:spAutoFit/>
          </a:bodyPr>
          <a:lstStyle/>
          <a:p>
            <a:r>
              <a:rPr lang="en-US" sz="2200">
                <a:solidFill>
                  <a:srgbClr val="000000"/>
                </a:solidFill>
              </a:rPr>
              <a:t>T=0</a:t>
            </a:r>
          </a:p>
        </p:txBody>
      </p:sp>
      <p:sp>
        <p:nvSpPr>
          <p:cNvPr id="11" name="TextBox 10"/>
          <p:cNvSpPr txBox="1"/>
          <p:nvPr/>
        </p:nvSpPr>
        <p:spPr>
          <a:xfrm>
            <a:off x="3016525" y="1354651"/>
            <a:ext cx="996787" cy="461665"/>
          </a:xfrm>
          <a:prstGeom prst="rect">
            <a:avLst/>
          </a:prstGeom>
          <a:noFill/>
        </p:spPr>
        <p:txBody>
          <a:bodyPr wrap="none" rtlCol="0">
            <a:spAutoFit/>
          </a:bodyPr>
          <a:lstStyle/>
          <a:p>
            <a:r>
              <a:rPr lang="en-US">
                <a:solidFill>
                  <a:srgbClr val="000000"/>
                </a:solidFill>
              </a:rPr>
              <a:t>T=f(y)</a:t>
            </a:r>
          </a:p>
        </p:txBody>
      </p:sp>
      <p:cxnSp>
        <p:nvCxnSpPr>
          <p:cNvPr id="12" name="Straight Connector 11"/>
          <p:cNvCxnSpPr/>
          <p:nvPr/>
        </p:nvCxnSpPr>
        <p:spPr bwMode="auto">
          <a:xfrm rot="5400000">
            <a:off x="2948792" y="2777057"/>
            <a:ext cx="270933" cy="1588"/>
          </a:xfrm>
          <a:prstGeom prst="line">
            <a:avLst/>
          </a:prstGeom>
          <a:noFill/>
          <a:ln w="12700" cap="flat" cmpd="sng" algn="ctr">
            <a:solidFill>
              <a:schemeClr val="tx1"/>
            </a:solidFill>
            <a:prstDash val="solid"/>
            <a:round/>
            <a:headEnd type="none" w="med" len="med"/>
            <a:tailEnd type="none"/>
          </a:ln>
          <a:effectLst/>
        </p:spPr>
      </p:cxnSp>
      <p:cxnSp>
        <p:nvCxnSpPr>
          <p:cNvPr id="13" name="Straight Connector 12"/>
          <p:cNvCxnSpPr/>
          <p:nvPr/>
        </p:nvCxnSpPr>
        <p:spPr bwMode="auto">
          <a:xfrm>
            <a:off x="679725" y="609585"/>
            <a:ext cx="270933" cy="1588"/>
          </a:xfrm>
          <a:prstGeom prst="line">
            <a:avLst/>
          </a:prstGeom>
          <a:noFill/>
          <a:ln w="12700" cap="flat" cmpd="sng" algn="ctr">
            <a:solidFill>
              <a:schemeClr val="tx1"/>
            </a:solidFill>
            <a:prstDash val="solid"/>
            <a:round/>
            <a:headEnd type="none" w="med" len="med"/>
            <a:tailEnd type="none"/>
          </a:ln>
          <a:effectLst/>
        </p:spPr>
      </p:cxnSp>
      <p:sp>
        <p:nvSpPr>
          <p:cNvPr id="14" name="TextBox 13"/>
          <p:cNvSpPr txBox="1"/>
          <p:nvPr/>
        </p:nvSpPr>
        <p:spPr>
          <a:xfrm>
            <a:off x="1678791" y="118517"/>
            <a:ext cx="678666" cy="430887"/>
          </a:xfrm>
          <a:prstGeom prst="rect">
            <a:avLst/>
          </a:prstGeom>
          <a:noFill/>
        </p:spPr>
        <p:txBody>
          <a:bodyPr wrap="none" rtlCol="0">
            <a:spAutoFit/>
          </a:bodyPr>
          <a:lstStyle/>
          <a:p>
            <a:r>
              <a:rPr lang="en-US" sz="2200">
                <a:solidFill>
                  <a:srgbClr val="000000"/>
                </a:solidFill>
              </a:rPr>
              <a:t>T=0</a:t>
            </a:r>
          </a:p>
        </p:txBody>
      </p:sp>
      <p:graphicFrame>
        <p:nvGraphicFramePr>
          <p:cNvPr id="15" name="Object 14"/>
          <p:cNvGraphicFramePr>
            <a:graphicFrameLocks noChangeAspect="1"/>
          </p:cNvGraphicFramePr>
          <p:nvPr/>
        </p:nvGraphicFramePr>
        <p:xfrm>
          <a:off x="1133477" y="1406001"/>
          <a:ext cx="1673225" cy="404812"/>
        </p:xfrm>
        <a:graphic>
          <a:graphicData uri="http://schemas.openxmlformats.org/presentationml/2006/ole">
            <mc:AlternateContent xmlns:mc="http://schemas.openxmlformats.org/markup-compatibility/2006">
              <mc:Choice xmlns:v="urn:schemas-microsoft-com:vml" Requires="v">
                <p:oleObj spid="_x0000_s100361" name="Equation" r:id="rId4" imgW="838200" imgH="203200" progId="Equation.3">
                  <p:embed/>
                </p:oleObj>
              </mc:Choice>
              <mc:Fallback>
                <p:oleObj name="Equation" r:id="rId4" imgW="8382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477" y="1406001"/>
                        <a:ext cx="1673225"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8"/>
          <p:cNvGrpSpPr/>
          <p:nvPr/>
        </p:nvGrpSpPr>
        <p:grpSpPr>
          <a:xfrm>
            <a:off x="4760660" y="152385"/>
            <a:ext cx="3862131" cy="3123291"/>
            <a:chOff x="4760660" y="389447"/>
            <a:chExt cx="3862131" cy="3123291"/>
          </a:xfrm>
        </p:grpSpPr>
        <p:sp>
          <p:nvSpPr>
            <p:cNvPr id="16" name="Rectangle 15"/>
            <p:cNvSpPr/>
            <p:nvPr/>
          </p:nvSpPr>
          <p:spPr bwMode="auto">
            <a:xfrm>
              <a:off x="5725859" y="931349"/>
              <a:ext cx="2114277" cy="1964232"/>
            </a:xfrm>
            <a:prstGeom prst="rect">
              <a:avLst/>
            </a:prstGeom>
            <a:solidFill>
              <a:schemeClr val="accent3">
                <a:lumMod val="85000"/>
              </a:schemeClr>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17" name="TextBox 16"/>
            <p:cNvSpPr txBox="1"/>
            <p:nvPr/>
          </p:nvSpPr>
          <p:spPr>
            <a:xfrm>
              <a:off x="7673182" y="3081851"/>
              <a:ext cx="636926" cy="430887"/>
            </a:xfrm>
            <a:prstGeom prst="rect">
              <a:avLst/>
            </a:prstGeom>
            <a:noFill/>
          </p:spPr>
          <p:txBody>
            <a:bodyPr wrap="none" rtlCol="0">
              <a:spAutoFit/>
            </a:bodyPr>
            <a:lstStyle/>
            <a:p>
              <a:r>
                <a:rPr lang="en-US" sz="2200">
                  <a:solidFill>
                    <a:srgbClr val="000000"/>
                  </a:solidFill>
                </a:rPr>
                <a:t>x=L</a:t>
              </a:r>
            </a:p>
          </p:txBody>
        </p:sp>
        <p:sp>
          <p:nvSpPr>
            <p:cNvPr id="18" name="TextBox 17"/>
            <p:cNvSpPr txBox="1"/>
            <p:nvPr/>
          </p:nvSpPr>
          <p:spPr>
            <a:xfrm>
              <a:off x="5183991" y="541848"/>
              <a:ext cx="707057" cy="430887"/>
            </a:xfrm>
            <a:prstGeom prst="rect">
              <a:avLst/>
            </a:prstGeom>
            <a:noFill/>
          </p:spPr>
          <p:txBody>
            <a:bodyPr wrap="none" rtlCol="0">
              <a:spAutoFit/>
            </a:bodyPr>
            <a:lstStyle/>
            <a:p>
              <a:r>
                <a:rPr lang="en-US" sz="2200">
                  <a:solidFill>
                    <a:srgbClr val="000000"/>
                  </a:solidFill>
                </a:rPr>
                <a:t>y=H</a:t>
              </a:r>
            </a:p>
          </p:txBody>
        </p:sp>
        <p:sp>
          <p:nvSpPr>
            <p:cNvPr id="19" name="TextBox 18"/>
            <p:cNvSpPr txBox="1"/>
            <p:nvPr/>
          </p:nvSpPr>
          <p:spPr>
            <a:xfrm>
              <a:off x="4760660" y="1490114"/>
              <a:ext cx="1007633" cy="430887"/>
            </a:xfrm>
            <a:prstGeom prst="rect">
              <a:avLst/>
            </a:prstGeom>
            <a:noFill/>
          </p:spPr>
          <p:txBody>
            <a:bodyPr wrap="none" rtlCol="0">
              <a:spAutoFit/>
            </a:bodyPr>
            <a:lstStyle/>
            <a:p>
              <a:r>
                <a:rPr lang="en-US" sz="2200">
                  <a:solidFill>
                    <a:srgbClr val="000000"/>
                  </a:solidFill>
                </a:rPr>
                <a:t>T=h(y)</a:t>
              </a:r>
            </a:p>
          </p:txBody>
        </p:sp>
        <p:cxnSp>
          <p:nvCxnSpPr>
            <p:cNvPr id="20" name="Straight Arrow Connector 19"/>
            <p:cNvCxnSpPr/>
            <p:nvPr/>
          </p:nvCxnSpPr>
          <p:spPr bwMode="auto">
            <a:xfrm>
              <a:off x="5675040" y="2980252"/>
              <a:ext cx="931334" cy="1588"/>
            </a:xfrm>
            <a:prstGeom prst="straightConnector1">
              <a:avLst/>
            </a:prstGeom>
            <a:noFill/>
            <a:ln w="1270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rot="16200000">
              <a:off x="5183973" y="2506119"/>
              <a:ext cx="931334" cy="1588"/>
            </a:xfrm>
            <a:prstGeom prst="straightConnector1">
              <a:avLst/>
            </a:prstGeom>
            <a:noFill/>
            <a:ln w="12700" cap="flat" cmpd="sng" algn="ctr">
              <a:solidFill>
                <a:schemeClr val="tx1"/>
              </a:solidFill>
              <a:prstDash val="solid"/>
              <a:round/>
              <a:headEnd type="none" w="med" len="med"/>
              <a:tailEnd type="arrow"/>
            </a:ln>
            <a:effectLst/>
          </p:spPr>
        </p:cxnSp>
        <p:sp>
          <p:nvSpPr>
            <p:cNvPr id="22" name="TextBox 21"/>
            <p:cNvSpPr txBox="1"/>
            <p:nvPr/>
          </p:nvSpPr>
          <p:spPr>
            <a:xfrm>
              <a:off x="6335449" y="2963315"/>
              <a:ext cx="678666" cy="430887"/>
            </a:xfrm>
            <a:prstGeom prst="rect">
              <a:avLst/>
            </a:prstGeom>
            <a:noFill/>
          </p:spPr>
          <p:txBody>
            <a:bodyPr wrap="none" rtlCol="0">
              <a:spAutoFit/>
            </a:bodyPr>
            <a:lstStyle/>
            <a:p>
              <a:r>
                <a:rPr lang="en-US" sz="2200">
                  <a:solidFill>
                    <a:srgbClr val="000000"/>
                  </a:solidFill>
                </a:rPr>
                <a:t>T=0</a:t>
              </a:r>
            </a:p>
          </p:txBody>
        </p:sp>
        <p:sp>
          <p:nvSpPr>
            <p:cNvPr id="23" name="TextBox 22"/>
            <p:cNvSpPr txBox="1"/>
            <p:nvPr/>
          </p:nvSpPr>
          <p:spPr>
            <a:xfrm>
              <a:off x="6250792" y="389447"/>
              <a:ext cx="723575" cy="461665"/>
            </a:xfrm>
            <a:prstGeom prst="rect">
              <a:avLst/>
            </a:prstGeom>
            <a:noFill/>
          </p:spPr>
          <p:txBody>
            <a:bodyPr wrap="none" rtlCol="0">
              <a:spAutoFit/>
            </a:bodyPr>
            <a:lstStyle/>
            <a:p>
              <a:r>
                <a:rPr lang="en-US">
                  <a:solidFill>
                    <a:srgbClr val="000000"/>
                  </a:solidFill>
                </a:rPr>
                <a:t>T=0</a:t>
              </a:r>
            </a:p>
          </p:txBody>
        </p:sp>
        <p:cxnSp>
          <p:nvCxnSpPr>
            <p:cNvPr id="24" name="Straight Connector 23"/>
            <p:cNvCxnSpPr/>
            <p:nvPr/>
          </p:nvCxnSpPr>
          <p:spPr bwMode="auto">
            <a:xfrm rot="5400000">
              <a:off x="7723992" y="3081853"/>
              <a:ext cx="270933" cy="1588"/>
            </a:xfrm>
            <a:prstGeom prst="line">
              <a:avLst/>
            </a:prstGeom>
            <a:noFill/>
            <a:ln w="12700" cap="flat" cmpd="sng" algn="ctr">
              <a:solidFill>
                <a:schemeClr val="tx1"/>
              </a:solidFill>
              <a:prstDash val="solid"/>
              <a:round/>
              <a:headEnd type="none" w="med" len="med"/>
              <a:tailEnd type="none"/>
            </a:ln>
            <a:effectLst/>
          </p:spPr>
        </p:cxnSp>
        <p:cxnSp>
          <p:nvCxnSpPr>
            <p:cNvPr id="25" name="Straight Connector 24"/>
            <p:cNvCxnSpPr/>
            <p:nvPr/>
          </p:nvCxnSpPr>
          <p:spPr bwMode="auto">
            <a:xfrm>
              <a:off x="5454925" y="914381"/>
              <a:ext cx="270933" cy="1588"/>
            </a:xfrm>
            <a:prstGeom prst="line">
              <a:avLst/>
            </a:prstGeom>
            <a:noFill/>
            <a:ln w="12700" cap="flat" cmpd="sng" algn="ctr">
              <a:solidFill>
                <a:schemeClr val="tx1"/>
              </a:solidFill>
              <a:prstDash val="solid"/>
              <a:round/>
              <a:headEnd type="none" w="med" len="med"/>
              <a:tailEnd type="none"/>
            </a:ln>
            <a:effectLst/>
          </p:spPr>
        </p:cxnSp>
        <p:sp>
          <p:nvSpPr>
            <p:cNvPr id="26" name="TextBox 25"/>
            <p:cNvSpPr txBox="1"/>
            <p:nvPr/>
          </p:nvSpPr>
          <p:spPr>
            <a:xfrm>
              <a:off x="7944125" y="1676380"/>
              <a:ext cx="678666" cy="430887"/>
            </a:xfrm>
            <a:prstGeom prst="rect">
              <a:avLst/>
            </a:prstGeom>
            <a:noFill/>
          </p:spPr>
          <p:txBody>
            <a:bodyPr wrap="none" rtlCol="0">
              <a:spAutoFit/>
            </a:bodyPr>
            <a:lstStyle/>
            <a:p>
              <a:r>
                <a:rPr lang="en-US" sz="2200">
                  <a:solidFill>
                    <a:srgbClr val="000000"/>
                  </a:solidFill>
                </a:rPr>
                <a:t>T=0</a:t>
              </a:r>
            </a:p>
          </p:txBody>
        </p:sp>
        <p:graphicFrame>
          <p:nvGraphicFramePr>
            <p:cNvPr id="27" name="Object 26"/>
            <p:cNvGraphicFramePr>
              <a:graphicFrameLocks noChangeAspect="1"/>
            </p:cNvGraphicFramePr>
            <p:nvPr/>
          </p:nvGraphicFramePr>
          <p:xfrm>
            <a:off x="5883275" y="1711325"/>
            <a:ext cx="1724025" cy="404813"/>
          </p:xfrm>
          <a:graphic>
            <a:graphicData uri="http://schemas.openxmlformats.org/presentationml/2006/ole">
              <mc:AlternateContent xmlns:mc="http://schemas.openxmlformats.org/markup-compatibility/2006">
                <mc:Choice xmlns:v="urn:schemas-microsoft-com:vml" Requires="v">
                  <p:oleObj spid="_x0000_s100362" name="Equation" r:id="rId6" imgW="863600" imgH="203200" progId="Equation.3">
                    <p:embed/>
                  </p:oleObj>
                </mc:Choice>
                <mc:Fallback>
                  <p:oleObj name="Equation" r:id="rId6" imgW="8636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3275" y="1711325"/>
                          <a:ext cx="1724025"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825796" name="Object 4"/>
          <p:cNvGraphicFramePr>
            <a:graphicFrameLocks noChangeAspect="1"/>
          </p:cNvGraphicFramePr>
          <p:nvPr/>
        </p:nvGraphicFramePr>
        <p:xfrm>
          <a:off x="663564" y="4030134"/>
          <a:ext cx="5540968" cy="900652"/>
        </p:xfrm>
        <a:graphic>
          <a:graphicData uri="http://schemas.openxmlformats.org/presentationml/2006/ole">
            <mc:AlternateContent xmlns:mc="http://schemas.openxmlformats.org/markup-compatibility/2006">
              <mc:Choice xmlns:v="urn:schemas-microsoft-com:vml" Requires="v">
                <p:oleObj spid="_x0000_s100363" name="Equation" r:id="rId8" imgW="2743200" imgH="444500" progId="Equation.3">
                  <p:embed/>
                </p:oleObj>
              </mc:Choice>
              <mc:Fallback>
                <p:oleObj name="Equation" r:id="rId8" imgW="2743200" imgH="4445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3564" y="4030134"/>
                        <a:ext cx="5540968" cy="9006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25797" name="Object 5"/>
          <p:cNvGraphicFramePr>
            <a:graphicFrameLocks noChangeAspect="1"/>
          </p:cNvGraphicFramePr>
          <p:nvPr/>
        </p:nvGraphicFramePr>
        <p:xfrm>
          <a:off x="556682" y="3200401"/>
          <a:ext cx="5402921" cy="931342"/>
        </p:xfrm>
        <a:graphic>
          <a:graphicData uri="http://schemas.openxmlformats.org/presentationml/2006/ole">
            <mc:AlternateContent xmlns:mc="http://schemas.openxmlformats.org/markup-compatibility/2006">
              <mc:Choice xmlns:v="urn:schemas-microsoft-com:vml" Requires="v">
                <p:oleObj spid="_x0000_s100364" name="Equation" r:id="rId10" imgW="2438400" imgH="419100" progId="Equation.3">
                  <p:embed/>
                </p:oleObj>
              </mc:Choice>
              <mc:Fallback>
                <p:oleObj name="Equation" r:id="rId10" imgW="2438400" imgH="4191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682" y="3200401"/>
                        <a:ext cx="5402921" cy="9313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Box 32"/>
          <p:cNvSpPr txBox="1"/>
          <p:nvPr/>
        </p:nvSpPr>
        <p:spPr>
          <a:xfrm>
            <a:off x="1473201" y="5266267"/>
            <a:ext cx="5278475" cy="584776"/>
          </a:xfrm>
          <a:prstGeom prst="rect">
            <a:avLst/>
          </a:prstGeom>
          <a:noFill/>
        </p:spPr>
        <p:txBody>
          <a:bodyPr wrap="none" rtlCol="0">
            <a:spAutoFit/>
          </a:bodyPr>
          <a:lstStyle/>
          <a:p>
            <a:r>
              <a:rPr lang="en-US" sz="3200">
                <a:solidFill>
                  <a:srgbClr val="2D2D8A">
                    <a:lumMod val="75000"/>
                  </a:srgbClr>
                </a:solidFill>
              </a:rPr>
              <a:t>How would you find T</a:t>
            </a:r>
            <a:r>
              <a:rPr lang="en-US" sz="3200" baseline="-25000">
                <a:solidFill>
                  <a:srgbClr val="2D2D8A">
                    <a:lumMod val="75000"/>
                  </a:srgbClr>
                </a:solidFill>
              </a:rPr>
              <a:t>3</a:t>
            </a:r>
            <a:r>
              <a:rPr lang="en-US" sz="3200">
                <a:solidFill>
                  <a:srgbClr val="2D2D8A">
                    <a:lumMod val="75000"/>
                  </a:srgbClr>
                </a:solidFill>
              </a:rPr>
              <a:t>(x,y)?</a:t>
            </a:r>
          </a:p>
        </p:txBody>
      </p:sp>
    </p:spTree>
    <p:extLst>
      <p:ext uri="{BB962C8B-B14F-4D97-AF65-F5344CB8AC3E}">
        <p14:creationId xmlns:p14="http://schemas.microsoft.com/office/powerpoint/2010/main" val="4161317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89</a:t>
            </a:fld>
            <a:endParaRPr lang="en-US">
              <a:solidFill>
                <a:srgbClr val="000000"/>
              </a:solidFill>
            </a:endParaRPr>
          </a:p>
        </p:txBody>
      </p:sp>
      <p:sp>
        <p:nvSpPr>
          <p:cNvPr id="4" name="Rectangle 3"/>
          <p:cNvSpPr/>
          <p:nvPr/>
        </p:nvSpPr>
        <p:spPr bwMode="auto">
          <a:xfrm>
            <a:off x="950659" y="626553"/>
            <a:ext cx="2114277" cy="1964232"/>
          </a:xfrm>
          <a:prstGeom prst="rect">
            <a:avLst/>
          </a:prstGeom>
          <a:solidFill>
            <a:schemeClr val="accent3">
              <a:lumMod val="85000"/>
            </a:schemeClr>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5" name="TextBox 4"/>
          <p:cNvSpPr txBox="1"/>
          <p:nvPr/>
        </p:nvSpPr>
        <p:spPr>
          <a:xfrm>
            <a:off x="2508523" y="2624658"/>
            <a:ext cx="636926" cy="430887"/>
          </a:xfrm>
          <a:prstGeom prst="rect">
            <a:avLst/>
          </a:prstGeom>
          <a:noFill/>
        </p:spPr>
        <p:txBody>
          <a:bodyPr wrap="none" rtlCol="0">
            <a:spAutoFit/>
          </a:bodyPr>
          <a:lstStyle/>
          <a:p>
            <a:r>
              <a:rPr lang="en-US" sz="2200">
                <a:solidFill>
                  <a:srgbClr val="000000"/>
                </a:solidFill>
              </a:rPr>
              <a:t>x=L</a:t>
            </a:r>
          </a:p>
        </p:txBody>
      </p:sp>
      <p:sp>
        <p:nvSpPr>
          <p:cNvPr id="6" name="TextBox 5"/>
          <p:cNvSpPr txBox="1"/>
          <p:nvPr/>
        </p:nvSpPr>
        <p:spPr>
          <a:xfrm>
            <a:off x="408791" y="237052"/>
            <a:ext cx="707057" cy="430887"/>
          </a:xfrm>
          <a:prstGeom prst="rect">
            <a:avLst/>
          </a:prstGeom>
          <a:noFill/>
        </p:spPr>
        <p:txBody>
          <a:bodyPr wrap="none" rtlCol="0">
            <a:spAutoFit/>
          </a:bodyPr>
          <a:lstStyle/>
          <a:p>
            <a:r>
              <a:rPr lang="en-US" sz="2200">
                <a:solidFill>
                  <a:srgbClr val="000000"/>
                </a:solidFill>
              </a:rPr>
              <a:t>y=H</a:t>
            </a:r>
          </a:p>
        </p:txBody>
      </p:sp>
      <p:sp>
        <p:nvSpPr>
          <p:cNvPr id="7" name="TextBox 6"/>
          <p:cNvSpPr txBox="1"/>
          <p:nvPr/>
        </p:nvSpPr>
        <p:spPr>
          <a:xfrm>
            <a:off x="290254" y="1185318"/>
            <a:ext cx="678666" cy="430887"/>
          </a:xfrm>
          <a:prstGeom prst="rect">
            <a:avLst/>
          </a:prstGeom>
          <a:noFill/>
        </p:spPr>
        <p:txBody>
          <a:bodyPr wrap="none" rtlCol="0">
            <a:spAutoFit/>
          </a:bodyPr>
          <a:lstStyle/>
          <a:p>
            <a:r>
              <a:rPr lang="en-US" sz="2200">
                <a:solidFill>
                  <a:srgbClr val="000000"/>
                </a:solidFill>
              </a:rPr>
              <a:t>T=0</a:t>
            </a:r>
          </a:p>
        </p:txBody>
      </p:sp>
      <p:cxnSp>
        <p:nvCxnSpPr>
          <p:cNvPr id="8" name="Straight Arrow Connector 7"/>
          <p:cNvCxnSpPr/>
          <p:nvPr/>
        </p:nvCxnSpPr>
        <p:spPr bwMode="auto">
          <a:xfrm>
            <a:off x="899840" y="2675456"/>
            <a:ext cx="931334" cy="1588"/>
          </a:xfrm>
          <a:prstGeom prst="straightConnector1">
            <a:avLst/>
          </a:prstGeom>
          <a:noFill/>
          <a:ln w="12700"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rot="16200000">
            <a:off x="408773" y="2201323"/>
            <a:ext cx="931334" cy="1588"/>
          </a:xfrm>
          <a:prstGeom prst="straightConnector1">
            <a:avLst/>
          </a:prstGeom>
          <a:noFill/>
          <a:ln w="12700" cap="flat" cmpd="sng" algn="ctr">
            <a:solidFill>
              <a:schemeClr val="tx1"/>
            </a:solidFill>
            <a:prstDash val="solid"/>
            <a:round/>
            <a:headEnd type="none" w="med" len="med"/>
            <a:tailEnd type="arrow"/>
          </a:ln>
          <a:effectLst/>
        </p:spPr>
      </p:cxnSp>
      <p:sp>
        <p:nvSpPr>
          <p:cNvPr id="10" name="TextBox 9"/>
          <p:cNvSpPr txBox="1"/>
          <p:nvPr/>
        </p:nvSpPr>
        <p:spPr>
          <a:xfrm>
            <a:off x="1441718" y="2658519"/>
            <a:ext cx="678666" cy="430887"/>
          </a:xfrm>
          <a:prstGeom prst="rect">
            <a:avLst/>
          </a:prstGeom>
          <a:noFill/>
        </p:spPr>
        <p:txBody>
          <a:bodyPr wrap="none" rtlCol="0">
            <a:spAutoFit/>
          </a:bodyPr>
          <a:lstStyle/>
          <a:p>
            <a:r>
              <a:rPr lang="en-US" sz="2200">
                <a:solidFill>
                  <a:srgbClr val="000000"/>
                </a:solidFill>
              </a:rPr>
              <a:t>T=0</a:t>
            </a:r>
          </a:p>
        </p:txBody>
      </p:sp>
      <p:sp>
        <p:nvSpPr>
          <p:cNvPr id="11" name="TextBox 10"/>
          <p:cNvSpPr txBox="1"/>
          <p:nvPr/>
        </p:nvSpPr>
        <p:spPr>
          <a:xfrm>
            <a:off x="3016525" y="1354651"/>
            <a:ext cx="996787" cy="461665"/>
          </a:xfrm>
          <a:prstGeom prst="rect">
            <a:avLst/>
          </a:prstGeom>
          <a:noFill/>
        </p:spPr>
        <p:txBody>
          <a:bodyPr wrap="none" rtlCol="0">
            <a:spAutoFit/>
          </a:bodyPr>
          <a:lstStyle/>
          <a:p>
            <a:r>
              <a:rPr lang="en-US">
                <a:solidFill>
                  <a:srgbClr val="000000"/>
                </a:solidFill>
              </a:rPr>
              <a:t>T=f(y)</a:t>
            </a:r>
          </a:p>
        </p:txBody>
      </p:sp>
      <p:cxnSp>
        <p:nvCxnSpPr>
          <p:cNvPr id="12" name="Straight Connector 11"/>
          <p:cNvCxnSpPr/>
          <p:nvPr/>
        </p:nvCxnSpPr>
        <p:spPr bwMode="auto">
          <a:xfrm rot="5400000">
            <a:off x="2948792" y="2777057"/>
            <a:ext cx="270933" cy="1588"/>
          </a:xfrm>
          <a:prstGeom prst="line">
            <a:avLst/>
          </a:prstGeom>
          <a:noFill/>
          <a:ln w="12700" cap="flat" cmpd="sng" algn="ctr">
            <a:solidFill>
              <a:schemeClr val="tx1"/>
            </a:solidFill>
            <a:prstDash val="solid"/>
            <a:round/>
            <a:headEnd type="none" w="med" len="med"/>
            <a:tailEnd type="none"/>
          </a:ln>
          <a:effectLst/>
        </p:spPr>
      </p:cxnSp>
      <p:cxnSp>
        <p:nvCxnSpPr>
          <p:cNvPr id="13" name="Straight Connector 12"/>
          <p:cNvCxnSpPr/>
          <p:nvPr/>
        </p:nvCxnSpPr>
        <p:spPr bwMode="auto">
          <a:xfrm>
            <a:off x="679725" y="609585"/>
            <a:ext cx="270933" cy="1588"/>
          </a:xfrm>
          <a:prstGeom prst="line">
            <a:avLst/>
          </a:prstGeom>
          <a:noFill/>
          <a:ln w="12700" cap="flat" cmpd="sng" algn="ctr">
            <a:solidFill>
              <a:schemeClr val="tx1"/>
            </a:solidFill>
            <a:prstDash val="solid"/>
            <a:round/>
            <a:headEnd type="none" w="med" len="med"/>
            <a:tailEnd type="none"/>
          </a:ln>
          <a:effectLst/>
        </p:spPr>
      </p:cxnSp>
      <p:sp>
        <p:nvSpPr>
          <p:cNvPr id="14" name="TextBox 13"/>
          <p:cNvSpPr txBox="1"/>
          <p:nvPr/>
        </p:nvSpPr>
        <p:spPr>
          <a:xfrm>
            <a:off x="1678791" y="118517"/>
            <a:ext cx="678666" cy="430887"/>
          </a:xfrm>
          <a:prstGeom prst="rect">
            <a:avLst/>
          </a:prstGeom>
          <a:noFill/>
        </p:spPr>
        <p:txBody>
          <a:bodyPr wrap="none" rtlCol="0">
            <a:spAutoFit/>
          </a:bodyPr>
          <a:lstStyle/>
          <a:p>
            <a:r>
              <a:rPr lang="en-US" sz="2200">
                <a:solidFill>
                  <a:srgbClr val="000000"/>
                </a:solidFill>
              </a:rPr>
              <a:t>T=0</a:t>
            </a:r>
          </a:p>
        </p:txBody>
      </p:sp>
      <p:graphicFrame>
        <p:nvGraphicFramePr>
          <p:cNvPr id="15" name="Object 14"/>
          <p:cNvGraphicFramePr>
            <a:graphicFrameLocks noChangeAspect="1"/>
          </p:cNvGraphicFramePr>
          <p:nvPr/>
        </p:nvGraphicFramePr>
        <p:xfrm>
          <a:off x="1133477" y="1406001"/>
          <a:ext cx="1673225" cy="404812"/>
        </p:xfrm>
        <a:graphic>
          <a:graphicData uri="http://schemas.openxmlformats.org/presentationml/2006/ole">
            <mc:AlternateContent xmlns:mc="http://schemas.openxmlformats.org/markup-compatibility/2006">
              <mc:Choice xmlns:v="urn:schemas-microsoft-com:vml" Requires="v">
                <p:oleObj spid="_x0000_s101385" name="Equation" r:id="rId4" imgW="838200" imgH="203200" progId="Equation.3">
                  <p:embed/>
                </p:oleObj>
              </mc:Choice>
              <mc:Fallback>
                <p:oleObj name="Equation" r:id="rId4" imgW="8382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477" y="1406001"/>
                        <a:ext cx="1673225"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8"/>
          <p:cNvGrpSpPr/>
          <p:nvPr/>
        </p:nvGrpSpPr>
        <p:grpSpPr>
          <a:xfrm>
            <a:off x="4777593" y="152385"/>
            <a:ext cx="3845198" cy="3123291"/>
            <a:chOff x="4777593" y="389447"/>
            <a:chExt cx="3845198" cy="3123291"/>
          </a:xfrm>
        </p:grpSpPr>
        <p:sp>
          <p:nvSpPr>
            <p:cNvPr id="16" name="Rectangle 15"/>
            <p:cNvSpPr/>
            <p:nvPr/>
          </p:nvSpPr>
          <p:spPr bwMode="auto">
            <a:xfrm>
              <a:off x="5725859" y="931349"/>
              <a:ext cx="2114277" cy="1964232"/>
            </a:xfrm>
            <a:prstGeom prst="rect">
              <a:avLst/>
            </a:prstGeom>
            <a:solidFill>
              <a:schemeClr val="accent3">
                <a:lumMod val="85000"/>
              </a:schemeClr>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17" name="TextBox 16"/>
            <p:cNvSpPr txBox="1"/>
            <p:nvPr/>
          </p:nvSpPr>
          <p:spPr>
            <a:xfrm>
              <a:off x="7673182" y="3081851"/>
              <a:ext cx="636926" cy="430887"/>
            </a:xfrm>
            <a:prstGeom prst="rect">
              <a:avLst/>
            </a:prstGeom>
            <a:noFill/>
          </p:spPr>
          <p:txBody>
            <a:bodyPr wrap="none" rtlCol="0">
              <a:spAutoFit/>
            </a:bodyPr>
            <a:lstStyle/>
            <a:p>
              <a:r>
                <a:rPr lang="en-US" sz="2200">
                  <a:solidFill>
                    <a:srgbClr val="000000"/>
                  </a:solidFill>
                </a:rPr>
                <a:t>x=L</a:t>
              </a:r>
            </a:p>
          </p:txBody>
        </p:sp>
        <p:sp>
          <p:nvSpPr>
            <p:cNvPr id="18" name="TextBox 17"/>
            <p:cNvSpPr txBox="1"/>
            <p:nvPr/>
          </p:nvSpPr>
          <p:spPr>
            <a:xfrm>
              <a:off x="5183991" y="541848"/>
              <a:ext cx="707057" cy="430887"/>
            </a:xfrm>
            <a:prstGeom prst="rect">
              <a:avLst/>
            </a:prstGeom>
            <a:noFill/>
          </p:spPr>
          <p:txBody>
            <a:bodyPr wrap="none" rtlCol="0">
              <a:spAutoFit/>
            </a:bodyPr>
            <a:lstStyle/>
            <a:p>
              <a:r>
                <a:rPr lang="en-US" sz="2200">
                  <a:solidFill>
                    <a:srgbClr val="000000"/>
                  </a:solidFill>
                </a:rPr>
                <a:t>y=H</a:t>
              </a:r>
            </a:p>
          </p:txBody>
        </p:sp>
        <p:sp>
          <p:nvSpPr>
            <p:cNvPr id="19" name="TextBox 18"/>
            <p:cNvSpPr txBox="1"/>
            <p:nvPr/>
          </p:nvSpPr>
          <p:spPr>
            <a:xfrm>
              <a:off x="4777593" y="1490114"/>
              <a:ext cx="1007633" cy="430887"/>
            </a:xfrm>
            <a:prstGeom prst="rect">
              <a:avLst/>
            </a:prstGeom>
            <a:noFill/>
          </p:spPr>
          <p:txBody>
            <a:bodyPr wrap="none" rtlCol="0">
              <a:spAutoFit/>
            </a:bodyPr>
            <a:lstStyle/>
            <a:p>
              <a:r>
                <a:rPr lang="en-US" sz="2200">
                  <a:solidFill>
                    <a:srgbClr val="000000"/>
                  </a:solidFill>
                </a:rPr>
                <a:t>T=h(y)</a:t>
              </a:r>
            </a:p>
          </p:txBody>
        </p:sp>
        <p:cxnSp>
          <p:nvCxnSpPr>
            <p:cNvPr id="20" name="Straight Arrow Connector 19"/>
            <p:cNvCxnSpPr/>
            <p:nvPr/>
          </p:nvCxnSpPr>
          <p:spPr bwMode="auto">
            <a:xfrm>
              <a:off x="5675040" y="2980252"/>
              <a:ext cx="931334" cy="1588"/>
            </a:xfrm>
            <a:prstGeom prst="straightConnector1">
              <a:avLst/>
            </a:prstGeom>
            <a:noFill/>
            <a:ln w="1270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rot="16200000">
              <a:off x="5183973" y="2506119"/>
              <a:ext cx="931334" cy="1588"/>
            </a:xfrm>
            <a:prstGeom prst="straightConnector1">
              <a:avLst/>
            </a:prstGeom>
            <a:noFill/>
            <a:ln w="12700" cap="flat" cmpd="sng" algn="ctr">
              <a:solidFill>
                <a:schemeClr val="tx1"/>
              </a:solidFill>
              <a:prstDash val="solid"/>
              <a:round/>
              <a:headEnd type="none" w="med" len="med"/>
              <a:tailEnd type="arrow"/>
            </a:ln>
            <a:effectLst/>
          </p:spPr>
        </p:cxnSp>
        <p:sp>
          <p:nvSpPr>
            <p:cNvPr id="22" name="TextBox 21"/>
            <p:cNvSpPr txBox="1"/>
            <p:nvPr/>
          </p:nvSpPr>
          <p:spPr>
            <a:xfrm>
              <a:off x="6335449" y="2963315"/>
              <a:ext cx="678666" cy="430887"/>
            </a:xfrm>
            <a:prstGeom prst="rect">
              <a:avLst/>
            </a:prstGeom>
            <a:noFill/>
          </p:spPr>
          <p:txBody>
            <a:bodyPr wrap="none" rtlCol="0">
              <a:spAutoFit/>
            </a:bodyPr>
            <a:lstStyle/>
            <a:p>
              <a:r>
                <a:rPr lang="en-US" sz="2200">
                  <a:solidFill>
                    <a:srgbClr val="000000"/>
                  </a:solidFill>
                </a:rPr>
                <a:t>T=0</a:t>
              </a:r>
            </a:p>
          </p:txBody>
        </p:sp>
        <p:sp>
          <p:nvSpPr>
            <p:cNvPr id="23" name="TextBox 22"/>
            <p:cNvSpPr txBox="1"/>
            <p:nvPr/>
          </p:nvSpPr>
          <p:spPr>
            <a:xfrm>
              <a:off x="6250792" y="389447"/>
              <a:ext cx="723575" cy="461665"/>
            </a:xfrm>
            <a:prstGeom prst="rect">
              <a:avLst/>
            </a:prstGeom>
            <a:noFill/>
          </p:spPr>
          <p:txBody>
            <a:bodyPr wrap="none" rtlCol="0">
              <a:spAutoFit/>
            </a:bodyPr>
            <a:lstStyle/>
            <a:p>
              <a:r>
                <a:rPr lang="en-US">
                  <a:solidFill>
                    <a:srgbClr val="000000"/>
                  </a:solidFill>
                </a:rPr>
                <a:t>T=0</a:t>
              </a:r>
            </a:p>
          </p:txBody>
        </p:sp>
        <p:cxnSp>
          <p:nvCxnSpPr>
            <p:cNvPr id="24" name="Straight Connector 23"/>
            <p:cNvCxnSpPr/>
            <p:nvPr/>
          </p:nvCxnSpPr>
          <p:spPr bwMode="auto">
            <a:xfrm rot="5400000">
              <a:off x="7723992" y="3081853"/>
              <a:ext cx="270933" cy="1588"/>
            </a:xfrm>
            <a:prstGeom prst="line">
              <a:avLst/>
            </a:prstGeom>
            <a:noFill/>
            <a:ln w="12700" cap="flat" cmpd="sng" algn="ctr">
              <a:solidFill>
                <a:schemeClr val="tx1"/>
              </a:solidFill>
              <a:prstDash val="solid"/>
              <a:round/>
              <a:headEnd type="none" w="med" len="med"/>
              <a:tailEnd type="none"/>
            </a:ln>
            <a:effectLst/>
          </p:spPr>
        </p:cxnSp>
        <p:cxnSp>
          <p:nvCxnSpPr>
            <p:cNvPr id="25" name="Straight Connector 24"/>
            <p:cNvCxnSpPr/>
            <p:nvPr/>
          </p:nvCxnSpPr>
          <p:spPr bwMode="auto">
            <a:xfrm>
              <a:off x="5454925" y="914381"/>
              <a:ext cx="270933" cy="1588"/>
            </a:xfrm>
            <a:prstGeom prst="line">
              <a:avLst/>
            </a:prstGeom>
            <a:noFill/>
            <a:ln w="12700" cap="flat" cmpd="sng" algn="ctr">
              <a:solidFill>
                <a:schemeClr val="tx1"/>
              </a:solidFill>
              <a:prstDash val="solid"/>
              <a:round/>
              <a:headEnd type="none" w="med" len="med"/>
              <a:tailEnd type="none"/>
            </a:ln>
            <a:effectLst/>
          </p:spPr>
        </p:cxnSp>
        <p:sp>
          <p:nvSpPr>
            <p:cNvPr id="26" name="TextBox 25"/>
            <p:cNvSpPr txBox="1"/>
            <p:nvPr/>
          </p:nvSpPr>
          <p:spPr>
            <a:xfrm>
              <a:off x="7944125" y="1676380"/>
              <a:ext cx="678666" cy="430887"/>
            </a:xfrm>
            <a:prstGeom prst="rect">
              <a:avLst/>
            </a:prstGeom>
            <a:noFill/>
          </p:spPr>
          <p:txBody>
            <a:bodyPr wrap="none" rtlCol="0">
              <a:spAutoFit/>
            </a:bodyPr>
            <a:lstStyle/>
            <a:p>
              <a:r>
                <a:rPr lang="en-US" sz="2200">
                  <a:solidFill>
                    <a:srgbClr val="000000"/>
                  </a:solidFill>
                </a:rPr>
                <a:t>T=0</a:t>
              </a:r>
            </a:p>
          </p:txBody>
        </p:sp>
        <p:graphicFrame>
          <p:nvGraphicFramePr>
            <p:cNvPr id="27" name="Object 26"/>
            <p:cNvGraphicFramePr>
              <a:graphicFrameLocks noChangeAspect="1"/>
            </p:cNvGraphicFramePr>
            <p:nvPr/>
          </p:nvGraphicFramePr>
          <p:xfrm>
            <a:off x="5883275" y="1711325"/>
            <a:ext cx="1724025" cy="404813"/>
          </p:xfrm>
          <a:graphic>
            <a:graphicData uri="http://schemas.openxmlformats.org/presentationml/2006/ole">
              <mc:AlternateContent xmlns:mc="http://schemas.openxmlformats.org/markup-compatibility/2006">
                <mc:Choice xmlns:v="urn:schemas-microsoft-com:vml" Requires="v">
                  <p:oleObj spid="_x0000_s101386" name="Equation" r:id="rId6" imgW="863600" imgH="203200" progId="Equation.3">
                    <p:embed/>
                  </p:oleObj>
                </mc:Choice>
                <mc:Fallback>
                  <p:oleObj name="Equation" r:id="rId6" imgW="8636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3275" y="1711325"/>
                          <a:ext cx="1724025"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825796" name="Object 4"/>
          <p:cNvGraphicFramePr>
            <a:graphicFrameLocks noChangeAspect="1"/>
          </p:cNvGraphicFramePr>
          <p:nvPr/>
        </p:nvGraphicFramePr>
        <p:xfrm>
          <a:off x="663564" y="4030134"/>
          <a:ext cx="5540968" cy="900652"/>
        </p:xfrm>
        <a:graphic>
          <a:graphicData uri="http://schemas.openxmlformats.org/presentationml/2006/ole">
            <mc:AlternateContent xmlns:mc="http://schemas.openxmlformats.org/markup-compatibility/2006">
              <mc:Choice xmlns:v="urn:schemas-microsoft-com:vml" Requires="v">
                <p:oleObj spid="_x0000_s101387" name="Equation" r:id="rId8" imgW="2743200" imgH="444500" progId="Equation.3">
                  <p:embed/>
                </p:oleObj>
              </mc:Choice>
              <mc:Fallback>
                <p:oleObj name="Equation" r:id="rId8" imgW="2743200" imgH="4445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3564" y="4030134"/>
                        <a:ext cx="5540968" cy="9006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25797" name="Object 5"/>
          <p:cNvGraphicFramePr>
            <a:graphicFrameLocks noChangeAspect="1"/>
          </p:cNvGraphicFramePr>
          <p:nvPr/>
        </p:nvGraphicFramePr>
        <p:xfrm>
          <a:off x="556682" y="3200401"/>
          <a:ext cx="5402921" cy="931342"/>
        </p:xfrm>
        <a:graphic>
          <a:graphicData uri="http://schemas.openxmlformats.org/presentationml/2006/ole">
            <mc:AlternateContent xmlns:mc="http://schemas.openxmlformats.org/markup-compatibility/2006">
              <mc:Choice xmlns:v="urn:schemas-microsoft-com:vml" Requires="v">
                <p:oleObj spid="_x0000_s101388" name="Equation" r:id="rId10" imgW="2438400" imgH="419100" progId="Equation.3">
                  <p:embed/>
                </p:oleObj>
              </mc:Choice>
              <mc:Fallback>
                <p:oleObj name="Equation" r:id="rId10" imgW="2438400" imgH="4191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682" y="3200401"/>
                        <a:ext cx="5402921" cy="9313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Box 30"/>
          <p:cNvSpPr txBox="1"/>
          <p:nvPr/>
        </p:nvSpPr>
        <p:spPr>
          <a:xfrm>
            <a:off x="2269067" y="6079067"/>
            <a:ext cx="4374490" cy="523220"/>
          </a:xfrm>
          <a:prstGeom prst="rect">
            <a:avLst/>
          </a:prstGeom>
          <a:noFill/>
        </p:spPr>
        <p:txBody>
          <a:bodyPr wrap="none" rtlCol="0">
            <a:spAutoFit/>
          </a:bodyPr>
          <a:lstStyle/>
          <a:p>
            <a:r>
              <a:rPr lang="en-US" sz="2800">
                <a:solidFill>
                  <a:srgbClr val="000000"/>
                </a:solidFill>
              </a:rPr>
              <a:t>Just swap x with (L-x)    (!) </a:t>
            </a:r>
          </a:p>
        </p:txBody>
      </p:sp>
    </p:spTree>
    <p:extLst>
      <p:ext uri="{BB962C8B-B14F-4D97-AF65-F5344CB8AC3E}">
        <p14:creationId xmlns:p14="http://schemas.microsoft.com/office/powerpoint/2010/main" val="34921452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9</a:t>
            </a:fld>
            <a:endParaRPr lang="en-US">
              <a:solidFill>
                <a:srgbClr val="000000"/>
              </a:solidFill>
            </a:endParaRPr>
          </a:p>
        </p:txBody>
      </p:sp>
      <p:graphicFrame>
        <p:nvGraphicFramePr>
          <p:cNvPr id="4" name="Object 2"/>
          <p:cNvGraphicFramePr>
            <a:graphicFrameLocks noChangeAspect="1"/>
          </p:cNvGraphicFramePr>
          <p:nvPr>
            <p:extLst>
              <p:ext uri="{D42A27DB-BD31-4B8C-83A1-F6EECF244321}">
                <p14:modId xmlns:p14="http://schemas.microsoft.com/office/powerpoint/2010/main" val="2507244655"/>
              </p:ext>
            </p:extLst>
          </p:nvPr>
        </p:nvGraphicFramePr>
        <p:xfrm>
          <a:off x="1859492" y="1257301"/>
          <a:ext cx="4305300" cy="1420813"/>
        </p:xfrm>
        <a:graphic>
          <a:graphicData uri="http://schemas.openxmlformats.org/presentationml/2006/ole">
            <mc:AlternateContent xmlns:mc="http://schemas.openxmlformats.org/markup-compatibility/2006">
              <mc:Choice xmlns:v="urn:schemas-microsoft-com:vml" Requires="v">
                <p:oleObj spid="_x0000_s4110" name="Equation" r:id="rId4" imgW="1320800" imgH="419100" progId="Equation.3">
                  <p:embed/>
                </p:oleObj>
              </mc:Choice>
              <mc:Fallback>
                <p:oleObj name="Equation" r:id="rId4" imgW="13208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9492" y="1257301"/>
                        <a:ext cx="4305300" cy="1420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TextBox 2"/>
          <p:cNvSpPr txBox="1"/>
          <p:nvPr/>
        </p:nvSpPr>
        <p:spPr>
          <a:xfrm>
            <a:off x="1422400" y="287867"/>
            <a:ext cx="5912646" cy="523220"/>
          </a:xfrm>
          <a:prstGeom prst="rect">
            <a:avLst/>
          </a:prstGeom>
          <a:noFill/>
        </p:spPr>
        <p:txBody>
          <a:bodyPr wrap="none" rtlCol="0">
            <a:spAutoFit/>
          </a:bodyPr>
          <a:lstStyle/>
          <a:p>
            <a:r>
              <a:rPr lang="en-US" sz="2800" dirty="0" smtClean="0"/>
              <a:t>Given an odd (periodic) function f(t), </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90</a:t>
            </a:fld>
            <a:endParaRPr lang="en-US">
              <a:solidFill>
                <a:srgbClr val="000000"/>
              </a:solidFill>
            </a:endParaRPr>
          </a:p>
        </p:txBody>
      </p:sp>
      <p:sp>
        <p:nvSpPr>
          <p:cNvPr id="4" name="Rectangle 3"/>
          <p:cNvSpPr/>
          <p:nvPr/>
        </p:nvSpPr>
        <p:spPr bwMode="auto">
          <a:xfrm>
            <a:off x="950659" y="863615"/>
            <a:ext cx="2114277" cy="1964232"/>
          </a:xfrm>
          <a:prstGeom prst="rect">
            <a:avLst/>
          </a:prstGeom>
          <a:solidFill>
            <a:schemeClr val="accent3">
              <a:lumMod val="85000"/>
            </a:schemeClr>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5" name="TextBox 4"/>
          <p:cNvSpPr txBox="1"/>
          <p:nvPr/>
        </p:nvSpPr>
        <p:spPr>
          <a:xfrm>
            <a:off x="2610121" y="3183447"/>
            <a:ext cx="636926" cy="430887"/>
          </a:xfrm>
          <a:prstGeom prst="rect">
            <a:avLst/>
          </a:prstGeom>
          <a:noFill/>
        </p:spPr>
        <p:txBody>
          <a:bodyPr wrap="none" rtlCol="0">
            <a:spAutoFit/>
          </a:bodyPr>
          <a:lstStyle/>
          <a:p>
            <a:r>
              <a:rPr lang="en-US" sz="2200">
                <a:solidFill>
                  <a:srgbClr val="000000"/>
                </a:solidFill>
              </a:rPr>
              <a:t>x=L</a:t>
            </a:r>
          </a:p>
        </p:txBody>
      </p:sp>
      <p:sp>
        <p:nvSpPr>
          <p:cNvPr id="6" name="TextBox 5"/>
          <p:cNvSpPr txBox="1"/>
          <p:nvPr/>
        </p:nvSpPr>
        <p:spPr>
          <a:xfrm>
            <a:off x="408791" y="474114"/>
            <a:ext cx="707057" cy="430887"/>
          </a:xfrm>
          <a:prstGeom prst="rect">
            <a:avLst/>
          </a:prstGeom>
          <a:noFill/>
        </p:spPr>
        <p:txBody>
          <a:bodyPr wrap="none" rtlCol="0">
            <a:spAutoFit/>
          </a:bodyPr>
          <a:lstStyle/>
          <a:p>
            <a:r>
              <a:rPr lang="en-US" sz="2200">
                <a:solidFill>
                  <a:srgbClr val="000000"/>
                </a:solidFill>
              </a:rPr>
              <a:t>y=H</a:t>
            </a:r>
          </a:p>
        </p:txBody>
      </p:sp>
      <p:sp>
        <p:nvSpPr>
          <p:cNvPr id="7" name="TextBox 6"/>
          <p:cNvSpPr txBox="1"/>
          <p:nvPr/>
        </p:nvSpPr>
        <p:spPr>
          <a:xfrm>
            <a:off x="290254" y="1422380"/>
            <a:ext cx="678666" cy="430887"/>
          </a:xfrm>
          <a:prstGeom prst="rect">
            <a:avLst/>
          </a:prstGeom>
          <a:noFill/>
        </p:spPr>
        <p:txBody>
          <a:bodyPr wrap="none" rtlCol="0">
            <a:spAutoFit/>
          </a:bodyPr>
          <a:lstStyle/>
          <a:p>
            <a:r>
              <a:rPr lang="en-US" sz="2200">
                <a:solidFill>
                  <a:srgbClr val="000000"/>
                </a:solidFill>
              </a:rPr>
              <a:t>T=0</a:t>
            </a:r>
          </a:p>
        </p:txBody>
      </p:sp>
      <p:cxnSp>
        <p:nvCxnSpPr>
          <p:cNvPr id="8" name="Straight Arrow Connector 7"/>
          <p:cNvCxnSpPr/>
          <p:nvPr/>
        </p:nvCxnSpPr>
        <p:spPr bwMode="auto">
          <a:xfrm>
            <a:off x="899840" y="2912518"/>
            <a:ext cx="931334" cy="1588"/>
          </a:xfrm>
          <a:prstGeom prst="straightConnector1">
            <a:avLst/>
          </a:prstGeom>
          <a:noFill/>
          <a:ln w="12700"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rot="16200000">
            <a:off x="408773" y="2438385"/>
            <a:ext cx="931334" cy="1588"/>
          </a:xfrm>
          <a:prstGeom prst="straightConnector1">
            <a:avLst/>
          </a:prstGeom>
          <a:noFill/>
          <a:ln w="12700" cap="flat" cmpd="sng" algn="ctr">
            <a:solidFill>
              <a:schemeClr val="tx1"/>
            </a:solidFill>
            <a:prstDash val="solid"/>
            <a:round/>
            <a:headEnd type="none" w="med" len="med"/>
            <a:tailEnd type="arrow"/>
          </a:ln>
          <a:effectLst/>
        </p:spPr>
      </p:cxnSp>
      <p:sp>
        <p:nvSpPr>
          <p:cNvPr id="10" name="TextBox 9"/>
          <p:cNvSpPr txBox="1"/>
          <p:nvPr/>
        </p:nvSpPr>
        <p:spPr>
          <a:xfrm>
            <a:off x="1644924" y="2997176"/>
            <a:ext cx="678666" cy="430887"/>
          </a:xfrm>
          <a:prstGeom prst="rect">
            <a:avLst/>
          </a:prstGeom>
          <a:noFill/>
        </p:spPr>
        <p:txBody>
          <a:bodyPr wrap="none" rtlCol="0">
            <a:spAutoFit/>
          </a:bodyPr>
          <a:lstStyle/>
          <a:p>
            <a:r>
              <a:rPr lang="en-US" sz="2200">
                <a:solidFill>
                  <a:srgbClr val="000000"/>
                </a:solidFill>
              </a:rPr>
              <a:t>T=0</a:t>
            </a:r>
          </a:p>
        </p:txBody>
      </p:sp>
      <p:sp>
        <p:nvSpPr>
          <p:cNvPr id="11" name="TextBox 10"/>
          <p:cNvSpPr txBox="1"/>
          <p:nvPr/>
        </p:nvSpPr>
        <p:spPr>
          <a:xfrm>
            <a:off x="3016525" y="1591713"/>
            <a:ext cx="996787" cy="461665"/>
          </a:xfrm>
          <a:prstGeom prst="rect">
            <a:avLst/>
          </a:prstGeom>
          <a:noFill/>
        </p:spPr>
        <p:txBody>
          <a:bodyPr wrap="none" rtlCol="0">
            <a:spAutoFit/>
          </a:bodyPr>
          <a:lstStyle/>
          <a:p>
            <a:r>
              <a:rPr lang="en-US">
                <a:solidFill>
                  <a:srgbClr val="000000"/>
                </a:solidFill>
              </a:rPr>
              <a:t>T=f(y)</a:t>
            </a:r>
          </a:p>
        </p:txBody>
      </p:sp>
      <p:cxnSp>
        <p:nvCxnSpPr>
          <p:cNvPr id="12" name="Straight Connector 11"/>
          <p:cNvCxnSpPr/>
          <p:nvPr/>
        </p:nvCxnSpPr>
        <p:spPr bwMode="auto">
          <a:xfrm rot="5400000">
            <a:off x="2948792" y="3014119"/>
            <a:ext cx="270933" cy="1588"/>
          </a:xfrm>
          <a:prstGeom prst="line">
            <a:avLst/>
          </a:prstGeom>
          <a:noFill/>
          <a:ln w="12700" cap="flat" cmpd="sng" algn="ctr">
            <a:solidFill>
              <a:schemeClr val="tx1"/>
            </a:solidFill>
            <a:prstDash val="solid"/>
            <a:round/>
            <a:headEnd type="none" w="med" len="med"/>
            <a:tailEnd type="none"/>
          </a:ln>
          <a:effectLst/>
        </p:spPr>
      </p:cxnSp>
      <p:cxnSp>
        <p:nvCxnSpPr>
          <p:cNvPr id="13" name="Straight Connector 12"/>
          <p:cNvCxnSpPr/>
          <p:nvPr/>
        </p:nvCxnSpPr>
        <p:spPr bwMode="auto">
          <a:xfrm>
            <a:off x="679725" y="846647"/>
            <a:ext cx="270933" cy="1588"/>
          </a:xfrm>
          <a:prstGeom prst="line">
            <a:avLst/>
          </a:prstGeom>
          <a:noFill/>
          <a:ln w="12700" cap="flat" cmpd="sng" algn="ctr">
            <a:solidFill>
              <a:schemeClr val="tx1"/>
            </a:solidFill>
            <a:prstDash val="solid"/>
            <a:round/>
            <a:headEnd type="none" w="med" len="med"/>
            <a:tailEnd type="none"/>
          </a:ln>
          <a:effectLst/>
        </p:spPr>
      </p:cxnSp>
      <p:sp>
        <p:nvSpPr>
          <p:cNvPr id="14" name="TextBox 13"/>
          <p:cNvSpPr txBox="1"/>
          <p:nvPr/>
        </p:nvSpPr>
        <p:spPr>
          <a:xfrm>
            <a:off x="1678791" y="355579"/>
            <a:ext cx="678666" cy="430887"/>
          </a:xfrm>
          <a:prstGeom prst="rect">
            <a:avLst/>
          </a:prstGeom>
          <a:noFill/>
        </p:spPr>
        <p:txBody>
          <a:bodyPr wrap="none" rtlCol="0">
            <a:spAutoFit/>
          </a:bodyPr>
          <a:lstStyle/>
          <a:p>
            <a:r>
              <a:rPr lang="en-US" sz="2200">
                <a:solidFill>
                  <a:srgbClr val="000000"/>
                </a:solidFill>
              </a:rPr>
              <a:t>T=0</a:t>
            </a:r>
          </a:p>
        </p:txBody>
      </p:sp>
      <p:graphicFrame>
        <p:nvGraphicFramePr>
          <p:cNvPr id="15" name="Object 14"/>
          <p:cNvGraphicFramePr>
            <a:graphicFrameLocks noChangeAspect="1"/>
          </p:cNvGraphicFramePr>
          <p:nvPr/>
        </p:nvGraphicFramePr>
        <p:xfrm>
          <a:off x="1133477" y="1643063"/>
          <a:ext cx="1673225" cy="404812"/>
        </p:xfrm>
        <a:graphic>
          <a:graphicData uri="http://schemas.openxmlformats.org/presentationml/2006/ole">
            <mc:AlternateContent xmlns:mc="http://schemas.openxmlformats.org/markup-compatibility/2006">
              <mc:Choice xmlns:v="urn:schemas-microsoft-com:vml" Requires="v">
                <p:oleObj spid="_x0000_s102407" name="Equation" r:id="rId4" imgW="838200" imgH="203200" progId="Equation.3">
                  <p:embed/>
                </p:oleObj>
              </mc:Choice>
              <mc:Fallback>
                <p:oleObj name="Equation" r:id="rId4" imgW="8382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477" y="1643063"/>
                        <a:ext cx="1673225"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5"/>
          <p:cNvSpPr/>
          <p:nvPr/>
        </p:nvSpPr>
        <p:spPr bwMode="auto">
          <a:xfrm>
            <a:off x="5725859" y="931349"/>
            <a:ext cx="2114277" cy="1964232"/>
          </a:xfrm>
          <a:prstGeom prst="rect">
            <a:avLst/>
          </a:prstGeom>
          <a:solidFill>
            <a:schemeClr val="accent3">
              <a:lumMod val="85000"/>
            </a:schemeClr>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17" name="TextBox 16"/>
          <p:cNvSpPr txBox="1"/>
          <p:nvPr/>
        </p:nvSpPr>
        <p:spPr>
          <a:xfrm>
            <a:off x="7385321" y="3251181"/>
            <a:ext cx="636926" cy="430887"/>
          </a:xfrm>
          <a:prstGeom prst="rect">
            <a:avLst/>
          </a:prstGeom>
          <a:noFill/>
        </p:spPr>
        <p:txBody>
          <a:bodyPr wrap="none" rtlCol="0">
            <a:spAutoFit/>
          </a:bodyPr>
          <a:lstStyle/>
          <a:p>
            <a:r>
              <a:rPr lang="en-US" sz="2200">
                <a:solidFill>
                  <a:srgbClr val="000000"/>
                </a:solidFill>
              </a:rPr>
              <a:t>x=L</a:t>
            </a:r>
          </a:p>
        </p:txBody>
      </p:sp>
      <p:sp>
        <p:nvSpPr>
          <p:cNvPr id="18" name="TextBox 17"/>
          <p:cNvSpPr txBox="1"/>
          <p:nvPr/>
        </p:nvSpPr>
        <p:spPr>
          <a:xfrm>
            <a:off x="5183991" y="541848"/>
            <a:ext cx="707057" cy="430887"/>
          </a:xfrm>
          <a:prstGeom prst="rect">
            <a:avLst/>
          </a:prstGeom>
          <a:noFill/>
        </p:spPr>
        <p:txBody>
          <a:bodyPr wrap="none" rtlCol="0">
            <a:spAutoFit/>
          </a:bodyPr>
          <a:lstStyle/>
          <a:p>
            <a:r>
              <a:rPr lang="en-US" sz="2200">
                <a:solidFill>
                  <a:srgbClr val="000000"/>
                </a:solidFill>
              </a:rPr>
              <a:t>y=H</a:t>
            </a:r>
          </a:p>
        </p:txBody>
      </p:sp>
      <p:sp>
        <p:nvSpPr>
          <p:cNvPr id="19" name="TextBox 18"/>
          <p:cNvSpPr txBox="1"/>
          <p:nvPr/>
        </p:nvSpPr>
        <p:spPr>
          <a:xfrm>
            <a:off x="5065454" y="1490114"/>
            <a:ext cx="678666" cy="430887"/>
          </a:xfrm>
          <a:prstGeom prst="rect">
            <a:avLst/>
          </a:prstGeom>
          <a:noFill/>
        </p:spPr>
        <p:txBody>
          <a:bodyPr wrap="none" rtlCol="0">
            <a:spAutoFit/>
          </a:bodyPr>
          <a:lstStyle/>
          <a:p>
            <a:r>
              <a:rPr lang="en-US" sz="2200">
                <a:solidFill>
                  <a:srgbClr val="000000"/>
                </a:solidFill>
              </a:rPr>
              <a:t>T=0</a:t>
            </a:r>
          </a:p>
        </p:txBody>
      </p:sp>
      <p:cxnSp>
        <p:nvCxnSpPr>
          <p:cNvPr id="20" name="Straight Arrow Connector 19"/>
          <p:cNvCxnSpPr/>
          <p:nvPr/>
        </p:nvCxnSpPr>
        <p:spPr bwMode="auto">
          <a:xfrm>
            <a:off x="5675040" y="2980252"/>
            <a:ext cx="931334" cy="1588"/>
          </a:xfrm>
          <a:prstGeom prst="straightConnector1">
            <a:avLst/>
          </a:prstGeom>
          <a:noFill/>
          <a:ln w="1270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rot="16200000">
            <a:off x="5183973" y="2506119"/>
            <a:ext cx="931334" cy="1588"/>
          </a:xfrm>
          <a:prstGeom prst="straightConnector1">
            <a:avLst/>
          </a:prstGeom>
          <a:noFill/>
          <a:ln w="12700" cap="flat" cmpd="sng" algn="ctr">
            <a:solidFill>
              <a:schemeClr val="tx1"/>
            </a:solidFill>
            <a:prstDash val="solid"/>
            <a:round/>
            <a:headEnd type="none" w="med" len="med"/>
            <a:tailEnd type="arrow"/>
          </a:ln>
          <a:effectLst/>
        </p:spPr>
      </p:cxnSp>
      <p:sp>
        <p:nvSpPr>
          <p:cNvPr id="22" name="TextBox 21"/>
          <p:cNvSpPr txBox="1"/>
          <p:nvPr/>
        </p:nvSpPr>
        <p:spPr>
          <a:xfrm>
            <a:off x="6453980" y="3031047"/>
            <a:ext cx="678666" cy="430887"/>
          </a:xfrm>
          <a:prstGeom prst="rect">
            <a:avLst/>
          </a:prstGeom>
          <a:noFill/>
        </p:spPr>
        <p:txBody>
          <a:bodyPr wrap="none" rtlCol="0">
            <a:spAutoFit/>
          </a:bodyPr>
          <a:lstStyle/>
          <a:p>
            <a:r>
              <a:rPr lang="en-US" sz="2200">
                <a:solidFill>
                  <a:srgbClr val="000000"/>
                </a:solidFill>
              </a:rPr>
              <a:t>T=0</a:t>
            </a:r>
          </a:p>
        </p:txBody>
      </p:sp>
      <p:sp>
        <p:nvSpPr>
          <p:cNvPr id="23" name="TextBox 22"/>
          <p:cNvSpPr txBox="1"/>
          <p:nvPr/>
        </p:nvSpPr>
        <p:spPr>
          <a:xfrm>
            <a:off x="6250792" y="389447"/>
            <a:ext cx="1082448" cy="461665"/>
          </a:xfrm>
          <a:prstGeom prst="rect">
            <a:avLst/>
          </a:prstGeom>
          <a:noFill/>
        </p:spPr>
        <p:txBody>
          <a:bodyPr wrap="none" rtlCol="0">
            <a:spAutoFit/>
          </a:bodyPr>
          <a:lstStyle/>
          <a:p>
            <a:r>
              <a:rPr lang="en-US">
                <a:solidFill>
                  <a:srgbClr val="000000"/>
                </a:solidFill>
              </a:rPr>
              <a:t>T=g(x)</a:t>
            </a:r>
          </a:p>
        </p:txBody>
      </p:sp>
      <p:cxnSp>
        <p:nvCxnSpPr>
          <p:cNvPr id="24" name="Straight Connector 23"/>
          <p:cNvCxnSpPr/>
          <p:nvPr/>
        </p:nvCxnSpPr>
        <p:spPr bwMode="auto">
          <a:xfrm rot="5400000">
            <a:off x="7723992" y="3081853"/>
            <a:ext cx="270933" cy="1588"/>
          </a:xfrm>
          <a:prstGeom prst="line">
            <a:avLst/>
          </a:prstGeom>
          <a:noFill/>
          <a:ln w="12700" cap="flat" cmpd="sng" algn="ctr">
            <a:solidFill>
              <a:schemeClr val="tx1"/>
            </a:solidFill>
            <a:prstDash val="solid"/>
            <a:round/>
            <a:headEnd type="none" w="med" len="med"/>
            <a:tailEnd type="none"/>
          </a:ln>
          <a:effectLst/>
        </p:spPr>
      </p:cxnSp>
      <p:cxnSp>
        <p:nvCxnSpPr>
          <p:cNvPr id="25" name="Straight Connector 24"/>
          <p:cNvCxnSpPr/>
          <p:nvPr/>
        </p:nvCxnSpPr>
        <p:spPr bwMode="auto">
          <a:xfrm>
            <a:off x="5454925" y="914381"/>
            <a:ext cx="270933" cy="1588"/>
          </a:xfrm>
          <a:prstGeom prst="line">
            <a:avLst/>
          </a:prstGeom>
          <a:noFill/>
          <a:ln w="12700" cap="flat" cmpd="sng" algn="ctr">
            <a:solidFill>
              <a:schemeClr val="tx1"/>
            </a:solidFill>
            <a:prstDash val="solid"/>
            <a:round/>
            <a:headEnd type="none" w="med" len="med"/>
            <a:tailEnd type="none"/>
          </a:ln>
          <a:effectLst/>
        </p:spPr>
      </p:cxnSp>
      <p:sp>
        <p:nvSpPr>
          <p:cNvPr id="26" name="TextBox 25"/>
          <p:cNvSpPr txBox="1"/>
          <p:nvPr/>
        </p:nvSpPr>
        <p:spPr>
          <a:xfrm>
            <a:off x="7944125" y="1676380"/>
            <a:ext cx="678666" cy="430887"/>
          </a:xfrm>
          <a:prstGeom prst="rect">
            <a:avLst/>
          </a:prstGeom>
          <a:noFill/>
        </p:spPr>
        <p:txBody>
          <a:bodyPr wrap="none" rtlCol="0">
            <a:spAutoFit/>
          </a:bodyPr>
          <a:lstStyle/>
          <a:p>
            <a:r>
              <a:rPr lang="en-US" sz="2200">
                <a:solidFill>
                  <a:srgbClr val="000000"/>
                </a:solidFill>
              </a:rPr>
              <a:t>T=0</a:t>
            </a:r>
          </a:p>
        </p:txBody>
      </p:sp>
      <p:graphicFrame>
        <p:nvGraphicFramePr>
          <p:cNvPr id="27" name="Object 26"/>
          <p:cNvGraphicFramePr>
            <a:graphicFrameLocks noChangeAspect="1"/>
          </p:cNvGraphicFramePr>
          <p:nvPr/>
        </p:nvGraphicFramePr>
        <p:xfrm>
          <a:off x="5883275" y="1711325"/>
          <a:ext cx="1724025" cy="404813"/>
        </p:xfrm>
        <a:graphic>
          <a:graphicData uri="http://schemas.openxmlformats.org/presentationml/2006/ole">
            <mc:AlternateContent xmlns:mc="http://schemas.openxmlformats.org/markup-compatibility/2006">
              <mc:Choice xmlns:v="urn:schemas-microsoft-com:vml" Requires="v">
                <p:oleObj spid="_x0000_s102408" name="Equation" r:id="rId6" imgW="863600" imgH="203200" progId="Equation.3">
                  <p:embed/>
                </p:oleObj>
              </mc:Choice>
              <mc:Fallback>
                <p:oleObj name="Equation" r:id="rId6" imgW="8636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3275" y="1711325"/>
                        <a:ext cx="1724025"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3" name="Group 42"/>
          <p:cNvGrpSpPr/>
          <p:nvPr/>
        </p:nvGrpSpPr>
        <p:grpSpPr>
          <a:xfrm>
            <a:off x="3135054" y="3623714"/>
            <a:ext cx="3723058" cy="3234286"/>
            <a:chOff x="3135054" y="3623714"/>
            <a:chExt cx="3723058" cy="3234286"/>
          </a:xfrm>
        </p:grpSpPr>
        <p:sp>
          <p:nvSpPr>
            <p:cNvPr id="29" name="Rectangle 28"/>
            <p:cNvSpPr/>
            <p:nvPr/>
          </p:nvSpPr>
          <p:spPr bwMode="auto">
            <a:xfrm>
              <a:off x="3795459" y="4107281"/>
              <a:ext cx="2114277" cy="1964232"/>
            </a:xfrm>
            <a:prstGeom prst="rect">
              <a:avLst/>
            </a:prstGeom>
            <a:solidFill>
              <a:schemeClr val="accent3">
                <a:lumMod val="85000"/>
              </a:schemeClr>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30" name="TextBox 29"/>
            <p:cNvSpPr txBox="1"/>
            <p:nvPr/>
          </p:nvSpPr>
          <p:spPr>
            <a:xfrm>
              <a:off x="5454921" y="6427113"/>
              <a:ext cx="636926" cy="430887"/>
            </a:xfrm>
            <a:prstGeom prst="rect">
              <a:avLst/>
            </a:prstGeom>
            <a:noFill/>
          </p:spPr>
          <p:txBody>
            <a:bodyPr wrap="none" rtlCol="0">
              <a:spAutoFit/>
            </a:bodyPr>
            <a:lstStyle/>
            <a:p>
              <a:r>
                <a:rPr lang="en-US" sz="2200">
                  <a:solidFill>
                    <a:srgbClr val="000000"/>
                  </a:solidFill>
                </a:rPr>
                <a:t>x=L</a:t>
              </a:r>
            </a:p>
          </p:txBody>
        </p:sp>
        <p:sp>
          <p:nvSpPr>
            <p:cNvPr id="31" name="TextBox 30"/>
            <p:cNvSpPr txBox="1"/>
            <p:nvPr/>
          </p:nvSpPr>
          <p:spPr>
            <a:xfrm>
              <a:off x="3253591" y="3717780"/>
              <a:ext cx="707057" cy="430887"/>
            </a:xfrm>
            <a:prstGeom prst="rect">
              <a:avLst/>
            </a:prstGeom>
            <a:noFill/>
          </p:spPr>
          <p:txBody>
            <a:bodyPr wrap="none" rtlCol="0">
              <a:spAutoFit/>
            </a:bodyPr>
            <a:lstStyle/>
            <a:p>
              <a:r>
                <a:rPr lang="en-US" sz="2200">
                  <a:solidFill>
                    <a:srgbClr val="000000"/>
                  </a:solidFill>
                </a:rPr>
                <a:t>y=H</a:t>
              </a:r>
            </a:p>
          </p:txBody>
        </p:sp>
        <p:sp>
          <p:nvSpPr>
            <p:cNvPr id="32" name="TextBox 31"/>
            <p:cNvSpPr txBox="1"/>
            <p:nvPr/>
          </p:nvSpPr>
          <p:spPr>
            <a:xfrm>
              <a:off x="3135054" y="4666046"/>
              <a:ext cx="678666" cy="430887"/>
            </a:xfrm>
            <a:prstGeom prst="rect">
              <a:avLst/>
            </a:prstGeom>
            <a:noFill/>
          </p:spPr>
          <p:txBody>
            <a:bodyPr wrap="none" rtlCol="0">
              <a:spAutoFit/>
            </a:bodyPr>
            <a:lstStyle/>
            <a:p>
              <a:r>
                <a:rPr lang="en-US" sz="2200">
                  <a:solidFill>
                    <a:srgbClr val="000000"/>
                  </a:solidFill>
                </a:rPr>
                <a:t>T=0</a:t>
              </a:r>
            </a:p>
          </p:txBody>
        </p:sp>
        <p:cxnSp>
          <p:nvCxnSpPr>
            <p:cNvPr id="33" name="Straight Arrow Connector 32"/>
            <p:cNvCxnSpPr/>
            <p:nvPr/>
          </p:nvCxnSpPr>
          <p:spPr bwMode="auto">
            <a:xfrm>
              <a:off x="3744640" y="6156184"/>
              <a:ext cx="931334" cy="1588"/>
            </a:xfrm>
            <a:prstGeom prst="straightConnector1">
              <a:avLst/>
            </a:prstGeom>
            <a:noFill/>
            <a:ln w="12700"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16200000">
              <a:off x="3253573" y="5682051"/>
              <a:ext cx="931334" cy="1588"/>
            </a:xfrm>
            <a:prstGeom prst="straightConnector1">
              <a:avLst/>
            </a:prstGeom>
            <a:noFill/>
            <a:ln w="12700" cap="flat" cmpd="sng" algn="ctr">
              <a:solidFill>
                <a:schemeClr val="tx1"/>
              </a:solidFill>
              <a:prstDash val="solid"/>
              <a:round/>
              <a:headEnd type="none" w="med" len="med"/>
              <a:tailEnd type="arrow"/>
            </a:ln>
            <a:effectLst/>
          </p:spPr>
        </p:cxnSp>
        <p:sp>
          <p:nvSpPr>
            <p:cNvPr id="35" name="TextBox 34"/>
            <p:cNvSpPr txBox="1"/>
            <p:nvPr/>
          </p:nvSpPr>
          <p:spPr>
            <a:xfrm>
              <a:off x="3947858" y="6393242"/>
              <a:ext cx="678666" cy="430887"/>
            </a:xfrm>
            <a:prstGeom prst="rect">
              <a:avLst/>
            </a:prstGeom>
            <a:noFill/>
          </p:spPr>
          <p:txBody>
            <a:bodyPr wrap="none" rtlCol="0">
              <a:spAutoFit/>
            </a:bodyPr>
            <a:lstStyle/>
            <a:p>
              <a:r>
                <a:rPr lang="en-US" sz="2200">
                  <a:solidFill>
                    <a:srgbClr val="000000"/>
                  </a:solidFill>
                </a:rPr>
                <a:t>T=0</a:t>
              </a:r>
            </a:p>
          </p:txBody>
        </p:sp>
        <p:sp>
          <p:nvSpPr>
            <p:cNvPr id="36" name="TextBox 35"/>
            <p:cNvSpPr txBox="1"/>
            <p:nvPr/>
          </p:nvSpPr>
          <p:spPr>
            <a:xfrm>
              <a:off x="5861325" y="4835379"/>
              <a:ext cx="996787" cy="461665"/>
            </a:xfrm>
            <a:prstGeom prst="rect">
              <a:avLst/>
            </a:prstGeom>
            <a:noFill/>
          </p:spPr>
          <p:txBody>
            <a:bodyPr wrap="none" rtlCol="0">
              <a:spAutoFit/>
            </a:bodyPr>
            <a:lstStyle/>
            <a:p>
              <a:r>
                <a:rPr lang="en-US">
                  <a:solidFill>
                    <a:srgbClr val="000000"/>
                  </a:solidFill>
                </a:rPr>
                <a:t>T=f(y)</a:t>
              </a:r>
            </a:p>
          </p:txBody>
        </p:sp>
        <p:cxnSp>
          <p:nvCxnSpPr>
            <p:cNvPr id="37" name="Straight Connector 36"/>
            <p:cNvCxnSpPr/>
            <p:nvPr/>
          </p:nvCxnSpPr>
          <p:spPr bwMode="auto">
            <a:xfrm rot="5400000">
              <a:off x="5793592" y="6257785"/>
              <a:ext cx="270933" cy="1588"/>
            </a:xfrm>
            <a:prstGeom prst="line">
              <a:avLst/>
            </a:prstGeom>
            <a:noFill/>
            <a:ln w="12700" cap="flat" cmpd="sng" algn="ctr">
              <a:solidFill>
                <a:schemeClr val="tx1"/>
              </a:solidFill>
              <a:prstDash val="solid"/>
              <a:round/>
              <a:headEnd type="none" w="med" len="med"/>
              <a:tailEnd type="none"/>
            </a:ln>
            <a:effectLst/>
          </p:spPr>
        </p:cxnSp>
        <p:cxnSp>
          <p:nvCxnSpPr>
            <p:cNvPr id="38" name="Straight Connector 37"/>
            <p:cNvCxnSpPr/>
            <p:nvPr/>
          </p:nvCxnSpPr>
          <p:spPr bwMode="auto">
            <a:xfrm>
              <a:off x="3524525" y="4090313"/>
              <a:ext cx="270933" cy="1588"/>
            </a:xfrm>
            <a:prstGeom prst="line">
              <a:avLst/>
            </a:prstGeom>
            <a:noFill/>
            <a:ln w="12700" cap="flat" cmpd="sng" algn="ctr">
              <a:solidFill>
                <a:schemeClr val="tx1"/>
              </a:solidFill>
              <a:prstDash val="solid"/>
              <a:round/>
              <a:headEnd type="none" w="med" len="med"/>
              <a:tailEnd type="none"/>
            </a:ln>
            <a:effectLst/>
          </p:spPr>
        </p:cxnSp>
        <p:graphicFrame>
          <p:nvGraphicFramePr>
            <p:cNvPr id="40" name="Object 39"/>
            <p:cNvGraphicFramePr>
              <a:graphicFrameLocks noChangeAspect="1"/>
            </p:cNvGraphicFramePr>
            <p:nvPr/>
          </p:nvGraphicFramePr>
          <p:xfrm>
            <a:off x="3952875" y="4886325"/>
            <a:ext cx="1724025" cy="404813"/>
          </p:xfrm>
          <a:graphic>
            <a:graphicData uri="http://schemas.openxmlformats.org/presentationml/2006/ole">
              <mc:AlternateContent xmlns:mc="http://schemas.openxmlformats.org/markup-compatibility/2006">
                <mc:Choice xmlns:v="urn:schemas-microsoft-com:vml" Requires="v">
                  <p:oleObj spid="_x0000_s102409" name="Equation" r:id="rId8" imgW="863600" imgH="203200" progId="Equation.3">
                    <p:embed/>
                  </p:oleObj>
                </mc:Choice>
                <mc:Fallback>
                  <p:oleObj name="Equation" r:id="rId8" imgW="863600" imgH="203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2875" y="4886325"/>
                          <a:ext cx="1724025"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TextBox 40"/>
            <p:cNvSpPr txBox="1"/>
            <p:nvPr/>
          </p:nvSpPr>
          <p:spPr>
            <a:xfrm>
              <a:off x="4167992" y="3623714"/>
              <a:ext cx="1082448" cy="461665"/>
            </a:xfrm>
            <a:prstGeom prst="rect">
              <a:avLst/>
            </a:prstGeom>
            <a:noFill/>
          </p:spPr>
          <p:txBody>
            <a:bodyPr wrap="none" rtlCol="0">
              <a:spAutoFit/>
            </a:bodyPr>
            <a:lstStyle/>
            <a:p>
              <a:r>
                <a:rPr lang="en-US">
                  <a:solidFill>
                    <a:srgbClr val="000000"/>
                  </a:solidFill>
                </a:rPr>
                <a:t>T=g(x)</a:t>
              </a:r>
            </a:p>
          </p:txBody>
        </p:sp>
      </p:grpSp>
      <p:sp>
        <p:nvSpPr>
          <p:cNvPr id="42" name="TextBox 41"/>
          <p:cNvSpPr txBox="1"/>
          <p:nvPr/>
        </p:nvSpPr>
        <p:spPr>
          <a:xfrm>
            <a:off x="0" y="4588933"/>
            <a:ext cx="2619627" cy="954107"/>
          </a:xfrm>
          <a:prstGeom prst="rect">
            <a:avLst/>
          </a:prstGeom>
          <a:noFill/>
        </p:spPr>
        <p:txBody>
          <a:bodyPr wrap="none" rtlCol="0">
            <a:spAutoFit/>
          </a:bodyPr>
          <a:lstStyle/>
          <a:p>
            <a:r>
              <a:rPr lang="en-US" sz="2800">
                <a:solidFill>
                  <a:srgbClr val="222268"/>
                </a:solidFill>
              </a:rPr>
              <a:t>How would you </a:t>
            </a:r>
          </a:p>
          <a:p>
            <a:r>
              <a:rPr lang="en-US" sz="2800">
                <a:solidFill>
                  <a:srgbClr val="222268"/>
                </a:solidFill>
              </a:rPr>
              <a:t>find T</a:t>
            </a:r>
            <a:r>
              <a:rPr lang="en-US" sz="2800" baseline="-25000">
                <a:solidFill>
                  <a:srgbClr val="222268"/>
                </a:solidFill>
              </a:rPr>
              <a:t>4</a:t>
            </a:r>
            <a:r>
              <a:rPr lang="en-US" sz="2800">
                <a:solidFill>
                  <a:srgbClr val="222268"/>
                </a:solidFill>
              </a:rPr>
              <a:t>(x,y)?</a:t>
            </a:r>
          </a:p>
        </p:txBody>
      </p:sp>
    </p:spTree>
    <p:extLst>
      <p:ext uri="{BB962C8B-B14F-4D97-AF65-F5344CB8AC3E}">
        <p14:creationId xmlns:p14="http://schemas.microsoft.com/office/powerpoint/2010/main" val="1492139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91</a:t>
            </a:fld>
            <a:endParaRPr lang="en-US">
              <a:solidFill>
                <a:srgbClr val="000000"/>
              </a:solidFill>
            </a:endParaRPr>
          </a:p>
        </p:txBody>
      </p:sp>
      <p:sp>
        <p:nvSpPr>
          <p:cNvPr id="4" name="Rectangle 3"/>
          <p:cNvSpPr/>
          <p:nvPr/>
        </p:nvSpPr>
        <p:spPr bwMode="auto">
          <a:xfrm>
            <a:off x="950659" y="863615"/>
            <a:ext cx="2114277" cy="1964232"/>
          </a:xfrm>
          <a:prstGeom prst="rect">
            <a:avLst/>
          </a:prstGeom>
          <a:solidFill>
            <a:schemeClr val="accent3">
              <a:lumMod val="85000"/>
            </a:schemeClr>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5" name="TextBox 4"/>
          <p:cNvSpPr txBox="1"/>
          <p:nvPr/>
        </p:nvSpPr>
        <p:spPr>
          <a:xfrm>
            <a:off x="3067312" y="2810921"/>
            <a:ext cx="636926" cy="430887"/>
          </a:xfrm>
          <a:prstGeom prst="rect">
            <a:avLst/>
          </a:prstGeom>
          <a:noFill/>
        </p:spPr>
        <p:txBody>
          <a:bodyPr wrap="none" rtlCol="0">
            <a:spAutoFit/>
          </a:bodyPr>
          <a:lstStyle/>
          <a:p>
            <a:r>
              <a:rPr lang="en-US" sz="2200">
                <a:solidFill>
                  <a:srgbClr val="000000"/>
                </a:solidFill>
              </a:rPr>
              <a:t>x=L</a:t>
            </a:r>
          </a:p>
        </p:txBody>
      </p:sp>
      <p:sp>
        <p:nvSpPr>
          <p:cNvPr id="6" name="TextBox 5"/>
          <p:cNvSpPr txBox="1"/>
          <p:nvPr/>
        </p:nvSpPr>
        <p:spPr>
          <a:xfrm>
            <a:off x="408791" y="474114"/>
            <a:ext cx="707057" cy="430887"/>
          </a:xfrm>
          <a:prstGeom prst="rect">
            <a:avLst/>
          </a:prstGeom>
          <a:noFill/>
        </p:spPr>
        <p:txBody>
          <a:bodyPr wrap="none" rtlCol="0">
            <a:spAutoFit/>
          </a:bodyPr>
          <a:lstStyle/>
          <a:p>
            <a:r>
              <a:rPr lang="en-US" sz="2200">
                <a:solidFill>
                  <a:srgbClr val="000000"/>
                </a:solidFill>
              </a:rPr>
              <a:t>y=H</a:t>
            </a:r>
          </a:p>
        </p:txBody>
      </p:sp>
      <p:sp>
        <p:nvSpPr>
          <p:cNvPr id="7" name="TextBox 6"/>
          <p:cNvSpPr txBox="1"/>
          <p:nvPr/>
        </p:nvSpPr>
        <p:spPr>
          <a:xfrm>
            <a:off x="290254" y="1422380"/>
            <a:ext cx="678666" cy="430887"/>
          </a:xfrm>
          <a:prstGeom prst="rect">
            <a:avLst/>
          </a:prstGeom>
          <a:noFill/>
        </p:spPr>
        <p:txBody>
          <a:bodyPr wrap="none" rtlCol="0">
            <a:spAutoFit/>
          </a:bodyPr>
          <a:lstStyle/>
          <a:p>
            <a:r>
              <a:rPr lang="en-US" sz="2200">
                <a:solidFill>
                  <a:srgbClr val="000000"/>
                </a:solidFill>
              </a:rPr>
              <a:t>T=0</a:t>
            </a:r>
          </a:p>
        </p:txBody>
      </p:sp>
      <p:cxnSp>
        <p:nvCxnSpPr>
          <p:cNvPr id="8" name="Straight Arrow Connector 7"/>
          <p:cNvCxnSpPr/>
          <p:nvPr/>
        </p:nvCxnSpPr>
        <p:spPr bwMode="auto">
          <a:xfrm>
            <a:off x="899840" y="2912518"/>
            <a:ext cx="931334" cy="1588"/>
          </a:xfrm>
          <a:prstGeom prst="straightConnector1">
            <a:avLst/>
          </a:prstGeom>
          <a:noFill/>
          <a:ln w="12700"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rot="16200000">
            <a:off x="408773" y="2438385"/>
            <a:ext cx="931334" cy="1588"/>
          </a:xfrm>
          <a:prstGeom prst="straightConnector1">
            <a:avLst/>
          </a:prstGeom>
          <a:noFill/>
          <a:ln w="12700" cap="flat" cmpd="sng" algn="ctr">
            <a:solidFill>
              <a:schemeClr val="tx1"/>
            </a:solidFill>
            <a:prstDash val="solid"/>
            <a:round/>
            <a:headEnd type="none" w="med" len="med"/>
            <a:tailEnd type="arrow"/>
          </a:ln>
          <a:effectLst/>
        </p:spPr>
      </p:cxnSp>
      <p:sp>
        <p:nvSpPr>
          <p:cNvPr id="10" name="TextBox 9"/>
          <p:cNvSpPr txBox="1"/>
          <p:nvPr/>
        </p:nvSpPr>
        <p:spPr>
          <a:xfrm>
            <a:off x="1644924" y="2997176"/>
            <a:ext cx="678666" cy="430887"/>
          </a:xfrm>
          <a:prstGeom prst="rect">
            <a:avLst/>
          </a:prstGeom>
          <a:noFill/>
        </p:spPr>
        <p:txBody>
          <a:bodyPr wrap="none" rtlCol="0">
            <a:spAutoFit/>
          </a:bodyPr>
          <a:lstStyle/>
          <a:p>
            <a:r>
              <a:rPr lang="en-US" sz="2200">
                <a:solidFill>
                  <a:srgbClr val="000000"/>
                </a:solidFill>
              </a:rPr>
              <a:t>T=0</a:t>
            </a:r>
          </a:p>
        </p:txBody>
      </p:sp>
      <p:sp>
        <p:nvSpPr>
          <p:cNvPr id="11" name="TextBox 10"/>
          <p:cNvSpPr txBox="1"/>
          <p:nvPr/>
        </p:nvSpPr>
        <p:spPr>
          <a:xfrm>
            <a:off x="3016525" y="1591713"/>
            <a:ext cx="996787" cy="461665"/>
          </a:xfrm>
          <a:prstGeom prst="rect">
            <a:avLst/>
          </a:prstGeom>
          <a:noFill/>
        </p:spPr>
        <p:txBody>
          <a:bodyPr wrap="none" rtlCol="0">
            <a:spAutoFit/>
          </a:bodyPr>
          <a:lstStyle/>
          <a:p>
            <a:r>
              <a:rPr lang="en-US">
                <a:solidFill>
                  <a:srgbClr val="000000"/>
                </a:solidFill>
              </a:rPr>
              <a:t>T=f(y)</a:t>
            </a:r>
          </a:p>
        </p:txBody>
      </p:sp>
      <p:cxnSp>
        <p:nvCxnSpPr>
          <p:cNvPr id="12" name="Straight Connector 11"/>
          <p:cNvCxnSpPr/>
          <p:nvPr/>
        </p:nvCxnSpPr>
        <p:spPr bwMode="auto">
          <a:xfrm rot="5400000">
            <a:off x="2948792" y="3014119"/>
            <a:ext cx="270933" cy="1588"/>
          </a:xfrm>
          <a:prstGeom prst="line">
            <a:avLst/>
          </a:prstGeom>
          <a:noFill/>
          <a:ln w="12700" cap="flat" cmpd="sng" algn="ctr">
            <a:solidFill>
              <a:schemeClr val="tx1"/>
            </a:solidFill>
            <a:prstDash val="solid"/>
            <a:round/>
            <a:headEnd type="none" w="med" len="med"/>
            <a:tailEnd type="none"/>
          </a:ln>
          <a:effectLst/>
        </p:spPr>
      </p:cxnSp>
      <p:cxnSp>
        <p:nvCxnSpPr>
          <p:cNvPr id="13" name="Straight Connector 12"/>
          <p:cNvCxnSpPr/>
          <p:nvPr/>
        </p:nvCxnSpPr>
        <p:spPr bwMode="auto">
          <a:xfrm>
            <a:off x="679725" y="846647"/>
            <a:ext cx="270933" cy="1588"/>
          </a:xfrm>
          <a:prstGeom prst="line">
            <a:avLst/>
          </a:prstGeom>
          <a:noFill/>
          <a:ln w="12700" cap="flat" cmpd="sng" algn="ctr">
            <a:solidFill>
              <a:schemeClr val="tx1"/>
            </a:solidFill>
            <a:prstDash val="solid"/>
            <a:round/>
            <a:headEnd type="none" w="med" len="med"/>
            <a:tailEnd type="none"/>
          </a:ln>
          <a:effectLst/>
        </p:spPr>
      </p:cxnSp>
      <p:sp>
        <p:nvSpPr>
          <p:cNvPr id="14" name="TextBox 13"/>
          <p:cNvSpPr txBox="1"/>
          <p:nvPr/>
        </p:nvSpPr>
        <p:spPr>
          <a:xfrm>
            <a:off x="1678791" y="355579"/>
            <a:ext cx="678666" cy="430887"/>
          </a:xfrm>
          <a:prstGeom prst="rect">
            <a:avLst/>
          </a:prstGeom>
          <a:noFill/>
        </p:spPr>
        <p:txBody>
          <a:bodyPr wrap="none" rtlCol="0">
            <a:spAutoFit/>
          </a:bodyPr>
          <a:lstStyle/>
          <a:p>
            <a:r>
              <a:rPr lang="en-US" sz="2200">
                <a:solidFill>
                  <a:srgbClr val="000000"/>
                </a:solidFill>
              </a:rPr>
              <a:t>T=0</a:t>
            </a:r>
          </a:p>
        </p:txBody>
      </p:sp>
      <p:graphicFrame>
        <p:nvGraphicFramePr>
          <p:cNvPr id="15" name="Object 14"/>
          <p:cNvGraphicFramePr>
            <a:graphicFrameLocks noChangeAspect="1"/>
          </p:cNvGraphicFramePr>
          <p:nvPr/>
        </p:nvGraphicFramePr>
        <p:xfrm>
          <a:off x="1133477" y="1643063"/>
          <a:ext cx="1673225" cy="404812"/>
        </p:xfrm>
        <a:graphic>
          <a:graphicData uri="http://schemas.openxmlformats.org/presentationml/2006/ole">
            <mc:AlternateContent xmlns:mc="http://schemas.openxmlformats.org/markup-compatibility/2006">
              <mc:Choice xmlns:v="urn:schemas-microsoft-com:vml" Requires="v">
                <p:oleObj spid="_x0000_s103431" name="Equation" r:id="rId4" imgW="838200" imgH="203200" progId="Equation.3">
                  <p:embed/>
                </p:oleObj>
              </mc:Choice>
              <mc:Fallback>
                <p:oleObj name="Equation" r:id="rId4" imgW="8382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477" y="1643063"/>
                        <a:ext cx="1673225"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5"/>
          <p:cNvSpPr/>
          <p:nvPr/>
        </p:nvSpPr>
        <p:spPr bwMode="auto">
          <a:xfrm>
            <a:off x="5725859" y="931349"/>
            <a:ext cx="2114277" cy="1964232"/>
          </a:xfrm>
          <a:prstGeom prst="rect">
            <a:avLst/>
          </a:prstGeom>
          <a:solidFill>
            <a:schemeClr val="accent3">
              <a:lumMod val="85000"/>
            </a:schemeClr>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17" name="TextBox 16"/>
          <p:cNvSpPr txBox="1"/>
          <p:nvPr/>
        </p:nvSpPr>
        <p:spPr>
          <a:xfrm>
            <a:off x="7893311" y="2861722"/>
            <a:ext cx="636926" cy="430887"/>
          </a:xfrm>
          <a:prstGeom prst="rect">
            <a:avLst/>
          </a:prstGeom>
          <a:noFill/>
        </p:spPr>
        <p:txBody>
          <a:bodyPr wrap="none" rtlCol="0">
            <a:spAutoFit/>
          </a:bodyPr>
          <a:lstStyle/>
          <a:p>
            <a:r>
              <a:rPr lang="en-US" sz="2200">
                <a:solidFill>
                  <a:srgbClr val="000000"/>
                </a:solidFill>
              </a:rPr>
              <a:t>x=L</a:t>
            </a:r>
          </a:p>
        </p:txBody>
      </p:sp>
      <p:sp>
        <p:nvSpPr>
          <p:cNvPr id="18" name="TextBox 17"/>
          <p:cNvSpPr txBox="1"/>
          <p:nvPr/>
        </p:nvSpPr>
        <p:spPr>
          <a:xfrm>
            <a:off x="5183991" y="541848"/>
            <a:ext cx="707057" cy="430887"/>
          </a:xfrm>
          <a:prstGeom prst="rect">
            <a:avLst/>
          </a:prstGeom>
          <a:noFill/>
        </p:spPr>
        <p:txBody>
          <a:bodyPr wrap="none" rtlCol="0">
            <a:spAutoFit/>
          </a:bodyPr>
          <a:lstStyle/>
          <a:p>
            <a:r>
              <a:rPr lang="en-US" sz="2200">
                <a:solidFill>
                  <a:srgbClr val="000000"/>
                </a:solidFill>
              </a:rPr>
              <a:t>y=H</a:t>
            </a:r>
          </a:p>
        </p:txBody>
      </p:sp>
      <p:sp>
        <p:nvSpPr>
          <p:cNvPr id="19" name="TextBox 18"/>
          <p:cNvSpPr txBox="1"/>
          <p:nvPr/>
        </p:nvSpPr>
        <p:spPr>
          <a:xfrm>
            <a:off x="5065454" y="1490114"/>
            <a:ext cx="678666" cy="430887"/>
          </a:xfrm>
          <a:prstGeom prst="rect">
            <a:avLst/>
          </a:prstGeom>
          <a:noFill/>
        </p:spPr>
        <p:txBody>
          <a:bodyPr wrap="none" rtlCol="0">
            <a:spAutoFit/>
          </a:bodyPr>
          <a:lstStyle/>
          <a:p>
            <a:r>
              <a:rPr lang="en-US" sz="2200">
                <a:solidFill>
                  <a:srgbClr val="000000"/>
                </a:solidFill>
              </a:rPr>
              <a:t>T=0</a:t>
            </a:r>
          </a:p>
        </p:txBody>
      </p:sp>
      <p:cxnSp>
        <p:nvCxnSpPr>
          <p:cNvPr id="20" name="Straight Arrow Connector 19"/>
          <p:cNvCxnSpPr/>
          <p:nvPr/>
        </p:nvCxnSpPr>
        <p:spPr bwMode="auto">
          <a:xfrm>
            <a:off x="5675040" y="2980252"/>
            <a:ext cx="931334" cy="1588"/>
          </a:xfrm>
          <a:prstGeom prst="straightConnector1">
            <a:avLst/>
          </a:prstGeom>
          <a:noFill/>
          <a:ln w="1270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rot="16200000">
            <a:off x="5183973" y="2506119"/>
            <a:ext cx="931334" cy="1588"/>
          </a:xfrm>
          <a:prstGeom prst="straightConnector1">
            <a:avLst/>
          </a:prstGeom>
          <a:noFill/>
          <a:ln w="12700" cap="flat" cmpd="sng" algn="ctr">
            <a:solidFill>
              <a:schemeClr val="tx1"/>
            </a:solidFill>
            <a:prstDash val="solid"/>
            <a:round/>
            <a:headEnd type="none" w="med" len="med"/>
            <a:tailEnd type="arrow"/>
          </a:ln>
          <a:effectLst/>
        </p:spPr>
      </p:cxnSp>
      <p:sp>
        <p:nvSpPr>
          <p:cNvPr id="22" name="TextBox 21"/>
          <p:cNvSpPr txBox="1"/>
          <p:nvPr/>
        </p:nvSpPr>
        <p:spPr>
          <a:xfrm>
            <a:off x="6453980" y="3031047"/>
            <a:ext cx="678666" cy="430887"/>
          </a:xfrm>
          <a:prstGeom prst="rect">
            <a:avLst/>
          </a:prstGeom>
          <a:noFill/>
        </p:spPr>
        <p:txBody>
          <a:bodyPr wrap="none" rtlCol="0">
            <a:spAutoFit/>
          </a:bodyPr>
          <a:lstStyle/>
          <a:p>
            <a:r>
              <a:rPr lang="en-US" sz="2200">
                <a:solidFill>
                  <a:srgbClr val="000000"/>
                </a:solidFill>
              </a:rPr>
              <a:t>T=0</a:t>
            </a:r>
          </a:p>
        </p:txBody>
      </p:sp>
      <p:sp>
        <p:nvSpPr>
          <p:cNvPr id="23" name="TextBox 22"/>
          <p:cNvSpPr txBox="1"/>
          <p:nvPr/>
        </p:nvSpPr>
        <p:spPr>
          <a:xfrm>
            <a:off x="6250792" y="389447"/>
            <a:ext cx="1082448" cy="461665"/>
          </a:xfrm>
          <a:prstGeom prst="rect">
            <a:avLst/>
          </a:prstGeom>
          <a:noFill/>
        </p:spPr>
        <p:txBody>
          <a:bodyPr wrap="none" rtlCol="0">
            <a:spAutoFit/>
          </a:bodyPr>
          <a:lstStyle/>
          <a:p>
            <a:r>
              <a:rPr lang="en-US">
                <a:solidFill>
                  <a:srgbClr val="000000"/>
                </a:solidFill>
              </a:rPr>
              <a:t>T=g(x)</a:t>
            </a:r>
          </a:p>
        </p:txBody>
      </p:sp>
      <p:cxnSp>
        <p:nvCxnSpPr>
          <p:cNvPr id="24" name="Straight Connector 23"/>
          <p:cNvCxnSpPr/>
          <p:nvPr/>
        </p:nvCxnSpPr>
        <p:spPr bwMode="auto">
          <a:xfrm rot="5400000">
            <a:off x="7723992" y="3081853"/>
            <a:ext cx="270933" cy="1588"/>
          </a:xfrm>
          <a:prstGeom prst="line">
            <a:avLst/>
          </a:prstGeom>
          <a:noFill/>
          <a:ln w="12700" cap="flat" cmpd="sng" algn="ctr">
            <a:solidFill>
              <a:schemeClr val="tx1"/>
            </a:solidFill>
            <a:prstDash val="solid"/>
            <a:round/>
            <a:headEnd type="none" w="med" len="med"/>
            <a:tailEnd type="none"/>
          </a:ln>
          <a:effectLst/>
        </p:spPr>
      </p:cxnSp>
      <p:cxnSp>
        <p:nvCxnSpPr>
          <p:cNvPr id="25" name="Straight Connector 24"/>
          <p:cNvCxnSpPr/>
          <p:nvPr/>
        </p:nvCxnSpPr>
        <p:spPr bwMode="auto">
          <a:xfrm>
            <a:off x="5454925" y="914381"/>
            <a:ext cx="270933" cy="1588"/>
          </a:xfrm>
          <a:prstGeom prst="line">
            <a:avLst/>
          </a:prstGeom>
          <a:noFill/>
          <a:ln w="12700" cap="flat" cmpd="sng" algn="ctr">
            <a:solidFill>
              <a:schemeClr val="tx1"/>
            </a:solidFill>
            <a:prstDash val="solid"/>
            <a:round/>
            <a:headEnd type="none" w="med" len="med"/>
            <a:tailEnd type="none"/>
          </a:ln>
          <a:effectLst/>
        </p:spPr>
      </p:cxnSp>
      <p:sp>
        <p:nvSpPr>
          <p:cNvPr id="26" name="TextBox 25"/>
          <p:cNvSpPr txBox="1"/>
          <p:nvPr/>
        </p:nvSpPr>
        <p:spPr>
          <a:xfrm>
            <a:off x="7944125" y="1676380"/>
            <a:ext cx="678666" cy="430887"/>
          </a:xfrm>
          <a:prstGeom prst="rect">
            <a:avLst/>
          </a:prstGeom>
          <a:noFill/>
        </p:spPr>
        <p:txBody>
          <a:bodyPr wrap="none" rtlCol="0">
            <a:spAutoFit/>
          </a:bodyPr>
          <a:lstStyle/>
          <a:p>
            <a:r>
              <a:rPr lang="en-US" sz="2200">
                <a:solidFill>
                  <a:srgbClr val="000000"/>
                </a:solidFill>
              </a:rPr>
              <a:t>T=0</a:t>
            </a:r>
          </a:p>
        </p:txBody>
      </p:sp>
      <p:graphicFrame>
        <p:nvGraphicFramePr>
          <p:cNvPr id="27" name="Object 26"/>
          <p:cNvGraphicFramePr>
            <a:graphicFrameLocks noChangeAspect="1"/>
          </p:cNvGraphicFramePr>
          <p:nvPr/>
        </p:nvGraphicFramePr>
        <p:xfrm>
          <a:off x="5883275" y="1711325"/>
          <a:ext cx="1724025" cy="404813"/>
        </p:xfrm>
        <a:graphic>
          <a:graphicData uri="http://schemas.openxmlformats.org/presentationml/2006/ole">
            <mc:AlternateContent xmlns:mc="http://schemas.openxmlformats.org/markup-compatibility/2006">
              <mc:Choice xmlns:v="urn:schemas-microsoft-com:vml" Requires="v">
                <p:oleObj spid="_x0000_s103432" name="Equation" r:id="rId6" imgW="863600" imgH="203200" progId="Equation.3">
                  <p:embed/>
                </p:oleObj>
              </mc:Choice>
              <mc:Fallback>
                <p:oleObj name="Equation" r:id="rId6" imgW="8636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3275" y="1711325"/>
                        <a:ext cx="1724025"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42"/>
          <p:cNvGrpSpPr/>
          <p:nvPr/>
        </p:nvGrpSpPr>
        <p:grpSpPr>
          <a:xfrm>
            <a:off x="5268612" y="3454384"/>
            <a:ext cx="3723058" cy="3234286"/>
            <a:chOff x="3135054" y="3623714"/>
            <a:chExt cx="3723058" cy="3234286"/>
          </a:xfrm>
        </p:grpSpPr>
        <p:sp>
          <p:nvSpPr>
            <p:cNvPr id="29" name="Rectangle 28"/>
            <p:cNvSpPr/>
            <p:nvPr/>
          </p:nvSpPr>
          <p:spPr bwMode="auto">
            <a:xfrm>
              <a:off x="3795459" y="4107281"/>
              <a:ext cx="2114277" cy="1964232"/>
            </a:xfrm>
            <a:prstGeom prst="rect">
              <a:avLst/>
            </a:prstGeom>
            <a:solidFill>
              <a:schemeClr val="accent3">
                <a:lumMod val="85000"/>
              </a:schemeClr>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30" name="TextBox 29"/>
            <p:cNvSpPr txBox="1"/>
            <p:nvPr/>
          </p:nvSpPr>
          <p:spPr>
            <a:xfrm>
              <a:off x="5454921" y="6427113"/>
              <a:ext cx="636926" cy="430887"/>
            </a:xfrm>
            <a:prstGeom prst="rect">
              <a:avLst/>
            </a:prstGeom>
            <a:noFill/>
          </p:spPr>
          <p:txBody>
            <a:bodyPr wrap="none" rtlCol="0">
              <a:spAutoFit/>
            </a:bodyPr>
            <a:lstStyle/>
            <a:p>
              <a:r>
                <a:rPr lang="en-US" sz="2200">
                  <a:solidFill>
                    <a:srgbClr val="000000"/>
                  </a:solidFill>
                </a:rPr>
                <a:t>x=L</a:t>
              </a:r>
            </a:p>
          </p:txBody>
        </p:sp>
        <p:sp>
          <p:nvSpPr>
            <p:cNvPr id="31" name="TextBox 30"/>
            <p:cNvSpPr txBox="1"/>
            <p:nvPr/>
          </p:nvSpPr>
          <p:spPr>
            <a:xfrm>
              <a:off x="3253591" y="3717780"/>
              <a:ext cx="707057" cy="430887"/>
            </a:xfrm>
            <a:prstGeom prst="rect">
              <a:avLst/>
            </a:prstGeom>
            <a:noFill/>
          </p:spPr>
          <p:txBody>
            <a:bodyPr wrap="none" rtlCol="0">
              <a:spAutoFit/>
            </a:bodyPr>
            <a:lstStyle/>
            <a:p>
              <a:r>
                <a:rPr lang="en-US" sz="2200">
                  <a:solidFill>
                    <a:srgbClr val="000000"/>
                  </a:solidFill>
                </a:rPr>
                <a:t>y=H</a:t>
              </a:r>
            </a:p>
          </p:txBody>
        </p:sp>
        <p:sp>
          <p:nvSpPr>
            <p:cNvPr id="32" name="TextBox 31"/>
            <p:cNvSpPr txBox="1"/>
            <p:nvPr/>
          </p:nvSpPr>
          <p:spPr>
            <a:xfrm>
              <a:off x="3135054" y="4666046"/>
              <a:ext cx="678666" cy="430887"/>
            </a:xfrm>
            <a:prstGeom prst="rect">
              <a:avLst/>
            </a:prstGeom>
            <a:noFill/>
          </p:spPr>
          <p:txBody>
            <a:bodyPr wrap="none" rtlCol="0">
              <a:spAutoFit/>
            </a:bodyPr>
            <a:lstStyle/>
            <a:p>
              <a:r>
                <a:rPr lang="en-US" sz="2200">
                  <a:solidFill>
                    <a:srgbClr val="000000"/>
                  </a:solidFill>
                </a:rPr>
                <a:t>T=0</a:t>
              </a:r>
            </a:p>
          </p:txBody>
        </p:sp>
        <p:cxnSp>
          <p:nvCxnSpPr>
            <p:cNvPr id="33" name="Straight Arrow Connector 32"/>
            <p:cNvCxnSpPr/>
            <p:nvPr/>
          </p:nvCxnSpPr>
          <p:spPr bwMode="auto">
            <a:xfrm>
              <a:off x="3744640" y="6156184"/>
              <a:ext cx="931334" cy="1588"/>
            </a:xfrm>
            <a:prstGeom prst="straightConnector1">
              <a:avLst/>
            </a:prstGeom>
            <a:noFill/>
            <a:ln w="12700"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16200000">
              <a:off x="3253573" y="5682051"/>
              <a:ext cx="931334" cy="1588"/>
            </a:xfrm>
            <a:prstGeom prst="straightConnector1">
              <a:avLst/>
            </a:prstGeom>
            <a:noFill/>
            <a:ln w="12700" cap="flat" cmpd="sng" algn="ctr">
              <a:solidFill>
                <a:schemeClr val="tx1"/>
              </a:solidFill>
              <a:prstDash val="solid"/>
              <a:round/>
              <a:headEnd type="none" w="med" len="med"/>
              <a:tailEnd type="arrow"/>
            </a:ln>
            <a:effectLst/>
          </p:spPr>
        </p:cxnSp>
        <p:sp>
          <p:nvSpPr>
            <p:cNvPr id="35" name="TextBox 34"/>
            <p:cNvSpPr txBox="1"/>
            <p:nvPr/>
          </p:nvSpPr>
          <p:spPr>
            <a:xfrm>
              <a:off x="4557446" y="6190046"/>
              <a:ext cx="678666" cy="430887"/>
            </a:xfrm>
            <a:prstGeom prst="rect">
              <a:avLst/>
            </a:prstGeom>
            <a:noFill/>
          </p:spPr>
          <p:txBody>
            <a:bodyPr wrap="none" rtlCol="0">
              <a:spAutoFit/>
            </a:bodyPr>
            <a:lstStyle/>
            <a:p>
              <a:r>
                <a:rPr lang="en-US" sz="2200">
                  <a:solidFill>
                    <a:srgbClr val="000000"/>
                  </a:solidFill>
                </a:rPr>
                <a:t>T=0</a:t>
              </a:r>
            </a:p>
          </p:txBody>
        </p:sp>
        <p:sp>
          <p:nvSpPr>
            <p:cNvPr id="36" name="TextBox 35"/>
            <p:cNvSpPr txBox="1"/>
            <p:nvPr/>
          </p:nvSpPr>
          <p:spPr>
            <a:xfrm>
              <a:off x="5861325" y="4835379"/>
              <a:ext cx="996787" cy="461665"/>
            </a:xfrm>
            <a:prstGeom prst="rect">
              <a:avLst/>
            </a:prstGeom>
            <a:noFill/>
          </p:spPr>
          <p:txBody>
            <a:bodyPr wrap="none" rtlCol="0">
              <a:spAutoFit/>
            </a:bodyPr>
            <a:lstStyle/>
            <a:p>
              <a:r>
                <a:rPr lang="en-US">
                  <a:solidFill>
                    <a:srgbClr val="000000"/>
                  </a:solidFill>
                </a:rPr>
                <a:t>T=f(y)</a:t>
              </a:r>
            </a:p>
          </p:txBody>
        </p:sp>
        <p:cxnSp>
          <p:nvCxnSpPr>
            <p:cNvPr id="37" name="Straight Connector 36"/>
            <p:cNvCxnSpPr/>
            <p:nvPr/>
          </p:nvCxnSpPr>
          <p:spPr bwMode="auto">
            <a:xfrm rot="5400000">
              <a:off x="5793592" y="6257785"/>
              <a:ext cx="270933" cy="1588"/>
            </a:xfrm>
            <a:prstGeom prst="line">
              <a:avLst/>
            </a:prstGeom>
            <a:noFill/>
            <a:ln w="12700" cap="flat" cmpd="sng" algn="ctr">
              <a:solidFill>
                <a:schemeClr val="tx1"/>
              </a:solidFill>
              <a:prstDash val="solid"/>
              <a:round/>
              <a:headEnd type="none" w="med" len="med"/>
              <a:tailEnd type="none"/>
            </a:ln>
            <a:effectLst/>
          </p:spPr>
        </p:cxnSp>
        <p:cxnSp>
          <p:nvCxnSpPr>
            <p:cNvPr id="38" name="Straight Connector 37"/>
            <p:cNvCxnSpPr/>
            <p:nvPr/>
          </p:nvCxnSpPr>
          <p:spPr bwMode="auto">
            <a:xfrm>
              <a:off x="3524525" y="4090313"/>
              <a:ext cx="270933" cy="1588"/>
            </a:xfrm>
            <a:prstGeom prst="line">
              <a:avLst/>
            </a:prstGeom>
            <a:noFill/>
            <a:ln w="12700" cap="flat" cmpd="sng" algn="ctr">
              <a:solidFill>
                <a:schemeClr val="tx1"/>
              </a:solidFill>
              <a:prstDash val="solid"/>
              <a:round/>
              <a:headEnd type="none" w="med" len="med"/>
              <a:tailEnd type="none"/>
            </a:ln>
            <a:effectLst/>
          </p:spPr>
        </p:cxnSp>
        <p:graphicFrame>
          <p:nvGraphicFramePr>
            <p:cNvPr id="40" name="Object 39"/>
            <p:cNvGraphicFramePr>
              <a:graphicFrameLocks noChangeAspect="1"/>
            </p:cNvGraphicFramePr>
            <p:nvPr/>
          </p:nvGraphicFramePr>
          <p:xfrm>
            <a:off x="3952875" y="4886325"/>
            <a:ext cx="1724025" cy="404813"/>
          </p:xfrm>
          <a:graphic>
            <a:graphicData uri="http://schemas.openxmlformats.org/presentationml/2006/ole">
              <mc:AlternateContent xmlns:mc="http://schemas.openxmlformats.org/markup-compatibility/2006">
                <mc:Choice xmlns:v="urn:schemas-microsoft-com:vml" Requires="v">
                  <p:oleObj spid="_x0000_s103433" name="Equation" r:id="rId8" imgW="863600" imgH="203200" progId="Equation.3">
                    <p:embed/>
                  </p:oleObj>
                </mc:Choice>
                <mc:Fallback>
                  <p:oleObj name="Equation" r:id="rId8" imgW="863600" imgH="203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2875" y="4886325"/>
                          <a:ext cx="1724025"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TextBox 40"/>
            <p:cNvSpPr txBox="1"/>
            <p:nvPr/>
          </p:nvSpPr>
          <p:spPr>
            <a:xfrm>
              <a:off x="4167992" y="3623714"/>
              <a:ext cx="1082448" cy="461665"/>
            </a:xfrm>
            <a:prstGeom prst="rect">
              <a:avLst/>
            </a:prstGeom>
            <a:noFill/>
          </p:spPr>
          <p:txBody>
            <a:bodyPr wrap="none" rtlCol="0">
              <a:spAutoFit/>
            </a:bodyPr>
            <a:lstStyle/>
            <a:p>
              <a:r>
                <a:rPr lang="en-US">
                  <a:solidFill>
                    <a:srgbClr val="000000"/>
                  </a:solidFill>
                </a:rPr>
                <a:t>T=g(x)</a:t>
              </a:r>
            </a:p>
          </p:txBody>
        </p:sp>
      </p:grpSp>
      <p:sp>
        <p:nvSpPr>
          <p:cNvPr id="42" name="TextBox 41"/>
          <p:cNvSpPr txBox="1"/>
          <p:nvPr/>
        </p:nvSpPr>
        <p:spPr>
          <a:xfrm>
            <a:off x="0" y="4301072"/>
            <a:ext cx="4141478" cy="523220"/>
          </a:xfrm>
          <a:prstGeom prst="rect">
            <a:avLst/>
          </a:prstGeom>
          <a:noFill/>
        </p:spPr>
        <p:txBody>
          <a:bodyPr wrap="none" rtlCol="0">
            <a:spAutoFit/>
          </a:bodyPr>
          <a:lstStyle/>
          <a:p>
            <a:r>
              <a:rPr lang="en-US" sz="2800">
                <a:solidFill>
                  <a:srgbClr val="222268"/>
                </a:solidFill>
              </a:rPr>
              <a:t>T</a:t>
            </a:r>
            <a:r>
              <a:rPr lang="en-US" sz="2800" baseline="-25000">
                <a:solidFill>
                  <a:srgbClr val="222268"/>
                </a:solidFill>
              </a:rPr>
              <a:t>4</a:t>
            </a:r>
            <a:r>
              <a:rPr lang="en-US" sz="2800">
                <a:solidFill>
                  <a:srgbClr val="222268"/>
                </a:solidFill>
              </a:rPr>
              <a:t>(x,y) = T</a:t>
            </a:r>
            <a:r>
              <a:rPr lang="en-US" sz="2800" baseline="-25000">
                <a:solidFill>
                  <a:srgbClr val="222268"/>
                </a:solidFill>
              </a:rPr>
              <a:t>1</a:t>
            </a:r>
            <a:r>
              <a:rPr lang="en-US" sz="2800">
                <a:solidFill>
                  <a:srgbClr val="222268"/>
                </a:solidFill>
              </a:rPr>
              <a:t>(x,y) + T</a:t>
            </a:r>
            <a:r>
              <a:rPr lang="en-US" sz="2800" baseline="-25000">
                <a:solidFill>
                  <a:srgbClr val="222268"/>
                </a:solidFill>
              </a:rPr>
              <a:t>2</a:t>
            </a:r>
            <a:r>
              <a:rPr lang="en-US" sz="2800">
                <a:solidFill>
                  <a:srgbClr val="222268"/>
                </a:solidFill>
              </a:rPr>
              <a:t>(x,y) </a:t>
            </a:r>
          </a:p>
        </p:txBody>
      </p:sp>
      <p:sp>
        <p:nvSpPr>
          <p:cNvPr id="43" name="TextBox 42"/>
          <p:cNvSpPr txBox="1"/>
          <p:nvPr/>
        </p:nvSpPr>
        <p:spPr>
          <a:xfrm>
            <a:off x="558800" y="3657604"/>
            <a:ext cx="2912075" cy="523220"/>
          </a:xfrm>
          <a:prstGeom prst="rect">
            <a:avLst/>
          </a:prstGeom>
          <a:noFill/>
        </p:spPr>
        <p:txBody>
          <a:bodyPr wrap="none" rtlCol="0">
            <a:spAutoFit/>
          </a:bodyPr>
          <a:lstStyle/>
          <a:p>
            <a:r>
              <a:rPr lang="en-US" sz="2800">
                <a:solidFill>
                  <a:srgbClr val="000000"/>
                </a:solidFill>
              </a:rPr>
              <a:t>Would this work?</a:t>
            </a:r>
          </a:p>
        </p:txBody>
      </p:sp>
      <p:sp>
        <p:nvSpPr>
          <p:cNvPr id="44" name="TextBox 43"/>
          <p:cNvSpPr txBox="1"/>
          <p:nvPr/>
        </p:nvSpPr>
        <p:spPr>
          <a:xfrm>
            <a:off x="33873" y="4978412"/>
            <a:ext cx="6224781" cy="1815882"/>
          </a:xfrm>
          <a:prstGeom prst="rect">
            <a:avLst/>
          </a:prstGeom>
          <a:noFill/>
        </p:spPr>
        <p:txBody>
          <a:bodyPr wrap="none" rtlCol="0">
            <a:spAutoFit/>
          </a:bodyPr>
          <a:lstStyle/>
          <a:p>
            <a:pPr marL="514350" indent="-514350">
              <a:buFontTx/>
              <a:buAutoNum type="alphaUcParenR"/>
            </a:pPr>
            <a:r>
              <a:rPr lang="en-US" sz="2800">
                <a:solidFill>
                  <a:srgbClr val="000000"/>
                </a:solidFill>
              </a:rPr>
              <a:t>sweet!</a:t>
            </a:r>
          </a:p>
          <a:p>
            <a:pPr marL="514350" indent="-514350">
              <a:buFontTx/>
              <a:buAutoNum type="alphaUcParenR"/>
            </a:pPr>
            <a:r>
              <a:rPr lang="en-US" sz="2800">
                <a:solidFill>
                  <a:srgbClr val="000000"/>
                </a:solidFill>
              </a:rPr>
              <a:t>No, it messes up Laplace’s eqn</a:t>
            </a:r>
          </a:p>
          <a:p>
            <a:pPr marL="514350" indent="-514350">
              <a:buFontTx/>
              <a:buAutoNum type="alphaUcParenR"/>
            </a:pPr>
            <a:r>
              <a:rPr lang="en-US" sz="2800">
                <a:solidFill>
                  <a:srgbClr val="000000"/>
                </a:solidFill>
              </a:rPr>
              <a:t>No, it messes up Bound conditions</a:t>
            </a:r>
          </a:p>
          <a:p>
            <a:pPr marL="514350" indent="-514350">
              <a:buFontTx/>
              <a:buAutoNum type="alphaUcParenR"/>
            </a:pPr>
            <a:r>
              <a:rPr lang="en-US" sz="2800">
                <a:solidFill>
                  <a:srgbClr val="000000"/>
                </a:solidFill>
              </a:rPr>
              <a:t>Other/??</a:t>
            </a:r>
          </a:p>
        </p:txBody>
      </p:sp>
      <p:sp>
        <p:nvSpPr>
          <p:cNvPr id="45" name="Rectangle 44"/>
          <p:cNvSpPr/>
          <p:nvPr/>
        </p:nvSpPr>
        <p:spPr bwMode="auto">
          <a:xfrm>
            <a:off x="0" y="3471336"/>
            <a:ext cx="4284133" cy="159173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734028076"/>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92</a:t>
            </a:fld>
            <a:endParaRPr lang="en-US">
              <a:solidFill>
                <a:srgbClr val="000000"/>
              </a:solidFill>
            </a:endParaRPr>
          </a:p>
        </p:txBody>
      </p:sp>
      <p:grpSp>
        <p:nvGrpSpPr>
          <p:cNvPr id="3" name="Group 42"/>
          <p:cNvGrpSpPr/>
          <p:nvPr/>
        </p:nvGrpSpPr>
        <p:grpSpPr>
          <a:xfrm>
            <a:off x="1932772" y="626514"/>
            <a:ext cx="4163316" cy="3234286"/>
            <a:chOff x="2694796" y="3623714"/>
            <a:chExt cx="4163316" cy="3234286"/>
          </a:xfrm>
        </p:grpSpPr>
        <p:sp>
          <p:nvSpPr>
            <p:cNvPr id="29" name="Rectangle 28"/>
            <p:cNvSpPr/>
            <p:nvPr/>
          </p:nvSpPr>
          <p:spPr bwMode="auto">
            <a:xfrm>
              <a:off x="3795459" y="4107281"/>
              <a:ext cx="2114277" cy="1964232"/>
            </a:xfrm>
            <a:prstGeom prst="rect">
              <a:avLst/>
            </a:prstGeom>
            <a:solidFill>
              <a:schemeClr val="accent3">
                <a:lumMod val="85000"/>
              </a:schemeClr>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30" name="TextBox 29"/>
            <p:cNvSpPr txBox="1"/>
            <p:nvPr/>
          </p:nvSpPr>
          <p:spPr>
            <a:xfrm>
              <a:off x="5454921" y="6427113"/>
              <a:ext cx="636926" cy="430887"/>
            </a:xfrm>
            <a:prstGeom prst="rect">
              <a:avLst/>
            </a:prstGeom>
            <a:noFill/>
          </p:spPr>
          <p:txBody>
            <a:bodyPr wrap="none" rtlCol="0">
              <a:spAutoFit/>
            </a:bodyPr>
            <a:lstStyle/>
            <a:p>
              <a:r>
                <a:rPr lang="en-US" sz="2200">
                  <a:solidFill>
                    <a:srgbClr val="000000"/>
                  </a:solidFill>
                </a:rPr>
                <a:t>x=L</a:t>
              </a:r>
            </a:p>
          </p:txBody>
        </p:sp>
        <p:sp>
          <p:nvSpPr>
            <p:cNvPr id="31" name="TextBox 30"/>
            <p:cNvSpPr txBox="1"/>
            <p:nvPr/>
          </p:nvSpPr>
          <p:spPr>
            <a:xfrm>
              <a:off x="3253591" y="3717780"/>
              <a:ext cx="707057" cy="430887"/>
            </a:xfrm>
            <a:prstGeom prst="rect">
              <a:avLst/>
            </a:prstGeom>
            <a:noFill/>
          </p:spPr>
          <p:txBody>
            <a:bodyPr wrap="none" rtlCol="0">
              <a:spAutoFit/>
            </a:bodyPr>
            <a:lstStyle/>
            <a:p>
              <a:r>
                <a:rPr lang="en-US" sz="2200">
                  <a:solidFill>
                    <a:srgbClr val="000000"/>
                  </a:solidFill>
                </a:rPr>
                <a:t>y=H</a:t>
              </a:r>
            </a:p>
          </p:txBody>
        </p:sp>
        <p:sp>
          <p:nvSpPr>
            <p:cNvPr id="32" name="TextBox 31"/>
            <p:cNvSpPr txBox="1"/>
            <p:nvPr/>
          </p:nvSpPr>
          <p:spPr>
            <a:xfrm>
              <a:off x="2694796" y="4767644"/>
              <a:ext cx="913406" cy="430887"/>
            </a:xfrm>
            <a:prstGeom prst="rect">
              <a:avLst/>
            </a:prstGeom>
            <a:noFill/>
          </p:spPr>
          <p:txBody>
            <a:bodyPr wrap="none" rtlCol="0">
              <a:spAutoFit/>
            </a:bodyPr>
            <a:lstStyle/>
            <a:p>
              <a:r>
                <a:rPr lang="en-US" sz="2200">
                  <a:solidFill>
                    <a:srgbClr val="000000"/>
                  </a:solidFill>
                </a:rPr>
                <a:t>T=j(y)</a:t>
              </a:r>
            </a:p>
          </p:txBody>
        </p:sp>
        <p:cxnSp>
          <p:nvCxnSpPr>
            <p:cNvPr id="33" name="Straight Arrow Connector 32"/>
            <p:cNvCxnSpPr/>
            <p:nvPr/>
          </p:nvCxnSpPr>
          <p:spPr bwMode="auto">
            <a:xfrm>
              <a:off x="3744640" y="6156184"/>
              <a:ext cx="931334" cy="1588"/>
            </a:xfrm>
            <a:prstGeom prst="straightConnector1">
              <a:avLst/>
            </a:prstGeom>
            <a:noFill/>
            <a:ln w="12700"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16200000">
              <a:off x="3253573" y="5682051"/>
              <a:ext cx="931334" cy="1588"/>
            </a:xfrm>
            <a:prstGeom prst="straightConnector1">
              <a:avLst/>
            </a:prstGeom>
            <a:noFill/>
            <a:ln w="12700" cap="flat" cmpd="sng" algn="ctr">
              <a:solidFill>
                <a:schemeClr val="tx1"/>
              </a:solidFill>
              <a:prstDash val="solid"/>
              <a:round/>
              <a:headEnd type="none" w="med" len="med"/>
              <a:tailEnd type="arrow"/>
            </a:ln>
            <a:effectLst/>
          </p:spPr>
        </p:cxnSp>
        <p:sp>
          <p:nvSpPr>
            <p:cNvPr id="35" name="TextBox 34"/>
            <p:cNvSpPr txBox="1"/>
            <p:nvPr/>
          </p:nvSpPr>
          <p:spPr>
            <a:xfrm>
              <a:off x="4557446" y="6190046"/>
              <a:ext cx="1007633" cy="430887"/>
            </a:xfrm>
            <a:prstGeom prst="rect">
              <a:avLst/>
            </a:prstGeom>
            <a:noFill/>
          </p:spPr>
          <p:txBody>
            <a:bodyPr wrap="none" rtlCol="0">
              <a:spAutoFit/>
            </a:bodyPr>
            <a:lstStyle/>
            <a:p>
              <a:r>
                <a:rPr lang="en-US" sz="2200">
                  <a:solidFill>
                    <a:srgbClr val="000000"/>
                  </a:solidFill>
                </a:rPr>
                <a:t>T=h(x)</a:t>
              </a:r>
            </a:p>
          </p:txBody>
        </p:sp>
        <p:sp>
          <p:nvSpPr>
            <p:cNvPr id="36" name="TextBox 35"/>
            <p:cNvSpPr txBox="1"/>
            <p:nvPr/>
          </p:nvSpPr>
          <p:spPr>
            <a:xfrm>
              <a:off x="5861325" y="4835379"/>
              <a:ext cx="996787" cy="461665"/>
            </a:xfrm>
            <a:prstGeom prst="rect">
              <a:avLst/>
            </a:prstGeom>
            <a:noFill/>
          </p:spPr>
          <p:txBody>
            <a:bodyPr wrap="none" rtlCol="0">
              <a:spAutoFit/>
            </a:bodyPr>
            <a:lstStyle/>
            <a:p>
              <a:r>
                <a:rPr lang="en-US">
                  <a:solidFill>
                    <a:srgbClr val="000000"/>
                  </a:solidFill>
                </a:rPr>
                <a:t>T=f(y)</a:t>
              </a:r>
            </a:p>
          </p:txBody>
        </p:sp>
        <p:cxnSp>
          <p:nvCxnSpPr>
            <p:cNvPr id="37" name="Straight Connector 36"/>
            <p:cNvCxnSpPr/>
            <p:nvPr/>
          </p:nvCxnSpPr>
          <p:spPr bwMode="auto">
            <a:xfrm rot="5400000">
              <a:off x="5793592" y="6257785"/>
              <a:ext cx="270933" cy="1588"/>
            </a:xfrm>
            <a:prstGeom prst="line">
              <a:avLst/>
            </a:prstGeom>
            <a:noFill/>
            <a:ln w="12700" cap="flat" cmpd="sng" algn="ctr">
              <a:solidFill>
                <a:schemeClr val="tx1"/>
              </a:solidFill>
              <a:prstDash val="solid"/>
              <a:round/>
              <a:headEnd type="none" w="med" len="med"/>
              <a:tailEnd type="none"/>
            </a:ln>
            <a:effectLst/>
          </p:spPr>
        </p:cxnSp>
        <p:cxnSp>
          <p:nvCxnSpPr>
            <p:cNvPr id="38" name="Straight Connector 37"/>
            <p:cNvCxnSpPr/>
            <p:nvPr/>
          </p:nvCxnSpPr>
          <p:spPr bwMode="auto">
            <a:xfrm>
              <a:off x="3524525" y="4090313"/>
              <a:ext cx="270933" cy="1588"/>
            </a:xfrm>
            <a:prstGeom prst="line">
              <a:avLst/>
            </a:prstGeom>
            <a:noFill/>
            <a:ln w="12700" cap="flat" cmpd="sng" algn="ctr">
              <a:solidFill>
                <a:schemeClr val="tx1"/>
              </a:solidFill>
              <a:prstDash val="solid"/>
              <a:round/>
              <a:headEnd type="none" w="med" len="med"/>
              <a:tailEnd type="none"/>
            </a:ln>
            <a:effectLst/>
          </p:spPr>
        </p:cxnSp>
        <p:graphicFrame>
          <p:nvGraphicFramePr>
            <p:cNvPr id="40" name="Object 39"/>
            <p:cNvGraphicFramePr>
              <a:graphicFrameLocks noChangeAspect="1"/>
            </p:cNvGraphicFramePr>
            <p:nvPr/>
          </p:nvGraphicFramePr>
          <p:xfrm>
            <a:off x="3990999" y="4886325"/>
            <a:ext cx="1647825" cy="404813"/>
          </p:xfrm>
          <a:graphic>
            <a:graphicData uri="http://schemas.openxmlformats.org/presentationml/2006/ole">
              <mc:AlternateContent xmlns:mc="http://schemas.openxmlformats.org/markup-compatibility/2006">
                <mc:Choice xmlns:v="urn:schemas-microsoft-com:vml" Requires="v">
                  <p:oleObj spid="_x0000_s104451" name="Equation" r:id="rId4" imgW="825500" imgH="203200" progId="Equation.3">
                    <p:embed/>
                  </p:oleObj>
                </mc:Choice>
                <mc:Fallback>
                  <p:oleObj name="Equation" r:id="rId4" imgW="8255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0999" y="4886325"/>
                          <a:ext cx="1647825"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TextBox 40"/>
            <p:cNvSpPr txBox="1"/>
            <p:nvPr/>
          </p:nvSpPr>
          <p:spPr>
            <a:xfrm>
              <a:off x="4167992" y="3623714"/>
              <a:ext cx="1082448" cy="461665"/>
            </a:xfrm>
            <a:prstGeom prst="rect">
              <a:avLst/>
            </a:prstGeom>
            <a:noFill/>
          </p:spPr>
          <p:txBody>
            <a:bodyPr wrap="none" rtlCol="0">
              <a:spAutoFit/>
            </a:bodyPr>
            <a:lstStyle/>
            <a:p>
              <a:r>
                <a:rPr lang="en-US">
                  <a:solidFill>
                    <a:srgbClr val="000000"/>
                  </a:solidFill>
                </a:rPr>
                <a:t>T=g(x)</a:t>
              </a:r>
            </a:p>
          </p:txBody>
        </p:sp>
      </p:grpSp>
      <p:sp>
        <p:nvSpPr>
          <p:cNvPr id="42" name="TextBox 41"/>
          <p:cNvSpPr txBox="1"/>
          <p:nvPr/>
        </p:nvSpPr>
        <p:spPr>
          <a:xfrm>
            <a:off x="0" y="4588933"/>
            <a:ext cx="3491185" cy="523220"/>
          </a:xfrm>
          <a:prstGeom prst="rect">
            <a:avLst/>
          </a:prstGeom>
          <a:noFill/>
        </p:spPr>
        <p:txBody>
          <a:bodyPr wrap="none" rtlCol="0">
            <a:spAutoFit/>
          </a:bodyPr>
          <a:lstStyle/>
          <a:p>
            <a:r>
              <a:rPr lang="en-US" sz="2800">
                <a:solidFill>
                  <a:srgbClr val="222268"/>
                </a:solidFill>
              </a:rPr>
              <a:t>We have solved this!</a:t>
            </a:r>
          </a:p>
        </p:txBody>
      </p:sp>
    </p:spTree>
    <p:extLst>
      <p:ext uri="{BB962C8B-B14F-4D97-AF65-F5344CB8AC3E}">
        <p14:creationId xmlns:p14="http://schemas.microsoft.com/office/powerpoint/2010/main" val="3370131982"/>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93</a:t>
            </a:fld>
            <a:endParaRPr lang="en-US">
              <a:solidFill>
                <a:srgbClr val="000000"/>
              </a:solidFill>
            </a:endParaRPr>
          </a:p>
        </p:txBody>
      </p:sp>
      <p:sp>
        <p:nvSpPr>
          <p:cNvPr id="3" name="TextBox 2"/>
          <p:cNvSpPr txBox="1"/>
          <p:nvPr/>
        </p:nvSpPr>
        <p:spPr>
          <a:xfrm>
            <a:off x="2997200" y="1524001"/>
            <a:ext cx="3217497" cy="523220"/>
          </a:xfrm>
          <a:prstGeom prst="rect">
            <a:avLst/>
          </a:prstGeom>
          <a:noFill/>
        </p:spPr>
        <p:txBody>
          <a:bodyPr wrap="none" rtlCol="0">
            <a:spAutoFit/>
          </a:bodyPr>
          <a:lstStyle/>
          <a:p>
            <a:r>
              <a:rPr lang="en-US" sz="2800">
                <a:solidFill>
                  <a:srgbClr val="000000"/>
                </a:solidFill>
              </a:rPr>
              <a:t>Fourier Transforms</a:t>
            </a:r>
          </a:p>
        </p:txBody>
      </p:sp>
    </p:spTree>
    <p:extLst>
      <p:ext uri="{BB962C8B-B14F-4D97-AF65-F5344CB8AC3E}">
        <p14:creationId xmlns:p14="http://schemas.microsoft.com/office/powerpoint/2010/main" val="21415750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94</a:t>
            </a:fld>
            <a:endParaRPr lang="en-US">
              <a:solidFill>
                <a:srgbClr val="000000"/>
              </a:solidFill>
            </a:endParaRPr>
          </a:p>
        </p:txBody>
      </p:sp>
      <p:sp>
        <p:nvSpPr>
          <p:cNvPr id="4" name="TextBox 3"/>
          <p:cNvSpPr txBox="1"/>
          <p:nvPr/>
        </p:nvSpPr>
        <p:spPr>
          <a:xfrm>
            <a:off x="355600" y="0"/>
            <a:ext cx="7561610" cy="3108544"/>
          </a:xfrm>
          <a:prstGeom prst="rect">
            <a:avLst/>
          </a:prstGeom>
          <a:noFill/>
        </p:spPr>
        <p:txBody>
          <a:bodyPr wrap="none" rtlCol="0">
            <a:spAutoFit/>
          </a:bodyPr>
          <a:lstStyle/>
          <a:p>
            <a:r>
              <a:rPr lang="en-US" sz="2800">
                <a:solidFill>
                  <a:srgbClr val="000000"/>
                </a:solidFill>
              </a:rPr>
              <a:t>If f(t) is periodic (period T), then we can write it </a:t>
            </a:r>
            <a:br>
              <a:rPr lang="en-US" sz="2800">
                <a:solidFill>
                  <a:srgbClr val="000000"/>
                </a:solidFill>
              </a:rPr>
            </a:br>
            <a:r>
              <a:rPr lang="en-US" sz="2800">
                <a:solidFill>
                  <a:srgbClr val="000000"/>
                </a:solidFill>
              </a:rPr>
              <a:t>as a </a:t>
            </a:r>
            <a:r>
              <a:rPr lang="en-US" sz="2800" i="1">
                <a:solidFill>
                  <a:srgbClr val="000000"/>
                </a:solidFill>
              </a:rPr>
              <a:t>Fourier series:</a:t>
            </a:r>
          </a:p>
          <a:p>
            <a:endParaRPr lang="en-US" sz="2800">
              <a:solidFill>
                <a:srgbClr val="000000"/>
              </a:solidFill>
            </a:endParaRPr>
          </a:p>
          <a:p>
            <a:endParaRPr lang="en-US" sz="2800">
              <a:solidFill>
                <a:srgbClr val="000000"/>
              </a:solidFill>
            </a:endParaRPr>
          </a:p>
          <a:p>
            <a:endParaRPr lang="en-US" sz="2800">
              <a:solidFill>
                <a:srgbClr val="000000"/>
              </a:solidFill>
            </a:endParaRPr>
          </a:p>
          <a:p>
            <a:endParaRPr lang="en-US" sz="2800">
              <a:solidFill>
                <a:srgbClr val="000000"/>
              </a:solidFill>
            </a:endParaRPr>
          </a:p>
          <a:p>
            <a:r>
              <a:rPr lang="en-US" sz="2800">
                <a:solidFill>
                  <a:srgbClr val="660066"/>
                </a:solidFill>
              </a:rPr>
              <a:t>What is the formula for c</a:t>
            </a:r>
            <a:r>
              <a:rPr lang="en-US" sz="2800" baseline="-25000">
                <a:solidFill>
                  <a:srgbClr val="660066"/>
                </a:solidFill>
              </a:rPr>
              <a:t>n</a:t>
            </a:r>
            <a:r>
              <a:rPr lang="en-US" sz="2800">
                <a:solidFill>
                  <a:srgbClr val="660066"/>
                </a:solidFill>
              </a:rPr>
              <a:t>?    </a:t>
            </a:r>
          </a:p>
        </p:txBody>
      </p:sp>
      <p:graphicFrame>
        <p:nvGraphicFramePr>
          <p:cNvPr id="1844227" name="Object 3"/>
          <p:cNvGraphicFramePr>
            <a:graphicFrameLocks noChangeAspect="1"/>
          </p:cNvGraphicFramePr>
          <p:nvPr/>
        </p:nvGraphicFramePr>
        <p:xfrm>
          <a:off x="569913" y="1035050"/>
          <a:ext cx="2914650" cy="1217613"/>
        </p:xfrm>
        <a:graphic>
          <a:graphicData uri="http://schemas.openxmlformats.org/presentationml/2006/ole">
            <mc:AlternateContent xmlns:mc="http://schemas.openxmlformats.org/markup-compatibility/2006">
              <mc:Choice xmlns:v="urn:schemas-microsoft-com:vml" Requires="v">
                <p:oleObj spid="_x0000_s105477" name="Equation" r:id="rId4" imgW="1066800" imgH="444500" progId="Equation.3">
                  <p:embed/>
                </p:oleObj>
              </mc:Choice>
              <mc:Fallback>
                <p:oleObj name="Equation" r:id="rId4" imgW="10668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913" y="1035050"/>
                        <a:ext cx="2914650" cy="1217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609600" y="4826000"/>
            <a:ext cx="184666" cy="523220"/>
          </a:xfrm>
          <a:prstGeom prst="rect">
            <a:avLst/>
          </a:prstGeom>
          <a:noFill/>
        </p:spPr>
        <p:txBody>
          <a:bodyPr wrap="none" rtlCol="0">
            <a:spAutoFit/>
          </a:bodyPr>
          <a:lstStyle/>
          <a:p>
            <a:endParaRPr lang="en-US" sz="2800">
              <a:solidFill>
                <a:srgbClr val="000000"/>
              </a:solidFill>
            </a:endParaRPr>
          </a:p>
        </p:txBody>
      </p:sp>
      <p:graphicFrame>
        <p:nvGraphicFramePr>
          <p:cNvPr id="1850375" name="Object 7"/>
          <p:cNvGraphicFramePr>
            <a:graphicFrameLocks noChangeAspect="1"/>
          </p:cNvGraphicFramePr>
          <p:nvPr/>
        </p:nvGraphicFramePr>
        <p:xfrm>
          <a:off x="136525" y="3554416"/>
          <a:ext cx="8537575" cy="2433637"/>
        </p:xfrm>
        <a:graphic>
          <a:graphicData uri="http://schemas.openxmlformats.org/presentationml/2006/ole">
            <mc:AlternateContent xmlns:mc="http://schemas.openxmlformats.org/markup-compatibility/2006">
              <mc:Choice xmlns:v="urn:schemas-microsoft-com:vml" Requires="v">
                <p:oleObj spid="_x0000_s105478" name="Equation" r:id="rId6" imgW="3302000" imgH="939800" progId="Equation.3">
                  <p:embed/>
                </p:oleObj>
              </mc:Choice>
              <mc:Fallback>
                <p:oleObj name="Equation" r:id="rId6" imgW="3302000" imgH="939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525" y="3554416"/>
                        <a:ext cx="8537575" cy="2433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03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95</a:t>
            </a:fld>
            <a:endParaRPr lang="en-US">
              <a:solidFill>
                <a:srgbClr val="000000"/>
              </a:solidFill>
            </a:endParaRPr>
          </a:p>
        </p:txBody>
      </p:sp>
      <p:sp>
        <p:nvSpPr>
          <p:cNvPr id="3" name="TextBox 2"/>
          <p:cNvSpPr txBox="1"/>
          <p:nvPr/>
        </p:nvSpPr>
        <p:spPr>
          <a:xfrm>
            <a:off x="5130800" y="863601"/>
            <a:ext cx="3217497" cy="523220"/>
          </a:xfrm>
          <a:prstGeom prst="rect">
            <a:avLst/>
          </a:prstGeom>
          <a:noFill/>
        </p:spPr>
        <p:txBody>
          <a:bodyPr wrap="none" rtlCol="0">
            <a:spAutoFit/>
          </a:bodyPr>
          <a:lstStyle/>
          <a:p>
            <a:r>
              <a:rPr lang="en-US" sz="2800">
                <a:solidFill>
                  <a:srgbClr val="000000"/>
                </a:solidFill>
              </a:rPr>
              <a:t>Fourier Transforms</a:t>
            </a:r>
          </a:p>
        </p:txBody>
      </p:sp>
      <p:sp>
        <p:nvSpPr>
          <p:cNvPr id="4" name="TextBox 3"/>
          <p:cNvSpPr txBox="1"/>
          <p:nvPr/>
        </p:nvSpPr>
        <p:spPr>
          <a:xfrm>
            <a:off x="609600" y="846670"/>
            <a:ext cx="2439565" cy="523220"/>
          </a:xfrm>
          <a:prstGeom prst="rect">
            <a:avLst/>
          </a:prstGeom>
          <a:noFill/>
        </p:spPr>
        <p:txBody>
          <a:bodyPr wrap="none" rtlCol="0">
            <a:spAutoFit/>
          </a:bodyPr>
          <a:lstStyle/>
          <a:p>
            <a:r>
              <a:rPr lang="en-US" sz="2800">
                <a:solidFill>
                  <a:srgbClr val="000000"/>
                </a:solidFill>
              </a:rPr>
              <a:t>Fourier Series</a:t>
            </a:r>
          </a:p>
        </p:txBody>
      </p:sp>
      <p:graphicFrame>
        <p:nvGraphicFramePr>
          <p:cNvPr id="1844226" name="Object 2"/>
          <p:cNvGraphicFramePr>
            <a:graphicFrameLocks noChangeAspect="1"/>
          </p:cNvGraphicFramePr>
          <p:nvPr/>
        </p:nvGraphicFramePr>
        <p:xfrm>
          <a:off x="4922838" y="1812925"/>
          <a:ext cx="2835275" cy="1184275"/>
        </p:xfrm>
        <a:graphic>
          <a:graphicData uri="http://schemas.openxmlformats.org/presentationml/2006/ole">
            <mc:AlternateContent xmlns:mc="http://schemas.openxmlformats.org/markup-compatibility/2006">
              <mc:Choice xmlns:v="urn:schemas-microsoft-com:vml" Requires="v">
                <p:oleObj spid="_x0000_s106501" name="Equation" r:id="rId4" imgW="1066800" imgH="444500" progId="Equation.3">
                  <p:embed/>
                </p:oleObj>
              </mc:Choice>
              <mc:Fallback>
                <p:oleObj name="Equation" r:id="rId4" imgW="10668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2838" y="1812925"/>
                        <a:ext cx="2835275" cy="1184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4227" name="Object 3"/>
          <p:cNvGraphicFramePr>
            <a:graphicFrameLocks noChangeAspect="1"/>
          </p:cNvGraphicFramePr>
          <p:nvPr/>
        </p:nvGraphicFramePr>
        <p:xfrm>
          <a:off x="498475" y="1728788"/>
          <a:ext cx="3055938" cy="1217612"/>
        </p:xfrm>
        <a:graphic>
          <a:graphicData uri="http://schemas.openxmlformats.org/presentationml/2006/ole">
            <mc:AlternateContent xmlns:mc="http://schemas.openxmlformats.org/markup-compatibility/2006">
              <mc:Choice xmlns:v="urn:schemas-microsoft-com:vml" Requires="v">
                <p:oleObj spid="_x0000_s106502" name="Equation" r:id="rId6" imgW="1117600" imgH="444500" progId="Equation.3">
                  <p:embed/>
                </p:oleObj>
              </mc:Choice>
              <mc:Fallback>
                <p:oleObj name="Equation" r:id="rId6" imgW="1117600" imgH="444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475" y="1728788"/>
                        <a:ext cx="3055938" cy="1217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Straight Arrow Connector 7"/>
          <p:cNvCxnSpPr/>
          <p:nvPr/>
        </p:nvCxnSpPr>
        <p:spPr bwMode="auto">
          <a:xfrm>
            <a:off x="3505200" y="2336800"/>
            <a:ext cx="1253067" cy="16933"/>
          </a:xfrm>
          <a:prstGeom prst="straightConnector1">
            <a:avLst/>
          </a:prstGeom>
          <a:no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9289400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42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96</a:t>
            </a:fld>
            <a:endParaRPr lang="en-US">
              <a:solidFill>
                <a:srgbClr val="000000"/>
              </a:solidFill>
            </a:endParaRPr>
          </a:p>
        </p:txBody>
      </p:sp>
      <p:sp>
        <p:nvSpPr>
          <p:cNvPr id="3" name="TextBox 2"/>
          <p:cNvSpPr txBox="1"/>
          <p:nvPr/>
        </p:nvSpPr>
        <p:spPr>
          <a:xfrm>
            <a:off x="5130800" y="863601"/>
            <a:ext cx="3217497" cy="523220"/>
          </a:xfrm>
          <a:prstGeom prst="rect">
            <a:avLst/>
          </a:prstGeom>
          <a:noFill/>
        </p:spPr>
        <p:txBody>
          <a:bodyPr wrap="none" rtlCol="0">
            <a:spAutoFit/>
          </a:bodyPr>
          <a:lstStyle/>
          <a:p>
            <a:r>
              <a:rPr lang="en-US" sz="2800">
                <a:solidFill>
                  <a:srgbClr val="000000"/>
                </a:solidFill>
              </a:rPr>
              <a:t>Fourier Transforms</a:t>
            </a:r>
          </a:p>
        </p:txBody>
      </p:sp>
      <p:sp>
        <p:nvSpPr>
          <p:cNvPr id="4" name="TextBox 3"/>
          <p:cNvSpPr txBox="1"/>
          <p:nvPr/>
        </p:nvSpPr>
        <p:spPr>
          <a:xfrm>
            <a:off x="609600" y="846670"/>
            <a:ext cx="2439565" cy="523220"/>
          </a:xfrm>
          <a:prstGeom prst="rect">
            <a:avLst/>
          </a:prstGeom>
          <a:noFill/>
        </p:spPr>
        <p:txBody>
          <a:bodyPr wrap="none" rtlCol="0">
            <a:spAutoFit/>
          </a:bodyPr>
          <a:lstStyle/>
          <a:p>
            <a:r>
              <a:rPr lang="en-US" sz="2800">
                <a:solidFill>
                  <a:srgbClr val="000000"/>
                </a:solidFill>
              </a:rPr>
              <a:t>Fourier Series</a:t>
            </a:r>
          </a:p>
        </p:txBody>
      </p:sp>
      <p:graphicFrame>
        <p:nvGraphicFramePr>
          <p:cNvPr id="1844226" name="Object 2"/>
          <p:cNvGraphicFramePr>
            <a:graphicFrameLocks noChangeAspect="1"/>
          </p:cNvGraphicFramePr>
          <p:nvPr/>
        </p:nvGraphicFramePr>
        <p:xfrm>
          <a:off x="4770438" y="1812925"/>
          <a:ext cx="4254500" cy="1184275"/>
        </p:xfrm>
        <a:graphic>
          <a:graphicData uri="http://schemas.openxmlformats.org/presentationml/2006/ole">
            <mc:AlternateContent xmlns:mc="http://schemas.openxmlformats.org/markup-compatibility/2006">
              <mc:Choice xmlns:v="urn:schemas-microsoft-com:vml" Requires="v">
                <p:oleObj spid="_x0000_s107527" name="Equation" r:id="rId4" imgW="1600200" imgH="444500" progId="Equation.3">
                  <p:embed/>
                </p:oleObj>
              </mc:Choice>
              <mc:Fallback>
                <p:oleObj name="Equation" r:id="rId4" imgW="16002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0438" y="1812925"/>
                        <a:ext cx="4254500" cy="1184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4227" name="Object 3"/>
          <p:cNvGraphicFramePr>
            <a:graphicFrameLocks noChangeAspect="1"/>
          </p:cNvGraphicFramePr>
          <p:nvPr/>
        </p:nvGraphicFramePr>
        <p:xfrm>
          <a:off x="500063" y="1728788"/>
          <a:ext cx="3054350" cy="1217612"/>
        </p:xfrm>
        <a:graphic>
          <a:graphicData uri="http://schemas.openxmlformats.org/presentationml/2006/ole">
            <mc:AlternateContent xmlns:mc="http://schemas.openxmlformats.org/markup-compatibility/2006">
              <mc:Choice xmlns:v="urn:schemas-microsoft-com:vml" Requires="v">
                <p:oleObj spid="_x0000_s107528" name="Equation" r:id="rId6" imgW="1117600" imgH="444500" progId="Equation.3">
                  <p:embed/>
                </p:oleObj>
              </mc:Choice>
              <mc:Fallback>
                <p:oleObj name="Equation" r:id="rId6" imgW="1117600" imgH="444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063" y="1728788"/>
                        <a:ext cx="3054350" cy="1217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Straight Arrow Connector 7"/>
          <p:cNvCxnSpPr/>
          <p:nvPr/>
        </p:nvCxnSpPr>
        <p:spPr bwMode="auto">
          <a:xfrm>
            <a:off x="3318937" y="2353733"/>
            <a:ext cx="1253067" cy="16933"/>
          </a:xfrm>
          <a:prstGeom prst="straightConnector1">
            <a:avLst/>
          </a:prstGeom>
          <a:noFill/>
          <a:ln w="12700" cap="flat" cmpd="sng" algn="ctr">
            <a:solidFill>
              <a:schemeClr val="tx1"/>
            </a:solidFill>
            <a:prstDash val="solid"/>
            <a:round/>
            <a:headEnd type="none" w="med" len="med"/>
            <a:tailEnd type="arrow"/>
          </a:ln>
          <a:effectLst/>
        </p:spPr>
      </p:cxnSp>
      <p:sp>
        <p:nvSpPr>
          <p:cNvPr id="9" name="TextBox 8"/>
          <p:cNvSpPr txBox="1"/>
          <p:nvPr/>
        </p:nvSpPr>
        <p:spPr>
          <a:xfrm>
            <a:off x="321733" y="4064000"/>
            <a:ext cx="4673074" cy="2246769"/>
          </a:xfrm>
          <a:prstGeom prst="rect">
            <a:avLst/>
          </a:prstGeom>
          <a:noFill/>
        </p:spPr>
        <p:txBody>
          <a:bodyPr wrap="none" rtlCol="0">
            <a:spAutoFit/>
          </a:bodyPr>
          <a:lstStyle/>
          <a:p>
            <a:pPr marL="514350" indent="-514350">
              <a:buFontTx/>
              <a:buAutoNum type="alphaUcParenR"/>
            </a:pPr>
            <a:r>
              <a:rPr lang="en-US" sz="2800">
                <a:solidFill>
                  <a:srgbClr val="000000"/>
                </a:solidFill>
              </a:rPr>
              <a:t>dx</a:t>
            </a:r>
          </a:p>
          <a:p>
            <a:pPr marL="514350" indent="-514350">
              <a:buFontTx/>
              <a:buAutoNum type="alphaUcParenR"/>
            </a:pPr>
            <a:r>
              <a:rPr lang="en-US" sz="2800">
                <a:solidFill>
                  <a:srgbClr val="000000"/>
                </a:solidFill>
              </a:rPr>
              <a:t>dt</a:t>
            </a:r>
          </a:p>
          <a:p>
            <a:pPr marL="514350" indent="-514350">
              <a:buFontTx/>
              <a:buAutoNum type="alphaUcParenR"/>
            </a:pPr>
            <a:r>
              <a:rPr lang="en-US" sz="2800">
                <a:solidFill>
                  <a:srgbClr val="000000"/>
                </a:solidFill>
              </a:rPr>
              <a:t>dω</a:t>
            </a:r>
          </a:p>
          <a:p>
            <a:pPr marL="514350" indent="-514350">
              <a:buFontTx/>
              <a:buAutoNum type="alphaUcParenR"/>
            </a:pPr>
            <a:r>
              <a:rPr lang="en-US" sz="2800">
                <a:solidFill>
                  <a:srgbClr val="000000"/>
                </a:solidFill>
              </a:rPr>
              <a:t> Nothing is needed, just </a:t>
            </a:r>
          </a:p>
          <a:p>
            <a:pPr marL="514350" indent="-514350">
              <a:buFontTx/>
              <a:buAutoNum type="alphaUcParenR"/>
            </a:pPr>
            <a:r>
              <a:rPr lang="en-US" sz="2800">
                <a:solidFill>
                  <a:srgbClr val="000000"/>
                </a:solidFill>
              </a:rPr>
              <a:t>Something else/not sure</a:t>
            </a:r>
          </a:p>
        </p:txBody>
      </p:sp>
      <p:graphicFrame>
        <p:nvGraphicFramePr>
          <p:cNvPr id="1849348" name="Object 4"/>
          <p:cNvGraphicFramePr>
            <a:graphicFrameLocks noChangeAspect="1"/>
          </p:cNvGraphicFramePr>
          <p:nvPr/>
        </p:nvGraphicFramePr>
        <p:xfrm>
          <a:off x="4692650" y="5083175"/>
          <a:ext cx="2436813" cy="1030288"/>
        </p:xfrm>
        <a:graphic>
          <a:graphicData uri="http://schemas.openxmlformats.org/presentationml/2006/ole">
            <mc:AlternateContent xmlns:mc="http://schemas.openxmlformats.org/markup-compatibility/2006">
              <mc:Choice xmlns:v="urn:schemas-microsoft-com:vml" Requires="v">
                <p:oleObj spid="_x0000_s107529" name="Equation" r:id="rId8" imgW="1054100" imgH="444500" progId="Equation.3">
                  <p:embed/>
                </p:oleObj>
              </mc:Choice>
              <mc:Fallback>
                <p:oleObj name="Equation" r:id="rId8" imgW="1054100" imgH="4445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92650" y="5083175"/>
                        <a:ext cx="2436813" cy="1030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180161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97</a:t>
            </a:fld>
            <a:endParaRPr lang="en-US">
              <a:solidFill>
                <a:srgbClr val="000000"/>
              </a:solidFill>
            </a:endParaRPr>
          </a:p>
        </p:txBody>
      </p:sp>
      <p:sp>
        <p:nvSpPr>
          <p:cNvPr id="3" name="TextBox 2"/>
          <p:cNvSpPr txBox="1"/>
          <p:nvPr/>
        </p:nvSpPr>
        <p:spPr>
          <a:xfrm>
            <a:off x="5130800" y="457209"/>
            <a:ext cx="3476984" cy="954107"/>
          </a:xfrm>
          <a:prstGeom prst="rect">
            <a:avLst/>
          </a:prstGeom>
          <a:noFill/>
        </p:spPr>
        <p:txBody>
          <a:bodyPr wrap="none" rtlCol="0">
            <a:spAutoFit/>
          </a:bodyPr>
          <a:lstStyle/>
          <a:p>
            <a:r>
              <a:rPr lang="en-US" sz="2800" dirty="0" smtClean="0">
                <a:solidFill>
                  <a:srgbClr val="000000"/>
                </a:solidFill>
              </a:rPr>
              <a:t>(limit as T gets long)</a:t>
            </a:r>
          </a:p>
          <a:p>
            <a:r>
              <a:rPr lang="en-US" sz="2800" b="1" dirty="0" smtClean="0">
                <a:solidFill>
                  <a:srgbClr val="000000"/>
                </a:solidFill>
              </a:rPr>
              <a:t>Fourier </a:t>
            </a:r>
            <a:r>
              <a:rPr lang="en-US" sz="2800" b="1" dirty="0">
                <a:solidFill>
                  <a:srgbClr val="000000"/>
                </a:solidFill>
              </a:rPr>
              <a:t>Transforms</a:t>
            </a:r>
          </a:p>
        </p:txBody>
      </p:sp>
      <p:sp>
        <p:nvSpPr>
          <p:cNvPr id="4" name="TextBox 3"/>
          <p:cNvSpPr txBox="1"/>
          <p:nvPr/>
        </p:nvSpPr>
        <p:spPr>
          <a:xfrm>
            <a:off x="609600" y="440278"/>
            <a:ext cx="3097982" cy="954107"/>
          </a:xfrm>
          <a:prstGeom prst="rect">
            <a:avLst/>
          </a:prstGeom>
          <a:noFill/>
        </p:spPr>
        <p:txBody>
          <a:bodyPr wrap="none" rtlCol="0">
            <a:spAutoFit/>
          </a:bodyPr>
          <a:lstStyle/>
          <a:p>
            <a:r>
              <a:rPr lang="en-US" sz="2800" dirty="0" smtClean="0">
                <a:solidFill>
                  <a:srgbClr val="000000"/>
                </a:solidFill>
              </a:rPr>
              <a:t>(period T = 2π/ω</a:t>
            </a:r>
            <a:r>
              <a:rPr lang="en-US" sz="2800" baseline="-25000" dirty="0" smtClean="0">
                <a:solidFill>
                  <a:srgbClr val="000000"/>
                </a:solidFill>
              </a:rPr>
              <a:t>0</a:t>
            </a:r>
            <a:r>
              <a:rPr lang="en-US" sz="2800" dirty="0" smtClean="0">
                <a:solidFill>
                  <a:srgbClr val="000000"/>
                </a:solidFill>
              </a:rPr>
              <a:t>) </a:t>
            </a:r>
          </a:p>
          <a:p>
            <a:r>
              <a:rPr lang="en-US" sz="2800" b="1" dirty="0" smtClean="0">
                <a:solidFill>
                  <a:srgbClr val="000000"/>
                </a:solidFill>
              </a:rPr>
              <a:t>Fourier </a:t>
            </a:r>
            <a:r>
              <a:rPr lang="en-US" sz="2800" b="1" dirty="0">
                <a:solidFill>
                  <a:srgbClr val="000000"/>
                </a:solidFill>
              </a:rPr>
              <a:t>Series</a:t>
            </a:r>
          </a:p>
        </p:txBody>
      </p:sp>
      <p:graphicFrame>
        <p:nvGraphicFramePr>
          <p:cNvPr id="1844226" name="Object 2"/>
          <p:cNvGraphicFramePr>
            <a:graphicFrameLocks noChangeAspect="1"/>
          </p:cNvGraphicFramePr>
          <p:nvPr>
            <p:extLst>
              <p:ext uri="{D42A27DB-BD31-4B8C-83A1-F6EECF244321}">
                <p14:modId xmlns:p14="http://schemas.microsoft.com/office/powerpoint/2010/main" val="3565101105"/>
              </p:ext>
            </p:extLst>
          </p:nvPr>
        </p:nvGraphicFramePr>
        <p:xfrm>
          <a:off x="4738688" y="1779588"/>
          <a:ext cx="4321175" cy="1252537"/>
        </p:xfrm>
        <a:graphic>
          <a:graphicData uri="http://schemas.openxmlformats.org/presentationml/2006/ole">
            <mc:AlternateContent xmlns:mc="http://schemas.openxmlformats.org/markup-compatibility/2006">
              <mc:Choice xmlns:v="urn:schemas-microsoft-com:vml" Requires="v">
                <p:oleObj spid="_x0000_s122884" name="Equation" r:id="rId4" imgW="1625600" imgH="469900" progId="Equation.3">
                  <p:embed/>
                </p:oleObj>
              </mc:Choice>
              <mc:Fallback>
                <p:oleObj name="Equation" r:id="rId4" imgW="1625600" imgH="469900" progId="Equation.3">
                  <p:embed/>
                  <p:pic>
                    <p:nvPicPr>
                      <p:cNvPr id="0" name=""/>
                      <p:cNvPicPr>
                        <a:picLocks noChangeAspect="1" noChangeArrowheads="1"/>
                      </p:cNvPicPr>
                      <p:nvPr/>
                    </p:nvPicPr>
                    <p:blipFill>
                      <a:blip r:embed="rId5"/>
                      <a:srcRect/>
                      <a:stretch>
                        <a:fillRect/>
                      </a:stretch>
                    </p:blipFill>
                    <p:spPr bwMode="auto">
                      <a:xfrm>
                        <a:off x="4738688" y="1779588"/>
                        <a:ext cx="4321175" cy="1252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4227" name="Object 3"/>
          <p:cNvGraphicFramePr>
            <a:graphicFrameLocks noChangeAspect="1"/>
          </p:cNvGraphicFramePr>
          <p:nvPr/>
        </p:nvGraphicFramePr>
        <p:xfrm>
          <a:off x="500063" y="1728788"/>
          <a:ext cx="3054350" cy="1217612"/>
        </p:xfrm>
        <a:graphic>
          <a:graphicData uri="http://schemas.openxmlformats.org/presentationml/2006/ole">
            <mc:AlternateContent xmlns:mc="http://schemas.openxmlformats.org/markup-compatibility/2006">
              <mc:Choice xmlns:v="urn:schemas-microsoft-com:vml" Requires="v">
                <p:oleObj spid="_x0000_s122885" name="Equation" r:id="rId6" imgW="1117600" imgH="444500" progId="Equation.3">
                  <p:embed/>
                </p:oleObj>
              </mc:Choice>
              <mc:Fallback>
                <p:oleObj name="Equation" r:id="rId6" imgW="1117600" imgH="444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063" y="1728788"/>
                        <a:ext cx="3054350" cy="1217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Straight Arrow Connector 7"/>
          <p:cNvCxnSpPr/>
          <p:nvPr/>
        </p:nvCxnSpPr>
        <p:spPr bwMode="auto">
          <a:xfrm>
            <a:off x="3318937" y="2353733"/>
            <a:ext cx="1253067" cy="16933"/>
          </a:xfrm>
          <a:prstGeom prst="straightConnector1">
            <a:avLst/>
          </a:prstGeom>
          <a:noFill/>
          <a:ln w="12700" cap="flat" cmpd="sng" algn="ctr">
            <a:solidFill>
              <a:schemeClr val="tx1"/>
            </a:solidFill>
            <a:prstDash val="solid"/>
            <a:round/>
            <a:headEnd type="none" w="med" len="med"/>
            <a:tailEnd type="arrow"/>
          </a:ln>
          <a:effectLst/>
        </p:spPr>
      </p:cxnSp>
      <p:sp>
        <p:nvSpPr>
          <p:cNvPr id="9" name="TextBox 8"/>
          <p:cNvSpPr txBox="1"/>
          <p:nvPr/>
        </p:nvSpPr>
        <p:spPr>
          <a:xfrm>
            <a:off x="321733" y="4064000"/>
            <a:ext cx="4673074" cy="2246769"/>
          </a:xfrm>
          <a:prstGeom prst="rect">
            <a:avLst/>
          </a:prstGeom>
          <a:noFill/>
        </p:spPr>
        <p:txBody>
          <a:bodyPr wrap="none" rtlCol="0">
            <a:spAutoFit/>
          </a:bodyPr>
          <a:lstStyle/>
          <a:p>
            <a:pPr marL="514350" indent="-514350">
              <a:buFontTx/>
              <a:buAutoNum type="alphaUcParenR"/>
            </a:pPr>
            <a:r>
              <a:rPr lang="en-US" sz="2800">
                <a:solidFill>
                  <a:srgbClr val="000000"/>
                </a:solidFill>
              </a:rPr>
              <a:t>dx</a:t>
            </a:r>
          </a:p>
          <a:p>
            <a:pPr marL="514350" indent="-514350">
              <a:buFontTx/>
              <a:buAutoNum type="alphaUcParenR"/>
            </a:pPr>
            <a:r>
              <a:rPr lang="en-US" sz="2800">
                <a:solidFill>
                  <a:srgbClr val="000000"/>
                </a:solidFill>
              </a:rPr>
              <a:t>dt</a:t>
            </a:r>
          </a:p>
          <a:p>
            <a:pPr marL="514350" indent="-514350">
              <a:buFontTx/>
              <a:buAutoNum type="alphaUcParenR"/>
            </a:pPr>
            <a:r>
              <a:rPr lang="en-US" sz="2800">
                <a:solidFill>
                  <a:srgbClr val="000000"/>
                </a:solidFill>
              </a:rPr>
              <a:t>dω</a:t>
            </a:r>
          </a:p>
          <a:p>
            <a:pPr marL="514350" indent="-514350">
              <a:buFontTx/>
              <a:buAutoNum type="alphaUcParenR"/>
            </a:pPr>
            <a:r>
              <a:rPr lang="en-US" sz="2800">
                <a:solidFill>
                  <a:srgbClr val="000000"/>
                </a:solidFill>
              </a:rPr>
              <a:t> Nothing is needed, just </a:t>
            </a:r>
          </a:p>
          <a:p>
            <a:pPr marL="514350" indent="-514350">
              <a:buFontTx/>
              <a:buAutoNum type="alphaUcParenR"/>
            </a:pPr>
            <a:r>
              <a:rPr lang="en-US" sz="2800">
                <a:solidFill>
                  <a:srgbClr val="000000"/>
                </a:solidFill>
              </a:rPr>
              <a:t>Something else/not sure</a:t>
            </a:r>
          </a:p>
        </p:txBody>
      </p:sp>
      <p:graphicFrame>
        <p:nvGraphicFramePr>
          <p:cNvPr id="1849348" name="Object 4"/>
          <p:cNvGraphicFramePr>
            <a:graphicFrameLocks noChangeAspect="1"/>
          </p:cNvGraphicFramePr>
          <p:nvPr>
            <p:extLst>
              <p:ext uri="{D42A27DB-BD31-4B8C-83A1-F6EECF244321}">
                <p14:modId xmlns:p14="http://schemas.microsoft.com/office/powerpoint/2010/main" val="1530714748"/>
              </p:ext>
            </p:extLst>
          </p:nvPr>
        </p:nvGraphicFramePr>
        <p:xfrm>
          <a:off x="4678363" y="5054600"/>
          <a:ext cx="2465387" cy="1089025"/>
        </p:xfrm>
        <a:graphic>
          <a:graphicData uri="http://schemas.openxmlformats.org/presentationml/2006/ole">
            <mc:AlternateContent xmlns:mc="http://schemas.openxmlformats.org/markup-compatibility/2006">
              <mc:Choice xmlns:v="urn:schemas-microsoft-com:vml" Requires="v">
                <p:oleObj spid="_x0000_s122886" name="Equation" r:id="rId8" imgW="1066800" imgH="469900" progId="Equation.3">
                  <p:embed/>
                </p:oleObj>
              </mc:Choice>
              <mc:Fallback>
                <p:oleObj name="Equation" r:id="rId8" imgW="1066800" imgH="469900" progId="Equation.3">
                  <p:embed/>
                  <p:pic>
                    <p:nvPicPr>
                      <p:cNvPr id="0" name=""/>
                      <p:cNvPicPr>
                        <a:picLocks noChangeAspect="1" noChangeArrowheads="1"/>
                      </p:cNvPicPr>
                      <p:nvPr/>
                    </p:nvPicPr>
                    <p:blipFill>
                      <a:blip r:embed="rId9"/>
                      <a:srcRect/>
                      <a:stretch>
                        <a:fillRect/>
                      </a:stretch>
                    </p:blipFill>
                    <p:spPr bwMode="auto">
                      <a:xfrm>
                        <a:off x="4678363" y="5054600"/>
                        <a:ext cx="2465387" cy="1089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180161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98</a:t>
            </a:fld>
            <a:endParaRPr lang="en-US">
              <a:solidFill>
                <a:srgbClr val="000000"/>
              </a:solidFill>
            </a:endParaRPr>
          </a:p>
        </p:txBody>
      </p:sp>
      <p:sp>
        <p:nvSpPr>
          <p:cNvPr id="3" name="TextBox 2"/>
          <p:cNvSpPr txBox="1"/>
          <p:nvPr/>
        </p:nvSpPr>
        <p:spPr>
          <a:xfrm>
            <a:off x="5130800" y="541874"/>
            <a:ext cx="3217497" cy="523220"/>
          </a:xfrm>
          <a:prstGeom prst="rect">
            <a:avLst/>
          </a:prstGeom>
          <a:noFill/>
        </p:spPr>
        <p:txBody>
          <a:bodyPr wrap="none" rtlCol="0">
            <a:spAutoFit/>
          </a:bodyPr>
          <a:lstStyle/>
          <a:p>
            <a:r>
              <a:rPr lang="en-US" sz="2800">
                <a:solidFill>
                  <a:srgbClr val="000000"/>
                </a:solidFill>
              </a:rPr>
              <a:t>Fourier Transforms</a:t>
            </a:r>
          </a:p>
        </p:txBody>
      </p:sp>
      <p:sp>
        <p:nvSpPr>
          <p:cNvPr id="4" name="TextBox 3"/>
          <p:cNvSpPr txBox="1"/>
          <p:nvPr/>
        </p:nvSpPr>
        <p:spPr>
          <a:xfrm>
            <a:off x="609600" y="524943"/>
            <a:ext cx="2439565" cy="523220"/>
          </a:xfrm>
          <a:prstGeom prst="rect">
            <a:avLst/>
          </a:prstGeom>
          <a:noFill/>
        </p:spPr>
        <p:txBody>
          <a:bodyPr wrap="none" rtlCol="0">
            <a:spAutoFit/>
          </a:bodyPr>
          <a:lstStyle/>
          <a:p>
            <a:r>
              <a:rPr lang="en-US" sz="2800">
                <a:solidFill>
                  <a:srgbClr val="000000"/>
                </a:solidFill>
              </a:rPr>
              <a:t>Fourier Series</a:t>
            </a:r>
          </a:p>
        </p:txBody>
      </p:sp>
      <p:graphicFrame>
        <p:nvGraphicFramePr>
          <p:cNvPr id="1844226" name="Object 2"/>
          <p:cNvGraphicFramePr>
            <a:graphicFrameLocks noChangeAspect="1"/>
          </p:cNvGraphicFramePr>
          <p:nvPr>
            <p:extLst>
              <p:ext uri="{D42A27DB-BD31-4B8C-83A1-F6EECF244321}">
                <p14:modId xmlns:p14="http://schemas.microsoft.com/office/powerpoint/2010/main" val="3215703848"/>
              </p:ext>
            </p:extLst>
          </p:nvPr>
        </p:nvGraphicFramePr>
        <p:xfrm>
          <a:off x="5227638" y="1186926"/>
          <a:ext cx="3343275" cy="1184275"/>
        </p:xfrm>
        <a:graphic>
          <a:graphicData uri="http://schemas.openxmlformats.org/presentationml/2006/ole">
            <mc:AlternateContent xmlns:mc="http://schemas.openxmlformats.org/markup-compatibility/2006">
              <mc:Choice xmlns:v="urn:schemas-microsoft-com:vml" Requires="v">
                <p:oleObj spid="_x0000_s123910" name="Equation" r:id="rId4" imgW="1257300" imgH="444500" progId="Equation.3">
                  <p:embed/>
                </p:oleObj>
              </mc:Choice>
              <mc:Fallback>
                <p:oleObj name="Equation" r:id="rId4" imgW="12573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7638" y="1186926"/>
                        <a:ext cx="3343275" cy="1184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4227" name="Object 3"/>
          <p:cNvGraphicFramePr>
            <a:graphicFrameLocks noChangeAspect="1"/>
          </p:cNvGraphicFramePr>
          <p:nvPr>
            <p:extLst>
              <p:ext uri="{D42A27DB-BD31-4B8C-83A1-F6EECF244321}">
                <p14:modId xmlns:p14="http://schemas.microsoft.com/office/powerpoint/2010/main" val="1940735536"/>
              </p:ext>
            </p:extLst>
          </p:nvPr>
        </p:nvGraphicFramePr>
        <p:xfrm>
          <a:off x="500063" y="1102788"/>
          <a:ext cx="3054350" cy="1217613"/>
        </p:xfrm>
        <a:graphic>
          <a:graphicData uri="http://schemas.openxmlformats.org/presentationml/2006/ole">
            <mc:AlternateContent xmlns:mc="http://schemas.openxmlformats.org/markup-compatibility/2006">
              <mc:Choice xmlns:v="urn:schemas-microsoft-com:vml" Requires="v">
                <p:oleObj spid="_x0000_s123911" name="Equation" r:id="rId6" imgW="1117600" imgH="444500" progId="Equation.3">
                  <p:embed/>
                </p:oleObj>
              </mc:Choice>
              <mc:Fallback>
                <p:oleObj name="Equation" r:id="rId6" imgW="1117600" imgH="444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063" y="1102788"/>
                        <a:ext cx="3054350" cy="1217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Straight Arrow Connector 7"/>
          <p:cNvCxnSpPr/>
          <p:nvPr/>
        </p:nvCxnSpPr>
        <p:spPr bwMode="auto">
          <a:xfrm>
            <a:off x="3318937" y="1879609"/>
            <a:ext cx="1253067" cy="16933"/>
          </a:xfrm>
          <a:prstGeom prst="straightConnector1">
            <a:avLst/>
          </a:prstGeom>
          <a:noFill/>
          <a:ln w="12700" cap="flat" cmpd="sng" algn="ctr">
            <a:solidFill>
              <a:schemeClr val="tx1"/>
            </a:solidFill>
            <a:prstDash val="solid"/>
            <a:round/>
            <a:headEnd type="none" w="med" len="med"/>
            <a:tailEnd type="arrow"/>
          </a:ln>
          <a:effectLst/>
        </p:spPr>
      </p:cxnSp>
      <p:graphicFrame>
        <p:nvGraphicFramePr>
          <p:cNvPr id="1850373" name="Object 5"/>
          <p:cNvGraphicFramePr>
            <a:graphicFrameLocks noChangeAspect="1"/>
          </p:cNvGraphicFramePr>
          <p:nvPr>
            <p:extLst>
              <p:ext uri="{D42A27DB-BD31-4B8C-83A1-F6EECF244321}">
                <p14:modId xmlns:p14="http://schemas.microsoft.com/office/powerpoint/2010/main" val="752607865"/>
              </p:ext>
            </p:extLst>
          </p:nvPr>
        </p:nvGraphicFramePr>
        <p:xfrm>
          <a:off x="57150" y="2848513"/>
          <a:ext cx="3425825" cy="873125"/>
        </p:xfrm>
        <a:graphic>
          <a:graphicData uri="http://schemas.openxmlformats.org/presentationml/2006/ole">
            <mc:AlternateContent xmlns:mc="http://schemas.openxmlformats.org/markup-compatibility/2006">
              <mc:Choice xmlns:v="urn:schemas-microsoft-com:vml" Requires="v">
                <p:oleObj spid="_x0000_s123912" name="Equation" r:id="rId8" imgW="1397000" imgH="355600" progId="Equation.3">
                  <p:embed/>
                </p:oleObj>
              </mc:Choice>
              <mc:Fallback>
                <p:oleObj name="Equation" r:id="rId8" imgW="1397000" imgH="355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 y="2848513"/>
                        <a:ext cx="3425825"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 name="Straight Arrow Connector 10"/>
          <p:cNvCxnSpPr/>
          <p:nvPr/>
        </p:nvCxnSpPr>
        <p:spPr bwMode="auto">
          <a:xfrm>
            <a:off x="3725336" y="3352819"/>
            <a:ext cx="846664" cy="11441"/>
          </a:xfrm>
          <a:prstGeom prst="straightConnector1">
            <a:avLst/>
          </a:prstGeom>
          <a:noFill/>
          <a:ln w="12700" cap="flat" cmpd="sng" algn="ctr">
            <a:solidFill>
              <a:schemeClr val="tx1"/>
            </a:solidFill>
            <a:prstDash val="solid"/>
            <a:round/>
            <a:headEnd type="none" w="med" len="med"/>
            <a:tailEnd type="arrow"/>
          </a:ln>
          <a:effectLst/>
        </p:spPr>
      </p:cxnSp>
      <p:graphicFrame>
        <p:nvGraphicFramePr>
          <p:cNvPr id="1850374" name="Object 6"/>
          <p:cNvGraphicFramePr>
            <a:graphicFrameLocks noChangeAspect="1"/>
          </p:cNvGraphicFramePr>
          <p:nvPr>
            <p:extLst>
              <p:ext uri="{D42A27DB-BD31-4B8C-83A1-F6EECF244321}">
                <p14:modId xmlns:p14="http://schemas.microsoft.com/office/powerpoint/2010/main" val="4043985673"/>
              </p:ext>
            </p:extLst>
          </p:nvPr>
        </p:nvGraphicFramePr>
        <p:xfrm>
          <a:off x="4657725" y="2885025"/>
          <a:ext cx="4465638" cy="788988"/>
        </p:xfrm>
        <a:graphic>
          <a:graphicData uri="http://schemas.openxmlformats.org/presentationml/2006/ole">
            <mc:AlternateContent xmlns:mc="http://schemas.openxmlformats.org/markup-compatibility/2006">
              <mc:Choice xmlns:v="urn:schemas-microsoft-com:vml" Requires="v">
                <p:oleObj spid="_x0000_s123913" name="Equation" r:id="rId10" imgW="1727200" imgH="304800" progId="Equation.3">
                  <p:embed/>
                </p:oleObj>
              </mc:Choice>
              <mc:Fallback>
                <p:oleObj name="Equation" r:id="rId10" imgW="1727200" imgH="304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57725" y="2885025"/>
                        <a:ext cx="4465638" cy="788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609600" y="4826000"/>
            <a:ext cx="184666" cy="523220"/>
          </a:xfrm>
          <a:prstGeom prst="rect">
            <a:avLst/>
          </a:prstGeom>
          <a:noFill/>
        </p:spPr>
        <p:txBody>
          <a:bodyPr wrap="none" rtlCol="0">
            <a:spAutoFit/>
          </a:bodyPr>
          <a:lstStyle/>
          <a:p>
            <a:endParaRPr lang="en-US" sz="2800">
              <a:solidFill>
                <a:srgbClr val="000000"/>
              </a:solidFill>
            </a:endParaRPr>
          </a:p>
        </p:txBody>
      </p:sp>
      <p:graphicFrame>
        <p:nvGraphicFramePr>
          <p:cNvPr id="1850375" name="Object 7"/>
          <p:cNvGraphicFramePr>
            <a:graphicFrameLocks noChangeAspect="1"/>
          </p:cNvGraphicFramePr>
          <p:nvPr/>
        </p:nvGraphicFramePr>
        <p:xfrm>
          <a:off x="57150" y="4465638"/>
          <a:ext cx="7815263" cy="2301875"/>
        </p:xfrm>
        <a:graphic>
          <a:graphicData uri="http://schemas.openxmlformats.org/presentationml/2006/ole">
            <mc:AlternateContent xmlns:mc="http://schemas.openxmlformats.org/markup-compatibility/2006">
              <mc:Choice xmlns:v="urn:schemas-microsoft-com:vml" Requires="v">
                <p:oleObj spid="_x0000_s123914" name="Equation" r:id="rId12" imgW="3022600" imgH="889000" progId="Equation.3">
                  <p:embed/>
                </p:oleObj>
              </mc:Choice>
              <mc:Fallback>
                <p:oleObj name="Equation" r:id="rId12" imgW="3022600" imgH="8890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50" y="4465638"/>
                        <a:ext cx="7815263" cy="230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Connector 5"/>
          <p:cNvCxnSpPr/>
          <p:nvPr/>
        </p:nvCxnSpPr>
        <p:spPr bwMode="auto">
          <a:xfrm>
            <a:off x="0" y="4250267"/>
            <a:ext cx="9144000" cy="0"/>
          </a:xfrm>
          <a:prstGeom prst="line">
            <a:avLst/>
          </a:prstGeom>
          <a:noFill/>
          <a:ln w="12700" cap="flat" cmpd="sng" algn="ctr">
            <a:solidFill>
              <a:schemeClr val="tx1"/>
            </a:solidFill>
            <a:prstDash val="solid"/>
            <a:round/>
            <a:headEnd type="none" w="med" len="med"/>
            <a:tailEnd type="none"/>
          </a:ln>
          <a:effectLst/>
        </p:spPr>
      </p:cxnSp>
    </p:spTree>
    <p:extLst>
      <p:ext uri="{BB962C8B-B14F-4D97-AF65-F5344CB8AC3E}">
        <p14:creationId xmlns:p14="http://schemas.microsoft.com/office/powerpoint/2010/main" val="9020868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03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503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99</a:t>
            </a:fld>
            <a:endParaRPr lang="en-US">
              <a:solidFill>
                <a:srgbClr val="000000"/>
              </a:solidFill>
            </a:endParaRPr>
          </a:p>
        </p:txBody>
      </p:sp>
      <p:sp>
        <p:nvSpPr>
          <p:cNvPr id="3" name="TextBox 2"/>
          <p:cNvSpPr txBox="1"/>
          <p:nvPr/>
        </p:nvSpPr>
        <p:spPr>
          <a:xfrm>
            <a:off x="5130800" y="541874"/>
            <a:ext cx="3217497" cy="523220"/>
          </a:xfrm>
          <a:prstGeom prst="rect">
            <a:avLst/>
          </a:prstGeom>
          <a:noFill/>
        </p:spPr>
        <p:txBody>
          <a:bodyPr wrap="none" rtlCol="0">
            <a:spAutoFit/>
          </a:bodyPr>
          <a:lstStyle/>
          <a:p>
            <a:r>
              <a:rPr lang="en-US" sz="2800">
                <a:solidFill>
                  <a:srgbClr val="000000"/>
                </a:solidFill>
              </a:rPr>
              <a:t>Fourier Transforms</a:t>
            </a:r>
          </a:p>
        </p:txBody>
      </p:sp>
      <p:sp>
        <p:nvSpPr>
          <p:cNvPr id="4" name="TextBox 3"/>
          <p:cNvSpPr txBox="1"/>
          <p:nvPr/>
        </p:nvSpPr>
        <p:spPr>
          <a:xfrm>
            <a:off x="609600" y="524943"/>
            <a:ext cx="2439565" cy="523220"/>
          </a:xfrm>
          <a:prstGeom prst="rect">
            <a:avLst/>
          </a:prstGeom>
          <a:noFill/>
        </p:spPr>
        <p:txBody>
          <a:bodyPr wrap="none" rtlCol="0">
            <a:spAutoFit/>
          </a:bodyPr>
          <a:lstStyle/>
          <a:p>
            <a:r>
              <a:rPr lang="en-US" sz="2800">
                <a:solidFill>
                  <a:srgbClr val="000000"/>
                </a:solidFill>
              </a:rPr>
              <a:t>Fourier Series</a:t>
            </a:r>
          </a:p>
        </p:txBody>
      </p:sp>
      <p:graphicFrame>
        <p:nvGraphicFramePr>
          <p:cNvPr id="1844226" name="Object 2"/>
          <p:cNvGraphicFramePr>
            <a:graphicFrameLocks noChangeAspect="1"/>
          </p:cNvGraphicFramePr>
          <p:nvPr/>
        </p:nvGraphicFramePr>
        <p:xfrm>
          <a:off x="5227638" y="1423988"/>
          <a:ext cx="3343275" cy="1184275"/>
        </p:xfrm>
        <a:graphic>
          <a:graphicData uri="http://schemas.openxmlformats.org/presentationml/2006/ole">
            <mc:AlternateContent xmlns:mc="http://schemas.openxmlformats.org/markup-compatibility/2006">
              <mc:Choice xmlns:v="urn:schemas-microsoft-com:vml" Requires="v">
                <p:oleObj spid="_x0000_s124933" name="Equation" r:id="rId4" imgW="1257300" imgH="444500" progId="Equation.3">
                  <p:embed/>
                </p:oleObj>
              </mc:Choice>
              <mc:Fallback>
                <p:oleObj name="Equation" r:id="rId4" imgW="12573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7638" y="1423988"/>
                        <a:ext cx="3343275" cy="1184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4227" name="Object 3"/>
          <p:cNvGraphicFramePr>
            <a:graphicFrameLocks noChangeAspect="1"/>
          </p:cNvGraphicFramePr>
          <p:nvPr/>
        </p:nvGraphicFramePr>
        <p:xfrm>
          <a:off x="500063" y="1339850"/>
          <a:ext cx="3054350" cy="1217613"/>
        </p:xfrm>
        <a:graphic>
          <a:graphicData uri="http://schemas.openxmlformats.org/presentationml/2006/ole">
            <mc:AlternateContent xmlns:mc="http://schemas.openxmlformats.org/markup-compatibility/2006">
              <mc:Choice xmlns:v="urn:schemas-microsoft-com:vml" Requires="v">
                <p:oleObj spid="_x0000_s124934" name="Equation" r:id="rId6" imgW="1117600" imgH="444500" progId="Equation.3">
                  <p:embed/>
                </p:oleObj>
              </mc:Choice>
              <mc:Fallback>
                <p:oleObj name="Equation" r:id="rId6" imgW="1117600" imgH="444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063" y="1339850"/>
                        <a:ext cx="3054350" cy="1217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Straight Arrow Connector 7"/>
          <p:cNvCxnSpPr/>
          <p:nvPr/>
        </p:nvCxnSpPr>
        <p:spPr bwMode="auto">
          <a:xfrm>
            <a:off x="3318937" y="2116671"/>
            <a:ext cx="1253067" cy="16933"/>
          </a:xfrm>
          <a:prstGeom prst="straightConnector1">
            <a:avLst/>
          </a:prstGeom>
          <a:noFill/>
          <a:ln w="12700" cap="flat" cmpd="sng" algn="ctr">
            <a:solidFill>
              <a:schemeClr val="tx1"/>
            </a:solidFill>
            <a:prstDash val="solid"/>
            <a:round/>
            <a:headEnd type="none" w="med" len="med"/>
            <a:tailEnd type="arrow"/>
          </a:ln>
          <a:effectLst/>
        </p:spPr>
      </p:cxnSp>
      <p:graphicFrame>
        <p:nvGraphicFramePr>
          <p:cNvPr id="1850373" name="Object 5"/>
          <p:cNvGraphicFramePr>
            <a:graphicFrameLocks noChangeAspect="1"/>
          </p:cNvGraphicFramePr>
          <p:nvPr/>
        </p:nvGraphicFramePr>
        <p:xfrm>
          <a:off x="57150" y="3271838"/>
          <a:ext cx="3425825" cy="873125"/>
        </p:xfrm>
        <a:graphic>
          <a:graphicData uri="http://schemas.openxmlformats.org/presentationml/2006/ole">
            <mc:AlternateContent xmlns:mc="http://schemas.openxmlformats.org/markup-compatibility/2006">
              <mc:Choice xmlns:v="urn:schemas-microsoft-com:vml" Requires="v">
                <p:oleObj spid="_x0000_s124935" name="Equation" r:id="rId8" imgW="1397000" imgH="355600" progId="Equation.3">
                  <p:embed/>
                </p:oleObj>
              </mc:Choice>
              <mc:Fallback>
                <p:oleObj name="Equation" r:id="rId8" imgW="1397000" imgH="355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 y="3271838"/>
                        <a:ext cx="3425825"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 name="Straight Arrow Connector 10"/>
          <p:cNvCxnSpPr/>
          <p:nvPr/>
        </p:nvCxnSpPr>
        <p:spPr bwMode="auto">
          <a:xfrm>
            <a:off x="3725336" y="3776144"/>
            <a:ext cx="846664" cy="11441"/>
          </a:xfrm>
          <a:prstGeom prst="straightConnector1">
            <a:avLst/>
          </a:prstGeom>
          <a:noFill/>
          <a:ln w="12700" cap="flat" cmpd="sng" algn="ctr">
            <a:solidFill>
              <a:schemeClr val="tx1"/>
            </a:solidFill>
            <a:prstDash val="solid"/>
            <a:round/>
            <a:headEnd type="none" w="med" len="med"/>
            <a:tailEnd type="arrow"/>
          </a:ln>
          <a:effectLst/>
        </p:spPr>
      </p:cxnSp>
      <p:graphicFrame>
        <p:nvGraphicFramePr>
          <p:cNvPr id="1850374" name="Object 6"/>
          <p:cNvGraphicFramePr>
            <a:graphicFrameLocks noChangeAspect="1"/>
          </p:cNvGraphicFramePr>
          <p:nvPr/>
        </p:nvGraphicFramePr>
        <p:xfrm>
          <a:off x="4903788" y="3243263"/>
          <a:ext cx="3975100" cy="920750"/>
        </p:xfrm>
        <a:graphic>
          <a:graphicData uri="http://schemas.openxmlformats.org/presentationml/2006/ole">
            <mc:AlternateContent xmlns:mc="http://schemas.openxmlformats.org/markup-compatibility/2006">
              <mc:Choice xmlns:v="urn:schemas-microsoft-com:vml" Requires="v">
                <p:oleObj spid="_x0000_s124936" name="Equation" r:id="rId10" imgW="1536700" imgH="355600" progId="Equation.3">
                  <p:embed/>
                </p:oleObj>
              </mc:Choice>
              <mc:Fallback>
                <p:oleObj name="Equation" r:id="rId10" imgW="1536700" imgH="355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03788" y="3243263"/>
                        <a:ext cx="3975100" cy="92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609600" y="4826000"/>
            <a:ext cx="184666" cy="523220"/>
          </a:xfrm>
          <a:prstGeom prst="rect">
            <a:avLst/>
          </a:prstGeom>
          <a:noFill/>
        </p:spPr>
        <p:txBody>
          <a:bodyPr wrap="none" rtlCol="0">
            <a:spAutoFit/>
          </a:bodyPr>
          <a:lstStyle/>
          <a:p>
            <a:endParaRPr lang="en-US" sz="2800">
              <a:solidFill>
                <a:srgbClr val="000000"/>
              </a:solidFill>
            </a:endParaRPr>
          </a:p>
        </p:txBody>
      </p:sp>
    </p:spTree>
    <p:extLst>
      <p:ext uri="{BB962C8B-B14F-4D97-AF65-F5344CB8AC3E}">
        <p14:creationId xmlns:p14="http://schemas.microsoft.com/office/powerpoint/2010/main" val="23374238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1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80"/>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12700" cap="flat" cmpd="sng" algn="ctr">
          <a:solidFill>
            <a:schemeClr val="tx1"/>
          </a:solidFill>
          <a:prstDash val="solid"/>
          <a:round/>
          <a:headEnd type="none" w="med" len="med"/>
          <a:tailEnd type="arrow"/>
        </a:ln>
        <a:effectLst/>
      </a:spPr>
      <a:bodyPr/>
      <a:lstStyle/>
    </a:lnDef>
    <a:txDef>
      <a:spPr>
        <a:noFill/>
      </a:spPr>
      <a:bodyPr wrap="square" rtlCol="0">
        <a:spAutoFit/>
      </a:bodyPr>
      <a:lstStyle>
        <a:defPPr>
          <a:defRPr sz="280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80"/>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12700" cap="flat" cmpd="sng" algn="ctr">
          <a:solidFill>
            <a:schemeClr val="tx1"/>
          </a:solidFill>
          <a:prstDash val="solid"/>
          <a:round/>
          <a:headEnd type="none" w="med" len="med"/>
          <a:tailEnd type="arrow"/>
        </a:ln>
        <a:effectLst/>
      </a:spPr>
      <a:bodyPr/>
      <a:lstStyle/>
    </a:lnDef>
    <a:txDef>
      <a:spPr>
        <a:noFill/>
      </a:spPr>
      <a:bodyPr wrap="square" rtlCol="0">
        <a:spAutoFit/>
      </a:bodyPr>
      <a:lstStyle>
        <a:defPPr>
          <a:defRPr sz="280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80"/>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12700" cap="flat" cmpd="sng" algn="ctr">
          <a:solidFill>
            <a:schemeClr val="tx1"/>
          </a:solidFill>
          <a:prstDash val="solid"/>
          <a:round/>
          <a:headEnd type="none" w="med" len="med"/>
          <a:tailEnd type="arrow"/>
        </a:ln>
        <a:effectLst/>
      </a:spPr>
      <a:bodyPr/>
      <a:lstStyle/>
    </a:lnDef>
    <a:txDef>
      <a:spPr>
        <a:noFill/>
      </a:spPr>
      <a:bodyPr wrap="square" rtlCol="0">
        <a:spAutoFit/>
      </a:bodyPr>
      <a:lstStyle>
        <a:defPPr>
          <a:defRPr sz="280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80"/>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12700" cap="flat" cmpd="sng" algn="ctr">
          <a:solidFill>
            <a:schemeClr val="tx1"/>
          </a:solidFill>
          <a:prstDash val="solid"/>
          <a:round/>
          <a:headEnd type="none" w="med" len="med"/>
          <a:tailEnd type="arrow"/>
        </a:ln>
        <a:effectLst/>
      </a:spPr>
      <a:bodyPr/>
      <a:lstStyle/>
    </a:lnDef>
    <a:txDef>
      <a:spPr>
        <a:noFill/>
      </a:spPr>
      <a:bodyPr wrap="square" rtlCol="0">
        <a:spAutoFit/>
      </a:bodyPr>
      <a:lstStyle>
        <a:defPPr>
          <a:defRPr sz="280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80"/>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12700" cap="flat" cmpd="sng" algn="ctr">
          <a:solidFill>
            <a:schemeClr val="tx1"/>
          </a:solidFill>
          <a:prstDash val="solid"/>
          <a:round/>
          <a:headEnd type="none" w="med" len="med"/>
          <a:tailEnd type="arrow"/>
        </a:ln>
        <a:effectLst/>
      </a:spPr>
      <a:bodyPr/>
      <a:lstStyle/>
    </a:lnDef>
    <a:txDef>
      <a:spPr>
        <a:noFill/>
      </a:spPr>
      <a:bodyPr wrap="square" rtlCol="0">
        <a:spAutoFit/>
      </a:bodyPr>
      <a:lstStyle>
        <a:defPPr>
          <a:defRPr sz="280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80"/>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12700" cap="flat" cmpd="sng" algn="ctr">
          <a:solidFill>
            <a:schemeClr val="tx1"/>
          </a:solidFill>
          <a:prstDash val="solid"/>
          <a:round/>
          <a:headEnd type="none" w="med" len="med"/>
          <a:tailEnd type="arrow"/>
        </a:ln>
        <a:effectLst/>
      </a:spPr>
      <a:bodyPr/>
      <a:lstStyle/>
    </a:lnDef>
    <a:txDef>
      <a:spPr>
        <a:noFill/>
      </a:spPr>
      <a:bodyPr wrap="square" rtlCol="0">
        <a:spAutoFit/>
      </a:bodyPr>
      <a:lstStyle>
        <a:defPPr>
          <a:defRPr sz="280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80"/>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12700" cap="flat" cmpd="sng" algn="ctr">
          <a:solidFill>
            <a:schemeClr val="tx1"/>
          </a:solidFill>
          <a:prstDash val="solid"/>
          <a:round/>
          <a:headEnd type="none" w="med" len="med"/>
          <a:tailEnd type="arrow"/>
        </a:ln>
        <a:effectLst/>
      </a:spPr>
      <a:bodyPr/>
      <a:lstStyle/>
    </a:lnDef>
    <a:txDef>
      <a:spPr>
        <a:noFill/>
      </a:spPr>
      <a:bodyPr wrap="square" rtlCol="0">
        <a:spAutoFit/>
      </a:bodyPr>
      <a:lstStyle>
        <a:defPPr>
          <a:defRPr sz="280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80"/>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12700" cap="flat" cmpd="sng" algn="ctr">
          <a:solidFill>
            <a:schemeClr val="tx1"/>
          </a:solidFill>
          <a:prstDash val="solid"/>
          <a:round/>
          <a:headEnd type="none" w="med" len="med"/>
          <a:tailEnd type="arrow"/>
        </a:ln>
        <a:effectLst/>
      </a:spPr>
      <a:bodyPr/>
      <a:lstStyle/>
    </a:lnDef>
    <a:txDef>
      <a:spPr>
        <a:noFill/>
      </a:spPr>
      <a:bodyPr wrap="square" rtlCol="0">
        <a:spAutoFit/>
      </a:bodyPr>
      <a:lstStyle>
        <a:defPPr>
          <a:defRPr sz="280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80"/>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12700" cap="flat" cmpd="sng" algn="ctr">
          <a:solidFill>
            <a:schemeClr val="tx1"/>
          </a:solidFill>
          <a:prstDash val="solid"/>
          <a:round/>
          <a:headEnd type="none" w="med" len="med"/>
          <a:tailEnd type="arrow"/>
        </a:ln>
        <a:effectLst/>
      </a:spPr>
      <a:bodyPr/>
      <a:lstStyle/>
    </a:lnDef>
    <a:txDef>
      <a:spPr>
        <a:noFill/>
      </a:spPr>
      <a:bodyPr wrap="square" rtlCol="0">
        <a:spAutoFit/>
      </a:bodyPr>
      <a:lstStyle>
        <a:defPPr>
          <a:defRPr sz="280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12184</TotalTime>
  <Words>18411</Words>
  <Application>Microsoft Macintosh PowerPoint</Application>
  <PresentationFormat>On-screen Show (4:3)</PresentationFormat>
  <Paragraphs>1582</Paragraphs>
  <Slides>121</Slides>
  <Notes>119</Notes>
  <HiddenSlides>10</HiddenSlides>
  <MMClips>0</MMClips>
  <ScaleCrop>false</ScaleCrop>
  <HeadingPairs>
    <vt:vector size="6" baseType="variant">
      <vt:variant>
        <vt:lpstr>Theme</vt:lpstr>
      </vt:variant>
      <vt:variant>
        <vt:i4>9</vt:i4>
      </vt:variant>
      <vt:variant>
        <vt:lpstr>Embedded OLE Servers</vt:lpstr>
      </vt:variant>
      <vt:variant>
        <vt:i4>3</vt:i4>
      </vt:variant>
      <vt:variant>
        <vt:lpstr>Slide Titles</vt:lpstr>
      </vt:variant>
      <vt:variant>
        <vt:i4>121</vt:i4>
      </vt:variant>
    </vt:vector>
  </HeadingPairs>
  <TitlesOfParts>
    <vt:vector size="133" baseType="lpstr">
      <vt:lpstr>1_Default Design</vt:lpstr>
      <vt:lpstr>4_Default Design</vt:lpstr>
      <vt:lpstr>Default Design</vt:lpstr>
      <vt:lpstr>2_Default Design</vt:lpstr>
      <vt:lpstr>3_Default Design</vt:lpstr>
      <vt:lpstr>5_Default Design</vt:lpstr>
      <vt:lpstr>6_Default Design</vt:lpstr>
      <vt:lpstr>7_Default Design</vt:lpstr>
      <vt:lpstr>8_Default Design</vt:lpstr>
      <vt:lpstr>Equation</vt:lpstr>
      <vt:lpstr>Microsoft Equation</vt:lpstr>
      <vt:lpstr>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Consider the function  </vt:lpstr>
      <vt:lpstr>PowerPoint Presentation</vt:lpstr>
      <vt:lpstr>If f(t) is given in the picture,  it's easy enough to evaluate     </vt:lpstr>
      <vt:lpstr>If f(t) is given in the picture,       </vt:lpstr>
      <vt:lpstr>If f(t) is given in the picture,       </vt:lpstr>
      <vt:lpstr>If f(t) is given in the picture,    </vt:lpstr>
      <vt:lpstr>Consider the function f(x)  which is a sin wave of length L.</vt:lpstr>
      <vt:lpstr>PowerPoint Presentation</vt:lpstr>
      <vt:lpstr>PowerPoint Presentation</vt:lpstr>
      <vt:lpstr>PowerPoint Presentation</vt:lpstr>
      <vt:lpstr>PowerPoint Presentation</vt:lpstr>
      <vt:lpstr>Compared to the original function f(t),  the Fourier transform function g(ω)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Steven Pollock</cp:lastModifiedBy>
  <cp:revision>463</cp:revision>
  <cp:lastPrinted>2009-01-07T23:16:46Z</cp:lastPrinted>
  <dcterms:created xsi:type="dcterms:W3CDTF">2011-02-24T18:05:07Z</dcterms:created>
  <dcterms:modified xsi:type="dcterms:W3CDTF">2012-05-25T19:21:43Z</dcterms:modified>
</cp:coreProperties>
</file>