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9.xml" ContentType="application/vnd.openxmlformats-officedocument.presentationml.notesSlide+xml"/>
  <Override PartName="/ppt/embeddings/oleObject6.bin" ContentType="application/vnd.openxmlformats-officedocument.oleObject"/>
  <Override PartName="/ppt/notesSlides/notesSlide10.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11.xml" ContentType="application/vnd.openxmlformats-officedocument.presentationml.notesSlide+xml"/>
  <Override PartName="/ppt/embeddings/oleObject9.bin" ContentType="application/vnd.openxmlformats-officedocument.oleObject"/>
  <Override PartName="/ppt/notesSlides/notesSlide12.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3.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4.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15.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25.bin" ContentType="application/vnd.openxmlformats-officedocument.oleObject"/>
  <Override PartName="/ppt/notesSlides/notesSlide27.xml" ContentType="application/vnd.openxmlformats-officedocument.presentationml.notesSlide+xml"/>
  <Override PartName="/ppt/embeddings/oleObject26.bin" ContentType="application/vnd.openxmlformats-officedocument.oleObject"/>
  <Override PartName="/ppt/notesSlides/notesSlide28.xml" ContentType="application/vnd.openxmlformats-officedocument.presentationml.notesSlide+xml"/>
  <Override PartName="/ppt/embeddings/oleObject27.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Microsoft_Equation1.bin" ContentType="application/vnd.openxmlformats-officedocument.oleObject"/>
  <Override PartName="/ppt/notesSlides/notesSlide37.xml" ContentType="application/vnd.openxmlformats-officedocument.presentationml.notesSlide+xml"/>
  <Override PartName="/ppt/embeddings/Microsoft_Equation2.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572" r:id="rId2"/>
    <p:sldId id="555" r:id="rId3"/>
    <p:sldId id="550" r:id="rId4"/>
    <p:sldId id="554" r:id="rId5"/>
    <p:sldId id="553" r:id="rId6"/>
    <p:sldId id="552" r:id="rId7"/>
    <p:sldId id="556" r:id="rId8"/>
    <p:sldId id="557" r:id="rId9"/>
    <p:sldId id="548" r:id="rId10"/>
    <p:sldId id="549" r:id="rId11"/>
    <p:sldId id="573" r:id="rId12"/>
    <p:sldId id="558" r:id="rId13"/>
    <p:sldId id="566" r:id="rId14"/>
    <p:sldId id="561" r:id="rId15"/>
    <p:sldId id="565" r:id="rId16"/>
    <p:sldId id="562" r:id="rId17"/>
    <p:sldId id="570" r:id="rId18"/>
    <p:sldId id="563" r:id="rId19"/>
    <p:sldId id="564" r:id="rId20"/>
    <p:sldId id="567" r:id="rId21"/>
    <p:sldId id="568" r:id="rId22"/>
    <p:sldId id="569" r:id="rId23"/>
    <p:sldId id="571" r:id="rId24"/>
    <p:sldId id="574" r:id="rId25"/>
    <p:sldId id="575" r:id="rId26"/>
    <p:sldId id="576" r:id="rId27"/>
    <p:sldId id="577" r:id="rId28"/>
    <p:sldId id="578" r:id="rId29"/>
    <p:sldId id="579" r:id="rId30"/>
    <p:sldId id="580" r:id="rId31"/>
    <p:sldId id="581" r:id="rId32"/>
    <p:sldId id="582" r:id="rId33"/>
    <p:sldId id="583" r:id="rId34"/>
    <p:sldId id="584" r:id="rId35"/>
    <p:sldId id="585" r:id="rId36"/>
    <p:sldId id="586" r:id="rId37"/>
    <p:sldId id="587" r:id="rId38"/>
    <p:sldId id="588" r:id="rId39"/>
    <p:sldId id="589" r:id="rId40"/>
    <p:sldId id="590" r:id="rId41"/>
    <p:sldId id="591" r:id="rId42"/>
    <p:sldId id="592" r:id="rId43"/>
    <p:sldId id="593" r:id="rId44"/>
    <p:sldId id="594" r:id="rId45"/>
    <p:sldId id="595" r:id="rId46"/>
    <p:sldId id="596" r:id="rId47"/>
    <p:sldId id="597" r:id="rId48"/>
    <p:sldId id="598" r:id="rId49"/>
    <p:sldId id="599" r:id="rId50"/>
    <p:sldId id="600" r:id="rId51"/>
    <p:sldId id="601" r:id="rId52"/>
    <p:sldId id="602" r:id="rId53"/>
    <p:sldId id="603" r:id="rId5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clrMru>
    <a:srgbClr val="996633"/>
    <a:srgbClr val="009900"/>
    <a:srgbClr val="CC0000"/>
    <a:srgbClr val="FF7C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3" autoAdjust="0"/>
    <p:restoredTop sz="54305" autoAdjust="0"/>
  </p:normalViewPr>
  <p:slideViewPr>
    <p:cSldViewPr snapToGrid="0">
      <p:cViewPr>
        <p:scale>
          <a:sx n="75" d="100"/>
          <a:sy n="75" d="100"/>
        </p:scale>
        <p:origin x="-584" y="-80"/>
      </p:cViewPr>
      <p:guideLst>
        <p:guide orient="horz" pos="2160"/>
        <p:guide pos="2880"/>
      </p:guideLst>
    </p:cSldViewPr>
  </p:slideViewPr>
  <p:outlineViewPr>
    <p:cViewPr>
      <p:scale>
        <a:sx n="33" d="100"/>
        <a:sy n="33" d="100"/>
      </p:scale>
      <p:origin x="0" y="1480"/>
    </p:cViewPr>
  </p:outlineViewPr>
  <p:notesTextViewPr>
    <p:cViewPr>
      <p:scale>
        <a:sx n="100" d="100"/>
        <a:sy n="100" d="100"/>
      </p:scale>
      <p:origin x="0" y="0"/>
    </p:cViewPr>
  </p:notesTextViewPr>
  <p:sorterViewPr>
    <p:cViewPr>
      <p:scale>
        <a:sx n="150" d="100"/>
        <a:sy n="150" d="100"/>
      </p:scale>
      <p:origin x="0" y="56920"/>
    </p:cViewPr>
  </p:sorterViewPr>
  <p:notesViewPr>
    <p:cSldViewPr snapToGrid="0">
      <p:cViewPr varScale="1">
        <p:scale>
          <a:sx n="60" d="100"/>
          <a:sy n="60" d="100"/>
        </p:scale>
        <p:origin x="-240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emf"/><Relationship Id="rId3"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675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675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675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D8956B4C-FA33-4B48-AD86-EF4AF32CFC3A}" type="slidenum">
              <a:rPr lang="en-US"/>
              <a:pPr>
                <a:defRPr/>
              </a:pPr>
              <a:t>‹#›</a:t>
            </a:fld>
            <a:endParaRPr lang="en-US"/>
          </a:p>
        </p:txBody>
      </p:sp>
    </p:spTree>
    <p:extLst>
      <p:ext uri="{BB962C8B-B14F-4D97-AF65-F5344CB8AC3E}">
        <p14:creationId xmlns:p14="http://schemas.microsoft.com/office/powerpoint/2010/main" val="919525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266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266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0742A885-73C9-5443-9997-80308129F447}" type="slidenum">
              <a:rPr lang="en-US"/>
              <a:pPr>
                <a:defRPr/>
              </a:pPr>
              <a:t>‹#›</a:t>
            </a:fld>
            <a:endParaRPr lang="en-US"/>
          </a:p>
        </p:txBody>
      </p:sp>
    </p:spTree>
    <p:extLst>
      <p:ext uri="{BB962C8B-B14F-4D97-AF65-F5344CB8AC3E}">
        <p14:creationId xmlns:p14="http://schemas.microsoft.com/office/powerpoint/2010/main" val="2016225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baseline="0" dirty="0" smtClean="0"/>
              <a:t> 2210 Sp12 SJP </a:t>
            </a:r>
            <a:r>
              <a:rPr lang="en-US" baseline="0" dirty="0" err="1" smtClean="0"/>
              <a:t>Lect</a:t>
            </a:r>
            <a:r>
              <a:rPr lang="en-US" baseline="0" dirty="0" smtClean="0"/>
              <a:t> 10</a:t>
            </a:r>
          </a:p>
          <a:p>
            <a:r>
              <a:rPr lang="en-US" baseline="0" dirty="0" smtClean="0"/>
              <a:t>6, [[83]], 0, 2, 10</a:t>
            </a:r>
          </a:p>
          <a:p>
            <a:r>
              <a:rPr lang="en-US" baseline="0" dirty="0" smtClean="0"/>
              <a:t>(Answer is B, the “centripetal force”) We briefly discussed the other signs here , and the physics of the terms.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time!</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11</a:t>
            </a:fld>
            <a:endParaRPr lang="en-US"/>
          </a:p>
        </p:txBody>
      </p:sp>
    </p:spTree>
    <p:extLst>
      <p:ext uri="{BB962C8B-B14F-4D97-AF65-F5344CB8AC3E}">
        <p14:creationId xmlns:p14="http://schemas.microsoft.com/office/powerpoint/2010/main" val="46106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time! </a:t>
            </a:r>
            <a:endParaRPr lang="en-US" dirty="0"/>
          </a:p>
          <a:p>
            <a:endParaRPr lang="en-US" dirty="0"/>
          </a:p>
          <a:p>
            <a:r>
              <a:rPr lang="en-US" dirty="0" smtClean="0"/>
              <a:t>From </a:t>
            </a:r>
            <a:r>
              <a:rPr lang="en-US" dirty="0" err="1" smtClean="0"/>
              <a:t>Sp</a:t>
            </a:r>
            <a:r>
              <a:rPr lang="en-US" dirty="0" smtClean="0"/>
              <a:t> 11:</a:t>
            </a:r>
            <a:r>
              <a:rPr lang="en-US" baseline="0" dirty="0" smtClean="0"/>
              <a:t>  </a:t>
            </a:r>
            <a:r>
              <a:rPr lang="en-US" dirty="0" smtClean="0"/>
              <a:t>4 </a:t>
            </a:r>
            <a:r>
              <a:rPr lang="en-US" dirty="0"/>
              <a:t>[85] 10  0</a:t>
            </a:r>
          </a:p>
          <a:p>
            <a:endParaRPr lang="en-US" dirty="0"/>
          </a:p>
          <a:p>
            <a:r>
              <a:rPr lang="en-US" dirty="0"/>
              <a:t>There was not much discussion, but we talked about how degrees are “out” because they have units, radians are </a:t>
            </a:r>
            <a:r>
              <a:rPr lang="en-US" dirty="0" err="1"/>
              <a:t>unitless</a:t>
            </a:r>
            <a:r>
              <a:rPr lang="en-US" dirty="0"/>
              <a:t> and therefore the power series only has meaning</a:t>
            </a:r>
            <a:r>
              <a:rPr lang="en-US" baseline="0" dirty="0"/>
              <a:t> if theta is in </a:t>
            </a:r>
            <a:r>
              <a:rPr lang="en-US" baseline="0" dirty="0" err="1"/>
              <a:t>rads</a:t>
            </a:r>
            <a:r>
              <a:rPr lang="en-US" baseline="0" dirty="0"/>
              <a:t>. (Pointed out that the series has to give a different result if you plug in the number 90, or the number Pi/2, on the right!) </a:t>
            </a:r>
            <a:endParaRPr lang="en-US" dirty="0"/>
          </a:p>
          <a:p>
            <a:endParaRPr lang="en-US"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Idea from: M. </a:t>
            </a:r>
            <a:r>
              <a:rPr lang="en-US" baseline="0" dirty="0" err="1"/>
              <a:t>Dubson</a:t>
            </a:r>
            <a:r>
              <a:rPr lang="en-US" baseline="0" dirty="0"/>
              <a:t>, M. Betterton, A. Marino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baseline="0" dirty="0" smtClean="0"/>
              <a:t> 2210 Sp12 SJP </a:t>
            </a:r>
            <a:r>
              <a:rPr lang="en-US" baseline="0" dirty="0" err="1" smtClean="0"/>
              <a:t>Lect</a:t>
            </a:r>
            <a:r>
              <a:rPr lang="en-US" baseline="0" dirty="0" smtClean="0"/>
              <a:t> 10</a:t>
            </a:r>
          </a:p>
          <a:p>
            <a:r>
              <a:rPr lang="en-US" dirty="0" smtClean="0"/>
              <a:t>(Did not get to this!)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14</a:t>
            </a:fld>
            <a:endParaRPr lang="en-US"/>
          </a:p>
        </p:txBody>
      </p:sp>
    </p:spTree>
    <p:extLst>
      <p:ext uri="{BB962C8B-B14F-4D97-AF65-F5344CB8AC3E}">
        <p14:creationId xmlns:p14="http://schemas.microsoft.com/office/powerpoint/2010/main" val="309315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Answer: B, only gravity, of these three. </a:t>
            </a:r>
            <a:r>
              <a:rPr lang="en-US" baseline="0" dirty="0"/>
              <a:t> “Non-uniform” doesn’t matter, gravity is still conservative. </a:t>
            </a:r>
          </a:p>
          <a:p>
            <a:r>
              <a:rPr lang="en-US" baseline="0" dirty="0"/>
              <a:t>Friction in I is velocity independent (like, </a:t>
            </a:r>
            <a:r>
              <a:rPr lang="en-US" baseline="0" dirty="0" err="1"/>
              <a:t>e.g</a:t>
            </a:r>
            <a:r>
              <a:rPr lang="en-US" baseline="0" dirty="0"/>
              <a:t>, sliding friction) but it IS still manifestly path dependent. </a:t>
            </a:r>
          </a:p>
          <a:p>
            <a:r>
              <a:rPr lang="en-US" baseline="0" dirty="0"/>
              <a:t>III shouldn’t give them any troubles at all. It might be more interesting/</a:t>
            </a:r>
            <a:r>
              <a:rPr lang="en-US" baseline="0" dirty="0" err="1"/>
              <a:t>challing</a:t>
            </a:r>
            <a:r>
              <a:rPr lang="en-US" baseline="0" dirty="0"/>
              <a:t> to make III be “the Normal force “  (which is not dissipative, it does not work, but is still not conservative, because it is not a function of position alone)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field is (-y,x).</a:t>
            </a:r>
            <a:r>
              <a:rPr lang="en-US" baseline="0"/>
              <a:t> Its curl is constant (2 khat) everywhere </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11EDBBF-E826-A444-898A-0EE168354495}" type="slidenum">
              <a:rPr lang="en-US">
                <a:solidFill>
                  <a:prstClr val="black"/>
                </a:solidFill>
              </a:rPr>
              <a:pPr/>
              <a:t>25</a:t>
            </a:fld>
            <a:endParaRPr lang="en-US">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pPr defTabSz="966612" eaLnBrk="1" hangingPunct="1">
              <a:defRPr/>
            </a:pPr>
            <a:r>
              <a:rPr lang="en-US" dirty="0" smtClean="0"/>
              <a:t>15, 12,</a:t>
            </a:r>
            <a:r>
              <a:rPr lang="en-US" baseline="0" dirty="0" smtClean="0"/>
              <a:t> [[73]]</a:t>
            </a:r>
          </a:p>
          <a:p>
            <a:pPr defTabSz="966612" eaLnBrk="1" hangingPunct="1">
              <a:defRPr/>
            </a:pPr>
            <a:endParaRPr lang="en-US" baseline="0" dirty="0" smtClean="0"/>
          </a:p>
          <a:p>
            <a:pPr defTabSz="966612" eaLnBrk="1" hangingPunct="1">
              <a:defRPr/>
            </a:pPr>
            <a:r>
              <a:rPr lang="en-US" baseline="0" dirty="0" smtClean="0"/>
              <a:t>This is just a nice review of Taylor series and our method of expanding when one quantity is larger than another. Got students to call out what we SHOULD do. One student discussed how nonsensical the expansion shown is, consider when z EQUALS 0, and you have 1/a = a^2 ?!</a:t>
            </a:r>
          </a:p>
          <a:p>
            <a:pPr defTabSz="966612" eaLnBrk="1" hangingPunct="1">
              <a:defRPr/>
            </a:pPr>
            <a:endParaRPr lang="en-US" baseline="0" dirty="0" smtClean="0"/>
          </a:p>
          <a:p>
            <a:pPr defTabSz="966612" eaLnBrk="1" hangingPunct="1">
              <a:defRPr/>
            </a:pPr>
            <a:endParaRPr lang="en-US" dirty="0" smtClean="0"/>
          </a:p>
          <a:p>
            <a:pPr defTabSz="966612" eaLnBrk="1" hangingPunct="1">
              <a:defRPr/>
            </a:pPr>
            <a:endParaRPr lang="en-US" b="1" dirty="0" smtClean="0"/>
          </a:p>
          <a:p>
            <a:pPr defTabSz="966612" eaLnBrk="1" hangingPunct="1">
              <a:defRPr/>
            </a:pPr>
            <a:endParaRPr lang="en-US" b="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pPr defTabSz="966612" eaLnBrk="1" hangingPunct="1">
              <a:defRPr/>
            </a:pPr>
            <a:r>
              <a:rPr lang="en-US" dirty="0" smtClean="0"/>
              <a:t>3, 6, [[88]], 3, 0</a:t>
            </a:r>
          </a:p>
          <a:p>
            <a:pPr defTabSz="966612" eaLnBrk="1" hangingPunct="1">
              <a:defRPr/>
            </a:pPr>
            <a:endParaRPr lang="en-US" dirty="0" smtClean="0"/>
          </a:p>
          <a:p>
            <a:pPr defTabSz="966612" eaLnBrk="1" hangingPunct="1">
              <a:defRPr/>
            </a:pPr>
            <a:r>
              <a:rPr lang="en-US" dirty="0" smtClean="0"/>
              <a:t>Provide opportunity</a:t>
            </a:r>
            <a:r>
              <a:rPr lang="en-US" baseline="0" dirty="0" smtClean="0"/>
              <a:t> for r</a:t>
            </a:r>
            <a:r>
              <a:rPr lang="en-US" dirty="0" smtClean="0"/>
              <a:t>eview of Gauss’ law. Doesn’t seem to be any big issue here (but, we’re still not 100%!) </a:t>
            </a:r>
          </a:p>
          <a:p>
            <a:pPr defTabSz="966612" eaLnBrk="1" hangingPunct="1">
              <a:defRPr/>
            </a:pPr>
            <a:endParaRPr lang="en-US" dirty="0" smtClean="0"/>
          </a:p>
          <a:p>
            <a:pPr defTabSz="966612" eaLnBrk="1" hangingPunct="1">
              <a:defRPr/>
            </a:pPr>
            <a:r>
              <a:rPr lang="en-US" dirty="0" smtClean="0"/>
              <a:t>(One student pointed out the correct</a:t>
            </a:r>
            <a:r>
              <a:rPr lang="en-US" baseline="0" dirty="0" smtClean="0"/>
              <a:t> answer is D, since “force” is a vector, not a number. They are correct, though that’s not what I was after… )</a:t>
            </a:r>
            <a:endParaRPr lang="en-US" dirty="0" smtClean="0"/>
          </a:p>
          <a:p>
            <a:pPr defTabSz="966612"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20012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r>
              <a:rPr lang="en-US" dirty="0" smtClean="0"/>
              <a:t>Skipped</a:t>
            </a:r>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7935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pPr defTabSz="966612" eaLnBrk="1" hangingPunct="1">
              <a:defRPr/>
            </a:pPr>
            <a:r>
              <a:rPr lang="en-US" dirty="0" smtClean="0"/>
              <a:t>9,0,9,4,[[78]]</a:t>
            </a:r>
          </a:p>
          <a:p>
            <a:endParaRPr lang="en-US" dirty="0" smtClean="0"/>
          </a:p>
          <a:p>
            <a:r>
              <a:rPr lang="en-US" dirty="0" smtClean="0"/>
              <a:t>I animated this to let them</a:t>
            </a:r>
            <a:r>
              <a:rPr lang="en-US" baseline="0" dirty="0" smtClean="0"/>
              <a:t> work on it first. F=0 in there, so U= constant (no gradient). I asked if U=0 in the middle, it was split opinion, so we discussed the graph of U(r) </a:t>
            </a:r>
            <a:r>
              <a:rPr lang="en-US" baseline="0" dirty="0" err="1" smtClean="0"/>
              <a:t>vs</a:t>
            </a:r>
            <a:r>
              <a:rPr lang="en-US" baseline="0" dirty="0" smtClean="0"/>
              <a:t> r (this was good, lots of callouts from class). I pointed out continuity of U, (asked them WHY this is the case, wanted to get to F = -grad(U) means discontinuity in U means/requires infinite force) </a:t>
            </a:r>
          </a:p>
          <a:p>
            <a:endParaRPr lang="en-US" baseline="0" dirty="0" smtClean="0"/>
          </a:p>
          <a:p>
            <a:r>
              <a:rPr lang="en-US" baseline="0" dirty="0" smtClean="0"/>
              <a:t>Good question </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967234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r>
              <a:rPr lang="en-US" dirty="0" smtClean="0"/>
              <a:t>6, [[91]], 3</a:t>
            </a:r>
          </a:p>
          <a:p>
            <a:endParaRPr lang="en-US" dirty="0" smtClean="0"/>
          </a:p>
          <a:p>
            <a:r>
              <a:rPr lang="en-US" dirty="0" smtClean="0"/>
              <a:t>There was still some confusion/discussion here, although the vote was strong</a:t>
            </a:r>
            <a:r>
              <a:rPr lang="en-US" baseline="0" dirty="0" smtClean="0"/>
              <a:t> in the end. Some students were arguing that “cylindrical symmetry gives g pointing straight towards the origin” (which is correct), but from this they thought the answer was a. The *procedure* of Gauss’ law is not firm with everyone yet, or the idea that you can only solve for g(r) this way if you can pull it out of the integral. </a:t>
            </a:r>
          </a:p>
          <a:p>
            <a:r>
              <a:rPr lang="en-US" baseline="0" dirty="0" smtClean="0"/>
              <a:t/>
            </a:r>
            <a:br>
              <a:rPr lang="en-US" baseline="0" dirty="0" smtClean="0"/>
            </a:br>
            <a:r>
              <a:rPr lang="en-US" baseline="0" dirty="0" smtClean="0"/>
              <a:t>As for the 2 votes for “Gauss’ law is invalid”, I pointed out it’s even true for </a:t>
            </a:r>
            <a:r>
              <a:rPr lang="en-US" baseline="0" dirty="0" err="1" smtClean="0"/>
              <a:t>relativistically</a:t>
            </a:r>
            <a:r>
              <a:rPr lang="en-US" baseline="0" dirty="0" smtClean="0"/>
              <a:t> moving masses!.  </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5284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baseline="0" dirty="0" smtClean="0"/>
              <a:t> 2210 Sp12 SJP </a:t>
            </a:r>
            <a:r>
              <a:rPr lang="en-US" baseline="0" dirty="0" err="1" smtClean="0"/>
              <a:t>Lect</a:t>
            </a:r>
            <a:r>
              <a:rPr lang="en-US" baseline="0" dirty="0" smtClean="0"/>
              <a:t> 10</a:t>
            </a:r>
          </a:p>
          <a:p>
            <a:r>
              <a:rPr lang="en-US" dirty="0" smtClean="0"/>
              <a:t>3, [[97]], 0,0,0</a:t>
            </a:r>
          </a:p>
          <a:p>
            <a:endParaRPr lang="en-US" dirty="0" smtClean="0"/>
          </a:p>
          <a:p>
            <a:r>
              <a:rPr lang="en-US" dirty="0" smtClean="0"/>
              <a:t>No issues here, the course</a:t>
            </a:r>
            <a:r>
              <a:rPr lang="en-US" baseline="0" dirty="0" smtClean="0"/>
              <a:t> is all about F=ma!</a:t>
            </a:r>
          </a:p>
          <a:p>
            <a:r>
              <a:rPr lang="en-US" baseline="0" dirty="0" smtClean="0"/>
              <a:t> </a:t>
            </a:r>
            <a:endParaRPr lang="en-US" dirty="0" smtClean="0"/>
          </a:p>
          <a:p>
            <a:endParaRPr lang="en-US" dirty="0" smtClean="0"/>
          </a:p>
          <a:p>
            <a:endParaRPr lang="en-US" dirty="0" smtClean="0"/>
          </a:p>
          <a:p>
            <a:endParaRPr lang="en-US" dirty="0" smtClean="0"/>
          </a:p>
          <a:p>
            <a:r>
              <a:rPr lang="en-US" dirty="0" smtClean="0"/>
              <a:t>B </a:t>
            </a:r>
            <a:r>
              <a:rPr lang="en-US" dirty="0" err="1" smtClean="0"/>
              <a:t>IInspired</a:t>
            </a:r>
            <a:r>
              <a:rPr lang="en-US" dirty="0" smtClean="0"/>
              <a:t> </a:t>
            </a:r>
            <a:r>
              <a:rPr lang="en-US" dirty="0"/>
              <a:t>by a Lincoln</a:t>
            </a:r>
            <a:r>
              <a:rPr lang="en-US" baseline="0" dirty="0"/>
              <a:t> Carr question</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pPr defTabSz="966612" eaLnBrk="1" hangingPunct="1">
              <a:defRPr/>
            </a:pPr>
            <a:endParaRPr lang="en-US" dirty="0" smtClean="0"/>
          </a:p>
          <a:p>
            <a:pPr defTabSz="966612" eaLnBrk="1" hangingPunct="1">
              <a:defRPr/>
            </a:pPr>
            <a:r>
              <a:rPr lang="en-US" dirty="0" smtClean="0"/>
              <a:t>0, 2, 3, [[89]], 7</a:t>
            </a:r>
          </a:p>
          <a:p>
            <a:pPr defTabSz="966612" eaLnBrk="1" hangingPunct="1">
              <a:defRPr/>
            </a:pPr>
            <a:endParaRPr lang="en-US" dirty="0" smtClean="0"/>
          </a:p>
          <a:p>
            <a:pPr defTabSz="966612" eaLnBrk="1" hangingPunct="1">
              <a:defRPr/>
            </a:pPr>
            <a:r>
              <a:rPr lang="en-US" dirty="0" smtClean="0"/>
              <a:t>This ended class – they did fine, were able to articulate</a:t>
            </a:r>
            <a:r>
              <a:rPr lang="en-US" baseline="0" dirty="0" smtClean="0"/>
              <a:t> why the r appears in r </a:t>
            </a:r>
            <a:r>
              <a:rPr lang="en-US" baseline="0" dirty="0" err="1" smtClean="0"/>
              <a:t>dr</a:t>
            </a:r>
            <a:r>
              <a:rPr lang="en-US" baseline="0" dirty="0" smtClean="0"/>
              <a:t> </a:t>
            </a:r>
            <a:r>
              <a:rPr lang="en-US" baseline="0" dirty="0" err="1" smtClean="0"/>
              <a:t>dtheta</a:t>
            </a:r>
            <a:r>
              <a:rPr lang="en-US" baseline="0" dirty="0" smtClean="0"/>
              <a:t> and why the denominator was r^2+z^2 (though, I got quite a few “clarifying” questions about the setup while it was going. </a:t>
            </a:r>
            <a:endParaRPr lang="en-US" dirty="0" smtClean="0"/>
          </a:p>
          <a:p>
            <a:pPr defTabSz="966612" eaLnBrk="1" hangingPunct="1">
              <a:defRPr/>
            </a:pPr>
            <a:endParaRPr lang="en-US" dirty="0" smtClean="0"/>
          </a:p>
          <a:p>
            <a:pPr defTabSz="966612"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06938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r>
              <a:rPr lang="en-US" dirty="0" smtClean="0"/>
              <a:t>No time</a:t>
            </a:r>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81784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a:t>
            </a:r>
            <a:r>
              <a:rPr lang="en-US" dirty="0" err="1" smtClean="0"/>
              <a:t>Sp</a:t>
            </a:r>
            <a:r>
              <a:rPr lang="en-US" dirty="0" smtClean="0"/>
              <a:t> 12 SJP Lecture 20</a:t>
            </a:r>
          </a:p>
          <a:p>
            <a:endParaRPr lang="en-US" dirty="0" smtClean="0"/>
          </a:p>
          <a:p>
            <a:r>
              <a:rPr lang="en-US" dirty="0" smtClean="0"/>
              <a:t>No time</a:t>
            </a:r>
          </a:p>
          <a:p>
            <a:endParaRPr lang="en-US" dirty="0" smtClean="0"/>
          </a:p>
          <a:p>
            <a:endParaRPr lang="en-US" baseline="0" dirty="0" smtClean="0"/>
          </a:p>
          <a:p>
            <a:r>
              <a:rPr lang="en-US" b="1" baseline="0" dirty="0" smtClean="0"/>
              <a:t> Notes from </a:t>
            </a:r>
            <a:r>
              <a:rPr lang="en-US" b="1" baseline="0" dirty="0" err="1" smtClean="0"/>
              <a:t>Sp</a:t>
            </a:r>
            <a:r>
              <a:rPr lang="en-US" b="1" baseline="0" dirty="0" smtClean="0"/>
              <a:t> ‘11:  </a:t>
            </a:r>
            <a:r>
              <a:rPr lang="en-US" dirty="0" smtClean="0"/>
              <a:t>We did this as</a:t>
            </a:r>
            <a:r>
              <a:rPr lang="en-US" baseline="0" dirty="0" smtClean="0"/>
              <a:t> a blackboard/class activity. (Three groups up front, each working on one of these) It worked very well! </a:t>
            </a:r>
          </a:p>
          <a:p>
            <a:endParaRPr lang="en-US" baseline="0" dirty="0" smtClean="0"/>
          </a:p>
          <a:p>
            <a:r>
              <a:rPr lang="en-US" baseline="0" dirty="0" smtClean="0"/>
              <a:t>The one in the middle is impossible, but many students want to draw “wavy lines”. It was nice to see them correct themselves as they talked about it. Many students wanted to do it “in their heads”, I was very insistent they really DRAW the answer,  in part because that leads them to think about the density of </a:t>
            </a:r>
            <a:r>
              <a:rPr lang="en-US" baseline="0" dirty="0" err="1" smtClean="0"/>
              <a:t>equipotentials</a:t>
            </a:r>
            <a:r>
              <a:rPr lang="en-US" baseline="0" dirty="0" smtClean="0"/>
              <a:t>, not just their location. The group dealing with the third case missed this, but then corrected themselves. One group nicely pointed out (for fig 1) that they FIRST </a:t>
            </a:r>
            <a:r>
              <a:rPr lang="en-US" baseline="0" dirty="0" err="1" smtClean="0"/>
              <a:t>thoughty</a:t>
            </a:r>
            <a:r>
              <a:rPr lang="en-US" baseline="0" dirty="0" smtClean="0"/>
              <a:t> about whether this was conservative (by thinking  about loops), and only THEN trying to draw </a:t>
            </a:r>
            <a:r>
              <a:rPr lang="en-US" baseline="0" dirty="0" err="1" smtClean="0"/>
              <a:t>equipotentials</a:t>
            </a:r>
            <a:r>
              <a:rPr lang="en-US" baseline="0" dirty="0" smtClean="0"/>
              <a:t>.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C12A42-0473-4847-A7FA-3BE498034BD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400496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endParaRPr lang="en-US" dirty="0" smtClean="0"/>
          </a:p>
          <a:p>
            <a:r>
              <a:rPr lang="en-US" dirty="0" smtClean="0"/>
              <a:t>No time</a:t>
            </a:r>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52086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time!</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461061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endParaRPr lang="en-US" dirty="0" smtClean="0"/>
          </a:p>
          <a:p>
            <a:r>
              <a:rPr lang="en-US" dirty="0" smtClean="0"/>
              <a:t>No time!</a:t>
            </a:r>
          </a:p>
          <a:p>
            <a:endParaRPr lang="en-US" dirty="0" smtClean="0"/>
          </a:p>
          <a:p>
            <a:r>
              <a:rPr lang="en-US" dirty="0" err="1" smtClean="0"/>
              <a:t>Phys</a:t>
            </a:r>
            <a:r>
              <a:rPr lang="en-US" dirty="0" smtClean="0"/>
              <a:t> 2210 SJP </a:t>
            </a:r>
            <a:r>
              <a:rPr lang="en-US" dirty="0" err="1" smtClean="0"/>
              <a:t>Sp</a:t>
            </a:r>
            <a:r>
              <a:rPr lang="en-US" dirty="0" smtClean="0"/>
              <a:t> 12</a:t>
            </a:r>
          </a:p>
          <a:p>
            <a:r>
              <a:rPr lang="en-US" dirty="0" smtClean="0"/>
              <a:t>[[66]],</a:t>
            </a:r>
            <a:r>
              <a:rPr lang="en-US" baseline="0" dirty="0" smtClean="0"/>
              <a:t> 13, 19, 1, 0</a:t>
            </a:r>
            <a:endParaRPr lang="en-US" dirty="0" smtClean="0"/>
          </a:p>
          <a:p>
            <a:endParaRPr lang="en-US" dirty="0" smtClean="0"/>
          </a:p>
          <a:p>
            <a:r>
              <a:rPr lang="en-US" dirty="0" smtClean="0"/>
              <a:t>This was a “review” slide, set up to be *easier*</a:t>
            </a:r>
            <a:r>
              <a:rPr lang="en-US" baseline="0" dirty="0" smtClean="0"/>
              <a:t> than the one we had last class, since there are no minus signs this time. </a:t>
            </a:r>
            <a:endParaRPr lang="en-US" dirty="0" smtClean="0"/>
          </a:p>
          <a:p>
            <a:r>
              <a:rPr lang="en-US" baseline="0" dirty="0" err="1" smtClean="0"/>
              <a:t>Vfuel</a:t>
            </a:r>
            <a:r>
              <a:rPr lang="en-US" baseline="0" dirty="0" smtClean="0"/>
              <a:t>/</a:t>
            </a:r>
            <a:r>
              <a:rPr lang="en-US" baseline="0" dirty="0" err="1" smtClean="0"/>
              <a:t>Nasa</a:t>
            </a:r>
            <a:r>
              <a:rPr lang="en-US" baseline="0" dirty="0" smtClean="0"/>
              <a:t> = </a:t>
            </a:r>
            <a:r>
              <a:rPr lang="en-US" baseline="0" dirty="0" err="1" smtClean="0"/>
              <a:t>vfuel</a:t>
            </a:r>
            <a:r>
              <a:rPr lang="en-US" baseline="0" dirty="0" smtClean="0"/>
              <a:t>/rocket + </a:t>
            </a:r>
            <a:r>
              <a:rPr lang="en-US" baseline="0" dirty="0" err="1" smtClean="0"/>
              <a:t>vrocket</a:t>
            </a:r>
            <a:r>
              <a:rPr lang="en-US" baseline="0" dirty="0" smtClean="0"/>
              <a:t>/</a:t>
            </a:r>
            <a:r>
              <a:rPr lang="en-US" baseline="0" dirty="0" err="1" smtClean="0"/>
              <a:t>Nasa</a:t>
            </a:r>
            <a:r>
              <a:rPr lang="en-US" baseline="0" dirty="0" smtClean="0"/>
              <a:t>, answer A. </a:t>
            </a:r>
          </a:p>
          <a:p>
            <a:r>
              <a:rPr lang="en-US" baseline="0" dirty="0" smtClean="0"/>
              <a:t>See notes/comments on earlier slide sequence.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562447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a:t>
            </a:r>
            <a:r>
              <a:rPr lang="en-US" dirty="0" err="1" smtClean="0"/>
              <a:t>Sp</a:t>
            </a:r>
            <a:r>
              <a:rPr lang="en-US" dirty="0" smtClean="0"/>
              <a:t> 12 SJP Lecture 20</a:t>
            </a:r>
          </a:p>
          <a:p>
            <a:r>
              <a:rPr lang="en-US" dirty="0" smtClean="0"/>
              <a:t>NO TIME</a:t>
            </a:r>
          </a:p>
          <a:p>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prstClr val="black"/>
                </a:solidFill>
              </a:rPr>
              <a:pPr>
                <a:defRPr/>
              </a:pPr>
              <a:t>37</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endParaRPr lang="en-US" dirty="0" smtClean="0"/>
          </a:p>
          <a:p>
            <a:r>
              <a:rPr lang="en-US" dirty="0" smtClean="0"/>
              <a:t>NO TIME</a:t>
            </a:r>
          </a:p>
          <a:p>
            <a:endParaRPr lang="en-US" dirty="0" smtClean="0"/>
          </a:p>
          <a:p>
            <a:r>
              <a:rPr lang="en-US" dirty="0" smtClean="0"/>
              <a:t>Inspired</a:t>
            </a:r>
            <a:r>
              <a:rPr lang="en-US" baseline="0" dirty="0" smtClean="0"/>
              <a:t> </a:t>
            </a:r>
            <a:r>
              <a:rPr lang="en-US" baseline="0" dirty="0"/>
              <a:t>by UW Tutorial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prstClr val="black"/>
                </a:solidFill>
              </a:rPr>
              <a:pPr>
                <a:defRPr/>
              </a:pPr>
              <a:t>38</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hangingPunct="1">
              <a:defRPr/>
            </a:pPr>
            <a:r>
              <a:rPr lang="en-US" dirty="0" err="1" smtClean="0"/>
              <a:t>Phys</a:t>
            </a:r>
            <a:r>
              <a:rPr lang="en-US" dirty="0" smtClean="0"/>
              <a:t> 2210 </a:t>
            </a:r>
            <a:r>
              <a:rPr lang="en-US" dirty="0" err="1" smtClean="0"/>
              <a:t>Sp</a:t>
            </a:r>
            <a:r>
              <a:rPr lang="en-US" dirty="0" smtClean="0"/>
              <a:t> 12 SJP Lecture 20</a:t>
            </a:r>
          </a:p>
          <a:p>
            <a:endParaRPr lang="en-US" dirty="0" smtClean="0"/>
          </a:p>
          <a:p>
            <a:r>
              <a:rPr lang="en-US" dirty="0" smtClean="0"/>
              <a:t>No time</a:t>
            </a:r>
          </a:p>
          <a:p>
            <a:endParaRPr lang="en-US" dirty="0" smtClean="0"/>
          </a:p>
          <a:p>
            <a:r>
              <a:rPr lang="en-US" dirty="0" smtClean="0"/>
              <a:t>Inspired</a:t>
            </a:r>
            <a:r>
              <a:rPr lang="en-US" baseline="0" dirty="0" smtClean="0"/>
              <a:t> </a:t>
            </a:r>
            <a:r>
              <a:rPr lang="en-US" baseline="0" dirty="0"/>
              <a:t>by UW Tutorial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prstClr val="black"/>
                </a:solidFill>
              </a:rPr>
              <a:pPr>
                <a:defRPr/>
              </a:pPr>
              <a:t>39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time</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prstClr val="black"/>
                </a:solidFill>
              </a:rPr>
              <a:pPr>
                <a:defRPr/>
              </a:pPr>
              <a:t>40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baseline="0" dirty="0" smtClean="0"/>
              <a:t> 2210 Sp12 SJP </a:t>
            </a:r>
            <a:r>
              <a:rPr lang="en-US" baseline="0" dirty="0" err="1" smtClean="0"/>
              <a:t>Lect</a:t>
            </a:r>
            <a:r>
              <a:rPr lang="en-US" baseline="0" dirty="0" smtClean="0"/>
              <a:t> 10</a:t>
            </a:r>
          </a:p>
          <a:p>
            <a:endParaRPr lang="en-US" dirty="0" smtClean="0"/>
          </a:p>
          <a:p>
            <a:r>
              <a:rPr lang="en-US" dirty="0" smtClean="0"/>
              <a:t>10, 7</a:t>
            </a:r>
            <a:r>
              <a:rPr lang="en-US" baseline="0" dirty="0" smtClean="0"/>
              <a:t> [[81]], 1, 0</a:t>
            </a:r>
          </a:p>
          <a:p>
            <a:r>
              <a:rPr lang="en-US" baseline="0" dirty="0" smtClean="0"/>
              <a:t>We discussed *why* it’s linear, and homogeneous, this seems fine. I asked them “is it separable” and they all shouted “yes”! But I’m not so sure (indeed, I think not)  – this is a second order ODE, and I don’t know how I would “separate” it!!? ( I don’t ASK if it’s separable when it’s not first order)</a:t>
            </a:r>
          </a:p>
          <a:p>
            <a:endParaRPr lang="en-US" baseline="0" dirty="0" smtClean="0"/>
          </a:p>
          <a:p>
            <a:endParaRPr lang="en-US" dirty="0" smtClean="0"/>
          </a:p>
          <a:p>
            <a:r>
              <a:rPr lang="en-US" dirty="0" smtClean="0"/>
              <a:t>C</a:t>
            </a:r>
            <a:r>
              <a:rPr lang="en-US" dirty="0"/>
              <a:t>) I claim linear</a:t>
            </a:r>
            <a:r>
              <a:rPr lang="en-US" baseline="0" dirty="0"/>
              <a:t> (it’s y that matters, not x), and homogenous</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time</a:t>
            </a:r>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899208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Quick</a:t>
            </a:r>
            <a:r>
              <a:rPr lang="en-US" baseline="0" dirty="0" smtClean="0"/>
              <a:t> exam review</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defTabSz="914319"/>
            <a:r>
              <a:rPr lang="en-US" dirty="0" smtClean="0"/>
              <a:t>2, 0, 8, 2, [[88]]</a:t>
            </a:r>
          </a:p>
          <a:p>
            <a:pPr defTabSz="914319"/>
            <a:endParaRPr lang="en-US" dirty="0" smtClean="0"/>
          </a:p>
          <a:p>
            <a:pPr defTabSz="914319"/>
            <a:r>
              <a:rPr lang="en-US" dirty="0" smtClean="0"/>
              <a:t>Quick discussion, no problems</a:t>
            </a:r>
            <a:r>
              <a:rPr lang="en-US" baseline="0" dirty="0" smtClean="0"/>
              <a:t> apparent here. </a:t>
            </a:r>
          </a:p>
          <a:p>
            <a:pPr defTabSz="914319"/>
            <a:endParaRPr lang="en-US" baseline="0" dirty="0" smtClean="0"/>
          </a:p>
          <a:p>
            <a:pPr defTabSz="914319"/>
            <a:endParaRPr lang="en-US" dirty="0" smtClean="0"/>
          </a:p>
          <a:p>
            <a:r>
              <a:rPr lang="en-US" dirty="0" smtClean="0"/>
              <a:t>Notes from </a:t>
            </a:r>
            <a:r>
              <a:rPr lang="en-US" dirty="0" err="1" smtClean="0"/>
              <a:t>Sp</a:t>
            </a:r>
            <a:r>
              <a:rPr lang="en-US" dirty="0" smtClean="0"/>
              <a:t> 11’:  7,0,7,5,</a:t>
            </a:r>
            <a:r>
              <a:rPr lang="en-US" baseline="0" dirty="0" smtClean="0"/>
              <a:t> [80]  (Asked at end of class, after tutorial) </a:t>
            </a:r>
          </a:p>
          <a:p>
            <a:endParaRPr lang="en-US" dirty="0" smtClean="0"/>
          </a:p>
          <a:p>
            <a:r>
              <a:rPr lang="en-US" dirty="0" smtClean="0"/>
              <a:t>We did the intermediate</a:t>
            </a:r>
            <a:r>
              <a:rPr lang="en-US" baseline="0" dirty="0" smtClean="0"/>
              <a:t> mechanics tutorial on phase space for damped oscillators, and I left this up on the board for them to click on only after they were done (so I knew when they finished). We spent about 30 minutes on that Tutorial. Many students knew the answer to this one right away, even before the Tutorial. We ended class with it. I asked them what was wrong with A and B (doesn’t start at rest), then a student volunteered that C had the same issues as previous question: x is decreasing while v is positive?? I added that D has v=0 while x is decreasing, also inconsistent.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2700618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Answer: B, only gravity, of these three. </a:t>
            </a:r>
            <a:r>
              <a:rPr lang="en-US" baseline="0" dirty="0"/>
              <a:t> “Non-uniform” doesn’t matter, gravity is still conservative. </a:t>
            </a:r>
          </a:p>
          <a:p>
            <a:r>
              <a:rPr lang="en-US" baseline="0" dirty="0"/>
              <a:t>Friction in I is velocity independent (like, </a:t>
            </a:r>
            <a:r>
              <a:rPr lang="en-US" baseline="0" dirty="0" err="1"/>
              <a:t>e.g</a:t>
            </a:r>
            <a:r>
              <a:rPr lang="en-US" baseline="0" dirty="0"/>
              <a:t>, sliding friction) but it IS still manifestly path dependent. </a:t>
            </a:r>
          </a:p>
          <a:p>
            <a:r>
              <a:rPr lang="en-US" baseline="0" dirty="0"/>
              <a:t>III shouldn’t give them any troubles at all. It might be more interesting/</a:t>
            </a:r>
            <a:r>
              <a:rPr lang="en-US" baseline="0" dirty="0" err="1"/>
              <a:t>challing</a:t>
            </a:r>
            <a:r>
              <a:rPr lang="en-US" baseline="0" dirty="0"/>
              <a:t> to make III be “the Normal force “  (which is not dissipative, it does not work, but is still not conservative, because it is not a function of position alone)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44</a:t>
            </a:fld>
            <a:endParaRPr 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Quick</a:t>
            </a:r>
            <a:r>
              <a:rPr lang="en-US" baseline="0" dirty="0" smtClean="0"/>
              <a:t> exam review</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0, [[67]], 2, 4, 27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Earlier</a:t>
            </a:r>
            <a:r>
              <a:rPr lang="en-US" baseline="0" dirty="0" smtClean="0"/>
              <a:t> in term:  Responses </a:t>
            </a:r>
            <a:r>
              <a:rPr lang="en-US" baseline="0" dirty="0"/>
              <a:t>were 6, [66], 2, 2, 23. </a:t>
            </a:r>
          </a:p>
          <a:p>
            <a:r>
              <a:rPr lang="en-US" baseline="0" dirty="0"/>
              <a:t>Then I showed next slide, and voted again. </a:t>
            </a:r>
            <a:endParaRPr lang="en-US" dirty="0"/>
          </a:p>
          <a:p>
            <a:r>
              <a:rPr lang="en-US" dirty="0"/>
              <a:t>Answer: It’s B, because (see next slide) the</a:t>
            </a:r>
            <a:r>
              <a:rPr lang="en-US" baseline="0" dirty="0"/>
              <a:t> inside/outside edge is r </a:t>
            </a:r>
            <a:r>
              <a:rPr lang="en-US" baseline="0" dirty="0" err="1"/>
              <a:t>dphi</a:t>
            </a:r>
            <a:r>
              <a:rPr lang="en-US" baseline="0" dirty="0"/>
              <a:t>.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S. Pollock</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45</a:t>
            </a:fld>
            <a:endParaRPr 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Quick</a:t>
            </a:r>
            <a:r>
              <a:rPr lang="en-US" baseline="0" dirty="0" smtClean="0"/>
              <a:t> exam review</a:t>
            </a:r>
            <a:endParaRPr lang="en-US" dirty="0" smtClean="0"/>
          </a:p>
          <a:p>
            <a:r>
              <a:rPr lang="en-US" dirty="0" smtClean="0"/>
              <a:t>Did not revote, this is the “explanation</a:t>
            </a:r>
            <a:r>
              <a:rPr lang="en-US" baseline="0" dirty="0" smtClean="0"/>
              <a:t> slide” </a:t>
            </a:r>
            <a:endParaRPr lang="en-US" dirty="0" smtClean="0"/>
          </a:p>
          <a:p>
            <a:endParaRPr lang="en-US" dirty="0" smtClean="0"/>
          </a:p>
          <a:p>
            <a:r>
              <a:rPr lang="en-US" dirty="0" smtClean="0"/>
              <a:t>0 </a:t>
            </a:r>
            <a:r>
              <a:rPr lang="en-US" dirty="0"/>
              <a:t>[96]</a:t>
            </a:r>
            <a:r>
              <a:rPr lang="en-US" baseline="0" dirty="0"/>
              <a:t> 2 0 2</a:t>
            </a:r>
          </a:p>
          <a:p>
            <a:r>
              <a:rPr lang="en-US" baseline="0" dirty="0"/>
              <a:t>The picture of course gives it away. Talked about UNITS, and also tried to motivate the one interesting side in this figure, rho </a:t>
            </a:r>
            <a:r>
              <a:rPr lang="en-US" baseline="0" dirty="0" err="1"/>
              <a:t>dphi</a:t>
            </a:r>
            <a:r>
              <a:rPr lang="en-US" baseline="0" dirty="0"/>
              <a:t>. The point is that one need not memorize such formulas, but “think them through” when you need them. </a:t>
            </a:r>
          </a:p>
          <a:p>
            <a:endParaRPr lang="en-US" baseline="0" dirty="0"/>
          </a:p>
          <a:p>
            <a:r>
              <a:rPr lang="en-US" baseline="0" dirty="0"/>
              <a:t>S.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46</a:t>
            </a:fld>
            <a:endParaRPr 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Quick</a:t>
            </a:r>
            <a:r>
              <a:rPr lang="en-US" baseline="0" dirty="0" smtClean="0"/>
              <a:t> exam review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15, 6, 15, [[46]], 17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Good review question, there’s something tempting in all the answers, it was good to have them call out what’s wrong with each (no i’s in exponential in A and C, A has too many undetermined </a:t>
            </a:r>
            <a:r>
              <a:rPr lang="en-US" baseline="0" dirty="0" err="1" smtClean="0"/>
              <a:t>coeffs</a:t>
            </a:r>
            <a:r>
              <a:rPr lang="en-US" baseline="0" dirty="0" smtClean="0"/>
              <a:t>. Ask them what WOULD you need to change to get A or C to be more correct, they call out change 4 to -4, which is correct for exponentials, but does change that 1/5 constant. One student didn’t notice the delta and thought we were missing the sin’s. One student thought that the answer HAD to be written in terms of </a:t>
            </a:r>
            <a:r>
              <a:rPr lang="en-US" baseline="0" dirty="0" err="1" smtClean="0"/>
              <a:t>exp</a:t>
            </a:r>
            <a:r>
              <a:rPr lang="en-US" baseline="0" dirty="0" smtClean="0"/>
              <a:t>[+/- 2 I 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4FC5D50-2378-E24F-89D5-1D7FE2075656}" type="slidenum">
              <a:rPr lang="en-US" smtClean="0">
                <a:solidFill>
                  <a:srgbClr val="000000"/>
                </a:solidFill>
              </a:rPr>
              <a:pPr/>
              <a:t>47</a:t>
            </a:fld>
            <a:endParaRPr lang="en-US">
              <a:solidFill>
                <a:srgbClr val="000000"/>
              </a:solidFill>
            </a:endParaRPr>
          </a:p>
        </p:txBody>
      </p:sp>
    </p:spTree>
    <p:extLst>
      <p:ext uri="{BB962C8B-B14F-4D97-AF65-F5344CB8AC3E}">
        <p14:creationId xmlns:p14="http://schemas.microsoft.com/office/powerpoint/2010/main" val="2478876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Quick</a:t>
            </a:r>
            <a:r>
              <a:rPr lang="en-US" baseline="0" dirty="0" smtClean="0"/>
              <a:t> exam review</a:t>
            </a:r>
            <a:endParaRPr lang="en-US" dirty="0" smtClean="0"/>
          </a:p>
          <a:p>
            <a:pPr defTabSz="966612" eaLnBrk="1" hangingPunct="1">
              <a:defRPr/>
            </a:pPr>
            <a:r>
              <a:rPr lang="en-US" dirty="0" smtClean="0"/>
              <a:t>2, [[62]], 0, 21, 14</a:t>
            </a:r>
          </a:p>
          <a:p>
            <a:pPr defTabSz="966612" eaLnBrk="1" hangingPunct="1">
              <a:defRPr/>
            </a:pPr>
            <a:endParaRPr lang="en-US" dirty="0" smtClean="0"/>
          </a:p>
          <a:p>
            <a:pPr defTabSz="966612" eaLnBrk="1" hangingPunct="1">
              <a:defRPr/>
            </a:pPr>
            <a:r>
              <a:rPr lang="en-US" dirty="0" smtClean="0"/>
              <a:t>Ran out of time – </a:t>
            </a:r>
          </a:p>
          <a:p>
            <a:pPr defTabSz="966612" eaLnBrk="1" hangingPunct="1">
              <a:defRPr/>
            </a:pPr>
            <a:endParaRPr lang="en-US" dirty="0" smtClean="0"/>
          </a:p>
          <a:p>
            <a:pPr defTabSz="966612" eaLnBrk="1" hangingPunct="1">
              <a:defRPr/>
            </a:pPr>
            <a:endParaRPr lang="en-US" dirty="0" smtClean="0"/>
          </a:p>
          <a:p>
            <a:pPr defTabSz="966612" eaLnBrk="1" hangingPunct="1">
              <a:defRPr/>
            </a:pPr>
            <a:r>
              <a:rPr lang="en-US" dirty="0" smtClean="0"/>
              <a:t>Didn’t have time to vote in ‘12, we just discussed it. </a:t>
            </a:r>
          </a:p>
          <a:p>
            <a:r>
              <a:rPr lang="en-US" dirty="0" smtClean="0"/>
              <a:t>2</a:t>
            </a:r>
            <a:r>
              <a:rPr lang="en-US" dirty="0"/>
              <a:t>, [64], 0, 1, 23</a:t>
            </a:r>
          </a:p>
          <a:p>
            <a:r>
              <a:rPr lang="en-US" dirty="0"/>
              <a:t>Back to the earlier question, but this time the one they read about in the book. We didn’t hear from the 23% who voted E, so I don’t know what they were thinking, next round I would really push harder to find</a:t>
            </a:r>
            <a:r>
              <a:rPr lang="en-US" baseline="0" dirty="0"/>
              <a:t> out what the issue is. </a:t>
            </a:r>
            <a:endParaRPr lang="en-US" dirty="0"/>
          </a:p>
        </p:txBody>
      </p:sp>
      <p:sp>
        <p:nvSpPr>
          <p:cNvPr id="4" name="Slide Number Placeholder 3"/>
          <p:cNvSpPr>
            <a:spLocks noGrp="1"/>
          </p:cNvSpPr>
          <p:nvPr>
            <p:ph type="sldNum" sz="quarter" idx="10"/>
          </p:nvPr>
        </p:nvSpPr>
        <p:spPr/>
        <p:txBody>
          <a:bodyPr/>
          <a:lstStyle/>
          <a:p>
            <a:pPr>
              <a:defRPr/>
            </a:pPr>
            <a:fld id="{EE9E577D-05CF-4C75-BA57-46CDA69CCE27}" type="slidenum">
              <a:rPr lang="en-US">
                <a:solidFill>
                  <a:srgbClr val="000000"/>
                </a:solidFill>
              </a:rPr>
              <a:pPr>
                <a:defRPr/>
              </a:pPr>
              <a:t>48</a:t>
            </a:fld>
            <a:endParaRPr 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time.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0</a:t>
            </a:r>
            <a:r>
              <a:rPr lang="en-US" dirty="0"/>
              <a:t>, [79],</a:t>
            </a:r>
            <a:r>
              <a:rPr lang="en-US" baseline="0" dirty="0"/>
              <a:t> 2, 5, 14</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Used this as the “are you done with the Tutorial” question. (Tutorial</a:t>
            </a:r>
            <a:r>
              <a:rPr lang="en-US" baseline="0" dirty="0"/>
              <a:t> took ~25 minutes, most but not all finished) </a:t>
            </a:r>
          </a:p>
          <a:p>
            <a:r>
              <a:rPr lang="en-US" baseline="0" dirty="0"/>
              <a:t>I didn’t get a chance to find out why 14% voted 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49</a:t>
            </a:fld>
            <a:endParaRPr 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time.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[[56]], 4, 2, 18, 20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a:t>
            </a:r>
            <a:r>
              <a:rPr lang="en-US" dirty="0"/>
              <a:t>65</a:t>
            </a:r>
            <a:r>
              <a:rPr lang="en-US" dirty="0" smtClean="0"/>
              <a:t>],</a:t>
            </a:r>
            <a:r>
              <a:rPr lang="en-US" dirty="0"/>
              <a:t>0,3,3,30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Start</a:t>
            </a:r>
            <a:r>
              <a:rPr lang="en-US" baseline="0" dirty="0"/>
              <a:t> of class question. Many voted E because they thought A and D were both ok. </a:t>
            </a:r>
            <a:r>
              <a:rPr lang="en-US" baseline="0" dirty="0" smtClean="0"/>
              <a:t> I worked it out in detail, to try to convince them that A is correct, and C/D are NOT, they don’t solve the ODE. (The fact that C is not fully general makes it doubly wrong). Signs matter, exponentials are quite different functions than sin/</a:t>
            </a:r>
            <a:r>
              <a:rPr lang="en-US" baseline="0" dirty="0" err="1" smtClean="0"/>
              <a:t>cos’s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50</a:t>
            </a:fld>
            <a:endParaRPr 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time.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51</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Didn’t bother…</a:t>
            </a:r>
          </a:p>
          <a:p>
            <a:endParaRPr lang="en-US" dirty="0" smtClean="0"/>
          </a:p>
          <a:p>
            <a:r>
              <a:rPr lang="en-US" dirty="0" smtClean="0"/>
              <a:t>Same </a:t>
            </a:r>
            <a:r>
              <a:rPr lang="en-US" dirty="0"/>
              <a:t>as last. I </a:t>
            </a:r>
            <a:r>
              <a:rPr lang="en-US" dirty="0" err="1"/>
              <a:t>cleaim</a:t>
            </a:r>
            <a:r>
              <a:rPr lang="en-US" dirty="0"/>
              <a:t> linear</a:t>
            </a:r>
            <a:r>
              <a:rPr lang="en-US" baseline="0" dirty="0"/>
              <a:t> (it’s y that matters, not x), and non homogenous due to the +1.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time.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52</a:t>
            </a:fld>
            <a:endParaRPr 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‘12</a:t>
            </a:r>
            <a:r>
              <a:rPr lang="en-US" dirty="0" smtClean="0"/>
              <a:t> Lecture #30.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No time. </a:t>
            </a:r>
          </a:p>
          <a:p>
            <a:endParaRPr lang="en-US" dirty="0"/>
          </a:p>
          <a:p>
            <a:r>
              <a:rPr lang="en-US" dirty="0" smtClean="0"/>
              <a:t>From </a:t>
            </a:r>
            <a:r>
              <a:rPr lang="en-US" dirty="0" err="1" smtClean="0"/>
              <a:t>Sp</a:t>
            </a:r>
            <a:r>
              <a:rPr lang="en-US" dirty="0" smtClean="0"/>
              <a:t> 11:</a:t>
            </a:r>
            <a:r>
              <a:rPr lang="en-US" baseline="0" dirty="0" smtClean="0"/>
              <a:t>  </a:t>
            </a:r>
            <a:r>
              <a:rPr lang="en-US" dirty="0" smtClean="0"/>
              <a:t>4 </a:t>
            </a:r>
            <a:r>
              <a:rPr lang="en-US" dirty="0"/>
              <a:t>[85] 10  0</a:t>
            </a:r>
          </a:p>
          <a:p>
            <a:endParaRPr lang="en-US" dirty="0"/>
          </a:p>
          <a:p>
            <a:r>
              <a:rPr lang="en-US" dirty="0"/>
              <a:t>There was not much discussion, but we talked about how degrees are “out” because they have units, radians are </a:t>
            </a:r>
            <a:r>
              <a:rPr lang="en-US" dirty="0" err="1"/>
              <a:t>unitless</a:t>
            </a:r>
            <a:r>
              <a:rPr lang="en-US" dirty="0"/>
              <a:t> and therefore the power series only has meaning</a:t>
            </a:r>
            <a:r>
              <a:rPr lang="en-US" baseline="0" dirty="0"/>
              <a:t> if theta is in </a:t>
            </a:r>
            <a:r>
              <a:rPr lang="en-US" baseline="0" dirty="0" err="1"/>
              <a:t>rads</a:t>
            </a:r>
            <a:r>
              <a:rPr lang="en-US" baseline="0" dirty="0"/>
              <a:t>. (Pointed out that the series has to give a different result if you plug in the number 90, or the number Pi/2, on the right!) </a:t>
            </a:r>
            <a:endParaRPr lang="en-US" dirty="0"/>
          </a:p>
          <a:p>
            <a:endParaRPr lang="en-US"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Idea from: M. </a:t>
            </a:r>
            <a:r>
              <a:rPr lang="en-US" baseline="0" dirty="0" err="1"/>
              <a:t>Dubson</a:t>
            </a:r>
            <a:r>
              <a:rPr lang="en-US" baseline="0" dirty="0"/>
              <a:t>, M. Betterton, A. Marino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53</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baseline="0" dirty="0" smtClean="0"/>
              <a:t> 2210 Sp12 SJP </a:t>
            </a:r>
            <a:r>
              <a:rPr lang="en-US" baseline="0" dirty="0" err="1" smtClean="0"/>
              <a:t>Lect</a:t>
            </a:r>
            <a:r>
              <a:rPr lang="en-US" baseline="0" dirty="0" smtClean="0"/>
              <a:t> 10</a:t>
            </a:r>
          </a:p>
          <a:p>
            <a:r>
              <a:rPr lang="en-US" baseline="0" dirty="0" smtClean="0"/>
              <a:t>91, 0, 7, 1, 0</a:t>
            </a:r>
          </a:p>
          <a:p>
            <a:r>
              <a:rPr lang="en-US" dirty="0" smtClean="0"/>
              <a:t>Gravity is down, so –g</a:t>
            </a:r>
          </a:p>
          <a:p>
            <a:r>
              <a:rPr lang="en-US" dirty="0" smtClean="0"/>
              <a:t>Drag is up (because it’s “falling”), so +kv^2. </a:t>
            </a:r>
          </a:p>
          <a:p>
            <a:endParaRPr lang="en-US" dirty="0" smtClean="0"/>
          </a:p>
          <a:p>
            <a:r>
              <a:rPr lang="en-US" dirty="0" smtClean="0"/>
              <a:t>Animated slide so they had to work on it first. </a:t>
            </a:r>
          </a:p>
          <a:p>
            <a:endParaRPr lang="en-US" dirty="0" smtClean="0"/>
          </a:p>
          <a:p>
            <a:r>
              <a:rPr lang="en-US" dirty="0" smtClean="0"/>
              <a:t>We discussed what would change if it was linear drag (then, it’s –</a:t>
            </a:r>
            <a:r>
              <a:rPr lang="en-US" dirty="0" err="1" smtClean="0"/>
              <a:t>kv</a:t>
            </a:r>
            <a:r>
              <a:rPr lang="en-US" dirty="0" smtClean="0"/>
              <a:t>.)</a:t>
            </a:r>
            <a:r>
              <a:rPr lang="en-US" baseline="0" dirty="0" smtClean="0"/>
              <a:t> Also discussed how I would rewrite that linear case in terms of SPEED </a:t>
            </a:r>
          </a:p>
          <a:p>
            <a:r>
              <a:rPr lang="en-US" baseline="0" dirty="0" smtClean="0"/>
              <a:t>Then it would be +</a:t>
            </a:r>
            <a:r>
              <a:rPr lang="en-US" baseline="0" dirty="0" err="1" smtClean="0"/>
              <a:t>k|v</a:t>
            </a:r>
            <a:r>
              <a:rPr lang="en-US" baseline="0" dirty="0" smtClean="0"/>
              <a:t>|… if it’s moving down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endParaRPr lang="en-US" dirty="0" smtClean="0"/>
          </a:p>
          <a:p>
            <a:r>
              <a:rPr lang="en-US" dirty="0" smtClean="0"/>
              <a:t>Outcomes</a:t>
            </a:r>
            <a:r>
              <a:rPr lang="en-US" baseline="0" dirty="0" smtClean="0"/>
              <a:t> </a:t>
            </a:r>
            <a:r>
              <a:rPr lang="en-US" dirty="0"/>
              <a:t>Sp11: [24]</a:t>
            </a:r>
            <a:r>
              <a:rPr lang="en-US" baseline="0" dirty="0"/>
              <a:t>  62  </a:t>
            </a:r>
            <a:r>
              <a:rPr lang="en-US" baseline="0" dirty="0" smtClean="0"/>
              <a:t>15</a:t>
            </a:r>
          </a:p>
          <a:p>
            <a:r>
              <a:rPr lang="en-US" baseline="0" dirty="0" smtClean="0"/>
              <a:t>Sp12: 20, 55 22 4 </a:t>
            </a:r>
          </a:p>
          <a:p>
            <a:endParaRPr lang="en-US" baseline="0" dirty="0"/>
          </a:p>
          <a:p>
            <a:r>
              <a:rPr lang="en-US" baseline="0" dirty="0"/>
              <a:t>Nice! Physics is not a democracy. This one could have had a much longer </a:t>
            </a:r>
            <a:r>
              <a:rPr lang="en-US" baseline="0" dirty="0" err="1"/>
              <a:t>followup</a:t>
            </a:r>
            <a:r>
              <a:rPr lang="en-US" baseline="0" dirty="0"/>
              <a:t> discussion, but we ran out of time. </a:t>
            </a:r>
            <a:r>
              <a:rPr lang="en-US" baseline="0" dirty="0" smtClean="0"/>
              <a:t>(No time at all in Sp12!~)</a:t>
            </a:r>
          </a:p>
          <a:p>
            <a:r>
              <a:rPr lang="en-US" baseline="0" dirty="0" smtClean="0"/>
              <a:t>Too </a:t>
            </a:r>
            <a:r>
              <a:rPr lang="en-US" baseline="0" dirty="0"/>
              <a:t>bad. I brought in a bike (!) and did the demo, I think that’s a great touch. </a:t>
            </a:r>
          </a:p>
          <a:p>
            <a:r>
              <a:rPr lang="en-US" baseline="0" dirty="0"/>
              <a:t>Some questions about “how hard are you pushing”, “is friction negligible”, etc. I had half a dozen students come up after class to discuss this further, and try it out </a:t>
            </a:r>
            <a:r>
              <a:rPr lang="en-US" baseline="0" dirty="0" err="1"/>
              <a:t>themsleves</a:t>
            </a:r>
            <a:r>
              <a:rPr lang="en-US" baseline="0" dirty="0"/>
              <a:t>. </a:t>
            </a:r>
            <a:endParaRPr lang="en-US" dirty="0"/>
          </a:p>
          <a:p>
            <a:endParaRPr lang="en-US" dirty="0"/>
          </a:p>
          <a:p>
            <a:r>
              <a:rPr lang="en-US" dirty="0"/>
              <a:t>I think one needs</a:t>
            </a:r>
            <a:r>
              <a:rPr lang="en-US" baseline="0" dirty="0"/>
              <a:t> to be careful with this question, especially when used in lecture #1. It looks simple, but turns out to be quite difficult. Students will argue, and many will be convinced that your force “turns the wheel CW” (and thus, moves the bike backwards). This is wrong, see below.</a:t>
            </a:r>
          </a:p>
          <a:p>
            <a:r>
              <a:rPr lang="en-US" baseline="0" dirty="0"/>
              <a:t> I have seen students feeling uncomfortable about looking stupid or not being able to do freshman physics, and getting </a:t>
            </a:r>
            <a:r>
              <a:rPr lang="en-US" baseline="0" dirty="0" err="1"/>
              <a:t>worred</a:t>
            </a:r>
            <a:r>
              <a:rPr lang="en-US" baseline="0" dirty="0"/>
              <a:t> about their ability in this course right off the </a:t>
            </a:r>
            <a:r>
              <a:rPr lang="en-US" baseline="0" dirty="0" smtClean="0"/>
              <a:t>bat. </a:t>
            </a:r>
            <a:r>
              <a:rPr lang="en-US" baseline="0" dirty="0"/>
              <a:t>So, it should be framed properly as a puzzler –( perhaps an argument for why clicker questions ARE useful even in advanced mechanics! ) I have seen physicists blow this question, at least if they answer too quickly.  </a:t>
            </a:r>
          </a:p>
          <a:p>
            <a:endParaRPr lang="en-US" dirty="0"/>
          </a:p>
          <a:p>
            <a:r>
              <a:rPr lang="en-US" dirty="0"/>
              <a:t>It moves left (forward). </a:t>
            </a:r>
          </a:p>
          <a:p>
            <a:r>
              <a:rPr lang="en-US" dirty="0"/>
              <a:t>Argument #1: Consider torques about the bottom of the front wheel.</a:t>
            </a:r>
            <a:r>
              <a:rPr lang="en-US" baseline="0" dirty="0"/>
              <a:t> (I like that point because it’s “stationary”, at least for instant, assuming of course the rubber tire is not “skidding”) Then the friction force is irrelevant, the external force makes a CCW torque, and that implies the wheel and/or bike moves to the left (forward)  This is all you need, and you needn’t consider friction. </a:t>
            </a:r>
          </a:p>
          <a:p>
            <a:r>
              <a:rPr lang="en-US" baseline="0" dirty="0"/>
              <a:t>Argument #2: Suppose for a moment you think the answer is “no motion”. Newton II would REQUIRE that the frictional force on the tire(s) be equal and opposite F(external). But that’s a problem, because then the TORQUE around the hub, caused by the friction, would EXCEED the torque around the hub caused by the external force (due to the larger moment arm), and that would imply the wheel starts to rotate CCW around the hub, contradicting your assumption of no motion. </a:t>
            </a:r>
          </a:p>
          <a:p>
            <a:r>
              <a:rPr lang="en-US" baseline="0" dirty="0"/>
              <a:t>If you assume the “to the right” answer, it’s the same but even worse. Now the friction must EXCEED the external force (to generate a net rightwards force on the bike as a whole), making the friction torque larger still, meaning even more so that the wheel rotates CCW (contradicting the assumption of rightwards motion). </a:t>
            </a:r>
          </a:p>
          <a:p>
            <a:r>
              <a:rPr lang="en-US" baseline="0" dirty="0"/>
              <a:t>Just try it, it works beautifully. The closer to the hub you push, the stronger/easier is the effect to see. In the limit that you push RIGHT at the very bottom of the spoke, it fails: if you push gently the bike sits there, and if you push hard it skids (to the left) </a:t>
            </a:r>
          </a:p>
          <a:p>
            <a:endParaRPr lang="en-US" baseline="0" dirty="0"/>
          </a:p>
          <a:p>
            <a:r>
              <a:rPr lang="en-US" baseline="0" dirty="0"/>
              <a:t>Result was 65% B!  (And, 24% A, 12% C)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a:t>
            </a:r>
            <a:r>
              <a:rPr lang="en-US" smtClean="0">
                <a:latin typeface="Arial" charset="0"/>
                <a:ea typeface="Arial" charset="0"/>
                <a:cs typeface="Arial" charset="0"/>
              </a:rPr>
              <a:t>12  SJP</a:t>
            </a:r>
            <a:r>
              <a:rPr lang="en-US" baseline="0" smtClean="0">
                <a:latin typeface="Arial" charset="0"/>
                <a:ea typeface="Arial" charset="0"/>
                <a:cs typeface="Arial" charset="0"/>
              </a:rPr>
              <a:t>  </a:t>
            </a:r>
            <a:r>
              <a:rPr lang="en-US" smtClean="0"/>
              <a:t>Didn’t </a:t>
            </a:r>
            <a:r>
              <a:rPr lang="en-US" dirty="0" smtClean="0"/>
              <a:t>get this.</a:t>
            </a:r>
          </a:p>
          <a:p>
            <a:endParaRPr lang="en-US" dirty="0" smtClean="0"/>
          </a:p>
          <a:p>
            <a:r>
              <a:rPr lang="en-US" dirty="0" smtClean="0"/>
              <a:t>Answer </a:t>
            </a:r>
            <a:r>
              <a:rPr lang="en-US" dirty="0"/>
              <a:t>is *very</a:t>
            </a:r>
            <a:r>
              <a:rPr lang="en-US" baseline="0" dirty="0"/>
              <a:t>* surprising for many students (the bike goes backwards) Try it! </a:t>
            </a:r>
          </a:p>
          <a:p>
            <a:r>
              <a:rPr lang="en-US" baseline="0" dirty="0"/>
              <a:t>I put this question up for them to think about, but didn’t vote, and most left without engaging with it. A couple students came up after class and debated it for a long time.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For</a:t>
            </a:r>
            <a:r>
              <a:rPr lang="en-US" baseline="0"/>
              <a:t> c0=0.5,  and an area of about (1/2 m)*(1 m), and rho = 1.3, c is about 0.2 N/(m/s)^2. = 0.2 kg/m</a:t>
            </a:r>
          </a:p>
          <a:p>
            <a:r>
              <a:rPr lang="en-US" baseline="0"/>
              <a:t>So tau = (60 kg)/(.2 * 10 m/s) is of order 30 seconds.</a:t>
            </a:r>
          </a:p>
          <a:p>
            <a:r>
              <a:rPr lang="en-US" baseline="0"/>
              <a:t>for 1+t/Tau to reduce you by 10, you need 10 Tau’s, or 5 minutes. Seems a little long </a:t>
            </a:r>
          </a:p>
          <a:p>
            <a:endParaRPr lang="en-US" baseline="0"/>
          </a:p>
          <a:p>
            <a:pPr marL="228600" indent="-228600">
              <a:buAutoNum type="arabicParenR"/>
            </a:pPr>
            <a:r>
              <a:rPr lang="en-US" baseline="0"/>
              <a:t>As v gets small, linear drag enters (and will exceed the quadratic drag, making the drop exponentially fast rather than inversely with time</a:t>
            </a:r>
          </a:p>
          <a:p>
            <a:pPr marL="228600" indent="-228600">
              <a:buAutoNum type="arabicParenR"/>
            </a:pPr>
            <a:r>
              <a:rPr lang="en-US" baseline="0"/>
              <a:t>Rolling friction also matters, especially at slow speeds!</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Ended class with this, did not solve for them</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10</a:t>
            </a:fld>
            <a:endParaRPr lang="en-US"/>
          </a:p>
        </p:txBody>
      </p:sp>
    </p:spTree>
    <p:extLst>
      <p:ext uri="{BB962C8B-B14F-4D97-AF65-F5344CB8AC3E}">
        <p14:creationId xmlns:p14="http://schemas.microsoft.com/office/powerpoint/2010/main" val="172437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0946C7B-DBEC-4649-9DD5-DB67DA3D21FC}" type="slidenum">
              <a:rPr lang="en-US"/>
              <a:pPr/>
              <a:t>‹#›</a:t>
            </a:fld>
            <a:endParaRPr lang="en-US"/>
          </a:p>
        </p:txBody>
      </p:sp>
    </p:spTree>
    <p:extLst>
      <p:ext uri="{BB962C8B-B14F-4D97-AF65-F5344CB8AC3E}">
        <p14:creationId xmlns:p14="http://schemas.microsoft.com/office/powerpoint/2010/main" val="4160264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fld id="{77F05A7C-2861-4544-A9E4-D66D246D677C}" type="slidenum">
              <a:rPr lang="en-US"/>
              <a:pPr/>
              <a:t>‹#›</a:t>
            </a:fld>
            <a:endParaRPr lang="en-US"/>
          </a:p>
        </p:txBody>
      </p:sp>
    </p:spTree>
    <p:extLst>
      <p:ext uri="{BB962C8B-B14F-4D97-AF65-F5344CB8AC3E}">
        <p14:creationId xmlns:p14="http://schemas.microsoft.com/office/powerpoint/2010/main" val="361774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6.bin"/><Relationship Id="rId5"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7.bin"/><Relationship Id="rId5" Type="http://schemas.openxmlformats.org/officeDocument/2006/relationships/image" Target="../media/image7.emf"/><Relationship Id="rId6" Type="http://schemas.openxmlformats.org/officeDocument/2006/relationships/oleObject" Target="../embeddings/oleObject8.bin"/><Relationship Id="rId7"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9.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0.bin"/><Relationship Id="rId5" Type="http://schemas.openxmlformats.org/officeDocument/2006/relationships/image" Target="../media/image10.emf"/><Relationship Id="rId6" Type="http://schemas.openxmlformats.org/officeDocument/2006/relationships/oleObject" Target="../embeddings/oleObject11.bin"/><Relationship Id="rId7"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2.emf"/><Relationship Id="rId5" Type="http://schemas.openxmlformats.org/officeDocument/2006/relationships/oleObject" Target="../embeddings/oleObject13.bin"/><Relationship Id="rId6" Type="http://schemas.openxmlformats.org/officeDocument/2006/relationships/image" Target="../media/image13.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5.wmf"/><Relationship Id="rId5" Type="http://schemas.openxmlformats.org/officeDocument/2006/relationships/oleObject" Target="../embeddings/oleObject15.bin"/><Relationship Id="rId6" Type="http://schemas.openxmlformats.org/officeDocument/2006/relationships/image" Target="../media/image16.emf"/><Relationship Id="rId7" Type="http://schemas.openxmlformats.org/officeDocument/2006/relationships/oleObject" Target="../embeddings/oleObject16.bin"/><Relationship Id="rId8"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0.emf"/><Relationship Id="rId5" Type="http://schemas.openxmlformats.org/officeDocument/2006/relationships/oleObject" Target="../embeddings/oleObject18.bin"/><Relationship Id="rId6" Type="http://schemas.openxmlformats.org/officeDocument/2006/relationships/image" Target="../media/image21.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2.emf"/><Relationship Id="rId5" Type="http://schemas.openxmlformats.org/officeDocument/2006/relationships/oleObject" Target="../embeddings/oleObject20.bin"/><Relationship Id="rId6" Type="http://schemas.openxmlformats.org/officeDocument/2006/relationships/image" Target="../media/image23.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1.bin"/><Relationship Id="rId5" Type="http://schemas.openxmlformats.org/officeDocument/2006/relationships/image" Target="../media/image24.emf"/><Relationship Id="rId6" Type="http://schemas.openxmlformats.org/officeDocument/2006/relationships/oleObject" Target="../embeddings/oleObject22.bin"/><Relationship Id="rId7" Type="http://schemas.openxmlformats.org/officeDocument/2006/relationships/image" Target="../media/image25.emf"/><Relationship Id="rId1" Type="http://schemas.openxmlformats.org/officeDocument/2006/relationships/vmlDrawing" Target="../drawings/vmlDrawing12.v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8.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3.bin"/><Relationship Id="rId5" Type="http://schemas.openxmlformats.org/officeDocument/2006/relationships/image" Target="../media/image7.emf"/><Relationship Id="rId6" Type="http://schemas.openxmlformats.org/officeDocument/2006/relationships/oleObject" Target="../embeddings/oleObject24.bin"/><Relationship Id="rId7" Type="http://schemas.openxmlformats.org/officeDocument/2006/relationships/image" Target="../media/image8.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25.bin"/><Relationship Id="rId5" Type="http://schemas.openxmlformats.org/officeDocument/2006/relationships/image" Target="../media/image29.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steven.pollock:01class_stuff:2210_sp11:2210-Materials-Collected:2210_3210_betterton_concept_tests:phys2210ConceptTests:CTWeek12.doc!OLE_LINK6" TargetMode="External"/><Relationship Id="rId5" Type="http://schemas.openxmlformats.org/officeDocument/2006/relationships/image" Target="../media/image30.png"/><Relationship Id="rId6" Type="http://schemas.openxmlformats.org/officeDocument/2006/relationships/oleObject" Target="../embeddings/oleObject26.bin"/><Relationship Id="rId7" Type="http://schemas.openxmlformats.org/officeDocument/2006/relationships/image" Target="../media/image31.e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 TargetMode="External"/><Relationship Id="rId5" Type="http://schemas.openxmlformats.org/officeDocument/2006/relationships/image" Target="../media/image30.png"/><Relationship Id="rId6" Type="http://schemas.openxmlformats.org/officeDocument/2006/relationships/oleObject" Target="../embeddings/oleObject27.bin"/><Relationship Id="rId7" Type="http://schemas.openxmlformats.org/officeDocument/2006/relationships/image" Target="../media/image32.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35.png"/><Relationship Id="rId5" Type="http://schemas.openxmlformats.org/officeDocument/2006/relationships/oleObject" Target="../embeddings/Microsoft_Equation1.bin"/><Relationship Id="rId6" Type="http://schemas.openxmlformats.org/officeDocument/2006/relationships/image" Target="../media/image34.w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Microsoft_Equation2.bin"/><Relationship Id="rId5" Type="http://schemas.openxmlformats.org/officeDocument/2006/relationships/image" Target="../media/image36.e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2.emf"/><Relationship Id="rId6" Type="http://schemas.openxmlformats.org/officeDocument/2006/relationships/oleObject" Target="../embeddings/oleObject3.bin"/><Relationship Id="rId7"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4.bin"/><Relationship Id="rId5" Type="http://schemas.openxmlformats.org/officeDocument/2006/relationships/image" Target="../media/image4.emf"/><Relationship Id="rId6" Type="http://schemas.openxmlformats.org/officeDocument/2006/relationships/oleObject" Target="../embeddings/oleObject5.bin"/><Relationship Id="rId7"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pPr>
                <a:defRPr/>
              </a:pPr>
              <a:t>1</a:t>
            </a:fld>
            <a:endParaRPr lang="en-US"/>
          </a:p>
        </p:txBody>
      </p:sp>
      <p:sp>
        <p:nvSpPr>
          <p:cNvPr id="3" name="TextBox 2"/>
          <p:cNvSpPr txBox="1"/>
          <p:nvPr/>
        </p:nvSpPr>
        <p:spPr>
          <a:xfrm>
            <a:off x="2184400" y="2692400"/>
            <a:ext cx="5544707" cy="1077218"/>
          </a:xfrm>
          <a:prstGeom prst="rect">
            <a:avLst/>
          </a:prstGeom>
          <a:noFill/>
        </p:spPr>
        <p:txBody>
          <a:bodyPr wrap="none" rtlCol="0">
            <a:spAutoFit/>
          </a:bodyPr>
          <a:lstStyle/>
          <a:p>
            <a:r>
              <a:rPr lang="en-US" sz="3200" dirty="0" smtClean="0"/>
              <a:t>Some exam review questions</a:t>
            </a:r>
          </a:p>
          <a:p>
            <a:r>
              <a:rPr lang="en-US" sz="3200" dirty="0" smtClean="0"/>
              <a:t>(for first midterm)</a:t>
            </a:r>
            <a:endParaRPr lang="en-US" sz="3200" dirty="0"/>
          </a:p>
        </p:txBody>
      </p:sp>
    </p:spTree>
    <p:extLst>
      <p:ext uri="{BB962C8B-B14F-4D97-AF65-F5344CB8AC3E}">
        <p14:creationId xmlns:p14="http://schemas.microsoft.com/office/powerpoint/2010/main" val="35609617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201" y="616239"/>
            <a:ext cx="9059332" cy="1077218"/>
          </a:xfrm>
          <a:prstGeom prst="rect">
            <a:avLst/>
          </a:prstGeom>
          <a:noFill/>
        </p:spPr>
        <p:txBody>
          <a:bodyPr wrap="square" rtlCol="0">
            <a:spAutoFit/>
          </a:bodyPr>
          <a:lstStyle/>
          <a:p>
            <a:r>
              <a:rPr lang="en-US" sz="3200" dirty="0"/>
              <a:t>The solution for an object moving horizontally with linear air drag was </a:t>
            </a:r>
          </a:p>
        </p:txBody>
      </p:sp>
      <p:sp>
        <p:nvSpPr>
          <p:cNvPr id="4" name="TextBox 3"/>
          <p:cNvSpPr txBox="1"/>
          <p:nvPr/>
        </p:nvSpPr>
        <p:spPr>
          <a:xfrm>
            <a:off x="320143" y="2484278"/>
            <a:ext cx="7824790" cy="584776"/>
          </a:xfrm>
          <a:prstGeom prst="rect">
            <a:avLst/>
          </a:prstGeom>
          <a:noFill/>
        </p:spPr>
        <p:txBody>
          <a:bodyPr wrap="square" rtlCol="0">
            <a:spAutoFit/>
          </a:bodyPr>
          <a:lstStyle/>
          <a:p>
            <a:r>
              <a:rPr lang="en-US" sz="3200" dirty="0" smtClean="0">
                <a:solidFill>
                  <a:srgbClr val="333399"/>
                </a:solidFill>
              </a:rPr>
              <a:t>Sketch this solution (for v, and then x(t)) </a:t>
            </a:r>
            <a:endParaRPr lang="en-US" sz="3200" dirty="0">
              <a:solidFill>
                <a:srgbClr val="333399"/>
              </a:solidFill>
            </a:endParaRPr>
          </a:p>
        </p:txBody>
      </p:sp>
      <p:graphicFrame>
        <p:nvGraphicFramePr>
          <p:cNvPr id="82946" name="Object 2"/>
          <p:cNvGraphicFramePr>
            <a:graphicFrameLocks noChangeAspect="1"/>
          </p:cNvGraphicFramePr>
          <p:nvPr>
            <p:extLst>
              <p:ext uri="{D42A27DB-BD31-4B8C-83A1-F6EECF244321}">
                <p14:modId xmlns:p14="http://schemas.microsoft.com/office/powerpoint/2010/main" val="4236062363"/>
              </p:ext>
            </p:extLst>
          </p:nvPr>
        </p:nvGraphicFramePr>
        <p:xfrm>
          <a:off x="433517" y="1804220"/>
          <a:ext cx="5941071" cy="549512"/>
        </p:xfrm>
        <a:graphic>
          <a:graphicData uri="http://schemas.openxmlformats.org/presentationml/2006/ole">
            <mc:AlternateContent xmlns:mc="http://schemas.openxmlformats.org/markup-compatibility/2006">
              <mc:Choice xmlns:v="urn:schemas-microsoft-com:vml" Requires="v">
                <p:oleObj spid="_x0000_s991262" name="Equation" r:id="rId4" imgW="2184400" imgH="203200" progId="Equation.3">
                  <p:embed/>
                </p:oleObj>
              </mc:Choice>
              <mc:Fallback>
                <p:oleObj name="Equation" r:id="rId4" imgW="21844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517" y="1804220"/>
                        <a:ext cx="5941071" cy="549512"/>
                      </a:xfrm>
                      <a:prstGeom prst="rect">
                        <a:avLst/>
                      </a:prstGeom>
                      <a:noFill/>
                      <a:extLst/>
                    </p:spPr>
                  </p:pic>
                </p:oleObj>
              </mc:Fallback>
            </mc:AlternateContent>
          </a:graphicData>
        </a:graphic>
      </p:graphicFrame>
    </p:spTree>
    <p:extLst>
      <p:ext uri="{BB962C8B-B14F-4D97-AF65-F5344CB8AC3E}">
        <p14:creationId xmlns:p14="http://schemas.microsoft.com/office/powerpoint/2010/main" val="23256966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pPr>
                <a:defRPr/>
              </a:pPr>
              <a:t>11</a:t>
            </a:fld>
            <a:endParaRPr lang="en-US"/>
          </a:p>
        </p:txBody>
      </p:sp>
      <p:sp>
        <p:nvSpPr>
          <p:cNvPr id="3" name="TextBox 2"/>
          <p:cNvSpPr txBox="1"/>
          <p:nvPr/>
        </p:nvSpPr>
        <p:spPr>
          <a:xfrm>
            <a:off x="1066801" y="491066"/>
            <a:ext cx="6783428" cy="461665"/>
          </a:xfrm>
          <a:prstGeom prst="rect">
            <a:avLst/>
          </a:prstGeom>
          <a:noFill/>
        </p:spPr>
        <p:txBody>
          <a:bodyPr wrap="none" rtlCol="0">
            <a:spAutoFit/>
          </a:bodyPr>
          <a:lstStyle/>
          <a:p>
            <a:r>
              <a:rPr lang="en-US" dirty="0" smtClean="0"/>
              <a:t>An object moves with a “square-root” drag force:</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933890263"/>
              </p:ext>
            </p:extLst>
          </p:nvPr>
        </p:nvGraphicFramePr>
        <p:xfrm>
          <a:off x="1171047" y="1160463"/>
          <a:ext cx="3073400" cy="722312"/>
        </p:xfrm>
        <a:graphic>
          <a:graphicData uri="http://schemas.openxmlformats.org/presentationml/2006/ole">
            <mc:AlternateContent xmlns:mc="http://schemas.openxmlformats.org/markup-compatibility/2006">
              <mc:Choice xmlns:v="urn:schemas-microsoft-com:vml" Requires="v">
                <p:oleObj spid="_x0000_s1059" name="Equation" r:id="rId4" imgW="1130300" imgH="266700" progId="Equation.3">
                  <p:embed/>
                </p:oleObj>
              </mc:Choice>
              <mc:Fallback>
                <p:oleObj name="Equation" r:id="rId4" imgW="1130300" imgH="266700" progId="Equation.3">
                  <p:embed/>
                  <p:pic>
                    <p:nvPicPr>
                      <p:cNvPr id="0" name=""/>
                      <p:cNvPicPr>
                        <a:picLocks noChangeAspect="1" noChangeArrowheads="1"/>
                      </p:cNvPicPr>
                      <p:nvPr/>
                    </p:nvPicPr>
                    <p:blipFill>
                      <a:blip r:embed="rId5"/>
                      <a:srcRect/>
                      <a:stretch>
                        <a:fillRect/>
                      </a:stretch>
                    </p:blipFill>
                    <p:spPr bwMode="auto">
                      <a:xfrm>
                        <a:off x="1171047" y="1160463"/>
                        <a:ext cx="3073400" cy="722312"/>
                      </a:xfrm>
                      <a:prstGeom prst="rect">
                        <a:avLst/>
                      </a:prstGeom>
                      <a:noFill/>
                      <a:extLst/>
                    </p:spPr>
                  </p:pic>
                </p:oleObj>
              </mc:Fallback>
            </mc:AlternateContent>
          </a:graphicData>
        </a:graphic>
      </p:graphicFrame>
      <p:sp>
        <p:nvSpPr>
          <p:cNvPr id="5" name="TextBox 4"/>
          <p:cNvSpPr txBox="1"/>
          <p:nvPr/>
        </p:nvSpPr>
        <p:spPr>
          <a:xfrm>
            <a:off x="829741" y="2353733"/>
            <a:ext cx="7608573" cy="830997"/>
          </a:xfrm>
          <a:prstGeom prst="rect">
            <a:avLst/>
          </a:prstGeom>
          <a:noFill/>
        </p:spPr>
        <p:txBody>
          <a:bodyPr wrap="none" rtlCol="0">
            <a:spAutoFit/>
          </a:bodyPr>
          <a:lstStyle/>
          <a:p>
            <a:r>
              <a:rPr lang="en-US" dirty="0" smtClean="0">
                <a:solidFill>
                  <a:schemeClr val="accent2"/>
                </a:solidFill>
              </a:rPr>
              <a:t>When dropped, what terminal speed will it reach?</a:t>
            </a:r>
          </a:p>
          <a:p>
            <a:r>
              <a:rPr lang="en-US" dirty="0" smtClean="0"/>
              <a:t>(To think about: is this the SAME as terminal velocity?) </a:t>
            </a:r>
            <a:endParaRPr lang="en-US" dirty="0"/>
          </a:p>
        </p:txBody>
      </p:sp>
      <p:graphicFrame>
        <p:nvGraphicFramePr>
          <p:cNvPr id="7" name="Object 2"/>
          <p:cNvGraphicFramePr>
            <a:graphicFrameLocks noChangeAspect="1"/>
          </p:cNvGraphicFramePr>
          <p:nvPr>
            <p:extLst>
              <p:ext uri="{D42A27DB-BD31-4B8C-83A1-F6EECF244321}">
                <p14:modId xmlns:p14="http://schemas.microsoft.com/office/powerpoint/2010/main" val="1435084222"/>
              </p:ext>
            </p:extLst>
          </p:nvPr>
        </p:nvGraphicFramePr>
        <p:xfrm>
          <a:off x="380471" y="3436408"/>
          <a:ext cx="7942263" cy="1960563"/>
        </p:xfrm>
        <a:graphic>
          <a:graphicData uri="http://schemas.openxmlformats.org/presentationml/2006/ole">
            <mc:AlternateContent xmlns:mc="http://schemas.openxmlformats.org/markup-compatibility/2006">
              <mc:Choice xmlns:v="urn:schemas-microsoft-com:vml" Requires="v">
                <p:oleObj spid="_x0000_s1060" name="Equation" r:id="rId6" imgW="2921000" imgH="723900" progId="Equation.3">
                  <p:embed/>
                </p:oleObj>
              </mc:Choice>
              <mc:Fallback>
                <p:oleObj name="Equation" r:id="rId6" imgW="2921000" imgH="723900" progId="Equation.3">
                  <p:embed/>
                  <p:pic>
                    <p:nvPicPr>
                      <p:cNvPr id="0" name=""/>
                      <p:cNvPicPr>
                        <a:picLocks noChangeAspect="1" noChangeArrowheads="1"/>
                      </p:cNvPicPr>
                      <p:nvPr/>
                    </p:nvPicPr>
                    <p:blipFill>
                      <a:blip r:embed="rId7"/>
                      <a:srcRect/>
                      <a:stretch>
                        <a:fillRect/>
                      </a:stretch>
                    </p:blipFill>
                    <p:spPr bwMode="auto">
                      <a:xfrm>
                        <a:off x="380471" y="3436408"/>
                        <a:ext cx="7942263" cy="1960563"/>
                      </a:xfrm>
                      <a:prstGeom prst="rect">
                        <a:avLst/>
                      </a:prstGeom>
                      <a:noFill/>
                      <a:extLst/>
                    </p:spPr>
                  </p:pic>
                </p:oleObj>
              </mc:Fallback>
            </mc:AlternateContent>
          </a:graphicData>
        </a:graphic>
      </p:graphicFrame>
    </p:spTree>
    <p:extLst>
      <p:ext uri="{BB962C8B-B14F-4D97-AF65-F5344CB8AC3E}">
        <p14:creationId xmlns:p14="http://schemas.microsoft.com/office/powerpoint/2010/main" val="2879198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12</a:t>
            </a:fld>
            <a:endParaRPr lang="en-US"/>
          </a:p>
        </p:txBody>
      </p:sp>
      <p:sp>
        <p:nvSpPr>
          <p:cNvPr id="3" name="Rectangle 2"/>
          <p:cNvSpPr/>
          <p:nvPr/>
        </p:nvSpPr>
        <p:spPr>
          <a:xfrm>
            <a:off x="253994" y="306718"/>
            <a:ext cx="8753230" cy="1569660"/>
          </a:xfrm>
          <a:prstGeom prst="rect">
            <a:avLst/>
          </a:prstGeom>
        </p:spPr>
        <p:txBody>
          <a:bodyPr wrap="square">
            <a:spAutoFit/>
          </a:bodyPr>
          <a:lstStyle/>
          <a:p>
            <a:r>
              <a:rPr lang="en-US" sz="3200">
                <a:solidFill>
                  <a:srgbClr val="333399"/>
                </a:solidFill>
              </a:rPr>
              <a:t>Does the Taylor Series expansion</a:t>
            </a:r>
          </a:p>
          <a:p>
            <a:r>
              <a:rPr lang="en-US" sz="3200">
                <a:solidFill>
                  <a:srgbClr val="333399"/>
                </a:solidFill>
              </a:rPr>
              <a:t>cos(θ) = 1 - θ</a:t>
            </a:r>
            <a:r>
              <a:rPr lang="en-US" sz="3200" baseline="30000">
                <a:solidFill>
                  <a:srgbClr val="333399"/>
                </a:solidFill>
              </a:rPr>
              <a:t>2</a:t>
            </a:r>
            <a:r>
              <a:rPr lang="en-US" sz="3200">
                <a:solidFill>
                  <a:srgbClr val="333399"/>
                </a:solidFill>
              </a:rPr>
              <a:t>/2! + θ</a:t>
            </a:r>
            <a:r>
              <a:rPr lang="en-US" sz="3200" baseline="30000">
                <a:solidFill>
                  <a:srgbClr val="333399"/>
                </a:solidFill>
              </a:rPr>
              <a:t>4</a:t>
            </a:r>
            <a:r>
              <a:rPr lang="en-US" sz="3200">
                <a:solidFill>
                  <a:srgbClr val="333399"/>
                </a:solidFill>
              </a:rPr>
              <a:t>/4! + ...</a:t>
            </a:r>
          </a:p>
          <a:p>
            <a:r>
              <a:rPr lang="en-US" sz="3200">
                <a:solidFill>
                  <a:srgbClr val="333399"/>
                </a:solidFill>
              </a:rPr>
              <a:t>apply for θ measured in</a:t>
            </a:r>
          </a:p>
        </p:txBody>
      </p:sp>
      <p:sp>
        <p:nvSpPr>
          <p:cNvPr id="7" name="TextBox 6"/>
          <p:cNvSpPr txBox="1"/>
          <p:nvPr/>
        </p:nvSpPr>
        <p:spPr>
          <a:xfrm>
            <a:off x="306419" y="2094609"/>
            <a:ext cx="6336658" cy="2062103"/>
          </a:xfrm>
          <a:prstGeom prst="rect">
            <a:avLst/>
          </a:prstGeom>
          <a:noFill/>
        </p:spPr>
        <p:txBody>
          <a:bodyPr wrap="square" rtlCol="0">
            <a:spAutoFit/>
          </a:bodyPr>
          <a:lstStyle/>
          <a:p>
            <a:r>
              <a:rPr lang="en-US" sz="3200"/>
              <a:t>A) degrees</a:t>
            </a:r>
          </a:p>
          <a:p>
            <a:r>
              <a:rPr lang="en-US" sz="3200"/>
              <a:t>B) radians</a:t>
            </a:r>
          </a:p>
          <a:p>
            <a:r>
              <a:rPr lang="en-US" sz="3200"/>
              <a:t>C) either</a:t>
            </a:r>
          </a:p>
          <a:p>
            <a:r>
              <a:rPr lang="en-US" sz="3200"/>
              <a:t>D) neither</a:t>
            </a:r>
          </a:p>
        </p:txBody>
      </p:sp>
    </p:spTree>
    <p:extLst>
      <p:ext uri="{BB962C8B-B14F-4D97-AF65-F5344CB8AC3E}">
        <p14:creationId xmlns:p14="http://schemas.microsoft.com/office/powerpoint/2010/main" val="938402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13</a:t>
            </a:fld>
            <a:endParaRPr lang="en-US"/>
          </a:p>
        </p:txBody>
      </p:sp>
      <p:sp>
        <p:nvSpPr>
          <p:cNvPr id="40" name="TextBox 39"/>
          <p:cNvSpPr txBox="1"/>
          <p:nvPr/>
        </p:nvSpPr>
        <p:spPr>
          <a:xfrm>
            <a:off x="220134" y="0"/>
            <a:ext cx="8923866" cy="2000548"/>
          </a:xfrm>
          <a:prstGeom prst="rect">
            <a:avLst/>
          </a:prstGeom>
          <a:noFill/>
        </p:spPr>
        <p:txBody>
          <a:bodyPr wrap="square" rtlCol="0">
            <a:spAutoFit/>
          </a:bodyPr>
          <a:lstStyle/>
          <a:p>
            <a:r>
              <a:rPr lang="en-US" sz="2600" dirty="0"/>
              <a:t>Consider the three closed paths 1, 2, and 3 in some vector field </a:t>
            </a:r>
            <a:r>
              <a:rPr lang="en-US" sz="2600" b="1" dirty="0"/>
              <a:t>F</a:t>
            </a:r>
            <a:r>
              <a:rPr lang="en-US" sz="2600" dirty="0"/>
              <a:t>, where paths 2 and 3 cover the larger path 1 as shown.  </a:t>
            </a:r>
            <a:r>
              <a:rPr lang="en-US" sz="2600" dirty="0">
                <a:solidFill>
                  <a:schemeClr val="accent2"/>
                </a:solidFill>
              </a:rPr>
              <a:t>What can you say about the 3 </a:t>
            </a:r>
            <a:r>
              <a:rPr lang="en-US" sz="2600" dirty="0" smtClean="0">
                <a:solidFill>
                  <a:schemeClr val="accent2"/>
                </a:solidFill>
              </a:rPr>
              <a:t>line </a:t>
            </a:r>
            <a:r>
              <a:rPr lang="en-US" sz="2600" dirty="0">
                <a:solidFill>
                  <a:schemeClr val="accent2"/>
                </a:solidFill>
              </a:rPr>
              <a:t>integrals?</a:t>
            </a:r>
          </a:p>
          <a:p>
            <a:r>
              <a:rPr lang="en-US" sz="2600" dirty="0"/>
              <a:t> </a:t>
            </a:r>
          </a:p>
          <a:p>
            <a:endParaRPr lang="en-US" sz="2000" dirty="0"/>
          </a:p>
        </p:txBody>
      </p:sp>
      <p:grpSp>
        <p:nvGrpSpPr>
          <p:cNvPr id="3" name="Group 3"/>
          <p:cNvGrpSpPr>
            <a:grpSpLocks noChangeAspect="1"/>
          </p:cNvGrpSpPr>
          <p:nvPr/>
        </p:nvGrpSpPr>
        <p:grpSpPr bwMode="auto">
          <a:xfrm>
            <a:off x="5049381" y="1852083"/>
            <a:ext cx="3806758" cy="2985346"/>
            <a:chOff x="1785" y="2146"/>
            <a:chExt cx="4310" cy="3378"/>
          </a:xfrm>
        </p:grpSpPr>
        <p:sp>
          <p:nvSpPr>
            <p:cNvPr id="939012" name="AutoShape 4"/>
            <p:cNvSpPr>
              <a:spLocks noChangeAspect="1" noChangeArrowheads="1" noTextEdit="1"/>
            </p:cNvSpPr>
            <p:nvPr/>
          </p:nvSpPr>
          <p:spPr bwMode="auto">
            <a:xfrm>
              <a:off x="1785" y="2146"/>
              <a:ext cx="4310" cy="33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9013" name="Freeform 5"/>
            <p:cNvSpPr>
              <a:spLocks/>
            </p:cNvSpPr>
            <p:nvPr/>
          </p:nvSpPr>
          <p:spPr bwMode="auto">
            <a:xfrm>
              <a:off x="1980" y="2221"/>
              <a:ext cx="3848" cy="3198"/>
            </a:xfrm>
            <a:custGeom>
              <a:avLst/>
              <a:gdLst/>
              <a:ahLst/>
              <a:cxnLst>
                <a:cxn ang="0">
                  <a:pos x="1714" y="31"/>
                </a:cxn>
                <a:cxn ang="0">
                  <a:pos x="592" y="405"/>
                </a:cxn>
                <a:cxn ang="0">
                  <a:pos x="31" y="1153"/>
                </a:cxn>
                <a:cxn ang="0">
                  <a:pos x="405" y="2649"/>
                </a:cxn>
                <a:cxn ang="0">
                  <a:pos x="2275" y="3023"/>
                </a:cxn>
                <a:cxn ang="0">
                  <a:pos x="2836" y="2275"/>
                </a:cxn>
                <a:cxn ang="0">
                  <a:pos x="3584" y="1901"/>
                </a:cxn>
                <a:cxn ang="0">
                  <a:pos x="3584" y="966"/>
                </a:cxn>
                <a:cxn ang="0">
                  <a:pos x="2836" y="218"/>
                </a:cxn>
                <a:cxn ang="0">
                  <a:pos x="1714" y="31"/>
                </a:cxn>
              </a:cxnLst>
              <a:rect l="0" t="0" r="r" b="b"/>
              <a:pathLst>
                <a:path w="3709" h="3085">
                  <a:moveTo>
                    <a:pt x="1714" y="31"/>
                  </a:moveTo>
                  <a:cubicBezTo>
                    <a:pt x="1340" y="62"/>
                    <a:pt x="873" y="218"/>
                    <a:pt x="592" y="405"/>
                  </a:cubicBezTo>
                  <a:cubicBezTo>
                    <a:pt x="311" y="592"/>
                    <a:pt x="62" y="779"/>
                    <a:pt x="31" y="1153"/>
                  </a:cubicBezTo>
                  <a:cubicBezTo>
                    <a:pt x="0" y="1527"/>
                    <a:pt x="31" y="2337"/>
                    <a:pt x="405" y="2649"/>
                  </a:cubicBezTo>
                  <a:cubicBezTo>
                    <a:pt x="779" y="2961"/>
                    <a:pt x="1870" y="3085"/>
                    <a:pt x="2275" y="3023"/>
                  </a:cubicBezTo>
                  <a:cubicBezTo>
                    <a:pt x="2680" y="2961"/>
                    <a:pt x="2618" y="2462"/>
                    <a:pt x="2836" y="2275"/>
                  </a:cubicBezTo>
                  <a:cubicBezTo>
                    <a:pt x="3054" y="2088"/>
                    <a:pt x="3459" y="2119"/>
                    <a:pt x="3584" y="1901"/>
                  </a:cubicBezTo>
                  <a:cubicBezTo>
                    <a:pt x="3709" y="1683"/>
                    <a:pt x="3709" y="1246"/>
                    <a:pt x="3584" y="966"/>
                  </a:cubicBezTo>
                  <a:cubicBezTo>
                    <a:pt x="3459" y="686"/>
                    <a:pt x="3148" y="374"/>
                    <a:pt x="2836" y="218"/>
                  </a:cubicBezTo>
                  <a:cubicBezTo>
                    <a:pt x="2524" y="62"/>
                    <a:pt x="2088" y="0"/>
                    <a:pt x="1714" y="31"/>
                  </a:cubicBezTo>
                  <a:close/>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14" name="Freeform 6"/>
            <p:cNvSpPr>
              <a:spLocks/>
            </p:cNvSpPr>
            <p:nvPr/>
          </p:nvSpPr>
          <p:spPr bwMode="auto">
            <a:xfrm>
              <a:off x="3435" y="2307"/>
              <a:ext cx="335" cy="3030"/>
            </a:xfrm>
            <a:custGeom>
              <a:avLst/>
              <a:gdLst/>
              <a:ahLst/>
              <a:cxnLst>
                <a:cxn ang="0">
                  <a:pos x="0" y="0"/>
                </a:cxn>
                <a:cxn ang="0">
                  <a:pos x="195" y="585"/>
                </a:cxn>
                <a:cxn ang="0">
                  <a:pos x="330" y="1605"/>
                </a:cxn>
                <a:cxn ang="0">
                  <a:pos x="165" y="2790"/>
                </a:cxn>
                <a:cxn ang="0">
                  <a:pos x="75" y="3030"/>
                </a:cxn>
              </a:cxnLst>
              <a:rect l="0" t="0" r="r" b="b"/>
              <a:pathLst>
                <a:path w="335" h="3030">
                  <a:moveTo>
                    <a:pt x="0" y="0"/>
                  </a:moveTo>
                  <a:cubicBezTo>
                    <a:pt x="74" y="156"/>
                    <a:pt x="140" y="317"/>
                    <a:pt x="195" y="585"/>
                  </a:cubicBezTo>
                  <a:cubicBezTo>
                    <a:pt x="250" y="853"/>
                    <a:pt x="335" y="1238"/>
                    <a:pt x="330" y="1605"/>
                  </a:cubicBezTo>
                  <a:cubicBezTo>
                    <a:pt x="325" y="1972"/>
                    <a:pt x="207" y="2553"/>
                    <a:pt x="165" y="2790"/>
                  </a:cubicBezTo>
                  <a:cubicBezTo>
                    <a:pt x="123" y="3027"/>
                    <a:pt x="94" y="2980"/>
                    <a:pt x="75" y="3030"/>
                  </a:cubicBezTo>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15" name="Freeform 7"/>
            <p:cNvSpPr>
              <a:spLocks/>
            </p:cNvSpPr>
            <p:nvPr/>
          </p:nvSpPr>
          <p:spPr bwMode="auto">
            <a:xfrm>
              <a:off x="3540" y="2307"/>
              <a:ext cx="335" cy="3038"/>
            </a:xfrm>
            <a:custGeom>
              <a:avLst/>
              <a:gdLst/>
              <a:ahLst/>
              <a:cxnLst>
                <a:cxn ang="0">
                  <a:pos x="0" y="0"/>
                </a:cxn>
                <a:cxn ang="0">
                  <a:pos x="195" y="585"/>
                </a:cxn>
                <a:cxn ang="0">
                  <a:pos x="330" y="1605"/>
                </a:cxn>
                <a:cxn ang="0">
                  <a:pos x="165" y="2790"/>
                </a:cxn>
                <a:cxn ang="0">
                  <a:pos x="105" y="3038"/>
                </a:cxn>
              </a:cxnLst>
              <a:rect l="0" t="0" r="r" b="b"/>
              <a:pathLst>
                <a:path w="335" h="3038">
                  <a:moveTo>
                    <a:pt x="0" y="0"/>
                  </a:moveTo>
                  <a:cubicBezTo>
                    <a:pt x="74" y="156"/>
                    <a:pt x="140" y="317"/>
                    <a:pt x="195" y="585"/>
                  </a:cubicBezTo>
                  <a:cubicBezTo>
                    <a:pt x="250" y="853"/>
                    <a:pt x="335" y="1238"/>
                    <a:pt x="330" y="1605"/>
                  </a:cubicBezTo>
                  <a:cubicBezTo>
                    <a:pt x="325" y="1972"/>
                    <a:pt x="202" y="2551"/>
                    <a:pt x="165" y="2790"/>
                  </a:cubicBezTo>
                  <a:cubicBezTo>
                    <a:pt x="128" y="3029"/>
                    <a:pt x="117" y="2986"/>
                    <a:pt x="105" y="3038"/>
                  </a:cubicBezTo>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16" name="Oval 8"/>
            <p:cNvSpPr>
              <a:spLocks noChangeArrowheads="1"/>
            </p:cNvSpPr>
            <p:nvPr/>
          </p:nvSpPr>
          <p:spPr bwMode="auto">
            <a:xfrm>
              <a:off x="3440" y="2230"/>
              <a:ext cx="86" cy="88"/>
            </a:xfrm>
            <a:prstGeom prst="ellipse">
              <a:avLst/>
            </a:prstGeom>
            <a:solidFill>
              <a:srgbClr val="FFFFFF"/>
            </a:solidFill>
            <a:ln w="12700">
              <a:solidFill>
                <a:srgbClr val="FFFFF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39017" name="Oval 9"/>
            <p:cNvSpPr>
              <a:spLocks noChangeArrowheads="1"/>
            </p:cNvSpPr>
            <p:nvPr/>
          </p:nvSpPr>
          <p:spPr bwMode="auto">
            <a:xfrm>
              <a:off x="3539" y="5299"/>
              <a:ext cx="86" cy="88"/>
            </a:xfrm>
            <a:prstGeom prst="ellipse">
              <a:avLst/>
            </a:prstGeom>
            <a:solidFill>
              <a:srgbClr val="FFFFFF"/>
            </a:solidFill>
            <a:ln w="12700">
              <a:solidFill>
                <a:srgbClr val="FFFFF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39018" name="Line 10"/>
            <p:cNvSpPr>
              <a:spLocks noChangeShapeType="1"/>
            </p:cNvSpPr>
            <p:nvPr/>
          </p:nvSpPr>
          <p:spPr bwMode="auto">
            <a:xfrm flipV="1">
              <a:off x="5903" y="3770"/>
              <a:ext cx="7" cy="202"/>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19" name="Line 11"/>
            <p:cNvSpPr>
              <a:spLocks noChangeShapeType="1"/>
            </p:cNvSpPr>
            <p:nvPr/>
          </p:nvSpPr>
          <p:spPr bwMode="auto">
            <a:xfrm flipH="1" flipV="1">
              <a:off x="5730" y="3297"/>
              <a:ext cx="38" cy="17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20" name="Line 12"/>
            <p:cNvSpPr>
              <a:spLocks noChangeShapeType="1"/>
            </p:cNvSpPr>
            <p:nvPr/>
          </p:nvSpPr>
          <p:spPr bwMode="auto">
            <a:xfrm>
              <a:off x="3840" y="3477"/>
              <a:ext cx="30" cy="26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21" name="Line 13"/>
            <p:cNvSpPr>
              <a:spLocks noChangeShapeType="1"/>
            </p:cNvSpPr>
            <p:nvPr/>
          </p:nvSpPr>
          <p:spPr bwMode="auto">
            <a:xfrm flipV="1">
              <a:off x="3968" y="5360"/>
              <a:ext cx="224" cy="7"/>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22" name="Line 14"/>
            <p:cNvSpPr>
              <a:spLocks noChangeShapeType="1"/>
            </p:cNvSpPr>
            <p:nvPr/>
          </p:nvSpPr>
          <p:spPr bwMode="auto">
            <a:xfrm flipV="1">
              <a:off x="5078" y="4407"/>
              <a:ext cx="195" cy="75"/>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23" name="Line 15"/>
            <p:cNvSpPr>
              <a:spLocks noChangeShapeType="1"/>
            </p:cNvSpPr>
            <p:nvPr/>
          </p:nvSpPr>
          <p:spPr bwMode="auto">
            <a:xfrm flipV="1">
              <a:off x="4815" y="4820"/>
              <a:ext cx="53" cy="142"/>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24" name="Line 16"/>
            <p:cNvSpPr>
              <a:spLocks noChangeShapeType="1"/>
            </p:cNvSpPr>
            <p:nvPr/>
          </p:nvSpPr>
          <p:spPr bwMode="auto">
            <a:xfrm flipH="1" flipV="1">
              <a:off x="3759" y="3882"/>
              <a:ext cx="1" cy="211"/>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25" name="Line 17"/>
            <p:cNvSpPr>
              <a:spLocks noChangeShapeType="1"/>
            </p:cNvSpPr>
            <p:nvPr/>
          </p:nvSpPr>
          <p:spPr bwMode="auto">
            <a:xfrm>
              <a:off x="2565" y="5075"/>
              <a:ext cx="188" cy="75"/>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26" name="Line 18"/>
            <p:cNvSpPr>
              <a:spLocks noChangeShapeType="1"/>
            </p:cNvSpPr>
            <p:nvPr/>
          </p:nvSpPr>
          <p:spPr bwMode="auto">
            <a:xfrm>
              <a:off x="2783" y="5277"/>
              <a:ext cx="217" cy="68"/>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27" name="Line 19"/>
            <p:cNvSpPr>
              <a:spLocks noChangeShapeType="1"/>
            </p:cNvSpPr>
            <p:nvPr/>
          </p:nvSpPr>
          <p:spPr bwMode="auto">
            <a:xfrm flipH="1">
              <a:off x="2190" y="2727"/>
              <a:ext cx="143" cy="11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28" name="Line 20"/>
            <p:cNvSpPr>
              <a:spLocks noChangeShapeType="1"/>
            </p:cNvSpPr>
            <p:nvPr/>
          </p:nvSpPr>
          <p:spPr bwMode="auto">
            <a:xfrm flipH="1">
              <a:off x="2565" y="2532"/>
              <a:ext cx="225" cy="128"/>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29" name="Line 21"/>
            <p:cNvSpPr>
              <a:spLocks noChangeShapeType="1"/>
            </p:cNvSpPr>
            <p:nvPr/>
          </p:nvSpPr>
          <p:spPr bwMode="auto">
            <a:xfrm flipH="1" flipV="1">
              <a:off x="3593" y="2750"/>
              <a:ext cx="45" cy="187"/>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30" name="Line 22"/>
            <p:cNvSpPr>
              <a:spLocks noChangeShapeType="1"/>
            </p:cNvSpPr>
            <p:nvPr/>
          </p:nvSpPr>
          <p:spPr bwMode="auto">
            <a:xfrm flipH="1">
              <a:off x="3750" y="4587"/>
              <a:ext cx="45" cy="29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31" name="Freeform 23"/>
            <p:cNvSpPr>
              <a:spLocks/>
            </p:cNvSpPr>
            <p:nvPr/>
          </p:nvSpPr>
          <p:spPr bwMode="auto">
            <a:xfrm>
              <a:off x="1887" y="2146"/>
              <a:ext cx="4064" cy="3378"/>
            </a:xfrm>
            <a:custGeom>
              <a:avLst/>
              <a:gdLst/>
              <a:ahLst/>
              <a:cxnLst>
                <a:cxn ang="0">
                  <a:pos x="1714" y="31"/>
                </a:cxn>
                <a:cxn ang="0">
                  <a:pos x="592" y="405"/>
                </a:cxn>
                <a:cxn ang="0">
                  <a:pos x="31" y="1153"/>
                </a:cxn>
                <a:cxn ang="0">
                  <a:pos x="405" y="2649"/>
                </a:cxn>
                <a:cxn ang="0">
                  <a:pos x="2275" y="3023"/>
                </a:cxn>
                <a:cxn ang="0">
                  <a:pos x="2836" y="2275"/>
                </a:cxn>
                <a:cxn ang="0">
                  <a:pos x="3584" y="1901"/>
                </a:cxn>
                <a:cxn ang="0">
                  <a:pos x="3584" y="966"/>
                </a:cxn>
                <a:cxn ang="0">
                  <a:pos x="2836" y="218"/>
                </a:cxn>
                <a:cxn ang="0">
                  <a:pos x="1714" y="31"/>
                </a:cxn>
              </a:cxnLst>
              <a:rect l="0" t="0" r="r" b="b"/>
              <a:pathLst>
                <a:path w="3709" h="3085">
                  <a:moveTo>
                    <a:pt x="1714" y="31"/>
                  </a:moveTo>
                  <a:cubicBezTo>
                    <a:pt x="1340" y="62"/>
                    <a:pt x="873" y="218"/>
                    <a:pt x="592" y="405"/>
                  </a:cubicBezTo>
                  <a:cubicBezTo>
                    <a:pt x="311" y="592"/>
                    <a:pt x="62" y="779"/>
                    <a:pt x="31" y="1153"/>
                  </a:cubicBezTo>
                  <a:cubicBezTo>
                    <a:pt x="0" y="1527"/>
                    <a:pt x="31" y="2337"/>
                    <a:pt x="405" y="2649"/>
                  </a:cubicBezTo>
                  <a:cubicBezTo>
                    <a:pt x="779" y="2961"/>
                    <a:pt x="1870" y="3085"/>
                    <a:pt x="2275" y="3023"/>
                  </a:cubicBezTo>
                  <a:cubicBezTo>
                    <a:pt x="2680" y="2961"/>
                    <a:pt x="2618" y="2462"/>
                    <a:pt x="2836" y="2275"/>
                  </a:cubicBezTo>
                  <a:cubicBezTo>
                    <a:pt x="3054" y="2088"/>
                    <a:pt x="3459" y="2119"/>
                    <a:pt x="3584" y="1901"/>
                  </a:cubicBezTo>
                  <a:cubicBezTo>
                    <a:pt x="3709" y="1683"/>
                    <a:pt x="3709" y="1246"/>
                    <a:pt x="3584" y="966"/>
                  </a:cubicBezTo>
                  <a:cubicBezTo>
                    <a:pt x="3459" y="686"/>
                    <a:pt x="3148" y="374"/>
                    <a:pt x="2836" y="218"/>
                  </a:cubicBezTo>
                  <a:cubicBezTo>
                    <a:pt x="2524" y="62"/>
                    <a:pt x="2088" y="0"/>
                    <a:pt x="1714" y="31"/>
                  </a:cubicBezTo>
                  <a:close/>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32" name="Line 24"/>
            <p:cNvSpPr>
              <a:spLocks noChangeShapeType="1"/>
            </p:cNvSpPr>
            <p:nvPr/>
          </p:nvSpPr>
          <p:spPr bwMode="auto">
            <a:xfrm flipH="1" flipV="1">
              <a:off x="4868" y="2420"/>
              <a:ext cx="120" cy="60"/>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33" name="Line 25"/>
            <p:cNvSpPr>
              <a:spLocks noChangeShapeType="1"/>
            </p:cNvSpPr>
            <p:nvPr/>
          </p:nvSpPr>
          <p:spPr bwMode="auto">
            <a:xfrm flipH="1" flipV="1">
              <a:off x="4268" y="2187"/>
              <a:ext cx="225" cy="38"/>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9034" name="Text Box 26"/>
            <p:cNvSpPr txBox="1">
              <a:spLocks noChangeArrowheads="1"/>
            </p:cNvSpPr>
            <p:nvPr/>
          </p:nvSpPr>
          <p:spPr bwMode="auto">
            <a:xfrm>
              <a:off x="5505" y="232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mbria" charset="0"/>
                  <a:ea typeface="Times New Roman" charset="0"/>
                </a:rPr>
                <a:t>1</a:t>
              </a:r>
            </a:p>
          </p:txBody>
        </p:sp>
        <p:sp>
          <p:nvSpPr>
            <p:cNvPr id="939035" name="Text Box 27"/>
            <p:cNvSpPr txBox="1">
              <a:spLocks noChangeArrowheads="1"/>
            </p:cNvSpPr>
            <p:nvPr/>
          </p:nvSpPr>
          <p:spPr bwMode="auto">
            <a:xfrm>
              <a:off x="3195" y="298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mbria" charset="0"/>
                  <a:ea typeface="Times New Roman" charset="0"/>
                </a:rPr>
                <a:t>2</a:t>
              </a:r>
              <a:endParaRPr kumimoji="0" lang="en-US" sz="1800" b="0" i="0" u="none" strike="noStrike" cap="none" normalizeH="0" baseline="0">
                <a:ln>
                  <a:noFill/>
                </a:ln>
                <a:solidFill>
                  <a:schemeClr val="tx1"/>
                </a:solidFill>
                <a:effectLst/>
                <a:latin typeface="Times New Roman" charset="0"/>
                <a:ea typeface="Times New Roman" charset="0"/>
              </a:endParaRPr>
            </a:p>
          </p:txBody>
        </p:sp>
        <p:sp>
          <p:nvSpPr>
            <p:cNvPr id="939036" name="Text Box 28"/>
            <p:cNvSpPr txBox="1">
              <a:spLocks noChangeArrowheads="1"/>
            </p:cNvSpPr>
            <p:nvPr/>
          </p:nvSpPr>
          <p:spPr bwMode="auto">
            <a:xfrm>
              <a:off x="3900" y="268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mbria" charset="0"/>
                  <a:ea typeface="Times New Roman" charset="0"/>
                </a:rPr>
                <a:t>3</a:t>
              </a:r>
              <a:endParaRPr kumimoji="0" lang="en-US" sz="1800" b="0" i="0" u="none" strike="noStrike" cap="none" normalizeH="0" baseline="0">
                <a:ln>
                  <a:noFill/>
                </a:ln>
                <a:solidFill>
                  <a:schemeClr val="tx1"/>
                </a:solidFill>
                <a:effectLst/>
                <a:latin typeface="Times New Roman" charset="0"/>
                <a:ea typeface="Times New Roman" charset="0"/>
              </a:endParaRPr>
            </a:p>
          </p:txBody>
        </p:sp>
      </p:grpSp>
      <p:graphicFrame>
        <p:nvGraphicFramePr>
          <p:cNvPr id="939042" name="Object 34"/>
          <p:cNvGraphicFramePr>
            <a:graphicFrameLocks noChangeAspect="1"/>
          </p:cNvGraphicFramePr>
          <p:nvPr/>
        </p:nvGraphicFramePr>
        <p:xfrm>
          <a:off x="229130" y="2693446"/>
          <a:ext cx="7222132" cy="3199342"/>
        </p:xfrm>
        <a:graphic>
          <a:graphicData uri="http://schemas.openxmlformats.org/presentationml/2006/ole">
            <mc:AlternateContent xmlns:mc="http://schemas.openxmlformats.org/markup-compatibility/2006">
              <mc:Choice xmlns:v="urn:schemas-microsoft-com:vml" Requires="v">
                <p:oleObj spid="_x0000_s1001498" name="Equation" r:id="rId3" imgW="3187700" imgH="1409700" progId="Equation.3">
                  <p:embed/>
                </p:oleObj>
              </mc:Choice>
              <mc:Fallback>
                <p:oleObj name="Equation" r:id="rId3" imgW="3187700" imgH="1409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30" y="2693446"/>
                        <a:ext cx="7222132" cy="3199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243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14</a:t>
            </a:fld>
            <a:endParaRPr lang="en-US"/>
          </a:p>
        </p:txBody>
      </p:sp>
      <p:sp>
        <p:nvSpPr>
          <p:cNvPr id="3" name="TextBox 2"/>
          <p:cNvSpPr txBox="1"/>
          <p:nvPr/>
        </p:nvSpPr>
        <p:spPr>
          <a:xfrm>
            <a:off x="220133" y="745067"/>
            <a:ext cx="8807670" cy="1815882"/>
          </a:xfrm>
          <a:prstGeom prst="rect">
            <a:avLst/>
          </a:prstGeom>
          <a:noFill/>
        </p:spPr>
        <p:txBody>
          <a:bodyPr wrap="none" rtlCol="0">
            <a:spAutoFit/>
          </a:bodyPr>
          <a:lstStyle/>
          <a:p>
            <a:r>
              <a:rPr lang="en-US" sz="2800"/>
              <a:t>When doing line integrals in cartesian (2D), we use </a:t>
            </a:r>
          </a:p>
          <a:p>
            <a:endParaRPr lang="en-US" sz="2800"/>
          </a:p>
          <a:p>
            <a:endParaRPr lang="en-US" sz="2800"/>
          </a:p>
          <a:p>
            <a:r>
              <a:rPr lang="en-US" sz="2800"/>
              <a:t>What should we use when in plane-polar coordinates?</a:t>
            </a:r>
          </a:p>
        </p:txBody>
      </p:sp>
      <p:graphicFrame>
        <p:nvGraphicFramePr>
          <p:cNvPr id="944130" name="Object 2"/>
          <p:cNvGraphicFramePr>
            <a:graphicFrameLocks noChangeAspect="1"/>
          </p:cNvGraphicFramePr>
          <p:nvPr/>
        </p:nvGraphicFramePr>
        <p:xfrm>
          <a:off x="298450" y="3065463"/>
          <a:ext cx="5805488" cy="2903537"/>
        </p:xfrm>
        <a:graphic>
          <a:graphicData uri="http://schemas.openxmlformats.org/presentationml/2006/ole">
            <mc:AlternateContent xmlns:mc="http://schemas.openxmlformats.org/markup-compatibility/2006">
              <mc:Choice xmlns:v="urn:schemas-microsoft-com:vml" Requires="v">
                <p:oleObj spid="_x0000_s998445" name="Equation" r:id="rId4" imgW="2374900" imgH="1193800" progId="Equation.3">
                  <p:embed/>
                </p:oleObj>
              </mc:Choice>
              <mc:Fallback>
                <p:oleObj name="Equation" r:id="rId4" imgW="2374900" imgH="119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50" y="3065463"/>
                        <a:ext cx="5805488" cy="290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4131" name="Object 3"/>
          <p:cNvGraphicFramePr>
            <a:graphicFrameLocks noChangeAspect="1"/>
          </p:cNvGraphicFramePr>
          <p:nvPr/>
        </p:nvGraphicFramePr>
        <p:xfrm>
          <a:off x="822325" y="1190625"/>
          <a:ext cx="2452688" cy="525463"/>
        </p:xfrm>
        <a:graphic>
          <a:graphicData uri="http://schemas.openxmlformats.org/presentationml/2006/ole">
            <mc:AlternateContent xmlns:mc="http://schemas.openxmlformats.org/markup-compatibility/2006">
              <mc:Choice xmlns:v="urn:schemas-microsoft-com:vml" Requires="v">
                <p:oleObj spid="_x0000_s998446" name="Equation" r:id="rId6" imgW="1003300" imgH="215900" progId="Equation.3">
                  <p:embed/>
                </p:oleObj>
              </mc:Choice>
              <mc:Fallback>
                <p:oleObj name="Equation" r:id="rId6" imgW="10033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325" y="1190625"/>
                        <a:ext cx="2452688"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6142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1388532" y="3166533"/>
            <a:ext cx="6230648" cy="3449109"/>
            <a:chOff x="2748" y="2939"/>
            <a:chExt cx="5040" cy="2790"/>
          </a:xfrm>
        </p:grpSpPr>
        <p:sp>
          <p:nvSpPr>
            <p:cNvPr id="937987" name="AutoShape 3"/>
            <p:cNvSpPr>
              <a:spLocks noChangeAspect="1" noChangeArrowheads="1" noTextEdit="1"/>
            </p:cNvSpPr>
            <p:nvPr/>
          </p:nvSpPr>
          <p:spPr bwMode="auto">
            <a:xfrm>
              <a:off x="2748" y="2939"/>
              <a:ext cx="5040" cy="2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7988" name="Line 4"/>
            <p:cNvSpPr>
              <a:spLocks noChangeShapeType="1"/>
            </p:cNvSpPr>
            <p:nvPr/>
          </p:nvSpPr>
          <p:spPr bwMode="auto">
            <a:xfrm>
              <a:off x="2749" y="3500"/>
              <a:ext cx="935"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7989" name="Line 5"/>
            <p:cNvSpPr>
              <a:spLocks noChangeShapeType="1"/>
            </p:cNvSpPr>
            <p:nvPr/>
          </p:nvSpPr>
          <p:spPr bwMode="auto">
            <a:xfrm>
              <a:off x="2749" y="3126"/>
              <a:ext cx="934"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7990" name="Line 6"/>
            <p:cNvSpPr>
              <a:spLocks noChangeShapeType="1"/>
            </p:cNvSpPr>
            <p:nvPr/>
          </p:nvSpPr>
          <p:spPr bwMode="auto">
            <a:xfrm>
              <a:off x="2749" y="3874"/>
              <a:ext cx="935"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7991" name="Line 7"/>
            <p:cNvSpPr>
              <a:spLocks noChangeShapeType="1"/>
            </p:cNvSpPr>
            <p:nvPr/>
          </p:nvSpPr>
          <p:spPr bwMode="auto">
            <a:xfrm>
              <a:off x="2749" y="4248"/>
              <a:ext cx="935"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7992" name="Line 8"/>
            <p:cNvSpPr>
              <a:spLocks noChangeShapeType="1"/>
            </p:cNvSpPr>
            <p:nvPr/>
          </p:nvSpPr>
          <p:spPr bwMode="auto">
            <a:xfrm>
              <a:off x="2774" y="4621"/>
              <a:ext cx="936"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7993" name="Line 9"/>
            <p:cNvSpPr>
              <a:spLocks noChangeShapeType="1"/>
            </p:cNvSpPr>
            <p:nvPr/>
          </p:nvSpPr>
          <p:spPr bwMode="auto">
            <a:xfrm>
              <a:off x="2748" y="4998"/>
              <a:ext cx="935"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7994" name="Line 10"/>
            <p:cNvSpPr>
              <a:spLocks noChangeShapeType="1"/>
            </p:cNvSpPr>
            <p:nvPr/>
          </p:nvSpPr>
          <p:spPr bwMode="auto">
            <a:xfrm>
              <a:off x="2749" y="5421"/>
              <a:ext cx="934"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7995" name="Line 11"/>
            <p:cNvSpPr>
              <a:spLocks noChangeShapeType="1"/>
            </p:cNvSpPr>
            <p:nvPr/>
          </p:nvSpPr>
          <p:spPr bwMode="auto">
            <a:xfrm>
              <a:off x="4058" y="3500"/>
              <a:ext cx="934"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7996" name="Line 12"/>
            <p:cNvSpPr>
              <a:spLocks noChangeShapeType="1"/>
            </p:cNvSpPr>
            <p:nvPr/>
          </p:nvSpPr>
          <p:spPr bwMode="auto">
            <a:xfrm>
              <a:off x="4058" y="3126"/>
              <a:ext cx="934"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7997" name="Line 13"/>
            <p:cNvSpPr>
              <a:spLocks noChangeShapeType="1"/>
            </p:cNvSpPr>
            <p:nvPr/>
          </p:nvSpPr>
          <p:spPr bwMode="auto">
            <a:xfrm>
              <a:off x="4058" y="3874"/>
              <a:ext cx="934"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7998" name="Line 14"/>
            <p:cNvSpPr>
              <a:spLocks noChangeShapeType="1"/>
            </p:cNvSpPr>
            <p:nvPr/>
          </p:nvSpPr>
          <p:spPr bwMode="auto">
            <a:xfrm>
              <a:off x="4058" y="4248"/>
              <a:ext cx="934"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7999" name="Line 15"/>
            <p:cNvSpPr>
              <a:spLocks noChangeShapeType="1"/>
            </p:cNvSpPr>
            <p:nvPr/>
          </p:nvSpPr>
          <p:spPr bwMode="auto">
            <a:xfrm>
              <a:off x="4082" y="4621"/>
              <a:ext cx="936" cy="4"/>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00" name="Line 16"/>
            <p:cNvSpPr>
              <a:spLocks noChangeShapeType="1"/>
            </p:cNvSpPr>
            <p:nvPr/>
          </p:nvSpPr>
          <p:spPr bwMode="auto">
            <a:xfrm>
              <a:off x="4056" y="4998"/>
              <a:ext cx="936"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01" name="Line 17"/>
            <p:cNvSpPr>
              <a:spLocks noChangeShapeType="1"/>
            </p:cNvSpPr>
            <p:nvPr/>
          </p:nvSpPr>
          <p:spPr bwMode="auto">
            <a:xfrm>
              <a:off x="4058" y="5421"/>
              <a:ext cx="934"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02" name="Line 18"/>
            <p:cNvSpPr>
              <a:spLocks noChangeShapeType="1"/>
            </p:cNvSpPr>
            <p:nvPr/>
          </p:nvSpPr>
          <p:spPr bwMode="auto">
            <a:xfrm>
              <a:off x="5367" y="3501"/>
              <a:ext cx="934"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03" name="Line 19"/>
            <p:cNvSpPr>
              <a:spLocks noChangeShapeType="1"/>
            </p:cNvSpPr>
            <p:nvPr/>
          </p:nvSpPr>
          <p:spPr bwMode="auto">
            <a:xfrm>
              <a:off x="5367" y="3126"/>
              <a:ext cx="932"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04" name="Line 20"/>
            <p:cNvSpPr>
              <a:spLocks noChangeShapeType="1"/>
            </p:cNvSpPr>
            <p:nvPr/>
          </p:nvSpPr>
          <p:spPr bwMode="auto">
            <a:xfrm>
              <a:off x="5367" y="3875"/>
              <a:ext cx="934"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05" name="Line 21"/>
            <p:cNvSpPr>
              <a:spLocks noChangeShapeType="1"/>
            </p:cNvSpPr>
            <p:nvPr/>
          </p:nvSpPr>
          <p:spPr bwMode="auto">
            <a:xfrm>
              <a:off x="5367" y="4250"/>
              <a:ext cx="934"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06" name="Line 22"/>
            <p:cNvSpPr>
              <a:spLocks noChangeShapeType="1"/>
            </p:cNvSpPr>
            <p:nvPr/>
          </p:nvSpPr>
          <p:spPr bwMode="auto">
            <a:xfrm>
              <a:off x="5391" y="4621"/>
              <a:ext cx="936" cy="6"/>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07" name="Line 23"/>
            <p:cNvSpPr>
              <a:spLocks noChangeShapeType="1"/>
            </p:cNvSpPr>
            <p:nvPr/>
          </p:nvSpPr>
          <p:spPr bwMode="auto">
            <a:xfrm>
              <a:off x="5365" y="4998"/>
              <a:ext cx="934"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08" name="Line 24"/>
            <p:cNvSpPr>
              <a:spLocks noChangeShapeType="1"/>
            </p:cNvSpPr>
            <p:nvPr/>
          </p:nvSpPr>
          <p:spPr bwMode="auto">
            <a:xfrm>
              <a:off x="5367" y="5422"/>
              <a:ext cx="932"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09" name="Line 25"/>
            <p:cNvSpPr>
              <a:spLocks noChangeShapeType="1"/>
            </p:cNvSpPr>
            <p:nvPr/>
          </p:nvSpPr>
          <p:spPr bwMode="auto">
            <a:xfrm>
              <a:off x="6676" y="3500"/>
              <a:ext cx="933"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10" name="Line 26"/>
            <p:cNvSpPr>
              <a:spLocks noChangeShapeType="1"/>
            </p:cNvSpPr>
            <p:nvPr/>
          </p:nvSpPr>
          <p:spPr bwMode="auto">
            <a:xfrm>
              <a:off x="6676" y="3126"/>
              <a:ext cx="933"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11" name="Line 27"/>
            <p:cNvSpPr>
              <a:spLocks noChangeShapeType="1"/>
            </p:cNvSpPr>
            <p:nvPr/>
          </p:nvSpPr>
          <p:spPr bwMode="auto">
            <a:xfrm>
              <a:off x="6676" y="3874"/>
              <a:ext cx="933" cy="1"/>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12" name="Line 28"/>
            <p:cNvSpPr>
              <a:spLocks noChangeShapeType="1"/>
            </p:cNvSpPr>
            <p:nvPr/>
          </p:nvSpPr>
          <p:spPr bwMode="auto">
            <a:xfrm>
              <a:off x="6676" y="4248"/>
              <a:ext cx="933"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13" name="Line 29"/>
            <p:cNvSpPr>
              <a:spLocks noChangeShapeType="1"/>
            </p:cNvSpPr>
            <p:nvPr/>
          </p:nvSpPr>
          <p:spPr bwMode="auto">
            <a:xfrm>
              <a:off x="6699" y="4621"/>
              <a:ext cx="936" cy="4"/>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14" name="Line 30"/>
            <p:cNvSpPr>
              <a:spLocks noChangeShapeType="1"/>
            </p:cNvSpPr>
            <p:nvPr/>
          </p:nvSpPr>
          <p:spPr bwMode="auto">
            <a:xfrm>
              <a:off x="6673" y="4998"/>
              <a:ext cx="936" cy="2"/>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938015" name="Line 31"/>
            <p:cNvSpPr>
              <a:spLocks noChangeShapeType="1"/>
            </p:cNvSpPr>
            <p:nvPr/>
          </p:nvSpPr>
          <p:spPr bwMode="auto">
            <a:xfrm>
              <a:off x="6676" y="5421"/>
              <a:ext cx="933" cy="3"/>
            </a:xfrm>
            <a:prstGeom prst="line">
              <a:avLst/>
            </a:prstGeom>
            <a:noFill/>
            <a:ln w="1905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grpSp>
          <p:nvGrpSpPr>
            <p:cNvPr id="4" name="Group 32"/>
            <p:cNvGrpSpPr>
              <a:grpSpLocks/>
            </p:cNvGrpSpPr>
            <p:nvPr/>
          </p:nvGrpSpPr>
          <p:grpSpPr bwMode="auto">
            <a:xfrm>
              <a:off x="3870" y="3687"/>
              <a:ext cx="2619" cy="1123"/>
              <a:chOff x="3871" y="3687"/>
              <a:chExt cx="2619" cy="1123"/>
            </a:xfrm>
          </p:grpSpPr>
          <p:sp>
            <p:nvSpPr>
              <p:cNvPr id="938017" name="Rectangle 33"/>
              <p:cNvSpPr>
                <a:spLocks noChangeArrowheads="1"/>
              </p:cNvSpPr>
              <p:nvPr/>
            </p:nvSpPr>
            <p:spPr bwMode="auto">
              <a:xfrm>
                <a:off x="3871" y="3687"/>
                <a:ext cx="2618" cy="1122"/>
              </a:xfrm>
              <a:prstGeom prst="rect">
                <a:avLst/>
              </a:prstGeom>
              <a:solidFill>
                <a:srgbClr val="FFFFFF">
                  <a:alpha val="0"/>
                </a:srgbClr>
              </a:solidFill>
              <a:ln w="19050">
                <a:solidFill>
                  <a:srgbClr val="000000"/>
                </a:solidFill>
                <a:prstDash val="lgDash"/>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38018" name="Line 34"/>
              <p:cNvSpPr>
                <a:spLocks noChangeShapeType="1"/>
              </p:cNvSpPr>
              <p:nvPr/>
            </p:nvSpPr>
            <p:spPr bwMode="auto">
              <a:xfrm flipH="1">
                <a:off x="4806" y="3687"/>
                <a:ext cx="187" cy="1"/>
              </a:xfrm>
              <a:prstGeom prst="line">
                <a:avLst/>
              </a:prstGeom>
              <a:noFill/>
              <a:ln w="25400">
                <a:solidFill>
                  <a:srgbClr val="000000"/>
                </a:solidFill>
                <a:round/>
                <a:headEnd/>
                <a:tailEnd type="triangle" w="med" len="lg"/>
              </a:ln>
              <a:effectLst/>
            </p:spPr>
            <p:txBody>
              <a:bodyPr vert="horz" wrap="square" lIns="91440" tIns="45720" rIns="91440" bIns="45720" numCol="1" anchor="t" anchorCtr="0" compatLnSpc="1">
                <a:prstTxWarp prst="textNoShape">
                  <a:avLst/>
                </a:prstTxWarp>
              </a:bodyPr>
              <a:lstStyle/>
              <a:p>
                <a:endParaRPr lang="en-US"/>
              </a:p>
            </p:txBody>
          </p:sp>
          <p:sp>
            <p:nvSpPr>
              <p:cNvPr id="938019" name="Line 35"/>
              <p:cNvSpPr>
                <a:spLocks noChangeShapeType="1"/>
              </p:cNvSpPr>
              <p:nvPr/>
            </p:nvSpPr>
            <p:spPr bwMode="auto">
              <a:xfrm>
                <a:off x="4806" y="4809"/>
                <a:ext cx="187" cy="1"/>
              </a:xfrm>
              <a:prstGeom prst="line">
                <a:avLst/>
              </a:prstGeom>
              <a:noFill/>
              <a:ln w="25400">
                <a:solidFill>
                  <a:srgbClr val="000000"/>
                </a:solidFill>
                <a:round/>
                <a:headEnd/>
                <a:tailEnd type="triangle" w="med" len="lg"/>
              </a:ln>
              <a:effectLst/>
            </p:spPr>
            <p:txBody>
              <a:bodyPr vert="horz" wrap="square" lIns="91440" tIns="45720" rIns="91440" bIns="45720" numCol="1" anchor="t" anchorCtr="0" compatLnSpc="1">
                <a:prstTxWarp prst="textNoShape">
                  <a:avLst/>
                </a:prstTxWarp>
              </a:bodyPr>
              <a:lstStyle/>
              <a:p>
                <a:endParaRPr lang="en-US"/>
              </a:p>
            </p:txBody>
          </p:sp>
          <p:sp>
            <p:nvSpPr>
              <p:cNvPr id="938020" name="Line 36"/>
              <p:cNvSpPr>
                <a:spLocks noChangeShapeType="1"/>
              </p:cNvSpPr>
              <p:nvPr/>
            </p:nvSpPr>
            <p:spPr bwMode="auto">
              <a:xfrm rot="5400000" flipH="1">
                <a:off x="6396" y="3967"/>
                <a:ext cx="187" cy="1"/>
              </a:xfrm>
              <a:prstGeom prst="line">
                <a:avLst/>
              </a:prstGeom>
              <a:noFill/>
              <a:ln w="25400">
                <a:solidFill>
                  <a:srgbClr val="000000"/>
                </a:solidFill>
                <a:round/>
                <a:headEnd/>
                <a:tailEnd type="triangle" w="med" len="lg"/>
              </a:ln>
              <a:effectLst/>
            </p:spPr>
            <p:txBody>
              <a:bodyPr vert="horz" wrap="square" lIns="91440" tIns="45720" rIns="91440" bIns="45720" numCol="1" anchor="t" anchorCtr="0" compatLnSpc="1">
                <a:prstTxWarp prst="textNoShape">
                  <a:avLst/>
                </a:prstTxWarp>
              </a:bodyPr>
              <a:lstStyle/>
              <a:p>
                <a:endParaRPr lang="en-US"/>
              </a:p>
            </p:txBody>
          </p:sp>
          <p:sp>
            <p:nvSpPr>
              <p:cNvPr id="938021" name="Line 37"/>
              <p:cNvSpPr>
                <a:spLocks noChangeShapeType="1"/>
              </p:cNvSpPr>
              <p:nvPr/>
            </p:nvSpPr>
            <p:spPr bwMode="auto">
              <a:xfrm rot="16200000" flipH="1">
                <a:off x="3778" y="4154"/>
                <a:ext cx="187" cy="1"/>
              </a:xfrm>
              <a:prstGeom prst="line">
                <a:avLst/>
              </a:prstGeom>
              <a:noFill/>
              <a:ln w="25400">
                <a:solidFill>
                  <a:srgbClr val="000000"/>
                </a:solidFill>
                <a:round/>
                <a:headEnd/>
                <a:tailEnd type="triangle" w="med" len="lg"/>
              </a:ln>
              <a:effectLst/>
            </p:spPr>
            <p:txBody>
              <a:bodyPr vert="horz" wrap="square" lIns="91440" tIns="45720" rIns="91440" bIns="45720" numCol="1" anchor="t" anchorCtr="0" compatLnSpc="1">
                <a:prstTxWarp prst="textNoShape">
                  <a:avLst/>
                </a:prstTxWarp>
              </a:bodyPr>
              <a:lstStyle/>
              <a:p>
                <a:endParaRPr lang="en-US"/>
              </a:p>
            </p:txBody>
          </p:sp>
        </p:grpSp>
      </p:grpSp>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15</a:t>
            </a:fld>
            <a:endParaRPr lang="en-US"/>
          </a:p>
        </p:txBody>
      </p:sp>
      <p:sp>
        <p:nvSpPr>
          <p:cNvPr id="40" name="TextBox 39"/>
          <p:cNvSpPr txBox="1"/>
          <p:nvPr/>
        </p:nvSpPr>
        <p:spPr>
          <a:xfrm>
            <a:off x="203201" y="118531"/>
            <a:ext cx="8517466" cy="4001095"/>
          </a:xfrm>
          <a:prstGeom prst="rect">
            <a:avLst/>
          </a:prstGeom>
          <a:noFill/>
        </p:spPr>
        <p:txBody>
          <a:bodyPr wrap="square" rtlCol="0">
            <a:spAutoFit/>
          </a:bodyPr>
          <a:lstStyle/>
          <a:p>
            <a:r>
              <a:rPr lang="en-US" sz="2600"/>
              <a:t>Consider the vector field               , where E</a:t>
            </a:r>
            <a:r>
              <a:rPr lang="en-US" sz="2600" baseline="-25000"/>
              <a:t>0</a:t>
            </a:r>
            <a:r>
              <a:rPr lang="en-US" sz="2600"/>
              <a:t> is a constant, and consider the closed square path </a:t>
            </a:r>
            <a:r>
              <a:rPr lang="en-US" sz="2600" i="1"/>
              <a:t>L</a:t>
            </a:r>
            <a:r>
              <a:rPr lang="en-US" sz="2600"/>
              <a:t> shown.</a:t>
            </a:r>
          </a:p>
          <a:p>
            <a:r>
              <a:rPr lang="en-US" sz="2600"/>
              <a:t> </a:t>
            </a:r>
          </a:p>
          <a:p>
            <a:r>
              <a:rPr lang="en-US" sz="2600"/>
              <a:t>What can you say about the line integral              ?</a:t>
            </a:r>
          </a:p>
          <a:p>
            <a:r>
              <a:rPr lang="en-US" sz="2600"/>
              <a:t>A) It is positive</a:t>
            </a:r>
          </a:p>
          <a:p>
            <a:r>
              <a:rPr lang="en-US" sz="2600"/>
              <a:t>B)  It is negative   </a:t>
            </a:r>
          </a:p>
          <a:p>
            <a:r>
              <a:rPr lang="en-US" sz="2600"/>
              <a:t>C)  It is zero  </a:t>
            </a:r>
          </a:p>
          <a:p>
            <a:r>
              <a:rPr lang="en-US" sz="2600"/>
              <a:t>D) It cannot be determined from the information given!</a:t>
            </a:r>
          </a:p>
          <a:p>
            <a:r>
              <a:rPr lang="en-US" sz="2600"/>
              <a:t> </a:t>
            </a:r>
          </a:p>
          <a:p>
            <a:endParaRPr lang="en-US" sz="2000"/>
          </a:p>
        </p:txBody>
      </p:sp>
      <p:graphicFrame>
        <p:nvGraphicFramePr>
          <p:cNvPr id="938025" name="Object 41"/>
          <p:cNvGraphicFramePr>
            <a:graphicFrameLocks noChangeAspect="1"/>
          </p:cNvGraphicFramePr>
          <p:nvPr/>
        </p:nvGraphicFramePr>
        <p:xfrm>
          <a:off x="3919537" y="118535"/>
          <a:ext cx="1300162" cy="527050"/>
        </p:xfrm>
        <a:graphic>
          <a:graphicData uri="http://schemas.openxmlformats.org/presentationml/2006/ole">
            <mc:AlternateContent xmlns:mc="http://schemas.openxmlformats.org/markup-compatibility/2006">
              <mc:Choice xmlns:v="urn:schemas-microsoft-com:vml" Requires="v">
                <p:oleObj spid="_x0000_s1000493" name="Equation" r:id="rId3" imgW="533400" imgH="215900" progId="Equation.3">
                  <p:embed/>
                </p:oleObj>
              </mc:Choice>
              <mc:Fallback>
                <p:oleObj name="Equation" r:id="rId3" imgW="5334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537" y="118535"/>
                        <a:ext cx="1300162"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8026" name="Object 42"/>
          <p:cNvGraphicFramePr>
            <a:graphicFrameLocks noChangeAspect="1"/>
          </p:cNvGraphicFramePr>
          <p:nvPr/>
        </p:nvGraphicFramePr>
        <p:xfrm>
          <a:off x="6248404" y="1275823"/>
          <a:ext cx="1114425" cy="650875"/>
        </p:xfrm>
        <a:graphic>
          <a:graphicData uri="http://schemas.openxmlformats.org/presentationml/2006/ole">
            <mc:AlternateContent xmlns:mc="http://schemas.openxmlformats.org/markup-compatibility/2006">
              <mc:Choice xmlns:v="urn:schemas-microsoft-com:vml" Requires="v">
                <p:oleObj spid="_x0000_s1000494" name="Equation" r:id="rId5" imgW="457200" imgH="266700" progId="Equation.3">
                  <p:embed/>
                </p:oleObj>
              </mc:Choice>
              <mc:Fallback>
                <p:oleObj name="Equation" r:id="rId5" imgW="457200" imgH="266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4" y="1275823"/>
                        <a:ext cx="1114425"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7493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16</a:t>
            </a:fld>
            <a:endParaRPr lang="en-US"/>
          </a:p>
        </p:txBody>
      </p:sp>
      <p:sp>
        <p:nvSpPr>
          <p:cNvPr id="5" name="Rectangle 4"/>
          <p:cNvSpPr/>
          <p:nvPr/>
        </p:nvSpPr>
        <p:spPr>
          <a:xfrm>
            <a:off x="539475" y="433410"/>
            <a:ext cx="8180265" cy="3170099"/>
          </a:xfrm>
          <a:prstGeom prst="rect">
            <a:avLst/>
          </a:prstGeom>
        </p:spPr>
        <p:txBody>
          <a:bodyPr wrap="square">
            <a:spAutoFit/>
          </a:bodyPr>
          <a:lstStyle/>
          <a:p>
            <a:r>
              <a:rPr lang="en-US" sz="3600" dirty="0" smtClean="0">
                <a:solidFill>
                  <a:srgbClr val="FF0000"/>
                </a:solidFill>
              </a:rPr>
              <a:t>Which of the following are conservative forces?</a:t>
            </a:r>
          </a:p>
          <a:p>
            <a:endParaRPr lang="en-US" sz="3200" u="sng" dirty="0" smtClean="0">
              <a:solidFill>
                <a:srgbClr val="FF0000"/>
              </a:solidFill>
            </a:endParaRPr>
          </a:p>
          <a:p>
            <a:r>
              <a:rPr lang="en-US" sz="3200" dirty="0" err="1" smtClean="0"/>
              <a:t>i</a:t>
            </a:r>
            <a:r>
              <a:rPr lang="en-US" sz="3200" dirty="0" smtClean="0"/>
              <a:t>- friction</a:t>
            </a:r>
          </a:p>
          <a:p>
            <a:r>
              <a:rPr lang="en-US" sz="3200" dirty="0" smtClean="0"/>
              <a:t>ii- Gravity</a:t>
            </a:r>
          </a:p>
          <a:p>
            <a:r>
              <a:rPr lang="en-US" sz="3200" dirty="0" smtClean="0"/>
              <a:t>iii- the normal force</a:t>
            </a:r>
            <a:endParaRPr lang="en-US" sz="2800" dirty="0"/>
          </a:p>
        </p:txBody>
      </p:sp>
      <p:sp>
        <p:nvSpPr>
          <p:cNvPr id="6" name="TextBox 5"/>
          <p:cNvSpPr txBox="1"/>
          <p:nvPr/>
        </p:nvSpPr>
        <p:spPr>
          <a:xfrm>
            <a:off x="1422790" y="4773175"/>
            <a:ext cx="6807199" cy="1508105"/>
          </a:xfrm>
          <a:prstGeom prst="rect">
            <a:avLst/>
          </a:prstGeom>
          <a:noFill/>
        </p:spPr>
        <p:txBody>
          <a:bodyPr wrap="square" rtlCol="0">
            <a:spAutoFit/>
          </a:bodyPr>
          <a:lstStyle/>
          <a:p>
            <a:pPr marL="457200" indent="-457200">
              <a:buAutoNum type="alphaUcParenR"/>
            </a:pPr>
            <a:r>
              <a:rPr lang="en-US" sz="3600" dirty="0" err="1" smtClean="0"/>
              <a:t>i</a:t>
            </a:r>
            <a:r>
              <a:rPr lang="en-US" sz="3600" dirty="0" smtClean="0"/>
              <a:t> only	B) ii only 	C) iii only</a:t>
            </a:r>
          </a:p>
          <a:p>
            <a:pPr marL="457200" indent="-457200"/>
            <a:r>
              <a:rPr lang="en-US" sz="3600" dirty="0" smtClean="0"/>
              <a:t>D)   </a:t>
            </a:r>
            <a:r>
              <a:rPr lang="en-US" sz="3600" dirty="0" err="1" smtClean="0"/>
              <a:t>i</a:t>
            </a:r>
            <a:r>
              <a:rPr lang="en-US" sz="3600" dirty="0" smtClean="0"/>
              <a:t> and ii only    E) Other/not sure</a:t>
            </a:r>
            <a:r>
              <a:rPr lang="en-US" sz="2000" dirty="0" smtClean="0"/>
              <a:t>	</a:t>
            </a:r>
            <a:endParaRPr lang="en-US" sz="2000" dirty="0"/>
          </a:p>
        </p:txBody>
      </p:sp>
    </p:spTree>
    <p:extLst>
      <p:ext uri="{BB962C8B-B14F-4D97-AF65-F5344CB8AC3E}">
        <p14:creationId xmlns:p14="http://schemas.microsoft.com/office/powerpoint/2010/main" val="385688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17</a:t>
            </a:fld>
            <a:endParaRPr lang="en-US"/>
          </a:p>
        </p:txBody>
      </p:sp>
      <p:sp>
        <p:nvSpPr>
          <p:cNvPr id="5" name="Rectangle 4"/>
          <p:cNvSpPr/>
          <p:nvPr/>
        </p:nvSpPr>
        <p:spPr>
          <a:xfrm>
            <a:off x="220133" y="667800"/>
            <a:ext cx="8602133" cy="1815882"/>
          </a:xfrm>
          <a:prstGeom prst="rect">
            <a:avLst/>
          </a:prstGeom>
        </p:spPr>
        <p:txBody>
          <a:bodyPr wrap="square">
            <a:spAutoFit/>
          </a:bodyPr>
          <a:lstStyle/>
          <a:p>
            <a:r>
              <a:rPr lang="en-US" sz="2800" smtClean="0"/>
              <a:t>Which of the following are conservative forces?</a:t>
            </a:r>
            <a:endParaRPr lang="en-US" sz="2800" u="sng" smtClean="0"/>
          </a:p>
          <a:p>
            <a:r>
              <a:rPr lang="en-US" sz="2800" smtClean="0"/>
              <a:t>I- friction (velocity independent)</a:t>
            </a:r>
          </a:p>
          <a:p>
            <a:r>
              <a:rPr lang="en-US" sz="2800" smtClean="0"/>
              <a:t>II- Gravity (non-uniform)</a:t>
            </a:r>
          </a:p>
          <a:p>
            <a:r>
              <a:rPr lang="en-US" sz="2800" smtClean="0"/>
              <a:t>III- linear air drag</a:t>
            </a:r>
            <a:endParaRPr lang="en-US" sz="2800"/>
          </a:p>
        </p:txBody>
      </p:sp>
      <p:sp>
        <p:nvSpPr>
          <p:cNvPr id="6" name="TextBox 5"/>
          <p:cNvSpPr txBox="1"/>
          <p:nvPr/>
        </p:nvSpPr>
        <p:spPr>
          <a:xfrm>
            <a:off x="440267" y="3437495"/>
            <a:ext cx="6807199" cy="1077218"/>
          </a:xfrm>
          <a:prstGeom prst="rect">
            <a:avLst/>
          </a:prstGeom>
          <a:noFill/>
        </p:spPr>
        <p:txBody>
          <a:bodyPr wrap="square" rtlCol="0">
            <a:spAutoFit/>
          </a:bodyPr>
          <a:lstStyle/>
          <a:p>
            <a:pPr marL="457200" indent="-457200">
              <a:buAutoNum type="alphaUcParenR"/>
            </a:pPr>
            <a:r>
              <a:rPr lang="en-US" sz="3200" smtClean="0"/>
              <a:t>i only	B) ii only 	C) iii only</a:t>
            </a:r>
          </a:p>
          <a:p>
            <a:pPr marL="457200" indent="-457200"/>
            <a:r>
              <a:rPr lang="en-US" sz="3200" smtClean="0"/>
              <a:t>D)   i and ii only    E) Other/not sure</a:t>
            </a:r>
            <a:r>
              <a:rPr lang="en-US" sz="2000" smtClean="0"/>
              <a:t>	</a:t>
            </a:r>
            <a:endParaRPr lang="en-US" sz="2000"/>
          </a:p>
        </p:txBody>
      </p:sp>
    </p:spTree>
    <p:extLst>
      <p:ext uri="{BB962C8B-B14F-4D97-AF65-F5344CB8AC3E}">
        <p14:creationId xmlns:p14="http://schemas.microsoft.com/office/powerpoint/2010/main" val="1163395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338667" y="3606800"/>
            <a:ext cx="7674347" cy="3251201"/>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18</a:t>
            </a:fld>
            <a:endParaRPr lang="en-US"/>
          </a:p>
        </p:txBody>
      </p:sp>
      <p:sp>
        <p:nvSpPr>
          <p:cNvPr id="3" name="Rectangle 2"/>
          <p:cNvSpPr/>
          <p:nvPr/>
        </p:nvSpPr>
        <p:spPr>
          <a:xfrm>
            <a:off x="2923673" y="0"/>
            <a:ext cx="3228919" cy="461665"/>
          </a:xfrm>
          <a:prstGeom prst="rect">
            <a:avLst/>
          </a:prstGeom>
        </p:spPr>
        <p:txBody>
          <a:bodyPr wrap="none">
            <a:spAutoFit/>
          </a:bodyPr>
          <a:lstStyle/>
          <a:p>
            <a:r>
              <a:rPr lang="en-US" b="1" smtClean="0"/>
              <a:t>If you finish early .....</a:t>
            </a:r>
            <a:endParaRPr lang="en-US"/>
          </a:p>
        </p:txBody>
      </p:sp>
      <p:sp>
        <p:nvSpPr>
          <p:cNvPr id="4" name="TextBox 3"/>
          <p:cNvSpPr txBox="1"/>
          <p:nvPr/>
        </p:nvSpPr>
        <p:spPr>
          <a:xfrm>
            <a:off x="0" y="440274"/>
            <a:ext cx="9144000" cy="3477875"/>
          </a:xfrm>
          <a:prstGeom prst="rect">
            <a:avLst/>
          </a:prstGeom>
          <a:noFill/>
        </p:spPr>
        <p:txBody>
          <a:bodyPr wrap="square" rtlCol="0">
            <a:spAutoFit/>
          </a:bodyPr>
          <a:lstStyle/>
          <a:p>
            <a:r>
              <a:rPr lang="en-US" sz="2200" smtClean="0"/>
              <a:t>Do you agree or disagree with the following statements? </a:t>
            </a:r>
          </a:p>
          <a:p>
            <a:pPr marL="338138" indent="-338138">
              <a:buAutoNum type="arabicParenR"/>
            </a:pPr>
            <a:r>
              <a:rPr lang="en-US" sz="2200" smtClean="0"/>
              <a:t>“For a conservative force, the magnitude of the force is related to potential energy.  The larger the potential energy, the larger the magnitude of the force.”</a:t>
            </a:r>
          </a:p>
          <a:p>
            <a:pPr marL="514350" indent="-514350">
              <a:buAutoNum type="arabicParenR"/>
            </a:pPr>
            <a:endParaRPr lang="en-US" sz="2200" smtClean="0"/>
          </a:p>
          <a:p>
            <a:pPr marL="338138" indent="-338138"/>
            <a:r>
              <a:rPr lang="en-US" sz="2200" smtClean="0"/>
              <a:t>2) “For a conservative force, the magnitude of the force is related to potential energy.  For any equipotential contour line, the magnitude of the force must be the same at every point along that contour.”</a:t>
            </a:r>
            <a:br>
              <a:rPr lang="en-US" sz="2200" smtClean="0"/>
            </a:br>
            <a:endParaRPr lang="en-US" sz="2200" smtClean="0"/>
          </a:p>
          <a:p>
            <a:r>
              <a:rPr lang="en-US" sz="2200" smtClean="0"/>
              <a:t>Can you come up with equipotential lines for the 2 force fields below?</a:t>
            </a:r>
            <a:endParaRPr lang="en-US" sz="2200"/>
          </a:p>
        </p:txBody>
      </p:sp>
    </p:spTree>
    <p:extLst>
      <p:ext uri="{BB962C8B-B14F-4D97-AF65-F5344CB8AC3E}">
        <p14:creationId xmlns:p14="http://schemas.microsoft.com/office/powerpoint/2010/main" val="274139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534" name="Object 1024"/>
          <p:cNvGraphicFramePr>
            <a:graphicFrameLocks noGrp="1" noChangeAspect="1"/>
          </p:cNvGraphicFramePr>
          <p:nvPr>
            <p:ph sz="quarter" idx="2"/>
          </p:nvPr>
        </p:nvGraphicFramePr>
        <p:xfrm>
          <a:off x="7239000" y="533400"/>
          <a:ext cx="714375" cy="714375"/>
        </p:xfrm>
        <a:graphic>
          <a:graphicData uri="http://schemas.openxmlformats.org/presentationml/2006/ole">
            <mc:AlternateContent xmlns:mc="http://schemas.openxmlformats.org/markup-compatibility/2006">
              <mc:Choice xmlns:v="urn:schemas-microsoft-com:vml" Requires="v">
                <p:oleObj spid="_x0000_s999488" name="Equation" r:id="rId3" imgW="241200" imgH="241200" progId="">
                  <p:embed/>
                </p:oleObj>
              </mc:Choice>
              <mc:Fallback>
                <p:oleObj name="Equation" r:id="rId3" imgW="241200" imgH="241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33400"/>
                        <a:ext cx="7143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2537" name="Object 1024"/>
          <p:cNvGraphicFramePr>
            <a:graphicFrameLocks noGrp="1" noChangeAspect="1"/>
          </p:cNvGraphicFramePr>
          <p:nvPr>
            <p:ph sz="quarter" idx="3"/>
            <p:extLst>
              <p:ext uri="{D42A27DB-BD31-4B8C-83A1-F6EECF244321}">
                <p14:modId xmlns:p14="http://schemas.microsoft.com/office/powerpoint/2010/main" val="144557689"/>
              </p:ext>
            </p:extLst>
          </p:nvPr>
        </p:nvGraphicFramePr>
        <p:xfrm>
          <a:off x="1801813" y="2590800"/>
          <a:ext cx="3482975" cy="2132013"/>
        </p:xfrm>
        <a:graphic>
          <a:graphicData uri="http://schemas.openxmlformats.org/presentationml/2006/ole">
            <mc:AlternateContent xmlns:mc="http://schemas.openxmlformats.org/markup-compatibility/2006">
              <mc:Choice xmlns:v="urn:schemas-microsoft-com:vml" Requires="v">
                <p:oleObj spid="_x0000_s999489" name="Equation" r:id="rId5" imgW="1244600" imgH="762000" progId="Equation.3">
                  <p:embed/>
                </p:oleObj>
              </mc:Choice>
              <mc:Fallback>
                <p:oleObj name="Equation" r:id="rId5" imgW="1244600" imgH="762000" progId="Equation.3">
                  <p:embed/>
                  <p:pic>
                    <p:nvPicPr>
                      <p:cNvPr id="0" name=""/>
                      <p:cNvPicPr>
                        <a:picLocks noChangeAspect="1" noChangeArrowheads="1"/>
                      </p:cNvPicPr>
                      <p:nvPr/>
                    </p:nvPicPr>
                    <p:blipFill>
                      <a:blip r:embed="rId6"/>
                      <a:srcRect/>
                      <a:stretch>
                        <a:fillRect/>
                      </a:stretch>
                    </p:blipFill>
                    <p:spPr bwMode="auto">
                      <a:xfrm>
                        <a:off x="1801813" y="2590800"/>
                        <a:ext cx="34829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2540" name="Line 12"/>
          <p:cNvSpPr>
            <a:spLocks noChangeShapeType="1"/>
          </p:cNvSpPr>
          <p:nvPr/>
        </p:nvSpPr>
        <p:spPr bwMode="auto">
          <a:xfrm>
            <a:off x="6019800" y="2057400"/>
            <a:ext cx="2590800" cy="0"/>
          </a:xfrm>
          <a:prstGeom prst="line">
            <a:avLst/>
          </a:prstGeom>
          <a:noFill/>
          <a:ln w="22225">
            <a:solidFill>
              <a:schemeClr val="tx1"/>
            </a:solidFill>
            <a:round/>
            <a:headEnd/>
            <a:tailEnd type="triangle" w="lg" len="lg"/>
          </a:ln>
          <a:effectLst/>
        </p:spPr>
        <p:txBody>
          <a:bodyPr>
            <a:prstTxWarp prst="textNoShape">
              <a:avLst/>
            </a:prstTxWarp>
          </a:bodyPr>
          <a:lstStyle/>
          <a:p>
            <a:endParaRPr lang="en-US"/>
          </a:p>
        </p:txBody>
      </p:sp>
      <p:sp>
        <p:nvSpPr>
          <p:cNvPr id="22541" name="Line 13"/>
          <p:cNvSpPr>
            <a:spLocks noChangeShapeType="1"/>
          </p:cNvSpPr>
          <p:nvPr/>
        </p:nvSpPr>
        <p:spPr bwMode="auto">
          <a:xfrm flipV="1">
            <a:off x="6400800" y="304800"/>
            <a:ext cx="0" cy="2057400"/>
          </a:xfrm>
          <a:prstGeom prst="line">
            <a:avLst/>
          </a:prstGeom>
          <a:noFill/>
          <a:ln w="22225">
            <a:solidFill>
              <a:schemeClr val="tx1"/>
            </a:solidFill>
            <a:round/>
            <a:headEnd/>
            <a:tailEnd type="triangle" w="lg" len="lg"/>
          </a:ln>
          <a:effectLst/>
        </p:spPr>
        <p:txBody>
          <a:bodyPr>
            <a:prstTxWarp prst="textNoShape">
              <a:avLst/>
            </a:prstTxWarp>
          </a:bodyPr>
          <a:lstStyle/>
          <a:p>
            <a:endParaRPr lang="en-US"/>
          </a:p>
        </p:txBody>
      </p:sp>
      <p:sp>
        <p:nvSpPr>
          <p:cNvPr id="22542" name="Line 14"/>
          <p:cNvSpPr>
            <a:spLocks noChangeShapeType="1"/>
          </p:cNvSpPr>
          <p:nvPr/>
        </p:nvSpPr>
        <p:spPr bwMode="auto">
          <a:xfrm flipV="1">
            <a:off x="6400800" y="838200"/>
            <a:ext cx="2057400" cy="1219200"/>
          </a:xfrm>
          <a:prstGeom prst="line">
            <a:avLst/>
          </a:prstGeom>
          <a:noFill/>
          <a:ln w="12700">
            <a:solidFill>
              <a:schemeClr val="tx1"/>
            </a:solidFill>
            <a:prstDash val="lgDash"/>
            <a:round/>
            <a:headEnd/>
            <a:tailEnd type="none" w="lg" len="lg"/>
          </a:ln>
          <a:effectLst/>
        </p:spPr>
        <p:txBody>
          <a:bodyPr>
            <a:prstTxWarp prst="textNoShape">
              <a:avLst/>
            </a:prstTxWarp>
          </a:bodyPr>
          <a:lstStyle/>
          <a:p>
            <a:endParaRPr lang="en-US"/>
          </a:p>
        </p:txBody>
      </p:sp>
      <p:sp>
        <p:nvSpPr>
          <p:cNvPr id="22543" name="Line 15"/>
          <p:cNvSpPr>
            <a:spLocks noChangeShapeType="1"/>
          </p:cNvSpPr>
          <p:nvPr/>
        </p:nvSpPr>
        <p:spPr bwMode="auto">
          <a:xfrm flipH="1">
            <a:off x="7467600" y="1219200"/>
            <a:ext cx="381000" cy="228600"/>
          </a:xfrm>
          <a:prstGeom prst="line">
            <a:avLst/>
          </a:prstGeom>
          <a:noFill/>
          <a:ln w="44450">
            <a:solidFill>
              <a:schemeClr val="tx1"/>
            </a:solidFill>
            <a:round/>
            <a:headEnd/>
            <a:tailEnd type="triangle" w="lg" len="lg"/>
          </a:ln>
          <a:effectLst/>
        </p:spPr>
        <p:txBody>
          <a:bodyPr>
            <a:prstTxWarp prst="textNoShape">
              <a:avLst/>
            </a:prstTxWarp>
          </a:bodyPr>
          <a:lstStyle/>
          <a:p>
            <a:endParaRPr lang="en-US"/>
          </a:p>
        </p:txBody>
      </p:sp>
      <p:sp>
        <p:nvSpPr>
          <p:cNvPr id="22544" name="Text Box 16"/>
          <p:cNvSpPr txBox="1">
            <a:spLocks noChangeArrowheads="1"/>
          </p:cNvSpPr>
          <p:nvPr/>
        </p:nvSpPr>
        <p:spPr bwMode="auto">
          <a:xfrm>
            <a:off x="8289925" y="2173288"/>
            <a:ext cx="336550" cy="457200"/>
          </a:xfrm>
          <a:prstGeom prst="rect">
            <a:avLst/>
          </a:prstGeom>
          <a:noFill/>
          <a:ln w="9525">
            <a:noFill/>
            <a:miter lim="800000"/>
            <a:headEnd/>
            <a:tailEnd/>
          </a:ln>
          <a:effectLst/>
        </p:spPr>
        <p:txBody>
          <a:bodyPr wrap="none">
            <a:prstTxWarp prst="textNoShape">
              <a:avLst/>
            </a:prstTxWarp>
            <a:spAutoFit/>
          </a:bodyPr>
          <a:lstStyle/>
          <a:p>
            <a:r>
              <a:rPr lang="en-US" sz="2400">
                <a:latin typeface="Times New Roman" charset="0"/>
              </a:rPr>
              <a:t>x</a:t>
            </a:r>
          </a:p>
        </p:txBody>
      </p:sp>
      <p:sp>
        <p:nvSpPr>
          <p:cNvPr id="22545" name="Text Box 17"/>
          <p:cNvSpPr txBox="1">
            <a:spLocks noChangeArrowheads="1"/>
          </p:cNvSpPr>
          <p:nvPr/>
        </p:nvSpPr>
        <p:spPr bwMode="auto">
          <a:xfrm>
            <a:off x="6019800" y="304800"/>
            <a:ext cx="336550" cy="457200"/>
          </a:xfrm>
          <a:prstGeom prst="rect">
            <a:avLst/>
          </a:prstGeom>
          <a:noFill/>
          <a:ln w="9525">
            <a:noFill/>
            <a:miter lim="800000"/>
            <a:headEnd/>
            <a:tailEnd/>
          </a:ln>
          <a:effectLst/>
        </p:spPr>
        <p:txBody>
          <a:bodyPr wrap="none">
            <a:prstTxWarp prst="textNoShape">
              <a:avLst/>
            </a:prstTxWarp>
            <a:spAutoFit/>
          </a:bodyPr>
          <a:lstStyle/>
          <a:p>
            <a:r>
              <a:rPr lang="en-US" sz="2400">
                <a:latin typeface="Times New Roman" charset="0"/>
              </a:rPr>
              <a:t>y</a:t>
            </a:r>
          </a:p>
        </p:txBody>
      </p:sp>
      <p:sp>
        <p:nvSpPr>
          <p:cNvPr id="22546" name="Text Box 18"/>
          <p:cNvSpPr txBox="1">
            <a:spLocks noChangeArrowheads="1"/>
          </p:cNvSpPr>
          <p:nvPr/>
        </p:nvSpPr>
        <p:spPr bwMode="auto">
          <a:xfrm>
            <a:off x="457200" y="533400"/>
            <a:ext cx="5486400" cy="1917700"/>
          </a:xfrm>
          <a:prstGeom prst="rect">
            <a:avLst/>
          </a:prstGeom>
          <a:noFill/>
          <a:ln w="9525">
            <a:noFill/>
            <a:miter lim="800000"/>
            <a:headEnd/>
            <a:tailEnd/>
          </a:ln>
          <a:effectLst/>
        </p:spPr>
        <p:txBody>
          <a:bodyPr>
            <a:prstTxWarp prst="textNoShape">
              <a:avLst/>
            </a:prstTxWarp>
            <a:spAutoFit/>
          </a:bodyPr>
          <a:lstStyle/>
          <a:p>
            <a:r>
              <a:rPr lang="en-US" sz="2400"/>
              <a:t>Consider an infinitesimal path element d</a:t>
            </a:r>
            <a:r>
              <a:rPr lang="en-US" sz="2400" b="1"/>
              <a:t>L</a:t>
            </a:r>
            <a:r>
              <a:rPr lang="en-US" sz="2400"/>
              <a:t> directed radially inward, toward the origin as shown.  In spherical coordinates, the correct expression for d</a:t>
            </a:r>
            <a:r>
              <a:rPr lang="en-US" sz="2400" b="1"/>
              <a:t>L </a:t>
            </a:r>
            <a:r>
              <a:rPr lang="en-US" sz="2400"/>
              <a:t>is:</a:t>
            </a:r>
            <a:endParaRPr lang="en-US" sz="2400" b="1"/>
          </a:p>
        </p:txBody>
      </p:sp>
      <p:graphicFrame>
        <p:nvGraphicFramePr>
          <p:cNvPr id="22548" name="Object 1024"/>
          <p:cNvGraphicFramePr>
            <a:graphicFrameLocks noGrp="1" noChangeAspect="1"/>
          </p:cNvGraphicFramePr>
          <p:nvPr>
            <p:ph sz="half" idx="1"/>
            <p:extLst>
              <p:ext uri="{D42A27DB-BD31-4B8C-83A1-F6EECF244321}">
                <p14:modId xmlns:p14="http://schemas.microsoft.com/office/powerpoint/2010/main" val="2342502525"/>
              </p:ext>
            </p:extLst>
          </p:nvPr>
        </p:nvGraphicFramePr>
        <p:xfrm>
          <a:off x="1320800" y="5257800"/>
          <a:ext cx="5738813" cy="1082675"/>
        </p:xfrm>
        <a:graphic>
          <a:graphicData uri="http://schemas.openxmlformats.org/presentationml/2006/ole">
            <mc:AlternateContent xmlns:mc="http://schemas.openxmlformats.org/markup-compatibility/2006">
              <mc:Choice xmlns:v="urn:schemas-microsoft-com:vml" Requires="v">
                <p:oleObj spid="_x0000_s999490" name="Equation" r:id="rId7" imgW="2692400" imgH="508000" progId="Equation.3">
                  <p:embed/>
                </p:oleObj>
              </mc:Choice>
              <mc:Fallback>
                <p:oleObj name="Equation" r:id="rId7" imgW="2692400" imgH="508000" progId="Equation.3">
                  <p:embed/>
                  <p:pic>
                    <p:nvPicPr>
                      <p:cNvPr id="0" name=""/>
                      <p:cNvPicPr>
                        <a:picLocks noChangeAspect="1" noChangeArrowheads="1"/>
                      </p:cNvPicPr>
                      <p:nvPr/>
                    </p:nvPicPr>
                    <p:blipFill>
                      <a:blip r:embed="rId8"/>
                      <a:srcRect/>
                      <a:stretch>
                        <a:fillRect/>
                      </a:stretch>
                    </p:blipFill>
                    <p:spPr bwMode="auto">
                      <a:xfrm>
                        <a:off x="1320800" y="5257800"/>
                        <a:ext cx="5738813"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314920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a:t>
            </a:fld>
            <a:endParaRPr lang="en-US"/>
          </a:p>
        </p:txBody>
      </p:sp>
      <p:sp>
        <p:nvSpPr>
          <p:cNvPr id="5" name="TextBox 4"/>
          <p:cNvSpPr txBox="1"/>
          <p:nvPr/>
        </p:nvSpPr>
        <p:spPr>
          <a:xfrm>
            <a:off x="195388" y="692666"/>
            <a:ext cx="8811846" cy="1097736"/>
          </a:xfrm>
          <a:prstGeom prst="rect">
            <a:avLst/>
          </a:prstGeom>
          <a:noFill/>
        </p:spPr>
        <p:txBody>
          <a:bodyPr wrap="square" rtlCol="0">
            <a:spAutoFit/>
          </a:bodyPr>
          <a:lstStyle/>
          <a:p>
            <a:r>
              <a:rPr lang="en-US" sz="3200" dirty="0" smtClean="0"/>
              <a:t>Which term gets the minus sign?</a:t>
            </a:r>
            <a:endParaRPr lang="en-US" sz="3200" dirty="0">
              <a:solidFill>
                <a:schemeClr val="accent2"/>
              </a:solidFill>
            </a:endParaRPr>
          </a:p>
          <a:p>
            <a:r>
              <a:rPr lang="en-US" sz="2000" dirty="0"/>
              <a:t> </a:t>
            </a:r>
          </a:p>
          <a:p>
            <a:endParaRPr lang="en-US" sz="2000" baseline="30000" dirty="0"/>
          </a:p>
        </p:txBody>
      </p:sp>
      <p:sp>
        <p:nvSpPr>
          <p:cNvPr id="8" name="TextBox 7"/>
          <p:cNvSpPr txBox="1"/>
          <p:nvPr/>
        </p:nvSpPr>
        <p:spPr>
          <a:xfrm>
            <a:off x="6350445" y="3540440"/>
            <a:ext cx="184666" cy="400110"/>
          </a:xfrm>
          <a:prstGeom prst="rect">
            <a:avLst/>
          </a:prstGeom>
          <a:noFill/>
        </p:spPr>
        <p:txBody>
          <a:bodyPr wrap="none" rtlCol="0">
            <a:spAutoFit/>
          </a:bodyPr>
          <a:lstStyle/>
          <a:p>
            <a:endParaRPr lang="en-US" sz="2000"/>
          </a:p>
        </p:txBody>
      </p:sp>
      <p:graphicFrame>
        <p:nvGraphicFramePr>
          <p:cNvPr id="7" name="Object 2"/>
          <p:cNvGraphicFramePr>
            <a:graphicFrameLocks noChangeAspect="1"/>
          </p:cNvGraphicFramePr>
          <p:nvPr>
            <p:extLst>
              <p:ext uri="{D42A27DB-BD31-4B8C-83A1-F6EECF244321}">
                <p14:modId xmlns:p14="http://schemas.microsoft.com/office/powerpoint/2010/main" val="2378302203"/>
              </p:ext>
            </p:extLst>
          </p:nvPr>
        </p:nvGraphicFramePr>
        <p:xfrm>
          <a:off x="513281" y="2158491"/>
          <a:ext cx="4103688" cy="2157412"/>
        </p:xfrm>
        <a:graphic>
          <a:graphicData uri="http://schemas.openxmlformats.org/presentationml/2006/ole">
            <mc:AlternateContent xmlns:mc="http://schemas.openxmlformats.org/markup-compatibility/2006">
              <mc:Choice xmlns:v="urn:schemas-microsoft-com:vml" Requires="v">
                <p:oleObj spid="_x0000_s994334" name="Equation" r:id="rId4" imgW="1320800" imgH="660400" progId="Equation.3">
                  <p:embed/>
                </p:oleObj>
              </mc:Choice>
              <mc:Fallback>
                <p:oleObj name="Equation" r:id="rId4" imgW="1320800" imgH="660400" progId="Equation.3">
                  <p:embed/>
                  <p:pic>
                    <p:nvPicPr>
                      <p:cNvPr id="0" name=""/>
                      <p:cNvPicPr>
                        <a:picLocks noChangeAspect="1" noChangeArrowheads="1"/>
                      </p:cNvPicPr>
                      <p:nvPr/>
                    </p:nvPicPr>
                    <p:blipFill>
                      <a:blip r:embed="rId5"/>
                      <a:srcRect/>
                      <a:stretch>
                        <a:fillRect/>
                      </a:stretch>
                    </p:blipFill>
                    <p:spPr bwMode="auto">
                      <a:xfrm>
                        <a:off x="513281" y="2158491"/>
                        <a:ext cx="4103688" cy="215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4841064" y="2941936"/>
            <a:ext cx="3892628" cy="892552"/>
          </a:xfrm>
          <a:prstGeom prst="rect">
            <a:avLst/>
          </a:prstGeom>
        </p:spPr>
        <p:txBody>
          <a:bodyPr wrap="square">
            <a:spAutoFit/>
          </a:bodyPr>
          <a:lstStyle/>
          <a:p>
            <a:r>
              <a:rPr lang="en-US" sz="2600"/>
              <a:t>E) None, or </a:t>
            </a:r>
            <a:r>
              <a:rPr lang="en-US" sz="2600" i="1"/>
              <a:t>more</a:t>
            </a:r>
            <a:r>
              <a:rPr lang="en-US" sz="2600"/>
              <a:t> </a:t>
            </a:r>
            <a:br>
              <a:rPr lang="en-US" sz="2600"/>
            </a:br>
            <a:r>
              <a:rPr lang="en-US" sz="2600"/>
              <a:t>    than 1 of these!</a:t>
            </a:r>
          </a:p>
        </p:txBody>
      </p:sp>
    </p:spTree>
    <p:extLst>
      <p:ext uri="{BB962C8B-B14F-4D97-AF65-F5344CB8AC3E}">
        <p14:creationId xmlns:p14="http://schemas.microsoft.com/office/powerpoint/2010/main" val="328366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20</a:t>
            </a:fld>
            <a:endParaRPr lang="en-US"/>
          </a:p>
        </p:txBody>
      </p:sp>
      <p:sp>
        <p:nvSpPr>
          <p:cNvPr id="3" name="Rectangle 2"/>
          <p:cNvSpPr/>
          <p:nvPr/>
        </p:nvSpPr>
        <p:spPr>
          <a:xfrm>
            <a:off x="745053" y="0"/>
            <a:ext cx="7230532" cy="523220"/>
          </a:xfrm>
          <a:prstGeom prst="rect">
            <a:avLst/>
          </a:prstGeom>
        </p:spPr>
        <p:txBody>
          <a:bodyPr wrap="square">
            <a:spAutoFit/>
          </a:bodyPr>
          <a:lstStyle/>
          <a:p>
            <a:r>
              <a:rPr lang="en-US" sz="2800" smtClean="0"/>
              <a:t>What is the curl (∇x</a:t>
            </a:r>
            <a:r>
              <a:rPr lang="en-US" sz="2800" b="1" smtClean="0"/>
              <a:t>F</a:t>
            </a:r>
            <a:r>
              <a:rPr lang="en-US" sz="2800" smtClean="0"/>
              <a:t>) of this vector field, </a:t>
            </a:r>
            <a:r>
              <a:rPr lang="en-US" sz="2800" b="1" smtClean="0"/>
              <a:t>F</a:t>
            </a:r>
            <a:r>
              <a:rPr lang="en-US" sz="2800" smtClean="0"/>
              <a:t>?</a:t>
            </a:r>
            <a:endParaRPr lang="en-US" sz="2800"/>
          </a:p>
        </p:txBody>
      </p:sp>
      <p:pic>
        <p:nvPicPr>
          <p:cNvPr id="4" name="Picture 3"/>
          <p:cNvPicPr>
            <a:picLocks noChangeAspect="1"/>
          </p:cNvPicPr>
          <p:nvPr/>
        </p:nvPicPr>
        <p:blipFill>
          <a:blip r:embed="rId2"/>
          <a:stretch>
            <a:fillRect/>
          </a:stretch>
        </p:blipFill>
        <p:spPr>
          <a:xfrm>
            <a:off x="897467" y="1913467"/>
            <a:ext cx="7437930" cy="4944533"/>
          </a:xfrm>
          <a:prstGeom prst="rect">
            <a:avLst/>
          </a:prstGeom>
        </p:spPr>
      </p:pic>
      <p:sp>
        <p:nvSpPr>
          <p:cNvPr id="6" name="TextBox 5"/>
          <p:cNvSpPr txBox="1"/>
          <p:nvPr/>
        </p:nvSpPr>
        <p:spPr>
          <a:xfrm>
            <a:off x="609600" y="575733"/>
            <a:ext cx="4442242" cy="1692771"/>
          </a:xfrm>
          <a:prstGeom prst="rect">
            <a:avLst/>
          </a:prstGeom>
          <a:noFill/>
        </p:spPr>
        <p:txBody>
          <a:bodyPr wrap="none" rtlCol="0">
            <a:spAutoFit/>
          </a:bodyPr>
          <a:lstStyle/>
          <a:p>
            <a:pPr marL="457200" indent="-457200">
              <a:buAutoNum type="alphaUcParenR"/>
            </a:pPr>
            <a:r>
              <a:rPr lang="en-US" sz="2600" smtClean="0"/>
              <a:t>= 0 everywhere</a:t>
            </a:r>
          </a:p>
          <a:p>
            <a:pPr marL="457200" indent="-457200">
              <a:buAutoNum type="alphaUcParenR"/>
            </a:pPr>
            <a:r>
              <a:rPr lang="en-US" sz="2600" smtClean="0"/>
              <a:t> ≠ 0 everywhere </a:t>
            </a:r>
          </a:p>
          <a:p>
            <a:pPr marL="457200" indent="-457200">
              <a:buAutoNum type="alphaUcParenR"/>
            </a:pPr>
            <a:r>
              <a:rPr lang="en-US" sz="2600" smtClean="0"/>
              <a:t>=0 in some places</a:t>
            </a:r>
          </a:p>
          <a:p>
            <a:pPr marL="457200" indent="-457200">
              <a:buAutoNum type="alphaUcParenR"/>
            </a:pPr>
            <a:r>
              <a:rPr lang="en-US" sz="2600" smtClean="0"/>
              <a:t>Not enough info to decide</a:t>
            </a:r>
            <a:endParaRPr lang="en-US" sz="2600"/>
          </a:p>
        </p:txBody>
      </p:sp>
    </p:spTree>
    <p:extLst>
      <p:ext uri="{BB962C8B-B14F-4D97-AF65-F5344CB8AC3E}">
        <p14:creationId xmlns:p14="http://schemas.microsoft.com/office/powerpoint/2010/main" val="103458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21</a:t>
            </a:fld>
            <a:endParaRPr lang="en-US"/>
          </a:p>
        </p:txBody>
      </p:sp>
      <p:sp>
        <p:nvSpPr>
          <p:cNvPr id="7" name="Rectangle 6"/>
          <p:cNvSpPr/>
          <p:nvPr/>
        </p:nvSpPr>
        <p:spPr>
          <a:xfrm>
            <a:off x="745053" y="0"/>
            <a:ext cx="7230532" cy="523220"/>
          </a:xfrm>
          <a:prstGeom prst="rect">
            <a:avLst/>
          </a:prstGeom>
        </p:spPr>
        <p:txBody>
          <a:bodyPr wrap="square">
            <a:spAutoFit/>
          </a:bodyPr>
          <a:lstStyle/>
          <a:p>
            <a:r>
              <a:rPr lang="en-US" sz="2800" smtClean="0"/>
              <a:t>What is the curl (∇x</a:t>
            </a:r>
            <a:r>
              <a:rPr lang="en-US" sz="2800" b="1" smtClean="0"/>
              <a:t>F</a:t>
            </a:r>
            <a:r>
              <a:rPr lang="en-US" sz="2800" smtClean="0"/>
              <a:t>) of this vector field, </a:t>
            </a:r>
            <a:r>
              <a:rPr lang="en-US" sz="2800" b="1" smtClean="0"/>
              <a:t>F</a:t>
            </a:r>
            <a:r>
              <a:rPr lang="en-US" sz="2800" smtClean="0"/>
              <a:t>?</a:t>
            </a:r>
            <a:endParaRPr lang="en-US" sz="2800"/>
          </a:p>
        </p:txBody>
      </p:sp>
      <p:sp>
        <p:nvSpPr>
          <p:cNvPr id="8" name="TextBox 7"/>
          <p:cNvSpPr txBox="1"/>
          <p:nvPr/>
        </p:nvSpPr>
        <p:spPr>
          <a:xfrm>
            <a:off x="609600" y="575733"/>
            <a:ext cx="4442242" cy="1692771"/>
          </a:xfrm>
          <a:prstGeom prst="rect">
            <a:avLst/>
          </a:prstGeom>
          <a:noFill/>
        </p:spPr>
        <p:txBody>
          <a:bodyPr wrap="none" rtlCol="0">
            <a:spAutoFit/>
          </a:bodyPr>
          <a:lstStyle/>
          <a:p>
            <a:pPr marL="457200" indent="-457200">
              <a:buAutoNum type="alphaUcParenR"/>
            </a:pPr>
            <a:r>
              <a:rPr lang="en-US" sz="2600" smtClean="0"/>
              <a:t>= 0 everywhere</a:t>
            </a:r>
          </a:p>
          <a:p>
            <a:pPr marL="457200" indent="-457200">
              <a:buAutoNum type="alphaUcParenR"/>
            </a:pPr>
            <a:r>
              <a:rPr lang="en-US" sz="2600" smtClean="0"/>
              <a:t> ≠ 0 everywhere </a:t>
            </a:r>
          </a:p>
          <a:p>
            <a:pPr marL="457200" indent="-457200">
              <a:buAutoNum type="alphaUcParenR"/>
            </a:pPr>
            <a:r>
              <a:rPr lang="en-US" sz="2600" smtClean="0"/>
              <a:t>=0 in some places</a:t>
            </a:r>
          </a:p>
          <a:p>
            <a:pPr marL="457200" indent="-457200">
              <a:buAutoNum type="alphaUcParenR"/>
            </a:pPr>
            <a:r>
              <a:rPr lang="en-US" sz="2600" smtClean="0"/>
              <a:t>Not enough info to decide</a:t>
            </a:r>
            <a:endParaRPr lang="en-US" sz="2600"/>
          </a:p>
        </p:txBody>
      </p:sp>
      <p:pic>
        <p:nvPicPr>
          <p:cNvPr id="9" name="Picture 8"/>
          <p:cNvPicPr>
            <a:picLocks noChangeAspect="1"/>
          </p:cNvPicPr>
          <p:nvPr/>
        </p:nvPicPr>
        <p:blipFill>
          <a:blip r:embed="rId3"/>
          <a:stretch>
            <a:fillRect/>
          </a:stretch>
        </p:blipFill>
        <p:spPr>
          <a:xfrm>
            <a:off x="2302933" y="2286000"/>
            <a:ext cx="4572000" cy="4572000"/>
          </a:xfrm>
          <a:prstGeom prst="rect">
            <a:avLst/>
          </a:prstGeom>
        </p:spPr>
      </p:pic>
    </p:spTree>
    <p:extLst>
      <p:ext uri="{BB962C8B-B14F-4D97-AF65-F5344CB8AC3E}">
        <p14:creationId xmlns:p14="http://schemas.microsoft.com/office/powerpoint/2010/main" val="152841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22</a:t>
            </a:fld>
            <a:endParaRPr lang="en-US"/>
          </a:p>
        </p:txBody>
      </p:sp>
      <p:sp>
        <p:nvSpPr>
          <p:cNvPr id="3" name="TextBox 2"/>
          <p:cNvSpPr txBox="1"/>
          <p:nvPr/>
        </p:nvSpPr>
        <p:spPr>
          <a:xfrm>
            <a:off x="220133" y="745067"/>
            <a:ext cx="7502725" cy="2246769"/>
          </a:xfrm>
          <a:prstGeom prst="rect">
            <a:avLst/>
          </a:prstGeom>
          <a:noFill/>
        </p:spPr>
        <p:txBody>
          <a:bodyPr wrap="none" rtlCol="0">
            <a:spAutoFit/>
          </a:bodyPr>
          <a:lstStyle/>
          <a:p>
            <a:r>
              <a:rPr lang="en-US" sz="2800"/>
              <a:t>When doing line integrals in cartesian, we use </a:t>
            </a:r>
          </a:p>
          <a:p>
            <a:endParaRPr lang="en-US" sz="2800"/>
          </a:p>
          <a:p>
            <a:endParaRPr lang="en-US" sz="2800"/>
          </a:p>
          <a:p>
            <a:r>
              <a:rPr lang="en-US" sz="2800"/>
              <a:t>What should we use </a:t>
            </a:r>
          </a:p>
          <a:p>
            <a:r>
              <a:rPr lang="en-US" sz="2800"/>
              <a:t>when in spherical coordinates?</a:t>
            </a:r>
          </a:p>
        </p:txBody>
      </p:sp>
      <p:graphicFrame>
        <p:nvGraphicFramePr>
          <p:cNvPr id="944130" name="Object 2"/>
          <p:cNvGraphicFramePr>
            <a:graphicFrameLocks noChangeAspect="1"/>
          </p:cNvGraphicFramePr>
          <p:nvPr/>
        </p:nvGraphicFramePr>
        <p:xfrm>
          <a:off x="298450" y="3049588"/>
          <a:ext cx="5805488" cy="2935287"/>
        </p:xfrm>
        <a:graphic>
          <a:graphicData uri="http://schemas.openxmlformats.org/presentationml/2006/ole">
            <mc:AlternateContent xmlns:mc="http://schemas.openxmlformats.org/markup-compatibility/2006">
              <mc:Choice xmlns:v="urn:schemas-microsoft-com:vml" Requires="v">
                <p:oleObj spid="_x0000_s1002541" name="Equation" r:id="rId3" imgW="2374900" imgH="1206500" progId="Equation.3">
                  <p:embed/>
                </p:oleObj>
              </mc:Choice>
              <mc:Fallback>
                <p:oleObj name="Equation" r:id="rId3" imgW="2374900" imgH="1206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 y="3049588"/>
                        <a:ext cx="5805488" cy="293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4131" name="Object 3"/>
          <p:cNvGraphicFramePr>
            <a:graphicFrameLocks noChangeAspect="1"/>
          </p:cNvGraphicFramePr>
          <p:nvPr/>
        </p:nvGraphicFramePr>
        <p:xfrm>
          <a:off x="324908" y="1190625"/>
          <a:ext cx="3446463" cy="525463"/>
        </p:xfrm>
        <a:graphic>
          <a:graphicData uri="http://schemas.openxmlformats.org/presentationml/2006/ole">
            <mc:AlternateContent xmlns:mc="http://schemas.openxmlformats.org/markup-compatibility/2006">
              <mc:Choice xmlns:v="urn:schemas-microsoft-com:vml" Requires="v">
                <p:oleObj spid="_x0000_s1002542" name="Equation" r:id="rId5" imgW="1409700" imgH="215900" progId="Equation.3">
                  <p:embed/>
                </p:oleObj>
              </mc:Choice>
              <mc:Fallback>
                <p:oleObj name="Equation" r:id="rId5" imgW="14097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908" y="1190625"/>
                        <a:ext cx="3446463"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89575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23</a:t>
            </a:fld>
            <a:endParaRPr lang="en-US"/>
          </a:p>
        </p:txBody>
      </p:sp>
      <p:sp>
        <p:nvSpPr>
          <p:cNvPr id="3" name="TextBox 2"/>
          <p:cNvSpPr txBox="1"/>
          <p:nvPr/>
        </p:nvSpPr>
        <p:spPr>
          <a:xfrm>
            <a:off x="440267" y="474133"/>
            <a:ext cx="6873471" cy="954107"/>
          </a:xfrm>
          <a:prstGeom prst="rect">
            <a:avLst/>
          </a:prstGeom>
          <a:noFill/>
        </p:spPr>
        <p:txBody>
          <a:bodyPr wrap="none" rtlCol="0">
            <a:spAutoFit/>
          </a:bodyPr>
          <a:lstStyle/>
          <a:p>
            <a:r>
              <a:rPr lang="en-US" sz="2800"/>
              <a:t>A charge q sits in an electric field E =       , </a:t>
            </a:r>
          </a:p>
          <a:p>
            <a:r>
              <a:rPr lang="en-US" sz="2800"/>
              <a:t>what is the potential energy U(r)?</a:t>
            </a:r>
          </a:p>
        </p:txBody>
      </p:sp>
      <p:graphicFrame>
        <p:nvGraphicFramePr>
          <p:cNvPr id="4" name="Object 3"/>
          <p:cNvGraphicFramePr>
            <a:graphicFrameLocks noChangeAspect="1"/>
          </p:cNvGraphicFramePr>
          <p:nvPr/>
        </p:nvGraphicFramePr>
        <p:xfrm>
          <a:off x="6328831" y="425451"/>
          <a:ext cx="681567" cy="526665"/>
        </p:xfrm>
        <a:graphic>
          <a:graphicData uri="http://schemas.openxmlformats.org/presentationml/2006/ole">
            <mc:AlternateContent xmlns:mc="http://schemas.openxmlformats.org/markup-compatibility/2006">
              <mc:Choice xmlns:v="urn:schemas-microsoft-com:vml" Requires="v">
                <p:oleObj spid="_x0000_s1003565" name="Equation" r:id="rId3" imgW="279400" imgH="215900" progId="Equation.3">
                  <p:embed/>
                </p:oleObj>
              </mc:Choice>
              <mc:Fallback>
                <p:oleObj name="Equation" r:id="rId3" imgW="2794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831" y="425451"/>
                        <a:ext cx="681567" cy="5266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72534" y="4487336"/>
            <a:ext cx="3070071" cy="492443"/>
          </a:xfrm>
          <a:prstGeom prst="rect">
            <a:avLst/>
          </a:prstGeom>
          <a:noFill/>
        </p:spPr>
        <p:txBody>
          <a:bodyPr wrap="none" rtlCol="0">
            <a:spAutoFit/>
          </a:bodyPr>
          <a:lstStyle/>
          <a:p>
            <a:pPr marL="514350" indent="-514350">
              <a:buAutoNum type="alphaUcParenR" startAt="5"/>
            </a:pPr>
            <a:r>
              <a:rPr lang="en-US" sz="2600"/>
              <a:t>Something else!</a:t>
            </a:r>
          </a:p>
        </p:txBody>
      </p:sp>
      <p:graphicFrame>
        <p:nvGraphicFramePr>
          <p:cNvPr id="943107" name="Object 3"/>
          <p:cNvGraphicFramePr>
            <a:graphicFrameLocks noChangeAspect="1"/>
          </p:cNvGraphicFramePr>
          <p:nvPr/>
        </p:nvGraphicFramePr>
        <p:xfrm>
          <a:off x="369888" y="2014538"/>
          <a:ext cx="2203450" cy="2262187"/>
        </p:xfrm>
        <a:graphic>
          <a:graphicData uri="http://schemas.openxmlformats.org/presentationml/2006/ole">
            <mc:AlternateContent xmlns:mc="http://schemas.openxmlformats.org/markup-compatibility/2006">
              <mc:Choice xmlns:v="urn:schemas-microsoft-com:vml" Requires="v">
                <p:oleObj spid="_x0000_s1003566" name="Equation" r:id="rId5" imgW="901700" imgH="927100" progId="Equation.3">
                  <p:embed/>
                </p:oleObj>
              </mc:Choice>
              <mc:Fallback>
                <p:oleObj name="Equation" r:id="rId5" imgW="901700" imgH="927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88" y="2014538"/>
                        <a:ext cx="2203450" cy="226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24241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pPr>
                <a:defRPr/>
              </a:pPr>
              <a:t>24</a:t>
            </a:fld>
            <a:endParaRPr lang="en-US"/>
          </a:p>
        </p:txBody>
      </p:sp>
      <p:sp>
        <p:nvSpPr>
          <p:cNvPr id="3" name="TextBox 2"/>
          <p:cNvSpPr txBox="1"/>
          <p:nvPr/>
        </p:nvSpPr>
        <p:spPr>
          <a:xfrm>
            <a:off x="2184400" y="2692400"/>
            <a:ext cx="5544707" cy="1077218"/>
          </a:xfrm>
          <a:prstGeom prst="rect">
            <a:avLst/>
          </a:prstGeom>
          <a:noFill/>
        </p:spPr>
        <p:txBody>
          <a:bodyPr wrap="none" rtlCol="0">
            <a:spAutoFit/>
          </a:bodyPr>
          <a:lstStyle/>
          <a:p>
            <a:r>
              <a:rPr lang="en-US" sz="3200" dirty="0" smtClean="0"/>
              <a:t>Some exam review questions</a:t>
            </a:r>
          </a:p>
          <a:p>
            <a:r>
              <a:rPr lang="en-US" sz="3200" dirty="0" smtClean="0"/>
              <a:t>(for second midterm)</a:t>
            </a:r>
            <a:endParaRPr lang="en-US" sz="3200" dirty="0"/>
          </a:p>
        </p:txBody>
      </p:sp>
    </p:spTree>
    <p:extLst>
      <p:ext uri="{BB962C8B-B14F-4D97-AF65-F5344CB8AC3E}">
        <p14:creationId xmlns:p14="http://schemas.microsoft.com/office/powerpoint/2010/main" val="20023388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790572" y="223307"/>
            <a:ext cx="8213725" cy="691086"/>
          </a:xfrm>
        </p:spPr>
        <p:txBody>
          <a:bodyPr/>
          <a:lstStyle/>
          <a:p>
            <a:pPr algn="l" eaLnBrk="1" hangingPunct="1"/>
            <a:r>
              <a:rPr lang="en-US" sz="2400"/>
              <a:t>The binomial expansion is: </a:t>
            </a:r>
          </a:p>
        </p:txBody>
      </p:sp>
      <p:sp>
        <p:nvSpPr>
          <p:cNvPr id="11278" name="Text Box 15"/>
          <p:cNvSpPr txBox="1">
            <a:spLocks noChangeArrowheads="1"/>
          </p:cNvSpPr>
          <p:nvPr/>
        </p:nvSpPr>
        <p:spPr bwMode="auto">
          <a:xfrm>
            <a:off x="57150" y="38100"/>
            <a:ext cx="382588" cy="214313"/>
          </a:xfrm>
          <a:prstGeom prst="rect">
            <a:avLst/>
          </a:prstGeom>
          <a:noFill/>
          <a:ln w="9525">
            <a:noFill/>
            <a:miter lim="800000"/>
            <a:headEnd/>
            <a:tailEnd/>
          </a:ln>
        </p:spPr>
        <p:txBody>
          <a:bodyPr wrap="none">
            <a:prstTxWarp prst="textNoShape">
              <a:avLst/>
            </a:prstTxWarp>
            <a:spAutoFit/>
          </a:bodyPr>
          <a:lstStyle/>
          <a:p>
            <a:r>
              <a:rPr lang="en-US" sz="800">
                <a:solidFill>
                  <a:prstClr val="black"/>
                </a:solidFill>
              </a:rPr>
              <a:t>2.16</a:t>
            </a:r>
          </a:p>
        </p:txBody>
      </p:sp>
      <p:graphicFrame>
        <p:nvGraphicFramePr>
          <p:cNvPr id="1131527" name="Object 7"/>
          <p:cNvGraphicFramePr>
            <a:graphicFrameLocks noChangeAspect="1"/>
          </p:cNvGraphicFramePr>
          <p:nvPr/>
        </p:nvGraphicFramePr>
        <p:xfrm>
          <a:off x="812800" y="862547"/>
          <a:ext cx="4165600" cy="630238"/>
        </p:xfrm>
        <a:graphic>
          <a:graphicData uri="http://schemas.openxmlformats.org/presentationml/2006/ole">
            <mc:AlternateContent xmlns:mc="http://schemas.openxmlformats.org/markup-compatibility/2006">
              <mc:Choice xmlns:v="urn:schemas-microsoft-com:vml" Requires="v">
                <p:oleObj spid="_x0000_s1007620" name="Equation" r:id="rId4" imgW="1257300" imgH="190500" progId="Equation.3">
                  <p:embed/>
                </p:oleObj>
              </mc:Choice>
              <mc:Fallback>
                <p:oleObj name="Equation" r:id="rId4" imgW="12573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 y="862547"/>
                        <a:ext cx="416560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1529" name="Object 9"/>
          <p:cNvGraphicFramePr>
            <a:graphicFrameLocks noChangeAspect="1"/>
          </p:cNvGraphicFramePr>
          <p:nvPr/>
        </p:nvGraphicFramePr>
        <p:xfrm>
          <a:off x="756182" y="2087042"/>
          <a:ext cx="5955844" cy="808561"/>
        </p:xfrm>
        <a:graphic>
          <a:graphicData uri="http://schemas.openxmlformats.org/presentationml/2006/ole">
            <mc:AlternateContent xmlns:mc="http://schemas.openxmlformats.org/markup-compatibility/2006">
              <mc:Choice xmlns:v="urn:schemas-microsoft-com:vml" Requires="v">
                <p:oleObj spid="_x0000_s1007621" name="Equation" r:id="rId6" imgW="1866900" imgH="254000" progId="Equation.3">
                  <p:embed/>
                </p:oleObj>
              </mc:Choice>
              <mc:Fallback>
                <p:oleObj name="Equation" r:id="rId6" imgW="18669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182" y="2087042"/>
                        <a:ext cx="5955844" cy="8085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2"/>
          <p:cNvSpPr txBox="1">
            <a:spLocks noChangeArrowheads="1"/>
          </p:cNvSpPr>
          <p:nvPr/>
        </p:nvSpPr>
        <p:spPr bwMode="auto">
          <a:xfrm>
            <a:off x="722840" y="1340919"/>
            <a:ext cx="82137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3200" kern="0" dirty="0" smtClean="0">
                <a:solidFill>
                  <a:srgbClr val="1F497D"/>
                </a:solidFill>
                <a:latin typeface="Calibri"/>
                <a:ea typeface="Arial" pitchFamily="-111" charset="0"/>
              </a:rPr>
              <a:t>Does this mean that, for z&lt;&lt;a, we can write</a:t>
            </a:r>
            <a:endParaRPr lang="en-US" sz="3200" kern="0" dirty="0">
              <a:solidFill>
                <a:srgbClr val="1F497D"/>
              </a:solidFill>
              <a:latin typeface="Calibri"/>
              <a:ea typeface="Arial" pitchFamily="-111" charset="0"/>
            </a:endParaRPr>
          </a:p>
        </p:txBody>
      </p:sp>
      <p:sp>
        <p:nvSpPr>
          <p:cNvPr id="13" name="TextBox 12"/>
          <p:cNvSpPr txBox="1"/>
          <p:nvPr/>
        </p:nvSpPr>
        <p:spPr>
          <a:xfrm>
            <a:off x="33870" y="3770055"/>
            <a:ext cx="9076263" cy="2554545"/>
          </a:xfrm>
          <a:prstGeom prst="rect">
            <a:avLst/>
          </a:prstGeom>
          <a:noFill/>
        </p:spPr>
        <p:txBody>
          <a:bodyPr wrap="square" rtlCol="0">
            <a:spAutoFit/>
          </a:bodyPr>
          <a:lstStyle/>
          <a:p>
            <a:pPr marL="514350" indent="-514350">
              <a:buFontTx/>
              <a:buAutoNum type="alphaUcParenR"/>
            </a:pPr>
            <a:r>
              <a:rPr lang="en-US" sz="3200" dirty="0">
                <a:solidFill>
                  <a:prstClr val="black"/>
                </a:solidFill>
              </a:rPr>
              <a:t>Correct, but only to leading order, it will fall apart in the next term</a:t>
            </a:r>
          </a:p>
          <a:p>
            <a:pPr marL="514350" indent="-514350">
              <a:buFontTx/>
              <a:buAutoNum type="alphaUcParenR"/>
            </a:pPr>
            <a:r>
              <a:rPr lang="en-US" sz="3200" dirty="0">
                <a:solidFill>
                  <a:prstClr val="black"/>
                </a:solidFill>
              </a:rPr>
              <a:t> It’s fine, it’s correct to all orders, it’s the binomial expansion!</a:t>
            </a:r>
          </a:p>
          <a:p>
            <a:pPr marL="514350" indent="-514350">
              <a:buFontTx/>
              <a:buAutoNum type="alphaUcParenR"/>
            </a:pPr>
            <a:r>
              <a:rPr lang="en-US" sz="3200" dirty="0">
                <a:solidFill>
                  <a:prstClr val="black"/>
                </a:solidFill>
              </a:rPr>
              <a:t>Utterly false, even to leading </a:t>
            </a:r>
            <a:r>
              <a:rPr lang="en-US" sz="3200" dirty="0" smtClean="0">
                <a:solidFill>
                  <a:prstClr val="black"/>
                </a:solidFill>
              </a:rPr>
              <a:t>order. </a:t>
            </a:r>
            <a:endParaRPr lang="en-US" sz="3200" dirty="0">
              <a:solidFill>
                <a:prstClr val="black"/>
              </a:solidFill>
            </a:endParaRPr>
          </a:p>
        </p:txBody>
      </p:sp>
    </p:spTree>
    <p:extLst>
      <p:ext uri="{BB962C8B-B14F-4D97-AF65-F5344CB8AC3E}">
        <p14:creationId xmlns:p14="http://schemas.microsoft.com/office/powerpoint/2010/main" val="16055200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15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1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26</a:t>
            </a:fld>
            <a:endParaRPr lang="en-US"/>
          </a:p>
        </p:txBody>
      </p:sp>
      <p:sp>
        <p:nvSpPr>
          <p:cNvPr id="3" name="TextBox 2"/>
          <p:cNvSpPr txBox="1"/>
          <p:nvPr/>
        </p:nvSpPr>
        <p:spPr>
          <a:xfrm>
            <a:off x="50805" y="169337"/>
            <a:ext cx="8161867" cy="2246769"/>
          </a:xfrm>
          <a:prstGeom prst="rect">
            <a:avLst/>
          </a:prstGeom>
          <a:noFill/>
        </p:spPr>
        <p:txBody>
          <a:bodyPr wrap="square" rtlCol="0">
            <a:spAutoFit/>
          </a:bodyPr>
          <a:lstStyle/>
          <a:p>
            <a:r>
              <a:rPr lang="en-US" sz="2800" dirty="0" smtClean="0">
                <a:solidFill>
                  <a:prstClr val="black"/>
                </a:solidFill>
              </a:rPr>
              <a:t>The hollow spherical </a:t>
            </a:r>
            <a:r>
              <a:rPr lang="en-US" sz="2800" i="1" dirty="0" smtClean="0">
                <a:solidFill>
                  <a:prstClr val="black"/>
                </a:solidFill>
              </a:rPr>
              <a:t>shell</a:t>
            </a:r>
            <a:r>
              <a:rPr lang="en-US" sz="2800" dirty="0" smtClean="0">
                <a:solidFill>
                  <a:prstClr val="black"/>
                </a:solidFill>
              </a:rPr>
              <a:t> has mass density </a:t>
            </a:r>
            <a:r>
              <a:rPr lang="en-US" sz="2800" dirty="0" err="1" smtClean="0">
                <a:solidFill>
                  <a:prstClr val="black"/>
                </a:solidFill>
              </a:rPr>
              <a:t>ρ</a:t>
            </a:r>
            <a:r>
              <a:rPr lang="en-US" sz="2800" dirty="0" smtClean="0">
                <a:solidFill>
                  <a:prstClr val="black"/>
                </a:solidFill>
              </a:rPr>
              <a:t>, </a:t>
            </a:r>
          </a:p>
          <a:p>
            <a:r>
              <a:rPr lang="en-US" sz="2800" dirty="0" smtClean="0">
                <a:solidFill>
                  <a:prstClr val="black"/>
                </a:solidFill>
              </a:rPr>
              <a:t>inner radius a, outer radius 2a, total mass M </a:t>
            </a:r>
          </a:p>
          <a:p>
            <a:r>
              <a:rPr lang="en-US" sz="2800" dirty="0" smtClean="0">
                <a:solidFill>
                  <a:srgbClr val="F79646"/>
                </a:solidFill>
              </a:rPr>
              <a:t/>
            </a:r>
            <a:br>
              <a:rPr lang="en-US" sz="2800" dirty="0" smtClean="0">
                <a:solidFill>
                  <a:srgbClr val="F79646"/>
                </a:solidFill>
              </a:rPr>
            </a:br>
            <a:r>
              <a:rPr lang="en-US" sz="2800" dirty="0" smtClean="0">
                <a:solidFill>
                  <a:srgbClr val="660066"/>
                </a:solidFill>
              </a:rPr>
              <a:t>What is the gravitational force on m</a:t>
            </a:r>
          </a:p>
          <a:p>
            <a:r>
              <a:rPr lang="en-US" sz="2800" dirty="0">
                <a:solidFill>
                  <a:srgbClr val="660066"/>
                </a:solidFill>
              </a:rPr>
              <a:t>a</a:t>
            </a:r>
            <a:r>
              <a:rPr lang="en-US" sz="2800" dirty="0" smtClean="0">
                <a:solidFill>
                  <a:srgbClr val="660066"/>
                </a:solidFill>
              </a:rPr>
              <a:t>t point P? </a:t>
            </a:r>
            <a:endParaRPr lang="en-US" sz="2800" dirty="0">
              <a:solidFill>
                <a:srgbClr val="660066"/>
              </a:solidFill>
            </a:endParaRPr>
          </a:p>
        </p:txBody>
      </p:sp>
      <p:sp>
        <p:nvSpPr>
          <p:cNvPr id="4" name="Rectangle 3"/>
          <p:cNvSpPr/>
          <p:nvPr/>
        </p:nvSpPr>
        <p:spPr>
          <a:xfrm>
            <a:off x="457200" y="3886200"/>
            <a:ext cx="8398933" cy="2492990"/>
          </a:xfrm>
          <a:prstGeom prst="rect">
            <a:avLst/>
          </a:prstGeom>
        </p:spPr>
        <p:txBody>
          <a:bodyPr wrap="square">
            <a:spAutoFit/>
          </a:bodyPr>
          <a:lstStyle/>
          <a:p>
            <a:pPr marL="514350" indent="-514350">
              <a:buFontTx/>
              <a:buAutoNum type="alphaUcParenR"/>
            </a:pPr>
            <a:r>
              <a:rPr lang="en-US" sz="3200" dirty="0" smtClean="0">
                <a:solidFill>
                  <a:prstClr val="black"/>
                </a:solidFill>
              </a:rPr>
              <a:t> </a:t>
            </a:r>
            <a:r>
              <a:rPr lang="en-US" sz="3200" dirty="0" err="1" smtClean="0">
                <a:solidFill>
                  <a:prstClr val="black"/>
                </a:solidFill>
              </a:rPr>
              <a:t>GMm</a:t>
            </a:r>
            <a:r>
              <a:rPr lang="en-US" sz="3200" dirty="0" smtClean="0">
                <a:solidFill>
                  <a:prstClr val="black"/>
                </a:solidFill>
              </a:rPr>
              <a:t>/a</a:t>
            </a:r>
            <a:r>
              <a:rPr lang="en-US" sz="3200" baseline="30000" dirty="0" smtClean="0">
                <a:solidFill>
                  <a:prstClr val="black"/>
                </a:solidFill>
              </a:rPr>
              <a:t>2</a:t>
            </a:r>
            <a:endParaRPr lang="en-US" sz="3200" dirty="0" smtClean="0">
              <a:solidFill>
                <a:prstClr val="black"/>
              </a:solidFill>
            </a:endParaRPr>
          </a:p>
          <a:p>
            <a:pPr marL="514350" indent="-514350">
              <a:buFontTx/>
              <a:buAutoNum type="alphaUcParenR"/>
            </a:pPr>
            <a:r>
              <a:rPr lang="en-US" sz="3200" dirty="0" smtClean="0">
                <a:solidFill>
                  <a:prstClr val="black"/>
                </a:solidFill>
              </a:rPr>
              <a:t> </a:t>
            </a:r>
            <a:r>
              <a:rPr lang="en-US" sz="3200" dirty="0" err="1" smtClean="0">
                <a:solidFill>
                  <a:prstClr val="black"/>
                </a:solidFill>
              </a:rPr>
              <a:t>GMm</a:t>
            </a:r>
            <a:r>
              <a:rPr lang="en-US" sz="3200" dirty="0" smtClean="0">
                <a:solidFill>
                  <a:prstClr val="black"/>
                </a:solidFill>
              </a:rPr>
              <a:t>/</a:t>
            </a:r>
            <a:r>
              <a:rPr lang="en-US" sz="3200" dirty="0">
                <a:solidFill>
                  <a:prstClr val="black"/>
                </a:solidFill>
              </a:rPr>
              <a:t>3</a:t>
            </a:r>
            <a:r>
              <a:rPr lang="en-US" sz="3200" dirty="0" smtClean="0">
                <a:solidFill>
                  <a:prstClr val="black"/>
                </a:solidFill>
              </a:rPr>
              <a:t>a</a:t>
            </a:r>
            <a:r>
              <a:rPr lang="en-US" sz="3200" baseline="30000" dirty="0" smtClean="0">
                <a:solidFill>
                  <a:prstClr val="black"/>
                </a:solidFill>
              </a:rPr>
              <a:t>2</a:t>
            </a:r>
            <a:endParaRPr lang="en-US" sz="3200" dirty="0" smtClean="0">
              <a:solidFill>
                <a:prstClr val="black"/>
              </a:solidFill>
            </a:endParaRPr>
          </a:p>
          <a:p>
            <a:pPr marL="514350" indent="-514350">
              <a:buFontTx/>
              <a:buAutoNum type="alphaUcParenR"/>
            </a:pPr>
            <a:r>
              <a:rPr lang="en-US" sz="3200" dirty="0" smtClean="0">
                <a:solidFill>
                  <a:prstClr val="black"/>
                </a:solidFill>
              </a:rPr>
              <a:t> </a:t>
            </a:r>
            <a:r>
              <a:rPr lang="en-US" sz="3200" dirty="0" err="1">
                <a:solidFill>
                  <a:prstClr val="black"/>
                </a:solidFill>
              </a:rPr>
              <a:t>GMm</a:t>
            </a:r>
            <a:r>
              <a:rPr lang="en-US" sz="3200" dirty="0">
                <a:solidFill>
                  <a:prstClr val="black"/>
                </a:solidFill>
              </a:rPr>
              <a:t>/</a:t>
            </a:r>
            <a:r>
              <a:rPr lang="en-US" sz="3200" dirty="0" smtClean="0">
                <a:solidFill>
                  <a:prstClr val="black"/>
                </a:solidFill>
              </a:rPr>
              <a:t>9a</a:t>
            </a:r>
            <a:r>
              <a:rPr lang="en-US" sz="3200" baseline="30000" dirty="0" smtClean="0">
                <a:solidFill>
                  <a:prstClr val="black"/>
                </a:solidFill>
              </a:rPr>
              <a:t>2</a:t>
            </a:r>
            <a:endParaRPr lang="en-US" sz="3200" dirty="0" smtClean="0">
              <a:solidFill>
                <a:prstClr val="black"/>
              </a:solidFill>
            </a:endParaRPr>
          </a:p>
          <a:p>
            <a:pPr marL="514350" indent="-514350">
              <a:buFontTx/>
              <a:buAutoNum type="alphaUcParenR"/>
            </a:pPr>
            <a:r>
              <a:rPr lang="en-US" sz="3200" dirty="0" smtClean="0">
                <a:solidFill>
                  <a:prstClr val="black"/>
                </a:solidFill>
              </a:rPr>
              <a:t> Something else entirely!  </a:t>
            </a:r>
            <a:endParaRPr lang="en-US" sz="3200" dirty="0">
              <a:solidFill>
                <a:prstClr val="black"/>
              </a:solidFill>
            </a:endParaRPr>
          </a:p>
          <a:p>
            <a:pPr marL="514350" indent="-514350">
              <a:buFontTx/>
              <a:buAutoNum type="alphaUcParenR"/>
            </a:pPr>
            <a:endParaRPr lang="en-US" sz="2800" dirty="0">
              <a:solidFill>
                <a:prstClr val="black"/>
              </a:solidFill>
            </a:endParaRPr>
          </a:p>
        </p:txBody>
      </p:sp>
      <p:sp>
        <p:nvSpPr>
          <p:cNvPr id="12" name="Oval 11"/>
          <p:cNvSpPr/>
          <p:nvPr/>
        </p:nvSpPr>
        <p:spPr bwMode="auto">
          <a:xfrm>
            <a:off x="5858908" y="1388543"/>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5" name="Oval 14"/>
          <p:cNvSpPr/>
          <p:nvPr/>
        </p:nvSpPr>
        <p:spPr bwMode="auto">
          <a:xfrm>
            <a:off x="6477000" y="1981200"/>
            <a:ext cx="1278413" cy="1278413"/>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cxnSp>
        <p:nvCxnSpPr>
          <p:cNvPr id="18" name="Straight Arrow Connector 17"/>
          <p:cNvCxnSpPr/>
          <p:nvPr/>
        </p:nvCxnSpPr>
        <p:spPr bwMode="auto">
          <a:xfrm rot="5400000" flipH="1" flipV="1">
            <a:off x="6958162" y="1785040"/>
            <a:ext cx="1044256" cy="626553"/>
          </a:xfrm>
          <a:prstGeom prst="straightConnector1">
            <a:avLst/>
          </a:prstGeom>
          <a:noFill/>
          <a:ln w="12700" cap="flat" cmpd="sng" algn="ctr">
            <a:solidFill>
              <a:schemeClr val="tx1"/>
            </a:solidFill>
            <a:prstDash val="solid"/>
            <a:round/>
            <a:headEnd type="none" w="med" len="med"/>
            <a:tailEnd type="arrow"/>
          </a:ln>
          <a:effectLst/>
        </p:spPr>
      </p:cxnSp>
      <p:sp>
        <p:nvSpPr>
          <p:cNvPr id="20" name="TextBox 19"/>
          <p:cNvSpPr txBox="1"/>
          <p:nvPr/>
        </p:nvSpPr>
        <p:spPr>
          <a:xfrm>
            <a:off x="7349006" y="2573877"/>
            <a:ext cx="370101" cy="492443"/>
          </a:xfrm>
          <a:prstGeom prst="rect">
            <a:avLst/>
          </a:prstGeom>
          <a:noFill/>
        </p:spPr>
        <p:txBody>
          <a:bodyPr wrap="none" rtlCol="0">
            <a:spAutoFit/>
          </a:bodyPr>
          <a:lstStyle/>
          <a:p>
            <a:r>
              <a:rPr lang="en-US" sz="2600" dirty="0">
                <a:solidFill>
                  <a:prstClr val="black"/>
                </a:solidFill>
              </a:rPr>
              <a:t>a</a:t>
            </a:r>
          </a:p>
        </p:txBody>
      </p:sp>
      <p:sp>
        <p:nvSpPr>
          <p:cNvPr id="21" name="TextBox 20"/>
          <p:cNvSpPr txBox="1"/>
          <p:nvPr/>
        </p:nvSpPr>
        <p:spPr>
          <a:xfrm>
            <a:off x="7216864" y="1388544"/>
            <a:ext cx="555536" cy="492443"/>
          </a:xfrm>
          <a:prstGeom prst="rect">
            <a:avLst/>
          </a:prstGeom>
          <a:noFill/>
        </p:spPr>
        <p:txBody>
          <a:bodyPr wrap="none" rtlCol="0">
            <a:spAutoFit/>
          </a:bodyPr>
          <a:lstStyle/>
          <a:p>
            <a:r>
              <a:rPr lang="en-US" sz="2600" dirty="0" smtClean="0">
                <a:solidFill>
                  <a:prstClr val="black"/>
                </a:solidFill>
              </a:rPr>
              <a:t>2a</a:t>
            </a:r>
            <a:endParaRPr lang="en-US" sz="2600" dirty="0">
              <a:solidFill>
                <a:prstClr val="black"/>
              </a:solidFill>
            </a:endParaRPr>
          </a:p>
        </p:txBody>
      </p:sp>
      <p:cxnSp>
        <p:nvCxnSpPr>
          <p:cNvPr id="13" name="Straight Arrow Connector 12"/>
          <p:cNvCxnSpPr/>
          <p:nvPr/>
        </p:nvCxnSpPr>
        <p:spPr bwMode="auto">
          <a:xfrm>
            <a:off x="7179790" y="2654301"/>
            <a:ext cx="592610" cy="111139"/>
          </a:xfrm>
          <a:prstGeom prst="straightConnector1">
            <a:avLst/>
          </a:prstGeom>
          <a:noFill/>
          <a:ln w="12700" cap="flat" cmpd="sng" algn="ctr">
            <a:solidFill>
              <a:schemeClr val="tx1"/>
            </a:solidFill>
            <a:prstDash val="solid"/>
            <a:round/>
            <a:headEnd type="none" w="med" len="med"/>
            <a:tailEnd type="arrow"/>
          </a:ln>
          <a:effectLst/>
        </p:spPr>
      </p:cxnSp>
      <p:sp>
        <p:nvSpPr>
          <p:cNvPr id="5" name="TextBox 4"/>
          <p:cNvSpPr txBox="1"/>
          <p:nvPr/>
        </p:nvSpPr>
        <p:spPr>
          <a:xfrm>
            <a:off x="8610600" y="1320224"/>
            <a:ext cx="450965" cy="584776"/>
          </a:xfrm>
          <a:prstGeom prst="rect">
            <a:avLst/>
          </a:prstGeom>
          <a:noFill/>
        </p:spPr>
        <p:txBody>
          <a:bodyPr wrap="none" rtlCol="0">
            <a:spAutoFit/>
          </a:bodyPr>
          <a:lstStyle/>
          <a:p>
            <a:r>
              <a:rPr lang="en-US" sz="3200" dirty="0" smtClean="0">
                <a:solidFill>
                  <a:prstClr val="black"/>
                </a:solidFill>
              </a:rPr>
              <a:t>P</a:t>
            </a:r>
            <a:endParaRPr lang="en-US" sz="3200" dirty="0">
              <a:solidFill>
                <a:prstClr val="black"/>
              </a:solidFill>
            </a:endParaRPr>
          </a:p>
        </p:txBody>
      </p:sp>
      <p:sp>
        <p:nvSpPr>
          <p:cNvPr id="6" name="Oval 5"/>
          <p:cNvSpPr/>
          <p:nvPr/>
        </p:nvSpPr>
        <p:spPr>
          <a:xfrm>
            <a:off x="8763000" y="1143000"/>
            <a:ext cx="152400" cy="1524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latin typeface="Calibri"/>
            </a:endParaRPr>
          </a:p>
        </p:txBody>
      </p:sp>
      <p:cxnSp>
        <p:nvCxnSpPr>
          <p:cNvPr id="16" name="Straight Arrow Connector 15"/>
          <p:cNvCxnSpPr/>
          <p:nvPr/>
        </p:nvCxnSpPr>
        <p:spPr bwMode="auto">
          <a:xfrm flipV="1">
            <a:off x="7150077" y="1303868"/>
            <a:ext cx="1537837" cy="1349057"/>
          </a:xfrm>
          <a:prstGeom prst="straightConnector1">
            <a:avLst/>
          </a:prstGeom>
          <a:noFill/>
          <a:ln w="12700" cap="flat" cmpd="sng" algn="ctr">
            <a:solidFill>
              <a:schemeClr val="tx1"/>
            </a:solidFill>
            <a:prstDash val="solid"/>
            <a:round/>
            <a:headEnd type="none" w="med" len="med"/>
            <a:tailEnd type="arrow"/>
          </a:ln>
          <a:effectLst/>
        </p:spPr>
      </p:cxnSp>
      <p:sp>
        <p:nvSpPr>
          <p:cNvPr id="17" name="TextBox 16"/>
          <p:cNvSpPr txBox="1"/>
          <p:nvPr/>
        </p:nvSpPr>
        <p:spPr>
          <a:xfrm>
            <a:off x="8055064" y="990600"/>
            <a:ext cx="555536" cy="492443"/>
          </a:xfrm>
          <a:prstGeom prst="rect">
            <a:avLst/>
          </a:prstGeom>
          <a:noFill/>
        </p:spPr>
        <p:txBody>
          <a:bodyPr wrap="none" rtlCol="0">
            <a:spAutoFit/>
          </a:bodyPr>
          <a:lstStyle/>
          <a:p>
            <a:r>
              <a:rPr lang="en-US" sz="2600" dirty="0">
                <a:solidFill>
                  <a:prstClr val="black"/>
                </a:solidFill>
              </a:rPr>
              <a:t>3</a:t>
            </a:r>
            <a:r>
              <a:rPr lang="en-US" sz="2600" dirty="0" smtClean="0">
                <a:solidFill>
                  <a:prstClr val="black"/>
                </a:solidFill>
              </a:rPr>
              <a:t>a</a:t>
            </a:r>
            <a:endParaRPr lang="en-US" sz="2600" dirty="0">
              <a:solidFill>
                <a:prstClr val="black"/>
              </a:solidFill>
            </a:endParaRPr>
          </a:p>
        </p:txBody>
      </p:sp>
    </p:spTree>
    <p:extLst>
      <p:ext uri="{BB962C8B-B14F-4D97-AF65-F5344CB8AC3E}">
        <p14:creationId xmlns:p14="http://schemas.microsoft.com/office/powerpoint/2010/main" val="59888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27</a:t>
            </a:fld>
            <a:endParaRPr lang="en-US"/>
          </a:p>
        </p:txBody>
      </p:sp>
      <p:sp>
        <p:nvSpPr>
          <p:cNvPr id="3" name="TextBox 2"/>
          <p:cNvSpPr txBox="1"/>
          <p:nvPr/>
        </p:nvSpPr>
        <p:spPr>
          <a:xfrm>
            <a:off x="50805" y="169337"/>
            <a:ext cx="8161867" cy="2246769"/>
          </a:xfrm>
          <a:prstGeom prst="rect">
            <a:avLst/>
          </a:prstGeom>
          <a:noFill/>
        </p:spPr>
        <p:txBody>
          <a:bodyPr wrap="square" rtlCol="0">
            <a:spAutoFit/>
          </a:bodyPr>
          <a:lstStyle/>
          <a:p>
            <a:r>
              <a:rPr lang="en-US" sz="2800" dirty="0" smtClean="0">
                <a:solidFill>
                  <a:prstClr val="black"/>
                </a:solidFill>
              </a:rPr>
              <a:t>The hollow spherical </a:t>
            </a:r>
            <a:r>
              <a:rPr lang="en-US" sz="2800" i="1" dirty="0" smtClean="0">
                <a:solidFill>
                  <a:prstClr val="black"/>
                </a:solidFill>
              </a:rPr>
              <a:t>shell</a:t>
            </a:r>
            <a:r>
              <a:rPr lang="en-US" sz="2800" dirty="0" smtClean="0">
                <a:solidFill>
                  <a:prstClr val="black"/>
                </a:solidFill>
              </a:rPr>
              <a:t> has mass density </a:t>
            </a:r>
            <a:r>
              <a:rPr lang="en-US" sz="2800" dirty="0" err="1" smtClean="0">
                <a:solidFill>
                  <a:prstClr val="black"/>
                </a:solidFill>
              </a:rPr>
              <a:t>ρ</a:t>
            </a:r>
            <a:r>
              <a:rPr lang="en-US" sz="2800" dirty="0" smtClean="0">
                <a:solidFill>
                  <a:prstClr val="black"/>
                </a:solidFill>
              </a:rPr>
              <a:t>, </a:t>
            </a:r>
          </a:p>
          <a:p>
            <a:r>
              <a:rPr lang="en-US" sz="2800" dirty="0" smtClean="0">
                <a:solidFill>
                  <a:prstClr val="black"/>
                </a:solidFill>
              </a:rPr>
              <a:t>inner radius a, outer radius b. </a:t>
            </a:r>
          </a:p>
          <a:p>
            <a:r>
              <a:rPr lang="en-US" sz="2800" dirty="0" smtClean="0">
                <a:solidFill>
                  <a:srgbClr val="F79646"/>
                </a:solidFill>
              </a:rPr>
              <a:t/>
            </a:r>
            <a:br>
              <a:rPr lang="en-US" sz="2800" dirty="0" smtClean="0">
                <a:solidFill>
                  <a:srgbClr val="F79646"/>
                </a:solidFill>
              </a:rPr>
            </a:br>
            <a:r>
              <a:rPr lang="en-US" sz="2800" dirty="0" smtClean="0">
                <a:solidFill>
                  <a:srgbClr val="660066"/>
                </a:solidFill>
              </a:rPr>
              <a:t>How does the gravitational potential</a:t>
            </a:r>
          </a:p>
          <a:p>
            <a:r>
              <a:rPr lang="en-US" sz="2800" dirty="0" err="1" smtClean="0">
                <a:solidFill>
                  <a:srgbClr val="660066"/>
                </a:solidFill>
                <a:latin typeface="Lucida Grande"/>
                <a:ea typeface="Lucida Grande"/>
                <a:cs typeface="Lucida Grande"/>
              </a:rPr>
              <a:t>ϕ</a:t>
            </a:r>
            <a:r>
              <a:rPr lang="en-US" sz="2800" dirty="0" smtClean="0">
                <a:solidFill>
                  <a:srgbClr val="660066"/>
                </a:solidFill>
              </a:rPr>
              <a:t> depend on r,  for r&gt;b?</a:t>
            </a:r>
            <a:endParaRPr lang="en-US" sz="2800" dirty="0">
              <a:solidFill>
                <a:srgbClr val="660066"/>
              </a:solidFill>
            </a:endParaRPr>
          </a:p>
        </p:txBody>
      </p:sp>
      <p:sp>
        <p:nvSpPr>
          <p:cNvPr id="4" name="Rectangle 3"/>
          <p:cNvSpPr/>
          <p:nvPr/>
        </p:nvSpPr>
        <p:spPr>
          <a:xfrm>
            <a:off x="0" y="3950831"/>
            <a:ext cx="8398933" cy="2985433"/>
          </a:xfrm>
          <a:prstGeom prst="rect">
            <a:avLst/>
          </a:prstGeom>
        </p:spPr>
        <p:txBody>
          <a:bodyPr wrap="square">
            <a:spAutoFit/>
          </a:bodyPr>
          <a:lstStyle/>
          <a:p>
            <a:pPr marL="514350" indent="-514350">
              <a:buFontTx/>
              <a:buAutoNum type="alphaUcParenR"/>
            </a:pPr>
            <a:r>
              <a:rPr lang="en-US" sz="3200" dirty="0" smtClean="0">
                <a:solidFill>
                  <a:prstClr val="black"/>
                </a:solidFill>
              </a:rPr>
              <a:t> ~r</a:t>
            </a:r>
          </a:p>
          <a:p>
            <a:pPr marL="514350" indent="-514350">
              <a:buFontTx/>
              <a:buAutoNum type="alphaUcParenR"/>
            </a:pPr>
            <a:r>
              <a:rPr lang="en-US" sz="3200" dirty="0" smtClean="0">
                <a:solidFill>
                  <a:prstClr val="black"/>
                </a:solidFill>
              </a:rPr>
              <a:t> ~r</a:t>
            </a:r>
            <a:r>
              <a:rPr lang="en-US" sz="3200" baseline="30000" dirty="0" smtClean="0">
                <a:solidFill>
                  <a:prstClr val="black"/>
                </a:solidFill>
              </a:rPr>
              <a:t>2</a:t>
            </a:r>
            <a:endParaRPr lang="en-US" sz="3200" dirty="0" smtClean="0">
              <a:solidFill>
                <a:prstClr val="black"/>
              </a:solidFill>
            </a:endParaRPr>
          </a:p>
          <a:p>
            <a:pPr marL="514350" indent="-514350">
              <a:buFontTx/>
              <a:buAutoNum type="alphaUcParenR"/>
            </a:pPr>
            <a:r>
              <a:rPr lang="en-US" sz="3200" dirty="0" smtClean="0">
                <a:solidFill>
                  <a:prstClr val="black"/>
                </a:solidFill>
              </a:rPr>
              <a:t>~r </a:t>
            </a:r>
            <a:r>
              <a:rPr lang="en-US" sz="3200" baseline="30000" dirty="0" smtClean="0">
                <a:solidFill>
                  <a:prstClr val="black"/>
                </a:solidFill>
              </a:rPr>
              <a:t>-1</a:t>
            </a:r>
          </a:p>
          <a:p>
            <a:pPr marL="514350" indent="-514350">
              <a:buFontTx/>
              <a:buAutoNum type="alphaUcParenR"/>
            </a:pPr>
            <a:r>
              <a:rPr lang="en-US" sz="3200" baseline="30000" dirty="0" smtClean="0">
                <a:solidFill>
                  <a:prstClr val="black"/>
                </a:solidFill>
              </a:rPr>
              <a:t> </a:t>
            </a:r>
            <a:r>
              <a:rPr lang="en-US" sz="3200" dirty="0" smtClean="0">
                <a:solidFill>
                  <a:prstClr val="black"/>
                </a:solidFill>
              </a:rPr>
              <a:t>~r </a:t>
            </a:r>
            <a:r>
              <a:rPr lang="en-US" sz="3200" baseline="30000" dirty="0" smtClean="0">
                <a:solidFill>
                  <a:prstClr val="black"/>
                </a:solidFill>
              </a:rPr>
              <a:t>-2</a:t>
            </a:r>
            <a:endParaRPr lang="en-US" sz="3200" dirty="0" smtClean="0">
              <a:solidFill>
                <a:prstClr val="black"/>
              </a:solidFill>
            </a:endParaRPr>
          </a:p>
          <a:p>
            <a:pPr marL="514350" indent="-514350">
              <a:buFontTx/>
              <a:buAutoNum type="alphaUcParenR"/>
            </a:pPr>
            <a:r>
              <a:rPr lang="en-US" sz="3200" dirty="0" smtClean="0">
                <a:solidFill>
                  <a:prstClr val="black"/>
                </a:solidFill>
              </a:rPr>
              <a:t> Something else entirely</a:t>
            </a:r>
            <a:r>
              <a:rPr lang="en-US" sz="2800" dirty="0" smtClean="0">
                <a:solidFill>
                  <a:prstClr val="black"/>
                </a:solidFill>
              </a:rPr>
              <a:t>!  </a:t>
            </a:r>
            <a:endParaRPr lang="en-US" sz="2800" dirty="0">
              <a:solidFill>
                <a:prstClr val="black"/>
              </a:solidFill>
            </a:endParaRPr>
          </a:p>
          <a:p>
            <a:pPr marL="514350" indent="-514350">
              <a:buFontTx/>
              <a:buAutoNum type="alphaUcParenR"/>
            </a:pPr>
            <a:endParaRPr lang="en-US" sz="2800" dirty="0">
              <a:solidFill>
                <a:prstClr val="black"/>
              </a:solidFill>
            </a:endParaRPr>
          </a:p>
        </p:txBody>
      </p:sp>
      <p:sp>
        <p:nvSpPr>
          <p:cNvPr id="12" name="Oval 11"/>
          <p:cNvSpPr/>
          <p:nvPr/>
        </p:nvSpPr>
        <p:spPr bwMode="auto">
          <a:xfrm>
            <a:off x="5858908" y="1388543"/>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cxnSp>
        <p:nvCxnSpPr>
          <p:cNvPr id="14" name="Straight Arrow Connector 13"/>
          <p:cNvCxnSpPr/>
          <p:nvPr/>
        </p:nvCxnSpPr>
        <p:spPr bwMode="auto">
          <a:xfrm>
            <a:off x="7128911" y="2641610"/>
            <a:ext cx="745083" cy="1588"/>
          </a:xfrm>
          <a:prstGeom prst="straightConnector1">
            <a:avLst/>
          </a:prstGeom>
          <a:noFill/>
          <a:ln w="12700" cap="flat" cmpd="sng" algn="ctr">
            <a:solidFill>
              <a:schemeClr val="tx1"/>
            </a:solidFill>
            <a:prstDash val="solid"/>
            <a:round/>
            <a:headEnd type="none" w="med" len="med"/>
            <a:tailEnd type="arrow"/>
          </a:ln>
          <a:effectLst/>
        </p:spPr>
      </p:cxnSp>
      <p:sp>
        <p:nvSpPr>
          <p:cNvPr id="15" name="Oval 14"/>
          <p:cNvSpPr/>
          <p:nvPr/>
        </p:nvSpPr>
        <p:spPr bwMode="auto">
          <a:xfrm>
            <a:off x="6400788" y="1879636"/>
            <a:ext cx="1507025" cy="150702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cxnSp>
        <p:nvCxnSpPr>
          <p:cNvPr id="18" name="Straight Arrow Connector 17"/>
          <p:cNvCxnSpPr/>
          <p:nvPr/>
        </p:nvCxnSpPr>
        <p:spPr bwMode="auto">
          <a:xfrm rot="5400000" flipH="1" flipV="1">
            <a:off x="6936992" y="1806207"/>
            <a:ext cx="1044256" cy="626553"/>
          </a:xfrm>
          <a:prstGeom prst="straightConnector1">
            <a:avLst/>
          </a:prstGeom>
          <a:noFill/>
          <a:ln w="12700" cap="flat" cmpd="sng" algn="ctr">
            <a:solidFill>
              <a:schemeClr val="tx1"/>
            </a:solidFill>
            <a:prstDash val="solid"/>
            <a:round/>
            <a:headEnd type="none" w="med" len="med"/>
            <a:tailEnd type="arrow"/>
          </a:ln>
          <a:effectLst/>
        </p:spPr>
      </p:cxnSp>
      <p:sp>
        <p:nvSpPr>
          <p:cNvPr id="20" name="TextBox 19"/>
          <p:cNvSpPr txBox="1"/>
          <p:nvPr/>
        </p:nvSpPr>
        <p:spPr>
          <a:xfrm>
            <a:off x="7349006" y="2573877"/>
            <a:ext cx="370101" cy="492443"/>
          </a:xfrm>
          <a:prstGeom prst="rect">
            <a:avLst/>
          </a:prstGeom>
          <a:noFill/>
        </p:spPr>
        <p:txBody>
          <a:bodyPr wrap="none" rtlCol="0">
            <a:spAutoFit/>
          </a:bodyPr>
          <a:lstStyle/>
          <a:p>
            <a:r>
              <a:rPr lang="en-US" sz="2600">
                <a:solidFill>
                  <a:prstClr val="black"/>
                </a:solidFill>
              </a:rPr>
              <a:t>a</a:t>
            </a:r>
          </a:p>
        </p:txBody>
      </p:sp>
      <p:sp>
        <p:nvSpPr>
          <p:cNvPr id="21" name="TextBox 20"/>
          <p:cNvSpPr txBox="1"/>
          <p:nvPr/>
        </p:nvSpPr>
        <p:spPr>
          <a:xfrm>
            <a:off x="7332073" y="1388544"/>
            <a:ext cx="370101" cy="492443"/>
          </a:xfrm>
          <a:prstGeom prst="rect">
            <a:avLst/>
          </a:prstGeom>
          <a:noFill/>
        </p:spPr>
        <p:txBody>
          <a:bodyPr wrap="none" rtlCol="0">
            <a:spAutoFit/>
          </a:bodyPr>
          <a:lstStyle/>
          <a:p>
            <a:r>
              <a:rPr lang="en-US" sz="2600">
                <a:solidFill>
                  <a:prstClr val="black"/>
                </a:solidFill>
              </a:rPr>
              <a:t>b</a:t>
            </a:r>
          </a:p>
        </p:txBody>
      </p:sp>
      <p:cxnSp>
        <p:nvCxnSpPr>
          <p:cNvPr id="13" name="Straight Arrow Connector 12"/>
          <p:cNvCxnSpPr>
            <a:endCxn id="15" idx="6"/>
          </p:cNvCxnSpPr>
          <p:nvPr/>
        </p:nvCxnSpPr>
        <p:spPr bwMode="auto">
          <a:xfrm>
            <a:off x="7162803" y="2607735"/>
            <a:ext cx="745010" cy="25414"/>
          </a:xfrm>
          <a:prstGeom prst="straightConnector1">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4515742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28</a:t>
            </a:fld>
            <a:endParaRPr lang="en-US"/>
          </a:p>
        </p:txBody>
      </p:sp>
      <p:sp>
        <p:nvSpPr>
          <p:cNvPr id="3" name="TextBox 2"/>
          <p:cNvSpPr txBox="1"/>
          <p:nvPr/>
        </p:nvSpPr>
        <p:spPr>
          <a:xfrm>
            <a:off x="50805" y="169337"/>
            <a:ext cx="8161867" cy="2246769"/>
          </a:xfrm>
          <a:prstGeom prst="rect">
            <a:avLst/>
          </a:prstGeom>
          <a:noFill/>
        </p:spPr>
        <p:txBody>
          <a:bodyPr wrap="square" rtlCol="0">
            <a:spAutoFit/>
          </a:bodyPr>
          <a:lstStyle/>
          <a:p>
            <a:r>
              <a:rPr lang="en-US" sz="2800" dirty="0" smtClean="0">
                <a:solidFill>
                  <a:prstClr val="black"/>
                </a:solidFill>
              </a:rPr>
              <a:t>The hollow sphere has mass density </a:t>
            </a:r>
            <a:r>
              <a:rPr lang="en-US" sz="2800" dirty="0" err="1" smtClean="0">
                <a:solidFill>
                  <a:prstClr val="black"/>
                </a:solidFill>
              </a:rPr>
              <a:t>ρ</a:t>
            </a:r>
            <a:r>
              <a:rPr lang="en-US" sz="2800" dirty="0" smtClean="0">
                <a:solidFill>
                  <a:prstClr val="black"/>
                </a:solidFill>
              </a:rPr>
              <a:t>, </a:t>
            </a:r>
          </a:p>
          <a:p>
            <a:r>
              <a:rPr lang="en-US" sz="2800" dirty="0" smtClean="0">
                <a:solidFill>
                  <a:prstClr val="black"/>
                </a:solidFill>
              </a:rPr>
              <a:t>inner radius a, outer radius b. </a:t>
            </a:r>
          </a:p>
          <a:p>
            <a:r>
              <a:rPr lang="en-US" sz="2800" dirty="0" smtClean="0">
                <a:solidFill>
                  <a:srgbClr val="F79646"/>
                </a:solidFill>
              </a:rPr>
              <a:t/>
            </a:r>
            <a:br>
              <a:rPr lang="en-US" sz="2800" dirty="0" smtClean="0">
                <a:solidFill>
                  <a:srgbClr val="F79646"/>
                </a:solidFill>
              </a:rPr>
            </a:br>
            <a:r>
              <a:rPr lang="en-US" sz="2800" dirty="0" smtClean="0">
                <a:solidFill>
                  <a:srgbClr val="660066"/>
                </a:solidFill>
              </a:rPr>
              <a:t>How does the gravitational potential</a:t>
            </a:r>
          </a:p>
          <a:p>
            <a:r>
              <a:rPr lang="en-US" sz="2800" dirty="0" err="1" smtClean="0">
                <a:solidFill>
                  <a:srgbClr val="660066"/>
                </a:solidFill>
                <a:latin typeface="Lucida Grande"/>
                <a:ea typeface="Lucida Grande"/>
                <a:cs typeface="Lucida Grande"/>
              </a:rPr>
              <a:t>ϕ</a:t>
            </a:r>
            <a:r>
              <a:rPr lang="en-US" sz="2800" dirty="0" smtClean="0">
                <a:solidFill>
                  <a:srgbClr val="660066"/>
                </a:solidFill>
              </a:rPr>
              <a:t> depend on r,   for r&lt;a?</a:t>
            </a:r>
            <a:endParaRPr lang="en-US" sz="2800" dirty="0">
              <a:solidFill>
                <a:srgbClr val="660066"/>
              </a:solidFill>
            </a:endParaRPr>
          </a:p>
        </p:txBody>
      </p:sp>
      <p:sp>
        <p:nvSpPr>
          <p:cNvPr id="4" name="Rectangle 3"/>
          <p:cNvSpPr/>
          <p:nvPr/>
        </p:nvSpPr>
        <p:spPr>
          <a:xfrm>
            <a:off x="304801" y="2590800"/>
            <a:ext cx="5638800" cy="2985433"/>
          </a:xfrm>
          <a:prstGeom prst="rect">
            <a:avLst/>
          </a:prstGeom>
        </p:spPr>
        <p:txBody>
          <a:bodyPr wrap="square">
            <a:spAutoFit/>
          </a:bodyPr>
          <a:lstStyle/>
          <a:p>
            <a:pPr marL="514350" indent="-514350">
              <a:buFontTx/>
              <a:buAutoNum type="alphaUcParenR"/>
            </a:pPr>
            <a:r>
              <a:rPr lang="en-US" sz="3200" dirty="0" smtClean="0">
                <a:solidFill>
                  <a:prstClr val="black"/>
                </a:solidFill>
              </a:rPr>
              <a:t> ~r</a:t>
            </a:r>
          </a:p>
          <a:p>
            <a:pPr marL="514350" indent="-514350">
              <a:buFontTx/>
              <a:buAutoNum type="alphaUcParenR"/>
            </a:pPr>
            <a:r>
              <a:rPr lang="en-US" sz="3200" dirty="0" smtClean="0">
                <a:solidFill>
                  <a:prstClr val="black"/>
                </a:solidFill>
              </a:rPr>
              <a:t> ~r</a:t>
            </a:r>
            <a:r>
              <a:rPr lang="en-US" sz="3200" baseline="30000" dirty="0" smtClean="0">
                <a:solidFill>
                  <a:prstClr val="black"/>
                </a:solidFill>
              </a:rPr>
              <a:t>2</a:t>
            </a:r>
            <a:endParaRPr lang="en-US" sz="3200" dirty="0" smtClean="0">
              <a:solidFill>
                <a:prstClr val="black"/>
              </a:solidFill>
            </a:endParaRPr>
          </a:p>
          <a:p>
            <a:pPr marL="514350" indent="-514350">
              <a:buFontTx/>
              <a:buAutoNum type="alphaUcParenR"/>
            </a:pPr>
            <a:r>
              <a:rPr lang="en-US" sz="3200" dirty="0" smtClean="0">
                <a:solidFill>
                  <a:prstClr val="black"/>
                </a:solidFill>
              </a:rPr>
              <a:t>~r </a:t>
            </a:r>
            <a:r>
              <a:rPr lang="en-US" sz="3200" baseline="30000" dirty="0" smtClean="0">
                <a:solidFill>
                  <a:prstClr val="black"/>
                </a:solidFill>
              </a:rPr>
              <a:t>-1</a:t>
            </a:r>
          </a:p>
          <a:p>
            <a:pPr marL="514350" indent="-514350">
              <a:buFontTx/>
              <a:buAutoNum type="alphaUcParenR"/>
            </a:pPr>
            <a:r>
              <a:rPr lang="en-US" sz="3200" baseline="30000" dirty="0" smtClean="0">
                <a:solidFill>
                  <a:prstClr val="black"/>
                </a:solidFill>
              </a:rPr>
              <a:t> </a:t>
            </a:r>
            <a:r>
              <a:rPr lang="en-US" sz="3200" dirty="0" smtClean="0">
                <a:solidFill>
                  <a:prstClr val="black"/>
                </a:solidFill>
              </a:rPr>
              <a:t>~r </a:t>
            </a:r>
            <a:r>
              <a:rPr lang="en-US" sz="3200" baseline="30000" dirty="0" smtClean="0">
                <a:solidFill>
                  <a:prstClr val="black"/>
                </a:solidFill>
              </a:rPr>
              <a:t>-2</a:t>
            </a:r>
            <a:endParaRPr lang="en-US" sz="3200" dirty="0" smtClean="0">
              <a:solidFill>
                <a:prstClr val="black"/>
              </a:solidFill>
            </a:endParaRPr>
          </a:p>
          <a:p>
            <a:pPr marL="514350" indent="-514350">
              <a:buFontTx/>
              <a:buAutoNum type="alphaUcParenR"/>
            </a:pPr>
            <a:r>
              <a:rPr lang="en-US" sz="3200" dirty="0" smtClean="0">
                <a:solidFill>
                  <a:prstClr val="black"/>
                </a:solidFill>
              </a:rPr>
              <a:t> Something else entirely!  </a:t>
            </a:r>
            <a:endParaRPr lang="en-US" sz="3200" dirty="0">
              <a:solidFill>
                <a:prstClr val="black"/>
              </a:solidFill>
            </a:endParaRPr>
          </a:p>
          <a:p>
            <a:pPr marL="514350" indent="-514350">
              <a:buFontTx/>
              <a:buAutoNum type="alphaUcParenR"/>
            </a:pPr>
            <a:endParaRPr lang="en-US" sz="2800" dirty="0">
              <a:solidFill>
                <a:prstClr val="black"/>
              </a:solidFill>
            </a:endParaRPr>
          </a:p>
        </p:txBody>
      </p:sp>
      <p:sp>
        <p:nvSpPr>
          <p:cNvPr id="12" name="Oval 11"/>
          <p:cNvSpPr/>
          <p:nvPr/>
        </p:nvSpPr>
        <p:spPr bwMode="auto">
          <a:xfrm>
            <a:off x="5858908" y="1388543"/>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cxnSp>
        <p:nvCxnSpPr>
          <p:cNvPr id="14" name="Straight Arrow Connector 13"/>
          <p:cNvCxnSpPr/>
          <p:nvPr/>
        </p:nvCxnSpPr>
        <p:spPr bwMode="auto">
          <a:xfrm>
            <a:off x="7128911" y="2641610"/>
            <a:ext cx="745083" cy="1588"/>
          </a:xfrm>
          <a:prstGeom prst="straightConnector1">
            <a:avLst/>
          </a:prstGeom>
          <a:noFill/>
          <a:ln w="12700" cap="flat" cmpd="sng" algn="ctr">
            <a:solidFill>
              <a:schemeClr val="tx1"/>
            </a:solidFill>
            <a:prstDash val="solid"/>
            <a:round/>
            <a:headEnd type="none" w="med" len="med"/>
            <a:tailEnd type="arrow"/>
          </a:ln>
          <a:effectLst/>
        </p:spPr>
      </p:cxnSp>
      <p:sp>
        <p:nvSpPr>
          <p:cNvPr id="15" name="Oval 14"/>
          <p:cNvSpPr/>
          <p:nvPr/>
        </p:nvSpPr>
        <p:spPr bwMode="auto">
          <a:xfrm>
            <a:off x="6400788" y="1879636"/>
            <a:ext cx="1507025" cy="150702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cxnSp>
        <p:nvCxnSpPr>
          <p:cNvPr id="18" name="Straight Arrow Connector 17"/>
          <p:cNvCxnSpPr/>
          <p:nvPr/>
        </p:nvCxnSpPr>
        <p:spPr bwMode="auto">
          <a:xfrm rot="5400000" flipH="1" flipV="1">
            <a:off x="6936992" y="1806207"/>
            <a:ext cx="1044256" cy="626553"/>
          </a:xfrm>
          <a:prstGeom prst="straightConnector1">
            <a:avLst/>
          </a:prstGeom>
          <a:noFill/>
          <a:ln w="12700" cap="flat" cmpd="sng" algn="ctr">
            <a:solidFill>
              <a:schemeClr val="tx1"/>
            </a:solidFill>
            <a:prstDash val="solid"/>
            <a:round/>
            <a:headEnd type="none" w="med" len="med"/>
            <a:tailEnd type="arrow"/>
          </a:ln>
          <a:effectLst/>
        </p:spPr>
      </p:cxnSp>
      <p:sp>
        <p:nvSpPr>
          <p:cNvPr id="20" name="TextBox 19"/>
          <p:cNvSpPr txBox="1"/>
          <p:nvPr/>
        </p:nvSpPr>
        <p:spPr>
          <a:xfrm>
            <a:off x="7349006" y="2573877"/>
            <a:ext cx="370101" cy="492443"/>
          </a:xfrm>
          <a:prstGeom prst="rect">
            <a:avLst/>
          </a:prstGeom>
          <a:noFill/>
        </p:spPr>
        <p:txBody>
          <a:bodyPr wrap="none" rtlCol="0">
            <a:spAutoFit/>
          </a:bodyPr>
          <a:lstStyle/>
          <a:p>
            <a:r>
              <a:rPr lang="en-US" sz="2600">
                <a:solidFill>
                  <a:prstClr val="black"/>
                </a:solidFill>
              </a:rPr>
              <a:t>a</a:t>
            </a:r>
          </a:p>
        </p:txBody>
      </p:sp>
      <p:sp>
        <p:nvSpPr>
          <p:cNvPr id="21" name="TextBox 20"/>
          <p:cNvSpPr txBox="1"/>
          <p:nvPr/>
        </p:nvSpPr>
        <p:spPr>
          <a:xfrm>
            <a:off x="7332073" y="1388544"/>
            <a:ext cx="370101" cy="492443"/>
          </a:xfrm>
          <a:prstGeom prst="rect">
            <a:avLst/>
          </a:prstGeom>
          <a:noFill/>
        </p:spPr>
        <p:txBody>
          <a:bodyPr wrap="none" rtlCol="0">
            <a:spAutoFit/>
          </a:bodyPr>
          <a:lstStyle/>
          <a:p>
            <a:r>
              <a:rPr lang="en-US" sz="2600">
                <a:solidFill>
                  <a:prstClr val="black"/>
                </a:solidFill>
              </a:rPr>
              <a:t>b</a:t>
            </a:r>
          </a:p>
        </p:txBody>
      </p:sp>
      <p:cxnSp>
        <p:nvCxnSpPr>
          <p:cNvPr id="13" name="Straight Arrow Connector 12"/>
          <p:cNvCxnSpPr>
            <a:endCxn id="15" idx="6"/>
          </p:cNvCxnSpPr>
          <p:nvPr/>
        </p:nvCxnSpPr>
        <p:spPr bwMode="auto">
          <a:xfrm>
            <a:off x="7162803" y="2607735"/>
            <a:ext cx="745010" cy="25414"/>
          </a:xfrm>
          <a:prstGeom prst="straightConnector1">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2993947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n 2"/>
          <p:cNvSpPr/>
          <p:nvPr/>
        </p:nvSpPr>
        <p:spPr>
          <a:xfrm>
            <a:off x="2590800" y="2514600"/>
            <a:ext cx="3810000" cy="2514600"/>
          </a:xfrm>
          <a:prstGeom prst="can">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latin typeface="Calibri"/>
            </a:endParaRPr>
          </a:p>
        </p:txBody>
      </p:sp>
      <p:sp>
        <p:nvSpPr>
          <p:cNvPr id="4" name="TextBox 3"/>
          <p:cNvSpPr txBox="1"/>
          <p:nvPr/>
        </p:nvSpPr>
        <p:spPr>
          <a:xfrm>
            <a:off x="228601" y="-12700"/>
            <a:ext cx="8915400" cy="1815882"/>
          </a:xfrm>
          <a:prstGeom prst="rect">
            <a:avLst/>
          </a:prstGeom>
          <a:noFill/>
        </p:spPr>
        <p:txBody>
          <a:bodyPr wrap="square" rtlCol="0">
            <a:spAutoFit/>
          </a:bodyPr>
          <a:lstStyle/>
          <a:p>
            <a:r>
              <a:rPr lang="en-US" sz="2800" dirty="0" smtClean="0">
                <a:solidFill>
                  <a:prstClr val="black"/>
                </a:solidFill>
              </a:rPr>
              <a:t>Consider a thin cylindrical shell with uniform mass per unit area </a:t>
            </a:r>
            <a:r>
              <a:rPr lang="en-US" sz="2800" dirty="0" err="1" smtClean="0">
                <a:solidFill>
                  <a:prstClr val="black"/>
                </a:solidFill>
                <a:latin typeface="Symbol" charset="2"/>
                <a:cs typeface="Symbol" charset="2"/>
              </a:rPr>
              <a:t>σ</a:t>
            </a:r>
            <a:r>
              <a:rPr lang="en-US" sz="2800" dirty="0" smtClean="0">
                <a:solidFill>
                  <a:prstClr val="black"/>
                </a:solidFill>
              </a:rPr>
              <a:t>. </a:t>
            </a:r>
          </a:p>
          <a:p>
            <a:r>
              <a:rPr lang="en-US" sz="2800" dirty="0" smtClean="0">
                <a:solidFill>
                  <a:prstClr val="black"/>
                </a:solidFill>
              </a:rPr>
              <a:t>If we want to find the gravitational field at an arbitrary point on the z-axis, can we simply use Gauss’ law? </a:t>
            </a:r>
            <a:endParaRPr lang="en-US" sz="2800" dirty="0">
              <a:solidFill>
                <a:prstClr val="black"/>
              </a:solidFill>
            </a:endParaRPr>
          </a:p>
        </p:txBody>
      </p:sp>
      <p:sp>
        <p:nvSpPr>
          <p:cNvPr id="5" name="TextBox 4"/>
          <p:cNvSpPr txBox="1"/>
          <p:nvPr/>
        </p:nvSpPr>
        <p:spPr>
          <a:xfrm>
            <a:off x="4563150" y="1853624"/>
            <a:ext cx="389850" cy="584776"/>
          </a:xfrm>
          <a:prstGeom prst="rect">
            <a:avLst/>
          </a:prstGeom>
          <a:noFill/>
        </p:spPr>
        <p:txBody>
          <a:bodyPr wrap="none" rtlCol="0">
            <a:spAutoFit/>
          </a:bodyPr>
          <a:lstStyle/>
          <a:p>
            <a:r>
              <a:rPr lang="en-US" sz="3200" dirty="0" smtClean="0">
                <a:solidFill>
                  <a:prstClr val="black"/>
                </a:solidFill>
              </a:rPr>
              <a:t>z</a:t>
            </a:r>
            <a:endParaRPr lang="en-US" sz="3200" dirty="0">
              <a:solidFill>
                <a:prstClr val="black"/>
              </a:solidFill>
            </a:endParaRPr>
          </a:p>
        </p:txBody>
      </p:sp>
      <p:sp>
        <p:nvSpPr>
          <p:cNvPr id="6" name="TextBox 5"/>
          <p:cNvSpPr txBox="1"/>
          <p:nvPr/>
        </p:nvSpPr>
        <p:spPr>
          <a:xfrm>
            <a:off x="6629400" y="3733800"/>
            <a:ext cx="325730" cy="584776"/>
          </a:xfrm>
          <a:prstGeom prst="rect">
            <a:avLst/>
          </a:prstGeom>
          <a:noFill/>
        </p:spPr>
        <p:txBody>
          <a:bodyPr wrap="none" rtlCol="0">
            <a:spAutoFit/>
          </a:bodyPr>
          <a:lstStyle/>
          <a:p>
            <a:r>
              <a:rPr lang="en-US" sz="3200" dirty="0">
                <a:solidFill>
                  <a:prstClr val="black"/>
                </a:solidFill>
              </a:rPr>
              <a:t>r</a:t>
            </a:r>
          </a:p>
        </p:txBody>
      </p:sp>
      <p:cxnSp>
        <p:nvCxnSpPr>
          <p:cNvPr id="8" name="Straight Arrow Connector 7"/>
          <p:cNvCxnSpPr/>
          <p:nvPr/>
        </p:nvCxnSpPr>
        <p:spPr>
          <a:xfrm>
            <a:off x="4495800" y="4114800"/>
            <a:ext cx="1828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6200000">
            <a:off x="3581400" y="3200400"/>
            <a:ext cx="1828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88608" y="5181600"/>
            <a:ext cx="8045792" cy="1384995"/>
          </a:xfrm>
          <a:prstGeom prst="rect">
            <a:avLst/>
          </a:prstGeom>
          <a:noFill/>
        </p:spPr>
        <p:txBody>
          <a:bodyPr wrap="none" rtlCol="0">
            <a:spAutoFit/>
          </a:bodyPr>
          <a:lstStyle/>
          <a:p>
            <a:pPr marL="342900" indent="-342900">
              <a:buFontTx/>
              <a:buAutoNum type="alphaUcParenR"/>
            </a:pPr>
            <a:r>
              <a:rPr lang="en-US" sz="2800" dirty="0" smtClean="0">
                <a:solidFill>
                  <a:prstClr val="black"/>
                </a:solidFill>
              </a:rPr>
              <a:t>Yes, this problem has nice cylindrical symmetry</a:t>
            </a:r>
          </a:p>
          <a:p>
            <a:pPr marL="342900" indent="-342900">
              <a:buFontTx/>
              <a:buAutoNum type="alphaUcParenR"/>
            </a:pPr>
            <a:r>
              <a:rPr lang="en-US" sz="2800" dirty="0" smtClean="0">
                <a:solidFill>
                  <a:prstClr val="black"/>
                </a:solidFill>
              </a:rPr>
              <a:t>No, Gauss’ law is valid but not helpful here</a:t>
            </a:r>
          </a:p>
          <a:p>
            <a:pPr marL="342900" indent="-342900">
              <a:buFontTx/>
              <a:buAutoNum type="alphaUcParenR"/>
            </a:pPr>
            <a:r>
              <a:rPr lang="en-US" sz="2800" dirty="0" smtClean="0">
                <a:solidFill>
                  <a:prstClr val="black"/>
                </a:solidFill>
              </a:rPr>
              <a:t>No, Gauss’ law is invalid in this case. </a:t>
            </a:r>
            <a:endParaRPr lang="en-US" sz="2800" dirty="0">
              <a:solidFill>
                <a:prstClr val="black"/>
              </a:solidFill>
            </a:endParaRPr>
          </a:p>
        </p:txBody>
      </p:sp>
    </p:spTree>
    <p:extLst>
      <p:ext uri="{BB962C8B-B14F-4D97-AF65-F5344CB8AC3E}">
        <p14:creationId xmlns:p14="http://schemas.microsoft.com/office/powerpoint/2010/main" val="2003024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a:t>
            </a:fld>
            <a:endParaRPr lang="en-US"/>
          </a:p>
        </p:txBody>
      </p:sp>
      <p:sp>
        <p:nvSpPr>
          <p:cNvPr id="3" name="TextBox 2"/>
          <p:cNvSpPr txBox="1"/>
          <p:nvPr/>
        </p:nvSpPr>
        <p:spPr>
          <a:xfrm>
            <a:off x="175850" y="347799"/>
            <a:ext cx="8811845" cy="1877437"/>
          </a:xfrm>
          <a:prstGeom prst="rect">
            <a:avLst/>
          </a:prstGeom>
          <a:noFill/>
        </p:spPr>
        <p:txBody>
          <a:bodyPr wrap="square" rtlCol="0">
            <a:spAutoFit/>
          </a:bodyPr>
          <a:lstStyle/>
          <a:p>
            <a:r>
              <a:rPr lang="en-US" sz="3200" dirty="0"/>
              <a:t>Suppose you solve an ODE for a particle’s motion, and find   x(t) = bt</a:t>
            </a:r>
            <a:r>
              <a:rPr lang="en-US" sz="3200" baseline="30000" dirty="0"/>
              <a:t>2</a:t>
            </a:r>
            <a:r>
              <a:rPr lang="en-US" sz="3200" dirty="0"/>
              <a:t>.        </a:t>
            </a:r>
            <a:br>
              <a:rPr lang="en-US" sz="3200" dirty="0"/>
            </a:br>
            <a:r>
              <a:rPr lang="en-US" sz="3200" dirty="0">
                <a:solidFill>
                  <a:srgbClr val="333399"/>
                </a:solidFill>
              </a:rPr>
              <a:t>What can you conclude?</a:t>
            </a:r>
          </a:p>
          <a:p>
            <a:endParaRPr lang="en-US" sz="2000" dirty="0"/>
          </a:p>
        </p:txBody>
      </p:sp>
      <p:sp>
        <p:nvSpPr>
          <p:cNvPr id="5" name="TextBox 4"/>
          <p:cNvSpPr txBox="1"/>
          <p:nvPr/>
        </p:nvSpPr>
        <p:spPr>
          <a:xfrm>
            <a:off x="0" y="2080199"/>
            <a:ext cx="8890000" cy="2554545"/>
          </a:xfrm>
          <a:prstGeom prst="rect">
            <a:avLst/>
          </a:prstGeom>
          <a:noFill/>
        </p:spPr>
        <p:txBody>
          <a:bodyPr wrap="square" rtlCol="0">
            <a:spAutoFit/>
          </a:bodyPr>
          <a:lstStyle/>
          <a:p>
            <a:pPr marL="457200" indent="-457200">
              <a:buFontTx/>
              <a:buAutoNum type="alphaUcParenR"/>
            </a:pPr>
            <a:r>
              <a:rPr lang="en-US" sz="3200" dirty="0"/>
              <a:t>This particle is responding to a time varying force</a:t>
            </a:r>
          </a:p>
          <a:p>
            <a:pPr marL="457200" indent="-457200">
              <a:buAutoNum type="alphaUcParenR"/>
            </a:pPr>
            <a:r>
              <a:rPr lang="en-US" sz="3200" dirty="0" smtClean="0"/>
              <a:t>This </a:t>
            </a:r>
            <a:r>
              <a:rPr lang="en-US" sz="3200" dirty="0"/>
              <a:t>particle is responding to a constant force</a:t>
            </a:r>
          </a:p>
          <a:p>
            <a:pPr marL="457200" indent="-457200">
              <a:buAutoNum type="alphaUcParenR"/>
            </a:pPr>
            <a:r>
              <a:rPr lang="en-US" sz="3200" dirty="0"/>
              <a:t>This particle is free (zero force)</a:t>
            </a:r>
          </a:p>
          <a:p>
            <a:pPr marL="457200" indent="-457200">
              <a:buAutoNum type="alphaUcParenR"/>
            </a:pPr>
            <a:r>
              <a:rPr lang="en-US" sz="3200" dirty="0" smtClean="0"/>
              <a:t>?</a:t>
            </a:r>
            <a:r>
              <a:rPr lang="en-US" sz="3200" dirty="0"/>
              <a:t>??</a:t>
            </a:r>
          </a:p>
        </p:txBody>
      </p:sp>
    </p:spTree>
    <p:extLst>
      <p:ext uri="{BB962C8B-B14F-4D97-AF65-F5344CB8AC3E}">
        <p14:creationId xmlns:p14="http://schemas.microsoft.com/office/powerpoint/2010/main" val="1005018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n 2"/>
          <p:cNvSpPr/>
          <p:nvPr/>
        </p:nvSpPr>
        <p:spPr>
          <a:xfrm>
            <a:off x="4474870" y="2209800"/>
            <a:ext cx="3810000" cy="25146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latin typeface="Calibri"/>
            </a:endParaRPr>
          </a:p>
        </p:txBody>
      </p:sp>
      <p:sp>
        <p:nvSpPr>
          <p:cNvPr id="4" name="TextBox 3"/>
          <p:cNvSpPr txBox="1"/>
          <p:nvPr/>
        </p:nvSpPr>
        <p:spPr>
          <a:xfrm>
            <a:off x="228601" y="-12700"/>
            <a:ext cx="8915400" cy="1815882"/>
          </a:xfrm>
          <a:prstGeom prst="rect">
            <a:avLst/>
          </a:prstGeom>
          <a:noFill/>
        </p:spPr>
        <p:txBody>
          <a:bodyPr wrap="square" rtlCol="0">
            <a:spAutoFit/>
          </a:bodyPr>
          <a:lstStyle/>
          <a:p>
            <a:r>
              <a:rPr lang="en-US" sz="2800" dirty="0" smtClean="0">
                <a:solidFill>
                  <a:prstClr val="black"/>
                </a:solidFill>
              </a:rPr>
              <a:t>Consider a thin cylindrical shell with uniform mass per unit area </a:t>
            </a:r>
            <a:r>
              <a:rPr lang="en-US" sz="2800" dirty="0" err="1" smtClean="0">
                <a:solidFill>
                  <a:prstClr val="black"/>
                </a:solidFill>
                <a:latin typeface="Symbol" charset="2"/>
                <a:cs typeface="Symbol" charset="2"/>
              </a:rPr>
              <a:t>σ</a:t>
            </a:r>
            <a:r>
              <a:rPr lang="en-US" sz="2800" dirty="0" smtClean="0">
                <a:solidFill>
                  <a:prstClr val="black"/>
                </a:solidFill>
              </a:rPr>
              <a:t>. </a:t>
            </a:r>
          </a:p>
          <a:p>
            <a:r>
              <a:rPr lang="en-US" sz="2800" dirty="0" smtClean="0">
                <a:solidFill>
                  <a:prstClr val="black"/>
                </a:solidFill>
              </a:rPr>
              <a:t>What is |dg| at the origin due to the small patch of mass shown? </a:t>
            </a:r>
            <a:endParaRPr lang="en-US" sz="2800" dirty="0">
              <a:solidFill>
                <a:prstClr val="black"/>
              </a:solidFill>
            </a:endParaRPr>
          </a:p>
        </p:txBody>
      </p:sp>
      <p:sp>
        <p:nvSpPr>
          <p:cNvPr id="5" name="TextBox 4"/>
          <p:cNvSpPr txBox="1"/>
          <p:nvPr/>
        </p:nvSpPr>
        <p:spPr>
          <a:xfrm>
            <a:off x="6096000" y="2895600"/>
            <a:ext cx="389850" cy="584776"/>
          </a:xfrm>
          <a:prstGeom prst="rect">
            <a:avLst/>
          </a:prstGeom>
          <a:noFill/>
        </p:spPr>
        <p:txBody>
          <a:bodyPr wrap="none" rtlCol="0">
            <a:spAutoFit/>
          </a:bodyPr>
          <a:lstStyle/>
          <a:p>
            <a:r>
              <a:rPr lang="en-US" sz="3200" dirty="0" smtClean="0">
                <a:solidFill>
                  <a:prstClr val="black"/>
                </a:solidFill>
              </a:rPr>
              <a:t>z</a:t>
            </a:r>
            <a:endParaRPr lang="en-US" sz="3200" dirty="0">
              <a:solidFill>
                <a:prstClr val="black"/>
              </a:solidFill>
            </a:endParaRPr>
          </a:p>
        </p:txBody>
      </p:sp>
      <p:sp>
        <p:nvSpPr>
          <p:cNvPr id="6" name="TextBox 5"/>
          <p:cNvSpPr txBox="1"/>
          <p:nvPr/>
        </p:nvSpPr>
        <p:spPr>
          <a:xfrm>
            <a:off x="7086600" y="3810000"/>
            <a:ext cx="325730" cy="584776"/>
          </a:xfrm>
          <a:prstGeom prst="rect">
            <a:avLst/>
          </a:prstGeom>
          <a:noFill/>
        </p:spPr>
        <p:txBody>
          <a:bodyPr wrap="none" rtlCol="0">
            <a:spAutoFit/>
          </a:bodyPr>
          <a:lstStyle/>
          <a:p>
            <a:r>
              <a:rPr lang="en-US" sz="3200" dirty="0">
                <a:solidFill>
                  <a:prstClr val="black"/>
                </a:solidFill>
              </a:rPr>
              <a:t>r</a:t>
            </a:r>
          </a:p>
        </p:txBody>
      </p:sp>
      <p:cxnSp>
        <p:nvCxnSpPr>
          <p:cNvPr id="8" name="Straight Arrow Connector 7"/>
          <p:cNvCxnSpPr/>
          <p:nvPr/>
        </p:nvCxnSpPr>
        <p:spPr>
          <a:xfrm>
            <a:off x="6608470" y="3810000"/>
            <a:ext cx="1621130"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608470" y="2438400"/>
            <a:ext cx="0" cy="137160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90344" y="3482796"/>
            <a:ext cx="3685624" cy="2841804"/>
          </a:xfrm>
          <a:prstGeom prst="rect">
            <a:avLst/>
          </a:prstGeom>
          <a:noFill/>
        </p:spPr>
        <p:txBody>
          <a:bodyPr wrap="none" rtlCol="0">
            <a:spAutoFit/>
          </a:bodyPr>
          <a:lstStyle/>
          <a:p>
            <a:pPr marL="342900" indent="-342900">
              <a:buFontTx/>
              <a:buAutoNum type="alphaUcParenR"/>
            </a:pPr>
            <a:r>
              <a:rPr lang="en-US" sz="3200" dirty="0" smtClean="0">
                <a:solidFill>
                  <a:prstClr val="black"/>
                </a:solidFill>
              </a:rPr>
              <a:t> </a:t>
            </a:r>
            <a:r>
              <a:rPr lang="en-US" sz="3200" dirty="0" err="1" smtClean="0">
                <a:solidFill>
                  <a:prstClr val="black"/>
                </a:solidFill>
              </a:rPr>
              <a:t>G</a:t>
            </a:r>
            <a:r>
              <a:rPr lang="en-US" sz="3200" dirty="0" err="1" smtClean="0">
                <a:solidFill>
                  <a:prstClr val="black"/>
                </a:solidFill>
                <a:latin typeface="Symbol" charset="2"/>
                <a:cs typeface="Symbol" charset="2"/>
              </a:rPr>
              <a:t>σ</a:t>
            </a:r>
            <a:r>
              <a:rPr lang="en-US" sz="3200" dirty="0" err="1" smtClean="0">
                <a:solidFill>
                  <a:prstClr val="black"/>
                </a:solidFill>
              </a:rPr>
              <a:t>dz</a:t>
            </a:r>
            <a:r>
              <a:rPr lang="en-US" sz="3200" dirty="0" smtClean="0">
                <a:solidFill>
                  <a:prstClr val="black"/>
                </a:solidFill>
              </a:rPr>
              <a:t> </a:t>
            </a:r>
            <a:r>
              <a:rPr lang="en-US" sz="3200" dirty="0" err="1" smtClean="0">
                <a:solidFill>
                  <a:prstClr val="black"/>
                </a:solidFill>
              </a:rPr>
              <a:t>dθ</a:t>
            </a:r>
            <a:r>
              <a:rPr lang="en-US" sz="3200" dirty="0" smtClean="0">
                <a:solidFill>
                  <a:prstClr val="black"/>
                </a:solidFill>
              </a:rPr>
              <a:t>/r</a:t>
            </a:r>
            <a:r>
              <a:rPr lang="en-US" sz="3200" baseline="30000" dirty="0" smtClean="0">
                <a:solidFill>
                  <a:prstClr val="black"/>
                </a:solidFill>
              </a:rPr>
              <a:t>2</a:t>
            </a:r>
            <a:endParaRPr lang="en-US" sz="3200" dirty="0" smtClean="0">
              <a:solidFill>
                <a:prstClr val="black"/>
              </a:solidFill>
            </a:endParaRPr>
          </a:p>
          <a:p>
            <a:pPr marL="342900" indent="-342900">
              <a:buFontTx/>
              <a:buAutoNum type="alphaUcParenR"/>
            </a:pPr>
            <a:r>
              <a:rPr lang="en-US" sz="3200" dirty="0" smtClean="0">
                <a:solidFill>
                  <a:prstClr val="black"/>
                </a:solidFill>
              </a:rPr>
              <a:t> </a:t>
            </a:r>
            <a:r>
              <a:rPr lang="en-US" sz="3200" dirty="0" err="1" smtClean="0">
                <a:solidFill>
                  <a:prstClr val="black"/>
                </a:solidFill>
              </a:rPr>
              <a:t>G</a:t>
            </a:r>
            <a:r>
              <a:rPr lang="en-US" sz="3200" dirty="0" err="1" smtClean="0">
                <a:solidFill>
                  <a:prstClr val="black"/>
                </a:solidFill>
                <a:latin typeface="Symbol" charset="2"/>
                <a:cs typeface="Symbol" charset="2"/>
              </a:rPr>
              <a:t>σ</a:t>
            </a:r>
            <a:r>
              <a:rPr lang="en-US" sz="3200" dirty="0" err="1" smtClean="0">
                <a:solidFill>
                  <a:prstClr val="black"/>
                </a:solidFill>
              </a:rPr>
              <a:t>dz</a:t>
            </a:r>
            <a:r>
              <a:rPr lang="en-US" sz="3200" dirty="0" smtClean="0">
                <a:solidFill>
                  <a:prstClr val="black"/>
                </a:solidFill>
              </a:rPr>
              <a:t> </a:t>
            </a:r>
            <a:r>
              <a:rPr lang="en-US" sz="3200" dirty="0" err="1">
                <a:solidFill>
                  <a:prstClr val="black"/>
                </a:solidFill>
              </a:rPr>
              <a:t>dθ</a:t>
            </a:r>
            <a:r>
              <a:rPr lang="en-US" sz="3200" dirty="0" smtClean="0">
                <a:solidFill>
                  <a:prstClr val="black"/>
                </a:solidFill>
              </a:rPr>
              <a:t>/(r</a:t>
            </a:r>
            <a:r>
              <a:rPr lang="en-US" sz="3200" baseline="30000" dirty="0" smtClean="0">
                <a:solidFill>
                  <a:prstClr val="black"/>
                </a:solidFill>
              </a:rPr>
              <a:t>2</a:t>
            </a:r>
            <a:r>
              <a:rPr lang="en-US" sz="3200" dirty="0" smtClean="0">
                <a:solidFill>
                  <a:prstClr val="black"/>
                </a:solidFill>
              </a:rPr>
              <a:t>+z</a:t>
            </a:r>
            <a:r>
              <a:rPr lang="en-US" sz="3200" baseline="30000" dirty="0" smtClean="0">
                <a:solidFill>
                  <a:prstClr val="black"/>
                </a:solidFill>
              </a:rPr>
              <a:t>2</a:t>
            </a:r>
            <a:r>
              <a:rPr lang="en-US" sz="3200" dirty="0" smtClean="0">
                <a:solidFill>
                  <a:prstClr val="black"/>
                </a:solidFill>
              </a:rPr>
              <a:t>)</a:t>
            </a:r>
            <a:endParaRPr lang="en-US" sz="3200" dirty="0">
              <a:solidFill>
                <a:prstClr val="black"/>
              </a:solidFill>
            </a:endParaRPr>
          </a:p>
          <a:p>
            <a:pPr marL="342900" indent="-342900">
              <a:buFontTx/>
              <a:buAutoNum type="alphaUcParenR"/>
            </a:pPr>
            <a:r>
              <a:rPr lang="en-US" sz="3200" dirty="0" smtClean="0">
                <a:solidFill>
                  <a:prstClr val="black"/>
                </a:solidFill>
              </a:rPr>
              <a:t> </a:t>
            </a:r>
            <a:r>
              <a:rPr lang="en-US" sz="3200" dirty="0" err="1" smtClean="0">
                <a:solidFill>
                  <a:prstClr val="black"/>
                </a:solidFill>
              </a:rPr>
              <a:t>G</a:t>
            </a:r>
            <a:r>
              <a:rPr lang="en-US" sz="3200" dirty="0" err="1" smtClean="0">
                <a:solidFill>
                  <a:prstClr val="black"/>
                </a:solidFill>
                <a:latin typeface="Symbol" charset="2"/>
                <a:cs typeface="Symbol" charset="2"/>
              </a:rPr>
              <a:t>σ</a:t>
            </a:r>
            <a:r>
              <a:rPr lang="en-US" sz="3200" dirty="0" err="1" smtClean="0">
                <a:solidFill>
                  <a:prstClr val="black"/>
                </a:solidFill>
              </a:rPr>
              <a:t>dz</a:t>
            </a:r>
            <a:r>
              <a:rPr lang="en-US" sz="3200" dirty="0" smtClean="0">
                <a:solidFill>
                  <a:prstClr val="black"/>
                </a:solidFill>
              </a:rPr>
              <a:t> </a:t>
            </a:r>
            <a:r>
              <a:rPr lang="en-US" sz="3200" dirty="0" err="1" smtClean="0">
                <a:solidFill>
                  <a:prstClr val="black"/>
                </a:solidFill>
              </a:rPr>
              <a:t>rdθ</a:t>
            </a:r>
            <a:r>
              <a:rPr lang="en-US" sz="3200" dirty="0">
                <a:solidFill>
                  <a:prstClr val="black"/>
                </a:solidFill>
              </a:rPr>
              <a:t>/</a:t>
            </a:r>
            <a:r>
              <a:rPr lang="en-US" sz="3200" dirty="0" smtClean="0">
                <a:solidFill>
                  <a:prstClr val="black"/>
                </a:solidFill>
              </a:rPr>
              <a:t>r</a:t>
            </a:r>
            <a:r>
              <a:rPr lang="en-US" sz="3200" baseline="30000" dirty="0" smtClean="0">
                <a:solidFill>
                  <a:prstClr val="black"/>
                </a:solidFill>
              </a:rPr>
              <a:t>2</a:t>
            </a:r>
          </a:p>
          <a:p>
            <a:pPr marL="342900" indent="-342900">
              <a:buFontTx/>
              <a:buAutoNum type="alphaUcParenR"/>
            </a:pPr>
            <a:r>
              <a:rPr lang="en-US" sz="3200" dirty="0" smtClean="0">
                <a:solidFill>
                  <a:prstClr val="black"/>
                </a:solidFill>
              </a:rPr>
              <a:t> </a:t>
            </a:r>
            <a:r>
              <a:rPr lang="en-US" sz="3200" dirty="0" err="1" smtClean="0">
                <a:solidFill>
                  <a:prstClr val="black"/>
                </a:solidFill>
              </a:rPr>
              <a:t>G</a:t>
            </a:r>
            <a:r>
              <a:rPr lang="en-US" sz="3200" dirty="0" err="1" smtClean="0">
                <a:solidFill>
                  <a:prstClr val="black"/>
                </a:solidFill>
                <a:latin typeface="Symbol" charset="2"/>
                <a:cs typeface="Symbol" charset="2"/>
              </a:rPr>
              <a:t>σ</a:t>
            </a:r>
            <a:r>
              <a:rPr lang="en-US" sz="3200" dirty="0" err="1" smtClean="0">
                <a:solidFill>
                  <a:prstClr val="black"/>
                </a:solidFill>
              </a:rPr>
              <a:t>dz</a:t>
            </a:r>
            <a:r>
              <a:rPr lang="en-US" sz="3200" dirty="0" smtClean="0">
                <a:solidFill>
                  <a:prstClr val="black"/>
                </a:solidFill>
              </a:rPr>
              <a:t> </a:t>
            </a:r>
            <a:r>
              <a:rPr lang="en-US" sz="3200" dirty="0" err="1" smtClean="0">
                <a:solidFill>
                  <a:prstClr val="black"/>
                </a:solidFill>
              </a:rPr>
              <a:t>rdθ</a:t>
            </a:r>
            <a:r>
              <a:rPr lang="en-US" sz="3200" dirty="0" smtClean="0">
                <a:solidFill>
                  <a:prstClr val="black"/>
                </a:solidFill>
              </a:rPr>
              <a:t>/</a:t>
            </a:r>
            <a:r>
              <a:rPr lang="en-US" sz="3200" dirty="0">
                <a:solidFill>
                  <a:prstClr val="black"/>
                </a:solidFill>
              </a:rPr>
              <a:t>(r</a:t>
            </a:r>
            <a:r>
              <a:rPr lang="en-US" sz="3200" baseline="30000" dirty="0">
                <a:solidFill>
                  <a:prstClr val="black"/>
                </a:solidFill>
              </a:rPr>
              <a:t>2</a:t>
            </a:r>
            <a:r>
              <a:rPr lang="en-US" sz="3200" dirty="0">
                <a:solidFill>
                  <a:prstClr val="black"/>
                </a:solidFill>
              </a:rPr>
              <a:t>+z</a:t>
            </a:r>
            <a:r>
              <a:rPr lang="en-US" sz="3200" baseline="30000" dirty="0">
                <a:solidFill>
                  <a:prstClr val="black"/>
                </a:solidFill>
              </a:rPr>
              <a:t>2</a:t>
            </a:r>
            <a:r>
              <a:rPr lang="en-US" sz="3200" dirty="0" smtClean="0">
                <a:solidFill>
                  <a:prstClr val="black"/>
                </a:solidFill>
              </a:rPr>
              <a:t>)</a:t>
            </a:r>
          </a:p>
          <a:p>
            <a:pPr marL="342900" indent="-342900">
              <a:buFontTx/>
              <a:buAutoNum type="alphaUcParenR"/>
            </a:pPr>
            <a:r>
              <a:rPr lang="en-US" sz="3200" dirty="0">
                <a:solidFill>
                  <a:prstClr val="black"/>
                </a:solidFill>
              </a:rPr>
              <a:t> </a:t>
            </a:r>
            <a:r>
              <a:rPr lang="en-US" sz="3200" dirty="0" smtClean="0">
                <a:solidFill>
                  <a:prstClr val="black"/>
                </a:solidFill>
              </a:rPr>
              <a:t>Something else</a:t>
            </a:r>
            <a:r>
              <a:rPr lang="en-US" sz="2800" dirty="0" smtClean="0">
                <a:solidFill>
                  <a:prstClr val="black"/>
                </a:solidFill>
              </a:rPr>
              <a:t>!</a:t>
            </a:r>
            <a:endParaRPr lang="en-US" sz="2800" dirty="0">
              <a:solidFill>
                <a:prstClr val="black"/>
              </a:solidFill>
            </a:endParaRPr>
          </a:p>
          <a:p>
            <a:pPr marL="342900" indent="-342900">
              <a:buFontTx/>
              <a:buAutoNum type="alphaUcParenR"/>
            </a:pPr>
            <a:endParaRPr lang="en-US" sz="2800" baseline="30000" dirty="0">
              <a:solidFill>
                <a:prstClr val="black"/>
              </a:solidFill>
            </a:endParaRPr>
          </a:p>
        </p:txBody>
      </p:sp>
      <p:sp>
        <p:nvSpPr>
          <p:cNvPr id="11" name="TextBox 10"/>
          <p:cNvSpPr txBox="1"/>
          <p:nvPr/>
        </p:nvSpPr>
        <p:spPr>
          <a:xfrm>
            <a:off x="7969479" y="1625024"/>
            <a:ext cx="641121" cy="584776"/>
          </a:xfrm>
          <a:prstGeom prst="rect">
            <a:avLst/>
          </a:prstGeom>
          <a:noFill/>
        </p:spPr>
        <p:txBody>
          <a:bodyPr wrap="none" rtlCol="0">
            <a:spAutoFit/>
          </a:bodyPr>
          <a:lstStyle/>
          <a:p>
            <a:r>
              <a:rPr lang="en-US" sz="3200" dirty="0" err="1" smtClean="0">
                <a:solidFill>
                  <a:prstClr val="black"/>
                </a:solidFill>
              </a:rPr>
              <a:t>dθ</a:t>
            </a:r>
            <a:endParaRPr lang="en-US" sz="3200" dirty="0">
              <a:solidFill>
                <a:prstClr val="black"/>
              </a:solidFill>
            </a:endParaRPr>
          </a:p>
        </p:txBody>
      </p:sp>
      <p:sp>
        <p:nvSpPr>
          <p:cNvPr id="12" name="TextBox 11"/>
          <p:cNvSpPr txBox="1"/>
          <p:nvPr/>
        </p:nvSpPr>
        <p:spPr>
          <a:xfrm>
            <a:off x="8437270" y="2310824"/>
            <a:ext cx="618078" cy="584776"/>
          </a:xfrm>
          <a:prstGeom prst="rect">
            <a:avLst/>
          </a:prstGeom>
          <a:noFill/>
        </p:spPr>
        <p:txBody>
          <a:bodyPr wrap="none" rtlCol="0">
            <a:spAutoFit/>
          </a:bodyPr>
          <a:lstStyle/>
          <a:p>
            <a:r>
              <a:rPr lang="en-US" sz="3200" dirty="0" err="1" smtClean="0">
                <a:solidFill>
                  <a:prstClr val="black"/>
                </a:solidFill>
              </a:rPr>
              <a:t>dz</a:t>
            </a:r>
            <a:endParaRPr lang="en-US" sz="3200" dirty="0">
              <a:solidFill>
                <a:prstClr val="black"/>
              </a:solidFill>
            </a:endParaRPr>
          </a:p>
        </p:txBody>
      </p:sp>
      <p:cxnSp>
        <p:nvCxnSpPr>
          <p:cNvPr id="13" name="Straight Arrow Connector 12"/>
          <p:cNvCxnSpPr/>
          <p:nvPr/>
        </p:nvCxnSpPr>
        <p:spPr>
          <a:xfrm>
            <a:off x="6608470" y="2362200"/>
            <a:ext cx="1392530" cy="7620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684670" y="2362200"/>
            <a:ext cx="1544930" cy="22860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3">
            <a:alphaModFix amt="57000"/>
          </a:blip>
          <a:stretch>
            <a:fillRect/>
          </a:stretch>
        </p:blipFill>
        <p:spPr>
          <a:xfrm>
            <a:off x="7967371" y="2307167"/>
            <a:ext cx="381000" cy="740833"/>
          </a:xfrm>
          <a:prstGeom prst="rect">
            <a:avLst/>
          </a:prstGeom>
        </p:spPr>
      </p:pic>
      <p:cxnSp>
        <p:nvCxnSpPr>
          <p:cNvPr id="17" name="Straight Arrow Connector 16"/>
          <p:cNvCxnSpPr/>
          <p:nvPr/>
        </p:nvCxnSpPr>
        <p:spPr>
          <a:xfrm flipV="1">
            <a:off x="8361070" y="2438400"/>
            <a:ext cx="0" cy="4572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8115300" y="2286000"/>
            <a:ext cx="342900" cy="1143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172200" y="3581400"/>
            <a:ext cx="503864" cy="584776"/>
          </a:xfrm>
          <a:prstGeom prst="rect">
            <a:avLst/>
          </a:prstGeom>
          <a:noFill/>
        </p:spPr>
        <p:txBody>
          <a:bodyPr wrap="none" rtlCol="0">
            <a:spAutoFit/>
          </a:bodyPr>
          <a:lstStyle/>
          <a:p>
            <a:r>
              <a:rPr lang="en-US" sz="3200" dirty="0">
                <a:solidFill>
                  <a:prstClr val="black"/>
                </a:solidFill>
              </a:rPr>
              <a:t>O</a:t>
            </a:r>
          </a:p>
        </p:txBody>
      </p:sp>
    </p:spTree>
    <p:extLst>
      <p:ext uri="{BB962C8B-B14F-4D97-AF65-F5344CB8AC3E}">
        <p14:creationId xmlns:p14="http://schemas.microsoft.com/office/powerpoint/2010/main" val="32014118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n 2"/>
          <p:cNvSpPr/>
          <p:nvPr/>
        </p:nvSpPr>
        <p:spPr>
          <a:xfrm>
            <a:off x="4474870" y="2209800"/>
            <a:ext cx="3810000" cy="25146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latin typeface="Calibri"/>
            </a:endParaRPr>
          </a:p>
        </p:txBody>
      </p:sp>
      <p:sp>
        <p:nvSpPr>
          <p:cNvPr id="4" name="TextBox 3"/>
          <p:cNvSpPr txBox="1"/>
          <p:nvPr/>
        </p:nvSpPr>
        <p:spPr>
          <a:xfrm>
            <a:off x="228601" y="-12700"/>
            <a:ext cx="8915400" cy="1815882"/>
          </a:xfrm>
          <a:prstGeom prst="rect">
            <a:avLst/>
          </a:prstGeom>
          <a:noFill/>
        </p:spPr>
        <p:txBody>
          <a:bodyPr wrap="square" rtlCol="0">
            <a:spAutoFit/>
          </a:bodyPr>
          <a:lstStyle/>
          <a:p>
            <a:r>
              <a:rPr lang="en-US" sz="2800" dirty="0" smtClean="0">
                <a:solidFill>
                  <a:prstClr val="black"/>
                </a:solidFill>
              </a:rPr>
              <a:t>Consider a thin cylindrical shell with uniform mass per unit area </a:t>
            </a:r>
            <a:r>
              <a:rPr lang="en-US" sz="2800" dirty="0" err="1" smtClean="0">
                <a:solidFill>
                  <a:prstClr val="black"/>
                </a:solidFill>
                <a:latin typeface="Symbol" charset="2"/>
                <a:cs typeface="Symbol" charset="2"/>
              </a:rPr>
              <a:t>σ</a:t>
            </a:r>
            <a:r>
              <a:rPr lang="en-US" sz="2800" dirty="0" smtClean="0">
                <a:solidFill>
                  <a:prstClr val="black"/>
                </a:solidFill>
              </a:rPr>
              <a:t>. </a:t>
            </a:r>
          </a:p>
          <a:p>
            <a:r>
              <a:rPr lang="en-US" sz="2800" dirty="0" smtClean="0">
                <a:solidFill>
                  <a:prstClr val="black"/>
                </a:solidFill>
              </a:rPr>
              <a:t>What is |dg| at the origin due to the small patch of mass shown? </a:t>
            </a:r>
            <a:endParaRPr lang="en-US" sz="2800" dirty="0">
              <a:solidFill>
                <a:prstClr val="black"/>
              </a:solidFill>
            </a:endParaRPr>
          </a:p>
        </p:txBody>
      </p:sp>
      <p:sp>
        <p:nvSpPr>
          <p:cNvPr id="5" name="TextBox 4"/>
          <p:cNvSpPr txBox="1"/>
          <p:nvPr/>
        </p:nvSpPr>
        <p:spPr>
          <a:xfrm>
            <a:off x="6096000" y="2895600"/>
            <a:ext cx="389850" cy="584776"/>
          </a:xfrm>
          <a:prstGeom prst="rect">
            <a:avLst/>
          </a:prstGeom>
          <a:noFill/>
        </p:spPr>
        <p:txBody>
          <a:bodyPr wrap="none" rtlCol="0">
            <a:spAutoFit/>
          </a:bodyPr>
          <a:lstStyle/>
          <a:p>
            <a:r>
              <a:rPr lang="en-US" sz="3200" dirty="0" smtClean="0">
                <a:solidFill>
                  <a:prstClr val="black"/>
                </a:solidFill>
              </a:rPr>
              <a:t>z</a:t>
            </a:r>
            <a:endParaRPr lang="en-US" sz="3200" dirty="0">
              <a:solidFill>
                <a:prstClr val="black"/>
              </a:solidFill>
            </a:endParaRPr>
          </a:p>
        </p:txBody>
      </p:sp>
      <p:sp>
        <p:nvSpPr>
          <p:cNvPr id="6" name="TextBox 5"/>
          <p:cNvSpPr txBox="1"/>
          <p:nvPr/>
        </p:nvSpPr>
        <p:spPr>
          <a:xfrm>
            <a:off x="7086600" y="3810000"/>
            <a:ext cx="325730" cy="584776"/>
          </a:xfrm>
          <a:prstGeom prst="rect">
            <a:avLst/>
          </a:prstGeom>
          <a:noFill/>
        </p:spPr>
        <p:txBody>
          <a:bodyPr wrap="none" rtlCol="0">
            <a:spAutoFit/>
          </a:bodyPr>
          <a:lstStyle/>
          <a:p>
            <a:r>
              <a:rPr lang="en-US" sz="3200" dirty="0">
                <a:solidFill>
                  <a:prstClr val="black"/>
                </a:solidFill>
              </a:rPr>
              <a:t>r</a:t>
            </a:r>
          </a:p>
        </p:txBody>
      </p:sp>
      <p:cxnSp>
        <p:nvCxnSpPr>
          <p:cNvPr id="8" name="Straight Arrow Connector 7"/>
          <p:cNvCxnSpPr/>
          <p:nvPr/>
        </p:nvCxnSpPr>
        <p:spPr>
          <a:xfrm>
            <a:off x="6608470" y="3810000"/>
            <a:ext cx="1621130"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608470" y="2438400"/>
            <a:ext cx="0" cy="137160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90344" y="3482796"/>
            <a:ext cx="3685624" cy="2841804"/>
          </a:xfrm>
          <a:prstGeom prst="rect">
            <a:avLst/>
          </a:prstGeom>
          <a:noFill/>
        </p:spPr>
        <p:txBody>
          <a:bodyPr wrap="none" rtlCol="0">
            <a:spAutoFit/>
          </a:bodyPr>
          <a:lstStyle/>
          <a:p>
            <a:pPr marL="342900" indent="-342900">
              <a:buFontTx/>
              <a:buAutoNum type="alphaUcParenR"/>
            </a:pPr>
            <a:r>
              <a:rPr lang="en-US" sz="3200" dirty="0" smtClean="0">
                <a:solidFill>
                  <a:prstClr val="black"/>
                </a:solidFill>
              </a:rPr>
              <a:t> </a:t>
            </a:r>
            <a:r>
              <a:rPr lang="en-US" sz="3200" dirty="0" err="1" smtClean="0">
                <a:solidFill>
                  <a:prstClr val="black"/>
                </a:solidFill>
              </a:rPr>
              <a:t>G</a:t>
            </a:r>
            <a:r>
              <a:rPr lang="en-US" sz="3200" dirty="0" err="1" smtClean="0">
                <a:solidFill>
                  <a:prstClr val="black"/>
                </a:solidFill>
                <a:latin typeface="Symbol" charset="2"/>
                <a:cs typeface="Symbol" charset="2"/>
              </a:rPr>
              <a:t>σ</a:t>
            </a:r>
            <a:r>
              <a:rPr lang="en-US" sz="3200" dirty="0" err="1" smtClean="0">
                <a:solidFill>
                  <a:prstClr val="black"/>
                </a:solidFill>
              </a:rPr>
              <a:t>dz</a:t>
            </a:r>
            <a:r>
              <a:rPr lang="en-US" sz="3200" dirty="0" smtClean="0">
                <a:solidFill>
                  <a:prstClr val="black"/>
                </a:solidFill>
              </a:rPr>
              <a:t> </a:t>
            </a:r>
            <a:r>
              <a:rPr lang="en-US" sz="3200" dirty="0" err="1" smtClean="0">
                <a:solidFill>
                  <a:prstClr val="black"/>
                </a:solidFill>
              </a:rPr>
              <a:t>dθ</a:t>
            </a:r>
            <a:r>
              <a:rPr lang="en-US" sz="3200" dirty="0" smtClean="0">
                <a:solidFill>
                  <a:prstClr val="black"/>
                </a:solidFill>
              </a:rPr>
              <a:t>/r</a:t>
            </a:r>
            <a:r>
              <a:rPr lang="en-US" sz="3200" baseline="30000" dirty="0" smtClean="0">
                <a:solidFill>
                  <a:prstClr val="black"/>
                </a:solidFill>
              </a:rPr>
              <a:t>2</a:t>
            </a:r>
            <a:endParaRPr lang="en-US" sz="3200" dirty="0" smtClean="0">
              <a:solidFill>
                <a:prstClr val="black"/>
              </a:solidFill>
            </a:endParaRPr>
          </a:p>
          <a:p>
            <a:pPr marL="342900" indent="-342900">
              <a:buFontTx/>
              <a:buAutoNum type="alphaUcParenR"/>
            </a:pPr>
            <a:r>
              <a:rPr lang="en-US" sz="3200" dirty="0" smtClean="0">
                <a:solidFill>
                  <a:prstClr val="black"/>
                </a:solidFill>
              </a:rPr>
              <a:t> </a:t>
            </a:r>
            <a:r>
              <a:rPr lang="en-US" sz="3200" dirty="0" err="1" smtClean="0">
                <a:solidFill>
                  <a:prstClr val="black"/>
                </a:solidFill>
              </a:rPr>
              <a:t>G</a:t>
            </a:r>
            <a:r>
              <a:rPr lang="en-US" sz="3200" dirty="0" err="1" smtClean="0">
                <a:solidFill>
                  <a:prstClr val="black"/>
                </a:solidFill>
                <a:latin typeface="Symbol" charset="2"/>
                <a:cs typeface="Symbol" charset="2"/>
              </a:rPr>
              <a:t>σ</a:t>
            </a:r>
            <a:r>
              <a:rPr lang="en-US" sz="3200" dirty="0" err="1" smtClean="0">
                <a:solidFill>
                  <a:prstClr val="black"/>
                </a:solidFill>
              </a:rPr>
              <a:t>dz</a:t>
            </a:r>
            <a:r>
              <a:rPr lang="en-US" sz="3200" dirty="0" smtClean="0">
                <a:solidFill>
                  <a:prstClr val="black"/>
                </a:solidFill>
              </a:rPr>
              <a:t> </a:t>
            </a:r>
            <a:r>
              <a:rPr lang="en-US" sz="3200" dirty="0" err="1">
                <a:solidFill>
                  <a:prstClr val="black"/>
                </a:solidFill>
              </a:rPr>
              <a:t>dθ</a:t>
            </a:r>
            <a:r>
              <a:rPr lang="en-US" sz="3200" dirty="0" smtClean="0">
                <a:solidFill>
                  <a:prstClr val="black"/>
                </a:solidFill>
              </a:rPr>
              <a:t>/(r</a:t>
            </a:r>
            <a:r>
              <a:rPr lang="en-US" sz="3200" baseline="30000" dirty="0" smtClean="0">
                <a:solidFill>
                  <a:prstClr val="black"/>
                </a:solidFill>
              </a:rPr>
              <a:t>2</a:t>
            </a:r>
            <a:r>
              <a:rPr lang="en-US" sz="3200" dirty="0" smtClean="0">
                <a:solidFill>
                  <a:prstClr val="black"/>
                </a:solidFill>
              </a:rPr>
              <a:t>+z</a:t>
            </a:r>
            <a:r>
              <a:rPr lang="en-US" sz="3200" baseline="30000" dirty="0" smtClean="0">
                <a:solidFill>
                  <a:prstClr val="black"/>
                </a:solidFill>
              </a:rPr>
              <a:t>2</a:t>
            </a:r>
            <a:r>
              <a:rPr lang="en-US" sz="3200" dirty="0" smtClean="0">
                <a:solidFill>
                  <a:prstClr val="black"/>
                </a:solidFill>
              </a:rPr>
              <a:t>)</a:t>
            </a:r>
            <a:endParaRPr lang="en-US" sz="3200" dirty="0">
              <a:solidFill>
                <a:prstClr val="black"/>
              </a:solidFill>
            </a:endParaRPr>
          </a:p>
          <a:p>
            <a:pPr marL="342900" indent="-342900">
              <a:buFontTx/>
              <a:buAutoNum type="alphaUcParenR"/>
            </a:pPr>
            <a:r>
              <a:rPr lang="en-US" sz="3200" dirty="0" smtClean="0">
                <a:solidFill>
                  <a:prstClr val="black"/>
                </a:solidFill>
              </a:rPr>
              <a:t> </a:t>
            </a:r>
            <a:r>
              <a:rPr lang="en-US" sz="3200" dirty="0" err="1" smtClean="0">
                <a:solidFill>
                  <a:prstClr val="black"/>
                </a:solidFill>
              </a:rPr>
              <a:t>G</a:t>
            </a:r>
            <a:r>
              <a:rPr lang="en-US" sz="3200" dirty="0" err="1" smtClean="0">
                <a:solidFill>
                  <a:prstClr val="black"/>
                </a:solidFill>
                <a:latin typeface="Symbol" charset="2"/>
                <a:cs typeface="Symbol" charset="2"/>
              </a:rPr>
              <a:t>σ</a:t>
            </a:r>
            <a:r>
              <a:rPr lang="en-US" sz="3200" dirty="0" err="1" smtClean="0">
                <a:solidFill>
                  <a:prstClr val="black"/>
                </a:solidFill>
              </a:rPr>
              <a:t>dz</a:t>
            </a:r>
            <a:r>
              <a:rPr lang="en-US" sz="3200" dirty="0" smtClean="0">
                <a:solidFill>
                  <a:prstClr val="black"/>
                </a:solidFill>
              </a:rPr>
              <a:t> </a:t>
            </a:r>
            <a:r>
              <a:rPr lang="en-US" sz="3200" dirty="0" err="1" smtClean="0">
                <a:solidFill>
                  <a:prstClr val="black"/>
                </a:solidFill>
              </a:rPr>
              <a:t>rdθ</a:t>
            </a:r>
            <a:r>
              <a:rPr lang="en-US" sz="3200" dirty="0">
                <a:solidFill>
                  <a:prstClr val="black"/>
                </a:solidFill>
              </a:rPr>
              <a:t>/</a:t>
            </a:r>
            <a:r>
              <a:rPr lang="en-US" sz="3200" dirty="0" smtClean="0">
                <a:solidFill>
                  <a:prstClr val="black"/>
                </a:solidFill>
              </a:rPr>
              <a:t>r</a:t>
            </a:r>
            <a:r>
              <a:rPr lang="en-US" sz="3200" baseline="30000" dirty="0" smtClean="0">
                <a:solidFill>
                  <a:prstClr val="black"/>
                </a:solidFill>
              </a:rPr>
              <a:t>2</a:t>
            </a:r>
          </a:p>
          <a:p>
            <a:pPr marL="342900" indent="-342900">
              <a:buFontTx/>
              <a:buAutoNum type="alphaUcParenR"/>
            </a:pPr>
            <a:r>
              <a:rPr lang="en-US" sz="3200" dirty="0" smtClean="0">
                <a:solidFill>
                  <a:prstClr val="black"/>
                </a:solidFill>
              </a:rPr>
              <a:t> </a:t>
            </a:r>
            <a:r>
              <a:rPr lang="en-US" sz="3200" dirty="0" err="1" smtClean="0">
                <a:solidFill>
                  <a:prstClr val="black"/>
                </a:solidFill>
              </a:rPr>
              <a:t>G</a:t>
            </a:r>
            <a:r>
              <a:rPr lang="en-US" sz="3200" dirty="0" err="1" smtClean="0">
                <a:solidFill>
                  <a:prstClr val="black"/>
                </a:solidFill>
                <a:latin typeface="Symbol" charset="2"/>
                <a:cs typeface="Symbol" charset="2"/>
              </a:rPr>
              <a:t>σ</a:t>
            </a:r>
            <a:r>
              <a:rPr lang="en-US" sz="3200" dirty="0" err="1" smtClean="0">
                <a:solidFill>
                  <a:prstClr val="black"/>
                </a:solidFill>
              </a:rPr>
              <a:t>dz</a:t>
            </a:r>
            <a:r>
              <a:rPr lang="en-US" sz="3200" dirty="0" smtClean="0">
                <a:solidFill>
                  <a:prstClr val="black"/>
                </a:solidFill>
              </a:rPr>
              <a:t> </a:t>
            </a:r>
            <a:r>
              <a:rPr lang="en-US" sz="3200" dirty="0" err="1" smtClean="0">
                <a:solidFill>
                  <a:prstClr val="black"/>
                </a:solidFill>
              </a:rPr>
              <a:t>rdθ</a:t>
            </a:r>
            <a:r>
              <a:rPr lang="en-US" sz="3200" dirty="0" smtClean="0">
                <a:solidFill>
                  <a:prstClr val="black"/>
                </a:solidFill>
              </a:rPr>
              <a:t>/</a:t>
            </a:r>
            <a:r>
              <a:rPr lang="en-US" sz="3200" dirty="0">
                <a:solidFill>
                  <a:prstClr val="black"/>
                </a:solidFill>
              </a:rPr>
              <a:t>(r</a:t>
            </a:r>
            <a:r>
              <a:rPr lang="en-US" sz="3200" baseline="30000" dirty="0">
                <a:solidFill>
                  <a:prstClr val="black"/>
                </a:solidFill>
              </a:rPr>
              <a:t>2</a:t>
            </a:r>
            <a:r>
              <a:rPr lang="en-US" sz="3200" dirty="0">
                <a:solidFill>
                  <a:prstClr val="black"/>
                </a:solidFill>
              </a:rPr>
              <a:t>+z</a:t>
            </a:r>
            <a:r>
              <a:rPr lang="en-US" sz="3200" baseline="30000" dirty="0">
                <a:solidFill>
                  <a:prstClr val="black"/>
                </a:solidFill>
              </a:rPr>
              <a:t>2</a:t>
            </a:r>
            <a:r>
              <a:rPr lang="en-US" sz="3200" dirty="0" smtClean="0">
                <a:solidFill>
                  <a:prstClr val="black"/>
                </a:solidFill>
              </a:rPr>
              <a:t>)</a:t>
            </a:r>
          </a:p>
          <a:p>
            <a:pPr marL="342900" indent="-342900">
              <a:buFontTx/>
              <a:buAutoNum type="alphaUcParenR"/>
            </a:pPr>
            <a:r>
              <a:rPr lang="en-US" sz="3200" dirty="0">
                <a:solidFill>
                  <a:prstClr val="black"/>
                </a:solidFill>
              </a:rPr>
              <a:t> </a:t>
            </a:r>
            <a:r>
              <a:rPr lang="en-US" sz="3200" dirty="0" smtClean="0">
                <a:solidFill>
                  <a:prstClr val="black"/>
                </a:solidFill>
              </a:rPr>
              <a:t>Something else</a:t>
            </a:r>
            <a:r>
              <a:rPr lang="en-US" sz="2800" dirty="0" smtClean="0">
                <a:solidFill>
                  <a:prstClr val="black"/>
                </a:solidFill>
              </a:rPr>
              <a:t>!</a:t>
            </a:r>
            <a:endParaRPr lang="en-US" sz="2800" dirty="0">
              <a:solidFill>
                <a:prstClr val="black"/>
              </a:solidFill>
            </a:endParaRPr>
          </a:p>
          <a:p>
            <a:pPr marL="342900" indent="-342900">
              <a:buFontTx/>
              <a:buAutoNum type="alphaUcParenR"/>
            </a:pPr>
            <a:endParaRPr lang="en-US" sz="2800" baseline="30000" dirty="0">
              <a:solidFill>
                <a:prstClr val="black"/>
              </a:solidFill>
            </a:endParaRPr>
          </a:p>
        </p:txBody>
      </p:sp>
      <p:sp>
        <p:nvSpPr>
          <p:cNvPr id="11" name="TextBox 10"/>
          <p:cNvSpPr txBox="1"/>
          <p:nvPr/>
        </p:nvSpPr>
        <p:spPr>
          <a:xfrm>
            <a:off x="7969479" y="1625024"/>
            <a:ext cx="641121" cy="584776"/>
          </a:xfrm>
          <a:prstGeom prst="rect">
            <a:avLst/>
          </a:prstGeom>
          <a:noFill/>
        </p:spPr>
        <p:txBody>
          <a:bodyPr wrap="none" rtlCol="0">
            <a:spAutoFit/>
          </a:bodyPr>
          <a:lstStyle/>
          <a:p>
            <a:r>
              <a:rPr lang="en-US" sz="3200" dirty="0" err="1" smtClean="0">
                <a:solidFill>
                  <a:prstClr val="black"/>
                </a:solidFill>
              </a:rPr>
              <a:t>dθ</a:t>
            </a:r>
            <a:endParaRPr lang="en-US" sz="3200" dirty="0">
              <a:solidFill>
                <a:prstClr val="black"/>
              </a:solidFill>
            </a:endParaRPr>
          </a:p>
        </p:txBody>
      </p:sp>
      <p:sp>
        <p:nvSpPr>
          <p:cNvPr id="12" name="TextBox 11"/>
          <p:cNvSpPr txBox="1"/>
          <p:nvPr/>
        </p:nvSpPr>
        <p:spPr>
          <a:xfrm>
            <a:off x="8437270" y="2310824"/>
            <a:ext cx="618078" cy="584776"/>
          </a:xfrm>
          <a:prstGeom prst="rect">
            <a:avLst/>
          </a:prstGeom>
          <a:noFill/>
        </p:spPr>
        <p:txBody>
          <a:bodyPr wrap="none" rtlCol="0">
            <a:spAutoFit/>
          </a:bodyPr>
          <a:lstStyle/>
          <a:p>
            <a:r>
              <a:rPr lang="en-US" sz="3200" dirty="0" err="1" smtClean="0">
                <a:solidFill>
                  <a:prstClr val="black"/>
                </a:solidFill>
              </a:rPr>
              <a:t>dz</a:t>
            </a:r>
            <a:endParaRPr lang="en-US" sz="3200" dirty="0">
              <a:solidFill>
                <a:prstClr val="black"/>
              </a:solidFill>
            </a:endParaRPr>
          </a:p>
        </p:txBody>
      </p:sp>
      <p:cxnSp>
        <p:nvCxnSpPr>
          <p:cNvPr id="13" name="Straight Arrow Connector 12"/>
          <p:cNvCxnSpPr/>
          <p:nvPr/>
        </p:nvCxnSpPr>
        <p:spPr>
          <a:xfrm>
            <a:off x="6608470" y="2362200"/>
            <a:ext cx="1392530" cy="7620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684670" y="2362200"/>
            <a:ext cx="1544930" cy="228600"/>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2">
            <a:alphaModFix amt="57000"/>
          </a:blip>
          <a:stretch>
            <a:fillRect/>
          </a:stretch>
        </p:blipFill>
        <p:spPr>
          <a:xfrm>
            <a:off x="7967371" y="2307167"/>
            <a:ext cx="381000" cy="740833"/>
          </a:xfrm>
          <a:prstGeom prst="rect">
            <a:avLst/>
          </a:prstGeom>
        </p:spPr>
      </p:pic>
      <p:cxnSp>
        <p:nvCxnSpPr>
          <p:cNvPr id="17" name="Straight Arrow Connector 16"/>
          <p:cNvCxnSpPr/>
          <p:nvPr/>
        </p:nvCxnSpPr>
        <p:spPr>
          <a:xfrm flipV="1">
            <a:off x="8361070" y="2438400"/>
            <a:ext cx="0" cy="4572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8115300" y="2286000"/>
            <a:ext cx="342900" cy="1143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172200" y="3581400"/>
            <a:ext cx="503864" cy="584776"/>
          </a:xfrm>
          <a:prstGeom prst="rect">
            <a:avLst/>
          </a:prstGeom>
          <a:noFill/>
        </p:spPr>
        <p:txBody>
          <a:bodyPr wrap="none" rtlCol="0">
            <a:spAutoFit/>
          </a:bodyPr>
          <a:lstStyle/>
          <a:p>
            <a:r>
              <a:rPr lang="en-US" sz="3200" dirty="0">
                <a:solidFill>
                  <a:prstClr val="black"/>
                </a:solidFill>
              </a:rPr>
              <a:t>O</a:t>
            </a:r>
          </a:p>
        </p:txBody>
      </p:sp>
      <p:cxnSp>
        <p:nvCxnSpPr>
          <p:cNvPr id="18" name="Straight Arrow Connector 17"/>
          <p:cNvCxnSpPr/>
          <p:nvPr/>
        </p:nvCxnSpPr>
        <p:spPr>
          <a:xfrm flipV="1">
            <a:off x="6629400" y="2743200"/>
            <a:ext cx="1447800" cy="99060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8207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832093"/>
          </a:xfrm>
          <a:prstGeom prst="rect">
            <a:avLst/>
          </a:prstGeom>
        </p:spPr>
        <p:txBody>
          <a:bodyPr wrap="square">
            <a:spAutoFit/>
          </a:bodyPr>
          <a:lstStyle/>
          <a:p>
            <a:r>
              <a:rPr lang="en-US" sz="2800" dirty="0" smtClean="0">
                <a:solidFill>
                  <a:prstClr val="black"/>
                </a:solidFill>
              </a:rPr>
              <a:t>What is your opinion about these claims?</a:t>
            </a:r>
          </a:p>
          <a:p>
            <a:endParaRPr lang="en-US" sz="2800" dirty="0" smtClean="0">
              <a:solidFill>
                <a:prstClr val="black"/>
              </a:solidFill>
            </a:endParaRPr>
          </a:p>
          <a:p>
            <a:r>
              <a:rPr lang="en-US" sz="2800" dirty="0" smtClean="0">
                <a:solidFill>
                  <a:prstClr val="black"/>
                </a:solidFill>
              </a:rPr>
              <a:t>For </a:t>
            </a:r>
            <a:r>
              <a:rPr lang="en-US" sz="2800" dirty="0">
                <a:solidFill>
                  <a:prstClr val="black"/>
                </a:solidFill>
              </a:rPr>
              <a:t>a conservative force, the magnitude of the force is related to potential </a:t>
            </a:r>
            <a:r>
              <a:rPr lang="en-US" sz="2800" dirty="0" smtClean="0">
                <a:solidFill>
                  <a:prstClr val="black"/>
                </a:solidFill>
              </a:rPr>
              <a:t>energy, so….</a:t>
            </a:r>
            <a:br>
              <a:rPr lang="en-US" sz="2800" dirty="0" smtClean="0">
                <a:solidFill>
                  <a:prstClr val="black"/>
                </a:solidFill>
              </a:rPr>
            </a:br>
            <a:endParaRPr lang="en-US" sz="2800" dirty="0" smtClean="0">
              <a:solidFill>
                <a:prstClr val="black"/>
              </a:solidFill>
            </a:endParaRPr>
          </a:p>
          <a:p>
            <a:pPr marL="338138" indent="-338138">
              <a:buFontTx/>
              <a:buAutoNum type="arabicParenR"/>
            </a:pPr>
            <a:r>
              <a:rPr lang="en-US" sz="2800" dirty="0" smtClean="0">
                <a:solidFill>
                  <a:prstClr val="black"/>
                </a:solidFill>
              </a:rPr>
              <a:t>“The larger the potential energy, the larger the magnitude of the force.”</a:t>
            </a:r>
          </a:p>
          <a:p>
            <a:pPr marL="514350" indent="-514350">
              <a:buFontTx/>
              <a:buAutoNum type="arabicParenR"/>
            </a:pPr>
            <a:endParaRPr lang="en-US" sz="2800" dirty="0" smtClean="0">
              <a:solidFill>
                <a:prstClr val="black"/>
              </a:solidFill>
            </a:endParaRPr>
          </a:p>
          <a:p>
            <a:pPr marL="338138" indent="-338138"/>
            <a:r>
              <a:rPr lang="en-US" sz="2800" dirty="0" smtClean="0">
                <a:solidFill>
                  <a:prstClr val="black"/>
                </a:solidFill>
              </a:rPr>
              <a:t>2) “For any equipotential contour line, the magnitude of the force must be the same at every point along that contour.”</a:t>
            </a:r>
          </a:p>
        </p:txBody>
      </p:sp>
      <p:sp>
        <p:nvSpPr>
          <p:cNvPr id="4" name="TextBox 3"/>
          <p:cNvSpPr txBox="1"/>
          <p:nvPr/>
        </p:nvSpPr>
        <p:spPr>
          <a:xfrm>
            <a:off x="152400" y="5042118"/>
            <a:ext cx="6067990" cy="1815882"/>
          </a:xfrm>
          <a:prstGeom prst="rect">
            <a:avLst/>
          </a:prstGeom>
          <a:noFill/>
        </p:spPr>
        <p:txBody>
          <a:bodyPr wrap="square" rtlCol="0">
            <a:spAutoFit/>
          </a:bodyPr>
          <a:lstStyle/>
          <a:p>
            <a:pPr marL="342900" indent="-342900">
              <a:buFontTx/>
              <a:buAutoNum type="alphaUcParenR"/>
            </a:pPr>
            <a:r>
              <a:rPr lang="en-US" sz="2800" dirty="0" smtClean="0">
                <a:solidFill>
                  <a:prstClr val="black"/>
                </a:solidFill>
              </a:rPr>
              <a:t> Agree with 1 and 2</a:t>
            </a:r>
          </a:p>
          <a:p>
            <a:pPr marL="342900" indent="-342900">
              <a:buFontTx/>
              <a:buAutoNum type="alphaUcParenR"/>
            </a:pPr>
            <a:r>
              <a:rPr lang="en-US" sz="2800" dirty="0" smtClean="0">
                <a:solidFill>
                  <a:prstClr val="black"/>
                </a:solidFill>
              </a:rPr>
              <a:t> Agree only with 1</a:t>
            </a:r>
          </a:p>
          <a:p>
            <a:pPr marL="342900" indent="-342900">
              <a:buFontTx/>
              <a:buAutoNum type="alphaUcParenR"/>
            </a:pPr>
            <a:r>
              <a:rPr lang="en-US" sz="2800" dirty="0" smtClean="0">
                <a:solidFill>
                  <a:prstClr val="black"/>
                </a:solidFill>
              </a:rPr>
              <a:t> Agree only with 2</a:t>
            </a:r>
          </a:p>
          <a:p>
            <a:pPr marL="342900" indent="-342900">
              <a:buFontTx/>
              <a:buAutoNum type="alphaUcParenR"/>
            </a:pPr>
            <a:r>
              <a:rPr lang="en-US" sz="2800" dirty="0" smtClean="0">
                <a:solidFill>
                  <a:prstClr val="black"/>
                </a:solidFill>
              </a:rPr>
              <a:t> Disagree with both</a:t>
            </a:r>
            <a:endParaRPr lang="en-US" sz="2800" dirty="0">
              <a:solidFill>
                <a:prstClr val="black"/>
              </a:solidFill>
            </a:endParaRPr>
          </a:p>
        </p:txBody>
      </p:sp>
    </p:spTree>
    <p:extLst>
      <p:ext uri="{BB962C8B-B14F-4D97-AF65-F5344CB8AC3E}">
        <p14:creationId xmlns:p14="http://schemas.microsoft.com/office/powerpoint/2010/main" val="1322102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495" y="0"/>
            <a:ext cx="8487505" cy="1077218"/>
          </a:xfrm>
          <a:prstGeom prst="rect">
            <a:avLst/>
          </a:prstGeom>
        </p:spPr>
        <p:txBody>
          <a:bodyPr wrap="square">
            <a:spAutoFit/>
          </a:bodyPr>
          <a:lstStyle/>
          <a:p>
            <a:r>
              <a:rPr lang="en-US" sz="3200" dirty="0" smtClean="0">
                <a:solidFill>
                  <a:srgbClr val="FF0000"/>
                </a:solidFill>
              </a:rPr>
              <a:t>Can you come up with </a:t>
            </a:r>
            <a:r>
              <a:rPr lang="en-US" sz="3200" dirty="0" err="1" smtClean="0">
                <a:solidFill>
                  <a:srgbClr val="FF0000"/>
                </a:solidFill>
              </a:rPr>
              <a:t>equipotential</a:t>
            </a:r>
            <a:r>
              <a:rPr lang="en-US" sz="3200" dirty="0" smtClean="0">
                <a:solidFill>
                  <a:srgbClr val="FF0000"/>
                </a:solidFill>
              </a:rPr>
              <a:t> lines for the 3 force fields below?</a:t>
            </a:r>
            <a:endParaRPr lang="en-US" sz="3200" dirty="0">
              <a:solidFill>
                <a:srgbClr val="FF0000"/>
              </a:solidFill>
            </a:endParaRPr>
          </a:p>
        </p:txBody>
      </p:sp>
      <p:pic>
        <p:nvPicPr>
          <p:cNvPr id="3" name="Picture 2"/>
          <p:cNvPicPr>
            <a:picLocks noChangeAspect="1"/>
          </p:cNvPicPr>
          <p:nvPr/>
        </p:nvPicPr>
        <p:blipFill>
          <a:blip r:embed="rId3" cstate="print"/>
          <a:stretch>
            <a:fillRect/>
          </a:stretch>
        </p:blipFill>
        <p:spPr>
          <a:xfrm>
            <a:off x="76200" y="1371600"/>
            <a:ext cx="5913378" cy="2927491"/>
          </a:xfrm>
          <a:prstGeom prst="rect">
            <a:avLst/>
          </a:prstGeom>
        </p:spPr>
      </p:pic>
      <p:pic>
        <p:nvPicPr>
          <p:cNvPr id="4" name="Picture 3"/>
          <p:cNvPicPr>
            <a:picLocks noChangeAspect="1"/>
          </p:cNvPicPr>
          <p:nvPr/>
        </p:nvPicPr>
        <p:blipFill>
          <a:blip r:embed="rId4" cstate="print"/>
          <a:stretch>
            <a:fillRect/>
          </a:stretch>
        </p:blipFill>
        <p:spPr>
          <a:xfrm>
            <a:off x="5841170" y="1310015"/>
            <a:ext cx="3302830" cy="2957185"/>
          </a:xfrm>
          <a:prstGeom prst="rect">
            <a:avLst/>
          </a:prstGeom>
        </p:spPr>
      </p:pic>
      <p:sp>
        <p:nvSpPr>
          <p:cNvPr id="5" name="TextBox 4"/>
          <p:cNvSpPr txBox="1"/>
          <p:nvPr/>
        </p:nvSpPr>
        <p:spPr>
          <a:xfrm>
            <a:off x="2536535" y="5080415"/>
            <a:ext cx="3187615" cy="523220"/>
          </a:xfrm>
          <a:prstGeom prst="rect">
            <a:avLst/>
          </a:prstGeom>
          <a:noFill/>
        </p:spPr>
        <p:txBody>
          <a:bodyPr wrap="square" rtlCol="0">
            <a:spAutoFit/>
          </a:bodyPr>
          <a:lstStyle/>
          <a:p>
            <a:r>
              <a:rPr lang="en-US" sz="2800" dirty="0" smtClean="0">
                <a:solidFill>
                  <a:prstClr val="black"/>
                </a:solidFill>
              </a:rPr>
              <a:t>Draw it if possible</a:t>
            </a:r>
            <a:endParaRPr lang="en-US" sz="2800" dirty="0">
              <a:solidFill>
                <a:prstClr val="black"/>
              </a:solidFill>
            </a:endParaRPr>
          </a:p>
        </p:txBody>
      </p:sp>
    </p:spTree>
    <p:extLst>
      <p:ext uri="{BB962C8B-B14F-4D97-AF65-F5344CB8AC3E}">
        <p14:creationId xmlns:p14="http://schemas.microsoft.com/office/powerpoint/2010/main" val="2578059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4200" y="431800"/>
            <a:ext cx="7975600" cy="5981700"/>
          </a:xfrm>
          <a:prstGeom prst="rect">
            <a:avLst/>
          </a:prstGeom>
        </p:spPr>
      </p:pic>
      <p:sp>
        <p:nvSpPr>
          <p:cNvPr id="3" name="TextBox 2"/>
          <p:cNvSpPr txBox="1"/>
          <p:nvPr/>
        </p:nvSpPr>
        <p:spPr>
          <a:xfrm>
            <a:off x="3580901" y="457200"/>
            <a:ext cx="1981699" cy="584776"/>
          </a:xfrm>
          <a:prstGeom prst="rect">
            <a:avLst/>
          </a:prstGeom>
          <a:solidFill>
            <a:schemeClr val="bg1"/>
          </a:solidFill>
        </p:spPr>
        <p:txBody>
          <a:bodyPr wrap="none" rtlCol="0">
            <a:spAutoFit/>
          </a:bodyPr>
          <a:lstStyle/>
          <a:p>
            <a:r>
              <a:rPr lang="en-US" sz="3200" dirty="0" smtClean="0">
                <a:solidFill>
                  <a:prstClr val="black"/>
                </a:solidFill>
              </a:rPr>
              <a:t>F=(-y, -x</a:t>
            </a:r>
            <a:r>
              <a:rPr lang="en-US" sz="3200" baseline="30000" dirty="0" smtClean="0">
                <a:solidFill>
                  <a:prstClr val="black"/>
                </a:solidFill>
              </a:rPr>
              <a:t>2</a:t>
            </a:r>
            <a:r>
              <a:rPr lang="en-US" sz="3200" dirty="0" smtClean="0">
                <a:solidFill>
                  <a:prstClr val="black"/>
                </a:solidFill>
              </a:rPr>
              <a:t>)</a:t>
            </a:r>
            <a:endParaRPr lang="en-US" sz="3200" dirty="0">
              <a:solidFill>
                <a:prstClr val="black"/>
              </a:solidFill>
            </a:endParaRPr>
          </a:p>
        </p:txBody>
      </p:sp>
      <p:sp>
        <p:nvSpPr>
          <p:cNvPr id="4" name="TextBox 3"/>
          <p:cNvSpPr txBox="1"/>
          <p:nvPr/>
        </p:nvSpPr>
        <p:spPr>
          <a:xfrm>
            <a:off x="0" y="6096000"/>
            <a:ext cx="9132828" cy="584776"/>
          </a:xfrm>
          <a:prstGeom prst="rect">
            <a:avLst/>
          </a:prstGeom>
          <a:solidFill>
            <a:schemeClr val="bg1"/>
          </a:solidFill>
        </p:spPr>
        <p:txBody>
          <a:bodyPr wrap="none" rtlCol="0">
            <a:spAutoFit/>
          </a:bodyPr>
          <a:lstStyle/>
          <a:p>
            <a:r>
              <a:rPr lang="en-US" sz="3200" dirty="0" smtClean="0">
                <a:solidFill>
                  <a:prstClr val="black"/>
                </a:solidFill>
              </a:rPr>
              <a:t>Is this force field conservative?  A) Y,   B) N,  C) ? </a:t>
            </a:r>
            <a:endParaRPr lang="en-US" sz="3200" dirty="0">
              <a:solidFill>
                <a:prstClr val="black"/>
              </a:solidFill>
            </a:endParaRPr>
          </a:p>
        </p:txBody>
      </p:sp>
    </p:spTree>
    <p:extLst>
      <p:ext uri="{BB962C8B-B14F-4D97-AF65-F5344CB8AC3E}">
        <p14:creationId xmlns:p14="http://schemas.microsoft.com/office/powerpoint/2010/main" val="9198111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pPr>
                <a:defRPr/>
              </a:pPr>
              <a:t>35</a:t>
            </a:fld>
            <a:endParaRPr lang="en-US"/>
          </a:p>
        </p:txBody>
      </p:sp>
      <p:sp>
        <p:nvSpPr>
          <p:cNvPr id="3" name="TextBox 2"/>
          <p:cNvSpPr txBox="1"/>
          <p:nvPr/>
        </p:nvSpPr>
        <p:spPr>
          <a:xfrm>
            <a:off x="101884" y="304800"/>
            <a:ext cx="8965916" cy="584776"/>
          </a:xfrm>
          <a:prstGeom prst="rect">
            <a:avLst/>
          </a:prstGeom>
          <a:noFill/>
        </p:spPr>
        <p:txBody>
          <a:bodyPr wrap="none" rtlCol="0">
            <a:spAutoFit/>
          </a:bodyPr>
          <a:lstStyle/>
          <a:p>
            <a:r>
              <a:rPr lang="en-US" sz="3200" dirty="0" smtClean="0">
                <a:solidFill>
                  <a:prstClr val="black"/>
                </a:solidFill>
              </a:rPr>
              <a:t>An object moves with a “square-root” drag force:</a:t>
            </a:r>
            <a:endParaRPr lang="en-US" sz="3200" dirty="0">
              <a:solidFill>
                <a:prstClr val="black"/>
              </a:solidFill>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3125063481"/>
              </p:ext>
            </p:extLst>
          </p:nvPr>
        </p:nvGraphicFramePr>
        <p:xfrm>
          <a:off x="1171047" y="1160463"/>
          <a:ext cx="3073400" cy="722312"/>
        </p:xfrm>
        <a:graphic>
          <a:graphicData uri="http://schemas.openxmlformats.org/presentationml/2006/ole">
            <mc:AlternateContent xmlns:mc="http://schemas.openxmlformats.org/markup-compatibility/2006">
              <mc:Choice xmlns:v="urn:schemas-microsoft-com:vml" Requires="v">
                <p:oleObj spid="_x0000_s1008644" name="Equation" r:id="rId4" imgW="1130300" imgH="266700" progId="Equation.3">
                  <p:embed/>
                </p:oleObj>
              </mc:Choice>
              <mc:Fallback>
                <p:oleObj name="Equation" r:id="rId4" imgW="1130300" imgH="266700" progId="Equation.3">
                  <p:embed/>
                  <p:pic>
                    <p:nvPicPr>
                      <p:cNvPr id="0" name=""/>
                      <p:cNvPicPr>
                        <a:picLocks noChangeAspect="1" noChangeArrowheads="1"/>
                      </p:cNvPicPr>
                      <p:nvPr/>
                    </p:nvPicPr>
                    <p:blipFill>
                      <a:blip r:embed="rId5"/>
                      <a:srcRect/>
                      <a:stretch>
                        <a:fillRect/>
                      </a:stretch>
                    </p:blipFill>
                    <p:spPr bwMode="auto">
                      <a:xfrm>
                        <a:off x="1171047" y="1160463"/>
                        <a:ext cx="3073400" cy="722312"/>
                      </a:xfrm>
                      <a:prstGeom prst="rect">
                        <a:avLst/>
                      </a:prstGeom>
                      <a:noFill/>
                      <a:extLst/>
                    </p:spPr>
                  </p:pic>
                </p:oleObj>
              </mc:Fallback>
            </mc:AlternateContent>
          </a:graphicData>
        </a:graphic>
      </p:graphicFrame>
      <p:sp>
        <p:nvSpPr>
          <p:cNvPr id="5" name="TextBox 4"/>
          <p:cNvSpPr txBox="1"/>
          <p:nvPr/>
        </p:nvSpPr>
        <p:spPr>
          <a:xfrm>
            <a:off x="152400" y="2057400"/>
            <a:ext cx="8845891" cy="1015663"/>
          </a:xfrm>
          <a:prstGeom prst="rect">
            <a:avLst/>
          </a:prstGeom>
          <a:noFill/>
        </p:spPr>
        <p:txBody>
          <a:bodyPr wrap="none" rtlCol="0">
            <a:spAutoFit/>
          </a:bodyPr>
          <a:lstStyle/>
          <a:p>
            <a:r>
              <a:rPr lang="en-US" sz="2800" dirty="0" smtClean="0">
                <a:solidFill>
                  <a:srgbClr val="660066"/>
                </a:solidFill>
              </a:rPr>
              <a:t>When dropped, what terminal speed will it reach?</a:t>
            </a:r>
          </a:p>
          <a:p>
            <a:r>
              <a:rPr lang="en-US" sz="2800" dirty="0" smtClean="0">
                <a:solidFill>
                  <a:prstClr val="black"/>
                </a:solidFill>
              </a:rPr>
              <a:t>(To think about: is this the SAME as terminal velocity?)</a:t>
            </a:r>
            <a:r>
              <a:rPr lang="en-US" sz="3200" dirty="0" smtClean="0">
                <a:solidFill>
                  <a:prstClr val="black"/>
                </a:solidFill>
              </a:rPr>
              <a:t> </a:t>
            </a:r>
            <a:endParaRPr lang="en-US" sz="3200" dirty="0">
              <a:solidFill>
                <a:prstClr val="black"/>
              </a:solidFill>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012426870"/>
              </p:ext>
            </p:extLst>
          </p:nvPr>
        </p:nvGraphicFramePr>
        <p:xfrm>
          <a:off x="380471" y="3436408"/>
          <a:ext cx="7942263" cy="1960563"/>
        </p:xfrm>
        <a:graphic>
          <a:graphicData uri="http://schemas.openxmlformats.org/presentationml/2006/ole">
            <mc:AlternateContent xmlns:mc="http://schemas.openxmlformats.org/markup-compatibility/2006">
              <mc:Choice xmlns:v="urn:schemas-microsoft-com:vml" Requires="v">
                <p:oleObj spid="_x0000_s1008645" name="Equation" r:id="rId6" imgW="2921000" imgH="723900" progId="Equation.3">
                  <p:embed/>
                </p:oleObj>
              </mc:Choice>
              <mc:Fallback>
                <p:oleObj name="Equation" r:id="rId6" imgW="2921000" imgH="723900" progId="Equation.3">
                  <p:embed/>
                  <p:pic>
                    <p:nvPicPr>
                      <p:cNvPr id="0" name=""/>
                      <p:cNvPicPr>
                        <a:picLocks noChangeAspect="1" noChangeArrowheads="1"/>
                      </p:cNvPicPr>
                      <p:nvPr/>
                    </p:nvPicPr>
                    <p:blipFill>
                      <a:blip r:embed="rId7"/>
                      <a:srcRect/>
                      <a:stretch>
                        <a:fillRect/>
                      </a:stretch>
                    </p:blipFill>
                    <p:spPr bwMode="auto">
                      <a:xfrm>
                        <a:off x="380471" y="3436408"/>
                        <a:ext cx="7942263" cy="1960563"/>
                      </a:xfrm>
                      <a:prstGeom prst="rect">
                        <a:avLst/>
                      </a:prstGeom>
                      <a:noFill/>
                      <a:extLst/>
                    </p:spPr>
                  </p:pic>
                </p:oleObj>
              </mc:Fallback>
            </mc:AlternateContent>
          </a:graphicData>
        </a:graphic>
      </p:graphicFrame>
    </p:spTree>
    <p:extLst>
      <p:ext uri="{BB962C8B-B14F-4D97-AF65-F5344CB8AC3E}">
        <p14:creationId xmlns:p14="http://schemas.microsoft.com/office/powerpoint/2010/main" val="269139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36</a:t>
            </a:fld>
            <a:endParaRPr lang="en-US"/>
          </a:p>
        </p:txBody>
      </p:sp>
      <p:sp>
        <p:nvSpPr>
          <p:cNvPr id="3" name="TextBox 2"/>
          <p:cNvSpPr txBox="1"/>
          <p:nvPr/>
        </p:nvSpPr>
        <p:spPr>
          <a:xfrm>
            <a:off x="287867" y="1049872"/>
            <a:ext cx="8856133" cy="1015663"/>
          </a:xfrm>
          <a:prstGeom prst="rect">
            <a:avLst/>
          </a:prstGeom>
          <a:noFill/>
        </p:spPr>
        <p:txBody>
          <a:bodyPr wrap="square" rtlCol="0">
            <a:spAutoFit/>
          </a:bodyPr>
          <a:lstStyle/>
          <a:p>
            <a:r>
              <a:rPr lang="en-US" sz="3000">
                <a:solidFill>
                  <a:prstClr val="black"/>
                </a:solidFill>
              </a:rPr>
              <a:t>A rocket travels with velocity </a:t>
            </a:r>
            <a:r>
              <a:rPr lang="en-US" sz="3000" b="1">
                <a:solidFill>
                  <a:prstClr val="black"/>
                </a:solidFill>
              </a:rPr>
              <a:t>v </a:t>
            </a:r>
            <a:r>
              <a:rPr lang="en-US" sz="3000">
                <a:solidFill>
                  <a:prstClr val="black"/>
                </a:solidFill>
              </a:rPr>
              <a:t>with respect to an (inertial) NASA observer. </a:t>
            </a:r>
          </a:p>
        </p:txBody>
      </p:sp>
      <p:sp>
        <p:nvSpPr>
          <p:cNvPr id="5" name="Rectangle 4"/>
          <p:cNvSpPr/>
          <p:nvPr/>
        </p:nvSpPr>
        <p:spPr bwMode="auto">
          <a:xfrm>
            <a:off x="3251200" y="304800"/>
            <a:ext cx="2015067" cy="4741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6" name="Isosceles Triangle 5"/>
          <p:cNvSpPr/>
          <p:nvPr/>
        </p:nvSpPr>
        <p:spPr bwMode="auto">
          <a:xfrm>
            <a:off x="5130806" y="270935"/>
            <a:ext cx="508000" cy="437931"/>
          </a:xfrm>
          <a:prstGeom prst="triangle">
            <a:avLst/>
          </a:prstGeom>
          <a:noFill/>
          <a:ln w="12700" cap="flat" cmpd="sng" algn="ctr">
            <a:solidFill>
              <a:schemeClr val="tx1"/>
            </a:solidFill>
            <a:prstDash val="solid"/>
            <a:round/>
            <a:headEnd type="none" w="med" len="med"/>
            <a:tailEnd type="none" w="med" len="med"/>
          </a:ln>
          <a:effectLst/>
          <a:scene3d>
            <a:camera prst="orthographicFront">
              <a:rot lat="0" lon="0" rev="1800000"/>
            </a:camera>
            <a:lightRig rig="threePt" dir="t"/>
          </a:scene3d>
          <a:sp3d>
            <a:bevelT w="0"/>
          </a:sp3d>
        </p:spPr>
        <p:txBody>
          <a:bodyPr vert="horz" wrap="none" lIns="91440" tIns="45720" rIns="91440" bIns="45720" numCol="1" rtlCol="0" anchor="t"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grpSp>
        <p:nvGrpSpPr>
          <p:cNvPr id="7" name="Group 6"/>
          <p:cNvGrpSpPr/>
          <p:nvPr/>
        </p:nvGrpSpPr>
        <p:grpSpPr>
          <a:xfrm>
            <a:off x="5875868" y="474153"/>
            <a:ext cx="1642533" cy="135466"/>
            <a:chOff x="5198534" y="1524013"/>
            <a:chExt cx="1642533" cy="135466"/>
          </a:xfrm>
        </p:grpSpPr>
        <p:cxnSp>
          <p:nvCxnSpPr>
            <p:cNvPr id="8" name="Straight Arrow Connector 7"/>
            <p:cNvCxnSpPr/>
            <p:nvPr/>
          </p:nvCxnSpPr>
          <p:spPr bwMode="auto">
            <a:xfrm>
              <a:off x="5266266" y="1574800"/>
              <a:ext cx="1574801" cy="1588"/>
            </a:xfrm>
            <a:prstGeom prst="straightConnector1">
              <a:avLst/>
            </a:prstGeom>
            <a:noFill/>
            <a:ln w="63500" cap="flat" cmpd="sng" algn="ctr">
              <a:solidFill>
                <a:schemeClr val="tx1"/>
              </a:solidFill>
              <a:prstDash val="sysDot"/>
              <a:round/>
              <a:headEnd type="none" w="med" len="med"/>
              <a:tailEnd type="arrow"/>
            </a:ln>
            <a:effectLst/>
          </p:spPr>
        </p:cxnSp>
        <p:sp>
          <p:nvSpPr>
            <p:cNvPr id="9" name="Oval 8"/>
            <p:cNvSpPr/>
            <p:nvPr/>
          </p:nvSpPr>
          <p:spPr bwMode="auto">
            <a:xfrm>
              <a:off x="5198534" y="1524013"/>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grpSp>
      <p:sp>
        <p:nvSpPr>
          <p:cNvPr id="10" name="TextBox 9"/>
          <p:cNvSpPr txBox="1"/>
          <p:nvPr/>
        </p:nvSpPr>
        <p:spPr>
          <a:xfrm>
            <a:off x="7552266" y="237067"/>
            <a:ext cx="412893" cy="584776"/>
          </a:xfrm>
          <a:prstGeom prst="rect">
            <a:avLst/>
          </a:prstGeom>
          <a:noFill/>
        </p:spPr>
        <p:txBody>
          <a:bodyPr wrap="none" rtlCol="0">
            <a:spAutoFit/>
          </a:bodyPr>
          <a:lstStyle/>
          <a:p>
            <a:r>
              <a:rPr lang="en-US" sz="3200" b="1">
                <a:solidFill>
                  <a:prstClr val="black"/>
                </a:solidFill>
              </a:rPr>
              <a:t>v</a:t>
            </a:r>
          </a:p>
        </p:txBody>
      </p:sp>
      <p:sp>
        <p:nvSpPr>
          <p:cNvPr id="13" name="Oval 12"/>
          <p:cNvSpPr/>
          <p:nvPr/>
        </p:nvSpPr>
        <p:spPr bwMode="auto">
          <a:xfrm>
            <a:off x="2116638" y="491087"/>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grpSp>
        <p:nvGrpSpPr>
          <p:cNvPr id="11" name="Group 13"/>
          <p:cNvGrpSpPr/>
          <p:nvPr/>
        </p:nvGrpSpPr>
        <p:grpSpPr>
          <a:xfrm>
            <a:off x="338667" y="101610"/>
            <a:ext cx="3967753" cy="6713855"/>
            <a:chOff x="338667" y="101610"/>
            <a:chExt cx="3967753" cy="6713855"/>
          </a:xfrm>
        </p:grpSpPr>
        <p:sp>
          <p:nvSpPr>
            <p:cNvPr id="4" name="TextBox 3"/>
            <p:cNvSpPr txBox="1"/>
            <p:nvPr/>
          </p:nvSpPr>
          <p:spPr>
            <a:xfrm>
              <a:off x="338667" y="3860810"/>
              <a:ext cx="3967753" cy="2954655"/>
            </a:xfrm>
            <a:prstGeom prst="rect">
              <a:avLst/>
            </a:prstGeom>
            <a:noFill/>
          </p:spPr>
          <p:txBody>
            <a:bodyPr wrap="none" rtlCol="0">
              <a:spAutoFit/>
            </a:bodyPr>
            <a:lstStyle/>
            <a:p>
              <a:pPr marL="457200" indent="-457200">
                <a:buFontTx/>
                <a:buAutoNum type="alphaUcParenR"/>
              </a:pPr>
              <a:r>
                <a:rPr lang="en-US" sz="3200">
                  <a:solidFill>
                    <a:prstClr val="black"/>
                  </a:solidFill>
                </a:rPr>
                <a:t>  </a:t>
              </a:r>
              <a:r>
                <a:rPr lang="en-US" sz="3200" b="1">
                  <a:solidFill>
                    <a:prstClr val="black"/>
                  </a:solidFill>
                </a:rPr>
                <a:t>v</a:t>
              </a:r>
              <a:r>
                <a:rPr lang="en-US" sz="3200" baseline="-25000">
                  <a:solidFill>
                    <a:prstClr val="black"/>
                  </a:solidFill>
                </a:rPr>
                <a:t>fuel</a:t>
              </a:r>
              <a:r>
                <a:rPr lang="en-US" sz="3200" b="1">
                  <a:solidFill>
                    <a:prstClr val="black"/>
                  </a:solidFill>
                </a:rPr>
                <a:t> </a:t>
              </a:r>
              <a:r>
                <a:rPr lang="en-US" sz="3200">
                  <a:solidFill>
                    <a:prstClr val="black"/>
                  </a:solidFill>
                </a:rPr>
                <a:t>=   </a:t>
              </a:r>
              <a:r>
                <a:rPr lang="en-US" sz="3200" b="1">
                  <a:solidFill>
                    <a:prstClr val="black"/>
                  </a:solidFill>
                </a:rPr>
                <a:t>v</a:t>
              </a:r>
              <a:r>
                <a:rPr lang="en-US" sz="3200" baseline="-25000">
                  <a:solidFill>
                    <a:prstClr val="black"/>
                  </a:solidFill>
                </a:rPr>
                <a:t>exh</a:t>
              </a:r>
              <a:r>
                <a:rPr lang="en-US" sz="3200">
                  <a:solidFill>
                    <a:prstClr val="black"/>
                  </a:solidFill>
                </a:rPr>
                <a:t>  +   </a:t>
              </a:r>
              <a:r>
                <a:rPr lang="en-US" sz="3200" b="1">
                  <a:solidFill>
                    <a:prstClr val="black"/>
                  </a:solidFill>
                </a:rPr>
                <a:t>v</a:t>
              </a:r>
              <a:endParaRPr lang="en-US" sz="3200" baseline="-25000">
                <a:solidFill>
                  <a:prstClr val="black"/>
                </a:solidFill>
              </a:endParaRPr>
            </a:p>
            <a:p>
              <a:pPr marL="457200" indent="-457200">
                <a:buFontTx/>
                <a:buAutoNum type="alphaUcParenR"/>
              </a:pPr>
              <a:r>
                <a:rPr lang="en-US" sz="3200">
                  <a:solidFill>
                    <a:prstClr val="black"/>
                  </a:solidFill>
                </a:rPr>
                <a:t>  </a:t>
              </a:r>
              <a:r>
                <a:rPr lang="en-US" sz="3200" b="1">
                  <a:solidFill>
                    <a:prstClr val="black"/>
                  </a:solidFill>
                </a:rPr>
                <a:t>v</a:t>
              </a:r>
              <a:r>
                <a:rPr lang="en-US" sz="3200" baseline="-25000">
                  <a:solidFill>
                    <a:prstClr val="black"/>
                  </a:solidFill>
                </a:rPr>
                <a:t>fuel</a:t>
              </a:r>
              <a:r>
                <a:rPr lang="en-US" sz="3200" b="1">
                  <a:solidFill>
                    <a:prstClr val="black"/>
                  </a:solidFill>
                </a:rPr>
                <a:t> </a:t>
              </a:r>
              <a:r>
                <a:rPr lang="en-US" sz="3200">
                  <a:solidFill>
                    <a:prstClr val="black"/>
                  </a:solidFill>
                </a:rPr>
                <a:t>=   </a:t>
              </a:r>
              <a:r>
                <a:rPr lang="en-US" sz="3200" b="1">
                  <a:solidFill>
                    <a:prstClr val="black"/>
                  </a:solidFill>
                </a:rPr>
                <a:t>v</a:t>
              </a:r>
              <a:r>
                <a:rPr lang="en-US" sz="3200" baseline="-25000">
                  <a:solidFill>
                    <a:prstClr val="black"/>
                  </a:solidFill>
                </a:rPr>
                <a:t>exh</a:t>
              </a:r>
              <a:r>
                <a:rPr lang="en-US" sz="3200">
                  <a:solidFill>
                    <a:prstClr val="black"/>
                  </a:solidFill>
                </a:rPr>
                <a:t>   -   </a:t>
              </a:r>
              <a:r>
                <a:rPr lang="en-US" sz="3200" b="1">
                  <a:solidFill>
                    <a:prstClr val="black"/>
                  </a:solidFill>
                </a:rPr>
                <a:t>v</a:t>
              </a:r>
              <a:endParaRPr lang="en-US" sz="3200" baseline="-25000">
                <a:solidFill>
                  <a:prstClr val="black"/>
                </a:solidFill>
              </a:endParaRPr>
            </a:p>
            <a:p>
              <a:pPr marL="457200" indent="-457200">
                <a:buFontTx/>
                <a:buAutoNum type="alphaUcParenR"/>
              </a:pPr>
              <a:r>
                <a:rPr lang="en-US" sz="3200">
                  <a:solidFill>
                    <a:prstClr val="black"/>
                  </a:solidFill>
                </a:rPr>
                <a:t>  </a:t>
              </a:r>
              <a:r>
                <a:rPr lang="en-US" sz="3200" b="1">
                  <a:solidFill>
                    <a:prstClr val="black"/>
                  </a:solidFill>
                </a:rPr>
                <a:t>v</a:t>
              </a:r>
              <a:r>
                <a:rPr lang="en-US" sz="3200" baseline="-25000">
                  <a:solidFill>
                    <a:prstClr val="black"/>
                  </a:solidFill>
                </a:rPr>
                <a:t>fuel</a:t>
              </a:r>
              <a:r>
                <a:rPr lang="en-US" sz="3200" b="1">
                  <a:solidFill>
                    <a:prstClr val="black"/>
                  </a:solidFill>
                </a:rPr>
                <a:t> </a:t>
              </a:r>
              <a:r>
                <a:rPr lang="en-US" sz="3200">
                  <a:solidFill>
                    <a:prstClr val="black"/>
                  </a:solidFill>
                </a:rPr>
                <a:t>=   -</a:t>
              </a:r>
              <a:r>
                <a:rPr lang="en-US" sz="3200" b="1">
                  <a:solidFill>
                    <a:prstClr val="black"/>
                  </a:solidFill>
                </a:rPr>
                <a:t>v</a:t>
              </a:r>
              <a:r>
                <a:rPr lang="en-US" sz="3200" baseline="-25000">
                  <a:solidFill>
                    <a:prstClr val="black"/>
                  </a:solidFill>
                </a:rPr>
                <a:t>exh</a:t>
              </a:r>
              <a:r>
                <a:rPr lang="en-US" sz="3200">
                  <a:solidFill>
                    <a:prstClr val="black"/>
                  </a:solidFill>
                </a:rPr>
                <a:t>  +  </a:t>
              </a:r>
              <a:r>
                <a:rPr lang="en-US" sz="3200" b="1">
                  <a:solidFill>
                    <a:prstClr val="black"/>
                  </a:solidFill>
                </a:rPr>
                <a:t>v</a:t>
              </a:r>
              <a:r>
                <a:rPr lang="en-US" sz="600" baseline="-25000">
                  <a:solidFill>
                    <a:prstClr val="black"/>
                  </a:solidFill>
                </a:rPr>
                <a:t/>
              </a:r>
              <a:br>
                <a:rPr lang="en-US" sz="600" baseline="-25000">
                  <a:solidFill>
                    <a:prstClr val="black"/>
                  </a:solidFill>
                </a:rPr>
              </a:br>
              <a:r>
                <a:rPr lang="en-US" sz="600">
                  <a:solidFill>
                    <a:prstClr val="black"/>
                  </a:solidFill>
                </a:rPr>
                <a:t> </a:t>
              </a:r>
            </a:p>
            <a:p>
              <a:pPr marL="457200" indent="-457200">
                <a:buFontTx/>
                <a:buAutoNum type="alphaUcParenR"/>
              </a:pPr>
              <a:r>
                <a:rPr lang="en-US" sz="3200">
                  <a:solidFill>
                    <a:prstClr val="black"/>
                  </a:solidFill>
                </a:rPr>
                <a:t>  </a:t>
              </a:r>
              <a:r>
                <a:rPr lang="en-US" sz="3200" b="1">
                  <a:solidFill>
                    <a:prstClr val="black"/>
                  </a:solidFill>
                </a:rPr>
                <a:t>v</a:t>
              </a:r>
              <a:r>
                <a:rPr lang="en-US" sz="3200" baseline="-25000">
                  <a:solidFill>
                    <a:prstClr val="black"/>
                  </a:solidFill>
                </a:rPr>
                <a:t>fuel</a:t>
              </a:r>
              <a:r>
                <a:rPr lang="en-US" sz="3200" b="1">
                  <a:solidFill>
                    <a:prstClr val="black"/>
                  </a:solidFill>
                </a:rPr>
                <a:t> </a:t>
              </a:r>
              <a:r>
                <a:rPr lang="en-US" sz="3200">
                  <a:solidFill>
                    <a:prstClr val="black"/>
                  </a:solidFill>
                </a:rPr>
                <a:t>=   -</a:t>
              </a:r>
              <a:r>
                <a:rPr lang="en-US" sz="3200" b="1">
                  <a:solidFill>
                    <a:prstClr val="black"/>
                  </a:solidFill>
                </a:rPr>
                <a:t>v</a:t>
              </a:r>
              <a:r>
                <a:rPr lang="en-US" sz="3200" baseline="-25000">
                  <a:solidFill>
                    <a:prstClr val="black"/>
                  </a:solidFill>
                </a:rPr>
                <a:t>exh</a:t>
              </a:r>
              <a:r>
                <a:rPr lang="en-US" sz="3200">
                  <a:solidFill>
                    <a:prstClr val="black"/>
                  </a:solidFill>
                </a:rPr>
                <a:t>  -   </a:t>
              </a:r>
              <a:r>
                <a:rPr lang="en-US" sz="3200" b="1">
                  <a:solidFill>
                    <a:prstClr val="black"/>
                  </a:solidFill>
                </a:rPr>
                <a:t>v</a:t>
              </a:r>
              <a:endParaRPr lang="en-US" sz="3200" baseline="-25000">
                <a:solidFill>
                  <a:prstClr val="black"/>
                </a:solidFill>
              </a:endParaRPr>
            </a:p>
            <a:p>
              <a:pPr marL="457200" indent="-457200"/>
              <a:r>
                <a:rPr lang="en-US" sz="3200">
                  <a:solidFill>
                    <a:prstClr val="black"/>
                  </a:solidFill>
                </a:rPr>
                <a:t>E)  Other/not sure??</a:t>
              </a:r>
            </a:p>
            <a:p>
              <a:pPr marL="457200" indent="-457200">
                <a:buFontTx/>
                <a:buAutoNum type="alphaUcParenR"/>
              </a:pPr>
              <a:endParaRPr lang="en-US" sz="2000">
                <a:solidFill>
                  <a:prstClr val="black"/>
                </a:solidFill>
              </a:endParaRPr>
            </a:p>
          </p:txBody>
        </p:sp>
        <p:cxnSp>
          <p:nvCxnSpPr>
            <p:cNvPr id="12" name="Straight Arrow Connector 11"/>
            <p:cNvCxnSpPr/>
            <p:nvPr/>
          </p:nvCxnSpPr>
          <p:spPr bwMode="auto">
            <a:xfrm flipH="1" flipV="1">
              <a:off x="1185303" y="541868"/>
              <a:ext cx="982133" cy="7"/>
            </a:xfrm>
            <a:prstGeom prst="straightConnector1">
              <a:avLst/>
            </a:prstGeom>
            <a:noFill/>
            <a:ln w="63500" cap="flat" cmpd="sng" algn="ctr">
              <a:solidFill>
                <a:schemeClr val="tx1"/>
              </a:solidFill>
              <a:prstDash val="sysDot"/>
              <a:round/>
              <a:headEnd type="none" w="med" len="med"/>
              <a:tailEnd type="arrow"/>
            </a:ln>
            <a:effectLst/>
          </p:spPr>
        </p:cxnSp>
        <p:sp>
          <p:nvSpPr>
            <p:cNvPr id="15" name="TextBox 14"/>
            <p:cNvSpPr txBox="1"/>
            <p:nvPr/>
          </p:nvSpPr>
          <p:spPr>
            <a:xfrm>
              <a:off x="423333" y="101610"/>
              <a:ext cx="853986" cy="584776"/>
            </a:xfrm>
            <a:prstGeom prst="rect">
              <a:avLst/>
            </a:prstGeom>
            <a:noFill/>
          </p:spPr>
          <p:txBody>
            <a:bodyPr wrap="none" rtlCol="0">
              <a:spAutoFit/>
            </a:bodyPr>
            <a:lstStyle/>
            <a:p>
              <a:r>
                <a:rPr lang="en-US" sz="3200" b="1">
                  <a:solidFill>
                    <a:prstClr val="black"/>
                  </a:solidFill>
                </a:rPr>
                <a:t>v</a:t>
              </a:r>
              <a:r>
                <a:rPr lang="en-US" sz="3200" baseline="-25000">
                  <a:solidFill>
                    <a:prstClr val="black"/>
                  </a:solidFill>
                </a:rPr>
                <a:t>fuel</a:t>
              </a:r>
              <a:endParaRPr lang="en-US" sz="3200" b="1" baseline="-25000">
                <a:solidFill>
                  <a:prstClr val="black"/>
                </a:solidFill>
              </a:endParaRPr>
            </a:p>
          </p:txBody>
        </p:sp>
      </p:grpSp>
      <p:sp>
        <p:nvSpPr>
          <p:cNvPr id="16" name="TextBox 15"/>
          <p:cNvSpPr txBox="1"/>
          <p:nvPr/>
        </p:nvSpPr>
        <p:spPr>
          <a:xfrm>
            <a:off x="321731" y="2015070"/>
            <a:ext cx="8449734" cy="1692771"/>
          </a:xfrm>
          <a:prstGeom prst="rect">
            <a:avLst/>
          </a:prstGeom>
          <a:noFill/>
        </p:spPr>
        <p:txBody>
          <a:bodyPr wrap="square" rtlCol="0">
            <a:spAutoFit/>
          </a:bodyPr>
          <a:lstStyle/>
          <a:p>
            <a:r>
              <a:rPr lang="en-US" sz="2600">
                <a:solidFill>
                  <a:prstClr val="black"/>
                </a:solidFill>
              </a:rPr>
              <a:t>It ejects fuel at velocity </a:t>
            </a:r>
            <a:r>
              <a:rPr lang="en-US" sz="2600" b="1">
                <a:solidFill>
                  <a:prstClr val="black"/>
                </a:solidFill>
              </a:rPr>
              <a:t>v</a:t>
            </a:r>
            <a:r>
              <a:rPr lang="en-US" sz="2600" baseline="-25000">
                <a:solidFill>
                  <a:prstClr val="black"/>
                </a:solidFill>
              </a:rPr>
              <a:t>exh</a:t>
            </a:r>
            <a:r>
              <a:rPr lang="en-US" sz="2600">
                <a:solidFill>
                  <a:prstClr val="black"/>
                </a:solidFill>
              </a:rPr>
              <a:t> </a:t>
            </a:r>
            <a:r>
              <a:rPr lang="en-US" sz="2600" i="1">
                <a:solidFill>
                  <a:prstClr val="black"/>
                </a:solidFill>
              </a:rPr>
              <a:t>in its own reference frame.  </a:t>
            </a:r>
            <a:r>
              <a:rPr lang="en-US" sz="2600">
                <a:solidFill>
                  <a:prstClr val="black"/>
                </a:solidFill>
              </a:rPr>
              <a:t/>
            </a:r>
            <a:br>
              <a:rPr lang="en-US" sz="2600">
                <a:solidFill>
                  <a:prstClr val="black"/>
                </a:solidFill>
              </a:rPr>
            </a:br>
            <a:r>
              <a:rPr lang="en-US" sz="2600">
                <a:solidFill>
                  <a:prstClr val="black"/>
                </a:solidFill>
              </a:rPr>
              <a:t>Which formula correctly relates these two velocities with the velocity </a:t>
            </a:r>
            <a:r>
              <a:rPr lang="en-US" sz="2600" b="1">
                <a:solidFill>
                  <a:prstClr val="black"/>
                </a:solidFill>
              </a:rPr>
              <a:t>v</a:t>
            </a:r>
            <a:r>
              <a:rPr lang="en-US" sz="2600" baseline="-25000">
                <a:solidFill>
                  <a:prstClr val="black"/>
                </a:solidFill>
              </a:rPr>
              <a:t>fuel</a:t>
            </a:r>
            <a:r>
              <a:rPr lang="en-US" sz="2600">
                <a:solidFill>
                  <a:prstClr val="black"/>
                </a:solidFill>
              </a:rPr>
              <a:t> of a chunk of ejected fuel with respect to an (inertial) NASA observer?</a:t>
            </a:r>
          </a:p>
        </p:txBody>
      </p:sp>
    </p:spTree>
    <p:extLst>
      <p:ext uri="{BB962C8B-B14F-4D97-AF65-F5344CB8AC3E}">
        <p14:creationId xmlns:p14="http://schemas.microsoft.com/office/powerpoint/2010/main" val="12883775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37</a:t>
            </a:fld>
            <a:endParaRPr lang="en-US"/>
          </a:p>
        </p:txBody>
      </p:sp>
      <p:sp>
        <p:nvSpPr>
          <p:cNvPr id="40" name="TextBox 39"/>
          <p:cNvSpPr txBox="1"/>
          <p:nvPr/>
        </p:nvSpPr>
        <p:spPr>
          <a:xfrm>
            <a:off x="220134" y="0"/>
            <a:ext cx="8923866" cy="2523768"/>
          </a:xfrm>
          <a:prstGeom prst="rect">
            <a:avLst/>
          </a:prstGeom>
          <a:noFill/>
        </p:spPr>
        <p:txBody>
          <a:bodyPr wrap="square" rtlCol="0">
            <a:spAutoFit/>
          </a:bodyPr>
          <a:lstStyle/>
          <a:p>
            <a:r>
              <a:rPr lang="en-US" sz="2800" dirty="0">
                <a:solidFill>
                  <a:prstClr val="black"/>
                </a:solidFill>
              </a:rPr>
              <a:t>Consider the three closed paths 1, 2, and 3 in some vector field </a:t>
            </a:r>
            <a:r>
              <a:rPr lang="en-US" sz="2800" b="1" dirty="0">
                <a:solidFill>
                  <a:prstClr val="black"/>
                </a:solidFill>
              </a:rPr>
              <a:t>F</a:t>
            </a:r>
            <a:r>
              <a:rPr lang="en-US" sz="2800" dirty="0">
                <a:solidFill>
                  <a:prstClr val="black"/>
                </a:solidFill>
              </a:rPr>
              <a:t>, where paths 2 and 3 cover the larger path 1 as shown.  </a:t>
            </a:r>
            <a:endParaRPr lang="en-US" sz="2800" dirty="0" smtClean="0">
              <a:solidFill>
                <a:prstClr val="black"/>
              </a:solidFill>
            </a:endParaRPr>
          </a:p>
          <a:p>
            <a:r>
              <a:rPr lang="en-US" sz="2800" dirty="0" smtClean="0">
                <a:solidFill>
                  <a:srgbClr val="660066"/>
                </a:solidFill>
              </a:rPr>
              <a:t>What </a:t>
            </a:r>
            <a:r>
              <a:rPr lang="en-US" sz="2800" dirty="0">
                <a:solidFill>
                  <a:srgbClr val="660066"/>
                </a:solidFill>
              </a:rPr>
              <a:t>can you say about the 3 </a:t>
            </a:r>
            <a:r>
              <a:rPr lang="en-US" sz="2800" dirty="0" smtClean="0">
                <a:solidFill>
                  <a:srgbClr val="660066"/>
                </a:solidFill>
              </a:rPr>
              <a:t>line </a:t>
            </a:r>
            <a:r>
              <a:rPr lang="en-US" sz="2800" dirty="0">
                <a:solidFill>
                  <a:srgbClr val="660066"/>
                </a:solidFill>
              </a:rPr>
              <a:t>integrals?</a:t>
            </a:r>
          </a:p>
          <a:p>
            <a:r>
              <a:rPr lang="en-US" sz="2600" dirty="0">
                <a:solidFill>
                  <a:prstClr val="black"/>
                </a:solidFill>
              </a:rPr>
              <a:t> </a:t>
            </a:r>
          </a:p>
          <a:p>
            <a:endParaRPr lang="en-US" sz="2000" dirty="0">
              <a:solidFill>
                <a:prstClr val="black"/>
              </a:solidFill>
            </a:endParaRPr>
          </a:p>
        </p:txBody>
      </p:sp>
      <p:grpSp>
        <p:nvGrpSpPr>
          <p:cNvPr id="939011" name="Group 3"/>
          <p:cNvGrpSpPr>
            <a:grpSpLocks noChangeAspect="1"/>
          </p:cNvGrpSpPr>
          <p:nvPr/>
        </p:nvGrpSpPr>
        <p:grpSpPr bwMode="auto">
          <a:xfrm>
            <a:off x="5134046" y="1835150"/>
            <a:ext cx="3806758" cy="2985346"/>
            <a:chOff x="1785" y="2146"/>
            <a:chExt cx="4310" cy="3378"/>
          </a:xfrm>
        </p:grpSpPr>
        <p:sp>
          <p:nvSpPr>
            <p:cNvPr id="939012" name="AutoShape 4"/>
            <p:cNvSpPr>
              <a:spLocks noChangeAspect="1" noChangeArrowheads="1" noTextEdit="1"/>
            </p:cNvSpPr>
            <p:nvPr/>
          </p:nvSpPr>
          <p:spPr bwMode="auto">
            <a:xfrm>
              <a:off x="1785" y="2146"/>
              <a:ext cx="4310" cy="33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13" name="Freeform 5"/>
            <p:cNvSpPr>
              <a:spLocks/>
            </p:cNvSpPr>
            <p:nvPr/>
          </p:nvSpPr>
          <p:spPr bwMode="auto">
            <a:xfrm>
              <a:off x="1980" y="2221"/>
              <a:ext cx="3848" cy="3198"/>
            </a:xfrm>
            <a:custGeom>
              <a:avLst/>
              <a:gdLst/>
              <a:ahLst/>
              <a:cxnLst>
                <a:cxn ang="0">
                  <a:pos x="1714" y="31"/>
                </a:cxn>
                <a:cxn ang="0">
                  <a:pos x="592" y="405"/>
                </a:cxn>
                <a:cxn ang="0">
                  <a:pos x="31" y="1153"/>
                </a:cxn>
                <a:cxn ang="0">
                  <a:pos x="405" y="2649"/>
                </a:cxn>
                <a:cxn ang="0">
                  <a:pos x="2275" y="3023"/>
                </a:cxn>
                <a:cxn ang="0">
                  <a:pos x="2836" y="2275"/>
                </a:cxn>
                <a:cxn ang="0">
                  <a:pos x="3584" y="1901"/>
                </a:cxn>
                <a:cxn ang="0">
                  <a:pos x="3584" y="966"/>
                </a:cxn>
                <a:cxn ang="0">
                  <a:pos x="2836" y="218"/>
                </a:cxn>
                <a:cxn ang="0">
                  <a:pos x="1714" y="31"/>
                </a:cxn>
              </a:cxnLst>
              <a:rect l="0" t="0" r="r" b="b"/>
              <a:pathLst>
                <a:path w="3709" h="3085">
                  <a:moveTo>
                    <a:pt x="1714" y="31"/>
                  </a:moveTo>
                  <a:cubicBezTo>
                    <a:pt x="1340" y="62"/>
                    <a:pt x="873" y="218"/>
                    <a:pt x="592" y="405"/>
                  </a:cubicBezTo>
                  <a:cubicBezTo>
                    <a:pt x="311" y="592"/>
                    <a:pt x="62" y="779"/>
                    <a:pt x="31" y="1153"/>
                  </a:cubicBezTo>
                  <a:cubicBezTo>
                    <a:pt x="0" y="1527"/>
                    <a:pt x="31" y="2337"/>
                    <a:pt x="405" y="2649"/>
                  </a:cubicBezTo>
                  <a:cubicBezTo>
                    <a:pt x="779" y="2961"/>
                    <a:pt x="1870" y="3085"/>
                    <a:pt x="2275" y="3023"/>
                  </a:cubicBezTo>
                  <a:cubicBezTo>
                    <a:pt x="2680" y="2961"/>
                    <a:pt x="2618" y="2462"/>
                    <a:pt x="2836" y="2275"/>
                  </a:cubicBezTo>
                  <a:cubicBezTo>
                    <a:pt x="3054" y="2088"/>
                    <a:pt x="3459" y="2119"/>
                    <a:pt x="3584" y="1901"/>
                  </a:cubicBezTo>
                  <a:cubicBezTo>
                    <a:pt x="3709" y="1683"/>
                    <a:pt x="3709" y="1246"/>
                    <a:pt x="3584" y="966"/>
                  </a:cubicBezTo>
                  <a:cubicBezTo>
                    <a:pt x="3459" y="686"/>
                    <a:pt x="3148" y="374"/>
                    <a:pt x="2836" y="218"/>
                  </a:cubicBezTo>
                  <a:cubicBezTo>
                    <a:pt x="2524" y="62"/>
                    <a:pt x="2088" y="0"/>
                    <a:pt x="1714" y="31"/>
                  </a:cubicBezTo>
                  <a:close/>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14" name="Freeform 6"/>
            <p:cNvSpPr>
              <a:spLocks/>
            </p:cNvSpPr>
            <p:nvPr/>
          </p:nvSpPr>
          <p:spPr bwMode="auto">
            <a:xfrm>
              <a:off x="3435" y="2307"/>
              <a:ext cx="335" cy="3030"/>
            </a:xfrm>
            <a:custGeom>
              <a:avLst/>
              <a:gdLst/>
              <a:ahLst/>
              <a:cxnLst>
                <a:cxn ang="0">
                  <a:pos x="0" y="0"/>
                </a:cxn>
                <a:cxn ang="0">
                  <a:pos x="195" y="585"/>
                </a:cxn>
                <a:cxn ang="0">
                  <a:pos x="330" y="1605"/>
                </a:cxn>
                <a:cxn ang="0">
                  <a:pos x="165" y="2790"/>
                </a:cxn>
                <a:cxn ang="0">
                  <a:pos x="75" y="3030"/>
                </a:cxn>
              </a:cxnLst>
              <a:rect l="0" t="0" r="r" b="b"/>
              <a:pathLst>
                <a:path w="335" h="3030">
                  <a:moveTo>
                    <a:pt x="0" y="0"/>
                  </a:moveTo>
                  <a:cubicBezTo>
                    <a:pt x="74" y="156"/>
                    <a:pt x="140" y="317"/>
                    <a:pt x="195" y="585"/>
                  </a:cubicBezTo>
                  <a:cubicBezTo>
                    <a:pt x="250" y="853"/>
                    <a:pt x="335" y="1238"/>
                    <a:pt x="330" y="1605"/>
                  </a:cubicBezTo>
                  <a:cubicBezTo>
                    <a:pt x="325" y="1972"/>
                    <a:pt x="207" y="2553"/>
                    <a:pt x="165" y="2790"/>
                  </a:cubicBezTo>
                  <a:cubicBezTo>
                    <a:pt x="123" y="3027"/>
                    <a:pt x="94" y="2980"/>
                    <a:pt x="75" y="3030"/>
                  </a:cubicBezTo>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15" name="Freeform 7"/>
            <p:cNvSpPr>
              <a:spLocks/>
            </p:cNvSpPr>
            <p:nvPr/>
          </p:nvSpPr>
          <p:spPr bwMode="auto">
            <a:xfrm>
              <a:off x="3540" y="2307"/>
              <a:ext cx="335" cy="3038"/>
            </a:xfrm>
            <a:custGeom>
              <a:avLst/>
              <a:gdLst/>
              <a:ahLst/>
              <a:cxnLst>
                <a:cxn ang="0">
                  <a:pos x="0" y="0"/>
                </a:cxn>
                <a:cxn ang="0">
                  <a:pos x="195" y="585"/>
                </a:cxn>
                <a:cxn ang="0">
                  <a:pos x="330" y="1605"/>
                </a:cxn>
                <a:cxn ang="0">
                  <a:pos x="165" y="2790"/>
                </a:cxn>
                <a:cxn ang="0">
                  <a:pos x="105" y="3038"/>
                </a:cxn>
              </a:cxnLst>
              <a:rect l="0" t="0" r="r" b="b"/>
              <a:pathLst>
                <a:path w="335" h="3038">
                  <a:moveTo>
                    <a:pt x="0" y="0"/>
                  </a:moveTo>
                  <a:cubicBezTo>
                    <a:pt x="74" y="156"/>
                    <a:pt x="140" y="317"/>
                    <a:pt x="195" y="585"/>
                  </a:cubicBezTo>
                  <a:cubicBezTo>
                    <a:pt x="250" y="853"/>
                    <a:pt x="335" y="1238"/>
                    <a:pt x="330" y="1605"/>
                  </a:cubicBezTo>
                  <a:cubicBezTo>
                    <a:pt x="325" y="1972"/>
                    <a:pt x="202" y="2551"/>
                    <a:pt x="165" y="2790"/>
                  </a:cubicBezTo>
                  <a:cubicBezTo>
                    <a:pt x="128" y="3029"/>
                    <a:pt x="117" y="2986"/>
                    <a:pt x="105" y="3038"/>
                  </a:cubicBezTo>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16" name="Oval 8"/>
            <p:cNvSpPr>
              <a:spLocks noChangeArrowheads="1"/>
            </p:cNvSpPr>
            <p:nvPr/>
          </p:nvSpPr>
          <p:spPr bwMode="auto">
            <a:xfrm>
              <a:off x="3440" y="2230"/>
              <a:ext cx="86" cy="88"/>
            </a:xfrm>
            <a:prstGeom prst="ellipse">
              <a:avLst/>
            </a:prstGeom>
            <a:solidFill>
              <a:srgbClr val="FFFFFF"/>
            </a:solidFill>
            <a:ln w="12700">
              <a:solidFill>
                <a:srgbClr val="FFFFFF"/>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17" name="Oval 9"/>
            <p:cNvSpPr>
              <a:spLocks noChangeArrowheads="1"/>
            </p:cNvSpPr>
            <p:nvPr/>
          </p:nvSpPr>
          <p:spPr bwMode="auto">
            <a:xfrm>
              <a:off x="3539" y="5299"/>
              <a:ext cx="86" cy="88"/>
            </a:xfrm>
            <a:prstGeom prst="ellipse">
              <a:avLst/>
            </a:prstGeom>
            <a:solidFill>
              <a:srgbClr val="FFFFFF"/>
            </a:solidFill>
            <a:ln w="12700">
              <a:solidFill>
                <a:srgbClr val="FFFFFF"/>
              </a:solidFill>
              <a:round/>
              <a:headEnd/>
              <a:tailEn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18" name="Line 10"/>
            <p:cNvSpPr>
              <a:spLocks noChangeShapeType="1"/>
            </p:cNvSpPr>
            <p:nvPr/>
          </p:nvSpPr>
          <p:spPr bwMode="auto">
            <a:xfrm flipV="1">
              <a:off x="5903" y="3770"/>
              <a:ext cx="7" cy="202"/>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19" name="Line 11"/>
            <p:cNvSpPr>
              <a:spLocks noChangeShapeType="1"/>
            </p:cNvSpPr>
            <p:nvPr/>
          </p:nvSpPr>
          <p:spPr bwMode="auto">
            <a:xfrm flipH="1" flipV="1">
              <a:off x="5730" y="3297"/>
              <a:ext cx="38" cy="17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20" name="Line 12"/>
            <p:cNvSpPr>
              <a:spLocks noChangeShapeType="1"/>
            </p:cNvSpPr>
            <p:nvPr/>
          </p:nvSpPr>
          <p:spPr bwMode="auto">
            <a:xfrm>
              <a:off x="3840" y="3477"/>
              <a:ext cx="30" cy="26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21" name="Line 13"/>
            <p:cNvSpPr>
              <a:spLocks noChangeShapeType="1"/>
            </p:cNvSpPr>
            <p:nvPr/>
          </p:nvSpPr>
          <p:spPr bwMode="auto">
            <a:xfrm flipV="1">
              <a:off x="3968" y="5360"/>
              <a:ext cx="224" cy="7"/>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22" name="Line 14"/>
            <p:cNvSpPr>
              <a:spLocks noChangeShapeType="1"/>
            </p:cNvSpPr>
            <p:nvPr/>
          </p:nvSpPr>
          <p:spPr bwMode="auto">
            <a:xfrm flipV="1">
              <a:off x="5078" y="4407"/>
              <a:ext cx="195" cy="75"/>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23" name="Line 15"/>
            <p:cNvSpPr>
              <a:spLocks noChangeShapeType="1"/>
            </p:cNvSpPr>
            <p:nvPr/>
          </p:nvSpPr>
          <p:spPr bwMode="auto">
            <a:xfrm flipV="1">
              <a:off x="4815" y="4820"/>
              <a:ext cx="53" cy="142"/>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24" name="Line 16"/>
            <p:cNvSpPr>
              <a:spLocks noChangeShapeType="1"/>
            </p:cNvSpPr>
            <p:nvPr/>
          </p:nvSpPr>
          <p:spPr bwMode="auto">
            <a:xfrm flipH="1" flipV="1">
              <a:off x="3759" y="3882"/>
              <a:ext cx="1" cy="211"/>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25" name="Line 17"/>
            <p:cNvSpPr>
              <a:spLocks noChangeShapeType="1"/>
            </p:cNvSpPr>
            <p:nvPr/>
          </p:nvSpPr>
          <p:spPr bwMode="auto">
            <a:xfrm>
              <a:off x="2565" y="5075"/>
              <a:ext cx="188" cy="75"/>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26" name="Line 18"/>
            <p:cNvSpPr>
              <a:spLocks noChangeShapeType="1"/>
            </p:cNvSpPr>
            <p:nvPr/>
          </p:nvSpPr>
          <p:spPr bwMode="auto">
            <a:xfrm>
              <a:off x="2783" y="5277"/>
              <a:ext cx="217" cy="68"/>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27" name="Line 19"/>
            <p:cNvSpPr>
              <a:spLocks noChangeShapeType="1"/>
            </p:cNvSpPr>
            <p:nvPr/>
          </p:nvSpPr>
          <p:spPr bwMode="auto">
            <a:xfrm flipH="1">
              <a:off x="2190" y="2727"/>
              <a:ext cx="143" cy="11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28" name="Line 20"/>
            <p:cNvSpPr>
              <a:spLocks noChangeShapeType="1"/>
            </p:cNvSpPr>
            <p:nvPr/>
          </p:nvSpPr>
          <p:spPr bwMode="auto">
            <a:xfrm flipH="1">
              <a:off x="2565" y="2532"/>
              <a:ext cx="225" cy="128"/>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29" name="Line 21"/>
            <p:cNvSpPr>
              <a:spLocks noChangeShapeType="1"/>
            </p:cNvSpPr>
            <p:nvPr/>
          </p:nvSpPr>
          <p:spPr bwMode="auto">
            <a:xfrm flipH="1" flipV="1">
              <a:off x="3593" y="2750"/>
              <a:ext cx="45" cy="187"/>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30" name="Line 22"/>
            <p:cNvSpPr>
              <a:spLocks noChangeShapeType="1"/>
            </p:cNvSpPr>
            <p:nvPr/>
          </p:nvSpPr>
          <p:spPr bwMode="auto">
            <a:xfrm flipH="1">
              <a:off x="3750" y="4587"/>
              <a:ext cx="45" cy="293"/>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31" name="Freeform 23"/>
            <p:cNvSpPr>
              <a:spLocks/>
            </p:cNvSpPr>
            <p:nvPr/>
          </p:nvSpPr>
          <p:spPr bwMode="auto">
            <a:xfrm>
              <a:off x="1887" y="2146"/>
              <a:ext cx="4064" cy="3378"/>
            </a:xfrm>
            <a:custGeom>
              <a:avLst/>
              <a:gdLst/>
              <a:ahLst/>
              <a:cxnLst>
                <a:cxn ang="0">
                  <a:pos x="1714" y="31"/>
                </a:cxn>
                <a:cxn ang="0">
                  <a:pos x="592" y="405"/>
                </a:cxn>
                <a:cxn ang="0">
                  <a:pos x="31" y="1153"/>
                </a:cxn>
                <a:cxn ang="0">
                  <a:pos x="405" y="2649"/>
                </a:cxn>
                <a:cxn ang="0">
                  <a:pos x="2275" y="3023"/>
                </a:cxn>
                <a:cxn ang="0">
                  <a:pos x="2836" y="2275"/>
                </a:cxn>
                <a:cxn ang="0">
                  <a:pos x="3584" y="1901"/>
                </a:cxn>
                <a:cxn ang="0">
                  <a:pos x="3584" y="966"/>
                </a:cxn>
                <a:cxn ang="0">
                  <a:pos x="2836" y="218"/>
                </a:cxn>
                <a:cxn ang="0">
                  <a:pos x="1714" y="31"/>
                </a:cxn>
              </a:cxnLst>
              <a:rect l="0" t="0" r="r" b="b"/>
              <a:pathLst>
                <a:path w="3709" h="3085">
                  <a:moveTo>
                    <a:pt x="1714" y="31"/>
                  </a:moveTo>
                  <a:cubicBezTo>
                    <a:pt x="1340" y="62"/>
                    <a:pt x="873" y="218"/>
                    <a:pt x="592" y="405"/>
                  </a:cubicBezTo>
                  <a:cubicBezTo>
                    <a:pt x="311" y="592"/>
                    <a:pt x="62" y="779"/>
                    <a:pt x="31" y="1153"/>
                  </a:cubicBezTo>
                  <a:cubicBezTo>
                    <a:pt x="0" y="1527"/>
                    <a:pt x="31" y="2337"/>
                    <a:pt x="405" y="2649"/>
                  </a:cubicBezTo>
                  <a:cubicBezTo>
                    <a:pt x="779" y="2961"/>
                    <a:pt x="1870" y="3085"/>
                    <a:pt x="2275" y="3023"/>
                  </a:cubicBezTo>
                  <a:cubicBezTo>
                    <a:pt x="2680" y="2961"/>
                    <a:pt x="2618" y="2462"/>
                    <a:pt x="2836" y="2275"/>
                  </a:cubicBezTo>
                  <a:cubicBezTo>
                    <a:pt x="3054" y="2088"/>
                    <a:pt x="3459" y="2119"/>
                    <a:pt x="3584" y="1901"/>
                  </a:cubicBezTo>
                  <a:cubicBezTo>
                    <a:pt x="3709" y="1683"/>
                    <a:pt x="3709" y="1246"/>
                    <a:pt x="3584" y="966"/>
                  </a:cubicBezTo>
                  <a:cubicBezTo>
                    <a:pt x="3459" y="686"/>
                    <a:pt x="3148" y="374"/>
                    <a:pt x="2836" y="218"/>
                  </a:cubicBezTo>
                  <a:cubicBezTo>
                    <a:pt x="2524" y="62"/>
                    <a:pt x="2088" y="0"/>
                    <a:pt x="1714" y="31"/>
                  </a:cubicBezTo>
                  <a:close/>
                </a:path>
              </a:pathLst>
            </a:custGeom>
            <a:noFill/>
            <a:ln w="25400"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32" name="Line 24"/>
            <p:cNvSpPr>
              <a:spLocks noChangeShapeType="1"/>
            </p:cNvSpPr>
            <p:nvPr/>
          </p:nvSpPr>
          <p:spPr bwMode="auto">
            <a:xfrm flipH="1" flipV="1">
              <a:off x="4868" y="2420"/>
              <a:ext cx="120" cy="60"/>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33" name="Line 25"/>
            <p:cNvSpPr>
              <a:spLocks noChangeShapeType="1"/>
            </p:cNvSpPr>
            <p:nvPr/>
          </p:nvSpPr>
          <p:spPr bwMode="auto">
            <a:xfrm flipH="1" flipV="1">
              <a:off x="4268" y="2187"/>
              <a:ext cx="225" cy="38"/>
            </a:xfrm>
            <a:prstGeom prst="line">
              <a:avLst/>
            </a:prstGeom>
            <a:noFill/>
            <a:ln w="25400">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9034" name="Text Box 26"/>
            <p:cNvSpPr txBox="1">
              <a:spLocks noChangeArrowheads="1"/>
            </p:cNvSpPr>
            <p:nvPr/>
          </p:nvSpPr>
          <p:spPr bwMode="auto">
            <a:xfrm>
              <a:off x="5505" y="232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prstClr val="black"/>
                  </a:solidFill>
                  <a:latin typeface="Cambria" charset="0"/>
                  <a:ea typeface="Times New Roman" charset="0"/>
                </a:rPr>
                <a:t>1</a:t>
              </a:r>
            </a:p>
          </p:txBody>
        </p:sp>
        <p:sp>
          <p:nvSpPr>
            <p:cNvPr id="939035" name="Text Box 27"/>
            <p:cNvSpPr txBox="1">
              <a:spLocks noChangeArrowheads="1"/>
            </p:cNvSpPr>
            <p:nvPr/>
          </p:nvSpPr>
          <p:spPr bwMode="auto">
            <a:xfrm>
              <a:off x="3195" y="298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prstClr val="black"/>
                  </a:solidFill>
                  <a:latin typeface="Cambria" charset="0"/>
                  <a:ea typeface="Times New Roman" charset="0"/>
                </a:rPr>
                <a:t>2</a:t>
              </a:r>
              <a:endParaRPr lang="en-US" sz="1800">
                <a:solidFill>
                  <a:prstClr val="black"/>
                </a:solidFill>
                <a:latin typeface="Times New Roman" charset="0"/>
                <a:ea typeface="Times New Roman" charset="0"/>
              </a:endParaRPr>
            </a:p>
          </p:txBody>
        </p:sp>
        <p:sp>
          <p:nvSpPr>
            <p:cNvPr id="939036" name="Text Box 28"/>
            <p:cNvSpPr txBox="1">
              <a:spLocks noChangeArrowheads="1"/>
            </p:cNvSpPr>
            <p:nvPr/>
          </p:nvSpPr>
          <p:spPr bwMode="auto">
            <a:xfrm>
              <a:off x="3900" y="2682"/>
              <a:ext cx="390" cy="435"/>
            </a:xfrm>
            <a:prstGeom prst="rect">
              <a:avLst/>
            </a:prstGeom>
            <a:noFill/>
            <a:ln w="25400">
              <a:noFill/>
              <a:miter lim="800000"/>
              <a:headEnd/>
              <a:tailEnd/>
            </a:ln>
            <a:effectLst/>
          </p:spPr>
          <p:txBody>
            <a:bodyPr vert="horz" wrap="square" lIns="0" tIns="0" rIns="0" bIns="0" numCol="1" anchor="t" anchorCtr="0" compatLnSpc="1">
              <a:prstTxWarp prst="textNoShape">
                <a:avLst/>
              </a:prstTxWarp>
            </a:bodyPr>
            <a:lstStyle/>
            <a:p>
              <a:r>
                <a:rPr lang="en-US" sz="1800">
                  <a:solidFill>
                    <a:prstClr val="black"/>
                  </a:solidFill>
                  <a:latin typeface="Cambria" charset="0"/>
                  <a:ea typeface="Times New Roman" charset="0"/>
                </a:rPr>
                <a:t>3</a:t>
              </a:r>
              <a:endParaRPr lang="en-US" sz="1800">
                <a:solidFill>
                  <a:prstClr val="black"/>
                </a:solidFill>
                <a:latin typeface="Times New Roman" charset="0"/>
                <a:ea typeface="Times New Roman" charset="0"/>
              </a:endParaRPr>
            </a:p>
          </p:txBody>
        </p:sp>
      </p:grpSp>
      <p:graphicFrame>
        <p:nvGraphicFramePr>
          <p:cNvPr id="939045" name="Object 37"/>
          <p:cNvGraphicFramePr>
            <a:graphicFrameLocks noChangeAspect="1"/>
          </p:cNvGraphicFramePr>
          <p:nvPr/>
        </p:nvGraphicFramePr>
        <p:xfrm>
          <a:off x="0" y="2386013"/>
          <a:ext cx="8062913" cy="4086225"/>
        </p:xfrm>
        <a:graphic>
          <a:graphicData uri="http://schemas.openxmlformats.org/presentationml/2006/ole">
            <mc:AlternateContent xmlns:mc="http://schemas.openxmlformats.org/markup-compatibility/2006">
              <mc:Choice xmlns:v="urn:schemas-microsoft-com:vml" Requires="v">
                <p:oleObj spid="_x0000_s1009667" name="Equation" r:id="rId4" imgW="3187700" imgH="1612900" progId="Equation.3">
                  <p:embed/>
                </p:oleObj>
              </mc:Choice>
              <mc:Fallback>
                <p:oleObj name="Equation" r:id="rId4" imgW="3187700" imgH="1612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86013"/>
                        <a:ext cx="8062913"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2841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6354" name="Object 2"/>
          <p:cNvGraphicFramePr>
            <a:graphicFrameLocks noChangeAspect="1"/>
          </p:cNvGraphicFramePr>
          <p:nvPr/>
        </p:nvGraphicFramePr>
        <p:xfrm>
          <a:off x="586316" y="3418416"/>
          <a:ext cx="8153001" cy="2643717"/>
        </p:xfrm>
        <a:graphic>
          <a:graphicData uri="http://schemas.openxmlformats.org/presentationml/2006/ole">
            <mc:AlternateContent xmlns:mc="http://schemas.openxmlformats.org/markup-compatibility/2006">
              <mc:Choice xmlns:v="urn:schemas-microsoft-com:vml" Requires="v">
                <p:oleObj spid="_x0000_s1010692" name="Document" r:id="rId4" imgW="5600700" imgH="1816100" progId="Word.Document.12">
                  <p:link updateAutomatic="1"/>
                </p:oleObj>
              </mc:Choice>
              <mc:Fallback>
                <p:oleObj name="Document" r:id="rId4" imgW="5600700" imgH="18161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316" y="3418416"/>
                        <a:ext cx="8153001" cy="2643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38</a:t>
            </a:fld>
            <a:endParaRPr lang="en-US"/>
          </a:p>
        </p:txBody>
      </p:sp>
      <p:sp>
        <p:nvSpPr>
          <p:cNvPr id="3" name="TextBox 2"/>
          <p:cNvSpPr txBox="1"/>
          <p:nvPr/>
        </p:nvSpPr>
        <p:spPr>
          <a:xfrm>
            <a:off x="220129" y="135469"/>
            <a:ext cx="8839200" cy="2677656"/>
          </a:xfrm>
          <a:prstGeom prst="rect">
            <a:avLst/>
          </a:prstGeom>
          <a:noFill/>
        </p:spPr>
        <p:txBody>
          <a:bodyPr wrap="square" rtlCol="0">
            <a:spAutoFit/>
          </a:bodyPr>
          <a:lstStyle/>
          <a:p>
            <a:r>
              <a:rPr lang="en-US" sz="2800">
                <a:solidFill>
                  <a:prstClr val="black"/>
                </a:solidFill>
              </a:rPr>
              <a:t>A point mass m is near a closed cylindrical gaussian surface. The closed surface consists of the flat end caps (labeled A and B) and the curved barrel surface (C). What is the sign of                 through surface C? </a:t>
            </a:r>
            <a:br>
              <a:rPr lang="en-US" sz="2800">
                <a:solidFill>
                  <a:prstClr val="black"/>
                </a:solidFill>
              </a:rPr>
            </a:br>
            <a:r>
              <a:rPr lang="en-US" sz="2800">
                <a:solidFill>
                  <a:prstClr val="black"/>
                </a:solidFill>
              </a:rPr>
              <a:t/>
            </a:r>
            <a:br>
              <a:rPr lang="en-US" sz="2800">
                <a:solidFill>
                  <a:prstClr val="black"/>
                </a:solidFill>
              </a:rPr>
            </a:br>
            <a:r>
              <a:rPr lang="en-US" sz="2800">
                <a:solidFill>
                  <a:prstClr val="black"/>
                </a:solidFill>
              </a:rPr>
              <a:t>A) +         B) -       C) zero      D) ????         </a:t>
            </a:r>
          </a:p>
        </p:txBody>
      </p:sp>
      <p:graphicFrame>
        <p:nvGraphicFramePr>
          <p:cNvPr id="996355" name="Object 3"/>
          <p:cNvGraphicFramePr>
            <a:graphicFrameLocks noChangeAspect="1"/>
          </p:cNvGraphicFramePr>
          <p:nvPr/>
        </p:nvGraphicFramePr>
        <p:xfrm>
          <a:off x="4037015" y="1405995"/>
          <a:ext cx="1201737" cy="781050"/>
        </p:xfrm>
        <a:graphic>
          <a:graphicData uri="http://schemas.openxmlformats.org/presentationml/2006/ole">
            <mc:AlternateContent xmlns:mc="http://schemas.openxmlformats.org/markup-compatibility/2006">
              <mc:Choice xmlns:v="urn:schemas-microsoft-com:vml" Requires="v">
                <p:oleObj spid="_x0000_s1010693" name="Equation" r:id="rId6" imgW="546100" imgH="355600" progId="Equation.3">
                  <p:embed/>
                </p:oleObj>
              </mc:Choice>
              <mc:Fallback>
                <p:oleObj name="Equation" r:id="rId6" imgW="546100" imgH="355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5" y="1405995"/>
                        <a:ext cx="1201737"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5848302"/>
            <a:ext cx="9144000" cy="830997"/>
          </a:xfrm>
          <a:prstGeom prst="rect">
            <a:avLst/>
          </a:prstGeom>
          <a:noFill/>
        </p:spPr>
        <p:txBody>
          <a:bodyPr wrap="square" rtlCol="0">
            <a:spAutoFit/>
          </a:bodyPr>
          <a:lstStyle/>
          <a:p>
            <a:r>
              <a:rPr lang="en-US" sz="1800">
                <a:solidFill>
                  <a:prstClr val="black"/>
                </a:solidFill>
              </a:rPr>
              <a:t>(the direction of the surface vector is the direction of the </a:t>
            </a:r>
            <a:r>
              <a:rPr lang="en-US" sz="1800" i="1">
                <a:solidFill>
                  <a:prstClr val="black"/>
                </a:solidFill>
              </a:rPr>
              <a:t>outward</a:t>
            </a:r>
            <a:r>
              <a:rPr lang="en-US" sz="1800">
                <a:solidFill>
                  <a:prstClr val="black"/>
                </a:solidFill>
              </a:rPr>
              <a:t> normal.) </a:t>
            </a:r>
          </a:p>
        </p:txBody>
      </p:sp>
    </p:spTree>
    <p:extLst>
      <p:ext uri="{BB962C8B-B14F-4D97-AF65-F5344CB8AC3E}">
        <p14:creationId xmlns:p14="http://schemas.microsoft.com/office/powerpoint/2010/main" val="42605793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6354" name="Object 2"/>
          <p:cNvGraphicFramePr>
            <a:graphicFrameLocks noChangeAspect="1"/>
          </p:cNvGraphicFramePr>
          <p:nvPr/>
        </p:nvGraphicFramePr>
        <p:xfrm>
          <a:off x="603250" y="3520013"/>
          <a:ext cx="8153001" cy="2643717"/>
        </p:xfrm>
        <a:graphic>
          <a:graphicData uri="http://schemas.openxmlformats.org/presentationml/2006/ole">
            <mc:AlternateContent xmlns:mc="http://schemas.openxmlformats.org/markup-compatibility/2006">
              <mc:Choice xmlns:v="urn:schemas-microsoft-com:vml" Requires="v">
                <p:oleObj spid="_x0000_s1011716" name="Document" r:id="rId4" imgW="5600700" imgH="1816100" progId="Word.Document.12">
                  <p:link updateAutomatic="1"/>
                </p:oleObj>
              </mc:Choice>
              <mc:Fallback>
                <p:oleObj name="Document" r:id="rId4" imgW="5600700" imgH="18161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3520013"/>
                        <a:ext cx="8153001" cy="2643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39</a:t>
            </a:fld>
            <a:endParaRPr lang="en-US"/>
          </a:p>
        </p:txBody>
      </p:sp>
      <p:sp>
        <p:nvSpPr>
          <p:cNvPr id="3" name="TextBox 2"/>
          <p:cNvSpPr txBox="1"/>
          <p:nvPr/>
        </p:nvSpPr>
        <p:spPr>
          <a:xfrm>
            <a:off x="220129" y="135469"/>
            <a:ext cx="8839200" cy="2677656"/>
          </a:xfrm>
          <a:prstGeom prst="rect">
            <a:avLst/>
          </a:prstGeom>
          <a:noFill/>
        </p:spPr>
        <p:txBody>
          <a:bodyPr wrap="square" rtlCol="0">
            <a:spAutoFit/>
          </a:bodyPr>
          <a:lstStyle/>
          <a:p>
            <a:r>
              <a:rPr lang="en-US" sz="2800">
                <a:solidFill>
                  <a:prstClr val="black"/>
                </a:solidFill>
              </a:rPr>
              <a:t>A point mass m is near a closed cylindrical gaussian surface. The closed surface consists of the flat end caps (labeled A and B) and the curved barrel surface (C). What is the sign of                 through surface C? </a:t>
            </a:r>
            <a:br>
              <a:rPr lang="en-US" sz="2800">
                <a:solidFill>
                  <a:prstClr val="black"/>
                </a:solidFill>
              </a:rPr>
            </a:br>
            <a:r>
              <a:rPr lang="en-US" sz="2800">
                <a:solidFill>
                  <a:prstClr val="black"/>
                </a:solidFill>
              </a:rPr>
              <a:t/>
            </a:r>
            <a:br>
              <a:rPr lang="en-US" sz="2800">
                <a:solidFill>
                  <a:prstClr val="black"/>
                </a:solidFill>
              </a:rPr>
            </a:br>
            <a:r>
              <a:rPr lang="en-US" sz="2800">
                <a:solidFill>
                  <a:prstClr val="black"/>
                </a:solidFill>
              </a:rPr>
              <a:t>A) +         B) -       C) zero      D) ????         </a:t>
            </a:r>
          </a:p>
        </p:txBody>
      </p:sp>
      <p:graphicFrame>
        <p:nvGraphicFramePr>
          <p:cNvPr id="996355" name="Object 3"/>
          <p:cNvGraphicFramePr>
            <a:graphicFrameLocks noChangeAspect="1"/>
          </p:cNvGraphicFramePr>
          <p:nvPr/>
        </p:nvGraphicFramePr>
        <p:xfrm>
          <a:off x="4037015" y="1405995"/>
          <a:ext cx="1201737" cy="781050"/>
        </p:xfrm>
        <a:graphic>
          <a:graphicData uri="http://schemas.openxmlformats.org/presentationml/2006/ole">
            <mc:AlternateContent xmlns:mc="http://schemas.openxmlformats.org/markup-compatibility/2006">
              <mc:Choice xmlns:v="urn:schemas-microsoft-com:vml" Requires="v">
                <p:oleObj spid="_x0000_s1011717" name="Equation" r:id="rId6" imgW="546100" imgH="355600" progId="Equation.3">
                  <p:embed/>
                </p:oleObj>
              </mc:Choice>
              <mc:Fallback>
                <p:oleObj name="Equation" r:id="rId6" imgW="546100" imgH="355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5" y="1405995"/>
                        <a:ext cx="1201737"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5848302"/>
            <a:ext cx="9144000" cy="830997"/>
          </a:xfrm>
          <a:prstGeom prst="rect">
            <a:avLst/>
          </a:prstGeom>
          <a:noFill/>
        </p:spPr>
        <p:txBody>
          <a:bodyPr wrap="square" rtlCol="0">
            <a:spAutoFit/>
          </a:bodyPr>
          <a:lstStyle/>
          <a:p>
            <a:r>
              <a:rPr lang="en-US" sz="1800">
                <a:solidFill>
                  <a:prstClr val="black"/>
                </a:solidFill>
              </a:rPr>
              <a:t>(the direction of the surface vector is the direction of the </a:t>
            </a:r>
            <a:r>
              <a:rPr lang="en-US" sz="1800" i="1">
                <a:solidFill>
                  <a:prstClr val="black"/>
                </a:solidFill>
              </a:rPr>
              <a:t>outward</a:t>
            </a:r>
            <a:r>
              <a:rPr lang="en-US" sz="1800">
                <a:solidFill>
                  <a:prstClr val="black"/>
                </a:solidFill>
              </a:rPr>
              <a:t> normal.) </a:t>
            </a:r>
          </a:p>
        </p:txBody>
      </p:sp>
      <p:cxnSp>
        <p:nvCxnSpPr>
          <p:cNvPr id="8" name="Straight Arrow Connector 7"/>
          <p:cNvCxnSpPr/>
          <p:nvPr/>
        </p:nvCxnSpPr>
        <p:spPr bwMode="auto">
          <a:xfrm rot="5400000">
            <a:off x="499535" y="3649133"/>
            <a:ext cx="1236133"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0800000" flipV="1">
            <a:off x="1370806" y="3403604"/>
            <a:ext cx="1067592" cy="932123"/>
          </a:xfrm>
          <a:prstGeom prst="straightConnector1">
            <a:avLst/>
          </a:prstGeom>
          <a:noFill/>
          <a:ln w="127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0800000" flipV="1">
            <a:off x="1421609" y="4555066"/>
            <a:ext cx="1541725" cy="17725"/>
          </a:xfrm>
          <a:prstGeom prst="straightConnector1">
            <a:avLst/>
          </a:prstGeom>
          <a:noFill/>
          <a:ln w="127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1387738" y="4826001"/>
            <a:ext cx="1067592" cy="932123"/>
          </a:xfrm>
          <a:prstGeom prst="straightConnector1">
            <a:avLst/>
          </a:prstGeom>
          <a:noFill/>
          <a:ln w="127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6200000" flipV="1">
            <a:off x="516468" y="5731935"/>
            <a:ext cx="1236133" cy="1588"/>
          </a:xfrm>
          <a:prstGeom prst="straightConnector1">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949216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4</a:t>
            </a:fld>
            <a:endParaRPr lang="en-US"/>
          </a:p>
        </p:txBody>
      </p:sp>
      <p:sp>
        <p:nvSpPr>
          <p:cNvPr id="4" name="Rectangle 3"/>
          <p:cNvSpPr/>
          <p:nvPr/>
        </p:nvSpPr>
        <p:spPr>
          <a:xfrm>
            <a:off x="2167467" y="829102"/>
            <a:ext cx="4572000" cy="1077218"/>
          </a:xfrm>
          <a:prstGeom prst="rect">
            <a:avLst/>
          </a:prstGeom>
        </p:spPr>
        <p:txBody>
          <a:bodyPr>
            <a:spAutoFit/>
          </a:bodyPr>
          <a:lstStyle/>
          <a:p>
            <a:pPr algn="ctr"/>
            <a:r>
              <a:rPr lang="en-US" sz="3200" dirty="0">
                <a:solidFill>
                  <a:srgbClr val="333399"/>
                </a:solidFill>
              </a:rPr>
              <a:t>Classify this ODE</a:t>
            </a:r>
            <a:r>
              <a:rPr lang="en-US" sz="3200" dirty="0"/>
              <a:t>:</a:t>
            </a:r>
            <a:r>
              <a:rPr lang="en-US" sz="3200" b="1" dirty="0"/>
              <a:t/>
            </a:r>
            <a:br>
              <a:rPr lang="en-US" sz="3200" b="1" dirty="0"/>
            </a:br>
            <a:r>
              <a:rPr lang="en-US" sz="3200" b="1" dirty="0"/>
              <a:t>y’’(t) = (t+1</a:t>
            </a:r>
            <a:r>
              <a:rPr lang="en-US" sz="3200" b="1" dirty="0" smtClean="0"/>
              <a:t>)</a:t>
            </a:r>
            <a:r>
              <a:rPr lang="en-US" sz="3200" b="1" baseline="30000" dirty="0" smtClean="0"/>
              <a:t>2 </a:t>
            </a:r>
            <a:r>
              <a:rPr lang="en-US" sz="3200" b="1" dirty="0" smtClean="0"/>
              <a:t>y</a:t>
            </a:r>
            <a:r>
              <a:rPr lang="en-US" sz="3200" b="1" dirty="0"/>
              <a:t>(t) </a:t>
            </a:r>
            <a:endParaRPr lang="en-US" sz="3200" dirty="0"/>
          </a:p>
        </p:txBody>
      </p:sp>
      <p:sp>
        <p:nvSpPr>
          <p:cNvPr id="5" name="Rectangle 4"/>
          <p:cNvSpPr/>
          <p:nvPr/>
        </p:nvSpPr>
        <p:spPr>
          <a:xfrm>
            <a:off x="2243668" y="2397036"/>
            <a:ext cx="6290732" cy="1815882"/>
          </a:xfrm>
          <a:prstGeom prst="rect">
            <a:avLst/>
          </a:prstGeom>
        </p:spPr>
        <p:txBody>
          <a:bodyPr wrap="square">
            <a:spAutoFit/>
          </a:bodyPr>
          <a:lstStyle/>
          <a:p>
            <a:pPr marL="457200" indent="-457200">
              <a:buAutoNum type="alphaUcParenR"/>
            </a:pPr>
            <a:r>
              <a:rPr lang="en-US" sz="2800" dirty="0"/>
              <a:t> Linear  (not Homogeneous)</a:t>
            </a:r>
          </a:p>
          <a:p>
            <a:pPr marL="457200" indent="-457200">
              <a:buAutoNum type="alphaUcParenR"/>
            </a:pPr>
            <a:r>
              <a:rPr lang="en-US" sz="2800" dirty="0"/>
              <a:t> Homogeneous  (not Linear)</a:t>
            </a:r>
          </a:p>
          <a:p>
            <a:pPr marL="457200" indent="-457200">
              <a:buAutoNum type="alphaUcParenR"/>
            </a:pPr>
            <a:r>
              <a:rPr lang="en-US" sz="2800" dirty="0"/>
              <a:t> Linear and Homogeneous</a:t>
            </a:r>
          </a:p>
          <a:p>
            <a:pPr marL="457200" indent="-457200">
              <a:buAutoNum type="alphaUcParenR"/>
            </a:pPr>
            <a:r>
              <a:rPr lang="en-US" sz="2800" dirty="0"/>
              <a:t> Nonlinear and Inhomogeneous</a:t>
            </a:r>
          </a:p>
        </p:txBody>
      </p:sp>
    </p:spTree>
    <p:extLst>
      <p:ext uri="{BB962C8B-B14F-4D97-AF65-F5344CB8AC3E}">
        <p14:creationId xmlns:p14="http://schemas.microsoft.com/office/powerpoint/2010/main" val="2451700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40</a:t>
            </a:fld>
            <a:endParaRPr lang="en-US"/>
          </a:p>
        </p:txBody>
      </p:sp>
      <p:sp>
        <p:nvSpPr>
          <p:cNvPr id="12" name="TextBox 11"/>
          <p:cNvSpPr txBox="1"/>
          <p:nvPr/>
        </p:nvSpPr>
        <p:spPr>
          <a:xfrm>
            <a:off x="0" y="228600"/>
            <a:ext cx="9144000" cy="4308872"/>
          </a:xfrm>
          <a:prstGeom prst="rect">
            <a:avLst/>
          </a:prstGeom>
          <a:noFill/>
        </p:spPr>
        <p:txBody>
          <a:bodyPr wrap="square" rtlCol="0">
            <a:spAutoFit/>
          </a:bodyPr>
          <a:lstStyle/>
          <a:p>
            <a:r>
              <a:rPr lang="en-US" sz="3200" dirty="0">
                <a:solidFill>
                  <a:prstClr val="black"/>
                </a:solidFill>
              </a:rPr>
              <a:t>A particle oscillates in a </a:t>
            </a:r>
            <a:r>
              <a:rPr lang="en-US" sz="3200" dirty="0" smtClean="0">
                <a:solidFill>
                  <a:prstClr val="black"/>
                </a:solidFill>
              </a:rPr>
              <a:t>1-D potential</a:t>
            </a:r>
            <a:r>
              <a:rPr lang="en-US" sz="3200" dirty="0">
                <a:solidFill>
                  <a:prstClr val="black"/>
                </a:solidFill>
              </a:rPr>
              <a:t>. </a:t>
            </a:r>
          </a:p>
          <a:p>
            <a:r>
              <a:rPr lang="en-US" sz="3200" dirty="0">
                <a:solidFill>
                  <a:prstClr val="black"/>
                </a:solidFill>
              </a:rPr>
              <a:t>How many (which?) of the following properties guarantee </a:t>
            </a:r>
            <a:r>
              <a:rPr lang="en-US" sz="3200" dirty="0" smtClean="0">
                <a:solidFill>
                  <a:prstClr val="black"/>
                </a:solidFill>
              </a:rPr>
              <a:t>SHM?</a:t>
            </a:r>
            <a:endParaRPr lang="en-US" sz="3200" dirty="0">
              <a:solidFill>
                <a:prstClr val="black"/>
              </a:solidFill>
            </a:endParaRPr>
          </a:p>
          <a:p>
            <a:r>
              <a:rPr lang="en-US" sz="3200" dirty="0">
                <a:solidFill>
                  <a:prstClr val="black"/>
                </a:solidFill>
              </a:rPr>
              <a:t> </a:t>
            </a:r>
          </a:p>
          <a:p>
            <a:r>
              <a:rPr lang="en-US" sz="3200" dirty="0" err="1">
                <a:solidFill>
                  <a:prstClr val="black"/>
                </a:solidFill>
              </a:rPr>
              <a:t>i</a:t>
            </a:r>
            <a:r>
              <a:rPr lang="en-US" sz="3200" dirty="0">
                <a:solidFill>
                  <a:prstClr val="black"/>
                </a:solidFill>
              </a:rPr>
              <a:t>) P</a:t>
            </a:r>
            <a:r>
              <a:rPr lang="en-US" sz="3200" dirty="0" smtClean="0">
                <a:solidFill>
                  <a:prstClr val="black"/>
                </a:solidFill>
              </a:rPr>
              <a:t>eriod </a:t>
            </a:r>
            <a:r>
              <a:rPr lang="en-US" sz="3200" dirty="0">
                <a:solidFill>
                  <a:prstClr val="black"/>
                </a:solidFill>
              </a:rPr>
              <a:t>T is independent of the amplitude A</a:t>
            </a:r>
          </a:p>
          <a:p>
            <a:r>
              <a:rPr lang="en-US" sz="3200" dirty="0">
                <a:solidFill>
                  <a:prstClr val="black"/>
                </a:solidFill>
              </a:rPr>
              <a:t>ii) P</a:t>
            </a:r>
            <a:r>
              <a:rPr lang="en-US" sz="3200" dirty="0" smtClean="0">
                <a:solidFill>
                  <a:prstClr val="black"/>
                </a:solidFill>
              </a:rPr>
              <a:t>otential </a:t>
            </a:r>
            <a:r>
              <a:rPr lang="en-US" sz="3200" dirty="0">
                <a:solidFill>
                  <a:prstClr val="black"/>
                </a:solidFill>
              </a:rPr>
              <a:t>U(x)~x</a:t>
            </a:r>
            <a:r>
              <a:rPr lang="en-US" sz="3200" baseline="30000" dirty="0">
                <a:solidFill>
                  <a:prstClr val="black"/>
                </a:solidFill>
              </a:rPr>
              <a:t>2</a:t>
            </a:r>
            <a:endParaRPr lang="en-US" sz="3200" dirty="0">
              <a:solidFill>
                <a:prstClr val="black"/>
              </a:solidFill>
            </a:endParaRPr>
          </a:p>
          <a:p>
            <a:r>
              <a:rPr lang="en-US" sz="3200" dirty="0">
                <a:solidFill>
                  <a:prstClr val="black"/>
                </a:solidFill>
              </a:rPr>
              <a:t>iii) F</a:t>
            </a:r>
            <a:r>
              <a:rPr lang="en-US" sz="3200" dirty="0" smtClean="0">
                <a:solidFill>
                  <a:prstClr val="black"/>
                </a:solidFill>
              </a:rPr>
              <a:t>orce </a:t>
            </a:r>
            <a:r>
              <a:rPr lang="en-US" sz="3200" dirty="0">
                <a:solidFill>
                  <a:prstClr val="black"/>
                </a:solidFill>
              </a:rPr>
              <a:t>F</a:t>
            </a:r>
            <a:r>
              <a:rPr lang="en-US" sz="3200" dirty="0" smtClean="0">
                <a:solidFill>
                  <a:prstClr val="black"/>
                </a:solidFill>
              </a:rPr>
              <a:t>= –</a:t>
            </a:r>
            <a:r>
              <a:rPr lang="en-US" sz="3200" dirty="0" err="1">
                <a:solidFill>
                  <a:prstClr val="black"/>
                </a:solidFill>
              </a:rPr>
              <a:t>kx</a:t>
            </a:r>
            <a:r>
              <a:rPr lang="en-US" sz="3200" dirty="0">
                <a:solidFill>
                  <a:prstClr val="black"/>
                </a:solidFill>
              </a:rPr>
              <a:t> (Hooke’s law)</a:t>
            </a:r>
          </a:p>
          <a:p>
            <a:r>
              <a:rPr lang="en-US" sz="3200" dirty="0">
                <a:solidFill>
                  <a:prstClr val="black"/>
                </a:solidFill>
              </a:rPr>
              <a:t>iv) P</a:t>
            </a:r>
            <a:r>
              <a:rPr lang="en-US" sz="3200" dirty="0" smtClean="0">
                <a:solidFill>
                  <a:prstClr val="black"/>
                </a:solidFill>
              </a:rPr>
              <a:t>osition </a:t>
            </a:r>
            <a:r>
              <a:rPr lang="en-US" sz="3200" dirty="0">
                <a:solidFill>
                  <a:prstClr val="black"/>
                </a:solidFill>
              </a:rPr>
              <a:t>is sinusoidal in time: x=</a:t>
            </a:r>
            <a:r>
              <a:rPr lang="en-US" sz="3200" dirty="0" err="1">
                <a:solidFill>
                  <a:prstClr val="black"/>
                </a:solidFill>
              </a:rPr>
              <a:t>Acos</a:t>
            </a:r>
            <a:r>
              <a:rPr lang="en-US" sz="3200" dirty="0">
                <a:solidFill>
                  <a:prstClr val="black"/>
                </a:solidFill>
              </a:rPr>
              <a:t>(</a:t>
            </a:r>
            <a:r>
              <a:rPr lang="en-US" sz="3200" dirty="0" err="1">
                <a:solidFill>
                  <a:prstClr val="black"/>
                </a:solidFill>
              </a:rPr>
              <a:t>wt-δ</a:t>
            </a:r>
            <a:r>
              <a:rPr lang="en-US" sz="3200" dirty="0">
                <a:solidFill>
                  <a:prstClr val="black"/>
                </a:solidFill>
              </a:rPr>
              <a:t>)</a:t>
            </a:r>
          </a:p>
          <a:p>
            <a:r>
              <a:rPr lang="en-US" sz="1800" dirty="0">
                <a:solidFill>
                  <a:prstClr val="black"/>
                </a:solidFill>
              </a:rPr>
              <a:t> </a:t>
            </a:r>
          </a:p>
        </p:txBody>
      </p:sp>
      <p:sp>
        <p:nvSpPr>
          <p:cNvPr id="13" name="TextBox 12"/>
          <p:cNvSpPr txBox="1"/>
          <p:nvPr/>
        </p:nvSpPr>
        <p:spPr>
          <a:xfrm>
            <a:off x="226462" y="4267200"/>
            <a:ext cx="7469738" cy="2246769"/>
          </a:xfrm>
          <a:prstGeom prst="rect">
            <a:avLst/>
          </a:prstGeom>
          <a:noFill/>
        </p:spPr>
        <p:txBody>
          <a:bodyPr wrap="none" rtlCol="0">
            <a:spAutoFit/>
          </a:bodyPr>
          <a:lstStyle/>
          <a:p>
            <a:r>
              <a:rPr lang="en-US" sz="2800" dirty="0">
                <a:solidFill>
                  <a:prstClr val="black"/>
                </a:solidFill>
              </a:rPr>
              <a:t> </a:t>
            </a:r>
          </a:p>
          <a:p>
            <a:r>
              <a:rPr lang="en-US" sz="2800" dirty="0">
                <a:solidFill>
                  <a:prstClr val="black"/>
                </a:solidFill>
              </a:rPr>
              <a:t>A) only 1 of these properties guarantees </a:t>
            </a:r>
            <a:r>
              <a:rPr lang="en-US" sz="2800" dirty="0" smtClean="0">
                <a:solidFill>
                  <a:prstClr val="black"/>
                </a:solidFill>
              </a:rPr>
              <a:t>SHM</a:t>
            </a:r>
            <a:endParaRPr lang="en-US" sz="2800" dirty="0">
              <a:solidFill>
                <a:prstClr val="black"/>
              </a:solidFill>
            </a:endParaRPr>
          </a:p>
          <a:p>
            <a:r>
              <a:rPr lang="en-US" sz="2800" dirty="0">
                <a:solidFill>
                  <a:prstClr val="black"/>
                </a:solidFill>
              </a:rPr>
              <a:t>B) exactly 2 properties guarantee </a:t>
            </a:r>
            <a:r>
              <a:rPr lang="en-US" sz="2800" dirty="0" smtClean="0">
                <a:solidFill>
                  <a:prstClr val="black"/>
                </a:solidFill>
              </a:rPr>
              <a:t>SHM</a:t>
            </a:r>
            <a:endParaRPr lang="en-US" sz="2800" dirty="0">
              <a:solidFill>
                <a:prstClr val="black"/>
              </a:solidFill>
            </a:endParaRPr>
          </a:p>
          <a:p>
            <a:r>
              <a:rPr lang="en-US" sz="2800" dirty="0">
                <a:solidFill>
                  <a:prstClr val="black"/>
                </a:solidFill>
              </a:rPr>
              <a:t>C) exactly 3 properties guarantee </a:t>
            </a:r>
            <a:r>
              <a:rPr lang="en-US" sz="2800" dirty="0" smtClean="0">
                <a:solidFill>
                  <a:prstClr val="black"/>
                </a:solidFill>
              </a:rPr>
              <a:t>SHM</a:t>
            </a:r>
            <a:endParaRPr lang="en-US" sz="2800" dirty="0">
              <a:solidFill>
                <a:prstClr val="black"/>
              </a:solidFill>
            </a:endParaRPr>
          </a:p>
          <a:p>
            <a:r>
              <a:rPr lang="en-US" sz="2800" dirty="0">
                <a:solidFill>
                  <a:prstClr val="black"/>
                </a:solidFill>
              </a:rPr>
              <a:t>D) all (any one of these guarantees </a:t>
            </a:r>
            <a:r>
              <a:rPr lang="en-US" sz="2800" dirty="0" smtClean="0">
                <a:solidFill>
                  <a:prstClr val="black"/>
                </a:solidFill>
              </a:rPr>
              <a:t>SHM)</a:t>
            </a:r>
            <a:endParaRPr lang="en-US" sz="2800" dirty="0">
              <a:solidFill>
                <a:prstClr val="black"/>
              </a:solidFill>
            </a:endParaRPr>
          </a:p>
        </p:txBody>
      </p:sp>
    </p:spTree>
    <p:extLst>
      <p:ext uri="{BB962C8B-B14F-4D97-AF65-F5344CB8AC3E}">
        <p14:creationId xmlns:p14="http://schemas.microsoft.com/office/powerpoint/2010/main" val="15993221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41</a:t>
            </a:fld>
            <a:endParaRPr lang="en-US"/>
          </a:p>
        </p:txBody>
      </p:sp>
      <p:sp>
        <p:nvSpPr>
          <p:cNvPr id="3" name="TextBox 2"/>
          <p:cNvSpPr txBox="1"/>
          <p:nvPr/>
        </p:nvSpPr>
        <p:spPr>
          <a:xfrm>
            <a:off x="16937" y="135470"/>
            <a:ext cx="8873068" cy="2677656"/>
          </a:xfrm>
          <a:prstGeom prst="rect">
            <a:avLst/>
          </a:prstGeom>
          <a:noFill/>
        </p:spPr>
        <p:txBody>
          <a:bodyPr wrap="square" rtlCol="0">
            <a:spAutoFit/>
          </a:bodyPr>
          <a:lstStyle/>
          <a:p>
            <a:r>
              <a:rPr lang="en-US" sz="2800" smtClean="0">
                <a:solidFill>
                  <a:prstClr val="black"/>
                </a:solidFill>
              </a:rPr>
              <a:t>Consider a super ball which bounces up and down on super concrete. After the ball is dropped from an initial height h, it bounces with no dissipation and executes an infinite number of bounces back to height h.</a:t>
            </a:r>
          </a:p>
          <a:p>
            <a:endParaRPr lang="en-US" sz="2800" smtClean="0">
              <a:solidFill>
                <a:prstClr val="black"/>
              </a:solidFill>
            </a:endParaRPr>
          </a:p>
          <a:p>
            <a:r>
              <a:rPr lang="en-US" sz="2800" smtClean="0">
                <a:solidFill>
                  <a:prstClr val="black"/>
                </a:solidFill>
              </a:rPr>
              <a:t> Is the motion of the ball in z simple harmonic motion?</a:t>
            </a:r>
            <a:endParaRPr lang="en-US" sz="2800">
              <a:solidFill>
                <a:prstClr val="black"/>
              </a:solidFill>
            </a:endParaRPr>
          </a:p>
        </p:txBody>
      </p:sp>
      <p:sp>
        <p:nvSpPr>
          <p:cNvPr id="6" name="TextBox 5"/>
          <p:cNvSpPr txBox="1"/>
          <p:nvPr/>
        </p:nvSpPr>
        <p:spPr>
          <a:xfrm>
            <a:off x="491067" y="2794000"/>
            <a:ext cx="1300356" cy="1384995"/>
          </a:xfrm>
          <a:prstGeom prst="rect">
            <a:avLst/>
          </a:prstGeom>
          <a:noFill/>
        </p:spPr>
        <p:txBody>
          <a:bodyPr wrap="none" rtlCol="0">
            <a:spAutoFit/>
          </a:bodyPr>
          <a:lstStyle/>
          <a:p>
            <a:pPr marL="514350" indent="-514350">
              <a:buFontTx/>
              <a:buAutoNum type="alphaUcParenR"/>
            </a:pPr>
            <a:r>
              <a:rPr lang="en-US" sz="2800">
                <a:solidFill>
                  <a:prstClr val="black"/>
                </a:solidFill>
              </a:rPr>
              <a:t>yes</a:t>
            </a:r>
          </a:p>
          <a:p>
            <a:pPr marL="514350" indent="-514350">
              <a:buFontTx/>
              <a:buAutoNum type="alphaUcParenR"/>
            </a:pPr>
            <a:r>
              <a:rPr lang="en-US" sz="2800">
                <a:solidFill>
                  <a:prstClr val="black"/>
                </a:solidFill>
              </a:rPr>
              <a:t>no</a:t>
            </a:r>
          </a:p>
          <a:p>
            <a:pPr marL="514350" indent="-514350">
              <a:buFontTx/>
              <a:buAutoNum type="alphaUcParenR"/>
            </a:pPr>
            <a:r>
              <a:rPr lang="en-US" sz="2800">
                <a:solidFill>
                  <a:prstClr val="black"/>
                </a:solidFill>
              </a:rPr>
              <a:t>???</a:t>
            </a:r>
          </a:p>
        </p:txBody>
      </p:sp>
    </p:spTree>
    <p:extLst>
      <p:ext uri="{BB962C8B-B14F-4D97-AF65-F5344CB8AC3E}">
        <p14:creationId xmlns:p14="http://schemas.microsoft.com/office/powerpoint/2010/main" val="4945210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pPr>
                <a:defRPr/>
              </a:pPr>
              <a:t>42</a:t>
            </a:fld>
            <a:endParaRPr lang="en-US"/>
          </a:p>
        </p:txBody>
      </p:sp>
      <p:sp>
        <p:nvSpPr>
          <p:cNvPr id="3" name="TextBox 2"/>
          <p:cNvSpPr txBox="1"/>
          <p:nvPr/>
        </p:nvSpPr>
        <p:spPr>
          <a:xfrm>
            <a:off x="2184400" y="2692400"/>
            <a:ext cx="5544707" cy="1077218"/>
          </a:xfrm>
          <a:prstGeom prst="rect">
            <a:avLst/>
          </a:prstGeom>
          <a:noFill/>
        </p:spPr>
        <p:txBody>
          <a:bodyPr wrap="none" rtlCol="0">
            <a:spAutoFit/>
          </a:bodyPr>
          <a:lstStyle/>
          <a:p>
            <a:r>
              <a:rPr lang="en-US" sz="3200" dirty="0" smtClean="0"/>
              <a:t>Some exam review questions</a:t>
            </a:r>
          </a:p>
          <a:p>
            <a:r>
              <a:rPr lang="en-US" sz="3200" dirty="0" smtClean="0"/>
              <a:t>(</a:t>
            </a:r>
            <a:r>
              <a:rPr lang="en-US" sz="3200" dirty="0" smtClean="0"/>
              <a:t>FINAL EXAM </a:t>
            </a:r>
            <a:r>
              <a:rPr lang="en-US" sz="3200" dirty="0" smtClean="0"/>
              <a:t>)</a:t>
            </a:r>
            <a:endParaRPr lang="en-US" sz="3200" dirty="0"/>
          </a:p>
        </p:txBody>
      </p:sp>
    </p:spTree>
    <p:extLst>
      <p:ext uri="{BB962C8B-B14F-4D97-AF65-F5344CB8AC3E}">
        <p14:creationId xmlns:p14="http://schemas.microsoft.com/office/powerpoint/2010/main" val="18011105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43</a:t>
            </a:fld>
            <a:endParaRPr lang="en-US">
              <a:solidFill>
                <a:srgbClr val="000000"/>
              </a:solidFill>
            </a:endParaRPr>
          </a:p>
        </p:txBody>
      </p:sp>
      <p:sp>
        <p:nvSpPr>
          <p:cNvPr id="3" name="TextBox 2"/>
          <p:cNvSpPr txBox="1"/>
          <p:nvPr/>
        </p:nvSpPr>
        <p:spPr>
          <a:xfrm>
            <a:off x="135469" y="84673"/>
            <a:ext cx="8906933" cy="954107"/>
          </a:xfrm>
          <a:prstGeom prst="rect">
            <a:avLst/>
          </a:prstGeom>
          <a:noFill/>
        </p:spPr>
        <p:txBody>
          <a:bodyPr wrap="square" rtlCol="0">
            <a:spAutoFit/>
          </a:bodyPr>
          <a:lstStyle/>
          <a:p>
            <a:r>
              <a:rPr lang="en-US" sz="2800" smtClean="0">
                <a:solidFill>
                  <a:srgbClr val="000000"/>
                </a:solidFill>
              </a:rPr>
              <a:t>Which phase path below best describes overdamped motion for a harmonic oscillator released from rest?</a:t>
            </a:r>
            <a:endParaRPr lang="en-US" sz="2800">
              <a:solidFill>
                <a:srgbClr val="000000"/>
              </a:solidFill>
            </a:endParaRPr>
          </a:p>
        </p:txBody>
      </p:sp>
      <p:pic>
        <p:nvPicPr>
          <p:cNvPr id="7" name="Picture 6"/>
          <p:cNvPicPr>
            <a:picLocks noChangeAspect="1"/>
          </p:cNvPicPr>
          <p:nvPr/>
        </p:nvPicPr>
        <p:blipFill>
          <a:blip r:embed="rId3"/>
          <a:srcRect b="25061"/>
          <a:stretch>
            <a:fillRect/>
          </a:stretch>
        </p:blipFill>
        <p:spPr>
          <a:xfrm>
            <a:off x="1354668" y="1446089"/>
            <a:ext cx="5681133" cy="4006420"/>
          </a:xfrm>
          <a:prstGeom prst="rect">
            <a:avLst/>
          </a:prstGeom>
        </p:spPr>
      </p:pic>
      <p:sp>
        <p:nvSpPr>
          <p:cNvPr id="5" name="TextBox 4"/>
          <p:cNvSpPr txBox="1"/>
          <p:nvPr/>
        </p:nvSpPr>
        <p:spPr>
          <a:xfrm>
            <a:off x="270940" y="5808129"/>
            <a:ext cx="8585200" cy="830997"/>
          </a:xfrm>
          <a:prstGeom prst="rect">
            <a:avLst/>
          </a:prstGeom>
          <a:noFill/>
        </p:spPr>
        <p:txBody>
          <a:bodyPr wrap="square" rtlCol="0">
            <a:spAutoFit/>
          </a:bodyPr>
          <a:lstStyle/>
          <a:p>
            <a:r>
              <a:rPr lang="en-US">
                <a:solidFill>
                  <a:srgbClr val="000000"/>
                </a:solidFill>
              </a:rPr>
              <a:t>Challenge question: How does your answer change if the oscillator is “critically damped”?   </a:t>
            </a:r>
          </a:p>
        </p:txBody>
      </p:sp>
    </p:spTree>
    <p:extLst>
      <p:ext uri="{BB962C8B-B14F-4D97-AF65-F5344CB8AC3E}">
        <p14:creationId xmlns:p14="http://schemas.microsoft.com/office/powerpoint/2010/main" val="6238937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44</a:t>
            </a:fld>
            <a:endParaRPr lang="en-US">
              <a:solidFill>
                <a:srgbClr val="000000"/>
              </a:solidFill>
            </a:endParaRPr>
          </a:p>
        </p:txBody>
      </p:sp>
      <p:sp>
        <p:nvSpPr>
          <p:cNvPr id="5" name="Rectangle 4"/>
          <p:cNvSpPr/>
          <p:nvPr/>
        </p:nvSpPr>
        <p:spPr>
          <a:xfrm>
            <a:off x="539475" y="433410"/>
            <a:ext cx="8180265" cy="2677656"/>
          </a:xfrm>
          <a:prstGeom prst="rect">
            <a:avLst/>
          </a:prstGeom>
        </p:spPr>
        <p:txBody>
          <a:bodyPr wrap="square">
            <a:spAutoFit/>
          </a:bodyPr>
          <a:lstStyle/>
          <a:p>
            <a:r>
              <a:rPr lang="en-US" sz="3600" dirty="0" smtClean="0">
                <a:solidFill>
                  <a:srgbClr val="FF0000"/>
                </a:solidFill>
              </a:rPr>
              <a:t>Which of the following are conservative forces?</a:t>
            </a:r>
          </a:p>
          <a:p>
            <a:endParaRPr lang="en-US" sz="3200" u="sng" dirty="0" smtClean="0">
              <a:solidFill>
                <a:srgbClr val="FF0000"/>
              </a:solidFill>
            </a:endParaRPr>
          </a:p>
          <a:p>
            <a:r>
              <a:rPr lang="en-US" sz="3200" dirty="0" err="1" smtClean="0">
                <a:solidFill>
                  <a:srgbClr val="000000"/>
                </a:solidFill>
              </a:rPr>
              <a:t>i</a:t>
            </a:r>
            <a:r>
              <a:rPr lang="en-US" sz="3200" dirty="0" smtClean="0">
                <a:solidFill>
                  <a:srgbClr val="000000"/>
                </a:solidFill>
              </a:rPr>
              <a:t>- Gravity from </a:t>
            </a:r>
            <a:r>
              <a:rPr lang="en-US" sz="3200" dirty="0" err="1" smtClean="0">
                <a:solidFill>
                  <a:srgbClr val="000000"/>
                </a:solidFill>
              </a:rPr>
              <a:t>nonspherical</a:t>
            </a:r>
            <a:r>
              <a:rPr lang="en-US" sz="3200" dirty="0" smtClean="0">
                <a:solidFill>
                  <a:srgbClr val="000000"/>
                </a:solidFill>
              </a:rPr>
              <a:t> planets</a:t>
            </a:r>
          </a:p>
          <a:p>
            <a:r>
              <a:rPr lang="en-US" sz="3200" dirty="0" smtClean="0">
                <a:solidFill>
                  <a:srgbClr val="000000"/>
                </a:solidFill>
              </a:rPr>
              <a:t>ii- the normal force</a:t>
            </a:r>
            <a:endParaRPr lang="en-US" sz="2800" dirty="0">
              <a:solidFill>
                <a:srgbClr val="000000"/>
              </a:solidFill>
            </a:endParaRPr>
          </a:p>
        </p:txBody>
      </p:sp>
      <p:sp>
        <p:nvSpPr>
          <p:cNvPr id="6" name="TextBox 5"/>
          <p:cNvSpPr txBox="1"/>
          <p:nvPr/>
        </p:nvSpPr>
        <p:spPr>
          <a:xfrm>
            <a:off x="1422790" y="4773175"/>
            <a:ext cx="6807199" cy="1200329"/>
          </a:xfrm>
          <a:prstGeom prst="rect">
            <a:avLst/>
          </a:prstGeom>
          <a:noFill/>
        </p:spPr>
        <p:txBody>
          <a:bodyPr wrap="square" rtlCol="0">
            <a:spAutoFit/>
          </a:bodyPr>
          <a:lstStyle/>
          <a:p>
            <a:pPr marL="457200" indent="-457200">
              <a:buFontTx/>
              <a:buAutoNum type="alphaUcParenR"/>
            </a:pPr>
            <a:r>
              <a:rPr lang="en-US" sz="3600" dirty="0" err="1" smtClean="0">
                <a:solidFill>
                  <a:srgbClr val="000000"/>
                </a:solidFill>
              </a:rPr>
              <a:t>i</a:t>
            </a:r>
            <a:r>
              <a:rPr lang="en-US" sz="3600" dirty="0" smtClean="0">
                <a:solidFill>
                  <a:srgbClr val="000000"/>
                </a:solidFill>
              </a:rPr>
              <a:t> only	B) ii only 	C) both</a:t>
            </a:r>
          </a:p>
          <a:p>
            <a:pPr marL="457200" indent="-457200"/>
            <a:r>
              <a:rPr lang="en-US" sz="3600" dirty="0" smtClean="0">
                <a:solidFill>
                  <a:srgbClr val="000000"/>
                </a:solidFill>
              </a:rPr>
              <a:t>D)   Neither       E) it depends</a:t>
            </a:r>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4058349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p:spPr>
        <p:txBody>
          <a:bodyPr/>
          <a:lstStyle/>
          <a:p>
            <a:fld id="{B09DEF9D-C369-A34B-B2CE-F0A1A87F1BA4}" type="slidenum">
              <a:rPr lang="en-US">
                <a:solidFill>
                  <a:srgbClr val="000000"/>
                </a:solidFill>
              </a:rPr>
              <a:pPr/>
              <a:t>45</a:t>
            </a:fld>
            <a:endParaRPr lang="en-US">
              <a:solidFill>
                <a:srgbClr val="000000"/>
              </a:solidFill>
            </a:endParaRPr>
          </a:p>
        </p:txBody>
      </p:sp>
      <p:sp>
        <p:nvSpPr>
          <p:cNvPr id="32771" name="Rectangle 2"/>
          <p:cNvSpPr>
            <a:spLocks noChangeArrowheads="1"/>
          </p:cNvSpPr>
          <p:nvPr/>
        </p:nvSpPr>
        <p:spPr bwMode="auto">
          <a:xfrm>
            <a:off x="195386" y="383809"/>
            <a:ext cx="8890000" cy="1077218"/>
          </a:xfrm>
          <a:prstGeom prst="rect">
            <a:avLst/>
          </a:prstGeom>
          <a:noFill/>
          <a:ln w="9525">
            <a:noFill/>
            <a:miter lim="800000"/>
            <a:headEnd/>
            <a:tailEnd/>
          </a:ln>
        </p:spPr>
        <p:txBody>
          <a:bodyPr wrap="square">
            <a:prstTxWarp prst="textNoShape">
              <a:avLst/>
            </a:prstTxWarp>
            <a:spAutoFit/>
          </a:bodyPr>
          <a:lstStyle/>
          <a:p>
            <a:r>
              <a:rPr lang="en-US" sz="3200">
                <a:solidFill>
                  <a:srgbClr val="000000"/>
                </a:solidFill>
              </a:rPr>
              <a:t>In cylindrical coordinates, </a:t>
            </a:r>
            <a:r>
              <a:rPr lang="en-US" sz="3200">
                <a:solidFill>
                  <a:srgbClr val="333399"/>
                </a:solidFill>
              </a:rPr>
              <a:t>what is the correct volume element, dV = ?</a:t>
            </a:r>
          </a:p>
        </p:txBody>
      </p:sp>
      <p:sp>
        <p:nvSpPr>
          <p:cNvPr id="4" name="Rectangle 3"/>
          <p:cNvSpPr/>
          <p:nvPr/>
        </p:nvSpPr>
        <p:spPr>
          <a:xfrm>
            <a:off x="254000" y="1663700"/>
            <a:ext cx="5431815" cy="3354765"/>
          </a:xfrm>
          <a:prstGeom prst="rect">
            <a:avLst/>
          </a:prstGeom>
        </p:spPr>
        <p:txBody>
          <a:bodyPr wrap="square">
            <a:spAutoFit/>
          </a:bodyPr>
          <a:lstStyle/>
          <a:p>
            <a:pPr>
              <a:buFontTx/>
              <a:buAutoNum type="alphaUcParenR"/>
              <a:defRPr/>
            </a:pPr>
            <a:endParaRPr lang="en-US" sz="3200" dirty="0">
              <a:solidFill>
                <a:srgbClr val="000000"/>
              </a:solidFill>
            </a:endParaRPr>
          </a:p>
          <a:p>
            <a:pPr>
              <a:buFontTx/>
              <a:buAutoNum type="alphaUcParenR"/>
              <a:defRPr/>
            </a:pPr>
            <a:r>
              <a:rPr lang="en-US" sz="3200" dirty="0">
                <a:solidFill>
                  <a:srgbClr val="000000"/>
                </a:solidFill>
              </a:rPr>
              <a:t> </a:t>
            </a:r>
            <a:r>
              <a:rPr lang="en-US" sz="3200" dirty="0" err="1" smtClean="0">
                <a:solidFill>
                  <a:srgbClr val="000000"/>
                </a:solidFill>
              </a:rPr>
              <a:t>dr</a:t>
            </a:r>
            <a:r>
              <a:rPr lang="en-US" sz="3200" dirty="0" smtClean="0">
                <a:solidFill>
                  <a:srgbClr val="000000"/>
                </a:solidFill>
              </a:rPr>
              <a:t> </a:t>
            </a:r>
            <a:r>
              <a:rPr lang="en-US" sz="3200" dirty="0" err="1">
                <a:solidFill>
                  <a:srgbClr val="000000"/>
                </a:solidFill>
              </a:rPr>
              <a:t>dΦ</a:t>
            </a:r>
            <a:r>
              <a:rPr lang="en-US" sz="3200" dirty="0">
                <a:solidFill>
                  <a:srgbClr val="000000"/>
                </a:solidFill>
              </a:rPr>
              <a:t> </a:t>
            </a:r>
            <a:r>
              <a:rPr lang="en-US" sz="3200" dirty="0" err="1">
                <a:solidFill>
                  <a:srgbClr val="000000"/>
                </a:solidFill>
              </a:rPr>
              <a:t>dz</a:t>
            </a:r>
            <a:endParaRPr lang="en-US" sz="3200" dirty="0">
              <a:solidFill>
                <a:srgbClr val="000000"/>
              </a:solidFill>
            </a:endParaRPr>
          </a:p>
          <a:p>
            <a:pPr>
              <a:buFontTx/>
              <a:buAutoNum type="alphaUcParenR"/>
              <a:defRPr/>
            </a:pPr>
            <a:r>
              <a:rPr lang="en-US" sz="3200" dirty="0">
                <a:solidFill>
                  <a:srgbClr val="000000"/>
                </a:solidFill>
              </a:rPr>
              <a:t>  r</a:t>
            </a:r>
            <a:r>
              <a:rPr lang="en-US" sz="3200" dirty="0" smtClean="0">
                <a:solidFill>
                  <a:srgbClr val="000000"/>
                </a:solidFill>
              </a:rPr>
              <a:t>  </a:t>
            </a:r>
            <a:r>
              <a:rPr lang="en-US" sz="3200" dirty="0" err="1" smtClean="0">
                <a:solidFill>
                  <a:srgbClr val="000000"/>
                </a:solidFill>
              </a:rPr>
              <a:t>dr</a:t>
            </a:r>
            <a:r>
              <a:rPr lang="en-US" sz="3200" dirty="0" smtClean="0">
                <a:solidFill>
                  <a:srgbClr val="000000"/>
                </a:solidFill>
              </a:rPr>
              <a:t> </a:t>
            </a:r>
            <a:r>
              <a:rPr lang="en-US" sz="3200" dirty="0" err="1">
                <a:solidFill>
                  <a:srgbClr val="000000"/>
                </a:solidFill>
              </a:rPr>
              <a:t>dΦ</a:t>
            </a:r>
            <a:r>
              <a:rPr lang="en-US" sz="3200" dirty="0">
                <a:solidFill>
                  <a:srgbClr val="000000"/>
                </a:solidFill>
              </a:rPr>
              <a:t> </a:t>
            </a:r>
            <a:r>
              <a:rPr lang="en-US" sz="3200" dirty="0" err="1">
                <a:solidFill>
                  <a:srgbClr val="000000"/>
                </a:solidFill>
              </a:rPr>
              <a:t>dz</a:t>
            </a:r>
            <a:endParaRPr lang="en-US" sz="3200" dirty="0">
              <a:solidFill>
                <a:srgbClr val="000000"/>
              </a:solidFill>
            </a:endParaRPr>
          </a:p>
          <a:p>
            <a:pPr>
              <a:buFontTx/>
              <a:buAutoNum type="alphaUcParenR"/>
              <a:defRPr/>
            </a:pPr>
            <a:r>
              <a:rPr lang="en-US" sz="3200" dirty="0">
                <a:solidFill>
                  <a:srgbClr val="000000"/>
                </a:solidFill>
              </a:rPr>
              <a:t> </a:t>
            </a:r>
            <a:r>
              <a:rPr lang="en-US" sz="3200" dirty="0" smtClean="0">
                <a:solidFill>
                  <a:srgbClr val="000000"/>
                </a:solidFill>
              </a:rPr>
              <a:t>r</a:t>
            </a:r>
            <a:r>
              <a:rPr lang="en-US" sz="3200" baseline="30000" dirty="0" smtClean="0">
                <a:solidFill>
                  <a:srgbClr val="000000"/>
                </a:solidFill>
              </a:rPr>
              <a:t>2</a:t>
            </a:r>
            <a:r>
              <a:rPr lang="en-US" sz="3200" dirty="0" smtClean="0">
                <a:solidFill>
                  <a:srgbClr val="000000"/>
                </a:solidFill>
              </a:rPr>
              <a:t>  </a:t>
            </a:r>
            <a:r>
              <a:rPr lang="en-US" sz="3200" dirty="0" err="1" smtClean="0">
                <a:solidFill>
                  <a:srgbClr val="000000"/>
                </a:solidFill>
              </a:rPr>
              <a:t>dr</a:t>
            </a:r>
            <a:r>
              <a:rPr lang="en-US" sz="3200" dirty="0" smtClean="0">
                <a:solidFill>
                  <a:srgbClr val="000000"/>
                </a:solidFill>
              </a:rPr>
              <a:t> </a:t>
            </a:r>
            <a:r>
              <a:rPr lang="en-US" sz="3200" dirty="0" err="1">
                <a:solidFill>
                  <a:srgbClr val="000000"/>
                </a:solidFill>
              </a:rPr>
              <a:t>dΦ</a:t>
            </a:r>
            <a:r>
              <a:rPr lang="en-US" sz="3200" dirty="0">
                <a:solidFill>
                  <a:srgbClr val="000000"/>
                </a:solidFill>
              </a:rPr>
              <a:t> </a:t>
            </a:r>
            <a:r>
              <a:rPr lang="en-US" sz="3200" dirty="0" err="1">
                <a:solidFill>
                  <a:srgbClr val="000000"/>
                </a:solidFill>
              </a:rPr>
              <a:t>dz</a:t>
            </a:r>
            <a:endParaRPr lang="en-US" sz="3200" dirty="0">
              <a:solidFill>
                <a:srgbClr val="000000"/>
              </a:solidFill>
            </a:endParaRPr>
          </a:p>
          <a:p>
            <a:pPr>
              <a:buFontTx/>
              <a:buAutoNum type="alphaUcParenR"/>
              <a:defRPr/>
            </a:pPr>
            <a:r>
              <a:rPr lang="en-US" sz="3200" dirty="0">
                <a:solidFill>
                  <a:srgbClr val="000000"/>
                </a:solidFill>
              </a:rPr>
              <a:t> </a:t>
            </a:r>
            <a:r>
              <a:rPr lang="en-US" sz="3200" dirty="0" err="1">
                <a:solidFill>
                  <a:srgbClr val="000000"/>
                </a:solidFill>
              </a:rPr>
              <a:t>sinΦ</a:t>
            </a:r>
            <a:r>
              <a:rPr lang="en-US" sz="3200" dirty="0">
                <a:solidFill>
                  <a:srgbClr val="000000"/>
                </a:solidFill>
              </a:rPr>
              <a:t>  </a:t>
            </a:r>
            <a:r>
              <a:rPr lang="en-US" sz="3200" dirty="0" err="1" smtClean="0">
                <a:solidFill>
                  <a:srgbClr val="000000"/>
                </a:solidFill>
              </a:rPr>
              <a:t>dr</a:t>
            </a:r>
            <a:r>
              <a:rPr lang="en-US" sz="3200" dirty="0" smtClean="0">
                <a:solidFill>
                  <a:srgbClr val="000000"/>
                </a:solidFill>
              </a:rPr>
              <a:t> </a:t>
            </a:r>
            <a:r>
              <a:rPr lang="en-US" sz="3200" dirty="0" err="1">
                <a:solidFill>
                  <a:srgbClr val="000000"/>
                </a:solidFill>
              </a:rPr>
              <a:t>dΦ</a:t>
            </a:r>
            <a:r>
              <a:rPr lang="en-US" sz="3200" dirty="0">
                <a:solidFill>
                  <a:srgbClr val="000000"/>
                </a:solidFill>
              </a:rPr>
              <a:t> </a:t>
            </a:r>
            <a:r>
              <a:rPr lang="en-US" sz="3200" dirty="0" err="1">
                <a:solidFill>
                  <a:srgbClr val="000000"/>
                </a:solidFill>
              </a:rPr>
              <a:t>dz</a:t>
            </a:r>
            <a:endParaRPr lang="en-US" sz="3200" dirty="0">
              <a:solidFill>
                <a:srgbClr val="000000"/>
              </a:solidFill>
            </a:endParaRPr>
          </a:p>
          <a:p>
            <a:pPr>
              <a:buFontTx/>
              <a:buAutoNum type="alphaUcParenR"/>
              <a:defRPr/>
            </a:pPr>
            <a:r>
              <a:rPr lang="en-US" sz="3200" dirty="0">
                <a:solidFill>
                  <a:srgbClr val="000000"/>
                </a:solidFill>
              </a:rPr>
              <a:t> r</a:t>
            </a:r>
            <a:r>
              <a:rPr lang="en-US" sz="3200" dirty="0" smtClean="0">
                <a:solidFill>
                  <a:srgbClr val="000000"/>
                </a:solidFill>
              </a:rPr>
              <a:t> </a:t>
            </a:r>
            <a:r>
              <a:rPr lang="en-US" sz="3200" dirty="0" err="1">
                <a:solidFill>
                  <a:srgbClr val="000000"/>
                </a:solidFill>
              </a:rPr>
              <a:t>sinΦ</a:t>
            </a:r>
            <a:r>
              <a:rPr lang="en-US" sz="3200" dirty="0">
                <a:solidFill>
                  <a:srgbClr val="000000"/>
                </a:solidFill>
              </a:rPr>
              <a:t>  </a:t>
            </a:r>
            <a:r>
              <a:rPr lang="en-US" sz="3200" dirty="0" err="1" smtClean="0">
                <a:solidFill>
                  <a:srgbClr val="000000"/>
                </a:solidFill>
              </a:rPr>
              <a:t>dr</a:t>
            </a:r>
            <a:r>
              <a:rPr lang="en-US" sz="3200" dirty="0" smtClean="0">
                <a:solidFill>
                  <a:srgbClr val="000000"/>
                </a:solidFill>
              </a:rPr>
              <a:t> </a:t>
            </a:r>
            <a:r>
              <a:rPr lang="en-US" sz="3200" dirty="0" err="1">
                <a:solidFill>
                  <a:srgbClr val="000000"/>
                </a:solidFill>
              </a:rPr>
              <a:t>dΦ</a:t>
            </a:r>
            <a:r>
              <a:rPr lang="en-US" sz="3200" dirty="0">
                <a:solidFill>
                  <a:srgbClr val="000000"/>
                </a:solidFill>
              </a:rPr>
              <a:t> </a:t>
            </a:r>
            <a:r>
              <a:rPr lang="en-US" sz="3200" dirty="0" err="1">
                <a:solidFill>
                  <a:srgbClr val="000000"/>
                </a:solidFill>
              </a:rPr>
              <a:t>dz</a:t>
            </a:r>
            <a:endParaRPr lang="en-US" sz="3200" dirty="0">
              <a:solidFill>
                <a:srgbClr val="000000"/>
              </a:solidFill>
            </a:endParaRPr>
          </a:p>
          <a:p>
            <a:pPr>
              <a:buFontTx/>
              <a:buAutoNum type="alphaUcParenR"/>
              <a:defRPr/>
            </a:pPr>
            <a:endParaRPr lang="en-US" sz="2000" dirty="0">
              <a:solidFill>
                <a:srgbClr val="000000"/>
              </a:solidFill>
            </a:endParaRPr>
          </a:p>
        </p:txBody>
      </p:sp>
      <p:grpSp>
        <p:nvGrpSpPr>
          <p:cNvPr id="2" name="Group 2"/>
          <p:cNvGrpSpPr>
            <a:grpSpLocks noChangeAspect="1"/>
          </p:cNvGrpSpPr>
          <p:nvPr/>
        </p:nvGrpSpPr>
        <p:grpSpPr bwMode="auto">
          <a:xfrm>
            <a:off x="4758674" y="1618515"/>
            <a:ext cx="3984564" cy="3522354"/>
            <a:chOff x="2107" y="3118"/>
            <a:chExt cx="3578" cy="3161"/>
          </a:xfrm>
        </p:grpSpPr>
        <p:sp>
          <p:nvSpPr>
            <p:cNvPr id="32774" name="AutoShape 3"/>
            <p:cNvSpPr>
              <a:spLocks noChangeAspect="1" noChangeArrowheads="1" noTextEdit="1"/>
            </p:cNvSpPr>
            <p:nvPr/>
          </p:nvSpPr>
          <p:spPr bwMode="auto">
            <a:xfrm>
              <a:off x="2107" y="3138"/>
              <a:ext cx="3578" cy="3141"/>
            </a:xfrm>
            <a:prstGeom prst="rect">
              <a:avLst/>
            </a:prstGeom>
            <a:noFill/>
            <a:ln w="9525">
              <a:noFill/>
              <a:miter lim="800000"/>
              <a:headEnd/>
              <a:tailEnd/>
            </a:ln>
          </p:spPr>
          <p:txBody>
            <a:bodyPr>
              <a:prstTxWarp prst="textNoShape">
                <a:avLst/>
              </a:prstTxWarp>
            </a:bodyPr>
            <a:lstStyle/>
            <a:p>
              <a:endParaRPr lang="en-US">
                <a:solidFill>
                  <a:srgbClr val="000000"/>
                </a:solidFill>
              </a:endParaRPr>
            </a:p>
          </p:txBody>
        </p:sp>
        <p:sp>
          <p:nvSpPr>
            <p:cNvPr id="32775" name="Line 4"/>
            <p:cNvSpPr>
              <a:spLocks noChangeShapeType="1"/>
            </p:cNvSpPr>
            <p:nvPr/>
          </p:nvSpPr>
          <p:spPr bwMode="auto">
            <a:xfrm>
              <a:off x="3510" y="3376"/>
              <a:ext cx="0" cy="1441"/>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2776" name="Line 5"/>
            <p:cNvSpPr>
              <a:spLocks noChangeShapeType="1"/>
            </p:cNvSpPr>
            <p:nvPr/>
          </p:nvSpPr>
          <p:spPr bwMode="auto">
            <a:xfrm>
              <a:off x="3507" y="4785"/>
              <a:ext cx="894" cy="0"/>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2777" name="Line 6"/>
            <p:cNvSpPr>
              <a:spLocks noChangeShapeType="1"/>
            </p:cNvSpPr>
            <p:nvPr/>
          </p:nvSpPr>
          <p:spPr bwMode="auto">
            <a:xfrm flipV="1">
              <a:off x="2266" y="4777"/>
              <a:ext cx="1268" cy="683"/>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2778" name="Line 7"/>
            <p:cNvSpPr>
              <a:spLocks noChangeShapeType="1"/>
            </p:cNvSpPr>
            <p:nvPr/>
          </p:nvSpPr>
          <p:spPr bwMode="auto">
            <a:xfrm>
              <a:off x="3587" y="3395"/>
              <a:ext cx="416" cy="344"/>
            </a:xfrm>
            <a:prstGeom prst="line">
              <a:avLst/>
            </a:prstGeom>
            <a:noFill/>
            <a:ln w="9525">
              <a:solidFill>
                <a:srgbClr val="000000"/>
              </a:solidFill>
              <a:round/>
              <a:headEnd/>
              <a:tailEnd type="triangle" w="med" len="med"/>
            </a:ln>
          </p:spPr>
          <p:txBody>
            <a:bodyPr>
              <a:prstTxWarp prst="textNoShape">
                <a:avLst/>
              </a:prstTxWarp>
            </a:bodyPr>
            <a:lstStyle/>
            <a:p>
              <a:endParaRPr lang="en-US">
                <a:solidFill>
                  <a:srgbClr val="000000"/>
                </a:solidFill>
              </a:endParaRPr>
            </a:p>
          </p:txBody>
        </p:sp>
        <p:sp>
          <p:nvSpPr>
            <p:cNvPr id="32780" name="Line 9"/>
            <p:cNvSpPr>
              <a:spLocks noChangeShapeType="1"/>
            </p:cNvSpPr>
            <p:nvPr/>
          </p:nvSpPr>
          <p:spPr bwMode="auto">
            <a:xfrm>
              <a:off x="3510" y="4785"/>
              <a:ext cx="705" cy="780"/>
            </a:xfrm>
            <a:prstGeom prst="line">
              <a:avLst/>
            </a:prstGeom>
            <a:noFill/>
            <a:ln w="9525">
              <a:solidFill>
                <a:srgbClr val="000000"/>
              </a:solidFill>
              <a:prstDash val="lgDash"/>
              <a:round/>
              <a:headEnd/>
              <a:tailEnd/>
            </a:ln>
          </p:spPr>
          <p:txBody>
            <a:bodyPr>
              <a:prstTxWarp prst="textNoShape">
                <a:avLst/>
              </a:prstTxWarp>
            </a:bodyPr>
            <a:lstStyle/>
            <a:p>
              <a:endParaRPr lang="en-US">
                <a:solidFill>
                  <a:srgbClr val="000000"/>
                </a:solidFill>
              </a:endParaRPr>
            </a:p>
          </p:txBody>
        </p:sp>
        <p:sp>
          <p:nvSpPr>
            <p:cNvPr id="32782" name="Text Box 11"/>
            <p:cNvSpPr txBox="1">
              <a:spLocks noChangeArrowheads="1"/>
            </p:cNvSpPr>
            <p:nvPr/>
          </p:nvSpPr>
          <p:spPr bwMode="auto">
            <a:xfrm>
              <a:off x="2107" y="5093"/>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x</a:t>
              </a:r>
            </a:p>
          </p:txBody>
        </p:sp>
        <p:sp>
          <p:nvSpPr>
            <p:cNvPr id="32783" name="Text Box 12"/>
            <p:cNvSpPr txBox="1">
              <a:spLocks noChangeArrowheads="1"/>
            </p:cNvSpPr>
            <p:nvPr/>
          </p:nvSpPr>
          <p:spPr bwMode="auto">
            <a:xfrm>
              <a:off x="4426" y="4528"/>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y</a:t>
              </a:r>
              <a:endParaRPr lang="en-US" sz="3200">
                <a:solidFill>
                  <a:srgbClr val="000000"/>
                </a:solidFill>
                <a:latin typeface="Times New Roman" charset="0"/>
                <a:ea typeface="Times New Roman" charset="0"/>
                <a:cs typeface="Times New Roman" charset="0"/>
              </a:endParaRPr>
            </a:p>
          </p:txBody>
        </p:sp>
        <p:sp>
          <p:nvSpPr>
            <p:cNvPr id="32784" name="Text Box 13"/>
            <p:cNvSpPr txBox="1">
              <a:spLocks noChangeArrowheads="1"/>
            </p:cNvSpPr>
            <p:nvPr/>
          </p:nvSpPr>
          <p:spPr bwMode="auto">
            <a:xfrm>
              <a:off x="3292" y="3263"/>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z</a:t>
              </a:r>
              <a:endParaRPr lang="en-US" sz="3200">
                <a:solidFill>
                  <a:srgbClr val="000000"/>
                </a:solidFill>
                <a:latin typeface="Times New Roman" charset="0"/>
                <a:ea typeface="Times New Roman" charset="0"/>
                <a:cs typeface="Times New Roman" charset="0"/>
              </a:endParaRPr>
            </a:p>
          </p:txBody>
        </p:sp>
        <p:sp>
          <p:nvSpPr>
            <p:cNvPr id="32785" name="Arc 14"/>
            <p:cNvSpPr>
              <a:spLocks/>
            </p:cNvSpPr>
            <p:nvPr/>
          </p:nvSpPr>
          <p:spPr bwMode="auto">
            <a:xfrm flipV="1">
              <a:off x="2775" y="4800"/>
              <a:ext cx="1162" cy="495"/>
            </a:xfrm>
            <a:custGeom>
              <a:avLst/>
              <a:gdLst>
                <a:gd name="T0" fmla="*/ 0 w 19911"/>
                <a:gd name="T1" fmla="*/ 0 h 21600"/>
                <a:gd name="T2" fmla="*/ 0 w 19911"/>
                <a:gd name="T3" fmla="*/ 0 h 21600"/>
                <a:gd name="T4" fmla="*/ 0 w 19911"/>
                <a:gd name="T5" fmla="*/ 0 h 21600"/>
                <a:gd name="T6" fmla="*/ 0 60000 65536"/>
                <a:gd name="T7" fmla="*/ 0 60000 65536"/>
                <a:gd name="T8" fmla="*/ 0 60000 65536"/>
                <a:gd name="T9" fmla="*/ 0 w 19911"/>
                <a:gd name="T10" fmla="*/ 0 h 21600"/>
                <a:gd name="T11" fmla="*/ 19911 w 19911"/>
                <a:gd name="T12" fmla="*/ 21600 h 21600"/>
              </a:gdLst>
              <a:ahLst/>
              <a:cxnLst>
                <a:cxn ang="T6">
                  <a:pos x="T0" y="T1"/>
                </a:cxn>
                <a:cxn ang="T7">
                  <a:pos x="T2" y="T3"/>
                </a:cxn>
                <a:cxn ang="T8">
                  <a:pos x="T4" y="T5"/>
                </a:cxn>
              </a:cxnLst>
              <a:rect l="T9" t="T10" r="T11" b="T12"/>
              <a:pathLst>
                <a:path w="19911" h="21600" fill="none" extrusionOk="0">
                  <a:moveTo>
                    <a:pt x="-1" y="4453"/>
                  </a:moveTo>
                  <a:cubicBezTo>
                    <a:pt x="3769" y="1565"/>
                    <a:pt x="8386" y="-1"/>
                    <a:pt x="13136" y="-1"/>
                  </a:cubicBezTo>
                  <a:cubicBezTo>
                    <a:pt x="15437" y="-1"/>
                    <a:pt x="17725" y="367"/>
                    <a:pt x="19910" y="1090"/>
                  </a:cubicBezTo>
                </a:path>
                <a:path w="19911" h="21600" stroke="0" extrusionOk="0">
                  <a:moveTo>
                    <a:pt x="-1" y="4453"/>
                  </a:moveTo>
                  <a:cubicBezTo>
                    <a:pt x="3769" y="1565"/>
                    <a:pt x="8386" y="-1"/>
                    <a:pt x="13136" y="-1"/>
                  </a:cubicBezTo>
                  <a:cubicBezTo>
                    <a:pt x="15437" y="-1"/>
                    <a:pt x="17725" y="367"/>
                    <a:pt x="19910" y="1090"/>
                  </a:cubicBezTo>
                  <a:lnTo>
                    <a:pt x="13136" y="21600"/>
                  </a:lnTo>
                  <a:close/>
                </a:path>
              </a:pathLst>
            </a:cu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2786" name="Text Box 15"/>
            <p:cNvSpPr txBox="1">
              <a:spLocks noChangeArrowheads="1"/>
            </p:cNvSpPr>
            <p:nvPr/>
          </p:nvSpPr>
          <p:spPr bwMode="auto">
            <a:xfrm>
              <a:off x="3803" y="3118"/>
              <a:ext cx="599" cy="376"/>
            </a:xfrm>
            <a:prstGeom prst="rect">
              <a:avLst/>
            </a:prstGeom>
            <a:noFill/>
            <a:ln w="9525">
              <a:noFill/>
              <a:miter lim="800000"/>
              <a:headEnd/>
              <a:tailEnd/>
            </a:ln>
          </p:spPr>
          <p:txBody>
            <a:bodyPr lIns="0" tIns="0" rIns="0" bIns="0">
              <a:prstTxWarp prst="textNoShape">
                <a:avLst/>
              </a:prstTxWarp>
            </a:bodyPr>
            <a:lstStyle/>
            <a:p>
              <a:r>
                <a:rPr lang="en-US" sz="3200" dirty="0">
                  <a:solidFill>
                    <a:srgbClr val="000000"/>
                  </a:solidFill>
                  <a:latin typeface="Symbol" charset="2"/>
                  <a:ea typeface="Times New Roman" charset="0"/>
                  <a:cs typeface="Times New Roman" charset="0"/>
                  <a:sym typeface="Symbol" charset="2"/>
                </a:rPr>
                <a:t>r</a:t>
              </a:r>
            </a:p>
          </p:txBody>
        </p:sp>
        <p:sp>
          <p:nvSpPr>
            <p:cNvPr id="32787" name="Text Box 16"/>
            <p:cNvSpPr txBox="1">
              <a:spLocks noChangeArrowheads="1"/>
            </p:cNvSpPr>
            <p:nvPr/>
          </p:nvSpPr>
          <p:spPr bwMode="auto">
            <a:xfrm>
              <a:off x="3300" y="4804"/>
              <a:ext cx="62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φ</a:t>
              </a:r>
            </a:p>
          </p:txBody>
        </p:sp>
      </p:grpSp>
      <p:sp>
        <p:nvSpPr>
          <p:cNvPr id="21" name="Arc 20"/>
          <p:cNvSpPr/>
          <p:nvPr/>
        </p:nvSpPr>
        <p:spPr bwMode="auto">
          <a:xfrm rot="10800000" flipH="1">
            <a:off x="6684709" y="1699182"/>
            <a:ext cx="654288" cy="859455"/>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22" name="Line 4"/>
          <p:cNvSpPr>
            <a:spLocks noChangeShapeType="1"/>
          </p:cNvSpPr>
          <p:nvPr/>
        </p:nvSpPr>
        <p:spPr bwMode="auto">
          <a:xfrm>
            <a:off x="7333696" y="2268595"/>
            <a:ext cx="0" cy="277216"/>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3" name="Arc 22"/>
          <p:cNvSpPr/>
          <p:nvPr/>
        </p:nvSpPr>
        <p:spPr bwMode="auto">
          <a:xfrm rot="10800000" flipH="1">
            <a:off x="6715526" y="2056827"/>
            <a:ext cx="630180" cy="732711"/>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24" name="Line 4"/>
          <p:cNvSpPr>
            <a:spLocks noChangeShapeType="1"/>
          </p:cNvSpPr>
          <p:nvPr/>
        </p:nvSpPr>
        <p:spPr bwMode="auto">
          <a:xfrm>
            <a:off x="7024245" y="2562101"/>
            <a:ext cx="0" cy="240264"/>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5" name="Line 4"/>
          <p:cNvSpPr>
            <a:spLocks noChangeShapeType="1"/>
          </p:cNvSpPr>
          <p:nvPr/>
        </p:nvSpPr>
        <p:spPr bwMode="auto">
          <a:xfrm rot="16200000" flipH="1">
            <a:off x="7138340" y="2047625"/>
            <a:ext cx="109996" cy="311058"/>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6" name="Line 4"/>
          <p:cNvSpPr>
            <a:spLocks noChangeShapeType="1"/>
          </p:cNvSpPr>
          <p:nvPr/>
        </p:nvSpPr>
        <p:spPr bwMode="auto">
          <a:xfrm rot="16200000" flipH="1">
            <a:off x="6843262" y="2368330"/>
            <a:ext cx="146949" cy="219705"/>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7" name="Arc 26"/>
          <p:cNvSpPr/>
          <p:nvPr/>
        </p:nvSpPr>
        <p:spPr bwMode="auto">
          <a:xfrm rot="10800000" flipH="1">
            <a:off x="6505486" y="1682460"/>
            <a:ext cx="540377" cy="709825"/>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28" name="Line 4"/>
          <p:cNvSpPr>
            <a:spLocks noChangeShapeType="1"/>
          </p:cNvSpPr>
          <p:nvPr/>
        </p:nvSpPr>
        <p:spPr bwMode="auto">
          <a:xfrm>
            <a:off x="6791769" y="2368152"/>
            <a:ext cx="0" cy="318763"/>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0" name="Line 4"/>
          <p:cNvSpPr>
            <a:spLocks noChangeShapeType="1"/>
          </p:cNvSpPr>
          <p:nvPr/>
        </p:nvSpPr>
        <p:spPr bwMode="auto">
          <a:xfrm rot="16200000" flipH="1">
            <a:off x="6828882" y="2623352"/>
            <a:ext cx="146949" cy="219705"/>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9" name="Line 8"/>
          <p:cNvSpPr>
            <a:spLocks noChangeShapeType="1"/>
          </p:cNvSpPr>
          <p:nvPr/>
        </p:nvSpPr>
        <p:spPr bwMode="auto">
          <a:xfrm>
            <a:off x="6917211" y="2717355"/>
            <a:ext cx="0" cy="1432520"/>
          </a:xfrm>
          <a:prstGeom prst="line">
            <a:avLst/>
          </a:prstGeom>
          <a:noFill/>
          <a:ln w="9525">
            <a:solidFill>
              <a:srgbClr val="000000"/>
            </a:solidFill>
            <a:prstDash val="lgDash"/>
            <a:round/>
            <a:headEnd/>
            <a:tailEnd/>
          </a:ln>
        </p:spPr>
        <p:txBody>
          <a:bodyPr>
            <a:prstTxWarp prst="textNoShape">
              <a:avLst/>
            </a:prstTxWarp>
          </a:bodyPr>
          <a:lstStyle/>
          <a:p>
            <a:endParaRPr lang="en-US">
              <a:solidFill>
                <a:srgbClr val="000000"/>
              </a:solidFill>
            </a:endParaRPr>
          </a:p>
        </p:txBody>
      </p:sp>
      <p:sp>
        <p:nvSpPr>
          <p:cNvPr id="31" name="Text Box 13"/>
          <p:cNvSpPr txBox="1">
            <a:spLocks noChangeArrowheads="1"/>
          </p:cNvSpPr>
          <p:nvPr/>
        </p:nvSpPr>
        <p:spPr bwMode="auto">
          <a:xfrm>
            <a:off x="6718010" y="2656141"/>
            <a:ext cx="267271" cy="418983"/>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z</a:t>
            </a:r>
            <a:endParaRPr lang="en-US" sz="3200">
              <a:solidFill>
                <a:srgbClr val="00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4694236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p:spPr>
        <p:txBody>
          <a:bodyPr/>
          <a:lstStyle/>
          <a:p>
            <a:fld id="{B09DEF9D-C369-A34B-B2CE-F0A1A87F1BA4}" type="slidenum">
              <a:rPr lang="en-US">
                <a:solidFill>
                  <a:srgbClr val="000000"/>
                </a:solidFill>
              </a:rPr>
              <a:pPr/>
              <a:t>46</a:t>
            </a:fld>
            <a:endParaRPr lang="en-US">
              <a:solidFill>
                <a:srgbClr val="000000"/>
              </a:solidFill>
            </a:endParaRPr>
          </a:p>
        </p:txBody>
      </p:sp>
      <p:sp>
        <p:nvSpPr>
          <p:cNvPr id="32771" name="Rectangle 2"/>
          <p:cNvSpPr>
            <a:spLocks noChangeArrowheads="1"/>
          </p:cNvSpPr>
          <p:nvPr/>
        </p:nvSpPr>
        <p:spPr bwMode="auto">
          <a:xfrm>
            <a:off x="273540" y="286127"/>
            <a:ext cx="8850922" cy="1077218"/>
          </a:xfrm>
          <a:prstGeom prst="rect">
            <a:avLst/>
          </a:prstGeom>
          <a:noFill/>
          <a:ln w="9525">
            <a:noFill/>
            <a:miter lim="800000"/>
            <a:headEnd/>
            <a:tailEnd/>
          </a:ln>
        </p:spPr>
        <p:txBody>
          <a:bodyPr wrap="square">
            <a:prstTxWarp prst="textNoShape">
              <a:avLst/>
            </a:prstTxWarp>
            <a:spAutoFit/>
          </a:bodyPr>
          <a:lstStyle/>
          <a:p>
            <a:r>
              <a:rPr lang="en-US" sz="3200">
                <a:solidFill>
                  <a:srgbClr val="000000"/>
                </a:solidFill>
              </a:rPr>
              <a:t>In cylindrical coordinates, </a:t>
            </a:r>
            <a:r>
              <a:rPr lang="en-US" sz="3200">
                <a:solidFill>
                  <a:srgbClr val="333399"/>
                </a:solidFill>
              </a:rPr>
              <a:t>what is the correct volume element, dV = ?</a:t>
            </a:r>
          </a:p>
        </p:txBody>
      </p:sp>
      <p:sp>
        <p:nvSpPr>
          <p:cNvPr id="29" name="Text Box 15"/>
          <p:cNvSpPr txBox="1">
            <a:spLocks noChangeArrowheads="1"/>
          </p:cNvSpPr>
          <p:nvPr/>
        </p:nvSpPr>
        <p:spPr bwMode="auto">
          <a:xfrm>
            <a:off x="7108091" y="1539328"/>
            <a:ext cx="609599" cy="258218"/>
          </a:xfrm>
          <a:prstGeom prst="rect">
            <a:avLst/>
          </a:prstGeom>
          <a:noFill/>
          <a:ln w="9525">
            <a:noFill/>
            <a:miter lim="800000"/>
            <a:headEnd/>
            <a:tailEnd/>
          </a:ln>
        </p:spPr>
        <p:txBody>
          <a:bodyPr lIns="0" tIns="0" rIns="0" bIns="0">
            <a:prstTxWarp prst="textNoShape">
              <a:avLst/>
            </a:prstTxWarp>
          </a:bodyPr>
          <a:lstStyle/>
          <a:p>
            <a:r>
              <a:rPr lang="en-US" sz="3200" dirty="0" err="1" smtClean="0">
                <a:solidFill>
                  <a:srgbClr val="000000"/>
                </a:solidFill>
                <a:latin typeface="Symbol" charset="2"/>
                <a:ea typeface="Times New Roman" charset="0"/>
                <a:cs typeface="Times New Roman" charset="0"/>
                <a:sym typeface="Symbol" charset="2"/>
              </a:rPr>
              <a:t>dr</a:t>
            </a:r>
            <a:endParaRPr lang="en-US" sz="3200" dirty="0">
              <a:solidFill>
                <a:srgbClr val="000000"/>
              </a:solidFill>
              <a:latin typeface="Symbol" charset="2"/>
              <a:ea typeface="Times New Roman" charset="0"/>
              <a:cs typeface="Times New Roman" charset="0"/>
              <a:sym typeface="Symbol" charset="2"/>
            </a:endParaRPr>
          </a:p>
        </p:txBody>
      </p:sp>
      <p:sp>
        <p:nvSpPr>
          <p:cNvPr id="31" name="Text Box 15"/>
          <p:cNvSpPr txBox="1">
            <a:spLocks noChangeArrowheads="1"/>
          </p:cNvSpPr>
          <p:nvPr/>
        </p:nvSpPr>
        <p:spPr bwMode="auto">
          <a:xfrm>
            <a:off x="7428450" y="1981839"/>
            <a:ext cx="621396" cy="32370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dz</a:t>
            </a:r>
          </a:p>
        </p:txBody>
      </p:sp>
      <p:sp>
        <p:nvSpPr>
          <p:cNvPr id="32" name="Text Box 15"/>
          <p:cNvSpPr txBox="1">
            <a:spLocks noChangeArrowheads="1"/>
          </p:cNvSpPr>
          <p:nvPr/>
        </p:nvSpPr>
        <p:spPr bwMode="auto">
          <a:xfrm>
            <a:off x="7131538" y="2458827"/>
            <a:ext cx="956879" cy="354714"/>
          </a:xfrm>
          <a:prstGeom prst="rect">
            <a:avLst/>
          </a:prstGeom>
          <a:noFill/>
          <a:ln w="9525">
            <a:noFill/>
            <a:miter lim="800000"/>
            <a:headEnd/>
            <a:tailEnd/>
          </a:ln>
        </p:spPr>
        <p:txBody>
          <a:bodyPr lIns="0" tIns="0" rIns="0" bIns="0">
            <a:prstTxWarp prst="textNoShape">
              <a:avLst/>
            </a:prstTxWarp>
          </a:bodyPr>
          <a:lstStyle/>
          <a:p>
            <a:r>
              <a:rPr lang="en-US" sz="3200" dirty="0" err="1">
                <a:solidFill>
                  <a:srgbClr val="000000"/>
                </a:solidFill>
                <a:latin typeface="Symbol" charset="2"/>
                <a:ea typeface="Times New Roman" charset="0"/>
                <a:cs typeface="Times New Roman" charset="0"/>
                <a:sym typeface="Symbol" charset="2"/>
              </a:rPr>
              <a:t>r</a:t>
            </a:r>
            <a:r>
              <a:rPr lang="en-US" sz="3200" dirty="0" err="1" smtClean="0">
                <a:solidFill>
                  <a:srgbClr val="000000"/>
                </a:solidFill>
                <a:latin typeface="Symbol" charset="2"/>
                <a:ea typeface="Times New Roman" charset="0"/>
                <a:cs typeface="Times New Roman" charset="0"/>
                <a:sym typeface="Symbol" charset="2"/>
              </a:rPr>
              <a:t>dφ</a:t>
            </a:r>
            <a:endParaRPr lang="en-US" sz="3200" dirty="0">
              <a:solidFill>
                <a:srgbClr val="000000"/>
              </a:solidFill>
              <a:latin typeface="Symbol" charset="2"/>
              <a:ea typeface="Times New Roman" charset="0"/>
              <a:cs typeface="Times New Roman" charset="0"/>
              <a:sym typeface="Symbol" charset="2"/>
            </a:endParaRPr>
          </a:p>
        </p:txBody>
      </p:sp>
      <p:grpSp>
        <p:nvGrpSpPr>
          <p:cNvPr id="2" name="Group 2"/>
          <p:cNvGrpSpPr>
            <a:grpSpLocks noChangeAspect="1"/>
          </p:cNvGrpSpPr>
          <p:nvPr/>
        </p:nvGrpSpPr>
        <p:grpSpPr bwMode="auto">
          <a:xfrm>
            <a:off x="4846828" y="1412683"/>
            <a:ext cx="3984564" cy="3522354"/>
            <a:chOff x="2107" y="3118"/>
            <a:chExt cx="3578" cy="3161"/>
          </a:xfrm>
        </p:grpSpPr>
        <p:sp>
          <p:nvSpPr>
            <p:cNvPr id="34" name="AutoShape 3"/>
            <p:cNvSpPr>
              <a:spLocks noChangeAspect="1" noChangeArrowheads="1" noTextEdit="1"/>
            </p:cNvSpPr>
            <p:nvPr/>
          </p:nvSpPr>
          <p:spPr bwMode="auto">
            <a:xfrm>
              <a:off x="2107" y="3138"/>
              <a:ext cx="3578" cy="3141"/>
            </a:xfrm>
            <a:prstGeom prst="rect">
              <a:avLst/>
            </a:prstGeom>
            <a:noFill/>
            <a:ln w="9525">
              <a:noFill/>
              <a:miter lim="800000"/>
              <a:headEnd/>
              <a:tailEnd/>
            </a:ln>
          </p:spPr>
          <p:txBody>
            <a:bodyPr>
              <a:prstTxWarp prst="textNoShape">
                <a:avLst/>
              </a:prstTxWarp>
            </a:bodyPr>
            <a:lstStyle/>
            <a:p>
              <a:endParaRPr lang="en-US">
                <a:solidFill>
                  <a:srgbClr val="000000"/>
                </a:solidFill>
              </a:endParaRPr>
            </a:p>
          </p:txBody>
        </p:sp>
        <p:sp>
          <p:nvSpPr>
            <p:cNvPr id="35" name="Line 4"/>
            <p:cNvSpPr>
              <a:spLocks noChangeShapeType="1"/>
            </p:cNvSpPr>
            <p:nvPr/>
          </p:nvSpPr>
          <p:spPr bwMode="auto">
            <a:xfrm>
              <a:off x="3510" y="3376"/>
              <a:ext cx="0" cy="1441"/>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6" name="Line 5"/>
            <p:cNvSpPr>
              <a:spLocks noChangeShapeType="1"/>
            </p:cNvSpPr>
            <p:nvPr/>
          </p:nvSpPr>
          <p:spPr bwMode="auto">
            <a:xfrm>
              <a:off x="3507" y="4785"/>
              <a:ext cx="894" cy="0"/>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7" name="Line 6"/>
            <p:cNvSpPr>
              <a:spLocks noChangeShapeType="1"/>
            </p:cNvSpPr>
            <p:nvPr/>
          </p:nvSpPr>
          <p:spPr bwMode="auto">
            <a:xfrm flipV="1">
              <a:off x="2266" y="4777"/>
              <a:ext cx="1268" cy="683"/>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8" name="Line 7"/>
            <p:cNvSpPr>
              <a:spLocks noChangeShapeType="1"/>
            </p:cNvSpPr>
            <p:nvPr/>
          </p:nvSpPr>
          <p:spPr bwMode="auto">
            <a:xfrm>
              <a:off x="3587" y="3395"/>
              <a:ext cx="416" cy="344"/>
            </a:xfrm>
            <a:prstGeom prst="line">
              <a:avLst/>
            </a:prstGeom>
            <a:noFill/>
            <a:ln w="9525">
              <a:solidFill>
                <a:srgbClr val="000000"/>
              </a:solidFill>
              <a:round/>
              <a:headEnd/>
              <a:tailEnd type="triangle" w="med" len="med"/>
            </a:ln>
          </p:spPr>
          <p:txBody>
            <a:bodyPr>
              <a:prstTxWarp prst="textNoShape">
                <a:avLst/>
              </a:prstTxWarp>
            </a:bodyPr>
            <a:lstStyle/>
            <a:p>
              <a:endParaRPr lang="en-US">
                <a:solidFill>
                  <a:srgbClr val="000000"/>
                </a:solidFill>
              </a:endParaRPr>
            </a:p>
          </p:txBody>
        </p:sp>
        <p:sp>
          <p:nvSpPr>
            <p:cNvPr id="39" name="Line 8"/>
            <p:cNvSpPr>
              <a:spLocks noChangeShapeType="1"/>
            </p:cNvSpPr>
            <p:nvPr/>
          </p:nvSpPr>
          <p:spPr bwMode="auto">
            <a:xfrm>
              <a:off x="3988" y="4236"/>
              <a:ext cx="0" cy="1037"/>
            </a:xfrm>
            <a:prstGeom prst="line">
              <a:avLst/>
            </a:prstGeom>
            <a:noFill/>
            <a:ln w="9525">
              <a:solidFill>
                <a:srgbClr val="000000"/>
              </a:solidFill>
              <a:prstDash val="lgDash"/>
              <a:round/>
              <a:headEnd/>
              <a:tailEnd/>
            </a:ln>
          </p:spPr>
          <p:txBody>
            <a:bodyPr>
              <a:prstTxWarp prst="textNoShape">
                <a:avLst/>
              </a:prstTxWarp>
            </a:bodyPr>
            <a:lstStyle/>
            <a:p>
              <a:endParaRPr lang="en-US">
                <a:solidFill>
                  <a:srgbClr val="000000"/>
                </a:solidFill>
              </a:endParaRPr>
            </a:p>
          </p:txBody>
        </p:sp>
        <p:sp>
          <p:nvSpPr>
            <p:cNvPr id="40" name="Line 9"/>
            <p:cNvSpPr>
              <a:spLocks noChangeShapeType="1"/>
            </p:cNvSpPr>
            <p:nvPr/>
          </p:nvSpPr>
          <p:spPr bwMode="auto">
            <a:xfrm>
              <a:off x="3510" y="4785"/>
              <a:ext cx="705" cy="780"/>
            </a:xfrm>
            <a:prstGeom prst="line">
              <a:avLst/>
            </a:prstGeom>
            <a:noFill/>
            <a:ln w="9525">
              <a:solidFill>
                <a:srgbClr val="000000"/>
              </a:solidFill>
              <a:prstDash val="lgDash"/>
              <a:round/>
              <a:headEnd/>
              <a:tailEnd/>
            </a:ln>
          </p:spPr>
          <p:txBody>
            <a:bodyPr>
              <a:prstTxWarp prst="textNoShape">
                <a:avLst/>
              </a:prstTxWarp>
            </a:bodyPr>
            <a:lstStyle/>
            <a:p>
              <a:endParaRPr lang="en-US">
                <a:solidFill>
                  <a:srgbClr val="000000"/>
                </a:solidFill>
              </a:endParaRPr>
            </a:p>
          </p:txBody>
        </p:sp>
        <p:sp>
          <p:nvSpPr>
            <p:cNvPr id="41" name="Text Box 11"/>
            <p:cNvSpPr txBox="1">
              <a:spLocks noChangeArrowheads="1"/>
            </p:cNvSpPr>
            <p:nvPr/>
          </p:nvSpPr>
          <p:spPr bwMode="auto">
            <a:xfrm>
              <a:off x="2107" y="5093"/>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x</a:t>
              </a:r>
            </a:p>
          </p:txBody>
        </p:sp>
        <p:sp>
          <p:nvSpPr>
            <p:cNvPr id="42" name="Text Box 12"/>
            <p:cNvSpPr txBox="1">
              <a:spLocks noChangeArrowheads="1"/>
            </p:cNvSpPr>
            <p:nvPr/>
          </p:nvSpPr>
          <p:spPr bwMode="auto">
            <a:xfrm>
              <a:off x="4356" y="4791"/>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y</a:t>
              </a:r>
              <a:endParaRPr lang="en-US" sz="3200">
                <a:solidFill>
                  <a:srgbClr val="000000"/>
                </a:solidFill>
                <a:latin typeface="Times New Roman" charset="0"/>
                <a:ea typeface="Times New Roman" charset="0"/>
                <a:cs typeface="Times New Roman" charset="0"/>
              </a:endParaRPr>
            </a:p>
          </p:txBody>
        </p:sp>
        <p:sp>
          <p:nvSpPr>
            <p:cNvPr id="43" name="Text Box 13"/>
            <p:cNvSpPr txBox="1">
              <a:spLocks noChangeArrowheads="1"/>
            </p:cNvSpPr>
            <p:nvPr/>
          </p:nvSpPr>
          <p:spPr bwMode="auto">
            <a:xfrm>
              <a:off x="3186" y="3316"/>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z</a:t>
              </a:r>
              <a:endParaRPr lang="en-US" sz="3200">
                <a:solidFill>
                  <a:srgbClr val="000000"/>
                </a:solidFill>
                <a:latin typeface="Times New Roman" charset="0"/>
                <a:ea typeface="Times New Roman" charset="0"/>
                <a:cs typeface="Times New Roman" charset="0"/>
              </a:endParaRPr>
            </a:p>
          </p:txBody>
        </p:sp>
        <p:sp>
          <p:nvSpPr>
            <p:cNvPr id="44" name="Arc 14"/>
            <p:cNvSpPr>
              <a:spLocks/>
            </p:cNvSpPr>
            <p:nvPr/>
          </p:nvSpPr>
          <p:spPr bwMode="auto">
            <a:xfrm flipV="1">
              <a:off x="2775" y="4800"/>
              <a:ext cx="1162" cy="495"/>
            </a:xfrm>
            <a:custGeom>
              <a:avLst/>
              <a:gdLst>
                <a:gd name="T0" fmla="*/ 0 w 19911"/>
                <a:gd name="T1" fmla="*/ 0 h 21600"/>
                <a:gd name="T2" fmla="*/ 0 w 19911"/>
                <a:gd name="T3" fmla="*/ 0 h 21600"/>
                <a:gd name="T4" fmla="*/ 0 w 19911"/>
                <a:gd name="T5" fmla="*/ 0 h 21600"/>
                <a:gd name="T6" fmla="*/ 0 60000 65536"/>
                <a:gd name="T7" fmla="*/ 0 60000 65536"/>
                <a:gd name="T8" fmla="*/ 0 60000 65536"/>
                <a:gd name="T9" fmla="*/ 0 w 19911"/>
                <a:gd name="T10" fmla="*/ 0 h 21600"/>
                <a:gd name="T11" fmla="*/ 19911 w 19911"/>
                <a:gd name="T12" fmla="*/ 21600 h 21600"/>
              </a:gdLst>
              <a:ahLst/>
              <a:cxnLst>
                <a:cxn ang="T6">
                  <a:pos x="T0" y="T1"/>
                </a:cxn>
                <a:cxn ang="T7">
                  <a:pos x="T2" y="T3"/>
                </a:cxn>
                <a:cxn ang="T8">
                  <a:pos x="T4" y="T5"/>
                </a:cxn>
              </a:cxnLst>
              <a:rect l="T9" t="T10" r="T11" b="T12"/>
              <a:pathLst>
                <a:path w="19911" h="21600" fill="none" extrusionOk="0">
                  <a:moveTo>
                    <a:pt x="-1" y="4453"/>
                  </a:moveTo>
                  <a:cubicBezTo>
                    <a:pt x="3769" y="1565"/>
                    <a:pt x="8386" y="-1"/>
                    <a:pt x="13136" y="-1"/>
                  </a:cubicBezTo>
                  <a:cubicBezTo>
                    <a:pt x="15437" y="-1"/>
                    <a:pt x="17725" y="367"/>
                    <a:pt x="19910" y="1090"/>
                  </a:cubicBezTo>
                </a:path>
                <a:path w="19911" h="21600" stroke="0" extrusionOk="0">
                  <a:moveTo>
                    <a:pt x="-1" y="4453"/>
                  </a:moveTo>
                  <a:cubicBezTo>
                    <a:pt x="3769" y="1565"/>
                    <a:pt x="8386" y="-1"/>
                    <a:pt x="13136" y="-1"/>
                  </a:cubicBezTo>
                  <a:cubicBezTo>
                    <a:pt x="15437" y="-1"/>
                    <a:pt x="17725" y="367"/>
                    <a:pt x="19910" y="1090"/>
                  </a:cubicBezTo>
                  <a:lnTo>
                    <a:pt x="13136" y="21600"/>
                  </a:lnTo>
                  <a:close/>
                </a:path>
              </a:pathLst>
            </a:cu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45" name="Text Box 15"/>
            <p:cNvSpPr txBox="1">
              <a:spLocks noChangeArrowheads="1"/>
            </p:cNvSpPr>
            <p:nvPr/>
          </p:nvSpPr>
          <p:spPr bwMode="auto">
            <a:xfrm>
              <a:off x="3818" y="3118"/>
              <a:ext cx="599" cy="376"/>
            </a:xfrm>
            <a:prstGeom prst="rect">
              <a:avLst/>
            </a:prstGeom>
            <a:noFill/>
            <a:ln w="9525">
              <a:noFill/>
              <a:miter lim="800000"/>
              <a:headEnd/>
              <a:tailEnd/>
            </a:ln>
          </p:spPr>
          <p:txBody>
            <a:bodyPr lIns="0" tIns="0" rIns="0" bIns="0">
              <a:prstTxWarp prst="textNoShape">
                <a:avLst/>
              </a:prstTxWarp>
            </a:bodyPr>
            <a:lstStyle/>
            <a:p>
              <a:r>
                <a:rPr lang="en-US" sz="3200" dirty="0">
                  <a:solidFill>
                    <a:srgbClr val="000000"/>
                  </a:solidFill>
                  <a:latin typeface="Symbol" charset="2"/>
                  <a:ea typeface="Times New Roman" charset="0"/>
                  <a:cs typeface="Times New Roman" charset="0"/>
                  <a:sym typeface="Symbol" charset="2"/>
                </a:rPr>
                <a:t>r</a:t>
              </a:r>
            </a:p>
          </p:txBody>
        </p:sp>
        <p:sp>
          <p:nvSpPr>
            <p:cNvPr id="46" name="Text Box 16"/>
            <p:cNvSpPr txBox="1">
              <a:spLocks noChangeArrowheads="1"/>
            </p:cNvSpPr>
            <p:nvPr/>
          </p:nvSpPr>
          <p:spPr bwMode="auto">
            <a:xfrm>
              <a:off x="3300" y="4870"/>
              <a:ext cx="62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φ</a:t>
              </a:r>
            </a:p>
          </p:txBody>
        </p:sp>
      </p:grpSp>
      <p:sp>
        <p:nvSpPr>
          <p:cNvPr id="47" name="Arc 46"/>
          <p:cNvSpPr/>
          <p:nvPr/>
        </p:nvSpPr>
        <p:spPr bwMode="auto">
          <a:xfrm rot="10800000" flipH="1">
            <a:off x="6704247" y="1542878"/>
            <a:ext cx="654288" cy="859455"/>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48" name="Line 4"/>
          <p:cNvSpPr>
            <a:spLocks noChangeShapeType="1"/>
          </p:cNvSpPr>
          <p:nvPr/>
        </p:nvSpPr>
        <p:spPr bwMode="auto">
          <a:xfrm>
            <a:off x="7353234" y="2151367"/>
            <a:ext cx="0" cy="277216"/>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49" name="Arc 48"/>
          <p:cNvSpPr/>
          <p:nvPr/>
        </p:nvSpPr>
        <p:spPr bwMode="auto">
          <a:xfrm rot="10800000" flipH="1">
            <a:off x="6735064" y="1939599"/>
            <a:ext cx="630180" cy="732711"/>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50" name="Line 4"/>
          <p:cNvSpPr>
            <a:spLocks noChangeShapeType="1"/>
          </p:cNvSpPr>
          <p:nvPr/>
        </p:nvSpPr>
        <p:spPr bwMode="auto">
          <a:xfrm>
            <a:off x="7043783" y="2444873"/>
            <a:ext cx="0" cy="240264"/>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51" name="Line 4"/>
          <p:cNvSpPr>
            <a:spLocks noChangeShapeType="1"/>
          </p:cNvSpPr>
          <p:nvPr/>
        </p:nvSpPr>
        <p:spPr bwMode="auto">
          <a:xfrm rot="16200000" flipH="1">
            <a:off x="7157878" y="1930397"/>
            <a:ext cx="109996" cy="311058"/>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52" name="Line 4"/>
          <p:cNvSpPr>
            <a:spLocks noChangeShapeType="1"/>
          </p:cNvSpPr>
          <p:nvPr/>
        </p:nvSpPr>
        <p:spPr bwMode="auto">
          <a:xfrm rot="16200000" flipH="1">
            <a:off x="6862800" y="2251102"/>
            <a:ext cx="146949" cy="219705"/>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53" name="Arc 52"/>
          <p:cNvSpPr/>
          <p:nvPr/>
        </p:nvSpPr>
        <p:spPr bwMode="auto">
          <a:xfrm rot="10800000" flipH="1">
            <a:off x="6510258" y="1530926"/>
            <a:ext cx="540377" cy="709825"/>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54" name="Line 4"/>
          <p:cNvSpPr>
            <a:spLocks noChangeShapeType="1"/>
          </p:cNvSpPr>
          <p:nvPr/>
        </p:nvSpPr>
        <p:spPr bwMode="auto">
          <a:xfrm>
            <a:off x="6811307" y="2250924"/>
            <a:ext cx="0" cy="318763"/>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55" name="Line 4"/>
          <p:cNvSpPr>
            <a:spLocks noChangeShapeType="1"/>
          </p:cNvSpPr>
          <p:nvPr/>
        </p:nvSpPr>
        <p:spPr bwMode="auto">
          <a:xfrm rot="16200000" flipH="1">
            <a:off x="6848420" y="2506124"/>
            <a:ext cx="146949" cy="219705"/>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3" name="Rectangle 32"/>
          <p:cNvSpPr/>
          <p:nvPr/>
        </p:nvSpPr>
        <p:spPr>
          <a:xfrm>
            <a:off x="254000" y="1663700"/>
            <a:ext cx="5431815" cy="3354765"/>
          </a:xfrm>
          <a:prstGeom prst="rect">
            <a:avLst/>
          </a:prstGeom>
        </p:spPr>
        <p:txBody>
          <a:bodyPr wrap="square">
            <a:spAutoFit/>
          </a:bodyPr>
          <a:lstStyle/>
          <a:p>
            <a:pPr>
              <a:buFontTx/>
              <a:buAutoNum type="alphaUcParenR"/>
              <a:defRPr/>
            </a:pPr>
            <a:endParaRPr lang="en-US" sz="3200" dirty="0">
              <a:solidFill>
                <a:srgbClr val="000000"/>
              </a:solidFill>
            </a:endParaRPr>
          </a:p>
          <a:p>
            <a:pPr>
              <a:buFontTx/>
              <a:buAutoNum type="alphaUcParenR"/>
              <a:defRPr/>
            </a:pPr>
            <a:r>
              <a:rPr lang="en-US" sz="3200" dirty="0">
                <a:solidFill>
                  <a:srgbClr val="000000"/>
                </a:solidFill>
              </a:rPr>
              <a:t> </a:t>
            </a:r>
            <a:r>
              <a:rPr lang="en-US" sz="3200" dirty="0" err="1" smtClean="0">
                <a:solidFill>
                  <a:srgbClr val="000000"/>
                </a:solidFill>
              </a:rPr>
              <a:t>dr</a:t>
            </a:r>
            <a:r>
              <a:rPr lang="en-US" sz="3200" dirty="0" smtClean="0">
                <a:solidFill>
                  <a:srgbClr val="000000"/>
                </a:solidFill>
              </a:rPr>
              <a:t> </a:t>
            </a:r>
            <a:r>
              <a:rPr lang="en-US" sz="3200" dirty="0" err="1">
                <a:solidFill>
                  <a:srgbClr val="000000"/>
                </a:solidFill>
              </a:rPr>
              <a:t>dΦ</a:t>
            </a:r>
            <a:r>
              <a:rPr lang="en-US" sz="3200" dirty="0">
                <a:solidFill>
                  <a:srgbClr val="000000"/>
                </a:solidFill>
              </a:rPr>
              <a:t> </a:t>
            </a:r>
            <a:r>
              <a:rPr lang="en-US" sz="3200" dirty="0" err="1">
                <a:solidFill>
                  <a:srgbClr val="000000"/>
                </a:solidFill>
              </a:rPr>
              <a:t>dz</a:t>
            </a:r>
            <a:endParaRPr lang="en-US" sz="3200" dirty="0">
              <a:solidFill>
                <a:srgbClr val="000000"/>
              </a:solidFill>
            </a:endParaRPr>
          </a:p>
          <a:p>
            <a:pPr>
              <a:buFontTx/>
              <a:buAutoNum type="alphaUcParenR"/>
              <a:defRPr/>
            </a:pPr>
            <a:r>
              <a:rPr lang="en-US" sz="3200" dirty="0">
                <a:solidFill>
                  <a:srgbClr val="000000"/>
                </a:solidFill>
              </a:rPr>
              <a:t>  r</a:t>
            </a:r>
            <a:r>
              <a:rPr lang="en-US" sz="3200" dirty="0" smtClean="0">
                <a:solidFill>
                  <a:srgbClr val="000000"/>
                </a:solidFill>
              </a:rPr>
              <a:t>  </a:t>
            </a:r>
            <a:r>
              <a:rPr lang="en-US" sz="3200" dirty="0" err="1" smtClean="0">
                <a:solidFill>
                  <a:srgbClr val="000000"/>
                </a:solidFill>
              </a:rPr>
              <a:t>dr</a:t>
            </a:r>
            <a:r>
              <a:rPr lang="en-US" sz="3200" dirty="0" smtClean="0">
                <a:solidFill>
                  <a:srgbClr val="000000"/>
                </a:solidFill>
              </a:rPr>
              <a:t> </a:t>
            </a:r>
            <a:r>
              <a:rPr lang="en-US" sz="3200" dirty="0" err="1">
                <a:solidFill>
                  <a:srgbClr val="000000"/>
                </a:solidFill>
              </a:rPr>
              <a:t>dΦ</a:t>
            </a:r>
            <a:r>
              <a:rPr lang="en-US" sz="3200" dirty="0">
                <a:solidFill>
                  <a:srgbClr val="000000"/>
                </a:solidFill>
              </a:rPr>
              <a:t> </a:t>
            </a:r>
            <a:r>
              <a:rPr lang="en-US" sz="3200" dirty="0" err="1">
                <a:solidFill>
                  <a:srgbClr val="000000"/>
                </a:solidFill>
              </a:rPr>
              <a:t>dz</a:t>
            </a:r>
            <a:endParaRPr lang="en-US" sz="3200" dirty="0">
              <a:solidFill>
                <a:srgbClr val="000000"/>
              </a:solidFill>
            </a:endParaRPr>
          </a:p>
          <a:p>
            <a:pPr>
              <a:buFontTx/>
              <a:buAutoNum type="alphaUcParenR"/>
              <a:defRPr/>
            </a:pPr>
            <a:r>
              <a:rPr lang="en-US" sz="3200" dirty="0">
                <a:solidFill>
                  <a:srgbClr val="000000"/>
                </a:solidFill>
              </a:rPr>
              <a:t> </a:t>
            </a:r>
            <a:r>
              <a:rPr lang="en-US" sz="3200" dirty="0" smtClean="0">
                <a:solidFill>
                  <a:srgbClr val="000000"/>
                </a:solidFill>
              </a:rPr>
              <a:t>r</a:t>
            </a:r>
            <a:r>
              <a:rPr lang="en-US" sz="3200" baseline="30000" dirty="0" smtClean="0">
                <a:solidFill>
                  <a:srgbClr val="000000"/>
                </a:solidFill>
              </a:rPr>
              <a:t>2</a:t>
            </a:r>
            <a:r>
              <a:rPr lang="en-US" sz="3200" dirty="0" smtClean="0">
                <a:solidFill>
                  <a:srgbClr val="000000"/>
                </a:solidFill>
              </a:rPr>
              <a:t>  </a:t>
            </a:r>
            <a:r>
              <a:rPr lang="en-US" sz="3200" dirty="0" err="1" smtClean="0">
                <a:solidFill>
                  <a:srgbClr val="000000"/>
                </a:solidFill>
              </a:rPr>
              <a:t>dr</a:t>
            </a:r>
            <a:r>
              <a:rPr lang="en-US" sz="3200" dirty="0" smtClean="0">
                <a:solidFill>
                  <a:srgbClr val="000000"/>
                </a:solidFill>
              </a:rPr>
              <a:t> </a:t>
            </a:r>
            <a:r>
              <a:rPr lang="en-US" sz="3200" dirty="0" err="1">
                <a:solidFill>
                  <a:srgbClr val="000000"/>
                </a:solidFill>
              </a:rPr>
              <a:t>dΦ</a:t>
            </a:r>
            <a:r>
              <a:rPr lang="en-US" sz="3200" dirty="0">
                <a:solidFill>
                  <a:srgbClr val="000000"/>
                </a:solidFill>
              </a:rPr>
              <a:t> </a:t>
            </a:r>
            <a:r>
              <a:rPr lang="en-US" sz="3200" dirty="0" err="1">
                <a:solidFill>
                  <a:srgbClr val="000000"/>
                </a:solidFill>
              </a:rPr>
              <a:t>dz</a:t>
            </a:r>
            <a:endParaRPr lang="en-US" sz="3200" dirty="0">
              <a:solidFill>
                <a:srgbClr val="000000"/>
              </a:solidFill>
            </a:endParaRPr>
          </a:p>
          <a:p>
            <a:pPr>
              <a:buFontTx/>
              <a:buAutoNum type="alphaUcParenR"/>
              <a:defRPr/>
            </a:pPr>
            <a:r>
              <a:rPr lang="en-US" sz="3200" dirty="0">
                <a:solidFill>
                  <a:srgbClr val="000000"/>
                </a:solidFill>
              </a:rPr>
              <a:t> </a:t>
            </a:r>
            <a:r>
              <a:rPr lang="en-US" sz="3200" dirty="0" err="1">
                <a:solidFill>
                  <a:srgbClr val="000000"/>
                </a:solidFill>
              </a:rPr>
              <a:t>sinΦ</a:t>
            </a:r>
            <a:r>
              <a:rPr lang="en-US" sz="3200" dirty="0">
                <a:solidFill>
                  <a:srgbClr val="000000"/>
                </a:solidFill>
              </a:rPr>
              <a:t>  </a:t>
            </a:r>
            <a:r>
              <a:rPr lang="en-US" sz="3200" dirty="0" err="1" smtClean="0">
                <a:solidFill>
                  <a:srgbClr val="000000"/>
                </a:solidFill>
              </a:rPr>
              <a:t>dr</a:t>
            </a:r>
            <a:r>
              <a:rPr lang="en-US" sz="3200" dirty="0" smtClean="0">
                <a:solidFill>
                  <a:srgbClr val="000000"/>
                </a:solidFill>
              </a:rPr>
              <a:t> </a:t>
            </a:r>
            <a:r>
              <a:rPr lang="en-US" sz="3200" dirty="0" err="1">
                <a:solidFill>
                  <a:srgbClr val="000000"/>
                </a:solidFill>
              </a:rPr>
              <a:t>dΦ</a:t>
            </a:r>
            <a:r>
              <a:rPr lang="en-US" sz="3200" dirty="0">
                <a:solidFill>
                  <a:srgbClr val="000000"/>
                </a:solidFill>
              </a:rPr>
              <a:t> </a:t>
            </a:r>
            <a:r>
              <a:rPr lang="en-US" sz="3200" dirty="0" err="1">
                <a:solidFill>
                  <a:srgbClr val="000000"/>
                </a:solidFill>
              </a:rPr>
              <a:t>dz</a:t>
            </a:r>
            <a:endParaRPr lang="en-US" sz="3200" dirty="0">
              <a:solidFill>
                <a:srgbClr val="000000"/>
              </a:solidFill>
            </a:endParaRPr>
          </a:p>
          <a:p>
            <a:pPr>
              <a:buFontTx/>
              <a:buAutoNum type="alphaUcParenR"/>
              <a:defRPr/>
            </a:pPr>
            <a:r>
              <a:rPr lang="en-US" sz="3200" dirty="0">
                <a:solidFill>
                  <a:srgbClr val="000000"/>
                </a:solidFill>
              </a:rPr>
              <a:t> r</a:t>
            </a:r>
            <a:r>
              <a:rPr lang="en-US" sz="3200" dirty="0" smtClean="0">
                <a:solidFill>
                  <a:srgbClr val="000000"/>
                </a:solidFill>
              </a:rPr>
              <a:t> </a:t>
            </a:r>
            <a:r>
              <a:rPr lang="en-US" sz="3200" dirty="0" err="1">
                <a:solidFill>
                  <a:srgbClr val="000000"/>
                </a:solidFill>
              </a:rPr>
              <a:t>sinΦ</a:t>
            </a:r>
            <a:r>
              <a:rPr lang="en-US" sz="3200" dirty="0">
                <a:solidFill>
                  <a:srgbClr val="000000"/>
                </a:solidFill>
              </a:rPr>
              <a:t>  </a:t>
            </a:r>
            <a:r>
              <a:rPr lang="en-US" sz="3200" dirty="0" err="1" smtClean="0">
                <a:solidFill>
                  <a:srgbClr val="000000"/>
                </a:solidFill>
              </a:rPr>
              <a:t>dr</a:t>
            </a:r>
            <a:r>
              <a:rPr lang="en-US" sz="3200" dirty="0" smtClean="0">
                <a:solidFill>
                  <a:srgbClr val="000000"/>
                </a:solidFill>
              </a:rPr>
              <a:t> </a:t>
            </a:r>
            <a:r>
              <a:rPr lang="en-US" sz="3200" dirty="0" err="1">
                <a:solidFill>
                  <a:srgbClr val="000000"/>
                </a:solidFill>
              </a:rPr>
              <a:t>dΦ</a:t>
            </a:r>
            <a:r>
              <a:rPr lang="en-US" sz="3200" dirty="0">
                <a:solidFill>
                  <a:srgbClr val="000000"/>
                </a:solidFill>
              </a:rPr>
              <a:t> </a:t>
            </a:r>
            <a:r>
              <a:rPr lang="en-US" sz="3200" dirty="0" err="1">
                <a:solidFill>
                  <a:srgbClr val="000000"/>
                </a:solidFill>
              </a:rPr>
              <a:t>dz</a:t>
            </a:r>
            <a:endParaRPr lang="en-US" sz="3200" dirty="0">
              <a:solidFill>
                <a:srgbClr val="000000"/>
              </a:solidFill>
            </a:endParaRPr>
          </a:p>
          <a:p>
            <a:pPr>
              <a:buFontTx/>
              <a:buAutoNum type="alphaUcParenR"/>
              <a:defRPr/>
            </a:pPr>
            <a:endParaRPr lang="en-US" sz="2000" dirty="0">
              <a:solidFill>
                <a:srgbClr val="000000"/>
              </a:solidFill>
            </a:endParaRPr>
          </a:p>
        </p:txBody>
      </p:sp>
    </p:spTree>
    <p:extLst>
      <p:ext uri="{BB962C8B-B14F-4D97-AF65-F5344CB8AC3E}">
        <p14:creationId xmlns:p14="http://schemas.microsoft.com/office/powerpoint/2010/main" val="16529366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 y="84673"/>
            <a:ext cx="9143995" cy="1077218"/>
          </a:xfrm>
          <a:prstGeom prst="rect">
            <a:avLst/>
          </a:prstGeom>
          <a:noFill/>
        </p:spPr>
        <p:txBody>
          <a:bodyPr wrap="square" rtlCol="0">
            <a:spAutoFit/>
          </a:bodyPr>
          <a:lstStyle/>
          <a:p>
            <a:r>
              <a:rPr lang="en-US" sz="3200" dirty="0" smtClean="0">
                <a:solidFill>
                  <a:srgbClr val="000000"/>
                </a:solidFill>
              </a:rPr>
              <a:t>What is the </a:t>
            </a:r>
            <a:r>
              <a:rPr lang="en-US" sz="3200" i="1" dirty="0" smtClean="0">
                <a:solidFill>
                  <a:srgbClr val="000000"/>
                </a:solidFill>
              </a:rPr>
              <a:t>most general </a:t>
            </a:r>
            <a:r>
              <a:rPr lang="en-US" sz="3200" dirty="0" smtClean="0">
                <a:solidFill>
                  <a:srgbClr val="000000"/>
                </a:solidFill>
              </a:rPr>
              <a:t>form of the solution of the ODE    u’’(t)+4u(t)=e</a:t>
            </a:r>
            <a:r>
              <a:rPr lang="en-US" sz="3200" baseline="30000" dirty="0" smtClean="0">
                <a:solidFill>
                  <a:srgbClr val="000000"/>
                </a:solidFill>
              </a:rPr>
              <a:t>t   </a:t>
            </a:r>
            <a:r>
              <a:rPr lang="en-US" sz="3200" dirty="0" smtClean="0">
                <a:solidFill>
                  <a:srgbClr val="000000"/>
                </a:solidFill>
              </a:rPr>
              <a:t>?</a:t>
            </a:r>
          </a:p>
        </p:txBody>
      </p:sp>
      <p:sp>
        <p:nvSpPr>
          <p:cNvPr id="14" name="TextBox 13"/>
          <p:cNvSpPr txBox="1"/>
          <p:nvPr/>
        </p:nvSpPr>
        <p:spPr>
          <a:xfrm>
            <a:off x="220143" y="2438406"/>
            <a:ext cx="7992523" cy="3139321"/>
          </a:xfrm>
          <a:prstGeom prst="rect">
            <a:avLst/>
          </a:prstGeom>
          <a:noFill/>
        </p:spPr>
        <p:txBody>
          <a:bodyPr wrap="square" rtlCol="0">
            <a:spAutoFit/>
          </a:bodyPr>
          <a:lstStyle/>
          <a:p>
            <a:pPr marL="514350" indent="-514350">
              <a:buFontTx/>
              <a:buAutoNum type="alphaUcParenR"/>
            </a:pPr>
            <a:r>
              <a:rPr lang="en-US" sz="3400" dirty="0" smtClean="0">
                <a:solidFill>
                  <a:srgbClr val="000000"/>
                </a:solidFill>
              </a:rPr>
              <a:t>u=C</a:t>
            </a:r>
            <a:r>
              <a:rPr lang="en-US" sz="3400" baseline="-25000" dirty="0" smtClean="0">
                <a:solidFill>
                  <a:srgbClr val="000000"/>
                </a:solidFill>
              </a:rPr>
              <a:t>1</a:t>
            </a:r>
            <a:r>
              <a:rPr lang="en-US" sz="3400" dirty="0" smtClean="0">
                <a:solidFill>
                  <a:srgbClr val="000000"/>
                </a:solidFill>
              </a:rPr>
              <a:t>e</a:t>
            </a:r>
            <a:r>
              <a:rPr lang="en-US" sz="3400" baseline="30000" dirty="0" smtClean="0">
                <a:solidFill>
                  <a:srgbClr val="000000"/>
                </a:solidFill>
              </a:rPr>
              <a:t>2t  </a:t>
            </a:r>
            <a:r>
              <a:rPr lang="en-US" sz="3400" dirty="0" smtClean="0">
                <a:solidFill>
                  <a:srgbClr val="000000"/>
                </a:solidFill>
              </a:rPr>
              <a:t>+ C</a:t>
            </a:r>
            <a:r>
              <a:rPr lang="en-US" sz="3400" baseline="-25000" dirty="0" smtClean="0">
                <a:solidFill>
                  <a:srgbClr val="000000"/>
                </a:solidFill>
              </a:rPr>
              <a:t>2</a:t>
            </a:r>
            <a:r>
              <a:rPr lang="en-US" sz="3400" dirty="0" smtClean="0">
                <a:solidFill>
                  <a:srgbClr val="000000"/>
                </a:solidFill>
              </a:rPr>
              <a:t>e</a:t>
            </a:r>
            <a:r>
              <a:rPr lang="en-US" sz="3400" baseline="30000" dirty="0" smtClean="0">
                <a:solidFill>
                  <a:srgbClr val="000000"/>
                </a:solidFill>
              </a:rPr>
              <a:t>-2t  </a:t>
            </a:r>
            <a:r>
              <a:rPr lang="en-US" sz="3400" dirty="0" smtClean="0">
                <a:solidFill>
                  <a:srgbClr val="000000"/>
                </a:solidFill>
              </a:rPr>
              <a:t>+ C</a:t>
            </a:r>
            <a:r>
              <a:rPr lang="en-US" sz="3400" baseline="-25000" dirty="0" smtClean="0">
                <a:solidFill>
                  <a:srgbClr val="000000"/>
                </a:solidFill>
              </a:rPr>
              <a:t>3</a:t>
            </a:r>
            <a:r>
              <a:rPr lang="en-US" sz="3400" dirty="0" smtClean="0">
                <a:solidFill>
                  <a:srgbClr val="000000"/>
                </a:solidFill>
              </a:rPr>
              <a:t>e</a:t>
            </a:r>
            <a:r>
              <a:rPr lang="en-US" sz="3400" baseline="30000" dirty="0" smtClean="0">
                <a:solidFill>
                  <a:srgbClr val="000000"/>
                </a:solidFill>
              </a:rPr>
              <a:t>t</a:t>
            </a:r>
          </a:p>
          <a:p>
            <a:pPr marL="514350" indent="-514350">
              <a:buFontTx/>
              <a:buAutoNum type="alphaUcParenR"/>
            </a:pPr>
            <a:r>
              <a:rPr lang="en-US" sz="3400" baseline="30000" dirty="0" smtClean="0">
                <a:solidFill>
                  <a:srgbClr val="000000"/>
                </a:solidFill>
              </a:rPr>
              <a:t> </a:t>
            </a:r>
            <a:r>
              <a:rPr lang="en-US" sz="3400" dirty="0" smtClean="0">
                <a:solidFill>
                  <a:srgbClr val="000000"/>
                </a:solidFill>
              </a:rPr>
              <a:t>u=</a:t>
            </a:r>
            <a:r>
              <a:rPr lang="en-US" sz="3400" dirty="0" err="1" smtClean="0">
                <a:solidFill>
                  <a:srgbClr val="000000"/>
                </a:solidFill>
              </a:rPr>
              <a:t>Acos</a:t>
            </a:r>
            <a:r>
              <a:rPr lang="en-US" sz="3400" dirty="0" smtClean="0">
                <a:solidFill>
                  <a:srgbClr val="000000"/>
                </a:solidFill>
              </a:rPr>
              <a:t>(2t-δ) + C</a:t>
            </a:r>
            <a:r>
              <a:rPr lang="en-US" sz="3400" baseline="-25000" dirty="0" smtClean="0">
                <a:solidFill>
                  <a:srgbClr val="000000"/>
                </a:solidFill>
              </a:rPr>
              <a:t>3</a:t>
            </a:r>
            <a:r>
              <a:rPr lang="en-US" sz="3400" dirty="0" smtClean="0">
                <a:solidFill>
                  <a:srgbClr val="000000"/>
                </a:solidFill>
              </a:rPr>
              <a:t>e</a:t>
            </a:r>
            <a:r>
              <a:rPr lang="en-US" sz="3400" baseline="30000" dirty="0" smtClean="0">
                <a:solidFill>
                  <a:srgbClr val="000000"/>
                </a:solidFill>
              </a:rPr>
              <a:t>t</a:t>
            </a:r>
          </a:p>
          <a:p>
            <a:pPr marL="514350" indent="-514350">
              <a:buFontTx/>
              <a:buAutoNum type="alphaUcParenR"/>
            </a:pPr>
            <a:r>
              <a:rPr lang="en-US" sz="3400" dirty="0" smtClean="0">
                <a:solidFill>
                  <a:srgbClr val="000000"/>
                </a:solidFill>
              </a:rPr>
              <a:t>u=C</a:t>
            </a:r>
            <a:r>
              <a:rPr lang="en-US" sz="3400" baseline="-25000" dirty="0" smtClean="0">
                <a:solidFill>
                  <a:srgbClr val="000000"/>
                </a:solidFill>
              </a:rPr>
              <a:t>1</a:t>
            </a:r>
            <a:r>
              <a:rPr lang="en-US" sz="3400" dirty="0" smtClean="0">
                <a:solidFill>
                  <a:srgbClr val="000000"/>
                </a:solidFill>
              </a:rPr>
              <a:t>e</a:t>
            </a:r>
            <a:r>
              <a:rPr lang="en-US" sz="3400" baseline="30000" dirty="0" smtClean="0">
                <a:solidFill>
                  <a:srgbClr val="000000"/>
                </a:solidFill>
              </a:rPr>
              <a:t>2t </a:t>
            </a:r>
            <a:r>
              <a:rPr lang="en-US" sz="3400" dirty="0" smtClean="0">
                <a:solidFill>
                  <a:srgbClr val="000000"/>
                </a:solidFill>
              </a:rPr>
              <a:t>+ C</a:t>
            </a:r>
            <a:r>
              <a:rPr lang="en-US" sz="3400" baseline="-25000" dirty="0" smtClean="0">
                <a:solidFill>
                  <a:srgbClr val="000000"/>
                </a:solidFill>
              </a:rPr>
              <a:t>2</a:t>
            </a:r>
            <a:r>
              <a:rPr lang="en-US" sz="3400" dirty="0" smtClean="0">
                <a:solidFill>
                  <a:srgbClr val="000000"/>
                </a:solidFill>
              </a:rPr>
              <a:t>e</a:t>
            </a:r>
            <a:r>
              <a:rPr lang="en-US" sz="3400" baseline="30000" dirty="0" smtClean="0">
                <a:solidFill>
                  <a:srgbClr val="000000"/>
                </a:solidFill>
              </a:rPr>
              <a:t>-2t  </a:t>
            </a:r>
            <a:r>
              <a:rPr lang="en-US" sz="3400" dirty="0" smtClean="0">
                <a:solidFill>
                  <a:srgbClr val="000000"/>
                </a:solidFill>
              </a:rPr>
              <a:t>+ (1/5)e</a:t>
            </a:r>
            <a:r>
              <a:rPr lang="en-US" sz="3400" baseline="30000" dirty="0" smtClean="0">
                <a:solidFill>
                  <a:srgbClr val="000000"/>
                </a:solidFill>
              </a:rPr>
              <a:t>t</a:t>
            </a:r>
          </a:p>
          <a:p>
            <a:pPr marL="514350" indent="-514350">
              <a:buFontTx/>
              <a:buAutoNum type="alphaUcParenR"/>
            </a:pPr>
            <a:r>
              <a:rPr lang="en-US" sz="3400" dirty="0" smtClean="0">
                <a:solidFill>
                  <a:srgbClr val="000000"/>
                </a:solidFill>
              </a:rPr>
              <a:t>u=</a:t>
            </a:r>
            <a:r>
              <a:rPr lang="en-US" sz="3400" dirty="0" err="1" smtClean="0">
                <a:solidFill>
                  <a:srgbClr val="000000"/>
                </a:solidFill>
              </a:rPr>
              <a:t>Acos</a:t>
            </a:r>
            <a:r>
              <a:rPr lang="en-US" sz="3400" dirty="0" smtClean="0">
                <a:solidFill>
                  <a:srgbClr val="000000"/>
                </a:solidFill>
              </a:rPr>
              <a:t>(2t-δ) + (1/5)e</a:t>
            </a:r>
            <a:r>
              <a:rPr lang="en-US" sz="3400" baseline="30000" dirty="0" smtClean="0">
                <a:solidFill>
                  <a:srgbClr val="000000"/>
                </a:solidFill>
              </a:rPr>
              <a:t>t</a:t>
            </a:r>
          </a:p>
          <a:p>
            <a:pPr marL="514350" indent="-514350">
              <a:buFontTx/>
              <a:buAutoNum type="alphaUcParenR"/>
            </a:pPr>
            <a:r>
              <a:rPr lang="en-US" sz="3400" baseline="30000" dirty="0" smtClean="0">
                <a:solidFill>
                  <a:srgbClr val="000000"/>
                </a:solidFill>
              </a:rPr>
              <a:t> </a:t>
            </a:r>
            <a:r>
              <a:rPr lang="en-US" sz="3400" dirty="0" smtClean="0">
                <a:solidFill>
                  <a:srgbClr val="000000"/>
                </a:solidFill>
              </a:rPr>
              <a:t>Something else!???</a:t>
            </a:r>
            <a:endParaRPr lang="en-US" sz="3400" baseline="30000" dirty="0" smtClean="0">
              <a:solidFill>
                <a:srgbClr val="000000"/>
              </a:solidFill>
            </a:endParaRPr>
          </a:p>
          <a:p>
            <a:pPr marL="514350" indent="-514350">
              <a:buFontTx/>
              <a:buAutoNum type="alphaUcParenR"/>
            </a:pPr>
            <a:endParaRPr lang="en-US" sz="2800" dirty="0">
              <a:solidFill>
                <a:srgbClr val="000000"/>
              </a:solidFill>
            </a:endParaRPr>
          </a:p>
        </p:txBody>
      </p:sp>
      <p:sp>
        <p:nvSpPr>
          <p:cNvPr id="4" name="Rectangle 3"/>
          <p:cNvSpPr/>
          <p:nvPr/>
        </p:nvSpPr>
        <p:spPr>
          <a:xfrm>
            <a:off x="8389430" y="6330833"/>
            <a:ext cx="534436" cy="215444"/>
          </a:xfrm>
          <a:prstGeom prst="rect">
            <a:avLst/>
          </a:prstGeom>
        </p:spPr>
        <p:txBody>
          <a:bodyPr wrap="square">
            <a:spAutoFit/>
          </a:bodyPr>
          <a:lstStyle/>
          <a:p>
            <a:fld id="{28E9A3FF-79B7-504C-B659-7D19FB5634D4}" type="slidenum">
              <a:rPr lang="en-US" sz="800">
                <a:solidFill>
                  <a:srgbClr val="000000"/>
                </a:solidFill>
              </a:rPr>
              <a:pPr/>
              <a:t>47</a:t>
            </a:fld>
            <a:endParaRPr lang="en-US" sz="800">
              <a:solidFill>
                <a:srgbClr val="000000"/>
              </a:solidFill>
            </a:endParaRPr>
          </a:p>
        </p:txBody>
      </p:sp>
    </p:spTree>
    <p:extLst>
      <p:ext uri="{BB962C8B-B14F-4D97-AF65-F5344CB8AC3E}">
        <p14:creationId xmlns:p14="http://schemas.microsoft.com/office/powerpoint/2010/main" val="19063944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45225"/>
            <a:ext cx="2133600" cy="476250"/>
          </a:xfrm>
        </p:spPr>
        <p:txBody>
          <a:bodyPr/>
          <a:lstStyle/>
          <a:p>
            <a:pPr>
              <a:defRPr/>
            </a:pPr>
            <a:fld id="{B6BF3F0A-06A1-4C6F-9B4F-8D5D46660D4D}" type="slidenum">
              <a:rPr lang="en-US">
                <a:solidFill>
                  <a:srgbClr val="000000"/>
                </a:solidFill>
              </a:rPr>
              <a:pPr>
                <a:defRPr/>
              </a:pPr>
              <a:t>48</a:t>
            </a:fld>
            <a:endParaRPr lang="en-US">
              <a:solidFill>
                <a:srgbClr val="000000"/>
              </a:solidFill>
            </a:endParaRPr>
          </a:p>
        </p:txBody>
      </p:sp>
      <p:sp>
        <p:nvSpPr>
          <p:cNvPr id="24579" name="TextBox 2"/>
          <p:cNvSpPr txBox="1">
            <a:spLocks noChangeArrowheads="1"/>
          </p:cNvSpPr>
          <p:nvPr/>
        </p:nvSpPr>
        <p:spPr bwMode="auto">
          <a:xfrm>
            <a:off x="0" y="236538"/>
            <a:ext cx="4419600" cy="2678112"/>
          </a:xfrm>
          <a:prstGeom prst="rect">
            <a:avLst/>
          </a:prstGeom>
          <a:noFill/>
          <a:ln w="9525">
            <a:noFill/>
            <a:miter lim="800000"/>
            <a:headEnd/>
            <a:tailEnd/>
          </a:ln>
        </p:spPr>
        <p:txBody>
          <a:bodyPr>
            <a:spAutoFit/>
          </a:bodyPr>
          <a:lstStyle/>
          <a:p>
            <a:r>
              <a:rPr lang="en-US" sz="2800">
                <a:solidFill>
                  <a:srgbClr val="000000"/>
                </a:solidFill>
                <a:latin typeface="Calibri" pitchFamily="34" charset="0"/>
              </a:rPr>
              <a:t>If you have a damped, driven oscillator, and you increase damping, β, (leaving everything else fixed) what happens to the curve shown? </a:t>
            </a:r>
          </a:p>
        </p:txBody>
      </p:sp>
      <p:sp>
        <p:nvSpPr>
          <p:cNvPr id="24580" name="TextBox 3"/>
          <p:cNvSpPr txBox="1">
            <a:spLocks noChangeArrowheads="1"/>
          </p:cNvSpPr>
          <p:nvPr/>
        </p:nvSpPr>
        <p:spPr bwMode="auto">
          <a:xfrm>
            <a:off x="50800" y="4538663"/>
            <a:ext cx="9144000" cy="2246312"/>
          </a:xfrm>
          <a:prstGeom prst="rect">
            <a:avLst/>
          </a:prstGeom>
          <a:noFill/>
          <a:ln w="9525">
            <a:noFill/>
            <a:miter lim="800000"/>
            <a:headEnd/>
            <a:tailEnd/>
          </a:ln>
        </p:spPr>
        <p:txBody>
          <a:bodyPr>
            <a:spAutoFit/>
          </a:bodyPr>
          <a:lstStyle/>
          <a:p>
            <a:pPr marL="514350" indent="-514350">
              <a:buFontTx/>
              <a:buAutoNum type="alphaUcParenR"/>
            </a:pPr>
            <a:r>
              <a:rPr lang="en-US" sz="2800">
                <a:solidFill>
                  <a:srgbClr val="000000"/>
                </a:solidFill>
                <a:latin typeface="Calibri" pitchFamily="34" charset="0"/>
              </a:rPr>
              <a:t>It shifts to the LEFT, and the max value increases.</a:t>
            </a:r>
          </a:p>
          <a:p>
            <a:pPr marL="514350" indent="-514350">
              <a:buFontTx/>
              <a:buAutoNum type="alphaUcParenR"/>
            </a:pPr>
            <a:r>
              <a:rPr lang="en-US" sz="2800">
                <a:solidFill>
                  <a:srgbClr val="000000"/>
                </a:solidFill>
                <a:latin typeface="Calibri" pitchFamily="34" charset="0"/>
              </a:rPr>
              <a:t>It shifts to the LEFT, and the max value decreases. </a:t>
            </a:r>
          </a:p>
          <a:p>
            <a:pPr marL="514350" indent="-514350">
              <a:buFontTx/>
              <a:buAutoNum type="alphaUcParenR"/>
            </a:pPr>
            <a:r>
              <a:rPr lang="en-US" sz="2800">
                <a:solidFill>
                  <a:srgbClr val="000000"/>
                </a:solidFill>
                <a:latin typeface="Calibri" pitchFamily="34" charset="0"/>
              </a:rPr>
              <a:t>It shifts to the RIGHT, and the max value increases.</a:t>
            </a:r>
          </a:p>
          <a:p>
            <a:pPr marL="514350" indent="-514350">
              <a:buFontTx/>
              <a:buAutoNum type="alphaUcParenR"/>
            </a:pPr>
            <a:r>
              <a:rPr lang="en-US" sz="2800">
                <a:solidFill>
                  <a:srgbClr val="000000"/>
                </a:solidFill>
                <a:latin typeface="Calibri" pitchFamily="34" charset="0"/>
              </a:rPr>
              <a:t>It shifts to the RIGHT, and the max value decreases. </a:t>
            </a:r>
          </a:p>
          <a:p>
            <a:pPr marL="514350" indent="-514350">
              <a:buFontTx/>
              <a:buAutoNum type="alphaUcParenR"/>
            </a:pPr>
            <a:r>
              <a:rPr lang="en-US" sz="2800">
                <a:solidFill>
                  <a:srgbClr val="000000"/>
                </a:solidFill>
                <a:latin typeface="Calibri" pitchFamily="34" charset="0"/>
              </a:rPr>
              <a:t>Other/not sure/???</a:t>
            </a:r>
          </a:p>
        </p:txBody>
      </p:sp>
      <p:pic>
        <p:nvPicPr>
          <p:cNvPr id="24581" name="Picture 4"/>
          <p:cNvPicPr>
            <a:picLocks noChangeAspect="1"/>
          </p:cNvPicPr>
          <p:nvPr/>
        </p:nvPicPr>
        <p:blipFill>
          <a:blip r:embed="rId4" cstate="print"/>
          <a:srcRect/>
          <a:stretch>
            <a:fillRect/>
          </a:stretch>
        </p:blipFill>
        <p:spPr bwMode="auto">
          <a:xfrm>
            <a:off x="4249738" y="728663"/>
            <a:ext cx="4572000" cy="3035300"/>
          </a:xfrm>
          <a:prstGeom prst="rect">
            <a:avLst/>
          </a:prstGeom>
          <a:noFill/>
          <a:ln w="9525">
            <a:noFill/>
            <a:miter lim="800000"/>
            <a:headEnd/>
            <a:tailEnd/>
          </a:ln>
        </p:spPr>
      </p:pic>
      <p:sp>
        <p:nvSpPr>
          <p:cNvPr id="24583" name="TextBox 6"/>
          <p:cNvSpPr txBox="1">
            <a:spLocks noChangeArrowheads="1"/>
          </p:cNvSpPr>
          <p:nvPr/>
        </p:nvSpPr>
        <p:spPr bwMode="auto">
          <a:xfrm>
            <a:off x="7772400" y="2979738"/>
            <a:ext cx="465138" cy="523875"/>
          </a:xfrm>
          <a:prstGeom prst="rect">
            <a:avLst/>
          </a:prstGeom>
          <a:noFill/>
          <a:ln w="9525">
            <a:noFill/>
            <a:miter lim="800000"/>
            <a:headEnd/>
            <a:tailEnd/>
          </a:ln>
        </p:spPr>
        <p:txBody>
          <a:bodyPr wrap="none">
            <a:spAutoFit/>
          </a:bodyPr>
          <a:lstStyle/>
          <a:p>
            <a:r>
              <a:rPr lang="en-US" sz="2800">
                <a:solidFill>
                  <a:srgbClr val="000000"/>
                </a:solidFill>
                <a:latin typeface="Calibri" pitchFamily="34" charset="0"/>
              </a:rPr>
              <a:t>ω</a:t>
            </a:r>
          </a:p>
        </p:txBody>
      </p:sp>
      <p:sp>
        <p:nvSpPr>
          <p:cNvPr id="24584" name="TextBox 7"/>
          <p:cNvSpPr txBox="1">
            <a:spLocks noChangeArrowheads="1"/>
          </p:cNvSpPr>
          <p:nvPr/>
        </p:nvSpPr>
        <p:spPr bwMode="auto">
          <a:xfrm>
            <a:off x="6621463" y="1611313"/>
            <a:ext cx="1574800" cy="522287"/>
          </a:xfrm>
          <a:prstGeom prst="rect">
            <a:avLst/>
          </a:prstGeom>
          <a:noFill/>
          <a:ln w="9525">
            <a:noFill/>
            <a:miter lim="800000"/>
            <a:headEnd/>
            <a:tailEnd/>
          </a:ln>
        </p:spPr>
        <p:txBody>
          <a:bodyPr wrap="none">
            <a:spAutoFit/>
          </a:bodyPr>
          <a:lstStyle/>
          <a:p>
            <a:r>
              <a:rPr lang="en-US" sz="2800" dirty="0">
                <a:solidFill>
                  <a:srgbClr val="000000"/>
                </a:solidFill>
                <a:latin typeface="Calibri" pitchFamily="34" charset="0"/>
              </a:rPr>
              <a:t>Fixed ω</a:t>
            </a:r>
            <a:r>
              <a:rPr lang="en-US" sz="2800" baseline="-25000" dirty="0">
                <a:solidFill>
                  <a:srgbClr val="000000"/>
                </a:solidFill>
                <a:latin typeface="Calibri" pitchFamily="34" charset="0"/>
              </a:rPr>
              <a:t>0</a:t>
            </a:r>
            <a:endParaRPr lang="en-US" sz="2800" dirty="0">
              <a:solidFill>
                <a:srgbClr val="000000"/>
              </a:solidFill>
              <a:latin typeface="Calibri" pitchFamily="34"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911038085"/>
              </p:ext>
            </p:extLst>
          </p:nvPr>
        </p:nvGraphicFramePr>
        <p:xfrm>
          <a:off x="4495801" y="76200"/>
          <a:ext cx="3287122" cy="990600"/>
        </p:xfrm>
        <a:graphic>
          <a:graphicData uri="http://schemas.openxmlformats.org/presentationml/2006/ole">
            <mc:AlternateContent xmlns:mc="http://schemas.openxmlformats.org/markup-compatibility/2006">
              <mc:Choice xmlns:v="urn:schemas-microsoft-com:vml" Requires="v">
                <p:oleObj spid="_x0000_s1014785" name="Equation" r:id="rId5" imgW="1600200" imgH="482400" progId="Equation.3">
                  <p:embed/>
                </p:oleObj>
              </mc:Choice>
              <mc:Fallback>
                <p:oleObj name="Equation" r:id="rId5" imgW="16002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1" y="76200"/>
                        <a:ext cx="3287122" cy="990600"/>
                      </a:xfrm>
                      <a:prstGeom prst="rect">
                        <a:avLst/>
                      </a:prstGeom>
                      <a:noFill/>
                      <a:extLst/>
                    </p:spPr>
                  </p:pic>
                </p:oleObj>
              </mc:Fallback>
            </mc:AlternateContent>
          </a:graphicData>
        </a:graphic>
      </p:graphicFrame>
    </p:spTree>
    <p:extLst>
      <p:ext uri="{BB962C8B-B14F-4D97-AF65-F5344CB8AC3E}">
        <p14:creationId xmlns:p14="http://schemas.microsoft.com/office/powerpoint/2010/main" val="407948190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49</a:t>
            </a:fld>
            <a:endParaRPr lang="en-US">
              <a:solidFill>
                <a:srgbClr val="000000"/>
              </a:solidFill>
            </a:endParaRPr>
          </a:p>
        </p:txBody>
      </p:sp>
      <p:sp>
        <p:nvSpPr>
          <p:cNvPr id="3" name="TextBox 2"/>
          <p:cNvSpPr txBox="1"/>
          <p:nvPr/>
        </p:nvSpPr>
        <p:spPr>
          <a:xfrm>
            <a:off x="152402" y="1354664"/>
            <a:ext cx="8652933" cy="523220"/>
          </a:xfrm>
          <a:prstGeom prst="rect">
            <a:avLst/>
          </a:prstGeom>
          <a:noFill/>
        </p:spPr>
        <p:txBody>
          <a:bodyPr wrap="square" rtlCol="0">
            <a:spAutoFit/>
          </a:bodyPr>
          <a:lstStyle/>
          <a:p>
            <a:r>
              <a:rPr lang="en-US" sz="2800" dirty="0" smtClean="0">
                <a:solidFill>
                  <a:srgbClr val="000000"/>
                </a:solidFill>
              </a:rPr>
              <a:t>What can you say about the a’s and b’s for this f(t)?</a:t>
            </a:r>
            <a:endParaRPr lang="en-US" sz="2800" dirty="0">
              <a:solidFill>
                <a:srgbClr val="000000"/>
              </a:solidFill>
            </a:endParaRPr>
          </a:p>
        </p:txBody>
      </p:sp>
      <p:sp>
        <p:nvSpPr>
          <p:cNvPr id="7" name="TextBox 6"/>
          <p:cNvSpPr txBox="1"/>
          <p:nvPr/>
        </p:nvSpPr>
        <p:spPr>
          <a:xfrm>
            <a:off x="0" y="4978400"/>
            <a:ext cx="8899500" cy="1384995"/>
          </a:xfrm>
          <a:prstGeom prst="rect">
            <a:avLst/>
          </a:prstGeom>
          <a:noFill/>
        </p:spPr>
        <p:txBody>
          <a:bodyPr wrap="none" rtlCol="0">
            <a:spAutoFit/>
          </a:bodyPr>
          <a:lstStyle/>
          <a:p>
            <a:pPr marL="514350" indent="-514350">
              <a:buFontTx/>
              <a:buAutoNum type="alphaUcParenR"/>
            </a:pPr>
            <a:r>
              <a:rPr lang="en-US" sz="2800">
                <a:solidFill>
                  <a:srgbClr val="000000"/>
                </a:solidFill>
              </a:rPr>
              <a:t>All terms are non-zero 	B)  The a’s are all zero</a:t>
            </a:r>
          </a:p>
          <a:p>
            <a:pPr marL="514350" indent="-514350"/>
            <a:r>
              <a:rPr lang="en-US" sz="2800">
                <a:solidFill>
                  <a:srgbClr val="000000"/>
                </a:solidFill>
              </a:rPr>
              <a:t>C) The b’s are all zero		D)  a’s are all 0, except a</a:t>
            </a:r>
            <a:r>
              <a:rPr lang="en-US" sz="2800" baseline="-25000">
                <a:solidFill>
                  <a:srgbClr val="000000"/>
                </a:solidFill>
              </a:rPr>
              <a:t>0</a:t>
            </a:r>
          </a:p>
          <a:p>
            <a:pPr marL="514350" indent="-514350"/>
            <a:r>
              <a:rPr lang="en-US" sz="2800">
                <a:solidFill>
                  <a:srgbClr val="000000"/>
                </a:solidFill>
              </a:rPr>
              <a:t>E) More than one of the above, or, not enough info...</a:t>
            </a:r>
          </a:p>
        </p:txBody>
      </p:sp>
      <p:graphicFrame>
        <p:nvGraphicFramePr>
          <p:cNvPr id="1660931" name="Object 3"/>
          <p:cNvGraphicFramePr>
            <a:graphicFrameLocks noChangeAspect="1"/>
          </p:cNvGraphicFramePr>
          <p:nvPr>
            <p:extLst>
              <p:ext uri="{D42A27DB-BD31-4B8C-83A1-F6EECF244321}">
                <p14:modId xmlns:p14="http://schemas.microsoft.com/office/powerpoint/2010/main" val="2323646624"/>
              </p:ext>
            </p:extLst>
          </p:nvPr>
        </p:nvGraphicFramePr>
        <p:xfrm>
          <a:off x="1598613" y="406926"/>
          <a:ext cx="5186362" cy="1089025"/>
        </p:xfrm>
        <a:graphic>
          <a:graphicData uri="http://schemas.openxmlformats.org/presentationml/2006/ole">
            <mc:AlternateContent xmlns:mc="http://schemas.openxmlformats.org/markup-compatibility/2006">
              <mc:Choice xmlns:v="urn:schemas-microsoft-com:vml" Requires="v">
                <p:oleObj spid="_x0000_s1015809" name="Equation" r:id="rId4" imgW="1993900" imgH="419100" progId="Equation.3">
                  <p:embed/>
                </p:oleObj>
              </mc:Choice>
              <mc:Fallback>
                <p:oleObj name="Equation" r:id="rId4" imgW="1993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13" y="406926"/>
                        <a:ext cx="5186362"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Connector 7"/>
          <p:cNvCxnSpPr/>
          <p:nvPr/>
        </p:nvCxnSpPr>
        <p:spPr bwMode="auto">
          <a:xfrm>
            <a:off x="1168404" y="3725313"/>
            <a:ext cx="5960533" cy="1588"/>
          </a:xfrm>
          <a:prstGeom prst="line">
            <a:avLst/>
          </a:prstGeom>
          <a:noFill/>
          <a:ln w="12700" cap="flat" cmpd="sng" algn="ctr">
            <a:solidFill>
              <a:schemeClr val="tx1"/>
            </a:solidFill>
            <a:prstDash val="solid"/>
            <a:round/>
            <a:headEnd type="none" w="med" len="med"/>
            <a:tailEnd type="arrow"/>
          </a:ln>
          <a:effectLst/>
        </p:spPr>
      </p:cxnSp>
      <p:sp>
        <p:nvSpPr>
          <p:cNvPr id="9" name="TextBox 8"/>
          <p:cNvSpPr txBox="1"/>
          <p:nvPr/>
        </p:nvSpPr>
        <p:spPr>
          <a:xfrm>
            <a:off x="7484537" y="3843848"/>
            <a:ext cx="284428" cy="523220"/>
          </a:xfrm>
          <a:prstGeom prst="rect">
            <a:avLst/>
          </a:prstGeom>
          <a:noFill/>
        </p:spPr>
        <p:txBody>
          <a:bodyPr wrap="square" rtlCol="0">
            <a:spAutoFit/>
          </a:bodyPr>
          <a:lstStyle/>
          <a:p>
            <a:r>
              <a:rPr lang="en-US" sz="2800">
                <a:solidFill>
                  <a:srgbClr val="000000"/>
                </a:solidFill>
              </a:rPr>
              <a:t>t</a:t>
            </a:r>
          </a:p>
        </p:txBody>
      </p:sp>
      <p:cxnSp>
        <p:nvCxnSpPr>
          <p:cNvPr id="10" name="Straight Connector 9"/>
          <p:cNvCxnSpPr/>
          <p:nvPr/>
        </p:nvCxnSpPr>
        <p:spPr bwMode="auto">
          <a:xfrm rot="5400000" flipH="1" flipV="1">
            <a:off x="3065346" y="3387059"/>
            <a:ext cx="3250403" cy="1588"/>
          </a:xfrm>
          <a:prstGeom prst="line">
            <a:avLst/>
          </a:prstGeom>
          <a:noFill/>
          <a:ln w="12700" cap="flat" cmpd="sng" algn="ctr">
            <a:solidFill>
              <a:schemeClr val="tx1"/>
            </a:solidFill>
            <a:prstDash val="solid"/>
            <a:round/>
            <a:headEnd type="none" w="med" len="med"/>
            <a:tailEnd type="arrow"/>
          </a:ln>
          <a:effectLst/>
        </p:spPr>
      </p:cxnSp>
      <p:grpSp>
        <p:nvGrpSpPr>
          <p:cNvPr id="4" name="Group 34"/>
          <p:cNvGrpSpPr/>
          <p:nvPr/>
        </p:nvGrpSpPr>
        <p:grpSpPr>
          <a:xfrm>
            <a:off x="186342" y="2777062"/>
            <a:ext cx="7213551" cy="1765138"/>
            <a:chOff x="1524049" y="2523067"/>
            <a:chExt cx="9279418" cy="2270650"/>
          </a:xfrm>
        </p:grpSpPr>
        <p:grpSp>
          <p:nvGrpSpPr>
            <p:cNvPr id="5" name="Group 25"/>
            <p:cNvGrpSpPr/>
            <p:nvPr/>
          </p:nvGrpSpPr>
          <p:grpSpPr>
            <a:xfrm>
              <a:off x="3843867" y="2523067"/>
              <a:ext cx="2319867" cy="2270647"/>
              <a:chOff x="3843867" y="2523067"/>
              <a:chExt cx="2319867" cy="2270647"/>
            </a:xfrm>
          </p:grpSpPr>
          <p:cxnSp>
            <p:nvCxnSpPr>
              <p:cNvPr id="14" name="Straight Connector 13"/>
              <p:cNvCxnSpPr/>
              <p:nvPr/>
            </p:nvCxnSpPr>
            <p:spPr bwMode="auto">
              <a:xfrm>
                <a:off x="3843867" y="4792126"/>
                <a:ext cx="1168400" cy="1588"/>
              </a:xfrm>
              <a:prstGeom prst="line">
                <a:avLst/>
              </a:prstGeom>
              <a:noFill/>
              <a:ln w="38100" cap="flat" cmpd="sng" algn="ctr">
                <a:solidFill>
                  <a:srgbClr val="3366FF"/>
                </a:solidFill>
                <a:prstDash val="solid"/>
                <a:round/>
                <a:headEnd type="none" w="med" len="med"/>
                <a:tailEnd type="none"/>
              </a:ln>
              <a:effectLst/>
            </p:spPr>
          </p:cxnSp>
          <p:cxnSp>
            <p:nvCxnSpPr>
              <p:cNvPr id="15" name="Straight Connector 14"/>
              <p:cNvCxnSpPr/>
              <p:nvPr/>
            </p:nvCxnSpPr>
            <p:spPr bwMode="auto">
              <a:xfrm rot="5400000" flipH="1" flipV="1">
                <a:off x="3869656" y="3657997"/>
                <a:ext cx="2268272" cy="1588"/>
              </a:xfrm>
              <a:prstGeom prst="line">
                <a:avLst/>
              </a:prstGeom>
              <a:noFill/>
              <a:ln w="38100" cap="flat" cmpd="sng" algn="ctr">
                <a:solidFill>
                  <a:srgbClr val="3366FF"/>
                </a:solidFill>
                <a:prstDash val="solid"/>
                <a:round/>
                <a:headEnd type="none" w="med" len="med"/>
                <a:tailEnd type="none"/>
              </a:ln>
              <a:effectLst/>
            </p:spPr>
          </p:cxnSp>
          <p:cxnSp>
            <p:nvCxnSpPr>
              <p:cNvPr id="17" name="Straight Connector 16"/>
              <p:cNvCxnSpPr/>
              <p:nvPr/>
            </p:nvCxnSpPr>
            <p:spPr bwMode="auto">
              <a:xfrm>
                <a:off x="4995334" y="2523067"/>
                <a:ext cx="1168400" cy="1588"/>
              </a:xfrm>
              <a:prstGeom prst="line">
                <a:avLst/>
              </a:prstGeom>
              <a:noFill/>
              <a:ln w="38100" cap="flat" cmpd="sng" algn="ctr">
                <a:solidFill>
                  <a:srgbClr val="3366FF"/>
                </a:solidFill>
                <a:prstDash val="solid"/>
                <a:round/>
                <a:headEnd type="none" w="med" len="med"/>
                <a:tailEnd type="none"/>
              </a:ln>
              <a:effectLst/>
            </p:spPr>
          </p:cxnSp>
        </p:grpSp>
        <p:grpSp>
          <p:nvGrpSpPr>
            <p:cNvPr id="6" name="Group 24"/>
            <p:cNvGrpSpPr/>
            <p:nvPr/>
          </p:nvGrpSpPr>
          <p:grpSpPr>
            <a:xfrm flipH="1">
              <a:off x="1524049" y="2523070"/>
              <a:ext cx="2319867" cy="2270647"/>
              <a:chOff x="3386679" y="2523070"/>
              <a:chExt cx="2319867" cy="2270647"/>
            </a:xfrm>
          </p:grpSpPr>
          <p:cxnSp>
            <p:nvCxnSpPr>
              <p:cNvPr id="22" name="Straight Connector 21"/>
              <p:cNvCxnSpPr/>
              <p:nvPr/>
            </p:nvCxnSpPr>
            <p:spPr bwMode="auto">
              <a:xfrm>
                <a:off x="3386679" y="4792129"/>
                <a:ext cx="1168400" cy="1588"/>
              </a:xfrm>
              <a:prstGeom prst="line">
                <a:avLst/>
              </a:prstGeom>
              <a:noFill/>
              <a:ln w="38100" cap="flat" cmpd="sng" algn="ctr">
                <a:solidFill>
                  <a:srgbClr val="3366FF"/>
                </a:solidFill>
                <a:prstDash val="solid"/>
                <a:round/>
                <a:headEnd type="none" w="med" len="med"/>
                <a:tailEnd type="none"/>
              </a:ln>
              <a:effectLst/>
            </p:spPr>
          </p:cxnSp>
          <p:cxnSp>
            <p:nvCxnSpPr>
              <p:cNvPr id="23" name="Straight Connector 22"/>
              <p:cNvCxnSpPr/>
              <p:nvPr/>
            </p:nvCxnSpPr>
            <p:spPr bwMode="auto">
              <a:xfrm rot="5400000" flipH="1" flipV="1">
                <a:off x="3412468" y="3658000"/>
                <a:ext cx="2268272" cy="1588"/>
              </a:xfrm>
              <a:prstGeom prst="line">
                <a:avLst/>
              </a:prstGeom>
              <a:noFill/>
              <a:ln w="38100" cap="flat" cmpd="sng" algn="ctr">
                <a:solidFill>
                  <a:srgbClr val="3366FF"/>
                </a:solidFill>
                <a:prstDash val="solid"/>
                <a:round/>
                <a:headEnd type="none" w="med" len="med"/>
                <a:tailEnd type="none"/>
              </a:ln>
              <a:effectLst/>
            </p:spPr>
          </p:cxnSp>
          <p:cxnSp>
            <p:nvCxnSpPr>
              <p:cNvPr id="24" name="Straight Connector 23"/>
              <p:cNvCxnSpPr/>
              <p:nvPr/>
            </p:nvCxnSpPr>
            <p:spPr bwMode="auto">
              <a:xfrm>
                <a:off x="4538146" y="2523070"/>
                <a:ext cx="1168400" cy="1588"/>
              </a:xfrm>
              <a:prstGeom prst="line">
                <a:avLst/>
              </a:prstGeom>
              <a:noFill/>
              <a:ln w="38100" cap="flat" cmpd="sng" algn="ctr">
                <a:solidFill>
                  <a:srgbClr val="3366FF"/>
                </a:solidFill>
                <a:prstDash val="solid"/>
                <a:round/>
                <a:headEnd type="none" w="med" len="med"/>
                <a:tailEnd type="none"/>
              </a:ln>
              <a:effectLst/>
            </p:spPr>
          </p:cxnSp>
        </p:grpSp>
        <p:grpSp>
          <p:nvGrpSpPr>
            <p:cNvPr id="11" name="Group 26"/>
            <p:cNvGrpSpPr/>
            <p:nvPr/>
          </p:nvGrpSpPr>
          <p:grpSpPr>
            <a:xfrm>
              <a:off x="8483600" y="2523067"/>
              <a:ext cx="2319867" cy="2270647"/>
              <a:chOff x="3843867" y="2523067"/>
              <a:chExt cx="2319867" cy="2270647"/>
            </a:xfrm>
          </p:grpSpPr>
          <p:cxnSp>
            <p:nvCxnSpPr>
              <p:cNvPr id="28" name="Straight Connector 27"/>
              <p:cNvCxnSpPr/>
              <p:nvPr/>
            </p:nvCxnSpPr>
            <p:spPr bwMode="auto">
              <a:xfrm>
                <a:off x="3843867" y="4792126"/>
                <a:ext cx="1168400" cy="1588"/>
              </a:xfrm>
              <a:prstGeom prst="line">
                <a:avLst/>
              </a:prstGeom>
              <a:noFill/>
              <a:ln w="38100" cap="flat" cmpd="sng" algn="ctr">
                <a:solidFill>
                  <a:srgbClr val="3366FF"/>
                </a:solidFill>
                <a:prstDash val="solid"/>
                <a:round/>
                <a:headEnd type="none" w="med" len="med"/>
                <a:tailEnd type="none"/>
              </a:ln>
              <a:effectLst/>
            </p:spPr>
          </p:cxnSp>
          <p:cxnSp>
            <p:nvCxnSpPr>
              <p:cNvPr id="29" name="Straight Connector 28"/>
              <p:cNvCxnSpPr/>
              <p:nvPr/>
            </p:nvCxnSpPr>
            <p:spPr bwMode="auto">
              <a:xfrm rot="5400000" flipH="1" flipV="1">
                <a:off x="3869656" y="3657997"/>
                <a:ext cx="2268272" cy="1588"/>
              </a:xfrm>
              <a:prstGeom prst="line">
                <a:avLst/>
              </a:prstGeom>
              <a:noFill/>
              <a:ln w="38100" cap="flat" cmpd="sng" algn="ctr">
                <a:solidFill>
                  <a:srgbClr val="3366FF"/>
                </a:solidFill>
                <a:prstDash val="solid"/>
                <a:round/>
                <a:headEnd type="none" w="med" len="med"/>
                <a:tailEnd type="none"/>
              </a:ln>
              <a:effectLst/>
            </p:spPr>
          </p:cxnSp>
          <p:cxnSp>
            <p:nvCxnSpPr>
              <p:cNvPr id="30" name="Straight Connector 29"/>
              <p:cNvCxnSpPr/>
              <p:nvPr/>
            </p:nvCxnSpPr>
            <p:spPr bwMode="auto">
              <a:xfrm>
                <a:off x="4995334" y="2523067"/>
                <a:ext cx="1168400" cy="1588"/>
              </a:xfrm>
              <a:prstGeom prst="line">
                <a:avLst/>
              </a:prstGeom>
              <a:noFill/>
              <a:ln w="38100" cap="flat" cmpd="sng" algn="ctr">
                <a:solidFill>
                  <a:srgbClr val="3366FF"/>
                </a:solidFill>
                <a:prstDash val="solid"/>
                <a:round/>
                <a:headEnd type="none" w="med" len="med"/>
                <a:tailEnd type="none"/>
              </a:ln>
              <a:effectLst/>
            </p:spPr>
          </p:cxnSp>
        </p:grpSp>
        <p:grpSp>
          <p:nvGrpSpPr>
            <p:cNvPr id="12" name="Group 30"/>
            <p:cNvGrpSpPr/>
            <p:nvPr/>
          </p:nvGrpSpPr>
          <p:grpSpPr>
            <a:xfrm flipH="1">
              <a:off x="6163782" y="2523070"/>
              <a:ext cx="2319867" cy="2270647"/>
              <a:chOff x="3386679" y="2523070"/>
              <a:chExt cx="2319867" cy="2270647"/>
            </a:xfrm>
          </p:grpSpPr>
          <p:cxnSp>
            <p:nvCxnSpPr>
              <p:cNvPr id="32" name="Straight Connector 31"/>
              <p:cNvCxnSpPr/>
              <p:nvPr/>
            </p:nvCxnSpPr>
            <p:spPr bwMode="auto">
              <a:xfrm>
                <a:off x="3386679" y="4792129"/>
                <a:ext cx="1168400" cy="1588"/>
              </a:xfrm>
              <a:prstGeom prst="line">
                <a:avLst/>
              </a:prstGeom>
              <a:noFill/>
              <a:ln w="38100" cap="flat" cmpd="sng" algn="ctr">
                <a:solidFill>
                  <a:srgbClr val="3366FF"/>
                </a:solidFill>
                <a:prstDash val="solid"/>
                <a:round/>
                <a:headEnd type="none" w="med" len="med"/>
                <a:tailEnd type="none"/>
              </a:ln>
              <a:effectLst/>
            </p:spPr>
          </p:cxnSp>
          <p:cxnSp>
            <p:nvCxnSpPr>
              <p:cNvPr id="33" name="Straight Connector 32"/>
              <p:cNvCxnSpPr/>
              <p:nvPr/>
            </p:nvCxnSpPr>
            <p:spPr bwMode="auto">
              <a:xfrm rot="5400000" flipH="1" flipV="1">
                <a:off x="3412468" y="3658000"/>
                <a:ext cx="2268272" cy="1588"/>
              </a:xfrm>
              <a:prstGeom prst="line">
                <a:avLst/>
              </a:prstGeom>
              <a:noFill/>
              <a:ln w="38100" cap="flat" cmpd="sng" algn="ctr">
                <a:solidFill>
                  <a:srgbClr val="3366FF"/>
                </a:solidFill>
                <a:prstDash val="solid"/>
                <a:round/>
                <a:headEnd type="none" w="med" len="med"/>
                <a:tailEnd type="none"/>
              </a:ln>
              <a:effectLst/>
            </p:spPr>
          </p:cxnSp>
          <p:cxnSp>
            <p:nvCxnSpPr>
              <p:cNvPr id="34" name="Straight Connector 33"/>
              <p:cNvCxnSpPr/>
              <p:nvPr/>
            </p:nvCxnSpPr>
            <p:spPr bwMode="auto">
              <a:xfrm>
                <a:off x="4538146" y="2523070"/>
                <a:ext cx="1168400" cy="1588"/>
              </a:xfrm>
              <a:prstGeom prst="line">
                <a:avLst/>
              </a:prstGeom>
              <a:noFill/>
              <a:ln w="38100" cap="flat" cmpd="sng" algn="ctr">
                <a:solidFill>
                  <a:srgbClr val="3366FF"/>
                </a:solidFill>
                <a:prstDash val="solid"/>
                <a:round/>
                <a:headEnd type="none" w="med" len="med"/>
                <a:tailEnd type="none"/>
              </a:ln>
              <a:effectLst/>
            </p:spPr>
          </p:cxnSp>
        </p:grpSp>
      </p:grpSp>
      <p:sp>
        <p:nvSpPr>
          <p:cNvPr id="13" name="TextBox 12"/>
          <p:cNvSpPr txBox="1"/>
          <p:nvPr/>
        </p:nvSpPr>
        <p:spPr>
          <a:xfrm>
            <a:off x="33885" y="50805"/>
            <a:ext cx="7183427" cy="523220"/>
          </a:xfrm>
          <a:prstGeom prst="rect">
            <a:avLst/>
          </a:prstGeom>
          <a:noFill/>
        </p:spPr>
        <p:txBody>
          <a:bodyPr wrap="none" rtlCol="0">
            <a:spAutoFit/>
          </a:bodyPr>
          <a:lstStyle/>
          <a:p>
            <a:r>
              <a:rPr lang="en-US" sz="2800" dirty="0" smtClean="0">
                <a:solidFill>
                  <a:srgbClr val="000000"/>
                </a:solidFill>
              </a:rPr>
              <a:t>When you finish P. 3 of the Tutorial, click in: </a:t>
            </a:r>
            <a:endParaRPr lang="en-US" sz="2800" dirty="0">
              <a:solidFill>
                <a:srgbClr val="000000"/>
              </a:solidFill>
            </a:endParaRPr>
          </a:p>
        </p:txBody>
      </p:sp>
    </p:spTree>
    <p:extLst>
      <p:ext uri="{BB962C8B-B14F-4D97-AF65-F5344CB8AC3E}">
        <p14:creationId xmlns:p14="http://schemas.microsoft.com/office/powerpoint/2010/main" val="357932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5</a:t>
            </a:fld>
            <a:endParaRPr lang="en-US"/>
          </a:p>
        </p:txBody>
      </p:sp>
      <p:sp>
        <p:nvSpPr>
          <p:cNvPr id="4" name="Rectangle 3"/>
          <p:cNvSpPr/>
          <p:nvPr/>
        </p:nvSpPr>
        <p:spPr>
          <a:xfrm>
            <a:off x="2167467" y="829102"/>
            <a:ext cx="4572000" cy="1077218"/>
          </a:xfrm>
          <a:prstGeom prst="rect">
            <a:avLst/>
          </a:prstGeom>
        </p:spPr>
        <p:txBody>
          <a:bodyPr>
            <a:spAutoFit/>
          </a:bodyPr>
          <a:lstStyle/>
          <a:p>
            <a:pPr algn="ctr"/>
            <a:r>
              <a:rPr lang="en-US" sz="3200" dirty="0">
                <a:solidFill>
                  <a:srgbClr val="333399"/>
                </a:solidFill>
              </a:rPr>
              <a:t>Classify this ODE</a:t>
            </a:r>
            <a:r>
              <a:rPr lang="en-US" sz="3200" dirty="0"/>
              <a:t>:</a:t>
            </a:r>
            <a:r>
              <a:rPr lang="en-US" sz="3200" b="1" dirty="0"/>
              <a:t/>
            </a:r>
            <a:br>
              <a:rPr lang="en-US" sz="3200" b="1" dirty="0"/>
            </a:br>
            <a:r>
              <a:rPr lang="en-US" sz="3200" b="1" dirty="0"/>
              <a:t>y’’(t) + </a:t>
            </a:r>
            <a:r>
              <a:rPr lang="en-US" sz="3200" b="1" dirty="0" err="1"/>
              <a:t>ty</a:t>
            </a:r>
            <a:r>
              <a:rPr lang="en-US" sz="3200" b="1" dirty="0"/>
              <a:t>(t) + 1 =0</a:t>
            </a:r>
            <a:endParaRPr lang="en-US" sz="3200" dirty="0"/>
          </a:p>
        </p:txBody>
      </p:sp>
      <p:sp>
        <p:nvSpPr>
          <p:cNvPr id="5" name="Rectangle 4"/>
          <p:cNvSpPr/>
          <p:nvPr/>
        </p:nvSpPr>
        <p:spPr>
          <a:xfrm>
            <a:off x="2091271" y="2397036"/>
            <a:ext cx="6697132" cy="1815882"/>
          </a:xfrm>
          <a:prstGeom prst="rect">
            <a:avLst/>
          </a:prstGeom>
        </p:spPr>
        <p:txBody>
          <a:bodyPr wrap="square">
            <a:spAutoFit/>
          </a:bodyPr>
          <a:lstStyle/>
          <a:p>
            <a:pPr marL="457200" indent="-457200">
              <a:buAutoNum type="alphaUcParenR"/>
            </a:pPr>
            <a:r>
              <a:rPr lang="en-US" sz="2800" dirty="0"/>
              <a:t> Linear  (not Homogeneous)</a:t>
            </a:r>
          </a:p>
          <a:p>
            <a:pPr marL="457200" indent="-457200">
              <a:buAutoNum type="alphaUcParenR"/>
            </a:pPr>
            <a:r>
              <a:rPr lang="en-US" sz="2800" dirty="0"/>
              <a:t> Homogeneous  (not Linear)</a:t>
            </a:r>
          </a:p>
          <a:p>
            <a:pPr marL="457200" indent="-457200">
              <a:buAutoNum type="alphaUcParenR"/>
            </a:pPr>
            <a:r>
              <a:rPr lang="en-US" sz="2800" dirty="0"/>
              <a:t> Linear and Homogeneous</a:t>
            </a:r>
          </a:p>
          <a:p>
            <a:pPr marL="457200" indent="-457200">
              <a:buAutoNum type="alphaUcParenR"/>
            </a:pPr>
            <a:r>
              <a:rPr lang="en-US" sz="2800" dirty="0"/>
              <a:t> Nonlinear and Inhomogeneous</a:t>
            </a:r>
          </a:p>
        </p:txBody>
      </p:sp>
    </p:spTree>
    <p:extLst>
      <p:ext uri="{BB962C8B-B14F-4D97-AF65-F5344CB8AC3E}">
        <p14:creationId xmlns:p14="http://schemas.microsoft.com/office/powerpoint/2010/main" val="21202805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50</a:t>
            </a:fld>
            <a:endParaRPr lang="en-US">
              <a:solidFill>
                <a:srgbClr val="000000"/>
              </a:solidFill>
            </a:endParaRPr>
          </a:p>
        </p:txBody>
      </p:sp>
      <p:sp>
        <p:nvSpPr>
          <p:cNvPr id="4" name="TextBox 3"/>
          <p:cNvSpPr txBox="1"/>
          <p:nvPr/>
        </p:nvSpPr>
        <p:spPr>
          <a:xfrm>
            <a:off x="2099733" y="1134533"/>
            <a:ext cx="6571004" cy="1384995"/>
          </a:xfrm>
          <a:prstGeom prst="rect">
            <a:avLst/>
          </a:prstGeom>
          <a:noFill/>
        </p:spPr>
        <p:txBody>
          <a:bodyPr wrap="none" rtlCol="0">
            <a:spAutoFit/>
          </a:bodyPr>
          <a:lstStyle/>
          <a:p>
            <a:r>
              <a:rPr lang="en-US" sz="2800" dirty="0">
                <a:solidFill>
                  <a:srgbClr val="000000"/>
                </a:solidFill>
              </a:rPr>
              <a:t>What is the general solution to </a:t>
            </a:r>
          </a:p>
          <a:p>
            <a:r>
              <a:rPr lang="en-US" sz="2800" dirty="0">
                <a:solidFill>
                  <a:srgbClr val="000000"/>
                </a:solidFill>
              </a:rPr>
              <a:t>Y’’(y)-k</a:t>
            </a:r>
            <a:r>
              <a:rPr lang="en-US" sz="2800" baseline="30000" dirty="0">
                <a:solidFill>
                  <a:srgbClr val="000000"/>
                </a:solidFill>
              </a:rPr>
              <a:t>2</a:t>
            </a:r>
            <a:r>
              <a:rPr lang="en-US" sz="2800" dirty="0">
                <a:solidFill>
                  <a:srgbClr val="000000"/>
                </a:solidFill>
              </a:rPr>
              <a:t>Y(y)=0</a:t>
            </a:r>
          </a:p>
          <a:p>
            <a:r>
              <a:rPr lang="en-US" sz="2800" dirty="0">
                <a:solidFill>
                  <a:srgbClr val="000000"/>
                </a:solidFill>
              </a:rPr>
              <a:t>(where k is some </a:t>
            </a:r>
            <a:r>
              <a:rPr lang="en-US" sz="2800" i="1" dirty="0">
                <a:solidFill>
                  <a:srgbClr val="000000"/>
                </a:solidFill>
              </a:rPr>
              <a:t>real</a:t>
            </a:r>
            <a:r>
              <a:rPr lang="en-US" sz="2800" dirty="0">
                <a:solidFill>
                  <a:srgbClr val="000000"/>
                </a:solidFill>
              </a:rPr>
              <a:t> </a:t>
            </a:r>
            <a:r>
              <a:rPr lang="en-US" sz="2800" dirty="0" smtClean="0">
                <a:solidFill>
                  <a:srgbClr val="000000"/>
                </a:solidFill>
              </a:rPr>
              <a:t>nonzero constant</a:t>
            </a:r>
            <a:r>
              <a:rPr lang="en-US" sz="2800" dirty="0">
                <a:solidFill>
                  <a:srgbClr val="000000"/>
                </a:solidFill>
              </a:rPr>
              <a:t>)</a:t>
            </a:r>
          </a:p>
        </p:txBody>
      </p:sp>
      <p:sp>
        <p:nvSpPr>
          <p:cNvPr id="5" name="TextBox 4"/>
          <p:cNvSpPr txBox="1"/>
          <p:nvPr/>
        </p:nvSpPr>
        <p:spPr>
          <a:xfrm>
            <a:off x="1473200" y="3115733"/>
            <a:ext cx="6199133" cy="2534027"/>
          </a:xfrm>
          <a:prstGeom prst="rect">
            <a:avLst/>
          </a:prstGeom>
          <a:noFill/>
        </p:spPr>
        <p:txBody>
          <a:bodyPr wrap="none" rtlCol="0">
            <a:spAutoFit/>
          </a:bodyPr>
          <a:lstStyle/>
          <a:p>
            <a:pPr marL="514350" indent="-514350">
              <a:buFontTx/>
              <a:buAutoNum type="alphaUcParenR"/>
            </a:pPr>
            <a:r>
              <a:rPr lang="en-US" sz="2800">
                <a:solidFill>
                  <a:srgbClr val="000000"/>
                </a:solidFill>
              </a:rPr>
              <a:t> Y(y)=A e</a:t>
            </a:r>
            <a:r>
              <a:rPr lang="en-US" sz="2800" baseline="30000">
                <a:solidFill>
                  <a:srgbClr val="000000"/>
                </a:solidFill>
              </a:rPr>
              <a:t>ky</a:t>
            </a:r>
            <a:r>
              <a:rPr lang="en-US" sz="2800">
                <a:solidFill>
                  <a:srgbClr val="000000"/>
                </a:solidFill>
              </a:rPr>
              <a:t>+Be</a:t>
            </a:r>
            <a:r>
              <a:rPr lang="en-US" sz="2800" baseline="30000">
                <a:solidFill>
                  <a:srgbClr val="000000"/>
                </a:solidFill>
              </a:rPr>
              <a:t>-ky</a:t>
            </a:r>
          </a:p>
          <a:p>
            <a:pPr marL="514350" indent="-514350">
              <a:buFontTx/>
              <a:buAutoNum type="alphaUcParenR"/>
            </a:pPr>
            <a:r>
              <a:rPr lang="en-US" sz="2800">
                <a:solidFill>
                  <a:srgbClr val="000000"/>
                </a:solidFill>
              </a:rPr>
              <a:t> Y(y)=Ae</a:t>
            </a:r>
            <a:r>
              <a:rPr lang="en-US" sz="2800" baseline="30000">
                <a:solidFill>
                  <a:srgbClr val="000000"/>
                </a:solidFill>
              </a:rPr>
              <a:t>-ky</a:t>
            </a:r>
            <a:r>
              <a:rPr lang="en-US" sz="2800">
                <a:solidFill>
                  <a:srgbClr val="000000"/>
                </a:solidFill>
              </a:rPr>
              <a:t>cos(ky-δ)</a:t>
            </a:r>
          </a:p>
          <a:p>
            <a:pPr marL="514350" indent="-514350">
              <a:buFontTx/>
              <a:buAutoNum type="alphaUcParenR"/>
            </a:pPr>
            <a:r>
              <a:rPr lang="en-US" sz="2800">
                <a:solidFill>
                  <a:srgbClr val="000000"/>
                </a:solidFill>
              </a:rPr>
              <a:t> Y(y)=Acos(ky) </a:t>
            </a:r>
          </a:p>
          <a:p>
            <a:pPr marL="514350" indent="-514350">
              <a:buFontTx/>
              <a:buAutoNum type="alphaUcParenR"/>
            </a:pPr>
            <a:r>
              <a:rPr lang="en-US" sz="2800">
                <a:solidFill>
                  <a:srgbClr val="000000"/>
                </a:solidFill>
              </a:rPr>
              <a:t> Y(y)=Acos(ky)+Bsin(ky)</a:t>
            </a:r>
          </a:p>
          <a:p>
            <a:pPr marL="514350" indent="-514350">
              <a:buFontTx/>
              <a:buAutoNum type="alphaUcParenR"/>
            </a:pPr>
            <a:r>
              <a:rPr lang="en-US" sz="2800">
                <a:solidFill>
                  <a:srgbClr val="000000"/>
                </a:solidFill>
              </a:rPr>
              <a:t> None of these or MORE than one!</a:t>
            </a:r>
            <a:r>
              <a:rPr lang="en-US" sz="2800" baseline="30000">
                <a:solidFill>
                  <a:srgbClr val="000000"/>
                </a:solidFill>
              </a:rPr>
              <a:t>	</a:t>
            </a:r>
            <a:endParaRPr lang="en-US" sz="2800">
              <a:solidFill>
                <a:srgbClr val="000000"/>
              </a:solidFill>
            </a:endParaRPr>
          </a:p>
        </p:txBody>
      </p:sp>
    </p:spTree>
    <p:extLst>
      <p:ext uri="{BB962C8B-B14F-4D97-AF65-F5344CB8AC3E}">
        <p14:creationId xmlns:p14="http://schemas.microsoft.com/office/powerpoint/2010/main" val="927835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51</a:t>
            </a:fld>
            <a:endParaRPr lang="en-US">
              <a:solidFill>
                <a:srgbClr val="000000"/>
              </a:solidFill>
            </a:endParaRPr>
          </a:p>
        </p:txBody>
      </p:sp>
      <p:sp>
        <p:nvSpPr>
          <p:cNvPr id="4" name="TextBox 3"/>
          <p:cNvSpPr txBox="1"/>
          <p:nvPr/>
        </p:nvSpPr>
        <p:spPr>
          <a:xfrm>
            <a:off x="2099733" y="1134533"/>
            <a:ext cx="5014965" cy="954107"/>
          </a:xfrm>
          <a:prstGeom prst="rect">
            <a:avLst/>
          </a:prstGeom>
          <a:noFill/>
        </p:spPr>
        <p:txBody>
          <a:bodyPr wrap="none" rtlCol="0">
            <a:spAutoFit/>
          </a:bodyPr>
          <a:lstStyle/>
          <a:p>
            <a:r>
              <a:rPr lang="en-US" sz="2800">
                <a:solidFill>
                  <a:srgbClr val="000000"/>
                </a:solidFill>
              </a:rPr>
              <a:t>What is the general solution to </a:t>
            </a:r>
          </a:p>
          <a:p>
            <a:r>
              <a:rPr lang="en-US" sz="2800">
                <a:solidFill>
                  <a:srgbClr val="000000"/>
                </a:solidFill>
              </a:rPr>
              <a:t>X’’(x)+k</a:t>
            </a:r>
            <a:r>
              <a:rPr lang="en-US" sz="2800" baseline="30000">
                <a:solidFill>
                  <a:srgbClr val="000000"/>
                </a:solidFill>
              </a:rPr>
              <a:t>2</a:t>
            </a:r>
            <a:r>
              <a:rPr lang="en-US" sz="2800">
                <a:solidFill>
                  <a:srgbClr val="000000"/>
                </a:solidFill>
              </a:rPr>
              <a:t>X(x)=0</a:t>
            </a:r>
          </a:p>
        </p:txBody>
      </p:sp>
      <p:sp>
        <p:nvSpPr>
          <p:cNvPr id="5" name="TextBox 4"/>
          <p:cNvSpPr txBox="1"/>
          <p:nvPr/>
        </p:nvSpPr>
        <p:spPr>
          <a:xfrm>
            <a:off x="1473200" y="3115733"/>
            <a:ext cx="6199133" cy="2534027"/>
          </a:xfrm>
          <a:prstGeom prst="rect">
            <a:avLst/>
          </a:prstGeom>
          <a:noFill/>
        </p:spPr>
        <p:txBody>
          <a:bodyPr wrap="none" rtlCol="0">
            <a:spAutoFit/>
          </a:bodyPr>
          <a:lstStyle/>
          <a:p>
            <a:pPr marL="514350" indent="-514350">
              <a:buFontTx/>
              <a:buAutoNum type="alphaUcParenR"/>
            </a:pPr>
            <a:r>
              <a:rPr lang="en-US" sz="2800" dirty="0">
                <a:solidFill>
                  <a:srgbClr val="000000"/>
                </a:solidFill>
              </a:rPr>
              <a:t> X(x)=A </a:t>
            </a:r>
            <a:r>
              <a:rPr lang="en-US" sz="2800" dirty="0" err="1">
                <a:solidFill>
                  <a:srgbClr val="000000"/>
                </a:solidFill>
              </a:rPr>
              <a:t>e</a:t>
            </a:r>
            <a:r>
              <a:rPr lang="en-US" sz="2800" baseline="30000" dirty="0" err="1">
                <a:solidFill>
                  <a:srgbClr val="000000"/>
                </a:solidFill>
              </a:rPr>
              <a:t>kx</a:t>
            </a:r>
            <a:r>
              <a:rPr lang="en-US" sz="2800" dirty="0" err="1">
                <a:solidFill>
                  <a:srgbClr val="000000"/>
                </a:solidFill>
              </a:rPr>
              <a:t>+Be</a:t>
            </a:r>
            <a:r>
              <a:rPr lang="en-US" sz="2800" baseline="30000" dirty="0" err="1">
                <a:solidFill>
                  <a:srgbClr val="000000"/>
                </a:solidFill>
              </a:rPr>
              <a:t>-kx</a:t>
            </a:r>
            <a:endParaRPr lang="en-US" sz="2800" baseline="30000" dirty="0">
              <a:solidFill>
                <a:srgbClr val="000000"/>
              </a:solidFill>
            </a:endParaRPr>
          </a:p>
          <a:p>
            <a:pPr marL="514350" indent="-514350">
              <a:buFontTx/>
              <a:buAutoNum type="alphaUcParenR"/>
            </a:pPr>
            <a:r>
              <a:rPr lang="en-US" sz="2800" dirty="0">
                <a:solidFill>
                  <a:srgbClr val="000000"/>
                </a:solidFill>
              </a:rPr>
              <a:t> X(x)=</a:t>
            </a:r>
            <a:r>
              <a:rPr lang="en-US" sz="2800" dirty="0" err="1">
                <a:solidFill>
                  <a:srgbClr val="000000"/>
                </a:solidFill>
              </a:rPr>
              <a:t>Ae</a:t>
            </a:r>
            <a:r>
              <a:rPr lang="en-US" sz="2800" baseline="30000" dirty="0" err="1">
                <a:solidFill>
                  <a:srgbClr val="000000"/>
                </a:solidFill>
              </a:rPr>
              <a:t>-kx</a:t>
            </a:r>
            <a:r>
              <a:rPr lang="en-US" sz="2800" dirty="0" err="1">
                <a:solidFill>
                  <a:srgbClr val="000000"/>
                </a:solidFill>
              </a:rPr>
              <a:t>cos</a:t>
            </a:r>
            <a:r>
              <a:rPr lang="en-US" sz="2800" dirty="0">
                <a:solidFill>
                  <a:srgbClr val="000000"/>
                </a:solidFill>
              </a:rPr>
              <a:t>(</a:t>
            </a:r>
            <a:r>
              <a:rPr lang="en-US" sz="2800" dirty="0" err="1">
                <a:solidFill>
                  <a:srgbClr val="000000"/>
                </a:solidFill>
              </a:rPr>
              <a:t>kx-δ</a:t>
            </a:r>
            <a:r>
              <a:rPr lang="en-US" sz="2800" dirty="0">
                <a:solidFill>
                  <a:srgbClr val="000000"/>
                </a:solidFill>
              </a:rPr>
              <a:t>)</a:t>
            </a:r>
          </a:p>
          <a:p>
            <a:pPr marL="514350" indent="-514350">
              <a:buFontTx/>
              <a:buAutoNum type="alphaUcParenR"/>
            </a:pPr>
            <a:r>
              <a:rPr lang="en-US" sz="2800" dirty="0">
                <a:solidFill>
                  <a:srgbClr val="000000"/>
                </a:solidFill>
              </a:rPr>
              <a:t> X(x)=</a:t>
            </a:r>
            <a:r>
              <a:rPr lang="en-US" sz="2800" dirty="0" err="1">
                <a:solidFill>
                  <a:srgbClr val="000000"/>
                </a:solidFill>
              </a:rPr>
              <a:t>Acos</a:t>
            </a:r>
            <a:r>
              <a:rPr lang="en-US" sz="2800" dirty="0">
                <a:solidFill>
                  <a:srgbClr val="000000"/>
                </a:solidFill>
              </a:rPr>
              <a:t>(</a:t>
            </a:r>
            <a:r>
              <a:rPr lang="en-US" sz="2800" dirty="0" err="1">
                <a:solidFill>
                  <a:srgbClr val="000000"/>
                </a:solidFill>
              </a:rPr>
              <a:t>kx</a:t>
            </a:r>
            <a:r>
              <a:rPr lang="en-US" sz="2800" dirty="0">
                <a:solidFill>
                  <a:srgbClr val="000000"/>
                </a:solidFill>
              </a:rPr>
              <a:t>) </a:t>
            </a:r>
          </a:p>
          <a:p>
            <a:pPr marL="514350" indent="-514350">
              <a:buFontTx/>
              <a:buAutoNum type="alphaUcParenR"/>
            </a:pPr>
            <a:r>
              <a:rPr lang="en-US" sz="2800" dirty="0">
                <a:solidFill>
                  <a:srgbClr val="000000"/>
                </a:solidFill>
              </a:rPr>
              <a:t> X(x)=</a:t>
            </a:r>
            <a:r>
              <a:rPr lang="en-US" sz="2800" dirty="0" err="1">
                <a:solidFill>
                  <a:srgbClr val="000000"/>
                </a:solidFill>
              </a:rPr>
              <a:t>Acos</a:t>
            </a:r>
            <a:r>
              <a:rPr lang="en-US" sz="2800" dirty="0">
                <a:solidFill>
                  <a:srgbClr val="000000"/>
                </a:solidFill>
              </a:rPr>
              <a:t>(</a:t>
            </a:r>
            <a:r>
              <a:rPr lang="en-US" sz="2800" dirty="0" err="1">
                <a:solidFill>
                  <a:srgbClr val="000000"/>
                </a:solidFill>
              </a:rPr>
              <a:t>kx</a:t>
            </a:r>
            <a:r>
              <a:rPr lang="en-US" sz="2800" dirty="0">
                <a:solidFill>
                  <a:srgbClr val="000000"/>
                </a:solidFill>
              </a:rPr>
              <a:t>)+</a:t>
            </a:r>
            <a:r>
              <a:rPr lang="en-US" sz="2800" dirty="0" err="1">
                <a:solidFill>
                  <a:srgbClr val="000000"/>
                </a:solidFill>
              </a:rPr>
              <a:t>Bsin</a:t>
            </a:r>
            <a:r>
              <a:rPr lang="en-US" sz="2800" dirty="0">
                <a:solidFill>
                  <a:srgbClr val="000000"/>
                </a:solidFill>
              </a:rPr>
              <a:t>(</a:t>
            </a:r>
            <a:r>
              <a:rPr lang="en-US" sz="2800" dirty="0" err="1">
                <a:solidFill>
                  <a:srgbClr val="000000"/>
                </a:solidFill>
              </a:rPr>
              <a:t>kx</a:t>
            </a:r>
            <a:r>
              <a:rPr lang="en-US" sz="2800" dirty="0">
                <a:solidFill>
                  <a:srgbClr val="000000"/>
                </a:solidFill>
              </a:rPr>
              <a:t>)</a:t>
            </a:r>
          </a:p>
          <a:p>
            <a:pPr marL="514350" indent="-514350">
              <a:buFontTx/>
              <a:buAutoNum type="alphaUcParenR"/>
            </a:pPr>
            <a:r>
              <a:rPr lang="en-US" sz="2800" dirty="0">
                <a:solidFill>
                  <a:srgbClr val="000000"/>
                </a:solidFill>
              </a:rPr>
              <a:t> None of these or MORE than one!</a:t>
            </a:r>
            <a:r>
              <a:rPr lang="en-US" sz="2800" baseline="30000" dirty="0">
                <a:solidFill>
                  <a:srgbClr val="000000"/>
                </a:solidFill>
              </a:rPr>
              <a:t>	</a:t>
            </a:r>
            <a:endParaRPr lang="en-US" sz="2800" dirty="0">
              <a:solidFill>
                <a:srgbClr val="000000"/>
              </a:solidFill>
            </a:endParaRPr>
          </a:p>
        </p:txBody>
      </p:sp>
    </p:spTree>
    <p:extLst>
      <p:ext uri="{BB962C8B-B14F-4D97-AF65-F5344CB8AC3E}">
        <p14:creationId xmlns:p14="http://schemas.microsoft.com/office/powerpoint/2010/main" val="2051933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52</a:t>
            </a:fld>
            <a:endParaRPr lang="en-US">
              <a:solidFill>
                <a:srgbClr val="000000"/>
              </a:solidFill>
            </a:endParaRPr>
          </a:p>
        </p:txBody>
      </p:sp>
      <p:sp>
        <p:nvSpPr>
          <p:cNvPr id="4" name="Rectangle 3"/>
          <p:cNvSpPr/>
          <p:nvPr/>
        </p:nvSpPr>
        <p:spPr bwMode="auto">
          <a:xfrm>
            <a:off x="2590800" y="1032936"/>
            <a:ext cx="2624666" cy="2438400"/>
          </a:xfrm>
          <a:prstGeom prst="rect">
            <a:avLst/>
          </a:prstGeom>
          <a:solidFill>
            <a:schemeClr val="accent3">
              <a:lumMod val="85000"/>
            </a:schemeClr>
          </a:solid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 name="TextBox 4"/>
          <p:cNvSpPr txBox="1"/>
          <p:nvPr/>
        </p:nvSpPr>
        <p:spPr>
          <a:xfrm>
            <a:off x="4893734" y="3623736"/>
            <a:ext cx="761747" cy="523220"/>
          </a:xfrm>
          <a:prstGeom prst="rect">
            <a:avLst/>
          </a:prstGeom>
          <a:noFill/>
        </p:spPr>
        <p:txBody>
          <a:bodyPr wrap="none" rtlCol="0">
            <a:spAutoFit/>
          </a:bodyPr>
          <a:lstStyle/>
          <a:p>
            <a:r>
              <a:rPr lang="en-US" sz="2800">
                <a:solidFill>
                  <a:srgbClr val="000000"/>
                </a:solidFill>
              </a:rPr>
              <a:t>x=L</a:t>
            </a:r>
          </a:p>
        </p:txBody>
      </p:sp>
      <p:sp>
        <p:nvSpPr>
          <p:cNvPr id="6" name="TextBox 5"/>
          <p:cNvSpPr txBox="1"/>
          <p:nvPr/>
        </p:nvSpPr>
        <p:spPr>
          <a:xfrm>
            <a:off x="1659467" y="762003"/>
            <a:ext cx="833206" cy="523220"/>
          </a:xfrm>
          <a:prstGeom prst="rect">
            <a:avLst/>
          </a:prstGeom>
          <a:noFill/>
        </p:spPr>
        <p:txBody>
          <a:bodyPr wrap="none" rtlCol="0">
            <a:spAutoFit/>
          </a:bodyPr>
          <a:lstStyle/>
          <a:p>
            <a:r>
              <a:rPr lang="en-US" sz="2800">
                <a:solidFill>
                  <a:srgbClr val="000000"/>
                </a:solidFill>
              </a:rPr>
              <a:t>y=H</a:t>
            </a:r>
          </a:p>
        </p:txBody>
      </p:sp>
      <p:sp>
        <p:nvSpPr>
          <p:cNvPr id="7" name="TextBox 6"/>
          <p:cNvSpPr txBox="1"/>
          <p:nvPr/>
        </p:nvSpPr>
        <p:spPr>
          <a:xfrm>
            <a:off x="1744127" y="1964269"/>
            <a:ext cx="813394" cy="523220"/>
          </a:xfrm>
          <a:prstGeom prst="rect">
            <a:avLst/>
          </a:prstGeom>
          <a:noFill/>
        </p:spPr>
        <p:txBody>
          <a:bodyPr wrap="none" rtlCol="0">
            <a:spAutoFit/>
          </a:bodyPr>
          <a:lstStyle/>
          <a:p>
            <a:r>
              <a:rPr lang="en-US" sz="2800">
                <a:solidFill>
                  <a:srgbClr val="000000"/>
                </a:solidFill>
              </a:rPr>
              <a:t>T=0</a:t>
            </a:r>
          </a:p>
        </p:txBody>
      </p:sp>
      <p:cxnSp>
        <p:nvCxnSpPr>
          <p:cNvPr id="9" name="Straight Arrow Connector 8"/>
          <p:cNvCxnSpPr/>
          <p:nvPr/>
        </p:nvCxnSpPr>
        <p:spPr bwMode="auto">
          <a:xfrm>
            <a:off x="2523066" y="3572936"/>
            <a:ext cx="931334"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6200000">
            <a:off x="2031999" y="3098803"/>
            <a:ext cx="931334" cy="1588"/>
          </a:xfrm>
          <a:prstGeom prst="straightConnector1">
            <a:avLst/>
          </a:prstGeom>
          <a:noFill/>
          <a:ln w="12700" cap="flat" cmpd="sng" algn="ctr">
            <a:solidFill>
              <a:schemeClr val="tx1"/>
            </a:solidFill>
            <a:prstDash val="solid"/>
            <a:round/>
            <a:headEnd type="none" w="med" len="med"/>
            <a:tailEnd type="arrow"/>
          </a:ln>
          <a:effectLst/>
        </p:spPr>
      </p:cxnSp>
      <p:sp>
        <p:nvSpPr>
          <p:cNvPr id="11" name="TextBox 10"/>
          <p:cNvSpPr txBox="1"/>
          <p:nvPr/>
        </p:nvSpPr>
        <p:spPr>
          <a:xfrm>
            <a:off x="1761065" y="3200400"/>
            <a:ext cx="773594" cy="523220"/>
          </a:xfrm>
          <a:prstGeom prst="rect">
            <a:avLst/>
          </a:prstGeom>
          <a:noFill/>
        </p:spPr>
        <p:txBody>
          <a:bodyPr wrap="none" rtlCol="0">
            <a:spAutoFit/>
          </a:bodyPr>
          <a:lstStyle/>
          <a:p>
            <a:r>
              <a:rPr lang="en-US" sz="2800">
                <a:solidFill>
                  <a:srgbClr val="000000"/>
                </a:solidFill>
              </a:rPr>
              <a:t>y=0</a:t>
            </a:r>
          </a:p>
        </p:txBody>
      </p:sp>
      <p:sp>
        <p:nvSpPr>
          <p:cNvPr id="12" name="TextBox 11"/>
          <p:cNvSpPr txBox="1"/>
          <p:nvPr/>
        </p:nvSpPr>
        <p:spPr>
          <a:xfrm>
            <a:off x="2269068" y="3522138"/>
            <a:ext cx="773594" cy="523220"/>
          </a:xfrm>
          <a:prstGeom prst="rect">
            <a:avLst/>
          </a:prstGeom>
          <a:noFill/>
        </p:spPr>
        <p:txBody>
          <a:bodyPr wrap="none" rtlCol="0">
            <a:spAutoFit/>
          </a:bodyPr>
          <a:lstStyle/>
          <a:p>
            <a:r>
              <a:rPr lang="en-US" sz="2800">
                <a:solidFill>
                  <a:srgbClr val="000000"/>
                </a:solidFill>
              </a:rPr>
              <a:t>x=0</a:t>
            </a:r>
          </a:p>
        </p:txBody>
      </p:sp>
      <p:sp>
        <p:nvSpPr>
          <p:cNvPr id="13" name="TextBox 12"/>
          <p:cNvSpPr txBox="1"/>
          <p:nvPr/>
        </p:nvSpPr>
        <p:spPr>
          <a:xfrm>
            <a:off x="5266267" y="2048932"/>
            <a:ext cx="813394" cy="523220"/>
          </a:xfrm>
          <a:prstGeom prst="rect">
            <a:avLst/>
          </a:prstGeom>
          <a:noFill/>
        </p:spPr>
        <p:txBody>
          <a:bodyPr wrap="none" rtlCol="0">
            <a:spAutoFit/>
          </a:bodyPr>
          <a:lstStyle/>
          <a:p>
            <a:r>
              <a:rPr lang="en-US" sz="2800">
                <a:solidFill>
                  <a:srgbClr val="000000"/>
                </a:solidFill>
              </a:rPr>
              <a:t>T=0</a:t>
            </a:r>
          </a:p>
        </p:txBody>
      </p:sp>
      <p:sp>
        <p:nvSpPr>
          <p:cNvPr id="14" name="TextBox 13"/>
          <p:cNvSpPr txBox="1"/>
          <p:nvPr/>
        </p:nvSpPr>
        <p:spPr>
          <a:xfrm>
            <a:off x="3454397" y="558799"/>
            <a:ext cx="813394" cy="523220"/>
          </a:xfrm>
          <a:prstGeom prst="rect">
            <a:avLst/>
          </a:prstGeom>
          <a:noFill/>
        </p:spPr>
        <p:txBody>
          <a:bodyPr wrap="none" rtlCol="0">
            <a:spAutoFit/>
          </a:bodyPr>
          <a:lstStyle/>
          <a:p>
            <a:r>
              <a:rPr lang="en-US" sz="2800">
                <a:solidFill>
                  <a:srgbClr val="000000"/>
                </a:solidFill>
              </a:rPr>
              <a:t>T=0</a:t>
            </a:r>
          </a:p>
        </p:txBody>
      </p:sp>
      <p:sp>
        <p:nvSpPr>
          <p:cNvPr id="15" name="TextBox 14"/>
          <p:cNvSpPr txBox="1"/>
          <p:nvPr/>
        </p:nvSpPr>
        <p:spPr>
          <a:xfrm>
            <a:off x="3403603" y="3471335"/>
            <a:ext cx="1132141" cy="523220"/>
          </a:xfrm>
          <a:prstGeom prst="rect">
            <a:avLst/>
          </a:prstGeom>
          <a:noFill/>
        </p:spPr>
        <p:txBody>
          <a:bodyPr wrap="none" rtlCol="0">
            <a:spAutoFit/>
          </a:bodyPr>
          <a:lstStyle/>
          <a:p>
            <a:r>
              <a:rPr lang="en-US" sz="2800">
                <a:solidFill>
                  <a:srgbClr val="000000"/>
                </a:solidFill>
              </a:rPr>
              <a:t>T=t(x)</a:t>
            </a:r>
          </a:p>
        </p:txBody>
      </p:sp>
      <p:cxnSp>
        <p:nvCxnSpPr>
          <p:cNvPr id="17" name="Straight Connector 16"/>
          <p:cNvCxnSpPr/>
          <p:nvPr/>
        </p:nvCxnSpPr>
        <p:spPr bwMode="auto">
          <a:xfrm rot="5400000">
            <a:off x="5063067" y="3471340"/>
            <a:ext cx="270933" cy="1588"/>
          </a:xfrm>
          <a:prstGeom prst="line">
            <a:avLst/>
          </a:prstGeom>
          <a:noFill/>
          <a:ln w="12700" cap="flat" cmpd="sng" algn="ctr">
            <a:solidFill>
              <a:schemeClr val="tx1"/>
            </a:solidFill>
            <a:prstDash val="solid"/>
            <a:round/>
            <a:headEnd type="none" w="med" len="med"/>
            <a:tailEnd type="none"/>
          </a:ln>
          <a:effectLst/>
        </p:spPr>
      </p:cxnSp>
      <p:cxnSp>
        <p:nvCxnSpPr>
          <p:cNvPr id="18" name="Straight Connector 17"/>
          <p:cNvCxnSpPr/>
          <p:nvPr/>
        </p:nvCxnSpPr>
        <p:spPr bwMode="auto">
          <a:xfrm>
            <a:off x="2421467" y="1016002"/>
            <a:ext cx="270933" cy="1588"/>
          </a:xfrm>
          <a:prstGeom prst="line">
            <a:avLst/>
          </a:prstGeom>
          <a:noFill/>
          <a:ln w="12700" cap="flat" cmpd="sng" algn="ctr">
            <a:solidFill>
              <a:schemeClr val="tx1"/>
            </a:solidFill>
            <a:prstDash val="solid"/>
            <a:round/>
            <a:headEnd type="none" w="med" len="med"/>
            <a:tailEnd type="none"/>
          </a:ln>
          <a:effectLst/>
        </p:spPr>
      </p:cxnSp>
      <p:cxnSp>
        <p:nvCxnSpPr>
          <p:cNvPr id="19" name="Straight Connector 18"/>
          <p:cNvCxnSpPr/>
          <p:nvPr/>
        </p:nvCxnSpPr>
        <p:spPr bwMode="auto">
          <a:xfrm rot="5400000">
            <a:off x="2472267" y="3505203"/>
            <a:ext cx="270933" cy="1588"/>
          </a:xfrm>
          <a:prstGeom prst="line">
            <a:avLst/>
          </a:prstGeom>
          <a:noFill/>
          <a:ln w="12700" cap="flat" cmpd="sng" algn="ctr">
            <a:solidFill>
              <a:schemeClr val="tx1"/>
            </a:solidFill>
            <a:prstDash val="solid"/>
            <a:round/>
            <a:headEnd type="none" w="med" len="med"/>
            <a:tailEnd type="none"/>
          </a:ln>
          <a:effectLst/>
        </p:spPr>
      </p:cxnSp>
      <p:cxnSp>
        <p:nvCxnSpPr>
          <p:cNvPr id="20" name="Straight Connector 19"/>
          <p:cNvCxnSpPr/>
          <p:nvPr/>
        </p:nvCxnSpPr>
        <p:spPr bwMode="auto">
          <a:xfrm>
            <a:off x="2438401" y="3488270"/>
            <a:ext cx="270933" cy="1588"/>
          </a:xfrm>
          <a:prstGeom prst="line">
            <a:avLst/>
          </a:prstGeom>
          <a:noFill/>
          <a:ln w="12700" cap="flat" cmpd="sng" algn="ctr">
            <a:solidFill>
              <a:schemeClr val="tx1"/>
            </a:solidFill>
            <a:prstDash val="solid"/>
            <a:round/>
            <a:headEnd type="none" w="med" len="med"/>
            <a:tailEnd type="none"/>
          </a:ln>
          <a:effectLst/>
        </p:spPr>
      </p:cxnSp>
      <p:sp>
        <p:nvSpPr>
          <p:cNvPr id="22" name="TextBox 21"/>
          <p:cNvSpPr txBox="1"/>
          <p:nvPr/>
        </p:nvSpPr>
        <p:spPr>
          <a:xfrm>
            <a:off x="287893" y="0"/>
            <a:ext cx="8308334" cy="523220"/>
          </a:xfrm>
          <a:prstGeom prst="rect">
            <a:avLst/>
          </a:prstGeom>
          <a:noFill/>
        </p:spPr>
        <p:txBody>
          <a:bodyPr wrap="none" rtlCol="0">
            <a:spAutoFit/>
          </a:bodyPr>
          <a:lstStyle/>
          <a:p>
            <a:r>
              <a:rPr lang="en-US" sz="2800">
                <a:solidFill>
                  <a:srgbClr val="000000"/>
                </a:solidFill>
              </a:rPr>
              <a:t>Rectangular plate, with temperature fixed at edges:</a:t>
            </a:r>
          </a:p>
        </p:txBody>
      </p:sp>
      <p:sp>
        <p:nvSpPr>
          <p:cNvPr id="21" name="TextBox 20"/>
          <p:cNvSpPr txBox="1"/>
          <p:nvPr/>
        </p:nvSpPr>
        <p:spPr>
          <a:xfrm>
            <a:off x="67672" y="4131737"/>
            <a:ext cx="9021420" cy="2677656"/>
          </a:xfrm>
          <a:prstGeom prst="rect">
            <a:avLst/>
          </a:prstGeom>
          <a:noFill/>
        </p:spPr>
        <p:txBody>
          <a:bodyPr wrap="none" rtlCol="0">
            <a:spAutoFit/>
          </a:bodyPr>
          <a:lstStyle/>
          <a:p>
            <a:r>
              <a:rPr lang="en-US" sz="2800">
                <a:solidFill>
                  <a:srgbClr val="000000"/>
                </a:solidFill>
              </a:rPr>
              <a:t>When using separation of variables, so T(x,y)=X(x)Y(y),</a:t>
            </a:r>
          </a:p>
          <a:p>
            <a:r>
              <a:rPr lang="en-US" sz="2800">
                <a:solidFill>
                  <a:srgbClr val="0000FF"/>
                </a:solidFill>
              </a:rPr>
              <a:t>which variable (x or y) has the sinusoidal solution?</a:t>
            </a:r>
            <a:r>
              <a:rPr lang="en-US" sz="2800">
                <a:solidFill>
                  <a:srgbClr val="000000"/>
                </a:solidFill>
              </a:rPr>
              <a:t/>
            </a:r>
            <a:br>
              <a:rPr lang="en-US" sz="2800">
                <a:solidFill>
                  <a:srgbClr val="000000"/>
                </a:solidFill>
              </a:rPr>
            </a:br>
            <a:endParaRPr lang="en-US" sz="2800">
              <a:solidFill>
                <a:srgbClr val="000000"/>
              </a:solidFill>
            </a:endParaRPr>
          </a:p>
          <a:p>
            <a:pPr marL="514350" indent="-514350">
              <a:buFontTx/>
              <a:buAutoNum type="alphaUcParenR"/>
            </a:pPr>
            <a:r>
              <a:rPr lang="en-US" sz="2800">
                <a:solidFill>
                  <a:srgbClr val="000000"/>
                </a:solidFill>
              </a:rPr>
              <a:t>X(x)          B)  Y(y)             C) Either, it doesn’t matter</a:t>
            </a:r>
          </a:p>
          <a:p>
            <a:pPr marL="514350" indent="-514350"/>
            <a:r>
              <a:rPr lang="en-US" sz="2800">
                <a:solidFill>
                  <a:srgbClr val="000000"/>
                </a:solidFill>
              </a:rPr>
              <a:t>D) NEITHER, the method won’t work here</a:t>
            </a:r>
          </a:p>
          <a:p>
            <a:pPr marL="514350" indent="-514350"/>
            <a:r>
              <a:rPr lang="en-US" sz="2800">
                <a:solidFill>
                  <a:srgbClr val="000000"/>
                </a:solidFill>
              </a:rPr>
              <a:t>E) ???</a:t>
            </a:r>
          </a:p>
        </p:txBody>
      </p:sp>
    </p:spTree>
    <p:extLst>
      <p:ext uri="{BB962C8B-B14F-4D97-AF65-F5344CB8AC3E}">
        <p14:creationId xmlns:p14="http://schemas.microsoft.com/office/powerpoint/2010/main" val="10295539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53</a:t>
            </a:fld>
            <a:endParaRPr lang="en-US">
              <a:solidFill>
                <a:srgbClr val="000000"/>
              </a:solidFill>
            </a:endParaRPr>
          </a:p>
        </p:txBody>
      </p:sp>
      <p:sp>
        <p:nvSpPr>
          <p:cNvPr id="3" name="Rectangle 2"/>
          <p:cNvSpPr/>
          <p:nvPr/>
        </p:nvSpPr>
        <p:spPr>
          <a:xfrm>
            <a:off x="253994" y="306718"/>
            <a:ext cx="8753230" cy="1569660"/>
          </a:xfrm>
          <a:prstGeom prst="rect">
            <a:avLst/>
          </a:prstGeom>
        </p:spPr>
        <p:txBody>
          <a:bodyPr wrap="square">
            <a:spAutoFit/>
          </a:bodyPr>
          <a:lstStyle/>
          <a:p>
            <a:r>
              <a:rPr lang="en-US" sz="3200">
                <a:solidFill>
                  <a:srgbClr val="333399"/>
                </a:solidFill>
              </a:rPr>
              <a:t>Does the Taylor Series expansion</a:t>
            </a:r>
          </a:p>
          <a:p>
            <a:r>
              <a:rPr lang="en-US" sz="3200">
                <a:solidFill>
                  <a:srgbClr val="333399"/>
                </a:solidFill>
              </a:rPr>
              <a:t>cos(θ) = 1 - θ</a:t>
            </a:r>
            <a:r>
              <a:rPr lang="en-US" sz="3200" baseline="30000">
                <a:solidFill>
                  <a:srgbClr val="333399"/>
                </a:solidFill>
              </a:rPr>
              <a:t>2</a:t>
            </a:r>
            <a:r>
              <a:rPr lang="en-US" sz="3200">
                <a:solidFill>
                  <a:srgbClr val="333399"/>
                </a:solidFill>
              </a:rPr>
              <a:t>/2! + θ</a:t>
            </a:r>
            <a:r>
              <a:rPr lang="en-US" sz="3200" baseline="30000">
                <a:solidFill>
                  <a:srgbClr val="333399"/>
                </a:solidFill>
              </a:rPr>
              <a:t>4</a:t>
            </a:r>
            <a:r>
              <a:rPr lang="en-US" sz="3200">
                <a:solidFill>
                  <a:srgbClr val="333399"/>
                </a:solidFill>
              </a:rPr>
              <a:t>/4! + ...</a:t>
            </a:r>
          </a:p>
          <a:p>
            <a:r>
              <a:rPr lang="en-US" sz="3200">
                <a:solidFill>
                  <a:srgbClr val="333399"/>
                </a:solidFill>
              </a:rPr>
              <a:t>apply for θ measured in</a:t>
            </a:r>
          </a:p>
        </p:txBody>
      </p:sp>
      <p:sp>
        <p:nvSpPr>
          <p:cNvPr id="7" name="TextBox 6"/>
          <p:cNvSpPr txBox="1"/>
          <p:nvPr/>
        </p:nvSpPr>
        <p:spPr>
          <a:xfrm>
            <a:off x="306419" y="2094609"/>
            <a:ext cx="6336658" cy="2062103"/>
          </a:xfrm>
          <a:prstGeom prst="rect">
            <a:avLst/>
          </a:prstGeom>
          <a:noFill/>
        </p:spPr>
        <p:txBody>
          <a:bodyPr wrap="square" rtlCol="0">
            <a:spAutoFit/>
          </a:bodyPr>
          <a:lstStyle/>
          <a:p>
            <a:r>
              <a:rPr lang="en-US" sz="3200">
                <a:solidFill>
                  <a:srgbClr val="000000"/>
                </a:solidFill>
              </a:rPr>
              <a:t>A) degrees</a:t>
            </a:r>
          </a:p>
          <a:p>
            <a:r>
              <a:rPr lang="en-US" sz="3200">
                <a:solidFill>
                  <a:srgbClr val="000000"/>
                </a:solidFill>
              </a:rPr>
              <a:t>B) radians</a:t>
            </a:r>
          </a:p>
          <a:p>
            <a:r>
              <a:rPr lang="en-US" sz="3200">
                <a:solidFill>
                  <a:srgbClr val="000000"/>
                </a:solidFill>
              </a:rPr>
              <a:t>C) either</a:t>
            </a:r>
          </a:p>
          <a:p>
            <a:r>
              <a:rPr lang="en-US" sz="3200">
                <a:solidFill>
                  <a:srgbClr val="000000"/>
                </a:solidFill>
              </a:rPr>
              <a:t>D) neither</a:t>
            </a:r>
          </a:p>
        </p:txBody>
      </p:sp>
    </p:spTree>
    <p:extLst>
      <p:ext uri="{BB962C8B-B14F-4D97-AF65-F5344CB8AC3E}">
        <p14:creationId xmlns:p14="http://schemas.microsoft.com/office/powerpoint/2010/main" val="127011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a:t>
            </a:fld>
            <a:endParaRPr lang="en-US"/>
          </a:p>
        </p:txBody>
      </p:sp>
      <p:sp>
        <p:nvSpPr>
          <p:cNvPr id="3" name="TextBox 2"/>
          <p:cNvSpPr txBox="1"/>
          <p:nvPr/>
        </p:nvSpPr>
        <p:spPr>
          <a:xfrm>
            <a:off x="643467" y="690935"/>
            <a:ext cx="8500533" cy="1569660"/>
          </a:xfrm>
          <a:prstGeom prst="rect">
            <a:avLst/>
          </a:prstGeom>
          <a:noFill/>
        </p:spPr>
        <p:txBody>
          <a:bodyPr wrap="square" rtlCol="0">
            <a:spAutoFit/>
          </a:bodyPr>
          <a:lstStyle/>
          <a:p>
            <a:r>
              <a:rPr lang="en-US" sz="3200" dirty="0"/>
              <a:t>A </a:t>
            </a:r>
            <a:r>
              <a:rPr lang="en-US" sz="3200" dirty="0" smtClean="0"/>
              <a:t>downward falling </a:t>
            </a:r>
            <a:r>
              <a:rPr lang="en-US" sz="3200" dirty="0"/>
              <a:t>mass feels a drag force</a:t>
            </a:r>
            <a:br>
              <a:rPr lang="en-US" sz="3200" dirty="0"/>
            </a:br>
            <a:r>
              <a:rPr lang="en-US" sz="3200" dirty="0"/>
              <a:t>              .   (Up is the + direction)</a:t>
            </a:r>
          </a:p>
          <a:p>
            <a:r>
              <a:rPr lang="en-US" sz="3200" dirty="0">
                <a:solidFill>
                  <a:srgbClr val="333399"/>
                </a:solidFill>
              </a:rPr>
              <a:t>Which </a:t>
            </a:r>
            <a:r>
              <a:rPr lang="en-US" sz="3200" dirty="0" err="1">
                <a:solidFill>
                  <a:srgbClr val="333399"/>
                </a:solidFill>
              </a:rPr>
              <a:t>eq’n</a:t>
            </a:r>
            <a:r>
              <a:rPr lang="en-US" sz="3200" dirty="0">
                <a:solidFill>
                  <a:srgbClr val="333399"/>
                </a:solidFill>
              </a:rPr>
              <a:t> of motion  is correct?  </a:t>
            </a:r>
          </a:p>
        </p:txBody>
      </p:sp>
      <p:graphicFrame>
        <p:nvGraphicFramePr>
          <p:cNvPr id="72717" name="Object 2"/>
          <p:cNvGraphicFramePr>
            <a:graphicFrameLocks noChangeAspect="1"/>
          </p:cNvGraphicFramePr>
          <p:nvPr>
            <p:extLst>
              <p:ext uri="{D42A27DB-BD31-4B8C-83A1-F6EECF244321}">
                <p14:modId xmlns:p14="http://schemas.microsoft.com/office/powerpoint/2010/main" val="156367201"/>
              </p:ext>
            </p:extLst>
          </p:nvPr>
        </p:nvGraphicFramePr>
        <p:xfrm>
          <a:off x="896938" y="2436813"/>
          <a:ext cx="3575050" cy="3270250"/>
        </p:xfrm>
        <a:graphic>
          <a:graphicData uri="http://schemas.openxmlformats.org/presentationml/2006/ole">
            <mc:AlternateContent xmlns:mc="http://schemas.openxmlformats.org/markup-compatibility/2006">
              <mc:Choice xmlns:v="urn:schemas-microsoft-com:vml" Requires="v">
                <p:oleObj spid="_x0000_s993332" name="Equation" r:id="rId4" imgW="1320800" imgH="1206500" progId="Equation.3">
                  <p:embed/>
                </p:oleObj>
              </mc:Choice>
              <mc:Fallback>
                <p:oleObj name="Equation" r:id="rId4" imgW="1320800" imgH="1206500" progId="Equation.3">
                  <p:embed/>
                  <p:pic>
                    <p:nvPicPr>
                      <p:cNvPr id="0" name=""/>
                      <p:cNvPicPr>
                        <a:picLocks noChangeAspect="1" noChangeArrowheads="1"/>
                      </p:cNvPicPr>
                      <p:nvPr/>
                    </p:nvPicPr>
                    <p:blipFill>
                      <a:blip r:embed="rId5"/>
                      <a:srcRect/>
                      <a:stretch>
                        <a:fillRect/>
                      </a:stretch>
                    </p:blipFill>
                    <p:spPr bwMode="auto">
                      <a:xfrm>
                        <a:off x="896938" y="2436813"/>
                        <a:ext cx="3575050" cy="3270250"/>
                      </a:xfrm>
                      <a:prstGeom prst="rect">
                        <a:avLst/>
                      </a:prstGeom>
                      <a:noFill/>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83898101"/>
              </p:ext>
            </p:extLst>
          </p:nvPr>
        </p:nvGraphicFramePr>
        <p:xfrm>
          <a:off x="801932" y="1197903"/>
          <a:ext cx="1148478" cy="541781"/>
        </p:xfrm>
        <a:graphic>
          <a:graphicData uri="http://schemas.openxmlformats.org/presentationml/2006/ole">
            <mc:AlternateContent xmlns:mc="http://schemas.openxmlformats.org/markup-compatibility/2006">
              <mc:Choice xmlns:v="urn:schemas-microsoft-com:vml" Requires="v">
                <p:oleObj spid="_x0000_s993333" name="Equation" r:id="rId6" imgW="431800" imgH="203200" progId="Equation.3">
                  <p:embed/>
                </p:oleObj>
              </mc:Choice>
              <mc:Fallback>
                <p:oleObj name="Equation" r:id="rId6" imgW="4318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932" y="1197903"/>
                        <a:ext cx="1148478" cy="5417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5955254" y="3096544"/>
            <a:ext cx="1664742" cy="3062061"/>
            <a:chOff x="5752058" y="2148296"/>
            <a:chExt cx="1057070" cy="1944333"/>
          </a:xfrm>
        </p:grpSpPr>
        <p:sp>
          <p:nvSpPr>
            <p:cNvPr id="6" name="Oval 5"/>
            <p:cNvSpPr/>
            <p:nvPr/>
          </p:nvSpPr>
          <p:spPr bwMode="auto">
            <a:xfrm>
              <a:off x="5752058" y="2651727"/>
              <a:ext cx="578861" cy="5788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Arrow Connector 8"/>
            <p:cNvCxnSpPr>
              <a:stCxn id="6" idx="0"/>
            </p:cNvCxnSpPr>
            <p:nvPr/>
          </p:nvCxnSpPr>
          <p:spPr bwMode="auto">
            <a:xfrm rot="5400000" flipH="1" flipV="1">
              <a:off x="5789377" y="2399615"/>
              <a:ext cx="504225"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5400000">
              <a:off x="5600985" y="3649128"/>
              <a:ext cx="877704" cy="9297"/>
            </a:xfrm>
            <a:prstGeom prst="straightConnector1">
              <a:avLst/>
            </a:prstGeom>
            <a:noFill/>
            <a:ln w="12700" cap="flat" cmpd="sng" algn="ctr">
              <a:solidFill>
                <a:schemeClr val="tx1"/>
              </a:solidFill>
              <a:prstDash val="solid"/>
              <a:round/>
              <a:headEnd type="none" w="med" len="med"/>
              <a:tailEnd type="arrow"/>
            </a:ln>
            <a:effectLst/>
          </p:spPr>
        </p:cxnSp>
        <p:sp>
          <p:nvSpPr>
            <p:cNvPr id="13" name="TextBox 12"/>
            <p:cNvSpPr txBox="1"/>
            <p:nvPr/>
          </p:nvSpPr>
          <p:spPr>
            <a:xfrm>
              <a:off x="6125569" y="2184850"/>
              <a:ext cx="683559" cy="400110"/>
            </a:xfrm>
            <a:prstGeom prst="rect">
              <a:avLst/>
            </a:prstGeom>
            <a:noFill/>
          </p:spPr>
          <p:txBody>
            <a:bodyPr wrap="none" rtlCol="0">
              <a:spAutoFit/>
            </a:bodyPr>
            <a:lstStyle/>
            <a:p>
              <a:r>
                <a:rPr lang="en-US" sz="2000"/>
                <a:t>F</a:t>
              </a:r>
              <a:r>
                <a:rPr lang="en-US" sz="2000" baseline="-25000"/>
                <a:t>drag</a:t>
              </a:r>
              <a:endParaRPr lang="en-US" sz="2000"/>
            </a:p>
          </p:txBody>
        </p:sp>
        <p:sp>
          <p:nvSpPr>
            <p:cNvPr id="14" name="TextBox 13"/>
            <p:cNvSpPr txBox="1"/>
            <p:nvPr/>
          </p:nvSpPr>
          <p:spPr>
            <a:xfrm>
              <a:off x="6109890" y="3457686"/>
              <a:ext cx="540958" cy="400110"/>
            </a:xfrm>
            <a:prstGeom prst="rect">
              <a:avLst/>
            </a:prstGeom>
            <a:noFill/>
          </p:spPr>
          <p:txBody>
            <a:bodyPr wrap="none" rtlCol="0">
              <a:spAutoFit/>
            </a:bodyPr>
            <a:lstStyle/>
            <a:p>
              <a:r>
                <a:rPr lang="en-US" sz="2000"/>
                <a:t>mg</a:t>
              </a:r>
            </a:p>
          </p:txBody>
        </p:sp>
      </p:grpSp>
      <p:cxnSp>
        <p:nvCxnSpPr>
          <p:cNvPr id="17" name="Straight Arrow Connector 16"/>
          <p:cNvCxnSpPr/>
          <p:nvPr/>
        </p:nvCxnSpPr>
        <p:spPr bwMode="auto">
          <a:xfrm rot="5400000" flipH="1" flipV="1">
            <a:off x="5189114" y="3263513"/>
            <a:ext cx="1120436" cy="1588"/>
          </a:xfrm>
          <a:prstGeom prst="straightConnector1">
            <a:avLst/>
          </a:prstGeom>
          <a:noFill/>
          <a:ln w="12700" cap="flat" cmpd="sng" algn="ctr">
            <a:solidFill>
              <a:schemeClr val="tx1"/>
            </a:solidFill>
            <a:prstDash val="solid"/>
            <a:round/>
            <a:headEnd type="none" w="med" len="med"/>
            <a:tailEnd type="arrow"/>
          </a:ln>
          <a:effectLst/>
        </p:spPr>
      </p:cxnSp>
      <p:sp>
        <p:nvSpPr>
          <p:cNvPr id="18" name="TextBox 17"/>
          <p:cNvSpPr txBox="1"/>
          <p:nvPr/>
        </p:nvSpPr>
        <p:spPr>
          <a:xfrm>
            <a:off x="5599928" y="2280748"/>
            <a:ext cx="466794" cy="400110"/>
          </a:xfrm>
          <a:prstGeom prst="rect">
            <a:avLst/>
          </a:prstGeom>
          <a:noFill/>
        </p:spPr>
        <p:txBody>
          <a:bodyPr wrap="none" rtlCol="0">
            <a:spAutoFit/>
          </a:bodyPr>
          <a:lstStyle/>
          <a:p>
            <a:r>
              <a:rPr lang="en-US" sz="2000" dirty="0" smtClean="0"/>
              <a:t>+y</a:t>
            </a:r>
            <a:endParaRPr lang="en-US" sz="2000" dirty="0"/>
          </a:p>
        </p:txBody>
      </p:sp>
      <p:cxnSp>
        <p:nvCxnSpPr>
          <p:cNvPr id="7" name="Straight Arrow Connector 6"/>
          <p:cNvCxnSpPr/>
          <p:nvPr/>
        </p:nvCxnSpPr>
        <p:spPr bwMode="auto">
          <a:xfrm>
            <a:off x="5080000" y="2726267"/>
            <a:ext cx="0" cy="694266"/>
          </a:xfrm>
          <a:prstGeom prst="straightConnector1">
            <a:avLst/>
          </a:prstGeom>
          <a:noFill/>
          <a:ln w="12700" cap="flat" cmpd="sng" algn="ctr">
            <a:solidFill>
              <a:srgbClr val="FF0000"/>
            </a:solidFill>
            <a:prstDash val="solid"/>
            <a:round/>
            <a:headEnd type="none" w="med" len="med"/>
            <a:tailEnd type="arrow"/>
          </a:ln>
          <a:effectLst/>
        </p:spPr>
      </p:cxnSp>
      <p:sp>
        <p:nvSpPr>
          <p:cNvPr id="16" name="TextBox 15"/>
          <p:cNvSpPr txBox="1"/>
          <p:nvPr/>
        </p:nvSpPr>
        <p:spPr>
          <a:xfrm>
            <a:off x="4871792" y="2416216"/>
            <a:ext cx="325730" cy="400110"/>
          </a:xfrm>
          <a:prstGeom prst="rect">
            <a:avLst/>
          </a:prstGeom>
          <a:noFill/>
        </p:spPr>
        <p:txBody>
          <a:bodyPr wrap="none" rtlCol="0">
            <a:spAutoFit/>
          </a:bodyPr>
          <a:lstStyle/>
          <a:p>
            <a:r>
              <a:rPr lang="en-US" sz="2000" dirty="0">
                <a:solidFill>
                  <a:srgbClr val="FF0000"/>
                </a:solidFill>
              </a:rPr>
              <a:t>v</a:t>
            </a:r>
          </a:p>
        </p:txBody>
      </p:sp>
    </p:spTree>
    <p:extLst>
      <p:ext uri="{BB962C8B-B14F-4D97-AF65-F5344CB8AC3E}">
        <p14:creationId xmlns:p14="http://schemas.microsoft.com/office/powerpoint/2010/main" val="27316054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44"/>
          <p:cNvGrpSpPr/>
          <p:nvPr/>
        </p:nvGrpSpPr>
        <p:grpSpPr>
          <a:xfrm>
            <a:off x="3226855" y="3365027"/>
            <a:ext cx="889000" cy="847725"/>
            <a:chOff x="5354638" y="2979738"/>
            <a:chExt cx="889000" cy="847725"/>
          </a:xfrm>
        </p:grpSpPr>
        <p:cxnSp>
          <p:nvCxnSpPr>
            <p:cNvPr id="37" name="Straight Connector 29"/>
            <p:cNvCxnSpPr>
              <a:cxnSpLocks noChangeShapeType="1"/>
            </p:cNvCxnSpPr>
            <p:nvPr/>
          </p:nvCxnSpPr>
          <p:spPr bwMode="auto">
            <a:xfrm rot="5400000" flipH="1" flipV="1">
              <a:off x="5617369" y="3636169"/>
              <a:ext cx="373063" cy="9525"/>
            </a:xfrm>
            <a:prstGeom prst="line">
              <a:avLst/>
            </a:prstGeom>
            <a:noFill/>
            <a:ln w="9525">
              <a:solidFill>
                <a:srgbClr val="FF0000"/>
              </a:solidFill>
              <a:round/>
              <a:headEnd/>
              <a:tailEnd/>
            </a:ln>
          </p:spPr>
        </p:cxnSp>
        <p:cxnSp>
          <p:nvCxnSpPr>
            <p:cNvPr id="38" name="Straight Connector 32"/>
            <p:cNvCxnSpPr>
              <a:cxnSpLocks noChangeShapeType="1"/>
            </p:cNvCxnSpPr>
            <p:nvPr/>
          </p:nvCxnSpPr>
          <p:spPr bwMode="auto">
            <a:xfrm rot="5400000" flipH="1" flipV="1">
              <a:off x="5626101" y="3162300"/>
              <a:ext cx="373062" cy="7937"/>
            </a:xfrm>
            <a:prstGeom prst="line">
              <a:avLst/>
            </a:prstGeom>
            <a:noFill/>
            <a:ln w="9525">
              <a:solidFill>
                <a:srgbClr val="FF0000"/>
              </a:solidFill>
              <a:round/>
              <a:headEnd/>
              <a:tailEnd/>
            </a:ln>
          </p:spPr>
        </p:cxnSp>
        <p:cxnSp>
          <p:nvCxnSpPr>
            <p:cNvPr id="39" name="Straight Connector 34"/>
            <p:cNvCxnSpPr>
              <a:cxnSpLocks noChangeShapeType="1"/>
            </p:cNvCxnSpPr>
            <p:nvPr/>
          </p:nvCxnSpPr>
          <p:spPr bwMode="auto">
            <a:xfrm rot="10800000" flipH="1" flipV="1">
              <a:off x="5872163" y="3398838"/>
              <a:ext cx="371475" cy="9525"/>
            </a:xfrm>
            <a:prstGeom prst="line">
              <a:avLst/>
            </a:prstGeom>
            <a:noFill/>
            <a:ln w="9525">
              <a:solidFill>
                <a:srgbClr val="FF0000"/>
              </a:solidFill>
              <a:round/>
              <a:headEnd/>
              <a:tailEnd/>
            </a:ln>
          </p:spPr>
        </p:cxnSp>
        <p:cxnSp>
          <p:nvCxnSpPr>
            <p:cNvPr id="40" name="Straight Connector 37"/>
            <p:cNvCxnSpPr>
              <a:cxnSpLocks noChangeShapeType="1"/>
            </p:cNvCxnSpPr>
            <p:nvPr/>
          </p:nvCxnSpPr>
          <p:spPr bwMode="auto">
            <a:xfrm rot="10800000" flipH="1" flipV="1">
              <a:off x="5354638" y="3390900"/>
              <a:ext cx="373062" cy="7938"/>
            </a:xfrm>
            <a:prstGeom prst="line">
              <a:avLst/>
            </a:prstGeom>
            <a:noFill/>
            <a:ln w="9525">
              <a:solidFill>
                <a:srgbClr val="FF0000"/>
              </a:solidFill>
              <a:round/>
              <a:headEnd/>
              <a:tailEnd/>
            </a:ln>
          </p:spPr>
        </p:cxnSp>
        <p:cxnSp>
          <p:nvCxnSpPr>
            <p:cNvPr id="41" name="Straight Connector 43"/>
            <p:cNvCxnSpPr>
              <a:cxnSpLocks noChangeShapeType="1"/>
            </p:cNvCxnSpPr>
            <p:nvPr/>
          </p:nvCxnSpPr>
          <p:spPr bwMode="auto">
            <a:xfrm rot="18900000" flipH="1" flipV="1">
              <a:off x="5795963" y="3230563"/>
              <a:ext cx="371475" cy="7937"/>
            </a:xfrm>
            <a:prstGeom prst="line">
              <a:avLst/>
            </a:prstGeom>
            <a:noFill/>
            <a:ln w="9525">
              <a:solidFill>
                <a:srgbClr val="FF0000"/>
              </a:solidFill>
              <a:round/>
              <a:headEnd/>
              <a:tailEnd/>
            </a:ln>
          </p:spPr>
        </p:cxnSp>
        <p:cxnSp>
          <p:nvCxnSpPr>
            <p:cNvPr id="42" name="Straight Connector 45"/>
            <p:cNvCxnSpPr>
              <a:cxnSpLocks noChangeShapeType="1"/>
            </p:cNvCxnSpPr>
            <p:nvPr/>
          </p:nvCxnSpPr>
          <p:spPr bwMode="auto">
            <a:xfrm rot="18900000" flipH="1" flipV="1">
              <a:off x="5430838" y="3576638"/>
              <a:ext cx="373062" cy="9525"/>
            </a:xfrm>
            <a:prstGeom prst="line">
              <a:avLst/>
            </a:prstGeom>
            <a:noFill/>
            <a:ln w="9525">
              <a:solidFill>
                <a:srgbClr val="FF0000"/>
              </a:solidFill>
              <a:round/>
              <a:headEnd/>
              <a:tailEnd/>
            </a:ln>
          </p:spPr>
        </p:cxnSp>
        <p:cxnSp>
          <p:nvCxnSpPr>
            <p:cNvPr id="43" name="Straight Connector 47"/>
            <p:cNvCxnSpPr>
              <a:cxnSpLocks noChangeShapeType="1"/>
            </p:cNvCxnSpPr>
            <p:nvPr/>
          </p:nvCxnSpPr>
          <p:spPr bwMode="auto">
            <a:xfrm rot="2700000" flipH="1" flipV="1">
              <a:off x="5786438" y="3594100"/>
              <a:ext cx="373062" cy="7938"/>
            </a:xfrm>
            <a:prstGeom prst="line">
              <a:avLst/>
            </a:prstGeom>
            <a:noFill/>
            <a:ln w="9525">
              <a:solidFill>
                <a:srgbClr val="FF0000"/>
              </a:solidFill>
              <a:round/>
              <a:headEnd/>
              <a:tailEnd/>
            </a:ln>
          </p:spPr>
        </p:cxnSp>
        <p:cxnSp>
          <p:nvCxnSpPr>
            <p:cNvPr id="44" name="Straight Connector 50"/>
            <p:cNvCxnSpPr>
              <a:cxnSpLocks noChangeShapeType="1"/>
            </p:cNvCxnSpPr>
            <p:nvPr/>
          </p:nvCxnSpPr>
          <p:spPr bwMode="auto">
            <a:xfrm rot="2700000" flipH="1" flipV="1">
              <a:off x="5439570" y="3212306"/>
              <a:ext cx="373062" cy="9525"/>
            </a:xfrm>
            <a:prstGeom prst="line">
              <a:avLst/>
            </a:prstGeom>
            <a:noFill/>
            <a:ln w="9525">
              <a:solidFill>
                <a:srgbClr val="FF0000"/>
              </a:solidFill>
              <a:round/>
              <a:headEnd/>
              <a:tailEnd/>
            </a:ln>
          </p:spPr>
        </p:cxnSp>
      </p:grpSp>
      <p:sp>
        <p:nvSpPr>
          <p:cNvPr id="28674" name="Slide Number Placeholder 1"/>
          <p:cNvSpPr>
            <a:spLocks noGrp="1"/>
          </p:cNvSpPr>
          <p:nvPr>
            <p:ph type="sldNum" sz="quarter" idx="12"/>
          </p:nvPr>
        </p:nvSpPr>
        <p:spPr>
          <a:noFill/>
        </p:spPr>
        <p:txBody>
          <a:bodyPr/>
          <a:lstStyle/>
          <a:p>
            <a:fld id="{5942411A-3C76-DC4B-9649-02FB401ABBBB}" type="slidenum">
              <a:rPr lang="en-US"/>
              <a:pPr/>
              <a:t>7</a:t>
            </a:fld>
            <a:endParaRPr lang="en-US"/>
          </a:p>
        </p:txBody>
      </p:sp>
      <p:sp>
        <p:nvSpPr>
          <p:cNvPr id="28675" name="TextBox 2"/>
          <p:cNvSpPr txBox="1">
            <a:spLocks noChangeArrowheads="1"/>
          </p:cNvSpPr>
          <p:nvPr/>
        </p:nvSpPr>
        <p:spPr bwMode="auto">
          <a:xfrm>
            <a:off x="487286" y="693738"/>
            <a:ext cx="8597650" cy="1569660"/>
          </a:xfrm>
          <a:prstGeom prst="rect">
            <a:avLst/>
          </a:prstGeom>
          <a:noFill/>
          <a:ln w="9525">
            <a:noFill/>
            <a:miter lim="800000"/>
            <a:headEnd/>
            <a:tailEnd/>
          </a:ln>
        </p:spPr>
        <p:txBody>
          <a:bodyPr wrap="square">
            <a:prstTxWarp prst="textNoShape">
              <a:avLst/>
            </a:prstTxWarp>
            <a:spAutoFit/>
          </a:bodyPr>
          <a:lstStyle/>
          <a:p>
            <a:r>
              <a:rPr lang="en-US" sz="3200"/>
              <a:t>If you push forwards on a lower spoke as shown, the bike moves</a:t>
            </a:r>
          </a:p>
          <a:p>
            <a:r>
              <a:rPr lang="en-US" sz="3200"/>
              <a:t>A) Left       B)  right     C) no motion   D) ?? </a:t>
            </a:r>
          </a:p>
        </p:txBody>
      </p:sp>
      <p:cxnSp>
        <p:nvCxnSpPr>
          <p:cNvPr id="28676" name="Straight Connector 4"/>
          <p:cNvCxnSpPr>
            <a:cxnSpLocks noChangeShapeType="1"/>
          </p:cNvCxnSpPr>
          <p:nvPr/>
        </p:nvCxnSpPr>
        <p:spPr bwMode="auto">
          <a:xfrm>
            <a:off x="3911600" y="3079920"/>
            <a:ext cx="1430338" cy="33338"/>
          </a:xfrm>
          <a:prstGeom prst="line">
            <a:avLst/>
          </a:prstGeom>
          <a:noFill/>
          <a:ln w="9525">
            <a:solidFill>
              <a:schemeClr val="tx1"/>
            </a:solidFill>
            <a:round/>
            <a:headEnd/>
            <a:tailEnd/>
          </a:ln>
        </p:spPr>
      </p:cxnSp>
      <p:cxnSp>
        <p:nvCxnSpPr>
          <p:cNvPr id="28677" name="Straight Connector 5"/>
          <p:cNvCxnSpPr>
            <a:cxnSpLocks noChangeShapeType="1"/>
            <a:stCxn id="28679" idx="7"/>
          </p:cNvCxnSpPr>
          <p:nvPr/>
        </p:nvCxnSpPr>
        <p:spPr bwMode="auto">
          <a:xfrm rot="5400000" flipH="1" flipV="1">
            <a:off x="4687094" y="3109289"/>
            <a:ext cx="658813" cy="650875"/>
          </a:xfrm>
          <a:prstGeom prst="line">
            <a:avLst/>
          </a:prstGeom>
          <a:noFill/>
          <a:ln w="9525">
            <a:solidFill>
              <a:schemeClr val="tx1"/>
            </a:solidFill>
            <a:round/>
            <a:headEnd/>
            <a:tailEnd/>
          </a:ln>
        </p:spPr>
      </p:cxnSp>
      <p:cxnSp>
        <p:nvCxnSpPr>
          <p:cNvPr id="28678" name="Straight Connector 7"/>
          <p:cNvCxnSpPr>
            <a:cxnSpLocks noChangeShapeType="1"/>
          </p:cNvCxnSpPr>
          <p:nvPr/>
        </p:nvCxnSpPr>
        <p:spPr bwMode="auto">
          <a:xfrm rot="16200000" flipH="1">
            <a:off x="3844131" y="3193811"/>
            <a:ext cx="684213" cy="533400"/>
          </a:xfrm>
          <a:prstGeom prst="line">
            <a:avLst/>
          </a:prstGeom>
          <a:noFill/>
          <a:ln w="9525">
            <a:solidFill>
              <a:schemeClr val="tx1"/>
            </a:solidFill>
            <a:round/>
            <a:headEnd/>
            <a:tailEnd/>
          </a:ln>
        </p:spPr>
      </p:cxnSp>
      <p:sp>
        <p:nvSpPr>
          <p:cNvPr id="28679" name="Oval 9"/>
          <p:cNvSpPr>
            <a:spLocks noChangeArrowheads="1"/>
          </p:cNvSpPr>
          <p:nvPr/>
        </p:nvSpPr>
        <p:spPr bwMode="auto">
          <a:xfrm>
            <a:off x="4402138" y="3714920"/>
            <a:ext cx="339725" cy="338138"/>
          </a:xfrm>
          <a:prstGeom prst="ellipse">
            <a:avLst/>
          </a:prstGeom>
          <a:noFill/>
          <a:ln w="9525">
            <a:solidFill>
              <a:schemeClr val="tx1"/>
            </a:solidFill>
            <a:round/>
            <a:headEnd/>
            <a:tailEnd/>
          </a:ln>
        </p:spPr>
        <p:txBody>
          <a:bodyPr>
            <a:prstTxWarp prst="textNoShape">
              <a:avLst/>
            </a:prstTxWarp>
            <a:spAutoFit/>
          </a:bodyPr>
          <a:lstStyle/>
          <a:p>
            <a:endParaRPr lang="en-US"/>
          </a:p>
        </p:txBody>
      </p:sp>
      <p:cxnSp>
        <p:nvCxnSpPr>
          <p:cNvPr id="28680" name="Straight Connector 10"/>
          <p:cNvCxnSpPr>
            <a:cxnSpLocks noChangeShapeType="1"/>
          </p:cNvCxnSpPr>
          <p:nvPr/>
        </p:nvCxnSpPr>
        <p:spPr bwMode="auto">
          <a:xfrm rot="5400000" flipH="1" flipV="1">
            <a:off x="3902204" y="2889421"/>
            <a:ext cx="212725" cy="203200"/>
          </a:xfrm>
          <a:prstGeom prst="line">
            <a:avLst/>
          </a:prstGeom>
          <a:noFill/>
          <a:ln w="9525">
            <a:solidFill>
              <a:schemeClr val="tx1"/>
            </a:solidFill>
            <a:round/>
            <a:headEnd/>
            <a:tailEnd/>
          </a:ln>
        </p:spPr>
      </p:cxnSp>
      <p:cxnSp>
        <p:nvCxnSpPr>
          <p:cNvPr id="28681" name="Straight Connector 13"/>
          <p:cNvCxnSpPr>
            <a:cxnSpLocks noChangeShapeType="1"/>
          </p:cNvCxnSpPr>
          <p:nvPr/>
        </p:nvCxnSpPr>
        <p:spPr bwMode="auto">
          <a:xfrm>
            <a:off x="4097338" y="2884658"/>
            <a:ext cx="60325" cy="50800"/>
          </a:xfrm>
          <a:prstGeom prst="line">
            <a:avLst/>
          </a:prstGeom>
          <a:noFill/>
          <a:ln w="9525">
            <a:solidFill>
              <a:schemeClr val="tx1"/>
            </a:solidFill>
            <a:round/>
            <a:headEnd/>
            <a:tailEnd/>
          </a:ln>
        </p:spPr>
      </p:cxnSp>
      <p:cxnSp>
        <p:nvCxnSpPr>
          <p:cNvPr id="28682" name="Straight Connector 15"/>
          <p:cNvCxnSpPr>
            <a:cxnSpLocks noChangeShapeType="1"/>
          </p:cNvCxnSpPr>
          <p:nvPr/>
        </p:nvCxnSpPr>
        <p:spPr bwMode="auto">
          <a:xfrm rot="5400000" flipH="1" flipV="1">
            <a:off x="3504406" y="3317252"/>
            <a:ext cx="619125" cy="160338"/>
          </a:xfrm>
          <a:prstGeom prst="line">
            <a:avLst/>
          </a:prstGeom>
          <a:noFill/>
          <a:ln w="9525">
            <a:solidFill>
              <a:schemeClr val="tx1"/>
            </a:solidFill>
            <a:round/>
            <a:headEnd/>
            <a:tailEnd/>
          </a:ln>
        </p:spPr>
      </p:cxnSp>
      <p:cxnSp>
        <p:nvCxnSpPr>
          <p:cNvPr id="28683" name="Straight Connector 17"/>
          <p:cNvCxnSpPr>
            <a:cxnSpLocks noChangeShapeType="1"/>
          </p:cNvCxnSpPr>
          <p:nvPr/>
        </p:nvCxnSpPr>
        <p:spPr bwMode="auto">
          <a:xfrm flipV="1">
            <a:off x="3675063" y="3745467"/>
            <a:ext cx="58737" cy="50800"/>
          </a:xfrm>
          <a:prstGeom prst="line">
            <a:avLst/>
          </a:prstGeom>
          <a:noFill/>
          <a:ln w="9525">
            <a:solidFill>
              <a:schemeClr val="tx1"/>
            </a:solidFill>
            <a:round/>
            <a:headEnd/>
            <a:tailEnd/>
          </a:ln>
        </p:spPr>
      </p:cxnSp>
      <p:sp>
        <p:nvSpPr>
          <p:cNvPr id="28684" name="Oval 19"/>
          <p:cNvSpPr>
            <a:spLocks noChangeArrowheads="1"/>
          </p:cNvSpPr>
          <p:nvPr/>
        </p:nvSpPr>
        <p:spPr bwMode="auto">
          <a:xfrm>
            <a:off x="3624263" y="3735942"/>
            <a:ext cx="109537" cy="119062"/>
          </a:xfrm>
          <a:prstGeom prst="ellipse">
            <a:avLst/>
          </a:prstGeom>
          <a:noFill/>
          <a:ln w="9525">
            <a:solidFill>
              <a:schemeClr val="tx1"/>
            </a:solidFill>
            <a:round/>
            <a:headEnd/>
            <a:tailEnd/>
          </a:ln>
        </p:spPr>
        <p:txBody>
          <a:bodyPr>
            <a:prstTxWarp prst="textNoShape">
              <a:avLst/>
            </a:prstTxWarp>
            <a:spAutoFit/>
          </a:bodyPr>
          <a:lstStyle/>
          <a:p>
            <a:endParaRPr lang="en-US"/>
          </a:p>
        </p:txBody>
      </p:sp>
      <p:sp>
        <p:nvSpPr>
          <p:cNvPr id="28685" name="Oval 20"/>
          <p:cNvSpPr>
            <a:spLocks noChangeArrowheads="1"/>
          </p:cNvSpPr>
          <p:nvPr/>
        </p:nvSpPr>
        <p:spPr bwMode="auto">
          <a:xfrm>
            <a:off x="3251200" y="3372404"/>
            <a:ext cx="846138" cy="846138"/>
          </a:xfrm>
          <a:prstGeom prst="ellipse">
            <a:avLst/>
          </a:prstGeom>
          <a:noFill/>
          <a:ln w="50800">
            <a:solidFill>
              <a:schemeClr val="tx1"/>
            </a:solidFill>
            <a:round/>
            <a:headEnd/>
            <a:tailEnd/>
          </a:ln>
        </p:spPr>
        <p:txBody>
          <a:bodyPr>
            <a:prstTxWarp prst="textNoShape">
              <a:avLst/>
            </a:prstTxWarp>
            <a:spAutoFit/>
          </a:bodyPr>
          <a:lstStyle/>
          <a:p>
            <a:endParaRPr lang="en-US"/>
          </a:p>
        </p:txBody>
      </p:sp>
      <p:sp>
        <p:nvSpPr>
          <p:cNvPr id="28686" name="Oval 22"/>
          <p:cNvSpPr>
            <a:spLocks noChangeArrowheads="1"/>
          </p:cNvSpPr>
          <p:nvPr/>
        </p:nvSpPr>
        <p:spPr bwMode="auto">
          <a:xfrm>
            <a:off x="5595938" y="3731871"/>
            <a:ext cx="111125" cy="117475"/>
          </a:xfrm>
          <a:prstGeom prst="ellipse">
            <a:avLst/>
          </a:prstGeom>
          <a:noFill/>
          <a:ln w="25400">
            <a:solidFill>
              <a:schemeClr val="tx1"/>
            </a:solidFill>
            <a:round/>
            <a:headEnd/>
            <a:tailEnd/>
          </a:ln>
        </p:spPr>
        <p:txBody>
          <a:bodyPr>
            <a:prstTxWarp prst="textNoShape">
              <a:avLst/>
            </a:prstTxWarp>
            <a:spAutoFit/>
          </a:bodyPr>
          <a:lstStyle/>
          <a:p>
            <a:endParaRPr lang="en-US"/>
          </a:p>
        </p:txBody>
      </p:sp>
      <p:cxnSp>
        <p:nvCxnSpPr>
          <p:cNvPr id="28687" name="Straight Connector 26"/>
          <p:cNvCxnSpPr>
            <a:cxnSpLocks noChangeShapeType="1"/>
            <a:stCxn id="28679" idx="0"/>
          </p:cNvCxnSpPr>
          <p:nvPr/>
        </p:nvCxnSpPr>
        <p:spPr bwMode="auto">
          <a:xfrm rot="16200000" flipH="1">
            <a:off x="5080000" y="3206920"/>
            <a:ext cx="68263" cy="1084263"/>
          </a:xfrm>
          <a:prstGeom prst="line">
            <a:avLst/>
          </a:prstGeom>
          <a:noFill/>
          <a:ln w="9525">
            <a:solidFill>
              <a:schemeClr val="tx1"/>
            </a:solidFill>
            <a:round/>
            <a:headEnd/>
            <a:tailEnd/>
          </a:ln>
        </p:spPr>
      </p:cxnSp>
      <p:cxnSp>
        <p:nvCxnSpPr>
          <p:cNvPr id="28688" name="Straight Connector 28"/>
          <p:cNvCxnSpPr>
            <a:cxnSpLocks noChangeShapeType="1"/>
            <a:endCxn id="28686" idx="4"/>
          </p:cNvCxnSpPr>
          <p:nvPr/>
        </p:nvCxnSpPr>
        <p:spPr bwMode="auto">
          <a:xfrm flipV="1">
            <a:off x="4564063" y="3849346"/>
            <a:ext cx="1087437" cy="152400"/>
          </a:xfrm>
          <a:prstGeom prst="line">
            <a:avLst/>
          </a:prstGeom>
          <a:noFill/>
          <a:ln w="9525">
            <a:solidFill>
              <a:schemeClr val="tx1"/>
            </a:solidFill>
            <a:round/>
            <a:headEnd/>
            <a:tailEnd/>
          </a:ln>
        </p:spPr>
      </p:cxnSp>
      <p:cxnSp>
        <p:nvCxnSpPr>
          <p:cNvPr id="28689" name="Straight Connector 31"/>
          <p:cNvCxnSpPr>
            <a:cxnSpLocks noChangeShapeType="1"/>
          </p:cNvCxnSpPr>
          <p:nvPr/>
        </p:nvCxnSpPr>
        <p:spPr bwMode="auto">
          <a:xfrm rot="16200000" flipH="1">
            <a:off x="5149056" y="3298202"/>
            <a:ext cx="669925" cy="300038"/>
          </a:xfrm>
          <a:prstGeom prst="line">
            <a:avLst/>
          </a:prstGeom>
          <a:noFill/>
          <a:ln w="9525">
            <a:solidFill>
              <a:schemeClr val="tx1"/>
            </a:solidFill>
            <a:round/>
            <a:headEnd/>
            <a:tailEnd/>
          </a:ln>
        </p:spPr>
      </p:cxnSp>
      <p:cxnSp>
        <p:nvCxnSpPr>
          <p:cNvPr id="28690" name="Straight Connector 33"/>
          <p:cNvCxnSpPr>
            <a:cxnSpLocks noChangeShapeType="1"/>
          </p:cNvCxnSpPr>
          <p:nvPr/>
        </p:nvCxnSpPr>
        <p:spPr bwMode="auto">
          <a:xfrm rot="5400000" flipH="1" flipV="1">
            <a:off x="5278437" y="2957683"/>
            <a:ext cx="195263" cy="84138"/>
          </a:xfrm>
          <a:prstGeom prst="line">
            <a:avLst/>
          </a:prstGeom>
          <a:noFill/>
          <a:ln w="9525">
            <a:solidFill>
              <a:schemeClr val="tx1"/>
            </a:solidFill>
            <a:round/>
            <a:headEnd/>
            <a:tailEnd/>
          </a:ln>
        </p:spPr>
      </p:cxnSp>
      <p:sp>
        <p:nvSpPr>
          <p:cNvPr id="28691" name="Freeform 35"/>
          <p:cNvSpPr>
            <a:spLocks noChangeArrowheads="1"/>
          </p:cNvSpPr>
          <p:nvPr/>
        </p:nvSpPr>
        <p:spPr bwMode="auto">
          <a:xfrm>
            <a:off x="5207000" y="2817983"/>
            <a:ext cx="490538" cy="228600"/>
          </a:xfrm>
          <a:custGeom>
            <a:avLst/>
            <a:gdLst>
              <a:gd name="T0" fmla="*/ 0 w 448734"/>
              <a:gd name="T1" fmla="*/ 0 h 167922"/>
              <a:gd name="T2" fmla="*/ 84725 w 448734"/>
              <a:gd name="T3" fmla="*/ 203555 h 167922"/>
              <a:gd name="T4" fmla="*/ 84725 w 448734"/>
              <a:gd name="T5" fmla="*/ 203555 h 167922"/>
              <a:gd name="T6" fmla="*/ 242074 w 448734"/>
              <a:gd name="T7" fmla="*/ 203555 h 167922"/>
              <a:gd name="T8" fmla="*/ 326798 w 448734"/>
              <a:gd name="T9" fmla="*/ 348955 h 167922"/>
              <a:gd name="T10" fmla="*/ 435730 w 448734"/>
              <a:gd name="T11" fmla="*/ 552508 h 167922"/>
              <a:gd name="T12" fmla="*/ 641494 w 448734"/>
              <a:gd name="T13" fmla="*/ 203555 h 167922"/>
              <a:gd name="T14" fmla="*/ 0 60000 65536"/>
              <a:gd name="T15" fmla="*/ 0 60000 65536"/>
              <a:gd name="T16" fmla="*/ 0 60000 65536"/>
              <a:gd name="T17" fmla="*/ 0 60000 65536"/>
              <a:gd name="T18" fmla="*/ 0 60000 65536"/>
              <a:gd name="T19" fmla="*/ 0 60000 65536"/>
              <a:gd name="T20" fmla="*/ 0 60000 65536"/>
              <a:gd name="T21" fmla="*/ 0 w 448734"/>
              <a:gd name="T22" fmla="*/ 0 h 167922"/>
              <a:gd name="T23" fmla="*/ 448734 w 448734"/>
              <a:gd name="T24" fmla="*/ 167922 h 167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8734" h="167922">
                <a:moveTo>
                  <a:pt x="0" y="0"/>
                </a:moveTo>
                <a:lnTo>
                  <a:pt x="59267" y="59266"/>
                </a:lnTo>
                <a:cubicBezTo>
                  <a:pt x="77611" y="59266"/>
                  <a:pt x="141112" y="52210"/>
                  <a:pt x="169334" y="59266"/>
                </a:cubicBezTo>
                <a:cubicBezTo>
                  <a:pt x="197556" y="66322"/>
                  <a:pt x="206022" y="84667"/>
                  <a:pt x="228600" y="101600"/>
                </a:cubicBezTo>
                <a:cubicBezTo>
                  <a:pt x="251178" y="118533"/>
                  <a:pt x="268111" y="167922"/>
                  <a:pt x="304800" y="160866"/>
                </a:cubicBezTo>
                <a:cubicBezTo>
                  <a:pt x="341489" y="153810"/>
                  <a:pt x="448734" y="59266"/>
                  <a:pt x="448734" y="59266"/>
                </a:cubicBezTo>
              </a:path>
            </a:pathLst>
          </a:custGeom>
          <a:noFill/>
          <a:ln w="9525">
            <a:solidFill>
              <a:schemeClr val="tx1"/>
            </a:solidFill>
            <a:round/>
            <a:headEnd/>
            <a:tailEnd/>
          </a:ln>
        </p:spPr>
        <p:txBody>
          <a:bodyPr>
            <a:prstTxWarp prst="textNoShape">
              <a:avLst/>
            </a:prstTxWarp>
            <a:spAutoFit/>
          </a:bodyPr>
          <a:lstStyle/>
          <a:p>
            <a:endParaRPr lang="en-US"/>
          </a:p>
        </p:txBody>
      </p:sp>
      <p:cxnSp>
        <p:nvCxnSpPr>
          <p:cNvPr id="28692" name="Straight Connector 36"/>
          <p:cNvCxnSpPr>
            <a:cxnSpLocks noChangeShapeType="1"/>
            <a:endCxn id="28691" idx="6"/>
          </p:cNvCxnSpPr>
          <p:nvPr/>
        </p:nvCxnSpPr>
        <p:spPr bwMode="auto">
          <a:xfrm>
            <a:off x="5199063" y="2808458"/>
            <a:ext cx="498475" cy="88900"/>
          </a:xfrm>
          <a:prstGeom prst="line">
            <a:avLst/>
          </a:prstGeom>
          <a:noFill/>
          <a:ln w="9525">
            <a:solidFill>
              <a:schemeClr val="tx1"/>
            </a:solidFill>
            <a:round/>
            <a:headEnd/>
            <a:tailEnd/>
          </a:ln>
        </p:spPr>
      </p:cxnSp>
      <p:cxnSp>
        <p:nvCxnSpPr>
          <p:cNvPr id="28693" name="Straight Connector 44"/>
          <p:cNvCxnSpPr>
            <a:cxnSpLocks noChangeShapeType="1"/>
          </p:cNvCxnSpPr>
          <p:nvPr/>
        </p:nvCxnSpPr>
        <p:spPr bwMode="auto">
          <a:xfrm rot="5400000" flipH="1" flipV="1">
            <a:off x="4442619" y="3726826"/>
            <a:ext cx="260350" cy="1588"/>
          </a:xfrm>
          <a:prstGeom prst="line">
            <a:avLst/>
          </a:prstGeom>
          <a:noFill/>
          <a:ln w="9525">
            <a:solidFill>
              <a:schemeClr val="tx1"/>
            </a:solidFill>
            <a:round/>
            <a:headEnd/>
            <a:tailEnd/>
          </a:ln>
        </p:spPr>
      </p:cxnSp>
      <p:sp>
        <p:nvSpPr>
          <p:cNvPr id="28694" name="Oval 46"/>
          <p:cNvSpPr>
            <a:spLocks noChangeArrowheads="1"/>
          </p:cNvSpPr>
          <p:nvPr/>
        </p:nvSpPr>
        <p:spPr bwMode="auto">
          <a:xfrm>
            <a:off x="4546600" y="3854620"/>
            <a:ext cx="58738" cy="63500"/>
          </a:xfrm>
          <a:prstGeom prst="ellipse">
            <a:avLst/>
          </a:prstGeom>
          <a:noFill/>
          <a:ln w="9525">
            <a:solidFill>
              <a:schemeClr val="tx1"/>
            </a:solidFill>
            <a:round/>
            <a:headEnd/>
            <a:tailEnd/>
          </a:ln>
        </p:spPr>
        <p:txBody>
          <a:bodyPr>
            <a:prstTxWarp prst="textNoShape">
              <a:avLst/>
            </a:prstTxWarp>
            <a:spAutoFit/>
          </a:bodyPr>
          <a:lstStyle/>
          <a:p>
            <a:endParaRPr lang="en-US"/>
          </a:p>
        </p:txBody>
      </p:sp>
      <p:cxnSp>
        <p:nvCxnSpPr>
          <p:cNvPr id="28695" name="Straight Connector 48"/>
          <p:cNvCxnSpPr>
            <a:cxnSpLocks noChangeShapeType="1"/>
          </p:cNvCxnSpPr>
          <p:nvPr/>
        </p:nvCxnSpPr>
        <p:spPr bwMode="auto">
          <a:xfrm rot="5400000" flipH="1" flipV="1">
            <a:off x="4441825" y="4048295"/>
            <a:ext cx="261938" cy="1588"/>
          </a:xfrm>
          <a:prstGeom prst="line">
            <a:avLst/>
          </a:prstGeom>
          <a:noFill/>
          <a:ln w="9525">
            <a:solidFill>
              <a:schemeClr val="tx1"/>
            </a:solidFill>
            <a:round/>
            <a:headEnd/>
            <a:tailEnd/>
          </a:ln>
        </p:spPr>
      </p:cxnSp>
      <p:cxnSp>
        <p:nvCxnSpPr>
          <p:cNvPr id="28696" name="Straight Connector 49"/>
          <p:cNvCxnSpPr>
            <a:cxnSpLocks noChangeShapeType="1"/>
          </p:cNvCxnSpPr>
          <p:nvPr/>
        </p:nvCxnSpPr>
        <p:spPr bwMode="auto">
          <a:xfrm rot="10800000">
            <a:off x="4484688" y="3591095"/>
            <a:ext cx="171450" cy="1588"/>
          </a:xfrm>
          <a:prstGeom prst="line">
            <a:avLst/>
          </a:prstGeom>
          <a:noFill/>
          <a:ln w="9525">
            <a:solidFill>
              <a:schemeClr val="tx1"/>
            </a:solidFill>
            <a:round/>
            <a:headEnd/>
            <a:tailEnd/>
          </a:ln>
        </p:spPr>
      </p:cxnSp>
      <p:cxnSp>
        <p:nvCxnSpPr>
          <p:cNvPr id="28697" name="Straight Connector 51"/>
          <p:cNvCxnSpPr>
            <a:cxnSpLocks noChangeShapeType="1"/>
          </p:cNvCxnSpPr>
          <p:nvPr/>
        </p:nvCxnSpPr>
        <p:spPr bwMode="auto">
          <a:xfrm rot="10800000">
            <a:off x="4484688" y="4184820"/>
            <a:ext cx="171450" cy="1588"/>
          </a:xfrm>
          <a:prstGeom prst="line">
            <a:avLst/>
          </a:prstGeom>
          <a:noFill/>
          <a:ln w="9525">
            <a:solidFill>
              <a:schemeClr val="tx1"/>
            </a:solidFill>
            <a:round/>
            <a:headEnd/>
            <a:tailEnd/>
          </a:ln>
        </p:spPr>
      </p:cxnSp>
      <p:sp>
        <p:nvSpPr>
          <p:cNvPr id="28698" name="TextBox 53"/>
          <p:cNvSpPr txBox="1">
            <a:spLocks noChangeArrowheads="1"/>
          </p:cNvSpPr>
          <p:nvPr/>
        </p:nvSpPr>
        <p:spPr bwMode="auto">
          <a:xfrm>
            <a:off x="2424907" y="4158316"/>
            <a:ext cx="2168583" cy="584776"/>
          </a:xfrm>
          <a:prstGeom prst="rect">
            <a:avLst/>
          </a:prstGeom>
          <a:noFill/>
          <a:ln w="9525">
            <a:noFill/>
            <a:miter lim="800000"/>
            <a:headEnd/>
            <a:tailEnd/>
          </a:ln>
        </p:spPr>
        <p:txBody>
          <a:bodyPr wrap="none">
            <a:prstTxWarp prst="textNoShape">
              <a:avLst/>
            </a:prstTxWarp>
            <a:spAutoFit/>
          </a:bodyPr>
          <a:lstStyle/>
          <a:p>
            <a:r>
              <a:rPr lang="en-US" sz="3200">
                <a:solidFill>
                  <a:srgbClr val="660066"/>
                </a:solidFill>
              </a:rPr>
              <a:t>F(external)</a:t>
            </a:r>
          </a:p>
        </p:txBody>
      </p:sp>
      <p:cxnSp>
        <p:nvCxnSpPr>
          <p:cNvPr id="28699" name="Straight Connector 29"/>
          <p:cNvCxnSpPr>
            <a:cxnSpLocks noChangeShapeType="1"/>
            <a:stCxn id="28707" idx="4"/>
          </p:cNvCxnSpPr>
          <p:nvPr/>
        </p:nvCxnSpPr>
        <p:spPr bwMode="auto">
          <a:xfrm rot="5400000" flipH="1" flipV="1">
            <a:off x="5464969" y="4023177"/>
            <a:ext cx="373063" cy="9525"/>
          </a:xfrm>
          <a:prstGeom prst="line">
            <a:avLst/>
          </a:prstGeom>
          <a:noFill/>
          <a:ln w="9525">
            <a:solidFill>
              <a:srgbClr val="FF0000"/>
            </a:solidFill>
            <a:round/>
            <a:headEnd/>
            <a:tailEnd/>
          </a:ln>
        </p:spPr>
      </p:cxnSp>
      <p:cxnSp>
        <p:nvCxnSpPr>
          <p:cNvPr id="28700" name="Straight Connector 32"/>
          <p:cNvCxnSpPr>
            <a:cxnSpLocks noChangeShapeType="1"/>
          </p:cNvCxnSpPr>
          <p:nvPr/>
        </p:nvCxnSpPr>
        <p:spPr bwMode="auto">
          <a:xfrm rot="5400000" flipH="1" flipV="1">
            <a:off x="5473701" y="3549308"/>
            <a:ext cx="373062" cy="7937"/>
          </a:xfrm>
          <a:prstGeom prst="line">
            <a:avLst/>
          </a:prstGeom>
          <a:noFill/>
          <a:ln w="9525">
            <a:solidFill>
              <a:srgbClr val="FF0000"/>
            </a:solidFill>
            <a:round/>
            <a:headEnd/>
            <a:tailEnd/>
          </a:ln>
        </p:spPr>
      </p:cxnSp>
      <p:cxnSp>
        <p:nvCxnSpPr>
          <p:cNvPr id="28701" name="Straight Connector 34"/>
          <p:cNvCxnSpPr>
            <a:cxnSpLocks noChangeShapeType="1"/>
          </p:cNvCxnSpPr>
          <p:nvPr/>
        </p:nvCxnSpPr>
        <p:spPr bwMode="auto">
          <a:xfrm rot="10800000" flipH="1" flipV="1">
            <a:off x="5719763" y="3785846"/>
            <a:ext cx="371475" cy="9525"/>
          </a:xfrm>
          <a:prstGeom prst="line">
            <a:avLst/>
          </a:prstGeom>
          <a:noFill/>
          <a:ln w="9525">
            <a:solidFill>
              <a:srgbClr val="FF0000"/>
            </a:solidFill>
            <a:round/>
            <a:headEnd/>
            <a:tailEnd/>
          </a:ln>
        </p:spPr>
      </p:cxnSp>
      <p:cxnSp>
        <p:nvCxnSpPr>
          <p:cNvPr id="28702" name="Straight Connector 37"/>
          <p:cNvCxnSpPr>
            <a:cxnSpLocks noChangeShapeType="1"/>
          </p:cNvCxnSpPr>
          <p:nvPr/>
        </p:nvCxnSpPr>
        <p:spPr bwMode="auto">
          <a:xfrm rot="10800000" flipH="1" flipV="1">
            <a:off x="5202238" y="3829220"/>
            <a:ext cx="373062" cy="7938"/>
          </a:xfrm>
          <a:prstGeom prst="line">
            <a:avLst/>
          </a:prstGeom>
          <a:noFill/>
          <a:ln w="9525">
            <a:solidFill>
              <a:srgbClr val="FF0000"/>
            </a:solidFill>
            <a:round/>
            <a:headEnd/>
            <a:tailEnd/>
          </a:ln>
        </p:spPr>
      </p:cxnSp>
      <p:cxnSp>
        <p:nvCxnSpPr>
          <p:cNvPr id="28703" name="Straight Connector 43"/>
          <p:cNvCxnSpPr>
            <a:cxnSpLocks noChangeShapeType="1"/>
          </p:cNvCxnSpPr>
          <p:nvPr/>
        </p:nvCxnSpPr>
        <p:spPr bwMode="auto">
          <a:xfrm rot="-2700000" flipH="1" flipV="1">
            <a:off x="5643563" y="3617571"/>
            <a:ext cx="371475" cy="7937"/>
          </a:xfrm>
          <a:prstGeom prst="line">
            <a:avLst/>
          </a:prstGeom>
          <a:noFill/>
          <a:ln w="9525">
            <a:solidFill>
              <a:srgbClr val="FF0000"/>
            </a:solidFill>
            <a:round/>
            <a:headEnd/>
            <a:tailEnd/>
          </a:ln>
        </p:spPr>
      </p:cxnSp>
      <p:cxnSp>
        <p:nvCxnSpPr>
          <p:cNvPr id="28704" name="Straight Connector 45"/>
          <p:cNvCxnSpPr>
            <a:cxnSpLocks noChangeShapeType="1"/>
          </p:cNvCxnSpPr>
          <p:nvPr/>
        </p:nvCxnSpPr>
        <p:spPr bwMode="auto">
          <a:xfrm rot="-2700000" flipH="1" flipV="1">
            <a:off x="5278438" y="3963646"/>
            <a:ext cx="373062" cy="9525"/>
          </a:xfrm>
          <a:prstGeom prst="line">
            <a:avLst/>
          </a:prstGeom>
          <a:noFill/>
          <a:ln w="9525">
            <a:solidFill>
              <a:srgbClr val="FF0000"/>
            </a:solidFill>
            <a:round/>
            <a:headEnd/>
            <a:tailEnd/>
          </a:ln>
        </p:spPr>
      </p:cxnSp>
      <p:cxnSp>
        <p:nvCxnSpPr>
          <p:cNvPr id="28705" name="Straight Connector 47"/>
          <p:cNvCxnSpPr>
            <a:cxnSpLocks noChangeShapeType="1"/>
          </p:cNvCxnSpPr>
          <p:nvPr/>
        </p:nvCxnSpPr>
        <p:spPr bwMode="auto">
          <a:xfrm rot="2700000" flipH="1" flipV="1">
            <a:off x="5634038" y="3981108"/>
            <a:ext cx="373062" cy="7938"/>
          </a:xfrm>
          <a:prstGeom prst="line">
            <a:avLst/>
          </a:prstGeom>
          <a:noFill/>
          <a:ln w="9525">
            <a:solidFill>
              <a:srgbClr val="FF0000"/>
            </a:solidFill>
            <a:round/>
            <a:headEnd/>
            <a:tailEnd/>
          </a:ln>
        </p:spPr>
      </p:cxnSp>
      <p:cxnSp>
        <p:nvCxnSpPr>
          <p:cNvPr id="28706" name="Straight Connector 50"/>
          <p:cNvCxnSpPr>
            <a:cxnSpLocks noChangeShapeType="1"/>
          </p:cNvCxnSpPr>
          <p:nvPr/>
        </p:nvCxnSpPr>
        <p:spPr bwMode="auto">
          <a:xfrm rot="2700000" flipH="1" flipV="1">
            <a:off x="5287170" y="3599314"/>
            <a:ext cx="373062" cy="9525"/>
          </a:xfrm>
          <a:prstGeom prst="line">
            <a:avLst/>
          </a:prstGeom>
          <a:noFill/>
          <a:ln w="9525">
            <a:solidFill>
              <a:srgbClr val="FF0000"/>
            </a:solidFill>
            <a:round/>
            <a:headEnd/>
            <a:tailEnd/>
          </a:ln>
        </p:spPr>
      </p:cxnSp>
      <p:sp>
        <p:nvSpPr>
          <p:cNvPr id="28707" name="Oval 23"/>
          <p:cNvSpPr>
            <a:spLocks noChangeArrowheads="1"/>
          </p:cNvSpPr>
          <p:nvPr/>
        </p:nvSpPr>
        <p:spPr bwMode="auto">
          <a:xfrm>
            <a:off x="5224463" y="3366746"/>
            <a:ext cx="846137" cy="847725"/>
          </a:xfrm>
          <a:prstGeom prst="ellipse">
            <a:avLst/>
          </a:prstGeom>
          <a:noFill/>
          <a:ln w="50800">
            <a:solidFill>
              <a:schemeClr val="tx1"/>
            </a:solidFill>
            <a:round/>
            <a:headEnd/>
            <a:tailEnd/>
          </a:ln>
        </p:spPr>
        <p:txBody>
          <a:bodyPr>
            <a:prstTxWarp prst="textNoShape">
              <a:avLst/>
            </a:prstTxWarp>
            <a:spAutoFit/>
          </a:bodyPr>
          <a:lstStyle/>
          <a:p>
            <a:endParaRPr lang="en-US"/>
          </a:p>
        </p:txBody>
      </p:sp>
      <p:sp>
        <p:nvSpPr>
          <p:cNvPr id="28708" name="Right Arrow 52"/>
          <p:cNvSpPr>
            <a:spLocks noChangeArrowheads="1"/>
          </p:cNvSpPr>
          <p:nvPr/>
        </p:nvSpPr>
        <p:spPr bwMode="auto">
          <a:xfrm flipH="1">
            <a:off x="3026286" y="3941310"/>
            <a:ext cx="636588" cy="168275"/>
          </a:xfrm>
          <a:prstGeom prst="rightArrow">
            <a:avLst>
              <a:gd name="adj1" fmla="val 50000"/>
              <a:gd name="adj2" fmla="val 49967"/>
            </a:avLst>
          </a:prstGeom>
          <a:solidFill>
            <a:srgbClr val="660066">
              <a:alpha val="96861"/>
            </a:srgbClr>
          </a:solidFill>
          <a:ln w="9525">
            <a:solidFill>
              <a:srgbClr val="660066"/>
            </a:solidFill>
            <a:round/>
            <a:headEnd/>
            <a:tailEnd/>
          </a:ln>
        </p:spPr>
        <p:txBody>
          <a:bodyPr>
            <a:prstTxWarp prst="textNoShape">
              <a:avLst/>
            </a:prstTxWarp>
            <a:spAutoFit/>
          </a:bodyPr>
          <a:lstStyle/>
          <a:p>
            <a:endParaRPr lang="en-US"/>
          </a:p>
        </p:txBody>
      </p:sp>
      <p:cxnSp>
        <p:nvCxnSpPr>
          <p:cNvPr id="46" name="Straight Connector 45"/>
          <p:cNvCxnSpPr/>
          <p:nvPr/>
        </p:nvCxnSpPr>
        <p:spPr bwMode="auto">
          <a:xfrm flipV="1">
            <a:off x="3143150" y="4208124"/>
            <a:ext cx="3194466" cy="38483"/>
          </a:xfrm>
          <a:prstGeom prst="line">
            <a:avLst/>
          </a:prstGeom>
          <a:noFill/>
          <a:ln w="1270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43489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a:noFill/>
        </p:spPr>
        <p:txBody>
          <a:bodyPr/>
          <a:lstStyle/>
          <a:p>
            <a:fld id="{B519E5B1-1235-E848-B7C6-B9A666D3077C}" type="slidenum">
              <a:rPr lang="en-US"/>
              <a:pPr/>
              <a:t>8</a:t>
            </a:fld>
            <a:endParaRPr lang="en-US"/>
          </a:p>
        </p:txBody>
      </p:sp>
      <p:sp>
        <p:nvSpPr>
          <p:cNvPr id="33795" name="TextBox 2"/>
          <p:cNvSpPr txBox="1">
            <a:spLocks noChangeArrowheads="1"/>
          </p:cNvSpPr>
          <p:nvPr/>
        </p:nvSpPr>
        <p:spPr bwMode="auto">
          <a:xfrm>
            <a:off x="351692" y="224826"/>
            <a:ext cx="8792308" cy="2062103"/>
          </a:xfrm>
          <a:prstGeom prst="rect">
            <a:avLst/>
          </a:prstGeom>
          <a:noFill/>
          <a:ln w="9525">
            <a:noFill/>
            <a:miter lim="800000"/>
            <a:headEnd/>
            <a:tailEnd/>
          </a:ln>
        </p:spPr>
        <p:txBody>
          <a:bodyPr wrap="square">
            <a:prstTxWarp prst="textNoShape">
              <a:avLst/>
            </a:prstTxWarp>
            <a:spAutoFit/>
          </a:bodyPr>
          <a:lstStyle/>
          <a:p>
            <a:r>
              <a:rPr lang="en-US" sz="3200"/>
              <a:t>If you push backwards on the </a:t>
            </a:r>
            <a:r>
              <a:rPr lang="en-US" sz="3200" i="1"/>
              <a:t>bottom</a:t>
            </a:r>
            <a:r>
              <a:rPr lang="en-US" sz="3200"/>
              <a:t> pedal of a fixed-gear bike as shown, </a:t>
            </a:r>
            <a:br>
              <a:rPr lang="en-US" sz="3200"/>
            </a:br>
            <a:r>
              <a:rPr lang="en-US" sz="3200"/>
              <a:t>the bike moves</a:t>
            </a:r>
          </a:p>
          <a:p>
            <a:r>
              <a:rPr lang="en-US" sz="3200"/>
              <a:t>A) Left       B)  right     C) no motion   D) ?? </a:t>
            </a:r>
          </a:p>
        </p:txBody>
      </p:sp>
      <p:cxnSp>
        <p:nvCxnSpPr>
          <p:cNvPr id="33796" name="Straight Connector 4"/>
          <p:cNvCxnSpPr>
            <a:cxnSpLocks noChangeShapeType="1"/>
          </p:cNvCxnSpPr>
          <p:nvPr/>
        </p:nvCxnSpPr>
        <p:spPr bwMode="auto">
          <a:xfrm>
            <a:off x="3911600" y="2840884"/>
            <a:ext cx="1430338" cy="33338"/>
          </a:xfrm>
          <a:prstGeom prst="line">
            <a:avLst/>
          </a:prstGeom>
          <a:noFill/>
          <a:ln w="9525">
            <a:solidFill>
              <a:schemeClr val="tx1"/>
            </a:solidFill>
            <a:round/>
            <a:headEnd/>
            <a:tailEnd/>
          </a:ln>
        </p:spPr>
      </p:cxnSp>
      <p:cxnSp>
        <p:nvCxnSpPr>
          <p:cNvPr id="33797" name="Straight Connector 5"/>
          <p:cNvCxnSpPr>
            <a:cxnSpLocks noChangeShapeType="1"/>
            <a:stCxn id="33799" idx="7"/>
          </p:cNvCxnSpPr>
          <p:nvPr/>
        </p:nvCxnSpPr>
        <p:spPr bwMode="auto">
          <a:xfrm rot="5400000" flipH="1" flipV="1">
            <a:off x="4687094" y="2870253"/>
            <a:ext cx="658813" cy="650875"/>
          </a:xfrm>
          <a:prstGeom prst="line">
            <a:avLst/>
          </a:prstGeom>
          <a:noFill/>
          <a:ln w="9525">
            <a:solidFill>
              <a:schemeClr val="tx1"/>
            </a:solidFill>
            <a:round/>
            <a:headEnd/>
            <a:tailEnd/>
          </a:ln>
        </p:spPr>
      </p:cxnSp>
      <p:cxnSp>
        <p:nvCxnSpPr>
          <p:cNvPr id="33798" name="Straight Connector 7"/>
          <p:cNvCxnSpPr>
            <a:cxnSpLocks noChangeShapeType="1"/>
            <a:endCxn id="33799" idx="1"/>
          </p:cNvCxnSpPr>
          <p:nvPr/>
        </p:nvCxnSpPr>
        <p:spPr bwMode="auto">
          <a:xfrm rot="16200000" flipH="1">
            <a:off x="3844131" y="2916291"/>
            <a:ext cx="684213" cy="533400"/>
          </a:xfrm>
          <a:prstGeom prst="line">
            <a:avLst/>
          </a:prstGeom>
          <a:noFill/>
          <a:ln w="9525">
            <a:solidFill>
              <a:schemeClr val="tx1"/>
            </a:solidFill>
            <a:round/>
            <a:headEnd/>
            <a:tailEnd/>
          </a:ln>
        </p:spPr>
      </p:cxnSp>
      <p:sp>
        <p:nvSpPr>
          <p:cNvPr id="33799" name="Oval 9"/>
          <p:cNvSpPr>
            <a:spLocks noChangeArrowheads="1"/>
          </p:cNvSpPr>
          <p:nvPr/>
        </p:nvSpPr>
        <p:spPr bwMode="auto">
          <a:xfrm>
            <a:off x="4402138" y="3475884"/>
            <a:ext cx="339725" cy="338138"/>
          </a:xfrm>
          <a:prstGeom prst="ellipse">
            <a:avLst/>
          </a:prstGeom>
          <a:noFill/>
          <a:ln w="9525">
            <a:solidFill>
              <a:schemeClr val="tx1"/>
            </a:solidFill>
            <a:round/>
            <a:headEnd/>
            <a:tailEnd/>
          </a:ln>
        </p:spPr>
        <p:txBody>
          <a:bodyPr>
            <a:prstTxWarp prst="textNoShape">
              <a:avLst/>
            </a:prstTxWarp>
            <a:spAutoFit/>
          </a:bodyPr>
          <a:lstStyle/>
          <a:p>
            <a:endParaRPr lang="en-US"/>
          </a:p>
        </p:txBody>
      </p:sp>
      <p:cxnSp>
        <p:nvCxnSpPr>
          <p:cNvPr id="33800" name="Straight Connector 10"/>
          <p:cNvCxnSpPr>
            <a:cxnSpLocks noChangeShapeType="1"/>
          </p:cNvCxnSpPr>
          <p:nvPr/>
        </p:nvCxnSpPr>
        <p:spPr bwMode="auto">
          <a:xfrm rot="5400000" flipH="1" flipV="1">
            <a:off x="3889375" y="2650385"/>
            <a:ext cx="212725" cy="203200"/>
          </a:xfrm>
          <a:prstGeom prst="line">
            <a:avLst/>
          </a:prstGeom>
          <a:noFill/>
          <a:ln w="9525">
            <a:solidFill>
              <a:schemeClr val="tx1"/>
            </a:solidFill>
            <a:round/>
            <a:headEnd/>
            <a:tailEnd/>
          </a:ln>
        </p:spPr>
      </p:cxnSp>
      <p:cxnSp>
        <p:nvCxnSpPr>
          <p:cNvPr id="33801" name="Straight Connector 13"/>
          <p:cNvCxnSpPr>
            <a:cxnSpLocks noChangeShapeType="1"/>
          </p:cNvCxnSpPr>
          <p:nvPr/>
        </p:nvCxnSpPr>
        <p:spPr bwMode="auto">
          <a:xfrm>
            <a:off x="4097338" y="2645622"/>
            <a:ext cx="60325" cy="50800"/>
          </a:xfrm>
          <a:prstGeom prst="line">
            <a:avLst/>
          </a:prstGeom>
          <a:noFill/>
          <a:ln w="9525">
            <a:solidFill>
              <a:schemeClr val="tx1"/>
            </a:solidFill>
            <a:round/>
            <a:headEnd/>
            <a:tailEnd/>
          </a:ln>
        </p:spPr>
      </p:cxnSp>
      <p:cxnSp>
        <p:nvCxnSpPr>
          <p:cNvPr id="33802" name="Straight Connector 15"/>
          <p:cNvCxnSpPr>
            <a:cxnSpLocks noChangeShapeType="1"/>
          </p:cNvCxnSpPr>
          <p:nvPr/>
        </p:nvCxnSpPr>
        <p:spPr bwMode="auto">
          <a:xfrm rot="5400000" flipH="1" flipV="1">
            <a:off x="3504406" y="3078216"/>
            <a:ext cx="619125" cy="160338"/>
          </a:xfrm>
          <a:prstGeom prst="line">
            <a:avLst/>
          </a:prstGeom>
          <a:noFill/>
          <a:ln w="9525">
            <a:solidFill>
              <a:schemeClr val="tx1"/>
            </a:solidFill>
            <a:round/>
            <a:headEnd/>
            <a:tailEnd/>
          </a:ln>
        </p:spPr>
      </p:cxnSp>
      <p:cxnSp>
        <p:nvCxnSpPr>
          <p:cNvPr id="33803" name="Straight Connector 17"/>
          <p:cNvCxnSpPr>
            <a:cxnSpLocks noChangeShapeType="1"/>
          </p:cNvCxnSpPr>
          <p:nvPr/>
        </p:nvCxnSpPr>
        <p:spPr bwMode="auto">
          <a:xfrm flipV="1">
            <a:off x="3675063" y="3467947"/>
            <a:ext cx="58737" cy="50800"/>
          </a:xfrm>
          <a:prstGeom prst="line">
            <a:avLst/>
          </a:prstGeom>
          <a:noFill/>
          <a:ln w="9525">
            <a:solidFill>
              <a:schemeClr val="tx1"/>
            </a:solidFill>
            <a:round/>
            <a:headEnd/>
            <a:tailEnd/>
          </a:ln>
        </p:spPr>
      </p:cxnSp>
      <p:sp>
        <p:nvSpPr>
          <p:cNvPr id="33804" name="Oval 19"/>
          <p:cNvSpPr>
            <a:spLocks noChangeArrowheads="1"/>
          </p:cNvSpPr>
          <p:nvPr/>
        </p:nvSpPr>
        <p:spPr bwMode="auto">
          <a:xfrm>
            <a:off x="3624263" y="3458422"/>
            <a:ext cx="109537" cy="119062"/>
          </a:xfrm>
          <a:prstGeom prst="ellipse">
            <a:avLst/>
          </a:prstGeom>
          <a:noFill/>
          <a:ln w="9525">
            <a:solidFill>
              <a:schemeClr val="tx1"/>
            </a:solidFill>
            <a:round/>
            <a:headEnd/>
            <a:tailEnd/>
          </a:ln>
        </p:spPr>
        <p:txBody>
          <a:bodyPr>
            <a:prstTxWarp prst="textNoShape">
              <a:avLst/>
            </a:prstTxWarp>
            <a:spAutoFit/>
          </a:bodyPr>
          <a:lstStyle/>
          <a:p>
            <a:endParaRPr lang="en-US"/>
          </a:p>
        </p:txBody>
      </p:sp>
      <p:sp>
        <p:nvSpPr>
          <p:cNvPr id="33805" name="Oval 20"/>
          <p:cNvSpPr>
            <a:spLocks noChangeArrowheads="1"/>
          </p:cNvSpPr>
          <p:nvPr/>
        </p:nvSpPr>
        <p:spPr bwMode="auto">
          <a:xfrm>
            <a:off x="3251200" y="3146196"/>
            <a:ext cx="846138" cy="846138"/>
          </a:xfrm>
          <a:prstGeom prst="ellipse">
            <a:avLst/>
          </a:prstGeom>
          <a:noFill/>
          <a:ln w="50800">
            <a:solidFill>
              <a:schemeClr val="tx1"/>
            </a:solidFill>
            <a:round/>
            <a:headEnd/>
            <a:tailEnd/>
          </a:ln>
        </p:spPr>
        <p:txBody>
          <a:bodyPr>
            <a:prstTxWarp prst="textNoShape">
              <a:avLst/>
            </a:prstTxWarp>
            <a:spAutoFit/>
          </a:bodyPr>
          <a:lstStyle/>
          <a:p>
            <a:endParaRPr lang="en-US"/>
          </a:p>
        </p:txBody>
      </p:sp>
      <p:sp>
        <p:nvSpPr>
          <p:cNvPr id="33806" name="Oval 22"/>
          <p:cNvSpPr>
            <a:spLocks noChangeArrowheads="1"/>
          </p:cNvSpPr>
          <p:nvPr/>
        </p:nvSpPr>
        <p:spPr bwMode="auto">
          <a:xfrm>
            <a:off x="5595938" y="3544147"/>
            <a:ext cx="111125" cy="117475"/>
          </a:xfrm>
          <a:prstGeom prst="ellipse">
            <a:avLst/>
          </a:prstGeom>
          <a:noFill/>
          <a:ln w="9525">
            <a:solidFill>
              <a:schemeClr val="tx1"/>
            </a:solidFill>
            <a:round/>
            <a:headEnd/>
            <a:tailEnd/>
          </a:ln>
        </p:spPr>
        <p:txBody>
          <a:bodyPr>
            <a:prstTxWarp prst="textNoShape">
              <a:avLst/>
            </a:prstTxWarp>
            <a:spAutoFit/>
          </a:bodyPr>
          <a:lstStyle/>
          <a:p>
            <a:endParaRPr lang="en-US"/>
          </a:p>
        </p:txBody>
      </p:sp>
      <p:sp>
        <p:nvSpPr>
          <p:cNvPr id="33807" name="Oval 23"/>
          <p:cNvSpPr>
            <a:spLocks noChangeArrowheads="1"/>
          </p:cNvSpPr>
          <p:nvPr/>
        </p:nvSpPr>
        <p:spPr bwMode="auto">
          <a:xfrm>
            <a:off x="5224463" y="3127710"/>
            <a:ext cx="846137" cy="847725"/>
          </a:xfrm>
          <a:prstGeom prst="ellipse">
            <a:avLst/>
          </a:prstGeom>
          <a:noFill/>
          <a:ln w="50800">
            <a:solidFill>
              <a:schemeClr val="tx1"/>
            </a:solidFill>
            <a:round/>
            <a:headEnd/>
            <a:tailEnd/>
          </a:ln>
        </p:spPr>
        <p:txBody>
          <a:bodyPr>
            <a:prstTxWarp prst="textNoShape">
              <a:avLst/>
            </a:prstTxWarp>
            <a:spAutoFit/>
          </a:bodyPr>
          <a:lstStyle/>
          <a:p>
            <a:endParaRPr lang="en-US"/>
          </a:p>
        </p:txBody>
      </p:sp>
      <p:cxnSp>
        <p:nvCxnSpPr>
          <p:cNvPr id="33808" name="Straight Connector 26"/>
          <p:cNvCxnSpPr>
            <a:cxnSpLocks noChangeShapeType="1"/>
            <a:stCxn id="33799" idx="0"/>
          </p:cNvCxnSpPr>
          <p:nvPr/>
        </p:nvCxnSpPr>
        <p:spPr bwMode="auto">
          <a:xfrm rot="16200000" flipH="1">
            <a:off x="5080000" y="2967884"/>
            <a:ext cx="68263" cy="1084263"/>
          </a:xfrm>
          <a:prstGeom prst="line">
            <a:avLst/>
          </a:prstGeom>
          <a:noFill/>
          <a:ln w="9525">
            <a:solidFill>
              <a:schemeClr val="tx1"/>
            </a:solidFill>
            <a:round/>
            <a:headEnd/>
            <a:tailEnd/>
          </a:ln>
        </p:spPr>
      </p:cxnSp>
      <p:cxnSp>
        <p:nvCxnSpPr>
          <p:cNvPr id="33809" name="Straight Connector 28"/>
          <p:cNvCxnSpPr>
            <a:cxnSpLocks noChangeShapeType="1"/>
            <a:endCxn id="33806" idx="4"/>
          </p:cNvCxnSpPr>
          <p:nvPr/>
        </p:nvCxnSpPr>
        <p:spPr bwMode="auto">
          <a:xfrm flipV="1">
            <a:off x="4564063" y="3661622"/>
            <a:ext cx="1087437" cy="152400"/>
          </a:xfrm>
          <a:prstGeom prst="line">
            <a:avLst/>
          </a:prstGeom>
          <a:noFill/>
          <a:ln w="9525">
            <a:solidFill>
              <a:schemeClr val="tx1"/>
            </a:solidFill>
            <a:round/>
            <a:headEnd/>
            <a:tailEnd/>
          </a:ln>
        </p:spPr>
      </p:cxnSp>
      <p:cxnSp>
        <p:nvCxnSpPr>
          <p:cNvPr id="33810" name="Straight Connector 31"/>
          <p:cNvCxnSpPr>
            <a:cxnSpLocks noChangeShapeType="1"/>
            <a:endCxn id="33806" idx="0"/>
          </p:cNvCxnSpPr>
          <p:nvPr/>
        </p:nvCxnSpPr>
        <p:spPr bwMode="auto">
          <a:xfrm rot="16200000" flipH="1">
            <a:off x="5153818" y="3046466"/>
            <a:ext cx="677863" cy="317500"/>
          </a:xfrm>
          <a:prstGeom prst="line">
            <a:avLst/>
          </a:prstGeom>
          <a:noFill/>
          <a:ln w="9525">
            <a:solidFill>
              <a:schemeClr val="tx1"/>
            </a:solidFill>
            <a:round/>
            <a:headEnd/>
            <a:tailEnd/>
          </a:ln>
        </p:spPr>
      </p:cxnSp>
      <p:cxnSp>
        <p:nvCxnSpPr>
          <p:cNvPr id="33811" name="Straight Connector 33"/>
          <p:cNvCxnSpPr>
            <a:cxnSpLocks noChangeShapeType="1"/>
          </p:cNvCxnSpPr>
          <p:nvPr/>
        </p:nvCxnSpPr>
        <p:spPr bwMode="auto">
          <a:xfrm rot="5400000" flipH="1" flipV="1">
            <a:off x="5278437" y="2718647"/>
            <a:ext cx="195263" cy="84138"/>
          </a:xfrm>
          <a:prstGeom prst="line">
            <a:avLst/>
          </a:prstGeom>
          <a:noFill/>
          <a:ln w="9525">
            <a:solidFill>
              <a:schemeClr val="tx1"/>
            </a:solidFill>
            <a:round/>
            <a:headEnd/>
            <a:tailEnd/>
          </a:ln>
        </p:spPr>
      </p:cxnSp>
      <p:sp>
        <p:nvSpPr>
          <p:cNvPr id="33812" name="Freeform 35"/>
          <p:cNvSpPr>
            <a:spLocks noChangeArrowheads="1"/>
          </p:cNvSpPr>
          <p:nvPr/>
        </p:nvSpPr>
        <p:spPr bwMode="auto">
          <a:xfrm>
            <a:off x="5207000" y="2578947"/>
            <a:ext cx="490538" cy="228600"/>
          </a:xfrm>
          <a:custGeom>
            <a:avLst/>
            <a:gdLst>
              <a:gd name="T0" fmla="*/ 0 w 448734"/>
              <a:gd name="T1" fmla="*/ 0 h 167922"/>
              <a:gd name="T2" fmla="*/ 84725 w 448734"/>
              <a:gd name="T3" fmla="*/ 203555 h 167922"/>
              <a:gd name="T4" fmla="*/ 84725 w 448734"/>
              <a:gd name="T5" fmla="*/ 203555 h 167922"/>
              <a:gd name="T6" fmla="*/ 242074 w 448734"/>
              <a:gd name="T7" fmla="*/ 203555 h 167922"/>
              <a:gd name="T8" fmla="*/ 326798 w 448734"/>
              <a:gd name="T9" fmla="*/ 348955 h 167922"/>
              <a:gd name="T10" fmla="*/ 435730 w 448734"/>
              <a:gd name="T11" fmla="*/ 552508 h 167922"/>
              <a:gd name="T12" fmla="*/ 641494 w 448734"/>
              <a:gd name="T13" fmla="*/ 203555 h 167922"/>
              <a:gd name="T14" fmla="*/ 0 60000 65536"/>
              <a:gd name="T15" fmla="*/ 0 60000 65536"/>
              <a:gd name="T16" fmla="*/ 0 60000 65536"/>
              <a:gd name="T17" fmla="*/ 0 60000 65536"/>
              <a:gd name="T18" fmla="*/ 0 60000 65536"/>
              <a:gd name="T19" fmla="*/ 0 60000 65536"/>
              <a:gd name="T20" fmla="*/ 0 60000 65536"/>
              <a:gd name="T21" fmla="*/ 0 w 448734"/>
              <a:gd name="T22" fmla="*/ 0 h 167922"/>
              <a:gd name="T23" fmla="*/ 448734 w 448734"/>
              <a:gd name="T24" fmla="*/ 167922 h 167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8734" h="167922">
                <a:moveTo>
                  <a:pt x="0" y="0"/>
                </a:moveTo>
                <a:lnTo>
                  <a:pt x="59267" y="59266"/>
                </a:lnTo>
                <a:cubicBezTo>
                  <a:pt x="77611" y="59266"/>
                  <a:pt x="141112" y="52210"/>
                  <a:pt x="169334" y="59266"/>
                </a:cubicBezTo>
                <a:cubicBezTo>
                  <a:pt x="197556" y="66322"/>
                  <a:pt x="206022" y="84667"/>
                  <a:pt x="228600" y="101600"/>
                </a:cubicBezTo>
                <a:cubicBezTo>
                  <a:pt x="251178" y="118533"/>
                  <a:pt x="268111" y="167922"/>
                  <a:pt x="304800" y="160866"/>
                </a:cubicBezTo>
                <a:cubicBezTo>
                  <a:pt x="341489" y="153810"/>
                  <a:pt x="448734" y="59266"/>
                  <a:pt x="448734" y="59266"/>
                </a:cubicBezTo>
              </a:path>
            </a:pathLst>
          </a:custGeom>
          <a:noFill/>
          <a:ln w="9525">
            <a:solidFill>
              <a:schemeClr val="tx1"/>
            </a:solidFill>
            <a:round/>
            <a:headEnd/>
            <a:tailEnd/>
          </a:ln>
        </p:spPr>
        <p:txBody>
          <a:bodyPr>
            <a:prstTxWarp prst="textNoShape">
              <a:avLst/>
            </a:prstTxWarp>
            <a:spAutoFit/>
          </a:bodyPr>
          <a:lstStyle/>
          <a:p>
            <a:endParaRPr lang="en-US"/>
          </a:p>
        </p:txBody>
      </p:sp>
      <p:cxnSp>
        <p:nvCxnSpPr>
          <p:cNvPr id="33813" name="Straight Connector 36"/>
          <p:cNvCxnSpPr>
            <a:cxnSpLocks noChangeShapeType="1"/>
            <a:endCxn id="33812" idx="6"/>
          </p:cNvCxnSpPr>
          <p:nvPr/>
        </p:nvCxnSpPr>
        <p:spPr bwMode="auto">
          <a:xfrm>
            <a:off x="5199063" y="2569422"/>
            <a:ext cx="498475" cy="88900"/>
          </a:xfrm>
          <a:prstGeom prst="line">
            <a:avLst/>
          </a:prstGeom>
          <a:noFill/>
          <a:ln w="9525">
            <a:solidFill>
              <a:schemeClr val="tx1"/>
            </a:solidFill>
            <a:round/>
            <a:headEnd/>
            <a:tailEnd/>
          </a:ln>
        </p:spPr>
      </p:cxnSp>
      <p:cxnSp>
        <p:nvCxnSpPr>
          <p:cNvPr id="33814" name="Straight Connector 44"/>
          <p:cNvCxnSpPr>
            <a:cxnSpLocks noChangeShapeType="1"/>
          </p:cNvCxnSpPr>
          <p:nvPr/>
        </p:nvCxnSpPr>
        <p:spPr bwMode="auto">
          <a:xfrm rot="5400000" flipH="1" flipV="1">
            <a:off x="4442619" y="3487790"/>
            <a:ext cx="260350" cy="1588"/>
          </a:xfrm>
          <a:prstGeom prst="line">
            <a:avLst/>
          </a:prstGeom>
          <a:noFill/>
          <a:ln w="9525">
            <a:solidFill>
              <a:schemeClr val="tx1"/>
            </a:solidFill>
            <a:round/>
            <a:headEnd/>
            <a:tailEnd/>
          </a:ln>
        </p:spPr>
      </p:cxnSp>
      <p:sp>
        <p:nvSpPr>
          <p:cNvPr id="33815" name="Oval 46"/>
          <p:cNvSpPr>
            <a:spLocks noChangeArrowheads="1"/>
          </p:cNvSpPr>
          <p:nvPr/>
        </p:nvSpPr>
        <p:spPr bwMode="auto">
          <a:xfrm>
            <a:off x="4546600" y="3615584"/>
            <a:ext cx="58738" cy="63500"/>
          </a:xfrm>
          <a:prstGeom prst="ellipse">
            <a:avLst/>
          </a:prstGeom>
          <a:noFill/>
          <a:ln w="9525">
            <a:solidFill>
              <a:schemeClr val="tx1"/>
            </a:solidFill>
            <a:round/>
            <a:headEnd/>
            <a:tailEnd/>
          </a:ln>
        </p:spPr>
        <p:txBody>
          <a:bodyPr>
            <a:prstTxWarp prst="textNoShape">
              <a:avLst/>
            </a:prstTxWarp>
            <a:spAutoFit/>
          </a:bodyPr>
          <a:lstStyle/>
          <a:p>
            <a:endParaRPr lang="en-US"/>
          </a:p>
        </p:txBody>
      </p:sp>
      <p:cxnSp>
        <p:nvCxnSpPr>
          <p:cNvPr id="33816" name="Straight Connector 48"/>
          <p:cNvCxnSpPr>
            <a:cxnSpLocks noChangeShapeType="1"/>
          </p:cNvCxnSpPr>
          <p:nvPr/>
        </p:nvCxnSpPr>
        <p:spPr bwMode="auto">
          <a:xfrm rot="5400000" flipH="1" flipV="1">
            <a:off x="4441825" y="3809259"/>
            <a:ext cx="261938" cy="1588"/>
          </a:xfrm>
          <a:prstGeom prst="line">
            <a:avLst/>
          </a:prstGeom>
          <a:noFill/>
          <a:ln w="9525">
            <a:solidFill>
              <a:schemeClr val="tx1"/>
            </a:solidFill>
            <a:round/>
            <a:headEnd/>
            <a:tailEnd/>
          </a:ln>
        </p:spPr>
      </p:cxnSp>
      <p:cxnSp>
        <p:nvCxnSpPr>
          <p:cNvPr id="33817" name="Straight Connector 49"/>
          <p:cNvCxnSpPr>
            <a:cxnSpLocks noChangeShapeType="1"/>
          </p:cNvCxnSpPr>
          <p:nvPr/>
        </p:nvCxnSpPr>
        <p:spPr bwMode="auto">
          <a:xfrm rot="10800000">
            <a:off x="4484688" y="3352059"/>
            <a:ext cx="171450" cy="1588"/>
          </a:xfrm>
          <a:prstGeom prst="line">
            <a:avLst/>
          </a:prstGeom>
          <a:noFill/>
          <a:ln w="9525">
            <a:solidFill>
              <a:schemeClr val="tx1"/>
            </a:solidFill>
            <a:round/>
            <a:headEnd/>
            <a:tailEnd/>
          </a:ln>
        </p:spPr>
      </p:cxnSp>
      <p:cxnSp>
        <p:nvCxnSpPr>
          <p:cNvPr id="33818" name="Straight Connector 51"/>
          <p:cNvCxnSpPr>
            <a:cxnSpLocks noChangeShapeType="1"/>
          </p:cNvCxnSpPr>
          <p:nvPr/>
        </p:nvCxnSpPr>
        <p:spPr bwMode="auto">
          <a:xfrm rot="10800000">
            <a:off x="4484688" y="3945784"/>
            <a:ext cx="171450" cy="1588"/>
          </a:xfrm>
          <a:prstGeom prst="line">
            <a:avLst/>
          </a:prstGeom>
          <a:noFill/>
          <a:ln w="9525">
            <a:solidFill>
              <a:schemeClr val="tx1"/>
            </a:solidFill>
            <a:round/>
            <a:headEnd/>
            <a:tailEnd/>
          </a:ln>
        </p:spPr>
      </p:cxnSp>
      <p:sp>
        <p:nvSpPr>
          <p:cNvPr id="33819" name="Right Arrow 52"/>
          <p:cNvSpPr>
            <a:spLocks noChangeArrowheads="1"/>
          </p:cNvSpPr>
          <p:nvPr/>
        </p:nvSpPr>
        <p:spPr bwMode="auto">
          <a:xfrm>
            <a:off x="4094808" y="3775282"/>
            <a:ext cx="447675" cy="203200"/>
          </a:xfrm>
          <a:prstGeom prst="rightArrow">
            <a:avLst>
              <a:gd name="adj1" fmla="val 50000"/>
              <a:gd name="adj2" fmla="val 49887"/>
            </a:avLst>
          </a:prstGeom>
          <a:solidFill>
            <a:srgbClr val="660066">
              <a:alpha val="50980"/>
            </a:srgbClr>
          </a:solidFill>
          <a:ln w="9525">
            <a:solidFill>
              <a:srgbClr val="660066"/>
            </a:solidFill>
            <a:round/>
            <a:headEnd/>
            <a:tailEnd/>
          </a:ln>
        </p:spPr>
        <p:txBody>
          <a:bodyPr wrap="none">
            <a:prstTxWarp prst="textNoShape">
              <a:avLst/>
            </a:prstTxWarp>
            <a:spAutoFit/>
          </a:bodyPr>
          <a:lstStyle/>
          <a:p>
            <a:endParaRPr lang="en-US"/>
          </a:p>
        </p:txBody>
      </p:sp>
      <p:sp>
        <p:nvSpPr>
          <p:cNvPr id="33820" name="TextBox 53"/>
          <p:cNvSpPr txBox="1">
            <a:spLocks noChangeArrowheads="1"/>
          </p:cNvSpPr>
          <p:nvPr/>
        </p:nvSpPr>
        <p:spPr bwMode="auto">
          <a:xfrm>
            <a:off x="3675063" y="3925147"/>
            <a:ext cx="2117336" cy="584776"/>
          </a:xfrm>
          <a:prstGeom prst="rect">
            <a:avLst/>
          </a:prstGeom>
          <a:noFill/>
          <a:ln w="9525">
            <a:noFill/>
            <a:miter lim="800000"/>
            <a:headEnd/>
            <a:tailEnd/>
          </a:ln>
        </p:spPr>
        <p:txBody>
          <a:bodyPr wrap="none">
            <a:prstTxWarp prst="textNoShape">
              <a:avLst/>
            </a:prstTxWarp>
            <a:spAutoFit/>
          </a:bodyPr>
          <a:lstStyle/>
          <a:p>
            <a:r>
              <a:rPr lang="en-US" sz="3200">
                <a:solidFill>
                  <a:srgbClr val="660066"/>
                </a:solidFill>
              </a:rPr>
              <a:t>F(external</a:t>
            </a:r>
            <a:r>
              <a:rPr lang="en-US" sz="2000">
                <a:solidFill>
                  <a:srgbClr val="660066"/>
                </a:solidFill>
              </a:rPr>
              <a:t>)</a:t>
            </a:r>
          </a:p>
        </p:txBody>
      </p:sp>
      <p:cxnSp>
        <p:nvCxnSpPr>
          <p:cNvPr id="30" name="Straight Connector 29"/>
          <p:cNvCxnSpPr/>
          <p:nvPr/>
        </p:nvCxnSpPr>
        <p:spPr bwMode="auto">
          <a:xfrm flipV="1">
            <a:off x="3143150" y="3981916"/>
            <a:ext cx="3194466" cy="38483"/>
          </a:xfrm>
          <a:prstGeom prst="line">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213428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9</a:t>
            </a:fld>
            <a:endParaRPr lang="en-US"/>
          </a:p>
        </p:txBody>
      </p:sp>
      <p:sp>
        <p:nvSpPr>
          <p:cNvPr id="3" name="TextBox 2"/>
          <p:cNvSpPr txBox="1"/>
          <p:nvPr/>
        </p:nvSpPr>
        <p:spPr>
          <a:xfrm>
            <a:off x="183444" y="197556"/>
            <a:ext cx="8678333" cy="5262980"/>
          </a:xfrm>
          <a:prstGeom prst="rect">
            <a:avLst/>
          </a:prstGeom>
          <a:noFill/>
        </p:spPr>
        <p:txBody>
          <a:bodyPr wrap="square" rtlCol="0">
            <a:spAutoFit/>
          </a:bodyPr>
          <a:lstStyle/>
          <a:p>
            <a:r>
              <a:rPr lang="en-US" sz="2800"/>
              <a:t>With quadratic air drag, v(t)=v</a:t>
            </a:r>
            <a:r>
              <a:rPr lang="en-US" sz="2800" baseline="-25000"/>
              <a:t>0</a:t>
            </a:r>
            <a:r>
              <a:rPr lang="en-US" sz="2800"/>
              <a:t>/(1+t/   )</a:t>
            </a:r>
          </a:p>
          <a:p>
            <a:r>
              <a:rPr lang="en-US" sz="2800"/>
              <a:t>where    =m/(cv</a:t>
            </a:r>
            <a:r>
              <a:rPr lang="en-US" sz="2800" baseline="-25000"/>
              <a:t>0</a:t>
            </a:r>
            <a:r>
              <a:rPr lang="en-US" sz="2800"/>
              <a:t>),   and c=(1/2)c</a:t>
            </a:r>
            <a:r>
              <a:rPr lang="en-US" sz="2800" baseline="-25000"/>
              <a:t>0</a:t>
            </a:r>
            <a:r>
              <a:rPr lang="en-US" sz="2800"/>
              <a:t> A ρ</a:t>
            </a:r>
            <a:r>
              <a:rPr lang="en-US" sz="2800" baseline="-25000"/>
              <a:t>air.  </a:t>
            </a:r>
          </a:p>
          <a:p>
            <a:r>
              <a:rPr lang="en-US" sz="2800"/>
              <a:t>(For a human on a bike, c is of order .2 in SI units)</a:t>
            </a:r>
            <a:br>
              <a:rPr lang="en-US" sz="2800"/>
            </a:br>
            <a:r>
              <a:rPr lang="en-US" sz="2800"/>
              <a:t>  </a:t>
            </a:r>
          </a:p>
          <a:p>
            <a:endParaRPr lang="en-US" sz="2800"/>
          </a:p>
          <a:p>
            <a:r>
              <a:rPr lang="en-US" sz="2800"/>
              <a:t>Roughly </a:t>
            </a:r>
            <a:r>
              <a:rPr lang="en-US" sz="2800">
                <a:solidFill>
                  <a:schemeClr val="accent2"/>
                </a:solidFill>
              </a:rPr>
              <a:t>how long does it take for a cyclist on the flats to drift down </a:t>
            </a:r>
            <a:r>
              <a:rPr lang="en-US" sz="2800"/>
              <a:t>from v</a:t>
            </a:r>
            <a:r>
              <a:rPr lang="en-US" sz="2800" baseline="-25000"/>
              <a:t>0</a:t>
            </a:r>
            <a:r>
              <a:rPr lang="en-US" sz="2800"/>
              <a:t>=10 m/s (22 mi/hr) to ~1 m/s?</a:t>
            </a:r>
          </a:p>
          <a:p>
            <a:endParaRPr lang="en-US" sz="2800"/>
          </a:p>
          <a:p>
            <a:pPr marL="514350" indent="-514350">
              <a:buAutoNum type="alphaUcParenR"/>
            </a:pPr>
            <a:r>
              <a:rPr lang="en-US" sz="2800"/>
              <a:t>a couple seconds</a:t>
            </a:r>
          </a:p>
          <a:p>
            <a:pPr marL="514350" indent="-514350">
              <a:buAutoNum type="alphaUcParenR"/>
            </a:pPr>
            <a:r>
              <a:rPr lang="en-US" sz="2800"/>
              <a:t>a couple minutes</a:t>
            </a:r>
          </a:p>
          <a:p>
            <a:pPr marL="514350" indent="-514350">
              <a:buAutoNum type="alphaUcParenR"/>
            </a:pPr>
            <a:r>
              <a:rPr lang="en-US" sz="2800"/>
              <a:t>a couple hours</a:t>
            </a:r>
          </a:p>
          <a:p>
            <a:pPr marL="514350" indent="-514350">
              <a:buAutoNum type="alphaUcParenR"/>
            </a:pPr>
            <a:r>
              <a:rPr lang="en-US" sz="2800"/>
              <a:t>none of these is even close.  </a:t>
            </a:r>
          </a:p>
        </p:txBody>
      </p:sp>
      <p:graphicFrame>
        <p:nvGraphicFramePr>
          <p:cNvPr id="72717" name="Object 3"/>
          <p:cNvGraphicFramePr>
            <a:graphicFrameLocks noChangeAspect="1"/>
          </p:cNvGraphicFramePr>
          <p:nvPr/>
        </p:nvGraphicFramePr>
        <p:xfrm>
          <a:off x="5889978" y="305506"/>
          <a:ext cx="315913" cy="331788"/>
        </p:xfrm>
        <a:graphic>
          <a:graphicData uri="http://schemas.openxmlformats.org/presentationml/2006/ole">
            <mc:AlternateContent xmlns:mc="http://schemas.openxmlformats.org/markup-compatibility/2006">
              <mc:Choice xmlns:v="urn:schemas-microsoft-com:vml" Requires="v">
                <p:oleObj spid="_x0000_s990260" name="Equation" r:id="rId4" imgW="101600" imgH="101600" progId="Equation.3">
                  <p:embed/>
                </p:oleObj>
              </mc:Choice>
              <mc:Fallback>
                <p:oleObj name="Equation" r:id="rId4" imgW="101600" imgH="10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978" y="305506"/>
                        <a:ext cx="315913"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314803" y="767645"/>
          <a:ext cx="315913" cy="331788"/>
        </p:xfrm>
        <a:graphic>
          <a:graphicData uri="http://schemas.openxmlformats.org/presentationml/2006/ole">
            <mc:AlternateContent xmlns:mc="http://schemas.openxmlformats.org/markup-compatibility/2006">
              <mc:Choice xmlns:v="urn:schemas-microsoft-com:vml" Requires="v">
                <p:oleObj spid="_x0000_s990261" name="Equation" r:id="rId6" imgW="101600" imgH="101600" progId="Equation.3">
                  <p:embed/>
                </p:oleObj>
              </mc:Choice>
              <mc:Fallback>
                <p:oleObj name="Equation" r:id="rId6" imgW="101600" imgH="101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803" y="767645"/>
                        <a:ext cx="315913"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24453" y="1640399"/>
            <a:ext cx="8715175" cy="1015663"/>
          </a:xfrm>
          <a:prstGeom prst="rect">
            <a:avLst/>
          </a:prstGeom>
          <a:noFill/>
        </p:spPr>
        <p:txBody>
          <a:bodyPr wrap="square" rtlCol="0">
            <a:spAutoFit/>
          </a:bodyPr>
          <a:lstStyle/>
          <a:p>
            <a:r>
              <a:rPr lang="en-US" sz="2000"/>
              <a:t>Can you confirm that c is about 0.2? (c</a:t>
            </a:r>
            <a:r>
              <a:rPr lang="en-US" sz="2000" baseline="-25000"/>
              <a:t>0</a:t>
            </a:r>
            <a:r>
              <a:rPr lang="en-US" sz="2000"/>
              <a:t> is ~1 for non-aerodynamic things, and ~.1 for very- aerodynamic things.</a:t>
            </a:r>
          </a:p>
          <a:p>
            <a:endParaRPr lang="en-US" sz="2000"/>
          </a:p>
        </p:txBody>
      </p:sp>
      <p:sp>
        <p:nvSpPr>
          <p:cNvPr id="8" name="TextBox 7"/>
          <p:cNvSpPr txBox="1"/>
          <p:nvPr/>
        </p:nvSpPr>
        <p:spPr>
          <a:xfrm>
            <a:off x="233573" y="5912698"/>
            <a:ext cx="8040808" cy="954107"/>
          </a:xfrm>
          <a:prstGeom prst="rect">
            <a:avLst/>
          </a:prstGeom>
          <a:noFill/>
        </p:spPr>
        <p:txBody>
          <a:bodyPr wrap="none" rtlCol="0">
            <a:spAutoFit/>
          </a:bodyPr>
          <a:lstStyle/>
          <a:p>
            <a:r>
              <a:rPr lang="en-US" sz="2800"/>
              <a:t>In real life, the answer is shorter than this formula </a:t>
            </a:r>
          </a:p>
          <a:p>
            <a:r>
              <a:rPr lang="en-US" sz="2800"/>
              <a:t>would imply. Why?</a:t>
            </a:r>
          </a:p>
        </p:txBody>
      </p:sp>
    </p:spTree>
    <p:extLst>
      <p:ext uri="{BB962C8B-B14F-4D97-AF65-F5344CB8AC3E}">
        <p14:creationId xmlns:p14="http://schemas.microsoft.com/office/powerpoint/2010/main" val="203298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0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10633</TotalTime>
  <Words>5421</Words>
  <Application>Microsoft Macintosh PowerPoint</Application>
  <PresentationFormat>On-screen Show (4:3)</PresentationFormat>
  <Paragraphs>641</Paragraphs>
  <Slides>53</Slides>
  <Notes>41</Notes>
  <HiddenSlides>18</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2</vt:i4>
      </vt:variant>
      <vt:variant>
        <vt:lpstr>Slide Titles</vt:lpstr>
      </vt:variant>
      <vt:variant>
        <vt:i4>53</vt:i4>
      </vt:variant>
    </vt:vector>
  </HeadingPairs>
  <TitlesOfParts>
    <vt:vector size="58" baseType="lpstr">
      <vt:lpstr>Default Design</vt:lpstr>
      <vt:lpstr>steven.pollock:01class_stuff:2210_sp11:2210-Materials-Collected:2210_3210_betterton_concept_tests:phys2210ConceptTests:CTWeek12.doc!OLE_LINK6</vt:lpstr>
      <vt:lpstr>???</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binomial expansion 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Steven Pollock</cp:lastModifiedBy>
  <cp:revision>423</cp:revision>
  <cp:lastPrinted>2012-02-15T17:59:12Z</cp:lastPrinted>
  <dcterms:created xsi:type="dcterms:W3CDTF">2011-02-08T23:45:18Z</dcterms:created>
  <dcterms:modified xsi:type="dcterms:W3CDTF">2012-05-25T19:21:27Z</dcterms:modified>
</cp:coreProperties>
</file>