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553" autoAdjust="0"/>
  </p:normalViewPr>
  <p:slideViewPr>
    <p:cSldViewPr snapToGrid="0" snapToObjects="1">
      <p:cViewPr varScale="1">
        <p:scale>
          <a:sx n="95" d="100"/>
          <a:sy n="95" d="100"/>
        </p:scale>
        <p:origin x="-354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D759FE-FE99-8A4B-BC91-67A35CF3DBF9}" type="datetimeFigureOut">
              <a:t>7/18/12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01E3C3-8F1A-3148-8116-5CB8FF879381}" type="slidenum">
              <a:t>‹#›</a:t>
            </a:fld>
            <a:endParaRPr lang="en-US"/>
          </a:p>
        </p:txBody>
      </p:sp>
    </p:spTree>
    <p:extLst>
      <p:ext uri="{BB962C8B-B14F-4D97-AF65-F5344CB8AC3E}">
        <p14:creationId xmlns:p14="http://schemas.microsoft.com/office/powerpoint/2010/main" val="25768829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64931" eaLnBrk="0" fontAlgn="base" hangingPunct="0">
              <a:spcBef>
                <a:spcPct val="30000"/>
              </a:spcBef>
              <a:spcAft>
                <a:spcPct val="0"/>
              </a:spcAft>
            </a:pPr>
            <a:r>
              <a:rPr lang="en-US" dirty="0" smtClean="0"/>
              <a:t>SJP </a:t>
            </a:r>
            <a:r>
              <a:rPr lang="en-US" dirty="0" err="1" smtClean="0"/>
              <a:t>Sp</a:t>
            </a:r>
            <a:r>
              <a:rPr lang="en-US" dirty="0" smtClean="0"/>
              <a:t> ‘12 Lecture #18</a:t>
            </a:r>
          </a:p>
          <a:p>
            <a:pPr defTabSz="864931" eaLnBrk="0" fontAlgn="base" hangingPunct="0">
              <a:spcBef>
                <a:spcPct val="30000"/>
              </a:spcBef>
              <a:spcAft>
                <a:spcPct val="0"/>
              </a:spcAft>
            </a:pPr>
            <a:r>
              <a:rPr lang="en-US" dirty="0" smtClean="0"/>
              <a:t>This year we did this with whiteboards, spent a good 5 minutes on it. It’s a good activity. This time I first connected the motion to the physical (demo)</a:t>
            </a:r>
            <a:r>
              <a:rPr lang="en-US" baseline="0" dirty="0" smtClean="0"/>
              <a:t> mass in the room, and this seemed to help mitigate what the physical meaning of x0 is.  Student this term were quick to get x0 and A, spent some time on omega (there were a variety of answers, including 2 Pi, 4 Pi, 8 Pi, Pi/2, … (Some arising from thinking T=2 sec, others from not correctly using omega = 2 Pi/T, …) The tough one seems to be phase, I saw MOSTLY pi/2 or –pi/2, some +/- signs, and some 0’s, (The +/- is NOT correct, we sketched this on the board, I did each one separately, and we realized that +pi/2 generates –sin, not +sin, inconsistent with the story on the slide. I also used this to remind them of the trig identity for </a:t>
            </a:r>
            <a:r>
              <a:rPr lang="en-US" baseline="0" dirty="0" err="1" smtClean="0"/>
              <a:t>cos</a:t>
            </a:r>
            <a:r>
              <a:rPr lang="en-US" baseline="0" dirty="0" smtClean="0"/>
              <a:t>(a-b).  Afterwards, Danny pointed out the “take a derivative” trick (see notes from last year, below) to get that it is –pi/2, not +pi/2. </a:t>
            </a:r>
          </a:p>
          <a:p>
            <a:pPr defTabSz="864931" eaLnBrk="0" fontAlgn="base" hangingPunct="0">
              <a:spcBef>
                <a:spcPct val="30000"/>
              </a:spcBef>
              <a:spcAft>
                <a:spcPct val="0"/>
              </a:spcAft>
            </a:pPr>
            <a:endParaRPr lang="en-US" baseline="0" dirty="0" smtClean="0"/>
          </a:p>
          <a:p>
            <a:pPr defTabSz="864931" eaLnBrk="0" fontAlgn="base" hangingPunct="0">
              <a:spcBef>
                <a:spcPct val="30000"/>
              </a:spcBef>
              <a:spcAft>
                <a:spcPct val="0"/>
              </a:spcAft>
            </a:pPr>
            <a:endParaRPr lang="en-US" dirty="0" smtClean="0"/>
          </a:p>
          <a:p>
            <a:pPr defTabSz="864931" eaLnBrk="0" fontAlgn="base" hangingPunct="0">
              <a:spcBef>
                <a:spcPct val="30000"/>
              </a:spcBef>
              <a:spcAft>
                <a:spcPct val="0"/>
              </a:spcAft>
            </a:pPr>
            <a:r>
              <a:rPr lang="en-US" dirty="0" smtClean="0"/>
              <a:t>SJP,</a:t>
            </a:r>
            <a:r>
              <a:rPr lang="en-US" baseline="0" dirty="0" smtClean="0"/>
              <a:t> </a:t>
            </a:r>
            <a:r>
              <a:rPr lang="en-US" baseline="0" dirty="0" err="1" smtClean="0"/>
              <a:t>Sp</a:t>
            </a:r>
            <a:r>
              <a:rPr lang="en-US" baseline="0" dirty="0" smtClean="0"/>
              <a:t> ‘11</a:t>
            </a:r>
            <a:r>
              <a:rPr lang="en-US" dirty="0" smtClean="0"/>
              <a:t> Lecture #17</a:t>
            </a:r>
          </a:p>
          <a:p>
            <a:r>
              <a:rPr lang="en-US" dirty="0" smtClean="0"/>
              <a:t>We spent a lot of class time</a:t>
            </a:r>
            <a:r>
              <a:rPr lang="en-US" baseline="0" dirty="0" smtClean="0"/>
              <a:t> on this, at least 5 minutes. I had two groups at the board, and everyone working at their seats. The groups at the board struggled – they struggled with understanding what x0 meant, they struggled to come up with omega (without k or m), they even debated if A was 0.2 or 0.4  There was a LOT of trouble with phi – one group up front thought it was 0, but then realized this was inconsistent and wanted to toss their entire answer (which had correct x0, A, and omega). When I got them to come up with “pi/2”, I asked if it was + or -, and again, big class discussion, many said “it doesn’t matter”. </a:t>
            </a:r>
            <a:endParaRPr lang="en-US" dirty="0" smtClean="0"/>
          </a:p>
          <a:p>
            <a:endParaRPr lang="en-US" dirty="0" smtClean="0"/>
          </a:p>
          <a:p>
            <a:endParaRPr lang="en-US" dirty="0" smtClean="0"/>
          </a:p>
          <a:p>
            <a:r>
              <a:rPr lang="en-US" dirty="0" smtClean="0"/>
              <a:t>Equilibrium:</a:t>
            </a:r>
            <a:r>
              <a:rPr lang="en-US" baseline="0" dirty="0" smtClean="0"/>
              <a:t> x0=.3</a:t>
            </a:r>
          </a:p>
          <a:p>
            <a:r>
              <a:rPr lang="en-US" baseline="0" dirty="0" smtClean="0"/>
              <a:t>A = 0.2 by inspection</a:t>
            </a:r>
          </a:p>
          <a:p>
            <a:r>
              <a:rPr lang="en-US" baseline="0" dirty="0" smtClean="0"/>
              <a:t>omega = 2pi/T = 2pi/4 sec</a:t>
            </a:r>
          </a:p>
          <a:p>
            <a:r>
              <a:rPr lang="en-US" baseline="0" dirty="0" smtClean="0"/>
              <a:t>phi is tricky. At t=0, we’re at x0, so </a:t>
            </a:r>
            <a:r>
              <a:rPr lang="en-US" baseline="0" dirty="0" err="1" smtClean="0"/>
              <a:t>cos</a:t>
            </a:r>
            <a:r>
              <a:rPr lang="en-US" baseline="0" dirty="0" smtClean="0"/>
              <a:t>(phi)=0. That lets phi = +/- pi/2. </a:t>
            </a:r>
          </a:p>
          <a:p>
            <a:r>
              <a:rPr lang="en-US" baseline="0" dirty="0" smtClean="0"/>
              <a:t>To decide, take a </a:t>
            </a:r>
            <a:r>
              <a:rPr lang="en-US" baseline="0" dirty="0" err="1" smtClean="0"/>
              <a:t>deriv</a:t>
            </a:r>
            <a:r>
              <a:rPr lang="en-US" baseline="0" dirty="0" smtClean="0"/>
              <a:t>, v = -Aw sin(</a:t>
            </a:r>
            <a:r>
              <a:rPr lang="en-US" baseline="0" dirty="0" err="1" smtClean="0"/>
              <a:t>wt+phi</a:t>
            </a:r>
            <a:r>
              <a:rPr lang="en-US" baseline="0" dirty="0" smtClean="0"/>
              <a:t>), and at t=0, v=-Aw sin(phi). </a:t>
            </a:r>
          </a:p>
          <a:p>
            <a:r>
              <a:rPr lang="en-US" baseline="0" dirty="0" smtClean="0"/>
              <a:t>Since our problem has v(0)&gt;0, phi must be –pi/2. </a:t>
            </a:r>
          </a:p>
          <a:p>
            <a:r>
              <a:rPr lang="en-US" baseline="0" dirty="0" smtClean="0"/>
              <a:t>That’s right, </a:t>
            </a:r>
            <a:r>
              <a:rPr lang="en-US" baseline="0" dirty="0" err="1" smtClean="0"/>
              <a:t>Acos</a:t>
            </a:r>
            <a:r>
              <a:rPr lang="en-US" baseline="0" dirty="0" smtClean="0"/>
              <a:t>(</a:t>
            </a:r>
            <a:r>
              <a:rPr lang="en-US" baseline="0" dirty="0" err="1" smtClean="0"/>
              <a:t>wt</a:t>
            </a:r>
            <a:r>
              <a:rPr lang="en-US" baseline="0" dirty="0" smtClean="0"/>
              <a:t>-pi/2) = </a:t>
            </a:r>
            <a:r>
              <a:rPr lang="en-US" baseline="0" dirty="0" err="1" smtClean="0"/>
              <a:t>Asin</a:t>
            </a:r>
            <a:r>
              <a:rPr lang="en-US" baseline="0" dirty="0" smtClean="0"/>
              <a:t>(</a:t>
            </a:r>
            <a:r>
              <a:rPr lang="en-US" baseline="0" dirty="0" err="1" smtClean="0"/>
              <a:t>wt</a:t>
            </a:r>
            <a:r>
              <a:rPr lang="en-US" baseline="0" dirty="0" smtClean="0"/>
              <a:t>), which is more “obviously” correct here! </a:t>
            </a:r>
            <a:endParaRPr lang="en-US" dirty="0"/>
          </a:p>
        </p:txBody>
      </p:sp>
      <p:sp>
        <p:nvSpPr>
          <p:cNvPr id="4" name="Slide Number Placeholder 3"/>
          <p:cNvSpPr>
            <a:spLocks noGrp="1"/>
          </p:cNvSpPr>
          <p:nvPr>
            <p:ph type="sldNum" sz="quarter" idx="10"/>
          </p:nvPr>
        </p:nvSpPr>
        <p:spPr/>
        <p:txBody>
          <a:bodyPr/>
          <a:lstStyle/>
          <a:p>
            <a:pPr>
              <a:defRPr/>
            </a:pPr>
            <a:fld id="{0742A885-73C9-5443-9997-80308129F447}" type="slidenum">
              <a:rPr lang="en-US"/>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D07FF7B-3A9D-8649-A602-0B385EBD555B}" type="datetimeFigureOut">
              <a:t>7/18/12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4828B-BBC3-E24B-890D-4FFA72B174F2}" type="slidenum">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07FF7B-3A9D-8649-A602-0B385EBD555B}" type="datetimeFigureOut">
              <a:t>7/18/12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4828B-BBC3-E24B-890D-4FFA72B174F2}" type="slidenum">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07FF7B-3A9D-8649-A602-0B385EBD555B}" type="datetimeFigureOut">
              <a:t>7/18/12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4828B-BBC3-E24B-890D-4FFA72B174F2}" type="slidenum">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07FF7B-3A9D-8649-A602-0B385EBD555B}" type="datetimeFigureOut">
              <a:t>7/18/12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4828B-BBC3-E24B-890D-4FFA72B174F2}" type="slidenum">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07FF7B-3A9D-8649-A602-0B385EBD555B}" type="datetimeFigureOut">
              <a:t>7/18/12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4828B-BBC3-E24B-890D-4FFA72B174F2}" type="slidenum">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07FF7B-3A9D-8649-A602-0B385EBD555B}" type="datetimeFigureOut">
              <a:t>7/18/12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4828B-BBC3-E24B-890D-4FFA72B174F2}" type="slidenum">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07FF7B-3A9D-8649-A602-0B385EBD555B}" type="datetimeFigureOut">
              <a:t>7/18/12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14828B-BBC3-E24B-890D-4FFA72B174F2}" type="slidenum">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07FF7B-3A9D-8649-A602-0B385EBD555B}" type="datetimeFigureOut">
              <a:t>7/18/12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14828B-BBC3-E24B-890D-4FFA72B174F2}" type="slidenum">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7FF7B-3A9D-8649-A602-0B385EBD555B}" type="datetimeFigureOut">
              <a:t>7/18/12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14828B-BBC3-E24B-890D-4FFA72B174F2}" type="slidenum">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07FF7B-3A9D-8649-A602-0B385EBD555B}" type="datetimeFigureOut">
              <a:t>7/18/12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4828B-BBC3-E24B-890D-4FFA72B174F2}" type="slidenum">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07FF7B-3A9D-8649-A602-0B385EBD555B}" type="datetimeFigureOut">
              <a:t>7/18/12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4828B-BBC3-E24B-890D-4FFA72B174F2}" type="slidenum">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7FF7B-3A9D-8649-A602-0B385EBD555B}" type="datetimeFigureOut">
              <a:t>7/18/12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4828B-BBC3-E24B-890D-4FFA72B174F2}"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8E9A3FF-79B7-504C-B659-7D19FB5634D4}" type="slidenum">
              <a:rPr lang="en-US"/>
              <a:pPr>
                <a:defRPr/>
              </a:pPr>
              <a:t>1</a:t>
            </a:fld>
            <a:endParaRPr lang="en-US"/>
          </a:p>
        </p:txBody>
      </p:sp>
      <p:grpSp>
        <p:nvGrpSpPr>
          <p:cNvPr id="4" name="Group 11"/>
          <p:cNvGrpSpPr/>
          <p:nvPr/>
        </p:nvGrpSpPr>
        <p:grpSpPr>
          <a:xfrm>
            <a:off x="879739" y="2303727"/>
            <a:ext cx="2693194" cy="1625600"/>
            <a:chOff x="981339" y="982927"/>
            <a:chExt cx="2693194" cy="1625600"/>
          </a:xfrm>
        </p:grpSpPr>
        <p:sp>
          <p:nvSpPr>
            <p:cNvPr id="3" name="Rectangle 2"/>
            <p:cNvSpPr/>
            <p:nvPr/>
          </p:nvSpPr>
          <p:spPr bwMode="auto">
            <a:xfrm>
              <a:off x="2404533" y="1337733"/>
              <a:ext cx="846667" cy="728133"/>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5" name="Freeform 4"/>
            <p:cNvSpPr/>
            <p:nvPr/>
          </p:nvSpPr>
          <p:spPr bwMode="auto">
            <a:xfrm>
              <a:off x="982132" y="1371601"/>
              <a:ext cx="1405467" cy="541866"/>
            </a:xfrm>
            <a:custGeom>
              <a:avLst/>
              <a:gdLst>
                <a:gd name="connsiteX0" fmla="*/ 0 w 1405467"/>
                <a:gd name="connsiteY0" fmla="*/ 338666 h 541866"/>
                <a:gd name="connsiteX1" fmla="*/ 287867 w 1405467"/>
                <a:gd name="connsiteY1" fmla="*/ 0 h 541866"/>
                <a:gd name="connsiteX2" fmla="*/ 592667 w 1405467"/>
                <a:gd name="connsiteY2" fmla="*/ 541866 h 541866"/>
                <a:gd name="connsiteX3" fmla="*/ 897467 w 1405467"/>
                <a:gd name="connsiteY3" fmla="*/ 16933 h 541866"/>
                <a:gd name="connsiteX4" fmla="*/ 1202267 w 1405467"/>
                <a:gd name="connsiteY4" fmla="*/ 524933 h 541866"/>
                <a:gd name="connsiteX5" fmla="*/ 1405467 w 1405467"/>
                <a:gd name="connsiteY5" fmla="*/ 237066 h 54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5467" h="541866">
                  <a:moveTo>
                    <a:pt x="0" y="338666"/>
                  </a:moveTo>
                  <a:lnTo>
                    <a:pt x="287867" y="0"/>
                  </a:lnTo>
                  <a:lnTo>
                    <a:pt x="592667" y="541866"/>
                  </a:lnTo>
                  <a:lnTo>
                    <a:pt x="897467" y="16933"/>
                  </a:lnTo>
                  <a:lnTo>
                    <a:pt x="1202267" y="524933"/>
                  </a:lnTo>
                  <a:lnTo>
                    <a:pt x="1405467" y="237066"/>
                  </a:lnTo>
                </a:path>
              </a:pathLst>
            </a:custGeom>
            <a:noFill/>
            <a:ln w="38100" cap="flat" cmpd="sng" algn="ctr">
              <a:solidFill>
                <a:schemeClr val="tx1"/>
              </a:solidFill>
              <a:prstDash val="solid"/>
              <a:round/>
              <a:headEnd type="none" w="med" len="med"/>
              <a:tailEnd type="none"/>
            </a:ln>
            <a:effectLst/>
          </p:spPr>
          <p:txBody>
            <a:bodyPr rtlCol="0" anchor="ctr"/>
            <a:lstStyle/>
            <a:p>
              <a:pPr algn="ctr"/>
              <a:endParaRPr lang="en-US"/>
            </a:p>
          </p:txBody>
        </p:sp>
        <p:cxnSp>
          <p:nvCxnSpPr>
            <p:cNvPr id="7" name="Straight Connector 6"/>
            <p:cNvCxnSpPr/>
            <p:nvPr/>
          </p:nvCxnSpPr>
          <p:spPr bwMode="auto">
            <a:xfrm rot="5400000">
              <a:off x="169333" y="1794933"/>
              <a:ext cx="1625600" cy="1588"/>
            </a:xfrm>
            <a:prstGeom prst="line">
              <a:avLst/>
            </a:prstGeom>
            <a:noFill/>
            <a:ln w="12700" cap="flat" cmpd="sng" algn="ctr">
              <a:solidFill>
                <a:schemeClr val="tx1"/>
              </a:solidFill>
              <a:prstDash val="solid"/>
              <a:round/>
              <a:headEnd type="none" w="med" len="med"/>
              <a:tailEnd type="none"/>
            </a:ln>
            <a:effectLst/>
          </p:spPr>
        </p:cxnSp>
        <p:cxnSp>
          <p:nvCxnSpPr>
            <p:cNvPr id="9" name="Straight Arrow Connector 8"/>
            <p:cNvCxnSpPr/>
            <p:nvPr/>
          </p:nvCxnSpPr>
          <p:spPr bwMode="auto">
            <a:xfrm flipV="1">
              <a:off x="2150533" y="999067"/>
              <a:ext cx="1524000" cy="1"/>
            </a:xfrm>
            <a:prstGeom prst="straightConnector1">
              <a:avLst/>
            </a:prstGeom>
            <a:noFill/>
            <a:ln w="12700" cap="flat" cmpd="sng" algn="ctr">
              <a:solidFill>
                <a:schemeClr val="tx1"/>
              </a:solidFill>
              <a:prstDash val="solid"/>
              <a:round/>
              <a:headEnd type="arrow" w="med" len="med"/>
              <a:tailEnd type="arrow"/>
            </a:ln>
            <a:effectLst/>
          </p:spPr>
        </p:cxnSp>
      </p:grpSp>
      <p:sp>
        <p:nvSpPr>
          <p:cNvPr id="11" name="TextBox 10"/>
          <p:cNvSpPr txBox="1"/>
          <p:nvPr/>
        </p:nvSpPr>
        <p:spPr>
          <a:xfrm>
            <a:off x="50798" y="50799"/>
            <a:ext cx="9093201" cy="1815882"/>
          </a:xfrm>
          <a:prstGeom prst="rect">
            <a:avLst/>
          </a:prstGeom>
          <a:noFill/>
        </p:spPr>
        <p:txBody>
          <a:bodyPr wrap="square" rtlCol="0">
            <a:spAutoFit/>
          </a:bodyPr>
          <a:lstStyle/>
          <a:p>
            <a:r>
              <a:rPr lang="en-US" sz="2800"/>
              <a:t>A mass m oscillates at the end of a spring (constant k)</a:t>
            </a:r>
          </a:p>
          <a:p>
            <a:r>
              <a:rPr lang="en-US" sz="2800"/>
              <a:t>It moves between x=.1 m to x=.5 m.  </a:t>
            </a:r>
          </a:p>
          <a:p>
            <a:r>
              <a:rPr lang="en-US" sz="2800"/>
              <a:t>The block is at x=0.3 m at t=0 s, moves out to x=0.5 m and returns to x=0.3 m at t=2 s. </a:t>
            </a:r>
          </a:p>
        </p:txBody>
      </p:sp>
      <p:sp>
        <p:nvSpPr>
          <p:cNvPr id="13" name="TextBox 12"/>
          <p:cNvSpPr txBox="1"/>
          <p:nvPr/>
        </p:nvSpPr>
        <p:spPr>
          <a:xfrm>
            <a:off x="220133" y="3911600"/>
            <a:ext cx="8466667" cy="954107"/>
          </a:xfrm>
          <a:prstGeom prst="rect">
            <a:avLst/>
          </a:prstGeom>
          <a:noFill/>
        </p:spPr>
        <p:txBody>
          <a:bodyPr wrap="square" rtlCol="0">
            <a:spAutoFit/>
          </a:bodyPr>
          <a:lstStyle/>
          <a:p>
            <a:r>
              <a:rPr lang="en-US" sz="2800">
                <a:solidFill>
                  <a:srgbClr val="000090"/>
                </a:solidFill>
              </a:rPr>
              <a:t>Write the motion in the form x(t)=x</a:t>
            </a:r>
            <a:r>
              <a:rPr lang="en-US" sz="2800" baseline="-25000">
                <a:solidFill>
                  <a:srgbClr val="000090"/>
                </a:solidFill>
              </a:rPr>
              <a:t>0</a:t>
            </a:r>
            <a:r>
              <a:rPr lang="en-US" sz="2800">
                <a:solidFill>
                  <a:srgbClr val="000090"/>
                </a:solidFill>
              </a:rPr>
              <a:t>+Acos(</a:t>
            </a:r>
            <a:r>
              <a:rPr lang="en-US" sz="2800" b="1" smtClean="0">
                <a:solidFill>
                  <a:srgbClr val="000090"/>
                </a:solidFill>
                <a:latin typeface="Lucida Grande"/>
                <a:ea typeface="Lucida Grande"/>
                <a:cs typeface="Lucida Grande"/>
              </a:rPr>
              <a:t>ω</a:t>
            </a:r>
            <a:r>
              <a:rPr lang="en-US" sz="2800" smtClean="0">
                <a:solidFill>
                  <a:srgbClr val="000090"/>
                </a:solidFill>
              </a:rPr>
              <a:t>t+φ), and find numerical values for </a:t>
            </a:r>
            <a:r>
              <a:rPr lang="en-US" sz="2800">
                <a:solidFill>
                  <a:srgbClr val="000090"/>
                </a:solidFill>
              </a:rPr>
              <a:t>x</a:t>
            </a:r>
            <a:r>
              <a:rPr lang="en-US" sz="2800" baseline="-25000">
                <a:solidFill>
                  <a:srgbClr val="000090"/>
                </a:solidFill>
              </a:rPr>
              <a:t>0</a:t>
            </a:r>
            <a:r>
              <a:rPr lang="en-US" sz="2800">
                <a:solidFill>
                  <a:srgbClr val="000090"/>
                </a:solidFill>
              </a:rPr>
              <a:t>, A, </a:t>
            </a:r>
            <a:r>
              <a:rPr lang="en-US" sz="2800" b="1" smtClean="0">
                <a:solidFill>
                  <a:srgbClr val="000090"/>
                </a:solidFill>
                <a:latin typeface="Lucida Grande"/>
                <a:ea typeface="Lucida Grande"/>
                <a:cs typeface="Lucida Grande"/>
              </a:rPr>
              <a:t>ω</a:t>
            </a:r>
            <a:r>
              <a:rPr lang="en-US" sz="2800" smtClean="0">
                <a:solidFill>
                  <a:srgbClr val="000090"/>
                </a:solidFill>
              </a:rPr>
              <a:t>, and φ</a:t>
            </a:r>
            <a:endParaRPr lang="en-US" sz="2800">
              <a:solidFill>
                <a:srgbClr val="000090"/>
              </a:solidFill>
            </a:endParaRPr>
          </a:p>
        </p:txBody>
      </p:sp>
      <p:sp>
        <p:nvSpPr>
          <p:cNvPr id="14" name="TextBox 13"/>
          <p:cNvSpPr txBox="1"/>
          <p:nvPr/>
        </p:nvSpPr>
        <p:spPr>
          <a:xfrm>
            <a:off x="304800" y="5300133"/>
            <a:ext cx="8466667" cy="1384995"/>
          </a:xfrm>
          <a:prstGeom prst="rect">
            <a:avLst/>
          </a:prstGeom>
          <a:noFill/>
        </p:spPr>
        <p:txBody>
          <a:bodyPr wrap="square" rtlCol="0">
            <a:spAutoFit/>
          </a:bodyPr>
          <a:lstStyle/>
          <a:p>
            <a:r>
              <a:rPr lang="en-US" sz="2800"/>
              <a:t>If time:  </a:t>
            </a:r>
          </a:p>
          <a:p>
            <a:r>
              <a:rPr lang="en-US" sz="2800"/>
              <a:t>Write the motion in the form x(t)=x’</a:t>
            </a:r>
            <a:r>
              <a:rPr lang="en-US" sz="2800" baseline="-25000"/>
              <a:t>0</a:t>
            </a:r>
            <a:r>
              <a:rPr lang="en-US" sz="2800"/>
              <a:t>+A’sin(</a:t>
            </a:r>
            <a:r>
              <a:rPr lang="en-US" sz="2800" b="1" smtClean="0">
                <a:latin typeface="Lucida Grande"/>
                <a:ea typeface="Lucida Grande"/>
                <a:cs typeface="Lucida Grande"/>
              </a:rPr>
              <a:t>ω’</a:t>
            </a:r>
            <a:r>
              <a:rPr lang="en-US" sz="2800" smtClean="0"/>
              <a:t>t+φ’), and find numerical values for </a:t>
            </a:r>
            <a:r>
              <a:rPr lang="en-US" sz="2800"/>
              <a:t>x’</a:t>
            </a:r>
            <a:r>
              <a:rPr lang="en-US" sz="2800" baseline="-25000"/>
              <a:t>0</a:t>
            </a:r>
            <a:r>
              <a:rPr lang="en-US" sz="2800"/>
              <a:t>, A’, </a:t>
            </a:r>
            <a:r>
              <a:rPr lang="en-US" sz="2800" b="1" smtClean="0">
                <a:latin typeface="Lucida Grande"/>
                <a:ea typeface="Lucida Grande"/>
                <a:cs typeface="Lucida Grande"/>
              </a:rPr>
              <a:t>ω’</a:t>
            </a:r>
            <a:r>
              <a:rPr lang="en-US" sz="2800" smtClean="0"/>
              <a:t>, and φ’</a:t>
            </a:r>
            <a:endParaRPr lang="en-US" sz="280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TotalTime>
  <Words>687</Words>
  <Application>Microsoft Macintosh PowerPoint</Application>
  <PresentationFormat>On-screen Show (4:3)</PresentationFormat>
  <Paragraphs>23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CU Boulder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Pollock</dc:creator>
  <cp:lastModifiedBy>Marcos Caballero</cp:lastModifiedBy>
  <cp:revision>3</cp:revision>
  <dcterms:created xsi:type="dcterms:W3CDTF">2011-03-09T04:54:23Z</dcterms:created>
  <dcterms:modified xsi:type="dcterms:W3CDTF">2012-07-18T15:08:19Z</dcterms:modified>
</cp:coreProperties>
</file>