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12.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6.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17.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8.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1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0.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notesSlides/notesSlide21.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notesSlides/notesSlide22.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notesSlides/notesSlide2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24.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26" r:id="rId2"/>
    <p:sldId id="327" r:id="rId3"/>
    <p:sldId id="328" r:id="rId4"/>
    <p:sldId id="329" r:id="rId5"/>
    <p:sldId id="467" r:id="rId6"/>
    <p:sldId id="330" r:id="rId7"/>
    <p:sldId id="331" r:id="rId8"/>
    <p:sldId id="332" r:id="rId9"/>
    <p:sldId id="333" r:id="rId10"/>
    <p:sldId id="334" r:id="rId11"/>
    <p:sldId id="335" r:id="rId12"/>
    <p:sldId id="343" r:id="rId13"/>
    <p:sldId id="336" r:id="rId14"/>
    <p:sldId id="337" r:id="rId15"/>
    <p:sldId id="338" r:id="rId16"/>
    <p:sldId id="339" r:id="rId17"/>
    <p:sldId id="340" r:id="rId18"/>
    <p:sldId id="341" r:id="rId19"/>
    <p:sldId id="342" r:id="rId20"/>
    <p:sldId id="344" r:id="rId21"/>
    <p:sldId id="345" r:id="rId22"/>
    <p:sldId id="346" r:id="rId23"/>
    <p:sldId id="347" r:id="rId24"/>
    <p:sldId id="34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66" autoAdjust="0"/>
    <p:restoredTop sz="59063" autoAdjust="0"/>
  </p:normalViewPr>
  <p:slideViewPr>
    <p:cSldViewPr snapToGrid="0">
      <p:cViewPr varScale="1">
        <p:scale>
          <a:sx n="49" d="100"/>
          <a:sy n="49" d="100"/>
        </p:scale>
        <p:origin x="-10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1" Type="http://schemas.openxmlformats.org/officeDocument/2006/relationships/image" Target="../media/image38.emf"/><Relationship Id="rId2"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emf"/><Relationship Id="rId1" Type="http://schemas.openxmlformats.org/officeDocument/2006/relationships/image" Target="../media/image38.emf"/><Relationship Id="rId2"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4011886-F49F-B646-ADC6-9A3BB9308720}" type="slidenum">
              <a:rPr lang="en-US"/>
              <a:pPr>
                <a:defRPr/>
              </a:pPr>
              <a:t>‹#›</a:t>
            </a:fld>
            <a:endParaRPr lang="en-US"/>
          </a:p>
        </p:txBody>
      </p:sp>
    </p:spTree>
    <p:extLst>
      <p:ext uri="{BB962C8B-B14F-4D97-AF65-F5344CB8AC3E}">
        <p14:creationId xmlns:p14="http://schemas.microsoft.com/office/powerpoint/2010/main" val="3542279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F59DF00-564D-454E-9154-C4A1F053DB8B}" type="slidenum">
              <a:rPr lang="en-US" sz="1200"/>
              <a:pPr/>
              <a:t>1</a:t>
            </a:fld>
            <a:endParaRPr lang="en-US" sz="1200"/>
          </a:p>
        </p:txBody>
      </p:sp>
      <p:sp>
        <p:nvSpPr>
          <p:cNvPr id="29699" name="Rectangle 1026"/>
          <p:cNvSpPr>
            <a:spLocks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 STEVEN POLLOCK, 2008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keep tabs of in-class Tutorial #1. </a:t>
            </a:r>
          </a:p>
          <a:p>
            <a:r>
              <a:rPr lang="en-US" dirty="0" smtClean="0"/>
              <a:t>CORRECT ANSWER:  B or C is fine.</a:t>
            </a:r>
          </a:p>
          <a:p>
            <a:r>
              <a:rPr lang="en-US" dirty="0" smtClean="0"/>
              <a:t>USED IN:  </a:t>
            </a:r>
            <a:r>
              <a:rPr lang="en-US" dirty="0" err="1" smtClean="0"/>
              <a:t>Sp</a:t>
            </a:r>
            <a:r>
              <a:rPr lang="en-US" dirty="0" smtClean="0"/>
              <a:t> 2013 (Pollock)( </a:t>
            </a:r>
          </a:p>
          <a:p>
            <a:r>
              <a:rPr lang="en-US" dirty="0" smtClean="0"/>
              <a:t>LECTURE NUMBER: Pollock (Week 1, Lecture 2)</a:t>
            </a:r>
          </a:p>
          <a:p>
            <a:r>
              <a:rPr lang="en-US" dirty="0" smtClean="0"/>
              <a:t>STUDENT RESPONSES: 		4, ,45,</a:t>
            </a:r>
            <a:r>
              <a:rPr lang="en-US" baseline="0" dirty="0" smtClean="0"/>
              <a:t> 49, 0, 1</a:t>
            </a:r>
            <a:r>
              <a:rPr lang="en-US" dirty="0" smtClean="0"/>
              <a:t>  (Spring</a:t>
            </a:r>
            <a:r>
              <a:rPr lang="en-US" baseline="0" dirty="0" smtClean="0"/>
              <a:t> 13)</a:t>
            </a:r>
          </a:p>
          <a:p>
            <a:endParaRPr lang="en-US" dirty="0" smtClean="0"/>
          </a:p>
          <a:p>
            <a:r>
              <a:rPr lang="en-US" b="1" dirty="0" smtClean="0"/>
              <a:t>INSTRUCTOR NOTES: </a:t>
            </a:r>
            <a:r>
              <a:rPr lang="en-US" dirty="0" smtClean="0"/>
              <a:t>The Tutorial did not label the point</a:t>
            </a:r>
            <a:r>
              <a:rPr lang="en-US" baseline="0" dirty="0" smtClean="0"/>
              <a:t> as being (</a:t>
            </a:r>
            <a:r>
              <a:rPr lang="en-US" baseline="0" dirty="0" err="1" smtClean="0"/>
              <a:t>x,y,z</a:t>
            </a:r>
            <a:r>
              <a:rPr lang="en-US" baseline="0" dirty="0" smtClean="0"/>
              <a:t>), so B is ok if e.g. you label the points (</a:t>
            </a:r>
            <a:r>
              <a:rPr lang="en-US" baseline="0" dirty="0" err="1" smtClean="0"/>
              <a:t>X_p</a:t>
            </a:r>
            <a:r>
              <a:rPr lang="en-US" baseline="0" dirty="0" smtClean="0"/>
              <a:t>, Y_P, Z_P) or something. </a:t>
            </a:r>
          </a:p>
          <a:p>
            <a:r>
              <a:rPr lang="en-US" baseline="0" dirty="0" smtClean="0"/>
              <a:t>Mostly just used this to see when they were done with page 1 so I could decide when to go over it collectively</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A8A3DC-BF8C-884E-A3EF-F638737ACA2B}" type="slidenum">
              <a:rPr lang="en-US" smtClean="0"/>
              <a:pPr>
                <a:defRPr/>
              </a:pPr>
              <a:t>10</a:t>
            </a:fld>
            <a:endParaRPr lang="en-US"/>
          </a:p>
        </p:txBody>
      </p:sp>
    </p:spTree>
    <p:extLst>
      <p:ext uri="{BB962C8B-B14F-4D97-AF65-F5344CB8AC3E}">
        <p14:creationId xmlns:p14="http://schemas.microsoft.com/office/powerpoint/2010/main" val="212639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keep tabs of in-class Tutorial #1. </a:t>
            </a:r>
          </a:p>
          <a:p>
            <a:r>
              <a:rPr lang="en-US" dirty="0" smtClean="0"/>
              <a:t>CORRECT ANSWER:  C</a:t>
            </a:r>
          </a:p>
          <a:p>
            <a:r>
              <a:rPr lang="en-US" dirty="0" smtClean="0"/>
              <a:t>USED IN:  </a:t>
            </a:r>
            <a:r>
              <a:rPr lang="en-US" dirty="0" err="1" smtClean="0"/>
              <a:t>Sp</a:t>
            </a:r>
            <a:r>
              <a:rPr lang="en-US" dirty="0" smtClean="0"/>
              <a:t> 2013 (Pollock)( </a:t>
            </a:r>
          </a:p>
          <a:p>
            <a:r>
              <a:rPr lang="en-US" dirty="0" smtClean="0"/>
              <a:t>LECTURE NUMBER: Pollock (Week 1, Lecture 2)</a:t>
            </a:r>
          </a:p>
          <a:p>
            <a:r>
              <a:rPr lang="en-US" dirty="0" smtClean="0"/>
              <a:t>STUDENT RESPONSES: 		3,0,94,2,2  (Spring</a:t>
            </a:r>
            <a:r>
              <a:rPr lang="en-US" baseline="0" dirty="0" smtClean="0"/>
              <a:t> 13)</a:t>
            </a:r>
          </a:p>
          <a:p>
            <a:endParaRPr lang="en-US" dirty="0" smtClean="0"/>
          </a:p>
          <a:p>
            <a:r>
              <a:rPr lang="en-US" b="1" dirty="0" smtClean="0"/>
              <a:t>INSTRUCTOR NOTES: </a:t>
            </a:r>
            <a:r>
              <a:rPr lang="en-US" dirty="0" smtClean="0"/>
              <a:t>No problems here, although some confusion because </a:t>
            </a:r>
            <a:r>
              <a:rPr lang="en-US" dirty="0" err="1" smtClean="0"/>
              <a:t>Rhat</a:t>
            </a:r>
            <a:r>
              <a:rPr lang="en-US" dirty="0" smtClean="0"/>
              <a:t> is not NEEDED in the Tutorial (which is about voltage) </a:t>
            </a:r>
          </a:p>
          <a:p>
            <a:endParaRPr lang="en-US" dirty="0"/>
          </a:p>
        </p:txBody>
      </p:sp>
      <p:sp>
        <p:nvSpPr>
          <p:cNvPr id="4" name="Slide Number Placeholder 3"/>
          <p:cNvSpPr>
            <a:spLocks noGrp="1"/>
          </p:cNvSpPr>
          <p:nvPr>
            <p:ph type="sldNum" sz="quarter" idx="10"/>
          </p:nvPr>
        </p:nvSpPr>
        <p:spPr/>
        <p:txBody>
          <a:bodyPr/>
          <a:lstStyle/>
          <a:p>
            <a:pPr>
              <a:defRPr/>
            </a:pPr>
            <a:fld id="{ECA8A3DC-BF8C-884E-A3EF-F638737ACA2B}" type="slidenum">
              <a:rPr lang="en-US" smtClean="0"/>
              <a:pPr>
                <a:defRPr/>
              </a:pPr>
              <a:t>11</a:t>
            </a:fld>
            <a:endParaRPr lang="en-US"/>
          </a:p>
        </p:txBody>
      </p:sp>
    </p:spTree>
    <p:extLst>
      <p:ext uri="{BB962C8B-B14F-4D97-AF65-F5344CB8AC3E}">
        <p14:creationId xmlns:p14="http://schemas.microsoft.com/office/powerpoint/2010/main" val="144866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1118528-D4B1-5042-BBDA-1C631C75B047}" type="slidenum">
              <a:rPr lang="en-US" sz="1200"/>
              <a:pPr/>
              <a:t>12</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noFill/>
        </p:spPr>
        <p:txBody>
          <a:bodyPr/>
          <a:lstStyle/>
          <a:p>
            <a:pPr eaLnBrk="1" hangingPunct="1"/>
            <a:r>
              <a:rPr lang="en-US" dirty="0" smtClean="0"/>
              <a:t>For</a:t>
            </a:r>
            <a:r>
              <a:rPr lang="en-US" baseline="0" dirty="0" smtClean="0"/>
              <a:t> use with </a:t>
            </a:r>
            <a:r>
              <a:rPr lang="en-US" baseline="0" dirty="0" smtClean="0"/>
              <a:t>tutorial #1?? </a:t>
            </a:r>
            <a:endParaRPr lang="en-US" baseline="0" dirty="0" smtClean="0"/>
          </a:p>
          <a:p>
            <a:pPr eaLnBrk="1" hangingPunct="1"/>
            <a:r>
              <a:rPr lang="en-US" dirty="0" smtClean="0"/>
              <a:t>My </a:t>
            </a:r>
            <a:r>
              <a:rPr lang="en-US" dirty="0"/>
              <a:t>answer is 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7F50FFF-17BF-0340-8353-E2EE62AEDD95}" type="slidenum">
              <a:rPr lang="en-US" sz="1200"/>
              <a:pPr/>
              <a:t>13</a:t>
            </a:fld>
            <a:endParaRPr lang="en-US" sz="1200"/>
          </a:p>
        </p:txBody>
      </p:sp>
      <p:sp>
        <p:nvSpPr>
          <p:cNvPr id="46083"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CORRECT ANSWER:A  </a:t>
            </a:r>
          </a:p>
          <a:p>
            <a:pPr eaLnBrk="1" hangingPunct="1"/>
            <a:r>
              <a:rPr lang="en-US" dirty="0"/>
              <a:t>USED IN:  Spring 2008 (Pollock), Fall 2009 (</a:t>
            </a:r>
            <a:r>
              <a:rPr lang="en-US" dirty="0" err="1"/>
              <a:t>Schibli</a:t>
            </a:r>
            <a:r>
              <a:rPr lang="en-US" dirty="0" smtClean="0"/>
              <a:t>), </a:t>
            </a:r>
            <a:r>
              <a:rPr lang="en-US" dirty="0" err="1" smtClean="0"/>
              <a:t>Sp</a:t>
            </a:r>
            <a:r>
              <a:rPr lang="en-US" dirty="0" smtClean="0"/>
              <a:t> 2013 (Pollock)</a:t>
            </a:r>
            <a:endParaRPr lang="en-US" dirty="0"/>
          </a:p>
          <a:p>
            <a:pPr eaLnBrk="1" hangingPunct="1"/>
            <a:r>
              <a:rPr lang="en-US" dirty="0"/>
              <a:t>LECTURE NUMBER: Pollock (Week 1, Lecture </a:t>
            </a:r>
            <a:r>
              <a:rPr lang="en-US" dirty="0" smtClean="0"/>
              <a:t>2, both terms) </a:t>
            </a:r>
            <a:r>
              <a:rPr lang="en-US" dirty="0" err="1"/>
              <a:t>Schibli</a:t>
            </a:r>
            <a:r>
              <a:rPr lang="en-US" dirty="0"/>
              <a:t> (Week 1, Lecture 2)</a:t>
            </a:r>
          </a:p>
          <a:p>
            <a:pPr eaLnBrk="1" hangingPunct="1"/>
            <a:r>
              <a:rPr lang="en-US" dirty="0"/>
              <a:t>STUDENT RESPONSES</a:t>
            </a:r>
            <a:r>
              <a:rPr lang="en-US" b="1" dirty="0"/>
              <a:t>:[[71%]] </a:t>
            </a:r>
            <a:r>
              <a:rPr lang="en-US" dirty="0"/>
              <a:t>24% 5% 0% 0% (SPRING 2008)</a:t>
            </a:r>
          </a:p>
          <a:p>
            <a:pPr eaLnBrk="1" hangingPunct="1"/>
            <a:r>
              <a:rPr lang="en-US" dirty="0" smtClean="0"/>
              <a:t>		</a:t>
            </a:r>
            <a:r>
              <a:rPr lang="en-US" b="1" dirty="0" smtClean="0"/>
              <a:t>[</a:t>
            </a:r>
            <a:r>
              <a:rPr lang="en-US" b="1" dirty="0"/>
              <a:t>[94%]] </a:t>
            </a:r>
            <a:r>
              <a:rPr lang="en-US" dirty="0"/>
              <a:t>6% 0% 0% 0% (FALL 2009) </a:t>
            </a:r>
            <a:endParaRPr lang="en-US" dirty="0" smtClean="0"/>
          </a:p>
          <a:p>
            <a:pPr eaLnBrk="1" hangingPunct="1"/>
            <a:r>
              <a:rPr lang="en-US" dirty="0" smtClean="0"/>
              <a:t>		</a:t>
            </a:r>
            <a:r>
              <a:rPr lang="en-US" b="1" dirty="0" smtClean="0"/>
              <a:t>[[84]]</a:t>
            </a:r>
            <a:r>
              <a:rPr lang="en-US" dirty="0" smtClean="0"/>
              <a:t>, 14, 2, 0,0 (Spring ‘13)</a:t>
            </a:r>
            <a:endParaRPr lang="en-US" dirty="0"/>
          </a:p>
          <a:p>
            <a:pPr eaLnBrk="1" hangingPunct="1"/>
            <a:r>
              <a:rPr lang="en-US" b="1" dirty="0"/>
              <a:t>INSTRUCTOR NOTES: </a:t>
            </a:r>
            <a:r>
              <a:rPr lang="en-US" dirty="0"/>
              <a:t>Very good question (esp. coupled with next one), got good discussion going. 71% got it. </a:t>
            </a:r>
          </a:p>
          <a:p>
            <a:pPr eaLnBrk="1" hangingPunct="1"/>
            <a:r>
              <a:rPr lang="en-US" dirty="0"/>
              <a:t>Answer is A, but many students get it without being able to justify their answer. It</a:t>
            </a:r>
            <a:r>
              <a:rPr lang="ja-JP" altLang="en-US" dirty="0"/>
              <a:t>’</a:t>
            </a:r>
            <a:r>
              <a:rPr lang="en-US" altLang="ja-JP" dirty="0"/>
              <a:t>s easy to </a:t>
            </a:r>
            <a:r>
              <a:rPr lang="ja-JP" altLang="en-US" dirty="0"/>
              <a:t>“</a:t>
            </a:r>
            <a:r>
              <a:rPr lang="en-US" altLang="ja-JP" dirty="0"/>
              <a:t>prove</a:t>
            </a:r>
            <a:r>
              <a:rPr lang="ja-JP" altLang="en-US" dirty="0"/>
              <a:t>”</a:t>
            </a:r>
            <a:r>
              <a:rPr lang="en-US" altLang="ja-JP" dirty="0"/>
              <a:t> if you have an even number of charges, but with 5, the argument is subtler, and that was sort of the point. </a:t>
            </a:r>
          </a:p>
          <a:p>
            <a:pPr eaLnBrk="1" hangingPunct="1"/>
            <a:endParaRPr lang="en-US" dirty="0"/>
          </a:p>
          <a:p>
            <a:pPr eaLnBrk="1" hangingPunct="1"/>
            <a:r>
              <a:rPr lang="en-US" dirty="0"/>
              <a:t>Could discuss the fact that sometimes your really do just need to calculate! (Though not here :-) </a:t>
            </a:r>
          </a:p>
          <a:p>
            <a:pPr eaLnBrk="1" hangingPunct="1"/>
            <a:r>
              <a:rPr lang="en-US" dirty="0"/>
              <a:t>The symmetry argument is NOT </a:t>
            </a:r>
            <a:r>
              <a:rPr lang="ja-JP" altLang="en-US" dirty="0"/>
              <a:t>“</a:t>
            </a:r>
            <a:r>
              <a:rPr lang="en-US" altLang="ja-JP" dirty="0"/>
              <a:t>obvious</a:t>
            </a:r>
            <a:r>
              <a:rPr lang="ja-JP" altLang="en-US" dirty="0"/>
              <a:t>”</a:t>
            </a:r>
            <a:r>
              <a:rPr lang="en-US" altLang="ja-JP" dirty="0"/>
              <a:t>, I claim - can we solicit a good articulation of WHY symmetry tells you that BOTH x and y components of E vanish. (One, the sideways component here, is obvious, the other (vertical component) may be not immediately so obvious) One student came up with the nice argument that if it was not zero, it would point in some direction. But if you tilted your head 1/5 of the way around, the charges would be the same, but the answer would now point in a DIFFERENT direction... so it can</a:t>
            </a:r>
            <a:r>
              <a:rPr lang="ja-JP" altLang="en-US" dirty="0"/>
              <a:t>’</a:t>
            </a:r>
            <a:r>
              <a:rPr lang="en-US" altLang="ja-JP" dirty="0"/>
              <a:t>t point any direction at all.... -SJP</a:t>
            </a:r>
          </a:p>
          <a:p>
            <a:pPr eaLnBrk="1" hangingPunct="1"/>
            <a:r>
              <a:rPr lang="en-US" dirty="0"/>
              <a:t>WRITTEN BY:  Steven Pollock (CU-Boulder), but copied from somewhere (I can't remember where now! If you know the source, please let me know)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C4E19A-1D3B-3041-83CE-3DB9E2DC686E}" type="slidenum">
              <a:rPr lang="en-US" sz="1200"/>
              <a:pPr/>
              <a:t>14</a:t>
            </a:fld>
            <a:endParaRPr lang="en-US" sz="1200"/>
          </a:p>
        </p:txBody>
      </p:sp>
      <p:sp>
        <p:nvSpPr>
          <p:cNvPr id="48131"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CORRECT ANSWER: A </a:t>
            </a:r>
          </a:p>
          <a:p>
            <a:pPr eaLnBrk="1" hangingPunct="1"/>
            <a:r>
              <a:rPr lang="en-US" dirty="0"/>
              <a:t>USED IN:  Spring 2008 (Pollock), Fall 2009 (</a:t>
            </a:r>
            <a:r>
              <a:rPr lang="en-US" dirty="0" err="1"/>
              <a:t>Schibli</a:t>
            </a:r>
            <a:r>
              <a:rPr lang="en-US" dirty="0"/>
              <a:t>)</a:t>
            </a:r>
          </a:p>
          <a:p>
            <a:pPr eaLnBrk="1" hangingPunct="1"/>
            <a:r>
              <a:rPr lang="en-US" dirty="0"/>
              <a:t>LECTURE NUMBER: Pollock (Week 1, Lecture </a:t>
            </a:r>
            <a:r>
              <a:rPr lang="en-US" dirty="0" smtClean="0"/>
              <a:t>2, also</a:t>
            </a:r>
            <a:r>
              <a:rPr lang="en-US" baseline="0" dirty="0" smtClean="0"/>
              <a:t> </a:t>
            </a:r>
            <a:r>
              <a:rPr lang="en-US" baseline="0" dirty="0" err="1" smtClean="0"/>
              <a:t>Sp</a:t>
            </a:r>
            <a:r>
              <a:rPr lang="en-US" baseline="0" dirty="0" smtClean="0"/>
              <a:t> ‘13. </a:t>
            </a:r>
            <a:r>
              <a:rPr lang="en-US" dirty="0" smtClean="0"/>
              <a:t>) </a:t>
            </a:r>
            <a:r>
              <a:rPr lang="en-US" dirty="0" err="1"/>
              <a:t>Schibli</a:t>
            </a:r>
            <a:r>
              <a:rPr lang="en-US" dirty="0"/>
              <a:t> (Week 1, Lecture 2)</a:t>
            </a:r>
          </a:p>
          <a:p>
            <a:pPr eaLnBrk="1" hangingPunct="1"/>
            <a:r>
              <a:rPr lang="en-US" dirty="0"/>
              <a:t>STUDENT RESPONSES: </a:t>
            </a:r>
            <a:r>
              <a:rPr lang="en-US" b="1" dirty="0"/>
              <a:t>[[59%]] </a:t>
            </a:r>
            <a:r>
              <a:rPr lang="en-US" dirty="0"/>
              <a:t>18% 0% 18% 5% (SPRING 2008)</a:t>
            </a:r>
          </a:p>
          <a:p>
            <a:pPr eaLnBrk="1" hangingPunct="1"/>
            <a:r>
              <a:rPr lang="en-US" dirty="0" smtClean="0"/>
              <a:t>		</a:t>
            </a:r>
            <a:r>
              <a:rPr lang="en-US" b="1" dirty="0" smtClean="0"/>
              <a:t>[</a:t>
            </a:r>
            <a:r>
              <a:rPr lang="en-US" b="1" dirty="0"/>
              <a:t>[77%]] </a:t>
            </a:r>
            <a:r>
              <a:rPr lang="en-US" dirty="0"/>
              <a:t>10% 6% 2% 4% (Fall 2009</a:t>
            </a:r>
            <a:r>
              <a:rPr lang="en-US" dirty="0" smtClean="0"/>
              <a:t>)</a:t>
            </a:r>
          </a:p>
          <a:p>
            <a:pPr eaLnBrk="1" hangingPunct="1"/>
            <a:r>
              <a:rPr lang="en-US" dirty="0" smtClean="0"/>
              <a:t>		[[</a:t>
            </a:r>
            <a:r>
              <a:rPr lang="en-US" b="1" dirty="0" smtClean="0"/>
              <a:t>84</a:t>
            </a:r>
            <a:r>
              <a:rPr lang="en-US" dirty="0" smtClean="0"/>
              <a:t>]],</a:t>
            </a:r>
            <a:r>
              <a:rPr lang="en-US" baseline="0" dirty="0" smtClean="0"/>
              <a:t> </a:t>
            </a:r>
            <a:r>
              <a:rPr lang="en-US" dirty="0" smtClean="0"/>
              <a:t>6,0,5,5 end of class (</a:t>
            </a:r>
            <a:r>
              <a:rPr lang="en-US" dirty="0" err="1" smtClean="0"/>
              <a:t>Sp</a:t>
            </a:r>
            <a:r>
              <a:rPr lang="en-US" dirty="0" smtClean="0"/>
              <a:t> ‘13)  (quick!), then start of next class: SAME </a:t>
            </a:r>
            <a:r>
              <a:rPr lang="en-US" b="1" dirty="0" smtClean="0"/>
              <a:t>[[85</a:t>
            </a:r>
            <a:r>
              <a:rPr lang="en-US" dirty="0" smtClean="0"/>
              <a:t>]],8,2,3,2</a:t>
            </a:r>
          </a:p>
          <a:p>
            <a:pPr eaLnBrk="1" hangingPunct="1"/>
            <a:r>
              <a:rPr lang="en-US" b="1" dirty="0" smtClean="0"/>
              <a:t>INSTRUCTOR </a:t>
            </a:r>
            <a:r>
              <a:rPr lang="en-US" b="1" dirty="0"/>
              <a:t>NOTES: </a:t>
            </a:r>
            <a:r>
              <a:rPr lang="en-US" dirty="0"/>
              <a:t>.  Used right after previous one. Note that the answers do not pop up right away, I made them start computing </a:t>
            </a:r>
          </a:p>
          <a:p>
            <a:pPr eaLnBrk="1" hangingPunct="1"/>
            <a:r>
              <a:rPr lang="en-US" dirty="0"/>
              <a:t>BEFORE they saw the simple answers (which can then be guessed) 59% got it, good conversations. </a:t>
            </a:r>
          </a:p>
          <a:p>
            <a:pPr eaLnBrk="1" hangingPunct="1"/>
            <a:r>
              <a:rPr lang="en-US" dirty="0"/>
              <a:t>Answer is A, by using superposition of previous question (E=0 for all 5) with the coulomb field of one </a:t>
            </a:r>
            <a:r>
              <a:rPr lang="ja-JP" altLang="en-US" dirty="0"/>
              <a:t>“</a:t>
            </a:r>
            <a:r>
              <a:rPr lang="en-US" altLang="ja-JP" dirty="0"/>
              <a:t>anti</a:t>
            </a:r>
            <a:r>
              <a:rPr lang="ja-JP" altLang="en-US" dirty="0"/>
              <a:t>”</a:t>
            </a:r>
            <a:r>
              <a:rPr lang="en-US" altLang="ja-JP" dirty="0"/>
              <a:t> charge up at the top.-SJP </a:t>
            </a:r>
          </a:p>
          <a:p>
            <a:pPr eaLnBrk="1" hangingPunct="1"/>
            <a:r>
              <a:rPr lang="en-US" dirty="0"/>
              <a:t>WRITTEN BY:  Steven Pollock (CU-Boulder)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E540042C-0348-5440-9AEF-AA0901499B28}" type="slidenum">
              <a:rPr lang="en-US" sz="1200"/>
              <a:pPr algn="r"/>
              <a:t>15</a:t>
            </a:fld>
            <a:endParaRPr lang="en-US" sz="1200"/>
          </a:p>
        </p:txBody>
      </p:sp>
      <p:sp>
        <p:nvSpPr>
          <p:cNvPr id="52227" name="Rectangle 1026"/>
          <p:cNvSpPr>
            <a:spLocks noGrp="1" noRot="1" noChangeAspect="1" noChangeArrowheads="1" noTextEdit="1"/>
          </p:cNvSpPr>
          <p:nvPr>
            <p:ph type="sldImg"/>
          </p:nvPr>
        </p:nvSpPr>
        <p:spPr>
          <a:solidFill>
            <a:srgbClr val="FFFFFF"/>
          </a:solidFill>
          <a:ln/>
        </p:spPr>
      </p:sp>
      <p:sp>
        <p:nvSpPr>
          <p:cNvPr id="18435"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D </a:t>
            </a:r>
          </a:p>
          <a:p>
            <a:pPr eaLnBrk="1" hangingPunct="1"/>
            <a:r>
              <a:rPr lang="en-US" dirty="0"/>
              <a:t>USED IN:  Fall 2008 (</a:t>
            </a:r>
            <a:r>
              <a:rPr lang="en-US" dirty="0" err="1"/>
              <a:t>Dubson</a:t>
            </a:r>
            <a:r>
              <a:rPr lang="en-US" dirty="0"/>
              <a:t>), Spring 2008 and 2013 (Pollock), Spring 2009 (Kinney), Fall 2009 (</a:t>
            </a:r>
            <a:r>
              <a:rPr lang="en-US" dirty="0" err="1"/>
              <a:t>Schibli</a:t>
            </a:r>
            <a:r>
              <a:rPr lang="en-US" dirty="0"/>
              <a:t>)</a:t>
            </a:r>
          </a:p>
          <a:p>
            <a:pPr eaLnBrk="1" hangingPunct="1"/>
            <a:r>
              <a:rPr lang="en-US" dirty="0"/>
              <a:t>LECTURE NUMBER:  </a:t>
            </a:r>
            <a:r>
              <a:rPr lang="en-US" dirty="0" err="1"/>
              <a:t>Dubson</a:t>
            </a:r>
            <a:r>
              <a:rPr lang="en-US" dirty="0"/>
              <a:t> (Week 1, Lecture 3). Pollock (Lecture 3, both years), Kinney (Week 1, Lecture 3), </a:t>
            </a:r>
            <a:r>
              <a:rPr lang="en-US" dirty="0" err="1"/>
              <a:t>Schibli</a:t>
            </a:r>
            <a:r>
              <a:rPr lang="en-US" dirty="0"/>
              <a:t> (Week 1, Lecture 3)</a:t>
            </a:r>
          </a:p>
          <a:p>
            <a:pPr eaLnBrk="1" hangingPunct="1"/>
            <a:r>
              <a:rPr lang="en-US" dirty="0"/>
              <a:t>STUDENT RESPONSES: 0% 0% 0% </a:t>
            </a:r>
            <a:r>
              <a:rPr lang="en-US" b="1" dirty="0"/>
              <a:t>[[100%]]</a:t>
            </a:r>
            <a:r>
              <a:rPr lang="en-US" dirty="0"/>
              <a:t> 0% (FALL 2008)</a:t>
            </a:r>
          </a:p>
          <a:p>
            <a:pPr eaLnBrk="1" hangingPunct="1"/>
            <a:r>
              <a:rPr lang="en-US" dirty="0"/>
              <a:t> </a:t>
            </a:r>
            <a:r>
              <a:rPr lang="en-US" dirty="0" smtClean="0"/>
              <a:t>		0</a:t>
            </a:r>
            <a:r>
              <a:rPr lang="en-US" dirty="0"/>
              <a:t>% 0% 9% </a:t>
            </a:r>
            <a:r>
              <a:rPr lang="en-US" b="1" dirty="0"/>
              <a:t>[[88%]]</a:t>
            </a:r>
            <a:r>
              <a:rPr lang="en-US" dirty="0"/>
              <a:t> 3% (SPRING 2009)</a:t>
            </a:r>
          </a:p>
          <a:p>
            <a:pPr eaLnBrk="1" hangingPunct="1"/>
            <a:r>
              <a:rPr lang="en-US" dirty="0"/>
              <a:t>		</a:t>
            </a:r>
            <a:r>
              <a:rPr lang="en-US" dirty="0" smtClean="0"/>
              <a:t>0</a:t>
            </a:r>
            <a:r>
              <a:rPr lang="en-US" dirty="0"/>
              <a:t>% 0% 0% </a:t>
            </a:r>
            <a:r>
              <a:rPr lang="en-US" b="1" dirty="0"/>
              <a:t>[[100%]]</a:t>
            </a:r>
            <a:r>
              <a:rPr lang="en-US" dirty="0"/>
              <a:t> 0% (FALL 2009) </a:t>
            </a:r>
          </a:p>
          <a:p>
            <a:pPr eaLnBrk="1" hangingPunct="1"/>
            <a:r>
              <a:rPr lang="en-US" dirty="0"/>
              <a:t>		0,013,[</a:t>
            </a:r>
            <a:r>
              <a:rPr lang="en-US" b="1" dirty="0"/>
              <a:t>[86]</a:t>
            </a:r>
            <a:r>
              <a:rPr lang="en-US" dirty="0"/>
              <a:t>],</a:t>
            </a:r>
            <a:r>
              <a:rPr lang="en-US" dirty="0" smtClean="0"/>
              <a:t>2 (SPRING</a:t>
            </a:r>
            <a:r>
              <a:rPr lang="en-US" baseline="0" dirty="0" smtClean="0"/>
              <a:t> 2013)</a:t>
            </a:r>
            <a:endParaRPr lang="en-US" dirty="0"/>
          </a:p>
          <a:p>
            <a:pPr eaLnBrk="1" hangingPunct="1"/>
            <a:endParaRPr lang="en-US" dirty="0"/>
          </a:p>
          <a:p>
            <a:pPr eaLnBrk="1" hangingPunct="1"/>
            <a:r>
              <a:rPr lang="en-US" dirty="0"/>
              <a:t>Removed arrow from dl</a:t>
            </a:r>
            <a:r>
              <a:rPr lang="ja-JP" altLang="en-US" dirty="0"/>
              <a:t>’</a:t>
            </a:r>
            <a:r>
              <a:rPr lang="en-US" altLang="ja-JP" dirty="0"/>
              <a:t> to P (Fall 2009). The students had to figure out where curly R is.</a:t>
            </a:r>
            <a:endParaRPr lang="en-US" altLang="ja-JP" b="1" dirty="0"/>
          </a:p>
          <a:p>
            <a:pPr eaLnBrk="1" hangingPunct="1"/>
            <a:r>
              <a:rPr lang="en-US" altLang="ja-JP" dirty="0"/>
              <a:t>(It got “back in” for </a:t>
            </a:r>
            <a:r>
              <a:rPr lang="en-US" altLang="ja-JP" dirty="0" err="1"/>
              <a:t>Sp</a:t>
            </a:r>
            <a:r>
              <a:rPr lang="en-US" altLang="ja-JP" dirty="0"/>
              <a:t> 13, but I would prefer to leave it out.) </a:t>
            </a:r>
          </a:p>
          <a:p>
            <a:pPr eaLnBrk="1" hangingPunct="1"/>
            <a:r>
              <a:rPr lang="en-US" b="1" dirty="0"/>
              <a:t>INSTRUCTOR NOTES: </a:t>
            </a:r>
            <a:r>
              <a:rPr lang="en-US" dirty="0"/>
              <a:t>My Answer is D. 95% got it. The answers pop up, I waited awhile before showing them,  so the discussion during the CT was more about "good names for variables" than anything else (like, did it HAVE to be y'? What about y, or l, or l') -SJP</a:t>
            </a:r>
          </a:p>
          <a:p>
            <a:pPr eaLnBrk="1" hangingPunct="1"/>
            <a:r>
              <a:rPr lang="en-US" dirty="0"/>
              <a:t>WRITTEN BY:  Steven Pollock (CU-Boulder)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C2BC8FC-B006-1741-AB25-9C8CF4BBB94D}" type="slidenum">
              <a:rPr lang="en-US" sz="1200"/>
              <a:pPr algn="r"/>
              <a:t>16</a:t>
            </a:fld>
            <a:endParaRPr lang="en-US" sz="1200"/>
          </a:p>
        </p:txBody>
      </p:sp>
      <p:sp>
        <p:nvSpPr>
          <p:cNvPr id="54275"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Animation for next slide:</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57BDC8E-47A9-A24B-A5BD-670719B5D041}" type="slidenum">
              <a:rPr lang="en-US" sz="1200"/>
              <a:pPr algn="r"/>
              <a:t>17</a:t>
            </a:fld>
            <a:endParaRPr lang="en-US" sz="1200"/>
          </a:p>
        </p:txBody>
      </p:sp>
      <p:sp>
        <p:nvSpPr>
          <p:cNvPr id="54275" name="Rectangle 1026"/>
          <p:cNvSpPr>
            <a:spLocks noGrp="1" noRot="1" noChangeAspect="1" noChangeArrowheads="1" noTextEdit="1"/>
          </p:cNvSpPr>
          <p:nvPr>
            <p:ph type="sldImg"/>
          </p:nvPr>
        </p:nvSpPr>
        <p:spPr>
          <a:solidFill>
            <a:srgbClr val="FFFFFF"/>
          </a:solidFill>
          <a:ln/>
        </p:spPr>
      </p:sp>
      <p:sp>
        <p:nvSpPr>
          <p:cNvPr id="2253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CORRECT ANSWER:  B</a:t>
            </a:r>
          </a:p>
          <a:p>
            <a:pPr eaLnBrk="1" hangingPunct="1"/>
            <a:r>
              <a:rPr lang="en-US" dirty="0"/>
              <a:t>USED IN:  Fall 2008 (</a:t>
            </a:r>
            <a:r>
              <a:rPr lang="en-US" dirty="0" err="1"/>
              <a:t>Dubson</a:t>
            </a:r>
            <a:r>
              <a:rPr lang="en-US" dirty="0"/>
              <a:t>), Spring 2008 and 13 (Pollock), Spring 2009 (Kinney), Fall 2009 (</a:t>
            </a:r>
            <a:r>
              <a:rPr lang="en-US" dirty="0" err="1"/>
              <a:t>Schibli</a:t>
            </a:r>
            <a:r>
              <a:rPr lang="en-US" dirty="0"/>
              <a:t>)</a:t>
            </a:r>
          </a:p>
          <a:p>
            <a:pPr eaLnBrk="1" hangingPunct="1"/>
            <a:r>
              <a:rPr lang="en-US" dirty="0"/>
              <a:t>LECTURE NUMBER: Pollock (Week 1, lecture 3) </a:t>
            </a:r>
            <a:r>
              <a:rPr lang="en-US" dirty="0" err="1"/>
              <a:t>Dubson</a:t>
            </a:r>
            <a:r>
              <a:rPr lang="en-US" dirty="0"/>
              <a:t> (Week 1, Lecture 3), Kinney (Week 1, Lecture 3), </a:t>
            </a:r>
            <a:r>
              <a:rPr lang="en-US" dirty="0" err="1"/>
              <a:t>Schibli</a:t>
            </a:r>
            <a:r>
              <a:rPr lang="en-US" dirty="0"/>
              <a:t> (Week 1, Lecture 3)</a:t>
            </a:r>
          </a:p>
          <a:p>
            <a:pPr eaLnBrk="1" hangingPunct="1"/>
            <a:r>
              <a:rPr lang="en-US" dirty="0"/>
              <a:t>STUDENT RESPONSES: 0% </a:t>
            </a:r>
            <a:r>
              <a:rPr lang="en-US" b="1" dirty="0"/>
              <a:t>[[56%]]</a:t>
            </a:r>
            <a:r>
              <a:rPr lang="en-US" dirty="0"/>
              <a:t> 0% 41% 4% (FALL 2008)</a:t>
            </a:r>
          </a:p>
          <a:p>
            <a:pPr eaLnBrk="1" hangingPunct="1"/>
            <a:r>
              <a:rPr lang="en-US" dirty="0"/>
              <a:t>		</a:t>
            </a:r>
            <a:r>
              <a:rPr lang="en-US" dirty="0" smtClean="0"/>
              <a:t> </a:t>
            </a:r>
            <a:r>
              <a:rPr lang="en-US" dirty="0"/>
              <a:t>80% got this.  (D and E got a few votes.) (SPRING 2008)</a:t>
            </a:r>
          </a:p>
          <a:p>
            <a:pPr eaLnBrk="1" hangingPunct="1"/>
            <a:r>
              <a:rPr lang="en-US" dirty="0"/>
              <a:t>		</a:t>
            </a:r>
            <a:r>
              <a:rPr lang="en-US" dirty="0" smtClean="0"/>
              <a:t>12</a:t>
            </a:r>
            <a:r>
              <a:rPr lang="en-US" dirty="0"/>
              <a:t>% </a:t>
            </a:r>
            <a:r>
              <a:rPr lang="en-US" b="1" dirty="0"/>
              <a:t>[[67%]]</a:t>
            </a:r>
            <a:r>
              <a:rPr lang="en-US" dirty="0"/>
              <a:t> 3% 15% 3% (SPRING 2009)</a:t>
            </a:r>
          </a:p>
          <a:p>
            <a:pPr eaLnBrk="1" hangingPunct="1"/>
            <a:r>
              <a:rPr lang="en-US" dirty="0"/>
              <a:t>		</a:t>
            </a:r>
            <a:r>
              <a:rPr lang="en-US" dirty="0" smtClean="0"/>
              <a:t>0</a:t>
            </a:r>
            <a:r>
              <a:rPr lang="en-US" dirty="0"/>
              <a:t>% </a:t>
            </a:r>
            <a:r>
              <a:rPr lang="en-US" b="1" dirty="0"/>
              <a:t>[[82%]]</a:t>
            </a:r>
            <a:r>
              <a:rPr lang="en-US" dirty="0"/>
              <a:t> 0% 18% 0% (FALL 2009)</a:t>
            </a:r>
          </a:p>
          <a:p>
            <a:pPr eaLnBrk="1" hangingPunct="1"/>
            <a:r>
              <a:rPr lang="en-US" dirty="0"/>
              <a:t>	</a:t>
            </a:r>
            <a:r>
              <a:rPr lang="en-US" dirty="0" smtClean="0"/>
              <a:t>	6</a:t>
            </a:r>
            <a:r>
              <a:rPr lang="en-US" dirty="0"/>
              <a:t>, [[78]], 0, 14, </a:t>
            </a:r>
            <a:r>
              <a:rPr lang="en-US" dirty="0" smtClean="0"/>
              <a:t>2 (SPRING 2013)</a:t>
            </a:r>
            <a:endParaRPr lang="en-US" dirty="0"/>
          </a:p>
          <a:p>
            <a:pPr eaLnBrk="1" hangingPunct="1"/>
            <a:r>
              <a:rPr lang="en-US" dirty="0"/>
              <a:t>	</a:t>
            </a:r>
          </a:p>
          <a:p>
            <a:pPr eaLnBrk="1" hangingPunct="1"/>
            <a:r>
              <a:rPr lang="en-US" b="1" dirty="0"/>
              <a:t>INSTRUCTOR NOTES:  </a:t>
            </a:r>
            <a:r>
              <a:rPr lang="en-US" dirty="0"/>
              <a:t>My Answer is B (because </a:t>
            </a:r>
            <a:r>
              <a:rPr lang="ja-JP" altLang="en-US" dirty="0"/>
              <a:t>“</a:t>
            </a:r>
            <a:r>
              <a:rPr lang="en-US" altLang="ja-JP" dirty="0" err="1"/>
              <a:t>E_x</a:t>
            </a:r>
            <a:r>
              <a:rPr lang="ja-JP" altLang="en-US" dirty="0"/>
              <a:t>”</a:t>
            </a:r>
            <a:r>
              <a:rPr lang="en-US" altLang="ja-JP" dirty="0"/>
              <a:t> means you need to extract the x-component. No cosines required if you use the form shown, since curly R (sub x) = x-0 = x     -SJP</a:t>
            </a:r>
          </a:p>
          <a:p>
            <a:pPr eaLnBrk="1" hangingPunct="1"/>
            <a:r>
              <a:rPr lang="en-US" b="1" dirty="0"/>
              <a:t> </a:t>
            </a:r>
            <a:r>
              <a:rPr lang="en-US" dirty="0"/>
              <a:t>WRITTEN BY:  Steven Pollock (CU-Boulder)</a:t>
            </a: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365BBDA-973A-E548-B1B2-778BC5391526}" type="slidenum">
              <a:rPr lang="en-US" sz="1200"/>
              <a:pPr/>
              <a:t>18</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r>
              <a:rPr lang="en-US" dirty="0" smtClean="0"/>
              <a:t>skipped</a:t>
            </a:r>
            <a:r>
              <a:rPr lang="en-US" dirty="0"/>
              <a:t>. (But I think it would be fine)  My answer is C. They struggled (all term!) with curly 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12E1C5-2710-1747-9B8F-FE71BBF1B66F}" type="slidenum">
              <a:rPr lang="en-US" sz="1200"/>
              <a:pPr/>
              <a:t>19</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r>
              <a:rPr lang="en-US"/>
              <a:t>Sp08 and Fa13 skipped (But I suspect it would be worthwhile, they continue to be confused about curly R!)  My answer is 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66D17EC-51E8-2343-8FC9-6853388FF16C}" type="slidenum">
              <a:rPr lang="en-US" sz="1200"/>
              <a:pPr/>
              <a:t>20</a:t>
            </a:fld>
            <a:endParaRPr lang="en-US" sz="1200"/>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noFill/>
        </p:spPr>
        <p:txBody>
          <a:bodyPr/>
          <a:lstStyle/>
          <a:p>
            <a:pPr eaLnBrk="1" hangingPunct="1"/>
            <a:r>
              <a:rPr lang="en-US"/>
              <a:t>CORRECT ANSWER:  D</a:t>
            </a:r>
          </a:p>
          <a:p>
            <a:pPr eaLnBrk="1" hangingPunct="1"/>
            <a:r>
              <a:rPr lang="en-US"/>
              <a:t>USED IN:  Spring 2013 (Pollock)</a:t>
            </a:r>
          </a:p>
          <a:p>
            <a:pPr eaLnBrk="1" hangingPunct="1"/>
            <a:r>
              <a:rPr lang="en-US"/>
              <a:t>LECTURE NUMBER: Pollock (Week 1, Lecture 3)</a:t>
            </a:r>
          </a:p>
          <a:p>
            <a:pPr eaLnBrk="1" hangingPunct="1"/>
            <a:r>
              <a:rPr lang="en-US"/>
              <a:t>STUDENT RESPONSES:  2, 0, 5, [[94]], 0</a:t>
            </a:r>
          </a:p>
          <a:p>
            <a:pPr eaLnBrk="1" hangingPunct="1"/>
            <a:endParaRPr lang="en-US" b="1"/>
          </a:p>
          <a:p>
            <a:pPr eaLnBrk="1" hangingPunct="1"/>
            <a:r>
              <a:rPr lang="en-US" b="1"/>
              <a:t>INSTRUCTOR NOTES:  </a:t>
            </a:r>
            <a:r>
              <a:rPr lang="en-US"/>
              <a:t>Students are not as familiar with binomial (or Taylor) expansion at this stage as we would like! For this one, I got a fair number of “0” answers before I stopped the clicking, but someone ASKED about that and I explained that I was interested in the functional form, so the # of A votes disappeared. I want to fuss about how D is much more interesting and useful than merely “0”.  (I then go on in class to derive the next higher order correction, which has a minus sign in front of it, which is physically nice – it makes sense to me that the spreading out of the charge would DROP the E field a little from ideal Coulomb, because of the “lost” sideways components.  </a:t>
            </a:r>
          </a:p>
          <a:p>
            <a:pPr eaLnBrk="1" hangingPunct="1"/>
            <a:endParaRPr lang="en-US" altLang="ja-JP"/>
          </a:p>
          <a:p>
            <a:pPr eaLnBrk="1" hangingPunct="1"/>
            <a:r>
              <a:rPr lang="en-US" b="1"/>
              <a:t> </a:t>
            </a:r>
            <a:r>
              <a:rPr lang="en-US"/>
              <a:t>WRITTEN BY:  Steven Pollock (CU-Boulder)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CCD81D5-F0E8-C64E-996A-07976AC8E9DA}" type="slidenum">
              <a:rPr lang="en-US" sz="1200"/>
              <a:pPr/>
              <a:t>21</a:t>
            </a:fld>
            <a:endParaRPr lang="en-US" sz="1200"/>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a:t>Sp08, Lecture #3, ended class with it, 62% got this. Many voted for D. Good exercise. You would think this was easy, but throughout the semester I have found their skill at this kind of </a:t>
            </a:r>
            <a:r>
              <a:rPr lang="ja-JP" altLang="en-US"/>
              <a:t>“</a:t>
            </a:r>
            <a:r>
              <a:rPr lang="en-US" altLang="ja-JP"/>
              <a:t>limiting behaviour</a:t>
            </a:r>
            <a:r>
              <a:rPr lang="ja-JP" altLang="en-US"/>
              <a:t>”</a:t>
            </a:r>
            <a:r>
              <a:rPr lang="en-US" altLang="ja-JP"/>
              <a:t> or </a:t>
            </a:r>
            <a:r>
              <a:rPr lang="ja-JP" altLang="en-US"/>
              <a:t>“</a:t>
            </a:r>
            <a:r>
              <a:rPr lang="en-US" altLang="ja-JP"/>
              <a:t>small parameter expansion</a:t>
            </a:r>
            <a:r>
              <a:rPr lang="ja-JP" altLang="en-US"/>
              <a:t>”</a:t>
            </a:r>
            <a:r>
              <a:rPr lang="en-US" altLang="ja-JP"/>
              <a:t> is very poor. </a:t>
            </a:r>
          </a:p>
          <a:p>
            <a:pPr eaLnBrk="1" hangingPunct="1"/>
            <a:r>
              <a:rPr lang="en-US"/>
              <a:t>Answer is C  (it</a:t>
            </a:r>
            <a:r>
              <a:rPr lang="ja-JP" altLang="en-US"/>
              <a:t>’</a:t>
            </a:r>
            <a:r>
              <a:rPr lang="en-US" altLang="ja-JP"/>
              <a:t>s the small z limit, not large z!) </a:t>
            </a:r>
          </a:p>
          <a:p>
            <a:pPr eaLnBrk="1" hangingPunct="1"/>
            <a:endParaRPr lang="en-US"/>
          </a:p>
          <a:p>
            <a:pPr eaLnBrk="1" hangingPunct="1"/>
            <a:r>
              <a:rPr lang="en-US"/>
              <a:t>No time in Sp ‘13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5DC47595-8B3A-4446-BAD1-F76CB2C0771C}" type="slidenum">
              <a:rPr lang="en-US" sz="1200">
                <a:latin typeface="Calibri" charset="0"/>
                <a:ea typeface="ＭＳ Ｐゴシック" charset="0"/>
                <a:cs typeface="ＭＳ Ｐゴシック" charset="0"/>
              </a:rPr>
              <a:pPr algn="r" eaLnBrk="1" hangingPunct="1"/>
              <a:t>22</a:t>
            </a:fld>
            <a:endParaRPr lang="en-US" sz="1200">
              <a:latin typeface="Calibri" charset="0"/>
              <a:ea typeface="ＭＳ Ｐゴシック" charset="0"/>
              <a:cs typeface="ＭＳ Ｐゴシック" charset="0"/>
            </a:endParaRPr>
          </a:p>
        </p:txBody>
      </p:sp>
      <p:sp>
        <p:nvSpPr>
          <p:cNvPr id="56323" name="Rectangle 2"/>
          <p:cNvSpPr>
            <a:spLocks noGrp="1" noRot="1" noChangeAspect="1" noChangeArrowheads="1" noTextEdit="1"/>
          </p:cNvSpPr>
          <p:nvPr>
            <p:ph type="sldImg"/>
          </p:nvPr>
        </p:nvSpPr>
        <p:spPr>
          <a:xfrm>
            <a:off x="1144588" y="687388"/>
            <a:ext cx="4570412" cy="3427412"/>
          </a:xfrm>
          <a:ln/>
        </p:spPr>
      </p:sp>
      <p:sp>
        <p:nvSpPr>
          <p:cNvPr id="34819" name="Rectangle 3"/>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Skipped in 2013</a:t>
            </a:r>
          </a:p>
          <a:p>
            <a:pPr defTabSz="457200" eaLnBrk="1" hangingPunct="1"/>
            <a:r>
              <a:rPr lang="en-US" dirty="0" smtClean="0"/>
              <a:t>CORRECT </a:t>
            </a:r>
            <a:r>
              <a:rPr lang="en-US" dirty="0"/>
              <a:t>ANSWER:  D</a:t>
            </a:r>
          </a:p>
          <a:p>
            <a:pPr defTabSz="457200" eaLnBrk="1" hangingPunct="1"/>
            <a:r>
              <a:rPr lang="en-US" dirty="0"/>
              <a:t>USED IN:  Spring 2008 (Pollock), Spring 2009 (Kinney), Fall 2009 (</a:t>
            </a:r>
            <a:r>
              <a:rPr lang="en-US" dirty="0" err="1"/>
              <a:t>schibli</a:t>
            </a:r>
            <a:r>
              <a:rPr lang="en-US" dirty="0"/>
              <a:t>)</a:t>
            </a:r>
          </a:p>
          <a:p>
            <a:pPr defTabSz="457200" eaLnBrk="1" hangingPunct="1"/>
            <a:r>
              <a:rPr lang="en-US" dirty="0"/>
              <a:t>LECTURE NUMBER: 2, Kinney (Week 1, Lecture 3) </a:t>
            </a:r>
            <a:r>
              <a:rPr lang="en-US" dirty="0" err="1"/>
              <a:t>Schibli</a:t>
            </a:r>
            <a:r>
              <a:rPr lang="en-US" dirty="0"/>
              <a:t> (Week 2, Lecture 4)</a:t>
            </a:r>
          </a:p>
          <a:p>
            <a:pPr defTabSz="457200" eaLnBrk="1" hangingPunct="1"/>
            <a:r>
              <a:rPr lang="en-US" dirty="0"/>
              <a:t>STUDENT RESPONSES: 3% 12% 0% </a:t>
            </a:r>
            <a:r>
              <a:rPr lang="en-US" b="1" dirty="0"/>
              <a:t>[[85%]]</a:t>
            </a:r>
            <a:r>
              <a:rPr lang="en-US" dirty="0"/>
              <a:t> 0% (SPRING 2009)</a:t>
            </a:r>
          </a:p>
          <a:p>
            <a:pPr defTabSz="457200" eaLnBrk="1" hangingPunct="1"/>
            <a:r>
              <a:rPr lang="en-US" dirty="0"/>
              <a:t>STUDENT RESPONSES: 0% 27% 6% </a:t>
            </a:r>
            <a:r>
              <a:rPr lang="en-US" b="1" dirty="0"/>
              <a:t>[[67%]]</a:t>
            </a:r>
            <a:r>
              <a:rPr lang="en-US" dirty="0"/>
              <a:t> 0% (FALL 2009)</a:t>
            </a:r>
          </a:p>
          <a:p>
            <a:pPr defTabSz="457200" eaLnBrk="1" hangingPunct="1"/>
            <a:r>
              <a:rPr lang="en-US" b="1" dirty="0"/>
              <a:t>INSTRUCTOR NOTES: </a:t>
            </a:r>
            <a:r>
              <a:rPr lang="en-US" dirty="0"/>
              <a:t>Sp08: Did this end of lecture #2. 55% correct, (trick, B is backwards), but 18% still went for C. I like it. </a:t>
            </a:r>
          </a:p>
          <a:p>
            <a:pPr defTabSz="457200" eaLnBrk="1" hangingPunct="1"/>
            <a:r>
              <a:rPr lang="en-US" dirty="0"/>
              <a:t>Answer is D.  -SJP</a:t>
            </a:r>
          </a:p>
          <a:p>
            <a:pPr defTabSz="457200" eaLnBrk="1" hangingPunct="1"/>
            <a:r>
              <a:rPr lang="en-US" dirty="0"/>
              <a:t>WRITTEN BY:  Steven Pollock (CU-Boulder)</a:t>
            </a:r>
          </a:p>
          <a:p>
            <a:pPr defTabSz="457200" eaLnBrk="1" hangingPunct="1"/>
            <a:r>
              <a:rPr lang="en-US" dirty="0"/>
              <a:t>Fall 2009: added </a:t>
            </a:r>
            <a:r>
              <a:rPr lang="ja-JP" altLang="en-US" dirty="0"/>
              <a:t>‘</a:t>
            </a:r>
            <a:r>
              <a:rPr lang="en-US" altLang="ja-JP" dirty="0"/>
              <a:t>negatively charged.</a:t>
            </a:r>
            <a:r>
              <a:rPr lang="ja-JP" altLang="en-US" dirty="0"/>
              <a:t>’</a:t>
            </a:r>
            <a:r>
              <a:rPr lang="en-US" altLang="ja-JP" dirty="0"/>
              <a:t> </a:t>
            </a:r>
            <a:r>
              <a:rPr lang="en-US" altLang="ja-JP" dirty="0">
                <a:sym typeface="Wingdings" charset="0"/>
              </a:rPr>
              <a:t> R does not depend on charge! R is just </a:t>
            </a:r>
            <a:r>
              <a:rPr lang="ja-JP" altLang="en-US" dirty="0">
                <a:sym typeface="Wingdings" charset="0"/>
              </a:rPr>
              <a:t>‘</a:t>
            </a:r>
            <a:r>
              <a:rPr lang="en-US" altLang="ja-JP" dirty="0">
                <a:sym typeface="Wingdings" charset="0"/>
              </a:rPr>
              <a:t>geometry</a:t>
            </a:r>
            <a:r>
              <a:rPr lang="ja-JP" altLang="en-US" dirty="0">
                <a:sym typeface="Wingdings" charset="0"/>
              </a:rPr>
              <a:t>’</a:t>
            </a:r>
            <a:r>
              <a:rPr lang="en-US" altLang="ja-JP" dirty="0">
                <a:sym typeface="Wingdings" charset="0"/>
              </a:rPr>
              <a:t> and not to be confused with E-field or forces!</a:t>
            </a:r>
            <a:endParaRPr lang="en-US" dirty="0">
              <a:sym typeface="Wingding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B3C83B7E-7619-B549-87CE-640971EBE2C5}" type="slidenum">
              <a:rPr lang="en-US" sz="1200">
                <a:latin typeface="Calibri" charset="0"/>
                <a:ea typeface="ＭＳ Ｐゴシック" charset="0"/>
                <a:cs typeface="ＭＳ Ｐゴシック" charset="0"/>
              </a:rPr>
              <a:pPr algn="r" eaLnBrk="1" hangingPunct="1"/>
              <a:t>23</a:t>
            </a:fld>
            <a:endParaRPr lang="en-US" sz="1200">
              <a:latin typeface="Calibri" charset="0"/>
              <a:ea typeface="ＭＳ Ｐゴシック" charset="0"/>
              <a:cs typeface="ＭＳ Ｐゴシック" charset="0"/>
            </a:endParaRPr>
          </a:p>
        </p:txBody>
      </p:sp>
      <p:sp>
        <p:nvSpPr>
          <p:cNvPr id="58371" name="Rectangle 2"/>
          <p:cNvSpPr>
            <a:spLocks noGrp="1" noRot="1" noChangeAspect="1" noChangeArrowheads="1" noTextEdit="1"/>
          </p:cNvSpPr>
          <p:nvPr>
            <p:ph type="sldImg"/>
          </p:nvPr>
        </p:nvSpPr>
        <p:spPr>
          <a:xfrm>
            <a:off x="1144588" y="687388"/>
            <a:ext cx="4570412" cy="3427412"/>
          </a:xfrm>
          <a:ln/>
        </p:spPr>
      </p:sp>
      <p:sp>
        <p:nvSpPr>
          <p:cNvPr id="16387" name="Rectangle 3"/>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a:t>CORRECT ANSWER: D </a:t>
            </a:r>
          </a:p>
          <a:p>
            <a:pPr defTabSz="457200" eaLnBrk="1" hangingPunct="1"/>
            <a:r>
              <a:rPr lang="en-US"/>
              <a:t>USED IN:  Spring 2008 and 13 (Pollock), Spring 2009 (Kinney), Fall 2009 (Schibli)</a:t>
            </a:r>
          </a:p>
          <a:p>
            <a:pPr defTabSz="457200" eaLnBrk="1" hangingPunct="1"/>
            <a:r>
              <a:rPr lang="en-US"/>
              <a:t>LECTURE NUMBER: 2, Kinney (Week 2, Lecture 4) Schibli (Week 2, Lecture 4) SJP (Week 2, Lecture 4) </a:t>
            </a:r>
          </a:p>
          <a:p>
            <a:pPr defTabSz="457200" eaLnBrk="1" hangingPunct="1"/>
            <a:r>
              <a:rPr lang="en-US"/>
              <a:t>STUDENT RESPONSES: 5% 10% 10% </a:t>
            </a:r>
            <a:r>
              <a:rPr lang="en-US" b="1"/>
              <a:t>[[76%]] </a:t>
            </a:r>
            <a:r>
              <a:rPr lang="en-US"/>
              <a:t>0%</a:t>
            </a:r>
          </a:p>
          <a:p>
            <a:pPr defTabSz="457200" eaLnBrk="1" hangingPunct="1"/>
            <a:r>
              <a:rPr lang="en-US"/>
              <a:t>				3% 10% 3% </a:t>
            </a:r>
            <a:r>
              <a:rPr lang="en-US" b="1"/>
              <a:t>[[83%]] </a:t>
            </a:r>
            <a:r>
              <a:rPr lang="en-US"/>
              <a:t>0% (SPRING 2009) (start of class)</a:t>
            </a:r>
          </a:p>
          <a:p>
            <a:pPr defTabSz="457200" eaLnBrk="1" hangingPunct="1"/>
            <a:r>
              <a:rPr lang="en-US"/>
              <a:t>				 0% 0% 2% </a:t>
            </a:r>
            <a:r>
              <a:rPr lang="en-US" b="1"/>
              <a:t>[[98%]] </a:t>
            </a:r>
            <a:r>
              <a:rPr lang="en-US"/>
              <a:t>0% (FALL 2009)</a:t>
            </a:r>
          </a:p>
          <a:p>
            <a:pPr defTabSz="457200" eaLnBrk="1" hangingPunct="1"/>
            <a:r>
              <a:rPr lang="en-US"/>
              <a:t>				 0 15% 12% [[</a:t>
            </a:r>
            <a:r>
              <a:rPr lang="en-US" b="1"/>
              <a:t>73%</a:t>
            </a:r>
            <a:r>
              <a:rPr lang="en-US"/>
              <a:t>]] 0% (SP </a:t>
            </a:r>
            <a:r>
              <a:rPr lang="fr-FR"/>
              <a:t>’</a:t>
            </a:r>
            <a:r>
              <a:rPr lang="en-US" altLang="ja-JP"/>
              <a:t>13) (START OF CLASS) </a:t>
            </a:r>
          </a:p>
          <a:p>
            <a:pPr defTabSz="457200" eaLnBrk="1" hangingPunct="1"/>
            <a:r>
              <a:rPr lang="en-US" b="1"/>
              <a:t>INSTRUCTOR NOTES: </a:t>
            </a:r>
            <a:r>
              <a:rPr lang="en-US"/>
              <a:t>Ended lecture #2 with this. 76% got it. Partly a message about "not being intimidated" (and these are just integrals…) Answer is D (I think of it as R(vector)/R^3).  -SJP</a:t>
            </a:r>
          </a:p>
          <a:p>
            <a:pPr defTabSz="457200" eaLnBrk="1" hangingPunct="1"/>
            <a:r>
              <a:rPr lang="en-US"/>
              <a:t>WRITTEN BY:  Steven Pollock (CU-Boulder)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A5973F1A-CD06-4F49-9EFA-6EB54CBBE26A}" type="slidenum">
              <a:rPr lang="en-US" sz="1200">
                <a:latin typeface="Calibri" charset="0"/>
                <a:ea typeface="ＭＳ Ｐゴシック" charset="0"/>
                <a:cs typeface="ＭＳ Ｐゴシック" charset="0"/>
              </a:rPr>
              <a:pPr algn="r" eaLnBrk="1" hangingPunct="1"/>
              <a:t>24</a:t>
            </a:fld>
            <a:endParaRPr lang="en-US" sz="1200">
              <a:latin typeface="Calibri" charset="0"/>
              <a:ea typeface="ＭＳ Ｐゴシック" charset="0"/>
              <a:cs typeface="ＭＳ Ｐゴシック" charset="0"/>
            </a:endParaRPr>
          </a:p>
        </p:txBody>
      </p:sp>
      <p:sp>
        <p:nvSpPr>
          <p:cNvPr id="58371" name="Rectangle 2"/>
          <p:cNvSpPr>
            <a:spLocks noGrp="1" noRot="1" noChangeAspect="1" noChangeArrowheads="1" noTextEdit="1"/>
          </p:cNvSpPr>
          <p:nvPr>
            <p:ph type="sldImg"/>
          </p:nvPr>
        </p:nvSpPr>
        <p:spPr>
          <a:xfrm>
            <a:off x="1144588" y="687388"/>
            <a:ext cx="4570412" cy="3427412"/>
          </a:xfrm>
          <a:ln/>
        </p:spPr>
      </p:sp>
      <p:sp>
        <p:nvSpPr>
          <p:cNvPr id="18435" name="Rectangle 3"/>
          <p:cNvSpPr>
            <a:spLocks noGrp="1" noChangeArrowheads="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r>
              <a:rPr lang="en-US" dirty="0" smtClean="0"/>
              <a:t>Just animating the curly R answer, see previous slide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8187D01-F165-3743-B40F-CF97CB8AB2D2}" type="slidenum">
              <a:rPr lang="en-US" sz="1200"/>
              <a:pPr/>
              <a:t>4</a:t>
            </a:fld>
            <a:endParaRPr lang="en-US" sz="1200"/>
          </a:p>
        </p:txBody>
      </p:sp>
      <p:sp>
        <p:nvSpPr>
          <p:cNvPr id="72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a:t>This is from </a:t>
            </a:r>
            <a:r>
              <a:rPr lang="en-US" dirty="0" err="1"/>
              <a:t>Dubson</a:t>
            </a:r>
            <a:r>
              <a:rPr lang="ja-JP" altLang="en-US" dirty="0"/>
              <a:t>’</a:t>
            </a:r>
            <a:r>
              <a:rPr lang="en-US" altLang="ja-JP" dirty="0"/>
              <a:t>s pre-test</a:t>
            </a:r>
          </a:p>
          <a:p>
            <a:pPr eaLnBrk="1" hangingPunct="1">
              <a:spcBef>
                <a:spcPct val="0"/>
              </a:spcBef>
            </a:pPr>
            <a:r>
              <a:rPr lang="en-US" dirty="0"/>
              <a:t>CORRECT ANSWER:  A</a:t>
            </a:r>
          </a:p>
          <a:p>
            <a:pPr eaLnBrk="1" hangingPunct="1">
              <a:spcBef>
                <a:spcPct val="0"/>
              </a:spcBef>
            </a:pPr>
            <a:r>
              <a:rPr lang="en-US" dirty="0"/>
              <a:t>USED IN:  </a:t>
            </a:r>
            <a:r>
              <a:rPr lang="en-US" dirty="0" err="1"/>
              <a:t>Sp</a:t>
            </a:r>
            <a:r>
              <a:rPr lang="en-US" dirty="0"/>
              <a:t> </a:t>
            </a:r>
            <a:r>
              <a:rPr lang="en-US" dirty="0" smtClean="0"/>
              <a:t>2013 </a:t>
            </a:r>
            <a:r>
              <a:rPr lang="en-US" dirty="0"/>
              <a:t>(</a:t>
            </a:r>
            <a:r>
              <a:rPr lang="en-US" dirty="0" smtClean="0"/>
              <a:t>Pollock) Lecture #1</a:t>
            </a:r>
            <a:endParaRPr lang="en-US" dirty="0"/>
          </a:p>
          <a:p>
            <a:pPr eaLnBrk="1" hangingPunct="1">
              <a:spcBef>
                <a:spcPct val="0"/>
              </a:spcBef>
            </a:pPr>
            <a:r>
              <a:rPr lang="en-US" dirty="0"/>
              <a:t>Student Responses: [[92]] 4 0 2 2 (</a:t>
            </a:r>
            <a:r>
              <a:rPr lang="en-US" dirty="0" err="1"/>
              <a:t>Sp</a:t>
            </a:r>
            <a:r>
              <a:rPr lang="en-US" dirty="0"/>
              <a:t> 2013) </a:t>
            </a:r>
          </a:p>
          <a:p>
            <a:pPr eaLnBrk="1" hangingPunct="1">
              <a:spcBef>
                <a:spcPct val="0"/>
              </a:spcBef>
            </a:pPr>
            <a:endParaRPr lang="en-US" dirty="0"/>
          </a:p>
          <a:p>
            <a:pPr eaLnBrk="1" hangingPunct="1">
              <a:spcBef>
                <a:spcPct val="0"/>
              </a:spcBef>
            </a:pPr>
            <a:r>
              <a:rPr lang="en-US" b="1" dirty="0"/>
              <a:t>INSTRUCTOR NOTES: </a:t>
            </a:r>
            <a:r>
              <a:rPr lang="en-US" dirty="0"/>
              <a:t>WRITTEN BY:  Mike </a:t>
            </a:r>
            <a:r>
              <a:rPr lang="en-US" dirty="0" err="1"/>
              <a:t>Dubson</a:t>
            </a:r>
            <a:r>
              <a:rPr lang="en-US" dirty="0"/>
              <a:t> (CU-Boulder)</a:t>
            </a:r>
          </a:p>
          <a:p>
            <a:pPr eaLnBrk="1" hangingPunct="1">
              <a:spcBef>
                <a:spcPct val="0"/>
              </a:spcBef>
            </a:pPr>
            <a:r>
              <a:rPr lang="en-US" dirty="0"/>
              <a:t>SJP Comment: The first concept test, it went quickly, and when they did it silently it was about 70% correct. I used this to point out that even elementary questions are easy to mess up, and conversing with neighbors “fixes” simple problems. We can’t move in if 1/3 of the class is getting THIS wrong! Mentioned to some individuals that E is down, which was a nice reminder for them. </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AECD485-C080-5B4B-9CAA-D9C35E715C89}" type="slidenum">
              <a:rPr lang="en-US" sz="1200"/>
              <a:pPr algn="r"/>
              <a:t>5</a:t>
            </a:fld>
            <a:endParaRPr lang="en-US" sz="1200"/>
          </a:p>
        </p:txBody>
      </p:sp>
      <p:sp>
        <p:nvSpPr>
          <p:cNvPr id="44035" name="Rectangle 1026"/>
          <p:cNvSpPr>
            <a:spLocks noChangeArrowheads="1" noTextEdit="1"/>
          </p:cNvSpPr>
          <p:nvPr>
            <p:ph type="sldImg"/>
          </p:nvPr>
        </p:nvSpPr>
        <p:spPr>
          <a:solidFill>
            <a:srgbClr val="FFFFFF"/>
          </a:solidFill>
          <a:ln/>
        </p:spPr>
      </p:sp>
      <p:sp>
        <p:nvSpPr>
          <p:cNvPr id="44036" name="Rectangle 1027"/>
          <p:cNvSpPr>
            <a:spLocks noChangeArrowheads="1"/>
          </p:cNvSpPr>
          <p:nvPr>
            <p:ph type="body" idx="1"/>
          </p:nvPr>
        </p:nvSpPr>
        <p:spPr>
          <a:solidFill>
            <a:srgbClr val="FFFFFF"/>
          </a:solidFill>
          <a:ln>
            <a:solidFill>
              <a:srgbClr val="000000"/>
            </a:solidFill>
          </a:ln>
        </p:spPr>
        <p:txBody>
          <a:bodyPr/>
          <a:lstStyle/>
          <a:p>
            <a:r>
              <a:rPr lang="en-US" dirty="0">
                <a:ea typeface="ヒラギノ角ゴ Pro W3" charset="0"/>
                <a:cs typeface="ヒラギノ角ゴ Pro W3" charset="0"/>
              </a:rPr>
              <a:t>CORRECT ANSWER:  B  </a:t>
            </a:r>
          </a:p>
          <a:p>
            <a:pPr eaLnBrk="1" hangingPunct="1">
              <a:spcBef>
                <a:spcPct val="0"/>
              </a:spcBef>
            </a:pPr>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Spring 2009 (Kinney),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spcBef>
                <a:spcPct val="0"/>
              </a:spcBef>
            </a:pPr>
            <a:r>
              <a:rPr lang="en-US" dirty="0" smtClean="0">
                <a:ea typeface="ヒラギノ角ゴ Pro W3" charset="0"/>
                <a:cs typeface="ヒラギノ角ゴ Pro W3" charset="0"/>
              </a:rPr>
              <a:t>NOT USED in 2013</a:t>
            </a:r>
            <a:endParaRPr lang="en-US" dirty="0">
              <a:ea typeface="ヒラギノ角ゴ Pro W3" charset="0"/>
              <a:cs typeface="ヒラギノ角ゴ Pro W3" charset="0"/>
            </a:endParaRPr>
          </a:p>
          <a:p>
            <a:pPr eaLnBrk="1" hangingPunct="1">
              <a:spcBef>
                <a:spcPct val="0"/>
              </a:spcBef>
            </a:pPr>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 Lecture 2). Pollock (Lecture 2), Kinney (Week 1, Lecture 3)</a:t>
            </a:r>
          </a:p>
          <a:p>
            <a:pPr eaLnBrk="1" hangingPunct="1">
              <a:spcBef>
                <a:spcPct val="0"/>
              </a:spcBef>
            </a:pPr>
            <a:r>
              <a:rPr lang="en-US" dirty="0">
                <a:ea typeface="ヒラギノ角ゴ Pro W3" charset="0"/>
                <a:cs typeface="ヒラギノ角ゴ Pro W3" charset="0"/>
              </a:rPr>
              <a:t>STUDENT RESPONSES: 2% </a:t>
            </a:r>
            <a:r>
              <a:rPr lang="en-US" b="1" dirty="0">
                <a:ea typeface="ヒラギノ角ゴ Pro W3" charset="0"/>
                <a:cs typeface="ヒラギノ角ゴ Pro W3" charset="0"/>
              </a:rPr>
              <a:t>[[94%]] </a:t>
            </a:r>
            <a:r>
              <a:rPr lang="en-US" dirty="0">
                <a:ea typeface="ヒラギノ角ゴ Pro W3" charset="0"/>
                <a:cs typeface="ヒラギノ角ゴ Pro W3" charset="0"/>
              </a:rPr>
              <a:t>0% 0% 4% (FALL 2008)	</a:t>
            </a:r>
          </a:p>
          <a:p>
            <a:pPr eaLnBrk="1" hangingPunct="1">
              <a:spcBef>
                <a:spcPct val="0"/>
              </a:spcBef>
            </a:pPr>
            <a:r>
              <a:rPr lang="en-US" dirty="0">
                <a:ea typeface="ヒラギノ角ゴ Pro W3" charset="0"/>
                <a:cs typeface="ヒラギノ角ゴ Pro W3" charset="0"/>
              </a:rPr>
              <a:t>		</a:t>
            </a:r>
            <a:r>
              <a:rPr lang="en-US" dirty="0" smtClean="0">
                <a:ea typeface="ヒラギノ角ゴ Pro W3" charset="0"/>
                <a:cs typeface="ヒラギノ角ゴ Pro W3" charset="0"/>
              </a:rPr>
              <a:t>10</a:t>
            </a:r>
            <a:r>
              <a:rPr lang="en-US" dirty="0">
                <a:ea typeface="ヒラギノ角ゴ Pro W3" charset="0"/>
                <a:cs typeface="ヒラギノ角ゴ Pro W3" charset="0"/>
              </a:rPr>
              <a:t>% </a:t>
            </a:r>
            <a:r>
              <a:rPr lang="en-US" b="1" dirty="0">
                <a:ea typeface="ヒラギノ角ゴ Pro W3" charset="0"/>
                <a:cs typeface="ヒラギノ角ゴ Pro W3" charset="0"/>
              </a:rPr>
              <a:t>[[81%]] </a:t>
            </a:r>
            <a:r>
              <a:rPr lang="en-US" dirty="0">
                <a:ea typeface="ヒラギノ角ゴ Pro W3" charset="0"/>
                <a:cs typeface="ヒラギノ角ゴ Pro W3" charset="0"/>
              </a:rPr>
              <a:t>0% 0% 10% (SPRING 2008)</a:t>
            </a:r>
          </a:p>
          <a:p>
            <a:pPr eaLnBrk="1" hangingPunct="1">
              <a:spcBef>
                <a:spcPct val="0"/>
              </a:spcBef>
            </a:pPr>
            <a:r>
              <a:rPr lang="en-US" dirty="0">
                <a:ea typeface="ヒラギノ角ゴ Pro W3" charset="0"/>
                <a:cs typeface="ヒラギノ角ゴ Pro W3" charset="0"/>
              </a:rPr>
              <a:t>                                           3% </a:t>
            </a:r>
            <a:r>
              <a:rPr lang="en-US" b="1" dirty="0">
                <a:ea typeface="ヒラギノ角ゴ Pro W3" charset="0"/>
                <a:cs typeface="ヒラギノ角ゴ Pro W3" charset="0"/>
              </a:rPr>
              <a:t>[[93%]] </a:t>
            </a:r>
            <a:r>
              <a:rPr lang="en-US" dirty="0">
                <a:ea typeface="ヒラギノ角ゴ Pro W3" charset="0"/>
                <a:cs typeface="ヒラギノ角ゴ Pro W3" charset="0"/>
              </a:rPr>
              <a:t>0% 3% 0% (SPRING 2009) (start of class)</a:t>
            </a:r>
          </a:p>
          <a:p>
            <a:pPr eaLnBrk="1" hangingPunct="1">
              <a:spcBef>
                <a:spcPct val="0"/>
              </a:spcBef>
            </a:pPr>
            <a:r>
              <a:rPr lang="en-US" b="1" dirty="0">
                <a:ea typeface="ヒラギノ角ゴ Pro W3" charset="0"/>
                <a:cs typeface="ヒラギノ角ゴ Pro W3" charset="0"/>
              </a:rPr>
              <a:t>INSTRUCTOR NOTES:</a:t>
            </a:r>
            <a:r>
              <a:rPr lang="en-US" dirty="0">
                <a:ea typeface="ヒラギノ角ゴ Pro W3" charset="0"/>
                <a:cs typeface="ヒラギノ角ゴ Pro W3" charset="0"/>
              </a:rPr>
              <a:t> This is from </a:t>
            </a:r>
            <a:r>
              <a:rPr lang="en-US" dirty="0" err="1">
                <a:ea typeface="ヒラギノ角ゴ Pro W3" charset="0"/>
                <a:cs typeface="ヒラギノ角ゴ Pro W3" charset="0"/>
              </a:rPr>
              <a:t>Dubson</a:t>
            </a:r>
            <a:r>
              <a:rPr lang="ja-JP" altLang="en-US" dirty="0">
                <a:ea typeface="ヒラギノ角ゴ Pro W3" charset="0"/>
                <a:cs typeface="ヒラギノ角ゴ Pro W3" charset="0"/>
              </a:rPr>
              <a:t>’</a:t>
            </a:r>
            <a:r>
              <a:rPr lang="en-US" dirty="0">
                <a:ea typeface="ヒラギノ角ゴ Pro W3" charset="0"/>
                <a:cs typeface="ヒラギノ角ゴ Pro W3" charset="0"/>
              </a:rPr>
              <a:t>s pre-test,   81% got it, it's an 1120 question really. HOWEVER, looking at the readout, they started off very quiet, and it was 63% correct So I poked them to talk with their neighbor, and it became 81%…</a:t>
            </a:r>
            <a:r>
              <a:rPr lang="en-US" b="1" dirty="0">
                <a:ea typeface="ヒラギノ角ゴ Pro W3" charset="0"/>
                <a:cs typeface="ヒラギノ角ゴ Pro W3" charset="0"/>
              </a:rPr>
              <a:t> -</a:t>
            </a:r>
            <a:r>
              <a:rPr lang="en-US" dirty="0">
                <a:ea typeface="ヒラギノ角ゴ Pro W3" charset="0"/>
                <a:cs typeface="ヒラギノ角ゴ Pro W3" charset="0"/>
              </a:rPr>
              <a:t>SJP</a:t>
            </a:r>
          </a:p>
          <a:p>
            <a:r>
              <a:rPr lang="en-US" dirty="0" err="1">
                <a:ea typeface="ヒラギノ角ゴ Pro W3" charset="0"/>
                <a:cs typeface="ヒラギノ角ゴ Pro W3" charset="0"/>
              </a:rPr>
              <a:t>Dubson</a:t>
            </a:r>
            <a:r>
              <a:rPr lang="en-US" dirty="0">
                <a:ea typeface="ヒラギノ角ゴ Pro W3" charset="0"/>
                <a:cs typeface="ヒラギノ角ゴ Pro W3" charset="0"/>
              </a:rPr>
              <a:t>:  </a:t>
            </a:r>
            <a:r>
              <a:rPr lang="en-US" dirty="0">
                <a:latin typeface="Times New Roman" charset="0"/>
                <a:ea typeface="ヒラギノ角ゴ Pro W3" charset="0"/>
                <a:cs typeface="Times New Roman" charset="0"/>
              </a:rPr>
              <a:t>U</a:t>
            </a:r>
            <a:r>
              <a:rPr lang="en-US" dirty="0">
                <a:latin typeface="Times New Roman" charset="0"/>
                <a:ea typeface="ヒラギノ角ゴ Pro W3" charset="0"/>
                <a:cs typeface="ヒラギノ角ゴ Pro W3" charset="0"/>
              </a:rPr>
              <a:t>sed this as a chance to point out that E=F/Q </a:t>
            </a:r>
            <a:r>
              <a:rPr lang="en-US" dirty="0" err="1">
                <a:latin typeface="Times New Roman" charset="0"/>
                <a:ea typeface="ヒラギノ角ゴ Pro W3" charset="0"/>
                <a:cs typeface="ヒラギノ角ゴ Pro W3" charset="0"/>
              </a:rPr>
              <a:t>doesn</a:t>
            </a:r>
            <a:r>
              <a:rPr lang="ja-JP" altLang="en-US" dirty="0">
                <a:latin typeface="Times New Roman" charset="0"/>
                <a:ea typeface="ヒラギノ角ゴ Pro W3" charset="0"/>
                <a:cs typeface="ヒラギノ角ゴ Pro W3" charset="0"/>
              </a:rPr>
              <a:t>’</a:t>
            </a:r>
            <a:r>
              <a:rPr lang="en-US" dirty="0">
                <a:latin typeface="Times New Roman" charset="0"/>
                <a:ea typeface="ヒラギノ角ゴ Pro W3" charset="0"/>
                <a:cs typeface="ヒラギノ角ゴ Pro W3" charset="0"/>
              </a:rPr>
              <a:t>t change sign because when Q changes sign F changes sign too.</a:t>
            </a:r>
            <a:endParaRPr lang="en-US" dirty="0">
              <a:ea typeface="ヒラギノ角ゴ Pro W3" charset="0"/>
              <a:cs typeface="ヒラギノ角ゴ Pro W3" charset="0"/>
            </a:endParaRPr>
          </a:p>
          <a:p>
            <a:pPr eaLnBrk="1" hangingPunct="1">
              <a:spcBef>
                <a:spcPct val="0"/>
              </a:spcBef>
            </a:pPr>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adapted by S.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solidFill>
            <a:srgbClr val="FFFFFF"/>
          </a:solidFill>
          <a:ln/>
        </p:spPr>
      </p:sp>
      <p:sp>
        <p:nvSpPr>
          <p:cNvPr id="3277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t>CORRECT ANSWER:  C</a:t>
            </a:r>
          </a:p>
          <a:p>
            <a:pPr eaLnBrk="1" hangingPunct="1">
              <a:spcBef>
                <a:spcPct val="0"/>
              </a:spcBef>
            </a:pPr>
            <a:r>
              <a:rPr lang="en-US"/>
              <a:t>USED IN:  Fall 2008 (Dubson), Spring 2009 (Kinney), Fall 2009 (Schibli), Sp 2012 (Pollock0</a:t>
            </a:r>
          </a:p>
          <a:p>
            <a:pPr eaLnBrk="1" hangingPunct="1">
              <a:spcBef>
                <a:spcPct val="0"/>
              </a:spcBef>
            </a:pPr>
            <a:r>
              <a:rPr lang="en-US"/>
              <a:t>LECTURE NUMBER:  Dubson (Week 1, Lecture 2) Kinney (Week 1, Lecture 2)  Pollock (Week 1, lecture 1) </a:t>
            </a:r>
          </a:p>
          <a:p>
            <a:pPr eaLnBrk="1" hangingPunct="1">
              <a:spcBef>
                <a:spcPct val="0"/>
              </a:spcBef>
            </a:pPr>
            <a:r>
              <a:rPr lang="en-US"/>
              <a:t>STUDENT RESPONSES: 2% 16% </a:t>
            </a:r>
            <a:r>
              <a:rPr lang="en-US" b="1"/>
              <a:t>[[82%]]</a:t>
            </a:r>
            <a:r>
              <a:rPr lang="en-US"/>
              <a:t> 0% 0% (FALL 2008)</a:t>
            </a:r>
          </a:p>
          <a:p>
            <a:pPr eaLnBrk="1" hangingPunct="1">
              <a:spcBef>
                <a:spcPct val="0"/>
              </a:spcBef>
            </a:pPr>
            <a:r>
              <a:rPr lang="en-US"/>
              <a:t>STUDENT RESPONSES: 0% 0% </a:t>
            </a:r>
            <a:r>
              <a:rPr lang="en-US" b="1"/>
              <a:t>[[100%]]</a:t>
            </a:r>
            <a:r>
              <a:rPr lang="en-US"/>
              <a:t> 0% 0% (Spring 2009)</a:t>
            </a:r>
          </a:p>
          <a:p>
            <a:pPr eaLnBrk="1" hangingPunct="1">
              <a:spcBef>
                <a:spcPct val="0"/>
              </a:spcBef>
            </a:pPr>
            <a:r>
              <a:rPr lang="en-US"/>
              <a:t>STUDENT RESPONSES: 6% 2% </a:t>
            </a:r>
            <a:r>
              <a:rPr lang="en-US" b="1"/>
              <a:t>[[92%]]</a:t>
            </a:r>
            <a:r>
              <a:rPr lang="en-US"/>
              <a:t> 0% 0% (Sp 2013)</a:t>
            </a:r>
          </a:p>
          <a:p>
            <a:pPr eaLnBrk="1" hangingPunct="1">
              <a:spcBef>
                <a:spcPct val="0"/>
              </a:spcBef>
            </a:pPr>
            <a:endParaRPr lang="en-US"/>
          </a:p>
          <a:p>
            <a:pPr eaLnBrk="1" hangingPunct="1">
              <a:spcBef>
                <a:spcPct val="0"/>
              </a:spcBef>
            </a:pPr>
            <a:r>
              <a:rPr lang="en-US" b="1"/>
              <a:t>INSTRUCTOR NOTES: </a:t>
            </a:r>
            <a:r>
              <a:rPr lang="en-US"/>
              <a:t>New CT. –MD</a:t>
            </a:r>
          </a:p>
          <a:p>
            <a:pPr eaLnBrk="1" hangingPunct="1">
              <a:spcBef>
                <a:spcPct val="0"/>
              </a:spcBef>
            </a:pPr>
            <a:r>
              <a:rPr lang="en-US"/>
              <a:t>WRITTEN BY:  Mike Dubson (CU-Boulder)</a:t>
            </a:r>
          </a:p>
          <a:p>
            <a:pPr eaLnBrk="1" hangingPunct="1">
              <a:spcBef>
                <a:spcPct val="0"/>
              </a:spcBef>
            </a:pPr>
            <a:r>
              <a:rPr lang="en-US"/>
              <a:t>SJP Comment: Nice concept test. I asked my students first: given a charge q1 and r1 and q2 at r2, what physical vector does Coulomb’s law implicitly have in it,i..e  what’s the “r vector” in the simple version of Coulomb’s law? I got several responses, including the sum (average) of r1 and r2, or the difference…  That lead beautifully into this question. Silently they were about 70% correct, after brief discussion it went to 90+%. It’s not hard, but very worth while. The point here is that R12 as shown is clearly what you physically want, and then the picture tells you how to construct it, this is not something to “memorize”, it just makes sense!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6B33F98-5A42-FF45-9629-104B61C7750C}" type="slidenum">
              <a:rPr lang="en-US" sz="1200"/>
              <a:pPr/>
              <a:t>7</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r>
              <a:rPr lang="en-US"/>
              <a:t>CORRECT ANSWER:  D</a:t>
            </a:r>
          </a:p>
          <a:p>
            <a:r>
              <a:rPr lang="en-US"/>
              <a:t>USED IN:  Fall 2008 (Dubson), Spring 2008 (Pollock), Sp2012 (Pollock) </a:t>
            </a:r>
          </a:p>
          <a:p>
            <a:r>
              <a:rPr lang="en-US"/>
              <a:t>LECTURE NUMBER:  Dubson (Week 1, Lecture 1). Pollock (Lecture 1) both times. </a:t>
            </a:r>
          </a:p>
          <a:p>
            <a:r>
              <a:rPr lang="en-US"/>
              <a:t>STUDENT RESPONSES: 21% 0% 14% </a:t>
            </a:r>
            <a:r>
              <a:rPr lang="en-US" b="1"/>
              <a:t>[[36%]]</a:t>
            </a:r>
            <a:r>
              <a:rPr lang="en-US"/>
              <a:t> 29% (FALL 2008)</a:t>
            </a:r>
          </a:p>
          <a:p>
            <a:r>
              <a:rPr lang="en-US"/>
              <a:t>			     7% 7% 26% </a:t>
            </a:r>
            <a:r>
              <a:rPr lang="en-US" b="1"/>
              <a:t>[[41%]]</a:t>
            </a:r>
            <a:r>
              <a:rPr lang="en-US"/>
              <a:t> 19% (SPRING 2008)</a:t>
            </a:r>
          </a:p>
          <a:p>
            <a:r>
              <a:rPr lang="en-US"/>
              <a:t>		8,8,29,[[35]], 20 (Spring 2012)</a:t>
            </a:r>
          </a:p>
          <a:p>
            <a:r>
              <a:rPr lang="en-US" b="1"/>
              <a:t>INSTRUCTOR NOTES: </a:t>
            </a:r>
            <a:r>
              <a:rPr lang="en-US"/>
              <a:t>A keeper. It</a:t>
            </a:r>
            <a:r>
              <a:rPr lang="ja-JP" altLang="en-US"/>
              <a:t>’</a:t>
            </a:r>
            <a:r>
              <a:rPr lang="en-US" altLang="ja-JP"/>
              <a:t>s a trick - This question was aimed to get people to realize that UNIT vectors have no units (!) So, their length is arbitrary on a picture with dimensions. Also, I wanted to make sure they understood the simple convention (defined just before this) that R12 points FROM 1 to 2. </a:t>
            </a:r>
          </a:p>
          <a:p>
            <a:r>
              <a:rPr lang="en-US"/>
              <a:t>My answer: D, because both A and C are fine. Discussion points for class: R12 is a UNIT vector, it has no dimensions. The </a:t>
            </a:r>
            <a:r>
              <a:rPr lang="ja-JP" altLang="en-US"/>
              <a:t>“</a:t>
            </a:r>
            <a:r>
              <a:rPr lang="en-US" altLang="ja-JP"/>
              <a:t>lengths</a:t>
            </a:r>
            <a:r>
              <a:rPr lang="ja-JP" altLang="en-US"/>
              <a:t>”</a:t>
            </a:r>
            <a:r>
              <a:rPr lang="en-US" altLang="ja-JP"/>
              <a:t> of the arrows in the figure have no scale, there</a:t>
            </a:r>
            <a:r>
              <a:rPr lang="ja-JP" altLang="en-US"/>
              <a:t>’</a:t>
            </a:r>
            <a:r>
              <a:rPr lang="en-US" altLang="ja-JP"/>
              <a:t>s no possible way for me to decide if A or C is </a:t>
            </a:r>
            <a:r>
              <a:rPr lang="ja-JP" altLang="en-US"/>
              <a:t>“</a:t>
            </a:r>
            <a:r>
              <a:rPr lang="en-US" altLang="ja-JP"/>
              <a:t>more correct</a:t>
            </a:r>
            <a:r>
              <a:rPr lang="ja-JP" altLang="en-US"/>
              <a:t>”</a:t>
            </a:r>
            <a:r>
              <a:rPr lang="en-US" altLang="ja-JP"/>
              <a:t> to represent a rightwards unit arrow. The fact that q1 and q2 are 2 meters apart does NOT mean that A is wrong (2 meters is not </a:t>
            </a:r>
            <a:r>
              <a:rPr lang="ja-JP" altLang="en-US"/>
              <a:t>“</a:t>
            </a:r>
            <a:r>
              <a:rPr lang="en-US" altLang="ja-JP"/>
              <a:t>the number 2</a:t>
            </a:r>
            <a:r>
              <a:rPr lang="ja-JP" altLang="en-US"/>
              <a:t>”</a:t>
            </a:r>
            <a:r>
              <a:rPr lang="en-US" altLang="ja-JP"/>
              <a:t>) And, the location of the arrow is also irrelevant, it</a:t>
            </a:r>
            <a:r>
              <a:rPr lang="ja-JP" altLang="en-US"/>
              <a:t>’</a:t>
            </a:r>
            <a:r>
              <a:rPr lang="en-US" altLang="ja-JP"/>
              <a:t>s a vector! </a:t>
            </a:r>
          </a:p>
          <a:p>
            <a:r>
              <a:rPr lang="en-US"/>
              <a:t>Used in lecture #1.  </a:t>
            </a:r>
            <a:r>
              <a:rPr lang="en-US">
                <a:solidFill>
                  <a:srgbClr val="000000"/>
                </a:solidFill>
                <a:latin typeface="Helvetica" charset="0"/>
              </a:rPr>
              <a:t>7% voted A (big right arrow), 7% voted B (small left arrow), 26% voted C (small right arrow located at point 2) 41% votes D (more than one, or none of these), 19% voted E (need to know signs first)</a:t>
            </a:r>
          </a:p>
          <a:p>
            <a:r>
              <a:rPr lang="en-US">
                <a:solidFill>
                  <a:srgbClr val="000000"/>
                </a:solidFill>
                <a:latin typeface="Helvetica" charset="0"/>
              </a:rPr>
              <a:t>Good discussion, 2 questions from students:  (1) Does the fact that R12 is </a:t>
            </a:r>
            <a:r>
              <a:rPr lang="ja-JP" altLang="en-US">
                <a:solidFill>
                  <a:srgbClr val="000000"/>
                </a:solidFill>
              </a:rPr>
              <a:t>“</a:t>
            </a:r>
            <a:r>
              <a:rPr lang="en-US" altLang="ja-JP">
                <a:solidFill>
                  <a:srgbClr val="000000"/>
                </a:solidFill>
                <a:latin typeface="Helvetica" charset="0"/>
              </a:rPr>
              <a:t>unit</a:t>
            </a:r>
            <a:r>
              <a:rPr lang="ja-JP" altLang="en-US">
                <a:solidFill>
                  <a:srgbClr val="000000"/>
                </a:solidFill>
              </a:rPr>
              <a:t>”</a:t>
            </a:r>
            <a:r>
              <a:rPr lang="en-US" altLang="ja-JP">
                <a:solidFill>
                  <a:srgbClr val="000000"/>
                </a:solidFill>
                <a:latin typeface="Helvetica" charset="0"/>
              </a:rPr>
              <a:t> length mean the arrow needs to be 1 meter long,  and (2) is the question ambiguous, because if q1 was opposite sign, then the force would be the other way. -SJP</a:t>
            </a:r>
          </a:p>
          <a:p>
            <a:r>
              <a:rPr lang="en-US">
                <a:solidFill>
                  <a:srgbClr val="000000"/>
                </a:solidFill>
                <a:latin typeface="Helvetica" charset="0"/>
              </a:rPr>
              <a:t>In Dubson class, </a:t>
            </a:r>
            <a:r>
              <a:rPr lang="en-US">
                <a:latin typeface="Times New Roman" charset="0"/>
              </a:rPr>
              <a:t>One person thought that the length of the arrow mattered because of unit vector, another figured they weren</a:t>
            </a:r>
            <a:r>
              <a:rPr lang="ja-JP" altLang="en-US">
                <a:latin typeface="Times New Roman" charset="0"/>
              </a:rPr>
              <a:t>’</a:t>
            </a:r>
            <a:r>
              <a:rPr lang="en-US" altLang="ja-JP">
                <a:latin typeface="Times New Roman" charset="0"/>
              </a:rPr>
              <a:t>t to scale.</a:t>
            </a:r>
          </a:p>
          <a:p>
            <a:endParaRPr lang="en-US">
              <a:solidFill>
                <a:srgbClr val="000000"/>
              </a:solidFill>
              <a:latin typeface="Helvetica" charset="0"/>
            </a:endParaRPr>
          </a:p>
          <a:p>
            <a:r>
              <a:rPr lang="en-US"/>
              <a:t>WRITTEN BY:  Steven Pollock (CU-Boulder)</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BE2EA99-A83A-6346-9935-1F791308EF47}" type="slidenum">
              <a:rPr lang="en-US" sz="1200"/>
              <a:pPr/>
              <a:t>8</a:t>
            </a:fld>
            <a:endParaRPr lang="en-US" sz="1200"/>
          </a:p>
        </p:txBody>
      </p:sp>
      <p:sp>
        <p:nvSpPr>
          <p:cNvPr id="132098"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48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t>CORRECT ANSWER:  C</a:t>
            </a:r>
          </a:p>
          <a:p>
            <a:r>
              <a:rPr lang="en-US" dirty="0"/>
              <a:t>USED IN:  Fall 2008 (</a:t>
            </a:r>
            <a:r>
              <a:rPr lang="en-US" dirty="0" err="1"/>
              <a:t>Dubson</a:t>
            </a:r>
            <a:r>
              <a:rPr lang="en-US" dirty="0"/>
              <a:t>) and Spring 2008 (Pollock), Spring 2009 (Kinney), Fall 2009 (</a:t>
            </a:r>
            <a:r>
              <a:rPr lang="en-US" dirty="0" err="1"/>
              <a:t>Schibli</a:t>
            </a:r>
            <a:r>
              <a:rPr lang="en-US" dirty="0" smtClean="0"/>
              <a:t>) </a:t>
            </a:r>
            <a:r>
              <a:rPr lang="en-US" dirty="0" err="1" smtClean="0"/>
              <a:t>Sp</a:t>
            </a:r>
            <a:r>
              <a:rPr lang="en-US" dirty="0" smtClean="0"/>
              <a:t> 2013 (Pollock)</a:t>
            </a:r>
            <a:endParaRPr lang="en-US" dirty="0"/>
          </a:p>
          <a:p>
            <a:r>
              <a:rPr lang="en-US" dirty="0"/>
              <a:t>LECTURE NUMBER:  </a:t>
            </a:r>
            <a:r>
              <a:rPr lang="en-US" dirty="0" err="1"/>
              <a:t>Dubson</a:t>
            </a:r>
            <a:r>
              <a:rPr lang="en-US" dirty="0"/>
              <a:t> (Week 1, Lecture 2). Pollock (Lecture 2 as a pre-class </a:t>
            </a:r>
            <a:r>
              <a:rPr lang="en-US" dirty="0" smtClean="0"/>
              <a:t>question, again </a:t>
            </a:r>
            <a:r>
              <a:rPr lang="en-US" dirty="0" err="1" smtClean="0"/>
              <a:t>Sp</a:t>
            </a:r>
            <a:r>
              <a:rPr lang="en-US" dirty="0" smtClean="0"/>
              <a:t> 13)</a:t>
            </a:r>
            <a:r>
              <a:rPr lang="en-US" dirty="0"/>
              <a:t>, Kinney (Week 1, Lecture 2), </a:t>
            </a:r>
            <a:r>
              <a:rPr lang="en-US" dirty="0" err="1"/>
              <a:t>Schibli</a:t>
            </a:r>
            <a:r>
              <a:rPr lang="en-US" dirty="0"/>
              <a:t> (Week 1, Lecture 2)</a:t>
            </a:r>
          </a:p>
          <a:p>
            <a:r>
              <a:rPr lang="en-US" dirty="0"/>
              <a:t>STUDENT RESPONSES: 0% 0% </a:t>
            </a:r>
            <a:r>
              <a:rPr lang="en-US" b="1" dirty="0"/>
              <a:t>[[94%]] </a:t>
            </a:r>
            <a:r>
              <a:rPr lang="en-US" dirty="0"/>
              <a:t>4% 2%  (FALL 2008)</a:t>
            </a:r>
          </a:p>
          <a:p>
            <a:r>
              <a:rPr lang="en-US" dirty="0"/>
              <a:t>		</a:t>
            </a:r>
            <a:r>
              <a:rPr lang="en-US" dirty="0" smtClean="0"/>
              <a:t>24</a:t>
            </a:r>
            <a:r>
              <a:rPr lang="en-US" dirty="0"/>
              <a:t>% 5% </a:t>
            </a:r>
            <a:r>
              <a:rPr lang="en-US" b="1" dirty="0"/>
              <a:t>[[67%]] </a:t>
            </a:r>
            <a:r>
              <a:rPr lang="en-US" dirty="0"/>
              <a:t>5% 0% (SPRING 2008)</a:t>
            </a:r>
          </a:p>
          <a:p>
            <a:r>
              <a:rPr lang="en-US" dirty="0"/>
              <a:t>		</a:t>
            </a:r>
            <a:r>
              <a:rPr lang="en-US" dirty="0" smtClean="0"/>
              <a:t>0</a:t>
            </a:r>
            <a:r>
              <a:rPr lang="en-US" dirty="0"/>
              <a:t>% 0% </a:t>
            </a:r>
            <a:r>
              <a:rPr lang="en-US" b="1" dirty="0"/>
              <a:t>[[97%]] </a:t>
            </a:r>
            <a:r>
              <a:rPr lang="en-US" dirty="0"/>
              <a:t>3% 0% (SPRING 2009)</a:t>
            </a:r>
          </a:p>
          <a:p>
            <a:r>
              <a:rPr lang="en-US" dirty="0" smtClean="0"/>
              <a:t>		6</a:t>
            </a:r>
            <a:r>
              <a:rPr lang="en-US" dirty="0"/>
              <a:t>% 0% </a:t>
            </a:r>
            <a:r>
              <a:rPr lang="en-US" b="1" dirty="0"/>
              <a:t>[[94%]] </a:t>
            </a:r>
            <a:r>
              <a:rPr lang="en-US" dirty="0"/>
              <a:t>0% 0% (Fall 2009</a:t>
            </a:r>
            <a:r>
              <a:rPr lang="en-US" dirty="0" smtClean="0"/>
              <a:t>)</a:t>
            </a:r>
          </a:p>
          <a:p>
            <a:r>
              <a:rPr lang="en-US" dirty="0" smtClean="0"/>
              <a:t>		5,3,[[83]], 9, 0  (Spring</a:t>
            </a:r>
            <a:r>
              <a:rPr lang="en-US" baseline="0" dirty="0" smtClean="0"/>
              <a:t> 13)</a:t>
            </a:r>
          </a:p>
          <a:p>
            <a:endParaRPr lang="en-US" dirty="0"/>
          </a:p>
          <a:p>
            <a:r>
              <a:rPr lang="en-US" b="1" dirty="0"/>
              <a:t>INSTRUCTOR NOTES: </a:t>
            </a:r>
            <a:r>
              <a:rPr lang="en-US" dirty="0"/>
              <a:t>(Note that this slide is </a:t>
            </a:r>
            <a:r>
              <a:rPr lang="ja-JP" altLang="en-US" dirty="0"/>
              <a:t>“</a:t>
            </a:r>
            <a:r>
              <a:rPr lang="en-US" altLang="ja-JP" dirty="0"/>
              <a:t>animated</a:t>
            </a:r>
            <a:r>
              <a:rPr lang="ja-JP" altLang="en-US" dirty="0"/>
              <a:t>”</a:t>
            </a:r>
            <a:r>
              <a:rPr lang="en-US" altLang="ja-JP" dirty="0"/>
              <a:t>!) My answer: C. Got to get the signs right, and remember it</a:t>
            </a:r>
            <a:r>
              <a:rPr lang="ja-JP" altLang="en-US" dirty="0"/>
              <a:t>’</a:t>
            </a:r>
            <a:r>
              <a:rPr lang="en-US" altLang="ja-JP" dirty="0"/>
              <a:t>s a </a:t>
            </a:r>
            <a:r>
              <a:rPr lang="ja-JP" altLang="en-US" dirty="0"/>
              <a:t>“</a:t>
            </a:r>
            <a:r>
              <a:rPr lang="en-US" altLang="ja-JP" dirty="0"/>
              <a:t>hat</a:t>
            </a:r>
            <a:r>
              <a:rPr lang="ja-JP" altLang="en-US" dirty="0"/>
              <a:t>”</a:t>
            </a:r>
            <a:r>
              <a:rPr lang="en-US" altLang="ja-JP" dirty="0"/>
              <a:t> vector that I</a:t>
            </a:r>
            <a:r>
              <a:rPr lang="ja-JP" altLang="en-US" dirty="0"/>
              <a:t>’</a:t>
            </a:r>
            <a:r>
              <a:rPr lang="en-US" altLang="ja-JP" dirty="0"/>
              <a:t>m asking about.  2/3 got it, most of rest went for A). (Note that the definition at top center do not "pop up" while the question is on, they come up afterwards to help explain the answer) –SJP</a:t>
            </a:r>
          </a:p>
          <a:p>
            <a:r>
              <a:rPr lang="en-US" dirty="0" err="1">
                <a:latin typeface="Times New Roman" charset="0"/>
              </a:rPr>
              <a:t>Dubson</a:t>
            </a:r>
            <a:r>
              <a:rPr lang="en-US" dirty="0">
                <a:latin typeface="Times New Roman" charset="0"/>
              </a:rPr>
              <a:t>:  Good discussion about unit vectors, they</a:t>
            </a:r>
            <a:r>
              <a:rPr lang="ja-JP" altLang="en-US" dirty="0">
                <a:latin typeface="Times New Roman" charset="0"/>
              </a:rPr>
              <a:t>’</a:t>
            </a:r>
            <a:r>
              <a:rPr lang="en-US" altLang="ja-JP" dirty="0">
                <a:latin typeface="Times New Roman" charset="0"/>
              </a:rPr>
              <a:t>re </a:t>
            </a:r>
            <a:r>
              <a:rPr lang="en-US" altLang="ja-JP" dirty="0" err="1">
                <a:latin typeface="Times New Roman" charset="0"/>
              </a:rPr>
              <a:t>unitless</a:t>
            </a:r>
            <a:r>
              <a:rPr lang="en-US" altLang="ja-JP" dirty="0">
                <a:latin typeface="Times New Roman" charset="0"/>
              </a:rPr>
              <a:t>, so you have to divide by magnitude.  It</a:t>
            </a:r>
            <a:r>
              <a:rPr lang="ja-JP" altLang="en-US" dirty="0">
                <a:latin typeface="Times New Roman" charset="0"/>
              </a:rPr>
              <a:t>’</a:t>
            </a:r>
            <a:r>
              <a:rPr lang="en-US" altLang="ja-JP" dirty="0">
                <a:latin typeface="Times New Roman" charset="0"/>
              </a:rPr>
              <a:t>s length 1… 1 what?  Only gives information about direction.</a:t>
            </a:r>
          </a:p>
          <a:p>
            <a:pPr eaLnBrk="1" hangingPunct="1">
              <a:spcBef>
                <a:spcPct val="0"/>
              </a:spcBef>
            </a:pPr>
            <a:r>
              <a:rPr lang="en-US" dirty="0"/>
              <a:t>Revision Fall 08, relabeled points as r and r1 (rather than r2 and r) to be consistent with Griffiths notation. Edited answer box, so all done in </a:t>
            </a:r>
            <a:r>
              <a:rPr lang="en-US" dirty="0" err="1"/>
              <a:t>EquationEditor</a:t>
            </a:r>
            <a:r>
              <a:rPr lang="en-US" dirty="0"/>
              <a:t>. -MD</a:t>
            </a:r>
          </a:p>
          <a:p>
            <a:pPr eaLnBrk="1" hangingPunct="1">
              <a:spcBef>
                <a:spcPct val="0"/>
              </a:spcBef>
            </a:pPr>
            <a:r>
              <a:rPr lang="en-US" dirty="0"/>
              <a:t>WRITTEN BY:  Steven Pollock (CU-Boulder)</a:t>
            </a:r>
          </a:p>
          <a:p>
            <a:endParaRPr lang="en-US" dirty="0"/>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4588" y="687388"/>
            <a:ext cx="4570412" cy="3427412"/>
          </a:xfrm>
          <a:ln/>
        </p:spPr>
      </p:sp>
      <p:sp>
        <p:nvSpPr>
          <p:cNvPr id="16386" name="Notes Placeholder 2"/>
          <p:cNvSpPr>
            <a:spLocks noGrp="1"/>
          </p:cNvSpPr>
          <p:nvPr>
            <p:ph type="body" idx="1"/>
          </p:nvPr>
        </p:nvSpPr>
        <p:spPr>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t>CORRECT ANSWER:  B</a:t>
            </a:r>
          </a:p>
          <a:p>
            <a:pPr defTabSz="457200" eaLnBrk="1" hangingPunct="1">
              <a:spcBef>
                <a:spcPct val="0"/>
              </a:spcBef>
            </a:pPr>
            <a:r>
              <a:rPr lang="en-US"/>
              <a:t>USED IN: Fall 2009 (Schibli)</a:t>
            </a:r>
          </a:p>
          <a:p>
            <a:pPr defTabSz="457200" eaLnBrk="1" hangingPunct="1">
              <a:spcBef>
                <a:spcPct val="0"/>
              </a:spcBef>
            </a:pPr>
            <a:r>
              <a:rPr lang="en-US"/>
              <a:t>LECTURE NUMBER:  Dubson (Week 1, Lecture 2) Kinney (Week 1, Lecture 2) </a:t>
            </a:r>
          </a:p>
          <a:p>
            <a:pPr defTabSz="457200" eaLnBrk="1" hangingPunct="1">
              <a:spcBef>
                <a:spcPct val="0"/>
              </a:spcBef>
            </a:pPr>
            <a:r>
              <a:rPr lang="en-US"/>
              <a:t>STUDENT RESPONSES: 64% </a:t>
            </a:r>
            <a:r>
              <a:rPr lang="en-US" b="1"/>
              <a:t>[[34%]]</a:t>
            </a:r>
            <a:r>
              <a:rPr lang="en-US"/>
              <a:t> 2% 0% 0% (Fall 2009)</a:t>
            </a:r>
          </a:p>
          <a:p>
            <a:pPr defTabSz="457200" eaLnBrk="1" hangingPunct="1">
              <a:spcBef>
                <a:spcPct val="0"/>
              </a:spcBef>
            </a:pPr>
            <a:r>
              <a:rPr lang="en-US" b="1"/>
              <a:t>INSTRUCTOR NOTES: </a:t>
            </a:r>
            <a:r>
              <a:rPr lang="en-US"/>
              <a:t>Added in Fall 09 by TRS. Wanted to point out that the coulomb law is only applicable in electrostatics. Answer is B: No. See Griffith chapter 10.</a:t>
            </a:r>
          </a:p>
          <a:p>
            <a:pPr defTabSz="457200" eaLnBrk="1" hangingPunct="1">
              <a:spcBef>
                <a:spcPct val="0"/>
              </a:spcBef>
            </a:pPr>
            <a:r>
              <a:rPr lang="en-US"/>
              <a:t>WRITTEN BY:  Thomas Schibli (CU-Boulder)</a:t>
            </a:r>
          </a:p>
          <a:p>
            <a:pPr defTabSz="457200"/>
            <a:endParaRPr lang="en-US"/>
          </a:p>
          <a:p>
            <a:pPr defTabSz="457200"/>
            <a:endParaRPr lang="en-US"/>
          </a:p>
          <a:p>
            <a:pPr defTabSz="457200"/>
            <a:endParaRPr lang="en-US"/>
          </a:p>
          <a:p>
            <a:pPr defTabSz="457200"/>
            <a:endParaRPr lang="en-US"/>
          </a:p>
        </p:txBody>
      </p:sp>
      <p:sp>
        <p:nvSpPr>
          <p:cNvPr id="163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1F011199-A4F4-3045-8DE5-E683D07339A0}" type="slidenum">
              <a:rPr lang="en-US" sz="1200">
                <a:latin typeface="Calibri" charset="0"/>
                <a:ea typeface="ＭＳ Ｐゴシック" charset="0"/>
                <a:cs typeface="ＭＳ Ｐゴシック" charset="0"/>
              </a:rPr>
              <a:pPr algn="r" eaLnBrk="1" hangingPunct="1"/>
              <a:t>9</a:t>
            </a:fld>
            <a:endParaRPr lang="en-US" sz="120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354095-E326-F744-B618-5AD31474032C}" type="slidenum">
              <a:rPr lang="en-US"/>
              <a:pPr>
                <a:defRPr/>
              </a:pPr>
              <a:t>‹#›</a:t>
            </a:fld>
            <a:endParaRPr lang="en-US"/>
          </a:p>
        </p:txBody>
      </p:sp>
    </p:spTree>
    <p:extLst>
      <p:ext uri="{BB962C8B-B14F-4D97-AF65-F5344CB8AC3E}">
        <p14:creationId xmlns:p14="http://schemas.microsoft.com/office/powerpoint/2010/main" val="45319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46471-7F4B-2E42-8CA1-6BCA587E2E83}" type="slidenum">
              <a:rPr lang="en-US"/>
              <a:pPr>
                <a:defRPr/>
              </a:pPr>
              <a:t>‹#›</a:t>
            </a:fld>
            <a:endParaRPr lang="en-US"/>
          </a:p>
        </p:txBody>
      </p:sp>
    </p:spTree>
    <p:extLst>
      <p:ext uri="{BB962C8B-B14F-4D97-AF65-F5344CB8AC3E}">
        <p14:creationId xmlns:p14="http://schemas.microsoft.com/office/powerpoint/2010/main" val="10856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3789B2-3120-9940-BC90-EB31416CDA8D}" type="slidenum">
              <a:rPr lang="en-US"/>
              <a:pPr>
                <a:defRPr/>
              </a:pPr>
              <a:t>‹#›</a:t>
            </a:fld>
            <a:endParaRPr lang="en-US"/>
          </a:p>
        </p:txBody>
      </p:sp>
    </p:spTree>
    <p:extLst>
      <p:ext uri="{BB962C8B-B14F-4D97-AF65-F5344CB8AC3E}">
        <p14:creationId xmlns:p14="http://schemas.microsoft.com/office/powerpoint/2010/main" val="1700830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D6B29BD-363C-BB49-96B0-ED03AB57C7FF}" type="slidenum">
              <a:rPr lang="en-US"/>
              <a:pPr>
                <a:defRPr/>
              </a:pPr>
              <a:t>‹#›</a:t>
            </a:fld>
            <a:endParaRPr lang="en-US"/>
          </a:p>
        </p:txBody>
      </p:sp>
    </p:spTree>
    <p:extLst>
      <p:ext uri="{BB962C8B-B14F-4D97-AF65-F5344CB8AC3E}">
        <p14:creationId xmlns:p14="http://schemas.microsoft.com/office/powerpoint/2010/main" val="148154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B7AEC-99D8-ED41-B1F1-43EE6F5C53DB}" type="slidenum">
              <a:rPr lang="en-US"/>
              <a:pPr>
                <a:defRPr/>
              </a:pPr>
              <a:t>‹#›</a:t>
            </a:fld>
            <a:endParaRPr lang="en-US"/>
          </a:p>
        </p:txBody>
      </p:sp>
    </p:spTree>
    <p:extLst>
      <p:ext uri="{BB962C8B-B14F-4D97-AF65-F5344CB8AC3E}">
        <p14:creationId xmlns:p14="http://schemas.microsoft.com/office/powerpoint/2010/main" val="21064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0CED2-30BF-BB46-A3B4-10D2997B3FB0}" type="slidenum">
              <a:rPr lang="en-US"/>
              <a:pPr>
                <a:defRPr/>
              </a:pPr>
              <a:t>‹#›</a:t>
            </a:fld>
            <a:endParaRPr lang="en-US"/>
          </a:p>
        </p:txBody>
      </p:sp>
    </p:spTree>
    <p:extLst>
      <p:ext uri="{BB962C8B-B14F-4D97-AF65-F5344CB8AC3E}">
        <p14:creationId xmlns:p14="http://schemas.microsoft.com/office/powerpoint/2010/main" val="26944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9F777-BCBF-E44F-B018-CF3002CF604B}" type="slidenum">
              <a:rPr lang="en-US"/>
              <a:pPr>
                <a:defRPr/>
              </a:pPr>
              <a:t>‹#›</a:t>
            </a:fld>
            <a:endParaRPr lang="en-US"/>
          </a:p>
        </p:txBody>
      </p:sp>
    </p:spTree>
    <p:extLst>
      <p:ext uri="{BB962C8B-B14F-4D97-AF65-F5344CB8AC3E}">
        <p14:creationId xmlns:p14="http://schemas.microsoft.com/office/powerpoint/2010/main" val="406651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0BACB-0AC6-5042-A6BA-57B8201A5C19}" type="slidenum">
              <a:rPr lang="en-US"/>
              <a:pPr>
                <a:defRPr/>
              </a:pPr>
              <a:t>‹#›</a:t>
            </a:fld>
            <a:endParaRPr lang="en-US"/>
          </a:p>
        </p:txBody>
      </p:sp>
    </p:spTree>
    <p:extLst>
      <p:ext uri="{BB962C8B-B14F-4D97-AF65-F5344CB8AC3E}">
        <p14:creationId xmlns:p14="http://schemas.microsoft.com/office/powerpoint/2010/main" val="290579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855D46-E913-3D48-B4DE-87157CD9A0E0}" type="slidenum">
              <a:rPr lang="en-US"/>
              <a:pPr>
                <a:defRPr/>
              </a:pPr>
              <a:t>‹#›</a:t>
            </a:fld>
            <a:endParaRPr lang="en-US"/>
          </a:p>
        </p:txBody>
      </p:sp>
    </p:spTree>
    <p:extLst>
      <p:ext uri="{BB962C8B-B14F-4D97-AF65-F5344CB8AC3E}">
        <p14:creationId xmlns:p14="http://schemas.microsoft.com/office/powerpoint/2010/main" val="213739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AA593B-AC90-F847-8E69-7400A2818FB0}" type="slidenum">
              <a:rPr lang="en-US"/>
              <a:pPr>
                <a:defRPr/>
              </a:pPr>
              <a:t>‹#›</a:t>
            </a:fld>
            <a:endParaRPr lang="en-US"/>
          </a:p>
        </p:txBody>
      </p:sp>
    </p:spTree>
    <p:extLst>
      <p:ext uri="{BB962C8B-B14F-4D97-AF65-F5344CB8AC3E}">
        <p14:creationId xmlns:p14="http://schemas.microsoft.com/office/powerpoint/2010/main" val="280074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8F03E1-1177-5645-A36A-AD61D2412D88}" type="slidenum">
              <a:rPr lang="en-US"/>
              <a:pPr>
                <a:defRPr/>
              </a:pPr>
              <a:t>‹#›</a:t>
            </a:fld>
            <a:endParaRPr lang="en-US"/>
          </a:p>
        </p:txBody>
      </p:sp>
    </p:spTree>
    <p:extLst>
      <p:ext uri="{BB962C8B-B14F-4D97-AF65-F5344CB8AC3E}">
        <p14:creationId xmlns:p14="http://schemas.microsoft.com/office/powerpoint/2010/main" val="64172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17E50E-0E17-7543-A392-C580EFF29BDC}" type="slidenum">
              <a:rPr lang="en-US"/>
              <a:pPr>
                <a:defRPr/>
              </a:pPr>
              <a:t>‹#›</a:t>
            </a:fld>
            <a:endParaRPr lang="en-US"/>
          </a:p>
        </p:txBody>
      </p:sp>
    </p:spTree>
    <p:extLst>
      <p:ext uri="{BB962C8B-B14F-4D97-AF65-F5344CB8AC3E}">
        <p14:creationId xmlns:p14="http://schemas.microsoft.com/office/powerpoint/2010/main" val="315060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D5F72A-F990-AC44-8E95-BD3CDA1172BC}" type="slidenum">
              <a:rPr lang="en-US"/>
              <a:pPr>
                <a:defRPr/>
              </a:pPr>
              <a:t>‹#›</a:t>
            </a:fld>
            <a:endParaRPr lang="en-US"/>
          </a:p>
        </p:txBody>
      </p:sp>
    </p:spTree>
    <p:extLst>
      <p:ext uri="{BB962C8B-B14F-4D97-AF65-F5344CB8AC3E}">
        <p14:creationId xmlns:p14="http://schemas.microsoft.com/office/powerpoint/2010/main" val="2724792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B728F14C-4E4A-544D-A978-EF8DDE4A54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1.bin"/><Relationship Id="rId5" Type="http://schemas.openxmlformats.org/officeDocument/2006/relationships/image" Target="../media/image14.emf"/><Relationship Id="rId6" Type="http://schemas.openxmlformats.org/officeDocument/2006/relationships/oleObject" Target="../embeddings/oleObject12.bin"/><Relationship Id="rId7"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3.bin"/><Relationship Id="rId5" Type="http://schemas.openxmlformats.org/officeDocument/2006/relationships/image" Target="../media/image16.emf"/><Relationship Id="rId6" Type="http://schemas.openxmlformats.org/officeDocument/2006/relationships/oleObject" Target="../embeddings/oleObject14.bin"/><Relationship Id="rId7" Type="http://schemas.openxmlformats.org/officeDocument/2006/relationships/image" Target="../media/image17.emf"/><Relationship Id="rId8" Type="http://schemas.openxmlformats.org/officeDocument/2006/relationships/oleObject" Target="../embeddings/oleObject15.bin"/><Relationship Id="rId9" Type="http://schemas.openxmlformats.org/officeDocument/2006/relationships/image" Target="../media/image18.emf"/><Relationship Id="rId10" Type="http://schemas.openxmlformats.org/officeDocument/2006/relationships/oleObject" Target="../embeddings/oleObject16.bin"/><Relationship Id="rId11"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23.emf"/><Relationship Id="rId12" Type="http://schemas.openxmlformats.org/officeDocument/2006/relationships/oleObject" Target="../embeddings/oleObject21.bin"/><Relationship Id="rId13" Type="http://schemas.openxmlformats.org/officeDocument/2006/relationships/image" Target="../media/image24.em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15.xml"/><Relationship Id="rId4" Type="http://schemas.openxmlformats.org/officeDocument/2006/relationships/oleObject" Target="../embeddings/oleObject17.bin"/><Relationship Id="rId5" Type="http://schemas.openxmlformats.org/officeDocument/2006/relationships/image" Target="../media/image20.emf"/><Relationship Id="rId6" Type="http://schemas.openxmlformats.org/officeDocument/2006/relationships/oleObject" Target="../embeddings/oleObject18.bin"/><Relationship Id="rId7" Type="http://schemas.openxmlformats.org/officeDocument/2006/relationships/image" Target="../media/image21.emf"/><Relationship Id="rId8" Type="http://schemas.openxmlformats.org/officeDocument/2006/relationships/oleObject" Target="../embeddings/oleObject19.bin"/><Relationship Id="rId9" Type="http://schemas.openxmlformats.org/officeDocument/2006/relationships/image" Target="../media/image22.emf"/><Relationship Id="rId10"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2.bin"/><Relationship Id="rId5" Type="http://schemas.openxmlformats.org/officeDocument/2006/relationships/image" Target="../media/image25.emf"/><Relationship Id="rId6" Type="http://schemas.openxmlformats.org/officeDocument/2006/relationships/oleObject" Target="../embeddings/oleObject23.bin"/><Relationship Id="rId7"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4.bin"/><Relationship Id="rId5" Type="http://schemas.openxmlformats.org/officeDocument/2006/relationships/image" Target="../media/image25.emf"/><Relationship Id="rId6" Type="http://schemas.openxmlformats.org/officeDocument/2006/relationships/oleObject" Target="../embeddings/oleObject25.bin"/><Relationship Id="rId7" Type="http://schemas.openxmlformats.org/officeDocument/2006/relationships/image" Target="../media/image26.emf"/><Relationship Id="rId8" Type="http://schemas.openxmlformats.org/officeDocument/2006/relationships/oleObject" Target="../embeddings/oleObject26.bin"/><Relationship Id="rId9" Type="http://schemas.openxmlformats.org/officeDocument/2006/relationships/image" Target="../media/image27.emf"/><Relationship Id="rId10" Type="http://schemas.openxmlformats.org/officeDocument/2006/relationships/oleObject" Target="../embeddings/oleObject27.bin"/><Relationship Id="rId11" Type="http://schemas.openxmlformats.org/officeDocument/2006/relationships/image" Target="../media/image28.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8.bin"/><Relationship Id="rId5" Type="http://schemas.openxmlformats.org/officeDocument/2006/relationships/image" Target="../media/image29.emf"/><Relationship Id="rId6" Type="http://schemas.openxmlformats.org/officeDocument/2006/relationships/oleObject" Target="../embeddings/oleObject29.bin"/><Relationship Id="rId7" Type="http://schemas.openxmlformats.org/officeDocument/2006/relationships/image" Target="../media/image30.emf"/><Relationship Id="rId8" Type="http://schemas.openxmlformats.org/officeDocument/2006/relationships/oleObject" Target="../embeddings/oleObject30.bin"/><Relationship Id="rId9"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1.bin"/><Relationship Id="rId5" Type="http://schemas.openxmlformats.org/officeDocument/2006/relationships/image" Target="../media/image16.emf"/><Relationship Id="rId6" Type="http://schemas.openxmlformats.org/officeDocument/2006/relationships/oleObject" Target="../embeddings/oleObject32.bin"/><Relationship Id="rId7" Type="http://schemas.openxmlformats.org/officeDocument/2006/relationships/image" Target="../media/image32.emf"/><Relationship Id="rId8" Type="http://schemas.openxmlformats.org/officeDocument/2006/relationships/oleObject" Target="../embeddings/oleObject33.bin"/><Relationship Id="rId9" Type="http://schemas.openxmlformats.org/officeDocument/2006/relationships/image" Target="../media/image18.emf"/><Relationship Id="rId10" Type="http://schemas.openxmlformats.org/officeDocument/2006/relationships/oleObject" Target="../embeddings/oleObject34.bin"/><Relationship Id="rId11" Type="http://schemas.openxmlformats.org/officeDocument/2006/relationships/image" Target="../media/image19.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5.bin"/><Relationship Id="rId5" Type="http://schemas.openxmlformats.org/officeDocument/2006/relationships/image" Target="../media/image33.emf"/><Relationship Id="rId6" Type="http://schemas.openxmlformats.org/officeDocument/2006/relationships/oleObject" Target="../embeddings/oleObject36.bin"/><Relationship Id="rId7" Type="http://schemas.openxmlformats.org/officeDocument/2006/relationships/image" Target="../media/image34.emf"/><Relationship Id="rId1" Type="http://schemas.openxmlformats.org/officeDocument/2006/relationships/vmlDrawing" Target="../drawings/vmlDrawing14.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7.bin"/><Relationship Id="rId5" Type="http://schemas.openxmlformats.org/officeDocument/2006/relationships/image" Target="../media/image33.emf"/><Relationship Id="rId6" Type="http://schemas.openxmlformats.org/officeDocument/2006/relationships/oleObject" Target="../embeddings/oleObject38.bin"/><Relationship Id="rId7" Type="http://schemas.openxmlformats.org/officeDocument/2006/relationships/image" Target="../media/image35.emf"/><Relationship Id="rId1" Type="http://schemas.openxmlformats.org/officeDocument/2006/relationships/vmlDrawing" Target="../drawings/vmlDrawing15.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9.bin"/><Relationship Id="rId5" Type="http://schemas.openxmlformats.org/officeDocument/2006/relationships/image" Target="../media/image36.emf"/><Relationship Id="rId6" Type="http://schemas.openxmlformats.org/officeDocument/2006/relationships/oleObject" Target="../embeddings/oleObject40.bin"/><Relationship Id="rId7" Type="http://schemas.openxmlformats.org/officeDocument/2006/relationships/image" Target="../media/image37.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oleObject" Target="../embeddings/oleObject45.bin"/><Relationship Id="rId13" Type="http://schemas.openxmlformats.org/officeDocument/2006/relationships/image" Target="../media/image42.wmf"/><Relationship Id="rId14" Type="http://schemas.openxmlformats.org/officeDocument/2006/relationships/oleObject" Target="../embeddings/oleObject46.bin"/><Relationship Id="rId15" Type="http://schemas.openxmlformats.org/officeDocument/2006/relationships/image" Target="../media/image43.wmf"/><Relationship Id="rId1" Type="http://schemas.openxmlformats.org/officeDocument/2006/relationships/vmlDrawing" Target="../drawings/vmlDrawing17.vml"/><Relationship Id="rId2" Type="http://schemas.openxmlformats.org/officeDocument/2006/relationships/slideLayout" Target="../slideLayouts/slideLayout7.xml"/><Relationship Id="rId3" Type="http://schemas.openxmlformats.org/officeDocument/2006/relationships/notesSlide" Target="../notesSlides/notesSlide23.xml"/><Relationship Id="rId4" Type="http://schemas.openxmlformats.org/officeDocument/2006/relationships/oleObject" Target="../embeddings/oleObject41.bin"/><Relationship Id="rId5" Type="http://schemas.openxmlformats.org/officeDocument/2006/relationships/image" Target="../media/image38.emf"/><Relationship Id="rId6" Type="http://schemas.openxmlformats.org/officeDocument/2006/relationships/oleObject" Target="../embeddings/oleObject42.bin"/><Relationship Id="rId7" Type="http://schemas.openxmlformats.org/officeDocument/2006/relationships/image" Target="../media/image39.wmf"/><Relationship Id="rId8" Type="http://schemas.openxmlformats.org/officeDocument/2006/relationships/oleObject" Target="../embeddings/oleObject43.bin"/><Relationship Id="rId9" Type="http://schemas.openxmlformats.org/officeDocument/2006/relationships/image" Target="../media/image40.wmf"/><Relationship Id="rId10"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oleObject" Target="../embeddings/oleObject51.bin"/><Relationship Id="rId13" Type="http://schemas.openxmlformats.org/officeDocument/2006/relationships/image" Target="../media/image42.wmf"/><Relationship Id="rId14" Type="http://schemas.openxmlformats.org/officeDocument/2006/relationships/oleObject" Target="../embeddings/oleObject52.bin"/><Relationship Id="rId15" Type="http://schemas.openxmlformats.org/officeDocument/2006/relationships/image" Target="../media/image43.wmf"/><Relationship Id="rId16" Type="http://schemas.openxmlformats.org/officeDocument/2006/relationships/oleObject" Target="../embeddings/oleObject53.bin"/><Relationship Id="rId17" Type="http://schemas.openxmlformats.org/officeDocument/2006/relationships/image" Target="../media/image44.emf"/><Relationship Id="rId1" Type="http://schemas.openxmlformats.org/officeDocument/2006/relationships/vmlDrawing" Target="../drawings/vmlDrawing18.vml"/><Relationship Id="rId2" Type="http://schemas.openxmlformats.org/officeDocument/2006/relationships/slideLayout" Target="../slideLayouts/slideLayout7.xml"/><Relationship Id="rId3" Type="http://schemas.openxmlformats.org/officeDocument/2006/relationships/notesSlide" Target="../notesSlides/notesSlide24.xml"/><Relationship Id="rId4" Type="http://schemas.openxmlformats.org/officeDocument/2006/relationships/oleObject" Target="../embeddings/oleObject47.bin"/><Relationship Id="rId5" Type="http://schemas.openxmlformats.org/officeDocument/2006/relationships/image" Target="../media/image38.emf"/><Relationship Id="rId6" Type="http://schemas.openxmlformats.org/officeDocument/2006/relationships/oleObject" Target="../embeddings/oleObject48.bin"/><Relationship Id="rId7" Type="http://schemas.openxmlformats.org/officeDocument/2006/relationships/image" Target="../media/image39.wmf"/><Relationship Id="rId8" Type="http://schemas.openxmlformats.org/officeDocument/2006/relationships/oleObject" Target="../embeddings/oleObject49.bin"/><Relationship Id="rId9" Type="http://schemas.openxmlformats.org/officeDocument/2006/relationships/image" Target="../media/image40.wmf"/><Relationship Id="rId10"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4.emf"/><Relationship Id="rId6" Type="http://schemas.openxmlformats.org/officeDocument/2006/relationships/oleObject" Target="../embeddings/oleObject3.bin"/><Relationship Id="rId7" Type="http://schemas.openxmlformats.org/officeDocument/2006/relationships/image" Target="../media/image5.emf"/><Relationship Id="rId8" Type="http://schemas.openxmlformats.org/officeDocument/2006/relationships/oleObject" Target="../embeddings/oleObject4.bin"/><Relationship Id="rId9"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7.emf"/><Relationship Id="rId6" Type="http://schemas.openxmlformats.org/officeDocument/2006/relationships/oleObject" Target="../embeddings/oleObject6.bin"/><Relationship Id="rId7"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9.emf"/><Relationship Id="rId6" Type="http://schemas.openxmlformats.org/officeDocument/2006/relationships/oleObject" Target="../embeddings/oleObject8.bin"/><Relationship Id="rId7" Type="http://schemas.openxmlformats.org/officeDocument/2006/relationships/image" Target="../media/image10.emf"/><Relationship Id="rId8" Type="http://schemas.openxmlformats.org/officeDocument/2006/relationships/oleObject" Target="../embeddings/oleObject9.bin"/><Relationship Id="rId9" Type="http://schemas.openxmlformats.org/officeDocument/2006/relationships/image" Target="../media/image11.emf"/><Relationship Id="rId10" Type="http://schemas.openxmlformats.org/officeDocument/2006/relationships/oleObject" Target="../embeddings/oleObject10.bin"/><Relationship Id="rId11"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COULOMB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LAW, E FIELDS</a:t>
            </a:r>
          </a:p>
        </p:txBody>
      </p:sp>
      <p:sp>
        <p:nvSpPr>
          <p:cNvPr id="28675" name="Rectangle 1027"/>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306788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83" y="175684"/>
            <a:ext cx="7772400" cy="1143000"/>
          </a:xfrm>
        </p:spPr>
        <p:txBody>
          <a:bodyPr/>
          <a:lstStyle/>
          <a:p>
            <a:r>
              <a:rPr lang="en-US" sz="3000" dirty="0" smtClean="0"/>
              <a:t>Only click when you are DONE with page 1 (Part 1 </a:t>
            </a:r>
            <a:r>
              <a:rPr lang="en-US" sz="3000" dirty="0" err="1" smtClean="0"/>
              <a:t>i</a:t>
            </a:r>
            <a:r>
              <a:rPr lang="en-US" sz="3000" dirty="0" smtClean="0"/>
              <a:t>-iii)</a:t>
            </a:r>
            <a:endParaRPr lang="en-US" sz="3000" dirty="0"/>
          </a:p>
        </p:txBody>
      </p:sp>
      <p:sp>
        <p:nvSpPr>
          <p:cNvPr id="3" name="Content Placeholder 2"/>
          <p:cNvSpPr>
            <a:spLocks noGrp="1"/>
          </p:cNvSpPr>
          <p:nvPr>
            <p:ph idx="1"/>
          </p:nvPr>
        </p:nvSpPr>
        <p:spPr>
          <a:xfrm>
            <a:off x="505883" y="1706021"/>
            <a:ext cx="7772400" cy="4114800"/>
          </a:xfrm>
        </p:spPr>
        <p:txBody>
          <a:bodyPr/>
          <a:lstStyle/>
          <a:p>
            <a:pPr marL="0" indent="0">
              <a:buNone/>
            </a:pPr>
            <a:r>
              <a:rPr lang="en-US" sz="2800" dirty="0" smtClean="0"/>
              <a:t>Is the answer to part 1- iii</a:t>
            </a:r>
          </a:p>
          <a:p>
            <a:pPr marL="457200" indent="-457200">
              <a:buAutoNum type="alphaUcParenR"/>
            </a:pPr>
            <a:r>
              <a:rPr lang="en-US" sz="2800" dirty="0" smtClean="0"/>
              <a:t>A sum?</a:t>
            </a:r>
          </a:p>
          <a:p>
            <a:pPr marL="457200" indent="-457200">
              <a:buAutoNum type="alphaUcParenR"/>
            </a:pPr>
            <a:r>
              <a:rPr lang="en-US" sz="2800" dirty="0" smtClean="0"/>
              <a:t>An integral over </a:t>
            </a:r>
            <a:r>
              <a:rPr lang="en-US" sz="2800" dirty="0" err="1" smtClean="0"/>
              <a:t>dy</a:t>
            </a:r>
            <a:r>
              <a:rPr lang="en-US" sz="2800" dirty="0" smtClean="0"/>
              <a:t>?</a:t>
            </a:r>
          </a:p>
          <a:p>
            <a:pPr marL="457200" indent="-457200">
              <a:buAutoNum type="alphaUcParenR"/>
            </a:pPr>
            <a:r>
              <a:rPr lang="en-US" sz="2800" dirty="0" smtClean="0"/>
              <a:t>An integral over something else?</a:t>
            </a:r>
          </a:p>
          <a:p>
            <a:pPr marL="457200" indent="-457200">
              <a:buAutoNum type="alphaUcParenR"/>
            </a:pPr>
            <a:endParaRPr lang="en-US" dirty="0"/>
          </a:p>
        </p:txBody>
      </p:sp>
    </p:spTree>
    <p:extLst>
      <p:ext uri="{BB962C8B-B14F-4D97-AF65-F5344CB8AC3E}">
        <p14:creationId xmlns:p14="http://schemas.microsoft.com/office/powerpoint/2010/main" val="1358240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57" y="-365908"/>
            <a:ext cx="7772400" cy="1143000"/>
          </a:xfrm>
        </p:spPr>
        <p:txBody>
          <a:bodyPr/>
          <a:lstStyle/>
          <a:p>
            <a:r>
              <a:rPr lang="en-US" sz="2600" dirty="0" smtClean="0"/>
              <a:t>Tutorial 1, part 2- Script r</a:t>
            </a:r>
            <a:endParaRPr lang="en-US" sz="2600" dirty="0"/>
          </a:p>
        </p:txBody>
      </p:sp>
      <p:sp>
        <p:nvSpPr>
          <p:cNvPr id="3" name="Content Placeholder 2"/>
          <p:cNvSpPr>
            <a:spLocks noGrp="1"/>
          </p:cNvSpPr>
          <p:nvPr>
            <p:ph idx="1"/>
          </p:nvPr>
        </p:nvSpPr>
        <p:spPr>
          <a:xfrm>
            <a:off x="18432" y="388424"/>
            <a:ext cx="9125568" cy="601661"/>
          </a:xfrm>
        </p:spPr>
        <p:txBody>
          <a:bodyPr/>
          <a:lstStyle/>
          <a:p>
            <a:pPr marL="0" indent="0">
              <a:buNone/>
            </a:pPr>
            <a:r>
              <a:rPr lang="en-US" sz="2800" b="1" dirty="0" smtClean="0"/>
              <a:t>Only after you finish Part 2</a:t>
            </a:r>
            <a:r>
              <a:rPr lang="en-US" sz="2800" dirty="0" smtClean="0"/>
              <a:t>, what is      in part 2-iv ? </a:t>
            </a:r>
          </a:p>
          <a:p>
            <a:pPr marL="0" indent="0">
              <a:buNone/>
            </a:pPr>
            <a:endParaRPr lang="en-US" dirty="0" smtClean="0"/>
          </a:p>
          <a:p>
            <a:pPr marL="0" indent="0">
              <a:buNone/>
            </a:pPr>
            <a:r>
              <a:rPr lang="en-US" dirty="0" smtClean="0"/>
              <a:t>  </a:t>
            </a:r>
            <a:endParaRPr lang="en-US" dirty="0"/>
          </a:p>
        </p:txBody>
      </p:sp>
      <p:graphicFrame>
        <p:nvGraphicFramePr>
          <p:cNvPr id="5" name="Object 1031"/>
          <p:cNvGraphicFramePr>
            <a:graphicFrameLocks noChangeAspect="1"/>
          </p:cNvGraphicFramePr>
          <p:nvPr>
            <p:extLst>
              <p:ext uri="{D42A27DB-BD31-4B8C-83A1-F6EECF244321}">
                <p14:modId xmlns:p14="http://schemas.microsoft.com/office/powerpoint/2010/main" val="3110152479"/>
              </p:ext>
            </p:extLst>
          </p:nvPr>
        </p:nvGraphicFramePr>
        <p:xfrm>
          <a:off x="5988531" y="203635"/>
          <a:ext cx="549275" cy="762000"/>
        </p:xfrm>
        <a:graphic>
          <a:graphicData uri="http://schemas.openxmlformats.org/presentationml/2006/ole">
            <mc:AlternateContent xmlns:mc="http://schemas.openxmlformats.org/markup-compatibility/2006">
              <mc:Choice xmlns:v="urn:schemas-microsoft-com:vml" Requires="v">
                <p:oleObj spid="_x0000_s55303" name="Equation" r:id="rId4" imgW="165100" imgH="228600" progId="Equation.3">
                  <p:embed/>
                </p:oleObj>
              </mc:Choice>
              <mc:Fallback>
                <p:oleObj name="Equation" r:id="rId4" imgW="165100" imgH="228600" progId="Equation.3">
                  <p:embed/>
                  <p:pic>
                    <p:nvPicPr>
                      <p:cNvPr id="0" name=""/>
                      <p:cNvPicPr>
                        <a:picLocks noChangeAspect="1" noChangeArrowheads="1"/>
                      </p:cNvPicPr>
                      <p:nvPr/>
                    </p:nvPicPr>
                    <p:blipFill>
                      <a:blip r:embed="rId5"/>
                      <a:srcRect/>
                      <a:stretch>
                        <a:fillRect/>
                      </a:stretch>
                    </p:blipFill>
                    <p:spPr bwMode="auto">
                      <a:xfrm>
                        <a:off x="5988531" y="203635"/>
                        <a:ext cx="549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12119916"/>
              </p:ext>
            </p:extLst>
          </p:nvPr>
        </p:nvGraphicFramePr>
        <p:xfrm>
          <a:off x="0" y="1218021"/>
          <a:ext cx="8707438" cy="4905375"/>
        </p:xfrm>
        <a:graphic>
          <a:graphicData uri="http://schemas.openxmlformats.org/presentationml/2006/ole">
            <mc:AlternateContent xmlns:mc="http://schemas.openxmlformats.org/markup-compatibility/2006">
              <mc:Choice xmlns:v="urn:schemas-microsoft-com:vml" Requires="v">
                <p:oleObj spid="_x0000_s55304" name="Equation" r:id="rId6" imgW="3251200" imgH="1828800" progId="Equation.3">
                  <p:embed/>
                </p:oleObj>
              </mc:Choice>
              <mc:Fallback>
                <p:oleObj name="Equation" r:id="rId6" imgW="3251200" imgH="1828800" progId="Equation.3">
                  <p:embed/>
                  <p:pic>
                    <p:nvPicPr>
                      <p:cNvPr id="0" name=""/>
                      <p:cNvPicPr>
                        <a:picLocks noChangeAspect="1" noChangeArrowheads="1"/>
                      </p:cNvPicPr>
                      <p:nvPr/>
                    </p:nvPicPr>
                    <p:blipFill>
                      <a:blip r:embed="rId7"/>
                      <a:srcRect/>
                      <a:stretch>
                        <a:fillRect/>
                      </a:stretch>
                    </p:blipFill>
                    <p:spPr bwMode="auto">
                      <a:xfrm>
                        <a:off x="0" y="1218021"/>
                        <a:ext cx="8707438" cy="4905375"/>
                      </a:xfrm>
                      <a:prstGeom prst="rect">
                        <a:avLst/>
                      </a:prstGeom>
                      <a:noFill/>
                      <a:ln>
                        <a:noFill/>
                      </a:ln>
                    </p:spPr>
                  </p:pic>
                </p:oleObj>
              </mc:Fallback>
            </mc:AlternateContent>
          </a:graphicData>
        </a:graphic>
      </p:graphicFrame>
      <p:sp>
        <p:nvSpPr>
          <p:cNvPr id="7" name="Content Placeholder 2"/>
          <p:cNvSpPr txBox="1">
            <a:spLocks/>
          </p:cNvSpPr>
          <p:nvPr/>
        </p:nvSpPr>
        <p:spPr bwMode="auto">
          <a:xfrm>
            <a:off x="0" y="6142378"/>
            <a:ext cx="3998818" cy="7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FontTx/>
              <a:buNone/>
            </a:pPr>
            <a:r>
              <a:rPr lang="en-US" sz="3200" dirty="0" smtClean="0"/>
              <a:t>E) None of these!</a:t>
            </a:r>
          </a:p>
          <a:p>
            <a:pPr marL="0" indent="0">
              <a:buFontTx/>
              <a:buNone/>
            </a:pPr>
            <a:endParaRPr lang="en-US" dirty="0" smtClean="0"/>
          </a:p>
          <a:p>
            <a:pPr marL="0" indent="0">
              <a:buFontTx/>
              <a:buNone/>
            </a:pPr>
            <a:r>
              <a:rPr lang="en-US" dirty="0" smtClean="0"/>
              <a:t> </a:t>
            </a:r>
            <a:endParaRPr lang="en-US" dirty="0"/>
          </a:p>
        </p:txBody>
      </p:sp>
    </p:spTree>
    <p:extLst>
      <p:ext uri="{BB962C8B-B14F-4D97-AF65-F5344CB8AC3E}">
        <p14:creationId xmlns:p14="http://schemas.microsoft.com/office/powerpoint/2010/main" val="31543588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96838" y="-23813"/>
            <a:ext cx="9047162" cy="1616076"/>
          </a:xfrm>
        </p:spPr>
        <p:txBody>
          <a:bodyPr/>
          <a:lstStyle/>
          <a:p>
            <a:pPr algn="l" eaLnBrk="1" hangingPunct="1"/>
            <a:r>
              <a:rPr lang="en-US" sz="3600">
                <a:latin typeface="Arial" charset="0"/>
                <a:ea typeface="ヒラギノ角ゴ Pro W3" charset="0"/>
                <a:cs typeface="ヒラギノ角ゴ Pro W3" charset="0"/>
              </a:rPr>
              <a:t>Only when you finish Part 3-vi: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t>
            </a:r>
            <a:r>
              <a:rPr lang="en-US" sz="3600">
                <a:solidFill>
                  <a:schemeClr val="accent2"/>
                </a:solidFill>
                <a:latin typeface="Arial" charset="0"/>
                <a:ea typeface="ヒラギノ角ゴ Pro W3" charset="0"/>
                <a:cs typeface="ヒラギノ角ゴ Pro W3" charset="0"/>
              </a:rPr>
              <a:t>What is       here?</a:t>
            </a:r>
            <a:endParaRPr lang="en-US">
              <a:latin typeface="Arial" charset="0"/>
              <a:ea typeface="ヒラギノ角ゴ Pro W3" charset="0"/>
              <a:cs typeface="ヒラギノ角ゴ Pro W3" charset="0"/>
            </a:endParaRPr>
          </a:p>
        </p:txBody>
      </p:sp>
      <p:sp>
        <p:nvSpPr>
          <p:cNvPr id="38915" name="Rectangle 3"/>
          <p:cNvSpPr>
            <a:spLocks noGrp="1" noChangeArrowheads="1"/>
          </p:cNvSpPr>
          <p:nvPr>
            <p:ph type="body" sz="half" idx="2"/>
          </p:nvPr>
        </p:nvSpPr>
        <p:spPr>
          <a:xfrm>
            <a:off x="461963" y="2695575"/>
            <a:ext cx="7785100" cy="2433638"/>
          </a:xfrm>
        </p:spPr>
        <p:txBody>
          <a:bodyPr/>
          <a:lstStyle/>
          <a:p>
            <a:pPr eaLnBrk="1" hangingPunct="1">
              <a:lnSpc>
                <a:spcPct val="90000"/>
              </a:lnSpc>
              <a:buFontTx/>
              <a:buNone/>
              <a:defRPr/>
            </a:pPr>
            <a:r>
              <a:rPr lang="en-US" sz="3600" dirty="0">
                <a:latin typeface="Arial" charset="0"/>
                <a:ea typeface="ヒラギノ角ゴ Pro W3" charset="0"/>
                <a:cs typeface="ヒラギノ角ゴ Pro W3" charset="0"/>
              </a:rPr>
              <a:t>A)</a:t>
            </a:r>
          </a:p>
          <a:p>
            <a:pPr eaLnBrk="1" hangingPunct="1">
              <a:lnSpc>
                <a:spcPct val="90000"/>
              </a:lnSpc>
              <a:buFontTx/>
              <a:buNone/>
              <a:defRPr/>
            </a:pPr>
            <a:endParaRPr lang="en-US" sz="1000" dirty="0" smtClean="0">
              <a:latin typeface="Arial" charset="0"/>
              <a:ea typeface="ヒラギノ角ゴ Pro W3" charset="0"/>
              <a:cs typeface="ヒラギノ角ゴ Pro W3" charset="0"/>
            </a:endParaRPr>
          </a:p>
          <a:p>
            <a:pPr eaLnBrk="1" hangingPunct="1">
              <a:lnSpc>
                <a:spcPct val="90000"/>
              </a:lnSpc>
              <a:buFontTx/>
              <a:buNone/>
              <a:defRPr/>
            </a:pPr>
            <a:endParaRPr lang="en-US" sz="1000" dirty="0">
              <a:latin typeface="Arial" charset="0"/>
              <a:ea typeface="ヒラギノ角ゴ Pro W3" charset="0"/>
              <a:cs typeface="ヒラギノ角ゴ Pro W3" charset="0"/>
            </a:endParaRPr>
          </a:p>
          <a:p>
            <a:pPr eaLnBrk="1" hangingPunct="1">
              <a:lnSpc>
                <a:spcPct val="90000"/>
              </a:lnSpc>
              <a:buFontTx/>
              <a:buNone/>
              <a:defRPr/>
            </a:pPr>
            <a:endParaRPr lang="en-US" sz="1000" dirty="0">
              <a:latin typeface="Arial" charset="0"/>
              <a:ea typeface="ヒラギノ角ゴ Pro W3" charset="0"/>
              <a:cs typeface="ヒラギノ角ゴ Pro W3" charset="0"/>
            </a:endParaRPr>
          </a:p>
          <a:p>
            <a:pPr marL="742950" indent="-742950" eaLnBrk="1" hangingPunct="1">
              <a:lnSpc>
                <a:spcPct val="90000"/>
              </a:lnSpc>
              <a:buFontTx/>
              <a:buAutoNum type="alphaUcParenR" startAt="2"/>
              <a:defRPr/>
            </a:pPr>
            <a:r>
              <a:rPr lang="en-US" sz="3600" dirty="0">
                <a:latin typeface="Arial" charset="0"/>
                <a:ea typeface="ヒラギノ角ゴ Pro W3" charset="0"/>
                <a:cs typeface="ヒラギノ角ゴ Pro W3" charset="0"/>
              </a:rPr>
              <a:t>a</a:t>
            </a:r>
            <a:endParaRPr lang="en-US" sz="3600" dirty="0" smtClean="0">
              <a:latin typeface="Arial" charset="0"/>
              <a:ea typeface="ヒラギノ角ゴ Pro W3" charset="0"/>
              <a:cs typeface="ヒラギノ角ゴ Pro W3" charset="0"/>
            </a:endParaRPr>
          </a:p>
          <a:p>
            <a:pPr marL="742950" indent="-742950" eaLnBrk="1" hangingPunct="1">
              <a:lnSpc>
                <a:spcPct val="90000"/>
              </a:lnSpc>
              <a:buFontTx/>
              <a:buAutoNum type="alphaUcParenR" startAt="2"/>
              <a:defRPr/>
            </a:pPr>
            <a:endParaRPr lang="en-US" sz="3600" dirty="0">
              <a:latin typeface="Arial" charset="0"/>
              <a:ea typeface="ヒラギノ角ゴ Pro W3" charset="0"/>
              <a:cs typeface="ヒラギノ角ゴ Pro W3" charset="0"/>
            </a:endParaRPr>
          </a:p>
          <a:p>
            <a:pPr eaLnBrk="1" hangingPunct="1">
              <a:lnSpc>
                <a:spcPct val="90000"/>
              </a:lnSpc>
              <a:buFontTx/>
              <a:buNone/>
              <a:defRPr/>
            </a:pPr>
            <a:endParaRPr lang="en-US" sz="1000" dirty="0">
              <a:latin typeface="Arial" charset="0"/>
              <a:ea typeface="ヒラギノ角ゴ Pro W3" charset="0"/>
              <a:cs typeface="ヒラギノ角ゴ Pro W3" charset="0"/>
            </a:endParaRPr>
          </a:p>
          <a:p>
            <a:pPr eaLnBrk="1" hangingPunct="1">
              <a:lnSpc>
                <a:spcPct val="90000"/>
              </a:lnSpc>
              <a:buFontTx/>
              <a:buNone/>
              <a:defRPr/>
            </a:pPr>
            <a:r>
              <a:rPr lang="en-US" sz="3600" dirty="0">
                <a:latin typeface="Arial" charset="0"/>
                <a:ea typeface="ヒラギノ角ゴ Pro W3" charset="0"/>
                <a:cs typeface="ヒラギノ角ゴ Pro W3" charset="0"/>
              </a:rPr>
              <a:t>C)                      D) </a:t>
            </a:r>
            <a:r>
              <a:rPr lang="en-US" sz="3600" dirty="0" smtClean="0">
                <a:latin typeface="Arial" charset="0"/>
                <a:ea typeface="ヒラギノ角ゴ Pro W3" charset="0"/>
                <a:cs typeface="ヒラギノ角ゴ Pro W3" charset="0"/>
              </a:rPr>
              <a:t> </a:t>
            </a:r>
            <a:r>
              <a:rPr lang="en-US" sz="3600" dirty="0">
                <a:latin typeface="Arial" charset="0"/>
                <a:ea typeface="ヒラギノ角ゴ Pro W3" charset="0"/>
                <a:cs typeface="ヒラギノ角ゴ Pro W3" charset="0"/>
              </a:rPr>
              <a:t>z</a:t>
            </a:r>
          </a:p>
          <a:p>
            <a:pPr eaLnBrk="1" hangingPunct="1">
              <a:lnSpc>
                <a:spcPct val="90000"/>
              </a:lnSpc>
              <a:buFontTx/>
              <a:buNone/>
              <a:defRPr/>
            </a:pPr>
            <a:endParaRPr lang="en-US" sz="1000" dirty="0">
              <a:latin typeface="Arial" charset="0"/>
              <a:ea typeface="ヒラギノ角ゴ Pro W3" charset="0"/>
              <a:cs typeface="ヒラギノ角ゴ Pro W3" charset="0"/>
            </a:endParaRPr>
          </a:p>
          <a:p>
            <a:pPr eaLnBrk="1" hangingPunct="1">
              <a:lnSpc>
                <a:spcPct val="90000"/>
              </a:lnSpc>
              <a:buFontTx/>
              <a:buNone/>
              <a:defRPr/>
            </a:pPr>
            <a:endParaRPr lang="en-US" sz="1000" dirty="0">
              <a:latin typeface="Arial" charset="0"/>
              <a:ea typeface="ヒラギノ角ゴ Pro W3" charset="0"/>
              <a:cs typeface="ヒラギノ角ゴ Pro W3" charset="0"/>
            </a:endParaRPr>
          </a:p>
          <a:p>
            <a:pPr eaLnBrk="1" hangingPunct="1">
              <a:lnSpc>
                <a:spcPct val="90000"/>
              </a:lnSpc>
              <a:buFontTx/>
              <a:buNone/>
              <a:defRPr/>
            </a:pPr>
            <a:r>
              <a:rPr lang="en-US" sz="3600" dirty="0">
                <a:latin typeface="Arial" charset="0"/>
                <a:ea typeface="ヒラギノ角ゴ Pro W3" charset="0"/>
                <a:cs typeface="ヒラギノ角ゴ Pro W3" charset="0"/>
              </a:rPr>
              <a:t>E) Something </a:t>
            </a:r>
            <a:r>
              <a:rPr lang="en-US" sz="3600" i="1" dirty="0">
                <a:latin typeface="Arial" charset="0"/>
                <a:ea typeface="ヒラギノ角ゴ Pro W3" charset="0"/>
                <a:cs typeface="ヒラギノ角ゴ Pro W3" charset="0"/>
              </a:rPr>
              <a:t>completely</a:t>
            </a:r>
            <a:r>
              <a:rPr lang="en-US" sz="3600" dirty="0">
                <a:latin typeface="Arial" charset="0"/>
                <a:ea typeface="ヒラギノ角ゴ Pro W3" charset="0"/>
                <a:cs typeface="ヒラギノ角ゴ Pro W3" charset="0"/>
              </a:rPr>
              <a:t> different!! </a:t>
            </a:r>
          </a:p>
        </p:txBody>
      </p:sp>
      <p:sp>
        <p:nvSpPr>
          <p:cNvPr id="27651" name="Oval 4"/>
          <p:cNvSpPr>
            <a:spLocks noChangeArrowheads="1"/>
          </p:cNvSpPr>
          <p:nvPr/>
        </p:nvSpPr>
        <p:spPr bwMode="auto">
          <a:xfrm>
            <a:off x="4660900" y="3554413"/>
            <a:ext cx="3565525" cy="704850"/>
          </a:xfrm>
          <a:prstGeom prst="ellipse">
            <a:avLst/>
          </a:prstGeom>
          <a:noFill/>
          <a:ln w="476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7652" name="Line 5"/>
          <p:cNvSpPr>
            <a:spLocks noChangeShapeType="1"/>
          </p:cNvSpPr>
          <p:nvPr/>
        </p:nvSpPr>
        <p:spPr bwMode="auto">
          <a:xfrm flipV="1">
            <a:off x="6457950" y="2425700"/>
            <a:ext cx="0" cy="147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7653" name="Object 6"/>
          <p:cNvGraphicFramePr>
            <a:graphicFrameLocks noChangeAspect="1"/>
          </p:cNvGraphicFramePr>
          <p:nvPr/>
        </p:nvGraphicFramePr>
        <p:xfrm>
          <a:off x="277813" y="874713"/>
          <a:ext cx="3873500" cy="1255712"/>
        </p:xfrm>
        <a:graphic>
          <a:graphicData uri="http://schemas.openxmlformats.org/presentationml/2006/ole">
            <mc:AlternateContent xmlns:mc="http://schemas.openxmlformats.org/markup-compatibility/2006">
              <mc:Choice xmlns:v="urn:schemas-microsoft-com:vml" Requires="v">
                <p:oleObj spid="_x0000_s61453" name="Equation" r:id="rId4" imgW="1371600" imgH="444500" progId="Equation.DSMT4">
                  <p:embed/>
                </p:oleObj>
              </mc:Choice>
              <mc:Fallback>
                <p:oleObj name="Equation" r:id="rId4" imgW="13716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874713"/>
                        <a:ext cx="387350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4" name="Object 7"/>
          <p:cNvGraphicFramePr>
            <a:graphicFrameLocks noChangeAspect="1"/>
          </p:cNvGraphicFramePr>
          <p:nvPr/>
        </p:nvGraphicFramePr>
        <p:xfrm>
          <a:off x="6265863" y="977900"/>
          <a:ext cx="939800" cy="671513"/>
        </p:xfrm>
        <a:graphic>
          <a:graphicData uri="http://schemas.openxmlformats.org/presentationml/2006/ole">
            <mc:AlternateContent xmlns:mc="http://schemas.openxmlformats.org/markup-compatibility/2006">
              <mc:Choice xmlns:v="urn:schemas-microsoft-com:vml" Requires="v">
                <p:oleObj spid="_x0000_s61454" name="Equation" r:id="rId6" imgW="266700" imgH="190500" progId="Equation.3">
                  <p:embed/>
                </p:oleObj>
              </mc:Choice>
              <mc:Fallback>
                <p:oleObj name="Equation" r:id="rId6" imgW="2667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5863" y="977900"/>
                        <a:ext cx="9398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655" name="Text Box 8"/>
          <p:cNvSpPr txBox="1">
            <a:spLocks noChangeArrowheads="1"/>
          </p:cNvSpPr>
          <p:nvPr/>
        </p:nvSpPr>
        <p:spPr bwMode="auto">
          <a:xfrm>
            <a:off x="6083300" y="1906588"/>
            <a:ext cx="184467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P=(0,0,z)</a:t>
            </a:r>
          </a:p>
        </p:txBody>
      </p:sp>
      <p:sp>
        <p:nvSpPr>
          <p:cNvPr id="27656" name="Line 9"/>
          <p:cNvSpPr>
            <a:spLocks noChangeShapeType="1"/>
          </p:cNvSpPr>
          <p:nvPr/>
        </p:nvSpPr>
        <p:spPr bwMode="auto">
          <a:xfrm flipH="1">
            <a:off x="4648200" y="3886200"/>
            <a:ext cx="1757363" cy="30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10"/>
          <p:cNvSpPr txBox="1">
            <a:spLocks noChangeArrowheads="1"/>
          </p:cNvSpPr>
          <p:nvPr/>
        </p:nvSpPr>
        <p:spPr bwMode="auto">
          <a:xfrm>
            <a:off x="5503863" y="3640138"/>
            <a:ext cx="354012" cy="5492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t>a</a:t>
            </a:r>
          </a:p>
        </p:txBody>
      </p:sp>
      <p:sp>
        <p:nvSpPr>
          <p:cNvPr id="27658" name="Oval 11"/>
          <p:cNvSpPr>
            <a:spLocks noChangeArrowheads="1"/>
          </p:cNvSpPr>
          <p:nvPr/>
        </p:nvSpPr>
        <p:spPr bwMode="auto">
          <a:xfrm>
            <a:off x="6392863" y="2386013"/>
            <a:ext cx="115887"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659" name="Rectangle 12"/>
          <p:cNvSpPr>
            <a:spLocks noChangeArrowheads="1"/>
          </p:cNvSpPr>
          <p:nvPr/>
        </p:nvSpPr>
        <p:spPr bwMode="auto">
          <a:xfrm rot="-5016996">
            <a:off x="7436644" y="3437731"/>
            <a:ext cx="73025" cy="341313"/>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27660" name="Line 13"/>
          <p:cNvSpPr>
            <a:spLocks noChangeShapeType="1"/>
          </p:cNvSpPr>
          <p:nvPr/>
        </p:nvSpPr>
        <p:spPr bwMode="auto">
          <a:xfrm>
            <a:off x="6496050" y="389890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Text Box 14"/>
          <p:cNvSpPr txBox="1">
            <a:spLocks noChangeArrowheads="1"/>
          </p:cNvSpPr>
          <p:nvPr/>
        </p:nvSpPr>
        <p:spPr bwMode="auto">
          <a:xfrm>
            <a:off x="8351838" y="3643313"/>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7662" name="Line 15"/>
          <p:cNvSpPr>
            <a:spLocks noChangeShapeType="1"/>
          </p:cNvSpPr>
          <p:nvPr/>
        </p:nvSpPr>
        <p:spPr bwMode="auto">
          <a:xfrm flipV="1">
            <a:off x="6470650" y="3359150"/>
            <a:ext cx="592138" cy="48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3" name="Text Box 16"/>
          <p:cNvSpPr txBox="1">
            <a:spLocks noChangeArrowheads="1"/>
          </p:cNvSpPr>
          <p:nvPr/>
        </p:nvSpPr>
        <p:spPr bwMode="auto">
          <a:xfrm>
            <a:off x="6721475" y="3049588"/>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27664" name="Text Box 17"/>
          <p:cNvSpPr txBox="1">
            <a:spLocks noChangeArrowheads="1"/>
          </p:cNvSpPr>
          <p:nvPr/>
        </p:nvSpPr>
        <p:spPr bwMode="auto">
          <a:xfrm>
            <a:off x="7448550" y="3025775"/>
            <a:ext cx="587375" cy="5794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dl'</a:t>
            </a:r>
          </a:p>
        </p:txBody>
      </p:sp>
      <p:graphicFrame>
        <p:nvGraphicFramePr>
          <p:cNvPr id="27665" name="Object 28"/>
          <p:cNvGraphicFramePr>
            <a:graphicFrameLocks noChangeAspect="1"/>
          </p:cNvGraphicFramePr>
          <p:nvPr/>
        </p:nvGraphicFramePr>
        <p:xfrm>
          <a:off x="968375" y="2625725"/>
          <a:ext cx="1647825" cy="731838"/>
        </p:xfrm>
        <a:graphic>
          <a:graphicData uri="http://schemas.openxmlformats.org/presentationml/2006/ole">
            <mc:AlternateContent xmlns:mc="http://schemas.openxmlformats.org/markup-compatibility/2006">
              <mc:Choice xmlns:v="urn:schemas-microsoft-com:vml" Requires="v">
                <p:oleObj spid="_x0000_s61455" name="Equation" r:id="rId8" imgW="571500" imgH="254000" progId="Equation.3">
                  <p:embed/>
                </p:oleObj>
              </mc:Choice>
              <mc:Fallback>
                <p:oleObj name="Equation" r:id="rId8" imgW="5715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75" y="2625725"/>
                        <a:ext cx="1647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6" name="Object 29"/>
          <p:cNvGraphicFramePr>
            <a:graphicFrameLocks noChangeAspect="1"/>
          </p:cNvGraphicFramePr>
          <p:nvPr/>
        </p:nvGraphicFramePr>
        <p:xfrm>
          <a:off x="1038225" y="4937125"/>
          <a:ext cx="1738313" cy="885825"/>
        </p:xfrm>
        <a:graphic>
          <a:graphicData uri="http://schemas.openxmlformats.org/presentationml/2006/ole">
            <mc:AlternateContent xmlns:mc="http://schemas.openxmlformats.org/markup-compatibility/2006">
              <mc:Choice xmlns:v="urn:schemas-microsoft-com:vml" Requires="v">
                <p:oleObj spid="_x0000_s61456" name="Equation" r:id="rId10" imgW="596900" imgH="304800" progId="Equation.3">
                  <p:embed/>
                </p:oleObj>
              </mc:Choice>
              <mc:Fallback>
                <p:oleObj name="Equation" r:id="rId10" imgW="596900" imgH="304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8225" y="4937125"/>
                        <a:ext cx="17383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7" name="Text Box 30"/>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l" eaLnBrk="1" hangingPunct="1"/>
            <a:r>
              <a:rPr lang="en-US" sz="3500">
                <a:latin typeface="Arial" charset="0"/>
                <a:ea typeface="ＭＳ Ｐゴシック" charset="0"/>
                <a:cs typeface="ＭＳ Ｐゴシック" charset="0"/>
              </a:rPr>
              <a:t>5 charges, q, are arranged in a regular pentagon, as shown. </a:t>
            </a:r>
            <a:br>
              <a:rPr lang="en-US" sz="3500">
                <a:latin typeface="Arial" charset="0"/>
                <a:ea typeface="ＭＳ Ｐゴシック" charset="0"/>
                <a:cs typeface="ＭＳ Ｐゴシック" charset="0"/>
              </a:rPr>
            </a:br>
            <a:r>
              <a:rPr lang="en-US" sz="3500">
                <a:solidFill>
                  <a:schemeClr val="accent2"/>
                </a:solidFill>
                <a:latin typeface="Arial" charset="0"/>
                <a:ea typeface="ＭＳ Ｐゴシック" charset="0"/>
                <a:cs typeface="ＭＳ Ｐゴシック" charset="0"/>
              </a:rPr>
              <a:t>What is the E field at the center?</a:t>
            </a:r>
            <a:endParaRPr lang="en-US">
              <a:latin typeface="Arial" charset="0"/>
              <a:ea typeface="ＭＳ Ｐゴシック" charset="0"/>
              <a:cs typeface="ＭＳ Ｐゴシック" charset="0"/>
            </a:endParaRPr>
          </a:p>
        </p:txBody>
      </p:sp>
      <p:sp>
        <p:nvSpPr>
          <p:cNvPr id="21506" name="Rectangle 3"/>
          <p:cNvSpPr>
            <a:spLocks noGrp="1" noChangeArrowheads="1"/>
          </p:cNvSpPr>
          <p:nvPr>
            <p:ph type="body" idx="1"/>
          </p:nvPr>
        </p:nvSpPr>
        <p:spPr>
          <a:xfrm>
            <a:off x="381000" y="4432300"/>
            <a:ext cx="7772400" cy="1828800"/>
          </a:xfrm>
        </p:spPr>
        <p:txBody>
          <a:bodyPr/>
          <a:lstStyle/>
          <a:p>
            <a:pPr marL="381000" indent="-381000" eaLnBrk="1" hangingPunct="1">
              <a:lnSpc>
                <a:spcPct val="90000"/>
              </a:lnSpc>
              <a:buFontTx/>
              <a:buAutoNum type="alphaUcParenR"/>
            </a:pPr>
            <a:r>
              <a:rPr lang="en-US" sz="3200">
                <a:latin typeface="Arial" charset="0"/>
                <a:ea typeface="ヒラギノ角ゴ Pro W3" charset="0"/>
                <a:cs typeface="ヒラギノ角ゴ Pro W3" charset="0"/>
              </a:rPr>
              <a:t> Zero</a:t>
            </a:r>
          </a:p>
          <a:p>
            <a:pPr marL="381000" indent="-381000" eaLnBrk="1" hangingPunct="1">
              <a:lnSpc>
                <a:spcPct val="90000"/>
              </a:lnSpc>
              <a:buFontTx/>
              <a:buAutoNum type="alphaUcParenR"/>
            </a:pPr>
            <a:r>
              <a:rPr lang="en-US" sz="3200">
                <a:latin typeface="Arial" charset="0"/>
                <a:ea typeface="ヒラギノ角ゴ Pro W3" charset="0"/>
                <a:cs typeface="ヒラギノ角ゴ Pro W3" charset="0"/>
              </a:rPr>
              <a:t> Non-zero</a:t>
            </a:r>
          </a:p>
          <a:p>
            <a:pPr marL="381000" indent="-381000" eaLnBrk="1" hangingPunct="1">
              <a:lnSpc>
                <a:spcPct val="90000"/>
              </a:lnSpc>
              <a:buFontTx/>
              <a:buAutoNum type="alphaUcParenR"/>
            </a:pPr>
            <a:r>
              <a:rPr lang="en-US" sz="3200">
                <a:latin typeface="Arial" charset="0"/>
                <a:ea typeface="ヒラギノ角ゴ Pro W3" charset="0"/>
                <a:cs typeface="ヒラギノ角ゴ Pro W3" charset="0"/>
              </a:rPr>
              <a:t> Really need trig and a calculator  to decide</a:t>
            </a:r>
          </a:p>
        </p:txBody>
      </p:sp>
      <p:grpSp>
        <p:nvGrpSpPr>
          <p:cNvPr id="21507" name="Group 23"/>
          <p:cNvGrpSpPr>
            <a:grpSpLocks/>
          </p:cNvGrpSpPr>
          <p:nvPr/>
        </p:nvGrpSpPr>
        <p:grpSpPr bwMode="auto">
          <a:xfrm>
            <a:off x="2790825" y="1895475"/>
            <a:ext cx="3117850" cy="3168650"/>
            <a:chOff x="1638" y="1194"/>
            <a:chExt cx="1964" cy="1996"/>
          </a:xfrm>
        </p:grpSpPr>
        <p:sp>
          <p:nvSpPr>
            <p:cNvPr id="21509" name="Line 5"/>
            <p:cNvSpPr>
              <a:spLocks noChangeShapeType="1"/>
            </p:cNvSpPr>
            <p:nvPr/>
          </p:nvSpPr>
          <p:spPr bwMode="auto">
            <a:xfrm rot="-9666143">
              <a:off x="3125" y="208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0" name="Line 6"/>
            <p:cNvSpPr>
              <a:spLocks noChangeShapeType="1"/>
            </p:cNvSpPr>
            <p:nvPr/>
          </p:nvSpPr>
          <p:spPr bwMode="auto">
            <a:xfrm rot="-5346143">
              <a:off x="2560" y="247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7"/>
            <p:cNvSpPr>
              <a:spLocks noChangeShapeType="1"/>
            </p:cNvSpPr>
            <p:nvPr/>
          </p:nvSpPr>
          <p:spPr bwMode="auto">
            <a:xfrm rot="-1026143">
              <a:off x="2017" y="2057"/>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8"/>
            <p:cNvSpPr>
              <a:spLocks noChangeShapeType="1"/>
            </p:cNvSpPr>
            <p:nvPr/>
          </p:nvSpPr>
          <p:spPr bwMode="auto">
            <a:xfrm rot="3293857">
              <a:off x="2234" y="142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9"/>
            <p:cNvSpPr>
              <a:spLocks noChangeShapeType="1"/>
            </p:cNvSpPr>
            <p:nvPr/>
          </p:nvSpPr>
          <p:spPr bwMode="auto">
            <a:xfrm rot="7613857">
              <a:off x="2917" y="1427"/>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Oval 10"/>
            <p:cNvSpPr>
              <a:spLocks noChangeArrowheads="1"/>
            </p:cNvSpPr>
            <p:nvPr/>
          </p:nvSpPr>
          <p:spPr bwMode="auto">
            <a:xfrm rot="-9666143">
              <a:off x="2937" y="2825"/>
              <a:ext cx="96" cy="96"/>
            </a:xfrm>
            <a:prstGeom prst="ellipse">
              <a:avLst/>
            </a:prstGeom>
            <a:solidFill>
              <a:schemeClr val="tx1"/>
            </a:solidFill>
            <a:ln w="9525">
              <a:solidFill>
                <a:schemeClr val="tx1"/>
              </a:solidFill>
              <a:round/>
              <a:headEnd/>
              <a:tailEnd/>
            </a:ln>
          </p:spPr>
          <p:txBody>
            <a:bodyPr rot="10800000" wrap="none" anchor="ctr"/>
            <a:lstStyle/>
            <a:p>
              <a:endParaRPr lang="en-US"/>
            </a:p>
          </p:txBody>
        </p:sp>
        <p:sp>
          <p:nvSpPr>
            <p:cNvPr id="21515" name="Oval 11"/>
            <p:cNvSpPr>
              <a:spLocks noChangeArrowheads="1"/>
            </p:cNvSpPr>
            <p:nvPr/>
          </p:nvSpPr>
          <p:spPr bwMode="auto">
            <a:xfrm rot="-9666143">
              <a:off x="2092" y="2798"/>
              <a:ext cx="96" cy="96"/>
            </a:xfrm>
            <a:prstGeom prst="ellipse">
              <a:avLst/>
            </a:prstGeom>
            <a:solidFill>
              <a:schemeClr val="tx1"/>
            </a:solidFill>
            <a:ln w="9525">
              <a:solidFill>
                <a:schemeClr val="tx1"/>
              </a:solidFill>
              <a:round/>
              <a:headEnd/>
              <a:tailEnd/>
            </a:ln>
          </p:spPr>
          <p:txBody>
            <a:bodyPr rot="10800000" wrap="none" anchor="ctr"/>
            <a:lstStyle/>
            <a:p>
              <a:endParaRPr lang="en-US"/>
            </a:p>
          </p:txBody>
        </p:sp>
        <p:sp>
          <p:nvSpPr>
            <p:cNvPr id="21516" name="Oval 12"/>
            <p:cNvSpPr>
              <a:spLocks noChangeArrowheads="1"/>
            </p:cNvSpPr>
            <p:nvPr/>
          </p:nvSpPr>
          <p:spPr bwMode="auto">
            <a:xfrm rot="-9666143">
              <a:off x="1853" y="2039"/>
              <a:ext cx="96" cy="96"/>
            </a:xfrm>
            <a:prstGeom prst="ellipse">
              <a:avLst/>
            </a:prstGeom>
            <a:solidFill>
              <a:schemeClr val="tx1"/>
            </a:solidFill>
            <a:ln w="9525">
              <a:solidFill>
                <a:schemeClr val="tx1"/>
              </a:solidFill>
              <a:round/>
              <a:headEnd/>
              <a:tailEnd/>
            </a:ln>
          </p:spPr>
          <p:txBody>
            <a:bodyPr rot="10800000" wrap="none" anchor="ctr"/>
            <a:lstStyle/>
            <a:p>
              <a:endParaRPr lang="en-US"/>
            </a:p>
          </p:txBody>
        </p:sp>
        <p:sp>
          <p:nvSpPr>
            <p:cNvPr id="21517" name="Oval 13"/>
            <p:cNvSpPr>
              <a:spLocks noChangeArrowheads="1"/>
            </p:cNvSpPr>
            <p:nvPr/>
          </p:nvSpPr>
          <p:spPr bwMode="auto">
            <a:xfrm rot="-9666143">
              <a:off x="2517" y="1556"/>
              <a:ext cx="96" cy="96"/>
            </a:xfrm>
            <a:prstGeom prst="ellipse">
              <a:avLst/>
            </a:prstGeom>
            <a:solidFill>
              <a:schemeClr val="tx1"/>
            </a:solidFill>
            <a:ln w="9525">
              <a:solidFill>
                <a:schemeClr val="tx1"/>
              </a:solidFill>
              <a:round/>
              <a:headEnd/>
              <a:tailEnd/>
            </a:ln>
          </p:spPr>
          <p:txBody>
            <a:bodyPr rot="10800000" wrap="none" anchor="ctr"/>
            <a:lstStyle/>
            <a:p>
              <a:endParaRPr lang="en-US"/>
            </a:p>
          </p:txBody>
        </p:sp>
        <p:sp>
          <p:nvSpPr>
            <p:cNvPr id="21518" name="Oval 14"/>
            <p:cNvSpPr>
              <a:spLocks noChangeArrowheads="1"/>
            </p:cNvSpPr>
            <p:nvPr/>
          </p:nvSpPr>
          <p:spPr bwMode="auto">
            <a:xfrm rot="-9666143">
              <a:off x="3206" y="2038"/>
              <a:ext cx="96" cy="96"/>
            </a:xfrm>
            <a:prstGeom prst="ellipse">
              <a:avLst/>
            </a:prstGeom>
            <a:solidFill>
              <a:schemeClr val="tx1"/>
            </a:solidFill>
            <a:ln w="9525">
              <a:solidFill>
                <a:schemeClr val="tx1"/>
              </a:solidFill>
              <a:round/>
              <a:headEnd/>
              <a:tailEnd/>
            </a:ln>
          </p:spPr>
          <p:txBody>
            <a:bodyPr rot="10800000" wrap="none" anchor="ctr"/>
            <a:lstStyle/>
            <a:p>
              <a:endParaRPr lang="en-US"/>
            </a:p>
          </p:txBody>
        </p:sp>
        <p:sp>
          <p:nvSpPr>
            <p:cNvPr id="21519" name="Oval 17"/>
            <p:cNvSpPr>
              <a:spLocks noChangeArrowheads="1"/>
            </p:cNvSpPr>
            <p:nvPr/>
          </p:nvSpPr>
          <p:spPr bwMode="auto">
            <a:xfrm>
              <a:off x="2552" y="2272"/>
              <a:ext cx="56" cy="5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20" name="Text Box 18"/>
            <p:cNvSpPr txBox="1">
              <a:spLocks noChangeArrowheads="1"/>
            </p:cNvSpPr>
            <p:nvPr/>
          </p:nvSpPr>
          <p:spPr bwMode="auto">
            <a:xfrm>
              <a:off x="2622" y="1194"/>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1521" name="Text Box 19"/>
            <p:cNvSpPr txBox="1">
              <a:spLocks noChangeArrowheads="1"/>
            </p:cNvSpPr>
            <p:nvPr/>
          </p:nvSpPr>
          <p:spPr bwMode="auto">
            <a:xfrm>
              <a:off x="3326" y="178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1522" name="Text Box 20"/>
            <p:cNvSpPr txBox="1">
              <a:spLocks noChangeArrowheads="1"/>
            </p:cNvSpPr>
            <p:nvPr/>
          </p:nvSpPr>
          <p:spPr bwMode="auto">
            <a:xfrm>
              <a:off x="3070" y="2730"/>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p>
          </p:txBody>
        </p:sp>
        <p:sp>
          <p:nvSpPr>
            <p:cNvPr id="21523" name="Text Box 21"/>
            <p:cNvSpPr txBox="1">
              <a:spLocks noChangeArrowheads="1"/>
            </p:cNvSpPr>
            <p:nvPr/>
          </p:nvSpPr>
          <p:spPr bwMode="auto">
            <a:xfrm>
              <a:off x="2014" y="278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1524" name="Text Box 22"/>
            <p:cNvSpPr txBox="1">
              <a:spLocks noChangeArrowheads="1"/>
            </p:cNvSpPr>
            <p:nvPr/>
          </p:nvSpPr>
          <p:spPr bwMode="auto">
            <a:xfrm>
              <a:off x="1638" y="1930"/>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grpSp>
      <p:sp>
        <p:nvSpPr>
          <p:cNvPr id="21508" name="Text Box 24"/>
          <p:cNvSpPr txBox="1">
            <a:spLocks noChangeArrowheads="1"/>
          </p:cNvSpPr>
          <p:nvPr/>
        </p:nvSpPr>
        <p:spPr bwMode="auto">
          <a:xfrm>
            <a:off x="57150" y="3810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2.5</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571500"/>
            <a:ext cx="8320088" cy="1143000"/>
          </a:xfrm>
        </p:spPr>
        <p:txBody>
          <a:bodyPr/>
          <a:lstStyle/>
          <a:p>
            <a:pPr algn="l" eaLnBrk="1" hangingPunct="1"/>
            <a:r>
              <a:rPr lang="en-US" sz="3500">
                <a:latin typeface="Arial" charset="0"/>
                <a:ea typeface="ＭＳ Ｐゴシック" charset="0"/>
                <a:cs typeface="ＭＳ Ｐゴシック" charset="0"/>
              </a:rPr>
              <a:t>1 of the 5 charges has been removed, as shown. </a:t>
            </a:r>
            <a:r>
              <a:rPr lang="en-US" sz="3500">
                <a:solidFill>
                  <a:schemeClr val="accent2"/>
                </a:solidFill>
                <a:latin typeface="Arial" charset="0"/>
                <a:ea typeface="ＭＳ Ｐゴシック" charset="0"/>
                <a:cs typeface="ＭＳ Ｐゴシック" charset="0"/>
              </a:rPr>
              <a:t>What</a:t>
            </a:r>
            <a:r>
              <a:rPr lang="ja-JP" altLang="en-US" sz="3500">
                <a:solidFill>
                  <a:schemeClr val="accent2"/>
                </a:solidFill>
                <a:latin typeface="Arial" charset="0"/>
                <a:ea typeface="ＭＳ Ｐゴシック" charset="0"/>
                <a:cs typeface="ＭＳ Ｐゴシック" charset="0"/>
              </a:rPr>
              <a:t>’</a:t>
            </a:r>
            <a:r>
              <a:rPr lang="en-US" altLang="ja-JP" sz="3500">
                <a:solidFill>
                  <a:schemeClr val="accent2"/>
                </a:solidFill>
                <a:latin typeface="Arial" charset="0"/>
                <a:ea typeface="ＭＳ Ｐゴシック" charset="0"/>
                <a:cs typeface="ＭＳ Ｐゴシック" charset="0"/>
              </a:rPr>
              <a:t>s the E field at the center?</a:t>
            </a:r>
            <a:endParaRPr lang="en-US">
              <a:latin typeface="Arial" charset="0"/>
              <a:ea typeface="ＭＳ Ｐゴシック" charset="0"/>
              <a:cs typeface="ＭＳ Ｐゴシック" charset="0"/>
            </a:endParaRPr>
          </a:p>
        </p:txBody>
      </p:sp>
      <p:grpSp>
        <p:nvGrpSpPr>
          <p:cNvPr id="23554" name="Group 24"/>
          <p:cNvGrpSpPr>
            <a:grpSpLocks/>
          </p:cNvGrpSpPr>
          <p:nvPr/>
        </p:nvGrpSpPr>
        <p:grpSpPr bwMode="auto">
          <a:xfrm>
            <a:off x="2790825" y="2149475"/>
            <a:ext cx="3117850" cy="2228850"/>
            <a:chOff x="1758" y="1786"/>
            <a:chExt cx="1964" cy="1404"/>
          </a:xfrm>
        </p:grpSpPr>
        <p:sp>
          <p:nvSpPr>
            <p:cNvPr id="23563" name="Line 5"/>
            <p:cNvSpPr>
              <a:spLocks noChangeShapeType="1"/>
            </p:cNvSpPr>
            <p:nvPr/>
          </p:nvSpPr>
          <p:spPr bwMode="auto">
            <a:xfrm rot="-9666143">
              <a:off x="3245" y="208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6"/>
            <p:cNvSpPr>
              <a:spLocks noChangeShapeType="1"/>
            </p:cNvSpPr>
            <p:nvPr/>
          </p:nvSpPr>
          <p:spPr bwMode="auto">
            <a:xfrm rot="-5346143">
              <a:off x="2680" y="247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7"/>
            <p:cNvSpPr>
              <a:spLocks noChangeShapeType="1"/>
            </p:cNvSpPr>
            <p:nvPr/>
          </p:nvSpPr>
          <p:spPr bwMode="auto">
            <a:xfrm rot="-1026143">
              <a:off x="2137" y="2057"/>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8"/>
            <p:cNvSpPr>
              <a:spLocks noChangeShapeType="1"/>
            </p:cNvSpPr>
            <p:nvPr/>
          </p:nvSpPr>
          <p:spPr bwMode="auto">
            <a:xfrm rot="3293857">
              <a:off x="2354" y="1421"/>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9"/>
            <p:cNvSpPr>
              <a:spLocks noChangeShapeType="1"/>
            </p:cNvSpPr>
            <p:nvPr/>
          </p:nvSpPr>
          <p:spPr bwMode="auto">
            <a:xfrm rot="7613857">
              <a:off x="3037" y="1427"/>
              <a:ext cx="0" cy="81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Oval 10"/>
            <p:cNvSpPr>
              <a:spLocks noChangeArrowheads="1"/>
            </p:cNvSpPr>
            <p:nvPr/>
          </p:nvSpPr>
          <p:spPr bwMode="auto">
            <a:xfrm rot="-9666143">
              <a:off x="3057" y="2825"/>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23569" name="Oval 11"/>
            <p:cNvSpPr>
              <a:spLocks noChangeArrowheads="1"/>
            </p:cNvSpPr>
            <p:nvPr/>
          </p:nvSpPr>
          <p:spPr bwMode="auto">
            <a:xfrm rot="-9666143">
              <a:off x="2212" y="2798"/>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23570" name="Oval 12"/>
            <p:cNvSpPr>
              <a:spLocks noChangeArrowheads="1"/>
            </p:cNvSpPr>
            <p:nvPr/>
          </p:nvSpPr>
          <p:spPr bwMode="auto">
            <a:xfrm rot="-9666143">
              <a:off x="1973" y="2039"/>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23571" name="Oval 14"/>
            <p:cNvSpPr>
              <a:spLocks noChangeArrowheads="1"/>
            </p:cNvSpPr>
            <p:nvPr/>
          </p:nvSpPr>
          <p:spPr bwMode="auto">
            <a:xfrm rot="-9666143">
              <a:off x="3326" y="2038"/>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23572" name="Oval 15"/>
            <p:cNvSpPr>
              <a:spLocks noChangeArrowheads="1"/>
            </p:cNvSpPr>
            <p:nvPr/>
          </p:nvSpPr>
          <p:spPr bwMode="auto">
            <a:xfrm>
              <a:off x="2672" y="2272"/>
              <a:ext cx="56" cy="5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73" name="Text Box 17"/>
            <p:cNvSpPr txBox="1">
              <a:spLocks noChangeArrowheads="1"/>
            </p:cNvSpPr>
            <p:nvPr/>
          </p:nvSpPr>
          <p:spPr bwMode="auto">
            <a:xfrm>
              <a:off x="3446" y="178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3574" name="Text Box 18"/>
            <p:cNvSpPr txBox="1">
              <a:spLocks noChangeArrowheads="1"/>
            </p:cNvSpPr>
            <p:nvPr/>
          </p:nvSpPr>
          <p:spPr bwMode="auto">
            <a:xfrm>
              <a:off x="3190" y="2730"/>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3575" name="Text Box 19"/>
            <p:cNvSpPr txBox="1">
              <a:spLocks noChangeArrowheads="1"/>
            </p:cNvSpPr>
            <p:nvPr/>
          </p:nvSpPr>
          <p:spPr bwMode="auto">
            <a:xfrm>
              <a:off x="2134" y="2786"/>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sp>
          <p:nvSpPr>
            <p:cNvPr id="23576" name="Text Box 20"/>
            <p:cNvSpPr txBox="1">
              <a:spLocks noChangeArrowheads="1"/>
            </p:cNvSpPr>
            <p:nvPr/>
          </p:nvSpPr>
          <p:spPr bwMode="auto">
            <a:xfrm>
              <a:off x="1758" y="1930"/>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q</a:t>
              </a:r>
              <a:endParaRPr lang="en-US"/>
            </a:p>
          </p:txBody>
        </p:sp>
      </p:grpSp>
      <p:sp>
        <p:nvSpPr>
          <p:cNvPr id="27671" name="Rectangle 23"/>
          <p:cNvSpPr>
            <a:spLocks noGrp="1" noChangeArrowheads="1"/>
          </p:cNvSpPr>
          <p:nvPr>
            <p:ph type="body" idx="1"/>
          </p:nvPr>
        </p:nvSpPr>
        <p:spPr>
          <a:xfrm>
            <a:off x="198438" y="3662363"/>
            <a:ext cx="8432800" cy="1828800"/>
          </a:xfrm>
        </p:spPr>
        <p:txBody>
          <a:bodyPr/>
          <a:lstStyle/>
          <a:p>
            <a:pPr marL="381000" indent="-381000" eaLnBrk="1" hangingPunct="1">
              <a:lnSpc>
                <a:spcPct val="90000"/>
              </a:lnSpc>
              <a:buFontTx/>
              <a:buNone/>
            </a:pPr>
            <a:r>
              <a:rPr lang="en-US" sz="3000">
                <a:latin typeface="Arial" charset="0"/>
                <a:ea typeface="ヒラギノ角ゴ Pro W3" charset="0"/>
                <a:cs typeface="ヒラギノ角ゴ Pro W3" charset="0"/>
              </a:rPr>
              <a:t>A)  +(kq/a</a:t>
            </a:r>
            <a:r>
              <a:rPr lang="en-US" sz="3000" baseline="30000">
                <a:latin typeface="Arial" charset="0"/>
                <a:ea typeface="ヒラギノ角ゴ Pro W3" charset="0"/>
                <a:cs typeface="ヒラギノ角ゴ Pro W3" charset="0"/>
              </a:rPr>
              <a:t>2</a:t>
            </a:r>
            <a:r>
              <a:rPr lang="en-US" sz="3000">
                <a:latin typeface="Arial" charset="0"/>
                <a:ea typeface="ヒラギノ角ゴ Pro W3" charset="0"/>
                <a:cs typeface="ヒラギノ角ゴ Pro W3" charset="0"/>
              </a:rPr>
              <a:t>) </a:t>
            </a:r>
            <a:r>
              <a:rPr lang="en-US" sz="3000" b="1">
                <a:latin typeface="Arial" charset="0"/>
                <a:ea typeface="ヒラギノ角ゴ Pro W3" charset="0"/>
                <a:cs typeface="ヒラギノ角ゴ Pro W3" charset="0"/>
              </a:rPr>
              <a:t>j</a:t>
            </a:r>
            <a:endParaRPr lang="en-US" sz="3000">
              <a:latin typeface="Arial" charset="0"/>
              <a:ea typeface="ヒラギノ角ゴ Pro W3" charset="0"/>
              <a:cs typeface="ヒラギノ角ゴ Pro W3" charset="0"/>
            </a:endParaRPr>
          </a:p>
          <a:p>
            <a:pPr marL="381000" indent="-381000" eaLnBrk="1" hangingPunct="1">
              <a:lnSpc>
                <a:spcPct val="90000"/>
              </a:lnSpc>
              <a:buFontTx/>
              <a:buNone/>
            </a:pPr>
            <a:r>
              <a:rPr lang="en-US" sz="3000">
                <a:latin typeface="Arial" charset="0"/>
                <a:ea typeface="ヒラギノ角ゴ Pro W3" charset="0"/>
                <a:cs typeface="ヒラギノ角ゴ Pro W3" charset="0"/>
              </a:rPr>
              <a:t>B)  -(kq/a</a:t>
            </a:r>
            <a:r>
              <a:rPr lang="en-US" sz="3000" baseline="30000">
                <a:latin typeface="Arial" charset="0"/>
                <a:ea typeface="ヒラギノ角ゴ Pro W3" charset="0"/>
                <a:cs typeface="ヒラギノ角ゴ Pro W3" charset="0"/>
              </a:rPr>
              <a:t>2</a:t>
            </a:r>
            <a:r>
              <a:rPr lang="en-US" sz="3000">
                <a:latin typeface="Arial" charset="0"/>
                <a:ea typeface="ヒラギノ角ゴ Pro W3" charset="0"/>
                <a:cs typeface="ヒラギノ角ゴ Pro W3" charset="0"/>
              </a:rPr>
              <a:t>) </a:t>
            </a:r>
            <a:r>
              <a:rPr lang="en-US" sz="3000" b="1">
                <a:latin typeface="Arial" charset="0"/>
                <a:ea typeface="ヒラギノ角ゴ Pro W3" charset="0"/>
                <a:cs typeface="ヒラギノ角ゴ Pro W3" charset="0"/>
              </a:rPr>
              <a:t>j</a:t>
            </a:r>
          </a:p>
          <a:p>
            <a:pPr marL="381000" indent="-381000" eaLnBrk="1" hangingPunct="1">
              <a:lnSpc>
                <a:spcPct val="90000"/>
              </a:lnSpc>
              <a:buFontTx/>
              <a:buNone/>
            </a:pPr>
            <a:r>
              <a:rPr lang="en-US" sz="3000">
                <a:latin typeface="Arial" charset="0"/>
                <a:ea typeface="ヒラギノ角ゴ Pro W3" charset="0"/>
                <a:cs typeface="ヒラギノ角ゴ Pro W3" charset="0"/>
              </a:rPr>
              <a:t>C) 0</a:t>
            </a:r>
          </a:p>
          <a:p>
            <a:pPr marL="381000" indent="-381000" eaLnBrk="1" hangingPunct="1">
              <a:lnSpc>
                <a:spcPct val="90000"/>
              </a:lnSpc>
              <a:buFontTx/>
              <a:buNone/>
            </a:pPr>
            <a:r>
              <a:rPr lang="en-US" sz="3000">
                <a:latin typeface="Arial" charset="0"/>
                <a:ea typeface="ヒラギノ角ゴ Pro W3" charset="0"/>
                <a:cs typeface="ヒラギノ角ゴ Pro W3" charset="0"/>
              </a:rPr>
              <a:t>D) Something entirely different!</a:t>
            </a:r>
          </a:p>
          <a:p>
            <a:pPr marL="381000" indent="-381000" eaLnBrk="1" hangingPunct="1">
              <a:lnSpc>
                <a:spcPct val="90000"/>
              </a:lnSpc>
              <a:buFontTx/>
              <a:buNone/>
            </a:pPr>
            <a:r>
              <a:rPr lang="en-US" sz="3000">
                <a:latin typeface="Arial" charset="0"/>
                <a:ea typeface="ヒラギノ角ゴ Pro W3" charset="0"/>
                <a:cs typeface="ヒラギノ角ゴ Pro W3" charset="0"/>
              </a:rPr>
              <a:t>E) This is a nasty problem which I need more time to solve</a:t>
            </a:r>
          </a:p>
        </p:txBody>
      </p:sp>
      <p:sp>
        <p:nvSpPr>
          <p:cNvPr id="23556" name="Line 25"/>
          <p:cNvSpPr>
            <a:spLocks noChangeShapeType="1"/>
          </p:cNvSpPr>
          <p:nvPr/>
        </p:nvSpPr>
        <p:spPr bwMode="auto">
          <a:xfrm flipH="1" flipV="1">
            <a:off x="6146800" y="3941763"/>
            <a:ext cx="1308100" cy="33337"/>
          </a:xfrm>
          <a:prstGeom prst="line">
            <a:avLst/>
          </a:prstGeom>
          <a:noFill/>
          <a:ln w="9525">
            <a:solidFill>
              <a:schemeClr val="tx1"/>
            </a:solidFill>
            <a:round/>
            <a:headEnd type="triangle" w="lg"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Text Box 26"/>
          <p:cNvSpPr txBox="1">
            <a:spLocks noChangeArrowheads="1"/>
          </p:cNvSpPr>
          <p:nvPr/>
        </p:nvSpPr>
        <p:spPr bwMode="auto">
          <a:xfrm>
            <a:off x="7553325" y="3743325"/>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3558" name="Line 27"/>
          <p:cNvSpPr>
            <a:spLocks noChangeShapeType="1"/>
          </p:cNvSpPr>
          <p:nvPr/>
        </p:nvSpPr>
        <p:spPr bwMode="auto">
          <a:xfrm rot="-5400000" flipH="1" flipV="1">
            <a:off x="5511007" y="3282156"/>
            <a:ext cx="1308100" cy="33337"/>
          </a:xfrm>
          <a:prstGeom prst="line">
            <a:avLst/>
          </a:prstGeom>
          <a:noFill/>
          <a:ln w="9525">
            <a:solidFill>
              <a:schemeClr val="tx1"/>
            </a:solidFill>
            <a:round/>
            <a:headEnd type="triangle" w="lg"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Text Box 28"/>
          <p:cNvSpPr txBox="1">
            <a:spLocks noChangeArrowheads="1"/>
          </p:cNvSpPr>
          <p:nvPr/>
        </p:nvSpPr>
        <p:spPr bwMode="auto">
          <a:xfrm>
            <a:off x="6092825" y="2193925"/>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23560" name="Line 31"/>
          <p:cNvSpPr>
            <a:spLocks noChangeShapeType="1"/>
          </p:cNvSpPr>
          <p:nvPr/>
        </p:nvSpPr>
        <p:spPr bwMode="auto">
          <a:xfrm>
            <a:off x="4268788" y="1939925"/>
            <a:ext cx="0" cy="9350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32"/>
          <p:cNvSpPr txBox="1">
            <a:spLocks noChangeArrowheads="1"/>
          </p:cNvSpPr>
          <p:nvPr/>
        </p:nvSpPr>
        <p:spPr bwMode="auto">
          <a:xfrm>
            <a:off x="4325938" y="21971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a:t>
            </a:r>
          </a:p>
        </p:txBody>
      </p:sp>
      <p:sp>
        <p:nvSpPr>
          <p:cNvPr id="23562" name="Text Box 33"/>
          <p:cNvSpPr txBox="1">
            <a:spLocks noChangeArrowheads="1"/>
          </p:cNvSpPr>
          <p:nvPr/>
        </p:nvSpPr>
        <p:spPr bwMode="auto">
          <a:xfrm>
            <a:off x="57150" y="38100"/>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558800" y="349250"/>
            <a:ext cx="7772400" cy="2085975"/>
          </a:xfrm>
        </p:spPr>
        <p:txBody>
          <a:bodyPr/>
          <a:lstStyle/>
          <a:p>
            <a:pPr algn="l" eaLnBrk="1" hangingPunct="1"/>
            <a:r>
              <a:rPr lang="en-US" sz="2600">
                <a:latin typeface="Arial" charset="0"/>
                <a:ea typeface="ＭＳ Ｐゴシック" charset="0"/>
                <a:cs typeface="ＭＳ Ｐゴシック" charset="0"/>
              </a:rPr>
              <a:t>To  find the E- field at P=(x,y,z)  from a thin line (uniform linear charge density </a:t>
            </a:r>
            <a:r>
              <a:rPr lang="en-US" sz="2600">
                <a:latin typeface="Symbol" charset="0"/>
                <a:ea typeface="ＭＳ Ｐゴシック" charset="0"/>
                <a:cs typeface="ＭＳ Ｐゴシック" charset="0"/>
                <a:sym typeface="Symbol" charset="0"/>
              </a:rPr>
              <a:t></a:t>
            </a:r>
            <a:r>
              <a:rPr lang="en-US" sz="2600">
                <a:latin typeface="Arial" charset="0"/>
                <a:ea typeface="ＭＳ Ｐゴシック" charset="0"/>
                <a:cs typeface="ＭＳ Ｐゴシック" charset="0"/>
              </a:rPr>
              <a:t>): </a:t>
            </a:r>
            <a:br>
              <a:rPr lang="en-US" sz="2600">
                <a:latin typeface="Arial" charset="0"/>
                <a:ea typeface="ＭＳ Ｐゴシック" charset="0"/>
                <a:cs typeface="ＭＳ Ｐゴシック" charset="0"/>
              </a:rPr>
            </a:br>
            <a:r>
              <a:rPr lang="en-US" sz="2600">
                <a:latin typeface="Arial" charset="0"/>
                <a:ea typeface="ＭＳ Ｐゴシック" charset="0"/>
                <a:cs typeface="ＭＳ Ｐゴシック" charset="0"/>
              </a:rPr>
              <a:t/>
            </a:r>
            <a:br>
              <a:rPr lang="en-US" sz="2600">
                <a:latin typeface="Arial" charset="0"/>
                <a:ea typeface="ＭＳ Ｐゴシック" charset="0"/>
                <a:cs typeface="ＭＳ Ｐゴシック" charset="0"/>
              </a:rPr>
            </a:br>
            <a:r>
              <a:rPr lang="en-US" sz="2600">
                <a:latin typeface="Arial" charset="0"/>
                <a:ea typeface="ＭＳ Ｐゴシック" charset="0"/>
                <a:cs typeface="ＭＳ Ｐゴシック" charset="0"/>
              </a:rPr>
              <a:t/>
            </a:r>
            <a:br>
              <a:rPr lang="en-US" sz="2600">
                <a:latin typeface="Arial" charset="0"/>
                <a:ea typeface="ＭＳ Ｐゴシック" charset="0"/>
                <a:cs typeface="ＭＳ Ｐゴシック" charset="0"/>
              </a:rPr>
            </a:br>
            <a:r>
              <a:rPr lang="en-US" sz="2600">
                <a:latin typeface="Arial" charset="0"/>
                <a:ea typeface="ＭＳ Ｐゴシック" charset="0"/>
                <a:cs typeface="ＭＳ Ｐゴシック" charset="0"/>
              </a:rPr>
              <a:t/>
            </a:r>
            <a:br>
              <a:rPr lang="en-US" sz="2600">
                <a:latin typeface="Arial" charset="0"/>
                <a:ea typeface="ＭＳ Ｐゴシック" charset="0"/>
                <a:cs typeface="ＭＳ Ｐゴシック" charset="0"/>
              </a:rPr>
            </a:br>
            <a:r>
              <a:rPr lang="en-US" sz="2600">
                <a:latin typeface="Arial" charset="0"/>
                <a:ea typeface="ＭＳ Ｐゴシック" charset="0"/>
                <a:cs typeface="ＭＳ Ｐゴシック" charset="0"/>
              </a:rPr>
              <a:t/>
            </a:r>
            <a:br>
              <a:rPr lang="en-US" sz="2600">
                <a:latin typeface="Arial" charset="0"/>
                <a:ea typeface="ＭＳ Ｐゴシック" charset="0"/>
                <a:cs typeface="ＭＳ Ｐゴシック" charset="0"/>
              </a:rPr>
            </a:br>
            <a:r>
              <a:rPr lang="en-US" sz="2600">
                <a:solidFill>
                  <a:srgbClr val="3366FF"/>
                </a:solidFill>
                <a:latin typeface="Arial" charset="0"/>
                <a:ea typeface="ＭＳ Ｐゴシック" charset="0"/>
                <a:cs typeface="ＭＳ Ｐゴシック" charset="0"/>
              </a:rPr>
              <a:t>What is                             </a:t>
            </a:r>
            <a:r>
              <a:rPr lang="en-US" sz="1600">
                <a:solidFill>
                  <a:schemeClr val="accent2"/>
                </a:solidFill>
                <a:latin typeface="Arial" charset="0"/>
                <a:ea typeface="ＭＳ Ｐゴシック" charset="0"/>
                <a:cs typeface="ＭＳ Ｐゴシック" charset="0"/>
              </a:rPr>
              <a:t>?</a:t>
            </a:r>
            <a:endParaRPr lang="en-US" sz="1600">
              <a:latin typeface="Arial" charset="0"/>
              <a:ea typeface="ＭＳ Ｐゴシック" charset="0"/>
              <a:cs typeface="ＭＳ Ｐゴシック" charset="0"/>
            </a:endParaRPr>
          </a:p>
        </p:txBody>
      </p:sp>
      <p:sp>
        <p:nvSpPr>
          <p:cNvPr id="139267" name="Rectangle 3"/>
          <p:cNvSpPr>
            <a:spLocks noGrp="1" noChangeArrowheads="1"/>
          </p:cNvSpPr>
          <p:nvPr>
            <p:ph type="body" sz="half" idx="4294967295"/>
          </p:nvPr>
        </p:nvSpPr>
        <p:spPr>
          <a:xfrm>
            <a:off x="227013" y="3838575"/>
            <a:ext cx="7351712" cy="2212975"/>
          </a:xfrm>
        </p:spPr>
        <p:txBody>
          <a:bodyPr/>
          <a:lstStyle/>
          <a:p>
            <a:pPr eaLnBrk="1" hangingPunct="1">
              <a:lnSpc>
                <a:spcPct val="90000"/>
              </a:lnSpc>
              <a:buFontTx/>
              <a:buNone/>
            </a:pPr>
            <a:r>
              <a:rPr lang="en-US" sz="2400">
                <a:latin typeface="Arial" charset="0"/>
                <a:ea typeface="ヒラギノ角ゴ Pro W3" charset="0"/>
                <a:cs typeface="ヒラギノ角ゴ Pro W3" charset="0"/>
              </a:rPr>
              <a:t>A)  X		B)   y'</a:t>
            </a:r>
          </a:p>
          <a:p>
            <a:pPr eaLnBrk="1" hangingPunct="1">
              <a:lnSpc>
                <a:spcPct val="90000"/>
              </a:lnSpc>
              <a:buFontTx/>
              <a:buNone/>
            </a:pPr>
            <a:endParaRPr lang="en-US" sz="2400">
              <a:latin typeface="Arial" charset="0"/>
              <a:ea typeface="ヒラギノ角ゴ Pro W3" charset="0"/>
              <a:cs typeface="ヒラギノ角ゴ Pro W3" charset="0"/>
            </a:endParaRPr>
          </a:p>
          <a:p>
            <a:pPr eaLnBrk="1" hangingPunct="1">
              <a:lnSpc>
                <a:spcPct val="90000"/>
              </a:lnSpc>
              <a:buFontTx/>
              <a:buNone/>
            </a:pPr>
            <a:r>
              <a:rPr lang="en-US" sz="2400">
                <a:latin typeface="Arial" charset="0"/>
                <a:ea typeface="ヒラギノ角ゴ Pro W3" charset="0"/>
                <a:cs typeface="ヒラギノ角ゴ Pro W3" charset="0"/>
              </a:rPr>
              <a:t>C)                       D)  </a:t>
            </a:r>
          </a:p>
          <a:p>
            <a:pPr eaLnBrk="1" hangingPunct="1">
              <a:lnSpc>
                <a:spcPct val="90000"/>
              </a:lnSpc>
              <a:buFontTx/>
              <a:buNone/>
            </a:pPr>
            <a:endParaRPr lang="en-US" sz="2400">
              <a:latin typeface="Arial" charset="0"/>
              <a:ea typeface="ヒラギノ角ゴ Pro W3" charset="0"/>
              <a:cs typeface="ヒラギノ角ゴ Pro W3" charset="0"/>
            </a:endParaRPr>
          </a:p>
          <a:p>
            <a:pPr eaLnBrk="1" hangingPunct="1">
              <a:lnSpc>
                <a:spcPct val="90000"/>
              </a:lnSpc>
              <a:buFontTx/>
              <a:buNone/>
            </a:pPr>
            <a:r>
              <a:rPr lang="en-US" sz="2400">
                <a:latin typeface="Arial" charset="0"/>
                <a:ea typeface="ヒラギノ角ゴ Pro W3" charset="0"/>
                <a:cs typeface="ヒラギノ角ゴ Pro W3" charset="0"/>
              </a:rPr>
              <a:t>E) Something </a:t>
            </a:r>
            <a:r>
              <a:rPr lang="en-US" sz="2400" i="1">
                <a:latin typeface="Arial" charset="0"/>
                <a:ea typeface="ヒラギノ角ゴ Pro W3" charset="0"/>
                <a:cs typeface="ヒラギノ角ゴ Pro W3" charset="0"/>
              </a:rPr>
              <a:t>completely</a:t>
            </a:r>
            <a:r>
              <a:rPr lang="en-US" sz="2400">
                <a:latin typeface="Arial" charset="0"/>
                <a:ea typeface="ヒラギノ角ゴ Pro W3" charset="0"/>
                <a:cs typeface="ヒラギノ角ゴ Pro W3" charset="0"/>
              </a:rPr>
              <a:t> different!! </a:t>
            </a:r>
          </a:p>
        </p:txBody>
      </p:sp>
      <p:graphicFrame>
        <p:nvGraphicFramePr>
          <p:cNvPr id="17411" name="Object 1024"/>
          <p:cNvGraphicFramePr>
            <a:graphicFrameLocks noChangeAspect="1"/>
          </p:cNvGraphicFramePr>
          <p:nvPr/>
        </p:nvGraphicFramePr>
        <p:xfrm>
          <a:off x="722313" y="977900"/>
          <a:ext cx="3392487" cy="1098550"/>
        </p:xfrm>
        <a:graphic>
          <a:graphicData uri="http://schemas.openxmlformats.org/presentationml/2006/ole">
            <mc:AlternateContent xmlns:mc="http://schemas.openxmlformats.org/markup-compatibility/2006">
              <mc:Choice xmlns:v="urn:schemas-microsoft-com:vml" Requires="v">
                <p:oleObj spid="_x0000_s56336" name="Equation" r:id="rId4" imgW="1371600" imgH="444500" progId="Equation.DSMT4">
                  <p:embed/>
                </p:oleObj>
              </mc:Choice>
              <mc:Fallback>
                <p:oleObj name="Equation" r:id="rId4" imgW="13716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977900"/>
                        <a:ext cx="33924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Text Box 6"/>
          <p:cNvSpPr txBox="1">
            <a:spLocks noChangeArrowheads="1"/>
          </p:cNvSpPr>
          <p:nvPr/>
        </p:nvSpPr>
        <p:spPr bwMode="auto">
          <a:xfrm>
            <a:off x="7289800" y="471328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P=(x,0,0)</a:t>
            </a:r>
          </a:p>
        </p:txBody>
      </p:sp>
      <p:sp>
        <p:nvSpPr>
          <p:cNvPr id="17413" name="Oval 7"/>
          <p:cNvSpPr>
            <a:spLocks noChangeArrowheads="1"/>
          </p:cNvSpPr>
          <p:nvPr/>
        </p:nvSpPr>
        <p:spPr bwMode="auto">
          <a:xfrm>
            <a:off x="7700963" y="4570413"/>
            <a:ext cx="115887"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14" name="Line 8"/>
          <p:cNvSpPr>
            <a:spLocks noChangeShapeType="1"/>
          </p:cNvSpPr>
          <p:nvPr/>
        </p:nvSpPr>
        <p:spPr bwMode="auto">
          <a:xfrm>
            <a:off x="5810250" y="461010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9"/>
          <p:cNvSpPr txBox="1">
            <a:spLocks noChangeArrowheads="1"/>
          </p:cNvSpPr>
          <p:nvPr/>
        </p:nvSpPr>
        <p:spPr bwMode="auto">
          <a:xfrm>
            <a:off x="7920038" y="4354513"/>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17416" name="Text Box 10"/>
          <p:cNvSpPr txBox="1">
            <a:spLocks noChangeArrowheads="1"/>
          </p:cNvSpPr>
          <p:nvPr/>
        </p:nvSpPr>
        <p:spPr bwMode="auto">
          <a:xfrm>
            <a:off x="5562600" y="1905000"/>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17417" name="Text Box 11"/>
          <p:cNvSpPr txBox="1">
            <a:spLocks noChangeArrowheads="1"/>
          </p:cNvSpPr>
          <p:nvPr/>
        </p:nvSpPr>
        <p:spPr bwMode="auto">
          <a:xfrm>
            <a:off x="4756150" y="3228975"/>
            <a:ext cx="879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dl'</a:t>
            </a:r>
          </a:p>
        </p:txBody>
      </p:sp>
      <p:graphicFrame>
        <p:nvGraphicFramePr>
          <p:cNvPr id="190466" name="Object 1026"/>
          <p:cNvGraphicFramePr>
            <a:graphicFrameLocks noChangeAspect="1"/>
          </p:cNvGraphicFramePr>
          <p:nvPr/>
        </p:nvGraphicFramePr>
        <p:xfrm>
          <a:off x="2944813" y="4511675"/>
          <a:ext cx="1377950" cy="617538"/>
        </p:xfrm>
        <a:graphic>
          <a:graphicData uri="http://schemas.openxmlformats.org/presentationml/2006/ole">
            <mc:AlternateContent xmlns:mc="http://schemas.openxmlformats.org/markup-compatibility/2006">
              <mc:Choice xmlns:v="urn:schemas-microsoft-com:vml" Requires="v">
                <p:oleObj spid="_x0000_s56337" name="Equation" r:id="rId6" imgW="622300" imgH="279400" progId="Equation.3">
                  <p:embed/>
                </p:oleObj>
              </mc:Choice>
              <mc:Fallback>
                <p:oleObj name="Equation" r:id="rId6" imgW="622300" imgH="279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4813" y="4511675"/>
                        <a:ext cx="137795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0467" name="Object 1027"/>
          <p:cNvGraphicFramePr>
            <a:graphicFrameLocks noChangeAspect="1"/>
          </p:cNvGraphicFramePr>
          <p:nvPr/>
        </p:nvGraphicFramePr>
        <p:xfrm>
          <a:off x="735013" y="4525963"/>
          <a:ext cx="1501775" cy="612775"/>
        </p:xfrm>
        <a:graphic>
          <a:graphicData uri="http://schemas.openxmlformats.org/presentationml/2006/ole">
            <mc:AlternateContent xmlns:mc="http://schemas.openxmlformats.org/markup-compatibility/2006">
              <mc:Choice xmlns:v="urn:schemas-microsoft-com:vml" Requires="v">
                <p:oleObj spid="_x0000_s56338" name="Equation" r:id="rId8" imgW="622300" imgH="254000" progId="Equation.3">
                  <p:embed/>
                </p:oleObj>
              </mc:Choice>
              <mc:Fallback>
                <p:oleObj name="Equation" r:id="rId8" imgW="6223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013" y="4525963"/>
                        <a:ext cx="15017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20" name="Line 15"/>
          <p:cNvSpPr>
            <a:spLocks noChangeShapeType="1"/>
          </p:cNvSpPr>
          <p:nvPr/>
        </p:nvSpPr>
        <p:spPr bwMode="auto">
          <a:xfrm rot="10135301" flipH="1" flipV="1">
            <a:off x="5910263" y="3419475"/>
            <a:ext cx="1550987" cy="12366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1206" name="Object 1028"/>
          <p:cNvGraphicFramePr>
            <a:graphicFrameLocks noChangeAspect="1"/>
          </p:cNvGraphicFramePr>
          <p:nvPr/>
        </p:nvGraphicFramePr>
        <p:xfrm>
          <a:off x="7037388" y="3421063"/>
          <a:ext cx="419100" cy="523875"/>
        </p:xfrm>
        <a:graphic>
          <a:graphicData uri="http://schemas.openxmlformats.org/presentationml/2006/ole">
            <mc:AlternateContent xmlns:mc="http://schemas.openxmlformats.org/markup-compatibility/2006">
              <mc:Choice xmlns:v="urn:schemas-microsoft-com:vml" Requires="v">
                <p:oleObj spid="_x0000_s56339" name="Equation" r:id="rId10" imgW="152400" imgH="190500" progId="Equation.3">
                  <p:embed/>
                </p:oleObj>
              </mc:Choice>
              <mc:Fallback>
                <p:oleObj name="Equation" r:id="rId10" imgW="152400" imgH="190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7388" y="3421063"/>
                        <a:ext cx="419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422" name="Rectangle 17"/>
          <p:cNvSpPr>
            <a:spLocks noChangeArrowheads="1"/>
          </p:cNvSpPr>
          <p:nvPr/>
        </p:nvSpPr>
        <p:spPr bwMode="auto">
          <a:xfrm>
            <a:off x="5638800" y="2514600"/>
            <a:ext cx="254000" cy="20955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23" name="Rectangle 18"/>
          <p:cNvSpPr>
            <a:spLocks noChangeArrowheads="1"/>
          </p:cNvSpPr>
          <p:nvPr/>
        </p:nvSpPr>
        <p:spPr bwMode="auto">
          <a:xfrm>
            <a:off x="5638800" y="3327400"/>
            <a:ext cx="254000" cy="406400"/>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7424" name="Line 19"/>
          <p:cNvSpPr>
            <a:spLocks noChangeShapeType="1"/>
          </p:cNvSpPr>
          <p:nvPr/>
        </p:nvSpPr>
        <p:spPr bwMode="auto">
          <a:xfrm rot="-5400000">
            <a:off x="5130800" y="4146550"/>
            <a:ext cx="895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Text Box 20"/>
          <p:cNvSpPr txBox="1">
            <a:spLocks noChangeArrowheads="1"/>
          </p:cNvSpPr>
          <p:nvPr/>
        </p:nvSpPr>
        <p:spPr bwMode="auto">
          <a:xfrm>
            <a:off x="5126038" y="3830638"/>
            <a:ext cx="6969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sz="3000"/>
          </a:p>
        </p:txBody>
      </p:sp>
      <p:sp>
        <p:nvSpPr>
          <p:cNvPr id="17426" name="Text Box 21"/>
          <p:cNvSpPr txBox="1">
            <a:spLocks noChangeArrowheads="1"/>
          </p:cNvSpPr>
          <p:nvPr/>
        </p:nvSpPr>
        <p:spPr bwMode="auto">
          <a:xfrm>
            <a:off x="6726238" y="4592638"/>
            <a:ext cx="341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sz="3000"/>
          </a:p>
        </p:txBody>
      </p:sp>
      <p:sp>
        <p:nvSpPr>
          <p:cNvPr id="17427" name="Text Box 22"/>
          <p:cNvSpPr txBox="1">
            <a:spLocks noChangeArrowheads="1"/>
          </p:cNvSpPr>
          <p:nvPr/>
        </p:nvSpPr>
        <p:spPr bwMode="auto">
          <a:xfrm>
            <a:off x="57150" y="3810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000"/>
              <a:t>2.10</a:t>
            </a:r>
          </a:p>
        </p:txBody>
      </p:sp>
      <p:graphicFrame>
        <p:nvGraphicFramePr>
          <p:cNvPr id="17428" name="Object 1026"/>
          <p:cNvGraphicFramePr>
            <a:graphicFrameLocks noChangeAspect="1"/>
          </p:cNvGraphicFramePr>
          <p:nvPr/>
        </p:nvGraphicFramePr>
        <p:xfrm>
          <a:off x="2009775" y="2136775"/>
          <a:ext cx="1371600" cy="814388"/>
        </p:xfrm>
        <a:graphic>
          <a:graphicData uri="http://schemas.openxmlformats.org/presentationml/2006/ole">
            <mc:AlternateContent xmlns:mc="http://schemas.openxmlformats.org/markup-compatibility/2006">
              <mc:Choice xmlns:v="urn:schemas-microsoft-com:vml" Requires="v">
                <p:oleObj spid="_x0000_s56340" name="Equation" r:id="rId12" imgW="469900" imgH="279400" progId="Equation.3">
                  <p:embed/>
                </p:oleObj>
              </mc:Choice>
              <mc:Fallback>
                <p:oleObj name="Equation" r:id="rId12" imgW="469900" imgH="279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9775" y="2136775"/>
                        <a:ext cx="137160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nimBg="1"/>
      <p:bldP spid="174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028"/>
          <p:cNvSpPr txBox="1">
            <a:spLocks noChangeArrowheads="1"/>
          </p:cNvSpPr>
          <p:nvPr/>
        </p:nvSpPr>
        <p:spPr bwMode="auto">
          <a:xfrm>
            <a:off x="7285038" y="4386263"/>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P=(x,0,0)</a:t>
            </a:r>
          </a:p>
        </p:txBody>
      </p:sp>
      <p:sp>
        <p:nvSpPr>
          <p:cNvPr id="19458" name="Oval 1029"/>
          <p:cNvSpPr>
            <a:spLocks noChangeArrowheads="1"/>
          </p:cNvSpPr>
          <p:nvPr/>
        </p:nvSpPr>
        <p:spPr bwMode="auto">
          <a:xfrm>
            <a:off x="7940675" y="4202113"/>
            <a:ext cx="115888"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59" name="Line 1030"/>
          <p:cNvSpPr>
            <a:spLocks noChangeShapeType="1"/>
          </p:cNvSpPr>
          <p:nvPr/>
        </p:nvSpPr>
        <p:spPr bwMode="auto">
          <a:xfrm>
            <a:off x="6049963" y="424180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0" name="Text Box 1031"/>
          <p:cNvSpPr txBox="1">
            <a:spLocks noChangeArrowheads="1"/>
          </p:cNvSpPr>
          <p:nvPr/>
        </p:nvSpPr>
        <p:spPr bwMode="auto">
          <a:xfrm>
            <a:off x="8159750" y="3986213"/>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19461" name="Text Box 1032"/>
          <p:cNvSpPr txBox="1">
            <a:spLocks noChangeArrowheads="1"/>
          </p:cNvSpPr>
          <p:nvPr/>
        </p:nvSpPr>
        <p:spPr bwMode="auto">
          <a:xfrm>
            <a:off x="5729288" y="16525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19462" name="Text Box 1033"/>
          <p:cNvSpPr txBox="1">
            <a:spLocks noChangeArrowheads="1"/>
          </p:cNvSpPr>
          <p:nvPr/>
        </p:nvSpPr>
        <p:spPr bwMode="auto">
          <a:xfrm>
            <a:off x="5287963" y="2860675"/>
            <a:ext cx="587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dl'</a:t>
            </a:r>
          </a:p>
        </p:txBody>
      </p:sp>
      <p:grpSp>
        <p:nvGrpSpPr>
          <p:cNvPr id="19463" name="Group 1034"/>
          <p:cNvGrpSpPr>
            <a:grpSpLocks/>
          </p:cNvGrpSpPr>
          <p:nvPr/>
        </p:nvGrpSpPr>
        <p:grpSpPr bwMode="auto">
          <a:xfrm>
            <a:off x="6149975" y="3049588"/>
            <a:ext cx="1550988" cy="1238250"/>
            <a:chOff x="3019" y="2145"/>
            <a:chExt cx="977" cy="780"/>
          </a:xfrm>
        </p:grpSpPr>
        <p:sp>
          <p:nvSpPr>
            <p:cNvPr id="19471" name="Line 1035"/>
            <p:cNvSpPr>
              <a:spLocks noChangeShapeType="1"/>
            </p:cNvSpPr>
            <p:nvPr/>
          </p:nvSpPr>
          <p:spPr bwMode="auto">
            <a:xfrm rot="10135301" flipH="1" flipV="1">
              <a:off x="3019" y="2145"/>
              <a:ext cx="977" cy="78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9472" name="Object 1030"/>
            <p:cNvGraphicFramePr>
              <a:graphicFrameLocks noChangeAspect="1"/>
            </p:cNvGraphicFramePr>
            <p:nvPr/>
          </p:nvGraphicFramePr>
          <p:xfrm>
            <a:off x="3560" y="2164"/>
            <a:ext cx="264" cy="330"/>
          </p:xfrm>
          <a:graphic>
            <a:graphicData uri="http://schemas.openxmlformats.org/presentationml/2006/ole">
              <mc:AlternateContent xmlns:mc="http://schemas.openxmlformats.org/markup-compatibility/2006">
                <mc:Choice xmlns:v="urn:schemas-microsoft-com:vml" Requires="v">
                  <p:oleObj spid="_x0000_s57351" name="Equation" r:id="rId4" imgW="152400" imgH="190500" progId="Equation.3">
                    <p:embed/>
                  </p:oleObj>
                </mc:Choice>
                <mc:Fallback>
                  <p:oleObj name="Equation" r:id="rId4" imgW="1524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 y="2164"/>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9464" name="Rectangle 1037"/>
          <p:cNvSpPr>
            <a:spLocks noChangeArrowheads="1"/>
          </p:cNvSpPr>
          <p:nvPr/>
        </p:nvSpPr>
        <p:spPr bwMode="auto">
          <a:xfrm>
            <a:off x="5878513" y="2146300"/>
            <a:ext cx="254000" cy="20955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465" name="Rectangle 1038"/>
          <p:cNvSpPr>
            <a:spLocks noChangeArrowheads="1"/>
          </p:cNvSpPr>
          <p:nvPr/>
        </p:nvSpPr>
        <p:spPr bwMode="auto">
          <a:xfrm>
            <a:off x="5878513" y="2959100"/>
            <a:ext cx="254000" cy="406400"/>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9466" name="Line 1039"/>
          <p:cNvSpPr>
            <a:spLocks noChangeShapeType="1"/>
          </p:cNvSpPr>
          <p:nvPr/>
        </p:nvSpPr>
        <p:spPr bwMode="auto">
          <a:xfrm rot="-5400000">
            <a:off x="5370513" y="3778250"/>
            <a:ext cx="895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Text Box 1040"/>
          <p:cNvSpPr txBox="1">
            <a:spLocks noChangeArrowheads="1"/>
          </p:cNvSpPr>
          <p:nvPr/>
        </p:nvSpPr>
        <p:spPr bwMode="auto">
          <a:xfrm>
            <a:off x="4487863" y="3308350"/>
            <a:ext cx="1358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a:t>=</a:t>
            </a:r>
          </a:p>
          <a:p>
            <a:r>
              <a:rPr lang="en-US"/>
              <a:t>(0,y',0)</a:t>
            </a:r>
          </a:p>
        </p:txBody>
      </p:sp>
      <p:sp>
        <p:nvSpPr>
          <p:cNvPr id="19468" name="Text Box 1041"/>
          <p:cNvSpPr txBox="1">
            <a:spLocks noChangeArrowheads="1"/>
          </p:cNvSpPr>
          <p:nvPr/>
        </p:nvSpPr>
        <p:spPr bwMode="auto">
          <a:xfrm>
            <a:off x="6723063" y="4224338"/>
            <a:ext cx="341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sz="3000"/>
          </a:p>
        </p:txBody>
      </p:sp>
      <p:graphicFrame>
        <p:nvGraphicFramePr>
          <p:cNvPr id="19469" name="Object 1024"/>
          <p:cNvGraphicFramePr>
            <a:graphicFrameLocks noChangeAspect="1"/>
          </p:cNvGraphicFramePr>
          <p:nvPr/>
        </p:nvGraphicFramePr>
        <p:xfrm>
          <a:off x="177800" y="322263"/>
          <a:ext cx="3217863" cy="1262062"/>
        </p:xfrm>
        <a:graphic>
          <a:graphicData uri="http://schemas.openxmlformats.org/presentationml/2006/ole">
            <mc:AlternateContent xmlns:mc="http://schemas.openxmlformats.org/markup-compatibility/2006">
              <mc:Choice xmlns:v="urn:schemas-microsoft-com:vml" Requires="v">
                <p:oleObj spid="_x0000_s57352" name="Equation" r:id="rId6" imgW="1231900" imgH="482600" progId="Equation.3">
                  <p:embed/>
                </p:oleObj>
              </mc:Choice>
              <mc:Fallback>
                <p:oleObj name="Equation" r:id="rId6" imgW="12319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322263"/>
                        <a:ext cx="32178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0" name="Text Box 1049"/>
          <p:cNvSpPr txBox="1">
            <a:spLocks noChangeArrowheads="1"/>
          </p:cNvSpPr>
          <p:nvPr/>
        </p:nvSpPr>
        <p:spPr bwMode="auto">
          <a:xfrm>
            <a:off x="57150" y="381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2.11</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idx="4294967295"/>
          </p:nvPr>
        </p:nvSpPr>
        <p:spPr>
          <a:xfrm>
            <a:off x="3689350" y="444500"/>
            <a:ext cx="965200" cy="815975"/>
          </a:xfrm>
        </p:spPr>
        <p:txBody>
          <a:bodyPr/>
          <a:lstStyle/>
          <a:p>
            <a:pPr algn="l" eaLnBrk="1" hangingPunct="1"/>
            <a:r>
              <a:rPr lang="en-US">
                <a:latin typeface="Arial" charset="0"/>
                <a:ea typeface="ＭＳ Ｐゴシック" charset="0"/>
                <a:cs typeface="ＭＳ Ｐゴシック" charset="0"/>
              </a:rPr>
              <a:t>,so</a:t>
            </a:r>
          </a:p>
        </p:txBody>
      </p:sp>
      <p:sp>
        <p:nvSpPr>
          <p:cNvPr id="21506" name="Text Box 1028"/>
          <p:cNvSpPr txBox="1">
            <a:spLocks noChangeArrowheads="1"/>
          </p:cNvSpPr>
          <p:nvPr/>
        </p:nvSpPr>
        <p:spPr bwMode="auto">
          <a:xfrm>
            <a:off x="7285038" y="4386263"/>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P=(x,0,0)</a:t>
            </a:r>
          </a:p>
        </p:txBody>
      </p:sp>
      <p:sp>
        <p:nvSpPr>
          <p:cNvPr id="21507" name="Oval 1029"/>
          <p:cNvSpPr>
            <a:spLocks noChangeArrowheads="1"/>
          </p:cNvSpPr>
          <p:nvPr/>
        </p:nvSpPr>
        <p:spPr bwMode="auto">
          <a:xfrm>
            <a:off x="7940675" y="4202113"/>
            <a:ext cx="115888"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508" name="Line 1030"/>
          <p:cNvSpPr>
            <a:spLocks noChangeShapeType="1"/>
          </p:cNvSpPr>
          <p:nvPr/>
        </p:nvSpPr>
        <p:spPr bwMode="auto">
          <a:xfrm>
            <a:off x="6049963" y="424180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Text Box 1031"/>
          <p:cNvSpPr txBox="1">
            <a:spLocks noChangeArrowheads="1"/>
          </p:cNvSpPr>
          <p:nvPr/>
        </p:nvSpPr>
        <p:spPr bwMode="auto">
          <a:xfrm>
            <a:off x="8159750" y="3986213"/>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1510" name="Text Box 1032"/>
          <p:cNvSpPr txBox="1">
            <a:spLocks noChangeArrowheads="1"/>
          </p:cNvSpPr>
          <p:nvPr/>
        </p:nvSpPr>
        <p:spPr bwMode="auto">
          <a:xfrm>
            <a:off x="5729288" y="16525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21511" name="Text Box 1033"/>
          <p:cNvSpPr txBox="1">
            <a:spLocks noChangeArrowheads="1"/>
          </p:cNvSpPr>
          <p:nvPr/>
        </p:nvSpPr>
        <p:spPr bwMode="auto">
          <a:xfrm>
            <a:off x="5287963" y="2860675"/>
            <a:ext cx="587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dl'</a:t>
            </a:r>
          </a:p>
        </p:txBody>
      </p:sp>
      <p:grpSp>
        <p:nvGrpSpPr>
          <p:cNvPr id="21512" name="Group 1034"/>
          <p:cNvGrpSpPr>
            <a:grpSpLocks/>
          </p:cNvGrpSpPr>
          <p:nvPr/>
        </p:nvGrpSpPr>
        <p:grpSpPr bwMode="auto">
          <a:xfrm>
            <a:off x="6149975" y="3049588"/>
            <a:ext cx="1550988" cy="1238250"/>
            <a:chOff x="3019" y="2145"/>
            <a:chExt cx="977" cy="780"/>
          </a:xfrm>
        </p:grpSpPr>
        <p:sp>
          <p:nvSpPr>
            <p:cNvPr id="21522" name="Line 1035"/>
            <p:cNvSpPr>
              <a:spLocks noChangeShapeType="1"/>
            </p:cNvSpPr>
            <p:nvPr/>
          </p:nvSpPr>
          <p:spPr bwMode="auto">
            <a:xfrm rot="10135301" flipH="1" flipV="1">
              <a:off x="3019" y="2145"/>
              <a:ext cx="977" cy="78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1523" name="Object 1030"/>
            <p:cNvGraphicFramePr>
              <a:graphicFrameLocks noChangeAspect="1"/>
            </p:cNvGraphicFramePr>
            <p:nvPr/>
          </p:nvGraphicFramePr>
          <p:xfrm>
            <a:off x="3560" y="2164"/>
            <a:ext cx="264" cy="330"/>
          </p:xfrm>
          <a:graphic>
            <a:graphicData uri="http://schemas.openxmlformats.org/presentationml/2006/ole">
              <mc:AlternateContent xmlns:mc="http://schemas.openxmlformats.org/markup-compatibility/2006">
                <mc:Choice xmlns:v="urn:schemas-microsoft-com:vml" Requires="v">
                  <p:oleObj spid="_x0000_s58381" name="Equation" r:id="rId4" imgW="152400" imgH="190500" progId="Equation.3">
                    <p:embed/>
                  </p:oleObj>
                </mc:Choice>
                <mc:Fallback>
                  <p:oleObj name="Equation" r:id="rId4" imgW="1524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 y="2164"/>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1513" name="Rectangle 1037"/>
          <p:cNvSpPr>
            <a:spLocks noChangeArrowheads="1"/>
          </p:cNvSpPr>
          <p:nvPr/>
        </p:nvSpPr>
        <p:spPr bwMode="auto">
          <a:xfrm>
            <a:off x="5878513" y="2146300"/>
            <a:ext cx="254000" cy="20955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514" name="Rectangle 1038"/>
          <p:cNvSpPr>
            <a:spLocks noChangeArrowheads="1"/>
          </p:cNvSpPr>
          <p:nvPr/>
        </p:nvSpPr>
        <p:spPr bwMode="auto">
          <a:xfrm>
            <a:off x="5878513" y="2959100"/>
            <a:ext cx="254000" cy="406400"/>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21515" name="Line 1039"/>
          <p:cNvSpPr>
            <a:spLocks noChangeShapeType="1"/>
          </p:cNvSpPr>
          <p:nvPr/>
        </p:nvSpPr>
        <p:spPr bwMode="auto">
          <a:xfrm rot="-5400000">
            <a:off x="5370513" y="3778250"/>
            <a:ext cx="895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6" name="Text Box 1040"/>
          <p:cNvSpPr txBox="1">
            <a:spLocks noChangeArrowheads="1"/>
          </p:cNvSpPr>
          <p:nvPr/>
        </p:nvSpPr>
        <p:spPr bwMode="auto">
          <a:xfrm>
            <a:off x="4487863" y="3308350"/>
            <a:ext cx="1358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a:t>=</a:t>
            </a:r>
          </a:p>
          <a:p>
            <a:r>
              <a:rPr lang="en-US"/>
              <a:t>(0,y',0)</a:t>
            </a:r>
          </a:p>
        </p:txBody>
      </p:sp>
      <p:sp>
        <p:nvSpPr>
          <p:cNvPr id="21517" name="Text Box 1041"/>
          <p:cNvSpPr txBox="1">
            <a:spLocks noChangeArrowheads="1"/>
          </p:cNvSpPr>
          <p:nvPr/>
        </p:nvSpPr>
        <p:spPr bwMode="auto">
          <a:xfrm>
            <a:off x="6723063" y="4224338"/>
            <a:ext cx="3413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b="1"/>
              <a:t>r</a:t>
            </a:r>
            <a:endParaRPr lang="en-US" sz="3000"/>
          </a:p>
        </p:txBody>
      </p:sp>
      <p:graphicFrame>
        <p:nvGraphicFramePr>
          <p:cNvPr id="21518" name="Object 1024"/>
          <p:cNvGraphicFramePr>
            <a:graphicFrameLocks noChangeAspect="1"/>
          </p:cNvGraphicFramePr>
          <p:nvPr/>
        </p:nvGraphicFramePr>
        <p:xfrm>
          <a:off x="177800" y="322263"/>
          <a:ext cx="3217863" cy="1262062"/>
        </p:xfrm>
        <a:graphic>
          <a:graphicData uri="http://schemas.openxmlformats.org/presentationml/2006/ole">
            <mc:AlternateContent xmlns:mc="http://schemas.openxmlformats.org/markup-compatibility/2006">
              <mc:Choice xmlns:v="urn:schemas-microsoft-com:vml" Requires="v">
                <p:oleObj spid="_x0000_s58382" name="Equation" r:id="rId6" imgW="1231900" imgH="482600" progId="Equation.3">
                  <p:embed/>
                </p:oleObj>
              </mc:Choice>
              <mc:Fallback>
                <p:oleObj name="Equation" r:id="rId6" imgW="12319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322263"/>
                        <a:ext cx="32178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9" name="Object 1025"/>
          <p:cNvGraphicFramePr>
            <a:graphicFrameLocks noChangeAspect="1"/>
          </p:cNvGraphicFramePr>
          <p:nvPr/>
        </p:nvGraphicFramePr>
        <p:xfrm>
          <a:off x="4730750" y="339725"/>
          <a:ext cx="3513138" cy="1049338"/>
        </p:xfrm>
        <a:graphic>
          <a:graphicData uri="http://schemas.openxmlformats.org/presentationml/2006/ole">
            <mc:AlternateContent xmlns:mc="http://schemas.openxmlformats.org/markup-compatibility/2006">
              <mc:Choice xmlns:v="urn:schemas-microsoft-com:vml" Requires="v">
                <p:oleObj spid="_x0000_s58383" name="Equation" r:id="rId8" imgW="1358900" imgH="406400" progId="Equation.3">
                  <p:embed/>
                </p:oleObj>
              </mc:Choice>
              <mc:Fallback>
                <p:oleObj name="Equation" r:id="rId8" imgW="13589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0750" y="339725"/>
                        <a:ext cx="3513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20" name="Object 1026"/>
          <p:cNvGraphicFramePr>
            <a:graphicFrameLocks noChangeAspect="1"/>
          </p:cNvGraphicFramePr>
          <p:nvPr/>
        </p:nvGraphicFramePr>
        <p:xfrm>
          <a:off x="223838" y="1577975"/>
          <a:ext cx="6729412" cy="4741863"/>
        </p:xfrm>
        <a:graphic>
          <a:graphicData uri="http://schemas.openxmlformats.org/presentationml/2006/ole">
            <mc:AlternateContent xmlns:mc="http://schemas.openxmlformats.org/markup-compatibility/2006">
              <mc:Choice xmlns:v="urn:schemas-microsoft-com:vml" Requires="v">
                <p:oleObj spid="_x0000_s58384" name="Equation" r:id="rId10" imgW="2413000" imgH="1701800" progId="Equation.3">
                  <p:embed/>
                </p:oleObj>
              </mc:Choice>
              <mc:Fallback>
                <p:oleObj name="Equation" r:id="rId10" imgW="2413000" imgH="170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838" y="1577975"/>
                        <a:ext cx="6729412"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1" name="Text Box 1049"/>
          <p:cNvSpPr txBox="1">
            <a:spLocks noChangeArrowheads="1"/>
          </p:cNvSpPr>
          <p:nvPr/>
        </p:nvSpPr>
        <p:spPr bwMode="auto">
          <a:xfrm>
            <a:off x="57150" y="381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35000" y="850900"/>
            <a:ext cx="7772400" cy="2695575"/>
          </a:xfrm>
        </p:spPr>
        <p:txBody>
          <a:bodyPr/>
          <a:lstStyle/>
          <a:p>
            <a:pPr algn="l" eaLnBrk="1" hangingPunct="1"/>
            <a:r>
              <a:rPr lang="en-US" sz="3600">
                <a:latin typeface="Arial" charset="0"/>
                <a:ea typeface="ヒラギノ角ゴ Pro W3" charset="0"/>
                <a:cs typeface="ヒラギノ角ゴ Pro W3" charset="0"/>
              </a:rPr>
              <a:t>To  find the E- field at P from a thin ring (radius R, uniform linear charge density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800">
                <a:latin typeface="Arial" charset="0"/>
                <a:ea typeface="ヒラギノ角ゴ Pro W3" charset="0"/>
                <a:cs typeface="ヒラギノ角ゴ Pro W3" charset="0"/>
              </a:rPr>
              <a:t/>
            </a:r>
            <a:br>
              <a:rPr lang="en-US" sz="800">
                <a:latin typeface="Arial" charset="0"/>
                <a:ea typeface="ヒラギノ角ゴ Pro W3" charset="0"/>
                <a:cs typeface="ヒラギノ角ゴ Pro W3" charset="0"/>
              </a:rPr>
            </a:br>
            <a:r>
              <a:rPr lang="en-US" sz="3600">
                <a:solidFill>
                  <a:schemeClr val="accent2"/>
                </a:solidFill>
                <a:latin typeface="Arial" charset="0"/>
                <a:ea typeface="ヒラギノ角ゴ Pro W3" charset="0"/>
                <a:cs typeface="ヒラギノ角ゴ Pro W3" charset="0"/>
              </a:rPr>
              <a:t>what is      ?</a:t>
            </a:r>
            <a:endParaRPr lang="en-US">
              <a:latin typeface="Arial" charset="0"/>
              <a:ea typeface="ヒラギノ角ゴ Pro W3" charset="0"/>
              <a:cs typeface="ヒラギノ角ゴ Pro W3" charset="0"/>
            </a:endParaRPr>
          </a:p>
        </p:txBody>
      </p:sp>
      <p:sp>
        <p:nvSpPr>
          <p:cNvPr id="23554" name="Oval 9"/>
          <p:cNvSpPr>
            <a:spLocks noChangeArrowheads="1"/>
          </p:cNvSpPr>
          <p:nvPr/>
        </p:nvSpPr>
        <p:spPr bwMode="auto">
          <a:xfrm>
            <a:off x="3584575" y="3516313"/>
            <a:ext cx="4978400" cy="1200150"/>
          </a:xfrm>
          <a:prstGeom prst="ellipse">
            <a:avLst/>
          </a:prstGeom>
          <a:noFill/>
          <a:ln w="476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3555" name="Line 10"/>
          <p:cNvSpPr>
            <a:spLocks noChangeShapeType="1"/>
          </p:cNvSpPr>
          <p:nvPr/>
        </p:nvSpPr>
        <p:spPr bwMode="auto">
          <a:xfrm flipV="1">
            <a:off x="6076950" y="2597150"/>
            <a:ext cx="0" cy="147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3556" name="Object 11"/>
          <p:cNvGraphicFramePr>
            <a:graphicFrameLocks noChangeAspect="1"/>
          </p:cNvGraphicFramePr>
          <p:nvPr/>
        </p:nvGraphicFramePr>
        <p:xfrm>
          <a:off x="746125" y="2049463"/>
          <a:ext cx="3595688" cy="1165225"/>
        </p:xfrm>
        <a:graphic>
          <a:graphicData uri="http://schemas.openxmlformats.org/presentationml/2006/ole">
            <mc:AlternateContent xmlns:mc="http://schemas.openxmlformats.org/markup-compatibility/2006">
              <mc:Choice xmlns:v="urn:schemas-microsoft-com:vml" Requires="v">
                <p:oleObj spid="_x0000_s59402" name="Equation" r:id="rId4" imgW="1371600" imgH="444500" progId="Equation.DSMT4">
                  <p:embed/>
                </p:oleObj>
              </mc:Choice>
              <mc:Fallback>
                <p:oleObj name="Equation" r:id="rId4" imgW="13716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5" y="2049463"/>
                        <a:ext cx="3595688"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557" name="Object 12"/>
          <p:cNvGraphicFramePr>
            <a:graphicFrameLocks noChangeAspect="1"/>
          </p:cNvGraphicFramePr>
          <p:nvPr/>
        </p:nvGraphicFramePr>
        <p:xfrm>
          <a:off x="2268538" y="3471863"/>
          <a:ext cx="474662" cy="595312"/>
        </p:xfrm>
        <a:graphic>
          <a:graphicData uri="http://schemas.openxmlformats.org/presentationml/2006/ole">
            <mc:AlternateContent xmlns:mc="http://schemas.openxmlformats.org/markup-compatibility/2006">
              <mc:Choice xmlns:v="urn:schemas-microsoft-com:vml" Requires="v">
                <p:oleObj spid="_x0000_s59403" name="Equation" r:id="rId6" imgW="152400" imgH="190500" progId="Equation.DSMT4">
                  <p:embed/>
                </p:oleObj>
              </mc:Choice>
              <mc:Fallback>
                <p:oleObj name="Equation" r:id="rId6" imgW="1524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471863"/>
                        <a:ext cx="47466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58" name="Text Box 13"/>
          <p:cNvSpPr txBox="1">
            <a:spLocks noChangeArrowheads="1"/>
          </p:cNvSpPr>
          <p:nvPr/>
        </p:nvSpPr>
        <p:spPr bwMode="auto">
          <a:xfrm>
            <a:off x="5511800" y="1960563"/>
            <a:ext cx="20510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P=(0,0,z)</a:t>
            </a:r>
          </a:p>
        </p:txBody>
      </p:sp>
      <p:sp>
        <p:nvSpPr>
          <p:cNvPr id="23559" name="Line 17"/>
          <p:cNvSpPr>
            <a:spLocks noChangeShapeType="1"/>
          </p:cNvSpPr>
          <p:nvPr/>
        </p:nvSpPr>
        <p:spPr bwMode="auto">
          <a:xfrm flipH="1">
            <a:off x="3676650" y="4092575"/>
            <a:ext cx="2366963" cy="30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14"/>
          <p:cNvSpPr txBox="1">
            <a:spLocks noChangeArrowheads="1"/>
          </p:cNvSpPr>
          <p:nvPr/>
        </p:nvSpPr>
        <p:spPr bwMode="auto">
          <a:xfrm>
            <a:off x="4438650" y="3887788"/>
            <a:ext cx="354013"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R</a:t>
            </a:r>
          </a:p>
        </p:txBody>
      </p:sp>
      <p:sp>
        <p:nvSpPr>
          <p:cNvPr id="23561" name="Oval 18"/>
          <p:cNvSpPr>
            <a:spLocks noChangeArrowheads="1"/>
          </p:cNvSpPr>
          <p:nvPr/>
        </p:nvSpPr>
        <p:spPr bwMode="auto">
          <a:xfrm>
            <a:off x="6011863" y="2557463"/>
            <a:ext cx="115887"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62" name="Line 23"/>
          <p:cNvSpPr>
            <a:spLocks noChangeShapeType="1"/>
          </p:cNvSpPr>
          <p:nvPr/>
        </p:nvSpPr>
        <p:spPr bwMode="auto">
          <a:xfrm>
            <a:off x="6115050" y="407035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Text Box 24"/>
          <p:cNvSpPr txBox="1">
            <a:spLocks noChangeArrowheads="1"/>
          </p:cNvSpPr>
          <p:nvPr/>
        </p:nvSpPr>
        <p:spPr bwMode="auto">
          <a:xfrm>
            <a:off x="7970838" y="3814763"/>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3564" name="Line 25"/>
          <p:cNvSpPr>
            <a:spLocks noChangeShapeType="1"/>
          </p:cNvSpPr>
          <p:nvPr/>
        </p:nvSpPr>
        <p:spPr bwMode="auto">
          <a:xfrm flipV="1">
            <a:off x="6089650" y="3530600"/>
            <a:ext cx="592138" cy="48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Text Box 26"/>
          <p:cNvSpPr txBox="1">
            <a:spLocks noChangeArrowheads="1"/>
          </p:cNvSpPr>
          <p:nvPr/>
        </p:nvSpPr>
        <p:spPr bwMode="auto">
          <a:xfrm>
            <a:off x="6135688" y="3441700"/>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23566" name="Text Box 27"/>
          <p:cNvSpPr txBox="1">
            <a:spLocks noChangeArrowheads="1"/>
          </p:cNvSpPr>
          <p:nvPr/>
        </p:nvSpPr>
        <p:spPr bwMode="auto">
          <a:xfrm>
            <a:off x="7127875" y="3557588"/>
            <a:ext cx="657225" cy="6413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dl'</a:t>
            </a:r>
          </a:p>
        </p:txBody>
      </p:sp>
      <p:sp>
        <p:nvSpPr>
          <p:cNvPr id="23567" name="Text Box 32"/>
          <p:cNvSpPr txBox="1">
            <a:spLocks noChangeArrowheads="1"/>
          </p:cNvSpPr>
          <p:nvPr/>
        </p:nvSpPr>
        <p:spPr bwMode="auto">
          <a:xfrm>
            <a:off x="6403975" y="3940175"/>
            <a:ext cx="250825" cy="6413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solidFill>
                  <a:srgbClr val="800080"/>
                </a:solidFill>
              </a:rPr>
              <a:t>B</a:t>
            </a:r>
            <a:endParaRPr lang="en-US">
              <a:solidFill>
                <a:srgbClr val="FF00FF"/>
              </a:solidFill>
            </a:endParaRPr>
          </a:p>
        </p:txBody>
      </p:sp>
      <p:sp>
        <p:nvSpPr>
          <p:cNvPr id="23568" name="Line 42"/>
          <p:cNvSpPr>
            <a:spLocks noChangeShapeType="1"/>
          </p:cNvSpPr>
          <p:nvPr/>
        </p:nvSpPr>
        <p:spPr bwMode="auto">
          <a:xfrm flipH="1" flipV="1">
            <a:off x="7215188" y="3582988"/>
            <a:ext cx="273050" cy="34925"/>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41" name="Group 41"/>
          <p:cNvGrpSpPr>
            <a:grpSpLocks/>
          </p:cNvGrpSpPr>
          <p:nvPr/>
        </p:nvGrpSpPr>
        <p:grpSpPr bwMode="auto">
          <a:xfrm>
            <a:off x="661988" y="5035550"/>
            <a:ext cx="7772400" cy="1287463"/>
            <a:chOff x="417" y="3172"/>
            <a:chExt cx="4896" cy="811"/>
          </a:xfrm>
        </p:grpSpPr>
        <p:sp>
          <p:nvSpPr>
            <p:cNvPr id="23580" name="Text Box 40"/>
            <p:cNvSpPr txBox="1">
              <a:spLocks noChangeArrowheads="1"/>
            </p:cNvSpPr>
            <p:nvPr/>
          </p:nvSpPr>
          <p:spPr bwMode="auto">
            <a:xfrm>
              <a:off x="417" y="3172"/>
              <a:ext cx="4896" cy="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t>E) NONE of the arrows shown correctly represents</a:t>
              </a:r>
            </a:p>
          </p:txBody>
        </p:sp>
        <p:graphicFrame>
          <p:nvGraphicFramePr>
            <p:cNvPr id="23581" name="Object 36"/>
            <p:cNvGraphicFramePr>
              <a:graphicFrameLocks noChangeAspect="1"/>
            </p:cNvGraphicFramePr>
            <p:nvPr/>
          </p:nvGraphicFramePr>
          <p:xfrm>
            <a:off x="3324" y="3473"/>
            <a:ext cx="358" cy="448"/>
          </p:xfrm>
          <a:graphic>
            <a:graphicData uri="http://schemas.openxmlformats.org/presentationml/2006/ole">
              <mc:AlternateContent xmlns:mc="http://schemas.openxmlformats.org/markup-compatibility/2006">
                <mc:Choice xmlns:v="urn:schemas-microsoft-com:vml" Requires="v">
                  <p:oleObj spid="_x0000_s59404" name="Equation" r:id="rId8" imgW="152400" imgH="190500" progId="Equation.3">
                    <p:embed/>
                  </p:oleObj>
                </mc:Choice>
                <mc:Fallback>
                  <p:oleObj name="Equation" r:id="rId8" imgW="152400" imgH="190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4" y="3473"/>
                          <a:ext cx="358" cy="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5637" name="Group 37"/>
          <p:cNvGrpSpPr>
            <a:grpSpLocks/>
          </p:cNvGrpSpPr>
          <p:nvPr/>
        </p:nvGrpSpPr>
        <p:grpSpPr bwMode="auto">
          <a:xfrm>
            <a:off x="5453063" y="2590800"/>
            <a:ext cx="2333625" cy="1465263"/>
            <a:chOff x="3435" y="1632"/>
            <a:chExt cx="1470" cy="923"/>
          </a:xfrm>
        </p:grpSpPr>
        <p:sp>
          <p:nvSpPr>
            <p:cNvPr id="23572" name="Rectangle 21"/>
            <p:cNvSpPr>
              <a:spLocks noChangeArrowheads="1"/>
            </p:cNvSpPr>
            <p:nvPr/>
          </p:nvSpPr>
          <p:spPr bwMode="auto">
            <a:xfrm rot="-5016996">
              <a:off x="4583" y="2156"/>
              <a:ext cx="46" cy="215"/>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23573" name="Line 28"/>
            <p:cNvSpPr>
              <a:spLocks noChangeShapeType="1"/>
            </p:cNvSpPr>
            <p:nvPr/>
          </p:nvSpPr>
          <p:spPr bwMode="auto">
            <a:xfrm flipV="1">
              <a:off x="3867" y="2316"/>
              <a:ext cx="763" cy="218"/>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29"/>
            <p:cNvSpPr>
              <a:spLocks noChangeShapeType="1"/>
            </p:cNvSpPr>
            <p:nvPr/>
          </p:nvSpPr>
          <p:spPr bwMode="auto">
            <a:xfrm flipH="1" flipV="1">
              <a:off x="3767" y="1650"/>
              <a:ext cx="11" cy="905"/>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30"/>
            <p:cNvSpPr>
              <a:spLocks noChangeShapeType="1"/>
            </p:cNvSpPr>
            <p:nvPr/>
          </p:nvSpPr>
          <p:spPr bwMode="auto">
            <a:xfrm flipH="1" flipV="1">
              <a:off x="3895" y="1649"/>
              <a:ext cx="715" cy="557"/>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Text Box 31"/>
            <p:cNvSpPr txBox="1">
              <a:spLocks noChangeArrowheads="1"/>
            </p:cNvSpPr>
            <p:nvPr/>
          </p:nvSpPr>
          <p:spPr bwMode="auto">
            <a:xfrm>
              <a:off x="3435" y="1811"/>
              <a:ext cx="235" cy="40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solidFill>
                    <a:srgbClr val="800080"/>
                  </a:solidFill>
                </a:rPr>
                <a:t>A</a:t>
              </a:r>
              <a:endParaRPr lang="en-US">
                <a:solidFill>
                  <a:srgbClr val="FF00FF"/>
                </a:solidFill>
              </a:endParaRPr>
            </a:p>
          </p:txBody>
        </p:sp>
        <p:sp>
          <p:nvSpPr>
            <p:cNvPr id="23577" name="Text Box 33"/>
            <p:cNvSpPr txBox="1">
              <a:spLocks noChangeArrowheads="1"/>
            </p:cNvSpPr>
            <p:nvPr/>
          </p:nvSpPr>
          <p:spPr bwMode="auto">
            <a:xfrm>
              <a:off x="4190" y="1632"/>
              <a:ext cx="397" cy="40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solidFill>
                    <a:srgbClr val="800080"/>
                  </a:solidFill>
                </a:rPr>
                <a:t>C</a:t>
              </a:r>
              <a:endParaRPr lang="en-US" sz="3600">
                <a:solidFill>
                  <a:srgbClr val="FF00FF"/>
                </a:solidFill>
              </a:endParaRPr>
            </a:p>
          </p:txBody>
        </p:sp>
        <p:sp>
          <p:nvSpPr>
            <p:cNvPr id="23578" name="Line 34"/>
            <p:cNvSpPr>
              <a:spLocks noChangeShapeType="1"/>
            </p:cNvSpPr>
            <p:nvPr/>
          </p:nvSpPr>
          <p:spPr bwMode="auto">
            <a:xfrm flipH="1" flipV="1">
              <a:off x="4446" y="2233"/>
              <a:ext cx="106" cy="16"/>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9" name="Text Box 35"/>
            <p:cNvSpPr txBox="1">
              <a:spLocks noChangeArrowheads="1"/>
            </p:cNvSpPr>
            <p:nvPr/>
          </p:nvSpPr>
          <p:spPr bwMode="auto">
            <a:xfrm>
              <a:off x="4681" y="1958"/>
              <a:ext cx="224" cy="40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solidFill>
                    <a:srgbClr val="800080"/>
                  </a:solidFill>
                </a:rPr>
                <a:t>D</a:t>
              </a:r>
              <a:endParaRPr lang="en-US" sz="3600">
                <a:solidFill>
                  <a:srgbClr val="FF00FF"/>
                </a:solidFill>
              </a:endParaRPr>
            </a:p>
          </p:txBody>
        </p:sp>
      </p:grpSp>
      <p:sp>
        <p:nvSpPr>
          <p:cNvPr id="23571" name="Text Box 43"/>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35000" y="536575"/>
            <a:ext cx="7772400" cy="2695575"/>
          </a:xfrm>
        </p:spPr>
        <p:txBody>
          <a:bodyPr/>
          <a:lstStyle/>
          <a:p>
            <a:pPr algn="l" eaLnBrk="1" hangingPunct="1"/>
            <a:r>
              <a:rPr lang="en-US" sz="3600">
                <a:latin typeface="Arial" charset="0"/>
                <a:ea typeface="ヒラギノ角ゴ Pro W3" charset="0"/>
                <a:cs typeface="ヒラギノ角ゴ Pro W3" charset="0"/>
              </a:rPr>
              <a:t>To  find the E- field at P from a thin ring (radius a, uniform linear charge density </a:t>
            </a:r>
            <a:r>
              <a:rPr lang="en-US" sz="3600">
                <a:latin typeface="Symbol" charset="0"/>
                <a:ea typeface="ヒラギノ角ゴ Pro W3" charset="0"/>
                <a:cs typeface="ヒラギノ角ゴ Pro W3" charset="0"/>
                <a:sym typeface="Symbol" charset="0"/>
              </a:rPr>
              <a:t></a:t>
            </a:r>
            <a:r>
              <a:rPr lang="en-US" sz="3600">
                <a:latin typeface="Arial" charset="0"/>
                <a:ea typeface="ヒラギノ角ゴ Pro W3" charset="0"/>
                <a:cs typeface="ヒラギノ角ゴ Pro W3" charset="0"/>
              </a:rPr>
              <a:t>):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r>
              <a:rPr lang="en-US" sz="3600">
                <a:solidFill>
                  <a:schemeClr val="accent2"/>
                </a:solidFill>
                <a:latin typeface="Arial" charset="0"/>
                <a:ea typeface="ヒラギノ角ゴ Pro W3" charset="0"/>
                <a:cs typeface="ヒラギノ角ゴ Pro W3" charset="0"/>
              </a:rPr>
              <a:t>what is      ?</a:t>
            </a:r>
            <a:endParaRPr lang="en-US">
              <a:latin typeface="Arial" charset="0"/>
              <a:ea typeface="ヒラギノ角ゴ Pro W3" charset="0"/>
              <a:cs typeface="ヒラギノ角ゴ Pro W3" charset="0"/>
            </a:endParaRPr>
          </a:p>
        </p:txBody>
      </p:sp>
      <p:sp>
        <p:nvSpPr>
          <p:cNvPr id="38915" name="Rectangle 3"/>
          <p:cNvSpPr>
            <a:spLocks noGrp="1" noChangeArrowheads="1"/>
          </p:cNvSpPr>
          <p:nvPr>
            <p:ph type="body" sz="half" idx="2"/>
          </p:nvPr>
        </p:nvSpPr>
        <p:spPr>
          <a:xfrm>
            <a:off x="461963" y="3643313"/>
            <a:ext cx="7785100" cy="2433637"/>
          </a:xfrm>
        </p:spPr>
        <p:txBody>
          <a:bodyPr/>
          <a:lstStyle/>
          <a:p>
            <a:pPr eaLnBrk="1" hangingPunct="1">
              <a:lnSpc>
                <a:spcPct val="90000"/>
              </a:lnSpc>
              <a:buFontTx/>
              <a:buNone/>
            </a:pPr>
            <a:r>
              <a:rPr lang="en-US" sz="3600">
                <a:latin typeface="Arial" charset="0"/>
                <a:ea typeface="ヒラギノ角ゴ Pro W3" charset="0"/>
                <a:cs typeface="ヒラギノ角ゴ Pro W3" charset="0"/>
              </a:rPr>
              <a:t>A)</a:t>
            </a:r>
          </a:p>
          <a:p>
            <a:pPr eaLnBrk="1" hangingPunct="1">
              <a:lnSpc>
                <a:spcPct val="90000"/>
              </a:lnSpc>
              <a:buFontTx/>
              <a:buNone/>
            </a:pPr>
            <a:endParaRPr lang="en-US" sz="1000">
              <a:latin typeface="Arial" charset="0"/>
              <a:ea typeface="ヒラギノ角ゴ Pro W3" charset="0"/>
              <a:cs typeface="ヒラギノ角ゴ Pro W3" charset="0"/>
            </a:endParaRPr>
          </a:p>
          <a:p>
            <a:pPr eaLnBrk="1" hangingPunct="1">
              <a:lnSpc>
                <a:spcPct val="90000"/>
              </a:lnSpc>
              <a:buFontTx/>
              <a:buNone/>
            </a:pPr>
            <a:r>
              <a:rPr lang="en-US" sz="3600">
                <a:latin typeface="Arial" charset="0"/>
                <a:ea typeface="ヒラギノ角ゴ Pro W3" charset="0"/>
                <a:cs typeface="ヒラギノ角ゴ Pro W3" charset="0"/>
              </a:rPr>
              <a:t>B)   a</a:t>
            </a:r>
          </a:p>
          <a:p>
            <a:pPr eaLnBrk="1" hangingPunct="1">
              <a:lnSpc>
                <a:spcPct val="90000"/>
              </a:lnSpc>
              <a:buFontTx/>
              <a:buNone/>
            </a:pPr>
            <a:endParaRPr lang="en-US" sz="1000">
              <a:latin typeface="Arial" charset="0"/>
              <a:ea typeface="ヒラギノ角ゴ Pro W3" charset="0"/>
              <a:cs typeface="ヒラギノ角ゴ Pro W3" charset="0"/>
            </a:endParaRPr>
          </a:p>
          <a:p>
            <a:pPr eaLnBrk="1" hangingPunct="1">
              <a:lnSpc>
                <a:spcPct val="90000"/>
              </a:lnSpc>
              <a:buFontTx/>
              <a:buNone/>
            </a:pPr>
            <a:r>
              <a:rPr lang="en-US" sz="3600">
                <a:latin typeface="Arial" charset="0"/>
                <a:ea typeface="ヒラギノ角ゴ Pro W3" charset="0"/>
                <a:cs typeface="ヒラギノ角ゴ Pro W3" charset="0"/>
              </a:rPr>
              <a:t>C)                      D)   z</a:t>
            </a:r>
          </a:p>
          <a:p>
            <a:pPr eaLnBrk="1" hangingPunct="1">
              <a:lnSpc>
                <a:spcPct val="90000"/>
              </a:lnSpc>
              <a:buFontTx/>
              <a:buNone/>
            </a:pPr>
            <a:endParaRPr lang="en-US" sz="1000">
              <a:latin typeface="Arial" charset="0"/>
              <a:ea typeface="ヒラギノ角ゴ Pro W3" charset="0"/>
              <a:cs typeface="ヒラギノ角ゴ Pro W3" charset="0"/>
            </a:endParaRPr>
          </a:p>
          <a:p>
            <a:pPr eaLnBrk="1" hangingPunct="1">
              <a:lnSpc>
                <a:spcPct val="90000"/>
              </a:lnSpc>
              <a:buFontTx/>
              <a:buNone/>
            </a:pPr>
            <a:endParaRPr lang="en-US" sz="1000">
              <a:latin typeface="Arial" charset="0"/>
              <a:ea typeface="ヒラギノ角ゴ Pro W3" charset="0"/>
              <a:cs typeface="ヒラギノ角ゴ Pro W3" charset="0"/>
            </a:endParaRPr>
          </a:p>
          <a:p>
            <a:pPr eaLnBrk="1" hangingPunct="1">
              <a:lnSpc>
                <a:spcPct val="90000"/>
              </a:lnSpc>
              <a:buFontTx/>
              <a:buNone/>
            </a:pPr>
            <a:r>
              <a:rPr lang="en-US" sz="3600">
                <a:latin typeface="Arial" charset="0"/>
                <a:ea typeface="ヒラギノ角ゴ Pro W3" charset="0"/>
                <a:cs typeface="ヒラギノ角ゴ Pro W3" charset="0"/>
              </a:rPr>
              <a:t>E) Something </a:t>
            </a:r>
            <a:r>
              <a:rPr lang="en-US" sz="3600" i="1">
                <a:latin typeface="Arial" charset="0"/>
                <a:ea typeface="ヒラギノ角ゴ Pro W3" charset="0"/>
                <a:cs typeface="ヒラギノ角ゴ Pro W3" charset="0"/>
              </a:rPr>
              <a:t>completely</a:t>
            </a:r>
            <a:r>
              <a:rPr lang="en-US" sz="3600">
                <a:latin typeface="Arial" charset="0"/>
                <a:ea typeface="ヒラギノ角ゴ Pro W3" charset="0"/>
                <a:cs typeface="ヒラギノ角ゴ Pro W3" charset="0"/>
              </a:rPr>
              <a:t> different!! </a:t>
            </a:r>
          </a:p>
        </p:txBody>
      </p:sp>
      <p:sp>
        <p:nvSpPr>
          <p:cNvPr id="25603" name="Oval 4"/>
          <p:cNvSpPr>
            <a:spLocks noChangeArrowheads="1"/>
          </p:cNvSpPr>
          <p:nvPr/>
        </p:nvSpPr>
        <p:spPr bwMode="auto">
          <a:xfrm>
            <a:off x="4660900" y="3554413"/>
            <a:ext cx="3565525" cy="704850"/>
          </a:xfrm>
          <a:prstGeom prst="ellipse">
            <a:avLst/>
          </a:prstGeom>
          <a:noFill/>
          <a:ln w="476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5604" name="Line 5"/>
          <p:cNvSpPr>
            <a:spLocks noChangeShapeType="1"/>
          </p:cNvSpPr>
          <p:nvPr/>
        </p:nvSpPr>
        <p:spPr bwMode="auto">
          <a:xfrm flipV="1">
            <a:off x="6457950" y="2425700"/>
            <a:ext cx="0" cy="147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5605" name="Object 6"/>
          <p:cNvGraphicFramePr>
            <a:graphicFrameLocks noChangeAspect="1"/>
          </p:cNvGraphicFramePr>
          <p:nvPr/>
        </p:nvGraphicFramePr>
        <p:xfrm>
          <a:off x="730250" y="1779588"/>
          <a:ext cx="3873500" cy="1255712"/>
        </p:xfrm>
        <a:graphic>
          <a:graphicData uri="http://schemas.openxmlformats.org/presentationml/2006/ole">
            <mc:AlternateContent xmlns:mc="http://schemas.openxmlformats.org/markup-compatibility/2006">
              <mc:Choice xmlns:v="urn:schemas-microsoft-com:vml" Requires="v">
                <p:oleObj spid="_x0000_s60429" name="Equation" r:id="rId4" imgW="1371600" imgH="444500" progId="Equation.DSMT4">
                  <p:embed/>
                </p:oleObj>
              </mc:Choice>
              <mc:Fallback>
                <p:oleObj name="Equation" r:id="rId4" imgW="13716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 y="1779588"/>
                        <a:ext cx="387350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06" name="Object 7"/>
          <p:cNvGraphicFramePr>
            <a:graphicFrameLocks noChangeAspect="1"/>
          </p:cNvGraphicFramePr>
          <p:nvPr/>
        </p:nvGraphicFramePr>
        <p:xfrm>
          <a:off x="2333625" y="3046413"/>
          <a:ext cx="536575" cy="492125"/>
        </p:xfrm>
        <a:graphic>
          <a:graphicData uri="http://schemas.openxmlformats.org/presentationml/2006/ole">
            <mc:AlternateContent xmlns:mc="http://schemas.openxmlformats.org/markup-compatibility/2006">
              <mc:Choice xmlns:v="urn:schemas-microsoft-com:vml" Requires="v">
                <p:oleObj spid="_x0000_s60430" name="Equation" r:id="rId6" imgW="152400" imgH="139700" progId="Equation.DSMT4">
                  <p:embed/>
                </p:oleObj>
              </mc:Choice>
              <mc:Fallback>
                <p:oleObj name="Equation" r:id="rId6" imgW="152400" imgH="139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625" y="3046413"/>
                        <a:ext cx="5365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7" name="Text Box 8"/>
          <p:cNvSpPr txBox="1">
            <a:spLocks noChangeArrowheads="1"/>
          </p:cNvSpPr>
          <p:nvPr/>
        </p:nvSpPr>
        <p:spPr bwMode="auto">
          <a:xfrm>
            <a:off x="6083300" y="1906588"/>
            <a:ext cx="184467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P=(0,0,z)</a:t>
            </a:r>
          </a:p>
        </p:txBody>
      </p:sp>
      <p:sp>
        <p:nvSpPr>
          <p:cNvPr id="25608" name="Line 9"/>
          <p:cNvSpPr>
            <a:spLocks noChangeShapeType="1"/>
          </p:cNvSpPr>
          <p:nvPr/>
        </p:nvSpPr>
        <p:spPr bwMode="auto">
          <a:xfrm flipH="1">
            <a:off x="4648200" y="3886200"/>
            <a:ext cx="1757363" cy="30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Text Box 10"/>
          <p:cNvSpPr txBox="1">
            <a:spLocks noChangeArrowheads="1"/>
          </p:cNvSpPr>
          <p:nvPr/>
        </p:nvSpPr>
        <p:spPr bwMode="auto">
          <a:xfrm>
            <a:off x="5503863" y="3640138"/>
            <a:ext cx="354012" cy="5492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t>a</a:t>
            </a:r>
          </a:p>
        </p:txBody>
      </p:sp>
      <p:sp>
        <p:nvSpPr>
          <p:cNvPr id="25610" name="Oval 11"/>
          <p:cNvSpPr>
            <a:spLocks noChangeArrowheads="1"/>
          </p:cNvSpPr>
          <p:nvPr/>
        </p:nvSpPr>
        <p:spPr bwMode="auto">
          <a:xfrm>
            <a:off x="6392863" y="2386013"/>
            <a:ext cx="115887" cy="1158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611" name="Rectangle 12"/>
          <p:cNvSpPr>
            <a:spLocks noChangeArrowheads="1"/>
          </p:cNvSpPr>
          <p:nvPr/>
        </p:nvSpPr>
        <p:spPr bwMode="auto">
          <a:xfrm rot="-5016996">
            <a:off x="7436644" y="3437731"/>
            <a:ext cx="73025" cy="341313"/>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25612" name="Line 13"/>
          <p:cNvSpPr>
            <a:spLocks noChangeShapeType="1"/>
          </p:cNvSpPr>
          <p:nvPr/>
        </p:nvSpPr>
        <p:spPr bwMode="auto">
          <a:xfrm>
            <a:off x="6496050" y="3898900"/>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Text Box 14"/>
          <p:cNvSpPr txBox="1">
            <a:spLocks noChangeArrowheads="1"/>
          </p:cNvSpPr>
          <p:nvPr/>
        </p:nvSpPr>
        <p:spPr bwMode="auto">
          <a:xfrm>
            <a:off x="8351838" y="3643313"/>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5614" name="Line 15"/>
          <p:cNvSpPr>
            <a:spLocks noChangeShapeType="1"/>
          </p:cNvSpPr>
          <p:nvPr/>
        </p:nvSpPr>
        <p:spPr bwMode="auto">
          <a:xfrm flipV="1">
            <a:off x="6470650" y="3359150"/>
            <a:ext cx="592138" cy="48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5" name="Text Box 16"/>
          <p:cNvSpPr txBox="1">
            <a:spLocks noChangeArrowheads="1"/>
          </p:cNvSpPr>
          <p:nvPr/>
        </p:nvSpPr>
        <p:spPr bwMode="auto">
          <a:xfrm>
            <a:off x="6721475" y="3049588"/>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25616" name="Text Box 17"/>
          <p:cNvSpPr txBox="1">
            <a:spLocks noChangeArrowheads="1"/>
          </p:cNvSpPr>
          <p:nvPr/>
        </p:nvSpPr>
        <p:spPr bwMode="auto">
          <a:xfrm>
            <a:off x="7448550" y="3025775"/>
            <a:ext cx="587375" cy="5794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dl'</a:t>
            </a:r>
          </a:p>
        </p:txBody>
      </p:sp>
      <p:graphicFrame>
        <p:nvGraphicFramePr>
          <p:cNvPr id="38940" name="Object 28"/>
          <p:cNvGraphicFramePr>
            <a:graphicFrameLocks noChangeAspect="1"/>
          </p:cNvGraphicFramePr>
          <p:nvPr/>
        </p:nvGraphicFramePr>
        <p:xfrm>
          <a:off x="968375" y="3573463"/>
          <a:ext cx="1647825" cy="731837"/>
        </p:xfrm>
        <a:graphic>
          <a:graphicData uri="http://schemas.openxmlformats.org/presentationml/2006/ole">
            <mc:AlternateContent xmlns:mc="http://schemas.openxmlformats.org/markup-compatibility/2006">
              <mc:Choice xmlns:v="urn:schemas-microsoft-com:vml" Requires="v">
                <p:oleObj spid="_x0000_s60431" name="Equation" r:id="rId8" imgW="571500" imgH="254000" progId="Equation.3">
                  <p:embed/>
                </p:oleObj>
              </mc:Choice>
              <mc:Fallback>
                <p:oleObj name="Equation" r:id="rId8" imgW="5715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75" y="3573463"/>
                        <a:ext cx="16478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41" name="Object 29"/>
          <p:cNvGraphicFramePr>
            <a:graphicFrameLocks noChangeAspect="1"/>
          </p:cNvGraphicFramePr>
          <p:nvPr/>
        </p:nvGraphicFramePr>
        <p:xfrm>
          <a:off x="1038225" y="4937125"/>
          <a:ext cx="1738313" cy="885825"/>
        </p:xfrm>
        <a:graphic>
          <a:graphicData uri="http://schemas.openxmlformats.org/presentationml/2006/ole">
            <mc:AlternateContent xmlns:mc="http://schemas.openxmlformats.org/markup-compatibility/2006">
              <mc:Choice xmlns:v="urn:schemas-microsoft-com:vml" Requires="v">
                <p:oleObj spid="_x0000_s60432" name="Equation" r:id="rId10" imgW="596900" imgH="304800" progId="Equation.3">
                  <p:embed/>
                </p:oleObj>
              </mc:Choice>
              <mc:Fallback>
                <p:oleObj name="Equation" r:id="rId10" imgW="596900" imgH="304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8225" y="4937125"/>
                        <a:ext cx="17383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9" name="Text Box 30"/>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2344738" y="203200"/>
            <a:ext cx="7772401" cy="1143000"/>
          </a:xfrm>
        </p:spPr>
        <p:txBody>
          <a:bodyPr/>
          <a:lstStyle/>
          <a:p>
            <a:r>
              <a:rPr lang="en-US">
                <a:latin typeface="Arial" charset="0"/>
                <a:ea typeface="ＭＳ Ｐゴシック" charset="0"/>
                <a:cs typeface="ＭＳ Ｐゴシック" charset="0"/>
              </a:rPr>
              <a:t>Class Activities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Coulomb</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Law</a:t>
            </a:r>
          </a:p>
        </p:txBody>
      </p:sp>
      <p:graphicFrame>
        <p:nvGraphicFramePr>
          <p:cNvPr id="30722" name="Object 2"/>
          <p:cNvGraphicFramePr>
            <a:graphicFrameLocks noChangeAspect="1"/>
          </p:cNvGraphicFramePr>
          <p:nvPr/>
        </p:nvGraphicFramePr>
        <p:xfrm>
          <a:off x="3165475" y="209550"/>
          <a:ext cx="5487988" cy="6234113"/>
        </p:xfrm>
        <a:graphic>
          <a:graphicData uri="http://schemas.openxmlformats.org/presentationml/2006/ole">
            <mc:AlternateContent xmlns:mc="http://schemas.openxmlformats.org/markup-compatibility/2006">
              <mc:Choice xmlns:v="urn:schemas-microsoft-com:vml" Requires="v">
                <p:oleObj spid="_x0000_s47108" name="Document" r:id="rId4" imgW="5486400" imgH="6233160" progId="Word.Document.8">
                  <p:embed/>
                </p:oleObj>
              </mc:Choice>
              <mc:Fallback>
                <p:oleObj name="Document" r:id="rId4" imgW="5486400" imgH="62331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475" y="209550"/>
                        <a:ext cx="5487988" cy="623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2038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38175" y="155575"/>
            <a:ext cx="8213725" cy="1143000"/>
          </a:xfrm>
        </p:spPr>
        <p:txBody>
          <a:bodyPr/>
          <a:lstStyle/>
          <a:p>
            <a:pPr algn="l" eaLnBrk="1" hangingPunct="1"/>
            <a:r>
              <a:rPr lang="en-US" sz="3600">
                <a:latin typeface="Arial" charset="0"/>
                <a:ea typeface="ヒラギノ角ゴ Pro W3" charset="0"/>
                <a:cs typeface="ヒラギノ角ゴ Pro W3" charset="0"/>
              </a:rPr>
              <a:t>Griffiths p. 63 finds E a distance z from a line segment with charge density </a:t>
            </a:r>
            <a:r>
              <a:rPr lang="en-US" sz="3600">
                <a:latin typeface="Symbol" charset="0"/>
                <a:ea typeface="ヒラギノ角ゴ Pro W3" charset="0"/>
                <a:cs typeface="ヒラギノ角ゴ Pro W3" charset="0"/>
                <a:sym typeface="Symbol" charset="0"/>
              </a:rPr>
              <a:t></a:t>
            </a:r>
            <a:r>
              <a:rPr lang="en-US" sz="3000">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p>
        </p:txBody>
      </p:sp>
      <p:sp>
        <p:nvSpPr>
          <p:cNvPr id="46083" name="Rectangle 3"/>
          <p:cNvSpPr>
            <a:spLocks noGrp="1" noChangeArrowheads="1"/>
          </p:cNvSpPr>
          <p:nvPr>
            <p:ph type="body" sz="half" idx="2"/>
          </p:nvPr>
        </p:nvSpPr>
        <p:spPr>
          <a:xfrm>
            <a:off x="323850" y="2884488"/>
            <a:ext cx="8494713" cy="1981200"/>
          </a:xfrm>
        </p:spPr>
        <p:txBody>
          <a:bodyPr/>
          <a:lstStyle/>
          <a:p>
            <a:pPr eaLnBrk="1" hangingPunct="1">
              <a:lnSpc>
                <a:spcPct val="90000"/>
              </a:lnSpc>
              <a:buFontTx/>
              <a:buNone/>
            </a:pPr>
            <a:r>
              <a:rPr lang="en-US" sz="3600">
                <a:solidFill>
                  <a:schemeClr val="accent2"/>
                </a:solidFill>
                <a:latin typeface="Arial" charset="0"/>
                <a:ea typeface="ヒラギノ角ゴ Pro W3" charset="0"/>
                <a:cs typeface="ヒラギノ角ゴ Pro W3" charset="0"/>
              </a:rPr>
              <a:t>What is the approx. form for E, if z&gt;&gt;L?</a:t>
            </a: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r>
              <a:rPr lang="en-US" sz="3600">
                <a:latin typeface="Arial" charset="0"/>
                <a:ea typeface="ヒラギノ角ゴ Pro W3" charset="0"/>
                <a:cs typeface="ヒラギノ角ゴ Pro W3" charset="0"/>
              </a:rPr>
              <a:t>A)  0      B)  1      C)  1/z	D)  1/z^2 </a:t>
            </a:r>
          </a:p>
          <a:p>
            <a:pPr eaLnBrk="1" hangingPunct="1">
              <a:lnSpc>
                <a:spcPct val="90000"/>
              </a:lnSpc>
              <a:buFontTx/>
              <a:buNone/>
            </a:pPr>
            <a:r>
              <a:rPr lang="en-US" sz="3600">
                <a:latin typeface="Arial" charset="0"/>
                <a:ea typeface="ヒラギノ角ゴ Pro W3" charset="0"/>
                <a:cs typeface="ヒラギノ角ゴ Pro W3" charset="0"/>
              </a:rPr>
              <a:t>E)  None of these is remotely correct. </a:t>
            </a:r>
          </a:p>
          <a:p>
            <a:pPr eaLnBrk="1" hangingPunct="1">
              <a:lnSpc>
                <a:spcPct val="90000"/>
              </a:lnSpc>
              <a:buFontTx/>
              <a:buNone/>
            </a:pPr>
            <a:endParaRPr lang="en-US" sz="3600">
              <a:latin typeface="Arial" charset="0"/>
              <a:ea typeface="ヒラギノ角ゴ Pro W3" charset="0"/>
              <a:cs typeface="ヒラギノ角ゴ Pro W3" charset="0"/>
            </a:endParaRPr>
          </a:p>
        </p:txBody>
      </p:sp>
      <p:sp>
        <p:nvSpPr>
          <p:cNvPr id="29699" name="Line 4"/>
          <p:cNvSpPr>
            <a:spLocks noChangeShapeType="1"/>
          </p:cNvSpPr>
          <p:nvPr/>
        </p:nvSpPr>
        <p:spPr bwMode="auto">
          <a:xfrm>
            <a:off x="6696075" y="2378075"/>
            <a:ext cx="17827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0" name="Line 5"/>
          <p:cNvSpPr>
            <a:spLocks noChangeShapeType="1"/>
          </p:cNvSpPr>
          <p:nvPr/>
        </p:nvSpPr>
        <p:spPr bwMode="auto">
          <a:xfrm>
            <a:off x="7624763" y="2370138"/>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1" name="Text Box 6"/>
          <p:cNvSpPr txBox="1">
            <a:spLocks noChangeArrowheads="1"/>
          </p:cNvSpPr>
          <p:nvPr/>
        </p:nvSpPr>
        <p:spPr bwMode="auto">
          <a:xfrm>
            <a:off x="8466138" y="1935163"/>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29702" name="Line 7"/>
          <p:cNvSpPr>
            <a:spLocks noChangeShapeType="1"/>
          </p:cNvSpPr>
          <p:nvPr/>
        </p:nvSpPr>
        <p:spPr bwMode="auto">
          <a:xfrm rot="-5400000">
            <a:off x="7249319" y="2047082"/>
            <a:ext cx="7318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3" name="Text Box 8"/>
          <p:cNvSpPr txBox="1">
            <a:spLocks noChangeArrowheads="1"/>
          </p:cNvSpPr>
          <p:nvPr/>
        </p:nvSpPr>
        <p:spPr bwMode="auto">
          <a:xfrm>
            <a:off x="7285038" y="1158875"/>
            <a:ext cx="112395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(0,0,z)</a:t>
            </a:r>
          </a:p>
        </p:txBody>
      </p:sp>
      <p:sp>
        <p:nvSpPr>
          <p:cNvPr id="29704" name="Oval 9"/>
          <p:cNvSpPr>
            <a:spLocks noChangeArrowheads="1"/>
          </p:cNvSpPr>
          <p:nvPr/>
        </p:nvSpPr>
        <p:spPr bwMode="auto">
          <a:xfrm>
            <a:off x="7567613" y="1597025"/>
            <a:ext cx="115887" cy="115888"/>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9705" name="Object 11"/>
          <p:cNvGraphicFramePr>
            <a:graphicFrameLocks noChangeAspect="1"/>
          </p:cNvGraphicFramePr>
          <p:nvPr/>
        </p:nvGraphicFramePr>
        <p:xfrm>
          <a:off x="666750" y="1347788"/>
          <a:ext cx="4613275" cy="1466850"/>
        </p:xfrm>
        <a:graphic>
          <a:graphicData uri="http://schemas.openxmlformats.org/presentationml/2006/ole">
            <mc:AlternateContent xmlns:mc="http://schemas.openxmlformats.org/markup-compatibility/2006">
              <mc:Choice xmlns:v="urn:schemas-microsoft-com:vml" Requires="v">
                <p:oleObj spid="_x0000_s62471" name="Equation" r:id="rId4" imgW="1397000" imgH="444500" progId="Equation.DSMT4">
                  <p:embed/>
                </p:oleObj>
              </mc:Choice>
              <mc:Fallback>
                <p:oleObj name="Equation" r:id="rId4" imgW="13970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1347788"/>
                        <a:ext cx="4613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6" name="Text Box 12"/>
          <p:cNvSpPr txBox="1">
            <a:spLocks noChangeArrowheads="1"/>
          </p:cNvSpPr>
          <p:nvPr/>
        </p:nvSpPr>
        <p:spPr bwMode="auto">
          <a:xfrm>
            <a:off x="6384925" y="2382838"/>
            <a:ext cx="66198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-L</a:t>
            </a:r>
          </a:p>
        </p:txBody>
      </p:sp>
      <p:sp>
        <p:nvSpPr>
          <p:cNvPr id="29707" name="Text Box 13"/>
          <p:cNvSpPr txBox="1">
            <a:spLocks noChangeArrowheads="1"/>
          </p:cNvSpPr>
          <p:nvPr/>
        </p:nvSpPr>
        <p:spPr bwMode="auto">
          <a:xfrm>
            <a:off x="8128000" y="2420938"/>
            <a:ext cx="66198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+L</a:t>
            </a:r>
          </a:p>
        </p:txBody>
      </p:sp>
      <p:graphicFrame>
        <p:nvGraphicFramePr>
          <p:cNvPr id="29708" name="Object 14"/>
          <p:cNvGraphicFramePr>
            <a:graphicFrameLocks noChangeAspect="1"/>
          </p:cNvGraphicFramePr>
          <p:nvPr/>
        </p:nvGraphicFramePr>
        <p:xfrm>
          <a:off x="411163" y="3538538"/>
          <a:ext cx="2701925" cy="1292225"/>
        </p:xfrm>
        <a:graphic>
          <a:graphicData uri="http://schemas.openxmlformats.org/presentationml/2006/ole">
            <mc:AlternateContent xmlns:mc="http://schemas.openxmlformats.org/markup-compatibility/2006">
              <mc:Choice xmlns:v="urn:schemas-microsoft-com:vml" Requires="v">
                <p:oleObj spid="_x0000_s62472" name="Equation" r:id="rId6" imgW="901700" imgH="431800" progId="Equation.3">
                  <p:embed/>
                </p:oleObj>
              </mc:Choice>
              <mc:Fallback>
                <p:oleObj name="Equation" r:id="rId6" imgW="901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3538538"/>
                        <a:ext cx="27019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9" name="Text Box 15"/>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38175" y="155575"/>
            <a:ext cx="8213725" cy="1143000"/>
          </a:xfrm>
        </p:spPr>
        <p:txBody>
          <a:bodyPr/>
          <a:lstStyle/>
          <a:p>
            <a:pPr algn="l" eaLnBrk="1" hangingPunct="1"/>
            <a:r>
              <a:rPr lang="en-US" sz="3600">
                <a:latin typeface="Arial" charset="0"/>
                <a:ea typeface="ヒラギノ角ゴ Pro W3" charset="0"/>
                <a:cs typeface="ヒラギノ角ゴ Pro W3" charset="0"/>
              </a:rPr>
              <a:t>Griffiths p. 63 finds E a distance z from a line segment with charge density </a:t>
            </a:r>
            <a:r>
              <a:rPr lang="en-US" sz="3600">
                <a:latin typeface="Symbol" charset="0"/>
                <a:ea typeface="ヒラギノ角ゴ Pro W3" charset="0"/>
                <a:cs typeface="ヒラギノ角ゴ Pro W3" charset="0"/>
                <a:sym typeface="Symbol" charset="0"/>
              </a:rPr>
              <a:t></a:t>
            </a:r>
            <a:r>
              <a:rPr lang="en-US" sz="3000">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 </a:t>
            </a:r>
          </a:p>
        </p:txBody>
      </p:sp>
      <p:sp>
        <p:nvSpPr>
          <p:cNvPr id="46083" name="Rectangle 3"/>
          <p:cNvSpPr>
            <a:spLocks noGrp="1" noChangeArrowheads="1"/>
          </p:cNvSpPr>
          <p:nvPr>
            <p:ph type="body" sz="half" idx="2"/>
          </p:nvPr>
        </p:nvSpPr>
        <p:spPr>
          <a:xfrm>
            <a:off x="323850" y="2884488"/>
            <a:ext cx="8494713" cy="1981200"/>
          </a:xfrm>
        </p:spPr>
        <p:txBody>
          <a:bodyPr/>
          <a:lstStyle/>
          <a:p>
            <a:pPr eaLnBrk="1" hangingPunct="1">
              <a:lnSpc>
                <a:spcPct val="90000"/>
              </a:lnSpc>
              <a:buFontTx/>
              <a:buNone/>
            </a:pPr>
            <a:r>
              <a:rPr lang="en-US" sz="3600">
                <a:solidFill>
                  <a:schemeClr val="accent2"/>
                </a:solidFill>
                <a:latin typeface="Arial" charset="0"/>
                <a:ea typeface="ヒラギノ角ゴ Pro W3" charset="0"/>
                <a:cs typeface="ヒラギノ角ゴ Pro W3" charset="0"/>
              </a:rPr>
              <a:t>What is the approx. form for E, if z&lt;&lt;L?</a:t>
            </a: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endParaRPr lang="en-US" sz="3000">
              <a:latin typeface="Arial" charset="0"/>
              <a:ea typeface="ヒラギノ角ゴ Pro W3" charset="0"/>
              <a:cs typeface="ヒラギノ角ゴ Pro W3" charset="0"/>
            </a:endParaRPr>
          </a:p>
          <a:p>
            <a:pPr eaLnBrk="1" hangingPunct="1">
              <a:lnSpc>
                <a:spcPct val="90000"/>
              </a:lnSpc>
              <a:buFontTx/>
              <a:buNone/>
            </a:pPr>
            <a:r>
              <a:rPr lang="en-US" sz="3600">
                <a:latin typeface="Arial" charset="0"/>
                <a:ea typeface="ヒラギノ角ゴ Pro W3" charset="0"/>
                <a:cs typeface="ヒラギノ角ゴ Pro W3" charset="0"/>
              </a:rPr>
              <a:t>A)  0      B)  1      C)  1/z	D)  1/z^2 </a:t>
            </a:r>
          </a:p>
          <a:p>
            <a:pPr eaLnBrk="1" hangingPunct="1">
              <a:lnSpc>
                <a:spcPct val="90000"/>
              </a:lnSpc>
              <a:buFontTx/>
              <a:buNone/>
            </a:pPr>
            <a:r>
              <a:rPr lang="en-US" sz="3600">
                <a:latin typeface="Arial" charset="0"/>
                <a:ea typeface="ヒラギノ角ゴ Pro W3" charset="0"/>
                <a:cs typeface="ヒラギノ角ゴ Pro W3" charset="0"/>
              </a:rPr>
              <a:t>E)  None of these is remotely correct. </a:t>
            </a:r>
          </a:p>
          <a:p>
            <a:pPr eaLnBrk="1" hangingPunct="1">
              <a:lnSpc>
                <a:spcPct val="90000"/>
              </a:lnSpc>
              <a:buFontTx/>
              <a:buNone/>
            </a:pPr>
            <a:endParaRPr lang="en-US" sz="3600">
              <a:latin typeface="Arial" charset="0"/>
              <a:ea typeface="ヒラギノ角ゴ Pro W3" charset="0"/>
              <a:cs typeface="ヒラギノ角ゴ Pro W3" charset="0"/>
            </a:endParaRPr>
          </a:p>
        </p:txBody>
      </p:sp>
      <p:sp>
        <p:nvSpPr>
          <p:cNvPr id="31747" name="Line 4"/>
          <p:cNvSpPr>
            <a:spLocks noChangeShapeType="1"/>
          </p:cNvSpPr>
          <p:nvPr/>
        </p:nvSpPr>
        <p:spPr bwMode="auto">
          <a:xfrm>
            <a:off x="6696075" y="2378075"/>
            <a:ext cx="17827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Line 5"/>
          <p:cNvSpPr>
            <a:spLocks noChangeShapeType="1"/>
          </p:cNvSpPr>
          <p:nvPr/>
        </p:nvSpPr>
        <p:spPr bwMode="auto">
          <a:xfrm>
            <a:off x="7624763" y="2370138"/>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49" name="Text Box 6"/>
          <p:cNvSpPr txBox="1">
            <a:spLocks noChangeArrowheads="1"/>
          </p:cNvSpPr>
          <p:nvPr/>
        </p:nvSpPr>
        <p:spPr bwMode="auto">
          <a:xfrm>
            <a:off x="8466138" y="1935163"/>
            <a:ext cx="250825"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31750" name="Line 7"/>
          <p:cNvSpPr>
            <a:spLocks noChangeShapeType="1"/>
          </p:cNvSpPr>
          <p:nvPr/>
        </p:nvSpPr>
        <p:spPr bwMode="auto">
          <a:xfrm rot="-5400000">
            <a:off x="7249319" y="2047082"/>
            <a:ext cx="7318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1" name="Text Box 8"/>
          <p:cNvSpPr txBox="1">
            <a:spLocks noChangeArrowheads="1"/>
          </p:cNvSpPr>
          <p:nvPr/>
        </p:nvSpPr>
        <p:spPr bwMode="auto">
          <a:xfrm>
            <a:off x="7285038" y="1158875"/>
            <a:ext cx="112395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(0,0,z)</a:t>
            </a:r>
          </a:p>
        </p:txBody>
      </p:sp>
      <p:sp>
        <p:nvSpPr>
          <p:cNvPr id="31752" name="Oval 9"/>
          <p:cNvSpPr>
            <a:spLocks noChangeArrowheads="1"/>
          </p:cNvSpPr>
          <p:nvPr/>
        </p:nvSpPr>
        <p:spPr bwMode="auto">
          <a:xfrm>
            <a:off x="7567613" y="1597025"/>
            <a:ext cx="115887" cy="115888"/>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31753" name="Object 11"/>
          <p:cNvGraphicFramePr>
            <a:graphicFrameLocks noChangeAspect="1"/>
          </p:cNvGraphicFramePr>
          <p:nvPr/>
        </p:nvGraphicFramePr>
        <p:xfrm>
          <a:off x="666750" y="1347788"/>
          <a:ext cx="4613275" cy="1466850"/>
        </p:xfrm>
        <a:graphic>
          <a:graphicData uri="http://schemas.openxmlformats.org/presentationml/2006/ole">
            <mc:AlternateContent xmlns:mc="http://schemas.openxmlformats.org/markup-compatibility/2006">
              <mc:Choice xmlns:v="urn:schemas-microsoft-com:vml" Requires="v">
                <p:oleObj spid="_x0000_s63495" name="Equation" r:id="rId4" imgW="1397000" imgH="444500" progId="Equation.DSMT4">
                  <p:embed/>
                </p:oleObj>
              </mc:Choice>
              <mc:Fallback>
                <p:oleObj name="Equation" r:id="rId4" imgW="13970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1347788"/>
                        <a:ext cx="46132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54" name="Text Box 12"/>
          <p:cNvSpPr txBox="1">
            <a:spLocks noChangeArrowheads="1"/>
          </p:cNvSpPr>
          <p:nvPr/>
        </p:nvSpPr>
        <p:spPr bwMode="auto">
          <a:xfrm>
            <a:off x="6384925" y="2382838"/>
            <a:ext cx="66198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-L</a:t>
            </a:r>
          </a:p>
        </p:txBody>
      </p:sp>
      <p:sp>
        <p:nvSpPr>
          <p:cNvPr id="31755" name="Text Box 13"/>
          <p:cNvSpPr txBox="1">
            <a:spLocks noChangeArrowheads="1"/>
          </p:cNvSpPr>
          <p:nvPr/>
        </p:nvSpPr>
        <p:spPr bwMode="auto">
          <a:xfrm>
            <a:off x="8128000" y="2420938"/>
            <a:ext cx="661988"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+L</a:t>
            </a:r>
          </a:p>
        </p:txBody>
      </p:sp>
      <p:graphicFrame>
        <p:nvGraphicFramePr>
          <p:cNvPr id="31756" name="Object 14"/>
          <p:cNvGraphicFramePr>
            <a:graphicFrameLocks noChangeAspect="1"/>
          </p:cNvGraphicFramePr>
          <p:nvPr/>
        </p:nvGraphicFramePr>
        <p:xfrm>
          <a:off x="392113" y="3576638"/>
          <a:ext cx="2740025" cy="1216025"/>
        </p:xfrm>
        <a:graphic>
          <a:graphicData uri="http://schemas.openxmlformats.org/presentationml/2006/ole">
            <mc:AlternateContent xmlns:mc="http://schemas.openxmlformats.org/markup-compatibility/2006">
              <mc:Choice xmlns:v="urn:schemas-microsoft-com:vml" Requires="v">
                <p:oleObj spid="_x0000_s63496" name="Equation" r:id="rId6" imgW="914400" imgH="406400" progId="Equation.3">
                  <p:embed/>
                </p:oleObj>
              </mc:Choice>
              <mc:Fallback>
                <p:oleObj name="Equation" r:id="rId6" imgW="9144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13" y="3576638"/>
                        <a:ext cx="27400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57" name="Text Box 15"/>
          <p:cNvSpPr txBox="1">
            <a:spLocks noChangeArrowheads="1"/>
          </p:cNvSpPr>
          <p:nvPr/>
        </p:nvSpPr>
        <p:spPr bwMode="auto">
          <a:xfrm>
            <a:off x="57150" y="38100"/>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2.16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body" sz="half" idx="4294967295"/>
          </p:nvPr>
        </p:nvSpPr>
        <p:spPr>
          <a:xfrm>
            <a:off x="417513" y="4427538"/>
            <a:ext cx="3770312" cy="762000"/>
          </a:xfrm>
        </p:spPr>
        <p:txBody>
          <a:bodyPr/>
          <a:lstStyle/>
          <a:p>
            <a:pPr eaLnBrk="1" hangingPunct="1">
              <a:buFontTx/>
              <a:buNone/>
            </a:pPr>
            <a:r>
              <a:rPr lang="en-US" sz="3000">
                <a:latin typeface="Arial" charset="0"/>
                <a:ea typeface="ヒラギノ角ゴ Pro W3" charset="0"/>
                <a:cs typeface="ヒラギノ角ゴ Pro W3" charset="0"/>
              </a:rPr>
              <a:t>D) None of these</a:t>
            </a:r>
          </a:p>
        </p:txBody>
      </p:sp>
      <p:sp>
        <p:nvSpPr>
          <p:cNvPr id="33794" name="Rectangle 5"/>
          <p:cNvSpPr>
            <a:spLocks noGrp="1" noChangeArrowheads="1"/>
          </p:cNvSpPr>
          <p:nvPr>
            <p:ph type="title" idx="4294967295"/>
          </p:nvPr>
        </p:nvSpPr>
        <p:spPr>
          <a:xfrm>
            <a:off x="401638" y="190500"/>
            <a:ext cx="8513762" cy="3086100"/>
          </a:xfrm>
        </p:spPr>
        <p:txBody>
          <a:bodyPr/>
          <a:lstStyle/>
          <a:p>
            <a:pPr algn="l" eaLnBrk="1" hangingPunct="1"/>
            <a:r>
              <a:rPr lang="en-US" sz="2800">
                <a:latin typeface="Arial" charset="0"/>
                <a:ea typeface="ヒラギノ角ゴ Pro W3" charset="0"/>
                <a:cs typeface="ヒラギノ角ゴ Pro W3" charset="0"/>
              </a:rPr>
              <a:t>To  find </a:t>
            </a:r>
            <a:r>
              <a:rPr lang="en-US" sz="2800" b="1">
                <a:latin typeface="Arial" charset="0"/>
                <a:ea typeface="ヒラギノ角ゴ Pro W3" charset="0"/>
                <a:cs typeface="ヒラギノ角ゴ Pro W3" charset="0"/>
              </a:rPr>
              <a:t>E</a:t>
            </a:r>
            <a:r>
              <a:rPr lang="en-US" sz="2800">
                <a:latin typeface="Arial" charset="0"/>
                <a:ea typeface="ヒラギノ角ゴ Pro W3" charset="0"/>
                <a:cs typeface="ヒラギノ角ゴ Pro W3" charset="0"/>
              </a:rPr>
              <a:t> at P from a negatively charged sphere (radius R, uniform volume charge density </a:t>
            </a:r>
            <a:r>
              <a:rPr lang="en-US" sz="2800">
                <a:latin typeface="Symbol" charset="0"/>
                <a:ea typeface="ヒラギノ角ゴ Pro W3" charset="0"/>
                <a:cs typeface="ヒラギノ角ゴ Pro W3" charset="0"/>
                <a:sym typeface="Symbol" charset="0"/>
              </a:rPr>
              <a:t></a:t>
            </a:r>
            <a:r>
              <a:rPr lang="en-US" sz="2800">
                <a:latin typeface="Arial" charset="0"/>
                <a:ea typeface="ヒラギノ角ゴ Pro W3" charset="0"/>
                <a:cs typeface="ヒラギノ角ゴ Pro W3" charset="0"/>
              </a:rPr>
              <a:t>) using</a:t>
            </a:r>
            <a:br>
              <a:rPr lang="en-US" sz="2800">
                <a:latin typeface="Arial" charset="0"/>
                <a:ea typeface="ヒラギノ角ゴ Pro W3" charset="0"/>
                <a:cs typeface="ヒラギノ角ゴ Pro W3" charset="0"/>
              </a:rPr>
            </a:br>
            <a:r>
              <a:rPr lang="en-US" sz="2800">
                <a:latin typeface="Arial" charset="0"/>
                <a:ea typeface="ヒラギノ角ゴ Pro W3" charset="0"/>
                <a:cs typeface="ヒラギノ角ゴ Pro W3" charset="0"/>
              </a:rPr>
              <a:t/>
            </a:r>
            <a:br>
              <a:rPr lang="en-US" sz="2800">
                <a:latin typeface="Arial" charset="0"/>
                <a:ea typeface="ヒラギノ角ゴ Pro W3" charset="0"/>
                <a:cs typeface="ヒラギノ角ゴ Pro W3" charset="0"/>
              </a:rPr>
            </a:br>
            <a:r>
              <a:rPr lang="en-US" sz="2800">
                <a:latin typeface="Arial" charset="0"/>
                <a:ea typeface="ヒラギノ角ゴ Pro W3" charset="0"/>
                <a:cs typeface="ヒラギノ角ゴ Pro W3" charset="0"/>
              </a:rPr>
              <a:t/>
            </a:r>
            <a:br>
              <a:rPr lang="en-US" sz="2800">
                <a:latin typeface="Arial" charset="0"/>
                <a:ea typeface="ヒラギノ角ゴ Pro W3" charset="0"/>
                <a:cs typeface="ヒラギノ角ゴ Pro W3" charset="0"/>
              </a:rPr>
            </a:br>
            <a:r>
              <a:rPr lang="en-US" sz="2800">
                <a:latin typeface="Arial" charset="0"/>
                <a:ea typeface="ヒラギノ角ゴ Pro W3" charset="0"/>
                <a:cs typeface="ヒラギノ角ゴ Pro W3" charset="0"/>
              </a:rPr>
              <a:t/>
            </a:r>
            <a:br>
              <a:rPr lang="en-US" sz="2800">
                <a:latin typeface="Arial" charset="0"/>
                <a:ea typeface="ヒラギノ角ゴ Pro W3" charset="0"/>
                <a:cs typeface="ヒラギノ角ゴ Pro W3" charset="0"/>
              </a:rPr>
            </a:br>
            <a:r>
              <a:rPr lang="en-US" sz="2800">
                <a:solidFill>
                  <a:schemeClr val="accent2"/>
                </a:solidFill>
                <a:latin typeface="Arial" charset="0"/>
                <a:ea typeface="ヒラギノ角ゴ Pro W3" charset="0"/>
                <a:cs typeface="ヒラギノ角ゴ Pro W3" charset="0"/>
              </a:rPr>
              <a:t>what is         (given the small </a:t>
            </a:r>
            <a:br>
              <a:rPr lang="en-US" sz="2800">
                <a:solidFill>
                  <a:schemeClr val="accent2"/>
                </a:solidFill>
                <a:latin typeface="Arial" charset="0"/>
                <a:ea typeface="ヒラギノ角ゴ Pro W3" charset="0"/>
                <a:cs typeface="ヒラギノ角ゴ Pro W3" charset="0"/>
              </a:rPr>
            </a:br>
            <a:r>
              <a:rPr lang="en-US" sz="2800">
                <a:solidFill>
                  <a:schemeClr val="accent2"/>
                </a:solidFill>
                <a:latin typeface="Arial" charset="0"/>
                <a:ea typeface="ヒラギノ角ゴ Pro W3" charset="0"/>
                <a:cs typeface="ヒラギノ角ゴ Pro W3" charset="0"/>
              </a:rPr>
              <a:t>volume element shown)?</a:t>
            </a:r>
            <a:endParaRPr lang="en-US" sz="2800">
              <a:latin typeface="Arial" charset="0"/>
              <a:ea typeface="ヒラギノ角ゴ Pro W3" charset="0"/>
              <a:cs typeface="ヒラギノ角ゴ Pro W3" charset="0"/>
            </a:endParaRPr>
          </a:p>
        </p:txBody>
      </p:sp>
      <p:graphicFrame>
        <p:nvGraphicFramePr>
          <p:cNvPr id="33795" name="Object 1024"/>
          <p:cNvGraphicFramePr>
            <a:graphicFrameLocks noChangeAspect="1"/>
          </p:cNvGraphicFramePr>
          <p:nvPr/>
        </p:nvGraphicFramePr>
        <p:xfrm>
          <a:off x="781050" y="1150938"/>
          <a:ext cx="4000500" cy="1182687"/>
        </p:xfrm>
        <a:graphic>
          <a:graphicData uri="http://schemas.openxmlformats.org/presentationml/2006/ole">
            <mc:AlternateContent xmlns:mc="http://schemas.openxmlformats.org/markup-compatibility/2006">
              <mc:Choice xmlns:v="urn:schemas-microsoft-com:vml" Requires="v">
                <p:oleObj spid="_x0000_s64519" name="Equation" r:id="rId4" imgW="1460500" imgH="431800" progId="Equation.3">
                  <p:embed/>
                </p:oleObj>
              </mc:Choice>
              <mc:Fallback>
                <p:oleObj name="Equation" r:id="rId4" imgW="1460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1150938"/>
                        <a:ext cx="4000500" cy="11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3796" name="Oval 8"/>
          <p:cNvSpPr>
            <a:spLocks noChangeArrowheads="1"/>
          </p:cNvSpPr>
          <p:nvPr/>
        </p:nvSpPr>
        <p:spPr bwMode="auto">
          <a:xfrm>
            <a:off x="4002088" y="3074988"/>
            <a:ext cx="3206750" cy="3206750"/>
          </a:xfrm>
          <a:prstGeom prst="ellipse">
            <a:avLst/>
          </a:prstGeom>
          <a:solidFill>
            <a:srgbClr val="FF99CC">
              <a:alpha val="9019"/>
            </a:srgbClr>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33797" name="Text Box 10"/>
          <p:cNvSpPr txBox="1">
            <a:spLocks noChangeArrowheads="1"/>
          </p:cNvSpPr>
          <p:nvPr/>
        </p:nvSpPr>
        <p:spPr bwMode="auto">
          <a:xfrm>
            <a:off x="6484938" y="2644775"/>
            <a:ext cx="178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P=(x,y,z)</a:t>
            </a:r>
          </a:p>
        </p:txBody>
      </p:sp>
      <p:sp>
        <p:nvSpPr>
          <p:cNvPr id="33798" name="Oval 12"/>
          <p:cNvSpPr>
            <a:spLocks noChangeArrowheads="1"/>
          </p:cNvSpPr>
          <p:nvPr/>
        </p:nvSpPr>
        <p:spPr bwMode="auto">
          <a:xfrm>
            <a:off x="7748588" y="3327400"/>
            <a:ext cx="115887" cy="115888"/>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33799" name="Line 13"/>
          <p:cNvSpPr>
            <a:spLocks noChangeShapeType="1"/>
          </p:cNvSpPr>
          <p:nvPr/>
        </p:nvSpPr>
        <p:spPr bwMode="auto">
          <a:xfrm>
            <a:off x="5632450" y="4546600"/>
            <a:ext cx="73183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0" name="Text Box 14"/>
          <p:cNvSpPr txBox="1">
            <a:spLocks noChangeArrowheads="1"/>
          </p:cNvSpPr>
          <p:nvPr/>
        </p:nvSpPr>
        <p:spPr bwMode="auto">
          <a:xfrm>
            <a:off x="6359525" y="4341813"/>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a:t>
            </a:r>
          </a:p>
        </p:txBody>
      </p:sp>
      <p:sp>
        <p:nvSpPr>
          <p:cNvPr id="33801" name="Line 15"/>
          <p:cNvSpPr>
            <a:spLocks noChangeShapeType="1"/>
          </p:cNvSpPr>
          <p:nvPr/>
        </p:nvSpPr>
        <p:spPr bwMode="auto">
          <a:xfrm flipV="1">
            <a:off x="5619750" y="4032250"/>
            <a:ext cx="592138" cy="48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16"/>
          <p:cNvSpPr txBox="1">
            <a:spLocks noChangeArrowheads="1"/>
          </p:cNvSpPr>
          <p:nvPr/>
        </p:nvSpPr>
        <p:spPr bwMode="auto">
          <a:xfrm>
            <a:off x="5857875" y="369728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y</a:t>
            </a:r>
          </a:p>
        </p:txBody>
      </p:sp>
      <p:sp>
        <p:nvSpPr>
          <p:cNvPr id="33803" name="Line 17"/>
          <p:cNvSpPr>
            <a:spLocks noChangeShapeType="1"/>
          </p:cNvSpPr>
          <p:nvPr/>
        </p:nvSpPr>
        <p:spPr bwMode="auto">
          <a:xfrm rot="-5400000">
            <a:off x="5246688" y="4184650"/>
            <a:ext cx="731838"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4" name="Text Box 18"/>
          <p:cNvSpPr txBox="1">
            <a:spLocks noChangeArrowheads="1"/>
          </p:cNvSpPr>
          <p:nvPr/>
        </p:nvSpPr>
        <p:spPr bwMode="auto">
          <a:xfrm>
            <a:off x="5472113" y="339883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z</a:t>
            </a:r>
          </a:p>
        </p:txBody>
      </p:sp>
      <p:sp>
        <p:nvSpPr>
          <p:cNvPr id="33805" name="AutoShape 19"/>
          <p:cNvSpPr>
            <a:spLocks noChangeArrowheads="1"/>
          </p:cNvSpPr>
          <p:nvPr/>
        </p:nvSpPr>
        <p:spPr bwMode="auto">
          <a:xfrm>
            <a:off x="4605338" y="3767138"/>
            <a:ext cx="295275" cy="295275"/>
          </a:xfrm>
          <a:prstGeom prst="cube">
            <a:avLst>
              <a:gd name="adj" fmla="val 25000"/>
            </a:avLst>
          </a:prstGeom>
          <a:solidFill>
            <a:srgbClr val="FF00FF"/>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33806" name="Text Box 20"/>
          <p:cNvSpPr txBox="1">
            <a:spLocks noChangeArrowheads="1"/>
          </p:cNvSpPr>
          <p:nvPr/>
        </p:nvSpPr>
        <p:spPr bwMode="auto">
          <a:xfrm>
            <a:off x="3914775" y="3216275"/>
            <a:ext cx="156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(x’,y’,z’)</a:t>
            </a:r>
          </a:p>
        </p:txBody>
      </p:sp>
      <p:sp>
        <p:nvSpPr>
          <p:cNvPr id="33807" name="Line 21"/>
          <p:cNvSpPr>
            <a:spLocks noChangeShapeType="1"/>
          </p:cNvSpPr>
          <p:nvPr/>
        </p:nvSpPr>
        <p:spPr bwMode="auto">
          <a:xfrm flipH="1">
            <a:off x="4027488" y="4562475"/>
            <a:ext cx="15271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Text Box 11"/>
          <p:cNvSpPr txBox="1">
            <a:spLocks noChangeArrowheads="1"/>
          </p:cNvSpPr>
          <p:nvPr/>
        </p:nvSpPr>
        <p:spPr bwMode="auto">
          <a:xfrm>
            <a:off x="4310063" y="4381500"/>
            <a:ext cx="3540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R</a:t>
            </a:r>
          </a:p>
        </p:txBody>
      </p:sp>
      <p:grpSp>
        <p:nvGrpSpPr>
          <p:cNvPr id="2" name="Group 29"/>
          <p:cNvGrpSpPr>
            <a:grpSpLocks/>
          </p:cNvGrpSpPr>
          <p:nvPr/>
        </p:nvGrpSpPr>
        <p:grpSpPr bwMode="auto">
          <a:xfrm>
            <a:off x="4854575" y="3144838"/>
            <a:ext cx="2863850" cy="1565275"/>
            <a:chOff x="3058" y="1981"/>
            <a:chExt cx="1804" cy="986"/>
          </a:xfrm>
        </p:grpSpPr>
        <p:sp>
          <p:nvSpPr>
            <p:cNvPr id="33812" name="Line 22"/>
            <p:cNvSpPr>
              <a:spLocks noChangeShapeType="1"/>
            </p:cNvSpPr>
            <p:nvPr/>
          </p:nvSpPr>
          <p:spPr bwMode="auto">
            <a:xfrm flipH="1" flipV="1">
              <a:off x="3086" y="2557"/>
              <a:ext cx="424" cy="291"/>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3" name="Text Box 23"/>
            <p:cNvSpPr txBox="1">
              <a:spLocks noChangeArrowheads="1"/>
            </p:cNvSpPr>
            <p:nvPr/>
          </p:nvSpPr>
          <p:spPr bwMode="auto">
            <a:xfrm>
              <a:off x="3058" y="2602"/>
              <a:ext cx="1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solidFill>
                    <a:srgbClr val="800080"/>
                  </a:solidFill>
                  <a:ea typeface="ＭＳ Ｐゴシック" charset="0"/>
                  <a:cs typeface="ＭＳ Ｐゴシック" charset="0"/>
                </a:rPr>
                <a:t>A</a:t>
              </a:r>
              <a:endParaRPr lang="en-US" sz="1800">
                <a:solidFill>
                  <a:srgbClr val="FF00FF"/>
                </a:solidFill>
                <a:ea typeface="ＭＳ Ｐゴシック" charset="0"/>
                <a:cs typeface="ＭＳ Ｐゴシック" charset="0"/>
              </a:endParaRPr>
            </a:p>
          </p:txBody>
        </p:sp>
        <p:sp>
          <p:nvSpPr>
            <p:cNvPr id="33814" name="Line 24"/>
            <p:cNvSpPr>
              <a:spLocks noChangeShapeType="1"/>
            </p:cNvSpPr>
            <p:nvPr/>
          </p:nvSpPr>
          <p:spPr bwMode="auto">
            <a:xfrm flipV="1">
              <a:off x="3525" y="2136"/>
              <a:ext cx="1337" cy="727"/>
            </a:xfrm>
            <a:prstGeom prst="line">
              <a:avLst/>
            </a:prstGeom>
            <a:noFill/>
            <a:ln w="508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5"/>
            <p:cNvSpPr>
              <a:spLocks noChangeShapeType="1"/>
            </p:cNvSpPr>
            <p:nvPr/>
          </p:nvSpPr>
          <p:spPr bwMode="auto">
            <a:xfrm flipV="1">
              <a:off x="3137" y="2144"/>
              <a:ext cx="1580" cy="340"/>
            </a:xfrm>
            <a:prstGeom prst="line">
              <a:avLst/>
            </a:prstGeom>
            <a:noFill/>
            <a:ln w="50800">
              <a:solidFill>
                <a:srgbClr val="FF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6" name="Text Box 26"/>
            <p:cNvSpPr txBox="1">
              <a:spLocks noChangeArrowheads="1"/>
            </p:cNvSpPr>
            <p:nvPr/>
          </p:nvSpPr>
          <p:spPr bwMode="auto">
            <a:xfrm>
              <a:off x="3788" y="1981"/>
              <a:ext cx="1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solidFill>
                    <a:srgbClr val="800080"/>
                  </a:solidFill>
                  <a:ea typeface="ＭＳ Ｐゴシック" charset="0"/>
                  <a:cs typeface="ＭＳ Ｐゴシック" charset="0"/>
                </a:rPr>
                <a:t>B</a:t>
              </a:r>
              <a:endParaRPr lang="en-US" sz="1800">
                <a:solidFill>
                  <a:srgbClr val="FF00FF"/>
                </a:solidFill>
                <a:ea typeface="ＭＳ Ｐゴシック" charset="0"/>
                <a:cs typeface="ＭＳ Ｐゴシック" charset="0"/>
              </a:endParaRPr>
            </a:p>
          </p:txBody>
        </p:sp>
        <p:sp>
          <p:nvSpPr>
            <p:cNvPr id="33817" name="Text Box 27"/>
            <p:cNvSpPr txBox="1">
              <a:spLocks noChangeArrowheads="1"/>
            </p:cNvSpPr>
            <p:nvPr/>
          </p:nvSpPr>
          <p:spPr bwMode="auto">
            <a:xfrm>
              <a:off x="4409" y="2288"/>
              <a:ext cx="1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solidFill>
                    <a:srgbClr val="800080"/>
                  </a:solidFill>
                  <a:ea typeface="ＭＳ Ｐゴシック" charset="0"/>
                  <a:cs typeface="ＭＳ Ｐゴシック" charset="0"/>
                </a:rPr>
                <a:t>C</a:t>
              </a:r>
              <a:endParaRPr lang="en-US" sz="3200">
                <a:solidFill>
                  <a:srgbClr val="FF00FF"/>
                </a:solidFill>
                <a:ea typeface="ＭＳ Ｐゴシック" charset="0"/>
                <a:cs typeface="ＭＳ Ｐゴシック" charset="0"/>
              </a:endParaRPr>
            </a:p>
          </p:txBody>
        </p:sp>
      </p:grpSp>
      <p:graphicFrame>
        <p:nvGraphicFramePr>
          <p:cNvPr id="33810" name="Object 1025"/>
          <p:cNvGraphicFramePr>
            <a:graphicFrameLocks noChangeAspect="1"/>
          </p:cNvGraphicFramePr>
          <p:nvPr/>
        </p:nvGraphicFramePr>
        <p:xfrm>
          <a:off x="1790700" y="2209800"/>
          <a:ext cx="514350" cy="714375"/>
        </p:xfrm>
        <a:graphic>
          <a:graphicData uri="http://schemas.openxmlformats.org/presentationml/2006/ole">
            <mc:AlternateContent xmlns:mc="http://schemas.openxmlformats.org/markup-compatibility/2006">
              <mc:Choice xmlns:v="urn:schemas-microsoft-com:vml" Requires="v">
                <p:oleObj spid="_x0000_s64520" name="Equation" r:id="rId6" imgW="165100" imgH="228600" progId="Equation.3">
                  <p:embed/>
                </p:oleObj>
              </mc:Choice>
              <mc:Fallback>
                <p:oleObj name="Equation" r:id="rId6" imgW="1651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0700" y="2209800"/>
                        <a:ext cx="5143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3811" name="Text Box 32"/>
          <p:cNvSpPr txBox="1">
            <a:spLocks noChangeArrowheads="1"/>
          </p:cNvSpPr>
          <p:nvPr/>
        </p:nvSpPr>
        <p:spPr bwMode="auto">
          <a:xfrm>
            <a:off x="57150" y="381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ea typeface="ＭＳ Ｐゴシック" charset="0"/>
                <a:cs typeface="ＭＳ Ｐゴシック" charset="0"/>
              </a:rPr>
              <a:t>2.14</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6"/>
          <p:cNvSpPr txBox="1">
            <a:spLocks noChangeArrowheads="1"/>
          </p:cNvSpPr>
          <p:nvPr/>
        </p:nvSpPr>
        <p:spPr bwMode="auto">
          <a:xfrm>
            <a:off x="241300" y="1446213"/>
            <a:ext cx="87550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A)</a:t>
            </a:r>
          </a:p>
          <a:p>
            <a:pPr eaLnBrk="1" hangingPunct="1"/>
            <a:endParaRPr lang="en-US" sz="2800">
              <a:ea typeface="ＭＳ Ｐゴシック" charset="0"/>
              <a:cs typeface="ＭＳ Ｐゴシック" charset="0"/>
            </a:endParaRPr>
          </a:p>
          <a:p>
            <a:pPr eaLnBrk="1" hangingPunct="1"/>
            <a:endParaRPr lang="en-US" sz="16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B)</a:t>
            </a:r>
          </a:p>
          <a:p>
            <a:pPr eaLnBrk="1" hangingPunct="1"/>
            <a:endParaRPr lang="en-US" sz="28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C)</a:t>
            </a:r>
          </a:p>
          <a:p>
            <a:pPr eaLnBrk="1" hangingPunct="1"/>
            <a:endParaRPr lang="en-US" sz="28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D)                                                           </a:t>
            </a:r>
            <a:r>
              <a:rPr lang="en-US">
                <a:ea typeface="ＭＳ Ｐゴシック" charset="0"/>
                <a:cs typeface="ＭＳ Ｐゴシック" charset="0"/>
              </a:rPr>
              <a:t>E) None of these</a:t>
            </a:r>
          </a:p>
        </p:txBody>
      </p:sp>
      <p:graphicFrame>
        <p:nvGraphicFramePr>
          <p:cNvPr id="15362" name="Object 1024"/>
          <p:cNvGraphicFramePr>
            <a:graphicFrameLocks noChangeAspect="1"/>
          </p:cNvGraphicFramePr>
          <p:nvPr/>
        </p:nvGraphicFramePr>
        <p:xfrm>
          <a:off x="928688" y="174625"/>
          <a:ext cx="3384550" cy="1046163"/>
        </p:xfrm>
        <a:graphic>
          <a:graphicData uri="http://schemas.openxmlformats.org/presentationml/2006/ole">
            <mc:AlternateContent xmlns:mc="http://schemas.openxmlformats.org/markup-compatibility/2006">
              <mc:Choice xmlns:v="urn:schemas-microsoft-com:vml" Requires="v">
                <p:oleObj spid="_x0000_s65555" name="Equation" r:id="rId4" imgW="1397000" imgH="431800" progId="Equation.3">
                  <p:embed/>
                </p:oleObj>
              </mc:Choice>
              <mc:Fallback>
                <p:oleObj name="Equation" r:id="rId4" imgW="1397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74625"/>
                        <a:ext cx="3384550" cy="104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3" name="Text Box 7"/>
          <p:cNvSpPr txBox="1">
            <a:spLocks noChangeArrowheads="1"/>
          </p:cNvSpPr>
          <p:nvPr/>
        </p:nvSpPr>
        <p:spPr bwMode="auto">
          <a:xfrm>
            <a:off x="7524750" y="912813"/>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P=(X,Y,Z)</a:t>
            </a:r>
          </a:p>
        </p:txBody>
      </p:sp>
      <p:graphicFrame>
        <p:nvGraphicFramePr>
          <p:cNvPr id="15364" name="Object 1025"/>
          <p:cNvGraphicFramePr>
            <a:graphicFrameLocks noChangeAspect="1"/>
          </p:cNvGraphicFramePr>
          <p:nvPr/>
        </p:nvGraphicFramePr>
        <p:xfrm>
          <a:off x="581025" y="1308100"/>
          <a:ext cx="5461000" cy="1331913"/>
        </p:xfrm>
        <a:graphic>
          <a:graphicData uri="http://schemas.openxmlformats.org/presentationml/2006/ole">
            <mc:AlternateContent xmlns:mc="http://schemas.openxmlformats.org/markup-compatibility/2006">
              <mc:Choice xmlns:v="urn:schemas-microsoft-com:vml" Requires="v">
                <p:oleObj spid="_x0000_s65556" name="Equation" r:id="rId6" imgW="2603500" imgH="635000" progId="">
                  <p:embed/>
                </p:oleObj>
              </mc:Choice>
              <mc:Fallback>
                <p:oleObj name="Equation" r:id="rId6" imgW="2603500" imgH="635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08100"/>
                        <a:ext cx="5461000" cy="133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5" name="Object 1026"/>
          <p:cNvGraphicFramePr>
            <a:graphicFrameLocks noChangeAspect="1"/>
          </p:cNvGraphicFramePr>
          <p:nvPr/>
        </p:nvGraphicFramePr>
        <p:xfrm>
          <a:off x="579438" y="2873375"/>
          <a:ext cx="5641975" cy="1054100"/>
        </p:xfrm>
        <a:graphic>
          <a:graphicData uri="http://schemas.openxmlformats.org/presentationml/2006/ole">
            <mc:AlternateContent xmlns:mc="http://schemas.openxmlformats.org/markup-compatibility/2006">
              <mc:Choice xmlns:v="urn:schemas-microsoft-com:vml" Requires="v">
                <p:oleObj spid="_x0000_s65557" name="Equation" r:id="rId8" imgW="2857500" imgH="533400" progId="">
                  <p:embed/>
                </p:oleObj>
              </mc:Choice>
              <mc:Fallback>
                <p:oleObj name="Equation" r:id="rId8" imgW="2857500" imgH="5334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38" y="2873375"/>
                        <a:ext cx="5641975"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6" name="Object 1027"/>
          <p:cNvGraphicFramePr>
            <a:graphicFrameLocks noChangeAspect="1"/>
          </p:cNvGraphicFramePr>
          <p:nvPr/>
        </p:nvGraphicFramePr>
        <p:xfrm>
          <a:off x="663575" y="4141788"/>
          <a:ext cx="5173663" cy="1262062"/>
        </p:xfrm>
        <a:graphic>
          <a:graphicData uri="http://schemas.openxmlformats.org/presentationml/2006/ole">
            <mc:AlternateContent xmlns:mc="http://schemas.openxmlformats.org/markup-compatibility/2006">
              <mc:Choice xmlns:v="urn:schemas-microsoft-com:vml" Requires="v">
                <p:oleObj spid="_x0000_s65558" name="Equation" r:id="rId10" imgW="2603500" imgH="635000" progId="">
                  <p:embed/>
                </p:oleObj>
              </mc:Choice>
              <mc:Fallback>
                <p:oleObj name="Equation" r:id="rId10" imgW="2603500" imgH="635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575" y="4141788"/>
                        <a:ext cx="5173663" cy="12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7" name="Object 1028"/>
          <p:cNvGraphicFramePr>
            <a:graphicFrameLocks noChangeAspect="1"/>
          </p:cNvGraphicFramePr>
          <p:nvPr/>
        </p:nvGraphicFramePr>
        <p:xfrm>
          <a:off x="628650" y="5461000"/>
          <a:ext cx="5640388" cy="1054100"/>
        </p:xfrm>
        <a:graphic>
          <a:graphicData uri="http://schemas.openxmlformats.org/presentationml/2006/ole">
            <mc:AlternateContent xmlns:mc="http://schemas.openxmlformats.org/markup-compatibility/2006">
              <mc:Choice xmlns:v="urn:schemas-microsoft-com:vml" Requires="v">
                <p:oleObj spid="_x0000_s65559" name="Equation" r:id="rId12" imgW="2857500" imgH="533400" progId="">
                  <p:embed/>
                </p:oleObj>
              </mc:Choice>
              <mc:Fallback>
                <p:oleObj name="Equation" r:id="rId12" imgW="2857500" imgH="533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650" y="5461000"/>
                        <a:ext cx="5640388"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8" name="Object 1029"/>
          <p:cNvGraphicFramePr>
            <a:graphicFrameLocks noChangeAspect="1"/>
          </p:cNvGraphicFramePr>
          <p:nvPr/>
        </p:nvGraphicFramePr>
        <p:xfrm>
          <a:off x="4533900" y="107950"/>
          <a:ext cx="2595563" cy="1169988"/>
        </p:xfrm>
        <a:graphic>
          <a:graphicData uri="http://schemas.openxmlformats.org/presentationml/2006/ole">
            <mc:AlternateContent xmlns:mc="http://schemas.openxmlformats.org/markup-compatibility/2006">
              <mc:Choice xmlns:v="urn:schemas-microsoft-com:vml" Requires="v">
                <p:oleObj spid="_x0000_s65560" name="Equation" r:id="rId14" imgW="901700" imgH="406400" progId="Equation.3">
                  <p:embed/>
                </p:oleObj>
              </mc:Choice>
              <mc:Fallback>
                <p:oleObj name="Equation" r:id="rId14" imgW="901700" imgH="40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3900" y="107950"/>
                        <a:ext cx="2595563" cy="116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5369" name="Group 34"/>
          <p:cNvGrpSpPr>
            <a:grpSpLocks/>
          </p:cNvGrpSpPr>
          <p:nvPr/>
        </p:nvGrpSpPr>
        <p:grpSpPr bwMode="auto">
          <a:xfrm>
            <a:off x="6072188" y="1281113"/>
            <a:ext cx="2722562" cy="2724150"/>
            <a:chOff x="3663" y="807"/>
            <a:chExt cx="1715" cy="1716"/>
          </a:xfrm>
        </p:grpSpPr>
        <p:sp>
          <p:nvSpPr>
            <p:cNvPr id="15372" name="Oval 8"/>
            <p:cNvSpPr>
              <a:spLocks noChangeArrowheads="1"/>
            </p:cNvSpPr>
            <p:nvPr/>
          </p:nvSpPr>
          <p:spPr bwMode="auto">
            <a:xfrm>
              <a:off x="5223" y="858"/>
              <a:ext cx="62" cy="6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5373" name="Line 9"/>
            <p:cNvSpPr>
              <a:spLocks noChangeShapeType="1"/>
            </p:cNvSpPr>
            <p:nvPr/>
          </p:nvSpPr>
          <p:spPr bwMode="auto">
            <a:xfrm>
              <a:off x="4553" y="1595"/>
              <a:ext cx="3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Text Box 10"/>
            <p:cNvSpPr txBox="1">
              <a:spLocks noChangeArrowheads="1"/>
            </p:cNvSpPr>
            <p:nvPr/>
          </p:nvSpPr>
          <p:spPr bwMode="auto">
            <a:xfrm>
              <a:off x="4942" y="1485"/>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a:t>
              </a:r>
            </a:p>
          </p:txBody>
        </p:sp>
        <p:sp>
          <p:nvSpPr>
            <p:cNvPr id="15375" name="Line 11"/>
            <p:cNvSpPr>
              <a:spLocks noChangeShapeType="1"/>
            </p:cNvSpPr>
            <p:nvPr/>
          </p:nvSpPr>
          <p:spPr bwMode="auto">
            <a:xfrm flipV="1">
              <a:off x="4546" y="1320"/>
              <a:ext cx="317"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6" name="Text Box 12"/>
            <p:cNvSpPr txBox="1">
              <a:spLocks noChangeArrowheads="1"/>
            </p:cNvSpPr>
            <p:nvPr/>
          </p:nvSpPr>
          <p:spPr bwMode="auto">
            <a:xfrm>
              <a:off x="4674" y="1140"/>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y</a:t>
              </a:r>
            </a:p>
          </p:txBody>
        </p:sp>
        <p:sp>
          <p:nvSpPr>
            <p:cNvPr id="15377" name="Line 13"/>
            <p:cNvSpPr>
              <a:spLocks noChangeShapeType="1"/>
            </p:cNvSpPr>
            <p:nvPr/>
          </p:nvSpPr>
          <p:spPr bwMode="auto">
            <a:xfrm rot="-5400000">
              <a:off x="4346" y="1402"/>
              <a:ext cx="3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8" name="Text Box 14"/>
            <p:cNvSpPr txBox="1">
              <a:spLocks noChangeArrowheads="1"/>
            </p:cNvSpPr>
            <p:nvPr/>
          </p:nvSpPr>
          <p:spPr bwMode="auto">
            <a:xfrm>
              <a:off x="4467" y="981"/>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z</a:t>
              </a:r>
            </a:p>
          </p:txBody>
        </p:sp>
        <p:sp>
          <p:nvSpPr>
            <p:cNvPr id="15379" name="AutoShape 15"/>
            <p:cNvSpPr>
              <a:spLocks noChangeArrowheads="1"/>
            </p:cNvSpPr>
            <p:nvPr/>
          </p:nvSpPr>
          <p:spPr bwMode="auto">
            <a:xfrm>
              <a:off x="4004" y="1178"/>
              <a:ext cx="158" cy="158"/>
            </a:xfrm>
            <a:prstGeom prst="cube">
              <a:avLst>
                <a:gd name="adj" fmla="val 25000"/>
              </a:avLst>
            </a:prstGeom>
            <a:solidFill>
              <a:srgbClr val="FF00FF"/>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5380" name="Text Box 16"/>
            <p:cNvSpPr txBox="1">
              <a:spLocks noChangeArrowheads="1"/>
            </p:cNvSpPr>
            <p:nvPr/>
          </p:nvSpPr>
          <p:spPr bwMode="auto">
            <a:xfrm>
              <a:off x="3943" y="944"/>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(x,y,z)</a:t>
              </a:r>
            </a:p>
          </p:txBody>
        </p:sp>
        <p:sp>
          <p:nvSpPr>
            <p:cNvPr id="15381" name="Line 17"/>
            <p:cNvSpPr>
              <a:spLocks noChangeShapeType="1"/>
            </p:cNvSpPr>
            <p:nvPr/>
          </p:nvSpPr>
          <p:spPr bwMode="auto">
            <a:xfrm flipH="1">
              <a:off x="3695" y="1603"/>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Text Box 18"/>
            <p:cNvSpPr txBox="1">
              <a:spLocks noChangeArrowheads="1"/>
            </p:cNvSpPr>
            <p:nvPr/>
          </p:nvSpPr>
          <p:spPr bwMode="auto">
            <a:xfrm>
              <a:off x="3902" y="1506"/>
              <a:ext cx="19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R</a:t>
              </a:r>
            </a:p>
          </p:txBody>
        </p:sp>
        <p:sp>
          <p:nvSpPr>
            <p:cNvPr id="15383" name="Oval 6"/>
            <p:cNvSpPr>
              <a:spLocks noChangeArrowheads="1"/>
            </p:cNvSpPr>
            <p:nvPr/>
          </p:nvSpPr>
          <p:spPr bwMode="auto">
            <a:xfrm>
              <a:off x="3663" y="807"/>
              <a:ext cx="1715" cy="1716"/>
            </a:xfrm>
            <a:prstGeom prst="ellipse">
              <a:avLst/>
            </a:prstGeom>
            <a:solidFill>
              <a:srgbClr val="FF99CC">
                <a:alpha val="10980"/>
              </a:srgbClr>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grpSp>
      <p:sp>
        <p:nvSpPr>
          <p:cNvPr id="15370" name="Text Box 35"/>
          <p:cNvSpPr txBox="1">
            <a:spLocks noChangeArrowheads="1"/>
          </p:cNvSpPr>
          <p:nvPr/>
        </p:nvSpPr>
        <p:spPr bwMode="auto">
          <a:xfrm>
            <a:off x="57150" y="381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ea typeface="ＭＳ Ｐゴシック" charset="0"/>
                <a:cs typeface="ＭＳ Ｐゴシック" charset="0"/>
              </a:rPr>
              <a:t>2.15</a:t>
            </a:r>
          </a:p>
        </p:txBody>
      </p:sp>
      <p:sp>
        <p:nvSpPr>
          <p:cNvPr id="15371" name="Text Box 7"/>
          <p:cNvSpPr txBox="1">
            <a:spLocks noChangeArrowheads="1"/>
          </p:cNvSpPr>
          <p:nvPr/>
        </p:nvSpPr>
        <p:spPr bwMode="auto">
          <a:xfrm>
            <a:off x="6508750" y="20367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dq</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6"/>
          <p:cNvSpPr txBox="1">
            <a:spLocks noChangeArrowheads="1"/>
          </p:cNvSpPr>
          <p:nvPr/>
        </p:nvSpPr>
        <p:spPr bwMode="auto">
          <a:xfrm>
            <a:off x="241300" y="1446213"/>
            <a:ext cx="87550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A)</a:t>
            </a:r>
          </a:p>
          <a:p>
            <a:pPr eaLnBrk="1" hangingPunct="1"/>
            <a:endParaRPr lang="en-US" sz="2800">
              <a:ea typeface="ＭＳ Ｐゴシック" charset="0"/>
              <a:cs typeface="ＭＳ Ｐゴシック" charset="0"/>
            </a:endParaRPr>
          </a:p>
          <a:p>
            <a:pPr eaLnBrk="1" hangingPunct="1"/>
            <a:endParaRPr lang="en-US" sz="16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B)</a:t>
            </a:r>
          </a:p>
          <a:p>
            <a:pPr eaLnBrk="1" hangingPunct="1"/>
            <a:endParaRPr lang="en-US" sz="28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C)</a:t>
            </a:r>
          </a:p>
          <a:p>
            <a:pPr eaLnBrk="1" hangingPunct="1"/>
            <a:endParaRPr lang="en-US" sz="2800">
              <a:ea typeface="ＭＳ Ｐゴシック" charset="0"/>
              <a:cs typeface="ＭＳ Ｐゴシック" charset="0"/>
            </a:endParaRPr>
          </a:p>
          <a:p>
            <a:pPr eaLnBrk="1" hangingPunct="1"/>
            <a:endParaRPr lang="en-US" sz="2800">
              <a:ea typeface="ＭＳ Ｐゴシック" charset="0"/>
              <a:cs typeface="ＭＳ Ｐゴシック" charset="0"/>
            </a:endParaRPr>
          </a:p>
          <a:p>
            <a:pPr eaLnBrk="1" hangingPunct="1"/>
            <a:r>
              <a:rPr lang="en-US" sz="2800">
                <a:ea typeface="ＭＳ Ｐゴシック" charset="0"/>
                <a:cs typeface="ＭＳ Ｐゴシック" charset="0"/>
              </a:rPr>
              <a:t>D)                                                           </a:t>
            </a:r>
            <a:r>
              <a:rPr lang="en-US">
                <a:ea typeface="ＭＳ Ｐゴシック" charset="0"/>
                <a:cs typeface="ＭＳ Ｐゴシック" charset="0"/>
              </a:rPr>
              <a:t>E) None of these</a:t>
            </a:r>
          </a:p>
        </p:txBody>
      </p:sp>
      <p:graphicFrame>
        <p:nvGraphicFramePr>
          <p:cNvPr id="17410" name="Object 1024"/>
          <p:cNvGraphicFramePr>
            <a:graphicFrameLocks noChangeAspect="1"/>
          </p:cNvGraphicFramePr>
          <p:nvPr/>
        </p:nvGraphicFramePr>
        <p:xfrm>
          <a:off x="928688" y="174625"/>
          <a:ext cx="3384550" cy="1046163"/>
        </p:xfrm>
        <a:graphic>
          <a:graphicData uri="http://schemas.openxmlformats.org/presentationml/2006/ole">
            <mc:AlternateContent xmlns:mc="http://schemas.openxmlformats.org/markup-compatibility/2006">
              <mc:Choice xmlns:v="urn:schemas-microsoft-com:vml" Requires="v">
                <p:oleObj spid="_x0000_s66582" name="Equation" r:id="rId4" imgW="1397000" imgH="431800" progId="Equation.3">
                  <p:embed/>
                </p:oleObj>
              </mc:Choice>
              <mc:Fallback>
                <p:oleObj name="Equation" r:id="rId4" imgW="1397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74625"/>
                        <a:ext cx="3384550" cy="104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11" name="Text Box 7"/>
          <p:cNvSpPr txBox="1">
            <a:spLocks noChangeArrowheads="1"/>
          </p:cNvSpPr>
          <p:nvPr/>
        </p:nvSpPr>
        <p:spPr bwMode="auto">
          <a:xfrm>
            <a:off x="7524750" y="912813"/>
            <a:ext cx="153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P=(X,Y,Z)</a:t>
            </a:r>
          </a:p>
        </p:txBody>
      </p:sp>
      <p:graphicFrame>
        <p:nvGraphicFramePr>
          <p:cNvPr id="17412" name="Object 1025"/>
          <p:cNvGraphicFramePr>
            <a:graphicFrameLocks noChangeAspect="1"/>
          </p:cNvGraphicFramePr>
          <p:nvPr/>
        </p:nvGraphicFramePr>
        <p:xfrm>
          <a:off x="581025" y="1308100"/>
          <a:ext cx="5461000" cy="1331913"/>
        </p:xfrm>
        <a:graphic>
          <a:graphicData uri="http://schemas.openxmlformats.org/presentationml/2006/ole">
            <mc:AlternateContent xmlns:mc="http://schemas.openxmlformats.org/markup-compatibility/2006">
              <mc:Choice xmlns:v="urn:schemas-microsoft-com:vml" Requires="v">
                <p:oleObj spid="_x0000_s66583" name="Equation" r:id="rId6" imgW="2603500" imgH="635000" progId="">
                  <p:embed/>
                </p:oleObj>
              </mc:Choice>
              <mc:Fallback>
                <p:oleObj name="Equation" r:id="rId6" imgW="2603500" imgH="635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08100"/>
                        <a:ext cx="5461000" cy="133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3" name="Object 1026"/>
          <p:cNvGraphicFramePr>
            <a:graphicFrameLocks noChangeAspect="1"/>
          </p:cNvGraphicFramePr>
          <p:nvPr/>
        </p:nvGraphicFramePr>
        <p:xfrm>
          <a:off x="579438" y="2873375"/>
          <a:ext cx="5641975" cy="1054100"/>
        </p:xfrm>
        <a:graphic>
          <a:graphicData uri="http://schemas.openxmlformats.org/presentationml/2006/ole">
            <mc:AlternateContent xmlns:mc="http://schemas.openxmlformats.org/markup-compatibility/2006">
              <mc:Choice xmlns:v="urn:schemas-microsoft-com:vml" Requires="v">
                <p:oleObj spid="_x0000_s66584" name="Equation" r:id="rId8" imgW="2857500" imgH="533400" progId="">
                  <p:embed/>
                </p:oleObj>
              </mc:Choice>
              <mc:Fallback>
                <p:oleObj name="Equation" r:id="rId8" imgW="2857500" imgH="5334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38" y="2873375"/>
                        <a:ext cx="5641975"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4" name="Object 1027"/>
          <p:cNvGraphicFramePr>
            <a:graphicFrameLocks noChangeAspect="1"/>
          </p:cNvGraphicFramePr>
          <p:nvPr/>
        </p:nvGraphicFramePr>
        <p:xfrm>
          <a:off x="663575" y="4141788"/>
          <a:ext cx="5173663" cy="1262062"/>
        </p:xfrm>
        <a:graphic>
          <a:graphicData uri="http://schemas.openxmlformats.org/presentationml/2006/ole">
            <mc:AlternateContent xmlns:mc="http://schemas.openxmlformats.org/markup-compatibility/2006">
              <mc:Choice xmlns:v="urn:schemas-microsoft-com:vml" Requires="v">
                <p:oleObj spid="_x0000_s66585" name="Equation" r:id="rId10" imgW="2603500" imgH="635000" progId="">
                  <p:embed/>
                </p:oleObj>
              </mc:Choice>
              <mc:Fallback>
                <p:oleObj name="Equation" r:id="rId10" imgW="2603500" imgH="635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575" y="4141788"/>
                        <a:ext cx="5173663" cy="126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5" name="Object 1028"/>
          <p:cNvGraphicFramePr>
            <a:graphicFrameLocks noChangeAspect="1"/>
          </p:cNvGraphicFramePr>
          <p:nvPr/>
        </p:nvGraphicFramePr>
        <p:xfrm>
          <a:off x="628650" y="5461000"/>
          <a:ext cx="5640388" cy="1054100"/>
        </p:xfrm>
        <a:graphic>
          <a:graphicData uri="http://schemas.openxmlformats.org/presentationml/2006/ole">
            <mc:AlternateContent xmlns:mc="http://schemas.openxmlformats.org/markup-compatibility/2006">
              <mc:Choice xmlns:v="urn:schemas-microsoft-com:vml" Requires="v">
                <p:oleObj spid="_x0000_s66586" name="Equation" r:id="rId12" imgW="2857500" imgH="533400" progId="">
                  <p:embed/>
                </p:oleObj>
              </mc:Choice>
              <mc:Fallback>
                <p:oleObj name="Equation" r:id="rId12" imgW="2857500" imgH="533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650" y="5461000"/>
                        <a:ext cx="5640388"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16" name="Object 1029"/>
          <p:cNvGraphicFramePr>
            <a:graphicFrameLocks noChangeAspect="1"/>
          </p:cNvGraphicFramePr>
          <p:nvPr/>
        </p:nvGraphicFramePr>
        <p:xfrm>
          <a:off x="4533900" y="107950"/>
          <a:ext cx="2595563" cy="1169988"/>
        </p:xfrm>
        <a:graphic>
          <a:graphicData uri="http://schemas.openxmlformats.org/presentationml/2006/ole">
            <mc:AlternateContent xmlns:mc="http://schemas.openxmlformats.org/markup-compatibility/2006">
              <mc:Choice xmlns:v="urn:schemas-microsoft-com:vml" Requires="v">
                <p:oleObj spid="_x0000_s66587" name="Equation" r:id="rId14" imgW="901700" imgH="406400" progId="Equation.3">
                  <p:embed/>
                </p:oleObj>
              </mc:Choice>
              <mc:Fallback>
                <p:oleObj name="Equation" r:id="rId14" imgW="901700" imgH="40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3900" y="107950"/>
                        <a:ext cx="2595563" cy="116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7417" name="Group 34"/>
          <p:cNvGrpSpPr>
            <a:grpSpLocks/>
          </p:cNvGrpSpPr>
          <p:nvPr/>
        </p:nvGrpSpPr>
        <p:grpSpPr bwMode="auto">
          <a:xfrm>
            <a:off x="6072188" y="1281113"/>
            <a:ext cx="2722562" cy="2724150"/>
            <a:chOff x="3663" y="807"/>
            <a:chExt cx="1715" cy="1716"/>
          </a:xfrm>
        </p:grpSpPr>
        <p:sp>
          <p:nvSpPr>
            <p:cNvPr id="17421" name="Oval 8"/>
            <p:cNvSpPr>
              <a:spLocks noChangeArrowheads="1"/>
            </p:cNvSpPr>
            <p:nvPr/>
          </p:nvSpPr>
          <p:spPr bwMode="auto">
            <a:xfrm>
              <a:off x="5223" y="858"/>
              <a:ext cx="62" cy="62"/>
            </a:xfrm>
            <a:prstGeom prst="ellipse">
              <a:avLst/>
            </a:prstGeom>
            <a:solidFill>
              <a:schemeClr val="accent1"/>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7422" name="Line 9"/>
            <p:cNvSpPr>
              <a:spLocks noChangeShapeType="1"/>
            </p:cNvSpPr>
            <p:nvPr/>
          </p:nvSpPr>
          <p:spPr bwMode="auto">
            <a:xfrm>
              <a:off x="4553" y="1595"/>
              <a:ext cx="3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3" name="Text Box 10"/>
            <p:cNvSpPr txBox="1">
              <a:spLocks noChangeArrowheads="1"/>
            </p:cNvSpPr>
            <p:nvPr/>
          </p:nvSpPr>
          <p:spPr bwMode="auto">
            <a:xfrm>
              <a:off x="4942" y="1485"/>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a:t>
              </a:r>
            </a:p>
          </p:txBody>
        </p:sp>
        <p:sp>
          <p:nvSpPr>
            <p:cNvPr id="17424" name="Line 11"/>
            <p:cNvSpPr>
              <a:spLocks noChangeShapeType="1"/>
            </p:cNvSpPr>
            <p:nvPr/>
          </p:nvSpPr>
          <p:spPr bwMode="auto">
            <a:xfrm flipV="1">
              <a:off x="4546" y="1320"/>
              <a:ext cx="317"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Text Box 12"/>
            <p:cNvSpPr txBox="1">
              <a:spLocks noChangeArrowheads="1"/>
            </p:cNvSpPr>
            <p:nvPr/>
          </p:nvSpPr>
          <p:spPr bwMode="auto">
            <a:xfrm>
              <a:off x="4674" y="1140"/>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y</a:t>
              </a:r>
            </a:p>
          </p:txBody>
        </p:sp>
        <p:sp>
          <p:nvSpPr>
            <p:cNvPr id="17426" name="Line 13"/>
            <p:cNvSpPr>
              <a:spLocks noChangeShapeType="1"/>
            </p:cNvSpPr>
            <p:nvPr/>
          </p:nvSpPr>
          <p:spPr bwMode="auto">
            <a:xfrm rot="-5400000">
              <a:off x="4346" y="1402"/>
              <a:ext cx="39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7" name="Text Box 14"/>
            <p:cNvSpPr txBox="1">
              <a:spLocks noChangeArrowheads="1"/>
            </p:cNvSpPr>
            <p:nvPr/>
          </p:nvSpPr>
          <p:spPr bwMode="auto">
            <a:xfrm>
              <a:off x="4467" y="981"/>
              <a:ext cx="1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z</a:t>
              </a:r>
            </a:p>
          </p:txBody>
        </p:sp>
        <p:sp>
          <p:nvSpPr>
            <p:cNvPr id="17428" name="AutoShape 15"/>
            <p:cNvSpPr>
              <a:spLocks noChangeArrowheads="1"/>
            </p:cNvSpPr>
            <p:nvPr/>
          </p:nvSpPr>
          <p:spPr bwMode="auto">
            <a:xfrm>
              <a:off x="4004" y="1178"/>
              <a:ext cx="158" cy="158"/>
            </a:xfrm>
            <a:prstGeom prst="cube">
              <a:avLst>
                <a:gd name="adj" fmla="val 25000"/>
              </a:avLst>
            </a:prstGeom>
            <a:solidFill>
              <a:srgbClr val="FF00FF"/>
            </a:solidFill>
            <a:ln w="9525">
              <a:solidFill>
                <a:schemeClr val="tx1"/>
              </a:solidFill>
              <a:miter lim="800000"/>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17429" name="Text Box 16"/>
            <p:cNvSpPr txBox="1">
              <a:spLocks noChangeArrowheads="1"/>
            </p:cNvSpPr>
            <p:nvPr/>
          </p:nvSpPr>
          <p:spPr bwMode="auto">
            <a:xfrm>
              <a:off x="3943" y="944"/>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(x,y,z)</a:t>
              </a:r>
            </a:p>
          </p:txBody>
        </p:sp>
        <p:sp>
          <p:nvSpPr>
            <p:cNvPr id="17430" name="Line 17"/>
            <p:cNvSpPr>
              <a:spLocks noChangeShapeType="1"/>
            </p:cNvSpPr>
            <p:nvPr/>
          </p:nvSpPr>
          <p:spPr bwMode="auto">
            <a:xfrm flipH="1">
              <a:off x="3695" y="1603"/>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1" name="Text Box 18"/>
            <p:cNvSpPr txBox="1">
              <a:spLocks noChangeArrowheads="1"/>
            </p:cNvSpPr>
            <p:nvPr/>
          </p:nvSpPr>
          <p:spPr bwMode="auto">
            <a:xfrm>
              <a:off x="3902" y="1506"/>
              <a:ext cx="19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R</a:t>
              </a:r>
            </a:p>
          </p:txBody>
        </p:sp>
        <p:sp>
          <p:nvSpPr>
            <p:cNvPr id="17432" name="Oval 6"/>
            <p:cNvSpPr>
              <a:spLocks noChangeArrowheads="1"/>
            </p:cNvSpPr>
            <p:nvPr/>
          </p:nvSpPr>
          <p:spPr bwMode="auto">
            <a:xfrm>
              <a:off x="3663" y="807"/>
              <a:ext cx="1715" cy="1716"/>
            </a:xfrm>
            <a:prstGeom prst="ellipse">
              <a:avLst/>
            </a:prstGeom>
            <a:solidFill>
              <a:srgbClr val="FF99CC">
                <a:alpha val="10980"/>
              </a:srgbClr>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grpSp>
      <p:sp>
        <p:nvSpPr>
          <p:cNvPr id="17418" name="Text Box 35"/>
          <p:cNvSpPr txBox="1">
            <a:spLocks noChangeArrowheads="1"/>
          </p:cNvSpPr>
          <p:nvPr/>
        </p:nvSpPr>
        <p:spPr bwMode="auto">
          <a:xfrm>
            <a:off x="57150" y="381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ea typeface="ＭＳ Ｐゴシック" charset="0"/>
                <a:cs typeface="ＭＳ Ｐゴシック" charset="0"/>
              </a:rPr>
              <a:t>2.15</a:t>
            </a:r>
          </a:p>
        </p:txBody>
      </p:sp>
      <p:cxnSp>
        <p:nvCxnSpPr>
          <p:cNvPr id="3" name="Straight Arrow Connector 2"/>
          <p:cNvCxnSpPr/>
          <p:nvPr/>
        </p:nvCxnSpPr>
        <p:spPr bwMode="auto">
          <a:xfrm flipV="1">
            <a:off x="6985000" y="1454150"/>
            <a:ext cx="1435100" cy="4921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7420" name="Object 1024"/>
          <p:cNvGraphicFramePr>
            <a:graphicFrameLocks noChangeAspect="1"/>
          </p:cNvGraphicFramePr>
          <p:nvPr/>
        </p:nvGraphicFramePr>
        <p:xfrm>
          <a:off x="7259638" y="1208088"/>
          <a:ext cx="492125" cy="554037"/>
        </p:xfrm>
        <a:graphic>
          <a:graphicData uri="http://schemas.openxmlformats.org/presentationml/2006/ole">
            <mc:AlternateContent xmlns:mc="http://schemas.openxmlformats.org/markup-compatibility/2006">
              <mc:Choice xmlns:v="urn:schemas-microsoft-com:vml" Requires="v">
                <p:oleObj spid="_x0000_s66588" name="Equation" r:id="rId16" imgW="203200" imgH="228600" progId="Equation.3">
                  <p:embed/>
                </p:oleObj>
              </mc:Choice>
              <mc:Fallback>
                <p:oleObj name="Equation" r:id="rId16" imgW="2032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9638" y="1208088"/>
                        <a:ext cx="492125"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1819275" y="320675"/>
            <a:ext cx="7772400" cy="1143000"/>
          </a:xfrm>
        </p:spPr>
        <p:txBody>
          <a:bodyPr/>
          <a:lstStyle/>
          <a:p>
            <a:r>
              <a:rPr lang="en-US">
                <a:latin typeface="Arial" charset="0"/>
                <a:ea typeface="ＭＳ Ｐゴシック" charset="0"/>
                <a:cs typeface="ＭＳ Ｐゴシック" charset="0"/>
              </a:rPr>
              <a:t>Class Activities: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Charge Distibutions</a:t>
            </a:r>
          </a:p>
        </p:txBody>
      </p:sp>
      <p:graphicFrame>
        <p:nvGraphicFramePr>
          <p:cNvPr id="32770" name="Object 2"/>
          <p:cNvGraphicFramePr>
            <a:graphicFrameLocks noChangeAspect="1"/>
          </p:cNvGraphicFramePr>
          <p:nvPr/>
        </p:nvGraphicFramePr>
        <p:xfrm>
          <a:off x="4003675" y="0"/>
          <a:ext cx="4897438" cy="6858000"/>
        </p:xfrm>
        <a:graphic>
          <a:graphicData uri="http://schemas.openxmlformats.org/presentationml/2006/ole">
            <mc:AlternateContent xmlns:mc="http://schemas.openxmlformats.org/markup-compatibility/2006">
              <mc:Choice xmlns:v="urn:schemas-microsoft-com:vml" Requires="v">
                <p:oleObj spid="_x0000_s49156" name="Document" r:id="rId4" imgW="5486400" imgH="7684008" progId="Word.Document.8">
                  <p:embed/>
                </p:oleObj>
              </mc:Choice>
              <mc:Fallback>
                <p:oleObj name="Document" r:id="rId4" imgW="5486400" imgH="76840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675" y="0"/>
                        <a:ext cx="4897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62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l" eaLnBrk="1" hangingPunct="1"/>
            <a:r>
              <a:rPr lang="en-US" sz="3600">
                <a:latin typeface="Arial" charset="0"/>
                <a:ea typeface="ヒラギノ角ゴ Pro W3" charset="0"/>
                <a:cs typeface="ヒラギノ角ゴ Pro W3" charset="0"/>
              </a:rPr>
              <a:t>Two charges +Q and -Q are fixed a distance r apart.  </a:t>
            </a:r>
            <a:r>
              <a:rPr lang="en-US" sz="3600">
                <a:solidFill>
                  <a:schemeClr val="accent2"/>
                </a:solidFill>
                <a:latin typeface="Arial" charset="0"/>
                <a:ea typeface="ヒラギノ角ゴ Pro W3" charset="0"/>
                <a:cs typeface="ヒラギノ角ゴ Pro W3" charset="0"/>
              </a:rPr>
              <a:t>The direction of the force on a test charge -q at  A is…</a:t>
            </a:r>
            <a:endParaRPr lang="en-US">
              <a:latin typeface="Arial" charset="0"/>
              <a:ea typeface="ヒラギノ角ゴ Pro W3" charset="0"/>
              <a:cs typeface="ヒラギノ角ゴ Pro W3" charset="0"/>
            </a:endParaRPr>
          </a:p>
        </p:txBody>
      </p:sp>
      <p:sp>
        <p:nvSpPr>
          <p:cNvPr id="29698" name="Rectangle 3"/>
          <p:cNvSpPr>
            <a:spLocks noGrp="1" noChangeArrowheads="1"/>
          </p:cNvSpPr>
          <p:nvPr>
            <p:ph type="body" idx="1"/>
          </p:nvPr>
        </p:nvSpPr>
        <p:spPr>
          <a:xfrm>
            <a:off x="388938" y="2427288"/>
            <a:ext cx="7772400" cy="4114800"/>
          </a:xfrm>
        </p:spPr>
        <p:txBody>
          <a:bodyPr/>
          <a:lstStyle/>
          <a:p>
            <a:pPr marL="381000" indent="-381000" eaLnBrk="1" hangingPunct="1">
              <a:buFontTx/>
              <a:buAutoNum type="alphaUcPeriod"/>
            </a:pPr>
            <a:r>
              <a:rPr lang="en-US" sz="3200">
                <a:latin typeface="Arial" charset="0"/>
                <a:ea typeface="ヒラギノ角ゴ Pro W3" charset="0"/>
                <a:cs typeface="ヒラギノ角ゴ Pro W3" charset="0"/>
              </a:rPr>
              <a:t>Up</a:t>
            </a:r>
          </a:p>
          <a:p>
            <a:pPr marL="381000" indent="-381000" eaLnBrk="1" hangingPunct="1">
              <a:buFontTx/>
              <a:buAutoNum type="alphaUcPeriod"/>
            </a:pPr>
            <a:r>
              <a:rPr lang="en-US" sz="3200">
                <a:latin typeface="Arial" charset="0"/>
                <a:ea typeface="ヒラギノ角ゴ Pro W3" charset="0"/>
                <a:cs typeface="ヒラギノ角ゴ Pro W3" charset="0"/>
              </a:rPr>
              <a:t>Down</a:t>
            </a:r>
          </a:p>
          <a:p>
            <a:pPr marL="381000" indent="-381000" eaLnBrk="1" hangingPunct="1">
              <a:buFontTx/>
              <a:buAutoNum type="alphaUcPeriod"/>
            </a:pPr>
            <a:r>
              <a:rPr lang="en-US" sz="3200">
                <a:latin typeface="Arial" charset="0"/>
                <a:ea typeface="ヒラギノ角ゴ Pro W3" charset="0"/>
                <a:cs typeface="ヒラギノ角ゴ Pro W3" charset="0"/>
              </a:rPr>
              <a:t>Left</a:t>
            </a:r>
          </a:p>
          <a:p>
            <a:pPr marL="381000" indent="-381000" eaLnBrk="1" hangingPunct="1">
              <a:buFontTx/>
              <a:buAutoNum type="alphaUcPeriod"/>
            </a:pPr>
            <a:r>
              <a:rPr lang="en-US" sz="3200">
                <a:latin typeface="Arial" charset="0"/>
                <a:ea typeface="ヒラギノ角ゴ Pro W3" charset="0"/>
                <a:cs typeface="ヒラギノ角ゴ Pro W3" charset="0"/>
              </a:rPr>
              <a:t>Right</a:t>
            </a:r>
          </a:p>
          <a:p>
            <a:pPr marL="381000" indent="-381000" eaLnBrk="1" hangingPunct="1">
              <a:buFontTx/>
              <a:buAutoNum type="alphaUcPeriod"/>
            </a:pPr>
            <a:r>
              <a:rPr lang="en-US" sz="3200">
                <a:latin typeface="Arial" charset="0"/>
                <a:ea typeface="ヒラギノ角ゴ Pro W3" charset="0"/>
                <a:cs typeface="ヒラギノ角ゴ Pro W3" charset="0"/>
              </a:rPr>
              <a:t>Some other direction,                             or F =0</a:t>
            </a:r>
            <a:endParaRPr lang="en-US">
              <a:latin typeface="Arial" charset="0"/>
              <a:ea typeface="ヒラギノ角ゴ Pro W3" charset="0"/>
              <a:cs typeface="ヒラギノ角ゴ Pro W3" charset="0"/>
            </a:endParaRPr>
          </a:p>
        </p:txBody>
      </p:sp>
      <p:graphicFrame>
        <p:nvGraphicFramePr>
          <p:cNvPr id="29699" name="Object 4"/>
          <p:cNvGraphicFramePr>
            <a:graphicFrameLocks noChangeAspect="1"/>
          </p:cNvGraphicFramePr>
          <p:nvPr/>
        </p:nvGraphicFramePr>
        <p:xfrm>
          <a:off x="4819650" y="2171700"/>
          <a:ext cx="4038600" cy="3646488"/>
        </p:xfrm>
        <a:graphic>
          <a:graphicData uri="http://schemas.openxmlformats.org/presentationml/2006/ole">
            <mc:AlternateContent xmlns:mc="http://schemas.openxmlformats.org/markup-compatibility/2006">
              <mc:Choice xmlns:v="urn:schemas-microsoft-com:vml" Requires="v">
                <p:oleObj spid="_x0000_s51204" r:id="rId4" imgW="2070100" imgH="1866900" progId="">
                  <p:embed/>
                </p:oleObj>
              </mc:Choice>
              <mc:Fallback>
                <p:oleObj r:id="rId4" imgW="2070100" imgH="18669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2171700"/>
                        <a:ext cx="40386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50413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idx="4294967295"/>
          </p:nvPr>
        </p:nvSpPr>
        <p:spPr>
          <a:xfrm>
            <a:off x="685800" y="609600"/>
            <a:ext cx="7772400" cy="1970088"/>
          </a:xfrm>
        </p:spPr>
        <p:txBody>
          <a:bodyPr/>
          <a:lstStyle/>
          <a:p>
            <a:pPr algn="l"/>
            <a:r>
              <a:rPr lang="en-US" sz="3400">
                <a:latin typeface="Arial" charset="0"/>
                <a:ea typeface="ＭＳ Ｐゴシック" charset="0"/>
                <a:cs typeface="ＭＳ Ｐゴシック" charset="0"/>
              </a:rPr>
              <a:t>Two charges +q and -q are on the y-axis, symmetric about the origin. Point A is an empty point in space on the x-axis. </a:t>
            </a:r>
            <a:r>
              <a:rPr lang="en-US" sz="3400">
                <a:solidFill>
                  <a:schemeClr val="accent2"/>
                </a:solidFill>
                <a:latin typeface="Arial" charset="0"/>
                <a:ea typeface="ＭＳ Ｐゴシック" charset="0"/>
                <a:cs typeface="ＭＳ Ｐゴシック" charset="0"/>
              </a:rPr>
              <a:t>The direction of the E field at  A is…</a:t>
            </a:r>
            <a:endParaRPr lang="en-US" sz="2600">
              <a:solidFill>
                <a:schemeClr val="accent2"/>
              </a:solidFill>
              <a:latin typeface="Arial" charset="0"/>
              <a:ea typeface="ＭＳ Ｐゴシック" charset="0"/>
              <a:cs typeface="ＭＳ Ｐゴシック" charset="0"/>
            </a:endParaRPr>
          </a:p>
        </p:txBody>
      </p:sp>
      <p:sp>
        <p:nvSpPr>
          <p:cNvPr id="43011" name="Rectangle 1030"/>
          <p:cNvSpPr>
            <a:spLocks noGrp="1" noChangeArrowheads="1"/>
          </p:cNvSpPr>
          <p:nvPr>
            <p:ph type="body" idx="4294967295"/>
          </p:nvPr>
        </p:nvSpPr>
        <p:spPr>
          <a:xfrm>
            <a:off x="685800" y="3089275"/>
            <a:ext cx="7772400" cy="2852738"/>
          </a:xfrm>
          <a:noFill/>
        </p:spPr>
        <p:txBody>
          <a:bodyPr/>
          <a:lstStyle/>
          <a:p>
            <a:pPr marL="381000" indent="-381000">
              <a:buFontTx/>
              <a:buAutoNum type="alphaUcPeriod"/>
            </a:pPr>
            <a:r>
              <a:rPr lang="en-US" sz="2800">
                <a:latin typeface="Arial" charset="0"/>
                <a:ea typeface="ヒラギノ角ゴ Pro W3" charset="0"/>
                <a:cs typeface="ヒラギノ角ゴ Pro W3" charset="0"/>
              </a:rPr>
              <a:t>Up</a:t>
            </a:r>
          </a:p>
          <a:p>
            <a:pPr marL="381000" indent="-381000">
              <a:buFontTx/>
              <a:buAutoNum type="alphaUcPeriod"/>
            </a:pPr>
            <a:r>
              <a:rPr lang="en-US" sz="2800">
                <a:latin typeface="Arial" charset="0"/>
                <a:ea typeface="ヒラギノ角ゴ Pro W3" charset="0"/>
                <a:cs typeface="ヒラギノ角ゴ Pro W3" charset="0"/>
              </a:rPr>
              <a:t>Down</a:t>
            </a:r>
          </a:p>
          <a:p>
            <a:pPr marL="381000" indent="-381000">
              <a:buFontTx/>
              <a:buAutoNum type="alphaUcPeriod"/>
            </a:pPr>
            <a:r>
              <a:rPr lang="en-US" sz="2800">
                <a:latin typeface="Arial" charset="0"/>
                <a:ea typeface="ヒラギノ角ゴ Pro W3" charset="0"/>
                <a:cs typeface="ヒラギノ角ゴ Pro W3" charset="0"/>
              </a:rPr>
              <a:t>Left</a:t>
            </a:r>
          </a:p>
          <a:p>
            <a:pPr marL="381000" indent="-381000">
              <a:buFontTx/>
              <a:buAutoNum type="alphaUcPeriod"/>
            </a:pPr>
            <a:r>
              <a:rPr lang="en-US" sz="2800">
                <a:latin typeface="Arial" charset="0"/>
                <a:ea typeface="ヒラギノ角ゴ Pro W3" charset="0"/>
                <a:cs typeface="ヒラギノ角ゴ Pro W3" charset="0"/>
              </a:rPr>
              <a:t>Right</a:t>
            </a:r>
          </a:p>
          <a:p>
            <a:pPr marL="381000" indent="-381000">
              <a:buFontTx/>
              <a:buAutoNum type="alphaUcPeriod"/>
            </a:pPr>
            <a:r>
              <a:rPr lang="en-US" sz="2800">
                <a:latin typeface="Arial" charset="0"/>
                <a:ea typeface="ヒラギノ角ゴ Pro W3" charset="0"/>
                <a:cs typeface="ヒラギノ角ゴ Pro W3" charset="0"/>
              </a:rPr>
              <a:t>Some other direction, or E = 0, or ambiguous </a:t>
            </a:r>
          </a:p>
        </p:txBody>
      </p:sp>
      <p:sp>
        <p:nvSpPr>
          <p:cNvPr id="43012" name="Text Box 1031"/>
          <p:cNvSpPr txBox="1">
            <a:spLocks noChangeArrowheads="1"/>
          </p:cNvSpPr>
          <p:nvPr/>
        </p:nvSpPr>
        <p:spPr bwMode="auto">
          <a:xfrm>
            <a:off x="57150" y="38100"/>
            <a:ext cx="439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2.3</a:t>
            </a:r>
          </a:p>
        </p:txBody>
      </p:sp>
      <p:grpSp>
        <p:nvGrpSpPr>
          <p:cNvPr id="43013" name="Group 5"/>
          <p:cNvGrpSpPr>
            <a:grpSpLocks noChangeAspect="1"/>
          </p:cNvGrpSpPr>
          <p:nvPr/>
        </p:nvGrpSpPr>
        <p:grpSpPr bwMode="auto">
          <a:xfrm>
            <a:off x="4883150" y="2409825"/>
            <a:ext cx="2871788" cy="2579688"/>
            <a:chOff x="2520" y="1320"/>
            <a:chExt cx="4522" cy="4063"/>
          </a:xfrm>
        </p:grpSpPr>
        <p:sp>
          <p:nvSpPr>
            <p:cNvPr id="43014" name="AutoShape 6"/>
            <p:cNvSpPr>
              <a:spLocks noChangeAspect="1" noChangeArrowheads="1"/>
            </p:cNvSpPr>
            <p:nvPr/>
          </p:nvSpPr>
          <p:spPr bwMode="auto">
            <a:xfrm>
              <a:off x="2520" y="1320"/>
              <a:ext cx="4522" cy="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5" name="Text Box 7"/>
            <p:cNvSpPr txBox="1">
              <a:spLocks noChangeArrowheads="1"/>
            </p:cNvSpPr>
            <p:nvPr/>
          </p:nvSpPr>
          <p:spPr bwMode="auto">
            <a:xfrm>
              <a:off x="2951" y="1981"/>
              <a:ext cx="811"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+q</a:t>
              </a:r>
            </a:p>
          </p:txBody>
        </p:sp>
        <p:sp>
          <p:nvSpPr>
            <p:cNvPr id="43016" name="Line 8"/>
            <p:cNvSpPr>
              <a:spLocks noChangeShapeType="1"/>
            </p:cNvSpPr>
            <p:nvPr/>
          </p:nvSpPr>
          <p:spPr bwMode="auto">
            <a:xfrm flipV="1">
              <a:off x="2894" y="3617"/>
              <a:ext cx="3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9"/>
            <p:cNvSpPr>
              <a:spLocks noChangeShapeType="1"/>
            </p:cNvSpPr>
            <p:nvPr/>
          </p:nvSpPr>
          <p:spPr bwMode="auto">
            <a:xfrm>
              <a:off x="3642" y="1747"/>
              <a:ext cx="1" cy="35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Text Box 10"/>
            <p:cNvSpPr txBox="1">
              <a:spLocks noChangeArrowheads="1"/>
            </p:cNvSpPr>
            <p:nvPr/>
          </p:nvSpPr>
          <p:spPr bwMode="auto">
            <a:xfrm>
              <a:off x="6447" y="3617"/>
              <a:ext cx="46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x</a:t>
              </a:r>
            </a:p>
          </p:txBody>
        </p:sp>
        <p:sp>
          <p:nvSpPr>
            <p:cNvPr id="43019" name="Text Box 11"/>
            <p:cNvSpPr txBox="1">
              <a:spLocks noChangeArrowheads="1"/>
            </p:cNvSpPr>
            <p:nvPr/>
          </p:nvSpPr>
          <p:spPr bwMode="auto">
            <a:xfrm>
              <a:off x="3327" y="1335"/>
              <a:ext cx="407"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a:t>
              </a:r>
            </a:p>
          </p:txBody>
        </p:sp>
        <p:sp>
          <p:nvSpPr>
            <p:cNvPr id="43020" name="Oval 12"/>
            <p:cNvSpPr>
              <a:spLocks noChangeArrowheads="1"/>
            </p:cNvSpPr>
            <p:nvPr/>
          </p:nvSpPr>
          <p:spPr bwMode="auto">
            <a:xfrm>
              <a:off x="3590" y="2253"/>
              <a:ext cx="87" cy="87"/>
            </a:xfrm>
            <a:prstGeom prst="ellipse">
              <a:avLst/>
            </a:prstGeom>
            <a:solidFill>
              <a:srgbClr val="000000"/>
            </a:solidFill>
            <a:ln w="9525">
              <a:solidFill>
                <a:srgbClr val="000000"/>
              </a:solidFill>
              <a:round/>
              <a:headEnd/>
              <a:tailEnd/>
            </a:ln>
          </p:spPr>
          <p:txBody>
            <a:bodyPr/>
            <a:lstStyle/>
            <a:p>
              <a:endParaRPr lang="en-US"/>
            </a:p>
          </p:txBody>
        </p:sp>
        <p:sp>
          <p:nvSpPr>
            <p:cNvPr id="43021" name="Text Box 13"/>
            <p:cNvSpPr txBox="1">
              <a:spLocks noChangeArrowheads="1"/>
            </p:cNvSpPr>
            <p:nvPr/>
          </p:nvSpPr>
          <p:spPr bwMode="auto">
            <a:xfrm>
              <a:off x="3081" y="4545"/>
              <a:ext cx="935"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-q</a:t>
              </a:r>
            </a:p>
          </p:txBody>
        </p:sp>
        <p:sp>
          <p:nvSpPr>
            <p:cNvPr id="43022" name="Oval 14"/>
            <p:cNvSpPr>
              <a:spLocks noChangeArrowheads="1"/>
            </p:cNvSpPr>
            <p:nvPr/>
          </p:nvSpPr>
          <p:spPr bwMode="auto">
            <a:xfrm>
              <a:off x="3604" y="4889"/>
              <a:ext cx="89" cy="86"/>
            </a:xfrm>
            <a:prstGeom prst="ellipse">
              <a:avLst/>
            </a:prstGeom>
            <a:solidFill>
              <a:srgbClr val="000000"/>
            </a:solidFill>
            <a:ln w="9525">
              <a:solidFill>
                <a:srgbClr val="000000"/>
              </a:solidFill>
              <a:round/>
              <a:headEnd/>
              <a:tailEnd/>
            </a:ln>
          </p:spPr>
          <p:txBody>
            <a:bodyPr/>
            <a:lstStyle/>
            <a:p>
              <a:endParaRPr lang="en-US"/>
            </a:p>
          </p:txBody>
        </p:sp>
        <p:sp>
          <p:nvSpPr>
            <p:cNvPr id="43023" name="Line 15"/>
            <p:cNvSpPr>
              <a:spLocks noChangeShapeType="1"/>
            </p:cNvSpPr>
            <p:nvPr/>
          </p:nvSpPr>
          <p:spPr bwMode="auto">
            <a:xfrm>
              <a:off x="3642" y="2308"/>
              <a:ext cx="1683" cy="1309"/>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16"/>
            <p:cNvSpPr>
              <a:spLocks noChangeShapeType="1"/>
            </p:cNvSpPr>
            <p:nvPr/>
          </p:nvSpPr>
          <p:spPr bwMode="auto">
            <a:xfrm flipV="1">
              <a:off x="3642" y="3617"/>
              <a:ext cx="1683" cy="1309"/>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Text Box 17"/>
            <p:cNvSpPr txBox="1">
              <a:spLocks noChangeArrowheads="1"/>
            </p:cNvSpPr>
            <p:nvPr/>
          </p:nvSpPr>
          <p:spPr bwMode="auto">
            <a:xfrm>
              <a:off x="5325" y="3056"/>
              <a:ext cx="386"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A</a:t>
              </a:r>
            </a:p>
          </p:txBody>
        </p:sp>
        <p:sp>
          <p:nvSpPr>
            <p:cNvPr id="43026" name="Oval 18"/>
            <p:cNvSpPr>
              <a:spLocks noChangeArrowheads="1"/>
            </p:cNvSpPr>
            <p:nvPr/>
          </p:nvSpPr>
          <p:spPr bwMode="auto">
            <a:xfrm>
              <a:off x="5270" y="3573"/>
              <a:ext cx="87" cy="87"/>
            </a:xfrm>
            <a:prstGeom prst="ellipse">
              <a:avLst/>
            </a:prstGeom>
            <a:solidFill>
              <a:srgbClr val="000000"/>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4243593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9563" y="228600"/>
            <a:ext cx="8458200" cy="1381125"/>
          </a:xfrm>
        </p:spPr>
        <p:txBody>
          <a:bodyPr/>
          <a:lstStyle/>
          <a:p>
            <a:r>
              <a:rPr lang="en-US" sz="3200">
                <a:latin typeface="Arial" charset="0"/>
                <a:ea typeface="ＭＳ Ｐゴシック" charset="0"/>
                <a:cs typeface="ＭＳ Ｐゴシック" charset="0"/>
              </a:rPr>
              <a:t>How is the vector     </a:t>
            </a:r>
            <a:r>
              <a:rPr lang="en-US" sz="3200" b="1">
                <a:latin typeface="Arial" charset="0"/>
                <a:ea typeface="ＭＳ Ｐゴシック" charset="0"/>
                <a:cs typeface="ＭＳ Ｐゴシック" charset="0"/>
              </a:rPr>
              <a:t>   </a:t>
            </a:r>
            <a:r>
              <a:rPr lang="en-US" sz="3200">
                <a:latin typeface="Arial" charset="0"/>
                <a:ea typeface="ＭＳ Ｐゴシック" charset="0"/>
                <a:cs typeface="ＭＳ Ｐゴシック" charset="0"/>
              </a:rPr>
              <a:t> related to </a:t>
            </a:r>
            <a:r>
              <a:rPr lang="en-US" sz="3200" b="1">
                <a:latin typeface="Arial" charset="0"/>
                <a:ea typeface="ＭＳ Ｐゴシック" charset="0"/>
                <a:cs typeface="ＭＳ Ｐゴシック" charset="0"/>
              </a:rPr>
              <a:t>r</a:t>
            </a:r>
            <a:r>
              <a:rPr lang="en-US" sz="3200" baseline="-25000">
                <a:latin typeface="Arial" charset="0"/>
                <a:ea typeface="ＭＳ Ｐゴシック" charset="0"/>
                <a:cs typeface="ＭＳ Ｐゴシック" charset="0"/>
              </a:rPr>
              <a:t>1</a:t>
            </a:r>
            <a:r>
              <a:rPr lang="en-US" sz="3200">
                <a:latin typeface="Arial" charset="0"/>
                <a:ea typeface="ＭＳ Ｐゴシック" charset="0"/>
                <a:cs typeface="ＭＳ Ｐゴシック" charset="0"/>
              </a:rPr>
              <a:t> and </a:t>
            </a:r>
            <a:r>
              <a:rPr lang="en-US" sz="3200" b="1">
                <a:latin typeface="Arial" charset="0"/>
                <a:ea typeface="ＭＳ Ｐゴシック" charset="0"/>
                <a:cs typeface="ＭＳ Ｐゴシック" charset="0"/>
              </a:rPr>
              <a:t>r</a:t>
            </a:r>
            <a:r>
              <a:rPr lang="en-US" sz="3200" baseline="-25000">
                <a:latin typeface="Arial" charset="0"/>
                <a:ea typeface="ＭＳ Ｐゴシック" charset="0"/>
                <a:cs typeface="ＭＳ Ｐゴシック" charset="0"/>
              </a:rPr>
              <a:t>2</a:t>
            </a:r>
            <a:r>
              <a:rPr lang="en-US" sz="320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graphicFrame>
        <p:nvGraphicFramePr>
          <p:cNvPr id="31746" name="Object 2"/>
          <p:cNvGraphicFramePr>
            <a:graphicFrameLocks noGrp="1" noChangeAspect="1"/>
          </p:cNvGraphicFramePr>
          <p:nvPr>
            <p:ph sz="half" idx="1"/>
          </p:nvPr>
        </p:nvGraphicFramePr>
        <p:xfrm>
          <a:off x="3962400" y="457200"/>
          <a:ext cx="838200" cy="838200"/>
        </p:xfrm>
        <a:graphic>
          <a:graphicData uri="http://schemas.openxmlformats.org/presentationml/2006/ole">
            <mc:AlternateContent xmlns:mc="http://schemas.openxmlformats.org/markup-compatibility/2006">
              <mc:Choice xmlns:v="urn:schemas-microsoft-com:vml" Requires="v">
                <p:oleObj spid="_x0000_s52234" name="Equation" r:id="rId4" imgW="254000" imgH="254000" progId="Equation.DSMT4">
                  <p:embed/>
                </p:oleObj>
              </mc:Choice>
              <mc:Fallback>
                <p:oleObj name="Equation" r:id="rId4" imgW="254000" imgH="254000" progId="Equation.DSMT4">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57200"/>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7" name="Line 4"/>
          <p:cNvSpPr>
            <a:spLocks noChangeShapeType="1"/>
          </p:cNvSpPr>
          <p:nvPr/>
        </p:nvSpPr>
        <p:spPr bwMode="auto">
          <a:xfrm flipV="1">
            <a:off x="1373188" y="2327275"/>
            <a:ext cx="3282950" cy="1309688"/>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48" name="Line 5"/>
          <p:cNvSpPr>
            <a:spLocks noChangeShapeType="1"/>
          </p:cNvSpPr>
          <p:nvPr/>
        </p:nvSpPr>
        <p:spPr bwMode="auto">
          <a:xfrm flipV="1">
            <a:off x="1350963" y="2319338"/>
            <a:ext cx="325437" cy="131603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49" name="Line 6"/>
          <p:cNvSpPr>
            <a:spLocks noChangeShapeType="1"/>
          </p:cNvSpPr>
          <p:nvPr/>
        </p:nvSpPr>
        <p:spPr bwMode="auto">
          <a:xfrm>
            <a:off x="1749425" y="2187575"/>
            <a:ext cx="2757488" cy="20638"/>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50" name="Text Box 7"/>
          <p:cNvSpPr txBox="1">
            <a:spLocks noChangeArrowheads="1"/>
          </p:cNvSpPr>
          <p:nvPr/>
        </p:nvSpPr>
        <p:spPr bwMode="auto">
          <a:xfrm>
            <a:off x="2817813" y="3048000"/>
            <a:ext cx="70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baseline="-25000"/>
              <a:t>2</a:t>
            </a:r>
          </a:p>
        </p:txBody>
      </p:sp>
      <p:sp>
        <p:nvSpPr>
          <p:cNvPr id="31751" name="Text Box 8"/>
          <p:cNvSpPr txBox="1">
            <a:spLocks noChangeArrowheads="1"/>
          </p:cNvSpPr>
          <p:nvPr/>
        </p:nvSpPr>
        <p:spPr bwMode="auto">
          <a:xfrm>
            <a:off x="954088" y="2503488"/>
            <a:ext cx="67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b="1"/>
              <a:t>r</a:t>
            </a:r>
            <a:r>
              <a:rPr lang="en-US" baseline="-25000"/>
              <a:t>1</a:t>
            </a:r>
          </a:p>
        </p:txBody>
      </p:sp>
      <p:graphicFrame>
        <p:nvGraphicFramePr>
          <p:cNvPr id="31752" name="Object 3"/>
          <p:cNvGraphicFramePr>
            <a:graphicFrameLocks noGrp="1" noChangeAspect="1"/>
          </p:cNvGraphicFramePr>
          <p:nvPr>
            <p:ph sz="quarter" idx="2"/>
          </p:nvPr>
        </p:nvGraphicFramePr>
        <p:xfrm>
          <a:off x="2462213" y="1443038"/>
          <a:ext cx="811212" cy="811212"/>
        </p:xfrm>
        <a:graphic>
          <a:graphicData uri="http://schemas.openxmlformats.org/presentationml/2006/ole">
            <mc:AlternateContent xmlns:mc="http://schemas.openxmlformats.org/markup-compatibility/2006">
              <mc:Choice xmlns:v="urn:schemas-microsoft-com:vml" Requires="v">
                <p:oleObj spid="_x0000_s52235" name="Equation" r:id="rId6" imgW="254000" imgH="254000" progId="Equation.DSMT4">
                  <p:embed/>
                </p:oleObj>
              </mc:Choice>
              <mc:Fallback>
                <p:oleObj name="Equation" r:id="rId6" imgW="254000" imgH="254000" progId="Equation.DSMT4">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213" y="1443038"/>
                        <a:ext cx="811212"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3" name="Object 4"/>
          <p:cNvGraphicFramePr>
            <a:graphicFrameLocks noGrp="1" noChangeAspect="1"/>
          </p:cNvGraphicFramePr>
          <p:nvPr>
            <p:ph sz="quarter" idx="3"/>
          </p:nvPr>
        </p:nvGraphicFramePr>
        <p:xfrm>
          <a:off x="4700588" y="2830513"/>
          <a:ext cx="3236912" cy="2949575"/>
        </p:xfrm>
        <a:graphic>
          <a:graphicData uri="http://schemas.openxmlformats.org/presentationml/2006/ole">
            <mc:AlternateContent xmlns:mc="http://schemas.openxmlformats.org/markup-compatibility/2006">
              <mc:Choice xmlns:v="urn:schemas-microsoft-com:vml" Requires="v">
                <p:oleObj spid="_x0000_s52236" name="Equation" r:id="rId8" imgW="1143000" imgH="1041400" progId="Equation.3">
                  <p:embed/>
                </p:oleObj>
              </mc:Choice>
              <mc:Fallback>
                <p:oleObj name="Equation" r:id="rId8" imgW="1143000" imgH="10414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0588" y="2830513"/>
                        <a:ext cx="3236912"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54" name="Text Box 1040"/>
          <p:cNvSpPr txBox="1">
            <a:spLocks noChangeArrowheads="1"/>
          </p:cNvSpPr>
          <p:nvPr/>
        </p:nvSpPr>
        <p:spPr bwMode="auto">
          <a:xfrm>
            <a:off x="0" y="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2.1b</a:t>
            </a:r>
          </a:p>
        </p:txBody>
      </p:sp>
    </p:spTree>
    <p:extLst>
      <p:ext uri="{BB962C8B-B14F-4D97-AF65-F5344CB8AC3E}">
        <p14:creationId xmlns:p14="http://schemas.microsoft.com/office/powerpoint/2010/main" val="24307312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292100"/>
            <a:ext cx="7772400" cy="1143000"/>
          </a:xfrm>
        </p:spPr>
        <p:txBody>
          <a:bodyPr/>
          <a:lstStyle/>
          <a:p>
            <a:pPr algn="l" eaLnBrk="1" hangingPunct="1"/>
            <a:r>
              <a:rPr lang="en-US" sz="3600">
                <a:latin typeface="Arial" charset="0"/>
                <a:ea typeface="ヒラギノ角ゴ Pro W3" charset="0"/>
                <a:cs typeface="ヒラギノ角ゴ Pro W3" charset="0"/>
              </a:rPr>
              <a:t>Coulomb's law:</a:t>
            </a:r>
            <a:endParaRPr lang="en-US">
              <a:latin typeface="Arial" charset="0"/>
              <a:ea typeface="ヒラギノ角ゴ Pro W3" charset="0"/>
              <a:cs typeface="ヒラギノ角ゴ Pro W3" charset="0"/>
            </a:endParaRPr>
          </a:p>
        </p:txBody>
      </p:sp>
      <p:sp>
        <p:nvSpPr>
          <p:cNvPr id="33794" name="Rectangle 3"/>
          <p:cNvSpPr>
            <a:spLocks noGrp="1" noChangeArrowheads="1"/>
          </p:cNvSpPr>
          <p:nvPr>
            <p:ph type="body" idx="1"/>
          </p:nvPr>
        </p:nvSpPr>
        <p:spPr>
          <a:xfrm>
            <a:off x="685800" y="1800225"/>
            <a:ext cx="7772400" cy="762000"/>
          </a:xfrm>
        </p:spPr>
        <p:txBody>
          <a:bodyPr/>
          <a:lstStyle/>
          <a:p>
            <a:pPr eaLnBrk="1" hangingPunct="1">
              <a:lnSpc>
                <a:spcPct val="90000"/>
              </a:lnSpc>
              <a:buFontTx/>
              <a:buNone/>
            </a:pPr>
            <a:r>
              <a:rPr lang="en-US" sz="3200">
                <a:latin typeface="Arial" charset="0"/>
                <a:ea typeface="ヒラギノ角ゴ Pro W3" charset="0"/>
                <a:cs typeface="ヒラギノ角ゴ Pro W3" charset="0"/>
              </a:rPr>
              <a:t>In the fig, q1 and q2 are 2 m apart. </a:t>
            </a:r>
          </a:p>
          <a:p>
            <a:pPr eaLnBrk="1" hangingPunct="1">
              <a:lnSpc>
                <a:spcPct val="90000"/>
              </a:lnSpc>
              <a:buFontTx/>
              <a:buNone/>
            </a:pPr>
            <a:r>
              <a:rPr lang="en-US" sz="3200">
                <a:solidFill>
                  <a:schemeClr val="accent2"/>
                </a:solidFill>
                <a:latin typeface="Arial" charset="0"/>
                <a:ea typeface="ヒラギノ角ゴ Pro W3" charset="0"/>
                <a:cs typeface="ヒラギノ角ゴ Pro W3" charset="0"/>
              </a:rPr>
              <a:t>Which arrow </a:t>
            </a:r>
            <a:r>
              <a:rPr lang="en-US" sz="3200" i="1" u="sng">
                <a:solidFill>
                  <a:schemeClr val="accent2"/>
                </a:solidFill>
                <a:latin typeface="Arial" charset="0"/>
                <a:ea typeface="ヒラギノ角ゴ Pro W3" charset="0"/>
                <a:cs typeface="ヒラギノ角ゴ Pro W3" charset="0"/>
              </a:rPr>
              <a:t>can</a:t>
            </a:r>
            <a:r>
              <a:rPr lang="en-US" sz="3200">
                <a:solidFill>
                  <a:schemeClr val="accent2"/>
                </a:solidFill>
                <a:latin typeface="Arial" charset="0"/>
                <a:ea typeface="ヒラギノ角ゴ Pro W3" charset="0"/>
                <a:cs typeface="ヒラギノ角ゴ Pro W3" charset="0"/>
              </a:rPr>
              <a:t> represent  </a:t>
            </a:r>
            <a:r>
              <a:rPr lang="en-US" sz="3200">
                <a:latin typeface="Arial" charset="0"/>
                <a:ea typeface="ヒラギノ角ゴ Pro W3" charset="0"/>
                <a:cs typeface="ヒラギノ角ゴ Pro W3" charset="0"/>
              </a:rPr>
              <a:t>            ?</a:t>
            </a:r>
          </a:p>
          <a:p>
            <a:pPr eaLnBrk="1" hangingPunct="1">
              <a:lnSpc>
                <a:spcPct val="90000"/>
              </a:lnSpc>
              <a:buFontTx/>
              <a:buNone/>
            </a:pPr>
            <a:r>
              <a:rPr lang="en-US" sz="3200">
                <a:latin typeface="Arial" charset="0"/>
                <a:ea typeface="ヒラギノ角ゴ Pro W3" charset="0"/>
                <a:cs typeface="ヒラギノ角ゴ Pro W3" charset="0"/>
              </a:rPr>
              <a:t>   </a:t>
            </a:r>
          </a:p>
        </p:txBody>
      </p:sp>
      <p:graphicFrame>
        <p:nvGraphicFramePr>
          <p:cNvPr id="33795" name="Object 4"/>
          <p:cNvGraphicFramePr>
            <a:graphicFrameLocks noChangeAspect="1"/>
          </p:cNvGraphicFramePr>
          <p:nvPr/>
        </p:nvGraphicFramePr>
        <p:xfrm>
          <a:off x="4033838" y="373063"/>
          <a:ext cx="4565650" cy="1252537"/>
        </p:xfrm>
        <a:graphic>
          <a:graphicData uri="http://schemas.openxmlformats.org/presentationml/2006/ole">
            <mc:AlternateContent xmlns:mc="http://schemas.openxmlformats.org/markup-compatibility/2006">
              <mc:Choice xmlns:v="urn:schemas-microsoft-com:vml" Requires="v">
                <p:oleObj spid="_x0000_s53255" name="Equation" r:id="rId4" imgW="1574800" imgH="431800" progId="Equation.DSMT4">
                  <p:embed/>
                </p:oleObj>
              </mc:Choice>
              <mc:Fallback>
                <p:oleObj name="Equation" r:id="rId4" imgW="15748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838" y="373063"/>
                        <a:ext cx="45656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796" name="Object 5"/>
          <p:cNvGraphicFramePr>
            <a:graphicFrameLocks noChangeAspect="1"/>
          </p:cNvGraphicFramePr>
          <p:nvPr/>
        </p:nvGraphicFramePr>
        <p:xfrm>
          <a:off x="6469063" y="2295525"/>
          <a:ext cx="849312" cy="847725"/>
        </p:xfrm>
        <a:graphic>
          <a:graphicData uri="http://schemas.openxmlformats.org/presentationml/2006/ole">
            <mc:AlternateContent xmlns:mc="http://schemas.openxmlformats.org/markup-compatibility/2006">
              <mc:Choice xmlns:v="urn:schemas-microsoft-com:vml" Requires="v">
                <p:oleObj spid="_x0000_s53256"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063" y="2295525"/>
                        <a:ext cx="84931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7" name="Oval 6"/>
          <p:cNvSpPr>
            <a:spLocks noChangeArrowheads="1"/>
          </p:cNvSpPr>
          <p:nvPr/>
        </p:nvSpPr>
        <p:spPr bwMode="auto">
          <a:xfrm>
            <a:off x="1828800" y="3911600"/>
            <a:ext cx="533400" cy="533400"/>
          </a:xfrm>
          <a:prstGeom prst="ellipse">
            <a:avLst/>
          </a:prstGeom>
          <a:solidFill>
            <a:schemeClr val="bg1"/>
          </a:solidFill>
          <a:ln w="28575">
            <a:solidFill>
              <a:schemeClr val="tx1"/>
            </a:solidFill>
            <a:round/>
            <a:headEnd/>
            <a:tailEnd/>
          </a:ln>
        </p:spPr>
        <p:txBody>
          <a:bodyPr wrap="none" anchor="ctr"/>
          <a:lstStyle/>
          <a:p>
            <a:pPr algn="ctr"/>
            <a:r>
              <a:rPr lang="en-US" sz="3200">
                <a:ea typeface="ＭＳ Ｐゴシック" charset="0"/>
                <a:cs typeface="ＭＳ Ｐゴシック" charset="0"/>
              </a:rPr>
              <a:t>q1</a:t>
            </a:r>
            <a:endParaRPr lang="en-US">
              <a:ea typeface="ＭＳ Ｐゴシック" charset="0"/>
              <a:cs typeface="ＭＳ Ｐゴシック" charset="0"/>
            </a:endParaRPr>
          </a:p>
        </p:txBody>
      </p:sp>
      <p:sp>
        <p:nvSpPr>
          <p:cNvPr id="33798" name="Oval 7"/>
          <p:cNvSpPr>
            <a:spLocks noChangeArrowheads="1"/>
          </p:cNvSpPr>
          <p:nvPr/>
        </p:nvSpPr>
        <p:spPr bwMode="auto">
          <a:xfrm>
            <a:off x="5715000" y="3911600"/>
            <a:ext cx="533400" cy="533400"/>
          </a:xfrm>
          <a:prstGeom prst="ellipse">
            <a:avLst/>
          </a:prstGeom>
          <a:solidFill>
            <a:schemeClr val="bg1"/>
          </a:solidFill>
          <a:ln w="28575">
            <a:solidFill>
              <a:schemeClr val="tx1"/>
            </a:solidFill>
            <a:round/>
            <a:headEnd/>
            <a:tailEnd/>
          </a:ln>
        </p:spPr>
        <p:txBody>
          <a:bodyPr wrap="none" anchor="ctr"/>
          <a:lstStyle/>
          <a:p>
            <a:pPr algn="ctr"/>
            <a:r>
              <a:rPr lang="en-US" sz="3200">
                <a:ea typeface="ＭＳ Ｐゴシック" charset="0"/>
                <a:cs typeface="ＭＳ Ｐゴシック" charset="0"/>
              </a:rPr>
              <a:t>q2</a:t>
            </a:r>
          </a:p>
        </p:txBody>
      </p:sp>
      <p:sp>
        <p:nvSpPr>
          <p:cNvPr id="33799" name="Line 8"/>
          <p:cNvSpPr>
            <a:spLocks noChangeShapeType="1"/>
          </p:cNvSpPr>
          <p:nvPr/>
        </p:nvSpPr>
        <p:spPr bwMode="auto">
          <a:xfrm>
            <a:off x="2133600" y="3759200"/>
            <a:ext cx="3810000"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9"/>
          <p:cNvSpPr>
            <a:spLocks noChangeShapeType="1"/>
          </p:cNvSpPr>
          <p:nvPr/>
        </p:nvSpPr>
        <p:spPr bwMode="auto">
          <a:xfrm>
            <a:off x="6324600" y="4216400"/>
            <a:ext cx="1604963"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10"/>
          <p:cNvSpPr>
            <a:spLocks noChangeShapeType="1"/>
          </p:cNvSpPr>
          <p:nvPr/>
        </p:nvSpPr>
        <p:spPr bwMode="auto">
          <a:xfrm flipH="1">
            <a:off x="4079875" y="4216400"/>
            <a:ext cx="1558925" cy="0"/>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11"/>
          <p:cNvSpPr txBox="1">
            <a:spLocks noChangeArrowheads="1"/>
          </p:cNvSpPr>
          <p:nvPr/>
        </p:nvSpPr>
        <p:spPr bwMode="auto">
          <a:xfrm>
            <a:off x="3803650" y="3206750"/>
            <a:ext cx="4556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A</a:t>
            </a:r>
          </a:p>
        </p:txBody>
      </p:sp>
      <p:sp>
        <p:nvSpPr>
          <p:cNvPr id="33803" name="Text Box 12"/>
          <p:cNvSpPr txBox="1">
            <a:spLocks noChangeArrowheads="1"/>
          </p:cNvSpPr>
          <p:nvPr/>
        </p:nvSpPr>
        <p:spPr bwMode="auto">
          <a:xfrm>
            <a:off x="5327650" y="4235450"/>
            <a:ext cx="45561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B</a:t>
            </a:r>
          </a:p>
        </p:txBody>
      </p:sp>
      <p:sp>
        <p:nvSpPr>
          <p:cNvPr id="33804" name="Text Box 13"/>
          <p:cNvSpPr txBox="1">
            <a:spLocks noChangeArrowheads="1"/>
          </p:cNvSpPr>
          <p:nvPr/>
        </p:nvSpPr>
        <p:spPr bwMode="auto">
          <a:xfrm>
            <a:off x="6324600" y="4235450"/>
            <a:ext cx="477838"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C</a:t>
            </a:r>
          </a:p>
        </p:txBody>
      </p:sp>
      <p:sp>
        <p:nvSpPr>
          <p:cNvPr id="33805" name="Text Box 14"/>
          <p:cNvSpPr txBox="1">
            <a:spLocks noChangeArrowheads="1"/>
          </p:cNvSpPr>
          <p:nvPr/>
        </p:nvSpPr>
        <p:spPr bwMode="auto">
          <a:xfrm>
            <a:off x="212725" y="4954588"/>
            <a:ext cx="8734425" cy="15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ea typeface="ＭＳ Ｐゴシック" charset="0"/>
                <a:cs typeface="ＭＳ Ｐゴシック" charset="0"/>
              </a:rPr>
              <a:t>D) More than one (or NONE) of the above</a:t>
            </a:r>
          </a:p>
          <a:p>
            <a:r>
              <a:rPr lang="en-US" sz="3200">
                <a:ea typeface="ＭＳ Ｐゴシック" charset="0"/>
                <a:cs typeface="ＭＳ Ｐゴシック" charset="0"/>
              </a:rPr>
              <a:t>E) You can't decide until you know if q1 and q2 </a:t>
            </a:r>
          </a:p>
          <a:p>
            <a:r>
              <a:rPr lang="en-US" sz="3200">
                <a:ea typeface="ＭＳ Ｐゴシック" charset="0"/>
                <a:cs typeface="ＭＳ Ｐゴシック" charset="0"/>
              </a:rPr>
              <a:t>     are the same or opposite signed charges</a:t>
            </a:r>
            <a:endParaRPr lang="en-US">
              <a:ea typeface="ＭＳ Ｐゴシック" charset="0"/>
              <a:cs typeface="ＭＳ Ｐゴシック" charset="0"/>
            </a:endParaRPr>
          </a:p>
        </p:txBody>
      </p:sp>
    </p:spTree>
    <p:extLst>
      <p:ext uri="{BB962C8B-B14F-4D97-AF65-F5344CB8AC3E}">
        <p14:creationId xmlns:p14="http://schemas.microsoft.com/office/powerpoint/2010/main" val="42267525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title"/>
          </p:nvPr>
        </p:nvSpPr>
        <p:spPr>
          <a:xfrm>
            <a:off x="300038" y="76200"/>
            <a:ext cx="8642350" cy="736600"/>
          </a:xfrm>
        </p:spPr>
        <p:txBody>
          <a:bodyPr/>
          <a:lstStyle/>
          <a:p>
            <a:pPr algn="l"/>
            <a:r>
              <a:rPr lang="en-US" sz="3600" dirty="0">
                <a:solidFill>
                  <a:srgbClr val="800080"/>
                </a:solidFill>
                <a:latin typeface="Arial" charset="0"/>
                <a:ea typeface="ヒラギノ角ゴ Pro W3" charset="0"/>
                <a:cs typeface="ヒラギノ角ゴ Pro W3" charset="0"/>
              </a:rPr>
              <a:t>What is       ("from 1 to the point r") </a:t>
            </a:r>
            <a:r>
              <a:rPr lang="en-US" sz="3600" dirty="0">
                <a:solidFill>
                  <a:srgbClr val="800080"/>
                </a:solidFill>
                <a:latin typeface="Arial" charset="0"/>
                <a:ea typeface="ヒラギノ角ゴ Pro W3" charset="0"/>
                <a:cs typeface="ヒラギノ角ゴ Pro W3" charset="0"/>
                <a:sym typeface="Symbol" charset="0"/>
              </a:rPr>
              <a:t>here?</a:t>
            </a:r>
            <a:endParaRPr lang="en-US" dirty="0">
              <a:latin typeface="Arial" charset="0"/>
              <a:ea typeface="ヒラギノ角ゴ Pro W3" charset="0"/>
              <a:cs typeface="ヒラギノ角ゴ Pro W3" charset="0"/>
            </a:endParaRPr>
          </a:p>
        </p:txBody>
      </p:sp>
      <p:sp>
        <p:nvSpPr>
          <p:cNvPr id="19458" name="Oval 1027"/>
          <p:cNvSpPr>
            <a:spLocks noChangeArrowheads="1"/>
          </p:cNvSpPr>
          <p:nvPr/>
        </p:nvSpPr>
        <p:spPr bwMode="auto">
          <a:xfrm>
            <a:off x="1371600" y="1409700"/>
            <a:ext cx="698500" cy="698500"/>
          </a:xfrm>
          <a:prstGeom prst="ellipse">
            <a:avLst/>
          </a:prstGeom>
          <a:solidFill>
            <a:schemeClr val="accent1"/>
          </a:solidFill>
          <a:ln w="9525">
            <a:solidFill>
              <a:schemeClr val="tx1"/>
            </a:solidFill>
            <a:round/>
            <a:headEnd/>
            <a:tailEnd/>
          </a:ln>
        </p:spPr>
        <p:txBody>
          <a:bodyPr wrap="none" anchor="ctr"/>
          <a:lstStyle/>
          <a:p>
            <a:pPr algn="ctr"/>
            <a:r>
              <a:rPr lang="en-US" sz="3600"/>
              <a:t>+q</a:t>
            </a:r>
          </a:p>
        </p:txBody>
      </p:sp>
      <p:sp>
        <p:nvSpPr>
          <p:cNvPr id="19459" name="Text Box 1028"/>
          <p:cNvSpPr txBox="1">
            <a:spLocks noChangeArrowheads="1"/>
          </p:cNvSpPr>
          <p:nvPr/>
        </p:nvSpPr>
        <p:spPr bwMode="auto">
          <a:xfrm>
            <a:off x="238125" y="714375"/>
            <a:ext cx="20256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b="1"/>
              <a:t>r</a:t>
            </a:r>
            <a:r>
              <a:rPr lang="en-US" sz="3600" baseline="-25000"/>
              <a:t>1</a:t>
            </a:r>
            <a:r>
              <a:rPr lang="en-US" sz="3600"/>
              <a:t>=(x</a:t>
            </a:r>
            <a:r>
              <a:rPr lang="en-US" sz="3600" baseline="-25000"/>
              <a:t>1</a:t>
            </a:r>
            <a:r>
              <a:rPr lang="en-US" sz="3600"/>
              <a:t>,y</a:t>
            </a:r>
            <a:r>
              <a:rPr lang="en-US" sz="3600" baseline="-25000"/>
              <a:t>1</a:t>
            </a:r>
            <a:r>
              <a:rPr lang="en-US" sz="3600"/>
              <a:t>)</a:t>
            </a:r>
          </a:p>
        </p:txBody>
      </p:sp>
      <p:sp>
        <p:nvSpPr>
          <p:cNvPr id="19460" name="Oval 1029"/>
          <p:cNvSpPr>
            <a:spLocks noChangeArrowheads="1"/>
          </p:cNvSpPr>
          <p:nvPr/>
        </p:nvSpPr>
        <p:spPr bwMode="auto">
          <a:xfrm>
            <a:off x="6362700" y="1041400"/>
            <a:ext cx="698500" cy="698500"/>
          </a:xfrm>
          <a:prstGeom prst="ellipse">
            <a:avLst/>
          </a:prstGeom>
          <a:solidFill>
            <a:schemeClr val="accent1"/>
          </a:solidFill>
          <a:ln w="9525">
            <a:solidFill>
              <a:schemeClr val="tx1"/>
            </a:solidFill>
            <a:round/>
            <a:headEnd/>
            <a:tailEnd/>
          </a:ln>
        </p:spPr>
        <p:txBody>
          <a:bodyPr wrap="none" anchor="ctr"/>
          <a:lstStyle/>
          <a:p>
            <a:pPr algn="ctr"/>
            <a:r>
              <a:rPr lang="en-US" sz="3600"/>
              <a:t>-q</a:t>
            </a:r>
            <a:endParaRPr lang="en-US"/>
          </a:p>
        </p:txBody>
      </p:sp>
      <p:sp>
        <p:nvSpPr>
          <p:cNvPr id="19461" name="Text Box 1030"/>
          <p:cNvSpPr txBox="1">
            <a:spLocks noChangeArrowheads="1"/>
          </p:cNvSpPr>
          <p:nvPr/>
        </p:nvSpPr>
        <p:spPr bwMode="auto">
          <a:xfrm>
            <a:off x="6804025" y="1666875"/>
            <a:ext cx="1531938"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b="1"/>
              <a:t>r</a:t>
            </a:r>
            <a:r>
              <a:rPr lang="en-US" sz="3600"/>
              <a:t>=(x,y)</a:t>
            </a:r>
          </a:p>
        </p:txBody>
      </p:sp>
      <p:graphicFrame>
        <p:nvGraphicFramePr>
          <p:cNvPr id="19462" name="Object 1031"/>
          <p:cNvGraphicFramePr>
            <a:graphicFrameLocks noChangeAspect="1"/>
          </p:cNvGraphicFramePr>
          <p:nvPr/>
        </p:nvGraphicFramePr>
        <p:xfrm>
          <a:off x="2071688" y="11113"/>
          <a:ext cx="676275" cy="846137"/>
        </p:xfrm>
        <a:graphic>
          <a:graphicData uri="http://schemas.openxmlformats.org/presentationml/2006/ole">
            <mc:AlternateContent xmlns:mc="http://schemas.openxmlformats.org/markup-compatibility/2006">
              <mc:Choice xmlns:v="urn:schemas-microsoft-com:vml" Requires="v">
                <p:oleObj spid="_x0000_s54285" name="Equation" r:id="rId4" imgW="203200" imgH="254000" progId="Equation.3">
                  <p:embed/>
                </p:oleObj>
              </mc:Choice>
              <mc:Fallback>
                <p:oleObj name="Equation" r:id="rId4" imgW="2032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11113"/>
                        <a:ext cx="67627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463" name="Line 1036"/>
          <p:cNvSpPr>
            <a:spLocks noChangeShapeType="1"/>
          </p:cNvSpPr>
          <p:nvPr/>
        </p:nvSpPr>
        <p:spPr bwMode="auto">
          <a:xfrm>
            <a:off x="279400" y="2679700"/>
            <a:ext cx="858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85" name="Line 1037"/>
          <p:cNvSpPr>
            <a:spLocks noChangeShapeType="1"/>
          </p:cNvSpPr>
          <p:nvPr/>
        </p:nvSpPr>
        <p:spPr bwMode="auto">
          <a:xfrm flipV="1">
            <a:off x="2222500" y="1511300"/>
            <a:ext cx="3937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31086" name="Object 1038"/>
          <p:cNvGraphicFramePr>
            <a:graphicFrameLocks noChangeAspect="1"/>
          </p:cNvGraphicFramePr>
          <p:nvPr>
            <p:extLst>
              <p:ext uri="{D42A27DB-BD31-4B8C-83A1-F6EECF244321}">
                <p14:modId xmlns:p14="http://schemas.microsoft.com/office/powerpoint/2010/main" val="1066479724"/>
              </p:ext>
            </p:extLst>
          </p:nvPr>
        </p:nvGraphicFramePr>
        <p:xfrm>
          <a:off x="3027363" y="727075"/>
          <a:ext cx="2286000" cy="852488"/>
        </p:xfrm>
        <a:graphic>
          <a:graphicData uri="http://schemas.openxmlformats.org/presentationml/2006/ole">
            <mc:AlternateContent xmlns:mc="http://schemas.openxmlformats.org/markup-compatibility/2006">
              <mc:Choice xmlns:v="urn:schemas-microsoft-com:vml" Requires="v">
                <p:oleObj spid="_x0000_s54286" name="Equation" r:id="rId6" imgW="647700" imgH="241300" progId="Equation.3">
                  <p:embed/>
                </p:oleObj>
              </mc:Choice>
              <mc:Fallback>
                <p:oleObj name="Equation" r:id="rId6" imgW="647700" imgH="241300" progId="Equation.3">
                  <p:embed/>
                  <p:pic>
                    <p:nvPicPr>
                      <p:cNvPr id="0" name=""/>
                      <p:cNvPicPr>
                        <a:picLocks noChangeAspect="1" noChangeArrowheads="1"/>
                      </p:cNvPicPr>
                      <p:nvPr/>
                    </p:nvPicPr>
                    <p:blipFill>
                      <a:blip r:embed="rId7"/>
                      <a:srcRect/>
                      <a:stretch>
                        <a:fillRect/>
                      </a:stretch>
                    </p:blipFill>
                    <p:spPr bwMode="auto">
                      <a:xfrm>
                        <a:off x="3027363" y="727075"/>
                        <a:ext cx="228600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1087" name="Object 1039"/>
          <p:cNvGraphicFramePr>
            <a:graphicFrameLocks noChangeAspect="1"/>
          </p:cNvGraphicFramePr>
          <p:nvPr/>
        </p:nvGraphicFramePr>
        <p:xfrm>
          <a:off x="3136900" y="1919288"/>
          <a:ext cx="2400300" cy="622300"/>
        </p:xfrm>
        <a:graphic>
          <a:graphicData uri="http://schemas.openxmlformats.org/presentationml/2006/ole">
            <mc:AlternateContent xmlns:mc="http://schemas.openxmlformats.org/markup-compatibility/2006">
              <mc:Choice xmlns:v="urn:schemas-microsoft-com:vml" Requires="v">
                <p:oleObj spid="_x0000_s54287" name="Equation" r:id="rId8" imgW="685800" imgH="177800" progId="Equation.3">
                  <p:embed/>
                </p:oleObj>
              </mc:Choice>
              <mc:Fallback>
                <p:oleObj name="Equation" r:id="rId8" imgW="6858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1919288"/>
                        <a:ext cx="2400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467" name="Text Box 1040"/>
          <p:cNvSpPr txBox="1">
            <a:spLocks noChangeArrowheads="1"/>
          </p:cNvSpPr>
          <p:nvPr/>
        </p:nvSpPr>
        <p:spPr bwMode="auto">
          <a:xfrm>
            <a:off x="0" y="0"/>
            <a:ext cx="32543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800"/>
              <a:t>2.2</a:t>
            </a:r>
          </a:p>
        </p:txBody>
      </p:sp>
      <p:graphicFrame>
        <p:nvGraphicFramePr>
          <p:cNvPr id="19468" name="Object 4"/>
          <p:cNvGraphicFramePr>
            <a:graphicFrameLocks noChangeAspect="1"/>
          </p:cNvGraphicFramePr>
          <p:nvPr>
            <p:extLst>
              <p:ext uri="{D42A27DB-BD31-4B8C-83A1-F6EECF244321}">
                <p14:modId xmlns:p14="http://schemas.microsoft.com/office/powerpoint/2010/main" val="3997210201"/>
              </p:ext>
            </p:extLst>
          </p:nvPr>
        </p:nvGraphicFramePr>
        <p:xfrm>
          <a:off x="319088" y="2792413"/>
          <a:ext cx="8148637" cy="3930650"/>
        </p:xfrm>
        <a:graphic>
          <a:graphicData uri="http://schemas.openxmlformats.org/presentationml/2006/ole">
            <mc:AlternateContent xmlns:mc="http://schemas.openxmlformats.org/markup-compatibility/2006">
              <mc:Choice xmlns:v="urn:schemas-microsoft-com:vml" Requires="v">
                <p:oleObj spid="_x0000_s54288" name="Equation" r:id="rId10" imgW="3162300" imgH="1524000" progId="Equation.3">
                  <p:embed/>
                </p:oleObj>
              </mc:Choice>
              <mc:Fallback>
                <p:oleObj name="Equation" r:id="rId10" imgW="3162300" imgH="1524000" progId="Equation.3">
                  <p:embed/>
                  <p:pic>
                    <p:nvPicPr>
                      <p:cNvPr id="0" name=""/>
                      <p:cNvPicPr>
                        <a:picLocks noChangeAspect="1" noChangeArrowheads="1"/>
                      </p:cNvPicPr>
                      <p:nvPr/>
                    </p:nvPicPr>
                    <p:blipFill>
                      <a:blip r:embed="rId11"/>
                      <a:srcRect/>
                      <a:stretch>
                        <a:fillRect/>
                      </a:stretch>
                    </p:blipFill>
                    <p:spPr bwMode="auto">
                      <a:xfrm>
                        <a:off x="319088" y="2792413"/>
                        <a:ext cx="8148637"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1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0" y="74613"/>
            <a:ext cx="8382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Can I always use Coulomb’s Law to calculate the force on a small charge at any point in vacuum if I know the location of all charges for all times? (Assume no conductors or dielectrics are present.)</a:t>
            </a:r>
          </a:p>
        </p:txBody>
      </p:sp>
      <p:sp>
        <p:nvSpPr>
          <p:cNvPr id="15362" name="TextBox 2"/>
          <p:cNvSpPr txBox="1">
            <a:spLocks noChangeArrowheads="1"/>
          </p:cNvSpPr>
          <p:nvPr/>
        </p:nvSpPr>
        <p:spPr bwMode="auto">
          <a:xfrm>
            <a:off x="19050" y="3795713"/>
            <a:ext cx="91249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3200">
                <a:ea typeface="ＭＳ Ｐゴシック" charset="0"/>
                <a:cs typeface="ＭＳ Ｐゴシック" charset="0"/>
              </a:rPr>
              <a:t>Yes, of course! </a:t>
            </a:r>
            <a:br>
              <a:rPr lang="en-US" sz="3200">
                <a:ea typeface="ＭＳ Ｐゴシック" charset="0"/>
                <a:cs typeface="ＭＳ Ｐゴシック" charset="0"/>
              </a:rPr>
            </a:br>
            <a:r>
              <a:rPr lang="en-US" sz="3200">
                <a:ea typeface="ＭＳ Ｐゴシック" charset="0"/>
                <a:cs typeface="ＭＳ Ｐゴシック" charset="0"/>
              </a:rPr>
              <a:t>(It’s not just a good idea, it’s the law)</a:t>
            </a:r>
          </a:p>
          <a:p>
            <a:pPr eaLnBrk="1" hangingPunct="1">
              <a:buFontTx/>
              <a:buAutoNum type="alphaUcParenR"/>
            </a:pPr>
            <a:r>
              <a:rPr lang="en-US" sz="3200">
                <a:ea typeface="ＭＳ Ｐゴシック" charset="0"/>
                <a:cs typeface="ＭＳ Ｐゴシック" charset="0"/>
              </a:rPr>
              <a:t>No. Coulomb’s law works only for specific situations.</a:t>
            </a:r>
          </a:p>
          <a:p>
            <a:pPr eaLnBrk="1" hangingPunct="1">
              <a:buFontTx/>
              <a:buAutoNum type="alphaUcParenR"/>
            </a:pPr>
            <a:r>
              <a:rPr lang="en-US" sz="3200">
                <a:ea typeface="ＭＳ Ｐゴシック" charset="0"/>
                <a:cs typeface="ＭＳ Ｐゴシック" charset="0"/>
              </a:rPr>
              <a:t>I don</a:t>
            </a:r>
            <a:r>
              <a:rPr lang="ja-JP" altLang="en-US" sz="3200">
                <a:ea typeface="ＭＳ Ｐゴシック" charset="0"/>
                <a:cs typeface="ＭＳ Ｐゴシック" charset="0"/>
              </a:rPr>
              <a:t>’</a:t>
            </a:r>
            <a:r>
              <a:rPr lang="en-US" altLang="ja-JP" sz="3200">
                <a:ea typeface="ＭＳ Ｐゴシック" charset="0"/>
                <a:cs typeface="ＭＳ Ｐゴシック" charset="0"/>
              </a:rPr>
              <a:t>t know and my neighbor has no clue either.</a:t>
            </a:r>
            <a:endParaRPr lang="en-US" sz="3200">
              <a:ea typeface="ＭＳ Ｐゴシック" charset="0"/>
              <a:cs typeface="ＭＳ Ｐゴシック" charset="0"/>
            </a:endParaRPr>
          </a:p>
        </p:txBody>
      </p:sp>
      <p:sp>
        <p:nvSpPr>
          <p:cNvPr id="15363" name="Rectangle 1"/>
          <p:cNvSpPr>
            <a:spLocks noChangeArrowheads="1"/>
          </p:cNvSpPr>
          <p:nvPr/>
        </p:nvSpPr>
        <p:spPr bwMode="auto">
          <a:xfrm>
            <a:off x="5880100" y="2578100"/>
            <a:ext cx="326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a:t>Clicker code is        </a:t>
            </a:r>
            <a:r>
              <a:rPr lang="en-US" u="sng"/>
              <a:t>AB</a:t>
            </a:r>
            <a:r>
              <a:rPr lang="en-US"/>
              <a:t> </a:t>
            </a:r>
          </a:p>
        </p:txBody>
      </p:sp>
      <p:pic>
        <p:nvPicPr>
          <p:cNvPr id="5" name="Picture 5" descr="icl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1933575"/>
            <a:ext cx="6477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7990</TotalTime>
  <Words>2707</Words>
  <Application>Microsoft Macintosh PowerPoint</Application>
  <PresentationFormat>On-screen Show (4:3)</PresentationFormat>
  <Paragraphs>414</Paragraphs>
  <Slides>24</Slides>
  <Notes>24</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Blank Presentation</vt:lpstr>
      <vt:lpstr>Microsoft Word 97 - 2004 Document</vt:lpstr>
      <vt:lpstr>Equation</vt:lpstr>
      <vt:lpstr>COULOMB’S LAW, E FIELDS</vt:lpstr>
      <vt:lpstr>Class Activities Coulomb’s Law</vt:lpstr>
      <vt:lpstr>Class Activities:  Charge Distibutions</vt:lpstr>
      <vt:lpstr>Two charges +Q and -Q are fixed a distance r apart.  The direction of the force on a test charge -q at  A is…</vt:lpstr>
      <vt:lpstr>Two charges +q and -q are on the y-axis, symmetric about the origin. Point A is an empty point in space on the x-axis. The direction of the E field at  A is…</vt:lpstr>
      <vt:lpstr>How is the vector         related to r1 and r2?</vt:lpstr>
      <vt:lpstr>Coulomb's law:</vt:lpstr>
      <vt:lpstr>What is       ("from 1 to the point r") here?</vt:lpstr>
      <vt:lpstr>PowerPoint Presentation</vt:lpstr>
      <vt:lpstr>Only click when you are DONE with page 1 (Part 1 i-iii)</vt:lpstr>
      <vt:lpstr>Tutorial 1, part 2- Script r</vt:lpstr>
      <vt:lpstr>Only when you finish Part 3-vi:         What is       here?</vt:lpstr>
      <vt:lpstr>5 charges, q, are arranged in a regular pentagon, as shown.  What is the E field at the center?</vt:lpstr>
      <vt:lpstr>1 of the 5 charges has been removed, as shown. What’s the E field at the center?</vt:lpstr>
      <vt:lpstr>To  find the E- field at P=(x,y,z)  from a thin line (uniform linear charge density ):      What is                             ?</vt:lpstr>
      <vt:lpstr>PowerPoint Presentation</vt:lpstr>
      <vt:lpstr>,so</vt:lpstr>
      <vt:lpstr>To  find the E- field at P from a thin ring (radius R, uniform linear charge density ):        what is      ?</vt:lpstr>
      <vt:lpstr>To  find the E- field at P from a thin ring (radius a, uniform linear charge density ):    what is      ?</vt:lpstr>
      <vt:lpstr>Griffiths p. 63 finds E a distance z from a line segment with charge density : </vt:lpstr>
      <vt:lpstr>Griffiths p. 63 finds E a distance z from a line segment with charge density : </vt:lpstr>
      <vt:lpstr>To  find E at P from a negatively charged sphere (radius R, uniform volume charge density ) using    what is         (given the small  volume element shown)?</vt:lpstr>
      <vt:lpstr>PowerPoint Presentation</vt:lpstr>
      <vt:lpstr>PowerPoint Presentation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78</cp:revision>
  <dcterms:created xsi:type="dcterms:W3CDTF">2007-10-23T21:56:36Z</dcterms:created>
  <dcterms:modified xsi:type="dcterms:W3CDTF">2013-05-16T01:33:00Z</dcterms:modified>
</cp:coreProperties>
</file>