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7.bin" ContentType="application/vnd.openxmlformats-officedocument.oleObject"/>
  <Override PartName="/ppt/notesSlides/notesSlide1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2.bin" ContentType="application/vnd.openxmlformats-officedocument.oleObject"/>
  <Override PartName="/ppt/notesSlides/notesSlide17.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18.xml" ContentType="application/vnd.openxmlformats-officedocument.presentationml.notesSlide+xml"/>
  <Override PartName="/ppt/embeddings/oleObject15.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21.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28.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29.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notesSlides/notesSlide30.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notesSlides/notesSlide31.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notesSlides/notesSlide32.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notesSlides/notesSlide33.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36.xml" ContentType="application/vnd.openxmlformats-officedocument.presentationml.notesSlide+xml"/>
  <Override PartName="/ppt/embeddings/oleObject46.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47.bin" ContentType="application/vnd.openxmlformats-officedocument.oleObject"/>
  <Override PartName="/ppt/notesSlides/notesSlide41.xml" ContentType="application/vnd.openxmlformats-officedocument.presentationml.notesSlide+xml"/>
  <Override PartName="/ppt/embeddings/oleObject48.bin" ContentType="application/vnd.openxmlformats-officedocument.oleObject"/>
  <Override PartName="/ppt/notesSlides/notesSlide42.xml" ContentType="application/vnd.openxmlformats-officedocument.presentationml.notesSlide+xml"/>
  <Override PartName="/ppt/embeddings/oleObject49.bin" ContentType="application/vnd.openxmlformats-officedocument.oleObject"/>
  <Override PartName="/ppt/notesSlides/notesSlide43.xml" ContentType="application/vnd.openxmlformats-officedocument.presentationml.notesSlide+xml"/>
  <Override PartName="/ppt/embeddings/oleObject50.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51.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52.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sldIdLst>
    <p:sldId id="525" r:id="rId2"/>
    <p:sldId id="526" r:id="rId3"/>
    <p:sldId id="336" r:id="rId4"/>
    <p:sldId id="337" r:id="rId5"/>
    <p:sldId id="338" r:id="rId6"/>
    <p:sldId id="339" r:id="rId7"/>
    <p:sldId id="340" r:id="rId8"/>
    <p:sldId id="341" r:id="rId9"/>
    <p:sldId id="342" r:id="rId10"/>
    <p:sldId id="344" r:id="rId11"/>
    <p:sldId id="346" r:id="rId12"/>
    <p:sldId id="349" r:id="rId13"/>
    <p:sldId id="350" r:id="rId14"/>
    <p:sldId id="351" r:id="rId15"/>
    <p:sldId id="528" r:id="rId16"/>
    <p:sldId id="352" r:id="rId17"/>
    <p:sldId id="353" r:id="rId18"/>
    <p:sldId id="529" r:id="rId19"/>
    <p:sldId id="354" r:id="rId20"/>
    <p:sldId id="355" r:id="rId21"/>
    <p:sldId id="356" r:id="rId22"/>
    <p:sldId id="357" r:id="rId23"/>
    <p:sldId id="358" r:id="rId24"/>
    <p:sldId id="359" r:id="rId25"/>
    <p:sldId id="366"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400" r:id="rId43"/>
    <p:sldId id="401" r:id="rId44"/>
    <p:sldId id="386" r:id="rId45"/>
    <p:sldId id="530" r:id="rId46"/>
    <p:sldId id="535" r:id="rId47"/>
    <p:sldId id="388" r:id="rId48"/>
    <p:sldId id="389" r:id="rId49"/>
    <p:sldId id="390" r:id="rId50"/>
    <p:sldId id="402" r:id="rId51"/>
    <p:sldId id="403" r:id="rId52"/>
    <p:sldId id="532" r:id="rId53"/>
    <p:sldId id="533" r:id="rId54"/>
    <p:sldId id="405" r:id="rId55"/>
    <p:sldId id="531" r:id="rId56"/>
    <p:sldId id="416" r:id="rId57"/>
    <p:sldId id="425" r:id="rId58"/>
    <p:sldId id="426" r:id="rId59"/>
    <p:sldId id="417" r:id="rId60"/>
    <p:sldId id="534"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50334" autoAdjust="0"/>
  </p:normalViewPr>
  <p:slideViewPr>
    <p:cSldViewPr snapToGrid="0">
      <p:cViewPr varScale="1">
        <p:scale>
          <a:sx n="92" d="100"/>
          <a:sy n="92" d="100"/>
        </p:scale>
        <p:origin x="-18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image" Target="../media/image19.emf"/><Relationship Id="rId2"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image" Target="../media/image38.emf"/><Relationship Id="rId2"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1" Type="http://schemas.openxmlformats.org/officeDocument/2006/relationships/image" Target="../media/image42.emf"/><Relationship Id="rId2"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image" Target="../media/image8.emf"/><Relationship Id="rId2"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ECA8A3DC-BF8C-884E-A3EF-F638737ACA2B}" type="slidenum">
              <a:rPr lang="en-US"/>
              <a:pPr>
                <a:defRPr/>
              </a:pPr>
              <a:t>‹#›</a:t>
            </a:fld>
            <a:endParaRPr lang="en-US"/>
          </a:p>
        </p:txBody>
      </p:sp>
    </p:spTree>
    <p:extLst>
      <p:ext uri="{BB962C8B-B14F-4D97-AF65-F5344CB8AC3E}">
        <p14:creationId xmlns:p14="http://schemas.microsoft.com/office/powerpoint/2010/main" val="299440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99A1119-E607-294D-A61B-B66EA097FD6F}" type="slidenum">
              <a:rPr lang="en-US" sz="1200"/>
              <a:pPr/>
              <a:t>1</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66FE59E9-3B09-4646-9680-CA967325FD51}" type="slidenum">
              <a:rPr lang="en-US" sz="1200"/>
              <a:pPr algn="r"/>
              <a:t>10</a:t>
            </a:fld>
            <a:endParaRPr lang="en-US" sz="1200"/>
          </a:p>
        </p:txBody>
      </p:sp>
      <p:sp>
        <p:nvSpPr>
          <p:cNvPr id="133123" name="Rectangle 1026"/>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35843" name="Rectangle 1027"/>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a:t>CORRECT ANSWER: C </a:t>
            </a:r>
          </a:p>
          <a:p>
            <a:pPr eaLnBrk="1" hangingPunct="1"/>
            <a:r>
              <a:rPr lang="en-US" dirty="0"/>
              <a:t>USED IN:  Spring 2008 (Pollock), Fall 2009 (</a:t>
            </a:r>
            <a:r>
              <a:rPr lang="en-US" dirty="0" err="1"/>
              <a:t>Schibli</a:t>
            </a:r>
            <a:r>
              <a:rPr lang="en-US" dirty="0" smtClean="0"/>
              <a:t>) Skipped in ‘13</a:t>
            </a:r>
            <a:endParaRPr lang="en-US" dirty="0"/>
          </a:p>
          <a:p>
            <a:pPr eaLnBrk="1" hangingPunct="1"/>
            <a:r>
              <a:rPr lang="en-US" dirty="0"/>
              <a:t>LECTURE NUMBER: 6</a:t>
            </a:r>
          </a:p>
          <a:p>
            <a:pPr eaLnBrk="1" hangingPunct="1"/>
            <a:r>
              <a:rPr lang="en-US" dirty="0"/>
              <a:t>STUDENT RESPONSES:  9% 0% </a:t>
            </a:r>
            <a:r>
              <a:rPr lang="en-US" b="1" dirty="0"/>
              <a:t>[[91%]] </a:t>
            </a:r>
            <a:r>
              <a:rPr lang="en-US" dirty="0"/>
              <a:t>0% 0</a:t>
            </a:r>
            <a:r>
              <a:rPr lang="en-US" dirty="0" smtClean="0"/>
              <a:t>% (</a:t>
            </a:r>
            <a:r>
              <a:rPr lang="en-US" dirty="0" err="1" smtClean="0"/>
              <a:t>Sp</a:t>
            </a:r>
            <a:r>
              <a:rPr lang="en-US" dirty="0" smtClean="0"/>
              <a:t> ‘08) </a:t>
            </a:r>
            <a:endParaRPr lang="en-US" dirty="0"/>
          </a:p>
          <a:p>
            <a:pPr eaLnBrk="1" hangingPunct="1"/>
            <a:r>
              <a:rPr lang="en-US" b="1" dirty="0"/>
              <a:t>INSTRUCTOR NOTES: </a:t>
            </a:r>
            <a:r>
              <a:rPr lang="en-US" dirty="0"/>
              <a:t>Used in lecture 6</a:t>
            </a:r>
            <a:r>
              <a:rPr lang="en-US" dirty="0" smtClean="0"/>
              <a:t>,</a:t>
            </a:r>
            <a:r>
              <a:rPr lang="en-US" baseline="0" dirty="0" smtClean="0"/>
              <a:t> </a:t>
            </a:r>
            <a:r>
              <a:rPr lang="en-US" dirty="0" smtClean="0"/>
              <a:t>as </a:t>
            </a:r>
            <a:r>
              <a:rPr lang="en-US" dirty="0"/>
              <a:t>lead-ins to the role of symmetry in Gauss</a:t>
            </a:r>
            <a:r>
              <a:rPr lang="ja-JP" altLang="en-US" dirty="0"/>
              <a:t>’</a:t>
            </a:r>
            <a:r>
              <a:rPr lang="en-US" altLang="ja-JP" dirty="0"/>
              <a:t> law. (91% correct, this one is not hard for them. Might need to think about how to make it a little more challenging...).  -SJP</a:t>
            </a:r>
          </a:p>
          <a:p>
            <a:pPr eaLnBrk="1" hangingPunct="1"/>
            <a:r>
              <a:rPr lang="en-US" dirty="0"/>
              <a:t>WRITTEN BY:  Steven Pollock (CU-Boulder)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fun! Did this in ‘08, no time in ‘13, too bad. (I posted it for them to look</a:t>
            </a:r>
            <a:r>
              <a:rPr lang="en-US" baseline="0" dirty="0" smtClean="0"/>
              <a:t> at, but nobody ever asked me about it) </a:t>
            </a:r>
            <a:endParaRPr lang="en-US" dirty="0"/>
          </a:p>
        </p:txBody>
      </p:sp>
      <p:sp>
        <p:nvSpPr>
          <p:cNvPr id="4" name="Slide Number Placeholder 3"/>
          <p:cNvSpPr>
            <a:spLocks noGrp="1"/>
          </p:cNvSpPr>
          <p:nvPr>
            <p:ph type="sldNum" sz="quarter" idx="10"/>
          </p:nvPr>
        </p:nvSpPr>
        <p:spPr/>
        <p:txBody>
          <a:bodyPr/>
          <a:lstStyle/>
          <a:p>
            <a:pPr>
              <a:defRPr/>
            </a:pPr>
            <a:fld id="{ECA8A3DC-BF8C-884E-A3EF-F638737ACA2B}" type="slidenum">
              <a:rPr lang="en-US" smtClean="0"/>
              <a:pPr>
                <a:defRPr/>
              </a:pPr>
              <a:t>11</a:t>
            </a:fld>
            <a:endParaRPr lang="en-US"/>
          </a:p>
        </p:txBody>
      </p:sp>
    </p:spTree>
    <p:extLst>
      <p:ext uri="{BB962C8B-B14F-4D97-AF65-F5344CB8AC3E}">
        <p14:creationId xmlns:p14="http://schemas.microsoft.com/office/powerpoint/2010/main" val="252280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1506" name="Notes Placeholder 2"/>
          <p:cNvSpPr>
            <a:spLocks noGrp="1"/>
          </p:cNvSpPr>
          <p:nvPr>
            <p:ph type="body" idx="1"/>
          </p:nvPr>
        </p:nvSpPr>
        <p:spPr>
          <a:noFill/>
        </p:spPr>
        <p:txBody>
          <a:bodyPr/>
          <a:lstStyle/>
          <a:p>
            <a:r>
              <a:rPr lang="en-US">
                <a:latin typeface="Calibri" charset="0"/>
                <a:ea typeface="ＭＳ Ｐゴシック" charset="0"/>
                <a:cs typeface="ＭＳ Ｐゴシック" charset="0"/>
              </a:rPr>
              <a:t>CORRECT ANSWER:  B</a:t>
            </a:r>
          </a:p>
          <a:p>
            <a:r>
              <a:rPr lang="en-US">
                <a:latin typeface="Calibri" charset="0"/>
                <a:ea typeface="ＭＳ Ｐゴシック" charset="0"/>
                <a:cs typeface="ＭＳ Ｐゴシック" charset="0"/>
              </a:rPr>
              <a:t>USED IN:  Spring 2013 (Pollock) </a:t>
            </a:r>
          </a:p>
          <a:p>
            <a:r>
              <a:rPr lang="en-US">
                <a:latin typeface="Calibri" charset="0"/>
                <a:ea typeface="ＭＳ Ｐゴシック" charset="0"/>
                <a:cs typeface="ＭＳ Ｐゴシック" charset="0"/>
              </a:rPr>
              <a:t>LECTURE NUMBER:  5 (Gauss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Law)</a:t>
            </a:r>
          </a:p>
          <a:p>
            <a:r>
              <a:rPr lang="en-US">
                <a:latin typeface="Calibri" charset="0"/>
                <a:ea typeface="ＭＳ Ｐゴシック" charset="0"/>
                <a:cs typeface="ＭＳ Ｐゴシック" charset="0"/>
              </a:rPr>
              <a:t>STUDENT RESPONSES:  12, [[84]], 2,2, 0  Sp </a:t>
            </a:r>
            <a:r>
              <a:rPr lang="fr-FR">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13 (preclass question) </a:t>
            </a:r>
          </a:p>
          <a:p>
            <a:r>
              <a:rPr lang="en-US" b="1">
                <a:latin typeface="Calibri" charset="0"/>
                <a:ea typeface="ＭＳ Ｐゴシック" charset="0"/>
                <a:cs typeface="ＭＳ Ｐゴシック" charset="0"/>
              </a:rPr>
              <a:t>INSTRUCTOR NOTES </a:t>
            </a:r>
            <a:r>
              <a:rPr lang="en-US">
                <a:latin typeface="Calibri" charset="0"/>
                <a:ea typeface="ＭＳ Ｐゴシック" charset="0"/>
                <a:cs typeface="ＭＳ Ｐゴシック" charset="0"/>
              </a:rPr>
              <a:t>This was the “review’ question to start class. Most remembered Gauss law (which was on the board) to vote for A or B, but the debate was about whether the fact that the integral vanishes, does that mean E vanishes EVERYWHERE. It’s so important to understand that knowing the integral doesn’t by itself tell you about the integrand. (There was a lot of discussion, even though the end vote was solid) </a:t>
            </a:r>
            <a:r>
              <a:rPr lang="en-US" altLang="ja-JP">
                <a:latin typeface="Calibri" charset="0"/>
                <a:ea typeface="ＭＳ Ｐゴシック" charset="0"/>
                <a:cs typeface="ＭＳ Ｐゴシック" charset="0"/>
              </a:rPr>
              <a:t> -SJP</a:t>
            </a:r>
          </a:p>
          <a:p>
            <a:r>
              <a:rPr lang="en-US">
                <a:latin typeface="Calibri" charset="0"/>
                <a:ea typeface="ＭＳ Ｐゴシック" charset="0"/>
                <a:cs typeface="ＭＳ Ｐゴシック" charset="0"/>
              </a:rPr>
              <a:t>WRITTEN BY:  Steven Pollock (CU-Boulder) NEW in 2013, combining two older questions. </a:t>
            </a:r>
          </a:p>
          <a:p>
            <a:endParaRPr lang="en-US"/>
          </a:p>
        </p:txBody>
      </p:sp>
      <p:sp>
        <p:nvSpPr>
          <p:cNvPr id="21507"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807499D-EF43-B04C-8958-FDB5FCDD3299}"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3554" name="Notes Placeholder 2"/>
          <p:cNvSpPr>
            <a:spLocks noGrp="1"/>
          </p:cNvSpPr>
          <p:nvPr>
            <p:ph type="body" idx="1"/>
          </p:nvPr>
        </p:nvSpPr>
        <p:spPr>
          <a:noFill/>
        </p:spPr>
        <p:txBody>
          <a:bodyPr/>
          <a:lstStyle/>
          <a:p>
            <a:r>
              <a:rPr lang="en-US"/>
              <a:t>Just to “</a:t>
            </a:r>
            <a:r>
              <a:rPr lang="en-US" altLang="ja-JP"/>
              <a:t>expllain</a:t>
            </a:r>
            <a:r>
              <a:rPr lang="en-US"/>
              <a:t>”</a:t>
            </a:r>
            <a:r>
              <a:rPr lang="en-US" altLang="ja-JP"/>
              <a:t> the previous slide, Gauss law pops up. </a:t>
            </a:r>
            <a:endParaRPr lang="en-US"/>
          </a:p>
        </p:txBody>
      </p:sp>
      <p:sp>
        <p:nvSpPr>
          <p:cNvPr id="23555"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FC4A806-FECD-034D-8E8A-6F5F523C550E}"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560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Calibri" charset="0"/>
                <a:ea typeface="ＭＳ Ｐゴシック" charset="0"/>
                <a:cs typeface="ＭＳ Ｐゴシック" charset="0"/>
              </a:rPr>
              <a:t>CORRECT ANSWER:  A</a:t>
            </a:r>
          </a:p>
          <a:p>
            <a:r>
              <a:rPr lang="en-US">
                <a:latin typeface="Calibri" charset="0"/>
                <a:ea typeface="ＭＳ Ｐゴシック" charset="0"/>
                <a:cs typeface="ＭＳ Ｐゴシック" charset="0"/>
              </a:rPr>
              <a:t>USED IN:  Spring 2008 (Pollock) and 2013</a:t>
            </a:r>
          </a:p>
          <a:p>
            <a:r>
              <a:rPr lang="en-US">
                <a:latin typeface="Calibri" charset="0"/>
                <a:ea typeface="ＭＳ Ｐゴシック" charset="0"/>
                <a:cs typeface="ＭＳ Ｐゴシック" charset="0"/>
              </a:rPr>
              <a:t>LECTURE NUMBER:  5 (Gauss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Law)</a:t>
            </a:r>
          </a:p>
          <a:p>
            <a:r>
              <a:rPr lang="en-US">
                <a:latin typeface="Calibri" charset="0"/>
                <a:ea typeface="ＭＳ Ｐゴシック" charset="0"/>
                <a:cs typeface="ＭＳ Ｐゴシック" charset="0"/>
              </a:rPr>
              <a:t>STUDENT RESPONSES:  [[10%]] 5% 14% 5% 67% (but specific options were different in version given in class)</a:t>
            </a:r>
          </a:p>
          <a:p>
            <a:r>
              <a:rPr lang="en-US">
                <a:latin typeface="Calibri" charset="0"/>
                <a:ea typeface="ＭＳ Ｐゴシック" charset="0"/>
                <a:cs typeface="ＭＳ Ｐゴシック" charset="0"/>
              </a:rPr>
              <a:t>		[[17]], 16, 14, 41, 12 (silent), then discussion, then [[25]], 4, 2, 7, 63	Sp ‘13</a:t>
            </a:r>
          </a:p>
          <a:p>
            <a:r>
              <a:rPr lang="en-US" b="1">
                <a:latin typeface="Calibri" charset="0"/>
                <a:ea typeface="ＭＳ Ｐゴシック" charset="0"/>
                <a:cs typeface="ＭＳ Ｐゴシック" charset="0"/>
              </a:rPr>
              <a:t>INSTRUCTOR NOTES :  </a:t>
            </a:r>
            <a:r>
              <a:rPr lang="en-US">
                <a:latin typeface="Calibri" charset="0"/>
                <a:ea typeface="ＭＳ Ｐゴシック" charset="0"/>
                <a:cs typeface="ＭＳ Ｐゴシック" charset="0"/>
              </a:rPr>
              <a:t>Only tiny number really voted correctly.  The position vector points in the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direction! There was a lot of discussion about this, it was clearly confusing to them.</a:t>
            </a:r>
            <a:br>
              <a:rPr lang="en-US" altLang="ja-JP">
                <a:latin typeface="Calibri" charset="0"/>
                <a:ea typeface="ＭＳ Ｐゴシック" charset="0"/>
                <a:cs typeface="ＭＳ Ｐゴシック" charset="0"/>
              </a:rPr>
            </a:br>
            <a:r>
              <a:rPr lang="en-US" altLang="ja-JP">
                <a:latin typeface="Calibri" charset="0"/>
                <a:ea typeface="ＭＳ Ｐゴシック" charset="0"/>
                <a:cs typeface="ＭＳ Ｐゴシック" charset="0"/>
              </a:rPr>
              <a:t>We spent a good 10 minutes on this. Answer D has nonsensical units. And it says that r vector has a “down” component over there. I picked a coordinate system in the room and had everyone “point” in the rhat, and then phi-hat, directions, to show them that these are not constants, they are different for everyone in the room. “r_hat” has a “hidden notation”, it’s really “r_hat(r,theta,phi)”. </a:t>
            </a:r>
          </a:p>
          <a:p>
            <a:r>
              <a:rPr lang="en-US" altLang="ja-JP">
                <a:latin typeface="Calibri" charset="0"/>
                <a:ea typeface="ＭＳ Ｐゴシック" charset="0"/>
                <a:cs typeface="ＭＳ Ｐゴシック" charset="0"/>
              </a:rPr>
              <a:t>Students wanted to know when a vector COULD have a thetahat or phihat component (how about VELOCITY of a point passing DOWN at P?) Students wanted to know if we could “fix it up” by putting meters in with the Pi/2’s… (Not in this case, A is correct). Student was bugged that answer A is ALSO the answer for OTHER points on that sphere, that’s right, R=2 m r_hat is by itself NOT sufficient. I point out that writing </a:t>
            </a:r>
            <a:r>
              <a:rPr lang="en-US" altLang="ja-JP" b="1">
                <a:latin typeface="Calibri" charset="0"/>
                <a:ea typeface="ＭＳ Ｐゴシック" charset="0"/>
                <a:cs typeface="ＭＳ Ｐゴシック" charset="0"/>
              </a:rPr>
              <a:t>r</a:t>
            </a:r>
            <a:r>
              <a:rPr lang="en-US" altLang="ja-JP">
                <a:latin typeface="Calibri" charset="0"/>
                <a:ea typeface="ＭＳ Ｐゴシック" charset="0"/>
                <a:cs typeface="ＭＳ Ｐゴシック" charset="0"/>
              </a:rPr>
              <a:t> = (r, theta, phi) is fine, describing a point in spherical components, those three “bits” of information are what you need, but that that notation is NOT the same as the cartesian, it is not saying “r r_hat + theta theta_hat + phi phi_hat”) </a:t>
            </a:r>
          </a:p>
          <a:p>
            <a:r>
              <a:rPr lang="en-US" altLang="ja-JP">
                <a:latin typeface="Calibri" charset="0"/>
                <a:ea typeface="ＭＳ Ｐゴシック" charset="0"/>
                <a:cs typeface="ＭＳ Ｐゴシック" charset="0"/>
              </a:rPr>
              <a:t>  </a:t>
            </a:r>
          </a:p>
          <a:p>
            <a:r>
              <a:rPr lang="en-US" altLang="ja-JP">
                <a:latin typeface="Calibri" charset="0"/>
                <a:ea typeface="ＭＳ Ｐゴシック" charset="0"/>
                <a:cs typeface="ＭＳ Ｐゴシック" charset="0"/>
              </a:rPr>
              <a:t>(Note: I  gave a slightly different version, in which option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D</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above above was not available, so that’s why most of my students voted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None of these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because they WANTED it to be what is now D above ) -SJP</a:t>
            </a:r>
          </a:p>
          <a:p>
            <a:r>
              <a:rPr lang="en-US">
                <a:latin typeface="Calibri" charset="0"/>
                <a:ea typeface="ＭＳ Ｐゴシック" charset="0"/>
                <a:cs typeface="ＭＳ Ｐゴシック" charset="0"/>
              </a:rPr>
              <a:t>WRITTEN BY:  Steven Pollock (CU-Boulder) This comes from research by Brant Hinrichs, it’s a known student difficulty.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CORRECT ANSWER:   C</a:t>
            </a:r>
          </a:p>
          <a:p>
            <a:r>
              <a:rPr lang="en-US"/>
              <a:t>USED IN:  Fall 2008 (Dubson), Fall 2009 (Schibli), Spring 2013 (Pollock) </a:t>
            </a:r>
          </a:p>
          <a:p>
            <a:r>
              <a:rPr lang="en-US"/>
              <a:t>LECTURE NUMBER:  Dubson (Week 2, Lecture 5, and again in Week 3 as a 3D vector field), Schibli, Pollock (Week 2, Lecture 5) </a:t>
            </a:r>
          </a:p>
          <a:p>
            <a:r>
              <a:rPr lang="en-US"/>
              <a:t>STUDENT RESPONSES: 26% 12% </a:t>
            </a:r>
            <a:r>
              <a:rPr lang="en-US" b="1"/>
              <a:t>[[48%]]</a:t>
            </a:r>
            <a:r>
              <a:rPr lang="en-US"/>
              <a:t> 14% 0% (FALL 2008) - Week 2</a:t>
            </a:r>
          </a:p>
          <a:p>
            <a:r>
              <a:rPr lang="en-US"/>
              <a:t>		  15% 13% </a:t>
            </a:r>
            <a:r>
              <a:rPr lang="en-US" b="1"/>
              <a:t>[[61%]]</a:t>
            </a:r>
            <a:r>
              <a:rPr lang="en-US"/>
              <a:t> 11% 0% (FALL 2008) - Week 3 (3D Vector Field)</a:t>
            </a:r>
          </a:p>
          <a:p>
            <a:r>
              <a:rPr lang="en-US"/>
              <a:t>		11% 11% </a:t>
            </a:r>
            <a:r>
              <a:rPr lang="en-US" b="1"/>
              <a:t>[[50%]]</a:t>
            </a:r>
            <a:r>
              <a:rPr lang="en-US"/>
              <a:t> 28% 0% (FALL 2009)</a:t>
            </a:r>
          </a:p>
          <a:p>
            <a:r>
              <a:rPr lang="en-US"/>
              <a:t>		64%, 13, 9, 15, 0 (silent), then I provided a hint (next slide AND the formula from the front flyleaf!!), still only</a:t>
            </a:r>
          </a:p>
          <a:p>
            <a:r>
              <a:rPr lang="en-US"/>
              <a:t>		46, 0, [[53]],2, 0  (SP 2013) </a:t>
            </a:r>
          </a:p>
          <a:p>
            <a:r>
              <a:rPr lang="en-US" b="1"/>
              <a:t>INSTRUCTOR NOTES:  </a:t>
            </a:r>
            <a:r>
              <a:rPr lang="en-US"/>
              <a:t>Good question. I like BOTH conceptual AND computational aspects. Students quickly decided that div(V) is nonzero at the origin, you can “see” the outward flux from a tiny sphere. But most did not realize that it would be nonzero ELSEWHERE. Last class we had done the “coulomb’s law” version of this (which IS zero away from the origin), so they were I think using that as some sort of “rule” now. See the next slide, which is helpful for the discussion of how we see that this field diverges everywhere (in fact, at the origin, the field is pathololgical at the origin, it JUMPS from 0 to c in any irection. When you compute 1/r^2 d/dr (r^2 c) you get 2c/r, the divergence is in fact INFINITE right at the origin!) </a:t>
            </a:r>
          </a:p>
          <a:p>
            <a:r>
              <a:rPr lang="en-US"/>
              <a:t>This took a long time to talk through! </a:t>
            </a:r>
          </a:p>
          <a:p>
            <a:r>
              <a:rPr lang="en-US"/>
              <a:t>WRITTEN BY:  Mike Dubson (CU-Boulder)</a:t>
            </a:r>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Sp ‘13:  This is to help with the previous one, after they all got it wrong. (It didn’t help as much as I thought, but that formula was on the board, not on the ppt,  when I showed it) </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CORRECT ANSWER:  A</a:t>
            </a:r>
          </a:p>
          <a:p>
            <a:r>
              <a:rPr lang="en-US" dirty="0">
                <a:ea typeface="ヒラギノ角ゴ Pro W3" charset="0"/>
              </a:rPr>
              <a:t>USED IN:  Fall 2008 (</a:t>
            </a:r>
            <a:r>
              <a:rPr lang="en-US" dirty="0" err="1">
                <a:ea typeface="ヒラギノ角ゴ Pro W3" charset="0"/>
              </a:rPr>
              <a:t>Dubson</a:t>
            </a:r>
            <a:r>
              <a:rPr lang="en-US" dirty="0">
                <a:ea typeface="ヒラギノ角ゴ Pro W3" charset="0"/>
              </a:rPr>
              <a:t>), Fall 2009 (</a:t>
            </a:r>
            <a:r>
              <a:rPr lang="en-US" dirty="0" err="1">
                <a:ea typeface="ヒラギノ角ゴ Pro W3" charset="0"/>
              </a:rPr>
              <a:t>Schibli</a:t>
            </a:r>
            <a:r>
              <a:rPr lang="en-US" dirty="0">
                <a:ea typeface="ヒラギノ角ゴ Pro W3" charset="0"/>
              </a:rPr>
              <a:t>) </a:t>
            </a:r>
          </a:p>
          <a:p>
            <a:r>
              <a:rPr lang="en-US" dirty="0">
                <a:ea typeface="ヒラギノ角ゴ Pro W3" charset="0"/>
              </a:rPr>
              <a:t>LECTURE NUMBER: </a:t>
            </a:r>
            <a:r>
              <a:rPr lang="en-US" dirty="0" err="1">
                <a:ea typeface="ヒラギノ角ゴ Pro W3" charset="0"/>
              </a:rPr>
              <a:t>Dubson</a:t>
            </a:r>
            <a:r>
              <a:rPr lang="en-US" dirty="0">
                <a:ea typeface="ヒラギノ角ゴ Pro W3" charset="0"/>
              </a:rPr>
              <a:t> (Week 3, Lecture 6). </a:t>
            </a:r>
          </a:p>
          <a:p>
            <a:r>
              <a:rPr lang="en-US" dirty="0">
                <a:ea typeface="ヒラギノ角ゴ Pro W3" charset="0"/>
              </a:rPr>
              <a:t>STUDENT RESPONSES: </a:t>
            </a:r>
            <a:r>
              <a:rPr lang="en-US" b="1" dirty="0">
                <a:ea typeface="ヒラギノ角ゴ Pro W3" charset="0"/>
              </a:rPr>
              <a:t>[[63%]]</a:t>
            </a:r>
            <a:r>
              <a:rPr lang="en-US" dirty="0">
                <a:ea typeface="ヒラギノ角ゴ Pro W3" charset="0"/>
              </a:rPr>
              <a:t>  4% 19% 13% 0%(FALL 2008)	</a:t>
            </a:r>
          </a:p>
          <a:p>
            <a:r>
              <a:rPr lang="en-US" dirty="0">
                <a:ea typeface="ヒラギノ角ゴ Pro W3" charset="0"/>
              </a:rPr>
              <a:t>		</a:t>
            </a:r>
            <a:r>
              <a:rPr lang="en-US" dirty="0" smtClean="0">
                <a:ea typeface="ヒラギノ角ゴ Pro W3" charset="0"/>
              </a:rPr>
              <a:t> </a:t>
            </a:r>
            <a:r>
              <a:rPr lang="en-US" b="1" dirty="0">
                <a:ea typeface="ヒラギノ角ゴ Pro W3" charset="0"/>
              </a:rPr>
              <a:t>[[61%]]</a:t>
            </a:r>
            <a:r>
              <a:rPr lang="en-US" dirty="0">
                <a:ea typeface="ヒラギノ角ゴ Pro W3" charset="0"/>
              </a:rPr>
              <a:t>  0% 23% 16% 0% (FALL 2009) 												</a:t>
            </a:r>
          </a:p>
          <a:p>
            <a:r>
              <a:rPr lang="en-US" b="1" dirty="0">
                <a:ea typeface="ヒラギノ角ゴ Pro W3" charset="0"/>
              </a:rPr>
              <a:t>INSTRUCTOR NOTES: </a:t>
            </a:r>
          </a:p>
          <a:p>
            <a:r>
              <a:rPr lang="en-US" dirty="0">
                <a:ea typeface="ヒラギノ角ゴ Pro W3" charset="0"/>
              </a:rPr>
              <a:t>WRITTEN BY:  Mike </a:t>
            </a:r>
            <a:r>
              <a:rPr lang="en-US" dirty="0" err="1">
                <a:ea typeface="ヒラギノ角ゴ Pro W3" charset="0"/>
              </a:rPr>
              <a:t>Dubson</a:t>
            </a:r>
            <a:r>
              <a:rPr lang="en-US" dirty="0">
                <a:ea typeface="ヒラギノ角ゴ Pro W3" charset="0"/>
              </a:rPr>
              <a:t> (CU-Boulder)</a:t>
            </a:r>
          </a:p>
          <a:p>
            <a:endParaRPr lang="en-US" dirty="0">
              <a:ea typeface="ヒラギノ角ゴ Pro W3" charset="0"/>
            </a:endParaRPr>
          </a:p>
          <a:p>
            <a:endParaRPr lang="en-US" dirty="0">
              <a:ea typeface="ヒラギノ角ゴ Pro W3"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  Good question</a:t>
            </a:r>
            <a:r>
              <a:rPr lang="en-US" baseline="0" dirty="0" smtClean="0">
                <a:latin typeface="Calibri" charset="0"/>
                <a:ea typeface="ＭＳ Ｐゴシック" charset="0"/>
                <a:cs typeface="ＭＳ Ｐゴシック" charset="0"/>
              </a:rPr>
              <a:t> for discussion. </a:t>
            </a:r>
            <a:r>
              <a:rPr lang="en-US" dirty="0" smtClean="0">
                <a:latin typeface="Calibri" charset="0"/>
                <a:ea typeface="ＭＳ Ｐゴシック" charset="0"/>
                <a:cs typeface="ＭＳ Ｐゴシック" charset="0"/>
              </a:rPr>
              <a:t> Didn’t click</a:t>
            </a:r>
            <a:r>
              <a:rPr lang="en-US" dirty="0">
                <a:latin typeface="Calibri" charset="0"/>
                <a:ea typeface="ＭＳ Ｐゴシック" charset="0"/>
                <a:cs typeface="ＭＳ Ｐゴシック" charset="0"/>
              </a:rPr>
              <a:t>, just used as a prop to talk about fact that div(</a:t>
            </a:r>
            <a:r>
              <a:rPr lang="en-US" dirty="0" err="1">
                <a:latin typeface="Calibri" charset="0"/>
                <a:ea typeface="ＭＳ Ｐゴシック" charset="0"/>
                <a:cs typeface="ＭＳ Ｐゴシック" charset="0"/>
              </a:rPr>
              <a:t>rhat</a:t>
            </a:r>
            <a:r>
              <a:rPr lang="en-US" dirty="0">
                <a:latin typeface="Calibri" charset="0"/>
                <a:ea typeface="ＭＳ Ｐゴシック" charset="0"/>
                <a:cs typeface="ＭＳ Ｐゴシック" charset="0"/>
              </a:rPr>
              <a:t>/r^2) is mostly zero, but infinite at the origin – i.e. proportional to delta^3(r), this is my “lead-in” to talking about Delta functions next! </a:t>
            </a: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This is subtle, it looks like the lines “diverge”, but that’s not what mathematical</a:t>
            </a:r>
            <a:r>
              <a:rPr lang="en-US" baseline="0" dirty="0" smtClean="0">
                <a:latin typeface="Calibri" charset="0"/>
                <a:ea typeface="ＭＳ Ｐゴシック" charset="0"/>
                <a:cs typeface="ＭＳ Ｐゴシック" charset="0"/>
              </a:rPr>
              <a:t> divergence means. (In that box, “lines in = lines out”. There’s no CREATION of field lines in the box! Take div using the front flyleaf in spherical coordinates if that helps! </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ヒラギノ角ゴ Pro W3" charset="0"/>
              </a:rPr>
              <a:t>Discussion</a:t>
            </a:r>
          </a:p>
          <a:p>
            <a:r>
              <a:rPr lang="en-US" b="1">
                <a:ea typeface="ヒラギノ角ゴ Pro W3" charset="0"/>
              </a:rPr>
              <a:t>Gauss vs Coulomb</a:t>
            </a:r>
            <a:endParaRPr lang="en-US">
              <a:ea typeface="ヒラギノ角ゴ Pro W3" charset="0"/>
            </a:endParaRPr>
          </a:p>
          <a:p>
            <a:r>
              <a:rPr lang="en-US">
                <a:ea typeface="ヒラギノ角ゴ Pro W3" charset="0"/>
              </a:rPr>
              <a:t>Discussion re "which is more fundamental, Gauss or Coulomb" (and, why)  Let them discuss.  (Pointed out the Coulomb came first, historically. And that from one, you can show the other, in statics. But also pointed out Coulomb is *wrong*, but Gauss is always true, in non-static cases. Also pointed out Gauss is always true but not always *helpful* to solve for E in a given problem…)  </a:t>
            </a:r>
            <a:endParaRPr lang="en-US" b="1">
              <a:ea typeface="ヒラギノ角ゴ Pro W3" charset="0"/>
            </a:endParaRPr>
          </a:p>
          <a:p>
            <a:r>
              <a:rPr lang="en-US" b="1">
                <a:ea typeface="ヒラギノ角ゴ Pro W3" charset="0"/>
              </a:rPr>
              <a:t>Whiteboard</a:t>
            </a:r>
          </a:p>
          <a:p>
            <a:r>
              <a:rPr lang="en-US" b="1">
                <a:ea typeface="ヒラギノ角ゴ Pro W3" charset="0"/>
              </a:rPr>
              <a:t>Charge distribution from E field</a:t>
            </a:r>
            <a:endParaRPr lang="en-US">
              <a:ea typeface="ヒラギノ角ゴ Pro W3" charset="0"/>
            </a:endParaRPr>
          </a:p>
          <a:p>
            <a:r>
              <a:rPr lang="en-US">
                <a:ea typeface="ヒラギノ角ゴ Pro W3" charset="0"/>
              </a:rPr>
              <a:t>Whiteboard to compute the charge distribution from E=c r(vector) (which is also a clicker question) and then to compute Q(enclosed) of the resulting rho.</a:t>
            </a:r>
            <a:endParaRPr lang="en-US" b="1">
              <a:ea typeface="ヒラギノ角ゴ Pro W3" charset="0"/>
            </a:endParaRPr>
          </a:p>
          <a:p>
            <a:r>
              <a:rPr lang="en-US" b="1">
                <a:ea typeface="ヒラギノ角ゴ Pro W3" charset="0"/>
              </a:rPr>
              <a:t>Tutorials</a:t>
            </a:r>
          </a:p>
          <a:p>
            <a:r>
              <a:rPr lang="en-US" b="1">
                <a:ea typeface="ヒラギノ角ゴ Pro W3" charset="0"/>
              </a:rPr>
              <a:t>Divergence</a:t>
            </a:r>
            <a:endParaRPr lang="en-US" b="1" i="1">
              <a:ea typeface="ヒラギノ角ゴ Pro W3" charset="0"/>
            </a:endParaRPr>
          </a:p>
          <a:p>
            <a:r>
              <a:rPr lang="en-US" b="1" i="1">
                <a:ea typeface="ヒラギノ角ゴ Pro W3" charset="0"/>
              </a:rPr>
              <a:t>Paul van Kampen – Dublin University (Tutorials 1-8, page 32)</a:t>
            </a:r>
            <a:endParaRPr lang="en-US">
              <a:ea typeface="ヒラギノ角ゴ Pro W3" charset="0"/>
            </a:endParaRPr>
          </a:p>
          <a:p>
            <a:r>
              <a:rPr lang="en-US">
                <a:ea typeface="ヒラギノ角ゴ Pro W3" charset="0"/>
              </a:rPr>
              <a:t>In document </a:t>
            </a:r>
            <a:r>
              <a:rPr lang="ja-JP" altLang="en-US">
                <a:ea typeface="ヒラギノ角ゴ Pro W3" charset="0"/>
              </a:rPr>
              <a:t>“</a:t>
            </a:r>
            <a:r>
              <a:rPr lang="en-US">
                <a:ea typeface="ヒラギノ角ゴ Pro W3" charset="0"/>
              </a:rPr>
              <a:t>Tutorials 1-8</a:t>
            </a:r>
            <a:r>
              <a:rPr lang="ja-JP" altLang="en-US">
                <a:ea typeface="ヒラギノ角ゴ Pro W3" charset="0"/>
              </a:rPr>
              <a:t>”</a:t>
            </a:r>
            <a:r>
              <a:rPr lang="en-US">
                <a:ea typeface="ヒラギノ角ゴ Pro W3" charset="0"/>
              </a:rPr>
              <a:t> </a:t>
            </a:r>
          </a:p>
          <a:p>
            <a:r>
              <a:rPr lang="en-US">
                <a:ea typeface="ヒラギノ角ゴ Pro W3" charset="0"/>
              </a:rPr>
              <a:t>Two students try to calculate the charge density, one uses Cartesian and one uses cylindrical.  They calculate the divergence of the E field in both coordinate systems.  They derive the divergence formula in cylindrical coordinates.  Very nice tutorial.  </a:t>
            </a:r>
            <a:endParaRPr lang="en-US" b="1">
              <a:ea typeface="ヒラギノ角ゴ Pro W3" charset="0"/>
            </a:endParaRPr>
          </a:p>
          <a:p>
            <a:r>
              <a:rPr lang="en-US" b="1">
                <a:ea typeface="ヒラギノ角ゴ Pro W3" charset="0"/>
              </a:rPr>
              <a:t>Tutorials</a:t>
            </a:r>
          </a:p>
          <a:p>
            <a:r>
              <a:rPr lang="en-US" b="1">
                <a:ea typeface="ヒラギノ角ゴ Pro W3" charset="0"/>
              </a:rPr>
              <a:t>Boundary condition activity</a:t>
            </a:r>
            <a:endParaRPr lang="en-US" b="1" i="1">
              <a:ea typeface="ヒラギノ角ゴ Pro W3" charset="0"/>
            </a:endParaRPr>
          </a:p>
          <a:p>
            <a:r>
              <a:rPr lang="en-US" b="1" i="1">
                <a:ea typeface="ヒラギノ角ゴ Pro W3" charset="0"/>
              </a:rPr>
              <a:t>Oregon State University – Boundary E </a:t>
            </a:r>
            <a:endParaRPr lang="en-US">
              <a:ea typeface="ヒラギノ角ゴ Pro W3" charset="0"/>
            </a:endParaRPr>
          </a:p>
          <a:p>
            <a:r>
              <a:rPr lang="en-US">
                <a:ea typeface="ヒラギノ角ゴ Pro W3" charset="0"/>
              </a:rPr>
              <a:t>Groups investigate how components of electric field change as you cross a boundary.</a:t>
            </a:r>
            <a:endParaRPr lang="en-US" b="1">
              <a:ea typeface="ヒラギノ角ゴ Pro W3" charset="0"/>
            </a:endParaRPr>
          </a:p>
          <a:p>
            <a:r>
              <a:rPr lang="en-US" b="1">
                <a:ea typeface="ヒラギノ角ゴ Pro W3" charset="0"/>
              </a:rPr>
              <a:t>Tutorials</a:t>
            </a:r>
          </a:p>
          <a:p>
            <a:r>
              <a:rPr lang="en-US" b="1">
                <a:ea typeface="ヒラギノ角ゴ Pro W3" charset="0"/>
              </a:rPr>
              <a:t>Gauss</a:t>
            </a:r>
            <a:r>
              <a:rPr lang="ja-JP" altLang="en-US" b="1">
                <a:ea typeface="ヒラギノ角ゴ Pro W3" charset="0"/>
              </a:rPr>
              <a:t>’</a:t>
            </a:r>
            <a:r>
              <a:rPr lang="en-US" b="1">
                <a:ea typeface="ヒラギノ角ゴ Pro W3" charset="0"/>
              </a:rPr>
              <a:t> Law</a:t>
            </a:r>
            <a:endParaRPr lang="en-US" b="1" i="1">
              <a:ea typeface="ヒラギノ角ゴ Pro W3" charset="0"/>
            </a:endParaRPr>
          </a:p>
          <a:p>
            <a:r>
              <a:rPr lang="en-US" b="1" i="1">
                <a:ea typeface="ヒラギノ角ゴ Pro W3" charset="0"/>
              </a:rPr>
              <a:t>Oregon State University</a:t>
            </a:r>
            <a:endParaRPr lang="en-US">
              <a:ea typeface="ヒラギノ角ゴ Pro W3" charset="0"/>
            </a:endParaRPr>
          </a:p>
          <a:p>
            <a:r>
              <a:rPr lang="en-US">
                <a:ea typeface="ヒラギノ角ゴ Pro W3" charset="0"/>
              </a:rPr>
              <a:t>Students working in small groups practice using Gauss' Law to determine the electric field due to several charge distributions.</a:t>
            </a:r>
          </a:p>
          <a:p>
            <a:r>
              <a:rPr lang="en-US">
                <a:ea typeface="ヒラギノ角ゴ Pro W3" charset="0"/>
              </a:rPr>
              <a:t>Students practice using the symmetry arguments necessary to use Gauss' Law.</a:t>
            </a:r>
          </a:p>
          <a:p>
            <a:endParaRPr lang="en-US">
              <a:ea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4" name="Notes Placeholder 2"/>
          <p:cNvSpPr>
            <a:spLocks noGrp="1"/>
          </p:cNvSpPr>
          <p:nvPr>
            <p:ph type="body" idx="1"/>
          </p:nvPr>
        </p:nvSpPr>
        <p:spPr>
          <a:noFill/>
        </p:spPr>
        <p:txBody>
          <a:bodyPr/>
          <a:lstStyle/>
          <a:p>
            <a:r>
              <a:rPr lang="en-US">
                <a:latin typeface="Calibri" charset="0"/>
                <a:ea typeface="ＭＳ Ｐゴシック" charset="0"/>
                <a:cs typeface="ＭＳ Ｐゴシック" charset="0"/>
              </a:rPr>
              <a:t>CORRECT ANSWER:  C</a:t>
            </a:r>
          </a:p>
          <a:p>
            <a:r>
              <a:rPr lang="en-US">
                <a:latin typeface="Calibri" charset="0"/>
                <a:ea typeface="ＭＳ Ｐゴシック" charset="0"/>
                <a:cs typeface="ＭＳ Ｐゴシック" charset="0"/>
              </a:rPr>
              <a:t>USED IN:  Spring 2013 (Pollock) </a:t>
            </a:r>
          </a:p>
          <a:p>
            <a:r>
              <a:rPr lang="en-US">
                <a:latin typeface="Calibri" charset="0"/>
                <a:ea typeface="ＭＳ Ｐゴシック" charset="0"/>
                <a:cs typeface="ＭＳ Ｐゴシック" charset="0"/>
              </a:rPr>
              <a:t>LECTURE NUMBER:  5 (Gauss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Law)</a:t>
            </a:r>
          </a:p>
          <a:p>
            <a:r>
              <a:rPr lang="en-US">
                <a:latin typeface="Calibri" charset="0"/>
                <a:ea typeface="ＭＳ Ｐゴシック" charset="0"/>
                <a:cs typeface="ＭＳ Ｐゴシック" charset="0"/>
              </a:rPr>
              <a:t>STUDENT RESPONSES:   Didn’t bother clicking </a:t>
            </a:r>
          </a:p>
          <a:p>
            <a:r>
              <a:rPr lang="en-US" b="1">
                <a:latin typeface="Calibri" charset="0"/>
                <a:ea typeface="ＭＳ Ｐゴシック" charset="0"/>
                <a:cs typeface="ＭＳ Ｐゴシック" charset="0"/>
              </a:rPr>
              <a:t>INSTRUCTOR NOTES:  </a:t>
            </a:r>
            <a:r>
              <a:rPr lang="en-US">
                <a:latin typeface="Calibri" charset="0"/>
                <a:ea typeface="ＭＳ Ｐゴシック" charset="0"/>
                <a:cs typeface="ＭＳ Ｐゴシック" charset="0"/>
              </a:rPr>
              <a:t>I had already really gone over the delta function, so didn’t take the time to let them click. I suspect it would have been quite high. </a:t>
            </a:r>
            <a:endParaRPr lang="en-US"/>
          </a:p>
        </p:txBody>
      </p:sp>
      <p:sp>
        <p:nvSpPr>
          <p:cNvPr id="33795"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A95FC8D-006E-3643-A0D6-47D78F27D5D6}" type="slidenum">
              <a:rPr lang="en-US" sz="1200">
                <a:solidFill>
                  <a:srgbClr val="000000"/>
                </a:solidFill>
              </a:rPr>
              <a:pPr/>
              <a:t>20</a:t>
            </a:fld>
            <a:endParaRPr 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E8D1B0E-57FB-7C48-AC94-351F3DB6BC81}" type="slidenum">
              <a:rPr lang="en-US" sz="1200"/>
              <a:pPr/>
              <a:t>21</a:t>
            </a:fld>
            <a:endParaRPr lang="en-US" sz="1200"/>
          </a:p>
        </p:txBody>
      </p:sp>
      <p:sp>
        <p:nvSpPr>
          <p:cNvPr id="1085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latin typeface="Calibri" charset="0"/>
                <a:ea typeface="ＭＳ Ｐゴシック" charset="0"/>
                <a:cs typeface="ＭＳ Ｐゴシック" charset="0"/>
              </a:rPr>
              <a:t>CORRECT ANSWER:  E</a:t>
            </a:r>
          </a:p>
          <a:p>
            <a:r>
              <a:rPr lang="en-US" dirty="0">
                <a:latin typeface="Calibri" charset="0"/>
                <a:ea typeface="ＭＳ Ｐゴシック" charset="0"/>
                <a:cs typeface="ＭＳ Ｐゴシック" charset="0"/>
              </a:rPr>
              <a:t>USED IN:  Spring 2008 and 2013 (Pollock)</a:t>
            </a:r>
          </a:p>
          <a:p>
            <a:r>
              <a:rPr lang="en-US" dirty="0">
                <a:latin typeface="Calibri" charset="0"/>
                <a:ea typeface="ＭＳ Ｐゴシック" charset="0"/>
                <a:cs typeface="ＭＳ Ｐゴシック" charset="0"/>
              </a:rPr>
              <a:t>LECTURE NUMBER: 5</a:t>
            </a:r>
          </a:p>
          <a:p>
            <a:r>
              <a:rPr lang="en-US" dirty="0">
                <a:latin typeface="Calibri" charset="0"/>
                <a:ea typeface="ＭＳ Ｐゴシック" charset="0"/>
                <a:cs typeface="ＭＳ Ｐゴシック" charset="0"/>
              </a:rPr>
              <a:t>STUDENT RESPONSES:14% 9% 59% 9% </a:t>
            </a:r>
            <a:r>
              <a:rPr lang="en-US" b="1" dirty="0">
                <a:latin typeface="Calibri" charset="0"/>
                <a:ea typeface="ＭＳ Ｐゴシック" charset="0"/>
                <a:cs typeface="ＭＳ Ｐゴシック" charset="0"/>
              </a:rPr>
              <a:t>[[9%]]  (</a:t>
            </a:r>
            <a:r>
              <a:rPr lang="en-US" b="1" dirty="0" err="1">
                <a:latin typeface="Calibri" charset="0"/>
                <a:ea typeface="ＭＳ Ｐゴシック" charset="0"/>
                <a:cs typeface="ＭＳ Ｐゴシック" charset="0"/>
              </a:rPr>
              <a:t>Sp</a:t>
            </a:r>
            <a:r>
              <a:rPr lang="en-US" b="1" dirty="0">
                <a:latin typeface="Calibri" charset="0"/>
                <a:ea typeface="ＭＳ Ｐゴシック" charset="0"/>
                <a:cs typeface="ＭＳ Ｐゴシック" charset="0"/>
              </a:rPr>
              <a:t> 2008)</a:t>
            </a:r>
          </a:p>
          <a:p>
            <a:r>
              <a:rPr lang="en-US" b="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14, 2, </a:t>
            </a:r>
            <a:r>
              <a:rPr lang="en-US" b="1" dirty="0">
                <a:latin typeface="Calibri" charset="0"/>
                <a:ea typeface="ＭＳ Ｐゴシック" charset="0"/>
                <a:cs typeface="ＭＳ Ｐゴシック" charset="0"/>
              </a:rPr>
              <a:t>67</a:t>
            </a:r>
            <a:r>
              <a:rPr lang="en-US" dirty="0">
                <a:latin typeface="Calibri" charset="0"/>
                <a:ea typeface="ＭＳ Ｐゴシック" charset="0"/>
                <a:cs typeface="ＭＳ Ｐゴシック" charset="0"/>
              </a:rPr>
              <a:t>, 9, [[9]]</a:t>
            </a:r>
            <a:r>
              <a:rPr lang="en-US" b="1" dirty="0">
                <a:latin typeface="Calibri" charset="0"/>
                <a:ea typeface="ＭＳ Ｐゴシック" charset="0"/>
                <a:cs typeface="ＭＳ Ｐゴシック" charset="0"/>
              </a:rPr>
              <a:t>	</a:t>
            </a:r>
          </a:p>
          <a:p>
            <a:r>
              <a:rPr lang="en-US" b="1" dirty="0">
                <a:latin typeface="Calibri" charset="0"/>
                <a:ea typeface="ＭＳ Ｐゴシック" charset="0"/>
                <a:cs typeface="ＭＳ Ｐゴシック" charset="0"/>
              </a:rPr>
              <a:t>INSTRUCTOR NOTES</a:t>
            </a:r>
            <a:r>
              <a:rPr lang="en-US" b="1" dirty="0">
                <a:latin typeface="Calibri" charset="0"/>
                <a:ea typeface="ＭＳ Ｐゴシック" charset="0"/>
                <a:cs typeface="ＭＳ Ｐゴシック" charset="0"/>
                <a:sym typeface="Wingdings" charset="0"/>
              </a:rPr>
              <a:t></a:t>
            </a:r>
            <a:r>
              <a:rPr lang="en-US" altLang="ja-JP" dirty="0">
                <a:latin typeface="Calibri" charset="0"/>
                <a:ea typeface="ＭＳ Ｐゴシック" charset="0"/>
                <a:cs typeface="ＭＳ Ｐゴシック" charset="0"/>
              </a:rPr>
              <a:t>. E is really correct (since both C and D are good), although that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a *little* mean! 60% voted for C, we had votes for A and B as well, though. Quick but useful discussion, the delta function is +1 when it’s argument vanishes. It is never negative, and r-R=0 is the SAME as R-r=0, both simply say that this charge density “blows up” when r=R. </a:t>
            </a:r>
          </a:p>
          <a:p>
            <a:endParaRPr lang="en-US" altLang="ja-JP" dirty="0">
              <a:latin typeface="Calibri" charset="0"/>
              <a:ea typeface="ＭＳ Ｐゴシック" charset="0"/>
              <a:cs typeface="ＭＳ Ｐゴシック" charset="0"/>
            </a:endParaRPr>
          </a:p>
          <a:p>
            <a:r>
              <a:rPr lang="en-US" altLang="ja-JP" dirty="0">
                <a:latin typeface="Calibri" charset="0"/>
                <a:ea typeface="ＭＳ Ｐゴシック" charset="0"/>
                <a:cs typeface="ＭＳ Ｐゴシック" charset="0"/>
              </a:rPr>
              <a:t>Few voted for A again this time!  </a:t>
            </a:r>
            <a:r>
              <a:rPr lang="en-US" altLang="ja-JP" dirty="0" err="1">
                <a:latin typeface="Calibri" charset="0"/>
                <a:ea typeface="ＭＳ Ｐゴシック" charset="0"/>
                <a:cs typeface="ＭＳ Ｐゴシック" charset="0"/>
              </a:rPr>
              <a:t>Gotta</a:t>
            </a:r>
            <a:r>
              <a:rPr lang="en-US" altLang="ja-JP" dirty="0">
                <a:latin typeface="Calibri" charset="0"/>
                <a:ea typeface="ＭＳ Ｐゴシック" charset="0"/>
                <a:cs typeface="ＭＳ Ｐゴシック" charset="0"/>
              </a:rPr>
              <a:t> nip this in the bud, A is not a function of r! </a:t>
            </a:r>
          </a:p>
          <a:p>
            <a:endParaRPr lang="en-US" altLang="ja-JP" dirty="0">
              <a:latin typeface="Calibri" charset="0"/>
              <a:ea typeface="ＭＳ Ｐゴシック" charset="0"/>
              <a:cs typeface="ＭＳ Ｐゴシック" charset="0"/>
            </a:endParaRPr>
          </a:p>
          <a:p>
            <a:r>
              <a:rPr lang="en-US" dirty="0"/>
              <a:t>Based on HW, delta function is hard and I </a:t>
            </a:r>
            <a:r>
              <a:rPr lang="en-US" dirty="0" err="1"/>
              <a:t>didn</a:t>
            </a:r>
            <a:r>
              <a:rPr lang="ja-JP" altLang="en-US" dirty="0"/>
              <a:t>’</a:t>
            </a:r>
            <a:r>
              <a:rPr lang="en-US" altLang="ja-JP" dirty="0"/>
              <a:t>t treat it thoroughly enough.  I think we could easily add even more CT</a:t>
            </a:r>
            <a:r>
              <a:rPr lang="ja-JP" altLang="en-US" dirty="0"/>
              <a:t>’</a:t>
            </a:r>
            <a:r>
              <a:rPr lang="en-US" altLang="ja-JP" dirty="0"/>
              <a:t>s about the delta function </a:t>
            </a:r>
            <a:endParaRPr lang="en-US" altLang="ja-JP" dirty="0">
              <a:latin typeface="Calibri" charset="0"/>
              <a:ea typeface="ＭＳ Ｐゴシック" charset="0"/>
              <a:cs typeface="ＭＳ Ｐゴシック" charset="0"/>
            </a:endParaRPr>
          </a:p>
          <a:p>
            <a:endParaRPr lang="en-US" altLang="ja-JP" dirty="0">
              <a:latin typeface="Calibri" charset="0"/>
              <a:ea typeface="ＭＳ Ｐゴシック" charset="0"/>
              <a:cs typeface="ＭＳ Ｐゴシック" charset="0"/>
            </a:endParaRPr>
          </a:p>
          <a:p>
            <a:r>
              <a:rPr lang="en-US" altLang="ja-JP" dirty="0">
                <a:latin typeface="Calibri" charset="0"/>
                <a:ea typeface="ＭＳ Ｐゴシック" charset="0"/>
                <a:cs typeface="ＭＳ Ｐゴシック" charset="0"/>
              </a:rPr>
              <a:t>-SJP</a:t>
            </a:r>
          </a:p>
          <a:p>
            <a:r>
              <a:rPr lang="en-US" dirty="0">
                <a:latin typeface="Calibri" charset="0"/>
                <a:ea typeface="ＭＳ Ｐゴシック" charset="0"/>
                <a:cs typeface="ＭＳ Ｐゴシック" charset="0"/>
              </a:rPr>
              <a:t>WRITTEN BY:  Steven Pollock (CU-Boulder)</a:t>
            </a:r>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1144588" y="687388"/>
            <a:ext cx="4570412" cy="3427412"/>
          </a:xfrm>
          <a:ln/>
        </p:spPr>
      </p:sp>
      <p:sp>
        <p:nvSpPr>
          <p:cNvPr id="37890"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t>CORRECT ANSWER:  D </a:t>
            </a:r>
          </a:p>
          <a:p>
            <a:pPr defTabSz="457200" eaLnBrk="1" hangingPunct="1"/>
            <a:r>
              <a:rPr lang="en-US" dirty="0"/>
              <a:t>USED IN:  Fall 2009 (</a:t>
            </a:r>
            <a:r>
              <a:rPr lang="en-US" dirty="0" err="1"/>
              <a:t>Schibli</a:t>
            </a:r>
            <a:r>
              <a:rPr lang="en-US" dirty="0"/>
              <a:t>), </a:t>
            </a:r>
            <a:r>
              <a:rPr lang="en-US" dirty="0" err="1"/>
              <a:t>Sp</a:t>
            </a:r>
            <a:r>
              <a:rPr lang="en-US" dirty="0"/>
              <a:t> 2013 (Pollock) </a:t>
            </a:r>
          </a:p>
          <a:p>
            <a:pPr defTabSz="457200" eaLnBrk="1" hangingPunct="1"/>
            <a:r>
              <a:rPr lang="en-US" dirty="0"/>
              <a:t>LECTURE NUMBER: </a:t>
            </a:r>
            <a:r>
              <a:rPr lang="en-US" dirty="0" err="1"/>
              <a:t>Schibli</a:t>
            </a:r>
            <a:r>
              <a:rPr lang="en-US" dirty="0"/>
              <a:t> (Week 2, Lecture 6) Pollock (Week 2, Lecture 5) </a:t>
            </a:r>
          </a:p>
          <a:p>
            <a:pPr defTabSz="457200" eaLnBrk="1" hangingPunct="1"/>
            <a:r>
              <a:rPr lang="en-US" dirty="0"/>
              <a:t>STUDENT RESPONSES: 31% 16% 8% </a:t>
            </a:r>
            <a:r>
              <a:rPr lang="en-US" b="1" dirty="0"/>
              <a:t>[[41%]]</a:t>
            </a:r>
            <a:r>
              <a:rPr lang="en-US" dirty="0"/>
              <a:t> 4% (FALL 2009)</a:t>
            </a:r>
          </a:p>
          <a:p>
            <a:pPr defTabSz="457200" eaLnBrk="1" hangingPunct="1"/>
            <a:r>
              <a:rPr lang="en-US" dirty="0"/>
              <a:t>				32%, 3% 5%, </a:t>
            </a:r>
            <a:r>
              <a:rPr lang="en-US" b="1" dirty="0"/>
              <a:t>[[54%]],</a:t>
            </a:r>
            <a:r>
              <a:rPr lang="en-US" dirty="0"/>
              <a:t> 5% (SP ‘2013)</a:t>
            </a:r>
          </a:p>
          <a:p>
            <a:pPr defTabSz="457200" eaLnBrk="1" hangingPunct="1"/>
            <a:r>
              <a:rPr lang="en-US" b="1" dirty="0"/>
              <a:t>INSTRUCTOR NOTES: </a:t>
            </a:r>
            <a:r>
              <a:rPr lang="en-US" dirty="0"/>
              <a:t>Added by </a:t>
            </a:r>
            <a:r>
              <a:rPr lang="en-US" dirty="0" err="1"/>
              <a:t>trs</a:t>
            </a:r>
            <a:r>
              <a:rPr lang="en-US" dirty="0"/>
              <a:t> in fall 09 based on the students difficulties in previous years.(</a:t>
            </a:r>
            <a:r>
              <a:rPr lang="en-US" dirty="0" err="1"/>
              <a:t>Schibli</a:t>
            </a:r>
            <a:r>
              <a:rPr lang="en-US" dirty="0"/>
              <a:t>) </a:t>
            </a:r>
          </a:p>
          <a:p>
            <a:pPr defTabSz="457200" eaLnBrk="1" hangingPunct="1"/>
            <a:r>
              <a:rPr lang="en-US" dirty="0"/>
              <a:t>This was a very good question to have – good conversation, and it’s a known difficulty/issue for students. I wrote the integral of delta(x) dx = 1 formula on the board while they were clicking, as a reminder. </a:t>
            </a:r>
          </a:p>
          <a:p>
            <a:pPr defTabSz="457200" eaLnBrk="1" hangingPunct="1"/>
            <a:endParaRPr lang="en-US" dirty="0"/>
          </a:p>
          <a:p>
            <a:pPr defTabSz="457200" eaLnBrk="1" hangingPunct="1"/>
            <a:r>
              <a:rPr lang="en-US" dirty="0"/>
              <a:t>WRITTEN BY:  Thomas </a:t>
            </a:r>
            <a:r>
              <a:rPr lang="en-US" dirty="0" err="1"/>
              <a:t>Schibli</a:t>
            </a:r>
            <a:r>
              <a:rPr lang="en-US" dirty="0"/>
              <a:t> (CU-Boulder)</a:t>
            </a:r>
          </a:p>
          <a:p>
            <a:pPr defTabSz="457200" eaLnBrk="1" hangingPunct="1"/>
            <a:endParaRPr lang="en-US" dirty="0"/>
          </a:p>
        </p:txBody>
      </p:sp>
      <p:sp>
        <p:nvSpPr>
          <p:cNvPr id="378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30048DF0-56C0-6F49-9F74-3D84F0C017CE}" type="slidenum">
              <a:rPr lang="en-US" sz="1200">
                <a:latin typeface="Calibri" charset="0"/>
                <a:ea typeface="ＭＳ Ｐゴシック" charset="0"/>
                <a:cs typeface="ＭＳ Ｐゴシック" charset="0"/>
              </a:rPr>
              <a:pPr algn="r" eaLnBrk="1" hangingPunct="1"/>
              <a:t>22</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1144588" y="687388"/>
            <a:ext cx="4570412" cy="3427412"/>
          </a:xfrm>
          <a:ln/>
        </p:spPr>
      </p:sp>
      <p:sp>
        <p:nvSpPr>
          <p:cNvPr id="39938"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t>CORRECT ANSWER:  E (should be m^-3!) </a:t>
            </a:r>
          </a:p>
          <a:p>
            <a:pPr defTabSz="457200" eaLnBrk="1" hangingPunct="1"/>
            <a:r>
              <a:rPr lang="en-US" dirty="0"/>
              <a:t>USED IN:  Fall 2009 (</a:t>
            </a:r>
            <a:r>
              <a:rPr lang="en-US" dirty="0" err="1"/>
              <a:t>Schibli</a:t>
            </a:r>
            <a:r>
              <a:rPr lang="en-US" dirty="0"/>
              <a:t>)</a:t>
            </a:r>
          </a:p>
          <a:p>
            <a:pPr defTabSz="457200" eaLnBrk="1" hangingPunct="1"/>
            <a:r>
              <a:rPr lang="en-US" dirty="0"/>
              <a:t>LECTURE NUMBER: </a:t>
            </a:r>
            <a:r>
              <a:rPr lang="en-US" dirty="0" err="1"/>
              <a:t>Schibli</a:t>
            </a:r>
            <a:r>
              <a:rPr lang="en-US" dirty="0"/>
              <a:t> (Week 2, Lecture 6)</a:t>
            </a:r>
          </a:p>
          <a:p>
            <a:pPr defTabSz="457200" eaLnBrk="1" hangingPunct="1"/>
            <a:r>
              <a:rPr lang="en-US" dirty="0"/>
              <a:t>Discussed (but, no time to click) in Pollock (Week 2, Lecture 5, </a:t>
            </a:r>
            <a:r>
              <a:rPr lang="en-US" dirty="0" err="1"/>
              <a:t>Sp</a:t>
            </a:r>
            <a:r>
              <a:rPr lang="en-US" dirty="0"/>
              <a:t> ‘13) </a:t>
            </a:r>
          </a:p>
          <a:p>
            <a:pPr defTabSz="457200" eaLnBrk="1" hangingPunct="1"/>
            <a:r>
              <a:rPr lang="en-US" dirty="0"/>
              <a:t>STUDENT RESPONSES: 0% 0% 18% 8% </a:t>
            </a:r>
            <a:r>
              <a:rPr lang="en-US" b="1" dirty="0"/>
              <a:t>[[74%]]</a:t>
            </a:r>
            <a:r>
              <a:rPr lang="en-US" dirty="0"/>
              <a:t> (FALL 2009)</a:t>
            </a:r>
          </a:p>
          <a:p>
            <a:pPr defTabSz="457200" eaLnBrk="1" hangingPunct="1"/>
            <a:r>
              <a:rPr lang="en-US" b="1" dirty="0"/>
              <a:t>INSTRUCTOR NOTES: </a:t>
            </a:r>
            <a:r>
              <a:rPr lang="en-US" dirty="0"/>
              <a:t>Added by </a:t>
            </a:r>
            <a:r>
              <a:rPr lang="en-US" dirty="0" err="1"/>
              <a:t>trs</a:t>
            </a:r>
            <a:r>
              <a:rPr lang="en-US" dirty="0"/>
              <a:t> in fall 09 based on the students difficulties in previous years. (</a:t>
            </a:r>
            <a:r>
              <a:rPr lang="en-US" dirty="0" err="1"/>
              <a:t>Schibli</a:t>
            </a:r>
            <a:r>
              <a:rPr lang="en-US" dirty="0"/>
              <a:t>) </a:t>
            </a:r>
          </a:p>
          <a:p>
            <a:pPr defTabSz="457200" eaLnBrk="1" hangingPunct="1"/>
            <a:r>
              <a:rPr lang="en-US" dirty="0"/>
              <a:t>Worthwhile to talk about. I had rho(r)=+q delta^3(r) on the board already from earlier in the class, so pointed out that the UNITS of that equation only make sense if this clicker answer is E. </a:t>
            </a:r>
          </a:p>
          <a:p>
            <a:pPr defTabSz="457200" eaLnBrk="1" hangingPunct="1"/>
            <a:endParaRPr lang="en-US" dirty="0"/>
          </a:p>
          <a:p>
            <a:pPr defTabSz="457200" eaLnBrk="1" hangingPunct="1"/>
            <a:r>
              <a:rPr lang="en-US" dirty="0"/>
              <a:t>WRITTEN BY:  Thomas </a:t>
            </a:r>
            <a:r>
              <a:rPr lang="en-US" dirty="0" err="1"/>
              <a:t>Schibli</a:t>
            </a:r>
            <a:r>
              <a:rPr lang="en-US" dirty="0"/>
              <a:t> (CU-Boulder)</a:t>
            </a:r>
          </a:p>
          <a:p>
            <a:pPr defTabSz="457200" eaLnBrk="1" hangingPunct="1"/>
            <a:endParaRPr lang="en-US" dirty="0"/>
          </a:p>
        </p:txBody>
      </p:sp>
      <p:sp>
        <p:nvSpPr>
          <p:cNvPr id="399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80D76EB6-995B-E948-B717-1053412B61A6}" type="slidenum">
              <a:rPr lang="en-US" sz="1200">
                <a:latin typeface="Calibri" charset="0"/>
                <a:ea typeface="ＭＳ Ｐゴシック" charset="0"/>
                <a:cs typeface="ＭＳ Ｐゴシック" charset="0"/>
              </a:rPr>
              <a:pPr algn="r" eaLnBrk="1" hangingPunct="1"/>
              <a:t>23</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Reminder, after math discussion. Didn’t </a:t>
            </a:r>
            <a:r>
              <a:rPr lang="en-US" dirty="0" err="1">
                <a:latin typeface="Calibri" charset="0"/>
                <a:ea typeface="ＭＳ Ｐゴシック" charset="0"/>
                <a:cs typeface="ＭＳ Ｐゴシック" charset="0"/>
              </a:rPr>
              <a:t>reclick</a:t>
            </a:r>
            <a:r>
              <a:rPr lang="en-US" dirty="0">
                <a:latin typeface="Calibri" charset="0"/>
                <a:ea typeface="ＭＳ Ｐゴシック" charset="0"/>
                <a:cs typeface="ＭＳ Ｐゴシック" charset="0"/>
              </a:rPr>
              <a:t>, just used as a prop to talk about fact that div(</a:t>
            </a:r>
            <a:r>
              <a:rPr lang="en-US" dirty="0" err="1">
                <a:latin typeface="Calibri" charset="0"/>
                <a:ea typeface="ＭＳ Ｐゴシック" charset="0"/>
                <a:cs typeface="ＭＳ Ｐゴシック" charset="0"/>
              </a:rPr>
              <a:t>rhat</a:t>
            </a:r>
            <a:r>
              <a:rPr lang="en-US" dirty="0">
                <a:latin typeface="Calibri" charset="0"/>
                <a:ea typeface="ＭＳ Ｐゴシック" charset="0"/>
                <a:cs typeface="ＭＳ Ｐゴシック" charset="0"/>
              </a:rPr>
              <a:t>/r^2) is proportional to delta^3(r)</a:t>
            </a:r>
          </a:p>
          <a:p>
            <a:endParaRPr lang="en-US" dirty="0">
              <a:latin typeface="Calibri"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2" name="Notes Placeholder 2"/>
          <p:cNvSpPr>
            <a:spLocks noGrp="1"/>
          </p:cNvSpPr>
          <p:nvPr>
            <p:ph type="body" idx="1"/>
          </p:nvPr>
        </p:nvSpPr>
        <p:spPr>
          <a:noFill/>
        </p:spPr>
        <p:txBody>
          <a:bodyPr/>
          <a:lstStyle/>
          <a:p>
            <a:pPr eaLnBrk="1" hangingPunct="1"/>
            <a:r>
              <a:rPr lang="en-US" b="1" dirty="0" smtClean="0"/>
              <a:t>From Classical Mechanics:  </a:t>
            </a:r>
          </a:p>
          <a:p>
            <a:pPr eaLnBrk="1" hangingPunct="1"/>
            <a:r>
              <a:rPr lang="en-US" dirty="0" err="1" smtClean="0"/>
              <a:t>Phys</a:t>
            </a:r>
            <a:r>
              <a:rPr lang="en-US" dirty="0" smtClean="0"/>
              <a:t> </a:t>
            </a:r>
            <a:r>
              <a:rPr lang="en-US" dirty="0"/>
              <a:t>2210 </a:t>
            </a:r>
            <a:r>
              <a:rPr lang="en-US" dirty="0" err="1"/>
              <a:t>Sp</a:t>
            </a:r>
            <a:r>
              <a:rPr lang="en-US" dirty="0"/>
              <a:t> 12 SJP L16</a:t>
            </a:r>
          </a:p>
          <a:p>
            <a:pPr eaLnBrk="1" hangingPunct="1"/>
            <a:r>
              <a:rPr lang="en-US" dirty="0"/>
              <a:t>4, [[80]], 4, 5, 7</a:t>
            </a:r>
          </a:p>
          <a:p>
            <a:r>
              <a:rPr lang="en-US" dirty="0" err="1"/>
              <a:t>Sp</a:t>
            </a:r>
            <a:r>
              <a:rPr lang="en-US" dirty="0"/>
              <a:t> 11:  0, [85], 9, 2, 4</a:t>
            </a:r>
          </a:p>
          <a:p>
            <a:endParaRPr lang="en-US" dirty="0"/>
          </a:p>
          <a:p>
            <a:r>
              <a:rPr lang="en-US" dirty="0"/>
              <a:t>Although they do fine, I think after a few weeks this gets lost. WHEN do you use Gauss’ law, and when “direct integration”. Should revisit this, perhaps in class, definitely in </a:t>
            </a:r>
            <a:r>
              <a:rPr lang="en-US" dirty="0" err="1"/>
              <a:t>homeworks</a:t>
            </a:r>
            <a:r>
              <a:rPr lang="en-US" dirty="0"/>
              <a:t>!</a:t>
            </a:r>
          </a:p>
          <a:p>
            <a:pPr eaLnBrk="1" hangingPunct="1"/>
            <a:endParaRPr lang="en-US" dirty="0"/>
          </a:p>
          <a:p>
            <a:pPr eaLnBrk="1" hangingPunct="1"/>
            <a:r>
              <a:rPr lang="en-US" dirty="0"/>
              <a:t>Pre-class question, they did fine. Good discussion points – symmetry is required to tell us g is everywhere “in”, then we need surfaces over which g is constant/can be pulled out of the Gaussian integral. One student was puzzling about the fact that g is everywhere in, he was looking at surface I, and said basically “if only the mass inside that cylinder is needed to compute g, then you only have a small disc of mass, and then g will NOT be uniform on the top surface” Interesting, it was good to get that “out there” and talk it through (It’s not that all the outside mass is not contributing, it is, it just isn’t needed to COMPUTE g once your symmetry argument has been made!) </a:t>
            </a:r>
          </a:p>
          <a:p>
            <a:pPr eaLnBrk="1" hangingPunct="1"/>
            <a:endParaRPr lang="en-US" dirty="0"/>
          </a:p>
          <a:p>
            <a:pPr eaLnBrk="1" hangingPunct="1"/>
            <a:r>
              <a:rPr lang="en-US" dirty="0"/>
              <a:t>Notes from </a:t>
            </a:r>
            <a:r>
              <a:rPr lang="en-US" dirty="0" smtClean="0"/>
              <a:t>11</a:t>
            </a:r>
            <a:r>
              <a:rPr lang="en-US" baseline="0" dirty="0" smtClean="0"/>
              <a:t> (Classical mechanics, gravity version) </a:t>
            </a:r>
            <a:r>
              <a:rPr lang="en-US" dirty="0" smtClean="0"/>
              <a:t> </a:t>
            </a:r>
            <a:endParaRPr lang="en-US" dirty="0"/>
          </a:p>
          <a:p>
            <a:r>
              <a:rPr lang="en-US" dirty="0"/>
              <a:t>SJP, </a:t>
            </a:r>
            <a:r>
              <a:rPr lang="en-US" dirty="0" err="1"/>
              <a:t>Sp</a:t>
            </a:r>
            <a:r>
              <a:rPr lang="en-US" dirty="0"/>
              <a:t> ‘11 Lecture #15</a:t>
            </a:r>
          </a:p>
          <a:p>
            <a:pPr eaLnBrk="1" hangingPunct="1"/>
            <a:endParaRPr lang="en-US" dirty="0"/>
          </a:p>
          <a:p>
            <a:pPr eaLnBrk="1" hangingPunct="1"/>
            <a:r>
              <a:rPr lang="en-US" dirty="0"/>
              <a:t>Good discussion here (despite the high success rate). I used this to lead in to the symmetry discussion (this case is different from the previous one, now we CAN construct surfaces where g dot </a:t>
            </a:r>
            <a:r>
              <a:rPr lang="en-US" dirty="0" err="1"/>
              <a:t>dA</a:t>
            </a:r>
            <a:r>
              <a:rPr lang="en-US" dirty="0"/>
              <a:t> is constant) Someone liked IV, because he thought we could figure out the dot product geometrically. I then asked how you would deal with the unknown g(height), and he said “but we know g is constant”. Ah, but you know this not from symmetry, but from having previously solved this problem( with Gauss’ law! )  At least, if you don’t KNOW that g is constant, then III and IV are useless surfaces, ( and even if you somehow do know it, the geometry is nasty! )</a:t>
            </a:r>
          </a:p>
          <a:p>
            <a:pPr eaLnBrk="1" hangingPunct="1"/>
            <a:endParaRPr lang="en-US" dirty="0"/>
          </a:p>
          <a:p>
            <a:pPr eaLnBrk="1" hangingPunct="1"/>
            <a:r>
              <a:rPr lang="en-US" dirty="0"/>
              <a:t>We used this to go ahead and DO the calculation of g. I only integrated over the top of can I, getting an answer wrong by a factor of 2, and let the class brainstorm what was missing (they didn’t know it was wrong, but I told them it was!) Needed a lot of prompting, almost nobody realized you MUST integrate over the entire closed surface. But once I pointed that out, they were quick to get the other </a:t>
            </a:r>
            <a:r>
              <a:rPr lang="en-US" dirty="0" err="1"/>
              <a:t>endcap</a:t>
            </a:r>
            <a:r>
              <a:rPr lang="en-US" dirty="0"/>
              <a:t>. Good discussion of why that 2</a:t>
            </a:r>
            <a:r>
              <a:rPr lang="en-US" baseline="30000" dirty="0"/>
              <a:t>nd</a:t>
            </a:r>
            <a:r>
              <a:rPr lang="en-US" dirty="0"/>
              <a:t> cap doubles (and does not cancel) the left hand side. </a:t>
            </a:r>
          </a:p>
          <a:p>
            <a:pPr eaLnBrk="1" hangingPunct="1"/>
            <a:endParaRPr lang="en-US" dirty="0"/>
          </a:p>
          <a:p>
            <a:pPr eaLnBrk="1" hangingPunct="1"/>
            <a:endParaRPr lang="en-US" dirty="0"/>
          </a:p>
          <a:p>
            <a:pPr eaLnBrk="1" hangingPunct="1"/>
            <a:r>
              <a:rPr lang="en-US" dirty="0"/>
              <a:t>Question closely related to one from </a:t>
            </a:r>
            <a:r>
              <a:rPr lang="en-US" dirty="0" err="1"/>
              <a:t>Chandralekha</a:t>
            </a:r>
            <a:r>
              <a:rPr lang="en-US" dirty="0"/>
              <a:t> Singh</a:t>
            </a:r>
          </a:p>
          <a:p>
            <a:pPr eaLnBrk="1" hangingPunct="1"/>
            <a:endParaRPr lang="en-US" dirty="0"/>
          </a:p>
          <a:p>
            <a:pPr eaLnBrk="1" hangingPunct="1"/>
            <a:r>
              <a:rPr lang="en-US" dirty="0"/>
              <a:t>_________</a:t>
            </a:r>
          </a:p>
          <a:p>
            <a:pPr eaLnBrk="1" hangingPunct="1"/>
            <a:endParaRPr lang="en-US" dirty="0"/>
          </a:p>
        </p:txBody>
      </p:sp>
      <p:sp>
        <p:nvSpPr>
          <p:cNvPr id="5632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328F017-428D-1948-BD43-9F9784970C02}" type="slidenum">
              <a:rPr lang="en-US" sz="1200">
                <a:solidFill>
                  <a:srgbClr val="000000"/>
                </a:solidFill>
              </a:rPr>
              <a:pPr/>
              <a:t>25</a:t>
            </a:fld>
            <a:endParaRPr 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6802" name="Notes Placeholder 2"/>
          <p:cNvSpPr>
            <a:spLocks noGrp="1"/>
          </p:cNvSpPr>
          <p:nvPr>
            <p:ph type="body" idx="1"/>
          </p:nvPr>
        </p:nvSpPr>
        <p:spPr>
          <a:noFill/>
        </p:spPr>
        <p:txBody>
          <a:bodyPr/>
          <a:lstStyle/>
          <a:p>
            <a:r>
              <a:rPr lang="en-US" dirty="0" smtClean="0"/>
              <a:t>These </a:t>
            </a:r>
            <a:r>
              <a:rPr lang="en-US" dirty="0"/>
              <a:t>came from another </a:t>
            </a:r>
            <a:r>
              <a:rPr lang="en-US" dirty="0" smtClean="0"/>
              <a:t>course (Class </a:t>
            </a:r>
            <a:r>
              <a:rPr lang="en-US" dirty="0" err="1" smtClean="0"/>
              <a:t>Mech</a:t>
            </a:r>
            <a:r>
              <a:rPr lang="en-US" dirty="0" smtClean="0"/>
              <a:t>),</a:t>
            </a:r>
            <a:r>
              <a:rPr lang="en-US" baseline="0" dirty="0" smtClean="0"/>
              <a:t> and </a:t>
            </a:r>
            <a:r>
              <a:rPr lang="en-US" dirty="0" smtClean="0"/>
              <a:t> </a:t>
            </a:r>
            <a:r>
              <a:rPr lang="en-US" dirty="0"/>
              <a:t>I did not bother with </a:t>
            </a:r>
            <a:r>
              <a:rPr lang="en-US" dirty="0" smtClean="0"/>
              <a:t>them in E&amp;M </a:t>
            </a:r>
            <a:r>
              <a:rPr lang="en-US" dirty="0"/>
              <a:t>(though, I posted them) </a:t>
            </a:r>
          </a:p>
        </p:txBody>
      </p:sp>
      <p:sp>
        <p:nvSpPr>
          <p:cNvPr id="7680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905180A-40E8-4E42-ADC4-B9480D432DAF}" type="slidenum">
              <a:rPr lang="en-US" sz="1200"/>
              <a:pPr/>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1442" name="Notes Placeholder 2"/>
          <p:cNvSpPr>
            <a:spLocks noGrp="1"/>
          </p:cNvSpPr>
          <p:nvPr>
            <p:ph type="body" idx="1"/>
          </p:nvPr>
        </p:nvSpPr>
        <p:spPr>
          <a:noFill/>
        </p:spPr>
        <p:txBody>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Classical Mechanics</a:t>
            </a:r>
          </a:p>
          <a:p>
            <a:pPr defTabSz="863600"/>
            <a:endParaRPr lang="en-US" dirty="0" smtClean="0"/>
          </a:p>
          <a:p>
            <a:pPr defTabSz="863600"/>
            <a:r>
              <a:rPr lang="en-US" dirty="0" smtClean="0"/>
              <a:t>SJP</a:t>
            </a:r>
            <a:r>
              <a:rPr lang="en-US" dirty="0"/>
              <a:t>, </a:t>
            </a:r>
            <a:r>
              <a:rPr lang="en-US" dirty="0" err="1"/>
              <a:t>Sp</a:t>
            </a:r>
            <a:r>
              <a:rPr lang="en-US" dirty="0"/>
              <a:t> ‘</a:t>
            </a:r>
            <a:r>
              <a:rPr lang="en-US" altLang="ja-JP" dirty="0"/>
              <a:t>12 Lecture #25</a:t>
            </a:r>
          </a:p>
          <a:p>
            <a:pPr defTabSz="863600" eaLnBrk="1" hangingPunct="1"/>
            <a:endParaRPr lang="en-US" dirty="0"/>
          </a:p>
          <a:p>
            <a:pPr defTabSz="863600" eaLnBrk="1" hangingPunct="1"/>
            <a:r>
              <a:rPr lang="en-US" dirty="0"/>
              <a:t>Just had them shout this out. (A,0), no problem </a:t>
            </a:r>
          </a:p>
        </p:txBody>
      </p:sp>
      <p:sp>
        <p:nvSpPr>
          <p:cNvPr id="6144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33E31D-0DE6-AD4B-8E14-6F072FA66531}" type="slidenum">
              <a:rPr lang="en-US" sz="1200">
                <a:solidFill>
                  <a:srgbClr val="000000"/>
                </a:solidFill>
              </a:rPr>
              <a:pPr/>
              <a:t>27</a:t>
            </a:fld>
            <a:endParaRPr 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3490" name="Notes Placeholder 2"/>
          <p:cNvSpPr>
            <a:spLocks noGrp="1"/>
          </p:cNvSpPr>
          <p:nvPr>
            <p:ph type="body" idx="1"/>
          </p:nvPr>
        </p:nvSpPr>
        <p:spPr>
          <a:noFill/>
        </p:spPr>
        <p:txBody>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Classical Mechanics</a:t>
            </a:r>
          </a:p>
          <a:p>
            <a:pPr defTabSz="863600"/>
            <a:endParaRPr lang="en-US" dirty="0" smtClean="0"/>
          </a:p>
          <a:p>
            <a:pPr defTabSz="863600"/>
            <a:r>
              <a:rPr lang="en-US" dirty="0" smtClean="0"/>
              <a:t>SJP</a:t>
            </a:r>
            <a:r>
              <a:rPr lang="en-US" dirty="0"/>
              <a:t>, </a:t>
            </a:r>
            <a:r>
              <a:rPr lang="en-US" dirty="0" err="1"/>
              <a:t>Sp</a:t>
            </a:r>
            <a:r>
              <a:rPr lang="en-US" dirty="0"/>
              <a:t> ‘12 Lecture #25</a:t>
            </a:r>
          </a:p>
          <a:p>
            <a:pPr defTabSz="863600" eaLnBrk="1" hangingPunct="1"/>
            <a:endParaRPr lang="en-US" dirty="0"/>
          </a:p>
          <a:p>
            <a:pPr defTabSz="863600" eaLnBrk="1" hangingPunct="1"/>
            <a:r>
              <a:rPr lang="en-US" dirty="0"/>
              <a:t>Had them shout this out. (B, 1) Lots of participation, no apparent issues (we discussed the fact that the limit doesn’t matter as long as the delta function’s zero is “spanned”) </a:t>
            </a:r>
          </a:p>
        </p:txBody>
      </p:sp>
      <p:sp>
        <p:nvSpPr>
          <p:cNvPr id="63491"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821BD33-0FB9-9A45-A93E-78C8489E4011}" type="slidenum">
              <a:rPr lang="en-US" sz="1200">
                <a:solidFill>
                  <a:srgbClr val="000000"/>
                </a:solidFill>
              </a:rPr>
              <a:pPr/>
              <a:t>28</a:t>
            </a:fld>
            <a:endParaRPr 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5538"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Classical Mechanics</a:t>
            </a:r>
          </a:p>
          <a:p>
            <a:pPr eaLnBrk="1" hangingPunct="1"/>
            <a:endParaRPr lang="en-US" dirty="0" smtClean="0"/>
          </a:p>
          <a:p>
            <a:pPr eaLnBrk="1" hangingPunct="1"/>
            <a:r>
              <a:rPr lang="en-US" dirty="0" smtClean="0"/>
              <a:t>2012</a:t>
            </a:r>
            <a:r>
              <a:rPr lang="en-US" dirty="0"/>
              <a:t>: I had NOT discussed the issue of the limits this year, did some hand raising, and got about 1/5 of the class voting for 4. But as soon as I pointed out the limits, and pointed to the graphical representation on the board, I saw some head slaps. So I think this is also effective!  Maybe just let them click. </a:t>
            </a:r>
          </a:p>
          <a:p>
            <a:pPr eaLnBrk="1" hangingPunct="1"/>
            <a:endParaRPr lang="en-US" dirty="0"/>
          </a:p>
          <a:p>
            <a:pPr eaLnBrk="1" hangingPunct="1"/>
            <a:r>
              <a:rPr lang="en-US" dirty="0"/>
              <a:t>2011: Shouted this one out.  (A,0) Class is doing fine, far as I can </a:t>
            </a:r>
            <a:r>
              <a:rPr lang="en-US" dirty="0" err="1"/>
              <a:t>tell.I</a:t>
            </a:r>
            <a:r>
              <a:rPr lang="en-US" dirty="0"/>
              <a:t> heard one or two “4”’s, but mostly, lots of students noted the issue here, that we did not span x=-2. </a:t>
            </a:r>
          </a:p>
        </p:txBody>
      </p:sp>
      <p:sp>
        <p:nvSpPr>
          <p:cNvPr id="65539"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11B3DF6-5BFA-5349-B01D-A2FFDDEFC65B}" type="slidenum">
              <a:rPr lang="en-US" sz="1200">
                <a:solidFill>
                  <a:srgbClr val="000000"/>
                </a:solidFill>
              </a:rPr>
              <a:pPr/>
              <a:t>29</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D942C92-9F29-1D4A-A640-38476D213205}" type="slidenum">
              <a:rPr lang="en-US" sz="1200"/>
              <a:pPr/>
              <a:t>3</a:t>
            </a:fld>
            <a:endParaRPr lang="en-US" sz="1200"/>
          </a:p>
        </p:txBody>
      </p:sp>
      <p:sp>
        <p:nvSpPr>
          <p:cNvPr id="81923"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CORRECT ANSWER:  A</a:t>
            </a:r>
          </a:p>
          <a:p>
            <a:pPr eaLnBrk="1" hangingPunct="1"/>
            <a:r>
              <a:rPr lang="en-US"/>
              <a:t>USED IN:  Spring 2008 (Pollock) and ‘13 (Pollock) </a:t>
            </a:r>
          </a:p>
          <a:p>
            <a:pPr eaLnBrk="1" hangingPunct="1"/>
            <a:r>
              <a:rPr lang="en-US"/>
              <a:t>LECTURE NUMBER:  4</a:t>
            </a:r>
          </a:p>
          <a:p>
            <a:pPr eaLnBrk="1" hangingPunct="1"/>
            <a:r>
              <a:rPr lang="en-US"/>
              <a:t>STUDENT RESPONSES: [[67]], 23, 7, 2, 2  (Sp ‘13) </a:t>
            </a:r>
          </a:p>
          <a:p>
            <a:pPr eaLnBrk="1" hangingPunct="1"/>
            <a:endParaRPr lang="en-US"/>
          </a:p>
          <a:p>
            <a:pPr eaLnBrk="1" hangingPunct="1"/>
            <a:r>
              <a:rPr lang="en-US" b="1"/>
              <a:t>INSTRUCTOR NOTES: </a:t>
            </a:r>
            <a:r>
              <a:rPr lang="en-US"/>
              <a:t>From singh</a:t>
            </a:r>
            <a:r>
              <a:rPr lang="ja-JP" altLang="en-US"/>
              <a:t>’</a:t>
            </a:r>
            <a:r>
              <a:rPr lang="en-US" altLang="ja-JP"/>
              <a:t>s conceptual test.  Did this as </a:t>
            </a:r>
            <a:r>
              <a:rPr lang="ja-JP" altLang="en-US"/>
              <a:t>“</a:t>
            </a:r>
            <a:r>
              <a:rPr lang="en-US" altLang="ja-JP"/>
              <a:t>pre-class</a:t>
            </a:r>
            <a:r>
              <a:rPr lang="ja-JP" altLang="en-US"/>
              <a:t>”</a:t>
            </a:r>
            <a:r>
              <a:rPr lang="en-US" altLang="ja-JP"/>
              <a:t> warm-up to Gauss</a:t>
            </a:r>
            <a:r>
              <a:rPr lang="ja-JP" altLang="en-US"/>
              <a:t>’</a:t>
            </a:r>
            <a:r>
              <a:rPr lang="en-US" altLang="ja-JP"/>
              <a:t> law lecture. Fascinatingly, 2 people voted c, and 3 voted B. Answer is A, I only.   (In ‘13, even more went for “Electric flux” as also a vector) </a:t>
            </a:r>
          </a:p>
          <a:p>
            <a:pPr eaLnBrk="1" hangingPunct="1"/>
            <a:endParaRPr lang="en-US" altLang="ja-JP"/>
          </a:p>
          <a:p>
            <a:pPr eaLnBrk="1" hangingPunct="1"/>
            <a:r>
              <a:rPr lang="en-US"/>
              <a:t>CREDIT:  </a:t>
            </a:r>
            <a:r>
              <a:rPr lang="en-US">
                <a:latin typeface="Helvetica" charset="0"/>
              </a:rPr>
              <a:t>"Student understanding of symmetry and Gauss's law of electricity", </a:t>
            </a:r>
            <a:r>
              <a:rPr lang="en-US"/>
              <a:t> </a:t>
            </a:r>
            <a:r>
              <a:rPr lang="en-US">
                <a:latin typeface="Helvetica" charset="0"/>
              </a:rPr>
              <a:t>Chandralekha Singh</a:t>
            </a:r>
            <a:r>
              <a:rPr lang="en-US"/>
              <a:t> </a:t>
            </a:r>
            <a:r>
              <a:rPr lang="en-US">
                <a:latin typeface="Helvetica" charset="0"/>
              </a:rPr>
              <a:t>Am. J. Phys. 74, 923 (2006)</a:t>
            </a:r>
            <a:r>
              <a:rPr lang="en-US"/>
              <a:t> </a:t>
            </a:r>
          </a:p>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7586" name="Notes Placeholder 2"/>
          <p:cNvSpPr>
            <a:spLocks noGrp="1"/>
          </p:cNvSpPr>
          <p:nvPr>
            <p:ph type="body" idx="1"/>
          </p:nvPr>
        </p:nvSpPr>
        <p:spPr>
          <a:noFill/>
        </p:spPr>
        <p:txBody>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Classical Mechanics</a:t>
            </a:r>
          </a:p>
          <a:p>
            <a:pPr defTabSz="863600"/>
            <a:endParaRPr lang="en-US" dirty="0" smtClean="0"/>
          </a:p>
          <a:p>
            <a:pPr defTabSz="863600"/>
            <a:r>
              <a:rPr lang="en-US" dirty="0" smtClean="0"/>
              <a:t>SJP</a:t>
            </a:r>
            <a:r>
              <a:rPr lang="en-US" dirty="0"/>
              <a:t>, </a:t>
            </a:r>
            <a:r>
              <a:rPr lang="en-US" dirty="0" err="1"/>
              <a:t>Sp</a:t>
            </a:r>
            <a:r>
              <a:rPr lang="en-US" dirty="0"/>
              <a:t> ‘11 Lecture #25</a:t>
            </a:r>
          </a:p>
          <a:p>
            <a:pPr defTabSz="863600"/>
            <a:endParaRPr lang="en-US" dirty="0"/>
          </a:p>
          <a:p>
            <a:pPr defTabSz="863600" eaLnBrk="1" hangingPunct="1"/>
            <a:r>
              <a:rPr lang="en-US" dirty="0"/>
              <a:t>Shouted this one out.  (C, 4) </a:t>
            </a:r>
          </a:p>
          <a:p>
            <a:pPr defTabSz="863600" eaLnBrk="1" hangingPunct="1"/>
            <a:r>
              <a:rPr lang="en-US" dirty="0"/>
              <a:t>(Just follows up/confirms the previous one, not worrying about the limit issue) </a:t>
            </a:r>
          </a:p>
        </p:txBody>
      </p:sp>
      <p:sp>
        <p:nvSpPr>
          <p:cNvPr id="67587"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03AC034-D5E5-BB42-969E-4DB8F73EDBA9}" type="slidenum">
              <a:rPr lang="en-US" sz="1200">
                <a:solidFill>
                  <a:srgbClr val="000000"/>
                </a:solidFill>
              </a:rPr>
              <a:pPr/>
              <a:t>30</a:t>
            </a:fld>
            <a:endParaRPr 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9634" name="Notes Placeholder 2"/>
          <p:cNvSpPr>
            <a:spLocks noGrp="1"/>
          </p:cNvSpPr>
          <p:nvPr>
            <p:ph type="body" idx="1"/>
          </p:nvPr>
        </p:nvSpPr>
        <p:spPr>
          <a:noFill/>
        </p:spPr>
        <p:txBody>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Classical Mechanics</a:t>
            </a:r>
          </a:p>
          <a:p>
            <a:pPr defTabSz="863600"/>
            <a:endParaRPr lang="en-US" dirty="0" smtClean="0"/>
          </a:p>
          <a:p>
            <a:pPr defTabSz="863600"/>
            <a:r>
              <a:rPr lang="en-US" dirty="0" smtClean="0"/>
              <a:t>SJP</a:t>
            </a:r>
            <a:r>
              <a:rPr lang="en-US" dirty="0"/>
              <a:t>, </a:t>
            </a:r>
            <a:r>
              <a:rPr lang="en-US" dirty="0" err="1"/>
              <a:t>Sp</a:t>
            </a:r>
            <a:r>
              <a:rPr lang="en-US" dirty="0"/>
              <a:t> ‘11 Lecture #25</a:t>
            </a:r>
          </a:p>
          <a:p>
            <a:pPr defTabSz="863600" eaLnBrk="1" hangingPunct="1"/>
            <a:r>
              <a:rPr lang="en-US" dirty="0"/>
              <a:t>2011:  0,0,[69],28,3</a:t>
            </a:r>
          </a:p>
          <a:p>
            <a:pPr defTabSz="863600" eaLnBrk="1" hangingPunct="1"/>
            <a:r>
              <a:rPr lang="en-US" dirty="0"/>
              <a:t>No time to click in 2012. </a:t>
            </a:r>
          </a:p>
          <a:p>
            <a:pPr defTabSz="863600" eaLnBrk="1" hangingPunct="1"/>
            <a:endParaRPr lang="en-US" dirty="0"/>
          </a:p>
          <a:p>
            <a:pPr defTabSz="863600" eaLnBrk="1" hangingPunct="1"/>
            <a:r>
              <a:rPr lang="en-US" dirty="0"/>
              <a:t>This one generated good discussion. (The one person voting “different” wondered if it vanished, but he couldn’t articulate why he thought that). Lots of argument for negative 4, due to the sign flip in the delta function. I talked about our pictorial “limit” definition of the delta function as a limit of even functions, so that delta(x)=delta(-x), and thus the 2-x could just as well be x-2. I also argued that the delta function and x^2 are both intrinsically positive functions. (Our discussion of “even </a:t>
            </a:r>
            <a:r>
              <a:rPr lang="en-US" dirty="0" err="1"/>
              <a:t>vs</a:t>
            </a:r>
            <a:r>
              <a:rPr lang="en-US" dirty="0"/>
              <a:t> odd” was good, and someone pointed out that delta(x)=-delta(x) is true, at least, for all x away from 0. But another pointed out that the integral of odd functions vanishes, whereas the integral of delta clearly does not, so it cannot be odd!) </a:t>
            </a:r>
          </a:p>
        </p:txBody>
      </p:sp>
      <p:sp>
        <p:nvSpPr>
          <p:cNvPr id="69635"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387D93C-741B-6A4A-8472-967384833592}" type="slidenum">
              <a:rPr lang="en-US" sz="1200">
                <a:solidFill>
                  <a:srgbClr val="000000"/>
                </a:solidFill>
              </a:rPr>
              <a:pPr/>
              <a:t>31</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1682" name="Notes Placeholder 2"/>
          <p:cNvSpPr>
            <a:spLocks noGrp="1"/>
          </p:cNvSpPr>
          <p:nvPr>
            <p:ph type="body" idx="1"/>
          </p:nvPr>
        </p:nvSpPr>
        <p:spPr>
          <a:noFill/>
        </p:spPr>
        <p:txBody>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Classical Mechanics</a:t>
            </a:r>
          </a:p>
          <a:p>
            <a:pPr defTabSz="863600"/>
            <a:r>
              <a:rPr lang="en-US" dirty="0" smtClean="0"/>
              <a:t>SJP</a:t>
            </a:r>
            <a:r>
              <a:rPr lang="en-US" dirty="0"/>
              <a:t>, </a:t>
            </a:r>
            <a:r>
              <a:rPr lang="en-US" dirty="0" err="1"/>
              <a:t>Sp</a:t>
            </a:r>
            <a:r>
              <a:rPr lang="en-US" dirty="0"/>
              <a:t> ‘11 Lecture #25</a:t>
            </a:r>
          </a:p>
          <a:p>
            <a:pPr defTabSz="863600"/>
            <a:r>
              <a:rPr lang="en-US" dirty="0"/>
              <a:t>(quick this year, we had already “derived” this in an early CT, no time to delve in or vote) </a:t>
            </a:r>
          </a:p>
          <a:p>
            <a:pPr defTabSz="863600"/>
            <a:endParaRPr lang="en-US" dirty="0"/>
          </a:p>
          <a:p>
            <a:pPr defTabSz="863600"/>
            <a:r>
              <a:rPr lang="en-US" dirty="0"/>
              <a:t>I animated this slide, and asked all students to write down the integral at the top in their notebook. Many did, and then I pointed out that this is just a change of dummy index from what we already had on the board. I also pointed out this notation is perhaps how they will see the delta function in the future...</a:t>
            </a:r>
          </a:p>
          <a:p>
            <a:pPr defTabSz="863600"/>
            <a:endParaRPr lang="en-US" dirty="0"/>
          </a:p>
        </p:txBody>
      </p:sp>
      <p:sp>
        <p:nvSpPr>
          <p:cNvPr id="7168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28EBDEA-8569-FB4A-8169-84F34555E7E6}" type="slidenum">
              <a:rPr lang="en-US" sz="1200">
                <a:solidFill>
                  <a:srgbClr val="000000"/>
                </a:solidFill>
              </a:rPr>
              <a:pPr/>
              <a:t>32</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3730" name="Notes Placeholder 2"/>
          <p:cNvSpPr>
            <a:spLocks noGrp="1"/>
          </p:cNvSpPr>
          <p:nvPr>
            <p:ph type="body" idx="1"/>
          </p:nvPr>
        </p:nvSpPr>
        <p:spPr>
          <a:noFill/>
        </p:spPr>
        <p:txBody>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Classical Mechanics</a:t>
            </a:r>
          </a:p>
          <a:p>
            <a:pPr defTabSz="863600"/>
            <a:r>
              <a:rPr lang="en-US" dirty="0" smtClean="0"/>
              <a:t>SJP</a:t>
            </a:r>
            <a:r>
              <a:rPr lang="en-US" dirty="0"/>
              <a:t>, </a:t>
            </a:r>
            <a:r>
              <a:rPr lang="en-US" dirty="0" err="1"/>
              <a:t>Sp</a:t>
            </a:r>
            <a:r>
              <a:rPr lang="en-US" dirty="0"/>
              <a:t> ‘11 Lecture #25</a:t>
            </a:r>
          </a:p>
          <a:p>
            <a:pPr defTabSz="863600" eaLnBrk="1" hangingPunct="1"/>
            <a:r>
              <a:rPr lang="en-US" dirty="0"/>
              <a:t>16, [49], 32, 0, 3</a:t>
            </a:r>
          </a:p>
          <a:p>
            <a:pPr defTabSz="863600" eaLnBrk="1" hangingPunct="1"/>
            <a:endParaRPr lang="en-US" dirty="0"/>
          </a:p>
          <a:p>
            <a:pPr defTabSz="863600" eaLnBrk="1" hangingPunct="1"/>
            <a:endParaRPr lang="en-US" dirty="0"/>
          </a:p>
          <a:p>
            <a:pPr defTabSz="863600" eaLnBrk="1" hangingPunct="1"/>
            <a:endParaRPr lang="en-US" dirty="0"/>
          </a:p>
          <a:p>
            <a:pPr defTabSz="863600" eaLnBrk="1" hangingPunct="1"/>
            <a:r>
              <a:rPr lang="en-US" dirty="0"/>
              <a:t>Then on to the question itself. They were definitely struggling with this, so I walked through the example on the board without any f(t), just integral delta(t)</a:t>
            </a:r>
            <a:r>
              <a:rPr lang="en-US" dirty="0" err="1"/>
              <a:t>dt</a:t>
            </a:r>
            <a:r>
              <a:rPr lang="en-US" dirty="0"/>
              <a:t> = 1, and got them to argue the answer. I then went back to my original drawing of the limiting process, where the height was 1/tau, and that made several students go “</a:t>
            </a:r>
            <a:r>
              <a:rPr lang="en-US" altLang="ja-JP" dirty="0" err="1"/>
              <a:t>ahh</a:t>
            </a:r>
            <a:r>
              <a:rPr lang="en-US" dirty="0"/>
              <a:t>”</a:t>
            </a:r>
            <a:r>
              <a:rPr lang="en-US" altLang="ja-JP" dirty="0"/>
              <a:t>. (See next slide for an animation)</a:t>
            </a:r>
          </a:p>
          <a:p>
            <a:pPr defTabSz="863600" eaLnBrk="1" hangingPunct="1"/>
            <a:endParaRPr lang="en-US" dirty="0"/>
          </a:p>
        </p:txBody>
      </p:sp>
      <p:sp>
        <p:nvSpPr>
          <p:cNvPr id="73731"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2AE8434-FC15-7147-85FF-DFC69B6F9E87}" type="slidenum">
              <a:rPr lang="en-US" sz="1200">
                <a:solidFill>
                  <a:srgbClr val="000000"/>
                </a:solidFill>
              </a:rPr>
              <a:pPr/>
              <a:t>33</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5778" name="Notes Placeholder 2"/>
          <p:cNvSpPr>
            <a:spLocks noGrp="1"/>
          </p:cNvSpPr>
          <p:nvPr>
            <p:ph type="body" idx="1"/>
          </p:nvPr>
        </p:nvSpPr>
        <p:spPr>
          <a:noFill/>
        </p:spPr>
        <p:txBody>
          <a:bodyPr/>
          <a:lstStyle/>
          <a:p>
            <a:pPr defTabSz="863600"/>
            <a:r>
              <a:rPr lang="en-US" dirty="0" smtClean="0"/>
              <a:t>Classical Mechanics</a:t>
            </a:r>
          </a:p>
          <a:p>
            <a:pPr defTabSz="863600"/>
            <a:r>
              <a:rPr lang="en-US" dirty="0" smtClean="0"/>
              <a:t>SJP</a:t>
            </a:r>
            <a:r>
              <a:rPr lang="en-US" dirty="0"/>
              <a:t>, </a:t>
            </a:r>
            <a:r>
              <a:rPr lang="en-US" dirty="0" err="1"/>
              <a:t>Sp</a:t>
            </a:r>
            <a:r>
              <a:rPr lang="en-US" dirty="0"/>
              <a:t> ‘12 Lecture #25</a:t>
            </a:r>
          </a:p>
        </p:txBody>
      </p:sp>
      <p:sp>
        <p:nvSpPr>
          <p:cNvPr id="75779"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7CA601-3FBB-074F-9FCA-C18C6F9A1A71}" type="slidenum">
              <a:rPr lang="en-US" sz="1200">
                <a:solidFill>
                  <a:srgbClr val="000000"/>
                </a:solidFill>
              </a:rPr>
              <a:pPr/>
              <a:t>34</a:t>
            </a:fld>
            <a:endParaRPr 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38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latin typeface="Calibri" charset="0"/>
                <a:ea typeface="ＭＳ Ｐゴシック" charset="0"/>
                <a:cs typeface="ＭＳ Ｐゴシック" charset="0"/>
              </a:rPr>
              <a:t>CORRECT ANSWER:  A</a:t>
            </a:r>
          </a:p>
          <a:p>
            <a:r>
              <a:rPr lang="en-US" dirty="0">
                <a:latin typeface="Calibri" charset="0"/>
                <a:ea typeface="ＭＳ Ｐゴシック" charset="0"/>
                <a:cs typeface="ＭＳ Ｐゴシック" charset="0"/>
              </a:rPr>
              <a:t>USED IN:  Spring 2013 (Pollock) </a:t>
            </a:r>
          </a:p>
          <a:p>
            <a:r>
              <a:rPr lang="en-US" dirty="0">
                <a:latin typeface="Calibri" charset="0"/>
                <a:ea typeface="ＭＳ Ｐゴシック" charset="0"/>
                <a:cs typeface="ＭＳ Ｐゴシック" charset="0"/>
              </a:rPr>
              <a:t>LECTURE NUMBER:  6 (Gauss</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Law)</a:t>
            </a:r>
          </a:p>
          <a:p>
            <a:r>
              <a:rPr lang="en-US" dirty="0">
                <a:latin typeface="Calibri" charset="0"/>
                <a:ea typeface="ＭＳ Ｐゴシック" charset="0"/>
                <a:cs typeface="ＭＳ Ｐゴシック" charset="0"/>
              </a:rPr>
              <a:t>STUDENT RESPONSES:  </a:t>
            </a:r>
            <a:r>
              <a:rPr lang="en-US" b="1" dirty="0">
                <a:latin typeface="Calibri" charset="0"/>
                <a:ea typeface="ＭＳ Ｐゴシック" charset="0"/>
                <a:cs typeface="ＭＳ Ｐゴシック" charset="0"/>
              </a:rPr>
              <a:t>[[84]], </a:t>
            </a:r>
            <a:r>
              <a:rPr lang="en-US" dirty="0">
                <a:latin typeface="Calibri" charset="0"/>
                <a:ea typeface="ＭＳ Ｐゴシック" charset="0"/>
                <a:cs typeface="ＭＳ Ｐゴシック" charset="0"/>
              </a:rPr>
              <a:t>16, 0, 0 0  </a:t>
            </a:r>
            <a:r>
              <a:rPr lang="en-US" dirty="0" err="1">
                <a:latin typeface="Calibri" charset="0"/>
                <a:ea typeface="ＭＳ Ｐゴシック" charset="0"/>
                <a:cs typeface="ＭＳ Ｐゴシック" charset="0"/>
              </a:rPr>
              <a:t>Sp</a:t>
            </a:r>
            <a:r>
              <a:rPr lang="en-US" dirty="0">
                <a:latin typeface="Calibri" charset="0"/>
                <a:ea typeface="ＭＳ Ｐゴシック" charset="0"/>
                <a:cs typeface="ＭＳ Ｐゴシック" charset="0"/>
              </a:rPr>
              <a:t> </a:t>
            </a:r>
            <a:r>
              <a:rPr lang="fr-FR"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13 (</a:t>
            </a:r>
            <a:r>
              <a:rPr lang="en-US" altLang="ja-JP" dirty="0" err="1">
                <a:latin typeface="Calibri" charset="0"/>
                <a:ea typeface="ＭＳ Ｐゴシック" charset="0"/>
                <a:cs typeface="ＭＳ Ｐゴシック" charset="0"/>
              </a:rPr>
              <a:t>preclass</a:t>
            </a:r>
            <a:r>
              <a:rPr lang="en-US" altLang="ja-JP" dirty="0">
                <a:latin typeface="Calibri" charset="0"/>
                <a:ea typeface="ＭＳ Ｐゴシック" charset="0"/>
                <a:cs typeface="ＭＳ Ｐゴシック" charset="0"/>
              </a:rPr>
              <a:t> question) </a:t>
            </a:r>
          </a:p>
          <a:p>
            <a:pPr eaLnBrk="1" hangingPunct="1"/>
            <a:r>
              <a:rPr lang="en-US" b="1" dirty="0">
                <a:latin typeface="Calibri" charset="0"/>
                <a:ea typeface="ＭＳ Ｐゴシック" charset="0"/>
                <a:cs typeface="ＭＳ Ｐゴシック" charset="0"/>
              </a:rPr>
              <a:t>INSTRUCTOR NOTES </a:t>
            </a:r>
            <a:r>
              <a:rPr lang="en-US" dirty="0">
                <a:latin typeface="Calibri" charset="0"/>
                <a:ea typeface="ＭＳ Ｐゴシック" charset="0"/>
                <a:cs typeface="ＭＳ Ｐゴシック" charset="0"/>
              </a:rPr>
              <a:t>This was the “review’ question to start class. We had done almost exactly the same question at the start of the previous class, so I thought it would be even higher. </a:t>
            </a:r>
            <a:r>
              <a:rPr lang="en-US" dirty="0">
                <a:latin typeface="Calibri" charset="0"/>
              </a:rPr>
              <a:t>(The position vector is different from the coordinates! Students seem to be confused about this - the point P has r=</a:t>
            </a:r>
            <a:r>
              <a:rPr lang="en-US" dirty="0" err="1">
                <a:latin typeface="Calibri" charset="0"/>
              </a:rPr>
              <a:t>Sqrt</a:t>
            </a:r>
            <a:r>
              <a:rPr lang="en-US" dirty="0">
                <a:latin typeface="Calibri" charset="0"/>
              </a:rPr>
              <a:t>[2], phi=pi/4, but it is certainly not the case that, e.g. </a:t>
            </a:r>
          </a:p>
          <a:p>
            <a:pPr eaLnBrk="1" hangingPunct="1"/>
            <a:r>
              <a:rPr lang="en-US" dirty="0">
                <a:latin typeface="Calibri" charset="0"/>
              </a:rPr>
              <a:t>B would be the position vector. The units </a:t>
            </a:r>
            <a:r>
              <a:rPr lang="en-US" dirty="0" err="1">
                <a:latin typeface="Calibri" charset="0"/>
              </a:rPr>
              <a:t>aren</a:t>
            </a:r>
            <a:r>
              <a:rPr lang="ja-JP" altLang="en-US" dirty="0">
                <a:latin typeface="Calibri" charset="0"/>
              </a:rPr>
              <a:t>’</a:t>
            </a:r>
            <a:r>
              <a:rPr lang="en-US" altLang="ja-JP" dirty="0">
                <a:latin typeface="Calibri" charset="0"/>
              </a:rPr>
              <a:t>t even correct!)   </a:t>
            </a:r>
            <a:r>
              <a:rPr lang="en-US" altLang="ja-JP" dirty="0">
                <a:latin typeface="Calibri" charset="0"/>
                <a:ea typeface="ＭＳ Ｐゴシック" charset="0"/>
                <a:cs typeface="ＭＳ Ｐゴシック" charset="0"/>
              </a:rPr>
              <a:t>-SJP</a:t>
            </a:r>
          </a:p>
          <a:p>
            <a:r>
              <a:rPr lang="en-US" dirty="0">
                <a:latin typeface="Calibri" charset="0"/>
                <a:ea typeface="ＭＳ Ｐゴシック" charset="0"/>
                <a:cs typeface="ＭＳ Ｐゴシック" charset="0"/>
              </a:rPr>
              <a:t>WRITTEN BY:  Steven Pollock (CU-Boulder) NEW in 2013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0B98B81-7AA2-4940-8A3B-1208084FFA0A}" type="slidenum">
              <a:rPr lang="en-US" sz="1200"/>
              <a:pPr/>
              <a:t>36</a:t>
            </a:fld>
            <a:endParaRPr lang="en-US" sz="1200"/>
          </a:p>
        </p:txBody>
      </p:sp>
      <p:sp>
        <p:nvSpPr>
          <p:cNvPr id="1290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Calibri" charset="0"/>
                <a:ea typeface="ＭＳ Ｐゴシック" charset="0"/>
                <a:cs typeface="ＭＳ Ｐゴシック" charset="0"/>
              </a:rPr>
              <a:t>CORRECT ANSWER:  D</a:t>
            </a:r>
          </a:p>
          <a:p>
            <a:r>
              <a:rPr lang="en-US">
                <a:latin typeface="Calibri" charset="0"/>
                <a:ea typeface="ＭＳ Ｐゴシック" charset="0"/>
                <a:cs typeface="ＭＳ Ｐゴシック" charset="0"/>
              </a:rPr>
              <a:t>USED IN:  Spring 2013 (Pollock) </a:t>
            </a:r>
          </a:p>
          <a:p>
            <a:r>
              <a:rPr lang="en-US">
                <a:latin typeface="Calibri" charset="0"/>
                <a:ea typeface="ＭＳ Ｐゴシック" charset="0"/>
                <a:cs typeface="ＭＳ Ｐゴシック" charset="0"/>
              </a:rPr>
              <a:t>LECTURE NUMBER:  6 (Gauss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Law)</a:t>
            </a:r>
          </a:p>
          <a:p>
            <a:r>
              <a:rPr lang="en-US">
                <a:latin typeface="Calibri" charset="0"/>
                <a:ea typeface="ＭＳ Ｐゴシック" charset="0"/>
                <a:cs typeface="ＭＳ Ｐゴシック" charset="0"/>
              </a:rPr>
              <a:t>STUDENT RESPONSES12, 5, 5, [[64]], 14,   Sp </a:t>
            </a:r>
            <a:r>
              <a:rPr lang="fr-FR">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13 (preclass question) </a:t>
            </a:r>
          </a:p>
          <a:p>
            <a:pPr eaLnBrk="1" hangingPunct="1"/>
            <a:r>
              <a:rPr lang="en-US" b="1">
                <a:latin typeface="Calibri" charset="0"/>
                <a:ea typeface="ＭＳ Ｐゴシック" charset="0"/>
                <a:cs typeface="ＭＳ Ｐゴシック" charset="0"/>
              </a:rPr>
              <a:t>INSTRUCTOR NOTES </a:t>
            </a:r>
            <a:r>
              <a:rPr lang="en-US">
                <a:latin typeface="Calibri" charset="0"/>
              </a:rPr>
              <a:t>: Last time I taught I just showed this and didn’t click, but there were a surprisingly large number who had some issues. Some thought that the shape had to reflect the symmetry of the field, others were confused about that last surface (even though I very clearly described it in words before they voted) </a:t>
            </a:r>
            <a:r>
              <a:rPr lang="en-US" altLang="ja-JP">
                <a:latin typeface="Calibri" charset="0"/>
              </a:rPr>
              <a:t>  It let to a brief but useful discussion about Gauss’ law, that it is always true, even if not always “helpful” to find the E field.  </a:t>
            </a:r>
            <a:r>
              <a:rPr lang="en-US" altLang="ja-JP">
                <a:latin typeface="Calibri" charset="0"/>
                <a:ea typeface="ＭＳ Ｐゴシック" charset="0"/>
                <a:cs typeface="ＭＳ Ｐゴシック" charset="0"/>
              </a:rPr>
              <a:t>-SJP</a:t>
            </a:r>
          </a:p>
          <a:p>
            <a:pPr eaLnBrk="1" hangingPunct="1"/>
            <a:r>
              <a:rPr lang="en-US">
                <a:latin typeface="Calibri" charset="0"/>
                <a:ea typeface="ＭＳ Ｐゴシック" charset="0"/>
                <a:cs typeface="ＭＳ Ｐゴシック" charset="0"/>
              </a:rPr>
              <a:t>WRITTEN BY:  </a:t>
            </a:r>
            <a:r>
              <a:rPr lang="en-US">
                <a:latin typeface="Helvetica" charset="0"/>
              </a:rPr>
              <a:t>"Student understanding of symmetry and Gauss's law of electricity", </a:t>
            </a:r>
            <a:r>
              <a:rPr lang="en-US"/>
              <a:t> </a:t>
            </a:r>
            <a:r>
              <a:rPr lang="en-US">
                <a:latin typeface="Helvetica" charset="0"/>
              </a:rPr>
              <a:t>Chandralekha Singh</a:t>
            </a:r>
            <a:r>
              <a:rPr lang="en-US"/>
              <a:t> </a:t>
            </a:r>
            <a:r>
              <a:rPr lang="en-US">
                <a:latin typeface="Helvetica" charset="0"/>
              </a:rPr>
              <a:t>Am. J. Phys. 74, 923 (2006)</a:t>
            </a:r>
            <a:r>
              <a:rPr lang="en-US"/>
              <a:t> </a:t>
            </a:r>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C5A8453-16F7-3B43-A584-B4557A17902A}" type="slidenum">
              <a:rPr lang="en-US" sz="1200"/>
              <a:pPr/>
              <a:t>37</a:t>
            </a:fld>
            <a:endParaRPr lang="en-US" sz="1200"/>
          </a:p>
        </p:txBody>
      </p:sp>
      <p:sp>
        <p:nvSpPr>
          <p:cNvPr id="1126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457200"/>
            <a:r>
              <a:rPr lang="en-US"/>
              <a:t>CORRECT ANSWER: C </a:t>
            </a:r>
          </a:p>
          <a:p>
            <a:pPr defTabSz="457200"/>
            <a:r>
              <a:rPr lang="en-US"/>
              <a:t>USED IN:  Spring 2008 and ‘13 (Pollock), Spring 2009 (Kinney), Fall 2009 (Schibli)</a:t>
            </a:r>
          </a:p>
          <a:p>
            <a:pPr defTabSz="457200"/>
            <a:r>
              <a:rPr lang="en-US"/>
              <a:t>LECTURE NUMBER: Pollock (Lecture 5 in ‘08, 6 in ‘13); Kinney (Week 3, Lecture 6)</a:t>
            </a:r>
          </a:p>
          <a:p>
            <a:pPr defTabSz="457200"/>
            <a:r>
              <a:rPr lang="en-US"/>
              <a:t>STUDENT RESPONSES: 17% 9% </a:t>
            </a:r>
            <a:r>
              <a:rPr lang="en-US" b="1"/>
              <a:t>[[52%]] </a:t>
            </a:r>
            <a:r>
              <a:rPr lang="en-US"/>
              <a:t>13% 9% (SPRING 2008)</a:t>
            </a:r>
          </a:p>
          <a:p>
            <a:pPr defTabSz="457200"/>
            <a:r>
              <a:rPr lang="en-US"/>
              <a:t>				3% 0% </a:t>
            </a:r>
            <a:r>
              <a:rPr lang="en-US" b="1"/>
              <a:t>[[97%]] </a:t>
            </a:r>
            <a:r>
              <a:rPr lang="en-US"/>
              <a:t>0% 0% (SPRING 2009)</a:t>
            </a:r>
          </a:p>
          <a:p>
            <a:pPr defTabSz="457200"/>
            <a:r>
              <a:rPr lang="en-US"/>
              <a:t>				35% 16% </a:t>
            </a:r>
            <a:r>
              <a:rPr lang="en-US" b="1"/>
              <a:t>[[47%]] </a:t>
            </a:r>
            <a:r>
              <a:rPr lang="en-US"/>
              <a:t>2% 0% (FALL 2009)</a:t>
            </a:r>
          </a:p>
          <a:p>
            <a:pPr defTabSz="457200"/>
            <a:r>
              <a:rPr lang="en-US"/>
              <a:t>				14%, 14%, </a:t>
            </a:r>
            <a:r>
              <a:rPr lang="en-US" b="1"/>
              <a:t>[[63%]], </a:t>
            </a:r>
            <a:r>
              <a:rPr lang="en-US"/>
              <a:t>8, 2 (Sp </a:t>
            </a:r>
            <a:r>
              <a:rPr lang="fr-FR"/>
              <a:t>’</a:t>
            </a:r>
            <a:r>
              <a:rPr lang="en-US" altLang="ja-JP"/>
              <a:t>13)</a:t>
            </a:r>
          </a:p>
          <a:p>
            <a:pPr defTabSz="457200"/>
            <a:r>
              <a:rPr lang="en-US" b="1"/>
              <a:t>INSTRUCTOR NOTES: </a:t>
            </a:r>
            <a:r>
              <a:rPr lang="en-US"/>
              <a:t>They really struggled. 52% got it, all other answers were represented in Spring 08.  Answer is C, Del dot E = rho/epsilon0, so just need to take divergence of </a:t>
            </a:r>
            <a:r>
              <a:rPr lang="ja-JP" altLang="en-US"/>
              <a:t>“</a:t>
            </a:r>
            <a:r>
              <a:rPr lang="en-US" altLang="ja-JP"/>
              <a:t>r vector</a:t>
            </a:r>
            <a:r>
              <a:rPr lang="ja-JP" altLang="en-US"/>
              <a:t>”</a:t>
            </a:r>
            <a:r>
              <a:rPr lang="en-US" altLang="ja-JP"/>
              <a:t>. (I suggested they use the front flyleaf, many did not seem to know HOW. Or you can just take d/dx + d/dy + d/dz = 1+1+1!).  -SJP   In Spring 2009 this generated some good discussion, but wasn</a:t>
            </a:r>
            <a:r>
              <a:rPr lang="ja-JP" altLang="en-US"/>
              <a:t>’</a:t>
            </a:r>
            <a:r>
              <a:rPr lang="en-US" altLang="ja-JP"/>
              <a:t>t a real stumper.  I gave this as a whiteboard activity and didn</a:t>
            </a:r>
            <a:r>
              <a:rPr lang="ja-JP" altLang="en-US"/>
              <a:t>’</a:t>
            </a:r>
            <a:r>
              <a:rPr lang="en-US" altLang="ja-JP"/>
              <a:t>t show them the answer choices until they had a chance to work through it a little. In </a:t>
            </a:r>
            <a:r>
              <a:rPr lang="en-US"/>
              <a:t>‘</a:t>
            </a:r>
            <a:r>
              <a:rPr lang="en-US" altLang="ja-JP"/>
              <a:t>13 the class very strongly wanted to use the </a:t>
            </a:r>
            <a:r>
              <a:rPr lang="en-US"/>
              <a:t>“</a:t>
            </a:r>
            <a:r>
              <a:rPr lang="en-US" altLang="ja-JP"/>
              <a:t>spherical coord</a:t>
            </a:r>
            <a:r>
              <a:rPr lang="en-US"/>
              <a:t>”</a:t>
            </a:r>
            <a:r>
              <a:rPr lang="en-US" altLang="ja-JP"/>
              <a:t> formula for div. (which is fine)  </a:t>
            </a:r>
          </a:p>
          <a:p>
            <a:pPr defTabSz="457200"/>
            <a:endParaRPr lang="en-US"/>
          </a:p>
          <a:p>
            <a:pPr defTabSz="457200"/>
            <a:r>
              <a:rPr lang="en-US"/>
              <a:t>WRITTEN BY:  Steven Pollock (CU-Boulder)</a:t>
            </a:r>
          </a:p>
          <a:p>
            <a:pPr defTabSz="457200"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75DEB24-9862-0044-96FE-859551F4941D}" type="slidenum">
              <a:rPr lang="en-US" sz="1200"/>
              <a:pPr/>
              <a:t>38</a:t>
            </a:fld>
            <a:endParaRPr lang="en-US" sz="1200"/>
          </a:p>
        </p:txBody>
      </p:sp>
      <p:sp>
        <p:nvSpPr>
          <p:cNvPr id="1146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CORRECT ANSWER:  D </a:t>
            </a:r>
          </a:p>
          <a:p>
            <a:pPr eaLnBrk="1" hangingPunct="1"/>
            <a:r>
              <a:rPr lang="en-US" dirty="0"/>
              <a:t>USED IN:  Spring 2008 and ‘13 (Pollock) and Spring 2009 (Kinney), Fall 2009 (</a:t>
            </a:r>
            <a:r>
              <a:rPr lang="en-US" dirty="0" err="1"/>
              <a:t>Schibli</a:t>
            </a:r>
            <a:r>
              <a:rPr lang="en-US" dirty="0"/>
              <a:t>)</a:t>
            </a:r>
          </a:p>
          <a:p>
            <a:pPr eaLnBrk="1" hangingPunct="1"/>
            <a:r>
              <a:rPr lang="en-US" dirty="0"/>
              <a:t>LECTURE NUMBER: Pollock (Lecture 5 in ‘08, 6 in ‘13) and Kinney (Week 3, Lecture 6) </a:t>
            </a:r>
            <a:r>
              <a:rPr lang="en-US" dirty="0" err="1"/>
              <a:t>Schibli</a:t>
            </a:r>
            <a:r>
              <a:rPr lang="en-US" dirty="0"/>
              <a:t> (Week 2, Lecture 6)</a:t>
            </a:r>
          </a:p>
          <a:p>
            <a:pPr eaLnBrk="1" hangingPunct="1"/>
            <a:r>
              <a:rPr lang="en-US" dirty="0"/>
              <a:t>STUDENT RESPONSES: 0% 5% 10% </a:t>
            </a:r>
            <a:r>
              <a:rPr lang="en-US" b="1" dirty="0"/>
              <a:t>[[81%]]</a:t>
            </a:r>
            <a:r>
              <a:rPr lang="en-US" dirty="0"/>
              <a:t> 5%</a:t>
            </a:r>
          </a:p>
          <a:p>
            <a:pPr eaLnBrk="1" hangingPunct="1"/>
            <a:r>
              <a:rPr lang="en-US" dirty="0"/>
              <a:t>	      6% 16% 24% </a:t>
            </a:r>
            <a:r>
              <a:rPr lang="en-US" b="1" dirty="0"/>
              <a:t>[[53%]]</a:t>
            </a:r>
            <a:r>
              <a:rPr lang="en-US" dirty="0"/>
              <a:t> 2% (FALL 2009)</a:t>
            </a:r>
          </a:p>
          <a:p>
            <a:pPr eaLnBrk="1" hangingPunct="1"/>
            <a:r>
              <a:rPr lang="en-US" dirty="0"/>
              <a:t>	</a:t>
            </a:r>
            <a:r>
              <a:rPr lang="en-US" dirty="0" smtClean="0"/>
              <a:t>0</a:t>
            </a:r>
            <a:r>
              <a:rPr lang="en-US" dirty="0"/>
              <a:t>%, 2%, 7%, </a:t>
            </a:r>
            <a:r>
              <a:rPr lang="en-US" b="1" dirty="0"/>
              <a:t>[[92%]],</a:t>
            </a:r>
            <a:r>
              <a:rPr lang="en-US" dirty="0"/>
              <a:t>0 (Spring 2013) 	</a:t>
            </a:r>
          </a:p>
          <a:p>
            <a:pPr eaLnBrk="1" hangingPunct="1"/>
            <a:r>
              <a:rPr lang="en-US" b="1" dirty="0"/>
              <a:t>INSTRUCTOR NOTES: </a:t>
            </a:r>
            <a:r>
              <a:rPr lang="en-US" dirty="0"/>
              <a:t>81% got it, but very few thought to use Gauss</a:t>
            </a:r>
            <a:r>
              <a:rPr lang="ja-JP" altLang="en-US" dirty="0"/>
              <a:t>’</a:t>
            </a:r>
            <a:r>
              <a:rPr lang="en-US" altLang="ja-JP" dirty="0"/>
              <a:t> law (and one who did ended up really effectively still doing the 3-D volume integral, not the surface integral) . Answer: D.  The </a:t>
            </a:r>
            <a:r>
              <a:rPr lang="ja-JP" altLang="en-US" dirty="0"/>
              <a:t>“</a:t>
            </a:r>
            <a:r>
              <a:rPr lang="en-US" altLang="ja-JP" dirty="0"/>
              <a:t>other way</a:t>
            </a:r>
            <a:r>
              <a:rPr lang="ja-JP" altLang="en-US" dirty="0"/>
              <a:t>”</a:t>
            </a:r>
            <a:r>
              <a:rPr lang="en-US" altLang="ja-JP" dirty="0"/>
              <a:t> is to find the FLUX through that sphere, which is E times surface area (r is a constant on that surface and comes out, so the integral is trivial)  -SJP</a:t>
            </a:r>
          </a:p>
          <a:p>
            <a:pPr eaLnBrk="1" hangingPunct="1"/>
            <a:r>
              <a:rPr lang="en-US" dirty="0"/>
              <a:t>WRITTEN BY:  Steven Pollock (CU-Boulder)</a:t>
            </a:r>
          </a:p>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011571E-976B-E546-9B23-B7FC89598019}" type="slidenum">
              <a:rPr lang="en-US" sz="1200"/>
              <a:pPr/>
              <a:t>39</a:t>
            </a:fld>
            <a:endParaRPr lang="en-US" sz="1200"/>
          </a:p>
        </p:txBody>
      </p:sp>
      <p:sp>
        <p:nvSpPr>
          <p:cNvPr id="122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CORRECT ANSWER: C </a:t>
            </a:r>
          </a:p>
          <a:p>
            <a:pPr eaLnBrk="1" hangingPunct="1"/>
            <a:r>
              <a:rPr lang="en-US"/>
              <a:t>USED IN:  Spring 2008 (Pollock), Fall 2009 (Schibli)</a:t>
            </a:r>
          </a:p>
          <a:p>
            <a:pPr eaLnBrk="1" hangingPunct="1"/>
            <a:r>
              <a:rPr lang="en-US"/>
              <a:t>LECTURE NUMBER: 6</a:t>
            </a:r>
          </a:p>
          <a:p>
            <a:pPr eaLnBrk="1" hangingPunct="1"/>
            <a:r>
              <a:rPr lang="en-US"/>
              <a:t>STUDENT RESPONSES:  9% 0% </a:t>
            </a:r>
            <a:r>
              <a:rPr lang="en-US" b="1"/>
              <a:t>[[91%]] </a:t>
            </a:r>
            <a:r>
              <a:rPr lang="en-US"/>
              <a:t>0% 0%</a:t>
            </a:r>
          </a:p>
          <a:p>
            <a:pPr eaLnBrk="1" hangingPunct="1"/>
            <a:r>
              <a:rPr lang="en-US" b="1"/>
              <a:t>INSTRUCTOR NOTES: </a:t>
            </a:r>
            <a:r>
              <a:rPr lang="en-US"/>
              <a:t>Used in lecture 6, as lead-ins to the role of symmetry in Gauss</a:t>
            </a:r>
            <a:r>
              <a:rPr lang="ja-JP" altLang="en-US"/>
              <a:t>’</a:t>
            </a:r>
            <a:r>
              <a:rPr lang="en-US" altLang="ja-JP"/>
              <a:t> law. (91% correct, this one is not hard for them. Might need to think about how to make it a little more challenging...).  -SJP</a:t>
            </a:r>
          </a:p>
          <a:p>
            <a:pPr eaLnBrk="1" hangingPunct="1"/>
            <a:r>
              <a:rPr lang="en-US" altLang="ja-JP"/>
              <a:t>In ‘13 I didn’t click on it, just used it as a conversation starter. </a:t>
            </a:r>
          </a:p>
          <a:p>
            <a:pPr eaLnBrk="1" hangingPunct="1"/>
            <a:r>
              <a:rPr lang="en-US"/>
              <a:t>WRITTEN BY:  Steven Pollock (CU-Boulder)</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A0CC5C5F-7927-6C41-8B5E-D4FF10E85827}" type="slidenum">
              <a:rPr lang="en-US" sz="1200"/>
              <a:pPr algn="r"/>
              <a:t>4</a:t>
            </a:fld>
            <a:endParaRPr lang="en-US" sz="1200"/>
          </a:p>
        </p:txBody>
      </p:sp>
      <p:sp>
        <p:nvSpPr>
          <p:cNvPr id="294915"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Answer is A. </a:t>
            </a:r>
          </a:p>
          <a:p>
            <a:pPr eaLnBrk="1" hangingPunct="1"/>
            <a:r>
              <a:rPr lang="en-US"/>
              <a:t>CORRECT ANSWER:  </a:t>
            </a:r>
          </a:p>
          <a:p>
            <a:pPr eaLnBrk="1" hangingPunct="1"/>
            <a:r>
              <a:rPr lang="en-US"/>
              <a:t>USED IN:  Spring 2008 (Pollock) and SP ‘13</a:t>
            </a:r>
          </a:p>
          <a:p>
            <a:pPr eaLnBrk="1" hangingPunct="1"/>
            <a:r>
              <a:rPr lang="en-US"/>
              <a:t>LECTURE NUMBER:4  </a:t>
            </a:r>
          </a:p>
          <a:p>
            <a:pPr eaLnBrk="1" hangingPunct="1"/>
            <a:r>
              <a:rPr lang="en-US"/>
              <a:t>STUDENT RESPONSES: </a:t>
            </a:r>
            <a:r>
              <a:rPr lang="en-US" b="1"/>
              <a:t>[[78%]] </a:t>
            </a:r>
            <a:r>
              <a:rPr lang="en-US"/>
              <a:t>13% 9% 0% 0% </a:t>
            </a:r>
          </a:p>
          <a:p>
            <a:pPr eaLnBrk="1" hangingPunct="1"/>
            <a:r>
              <a:rPr lang="en-US"/>
              <a:t>		</a:t>
            </a:r>
            <a:r>
              <a:rPr lang="en-US" b="1"/>
              <a:t>[[80%]] ,</a:t>
            </a:r>
            <a:r>
              <a:rPr lang="en-US"/>
              <a:t>5, 14, 2, 0</a:t>
            </a:r>
          </a:p>
          <a:p>
            <a:pPr eaLnBrk="1" hangingPunct="1"/>
            <a:r>
              <a:rPr lang="en-US"/>
              <a:t>		</a:t>
            </a:r>
          </a:p>
          <a:p>
            <a:pPr eaLnBrk="1" hangingPunct="1"/>
            <a:r>
              <a:rPr lang="en-US" b="1"/>
              <a:t>INSTRUCTOR NOTES: </a:t>
            </a:r>
            <a:r>
              <a:rPr lang="en-US"/>
              <a:t>This is from Dubson</a:t>
            </a:r>
            <a:r>
              <a:rPr lang="ja-JP" altLang="en-US"/>
              <a:t>’</a:t>
            </a:r>
            <a:r>
              <a:rPr lang="en-US" altLang="ja-JP"/>
              <a:t>s pre test, got 3 votes for C and 2 for D! It's really a freshman level question, but seems to be worth revisiting –SJP</a:t>
            </a:r>
          </a:p>
          <a:p>
            <a:pPr eaLnBrk="1" hangingPunct="1"/>
            <a:r>
              <a:rPr lang="en-US" altLang="ja-JP"/>
              <a:t>I had a question about the direction of dA, (they thought it might be arbitrary, so the answer COULD be 2EL^2, for instance) </a:t>
            </a:r>
          </a:p>
          <a:p>
            <a:pPr eaLnBrk="1" hangingPunct="1"/>
            <a:endParaRPr lang="en-US" altLang="ja-JP"/>
          </a:p>
          <a:p>
            <a:pPr eaLnBrk="1" hangingPunct="1"/>
            <a:r>
              <a:rPr lang="en-US"/>
              <a:t>WRITTEN BY:  M. Dubson, adapted by Steve Pollock (CU-Boulder)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6" name="Notes Placeholder 2"/>
          <p:cNvSpPr>
            <a:spLocks noGrp="1"/>
          </p:cNvSpPr>
          <p:nvPr>
            <p:ph type="body" idx="1"/>
          </p:nvPr>
        </p:nvSpPr>
        <p:spPr>
          <a:noFill/>
        </p:spPr>
        <p:txBody>
          <a:bodyPr/>
          <a:lstStyle/>
          <a:p>
            <a:r>
              <a:rPr lang="en-US" dirty="0">
                <a:latin typeface="Calibri" charset="0"/>
                <a:ea typeface="ＭＳ Ｐゴシック" charset="0"/>
                <a:cs typeface="ＭＳ Ｐゴシック" charset="0"/>
              </a:rPr>
              <a:t>CORRECT ANSWER:  B</a:t>
            </a:r>
          </a:p>
          <a:p>
            <a:r>
              <a:rPr lang="en-US" dirty="0">
                <a:latin typeface="Calibri" charset="0"/>
                <a:ea typeface="ＭＳ Ｐゴシック" charset="0"/>
                <a:cs typeface="ＭＳ Ｐゴシック" charset="0"/>
              </a:rPr>
              <a:t>USED IN:  Spring 2013 (Pollock) </a:t>
            </a:r>
          </a:p>
          <a:p>
            <a:r>
              <a:rPr lang="en-US" dirty="0">
                <a:latin typeface="Calibri" charset="0"/>
                <a:ea typeface="ＭＳ Ｐゴシック" charset="0"/>
                <a:cs typeface="ＭＳ Ｐゴシック" charset="0"/>
              </a:rPr>
              <a:t>LECTURE NUMBER:  6 (Gauss</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Law)</a:t>
            </a:r>
          </a:p>
          <a:p>
            <a:r>
              <a:rPr lang="en-US" dirty="0">
                <a:latin typeface="Calibri" charset="0"/>
                <a:ea typeface="ＭＳ Ｐゴシック" charset="0"/>
                <a:cs typeface="ＭＳ Ｐゴシック" charset="0"/>
              </a:rPr>
              <a:t>STUDENT RESPONSES:  20%, </a:t>
            </a:r>
            <a:r>
              <a:rPr lang="en-US" b="1" dirty="0">
                <a:latin typeface="Calibri" charset="0"/>
                <a:ea typeface="ＭＳ Ｐゴシック" charset="0"/>
                <a:cs typeface="ＭＳ Ｐゴシック" charset="0"/>
              </a:rPr>
              <a:t>[[70%]], </a:t>
            </a:r>
            <a:r>
              <a:rPr lang="en-US" dirty="0">
                <a:latin typeface="Calibri" charset="0"/>
                <a:ea typeface="ＭＳ Ｐゴシック" charset="0"/>
                <a:cs typeface="ＭＳ Ｐゴシック" charset="0"/>
              </a:rPr>
              <a:t>0, 7, 3   </a:t>
            </a:r>
            <a:r>
              <a:rPr lang="en-US" dirty="0" err="1">
                <a:latin typeface="Calibri" charset="0"/>
                <a:ea typeface="ＭＳ Ｐゴシック" charset="0"/>
                <a:cs typeface="ＭＳ Ｐゴシック" charset="0"/>
              </a:rPr>
              <a:t>Sp</a:t>
            </a:r>
            <a:r>
              <a:rPr lang="en-US" dirty="0">
                <a:latin typeface="Calibri" charset="0"/>
                <a:ea typeface="ＭＳ Ｐゴシック" charset="0"/>
                <a:cs typeface="ＭＳ Ｐゴシック" charset="0"/>
              </a:rPr>
              <a:t> </a:t>
            </a:r>
            <a:r>
              <a:rPr lang="fr-FR"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13 </a:t>
            </a:r>
          </a:p>
          <a:p>
            <a:r>
              <a:rPr lang="en-US" b="1" dirty="0">
                <a:latin typeface="Calibri" charset="0"/>
                <a:ea typeface="ＭＳ Ｐゴシック" charset="0"/>
                <a:cs typeface="ＭＳ Ｐゴシック" charset="0"/>
              </a:rPr>
              <a:t>INSTRUCTOR NOTES </a:t>
            </a:r>
            <a:r>
              <a:rPr lang="en-US" dirty="0">
                <a:latin typeface="Calibri" charset="0"/>
              </a:rPr>
              <a:t>: I have given this also in </a:t>
            </a:r>
            <a:r>
              <a:rPr lang="en-US" dirty="0" err="1">
                <a:latin typeface="Calibri" charset="0"/>
              </a:rPr>
              <a:t>Phys</a:t>
            </a:r>
            <a:r>
              <a:rPr lang="en-US" dirty="0">
                <a:latin typeface="Calibri" charset="0"/>
              </a:rPr>
              <a:t> 2210, (where students did better!) but I hadn’t gone THROUGH a Gauss’ law derivation yet, except for the point charge. Some students think “all”, so we discussed again the idea of how to use Gauss’ law to extract E from the integral. </a:t>
            </a:r>
            <a:r>
              <a:rPr lang="en-US" altLang="ja-JP" dirty="0">
                <a:latin typeface="Calibri" charset="0"/>
                <a:ea typeface="ＭＳ Ｐゴシック" charset="0"/>
                <a:cs typeface="ＭＳ Ｐゴシック" charset="0"/>
              </a:rPr>
              <a:t>–SJP’</a:t>
            </a:r>
          </a:p>
          <a:p>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WRITTEN BY: This comes from </a:t>
            </a:r>
            <a:r>
              <a:rPr lang="en-US" dirty="0" err="1">
                <a:latin typeface="Calibri" charset="0"/>
                <a:ea typeface="ＭＳ Ｐゴシック" charset="0"/>
                <a:cs typeface="ＭＳ Ｐゴシック" charset="0"/>
              </a:rPr>
              <a:t>Chandralekha</a:t>
            </a:r>
            <a:r>
              <a:rPr lang="en-US" dirty="0">
                <a:latin typeface="Calibri" charset="0"/>
                <a:ea typeface="ＭＳ Ｐゴシック" charset="0"/>
                <a:cs typeface="ＭＳ Ｐゴシック" charset="0"/>
              </a:rPr>
              <a:t> Singh’s inventory, albeit slightly modified. </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See comments below for notes from Class Mechanics, where we gave the </a:t>
            </a:r>
            <a:r>
              <a:rPr lang="en-US" dirty="0" err="1">
                <a:latin typeface="Calibri" charset="0"/>
                <a:ea typeface="ＭＳ Ｐゴシック" charset="0"/>
                <a:cs typeface="ＭＳ Ｐゴシック" charset="0"/>
              </a:rPr>
              <a:t>sae</a:t>
            </a:r>
            <a:r>
              <a:rPr lang="en-US" dirty="0">
                <a:latin typeface="Calibri" charset="0"/>
                <a:ea typeface="ＭＳ Ｐゴシック" charset="0"/>
                <a:cs typeface="ＭＳ Ｐゴシック" charset="0"/>
              </a:rPr>
              <a:t> questions: </a:t>
            </a:r>
          </a:p>
          <a:p>
            <a:pPr eaLnBrk="1" hangingPunct="1"/>
            <a:endParaRPr lang="en-US" dirty="0">
              <a:latin typeface="Calibri" charset="0"/>
              <a:ea typeface="ＭＳ Ｐゴシック" charset="0"/>
              <a:cs typeface="ＭＳ Ｐゴシック" charset="0"/>
            </a:endParaRPr>
          </a:p>
          <a:p>
            <a:pPr eaLnBrk="1" hangingPunct="1"/>
            <a:r>
              <a:rPr lang="en-US" dirty="0" err="1"/>
              <a:t>Phys</a:t>
            </a:r>
            <a:r>
              <a:rPr lang="en-US" dirty="0"/>
              <a:t> 2210 </a:t>
            </a:r>
            <a:r>
              <a:rPr lang="en-US" dirty="0" err="1"/>
              <a:t>Sp</a:t>
            </a:r>
            <a:r>
              <a:rPr lang="en-US" dirty="0"/>
              <a:t> 12 SJP L16</a:t>
            </a:r>
          </a:p>
          <a:p>
            <a:pPr eaLnBrk="1" hangingPunct="1"/>
            <a:r>
              <a:rPr lang="en-US" dirty="0"/>
              <a:t>4, [[80]], 4, 5, 7</a:t>
            </a:r>
          </a:p>
          <a:p>
            <a:pPr eaLnBrk="1" hangingPunct="1"/>
            <a:r>
              <a:rPr lang="en-US" dirty="0" err="1"/>
              <a:t>Sp</a:t>
            </a:r>
            <a:r>
              <a:rPr lang="en-US" dirty="0"/>
              <a:t> 11:  0, [85], 9, 2, 4</a:t>
            </a:r>
          </a:p>
          <a:p>
            <a:pPr eaLnBrk="1" hangingPunct="1"/>
            <a:endParaRPr lang="en-US" dirty="0"/>
          </a:p>
          <a:p>
            <a:pPr eaLnBrk="1" hangingPunct="1"/>
            <a:r>
              <a:rPr lang="en-US" dirty="0"/>
              <a:t>Although they do fine, I think after a few weeks this gets lost. WHEN do you use Gauss’ law, and when “direct integration”. Should revisit this, perhaps in class, definitely in </a:t>
            </a:r>
            <a:r>
              <a:rPr lang="en-US" dirty="0" err="1"/>
              <a:t>homeworks</a:t>
            </a:r>
            <a:r>
              <a:rPr lang="en-US" dirty="0"/>
              <a:t>!</a:t>
            </a:r>
          </a:p>
          <a:p>
            <a:pPr eaLnBrk="1" hangingPunct="1"/>
            <a:endParaRPr lang="en-US" dirty="0"/>
          </a:p>
          <a:p>
            <a:pPr eaLnBrk="1" hangingPunct="1"/>
            <a:r>
              <a:rPr lang="en-US" dirty="0"/>
              <a:t>Pre-class question, they did fine. Good discussion points – symmetry is required to tell us g is everywhere “in”, then we need surfaces over which g is constant/can be pulled out of the Gaussian integral. One student was puzzling about the fact that g is everywhere in, he was looking at surface I, and said basically “if only the mass inside that cylinder is needed to compute g, then you only have a small disc of mass, and then g will NOT be uniform on the top surface” Interesting, it was good to get that “out there” and talk it through (It’s not that all the outside mass is not contributing, it is, it just isn’t needed to COMPUTE g once your symmetry argument has been made!) </a:t>
            </a:r>
          </a:p>
          <a:p>
            <a:pPr eaLnBrk="1" hangingPunct="1"/>
            <a:endParaRPr lang="en-US" dirty="0"/>
          </a:p>
          <a:p>
            <a:pPr eaLnBrk="1" hangingPunct="1"/>
            <a:r>
              <a:rPr lang="en-US" dirty="0"/>
              <a:t>Notes from 11: </a:t>
            </a:r>
          </a:p>
          <a:p>
            <a:pPr eaLnBrk="1" hangingPunct="1"/>
            <a:r>
              <a:rPr lang="en-US" dirty="0"/>
              <a:t>SJP, </a:t>
            </a:r>
            <a:r>
              <a:rPr lang="en-US" dirty="0" err="1"/>
              <a:t>Sp</a:t>
            </a:r>
            <a:r>
              <a:rPr lang="en-US" dirty="0"/>
              <a:t> ‘11 Lecture #15</a:t>
            </a:r>
          </a:p>
          <a:p>
            <a:pPr eaLnBrk="1" hangingPunct="1"/>
            <a:endParaRPr lang="en-US" dirty="0"/>
          </a:p>
          <a:p>
            <a:pPr eaLnBrk="1" hangingPunct="1"/>
            <a:r>
              <a:rPr lang="en-US" dirty="0"/>
              <a:t>Good discussion here (despite the high success rate). I used this to lead in to the symmetry discussion (this case is different from the previous one, now we CAN construct surfaces where g dot </a:t>
            </a:r>
            <a:r>
              <a:rPr lang="en-US" dirty="0" err="1"/>
              <a:t>dA</a:t>
            </a:r>
            <a:r>
              <a:rPr lang="en-US" dirty="0"/>
              <a:t> is constant) Someone liked IV, because he thought we could figure out the dot product geometrically. I then asked how you would deal with the unknown g(height), and he said “but we know g is constant”. Ah, but you know this not from symmetry, but from having previously solved this problem( with Gauss’ law! )  At least, if you don’t KNOW that g is constant, then III and IV are useless surfaces, ( and even if you somehow do know it, the geometry is nasty! )</a:t>
            </a:r>
          </a:p>
          <a:p>
            <a:pPr eaLnBrk="1" hangingPunct="1"/>
            <a:endParaRPr lang="en-US" dirty="0"/>
          </a:p>
          <a:p>
            <a:pPr eaLnBrk="1" hangingPunct="1"/>
            <a:r>
              <a:rPr lang="en-US" dirty="0"/>
              <a:t>We used this to go ahead and DO the calculation of g. I only integrated over the top of can I, getting an answer wrong by a factor of 2, and let the class brainstorm what was missing (they didn’t know it was wrong, but I told them it was!) Needed a lot of prompting, almost nobody realized you MUST integrate over the entire closed surface. But once I pointed that out, they were quick to get the other </a:t>
            </a:r>
            <a:r>
              <a:rPr lang="en-US" dirty="0" err="1"/>
              <a:t>endcap</a:t>
            </a:r>
            <a:r>
              <a:rPr lang="en-US" dirty="0"/>
              <a:t>. Good discussion of why that 2</a:t>
            </a:r>
            <a:r>
              <a:rPr lang="en-US" baseline="30000" dirty="0"/>
              <a:t>nd</a:t>
            </a:r>
            <a:r>
              <a:rPr lang="en-US" dirty="0"/>
              <a:t> cap doubles (and does not cancel) the left hand side. </a:t>
            </a:r>
          </a:p>
          <a:p>
            <a:pPr eaLnBrk="1" hangingPunct="1"/>
            <a:endParaRPr lang="en-US" dirty="0"/>
          </a:p>
          <a:p>
            <a:pPr eaLnBrk="1" hangingPunct="1"/>
            <a:endParaRPr lang="en-US" dirty="0"/>
          </a:p>
          <a:p>
            <a:pPr eaLnBrk="1" hangingPunct="1"/>
            <a:r>
              <a:rPr lang="en-US" dirty="0"/>
              <a:t>Question closely related to one from </a:t>
            </a:r>
            <a:r>
              <a:rPr lang="en-US" dirty="0" err="1"/>
              <a:t>Chandralekha</a:t>
            </a:r>
            <a:r>
              <a:rPr lang="en-US" dirty="0"/>
              <a:t> Singh</a:t>
            </a:r>
          </a:p>
          <a:p>
            <a:pPr eaLnBrk="1" hangingPunct="1"/>
            <a:endParaRPr lang="en-US" dirty="0"/>
          </a:p>
          <a:p>
            <a:pPr eaLnBrk="1" hangingPunct="1"/>
            <a:r>
              <a:rPr lang="en-US" dirty="0"/>
              <a:t>_________</a:t>
            </a:r>
          </a:p>
          <a:p>
            <a:pPr eaLnBrk="1" hangingPunct="1"/>
            <a:endParaRPr lang="en-US" dirty="0"/>
          </a:p>
        </p:txBody>
      </p:sp>
      <p:sp>
        <p:nvSpPr>
          <p:cNvPr id="26627"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C84518C-87AA-1B45-8B72-BA4CA638D12C}" type="slidenum">
              <a:rPr lang="en-US" sz="1200">
                <a:solidFill>
                  <a:srgbClr val="000000"/>
                </a:solidFill>
              </a:rPr>
              <a:pPr/>
              <a:t>40</a:t>
            </a:fld>
            <a:endParaRPr lang="en-US"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316BCF2-6FEA-524E-9B27-AC7F13C7F123}" type="slidenum">
              <a:rPr lang="en-US" sz="1200"/>
              <a:pPr/>
              <a:t>41</a:t>
            </a:fld>
            <a:endParaRPr lang="en-US" sz="1200"/>
          </a:p>
        </p:txBody>
      </p:sp>
      <p:sp>
        <p:nvSpPr>
          <p:cNvPr id="93186" name="Rectangle 1026"/>
          <p:cNvSpPr>
            <a:spLocks noGrp="1" noRot="1" noChangeAspect="1" noChangeArrowheads="1"/>
          </p:cNvSpPr>
          <p:nvPr>
            <p:ph type="sldImg"/>
          </p:nvPr>
        </p:nvSpPr>
        <p:spPr>
          <a:xfrm>
            <a:off x="1104900" y="652463"/>
            <a:ext cx="4646613" cy="3484562"/>
          </a:xfrm>
          <a:solidFill>
            <a:srgbClr val="FFFFFF"/>
          </a:solidFill>
          <a:ln/>
          <a:extLst>
            <a:ext uri="{FAA26D3D-D897-4be2-8F04-BA451C77F1D7}">
              <ma14:placeholderFlag xmlns:ma14="http://schemas.microsoft.com/office/mac/drawingml/2011/main" val="1"/>
            </a:ext>
          </a:extLst>
        </p:spPr>
      </p:sp>
      <p:sp>
        <p:nvSpPr>
          <p:cNvPr id="28675" name="Rectangle 1027"/>
          <p:cNvSpPr>
            <a:spLocks noGrp="1" noChangeArrowheads="1"/>
          </p:cNvSpPr>
          <p:nvPr>
            <p:ph type="body" idx="1"/>
          </p:nvPr>
        </p:nvSpPr>
        <p:spPr>
          <a:xfrm>
            <a:off x="928688" y="4354513"/>
            <a:ext cx="5000625" cy="4137025"/>
          </a:xfrm>
          <a:solidFill>
            <a:srgbClr val="FFFFFF"/>
          </a:solidFill>
          <a:ln>
            <a:solidFill>
              <a:srgbClr val="000000"/>
            </a:solidFill>
            <a:miter lim="800000"/>
            <a:headEnd/>
            <a:tailEnd/>
          </a:ln>
        </p:spPr>
        <p:txBody>
          <a:bodyPr lIns="86493" tIns="43247" rIns="86493" bIns="43247"/>
          <a:lstStyle/>
          <a:p>
            <a:r>
              <a:rPr lang="en-US" dirty="0">
                <a:latin typeface="Calibri" charset="0"/>
                <a:ea typeface="ＭＳ Ｐゴシック" charset="0"/>
                <a:cs typeface="ＭＳ Ｐゴシック" charset="0"/>
              </a:rPr>
              <a:t>CORRECT ANSWER:  A</a:t>
            </a:r>
          </a:p>
          <a:p>
            <a:r>
              <a:rPr lang="en-US" dirty="0">
                <a:latin typeface="Calibri" charset="0"/>
                <a:ea typeface="ＭＳ Ｐゴシック" charset="0"/>
                <a:cs typeface="ＭＳ Ｐゴシック" charset="0"/>
              </a:rPr>
              <a:t>USED IN:  Spring 2013 (Pollock) </a:t>
            </a:r>
          </a:p>
          <a:p>
            <a:r>
              <a:rPr lang="en-US" dirty="0">
                <a:latin typeface="Calibri" charset="0"/>
                <a:ea typeface="ＭＳ Ｐゴシック" charset="0"/>
                <a:cs typeface="ＭＳ Ｐゴシック" charset="0"/>
              </a:rPr>
              <a:t>LECTURE NUMBER:  6 (Gauss</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Law)  (I also used it in lecture 8 in ‘08 as a lead in to discontinuity boundary condition) </a:t>
            </a:r>
          </a:p>
          <a:p>
            <a:r>
              <a:rPr lang="en-US" dirty="0">
                <a:latin typeface="Calibri" charset="0"/>
                <a:ea typeface="ＭＳ Ｐゴシック" charset="0"/>
                <a:cs typeface="ＭＳ Ｐゴシック" charset="0"/>
              </a:rPr>
              <a:t>STUDENT RESPONSES:  [[</a:t>
            </a:r>
            <a:r>
              <a:rPr lang="en-US" b="1" dirty="0">
                <a:latin typeface="Calibri" charset="0"/>
                <a:ea typeface="ＭＳ Ｐゴシック" charset="0"/>
                <a:cs typeface="ＭＳ Ｐゴシック" charset="0"/>
              </a:rPr>
              <a:t>98%]]</a:t>
            </a:r>
            <a:r>
              <a:rPr lang="en-US" dirty="0">
                <a:latin typeface="Calibri" charset="0"/>
                <a:ea typeface="ＭＳ Ｐゴシック" charset="0"/>
                <a:cs typeface="ＭＳ Ｐゴシック" charset="0"/>
              </a:rPr>
              <a:t>, 0, 2, 0, </a:t>
            </a:r>
            <a:r>
              <a:rPr lang="en-US" dirty="0" smtClean="0">
                <a:latin typeface="Calibri" charset="0"/>
                <a:ea typeface="ＭＳ Ｐゴシック" charset="0"/>
                <a:cs typeface="ＭＳ Ｐゴシック" charset="0"/>
              </a:rPr>
              <a:t>0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 </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b="1" dirty="0">
                <a:latin typeface="Calibri" charset="0"/>
                <a:ea typeface="ＭＳ Ｐゴシック" charset="0"/>
                <a:cs typeface="ＭＳ Ｐゴシック" charset="0"/>
              </a:rPr>
              <a:t>INSTRUCTOR NOTES: </a:t>
            </a:r>
            <a:r>
              <a:rPr lang="en-US" dirty="0">
                <a:latin typeface="Calibri" charset="0"/>
                <a:ea typeface="ＭＳ Ｐゴシック" charset="0"/>
                <a:cs typeface="ＭＳ Ｐゴシック" charset="0"/>
              </a:rPr>
              <a:t>I clued them in by telling them that everyone “knows” the answer to this, so the real point is to figure out WHY, how do you CONVINCE me of the answer. I don’t want a vague </a:t>
            </a:r>
            <a:r>
              <a:rPr lang="en-US" dirty="0" err="1">
                <a:latin typeface="Calibri" charset="0"/>
                <a:ea typeface="ＭＳ Ｐゴシック" charset="0"/>
                <a:cs typeface="ＭＳ Ｐゴシック" charset="0"/>
              </a:rPr>
              <a:t>handwavey</a:t>
            </a:r>
            <a:r>
              <a:rPr lang="en-US" dirty="0">
                <a:latin typeface="Calibri" charset="0"/>
                <a:ea typeface="ＭＳ Ｐゴシック" charset="0"/>
                <a:cs typeface="ＭＳ Ｐゴシック" charset="0"/>
              </a:rPr>
              <a:t> argument, you </a:t>
            </a:r>
            <a:r>
              <a:rPr lang="en-US" dirty="0" err="1">
                <a:latin typeface="Calibri" charset="0"/>
                <a:ea typeface="ＭＳ Ｐゴシック" charset="0"/>
                <a:cs typeface="ＭＳ Ｐゴシック" charset="0"/>
              </a:rPr>
              <a:t>canNOT</a:t>
            </a:r>
            <a:r>
              <a:rPr lang="en-US" dirty="0">
                <a:latin typeface="Calibri" charset="0"/>
                <a:ea typeface="ＭＳ Ｐゴシック" charset="0"/>
                <a:cs typeface="ＭＳ Ｐゴシック" charset="0"/>
              </a:rPr>
              <a:t> just say “Gauss law gives it because Q(</a:t>
            </a:r>
            <a:r>
              <a:rPr lang="en-US" dirty="0" err="1">
                <a:latin typeface="Calibri" charset="0"/>
                <a:ea typeface="ＭＳ Ｐゴシック" charset="0"/>
                <a:cs typeface="ＭＳ Ｐゴシック" charset="0"/>
              </a:rPr>
              <a:t>enc</a:t>
            </a:r>
            <a:r>
              <a:rPr lang="en-US" dirty="0">
                <a:latin typeface="Calibri" charset="0"/>
                <a:ea typeface="ＭＳ Ｐゴシック" charset="0"/>
                <a:cs typeface="ＭＳ Ｐゴシック" charset="0"/>
              </a:rPr>
              <a:t>)=0”, because there’s still another couple of steps: Symmetry tells you NOT that E=0, but that E is uniform and radial at some inner radius, and thus you can pull it out of the integral, and THEN you can see that E=0. A student clearly and quickly articulated this. I pointed out that it’s really NOT so intuitive to me that it’s zero: if you’re near a wall, you’re near charges, why don’t they “dominate” making an inward pointing field? (The answer is that there are MORE charges on the other side, and the r^2 of the larger far-away area cancels the 1/r^2 of Coulomb, but we don’t need any of that complicated geometrical argument if we use Gauss)  </a:t>
            </a:r>
            <a:endParaRPr lang="en-US" b="1" dirty="0">
              <a:latin typeface="Calibri" charset="0"/>
              <a:ea typeface="ＭＳ Ｐゴシック" charset="0"/>
              <a:cs typeface="ＭＳ Ｐゴシック" charset="0"/>
            </a:endParaRPr>
          </a:p>
          <a:p>
            <a:endParaRPr lang="en-US" altLang="ja-JP" b="1" dirty="0">
              <a:latin typeface="Calibri" charset="0"/>
              <a:ea typeface="ＭＳ Ｐゴシック" charset="0"/>
              <a:cs typeface="ＭＳ Ｐゴシック" charset="0"/>
            </a:endParaRPr>
          </a:p>
          <a:p>
            <a:r>
              <a:rPr lang="en-US" altLang="ja-JP" dirty="0">
                <a:latin typeface="Calibri" charset="0"/>
              </a:rPr>
              <a:t> </a:t>
            </a:r>
            <a:r>
              <a:rPr lang="en-US" altLang="ja-JP" dirty="0">
                <a:latin typeface="Calibri" charset="0"/>
                <a:ea typeface="ＭＳ Ｐゴシック" charset="0"/>
                <a:cs typeface="ＭＳ Ｐゴシック" charset="0"/>
              </a:rPr>
              <a:t>-SJP</a:t>
            </a:r>
          </a:p>
          <a:p>
            <a:pPr eaLnBrk="1" hangingPunct="1"/>
            <a:r>
              <a:rPr lang="en-US" dirty="0">
                <a:latin typeface="Calibri" charset="0"/>
                <a:ea typeface="ＭＳ Ｐゴシック" charset="0"/>
                <a:cs typeface="ＭＳ Ｐゴシック" charset="0"/>
              </a:rPr>
              <a:t>WRITTEN BY:  SJP</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E0FC3D4-B0AF-7341-9607-87429AF0D751}" type="slidenum">
              <a:rPr lang="en-US" sz="1200"/>
              <a:pPr/>
              <a:t>42</a:t>
            </a:fld>
            <a:endParaRPr lang="en-US" sz="1200"/>
          </a:p>
        </p:txBody>
      </p:sp>
      <p:sp>
        <p:nvSpPr>
          <p:cNvPr id="173058" name="Rectangle 2"/>
          <p:cNvSpPr>
            <a:spLocks noGrp="1" noRot="1" noChangeAspect="1" noChangeArrowheads="1"/>
          </p:cNvSpPr>
          <p:nvPr>
            <p:ph type="sldImg"/>
          </p:nvPr>
        </p:nvSpPr>
        <p:spPr>
          <a:xfrm>
            <a:off x="1104900" y="652463"/>
            <a:ext cx="4646613" cy="3484562"/>
          </a:xfrm>
          <a:solidFill>
            <a:srgbClr val="FFFFFF"/>
          </a:solidFill>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28688" y="4354513"/>
            <a:ext cx="5000625" cy="4137025"/>
          </a:xfrm>
          <a:solidFill>
            <a:srgbClr val="FFFFFF"/>
          </a:solidFill>
          <a:ln>
            <a:solidFill>
              <a:srgbClr val="000000"/>
            </a:solidFill>
            <a:miter lim="800000"/>
            <a:headEnd/>
            <a:tailEnd/>
          </a:ln>
        </p:spPr>
        <p:txBody>
          <a:bodyPr lIns="86493" tIns="43247" rIns="86493" bIns="43247"/>
          <a:lstStyle/>
          <a:p>
            <a:pPr eaLnBrk="1" hangingPunct="1"/>
            <a:r>
              <a:rPr lang="en-US" dirty="0">
                <a:latin typeface="Calibri" charset="0"/>
                <a:ea typeface="ＭＳ Ｐゴシック" charset="0"/>
                <a:cs typeface="ＭＳ Ｐゴシック" charset="0"/>
              </a:rPr>
              <a:t>CORRECT ANSWER:  </a:t>
            </a:r>
            <a:r>
              <a:rPr lang="en-US" dirty="0" smtClean="0">
                <a:latin typeface="Calibri" charset="0"/>
                <a:ea typeface="ＭＳ Ｐゴシック" charset="0"/>
                <a:cs typeface="ＭＳ Ｐゴシック" charset="0"/>
              </a:rPr>
              <a:t>B</a:t>
            </a:r>
          </a:p>
          <a:p>
            <a:pPr eaLnBrk="1" hangingPunct="1"/>
            <a:r>
              <a:rPr lang="en-US" dirty="0" smtClean="0">
                <a:latin typeface="Calibri" charset="0"/>
                <a:ea typeface="ＭＳ Ｐゴシック" charset="0"/>
                <a:cs typeface="ＭＳ Ｐゴシック" charset="0"/>
              </a:rPr>
              <a:t>Note: I added extra wording (just did it now, AFTER the clicker question was given) to try to clarify the physics for next</a:t>
            </a:r>
            <a:r>
              <a:rPr lang="en-US" baseline="0" dirty="0" smtClean="0">
                <a:latin typeface="Calibri" charset="0"/>
                <a:ea typeface="ＭＳ Ｐゴシック" charset="0"/>
                <a:cs typeface="ＭＳ Ｐゴシック" charset="0"/>
              </a:rPr>
              <a:t> time I use it</a:t>
            </a:r>
            <a:r>
              <a:rPr lang="en-US" dirty="0" smtClean="0">
                <a:latin typeface="Calibri" charset="0"/>
                <a:ea typeface="ＭＳ Ｐゴシック" charset="0"/>
                <a:cs typeface="ＭＳ Ｐゴシック" charset="0"/>
              </a:rPr>
              <a:t>, see below. </a:t>
            </a: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USED IN:  Spring 2013 (Pollock) </a:t>
            </a:r>
          </a:p>
          <a:p>
            <a:pPr eaLnBrk="1" hangingPunct="1"/>
            <a:r>
              <a:rPr lang="en-US" dirty="0">
                <a:latin typeface="Calibri" charset="0"/>
                <a:ea typeface="ＭＳ Ｐゴシック" charset="0"/>
                <a:cs typeface="ＭＳ Ｐゴシック" charset="0"/>
              </a:rPr>
              <a:t>LECTURE NUMBER:  7 </a:t>
            </a:r>
            <a:r>
              <a:rPr lang="en-US" dirty="0" smtClean="0">
                <a:latin typeface="Calibri" charset="0"/>
                <a:ea typeface="ＭＳ Ｐゴシック" charset="0"/>
                <a:cs typeface="ＭＳ Ｐゴシック" charset="0"/>
              </a:rPr>
              <a:t>(review Gauss</a:t>
            </a:r>
            <a:r>
              <a:rPr lang="en-US" baseline="0" dirty="0" smtClean="0">
                <a:latin typeface="Calibri" charset="0"/>
                <a:ea typeface="ＭＳ Ｐゴシック" charset="0"/>
                <a:cs typeface="ＭＳ Ｐゴシック" charset="0"/>
              </a:rPr>
              <a:t> lecture</a:t>
            </a:r>
            <a:r>
              <a:rPr lang="en-US" altLang="ja-JP" dirty="0" smtClean="0">
                <a:latin typeface="Calibri" charset="0"/>
                <a:ea typeface="ＭＳ Ｐゴシック" charset="0"/>
                <a:cs typeface="ＭＳ Ｐゴシック" charset="0"/>
              </a:rPr>
              <a:t>)  </a:t>
            </a:r>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STUDENT RESPONSES:,   </a:t>
            </a:r>
            <a:r>
              <a:rPr lang="en-US" dirty="0" smtClean="0">
                <a:latin typeface="Calibri" charset="0"/>
                <a:ea typeface="ＭＳ Ｐゴシック" charset="0"/>
                <a:cs typeface="ＭＳ Ｐゴシック" charset="0"/>
              </a:rPr>
              <a:t>48, </a:t>
            </a:r>
            <a:r>
              <a:rPr lang="en-US" b="1" dirty="0" smtClean="0">
                <a:latin typeface="Calibri" charset="0"/>
                <a:ea typeface="ＭＳ Ｐゴシック" charset="0"/>
                <a:cs typeface="ＭＳ Ｐゴシック" charset="0"/>
              </a:rPr>
              <a:t>[[47]], </a:t>
            </a:r>
            <a:r>
              <a:rPr lang="en-US" b="0" dirty="0" smtClean="0">
                <a:latin typeface="Calibri" charset="0"/>
                <a:ea typeface="ＭＳ Ｐゴシック" charset="0"/>
                <a:cs typeface="ＭＳ Ｐゴシック" charset="0"/>
              </a:rPr>
              <a:t>3, 2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a:t>
            </a:r>
            <a:r>
              <a:rPr lang="fr-FR"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13 (</a:t>
            </a:r>
            <a:r>
              <a:rPr lang="en-US" altLang="ja-JP" dirty="0" err="1">
                <a:latin typeface="Calibri" charset="0"/>
                <a:ea typeface="ＭＳ Ｐゴシック" charset="0"/>
                <a:cs typeface="ＭＳ Ｐゴシック" charset="0"/>
              </a:rPr>
              <a:t>preclass</a:t>
            </a:r>
            <a:r>
              <a:rPr lang="en-US" altLang="ja-JP" dirty="0">
                <a:latin typeface="Calibri" charset="0"/>
                <a:ea typeface="ＭＳ Ｐゴシック" charset="0"/>
                <a:cs typeface="ＭＳ Ｐゴシック" charset="0"/>
              </a:rPr>
              <a:t> question) </a:t>
            </a:r>
            <a:r>
              <a:rPr lang="en-US" altLang="ja-JP" dirty="0" smtClean="0">
                <a:latin typeface="Calibri" charset="0"/>
                <a:ea typeface="ＭＳ Ｐゴシック" charset="0"/>
                <a:cs typeface="ＭＳ Ｐゴシック" charset="0"/>
              </a:rPr>
              <a:t>Then, SHOWED</a:t>
            </a:r>
            <a:r>
              <a:rPr lang="en-US" altLang="ja-JP" baseline="0" dirty="0" smtClean="0">
                <a:latin typeface="Calibri" charset="0"/>
                <a:ea typeface="ＭＳ Ｐゴシック" charset="0"/>
                <a:cs typeface="ＭＳ Ｐゴシック" charset="0"/>
              </a:rPr>
              <a:t> them the 50/50 split and told them it’s important, think it through – vote again! </a:t>
            </a:r>
          </a:p>
          <a:p>
            <a:pPr eaLnBrk="1" hangingPunct="1"/>
            <a:r>
              <a:rPr lang="en-US" altLang="ja-JP" baseline="0" dirty="0" smtClean="0">
                <a:latin typeface="Calibri" charset="0"/>
                <a:ea typeface="ＭＳ Ｐゴシック" charset="0"/>
                <a:cs typeface="ＭＳ Ｐゴシック" charset="0"/>
              </a:rPr>
              <a:t>		  35, </a:t>
            </a:r>
            <a:r>
              <a:rPr lang="en-US" altLang="ja-JP" b="1" baseline="0" dirty="0" smtClean="0">
                <a:latin typeface="Calibri" charset="0"/>
                <a:ea typeface="ＭＳ Ｐゴシック" charset="0"/>
                <a:cs typeface="ＭＳ Ｐゴシック" charset="0"/>
              </a:rPr>
              <a:t>[[64]], </a:t>
            </a:r>
            <a:r>
              <a:rPr lang="en-US" altLang="ja-JP" b="0" baseline="0" dirty="0" smtClean="0">
                <a:latin typeface="Calibri" charset="0"/>
                <a:ea typeface="ＭＳ Ｐゴシック" charset="0"/>
                <a:cs typeface="ＭＳ Ｐゴシック" charset="0"/>
              </a:rPr>
              <a:t>0, 0, 2 (after 2 minutes) </a:t>
            </a:r>
            <a:endParaRPr lang="en-US" altLang="ja-JP" dirty="0">
              <a:latin typeface="Calibri" charset="0"/>
              <a:ea typeface="ＭＳ Ｐゴシック" charset="0"/>
              <a:cs typeface="ＭＳ Ｐゴシック" charset="0"/>
            </a:endParaRPr>
          </a:p>
          <a:p>
            <a:pPr eaLnBrk="1" hangingPunct="1"/>
            <a:r>
              <a:rPr lang="en-US" b="1" dirty="0">
                <a:latin typeface="Calibri" charset="0"/>
                <a:ea typeface="ＭＳ Ｐゴシック" charset="0"/>
                <a:cs typeface="ＭＳ Ｐゴシック" charset="0"/>
              </a:rPr>
              <a:t>INSTRUCTOR NOTES </a:t>
            </a:r>
            <a:r>
              <a:rPr lang="en-US" dirty="0">
                <a:latin typeface="Calibri" charset="0"/>
              </a:rPr>
              <a:t>: </a:t>
            </a:r>
            <a:r>
              <a:rPr lang="en-US" dirty="0" smtClean="0">
                <a:latin typeface="Calibri" charset="0"/>
              </a:rPr>
              <a:t>great question, gets at important ideas. It follows up the same question last time without the +Q,</a:t>
            </a:r>
            <a:r>
              <a:rPr lang="en-US" baseline="0" dirty="0" smtClean="0">
                <a:latin typeface="Calibri" charset="0"/>
              </a:rPr>
              <a:t> which they all know is 0. Many students do not understand the wording, even though I say it is insulating, and the charges are fixed, they WANT to believe the charges can and will readjust to give E=0 inside (i.e. they remember the “conducting sphere” story). Might want to make it even MORE clear in wording or setup. </a:t>
            </a:r>
          </a:p>
          <a:p>
            <a:pPr eaLnBrk="1" hangingPunct="1"/>
            <a:r>
              <a:rPr lang="en-US" baseline="0" dirty="0" smtClean="0">
                <a:latin typeface="Calibri" charset="0"/>
              </a:rPr>
              <a:t>I followed this up with the next slide (which shows the field), and also discussed what the field looks like OUTSIDE too (I do that by considering first the field of two + charges side by side, sketch that, and then “erase” the hole inside the shell and replace it with the Coulomb field of the next slide. Also used this as an opportunity to point out that div(E) = rho/e0 means that you get “jumps” in field lines at surface charges. </a:t>
            </a:r>
          </a:p>
          <a:p>
            <a:pPr eaLnBrk="1" hangingPunct="1"/>
            <a:endParaRPr lang="en-US" baseline="0" dirty="0" smtClean="0">
              <a:latin typeface="Calibri" charset="0"/>
            </a:endParaRPr>
          </a:p>
          <a:p>
            <a:pPr eaLnBrk="1" hangingPunct="1"/>
            <a:r>
              <a:rPr lang="en-US" baseline="0" dirty="0" smtClean="0">
                <a:latin typeface="Calibri" charset="0"/>
              </a:rPr>
              <a:t>Final point to throw in here – surface charges may look “math-y” and artificial, but when we get to conductors, that IS very physical. So understanding the math of “sigma” is not just an exercise, it’s practically important. </a:t>
            </a: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Last </a:t>
            </a:r>
            <a:r>
              <a:rPr lang="en-US" dirty="0">
                <a:latin typeface="Calibri" charset="0"/>
              </a:rPr>
              <a:t>time I taught we just discussed this, no clicks. </a:t>
            </a:r>
            <a:r>
              <a:rPr lang="en-US" altLang="ja-JP" dirty="0" smtClean="0"/>
              <a:t>this </a:t>
            </a:r>
            <a:r>
              <a:rPr lang="en-US" altLang="ja-JP" dirty="0"/>
              <a:t>is quite hard for people - they WANT to argue that E=0 because you</a:t>
            </a:r>
            <a:r>
              <a:rPr lang="ja-JP" altLang="en-US" dirty="0"/>
              <a:t>’</a:t>
            </a:r>
            <a:r>
              <a:rPr lang="en-US" altLang="ja-JP" dirty="0"/>
              <a:t>re inside a shell of charges, not realizing that those charges are fixed </a:t>
            </a:r>
            <a:r>
              <a:rPr lang="en-US" altLang="ja-JP" dirty="0" err="1"/>
              <a:t>here,so</a:t>
            </a:r>
            <a:r>
              <a:rPr lang="en-US" altLang="ja-JP" dirty="0"/>
              <a:t> they contribute nothing (and superposition gives you the field from the green Q)  Note!! Sp08: I returned to this in week 10, after an exam question where they had forgotten it. Start of class, 77% got it (silent), then let them talk, it went up to 86% </a:t>
            </a:r>
            <a:r>
              <a:rPr lang="en-US" altLang="ja-JP" dirty="0">
                <a:latin typeface="Calibri" charset="0"/>
              </a:rPr>
              <a:t> </a:t>
            </a:r>
            <a:r>
              <a:rPr lang="en-US" altLang="ja-JP" dirty="0">
                <a:latin typeface="Calibri" charset="0"/>
                <a:ea typeface="ＭＳ Ｐゴシック" charset="0"/>
                <a:cs typeface="ＭＳ Ｐゴシック" charset="0"/>
              </a:rPr>
              <a:t>-SJP</a:t>
            </a:r>
          </a:p>
          <a:p>
            <a:pPr eaLnBrk="1" hangingPunct="1"/>
            <a:endParaRPr lang="en-US" altLang="ja-JP" dirty="0">
              <a:latin typeface="Calibri" charset="0"/>
              <a:ea typeface="ＭＳ Ｐゴシック" charset="0"/>
              <a:cs typeface="ＭＳ Ｐゴシック" charset="0"/>
            </a:endParaRPr>
          </a:p>
          <a:p>
            <a:pPr eaLnBrk="1" hangingPunct="1"/>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WRITTEN BY: Steven Pollock</a:t>
            </a:r>
            <a:endParaRPr lang="en-US" dirty="0"/>
          </a:p>
          <a:p>
            <a:pPr eaLnBrk="1" hangingPunct="1"/>
            <a:endParaRPr lang="en-US" dirty="0"/>
          </a:p>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73F0395-5AB9-1E42-88AE-0C943D9DCE62}" type="slidenum">
              <a:rPr lang="en-US" sz="1200"/>
              <a:pPr/>
              <a:t>43</a:t>
            </a:fld>
            <a:endParaRPr lang="en-US" sz="1200"/>
          </a:p>
        </p:txBody>
      </p:sp>
      <p:sp>
        <p:nvSpPr>
          <p:cNvPr id="173058" name="Rectangle 2"/>
          <p:cNvSpPr>
            <a:spLocks noGrp="1" noRot="1" noChangeAspect="1" noChangeArrowheads="1"/>
          </p:cNvSpPr>
          <p:nvPr>
            <p:ph type="sldImg"/>
          </p:nvPr>
        </p:nvSpPr>
        <p:spPr>
          <a:xfrm>
            <a:off x="1104900" y="652463"/>
            <a:ext cx="4646613" cy="3484562"/>
          </a:xfrm>
          <a:solidFill>
            <a:srgbClr val="FFFFFF"/>
          </a:solidFill>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xfrm>
            <a:off x="928688" y="4354513"/>
            <a:ext cx="5000625" cy="4137025"/>
          </a:xfrm>
          <a:solidFill>
            <a:srgbClr val="FFFFFF"/>
          </a:solidFill>
          <a:ln>
            <a:solidFill>
              <a:srgbClr val="000000"/>
            </a:solidFill>
            <a:miter lim="800000"/>
            <a:headEnd/>
            <a:tailEnd/>
          </a:ln>
        </p:spPr>
        <p:txBody>
          <a:bodyPr lIns="86493" tIns="43247" rIns="86493" bIns="43247"/>
          <a:lstStyle/>
          <a:p>
            <a:pPr eaLnBrk="1" hangingPunct="1"/>
            <a:r>
              <a:rPr lang="en-US" dirty="0"/>
              <a:t>Picture might help explain the answer to the previous </a:t>
            </a:r>
            <a:r>
              <a:rPr lang="en-US" dirty="0" smtClean="0"/>
              <a:t>question. (See comments on previous</a:t>
            </a:r>
            <a:r>
              <a:rPr lang="en-US" baseline="0" dirty="0" smtClean="0"/>
              <a:t> slide) </a:t>
            </a:r>
          </a:p>
          <a:p>
            <a:pPr eaLnBrk="1" hangingPunct="1"/>
            <a:endParaRPr lang="en-US" baseline="0" dirty="0" smtClean="0"/>
          </a:p>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1442" name="Notes Placeholder 2"/>
          <p:cNvSpPr>
            <a:spLocks noGrp="1"/>
          </p:cNvSpPr>
          <p:nvPr>
            <p:ph type="body" idx="1"/>
          </p:nvPr>
        </p:nvSpPr>
        <p:spPr>
          <a:noFill/>
        </p:spPr>
        <p:txBody>
          <a:bodyPr/>
          <a:lstStyle/>
          <a:p>
            <a:r>
              <a:rPr lang="en-US"/>
              <a:t>Used this for Tutorial #2. We had only ~12 minutes for the Tutorial. 63% finished page 1, 32% finished page 2, 2% finished the whole thing, in that short time. It was surprisingly hard for them to get dA! See Tutorial comments. </a:t>
            </a:r>
          </a:p>
        </p:txBody>
      </p:sp>
      <p:sp>
        <p:nvSpPr>
          <p:cNvPr id="6144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FA2FADC-B0C1-6748-ABF9-A14F546A2EC0}" type="slidenum">
              <a:rPr lang="en-US" sz="1200"/>
              <a:pPr/>
              <a:t>44</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7833EEF-DB20-024F-A135-E1A881A2196E}" type="slidenum">
              <a:rPr lang="en-US" sz="1200"/>
              <a:pPr algn="r"/>
              <a:t>45</a:t>
            </a:fld>
            <a:endParaRPr lang="en-US" sz="1200"/>
          </a:p>
        </p:txBody>
      </p:sp>
      <p:sp>
        <p:nvSpPr>
          <p:cNvPr id="247811" name="Rectangle 1026"/>
          <p:cNvSpPr>
            <a:spLocks noGrp="1" noRot="1" noChangeAspect="1" noChangeArrowheads="1" noTextEdit="1"/>
          </p:cNvSpPr>
          <p:nvPr>
            <p:ph type="sldImg"/>
          </p:nvPr>
        </p:nvSpPr>
        <p:spPr>
          <a:solidFill>
            <a:srgbClr val="FFFFFF"/>
          </a:solidFill>
          <a:ln/>
        </p:spPr>
      </p:sp>
      <p:sp>
        <p:nvSpPr>
          <p:cNvPr id="24781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0"/>
              </a:rPr>
              <a:t>No time in</a:t>
            </a:r>
            <a:r>
              <a:rPr lang="en-US" baseline="0" dirty="0" smtClean="0">
                <a:ea typeface="ヒラギノ角ゴ Pro W3" charset="0"/>
              </a:rPr>
              <a:t> ‘13</a:t>
            </a:r>
            <a:endParaRPr lang="en-US" dirty="0" smtClean="0">
              <a:ea typeface="ヒラギノ角ゴ Pro W3" charset="0"/>
            </a:endParaRPr>
          </a:p>
          <a:p>
            <a:pPr eaLnBrk="1" hangingPunct="1"/>
            <a:r>
              <a:rPr lang="en-US" dirty="0" smtClean="0">
                <a:ea typeface="ヒラギノ角ゴ Pro W3" charset="0"/>
              </a:rPr>
              <a:t>CORRECT </a:t>
            </a:r>
            <a:r>
              <a:rPr lang="en-US" dirty="0">
                <a:ea typeface="ヒラギノ角ゴ Pro W3" charset="0"/>
              </a:rPr>
              <a:t>ANSWER: A </a:t>
            </a:r>
          </a:p>
          <a:p>
            <a:pPr eaLnBrk="1" hangingPunct="1"/>
            <a:r>
              <a:rPr lang="en-US" dirty="0">
                <a:ea typeface="ヒラギノ角ゴ Pro W3" charset="0"/>
              </a:rPr>
              <a:t>USED IN:  Spring 2008 (Pollock)</a:t>
            </a:r>
          </a:p>
          <a:p>
            <a:pPr eaLnBrk="1" hangingPunct="1"/>
            <a:r>
              <a:rPr lang="en-US" dirty="0">
                <a:ea typeface="ヒラギノ角ゴ Pro W3" charset="0"/>
              </a:rPr>
              <a:t>LECTURE NUMBER: 10</a:t>
            </a:r>
          </a:p>
          <a:p>
            <a:pPr eaLnBrk="1" hangingPunct="1"/>
            <a:r>
              <a:rPr lang="en-US" dirty="0">
                <a:ea typeface="ヒラギノ角ゴ Pro W3" charset="0"/>
              </a:rPr>
              <a:t>STUDENT RESPONSES:  </a:t>
            </a:r>
            <a:r>
              <a:rPr lang="en-US" b="1" dirty="0">
                <a:ea typeface="ヒラギノ角ゴ Pro W3" charset="0"/>
              </a:rPr>
              <a:t>[[95%]] </a:t>
            </a:r>
            <a:r>
              <a:rPr lang="en-US" dirty="0">
                <a:ea typeface="ヒラギノ角ゴ Pro W3" charset="0"/>
              </a:rPr>
              <a:t>0% 5% 0% 0% </a:t>
            </a:r>
          </a:p>
          <a:p>
            <a:pPr eaLnBrk="1" hangingPunct="1"/>
            <a:r>
              <a:rPr lang="en-US" b="1" dirty="0">
                <a:ea typeface="ヒラギノ角ゴ Pro W3" charset="0"/>
              </a:rPr>
              <a:t>INSTRUCTOR NOTES: </a:t>
            </a:r>
            <a:r>
              <a:rPr lang="en-US" dirty="0">
                <a:ea typeface="ヒラギノ角ゴ Pro W3" charset="0"/>
              </a:rPr>
              <a:t>Started class. It was 50% correct, but I started talking about it, and then asked THEM to talk about it, and it swung to 95% correct. (Some where confused about whether it was sigma or rho, despite al the words, though I don't see why this would change the answer -  and several thought maybe B was ON the surface, when I intended for it to be inside...) My answer is A,  E(A)=0, but E(B) is E from the +Q point.  -SJP</a:t>
            </a:r>
          </a:p>
          <a:p>
            <a:pPr eaLnBrk="1" hangingPunct="1"/>
            <a:r>
              <a:rPr lang="en-US" dirty="0">
                <a:ea typeface="ヒラギノ角ゴ Pro W3" charset="0"/>
              </a:rPr>
              <a:t>CREDIT:  </a:t>
            </a:r>
            <a:r>
              <a:rPr lang="en-US" dirty="0">
                <a:latin typeface="Helvetica" charset="0"/>
                <a:ea typeface="ヒラギノ角ゴ Pro W3" charset="0"/>
              </a:rPr>
              <a:t>"Student understanding of symmetry and Gauss's law of electricity", </a:t>
            </a:r>
            <a:r>
              <a:rPr lang="en-US" dirty="0">
                <a:latin typeface="Arial"/>
                <a:ea typeface="ヒラギノ角ゴ Pro W3" charset="0"/>
              </a:rPr>
              <a:t> </a:t>
            </a:r>
            <a:r>
              <a:rPr lang="en-US" dirty="0" err="1">
                <a:latin typeface="Helvetica" charset="0"/>
                <a:ea typeface="ヒラギノ角ゴ Pro W3" charset="0"/>
              </a:rPr>
              <a:t>Chandralekha</a:t>
            </a:r>
            <a:r>
              <a:rPr lang="en-US" dirty="0">
                <a:latin typeface="Helvetica" charset="0"/>
                <a:ea typeface="ヒラギノ角ゴ Pro W3" charset="0"/>
              </a:rPr>
              <a:t> Singh</a:t>
            </a:r>
            <a:r>
              <a:rPr lang="en-US" dirty="0">
                <a:latin typeface="Arial"/>
                <a:ea typeface="ヒラギノ角ゴ Pro W3" charset="0"/>
              </a:rPr>
              <a:t> </a:t>
            </a:r>
            <a:r>
              <a:rPr lang="en-US" dirty="0">
                <a:latin typeface="Helvetica" charset="0"/>
                <a:ea typeface="ヒラギノ角ゴ Pro W3" charset="0"/>
              </a:rPr>
              <a:t>Am. J. Phys. 74, 923 (2006)</a:t>
            </a:r>
            <a:r>
              <a:rPr lang="en-US" dirty="0">
                <a:latin typeface="Arial"/>
                <a:ea typeface="ヒラギノ角ゴ Pro W3" charset="0"/>
              </a:rPr>
              <a:t> </a:t>
            </a:r>
            <a:endParaRPr lang="en-US" dirty="0">
              <a:ea typeface="ヒラギノ角ゴ Pro W3" charset="0"/>
            </a:endParaRPr>
          </a:p>
          <a:p>
            <a:pPr eaLnBrk="1" hangingPunct="1"/>
            <a:endParaRPr lang="en-US" dirty="0">
              <a:ea typeface="ヒラギノ角ゴ Pro W3"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E23BA45D-172D-8E49-80FB-0DA3C4DDD0A8}" type="slidenum">
              <a:rPr lang="en-US" sz="1200">
                <a:latin typeface="Calibri" charset="0"/>
                <a:ea typeface="ＭＳ Ｐゴシック" charset="0"/>
                <a:cs typeface="ＭＳ Ｐゴシック" charset="0"/>
              </a:rPr>
              <a:pPr algn="r" eaLnBrk="1" hangingPunct="1"/>
              <a:t>46</a:t>
            </a:fld>
            <a:endParaRPr lang="en-US" sz="1200">
              <a:latin typeface="Calibri" charset="0"/>
              <a:ea typeface="ＭＳ Ｐゴシック" charset="0"/>
              <a:cs typeface="ＭＳ Ｐゴシック" charset="0"/>
            </a:endParaRPr>
          </a:p>
        </p:txBody>
      </p:sp>
      <p:sp>
        <p:nvSpPr>
          <p:cNvPr id="2590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7ECA3D5A-F3EE-E14B-9E63-0BEF9D3AEF62}" type="slidenum">
              <a:rPr lang="en-US" sz="1200"/>
              <a:pPr algn="r" eaLnBrk="1" hangingPunct="1"/>
              <a:t>46</a:t>
            </a:fld>
            <a:endParaRPr lang="en-US" sz="1200"/>
          </a:p>
        </p:txBody>
      </p:sp>
      <p:sp>
        <p:nvSpPr>
          <p:cNvPr id="259076"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259077" name="Rectangle 3"/>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a:r>
              <a:rPr lang="en-US" dirty="0" err="1" smtClean="0">
                <a:ea typeface="ヒラギノ角ゴ Pro W3" charset="0"/>
              </a:rPr>
              <a:t>Skippd</a:t>
            </a:r>
            <a:r>
              <a:rPr lang="en-US" dirty="0" smtClean="0">
                <a:ea typeface="ヒラギノ角ゴ Pro W3" charset="0"/>
              </a:rPr>
              <a:t> in ‘13</a:t>
            </a:r>
          </a:p>
          <a:p>
            <a:pPr defTabSz="457200"/>
            <a:r>
              <a:rPr lang="en-US" dirty="0" smtClean="0">
                <a:ea typeface="ヒラギノ角ゴ Pro W3" charset="0"/>
              </a:rPr>
              <a:t>CORRECT </a:t>
            </a:r>
            <a:r>
              <a:rPr lang="en-US" dirty="0">
                <a:ea typeface="ヒラギノ角ゴ Pro W3" charset="0"/>
              </a:rPr>
              <a:t>ANSWER: B </a:t>
            </a:r>
          </a:p>
          <a:p>
            <a:pPr defTabSz="457200"/>
            <a:r>
              <a:rPr lang="en-US" dirty="0">
                <a:ea typeface="ヒラギノ角ゴ Pro W3" charset="0"/>
              </a:rPr>
              <a:t>USED IN:  Spring 2009 (Kinney), Fall 2009 (</a:t>
            </a:r>
            <a:r>
              <a:rPr lang="en-US" dirty="0" err="1">
                <a:ea typeface="ヒラギノ角ゴ Pro W3" charset="0"/>
              </a:rPr>
              <a:t>Schibli</a:t>
            </a:r>
            <a:r>
              <a:rPr lang="en-US" dirty="0">
                <a:ea typeface="ヒラギノ角ゴ Pro W3" charset="0"/>
              </a:rPr>
              <a:t>)</a:t>
            </a:r>
          </a:p>
          <a:p>
            <a:pPr defTabSz="457200"/>
            <a:r>
              <a:rPr lang="en-US" dirty="0">
                <a:ea typeface="ヒラギノ角ゴ Pro W3" charset="0"/>
              </a:rPr>
              <a:t>LECTURE NUMBER:  Kinney (Week 3, Lecture 6, lecturer </a:t>
            </a:r>
            <a:r>
              <a:rPr lang="en-US" dirty="0" err="1">
                <a:ea typeface="ヒラギノ角ゴ Pro W3" charset="0"/>
              </a:rPr>
              <a:t>Chasteen</a:t>
            </a:r>
            <a:r>
              <a:rPr lang="en-US" dirty="0">
                <a:ea typeface="ヒラギノ角ゴ Pro W3" charset="0"/>
              </a:rPr>
              <a:t>), </a:t>
            </a:r>
            <a:r>
              <a:rPr lang="en-US" dirty="0" err="1">
                <a:ea typeface="ヒラギノ角ゴ Pro W3" charset="0"/>
              </a:rPr>
              <a:t>Schibli</a:t>
            </a:r>
            <a:r>
              <a:rPr lang="en-US" dirty="0">
                <a:ea typeface="ヒラギノ角ゴ Pro W3" charset="0"/>
              </a:rPr>
              <a:t> (Week 2, Lecture 5)</a:t>
            </a:r>
          </a:p>
          <a:p>
            <a:pPr defTabSz="457200"/>
            <a:r>
              <a:rPr lang="en-US" dirty="0">
                <a:ea typeface="ヒラギノ角ゴ Pro W3" charset="0"/>
              </a:rPr>
              <a:t>STUDENT RESPONSES: 4% </a:t>
            </a:r>
            <a:r>
              <a:rPr lang="en-US" b="1" dirty="0">
                <a:ea typeface="ヒラギノ角ゴ Pro W3" charset="0"/>
              </a:rPr>
              <a:t>[[74%]]</a:t>
            </a:r>
            <a:r>
              <a:rPr lang="en-US" dirty="0">
                <a:ea typeface="ヒラギノ角ゴ Pro W3" charset="0"/>
              </a:rPr>
              <a:t> 15% 0% 7% (SPRING 2009) </a:t>
            </a:r>
          </a:p>
          <a:p>
            <a:pPr defTabSz="457200"/>
            <a:r>
              <a:rPr lang="en-US" dirty="0">
                <a:ea typeface="ヒラギノ角ゴ Pro W3" charset="0"/>
              </a:rPr>
              <a:t>				9% </a:t>
            </a:r>
            <a:r>
              <a:rPr lang="en-US" b="1" dirty="0">
                <a:ea typeface="ヒラギノ角ゴ Pro W3" charset="0"/>
              </a:rPr>
              <a:t>[[77%]]</a:t>
            </a:r>
            <a:r>
              <a:rPr lang="en-US" dirty="0">
                <a:ea typeface="ヒラギノ角ゴ Pro W3" charset="0"/>
              </a:rPr>
              <a:t> 9% 0% 4% (FALL 2009) </a:t>
            </a:r>
          </a:p>
          <a:p>
            <a:pPr defTabSz="457200"/>
            <a:r>
              <a:rPr lang="en-US" b="1" dirty="0">
                <a:ea typeface="ヒラギノ角ゴ Pro W3" charset="0"/>
              </a:rPr>
              <a:t>INSTRUCTOR NOTES: </a:t>
            </a:r>
            <a:r>
              <a:rPr lang="en-US" dirty="0">
                <a:ea typeface="ヒラギノ角ゴ Pro W3" charset="0"/>
              </a:rPr>
              <a:t>With the first surface, EA=sigma*A/epsilon, because E=0 between the plates.  With the second surface, 2EA = 2*sigma*A/epsilon..  The trick is that you take into account the E field from all charges everywhere, not just the charges enclosed by the surface.  This generated some good discussion about just why you could take into account the E field due to the other charged plate (whose sigma was not enclosed) in surface A.  </a:t>
            </a:r>
          </a:p>
          <a:p>
            <a:pPr defTabSz="457200"/>
            <a:r>
              <a:rPr lang="en-US" dirty="0">
                <a:ea typeface="ヒラギノ角ゴ Pro W3" charset="0"/>
              </a:rPr>
              <a:t>WRITTEN BY:  Stephanie </a:t>
            </a:r>
            <a:r>
              <a:rPr lang="en-US" dirty="0" err="1">
                <a:ea typeface="ヒラギノ角ゴ Pro W3" charset="0"/>
              </a:rPr>
              <a:t>Chasteen</a:t>
            </a:r>
            <a:r>
              <a:rPr lang="en-US" dirty="0">
                <a:ea typeface="ヒラギノ角ゴ Pro W3" charset="0"/>
              </a:rPr>
              <a:t> and Mike </a:t>
            </a:r>
            <a:r>
              <a:rPr lang="en-US" dirty="0" err="1">
                <a:ea typeface="ヒラギノ角ゴ Pro W3" charset="0"/>
              </a:rPr>
              <a:t>Dubson</a:t>
            </a:r>
            <a:r>
              <a:rPr lang="en-US" dirty="0">
                <a:ea typeface="ヒラギノ角ゴ Pro W3" charset="0"/>
              </a:rPr>
              <a:t> (CU)</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9DAA166-259B-A441-A2C7-A9BEAF5FF6F0}" type="slidenum">
              <a:rPr lang="en-US" sz="1200"/>
              <a:pPr/>
              <a:t>47</a:t>
            </a:fld>
            <a:endParaRPr lang="en-US" sz="1200"/>
          </a:p>
        </p:txBody>
      </p:sp>
      <p:sp>
        <p:nvSpPr>
          <p:cNvPr id="1269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Singh</a:t>
            </a:r>
            <a:r>
              <a:rPr lang="ja-JP" altLang="en-US"/>
              <a:t>’</a:t>
            </a:r>
            <a:r>
              <a:rPr lang="en-US" altLang="ja-JP"/>
              <a:t>s conceptual evaluation</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CF7AF96-B355-BE49-AED8-39461F58AE27}" type="slidenum">
              <a:rPr lang="en-US" sz="1200"/>
              <a:pPr/>
              <a:t>48</a:t>
            </a:fld>
            <a:endParaRPr lang="en-US" sz="1200"/>
          </a:p>
        </p:txBody>
      </p:sp>
      <p:sp>
        <p:nvSpPr>
          <p:cNvPr id="135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From Singh</a:t>
            </a:r>
            <a:r>
              <a:rPr lang="ja-JP" altLang="en-US"/>
              <a:t>’</a:t>
            </a:r>
            <a:r>
              <a:rPr lang="en-US" altLang="ja-JP"/>
              <a:t>s conceptual evaluation.  Original wording was:</a:t>
            </a:r>
          </a:p>
          <a:p>
            <a:pPr eaLnBrk="1" hangingPunct="1"/>
            <a:r>
              <a:rPr lang="en-US"/>
              <a:t>A - only the sphere is symmetric enough</a:t>
            </a:r>
          </a:p>
          <a:p>
            <a:pPr eaLnBrk="1" hangingPunct="1"/>
            <a:r>
              <a:rPr lang="en-US"/>
              <a:t>Only the cylinder because the side walls have zero flux and it has circular symmetry</a:t>
            </a:r>
          </a:p>
          <a:p>
            <a:pPr eaLnBrk="1" hangingPunct="1"/>
            <a:r>
              <a:rPr lang="en-US"/>
              <a:t>Only the cylinder and the cube because any shape with the side walls perpendicular to the sheet and end caps paralle ot the sheet will work</a:t>
            </a:r>
          </a:p>
          <a:p>
            <a:pPr eaLnBrk="1" hangingPunct="1"/>
            <a:r>
              <a:rPr lang="en-US"/>
              <a:t>]Only the sphere and the cylinder because they have circular cross section</a:t>
            </a:r>
          </a:p>
          <a:p>
            <a:pPr eaLnBrk="1" hangingPunct="1"/>
            <a:r>
              <a:rPr lang="en-US"/>
              <a:t>All surfaces will work because they are symmetric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88F12F4-7CB4-A148-9FE2-60AD74E11D97}" type="slidenum">
              <a:rPr lang="en-US" sz="1200"/>
              <a:pPr/>
              <a:t>49</a:t>
            </a:fld>
            <a:endParaRPr lang="en-US" sz="1200"/>
          </a:p>
        </p:txBody>
      </p:sp>
      <p:sp>
        <p:nvSpPr>
          <p:cNvPr id="137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From Singh</a:t>
            </a:r>
            <a:r>
              <a:rPr lang="ja-JP" altLang="en-US"/>
              <a:t>’</a:t>
            </a:r>
            <a:r>
              <a:rPr lang="en-US" altLang="ja-JP"/>
              <a:t>s conceptual evaulation</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457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CORRECT ANSWER:  B. </a:t>
            </a:r>
          </a:p>
          <a:p>
            <a:pPr eaLnBrk="1" hangingPunct="1"/>
            <a:r>
              <a:rPr lang="en-US" dirty="0"/>
              <a:t>USED IN:  Fall 2008 (</a:t>
            </a:r>
            <a:r>
              <a:rPr lang="en-US" dirty="0" err="1"/>
              <a:t>Dubson</a:t>
            </a:r>
            <a:r>
              <a:rPr lang="en-US" dirty="0"/>
              <a:t>), Spring 2008 and 13 (Pollock), Spring 2009 (Kinney), Fall 2009 (</a:t>
            </a:r>
            <a:r>
              <a:rPr lang="en-US" dirty="0" err="1"/>
              <a:t>Schibli</a:t>
            </a:r>
            <a:r>
              <a:rPr lang="en-US" dirty="0"/>
              <a:t>)</a:t>
            </a:r>
          </a:p>
          <a:p>
            <a:pPr eaLnBrk="1" hangingPunct="1"/>
            <a:r>
              <a:rPr lang="en-US" dirty="0"/>
              <a:t>LECTURE NUMBER:  </a:t>
            </a:r>
            <a:r>
              <a:rPr lang="en-US" dirty="0" err="1"/>
              <a:t>Dubson</a:t>
            </a:r>
            <a:r>
              <a:rPr lang="en-US" dirty="0"/>
              <a:t> (Week 2, lecture 4). Pollock (Lecture 4), Kinney (Week 2, Lecture 4), </a:t>
            </a:r>
            <a:r>
              <a:rPr lang="en-US" dirty="0" err="1"/>
              <a:t>Schibli</a:t>
            </a:r>
            <a:r>
              <a:rPr lang="en-US" dirty="0"/>
              <a:t> (Week 2, Lecture 5)</a:t>
            </a:r>
          </a:p>
          <a:p>
            <a:pPr eaLnBrk="1" hangingPunct="1"/>
            <a:r>
              <a:rPr lang="en-US" dirty="0"/>
              <a:t>STUDENT RESPONSES: 2% </a:t>
            </a:r>
            <a:r>
              <a:rPr lang="en-US" b="1" dirty="0"/>
              <a:t>[[90%]]</a:t>
            </a:r>
            <a:r>
              <a:rPr lang="en-US" dirty="0"/>
              <a:t> 4% 4% 0% (FALL 2008)</a:t>
            </a:r>
          </a:p>
          <a:p>
            <a:pPr eaLnBrk="1" hangingPunct="1"/>
            <a:r>
              <a:rPr lang="en-US" dirty="0"/>
              <a:t>	</a:t>
            </a:r>
            <a:r>
              <a:rPr lang="en-US" dirty="0" smtClean="0"/>
              <a:t>	16</a:t>
            </a:r>
            <a:r>
              <a:rPr lang="en-US" dirty="0"/>
              <a:t>% </a:t>
            </a:r>
            <a:r>
              <a:rPr lang="en-US" b="1" dirty="0"/>
              <a:t>[[68%]]</a:t>
            </a:r>
            <a:r>
              <a:rPr lang="en-US" dirty="0"/>
              <a:t> 13% 3% 0% (SPRING 2009)</a:t>
            </a:r>
          </a:p>
          <a:p>
            <a:pPr eaLnBrk="1" hangingPunct="1"/>
            <a:r>
              <a:rPr lang="en-US" dirty="0"/>
              <a:t>		17% </a:t>
            </a:r>
            <a:r>
              <a:rPr lang="en-US" b="1" dirty="0"/>
              <a:t>[[42%]]</a:t>
            </a:r>
            <a:r>
              <a:rPr lang="en-US" dirty="0"/>
              <a:t> 42% 0% 0% (FALL 2009)</a:t>
            </a:r>
          </a:p>
          <a:p>
            <a:pPr eaLnBrk="1" hangingPunct="1"/>
            <a:r>
              <a:rPr lang="en-US" dirty="0"/>
              <a:t>		16,  [[39%]], 46%, 09, 0,  (</a:t>
            </a:r>
            <a:r>
              <a:rPr lang="en-US" dirty="0" err="1"/>
              <a:t>Sp</a:t>
            </a:r>
            <a:r>
              <a:rPr lang="en-US" dirty="0"/>
              <a:t> ‘13) </a:t>
            </a:r>
          </a:p>
          <a:p>
            <a:pPr eaLnBrk="1" hangingPunct="1"/>
            <a:r>
              <a:rPr lang="en-US" b="1" dirty="0"/>
              <a:t>INSTRUCTOR NOTES:  </a:t>
            </a:r>
            <a:r>
              <a:rPr lang="en-US" dirty="0"/>
              <a:t>The question is slightly subtle, I added the next slide (showing field lines) to explain it more clearly. We now have several “tools”, including Gauss’ law (flux through the CLOSED surface is zero) but must couple that with thinking about flux through individual bits. </a:t>
            </a:r>
          </a:p>
          <a:p>
            <a:pPr eaLnBrk="1" hangingPunct="1"/>
            <a:endParaRPr lang="en-US" b="1" dirty="0"/>
          </a:p>
          <a:p>
            <a:pPr eaLnBrk="1" hangingPunct="1"/>
            <a:r>
              <a:rPr lang="en-US" dirty="0"/>
              <a:t>WRITTEN BY: Mike </a:t>
            </a:r>
            <a:r>
              <a:rPr lang="en-US" dirty="0" err="1"/>
              <a:t>Dubson</a:t>
            </a:r>
            <a:r>
              <a:rPr lang="en-US" dirty="0"/>
              <a:t>, adapted by Steve Pollock (CU-Boulder)</a:t>
            </a:r>
          </a:p>
          <a:p>
            <a:pPr eaLnBrk="1" hangingPunct="1"/>
            <a:endParaRPr lang="en-US" dirty="0"/>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2530" name="Notes Placeholder 2"/>
          <p:cNvSpPr>
            <a:spLocks noGrp="1"/>
          </p:cNvSpPr>
          <p:nvPr>
            <p:ph type="body" idx="1"/>
          </p:nvPr>
        </p:nvSpPr>
        <p:spPr>
          <a:noFill/>
        </p:spPr>
        <p:txBody>
          <a:bodyPr/>
          <a:lstStyle/>
          <a:p>
            <a:pPr eaLnBrk="1" hangingPunct="1"/>
            <a:r>
              <a:rPr lang="en-US" dirty="0" smtClean="0"/>
              <a:t>Used this while</a:t>
            </a:r>
            <a:r>
              <a:rPr lang="en-US" baseline="0" dirty="0" smtClean="0"/>
              <a:t> </a:t>
            </a:r>
            <a:r>
              <a:rPr lang="en-US" dirty="0" smtClean="0"/>
              <a:t>Finishing </a:t>
            </a:r>
            <a:r>
              <a:rPr lang="en-US" dirty="0"/>
              <a:t>up the “yellow sheet” (Tutorial 2B) </a:t>
            </a:r>
            <a:endParaRPr lang="en-US" dirty="0" smtClean="0"/>
          </a:p>
          <a:p>
            <a:pPr eaLnBrk="1" hangingPunct="1"/>
            <a:r>
              <a:rPr lang="en-US" dirty="0" smtClean="0"/>
              <a:t>(I changed the question</a:t>
            </a:r>
            <a:r>
              <a:rPr lang="en-US" baseline="0" dirty="0" smtClean="0"/>
              <a:t> and answer to make it “non-negative”, it’s easier to answer that way!) </a:t>
            </a:r>
          </a:p>
          <a:p>
            <a:pPr eaLnBrk="1" hangingPunct="1"/>
            <a:endParaRPr lang="en-US" baseline="0" dirty="0" smtClean="0"/>
          </a:p>
          <a:p>
            <a:pPr eaLnBrk="1" hangingPunct="1"/>
            <a:r>
              <a:rPr lang="en-US" dirty="0" smtClean="0">
                <a:latin typeface="Calibri" charset="0"/>
                <a:ea typeface="ＭＳ Ｐゴシック" charset="0"/>
                <a:cs typeface="ＭＳ Ｐゴシック" charset="0"/>
              </a:rPr>
              <a:t>CORRECT ANSWER:  D</a:t>
            </a:r>
          </a:p>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7 (review Gauss</a:t>
            </a:r>
            <a:r>
              <a:rPr lang="en-US" baseline="0" dirty="0" smtClean="0">
                <a:latin typeface="Calibri" charset="0"/>
                <a:ea typeface="ＭＳ Ｐゴシック" charset="0"/>
                <a:cs typeface="ＭＳ Ｐゴシック" charset="0"/>
              </a:rPr>
              <a:t> lecture</a:t>
            </a:r>
            <a:r>
              <a:rPr lang="en-US" altLang="ja-JP" dirty="0" smtClean="0">
                <a:latin typeface="Calibri" charset="0"/>
                <a:ea typeface="ＭＳ Ｐゴシック" charset="0"/>
                <a:cs typeface="ＭＳ Ｐゴシック" charset="0"/>
              </a:rPr>
              <a:t>)</a:t>
            </a:r>
          </a:p>
          <a:p>
            <a:pPr eaLnBrk="1" hangingPunct="1"/>
            <a:r>
              <a:rPr lang="en-US" dirty="0" smtClean="0">
                <a:latin typeface="Calibri" charset="0"/>
                <a:ea typeface="ＭＳ Ｐゴシック" charset="0"/>
                <a:cs typeface="ＭＳ Ｐゴシック" charset="0"/>
              </a:rPr>
              <a:t>STUDENT RESPONSES:,   9, 5, 5, </a:t>
            </a:r>
            <a:r>
              <a:rPr lang="en-US" b="1" dirty="0" smtClean="0">
                <a:latin typeface="Calibri" charset="0"/>
                <a:ea typeface="ＭＳ Ｐゴシック" charset="0"/>
                <a:cs typeface="ＭＳ Ｐゴシック" charset="0"/>
              </a:rPr>
              <a:t>[[77]], </a:t>
            </a:r>
            <a:r>
              <a:rPr lang="en-US" b="0" dirty="0" smtClean="0">
                <a:latin typeface="Calibri" charset="0"/>
                <a:ea typeface="ＭＳ Ｐゴシック" charset="0"/>
                <a:cs typeface="ＭＳ Ｐゴシック" charset="0"/>
              </a:rPr>
              <a:t>5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a:t>
            </a:r>
            <a:r>
              <a:rPr lang="fr-FR"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13 (</a:t>
            </a:r>
            <a:r>
              <a:rPr lang="en-US" altLang="ja-JP" dirty="0" err="1" smtClean="0">
                <a:latin typeface="Calibri" charset="0"/>
                <a:ea typeface="ＭＳ Ｐゴシック" charset="0"/>
                <a:cs typeface="ＭＳ Ｐゴシック" charset="0"/>
              </a:rPr>
              <a:t>preclass</a:t>
            </a:r>
            <a:r>
              <a:rPr lang="en-US" altLang="ja-JP" dirty="0" smtClean="0">
                <a:latin typeface="Calibri" charset="0"/>
                <a:ea typeface="ＭＳ Ｐゴシック" charset="0"/>
                <a:cs typeface="ＭＳ Ｐゴシック" charset="0"/>
              </a:rPr>
              <a:t> question) </a:t>
            </a:r>
          </a:p>
          <a:p>
            <a:pPr eaLnBrk="1" hangingPunct="1"/>
            <a:r>
              <a:rPr lang="en-US" b="1" dirty="0" smtClean="0">
                <a:latin typeface="Calibri" charset="0"/>
                <a:ea typeface="ＭＳ Ｐゴシック" charset="0"/>
                <a:cs typeface="ＭＳ Ｐゴシック" charset="0"/>
              </a:rPr>
              <a:t>INSTRUCTOR NOTES </a:t>
            </a:r>
            <a:r>
              <a:rPr lang="en-US" dirty="0" smtClean="0">
                <a:latin typeface="Calibri" charset="0"/>
              </a:rPr>
              <a:t>: The Tutorial and lectures have done a decent job on this, but it’s still far from “universal”! </a:t>
            </a:r>
          </a:p>
          <a:p>
            <a:pPr eaLnBrk="1" hangingPunct="1"/>
            <a:r>
              <a:rPr lang="en-US" dirty="0" smtClean="0">
                <a:latin typeface="Calibri" charset="0"/>
              </a:rPr>
              <a:t>Gauss’ law is on the board starting at them, and by the time I closed this clicker</a:t>
            </a:r>
            <a:r>
              <a:rPr lang="en-US" baseline="0" dirty="0" smtClean="0">
                <a:latin typeface="Calibri" charset="0"/>
              </a:rPr>
              <a:t> question we had also written on the board that, for this question, rho = sigma delta(s-R)  </a:t>
            </a:r>
          </a:p>
          <a:p>
            <a:pPr eaLnBrk="1" hangingPunct="1"/>
            <a:endParaRPr lang="en-US" baseline="0" dirty="0" smtClean="0">
              <a:latin typeface="Calibri" charset="0"/>
            </a:endParaRPr>
          </a:p>
          <a:p>
            <a:pPr eaLnBrk="1" hangingPunct="1"/>
            <a:endParaRPr lang="en-US" altLang="ja-JP"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smtClean="0"/>
          </a:p>
          <a:p>
            <a:pPr eaLnBrk="1" hangingPunct="1"/>
            <a:endParaRPr lang="en-US" dirty="0" smtClean="0"/>
          </a:p>
          <a:p>
            <a:pPr eaLnBrk="1" hangingPunct="1"/>
            <a:endParaRPr lang="en-US" dirty="0"/>
          </a:p>
        </p:txBody>
      </p:sp>
      <p:sp>
        <p:nvSpPr>
          <p:cNvPr id="22531"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ED74E1D-EE9E-3B48-829E-00F91C950FBF}" type="slidenum">
              <a:rPr lang="en-US" sz="1200"/>
              <a:pPr/>
              <a:t>50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8" name="Notes Placeholder 2"/>
          <p:cNvSpPr>
            <a:spLocks noGrp="1"/>
          </p:cNvSpPr>
          <p:nvPr>
            <p:ph type="body" idx="1"/>
          </p:nvPr>
        </p:nvSpPr>
        <p:spPr>
          <a:noFill/>
        </p:spPr>
        <p:txBody>
          <a:bodyPr/>
          <a:lstStyle/>
          <a:p>
            <a:pPr eaLnBrk="1" hangingPunct="1"/>
            <a:r>
              <a:rPr lang="en-US" dirty="0">
                <a:latin typeface="Calibri" charset="0"/>
                <a:ea typeface="ＭＳ Ｐゴシック" charset="0"/>
                <a:cs typeface="ＭＳ Ｐゴシック" charset="0"/>
              </a:rPr>
              <a:t>CORRECT ANSWER:  C</a:t>
            </a:r>
          </a:p>
          <a:p>
            <a:pPr eaLnBrk="1" hangingPunct="1"/>
            <a:r>
              <a:rPr lang="en-US" dirty="0">
                <a:latin typeface="Calibri" charset="0"/>
                <a:ea typeface="ＭＳ Ｐゴシック" charset="0"/>
                <a:cs typeface="ＭＳ Ｐゴシック" charset="0"/>
              </a:rPr>
              <a:t>USED IN:  Spring 2013 (Pollock) </a:t>
            </a:r>
          </a:p>
          <a:p>
            <a:pPr eaLnBrk="1" hangingPunct="1"/>
            <a:r>
              <a:rPr lang="en-US" dirty="0">
                <a:latin typeface="Calibri" charset="0"/>
                <a:ea typeface="ＭＳ Ｐゴシック" charset="0"/>
                <a:cs typeface="ＭＳ Ｐゴシック" charset="0"/>
              </a:rPr>
              <a:t>LECTURE NUMBER:  7 </a:t>
            </a:r>
            <a:r>
              <a:rPr lang="en-US" dirty="0" smtClean="0">
                <a:latin typeface="Calibri" charset="0"/>
                <a:ea typeface="ＭＳ Ｐゴシック" charset="0"/>
                <a:cs typeface="ＭＳ Ｐゴシック" charset="0"/>
              </a:rPr>
              <a:t>(review Gauss</a:t>
            </a:r>
            <a:r>
              <a:rPr lang="en-US" altLang="ja-JP" dirty="0" smtClean="0">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STUDENT RESPONSES:,  </a:t>
            </a:r>
            <a:r>
              <a:rPr lang="en-US" dirty="0" smtClean="0">
                <a:latin typeface="Calibri" charset="0"/>
                <a:ea typeface="ＭＳ Ｐゴシック" charset="0"/>
                <a:cs typeface="ＭＳ Ｐゴシック" charset="0"/>
              </a:rPr>
              <a:t>10, 39, </a:t>
            </a:r>
            <a:r>
              <a:rPr lang="en-US" b="1" dirty="0" smtClean="0">
                <a:latin typeface="Calibri" charset="0"/>
                <a:ea typeface="ＭＳ Ｐゴシック" charset="0"/>
                <a:cs typeface="ＭＳ Ｐゴシック" charset="0"/>
              </a:rPr>
              <a:t>[[51]], </a:t>
            </a:r>
            <a:r>
              <a:rPr lang="en-US" dirty="0" smtClean="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Sp</a:t>
            </a:r>
            <a:r>
              <a:rPr lang="en-US" dirty="0">
                <a:latin typeface="Calibri" charset="0"/>
                <a:ea typeface="ＭＳ Ｐゴシック" charset="0"/>
                <a:cs typeface="ＭＳ Ｐゴシック" charset="0"/>
              </a:rPr>
              <a:t> </a:t>
            </a:r>
            <a:r>
              <a:rPr lang="fr-FR"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13 </a:t>
            </a:r>
            <a:endParaRPr lang="en-US" altLang="ja-JP" dirty="0" smtClean="0">
              <a:latin typeface="Calibri" charset="0"/>
              <a:ea typeface="ＭＳ Ｐゴシック" charset="0"/>
              <a:cs typeface="ＭＳ Ｐゴシック" charset="0"/>
            </a:endParaRPr>
          </a:p>
          <a:p>
            <a:pPr eaLnBrk="1" hangingPunct="1"/>
            <a:endParaRPr lang="en-US" b="1" dirty="0" smtClean="0">
              <a:latin typeface="Calibri" charset="0"/>
              <a:ea typeface="ＭＳ Ｐゴシック" charset="0"/>
              <a:cs typeface="ＭＳ Ｐゴシック" charset="0"/>
            </a:endParaRPr>
          </a:p>
          <a:p>
            <a:pPr eaLnBrk="1" hangingPunct="1"/>
            <a:endParaRPr lang="en-US" b="1" dirty="0">
              <a:latin typeface="Calibri" charset="0"/>
              <a:ea typeface="ＭＳ Ｐゴシック" charset="0"/>
              <a:cs typeface="ＭＳ Ｐゴシック" charset="0"/>
            </a:endParaRPr>
          </a:p>
          <a:p>
            <a:pPr eaLnBrk="1" hangingPunct="1"/>
            <a:r>
              <a:rPr lang="en-US" b="1" dirty="0">
                <a:latin typeface="Calibri" charset="0"/>
                <a:ea typeface="ＭＳ Ｐゴシック" charset="0"/>
                <a:cs typeface="ＭＳ Ｐゴシック" charset="0"/>
              </a:rPr>
              <a:t>INSTRUCTOR NOTES </a:t>
            </a:r>
            <a:r>
              <a:rPr lang="en-US" dirty="0">
                <a:latin typeface="Calibri" charset="0"/>
              </a:rPr>
              <a:t>: </a:t>
            </a:r>
            <a:r>
              <a:rPr lang="en-US" altLang="ja-JP" dirty="0" smtClean="0">
                <a:latin typeface="Calibri" charset="0"/>
                <a:ea typeface="ＭＳ Ｐゴシック" charset="0"/>
                <a:cs typeface="ＭＳ Ｐゴシック" charset="0"/>
              </a:rPr>
              <a:t>I </a:t>
            </a:r>
            <a:r>
              <a:rPr lang="en-US" altLang="ja-JP" dirty="0">
                <a:latin typeface="Calibri" charset="0"/>
                <a:ea typeface="ＭＳ Ｐゴシック" charset="0"/>
                <a:cs typeface="ＭＳ Ｐゴシック" charset="0"/>
              </a:rPr>
              <a:t>gave this in </a:t>
            </a:r>
            <a:r>
              <a:rPr lang="en-US" altLang="ja-JP" dirty="0" err="1">
                <a:latin typeface="Calibri" charset="0"/>
                <a:ea typeface="ＭＳ Ｐゴシック" charset="0"/>
                <a:cs typeface="ＭＳ Ｐゴシック" charset="0"/>
              </a:rPr>
              <a:t>Phys</a:t>
            </a:r>
            <a:r>
              <a:rPr lang="en-US" altLang="ja-JP" dirty="0">
                <a:latin typeface="Calibri" charset="0"/>
                <a:ea typeface="ＭＳ Ｐゴシック" charset="0"/>
                <a:cs typeface="ＭＳ Ｐゴシック" charset="0"/>
              </a:rPr>
              <a:t> 2210 </a:t>
            </a:r>
            <a:r>
              <a:rPr lang="en-US" altLang="ja-JP" dirty="0" smtClean="0">
                <a:latin typeface="Calibri" charset="0"/>
                <a:ea typeface="ＭＳ Ｐゴシック" charset="0"/>
                <a:cs typeface="ＭＳ Ｐゴシック" charset="0"/>
              </a:rPr>
              <a:t>also (in the gravitational context) </a:t>
            </a:r>
            <a:r>
              <a:rPr lang="en-US" altLang="ja-JP" dirty="0">
                <a:latin typeface="Calibri" charset="0"/>
                <a:ea typeface="ＭＳ Ｐゴシック" charset="0"/>
                <a:cs typeface="ＭＳ Ｐゴシック" charset="0"/>
              </a:rPr>
              <a:t>– it was 41% </a:t>
            </a:r>
            <a:r>
              <a:rPr lang="en-US" altLang="ja-JP" dirty="0" err="1">
                <a:latin typeface="Calibri" charset="0"/>
                <a:ea typeface="ＭＳ Ｐゴシック" charset="0"/>
                <a:cs typeface="ＭＳ Ｐゴシック" charset="0"/>
              </a:rPr>
              <a:t>preclass</a:t>
            </a:r>
            <a:r>
              <a:rPr lang="en-US" altLang="ja-JP" dirty="0">
                <a:latin typeface="Calibri" charset="0"/>
                <a:ea typeface="ＭＳ Ｐゴシック" charset="0"/>
                <a:cs typeface="ＭＳ Ｐゴシック" charset="0"/>
              </a:rPr>
              <a:t> there, then 52% after discussion. </a:t>
            </a:r>
            <a:r>
              <a:rPr lang="en-US" altLang="ja-JP" dirty="0" smtClean="0">
                <a:latin typeface="Calibri" charset="0"/>
                <a:ea typeface="ＭＳ Ｐゴシック" charset="0"/>
                <a:cs typeface="ＭＳ Ｐゴシック" charset="0"/>
              </a:rPr>
              <a:t>Results are similar here, see comments below. It’s a good one. </a:t>
            </a: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SJP</a:t>
            </a:r>
            <a:endParaRPr lang="en-US" altLang="ja-JP" dirty="0">
              <a:latin typeface="Calibri" charset="0"/>
              <a:ea typeface="ＭＳ Ｐゴシック" charset="0"/>
              <a:cs typeface="ＭＳ Ｐゴシック" charset="0"/>
            </a:endParaRPr>
          </a:p>
          <a:p>
            <a:pPr eaLnBrk="1" hangingPunct="1"/>
            <a:endParaRPr lang="en-US" altLang="ja-JP" dirty="0">
              <a:latin typeface="Calibri" charset="0"/>
              <a:ea typeface="ＭＳ Ｐゴシック" charset="0"/>
              <a:cs typeface="ＭＳ Ｐゴシック" charset="0"/>
            </a:endParaRPr>
          </a:p>
          <a:p>
            <a:pPr eaLnBrk="1" hangingPunct="1"/>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WRITTEN BY: Steven Pollock</a:t>
            </a:r>
            <a:endParaRPr lang="en-US" dirty="0"/>
          </a:p>
          <a:p>
            <a:pPr eaLnBrk="1" hangingPunct="1"/>
            <a:endParaRPr lang="en-US" dirty="0"/>
          </a:p>
          <a:p>
            <a:pPr eaLnBrk="1" hangingPunct="1"/>
            <a:endParaRPr lang="en-US" dirty="0"/>
          </a:p>
          <a:p>
            <a:pPr eaLnBrk="1" hangingPunct="1"/>
            <a:r>
              <a:rPr lang="en-US" dirty="0"/>
              <a:t>2210 comments: </a:t>
            </a:r>
          </a:p>
          <a:p>
            <a:pPr eaLnBrk="1" hangingPunct="1"/>
            <a:r>
              <a:rPr lang="en-US" dirty="0"/>
              <a:t>I love this question – it created a ton of buzz in the room, they didn’t want to stop talking about it. One student  wanted to know how answers B and C are different. I had to emphasize that B says you COULD do it if you know enough math, C says you just can’t do it. (I claim the latter is correct, NOT the former! See below) </a:t>
            </a:r>
          </a:p>
          <a:p>
            <a:pPr eaLnBrk="1" hangingPunct="1"/>
            <a:r>
              <a:rPr lang="en-US" dirty="0"/>
              <a:t>One student gave such a clear and articulate reasoning for “C” that it shut down some conversation, but questions still came up. (</a:t>
            </a:r>
            <a:r>
              <a:rPr lang="en-US" dirty="0" err="1"/>
              <a:t>E.g</a:t>
            </a:r>
            <a:r>
              <a:rPr lang="en-US" dirty="0"/>
              <a:t>, “couldn’t a sufficiently powerful computer do it”, which another student articulately rebutted using my example from last time, knowing a 1D integral of f(x) dx = 17, does not let you figure out f(x), no matter how powerful your computer is!) </a:t>
            </a:r>
          </a:p>
          <a:p>
            <a:pPr eaLnBrk="1" hangingPunct="1"/>
            <a:endParaRPr lang="en-US" dirty="0"/>
          </a:p>
          <a:p>
            <a:pPr eaLnBrk="1" hangingPunct="1"/>
            <a:endParaRPr lang="en-US" dirty="0"/>
          </a:p>
          <a:p>
            <a:pPr eaLnBrk="1" hangingPunct="1"/>
            <a:r>
              <a:rPr lang="en-US" dirty="0"/>
              <a:t>Comments from </a:t>
            </a:r>
            <a:r>
              <a:rPr lang="en-US" dirty="0" err="1"/>
              <a:t>Sp</a:t>
            </a:r>
            <a:r>
              <a:rPr lang="en-US" dirty="0"/>
              <a:t> 11:</a:t>
            </a:r>
          </a:p>
          <a:p>
            <a:pPr eaLnBrk="1" hangingPunct="1"/>
            <a:r>
              <a:rPr lang="en-US" dirty="0"/>
              <a:t>A “classic” question, good discussions here. We had really just started on Gauss’ law. As a way to help them, I wrote the 1-D integral </a:t>
            </a:r>
          </a:p>
          <a:p>
            <a:pPr eaLnBrk="1" hangingPunct="1"/>
            <a:r>
              <a:rPr lang="en-US" dirty="0"/>
              <a:t>Integral(0 to 10) f(x) dx = 17</a:t>
            </a:r>
          </a:p>
          <a:p>
            <a:pPr eaLnBrk="1" hangingPunct="1"/>
            <a:r>
              <a:rPr lang="en-US" dirty="0"/>
              <a:t>And asked them, can you tell me f(x), given this integral? Most said no. I asked, “what if you were REALLY good at calculus, or had a supercomputer at your disposal”? The point is, knowing the integral of an unknown function CANNOT tell you the function, not enough information! You MUST have some symmetry argument to simplify, to “pull the function out” (I asked, if you know </a:t>
            </a:r>
            <a:r>
              <a:rPr lang="en-US" dirty="0" err="1"/>
              <a:t>apriori</a:t>
            </a:r>
            <a:r>
              <a:rPr lang="en-US" dirty="0"/>
              <a:t> that f(x) was constant, THEN could you figure out what f(x) is?) </a:t>
            </a:r>
          </a:p>
          <a:p>
            <a:pPr eaLnBrk="1" hangingPunct="1"/>
            <a:r>
              <a:rPr lang="en-US" dirty="0"/>
              <a:t>Students were very clear in the discussion that g varies both in magnitude and angle across the surface. </a:t>
            </a:r>
          </a:p>
          <a:p>
            <a:pPr eaLnBrk="1" hangingPunct="1"/>
            <a:r>
              <a:rPr lang="en-US" dirty="0"/>
              <a:t/>
            </a:r>
            <a:br>
              <a:rPr lang="en-US" dirty="0"/>
            </a:br>
            <a:r>
              <a:rPr lang="en-US" dirty="0"/>
              <a:t>We had some discussion about “not apply” because we couldn’t evaluate the dot product without knowing g. Another student countered that physically, g IS physically defined everywhere, and thus the integral must be well defined, as is “M(enclosed)”, so really there is no problem, even if we can’t USE it. This was what I was after! I framed Gauss’ law as a deep, fundamental truth about nature (“even for black holes, even when relativity is involved”) </a:t>
            </a:r>
          </a:p>
          <a:p>
            <a:pPr eaLnBrk="1" hangingPunct="1"/>
            <a:endParaRPr lang="en-US" dirty="0"/>
          </a:p>
          <a:p>
            <a:pPr eaLnBrk="1" hangingPunct="1"/>
            <a:endParaRPr lang="en-US" dirty="0"/>
          </a:p>
          <a:p>
            <a:pPr eaLnBrk="1" hangingPunct="1"/>
            <a:r>
              <a:rPr lang="en-US" dirty="0"/>
              <a:t>S. Pollock, but I stole it from somewhere, perhaps Singh? Not sure! </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24579"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562028D-3507-7742-A2EC-56F6B9D89137}" type="slidenum">
              <a:rPr lang="en-US" sz="1200"/>
              <a:pPr/>
              <a:t>51</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rPr>
              <a:t>CORRECT ANSWER:  B </a:t>
            </a:r>
          </a:p>
          <a:p>
            <a:r>
              <a:rPr lang="en-US">
                <a:ea typeface="ヒラギノ角ゴ Pro W3" charset="0"/>
              </a:rPr>
              <a:t>USED IN:  Fall 2008 (Dubson)</a:t>
            </a:r>
          </a:p>
          <a:p>
            <a:r>
              <a:rPr lang="en-US">
                <a:ea typeface="ヒラギノ角ゴ Pro W3" charset="0"/>
              </a:rPr>
              <a:t>LECTURE:  Dubson (Week 15, Lecture 44)</a:t>
            </a:r>
          </a:p>
          <a:p>
            <a:r>
              <a:rPr lang="en-US">
                <a:ea typeface="ヒラギノ角ゴ Pro W3" charset="0"/>
              </a:rPr>
              <a:t>STUDENT RESPONSES:  22% </a:t>
            </a:r>
            <a:r>
              <a:rPr lang="en-US" b="1">
                <a:ea typeface="ヒラギノ角ゴ Pro W3" charset="0"/>
              </a:rPr>
              <a:t>[[70%]] </a:t>
            </a:r>
            <a:r>
              <a:rPr lang="en-US">
                <a:ea typeface="ヒラギノ角ゴ Pro W3" charset="0"/>
              </a:rPr>
              <a:t>0% 9% 0% (FALL 2008)</a:t>
            </a:r>
          </a:p>
          <a:p>
            <a:r>
              <a:rPr lang="en-US" b="1">
                <a:ea typeface="ヒラギノ角ゴ Pro W3" charset="0"/>
              </a:rPr>
              <a:t>INSTRUCTOR NOTES:  Used as a review quesiton last day of class. </a:t>
            </a:r>
          </a:p>
          <a:p>
            <a:r>
              <a:rPr lang="en-US">
                <a:ea typeface="ヒラギノ角ゴ Pro W3" charset="0"/>
              </a:rPr>
              <a:t>WRITTEN BY:  Mike Dubson (CU-Boulder)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2F737911-64D5-444F-A502-7D16995FE305}" type="slidenum">
              <a:rPr lang="en-US" sz="1200"/>
              <a:pPr algn="r"/>
              <a:t>54</a:t>
            </a:fld>
            <a:endParaRPr lang="en-US" sz="1200"/>
          </a:p>
        </p:txBody>
      </p:sp>
      <p:sp>
        <p:nvSpPr>
          <p:cNvPr id="301059" name="Rectangle 2"/>
          <p:cNvSpPr>
            <a:spLocks noGrp="1" noRot="1" noChangeAspect="1" noChangeArrowheads="1" noTextEdit="1"/>
          </p:cNvSpPr>
          <p:nvPr>
            <p:ph type="sldImg"/>
          </p:nvPr>
        </p:nvSpPr>
        <p:spPr>
          <a:xfrm>
            <a:off x="1104900" y="652463"/>
            <a:ext cx="4646613" cy="3484562"/>
          </a:xfrm>
          <a:solidFill>
            <a:srgbClr val="FFFFFF"/>
          </a:solidFill>
          <a:ln/>
        </p:spPr>
      </p:sp>
      <p:sp>
        <p:nvSpPr>
          <p:cNvPr id="28675" name="Rectangle 3"/>
          <p:cNvSpPr>
            <a:spLocks noGrp="1" noChangeArrowheads="1"/>
          </p:cNvSpPr>
          <p:nvPr>
            <p:ph type="body" idx="1"/>
          </p:nvPr>
        </p:nvSpPr>
        <p:spPr>
          <a:xfrm>
            <a:off x="928688" y="4354513"/>
            <a:ext cx="5000625" cy="4137025"/>
          </a:xfrm>
          <a:solidFill>
            <a:srgbClr val="FFFFFF"/>
          </a:solidFill>
          <a:ln>
            <a:solidFill>
              <a:srgbClr val="000000"/>
            </a:solidFill>
            <a:miter lim="800000"/>
            <a:headEnd/>
            <a:tailEnd/>
          </a:ln>
        </p:spPr>
        <p:txBody>
          <a:bodyPr lIns="86493" tIns="43247" rIns="86493" bIns="43247"/>
          <a:lstStyle/>
          <a:p>
            <a:pPr eaLnBrk="1" hangingPunct="1"/>
            <a:r>
              <a:rPr lang="en-US" sz="800" dirty="0" smtClean="0"/>
              <a:t>No time in ‘13, though I talked about it with students after </a:t>
            </a:r>
            <a:r>
              <a:rPr lang="en-US" sz="800" dirty="0" err="1" smtClean="0"/>
              <a:t>clas</a:t>
            </a:r>
            <a:r>
              <a:rPr lang="en-US" sz="800" dirty="0" smtClean="0"/>
              <a:t>,</a:t>
            </a:r>
            <a:r>
              <a:rPr lang="en-US" sz="800" baseline="0" dirty="0" smtClean="0"/>
              <a:t> but somewhat later in the term as review</a:t>
            </a:r>
            <a:r>
              <a:rPr lang="en-US" sz="800" dirty="0" smtClean="0"/>
              <a:t>. It’s hard/subtle.</a:t>
            </a:r>
          </a:p>
          <a:p>
            <a:pPr eaLnBrk="1" hangingPunct="1"/>
            <a:r>
              <a:rPr lang="en-US" sz="800" dirty="0" smtClean="0"/>
              <a:t>CORRECT </a:t>
            </a:r>
            <a:r>
              <a:rPr lang="en-US" sz="800" dirty="0"/>
              <a:t>ANSWER:  C</a:t>
            </a:r>
          </a:p>
          <a:p>
            <a:pPr eaLnBrk="1" hangingPunct="1"/>
            <a:r>
              <a:rPr lang="en-US" sz="800" dirty="0"/>
              <a:t>USED IN:  Fall 2008 (</a:t>
            </a:r>
            <a:r>
              <a:rPr lang="en-US" sz="800" dirty="0" err="1"/>
              <a:t>Dubson</a:t>
            </a:r>
            <a:r>
              <a:rPr lang="en-US" sz="800" dirty="0"/>
              <a:t>) and Spring 2008 (Pollock)</a:t>
            </a:r>
          </a:p>
          <a:p>
            <a:pPr eaLnBrk="1" hangingPunct="1"/>
            <a:r>
              <a:rPr lang="en-US" sz="800" dirty="0"/>
              <a:t>LECTURE NUMBER: </a:t>
            </a:r>
            <a:r>
              <a:rPr lang="en-US" sz="800" dirty="0" err="1"/>
              <a:t>Dubson</a:t>
            </a:r>
            <a:r>
              <a:rPr lang="en-US" sz="800" dirty="0"/>
              <a:t> (Week 2, Lecture 5) and skipped in Spring 2008 (Pollock)</a:t>
            </a:r>
          </a:p>
          <a:p>
            <a:pPr eaLnBrk="1" hangingPunct="1"/>
            <a:r>
              <a:rPr lang="en-US" sz="800" dirty="0"/>
              <a:t>STUDENT RESPONSES: 9% 4% </a:t>
            </a:r>
            <a:r>
              <a:rPr lang="en-US" sz="800" b="1" dirty="0"/>
              <a:t>[[87%]]</a:t>
            </a:r>
            <a:r>
              <a:rPr lang="en-US" sz="800" dirty="0"/>
              <a:t> 0% 0% (FALL 2008)</a:t>
            </a:r>
          </a:p>
          <a:p>
            <a:pPr eaLnBrk="1" hangingPunct="1"/>
            <a:r>
              <a:rPr lang="en-US" sz="800" b="1" dirty="0"/>
              <a:t>INSTRUCTOR NOTES: </a:t>
            </a:r>
            <a:r>
              <a:rPr lang="en-US" sz="800" dirty="0"/>
              <a:t>Skipped - but it would surely be a good one! See note below:</a:t>
            </a:r>
          </a:p>
          <a:p>
            <a:pPr eaLnBrk="1" hangingPunct="1"/>
            <a:r>
              <a:rPr lang="en-US" sz="800" dirty="0"/>
              <a:t>There is a great website where you can simulate this (and variations, e.g. keep the box neutral, and bring in a charge from the outside, or put it in the hole), go to </a:t>
            </a:r>
          </a:p>
          <a:p>
            <a:pPr eaLnBrk="1" hangingPunct="1"/>
            <a:r>
              <a:rPr lang="en-US" sz="800" dirty="0"/>
              <a:t>http://</a:t>
            </a:r>
            <a:r>
              <a:rPr lang="en-US" sz="800" dirty="0" err="1"/>
              <a:t>www.falstad.com</a:t>
            </a:r>
            <a:r>
              <a:rPr lang="en-US" sz="800" dirty="0"/>
              <a:t>/</a:t>
            </a:r>
            <a:r>
              <a:rPr lang="en-US" sz="800" dirty="0" err="1"/>
              <a:t>emstatic</a:t>
            </a:r>
            <a:r>
              <a:rPr lang="en-US" sz="800" dirty="0"/>
              <a:t>/</a:t>
            </a:r>
          </a:p>
          <a:p>
            <a:pPr eaLnBrk="1" hangingPunct="1"/>
            <a:r>
              <a:rPr lang="en-US" sz="800" dirty="0"/>
              <a:t>Look for </a:t>
            </a:r>
            <a:r>
              <a:rPr lang="ja-JP" altLang="en-US" sz="800" dirty="0"/>
              <a:t>“</a:t>
            </a:r>
            <a:r>
              <a:rPr lang="en-US" altLang="ja-JP" sz="800" dirty="0"/>
              <a:t>setup: </a:t>
            </a:r>
            <a:r>
              <a:rPr lang="en-US" altLang="ja-JP" sz="800" dirty="0" err="1"/>
              <a:t>conductiong</a:t>
            </a:r>
            <a:r>
              <a:rPr lang="en-US" altLang="ja-JP" sz="800" dirty="0"/>
              <a:t> box</a:t>
            </a:r>
            <a:r>
              <a:rPr lang="ja-JP" altLang="en-US" sz="800" dirty="0"/>
              <a:t>”</a:t>
            </a:r>
            <a:r>
              <a:rPr lang="en-US" altLang="ja-JP" sz="800" dirty="0"/>
              <a:t>. It takes some advance prep (and a little practice), but make the mouse </a:t>
            </a:r>
            <a:r>
              <a:rPr lang="ja-JP" altLang="en-US" sz="800" dirty="0"/>
              <a:t>“</a:t>
            </a:r>
            <a:r>
              <a:rPr lang="en-US" altLang="ja-JP" sz="800" dirty="0"/>
              <a:t>adjust potential</a:t>
            </a:r>
            <a:r>
              <a:rPr lang="ja-JP" altLang="en-US" sz="800" dirty="0"/>
              <a:t>”</a:t>
            </a:r>
            <a:r>
              <a:rPr lang="en-US" altLang="ja-JP" sz="800" dirty="0"/>
              <a:t>, and then click on the box, (I can</a:t>
            </a:r>
            <a:r>
              <a:rPr lang="ja-JP" altLang="en-US" sz="800" dirty="0"/>
              <a:t>’</a:t>
            </a:r>
            <a:r>
              <a:rPr lang="en-US" altLang="ja-JP" sz="800" dirty="0"/>
              <a:t>t recall if you need to make it a floater first or not) and then adjust the potential to make ZERO field. (You can first increase the brightness, to REALLY make it vanish), Then you go back to make the mouse </a:t>
            </a:r>
            <a:r>
              <a:rPr lang="ja-JP" altLang="en-US" sz="800" dirty="0"/>
              <a:t>“</a:t>
            </a:r>
            <a:r>
              <a:rPr lang="en-US" altLang="ja-JP" sz="800" dirty="0"/>
              <a:t>add + </a:t>
            </a:r>
            <a:r>
              <a:rPr lang="en-US" altLang="ja-JP" sz="800" dirty="0" err="1"/>
              <a:t>draggable</a:t>
            </a:r>
            <a:r>
              <a:rPr lang="en-US" altLang="ja-JP" sz="800" dirty="0"/>
              <a:t> object</a:t>
            </a:r>
            <a:r>
              <a:rPr lang="ja-JP" altLang="en-US" sz="800" dirty="0"/>
              <a:t>”</a:t>
            </a:r>
            <a:r>
              <a:rPr lang="en-US" altLang="ja-JP" sz="800" dirty="0"/>
              <a:t>, and you</a:t>
            </a:r>
            <a:r>
              <a:rPr lang="ja-JP" altLang="en-US" sz="800" dirty="0"/>
              <a:t>’</a:t>
            </a:r>
            <a:r>
              <a:rPr lang="en-US" altLang="ja-JP" sz="800" dirty="0" err="1"/>
              <a:t>ve</a:t>
            </a:r>
            <a:r>
              <a:rPr lang="en-US" altLang="ja-JP" sz="800" dirty="0"/>
              <a:t> got a conducting neutral box with a charge outside. </a:t>
            </a:r>
          </a:p>
          <a:p>
            <a:pPr eaLnBrk="1" hangingPunct="1"/>
            <a:r>
              <a:rPr lang="en-US" sz="800" dirty="0"/>
              <a:t>Answer is C, E=0 at center by symmetry, but NOT at other points. One argument I have for this is that if this was a conductor, the charges would distribute themselves to MAKE E=0 inside, but they would NOT distribute uniformly - we know that charges  concentrate at </a:t>
            </a:r>
            <a:r>
              <a:rPr lang="ja-JP" altLang="en-US" sz="800" dirty="0"/>
              <a:t>“</a:t>
            </a:r>
            <a:r>
              <a:rPr lang="en-US" altLang="ja-JP" sz="800" dirty="0"/>
              <a:t>points</a:t>
            </a:r>
            <a:r>
              <a:rPr lang="ja-JP" altLang="en-US" sz="800" dirty="0"/>
              <a:t>”</a:t>
            </a:r>
            <a:r>
              <a:rPr lang="en-US" altLang="ja-JP" sz="800" dirty="0"/>
              <a:t>. SO this distribution cannot be consistent with E=0 throughout.  -SJP</a:t>
            </a:r>
          </a:p>
          <a:p>
            <a:pPr eaLnBrk="1" hangingPunct="1"/>
            <a:r>
              <a:rPr lang="en-US" sz="800" dirty="0" err="1"/>
              <a:t>Dubson</a:t>
            </a:r>
            <a:r>
              <a:rPr lang="en-US" sz="800" dirty="0"/>
              <a:t>:  </a:t>
            </a:r>
            <a:r>
              <a:rPr lang="en-US" dirty="0">
                <a:latin typeface="Times New Roman" charset="0"/>
              </a:rPr>
              <a:t>Lots of questions about why the field lines go out the corners (upon seeing sketch, next slide).  How can they go past positive charges?  If you drop a positive test charge, </a:t>
            </a:r>
            <a:r>
              <a:rPr lang="en-US" dirty="0" err="1">
                <a:latin typeface="Times New Roman" charset="0"/>
              </a:rPr>
              <a:t>wouldn</a:t>
            </a:r>
            <a:r>
              <a:rPr lang="ja-JP" altLang="en-US" dirty="0"/>
              <a:t>’</a:t>
            </a:r>
            <a:r>
              <a:rPr lang="en-US" altLang="ja-JP" dirty="0">
                <a:latin typeface="Times New Roman" charset="0"/>
              </a:rPr>
              <a:t>t that charge move towards the corners?  </a:t>
            </a:r>
            <a:r>
              <a:rPr lang="en-US" altLang="ja-JP" dirty="0" err="1">
                <a:latin typeface="Times New Roman" charset="0"/>
              </a:rPr>
              <a:t>Isn</a:t>
            </a:r>
            <a:r>
              <a:rPr lang="ja-JP" altLang="en-US" dirty="0"/>
              <a:t>’</a:t>
            </a:r>
            <a:r>
              <a:rPr lang="en-US" altLang="ja-JP" dirty="0">
                <a:latin typeface="Times New Roman" charset="0"/>
              </a:rPr>
              <a:t>t that kind of weird?  Lots of discussion and questions.  Great question.  </a:t>
            </a:r>
          </a:p>
          <a:p>
            <a:pPr marL="1143000" lvl="2" indent="-228600" eaLnBrk="1" hangingPunct="1"/>
            <a:endParaRPr lang="en-US" sz="800" dirty="0"/>
          </a:p>
          <a:p>
            <a:pPr eaLnBrk="1" hangingPunct="1"/>
            <a:r>
              <a:rPr lang="en-US" sz="800" dirty="0"/>
              <a:t>WRITTEN BY:  Steven Pollock (CU-Boulder)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rPr>
              <a:t>It would be helpful to show the field lines outside the box as well.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CORRECT ANSWER:  A</a:t>
            </a:r>
          </a:p>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STUDENT RESPONSES:</a:t>
            </a:r>
            <a:r>
              <a:rPr lang="en-US" baseline="0" dirty="0" smtClean="0">
                <a:latin typeface="Calibri" charset="0"/>
                <a:ea typeface="ＭＳ Ｐゴシック" charset="0"/>
                <a:cs typeface="ＭＳ Ｐゴシック" charset="0"/>
              </a:rPr>
              <a:t> </a:t>
            </a:r>
            <a:r>
              <a:rPr lang="en-US" b="1" baseline="0" dirty="0" smtClean="0">
                <a:latin typeface="Calibri" charset="0"/>
                <a:ea typeface="ＭＳ Ｐゴシック" charset="0"/>
                <a:cs typeface="ＭＳ Ｐゴシック" charset="0"/>
              </a:rPr>
              <a:t>[[77]]</a:t>
            </a:r>
            <a:r>
              <a:rPr lang="en-US" b="0" baseline="0" dirty="0" smtClean="0">
                <a:latin typeface="Calibri" charset="0"/>
                <a:ea typeface="ＭＳ Ｐゴシック" charset="0"/>
                <a:cs typeface="ＭＳ Ｐゴシック" charset="0"/>
              </a:rPr>
              <a:t>, 16, 3, 5, 0  (</a:t>
            </a:r>
            <a:r>
              <a:rPr lang="en-US" b="0" baseline="0" dirty="0" err="1" smtClean="0">
                <a:latin typeface="Calibri" charset="0"/>
                <a:ea typeface="ＭＳ Ｐゴシック" charset="0"/>
                <a:cs typeface="ＭＳ Ｐゴシック" charset="0"/>
              </a:rPr>
              <a:t>preclass</a:t>
            </a:r>
            <a:r>
              <a:rPr lang="en-US" b="0" baseline="0" dirty="0" smtClean="0">
                <a:latin typeface="Calibri" charset="0"/>
                <a:ea typeface="ＭＳ Ｐゴシック" charset="0"/>
                <a:cs typeface="ＭＳ Ｐゴシック" charset="0"/>
              </a:rPr>
              <a:t> question, have not </a:t>
            </a:r>
            <a:r>
              <a:rPr lang="en-US" b="0" baseline="0" dirty="0" err="1" smtClean="0">
                <a:latin typeface="Calibri" charset="0"/>
                <a:ea typeface="ＭＳ Ｐゴシック" charset="0"/>
                <a:cs typeface="ＭＳ Ｐゴシック" charset="0"/>
              </a:rPr>
              <a:t>dicussed</a:t>
            </a:r>
            <a:r>
              <a:rPr lang="en-US" b="0" baseline="0" dirty="0" smtClean="0">
                <a:latin typeface="Calibri" charset="0"/>
                <a:ea typeface="ＭＳ Ｐゴシック" charset="0"/>
                <a:cs typeface="ＭＳ Ｐゴシック" charset="0"/>
              </a:rPr>
              <a:t> curl yet) </a:t>
            </a:r>
            <a:endParaRPr lang="en-US" dirty="0" smtClean="0">
              <a:latin typeface="Calibri" charset="0"/>
              <a:ea typeface="ＭＳ Ｐゴシック" charset="0"/>
              <a:cs typeface="ＭＳ Ｐゴシック" charset="0"/>
            </a:endParaRPr>
          </a:p>
          <a:p>
            <a:pPr eaLnBrk="1" hangingPunct="1"/>
            <a:r>
              <a:rPr lang="en-US" b="1" dirty="0" smtClean="0">
                <a:latin typeface="Calibri" charset="0"/>
                <a:ea typeface="ＭＳ Ｐゴシック" charset="0"/>
                <a:cs typeface="ＭＳ Ｐゴシック" charset="0"/>
              </a:rPr>
              <a:t>INSTRUCTOR NOTES </a:t>
            </a:r>
            <a:r>
              <a:rPr lang="en-US" dirty="0" smtClean="0">
                <a:latin typeface="Calibri" charset="0"/>
              </a:rPr>
              <a:t>:  This was used as a </a:t>
            </a:r>
            <a:r>
              <a:rPr lang="en-US" dirty="0" err="1" smtClean="0">
                <a:latin typeface="Calibri" charset="0"/>
              </a:rPr>
              <a:t>warmup</a:t>
            </a:r>
            <a:r>
              <a:rPr lang="en-US" dirty="0" smtClean="0">
                <a:latin typeface="Calibri" charset="0"/>
              </a:rPr>
              <a:t>, to see how many know the answer before we’ve talked about it. I didn’t discuss it much, I did have the FORMULA</a:t>
            </a:r>
            <a:r>
              <a:rPr lang="en-US" baseline="0" dirty="0" smtClean="0">
                <a:latin typeface="Calibri" charset="0"/>
              </a:rPr>
              <a:t> for curl in Cartesian coordinates up on the board, so I could point out that it has a nonzero “d/</a:t>
            </a:r>
            <a:r>
              <a:rPr lang="en-US" baseline="0" dirty="0" err="1" smtClean="0">
                <a:latin typeface="Calibri" charset="0"/>
              </a:rPr>
              <a:t>dy</a:t>
            </a:r>
            <a:r>
              <a:rPr lang="en-US" baseline="0" dirty="0" smtClean="0">
                <a:latin typeface="Calibri" charset="0"/>
              </a:rPr>
              <a:t> of Ex” bit, which gives a z-component of curl. But we came back later and really worked out the reasoning (by drawing a small loop and computing the circulation)</a:t>
            </a:r>
            <a:endParaRPr lang="en-US" altLang="ja-JP"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smtClean="0"/>
          </a:p>
          <a:p>
            <a:pPr eaLnBrk="1" hangingPunct="1"/>
            <a:endParaRPr lang="en-US" dirty="0"/>
          </a:p>
        </p:txBody>
      </p:sp>
      <p:sp>
        <p:nvSpPr>
          <p:cNvPr id="3481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5DED812-FD9B-0E47-A8C3-74095C192CEB}" type="slidenum">
              <a:rPr lang="en-US" sz="1200"/>
              <a:pPr algn="r"/>
              <a:t>56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1144588" y="687388"/>
            <a:ext cx="4570412" cy="3427412"/>
          </a:xfrm>
          <a:ln/>
        </p:spPr>
      </p:sp>
      <p:sp>
        <p:nvSpPr>
          <p:cNvPr id="30722" name="Rectangle 3"/>
          <p:cNvSpPr>
            <a:spLocks noGrp="1" noChangeArrowheads="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USED IN:  Fall 2009 (</a:t>
            </a:r>
            <a:r>
              <a:rPr lang="en-US" dirty="0" err="1" smtClean="0">
                <a:latin typeface="Calibri" charset="0"/>
                <a:ea typeface="ＭＳ Ｐゴシック" charset="0"/>
                <a:cs typeface="ＭＳ Ｐゴシック" charset="0"/>
              </a:rPr>
              <a:t>Schibli</a:t>
            </a:r>
            <a:r>
              <a:rPr lang="en-US" dirty="0" smtClean="0">
                <a:latin typeface="Calibri" charset="0"/>
                <a:ea typeface="ＭＳ Ｐゴシック" charset="0"/>
                <a:cs typeface="ＭＳ Ｐゴシック" charset="0"/>
              </a:rPr>
              <a:t>)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a typeface="ＭＳ Ｐゴシック" charset="0"/>
              <a:cs typeface="ＭＳ Ｐゴシック" charset="0"/>
            </a:endParaRPr>
          </a:p>
          <a:p>
            <a:pPr eaLnBrk="1" hangingPunct="1"/>
            <a:r>
              <a:rPr lang="en-US" b="1" dirty="0" smtClean="0">
                <a:latin typeface="Calibri" charset="0"/>
                <a:ea typeface="ＭＳ Ｐゴシック" charset="0"/>
                <a:cs typeface="ＭＳ Ｐゴシック" charset="0"/>
              </a:rPr>
              <a:t>Discussion:</a:t>
            </a:r>
            <a:r>
              <a:rPr lang="en-US" b="1" baseline="0" dirty="0" smtClean="0">
                <a:latin typeface="Calibri" charset="0"/>
                <a:ea typeface="ＭＳ Ｐゴシック" charset="0"/>
                <a:cs typeface="ＭＳ Ｐゴシック" charset="0"/>
              </a:rPr>
              <a:t> </a:t>
            </a:r>
            <a:r>
              <a:rPr lang="en-US" b="0" baseline="0" dirty="0" smtClean="0">
                <a:latin typeface="Calibri" charset="0"/>
                <a:ea typeface="ＭＳ Ｐゴシック" charset="0"/>
                <a:cs typeface="ＭＳ Ｐゴシック" charset="0"/>
              </a:rPr>
              <a:t>We’re trying to develop intuition for </a:t>
            </a:r>
            <a:r>
              <a:rPr lang="en-US" b="0" baseline="0" dirty="0" err="1" smtClean="0">
                <a:latin typeface="Calibri" charset="0"/>
                <a:ea typeface="ＭＳ Ｐゴシック" charset="0"/>
                <a:cs typeface="ＭＳ Ｐゴシック" charset="0"/>
              </a:rPr>
              <a:t>Stoke’s</a:t>
            </a:r>
            <a:r>
              <a:rPr lang="en-US" b="0" baseline="0" dirty="0" smtClean="0">
                <a:latin typeface="Calibri" charset="0"/>
                <a:ea typeface="ＭＳ Ｐゴシック" charset="0"/>
                <a:cs typeface="ＭＳ Ｐゴシック" charset="0"/>
              </a:rPr>
              <a:t> theorem and curl. Here I argue that the fish “knows” there is a circulation. That’s ALL it knows. By </a:t>
            </a:r>
            <a:r>
              <a:rPr lang="en-US" b="0" baseline="0" dirty="0" err="1" smtClean="0">
                <a:latin typeface="Calibri" charset="0"/>
                <a:ea typeface="ＭＳ Ｐゴシック" charset="0"/>
                <a:cs typeface="ＭＳ Ｐゴシック" charset="0"/>
              </a:rPr>
              <a:t>Stoke’s</a:t>
            </a:r>
            <a:r>
              <a:rPr lang="en-US" b="0" baseline="0" dirty="0" smtClean="0">
                <a:latin typeface="Calibri" charset="0"/>
                <a:ea typeface="ＭＳ Ｐゴシック" charset="0"/>
                <a:cs typeface="ＭＳ Ｐゴシック" charset="0"/>
              </a:rPr>
              <a:t> theorem, however, the fish perhaps also intuits “don’t explore the central region”, because it already knows there is a nonzero curl (a vortex) SOMEWHERE in there! </a:t>
            </a:r>
          </a:p>
          <a:p>
            <a:pPr eaLnBrk="1" hangingPunct="1"/>
            <a:endParaRPr lang="en-US" b="0" baseline="0" dirty="0" smtClean="0">
              <a:latin typeface="Calibri" charset="0"/>
              <a:ea typeface="ＭＳ Ｐゴシック" charset="0"/>
              <a:cs typeface="ＭＳ Ｐゴシック" charset="0"/>
            </a:endParaRPr>
          </a:p>
          <a:p>
            <a:pPr eaLnBrk="1" hangingPunct="1"/>
            <a:r>
              <a:rPr lang="en-US" b="0" baseline="0" dirty="0" smtClean="0">
                <a:latin typeface="Calibri" charset="0"/>
                <a:ea typeface="ＭＳ Ｐゴシック" charset="0"/>
                <a:cs typeface="ＭＳ Ｐゴシック" charset="0"/>
              </a:rPr>
              <a:t>Nice comic relief here with the final animation. </a:t>
            </a:r>
            <a:endParaRPr lang="en-US" b="1" dirty="0" smtClean="0">
              <a:latin typeface="Calibri" charset="0"/>
              <a:ea typeface="ＭＳ Ｐゴシック" charset="0"/>
              <a:cs typeface="ＭＳ Ｐゴシック" charset="0"/>
            </a:endParaRP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Credit:</a:t>
            </a:r>
            <a:r>
              <a:rPr lang="en-US" altLang="ja-JP" baseline="0" dirty="0" smtClean="0">
                <a:latin typeface="Calibri" charset="0"/>
                <a:ea typeface="ＭＳ Ｐゴシック" charset="0"/>
                <a:cs typeface="ＭＳ Ｐゴシック" charset="0"/>
              </a:rPr>
              <a:t> Thomas </a:t>
            </a:r>
            <a:r>
              <a:rPr lang="en-US" altLang="ja-JP" baseline="0" dirty="0" err="1" smtClean="0">
                <a:latin typeface="Calibri" charset="0"/>
                <a:ea typeface="ＭＳ Ｐゴシック" charset="0"/>
                <a:cs typeface="ＭＳ Ｐゴシック" charset="0"/>
              </a:rPr>
              <a:t>Schibli</a:t>
            </a:r>
            <a:endParaRPr lang="en-US" altLang="ja-JP" dirty="0" smtClean="0">
              <a:latin typeface="Calibri"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xfrm>
            <a:off x="1144588" y="687388"/>
            <a:ext cx="4570412" cy="3427412"/>
          </a:xfrm>
          <a:ln/>
        </p:spPr>
      </p:sp>
      <p:sp>
        <p:nvSpPr>
          <p:cNvPr id="32770"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t>USED IN:  Fall 2009 (</a:t>
            </a:r>
            <a:r>
              <a:rPr lang="en-US" dirty="0" err="1"/>
              <a:t>Schibli</a:t>
            </a:r>
            <a:r>
              <a:rPr lang="en-US" dirty="0" smtClean="0"/>
              <a:t>) Spring 2013 (pollock0</a:t>
            </a:r>
          </a:p>
          <a:p>
            <a:pPr defTabSz="457200" eaLnBrk="1" hangingPunct="1"/>
            <a:endParaRPr lang="en-US" dirty="0" smtClean="0"/>
          </a:p>
          <a:p>
            <a:pPr defTabSz="457200" eaLnBrk="1" hangingPunct="1"/>
            <a:r>
              <a:rPr lang="en-US" dirty="0" smtClean="0"/>
              <a:t>Very cute, </a:t>
            </a:r>
            <a:r>
              <a:rPr lang="en-US" baseline="0" dirty="0" smtClean="0"/>
              <a:t> just gratuitous comic relief. </a:t>
            </a:r>
            <a:endParaRPr lang="en-US" dirty="0" smtClean="0"/>
          </a:p>
          <a:p>
            <a:pPr defTabSz="457200" eaLnBrk="1" hangingPunct="1"/>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ja-JP" dirty="0" smtClean="0">
                <a:latin typeface="Calibri" charset="0"/>
                <a:ea typeface="ＭＳ Ｐゴシック" charset="0"/>
                <a:cs typeface="ＭＳ Ｐゴシック" charset="0"/>
              </a:rPr>
              <a:t>Credit:</a:t>
            </a:r>
            <a:r>
              <a:rPr lang="en-US" altLang="ja-JP" baseline="0" dirty="0" smtClean="0">
                <a:latin typeface="Calibri" charset="0"/>
                <a:ea typeface="ＭＳ Ｐゴシック" charset="0"/>
                <a:cs typeface="ＭＳ Ｐゴシック" charset="0"/>
              </a:rPr>
              <a:t> Thomas </a:t>
            </a:r>
            <a:r>
              <a:rPr lang="en-US" altLang="ja-JP" baseline="0" dirty="0" err="1" smtClean="0">
                <a:latin typeface="Calibri" charset="0"/>
                <a:ea typeface="ＭＳ Ｐゴシック" charset="0"/>
                <a:cs typeface="ＭＳ Ｐゴシック" charset="0"/>
              </a:rPr>
              <a:t>Schibli</a:t>
            </a:r>
            <a:endParaRPr lang="en-US" altLang="ja-JP" dirty="0" smtClean="0">
              <a:latin typeface="Calibri" charset="0"/>
              <a:ea typeface="ＭＳ Ｐゴシック" charset="0"/>
              <a:cs typeface="ＭＳ Ｐゴシック" charset="0"/>
            </a:endParaRPr>
          </a:p>
          <a:p>
            <a:pPr defTabSz="457200" eaLnBrk="1" hangingPunct="1"/>
            <a:endParaRPr lang="en-US" dirty="0"/>
          </a:p>
          <a:p>
            <a:pPr defTabSz="457200"/>
            <a:endParaRPr lang="en-US" dirty="0"/>
          </a:p>
        </p:txBody>
      </p:sp>
      <p:sp>
        <p:nvSpPr>
          <p:cNvPr id="3277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A04F5667-A88B-424C-8F15-1C5B18A5D515}" type="slidenum">
              <a:rPr lang="en-US" sz="1200">
                <a:latin typeface="Calibri" charset="0"/>
                <a:ea typeface="ＭＳ Ｐゴシック" charset="0"/>
                <a:cs typeface="ＭＳ Ｐゴシック" charset="0"/>
              </a:rPr>
              <a:pPr algn="r" eaLnBrk="1" hangingPunct="1"/>
              <a:t>58</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endParaRPr lang="en-US" dirty="0" smtClean="0"/>
          </a:p>
          <a:p>
            <a:r>
              <a:rPr lang="en-US" dirty="0" smtClean="0"/>
              <a:t>From an</a:t>
            </a:r>
            <a:r>
              <a:rPr lang="en-US" baseline="0" dirty="0" smtClean="0"/>
              <a:t> online survey, it all seems ok. Load is just a LITTLE on the high end to my taste.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endParaRPr lang="en-US" dirty="0"/>
          </a:p>
        </p:txBody>
      </p:sp>
      <p:sp>
        <p:nvSpPr>
          <p:cNvPr id="4" name="Slide Number Placeholder 3"/>
          <p:cNvSpPr>
            <a:spLocks noGrp="1"/>
          </p:cNvSpPr>
          <p:nvPr>
            <p:ph type="sldNum" sz="quarter" idx="10"/>
          </p:nvPr>
        </p:nvSpPr>
        <p:spPr/>
        <p:txBody>
          <a:bodyPr/>
          <a:lstStyle/>
          <a:p>
            <a:fld id="{1F5C5877-C563-8141-AAA3-E7DE75001620}" type="slidenum">
              <a:rPr lang="en-US" smtClean="0"/>
              <a:pPr/>
              <a:t>59</a:t>
            </a:fld>
            <a:endParaRPr lang="en-US"/>
          </a:p>
        </p:txBody>
      </p:sp>
    </p:spTree>
    <p:extLst>
      <p:ext uri="{BB962C8B-B14F-4D97-AF65-F5344CB8AC3E}">
        <p14:creationId xmlns:p14="http://schemas.microsoft.com/office/powerpoint/2010/main" val="197889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662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Helpful slide to explain the previous one. (Note that the red arrows generate negative flux for C, and  positive for A and B, while the black ones are not contributing to the net flux through C. </a:t>
            </a:r>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7388"/>
            <a:ext cx="4570412" cy="3427412"/>
          </a:xfrm>
          <a:ln/>
        </p:spPr>
      </p:sp>
      <p:sp>
        <p:nvSpPr>
          <p:cNvPr id="309251"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rPr>
              <a:t>Added by: Thomas Schibli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67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latin typeface="Calibri" charset="0"/>
                <a:ea typeface="ＭＳ Ｐゴシック" charset="0"/>
                <a:cs typeface="ＭＳ Ｐゴシック" charset="0"/>
              </a:rPr>
              <a:t>CORRECT ANSWER: B </a:t>
            </a:r>
          </a:p>
          <a:p>
            <a:r>
              <a:rPr lang="en-US" dirty="0">
                <a:latin typeface="Calibri" charset="0"/>
                <a:ea typeface="ＭＳ Ｐゴシック" charset="0"/>
                <a:cs typeface="ＭＳ Ｐゴシック" charset="0"/>
              </a:rPr>
              <a:t>USED IN:  Spring 2008 (Pollock)</a:t>
            </a:r>
          </a:p>
          <a:p>
            <a:r>
              <a:rPr lang="en-US" dirty="0">
                <a:latin typeface="Calibri" charset="0"/>
                <a:ea typeface="ＭＳ Ｐゴシック" charset="0"/>
                <a:cs typeface="ＭＳ Ｐゴシック" charset="0"/>
              </a:rPr>
              <a:t>LECTURE NUMBER: 5 in SP ‘08, 4 in </a:t>
            </a:r>
            <a:r>
              <a:rPr lang="en-US" dirty="0" err="1">
                <a:latin typeface="Calibri" charset="0"/>
                <a:ea typeface="ＭＳ Ｐゴシック" charset="0"/>
                <a:cs typeface="ＭＳ Ｐゴシック" charset="0"/>
              </a:rPr>
              <a:t>Sp</a:t>
            </a:r>
            <a:r>
              <a:rPr lang="en-US" dirty="0">
                <a:latin typeface="Calibri" charset="0"/>
                <a:ea typeface="ＭＳ Ｐゴシック" charset="0"/>
                <a:cs typeface="ＭＳ Ｐゴシック" charset="0"/>
              </a:rPr>
              <a:t> ‘13</a:t>
            </a:r>
          </a:p>
          <a:p>
            <a:r>
              <a:rPr lang="en-US" dirty="0">
                <a:latin typeface="Calibri" charset="0"/>
                <a:ea typeface="ＭＳ Ｐゴシック" charset="0"/>
                <a:cs typeface="ＭＳ Ｐゴシック" charset="0"/>
              </a:rPr>
              <a:t>STUDENT RESPONSES: </a:t>
            </a:r>
            <a:r>
              <a:rPr lang="en-US" b="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4%</a:t>
            </a:r>
            <a:r>
              <a:rPr lang="en-US" b="1" dirty="0">
                <a:latin typeface="Calibri" charset="0"/>
                <a:ea typeface="ＭＳ Ｐゴシック" charset="0"/>
                <a:cs typeface="ＭＳ Ｐゴシック" charset="0"/>
              </a:rPr>
              <a:t> [[83%]] </a:t>
            </a:r>
            <a:r>
              <a:rPr lang="en-US" dirty="0">
                <a:latin typeface="Calibri" charset="0"/>
                <a:ea typeface="ＭＳ Ｐゴシック" charset="0"/>
                <a:cs typeface="ＭＳ Ｐゴシック" charset="0"/>
              </a:rPr>
              <a:t>9% 4% 0% </a:t>
            </a:r>
          </a:p>
          <a:p>
            <a:r>
              <a:rPr lang="en-US" dirty="0">
                <a:latin typeface="Calibri" charset="0"/>
                <a:ea typeface="ＭＳ Ｐゴシック" charset="0"/>
                <a:cs typeface="ＭＳ Ｐゴシック" charset="0"/>
              </a:rPr>
              <a:t>		16%, [</a:t>
            </a:r>
            <a:r>
              <a:rPr lang="en-US" b="1" dirty="0">
                <a:latin typeface="Calibri" charset="0"/>
                <a:ea typeface="ＭＳ Ｐゴシック" charset="0"/>
                <a:cs typeface="ＭＳ Ｐゴシック" charset="0"/>
              </a:rPr>
              <a:t>74%]], </a:t>
            </a:r>
            <a:r>
              <a:rPr lang="en-US" dirty="0">
                <a:latin typeface="Calibri" charset="0"/>
                <a:ea typeface="ＭＳ Ｐゴシック" charset="0"/>
                <a:cs typeface="ＭＳ Ｐゴシック" charset="0"/>
              </a:rPr>
              <a:t>4, 7, 0 </a:t>
            </a:r>
            <a:r>
              <a:rPr lang="en-US" dirty="0" smtClean="0">
                <a:latin typeface="Calibri" charset="0"/>
                <a:ea typeface="ＭＳ Ｐゴシック" charset="0"/>
                <a:cs typeface="ＭＳ Ｐゴシック" charset="0"/>
              </a:rPr>
              <a:t>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 </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		</a:t>
            </a:r>
          </a:p>
          <a:p>
            <a:r>
              <a:rPr lang="en-US" b="1" dirty="0">
                <a:latin typeface="Calibri" charset="0"/>
                <a:ea typeface="ＭＳ Ｐゴシック" charset="0"/>
                <a:cs typeface="ＭＳ Ｐゴシック" charset="0"/>
              </a:rPr>
              <a:t>INSTRUCTOR NOTES: </a:t>
            </a:r>
            <a:r>
              <a:rPr lang="en-US" dirty="0">
                <a:latin typeface="Calibri" charset="0"/>
                <a:ea typeface="ＭＳ Ｐゴシック" charset="0"/>
                <a:cs typeface="ＭＳ Ｐゴシック" charset="0"/>
              </a:rPr>
              <a:t>83% correct, some interesting discussion about why/how. (One student loved my using the math, d/dx(</a:t>
            </a:r>
            <a:r>
              <a:rPr lang="en-US" dirty="0" err="1">
                <a:latin typeface="Calibri" charset="0"/>
                <a:ea typeface="ＭＳ Ｐゴシック" charset="0"/>
                <a:cs typeface="ＭＳ Ｐゴシック" charset="0"/>
              </a:rPr>
              <a:t>Fx</a:t>
            </a:r>
            <a:r>
              <a:rPr lang="en-US" dirty="0">
                <a:latin typeface="Calibri" charset="0"/>
                <a:ea typeface="ＭＳ Ｐゴシック" charset="0"/>
                <a:cs typeface="ＭＳ Ｐゴシック" charset="0"/>
              </a:rPr>
              <a:t>)+d/</a:t>
            </a:r>
            <a:r>
              <a:rPr lang="en-US" dirty="0" err="1">
                <a:latin typeface="Calibri" charset="0"/>
                <a:ea typeface="ＭＳ Ｐゴシック" charset="0"/>
                <a:cs typeface="ＭＳ Ｐゴシック" charset="0"/>
              </a:rPr>
              <a:t>dy</a:t>
            </a:r>
            <a:r>
              <a:rPr lang="en-US" dirty="0">
                <a:latin typeface="Calibri" charset="0"/>
                <a:ea typeface="ＭＳ Ｐゴシック" charset="0"/>
                <a:cs typeface="ＭＳ Ｐゴシック" charset="0"/>
              </a:rPr>
              <a:t>(</a:t>
            </a:r>
            <a:r>
              <a:rPr lang="en-US" dirty="0" err="1">
                <a:latin typeface="Calibri" charset="0"/>
                <a:ea typeface="ＭＳ Ｐゴシック" charset="0"/>
                <a:cs typeface="ＭＳ Ｐゴシック" charset="0"/>
              </a:rPr>
              <a:t>Fy</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etc</a:t>
            </a:r>
            <a:r>
              <a:rPr lang="en-US" dirty="0">
                <a:latin typeface="Calibri" charset="0"/>
                <a:ea typeface="ＭＳ Ｐゴシック" charset="0"/>
                <a:cs typeface="ＭＳ Ｐゴシック" charset="0"/>
              </a:rPr>
              <a:t> to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see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it).  My answer is B, I has no divergence (no </a:t>
            </a:r>
            <a:r>
              <a:rPr lang="en-US" altLang="ja-JP" dirty="0" err="1">
                <a:latin typeface="Calibri" charset="0"/>
                <a:ea typeface="ＭＳ Ｐゴシック" charset="0"/>
                <a:cs typeface="ＭＳ Ｐゴシック" charset="0"/>
              </a:rPr>
              <a:t>dEx</a:t>
            </a:r>
            <a:r>
              <a:rPr lang="en-US" altLang="ja-JP" dirty="0">
                <a:latin typeface="Calibri" charset="0"/>
                <a:ea typeface="ＭＳ Ｐゴシック" charset="0"/>
                <a:cs typeface="ＭＳ Ｐゴシック" charset="0"/>
              </a:rPr>
              <a:t>/dx) (But again, I</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m making an assumption about uniformity in z. For example, II is a good graph of the e-field if you have a long line charge </a:t>
            </a:r>
            <a:r>
              <a:rPr lang="en-US" altLang="ja-JP" dirty="0" err="1">
                <a:latin typeface="Calibri" charset="0"/>
                <a:ea typeface="ＭＳ Ｐゴシック" charset="0"/>
                <a:cs typeface="ＭＳ Ｐゴシック" charset="0"/>
              </a:rPr>
              <a:t>offscreen</a:t>
            </a:r>
            <a:r>
              <a:rPr lang="en-US" altLang="ja-JP" dirty="0">
                <a:latin typeface="Calibri" charset="0"/>
                <a:ea typeface="ＭＳ Ｐゴシック" charset="0"/>
                <a:cs typeface="ＭＳ Ｐゴシック" charset="0"/>
              </a:rPr>
              <a:t> to the left, and then *in the region shown,* there is no divergence!!). You could make this explicit, but I valued leaving that ambiguity in and letting it be part of the discussion – SJP</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In </a:t>
            </a:r>
            <a:r>
              <a:rPr lang="en-US" dirty="0" err="1">
                <a:latin typeface="Calibri" charset="0"/>
                <a:ea typeface="ＭＳ Ｐゴシック" charset="0"/>
                <a:cs typeface="ＭＳ Ｐゴシック" charset="0"/>
              </a:rPr>
              <a:t>Sp</a:t>
            </a:r>
            <a:r>
              <a:rPr lang="en-US" dirty="0">
                <a:latin typeface="Calibri" charset="0"/>
                <a:ea typeface="ＭＳ Ｐゴシック" charset="0"/>
                <a:cs typeface="ＭＳ Ｐゴシック" charset="0"/>
              </a:rPr>
              <a:t> ‘13 we talked more about the basic definition of div as “outward flux from a small local volume” per unit volume. With this in mind, Fig I has equal flux in and out for small boxes located anywhere in the picture, but Fig 2 has “more exiting than entering”, thus posit flux. I then asked what if the arrows all flipped sign – would that change the sign of div(E), or not? (Answer is no, still more lines exiting than entering!) </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Written by:??  (We got it from somewhere!) </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CORRECT ANSWER:  A</a:t>
            </a:r>
          </a:p>
          <a:p>
            <a:r>
              <a:rPr lang="en-US" dirty="0">
                <a:latin typeface="Calibri" charset="0"/>
                <a:ea typeface="ＭＳ Ｐゴシック" charset="0"/>
                <a:cs typeface="ＭＳ Ｐゴシック" charset="0"/>
              </a:rPr>
              <a:t>USED IN:  Spring 2008 (Pollock)</a:t>
            </a:r>
          </a:p>
          <a:p>
            <a:r>
              <a:rPr lang="en-US" dirty="0">
                <a:latin typeface="Calibri" charset="0"/>
                <a:ea typeface="ＭＳ Ｐゴシック" charset="0"/>
                <a:cs typeface="ＭＳ Ｐゴシック" charset="0"/>
              </a:rPr>
              <a:t>LECTURE NUMBER: 5 in SP ‘08, 4 in </a:t>
            </a:r>
            <a:r>
              <a:rPr lang="en-US" dirty="0" err="1">
                <a:latin typeface="Calibri" charset="0"/>
                <a:ea typeface="ＭＳ Ｐゴシック" charset="0"/>
                <a:cs typeface="ＭＳ Ｐゴシック" charset="0"/>
              </a:rPr>
              <a:t>Sp</a:t>
            </a:r>
            <a:r>
              <a:rPr lang="en-US" dirty="0">
                <a:latin typeface="Calibri" charset="0"/>
                <a:ea typeface="ＭＳ Ｐゴシック" charset="0"/>
                <a:cs typeface="ＭＳ Ｐゴシック" charset="0"/>
              </a:rPr>
              <a:t> ‘13</a:t>
            </a:r>
          </a:p>
          <a:p>
            <a:r>
              <a:rPr lang="en-US" dirty="0">
                <a:latin typeface="Calibri" charset="0"/>
                <a:ea typeface="ＭＳ Ｐゴシック" charset="0"/>
                <a:cs typeface="ＭＳ Ｐゴシック" charset="0"/>
              </a:rPr>
              <a:t>STUDENT RESPONSES</a:t>
            </a:r>
            <a:r>
              <a:rPr lang="en-US" b="1" dirty="0">
                <a:latin typeface="Calibri" charset="0"/>
                <a:ea typeface="ＭＳ Ｐゴシック" charset="0"/>
                <a:cs typeface="ＭＳ Ｐゴシック" charset="0"/>
              </a:rPr>
              <a:t>:[[95%]] </a:t>
            </a:r>
            <a:r>
              <a:rPr lang="en-US" dirty="0">
                <a:latin typeface="Calibri" charset="0"/>
                <a:ea typeface="ＭＳ Ｐゴシック" charset="0"/>
                <a:cs typeface="ＭＳ Ｐゴシック" charset="0"/>
              </a:rPr>
              <a:t>5% 0% 0% 0% </a:t>
            </a:r>
          </a:p>
          <a:p>
            <a:r>
              <a:rPr lang="en-US" dirty="0">
                <a:latin typeface="Calibri" charset="0"/>
                <a:ea typeface="ＭＳ Ｐゴシック" charset="0"/>
                <a:cs typeface="ＭＳ Ｐゴシック" charset="0"/>
              </a:rPr>
              <a:t>		</a:t>
            </a:r>
            <a:r>
              <a:rPr lang="en-US" b="1" dirty="0">
                <a:latin typeface="Calibri" charset="0"/>
                <a:ea typeface="ＭＳ Ｐゴシック" charset="0"/>
                <a:cs typeface="ＭＳ Ｐゴシック" charset="0"/>
              </a:rPr>
              <a:t>[[60%]], </a:t>
            </a:r>
            <a:r>
              <a:rPr lang="en-US" dirty="0">
                <a:latin typeface="Calibri" charset="0"/>
                <a:ea typeface="ＭＳ Ｐゴシック" charset="0"/>
                <a:cs typeface="ＭＳ Ｐゴシック" charset="0"/>
              </a:rPr>
              <a:t>38, 2, 0, 0 in </a:t>
            </a:r>
            <a:r>
              <a:rPr lang="en-US" dirty="0" err="1">
                <a:latin typeface="Calibri" charset="0"/>
                <a:ea typeface="ＭＳ Ｐゴシック" charset="0"/>
                <a:cs typeface="ＭＳ Ｐゴシック" charset="0"/>
              </a:rPr>
              <a:t>Sp</a:t>
            </a:r>
            <a:r>
              <a:rPr lang="en-US" dirty="0">
                <a:latin typeface="Calibri" charset="0"/>
                <a:ea typeface="ＭＳ Ｐゴシック" charset="0"/>
                <a:cs typeface="ＭＳ Ｐゴシック" charset="0"/>
              </a:rPr>
              <a:t> ‘13</a:t>
            </a:r>
          </a:p>
          <a:p>
            <a:endParaRPr lang="en-US" dirty="0">
              <a:latin typeface="Calibri" charset="0"/>
              <a:ea typeface="ＭＳ Ｐゴシック" charset="0"/>
              <a:cs typeface="ＭＳ Ｐゴシック" charset="0"/>
            </a:endParaRPr>
          </a:p>
          <a:p>
            <a:r>
              <a:rPr lang="en-US" b="1" dirty="0">
                <a:latin typeface="Calibri" charset="0"/>
                <a:ea typeface="ＭＳ Ｐゴシック" charset="0"/>
                <a:cs typeface="ＭＳ Ｐゴシック" charset="0"/>
              </a:rPr>
              <a:t>INSTRUCTOR NOTES:</a:t>
            </a:r>
            <a:r>
              <a:rPr lang="en-US" dirty="0">
                <a:latin typeface="Calibri" charset="0"/>
                <a:ea typeface="ＭＳ Ｐゴシック" charset="0"/>
                <a:cs typeface="ＭＳ Ｐゴシック" charset="0"/>
              </a:rPr>
              <a:t>95% correct, (only 60 the next time)  but very good source of conversation. In ‘08 I made them DO it (using spherical coordinates, find the divergence of the Coulomb field from the front flyleaf). We also discussed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lines in = lines out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argument. I also went through the argument that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Ex/dx is negative, but </a:t>
            </a:r>
            <a:r>
              <a:rPr lang="en-US" altLang="ja-JP" dirty="0" err="1">
                <a:latin typeface="Calibri" charset="0"/>
                <a:ea typeface="ＭＳ Ｐゴシック" charset="0"/>
                <a:cs typeface="ＭＳ Ｐゴシック" charset="0"/>
              </a:rPr>
              <a:t>dEy</a:t>
            </a:r>
            <a:r>
              <a:rPr lang="en-US" altLang="ja-JP"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dy</a:t>
            </a:r>
            <a:r>
              <a:rPr lang="en-US" altLang="ja-JP" dirty="0">
                <a:latin typeface="Calibri" charset="0"/>
                <a:ea typeface="ＭＳ Ｐゴシック" charset="0"/>
                <a:cs typeface="ＭＳ Ｐゴシック" charset="0"/>
              </a:rPr>
              <a:t> is positive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and those can cancel if the radial dependence is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just so</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This leads in to the delta function…</a:t>
            </a:r>
          </a:p>
          <a:p>
            <a:r>
              <a:rPr lang="en-US" dirty="0">
                <a:latin typeface="Calibri" charset="0"/>
                <a:ea typeface="ＭＳ Ｐゴシック" charset="0"/>
                <a:cs typeface="ＭＳ Ｐゴシック" charset="0"/>
              </a:rPr>
              <a:t>Answer is A, (although again, there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implicit 3-D assumptions being made here, I was viewing this as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E field lines from a point charge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 Fact is that the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box</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is 3D and you </a:t>
            </a:r>
            <a:r>
              <a:rPr lang="en-US" altLang="ja-JP" dirty="0" err="1">
                <a:latin typeface="Calibri" charset="0"/>
                <a:ea typeface="ＭＳ Ｐゴシック" charset="0"/>
                <a:cs typeface="ＭＳ Ｐゴシック" charset="0"/>
              </a:rPr>
              <a:t>aren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SEEING information about the field in the 3rd dimension, you</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just assuming... But I think this was not important for the discussions at hand here) -SJP</a:t>
            </a:r>
          </a:p>
          <a:p>
            <a:r>
              <a:rPr lang="en-US" dirty="0">
                <a:latin typeface="Calibri" charset="0"/>
                <a:ea typeface="ＭＳ Ｐゴシック" charset="0"/>
                <a:cs typeface="ＭＳ Ｐゴシック" charset="0"/>
              </a:rPr>
              <a:t>WRITTEN BY:  Steven Pollock (CU-Boulder)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E349E45-229D-2C49-A2C4-FE3AC760AA09}" type="slidenum">
              <a:rPr lang="en-US" sz="1200"/>
              <a:pPr/>
              <a:t>9</a:t>
            </a:fld>
            <a:endParaRPr lang="en-US" sz="1200"/>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r>
              <a:rPr lang="en-US" dirty="0" smtClean="0"/>
              <a:t>(Did not get to this </a:t>
            </a:r>
            <a:r>
              <a:rPr lang="en-US" dirty="0" smtClean="0"/>
              <a:t>one in SP 13)</a:t>
            </a:r>
          </a:p>
          <a:p>
            <a:pPr defTabSz="457200" eaLnBrk="1" hangingPunct="1"/>
            <a:r>
              <a:rPr lang="en-US" dirty="0" smtClean="0">
                <a:ea typeface="ヒラギノ角ゴ Pro W3" charset="0"/>
              </a:rPr>
              <a:t>CORRECT ANSWER:  A</a:t>
            </a:r>
          </a:p>
          <a:p>
            <a:pPr defTabSz="457200" eaLnBrk="1" hangingPunct="1"/>
            <a:r>
              <a:rPr lang="en-US" dirty="0" smtClean="0">
                <a:ea typeface="ヒラギノ角ゴ Pro W3" charset="0"/>
              </a:rPr>
              <a:t>USED IN: Spring 2009 (Kinney), Fall 2009 (</a:t>
            </a:r>
            <a:r>
              <a:rPr lang="en-US" dirty="0" err="1" smtClean="0">
                <a:ea typeface="ヒラギノ角ゴ Pro W3" charset="0"/>
              </a:rPr>
              <a:t>Schibli</a:t>
            </a:r>
            <a:r>
              <a:rPr lang="en-US" dirty="0" smtClean="0">
                <a:ea typeface="ヒラギノ角ゴ Pro W3" charset="0"/>
              </a:rPr>
              <a:t>)</a:t>
            </a:r>
          </a:p>
          <a:p>
            <a:pPr defTabSz="457200" eaLnBrk="1" hangingPunct="1"/>
            <a:r>
              <a:rPr lang="en-US" dirty="0" smtClean="0">
                <a:ea typeface="ヒラギノ角ゴ Pro W3" charset="0"/>
              </a:rPr>
              <a:t>LECTURE NUMBER: Pollock (Skipped), Kinney (Week 2, Lecture 4)</a:t>
            </a:r>
          </a:p>
          <a:p>
            <a:pPr defTabSz="457200" eaLnBrk="1" hangingPunct="1"/>
            <a:r>
              <a:rPr lang="en-US" dirty="0" smtClean="0">
                <a:ea typeface="ヒラギノ角ゴ Pro W3" charset="0"/>
              </a:rPr>
              <a:t>STUDENT RESPONSES: </a:t>
            </a:r>
            <a:r>
              <a:rPr lang="en-US" b="1" dirty="0" smtClean="0">
                <a:ea typeface="ヒラギノ角ゴ Pro W3" charset="0"/>
              </a:rPr>
              <a:t>[[97%]]</a:t>
            </a:r>
            <a:r>
              <a:rPr lang="en-US" dirty="0" smtClean="0">
                <a:ea typeface="ヒラギノ角ゴ Pro W3" charset="0"/>
              </a:rPr>
              <a:t> 3% 0% 0% 0% (SPRING 2009)</a:t>
            </a:r>
          </a:p>
          <a:p>
            <a:pPr defTabSz="457200" eaLnBrk="1" hangingPunct="1"/>
            <a:r>
              <a:rPr lang="en-US" b="1" dirty="0" smtClean="0">
                <a:ea typeface="ヒラギノ角ゴ Pro W3" charset="0"/>
              </a:rPr>
              <a:t>INSTRUCTOR NOTES: </a:t>
            </a:r>
            <a:r>
              <a:rPr lang="en-US" dirty="0" smtClean="0">
                <a:ea typeface="ヒラギノ角ゴ Pro W3" charset="0"/>
              </a:rPr>
              <a:t>Answer is A. I think they</a:t>
            </a:r>
            <a:r>
              <a:rPr lang="ja-JP" altLang="en-US" dirty="0" smtClean="0">
                <a:ea typeface="ヒラギノ角ゴ Pro W3" charset="0"/>
              </a:rPr>
              <a:t>’</a:t>
            </a:r>
            <a:r>
              <a:rPr lang="en-US" dirty="0" err="1" smtClean="0">
                <a:ea typeface="ヒラギノ角ゴ Pro W3" charset="0"/>
              </a:rPr>
              <a:t>ve</a:t>
            </a:r>
            <a:r>
              <a:rPr lang="en-US" dirty="0" smtClean="0">
                <a:ea typeface="ヒラギノ角ゴ Pro W3" charset="0"/>
              </a:rPr>
              <a:t> got this by now... (?) -SJP</a:t>
            </a:r>
          </a:p>
          <a:p>
            <a:pPr defTabSz="457200" eaLnBrk="1" hangingPunct="1"/>
            <a:r>
              <a:rPr lang="en-US" dirty="0" smtClean="0">
                <a:ea typeface="ヒラギノ角ゴ Pro W3" charset="0"/>
              </a:rPr>
              <a:t>WRITTEN BY:  Steven Pollock (CU-Boulder)</a:t>
            </a:r>
          </a:p>
          <a:p>
            <a:pPr eaLnBrk="1" hangingPunct="1"/>
            <a:r>
              <a:rPr lang="en-US"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224CC-30C0-224A-99CE-0393905FC054}" type="slidenum">
              <a:rPr lang="en-US"/>
              <a:pPr>
                <a:defRPr/>
              </a:pPr>
              <a:t>‹#›</a:t>
            </a:fld>
            <a:endParaRPr lang="en-US"/>
          </a:p>
        </p:txBody>
      </p:sp>
    </p:spTree>
    <p:extLst>
      <p:ext uri="{BB962C8B-B14F-4D97-AF65-F5344CB8AC3E}">
        <p14:creationId xmlns:p14="http://schemas.microsoft.com/office/powerpoint/2010/main" val="411210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9EF45-6A20-D849-A51C-A885F0DF84BC}" type="slidenum">
              <a:rPr lang="en-US"/>
              <a:pPr>
                <a:defRPr/>
              </a:pPr>
              <a:t>‹#›</a:t>
            </a:fld>
            <a:endParaRPr lang="en-US"/>
          </a:p>
        </p:txBody>
      </p:sp>
    </p:spTree>
    <p:extLst>
      <p:ext uri="{BB962C8B-B14F-4D97-AF65-F5344CB8AC3E}">
        <p14:creationId xmlns:p14="http://schemas.microsoft.com/office/powerpoint/2010/main" val="22538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811B7-49B4-8D4A-BB1A-EB8703B8A2CF}" type="slidenum">
              <a:rPr lang="en-US"/>
              <a:pPr>
                <a:defRPr/>
              </a:pPr>
              <a:t>‹#›</a:t>
            </a:fld>
            <a:endParaRPr lang="en-US"/>
          </a:p>
        </p:txBody>
      </p:sp>
    </p:spTree>
    <p:extLst>
      <p:ext uri="{BB962C8B-B14F-4D97-AF65-F5344CB8AC3E}">
        <p14:creationId xmlns:p14="http://schemas.microsoft.com/office/powerpoint/2010/main" val="334560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B7AEC-99D8-ED41-B1F1-43EE6F5C53DB}" type="slidenum">
              <a:rPr lang="en-US"/>
              <a:pPr>
                <a:defRPr/>
              </a:pPr>
              <a:t>‹#›</a:t>
            </a:fld>
            <a:endParaRPr lang="en-US"/>
          </a:p>
        </p:txBody>
      </p:sp>
    </p:spTree>
    <p:extLst>
      <p:ext uri="{BB962C8B-B14F-4D97-AF65-F5344CB8AC3E}">
        <p14:creationId xmlns:p14="http://schemas.microsoft.com/office/powerpoint/2010/main" val="21064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AFFF04-2ED8-284A-BCCA-31E9FB3A524E}" type="slidenum">
              <a:rPr lang="en-US"/>
              <a:pPr>
                <a:defRPr/>
              </a:pPr>
              <a:t>‹#›</a:t>
            </a:fld>
            <a:endParaRPr lang="en-US"/>
          </a:p>
        </p:txBody>
      </p:sp>
    </p:spTree>
    <p:extLst>
      <p:ext uri="{BB962C8B-B14F-4D97-AF65-F5344CB8AC3E}">
        <p14:creationId xmlns:p14="http://schemas.microsoft.com/office/powerpoint/2010/main" val="345471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0C302-F678-AB40-8523-79D634C069F0}" type="slidenum">
              <a:rPr lang="en-US"/>
              <a:pPr>
                <a:defRPr/>
              </a:pPr>
              <a:t>‹#›</a:t>
            </a:fld>
            <a:endParaRPr lang="en-US"/>
          </a:p>
        </p:txBody>
      </p:sp>
    </p:spTree>
    <p:extLst>
      <p:ext uri="{BB962C8B-B14F-4D97-AF65-F5344CB8AC3E}">
        <p14:creationId xmlns:p14="http://schemas.microsoft.com/office/powerpoint/2010/main" val="205443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FD47D-39A9-E848-901A-223092275A6A}" type="slidenum">
              <a:rPr lang="en-US"/>
              <a:pPr>
                <a:defRPr/>
              </a:pPr>
              <a:t>‹#›</a:t>
            </a:fld>
            <a:endParaRPr lang="en-US"/>
          </a:p>
        </p:txBody>
      </p:sp>
    </p:spTree>
    <p:extLst>
      <p:ext uri="{BB962C8B-B14F-4D97-AF65-F5344CB8AC3E}">
        <p14:creationId xmlns:p14="http://schemas.microsoft.com/office/powerpoint/2010/main" val="83834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F6BABD-5D83-A24C-A997-DEFFC3C766DB}" type="slidenum">
              <a:rPr lang="en-US"/>
              <a:pPr>
                <a:defRPr/>
              </a:pPr>
              <a:t>‹#›</a:t>
            </a:fld>
            <a:endParaRPr lang="en-US"/>
          </a:p>
        </p:txBody>
      </p:sp>
    </p:spTree>
    <p:extLst>
      <p:ext uri="{BB962C8B-B14F-4D97-AF65-F5344CB8AC3E}">
        <p14:creationId xmlns:p14="http://schemas.microsoft.com/office/powerpoint/2010/main" val="214643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74A84A-A2A7-7C4F-93EE-DEA38709A00B}" type="slidenum">
              <a:rPr lang="en-US"/>
              <a:pPr>
                <a:defRPr/>
              </a:pPr>
              <a:t>‹#›</a:t>
            </a:fld>
            <a:endParaRPr lang="en-US"/>
          </a:p>
        </p:txBody>
      </p:sp>
    </p:spTree>
    <p:extLst>
      <p:ext uri="{BB962C8B-B14F-4D97-AF65-F5344CB8AC3E}">
        <p14:creationId xmlns:p14="http://schemas.microsoft.com/office/powerpoint/2010/main" val="249193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0433B6-D776-A349-A9C4-99F181B5B972}" type="slidenum">
              <a:rPr lang="en-US"/>
              <a:pPr>
                <a:defRPr/>
              </a:pPr>
              <a:t>‹#›</a:t>
            </a:fld>
            <a:endParaRPr lang="en-US"/>
          </a:p>
        </p:txBody>
      </p:sp>
    </p:spTree>
    <p:extLst>
      <p:ext uri="{BB962C8B-B14F-4D97-AF65-F5344CB8AC3E}">
        <p14:creationId xmlns:p14="http://schemas.microsoft.com/office/powerpoint/2010/main" val="253084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59CF08-4444-0649-8812-47BAB1E8A87F}" type="slidenum">
              <a:rPr lang="en-US"/>
              <a:pPr>
                <a:defRPr/>
              </a:pPr>
              <a:t>‹#›</a:t>
            </a:fld>
            <a:endParaRPr lang="en-US"/>
          </a:p>
        </p:txBody>
      </p:sp>
    </p:spTree>
    <p:extLst>
      <p:ext uri="{BB962C8B-B14F-4D97-AF65-F5344CB8AC3E}">
        <p14:creationId xmlns:p14="http://schemas.microsoft.com/office/powerpoint/2010/main" val="358970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8EED5-5636-EC47-8B87-CCFEF4F7D032}" type="slidenum">
              <a:rPr lang="en-US"/>
              <a:pPr>
                <a:defRPr/>
              </a:pPr>
              <a:t>‹#›</a:t>
            </a:fld>
            <a:endParaRPr lang="en-US"/>
          </a:p>
        </p:txBody>
      </p:sp>
    </p:spTree>
    <p:extLst>
      <p:ext uri="{BB962C8B-B14F-4D97-AF65-F5344CB8AC3E}">
        <p14:creationId xmlns:p14="http://schemas.microsoft.com/office/powerpoint/2010/main" val="585709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C57D71A3-AEEE-6B43-93EA-0D11CE1BC7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7.bin"/><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image" Target="../media/image8.emf"/><Relationship Id="rId6" Type="http://schemas.openxmlformats.org/officeDocument/2006/relationships/oleObject" Target="../embeddings/oleObject9.bin"/><Relationship Id="rId7" Type="http://schemas.openxmlformats.org/officeDocument/2006/relationships/image" Target="../media/image9.emf"/><Relationship Id="rId8" Type="http://schemas.openxmlformats.org/officeDocument/2006/relationships/oleObject" Target="../embeddings/oleObject10.bin"/><Relationship Id="rId9" Type="http://schemas.openxmlformats.org/officeDocument/2006/relationships/image" Target="../media/image10.emf"/><Relationship Id="rId10" Type="http://schemas.openxmlformats.org/officeDocument/2006/relationships/oleObject" Target="../embeddings/oleObject11.bin"/><Relationship Id="rId11"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2.bin"/><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3.bin"/><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oleObject" Target="../embeddings/oleObject14.bin"/><Relationship Id="rId8"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6.emf"/><Relationship Id="rId5" Type="http://schemas.openxmlformats.org/officeDocument/2006/relationships/oleObject" Target="../embeddings/oleObject15.bin"/><Relationship Id="rId6"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6.bin"/><Relationship Id="rId5" Type="http://schemas.openxmlformats.org/officeDocument/2006/relationships/image" Target="../media/image17.emf"/><Relationship Id="rId6" Type="http://schemas.openxmlformats.org/officeDocument/2006/relationships/oleObject" Target="../embeddings/oleObject17.bin"/><Relationship Id="rId7"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oleObject" Target="../embeddings/oleObject22.bin"/><Relationship Id="rId13" Type="http://schemas.openxmlformats.org/officeDocument/2006/relationships/image" Target="../media/image23.emf"/><Relationship Id="rId1" Type="http://schemas.openxmlformats.org/officeDocument/2006/relationships/vmlDrawing" Target="../drawings/vmlDrawing10.vml"/><Relationship Id="rId2" Type="http://schemas.openxmlformats.org/officeDocument/2006/relationships/slideLayout" Target="../slideLayouts/slideLayout7.xml"/><Relationship Id="rId3" Type="http://schemas.openxmlformats.org/officeDocument/2006/relationships/notesSlide" Target="../notesSlides/notesSlide21.xml"/><Relationship Id="rId4" Type="http://schemas.openxmlformats.org/officeDocument/2006/relationships/oleObject" Target="../embeddings/oleObject18.bin"/><Relationship Id="rId5" Type="http://schemas.openxmlformats.org/officeDocument/2006/relationships/image" Target="../media/image19.emf"/><Relationship Id="rId6" Type="http://schemas.openxmlformats.org/officeDocument/2006/relationships/oleObject" Target="../embeddings/oleObject19.bin"/><Relationship Id="rId7" Type="http://schemas.openxmlformats.org/officeDocument/2006/relationships/image" Target="../media/image20.emf"/><Relationship Id="rId8" Type="http://schemas.openxmlformats.org/officeDocument/2006/relationships/oleObject" Target="../embeddings/oleObject20.bin"/><Relationship Id="rId9" Type="http://schemas.openxmlformats.org/officeDocument/2006/relationships/image" Target="../media/image21.emf"/><Relationship Id="rId10"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5C???" TargetMode="External"/><Relationship Id="rId5" Type="http://schemas.openxmlformats.org/officeDocument/2006/relationships/image" Target="../media/image24.png"/><Relationship Id="rId6" Type="http://schemas.openxmlformats.org/officeDocument/2006/relationships/oleObject" Target="../embeddings/oleObject23.bin"/><Relationship Id="rId7" Type="http://schemas.openxmlformats.org/officeDocument/2006/relationships/image" Target="../media/image25.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4.bin"/><Relationship Id="rId5" Type="http://schemas.openxmlformats.org/officeDocument/2006/relationships/image" Target="../media/image26.emf"/><Relationship Id="rId6" Type="http://schemas.openxmlformats.org/officeDocument/2006/relationships/oleObject" Target="../embeddings/oleObject25.bin"/><Relationship Id="rId7" Type="http://schemas.openxmlformats.org/officeDocument/2006/relationships/image" Target="../media/image27.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6.bin"/><Relationship Id="rId5" Type="http://schemas.openxmlformats.org/officeDocument/2006/relationships/image" Target="../media/image28.emf"/><Relationship Id="rId6" Type="http://schemas.openxmlformats.org/officeDocument/2006/relationships/oleObject" Target="../embeddings/oleObject27.bin"/><Relationship Id="rId7" Type="http://schemas.openxmlformats.org/officeDocument/2006/relationships/image" Target="../media/image29.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8.bin"/><Relationship Id="rId5" Type="http://schemas.openxmlformats.org/officeDocument/2006/relationships/image" Target="../media/image30.emf"/><Relationship Id="rId6" Type="http://schemas.openxmlformats.org/officeDocument/2006/relationships/oleObject" Target="../embeddings/oleObject29.bin"/><Relationship Id="rId7" Type="http://schemas.openxmlformats.org/officeDocument/2006/relationships/image" Target="../media/image31.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0.bin"/><Relationship Id="rId5" Type="http://schemas.openxmlformats.org/officeDocument/2006/relationships/image" Target="../media/image32.emf"/><Relationship Id="rId6" Type="http://schemas.openxmlformats.org/officeDocument/2006/relationships/oleObject" Target="../embeddings/oleObject31.bin"/><Relationship Id="rId7" Type="http://schemas.openxmlformats.org/officeDocument/2006/relationships/image" Target="../media/image33.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32.bin"/><Relationship Id="rId5" Type="http://schemas.openxmlformats.org/officeDocument/2006/relationships/image" Target="../media/image34.emf"/><Relationship Id="rId6" Type="http://schemas.openxmlformats.org/officeDocument/2006/relationships/oleObject" Target="../embeddings/oleObject33.bin"/><Relationship Id="rId7" Type="http://schemas.openxmlformats.org/officeDocument/2006/relationships/image" Target="../media/image35.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34.bin"/><Relationship Id="rId5" Type="http://schemas.openxmlformats.org/officeDocument/2006/relationships/image" Target="../media/image36.emf"/><Relationship Id="rId6" Type="http://schemas.openxmlformats.org/officeDocument/2006/relationships/oleObject" Target="../embeddings/oleObject35.bin"/><Relationship Id="rId7" Type="http://schemas.openxmlformats.org/officeDocument/2006/relationships/image" Target="../media/image37.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36.bin"/><Relationship Id="rId5" Type="http://schemas.openxmlformats.org/officeDocument/2006/relationships/image" Target="../media/image38.emf"/><Relationship Id="rId6" Type="http://schemas.openxmlformats.org/officeDocument/2006/relationships/oleObject" Target="../embeddings/oleObject37.bin"/><Relationship Id="rId7" Type="http://schemas.openxmlformats.org/officeDocument/2006/relationships/image" Target="../media/image39.emf"/><Relationship Id="rId8" Type="http://schemas.openxmlformats.org/officeDocument/2006/relationships/oleObject" Target="../embeddings/oleObject38.bin"/><Relationship Id="rId9" Type="http://schemas.openxmlformats.org/officeDocument/2006/relationships/image" Target="../media/image40.emf"/><Relationship Id="rId10" Type="http://schemas.openxmlformats.org/officeDocument/2006/relationships/oleObject" Target="../embeddings/oleObject39.bin"/><Relationship Id="rId11" Type="http://schemas.openxmlformats.org/officeDocument/2006/relationships/image" Target="../media/image41.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image" Target="../media/image45.emf"/><Relationship Id="rId12" Type="http://schemas.openxmlformats.org/officeDocument/2006/relationships/oleObject" Target="../embeddings/oleObject44.bin"/><Relationship Id="rId13" Type="http://schemas.openxmlformats.org/officeDocument/2006/relationships/image" Target="../media/image46.emf"/><Relationship Id="rId14" Type="http://schemas.openxmlformats.org/officeDocument/2006/relationships/oleObject" Target="../embeddings/oleObject45.bin"/><Relationship Id="rId15" Type="http://schemas.openxmlformats.org/officeDocument/2006/relationships/image" Target="../media/image47.emf"/><Relationship Id="rId1" Type="http://schemas.openxmlformats.org/officeDocument/2006/relationships/vmlDrawing" Target="../drawings/vmlDrawing19.vml"/><Relationship Id="rId2" Type="http://schemas.openxmlformats.org/officeDocument/2006/relationships/slideLayout" Target="../slideLayouts/slideLayout12.xml"/><Relationship Id="rId3" Type="http://schemas.openxmlformats.org/officeDocument/2006/relationships/notesSlide" Target="../notesSlides/notesSlide35.xml"/><Relationship Id="rId4" Type="http://schemas.openxmlformats.org/officeDocument/2006/relationships/oleObject" Target="../embeddings/oleObject40.bin"/><Relationship Id="rId5" Type="http://schemas.openxmlformats.org/officeDocument/2006/relationships/image" Target="../media/image42.emf"/><Relationship Id="rId6" Type="http://schemas.openxmlformats.org/officeDocument/2006/relationships/oleObject" Target="../embeddings/oleObject41.bin"/><Relationship Id="rId7" Type="http://schemas.openxmlformats.org/officeDocument/2006/relationships/image" Target="../media/image43.emf"/><Relationship Id="rId8" Type="http://schemas.openxmlformats.org/officeDocument/2006/relationships/oleObject" Target="../embeddings/oleObject42.bin"/><Relationship Id="rId9" Type="http://schemas.openxmlformats.org/officeDocument/2006/relationships/image" Target="../media/image44.emf"/><Relationship Id="rId10"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49.emf"/><Relationship Id="rId5" Type="http://schemas.openxmlformats.org/officeDocument/2006/relationships/oleObject" Target="../embeddings/oleObject46.bin"/><Relationship Id="rId6" Type="http://schemas.openxmlformats.org/officeDocument/2006/relationships/image" Target="../media/image48.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oleObject3.bin"/><Relationship Id="rId9"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5C???" TargetMode="External"/><Relationship Id="rId5" Type="http://schemas.openxmlformats.org/officeDocument/2006/relationships/image" Target="../media/image24.png"/><Relationship Id="rId6" Type="http://schemas.openxmlformats.org/officeDocument/2006/relationships/oleObject" Target="../embeddings/oleObject47.bin"/><Relationship Id="rId7" Type="http://schemas.openxmlformats.org/officeDocument/2006/relationships/image" Target="../media/image25.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48.bin"/><Relationship Id="rId5" Type="http://schemas.openxmlformats.org/officeDocument/2006/relationships/image" Target="../media/image50.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49.bin"/><Relationship Id="rId5" Type="http://schemas.openxmlformats.org/officeDocument/2006/relationships/image" Target="../media/image50.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50.bin"/><Relationship Id="rId5" Type="http://schemas.openxmlformats.org/officeDocument/2006/relationships/image" Target="../media/image50.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51.bin"/><Relationship Id="rId5" Type="http://schemas.openxmlformats.org/officeDocument/2006/relationships/image" Target="../media/image54.emf"/><Relationship Id="rId1" Type="http://schemas.openxmlformats.org/officeDocument/2006/relationships/vmlDrawing" Target="../drawings/vmlDrawing25.vml"/><Relationship Id="rId2"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52.bin"/><Relationship Id="rId5" Type="http://schemas.openxmlformats.org/officeDocument/2006/relationships/image" Target="../media/image55.png"/><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5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57.jpeg"/></Relationships>
</file>

<file path=ppt/slides/_rels/slide59.xml.rels><?xml version="1.0" encoding="UTF-8" standalone="yes"?>
<Relationships xmlns="http://schemas.openxmlformats.org/package/2006/relationships"><Relationship Id="rId3" Type="http://schemas.openxmlformats.org/officeDocument/2006/relationships/image" Target="../media/image58.tiff"/><Relationship Id="rId4" Type="http://schemas.openxmlformats.org/officeDocument/2006/relationships/image" Target="../media/image59.tiff"/><Relationship Id="rId5" Type="http://schemas.openxmlformats.org/officeDocument/2006/relationships/image" Target="../media/image60.tiff"/><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4.emf"/><Relationship Id="rId6" Type="http://schemas.openxmlformats.org/officeDocument/2006/relationships/oleObject" Target="../embeddings/oleObject5.bin"/><Relationship Id="rId7"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GAUSS</a:t>
            </a:r>
            <a:r>
              <a:rPr lang="ja-JP" altLang="en-US">
                <a:latin typeface="Arial" charset="0"/>
              </a:rPr>
              <a:t>’</a:t>
            </a:r>
            <a:r>
              <a:rPr lang="en-US">
                <a:latin typeface="Arial" charset="0"/>
              </a:rPr>
              <a:t> LAW</a:t>
            </a:r>
          </a:p>
        </p:txBody>
      </p:sp>
      <p:sp>
        <p:nvSpPr>
          <p:cNvPr id="38915" name="Rectangle 3"/>
          <p:cNvSpPr>
            <a:spLocks noGrp="1" noChangeArrowheads="1"/>
          </p:cNvSpPr>
          <p:nvPr>
            <p:ph type="body" idx="1"/>
          </p:nvPr>
        </p:nvSpPr>
        <p:spPr/>
        <p:txBody>
          <a:bodyPr/>
          <a:lstStyle/>
          <a:p>
            <a:pPr eaLnBrk="1" hangingPunct="1"/>
            <a:endParaRPr lang="en-US">
              <a:latin typeface="Arial" charset="0"/>
              <a:ea typeface="ヒラギノ角ゴ Pro W3" charset="0"/>
            </a:endParaRPr>
          </a:p>
        </p:txBody>
      </p:sp>
    </p:spTree>
    <p:extLst>
      <p:ext uri="{BB962C8B-B14F-4D97-AF65-F5344CB8AC3E}">
        <p14:creationId xmlns:p14="http://schemas.microsoft.com/office/powerpoint/2010/main" val="14567670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p:cNvSpPr>
            <a:spLocks noGrp="1" noChangeArrowheads="1"/>
          </p:cNvSpPr>
          <p:nvPr>
            <p:ph type="title" idx="4294967295"/>
          </p:nvPr>
        </p:nvSpPr>
        <p:spPr>
          <a:xfrm>
            <a:off x="638175" y="341313"/>
            <a:ext cx="8213725" cy="1143000"/>
          </a:xfrm>
        </p:spPr>
        <p:txBody>
          <a:bodyPr/>
          <a:lstStyle/>
          <a:p>
            <a:pPr algn="l" eaLnBrk="1" hangingPunct="1"/>
            <a:r>
              <a:rPr lang="en-US" sz="3300">
                <a:latin typeface="Arial" charset="0"/>
                <a:ea typeface="ヒラギノ角ゴ Pro W3" charset="0"/>
                <a:cs typeface="ヒラギノ角ゴ Pro W3" charset="0"/>
              </a:rPr>
              <a:t>An infinite rod has uniform charge density </a:t>
            </a:r>
            <a:r>
              <a:rPr lang="en-US" sz="3300">
                <a:latin typeface="Symbol" charset="0"/>
                <a:ea typeface="ヒラギノ角ゴ Pro W3" charset="0"/>
                <a:cs typeface="ヒラギノ角ゴ Pro W3" charset="0"/>
                <a:sym typeface="Symbol" charset="0"/>
              </a:rPr>
              <a:t></a:t>
            </a:r>
            <a:r>
              <a:rPr lang="en-US" sz="3300">
                <a:latin typeface="Arial" charset="0"/>
                <a:ea typeface="ヒラギノ角ゴ Pro W3" charset="0"/>
                <a:cs typeface="ヒラギノ角ゴ Pro W3" charset="0"/>
              </a:rPr>
              <a:t>. </a:t>
            </a:r>
            <a:r>
              <a:rPr lang="en-US" sz="3300">
                <a:solidFill>
                  <a:srgbClr val="800080"/>
                </a:solidFill>
                <a:latin typeface="Arial" charset="0"/>
                <a:ea typeface="ヒラギノ角ゴ Pro W3" charset="0"/>
                <a:cs typeface="ヒラギノ角ゴ Pro W3" charset="0"/>
              </a:rPr>
              <a:t>What is the direction of the E field at the point P shown?</a:t>
            </a:r>
            <a:r>
              <a:rPr lang="en-US" sz="4300">
                <a:solidFill>
                  <a:srgbClr val="800080"/>
                </a:solidFill>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p:txBody>
      </p:sp>
      <p:sp>
        <p:nvSpPr>
          <p:cNvPr id="34818" name="Line 1028"/>
          <p:cNvSpPr>
            <a:spLocks noChangeShapeType="1"/>
          </p:cNvSpPr>
          <p:nvPr/>
        </p:nvSpPr>
        <p:spPr bwMode="auto">
          <a:xfrm>
            <a:off x="2300288" y="1674813"/>
            <a:ext cx="17462" cy="51625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19" name="Oval 1039"/>
          <p:cNvSpPr>
            <a:spLocks noChangeArrowheads="1"/>
          </p:cNvSpPr>
          <p:nvPr/>
        </p:nvSpPr>
        <p:spPr bwMode="auto">
          <a:xfrm>
            <a:off x="2162175" y="5030788"/>
            <a:ext cx="312738" cy="312737"/>
          </a:xfrm>
          <a:prstGeom prst="ellipse">
            <a:avLst/>
          </a:prstGeom>
          <a:solidFill>
            <a:schemeClr val="tx1"/>
          </a:solidFill>
          <a:ln w="9525">
            <a:solidFill>
              <a:schemeClr val="tx1"/>
            </a:solidFill>
            <a:round/>
            <a:headEnd/>
            <a:tailEnd/>
          </a:ln>
        </p:spPr>
        <p:txBody>
          <a:bodyPr wrap="none" anchor="ctr"/>
          <a:lstStyle/>
          <a:p>
            <a:endParaRPr lang="en-US"/>
          </a:p>
        </p:txBody>
      </p:sp>
      <p:sp>
        <p:nvSpPr>
          <p:cNvPr id="34820" name="Text Box 1040"/>
          <p:cNvSpPr txBox="1">
            <a:spLocks noChangeArrowheads="1"/>
          </p:cNvSpPr>
          <p:nvPr/>
        </p:nvSpPr>
        <p:spPr bwMode="auto">
          <a:xfrm>
            <a:off x="990600" y="531495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Origin</a:t>
            </a:r>
          </a:p>
        </p:txBody>
      </p:sp>
      <p:sp>
        <p:nvSpPr>
          <p:cNvPr id="34821" name="Line 1041"/>
          <p:cNvSpPr>
            <a:spLocks noChangeShapeType="1"/>
          </p:cNvSpPr>
          <p:nvPr/>
        </p:nvSpPr>
        <p:spPr bwMode="auto">
          <a:xfrm>
            <a:off x="61913" y="5156200"/>
            <a:ext cx="647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Oval 1042"/>
          <p:cNvSpPr>
            <a:spLocks noChangeArrowheads="1"/>
          </p:cNvSpPr>
          <p:nvPr/>
        </p:nvSpPr>
        <p:spPr bwMode="auto">
          <a:xfrm>
            <a:off x="3676650" y="3662363"/>
            <a:ext cx="312738" cy="312737"/>
          </a:xfrm>
          <a:prstGeom prst="ellipse">
            <a:avLst/>
          </a:prstGeom>
          <a:solidFill>
            <a:schemeClr val="tx1"/>
          </a:solidFill>
          <a:ln w="9525">
            <a:solidFill>
              <a:schemeClr val="tx1"/>
            </a:solidFill>
            <a:round/>
            <a:headEnd/>
            <a:tailEnd/>
          </a:ln>
        </p:spPr>
        <p:txBody>
          <a:bodyPr wrap="none" anchor="ctr"/>
          <a:lstStyle/>
          <a:p>
            <a:endParaRPr lang="en-US"/>
          </a:p>
        </p:txBody>
      </p:sp>
      <p:sp>
        <p:nvSpPr>
          <p:cNvPr id="34823" name="Line 1045"/>
          <p:cNvSpPr>
            <a:spLocks noChangeShapeType="1"/>
          </p:cNvSpPr>
          <p:nvPr/>
        </p:nvSpPr>
        <p:spPr bwMode="auto">
          <a:xfrm rot="-2700000">
            <a:off x="3979863" y="3163888"/>
            <a:ext cx="94297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1046"/>
          <p:cNvSpPr>
            <a:spLocks noChangeShapeType="1"/>
          </p:cNvSpPr>
          <p:nvPr/>
        </p:nvSpPr>
        <p:spPr bwMode="auto">
          <a:xfrm>
            <a:off x="4141788" y="3873500"/>
            <a:ext cx="94297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047"/>
          <p:cNvSpPr>
            <a:spLocks noChangeShapeType="1"/>
          </p:cNvSpPr>
          <p:nvPr/>
        </p:nvSpPr>
        <p:spPr bwMode="auto">
          <a:xfrm rot="-710784">
            <a:off x="4152900" y="3563938"/>
            <a:ext cx="94297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26" name="Rectangle 1048"/>
          <p:cNvSpPr>
            <a:spLocks noChangeArrowheads="1"/>
          </p:cNvSpPr>
          <p:nvPr/>
        </p:nvSpPr>
        <p:spPr bwMode="auto">
          <a:xfrm>
            <a:off x="3154363" y="4135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7" name="Line 1049"/>
          <p:cNvSpPr>
            <a:spLocks noChangeShapeType="1"/>
          </p:cNvSpPr>
          <p:nvPr/>
        </p:nvSpPr>
        <p:spPr bwMode="auto">
          <a:xfrm rot="-2700000">
            <a:off x="2290763" y="4486275"/>
            <a:ext cx="1570037" cy="0"/>
          </a:xfrm>
          <a:prstGeom prst="line">
            <a:avLst/>
          </a:prstGeom>
          <a:noFill/>
          <a:ln w="254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828" name="Text Box 1050"/>
          <p:cNvSpPr txBox="1">
            <a:spLocks noChangeArrowheads="1"/>
          </p:cNvSpPr>
          <p:nvPr/>
        </p:nvSpPr>
        <p:spPr bwMode="auto">
          <a:xfrm>
            <a:off x="3314700" y="3068638"/>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P</a:t>
            </a:r>
          </a:p>
        </p:txBody>
      </p:sp>
      <p:sp>
        <p:nvSpPr>
          <p:cNvPr id="34829" name="Text Box 1051"/>
          <p:cNvSpPr txBox="1">
            <a:spLocks noChangeArrowheads="1"/>
          </p:cNvSpPr>
          <p:nvPr/>
        </p:nvSpPr>
        <p:spPr bwMode="auto">
          <a:xfrm>
            <a:off x="4737100" y="2344738"/>
            <a:ext cx="658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A) </a:t>
            </a:r>
          </a:p>
        </p:txBody>
      </p:sp>
      <p:sp>
        <p:nvSpPr>
          <p:cNvPr id="34830" name="Text Box 1052"/>
          <p:cNvSpPr txBox="1">
            <a:spLocks noChangeArrowheads="1"/>
          </p:cNvSpPr>
          <p:nvPr/>
        </p:nvSpPr>
        <p:spPr bwMode="auto">
          <a:xfrm>
            <a:off x="5099050" y="3094038"/>
            <a:ext cx="646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B)</a:t>
            </a:r>
          </a:p>
        </p:txBody>
      </p:sp>
      <p:sp>
        <p:nvSpPr>
          <p:cNvPr id="34831" name="Text Box 1053"/>
          <p:cNvSpPr txBox="1">
            <a:spLocks noChangeArrowheads="1"/>
          </p:cNvSpPr>
          <p:nvPr/>
        </p:nvSpPr>
        <p:spPr bwMode="auto">
          <a:xfrm>
            <a:off x="5202238" y="3624263"/>
            <a:ext cx="671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C)</a:t>
            </a:r>
          </a:p>
        </p:txBody>
      </p:sp>
      <p:sp>
        <p:nvSpPr>
          <p:cNvPr id="34832" name="Text Box 1054"/>
          <p:cNvSpPr txBox="1">
            <a:spLocks noChangeArrowheads="1"/>
          </p:cNvSpPr>
          <p:nvPr/>
        </p:nvSpPr>
        <p:spPr bwMode="auto">
          <a:xfrm>
            <a:off x="1681163" y="3571875"/>
            <a:ext cx="43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latin typeface="Symbol" charset="0"/>
                <a:sym typeface="Symbol" charset="0"/>
              </a:rPr>
              <a:t></a:t>
            </a:r>
            <a:endParaRPr lang="en-US" sz="3600"/>
          </a:p>
        </p:txBody>
      </p:sp>
      <p:sp>
        <p:nvSpPr>
          <p:cNvPr id="34833" name="Text Box 1055"/>
          <p:cNvSpPr txBox="1">
            <a:spLocks noChangeArrowheads="1"/>
          </p:cNvSpPr>
          <p:nvPr/>
        </p:nvSpPr>
        <p:spPr bwMode="auto">
          <a:xfrm>
            <a:off x="57150" y="3810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2.17</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26988"/>
            <a:ext cx="7772400" cy="1143000"/>
          </a:xfrm>
        </p:spPr>
        <p:txBody>
          <a:bodyPr/>
          <a:lstStyle/>
          <a:p>
            <a:pPr eaLnBrk="1" hangingPunct="1"/>
            <a:r>
              <a:rPr lang="en-US">
                <a:latin typeface="Arial" charset="0"/>
                <a:ea typeface="ヒラギノ角ゴ Pro W3" charset="0"/>
                <a:cs typeface="ヒラギノ角ゴ Pro W3" charset="0"/>
              </a:rPr>
              <a:t>Deep questions to ponder</a:t>
            </a:r>
          </a:p>
        </p:txBody>
      </p:sp>
      <p:sp>
        <p:nvSpPr>
          <p:cNvPr id="38914" name="Content Placeholder 2"/>
          <p:cNvSpPr>
            <a:spLocks noGrp="1"/>
          </p:cNvSpPr>
          <p:nvPr>
            <p:ph idx="1"/>
          </p:nvPr>
        </p:nvSpPr>
        <p:spPr>
          <a:xfrm>
            <a:off x="20638" y="1198563"/>
            <a:ext cx="9017000" cy="4537075"/>
          </a:xfrm>
        </p:spPr>
        <p:txBody>
          <a:bodyPr/>
          <a:lstStyle/>
          <a:p>
            <a:pPr eaLnBrk="1" hangingPunct="1"/>
            <a:r>
              <a:rPr lang="en-US">
                <a:latin typeface="Arial" charset="0"/>
                <a:ea typeface="ヒラギノ角ゴ Pro W3" charset="0"/>
                <a:cs typeface="ヒラギノ角ゴ Pro W3" charset="0"/>
              </a:rPr>
              <a:t>Is Coulomb’s force law valid for </a:t>
            </a:r>
            <a:r>
              <a:rPr lang="en-US" i="1">
                <a:latin typeface="Arial" charset="0"/>
                <a:ea typeface="ヒラギノ角ゴ Pro W3" charset="0"/>
                <a:cs typeface="ヒラギノ角ゴ Pro W3" charset="0"/>
              </a:rPr>
              <a:t>all </a:t>
            </a:r>
            <a:r>
              <a:rPr lang="en-US">
                <a:latin typeface="Arial" charset="0"/>
                <a:ea typeface="ヒラギノ角ゴ Pro W3" charset="0"/>
                <a:cs typeface="ヒラギノ角ゴ Pro W3" charset="0"/>
              </a:rPr>
              <a:t>separation distances? (How about r=0?)</a:t>
            </a:r>
            <a:br>
              <a:rPr lang="en-US">
                <a:latin typeface="Arial" charset="0"/>
                <a:ea typeface="ヒラギノ角ゴ Pro W3" charset="0"/>
                <a:cs typeface="ヒラギノ角ゴ Pro W3" charset="0"/>
              </a:rPr>
            </a:br>
            <a:r>
              <a:rPr lang="en-US" sz="400">
                <a:latin typeface="Arial" charset="0"/>
                <a:ea typeface="ヒラギノ角ゴ Pro W3" charset="0"/>
                <a:cs typeface="ヒラギノ角ゴ Pro W3" charset="0"/>
              </a:rPr>
              <a:t> </a:t>
            </a:r>
          </a:p>
          <a:p>
            <a:pPr eaLnBrk="1" hangingPunct="1"/>
            <a:r>
              <a:rPr lang="en-US">
                <a:solidFill>
                  <a:srgbClr val="800080"/>
                </a:solidFill>
                <a:latin typeface="Arial" charset="0"/>
                <a:ea typeface="ヒラギノ角ゴ Pro W3" charset="0"/>
                <a:cs typeface="ヒラギノ角ゴ Pro W3" charset="0"/>
              </a:rPr>
              <a:t>What is the physics origin of the r</a:t>
            </a:r>
            <a:r>
              <a:rPr lang="en-US" baseline="30000">
                <a:solidFill>
                  <a:srgbClr val="800080"/>
                </a:solidFill>
                <a:latin typeface="Arial" charset="0"/>
                <a:ea typeface="ヒラギノ角ゴ Pro W3" charset="0"/>
                <a:cs typeface="ヒラギノ角ゴ Pro W3" charset="0"/>
              </a:rPr>
              <a:t>2</a:t>
            </a:r>
            <a:r>
              <a:rPr lang="en-US">
                <a:solidFill>
                  <a:srgbClr val="800080"/>
                </a:solidFill>
                <a:latin typeface="Arial" charset="0"/>
                <a:ea typeface="ヒラギノ角ゴ Pro W3" charset="0"/>
                <a:cs typeface="ヒラギノ角ゴ Pro W3" charset="0"/>
              </a:rPr>
              <a:t> dependence of Coulomb’s force law?</a:t>
            </a:r>
            <a:r>
              <a:rPr lang="en-US" sz="800">
                <a:latin typeface="Arial" charset="0"/>
                <a:ea typeface="ヒラギノ角ゴ Pro W3" charset="0"/>
                <a:cs typeface="ヒラギノ角ゴ Pro W3" charset="0"/>
              </a:rPr>
              <a:t> </a:t>
            </a:r>
            <a:br>
              <a:rPr lang="en-US" sz="800">
                <a:latin typeface="Arial" charset="0"/>
                <a:ea typeface="ヒラギノ角ゴ Pro W3" charset="0"/>
                <a:cs typeface="ヒラギノ角ゴ Pro W3" charset="0"/>
              </a:rPr>
            </a:br>
            <a:r>
              <a:rPr lang="en-US" sz="400">
                <a:latin typeface="Arial" charset="0"/>
                <a:ea typeface="ヒラギノ角ゴ Pro W3" charset="0"/>
                <a:cs typeface="ヒラギノ角ゴ Pro W3" charset="0"/>
              </a:rPr>
              <a:t>  </a:t>
            </a:r>
            <a:r>
              <a:rPr lang="en-US" sz="400">
                <a:solidFill>
                  <a:srgbClr val="800080"/>
                </a:solidFill>
                <a:latin typeface="Arial" charset="0"/>
                <a:ea typeface="ヒラギノ角ゴ Pro W3" charset="0"/>
                <a:cs typeface="ヒラギノ角ゴ Pro W3" charset="0"/>
              </a:rPr>
              <a:t>  </a:t>
            </a:r>
          </a:p>
          <a:p>
            <a:pPr eaLnBrk="1" hangingPunct="1"/>
            <a:r>
              <a:rPr lang="en-US">
                <a:latin typeface="Arial" charset="0"/>
                <a:ea typeface="ヒラギノ角ゴ Pro W3" charset="0"/>
                <a:cs typeface="ヒラギノ角ゴ Pro W3" charset="0"/>
              </a:rPr>
              <a:t>What is the physics origin of the 1/</a:t>
            </a:r>
            <a:r>
              <a:rPr lang="en-US">
                <a:latin typeface="Symbol" charset="0"/>
                <a:ea typeface="ヒラギノ角ゴ Pro W3" charset="0"/>
                <a:cs typeface="Symbol" charset="0"/>
              </a:rPr>
              <a:t>e</a:t>
            </a:r>
            <a:r>
              <a:rPr lang="en-US" baseline="-25000">
                <a:latin typeface="Arial" charset="0"/>
                <a:ea typeface="ヒラギノ角ゴ Pro W3" charset="0"/>
                <a:cs typeface="ヒラギノ角ゴ Pro W3" charset="0"/>
              </a:rPr>
              <a:t>0</a:t>
            </a:r>
            <a:r>
              <a:rPr lang="en-US">
                <a:latin typeface="Arial" charset="0"/>
                <a:ea typeface="ヒラギノ角ゴ Pro W3" charset="0"/>
                <a:cs typeface="ヒラギノ角ゴ Pro W3" charset="0"/>
              </a:rPr>
              <a:t> dependence of Coulomb’s force law? </a:t>
            </a:r>
            <a:br>
              <a:rPr lang="en-US">
                <a:latin typeface="Arial" charset="0"/>
                <a:ea typeface="ヒラギノ角ゴ Pro W3" charset="0"/>
                <a:cs typeface="ヒラギノ角ゴ Pro W3" charset="0"/>
              </a:rPr>
            </a:br>
            <a:r>
              <a:rPr lang="en-US" sz="400">
                <a:latin typeface="Arial" charset="0"/>
                <a:ea typeface="ヒラギノ角ゴ Pro W3" charset="0"/>
                <a:cs typeface="ヒラギノ角ゴ Pro W3" charset="0"/>
              </a:rPr>
              <a:t>  </a:t>
            </a:r>
          </a:p>
          <a:p>
            <a:pPr eaLnBrk="1" hangingPunct="1"/>
            <a:r>
              <a:rPr lang="en-US">
                <a:solidFill>
                  <a:srgbClr val="800080"/>
                </a:solidFill>
                <a:latin typeface="Arial" charset="0"/>
                <a:ea typeface="ヒラギノ角ゴ Pro W3" charset="0"/>
                <a:cs typeface="ヒラギノ角ゴ Pro W3" charset="0"/>
              </a:rPr>
              <a:t>What is the physics origin of the 1/4π factor in Coulomb’s force law?</a:t>
            </a:r>
            <a:br>
              <a:rPr lang="en-US">
                <a:solidFill>
                  <a:srgbClr val="800080"/>
                </a:solidFill>
                <a:latin typeface="Arial" charset="0"/>
                <a:ea typeface="ヒラギノ角ゴ Pro W3" charset="0"/>
                <a:cs typeface="ヒラギノ角ゴ Pro W3" charset="0"/>
              </a:rPr>
            </a:br>
            <a:r>
              <a:rPr lang="en-US" sz="400">
                <a:solidFill>
                  <a:srgbClr val="800080"/>
                </a:solidFill>
                <a:latin typeface="Arial" charset="0"/>
                <a:ea typeface="ヒラギノ角ゴ Pro W3" charset="0"/>
                <a:cs typeface="ヒラギノ角ゴ Pro W3" charset="0"/>
              </a:rPr>
              <a:t> </a:t>
            </a:r>
          </a:p>
          <a:p>
            <a:pPr eaLnBrk="1" hangingPunct="1"/>
            <a:r>
              <a:rPr lang="en-US">
                <a:latin typeface="Arial" charset="0"/>
                <a:ea typeface="ヒラギノ角ゴ Pro W3" charset="0"/>
                <a:cs typeface="ヒラギノ角ゴ Pro W3" charset="0"/>
              </a:rPr>
              <a:t>What really </a:t>
            </a:r>
            <a:r>
              <a:rPr lang="en-US" i="1">
                <a:latin typeface="Arial" charset="0"/>
                <a:ea typeface="ヒラギノ角ゴ Pro W3" charset="0"/>
                <a:cs typeface="ヒラギノ角ゴ Pro W3" charset="0"/>
              </a:rPr>
              <a:t>is</a:t>
            </a:r>
            <a:r>
              <a:rPr lang="en-US">
                <a:latin typeface="Arial" charset="0"/>
                <a:ea typeface="ヒラギノ角ゴ Pro W3" charset="0"/>
                <a:cs typeface="ヒラギノ角ゴ Pro W3" charset="0"/>
              </a:rPr>
              <a:t> electric charge? </a:t>
            </a:r>
            <a:br>
              <a:rPr lang="en-US">
                <a:latin typeface="Arial" charset="0"/>
                <a:ea typeface="ヒラギノ角ゴ Pro W3" charset="0"/>
                <a:cs typeface="ヒラギノ角ゴ Pro W3" charset="0"/>
              </a:rPr>
            </a:br>
            <a:r>
              <a:rPr lang="en-US" sz="400">
                <a:latin typeface="Arial" charset="0"/>
                <a:ea typeface="ヒラギノ角ゴ Pro W3" charset="0"/>
                <a:cs typeface="ヒラギノ角ゴ Pro W3" charset="0"/>
              </a:rPr>
              <a:t> </a:t>
            </a:r>
          </a:p>
          <a:p>
            <a:pPr eaLnBrk="1" hangingPunct="1"/>
            <a:r>
              <a:rPr lang="en-US">
                <a:solidFill>
                  <a:srgbClr val="800080"/>
                </a:solidFill>
                <a:latin typeface="Arial" charset="0"/>
                <a:ea typeface="ヒラギノ角ゴ Pro W3" charset="0"/>
                <a:cs typeface="ヒラギノ角ゴ Pro W3" charset="0"/>
              </a:rPr>
              <a:t>Why is electric charge quantized (in units of </a:t>
            </a:r>
            <a:r>
              <a:rPr lang="en-US" i="1">
                <a:solidFill>
                  <a:srgbClr val="800080"/>
                </a:solidFill>
                <a:latin typeface="Arial" charset="0"/>
                <a:ea typeface="ヒラギノ角ゴ Pro W3" charset="0"/>
                <a:cs typeface="ヒラギノ角ゴ Pro W3" charset="0"/>
              </a:rPr>
              <a:t>e</a:t>
            </a:r>
            <a:r>
              <a:rPr lang="en-US">
                <a:solidFill>
                  <a:srgbClr val="800080"/>
                </a:solidFill>
                <a:latin typeface="Arial" charset="0"/>
                <a:ea typeface="ヒラギノ角ゴ Pro W3" charset="0"/>
                <a:cs typeface="ヒラギノ角ゴ Pro W3" charset="0"/>
              </a:rPr>
              <a:t>)?</a:t>
            </a:r>
            <a:br>
              <a:rPr lang="en-US">
                <a:solidFill>
                  <a:srgbClr val="800080"/>
                </a:solidFill>
                <a:latin typeface="Arial" charset="0"/>
                <a:ea typeface="ヒラギノ角ゴ Pro W3" charset="0"/>
                <a:cs typeface="ヒラギノ角ゴ Pro W3" charset="0"/>
              </a:rPr>
            </a:br>
            <a:r>
              <a:rPr lang="en-US" sz="400">
                <a:solidFill>
                  <a:srgbClr val="800080"/>
                </a:solidFill>
                <a:latin typeface="Arial" charset="0"/>
                <a:ea typeface="ヒラギノ角ゴ Pro W3" charset="0"/>
                <a:cs typeface="ヒラギノ角ゴ Pro W3" charset="0"/>
              </a:rPr>
              <a:t> </a:t>
            </a:r>
          </a:p>
          <a:p>
            <a:pPr eaLnBrk="1" hangingPunct="1"/>
            <a:r>
              <a:rPr lang="en-US">
                <a:latin typeface="Arial" charset="0"/>
                <a:ea typeface="ヒラギノ角ゴ Pro W3" charset="0"/>
                <a:cs typeface="ヒラギノ角ゴ Pro W3" charset="0"/>
              </a:rPr>
              <a:t>What really is </a:t>
            </a:r>
            <a:r>
              <a:rPr lang="en-US" i="1">
                <a:latin typeface="Arial" charset="0"/>
                <a:ea typeface="ヒラギノ角ゴ Pro W3" charset="0"/>
                <a:cs typeface="ヒラギノ角ゴ Pro W3" charset="0"/>
              </a:rPr>
              <a:t>negative</a:t>
            </a:r>
            <a:r>
              <a:rPr lang="en-US">
                <a:latin typeface="Arial" charset="0"/>
                <a:ea typeface="ヒラギノ角ゴ Pro W3" charset="0"/>
                <a:cs typeface="ヒラギノ角ゴ Pro W3" charset="0"/>
              </a:rPr>
              <a:t> vs. </a:t>
            </a:r>
            <a:r>
              <a:rPr lang="en-US" i="1">
                <a:latin typeface="Arial" charset="0"/>
                <a:ea typeface="ヒラギノ角ゴ Pro W3" charset="0"/>
                <a:cs typeface="ヒラギノ角ゴ Pro W3" charset="0"/>
              </a:rPr>
              <a:t>positive</a:t>
            </a:r>
            <a:r>
              <a:rPr lang="en-US">
                <a:latin typeface="Arial" charset="0"/>
                <a:ea typeface="ヒラギノ角ゴ Pro W3" charset="0"/>
                <a:cs typeface="ヒラギノ角ゴ Pro W3" charset="0"/>
              </a:rPr>
              <a:t> electric charge (i.e. –</a:t>
            </a:r>
            <a:r>
              <a:rPr lang="en-US" i="1">
                <a:latin typeface="Arial" charset="0"/>
                <a:ea typeface="ヒラギノ角ゴ Pro W3" charset="0"/>
                <a:cs typeface="ヒラギノ角ゴ Pro W3" charset="0"/>
              </a:rPr>
              <a:t>e</a:t>
            </a:r>
            <a:r>
              <a:rPr lang="en-US">
                <a:latin typeface="Arial" charset="0"/>
                <a:ea typeface="ヒラギノ角ゴ Pro W3" charset="0"/>
                <a:cs typeface="ヒラギノ角ゴ Pro W3" charset="0"/>
              </a:rPr>
              <a:t> vs. +</a:t>
            </a:r>
            <a:r>
              <a:rPr lang="en-US" i="1">
                <a:latin typeface="Arial" charset="0"/>
                <a:ea typeface="ヒラギノ角ゴ Pro W3" charset="0"/>
                <a:cs typeface="ヒラギノ角ゴ Pro W3" charset="0"/>
              </a:rPr>
              <a:t>e</a:t>
            </a:r>
            <a:r>
              <a:rPr lang="en-US">
                <a:latin typeface="Arial" charset="0"/>
                <a:ea typeface="ヒラギノ角ゴ Pro W3" charset="0"/>
                <a:cs typeface="ヒラギノ角ゴ Pro W3" charset="0"/>
              </a:rPr>
              <a:t>)?</a:t>
            </a:r>
            <a:br>
              <a:rPr lang="en-US">
                <a:latin typeface="Arial" charset="0"/>
                <a:ea typeface="ヒラギノ角ゴ Pro W3" charset="0"/>
                <a:cs typeface="ヒラギノ角ゴ Pro W3" charset="0"/>
              </a:rPr>
            </a:br>
            <a:r>
              <a:rPr lang="en-US" sz="400">
                <a:latin typeface="Arial" charset="0"/>
                <a:ea typeface="ヒラギノ角ゴ Pro W3" charset="0"/>
                <a:cs typeface="ヒラギノ角ゴ Pro W3" charset="0"/>
              </a:rPr>
              <a:t> </a:t>
            </a:r>
          </a:p>
          <a:p>
            <a:pPr eaLnBrk="1" hangingPunct="1"/>
            <a:r>
              <a:rPr lang="en-US">
                <a:solidFill>
                  <a:srgbClr val="800080"/>
                </a:solidFill>
                <a:latin typeface="Arial" charset="0"/>
                <a:ea typeface="ヒラギノ角ゴ Pro W3" charset="0"/>
                <a:cs typeface="ヒラギノ角ゴ Pro W3" charset="0"/>
              </a:rPr>
              <a:t>Why does the Coulomb force vary as the </a:t>
            </a:r>
            <a:r>
              <a:rPr lang="en-US" i="1">
                <a:solidFill>
                  <a:srgbClr val="800080"/>
                </a:solidFill>
                <a:latin typeface="Arial" charset="0"/>
                <a:ea typeface="ヒラギノ角ゴ Pro W3" charset="0"/>
                <a:cs typeface="ヒラギノ角ゴ Pro W3" charset="0"/>
              </a:rPr>
              <a:t>product</a:t>
            </a:r>
            <a:r>
              <a:rPr lang="en-US">
                <a:solidFill>
                  <a:srgbClr val="800080"/>
                </a:solidFill>
                <a:latin typeface="Arial" charset="0"/>
                <a:ea typeface="ヒラギノ角ゴ Pro W3" charset="0"/>
                <a:cs typeface="ヒラギノ角ゴ Pro W3" charset="0"/>
              </a:rPr>
              <a:t> of charges </a:t>
            </a:r>
            <a:r>
              <a:rPr lang="en-US" i="1">
                <a:solidFill>
                  <a:srgbClr val="800080"/>
                </a:solidFill>
                <a:latin typeface="Arial" charset="0"/>
                <a:ea typeface="ヒラギノ角ゴ Pro W3" charset="0"/>
                <a:cs typeface="ヒラギノ角ゴ Pro W3" charset="0"/>
              </a:rPr>
              <a:t>q</a:t>
            </a:r>
            <a:r>
              <a:rPr lang="en-US" baseline="-25000">
                <a:solidFill>
                  <a:srgbClr val="800080"/>
                </a:solidFill>
                <a:latin typeface="Arial" charset="0"/>
                <a:ea typeface="ヒラギノ角ゴ Pro W3" charset="0"/>
                <a:cs typeface="ヒラギノ角ゴ Pro W3" charset="0"/>
              </a:rPr>
              <a:t>1</a:t>
            </a:r>
            <a:r>
              <a:rPr lang="en-US" i="1">
                <a:solidFill>
                  <a:srgbClr val="800080"/>
                </a:solidFill>
                <a:latin typeface="Arial" charset="0"/>
                <a:ea typeface="ヒラギノ角ゴ Pro W3" charset="0"/>
                <a:cs typeface="ヒラギノ角ゴ Pro W3" charset="0"/>
              </a:rPr>
              <a:t>q</a:t>
            </a:r>
            <a:r>
              <a:rPr lang="en-US" baseline="-25000">
                <a:solidFill>
                  <a:srgbClr val="800080"/>
                </a:solidFill>
                <a:latin typeface="Arial" charset="0"/>
                <a:ea typeface="ヒラギノ角ゴ Pro W3" charset="0"/>
                <a:cs typeface="ヒラギノ角ゴ Pro W3" charset="0"/>
              </a:rPr>
              <a:t>2</a:t>
            </a:r>
            <a:r>
              <a:rPr lang="en-US">
                <a:solidFill>
                  <a:srgbClr val="800080"/>
                </a:solidFill>
                <a:latin typeface="Arial" charset="0"/>
                <a:ea typeface="ヒラギノ角ゴ Pro W3" charset="0"/>
                <a:cs typeface="ヒラギノ角ゴ Pro W3" charset="0"/>
              </a:rPr>
              <a:t>?</a:t>
            </a:r>
            <a:br>
              <a:rPr lang="en-US">
                <a:solidFill>
                  <a:srgbClr val="800080"/>
                </a:solidFill>
                <a:latin typeface="Arial" charset="0"/>
                <a:ea typeface="ヒラギノ角ゴ Pro W3" charset="0"/>
                <a:cs typeface="ヒラギノ角ゴ Pro W3" charset="0"/>
              </a:rPr>
            </a:br>
            <a:r>
              <a:rPr lang="en-US" sz="400">
                <a:solidFill>
                  <a:srgbClr val="800080"/>
                </a:solidFill>
                <a:latin typeface="Arial" charset="0"/>
                <a:ea typeface="ヒラギノ角ゴ Pro W3" charset="0"/>
                <a:cs typeface="ヒラギノ角ゴ Pro W3" charset="0"/>
              </a:rPr>
              <a:t> </a:t>
            </a:r>
          </a:p>
          <a:p>
            <a:pPr eaLnBrk="1" hangingPunct="1"/>
            <a:r>
              <a:rPr lang="en-US">
                <a:latin typeface="Arial" charset="0"/>
                <a:ea typeface="ヒラギノ角ゴ Pro W3" charset="0"/>
                <a:cs typeface="ヒラギノ角ゴ Pro W3" charset="0"/>
              </a:rPr>
              <a:t>What really is the </a:t>
            </a:r>
            <a:r>
              <a:rPr lang="en-US" i="1">
                <a:latin typeface="Arial" charset="0"/>
                <a:ea typeface="ヒラギノ角ゴ Pro W3" charset="0"/>
                <a:cs typeface="ヒラギノ角ゴ Pro W3" charset="0"/>
              </a:rPr>
              <a:t>E</a:t>
            </a:r>
            <a:r>
              <a:rPr lang="en-US">
                <a:latin typeface="Arial" charset="0"/>
                <a:ea typeface="ヒラギノ角ゴ Pro W3" charset="0"/>
                <a:cs typeface="ヒラギノ角ゴ Pro W3" charset="0"/>
              </a:rPr>
              <a:t>-field associated with e.g. a point electric charge, </a:t>
            </a:r>
            <a:r>
              <a:rPr lang="en-US" i="1">
                <a:latin typeface="Arial" charset="0"/>
                <a:ea typeface="ヒラギノ角ゴ Pro W3" charset="0"/>
                <a:cs typeface="ヒラギノ角ゴ Pro W3" charset="0"/>
              </a:rPr>
              <a:t>e</a:t>
            </a:r>
            <a:r>
              <a:rPr lang="en-US">
                <a:latin typeface="Arial" charset="0"/>
                <a:ea typeface="ヒラギノ角ゴ Pro W3" charset="0"/>
                <a:cs typeface="ヒラギノ角ゴ Pro W3" charset="0"/>
              </a:rPr>
              <a:t>?</a:t>
            </a:r>
            <a:br>
              <a:rPr lang="en-US">
                <a:latin typeface="Arial" charset="0"/>
                <a:ea typeface="ヒラギノ角ゴ Pro W3" charset="0"/>
                <a:cs typeface="ヒラギノ角ゴ Pro W3" charset="0"/>
              </a:rPr>
            </a:br>
            <a:endParaRPr lang="en-US" sz="400">
              <a:latin typeface="Arial" charset="0"/>
              <a:ea typeface="ヒラギノ角ゴ Pro W3" charset="0"/>
              <a:cs typeface="ヒラギノ角ゴ Pro W3" charset="0"/>
            </a:endParaRPr>
          </a:p>
          <a:p>
            <a:pPr eaLnBrk="1" hangingPunct="1"/>
            <a:r>
              <a:rPr lang="en-US">
                <a:solidFill>
                  <a:srgbClr val="800080"/>
                </a:solidFill>
                <a:latin typeface="Arial" charset="0"/>
                <a:ea typeface="ヒラギノ角ゴ Pro W3" charset="0"/>
                <a:cs typeface="ヒラギノ角ゴ Pro W3" charset="0"/>
              </a:rPr>
              <a:t>Are electric field lines real? Do they </a:t>
            </a:r>
            <a:r>
              <a:rPr lang="en-US" i="1">
                <a:solidFill>
                  <a:srgbClr val="800080"/>
                </a:solidFill>
                <a:latin typeface="Arial" charset="0"/>
                <a:ea typeface="ヒラギノ角ゴ Pro W3" charset="0"/>
                <a:cs typeface="ヒラギノ角ゴ Pro W3" charset="0"/>
              </a:rPr>
              <a:t>really</a:t>
            </a:r>
            <a:r>
              <a:rPr lang="en-US">
                <a:solidFill>
                  <a:srgbClr val="800080"/>
                </a:solidFill>
                <a:latin typeface="Arial" charset="0"/>
                <a:ea typeface="ヒラギノ角ゴ Pro W3" charset="0"/>
                <a:cs typeface="ヒラギノ角ゴ Pro W3" charset="0"/>
              </a:rPr>
              <a:t> exist in space and time?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sz="half" idx="1"/>
          </p:nvPr>
        </p:nvSpPr>
        <p:spPr>
          <a:xfrm>
            <a:off x="138113" y="525463"/>
            <a:ext cx="8794750" cy="1981200"/>
          </a:xfrm>
        </p:spPr>
        <p:txBody>
          <a:bodyPr/>
          <a:lstStyle/>
          <a:p>
            <a:pPr marL="0" indent="0">
              <a:buFontTx/>
              <a:buNone/>
            </a:pPr>
            <a:r>
              <a:rPr lang="en-US" sz="3000">
                <a:latin typeface="Arial" charset="0"/>
                <a:ea typeface="ヒラギノ角ゴ Pro W3" charset="0"/>
                <a:cs typeface="ヒラギノ角ゴ Pro W3" charset="0"/>
              </a:rPr>
              <a:t>An electric dipole</a:t>
            </a:r>
          </a:p>
          <a:p>
            <a:pPr marL="0" indent="0">
              <a:buFontTx/>
              <a:buNone/>
            </a:pPr>
            <a:r>
              <a:rPr lang="en-US" sz="3000">
                <a:latin typeface="Arial" charset="0"/>
                <a:ea typeface="ヒラギノ角ゴ Pro W3" charset="0"/>
                <a:cs typeface="ヒラギノ角ゴ Pro W3" charset="0"/>
              </a:rPr>
              <a:t> (+q and –q, small distance d apart) </a:t>
            </a:r>
          </a:p>
          <a:p>
            <a:pPr marL="0" indent="0">
              <a:buFontTx/>
              <a:buNone/>
            </a:pPr>
            <a:r>
              <a:rPr lang="en-US" sz="3000">
                <a:latin typeface="Arial" charset="0"/>
                <a:ea typeface="ヒラギノ角ゴ Pro W3" charset="0"/>
                <a:cs typeface="ヒラギノ角ゴ Pro W3" charset="0"/>
              </a:rPr>
              <a:t>sits centered in a Gaussian sphere. </a:t>
            </a:r>
          </a:p>
          <a:p>
            <a:pPr marL="0" indent="0">
              <a:buFontTx/>
              <a:buNone/>
            </a:pPr>
            <a:endParaRPr lang="en-US" sz="3000">
              <a:latin typeface="Arial" charset="0"/>
              <a:ea typeface="ヒラギノ角ゴ Pro W3" charset="0"/>
              <a:cs typeface="ヒラギノ角ゴ Pro W3" charset="0"/>
            </a:endParaRPr>
          </a:p>
          <a:p>
            <a:pPr marL="0" indent="0">
              <a:buFontTx/>
              <a:buNone/>
            </a:pPr>
            <a:r>
              <a:rPr lang="en-US" sz="3000">
                <a:solidFill>
                  <a:srgbClr val="660066"/>
                </a:solidFill>
                <a:latin typeface="Arial" charset="0"/>
                <a:ea typeface="ヒラギノ角ゴ Pro W3" charset="0"/>
                <a:cs typeface="ヒラギノ角ゴ Pro W3" charset="0"/>
              </a:rPr>
              <a:t>What can you say about the flux of E through the sphere, and |E| on the sphere? </a:t>
            </a:r>
          </a:p>
          <a:p>
            <a:pPr marL="0" indent="0">
              <a:buFontTx/>
              <a:buNone/>
            </a:pPr>
            <a:endParaRPr lang="en-US">
              <a:latin typeface="Arial" charset="0"/>
              <a:ea typeface="ヒラギノ角ゴ Pro W3" charset="0"/>
              <a:cs typeface="ヒラギノ角ゴ Pro W3" charset="0"/>
            </a:endParaRPr>
          </a:p>
        </p:txBody>
      </p:sp>
      <p:sp>
        <p:nvSpPr>
          <p:cNvPr id="20482" name="Text Placeholder 3"/>
          <p:cNvSpPr>
            <a:spLocks noGrp="1"/>
          </p:cNvSpPr>
          <p:nvPr>
            <p:ph type="body" sz="half" idx="2"/>
          </p:nvPr>
        </p:nvSpPr>
        <p:spPr>
          <a:xfrm>
            <a:off x="131763" y="4043363"/>
            <a:ext cx="9012237" cy="1981200"/>
          </a:xfrm>
        </p:spPr>
        <p:txBody>
          <a:bodyPr/>
          <a:lstStyle/>
          <a:p>
            <a:pPr marL="457200" indent="-457200">
              <a:buFontTx/>
              <a:buAutoNum type="alphaUcParenR"/>
            </a:pPr>
            <a:r>
              <a:rPr lang="en-US" sz="2500">
                <a:latin typeface="Arial" charset="0"/>
                <a:ea typeface="ヒラギノ角ゴ Pro W3" charset="0"/>
                <a:cs typeface="ヒラギノ角ゴ Pro W3" charset="0"/>
              </a:rPr>
              <a:t>Flux=0,  E=0 everywhere on sphere surface</a:t>
            </a:r>
          </a:p>
          <a:p>
            <a:pPr marL="457200" indent="-457200">
              <a:buFontTx/>
              <a:buAutoNum type="alphaUcParenR"/>
            </a:pPr>
            <a:r>
              <a:rPr lang="en-US" sz="2500">
                <a:latin typeface="Arial" charset="0"/>
                <a:ea typeface="ヒラギノ角ゴ Pro W3" charset="0"/>
                <a:cs typeface="ヒラギノ角ゴ Pro W3" charset="0"/>
              </a:rPr>
              <a:t>Flux =0, E need not be zero </a:t>
            </a:r>
            <a:r>
              <a:rPr lang="en-US" sz="2500" i="1">
                <a:latin typeface="Arial" charset="0"/>
                <a:ea typeface="ヒラギノ角ゴ Pro W3" charset="0"/>
                <a:cs typeface="ヒラギノ角ゴ Pro W3" charset="0"/>
              </a:rPr>
              <a:t>everywhere </a:t>
            </a:r>
            <a:r>
              <a:rPr lang="en-US" sz="2500">
                <a:latin typeface="Arial" charset="0"/>
                <a:ea typeface="ヒラギノ角ゴ Pro W3" charset="0"/>
                <a:cs typeface="ヒラギノ角ゴ Pro W3" charset="0"/>
              </a:rPr>
              <a:t>on sphere</a:t>
            </a:r>
          </a:p>
          <a:p>
            <a:pPr marL="457200" indent="-457200">
              <a:buFontTx/>
              <a:buAutoNum type="alphaUcParenR"/>
            </a:pPr>
            <a:r>
              <a:rPr lang="en-US" sz="2500">
                <a:latin typeface="Arial" charset="0"/>
                <a:ea typeface="ヒラギノ角ゴ Pro W3" charset="0"/>
                <a:cs typeface="ヒラギノ角ゴ Pro W3" charset="0"/>
              </a:rPr>
              <a:t>Flux is not zero, E=0 everywhere on sphere</a:t>
            </a:r>
          </a:p>
          <a:p>
            <a:pPr marL="457200" indent="-457200">
              <a:buFontTx/>
              <a:buAutoNum type="alphaUcParenR"/>
            </a:pPr>
            <a:r>
              <a:rPr lang="en-US" sz="2500">
                <a:latin typeface="Arial" charset="0"/>
                <a:ea typeface="ヒラギノ角ゴ Pro W3" charset="0"/>
                <a:cs typeface="ヒラギノ角ゴ Pro W3" charset="0"/>
              </a:rPr>
              <a:t>Flux is not zero, E need not be zero…</a:t>
            </a:r>
          </a:p>
        </p:txBody>
      </p:sp>
      <p:sp>
        <p:nvSpPr>
          <p:cNvPr id="6" name="Oval 5"/>
          <p:cNvSpPr>
            <a:spLocks noChangeArrowheads="1"/>
          </p:cNvSpPr>
          <p:nvPr/>
        </p:nvSpPr>
        <p:spPr bwMode="auto">
          <a:xfrm>
            <a:off x="7286625" y="1403350"/>
            <a:ext cx="147638" cy="1476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 name="Text Box 9"/>
          <p:cNvSpPr txBox="1">
            <a:spLocks noChangeArrowheads="1"/>
          </p:cNvSpPr>
          <p:nvPr/>
        </p:nvSpPr>
        <p:spPr bwMode="auto">
          <a:xfrm>
            <a:off x="7107238" y="153828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t>q</a:t>
            </a:r>
          </a:p>
        </p:txBody>
      </p:sp>
      <p:sp>
        <p:nvSpPr>
          <p:cNvPr id="8" name="Oval 7"/>
          <p:cNvSpPr>
            <a:spLocks noChangeArrowheads="1"/>
          </p:cNvSpPr>
          <p:nvPr/>
        </p:nvSpPr>
        <p:spPr bwMode="auto">
          <a:xfrm>
            <a:off x="7635875" y="1412875"/>
            <a:ext cx="147638" cy="1476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7508875" y="1565275"/>
            <a:ext cx="4587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t>-q</a:t>
            </a:r>
          </a:p>
        </p:txBody>
      </p:sp>
      <p:sp>
        <p:nvSpPr>
          <p:cNvPr id="10" name="Oval 9"/>
          <p:cNvSpPr/>
          <p:nvPr/>
        </p:nvSpPr>
        <p:spPr bwMode="auto">
          <a:xfrm>
            <a:off x="6296025" y="196850"/>
            <a:ext cx="2520950" cy="2522538"/>
          </a:xfrm>
          <a:prstGeom prst="ellipse">
            <a:avLst/>
          </a:prstGeom>
          <a:no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a:lstStyle/>
          <a:p>
            <a:pPr>
              <a:defRPr/>
            </a:pPr>
            <a:endParaRPr lang="en-US">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sz="half" idx="1"/>
          </p:nvPr>
        </p:nvSpPr>
        <p:spPr>
          <a:xfrm>
            <a:off x="112713" y="93663"/>
            <a:ext cx="8794750" cy="1981200"/>
          </a:xfrm>
        </p:spPr>
        <p:txBody>
          <a:bodyPr/>
          <a:lstStyle/>
          <a:p>
            <a:pPr marL="0" indent="0">
              <a:buFontTx/>
              <a:buNone/>
            </a:pPr>
            <a:r>
              <a:rPr lang="en-US" sz="3000">
                <a:latin typeface="Arial" charset="0"/>
                <a:ea typeface="ヒラギノ角ゴ Pro W3" charset="0"/>
                <a:cs typeface="ヒラギノ角ゴ Pro W3" charset="0"/>
              </a:rPr>
              <a:t>An electric dipole</a:t>
            </a:r>
          </a:p>
          <a:p>
            <a:pPr marL="0" indent="0">
              <a:buFontTx/>
              <a:buNone/>
            </a:pPr>
            <a:r>
              <a:rPr lang="en-US" sz="3000">
                <a:latin typeface="Arial" charset="0"/>
                <a:ea typeface="ヒラギノ角ゴ Pro W3" charset="0"/>
                <a:cs typeface="ヒラギノ角ゴ Pro W3" charset="0"/>
              </a:rPr>
              <a:t> (+q and –q, small distance d apart) </a:t>
            </a:r>
          </a:p>
          <a:p>
            <a:pPr marL="0" indent="0">
              <a:buFontTx/>
              <a:buNone/>
            </a:pPr>
            <a:r>
              <a:rPr lang="en-US" sz="3000">
                <a:latin typeface="Arial" charset="0"/>
                <a:ea typeface="ヒラギノ角ゴ Pro W3" charset="0"/>
                <a:cs typeface="ヒラギノ角ゴ Pro W3" charset="0"/>
              </a:rPr>
              <a:t>sits centered in a Gaussian sphere.</a:t>
            </a:r>
          </a:p>
          <a:p>
            <a:pPr marL="0" indent="0">
              <a:buFontTx/>
              <a:buNone/>
            </a:pPr>
            <a:endParaRPr lang="en-US" sz="3000">
              <a:latin typeface="Arial" charset="0"/>
              <a:ea typeface="ヒラギノ角ゴ Pro W3" charset="0"/>
              <a:cs typeface="ヒラギノ角ゴ Pro W3" charset="0"/>
            </a:endParaRPr>
          </a:p>
          <a:p>
            <a:pPr marL="0" indent="0">
              <a:buFontTx/>
              <a:buNone/>
            </a:pPr>
            <a:r>
              <a:rPr lang="en-US" sz="3000">
                <a:latin typeface="Arial" charset="0"/>
                <a:ea typeface="ヒラギノ角ゴ Pro W3" charset="0"/>
                <a:cs typeface="ヒラギノ角ゴ Pro W3" charset="0"/>
              </a:rPr>
              <a:t> </a:t>
            </a:r>
          </a:p>
          <a:p>
            <a:pPr marL="0" indent="0">
              <a:buFontTx/>
              <a:buNone/>
            </a:pPr>
            <a:r>
              <a:rPr lang="en-US" sz="3000">
                <a:solidFill>
                  <a:srgbClr val="660066"/>
                </a:solidFill>
                <a:latin typeface="Arial" charset="0"/>
                <a:ea typeface="ヒラギノ角ゴ Pro W3" charset="0"/>
                <a:cs typeface="ヒラギノ角ゴ Pro W3" charset="0"/>
              </a:rPr>
              <a:t>What can you say about the flux of E through the sphere, and |E| on the sphere? </a:t>
            </a:r>
          </a:p>
          <a:p>
            <a:pPr marL="0" indent="0">
              <a:buFontTx/>
              <a:buNone/>
            </a:pPr>
            <a:endParaRPr lang="en-US">
              <a:latin typeface="Arial" charset="0"/>
              <a:ea typeface="ヒラギノ角ゴ Pro W3" charset="0"/>
              <a:cs typeface="ヒラギノ角ゴ Pro W3" charset="0"/>
            </a:endParaRPr>
          </a:p>
        </p:txBody>
      </p:sp>
      <p:sp>
        <p:nvSpPr>
          <p:cNvPr id="22530" name="Text Placeholder 3"/>
          <p:cNvSpPr>
            <a:spLocks noGrp="1"/>
          </p:cNvSpPr>
          <p:nvPr>
            <p:ph type="body" sz="half" idx="2"/>
          </p:nvPr>
        </p:nvSpPr>
        <p:spPr>
          <a:xfrm>
            <a:off x="131763" y="4043363"/>
            <a:ext cx="9012237" cy="1981200"/>
          </a:xfrm>
        </p:spPr>
        <p:txBody>
          <a:bodyPr/>
          <a:lstStyle/>
          <a:p>
            <a:pPr marL="457200" indent="-457200">
              <a:buFontTx/>
              <a:buAutoNum type="alphaUcParenR"/>
            </a:pPr>
            <a:r>
              <a:rPr lang="en-US" sz="3000">
                <a:latin typeface="Arial" charset="0"/>
                <a:ea typeface="ヒラギノ角ゴ Pro W3" charset="0"/>
                <a:cs typeface="ヒラギノ角ゴ Pro W3" charset="0"/>
              </a:rPr>
              <a:t>Flux=0,  E=0 everywhere on sphere surface</a:t>
            </a:r>
          </a:p>
          <a:p>
            <a:pPr marL="457200" indent="-457200">
              <a:buFontTx/>
              <a:buAutoNum type="alphaUcParenR"/>
            </a:pPr>
            <a:r>
              <a:rPr lang="en-US" sz="3000">
                <a:latin typeface="Arial" charset="0"/>
                <a:ea typeface="ヒラギノ角ゴ Pro W3" charset="0"/>
                <a:cs typeface="ヒラギノ角ゴ Pro W3" charset="0"/>
              </a:rPr>
              <a:t>Flux =0, E need not be zero on sphere</a:t>
            </a:r>
          </a:p>
          <a:p>
            <a:pPr marL="457200" indent="-457200">
              <a:buFontTx/>
              <a:buAutoNum type="alphaUcParenR"/>
            </a:pPr>
            <a:r>
              <a:rPr lang="en-US" sz="3000">
                <a:latin typeface="Arial" charset="0"/>
                <a:ea typeface="ヒラギノ角ゴ Pro W3" charset="0"/>
                <a:cs typeface="ヒラギノ角ゴ Pro W3" charset="0"/>
              </a:rPr>
              <a:t>Flux is not zero, E=0 everywhere on sphere</a:t>
            </a:r>
          </a:p>
          <a:p>
            <a:pPr marL="457200" indent="-457200">
              <a:buFontTx/>
              <a:buAutoNum type="alphaUcParenR"/>
            </a:pPr>
            <a:r>
              <a:rPr lang="en-US" sz="3000">
                <a:latin typeface="Arial" charset="0"/>
                <a:ea typeface="ヒラギノ角ゴ Pro W3" charset="0"/>
                <a:cs typeface="ヒラギノ角ゴ Pro W3" charset="0"/>
              </a:rPr>
              <a:t>Flux is not zero, E need not be zero…</a:t>
            </a:r>
          </a:p>
        </p:txBody>
      </p:sp>
      <p:sp>
        <p:nvSpPr>
          <p:cNvPr id="6" name="Oval 5"/>
          <p:cNvSpPr>
            <a:spLocks noChangeArrowheads="1"/>
          </p:cNvSpPr>
          <p:nvPr/>
        </p:nvSpPr>
        <p:spPr bwMode="auto">
          <a:xfrm>
            <a:off x="7286625" y="1403350"/>
            <a:ext cx="147638" cy="1476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 name="Text Box 9"/>
          <p:cNvSpPr txBox="1">
            <a:spLocks noChangeArrowheads="1"/>
          </p:cNvSpPr>
          <p:nvPr/>
        </p:nvSpPr>
        <p:spPr bwMode="auto">
          <a:xfrm>
            <a:off x="7107238" y="153828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t>q</a:t>
            </a:r>
          </a:p>
        </p:txBody>
      </p:sp>
      <p:sp>
        <p:nvSpPr>
          <p:cNvPr id="8" name="Oval 7"/>
          <p:cNvSpPr>
            <a:spLocks noChangeArrowheads="1"/>
          </p:cNvSpPr>
          <p:nvPr/>
        </p:nvSpPr>
        <p:spPr bwMode="auto">
          <a:xfrm>
            <a:off x="7635875" y="1412875"/>
            <a:ext cx="147638" cy="1476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7508875" y="1565275"/>
            <a:ext cx="4587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t>-q</a:t>
            </a:r>
          </a:p>
        </p:txBody>
      </p:sp>
      <p:sp>
        <p:nvSpPr>
          <p:cNvPr id="10" name="Oval 9"/>
          <p:cNvSpPr/>
          <p:nvPr/>
        </p:nvSpPr>
        <p:spPr bwMode="auto">
          <a:xfrm>
            <a:off x="6296025" y="196850"/>
            <a:ext cx="2520950" cy="2522538"/>
          </a:xfrm>
          <a:prstGeom prst="ellipse">
            <a:avLst/>
          </a:prstGeom>
          <a:no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a:lstStyle/>
          <a:p>
            <a:pPr>
              <a:defRPr/>
            </a:pPr>
            <a:endParaRPr lang="en-US">
              <a:solidFill>
                <a:srgbClr val="000000"/>
              </a:solidFill>
            </a:endParaRPr>
          </a:p>
        </p:txBody>
      </p:sp>
      <p:graphicFrame>
        <p:nvGraphicFramePr>
          <p:cNvPr id="22536" name="Object 1031"/>
          <p:cNvGraphicFramePr>
            <a:graphicFrameLocks noChangeAspect="1"/>
          </p:cNvGraphicFramePr>
          <p:nvPr/>
        </p:nvGraphicFramePr>
        <p:xfrm>
          <a:off x="1708150" y="1836738"/>
          <a:ext cx="2595563" cy="1098550"/>
        </p:xfrm>
        <a:graphic>
          <a:graphicData uri="http://schemas.openxmlformats.org/presentationml/2006/ole">
            <mc:AlternateContent xmlns:mc="http://schemas.openxmlformats.org/markup-compatibility/2006">
              <mc:Choice xmlns:v="urn:schemas-microsoft-com:vml" Requires="v">
                <p:oleObj spid="_x0000_s74773" name="Equation" r:id="rId4" imgW="1079500" imgH="457200" progId="Equation.3">
                  <p:embed/>
                </p:oleObj>
              </mc:Choice>
              <mc:Fallback>
                <p:oleObj name="Equation" r:id="rId4" imgW="10795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150" y="1836738"/>
                        <a:ext cx="2595563"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22313" y="563563"/>
            <a:ext cx="8213725" cy="1143000"/>
          </a:xfrm>
        </p:spPr>
        <p:txBody>
          <a:bodyPr/>
          <a:lstStyle/>
          <a:p>
            <a:pPr algn="l"/>
            <a:r>
              <a:rPr lang="en-US" sz="3600">
                <a:latin typeface="Arial" charset="0"/>
                <a:ea typeface="ヒラギノ角ゴ Pro W3" charset="0"/>
                <a:cs typeface="ヒラギノ角ゴ Pro W3" charset="0"/>
              </a:rPr>
              <a:t>In spherical coordinates, what would be the correct description of the position vector </a:t>
            </a:r>
            <a:r>
              <a:rPr lang="ja-JP" altLang="en-US" sz="3600" b="1">
                <a:latin typeface="Arial" charset="0"/>
                <a:ea typeface="ヒラギノ角ゴ Pro W3" charset="0"/>
                <a:cs typeface="ヒラギノ角ゴ Pro W3" charset="0"/>
              </a:rPr>
              <a:t>“</a:t>
            </a:r>
            <a:r>
              <a:rPr lang="en-US" altLang="ja-JP" sz="3600" b="1">
                <a:latin typeface="Arial" charset="0"/>
                <a:ea typeface="ヒラギノ角ゴ Pro W3" charset="0"/>
                <a:cs typeface="ヒラギノ角ゴ Pro W3" charset="0"/>
              </a:rPr>
              <a:t>r</a:t>
            </a:r>
            <a:r>
              <a:rPr lang="ja-JP" altLang="en-US" sz="3600" b="1">
                <a:latin typeface="Arial" charset="0"/>
                <a:ea typeface="ヒラギノ角ゴ Pro W3" charset="0"/>
                <a:cs typeface="ヒラギノ角ゴ Pro W3" charset="0"/>
              </a:rPr>
              <a:t>”</a:t>
            </a:r>
            <a:r>
              <a:rPr lang="en-US" altLang="ja-JP" sz="3600">
                <a:latin typeface="Arial" charset="0"/>
                <a:ea typeface="ヒラギノ角ゴ Pro W3" charset="0"/>
                <a:cs typeface="ヒラギノ角ゴ Pro W3" charset="0"/>
              </a:rPr>
              <a:t> of the point P shown at (x,y,z) = (0, 2 m, 0) </a:t>
            </a:r>
            <a:r>
              <a:rPr lang="en-US" altLang="ja-JP" sz="3600">
                <a:solidFill>
                  <a:srgbClr val="800080"/>
                </a:solidFill>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p:txBody>
      </p:sp>
      <p:graphicFrame>
        <p:nvGraphicFramePr>
          <p:cNvPr id="24578" name="Object 3"/>
          <p:cNvGraphicFramePr>
            <a:graphicFrameLocks noChangeAspect="1"/>
          </p:cNvGraphicFramePr>
          <p:nvPr/>
        </p:nvGraphicFramePr>
        <p:xfrm>
          <a:off x="296863" y="5314950"/>
          <a:ext cx="6313487" cy="760413"/>
        </p:xfrm>
        <a:graphic>
          <a:graphicData uri="http://schemas.openxmlformats.org/presentationml/2006/ole">
            <mc:AlternateContent xmlns:mc="http://schemas.openxmlformats.org/markup-compatibility/2006">
              <mc:Choice xmlns:v="urn:schemas-microsoft-com:vml" Requires="v">
                <p:oleObj spid="_x0000_s75851" name="Equation" r:id="rId4" imgW="2006600" imgH="241300" progId="Equation.3">
                  <p:embed/>
                </p:oleObj>
              </mc:Choice>
              <mc:Fallback>
                <p:oleObj name="Equation" r:id="rId4" imgW="20066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5314950"/>
                        <a:ext cx="6313487"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79" name="Object 4"/>
          <p:cNvGraphicFramePr>
            <a:graphicFrameLocks noChangeAspect="1"/>
          </p:cNvGraphicFramePr>
          <p:nvPr/>
        </p:nvGraphicFramePr>
        <p:xfrm>
          <a:off x="223838" y="4622800"/>
          <a:ext cx="5287962" cy="762000"/>
        </p:xfrm>
        <a:graphic>
          <a:graphicData uri="http://schemas.openxmlformats.org/presentationml/2006/ole">
            <mc:AlternateContent xmlns:mc="http://schemas.openxmlformats.org/markup-compatibility/2006">
              <mc:Choice xmlns:v="urn:schemas-microsoft-com:vml" Requires="v">
                <p:oleObj spid="_x0000_s75852" name="Equation" r:id="rId6" imgW="1676400" imgH="241300" progId="Equation.DSMT4">
                  <p:embed/>
                </p:oleObj>
              </mc:Choice>
              <mc:Fallback>
                <p:oleObj name="Equation" r:id="rId6" imgW="16764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38" y="4622800"/>
                        <a:ext cx="52879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0" name="Object 5"/>
          <p:cNvGraphicFramePr>
            <a:graphicFrameLocks noChangeAspect="1"/>
          </p:cNvGraphicFramePr>
          <p:nvPr/>
        </p:nvGraphicFramePr>
        <p:xfrm>
          <a:off x="223838" y="3733800"/>
          <a:ext cx="4694237" cy="842963"/>
        </p:xfrm>
        <a:graphic>
          <a:graphicData uri="http://schemas.openxmlformats.org/presentationml/2006/ole">
            <mc:AlternateContent xmlns:mc="http://schemas.openxmlformats.org/markup-compatibility/2006">
              <mc:Choice xmlns:v="urn:schemas-microsoft-com:vml" Requires="v">
                <p:oleObj spid="_x0000_s75853" name="Equation" r:id="rId8" imgW="1346200" imgH="241300" progId="Equation.DSMT4">
                  <p:embed/>
                </p:oleObj>
              </mc:Choice>
              <mc:Fallback>
                <p:oleObj name="Equation" r:id="rId8" imgW="13462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8" y="3733800"/>
                        <a:ext cx="4694237"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1" name="Object 6"/>
          <p:cNvGraphicFramePr>
            <a:graphicFrameLocks noChangeAspect="1"/>
          </p:cNvGraphicFramePr>
          <p:nvPr/>
        </p:nvGraphicFramePr>
        <p:xfrm>
          <a:off x="139700" y="3073400"/>
          <a:ext cx="3540125" cy="736600"/>
        </p:xfrm>
        <a:graphic>
          <a:graphicData uri="http://schemas.openxmlformats.org/presentationml/2006/ole">
            <mc:AlternateContent xmlns:mc="http://schemas.openxmlformats.org/markup-compatibility/2006">
              <mc:Choice xmlns:v="urn:schemas-microsoft-com:vml" Requires="v">
                <p:oleObj spid="_x0000_s75854" name="Equation" r:id="rId10" imgW="977900" imgH="203200" progId="Equation.3">
                  <p:embed/>
                </p:oleObj>
              </mc:Choice>
              <mc:Fallback>
                <p:oleObj name="Equation" r:id="rId10" imgW="9779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700" y="3073400"/>
                        <a:ext cx="354012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582" name="Text Box 7"/>
          <p:cNvSpPr txBox="1">
            <a:spLocks noChangeArrowheads="1"/>
          </p:cNvSpPr>
          <p:nvPr/>
        </p:nvSpPr>
        <p:spPr bwMode="auto">
          <a:xfrm>
            <a:off x="241300" y="6096000"/>
            <a:ext cx="3424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a:t>E) None of these</a:t>
            </a:r>
          </a:p>
        </p:txBody>
      </p:sp>
      <p:sp>
        <p:nvSpPr>
          <p:cNvPr id="24583" name="Line 8"/>
          <p:cNvSpPr>
            <a:spLocks noChangeShapeType="1"/>
          </p:cNvSpPr>
          <p:nvPr/>
        </p:nvSpPr>
        <p:spPr bwMode="auto">
          <a:xfrm flipV="1">
            <a:off x="6942138" y="1935163"/>
            <a:ext cx="9525" cy="256063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4" name="Oval 9"/>
          <p:cNvSpPr>
            <a:spLocks noChangeArrowheads="1"/>
          </p:cNvSpPr>
          <p:nvPr/>
        </p:nvSpPr>
        <p:spPr bwMode="auto">
          <a:xfrm>
            <a:off x="6761163" y="3524250"/>
            <a:ext cx="390525" cy="390525"/>
          </a:xfrm>
          <a:prstGeom prst="ellipse">
            <a:avLst/>
          </a:prstGeom>
          <a:solidFill>
            <a:schemeClr val="tx1"/>
          </a:solidFill>
          <a:ln w="9525">
            <a:solidFill>
              <a:schemeClr val="tx1"/>
            </a:solidFill>
            <a:round/>
            <a:headEnd/>
            <a:tailEnd/>
          </a:ln>
        </p:spPr>
        <p:txBody>
          <a:bodyPr wrap="none" anchor="ctr"/>
          <a:lstStyle/>
          <a:p>
            <a:endParaRPr lang="en-US"/>
          </a:p>
        </p:txBody>
      </p:sp>
      <p:sp>
        <p:nvSpPr>
          <p:cNvPr id="24585" name="Text Box 10"/>
          <p:cNvSpPr txBox="1">
            <a:spLocks noChangeArrowheads="1"/>
          </p:cNvSpPr>
          <p:nvPr/>
        </p:nvSpPr>
        <p:spPr bwMode="auto">
          <a:xfrm>
            <a:off x="5118100" y="3827463"/>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Origin</a:t>
            </a:r>
          </a:p>
        </p:txBody>
      </p:sp>
      <p:sp>
        <p:nvSpPr>
          <p:cNvPr id="24586" name="Line 11"/>
          <p:cNvSpPr>
            <a:spLocks noChangeShapeType="1"/>
          </p:cNvSpPr>
          <p:nvPr/>
        </p:nvSpPr>
        <p:spPr bwMode="auto">
          <a:xfrm>
            <a:off x="5853113" y="3681413"/>
            <a:ext cx="3119437"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7" name="Oval 12"/>
          <p:cNvSpPr>
            <a:spLocks noChangeArrowheads="1"/>
          </p:cNvSpPr>
          <p:nvPr/>
        </p:nvSpPr>
        <p:spPr bwMode="auto">
          <a:xfrm>
            <a:off x="8078788" y="2857500"/>
            <a:ext cx="390525" cy="390525"/>
          </a:xfrm>
          <a:prstGeom prst="ellipse">
            <a:avLst/>
          </a:prstGeom>
          <a:solidFill>
            <a:schemeClr val="tx1"/>
          </a:solidFill>
          <a:ln w="9525">
            <a:solidFill>
              <a:schemeClr val="tx1"/>
            </a:solidFill>
            <a:round/>
            <a:headEnd/>
            <a:tailEnd/>
          </a:ln>
        </p:spPr>
        <p:txBody>
          <a:bodyPr wrap="none" anchor="ctr"/>
          <a:lstStyle/>
          <a:p>
            <a:endParaRPr lang="en-US"/>
          </a:p>
        </p:txBody>
      </p:sp>
      <p:sp>
        <p:nvSpPr>
          <p:cNvPr id="24588" name="Rectangle 13"/>
          <p:cNvSpPr>
            <a:spLocks noChangeArrowheads="1"/>
          </p:cNvSpPr>
          <p:nvPr/>
        </p:nvSpPr>
        <p:spPr bwMode="auto">
          <a:xfrm>
            <a:off x="7999413" y="2406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4589" name="Text Box 14"/>
          <p:cNvSpPr txBox="1">
            <a:spLocks noChangeArrowheads="1"/>
          </p:cNvSpPr>
          <p:nvPr/>
        </p:nvSpPr>
        <p:spPr bwMode="auto">
          <a:xfrm>
            <a:off x="7756525" y="2171700"/>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P</a:t>
            </a:r>
          </a:p>
        </p:txBody>
      </p:sp>
      <p:sp>
        <p:nvSpPr>
          <p:cNvPr id="24590" name="Line 15"/>
          <p:cNvSpPr>
            <a:spLocks noChangeShapeType="1"/>
          </p:cNvSpPr>
          <p:nvPr/>
        </p:nvSpPr>
        <p:spPr bwMode="auto">
          <a:xfrm flipV="1">
            <a:off x="6484938" y="2684463"/>
            <a:ext cx="2324100" cy="134778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1" name="Text Box 16"/>
          <p:cNvSpPr txBox="1">
            <a:spLocks noChangeArrowheads="1"/>
          </p:cNvSpPr>
          <p:nvPr/>
        </p:nvSpPr>
        <p:spPr bwMode="auto">
          <a:xfrm>
            <a:off x="8462963" y="1946275"/>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y</a:t>
            </a:r>
          </a:p>
        </p:txBody>
      </p:sp>
      <p:sp>
        <p:nvSpPr>
          <p:cNvPr id="24592" name="Text Box 17"/>
          <p:cNvSpPr txBox="1">
            <a:spLocks noChangeArrowheads="1"/>
          </p:cNvSpPr>
          <p:nvPr/>
        </p:nvSpPr>
        <p:spPr bwMode="auto">
          <a:xfrm>
            <a:off x="6265863" y="1525588"/>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z</a:t>
            </a:r>
          </a:p>
        </p:txBody>
      </p:sp>
      <p:sp>
        <p:nvSpPr>
          <p:cNvPr id="24593" name="Text Box 18"/>
          <p:cNvSpPr txBox="1">
            <a:spLocks noChangeArrowheads="1"/>
          </p:cNvSpPr>
          <p:nvPr/>
        </p:nvSpPr>
        <p:spPr bwMode="auto">
          <a:xfrm>
            <a:off x="8716963" y="3817938"/>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x</a:t>
            </a:r>
          </a:p>
        </p:txBody>
      </p:sp>
      <p:sp>
        <p:nvSpPr>
          <p:cNvPr id="24594" name="Text Box 19"/>
          <p:cNvSpPr txBox="1">
            <a:spLocks noChangeArrowheads="1"/>
          </p:cNvSpPr>
          <p:nvPr/>
        </p:nvSpPr>
        <p:spPr bwMode="auto">
          <a:xfrm>
            <a:off x="7262813" y="2855913"/>
            <a:ext cx="331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a:p>
        </p:txBody>
      </p:sp>
      <p:sp>
        <p:nvSpPr>
          <p:cNvPr id="24595" name="Line 20"/>
          <p:cNvSpPr>
            <a:spLocks noChangeShapeType="1"/>
          </p:cNvSpPr>
          <p:nvPr/>
        </p:nvSpPr>
        <p:spPr bwMode="auto">
          <a:xfrm flipV="1">
            <a:off x="7092950" y="3059113"/>
            <a:ext cx="1014413" cy="5984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96" name="Text Box 21"/>
          <p:cNvSpPr txBox="1">
            <a:spLocks noChangeArrowheads="1"/>
          </p:cNvSpPr>
          <p:nvPr/>
        </p:nvSpPr>
        <p:spPr bwMode="auto">
          <a:xfrm>
            <a:off x="76200" y="90488"/>
            <a:ext cx="422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1200"/>
              <a:t>1.1</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p:txBody>
          <a:bodyPr/>
          <a:lstStyle/>
          <a:p>
            <a:r>
              <a:rPr lang="en-US" b="1">
                <a:latin typeface="Arial" charset="0"/>
              </a:rPr>
              <a:t>-- WEEK 3 --</a:t>
            </a:r>
          </a:p>
        </p:txBody>
      </p:sp>
      <p:sp>
        <p:nvSpPr>
          <p:cNvPr id="224259" name="Rectangle 3"/>
          <p:cNvSpPr>
            <a:spLocks noGrp="1" noChangeArrowheads="1"/>
          </p:cNvSpPr>
          <p:nvPr>
            <p:ph type="subTitle" idx="1"/>
          </p:nvPr>
        </p:nvSpPr>
        <p:spPr/>
        <p:txBody>
          <a:bodyPr/>
          <a:lstStyle/>
          <a:p>
            <a:r>
              <a:rPr lang="en-US" b="1">
                <a:latin typeface="Arial" charset="0"/>
                <a:ea typeface="ヒラギノ角ゴ Pro W3" charset="0"/>
              </a:rPr>
              <a:t>Divergence of the E-field, work and energy</a:t>
            </a:r>
          </a:p>
        </p:txBody>
      </p:sp>
    </p:spTree>
    <p:extLst>
      <p:ext uri="{BB962C8B-B14F-4D97-AF65-F5344CB8AC3E}">
        <p14:creationId xmlns:p14="http://schemas.microsoft.com/office/powerpoint/2010/main" val="127407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5400" y="781050"/>
            <a:ext cx="4992688" cy="2057400"/>
          </a:xfrm>
        </p:spPr>
        <p:txBody>
          <a:bodyPr/>
          <a:lstStyle/>
          <a:p>
            <a:pPr algn="l"/>
            <a:r>
              <a:rPr lang="en-US" sz="3500">
                <a:latin typeface="Arial" charset="0"/>
                <a:ea typeface="ヒラギノ角ゴ Pro W3" charset="0"/>
                <a:cs typeface="ヒラギノ角ゴ Pro W3" charset="0"/>
              </a:rPr>
              <a:t>Consider the vector field</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where c = constant</a:t>
            </a:r>
            <a:r>
              <a:rPr lang="en-US" sz="4300">
                <a:latin typeface="Arial" charset="0"/>
                <a:ea typeface="ヒラギノ角ゴ Pro W3" charset="0"/>
                <a:cs typeface="ヒラギノ角ゴ Pro W3" charset="0"/>
              </a:rPr>
              <a:t> .</a:t>
            </a:r>
            <a:endParaRPr lang="en-US" sz="2100">
              <a:latin typeface="Arial" charset="0"/>
              <a:ea typeface="ヒラギノ角ゴ Pro W3" charset="0"/>
              <a:cs typeface="ヒラギノ角ゴ Pro W3" charset="0"/>
            </a:endParaRPr>
          </a:p>
        </p:txBody>
      </p:sp>
      <p:graphicFrame>
        <p:nvGraphicFramePr>
          <p:cNvPr id="26626" name="Object 3"/>
          <p:cNvGraphicFramePr>
            <a:graphicFrameLocks noGrp="1" noChangeAspect="1"/>
          </p:cNvGraphicFramePr>
          <p:nvPr>
            <p:ph sz="half" idx="1"/>
          </p:nvPr>
        </p:nvGraphicFramePr>
        <p:xfrm>
          <a:off x="1168400" y="1250950"/>
          <a:ext cx="2101850" cy="700088"/>
        </p:xfrm>
        <a:graphic>
          <a:graphicData uri="http://schemas.openxmlformats.org/presentationml/2006/ole">
            <mc:AlternateContent xmlns:mc="http://schemas.openxmlformats.org/markup-compatibility/2006">
              <mc:Choice xmlns:v="urn:schemas-microsoft-com:vml" Requires="v">
                <p:oleObj spid="_x0000_s76821" name="Equation" r:id="rId4" imgW="723900" imgH="241300" progId="Equation.3">
                  <p:embed/>
                </p:oleObj>
              </mc:Choice>
              <mc:Fallback>
                <p:oleObj name="Equation" r:id="rId4" imgW="723900" imgH="2413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1250950"/>
                        <a:ext cx="210185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6627" name="Group 4"/>
          <p:cNvGrpSpPr>
            <a:grpSpLocks/>
          </p:cNvGrpSpPr>
          <p:nvPr/>
        </p:nvGrpSpPr>
        <p:grpSpPr bwMode="auto">
          <a:xfrm>
            <a:off x="4845050" y="563563"/>
            <a:ext cx="4060825" cy="3898900"/>
            <a:chOff x="2972" y="205"/>
            <a:chExt cx="2558" cy="2456"/>
          </a:xfrm>
        </p:grpSpPr>
        <p:pic>
          <p:nvPicPr>
            <p:cNvPr id="2252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9" y="205"/>
              <a:ext cx="2328" cy="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286" name="Rectangle 6"/>
            <p:cNvSpPr>
              <a:spLocks noChangeArrowheads="1"/>
            </p:cNvSpPr>
            <p:nvPr/>
          </p:nvSpPr>
          <p:spPr bwMode="auto">
            <a:xfrm>
              <a:off x="2972" y="2293"/>
              <a:ext cx="2558" cy="3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5287" name="Rectangle 7"/>
            <p:cNvSpPr>
              <a:spLocks noChangeArrowheads="1"/>
            </p:cNvSpPr>
            <p:nvPr/>
          </p:nvSpPr>
          <p:spPr bwMode="auto">
            <a:xfrm>
              <a:off x="3030" y="253"/>
              <a:ext cx="150" cy="2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225288" name="Text Box 8"/>
          <p:cNvSpPr txBox="1">
            <a:spLocks noChangeArrowheads="1"/>
          </p:cNvSpPr>
          <p:nvPr/>
        </p:nvSpPr>
        <p:spPr bwMode="auto">
          <a:xfrm>
            <a:off x="276225" y="3957638"/>
            <a:ext cx="8504238"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a:t>The divergence of this vector field is:</a:t>
            </a:r>
          </a:p>
          <a:p>
            <a:pPr>
              <a:buFontTx/>
              <a:buAutoNum type="alphaUcParenR"/>
              <a:defRPr/>
            </a:pPr>
            <a:r>
              <a:rPr lang="en-US"/>
              <a:t>Zero everywhere except at the origin</a:t>
            </a:r>
          </a:p>
          <a:p>
            <a:pPr>
              <a:buFontTx/>
              <a:buAutoNum type="alphaUcParenR"/>
              <a:defRPr/>
            </a:pPr>
            <a:r>
              <a:rPr lang="en-US"/>
              <a:t>Zero everywhere including the origin</a:t>
            </a:r>
          </a:p>
          <a:p>
            <a:pPr>
              <a:buFontTx/>
              <a:buAutoNum type="alphaUcParenR"/>
              <a:defRPr/>
            </a:pPr>
            <a:r>
              <a:rPr lang="en-US"/>
              <a:t>Non-zero everywhere, including the origin.</a:t>
            </a:r>
          </a:p>
          <a:p>
            <a:pPr>
              <a:buFontTx/>
              <a:buAutoNum type="alphaUcParenR"/>
              <a:defRPr/>
            </a:pPr>
            <a:r>
              <a:rPr lang="en-US"/>
              <a:t>Non-zero everywhere, except at origin (zero at origin)</a:t>
            </a:r>
          </a:p>
          <a:p>
            <a:pPr>
              <a:defRPr/>
            </a:pPr>
            <a:endParaRPr lang="en-US"/>
          </a:p>
          <a:p>
            <a:pPr>
              <a:defRPr/>
            </a:pPr>
            <a:r>
              <a:rPr lang="en-US" sz="2000"/>
              <a:t>(No fair computing the answer.  Get answer from your brain.)</a:t>
            </a:r>
          </a:p>
        </p:txBody>
      </p:sp>
      <p:sp>
        <p:nvSpPr>
          <p:cNvPr id="26629" name="Text Box 9"/>
          <p:cNvSpPr txBox="1">
            <a:spLocks noChangeArrowheads="1"/>
          </p:cNvSpPr>
          <p:nvPr/>
        </p:nvSpPr>
        <p:spPr bwMode="auto">
          <a:xfrm>
            <a:off x="66675" y="47625"/>
            <a:ext cx="557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MD-1</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5400" y="781050"/>
            <a:ext cx="4992688" cy="2057400"/>
          </a:xfrm>
        </p:spPr>
        <p:txBody>
          <a:bodyPr/>
          <a:lstStyle/>
          <a:p>
            <a:pPr algn="l"/>
            <a:r>
              <a:rPr lang="en-US" sz="3500">
                <a:latin typeface="Arial" charset="0"/>
                <a:ea typeface="ヒラギノ角ゴ Pro W3" charset="0"/>
                <a:cs typeface="ヒラギノ角ゴ Pro W3" charset="0"/>
              </a:rPr>
              <a:t>Consider the vector field</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where c = constant</a:t>
            </a:r>
            <a:r>
              <a:rPr lang="en-US" sz="4300">
                <a:latin typeface="Arial" charset="0"/>
                <a:ea typeface="ヒラギノ角ゴ Pro W3" charset="0"/>
                <a:cs typeface="ヒラギノ角ゴ Pro W3" charset="0"/>
              </a:rPr>
              <a:t> .</a:t>
            </a:r>
            <a:endParaRPr lang="en-US" sz="2100">
              <a:latin typeface="Arial" charset="0"/>
              <a:ea typeface="ヒラギノ角ゴ Pro W3" charset="0"/>
              <a:cs typeface="ヒラギノ角ゴ Pro W3" charset="0"/>
            </a:endParaRPr>
          </a:p>
        </p:txBody>
      </p:sp>
      <p:graphicFrame>
        <p:nvGraphicFramePr>
          <p:cNvPr id="28674" name="Object 3"/>
          <p:cNvGraphicFramePr>
            <a:graphicFrameLocks noGrp="1" noChangeAspect="1"/>
          </p:cNvGraphicFramePr>
          <p:nvPr>
            <p:ph sz="half" idx="1"/>
          </p:nvPr>
        </p:nvGraphicFramePr>
        <p:xfrm>
          <a:off x="1168400" y="1250950"/>
          <a:ext cx="2101850" cy="700088"/>
        </p:xfrm>
        <a:graphic>
          <a:graphicData uri="http://schemas.openxmlformats.org/presentationml/2006/ole">
            <mc:AlternateContent xmlns:mc="http://schemas.openxmlformats.org/markup-compatibility/2006">
              <mc:Choice xmlns:v="urn:schemas-microsoft-com:vml" Requires="v">
                <p:oleObj spid="_x0000_s77863" name="Equation" r:id="rId4" imgW="723900" imgH="241300" progId="Equation.3">
                  <p:embed/>
                </p:oleObj>
              </mc:Choice>
              <mc:Fallback>
                <p:oleObj name="Equation" r:id="rId4" imgW="723900" imgH="2413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1250950"/>
                        <a:ext cx="210185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8675" name="Group 4"/>
          <p:cNvGrpSpPr>
            <a:grpSpLocks/>
          </p:cNvGrpSpPr>
          <p:nvPr/>
        </p:nvGrpSpPr>
        <p:grpSpPr bwMode="auto">
          <a:xfrm>
            <a:off x="4845050" y="63500"/>
            <a:ext cx="4060825" cy="3898900"/>
            <a:chOff x="2972" y="205"/>
            <a:chExt cx="2558" cy="2456"/>
          </a:xfrm>
        </p:grpSpPr>
        <p:pic>
          <p:nvPicPr>
            <p:cNvPr id="2252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9" y="205"/>
              <a:ext cx="2328" cy="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286" name="Rectangle 6"/>
            <p:cNvSpPr>
              <a:spLocks noChangeArrowheads="1"/>
            </p:cNvSpPr>
            <p:nvPr/>
          </p:nvSpPr>
          <p:spPr bwMode="auto">
            <a:xfrm>
              <a:off x="2972" y="2293"/>
              <a:ext cx="2558" cy="3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5287" name="Rectangle 7"/>
            <p:cNvSpPr>
              <a:spLocks noChangeArrowheads="1"/>
            </p:cNvSpPr>
            <p:nvPr/>
          </p:nvSpPr>
          <p:spPr bwMode="auto">
            <a:xfrm>
              <a:off x="3030" y="253"/>
              <a:ext cx="150" cy="2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225288" name="Text Box 8"/>
          <p:cNvSpPr txBox="1">
            <a:spLocks noChangeArrowheads="1"/>
          </p:cNvSpPr>
          <p:nvPr/>
        </p:nvSpPr>
        <p:spPr bwMode="auto">
          <a:xfrm>
            <a:off x="276225" y="3957638"/>
            <a:ext cx="8504238"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a:t>The divergence of this vector field is:</a:t>
            </a:r>
          </a:p>
          <a:p>
            <a:pPr>
              <a:buFontTx/>
              <a:buAutoNum type="alphaUcParenR"/>
              <a:defRPr/>
            </a:pPr>
            <a:r>
              <a:rPr lang="en-US"/>
              <a:t>Zero everywhere except at the origin</a:t>
            </a:r>
          </a:p>
          <a:p>
            <a:pPr>
              <a:buFontTx/>
              <a:buAutoNum type="alphaUcParenR"/>
              <a:defRPr/>
            </a:pPr>
            <a:r>
              <a:rPr lang="en-US"/>
              <a:t>Zero everywhere including the origin</a:t>
            </a:r>
          </a:p>
          <a:p>
            <a:pPr>
              <a:buFontTx/>
              <a:buAutoNum type="alphaUcParenR"/>
              <a:defRPr/>
            </a:pPr>
            <a:r>
              <a:rPr lang="en-US"/>
              <a:t>Non-zero everywhere, including the origin.</a:t>
            </a:r>
          </a:p>
          <a:p>
            <a:pPr>
              <a:buFontTx/>
              <a:buAutoNum type="alphaUcParenR"/>
              <a:defRPr/>
            </a:pPr>
            <a:r>
              <a:rPr lang="en-US"/>
              <a:t>Non-zero everywhere, except at origin (zero at origin)</a:t>
            </a:r>
          </a:p>
          <a:p>
            <a:pPr>
              <a:defRPr/>
            </a:pPr>
            <a:endParaRPr lang="en-US"/>
          </a:p>
          <a:p>
            <a:pPr>
              <a:defRPr/>
            </a:pPr>
            <a:r>
              <a:rPr lang="en-US" sz="2000"/>
              <a:t>(No fair computing the answer.  Get answer from your brain.)</a:t>
            </a:r>
          </a:p>
        </p:txBody>
      </p:sp>
      <p:sp>
        <p:nvSpPr>
          <p:cNvPr id="28677" name="Text Box 9"/>
          <p:cNvSpPr txBox="1">
            <a:spLocks noChangeArrowheads="1"/>
          </p:cNvSpPr>
          <p:nvPr/>
        </p:nvSpPr>
        <p:spPr bwMode="auto">
          <a:xfrm>
            <a:off x="66675" y="47625"/>
            <a:ext cx="557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MD-1</a:t>
            </a:r>
          </a:p>
        </p:txBody>
      </p:sp>
      <p:cxnSp>
        <p:nvCxnSpPr>
          <p:cNvPr id="17" name="Straight Connector 16"/>
          <p:cNvCxnSpPr>
            <a:endCxn id="11" idx="0"/>
          </p:cNvCxnSpPr>
          <p:nvPr/>
        </p:nvCxnSpPr>
        <p:spPr bwMode="auto">
          <a:xfrm>
            <a:off x="7683500" y="584200"/>
            <a:ext cx="84138" cy="96838"/>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a:off x="7505700" y="1416050"/>
            <a:ext cx="84138" cy="96838"/>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8680" name="Group 2"/>
          <p:cNvGrpSpPr>
            <a:grpSpLocks/>
          </p:cNvGrpSpPr>
          <p:nvPr/>
        </p:nvGrpSpPr>
        <p:grpSpPr bwMode="auto">
          <a:xfrm>
            <a:off x="6700838" y="566738"/>
            <a:ext cx="1716087" cy="1344612"/>
            <a:chOff x="6700838" y="1049338"/>
            <a:chExt cx="1716087" cy="1344612"/>
          </a:xfrm>
        </p:grpSpPr>
        <p:sp>
          <p:nvSpPr>
            <p:cNvPr id="2" name="Arc 1"/>
            <p:cNvSpPr/>
            <p:nvPr/>
          </p:nvSpPr>
          <p:spPr bwMode="auto">
            <a:xfrm rot="1013958">
              <a:off x="6965950" y="1517650"/>
              <a:ext cx="990600" cy="812800"/>
            </a:xfrm>
            <a:prstGeom prst="arc">
              <a:avLst/>
            </a:prstGeom>
            <a:noFill/>
            <a:ln w="38100"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sp>
          <p:nvSpPr>
            <p:cNvPr id="11" name="Arc 10"/>
            <p:cNvSpPr/>
            <p:nvPr/>
          </p:nvSpPr>
          <p:spPr bwMode="auto">
            <a:xfrm rot="731274">
              <a:off x="6878638" y="1149350"/>
              <a:ext cx="1516062" cy="1244600"/>
            </a:xfrm>
            <a:prstGeom prst="arc">
              <a:avLst/>
            </a:prstGeom>
            <a:noFill/>
            <a:ln w="38100"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cxnSp>
          <p:nvCxnSpPr>
            <p:cNvPr id="4" name="Straight Connector 3"/>
            <p:cNvCxnSpPr>
              <a:stCxn id="2" idx="0"/>
              <a:endCxn id="11" idx="0"/>
            </p:cNvCxnSpPr>
            <p:nvPr/>
          </p:nvCxnSpPr>
          <p:spPr bwMode="auto">
            <a:xfrm flipV="1">
              <a:off x="7578725" y="1163638"/>
              <a:ext cx="188913" cy="371475"/>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flipV="1">
              <a:off x="7931150" y="1911350"/>
              <a:ext cx="457200" cy="1524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flipV="1">
              <a:off x="7502525" y="1049338"/>
              <a:ext cx="188913" cy="371475"/>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Arc 20"/>
            <p:cNvSpPr/>
            <p:nvPr/>
          </p:nvSpPr>
          <p:spPr bwMode="auto">
            <a:xfrm rot="731274">
              <a:off x="6700838" y="1049338"/>
              <a:ext cx="1716087" cy="1228725"/>
            </a:xfrm>
            <a:prstGeom prst="arc">
              <a:avLst/>
            </a:prstGeom>
            <a:noFill/>
            <a:ln w="38100"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grpSp>
      <p:graphicFrame>
        <p:nvGraphicFramePr>
          <p:cNvPr id="28681" name="Object 3"/>
          <p:cNvGraphicFramePr>
            <a:graphicFrameLocks noGrp="1" noChangeAspect="1"/>
          </p:cNvGraphicFramePr>
          <p:nvPr>
            <p:ph sz="half" idx="1"/>
          </p:nvPr>
        </p:nvGraphicFramePr>
        <p:xfrm>
          <a:off x="133350" y="3289300"/>
          <a:ext cx="7121525" cy="684213"/>
        </p:xfrm>
        <a:graphic>
          <a:graphicData uri="http://schemas.openxmlformats.org/presentationml/2006/ole">
            <mc:AlternateContent xmlns:mc="http://schemas.openxmlformats.org/markup-compatibility/2006">
              <mc:Choice xmlns:v="urn:schemas-microsoft-com:vml" Requires="v">
                <p:oleObj spid="_x0000_s77864" name="Equation" r:id="rId7" imgW="4368800" imgH="419100" progId="Equation.3">
                  <p:embed/>
                </p:oleObj>
              </mc:Choice>
              <mc:Fallback>
                <p:oleObj name="Equation" r:id="rId7" imgW="4368800" imgH="41910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 y="3289300"/>
                        <a:ext cx="7121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986" name="Group 2"/>
          <p:cNvGrpSpPr>
            <a:grpSpLocks/>
          </p:cNvGrpSpPr>
          <p:nvPr/>
        </p:nvGrpSpPr>
        <p:grpSpPr bwMode="auto">
          <a:xfrm>
            <a:off x="5167313" y="617538"/>
            <a:ext cx="3429000" cy="3756025"/>
            <a:chOff x="3485" y="130"/>
            <a:chExt cx="2160" cy="2366"/>
          </a:xfrm>
        </p:grpSpPr>
        <p:pic>
          <p:nvPicPr>
            <p:cNvPr id="297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 y="130"/>
              <a:ext cx="2041" cy="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988" name="Rectangle 4"/>
            <p:cNvSpPr>
              <a:spLocks noChangeArrowheads="1"/>
            </p:cNvSpPr>
            <p:nvPr/>
          </p:nvSpPr>
          <p:spPr bwMode="auto">
            <a:xfrm>
              <a:off x="3485" y="2006"/>
              <a:ext cx="2160" cy="4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989" name="Rectangle 5"/>
            <p:cNvSpPr>
              <a:spLocks noChangeArrowheads="1"/>
            </p:cNvSpPr>
            <p:nvPr/>
          </p:nvSpPr>
          <p:spPr bwMode="auto">
            <a:xfrm>
              <a:off x="3523" y="144"/>
              <a:ext cx="183" cy="19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990" name="Rectangle 6"/>
          <p:cNvSpPr>
            <a:spLocks noGrp="1" noChangeArrowheads="1"/>
          </p:cNvSpPr>
          <p:nvPr>
            <p:ph type="title"/>
          </p:nvPr>
        </p:nvSpPr>
        <p:spPr>
          <a:xfrm>
            <a:off x="685800" y="838200"/>
            <a:ext cx="4419600" cy="2057400"/>
          </a:xfrm>
        </p:spPr>
        <p:txBody>
          <a:bodyPr/>
          <a:lstStyle/>
          <a:p>
            <a:pPr algn="l"/>
            <a:r>
              <a:rPr lang="en-US">
                <a:latin typeface="Arial" charset="0"/>
              </a:rPr>
              <a:t>Consider the 3D vector field</a:t>
            </a:r>
            <a:br>
              <a:rPr lang="en-US">
                <a:latin typeface="Arial" charset="0"/>
              </a:rPr>
            </a:br>
            <a:r>
              <a:rPr lang="en-US">
                <a:latin typeface="Arial" charset="0"/>
              </a:rPr>
              <a:t/>
            </a:r>
            <a:br>
              <a:rPr lang="en-US">
                <a:latin typeface="Arial" charset="0"/>
              </a:rPr>
            </a:br>
            <a:r>
              <a:rPr lang="en-US">
                <a:latin typeface="Arial" charset="0"/>
              </a:rPr>
              <a:t/>
            </a:r>
            <a:br>
              <a:rPr lang="en-US">
                <a:latin typeface="Arial" charset="0"/>
              </a:rPr>
            </a:br>
            <a:r>
              <a:rPr lang="en-US">
                <a:latin typeface="Arial" charset="0"/>
              </a:rPr>
              <a:t/>
            </a:r>
            <a:br>
              <a:rPr lang="en-US">
                <a:latin typeface="Arial" charset="0"/>
              </a:rPr>
            </a:br>
            <a:r>
              <a:rPr lang="en-US">
                <a:latin typeface="Arial" charset="0"/>
              </a:rPr>
              <a:t>in spherical coordinates, </a:t>
            </a:r>
            <a:br>
              <a:rPr lang="en-US">
                <a:latin typeface="Arial" charset="0"/>
              </a:rPr>
            </a:br>
            <a:r>
              <a:rPr lang="en-US">
                <a:latin typeface="Arial" charset="0"/>
              </a:rPr>
              <a:t>where c = constant .</a:t>
            </a:r>
            <a:endParaRPr lang="en-US" sz="2100">
              <a:latin typeface="Arial" charset="0"/>
            </a:endParaRPr>
          </a:p>
        </p:txBody>
      </p:sp>
      <p:graphicFrame>
        <p:nvGraphicFramePr>
          <p:cNvPr id="297991" name="Object 7"/>
          <p:cNvGraphicFramePr>
            <a:graphicFrameLocks noGrp="1" noChangeAspect="1"/>
          </p:cNvGraphicFramePr>
          <p:nvPr>
            <p:ph sz="half" idx="1"/>
          </p:nvPr>
        </p:nvGraphicFramePr>
        <p:xfrm>
          <a:off x="1374775" y="1227138"/>
          <a:ext cx="2160588" cy="919162"/>
        </p:xfrm>
        <a:graphic>
          <a:graphicData uri="http://schemas.openxmlformats.org/presentationml/2006/ole">
            <mc:AlternateContent xmlns:mc="http://schemas.openxmlformats.org/markup-compatibility/2006">
              <mc:Choice xmlns:v="urn:schemas-microsoft-com:vml" Requires="v">
                <p:oleObj spid="_x0000_s163851" name="Equation" r:id="rId5" imgW="1016397" imgH="432197" progId="Equation.3">
                  <p:embed/>
                </p:oleObj>
              </mc:Choice>
              <mc:Fallback>
                <p:oleObj name="Equation" r:id="rId5" imgW="1016397" imgH="43219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775" y="1227138"/>
                        <a:ext cx="2160588" cy="91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992" name="Text Box 8"/>
          <p:cNvSpPr txBox="1">
            <a:spLocks noChangeArrowheads="1"/>
          </p:cNvSpPr>
          <p:nvPr/>
        </p:nvSpPr>
        <p:spPr bwMode="auto">
          <a:xfrm>
            <a:off x="338138" y="3706813"/>
            <a:ext cx="81153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The divergence of this vector field is:</a:t>
            </a:r>
          </a:p>
          <a:p>
            <a:pPr>
              <a:buFontTx/>
              <a:buAutoNum type="alphaUcParenR"/>
            </a:pPr>
            <a:r>
              <a:rPr lang="en-US"/>
              <a:t>Zero everywhere except at the origin</a:t>
            </a:r>
          </a:p>
          <a:p>
            <a:pPr>
              <a:buFontTx/>
              <a:buAutoNum type="alphaUcParenR"/>
            </a:pPr>
            <a:r>
              <a:rPr lang="en-US"/>
              <a:t>Zero everywhere including the origin</a:t>
            </a:r>
          </a:p>
          <a:p>
            <a:pPr>
              <a:buFontTx/>
              <a:buAutoNum type="alphaUcParenR"/>
            </a:pPr>
            <a:r>
              <a:rPr lang="en-US"/>
              <a:t>Non-zero everywhere, including the origin.</a:t>
            </a:r>
          </a:p>
          <a:p>
            <a:pPr>
              <a:buFontTx/>
              <a:buAutoNum type="alphaUcParenR"/>
            </a:pPr>
            <a:r>
              <a:rPr lang="en-US"/>
              <a:t>Non-zero everywhere, except at origin (zero at origin)</a:t>
            </a:r>
          </a:p>
          <a:p>
            <a:endParaRPr lang="en-US"/>
          </a:p>
          <a:p>
            <a:r>
              <a:rPr lang="en-US" sz="2000"/>
              <a:t>(No fair computing the answer.  Get answer from your brain.)</a:t>
            </a:r>
          </a:p>
        </p:txBody>
      </p:sp>
    </p:spTree>
    <p:extLst>
      <p:ext uri="{BB962C8B-B14F-4D97-AF65-F5344CB8AC3E}">
        <p14:creationId xmlns:p14="http://schemas.microsoft.com/office/powerpoint/2010/main" val="63558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algn="l" eaLnBrk="1" hangingPunct="1"/>
            <a:r>
              <a:rPr lang="en-US" sz="4000">
                <a:latin typeface="Arial" charset="0"/>
                <a:ea typeface="ヒラギノ角ゴ Pro W3" charset="0"/>
                <a:cs typeface="ヒラギノ角ゴ Pro W3" charset="0"/>
              </a:rPr>
              <a:t>What is the divergence of this vector field </a:t>
            </a:r>
            <a:r>
              <a:rPr lang="en-US" sz="4000" i="1">
                <a:latin typeface="Arial" charset="0"/>
                <a:ea typeface="ヒラギノ角ゴ Pro W3" charset="0"/>
                <a:cs typeface="ヒラギノ角ゴ Pro W3" charset="0"/>
              </a:rPr>
              <a:t>in the boxed region?</a:t>
            </a:r>
            <a:endParaRPr lang="en-US">
              <a:latin typeface="Arial" charset="0"/>
              <a:ea typeface="ヒラギノ角ゴ Pro W3" charset="0"/>
              <a:cs typeface="ヒラギノ角ゴ Pro W3" charset="0"/>
            </a:endParaRPr>
          </a:p>
        </p:txBody>
      </p:sp>
      <p:sp>
        <p:nvSpPr>
          <p:cNvPr id="33796" name="Rectangle 4"/>
          <p:cNvSpPr>
            <a:spLocks noChangeArrowheads="1"/>
          </p:cNvSpPr>
          <p:nvPr/>
        </p:nvSpPr>
        <p:spPr bwMode="auto">
          <a:xfrm>
            <a:off x="6964363" y="2343150"/>
            <a:ext cx="804862" cy="8731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797" name="Text Box 5"/>
          <p:cNvSpPr txBox="1">
            <a:spLocks noChangeArrowheads="1"/>
          </p:cNvSpPr>
          <p:nvPr/>
        </p:nvSpPr>
        <p:spPr bwMode="auto">
          <a:xfrm>
            <a:off x="114300" y="2216150"/>
            <a:ext cx="4343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4000" dirty="0" smtClean="0"/>
              <a:t> Zero</a:t>
            </a:r>
          </a:p>
          <a:p>
            <a:pPr>
              <a:buFont typeface="Arial" charset="0"/>
              <a:buAutoNum type="alphaUcParenR"/>
              <a:defRPr/>
            </a:pPr>
            <a:r>
              <a:rPr lang="en-US" sz="4000" dirty="0" smtClean="0"/>
              <a:t> Not zero</a:t>
            </a:r>
          </a:p>
          <a:p>
            <a:pPr>
              <a:buFont typeface="Arial" charset="0"/>
              <a:buAutoNum type="alphaUcParenR"/>
              <a:defRPr/>
            </a:pPr>
            <a:r>
              <a:rPr lang="en-US" sz="4000" dirty="0" smtClean="0"/>
              <a:t> ???</a:t>
            </a:r>
          </a:p>
        </p:txBody>
      </p:sp>
      <p:sp>
        <p:nvSpPr>
          <p:cNvPr id="33799" name="Text Box 7"/>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1.5</a:t>
            </a:r>
          </a:p>
        </p:txBody>
      </p:sp>
      <p:grpSp>
        <p:nvGrpSpPr>
          <p:cNvPr id="30725" name="Group 8"/>
          <p:cNvGrpSpPr>
            <a:grpSpLocks/>
          </p:cNvGrpSpPr>
          <p:nvPr/>
        </p:nvGrpSpPr>
        <p:grpSpPr bwMode="auto">
          <a:xfrm>
            <a:off x="4343400" y="1844675"/>
            <a:ext cx="3924300" cy="3946525"/>
            <a:chOff x="8301" y="7364"/>
            <a:chExt cx="6180" cy="6216"/>
          </a:xfrm>
        </p:grpSpPr>
        <p:sp>
          <p:nvSpPr>
            <p:cNvPr id="30726" name="Line 9"/>
            <p:cNvSpPr>
              <a:spLocks noChangeShapeType="1"/>
            </p:cNvSpPr>
            <p:nvPr/>
          </p:nvSpPr>
          <p:spPr bwMode="auto">
            <a:xfrm flipV="1">
              <a:off x="11402" y="7364"/>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Line 10"/>
            <p:cNvSpPr>
              <a:spLocks noChangeShapeType="1"/>
            </p:cNvSpPr>
            <p:nvPr/>
          </p:nvSpPr>
          <p:spPr bwMode="auto">
            <a:xfrm rot="14400000" flipV="1">
              <a:off x="998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11"/>
            <p:cNvSpPr>
              <a:spLocks noChangeShapeType="1"/>
            </p:cNvSpPr>
            <p:nvPr/>
          </p:nvSpPr>
          <p:spPr bwMode="auto">
            <a:xfrm rot="12600000" flipV="1">
              <a:off x="10581" y="105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Line 12"/>
            <p:cNvSpPr>
              <a:spLocks noChangeShapeType="1"/>
            </p:cNvSpPr>
            <p:nvPr/>
          </p:nvSpPr>
          <p:spPr bwMode="auto">
            <a:xfrm rot="10800000" flipV="1">
              <a:off x="11421" y="107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Line 13"/>
            <p:cNvSpPr>
              <a:spLocks noChangeShapeType="1"/>
            </p:cNvSpPr>
            <p:nvPr/>
          </p:nvSpPr>
          <p:spPr bwMode="auto">
            <a:xfrm rot="9000000" flipV="1">
              <a:off x="12261" y="104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Line 14"/>
            <p:cNvSpPr>
              <a:spLocks noChangeShapeType="1"/>
            </p:cNvSpPr>
            <p:nvPr/>
          </p:nvSpPr>
          <p:spPr bwMode="auto">
            <a:xfrm rot="7200000" flipV="1">
              <a:off x="1284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2" name="Line 15"/>
            <p:cNvSpPr>
              <a:spLocks noChangeShapeType="1"/>
            </p:cNvSpPr>
            <p:nvPr/>
          </p:nvSpPr>
          <p:spPr bwMode="auto">
            <a:xfrm rot="5400000" flipV="1">
              <a:off x="1306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3" name="Line 16"/>
            <p:cNvSpPr>
              <a:spLocks noChangeShapeType="1"/>
            </p:cNvSpPr>
            <p:nvPr/>
          </p:nvSpPr>
          <p:spPr bwMode="auto">
            <a:xfrm rot="3600000" flipV="1">
              <a:off x="12841" y="82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4" name="Line 17"/>
            <p:cNvSpPr>
              <a:spLocks noChangeShapeType="1"/>
            </p:cNvSpPr>
            <p:nvPr/>
          </p:nvSpPr>
          <p:spPr bwMode="auto">
            <a:xfrm rot="1800000" flipV="1">
              <a:off x="12261" y="75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8"/>
            <p:cNvSpPr>
              <a:spLocks noChangeShapeType="1"/>
            </p:cNvSpPr>
            <p:nvPr/>
          </p:nvSpPr>
          <p:spPr bwMode="auto">
            <a:xfrm rot="16200000" flipV="1">
              <a:off x="972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6" name="Line 19"/>
            <p:cNvSpPr>
              <a:spLocks noChangeShapeType="1"/>
            </p:cNvSpPr>
            <p:nvPr/>
          </p:nvSpPr>
          <p:spPr bwMode="auto">
            <a:xfrm rot="18000000" flipV="1">
              <a:off x="9941" y="822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7" name="Line 20"/>
            <p:cNvSpPr>
              <a:spLocks noChangeShapeType="1"/>
            </p:cNvSpPr>
            <p:nvPr/>
          </p:nvSpPr>
          <p:spPr bwMode="auto">
            <a:xfrm rot="19800000" flipV="1">
              <a:off x="10541" y="76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026"/>
          <p:cNvSpPr>
            <a:spLocks noGrp="1" noChangeArrowheads="1"/>
          </p:cNvSpPr>
          <p:nvPr>
            <p:ph type="title" idx="4294967295"/>
          </p:nvPr>
        </p:nvSpPr>
        <p:spPr>
          <a:xfrm>
            <a:off x="-2387600" y="0"/>
            <a:ext cx="9805988" cy="1143000"/>
          </a:xfrm>
        </p:spPr>
        <p:txBody>
          <a:bodyPr/>
          <a:lstStyle/>
          <a:p>
            <a:r>
              <a:rPr lang="en-US">
                <a:latin typeface="Arial" charset="0"/>
              </a:rPr>
              <a:t>Class Activities: Gauss</a:t>
            </a:r>
            <a:r>
              <a:rPr lang="ja-JP" altLang="en-US">
                <a:latin typeface="Arial" charset="0"/>
              </a:rPr>
              <a:t>’</a:t>
            </a:r>
            <a:r>
              <a:rPr lang="en-US">
                <a:latin typeface="Arial" charset="0"/>
              </a:rPr>
              <a:t> Law</a:t>
            </a:r>
          </a:p>
        </p:txBody>
      </p:sp>
      <p:sp>
        <p:nvSpPr>
          <p:cNvPr id="248836" name="Text Box 1028"/>
          <p:cNvSpPr txBox="1">
            <a:spLocks noChangeArrowheads="1"/>
          </p:cNvSpPr>
          <p:nvPr/>
        </p:nvSpPr>
        <p:spPr bwMode="auto">
          <a:xfrm>
            <a:off x="3565525" y="573088"/>
            <a:ext cx="528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48837" name="Text Box 1029"/>
          <p:cNvSpPr txBox="1">
            <a:spLocks noChangeArrowheads="1"/>
          </p:cNvSpPr>
          <p:nvPr/>
        </p:nvSpPr>
        <p:spPr bwMode="auto">
          <a:xfrm>
            <a:off x="385763" y="990600"/>
            <a:ext cx="8412162" cy="58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a:t>Discussion</a:t>
            </a:r>
          </a:p>
          <a:p>
            <a:r>
              <a:rPr lang="en-US" sz="1400" b="1"/>
              <a:t>Gauss vs Coulomb</a:t>
            </a:r>
            <a:endParaRPr lang="en-US" sz="1400"/>
          </a:p>
          <a:p>
            <a:r>
              <a:rPr lang="en-US" sz="1400"/>
              <a:t>Discussion re "which is more fundamental, Gauss or Coulomb" (and, why)  Let them discuss.  (Pointed out the Coulomb came first, historically. And that from one, you can show the other, in statics. But also pointed out Coulomb is *wrong*, but Gauss is always true, in non-static cases. Also pointed out Gauss is always true but not always *helpful* to solve for E in a given problem…)  </a:t>
            </a:r>
            <a:endParaRPr lang="en-US" sz="1400" b="1"/>
          </a:p>
          <a:p>
            <a:r>
              <a:rPr lang="en-US" sz="1400" b="1"/>
              <a:t>Whiteboard</a:t>
            </a:r>
          </a:p>
          <a:p>
            <a:r>
              <a:rPr lang="en-US" sz="1400" b="1"/>
              <a:t>Charge distribution from E field</a:t>
            </a:r>
            <a:endParaRPr lang="en-US" sz="1400"/>
          </a:p>
          <a:p>
            <a:r>
              <a:rPr lang="en-US" sz="1400"/>
              <a:t>Whiteboard to compute the charge distribution from E=c r(vector) (which is also a clicker question) and then to compute Q(enclosed) of the resulting rho.</a:t>
            </a:r>
            <a:endParaRPr lang="en-US" sz="1400" b="1"/>
          </a:p>
          <a:p>
            <a:r>
              <a:rPr lang="en-US" sz="1400" b="1"/>
              <a:t>Tutorials</a:t>
            </a:r>
          </a:p>
          <a:p>
            <a:r>
              <a:rPr lang="en-US" sz="1400" b="1"/>
              <a:t>Divergence</a:t>
            </a:r>
            <a:endParaRPr lang="en-US" sz="1400" b="1" i="1"/>
          </a:p>
          <a:p>
            <a:r>
              <a:rPr lang="en-US" sz="1400" b="1" i="1"/>
              <a:t>Paul van Kampen – Dublin University (Tutorials 1-8, page 32)</a:t>
            </a:r>
            <a:endParaRPr lang="en-US" sz="1400"/>
          </a:p>
          <a:p>
            <a:r>
              <a:rPr lang="en-US" sz="1400"/>
              <a:t>In document </a:t>
            </a:r>
            <a:r>
              <a:rPr lang="ja-JP" altLang="en-US" sz="1400"/>
              <a:t>“</a:t>
            </a:r>
            <a:r>
              <a:rPr lang="en-US" sz="1400"/>
              <a:t>Tutorials 1-8</a:t>
            </a:r>
            <a:r>
              <a:rPr lang="ja-JP" altLang="en-US" sz="1400"/>
              <a:t>”</a:t>
            </a:r>
            <a:r>
              <a:rPr lang="en-US" sz="1400"/>
              <a:t> </a:t>
            </a:r>
          </a:p>
          <a:p>
            <a:r>
              <a:rPr lang="en-US" sz="1400"/>
              <a:t>Two students try to calculate the charge density, one uses Cartesian and one uses cylindrical.  They calculate the divergence of the E field in both coordinate systems.  They derive the divergence formula in cylindrical coordinates.  Very nice tutorial.  </a:t>
            </a:r>
            <a:endParaRPr lang="en-US" sz="1400" b="1"/>
          </a:p>
          <a:p>
            <a:r>
              <a:rPr lang="en-US" sz="1400" b="1"/>
              <a:t>Tutorials</a:t>
            </a:r>
          </a:p>
          <a:p>
            <a:r>
              <a:rPr lang="en-US" sz="1400" b="1"/>
              <a:t>Boundary condition activity</a:t>
            </a:r>
            <a:endParaRPr lang="en-US" sz="1400" b="1" i="1"/>
          </a:p>
          <a:p>
            <a:r>
              <a:rPr lang="en-US" sz="1400" b="1" i="1"/>
              <a:t>Oregon State University – Boundary E </a:t>
            </a:r>
            <a:endParaRPr lang="en-US" sz="1400"/>
          </a:p>
          <a:p>
            <a:r>
              <a:rPr lang="en-US" sz="1400"/>
              <a:t>Groups investigate how components of electric field change as you cross a boundary.</a:t>
            </a:r>
            <a:endParaRPr lang="en-US" sz="1400" b="1"/>
          </a:p>
          <a:p>
            <a:r>
              <a:rPr lang="en-US" sz="1400" b="1"/>
              <a:t>Tutorials</a:t>
            </a:r>
          </a:p>
          <a:p>
            <a:r>
              <a:rPr lang="en-US" sz="1400" b="1"/>
              <a:t>Gauss</a:t>
            </a:r>
            <a:r>
              <a:rPr lang="ja-JP" altLang="en-US" sz="1400" b="1"/>
              <a:t>’</a:t>
            </a:r>
            <a:r>
              <a:rPr lang="en-US" sz="1400" b="1"/>
              <a:t> Law</a:t>
            </a:r>
            <a:endParaRPr lang="en-US" sz="1400" b="1" i="1"/>
          </a:p>
          <a:p>
            <a:r>
              <a:rPr lang="en-US" sz="1400" b="1" i="1"/>
              <a:t>Oregon State University</a:t>
            </a:r>
            <a:endParaRPr lang="en-US" sz="1400"/>
          </a:p>
          <a:p>
            <a:r>
              <a:rPr lang="en-US" sz="1400"/>
              <a:t>Students working in small groups practice using Gauss' Law to determine the electric field due to several charge distributions.</a:t>
            </a:r>
          </a:p>
          <a:p>
            <a:r>
              <a:rPr lang="en-US" sz="1400"/>
              <a:t>Students practice using the symmetry arguments necessary to use Gauss' Law.</a:t>
            </a:r>
          </a:p>
        </p:txBody>
      </p:sp>
    </p:spTree>
    <p:extLst>
      <p:ext uri="{BB962C8B-B14F-4D97-AF65-F5344CB8AC3E}">
        <p14:creationId xmlns:p14="http://schemas.microsoft.com/office/powerpoint/2010/main" val="82471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2A4CCDB-4679-9C4F-807B-DA7BE2F80871}" type="slidenum">
              <a:rPr lang="en-US" sz="1400">
                <a:solidFill>
                  <a:srgbClr val="000000"/>
                </a:solidFill>
              </a:rPr>
              <a:pPr/>
              <a:t>20</a:t>
            </a:fld>
            <a:endParaRPr lang="en-US" sz="1400">
              <a:solidFill>
                <a:srgbClr val="000000"/>
              </a:solidFill>
            </a:endParaRPr>
          </a:p>
        </p:txBody>
      </p:sp>
      <p:sp>
        <p:nvSpPr>
          <p:cNvPr id="32770" name="TextBox 2"/>
          <p:cNvSpPr txBox="1">
            <a:spLocks noChangeArrowheads="1"/>
          </p:cNvSpPr>
          <p:nvPr/>
        </p:nvSpPr>
        <p:spPr bwMode="auto">
          <a:xfrm>
            <a:off x="322263" y="1320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What is the value of</a:t>
            </a:r>
          </a:p>
          <a:p>
            <a:endParaRPr lang="en-US" sz="2800">
              <a:solidFill>
                <a:srgbClr val="000000"/>
              </a:solidFill>
            </a:endParaRPr>
          </a:p>
          <a:p>
            <a:endParaRPr lang="en-US" sz="2800">
              <a:solidFill>
                <a:srgbClr val="000000"/>
              </a:solidFill>
            </a:endParaRPr>
          </a:p>
        </p:txBody>
      </p:sp>
      <p:graphicFrame>
        <p:nvGraphicFramePr>
          <p:cNvPr id="32771" name="Object 2"/>
          <p:cNvGraphicFramePr>
            <a:graphicFrameLocks noChangeAspect="1"/>
          </p:cNvGraphicFramePr>
          <p:nvPr/>
        </p:nvGraphicFramePr>
        <p:xfrm>
          <a:off x="3754438" y="1049338"/>
          <a:ext cx="2308225" cy="1106487"/>
        </p:xfrm>
        <a:graphic>
          <a:graphicData uri="http://schemas.openxmlformats.org/presentationml/2006/ole">
            <mc:AlternateContent xmlns:mc="http://schemas.openxmlformats.org/markup-compatibility/2006">
              <mc:Choice xmlns:v="urn:schemas-microsoft-com:vml" Requires="v">
                <p:oleObj spid="_x0000_s78887" name="Equation" r:id="rId4" imgW="927100" imgH="444500" progId="Equation.3">
                  <p:embed/>
                </p:oleObj>
              </mc:Choice>
              <mc:Fallback>
                <p:oleObj name="Equation" r:id="rId4" imgW="9271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438" y="1049338"/>
                        <a:ext cx="230822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78888"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algn="l" eaLnBrk="1" hangingPunct="1"/>
            <a:r>
              <a:rPr lang="en-US" sz="3600">
                <a:latin typeface="Arial" charset="0"/>
                <a:ea typeface="ヒラギノ角ゴ Pro W3" charset="0"/>
                <a:cs typeface="ヒラギノ角ゴ Pro W3" charset="0"/>
              </a:rPr>
              <a:t>A point charge (q) is located at position </a:t>
            </a:r>
            <a:r>
              <a:rPr lang="en-US" sz="3600" b="1">
                <a:latin typeface="Arial" charset="0"/>
                <a:ea typeface="ヒラギノ角ゴ Pro W3" charset="0"/>
                <a:cs typeface="ヒラギノ角ゴ Pro W3" charset="0"/>
              </a:rPr>
              <a:t>R, </a:t>
            </a:r>
            <a:r>
              <a:rPr lang="en-US" sz="3600">
                <a:latin typeface="Arial" charset="0"/>
                <a:ea typeface="ヒラギノ角ゴ Pro W3" charset="0"/>
                <a:cs typeface="ヒラギノ角ゴ Pro W3" charset="0"/>
              </a:rPr>
              <a:t>as shown</a:t>
            </a:r>
            <a:r>
              <a:rPr lang="en-US" sz="3600" b="1">
                <a:latin typeface="Arial" charset="0"/>
                <a:ea typeface="ヒラギノ角ゴ Pro W3" charset="0"/>
                <a:cs typeface="ヒラギノ角ゴ Pro W3" charset="0"/>
              </a:rPr>
              <a:t>. </a:t>
            </a:r>
            <a:r>
              <a:rPr lang="en-US" sz="3600">
                <a:solidFill>
                  <a:srgbClr val="800080"/>
                </a:solidFill>
                <a:latin typeface="Arial" charset="0"/>
                <a:ea typeface="ヒラギノ角ゴ Pro W3" charset="0"/>
                <a:cs typeface="ヒラギノ角ゴ Pro W3" charset="0"/>
              </a:rPr>
              <a:t>What is </a:t>
            </a:r>
            <a:r>
              <a:rPr lang="en-US" sz="3600">
                <a:solidFill>
                  <a:srgbClr val="800080"/>
                </a:solidFill>
                <a:latin typeface="Symbol" charset="0"/>
                <a:ea typeface="ヒラギノ角ゴ Pro W3" charset="0"/>
                <a:cs typeface="ヒラギノ角ゴ Pro W3" charset="0"/>
                <a:sym typeface="Symbol" charset="0"/>
              </a:rPr>
              <a:t></a:t>
            </a:r>
            <a:r>
              <a:rPr lang="en-US" sz="3600">
                <a:solidFill>
                  <a:srgbClr val="800080"/>
                </a:solidFill>
                <a:latin typeface="Arial" charset="0"/>
                <a:ea typeface="ヒラギノ角ゴ Pro W3" charset="0"/>
                <a:cs typeface="ヒラギノ角ゴ Pro W3" charset="0"/>
              </a:rPr>
              <a:t>(r), the charge density in all space?</a:t>
            </a:r>
            <a:r>
              <a:rPr lang="en-US" sz="3600">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p:txBody>
      </p:sp>
      <p:graphicFrame>
        <p:nvGraphicFramePr>
          <p:cNvPr id="34818" name="Object 3"/>
          <p:cNvGraphicFramePr>
            <a:graphicFrameLocks noChangeAspect="1"/>
          </p:cNvGraphicFramePr>
          <p:nvPr/>
        </p:nvGraphicFramePr>
        <p:xfrm>
          <a:off x="5959475" y="2735263"/>
          <a:ext cx="2238375" cy="2344737"/>
        </p:xfrm>
        <a:graphic>
          <a:graphicData uri="http://schemas.openxmlformats.org/presentationml/2006/ole">
            <mc:AlternateContent xmlns:mc="http://schemas.openxmlformats.org/markup-compatibility/2006">
              <mc:Choice xmlns:v="urn:schemas-microsoft-com:vml" Requires="v">
                <p:oleObj spid="_x0000_s79965" name="Picture" r:id="rId4" imgW="5029200" imgH="3949700" progId="Word.Picture.8">
                  <p:embed/>
                </p:oleObj>
              </mc:Choice>
              <mc:Fallback>
                <p:oleObj name="Picture" r:id="rId4" imgW="5029200" imgH="39497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0101" t="23824" r="43150" b="13843"/>
                      <a:stretch>
                        <a:fillRect/>
                      </a:stretch>
                    </p:blipFill>
                    <p:spPr bwMode="auto">
                      <a:xfrm>
                        <a:off x="5959475" y="2735263"/>
                        <a:ext cx="22383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524" name="Group 4"/>
          <p:cNvGrpSpPr>
            <a:grpSpLocks/>
          </p:cNvGrpSpPr>
          <p:nvPr/>
        </p:nvGrpSpPr>
        <p:grpSpPr bwMode="auto">
          <a:xfrm>
            <a:off x="419100" y="2233613"/>
            <a:ext cx="8355013" cy="4410075"/>
            <a:chOff x="264" y="1407"/>
            <a:chExt cx="5263" cy="2778"/>
          </a:xfrm>
        </p:grpSpPr>
        <p:graphicFrame>
          <p:nvGraphicFramePr>
            <p:cNvPr id="34820" name="Object 5"/>
            <p:cNvGraphicFramePr>
              <a:graphicFrameLocks noChangeAspect="1"/>
            </p:cNvGraphicFramePr>
            <p:nvPr/>
          </p:nvGraphicFramePr>
          <p:xfrm>
            <a:off x="273" y="1407"/>
            <a:ext cx="2201" cy="544"/>
          </p:xfrm>
          <a:graphic>
            <a:graphicData uri="http://schemas.openxmlformats.org/presentationml/2006/ole">
              <mc:AlternateContent xmlns:mc="http://schemas.openxmlformats.org/markup-compatibility/2006">
                <mc:Choice xmlns:v="urn:schemas-microsoft-com:vml" Requires="v">
                  <p:oleObj spid="_x0000_s79966" name="Equation" r:id="rId6" imgW="1181100" imgH="292100" progId="Equation.3">
                    <p:embed/>
                  </p:oleObj>
                </mc:Choice>
                <mc:Fallback>
                  <p:oleObj name="Equation" r:id="rId6" imgW="1181100" imgH="292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 y="1407"/>
                          <a:ext cx="2201"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1" name="Object 6"/>
            <p:cNvGraphicFramePr>
              <a:graphicFrameLocks noChangeAspect="1"/>
            </p:cNvGraphicFramePr>
            <p:nvPr/>
          </p:nvGraphicFramePr>
          <p:xfrm>
            <a:off x="273" y="2580"/>
            <a:ext cx="2580" cy="544"/>
          </p:xfrm>
          <a:graphic>
            <a:graphicData uri="http://schemas.openxmlformats.org/presentationml/2006/ole">
              <mc:AlternateContent xmlns:mc="http://schemas.openxmlformats.org/markup-compatibility/2006">
                <mc:Choice xmlns:v="urn:schemas-microsoft-com:vml" Requires="v">
                  <p:oleObj spid="_x0000_s79967" name="Equation" r:id="rId8" imgW="1384300" imgH="292100" progId="Equation.3">
                    <p:embed/>
                  </p:oleObj>
                </mc:Choice>
                <mc:Fallback>
                  <p:oleObj name="Equation" r:id="rId8" imgW="1384300" imgH="292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 y="2580"/>
                          <a:ext cx="2580"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2" name="Object 7"/>
            <p:cNvGraphicFramePr>
              <a:graphicFrameLocks noChangeAspect="1"/>
            </p:cNvGraphicFramePr>
            <p:nvPr/>
          </p:nvGraphicFramePr>
          <p:xfrm>
            <a:off x="273" y="1996"/>
            <a:ext cx="2130" cy="544"/>
          </p:xfrm>
          <a:graphic>
            <a:graphicData uri="http://schemas.openxmlformats.org/presentationml/2006/ole">
              <mc:AlternateContent xmlns:mc="http://schemas.openxmlformats.org/markup-compatibility/2006">
                <mc:Choice xmlns:v="urn:schemas-microsoft-com:vml" Requires="v">
                  <p:oleObj spid="_x0000_s79968" name="Equation" r:id="rId10" imgW="1143000" imgH="292100" progId="Equation.3">
                    <p:embed/>
                  </p:oleObj>
                </mc:Choice>
                <mc:Fallback>
                  <p:oleObj name="Equation" r:id="rId10" imgW="1143000" imgH="292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 y="1996"/>
                          <a:ext cx="2130"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3" name="Object 8"/>
            <p:cNvGraphicFramePr>
              <a:graphicFrameLocks noChangeAspect="1"/>
            </p:cNvGraphicFramePr>
            <p:nvPr/>
          </p:nvGraphicFramePr>
          <p:xfrm>
            <a:off x="273" y="3084"/>
            <a:ext cx="2579" cy="544"/>
          </p:xfrm>
          <a:graphic>
            <a:graphicData uri="http://schemas.openxmlformats.org/presentationml/2006/ole">
              <mc:AlternateContent xmlns:mc="http://schemas.openxmlformats.org/markup-compatibility/2006">
                <mc:Choice xmlns:v="urn:schemas-microsoft-com:vml" Requires="v">
                  <p:oleObj spid="_x0000_s79969" name="Equation" r:id="rId12" imgW="1384300" imgH="292100" progId="Equation.DSMT4">
                    <p:embed/>
                  </p:oleObj>
                </mc:Choice>
                <mc:Fallback>
                  <p:oleObj name="Equation" r:id="rId12" imgW="1384300" imgH="292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 y="3084"/>
                          <a:ext cx="257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4" name="Text Box 9"/>
            <p:cNvSpPr txBox="1">
              <a:spLocks noChangeArrowheads="1"/>
            </p:cNvSpPr>
            <p:nvPr/>
          </p:nvSpPr>
          <p:spPr bwMode="auto">
            <a:xfrm>
              <a:off x="264" y="3781"/>
              <a:ext cx="5263" cy="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3600"/>
                <a:t>E) None of these/more than one/???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4"/>
          <p:cNvSpPr txBox="1">
            <a:spLocks noChangeArrowheads="1"/>
          </p:cNvSpPr>
          <p:nvPr/>
        </p:nvSpPr>
        <p:spPr bwMode="auto">
          <a:xfrm>
            <a:off x="685800" y="560388"/>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4000">
                <a:ea typeface="ＭＳ Ｐゴシック" charset="0"/>
                <a:cs typeface="ＭＳ Ｐゴシック" charset="0"/>
              </a:rPr>
              <a:t>What are the units of </a:t>
            </a:r>
            <a:r>
              <a:rPr lang="en-US" sz="4000">
                <a:ea typeface="ＭＳ Ｐゴシック" charset="0"/>
                <a:cs typeface="ＭＳ Ｐゴシック" charset="0"/>
                <a:sym typeface="Symbol" charset="0"/>
              </a:rPr>
              <a:t></a:t>
            </a:r>
            <a:r>
              <a:rPr lang="en-US" sz="4000">
                <a:ea typeface="ＭＳ Ｐゴシック" charset="0"/>
                <a:cs typeface="ＭＳ Ｐゴシック" charset="0"/>
              </a:rPr>
              <a:t>(x) if x is measured in meters?</a:t>
            </a:r>
          </a:p>
        </p:txBody>
      </p:sp>
      <p:sp>
        <p:nvSpPr>
          <p:cNvPr id="36866" name="TextBox 5"/>
          <p:cNvSpPr txBox="1">
            <a:spLocks noChangeArrowheads="1"/>
          </p:cNvSpPr>
          <p:nvPr/>
        </p:nvSpPr>
        <p:spPr bwMode="auto">
          <a:xfrm>
            <a:off x="1219200" y="2551113"/>
            <a:ext cx="68707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3200">
                <a:ea typeface="ＭＳ Ｐゴシック" charset="0"/>
                <a:cs typeface="ＭＳ Ｐゴシック" charset="0"/>
                <a:sym typeface="Symbol" charset="0"/>
              </a:rPr>
              <a:t>  </a:t>
            </a:r>
            <a:r>
              <a:rPr lang="en-US" sz="3200" b="1">
                <a:ea typeface="ＭＳ Ｐゴシック" charset="0"/>
                <a:cs typeface="ＭＳ Ｐゴシック" charset="0"/>
                <a:sym typeface="Symbol" charset="0"/>
              </a:rPr>
              <a:t></a:t>
            </a:r>
            <a:r>
              <a:rPr lang="en-US" sz="3200">
                <a:ea typeface="ＭＳ Ｐゴシック" charset="0"/>
                <a:cs typeface="ＭＳ Ｐゴシック" charset="0"/>
                <a:sym typeface="Symbol" charset="0"/>
              </a:rPr>
              <a:t> is dimension less (</a:t>
            </a:r>
            <a:r>
              <a:rPr lang="ja-JP" altLang="en-US" sz="3200">
                <a:ea typeface="ＭＳ Ｐゴシック" charset="0"/>
                <a:cs typeface="ＭＳ Ｐゴシック" charset="0"/>
                <a:sym typeface="Symbol" charset="0"/>
              </a:rPr>
              <a:t>‘</a:t>
            </a:r>
            <a:r>
              <a:rPr lang="en-US" altLang="ja-JP" sz="3200">
                <a:ea typeface="ＭＳ Ｐゴシック" charset="0"/>
                <a:cs typeface="ＭＳ Ｐゴシック" charset="0"/>
                <a:sym typeface="Symbol" charset="0"/>
              </a:rPr>
              <a:t>no units</a:t>
            </a:r>
            <a:r>
              <a:rPr lang="ja-JP" altLang="en-US" sz="3200">
                <a:ea typeface="ＭＳ Ｐゴシック" charset="0"/>
                <a:cs typeface="ＭＳ Ｐゴシック" charset="0"/>
                <a:sym typeface="Symbol" charset="0"/>
              </a:rPr>
              <a:t>’</a:t>
            </a:r>
            <a:r>
              <a:rPr lang="en-US" altLang="ja-JP" sz="3200">
                <a:ea typeface="ＭＳ Ｐゴシック" charset="0"/>
                <a:cs typeface="ＭＳ Ｐゴシック" charset="0"/>
                <a:sym typeface="Symbol" charset="0"/>
              </a:rPr>
              <a:t>)</a:t>
            </a:r>
          </a:p>
          <a:p>
            <a:pPr eaLnBrk="1" hangingPunct="1">
              <a:buFontTx/>
              <a:buAutoNum type="alphaUcParenR"/>
            </a:pPr>
            <a:r>
              <a:rPr lang="en-US" sz="3200">
                <a:ea typeface="ＭＳ Ｐゴシック" charset="0"/>
                <a:cs typeface="ＭＳ Ｐゴシック" charset="0"/>
                <a:sym typeface="Symbol" charset="0"/>
              </a:rPr>
              <a:t>  [m]:  </a:t>
            </a:r>
            <a:r>
              <a:rPr lang="en-US" sz="2800">
                <a:ea typeface="ＭＳ Ｐゴシック" charset="0"/>
                <a:cs typeface="ＭＳ Ｐゴシック" charset="0"/>
                <a:sym typeface="Symbol" charset="0"/>
              </a:rPr>
              <a:t>   </a:t>
            </a:r>
            <a:r>
              <a:rPr lang="en-US" sz="3200">
                <a:ea typeface="ＭＳ Ｐゴシック" charset="0"/>
                <a:cs typeface="ＭＳ Ｐゴシック" charset="0"/>
                <a:sym typeface="Symbol" charset="0"/>
              </a:rPr>
              <a:t>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Unit of length squared</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-1</a:t>
            </a:r>
            <a:r>
              <a:rPr lang="en-US" sz="3200">
                <a:ea typeface="ＭＳ Ｐゴシック" charset="0"/>
                <a:cs typeface="ＭＳ Ｐゴシック" charset="0"/>
                <a:sym typeface="Symbol" charset="0"/>
              </a:rPr>
              <a:t>]:   1 /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1 / (unit of length squared)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4"/>
          <p:cNvSpPr txBox="1">
            <a:spLocks noChangeArrowheads="1"/>
          </p:cNvSpPr>
          <p:nvPr/>
        </p:nvSpPr>
        <p:spPr bwMode="auto">
          <a:xfrm>
            <a:off x="685800" y="560388"/>
            <a:ext cx="8001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4000">
                <a:ea typeface="ＭＳ Ｐゴシック" charset="0"/>
                <a:cs typeface="ＭＳ Ｐゴシック" charset="0"/>
              </a:rPr>
              <a:t>What are the units of </a:t>
            </a:r>
            <a:r>
              <a:rPr lang="en-US" sz="4000">
                <a:ea typeface="ＭＳ Ｐゴシック" charset="0"/>
                <a:cs typeface="ＭＳ Ｐゴシック" charset="0"/>
                <a:sym typeface="Symbol" charset="0"/>
              </a:rPr>
              <a:t></a:t>
            </a:r>
            <a:r>
              <a:rPr lang="en-US" sz="4000" baseline="30000">
                <a:ea typeface="ＭＳ Ｐゴシック" charset="0"/>
                <a:cs typeface="ＭＳ Ｐゴシック" charset="0"/>
                <a:sym typeface="Symbol" charset="0"/>
              </a:rPr>
              <a:t>3</a:t>
            </a:r>
            <a:r>
              <a:rPr lang="en-US" sz="4000">
                <a:ea typeface="ＭＳ Ｐゴシック" charset="0"/>
                <a:cs typeface="ＭＳ Ｐゴシック" charset="0"/>
              </a:rPr>
              <a:t>(</a:t>
            </a:r>
            <a:r>
              <a:rPr lang="en-US" sz="800">
                <a:ea typeface="ＭＳ Ｐゴシック" charset="0"/>
                <a:cs typeface="ＭＳ Ｐゴシック" charset="0"/>
              </a:rPr>
              <a:t> </a:t>
            </a:r>
            <a:r>
              <a:rPr lang="en-US" sz="4000" b="1">
                <a:ea typeface="ＭＳ Ｐゴシック" charset="0"/>
                <a:cs typeface="ＭＳ Ｐゴシック" charset="0"/>
              </a:rPr>
              <a:t>r</a:t>
            </a:r>
            <a:r>
              <a:rPr lang="en-US" sz="800">
                <a:ea typeface="ＭＳ Ｐゴシック" charset="0"/>
                <a:cs typeface="ＭＳ Ｐゴシック" charset="0"/>
              </a:rPr>
              <a:t> </a:t>
            </a:r>
            <a:r>
              <a:rPr lang="en-US" sz="4000">
                <a:ea typeface="ＭＳ Ｐゴシック" charset="0"/>
                <a:cs typeface="ＭＳ Ｐゴシック" charset="0"/>
              </a:rPr>
              <a:t>) if the components of </a:t>
            </a:r>
            <a:r>
              <a:rPr lang="en-US" sz="4000" b="1">
                <a:ea typeface="ＭＳ Ｐゴシック" charset="0"/>
                <a:cs typeface="ＭＳ Ｐゴシック" charset="0"/>
              </a:rPr>
              <a:t>r</a:t>
            </a:r>
            <a:r>
              <a:rPr lang="en-US" sz="4000">
                <a:ea typeface="ＭＳ Ｐゴシック" charset="0"/>
                <a:cs typeface="ＭＳ Ｐゴシック" charset="0"/>
              </a:rPr>
              <a:t> are measured in meters?</a:t>
            </a:r>
          </a:p>
        </p:txBody>
      </p:sp>
      <p:sp>
        <p:nvSpPr>
          <p:cNvPr id="38914" name="TextBox 5"/>
          <p:cNvSpPr txBox="1">
            <a:spLocks noChangeArrowheads="1"/>
          </p:cNvSpPr>
          <p:nvPr/>
        </p:nvSpPr>
        <p:spPr bwMode="auto">
          <a:xfrm>
            <a:off x="1219200" y="2932113"/>
            <a:ext cx="68929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3200">
                <a:ea typeface="ＭＳ Ｐゴシック" charset="0"/>
                <a:cs typeface="ＭＳ Ｐゴシック" charset="0"/>
                <a:sym typeface="Symbol" charset="0"/>
              </a:rPr>
              <a:t>  [m]:  </a:t>
            </a:r>
            <a:r>
              <a:rPr lang="en-US" sz="2800">
                <a:ea typeface="ＭＳ Ｐゴシック" charset="0"/>
                <a:cs typeface="ＭＳ Ｐゴシック" charset="0"/>
                <a:sym typeface="Symbol" charset="0"/>
              </a:rPr>
              <a:t>   </a:t>
            </a:r>
            <a:r>
              <a:rPr lang="en-US" sz="3200">
                <a:ea typeface="ＭＳ Ｐゴシック" charset="0"/>
                <a:cs typeface="ＭＳ Ｐゴシック" charset="0"/>
                <a:sym typeface="Symbol" charset="0"/>
              </a:rPr>
              <a:t>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Unit of length squared</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-1</a:t>
            </a:r>
            <a:r>
              <a:rPr lang="en-US" sz="3200">
                <a:ea typeface="ＭＳ Ｐゴシック" charset="0"/>
                <a:cs typeface="ＭＳ Ｐゴシック" charset="0"/>
                <a:sym typeface="Symbol" charset="0"/>
              </a:rPr>
              <a:t>]:   1 /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1 / (unit of length squared)</a:t>
            </a:r>
          </a:p>
          <a:p>
            <a:pPr eaLnBrk="1" hangingPunct="1">
              <a:buFontTx/>
              <a:buAutoNum type="alphaUcParenR"/>
            </a:pPr>
            <a:r>
              <a:rPr lang="en-US" sz="3200">
                <a:ea typeface="ＭＳ Ｐゴシック" charset="0"/>
                <a:cs typeface="ＭＳ Ｐゴシック" charset="0"/>
                <a:sym typeface="Symbol" charset="0"/>
              </a:rPr>
              <a:t>  None of these.</a:t>
            </a:r>
          </a:p>
        </p:txBody>
      </p:sp>
      <p:cxnSp>
        <p:nvCxnSpPr>
          <p:cNvPr id="38915" name="Straight Arrow Connector 6"/>
          <p:cNvCxnSpPr>
            <a:cxnSpLocks noChangeShapeType="1"/>
          </p:cNvCxnSpPr>
          <p:nvPr/>
        </p:nvCxnSpPr>
        <p:spPr bwMode="auto">
          <a:xfrm>
            <a:off x="6351588" y="735013"/>
            <a:ext cx="228600" cy="15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16" name="Straight Arrow Connector 7"/>
          <p:cNvCxnSpPr>
            <a:cxnSpLocks noChangeShapeType="1"/>
          </p:cNvCxnSpPr>
          <p:nvPr/>
        </p:nvCxnSpPr>
        <p:spPr bwMode="auto">
          <a:xfrm>
            <a:off x="4240213" y="1347788"/>
            <a:ext cx="228600" cy="15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pPr algn="l" eaLnBrk="1" hangingPunct="1"/>
            <a:r>
              <a:rPr lang="en-US" sz="4000">
                <a:latin typeface="Arial" charset="0"/>
                <a:ea typeface="ヒラギノ角ゴ Pro W3" charset="0"/>
                <a:cs typeface="ヒラギノ角ゴ Pro W3" charset="0"/>
              </a:rPr>
              <a:t>What is the divergence of this vector field </a:t>
            </a:r>
            <a:r>
              <a:rPr lang="en-US" sz="4000" i="1">
                <a:latin typeface="Arial" charset="0"/>
                <a:ea typeface="ヒラギノ角ゴ Pro W3" charset="0"/>
                <a:cs typeface="ヒラギノ角ゴ Pro W3" charset="0"/>
              </a:rPr>
              <a:t>in the boxed region?</a:t>
            </a:r>
            <a:endParaRPr lang="en-US">
              <a:latin typeface="Arial" charset="0"/>
              <a:ea typeface="ヒラギノ角ゴ Pro W3" charset="0"/>
              <a:cs typeface="ヒラギノ角ゴ Pro W3" charset="0"/>
            </a:endParaRPr>
          </a:p>
        </p:txBody>
      </p:sp>
      <p:sp>
        <p:nvSpPr>
          <p:cNvPr id="33796" name="Rectangle 4"/>
          <p:cNvSpPr>
            <a:spLocks noChangeArrowheads="1"/>
          </p:cNvSpPr>
          <p:nvPr/>
        </p:nvSpPr>
        <p:spPr bwMode="auto">
          <a:xfrm>
            <a:off x="6964363" y="2343150"/>
            <a:ext cx="804862" cy="8731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797" name="Text Box 5"/>
          <p:cNvSpPr txBox="1">
            <a:spLocks noChangeArrowheads="1"/>
          </p:cNvSpPr>
          <p:nvPr/>
        </p:nvSpPr>
        <p:spPr bwMode="auto">
          <a:xfrm>
            <a:off x="0" y="4027488"/>
            <a:ext cx="91440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indent="0">
              <a:defRPr/>
            </a:pPr>
            <a:r>
              <a:rPr lang="en-US" sz="4000" dirty="0" smtClean="0"/>
              <a:t>(It’s zero there.) </a:t>
            </a:r>
          </a:p>
          <a:p>
            <a:pPr marL="0" indent="0">
              <a:defRPr/>
            </a:pPr>
            <a:endParaRPr lang="en-US" sz="4000" dirty="0"/>
          </a:p>
          <a:p>
            <a:pPr marL="0" indent="0">
              <a:defRPr/>
            </a:pPr>
            <a:endParaRPr lang="en-US" sz="4000" dirty="0" smtClean="0"/>
          </a:p>
          <a:p>
            <a:pPr marL="0" indent="0">
              <a:defRPr/>
            </a:pPr>
            <a:r>
              <a:rPr lang="en-US" sz="4000" dirty="0" smtClean="0"/>
              <a:t>Divergence is nonzero where “</a:t>
            </a:r>
            <a:r>
              <a:rPr lang="en-US" sz="4000" dirty="0" smtClean="0">
                <a:latin typeface="Symbol" charset="2"/>
                <a:cs typeface="Symbol" charset="2"/>
              </a:rPr>
              <a:t>r</a:t>
            </a:r>
            <a:r>
              <a:rPr lang="en-US" sz="4000" dirty="0" smtClean="0"/>
              <a:t>” is! </a:t>
            </a:r>
          </a:p>
        </p:txBody>
      </p:sp>
      <p:sp>
        <p:nvSpPr>
          <p:cNvPr id="33799" name="Text Box 7"/>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1.5</a:t>
            </a:r>
          </a:p>
        </p:txBody>
      </p:sp>
      <p:grpSp>
        <p:nvGrpSpPr>
          <p:cNvPr id="40965" name="Group 8"/>
          <p:cNvGrpSpPr>
            <a:grpSpLocks/>
          </p:cNvGrpSpPr>
          <p:nvPr/>
        </p:nvGrpSpPr>
        <p:grpSpPr bwMode="auto">
          <a:xfrm>
            <a:off x="4343400" y="1844675"/>
            <a:ext cx="3924300" cy="3946525"/>
            <a:chOff x="8301" y="7364"/>
            <a:chExt cx="6180" cy="6216"/>
          </a:xfrm>
        </p:grpSpPr>
        <p:sp>
          <p:nvSpPr>
            <p:cNvPr id="40966" name="Line 9"/>
            <p:cNvSpPr>
              <a:spLocks noChangeShapeType="1"/>
            </p:cNvSpPr>
            <p:nvPr/>
          </p:nvSpPr>
          <p:spPr bwMode="auto">
            <a:xfrm flipV="1">
              <a:off x="11402" y="7364"/>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7" name="Line 10"/>
            <p:cNvSpPr>
              <a:spLocks noChangeShapeType="1"/>
            </p:cNvSpPr>
            <p:nvPr/>
          </p:nvSpPr>
          <p:spPr bwMode="auto">
            <a:xfrm rot="14400000" flipV="1">
              <a:off x="998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11"/>
            <p:cNvSpPr>
              <a:spLocks noChangeShapeType="1"/>
            </p:cNvSpPr>
            <p:nvPr/>
          </p:nvSpPr>
          <p:spPr bwMode="auto">
            <a:xfrm rot="12600000" flipV="1">
              <a:off x="10581" y="105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Line 12"/>
            <p:cNvSpPr>
              <a:spLocks noChangeShapeType="1"/>
            </p:cNvSpPr>
            <p:nvPr/>
          </p:nvSpPr>
          <p:spPr bwMode="auto">
            <a:xfrm rot="10800000" flipV="1">
              <a:off x="11421" y="107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0" name="Line 13"/>
            <p:cNvSpPr>
              <a:spLocks noChangeShapeType="1"/>
            </p:cNvSpPr>
            <p:nvPr/>
          </p:nvSpPr>
          <p:spPr bwMode="auto">
            <a:xfrm rot="9000000" flipV="1">
              <a:off x="12261" y="104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1" name="Line 14"/>
            <p:cNvSpPr>
              <a:spLocks noChangeShapeType="1"/>
            </p:cNvSpPr>
            <p:nvPr/>
          </p:nvSpPr>
          <p:spPr bwMode="auto">
            <a:xfrm rot="7200000" flipV="1">
              <a:off x="1284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2" name="Line 15"/>
            <p:cNvSpPr>
              <a:spLocks noChangeShapeType="1"/>
            </p:cNvSpPr>
            <p:nvPr/>
          </p:nvSpPr>
          <p:spPr bwMode="auto">
            <a:xfrm rot="5400000" flipV="1">
              <a:off x="1306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Line 16"/>
            <p:cNvSpPr>
              <a:spLocks noChangeShapeType="1"/>
            </p:cNvSpPr>
            <p:nvPr/>
          </p:nvSpPr>
          <p:spPr bwMode="auto">
            <a:xfrm rot="3600000" flipV="1">
              <a:off x="12841" y="82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4" name="Line 17"/>
            <p:cNvSpPr>
              <a:spLocks noChangeShapeType="1"/>
            </p:cNvSpPr>
            <p:nvPr/>
          </p:nvSpPr>
          <p:spPr bwMode="auto">
            <a:xfrm rot="1800000" flipV="1">
              <a:off x="12261" y="75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5" name="Line 18"/>
            <p:cNvSpPr>
              <a:spLocks noChangeShapeType="1"/>
            </p:cNvSpPr>
            <p:nvPr/>
          </p:nvSpPr>
          <p:spPr bwMode="auto">
            <a:xfrm rot="16200000" flipV="1">
              <a:off x="972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6" name="Line 19"/>
            <p:cNvSpPr>
              <a:spLocks noChangeShapeType="1"/>
            </p:cNvSpPr>
            <p:nvPr/>
          </p:nvSpPr>
          <p:spPr bwMode="auto">
            <a:xfrm rot="18000000" flipV="1">
              <a:off x="9941" y="822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7" name="Line 20"/>
            <p:cNvSpPr>
              <a:spLocks noChangeShapeType="1"/>
            </p:cNvSpPr>
            <p:nvPr/>
          </p:nvSpPr>
          <p:spPr bwMode="auto">
            <a:xfrm rot="19800000" flipV="1">
              <a:off x="10541" y="76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5297" name="Object 4"/>
          <p:cNvGraphicFramePr>
            <a:graphicFrameLocks noChangeAspect="1"/>
          </p:cNvGraphicFramePr>
          <p:nvPr/>
        </p:nvGraphicFramePr>
        <p:xfrm>
          <a:off x="328613" y="3213100"/>
          <a:ext cx="8594725" cy="1917700"/>
        </p:xfrm>
        <a:graphic>
          <a:graphicData uri="http://schemas.openxmlformats.org/presentationml/2006/ole">
            <mc:AlternateContent xmlns:mc="http://schemas.openxmlformats.org/markup-compatibility/2006">
              <mc:Choice xmlns:v="urn:schemas-microsoft-com:vml" Requires="v">
                <p:oleObj spid="_x0000_s84007" name="Document" r:id="rId4" imgW="25955556" imgH="5790476" progId="Word.Document.12">
                  <p:link updateAutomatic="1"/>
                </p:oleObj>
              </mc:Choice>
              <mc:Fallback>
                <p:oleObj name="Document" r:id="rId4" imgW="25955556" imgH="5790476"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3213100"/>
                        <a:ext cx="8594725"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5298"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1061E8F-DCC7-6D46-BB1A-AAD4E8ADBB67}" type="slidenum">
              <a:rPr lang="en-US" sz="1400">
                <a:solidFill>
                  <a:srgbClr val="000000"/>
                </a:solidFill>
              </a:rPr>
              <a:pPr/>
              <a:t>25</a:t>
            </a:fld>
            <a:endParaRPr lang="en-US" sz="1400">
              <a:solidFill>
                <a:srgbClr val="000000"/>
              </a:solidFill>
            </a:endParaRPr>
          </a:p>
        </p:txBody>
      </p:sp>
      <p:sp>
        <p:nvSpPr>
          <p:cNvPr id="55299" name="TextBox 2"/>
          <p:cNvSpPr txBox="1">
            <a:spLocks noChangeArrowheads="1"/>
          </p:cNvSpPr>
          <p:nvPr/>
        </p:nvSpPr>
        <p:spPr bwMode="auto">
          <a:xfrm>
            <a:off x="220663" y="134938"/>
            <a:ext cx="8839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Consider these four closed gaussian surfaces, each of which straddles an infinite sheet of constant areal mass density.  </a:t>
            </a:r>
          </a:p>
          <a:p>
            <a:r>
              <a:rPr lang="en-US" sz="2800">
                <a:solidFill>
                  <a:srgbClr val="000000"/>
                </a:solidFill>
              </a:rPr>
              <a:t>The four shapes are </a:t>
            </a:r>
            <a:br>
              <a:rPr lang="en-US" sz="2800">
                <a:solidFill>
                  <a:srgbClr val="000000"/>
                </a:solidFill>
              </a:rPr>
            </a:br>
            <a:r>
              <a:rPr lang="en-US" sz="2800">
                <a:solidFill>
                  <a:srgbClr val="000000"/>
                </a:solidFill>
              </a:rPr>
              <a:t>I: cylinder	   II: cube	III: cylinder	    IV: sphere </a:t>
            </a:r>
          </a:p>
          <a:p>
            <a:r>
              <a:rPr lang="en-US" sz="2800">
                <a:solidFill>
                  <a:srgbClr val="000000"/>
                </a:solidFill>
              </a:rPr>
              <a:t> </a:t>
            </a:r>
            <a:r>
              <a:rPr lang="en-US" sz="2800">
                <a:solidFill>
                  <a:srgbClr val="333399"/>
                </a:solidFill>
              </a:rPr>
              <a:t>For which of these surfaces does gauss's law, </a:t>
            </a:r>
          </a:p>
          <a:p>
            <a:r>
              <a:rPr lang="en-US" sz="2800">
                <a:solidFill>
                  <a:srgbClr val="333399"/>
                </a:solidFill>
              </a:rPr>
              <a:t>                                  help us find E near the surface?? </a:t>
            </a:r>
          </a:p>
        </p:txBody>
      </p:sp>
      <p:sp>
        <p:nvSpPr>
          <p:cNvPr id="6" name="TextBox 5"/>
          <p:cNvSpPr txBox="1"/>
          <p:nvPr/>
        </p:nvSpPr>
        <p:spPr>
          <a:xfrm>
            <a:off x="0" y="5441950"/>
            <a:ext cx="9144000" cy="1200150"/>
          </a:xfrm>
          <a:prstGeom prst="rect">
            <a:avLst/>
          </a:prstGeom>
          <a:noFill/>
        </p:spPr>
        <p:txBody>
          <a:bodyPr>
            <a:spAutoFit/>
          </a:bodyPr>
          <a:lstStyle/>
          <a:p>
            <a:pPr marL="457200" indent="-457200">
              <a:buFontTx/>
              <a:buAutoNum type="alphaUcParenR"/>
              <a:defRPr/>
            </a:pPr>
            <a:r>
              <a:rPr lang="en-US">
                <a:solidFill>
                  <a:srgbClr val="000000"/>
                </a:solidFill>
              </a:rPr>
              <a:t>All    B) I and II only    C)  I and IV only    D) I, II and IV only</a:t>
            </a:r>
          </a:p>
          <a:p>
            <a:pPr marL="457200" indent="-457200">
              <a:defRPr/>
            </a:pPr>
            <a:r>
              <a:rPr lang="en-US">
                <a:solidFill>
                  <a:srgbClr val="000000"/>
                </a:solidFill>
              </a:rPr>
              <a:t>E) Some other combo</a:t>
            </a:r>
          </a:p>
          <a:p>
            <a:pPr>
              <a:defRPr/>
            </a:pPr>
            <a:endParaRPr lang="en-US">
              <a:solidFill>
                <a:srgbClr val="000000"/>
              </a:solidFill>
            </a:endParaRPr>
          </a:p>
        </p:txBody>
      </p:sp>
      <p:graphicFrame>
        <p:nvGraphicFramePr>
          <p:cNvPr id="55301" name="Object 5"/>
          <p:cNvGraphicFramePr>
            <a:graphicFrameLocks noChangeAspect="1"/>
          </p:cNvGraphicFramePr>
          <p:nvPr/>
        </p:nvGraphicFramePr>
        <p:xfrm>
          <a:off x="358775" y="2697163"/>
          <a:ext cx="3073400" cy="808037"/>
        </p:xfrm>
        <a:graphic>
          <a:graphicData uri="http://schemas.openxmlformats.org/presentationml/2006/ole">
            <mc:AlternateContent xmlns:mc="http://schemas.openxmlformats.org/markup-compatibility/2006">
              <mc:Choice xmlns:v="urn:schemas-microsoft-com:vml" Requires="v">
                <p:oleObj spid="_x0000_s84008" name="Equation" r:id="rId6" imgW="1397000" imgH="368300" progId="Equation.3">
                  <p:embed/>
                </p:oleObj>
              </mc:Choice>
              <mc:Fallback>
                <p:oleObj name="Equation" r:id="rId6" imgW="13970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775" y="2697163"/>
                        <a:ext cx="3073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2006600" y="3048000"/>
            <a:ext cx="3555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smtClean="0"/>
              <a:t>Extras on delta functions</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A68D929-EA8D-2046-8351-1B0641803E4C}" type="slidenum">
              <a:rPr lang="en-US" sz="1400">
                <a:solidFill>
                  <a:srgbClr val="000000"/>
                </a:solidFill>
              </a:rPr>
              <a:pPr/>
              <a:t>27</a:t>
            </a:fld>
            <a:endParaRPr lang="en-US" sz="1400">
              <a:solidFill>
                <a:srgbClr val="000000"/>
              </a:solidFill>
            </a:endParaRPr>
          </a:p>
        </p:txBody>
      </p:sp>
      <p:sp>
        <p:nvSpPr>
          <p:cNvPr id="60418" name="TextBox 2"/>
          <p:cNvSpPr txBox="1">
            <a:spLocks noChangeArrowheads="1"/>
          </p:cNvSpPr>
          <p:nvPr/>
        </p:nvSpPr>
        <p:spPr bwMode="auto">
          <a:xfrm>
            <a:off x="322263" y="1320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What is the value of</a:t>
            </a:r>
          </a:p>
          <a:p>
            <a:endParaRPr lang="en-US" sz="2800">
              <a:solidFill>
                <a:srgbClr val="000000"/>
              </a:solidFill>
            </a:endParaRPr>
          </a:p>
          <a:p>
            <a:endParaRPr lang="en-US" sz="2800">
              <a:solidFill>
                <a:srgbClr val="000000"/>
              </a:solidFill>
            </a:endParaRPr>
          </a:p>
        </p:txBody>
      </p:sp>
      <p:graphicFrame>
        <p:nvGraphicFramePr>
          <p:cNvPr id="60419" name="Object 2"/>
          <p:cNvGraphicFramePr>
            <a:graphicFrameLocks noChangeAspect="1"/>
          </p:cNvGraphicFramePr>
          <p:nvPr/>
        </p:nvGraphicFramePr>
        <p:xfrm>
          <a:off x="3811588" y="1049338"/>
          <a:ext cx="1844675" cy="1152525"/>
        </p:xfrm>
        <a:graphic>
          <a:graphicData uri="http://schemas.openxmlformats.org/presentationml/2006/ole">
            <mc:AlternateContent xmlns:mc="http://schemas.openxmlformats.org/markup-compatibility/2006">
              <mc:Choice xmlns:v="urn:schemas-microsoft-com:vml" Requires="v">
                <p:oleObj spid="_x0000_s85031" name="Equation" r:id="rId4" imgW="711200" imgH="444500" progId="Equation.3">
                  <p:embed/>
                </p:oleObj>
              </mc:Choice>
              <mc:Fallback>
                <p:oleObj name="Equation" r:id="rId4" imgW="7112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588" y="1049338"/>
                        <a:ext cx="18446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0" name="Object 3"/>
          <p:cNvGraphicFramePr>
            <a:graphicFrameLocks noChangeAspect="1"/>
          </p:cNvGraphicFramePr>
          <p:nvPr/>
        </p:nvGraphicFramePr>
        <p:xfrm>
          <a:off x="1506538" y="2430463"/>
          <a:ext cx="1314450" cy="2943225"/>
        </p:xfrm>
        <a:graphic>
          <a:graphicData uri="http://schemas.openxmlformats.org/presentationml/2006/ole">
            <mc:AlternateContent xmlns:mc="http://schemas.openxmlformats.org/markup-compatibility/2006">
              <mc:Choice xmlns:v="urn:schemas-microsoft-com:vml" Requires="v">
                <p:oleObj spid="_x0000_s85032" name="Equation" r:id="rId6" imgW="584200" imgH="1308100" progId="Equation.3">
                  <p:embed/>
                </p:oleObj>
              </mc:Choice>
              <mc:Fallback>
                <p:oleObj name="Equation" r:id="rId6" imgW="5842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6538" y="2430463"/>
                        <a:ext cx="13144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5F9CD8-8C1E-AC49-B69A-72AA09D977EA}" type="slidenum">
              <a:rPr lang="en-US" sz="1400">
                <a:solidFill>
                  <a:srgbClr val="000000"/>
                </a:solidFill>
              </a:rPr>
              <a:pPr/>
              <a:t>28</a:t>
            </a:fld>
            <a:endParaRPr lang="en-US" sz="1400">
              <a:solidFill>
                <a:srgbClr val="000000"/>
              </a:solidFill>
            </a:endParaRPr>
          </a:p>
        </p:txBody>
      </p:sp>
      <p:sp>
        <p:nvSpPr>
          <p:cNvPr id="62466" name="TextBox 2"/>
          <p:cNvSpPr txBox="1">
            <a:spLocks noChangeArrowheads="1"/>
          </p:cNvSpPr>
          <p:nvPr/>
        </p:nvSpPr>
        <p:spPr bwMode="auto">
          <a:xfrm>
            <a:off x="322263" y="1320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What is the value of</a:t>
            </a:r>
          </a:p>
          <a:p>
            <a:endParaRPr lang="en-US" sz="2800">
              <a:solidFill>
                <a:srgbClr val="000000"/>
              </a:solidFill>
            </a:endParaRPr>
          </a:p>
          <a:p>
            <a:endParaRPr lang="en-US" sz="2800">
              <a:solidFill>
                <a:srgbClr val="000000"/>
              </a:solidFill>
            </a:endParaRPr>
          </a:p>
        </p:txBody>
      </p:sp>
      <p:graphicFrame>
        <p:nvGraphicFramePr>
          <p:cNvPr id="62467" name="Object 2"/>
          <p:cNvGraphicFramePr>
            <a:graphicFrameLocks noChangeAspect="1"/>
          </p:cNvGraphicFramePr>
          <p:nvPr/>
        </p:nvGraphicFramePr>
        <p:xfrm>
          <a:off x="3894138" y="981075"/>
          <a:ext cx="3294062" cy="1423988"/>
        </p:xfrm>
        <a:graphic>
          <a:graphicData uri="http://schemas.openxmlformats.org/presentationml/2006/ole">
            <mc:AlternateContent xmlns:mc="http://schemas.openxmlformats.org/markup-compatibility/2006">
              <mc:Choice xmlns:v="urn:schemas-microsoft-com:vml" Requires="v">
                <p:oleObj spid="_x0000_s86055" name="Equation" r:id="rId4" imgW="1028700" imgH="444500" progId="Equation.3">
                  <p:embed/>
                </p:oleObj>
              </mc:Choice>
              <mc:Fallback>
                <p:oleObj name="Equation" r:id="rId4" imgW="10287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138" y="981075"/>
                        <a:ext cx="3294062"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468" name="Object 3"/>
          <p:cNvGraphicFramePr>
            <a:graphicFrameLocks noChangeAspect="1"/>
          </p:cNvGraphicFramePr>
          <p:nvPr/>
        </p:nvGraphicFramePr>
        <p:xfrm>
          <a:off x="1506538" y="2430463"/>
          <a:ext cx="1314450" cy="2943225"/>
        </p:xfrm>
        <a:graphic>
          <a:graphicData uri="http://schemas.openxmlformats.org/presentationml/2006/ole">
            <mc:AlternateContent xmlns:mc="http://schemas.openxmlformats.org/markup-compatibility/2006">
              <mc:Choice xmlns:v="urn:schemas-microsoft-com:vml" Requires="v">
                <p:oleObj spid="_x0000_s86056" name="Equation" r:id="rId6" imgW="584200" imgH="1308100" progId="Equation.3">
                  <p:embed/>
                </p:oleObj>
              </mc:Choice>
              <mc:Fallback>
                <p:oleObj name="Equation" r:id="rId6" imgW="5842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6538" y="2430463"/>
                        <a:ext cx="13144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F12856E-1C4B-CE4B-A3A9-CF08EADA8A47}" type="slidenum">
              <a:rPr lang="en-US" sz="1400">
                <a:solidFill>
                  <a:srgbClr val="000000"/>
                </a:solidFill>
              </a:rPr>
              <a:pPr/>
              <a:t>29</a:t>
            </a:fld>
            <a:endParaRPr lang="en-US" sz="1400">
              <a:solidFill>
                <a:srgbClr val="000000"/>
              </a:solidFill>
            </a:endParaRPr>
          </a:p>
        </p:txBody>
      </p:sp>
      <p:sp>
        <p:nvSpPr>
          <p:cNvPr id="64514" name="TextBox 2"/>
          <p:cNvSpPr txBox="1">
            <a:spLocks noChangeArrowheads="1"/>
          </p:cNvSpPr>
          <p:nvPr/>
        </p:nvSpPr>
        <p:spPr bwMode="auto">
          <a:xfrm>
            <a:off x="322263" y="1320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What is the value of</a:t>
            </a:r>
          </a:p>
          <a:p>
            <a:endParaRPr lang="en-US" sz="2800">
              <a:solidFill>
                <a:srgbClr val="000000"/>
              </a:solidFill>
            </a:endParaRPr>
          </a:p>
          <a:p>
            <a:endParaRPr lang="en-US" sz="2800">
              <a:solidFill>
                <a:srgbClr val="000000"/>
              </a:solidFill>
            </a:endParaRPr>
          </a:p>
        </p:txBody>
      </p:sp>
      <p:graphicFrame>
        <p:nvGraphicFramePr>
          <p:cNvPr id="64515" name="Object 2"/>
          <p:cNvGraphicFramePr>
            <a:graphicFrameLocks noChangeAspect="1"/>
          </p:cNvGraphicFramePr>
          <p:nvPr/>
        </p:nvGraphicFramePr>
        <p:xfrm>
          <a:off x="3954463" y="955675"/>
          <a:ext cx="3259137" cy="1584325"/>
        </p:xfrm>
        <a:graphic>
          <a:graphicData uri="http://schemas.openxmlformats.org/presentationml/2006/ole">
            <mc:AlternateContent xmlns:mc="http://schemas.openxmlformats.org/markup-compatibility/2006">
              <mc:Choice xmlns:v="urn:schemas-microsoft-com:vml" Requires="v">
                <p:oleObj spid="_x0000_s87079" name="Equation" r:id="rId4" imgW="914400" imgH="444500" progId="Equation.3">
                  <p:embed/>
                </p:oleObj>
              </mc:Choice>
              <mc:Fallback>
                <p:oleObj name="Equation" r:id="rId4" imgW="9144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463" y="955675"/>
                        <a:ext cx="32591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16"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87080"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28625" y="1009650"/>
            <a:ext cx="8534400" cy="1143000"/>
          </a:xfrm>
        </p:spPr>
        <p:txBody>
          <a:bodyPr/>
          <a:lstStyle/>
          <a:p>
            <a:pPr algn="l" eaLnBrk="1" hangingPunct="1"/>
            <a:r>
              <a:rPr lang="en-US" sz="3500">
                <a:latin typeface="Arial" charset="0"/>
                <a:ea typeface="ヒラギノ角ゴ Pro W3" charset="0"/>
                <a:cs typeface="ヒラギノ角ゴ Pro W3" charset="0"/>
              </a:rPr>
              <a:t>Which of the following are vectors?</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(I) Electric field </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(II) Electric flux</a:t>
            </a:r>
            <a:br>
              <a:rPr lang="en-US" sz="3500">
                <a:latin typeface="Arial" charset="0"/>
                <a:ea typeface="ヒラギノ角ゴ Pro W3" charset="0"/>
                <a:cs typeface="ヒラギノ角ゴ Pro W3" charset="0"/>
              </a:rPr>
            </a:br>
            <a:r>
              <a:rPr lang="en-US" sz="3500">
                <a:latin typeface="Arial" charset="0"/>
                <a:ea typeface="ヒラギノ角ゴ Pro W3" charset="0"/>
                <a:cs typeface="ヒラギノ角ゴ Pro W3" charset="0"/>
              </a:rPr>
              <a:t>(III) Electric charge</a:t>
            </a:r>
            <a:endParaRPr lang="en-US">
              <a:latin typeface="Arial" charset="0"/>
              <a:ea typeface="ヒラギノ角ゴ Pro W3" charset="0"/>
              <a:cs typeface="ヒラギノ角ゴ Pro W3" charset="0"/>
            </a:endParaRPr>
          </a:p>
        </p:txBody>
      </p:sp>
      <p:sp>
        <p:nvSpPr>
          <p:cNvPr id="19458" name="Rectangle 3"/>
          <p:cNvSpPr>
            <a:spLocks noGrp="1" noChangeArrowheads="1"/>
          </p:cNvSpPr>
          <p:nvPr>
            <p:ph type="body" idx="1"/>
          </p:nvPr>
        </p:nvSpPr>
        <p:spPr>
          <a:xfrm>
            <a:off x="342900" y="3067050"/>
            <a:ext cx="8496300" cy="2667000"/>
          </a:xfrm>
        </p:spPr>
        <p:txBody>
          <a:bodyPr/>
          <a:lstStyle/>
          <a:p>
            <a:pPr marL="533400" indent="-533400" eaLnBrk="1" hangingPunct="1">
              <a:lnSpc>
                <a:spcPct val="90000"/>
              </a:lnSpc>
              <a:buFontTx/>
              <a:buNone/>
            </a:pPr>
            <a:r>
              <a:rPr lang="en-US" sz="4000">
                <a:latin typeface="Arial" charset="0"/>
                <a:ea typeface="ヒラギノ角ゴ Pro W3" charset="0"/>
                <a:cs typeface="ヒラギノ角ゴ Pro W3" charset="0"/>
              </a:rPr>
              <a:t>A) (I) only             B) (I) and (II) only</a:t>
            </a:r>
          </a:p>
          <a:p>
            <a:pPr marL="533400" indent="-533400" eaLnBrk="1" hangingPunct="1">
              <a:lnSpc>
                <a:spcPct val="90000"/>
              </a:lnSpc>
              <a:buFontTx/>
              <a:buNone/>
            </a:pPr>
            <a:r>
              <a:rPr lang="en-US" sz="4000">
                <a:latin typeface="Arial" charset="0"/>
                <a:ea typeface="ヒラギノ角ゴ Pro W3" charset="0"/>
                <a:cs typeface="ヒラギノ角ゴ Pro W3" charset="0"/>
              </a:rPr>
              <a:t>C) (I) and (III) only   </a:t>
            </a:r>
          </a:p>
          <a:p>
            <a:pPr marL="533400" indent="-533400" eaLnBrk="1" hangingPunct="1">
              <a:lnSpc>
                <a:spcPct val="90000"/>
              </a:lnSpc>
              <a:buFontTx/>
              <a:buNone/>
            </a:pPr>
            <a:r>
              <a:rPr lang="en-US" sz="4000">
                <a:latin typeface="Arial" charset="0"/>
                <a:ea typeface="ヒラギノ角ゴ Pro W3" charset="0"/>
                <a:cs typeface="ヒラギノ角ゴ Pro W3" charset="0"/>
              </a:rPr>
              <a:t>D) (II) and (III) only</a:t>
            </a:r>
          </a:p>
          <a:p>
            <a:pPr marL="533400" indent="-533400" eaLnBrk="1" hangingPunct="1">
              <a:lnSpc>
                <a:spcPct val="90000"/>
              </a:lnSpc>
              <a:buFontTx/>
              <a:buNone/>
            </a:pPr>
            <a:r>
              <a:rPr lang="en-US" sz="4000">
                <a:latin typeface="Arial" charset="0"/>
                <a:ea typeface="ヒラギノ角ゴ Pro W3" charset="0"/>
                <a:cs typeface="ヒラギノ角ゴ Pro W3" charset="0"/>
              </a:rPr>
              <a:t>E) (I), (II), and (III)</a:t>
            </a:r>
            <a:endParaRPr lang="en-US" sz="1800">
              <a:latin typeface="Arial" charset="0"/>
              <a:ea typeface="ヒラギノ角ゴ Pro W3" charset="0"/>
              <a:cs typeface="ヒラギノ角ゴ Pro W3" charset="0"/>
            </a:endParaRPr>
          </a:p>
        </p:txBody>
      </p:sp>
      <p:sp>
        <p:nvSpPr>
          <p:cNvPr id="19459" name="Text Box 4"/>
          <p:cNvSpPr txBox="1">
            <a:spLocks noChangeArrowheads="1"/>
          </p:cNvSpPr>
          <p:nvPr/>
        </p:nvSpPr>
        <p:spPr bwMode="auto">
          <a:xfrm>
            <a:off x="57150" y="38100"/>
            <a:ext cx="3825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2.19</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DE355D5-BDDB-3A4F-8282-FC3AB66C900F}" type="slidenum">
              <a:rPr lang="en-US" sz="1400">
                <a:solidFill>
                  <a:srgbClr val="000000"/>
                </a:solidFill>
              </a:rPr>
              <a:pPr/>
              <a:t>30</a:t>
            </a:fld>
            <a:endParaRPr lang="en-US" sz="1400">
              <a:solidFill>
                <a:srgbClr val="000000"/>
              </a:solidFill>
            </a:endParaRPr>
          </a:p>
        </p:txBody>
      </p:sp>
      <p:sp>
        <p:nvSpPr>
          <p:cNvPr id="66562" name="TextBox 2"/>
          <p:cNvSpPr txBox="1">
            <a:spLocks noChangeArrowheads="1"/>
          </p:cNvSpPr>
          <p:nvPr/>
        </p:nvSpPr>
        <p:spPr bwMode="auto">
          <a:xfrm>
            <a:off x="322263" y="1320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What is the value of</a:t>
            </a:r>
          </a:p>
          <a:p>
            <a:endParaRPr lang="en-US" sz="2800">
              <a:solidFill>
                <a:srgbClr val="000000"/>
              </a:solidFill>
            </a:endParaRPr>
          </a:p>
          <a:p>
            <a:endParaRPr lang="en-US" sz="2800">
              <a:solidFill>
                <a:srgbClr val="000000"/>
              </a:solidFill>
            </a:endParaRPr>
          </a:p>
        </p:txBody>
      </p:sp>
      <p:graphicFrame>
        <p:nvGraphicFramePr>
          <p:cNvPr id="66563" name="Object 2"/>
          <p:cNvGraphicFramePr>
            <a:graphicFrameLocks noChangeAspect="1"/>
          </p:cNvGraphicFramePr>
          <p:nvPr/>
        </p:nvGraphicFramePr>
        <p:xfrm>
          <a:off x="3892550" y="709613"/>
          <a:ext cx="3546475" cy="1677987"/>
        </p:xfrm>
        <a:graphic>
          <a:graphicData uri="http://schemas.openxmlformats.org/presentationml/2006/ole">
            <mc:AlternateContent xmlns:mc="http://schemas.openxmlformats.org/markup-compatibility/2006">
              <mc:Choice xmlns:v="urn:schemas-microsoft-com:vml" Requires="v">
                <p:oleObj spid="_x0000_s88103" name="Equation" r:id="rId4" imgW="939800" imgH="444500" progId="Equation.3">
                  <p:embed/>
                </p:oleObj>
              </mc:Choice>
              <mc:Fallback>
                <p:oleObj name="Equation" r:id="rId4" imgW="939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550" y="709613"/>
                        <a:ext cx="35464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4"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88104"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335DA78-015F-0E47-BF0B-FA92CAACB5AB}" type="slidenum">
              <a:rPr lang="en-US" sz="1400">
                <a:solidFill>
                  <a:srgbClr val="000000"/>
                </a:solidFill>
              </a:rPr>
              <a:pPr/>
              <a:t>31</a:t>
            </a:fld>
            <a:endParaRPr lang="en-US" sz="1400">
              <a:solidFill>
                <a:srgbClr val="000000"/>
              </a:solidFill>
            </a:endParaRPr>
          </a:p>
        </p:txBody>
      </p:sp>
      <p:sp>
        <p:nvSpPr>
          <p:cNvPr id="68610" name="TextBox 2"/>
          <p:cNvSpPr txBox="1">
            <a:spLocks noChangeArrowheads="1"/>
          </p:cNvSpPr>
          <p:nvPr/>
        </p:nvSpPr>
        <p:spPr bwMode="auto">
          <a:xfrm>
            <a:off x="322263" y="1320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What is the value of</a:t>
            </a:r>
          </a:p>
          <a:p>
            <a:endParaRPr lang="en-US" sz="2800">
              <a:solidFill>
                <a:srgbClr val="000000"/>
              </a:solidFill>
            </a:endParaRPr>
          </a:p>
          <a:p>
            <a:endParaRPr lang="en-US" sz="2800">
              <a:solidFill>
                <a:srgbClr val="000000"/>
              </a:solidFill>
            </a:endParaRPr>
          </a:p>
        </p:txBody>
      </p:sp>
      <p:graphicFrame>
        <p:nvGraphicFramePr>
          <p:cNvPr id="68611" name="Object 2"/>
          <p:cNvGraphicFramePr>
            <a:graphicFrameLocks noChangeAspect="1"/>
          </p:cNvGraphicFramePr>
          <p:nvPr/>
        </p:nvGraphicFramePr>
        <p:xfrm>
          <a:off x="4008438" y="1014413"/>
          <a:ext cx="2862262" cy="1373187"/>
        </p:xfrm>
        <a:graphic>
          <a:graphicData uri="http://schemas.openxmlformats.org/presentationml/2006/ole">
            <mc:AlternateContent xmlns:mc="http://schemas.openxmlformats.org/markup-compatibility/2006">
              <mc:Choice xmlns:v="urn:schemas-microsoft-com:vml" Requires="v">
                <p:oleObj spid="_x0000_s89127" name="Equation" r:id="rId4" imgW="927100" imgH="444500" progId="Equation.3">
                  <p:embed/>
                </p:oleObj>
              </mc:Choice>
              <mc:Fallback>
                <p:oleObj name="Equation" r:id="rId4" imgW="9271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8" y="1014413"/>
                        <a:ext cx="28622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2"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89128"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FE8386A-F090-DF48-BC2C-7337A9DA18E1}" type="slidenum">
              <a:rPr lang="en-US" sz="1400">
                <a:solidFill>
                  <a:srgbClr val="000000"/>
                </a:solidFill>
              </a:rPr>
              <a:pPr/>
              <a:t>32</a:t>
            </a:fld>
            <a:endParaRPr lang="en-US" sz="1400">
              <a:solidFill>
                <a:srgbClr val="000000"/>
              </a:solidFill>
            </a:endParaRPr>
          </a:p>
        </p:txBody>
      </p:sp>
      <p:graphicFrame>
        <p:nvGraphicFramePr>
          <p:cNvPr id="70658" name="Object 2"/>
          <p:cNvGraphicFramePr>
            <a:graphicFrameLocks noChangeAspect="1"/>
          </p:cNvGraphicFramePr>
          <p:nvPr/>
        </p:nvGraphicFramePr>
        <p:xfrm>
          <a:off x="1271588" y="338138"/>
          <a:ext cx="3062287" cy="1231900"/>
        </p:xfrm>
        <a:graphic>
          <a:graphicData uri="http://schemas.openxmlformats.org/presentationml/2006/ole">
            <mc:AlternateContent xmlns:mc="http://schemas.openxmlformats.org/markup-compatibility/2006">
              <mc:Choice xmlns:v="urn:schemas-microsoft-com:vml" Requires="v">
                <p:oleObj spid="_x0000_s90151" name="Equation" r:id="rId4" imgW="1168400" imgH="469900" progId="Equation.3">
                  <p:embed/>
                </p:oleObj>
              </mc:Choice>
              <mc:Fallback>
                <p:oleObj name="Equation" r:id="rId4" imgW="11684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338138"/>
                        <a:ext cx="30622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83463" name="Object 7"/>
          <p:cNvGraphicFramePr>
            <a:graphicFrameLocks noChangeAspect="1"/>
          </p:cNvGraphicFramePr>
          <p:nvPr/>
        </p:nvGraphicFramePr>
        <p:xfrm>
          <a:off x="4579938" y="642938"/>
          <a:ext cx="1095375" cy="690562"/>
        </p:xfrm>
        <a:graphic>
          <a:graphicData uri="http://schemas.openxmlformats.org/presentationml/2006/ole">
            <mc:AlternateContent xmlns:mc="http://schemas.openxmlformats.org/markup-compatibility/2006">
              <mc:Choice xmlns:v="urn:schemas-microsoft-com:vml" Requires="v">
                <p:oleObj spid="_x0000_s90152" name="Equation" r:id="rId6" imgW="342900" imgH="215900" progId="Equation.3">
                  <p:embed/>
                </p:oleObj>
              </mc:Choice>
              <mc:Fallback>
                <p:oleObj name="Equation" r:id="rId6" imgW="3429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9938" y="642938"/>
                        <a:ext cx="10953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3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D0318F4-8F7C-0949-B4E5-77A8A96BCB4A}" type="slidenum">
              <a:rPr lang="en-US" sz="1400">
                <a:solidFill>
                  <a:srgbClr val="000000"/>
                </a:solidFill>
              </a:rPr>
              <a:pPr/>
              <a:t>33</a:t>
            </a:fld>
            <a:endParaRPr lang="en-US" sz="1400">
              <a:solidFill>
                <a:srgbClr val="000000"/>
              </a:solidFill>
            </a:endParaRPr>
          </a:p>
        </p:txBody>
      </p:sp>
      <p:sp>
        <p:nvSpPr>
          <p:cNvPr id="72706" name="TextBox 2"/>
          <p:cNvSpPr txBox="1">
            <a:spLocks noChangeArrowheads="1"/>
          </p:cNvSpPr>
          <p:nvPr/>
        </p:nvSpPr>
        <p:spPr bwMode="auto">
          <a:xfrm>
            <a:off x="322263" y="1270000"/>
            <a:ext cx="8821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Recall that</a:t>
            </a:r>
          </a:p>
          <a:p>
            <a:endParaRPr lang="en-US" sz="2800">
              <a:solidFill>
                <a:srgbClr val="000000"/>
              </a:solidFill>
            </a:endParaRPr>
          </a:p>
          <a:p>
            <a:r>
              <a:rPr lang="en-US" sz="2800">
                <a:solidFill>
                  <a:srgbClr val="000000"/>
                </a:solidFill>
              </a:rPr>
              <a:t>What are the UNITS of               (where t is seconds)</a:t>
            </a:r>
          </a:p>
        </p:txBody>
      </p:sp>
      <p:graphicFrame>
        <p:nvGraphicFramePr>
          <p:cNvPr id="72707" name="Object 2"/>
          <p:cNvGraphicFramePr>
            <a:graphicFrameLocks noChangeAspect="1"/>
          </p:cNvGraphicFramePr>
          <p:nvPr/>
        </p:nvGraphicFramePr>
        <p:xfrm>
          <a:off x="2365375" y="1054100"/>
          <a:ext cx="2628900" cy="1057275"/>
        </p:xfrm>
        <a:graphic>
          <a:graphicData uri="http://schemas.openxmlformats.org/presentationml/2006/ole">
            <mc:AlternateContent xmlns:mc="http://schemas.openxmlformats.org/markup-compatibility/2006">
              <mc:Choice xmlns:v="urn:schemas-microsoft-com:vml" Requires="v">
                <p:oleObj spid="_x0000_s91211" name="Equation" r:id="rId4" imgW="1168400" imgH="469900" progId="Equation.3">
                  <p:embed/>
                </p:oleObj>
              </mc:Choice>
              <mc:Fallback>
                <p:oleObj name="Equation" r:id="rId4" imgW="11684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75" y="1054100"/>
                        <a:ext cx="26289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08" name="Object 3"/>
          <p:cNvGraphicFramePr>
            <a:graphicFrameLocks noChangeAspect="1"/>
          </p:cNvGraphicFramePr>
          <p:nvPr/>
        </p:nvGraphicFramePr>
        <p:xfrm>
          <a:off x="458788" y="3282950"/>
          <a:ext cx="4397375" cy="3000375"/>
        </p:xfrm>
        <a:graphic>
          <a:graphicData uri="http://schemas.openxmlformats.org/presentationml/2006/ole">
            <mc:AlternateContent xmlns:mc="http://schemas.openxmlformats.org/markup-compatibility/2006">
              <mc:Choice xmlns:v="urn:schemas-microsoft-com:vml" Requires="v">
                <p:oleObj spid="_x0000_s91212" name="Equation" r:id="rId6" imgW="1955800" imgH="1333500" progId="Equation.3">
                  <p:embed/>
                </p:oleObj>
              </mc:Choice>
              <mc:Fallback>
                <p:oleObj name="Equation" r:id="rId6" imgW="1955800" imgH="1333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788" y="3282950"/>
                        <a:ext cx="4397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09" name="Object 4"/>
          <p:cNvGraphicFramePr>
            <a:graphicFrameLocks noChangeAspect="1"/>
          </p:cNvGraphicFramePr>
          <p:nvPr/>
        </p:nvGraphicFramePr>
        <p:xfrm>
          <a:off x="4043363" y="2219325"/>
          <a:ext cx="1200150" cy="485775"/>
        </p:xfrm>
        <a:graphic>
          <a:graphicData uri="http://schemas.openxmlformats.org/presentationml/2006/ole">
            <mc:AlternateContent xmlns:mc="http://schemas.openxmlformats.org/markup-compatibility/2006">
              <mc:Choice xmlns:v="urn:schemas-microsoft-com:vml" Requires="v">
                <p:oleObj spid="_x0000_s91213" name="Equation" r:id="rId8" imgW="533400" imgH="215900" progId="Equation.3">
                  <p:embed/>
                </p:oleObj>
              </mc:Choice>
              <mc:Fallback>
                <p:oleObj name="Equation" r:id="rId8" imgW="5334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363" y="2219325"/>
                        <a:ext cx="1200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0" name="Object 7"/>
          <p:cNvGraphicFramePr>
            <a:graphicFrameLocks noChangeAspect="1"/>
          </p:cNvGraphicFramePr>
          <p:nvPr/>
        </p:nvGraphicFramePr>
        <p:xfrm>
          <a:off x="5105400" y="1339850"/>
          <a:ext cx="771525" cy="485775"/>
        </p:xfrm>
        <a:graphic>
          <a:graphicData uri="http://schemas.openxmlformats.org/presentationml/2006/ole">
            <mc:AlternateContent xmlns:mc="http://schemas.openxmlformats.org/markup-compatibility/2006">
              <mc:Choice xmlns:v="urn:schemas-microsoft-com:vml" Requires="v">
                <p:oleObj spid="_x0000_s91214" name="Equation" r:id="rId10" imgW="342900" imgH="215900" progId="Equation.3">
                  <p:embed/>
                </p:oleObj>
              </mc:Choice>
              <mc:Fallback>
                <p:oleObj name="Equation" r:id="rId10" imgW="342900" imgH="215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339850"/>
                        <a:ext cx="771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EDFCA17-994B-564A-A1EF-403910572EE6}" type="slidenum">
              <a:rPr lang="en-US" sz="1400">
                <a:solidFill>
                  <a:srgbClr val="000000"/>
                </a:solidFill>
              </a:rPr>
              <a:pPr/>
              <a:t>34</a:t>
            </a:fld>
            <a:endParaRPr lang="en-US" sz="1400">
              <a:solidFill>
                <a:srgbClr val="000000"/>
              </a:solidFill>
            </a:endParaRPr>
          </a:p>
        </p:txBody>
      </p:sp>
      <p:cxnSp>
        <p:nvCxnSpPr>
          <p:cNvPr id="74754" name="Straight Connector 3"/>
          <p:cNvCxnSpPr>
            <a:cxnSpLocks noChangeShapeType="1"/>
          </p:cNvCxnSpPr>
          <p:nvPr/>
        </p:nvCxnSpPr>
        <p:spPr bwMode="auto">
          <a:xfrm>
            <a:off x="863600" y="3352800"/>
            <a:ext cx="3251200" cy="1588"/>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4755" name="Straight Connector 4"/>
          <p:cNvCxnSpPr>
            <a:cxnSpLocks noChangeShapeType="1"/>
          </p:cNvCxnSpPr>
          <p:nvPr/>
        </p:nvCxnSpPr>
        <p:spPr bwMode="auto">
          <a:xfrm rot="-5400000">
            <a:off x="-745331" y="2286794"/>
            <a:ext cx="3251200" cy="1588"/>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4756" name="Straight Connector 6"/>
          <p:cNvCxnSpPr>
            <a:cxnSpLocks noChangeShapeType="1"/>
          </p:cNvCxnSpPr>
          <p:nvPr/>
        </p:nvCxnSpPr>
        <p:spPr bwMode="auto">
          <a:xfrm rot="5400000" flipH="1" flipV="1">
            <a:off x="1160463" y="2481263"/>
            <a:ext cx="1709737" cy="158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74757" name="Straight Connector 7"/>
          <p:cNvCxnSpPr>
            <a:cxnSpLocks noChangeShapeType="1"/>
          </p:cNvCxnSpPr>
          <p:nvPr/>
        </p:nvCxnSpPr>
        <p:spPr bwMode="auto">
          <a:xfrm rot="5400000" flipH="1" flipV="1">
            <a:off x="2124869" y="2497932"/>
            <a:ext cx="1711325" cy="158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74758" name="Straight Connector 8"/>
          <p:cNvCxnSpPr>
            <a:cxnSpLocks noChangeShapeType="1"/>
          </p:cNvCxnSpPr>
          <p:nvPr/>
        </p:nvCxnSpPr>
        <p:spPr bwMode="auto">
          <a:xfrm rot="10800000">
            <a:off x="1989138" y="1668463"/>
            <a:ext cx="974725" cy="158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74759" name="Straight Connector 10"/>
          <p:cNvCxnSpPr>
            <a:cxnSpLocks noChangeShapeType="1"/>
          </p:cNvCxnSpPr>
          <p:nvPr/>
        </p:nvCxnSpPr>
        <p:spPr bwMode="auto">
          <a:xfrm rot="10800000">
            <a:off x="3005138" y="3309938"/>
            <a:ext cx="974725" cy="158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74760" name="Straight Connector 11"/>
          <p:cNvCxnSpPr>
            <a:cxnSpLocks noChangeShapeType="1"/>
          </p:cNvCxnSpPr>
          <p:nvPr/>
        </p:nvCxnSpPr>
        <p:spPr bwMode="auto">
          <a:xfrm rot="10800000">
            <a:off x="1058863" y="3344863"/>
            <a:ext cx="973137" cy="158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sp>
        <p:nvSpPr>
          <p:cNvPr id="74761" name="TextBox 12"/>
          <p:cNvSpPr txBox="1">
            <a:spLocks noChangeArrowheads="1"/>
          </p:cNvSpPr>
          <p:nvPr/>
        </p:nvSpPr>
        <p:spPr bwMode="auto">
          <a:xfrm>
            <a:off x="2387600" y="3556000"/>
            <a:ext cx="32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τ</a:t>
            </a:r>
          </a:p>
        </p:txBody>
      </p:sp>
      <p:sp>
        <p:nvSpPr>
          <p:cNvPr id="74762" name="TextBox 13"/>
          <p:cNvSpPr txBox="1">
            <a:spLocks noChangeArrowheads="1"/>
          </p:cNvSpPr>
          <p:nvPr/>
        </p:nvSpPr>
        <p:spPr bwMode="auto">
          <a:xfrm>
            <a:off x="33338" y="1404938"/>
            <a:ext cx="627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1/τ</a:t>
            </a:r>
          </a:p>
        </p:txBody>
      </p:sp>
      <p:cxnSp>
        <p:nvCxnSpPr>
          <p:cNvPr id="74763" name="Straight Connector 14"/>
          <p:cNvCxnSpPr>
            <a:cxnSpLocks noChangeShapeType="1"/>
          </p:cNvCxnSpPr>
          <p:nvPr/>
        </p:nvCxnSpPr>
        <p:spPr bwMode="auto">
          <a:xfrm rot="10800000">
            <a:off x="703263" y="1668463"/>
            <a:ext cx="346075" cy="158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74764" name="Straight Arrow Connector 17"/>
          <p:cNvCxnSpPr>
            <a:cxnSpLocks noChangeShapeType="1"/>
          </p:cNvCxnSpPr>
          <p:nvPr/>
        </p:nvCxnSpPr>
        <p:spPr bwMode="auto">
          <a:xfrm>
            <a:off x="2065338" y="3505200"/>
            <a:ext cx="812800" cy="1588"/>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93713" y="588963"/>
            <a:ext cx="8213725" cy="1143000"/>
          </a:xfrm>
        </p:spPr>
        <p:txBody>
          <a:bodyPr/>
          <a:lstStyle/>
          <a:p>
            <a:pPr algn="l" eaLnBrk="1" hangingPunct="1"/>
            <a:r>
              <a:rPr lang="en-US" sz="3600">
                <a:latin typeface="Arial" charset="0"/>
                <a:ea typeface="ヒラギノ角ゴ Pro W3" charset="0"/>
                <a:cs typeface="ヒラギノ角ゴ Pro W3" charset="0"/>
              </a:rPr>
              <a:t>In cylindrical (2D) coordinates, what would be the correct description of the position vector </a:t>
            </a:r>
            <a:r>
              <a:rPr lang="ja-JP" altLang="en-US" sz="3600" b="1">
                <a:latin typeface="Arial" charset="0"/>
                <a:ea typeface="ヒラギノ角ゴ Pro W3" charset="0"/>
                <a:cs typeface="ヒラギノ角ゴ Pro W3" charset="0"/>
              </a:rPr>
              <a:t>“</a:t>
            </a:r>
            <a:r>
              <a:rPr lang="en-US" altLang="ja-JP" sz="3600" b="1">
                <a:latin typeface="Arial" charset="0"/>
                <a:ea typeface="ヒラギノ角ゴ Pro W3" charset="0"/>
                <a:cs typeface="ヒラギノ角ゴ Pro W3" charset="0"/>
              </a:rPr>
              <a:t>r</a:t>
            </a:r>
            <a:r>
              <a:rPr lang="ja-JP" altLang="en-US" sz="3600" b="1">
                <a:latin typeface="Arial" charset="0"/>
                <a:ea typeface="ヒラギノ角ゴ Pro W3" charset="0"/>
                <a:cs typeface="ヒラギノ角ゴ Pro W3" charset="0"/>
              </a:rPr>
              <a:t>”</a:t>
            </a:r>
            <a:r>
              <a:rPr lang="en-US" altLang="ja-JP" sz="3600">
                <a:latin typeface="Arial" charset="0"/>
                <a:ea typeface="ヒラギノ角ゴ Pro W3" charset="0"/>
                <a:cs typeface="ヒラギノ角ゴ Pro W3" charset="0"/>
              </a:rPr>
              <a:t> of the point P shown at (x,y) = (1, 1) </a:t>
            </a:r>
            <a:r>
              <a:rPr lang="en-US" altLang="ja-JP" sz="3600">
                <a:solidFill>
                  <a:srgbClr val="800080"/>
                </a:solidFill>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p:txBody>
      </p:sp>
      <p:graphicFrame>
        <p:nvGraphicFramePr>
          <p:cNvPr id="15362" name="Object 15"/>
          <p:cNvGraphicFramePr>
            <a:graphicFrameLocks noChangeAspect="1"/>
          </p:cNvGraphicFramePr>
          <p:nvPr/>
        </p:nvGraphicFramePr>
        <p:xfrm>
          <a:off x="317500" y="5067300"/>
          <a:ext cx="3200400" cy="708025"/>
        </p:xfrm>
        <a:graphic>
          <a:graphicData uri="http://schemas.openxmlformats.org/presentationml/2006/ole">
            <mc:AlternateContent xmlns:mc="http://schemas.openxmlformats.org/markup-compatibility/2006">
              <mc:Choice xmlns:v="urn:schemas-microsoft-com:vml" Requires="v">
                <p:oleObj spid="_x0000_s92271" name="Equation" r:id="rId4" imgW="977900" imgH="215900" progId="Equation.DSMT4">
                  <p:embed/>
                </p:oleObj>
              </mc:Choice>
              <mc:Fallback>
                <p:oleObj name="Equation" r:id="rId4" imgW="977900" imgH="215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5067300"/>
                        <a:ext cx="3200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63" name="Object 16"/>
          <p:cNvGraphicFramePr>
            <a:graphicFrameLocks noChangeAspect="1"/>
          </p:cNvGraphicFramePr>
          <p:nvPr/>
        </p:nvGraphicFramePr>
        <p:xfrm>
          <a:off x="317500" y="3511550"/>
          <a:ext cx="4838700" cy="822325"/>
        </p:xfrm>
        <a:graphic>
          <a:graphicData uri="http://schemas.openxmlformats.org/presentationml/2006/ole">
            <mc:AlternateContent xmlns:mc="http://schemas.openxmlformats.org/markup-compatibility/2006">
              <mc:Choice xmlns:v="urn:schemas-microsoft-com:vml" Requires="v">
                <p:oleObj spid="_x0000_s92272" name="Equation" r:id="rId6" imgW="1422400" imgH="241300" progId="Equation.DSMT4">
                  <p:embed/>
                </p:oleObj>
              </mc:Choice>
              <mc:Fallback>
                <p:oleObj name="Equation" r:id="rId6" imgW="14224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 y="3511550"/>
                        <a:ext cx="4838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64" name="Object 17"/>
          <p:cNvGraphicFramePr>
            <a:graphicFrameLocks noChangeAspect="1"/>
          </p:cNvGraphicFramePr>
          <p:nvPr/>
        </p:nvGraphicFramePr>
        <p:xfrm>
          <a:off x="317500" y="2695575"/>
          <a:ext cx="2965450" cy="842963"/>
        </p:xfrm>
        <a:graphic>
          <a:graphicData uri="http://schemas.openxmlformats.org/presentationml/2006/ole">
            <mc:AlternateContent xmlns:mc="http://schemas.openxmlformats.org/markup-compatibility/2006">
              <mc:Choice xmlns:v="urn:schemas-microsoft-com:vml" Requires="v">
                <p:oleObj spid="_x0000_s92273" name="Equation" r:id="rId8" imgW="850900" imgH="241300" progId="Equation.DSMT4">
                  <p:embed/>
                </p:oleObj>
              </mc:Choice>
              <mc:Fallback>
                <p:oleObj name="Equation" r:id="rId8" imgW="8509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500" y="2695575"/>
                        <a:ext cx="29654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365" name="Text Box 18"/>
          <p:cNvSpPr txBox="1">
            <a:spLocks noChangeArrowheads="1"/>
          </p:cNvSpPr>
          <p:nvPr/>
        </p:nvSpPr>
        <p:spPr bwMode="auto">
          <a:xfrm>
            <a:off x="317500" y="5873750"/>
            <a:ext cx="5224463"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a:t>E) Something else entirely</a:t>
            </a:r>
          </a:p>
        </p:txBody>
      </p:sp>
      <p:sp>
        <p:nvSpPr>
          <p:cNvPr id="15366" name="Line 3"/>
          <p:cNvSpPr>
            <a:spLocks noChangeShapeType="1"/>
          </p:cNvSpPr>
          <p:nvPr/>
        </p:nvSpPr>
        <p:spPr bwMode="auto">
          <a:xfrm flipV="1">
            <a:off x="6700838" y="1935163"/>
            <a:ext cx="9525" cy="256063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7" name="Oval 4"/>
          <p:cNvSpPr>
            <a:spLocks noChangeArrowheads="1"/>
          </p:cNvSpPr>
          <p:nvPr/>
        </p:nvSpPr>
        <p:spPr bwMode="auto">
          <a:xfrm>
            <a:off x="6653213" y="3605213"/>
            <a:ext cx="128587" cy="128587"/>
          </a:xfrm>
          <a:prstGeom prst="ellipse">
            <a:avLst/>
          </a:prstGeom>
          <a:solidFill>
            <a:schemeClr val="tx1"/>
          </a:solidFill>
          <a:ln w="9525">
            <a:solidFill>
              <a:schemeClr val="tx1"/>
            </a:solidFill>
            <a:round/>
            <a:headEnd/>
            <a:tailEnd/>
          </a:ln>
        </p:spPr>
        <p:txBody>
          <a:bodyPr wrap="none" anchor="ctr"/>
          <a:lstStyle/>
          <a:p>
            <a:endParaRPr lang="en-US"/>
          </a:p>
        </p:txBody>
      </p:sp>
      <p:sp>
        <p:nvSpPr>
          <p:cNvPr id="15368" name="Text Box 5"/>
          <p:cNvSpPr txBox="1">
            <a:spLocks noChangeArrowheads="1"/>
          </p:cNvSpPr>
          <p:nvPr/>
        </p:nvSpPr>
        <p:spPr bwMode="auto">
          <a:xfrm>
            <a:off x="6705600" y="3657600"/>
            <a:ext cx="1403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Origin</a:t>
            </a:r>
          </a:p>
        </p:txBody>
      </p:sp>
      <p:sp>
        <p:nvSpPr>
          <p:cNvPr id="15369" name="Line 6"/>
          <p:cNvSpPr>
            <a:spLocks noChangeShapeType="1"/>
          </p:cNvSpPr>
          <p:nvPr/>
        </p:nvSpPr>
        <p:spPr bwMode="auto">
          <a:xfrm>
            <a:off x="5611813" y="3681413"/>
            <a:ext cx="3119437"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Oval 7"/>
          <p:cNvSpPr>
            <a:spLocks noChangeArrowheads="1"/>
          </p:cNvSpPr>
          <p:nvPr/>
        </p:nvSpPr>
        <p:spPr bwMode="auto">
          <a:xfrm>
            <a:off x="7534275" y="2667000"/>
            <a:ext cx="161925" cy="161925"/>
          </a:xfrm>
          <a:prstGeom prst="ellipse">
            <a:avLst/>
          </a:prstGeom>
          <a:solidFill>
            <a:schemeClr val="tx1"/>
          </a:solidFill>
          <a:ln w="9525">
            <a:solidFill>
              <a:schemeClr val="tx1"/>
            </a:solidFill>
            <a:round/>
            <a:headEnd/>
            <a:tailEnd/>
          </a:ln>
        </p:spPr>
        <p:txBody>
          <a:bodyPr wrap="none" anchor="ctr"/>
          <a:lstStyle/>
          <a:p>
            <a:endParaRPr lang="en-US"/>
          </a:p>
        </p:txBody>
      </p:sp>
      <p:sp>
        <p:nvSpPr>
          <p:cNvPr id="15371" name="Rectangle 8"/>
          <p:cNvSpPr>
            <a:spLocks noChangeArrowheads="1"/>
          </p:cNvSpPr>
          <p:nvPr/>
        </p:nvSpPr>
        <p:spPr bwMode="auto">
          <a:xfrm>
            <a:off x="7758113" y="2406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15372" name="Text Box 9"/>
          <p:cNvSpPr txBox="1">
            <a:spLocks noChangeArrowheads="1"/>
          </p:cNvSpPr>
          <p:nvPr/>
        </p:nvSpPr>
        <p:spPr bwMode="auto">
          <a:xfrm>
            <a:off x="7543800" y="2662238"/>
            <a:ext cx="488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P</a:t>
            </a:r>
          </a:p>
        </p:txBody>
      </p:sp>
      <p:sp>
        <p:nvSpPr>
          <p:cNvPr id="15373" name="Text Box 11"/>
          <p:cNvSpPr txBox="1">
            <a:spLocks noChangeArrowheads="1"/>
          </p:cNvSpPr>
          <p:nvPr/>
        </p:nvSpPr>
        <p:spPr bwMode="auto">
          <a:xfrm>
            <a:off x="6705600" y="1600200"/>
            <a:ext cx="4127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y</a:t>
            </a:r>
          </a:p>
        </p:txBody>
      </p:sp>
      <p:sp>
        <p:nvSpPr>
          <p:cNvPr id="15374" name="Text Box 13"/>
          <p:cNvSpPr txBox="1">
            <a:spLocks noChangeArrowheads="1"/>
          </p:cNvSpPr>
          <p:nvPr/>
        </p:nvSpPr>
        <p:spPr bwMode="auto">
          <a:xfrm>
            <a:off x="8475663" y="3817938"/>
            <a:ext cx="4127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x</a:t>
            </a:r>
          </a:p>
        </p:txBody>
      </p:sp>
      <p:sp>
        <p:nvSpPr>
          <p:cNvPr id="15375" name="Text Box 19"/>
          <p:cNvSpPr txBox="1">
            <a:spLocks noChangeArrowheads="1"/>
          </p:cNvSpPr>
          <p:nvPr/>
        </p:nvSpPr>
        <p:spPr bwMode="auto">
          <a:xfrm>
            <a:off x="6858000" y="2819400"/>
            <a:ext cx="33178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a:p>
        </p:txBody>
      </p:sp>
      <p:sp>
        <p:nvSpPr>
          <p:cNvPr id="15376" name="Line 20"/>
          <p:cNvSpPr>
            <a:spLocks noChangeShapeType="1"/>
          </p:cNvSpPr>
          <p:nvPr/>
        </p:nvSpPr>
        <p:spPr bwMode="auto">
          <a:xfrm flipV="1">
            <a:off x="6781800" y="2819400"/>
            <a:ext cx="76200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9173" name="Text Box 21"/>
          <p:cNvSpPr txBox="1">
            <a:spLocks noChangeArrowheads="1"/>
          </p:cNvSpPr>
          <p:nvPr/>
        </p:nvSpPr>
        <p:spPr bwMode="auto">
          <a:xfrm>
            <a:off x="76200" y="90488"/>
            <a:ext cx="35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1.1a</a:t>
            </a:r>
          </a:p>
        </p:txBody>
      </p:sp>
      <p:graphicFrame>
        <p:nvGraphicFramePr>
          <p:cNvPr id="15378" name="Object 26"/>
          <p:cNvGraphicFramePr>
            <a:graphicFrameLocks noChangeAspect="1"/>
          </p:cNvGraphicFramePr>
          <p:nvPr/>
        </p:nvGraphicFramePr>
        <p:xfrm>
          <a:off x="7848600" y="2057400"/>
          <a:ext cx="420688" cy="457200"/>
        </p:xfrm>
        <a:graphic>
          <a:graphicData uri="http://schemas.openxmlformats.org/presentationml/2006/ole">
            <mc:AlternateContent xmlns:mc="http://schemas.openxmlformats.org/markup-compatibility/2006">
              <mc:Choice xmlns:v="urn:schemas-microsoft-com:vml" Requires="v">
                <p:oleObj spid="_x0000_s92274" name="Equation" r:id="rId10" imgW="152400" imgH="165100" progId="Equation.DSMT4">
                  <p:embed/>
                </p:oleObj>
              </mc:Choice>
              <mc:Fallback>
                <p:oleObj name="Equation" r:id="rId10" imgW="152400" imgH="165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0574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79" name="Object 27"/>
          <p:cNvGraphicFramePr>
            <a:graphicFrameLocks noChangeAspect="1"/>
          </p:cNvGraphicFramePr>
          <p:nvPr/>
        </p:nvGraphicFramePr>
        <p:xfrm>
          <a:off x="7086600" y="1981200"/>
          <a:ext cx="455613" cy="554038"/>
        </p:xfrm>
        <a:graphic>
          <a:graphicData uri="http://schemas.openxmlformats.org/presentationml/2006/ole">
            <mc:AlternateContent xmlns:mc="http://schemas.openxmlformats.org/markup-compatibility/2006">
              <mc:Choice xmlns:v="urn:schemas-microsoft-com:vml" Requires="v">
                <p:oleObj spid="_x0000_s92275" name="Equation" r:id="rId12" imgW="177800" imgH="215900" progId="Equation.DSMT4">
                  <p:embed/>
                </p:oleObj>
              </mc:Choice>
              <mc:Fallback>
                <p:oleObj name="Equation" r:id="rId12" imgW="1778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1981200"/>
                        <a:ext cx="4556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380" name="Line 28"/>
          <p:cNvSpPr>
            <a:spLocks noChangeShapeType="1"/>
          </p:cNvSpPr>
          <p:nvPr/>
        </p:nvSpPr>
        <p:spPr bwMode="auto">
          <a:xfrm rot="15404908" flipV="1">
            <a:off x="7251700" y="2449513"/>
            <a:ext cx="311150" cy="184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29"/>
          <p:cNvSpPr>
            <a:spLocks noChangeShapeType="1"/>
          </p:cNvSpPr>
          <p:nvPr/>
        </p:nvSpPr>
        <p:spPr bwMode="auto">
          <a:xfrm rot="20804908" flipV="1">
            <a:off x="7680325" y="2438400"/>
            <a:ext cx="311150" cy="184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382" name="Object 30"/>
          <p:cNvGraphicFramePr>
            <a:graphicFrameLocks noChangeAspect="1"/>
          </p:cNvGraphicFramePr>
          <p:nvPr/>
        </p:nvGraphicFramePr>
        <p:xfrm>
          <a:off x="317500" y="4248150"/>
          <a:ext cx="4838700" cy="822325"/>
        </p:xfrm>
        <a:graphic>
          <a:graphicData uri="http://schemas.openxmlformats.org/presentationml/2006/ole">
            <mc:AlternateContent xmlns:mc="http://schemas.openxmlformats.org/markup-compatibility/2006">
              <mc:Choice xmlns:v="urn:schemas-microsoft-com:vml" Requires="v">
                <p:oleObj spid="_x0000_s92276" name="Equation" r:id="rId14" imgW="1422400" imgH="241300" progId="Equation.3">
                  <p:embed/>
                </p:oleObj>
              </mc:Choice>
              <mc:Fallback>
                <p:oleObj name="Equation" r:id="rId14" imgW="14224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0" y="4248150"/>
                        <a:ext cx="4838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457200"/>
            <a:ext cx="9144000" cy="1143000"/>
          </a:xfrm>
        </p:spPr>
        <p:txBody>
          <a:bodyPr/>
          <a:lstStyle/>
          <a:p>
            <a:pPr algn="l" eaLnBrk="1" hangingPunct="1"/>
            <a:r>
              <a:rPr lang="en-US" sz="3400">
                <a:latin typeface="Arial" charset="0"/>
                <a:ea typeface="ヒラギノ角ゴ Pro W3" charset="0"/>
                <a:cs typeface="ヒラギノ角ゴ Pro W3" charset="0"/>
              </a:rPr>
              <a:t>4 surfaces are coaxial with an infinitely long line of charge with uniform </a:t>
            </a:r>
            <a:r>
              <a:rPr lang="en-US" sz="3400">
                <a:latin typeface="Arial" charset="0"/>
                <a:ea typeface="ヒラギノ角ゴ Pro W3" charset="0"/>
                <a:cs typeface="ヒラギノ角ゴ Pro W3" charset="0"/>
                <a:sym typeface="Symbol" charset="0"/>
              </a:rPr>
              <a:t>.  </a:t>
            </a:r>
            <a:r>
              <a:rPr lang="en-US" sz="3400">
                <a:solidFill>
                  <a:schemeClr val="accent2"/>
                </a:solidFill>
                <a:latin typeface="Arial" charset="0"/>
                <a:ea typeface="ヒラギノ角ゴ Pro W3" charset="0"/>
                <a:cs typeface="ヒラギノ角ゴ Pro W3" charset="0"/>
                <a:sym typeface="Symbol" charset="0"/>
              </a:rPr>
              <a:t>Choose all surfaces through which </a:t>
            </a:r>
            <a:r>
              <a:rPr lang="en-US" sz="3400">
                <a:latin typeface="Arial" charset="0"/>
                <a:ea typeface="ヒラギノ角ゴ Pro W3" charset="0"/>
                <a:cs typeface="ヒラギノ角ゴ Pro W3" charset="0"/>
                <a:sym typeface="Symbol" charset="0"/>
              </a:rPr>
              <a:t> </a:t>
            </a:r>
            <a:endParaRPr lang="en-US">
              <a:latin typeface="Arial" charset="0"/>
              <a:ea typeface="ヒラギノ角ゴ Pro W3" charset="0"/>
              <a:cs typeface="ヒラギノ角ゴ Pro W3" charset="0"/>
            </a:endParaRPr>
          </a:p>
        </p:txBody>
      </p:sp>
      <p:sp>
        <p:nvSpPr>
          <p:cNvPr id="17410" name="Rectangle 3"/>
          <p:cNvSpPr>
            <a:spLocks noGrp="1" noChangeArrowheads="1"/>
          </p:cNvSpPr>
          <p:nvPr>
            <p:ph type="body" idx="1"/>
          </p:nvPr>
        </p:nvSpPr>
        <p:spPr>
          <a:xfrm>
            <a:off x="57150" y="4762500"/>
            <a:ext cx="8915400" cy="1325563"/>
          </a:xfrm>
        </p:spPr>
        <p:txBody>
          <a:bodyPr/>
          <a:lstStyle/>
          <a:p>
            <a:pPr marL="609600" indent="-609600" eaLnBrk="1" hangingPunct="1">
              <a:buFontTx/>
              <a:buNone/>
            </a:pPr>
            <a:r>
              <a:rPr lang="en-US" sz="3600">
                <a:latin typeface="Arial" charset="0"/>
                <a:ea typeface="ヒラギノ角ゴ Pro W3" charset="0"/>
                <a:cs typeface="ヒラギノ角ゴ Pro W3" charset="0"/>
              </a:rPr>
              <a:t>A) I only    B) I and II only   C) I and III only</a:t>
            </a:r>
          </a:p>
          <a:p>
            <a:pPr marL="609600" indent="-609600" eaLnBrk="1" hangingPunct="1">
              <a:buFontTx/>
              <a:buNone/>
            </a:pPr>
            <a:r>
              <a:rPr lang="en-US" sz="3600">
                <a:latin typeface="Arial" charset="0"/>
                <a:ea typeface="ヒラギノ角ゴ Pro W3" charset="0"/>
                <a:cs typeface="ヒラギノ角ゴ Pro W3" charset="0"/>
              </a:rPr>
              <a:t>D) I, II, and III only                E) All four. </a:t>
            </a:r>
            <a:endParaRPr lang="en-US">
              <a:latin typeface="Arial" charset="0"/>
              <a:ea typeface="ヒラギノ角ゴ Pro W3" charset="0"/>
              <a:cs typeface="ヒラギノ角ゴ Pro W3" charset="0"/>
            </a:endParaRPr>
          </a:p>
        </p:txBody>
      </p:sp>
      <p:pic>
        <p:nvPicPr>
          <p:cNvPr id="1280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1836738"/>
            <a:ext cx="90678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17412" name="Object 4"/>
          <p:cNvGraphicFramePr>
            <a:graphicFrameLocks noChangeAspect="1"/>
          </p:cNvGraphicFramePr>
          <p:nvPr/>
        </p:nvGraphicFramePr>
        <p:xfrm>
          <a:off x="4654550" y="1187450"/>
          <a:ext cx="2862263" cy="717550"/>
        </p:xfrm>
        <a:graphic>
          <a:graphicData uri="http://schemas.openxmlformats.org/presentationml/2006/ole">
            <mc:AlternateContent xmlns:mc="http://schemas.openxmlformats.org/markup-compatibility/2006">
              <mc:Choice xmlns:v="urn:schemas-microsoft-com:vml" Requires="v">
                <p:oleObj spid="_x0000_s93205" name="Equation" r:id="rId5" imgW="812800" imgH="203200" progId="Equation.DSMT4">
                  <p:embed/>
                </p:oleObj>
              </mc:Choice>
              <mc:Fallback>
                <p:oleObj name="Equation" r:id="rId5" imgW="8128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550" y="1187450"/>
                        <a:ext cx="28622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23900" y="914400"/>
            <a:ext cx="8420100" cy="2105025"/>
          </a:xfrm>
        </p:spPr>
        <p:txBody>
          <a:bodyPr/>
          <a:lstStyle/>
          <a:p>
            <a:pPr algn="l" eaLnBrk="1" hangingPunct="1"/>
            <a:r>
              <a:rPr lang="en-US" sz="3600">
                <a:latin typeface="Arial" charset="0"/>
                <a:ea typeface="ヒラギノ角ゴ Pro W3" charset="0"/>
                <a:cs typeface="ヒラギノ角ゴ Pro W3" charset="0"/>
              </a:rPr>
              <a:t>You have an E field given by </a:t>
            </a:r>
            <a:br>
              <a:rPr lang="en-US" sz="3600">
                <a:latin typeface="Arial" charset="0"/>
                <a:ea typeface="ヒラギノ角ゴ Pro W3" charset="0"/>
                <a:cs typeface="ヒラギノ角ゴ Pro W3" charset="0"/>
              </a:rPr>
            </a:br>
            <a:r>
              <a:rPr lang="en-US" sz="3600" b="1">
                <a:latin typeface="Arial" charset="0"/>
                <a:ea typeface="ヒラギノ角ゴ Pro W3" charset="0"/>
                <a:cs typeface="ヒラギノ角ゴ Pro W3" charset="0"/>
              </a:rPr>
              <a:t>E</a:t>
            </a:r>
            <a:r>
              <a:rPr lang="en-US" sz="3600">
                <a:latin typeface="Arial" charset="0"/>
                <a:ea typeface="ヒラギノ角ゴ Pro W3" charset="0"/>
                <a:cs typeface="ヒラギノ角ゴ Pro W3" charset="0"/>
              </a:rPr>
              <a:t> = c </a:t>
            </a:r>
            <a:r>
              <a:rPr lang="en-US" sz="3600" b="1">
                <a:latin typeface="Arial" charset="0"/>
                <a:ea typeface="ヒラギノ角ゴ Pro W3" charset="0"/>
                <a:cs typeface="ヒラギノ角ゴ Pro W3" charset="0"/>
              </a:rPr>
              <a:t>r </a:t>
            </a:r>
            <a:r>
              <a:rPr lang="en-US" sz="3600">
                <a:latin typeface="Arial" charset="0"/>
                <a:ea typeface="ヒラギノ角ゴ Pro W3" charset="0"/>
                <a:cs typeface="ヒラギノ角ゴ Pro W3" charset="0"/>
              </a:rPr>
              <a:t>/</a:t>
            </a:r>
            <a:r>
              <a:rPr lang="en-US" sz="3600">
                <a:latin typeface="Symbol" charset="0"/>
                <a:ea typeface="ヒラギノ角ゴ Pro W3" charset="0"/>
                <a:cs typeface="Symbol" charset="0"/>
              </a:rPr>
              <a:t>e</a:t>
            </a:r>
            <a:r>
              <a:rPr lang="en-US" sz="3600" baseline="-25000">
                <a:latin typeface="Arial" charset="0"/>
                <a:ea typeface="ヒラギノ角ゴ Pro W3" charset="0"/>
                <a:cs typeface="ヒラギノ角ゴ Pro W3" charset="0"/>
              </a:rPr>
              <a:t>o</a:t>
            </a:r>
            <a:r>
              <a:rPr lang="en-US" sz="3600">
                <a:latin typeface="Arial" charset="0"/>
                <a:ea typeface="ヒラギノ角ゴ Pro W3" charset="0"/>
                <a:cs typeface="ヒラギノ角ゴ Pro W3" charset="0"/>
              </a:rPr>
              <a:t>,    (Here c = constant,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t>
            </a:r>
            <a:r>
              <a:rPr lang="en-US" sz="3600" b="1">
                <a:latin typeface="Arial" charset="0"/>
                <a:ea typeface="ヒラギノ角ゴ Pro W3" charset="0"/>
                <a:cs typeface="ヒラギノ角ゴ Pro W3" charset="0"/>
              </a:rPr>
              <a:t>r = </a:t>
            </a:r>
            <a:r>
              <a:rPr lang="en-US" sz="3600">
                <a:latin typeface="Arial" charset="0"/>
                <a:ea typeface="ヒラギノ角ゴ Pro W3" charset="0"/>
                <a:cs typeface="ヒラギノ角ゴ Pro W3" charset="0"/>
              </a:rPr>
              <a:t>spherical radius vector)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solidFill>
                  <a:schemeClr val="accent2"/>
                </a:solidFill>
                <a:latin typeface="Arial" charset="0"/>
                <a:ea typeface="ヒラギノ角ゴ Pro W3" charset="0"/>
                <a:cs typeface="ヒラギノ角ゴ Pro W3" charset="0"/>
              </a:rPr>
              <a:t>What is the charge density </a:t>
            </a:r>
            <a:r>
              <a:rPr lang="en-US" sz="3600">
                <a:solidFill>
                  <a:schemeClr val="accent2"/>
                </a:solidFill>
                <a:latin typeface="Symbol" charset="0"/>
                <a:ea typeface="ヒラギノ角ゴ Pro W3" charset="0"/>
                <a:cs typeface="ヒラギノ角ゴ Pro W3" charset="0"/>
                <a:sym typeface="Symbol" charset="0"/>
              </a:rPr>
              <a:t></a:t>
            </a:r>
            <a:r>
              <a:rPr lang="en-US" sz="3600">
                <a:solidFill>
                  <a:schemeClr val="accent2"/>
                </a:solidFill>
                <a:latin typeface="Arial" charset="0"/>
                <a:ea typeface="ヒラギノ角ゴ Pro W3" charset="0"/>
                <a:cs typeface="ヒラギノ角ゴ Pro W3" charset="0"/>
              </a:rPr>
              <a:t>(r)?</a:t>
            </a:r>
            <a:endParaRPr lang="en-US">
              <a:latin typeface="Arial" charset="0"/>
              <a:ea typeface="ヒラギノ角ゴ Pro W3" charset="0"/>
              <a:cs typeface="ヒラギノ角ゴ Pro W3" charset="0"/>
            </a:endParaRPr>
          </a:p>
        </p:txBody>
      </p:sp>
      <p:sp>
        <p:nvSpPr>
          <p:cNvPr id="111619" name="Rectangle 3"/>
          <p:cNvSpPr>
            <a:spLocks noGrp="1" noChangeArrowheads="1"/>
          </p:cNvSpPr>
          <p:nvPr>
            <p:ph type="body" sz="half" idx="2"/>
          </p:nvPr>
        </p:nvSpPr>
        <p:spPr>
          <a:xfrm>
            <a:off x="644525" y="3848100"/>
            <a:ext cx="8020050" cy="1981200"/>
          </a:xfrm>
        </p:spPr>
        <p:txBody>
          <a:bodyPr/>
          <a:lstStyle/>
          <a:p>
            <a:pPr marL="0" indent="0" eaLnBrk="1" hangingPunct="1">
              <a:buFontTx/>
              <a:buNone/>
              <a:defRPr/>
            </a:pPr>
            <a:r>
              <a:rPr lang="en-US" sz="3200" dirty="0" smtClean="0">
                <a:latin typeface="Arial" charset="0"/>
                <a:ea typeface="ヒラギノ角ゴ Pro W3" charset="0"/>
                <a:cs typeface="ヒラギノ角ゴ Pro W3" charset="0"/>
              </a:rPr>
              <a:t>A) c        </a:t>
            </a:r>
            <a:r>
              <a:rPr lang="en-US" sz="3200" dirty="0">
                <a:latin typeface="Arial" charset="0"/>
                <a:ea typeface="ヒラギノ角ゴ Pro W3" charset="0"/>
                <a:cs typeface="ヒラギノ角ゴ Pro W3" charset="0"/>
              </a:rPr>
              <a:t>B)  c </a:t>
            </a:r>
            <a:r>
              <a:rPr lang="en-US" sz="3200" dirty="0" smtClean="0">
                <a:latin typeface="Arial" charset="0"/>
                <a:ea typeface="ヒラギノ角ゴ Pro W3" charset="0"/>
                <a:cs typeface="ヒラギノ角ゴ Pro W3" charset="0"/>
              </a:rPr>
              <a:t>r      </a:t>
            </a:r>
            <a:r>
              <a:rPr lang="en-US" sz="3200" dirty="0">
                <a:latin typeface="Arial" charset="0"/>
                <a:ea typeface="ヒラギノ角ゴ Pro W3" charset="0"/>
                <a:cs typeface="ヒラギノ角ゴ Pro W3" charset="0"/>
              </a:rPr>
              <a:t>C)  3 </a:t>
            </a:r>
            <a:r>
              <a:rPr lang="en-US" sz="3200" dirty="0" smtClean="0">
                <a:latin typeface="Arial" charset="0"/>
                <a:ea typeface="ヒラギノ角ゴ Pro W3" charset="0"/>
                <a:cs typeface="ヒラギノ角ゴ Pro W3" charset="0"/>
              </a:rPr>
              <a:t>c    </a:t>
            </a:r>
            <a:br>
              <a:rPr lang="en-US" sz="3200" dirty="0" smtClean="0">
                <a:latin typeface="Arial" charset="0"/>
                <a:ea typeface="ヒラギノ角ゴ Pro W3" charset="0"/>
                <a:cs typeface="ヒラギノ角ゴ Pro W3" charset="0"/>
              </a:rPr>
            </a:br>
            <a:r>
              <a:rPr lang="en-US" sz="3200" dirty="0" smtClean="0">
                <a:latin typeface="Arial" charset="0"/>
                <a:ea typeface="ヒラギノ角ゴ Pro W3" charset="0"/>
                <a:cs typeface="ヒラギノ角ゴ Pro W3" charset="0"/>
              </a:rPr>
              <a:t>D</a:t>
            </a:r>
            <a:r>
              <a:rPr lang="en-US" sz="3200" dirty="0">
                <a:latin typeface="Arial" charset="0"/>
                <a:ea typeface="ヒラギノ角ゴ Pro W3" charset="0"/>
                <a:cs typeface="ヒラギノ角ゴ Pro W3" charset="0"/>
              </a:rPr>
              <a:t>)  3 c r^</a:t>
            </a:r>
            <a:r>
              <a:rPr lang="en-US" sz="3200" dirty="0" smtClean="0">
                <a:latin typeface="Arial" charset="0"/>
                <a:ea typeface="ヒラギノ角ゴ Pro W3" charset="0"/>
                <a:cs typeface="ヒラギノ角ゴ Pro W3" charset="0"/>
              </a:rPr>
              <a:t>2 </a:t>
            </a:r>
            <a:endParaRPr lang="en-US" sz="3200" dirty="0">
              <a:latin typeface="Arial" charset="0"/>
              <a:ea typeface="ヒラギノ角ゴ Pro W3" charset="0"/>
              <a:cs typeface="ヒラギノ角ゴ Pro W3" charset="0"/>
            </a:endParaRPr>
          </a:p>
          <a:p>
            <a:pPr eaLnBrk="1" hangingPunct="1">
              <a:buFontTx/>
              <a:buNone/>
              <a:defRPr/>
            </a:pPr>
            <a:r>
              <a:rPr lang="en-US" sz="3200" dirty="0">
                <a:latin typeface="Arial" charset="0"/>
                <a:ea typeface="ヒラギノ角ゴ Pro W3" charset="0"/>
                <a:cs typeface="ヒラギノ角ゴ Pro W3" charset="0"/>
              </a:rPr>
              <a:t>E) None of these is correct</a:t>
            </a:r>
            <a:endParaRPr lang="en-US" sz="2200" dirty="0">
              <a:latin typeface="Arial" charset="0"/>
              <a:ea typeface="ヒラギノ角ゴ Pro W3" charset="0"/>
              <a:cs typeface="ヒラギノ角ゴ Pro W3" charset="0"/>
            </a:endParaRPr>
          </a:p>
          <a:p>
            <a:pPr eaLnBrk="1" hangingPunct="1">
              <a:buFontTx/>
              <a:buNone/>
              <a:defRPr/>
            </a:pPr>
            <a:r>
              <a:rPr lang="en-US" sz="1400" dirty="0">
                <a:latin typeface="Arial" charset="0"/>
                <a:ea typeface="ヒラギノ角ゴ Pro W3" charset="0"/>
                <a:cs typeface="ヒラギノ角ゴ Pro W3"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179388" y="120650"/>
            <a:ext cx="8770937" cy="338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600">
                <a:solidFill>
                  <a:schemeClr val="tx2"/>
                </a:solidFill>
              </a:rPr>
              <a:t>Given   </a:t>
            </a:r>
            <a:r>
              <a:rPr lang="en-US" sz="3600" b="1">
                <a:solidFill>
                  <a:schemeClr val="tx2"/>
                </a:solidFill>
              </a:rPr>
              <a:t>E</a:t>
            </a:r>
            <a:r>
              <a:rPr lang="en-US" sz="3600">
                <a:solidFill>
                  <a:schemeClr val="tx2"/>
                </a:solidFill>
              </a:rPr>
              <a:t> = c </a:t>
            </a:r>
            <a:r>
              <a:rPr lang="en-US" sz="3600" b="1">
                <a:solidFill>
                  <a:schemeClr val="tx2"/>
                </a:solidFill>
              </a:rPr>
              <a:t>r</a:t>
            </a:r>
            <a:r>
              <a:rPr lang="en-US" sz="3600">
                <a:solidFill>
                  <a:schemeClr val="tx2"/>
                </a:solidFill>
              </a:rPr>
              <a:t>/</a:t>
            </a:r>
            <a:r>
              <a:rPr lang="en-US" sz="3600">
                <a:latin typeface="Symbol" charset="0"/>
                <a:cs typeface="Symbol" charset="0"/>
              </a:rPr>
              <a:t>e</a:t>
            </a:r>
            <a:r>
              <a:rPr lang="en-US" sz="3600" baseline="-25000"/>
              <a:t>o</a:t>
            </a:r>
            <a:r>
              <a:rPr lang="en-US" sz="3600">
                <a:solidFill>
                  <a:schemeClr val="tx2"/>
                </a:solidFill>
              </a:rPr>
              <a:t>, </a:t>
            </a:r>
            <a:br>
              <a:rPr lang="en-US" sz="3600">
                <a:solidFill>
                  <a:schemeClr val="tx2"/>
                </a:solidFill>
              </a:rPr>
            </a:br>
            <a:r>
              <a:rPr lang="en-US" sz="3600">
                <a:solidFill>
                  <a:schemeClr val="tx2"/>
                </a:solidFill>
              </a:rPr>
              <a:t>(c = constant, </a:t>
            </a:r>
            <a:r>
              <a:rPr lang="en-US" sz="3600" b="1">
                <a:solidFill>
                  <a:schemeClr val="tx2"/>
                </a:solidFill>
              </a:rPr>
              <a:t>r = </a:t>
            </a:r>
            <a:r>
              <a:rPr lang="en-US" sz="3600">
                <a:solidFill>
                  <a:schemeClr val="tx2"/>
                </a:solidFill>
              </a:rPr>
              <a:t>spherical radius vector) </a:t>
            </a:r>
            <a:br>
              <a:rPr lang="en-US" sz="3600">
                <a:solidFill>
                  <a:schemeClr val="tx2"/>
                </a:solidFill>
              </a:rPr>
            </a:br>
            <a:r>
              <a:rPr lang="en-US" sz="3600">
                <a:solidFill>
                  <a:schemeClr val="tx2"/>
                </a:solidFill>
              </a:rPr>
              <a:t>We just found </a:t>
            </a:r>
            <a:r>
              <a:rPr lang="en-US" sz="3600">
                <a:solidFill>
                  <a:schemeClr val="tx2"/>
                </a:solidFill>
                <a:latin typeface="Symbol" charset="0"/>
                <a:sym typeface="Symbol" charset="0"/>
              </a:rPr>
              <a:t></a:t>
            </a:r>
            <a:r>
              <a:rPr lang="en-US" sz="3600">
                <a:solidFill>
                  <a:schemeClr val="tx2"/>
                </a:solidFill>
              </a:rPr>
              <a:t>(r) = 3c.  </a:t>
            </a:r>
            <a:br>
              <a:rPr lang="en-US" sz="3600">
                <a:solidFill>
                  <a:schemeClr val="tx2"/>
                </a:solidFill>
              </a:rPr>
            </a:br>
            <a:r>
              <a:rPr lang="en-US" sz="3600">
                <a:solidFill>
                  <a:schemeClr val="accent2"/>
                </a:solidFill>
              </a:rPr>
              <a:t>What is the total charge Q enclosed by an imaginary sphere centered on the origin, of radius R?</a:t>
            </a:r>
            <a:endParaRPr lang="en-US" sz="3600">
              <a:solidFill>
                <a:schemeClr val="tx2"/>
              </a:solidFill>
            </a:endParaRPr>
          </a:p>
        </p:txBody>
      </p:sp>
      <p:sp>
        <p:nvSpPr>
          <p:cNvPr id="21506" name="Rectangle 3"/>
          <p:cNvSpPr>
            <a:spLocks noGrp="1" noChangeArrowheads="1"/>
          </p:cNvSpPr>
          <p:nvPr>
            <p:ph type="title"/>
          </p:nvPr>
        </p:nvSpPr>
        <p:spPr>
          <a:xfrm>
            <a:off x="261938" y="3581400"/>
            <a:ext cx="7772400" cy="854075"/>
          </a:xfrm>
        </p:spPr>
        <p:txBody>
          <a:bodyPr/>
          <a:lstStyle/>
          <a:p>
            <a:pPr algn="l" eaLnBrk="1" hangingPunct="1"/>
            <a:r>
              <a:rPr lang="en-US" sz="3000">
                <a:latin typeface="Arial" charset="0"/>
                <a:ea typeface="ヒラギノ角ゴ Pro W3" charset="0"/>
                <a:cs typeface="ヒラギノ角ゴ Pro W3" charset="0"/>
              </a:rPr>
              <a:t>Hint: Can you find it two DIFFERENT ways?</a:t>
            </a:r>
            <a:endParaRPr lang="en-US">
              <a:latin typeface="Arial" charset="0"/>
              <a:ea typeface="ヒラギノ角ゴ Pro W3" charset="0"/>
              <a:cs typeface="ヒラギノ角ゴ Pro W3" charset="0"/>
            </a:endParaRPr>
          </a:p>
        </p:txBody>
      </p:sp>
      <p:sp>
        <p:nvSpPr>
          <p:cNvPr id="113668" name="Rectangle 4"/>
          <p:cNvSpPr>
            <a:spLocks noGrp="1" noChangeArrowheads="1"/>
          </p:cNvSpPr>
          <p:nvPr>
            <p:ph type="body" sz="half" idx="2"/>
          </p:nvPr>
        </p:nvSpPr>
        <p:spPr>
          <a:xfrm>
            <a:off x="400050" y="4629150"/>
            <a:ext cx="7772400" cy="1658938"/>
          </a:xfrm>
        </p:spPr>
        <p:txBody>
          <a:bodyPr/>
          <a:lstStyle/>
          <a:p>
            <a:pPr eaLnBrk="1" hangingPunct="1">
              <a:lnSpc>
                <a:spcPct val="90000"/>
              </a:lnSpc>
              <a:buFontTx/>
              <a:buAutoNum type="alphaUcParenR"/>
            </a:pPr>
            <a:r>
              <a:rPr lang="en-US" sz="3200">
                <a:latin typeface="Arial" charset="0"/>
                <a:ea typeface="ヒラギノ角ゴ Pro W3" charset="0"/>
                <a:cs typeface="ヒラギノ角ゴ Pro W3" charset="0"/>
              </a:rPr>
              <a:t> (4/3) </a:t>
            </a:r>
            <a:r>
              <a:rPr lang="en-US" sz="3200">
                <a:latin typeface="Symbol" charset="0"/>
                <a:ea typeface="ヒラギノ角ゴ Pro W3" charset="0"/>
                <a:cs typeface="ヒラギノ角ゴ Pro W3" charset="0"/>
                <a:sym typeface="Symbol" charset="0"/>
              </a:rPr>
              <a:t></a:t>
            </a:r>
            <a:r>
              <a:rPr lang="en-US" sz="3200">
                <a:latin typeface="Arial" charset="0"/>
                <a:ea typeface="ヒラギノ角ゴ Pro W3" charset="0"/>
                <a:cs typeface="ヒラギノ角ゴ Pro W3" charset="0"/>
              </a:rPr>
              <a:t> c                     B) 4 </a:t>
            </a:r>
            <a:r>
              <a:rPr lang="en-US" sz="3200">
                <a:latin typeface="Symbol" charset="0"/>
                <a:ea typeface="ヒラギノ角ゴ Pro W3" charset="0"/>
                <a:cs typeface="ヒラギノ角ゴ Pro W3" charset="0"/>
                <a:sym typeface="Symbol" charset="0"/>
              </a:rPr>
              <a:t></a:t>
            </a:r>
            <a:r>
              <a:rPr lang="en-US" sz="3200">
                <a:latin typeface="Arial" charset="0"/>
                <a:ea typeface="ヒラギノ角ゴ Pro W3" charset="0"/>
                <a:cs typeface="ヒラギノ角ゴ Pro W3" charset="0"/>
              </a:rPr>
              <a:t> c </a:t>
            </a:r>
          </a:p>
          <a:p>
            <a:pPr eaLnBrk="1" hangingPunct="1">
              <a:lnSpc>
                <a:spcPct val="90000"/>
              </a:lnSpc>
              <a:buFontTx/>
              <a:buNone/>
            </a:pPr>
            <a:r>
              <a:rPr lang="en-US" sz="3200">
                <a:latin typeface="Arial" charset="0"/>
                <a:ea typeface="ヒラギノ角ゴ Pro W3" charset="0"/>
                <a:cs typeface="ヒラギノ角ゴ Pro W3" charset="0"/>
              </a:rPr>
              <a:t>C) (4/3) </a:t>
            </a:r>
            <a:r>
              <a:rPr lang="en-US" sz="3200">
                <a:latin typeface="Symbol" charset="0"/>
                <a:ea typeface="ヒラギノ角ゴ Pro W3" charset="0"/>
                <a:cs typeface="ヒラギノ角ゴ Pro W3" charset="0"/>
                <a:sym typeface="Symbol" charset="0"/>
              </a:rPr>
              <a:t></a:t>
            </a:r>
            <a:r>
              <a:rPr lang="en-US" sz="3200">
                <a:latin typeface="Arial" charset="0"/>
                <a:ea typeface="ヒラギノ角ゴ Pro W3" charset="0"/>
                <a:cs typeface="ヒラギノ角ゴ Pro W3" charset="0"/>
              </a:rPr>
              <a:t> c R^3             D)  4 </a:t>
            </a:r>
            <a:r>
              <a:rPr lang="en-US" sz="3200">
                <a:latin typeface="Symbol" charset="0"/>
                <a:ea typeface="ヒラギノ角ゴ Pro W3" charset="0"/>
                <a:cs typeface="ヒラギノ角ゴ Pro W3" charset="0"/>
                <a:sym typeface="Symbol" charset="0"/>
              </a:rPr>
              <a:t></a:t>
            </a:r>
            <a:r>
              <a:rPr lang="en-US" sz="3200">
                <a:latin typeface="Arial" charset="0"/>
                <a:ea typeface="ヒラギノ角ゴ Pro W3" charset="0"/>
                <a:cs typeface="ヒラギノ角ゴ Pro W3" charset="0"/>
              </a:rPr>
              <a:t> c R^3</a:t>
            </a:r>
          </a:p>
          <a:p>
            <a:pPr eaLnBrk="1" hangingPunct="1">
              <a:lnSpc>
                <a:spcPct val="90000"/>
              </a:lnSpc>
              <a:buFontTx/>
              <a:buNone/>
            </a:pPr>
            <a:r>
              <a:rPr lang="en-US" sz="3200">
                <a:latin typeface="Arial" charset="0"/>
                <a:ea typeface="ヒラギノ角ゴ Pro W3" charset="0"/>
                <a:cs typeface="ヒラギノ角ゴ Pro W3" charset="0"/>
              </a:rPr>
              <a:t>E) None of these is correct</a:t>
            </a:r>
            <a:endParaRPr lang="en-US" sz="1400">
              <a:latin typeface="Arial" charset="0"/>
              <a:ea typeface="ヒラギノ角ゴ Pro W3" charset="0"/>
              <a:cs typeface="ヒラギノ角ゴ Pro W3"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38175" y="341313"/>
            <a:ext cx="8213725" cy="1143000"/>
          </a:xfrm>
        </p:spPr>
        <p:txBody>
          <a:bodyPr/>
          <a:lstStyle/>
          <a:p>
            <a:pPr algn="l" eaLnBrk="1" hangingPunct="1"/>
            <a:r>
              <a:rPr lang="en-US" sz="3600">
                <a:latin typeface="Arial" charset="0"/>
                <a:ea typeface="ヒラギノ角ゴ Pro W3" charset="0"/>
                <a:cs typeface="ヒラギノ角ゴ Pro W3" charset="0"/>
              </a:rPr>
              <a:t>An infinite rod has uniform charge density </a:t>
            </a:r>
            <a:r>
              <a:rPr lang="en-US" sz="3600">
                <a:latin typeface="Symbol" charset="0"/>
                <a:ea typeface="ヒラギノ角ゴ Pro W3" charset="0"/>
                <a:cs typeface="ヒラギノ角ゴ Pro W3" charset="0"/>
                <a:sym typeface="Symbol" charset="0"/>
              </a:rPr>
              <a:t></a:t>
            </a:r>
            <a:r>
              <a:rPr lang="en-US" sz="3600">
                <a:latin typeface="Arial" charset="0"/>
                <a:ea typeface="ヒラギノ角ゴ Pro W3" charset="0"/>
                <a:cs typeface="ヒラギノ角ゴ Pro W3" charset="0"/>
              </a:rPr>
              <a:t>. </a:t>
            </a:r>
            <a:r>
              <a:rPr lang="en-US" sz="3600">
                <a:solidFill>
                  <a:srgbClr val="800080"/>
                </a:solidFill>
                <a:latin typeface="Arial" charset="0"/>
                <a:ea typeface="ヒラギノ角ゴ Pro W3" charset="0"/>
                <a:cs typeface="ヒラギノ角ゴ Pro W3" charset="0"/>
              </a:rPr>
              <a:t>What is the direction of the E field at the point P shown? </a:t>
            </a:r>
            <a:endParaRPr lang="en-US">
              <a:latin typeface="Arial" charset="0"/>
              <a:ea typeface="ヒラギノ角ゴ Pro W3" charset="0"/>
              <a:cs typeface="ヒラギノ角ゴ Pro W3" charset="0"/>
            </a:endParaRPr>
          </a:p>
        </p:txBody>
      </p:sp>
      <p:sp>
        <p:nvSpPr>
          <p:cNvPr id="23554" name="Line 3"/>
          <p:cNvSpPr>
            <a:spLocks noChangeShapeType="1"/>
          </p:cNvSpPr>
          <p:nvPr/>
        </p:nvSpPr>
        <p:spPr bwMode="auto">
          <a:xfrm>
            <a:off x="2300288" y="1674813"/>
            <a:ext cx="17462" cy="51625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5" name="Oval 4"/>
          <p:cNvSpPr>
            <a:spLocks noChangeArrowheads="1"/>
          </p:cNvSpPr>
          <p:nvPr/>
        </p:nvSpPr>
        <p:spPr bwMode="auto">
          <a:xfrm>
            <a:off x="2162175" y="5030788"/>
            <a:ext cx="312738" cy="312737"/>
          </a:xfrm>
          <a:prstGeom prst="ellipse">
            <a:avLst/>
          </a:prstGeom>
          <a:solidFill>
            <a:schemeClr val="tx1"/>
          </a:solidFill>
          <a:ln w="9525">
            <a:solidFill>
              <a:schemeClr val="tx1"/>
            </a:solidFill>
            <a:round/>
            <a:headEnd/>
            <a:tailEnd/>
          </a:ln>
        </p:spPr>
        <p:txBody>
          <a:bodyPr wrap="none" anchor="ctr"/>
          <a:lstStyle/>
          <a:p>
            <a:endParaRPr lang="en-US"/>
          </a:p>
        </p:txBody>
      </p:sp>
      <p:sp>
        <p:nvSpPr>
          <p:cNvPr id="23556" name="Text Box 5"/>
          <p:cNvSpPr txBox="1">
            <a:spLocks noChangeArrowheads="1"/>
          </p:cNvSpPr>
          <p:nvPr/>
        </p:nvSpPr>
        <p:spPr bwMode="auto">
          <a:xfrm>
            <a:off x="990600" y="5314950"/>
            <a:ext cx="1403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Origin</a:t>
            </a:r>
          </a:p>
        </p:txBody>
      </p:sp>
      <p:sp>
        <p:nvSpPr>
          <p:cNvPr id="23557" name="Line 6"/>
          <p:cNvSpPr>
            <a:spLocks noChangeShapeType="1"/>
          </p:cNvSpPr>
          <p:nvPr/>
        </p:nvSpPr>
        <p:spPr bwMode="auto">
          <a:xfrm>
            <a:off x="61913" y="5156200"/>
            <a:ext cx="647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8" name="Oval 7"/>
          <p:cNvSpPr>
            <a:spLocks noChangeArrowheads="1"/>
          </p:cNvSpPr>
          <p:nvPr/>
        </p:nvSpPr>
        <p:spPr bwMode="auto">
          <a:xfrm>
            <a:off x="3676650" y="3662363"/>
            <a:ext cx="312738" cy="312737"/>
          </a:xfrm>
          <a:prstGeom prst="ellipse">
            <a:avLst/>
          </a:prstGeom>
          <a:solidFill>
            <a:schemeClr val="tx1"/>
          </a:solidFill>
          <a:ln w="9525">
            <a:solidFill>
              <a:schemeClr val="tx1"/>
            </a:solidFill>
            <a:round/>
            <a:headEnd/>
            <a:tailEnd/>
          </a:ln>
        </p:spPr>
        <p:txBody>
          <a:bodyPr wrap="none" anchor="ctr"/>
          <a:lstStyle/>
          <a:p>
            <a:endParaRPr lang="en-US"/>
          </a:p>
        </p:txBody>
      </p:sp>
      <p:sp>
        <p:nvSpPr>
          <p:cNvPr id="23559" name="Line 8"/>
          <p:cNvSpPr>
            <a:spLocks noChangeShapeType="1"/>
          </p:cNvSpPr>
          <p:nvPr/>
        </p:nvSpPr>
        <p:spPr bwMode="auto">
          <a:xfrm rot="-2700000">
            <a:off x="3979863" y="3163888"/>
            <a:ext cx="94297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9"/>
          <p:cNvSpPr>
            <a:spLocks noChangeShapeType="1"/>
          </p:cNvSpPr>
          <p:nvPr/>
        </p:nvSpPr>
        <p:spPr bwMode="auto">
          <a:xfrm>
            <a:off x="4141788" y="3873500"/>
            <a:ext cx="94297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10"/>
          <p:cNvSpPr>
            <a:spLocks noChangeShapeType="1"/>
          </p:cNvSpPr>
          <p:nvPr/>
        </p:nvSpPr>
        <p:spPr bwMode="auto">
          <a:xfrm rot="-710784">
            <a:off x="4152900" y="3563938"/>
            <a:ext cx="94297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62" name="Rectangle 11"/>
          <p:cNvSpPr>
            <a:spLocks noChangeArrowheads="1"/>
          </p:cNvSpPr>
          <p:nvPr/>
        </p:nvSpPr>
        <p:spPr bwMode="auto">
          <a:xfrm>
            <a:off x="3154363" y="41354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23563" name="Line 12"/>
          <p:cNvSpPr>
            <a:spLocks noChangeShapeType="1"/>
          </p:cNvSpPr>
          <p:nvPr/>
        </p:nvSpPr>
        <p:spPr bwMode="auto">
          <a:xfrm rot="-2700000">
            <a:off x="2290763" y="4486275"/>
            <a:ext cx="1570037" cy="0"/>
          </a:xfrm>
          <a:prstGeom prst="line">
            <a:avLst/>
          </a:prstGeom>
          <a:noFill/>
          <a:ln w="254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64" name="Text Box 13"/>
          <p:cNvSpPr txBox="1">
            <a:spLocks noChangeArrowheads="1"/>
          </p:cNvSpPr>
          <p:nvPr/>
        </p:nvSpPr>
        <p:spPr bwMode="auto">
          <a:xfrm>
            <a:off x="3314700" y="3068638"/>
            <a:ext cx="488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P</a:t>
            </a:r>
          </a:p>
        </p:txBody>
      </p:sp>
      <p:sp>
        <p:nvSpPr>
          <p:cNvPr id="23565" name="Text Box 14"/>
          <p:cNvSpPr txBox="1">
            <a:spLocks noChangeArrowheads="1"/>
          </p:cNvSpPr>
          <p:nvPr/>
        </p:nvSpPr>
        <p:spPr bwMode="auto">
          <a:xfrm>
            <a:off x="4737100" y="2344738"/>
            <a:ext cx="658813"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A) </a:t>
            </a:r>
          </a:p>
        </p:txBody>
      </p:sp>
      <p:sp>
        <p:nvSpPr>
          <p:cNvPr id="23566" name="Text Box 15"/>
          <p:cNvSpPr txBox="1">
            <a:spLocks noChangeArrowheads="1"/>
          </p:cNvSpPr>
          <p:nvPr/>
        </p:nvSpPr>
        <p:spPr bwMode="auto">
          <a:xfrm>
            <a:off x="5099050" y="3094038"/>
            <a:ext cx="646113"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B)</a:t>
            </a:r>
          </a:p>
        </p:txBody>
      </p:sp>
      <p:sp>
        <p:nvSpPr>
          <p:cNvPr id="23567" name="Text Box 16"/>
          <p:cNvSpPr txBox="1">
            <a:spLocks noChangeArrowheads="1"/>
          </p:cNvSpPr>
          <p:nvPr/>
        </p:nvSpPr>
        <p:spPr bwMode="auto">
          <a:xfrm>
            <a:off x="5202238" y="3624263"/>
            <a:ext cx="671512"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C)</a:t>
            </a:r>
          </a:p>
        </p:txBody>
      </p:sp>
      <p:sp>
        <p:nvSpPr>
          <p:cNvPr id="23568" name="Text Box 17"/>
          <p:cNvSpPr txBox="1">
            <a:spLocks noChangeArrowheads="1"/>
          </p:cNvSpPr>
          <p:nvPr/>
        </p:nvSpPr>
        <p:spPr bwMode="auto">
          <a:xfrm>
            <a:off x="1681163" y="3571875"/>
            <a:ext cx="4349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latin typeface="Symbol" charset="0"/>
                <a:sym typeface="Symbol" charset="0"/>
              </a:rPr>
              <a:t></a:t>
            </a:r>
            <a:endParaRPr lang="en-US" sz="3600"/>
          </a:p>
        </p:txBody>
      </p:sp>
      <p:sp>
        <p:nvSpPr>
          <p:cNvPr id="23569" name="Rectangle 18"/>
          <p:cNvSpPr>
            <a:spLocks noChangeArrowheads="1"/>
          </p:cNvSpPr>
          <p:nvPr/>
        </p:nvSpPr>
        <p:spPr bwMode="auto">
          <a:xfrm>
            <a:off x="1157288" y="40592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23570" name="Text Box 16"/>
          <p:cNvSpPr txBox="1">
            <a:spLocks noChangeArrowheads="1"/>
          </p:cNvSpPr>
          <p:nvPr/>
        </p:nvSpPr>
        <p:spPr bwMode="auto">
          <a:xfrm>
            <a:off x="3938588" y="5795963"/>
            <a:ext cx="4059237"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D) Not enough info</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306388" y="858838"/>
            <a:ext cx="8151812" cy="1143000"/>
          </a:xfrm>
        </p:spPr>
        <p:txBody>
          <a:bodyPr/>
          <a:lstStyle/>
          <a:p>
            <a:pPr algn="l" eaLnBrk="1" hangingPunct="1"/>
            <a:r>
              <a:rPr lang="en-US" sz="2900">
                <a:latin typeface="Arial" charset="0"/>
                <a:ea typeface="ヒラギノ角ゴ Pro W3" charset="0"/>
                <a:cs typeface="ヒラギノ角ゴ Pro W3" charset="0"/>
              </a:rPr>
              <a:t>The space in and around a cubical box (edge length L) is filled with a constant uniform electric field,            . </a:t>
            </a:r>
            <a:r>
              <a:rPr lang="en-US" sz="2900">
                <a:solidFill>
                  <a:schemeClr val="accent2"/>
                </a:solidFill>
                <a:latin typeface="Arial" charset="0"/>
                <a:ea typeface="ヒラギノ角ゴ Pro W3" charset="0"/>
                <a:cs typeface="ヒラギノ角ゴ Pro W3" charset="0"/>
              </a:rPr>
              <a:t>What is the TOTAL electric </a:t>
            </a:r>
            <a:br>
              <a:rPr lang="en-US" sz="2900">
                <a:solidFill>
                  <a:schemeClr val="accent2"/>
                </a:solidFill>
                <a:latin typeface="Arial" charset="0"/>
                <a:ea typeface="ヒラギノ角ゴ Pro W3" charset="0"/>
                <a:cs typeface="ヒラギノ角ゴ Pro W3" charset="0"/>
              </a:rPr>
            </a:br>
            <a:r>
              <a:rPr lang="en-US" sz="2900">
                <a:solidFill>
                  <a:schemeClr val="accent2"/>
                </a:solidFill>
                <a:latin typeface="Arial" charset="0"/>
                <a:ea typeface="ヒラギノ角ゴ Pro W3" charset="0"/>
                <a:cs typeface="ヒラギノ角ゴ Pro W3" charset="0"/>
              </a:rPr>
              <a:t>flux               through this closed surface?</a:t>
            </a:r>
            <a:endParaRPr lang="en-US">
              <a:latin typeface="Arial" charset="0"/>
              <a:ea typeface="ヒラギノ角ゴ Pro W3" charset="0"/>
              <a:cs typeface="ヒラギノ角ゴ Pro W3" charset="0"/>
            </a:endParaRPr>
          </a:p>
        </p:txBody>
      </p:sp>
      <p:graphicFrame>
        <p:nvGraphicFramePr>
          <p:cNvPr id="21506" name="Object 1024"/>
          <p:cNvGraphicFramePr>
            <a:graphicFrameLocks noGrp="1" noChangeAspect="1"/>
          </p:cNvGraphicFramePr>
          <p:nvPr>
            <p:ph sz="half" idx="4294967295"/>
          </p:nvPr>
        </p:nvGraphicFramePr>
        <p:xfrm>
          <a:off x="1230313" y="1457325"/>
          <a:ext cx="1190625" cy="501650"/>
        </p:xfrm>
        <a:graphic>
          <a:graphicData uri="http://schemas.openxmlformats.org/presentationml/2006/ole">
            <mc:AlternateContent xmlns:mc="http://schemas.openxmlformats.org/markup-compatibility/2006">
              <mc:Choice xmlns:v="urn:schemas-microsoft-com:vml" Requires="v">
                <p:oleObj spid="_x0000_s68665" name="Equation" r:id="rId4" imgW="482600" imgH="203200" progId="Equation.3">
                  <p:embed/>
                </p:oleObj>
              </mc:Choice>
              <mc:Fallback>
                <p:oleObj name="Equation" r:id="rId4" imgW="482600" imgH="2032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1457325"/>
                        <a:ext cx="11906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Rectangle 4"/>
          <p:cNvSpPr>
            <a:spLocks noGrp="1" noChangeArrowheads="1"/>
          </p:cNvSpPr>
          <p:nvPr>
            <p:ph type="body" sz="half" idx="4294967295"/>
          </p:nvPr>
        </p:nvSpPr>
        <p:spPr>
          <a:xfrm>
            <a:off x="554038" y="3467100"/>
            <a:ext cx="8589962" cy="1981200"/>
          </a:xfrm>
        </p:spPr>
        <p:txBody>
          <a:bodyPr/>
          <a:lstStyle/>
          <a:p>
            <a:pPr eaLnBrk="1" hangingPunct="1">
              <a:lnSpc>
                <a:spcPct val="90000"/>
              </a:lnSpc>
              <a:buFont typeface="Arial" charset="0"/>
              <a:buAutoNum type="alphaUcPeriod"/>
            </a:pPr>
            <a:r>
              <a:rPr lang="en-US" sz="3600">
                <a:latin typeface="Arial" charset="0"/>
                <a:ea typeface="ヒラギノ角ゴ Pro W3" charset="0"/>
                <a:cs typeface="ヒラギノ角ゴ Pro W3" charset="0"/>
              </a:rPr>
              <a:t>Zero</a:t>
            </a:r>
          </a:p>
          <a:p>
            <a:pPr eaLnBrk="1" hangingPunct="1">
              <a:lnSpc>
                <a:spcPct val="90000"/>
              </a:lnSpc>
              <a:buFont typeface="Arial" charset="0"/>
              <a:buAutoNum type="alphaUcPeriod"/>
            </a:pPr>
            <a:r>
              <a:rPr lang="en-US" sz="3600">
                <a:latin typeface="Arial" charset="0"/>
                <a:ea typeface="ヒラギノ角ゴ Pro W3" charset="0"/>
                <a:cs typeface="ヒラギノ角ゴ Pro W3" charset="0"/>
              </a:rPr>
              <a:t>EL</a:t>
            </a:r>
            <a:r>
              <a:rPr lang="en-US" sz="3600" baseline="30000">
                <a:latin typeface="Arial" charset="0"/>
                <a:ea typeface="ヒラギノ角ゴ Pro W3" charset="0"/>
                <a:cs typeface="ヒラギノ角ゴ Pro W3" charset="0"/>
              </a:rPr>
              <a:t>2</a:t>
            </a:r>
            <a:endParaRPr lang="en-US" sz="3600">
              <a:latin typeface="Arial" charset="0"/>
              <a:ea typeface="ヒラギノ角ゴ Pro W3" charset="0"/>
              <a:cs typeface="ヒラギノ角ゴ Pro W3" charset="0"/>
            </a:endParaRPr>
          </a:p>
          <a:p>
            <a:pPr eaLnBrk="1" hangingPunct="1">
              <a:lnSpc>
                <a:spcPct val="90000"/>
              </a:lnSpc>
              <a:buFont typeface="Arial" charset="0"/>
              <a:buAutoNum type="alphaUcPeriod"/>
            </a:pPr>
            <a:r>
              <a:rPr lang="en-US" sz="3600">
                <a:latin typeface="Arial" charset="0"/>
                <a:ea typeface="ヒラギノ角ゴ Pro W3" charset="0"/>
                <a:cs typeface="ヒラギノ角ゴ Pro W3" charset="0"/>
              </a:rPr>
              <a:t>2EL</a:t>
            </a:r>
            <a:r>
              <a:rPr lang="en-US" sz="3600" baseline="30000">
                <a:latin typeface="Arial" charset="0"/>
                <a:ea typeface="ヒラギノ角ゴ Pro W3" charset="0"/>
                <a:cs typeface="ヒラギノ角ゴ Pro W3" charset="0"/>
              </a:rPr>
              <a:t>2</a:t>
            </a:r>
            <a:endParaRPr lang="en-US" sz="3600">
              <a:latin typeface="Arial" charset="0"/>
              <a:ea typeface="ヒラギノ角ゴ Pro W3" charset="0"/>
              <a:cs typeface="ヒラギノ角ゴ Pro W3" charset="0"/>
            </a:endParaRPr>
          </a:p>
          <a:p>
            <a:pPr eaLnBrk="1" hangingPunct="1">
              <a:lnSpc>
                <a:spcPct val="90000"/>
              </a:lnSpc>
              <a:buFont typeface="Arial" charset="0"/>
              <a:buAutoNum type="alphaUcPeriod"/>
            </a:pPr>
            <a:r>
              <a:rPr lang="en-US" sz="3600">
                <a:latin typeface="Arial" charset="0"/>
                <a:ea typeface="ヒラギノ角ゴ Pro W3" charset="0"/>
                <a:cs typeface="ヒラギノ角ゴ Pro W3" charset="0"/>
              </a:rPr>
              <a:t>6EL</a:t>
            </a:r>
            <a:r>
              <a:rPr lang="en-US" sz="3600" baseline="30000">
                <a:latin typeface="Arial" charset="0"/>
                <a:ea typeface="ヒラギノ角ゴ Pro W3" charset="0"/>
                <a:cs typeface="ヒラギノ角ゴ Pro W3" charset="0"/>
              </a:rPr>
              <a:t>2</a:t>
            </a:r>
            <a:endParaRPr lang="en-US" sz="3600">
              <a:latin typeface="Arial" charset="0"/>
              <a:ea typeface="ヒラギノ角ゴ Pro W3" charset="0"/>
              <a:cs typeface="ヒラギノ角ゴ Pro W3" charset="0"/>
            </a:endParaRPr>
          </a:p>
          <a:p>
            <a:pPr eaLnBrk="1" hangingPunct="1">
              <a:lnSpc>
                <a:spcPct val="90000"/>
              </a:lnSpc>
              <a:buFont typeface="Arial" charset="0"/>
              <a:buAutoNum type="alphaUcPeriod"/>
            </a:pPr>
            <a:r>
              <a:rPr lang="en-US" sz="3600">
                <a:latin typeface="Arial" charset="0"/>
                <a:ea typeface="ヒラギノ角ゴ Pro W3" charset="0"/>
                <a:cs typeface="ヒラギノ角ゴ Pro W3" charset="0"/>
              </a:rPr>
              <a:t>We don't know </a:t>
            </a:r>
            <a:r>
              <a:rPr lang="en-US" sz="3600">
                <a:latin typeface="Symbol" charset="0"/>
                <a:ea typeface="ヒラギノ角ゴ Pro W3" charset="0"/>
                <a:cs typeface="ヒラギノ角ゴ Pro W3" charset="0"/>
                <a:sym typeface="Symbol" charset="0"/>
              </a:rPr>
              <a:t></a:t>
            </a:r>
            <a:r>
              <a:rPr lang="en-US" sz="3600">
                <a:latin typeface="Arial" charset="0"/>
                <a:ea typeface="ヒラギノ角ゴ Pro W3" charset="0"/>
                <a:cs typeface="ヒラギノ角ゴ Pro W3" charset="0"/>
              </a:rPr>
              <a:t>(r), so can't answer.</a:t>
            </a:r>
            <a:endParaRPr lang="en-US" sz="1400">
              <a:latin typeface="Arial" charset="0"/>
              <a:ea typeface="ヒラギノ角ゴ Pro W3" charset="0"/>
              <a:cs typeface="ヒラギノ角ゴ Pro W3" charset="0"/>
            </a:endParaRPr>
          </a:p>
        </p:txBody>
      </p:sp>
      <p:graphicFrame>
        <p:nvGraphicFramePr>
          <p:cNvPr id="21508" name="Object 1025"/>
          <p:cNvGraphicFramePr>
            <a:graphicFrameLocks noChangeAspect="1"/>
          </p:cNvGraphicFramePr>
          <p:nvPr/>
        </p:nvGraphicFramePr>
        <p:xfrm>
          <a:off x="5113338" y="2466975"/>
          <a:ext cx="3551237" cy="3390900"/>
        </p:xfrm>
        <a:graphic>
          <a:graphicData uri="http://schemas.openxmlformats.org/presentationml/2006/ole">
            <mc:AlternateContent xmlns:mc="http://schemas.openxmlformats.org/markup-compatibility/2006">
              <mc:Choice xmlns:v="urn:schemas-microsoft-com:vml" Requires="v">
                <p:oleObj spid="_x0000_s68666" r:id="rId6" imgW="1689100" imgH="1612900" progId="">
                  <p:embed/>
                </p:oleObj>
              </mc:Choice>
              <mc:Fallback>
                <p:oleObj r:id="rId6" imgW="1689100" imgH="16129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3338" y="2466975"/>
                        <a:ext cx="355123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 Box 7"/>
          <p:cNvSpPr txBox="1">
            <a:spLocks noChangeArrowheads="1"/>
          </p:cNvSpPr>
          <p:nvPr/>
        </p:nvSpPr>
        <p:spPr bwMode="auto">
          <a:xfrm>
            <a:off x="0" y="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2.22</a:t>
            </a:r>
            <a:endParaRPr lang="en-US" sz="800"/>
          </a:p>
        </p:txBody>
      </p:sp>
      <p:graphicFrame>
        <p:nvGraphicFramePr>
          <p:cNvPr id="21510" name="Object 1026"/>
          <p:cNvGraphicFramePr>
            <a:graphicFrameLocks noChangeAspect="1"/>
          </p:cNvGraphicFramePr>
          <p:nvPr/>
        </p:nvGraphicFramePr>
        <p:xfrm>
          <a:off x="1123950" y="1793875"/>
          <a:ext cx="1182688" cy="663575"/>
        </p:xfrm>
        <a:graphic>
          <a:graphicData uri="http://schemas.openxmlformats.org/presentationml/2006/ole">
            <mc:AlternateContent xmlns:mc="http://schemas.openxmlformats.org/markup-compatibility/2006">
              <mc:Choice xmlns:v="urn:schemas-microsoft-com:vml" Requires="v">
                <p:oleObj spid="_x0000_s68667" name="Equation" r:id="rId8" imgW="520700" imgH="292100" progId="Equation.3">
                  <p:embed/>
                </p:oleObj>
              </mc:Choice>
              <mc:Fallback>
                <p:oleObj name="Equation" r:id="rId8" imgW="520700" imgH="292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3950" y="1793875"/>
                        <a:ext cx="1182688"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Object 4"/>
          <p:cNvGraphicFramePr>
            <a:graphicFrameLocks noChangeAspect="1"/>
          </p:cNvGraphicFramePr>
          <p:nvPr/>
        </p:nvGraphicFramePr>
        <p:xfrm>
          <a:off x="328613" y="3213100"/>
          <a:ext cx="8594725" cy="1917700"/>
        </p:xfrm>
        <a:graphic>
          <a:graphicData uri="http://schemas.openxmlformats.org/presentationml/2006/ole">
            <mc:AlternateContent xmlns:mc="http://schemas.openxmlformats.org/markup-compatibility/2006">
              <mc:Choice xmlns:v="urn:schemas-microsoft-com:vml" Requires="v">
                <p:oleObj spid="_x0000_s94247" name="Document" r:id="rId4" imgW="25955556" imgH="5790476" progId="Word.Document.12">
                  <p:link updateAutomatic="1"/>
                </p:oleObj>
              </mc:Choice>
              <mc:Fallback>
                <p:oleObj name="Document" r:id="rId4" imgW="25955556" imgH="5790476"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3213100"/>
                        <a:ext cx="8594725"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602"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FBE2B51-598E-3C43-B7B1-01F55EBC1782}" type="slidenum">
              <a:rPr lang="en-US" sz="1400">
                <a:solidFill>
                  <a:srgbClr val="000000"/>
                </a:solidFill>
              </a:rPr>
              <a:pPr/>
              <a:t>40</a:t>
            </a:fld>
            <a:endParaRPr lang="en-US" sz="1400">
              <a:solidFill>
                <a:srgbClr val="000000"/>
              </a:solidFill>
            </a:endParaRPr>
          </a:p>
        </p:txBody>
      </p:sp>
      <p:sp>
        <p:nvSpPr>
          <p:cNvPr id="25603" name="TextBox 2"/>
          <p:cNvSpPr txBox="1">
            <a:spLocks noChangeArrowheads="1"/>
          </p:cNvSpPr>
          <p:nvPr/>
        </p:nvSpPr>
        <p:spPr bwMode="auto">
          <a:xfrm>
            <a:off x="220663" y="134938"/>
            <a:ext cx="8839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solidFill>
                  <a:srgbClr val="000000"/>
                </a:solidFill>
              </a:rPr>
              <a:t>Consider these four closed gaussian surfaces, each of which straddles an infinite sheet of constant areal charge density </a:t>
            </a:r>
            <a:r>
              <a:rPr lang="en-US" sz="2800">
                <a:solidFill>
                  <a:srgbClr val="000000"/>
                </a:solidFill>
                <a:latin typeface="Symbol" charset="0"/>
                <a:cs typeface="Symbol" charset="0"/>
              </a:rPr>
              <a:t>s</a:t>
            </a:r>
            <a:r>
              <a:rPr lang="en-US" sz="2800">
                <a:solidFill>
                  <a:srgbClr val="000000"/>
                </a:solidFill>
              </a:rPr>
              <a:t>.  </a:t>
            </a:r>
          </a:p>
          <a:p>
            <a:r>
              <a:rPr lang="en-US" sz="2800">
                <a:solidFill>
                  <a:srgbClr val="000000"/>
                </a:solidFill>
              </a:rPr>
              <a:t>The four shapes are </a:t>
            </a:r>
            <a:br>
              <a:rPr lang="en-US" sz="2800">
                <a:solidFill>
                  <a:srgbClr val="000000"/>
                </a:solidFill>
              </a:rPr>
            </a:br>
            <a:r>
              <a:rPr lang="en-US" sz="2800">
                <a:solidFill>
                  <a:srgbClr val="000000"/>
                </a:solidFill>
              </a:rPr>
              <a:t>I: cylinder	   II: cube	III: cylinder	    IV: sphere </a:t>
            </a:r>
          </a:p>
          <a:p>
            <a:r>
              <a:rPr lang="en-US" sz="2800">
                <a:solidFill>
                  <a:srgbClr val="000000"/>
                </a:solidFill>
              </a:rPr>
              <a:t> </a:t>
            </a:r>
            <a:r>
              <a:rPr lang="en-US" sz="2800">
                <a:solidFill>
                  <a:srgbClr val="333399"/>
                </a:solidFill>
              </a:rPr>
              <a:t>For which of these surfaces does gauss's law, </a:t>
            </a:r>
          </a:p>
          <a:p>
            <a:r>
              <a:rPr lang="en-US" sz="2800">
                <a:solidFill>
                  <a:srgbClr val="333399"/>
                </a:solidFill>
              </a:rPr>
              <a:t>                                  help us find E near the surface?? </a:t>
            </a:r>
          </a:p>
        </p:txBody>
      </p:sp>
      <p:sp>
        <p:nvSpPr>
          <p:cNvPr id="6" name="TextBox 5"/>
          <p:cNvSpPr txBox="1"/>
          <p:nvPr/>
        </p:nvSpPr>
        <p:spPr>
          <a:xfrm>
            <a:off x="0" y="5441950"/>
            <a:ext cx="9144000" cy="1200150"/>
          </a:xfrm>
          <a:prstGeom prst="rect">
            <a:avLst/>
          </a:prstGeom>
          <a:noFill/>
        </p:spPr>
        <p:txBody>
          <a:bodyPr>
            <a:spAutoFit/>
          </a:bodyPr>
          <a:lstStyle/>
          <a:p>
            <a:pPr marL="457200" indent="-457200">
              <a:buFontTx/>
              <a:buAutoNum type="alphaUcParenR"/>
              <a:defRPr/>
            </a:pPr>
            <a:r>
              <a:rPr lang="en-US" dirty="0">
                <a:solidFill>
                  <a:srgbClr val="000000"/>
                </a:solidFill>
              </a:rPr>
              <a:t>All    B) I and II only    C)  I and IV only    D) I, II and IV only</a:t>
            </a:r>
          </a:p>
          <a:p>
            <a:pPr marL="457200" indent="-457200">
              <a:defRPr/>
            </a:pPr>
            <a:r>
              <a:rPr lang="en-US" dirty="0">
                <a:solidFill>
                  <a:srgbClr val="000000"/>
                </a:solidFill>
              </a:rPr>
              <a:t>E) Some other combo!</a:t>
            </a:r>
          </a:p>
          <a:p>
            <a:pPr>
              <a:defRPr/>
            </a:pPr>
            <a:endParaRPr lang="en-US" dirty="0">
              <a:solidFill>
                <a:srgbClr val="000000"/>
              </a:solidFill>
            </a:endParaRPr>
          </a:p>
        </p:txBody>
      </p:sp>
      <p:graphicFrame>
        <p:nvGraphicFramePr>
          <p:cNvPr id="25605" name="Object 5"/>
          <p:cNvGraphicFramePr>
            <a:graphicFrameLocks noChangeAspect="1"/>
          </p:cNvGraphicFramePr>
          <p:nvPr/>
        </p:nvGraphicFramePr>
        <p:xfrm>
          <a:off x="358775" y="2697163"/>
          <a:ext cx="3073400" cy="808037"/>
        </p:xfrm>
        <a:graphic>
          <a:graphicData uri="http://schemas.openxmlformats.org/presentationml/2006/ole">
            <mc:AlternateContent xmlns:mc="http://schemas.openxmlformats.org/markup-compatibility/2006">
              <mc:Choice xmlns:v="urn:schemas-microsoft-com:vml" Requires="v">
                <p:oleObj spid="_x0000_s94248" name="Equation" r:id="rId6" imgW="1397000" imgH="368300" progId="Equation.3">
                  <p:embed/>
                </p:oleObj>
              </mc:Choice>
              <mc:Fallback>
                <p:oleObj name="Equation" r:id="rId6" imgW="13970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775" y="2697163"/>
                        <a:ext cx="3073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4265613" y="-6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defRPr/>
            </a:pPr>
            <a:endParaRPr lang="en-US" sz="1800"/>
          </a:p>
        </p:txBody>
      </p:sp>
      <p:sp>
        <p:nvSpPr>
          <p:cNvPr id="92165" name="Text Box 5"/>
          <p:cNvSpPr txBox="1">
            <a:spLocks noGrp="1" noChangeArrowheads="1"/>
          </p:cNvSpPr>
          <p:nvPr>
            <p:ph type="body" idx="1"/>
          </p:nvPr>
        </p:nvSpPr>
        <p:spPr>
          <a:xfrm>
            <a:off x="287338" y="238125"/>
            <a:ext cx="8770937" cy="7239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rgbClr val="FF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lvl1pPr/>
            <a:lvl2pPr/>
            <a:lvl3pPr/>
            <a:lvl4pPr/>
            <a:lvl5pPr/>
            <a:lvl6pPr/>
            <a:lvl7pPr/>
            <a:lvl8pPr/>
            <a:lvl9pPr/>
          </a:lstStyle>
          <a:p>
            <a:pPr marL="0" indent="0" eaLnBrk="1" hangingPunct="1">
              <a:lnSpc>
                <a:spcPct val="90000"/>
              </a:lnSpc>
              <a:spcBef>
                <a:spcPts val="600"/>
              </a:spcBef>
              <a:buFontTx/>
              <a:buNone/>
              <a:defRPr/>
            </a:pPr>
            <a:r>
              <a:rPr lang="en-US" sz="3600"/>
              <a:t>A spherical </a:t>
            </a:r>
            <a:r>
              <a:rPr lang="en-US" sz="3600" i="1"/>
              <a:t>shell</a:t>
            </a:r>
            <a:r>
              <a:rPr lang="en-US" sz="3600"/>
              <a:t> has a uniform positive charge density on its surface. (There are no other charges around)</a:t>
            </a:r>
            <a:endParaRPr lang="en-US" sz="3600">
              <a:solidFill>
                <a:schemeClr val="accent2"/>
              </a:solidFill>
            </a:endParaRPr>
          </a:p>
          <a:p>
            <a:pPr marL="0" indent="0" eaLnBrk="1" hangingPunct="1">
              <a:lnSpc>
                <a:spcPct val="90000"/>
              </a:lnSpc>
              <a:spcBef>
                <a:spcPts val="600"/>
              </a:spcBef>
              <a:buFontTx/>
              <a:buNone/>
              <a:defRPr/>
            </a:pPr>
            <a:endParaRPr lang="en-US" sz="1400">
              <a:latin typeface="Times New Roman" charset="0"/>
            </a:endParaRPr>
          </a:p>
          <a:p>
            <a:pPr marL="0" indent="0" eaLnBrk="1" hangingPunct="1">
              <a:lnSpc>
                <a:spcPct val="90000"/>
              </a:lnSpc>
              <a:spcBef>
                <a:spcPts val="600"/>
              </a:spcBef>
              <a:defRPr/>
            </a:pPr>
            <a:endParaRPr lang="en-US" sz="900"/>
          </a:p>
        </p:txBody>
      </p:sp>
      <p:sp>
        <p:nvSpPr>
          <p:cNvPr id="92166" name="Text Box 6"/>
          <p:cNvSpPr txBox="1">
            <a:spLocks noChangeArrowheads="1"/>
          </p:cNvSpPr>
          <p:nvPr/>
        </p:nvSpPr>
        <p:spPr bwMode="auto">
          <a:xfrm>
            <a:off x="339725" y="3276600"/>
            <a:ext cx="607695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defRPr/>
            </a:pPr>
            <a:r>
              <a:rPr lang="en-US" sz="3600"/>
              <a:t>A: </a:t>
            </a:r>
            <a:r>
              <a:rPr lang="en-US" sz="3600" b="1"/>
              <a:t>E</a:t>
            </a:r>
            <a:r>
              <a:rPr lang="en-US" sz="3600"/>
              <a:t>=0 everywhere inside</a:t>
            </a:r>
          </a:p>
          <a:p>
            <a:pPr eaLnBrk="1" hangingPunct="1">
              <a:spcBef>
                <a:spcPts val="600"/>
              </a:spcBef>
              <a:defRPr/>
            </a:pPr>
            <a:r>
              <a:rPr lang="en-US" sz="3600"/>
              <a:t>B: </a:t>
            </a:r>
            <a:r>
              <a:rPr lang="en-US" sz="3600" b="1"/>
              <a:t>E</a:t>
            </a:r>
            <a:r>
              <a:rPr lang="en-US" sz="3600"/>
              <a:t> is non-zero </a:t>
            </a:r>
          </a:p>
          <a:p>
            <a:pPr eaLnBrk="1" hangingPunct="1">
              <a:spcBef>
                <a:spcPts val="600"/>
              </a:spcBef>
              <a:defRPr/>
            </a:pPr>
            <a:r>
              <a:rPr lang="en-US" sz="3600"/>
              <a:t>everywhere in the sphere</a:t>
            </a:r>
            <a:r>
              <a:rPr lang="en-US" sz="2000"/>
              <a:t> </a:t>
            </a:r>
          </a:p>
        </p:txBody>
      </p:sp>
      <p:graphicFrame>
        <p:nvGraphicFramePr>
          <p:cNvPr id="27652" name="Object 7"/>
          <p:cNvGraphicFramePr>
            <a:graphicFrameLocks noChangeAspect="1"/>
          </p:cNvGraphicFramePr>
          <p:nvPr/>
        </p:nvGraphicFramePr>
        <p:xfrm>
          <a:off x="6099175" y="2587625"/>
          <a:ext cx="2571750" cy="2684463"/>
        </p:xfrm>
        <a:graphic>
          <a:graphicData uri="http://schemas.openxmlformats.org/presentationml/2006/ole">
            <mc:AlternateContent xmlns:mc="http://schemas.openxmlformats.org/markup-compatibility/2006">
              <mc:Choice xmlns:v="urn:schemas-microsoft-com:vml" Requires="v">
                <p:oleObj spid="_x0000_s95253" name="Picture" r:id="rId4" imgW="13576300" imgH="10477500" progId="Word.Picture.8">
                  <p:embed/>
                </p:oleObj>
              </mc:Choice>
              <mc:Fallback>
                <p:oleObj name="Picture" r:id="rId4" imgW="13576300" imgH="104775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328" r="17188" b="4041"/>
                      <a:stretch>
                        <a:fillRect/>
                      </a:stretch>
                    </p:blipFill>
                    <p:spPr bwMode="auto">
                      <a:xfrm>
                        <a:off x="6099175" y="2587625"/>
                        <a:ext cx="257175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8" name="Text Box 8"/>
          <p:cNvSpPr txBox="1">
            <a:spLocks noChangeArrowheads="1"/>
          </p:cNvSpPr>
          <p:nvPr/>
        </p:nvSpPr>
        <p:spPr bwMode="auto">
          <a:xfrm>
            <a:off x="322263" y="1847850"/>
            <a:ext cx="83296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defRPr/>
            </a:pPr>
            <a:r>
              <a:rPr lang="en-US" sz="3600">
                <a:solidFill>
                  <a:schemeClr val="accent2"/>
                </a:solidFill>
              </a:rPr>
              <a:t>What is the electric field </a:t>
            </a:r>
            <a:r>
              <a:rPr lang="en-US" sz="3600" i="1">
                <a:solidFill>
                  <a:schemeClr val="accent2"/>
                </a:solidFill>
              </a:rPr>
              <a:t>inside</a:t>
            </a:r>
            <a:r>
              <a:rPr lang="en-US" sz="3600">
                <a:solidFill>
                  <a:schemeClr val="accent2"/>
                </a:solidFill>
              </a:rPr>
              <a:t> the sphere?</a:t>
            </a:r>
            <a:endParaRPr lang="en-US" sz="1800"/>
          </a:p>
        </p:txBody>
      </p:sp>
      <p:sp>
        <p:nvSpPr>
          <p:cNvPr id="92169" name="Text Box 9"/>
          <p:cNvSpPr txBox="1">
            <a:spLocks noChangeArrowheads="1"/>
          </p:cNvSpPr>
          <p:nvPr/>
        </p:nvSpPr>
        <p:spPr bwMode="auto">
          <a:xfrm>
            <a:off x="276225" y="5076825"/>
            <a:ext cx="80311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defRPr/>
            </a:pPr>
            <a:r>
              <a:rPr lang="en-US" sz="3600"/>
              <a:t>C: </a:t>
            </a:r>
            <a:r>
              <a:rPr lang="en-US" sz="3600" b="1"/>
              <a:t>E</a:t>
            </a:r>
            <a:r>
              <a:rPr lang="en-US" sz="3600"/>
              <a:t>=0 only at the very center, but non-zero elsewhere inside the sphere.</a:t>
            </a:r>
          </a:p>
          <a:p>
            <a:pPr eaLnBrk="1" hangingPunct="1">
              <a:spcBef>
                <a:spcPts val="600"/>
              </a:spcBef>
              <a:defRPr/>
            </a:pPr>
            <a:r>
              <a:rPr lang="en-US" sz="3600"/>
              <a:t>D: Not enough info given</a:t>
            </a:r>
            <a:endParaRPr lang="en-US" sz="1800"/>
          </a:p>
        </p:txBody>
      </p:sp>
      <p:sp>
        <p:nvSpPr>
          <p:cNvPr id="27655" name="Text Box 11"/>
          <p:cNvSpPr txBox="1">
            <a:spLocks noChangeArrowheads="1"/>
          </p:cNvSpPr>
          <p:nvPr/>
        </p:nvSpPr>
        <p:spPr bwMode="auto">
          <a:xfrm>
            <a:off x="123825" y="82550"/>
            <a:ext cx="57943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2.26</a:t>
            </a:r>
          </a:p>
        </p:txBody>
      </p:sp>
      <p:grpSp>
        <p:nvGrpSpPr>
          <p:cNvPr id="27656" name="Group 8"/>
          <p:cNvGrpSpPr>
            <a:grpSpLocks/>
          </p:cNvGrpSpPr>
          <p:nvPr/>
        </p:nvGrpSpPr>
        <p:grpSpPr bwMode="auto">
          <a:xfrm>
            <a:off x="6149975" y="2587625"/>
            <a:ext cx="2497138" cy="2708275"/>
            <a:chOff x="5455575" y="2197815"/>
            <a:chExt cx="2497236" cy="2708323"/>
          </a:xfrm>
        </p:grpSpPr>
        <p:grpSp>
          <p:nvGrpSpPr>
            <p:cNvPr id="27657" name="Group 9"/>
            <p:cNvGrpSpPr>
              <a:grpSpLocks/>
            </p:cNvGrpSpPr>
            <p:nvPr/>
          </p:nvGrpSpPr>
          <p:grpSpPr bwMode="auto">
            <a:xfrm>
              <a:off x="6463687" y="2197815"/>
              <a:ext cx="1489124" cy="2708323"/>
              <a:chOff x="6463687" y="2197815"/>
              <a:chExt cx="1489124" cy="2708323"/>
            </a:xfrm>
          </p:grpSpPr>
          <p:sp>
            <p:nvSpPr>
              <p:cNvPr id="27666" name="TextBox 18"/>
              <p:cNvSpPr txBox="1">
                <a:spLocks noChangeArrowheads="1"/>
              </p:cNvSpPr>
              <p:nvPr/>
            </p:nvSpPr>
            <p:spPr bwMode="auto">
              <a:xfrm>
                <a:off x="6463687" y="21978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7" name="TextBox 19"/>
              <p:cNvSpPr txBox="1">
                <a:spLocks noChangeArrowheads="1"/>
              </p:cNvSpPr>
              <p:nvPr/>
            </p:nvSpPr>
            <p:spPr bwMode="auto">
              <a:xfrm>
                <a:off x="7332451" y="257813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8" name="TextBox 20"/>
              <p:cNvSpPr txBox="1">
                <a:spLocks noChangeArrowheads="1"/>
              </p:cNvSpPr>
              <p:nvPr/>
            </p:nvSpPr>
            <p:spPr bwMode="auto">
              <a:xfrm>
                <a:off x="6545093" y="4444473"/>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9" name="TextBox 21"/>
              <p:cNvSpPr txBox="1">
                <a:spLocks noChangeArrowheads="1"/>
              </p:cNvSpPr>
              <p:nvPr/>
            </p:nvSpPr>
            <p:spPr bwMode="auto">
              <a:xfrm>
                <a:off x="6980130" y="2339812"/>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70" name="TextBox 22"/>
              <p:cNvSpPr txBox="1">
                <a:spLocks noChangeArrowheads="1"/>
              </p:cNvSpPr>
              <p:nvPr/>
            </p:nvSpPr>
            <p:spPr bwMode="auto">
              <a:xfrm>
                <a:off x="7549975" y="294217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71" name="TextBox 23"/>
              <p:cNvSpPr txBox="1">
                <a:spLocks noChangeArrowheads="1"/>
              </p:cNvSpPr>
              <p:nvPr/>
            </p:nvSpPr>
            <p:spPr bwMode="auto">
              <a:xfrm>
                <a:off x="7588408" y="328993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72" name="TextBox 24"/>
              <p:cNvSpPr txBox="1">
                <a:spLocks noChangeArrowheads="1"/>
              </p:cNvSpPr>
              <p:nvPr/>
            </p:nvSpPr>
            <p:spPr bwMode="auto">
              <a:xfrm flipV="1">
                <a:off x="7370884" y="40492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73" name="TextBox 25"/>
              <p:cNvSpPr txBox="1">
                <a:spLocks noChangeArrowheads="1"/>
              </p:cNvSpPr>
              <p:nvPr/>
            </p:nvSpPr>
            <p:spPr bwMode="auto">
              <a:xfrm flipV="1">
                <a:off x="7034844" y="4348132"/>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74" name="TextBox 26"/>
              <p:cNvSpPr txBox="1">
                <a:spLocks noChangeArrowheads="1"/>
              </p:cNvSpPr>
              <p:nvPr/>
            </p:nvSpPr>
            <p:spPr bwMode="auto">
              <a:xfrm flipV="1">
                <a:off x="7572127" y="37132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grpSp>
        <p:grpSp>
          <p:nvGrpSpPr>
            <p:cNvPr id="27658" name="Group 10"/>
            <p:cNvGrpSpPr>
              <a:grpSpLocks/>
            </p:cNvGrpSpPr>
            <p:nvPr/>
          </p:nvGrpSpPr>
          <p:grpSpPr bwMode="auto">
            <a:xfrm>
              <a:off x="5455575" y="2394531"/>
              <a:ext cx="972661" cy="2421145"/>
              <a:chOff x="5455575" y="2394531"/>
              <a:chExt cx="972661" cy="2421145"/>
            </a:xfrm>
          </p:grpSpPr>
          <p:sp>
            <p:nvSpPr>
              <p:cNvPr id="27659" name="TextBox 11"/>
              <p:cNvSpPr txBox="1">
                <a:spLocks noChangeArrowheads="1"/>
              </p:cNvSpPr>
              <p:nvPr/>
            </p:nvSpPr>
            <p:spPr bwMode="auto">
              <a:xfrm>
                <a:off x="5671767" y="265953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0" name="TextBox 12"/>
              <p:cNvSpPr txBox="1">
                <a:spLocks noChangeArrowheads="1"/>
              </p:cNvSpPr>
              <p:nvPr/>
            </p:nvSpPr>
            <p:spPr bwMode="auto">
              <a:xfrm>
                <a:off x="6009119" y="2394531"/>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1" name="TextBox 13"/>
              <p:cNvSpPr txBox="1">
                <a:spLocks noChangeArrowheads="1"/>
              </p:cNvSpPr>
              <p:nvPr/>
            </p:nvSpPr>
            <p:spPr bwMode="auto">
              <a:xfrm>
                <a:off x="5514828" y="297473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2" name="TextBox 14"/>
              <p:cNvSpPr txBox="1">
                <a:spLocks noChangeArrowheads="1"/>
              </p:cNvSpPr>
              <p:nvPr/>
            </p:nvSpPr>
            <p:spPr bwMode="auto">
              <a:xfrm>
                <a:off x="5455575" y="333877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3" name="TextBox 15"/>
              <p:cNvSpPr txBox="1">
                <a:spLocks noChangeArrowheads="1"/>
              </p:cNvSpPr>
              <p:nvPr/>
            </p:nvSpPr>
            <p:spPr bwMode="auto">
              <a:xfrm flipV="1">
                <a:off x="5710200" y="409805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4" name="TextBox 16"/>
              <p:cNvSpPr txBox="1">
                <a:spLocks noChangeArrowheads="1"/>
              </p:cNvSpPr>
              <p:nvPr/>
            </p:nvSpPr>
            <p:spPr bwMode="auto">
              <a:xfrm flipV="1">
                <a:off x="6063833" y="4354011"/>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27665" name="TextBox 17"/>
              <p:cNvSpPr txBox="1">
                <a:spLocks noChangeArrowheads="1"/>
              </p:cNvSpPr>
              <p:nvPr/>
            </p:nvSpPr>
            <p:spPr bwMode="auto">
              <a:xfrm flipV="1">
                <a:off x="5536980" y="374577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grpSp>
      </p:gr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4265613" y="-6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defRPr/>
            </a:pPr>
            <a:endParaRPr lang="en-US" sz="1800"/>
          </a:p>
        </p:txBody>
      </p:sp>
      <p:sp>
        <p:nvSpPr>
          <p:cNvPr id="172035" name="Text Box 3"/>
          <p:cNvSpPr txBox="1">
            <a:spLocks noGrp="1" noChangeArrowheads="1"/>
          </p:cNvSpPr>
          <p:nvPr>
            <p:ph type="body" idx="1"/>
          </p:nvPr>
        </p:nvSpPr>
        <p:spPr>
          <a:xfrm>
            <a:off x="257175" y="615950"/>
            <a:ext cx="8674100" cy="750888"/>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rgbClr val="FF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lvl1pPr/>
            <a:lvl2pPr/>
            <a:lvl3pPr/>
            <a:lvl4pPr/>
            <a:lvl5pPr/>
            <a:lvl6pPr/>
            <a:lvl7pPr/>
            <a:lvl8pPr/>
            <a:lvl9pPr/>
          </a:lstStyle>
          <a:p>
            <a:pPr marL="0" indent="0" eaLnBrk="1" hangingPunct="1">
              <a:lnSpc>
                <a:spcPct val="90000"/>
              </a:lnSpc>
              <a:spcBef>
                <a:spcPts val="600"/>
              </a:spcBef>
              <a:buFontTx/>
              <a:buNone/>
              <a:defRPr/>
            </a:pPr>
            <a:r>
              <a:rPr lang="en-US" sz="2800" dirty="0" smtClean="0"/>
              <a:t>We place </a:t>
            </a:r>
            <a:r>
              <a:rPr lang="en-US" sz="2800" dirty="0"/>
              <a:t>a charge Q just outside </a:t>
            </a:r>
            <a:r>
              <a:rPr lang="en-US" sz="2800" dirty="0" smtClean="0"/>
              <a:t>an </a:t>
            </a:r>
            <a:r>
              <a:rPr lang="en-US" sz="2800" dirty="0"/>
              <a:t>insulating, spherical shell </a:t>
            </a:r>
            <a:r>
              <a:rPr lang="en-US" sz="2800" i="1" dirty="0" smtClean="0"/>
              <a:t>(First fixing </a:t>
            </a:r>
            <a:r>
              <a:rPr lang="en-US" sz="2800" dirty="0"/>
              <a:t>all surface charges </a:t>
            </a:r>
            <a:r>
              <a:rPr lang="en-US" sz="2800" u="sng" dirty="0"/>
              <a:t>uniformly</a:t>
            </a:r>
            <a:r>
              <a:rPr lang="en-US" sz="2800" dirty="0"/>
              <a:t> around the </a:t>
            </a:r>
            <a:r>
              <a:rPr lang="en-US" sz="2800" dirty="0" smtClean="0"/>
              <a:t>sphere, and keeping them there) </a:t>
            </a:r>
            <a:endParaRPr lang="en-US" sz="2800" dirty="0">
              <a:solidFill>
                <a:schemeClr val="accent2"/>
              </a:solidFill>
            </a:endParaRPr>
          </a:p>
          <a:p>
            <a:pPr marL="0" indent="0" eaLnBrk="1" hangingPunct="1">
              <a:lnSpc>
                <a:spcPct val="90000"/>
              </a:lnSpc>
              <a:spcBef>
                <a:spcPts val="600"/>
              </a:spcBef>
              <a:buFontTx/>
              <a:buNone/>
              <a:defRPr/>
            </a:pPr>
            <a:endParaRPr lang="en-US" sz="1000" dirty="0">
              <a:latin typeface="Times New Roman" charset="0"/>
            </a:endParaRPr>
          </a:p>
          <a:p>
            <a:pPr marL="0" indent="0" eaLnBrk="1" hangingPunct="1">
              <a:lnSpc>
                <a:spcPct val="90000"/>
              </a:lnSpc>
              <a:spcBef>
                <a:spcPts val="600"/>
              </a:spcBef>
              <a:defRPr/>
            </a:pPr>
            <a:endParaRPr lang="en-US" sz="700" dirty="0"/>
          </a:p>
        </p:txBody>
      </p:sp>
      <p:sp>
        <p:nvSpPr>
          <p:cNvPr id="172036" name="Text Box 4"/>
          <p:cNvSpPr txBox="1">
            <a:spLocks noChangeArrowheads="1"/>
          </p:cNvSpPr>
          <p:nvPr/>
        </p:nvSpPr>
        <p:spPr bwMode="auto">
          <a:xfrm>
            <a:off x="285750" y="3352800"/>
            <a:ext cx="65532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defRPr/>
            </a:pPr>
            <a:r>
              <a:rPr lang="en-US" sz="3600"/>
              <a:t>A: 0 everywhere inside</a:t>
            </a:r>
          </a:p>
          <a:p>
            <a:pPr eaLnBrk="1" hangingPunct="1">
              <a:spcBef>
                <a:spcPts val="600"/>
              </a:spcBef>
              <a:defRPr/>
            </a:pPr>
            <a:r>
              <a:rPr lang="en-US" sz="3600"/>
              <a:t>B: non-zero everywhere</a:t>
            </a:r>
          </a:p>
          <a:p>
            <a:pPr eaLnBrk="1" hangingPunct="1">
              <a:spcBef>
                <a:spcPts val="600"/>
              </a:spcBef>
              <a:defRPr/>
            </a:pPr>
            <a:r>
              <a:rPr lang="en-US" sz="3600"/>
              <a:t>    in the sphere </a:t>
            </a:r>
          </a:p>
          <a:p>
            <a:pPr eaLnBrk="1" hangingPunct="1">
              <a:spcBef>
                <a:spcPts val="600"/>
              </a:spcBef>
              <a:defRPr/>
            </a:pPr>
            <a:r>
              <a:rPr lang="en-US" sz="3600"/>
              <a:t>C: Something else</a:t>
            </a:r>
          </a:p>
          <a:p>
            <a:pPr eaLnBrk="1" hangingPunct="1">
              <a:spcBef>
                <a:spcPts val="600"/>
              </a:spcBef>
              <a:defRPr/>
            </a:pPr>
            <a:r>
              <a:rPr lang="en-US" sz="3600"/>
              <a:t>D: Not enough info given</a:t>
            </a:r>
            <a:endParaRPr lang="en-US" sz="1800"/>
          </a:p>
          <a:p>
            <a:pPr eaLnBrk="1" hangingPunct="1">
              <a:spcBef>
                <a:spcPts val="600"/>
              </a:spcBef>
              <a:defRPr/>
            </a:pPr>
            <a:endParaRPr lang="en-US" sz="2000"/>
          </a:p>
        </p:txBody>
      </p:sp>
      <p:graphicFrame>
        <p:nvGraphicFramePr>
          <p:cNvPr id="17412" name="Object 5"/>
          <p:cNvGraphicFramePr>
            <a:graphicFrameLocks noChangeAspect="1"/>
          </p:cNvGraphicFramePr>
          <p:nvPr/>
        </p:nvGraphicFramePr>
        <p:xfrm>
          <a:off x="5511800" y="2289175"/>
          <a:ext cx="2386013" cy="2490788"/>
        </p:xfrm>
        <a:graphic>
          <a:graphicData uri="http://schemas.openxmlformats.org/presentationml/2006/ole">
            <mc:AlternateContent xmlns:mc="http://schemas.openxmlformats.org/markup-compatibility/2006">
              <mc:Choice xmlns:v="urn:schemas-microsoft-com:vml" Requires="v">
                <p:oleObj spid="_x0000_s105492" name="Picture" r:id="rId4" imgW="13576300" imgH="10477500" progId="Word.Picture.8">
                  <p:embed/>
                </p:oleObj>
              </mc:Choice>
              <mc:Fallback>
                <p:oleObj name="Picture" r:id="rId4" imgW="13576300" imgH="104775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328" r="17188" b="4041"/>
                      <a:stretch>
                        <a:fillRect/>
                      </a:stretch>
                    </p:blipFill>
                    <p:spPr bwMode="auto">
                      <a:xfrm>
                        <a:off x="5511800" y="2289175"/>
                        <a:ext cx="2386013"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038" name="Text Box 6"/>
          <p:cNvSpPr txBox="1">
            <a:spLocks noChangeArrowheads="1"/>
          </p:cNvSpPr>
          <p:nvPr/>
        </p:nvSpPr>
        <p:spPr bwMode="auto">
          <a:xfrm>
            <a:off x="363538" y="1922463"/>
            <a:ext cx="61849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defRPr/>
            </a:pPr>
            <a:r>
              <a:rPr lang="en-US" sz="3600">
                <a:solidFill>
                  <a:schemeClr val="accent2"/>
                </a:solidFill>
              </a:rPr>
              <a:t>What is the electric field </a:t>
            </a:r>
          </a:p>
          <a:p>
            <a:pPr eaLnBrk="1" hangingPunct="1">
              <a:spcBef>
                <a:spcPts val="600"/>
              </a:spcBef>
              <a:defRPr/>
            </a:pPr>
            <a:r>
              <a:rPr lang="en-US" sz="3600" i="1">
                <a:solidFill>
                  <a:schemeClr val="accent2"/>
                </a:solidFill>
              </a:rPr>
              <a:t>inside</a:t>
            </a:r>
            <a:r>
              <a:rPr lang="en-US" sz="3600">
                <a:solidFill>
                  <a:schemeClr val="accent2"/>
                </a:solidFill>
              </a:rPr>
              <a:t> the sphere?</a:t>
            </a:r>
            <a:endParaRPr lang="en-US" sz="1800"/>
          </a:p>
        </p:txBody>
      </p:sp>
      <p:grpSp>
        <p:nvGrpSpPr>
          <p:cNvPr id="17414" name="Group 7"/>
          <p:cNvGrpSpPr>
            <a:grpSpLocks/>
          </p:cNvGrpSpPr>
          <p:nvPr/>
        </p:nvGrpSpPr>
        <p:grpSpPr bwMode="auto">
          <a:xfrm>
            <a:off x="8291513" y="3289300"/>
            <a:ext cx="331787" cy="396875"/>
            <a:chOff x="5340" y="2072"/>
            <a:chExt cx="209" cy="250"/>
          </a:xfrm>
        </p:grpSpPr>
        <p:sp>
          <p:nvSpPr>
            <p:cNvPr id="172040" name="Oval 8"/>
            <p:cNvSpPr>
              <a:spLocks noChangeArrowheads="1"/>
            </p:cNvSpPr>
            <p:nvPr/>
          </p:nvSpPr>
          <p:spPr bwMode="auto">
            <a:xfrm>
              <a:off x="5382" y="2124"/>
              <a:ext cx="144" cy="144"/>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172041" name="Text Box 9"/>
            <p:cNvSpPr txBox="1">
              <a:spLocks noChangeArrowheads="1"/>
            </p:cNvSpPr>
            <p:nvPr/>
          </p:nvSpPr>
          <p:spPr bwMode="auto">
            <a:xfrm>
              <a:off x="5340" y="2072"/>
              <a:ext cx="2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defRPr/>
              </a:pPr>
              <a:r>
                <a:rPr lang="en-US" sz="2000" b="1"/>
                <a:t>+</a:t>
              </a:r>
              <a:endParaRPr lang="en-US" sz="1800"/>
            </a:p>
          </p:txBody>
        </p:sp>
      </p:grpSp>
      <p:sp>
        <p:nvSpPr>
          <p:cNvPr id="17415" name="Text Box 10"/>
          <p:cNvSpPr txBox="1">
            <a:spLocks noChangeArrowheads="1"/>
          </p:cNvSpPr>
          <p:nvPr/>
        </p:nvSpPr>
        <p:spPr bwMode="auto">
          <a:xfrm>
            <a:off x="66675" y="93663"/>
            <a:ext cx="608013"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2.29alt</a:t>
            </a:r>
          </a:p>
        </p:txBody>
      </p:sp>
      <p:sp>
        <p:nvSpPr>
          <p:cNvPr id="17416" name="Text Box 11"/>
          <p:cNvSpPr txBox="1">
            <a:spLocks noChangeArrowheads="1"/>
          </p:cNvSpPr>
          <p:nvPr/>
        </p:nvSpPr>
        <p:spPr bwMode="auto">
          <a:xfrm>
            <a:off x="8277225" y="2767013"/>
            <a:ext cx="420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Q</a:t>
            </a:r>
          </a:p>
        </p:txBody>
      </p:sp>
      <p:grpSp>
        <p:nvGrpSpPr>
          <p:cNvPr id="17417" name="Group 4"/>
          <p:cNvGrpSpPr>
            <a:grpSpLocks/>
          </p:cNvGrpSpPr>
          <p:nvPr/>
        </p:nvGrpSpPr>
        <p:grpSpPr bwMode="auto">
          <a:xfrm>
            <a:off x="5456238" y="2197100"/>
            <a:ext cx="2497137" cy="2708275"/>
            <a:chOff x="5455575" y="2197815"/>
            <a:chExt cx="2497236" cy="2708323"/>
          </a:xfrm>
        </p:grpSpPr>
        <p:grpSp>
          <p:nvGrpSpPr>
            <p:cNvPr id="17418" name="Group 2"/>
            <p:cNvGrpSpPr>
              <a:grpSpLocks/>
            </p:cNvGrpSpPr>
            <p:nvPr/>
          </p:nvGrpSpPr>
          <p:grpSpPr bwMode="auto">
            <a:xfrm>
              <a:off x="6463687" y="2197815"/>
              <a:ext cx="1489124" cy="2708323"/>
              <a:chOff x="6463687" y="2197815"/>
              <a:chExt cx="1489124" cy="2708323"/>
            </a:xfrm>
          </p:grpSpPr>
          <p:sp>
            <p:nvSpPr>
              <p:cNvPr id="17427" name="TextBox 1"/>
              <p:cNvSpPr txBox="1">
                <a:spLocks noChangeArrowheads="1"/>
              </p:cNvSpPr>
              <p:nvPr/>
            </p:nvSpPr>
            <p:spPr bwMode="auto">
              <a:xfrm>
                <a:off x="6463687" y="21978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8" name="TextBox 12"/>
              <p:cNvSpPr txBox="1">
                <a:spLocks noChangeArrowheads="1"/>
              </p:cNvSpPr>
              <p:nvPr/>
            </p:nvSpPr>
            <p:spPr bwMode="auto">
              <a:xfrm>
                <a:off x="7332451" y="257813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9" name="TextBox 14"/>
              <p:cNvSpPr txBox="1">
                <a:spLocks noChangeArrowheads="1"/>
              </p:cNvSpPr>
              <p:nvPr/>
            </p:nvSpPr>
            <p:spPr bwMode="auto">
              <a:xfrm>
                <a:off x="6545093" y="4444473"/>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30" name="TextBox 15"/>
              <p:cNvSpPr txBox="1">
                <a:spLocks noChangeArrowheads="1"/>
              </p:cNvSpPr>
              <p:nvPr/>
            </p:nvSpPr>
            <p:spPr bwMode="auto">
              <a:xfrm>
                <a:off x="6980130" y="2339812"/>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31" name="TextBox 17"/>
              <p:cNvSpPr txBox="1">
                <a:spLocks noChangeArrowheads="1"/>
              </p:cNvSpPr>
              <p:nvPr/>
            </p:nvSpPr>
            <p:spPr bwMode="auto">
              <a:xfrm>
                <a:off x="7549975" y="294217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32" name="TextBox 19"/>
              <p:cNvSpPr txBox="1">
                <a:spLocks noChangeArrowheads="1"/>
              </p:cNvSpPr>
              <p:nvPr/>
            </p:nvSpPr>
            <p:spPr bwMode="auto">
              <a:xfrm>
                <a:off x="7588408" y="328993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33" name="TextBox 22"/>
              <p:cNvSpPr txBox="1">
                <a:spLocks noChangeArrowheads="1"/>
              </p:cNvSpPr>
              <p:nvPr/>
            </p:nvSpPr>
            <p:spPr bwMode="auto">
              <a:xfrm flipV="1">
                <a:off x="7370884" y="40492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34" name="TextBox 24"/>
              <p:cNvSpPr txBox="1">
                <a:spLocks noChangeArrowheads="1"/>
              </p:cNvSpPr>
              <p:nvPr/>
            </p:nvSpPr>
            <p:spPr bwMode="auto">
              <a:xfrm flipV="1">
                <a:off x="7034844" y="4348132"/>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35" name="TextBox 26"/>
              <p:cNvSpPr txBox="1">
                <a:spLocks noChangeArrowheads="1"/>
              </p:cNvSpPr>
              <p:nvPr/>
            </p:nvSpPr>
            <p:spPr bwMode="auto">
              <a:xfrm flipV="1">
                <a:off x="7572127" y="37132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grpSp>
        <p:grpSp>
          <p:nvGrpSpPr>
            <p:cNvPr id="17419" name="Group 3"/>
            <p:cNvGrpSpPr>
              <a:grpSpLocks/>
            </p:cNvGrpSpPr>
            <p:nvPr/>
          </p:nvGrpSpPr>
          <p:grpSpPr bwMode="auto">
            <a:xfrm>
              <a:off x="5455575" y="2394531"/>
              <a:ext cx="972661" cy="2421145"/>
              <a:chOff x="5455575" y="2394531"/>
              <a:chExt cx="972661" cy="2421145"/>
            </a:xfrm>
          </p:grpSpPr>
          <p:sp>
            <p:nvSpPr>
              <p:cNvPr id="17420" name="TextBox 13"/>
              <p:cNvSpPr txBox="1">
                <a:spLocks noChangeArrowheads="1"/>
              </p:cNvSpPr>
              <p:nvPr/>
            </p:nvSpPr>
            <p:spPr bwMode="auto">
              <a:xfrm>
                <a:off x="5671767" y="265953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1" name="TextBox 16"/>
              <p:cNvSpPr txBox="1">
                <a:spLocks noChangeArrowheads="1"/>
              </p:cNvSpPr>
              <p:nvPr/>
            </p:nvSpPr>
            <p:spPr bwMode="auto">
              <a:xfrm>
                <a:off x="6009119" y="2394531"/>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2" name="TextBox 18"/>
              <p:cNvSpPr txBox="1">
                <a:spLocks noChangeArrowheads="1"/>
              </p:cNvSpPr>
              <p:nvPr/>
            </p:nvSpPr>
            <p:spPr bwMode="auto">
              <a:xfrm>
                <a:off x="5514828" y="297473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3" name="TextBox 20"/>
              <p:cNvSpPr txBox="1">
                <a:spLocks noChangeArrowheads="1"/>
              </p:cNvSpPr>
              <p:nvPr/>
            </p:nvSpPr>
            <p:spPr bwMode="auto">
              <a:xfrm>
                <a:off x="5455575" y="333877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4" name="TextBox 23"/>
              <p:cNvSpPr txBox="1">
                <a:spLocks noChangeArrowheads="1"/>
              </p:cNvSpPr>
              <p:nvPr/>
            </p:nvSpPr>
            <p:spPr bwMode="auto">
              <a:xfrm flipV="1">
                <a:off x="5710200" y="409805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5" name="TextBox 25"/>
              <p:cNvSpPr txBox="1">
                <a:spLocks noChangeArrowheads="1"/>
              </p:cNvSpPr>
              <p:nvPr/>
            </p:nvSpPr>
            <p:spPr bwMode="auto">
              <a:xfrm flipV="1">
                <a:off x="6063833" y="4354011"/>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7426" name="TextBox 27"/>
              <p:cNvSpPr txBox="1">
                <a:spLocks noChangeArrowheads="1"/>
              </p:cNvSpPr>
              <p:nvPr/>
            </p:nvSpPr>
            <p:spPr bwMode="auto">
              <a:xfrm flipV="1">
                <a:off x="5536980" y="374577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grp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4265613" y="-6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defRPr/>
            </a:pPr>
            <a:endParaRPr lang="en-US" sz="1800"/>
          </a:p>
        </p:txBody>
      </p:sp>
      <p:sp>
        <p:nvSpPr>
          <p:cNvPr id="172036" name="Text Box 4"/>
          <p:cNvSpPr txBox="1">
            <a:spLocks noChangeArrowheads="1"/>
          </p:cNvSpPr>
          <p:nvPr/>
        </p:nvSpPr>
        <p:spPr bwMode="auto">
          <a:xfrm>
            <a:off x="285750" y="3352800"/>
            <a:ext cx="65532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defRPr/>
            </a:pPr>
            <a:r>
              <a:rPr lang="en-US" sz="3600"/>
              <a:t>A: 0 everywhere inside</a:t>
            </a:r>
          </a:p>
          <a:p>
            <a:pPr eaLnBrk="1" hangingPunct="1">
              <a:spcBef>
                <a:spcPts val="600"/>
              </a:spcBef>
              <a:defRPr/>
            </a:pPr>
            <a:r>
              <a:rPr lang="en-US" sz="3600"/>
              <a:t>B: non-zero everywhere</a:t>
            </a:r>
          </a:p>
          <a:p>
            <a:pPr eaLnBrk="1" hangingPunct="1">
              <a:spcBef>
                <a:spcPts val="600"/>
              </a:spcBef>
              <a:defRPr/>
            </a:pPr>
            <a:r>
              <a:rPr lang="en-US" sz="3600"/>
              <a:t>    in the sphere </a:t>
            </a:r>
          </a:p>
          <a:p>
            <a:pPr eaLnBrk="1" hangingPunct="1">
              <a:spcBef>
                <a:spcPts val="600"/>
              </a:spcBef>
              <a:defRPr/>
            </a:pPr>
            <a:r>
              <a:rPr lang="en-US" sz="3600"/>
              <a:t>C: Something else</a:t>
            </a:r>
          </a:p>
          <a:p>
            <a:pPr eaLnBrk="1" hangingPunct="1">
              <a:spcBef>
                <a:spcPts val="600"/>
              </a:spcBef>
              <a:defRPr/>
            </a:pPr>
            <a:r>
              <a:rPr lang="en-US" sz="3600"/>
              <a:t>D: Not enough info given</a:t>
            </a:r>
            <a:endParaRPr lang="en-US" sz="1800"/>
          </a:p>
          <a:p>
            <a:pPr eaLnBrk="1" hangingPunct="1">
              <a:spcBef>
                <a:spcPts val="600"/>
              </a:spcBef>
              <a:defRPr/>
            </a:pPr>
            <a:endParaRPr lang="en-US" sz="2000"/>
          </a:p>
        </p:txBody>
      </p:sp>
      <p:graphicFrame>
        <p:nvGraphicFramePr>
          <p:cNvPr id="19459" name="Object 5"/>
          <p:cNvGraphicFramePr>
            <a:graphicFrameLocks noChangeAspect="1"/>
          </p:cNvGraphicFramePr>
          <p:nvPr/>
        </p:nvGraphicFramePr>
        <p:xfrm>
          <a:off x="5511800" y="2289175"/>
          <a:ext cx="2386013" cy="2490788"/>
        </p:xfrm>
        <a:graphic>
          <a:graphicData uri="http://schemas.openxmlformats.org/presentationml/2006/ole">
            <mc:AlternateContent xmlns:mc="http://schemas.openxmlformats.org/markup-compatibility/2006">
              <mc:Choice xmlns:v="urn:schemas-microsoft-com:vml" Requires="v">
                <p:oleObj spid="_x0000_s106516" name="Picture" r:id="rId4" imgW="13576300" imgH="10477500" progId="Word.Picture.8">
                  <p:embed/>
                </p:oleObj>
              </mc:Choice>
              <mc:Fallback>
                <p:oleObj name="Picture" r:id="rId4" imgW="13576300" imgH="104775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328" r="17188" b="4041"/>
                      <a:stretch>
                        <a:fillRect/>
                      </a:stretch>
                    </p:blipFill>
                    <p:spPr bwMode="auto">
                      <a:xfrm>
                        <a:off x="5511800" y="2289175"/>
                        <a:ext cx="2386013"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038" name="Text Box 6"/>
          <p:cNvSpPr txBox="1">
            <a:spLocks noChangeArrowheads="1"/>
          </p:cNvSpPr>
          <p:nvPr/>
        </p:nvSpPr>
        <p:spPr bwMode="auto">
          <a:xfrm>
            <a:off x="363538" y="2117725"/>
            <a:ext cx="61849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defRPr/>
            </a:pPr>
            <a:r>
              <a:rPr lang="en-US" sz="3600">
                <a:solidFill>
                  <a:schemeClr val="accent2"/>
                </a:solidFill>
              </a:rPr>
              <a:t>What is the electric field </a:t>
            </a:r>
          </a:p>
          <a:p>
            <a:pPr eaLnBrk="1" hangingPunct="1">
              <a:spcBef>
                <a:spcPts val="600"/>
              </a:spcBef>
              <a:defRPr/>
            </a:pPr>
            <a:r>
              <a:rPr lang="en-US" sz="3600" i="1">
                <a:solidFill>
                  <a:schemeClr val="accent2"/>
                </a:solidFill>
              </a:rPr>
              <a:t>inside</a:t>
            </a:r>
            <a:r>
              <a:rPr lang="en-US" sz="3600">
                <a:solidFill>
                  <a:schemeClr val="accent2"/>
                </a:solidFill>
              </a:rPr>
              <a:t> the sphere?</a:t>
            </a:r>
            <a:endParaRPr lang="en-US" sz="1800"/>
          </a:p>
        </p:txBody>
      </p:sp>
      <p:grpSp>
        <p:nvGrpSpPr>
          <p:cNvPr id="19461" name="Group 7"/>
          <p:cNvGrpSpPr>
            <a:grpSpLocks/>
          </p:cNvGrpSpPr>
          <p:nvPr/>
        </p:nvGrpSpPr>
        <p:grpSpPr bwMode="auto">
          <a:xfrm>
            <a:off x="8291513" y="3289300"/>
            <a:ext cx="331787" cy="396875"/>
            <a:chOff x="5340" y="2072"/>
            <a:chExt cx="209" cy="250"/>
          </a:xfrm>
        </p:grpSpPr>
        <p:sp>
          <p:nvSpPr>
            <p:cNvPr id="172040" name="Oval 8"/>
            <p:cNvSpPr>
              <a:spLocks noChangeArrowheads="1"/>
            </p:cNvSpPr>
            <p:nvPr/>
          </p:nvSpPr>
          <p:spPr bwMode="auto">
            <a:xfrm>
              <a:off x="5382" y="2124"/>
              <a:ext cx="144" cy="144"/>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172041" name="Text Box 9"/>
            <p:cNvSpPr txBox="1">
              <a:spLocks noChangeArrowheads="1"/>
            </p:cNvSpPr>
            <p:nvPr/>
          </p:nvSpPr>
          <p:spPr bwMode="auto">
            <a:xfrm>
              <a:off x="5340" y="2072"/>
              <a:ext cx="2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defRPr/>
              </a:pPr>
              <a:r>
                <a:rPr lang="en-US" sz="2000" b="1"/>
                <a:t>+</a:t>
              </a:r>
              <a:endParaRPr lang="en-US" sz="1800"/>
            </a:p>
          </p:txBody>
        </p:sp>
      </p:grpSp>
      <p:sp>
        <p:nvSpPr>
          <p:cNvPr id="19462" name="Text Box 10"/>
          <p:cNvSpPr txBox="1">
            <a:spLocks noChangeArrowheads="1"/>
          </p:cNvSpPr>
          <p:nvPr/>
        </p:nvSpPr>
        <p:spPr bwMode="auto">
          <a:xfrm>
            <a:off x="66675" y="93663"/>
            <a:ext cx="608013"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2.29alt</a:t>
            </a:r>
          </a:p>
        </p:txBody>
      </p:sp>
      <p:sp>
        <p:nvSpPr>
          <p:cNvPr id="19463" name="Text Box 11"/>
          <p:cNvSpPr txBox="1">
            <a:spLocks noChangeArrowheads="1"/>
          </p:cNvSpPr>
          <p:nvPr/>
        </p:nvSpPr>
        <p:spPr bwMode="auto">
          <a:xfrm>
            <a:off x="8277225" y="2767013"/>
            <a:ext cx="420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Q</a:t>
            </a:r>
          </a:p>
        </p:txBody>
      </p:sp>
      <p:cxnSp>
        <p:nvCxnSpPr>
          <p:cNvPr id="3" name="Straight Arrow Connector 2"/>
          <p:cNvCxnSpPr/>
          <p:nvPr/>
        </p:nvCxnSpPr>
        <p:spPr bwMode="auto">
          <a:xfrm flipH="1" flipV="1">
            <a:off x="6146800" y="2752725"/>
            <a:ext cx="1438275" cy="4159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flipH="1">
            <a:off x="5732463" y="3513138"/>
            <a:ext cx="1941512" cy="333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flipH="1">
            <a:off x="6086475" y="3863975"/>
            <a:ext cx="1495425" cy="4333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9467" name="Group 14"/>
          <p:cNvGrpSpPr>
            <a:grpSpLocks/>
          </p:cNvGrpSpPr>
          <p:nvPr/>
        </p:nvGrpSpPr>
        <p:grpSpPr bwMode="auto">
          <a:xfrm>
            <a:off x="5454650" y="2249488"/>
            <a:ext cx="2497138" cy="2708275"/>
            <a:chOff x="5455575" y="2197815"/>
            <a:chExt cx="2497236" cy="2708323"/>
          </a:xfrm>
        </p:grpSpPr>
        <p:grpSp>
          <p:nvGrpSpPr>
            <p:cNvPr id="19469" name="Group 16"/>
            <p:cNvGrpSpPr>
              <a:grpSpLocks/>
            </p:cNvGrpSpPr>
            <p:nvPr/>
          </p:nvGrpSpPr>
          <p:grpSpPr bwMode="auto">
            <a:xfrm>
              <a:off x="6463687" y="2197815"/>
              <a:ext cx="1489124" cy="2708323"/>
              <a:chOff x="6463687" y="2197815"/>
              <a:chExt cx="1489124" cy="2708323"/>
            </a:xfrm>
          </p:grpSpPr>
          <p:sp>
            <p:nvSpPr>
              <p:cNvPr id="19478" name="TextBox 25"/>
              <p:cNvSpPr txBox="1">
                <a:spLocks noChangeArrowheads="1"/>
              </p:cNvSpPr>
              <p:nvPr/>
            </p:nvSpPr>
            <p:spPr bwMode="auto">
              <a:xfrm>
                <a:off x="6463687" y="21978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79" name="TextBox 26"/>
              <p:cNvSpPr txBox="1">
                <a:spLocks noChangeArrowheads="1"/>
              </p:cNvSpPr>
              <p:nvPr/>
            </p:nvSpPr>
            <p:spPr bwMode="auto">
              <a:xfrm>
                <a:off x="7332451" y="257813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80" name="TextBox 27"/>
              <p:cNvSpPr txBox="1">
                <a:spLocks noChangeArrowheads="1"/>
              </p:cNvSpPr>
              <p:nvPr/>
            </p:nvSpPr>
            <p:spPr bwMode="auto">
              <a:xfrm>
                <a:off x="6545093" y="4444473"/>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81" name="TextBox 28"/>
              <p:cNvSpPr txBox="1">
                <a:spLocks noChangeArrowheads="1"/>
              </p:cNvSpPr>
              <p:nvPr/>
            </p:nvSpPr>
            <p:spPr bwMode="auto">
              <a:xfrm>
                <a:off x="6980130" y="2339812"/>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82" name="TextBox 29"/>
              <p:cNvSpPr txBox="1">
                <a:spLocks noChangeArrowheads="1"/>
              </p:cNvSpPr>
              <p:nvPr/>
            </p:nvSpPr>
            <p:spPr bwMode="auto">
              <a:xfrm>
                <a:off x="7549975" y="294217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83" name="TextBox 30"/>
              <p:cNvSpPr txBox="1">
                <a:spLocks noChangeArrowheads="1"/>
              </p:cNvSpPr>
              <p:nvPr/>
            </p:nvSpPr>
            <p:spPr bwMode="auto">
              <a:xfrm>
                <a:off x="7588408" y="328993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84" name="TextBox 31"/>
              <p:cNvSpPr txBox="1">
                <a:spLocks noChangeArrowheads="1"/>
              </p:cNvSpPr>
              <p:nvPr/>
            </p:nvSpPr>
            <p:spPr bwMode="auto">
              <a:xfrm flipV="1">
                <a:off x="7370884" y="40492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85" name="TextBox 32"/>
              <p:cNvSpPr txBox="1">
                <a:spLocks noChangeArrowheads="1"/>
              </p:cNvSpPr>
              <p:nvPr/>
            </p:nvSpPr>
            <p:spPr bwMode="auto">
              <a:xfrm flipV="1">
                <a:off x="7034844" y="4348132"/>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86" name="TextBox 33"/>
              <p:cNvSpPr txBox="1">
                <a:spLocks noChangeArrowheads="1"/>
              </p:cNvSpPr>
              <p:nvPr/>
            </p:nvSpPr>
            <p:spPr bwMode="auto">
              <a:xfrm flipV="1">
                <a:off x="7572127" y="3713215"/>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grpSp>
        <p:grpSp>
          <p:nvGrpSpPr>
            <p:cNvPr id="19470" name="Group 17"/>
            <p:cNvGrpSpPr>
              <a:grpSpLocks/>
            </p:cNvGrpSpPr>
            <p:nvPr/>
          </p:nvGrpSpPr>
          <p:grpSpPr bwMode="auto">
            <a:xfrm>
              <a:off x="5455575" y="2394531"/>
              <a:ext cx="972661" cy="2421145"/>
              <a:chOff x="5455575" y="2394531"/>
              <a:chExt cx="972661" cy="2421145"/>
            </a:xfrm>
          </p:grpSpPr>
          <p:sp>
            <p:nvSpPr>
              <p:cNvPr id="19471" name="TextBox 18"/>
              <p:cNvSpPr txBox="1">
                <a:spLocks noChangeArrowheads="1"/>
              </p:cNvSpPr>
              <p:nvPr/>
            </p:nvSpPr>
            <p:spPr bwMode="auto">
              <a:xfrm>
                <a:off x="5671767" y="265953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72" name="TextBox 19"/>
              <p:cNvSpPr txBox="1">
                <a:spLocks noChangeArrowheads="1"/>
              </p:cNvSpPr>
              <p:nvPr/>
            </p:nvSpPr>
            <p:spPr bwMode="auto">
              <a:xfrm>
                <a:off x="6009119" y="2394531"/>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73" name="TextBox 20"/>
              <p:cNvSpPr txBox="1">
                <a:spLocks noChangeArrowheads="1"/>
              </p:cNvSpPr>
              <p:nvPr/>
            </p:nvSpPr>
            <p:spPr bwMode="auto">
              <a:xfrm>
                <a:off x="5514828" y="297473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74" name="TextBox 21"/>
              <p:cNvSpPr txBox="1">
                <a:spLocks noChangeArrowheads="1"/>
              </p:cNvSpPr>
              <p:nvPr/>
            </p:nvSpPr>
            <p:spPr bwMode="auto">
              <a:xfrm>
                <a:off x="5455575" y="333877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75" name="TextBox 22"/>
              <p:cNvSpPr txBox="1">
                <a:spLocks noChangeArrowheads="1"/>
              </p:cNvSpPr>
              <p:nvPr/>
            </p:nvSpPr>
            <p:spPr bwMode="auto">
              <a:xfrm flipV="1">
                <a:off x="5710200" y="409805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76" name="TextBox 23"/>
              <p:cNvSpPr txBox="1">
                <a:spLocks noChangeArrowheads="1"/>
              </p:cNvSpPr>
              <p:nvPr/>
            </p:nvSpPr>
            <p:spPr bwMode="auto">
              <a:xfrm flipV="1">
                <a:off x="6063833" y="4354011"/>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sp>
            <p:nvSpPr>
              <p:cNvPr id="19477" name="TextBox 24"/>
              <p:cNvSpPr txBox="1">
                <a:spLocks noChangeArrowheads="1"/>
              </p:cNvSpPr>
              <p:nvPr/>
            </p:nvSpPr>
            <p:spPr bwMode="auto">
              <a:xfrm flipV="1">
                <a:off x="5536980" y="3745778"/>
                <a:ext cx="36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t>
                </a:r>
              </a:p>
            </p:txBody>
          </p:sp>
        </p:grpSp>
      </p:grpSp>
      <p:sp>
        <p:nvSpPr>
          <p:cNvPr id="35" name="Text Box 3"/>
          <p:cNvSpPr txBox="1">
            <a:spLocks noChangeArrowheads="1"/>
          </p:cNvSpPr>
          <p:nvPr/>
        </p:nvSpPr>
        <p:spPr bwMode="auto">
          <a:xfrm>
            <a:off x="257175" y="615950"/>
            <a:ext cx="8674100" cy="7508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rgbClr val="FF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lnSpc>
                <a:spcPct val="90000"/>
              </a:lnSpc>
              <a:spcBef>
                <a:spcPts val="600"/>
              </a:spcBef>
              <a:buFontTx/>
              <a:buNone/>
              <a:defRPr/>
            </a:pPr>
            <a:r>
              <a:rPr lang="en-US" sz="2800" smtClean="0"/>
              <a:t>We place a charge Q just outside an insulating, spherical shell </a:t>
            </a:r>
            <a:r>
              <a:rPr lang="en-US" sz="2800" i="1" smtClean="0"/>
              <a:t>(fixing </a:t>
            </a:r>
            <a:r>
              <a:rPr lang="en-US" sz="2800" smtClean="0"/>
              <a:t>all surface charges uniformly around the sphere) </a:t>
            </a:r>
            <a:endParaRPr lang="en-US" sz="2800" smtClean="0">
              <a:solidFill>
                <a:schemeClr val="accent2"/>
              </a:solidFill>
            </a:endParaRPr>
          </a:p>
          <a:p>
            <a:pPr marL="0" indent="0">
              <a:lnSpc>
                <a:spcPct val="90000"/>
              </a:lnSpc>
              <a:spcBef>
                <a:spcPts val="600"/>
              </a:spcBef>
              <a:buFontTx/>
              <a:buNone/>
              <a:defRPr/>
            </a:pPr>
            <a:endParaRPr lang="en-US" sz="1000" smtClean="0">
              <a:latin typeface="Times New Roman" charset="0"/>
            </a:endParaRPr>
          </a:p>
          <a:p>
            <a:pPr marL="0" indent="0">
              <a:lnSpc>
                <a:spcPct val="90000"/>
              </a:lnSpc>
              <a:spcBef>
                <a:spcPts val="600"/>
              </a:spcBef>
              <a:defRPr/>
            </a:pPr>
            <a:endParaRPr lang="en-US" sz="7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630238" y="1771650"/>
            <a:ext cx="66627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When you are done with “white sheet”, </a:t>
            </a:r>
            <a:br>
              <a:rPr lang="en-US"/>
            </a:br>
            <a:r>
              <a:rPr lang="en-US"/>
              <a:t>page 1, side 1,    Click A</a:t>
            </a:r>
          </a:p>
          <a:p>
            <a:endParaRPr lang="en-US"/>
          </a:p>
          <a:p>
            <a:r>
              <a:rPr lang="en-US"/>
              <a:t>When you are done with both sides, Click B</a:t>
            </a:r>
          </a:p>
          <a:p>
            <a:endParaRPr lang="en-US"/>
          </a:p>
          <a:p>
            <a:r>
              <a:rPr lang="en-US"/>
              <a:t>If you are done with the YELLOW sheet, click C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6786" name="Oval 2"/>
          <p:cNvSpPr>
            <a:spLocks noChangeArrowheads="1"/>
          </p:cNvSpPr>
          <p:nvPr/>
        </p:nvSpPr>
        <p:spPr bwMode="auto">
          <a:xfrm>
            <a:off x="4837113" y="2390775"/>
            <a:ext cx="2540000" cy="2540000"/>
          </a:xfrm>
          <a:prstGeom prst="ellipse">
            <a:avLst/>
          </a:prstGeom>
          <a:gradFill rotWithShape="0">
            <a:gsLst>
              <a:gs pos="0">
                <a:schemeClr val="bg1">
                  <a:alpha val="25000"/>
                </a:schemeClr>
              </a:gs>
              <a:gs pos="100000">
                <a:schemeClr val="bg2">
                  <a:alpha val="25000"/>
                </a:schemeClr>
              </a:gs>
            </a:gsLst>
            <a:path path="shape">
              <a:fillToRect l="50000" t="50000" r="50000" b="50000"/>
            </a:path>
          </a:gradFill>
          <a:ln w="9525">
            <a:solidFill>
              <a:schemeClr val="tx1"/>
            </a:solidFill>
            <a:round/>
            <a:headEnd/>
            <a:tailEnd/>
          </a:ln>
        </p:spPr>
        <p:txBody>
          <a:bodyPr wrap="none" anchor="ctr"/>
          <a:lstStyle/>
          <a:p>
            <a:pPr algn="ctr"/>
            <a:endParaRPr lang="en-US"/>
          </a:p>
        </p:txBody>
      </p:sp>
      <p:sp>
        <p:nvSpPr>
          <p:cNvPr id="246787" name="Line 3"/>
          <p:cNvSpPr>
            <a:spLocks noChangeShapeType="1"/>
          </p:cNvSpPr>
          <p:nvPr/>
        </p:nvSpPr>
        <p:spPr bwMode="auto">
          <a:xfrm>
            <a:off x="1209675" y="3660775"/>
            <a:ext cx="2284413"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788" name="Oval 4"/>
          <p:cNvSpPr>
            <a:spLocks noChangeArrowheads="1"/>
          </p:cNvSpPr>
          <p:nvPr/>
        </p:nvSpPr>
        <p:spPr bwMode="auto">
          <a:xfrm>
            <a:off x="804863" y="3446463"/>
            <a:ext cx="385762" cy="385762"/>
          </a:xfrm>
          <a:prstGeom prst="ellipse">
            <a:avLst/>
          </a:prstGeom>
          <a:solidFill>
            <a:schemeClr val="accent1"/>
          </a:solidFill>
          <a:ln w="9525">
            <a:solidFill>
              <a:schemeClr val="tx1"/>
            </a:solidFill>
            <a:round/>
            <a:headEnd/>
            <a:tailEnd/>
          </a:ln>
        </p:spPr>
        <p:txBody>
          <a:bodyPr wrap="none" anchor="ctr"/>
          <a:lstStyle/>
          <a:p>
            <a:pPr algn="ctr"/>
            <a:r>
              <a:rPr lang="en-US"/>
              <a:t>+</a:t>
            </a:r>
          </a:p>
        </p:txBody>
      </p:sp>
      <p:sp>
        <p:nvSpPr>
          <p:cNvPr id="246789" name="Text Box 5"/>
          <p:cNvSpPr txBox="1">
            <a:spLocks noChangeArrowheads="1"/>
          </p:cNvSpPr>
          <p:nvPr/>
        </p:nvSpPr>
        <p:spPr bwMode="auto">
          <a:xfrm>
            <a:off x="284163" y="3981450"/>
            <a:ext cx="21161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a:t>+Q (point)</a:t>
            </a:r>
          </a:p>
        </p:txBody>
      </p:sp>
      <p:sp>
        <p:nvSpPr>
          <p:cNvPr id="246790" name="Text Box 6"/>
          <p:cNvSpPr txBox="1">
            <a:spLocks noChangeArrowheads="1"/>
          </p:cNvSpPr>
          <p:nvPr/>
        </p:nvSpPr>
        <p:spPr bwMode="auto">
          <a:xfrm>
            <a:off x="2044700" y="3595688"/>
            <a:ext cx="628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2L</a:t>
            </a:r>
            <a:endParaRPr lang="en-US" sz="3400"/>
          </a:p>
        </p:txBody>
      </p:sp>
      <p:sp>
        <p:nvSpPr>
          <p:cNvPr id="246791" name="Text Box 7"/>
          <p:cNvSpPr txBox="1">
            <a:spLocks noChangeArrowheads="1"/>
          </p:cNvSpPr>
          <p:nvPr/>
        </p:nvSpPr>
        <p:spPr bwMode="auto">
          <a:xfrm>
            <a:off x="3424238" y="3121025"/>
            <a:ext cx="62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A</a:t>
            </a:r>
            <a:endParaRPr lang="en-US" sz="3400"/>
          </a:p>
        </p:txBody>
      </p:sp>
      <p:sp>
        <p:nvSpPr>
          <p:cNvPr id="246792" name="Oval 8"/>
          <p:cNvSpPr>
            <a:spLocks noChangeArrowheads="1"/>
          </p:cNvSpPr>
          <p:nvPr/>
        </p:nvSpPr>
        <p:spPr bwMode="auto">
          <a:xfrm>
            <a:off x="3570288" y="3621088"/>
            <a:ext cx="79375" cy="79375"/>
          </a:xfrm>
          <a:prstGeom prst="ellipse">
            <a:avLst/>
          </a:prstGeom>
          <a:solidFill>
            <a:schemeClr val="tx1"/>
          </a:solidFill>
          <a:ln w="9525">
            <a:solidFill>
              <a:schemeClr val="tx1"/>
            </a:solidFill>
            <a:round/>
            <a:headEnd/>
            <a:tailEnd/>
          </a:ln>
        </p:spPr>
        <p:txBody>
          <a:bodyPr wrap="none" anchor="ctr"/>
          <a:lstStyle/>
          <a:p>
            <a:endParaRPr lang="en-US"/>
          </a:p>
        </p:txBody>
      </p:sp>
      <p:sp>
        <p:nvSpPr>
          <p:cNvPr id="246793" name="Line 9"/>
          <p:cNvSpPr>
            <a:spLocks noChangeShapeType="1"/>
          </p:cNvSpPr>
          <p:nvPr/>
        </p:nvSpPr>
        <p:spPr bwMode="auto">
          <a:xfrm>
            <a:off x="3673475" y="3652838"/>
            <a:ext cx="110172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794" name="Text Box 10"/>
          <p:cNvSpPr txBox="1">
            <a:spLocks noChangeArrowheads="1"/>
          </p:cNvSpPr>
          <p:nvPr/>
        </p:nvSpPr>
        <p:spPr bwMode="auto">
          <a:xfrm>
            <a:off x="4086225" y="3608388"/>
            <a:ext cx="346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L</a:t>
            </a:r>
            <a:endParaRPr lang="en-US" sz="3400"/>
          </a:p>
        </p:txBody>
      </p:sp>
      <p:sp>
        <p:nvSpPr>
          <p:cNvPr id="246795" name="Line 11"/>
          <p:cNvSpPr>
            <a:spLocks noChangeShapeType="1"/>
          </p:cNvSpPr>
          <p:nvPr/>
        </p:nvSpPr>
        <p:spPr bwMode="auto">
          <a:xfrm>
            <a:off x="4860925" y="3656013"/>
            <a:ext cx="110172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796" name="Text Box 12"/>
          <p:cNvSpPr txBox="1">
            <a:spLocks noChangeArrowheads="1"/>
          </p:cNvSpPr>
          <p:nvPr/>
        </p:nvSpPr>
        <p:spPr bwMode="auto">
          <a:xfrm>
            <a:off x="5273675" y="3594100"/>
            <a:ext cx="346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L</a:t>
            </a:r>
            <a:endParaRPr lang="en-US" sz="3400"/>
          </a:p>
        </p:txBody>
      </p:sp>
      <p:sp>
        <p:nvSpPr>
          <p:cNvPr id="246797" name="Text Box 13"/>
          <p:cNvSpPr txBox="1">
            <a:spLocks noChangeArrowheads="1"/>
          </p:cNvSpPr>
          <p:nvPr/>
        </p:nvSpPr>
        <p:spPr bwMode="auto">
          <a:xfrm>
            <a:off x="6110288" y="4125913"/>
            <a:ext cx="628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B</a:t>
            </a:r>
            <a:endParaRPr lang="en-US" sz="3400"/>
          </a:p>
        </p:txBody>
      </p:sp>
      <p:sp>
        <p:nvSpPr>
          <p:cNvPr id="246798" name="Oval 14"/>
          <p:cNvSpPr>
            <a:spLocks noChangeArrowheads="1"/>
          </p:cNvSpPr>
          <p:nvPr/>
        </p:nvSpPr>
        <p:spPr bwMode="auto">
          <a:xfrm>
            <a:off x="6043613" y="4240213"/>
            <a:ext cx="79375" cy="79375"/>
          </a:xfrm>
          <a:prstGeom prst="ellipse">
            <a:avLst/>
          </a:prstGeom>
          <a:solidFill>
            <a:schemeClr val="tx1"/>
          </a:solidFill>
          <a:ln w="9525">
            <a:solidFill>
              <a:schemeClr val="tx1"/>
            </a:solidFill>
            <a:round/>
            <a:headEnd/>
            <a:tailEnd/>
          </a:ln>
        </p:spPr>
        <p:txBody>
          <a:bodyPr wrap="none" anchor="ctr"/>
          <a:lstStyle/>
          <a:p>
            <a:endParaRPr lang="en-US"/>
          </a:p>
        </p:txBody>
      </p:sp>
      <p:sp>
        <p:nvSpPr>
          <p:cNvPr id="246799" name="Text Box 15"/>
          <p:cNvSpPr txBox="1">
            <a:spLocks noChangeArrowheads="1"/>
          </p:cNvSpPr>
          <p:nvPr/>
        </p:nvSpPr>
        <p:spPr bwMode="auto">
          <a:xfrm>
            <a:off x="6157913" y="3736975"/>
            <a:ext cx="106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L/2</a:t>
            </a:r>
            <a:endParaRPr lang="en-US" sz="3400"/>
          </a:p>
        </p:txBody>
      </p:sp>
      <p:sp>
        <p:nvSpPr>
          <p:cNvPr id="246800" name="Line 16"/>
          <p:cNvSpPr>
            <a:spLocks noChangeShapeType="1"/>
          </p:cNvSpPr>
          <p:nvPr/>
        </p:nvSpPr>
        <p:spPr bwMode="auto">
          <a:xfrm rot="5400000">
            <a:off x="5784056" y="3920332"/>
            <a:ext cx="573087"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801" name="Rectangle 17"/>
          <p:cNvSpPr>
            <a:spLocks noGrp="1" noChangeArrowheads="1"/>
          </p:cNvSpPr>
          <p:nvPr>
            <p:ph type="title" idx="4294967295"/>
          </p:nvPr>
        </p:nvSpPr>
        <p:spPr>
          <a:xfrm>
            <a:off x="9525" y="352425"/>
            <a:ext cx="9029700" cy="1143000"/>
          </a:xfrm>
        </p:spPr>
        <p:txBody>
          <a:bodyPr/>
          <a:lstStyle/>
          <a:p>
            <a:pPr algn="l" eaLnBrk="1" hangingPunct="1"/>
            <a:r>
              <a:rPr lang="en-US" sz="3300">
                <a:latin typeface="Arial" charset="0"/>
              </a:rPr>
              <a:t>A point charge +Q is near a thin hollow </a:t>
            </a:r>
            <a:r>
              <a:rPr lang="en-US" sz="3300" i="1">
                <a:latin typeface="Arial" charset="0"/>
              </a:rPr>
              <a:t>insulating</a:t>
            </a:r>
            <a:r>
              <a:rPr lang="en-US" sz="3300">
                <a:latin typeface="Arial" charset="0"/>
              </a:rPr>
              <a:t> sphere (radius L) with charge +Q </a:t>
            </a:r>
            <a:r>
              <a:rPr lang="en-US" sz="3300" i="1">
                <a:latin typeface="Arial" charset="0"/>
              </a:rPr>
              <a:t>uniformly</a:t>
            </a:r>
            <a:r>
              <a:rPr lang="en-US" sz="3300">
                <a:latin typeface="Arial" charset="0"/>
              </a:rPr>
              <a:t> distributed on its surface.</a:t>
            </a:r>
            <a:r>
              <a:rPr lang="en-US" sz="1900">
                <a:latin typeface="Arial" charset="0"/>
              </a:rPr>
              <a:t>  </a:t>
            </a:r>
            <a:endParaRPr lang="en-US">
              <a:latin typeface="Arial" charset="0"/>
            </a:endParaRPr>
          </a:p>
        </p:txBody>
      </p:sp>
      <p:sp>
        <p:nvSpPr>
          <p:cNvPr id="246802" name="Rectangle 18"/>
          <p:cNvSpPr>
            <a:spLocks noChangeArrowheads="1"/>
          </p:cNvSpPr>
          <p:nvPr/>
        </p:nvSpPr>
        <p:spPr bwMode="auto">
          <a:xfrm>
            <a:off x="38100" y="1724025"/>
            <a:ext cx="9029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chemeClr val="accent2"/>
                </a:solidFill>
                <a:ea typeface="ＭＳ Ｐゴシック" charset="0"/>
                <a:cs typeface="ＭＳ Ｐゴシック" charset="0"/>
              </a:rPr>
              <a:t>What is </a:t>
            </a:r>
            <a:r>
              <a:rPr lang="en-US" sz="3600" b="1">
                <a:solidFill>
                  <a:schemeClr val="accent2"/>
                </a:solidFill>
                <a:ea typeface="ＭＳ Ｐゴシック" charset="0"/>
                <a:cs typeface="ＭＳ Ｐゴシック" charset="0"/>
              </a:rPr>
              <a:t>E</a:t>
            </a:r>
            <a:r>
              <a:rPr lang="en-US" sz="3600">
                <a:solidFill>
                  <a:schemeClr val="accent2"/>
                </a:solidFill>
                <a:ea typeface="ＭＳ Ｐゴシック" charset="0"/>
                <a:cs typeface="ＭＳ Ｐゴシック" charset="0"/>
              </a:rPr>
              <a:t>(point A) and </a:t>
            </a:r>
            <a:r>
              <a:rPr lang="en-US" sz="3600" b="1">
                <a:solidFill>
                  <a:schemeClr val="accent2"/>
                </a:solidFill>
                <a:ea typeface="ＭＳ Ｐゴシック" charset="0"/>
                <a:cs typeface="ＭＳ Ｐゴシック" charset="0"/>
              </a:rPr>
              <a:t>E</a:t>
            </a:r>
            <a:r>
              <a:rPr lang="en-US" sz="3600">
                <a:solidFill>
                  <a:schemeClr val="accent2"/>
                </a:solidFill>
                <a:ea typeface="ＭＳ Ｐゴシック" charset="0"/>
                <a:cs typeface="ＭＳ Ｐゴシック" charset="0"/>
              </a:rPr>
              <a:t>(B)?</a:t>
            </a:r>
            <a:endParaRPr lang="en-US" sz="3200">
              <a:solidFill>
                <a:schemeClr val="tx2"/>
              </a:solidFill>
              <a:ea typeface="ＭＳ Ｐゴシック" charset="0"/>
              <a:cs typeface="ＭＳ Ｐゴシック" charset="0"/>
            </a:endParaRPr>
          </a:p>
        </p:txBody>
      </p:sp>
      <p:sp>
        <p:nvSpPr>
          <p:cNvPr id="246803" name="Rectangle 19"/>
          <p:cNvSpPr>
            <a:spLocks noGrp="1" noChangeArrowheads="1"/>
          </p:cNvSpPr>
          <p:nvPr>
            <p:ph type="body" idx="4294967295"/>
          </p:nvPr>
        </p:nvSpPr>
        <p:spPr>
          <a:xfrm>
            <a:off x="103188" y="5226050"/>
            <a:ext cx="8936037" cy="1244600"/>
          </a:xfrm>
        </p:spPr>
        <p:txBody>
          <a:bodyPr/>
          <a:lstStyle/>
          <a:p>
            <a:pPr marL="609600" indent="-609600" eaLnBrk="1" hangingPunct="1">
              <a:lnSpc>
                <a:spcPct val="90000"/>
              </a:lnSpc>
              <a:buFontTx/>
              <a:buNone/>
            </a:pPr>
            <a:r>
              <a:rPr lang="en-US" sz="3000">
                <a:latin typeface="Arial" charset="0"/>
                <a:ea typeface="ヒラギノ角ゴ Pro W3" charset="0"/>
              </a:rPr>
              <a:t>A)</a:t>
            </a:r>
            <a:r>
              <a:rPr lang="en-US" sz="3000" b="1">
                <a:latin typeface="Arial" charset="0"/>
                <a:ea typeface="ヒラギノ角ゴ Pro W3" charset="0"/>
              </a:rPr>
              <a:t> E</a:t>
            </a:r>
            <a:r>
              <a:rPr lang="en-US" sz="3000">
                <a:latin typeface="Arial" charset="0"/>
                <a:ea typeface="ヒラギノ角ゴ Pro W3" charset="0"/>
              </a:rPr>
              <a:t>(A)=0,  </a:t>
            </a:r>
            <a:r>
              <a:rPr lang="en-US" sz="3000" b="1">
                <a:latin typeface="Arial" charset="0"/>
                <a:ea typeface="ヒラギノ角ゴ Pro W3" charset="0"/>
              </a:rPr>
              <a:t>E</a:t>
            </a:r>
            <a:r>
              <a:rPr lang="en-US" sz="3000">
                <a:latin typeface="Arial" charset="0"/>
                <a:ea typeface="ヒラギノ角ゴ Pro W3" charset="0"/>
              </a:rPr>
              <a:t>(B)≠0      B)</a:t>
            </a:r>
            <a:r>
              <a:rPr lang="en-US" sz="3000" b="1">
                <a:latin typeface="Arial" charset="0"/>
                <a:ea typeface="ヒラギノ角ゴ Pro W3" charset="0"/>
              </a:rPr>
              <a:t> E</a:t>
            </a:r>
            <a:r>
              <a:rPr lang="en-US" sz="3000">
                <a:latin typeface="Arial" charset="0"/>
                <a:ea typeface="ヒラギノ角ゴ Pro W3" charset="0"/>
              </a:rPr>
              <a:t>(A)≠0,  </a:t>
            </a:r>
            <a:r>
              <a:rPr lang="en-US" sz="3000" b="1">
                <a:latin typeface="Arial" charset="0"/>
                <a:ea typeface="ヒラギノ角ゴ Pro W3" charset="0"/>
              </a:rPr>
              <a:t>E</a:t>
            </a:r>
            <a:r>
              <a:rPr lang="en-US" sz="3000">
                <a:latin typeface="Arial" charset="0"/>
                <a:ea typeface="ヒラギノ角ゴ Pro W3" charset="0"/>
              </a:rPr>
              <a:t>(B) =0 </a:t>
            </a:r>
          </a:p>
          <a:p>
            <a:pPr marL="609600" indent="-609600">
              <a:lnSpc>
                <a:spcPct val="90000"/>
              </a:lnSpc>
              <a:spcBef>
                <a:spcPct val="0"/>
              </a:spcBef>
              <a:buFontTx/>
              <a:buNone/>
            </a:pPr>
            <a:endParaRPr lang="en-US" sz="700">
              <a:latin typeface="Arial" charset="0"/>
              <a:ea typeface="ヒラギノ角ゴ Pro W3" charset="0"/>
            </a:endParaRPr>
          </a:p>
          <a:p>
            <a:pPr marL="609600" indent="-609600">
              <a:lnSpc>
                <a:spcPct val="90000"/>
              </a:lnSpc>
              <a:spcBef>
                <a:spcPct val="0"/>
              </a:spcBef>
              <a:buFontTx/>
              <a:buNone/>
            </a:pPr>
            <a:r>
              <a:rPr lang="en-US" sz="3000">
                <a:latin typeface="Arial" charset="0"/>
                <a:ea typeface="ヒラギノ角ゴ Pro W3" charset="0"/>
              </a:rPr>
              <a:t>C) Both nonzero           D) Both 0  </a:t>
            </a:r>
            <a:endParaRPr lang="en-US" sz="2200">
              <a:latin typeface="Arial" charset="0"/>
              <a:ea typeface="ヒラギノ角ゴ Pro W3" charset="0"/>
            </a:endParaRPr>
          </a:p>
          <a:p>
            <a:pPr marL="609600" indent="-609600" eaLnBrk="1" hangingPunct="1">
              <a:lnSpc>
                <a:spcPct val="90000"/>
              </a:lnSpc>
              <a:spcBef>
                <a:spcPts val="600"/>
              </a:spcBef>
            </a:pPr>
            <a:endParaRPr lang="en-US" sz="600">
              <a:latin typeface="Arial" charset="0"/>
              <a:ea typeface="ヒラギノ角ゴ Pro W3" charset="0"/>
            </a:endParaRPr>
          </a:p>
        </p:txBody>
      </p:sp>
      <p:sp>
        <p:nvSpPr>
          <p:cNvPr id="246804" name="Text Box 20"/>
          <p:cNvSpPr txBox="1">
            <a:spLocks noChangeArrowheads="1"/>
          </p:cNvSpPr>
          <p:nvPr/>
        </p:nvSpPr>
        <p:spPr bwMode="auto">
          <a:xfrm>
            <a:off x="66675" y="47625"/>
            <a:ext cx="3825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2.41</a:t>
            </a:r>
          </a:p>
        </p:txBody>
      </p:sp>
      <p:sp>
        <p:nvSpPr>
          <p:cNvPr id="246805" name="Rectangle 21"/>
          <p:cNvSpPr>
            <a:spLocks noChangeArrowheads="1"/>
          </p:cNvSpPr>
          <p:nvPr/>
        </p:nvSpPr>
        <p:spPr bwMode="auto">
          <a:xfrm>
            <a:off x="6923088" y="3009900"/>
            <a:ext cx="522287" cy="1320800"/>
          </a:xfrm>
          <a:prstGeom prst="rect">
            <a:avLst/>
          </a:prstGeom>
          <a:solidFill>
            <a:schemeClr val="bg1">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806" name="Text Box 22"/>
          <p:cNvSpPr txBox="1">
            <a:spLocks noChangeArrowheads="1"/>
          </p:cNvSpPr>
          <p:nvPr/>
        </p:nvSpPr>
        <p:spPr bwMode="auto">
          <a:xfrm>
            <a:off x="6858000" y="2894013"/>
            <a:ext cx="21050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spread out</a:t>
            </a:r>
          </a:p>
          <a:p>
            <a:r>
              <a:rPr lang="en-US" sz="3200"/>
              <a:t> uniformly </a:t>
            </a:r>
          </a:p>
          <a:p>
            <a:r>
              <a:rPr lang="en-US" sz="3200"/>
              <a:t>on surface</a:t>
            </a:r>
          </a:p>
        </p:txBody>
      </p:sp>
      <p:sp>
        <p:nvSpPr>
          <p:cNvPr id="246807" name="Rectangle 23"/>
          <p:cNvSpPr>
            <a:spLocks noChangeArrowheads="1"/>
          </p:cNvSpPr>
          <p:nvPr/>
        </p:nvSpPr>
        <p:spPr bwMode="auto">
          <a:xfrm>
            <a:off x="6094413" y="2908300"/>
            <a:ext cx="9064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r>
              <a:rPr lang="en-US" sz="3200"/>
              <a:t>+Q</a:t>
            </a:r>
            <a:r>
              <a:rPr lang="en-US"/>
              <a:t> </a:t>
            </a:r>
          </a:p>
        </p:txBody>
      </p:sp>
    </p:spTree>
    <p:extLst>
      <p:ext uri="{BB962C8B-B14F-4D97-AF65-F5344CB8AC3E}">
        <p14:creationId xmlns:p14="http://schemas.microsoft.com/office/powerpoint/2010/main" val="3020312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3"/>
          <p:cNvSpPr txBox="1">
            <a:spLocks noChangeArrowheads="1"/>
          </p:cNvSpPr>
          <p:nvPr/>
        </p:nvSpPr>
        <p:spPr bwMode="auto">
          <a:xfrm>
            <a:off x="914400" y="83820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2800"/>
          </a:p>
        </p:txBody>
      </p:sp>
      <p:sp>
        <p:nvSpPr>
          <p:cNvPr id="17411" name="Text Box 5"/>
          <p:cNvSpPr txBox="1">
            <a:spLocks noChangeArrowheads="1"/>
          </p:cNvSpPr>
          <p:nvPr/>
        </p:nvSpPr>
        <p:spPr bwMode="auto">
          <a:xfrm>
            <a:off x="533400" y="3200400"/>
            <a:ext cx="4151313" cy="3416300"/>
          </a:xfrm>
          <a:prstGeom prst="rect">
            <a:avLst/>
          </a:prstGeom>
          <a:noFill/>
          <a:ln w="9525">
            <a:noFill/>
            <a:miter lim="800000"/>
            <a:headEnd/>
            <a:tailEnd/>
          </a:ln>
        </p:spPr>
        <p:txBody>
          <a:bodyPr wrap="none">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sym typeface="Symbol" charset="0"/>
              </a:rPr>
              <a:t>A)</a:t>
            </a:r>
            <a:r>
              <a:rPr lang="en-US" sz="3200">
                <a:latin typeface="Symbol" charset="0"/>
                <a:sym typeface="Symbol" charset="0"/>
              </a:rPr>
              <a:t>   </a:t>
            </a:r>
            <a:r>
              <a:rPr lang="en-US" sz="3200" baseline="-25000">
                <a:latin typeface="Symbol" charset="0"/>
                <a:sym typeface="Symbol" charset="0"/>
              </a:rPr>
              <a:t></a:t>
            </a:r>
            <a:endParaRPr lang="en-US" sz="3200"/>
          </a:p>
          <a:p>
            <a:pPr eaLnBrk="1" hangingPunct="1">
              <a:buFont typeface="Arial" charset="0"/>
              <a:buNone/>
            </a:pPr>
            <a:r>
              <a:rPr lang="en-US" sz="3200"/>
              <a:t>B)   </a:t>
            </a:r>
            <a:r>
              <a:rPr lang="en-US" sz="3200">
                <a:latin typeface="Symbol" charset="0"/>
                <a:sym typeface="Symbol" charset="0"/>
              </a:rPr>
              <a:t></a:t>
            </a:r>
            <a:r>
              <a:rPr lang="en-US" sz="3200" baseline="-25000">
                <a:latin typeface="Symbol" charset="0"/>
                <a:sym typeface="Symbol" charset="0"/>
              </a:rPr>
              <a:t></a:t>
            </a:r>
          </a:p>
          <a:p>
            <a:pPr eaLnBrk="1" hangingPunct="1">
              <a:buFont typeface="Arial" charset="0"/>
              <a:buNone/>
            </a:pPr>
            <a:r>
              <a:rPr lang="en-US" sz="3200"/>
              <a:t>C)   2</a:t>
            </a:r>
            <a:r>
              <a:rPr lang="en-US" sz="3200">
                <a:latin typeface="Symbol" charset="0"/>
                <a:sym typeface="Symbol" charset="0"/>
              </a:rPr>
              <a:t></a:t>
            </a:r>
            <a:r>
              <a:rPr lang="en-US" sz="3200" baseline="-25000">
                <a:latin typeface="Symbol" charset="0"/>
                <a:sym typeface="Symbol" charset="0"/>
              </a:rPr>
              <a:t></a:t>
            </a:r>
            <a:endParaRPr lang="en-US" sz="3200"/>
          </a:p>
          <a:p>
            <a:pPr eaLnBrk="1" hangingPunct="1">
              <a:buFont typeface="Arial" charset="0"/>
              <a:buNone/>
            </a:pPr>
            <a:r>
              <a:rPr lang="en-US" sz="3200"/>
              <a:t>D)   4</a:t>
            </a:r>
            <a:r>
              <a:rPr lang="en-US" sz="3200">
                <a:latin typeface="Symbol" charset="0"/>
                <a:sym typeface="Symbol" charset="0"/>
              </a:rPr>
              <a:t></a:t>
            </a:r>
            <a:r>
              <a:rPr lang="en-US" sz="3200" baseline="-25000">
                <a:latin typeface="Symbol" charset="0"/>
                <a:sym typeface="Symbol" charset="0"/>
              </a:rPr>
              <a:t></a:t>
            </a:r>
          </a:p>
          <a:p>
            <a:pPr eaLnBrk="1" hangingPunct="1">
              <a:buFont typeface="Arial" charset="0"/>
              <a:buAutoNum type="alphaUcParenR" startAt="5"/>
            </a:pPr>
            <a:r>
              <a:rPr lang="en-US" sz="3200"/>
              <a:t>  It depends on the </a:t>
            </a:r>
          </a:p>
          <a:p>
            <a:pPr eaLnBrk="1" hangingPunct="1">
              <a:buFont typeface="Arial" charset="0"/>
              <a:buNone/>
            </a:pPr>
            <a:r>
              <a:rPr lang="en-US" sz="3200"/>
              <a:t>      choice of surface</a:t>
            </a:r>
            <a:endParaRPr lang="en-US" sz="3200" baseline="-25000">
              <a:latin typeface="Symbol" charset="0"/>
              <a:sym typeface="Symbol" charset="0"/>
            </a:endParaRPr>
          </a:p>
          <a:p>
            <a:pPr eaLnBrk="1" hangingPunct="1">
              <a:buFont typeface="Arial" charset="0"/>
              <a:buNone/>
            </a:pPr>
            <a:endParaRPr lang="en-US" sz="3600" baseline="-25000">
              <a:latin typeface="Symbol" charset="0"/>
              <a:sym typeface="Symbol" charset="0"/>
            </a:endParaRPr>
          </a:p>
        </p:txBody>
      </p:sp>
      <p:sp>
        <p:nvSpPr>
          <p:cNvPr id="258052" name="Text Box 6"/>
          <p:cNvSpPr txBox="1">
            <a:spLocks noChangeArrowheads="1"/>
          </p:cNvSpPr>
          <p:nvPr/>
        </p:nvSpPr>
        <p:spPr bwMode="auto">
          <a:xfrm>
            <a:off x="149225" y="31750"/>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SVC1</a:t>
            </a:r>
          </a:p>
        </p:txBody>
      </p:sp>
      <p:sp>
        <p:nvSpPr>
          <p:cNvPr id="258053" name="Rectangle 9"/>
          <p:cNvSpPr>
            <a:spLocks noGrp="1" noChangeArrowheads="1"/>
          </p:cNvSpPr>
          <p:nvPr>
            <p:ph type="title" idx="4294967295"/>
          </p:nvPr>
        </p:nvSpPr>
        <p:spPr>
          <a:xfrm>
            <a:off x="685800" y="914400"/>
            <a:ext cx="7772400" cy="1143000"/>
          </a:xfrm>
        </p:spPr>
        <p:txBody>
          <a:bodyPr/>
          <a:lstStyle/>
          <a:p>
            <a:pPr algn="l"/>
            <a:r>
              <a:rPr lang="en-US" sz="3200">
                <a:solidFill>
                  <a:schemeClr val="tx1"/>
                </a:solidFill>
              </a:rPr>
              <a:t>Given a pair of very large, flat, charged plates with surface charge densities +</a:t>
            </a:r>
            <a:r>
              <a:rPr lang="en-US" sz="3200">
                <a:solidFill>
                  <a:schemeClr val="tx1"/>
                </a:solidFill>
                <a:latin typeface="Symbol" charset="0"/>
                <a:sym typeface="Symbol" charset="0"/>
              </a:rPr>
              <a:t></a:t>
            </a:r>
            <a:r>
              <a:rPr lang="en-US" sz="3200">
                <a:solidFill>
                  <a:schemeClr val="tx1"/>
                </a:solidFill>
              </a:rPr>
              <a:t>. </a:t>
            </a:r>
            <a:r>
              <a:rPr lang="en-US" sz="3200">
                <a:solidFill>
                  <a:schemeClr val="accent2"/>
                </a:solidFill>
              </a:rPr>
              <a:t>Using the two Gaussian surfaces shown (A and B), what is the E field in the region OUTSIDE the plates?</a:t>
            </a:r>
            <a:endParaRPr lang="en-US"/>
          </a:p>
        </p:txBody>
      </p:sp>
      <p:sp>
        <p:nvSpPr>
          <p:cNvPr id="258054" name="Rectangle 14"/>
          <p:cNvSpPr>
            <a:spLocks noChangeArrowheads="1"/>
          </p:cNvSpPr>
          <p:nvPr/>
        </p:nvSpPr>
        <p:spPr bwMode="auto">
          <a:xfrm>
            <a:off x="4572000" y="4830763"/>
            <a:ext cx="4338638" cy="76200"/>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2000" b="1"/>
              <a:t>	</a:t>
            </a:r>
          </a:p>
        </p:txBody>
      </p:sp>
      <p:sp>
        <p:nvSpPr>
          <p:cNvPr id="258055" name="Rectangle 14"/>
          <p:cNvSpPr>
            <a:spLocks noChangeArrowheads="1"/>
          </p:cNvSpPr>
          <p:nvPr/>
        </p:nvSpPr>
        <p:spPr bwMode="auto">
          <a:xfrm>
            <a:off x="4572000" y="3840163"/>
            <a:ext cx="4338638" cy="76200"/>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2000"/>
              <a:t>	</a:t>
            </a:r>
          </a:p>
        </p:txBody>
      </p:sp>
      <p:sp>
        <p:nvSpPr>
          <p:cNvPr id="258056" name="Text Box 13"/>
          <p:cNvSpPr txBox="1">
            <a:spLocks noChangeArrowheads="1"/>
          </p:cNvSpPr>
          <p:nvPr/>
        </p:nvSpPr>
        <p:spPr bwMode="auto">
          <a:xfrm>
            <a:off x="4419600" y="3694113"/>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latin typeface="Courier New" charset="0"/>
                <a:ea typeface="ＭＳ Ｐゴシック" charset="0"/>
                <a:cs typeface="ＭＳ Ｐゴシック" charset="0"/>
              </a:rPr>
              <a:t>+ + + + + + + + + + + + + + + +</a:t>
            </a:r>
          </a:p>
        </p:txBody>
      </p:sp>
      <p:sp>
        <p:nvSpPr>
          <p:cNvPr id="258057" name="Rectangle 14"/>
          <p:cNvSpPr>
            <a:spLocks noChangeArrowheads="1"/>
          </p:cNvSpPr>
          <p:nvPr/>
        </p:nvSpPr>
        <p:spPr bwMode="auto">
          <a:xfrm>
            <a:off x="6248400" y="3154363"/>
            <a:ext cx="666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3200">
                <a:ea typeface="ＭＳ Ｐゴシック" charset="0"/>
                <a:cs typeface="ＭＳ Ｐゴシック" charset="0"/>
              </a:rPr>
              <a:t>+</a:t>
            </a:r>
            <a:r>
              <a:rPr lang="en-US" sz="3200">
                <a:latin typeface="Symbol" charset="0"/>
                <a:ea typeface="ＭＳ Ｐゴシック" charset="0"/>
                <a:cs typeface="ＭＳ Ｐゴシック" charset="0"/>
                <a:sym typeface="Symbol" charset="0"/>
              </a:rPr>
              <a:t></a:t>
            </a:r>
          </a:p>
        </p:txBody>
      </p:sp>
      <p:sp>
        <p:nvSpPr>
          <p:cNvPr id="258058" name="Rectangle 15"/>
          <p:cNvSpPr>
            <a:spLocks noChangeArrowheads="1"/>
          </p:cNvSpPr>
          <p:nvPr/>
        </p:nvSpPr>
        <p:spPr bwMode="auto">
          <a:xfrm>
            <a:off x="6400800" y="4983163"/>
            <a:ext cx="666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3200">
                <a:ea typeface="ＭＳ Ｐゴシック" charset="0"/>
                <a:cs typeface="ＭＳ Ｐゴシック" charset="0"/>
              </a:rPr>
              <a:t>+</a:t>
            </a:r>
            <a:r>
              <a:rPr lang="en-US" sz="3200">
                <a:latin typeface="Symbol" charset="0"/>
                <a:ea typeface="ＭＳ Ｐゴシック" charset="0"/>
                <a:cs typeface="ＭＳ Ｐゴシック" charset="0"/>
                <a:sym typeface="Symbol" charset="0"/>
              </a:rPr>
              <a:t></a:t>
            </a:r>
          </a:p>
        </p:txBody>
      </p:sp>
      <p:sp>
        <p:nvSpPr>
          <p:cNvPr id="258059" name="Rectangle 16"/>
          <p:cNvSpPr>
            <a:spLocks noChangeArrowheads="1"/>
          </p:cNvSpPr>
          <p:nvPr/>
        </p:nvSpPr>
        <p:spPr bwMode="auto">
          <a:xfrm>
            <a:off x="5334000" y="3352800"/>
            <a:ext cx="762000" cy="1219200"/>
          </a:xfrm>
          <a:prstGeom prst="rect">
            <a:avLst/>
          </a:prstGeom>
          <a:noFill/>
          <a:ln w="47625">
            <a:solidFill>
              <a:srgbClr val="1C691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258060" name="Rectangle 17"/>
          <p:cNvSpPr>
            <a:spLocks noChangeArrowheads="1"/>
          </p:cNvSpPr>
          <p:nvPr/>
        </p:nvSpPr>
        <p:spPr bwMode="auto">
          <a:xfrm>
            <a:off x="7315200" y="3352800"/>
            <a:ext cx="762000" cy="1981200"/>
          </a:xfrm>
          <a:prstGeom prst="rect">
            <a:avLst/>
          </a:prstGeom>
          <a:noFill/>
          <a:ln w="47625">
            <a:solidFill>
              <a:srgbClr val="1C691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258061" name="Text Box 18"/>
          <p:cNvSpPr txBox="1">
            <a:spLocks noChangeArrowheads="1"/>
          </p:cNvSpPr>
          <p:nvPr/>
        </p:nvSpPr>
        <p:spPr bwMode="auto">
          <a:xfrm>
            <a:off x="5480050" y="2819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solidFill>
                  <a:srgbClr val="1C6911"/>
                </a:solidFill>
                <a:ea typeface="ＭＳ Ｐゴシック" charset="0"/>
                <a:cs typeface="ＭＳ Ｐゴシック" charset="0"/>
              </a:rPr>
              <a:t>A</a:t>
            </a:r>
            <a:endParaRPr lang="en-US" sz="1800">
              <a:ea typeface="ＭＳ Ｐゴシック" charset="0"/>
              <a:cs typeface="ＭＳ Ｐゴシック" charset="0"/>
            </a:endParaRPr>
          </a:p>
        </p:txBody>
      </p:sp>
      <p:sp>
        <p:nvSpPr>
          <p:cNvPr id="258062" name="Text Box 19"/>
          <p:cNvSpPr txBox="1">
            <a:spLocks noChangeArrowheads="1"/>
          </p:cNvSpPr>
          <p:nvPr/>
        </p:nvSpPr>
        <p:spPr bwMode="auto">
          <a:xfrm>
            <a:off x="7543800" y="2819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solidFill>
                  <a:srgbClr val="1C6911"/>
                </a:solidFill>
                <a:ea typeface="ＭＳ Ｐゴシック" charset="0"/>
                <a:cs typeface="ＭＳ Ｐゴシック" charset="0"/>
              </a:rPr>
              <a:t>B</a:t>
            </a:r>
          </a:p>
        </p:txBody>
      </p:sp>
      <p:sp>
        <p:nvSpPr>
          <p:cNvPr id="258063" name="Text Box 7"/>
          <p:cNvSpPr txBox="1">
            <a:spLocks noChangeArrowheads="1"/>
          </p:cNvSpPr>
          <p:nvPr/>
        </p:nvSpPr>
        <p:spPr bwMode="auto">
          <a:xfrm>
            <a:off x="4495800" y="4684713"/>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latin typeface="Courier New" charset="0"/>
                <a:ea typeface="ＭＳ Ｐゴシック" charset="0"/>
                <a:cs typeface="ＭＳ Ｐゴシック" charset="0"/>
              </a:rPr>
              <a:t>+ + + + + + + + + + + + + + + +</a:t>
            </a:r>
          </a:p>
        </p:txBody>
      </p:sp>
    </p:spTree>
    <p:extLst>
      <p:ext uri="{BB962C8B-B14F-4D97-AF65-F5344CB8AC3E}">
        <p14:creationId xmlns:p14="http://schemas.microsoft.com/office/powerpoint/2010/main" val="3903173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t="10159"/>
          <a:stretch>
            <a:fillRect/>
          </a:stretch>
        </p:blipFill>
        <p:spPr bwMode="auto">
          <a:xfrm>
            <a:off x="398463" y="1216025"/>
            <a:ext cx="788670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6866" name="Rectangle 3"/>
          <p:cNvSpPr>
            <a:spLocks noGrp="1" noChangeArrowheads="1"/>
          </p:cNvSpPr>
          <p:nvPr>
            <p:ph type="title"/>
          </p:nvPr>
        </p:nvSpPr>
        <p:spPr>
          <a:xfrm>
            <a:off x="152400" y="146050"/>
            <a:ext cx="8612188" cy="1143000"/>
          </a:xfrm>
        </p:spPr>
        <p:txBody>
          <a:bodyPr/>
          <a:lstStyle/>
          <a:p>
            <a:pPr algn="l" eaLnBrk="1" hangingPunct="1"/>
            <a:r>
              <a:rPr lang="en-US" sz="3400">
                <a:latin typeface="Arial" charset="0"/>
                <a:ea typeface="ヒラギノ角ゴ Pro W3" charset="0"/>
                <a:cs typeface="ヒラギノ角ゴ Pro W3" charset="0"/>
              </a:rPr>
              <a:t>Which is true about </a:t>
            </a:r>
            <a:r>
              <a:rPr lang="en-US" sz="3400" b="1">
                <a:latin typeface="Arial" charset="0"/>
                <a:ea typeface="ヒラギノ角ゴ Pro W3" charset="0"/>
                <a:cs typeface="ヒラギノ角ゴ Pro W3" charset="0"/>
              </a:rPr>
              <a:t>|E|</a:t>
            </a:r>
            <a:r>
              <a:rPr lang="en-US" sz="3400">
                <a:latin typeface="Arial" charset="0"/>
                <a:ea typeface="ヒラギノ角ゴ Pro W3" charset="0"/>
                <a:cs typeface="ヒラギノ角ゴ Pro W3" charset="0"/>
              </a:rPr>
              <a:t> at points on the </a:t>
            </a:r>
            <a:r>
              <a:rPr lang="en-US" sz="3400" i="1">
                <a:latin typeface="Arial" charset="0"/>
                <a:ea typeface="ヒラギノ角ゴ Pro W3" charset="0"/>
                <a:cs typeface="ヒラギノ角ゴ Pro W3" charset="0"/>
              </a:rPr>
              <a:t>imaginary dashed triangle</a:t>
            </a:r>
            <a:r>
              <a:rPr lang="en-US" sz="3400">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a:t>
            </a:r>
          </a:p>
        </p:txBody>
      </p:sp>
      <p:sp>
        <p:nvSpPr>
          <p:cNvPr id="36867" name="Rectangle 4"/>
          <p:cNvSpPr>
            <a:spLocks noGrp="1" noChangeArrowheads="1"/>
          </p:cNvSpPr>
          <p:nvPr>
            <p:ph type="body" idx="1"/>
          </p:nvPr>
        </p:nvSpPr>
        <p:spPr>
          <a:xfrm>
            <a:off x="58738" y="4195763"/>
            <a:ext cx="8788400" cy="2557462"/>
          </a:xfrm>
        </p:spPr>
        <p:txBody>
          <a:bodyPr/>
          <a:lstStyle/>
          <a:p>
            <a:pPr marL="533400" indent="-533400" eaLnBrk="1" hangingPunct="1">
              <a:lnSpc>
                <a:spcPct val="90000"/>
              </a:lnSpc>
              <a:buFontTx/>
              <a:buAutoNum type="alphaUcPeriod"/>
            </a:pPr>
            <a:r>
              <a:rPr lang="en-US" sz="3200">
                <a:latin typeface="Arial" charset="0"/>
                <a:ea typeface="ヒラギノ角ゴ Pro W3" charset="0"/>
                <a:cs typeface="ヒラギノ角ゴ Pro W3" charset="0"/>
              </a:rPr>
              <a:t>|</a:t>
            </a:r>
            <a:r>
              <a:rPr lang="en-US" sz="3200" b="1">
                <a:latin typeface="Arial" charset="0"/>
                <a:ea typeface="ヒラギノ角ゴ Pro W3" charset="0"/>
                <a:cs typeface="ヒラギノ角ゴ Pro W3" charset="0"/>
              </a:rPr>
              <a:t>E</a:t>
            </a:r>
            <a:r>
              <a:rPr lang="en-US" sz="3200">
                <a:latin typeface="Arial" charset="0"/>
                <a:ea typeface="ヒラギノ角ゴ Pro W3" charset="0"/>
                <a:cs typeface="ヒラギノ角ゴ Pro W3" charset="0"/>
              </a:rPr>
              <a:t>| same everywhere (uniform) in (I) ONLY</a:t>
            </a:r>
          </a:p>
          <a:p>
            <a:pPr marL="533400" indent="-533400" eaLnBrk="1" hangingPunct="1">
              <a:lnSpc>
                <a:spcPct val="90000"/>
              </a:lnSpc>
              <a:buFontTx/>
              <a:buAutoNum type="alphaUcPeriod"/>
            </a:pPr>
            <a:r>
              <a:rPr lang="en-US" sz="3200">
                <a:latin typeface="Arial" charset="0"/>
                <a:ea typeface="ヒラギノ角ゴ Pro W3" charset="0"/>
                <a:cs typeface="ヒラギノ角ゴ Pro W3" charset="0"/>
              </a:rPr>
              <a:t>|</a:t>
            </a:r>
            <a:r>
              <a:rPr lang="en-US" sz="3200" b="1">
                <a:latin typeface="Arial" charset="0"/>
                <a:ea typeface="ヒラギノ角ゴ Pro W3" charset="0"/>
                <a:cs typeface="ヒラギノ角ゴ Pro W3" charset="0"/>
              </a:rPr>
              <a:t>E</a:t>
            </a:r>
            <a:r>
              <a:rPr lang="en-US" sz="3200">
                <a:latin typeface="Arial" charset="0"/>
                <a:ea typeface="ヒラギノ角ゴ Pro W3" charset="0"/>
                <a:cs typeface="ヒラギノ角ゴ Pro W3" charset="0"/>
              </a:rPr>
              <a:t>| uniform in (II) ONLY</a:t>
            </a:r>
          </a:p>
          <a:p>
            <a:pPr marL="533400" indent="-533400" eaLnBrk="1" hangingPunct="1">
              <a:lnSpc>
                <a:spcPct val="90000"/>
              </a:lnSpc>
              <a:buFontTx/>
              <a:buAutoNum type="alphaUcPeriod"/>
            </a:pPr>
            <a:r>
              <a:rPr lang="en-US" sz="3200">
                <a:latin typeface="Arial" charset="0"/>
                <a:ea typeface="ヒラギノ角ゴ Pro W3" charset="0"/>
                <a:cs typeface="ヒラギノ角ゴ Pro W3" charset="0"/>
              </a:rPr>
              <a:t>Uniform in both, but </a:t>
            </a:r>
            <a:r>
              <a:rPr lang="en-US" sz="3200" i="1">
                <a:latin typeface="Arial" charset="0"/>
                <a:ea typeface="ヒラギノ角ゴ Pro W3" charset="0"/>
                <a:cs typeface="ヒラギノ角ゴ Pro W3" charset="0"/>
              </a:rPr>
              <a:t>different</a:t>
            </a:r>
            <a:r>
              <a:rPr lang="en-US" sz="3200">
                <a:latin typeface="Arial" charset="0"/>
                <a:ea typeface="ヒラギノ角ゴ Pro W3" charset="0"/>
                <a:cs typeface="ヒラギノ角ゴ Pro W3" charset="0"/>
              </a:rPr>
              <a:t> in cases I &amp; II</a:t>
            </a:r>
          </a:p>
          <a:p>
            <a:pPr marL="533400" indent="-533400" eaLnBrk="1" hangingPunct="1">
              <a:lnSpc>
                <a:spcPct val="90000"/>
              </a:lnSpc>
              <a:buFontTx/>
              <a:buNone/>
            </a:pPr>
            <a:r>
              <a:rPr lang="en-US" sz="3200">
                <a:latin typeface="Arial" charset="0"/>
                <a:ea typeface="ヒラギノ角ゴ Pro W3" charset="0"/>
                <a:cs typeface="ヒラギノ角ゴ Pro W3" charset="0"/>
              </a:rPr>
              <a:t>D. Uniform in both, and same in cases I &amp; II. </a:t>
            </a:r>
          </a:p>
          <a:p>
            <a:pPr marL="533400" indent="-533400" eaLnBrk="1" hangingPunct="1">
              <a:lnSpc>
                <a:spcPct val="90000"/>
              </a:lnSpc>
              <a:buFontTx/>
              <a:buNone/>
            </a:pPr>
            <a:r>
              <a:rPr lang="en-US" sz="3200">
                <a:latin typeface="Arial" charset="0"/>
                <a:ea typeface="ヒラギノ角ゴ Pro W3" charset="0"/>
                <a:cs typeface="ヒラギノ角ゴ Pro W3" charset="0"/>
              </a:rPr>
              <a:t>E. |</a:t>
            </a:r>
            <a:r>
              <a:rPr lang="en-US" sz="3200" b="1">
                <a:latin typeface="Arial" charset="0"/>
                <a:ea typeface="ヒラギノ角ゴ Pro W3" charset="0"/>
                <a:cs typeface="ヒラギノ角ゴ Pro W3" charset="0"/>
              </a:rPr>
              <a:t>E</a:t>
            </a:r>
            <a:r>
              <a:rPr lang="en-US" sz="3200">
                <a:latin typeface="Arial" charset="0"/>
                <a:ea typeface="ヒラギノ角ゴ Pro W3" charset="0"/>
                <a:cs typeface="ヒラギノ角ゴ Pro W3" charset="0"/>
              </a:rPr>
              <a:t>| varies from point to point in both cases</a:t>
            </a:r>
            <a:endParaRPr lang="en-US" sz="1400">
              <a:latin typeface="Arial" charset="0"/>
              <a:ea typeface="ヒラギノ角ゴ Pro W3" charset="0"/>
              <a:cs typeface="ヒラギノ角ゴ Pro W3" charset="0"/>
            </a:endParaRPr>
          </a:p>
        </p:txBody>
      </p:sp>
      <p:sp>
        <p:nvSpPr>
          <p:cNvPr id="36868" name="Text Box 5"/>
          <p:cNvSpPr txBox="1">
            <a:spLocks noChangeArrowheads="1"/>
          </p:cNvSpPr>
          <p:nvPr/>
        </p:nvSpPr>
        <p:spPr bwMode="auto">
          <a:xfrm>
            <a:off x="379413" y="1600200"/>
            <a:ext cx="711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400">
                <a:ea typeface="ＭＳ Ｐゴシック" charset="0"/>
                <a:cs typeface="ＭＳ Ｐゴシック" charset="0"/>
              </a:rPr>
              <a:t>(I)</a:t>
            </a:r>
            <a:endParaRPr lang="en-US">
              <a:ea typeface="ＭＳ Ｐゴシック" charset="0"/>
              <a:cs typeface="ＭＳ Ｐゴシック" charset="0"/>
            </a:endParaRPr>
          </a:p>
        </p:txBody>
      </p:sp>
      <p:sp>
        <p:nvSpPr>
          <p:cNvPr id="36869" name="Text Box 6"/>
          <p:cNvSpPr txBox="1">
            <a:spLocks noChangeArrowheads="1"/>
          </p:cNvSpPr>
          <p:nvPr/>
        </p:nvSpPr>
        <p:spPr bwMode="auto">
          <a:xfrm>
            <a:off x="7700963" y="1600200"/>
            <a:ext cx="8667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400">
                <a:ea typeface="ＭＳ Ｐゴシック" charset="0"/>
                <a:cs typeface="ＭＳ Ｐゴシック" charset="0"/>
              </a:rPr>
              <a:t>(II)</a:t>
            </a:r>
            <a:endParaRPr lang="en-US">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2800"/>
            <a:ext cx="91440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14" name="Rectangle 3"/>
          <p:cNvSpPr>
            <a:spLocks noGrp="1" noChangeArrowheads="1"/>
          </p:cNvSpPr>
          <p:nvPr>
            <p:ph type="title"/>
          </p:nvPr>
        </p:nvSpPr>
        <p:spPr>
          <a:xfrm>
            <a:off x="57150" y="457200"/>
            <a:ext cx="9029700" cy="1143000"/>
          </a:xfrm>
        </p:spPr>
        <p:txBody>
          <a:bodyPr/>
          <a:lstStyle/>
          <a:p>
            <a:pPr algn="l" eaLnBrk="1" hangingPunct="1"/>
            <a:r>
              <a:rPr lang="en-US" sz="3600">
                <a:latin typeface="Arial" charset="0"/>
                <a:ea typeface="ヒラギノ角ゴ Pro W3" charset="0"/>
                <a:cs typeface="ヒラギノ角ゴ Pro W3" charset="0"/>
              </a:rPr>
              <a:t>For which of these Gaussian surfaces will Gauss</a:t>
            </a:r>
            <a:r>
              <a:rPr lang="ja-JP" altLang="en-US" sz="3600">
                <a:latin typeface="Arial" charset="0"/>
                <a:ea typeface="ヒラギノ角ゴ Pro W3" charset="0"/>
                <a:cs typeface="ヒラギノ角ゴ Pro W3" charset="0"/>
              </a:rPr>
              <a:t>’</a:t>
            </a:r>
            <a:r>
              <a:rPr lang="en-US" altLang="ja-JP" sz="3600">
                <a:latin typeface="Arial" charset="0"/>
                <a:ea typeface="ヒラギノ角ゴ Pro W3" charset="0"/>
                <a:cs typeface="ヒラギノ角ゴ Pro W3" charset="0"/>
              </a:rPr>
              <a:t> law help us to calculate E at point A due to the sheet of charge? </a:t>
            </a:r>
            <a:r>
              <a:rPr lang="en-US" altLang="ja-JP" sz="3600" i="1">
                <a:latin typeface="Arial" charset="0"/>
                <a:ea typeface="ヒラギノ角ゴ Pro W3" charset="0"/>
                <a:cs typeface="ヒラギノ角ゴ Pro W3" charset="0"/>
              </a:rPr>
              <a:t>Point A is at the top center of each Gaussian surface.</a:t>
            </a:r>
            <a:endParaRPr lang="en-US">
              <a:latin typeface="Arial" charset="0"/>
              <a:ea typeface="ヒラギノ角ゴ Pro W3" charset="0"/>
              <a:cs typeface="ヒラギノ角ゴ Pro W3" charset="0"/>
            </a:endParaRPr>
          </a:p>
        </p:txBody>
      </p:sp>
      <p:sp>
        <p:nvSpPr>
          <p:cNvPr id="134148" name="Rectangle 4"/>
          <p:cNvSpPr>
            <a:spLocks noGrp="1" noChangeArrowheads="1"/>
          </p:cNvSpPr>
          <p:nvPr>
            <p:ph type="body" idx="1"/>
          </p:nvPr>
        </p:nvSpPr>
        <p:spPr>
          <a:xfrm>
            <a:off x="65088" y="4676775"/>
            <a:ext cx="9012237" cy="2133600"/>
          </a:xfrm>
        </p:spPr>
        <p:txBody>
          <a:bodyPr/>
          <a:lstStyle/>
          <a:p>
            <a:pPr marL="609600" indent="-609600" eaLnBrk="1" hangingPunct="1">
              <a:lnSpc>
                <a:spcPct val="90000"/>
              </a:lnSpc>
              <a:buFontTx/>
              <a:buNone/>
            </a:pPr>
            <a:r>
              <a:rPr lang="en-US" sz="3200">
                <a:latin typeface="Arial" charset="0"/>
                <a:ea typeface="ヒラギノ角ゴ Pro W3" charset="0"/>
                <a:cs typeface="ヒラギノ角ゴ Pro W3" charset="0"/>
              </a:rPr>
              <a:t>A) Only the sphere      B)  Only the cylinder</a:t>
            </a:r>
          </a:p>
          <a:p>
            <a:pPr marL="609600" indent="-609600" eaLnBrk="1" hangingPunct="1">
              <a:lnSpc>
                <a:spcPct val="90000"/>
              </a:lnSpc>
              <a:buFontTx/>
              <a:buNone/>
            </a:pPr>
            <a:r>
              <a:rPr lang="en-US" sz="3200">
                <a:latin typeface="Arial" charset="0"/>
                <a:ea typeface="ヒラギノ角ゴ Pro W3" charset="0"/>
                <a:cs typeface="ヒラギノ角ゴ Pro W3" charset="0"/>
              </a:rPr>
              <a:t>C) Only the cylinder and the cube</a:t>
            </a:r>
          </a:p>
          <a:p>
            <a:pPr marL="609600" indent="-609600" eaLnBrk="1" hangingPunct="1">
              <a:lnSpc>
                <a:spcPct val="90000"/>
              </a:lnSpc>
              <a:buFontTx/>
              <a:buNone/>
            </a:pPr>
            <a:r>
              <a:rPr lang="en-US" sz="3200">
                <a:latin typeface="Arial" charset="0"/>
                <a:ea typeface="ヒラギノ角ゴ Pro W3" charset="0"/>
                <a:cs typeface="ヒラギノ角ゴ Pro W3" charset="0"/>
              </a:rPr>
              <a:t>D) Only the sphere and the cylinder</a:t>
            </a:r>
          </a:p>
          <a:p>
            <a:pPr marL="609600" indent="-609600" eaLnBrk="1" hangingPunct="1">
              <a:lnSpc>
                <a:spcPct val="90000"/>
              </a:lnSpc>
              <a:buFontTx/>
              <a:buNone/>
            </a:pPr>
            <a:r>
              <a:rPr lang="en-US" sz="3200">
                <a:latin typeface="Arial" charset="0"/>
                <a:ea typeface="ヒラギノ角ゴ Pro W3" charset="0"/>
                <a:cs typeface="ヒラギノ角ゴ Pro W3" charset="0"/>
              </a:rPr>
              <a:t>E) All surfaces will work</a:t>
            </a:r>
            <a:endParaRPr lang="en-US" sz="2400">
              <a:latin typeface="Arial" charset="0"/>
              <a:ea typeface="ヒラギノ角ゴ Pro W3" charset="0"/>
              <a:cs typeface="ヒラギノ角ゴ Pro W3" charset="0"/>
            </a:endParaRPr>
          </a:p>
          <a:p>
            <a:pPr marL="609600" indent="-609600" eaLnBrk="1" hangingPunct="1">
              <a:lnSpc>
                <a:spcPct val="90000"/>
              </a:lnSpc>
              <a:buFontTx/>
              <a:buNone/>
            </a:pPr>
            <a:endParaRPr lang="en-US" sz="1200">
              <a:latin typeface="Arial" charset="0"/>
              <a:ea typeface="ヒラギノ角ゴ Pro W3" charset="0"/>
              <a:cs typeface="ヒラギノ角ゴ Pro W3"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124075"/>
            <a:ext cx="90678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62" name="Rectangle 3"/>
          <p:cNvSpPr>
            <a:spLocks noGrp="1" noChangeArrowheads="1"/>
          </p:cNvSpPr>
          <p:nvPr>
            <p:ph type="title"/>
          </p:nvPr>
        </p:nvSpPr>
        <p:spPr>
          <a:xfrm>
            <a:off x="227013" y="685800"/>
            <a:ext cx="8785225" cy="1143000"/>
          </a:xfrm>
        </p:spPr>
        <p:txBody>
          <a:bodyPr/>
          <a:lstStyle/>
          <a:p>
            <a:pPr algn="l" eaLnBrk="1" hangingPunct="1"/>
            <a:r>
              <a:rPr lang="en-US" sz="3400">
                <a:latin typeface="Arial" charset="0"/>
                <a:ea typeface="ヒラギノ角ゴ Pro W3" charset="0"/>
                <a:cs typeface="ヒラギノ角ゴ Pro W3" charset="0"/>
              </a:rPr>
              <a:t>4 surfaces are coaxial with an infinitely long line of charge with uniform </a:t>
            </a:r>
            <a:r>
              <a:rPr lang="en-US" sz="3400">
                <a:latin typeface="Arial" charset="0"/>
                <a:ea typeface="ヒラギノ角ゴ Pro W3" charset="0"/>
                <a:cs typeface="ヒラギノ角ゴ Pro W3" charset="0"/>
                <a:sym typeface="Symbol" charset="0"/>
              </a:rPr>
              <a:t>.  </a:t>
            </a:r>
            <a:r>
              <a:rPr lang="en-US" sz="3400">
                <a:solidFill>
                  <a:schemeClr val="accent2"/>
                </a:solidFill>
                <a:latin typeface="Arial" charset="0"/>
                <a:ea typeface="ヒラギノ角ゴ Pro W3" charset="0"/>
                <a:cs typeface="ヒラギノ角ゴ Pro W3" charset="0"/>
                <a:sym typeface="Symbol" charset="0"/>
              </a:rPr>
              <a:t>Choose all surfaces which can be used to find E at point P using Gauss</a:t>
            </a:r>
            <a:r>
              <a:rPr lang="ja-JP" altLang="en-US" sz="3400">
                <a:solidFill>
                  <a:schemeClr val="accent2"/>
                </a:solidFill>
                <a:latin typeface="Arial" charset="0"/>
                <a:ea typeface="ヒラギノ角ゴ Pro W3" charset="0"/>
                <a:cs typeface="ヒラギノ角ゴ Pro W3" charset="0"/>
                <a:sym typeface="Symbol" charset="0"/>
              </a:rPr>
              <a:t>’</a:t>
            </a:r>
            <a:r>
              <a:rPr lang="en-US" altLang="ja-JP" sz="3400">
                <a:solidFill>
                  <a:schemeClr val="accent2"/>
                </a:solidFill>
                <a:latin typeface="Arial" charset="0"/>
                <a:ea typeface="ヒラギノ角ゴ Pro W3" charset="0"/>
                <a:cs typeface="ヒラギノ角ゴ Pro W3" charset="0"/>
                <a:sym typeface="Symbol" charset="0"/>
              </a:rPr>
              <a:t> law</a:t>
            </a:r>
            <a:r>
              <a:rPr lang="en-US" altLang="ja-JP" sz="1600">
                <a:latin typeface="Arial" charset="0"/>
                <a:ea typeface="ヒラギノ角ゴ Pro W3" charset="0"/>
                <a:cs typeface="ヒラギノ角ゴ Pro W3" charset="0"/>
                <a:sym typeface="Symbol" charset="0"/>
              </a:rPr>
              <a:t> </a:t>
            </a:r>
            <a:endParaRPr lang="en-US" sz="1600">
              <a:latin typeface="Arial" charset="0"/>
              <a:ea typeface="ヒラギノ角ゴ Pro W3" charset="0"/>
              <a:cs typeface="ヒラギノ角ゴ Pro W3" charset="0"/>
              <a:sym typeface="Symbol" charset="0"/>
            </a:endParaRPr>
          </a:p>
        </p:txBody>
      </p:sp>
      <p:sp>
        <p:nvSpPr>
          <p:cNvPr id="40963" name="Rectangle 4"/>
          <p:cNvSpPr>
            <a:spLocks noGrp="1" noChangeArrowheads="1"/>
          </p:cNvSpPr>
          <p:nvPr>
            <p:ph type="body" idx="1"/>
          </p:nvPr>
        </p:nvSpPr>
        <p:spPr>
          <a:xfrm>
            <a:off x="63500" y="4478338"/>
            <a:ext cx="9013825" cy="1304925"/>
          </a:xfrm>
          <a:noFill/>
        </p:spPr>
        <p:txBody>
          <a:bodyPr/>
          <a:lstStyle/>
          <a:p>
            <a:pPr marL="609600" indent="-609600" eaLnBrk="1" hangingPunct="1">
              <a:buFontTx/>
              <a:buNone/>
            </a:pPr>
            <a:r>
              <a:rPr lang="en-US" sz="3600">
                <a:latin typeface="Arial" charset="0"/>
                <a:ea typeface="ヒラギノ角ゴ Pro W3" charset="0"/>
                <a:cs typeface="ヒラギノ角ゴ Pro W3" charset="0"/>
              </a:rPr>
              <a:t>A) I only    B) I and II only   C) I and III only</a:t>
            </a:r>
          </a:p>
          <a:p>
            <a:pPr marL="609600" indent="-609600" eaLnBrk="1" hangingPunct="1">
              <a:buFontTx/>
              <a:buNone/>
            </a:pPr>
            <a:r>
              <a:rPr lang="en-US" sz="3600">
                <a:latin typeface="Arial" charset="0"/>
                <a:ea typeface="ヒラギノ角ゴ Pro W3" charset="0"/>
                <a:cs typeface="ヒラギノ角ゴ Pro W3" charset="0"/>
              </a:rPr>
              <a:t>D) I, II, and III only                E) All four. </a:t>
            </a:r>
            <a:endParaRPr lang="en-US">
              <a:latin typeface="Arial" charset="0"/>
              <a:ea typeface="ヒラギノ角ゴ Pro W3" charset="0"/>
              <a:cs typeface="ヒラギノ角ゴ Pro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638175" y="638175"/>
            <a:ext cx="7786688" cy="3300413"/>
          </a:xfrm>
        </p:spPr>
        <p:txBody>
          <a:bodyPr/>
          <a:lstStyle/>
          <a:p>
            <a:pPr marL="0" indent="0" eaLnBrk="1" hangingPunct="1">
              <a:buFontTx/>
              <a:buNone/>
            </a:pPr>
            <a:r>
              <a:rPr lang="en-US" sz="2400">
                <a:latin typeface="Arial" charset="0"/>
                <a:ea typeface="ヒラギノ角ゴ Pro W3" charset="0"/>
                <a:cs typeface="ヒラギノ角ゴ Pro W3" charset="0"/>
              </a:rPr>
              <a:t>A positive point charge +q is placed outside a closed cylindrical surface as shown.  The closed surface consists of the flat end caps (labeled A and B) and the curved side surface (C). What is the sign of the electric flux through surface C? </a:t>
            </a:r>
          </a:p>
          <a:p>
            <a:pPr marL="0" indent="0" eaLnBrk="1" hangingPunct="1">
              <a:buFontTx/>
              <a:buNone/>
            </a:pPr>
            <a:endParaRPr lang="en-US" sz="2400">
              <a:latin typeface="Arial" charset="0"/>
              <a:ea typeface="ヒラギノ角ゴ Pro W3" charset="0"/>
              <a:cs typeface="ヒラギノ角ゴ Pro W3" charset="0"/>
            </a:endParaRPr>
          </a:p>
          <a:p>
            <a:pPr marL="0" indent="0" eaLnBrk="1" hangingPunct="1">
              <a:buFontTx/>
              <a:buNone/>
            </a:pPr>
            <a:r>
              <a:rPr lang="en-US" sz="2400">
                <a:latin typeface="Arial" charset="0"/>
                <a:ea typeface="ヒラギノ角ゴ Pro W3" charset="0"/>
                <a:cs typeface="ヒラギノ角ゴ Pro W3" charset="0"/>
              </a:rPr>
              <a:t>(A) positive	(B) negative	(C) zero	</a:t>
            </a:r>
          </a:p>
          <a:p>
            <a:pPr marL="0" indent="0" eaLnBrk="1" hangingPunct="1">
              <a:buFontTx/>
              <a:buNone/>
            </a:pPr>
            <a:r>
              <a:rPr lang="en-US" sz="2400">
                <a:latin typeface="Arial" charset="0"/>
                <a:ea typeface="ヒラギノ角ゴ Pro W3" charset="0"/>
                <a:cs typeface="ヒラギノ角ゴ Pro W3" charset="0"/>
              </a:rPr>
              <a:t>(D) not enough information given to decide</a:t>
            </a:r>
            <a:endParaRPr lang="en-US" sz="1600">
              <a:latin typeface="Arial" charset="0"/>
              <a:ea typeface="ヒラギノ角ゴ Pro W3" charset="0"/>
              <a:cs typeface="ヒラギノ角ゴ Pro W3" charset="0"/>
            </a:endParaRPr>
          </a:p>
        </p:txBody>
      </p:sp>
      <p:sp>
        <p:nvSpPr>
          <p:cNvPr id="154627" name="AutoShape 3"/>
          <p:cNvSpPr>
            <a:spLocks noChangeArrowheads="1"/>
          </p:cNvSpPr>
          <p:nvPr/>
        </p:nvSpPr>
        <p:spPr bwMode="auto">
          <a:xfrm rot="16200000">
            <a:off x="2157413" y="4954588"/>
            <a:ext cx="1625600" cy="787400"/>
          </a:xfrm>
          <a:prstGeom prst="flowChartMagneticDrum">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p>
        </p:txBody>
      </p:sp>
      <p:sp>
        <p:nvSpPr>
          <p:cNvPr id="154628" name="Rectangle 4"/>
          <p:cNvSpPr>
            <a:spLocks noChangeArrowheads="1"/>
          </p:cNvSpPr>
          <p:nvPr/>
        </p:nvSpPr>
        <p:spPr bwMode="auto">
          <a:xfrm>
            <a:off x="6950075" y="4370388"/>
            <a:ext cx="76835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29" name="Oval 5"/>
          <p:cNvSpPr>
            <a:spLocks noChangeArrowheads="1"/>
          </p:cNvSpPr>
          <p:nvPr/>
        </p:nvSpPr>
        <p:spPr bwMode="auto">
          <a:xfrm>
            <a:off x="1938338" y="5284788"/>
            <a:ext cx="147637" cy="1476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30" name="Oval 6"/>
          <p:cNvSpPr>
            <a:spLocks noChangeArrowheads="1"/>
          </p:cNvSpPr>
          <p:nvPr/>
        </p:nvSpPr>
        <p:spPr bwMode="auto">
          <a:xfrm>
            <a:off x="6426200" y="4981575"/>
            <a:ext cx="147638" cy="1476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31" name="Text Box 7"/>
          <p:cNvSpPr txBox="1">
            <a:spLocks noChangeArrowheads="1"/>
          </p:cNvSpPr>
          <p:nvPr/>
        </p:nvSpPr>
        <p:spPr bwMode="auto">
          <a:xfrm>
            <a:off x="6456363" y="5895975"/>
            <a:ext cx="174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(Side View)</a:t>
            </a:r>
          </a:p>
        </p:txBody>
      </p:sp>
      <p:sp>
        <p:nvSpPr>
          <p:cNvPr id="154632" name="Text Box 8"/>
          <p:cNvSpPr txBox="1">
            <a:spLocks noChangeArrowheads="1"/>
          </p:cNvSpPr>
          <p:nvPr/>
        </p:nvSpPr>
        <p:spPr bwMode="auto">
          <a:xfrm>
            <a:off x="6126163" y="47228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q</a:t>
            </a:r>
          </a:p>
        </p:txBody>
      </p:sp>
      <p:sp>
        <p:nvSpPr>
          <p:cNvPr id="154633" name="Text Box 9"/>
          <p:cNvSpPr txBox="1">
            <a:spLocks noChangeArrowheads="1"/>
          </p:cNvSpPr>
          <p:nvPr/>
        </p:nvSpPr>
        <p:spPr bwMode="auto">
          <a:xfrm>
            <a:off x="1633538" y="527685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q</a:t>
            </a:r>
          </a:p>
        </p:txBody>
      </p:sp>
      <p:sp>
        <p:nvSpPr>
          <p:cNvPr id="154634" name="Text Box 10"/>
          <p:cNvSpPr txBox="1">
            <a:spLocks noChangeArrowheads="1"/>
          </p:cNvSpPr>
          <p:nvPr/>
        </p:nvSpPr>
        <p:spPr bwMode="auto">
          <a:xfrm>
            <a:off x="2779713" y="45593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A</a:t>
            </a:r>
          </a:p>
        </p:txBody>
      </p:sp>
      <p:sp>
        <p:nvSpPr>
          <p:cNvPr id="154635" name="Oval 11"/>
          <p:cNvSpPr>
            <a:spLocks noChangeArrowheads="1"/>
          </p:cNvSpPr>
          <p:nvPr/>
        </p:nvSpPr>
        <p:spPr bwMode="auto">
          <a:xfrm>
            <a:off x="2578100" y="5686425"/>
            <a:ext cx="804863" cy="476250"/>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36" name="Text Box 12"/>
          <p:cNvSpPr txBox="1">
            <a:spLocks noChangeArrowheads="1"/>
          </p:cNvSpPr>
          <p:nvPr/>
        </p:nvSpPr>
        <p:spPr bwMode="auto">
          <a:xfrm>
            <a:off x="2820988" y="56991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B</a:t>
            </a:r>
          </a:p>
        </p:txBody>
      </p:sp>
      <p:sp>
        <p:nvSpPr>
          <p:cNvPr id="154637" name="Text Box 13"/>
          <p:cNvSpPr txBox="1">
            <a:spLocks noChangeArrowheads="1"/>
          </p:cNvSpPr>
          <p:nvPr/>
        </p:nvSpPr>
        <p:spPr bwMode="auto">
          <a:xfrm>
            <a:off x="2638425" y="5132388"/>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C</a:t>
            </a:r>
          </a:p>
        </p:txBody>
      </p:sp>
      <p:sp>
        <p:nvSpPr>
          <p:cNvPr id="23565" name="Text Box 15"/>
          <p:cNvSpPr txBox="1">
            <a:spLocks noChangeArrowheads="1"/>
          </p:cNvSpPr>
          <p:nvPr/>
        </p:nvSpPr>
        <p:spPr bwMode="auto">
          <a:xfrm>
            <a:off x="57150" y="38100"/>
            <a:ext cx="601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2.16b</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158797" y="0"/>
            <a:ext cx="8985203" cy="65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sz="3200" dirty="0" smtClean="0"/>
          </a:p>
          <a:p>
            <a:pPr>
              <a:defRPr/>
            </a:pPr>
            <a:r>
              <a:rPr lang="en-US" sz="3200" dirty="0" smtClean="0"/>
              <a:t>Click only when you are done with the </a:t>
            </a:r>
          </a:p>
          <a:p>
            <a:pPr>
              <a:defRPr/>
            </a:pPr>
            <a:r>
              <a:rPr lang="en-US" sz="3200" dirty="0" smtClean="0"/>
              <a:t>yellow sheet:</a:t>
            </a:r>
          </a:p>
          <a:p>
            <a:pPr>
              <a:defRPr/>
            </a:pPr>
            <a:endParaRPr lang="en-US" sz="3200" dirty="0" smtClean="0"/>
          </a:p>
          <a:p>
            <a:pPr>
              <a:defRPr/>
            </a:pPr>
            <a:r>
              <a:rPr lang="en-US" sz="3200" dirty="0" smtClean="0"/>
              <a:t>What is the answer to the last question:</a:t>
            </a:r>
          </a:p>
          <a:p>
            <a:pPr>
              <a:defRPr/>
            </a:pPr>
            <a:r>
              <a:rPr lang="en-US" sz="3200" dirty="0" smtClean="0">
                <a:solidFill>
                  <a:srgbClr val="FF00FF"/>
                </a:solidFill>
              </a:rPr>
              <a:t>iv) Where is this E-field’s divergence non-zero? </a:t>
            </a:r>
          </a:p>
          <a:p>
            <a:pPr>
              <a:defRPr/>
            </a:pPr>
            <a:endParaRPr lang="en-US" sz="3000" dirty="0" smtClean="0"/>
          </a:p>
          <a:p>
            <a:pPr marL="457200" indent="-457200">
              <a:buFontTx/>
              <a:buAutoNum type="alphaUcParenR"/>
              <a:defRPr/>
            </a:pPr>
            <a:r>
              <a:rPr lang="en-US" sz="3000" dirty="0" smtClean="0"/>
              <a:t>div(E) is nonzero everywhere</a:t>
            </a:r>
          </a:p>
          <a:p>
            <a:pPr marL="457200" indent="-457200">
              <a:buFontTx/>
              <a:buAutoNum type="alphaUcParenR"/>
              <a:defRPr/>
            </a:pPr>
            <a:r>
              <a:rPr lang="en-US" sz="3000" dirty="0" smtClean="0"/>
              <a:t>div(E) is nonzero  Nowhere (i.e. 0 everywhere)</a:t>
            </a:r>
          </a:p>
          <a:p>
            <a:pPr>
              <a:defRPr/>
            </a:pPr>
            <a:r>
              <a:rPr lang="en-US" sz="3000" dirty="0" smtClean="0"/>
              <a:t>C) div(E) is nonzero everywhere OUTSIDE the pipe </a:t>
            </a:r>
          </a:p>
          <a:p>
            <a:pPr>
              <a:defRPr/>
            </a:pPr>
            <a:r>
              <a:rPr lang="en-US" sz="3000" dirty="0" smtClean="0"/>
              <a:t>D) div(E)is nonzero on the surface of the pipe only </a:t>
            </a:r>
          </a:p>
          <a:p>
            <a:pPr>
              <a:defRPr/>
            </a:pPr>
            <a:r>
              <a:rPr lang="en-US" sz="3000" dirty="0" smtClean="0"/>
              <a:t>E) Something else!</a:t>
            </a:r>
          </a:p>
          <a:p>
            <a:pPr>
              <a:defRPr/>
            </a:pPr>
            <a:endParaRPr lang="en-US" dirty="0" smtClean="0"/>
          </a:p>
          <a:p>
            <a:pP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1"/>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3518A90-709F-0C4D-AFDB-0C5C61410F9F}" type="slidenum">
              <a:rPr lang="en-US" sz="1400"/>
              <a:pPr/>
              <a:t>51</a:t>
            </a:fld>
            <a:endParaRPr lang="en-US" sz="1400"/>
          </a:p>
        </p:txBody>
      </p:sp>
      <p:sp>
        <p:nvSpPr>
          <p:cNvPr id="23554" name="TextBox 2"/>
          <p:cNvSpPr txBox="1">
            <a:spLocks noChangeArrowheads="1"/>
          </p:cNvSpPr>
          <p:nvPr/>
        </p:nvSpPr>
        <p:spPr bwMode="auto">
          <a:xfrm>
            <a:off x="355600" y="33338"/>
            <a:ext cx="81613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dirty="0"/>
              <a:t>I would like to find the E field directly above the center of a uniform (finite</a:t>
            </a:r>
            <a:r>
              <a:rPr lang="en-US" sz="2800" dirty="0" smtClean="0"/>
              <a:t>) charged </a:t>
            </a:r>
            <a:r>
              <a:rPr lang="en-US" sz="2800" dirty="0"/>
              <a:t>disk. </a:t>
            </a:r>
            <a:br>
              <a:rPr lang="en-US" sz="2800" dirty="0"/>
            </a:br>
            <a:r>
              <a:rPr lang="en-US" sz="2800" dirty="0"/>
              <a:t>Can we use Gauss’ law with the Gaussian surface depicted below?</a:t>
            </a:r>
          </a:p>
        </p:txBody>
      </p:sp>
      <p:sp>
        <p:nvSpPr>
          <p:cNvPr id="23555" name="Rectangle 3"/>
          <p:cNvSpPr>
            <a:spLocks noChangeArrowheads="1"/>
          </p:cNvSpPr>
          <p:nvPr/>
        </p:nvSpPr>
        <p:spPr bwMode="auto">
          <a:xfrm>
            <a:off x="271463" y="4611688"/>
            <a:ext cx="88725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buFontTx/>
              <a:buAutoNum type="alphaUcParenR"/>
            </a:pPr>
            <a:r>
              <a:rPr lang="en-US" sz="2800"/>
              <a:t>Yes, and it would be pretty easy/elegant…</a:t>
            </a:r>
          </a:p>
          <a:p>
            <a:pPr marL="514350" indent="-514350">
              <a:buFontTx/>
              <a:buAutoNum type="alphaUcParenR"/>
            </a:pPr>
            <a:r>
              <a:rPr lang="en-US" sz="2800"/>
              <a:t>Yes, but it’s not easy. </a:t>
            </a:r>
          </a:p>
          <a:p>
            <a:pPr marL="514350" indent="-514350">
              <a:buFontTx/>
              <a:buAutoNum type="alphaUcParenR"/>
            </a:pPr>
            <a:r>
              <a:rPr lang="en-US" sz="2800"/>
              <a:t>No. Gauss’ law applies, but it can not be used here to compute E directly. </a:t>
            </a:r>
          </a:p>
          <a:p>
            <a:pPr marL="514350" indent="-514350">
              <a:buFontTx/>
              <a:buAutoNum type="alphaUcParenR"/>
            </a:pPr>
            <a:r>
              <a:rPr lang="en-US" sz="2800"/>
              <a:t>No, Gauss’ law would not even apply in this case</a:t>
            </a:r>
          </a:p>
        </p:txBody>
      </p:sp>
      <p:sp>
        <p:nvSpPr>
          <p:cNvPr id="23556" name="Oval 4"/>
          <p:cNvSpPr>
            <a:spLocks noChangeArrowheads="1"/>
          </p:cNvSpPr>
          <p:nvPr/>
        </p:nvSpPr>
        <p:spPr bwMode="auto">
          <a:xfrm>
            <a:off x="5164138" y="3319463"/>
            <a:ext cx="2794000" cy="439737"/>
          </a:xfrm>
          <a:prstGeom prst="ellipse">
            <a:avLst/>
          </a:prstGeom>
          <a:solidFill>
            <a:schemeClr val="bg2"/>
          </a:solidFill>
          <a:ln w="12700">
            <a:solidFill>
              <a:schemeClr val="tx1"/>
            </a:solidFill>
            <a:round/>
            <a:headEnd/>
            <a:tailEnd/>
          </a:ln>
        </p:spPr>
        <p:txBody>
          <a:bodyPr>
            <a:spAutoFit/>
          </a:bodyPr>
          <a:lstStyle/>
          <a:p>
            <a:pPr eaLnBrk="1" hangingPunct="1"/>
            <a:endParaRPr lang="en-US">
              <a:cs typeface="Arial" charset="0"/>
            </a:endParaRPr>
          </a:p>
        </p:txBody>
      </p:sp>
      <p:sp>
        <p:nvSpPr>
          <p:cNvPr id="23557" name="Can 5"/>
          <p:cNvSpPr>
            <a:spLocks noChangeArrowheads="1"/>
          </p:cNvSpPr>
          <p:nvPr/>
        </p:nvSpPr>
        <p:spPr bwMode="auto">
          <a:xfrm>
            <a:off x="4046538" y="1981200"/>
            <a:ext cx="4860925" cy="2420938"/>
          </a:xfrm>
          <a:prstGeom prst="can">
            <a:avLst>
              <a:gd name="adj" fmla="val 50000"/>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endParaRPr lang="en-US">
              <a:cs typeface="Arial" charset="0"/>
            </a:endParaRPr>
          </a:p>
        </p:txBody>
      </p:sp>
      <p:sp>
        <p:nvSpPr>
          <p:cNvPr id="23558" name="TextBox 7"/>
          <p:cNvSpPr txBox="1">
            <a:spLocks noChangeArrowheads="1"/>
          </p:cNvSpPr>
          <p:nvPr/>
        </p:nvSpPr>
        <p:spPr bwMode="auto">
          <a:xfrm>
            <a:off x="1219200" y="2201863"/>
            <a:ext cx="28717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600"/>
              <a:t>Gaussian surface:</a:t>
            </a:r>
          </a:p>
        </p:txBody>
      </p:sp>
      <p:sp>
        <p:nvSpPr>
          <p:cNvPr id="23559" name="TextBox 8"/>
          <p:cNvSpPr txBox="1">
            <a:spLocks noChangeArrowheads="1"/>
          </p:cNvSpPr>
          <p:nvPr/>
        </p:nvSpPr>
        <p:spPr bwMode="auto">
          <a:xfrm>
            <a:off x="627063" y="3233738"/>
            <a:ext cx="22399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600"/>
              <a:t>Flat, massive, </a:t>
            </a:r>
          </a:p>
          <a:p>
            <a:r>
              <a:rPr lang="en-US" sz="2600"/>
              <a:t>uniform disk</a:t>
            </a:r>
          </a:p>
        </p:txBody>
      </p:sp>
      <p:cxnSp>
        <p:nvCxnSpPr>
          <p:cNvPr id="23560" name="Straight Arrow Connector 10"/>
          <p:cNvCxnSpPr>
            <a:cxnSpLocks noChangeShapeType="1"/>
            <a:stCxn id="23559" idx="3"/>
          </p:cNvCxnSpPr>
          <p:nvPr/>
        </p:nvCxnSpPr>
        <p:spPr bwMode="auto">
          <a:xfrm flipV="1">
            <a:off x="2867025" y="3505200"/>
            <a:ext cx="2093913" cy="174625"/>
          </a:xfrm>
          <a:prstGeom prst="straightConnector1">
            <a:avLst/>
          </a:prstGeom>
          <a:noFill/>
          <a:ln w="38100">
            <a:solidFill>
              <a:srgbClr val="660066"/>
            </a:solidFill>
            <a:round/>
            <a:headEnd/>
            <a:tailEnd type="arrow" w="med" len="med"/>
          </a:ln>
          <a:extLst>
            <a:ext uri="{909E8E84-426E-40dd-AFC4-6F175D3DCCD1}">
              <a14:hiddenFill xmlns:a14="http://schemas.microsoft.com/office/drawing/2010/main">
                <a:noFill/>
              </a14:hiddenFill>
            </a:ext>
          </a:extLst>
        </p:spPr>
      </p:cxnSp>
      <p:cxnSp>
        <p:nvCxnSpPr>
          <p:cNvPr id="23561" name="Straight Arrow Connector 11"/>
          <p:cNvCxnSpPr>
            <a:cxnSpLocks noChangeShapeType="1"/>
          </p:cNvCxnSpPr>
          <p:nvPr/>
        </p:nvCxnSpPr>
        <p:spPr bwMode="auto">
          <a:xfrm>
            <a:off x="2681288" y="2655888"/>
            <a:ext cx="1179512" cy="19050"/>
          </a:xfrm>
          <a:prstGeom prst="straightConnector1">
            <a:avLst/>
          </a:prstGeom>
          <a:noFill/>
          <a:ln w="38100">
            <a:solidFill>
              <a:srgbClr val="660066"/>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body" idx="1"/>
          </p:nvPr>
        </p:nvSpPr>
        <p:spPr>
          <a:xfrm>
            <a:off x="457200" y="396875"/>
            <a:ext cx="8229600" cy="4284663"/>
          </a:xfrm>
        </p:spPr>
        <p:txBody>
          <a:bodyPr/>
          <a:lstStyle/>
          <a:p>
            <a:pPr marL="609600" indent="-609600">
              <a:lnSpc>
                <a:spcPct val="90000"/>
              </a:lnSpc>
              <a:buFontTx/>
              <a:buNone/>
            </a:pPr>
            <a:r>
              <a:rPr lang="en-US" sz="2600">
                <a:latin typeface="Arial" charset="0"/>
                <a:ea typeface="ヒラギノ角ゴ Pro W3" charset="0"/>
              </a:rPr>
              <a:t>Consider the z-component of the electric field E</a:t>
            </a:r>
            <a:r>
              <a:rPr lang="en-US" sz="2600" baseline="-25000">
                <a:latin typeface="Arial" charset="0"/>
                <a:ea typeface="ヒラギノ角ゴ Pro W3" charset="0"/>
              </a:rPr>
              <a:t>z</a:t>
            </a:r>
            <a:r>
              <a:rPr lang="en-US" sz="2600">
                <a:latin typeface="Arial" charset="0"/>
                <a:ea typeface="ヒラギノ角ゴ Pro W3" charset="0"/>
              </a:rPr>
              <a:t> at distance z above the center of a uniformly charged disk (charge per area = +</a:t>
            </a:r>
            <a:r>
              <a:rPr lang="en-US" sz="2600">
                <a:latin typeface="Symbol" charset="0"/>
                <a:ea typeface="ヒラギノ角ゴ Pro W3" charset="0"/>
              </a:rPr>
              <a:t>s</a:t>
            </a:r>
            <a:r>
              <a:rPr lang="en-US" sz="2600">
                <a:latin typeface="Arial" charset="0"/>
                <a:ea typeface="ヒラギノ角ゴ Pro W3" charset="0"/>
              </a:rPr>
              <a:t>, radius = R).</a:t>
            </a:r>
          </a:p>
          <a:p>
            <a:pPr marL="609600" indent="-609600">
              <a:lnSpc>
                <a:spcPct val="90000"/>
              </a:lnSpc>
              <a:buFontTx/>
              <a:buNone/>
            </a:pPr>
            <a:endParaRPr lang="en-US" sz="2600">
              <a:latin typeface="Arial" charset="0"/>
              <a:ea typeface="ヒラギノ角ゴ Pro W3" charset="0"/>
            </a:endParaRPr>
          </a:p>
          <a:p>
            <a:pPr marL="609600" indent="-609600">
              <a:lnSpc>
                <a:spcPct val="90000"/>
              </a:lnSpc>
              <a:buFontTx/>
              <a:buNone/>
            </a:pPr>
            <a:r>
              <a:rPr lang="en-US" sz="2600">
                <a:latin typeface="Arial" charset="0"/>
                <a:ea typeface="ヒラギノ角ゴ Pro W3" charset="0"/>
              </a:rPr>
              <a:t>In the limit, z &lt;&lt; R, the value of E</a:t>
            </a:r>
            <a:r>
              <a:rPr lang="en-US" sz="2600" baseline="-25000">
                <a:latin typeface="Arial" charset="0"/>
                <a:ea typeface="ヒラギノ角ゴ Pro W3" charset="0"/>
              </a:rPr>
              <a:t>z</a:t>
            </a:r>
            <a:r>
              <a:rPr lang="en-US" sz="2600">
                <a:latin typeface="Arial" charset="0"/>
                <a:ea typeface="ヒラギノ角ゴ Pro W3" charset="0"/>
              </a:rPr>
              <a:t> approaches</a:t>
            </a:r>
          </a:p>
          <a:p>
            <a:pPr marL="609600" indent="-609600">
              <a:lnSpc>
                <a:spcPct val="90000"/>
              </a:lnSpc>
              <a:buFontTx/>
              <a:buAutoNum type="alphaUcParenR"/>
            </a:pPr>
            <a:r>
              <a:rPr lang="en-US" sz="2600">
                <a:latin typeface="Arial" charset="0"/>
                <a:ea typeface="ヒラギノ角ゴ Pro W3" charset="0"/>
              </a:rPr>
              <a:t>zero</a:t>
            </a:r>
          </a:p>
          <a:p>
            <a:pPr marL="609600" indent="-609600">
              <a:lnSpc>
                <a:spcPct val="90000"/>
              </a:lnSpc>
              <a:buFontTx/>
              <a:buAutoNum type="alphaUcParenR"/>
            </a:pPr>
            <a:r>
              <a:rPr lang="en-US" sz="2600">
                <a:latin typeface="Arial" charset="0"/>
                <a:ea typeface="ヒラギノ角ゴ Pro W3" charset="0"/>
              </a:rPr>
              <a:t>a positive constant</a:t>
            </a:r>
          </a:p>
          <a:p>
            <a:pPr marL="609600" indent="-609600">
              <a:lnSpc>
                <a:spcPct val="90000"/>
              </a:lnSpc>
              <a:buFontTx/>
              <a:buAutoNum type="alphaUcParenR"/>
            </a:pPr>
            <a:r>
              <a:rPr lang="en-US" sz="2600">
                <a:latin typeface="Arial" charset="0"/>
                <a:ea typeface="ヒラギノ角ゴ Pro W3" charset="0"/>
              </a:rPr>
              <a:t>a negative constant</a:t>
            </a:r>
          </a:p>
          <a:p>
            <a:pPr marL="609600" indent="-609600">
              <a:lnSpc>
                <a:spcPct val="90000"/>
              </a:lnSpc>
              <a:buFontTx/>
              <a:buAutoNum type="alphaUcParenR"/>
            </a:pPr>
            <a:r>
              <a:rPr lang="en-US" sz="2600">
                <a:latin typeface="Arial" charset="0"/>
                <a:ea typeface="ヒラギノ角ゴ Pro W3" charset="0"/>
              </a:rPr>
              <a:t>+infinity</a:t>
            </a:r>
          </a:p>
          <a:p>
            <a:pPr marL="609600" indent="-609600">
              <a:lnSpc>
                <a:spcPct val="90000"/>
              </a:lnSpc>
              <a:buFontTx/>
              <a:buAutoNum type="alphaUcParenR"/>
            </a:pPr>
            <a:r>
              <a:rPr lang="en-US" sz="2600">
                <a:latin typeface="Arial" charset="0"/>
                <a:ea typeface="ヒラギノ角ゴ Pro W3" charset="0"/>
              </a:rPr>
              <a:t>-infinity</a:t>
            </a:r>
            <a:endParaRPr lang="en-US" sz="1600">
              <a:latin typeface="Arial" charset="0"/>
              <a:ea typeface="ヒラギノ角ゴ Pro W3" charset="0"/>
            </a:endParaRPr>
          </a:p>
        </p:txBody>
      </p:sp>
      <p:sp>
        <p:nvSpPr>
          <p:cNvPr id="229379" name="Oval 3"/>
          <p:cNvSpPr>
            <a:spLocks noChangeArrowheads="1"/>
          </p:cNvSpPr>
          <p:nvPr/>
        </p:nvSpPr>
        <p:spPr bwMode="auto">
          <a:xfrm>
            <a:off x="2073275" y="5319713"/>
            <a:ext cx="4419600" cy="838200"/>
          </a:xfrm>
          <a:prstGeom prst="ellipse">
            <a:avLst/>
          </a:prstGeom>
          <a:solidFill>
            <a:srgbClr val="C0C0C0"/>
          </a:solidFill>
          <a:ln w="158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80" name="Line 4"/>
          <p:cNvSpPr>
            <a:spLocks noChangeShapeType="1"/>
          </p:cNvSpPr>
          <p:nvPr/>
        </p:nvSpPr>
        <p:spPr bwMode="auto">
          <a:xfrm flipV="1">
            <a:off x="4283075" y="4405313"/>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381" name="Line 5"/>
          <p:cNvSpPr>
            <a:spLocks noChangeShapeType="1"/>
          </p:cNvSpPr>
          <p:nvPr/>
        </p:nvSpPr>
        <p:spPr bwMode="auto">
          <a:xfrm flipH="1">
            <a:off x="2682875" y="5700713"/>
            <a:ext cx="1600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9382" name="Text Box 6"/>
          <p:cNvSpPr txBox="1">
            <a:spLocks noChangeArrowheads="1"/>
          </p:cNvSpPr>
          <p:nvPr/>
        </p:nvSpPr>
        <p:spPr bwMode="auto">
          <a:xfrm>
            <a:off x="3048000" y="5435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t>R</a:t>
            </a:r>
          </a:p>
        </p:txBody>
      </p:sp>
      <p:sp>
        <p:nvSpPr>
          <p:cNvPr id="229383" name="Text Box 7"/>
          <p:cNvSpPr txBox="1">
            <a:spLocks noChangeArrowheads="1"/>
          </p:cNvSpPr>
          <p:nvPr/>
        </p:nvSpPr>
        <p:spPr bwMode="auto">
          <a:xfrm>
            <a:off x="5121275" y="5548313"/>
            <a:ext cx="36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Symbol" charset="0"/>
              </a:rPr>
              <a:t>s</a:t>
            </a:r>
          </a:p>
        </p:txBody>
      </p:sp>
      <p:sp>
        <p:nvSpPr>
          <p:cNvPr id="229384" name="Oval 8"/>
          <p:cNvSpPr>
            <a:spLocks noChangeArrowheads="1"/>
          </p:cNvSpPr>
          <p:nvPr/>
        </p:nvSpPr>
        <p:spPr bwMode="auto">
          <a:xfrm>
            <a:off x="4254500" y="432911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85" name="Text Box 9"/>
          <p:cNvSpPr txBox="1">
            <a:spLocks noChangeArrowheads="1"/>
          </p:cNvSpPr>
          <p:nvPr/>
        </p:nvSpPr>
        <p:spPr bwMode="auto">
          <a:xfrm>
            <a:off x="4267200" y="4673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t>z</a:t>
            </a:r>
          </a:p>
        </p:txBody>
      </p:sp>
      <p:sp>
        <p:nvSpPr>
          <p:cNvPr id="229386" name="Text Box 10"/>
          <p:cNvSpPr txBox="1">
            <a:spLocks noChangeArrowheads="1"/>
          </p:cNvSpPr>
          <p:nvPr/>
        </p:nvSpPr>
        <p:spPr bwMode="auto">
          <a:xfrm>
            <a:off x="0" y="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t>MD16-1</a:t>
            </a:r>
          </a:p>
        </p:txBody>
      </p:sp>
    </p:spTree>
    <p:extLst>
      <p:ext uri="{BB962C8B-B14F-4D97-AF65-F5344CB8AC3E}">
        <p14:creationId xmlns:p14="http://schemas.microsoft.com/office/powerpoint/2010/main" val="559897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685800" y="5195888"/>
            <a:ext cx="7772400" cy="900112"/>
          </a:xfrm>
        </p:spPr>
        <p:txBody>
          <a:bodyPr/>
          <a:lstStyle/>
          <a:p>
            <a:pPr>
              <a:buFontTx/>
              <a:buNone/>
            </a:pPr>
            <a:r>
              <a:rPr lang="en-US" sz="1600">
                <a:latin typeface="Arial" charset="0"/>
                <a:ea typeface="ヒラギノ角ゴ Pro W3" charset="0"/>
              </a:rPr>
              <a:t>The E-field near an infinite plane of charge is constant.</a:t>
            </a:r>
          </a:p>
        </p:txBody>
      </p:sp>
      <p:pic>
        <p:nvPicPr>
          <p:cNvPr id="231427" name="Picture 3" descr="Image18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746125"/>
            <a:ext cx="8420100" cy="379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05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4265613" y="-69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endParaRPr lang="en-US" sz="1800"/>
          </a:p>
        </p:txBody>
      </p:sp>
      <p:sp>
        <p:nvSpPr>
          <p:cNvPr id="27650" name="Text Box 4"/>
          <p:cNvSpPr>
            <a:spLocks noGrp="1" noChangeArrowheads="1"/>
          </p:cNvSpPr>
          <p:nvPr>
            <p:ph type="body" idx="4294967295"/>
          </p:nvPr>
        </p:nvSpPr>
        <p:spPr>
          <a:xfrm>
            <a:off x="373063" y="528638"/>
            <a:ext cx="8770937" cy="2324100"/>
          </a:xfrm>
        </p:spPr>
        <p:txBody>
          <a:bodyPr/>
          <a:lstStyle/>
          <a:p>
            <a:pPr marL="0" indent="0" eaLnBrk="1" hangingPunct="1">
              <a:lnSpc>
                <a:spcPct val="90000"/>
              </a:lnSpc>
              <a:spcBef>
                <a:spcPts val="600"/>
              </a:spcBef>
              <a:buFontTx/>
              <a:buNone/>
            </a:pPr>
            <a:r>
              <a:rPr lang="en-US" sz="2400">
                <a:latin typeface="Arial" charset="0"/>
                <a:ea typeface="ヒラギノ角ゴ Pro W3" charset="0"/>
                <a:cs typeface="ヒラギノ角ゴ Pro W3" charset="0"/>
              </a:rPr>
              <a:t>A cubical non-conducting </a:t>
            </a:r>
            <a:r>
              <a:rPr lang="en-US" sz="2400" i="1">
                <a:latin typeface="Arial" charset="0"/>
                <a:ea typeface="ヒラギノ角ゴ Pro W3" charset="0"/>
                <a:cs typeface="ヒラギノ角ゴ Pro W3" charset="0"/>
              </a:rPr>
              <a:t>shell</a:t>
            </a:r>
            <a:r>
              <a:rPr lang="en-US" sz="2400">
                <a:latin typeface="Arial" charset="0"/>
                <a:ea typeface="ヒラギノ角ゴ Pro W3" charset="0"/>
                <a:cs typeface="ヒラギノ角ゴ Pro W3" charset="0"/>
              </a:rPr>
              <a:t> has a </a:t>
            </a:r>
            <a:r>
              <a:rPr lang="en-US" sz="2400" b="1" i="1">
                <a:latin typeface="Arial" charset="0"/>
                <a:ea typeface="ヒラギノ角ゴ Pro W3" charset="0"/>
                <a:cs typeface="ヒラギノ角ゴ Pro W3" charset="0"/>
              </a:rPr>
              <a:t>uniform</a:t>
            </a:r>
            <a:r>
              <a:rPr lang="en-US" sz="2400">
                <a:latin typeface="Arial" charset="0"/>
                <a:ea typeface="ヒラギノ角ゴ Pro W3" charset="0"/>
                <a:cs typeface="ヒラギノ角ゴ Pro W3" charset="0"/>
              </a:rPr>
              <a:t> positive charge density on its surface. (There are no other charges around) </a:t>
            </a:r>
          </a:p>
          <a:p>
            <a:pPr marL="0" indent="0" eaLnBrk="1" hangingPunct="1">
              <a:lnSpc>
                <a:spcPct val="90000"/>
              </a:lnSpc>
              <a:spcBef>
                <a:spcPts val="600"/>
              </a:spcBef>
              <a:buFontTx/>
              <a:buNone/>
            </a:pPr>
            <a:r>
              <a:rPr lang="en-US" sz="2400">
                <a:solidFill>
                  <a:schemeClr val="accent2"/>
                </a:solidFill>
                <a:latin typeface="Arial" charset="0"/>
                <a:ea typeface="ヒラギノ角ゴ Pro W3" charset="0"/>
                <a:cs typeface="ヒラギノ角ゴ Pro W3" charset="0"/>
              </a:rPr>
              <a:t>What is the field inside the box?</a:t>
            </a:r>
            <a:endParaRPr lang="en-US" sz="1400">
              <a:latin typeface="Arial" charset="0"/>
              <a:ea typeface="ヒラギノ角ゴ Pro W3" charset="0"/>
              <a:cs typeface="ヒラギノ角ゴ Pro W3" charset="0"/>
            </a:endParaRPr>
          </a:p>
          <a:p>
            <a:pPr marL="0" indent="0" eaLnBrk="1" hangingPunct="1">
              <a:lnSpc>
                <a:spcPct val="90000"/>
              </a:lnSpc>
              <a:spcBef>
                <a:spcPts val="600"/>
              </a:spcBef>
              <a:buFontTx/>
              <a:buNone/>
            </a:pPr>
            <a:endParaRPr lang="en-US" sz="1400">
              <a:solidFill>
                <a:schemeClr val="accent2"/>
              </a:solidFill>
              <a:latin typeface="Arial" charset="0"/>
              <a:ea typeface="ヒラギノ角ゴ Pro W3" charset="0"/>
              <a:cs typeface="ヒラギノ角ゴ Pro W3" charset="0"/>
            </a:endParaRPr>
          </a:p>
          <a:p>
            <a:pPr marL="0" indent="0" eaLnBrk="1" hangingPunct="1">
              <a:lnSpc>
                <a:spcPct val="90000"/>
              </a:lnSpc>
              <a:spcBef>
                <a:spcPts val="600"/>
              </a:spcBef>
              <a:buFontTx/>
              <a:buNone/>
            </a:pPr>
            <a:endParaRPr lang="en-US" sz="1000">
              <a:latin typeface="Times New Roman" charset="0"/>
              <a:ea typeface="ヒラギノ角ゴ Pro W3" charset="0"/>
              <a:cs typeface="ヒラギノ角ゴ Pro W3" charset="0"/>
            </a:endParaRPr>
          </a:p>
          <a:p>
            <a:pPr marL="0" indent="0" eaLnBrk="1" hangingPunct="1">
              <a:lnSpc>
                <a:spcPct val="90000"/>
              </a:lnSpc>
              <a:spcBef>
                <a:spcPts val="600"/>
              </a:spcBef>
            </a:pPr>
            <a:endParaRPr lang="en-US" sz="700">
              <a:latin typeface="Arial" charset="0"/>
              <a:ea typeface="ヒラギノ角ゴ Pro W3" charset="0"/>
              <a:cs typeface="ヒラギノ角ゴ Pro W3" charset="0"/>
            </a:endParaRPr>
          </a:p>
        </p:txBody>
      </p:sp>
      <p:sp>
        <p:nvSpPr>
          <p:cNvPr id="27651" name="Text Box 5"/>
          <p:cNvSpPr txBox="1">
            <a:spLocks noChangeArrowheads="1"/>
          </p:cNvSpPr>
          <p:nvPr/>
        </p:nvSpPr>
        <p:spPr bwMode="auto">
          <a:xfrm>
            <a:off x="304800" y="3444875"/>
            <a:ext cx="79660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ts val="600"/>
              </a:spcBef>
            </a:pPr>
            <a:r>
              <a:rPr lang="en-US" sz="2800"/>
              <a:t>A: </a:t>
            </a:r>
            <a:r>
              <a:rPr lang="en-US" sz="2800" b="1"/>
              <a:t>E</a:t>
            </a:r>
            <a:r>
              <a:rPr lang="en-US" sz="2800"/>
              <a:t>=0 everywhere inside</a:t>
            </a:r>
          </a:p>
          <a:p>
            <a:pPr eaLnBrk="1" hangingPunct="1">
              <a:spcBef>
                <a:spcPts val="600"/>
              </a:spcBef>
            </a:pPr>
            <a:r>
              <a:rPr lang="en-US" sz="2800"/>
              <a:t>B: </a:t>
            </a:r>
            <a:r>
              <a:rPr lang="en-US" sz="2800" b="1"/>
              <a:t>E</a:t>
            </a:r>
            <a:r>
              <a:rPr lang="en-US" sz="2800"/>
              <a:t> is non-zero everywhere inside</a:t>
            </a:r>
          </a:p>
          <a:p>
            <a:pPr eaLnBrk="1" hangingPunct="1"/>
            <a:r>
              <a:rPr lang="en-US" sz="2800"/>
              <a:t>C: </a:t>
            </a:r>
            <a:r>
              <a:rPr lang="en-US" sz="2800" b="1"/>
              <a:t>E</a:t>
            </a:r>
            <a:r>
              <a:rPr lang="en-US" sz="2800"/>
              <a:t>=0 only at the very center, but non-zero elsewhere inside.</a:t>
            </a:r>
          </a:p>
          <a:p>
            <a:pPr eaLnBrk="1" hangingPunct="1"/>
            <a:r>
              <a:rPr lang="en-US" sz="2800"/>
              <a:t>D: Not enough info given</a:t>
            </a:r>
          </a:p>
          <a:p>
            <a:pPr eaLnBrk="1" hangingPunct="1">
              <a:spcBef>
                <a:spcPts val="600"/>
              </a:spcBef>
            </a:pPr>
            <a:endParaRPr lang="en-US" sz="2800"/>
          </a:p>
        </p:txBody>
      </p:sp>
      <p:graphicFrame>
        <p:nvGraphicFramePr>
          <p:cNvPr id="27652" name="Object 1024"/>
          <p:cNvGraphicFramePr>
            <a:graphicFrameLocks noChangeAspect="1"/>
          </p:cNvGraphicFramePr>
          <p:nvPr/>
        </p:nvGraphicFramePr>
        <p:xfrm>
          <a:off x="5281613" y="1350963"/>
          <a:ext cx="3054350" cy="3179762"/>
        </p:xfrm>
        <a:graphic>
          <a:graphicData uri="http://schemas.openxmlformats.org/presentationml/2006/ole">
            <mc:AlternateContent xmlns:mc="http://schemas.openxmlformats.org/markup-compatibility/2006">
              <mc:Choice xmlns:v="urn:schemas-microsoft-com:vml" Requires="v">
                <p:oleObj spid="_x0000_s107540" name="Picture" r:id="rId4" imgW="3263900" imgH="2514600" progId="Word.Picture.8">
                  <p:embed/>
                </p:oleObj>
              </mc:Choice>
              <mc:Fallback>
                <p:oleObj name="Picture" r:id="rId4" imgW="3263900" imgH="2514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328" r="17188" b="4041"/>
                      <a:stretch>
                        <a:fillRect/>
                      </a:stretch>
                    </p:blipFill>
                    <p:spPr bwMode="auto">
                      <a:xfrm>
                        <a:off x="5281613" y="1350963"/>
                        <a:ext cx="305435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3" name="Text Box 9"/>
          <p:cNvSpPr txBox="1">
            <a:spLocks noChangeArrowheads="1"/>
          </p:cNvSpPr>
          <p:nvPr/>
        </p:nvSpPr>
        <p:spPr bwMode="auto">
          <a:xfrm>
            <a:off x="66675" y="47625"/>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2.27</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381000" y="1300163"/>
            <a:ext cx="3200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t>E-field inside a cubical box </a:t>
            </a:r>
          </a:p>
          <a:p>
            <a:pPr eaLnBrk="1" hangingPunct="1"/>
            <a:r>
              <a:rPr lang="en-US"/>
              <a:t>with a </a:t>
            </a:r>
            <a:r>
              <a:rPr lang="en-US" b="1"/>
              <a:t>uniform</a:t>
            </a:r>
            <a:r>
              <a:rPr lang="en-US"/>
              <a:t> surface charge.</a:t>
            </a:r>
          </a:p>
          <a:p>
            <a:pPr eaLnBrk="1" hangingPunct="1"/>
            <a:endParaRPr lang="en-US"/>
          </a:p>
          <a:p>
            <a:pPr eaLnBrk="1" hangingPunct="1"/>
            <a:r>
              <a:rPr lang="en-US"/>
              <a:t>The E-field lines sneak out </a:t>
            </a:r>
          </a:p>
          <a:p>
            <a:pPr eaLnBrk="1" hangingPunct="1"/>
            <a:r>
              <a:rPr lang="en-US"/>
              <a:t>the corners!</a:t>
            </a:r>
            <a:endParaRPr lang="en-US" sz="1800"/>
          </a:p>
        </p:txBody>
      </p:sp>
      <p:sp>
        <p:nvSpPr>
          <p:cNvPr id="234499" name="Rectangle 3"/>
          <p:cNvSpPr>
            <a:spLocks noGrp="1" noChangeArrowheads="1"/>
          </p:cNvSpPr>
          <p:nvPr>
            <p:ph type="title"/>
          </p:nvPr>
        </p:nvSpPr>
        <p:spPr/>
        <p:txBody>
          <a:bodyPr/>
          <a:lstStyle/>
          <a:p>
            <a:r>
              <a:rPr lang="en-US">
                <a:solidFill>
                  <a:schemeClr val="bg1"/>
                </a:solidFill>
                <a:latin typeface="Arial" charset="0"/>
              </a:rPr>
              <a:t>E field inside cubical box (sketch)</a:t>
            </a:r>
            <a:endParaRPr lang="en-US">
              <a:latin typeface="Arial" charset="0"/>
            </a:endParaRPr>
          </a:p>
        </p:txBody>
      </p:sp>
      <p:grpSp>
        <p:nvGrpSpPr>
          <p:cNvPr id="234500" name="Group 4"/>
          <p:cNvGrpSpPr>
            <a:grpSpLocks noChangeAspect="1"/>
          </p:cNvGrpSpPr>
          <p:nvPr/>
        </p:nvGrpSpPr>
        <p:grpSpPr bwMode="auto">
          <a:xfrm>
            <a:off x="3581400" y="457200"/>
            <a:ext cx="5038725" cy="5149850"/>
            <a:chOff x="1800" y="900"/>
            <a:chExt cx="7935" cy="8109"/>
          </a:xfrm>
        </p:grpSpPr>
        <p:sp>
          <p:nvSpPr>
            <p:cNvPr id="234501" name="AutoShape 5"/>
            <p:cNvSpPr>
              <a:spLocks noChangeAspect="1" noChangeArrowheads="1"/>
            </p:cNvSpPr>
            <p:nvPr/>
          </p:nvSpPr>
          <p:spPr bwMode="auto">
            <a:xfrm>
              <a:off x="1800" y="900"/>
              <a:ext cx="7935" cy="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4502" name="Rectangle 6"/>
            <p:cNvSpPr>
              <a:spLocks noChangeArrowheads="1"/>
            </p:cNvSpPr>
            <p:nvPr/>
          </p:nvSpPr>
          <p:spPr bwMode="auto">
            <a:xfrm>
              <a:off x="2340" y="1876"/>
              <a:ext cx="6765" cy="6763"/>
            </a:xfrm>
            <a:prstGeom prst="rect">
              <a:avLst/>
            </a:prstGeom>
            <a:solidFill>
              <a:srgbClr val="FFFFFF"/>
            </a:solidFill>
            <a:ln w="50800">
              <a:solidFill>
                <a:srgbClr val="000000"/>
              </a:solidFill>
              <a:miter lim="800000"/>
              <a:headEnd/>
              <a:tailEnd/>
            </a:ln>
          </p:spPr>
          <p:txBody>
            <a:bodyPr/>
            <a:lstStyle/>
            <a:p>
              <a:endParaRPr lang="en-US"/>
            </a:p>
          </p:txBody>
        </p:sp>
        <p:grpSp>
          <p:nvGrpSpPr>
            <p:cNvPr id="234503" name="Group 7"/>
            <p:cNvGrpSpPr>
              <a:grpSpLocks/>
            </p:cNvGrpSpPr>
            <p:nvPr/>
          </p:nvGrpSpPr>
          <p:grpSpPr bwMode="auto">
            <a:xfrm>
              <a:off x="2306" y="1850"/>
              <a:ext cx="6783" cy="6786"/>
              <a:chOff x="2306" y="1850"/>
              <a:chExt cx="6783" cy="6786"/>
            </a:xfrm>
          </p:grpSpPr>
          <p:grpSp>
            <p:nvGrpSpPr>
              <p:cNvPr id="234504" name="Group 8"/>
              <p:cNvGrpSpPr>
                <a:grpSpLocks/>
              </p:cNvGrpSpPr>
              <p:nvPr/>
            </p:nvGrpSpPr>
            <p:grpSpPr bwMode="auto">
              <a:xfrm>
                <a:off x="2329" y="6540"/>
                <a:ext cx="6760" cy="2096"/>
                <a:chOff x="2329" y="6540"/>
                <a:chExt cx="6760" cy="2096"/>
              </a:xfrm>
            </p:grpSpPr>
            <p:grpSp>
              <p:nvGrpSpPr>
                <p:cNvPr id="234505" name="Group 9"/>
                <p:cNvGrpSpPr>
                  <a:grpSpLocks/>
                </p:cNvGrpSpPr>
                <p:nvPr/>
              </p:nvGrpSpPr>
              <p:grpSpPr bwMode="auto">
                <a:xfrm>
                  <a:off x="6229" y="6540"/>
                  <a:ext cx="2860" cy="2084"/>
                  <a:chOff x="6229" y="6540"/>
                  <a:chExt cx="2860" cy="2084"/>
                </a:xfrm>
              </p:grpSpPr>
              <p:grpSp>
                <p:nvGrpSpPr>
                  <p:cNvPr id="234506" name="Group 10"/>
                  <p:cNvGrpSpPr>
                    <a:grpSpLocks/>
                  </p:cNvGrpSpPr>
                  <p:nvPr/>
                </p:nvGrpSpPr>
                <p:grpSpPr bwMode="auto">
                  <a:xfrm>
                    <a:off x="6229" y="6540"/>
                    <a:ext cx="2860" cy="2084"/>
                    <a:chOff x="6218" y="6578"/>
                    <a:chExt cx="2384" cy="1737"/>
                  </a:xfrm>
                </p:grpSpPr>
                <p:sp>
                  <p:nvSpPr>
                    <p:cNvPr id="234507" name="Freeform 11"/>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08" name="Freeform 12"/>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09" name="Line 13"/>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0" name="Line 14"/>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1" name="Line 15"/>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2" name="Line 16"/>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13" name="Group 17"/>
                <p:cNvGrpSpPr>
                  <a:grpSpLocks/>
                </p:cNvGrpSpPr>
                <p:nvPr/>
              </p:nvGrpSpPr>
              <p:grpSpPr bwMode="auto">
                <a:xfrm flipH="1">
                  <a:off x="2329" y="6552"/>
                  <a:ext cx="2860" cy="2084"/>
                  <a:chOff x="6229" y="6540"/>
                  <a:chExt cx="2860" cy="2084"/>
                </a:xfrm>
              </p:grpSpPr>
              <p:grpSp>
                <p:nvGrpSpPr>
                  <p:cNvPr id="234514" name="Group 18"/>
                  <p:cNvGrpSpPr>
                    <a:grpSpLocks/>
                  </p:cNvGrpSpPr>
                  <p:nvPr/>
                </p:nvGrpSpPr>
                <p:grpSpPr bwMode="auto">
                  <a:xfrm>
                    <a:off x="6229" y="6540"/>
                    <a:ext cx="2860" cy="2084"/>
                    <a:chOff x="6218" y="6578"/>
                    <a:chExt cx="2384" cy="1737"/>
                  </a:xfrm>
                </p:grpSpPr>
                <p:sp>
                  <p:nvSpPr>
                    <p:cNvPr id="234515" name="Freeform 19"/>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16" name="Freeform 20"/>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17" name="Line 21"/>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8" name="Line 22"/>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9" name="Line 23"/>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0" name="Line 24"/>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nvGrpSpPr>
              <p:cNvPr id="234521" name="Group 25"/>
              <p:cNvGrpSpPr>
                <a:grpSpLocks/>
              </p:cNvGrpSpPr>
              <p:nvPr/>
            </p:nvGrpSpPr>
            <p:grpSpPr bwMode="auto">
              <a:xfrm rot="5400000">
                <a:off x="-26" y="4182"/>
                <a:ext cx="6760" cy="2096"/>
                <a:chOff x="2329" y="6540"/>
                <a:chExt cx="6760" cy="2096"/>
              </a:xfrm>
            </p:grpSpPr>
            <p:grpSp>
              <p:nvGrpSpPr>
                <p:cNvPr id="234522" name="Group 26"/>
                <p:cNvGrpSpPr>
                  <a:grpSpLocks/>
                </p:cNvGrpSpPr>
                <p:nvPr/>
              </p:nvGrpSpPr>
              <p:grpSpPr bwMode="auto">
                <a:xfrm>
                  <a:off x="6229" y="6540"/>
                  <a:ext cx="2860" cy="2084"/>
                  <a:chOff x="6229" y="6540"/>
                  <a:chExt cx="2860" cy="2084"/>
                </a:xfrm>
              </p:grpSpPr>
              <p:grpSp>
                <p:nvGrpSpPr>
                  <p:cNvPr id="234523" name="Group 27"/>
                  <p:cNvGrpSpPr>
                    <a:grpSpLocks/>
                  </p:cNvGrpSpPr>
                  <p:nvPr/>
                </p:nvGrpSpPr>
                <p:grpSpPr bwMode="auto">
                  <a:xfrm>
                    <a:off x="6229" y="6540"/>
                    <a:ext cx="2860" cy="2084"/>
                    <a:chOff x="6218" y="6578"/>
                    <a:chExt cx="2384" cy="1737"/>
                  </a:xfrm>
                </p:grpSpPr>
                <p:sp>
                  <p:nvSpPr>
                    <p:cNvPr id="234524" name="Freeform 28"/>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25" name="Freeform 29"/>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26" name="Line 30"/>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7" name="Line 31"/>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8" name="Line 32"/>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9" name="Line 33"/>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30" name="Group 34"/>
                <p:cNvGrpSpPr>
                  <a:grpSpLocks/>
                </p:cNvGrpSpPr>
                <p:nvPr/>
              </p:nvGrpSpPr>
              <p:grpSpPr bwMode="auto">
                <a:xfrm flipH="1">
                  <a:off x="2329" y="6552"/>
                  <a:ext cx="2860" cy="2084"/>
                  <a:chOff x="6229" y="6540"/>
                  <a:chExt cx="2860" cy="2084"/>
                </a:xfrm>
              </p:grpSpPr>
              <p:grpSp>
                <p:nvGrpSpPr>
                  <p:cNvPr id="234531" name="Group 35"/>
                  <p:cNvGrpSpPr>
                    <a:grpSpLocks/>
                  </p:cNvGrpSpPr>
                  <p:nvPr/>
                </p:nvGrpSpPr>
                <p:grpSpPr bwMode="auto">
                  <a:xfrm>
                    <a:off x="6229" y="6540"/>
                    <a:ext cx="2860" cy="2084"/>
                    <a:chOff x="6218" y="6578"/>
                    <a:chExt cx="2384" cy="1737"/>
                  </a:xfrm>
                </p:grpSpPr>
                <p:sp>
                  <p:nvSpPr>
                    <p:cNvPr id="234532" name="Freeform 36"/>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33" name="Freeform 37"/>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34" name="Line 38"/>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35" name="Line 39"/>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36" name="Line 40"/>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37" name="Line 41"/>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grpSp>
          <p:nvGrpSpPr>
            <p:cNvPr id="234538" name="Group 42"/>
            <p:cNvGrpSpPr>
              <a:grpSpLocks/>
            </p:cNvGrpSpPr>
            <p:nvPr/>
          </p:nvGrpSpPr>
          <p:grpSpPr bwMode="auto">
            <a:xfrm rot="10800000">
              <a:off x="2346" y="1832"/>
              <a:ext cx="6783" cy="6786"/>
              <a:chOff x="2306" y="1850"/>
              <a:chExt cx="6783" cy="6786"/>
            </a:xfrm>
          </p:grpSpPr>
          <p:grpSp>
            <p:nvGrpSpPr>
              <p:cNvPr id="234539" name="Group 43"/>
              <p:cNvGrpSpPr>
                <a:grpSpLocks/>
              </p:cNvGrpSpPr>
              <p:nvPr/>
            </p:nvGrpSpPr>
            <p:grpSpPr bwMode="auto">
              <a:xfrm>
                <a:off x="2329" y="6540"/>
                <a:ext cx="6760" cy="2096"/>
                <a:chOff x="2329" y="6540"/>
                <a:chExt cx="6760" cy="2096"/>
              </a:xfrm>
            </p:grpSpPr>
            <p:grpSp>
              <p:nvGrpSpPr>
                <p:cNvPr id="234540" name="Group 44"/>
                <p:cNvGrpSpPr>
                  <a:grpSpLocks/>
                </p:cNvGrpSpPr>
                <p:nvPr/>
              </p:nvGrpSpPr>
              <p:grpSpPr bwMode="auto">
                <a:xfrm>
                  <a:off x="6229" y="6540"/>
                  <a:ext cx="2860" cy="2084"/>
                  <a:chOff x="6229" y="6540"/>
                  <a:chExt cx="2860" cy="2084"/>
                </a:xfrm>
              </p:grpSpPr>
              <p:grpSp>
                <p:nvGrpSpPr>
                  <p:cNvPr id="234541" name="Group 45"/>
                  <p:cNvGrpSpPr>
                    <a:grpSpLocks/>
                  </p:cNvGrpSpPr>
                  <p:nvPr/>
                </p:nvGrpSpPr>
                <p:grpSpPr bwMode="auto">
                  <a:xfrm>
                    <a:off x="6229" y="6540"/>
                    <a:ext cx="2860" cy="2084"/>
                    <a:chOff x="6218" y="6578"/>
                    <a:chExt cx="2384" cy="1737"/>
                  </a:xfrm>
                </p:grpSpPr>
                <p:sp>
                  <p:nvSpPr>
                    <p:cNvPr id="234542" name="Freeform 46"/>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43" name="Freeform 47"/>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44" name="Line 48"/>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45" name="Line 49"/>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46" name="Line 50"/>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47" name="Line 51"/>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48" name="Group 52"/>
                <p:cNvGrpSpPr>
                  <a:grpSpLocks/>
                </p:cNvGrpSpPr>
                <p:nvPr/>
              </p:nvGrpSpPr>
              <p:grpSpPr bwMode="auto">
                <a:xfrm flipH="1">
                  <a:off x="2329" y="6552"/>
                  <a:ext cx="2860" cy="2084"/>
                  <a:chOff x="6229" y="6540"/>
                  <a:chExt cx="2860" cy="2084"/>
                </a:xfrm>
              </p:grpSpPr>
              <p:grpSp>
                <p:nvGrpSpPr>
                  <p:cNvPr id="234549" name="Group 53"/>
                  <p:cNvGrpSpPr>
                    <a:grpSpLocks/>
                  </p:cNvGrpSpPr>
                  <p:nvPr/>
                </p:nvGrpSpPr>
                <p:grpSpPr bwMode="auto">
                  <a:xfrm>
                    <a:off x="6229" y="6540"/>
                    <a:ext cx="2860" cy="2084"/>
                    <a:chOff x="6218" y="6578"/>
                    <a:chExt cx="2384" cy="1737"/>
                  </a:xfrm>
                </p:grpSpPr>
                <p:sp>
                  <p:nvSpPr>
                    <p:cNvPr id="234550" name="Freeform 54"/>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51" name="Freeform 55"/>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52" name="Line 56"/>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53" name="Line 57"/>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54" name="Line 58"/>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55" name="Line 59"/>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nvGrpSpPr>
              <p:cNvPr id="234556" name="Group 60"/>
              <p:cNvGrpSpPr>
                <a:grpSpLocks/>
              </p:cNvGrpSpPr>
              <p:nvPr/>
            </p:nvGrpSpPr>
            <p:grpSpPr bwMode="auto">
              <a:xfrm rot="5400000">
                <a:off x="-26" y="4182"/>
                <a:ext cx="6760" cy="2096"/>
                <a:chOff x="2329" y="6540"/>
                <a:chExt cx="6760" cy="2096"/>
              </a:xfrm>
            </p:grpSpPr>
            <p:grpSp>
              <p:nvGrpSpPr>
                <p:cNvPr id="234557" name="Group 61"/>
                <p:cNvGrpSpPr>
                  <a:grpSpLocks/>
                </p:cNvGrpSpPr>
                <p:nvPr/>
              </p:nvGrpSpPr>
              <p:grpSpPr bwMode="auto">
                <a:xfrm>
                  <a:off x="6229" y="6540"/>
                  <a:ext cx="2860" cy="2084"/>
                  <a:chOff x="6229" y="6540"/>
                  <a:chExt cx="2860" cy="2084"/>
                </a:xfrm>
              </p:grpSpPr>
              <p:grpSp>
                <p:nvGrpSpPr>
                  <p:cNvPr id="234558" name="Group 62"/>
                  <p:cNvGrpSpPr>
                    <a:grpSpLocks/>
                  </p:cNvGrpSpPr>
                  <p:nvPr/>
                </p:nvGrpSpPr>
                <p:grpSpPr bwMode="auto">
                  <a:xfrm>
                    <a:off x="6229" y="6540"/>
                    <a:ext cx="2860" cy="2084"/>
                    <a:chOff x="6218" y="6578"/>
                    <a:chExt cx="2384" cy="1737"/>
                  </a:xfrm>
                </p:grpSpPr>
                <p:sp>
                  <p:nvSpPr>
                    <p:cNvPr id="234559" name="Freeform 63"/>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60" name="Freeform 64"/>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61" name="Line 65"/>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62" name="Line 66"/>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63" name="Line 67"/>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64" name="Line 68"/>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65" name="Group 69"/>
                <p:cNvGrpSpPr>
                  <a:grpSpLocks/>
                </p:cNvGrpSpPr>
                <p:nvPr/>
              </p:nvGrpSpPr>
              <p:grpSpPr bwMode="auto">
                <a:xfrm flipH="1">
                  <a:off x="2329" y="6552"/>
                  <a:ext cx="2860" cy="2084"/>
                  <a:chOff x="6229" y="6540"/>
                  <a:chExt cx="2860" cy="2084"/>
                </a:xfrm>
              </p:grpSpPr>
              <p:grpSp>
                <p:nvGrpSpPr>
                  <p:cNvPr id="234566" name="Group 70"/>
                  <p:cNvGrpSpPr>
                    <a:grpSpLocks/>
                  </p:cNvGrpSpPr>
                  <p:nvPr/>
                </p:nvGrpSpPr>
                <p:grpSpPr bwMode="auto">
                  <a:xfrm>
                    <a:off x="6229" y="6540"/>
                    <a:ext cx="2860" cy="2084"/>
                    <a:chOff x="6218" y="6578"/>
                    <a:chExt cx="2384" cy="1737"/>
                  </a:xfrm>
                </p:grpSpPr>
                <p:sp>
                  <p:nvSpPr>
                    <p:cNvPr id="234567" name="Freeform 71"/>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68" name="Freeform 72"/>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69" name="Line 73"/>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70" name="Line 74"/>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71" name="Line 75"/>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72" name="Line 76"/>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grpSp>
    </p:spTree>
    <p:extLst>
      <p:ext uri="{BB962C8B-B14F-4D97-AF65-F5344CB8AC3E}">
        <p14:creationId xmlns:p14="http://schemas.microsoft.com/office/powerpoint/2010/main" val="41963057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ChangeArrowheads="1"/>
          </p:cNvSpPr>
          <p:nvPr>
            <p:ph type="title" idx="4294967295"/>
          </p:nvPr>
        </p:nvSpPr>
        <p:spPr/>
        <p:txBody>
          <a:bodyPr/>
          <a:lstStyle/>
          <a:p>
            <a:pPr algn="l" eaLnBrk="1" hangingPunct="1"/>
            <a:r>
              <a:rPr lang="en-US" sz="3600">
                <a:latin typeface="Arial" charset="0"/>
                <a:ea typeface="ヒラギノ角ゴ Pro W3" charset="0"/>
                <a:cs typeface="ヒラギノ角ゴ Pro W3" charset="0"/>
              </a:rPr>
              <a:t>What is the curl of this vector field,  in the region shown below?</a:t>
            </a:r>
          </a:p>
        </p:txBody>
      </p:sp>
      <p:sp>
        <p:nvSpPr>
          <p:cNvPr id="33794" name="Rectangle 1027"/>
          <p:cNvSpPr>
            <a:spLocks noGrp="1" noChangeArrowheads="1"/>
          </p:cNvSpPr>
          <p:nvPr>
            <p:ph type="body" idx="4294967295"/>
          </p:nvPr>
        </p:nvSpPr>
        <p:spPr>
          <a:xfrm>
            <a:off x="685800" y="4038600"/>
            <a:ext cx="7772400" cy="1828800"/>
          </a:xfrm>
        </p:spPr>
        <p:txBody>
          <a:bodyPr/>
          <a:lstStyle/>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non-zero everywhere</a:t>
            </a:r>
          </a:p>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Non-zero at a limited set of points</a:t>
            </a:r>
          </a:p>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zero curl everywhere</a:t>
            </a:r>
          </a:p>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We need a formula to decide for sure </a:t>
            </a:r>
          </a:p>
        </p:txBody>
      </p:sp>
      <p:sp>
        <p:nvSpPr>
          <p:cNvPr id="29702" name="Text Box 6"/>
          <p:cNvSpPr txBox="1">
            <a:spLocks noChangeArrowheads="1"/>
          </p:cNvSpPr>
          <p:nvPr/>
        </p:nvSpPr>
        <p:spPr bwMode="auto">
          <a:xfrm>
            <a:off x="76200" y="90488"/>
            <a:ext cx="1158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1.7c</a:t>
            </a:r>
            <a:endParaRPr lang="en-US" sz="800"/>
          </a:p>
        </p:txBody>
      </p:sp>
      <p:graphicFrame>
        <p:nvGraphicFramePr>
          <p:cNvPr id="7" name="Object 0"/>
          <p:cNvGraphicFramePr>
            <a:graphicFrameLocks noChangeAspect="1"/>
          </p:cNvGraphicFramePr>
          <p:nvPr>
            <p:extLst>
              <p:ext uri="{D42A27DB-BD31-4B8C-83A1-F6EECF244321}">
                <p14:modId xmlns:p14="http://schemas.microsoft.com/office/powerpoint/2010/main" val="734541551"/>
              </p:ext>
            </p:extLst>
          </p:nvPr>
        </p:nvGraphicFramePr>
        <p:xfrm>
          <a:off x="2811463" y="1901825"/>
          <a:ext cx="3263900" cy="1998663"/>
        </p:xfrm>
        <a:graphic>
          <a:graphicData uri="http://schemas.openxmlformats.org/presentationml/2006/ole">
            <mc:AlternateContent xmlns:mc="http://schemas.openxmlformats.org/markup-compatibility/2006">
              <mc:Choice xmlns:v="urn:schemas-microsoft-com:vml" Requires="v">
                <p:oleObj spid="_x0000_s114708" name="Picture" r:id="rId4" imgW="20571429" imgH="12596825" progId="Word.Picture.8">
                  <p:embed/>
                </p:oleObj>
              </mc:Choice>
              <mc:Fallback>
                <p:oleObj name="Picture" r:id="rId4" imgW="20571429" imgH="12596825"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463" y="1901825"/>
                        <a:ext cx="32639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01" name="Rectangle 5"/>
          <p:cNvSpPr>
            <a:spLocks noChangeArrowheads="1"/>
          </p:cNvSpPr>
          <p:nvPr/>
        </p:nvSpPr>
        <p:spPr bwMode="auto">
          <a:xfrm>
            <a:off x="2921000" y="1981200"/>
            <a:ext cx="3136900" cy="1905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43384501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685800" y="76200"/>
            <a:ext cx="7772400" cy="1143000"/>
          </a:xfrm>
        </p:spPr>
        <p:txBody>
          <a:bodyPr/>
          <a:lstStyle/>
          <a:p>
            <a:r>
              <a:rPr lang="en-US" sz="4700" b="1">
                <a:latin typeface="Arial" charset="0"/>
                <a:ea typeface="ヒラギノ角ゴ Pro W3" charset="0"/>
                <a:cs typeface="ヒラギノ角ゴ Pro W3" charset="0"/>
              </a:rPr>
              <a:t>Common vortex</a:t>
            </a:r>
          </a:p>
        </p:txBody>
      </p:sp>
      <p:pic>
        <p:nvPicPr>
          <p:cNvPr id="641026" name="Picture 2" descr="T:\ToiletVortex0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7635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Freeform 5"/>
          <p:cNvSpPr>
            <a:spLocks noChangeArrowheads="1"/>
          </p:cNvSpPr>
          <p:nvPr/>
        </p:nvSpPr>
        <p:spPr bwMode="auto">
          <a:xfrm>
            <a:off x="1662113" y="1790700"/>
            <a:ext cx="4175125" cy="4398963"/>
          </a:xfrm>
          <a:custGeom>
            <a:avLst/>
            <a:gdLst>
              <a:gd name="T0" fmla="*/ 3999944 w 4176405"/>
              <a:gd name="T1" fmla="*/ 1457801 h 4399318"/>
              <a:gd name="T2" fmla="*/ 3127021 w 4176405"/>
              <a:gd name="T3" fmla="*/ 284283 h 4399318"/>
              <a:gd name="T4" fmla="*/ 1858558 w 4176405"/>
              <a:gd name="T5" fmla="*/ 38663 h 4399318"/>
              <a:gd name="T6" fmla="*/ 753767 w 4176405"/>
              <a:gd name="T7" fmla="*/ 516257 h 4399318"/>
              <a:gd name="T8" fmla="*/ 153633 w 4176405"/>
              <a:gd name="T9" fmla="*/ 1717067 h 4399318"/>
              <a:gd name="T10" fmla="*/ 167273 w 4176405"/>
              <a:gd name="T11" fmla="*/ 3314733 h 4399318"/>
              <a:gd name="T12" fmla="*/ 1157266 w 4176405"/>
              <a:gd name="T13" fmla="*/ 4228988 h 4399318"/>
              <a:gd name="T14" fmla="*/ 3249776 w 4176405"/>
              <a:gd name="T15" fmla="*/ 4309722 h 4399318"/>
              <a:gd name="T16" fmla="*/ 3974937 w 4176405"/>
              <a:gd name="T17" fmla="*/ 3695673 h 4399318"/>
              <a:gd name="T18" fmla="*/ 4161343 w 4176405"/>
              <a:gd name="T19" fmla="*/ 2476669 h 4399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76405"/>
              <a:gd name="T31" fmla="*/ 0 h 4399318"/>
              <a:gd name="T32" fmla="*/ 4176405 w 4176405"/>
              <a:gd name="T33" fmla="*/ 4399318 h 4399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76405" h="4399318">
                <a:moveTo>
                  <a:pt x="4002396" y="1458036"/>
                </a:moveTo>
                <a:cubicBezTo>
                  <a:pt x="3744226" y="989463"/>
                  <a:pt x="3486056" y="520890"/>
                  <a:pt x="3128939" y="284329"/>
                </a:cubicBezTo>
                <a:cubicBezTo>
                  <a:pt x="2771823" y="47768"/>
                  <a:pt x="2255482" y="0"/>
                  <a:pt x="1859697" y="38669"/>
                </a:cubicBezTo>
                <a:cubicBezTo>
                  <a:pt x="1463912" y="77338"/>
                  <a:pt x="1038557" y="236562"/>
                  <a:pt x="754229" y="516341"/>
                </a:cubicBezTo>
                <a:cubicBezTo>
                  <a:pt x="469901" y="796120"/>
                  <a:pt x="251536" y="1250856"/>
                  <a:pt x="153727" y="1717344"/>
                </a:cubicBezTo>
                <a:cubicBezTo>
                  <a:pt x="55918" y="2183832"/>
                  <a:pt x="0" y="2896548"/>
                  <a:pt x="167375" y="3315269"/>
                </a:cubicBezTo>
                <a:cubicBezTo>
                  <a:pt x="334750" y="3733990"/>
                  <a:pt x="643909" y="4063811"/>
                  <a:pt x="1157975" y="4229669"/>
                </a:cubicBezTo>
                <a:cubicBezTo>
                  <a:pt x="1672041" y="4395527"/>
                  <a:pt x="2781869" y="4399318"/>
                  <a:pt x="3251769" y="4310418"/>
                </a:cubicBezTo>
                <a:cubicBezTo>
                  <a:pt x="3721669" y="4221518"/>
                  <a:pt x="3825354" y="4001827"/>
                  <a:pt x="3977375" y="3696269"/>
                </a:cubicBezTo>
                <a:cubicBezTo>
                  <a:pt x="4129396" y="3390711"/>
                  <a:pt x="4176405" y="3210636"/>
                  <a:pt x="4163895" y="2477069"/>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00" name="Group 10"/>
          <p:cNvGrpSpPr>
            <a:grpSpLocks/>
          </p:cNvGrpSpPr>
          <p:nvPr/>
        </p:nvGrpSpPr>
        <p:grpSpPr bwMode="auto">
          <a:xfrm rot="-584749">
            <a:off x="5562600" y="3429000"/>
            <a:ext cx="381000" cy="654050"/>
            <a:chOff x="8458200" y="2590800"/>
            <a:chExt cx="381000" cy="653388"/>
          </a:xfrm>
        </p:grpSpPr>
        <p:sp>
          <p:nvSpPr>
            <p:cNvPr id="29704" name="Isosceles Triangle 7"/>
            <p:cNvSpPr>
              <a:spLocks noChangeArrowheads="1"/>
            </p:cNvSpPr>
            <p:nvPr/>
          </p:nvSpPr>
          <p:spPr bwMode="auto">
            <a:xfrm>
              <a:off x="8534400" y="2863188"/>
              <a:ext cx="228600" cy="381000"/>
            </a:xfrm>
            <a:prstGeom prst="triangle">
              <a:avLst>
                <a:gd name="adj" fmla="val 50000"/>
              </a:avLst>
            </a:prstGeom>
            <a:solidFill>
              <a:srgbClr val="00B0F0"/>
            </a:solidFill>
            <a:ln w="9525">
              <a:solidFill>
                <a:schemeClr val="tx1"/>
              </a:solidFill>
              <a:round/>
              <a:headEnd/>
              <a:tailEnd/>
            </a:ln>
          </p:spPr>
          <p:txBody>
            <a:bodyPr/>
            <a:lstStyle/>
            <a:p>
              <a:endParaRPr lang="en-US"/>
            </a:p>
          </p:txBody>
        </p:sp>
        <p:sp>
          <p:nvSpPr>
            <p:cNvPr id="29705" name="Oval 6"/>
            <p:cNvSpPr>
              <a:spLocks noChangeArrowheads="1"/>
            </p:cNvSpPr>
            <p:nvPr/>
          </p:nvSpPr>
          <p:spPr bwMode="auto">
            <a:xfrm>
              <a:off x="8458200" y="2590800"/>
              <a:ext cx="381000" cy="533400"/>
            </a:xfrm>
            <a:prstGeom prst="ellipse">
              <a:avLst/>
            </a:prstGeom>
            <a:solidFill>
              <a:srgbClr val="00B0F0"/>
            </a:solidFill>
            <a:ln w="9525">
              <a:solidFill>
                <a:schemeClr val="tx1"/>
              </a:solidFill>
              <a:round/>
              <a:headEnd/>
              <a:tailEnd/>
            </a:ln>
          </p:spPr>
          <p:txBody>
            <a:bodyPr/>
            <a:lstStyle/>
            <a:p>
              <a:endParaRPr lang="en-US"/>
            </a:p>
          </p:txBody>
        </p:sp>
        <p:sp>
          <p:nvSpPr>
            <p:cNvPr id="29706" name="Oval 8"/>
            <p:cNvSpPr>
              <a:spLocks noChangeArrowheads="1"/>
            </p:cNvSpPr>
            <p:nvPr/>
          </p:nvSpPr>
          <p:spPr bwMode="auto">
            <a:xfrm>
              <a:off x="8689848" y="2667000"/>
              <a:ext cx="76200" cy="76200"/>
            </a:xfrm>
            <a:prstGeom prst="ellipse">
              <a:avLst/>
            </a:prstGeom>
            <a:solidFill>
              <a:schemeClr val="accent1"/>
            </a:solidFill>
            <a:ln w="9525">
              <a:solidFill>
                <a:schemeClr val="tx1"/>
              </a:solidFill>
              <a:round/>
              <a:headEnd/>
              <a:tailEnd/>
            </a:ln>
          </p:spPr>
          <p:txBody>
            <a:bodyPr/>
            <a:lstStyle/>
            <a:p>
              <a:endParaRPr lang="en-US"/>
            </a:p>
          </p:txBody>
        </p:sp>
        <p:sp>
          <p:nvSpPr>
            <p:cNvPr id="29707" name="Oval 9"/>
            <p:cNvSpPr>
              <a:spLocks noChangeArrowheads="1"/>
            </p:cNvSpPr>
            <p:nvPr/>
          </p:nvSpPr>
          <p:spPr bwMode="auto">
            <a:xfrm>
              <a:off x="8546592" y="2667000"/>
              <a:ext cx="76200" cy="76200"/>
            </a:xfrm>
            <a:prstGeom prst="ellipse">
              <a:avLst/>
            </a:prstGeom>
            <a:solidFill>
              <a:schemeClr val="accent1"/>
            </a:solidFill>
            <a:ln w="9525">
              <a:solidFill>
                <a:schemeClr val="tx1"/>
              </a:solidFill>
              <a:round/>
              <a:headEnd/>
              <a:tailEnd/>
            </a:ln>
          </p:spPr>
          <p:txBody>
            <a:bodyPr/>
            <a:lstStyle/>
            <a:p>
              <a:endParaRPr lang="en-US"/>
            </a:p>
          </p:txBody>
        </p:sp>
      </p:grpSp>
      <p:sp>
        <p:nvSpPr>
          <p:cNvPr id="29701" name="Oval 11"/>
          <p:cNvSpPr>
            <a:spLocks noChangeArrowheads="1"/>
          </p:cNvSpPr>
          <p:nvPr/>
        </p:nvSpPr>
        <p:spPr bwMode="auto">
          <a:xfrm>
            <a:off x="3048000" y="3124200"/>
            <a:ext cx="1295400" cy="1322388"/>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702" name="Straight Arrow Connector 13"/>
          <p:cNvCxnSpPr>
            <a:cxnSpLocks noChangeShapeType="1"/>
          </p:cNvCxnSpPr>
          <p:nvPr/>
        </p:nvCxnSpPr>
        <p:spPr bwMode="auto">
          <a:xfrm flipV="1">
            <a:off x="4329113" y="3657600"/>
            <a:ext cx="1587" cy="309563"/>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9703" name="Straight Arrow Connector 14"/>
          <p:cNvCxnSpPr>
            <a:cxnSpLocks noChangeShapeType="1"/>
          </p:cNvCxnSpPr>
          <p:nvPr/>
        </p:nvCxnSpPr>
        <p:spPr bwMode="auto">
          <a:xfrm rot="16200000" flipH="1">
            <a:off x="2897981" y="3840957"/>
            <a:ext cx="301625" cy="1588"/>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0559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41026"/>
                                        </p:tgtEl>
                                        <p:attrNameLst>
                                          <p:attrName>style.visibility</p:attrName>
                                        </p:attrNameLst>
                                      </p:cBhvr>
                                      <p:to>
                                        <p:strVal val="visible"/>
                                      </p:to>
                                    </p:set>
                                    <p:animEffect transition="in" filter="fade">
                                      <p:cBhvr>
                                        <p:cTn id="11" dur="500"/>
                                        <p:tgtEl>
                                          <p:spTgt spid="64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685800" y="76200"/>
            <a:ext cx="7772400" cy="1143000"/>
          </a:xfrm>
        </p:spPr>
        <p:txBody>
          <a:bodyPr/>
          <a:lstStyle/>
          <a:p>
            <a:r>
              <a:rPr lang="en-US" sz="4700" b="1">
                <a:latin typeface="Arial" charset="0"/>
                <a:ea typeface="ヒラギノ角ゴ Pro W3" charset="0"/>
                <a:cs typeface="ヒラギノ角ゴ Pro W3" charset="0"/>
              </a:rPr>
              <a:t>Feline Vortex</a:t>
            </a:r>
          </a:p>
        </p:txBody>
      </p:sp>
      <p:pic>
        <p:nvPicPr>
          <p:cNvPr id="31746" name="Picture 2" descr="T:\TigerToi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6248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407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ac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482600"/>
            <a:ext cx="5880100" cy="1993900"/>
          </a:xfrm>
          <a:prstGeom prst="rect">
            <a:avLst/>
          </a:prstGeom>
        </p:spPr>
      </p:pic>
      <p:pic>
        <p:nvPicPr>
          <p:cNvPr id="3" name="Picture 2" descr="workloa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500" y="2641600"/>
            <a:ext cx="7772400" cy="2070100"/>
          </a:xfrm>
          <a:prstGeom prst="rect">
            <a:avLst/>
          </a:prstGeom>
        </p:spPr>
      </p:pic>
      <p:pic>
        <p:nvPicPr>
          <p:cNvPr id="4" name="Picture 3" descr="hours.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000" y="4762500"/>
            <a:ext cx="3657600" cy="2095500"/>
          </a:xfrm>
          <a:prstGeom prst="rect">
            <a:avLst/>
          </a:prstGeom>
        </p:spPr>
      </p:pic>
      <p:sp>
        <p:nvSpPr>
          <p:cNvPr id="5" name="TextBox 4"/>
          <p:cNvSpPr txBox="1"/>
          <p:nvPr/>
        </p:nvSpPr>
        <p:spPr>
          <a:xfrm>
            <a:off x="38100" y="1308100"/>
            <a:ext cx="886180" cy="461665"/>
          </a:xfrm>
          <a:prstGeom prst="rect">
            <a:avLst/>
          </a:prstGeom>
          <a:noFill/>
        </p:spPr>
        <p:txBody>
          <a:bodyPr wrap="none" rtlCol="0">
            <a:spAutoFit/>
          </a:bodyPr>
          <a:lstStyle/>
          <a:p>
            <a:r>
              <a:rPr lang="en-US" dirty="0" smtClean="0"/>
              <a:t>Pace</a:t>
            </a:r>
            <a:endParaRPr lang="en-US" dirty="0"/>
          </a:p>
        </p:txBody>
      </p:sp>
      <p:sp>
        <p:nvSpPr>
          <p:cNvPr id="6" name="TextBox 5"/>
          <p:cNvSpPr txBox="1"/>
          <p:nvPr/>
        </p:nvSpPr>
        <p:spPr>
          <a:xfrm>
            <a:off x="50800" y="3492500"/>
            <a:ext cx="869349" cy="461665"/>
          </a:xfrm>
          <a:prstGeom prst="rect">
            <a:avLst/>
          </a:prstGeom>
          <a:noFill/>
        </p:spPr>
        <p:txBody>
          <a:bodyPr wrap="none" rtlCol="0">
            <a:spAutoFit/>
          </a:bodyPr>
          <a:lstStyle/>
          <a:p>
            <a:r>
              <a:rPr lang="en-US" dirty="0" smtClean="0"/>
              <a:t>Load</a:t>
            </a:r>
            <a:endParaRPr lang="en-US" dirty="0"/>
          </a:p>
        </p:txBody>
      </p:sp>
      <p:sp>
        <p:nvSpPr>
          <p:cNvPr id="7" name="TextBox 6"/>
          <p:cNvSpPr txBox="1"/>
          <p:nvPr/>
        </p:nvSpPr>
        <p:spPr>
          <a:xfrm>
            <a:off x="38100" y="5524500"/>
            <a:ext cx="1005654" cy="461665"/>
          </a:xfrm>
          <a:prstGeom prst="rect">
            <a:avLst/>
          </a:prstGeom>
          <a:noFill/>
        </p:spPr>
        <p:txBody>
          <a:bodyPr wrap="none" rtlCol="0">
            <a:spAutoFit/>
          </a:bodyPr>
          <a:lstStyle/>
          <a:p>
            <a:r>
              <a:rPr lang="en-US" dirty="0" smtClean="0"/>
              <a:t>Hours</a:t>
            </a:r>
            <a:endParaRPr lang="en-US" dirty="0"/>
          </a:p>
        </p:txBody>
      </p:sp>
    </p:spTree>
    <p:extLst>
      <p:ext uri="{BB962C8B-B14F-4D97-AF65-F5344CB8AC3E}">
        <p14:creationId xmlns:p14="http://schemas.microsoft.com/office/powerpoint/2010/main" val="3055943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xfrm>
            <a:off x="638175" y="638175"/>
            <a:ext cx="7786688" cy="3300413"/>
          </a:xfrm>
        </p:spPr>
        <p:txBody>
          <a:bodyPr/>
          <a:lstStyle/>
          <a:p>
            <a:pPr marL="0" indent="0" eaLnBrk="1" hangingPunct="1">
              <a:buFontTx/>
              <a:buNone/>
            </a:pPr>
            <a:r>
              <a:rPr lang="en-US" sz="2400">
                <a:latin typeface="Arial" charset="0"/>
                <a:ea typeface="ヒラギノ角ゴ Pro W3" charset="0"/>
                <a:cs typeface="ヒラギノ角ゴ Pro W3" charset="0"/>
              </a:rPr>
              <a:t>A positive point charge +q is placed outside a closed cylindrical surface as shown.  The closed surface consists of the flat end caps (labeled A and B) and the curved side surface (C). What is the sign of the electric flux through surface C? </a:t>
            </a:r>
          </a:p>
          <a:p>
            <a:pPr marL="0" indent="0" eaLnBrk="1" hangingPunct="1">
              <a:buFontTx/>
              <a:buNone/>
            </a:pPr>
            <a:endParaRPr lang="en-US" sz="2400">
              <a:latin typeface="Arial" charset="0"/>
              <a:ea typeface="ヒラギノ角ゴ Pro W3" charset="0"/>
              <a:cs typeface="ヒラギノ角ゴ Pro W3" charset="0"/>
            </a:endParaRPr>
          </a:p>
          <a:p>
            <a:pPr marL="0" indent="0" eaLnBrk="1" hangingPunct="1">
              <a:buFontTx/>
              <a:buNone/>
            </a:pPr>
            <a:r>
              <a:rPr lang="en-US" sz="2400">
                <a:latin typeface="Arial" charset="0"/>
                <a:ea typeface="ヒラギノ角ゴ Pro W3" charset="0"/>
                <a:cs typeface="ヒラギノ角ゴ Pro W3" charset="0"/>
              </a:rPr>
              <a:t>(A) positive	(B) negative	(C) zero	</a:t>
            </a:r>
          </a:p>
          <a:p>
            <a:pPr marL="0" indent="0" eaLnBrk="1" hangingPunct="1">
              <a:buFontTx/>
              <a:buNone/>
            </a:pPr>
            <a:r>
              <a:rPr lang="en-US" sz="2400">
                <a:latin typeface="Arial" charset="0"/>
                <a:ea typeface="ヒラギノ角ゴ Pro W3" charset="0"/>
                <a:cs typeface="ヒラギノ角ゴ Pro W3" charset="0"/>
              </a:rPr>
              <a:t>(D) not enough information given to decide</a:t>
            </a:r>
            <a:endParaRPr lang="en-US" sz="1600">
              <a:latin typeface="Arial" charset="0"/>
              <a:ea typeface="ヒラギノ角ゴ Pro W3" charset="0"/>
              <a:cs typeface="ヒラギノ角ゴ Pro W3" charset="0"/>
            </a:endParaRPr>
          </a:p>
        </p:txBody>
      </p:sp>
      <p:sp>
        <p:nvSpPr>
          <p:cNvPr id="154627" name="AutoShape 3"/>
          <p:cNvSpPr>
            <a:spLocks noChangeArrowheads="1"/>
          </p:cNvSpPr>
          <p:nvPr/>
        </p:nvSpPr>
        <p:spPr bwMode="auto">
          <a:xfrm rot="16200000">
            <a:off x="2157413" y="4954588"/>
            <a:ext cx="1625600" cy="787400"/>
          </a:xfrm>
          <a:prstGeom prst="flowChartMagneticDrum">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p>
        </p:txBody>
      </p:sp>
      <p:sp>
        <p:nvSpPr>
          <p:cNvPr id="154628" name="Rectangle 4"/>
          <p:cNvSpPr>
            <a:spLocks noChangeArrowheads="1"/>
          </p:cNvSpPr>
          <p:nvPr/>
        </p:nvSpPr>
        <p:spPr bwMode="auto">
          <a:xfrm>
            <a:off x="7146925" y="3994150"/>
            <a:ext cx="76835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29" name="Oval 5"/>
          <p:cNvSpPr>
            <a:spLocks noChangeArrowheads="1"/>
          </p:cNvSpPr>
          <p:nvPr/>
        </p:nvSpPr>
        <p:spPr bwMode="auto">
          <a:xfrm>
            <a:off x="1938338" y="5284788"/>
            <a:ext cx="147637" cy="1476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30" name="Oval 6"/>
          <p:cNvSpPr>
            <a:spLocks noChangeArrowheads="1"/>
          </p:cNvSpPr>
          <p:nvPr/>
        </p:nvSpPr>
        <p:spPr bwMode="auto">
          <a:xfrm>
            <a:off x="6640513" y="4659313"/>
            <a:ext cx="147637" cy="1476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31" name="Text Box 7"/>
          <p:cNvSpPr txBox="1">
            <a:spLocks noChangeArrowheads="1"/>
          </p:cNvSpPr>
          <p:nvPr/>
        </p:nvSpPr>
        <p:spPr bwMode="auto">
          <a:xfrm>
            <a:off x="6653213" y="5519738"/>
            <a:ext cx="174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(Side View)</a:t>
            </a:r>
          </a:p>
        </p:txBody>
      </p:sp>
      <p:sp>
        <p:nvSpPr>
          <p:cNvPr id="154632" name="Text Box 8"/>
          <p:cNvSpPr txBox="1">
            <a:spLocks noChangeArrowheads="1"/>
          </p:cNvSpPr>
          <p:nvPr/>
        </p:nvSpPr>
        <p:spPr bwMode="auto">
          <a:xfrm>
            <a:off x="6126163" y="43656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t>q</a:t>
            </a:r>
          </a:p>
        </p:txBody>
      </p:sp>
      <p:sp>
        <p:nvSpPr>
          <p:cNvPr id="154633" name="Text Box 9"/>
          <p:cNvSpPr txBox="1">
            <a:spLocks noChangeArrowheads="1"/>
          </p:cNvSpPr>
          <p:nvPr/>
        </p:nvSpPr>
        <p:spPr bwMode="auto">
          <a:xfrm>
            <a:off x="1633538" y="527685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q</a:t>
            </a:r>
          </a:p>
        </p:txBody>
      </p:sp>
      <p:sp>
        <p:nvSpPr>
          <p:cNvPr id="154634" name="Text Box 10"/>
          <p:cNvSpPr txBox="1">
            <a:spLocks noChangeArrowheads="1"/>
          </p:cNvSpPr>
          <p:nvPr/>
        </p:nvSpPr>
        <p:spPr bwMode="auto">
          <a:xfrm>
            <a:off x="2779713" y="45593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A</a:t>
            </a:r>
          </a:p>
        </p:txBody>
      </p:sp>
      <p:sp>
        <p:nvSpPr>
          <p:cNvPr id="154635" name="Oval 11"/>
          <p:cNvSpPr>
            <a:spLocks noChangeArrowheads="1"/>
          </p:cNvSpPr>
          <p:nvPr/>
        </p:nvSpPr>
        <p:spPr bwMode="auto">
          <a:xfrm>
            <a:off x="2578100" y="5686425"/>
            <a:ext cx="804863" cy="476250"/>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36" name="Text Box 12"/>
          <p:cNvSpPr txBox="1">
            <a:spLocks noChangeArrowheads="1"/>
          </p:cNvSpPr>
          <p:nvPr/>
        </p:nvSpPr>
        <p:spPr bwMode="auto">
          <a:xfrm>
            <a:off x="2820988" y="56991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B</a:t>
            </a:r>
          </a:p>
        </p:txBody>
      </p:sp>
      <p:sp>
        <p:nvSpPr>
          <p:cNvPr id="154637" name="Text Box 13"/>
          <p:cNvSpPr txBox="1">
            <a:spLocks noChangeArrowheads="1"/>
          </p:cNvSpPr>
          <p:nvPr/>
        </p:nvSpPr>
        <p:spPr bwMode="auto">
          <a:xfrm>
            <a:off x="2638425" y="5132388"/>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C</a:t>
            </a:r>
          </a:p>
        </p:txBody>
      </p:sp>
      <p:sp>
        <p:nvSpPr>
          <p:cNvPr id="25613" name="Text Box 15"/>
          <p:cNvSpPr txBox="1">
            <a:spLocks noChangeArrowheads="1"/>
          </p:cNvSpPr>
          <p:nvPr/>
        </p:nvSpPr>
        <p:spPr bwMode="auto">
          <a:xfrm>
            <a:off x="57150" y="38100"/>
            <a:ext cx="601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2.16b</a:t>
            </a:r>
          </a:p>
        </p:txBody>
      </p:sp>
      <p:sp>
        <p:nvSpPr>
          <p:cNvPr id="25614" name="Line 16"/>
          <p:cNvSpPr>
            <a:spLocks noChangeShapeType="1"/>
          </p:cNvSpPr>
          <p:nvPr/>
        </p:nvSpPr>
        <p:spPr bwMode="auto">
          <a:xfrm rot="3600000" flipH="1" flipV="1">
            <a:off x="7477125" y="3133725"/>
            <a:ext cx="231775" cy="18891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Line 17"/>
          <p:cNvSpPr>
            <a:spLocks noChangeShapeType="1"/>
          </p:cNvSpPr>
          <p:nvPr/>
        </p:nvSpPr>
        <p:spPr bwMode="auto">
          <a:xfrm rot="1800000" flipV="1">
            <a:off x="7234238" y="2876550"/>
            <a:ext cx="0" cy="180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6" name="Line 9"/>
          <p:cNvSpPr>
            <a:spLocks noChangeShapeType="1"/>
          </p:cNvSpPr>
          <p:nvPr/>
        </p:nvSpPr>
        <p:spPr bwMode="auto">
          <a:xfrm flipV="1">
            <a:off x="6724650" y="2738438"/>
            <a:ext cx="0" cy="180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Line 12"/>
          <p:cNvSpPr>
            <a:spLocks noChangeShapeType="1"/>
          </p:cNvSpPr>
          <p:nvPr/>
        </p:nvSpPr>
        <p:spPr bwMode="auto">
          <a:xfrm rot="10800000" flipV="1">
            <a:off x="6681788" y="4935538"/>
            <a:ext cx="0" cy="180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8" name="Line 13"/>
          <p:cNvSpPr>
            <a:spLocks noChangeShapeType="1"/>
          </p:cNvSpPr>
          <p:nvPr/>
        </p:nvSpPr>
        <p:spPr bwMode="auto">
          <a:xfrm rot="9000000" flipV="1">
            <a:off x="7234238" y="4806950"/>
            <a:ext cx="0" cy="180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Line 14"/>
          <p:cNvSpPr>
            <a:spLocks noChangeShapeType="1"/>
          </p:cNvSpPr>
          <p:nvPr/>
        </p:nvSpPr>
        <p:spPr bwMode="auto">
          <a:xfrm rot="7200000" flipV="1">
            <a:off x="7558882" y="4429919"/>
            <a:ext cx="127000" cy="18430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0" name="Line 15"/>
          <p:cNvSpPr>
            <a:spLocks noChangeShapeType="1"/>
          </p:cNvSpPr>
          <p:nvPr/>
        </p:nvSpPr>
        <p:spPr bwMode="auto">
          <a:xfrm rot="5400000" flipV="1">
            <a:off x="7777163" y="3821113"/>
            <a:ext cx="0" cy="180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16"/>
          <p:cNvSpPr>
            <a:spLocks noChangeShapeType="1"/>
          </p:cNvSpPr>
          <p:nvPr/>
        </p:nvSpPr>
        <p:spPr bwMode="auto">
          <a:xfrm rot="3600000" flipV="1">
            <a:off x="7490619" y="3704432"/>
            <a:ext cx="571500" cy="15795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16"/>
          <p:cNvSpPr>
            <a:spLocks noChangeShapeType="1"/>
          </p:cNvSpPr>
          <p:nvPr/>
        </p:nvSpPr>
        <p:spPr bwMode="auto">
          <a:xfrm rot="3600000" flipV="1">
            <a:off x="7097713" y="4475162"/>
            <a:ext cx="1276350" cy="11398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T:\griffith_trian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228600"/>
            <a:ext cx="7351712"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86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85800" y="228600"/>
            <a:ext cx="7772400" cy="1143000"/>
          </a:xfrm>
        </p:spPr>
        <p:txBody>
          <a:bodyPr/>
          <a:lstStyle/>
          <a:p>
            <a:pPr algn="l" eaLnBrk="1" hangingPunct="1"/>
            <a:r>
              <a:rPr lang="en-US" sz="4000">
                <a:latin typeface="Arial" charset="0"/>
                <a:ea typeface="ヒラギノ角ゴ Pro W3" charset="0"/>
                <a:cs typeface="ヒラギノ角ゴ Pro W3" charset="0"/>
              </a:rPr>
              <a:t>Which of the following two fields has zero divergence?</a:t>
            </a:r>
            <a:endParaRPr lang="en-US">
              <a:latin typeface="Arial" charset="0"/>
              <a:ea typeface="ヒラギノ角ゴ Pro W3" charset="0"/>
              <a:cs typeface="ヒラギノ角ゴ Pro W3" charset="0"/>
            </a:endParaRPr>
          </a:p>
        </p:txBody>
      </p:sp>
      <p:sp>
        <p:nvSpPr>
          <p:cNvPr id="46084" name="Rectangle 4"/>
          <p:cNvSpPr>
            <a:spLocks noChangeArrowheads="1"/>
          </p:cNvSpPr>
          <p:nvPr/>
        </p:nvSpPr>
        <p:spPr bwMode="auto">
          <a:xfrm>
            <a:off x="45720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5" name="Rectangle 5"/>
          <p:cNvSpPr>
            <a:spLocks noChangeArrowheads="1"/>
          </p:cNvSpPr>
          <p:nvPr/>
        </p:nvSpPr>
        <p:spPr bwMode="auto">
          <a:xfrm>
            <a:off x="6858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6" name="Text Box 6"/>
          <p:cNvSpPr txBox="1">
            <a:spLocks noChangeArrowheads="1"/>
          </p:cNvSpPr>
          <p:nvPr/>
        </p:nvSpPr>
        <p:spPr bwMode="auto">
          <a:xfrm>
            <a:off x="2209800" y="13716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a:t>
            </a:r>
          </a:p>
        </p:txBody>
      </p:sp>
      <p:sp>
        <p:nvSpPr>
          <p:cNvPr id="46087" name="Text Box 7"/>
          <p:cNvSpPr txBox="1">
            <a:spLocks noChangeArrowheads="1"/>
          </p:cNvSpPr>
          <p:nvPr/>
        </p:nvSpPr>
        <p:spPr bwMode="auto">
          <a:xfrm>
            <a:off x="59436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II</a:t>
            </a:r>
          </a:p>
        </p:txBody>
      </p:sp>
      <p:sp>
        <p:nvSpPr>
          <p:cNvPr id="46088" name="Text Box 8"/>
          <p:cNvSpPr txBox="1">
            <a:spLocks noChangeArrowheads="1"/>
          </p:cNvSpPr>
          <p:nvPr/>
        </p:nvSpPr>
        <p:spPr bwMode="auto">
          <a:xfrm>
            <a:off x="228600" y="3946525"/>
            <a:ext cx="8686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4000" dirty="0" smtClean="0"/>
              <a:t> Both do             B) Only I is zero</a:t>
            </a:r>
          </a:p>
          <a:p>
            <a:pPr>
              <a:buFont typeface="Arial" charset="0"/>
              <a:buNone/>
              <a:defRPr/>
            </a:pPr>
            <a:r>
              <a:rPr lang="en-US" sz="4000" dirty="0" smtClean="0"/>
              <a:t>C) Only II is zero   D) Neither is zero</a:t>
            </a:r>
          </a:p>
          <a:p>
            <a:pPr>
              <a:buFont typeface="Arial" charset="0"/>
              <a:buNone/>
              <a:defRPr/>
            </a:pPr>
            <a:r>
              <a:rPr lang="en-US" sz="4000" dirty="0" smtClean="0"/>
              <a:t>E) ??</a:t>
            </a:r>
            <a:endParaRPr lang="en-US" dirty="0" smtClean="0"/>
          </a:p>
        </p:txBody>
      </p:sp>
      <p:graphicFrame>
        <p:nvGraphicFramePr>
          <p:cNvPr id="27655" name="Object 9"/>
          <p:cNvGraphicFramePr>
            <a:graphicFrameLocks noChangeAspect="1"/>
          </p:cNvGraphicFramePr>
          <p:nvPr/>
        </p:nvGraphicFramePr>
        <p:xfrm>
          <a:off x="577850" y="1562100"/>
          <a:ext cx="3486150" cy="2135188"/>
        </p:xfrm>
        <a:graphic>
          <a:graphicData uri="http://schemas.openxmlformats.org/presentationml/2006/ole">
            <mc:AlternateContent xmlns:mc="http://schemas.openxmlformats.org/markup-compatibility/2006">
              <mc:Choice xmlns:v="urn:schemas-microsoft-com:vml" Requires="v">
                <p:oleObj spid="_x0000_s69671" name="Picture" r:id="rId4" imgW="5143500" imgH="3149600" progId="Word.Picture.8">
                  <p:embed/>
                </p:oleObj>
              </mc:Choice>
              <mc:Fallback>
                <p:oleObj name="Picture" r:id="rId4" imgW="5143500" imgH="3149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562100"/>
                        <a:ext cx="34861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0" name="Text Box 10"/>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1.4</a:t>
            </a:r>
          </a:p>
        </p:txBody>
      </p:sp>
      <p:graphicFrame>
        <p:nvGraphicFramePr>
          <p:cNvPr id="27657" name="Object 9"/>
          <p:cNvGraphicFramePr>
            <a:graphicFrameLocks noChangeAspect="1"/>
          </p:cNvGraphicFramePr>
          <p:nvPr/>
        </p:nvGraphicFramePr>
        <p:xfrm>
          <a:off x="4572000" y="1635125"/>
          <a:ext cx="3486150" cy="2135188"/>
        </p:xfrm>
        <a:graphic>
          <a:graphicData uri="http://schemas.openxmlformats.org/presentationml/2006/ole">
            <mc:AlternateContent xmlns:mc="http://schemas.openxmlformats.org/markup-compatibility/2006">
              <mc:Choice xmlns:v="urn:schemas-microsoft-com:vml" Requires="v">
                <p:oleObj spid="_x0000_s69672" name="Picture" r:id="rId6" imgW="5143500" imgH="3149600" progId="Word.Picture.8">
                  <p:embed/>
                </p:oleObj>
              </mc:Choice>
              <mc:Fallback>
                <p:oleObj name="Picture" r:id="rId6" imgW="5143500" imgH="31496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35125"/>
                        <a:ext cx="34861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algn="l" eaLnBrk="1" hangingPunct="1"/>
            <a:r>
              <a:rPr lang="en-US" sz="4000">
                <a:latin typeface="Arial" charset="0"/>
                <a:ea typeface="ヒラギノ角ゴ Pro W3" charset="0"/>
                <a:cs typeface="ヒラギノ角ゴ Pro W3" charset="0"/>
              </a:rPr>
              <a:t>What is the divergence of this vector field </a:t>
            </a:r>
            <a:r>
              <a:rPr lang="en-US" sz="4000" i="1">
                <a:latin typeface="Arial" charset="0"/>
                <a:ea typeface="ヒラギノ角ゴ Pro W3" charset="0"/>
                <a:cs typeface="ヒラギノ角ゴ Pro W3" charset="0"/>
              </a:rPr>
              <a:t>in the boxed region?</a:t>
            </a:r>
            <a:endParaRPr lang="en-US">
              <a:latin typeface="Arial" charset="0"/>
              <a:ea typeface="ヒラギノ角ゴ Pro W3" charset="0"/>
              <a:cs typeface="ヒラギノ角ゴ Pro W3" charset="0"/>
            </a:endParaRPr>
          </a:p>
        </p:txBody>
      </p:sp>
      <p:sp>
        <p:nvSpPr>
          <p:cNvPr id="33796" name="Rectangle 4"/>
          <p:cNvSpPr>
            <a:spLocks noChangeArrowheads="1"/>
          </p:cNvSpPr>
          <p:nvPr/>
        </p:nvSpPr>
        <p:spPr bwMode="auto">
          <a:xfrm>
            <a:off x="6964363" y="2343150"/>
            <a:ext cx="804862" cy="8731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797" name="Text Box 5"/>
          <p:cNvSpPr txBox="1">
            <a:spLocks noChangeArrowheads="1"/>
          </p:cNvSpPr>
          <p:nvPr/>
        </p:nvSpPr>
        <p:spPr bwMode="auto">
          <a:xfrm>
            <a:off x="114300" y="2216150"/>
            <a:ext cx="4343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4000" dirty="0" smtClean="0"/>
              <a:t> Zero</a:t>
            </a:r>
          </a:p>
          <a:p>
            <a:pPr>
              <a:buFont typeface="Arial" charset="0"/>
              <a:buAutoNum type="alphaUcParenR"/>
              <a:defRPr/>
            </a:pPr>
            <a:r>
              <a:rPr lang="en-US" sz="4000" dirty="0" smtClean="0"/>
              <a:t> Not zero</a:t>
            </a:r>
          </a:p>
          <a:p>
            <a:pPr>
              <a:buFont typeface="Arial" charset="0"/>
              <a:buAutoNum type="alphaUcParenR"/>
              <a:defRPr/>
            </a:pPr>
            <a:r>
              <a:rPr lang="en-US" sz="4000" dirty="0" smtClean="0"/>
              <a:t> ???</a:t>
            </a:r>
          </a:p>
        </p:txBody>
      </p:sp>
      <p:sp>
        <p:nvSpPr>
          <p:cNvPr id="33799" name="Text Box 7"/>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1.5</a:t>
            </a:r>
          </a:p>
        </p:txBody>
      </p:sp>
      <p:grpSp>
        <p:nvGrpSpPr>
          <p:cNvPr id="29701" name="Group 8"/>
          <p:cNvGrpSpPr>
            <a:grpSpLocks/>
          </p:cNvGrpSpPr>
          <p:nvPr/>
        </p:nvGrpSpPr>
        <p:grpSpPr bwMode="auto">
          <a:xfrm>
            <a:off x="4343400" y="1844675"/>
            <a:ext cx="3924300" cy="3946525"/>
            <a:chOff x="8301" y="7364"/>
            <a:chExt cx="6180" cy="6216"/>
          </a:xfrm>
        </p:grpSpPr>
        <p:sp>
          <p:nvSpPr>
            <p:cNvPr id="29702" name="Line 9"/>
            <p:cNvSpPr>
              <a:spLocks noChangeShapeType="1"/>
            </p:cNvSpPr>
            <p:nvPr/>
          </p:nvSpPr>
          <p:spPr bwMode="auto">
            <a:xfrm flipV="1">
              <a:off x="11402" y="7364"/>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3" name="Line 10"/>
            <p:cNvSpPr>
              <a:spLocks noChangeShapeType="1"/>
            </p:cNvSpPr>
            <p:nvPr/>
          </p:nvSpPr>
          <p:spPr bwMode="auto">
            <a:xfrm rot="14400000" flipV="1">
              <a:off x="998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Line 11"/>
            <p:cNvSpPr>
              <a:spLocks noChangeShapeType="1"/>
            </p:cNvSpPr>
            <p:nvPr/>
          </p:nvSpPr>
          <p:spPr bwMode="auto">
            <a:xfrm rot="12600000" flipV="1">
              <a:off x="10581" y="105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5" name="Line 12"/>
            <p:cNvSpPr>
              <a:spLocks noChangeShapeType="1"/>
            </p:cNvSpPr>
            <p:nvPr/>
          </p:nvSpPr>
          <p:spPr bwMode="auto">
            <a:xfrm rot="10800000" flipV="1">
              <a:off x="11421" y="107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Line 13"/>
            <p:cNvSpPr>
              <a:spLocks noChangeShapeType="1"/>
            </p:cNvSpPr>
            <p:nvPr/>
          </p:nvSpPr>
          <p:spPr bwMode="auto">
            <a:xfrm rot="9000000" flipV="1">
              <a:off x="12261" y="104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7" name="Line 14"/>
            <p:cNvSpPr>
              <a:spLocks noChangeShapeType="1"/>
            </p:cNvSpPr>
            <p:nvPr/>
          </p:nvSpPr>
          <p:spPr bwMode="auto">
            <a:xfrm rot="7200000" flipV="1">
              <a:off x="1284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8" name="Line 15"/>
            <p:cNvSpPr>
              <a:spLocks noChangeShapeType="1"/>
            </p:cNvSpPr>
            <p:nvPr/>
          </p:nvSpPr>
          <p:spPr bwMode="auto">
            <a:xfrm rot="5400000" flipV="1">
              <a:off x="1306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9" name="Line 16"/>
            <p:cNvSpPr>
              <a:spLocks noChangeShapeType="1"/>
            </p:cNvSpPr>
            <p:nvPr/>
          </p:nvSpPr>
          <p:spPr bwMode="auto">
            <a:xfrm rot="3600000" flipV="1">
              <a:off x="12841" y="82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Line 17"/>
            <p:cNvSpPr>
              <a:spLocks noChangeShapeType="1"/>
            </p:cNvSpPr>
            <p:nvPr/>
          </p:nvSpPr>
          <p:spPr bwMode="auto">
            <a:xfrm rot="1800000" flipV="1">
              <a:off x="12261" y="75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1" name="Line 18"/>
            <p:cNvSpPr>
              <a:spLocks noChangeShapeType="1"/>
            </p:cNvSpPr>
            <p:nvPr/>
          </p:nvSpPr>
          <p:spPr bwMode="auto">
            <a:xfrm rot="16200000" flipV="1">
              <a:off x="972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2" name="Line 19"/>
            <p:cNvSpPr>
              <a:spLocks noChangeShapeType="1"/>
            </p:cNvSpPr>
            <p:nvPr/>
          </p:nvSpPr>
          <p:spPr bwMode="auto">
            <a:xfrm rot="18000000" flipV="1">
              <a:off x="9941" y="822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3" name="Line 20"/>
            <p:cNvSpPr>
              <a:spLocks noChangeShapeType="1"/>
            </p:cNvSpPr>
            <p:nvPr/>
          </p:nvSpPr>
          <p:spPr bwMode="auto">
            <a:xfrm rot="19800000" flipV="1">
              <a:off x="10541" y="76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65100" y="495300"/>
            <a:ext cx="8737600" cy="2857500"/>
          </a:xfrm>
        </p:spPr>
        <p:txBody>
          <a:bodyPr/>
          <a:lstStyle/>
          <a:p>
            <a:pPr algn="l" eaLnBrk="1" hangingPunct="1"/>
            <a:r>
              <a:rPr lang="en-US" sz="3600">
                <a:latin typeface="Arial" charset="0"/>
                <a:ea typeface="ヒラギノ角ゴ Pro W3" charset="0"/>
                <a:cs typeface="ヒラギノ角ゴ Pro W3" charset="0"/>
              </a:rPr>
              <a:t>A Gaussian surface which is </a:t>
            </a:r>
            <a:r>
              <a:rPr lang="en-US" sz="3600" i="1">
                <a:latin typeface="Arial" charset="0"/>
                <a:ea typeface="ヒラギノ角ゴ Pro W3" charset="0"/>
                <a:cs typeface="ヒラギノ角ゴ Pro W3" charset="0"/>
              </a:rPr>
              <a:t>not</a:t>
            </a:r>
            <a:r>
              <a:rPr lang="en-US" sz="3600">
                <a:latin typeface="Arial" charset="0"/>
                <a:ea typeface="ヒラギノ角ゴ Pro W3" charset="0"/>
                <a:cs typeface="ヒラギノ角ゴ Pro W3" charset="0"/>
              </a:rPr>
              <a:t> a sphere has a single charge (q) inside it, </a:t>
            </a:r>
            <a:r>
              <a:rPr lang="en-US" sz="3600" i="1">
                <a:latin typeface="Arial" charset="0"/>
                <a:ea typeface="ヒラギノ角ゴ Pro W3" charset="0"/>
                <a:cs typeface="ヒラギノ角ゴ Pro W3" charset="0"/>
              </a:rPr>
              <a:t>not</a:t>
            </a:r>
            <a:r>
              <a:rPr lang="en-US" sz="3600">
                <a:latin typeface="Arial" charset="0"/>
                <a:ea typeface="ヒラギノ角ゴ Pro W3" charset="0"/>
                <a:cs typeface="ヒラギノ角ゴ Pro W3" charset="0"/>
              </a:rPr>
              <a:t> at the center. There are more charges outside. </a:t>
            </a:r>
            <a:r>
              <a:rPr lang="en-US" sz="3600">
                <a:solidFill>
                  <a:srgbClr val="800080"/>
                </a:solidFill>
                <a:latin typeface="Arial" charset="0"/>
                <a:ea typeface="ヒラギノ角ゴ Pro W3" charset="0"/>
                <a:cs typeface="ヒラギノ角ゴ Pro W3" charset="0"/>
              </a:rPr>
              <a:t>What can we say about total electric flux through this surface</a:t>
            </a:r>
            <a:r>
              <a:rPr lang="en-US" sz="3600">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  </a:t>
            </a:r>
          </a:p>
        </p:txBody>
      </p:sp>
      <p:sp>
        <p:nvSpPr>
          <p:cNvPr id="31746" name="Rectangle 3"/>
          <p:cNvSpPr>
            <a:spLocks noGrp="1" noChangeArrowheads="1"/>
          </p:cNvSpPr>
          <p:nvPr>
            <p:ph type="body" sz="half" idx="2"/>
          </p:nvPr>
        </p:nvSpPr>
        <p:spPr/>
        <p:txBody>
          <a:bodyPr/>
          <a:lstStyle/>
          <a:p>
            <a:pPr eaLnBrk="1" hangingPunct="1">
              <a:buFontTx/>
              <a:buAutoNum type="alphaUcParenR"/>
            </a:pPr>
            <a:r>
              <a:rPr lang="en-US" sz="2800">
                <a:latin typeface="Arial" charset="0"/>
                <a:ea typeface="ヒラギノ角ゴ Pro W3" charset="0"/>
                <a:cs typeface="ヒラギノ角ゴ Pro W3" charset="0"/>
              </a:rPr>
              <a:t> It is q/</a:t>
            </a:r>
            <a:r>
              <a:rPr lang="en-US" sz="2800">
                <a:latin typeface="Symbol" charset="0"/>
                <a:ea typeface="ヒラギノ角ゴ Pro W3" charset="0"/>
                <a:cs typeface="ヒラギノ角ゴ Pro W3" charset="0"/>
                <a:sym typeface="Symbol" charset="0"/>
              </a:rPr>
              <a:t></a:t>
            </a:r>
            <a:r>
              <a:rPr lang="en-US" sz="2800">
                <a:latin typeface="Arial" charset="0"/>
                <a:ea typeface="ヒラギノ角ゴ Pro W3" charset="0"/>
                <a:cs typeface="ヒラギノ角ゴ Pro W3" charset="0"/>
              </a:rPr>
              <a:t>0</a:t>
            </a:r>
          </a:p>
          <a:p>
            <a:pPr eaLnBrk="1" hangingPunct="1">
              <a:buFontTx/>
              <a:buAutoNum type="alphaUcParenR"/>
            </a:pPr>
            <a:r>
              <a:rPr lang="en-US" sz="2800">
                <a:latin typeface="Arial" charset="0"/>
                <a:ea typeface="ヒラギノ角ゴ Pro W3" charset="0"/>
                <a:cs typeface="ヒラギノ角ゴ Pro W3" charset="0"/>
              </a:rPr>
              <a:t> We know what it is, but it is NOT q/</a:t>
            </a:r>
            <a:r>
              <a:rPr lang="en-US" sz="2800">
                <a:latin typeface="Symbol" charset="0"/>
                <a:ea typeface="ヒラギノ角ゴ Pro W3" charset="0"/>
                <a:cs typeface="ヒラギノ角ゴ Pro W3" charset="0"/>
                <a:sym typeface="Symbol" charset="0"/>
              </a:rPr>
              <a:t></a:t>
            </a:r>
            <a:r>
              <a:rPr lang="en-US" sz="2800">
                <a:latin typeface="Arial" charset="0"/>
                <a:ea typeface="ヒラギノ角ゴ Pro W3" charset="0"/>
                <a:cs typeface="ヒラギノ角ゴ Pro W3" charset="0"/>
              </a:rPr>
              <a:t>0</a:t>
            </a:r>
          </a:p>
          <a:p>
            <a:pPr eaLnBrk="1" hangingPunct="1">
              <a:buFontTx/>
              <a:buAutoNum type="alphaUcParenR"/>
            </a:pPr>
            <a:r>
              <a:rPr lang="en-US" sz="2800">
                <a:latin typeface="Arial" charset="0"/>
                <a:ea typeface="ヒラギノ角ゴ Pro W3" charset="0"/>
                <a:cs typeface="ヒラギノ角ゴ Pro W3" charset="0"/>
              </a:rPr>
              <a:t> Need more info/details to figure it out.</a:t>
            </a:r>
            <a:endParaRPr lang="en-US" sz="1400">
              <a:latin typeface="Arial" charset="0"/>
              <a:ea typeface="ヒラギノ角ゴ Pro W3" charset="0"/>
              <a:cs typeface="ヒラギノ角ゴ Pro W3" charset="0"/>
            </a:endParaRPr>
          </a:p>
        </p:txBody>
      </p:sp>
      <p:graphicFrame>
        <p:nvGraphicFramePr>
          <p:cNvPr id="31747" name="Object 4"/>
          <p:cNvGraphicFramePr>
            <a:graphicFrameLocks noChangeAspect="1"/>
          </p:cNvGraphicFramePr>
          <p:nvPr/>
        </p:nvGraphicFramePr>
        <p:xfrm>
          <a:off x="4605338" y="2741613"/>
          <a:ext cx="1314450" cy="598487"/>
        </p:xfrm>
        <a:graphic>
          <a:graphicData uri="http://schemas.openxmlformats.org/presentationml/2006/ole">
            <mc:AlternateContent xmlns:mc="http://schemas.openxmlformats.org/markup-compatibility/2006">
              <mc:Choice xmlns:v="urn:schemas-microsoft-com:vml" Requires="v">
                <p:oleObj spid="_x0000_s70677" name="Equation" r:id="rId4" imgW="558800" imgH="254000" progId="Equation.3">
                  <p:embed/>
                </p:oleObj>
              </mc:Choice>
              <mc:Fallback>
                <p:oleObj name="Equation" r:id="rId4" imgW="5588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338" y="2741613"/>
                        <a:ext cx="1314450"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8669</TotalTime>
  <Words>9225</Words>
  <Application>Microsoft Macintosh PowerPoint</Application>
  <PresentationFormat>On-screen Show (4:3)</PresentationFormat>
  <Paragraphs>907</Paragraphs>
  <Slides>60</Slides>
  <Notes>60</Notes>
  <HiddenSlides>15</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2</vt:i4>
      </vt:variant>
      <vt:variant>
        <vt:lpstr>Slide Titles</vt:lpstr>
      </vt:variant>
      <vt:variant>
        <vt:i4>60</vt:i4>
      </vt:variant>
    </vt:vector>
  </HeadingPairs>
  <TitlesOfParts>
    <vt:vector size="65" baseType="lpstr">
      <vt:lpstr>Blank Presentation</vt:lpstr>
      <vt:lpstr>\???</vt:lpstr>
      <vt:lpstr>\???</vt:lpstr>
      <vt:lpstr>Equation</vt:lpstr>
      <vt:lpstr>Picture</vt:lpstr>
      <vt:lpstr>GAUSS’ LAW</vt:lpstr>
      <vt:lpstr>Class Activities: Gauss’ Law</vt:lpstr>
      <vt:lpstr>Which of the following are vectors? (I) Electric field  (II) Electric flux (III) Electric charge</vt:lpstr>
      <vt:lpstr>The space in and around a cubical box (edge length L) is filled with a constant uniform electric field,            . What is the TOTAL electric  flux               through this closed surface?</vt:lpstr>
      <vt:lpstr>PowerPoint Presentation</vt:lpstr>
      <vt:lpstr>PowerPoint Presentation</vt:lpstr>
      <vt:lpstr>Which of the following two fields has zero divergence?</vt:lpstr>
      <vt:lpstr>What is the divergence of this vector field in the boxed region?</vt:lpstr>
      <vt:lpstr>A Gaussian surface which is not a sphere has a single charge (q) inside it, not at the center. There are more charges outside. What can we say about total electric flux through this surface                 ?  </vt:lpstr>
      <vt:lpstr>An infinite rod has uniform charge density . What is the direction of the E field at the point P shown? </vt:lpstr>
      <vt:lpstr>Deep questions to ponder</vt:lpstr>
      <vt:lpstr>PowerPoint Presentation</vt:lpstr>
      <vt:lpstr>PowerPoint Presentation</vt:lpstr>
      <vt:lpstr>In spherical coordinates, what would be the correct description of the position vector “r” of the point P shown at (x,y,z) = (0, 2 m, 0)  </vt:lpstr>
      <vt:lpstr>-- WEEK 3 --</vt:lpstr>
      <vt:lpstr>Consider the vector field    where c = constant .</vt:lpstr>
      <vt:lpstr>Consider the vector field    where c = constant .</vt:lpstr>
      <vt:lpstr>Consider the 3D vector field    in spherical coordinates,  where c = constant .</vt:lpstr>
      <vt:lpstr>What is the divergence of this vector field in the boxed region?</vt:lpstr>
      <vt:lpstr>PowerPoint Presentation</vt:lpstr>
      <vt:lpstr>A point charge (q) is located at position R, as shown. What is (r), the charge density in all space?  </vt:lpstr>
      <vt:lpstr>PowerPoint Presentation</vt:lpstr>
      <vt:lpstr>PowerPoint Presentation</vt:lpstr>
      <vt:lpstr>What is the divergence of this vector field in the boxed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cylindrical (2D) coordinates, what would be the correct description of the position vector “r” of the point P shown at (x,y) = (1, 1)  </vt:lpstr>
      <vt:lpstr>4 surfaces are coaxial with an infinitely long line of charge with uniform .  Choose all surfaces through which  </vt:lpstr>
      <vt:lpstr>You have an E field given by  E = c r /eo,    (Here c = constant,                    r = spherical radius vector)   What is the charge density (r)?</vt:lpstr>
      <vt:lpstr>Hint: Can you find it two DIFFERENT ways?</vt:lpstr>
      <vt:lpstr>An infinite rod has uniform charge density . What is the direction of the E field at the point P shown? </vt:lpstr>
      <vt:lpstr>PowerPoint Presentation</vt:lpstr>
      <vt:lpstr>PowerPoint Presentation</vt:lpstr>
      <vt:lpstr>PowerPoint Presentation</vt:lpstr>
      <vt:lpstr>PowerPoint Presentation</vt:lpstr>
      <vt:lpstr>PowerPoint Presentation</vt:lpstr>
      <vt:lpstr>A point charge +Q is near a thin hollow insulating sphere (radius L) with charge +Q uniformly distributed on its surface.  </vt:lpstr>
      <vt:lpstr>Given a pair of very large, flat, charged plates with surface charge densities +. Using the two Gaussian surfaces shown (A and B), what is the E field in the region OUTSIDE the plates?</vt:lpstr>
      <vt:lpstr>Which is true about |E| at points on the imaginary dashed triangle? </vt:lpstr>
      <vt:lpstr>For which of these Gaussian surfaces will Gauss’ law help us to calculate E at point A due to the sheet of charge? Point A is at the top center of each Gaussian surface.</vt:lpstr>
      <vt:lpstr>4 surfaces are coaxial with an infinitely long line of charge with uniform .  Choose all surfaces which can be used to find E at point P using Gauss’ law </vt:lpstr>
      <vt:lpstr>PowerPoint Presentation</vt:lpstr>
      <vt:lpstr>PowerPoint Presentation</vt:lpstr>
      <vt:lpstr>PowerPoint Presentation</vt:lpstr>
      <vt:lpstr>PowerPoint Presentation</vt:lpstr>
      <vt:lpstr>PowerPoint Presentation</vt:lpstr>
      <vt:lpstr>E field inside cubical box (sketch)</vt:lpstr>
      <vt:lpstr>What is the curl of this vector field,  in the region shown below?</vt:lpstr>
      <vt:lpstr>Common vortex</vt:lpstr>
      <vt:lpstr>Feline Vortex</vt:lpstr>
      <vt:lpstr>PowerPoint Presentation</vt:lpstr>
      <vt:lpstr>PowerPoint Presentation</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103</cp:revision>
  <dcterms:created xsi:type="dcterms:W3CDTF">2007-10-23T21:56:36Z</dcterms:created>
  <dcterms:modified xsi:type="dcterms:W3CDTF">2013-05-16T17:52:03Z</dcterms:modified>
</cp:coreProperties>
</file>