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6.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7.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8.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notesSlides/notesSlide9.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notesSlides/notesSlide10.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21.bin" ContentType="application/vnd.openxmlformats-officedocument.oleObject"/>
  <Override PartName="/ppt/notesSlides/notesSlide14.xml" ContentType="application/vnd.openxmlformats-officedocument.presentationml.notesSlide+xml"/>
  <Override PartName="/ppt/embeddings/oleObject22.bin" ContentType="application/vnd.openxmlformats-officedocument.oleObject"/>
  <Override PartName="/ppt/notesSlides/notesSlide15.xml" ContentType="application/vnd.openxmlformats-officedocument.presentationml.notesSlide+xml"/>
  <Override PartName="/ppt/embeddings/oleObject23.bin" ContentType="application/vnd.openxmlformats-officedocument.oleObject"/>
  <Override PartName="/ppt/embeddings/oleObject24.bin" ContentType="application/vnd.openxmlformats-officedocument.oleObject"/>
  <Override PartName="/ppt/notesSlides/notesSlide16.xml" ContentType="application/vnd.openxmlformats-officedocument.presentationml.notesSlide+xml"/>
  <Override PartName="/ppt/embeddings/oleObject25.bin" ContentType="application/vnd.openxmlformats-officedocument.oleObject"/>
  <Override PartName="/ppt/notesSlides/notesSlide17.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29.bin" ContentType="application/vnd.openxmlformats-officedocument.oleObject"/>
  <Override PartName="/ppt/notesSlides/notesSlide20.xml" ContentType="application/vnd.openxmlformats-officedocument.presentationml.notesSlide+xml"/>
  <Override PartName="/ppt/embeddings/oleObject30.bin" ContentType="application/vnd.openxmlformats-officedocument.oleObject"/>
  <Override PartName="/ppt/embeddings/oleObject31.bin" ContentType="application/vnd.openxmlformats-officedocument.oleObject"/>
  <Override PartName="/ppt/notesSlides/notesSlide21.xml" ContentType="application/vnd.openxmlformats-officedocument.presentationml.notesSlide+xml"/>
  <Override PartName="/ppt/embeddings/oleObject32.bin" ContentType="application/vnd.openxmlformats-officedocument.oleObject"/>
  <Override PartName="/ppt/embeddings/oleObject33.bin" ContentType="application/vnd.openxmlformats-officedocument.oleObject"/>
  <Override PartName="/ppt/notesSlides/notesSlide22.xml" ContentType="application/vnd.openxmlformats-officedocument.presentationml.notesSlide+xml"/>
  <Override PartName="/ppt/embeddings/oleObject34.bin" ContentType="application/vnd.openxmlformats-officedocument.oleObject"/>
  <Override PartName="/ppt/embeddings/oleObject35.bin" ContentType="application/vnd.openxmlformats-officedocument.oleObject"/>
  <Override PartName="/ppt/notesSlides/notesSlide23.xml" ContentType="application/vnd.openxmlformats-officedocument.presentationml.notesSlide+xml"/>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notesSlides/notesSlide24.xml" ContentType="application/vnd.openxmlformats-officedocument.presentationml.notesSlide+xml"/>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notesSlides/notesSlide25.xml" ContentType="application/vnd.openxmlformats-officedocument.presentationml.notesSlide+xml"/>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notesSlides/notesSlide26.xml" ContentType="application/vnd.openxmlformats-officedocument.presentationml.notesSlide+xml"/>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notesSlides/notesSlide27.xml" ContentType="application/vnd.openxmlformats-officedocument.presentationml.notesSlide+xml"/>
  <Override PartName="/ppt/embeddings/oleObject53.bin" ContentType="application/vnd.openxmlformats-officedocument.oleObject"/>
  <Override PartName="/ppt/notesSlides/notesSlide28.xml" ContentType="application/vnd.openxmlformats-officedocument.presentationml.notesSlide+xml"/>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57.bin" ContentType="application/vnd.openxmlformats-officedocument.oleObject"/>
  <Override PartName="/ppt/embeddings/oleObject58.bin" ContentType="application/vnd.openxmlformats-officedocument.oleObject"/>
  <Override PartName="/ppt/notesSlides/notesSlide31.xml" ContentType="application/vnd.openxmlformats-officedocument.presentationml.notesSlide+xml"/>
  <Override PartName="/ppt/embeddings/oleObject59.bin" ContentType="application/vnd.openxmlformats-officedocument.oleObject"/>
  <Override PartName="/ppt/notesSlides/notesSlide32.xml" ContentType="application/vnd.openxmlformats-officedocument.presentationml.notesSlide+xml"/>
  <Override PartName="/ppt/embeddings/oleObject60.bin" ContentType="application/vnd.openxmlformats-officedocument.oleObject"/>
  <Override PartName="/ppt/embeddings/oleObject61.bin" ContentType="application/vnd.openxmlformats-officedocument.oleObject"/>
  <Override PartName="/ppt/notesSlides/notesSlide33.xml" ContentType="application/vnd.openxmlformats-officedocument.presentationml.notesSlide+xml"/>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embeddings/oleObject67.bin" ContentType="application/vnd.openxmlformats-officedocument.oleObject"/>
  <Override PartName="/ppt/notesSlides/notesSlide36.xml" ContentType="application/vnd.openxmlformats-officedocument.presentationml.notesSlide+xml"/>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embeddings/oleObject74.bin" ContentType="application/vnd.openxmlformats-officedocument.oleObject"/>
  <Override PartName="/ppt/embeddings/Microsoft_Equation3.bin" ContentType="application/vnd.openxmlformats-officedocument.oleObject"/>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471" r:id="rId2"/>
    <p:sldId id="472" r:id="rId3"/>
    <p:sldId id="473" r:id="rId4"/>
    <p:sldId id="418" r:id="rId5"/>
    <p:sldId id="419" r:id="rId6"/>
    <p:sldId id="420" r:id="rId7"/>
    <p:sldId id="421" r:id="rId8"/>
    <p:sldId id="422" r:id="rId9"/>
    <p:sldId id="423" r:id="rId10"/>
    <p:sldId id="424" r:id="rId11"/>
    <p:sldId id="425" r:id="rId12"/>
    <p:sldId id="426" r:id="rId13"/>
    <p:sldId id="427" r:id="rId14"/>
    <p:sldId id="428" r:id="rId15"/>
    <p:sldId id="430" r:id="rId16"/>
    <p:sldId id="431" r:id="rId17"/>
    <p:sldId id="432" r:id="rId18"/>
    <p:sldId id="433" r:id="rId19"/>
    <p:sldId id="434" r:id="rId20"/>
    <p:sldId id="435" r:id="rId21"/>
    <p:sldId id="436" r:id="rId22"/>
    <p:sldId id="437" r:id="rId23"/>
    <p:sldId id="438" r:id="rId24"/>
    <p:sldId id="439" r:id="rId25"/>
    <p:sldId id="440" r:id="rId26"/>
    <p:sldId id="442" r:id="rId27"/>
    <p:sldId id="476" r:id="rId28"/>
    <p:sldId id="441" r:id="rId29"/>
    <p:sldId id="449" r:id="rId30"/>
    <p:sldId id="450" r:id="rId31"/>
    <p:sldId id="451" r:id="rId32"/>
    <p:sldId id="452" r:id="rId33"/>
    <p:sldId id="455" r:id="rId34"/>
    <p:sldId id="456" r:id="rId35"/>
    <p:sldId id="457" r:id="rId36"/>
    <p:sldId id="474" r:id="rId37"/>
    <p:sldId id="458" r:id="rId38"/>
    <p:sldId id="459" r:id="rId39"/>
    <p:sldId id="460" r:id="rId40"/>
    <p:sldId id="475" r:id="rId41"/>
    <p:sldId id="470" r:id="rId42"/>
    <p:sldId id="477" r:id="rId43"/>
    <p:sldId id="478" r:id="rId44"/>
    <p:sldId id="479" r:id="rId45"/>
    <p:sldId id="480"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334" autoAdjust="0"/>
  </p:normalViewPr>
  <p:slideViewPr>
    <p:cSldViewPr snapToGrid="0">
      <p:cViewPr varScale="1">
        <p:scale>
          <a:sx n="49" d="100"/>
          <a:sy n="49" d="100"/>
        </p:scale>
        <p:origin x="-201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 Id="rId3"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emf"/><Relationship Id="rId2" Type="http://schemas.openxmlformats.org/officeDocument/2006/relationships/image" Target="../media/image31.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1" Type="http://schemas.openxmlformats.org/officeDocument/2006/relationships/image" Target="../media/image30.emf"/><Relationship Id="rId2" Type="http://schemas.openxmlformats.org/officeDocument/2006/relationships/image" Target="../media/image31.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1" Type="http://schemas.openxmlformats.org/officeDocument/2006/relationships/image" Target="../media/image30.emf"/><Relationship Id="rId2"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5.emf"/><Relationship Id="rId1" Type="http://schemas.openxmlformats.org/officeDocument/2006/relationships/image" Target="../media/image30.emf"/><Relationship Id="rId2" Type="http://schemas.openxmlformats.org/officeDocument/2006/relationships/image" Target="../media/image3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emf"/><Relationship Id="rId3" Type="http://schemas.openxmlformats.org/officeDocument/2006/relationships/image" Target="../media/image3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0.emf"/><Relationship Id="rId2" Type="http://schemas.openxmlformats.org/officeDocument/2006/relationships/image" Target="../media/image41.emf"/><Relationship Id="rId3" Type="http://schemas.openxmlformats.org/officeDocument/2006/relationships/image" Target="../media/image4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3.emf"/><Relationship Id="rId2" Type="http://schemas.openxmlformats.org/officeDocument/2006/relationships/image" Target="../media/image4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5.emf"/><Relationship Id="rId2" Type="http://schemas.openxmlformats.org/officeDocument/2006/relationships/image" Target="../media/image46.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7.emf"/><Relationship Id="rId5" Type="http://schemas.openxmlformats.org/officeDocument/2006/relationships/image" Target="../media/image49.emf"/><Relationship Id="rId1" Type="http://schemas.openxmlformats.org/officeDocument/2006/relationships/image" Target="../media/image47.emf"/><Relationship Id="rId2" Type="http://schemas.openxmlformats.org/officeDocument/2006/relationships/image" Target="../media/image4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1.emf"/><Relationship Id="rId2" Type="http://schemas.openxmlformats.org/officeDocument/2006/relationships/image" Target="../media/image36.emf"/><Relationship Id="rId3"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 Id="rId3"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2.emf"/><Relationship Id="rId2" Type="http://schemas.openxmlformats.org/officeDocument/2006/relationships/image" Target="../media/image53.emf"/><Relationship Id="rId3" Type="http://schemas.openxmlformats.org/officeDocument/2006/relationships/image" Target="../media/image5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5.emf"/><Relationship Id="rId2" Type="http://schemas.openxmlformats.org/officeDocument/2006/relationships/image" Target="../media/image5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image" Target="../media/image6.emf"/><Relationship Id="rId2"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9.emf"/><Relationship Id="rId3"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7.emf"/><Relationship Id="rId3"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1" Type="http://schemas.openxmlformats.org/officeDocument/2006/relationships/image" Target="../media/image13.emf"/><Relationship Id="rId2"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ECA8A3DC-BF8C-884E-A3EF-F638737ACA2B}" type="slidenum">
              <a:rPr lang="en-US"/>
              <a:pPr>
                <a:defRPr/>
              </a:pPr>
              <a:t>‹#›</a:t>
            </a:fld>
            <a:endParaRPr lang="en-US"/>
          </a:p>
        </p:txBody>
      </p:sp>
    </p:spTree>
    <p:extLst>
      <p:ext uri="{BB962C8B-B14F-4D97-AF65-F5344CB8AC3E}">
        <p14:creationId xmlns:p14="http://schemas.microsoft.com/office/powerpoint/2010/main" val="2994400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87EF13D2-7B35-154D-B90E-8AFD6100F2A6}" type="slidenum">
              <a:rPr lang="en-US" sz="1200"/>
              <a:pPr/>
              <a:t>1</a:t>
            </a:fld>
            <a:endParaRPr lang="en-US" sz="1200"/>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ヒラギノ角ゴ Pro W3" charset="0"/>
              <a:cs typeface="ヒラギノ角ゴ Pro W3"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Calibri" charset="0"/>
                <a:ea typeface="ＭＳ Ｐゴシック" charset="0"/>
                <a:cs typeface="ＭＳ Ｐゴシック" charset="0"/>
              </a:rPr>
              <a:t>USED IN:  Spring 2013 (Pollock) </a:t>
            </a:r>
          </a:p>
          <a:p>
            <a:pPr eaLnBrk="1" hangingPunct="1"/>
            <a:r>
              <a:rPr lang="en-US" dirty="0" smtClean="0">
                <a:latin typeface="Calibri" charset="0"/>
                <a:ea typeface="ＭＳ Ｐゴシック" charset="0"/>
                <a:cs typeface="ＭＳ Ｐゴシック" charset="0"/>
              </a:rPr>
              <a:t>LECTURE NUMBER:  8 (intro to voltage)</a:t>
            </a:r>
          </a:p>
          <a:p>
            <a:pPr eaLnBrk="1" hangingPunct="1"/>
            <a:endParaRPr lang="en-US" altLang="ja-JP" dirty="0" smtClean="0">
              <a:latin typeface="Calibri" charset="0"/>
              <a:ea typeface="ＭＳ Ｐゴシック" charset="0"/>
              <a:cs typeface="ＭＳ Ｐゴシック" charset="0"/>
            </a:endParaRPr>
          </a:p>
          <a:p>
            <a:pPr eaLnBrk="1" hangingPunct="1"/>
            <a:r>
              <a:rPr lang="en-US" altLang="ja-JP" dirty="0" smtClean="0">
                <a:latin typeface="Calibri" charset="0"/>
                <a:ea typeface="ＭＳ Ｐゴシック" charset="0"/>
                <a:cs typeface="ＭＳ Ｐゴシック" charset="0"/>
              </a:rPr>
              <a:t>This is largely review, walk through</a:t>
            </a:r>
            <a:r>
              <a:rPr lang="en-US" altLang="ja-JP" baseline="0" dirty="0" smtClean="0">
                <a:latin typeface="Calibri" charset="0"/>
                <a:ea typeface="ＭＳ Ｐゴシック" charset="0"/>
                <a:cs typeface="ＭＳ Ｐゴシック" charset="0"/>
              </a:rPr>
              <a:t> it again, and get THEM to call out the animated right hand sides before they show up. </a:t>
            </a:r>
          </a:p>
          <a:p>
            <a:pPr eaLnBrk="1" hangingPunct="1"/>
            <a:r>
              <a:rPr lang="en-US" altLang="ja-JP" baseline="0" dirty="0" smtClean="0">
                <a:latin typeface="Calibri" charset="0"/>
                <a:ea typeface="ＭＳ Ｐゴシック" charset="0"/>
                <a:cs typeface="ＭＳ Ｐゴシック" charset="0"/>
              </a:rPr>
              <a:t>Use my definition (</a:t>
            </a:r>
            <a:r>
              <a:rPr lang="en-US" altLang="ja-JP" baseline="0" dirty="0" err="1" smtClean="0">
                <a:latin typeface="Calibri" charset="0"/>
                <a:ea typeface="ＭＳ Ｐゴシック" charset="0"/>
                <a:cs typeface="ＭＳ Ｐゴシック" charset="0"/>
              </a:rPr>
              <a:t>prev</a:t>
            </a:r>
            <a:r>
              <a:rPr lang="en-US" altLang="ja-JP" baseline="0" dirty="0" smtClean="0">
                <a:latin typeface="Calibri" charset="0"/>
                <a:ea typeface="ＭＳ Ｐゴシック" charset="0"/>
                <a:cs typeface="ＭＳ Ｐゴシック" charset="0"/>
              </a:rPr>
              <a:t> slide) of what curl means to “prove” </a:t>
            </a:r>
            <a:r>
              <a:rPr lang="en-US" altLang="ja-JP" baseline="0" dirty="0" err="1" smtClean="0">
                <a:latin typeface="Calibri" charset="0"/>
                <a:ea typeface="ＭＳ Ｐゴシック" charset="0"/>
                <a:cs typeface="ＭＳ Ｐゴシック" charset="0"/>
              </a:rPr>
              <a:t>Stoke’s</a:t>
            </a:r>
            <a:r>
              <a:rPr lang="en-US" altLang="ja-JP" baseline="0" dirty="0" smtClean="0">
                <a:latin typeface="Calibri" charset="0"/>
                <a:ea typeface="ＭＳ Ｐゴシック" charset="0"/>
                <a:cs typeface="ＭＳ Ｐゴシック" charset="0"/>
              </a:rPr>
              <a:t> theorem (by summing up the little circulations to get the big circulation).</a:t>
            </a:r>
          </a:p>
          <a:p>
            <a:pPr eaLnBrk="1" hangingPunct="1"/>
            <a:endParaRPr lang="en-US" altLang="ja-JP" baseline="0" dirty="0" smtClean="0">
              <a:latin typeface="Calibri" charset="0"/>
              <a:ea typeface="ＭＳ Ｐゴシック" charset="0"/>
              <a:cs typeface="ＭＳ Ｐゴシック" charset="0"/>
            </a:endParaRPr>
          </a:p>
          <a:p>
            <a:pPr eaLnBrk="1" hangingPunct="1"/>
            <a:r>
              <a:rPr lang="en-US" altLang="ja-JP" baseline="0" dirty="0" smtClean="0">
                <a:latin typeface="Calibri" charset="0"/>
                <a:ea typeface="ＭＳ Ｐゴシック" charset="0"/>
                <a:cs typeface="ＭＳ Ｐゴシック" charset="0"/>
              </a:rPr>
              <a:t>This theorem answers my previous question: If curl(E)=0, then line integral of E is always zero, and vice versa. Still haven’t shown/proven WHY curl(E) =0 (that’s coming next), but if it is,</a:t>
            </a:r>
          </a:p>
          <a:p>
            <a:pPr eaLnBrk="1" hangingPunct="1"/>
            <a:r>
              <a:rPr lang="en-US" altLang="ja-JP" baseline="0" dirty="0" smtClean="0">
                <a:latin typeface="Calibri" charset="0"/>
                <a:ea typeface="ＭＳ Ｐゴシック" charset="0"/>
                <a:cs typeface="ＭＳ Ｐゴシック" charset="0"/>
              </a:rPr>
              <a:t>Then we have now shown why curl(E)=0 implies voltage is well defined. </a:t>
            </a:r>
          </a:p>
          <a:p>
            <a:pPr eaLnBrk="1" hangingPunct="1"/>
            <a:endParaRPr lang="en-US" altLang="ja-JP" baseline="0" dirty="0" smtClean="0">
              <a:latin typeface="Calibri" charset="0"/>
              <a:ea typeface="ＭＳ Ｐゴシック" charset="0"/>
              <a:cs typeface="ＭＳ Ｐゴシック" charset="0"/>
            </a:endParaRPr>
          </a:p>
          <a:p>
            <a:pPr eaLnBrk="1" hangingPunct="1"/>
            <a:r>
              <a:rPr lang="en-US" altLang="ja-JP" baseline="0" dirty="0" smtClean="0">
                <a:latin typeface="Calibri" charset="0"/>
                <a:ea typeface="ＭＳ Ｐゴシック" charset="0"/>
                <a:cs typeface="ＭＳ Ｐゴシック" charset="0"/>
              </a:rPr>
              <a:t>But proof or no proof, Curl(E) IS=0 in statics,  A Maxwell equation, put it up on the board! </a:t>
            </a:r>
          </a:p>
          <a:p>
            <a:pPr eaLnBrk="1" hangingPunct="1"/>
            <a:endParaRPr lang="en-US" altLang="ja-JP" baseline="0" dirty="0" smtClean="0">
              <a:latin typeface="Calibri"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alibri" charset="0"/>
                <a:ea typeface="ＭＳ Ｐゴシック" charset="0"/>
                <a:cs typeface="ＭＳ Ｐゴシック" charset="0"/>
              </a:rPr>
              <a:t>WRITTEN BY: Steven Pollock</a:t>
            </a:r>
            <a:endParaRPr lang="en-US" dirty="0" smtClean="0"/>
          </a:p>
          <a:p>
            <a:pPr eaLnBrk="1" hangingPunct="1"/>
            <a:endParaRPr lang="en-US" altLang="ja-JP" baseline="0" dirty="0" smtClean="0">
              <a:latin typeface="Calibri"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1F5C5877-C563-8141-AAA3-E7DE75001620}" type="slidenum">
              <a:rPr lang="en-US" smtClean="0"/>
              <a:pPr/>
              <a:t>10</a:t>
            </a:fld>
            <a:endParaRPr lang="en-US"/>
          </a:p>
        </p:txBody>
      </p:sp>
    </p:spTree>
    <p:extLst>
      <p:ext uri="{BB962C8B-B14F-4D97-AF65-F5344CB8AC3E}">
        <p14:creationId xmlns:p14="http://schemas.microsoft.com/office/powerpoint/2010/main" val="1193851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a:xfrm>
            <a:off x="1144588" y="687388"/>
            <a:ext cx="4570412" cy="3427412"/>
          </a:xfrm>
          <a:ln/>
        </p:spPr>
      </p:sp>
      <p:sp>
        <p:nvSpPr>
          <p:cNvPr id="30722" name="Rectangle 3"/>
          <p:cNvSpPr>
            <a:spLocks noGrp="1" noChangeArrowheads="1"/>
          </p:cNvSpPr>
          <p:nvPr>
            <p:ph type="body" idx="1"/>
          </p:nvPr>
        </p:nvSpPr>
        <p:spPr>
          <a:xfrm>
            <a:off x="685800" y="4344988"/>
            <a:ext cx="54864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Calibri" charset="0"/>
                <a:ea typeface="ＭＳ Ｐゴシック" charset="0"/>
                <a:cs typeface="ＭＳ Ｐゴシック" charset="0"/>
              </a:rPr>
              <a:t>USED IN:  Fall 2009 (</a:t>
            </a:r>
            <a:r>
              <a:rPr lang="en-US" dirty="0" err="1" smtClean="0">
                <a:latin typeface="Calibri" charset="0"/>
                <a:ea typeface="ＭＳ Ｐゴシック" charset="0"/>
                <a:cs typeface="ＭＳ Ｐゴシック" charset="0"/>
              </a:rPr>
              <a:t>Schibli</a:t>
            </a:r>
            <a:r>
              <a:rPr lang="en-US" dirty="0" smtClean="0">
                <a:latin typeface="Calibri" charset="0"/>
                <a:ea typeface="ＭＳ Ｐゴシック" charset="0"/>
                <a:cs typeface="ＭＳ Ｐゴシック" charset="0"/>
              </a:rPr>
              <a:t>) Spring 2013 (Pollock) </a:t>
            </a:r>
          </a:p>
          <a:p>
            <a:pPr eaLnBrk="1" hangingPunct="1"/>
            <a:r>
              <a:rPr lang="en-US" dirty="0" smtClean="0">
                <a:latin typeface="Calibri" charset="0"/>
                <a:ea typeface="ＭＳ Ｐゴシック" charset="0"/>
                <a:cs typeface="ＭＳ Ｐゴシック" charset="0"/>
              </a:rPr>
              <a:t>LECTURE NUMBER:  8 (intro to voltage)</a:t>
            </a:r>
          </a:p>
          <a:p>
            <a:pPr eaLnBrk="1" hangingPunct="1"/>
            <a:endParaRPr lang="en-US" dirty="0" smtClean="0">
              <a:latin typeface="Calibri" charset="0"/>
              <a:ea typeface="ＭＳ Ｐゴシック" charset="0"/>
              <a:cs typeface="ＭＳ Ｐゴシック" charset="0"/>
            </a:endParaRPr>
          </a:p>
          <a:p>
            <a:pPr eaLnBrk="1" hangingPunct="1"/>
            <a:r>
              <a:rPr lang="en-US" b="1" dirty="0" smtClean="0">
                <a:latin typeface="Calibri" charset="0"/>
                <a:ea typeface="ＭＳ Ｐゴシック" charset="0"/>
                <a:cs typeface="ＭＳ Ｐゴシック" charset="0"/>
              </a:rPr>
              <a:t>Discussion:</a:t>
            </a:r>
            <a:r>
              <a:rPr lang="en-US" b="1" baseline="0" dirty="0" smtClean="0">
                <a:latin typeface="Calibri" charset="0"/>
                <a:ea typeface="ＭＳ Ｐゴシック" charset="0"/>
                <a:cs typeface="ＭＳ Ｐゴシック" charset="0"/>
              </a:rPr>
              <a:t> </a:t>
            </a:r>
            <a:r>
              <a:rPr lang="en-US" b="0" baseline="0" dirty="0" smtClean="0">
                <a:latin typeface="Calibri" charset="0"/>
                <a:ea typeface="ＭＳ Ｐゴシック" charset="0"/>
                <a:cs typeface="ＭＳ Ｐゴシック" charset="0"/>
              </a:rPr>
              <a:t>We’re trying to develop intuition for </a:t>
            </a:r>
            <a:r>
              <a:rPr lang="en-US" b="0" baseline="0" dirty="0" err="1" smtClean="0">
                <a:latin typeface="Calibri" charset="0"/>
                <a:ea typeface="ＭＳ Ｐゴシック" charset="0"/>
                <a:cs typeface="ＭＳ Ｐゴシック" charset="0"/>
              </a:rPr>
              <a:t>Stoke’s</a:t>
            </a:r>
            <a:r>
              <a:rPr lang="en-US" b="0" baseline="0" dirty="0" smtClean="0">
                <a:latin typeface="Calibri" charset="0"/>
                <a:ea typeface="ＭＳ Ｐゴシック" charset="0"/>
                <a:cs typeface="ＭＳ Ｐゴシック" charset="0"/>
              </a:rPr>
              <a:t> theorem and curl. Here I argue that the fish “knows” there is a circulation. That’s ALL it knows. By </a:t>
            </a:r>
            <a:r>
              <a:rPr lang="en-US" b="0" baseline="0" dirty="0" err="1" smtClean="0">
                <a:latin typeface="Calibri" charset="0"/>
                <a:ea typeface="ＭＳ Ｐゴシック" charset="0"/>
                <a:cs typeface="ＭＳ Ｐゴシック" charset="0"/>
              </a:rPr>
              <a:t>Stoke’s</a:t>
            </a:r>
            <a:r>
              <a:rPr lang="en-US" b="0" baseline="0" dirty="0" smtClean="0">
                <a:latin typeface="Calibri" charset="0"/>
                <a:ea typeface="ＭＳ Ｐゴシック" charset="0"/>
                <a:cs typeface="ＭＳ Ｐゴシック" charset="0"/>
              </a:rPr>
              <a:t> theorem, however, the fish perhaps also intuits “don’t explore the central region”, because it already knows there is a nonzero curl (a vortex) SOMEWHERE in there! </a:t>
            </a:r>
          </a:p>
          <a:p>
            <a:pPr eaLnBrk="1" hangingPunct="1"/>
            <a:endParaRPr lang="en-US" b="0" baseline="0" dirty="0" smtClean="0">
              <a:latin typeface="Calibri" charset="0"/>
              <a:ea typeface="ＭＳ Ｐゴシック" charset="0"/>
              <a:cs typeface="ＭＳ Ｐゴシック" charset="0"/>
            </a:endParaRPr>
          </a:p>
          <a:p>
            <a:pPr eaLnBrk="1" hangingPunct="1"/>
            <a:r>
              <a:rPr lang="en-US" b="0" baseline="0" dirty="0" smtClean="0">
                <a:latin typeface="Calibri" charset="0"/>
                <a:ea typeface="ＭＳ Ｐゴシック" charset="0"/>
                <a:cs typeface="ＭＳ Ｐゴシック" charset="0"/>
              </a:rPr>
              <a:t>Nice comic relief here with the final animation. </a:t>
            </a:r>
            <a:endParaRPr lang="en-US" b="1" dirty="0" smtClean="0">
              <a:latin typeface="Calibri" charset="0"/>
              <a:ea typeface="ＭＳ Ｐゴシック" charset="0"/>
              <a:cs typeface="ＭＳ Ｐゴシック" charset="0"/>
            </a:endParaRPr>
          </a:p>
          <a:p>
            <a:pPr eaLnBrk="1" hangingPunct="1"/>
            <a:endParaRPr lang="en-US" altLang="ja-JP" dirty="0" smtClean="0">
              <a:latin typeface="Calibri" charset="0"/>
              <a:ea typeface="ＭＳ Ｐゴシック" charset="0"/>
              <a:cs typeface="ＭＳ Ｐゴシック" charset="0"/>
            </a:endParaRPr>
          </a:p>
          <a:p>
            <a:pPr eaLnBrk="1" hangingPunct="1"/>
            <a:r>
              <a:rPr lang="en-US" altLang="ja-JP" dirty="0" smtClean="0">
                <a:latin typeface="Calibri" charset="0"/>
                <a:ea typeface="ＭＳ Ｐゴシック" charset="0"/>
                <a:cs typeface="ＭＳ Ｐゴシック" charset="0"/>
              </a:rPr>
              <a:t>Credit:</a:t>
            </a:r>
            <a:r>
              <a:rPr lang="en-US" altLang="ja-JP" baseline="0" dirty="0" smtClean="0">
                <a:latin typeface="Calibri" charset="0"/>
                <a:ea typeface="ＭＳ Ｐゴシック" charset="0"/>
                <a:cs typeface="ＭＳ Ｐゴシック" charset="0"/>
              </a:rPr>
              <a:t> Thomas </a:t>
            </a:r>
            <a:r>
              <a:rPr lang="en-US" altLang="ja-JP" baseline="0" dirty="0" err="1" smtClean="0">
                <a:latin typeface="Calibri" charset="0"/>
                <a:ea typeface="ＭＳ Ｐゴシック" charset="0"/>
                <a:cs typeface="ＭＳ Ｐゴシック" charset="0"/>
              </a:rPr>
              <a:t>Schibli</a:t>
            </a:r>
            <a:endParaRPr lang="en-US" altLang="ja-JP" dirty="0" smtClean="0">
              <a:latin typeface="Calibri"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xfrm>
            <a:off x="1144588" y="687388"/>
            <a:ext cx="4570412" cy="3427412"/>
          </a:xfrm>
          <a:ln/>
        </p:spPr>
      </p:sp>
      <p:sp>
        <p:nvSpPr>
          <p:cNvPr id="32770" name="Notes Placeholder 2"/>
          <p:cNvSpPr>
            <a:spLocks noGrp="1"/>
          </p:cNvSpPr>
          <p:nvPr>
            <p:ph type="body" idx="1"/>
          </p:nvPr>
        </p:nvSpPr>
        <p:spPr>
          <a:xfrm>
            <a:off x="685800" y="4344988"/>
            <a:ext cx="54864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dirty="0"/>
              <a:t>USED IN:  Fall 2009 (</a:t>
            </a:r>
            <a:r>
              <a:rPr lang="en-US" dirty="0" err="1"/>
              <a:t>Schibli</a:t>
            </a:r>
            <a:r>
              <a:rPr lang="en-US" dirty="0" smtClean="0"/>
              <a:t>) Spring 2013 (pollock0</a:t>
            </a:r>
          </a:p>
          <a:p>
            <a:pPr defTabSz="457200" eaLnBrk="1" hangingPunct="1"/>
            <a:endParaRPr lang="en-US" dirty="0" smtClean="0"/>
          </a:p>
          <a:p>
            <a:pPr defTabSz="457200" eaLnBrk="1" hangingPunct="1"/>
            <a:r>
              <a:rPr lang="en-US" dirty="0" smtClean="0"/>
              <a:t>Very cute, </a:t>
            </a:r>
            <a:r>
              <a:rPr lang="en-US" baseline="0" dirty="0" smtClean="0"/>
              <a:t> just gratuitous comic relief. </a:t>
            </a:r>
            <a:endParaRPr lang="en-US" dirty="0" smtClean="0"/>
          </a:p>
          <a:p>
            <a:pPr defTabSz="457200" eaLnBrk="1" hangingPunct="1"/>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altLang="ja-JP" dirty="0" smtClean="0">
                <a:latin typeface="Calibri" charset="0"/>
                <a:ea typeface="ＭＳ Ｐゴシック" charset="0"/>
                <a:cs typeface="ＭＳ Ｐゴシック" charset="0"/>
              </a:rPr>
              <a:t>Credit:</a:t>
            </a:r>
            <a:r>
              <a:rPr lang="en-US" altLang="ja-JP" baseline="0" dirty="0" smtClean="0">
                <a:latin typeface="Calibri" charset="0"/>
                <a:ea typeface="ＭＳ Ｐゴシック" charset="0"/>
                <a:cs typeface="ＭＳ Ｐゴシック" charset="0"/>
              </a:rPr>
              <a:t> Thomas </a:t>
            </a:r>
            <a:r>
              <a:rPr lang="en-US" altLang="ja-JP" baseline="0" dirty="0" err="1" smtClean="0">
                <a:latin typeface="Calibri" charset="0"/>
                <a:ea typeface="ＭＳ Ｐゴシック" charset="0"/>
                <a:cs typeface="ＭＳ Ｐゴシック" charset="0"/>
              </a:rPr>
              <a:t>Schibli</a:t>
            </a:r>
            <a:endParaRPr lang="en-US" altLang="ja-JP" dirty="0" smtClean="0">
              <a:latin typeface="Calibri" charset="0"/>
              <a:ea typeface="ＭＳ Ｐゴシック" charset="0"/>
              <a:cs typeface="ＭＳ Ｐゴシック" charset="0"/>
            </a:endParaRPr>
          </a:p>
          <a:p>
            <a:pPr defTabSz="457200" eaLnBrk="1" hangingPunct="1"/>
            <a:endParaRPr lang="en-US" dirty="0"/>
          </a:p>
          <a:p>
            <a:pPr defTabSz="457200"/>
            <a:endParaRPr lang="en-US" dirty="0"/>
          </a:p>
        </p:txBody>
      </p:sp>
      <p:sp>
        <p:nvSpPr>
          <p:cNvPr id="3277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A04F5667-A88B-424C-8F15-1C5B18A5D515}" type="slidenum">
              <a:rPr lang="en-US" sz="1200">
                <a:latin typeface="Calibri" charset="0"/>
                <a:ea typeface="ＭＳ Ｐゴシック" charset="0"/>
                <a:cs typeface="ＭＳ Ｐゴシック" charset="0"/>
              </a:rPr>
              <a:pPr algn="r" eaLnBrk="1" hangingPunct="1"/>
              <a:t>12</a:t>
            </a:fld>
            <a:endParaRPr lang="en-US" sz="1200">
              <a:latin typeface="Calibri"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Calibri" charset="0"/>
                <a:ea typeface="ＭＳ Ｐゴシック" charset="0"/>
                <a:cs typeface="ＭＳ Ｐゴシック" charset="0"/>
              </a:rPr>
              <a:t>CORRECT ANSWER:  A</a:t>
            </a:r>
          </a:p>
          <a:p>
            <a:pPr eaLnBrk="1" hangingPunct="1"/>
            <a:r>
              <a:rPr lang="en-US" dirty="0" smtClean="0">
                <a:latin typeface="Calibri" charset="0"/>
                <a:ea typeface="ＭＳ Ｐゴシック" charset="0"/>
                <a:cs typeface="ＭＳ Ｐゴシック" charset="0"/>
              </a:rPr>
              <a:t>USED IN:  Spring 2013 (Pollock) </a:t>
            </a:r>
          </a:p>
          <a:p>
            <a:pPr eaLnBrk="1" hangingPunct="1"/>
            <a:r>
              <a:rPr lang="en-US" dirty="0" smtClean="0">
                <a:latin typeface="Calibri" charset="0"/>
                <a:ea typeface="ＭＳ Ｐゴシック" charset="0"/>
                <a:cs typeface="ＭＳ Ｐゴシック" charset="0"/>
              </a:rPr>
              <a:t>LECTURE NUMBER:  8 (intro to voltage)</a:t>
            </a:r>
            <a:endParaRPr lang="en-US" altLang="ja-JP" dirty="0" smtClean="0">
              <a:latin typeface="Calibri" charset="0"/>
              <a:ea typeface="ＭＳ Ｐゴシック" charset="0"/>
              <a:cs typeface="ＭＳ Ｐゴシック" charset="0"/>
            </a:endParaRPr>
          </a:p>
          <a:p>
            <a:pPr eaLnBrk="1" hangingPunct="1"/>
            <a:r>
              <a:rPr lang="en-US" dirty="0" smtClean="0">
                <a:latin typeface="Calibri" charset="0"/>
                <a:ea typeface="ＭＳ Ｐゴシック" charset="0"/>
                <a:cs typeface="ＭＳ Ｐゴシック" charset="0"/>
              </a:rPr>
              <a:t>STUDENT RESPONSES:</a:t>
            </a:r>
            <a:r>
              <a:rPr lang="en-US" baseline="0" dirty="0" smtClean="0">
                <a:latin typeface="Calibri" charset="0"/>
                <a:ea typeface="ＭＳ Ｐゴシック" charset="0"/>
                <a:cs typeface="ＭＳ Ｐゴシック" charset="0"/>
              </a:rPr>
              <a:t> </a:t>
            </a:r>
            <a:r>
              <a:rPr lang="en-US" b="1" baseline="0" dirty="0" smtClean="0">
                <a:latin typeface="Calibri" charset="0"/>
                <a:ea typeface="ＭＳ Ｐゴシック" charset="0"/>
                <a:cs typeface="ＭＳ Ｐゴシック" charset="0"/>
              </a:rPr>
              <a:t>[80]]</a:t>
            </a:r>
            <a:r>
              <a:rPr lang="en-US" b="0" baseline="0" dirty="0" smtClean="0">
                <a:latin typeface="Calibri" charset="0"/>
                <a:ea typeface="ＭＳ Ｐゴシック" charset="0"/>
                <a:cs typeface="ＭＳ Ｐゴシック" charset="0"/>
              </a:rPr>
              <a:t>, 13, 7, 0, 0  </a:t>
            </a:r>
          </a:p>
          <a:p>
            <a:pPr eaLnBrk="1" hangingPunct="1"/>
            <a:endParaRPr lang="en-US" b="0" baseline="0" dirty="0" smtClean="0">
              <a:latin typeface="Calibri" charset="0"/>
              <a:ea typeface="ＭＳ Ｐゴシック" charset="0"/>
              <a:cs typeface="ＭＳ Ｐゴシック" charset="0"/>
            </a:endParaRPr>
          </a:p>
          <a:p>
            <a:pPr eaLnBrk="1" hangingPunct="1"/>
            <a:r>
              <a:rPr lang="en-US" b="0" baseline="0" dirty="0" smtClean="0">
                <a:latin typeface="Calibri" charset="0"/>
                <a:ea typeface="ＭＳ Ｐゴシック" charset="0"/>
                <a:cs typeface="ＭＳ Ｐゴシック" charset="0"/>
              </a:rPr>
              <a:t>This one is easy – I try to distract them by pointing out the red region is NOT at the origin (where there is OBVIOUSLY a curl). </a:t>
            </a:r>
          </a:p>
          <a:p>
            <a:pPr eaLnBrk="1" hangingPunct="1"/>
            <a:endParaRPr lang="en-US" b="0" baseline="0" dirty="0" smtClean="0">
              <a:latin typeface="Calibri"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Calibri" charset="0"/>
                <a:ea typeface="ＭＳ Ｐゴシック" charset="0"/>
                <a:cs typeface="ＭＳ Ｐゴシック" charset="0"/>
              </a:rPr>
              <a:t>INSTRUCTOR NOTES </a:t>
            </a:r>
            <a:r>
              <a:rPr lang="en-US" dirty="0" smtClean="0">
                <a:latin typeface="Calibri" charset="0"/>
              </a:rPr>
              <a:t>:  Non-zero everywhere. This is still very intuitive for the students,</a:t>
            </a:r>
            <a:r>
              <a:rPr lang="en-US" baseline="0" dirty="0" smtClean="0">
                <a:latin typeface="Calibri" charset="0"/>
              </a:rPr>
              <a:t> here finally is a clicker question which is NOT counterintuitive!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latin typeface="Calibri"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alibri" charset="0"/>
              </a:rPr>
              <a:t> I use the next slide to “prove” it (go to the board</a:t>
            </a:r>
            <a:r>
              <a:rPr lang="en-US" baseline="0" dirty="0" smtClean="0">
                <a:latin typeface="Calibri" charset="0"/>
              </a:rPr>
              <a:t> and find the circulation, in detail, take the limit as the loop vanishes, work out that it is c*(</a:t>
            </a:r>
            <a:r>
              <a:rPr lang="en-US" baseline="0" dirty="0" err="1" smtClean="0">
                <a:latin typeface="Calibri" charset="0"/>
              </a:rPr>
              <a:t>r+dr</a:t>
            </a:r>
            <a:r>
              <a:rPr lang="en-US" baseline="0" dirty="0" smtClean="0">
                <a:latin typeface="Calibri" charset="0"/>
              </a:rPr>
              <a:t>) </a:t>
            </a:r>
            <a:r>
              <a:rPr lang="en-US" baseline="0" dirty="0" err="1" smtClean="0">
                <a:latin typeface="Calibri" charset="0"/>
              </a:rPr>
              <a:t>dphi</a:t>
            </a:r>
            <a:r>
              <a:rPr lang="en-US" baseline="0" dirty="0" smtClean="0">
                <a:latin typeface="Calibri" charset="0"/>
              </a:rPr>
              <a:t> on the top, 0 on the 2 sides, and –</a:t>
            </a:r>
            <a:r>
              <a:rPr lang="en-US" baseline="0" dirty="0" err="1" smtClean="0">
                <a:latin typeface="Calibri" charset="0"/>
              </a:rPr>
              <a:t>cr</a:t>
            </a:r>
            <a:r>
              <a:rPr lang="en-US" baseline="0" dirty="0" smtClean="0">
                <a:latin typeface="Calibri" charset="0"/>
              </a:rPr>
              <a:t> </a:t>
            </a:r>
            <a:r>
              <a:rPr lang="en-US" baseline="0" dirty="0" err="1" smtClean="0">
                <a:latin typeface="Calibri" charset="0"/>
              </a:rPr>
              <a:t>dphi</a:t>
            </a:r>
            <a:r>
              <a:rPr lang="en-US" baseline="0" dirty="0" smtClean="0">
                <a:latin typeface="Calibri" charset="0"/>
              </a:rPr>
              <a:t> on the bottom, leaving circulation = c </a:t>
            </a:r>
            <a:r>
              <a:rPr lang="en-US" baseline="0" dirty="0" err="1" smtClean="0">
                <a:latin typeface="Calibri" charset="0"/>
              </a:rPr>
              <a:t>dr</a:t>
            </a:r>
            <a:r>
              <a:rPr lang="en-US" baseline="0" dirty="0" smtClean="0">
                <a:latin typeface="Calibri" charset="0"/>
              </a:rPr>
              <a:t> </a:t>
            </a:r>
            <a:r>
              <a:rPr lang="en-US" baseline="0" dirty="0" err="1" smtClean="0">
                <a:latin typeface="Calibri" charset="0"/>
              </a:rPr>
              <a:t>dphi</a:t>
            </a:r>
            <a:r>
              <a:rPr lang="en-US" baseline="0" dirty="0" smtClean="0">
                <a:latin typeface="Calibri" charset="0"/>
              </a:rPr>
              <a:t>, so curl = circulation/area = c/r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latin typeface="Calibri"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alibri" charset="0"/>
              </a:rPr>
              <a:t>Also, reminder/discussion of the sign, right hand rule suggests</a:t>
            </a:r>
            <a:r>
              <a:rPr lang="en-US" baseline="0" dirty="0" smtClean="0">
                <a:latin typeface="Calibri" charset="0"/>
              </a:rPr>
              <a:t> tis is a positive (z-component) curl </a:t>
            </a:r>
            <a:endParaRPr lang="en-US" dirty="0" smtClean="0">
              <a:latin typeface="Calibri" charset="0"/>
            </a:endParaRPr>
          </a:p>
          <a:p>
            <a:pPr eaLnBrk="1" hangingPunct="1"/>
            <a:endParaRPr lang="en-US" dirty="0" smtClean="0">
              <a:latin typeface="Calibri" charset="0"/>
            </a:endParaRPr>
          </a:p>
          <a:p>
            <a:pPr eaLnBrk="1" hangingPunct="1"/>
            <a:r>
              <a:rPr lang="en-US" dirty="0" smtClean="0">
                <a:latin typeface="Calibri" charset="0"/>
                <a:ea typeface="ＭＳ Ｐゴシック" charset="0"/>
                <a:cs typeface="ＭＳ Ｐゴシック" charset="0"/>
              </a:rPr>
              <a:t>Also,</a:t>
            </a:r>
            <a:r>
              <a:rPr lang="en-US" baseline="0" dirty="0" smtClean="0">
                <a:latin typeface="Calibri" charset="0"/>
                <a:ea typeface="ＭＳ Ｐゴシック" charset="0"/>
                <a:cs typeface="ＭＳ Ｐゴシック" charset="0"/>
              </a:rPr>
              <a:t> it’s not a CONSTANT curl – far away from origin, no curl. Near the origin, INFINITE curl! (</a:t>
            </a:r>
            <a:r>
              <a:rPr lang="en-US" baseline="0" dirty="0" err="1" smtClean="0">
                <a:latin typeface="Calibri" charset="0"/>
                <a:ea typeface="ＭＳ Ｐゴシック" charset="0"/>
                <a:cs typeface="ＭＳ Ｐゴシック" charset="0"/>
              </a:rPr>
              <a:t>Agres</a:t>
            </a:r>
            <a:r>
              <a:rPr lang="en-US" baseline="0" dirty="0" smtClean="0">
                <a:latin typeface="Calibri" charset="0"/>
                <a:ea typeface="ＭＳ Ｐゴシック" charset="0"/>
                <a:cs typeface="ＭＳ Ｐゴシック" charset="0"/>
              </a:rPr>
              <a:t> with the picture, already in the red box there is not MUCH curl) </a:t>
            </a:r>
          </a:p>
          <a:p>
            <a:pPr eaLnBrk="1" hangingPunct="1"/>
            <a:endParaRPr lang="en-US" baseline="0" dirty="0" smtClean="0">
              <a:latin typeface="Calibri" charset="0"/>
              <a:ea typeface="ＭＳ Ｐゴシック" charset="0"/>
              <a:cs typeface="ＭＳ Ｐゴシック" charset="0"/>
            </a:endParaRPr>
          </a:p>
          <a:p>
            <a:pPr eaLnBrk="1" hangingPunct="1"/>
            <a:endParaRPr lang="en-US" dirty="0" smtClean="0">
              <a:latin typeface="Calibri" charset="0"/>
              <a:ea typeface="ＭＳ Ｐゴシック" charset="0"/>
              <a:cs typeface="ＭＳ Ｐゴシック" charset="0"/>
            </a:endParaRPr>
          </a:p>
          <a:p>
            <a:pPr eaLnBrk="1" hangingPunct="1"/>
            <a:r>
              <a:rPr lang="en-US" dirty="0" smtClean="0">
                <a:latin typeface="Calibri" charset="0"/>
                <a:ea typeface="ＭＳ Ｐゴシック" charset="0"/>
                <a:cs typeface="ＭＳ Ｐゴシック" charset="0"/>
              </a:rPr>
              <a:t>WRITTEN BY: Steven Pollock</a:t>
            </a:r>
            <a:endParaRPr lang="en-US" dirty="0" smtClean="0"/>
          </a:p>
        </p:txBody>
      </p:sp>
      <p:sp>
        <p:nvSpPr>
          <p:cNvPr id="3686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D90378E4-E5CF-D444-B2A0-DE70D52D6B98}" type="slidenum">
              <a:rPr lang="en-US" sz="1200"/>
              <a:pPr algn="r"/>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Calibri" charset="0"/>
                <a:ea typeface="ＭＳ Ｐゴシック" charset="0"/>
                <a:cs typeface="ＭＳ Ｐゴシック" charset="0"/>
              </a:rPr>
              <a:t>USED IN:  Spring 2013 (Pollock) </a:t>
            </a:r>
          </a:p>
          <a:p>
            <a:pPr eaLnBrk="1" hangingPunct="1"/>
            <a:r>
              <a:rPr lang="en-US" dirty="0" smtClean="0">
                <a:latin typeface="Calibri" charset="0"/>
                <a:ea typeface="ＭＳ Ｐゴシック" charset="0"/>
                <a:cs typeface="ＭＳ Ｐゴシック" charset="0"/>
              </a:rPr>
              <a:t>LECTURE NUMBER:  8 (intro to voltage)</a:t>
            </a:r>
          </a:p>
          <a:p>
            <a:pPr eaLnBrk="1" hangingPunct="1"/>
            <a:endParaRPr lang="en-US" dirty="0" smtClean="0">
              <a:latin typeface="Calibri" charset="0"/>
            </a:endParaRPr>
          </a:p>
          <a:p>
            <a:pPr eaLnBrk="1" hangingPunct="1"/>
            <a:endParaRPr lang="en-US" dirty="0" smtClean="0">
              <a:latin typeface="Calibri" charset="0"/>
            </a:endParaRPr>
          </a:p>
          <a:p>
            <a:pPr eaLnBrk="1" hangingPunct="1"/>
            <a:r>
              <a:rPr lang="en-US" dirty="0" smtClean="0">
                <a:latin typeface="Calibri" charset="0"/>
              </a:rPr>
              <a:t>I drew this on the board and worked out the circulation in gory detail (see </a:t>
            </a:r>
            <a:r>
              <a:rPr lang="en-US" dirty="0" err="1" smtClean="0">
                <a:latin typeface="Calibri" charset="0"/>
              </a:rPr>
              <a:t>prev</a:t>
            </a:r>
            <a:r>
              <a:rPr lang="en-US" dirty="0" smtClean="0">
                <a:latin typeface="Calibri" charset="0"/>
              </a:rPr>
              <a:t> slide) </a:t>
            </a:r>
            <a:endParaRPr lang="en-US" dirty="0">
              <a:latin typeface="Calibri" charset="0"/>
            </a:endParaRPr>
          </a:p>
        </p:txBody>
      </p:sp>
      <p:sp>
        <p:nvSpPr>
          <p:cNvPr id="3686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D90378E4-E5CF-D444-B2A0-DE70D52D6B98}" type="slidenum">
              <a:rPr lang="en-US" sz="1200"/>
              <a:pPr algn="r"/>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Calibri" charset="0"/>
                <a:ea typeface="ＭＳ Ｐゴシック" charset="0"/>
                <a:cs typeface="ＭＳ Ｐゴシック" charset="0"/>
              </a:rPr>
              <a:t>USED IN:  Spring 2013 (Pollock) </a:t>
            </a:r>
          </a:p>
          <a:p>
            <a:pPr eaLnBrk="1" hangingPunct="1"/>
            <a:r>
              <a:rPr lang="en-US" dirty="0" smtClean="0">
                <a:latin typeface="Calibri" charset="0"/>
                <a:ea typeface="ＭＳ Ｐゴシック" charset="0"/>
                <a:cs typeface="ＭＳ Ｐゴシック" charset="0"/>
              </a:rPr>
              <a:t>LECTURE NUMBER:  8 (intro to voltage)</a:t>
            </a:r>
          </a:p>
          <a:p>
            <a:pPr eaLnBrk="1" hangingPunct="1"/>
            <a:endParaRPr lang="en-US" dirty="0" smtClean="0">
              <a:latin typeface="Calibri" charset="0"/>
            </a:endParaRPr>
          </a:p>
          <a:p>
            <a:pPr eaLnBrk="1" hangingPunct="1"/>
            <a:endParaRPr lang="en-US" dirty="0" smtClean="0">
              <a:latin typeface="Calibri" charset="0"/>
            </a:endParaRPr>
          </a:p>
          <a:p>
            <a:pPr eaLnBrk="1" hangingPunct="1"/>
            <a:r>
              <a:rPr lang="en-US" dirty="0" smtClean="0">
                <a:latin typeface="Calibri" charset="0"/>
              </a:rPr>
              <a:t>And finally, just do the math. Walk them through</a:t>
            </a:r>
            <a:r>
              <a:rPr lang="en-US" baseline="0" dirty="0" smtClean="0">
                <a:latin typeface="Calibri" charset="0"/>
              </a:rPr>
              <a:t> it, it’s not nearly as bad as it looks (and fun to see “c/s” pop out again!) </a:t>
            </a:r>
          </a:p>
          <a:p>
            <a:pPr eaLnBrk="1" hangingPunct="1"/>
            <a:endParaRPr lang="en-US" baseline="0" dirty="0" smtClean="0">
              <a:latin typeface="Calibri" charset="0"/>
            </a:endParaRPr>
          </a:p>
          <a:p>
            <a:pPr eaLnBrk="1" hangingPunct="1"/>
            <a:r>
              <a:rPr lang="en-US" baseline="0" dirty="0" smtClean="0">
                <a:latin typeface="Calibri" charset="0"/>
              </a:rPr>
              <a:t>A student asked the question of whether we would always find fields that either have NO curl, or curl EVERYWHERE like this. This was great, I talked about B fields, curl can be zero JUST where currents are. Then I walked through the “V = 1/s </a:t>
            </a:r>
            <a:r>
              <a:rPr lang="en-US" baseline="0" dirty="0" err="1" smtClean="0">
                <a:latin typeface="Calibri" charset="0"/>
              </a:rPr>
              <a:t>phi_hat</a:t>
            </a:r>
            <a:r>
              <a:rPr lang="en-US" baseline="0" dirty="0" smtClean="0">
                <a:latin typeface="Calibri" charset="0"/>
              </a:rPr>
              <a:t>” example (just like this one, but dying off) and showing from the math that then the curl WOULD be zero everywhere except the origin. (It’s the one “magic field” that does this). So, didn’t do those (hidden) clicker questions, but we got to talk about it. </a:t>
            </a:r>
          </a:p>
          <a:p>
            <a:pPr eaLnBrk="1" hangingPunct="1"/>
            <a:endParaRPr lang="en-US" baseline="0" dirty="0" smtClean="0">
              <a:latin typeface="Calibri" charset="0"/>
            </a:endParaRPr>
          </a:p>
          <a:p>
            <a:pPr eaLnBrk="1" hangingPunct="1"/>
            <a:r>
              <a:rPr lang="en-US" baseline="0" dirty="0" smtClean="0">
                <a:latin typeface="Calibri" charset="0"/>
              </a:rPr>
              <a:t>One point to make: fields that LOOK “curly” may or may not have curl. You must work it out! (Next couple of slides I show curl(</a:t>
            </a:r>
            <a:r>
              <a:rPr lang="en-US" baseline="0" dirty="0" err="1" smtClean="0">
                <a:latin typeface="Calibri" charset="0"/>
              </a:rPr>
              <a:t>E_static</a:t>
            </a:r>
            <a:r>
              <a:rPr lang="en-US" baseline="0" dirty="0" smtClean="0">
                <a:latin typeface="Calibri" charset="0"/>
              </a:rPr>
              <a:t>=0), then show a dipole field which may LOOK “curvy” but it’s not “curly”!)</a:t>
            </a:r>
            <a:endParaRPr lang="en-US" dirty="0">
              <a:latin typeface="Calibri" charset="0"/>
            </a:endParaRPr>
          </a:p>
        </p:txBody>
      </p:sp>
      <p:sp>
        <p:nvSpPr>
          <p:cNvPr id="3891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C51AFD60-ED4B-8C40-81C5-9E0CB5F77BA7}" type="slidenum">
              <a:rPr lang="en-US" sz="1200"/>
              <a:pPr algn="r"/>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47DA522-50B4-3A42-8595-43A7133592DE}" type="slidenum">
              <a:rPr lang="en-US" sz="1200"/>
              <a:pPr/>
              <a:t>16</a:t>
            </a:fld>
            <a:endParaRPr lang="en-US" sz="1200"/>
          </a:p>
        </p:txBody>
      </p:sp>
      <p:sp>
        <p:nvSpPr>
          <p:cNvPr id="1310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latin typeface="Calibri" charset="0"/>
                <a:ea typeface="ＭＳ Ｐゴシック" charset="0"/>
                <a:cs typeface="ＭＳ Ｐゴシック" charset="0"/>
              </a:rPr>
              <a:t>USED IN:  Spring 2013 (Pollock) </a:t>
            </a:r>
          </a:p>
          <a:p>
            <a:pPr eaLnBrk="1" hangingPunct="1"/>
            <a:r>
              <a:rPr lang="en-US" dirty="0" smtClean="0">
                <a:latin typeface="Calibri" charset="0"/>
                <a:ea typeface="ＭＳ Ｐゴシック" charset="0"/>
                <a:cs typeface="ＭＳ Ｐゴシック" charset="0"/>
              </a:rPr>
              <a:t>LECTURE NUMBER:  8 (intro to voltage)</a:t>
            </a:r>
          </a:p>
          <a:p>
            <a:pPr eaLnBrk="1" hangingPunct="1"/>
            <a:endParaRPr lang="en-US" dirty="0" smtClean="0">
              <a:latin typeface="Calibri" charset="0"/>
              <a:ea typeface="ＭＳ Ｐゴシック" charset="0"/>
              <a:cs typeface="ＭＳ Ｐゴシック" charset="0"/>
            </a:endParaRPr>
          </a:p>
          <a:p>
            <a:pPr eaLnBrk="1" hangingPunct="1"/>
            <a:r>
              <a:rPr lang="en-US" dirty="0" smtClean="0">
                <a:latin typeface="Calibri" charset="0"/>
                <a:ea typeface="ＭＳ Ｐゴシック" charset="0"/>
                <a:cs typeface="ＭＳ Ｐゴシック" charset="0"/>
              </a:rPr>
              <a:t>There</a:t>
            </a:r>
            <a:r>
              <a:rPr lang="en-US" baseline="0" dirty="0" smtClean="0">
                <a:latin typeface="Calibri" charset="0"/>
                <a:ea typeface="ＭＳ Ｐゴシック" charset="0"/>
                <a:cs typeface="ＭＳ Ｐゴシック" charset="0"/>
              </a:rPr>
              <a:t> are many ways to see this. Griffiths uses explicit line integral, and then </a:t>
            </a:r>
            <a:r>
              <a:rPr lang="en-US" baseline="0" dirty="0" err="1" smtClean="0">
                <a:latin typeface="Calibri" charset="0"/>
                <a:ea typeface="ＭＳ Ｐゴシック" charset="0"/>
                <a:cs typeface="ＭＳ Ｐゴシック" charset="0"/>
              </a:rPr>
              <a:t>Stoke’s</a:t>
            </a:r>
            <a:r>
              <a:rPr lang="en-US" baseline="0" dirty="0" smtClean="0">
                <a:latin typeface="Calibri" charset="0"/>
                <a:ea typeface="ＭＳ Ｐゴシック" charset="0"/>
                <a:cs typeface="ＭＳ Ｐゴシック" charset="0"/>
              </a:rPr>
              <a:t>. </a:t>
            </a:r>
          </a:p>
          <a:p>
            <a:pPr eaLnBrk="1" hangingPunct="1"/>
            <a:r>
              <a:rPr lang="en-US" baseline="0" dirty="0" smtClean="0">
                <a:latin typeface="Calibri" charset="0"/>
                <a:ea typeface="ＭＳ Ｐゴシック" charset="0"/>
                <a:cs typeface="ＭＳ Ｐゴシック" charset="0"/>
              </a:rPr>
              <a:t>My lectures notes “do it” using curly R formula for E, and just taking derivatives. </a:t>
            </a:r>
          </a:p>
          <a:p>
            <a:pPr eaLnBrk="1" hangingPunct="1"/>
            <a:r>
              <a:rPr lang="en-US" baseline="0" dirty="0" smtClean="0">
                <a:latin typeface="Calibri" charset="0"/>
                <a:ea typeface="ＭＳ Ｐゴシック" charset="0"/>
                <a:cs typeface="ＭＳ Ｐゴシック" charset="0"/>
              </a:rPr>
              <a:t>Here, yet another way, just do it on Coulomb directly (see next slide) </a:t>
            </a:r>
          </a:p>
          <a:p>
            <a:pPr eaLnBrk="1" hangingPunct="1"/>
            <a:endParaRPr lang="en-US" baseline="0" dirty="0" smtClean="0">
              <a:latin typeface="Calibri" charset="0"/>
              <a:ea typeface="ＭＳ Ｐゴシック" charset="0"/>
              <a:cs typeface="ＭＳ Ｐゴシック" charset="0"/>
            </a:endParaRPr>
          </a:p>
          <a:p>
            <a:pPr eaLnBrk="1" hangingPunct="1"/>
            <a:endParaRPr lang="en-US" dirty="0" smtClean="0">
              <a:latin typeface="Calibri" charset="0"/>
              <a:ea typeface="ＭＳ Ｐゴシック" charset="0"/>
              <a:cs typeface="ＭＳ Ｐゴシック" charset="0"/>
            </a:endParaRPr>
          </a:p>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Calibri" charset="0"/>
                <a:ea typeface="ＭＳ Ｐゴシック" charset="0"/>
                <a:cs typeface="ＭＳ Ｐゴシック" charset="0"/>
              </a:rPr>
              <a:t>USED IN:  Spring 2013 (Pollock) </a:t>
            </a:r>
          </a:p>
          <a:p>
            <a:pPr eaLnBrk="1" hangingPunct="1"/>
            <a:r>
              <a:rPr lang="en-US" dirty="0" smtClean="0">
                <a:latin typeface="Calibri" charset="0"/>
                <a:ea typeface="ＭＳ Ｐゴシック" charset="0"/>
                <a:cs typeface="ＭＳ Ｐゴシック" charset="0"/>
              </a:rPr>
              <a:t>LECTURE NUMBER:  8 (intro to voltage)</a:t>
            </a:r>
          </a:p>
          <a:p>
            <a:pPr eaLnBrk="1" hangingPunct="1"/>
            <a:endParaRPr lang="en-US" dirty="0" smtClean="0">
              <a:latin typeface="Calibri" charset="0"/>
            </a:endParaRPr>
          </a:p>
          <a:p>
            <a:pPr eaLnBrk="1" hangingPunct="1"/>
            <a:endParaRPr lang="en-US" dirty="0" smtClean="0">
              <a:latin typeface="Calibri" charset="0"/>
            </a:endParaRPr>
          </a:p>
          <a:p>
            <a:pPr eaLnBrk="1" hangingPunct="1"/>
            <a:r>
              <a:rPr lang="en-US" dirty="0" smtClean="0">
                <a:latin typeface="Calibri" charset="0"/>
              </a:rPr>
              <a:t>Once again, do</a:t>
            </a:r>
            <a:r>
              <a:rPr lang="en-US" baseline="0" dirty="0" smtClean="0">
                <a:latin typeface="Calibri" charset="0"/>
              </a:rPr>
              <a:t> it! Here, using spherical coordinates, it is quick to see all terms vanish (no </a:t>
            </a:r>
            <a:r>
              <a:rPr lang="en-US" baseline="0" dirty="0" err="1" smtClean="0">
                <a:latin typeface="Calibri" charset="0"/>
              </a:rPr>
              <a:t>v_phi</a:t>
            </a:r>
            <a:r>
              <a:rPr lang="en-US" baseline="0" dirty="0" smtClean="0">
                <a:latin typeface="Calibri" charset="0"/>
              </a:rPr>
              <a:t>, no v(theta), and </a:t>
            </a:r>
            <a:r>
              <a:rPr lang="en-US" baseline="0" dirty="0" err="1" smtClean="0">
                <a:latin typeface="Calibri" charset="0"/>
              </a:rPr>
              <a:t>v_r</a:t>
            </a:r>
            <a:r>
              <a:rPr lang="en-US" baseline="0" dirty="0" smtClean="0">
                <a:latin typeface="Calibri" charset="0"/>
              </a:rPr>
              <a:t> does not depend on phi or theta. </a:t>
            </a:r>
          </a:p>
          <a:p>
            <a:pPr eaLnBrk="1" hangingPunct="1"/>
            <a:r>
              <a:rPr lang="en-US" baseline="0" dirty="0" smtClean="0">
                <a:latin typeface="Calibri" charset="0"/>
              </a:rPr>
              <a:t>Then draw the Coulomb field, it’s OBVIOUSLY not “curly” if there’s just one charge. But here’s the beautiful thing: </a:t>
            </a:r>
          </a:p>
          <a:p>
            <a:pPr eaLnBrk="1" hangingPunct="1"/>
            <a:endParaRPr lang="en-US" baseline="0" dirty="0" smtClean="0">
              <a:latin typeface="Calibri" charset="0"/>
            </a:endParaRPr>
          </a:p>
          <a:p>
            <a:pPr eaLnBrk="1" hangingPunct="1"/>
            <a:r>
              <a:rPr lang="en-US" baseline="0" dirty="0" smtClean="0">
                <a:latin typeface="Calibri" charset="0"/>
              </a:rPr>
              <a:t>This was true for ONE charge, but superposition immediately says that adding multiple charges can’t ever give you a curl. </a:t>
            </a:r>
          </a:p>
          <a:p>
            <a:pPr eaLnBrk="1" hangingPunct="1"/>
            <a:endParaRPr lang="en-US" baseline="0" dirty="0" smtClean="0">
              <a:latin typeface="Calibri" charset="0"/>
            </a:endParaRPr>
          </a:p>
          <a:p>
            <a:pPr eaLnBrk="1" hangingPunct="1"/>
            <a:r>
              <a:rPr lang="en-US" baseline="0" dirty="0" smtClean="0">
                <a:latin typeface="Calibri" charset="0"/>
              </a:rPr>
              <a:t>After this, draw the dipole field of a +/- charge, it looks “curvy”, but it is NOT curly! </a:t>
            </a:r>
            <a:endParaRPr lang="en-US" dirty="0">
              <a:latin typeface="Calibri" charset="0"/>
            </a:endParaRPr>
          </a:p>
        </p:txBody>
      </p:sp>
      <p:sp>
        <p:nvSpPr>
          <p:cNvPr id="5325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43100D7C-6855-2646-AA28-90284A7855E8}" type="slidenum">
              <a:rPr lang="en-US" sz="1200"/>
              <a:pPr algn="r"/>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Calibri" charset="0"/>
              </a:rPr>
              <a:t>Sp08: Skipped, but could be a good one. (I think the answer is D, since it depends on whether it goes *exactly* as 1/r! From this crude a picture, you can</a:t>
            </a:r>
            <a:r>
              <a:rPr lang="ja-JP" altLang="en-US">
                <a:latin typeface="Calibri" charset="0"/>
              </a:rPr>
              <a:t>’</a:t>
            </a:r>
            <a:r>
              <a:rPr lang="en-US" altLang="ja-JP">
                <a:latin typeface="Calibri" charset="0"/>
              </a:rPr>
              <a:t>t tell for sure, but it is certainly consistent with the possibility of C, so I think both would be good answers )</a:t>
            </a:r>
            <a:endParaRPr lang="en-US">
              <a:latin typeface="Calibri" charset="0"/>
            </a:endParaRPr>
          </a:p>
        </p:txBody>
      </p:sp>
      <p:sp>
        <p:nvSpPr>
          <p:cNvPr id="4301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70A75518-27BC-384D-A6C8-02411CDF1CA1}" type="slidenum">
              <a:rPr lang="en-US" sz="1200"/>
              <a:pPr algn="r"/>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Calibri" charset="0"/>
              </a:rPr>
              <a:t>Sp08: Skipped, </a:t>
            </a:r>
            <a:r>
              <a:rPr lang="en-US" dirty="0" smtClean="0">
                <a:latin typeface="Calibri" charset="0"/>
              </a:rPr>
              <a:t>although I was asked about it</a:t>
            </a:r>
            <a:r>
              <a:rPr lang="en-US" baseline="0" dirty="0" smtClean="0">
                <a:latin typeface="Calibri" charset="0"/>
              </a:rPr>
              <a:t> spontaneously so talked it through. Here, given the formula, curl is zero everywhere except origin. </a:t>
            </a:r>
            <a:endParaRPr lang="en-US" dirty="0">
              <a:latin typeface="Calibri" charset="0"/>
            </a:endParaRPr>
          </a:p>
        </p:txBody>
      </p:sp>
      <p:sp>
        <p:nvSpPr>
          <p:cNvPr id="4505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790B26C0-03BA-E348-B753-0386D5C79B80}" type="slidenum">
              <a:rPr lang="en-US" sz="1200"/>
              <a:pPr algn="r"/>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ヒラギノ角ゴ Pro W3" charset="0"/>
              <a:cs typeface="ヒラギノ角ゴ Pro W3"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Calibri" charset="0"/>
              </a:rPr>
              <a:t>Easy to work out. See above, I did this because</a:t>
            </a:r>
            <a:r>
              <a:rPr lang="en-US" baseline="0" dirty="0" smtClean="0">
                <a:latin typeface="Calibri" charset="0"/>
              </a:rPr>
              <a:t> of a student question. </a:t>
            </a:r>
            <a:endParaRPr lang="en-US" dirty="0">
              <a:latin typeface="Calibri" charset="0"/>
            </a:endParaRPr>
          </a:p>
        </p:txBody>
      </p:sp>
      <p:sp>
        <p:nvSpPr>
          <p:cNvPr id="4710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CBC3774C-43BA-9A43-87A7-6813803CCD52}" type="slidenum">
              <a:rPr lang="en-US" sz="1200"/>
              <a:pPr algn="r"/>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4426B64-B244-7F4F-B5F1-363D81444117}" type="slidenum">
              <a:rPr lang="en-US" sz="1200"/>
              <a:pPr algn="r"/>
              <a:t>21</a:t>
            </a:fld>
            <a:endParaRPr lang="en-US" sz="1200"/>
          </a:p>
        </p:txBody>
      </p:sp>
      <p:sp>
        <p:nvSpPr>
          <p:cNvPr id="38915" name="Rectangle 1026"/>
          <p:cNvSpPr>
            <a:spLocks noGrp="1" noRot="1" noChangeAspect="1" noChangeArrowheads="1" noTextEdit="1"/>
          </p:cNvSpPr>
          <p:nvPr>
            <p:ph type="sldImg"/>
          </p:nvPr>
        </p:nvSpPr>
        <p:spPr>
          <a:solidFill>
            <a:srgbClr val="FFFFFF"/>
          </a:solidFill>
          <a:ln/>
        </p:spPr>
      </p:sp>
      <p:sp>
        <p:nvSpPr>
          <p:cNvPr id="51203"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a:t>CORRECT ANSWER: B </a:t>
            </a:r>
          </a:p>
          <a:p>
            <a:pPr eaLnBrk="1" hangingPunct="1"/>
            <a:r>
              <a:rPr lang="en-US" dirty="0"/>
              <a:t>USED IN:  Fall 2008 (</a:t>
            </a:r>
            <a:r>
              <a:rPr lang="en-US" dirty="0" err="1"/>
              <a:t>Dubson</a:t>
            </a:r>
            <a:r>
              <a:rPr lang="en-US" dirty="0"/>
              <a:t>) and Spring 2008 </a:t>
            </a:r>
            <a:r>
              <a:rPr lang="en-US" dirty="0" smtClean="0"/>
              <a:t> and ‘13 (</a:t>
            </a:r>
            <a:r>
              <a:rPr lang="en-US" dirty="0"/>
              <a:t>Pollock)</a:t>
            </a:r>
          </a:p>
          <a:p>
            <a:pPr eaLnBrk="1" hangingPunct="1"/>
            <a:r>
              <a:rPr lang="en-US" dirty="0"/>
              <a:t>LECTURE NUMBER:  </a:t>
            </a:r>
            <a:r>
              <a:rPr lang="en-US" dirty="0" err="1"/>
              <a:t>Dubson</a:t>
            </a:r>
            <a:r>
              <a:rPr lang="en-US" dirty="0"/>
              <a:t> (Week 3, Lecture 6). Pollock (Lecture 8).</a:t>
            </a:r>
          </a:p>
          <a:p>
            <a:pPr eaLnBrk="1" hangingPunct="1"/>
            <a:r>
              <a:rPr lang="en-US" dirty="0"/>
              <a:t>STUDENT RESPONSES:  0% </a:t>
            </a:r>
            <a:r>
              <a:rPr lang="en-US" b="1" dirty="0"/>
              <a:t>[[91%]] </a:t>
            </a:r>
            <a:r>
              <a:rPr lang="en-US" dirty="0"/>
              <a:t>6% 4% 0% (FALL 2008)</a:t>
            </a:r>
          </a:p>
          <a:p>
            <a:pPr eaLnBrk="1" hangingPunct="1"/>
            <a:r>
              <a:rPr lang="en-US" dirty="0"/>
              <a:t>		</a:t>
            </a:r>
            <a:r>
              <a:rPr lang="en-US" dirty="0" smtClean="0"/>
              <a:t>50</a:t>
            </a:r>
            <a:r>
              <a:rPr lang="en-US" dirty="0"/>
              <a:t>% correct (SPRING 2008</a:t>
            </a:r>
            <a:r>
              <a:rPr lang="en-US" dirty="0" smtClean="0"/>
              <a:t>)</a:t>
            </a:r>
          </a:p>
          <a:p>
            <a:pPr eaLnBrk="1" hangingPunct="1"/>
            <a:r>
              <a:rPr lang="en-US" dirty="0" smtClean="0"/>
              <a:t> 		0 </a:t>
            </a:r>
            <a:r>
              <a:rPr lang="en-US" b="1" dirty="0" smtClean="0"/>
              <a:t>[[95]], </a:t>
            </a:r>
            <a:r>
              <a:rPr lang="en-US" b="0" dirty="0" smtClean="0"/>
              <a:t>0, 5%, 0 (</a:t>
            </a:r>
            <a:r>
              <a:rPr lang="en-US" b="0" dirty="0" err="1" smtClean="0"/>
              <a:t>Sp</a:t>
            </a:r>
            <a:r>
              <a:rPr lang="en-US" b="0" dirty="0" smtClean="0"/>
              <a:t> </a:t>
            </a:r>
            <a:r>
              <a:rPr lang="fr-FR" b="0" dirty="0" smtClean="0"/>
              <a:t>’</a:t>
            </a:r>
            <a:r>
              <a:rPr lang="en-US" b="0" dirty="0" smtClean="0"/>
              <a:t>13) </a:t>
            </a:r>
            <a:r>
              <a:rPr lang="en-US" dirty="0" smtClean="0"/>
              <a:t>	</a:t>
            </a:r>
            <a:endParaRPr lang="en-US" dirty="0"/>
          </a:p>
          <a:p>
            <a:pPr eaLnBrk="1" hangingPunct="1"/>
            <a:r>
              <a:rPr lang="en-US" b="1" dirty="0"/>
              <a:t>INSTRUCTOR NOTES: </a:t>
            </a:r>
            <a:r>
              <a:rPr lang="en-US" dirty="0"/>
              <a:t>Answer is B  (I is forbidden by curl) </a:t>
            </a:r>
          </a:p>
          <a:p>
            <a:pPr eaLnBrk="1" hangingPunct="1"/>
            <a:r>
              <a:rPr lang="en-US" dirty="0"/>
              <a:t>Used at start of class</a:t>
            </a:r>
            <a:r>
              <a:rPr lang="en-US" dirty="0" smtClean="0"/>
              <a:t>. In ‘08 </a:t>
            </a:r>
            <a:r>
              <a:rPr lang="en-US" dirty="0"/>
              <a:t>50% correct. Good discussion, which was not merely about </a:t>
            </a:r>
            <a:r>
              <a:rPr lang="ja-JP" altLang="en-US" dirty="0"/>
              <a:t>“</a:t>
            </a:r>
            <a:r>
              <a:rPr lang="en-US" altLang="ja-JP" dirty="0"/>
              <a:t>seeing the curl</a:t>
            </a:r>
            <a:r>
              <a:rPr lang="ja-JP" altLang="en-US" dirty="0"/>
              <a:t>”</a:t>
            </a:r>
            <a:r>
              <a:rPr lang="en-US" altLang="ja-JP" dirty="0"/>
              <a:t> but also we discussed the field in II </a:t>
            </a:r>
            <a:r>
              <a:rPr lang="en-US" altLang="ja-JP" dirty="0" err="1"/>
              <a:t>wrt</a:t>
            </a:r>
            <a:r>
              <a:rPr lang="en-US" altLang="ja-JP" dirty="0"/>
              <a:t> Gauss law. (So, some students said II was no good because it has a nonzero divergence, thinking </a:t>
            </a:r>
            <a:r>
              <a:rPr lang="ja-JP" altLang="en-US" dirty="0"/>
              <a:t>“</a:t>
            </a:r>
            <a:r>
              <a:rPr lang="en-US" altLang="ja-JP" dirty="0"/>
              <a:t>small region</a:t>
            </a:r>
            <a:r>
              <a:rPr lang="ja-JP" altLang="en-US" dirty="0"/>
              <a:t>”</a:t>
            </a:r>
            <a:r>
              <a:rPr lang="en-US" altLang="ja-JP" dirty="0"/>
              <a:t> must have rho=0.) We also got into a nice discussion when I argued that there MUST be charge in region II, since div is clearly 0 (which turns out not to be correct -  a student pointed out that this is the field as you approach a negative line charge on the left. So we had to talk about the 3-D *assumptions* I was implicitly making. Another student wanted to argue (incorrectly) this was the field if you have two SHEETS on either side, with low sigma on the right, and high negative sigma on the left. So that made a nice review conversation too.  -</a:t>
            </a:r>
            <a:r>
              <a:rPr lang="en-US" altLang="ja-JP" dirty="0" smtClean="0"/>
              <a:t>SJP</a:t>
            </a:r>
          </a:p>
          <a:p>
            <a:pPr eaLnBrk="1" hangingPunct="1"/>
            <a:endParaRPr lang="en-US" altLang="ja-JP" dirty="0" smtClean="0"/>
          </a:p>
          <a:p>
            <a:pPr eaLnBrk="1" hangingPunct="1"/>
            <a:r>
              <a:rPr lang="en-US" altLang="ja-JP" dirty="0" smtClean="0"/>
              <a:t>Remarkably</a:t>
            </a:r>
            <a:r>
              <a:rPr lang="en-US" altLang="ja-JP" baseline="0" dirty="0" smtClean="0"/>
              <a:t> similar conversations in </a:t>
            </a:r>
            <a:r>
              <a:rPr lang="en-US" altLang="ja-JP" baseline="0" dirty="0" err="1" smtClean="0"/>
              <a:t>Sp</a:t>
            </a:r>
            <a:r>
              <a:rPr lang="en-US" altLang="ja-JP" baseline="0" dirty="0" smtClean="0"/>
              <a:t> ‘13! I did not get to hear from the few students who thought “Neither”. </a:t>
            </a:r>
          </a:p>
          <a:p>
            <a:pPr eaLnBrk="1" hangingPunct="1"/>
            <a:endParaRPr lang="en-US" altLang="ja-JP" dirty="0"/>
          </a:p>
          <a:p>
            <a:pPr eaLnBrk="1" hangingPunct="1"/>
            <a:r>
              <a:rPr lang="en-US" dirty="0"/>
              <a:t>WRITTEN BY:  Steven Pollock (CU-Boulder)</a:t>
            </a:r>
          </a:p>
          <a:p>
            <a:pPr eaLnBrk="1" hangingPunct="1"/>
            <a:endParaRPr lang="en-US" dirty="0"/>
          </a:p>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AF079CE-C3E4-DE48-9CD1-E3F328B9DB92}" type="slidenum">
              <a:rPr lang="en-US" sz="1200"/>
              <a:pPr/>
              <a:t>22</a:t>
            </a:fld>
            <a:endParaRPr lang="en-US" sz="1200"/>
          </a:p>
        </p:txBody>
      </p:sp>
      <p:sp>
        <p:nvSpPr>
          <p:cNvPr id="1310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t>No real</a:t>
            </a:r>
            <a:r>
              <a:rPr lang="en-US" baseline="0" dirty="0" smtClean="0"/>
              <a:t> time for this, rushed!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6AAA920-34FE-2B41-890E-4E9EA80DEBE3}" type="slidenum">
              <a:rPr lang="en-US" sz="1200"/>
              <a:pPr/>
              <a:t>23</a:t>
            </a:fld>
            <a:endParaRPr lang="en-US" sz="1200"/>
          </a:p>
        </p:txBody>
      </p:sp>
      <p:sp>
        <p:nvSpPr>
          <p:cNvPr id="1310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E7D7BAA-F109-3446-9A6F-EB9E10BBAA7D}" type="slidenum">
              <a:rPr lang="en-US" sz="1200"/>
              <a:pPr/>
              <a:t>24</a:t>
            </a:fld>
            <a:endParaRPr lang="en-US" sz="1200"/>
          </a:p>
        </p:txBody>
      </p:sp>
      <p:sp>
        <p:nvSpPr>
          <p:cNvPr id="1310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04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47DA522-50B4-3A42-8595-43A7133592DE}" type="slidenum">
              <a:rPr lang="en-US" sz="1200"/>
              <a:pPr/>
              <a:t>25</a:t>
            </a:fld>
            <a:endParaRPr lang="en-US" sz="1200"/>
          </a:p>
        </p:txBody>
      </p:sp>
      <p:sp>
        <p:nvSpPr>
          <p:cNvPr id="1310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ea typeface="ヒラギノ角ゴ Pro W3" charset="0"/>
                <a:cs typeface="ヒラギノ角ゴ Pro W3" charset="0"/>
              </a:rPr>
              <a:t>NO </a:t>
            </a:r>
            <a:r>
              <a:rPr lang="en-US" dirty="0" smtClean="0">
                <a:ea typeface="ヒラギノ角ゴ Pro W3" charset="0"/>
                <a:cs typeface="ヒラギノ角ゴ Pro W3" charset="0"/>
              </a:rPr>
              <a:t>TIME</a:t>
            </a:r>
            <a:r>
              <a:rPr lang="en-US" baseline="0" dirty="0" smtClean="0">
                <a:ea typeface="ヒラギノ角ゴ Pro W3" charset="0"/>
                <a:cs typeface="ヒラギノ角ゴ Pro W3" charset="0"/>
              </a:rPr>
              <a:t> in 2013. </a:t>
            </a:r>
            <a:r>
              <a:rPr lang="en-US" dirty="0" smtClean="0">
                <a:ea typeface="ヒラギノ角ゴ Pro W3" charset="0"/>
                <a:cs typeface="ヒラギノ角ゴ Pro W3" charset="0"/>
              </a:rPr>
              <a:t> </a:t>
            </a:r>
            <a:endParaRPr lang="en-US" dirty="0" smtClean="0">
              <a:ea typeface="ヒラギノ角ゴ Pro W3" charset="0"/>
              <a:cs typeface="ヒラギノ角ゴ Pro W3" charset="0"/>
            </a:endParaRPr>
          </a:p>
          <a:p>
            <a:pPr eaLnBrk="1" hangingPunct="1"/>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CORRECT ANSWER:  A </a:t>
            </a:r>
          </a:p>
          <a:p>
            <a:pPr eaLnBrk="1" hangingPunct="1"/>
            <a:r>
              <a:rPr lang="en-US" dirty="0" smtClean="0">
                <a:ea typeface="ヒラギノ角ゴ Pro W3" charset="0"/>
                <a:cs typeface="ヒラギノ角ゴ Pro W3" charset="0"/>
              </a:rPr>
              <a:t>USED IN:  Spring 2008 (Pollock)</a:t>
            </a:r>
          </a:p>
          <a:p>
            <a:pPr eaLnBrk="1" hangingPunct="1"/>
            <a:r>
              <a:rPr lang="en-US" dirty="0" smtClean="0">
                <a:ea typeface="ヒラギノ角ゴ Pro W3" charset="0"/>
                <a:cs typeface="ヒラギノ角ゴ Pro W3" charset="0"/>
              </a:rPr>
              <a:t>LECTURE NUMBER: 7</a:t>
            </a:r>
          </a:p>
          <a:p>
            <a:pPr eaLnBrk="1" hangingPunct="1"/>
            <a:r>
              <a:rPr lang="en-US" dirty="0" smtClean="0">
                <a:ea typeface="ヒラギノ角ゴ Pro W3" charset="0"/>
                <a:cs typeface="ヒラギノ角ゴ Pro W3" charset="0"/>
              </a:rPr>
              <a:t>STUDENT RESPONSES:  </a:t>
            </a:r>
            <a:r>
              <a:rPr lang="en-US" b="1" dirty="0" smtClean="0">
                <a:ea typeface="ヒラギノ角ゴ Pro W3" charset="0"/>
                <a:cs typeface="ヒラギノ角ゴ Pro W3" charset="0"/>
              </a:rPr>
              <a:t>[[57%]] </a:t>
            </a:r>
            <a:r>
              <a:rPr lang="en-US" dirty="0" smtClean="0">
                <a:ea typeface="ヒラギノ角ゴ Pro W3" charset="0"/>
                <a:cs typeface="ヒラギノ角ゴ Pro W3" charset="0"/>
              </a:rPr>
              <a:t>43% 0% 0% 0% </a:t>
            </a: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Pretty much split A and B! (I sort of guided the confusion, suggesting that, who knows, maybe this is one of those </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integration by parts</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 situations that means you need a second surface term when you try to slide the Del around.)  Anyway - I think this was a really good one - good discussion, this kind of formal operation is still hard for them *especially* given their confusions about what curly R means… Answer is yes, the gradient has nothing to do with the </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prime</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 variables, this is fine (and the key step in our derivation of voltage) -SJP</a:t>
            </a:r>
          </a:p>
          <a:p>
            <a:pPr eaLnBrk="1" hangingPunct="1"/>
            <a:r>
              <a:rPr lang="en-US" dirty="0" smtClean="0">
                <a:ea typeface="ヒラギノ角ゴ Pro W3" charset="0"/>
                <a:cs typeface="ヒラギノ角ゴ Pro W3" charset="0"/>
              </a:rPr>
              <a:t>WRITTEN BY:  Steven Pollock (CU-Boulder)</a:t>
            </a:r>
          </a:p>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Skipped. Summary?</a:t>
            </a:r>
            <a:endParaRPr lang="en-US" dirty="0"/>
          </a:p>
        </p:txBody>
      </p:sp>
      <p:sp>
        <p:nvSpPr>
          <p:cNvPr id="4" name="Slide Number Placeholder 3"/>
          <p:cNvSpPr>
            <a:spLocks noGrp="1"/>
          </p:cNvSpPr>
          <p:nvPr>
            <p:ph type="sldNum" sz="quarter" idx="10"/>
          </p:nvPr>
        </p:nvSpPr>
        <p:spPr/>
        <p:txBody>
          <a:bodyPr/>
          <a:lstStyle/>
          <a:p>
            <a:pPr>
              <a:defRPr/>
            </a:pPr>
            <a:fld id="{ECA8A3DC-BF8C-884E-A3EF-F638737ACA2B}" type="slidenum">
              <a:rPr lang="en-US" smtClean="0"/>
              <a:pPr>
                <a:defRPr/>
              </a:pPr>
              <a:t>26</a:t>
            </a:fld>
            <a:endParaRPr lang="en-US"/>
          </a:p>
        </p:txBody>
      </p:sp>
    </p:spTree>
    <p:extLst>
      <p:ext uri="{BB962C8B-B14F-4D97-AF65-F5344CB8AC3E}">
        <p14:creationId xmlns:p14="http://schemas.microsoft.com/office/powerpoint/2010/main" val="3357660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424CC9-E202-4149-A367-BB04CCA5C03A}" type="slidenum">
              <a:rPr lang="en-US" sz="1200"/>
              <a:pPr/>
              <a:t>27</a:t>
            </a:fld>
            <a:endParaRPr lang="en-US" sz="1200"/>
          </a:p>
        </p:txBody>
      </p:sp>
      <p:sp>
        <p:nvSpPr>
          <p:cNvPr id="47107" name="Slide Image Placeholder 1"/>
          <p:cNvSpPr>
            <a:spLocks noGrp="1" noRot="1" noChangeAspect="1" noTextEdit="1"/>
          </p:cNvSpPr>
          <p:nvPr>
            <p:ph type="sldImg"/>
          </p:nvPr>
        </p:nvSpPr>
        <p:spPr>
          <a:solidFill>
            <a:srgbClr val="FFFFFF"/>
          </a:solidFill>
          <a:ln/>
        </p:spPr>
      </p:sp>
      <p:sp>
        <p:nvSpPr>
          <p:cNvPr id="47108" name="Notes Placeholder 2"/>
          <p:cNvSpPr>
            <a:spLocks noGrp="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smtClean="0">
                <a:ea typeface="ヒラギノ角ゴ Pro W3" charset="0"/>
                <a:cs typeface="ヒラギノ角ゴ Pro W3" charset="0"/>
              </a:rPr>
              <a:t>Skipped</a:t>
            </a:r>
          </a:p>
          <a:p>
            <a:pPr eaLnBrk="1" hangingPunct="1"/>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B</a:t>
            </a:r>
          </a:p>
          <a:p>
            <a:pPr eaLnBrk="1" hangingPunct="1"/>
            <a:r>
              <a:rPr lang="en-US" dirty="0">
                <a:ea typeface="ヒラギノ角ゴ Pro W3" charset="0"/>
                <a:cs typeface="ヒラギノ角ゴ Pro W3" charset="0"/>
              </a:rPr>
              <a:t>USED IN:</a:t>
            </a:r>
          </a:p>
          <a:p>
            <a:pPr eaLnBrk="1" hangingPunct="1"/>
            <a:r>
              <a:rPr lang="en-US" dirty="0">
                <a:ea typeface="ヒラギノ角ゴ Pro W3" charset="0"/>
                <a:cs typeface="ヒラギノ角ゴ Pro W3" charset="0"/>
              </a:rPr>
              <a:t>LECTURE NUMBER:  7 SKIPPED</a:t>
            </a:r>
          </a:p>
          <a:p>
            <a:pPr eaLnBrk="1" hangingPunct="1"/>
            <a:r>
              <a:rPr lang="en-US" dirty="0">
                <a:ea typeface="ヒラギノ角ゴ Pro W3" charset="0"/>
                <a:cs typeface="ヒラギノ角ゴ Pro W3" charset="0"/>
              </a:rPr>
              <a:t>STUDENT RESPONSES:</a:t>
            </a:r>
          </a:p>
          <a:p>
            <a:pPr eaLnBrk="1" hangingPunct="1">
              <a:spcBef>
                <a:spcPct val="0"/>
              </a:spcBef>
            </a:pPr>
            <a:r>
              <a:rPr lang="en-US" b="1" dirty="0">
                <a:ea typeface="ヒラギノ角ゴ Pro W3" charset="0"/>
                <a:cs typeface="ヒラギノ角ゴ Pro W3" charset="0"/>
              </a:rPr>
              <a:t>INSTRUCTOR NOTES:</a:t>
            </a:r>
            <a:r>
              <a:rPr lang="en-US" dirty="0">
                <a:ea typeface="ヒラギノ角ゴ Pro W3" charset="0"/>
                <a:cs typeface="ヒラギノ角ゴ Pro W3" charset="0"/>
              </a:rPr>
              <a:t>. Good conversation starter, regarding units, and div must be zero if we</a:t>
            </a:r>
            <a:r>
              <a:rPr lang="ja-JP" altLang="en-US" dirty="0">
                <a:ea typeface="ヒラギノ角ゴ Pro W3" charset="0"/>
                <a:cs typeface="ヒラギノ角ゴ Pro W3" charset="0"/>
              </a:rPr>
              <a:t>’</a:t>
            </a:r>
            <a:r>
              <a:rPr lang="en-US" dirty="0">
                <a:ea typeface="ヒラギノ角ゴ Pro W3" charset="0"/>
                <a:cs typeface="ヒラギノ角ゴ Pro W3" charset="0"/>
              </a:rPr>
              <a:t>re in a charge free region, and curl must be zero…</a:t>
            </a:r>
          </a:p>
          <a:p>
            <a:pPr eaLnBrk="1" hangingPunct="1">
              <a:spcBef>
                <a:spcPct val="0"/>
              </a:spcBef>
            </a:pPr>
            <a:r>
              <a:rPr lang="en-US" dirty="0">
                <a:ea typeface="ヒラギノ角ゴ Pro W3" charset="0"/>
                <a:cs typeface="ヒラギノ角ゴ Pro W3" charset="0"/>
              </a:rPr>
              <a:t>Answer is no, because Del dot E is not zero. (Curl is ok)  Of course, this doesn't require them to TAKE the curl, since div already says it's no good... so if the operation of taking the curl is what you WANT to focus on, you will have to adapt the question.  -SJP</a:t>
            </a:r>
          </a:p>
          <a:p>
            <a:pPr eaLnBrk="1" hangingPunct="1">
              <a:spcBef>
                <a:spcPct val="0"/>
              </a:spcBef>
            </a:pPr>
            <a:r>
              <a:rPr lang="en-US" dirty="0">
                <a:ea typeface="ヒラギノ角ゴ Pro W3" charset="0"/>
                <a:cs typeface="ヒラギノ角ゴ Pro W3" charset="0"/>
              </a:rPr>
              <a:t>Previously gave this question with a choice of E fields and asked which was physically possible -- took too much time (50% correct).</a:t>
            </a:r>
          </a:p>
          <a:p>
            <a:pPr eaLnBrk="1" hangingPunct="1"/>
            <a:r>
              <a:rPr lang="en-US" dirty="0">
                <a:ea typeface="ヒラギノ角ゴ Pro W3" charset="0"/>
                <a:cs typeface="ヒラギノ角ゴ Pro W3" charset="0"/>
              </a:rPr>
              <a:t>WRITTEN BY:  Steven Pollock (CU-Boulder)</a:t>
            </a:r>
          </a:p>
          <a:p>
            <a:pPr eaLnBrk="1" hangingPunct="1">
              <a:spcBef>
                <a:spcPct val="0"/>
              </a:spcBef>
            </a:pPr>
            <a:r>
              <a:rPr lang="en-US" dirty="0">
                <a:ea typeface="ヒラギノ角ゴ Pro W3" charset="0"/>
                <a:cs typeface="ヒラギノ角ゴ Pro W3" charset="0"/>
              </a:rPr>
              <a:t> </a:t>
            </a:r>
          </a:p>
        </p:txBody>
      </p:sp>
      <p:sp>
        <p:nvSpPr>
          <p:cNvPr id="4710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DB246018-6169-1D4E-9BB0-77A98031173D}" type="slidenum">
              <a:rPr lang="en-US" sz="1200">
                <a:latin typeface="Calibri" charset="0"/>
              </a:rPr>
              <a:pPr algn="r" eaLnBrk="1" hangingPunct="1"/>
              <a:t>27</a:t>
            </a:fld>
            <a:endParaRPr lang="en-US" sz="1200">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FB2006C-6E2B-AB45-A2E0-A10E5E30D48D}" type="slidenum">
              <a:rPr lang="en-US" sz="1200"/>
              <a:pPr/>
              <a:t>28</a:t>
            </a:fld>
            <a:endParaRPr lang="en-US" sz="1200"/>
          </a:p>
        </p:txBody>
      </p:sp>
      <p:sp>
        <p:nvSpPr>
          <p:cNvPr id="139266" name="Slide Image Placeholder 1"/>
          <p:cNvSpPr>
            <a:spLocks noGrp="1" noRot="1" noChangeAspect="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64515" name="Notes Placeholder 2"/>
          <p:cNvSpPr>
            <a:spLocks noGrp="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spcBef>
                <a:spcPct val="0"/>
              </a:spcBef>
            </a:pPr>
            <a:r>
              <a:rPr lang="en-US" dirty="0" smtClean="0"/>
              <a:t>Skipped</a:t>
            </a:r>
            <a:endParaRPr lang="en-US" dirty="0"/>
          </a:p>
        </p:txBody>
      </p:sp>
      <p:sp>
        <p:nvSpPr>
          <p:cNvPr id="645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D429A06B-EDB0-4743-82BF-DD0E3C7967F7}" type="slidenum">
              <a:rPr lang="en-US" sz="1200">
                <a:latin typeface="Calibri" charset="0"/>
              </a:rPr>
              <a:pPr algn="r" eaLnBrk="1" hangingPunct="1"/>
              <a:t>28</a:t>
            </a:fld>
            <a:endParaRPr lang="en-US" sz="1200">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085CB5A-439E-0F46-AE92-1A9BFC11FB72}" type="slidenum">
              <a:rPr lang="en-US" sz="1200"/>
              <a:pPr/>
              <a:t>29</a:t>
            </a:fld>
            <a:endParaRPr lang="en-US" sz="1200"/>
          </a:p>
        </p:txBody>
      </p:sp>
      <p:sp>
        <p:nvSpPr>
          <p:cNvPr id="163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a:noFill/>
        </p:spPr>
        <p:txBody>
          <a:bodyPr/>
          <a:lstStyle/>
          <a:p>
            <a:pPr eaLnBrk="1" hangingPunct="1"/>
            <a:r>
              <a:rPr lang="en-US" dirty="0" smtClean="0">
                <a:ea typeface="ヒラギノ角ゴ Pro W3" charset="0"/>
                <a:cs typeface="ヒラギノ角ゴ Pro W3" charset="0"/>
              </a:rPr>
              <a:t>Skipped in ‘13</a:t>
            </a:r>
          </a:p>
          <a:p>
            <a:pPr eaLnBrk="1" hangingPunct="1"/>
            <a:r>
              <a:rPr lang="en-US" dirty="0" smtClean="0">
                <a:ea typeface="ヒラギノ角ゴ Pro W3" charset="0"/>
                <a:cs typeface="ヒラギノ角ゴ Pro W3" charset="0"/>
              </a:rPr>
              <a:t>CORRECT </a:t>
            </a:r>
            <a:r>
              <a:rPr lang="en-US" dirty="0" smtClean="0">
                <a:ea typeface="ヒラギノ角ゴ Pro W3" charset="0"/>
                <a:cs typeface="ヒラギノ角ゴ Pro W3" charset="0"/>
              </a:rPr>
              <a:t>ANSWER: B </a:t>
            </a:r>
          </a:p>
          <a:p>
            <a:pPr eaLnBrk="1" hangingPunct="1"/>
            <a:r>
              <a:rPr lang="en-US" dirty="0" smtClean="0">
                <a:ea typeface="ヒラギノ角ゴ Pro W3" charset="0"/>
                <a:cs typeface="ヒラギノ角ゴ Pro W3" charset="0"/>
              </a:rPr>
              <a:t>USED IN:  Spring 2008 (Pollock), Fall 2009 (</a:t>
            </a:r>
            <a:r>
              <a:rPr lang="en-US" dirty="0" err="1" smtClean="0">
                <a:ea typeface="ヒラギノ角ゴ Pro W3" charset="0"/>
                <a:cs typeface="ヒラギノ角ゴ Pro W3" charset="0"/>
              </a:rPr>
              <a:t>Schibli</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LECTURE NUMBER: 9</a:t>
            </a:r>
          </a:p>
          <a:p>
            <a:pPr eaLnBrk="1" hangingPunct="1"/>
            <a:r>
              <a:rPr lang="en-US" dirty="0" smtClean="0">
                <a:ea typeface="ヒラギノ角ゴ Pro W3" charset="0"/>
                <a:cs typeface="ヒラギノ角ゴ Pro W3" charset="0"/>
              </a:rPr>
              <a:t>STUDENT RESPONSES:  17% </a:t>
            </a:r>
            <a:r>
              <a:rPr lang="en-US" b="1" dirty="0" smtClean="0">
                <a:ea typeface="ヒラギノ角ゴ Pro W3" charset="0"/>
                <a:cs typeface="ヒラギノ角ゴ Pro W3" charset="0"/>
              </a:rPr>
              <a:t>[[ 67%]] </a:t>
            </a:r>
            <a:r>
              <a:rPr lang="en-US" dirty="0" smtClean="0">
                <a:ea typeface="ヒラギノ角ゴ Pro W3" charset="0"/>
                <a:cs typeface="ヒラギノ角ゴ Pro W3" charset="0"/>
              </a:rPr>
              <a:t>17% 0% 0% (SPRING 2008)</a:t>
            </a:r>
          </a:p>
          <a:p>
            <a:pPr eaLnBrk="1" hangingPunct="1"/>
            <a:r>
              <a:rPr lang="en-US" dirty="0" smtClean="0">
                <a:ea typeface="ヒラギノ角ゴ Pro W3" charset="0"/>
                <a:cs typeface="ヒラギノ角ゴ Pro W3" charset="0"/>
              </a:rPr>
              <a:t>		 23% </a:t>
            </a:r>
            <a:r>
              <a:rPr lang="en-US" b="1" dirty="0" smtClean="0">
                <a:ea typeface="ヒラギノ角ゴ Pro W3" charset="0"/>
                <a:cs typeface="ヒラギノ角ゴ Pro W3" charset="0"/>
              </a:rPr>
              <a:t>[[ 73%]] </a:t>
            </a:r>
            <a:r>
              <a:rPr lang="en-US" dirty="0" smtClean="0">
                <a:ea typeface="ヒラギノ角ゴ Pro W3" charset="0"/>
                <a:cs typeface="ヒラギノ角ゴ Pro W3" charset="0"/>
              </a:rPr>
              <a:t>5% 0% 0% (FALL 2009)</a:t>
            </a: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Used this as the </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lead in</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 question start of class. 2/3 got it, lots argued for A (which I also heard during office hours) but several also argued for C. Not sure if the confusion was just misreading the problem (thinking of it as a solid sphere), but I got *asked* about that during the question, and was extremely clear that this was supposed to be JUST A SHELL of charges with nothing inside. (SO, I just now edited the problem to say </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and no other charges anywhere else</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 we</a:t>
            </a:r>
            <a:r>
              <a:rPr lang="ja-JP" altLang="en-US" dirty="0" smtClean="0">
                <a:ea typeface="ヒラギノ角ゴ Pro W3" charset="0"/>
                <a:cs typeface="ヒラギノ角ゴ Pro W3" charset="0"/>
              </a:rPr>
              <a:t>’</a:t>
            </a:r>
            <a:r>
              <a:rPr lang="en-US" dirty="0" err="1" smtClean="0">
                <a:ea typeface="ヒラギノ角ゴ Pro W3" charset="0"/>
                <a:cs typeface="ヒラギノ角ゴ Pro W3" charset="0"/>
              </a:rPr>
              <a:t>ll</a:t>
            </a:r>
            <a:r>
              <a:rPr lang="en-US" dirty="0" smtClean="0">
                <a:ea typeface="ヒラギノ角ゴ Pro W3" charset="0"/>
                <a:cs typeface="ヒラギノ角ゴ Pro W3" charset="0"/>
              </a:rPr>
              <a:t> see if that helps?) Although as usual, leaving in ambiguities sometimes makes for more fruitful and active discussions/arguments!)  -SJP</a:t>
            </a:r>
          </a:p>
          <a:p>
            <a:pPr eaLnBrk="1" hangingPunct="1"/>
            <a:r>
              <a:rPr lang="en-US" dirty="0" smtClean="0">
                <a:ea typeface="ヒラギノ角ゴ Pro W3" charset="0"/>
                <a:cs typeface="ヒラギノ角ゴ Pro W3" charset="0"/>
              </a:rPr>
              <a:t>WRITTEN BY:  Steven Pollock (CU-Boulder)</a:t>
            </a:r>
          </a:p>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ヒラギノ角ゴ Pro W3" charset="0"/>
              <a:cs typeface="ヒラギノ角ゴ Pro W3"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3D40DF0-A140-1147-820B-96F07AFBB5B3}" type="slidenum">
              <a:rPr lang="en-US" sz="1200"/>
              <a:pPr/>
              <a:t>30</a:t>
            </a:fld>
            <a:endParaRPr lang="en-US" sz="1200"/>
          </a:p>
        </p:txBody>
      </p:sp>
      <p:sp>
        <p:nvSpPr>
          <p:cNvPr id="1331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t>Skipped</a:t>
            </a:r>
          </a:p>
          <a:p>
            <a:r>
              <a:rPr lang="en-US" dirty="0" smtClean="0">
                <a:ea typeface="ヒラギノ角ゴ Pro W3" charset="0"/>
                <a:cs typeface="ヒラギノ角ゴ Pro W3" charset="0"/>
              </a:rPr>
              <a:t>CORRECT ANSWER: D </a:t>
            </a:r>
          </a:p>
          <a:p>
            <a:r>
              <a:rPr lang="en-US" dirty="0" smtClean="0">
                <a:ea typeface="ヒラギノ角ゴ Pro W3" charset="0"/>
                <a:cs typeface="ヒラギノ角ゴ Pro W3" charset="0"/>
              </a:rPr>
              <a:t>USED IN: Fall 2008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and Spring 2008 (Pollock)</a:t>
            </a:r>
          </a:p>
          <a:p>
            <a:r>
              <a:rPr lang="en-US" dirty="0" smtClean="0">
                <a:ea typeface="ヒラギノ角ゴ Pro W3" charset="0"/>
                <a:cs typeface="ヒラギノ角ゴ Pro W3" charset="0"/>
              </a:rPr>
              <a:t>LECTURE NUMBER: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(Week 3, Lecture 6). Pollock (Lecture 7).</a:t>
            </a:r>
          </a:p>
          <a:p>
            <a:r>
              <a:rPr lang="en-US" dirty="0" smtClean="0">
                <a:ea typeface="ヒラギノ角ゴ Pro W3" charset="0"/>
                <a:cs typeface="ヒラギノ角ゴ Pro W3" charset="0"/>
              </a:rPr>
              <a:t>STUDENT RESPONSES:  6% 6% 9% </a:t>
            </a:r>
            <a:r>
              <a:rPr lang="en-US" b="1" dirty="0" smtClean="0">
                <a:ea typeface="ヒラギノ角ゴ Pro W3" charset="0"/>
                <a:cs typeface="ヒラギノ角ゴ Pro W3" charset="0"/>
              </a:rPr>
              <a:t>[[79%]] </a:t>
            </a:r>
            <a:r>
              <a:rPr lang="en-US" dirty="0" smtClean="0">
                <a:ea typeface="ヒラギノ角ゴ Pro W3" charset="0"/>
                <a:cs typeface="ヒラギノ角ゴ Pro W3" charset="0"/>
              </a:rPr>
              <a:t>0% (FALL 2008)</a:t>
            </a:r>
          </a:p>
          <a:p>
            <a:r>
              <a:rPr lang="en-US" dirty="0" smtClean="0">
                <a:ea typeface="ヒラギノ角ゴ Pro W3" charset="0"/>
                <a:cs typeface="ヒラギノ角ゴ Pro W3" charset="0"/>
              </a:rPr>
              <a:t>		  9% 9% 14% </a:t>
            </a:r>
            <a:r>
              <a:rPr lang="en-US" b="1" dirty="0" smtClean="0">
                <a:ea typeface="ヒラギノ角ゴ Pro W3" charset="0"/>
                <a:cs typeface="ヒラギノ角ゴ Pro W3" charset="0"/>
              </a:rPr>
              <a:t>[[55%]] </a:t>
            </a:r>
            <a:r>
              <a:rPr lang="en-US" dirty="0" smtClean="0">
                <a:ea typeface="ヒラギノ角ゴ Pro W3" charset="0"/>
                <a:cs typeface="ヒラギノ角ゴ Pro W3" charset="0"/>
              </a:rPr>
              <a:t>14% (SPRING 2008)</a:t>
            </a:r>
          </a:p>
          <a:p>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 I used it as a </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start of class</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 clicker question, </a:t>
            </a:r>
            <a:r>
              <a:rPr lang="en-US" i="1" dirty="0" smtClean="0">
                <a:ea typeface="ヒラギノ角ゴ Pro W3" charset="0"/>
                <a:cs typeface="ヒラギノ角ゴ Pro W3" charset="0"/>
              </a:rPr>
              <a:t>before covering this material, so it was sort of a </a:t>
            </a:r>
            <a:r>
              <a:rPr lang="ja-JP" altLang="en-US" i="1" dirty="0" smtClean="0">
                <a:ea typeface="ヒラギノ角ゴ Pro W3" charset="0"/>
                <a:cs typeface="ヒラギノ角ゴ Pro W3" charset="0"/>
              </a:rPr>
              <a:t>“</a:t>
            </a:r>
            <a:r>
              <a:rPr lang="en-US" i="1" dirty="0" smtClean="0">
                <a:ea typeface="ヒラギノ角ゴ Pro W3" charset="0"/>
                <a:cs typeface="ヒラギノ角ゴ Pro W3" charset="0"/>
              </a:rPr>
              <a:t>reading question</a:t>
            </a:r>
            <a:r>
              <a:rPr lang="ja-JP" altLang="en-US" i="1" dirty="0" smtClean="0">
                <a:ea typeface="ヒラギノ角ゴ Pro W3" charset="0"/>
                <a:cs typeface="ヒラギノ角ゴ Pro W3" charset="0"/>
              </a:rPr>
              <a:t>”</a:t>
            </a:r>
            <a:r>
              <a:rPr lang="en-US" i="1" dirty="0" smtClean="0">
                <a:ea typeface="ヒラギノ角ゴ Pro W3" charset="0"/>
                <a:cs typeface="ヒラギノ角ゴ Pro W3" charset="0"/>
              </a:rPr>
              <a:t>  </a:t>
            </a:r>
            <a:r>
              <a:rPr lang="en-US" dirty="0" smtClean="0">
                <a:ea typeface="ヒラギノ角ゴ Pro W3" charset="0"/>
                <a:cs typeface="ヒラギノ角ゴ Pro W3" charset="0"/>
              </a:rPr>
              <a:t>57% chose d) I then came back to it later in the lecture (though we </a:t>
            </a:r>
            <a:r>
              <a:rPr lang="en-US" dirty="0" err="1" smtClean="0">
                <a:ea typeface="ヒラギノ角ゴ Pro W3" charset="0"/>
                <a:cs typeface="ヒラギノ角ゴ Pro W3" charset="0"/>
              </a:rPr>
              <a:t>didn</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t re-vote) to talk through points a, b, and c…-SJP </a:t>
            </a:r>
          </a:p>
          <a:p>
            <a:r>
              <a:rPr lang="en-US" dirty="0" smtClean="0">
                <a:ea typeface="ヒラギノ角ゴ Pro W3" charset="0"/>
                <a:cs typeface="ヒラギノ角ゴ Pro W3" charset="0"/>
              </a:rPr>
              <a:t>WRITTEN BY:  Steven Pollock (CU-Boulder)</a:t>
            </a:r>
          </a:p>
          <a:p>
            <a:pPr eaLnBrk="1" hangingPunct="1"/>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solidFill>
            <a:srgbClr val="FFFFFF"/>
          </a:solidFill>
          <a:ln/>
        </p:spPr>
      </p:sp>
      <p:sp>
        <p:nvSpPr>
          <p:cNvPr id="6861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dirty="0"/>
              <a:t>CORRECT ANSWER:  C</a:t>
            </a:r>
          </a:p>
          <a:p>
            <a:pPr eaLnBrk="1" hangingPunct="1"/>
            <a:r>
              <a:rPr lang="en-US" dirty="0"/>
              <a:t>USED IN:  Fall 2008 (</a:t>
            </a:r>
            <a:r>
              <a:rPr lang="en-US" dirty="0" err="1"/>
              <a:t>Dubson</a:t>
            </a:r>
            <a:r>
              <a:rPr lang="en-US" dirty="0" smtClean="0"/>
              <a:t>), </a:t>
            </a:r>
            <a:r>
              <a:rPr lang="en-US" dirty="0" err="1" smtClean="0"/>
              <a:t>Sp</a:t>
            </a:r>
            <a:r>
              <a:rPr lang="en-US" dirty="0" smtClean="0"/>
              <a:t> 2013 (Pollock) </a:t>
            </a:r>
            <a:endParaRPr lang="en-US" dirty="0"/>
          </a:p>
          <a:p>
            <a:pPr eaLnBrk="1" hangingPunct="1"/>
            <a:r>
              <a:rPr lang="en-US" dirty="0"/>
              <a:t>LECTURE:  </a:t>
            </a:r>
            <a:r>
              <a:rPr lang="en-US" dirty="0" err="1"/>
              <a:t>Dubson</a:t>
            </a:r>
            <a:r>
              <a:rPr lang="en-US" dirty="0"/>
              <a:t> (Week 3, Lecture 7</a:t>
            </a:r>
            <a:r>
              <a:rPr lang="en-US" dirty="0" smtClean="0"/>
              <a:t>)</a:t>
            </a:r>
            <a:r>
              <a:rPr lang="en-US" dirty="0" smtClean="0"/>
              <a:t>Pollock (2013) </a:t>
            </a:r>
            <a:r>
              <a:rPr lang="en-US" baseline="0" dirty="0" smtClean="0"/>
              <a:t> </a:t>
            </a:r>
            <a:r>
              <a:rPr lang="en-US" baseline="0" dirty="0" smtClean="0"/>
              <a:t>(Week 4, Lecture 9) (Pre-class question)</a:t>
            </a:r>
            <a:endParaRPr lang="en-US" dirty="0"/>
          </a:p>
          <a:p>
            <a:pPr eaLnBrk="1" hangingPunct="1"/>
            <a:r>
              <a:rPr lang="en-US" dirty="0"/>
              <a:t>STUDENT RESPONSES: 0% 4% </a:t>
            </a:r>
            <a:r>
              <a:rPr lang="en-US" b="1" dirty="0"/>
              <a:t>[[90%]] </a:t>
            </a:r>
            <a:r>
              <a:rPr lang="en-US" dirty="0"/>
              <a:t>6% 0% (FALL 2008</a:t>
            </a:r>
            <a:r>
              <a:rPr lang="en-US" dirty="0" smtClean="0"/>
              <a:t>)</a:t>
            </a:r>
          </a:p>
          <a:p>
            <a:pPr eaLnBrk="1" hangingPunct="1"/>
            <a:r>
              <a:rPr lang="en-US" dirty="0" smtClean="0"/>
              <a:t>		0% 19%, </a:t>
            </a:r>
            <a:r>
              <a:rPr lang="en-US" b="1" dirty="0" smtClean="0"/>
              <a:t>[[69%]]</a:t>
            </a:r>
            <a:r>
              <a:rPr lang="en-US" dirty="0" smtClean="0"/>
              <a:t> 6%, 6% </a:t>
            </a:r>
            <a:r>
              <a:rPr lang="en-US" dirty="0" err="1" smtClean="0"/>
              <a:t>Sp</a:t>
            </a:r>
            <a:r>
              <a:rPr lang="en-US" dirty="0" smtClean="0"/>
              <a:t> ‘13</a:t>
            </a:r>
            <a:endParaRPr lang="en-US" dirty="0"/>
          </a:p>
          <a:p>
            <a:pPr eaLnBrk="1" hangingPunct="1"/>
            <a:r>
              <a:rPr lang="en-US" b="1" dirty="0" smtClean="0"/>
              <a:t>INSTRUCTOR </a:t>
            </a:r>
            <a:r>
              <a:rPr lang="en-US" b="1" dirty="0"/>
              <a:t>NOTES</a:t>
            </a:r>
            <a:r>
              <a:rPr lang="en-US" b="1" dirty="0" smtClean="0"/>
              <a:t>:</a:t>
            </a:r>
          </a:p>
          <a:p>
            <a:pPr eaLnBrk="1" hangingPunct="1"/>
            <a:r>
              <a:rPr lang="en-US" b="0" dirty="0" smtClean="0"/>
              <a:t>Given</a:t>
            </a:r>
            <a:r>
              <a:rPr lang="en-US" b="0" baseline="0" dirty="0" smtClean="0"/>
              <a:t> the high success from </a:t>
            </a:r>
            <a:r>
              <a:rPr lang="en-US" b="0" baseline="0" dirty="0" err="1" smtClean="0"/>
              <a:t>Dubson’s</a:t>
            </a:r>
            <a:r>
              <a:rPr lang="en-US" b="0" baseline="0" dirty="0" smtClean="0"/>
              <a:t> students, and the simple question, I thought this would be quick. But, students did NOT all get it, they were making some sort of “Gauss law says this acts like a point at the origin argument” (Maybe?) I used this to review curly R, (see next slide), </a:t>
            </a:r>
          </a:p>
          <a:p>
            <a:pPr eaLnBrk="1" hangingPunct="1"/>
            <a:r>
              <a:rPr lang="en-US" b="0" baseline="0" dirty="0" smtClean="0"/>
              <a:t>(One student was struggling with how to go from the integral of lambda dl to Q, he was </a:t>
            </a:r>
            <a:r>
              <a:rPr lang="en-US" b="0" baseline="0" dirty="0" err="1" smtClean="0"/>
              <a:t>introducting</a:t>
            </a:r>
            <a:r>
              <a:rPr lang="en-US" b="0" baseline="0" dirty="0" smtClean="0"/>
              <a:t> 2 Pi,  not seeing that the integral IS Q. )</a:t>
            </a:r>
          </a:p>
          <a:p>
            <a:pPr eaLnBrk="1" hangingPunct="1"/>
            <a:endParaRPr lang="en-US" b="0" baseline="0" dirty="0" smtClean="0"/>
          </a:p>
          <a:p>
            <a:pPr eaLnBrk="1" hangingPunct="1"/>
            <a:endParaRPr lang="en-US" b="0" dirty="0"/>
          </a:p>
          <a:p>
            <a:pPr eaLnBrk="1" hangingPunct="1"/>
            <a:r>
              <a:rPr lang="en-US" dirty="0"/>
              <a:t>WRITTEN BY:  Mike </a:t>
            </a:r>
            <a:r>
              <a:rPr lang="en-US" dirty="0" err="1"/>
              <a:t>Dubson</a:t>
            </a:r>
            <a:r>
              <a:rPr lang="en-US" dirty="0"/>
              <a:t> (CU-Boulder) </a:t>
            </a:r>
          </a:p>
          <a:p>
            <a:pPr eaLnBrk="1" hangingPunct="1"/>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solidFill>
            <a:srgbClr val="FFFFFF"/>
          </a:solidFill>
          <a:ln/>
        </p:spPr>
      </p:sp>
      <p:sp>
        <p:nvSpPr>
          <p:cNvPr id="6861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dirty="0" smtClean="0"/>
              <a:t>Animated, this helps explain the previous</a:t>
            </a:r>
            <a:r>
              <a:rPr lang="en-US" baseline="0" dirty="0" smtClean="0"/>
              <a:t> answer. </a:t>
            </a:r>
            <a:endParaRPr lang="en-US" dirty="0"/>
          </a:p>
          <a:p>
            <a:pPr eaLnBrk="1" hangingPunct="1"/>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47DA522-50B4-3A42-8595-43A7133592DE}" type="slidenum">
              <a:rPr lang="en-US" sz="1200"/>
              <a:pPr/>
              <a:t>33</a:t>
            </a:fld>
            <a:endParaRPr lang="en-US" sz="1200"/>
          </a:p>
        </p:txBody>
      </p:sp>
      <p:sp>
        <p:nvSpPr>
          <p:cNvPr id="1310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LECTURE:</a:t>
            </a:r>
            <a:r>
              <a:rPr lang="en-US" baseline="0" dirty="0" smtClean="0"/>
              <a:t> </a:t>
            </a:r>
            <a:r>
              <a:rPr lang="en-US" dirty="0" smtClean="0"/>
              <a:t>Pollock</a:t>
            </a:r>
            <a:r>
              <a:rPr lang="en-US" baseline="0" dirty="0" smtClean="0"/>
              <a:t> (Week 4, Lecture 9)</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Took some time on this. Students were confused about the first two equations, one did not realize that “</a:t>
            </a:r>
            <a:r>
              <a:rPr lang="en-US" baseline="0" dirty="0" err="1" smtClean="0"/>
              <a:t>dr</a:t>
            </a:r>
            <a:r>
              <a:rPr lang="en-US" baseline="0" dirty="0" smtClean="0"/>
              <a:t>” is NOT d^3r, so thought the top two equations were the exact same thing (and thus, was confused why it’s 1/R instead of 1/R^2)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Reminded them of the “hidden” element of curl(E)=0 buried in the definition of V, and the fact that the computation formula is only valid if the charges are localized (and we are setting V(infinity)=0)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ヒラギノ角ゴ Pro W3" charset="0"/>
                <a:cs typeface="ヒラギノ角ゴ Pro W3" charset="0"/>
              </a:rPr>
              <a:t>For use with Tutorial 3 (in-class),</a:t>
            </a:r>
            <a:r>
              <a:rPr lang="en-US" baseline="0" dirty="0" smtClean="0">
                <a:ea typeface="ヒラギノ角ゴ Pro W3" charset="0"/>
                <a:cs typeface="ヒラギノ角ゴ Pro W3" charset="0"/>
              </a:rPr>
              <a:t> “Electric Potential”</a:t>
            </a:r>
            <a:endParaRPr lang="en-US" dirty="0" smtClean="0">
              <a:ea typeface="ヒラギノ角ゴ Pro W3" charset="0"/>
              <a:cs typeface="ヒラギノ角ゴ Pro W3" charset="0"/>
            </a:endParaRPr>
          </a:p>
          <a:p>
            <a:r>
              <a:rPr lang="en-US" dirty="0" smtClean="0">
                <a:ea typeface="ヒラギノ角ゴ Pro W3" charset="0"/>
                <a:cs typeface="ヒラギノ角ゴ Pro W3" charset="0"/>
              </a:rPr>
              <a:t>CORRECT </a:t>
            </a:r>
            <a:r>
              <a:rPr lang="en-US" dirty="0" smtClean="0">
                <a:ea typeface="ヒラギノ角ゴ Pro W3" charset="0"/>
                <a:cs typeface="ヒラギノ角ゴ Pro W3" charset="0"/>
              </a:rPr>
              <a:t>ANSWER: C </a:t>
            </a:r>
          </a:p>
          <a:p>
            <a:r>
              <a:rPr lang="en-US" dirty="0" smtClean="0">
                <a:ea typeface="ヒラギノ角ゴ Pro W3" charset="0"/>
                <a:cs typeface="ヒラギノ角ゴ Pro W3" charset="0"/>
              </a:rPr>
              <a:t>USED IN:  Spring 2013 (Pollock),</a:t>
            </a:r>
          </a:p>
          <a:p>
            <a:r>
              <a:rPr lang="en-US" dirty="0" smtClean="0">
                <a:ea typeface="ヒラギノ角ゴ Pro W3" charset="0"/>
                <a:cs typeface="ヒラギノ角ゴ Pro W3" charset="0"/>
              </a:rPr>
              <a:t>LECTURE NUMBER: Pollock (Lecture 9 in 13) </a:t>
            </a:r>
          </a:p>
          <a:p>
            <a:r>
              <a:rPr lang="en-US" dirty="0" smtClean="0">
                <a:ea typeface="ヒラギノ角ゴ Pro W3" charset="0"/>
                <a:cs typeface="ヒラギノ角ゴ Pro W3" charset="0"/>
              </a:rPr>
              <a:t>STUDENT RESPONSES:  4% 15%   </a:t>
            </a:r>
            <a:r>
              <a:rPr lang="en-US" b="1" dirty="0" smtClean="0">
                <a:ea typeface="ヒラギノ角ゴ Pro W3" charset="0"/>
                <a:cs typeface="ヒラギノ角ゴ Pro W3" charset="0"/>
              </a:rPr>
              <a:t>[[81%]]</a:t>
            </a:r>
            <a:r>
              <a:rPr lang="en-US" dirty="0" smtClean="0">
                <a:ea typeface="ヒラギノ角ゴ Pro W3" charset="0"/>
                <a:cs typeface="ヒラギノ角ゴ Pro W3" charset="0"/>
              </a:rPr>
              <a:t> 0% 0%(</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13</a:t>
            </a:r>
          </a:p>
          <a:p>
            <a:endParaRPr lang="en-US" dirty="0" smtClean="0">
              <a:ea typeface="ヒラギノ角ゴ Pro W3" charset="0"/>
              <a:cs typeface="ヒラギノ角ゴ Pro W3" charset="0"/>
            </a:endParaRPr>
          </a:p>
          <a:p>
            <a:r>
              <a:rPr lang="en-US" dirty="0" smtClean="0">
                <a:ea typeface="ヒラギノ角ゴ Pro W3" charset="0"/>
                <a:cs typeface="ヒラギノ角ゴ Pro W3" charset="0"/>
              </a:rPr>
              <a:t>Instructor Notes: </a:t>
            </a:r>
          </a:p>
          <a:p>
            <a:r>
              <a:rPr lang="en-US" dirty="0" smtClean="0"/>
              <a:t>See Tutorial</a:t>
            </a:r>
            <a:r>
              <a:rPr lang="en-US" dirty="0" smtClean="0"/>
              <a:t>. E is given, it’s the field for a</a:t>
            </a:r>
            <a:r>
              <a:rPr lang="en-US" baseline="0" dirty="0" smtClean="0"/>
              <a:t> uniformly charged solid sphere. Then they use that to figure out the voltage, sketch it, and then redo it with a different choice of “zero”. </a:t>
            </a:r>
          </a:p>
          <a:p>
            <a:r>
              <a:rPr lang="en-US" baseline="0" dirty="0" smtClean="0"/>
              <a:t> </a:t>
            </a:r>
            <a:endParaRPr lang="en-US" dirty="0" smtClean="0"/>
          </a:p>
          <a:p>
            <a:r>
              <a:rPr lang="en-US" dirty="0" smtClean="0"/>
              <a:t> </a:t>
            </a:r>
            <a:r>
              <a:rPr lang="en-US" dirty="0" smtClean="0"/>
              <a:t>I walked</a:t>
            </a:r>
            <a:r>
              <a:rPr lang="en-US" baseline="0" dirty="0" smtClean="0"/>
              <a:t> the class through page 1 at the board (for ~10 minutes!) then gave ANOTHER 10 minutes for the 2</a:t>
            </a:r>
            <a:r>
              <a:rPr lang="en-US" baseline="30000" dirty="0" smtClean="0"/>
              <a:t>nd</a:t>
            </a:r>
            <a:r>
              <a:rPr lang="en-US" baseline="0" dirty="0" smtClean="0"/>
              <a:t> page (sketching and sense-making)</a:t>
            </a:r>
          </a:p>
          <a:p>
            <a:endParaRPr lang="en-US" dirty="0"/>
          </a:p>
        </p:txBody>
      </p:sp>
      <p:sp>
        <p:nvSpPr>
          <p:cNvPr id="4" name="Slide Number Placeholder 3"/>
          <p:cNvSpPr>
            <a:spLocks noGrp="1"/>
          </p:cNvSpPr>
          <p:nvPr>
            <p:ph type="sldNum" sz="quarter" idx="10"/>
          </p:nvPr>
        </p:nvSpPr>
        <p:spPr/>
        <p:txBody>
          <a:bodyPr/>
          <a:lstStyle/>
          <a:p>
            <a:fld id="{A4882732-D87A-0442-AC56-E1E90BCD8FA2}" type="slidenum">
              <a:rPr lang="en-US" smtClean="0"/>
              <a:pPr/>
              <a:t>35</a:t>
            </a:fld>
            <a:endParaRPr lang="en-US"/>
          </a:p>
        </p:txBody>
      </p:sp>
    </p:spTree>
    <p:extLst>
      <p:ext uri="{BB962C8B-B14F-4D97-AF65-F5344CB8AC3E}">
        <p14:creationId xmlns:p14="http://schemas.microsoft.com/office/powerpoint/2010/main" val="1379852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6B59E843-6D8A-D549-BBC5-AE02BBC5AAA8}" type="slidenum">
              <a:rPr lang="en-US" sz="1200"/>
              <a:pPr algn="r"/>
              <a:t>36</a:t>
            </a:fld>
            <a:endParaRPr lang="en-US" sz="1200"/>
          </a:p>
        </p:txBody>
      </p:sp>
      <p:sp>
        <p:nvSpPr>
          <p:cNvPr id="40963" name="Rectangle 1026"/>
          <p:cNvSpPr>
            <a:spLocks noChangeArrowheads="1" noTextEdit="1"/>
          </p:cNvSpPr>
          <p:nvPr>
            <p:ph type="sldImg"/>
          </p:nvPr>
        </p:nvSpPr>
        <p:spPr>
          <a:xfrm>
            <a:off x="1104900" y="652463"/>
            <a:ext cx="4646613" cy="3484562"/>
          </a:xfrm>
          <a:solidFill>
            <a:srgbClr val="FFFFFF"/>
          </a:solidFill>
          <a:ln/>
        </p:spPr>
      </p:sp>
      <p:sp>
        <p:nvSpPr>
          <p:cNvPr id="40964" name="Rectangle 1027"/>
          <p:cNvSpPr>
            <a:spLocks noChangeArrowheads="1"/>
          </p:cNvSpPr>
          <p:nvPr>
            <p:ph type="body" idx="1"/>
          </p:nvPr>
        </p:nvSpPr>
        <p:spPr>
          <a:xfrm>
            <a:off x="928688" y="4354513"/>
            <a:ext cx="5000625" cy="4137025"/>
          </a:xfrm>
          <a:solidFill>
            <a:srgbClr val="FFFFFF"/>
          </a:solidFill>
          <a:ln>
            <a:solidFill>
              <a:srgbClr val="000000"/>
            </a:solidFill>
          </a:ln>
        </p:spPr>
        <p:txBody>
          <a:bodyPr lIns="86493" tIns="43247" rIns="86493" bIns="43247"/>
          <a:lstStyle/>
          <a:p>
            <a:r>
              <a:rPr lang="en-US" dirty="0">
                <a:ea typeface="ヒラギノ角ゴ Pro W3" charset="0"/>
                <a:cs typeface="ヒラギノ角ゴ Pro W3" charset="0"/>
              </a:rPr>
              <a:t>CORRECT ANSWER:  A </a:t>
            </a:r>
          </a:p>
          <a:p>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and Spring 2008 (Pollock)</a:t>
            </a:r>
          </a:p>
          <a:p>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3, Lecture 7). Pollock (Lecture 8).</a:t>
            </a:r>
          </a:p>
          <a:p>
            <a:r>
              <a:rPr lang="en-US" dirty="0">
                <a:ea typeface="ヒラギノ角ゴ Pro W3" charset="0"/>
                <a:cs typeface="ヒラギノ角ゴ Pro W3" charset="0"/>
              </a:rPr>
              <a:t>STUDENT RESPONSES: </a:t>
            </a:r>
            <a:r>
              <a:rPr lang="en-US" b="1" dirty="0">
                <a:ea typeface="ヒラギノ角ゴ Pro W3" charset="0"/>
                <a:cs typeface="ヒラギノ角ゴ Pro W3" charset="0"/>
              </a:rPr>
              <a:t>[[92%]] </a:t>
            </a:r>
            <a:r>
              <a:rPr lang="en-US" dirty="0">
                <a:ea typeface="ヒラギノ角ゴ Pro W3" charset="0"/>
                <a:cs typeface="ヒラギノ角ゴ Pro W3" charset="0"/>
              </a:rPr>
              <a:t>8% 0% 0% 0% (FALL 2008)</a:t>
            </a:r>
          </a:p>
          <a:p>
            <a:r>
              <a:rPr lang="en-US" dirty="0">
                <a:ea typeface="ヒラギノ角ゴ Pro W3" charset="0"/>
                <a:cs typeface="ヒラギノ角ゴ Pro W3" charset="0"/>
              </a:rPr>
              <a:t>		</a:t>
            </a:r>
            <a:r>
              <a:rPr lang="en-US" dirty="0" smtClean="0">
                <a:ea typeface="ヒラギノ角ゴ Pro W3" charset="0"/>
                <a:cs typeface="ヒラギノ角ゴ Pro W3" charset="0"/>
              </a:rPr>
              <a:t> </a:t>
            </a:r>
            <a:r>
              <a:rPr lang="en-US" b="1" dirty="0">
                <a:ea typeface="ヒラギノ角ゴ Pro W3" charset="0"/>
                <a:cs typeface="ヒラギノ角ゴ Pro W3" charset="0"/>
              </a:rPr>
              <a:t>[[ 91%]] </a:t>
            </a:r>
            <a:r>
              <a:rPr lang="en-US" dirty="0">
                <a:ea typeface="ヒラギノ角ゴ Pro W3" charset="0"/>
                <a:cs typeface="ヒラギノ角ゴ Pro W3" charset="0"/>
              </a:rPr>
              <a:t>0% 9% 0% 0% (SPRING 2008)</a:t>
            </a:r>
          </a:p>
          <a:p>
            <a:r>
              <a:rPr lang="en-US" b="1" dirty="0">
                <a:ea typeface="ヒラギノ角ゴ Pro W3" charset="0"/>
                <a:cs typeface="ヒラギノ角ゴ Pro W3" charset="0"/>
              </a:rPr>
              <a:t>INSTRUCTOR NOTES: </a:t>
            </a:r>
            <a:r>
              <a:rPr lang="en-US" dirty="0">
                <a:ea typeface="ヒラギノ角ゴ Pro W3" charset="0"/>
                <a:cs typeface="ヒラギノ角ゴ Pro W3" charset="0"/>
              </a:rPr>
              <a:t>L8,Used as lead in to </a:t>
            </a:r>
            <a:r>
              <a:rPr lang="ja-JP" altLang="en-US" dirty="0">
                <a:ea typeface="ヒラギノ角ゴ Pro W3" charset="0"/>
                <a:cs typeface="ヒラギノ角ゴ Pro W3" charset="0"/>
              </a:rPr>
              <a:t>“</a:t>
            </a:r>
            <a:r>
              <a:rPr lang="en-US" dirty="0">
                <a:ea typeface="ヒラギノ角ゴ Pro W3" charset="0"/>
                <a:cs typeface="ヒラギノ角ゴ Pro W3" charset="0"/>
              </a:rPr>
              <a:t>continuity/boundary conditions</a:t>
            </a:r>
            <a:r>
              <a:rPr lang="ja-JP" altLang="en-US" dirty="0">
                <a:ea typeface="ヒラギノ角ゴ Pro W3" charset="0"/>
                <a:cs typeface="ヒラギノ角ゴ Pro W3" charset="0"/>
              </a:rPr>
              <a:t>”</a:t>
            </a:r>
            <a:r>
              <a:rPr lang="en-US" dirty="0">
                <a:ea typeface="ヒラギノ角ゴ Pro W3" charset="0"/>
                <a:cs typeface="ヒラギノ角ゴ Pro W3" charset="0"/>
              </a:rPr>
              <a:t>. 91% correct, but still worth making sure they know WHY E=0 everywhere, that is, can they articulate the symmetry argument (that E must be radial) from which Gauss</a:t>
            </a:r>
            <a:r>
              <a:rPr lang="ja-JP" altLang="en-US" dirty="0">
                <a:ea typeface="ヒラギノ角ゴ Pro W3" charset="0"/>
                <a:cs typeface="ヒラギノ角ゴ Pro W3" charset="0"/>
              </a:rPr>
              <a:t>’</a:t>
            </a:r>
            <a:r>
              <a:rPr lang="en-US" dirty="0">
                <a:ea typeface="ヒラギノ角ゴ Pro W3" charset="0"/>
                <a:cs typeface="ヒラギノ角ゴ Pro W3" charset="0"/>
              </a:rPr>
              <a:t> law gives the answer. (Many seem to think if flux is zero, then E is zero, so they can get the right answer for inadequate reasoning!) -SJP</a:t>
            </a:r>
          </a:p>
          <a:p>
            <a:r>
              <a:rPr lang="en-US" dirty="0">
                <a:ea typeface="ヒラギノ角ゴ Pro W3" charset="0"/>
                <a:cs typeface="ヒラギノ角ゴ Pro W3" charset="0"/>
              </a:rPr>
              <a:t>WRITTEN BY:  Steven Pollock (CU-Boulder), from a freshman question by M. </a:t>
            </a:r>
            <a:r>
              <a:rPr lang="en-US" dirty="0" err="1">
                <a:ea typeface="ヒラギノ角ゴ Pro W3" charset="0"/>
                <a:cs typeface="ヒラギノ角ゴ Pro W3" charset="0"/>
              </a:rPr>
              <a:t>Dubson</a:t>
            </a:r>
            <a:endParaRPr lang="en-US" dirty="0">
              <a:ea typeface="ヒラギノ角ゴ Pro W3" charset="0"/>
              <a:cs typeface="ヒラギノ角ゴ Pro W3"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338ED8E-4246-794D-88BE-9814CF0C4BCA}" type="slidenum">
              <a:rPr lang="en-US" sz="1200"/>
              <a:pPr/>
              <a:t>37</a:t>
            </a:fld>
            <a:endParaRPr lang="en-US" sz="1200"/>
          </a:p>
        </p:txBody>
      </p:sp>
      <p:sp>
        <p:nvSpPr>
          <p:cNvPr id="149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a:noFill/>
        </p:spPr>
        <p:txBody>
          <a:bodyPr/>
          <a:lstStyle/>
          <a:p>
            <a:r>
              <a:rPr lang="en-US" dirty="0" smtClean="0">
                <a:ea typeface="ヒラギノ角ゴ Pro W3" charset="0"/>
                <a:cs typeface="ヒラギノ角ゴ Pro W3" charset="0"/>
              </a:rPr>
              <a:t>CORRECT ANSWER: B </a:t>
            </a:r>
          </a:p>
          <a:p>
            <a:r>
              <a:rPr lang="en-US" dirty="0" smtClean="0">
                <a:ea typeface="ヒラギノ角ゴ Pro W3" charset="0"/>
                <a:cs typeface="ヒラギノ角ゴ Pro W3" charset="0"/>
              </a:rPr>
              <a:t>USED IN:  Fall 2008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and Spring 2008 and 13 (Pollock), Fall 2009 (</a:t>
            </a:r>
            <a:r>
              <a:rPr lang="en-US" dirty="0" err="1" smtClean="0">
                <a:ea typeface="ヒラギノ角ゴ Pro W3" charset="0"/>
                <a:cs typeface="ヒラギノ角ゴ Pro W3" charset="0"/>
              </a:rPr>
              <a:t>Schibli</a:t>
            </a:r>
            <a:r>
              <a:rPr lang="en-US" dirty="0" smtClean="0">
                <a:ea typeface="ヒラギノ角ゴ Pro W3" charset="0"/>
                <a:cs typeface="ヒラギノ角ゴ Pro W3" charset="0"/>
              </a:rPr>
              <a:t>)</a:t>
            </a:r>
          </a:p>
          <a:p>
            <a:r>
              <a:rPr lang="en-US" dirty="0" smtClean="0">
                <a:ea typeface="ヒラギノ角ゴ Pro W3" charset="0"/>
                <a:cs typeface="ヒラギノ角ゴ Pro W3" charset="0"/>
              </a:rPr>
              <a:t>LECTURE NUMBER: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(Week 3, Lecture 7). Pollock (Lecture 8 in 2008, Lecture 9 in 13) </a:t>
            </a:r>
            <a:r>
              <a:rPr lang="en-US" dirty="0" err="1" smtClean="0">
                <a:ea typeface="ヒラギノ角ゴ Pro W3" charset="0"/>
                <a:cs typeface="ヒラギノ角ゴ Pro W3" charset="0"/>
              </a:rPr>
              <a:t>Schibli</a:t>
            </a:r>
            <a:endParaRPr lang="en-US" dirty="0" smtClean="0">
              <a:ea typeface="ヒラギノ角ゴ Pro W3" charset="0"/>
              <a:cs typeface="ヒラギノ角ゴ Pro W3" charset="0"/>
            </a:endParaRPr>
          </a:p>
          <a:p>
            <a:r>
              <a:rPr lang="en-US" dirty="0" smtClean="0">
                <a:ea typeface="ヒラギノ角ゴ Pro W3" charset="0"/>
                <a:cs typeface="ヒラギノ角ゴ Pro W3" charset="0"/>
              </a:rPr>
              <a:t>STUDENT RESPONSES:  31% </a:t>
            </a:r>
            <a:r>
              <a:rPr lang="en-US" b="1" dirty="0" smtClean="0">
                <a:ea typeface="ヒラギノ角ゴ Pro W3" charset="0"/>
                <a:cs typeface="ヒラギノ角ゴ Pro W3" charset="0"/>
              </a:rPr>
              <a:t>[[57%]]</a:t>
            </a:r>
            <a:r>
              <a:rPr lang="en-US" dirty="0" smtClean="0">
                <a:ea typeface="ヒラギノ角ゴ Pro W3" charset="0"/>
                <a:cs typeface="ヒラギノ角ゴ Pro W3" charset="0"/>
              </a:rPr>
              <a:t> 12% 0% 0% (FALL 2008)</a:t>
            </a:r>
          </a:p>
          <a:p>
            <a:r>
              <a:rPr lang="en-US" dirty="0" smtClean="0">
                <a:ea typeface="ヒラギノ角ゴ Pro W3" charset="0"/>
                <a:cs typeface="ヒラギノ角ゴ Pro W3" charset="0"/>
              </a:rPr>
              <a:t>		</a:t>
            </a:r>
            <a:r>
              <a:rPr lang="en-US" dirty="0" smtClean="0">
                <a:ea typeface="ヒラギノ角ゴ Pro W3" charset="0"/>
                <a:cs typeface="ヒラギノ角ゴ Pro W3" charset="0"/>
              </a:rPr>
              <a:t> </a:t>
            </a:r>
            <a:r>
              <a:rPr lang="en-US" dirty="0" smtClean="0">
                <a:ea typeface="ヒラギノ角ゴ Pro W3" charset="0"/>
                <a:cs typeface="ヒラギノ角ゴ Pro W3" charset="0"/>
              </a:rPr>
              <a:t>27% </a:t>
            </a:r>
            <a:r>
              <a:rPr lang="en-US" b="1" dirty="0" smtClean="0">
                <a:ea typeface="ヒラギノ角ゴ Pro W3" charset="0"/>
                <a:cs typeface="ヒラギノ角ゴ Pro W3" charset="0"/>
              </a:rPr>
              <a:t>[[73%]] </a:t>
            </a:r>
            <a:r>
              <a:rPr lang="en-US" dirty="0" smtClean="0">
                <a:ea typeface="ヒラギノ角ゴ Pro W3" charset="0"/>
                <a:cs typeface="ヒラギノ角ゴ Pro W3" charset="0"/>
              </a:rPr>
              <a:t>0% 0% 0% (SPRING 2008)</a:t>
            </a:r>
          </a:p>
          <a:p>
            <a:r>
              <a:rPr lang="en-US" dirty="0" smtClean="0">
                <a:ea typeface="ヒラギノ角ゴ Pro W3" charset="0"/>
                <a:cs typeface="ヒラギノ角ゴ Pro W3" charset="0"/>
              </a:rPr>
              <a:t>		</a:t>
            </a:r>
            <a:r>
              <a:rPr lang="en-US" dirty="0" smtClean="0">
                <a:ea typeface="ヒラギノ角ゴ Pro W3" charset="0"/>
                <a:cs typeface="ヒラギノ角ゴ Pro W3" charset="0"/>
              </a:rPr>
              <a:t>7</a:t>
            </a:r>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[[93%]]</a:t>
            </a:r>
            <a:r>
              <a:rPr lang="en-US" dirty="0" smtClean="0">
                <a:ea typeface="ヒラギノ角ゴ Pro W3" charset="0"/>
                <a:cs typeface="ヒラギノ角ゴ Pro W3" charset="0"/>
              </a:rPr>
              <a:t> 12% 0% 0% (FALL 2009</a:t>
            </a:r>
            <a:r>
              <a:rPr lang="en-US" dirty="0" smtClean="0">
                <a:ea typeface="ヒラギノ角ゴ Pro W3" charset="0"/>
                <a:cs typeface="ヒラギノ角ゴ Pro W3" charset="0"/>
              </a:rPr>
              <a:t>)</a:t>
            </a:r>
          </a:p>
          <a:p>
            <a:r>
              <a:rPr lang="en-US" dirty="0" smtClean="0">
                <a:ea typeface="ヒラギノ角ゴ Pro W3" charset="0"/>
                <a:cs typeface="ヒラギノ角ゴ Pro W3" charset="0"/>
              </a:rPr>
              <a:t>		6, </a:t>
            </a:r>
            <a:r>
              <a:rPr lang="en-US" b="1" dirty="0" smtClean="0">
                <a:ea typeface="ヒラギノ角ゴ Pro W3" charset="0"/>
                <a:cs typeface="ヒラギノ角ゴ Pro W3" charset="0"/>
              </a:rPr>
              <a:t>[[89]]</a:t>
            </a:r>
            <a:r>
              <a:rPr lang="en-US" b="0" dirty="0" smtClean="0">
                <a:ea typeface="ヒラギノ角ゴ Pro W3" charset="0"/>
                <a:cs typeface="ヒラギノ角ゴ Pro W3" charset="0"/>
              </a:rPr>
              <a:t>, 2,</a:t>
            </a:r>
            <a:r>
              <a:rPr lang="en-US" b="0" baseline="0" dirty="0" smtClean="0">
                <a:ea typeface="ヒラギノ角ゴ Pro W3" charset="0"/>
                <a:cs typeface="ヒラギノ角ゴ Pro W3" charset="0"/>
              </a:rPr>
              <a:t> 4, 0 (Spring ‘2013) </a:t>
            </a:r>
            <a:r>
              <a:rPr lang="en-US" b="0" dirty="0" smtClean="0">
                <a:ea typeface="ヒラギノ角ゴ Pro W3" charset="0"/>
                <a:cs typeface="ヒラギノ角ゴ Pro W3" charset="0"/>
              </a:rPr>
              <a:t> </a:t>
            </a:r>
            <a:endParaRPr lang="en-US" dirty="0" smtClean="0">
              <a:ea typeface="ヒラギノ角ゴ Pro W3" charset="0"/>
              <a:cs typeface="ヒラギノ角ゴ Pro W3" charset="0"/>
            </a:endParaRPr>
          </a:p>
          <a:p>
            <a:endParaRPr lang="en-US" dirty="0" smtClean="0">
              <a:ea typeface="ヒラギノ角ゴ Pro W3" charset="0"/>
              <a:cs typeface="ヒラギノ角ゴ Pro W3" charset="0"/>
            </a:endParaRPr>
          </a:p>
          <a:p>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73% correct. (I preceded it by 2.26, which made the E part easier, since they had just, 10 minutes earlier, SEEN this E field!)   Nice discussion possibilities, we had some good arguments brought out about WHY we know V(r) can not be discontinuous.</a:t>
            </a:r>
          </a:p>
          <a:p>
            <a:r>
              <a:rPr lang="en-US" dirty="0" smtClean="0">
                <a:ea typeface="ヒラギノ角ゴ Pro W3" charset="0"/>
                <a:cs typeface="ヒラギノ角ゴ Pro W3" charset="0"/>
              </a:rPr>
              <a:t>My answer is B, E can jump, but V cannot, in physical situations -SJP</a:t>
            </a:r>
          </a:p>
          <a:p>
            <a:r>
              <a:rPr lang="en-US" dirty="0" smtClean="0">
                <a:ea typeface="ヒラギノ角ゴ Pro W3" charset="0"/>
                <a:cs typeface="ヒラギノ角ゴ Pro W3" charset="0"/>
              </a:rPr>
              <a:t>WRITTEN BY:  Steven Pollock (CU-Boulder)</a:t>
            </a:r>
          </a:p>
          <a:p>
            <a:pPr eaLnBrk="1" hangingPunct="1"/>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solidFill>
            <a:srgbClr val="FFFFFF"/>
          </a:solidFill>
          <a:ln/>
        </p:spPr>
      </p:sp>
      <p:sp>
        <p:nvSpPr>
          <p:cNvPr id="74754"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dirty="0"/>
              <a:t>CORRECT ANSWER:  C</a:t>
            </a:r>
          </a:p>
          <a:p>
            <a:pPr eaLnBrk="1" hangingPunct="1"/>
            <a:r>
              <a:rPr lang="en-US" dirty="0"/>
              <a:t>USED IN:  Fall 2008 (</a:t>
            </a:r>
            <a:r>
              <a:rPr lang="en-US" dirty="0" err="1"/>
              <a:t>Dubson</a:t>
            </a:r>
            <a:r>
              <a:rPr lang="en-US" dirty="0"/>
              <a:t>), Fall 2009 (</a:t>
            </a:r>
            <a:r>
              <a:rPr lang="en-US" dirty="0" err="1"/>
              <a:t>Schibli</a:t>
            </a:r>
            <a:r>
              <a:rPr lang="en-US" dirty="0"/>
              <a:t>)</a:t>
            </a:r>
          </a:p>
          <a:p>
            <a:pPr eaLnBrk="1" hangingPunct="1"/>
            <a:r>
              <a:rPr lang="en-US" dirty="0"/>
              <a:t>LECTURE NUMBER:  </a:t>
            </a:r>
            <a:r>
              <a:rPr lang="en-US" dirty="0" err="1"/>
              <a:t>Dubson</a:t>
            </a:r>
            <a:r>
              <a:rPr lang="en-US" dirty="0"/>
              <a:t> (Week 3, Lecture 7) </a:t>
            </a:r>
            <a:r>
              <a:rPr lang="en-US" dirty="0" err="1" smtClean="0"/>
              <a:t>Schibli</a:t>
            </a:r>
            <a:r>
              <a:rPr lang="en-US" dirty="0" smtClean="0"/>
              <a:t>.  No time in </a:t>
            </a:r>
            <a:r>
              <a:rPr lang="en-US" dirty="0" err="1" smtClean="0"/>
              <a:t>Sp</a:t>
            </a:r>
            <a:r>
              <a:rPr lang="en-US" dirty="0" smtClean="0"/>
              <a:t> 13, just discussed (Lecture 9) </a:t>
            </a:r>
            <a:endParaRPr lang="en-US" dirty="0"/>
          </a:p>
          <a:p>
            <a:pPr eaLnBrk="1" hangingPunct="1"/>
            <a:r>
              <a:rPr lang="en-US" dirty="0"/>
              <a:t>STUDENT RESPONSES: 10% 0% </a:t>
            </a:r>
            <a:r>
              <a:rPr lang="en-US" b="1" dirty="0"/>
              <a:t>[[90%]] </a:t>
            </a:r>
            <a:r>
              <a:rPr lang="en-US" dirty="0"/>
              <a:t>0% 0% (FALL 2008)</a:t>
            </a:r>
          </a:p>
          <a:p>
            <a:pPr eaLnBrk="1" hangingPunct="1"/>
            <a:r>
              <a:rPr lang="en-US" dirty="0"/>
              <a:t>	</a:t>
            </a:r>
            <a:r>
              <a:rPr lang="en-US" dirty="0"/>
              <a:t>	</a:t>
            </a:r>
            <a:r>
              <a:rPr lang="en-US" dirty="0" smtClean="0"/>
              <a:t>30</a:t>
            </a:r>
            <a:r>
              <a:rPr lang="en-US" dirty="0"/>
              <a:t>% 0% </a:t>
            </a:r>
            <a:r>
              <a:rPr lang="en-US" b="1" dirty="0"/>
              <a:t>[[70%]] </a:t>
            </a:r>
            <a:r>
              <a:rPr lang="en-US" dirty="0"/>
              <a:t>0% 0% (FALL 2009)</a:t>
            </a:r>
          </a:p>
          <a:p>
            <a:pPr eaLnBrk="1" hangingPunct="1"/>
            <a:r>
              <a:rPr lang="en-US" b="1" dirty="0"/>
              <a:t>INSTRUCTOR NOTES:</a:t>
            </a:r>
          </a:p>
          <a:p>
            <a:pPr eaLnBrk="1" hangingPunct="1"/>
            <a:r>
              <a:rPr lang="en-US" dirty="0"/>
              <a:t>WRITTEN BY: Mike </a:t>
            </a:r>
            <a:r>
              <a:rPr lang="en-US" dirty="0" err="1"/>
              <a:t>Dubson</a:t>
            </a:r>
            <a:r>
              <a:rPr lang="en-US" dirty="0"/>
              <a:t> (CU-Boulder)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solidFill>
            <a:srgbClr val="FFFFFF"/>
          </a:solidFill>
          <a:ln/>
        </p:spPr>
      </p:sp>
      <p:sp>
        <p:nvSpPr>
          <p:cNvPr id="76802"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dirty="0"/>
              <a:t>CORRECT ANSWER:  C</a:t>
            </a:r>
          </a:p>
          <a:p>
            <a:pPr eaLnBrk="1" hangingPunct="1"/>
            <a:r>
              <a:rPr lang="en-US" dirty="0"/>
              <a:t>USED IN:  Fall 2008 (</a:t>
            </a:r>
            <a:r>
              <a:rPr lang="en-US" dirty="0" err="1"/>
              <a:t>Dubson</a:t>
            </a:r>
            <a:r>
              <a:rPr lang="en-US" dirty="0"/>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LECTURE NUMBER:  </a:t>
            </a:r>
            <a:r>
              <a:rPr lang="en-US" dirty="0" err="1"/>
              <a:t>Dubson</a:t>
            </a:r>
            <a:r>
              <a:rPr lang="en-US" dirty="0"/>
              <a:t> (Week 3, Lecture 7 and Week 3, Lecture 8</a:t>
            </a:r>
            <a:r>
              <a:rPr lang="en-US" dirty="0" smtClean="0"/>
              <a:t>) .  No time in </a:t>
            </a:r>
            <a:r>
              <a:rPr lang="en-US" dirty="0" err="1" smtClean="0"/>
              <a:t>Sp</a:t>
            </a:r>
            <a:r>
              <a:rPr lang="en-US" dirty="0" smtClean="0"/>
              <a:t> 13, just discussed (Lecture 9) </a:t>
            </a:r>
          </a:p>
          <a:p>
            <a:pPr eaLnBrk="1" hangingPunct="1"/>
            <a:endParaRPr lang="en-US" dirty="0"/>
          </a:p>
          <a:p>
            <a:pPr eaLnBrk="1" hangingPunct="1"/>
            <a:r>
              <a:rPr lang="en-US" dirty="0"/>
              <a:t>STUDENT RESPONSES: 18% 10% </a:t>
            </a:r>
            <a:r>
              <a:rPr lang="en-US" b="1" dirty="0"/>
              <a:t>[[73%]] </a:t>
            </a:r>
            <a:r>
              <a:rPr lang="en-US" dirty="0"/>
              <a:t>0% 0% (FALL 2008: Week 3, Lecture 7)</a:t>
            </a:r>
          </a:p>
          <a:p>
            <a:pPr eaLnBrk="1" hangingPunct="1"/>
            <a:r>
              <a:rPr lang="en-US" dirty="0"/>
              <a:t>	</a:t>
            </a:r>
            <a:r>
              <a:rPr lang="en-US" dirty="0"/>
              <a:t>	</a:t>
            </a:r>
            <a:r>
              <a:rPr lang="en-US" dirty="0" smtClean="0"/>
              <a:t>11</a:t>
            </a:r>
            <a:r>
              <a:rPr lang="en-US" dirty="0"/>
              <a:t>% 2% </a:t>
            </a:r>
            <a:r>
              <a:rPr lang="en-US" b="1" dirty="0"/>
              <a:t>[[87%]] </a:t>
            </a:r>
            <a:r>
              <a:rPr lang="en-US" dirty="0"/>
              <a:t>0% 0% (FALL 2008: Week 3, Lecture 8)</a:t>
            </a:r>
          </a:p>
          <a:p>
            <a:pPr eaLnBrk="1" hangingPunct="1"/>
            <a:r>
              <a:rPr lang="en-US" b="1" dirty="0"/>
              <a:t>INSTRUCTOR NOTES:</a:t>
            </a:r>
          </a:p>
          <a:p>
            <a:pPr eaLnBrk="1" hangingPunct="1"/>
            <a:r>
              <a:rPr lang="en-US" dirty="0"/>
              <a:t>WRITTEN BY: Mike </a:t>
            </a:r>
            <a:r>
              <a:rPr lang="en-US" dirty="0" err="1"/>
              <a:t>Dubson</a:t>
            </a:r>
            <a:r>
              <a:rPr lang="en-US" dirty="0"/>
              <a:t> (CU-Boulder)</a:t>
            </a:r>
          </a:p>
          <a:p>
            <a:pPr eaLnBrk="1" hangingPunct="1"/>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noTextEdit="1"/>
          </p:cNvSpPr>
          <p:nvPr>
            <p:ph type="sldImg"/>
          </p:nvPr>
        </p:nvSpPr>
        <p:spPr>
          <a:solidFill>
            <a:srgbClr val="FFFFFF"/>
          </a:solidFill>
          <a:ln/>
        </p:spPr>
      </p:sp>
      <p:sp>
        <p:nvSpPr>
          <p:cNvPr id="43011"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r>
              <a:rPr lang="en-US" dirty="0" smtClean="0">
                <a:ea typeface="ヒラギノ角ゴ Pro W3" charset="0"/>
                <a:cs typeface="ヒラギノ角ゴ Pro W3" charset="0"/>
              </a:rPr>
              <a:t>Skipped in ‘13, talked about it at board. </a:t>
            </a:r>
          </a:p>
          <a:p>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A</a:t>
            </a:r>
          </a:p>
          <a:p>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a:t>
            </a:r>
          </a:p>
          <a:p>
            <a:r>
              <a:rPr lang="en-US" dirty="0">
                <a:ea typeface="ヒラギノ角ゴ Pro W3" charset="0"/>
                <a:cs typeface="ヒラギノ角ゴ Pro W3" charset="0"/>
              </a:rPr>
              <a:t>LECTURE: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3, Lecture 6 and Week 3, Lecture 7)</a:t>
            </a:r>
          </a:p>
          <a:p>
            <a:r>
              <a:rPr lang="en-US" dirty="0">
                <a:ea typeface="ヒラギノ角ゴ Pro W3" charset="0"/>
                <a:cs typeface="ヒラギノ角ゴ Pro W3" charset="0"/>
              </a:rPr>
              <a:t>STUDENT RESPONSES:  </a:t>
            </a:r>
            <a:r>
              <a:rPr lang="en-US" b="1" dirty="0">
                <a:ea typeface="ヒラギノ角ゴ Pro W3" charset="0"/>
                <a:cs typeface="ヒラギノ角ゴ Pro W3" charset="0"/>
              </a:rPr>
              <a:t>[[6%]] </a:t>
            </a:r>
            <a:r>
              <a:rPr lang="en-US" dirty="0">
                <a:ea typeface="ヒラギノ角ゴ Pro W3" charset="0"/>
                <a:cs typeface="ヒラギノ角ゴ Pro W3" charset="0"/>
              </a:rPr>
              <a:t>85% 6% 4% 0% (FALL 2008: Week 3, Lecture 6)</a:t>
            </a:r>
          </a:p>
          <a:p>
            <a:r>
              <a:rPr lang="en-US" dirty="0">
                <a:ea typeface="ヒラギノ角ゴ Pro W3" charset="0"/>
                <a:cs typeface="ヒラギノ角ゴ Pro W3" charset="0"/>
              </a:rPr>
              <a:t>		</a:t>
            </a:r>
            <a:r>
              <a:rPr lang="en-US" dirty="0" smtClean="0">
                <a:ea typeface="ヒラギノ角ゴ Pro W3" charset="0"/>
                <a:cs typeface="ヒラギノ角ゴ Pro W3" charset="0"/>
              </a:rPr>
              <a:t>  </a:t>
            </a:r>
            <a:r>
              <a:rPr lang="en-US" b="1" dirty="0">
                <a:ea typeface="ヒラギノ角ゴ Pro W3" charset="0"/>
                <a:cs typeface="ヒラギノ角ゴ Pro W3" charset="0"/>
              </a:rPr>
              <a:t>[[95%]] </a:t>
            </a:r>
            <a:r>
              <a:rPr lang="en-US" dirty="0">
                <a:ea typeface="ヒラギノ角ゴ Pro W3" charset="0"/>
                <a:cs typeface="ヒラギノ角ゴ Pro W3" charset="0"/>
              </a:rPr>
              <a:t>5% 0% 0% 0% (FALL 2008: Week 3, Lecture 7) 	</a:t>
            </a:r>
          </a:p>
          <a:p>
            <a:r>
              <a:rPr lang="en-US" b="1" dirty="0">
                <a:ea typeface="ヒラギノ角ゴ Pro W3" charset="0"/>
                <a:cs typeface="ヒラギノ角ゴ Pro W3" charset="0"/>
              </a:rPr>
              <a:t>INSTRUCTOR NOTES</a:t>
            </a:r>
            <a:r>
              <a:rPr lang="en-US" b="1" dirty="0" smtClean="0">
                <a:ea typeface="ヒラギノ角ゴ Pro W3" charset="0"/>
                <a:cs typeface="ヒラギノ角ゴ Pro W3" charset="0"/>
              </a:rPr>
              <a:t>:  </a:t>
            </a:r>
            <a:r>
              <a:rPr lang="en-US" b="0" dirty="0" smtClean="0">
                <a:ea typeface="ヒラギノ角ゴ Pro W3" charset="0"/>
                <a:cs typeface="ヒラギノ角ゴ Pro W3" charset="0"/>
              </a:rPr>
              <a:t>This</a:t>
            </a:r>
            <a:r>
              <a:rPr lang="en-US" b="0" baseline="0" dirty="0" smtClean="0">
                <a:ea typeface="ヒラギノ角ゴ Pro W3" charset="0"/>
                <a:cs typeface="ヒラギノ角ゴ Pro W3" charset="0"/>
              </a:rPr>
              <a:t> is kind of subtle, hard for students. B is very tempting because the arrow “points” in the –r direction. But the answer is animated on the slide, </a:t>
            </a:r>
            <a:r>
              <a:rPr lang="en-US" b="0" baseline="0" dirty="0" err="1" smtClean="0">
                <a:ea typeface="ヒラギノ角ゴ Pro W3" charset="0"/>
                <a:cs typeface="ヒラギノ角ゴ Pro W3" charset="0"/>
              </a:rPr>
              <a:t>dL</a:t>
            </a:r>
            <a:r>
              <a:rPr lang="en-US" b="0" baseline="0" dirty="0" smtClean="0">
                <a:ea typeface="ヒラギノ角ゴ Pro W3" charset="0"/>
                <a:cs typeface="ヒラギノ角ゴ Pro W3" charset="0"/>
              </a:rPr>
              <a:t> is always </a:t>
            </a:r>
            <a:r>
              <a:rPr lang="en-US" b="0" baseline="0" dirty="0" err="1" smtClean="0">
                <a:ea typeface="ヒラギノ角ゴ Pro W3" charset="0"/>
                <a:cs typeface="ヒラギノ角ゴ Pro W3" charset="0"/>
              </a:rPr>
              <a:t>dr</a:t>
            </a:r>
            <a:r>
              <a:rPr lang="en-US" b="0" baseline="0" dirty="0" smtClean="0">
                <a:ea typeface="ヒラギノ角ゴ Pro W3" charset="0"/>
                <a:cs typeface="ヒラギノ角ゴ Pro W3" charset="0"/>
              </a:rPr>
              <a:t> </a:t>
            </a:r>
            <a:r>
              <a:rPr lang="en-US" b="0" baseline="0" dirty="0" err="1" smtClean="0">
                <a:ea typeface="ヒラギノ角ゴ Pro W3" charset="0"/>
                <a:cs typeface="ヒラギノ角ゴ Pro W3" charset="0"/>
              </a:rPr>
              <a:t>rhat</a:t>
            </a:r>
            <a:r>
              <a:rPr lang="en-US" b="0" baseline="0" dirty="0" smtClean="0">
                <a:ea typeface="ヒラギノ角ゴ Pro W3" charset="0"/>
                <a:cs typeface="ヒラギノ角ゴ Pro W3" charset="0"/>
              </a:rPr>
              <a:t>, period, and the minus sign you feel you want will “come out” in a case like the one shown due to the limits of integration, starting at large r and ending at smaller r…If you put it into </a:t>
            </a:r>
            <a:r>
              <a:rPr lang="en-US" b="0" baseline="0" dirty="0" err="1" smtClean="0">
                <a:ea typeface="ヒラギノ角ゴ Pro W3" charset="0"/>
                <a:cs typeface="ヒラギノ角ゴ Pro W3" charset="0"/>
              </a:rPr>
              <a:t>dL</a:t>
            </a:r>
            <a:r>
              <a:rPr lang="en-US" b="0" baseline="0" dirty="0" smtClean="0">
                <a:ea typeface="ヒラギノ角ゴ Pro W3" charset="0"/>
                <a:cs typeface="ヒラギノ角ゴ Pro W3" charset="0"/>
              </a:rPr>
              <a:t>, you’ll get an EXTRA minus sign, B is wrong. </a:t>
            </a:r>
            <a:endParaRPr lang="en-US" b="1" dirty="0">
              <a:ea typeface="ヒラギノ角ゴ Pro W3" charset="0"/>
              <a:cs typeface="ヒラギノ角ゴ Pro W3" charset="0"/>
            </a:endParaRPr>
          </a:p>
          <a:p>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Calibri" charset="0"/>
                <a:ea typeface="ＭＳ Ｐゴシック" charset="0"/>
                <a:cs typeface="ＭＳ Ｐゴシック" charset="0"/>
              </a:rPr>
              <a:t>USED IN:  Spring 2013 (Pollock) </a:t>
            </a:r>
          </a:p>
          <a:p>
            <a:pPr eaLnBrk="1" hangingPunct="1"/>
            <a:r>
              <a:rPr lang="en-US" dirty="0" smtClean="0">
                <a:latin typeface="Calibri" charset="0"/>
                <a:ea typeface="ＭＳ Ｐゴシック" charset="0"/>
                <a:cs typeface="ＭＳ Ｐゴシック" charset="0"/>
              </a:rPr>
              <a:t>LECTURE NUMBER:  8 (intro to voltage)</a:t>
            </a:r>
          </a:p>
          <a:p>
            <a:pPr eaLnBrk="1" hangingPunct="1"/>
            <a:endParaRPr lang="en-US" altLang="ja-JP" dirty="0" smtClean="0">
              <a:latin typeface="Calibri" charset="0"/>
              <a:ea typeface="ＭＳ Ｐゴシック" charset="0"/>
              <a:cs typeface="ＭＳ Ｐゴシック" charset="0"/>
            </a:endParaRPr>
          </a:p>
          <a:p>
            <a:pPr eaLnBrk="1" hangingPunct="1"/>
            <a:r>
              <a:rPr lang="en-US" altLang="ja-JP" dirty="0" smtClean="0">
                <a:latin typeface="Calibri" charset="0"/>
                <a:ea typeface="ＭＳ Ｐゴシック" charset="0"/>
                <a:cs typeface="ＭＳ Ｐゴシック" charset="0"/>
              </a:rPr>
              <a:t>Today’s lecture I decided to try “</a:t>
            </a:r>
            <a:r>
              <a:rPr lang="en-US" altLang="ja-JP" dirty="0" err="1" smtClean="0">
                <a:latin typeface="Calibri" charset="0"/>
                <a:ea typeface="ＭＳ Ｐゴシック" charset="0"/>
                <a:cs typeface="ＭＳ Ｐゴシック" charset="0"/>
              </a:rPr>
              <a:t>powerpointing</a:t>
            </a:r>
            <a:r>
              <a:rPr lang="en-US" altLang="ja-JP" dirty="0" smtClean="0">
                <a:latin typeface="Calibri" charset="0"/>
                <a:ea typeface="ＭＳ Ｐゴシック" charset="0"/>
                <a:cs typeface="ＭＳ Ｐゴシック" charset="0"/>
              </a:rPr>
              <a:t>” due to our lousy</a:t>
            </a:r>
            <a:r>
              <a:rPr lang="en-US" altLang="ja-JP" baseline="0" dirty="0" smtClean="0">
                <a:latin typeface="Calibri" charset="0"/>
                <a:ea typeface="ＭＳ Ｐゴシック" charset="0"/>
                <a:cs typeface="ＭＳ Ｐゴシック" charset="0"/>
              </a:rPr>
              <a:t> blackboard situation. </a:t>
            </a:r>
            <a:endParaRPr lang="en-US" altLang="ja-JP" dirty="0" smtClean="0">
              <a:latin typeface="Calibri" charset="0"/>
              <a:ea typeface="ＭＳ Ｐゴシック" charset="0"/>
              <a:cs typeface="ＭＳ Ｐゴシック" charset="0"/>
            </a:endParaRPr>
          </a:p>
          <a:p>
            <a:endParaRPr lang="en-US" dirty="0" smtClean="0"/>
          </a:p>
          <a:p>
            <a:r>
              <a:rPr lang="en-US" dirty="0" smtClean="0"/>
              <a:t>Review, this seemed helpful.</a:t>
            </a:r>
            <a:r>
              <a:rPr lang="en-US" baseline="0" dirty="0" smtClean="0"/>
              <a:t> Spent just a few minutes on it. Point out the funny language, potential is NOT potential energy!</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alibri" charset="0"/>
                <a:ea typeface="ＭＳ Ｐゴシック" charset="0"/>
                <a:cs typeface="ＭＳ Ｐゴシック" charset="0"/>
              </a:rPr>
              <a:t>WRITTEN BY: Steven Pollock</a:t>
            </a:r>
            <a:endParaRPr lang="en-US"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1F5C5877-C563-8141-AAA3-E7DE75001620}" type="slidenum">
              <a:rPr lang="en-US" smtClean="0"/>
              <a:pPr/>
              <a:t>4</a:t>
            </a:fld>
            <a:endParaRPr lang="en-US"/>
          </a:p>
        </p:txBody>
      </p:sp>
    </p:spTree>
    <p:extLst>
      <p:ext uri="{BB962C8B-B14F-4D97-AF65-F5344CB8AC3E}">
        <p14:creationId xmlns:p14="http://schemas.microsoft.com/office/powerpoint/2010/main" val="1923811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7164615-0A90-FA43-82FC-AB34355EDDDC}" type="slidenum">
              <a:rPr lang="en-US" sz="1200"/>
              <a:pPr/>
              <a:t>41</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B </a:t>
            </a:r>
          </a:p>
          <a:p>
            <a:pPr eaLnBrk="1" hangingPunct="1"/>
            <a:r>
              <a:rPr lang="en-US" dirty="0">
                <a:ea typeface="ヒラギノ角ゴ Pro W3" charset="0"/>
                <a:cs typeface="ヒラギノ角ゴ Pro W3" charset="0"/>
              </a:rPr>
              <a:t>USED IN: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9 (10 in 2013)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17% </a:t>
            </a:r>
            <a:r>
              <a:rPr lang="en-US" b="1" dirty="0">
                <a:ea typeface="ヒラギノ角ゴ Pro W3" charset="0"/>
                <a:cs typeface="ヒラギノ角ゴ Pro W3" charset="0"/>
              </a:rPr>
              <a:t>[[ 67%]] </a:t>
            </a:r>
            <a:r>
              <a:rPr lang="en-US" dirty="0">
                <a:ea typeface="ヒラギノ角ゴ Pro W3" charset="0"/>
                <a:cs typeface="ヒラギノ角ゴ Pro W3" charset="0"/>
              </a:rPr>
              <a:t>17% 0% 0% (SPRING 2008)</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 </a:t>
            </a:r>
            <a:r>
              <a:rPr lang="en-US" dirty="0">
                <a:ea typeface="ヒラギノ角ゴ Pro W3" charset="0"/>
                <a:cs typeface="ヒラギノ角ゴ Pro W3" charset="0"/>
              </a:rPr>
              <a:t>23% </a:t>
            </a:r>
            <a:r>
              <a:rPr lang="en-US" b="1" dirty="0">
                <a:ea typeface="ヒラギノ角ゴ Pro W3" charset="0"/>
                <a:cs typeface="ヒラギノ角ゴ Pro W3" charset="0"/>
              </a:rPr>
              <a:t>[[ 73%]] </a:t>
            </a:r>
            <a:r>
              <a:rPr lang="en-US" dirty="0">
                <a:ea typeface="ヒラギノ角ゴ Pro W3" charset="0"/>
                <a:cs typeface="ヒラギノ角ゴ Pro W3" charset="0"/>
              </a:rPr>
              <a:t>5% 0% 0%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10. </a:t>
            </a:r>
            <a:r>
              <a:rPr lang="en-US" b="1" dirty="0" smtClean="0">
                <a:ea typeface="ヒラギノ角ゴ Pro W3" charset="0"/>
                <a:cs typeface="ヒラギノ角ゴ Pro W3" charset="0"/>
              </a:rPr>
              <a:t>[[65]] </a:t>
            </a:r>
            <a:r>
              <a:rPr lang="en-US" b="0" dirty="0" smtClean="0">
                <a:ea typeface="ヒラギノ角ゴ Pro W3" charset="0"/>
                <a:cs typeface="ヒラギノ角ゴ Pro W3" charset="0"/>
              </a:rPr>
              <a:t>6.</a:t>
            </a:r>
            <a:r>
              <a:rPr lang="en-US" b="0" baseline="0" dirty="0" smtClean="0">
                <a:ea typeface="ヒラギノ角ゴ Pro W3" charset="0"/>
                <a:cs typeface="ヒラギノ角ゴ Pro W3" charset="0"/>
              </a:rPr>
              <a:t> 17 </a:t>
            </a:r>
            <a:r>
              <a:rPr lang="en-US" b="0" baseline="0" dirty="0" smtClean="0">
                <a:ea typeface="ヒラギノ角ゴ Pro W3" charset="0"/>
                <a:cs typeface="ヒラギノ角ゴ Pro W3" charset="0"/>
              </a:rPr>
              <a:t>2(</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a:t>
            </a:r>
            <a:r>
              <a:rPr lang="en-US" b="0" baseline="0" dirty="0" err="1" smtClean="0">
                <a:ea typeface="ヒラギノ角ゴ Pro W3" charset="0"/>
                <a:cs typeface="ヒラギノ角ゴ Pro W3" charset="0"/>
              </a:rPr>
              <a:t>preclass</a:t>
            </a:r>
            <a:r>
              <a:rPr lang="en-US" b="0" baseline="0" dirty="0" smtClean="0">
                <a:ea typeface="ヒラギノ角ゴ Pro W3" charset="0"/>
                <a:cs typeface="ヒラギノ角ゴ Pro W3" charset="0"/>
              </a:rPr>
              <a:t>. </a:t>
            </a:r>
            <a:r>
              <a:rPr lang="en-US" b="0" baseline="0" dirty="0" smtClean="0">
                <a:ea typeface="ヒラギノ角ゴ Pro W3" charset="0"/>
                <a:cs typeface="ヒラギノ角ゴ Pro W3" charset="0"/>
              </a:rPr>
              <a:t>(I added a new option this year, D = could be A or B! This proved to be an ok distractor)</a:t>
            </a:r>
          </a:p>
          <a:p>
            <a:pPr eaLnBrk="1" hangingPunct="1"/>
            <a:r>
              <a:rPr lang="en-US" b="0" baseline="0" dirty="0" smtClean="0">
                <a:ea typeface="ヒラギノ角ゴ Pro W3" charset="0"/>
                <a:cs typeface="ヒラギノ角ゴ Pro W3" charset="0"/>
              </a:rPr>
              <a:t>Then, I wrote the formula for V on the board (asking them about the limits of integration, being clear that we must start from infinity), and sketched E(r) which they all seem to know. Then revote: new vote is</a:t>
            </a:r>
          </a:p>
          <a:p>
            <a:pPr eaLnBrk="1" hangingPunct="1"/>
            <a:r>
              <a:rPr lang="en-US" b="0" baseline="0" dirty="0" smtClean="0">
                <a:ea typeface="ヒラギノ角ゴ Pro W3" charset="0"/>
                <a:cs typeface="ヒラギノ角ゴ Pro W3" charset="0"/>
              </a:rPr>
              <a:t>		5, </a:t>
            </a:r>
            <a:r>
              <a:rPr lang="en-US" b="1" baseline="0" dirty="0" smtClean="0">
                <a:ea typeface="ヒラギノ角ゴ Pro W3" charset="0"/>
                <a:cs typeface="ヒラギノ角ゴ Pro W3" charset="0"/>
              </a:rPr>
              <a:t>[[87]], </a:t>
            </a:r>
            <a:r>
              <a:rPr lang="en-US" b="0" baseline="0" dirty="0" smtClean="0">
                <a:ea typeface="ヒラギノ角ゴ Pro W3" charset="0"/>
                <a:cs typeface="ヒラギノ角ゴ Pro W3" charset="0"/>
              </a:rPr>
              <a:t>4, 4, </a:t>
            </a:r>
            <a:r>
              <a:rPr lang="en-US" b="0" baseline="0" dirty="0" smtClean="0">
                <a:ea typeface="ヒラギノ角ゴ Pro W3" charset="0"/>
                <a:cs typeface="ヒラギノ角ゴ Pro W3" charset="0"/>
              </a:rPr>
              <a:t>0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a:t>
            </a:r>
            <a:endParaRPr lang="en-US" dirty="0">
              <a:ea typeface="ヒラギノ角ゴ Pro W3" charset="0"/>
              <a:cs typeface="ヒラギノ角ゴ Pro W3" charset="0"/>
            </a:endParaRPr>
          </a:p>
          <a:p>
            <a:pPr eaLnBrk="1" hangingPunct="1"/>
            <a:endParaRPr lang="en-US" b="1" dirty="0" smtClean="0">
              <a:ea typeface="ヒラギノ角ゴ Pro W3" charset="0"/>
              <a:cs typeface="ヒラギノ角ゴ Pro W3" charset="0"/>
            </a:endParaRPr>
          </a:p>
          <a:p>
            <a:pPr eaLnBrk="1" hangingPunct="1"/>
            <a:r>
              <a:rPr lang="en-US" b="1" dirty="0" smtClean="0">
                <a:ea typeface="ヒラギノ角ゴ Pro W3" charset="0"/>
                <a:cs typeface="ヒラギノ角ゴ Pro W3" charset="0"/>
              </a:rPr>
              <a:t>INSTRUCTOR </a:t>
            </a:r>
            <a:r>
              <a:rPr lang="en-US" b="1" dirty="0">
                <a:ea typeface="ヒラギノ角ゴ Pro W3" charset="0"/>
                <a:cs typeface="ヒラギノ角ゴ Pro W3" charset="0"/>
              </a:rPr>
              <a:t>NOTES: </a:t>
            </a:r>
            <a:r>
              <a:rPr lang="en-US" dirty="0">
                <a:ea typeface="ヒラギノ角ゴ Pro W3" charset="0"/>
                <a:cs typeface="ヒラギノ角ゴ Pro W3" charset="0"/>
              </a:rPr>
              <a:t>Used this as the </a:t>
            </a:r>
            <a:r>
              <a:rPr lang="ja-JP" altLang="en-US" dirty="0">
                <a:ea typeface="ヒラギノ角ゴ Pro W3" charset="0"/>
                <a:cs typeface="ヒラギノ角ゴ Pro W3" charset="0"/>
              </a:rPr>
              <a:t>“</a:t>
            </a:r>
            <a:r>
              <a:rPr lang="en-US" dirty="0">
                <a:ea typeface="ヒラギノ角ゴ Pro W3" charset="0"/>
                <a:cs typeface="ヒラギノ角ゴ Pro W3" charset="0"/>
              </a:rPr>
              <a:t>lead in</a:t>
            </a:r>
            <a:r>
              <a:rPr lang="ja-JP" altLang="en-US" dirty="0">
                <a:ea typeface="ヒラギノ角ゴ Pro W3" charset="0"/>
                <a:cs typeface="ヒラギノ角ゴ Pro W3" charset="0"/>
              </a:rPr>
              <a:t>”</a:t>
            </a:r>
            <a:r>
              <a:rPr lang="en-US" dirty="0">
                <a:ea typeface="ヒラギノ角ゴ Pro W3" charset="0"/>
                <a:cs typeface="ヒラギノ角ゴ Pro W3" charset="0"/>
              </a:rPr>
              <a:t> question start of class. 2/3 got it, lots argued for A </a:t>
            </a:r>
            <a:r>
              <a:rPr lang="en-US" dirty="0" smtClean="0">
                <a:ea typeface="ヒラギノ角ゴ Pro W3" charset="0"/>
                <a:cs typeface="ヒラギノ角ゴ Pro W3" charset="0"/>
              </a:rPr>
              <a:t>(0 inside</a:t>
            </a:r>
            <a:r>
              <a:rPr lang="en-US" baseline="0" dirty="0" smtClean="0">
                <a:ea typeface="ヒラギノ角ゴ Pro W3" charset="0"/>
                <a:cs typeface="ヒラギノ角ゴ Pro W3" charset="0"/>
              </a:rPr>
              <a:t> </a:t>
            </a:r>
            <a:r>
              <a:rPr lang="en-US" dirty="0" smtClean="0">
                <a:ea typeface="ヒラギノ角ゴ Pro W3" charset="0"/>
                <a:cs typeface="ヒラギノ角ゴ Pro W3" charset="0"/>
              </a:rPr>
              <a:t>which </a:t>
            </a:r>
            <a:r>
              <a:rPr lang="en-US" dirty="0">
                <a:ea typeface="ヒラギノ角ゴ Pro W3" charset="0"/>
                <a:cs typeface="ヒラギノ角ゴ Pro W3" charset="0"/>
              </a:rPr>
              <a:t>I also heard during office hours) but several also argued for C. Not sure if the confusion was just misreading the problem (thinking of it as a solid sphere), but I got *asked* about that during the question, and was extremely clear that this was supposed to be JUST A SHELL of charges with nothing inside. (SO, I just now edited the problem to say </a:t>
            </a:r>
            <a:r>
              <a:rPr lang="ja-JP" altLang="en-US" dirty="0">
                <a:ea typeface="ヒラギノ角ゴ Pro W3" charset="0"/>
                <a:cs typeface="ヒラギノ角ゴ Pro W3" charset="0"/>
              </a:rPr>
              <a:t>“</a:t>
            </a:r>
            <a:r>
              <a:rPr lang="en-US" dirty="0">
                <a:ea typeface="ヒラギノ角ゴ Pro W3" charset="0"/>
                <a:cs typeface="ヒラギノ角ゴ Pro W3" charset="0"/>
              </a:rPr>
              <a:t>and no other charges anywhere else</a:t>
            </a:r>
            <a:r>
              <a:rPr lang="ja-JP" altLang="en-US" dirty="0">
                <a:ea typeface="ヒラギノ角ゴ Pro W3" charset="0"/>
                <a:cs typeface="ヒラギノ角ゴ Pro W3" charset="0"/>
              </a:rPr>
              <a:t>”</a:t>
            </a:r>
            <a:r>
              <a:rPr lang="en-US" dirty="0">
                <a:ea typeface="ヒラギノ角ゴ Pro W3" charset="0"/>
                <a:cs typeface="ヒラギノ角ゴ Pro W3" charset="0"/>
              </a:rPr>
              <a:t>, we</a:t>
            </a:r>
            <a:r>
              <a:rPr lang="ja-JP" altLang="en-US" dirty="0">
                <a:ea typeface="ヒラギノ角ゴ Pro W3" charset="0"/>
                <a:cs typeface="ヒラギノ角ゴ Pro W3" charset="0"/>
              </a:rPr>
              <a:t>’</a:t>
            </a:r>
            <a:r>
              <a:rPr lang="en-US" dirty="0" err="1">
                <a:ea typeface="ヒラギノ角ゴ Pro W3" charset="0"/>
                <a:cs typeface="ヒラギノ角ゴ Pro W3" charset="0"/>
              </a:rPr>
              <a:t>ll</a:t>
            </a:r>
            <a:r>
              <a:rPr lang="en-US" dirty="0">
                <a:ea typeface="ヒラギノ角ゴ Pro W3" charset="0"/>
                <a:cs typeface="ヒラギノ角ゴ Pro W3" charset="0"/>
              </a:rPr>
              <a:t> see if that helps?) Although as usual, leaving in ambiguities sometimes makes for more fruitful and active discussions/arguments!)  -</a:t>
            </a:r>
            <a:r>
              <a:rPr lang="en-US" dirty="0" smtClean="0">
                <a:ea typeface="ヒラギノ角ゴ Pro W3" charset="0"/>
                <a:cs typeface="ヒラギノ角ゴ Pro W3" charset="0"/>
              </a:rPr>
              <a:t>SJP</a:t>
            </a:r>
          </a:p>
          <a:p>
            <a:pPr eaLnBrk="1" hangingPunct="1"/>
            <a:r>
              <a:rPr lang="en-US" dirty="0" smtClean="0">
                <a:ea typeface="ヒラギノ角ゴ Pro W3" charset="0"/>
                <a:cs typeface="ヒラギノ角ゴ Pro W3" charset="0"/>
              </a:rPr>
              <a:t>In 2013, the ambiguities were very explicitly discussed ahead of time, the difficulty remains. Students are confused about why/when</a:t>
            </a:r>
            <a:r>
              <a:rPr lang="en-US" baseline="0" dirty="0" smtClean="0">
                <a:ea typeface="ヒラギノ角ゴ Pro W3" charset="0"/>
                <a:cs typeface="ヒラギノ角ゴ Pro W3" charset="0"/>
              </a:rPr>
              <a:t> they can “set” V=0 somewhere. Talked about the PHYSICS of this, how strange it would be to say a particle has zero potential energy inside when, if you release it, it would drift to the edge but then accelerate off to infinity. (Where it again has zero PE by definition!) </a:t>
            </a:r>
          </a:p>
          <a:p>
            <a:pPr eaLnBrk="1" hangingPunct="1"/>
            <a:endParaRPr lang="en-US" baseline="0" dirty="0" smtClean="0">
              <a:ea typeface="ヒラギノ角ゴ Pro W3" charset="0"/>
              <a:cs typeface="ヒラギノ角ゴ Pro W3" charset="0"/>
            </a:endParaRPr>
          </a:p>
          <a:p>
            <a:pPr eaLnBrk="1" hangingPunct="1"/>
            <a:r>
              <a:rPr lang="en-US" baseline="0" dirty="0" smtClean="0">
                <a:ea typeface="ヒラギノ角ゴ Pro W3" charset="0"/>
                <a:cs typeface="ヒラギノ角ゴ Pro W3" charset="0"/>
              </a:rPr>
              <a:t>The point is that although V=0 satisfies grad(V)=0, it does not satisfy our “boundary condition” at infinity! Good lead in to what’s coming.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Steven Pollock (CU-Boulder)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6FB75BFF-BA27-C949-8020-3024E3161130}" type="slidenum">
              <a:rPr lang="en-US" sz="1200">
                <a:latin typeface="Calibri" charset="0"/>
                <a:ea typeface="ＭＳ Ｐゴシック" charset="0"/>
                <a:cs typeface="ＭＳ Ｐゴシック" charset="0"/>
              </a:rPr>
              <a:pPr algn="r" eaLnBrk="1" hangingPunct="1"/>
              <a:t>42</a:t>
            </a:fld>
            <a:endParaRPr lang="en-US" sz="1200">
              <a:latin typeface="Calibri" charset="0"/>
              <a:ea typeface="ＭＳ Ｐゴシック" charset="0"/>
              <a:cs typeface="ＭＳ Ｐゴシック" charset="0"/>
            </a:endParaRPr>
          </a:p>
        </p:txBody>
      </p:sp>
      <p:sp>
        <p:nvSpPr>
          <p:cNvPr id="55299" name="Rectangle 2"/>
          <p:cNvSpPr>
            <a:spLocks noGrp="1" noRot="1" noChangeAspect="1" noChangeArrowheads="1" noTextEdit="1"/>
          </p:cNvSpPr>
          <p:nvPr>
            <p:ph type="sldImg"/>
          </p:nvPr>
        </p:nvSpPr>
        <p:spPr>
          <a:xfrm>
            <a:off x="1144588" y="687388"/>
            <a:ext cx="4570412" cy="3427412"/>
          </a:xfrm>
          <a:ln/>
        </p:spPr>
      </p:sp>
      <p:sp>
        <p:nvSpPr>
          <p:cNvPr id="55300" name="Rectangle 3"/>
          <p:cNvSpPr>
            <a:spLocks noGrp="1" noChangeArrowheads="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en-US" dirty="0" smtClean="0">
                <a:ea typeface="ヒラギノ角ゴ Pro W3" charset="0"/>
                <a:cs typeface="ヒラギノ角ゴ Pro W3" charset="0"/>
              </a:rPr>
              <a:t>Skipped in ‘13</a:t>
            </a:r>
          </a:p>
          <a:p>
            <a:pPr defTabSz="457200"/>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C</a:t>
            </a:r>
          </a:p>
          <a:p>
            <a:pPr defTabSz="457200"/>
            <a:r>
              <a:rPr lang="en-US" dirty="0">
                <a:ea typeface="ヒラギノ角ゴ Pro W3" charset="0"/>
                <a:cs typeface="ヒラギノ角ゴ Pro W3" charset="0"/>
              </a:rPr>
              <a:t>USED IN:  Spring 2009 (Kinney),</a:t>
            </a:r>
          </a:p>
          <a:p>
            <a:pPr defTabSz="457200"/>
            <a:r>
              <a:rPr lang="en-US" dirty="0">
                <a:ea typeface="ヒラギノ角ゴ Pro W3" charset="0"/>
                <a:cs typeface="ヒラギノ角ゴ Pro W3" charset="0"/>
              </a:rPr>
              <a:t>LECTURE NUMBER:  Kinney (Week 3, Lecture 8) </a:t>
            </a:r>
          </a:p>
          <a:p>
            <a:pPr defTabSz="457200"/>
            <a:r>
              <a:rPr lang="en-US" dirty="0">
                <a:ea typeface="ヒラギノ角ゴ Pro W3" charset="0"/>
                <a:cs typeface="ヒラギノ角ゴ Pro W3" charset="0"/>
              </a:rPr>
              <a:t>STUDENT RESPONSES: 16% 2% </a:t>
            </a:r>
            <a:r>
              <a:rPr lang="en-US" b="1" dirty="0">
                <a:ea typeface="ヒラギノ角ゴ Pro W3" charset="0"/>
                <a:cs typeface="ヒラギノ角ゴ Pro W3" charset="0"/>
              </a:rPr>
              <a:t>[[78%]] </a:t>
            </a:r>
            <a:r>
              <a:rPr lang="en-US" dirty="0">
                <a:ea typeface="ヒラギノ角ゴ Pro W3" charset="0"/>
                <a:cs typeface="ヒラギノ角ゴ Pro W3" charset="0"/>
              </a:rPr>
              <a:t>4% 0% (FALL 2009)</a:t>
            </a:r>
            <a:endParaRPr lang="en-US" b="1" dirty="0">
              <a:ea typeface="ヒラギノ角ゴ Pro W3" charset="0"/>
              <a:cs typeface="ヒラギノ角ゴ Pro W3" charset="0"/>
            </a:endParaRPr>
          </a:p>
          <a:p>
            <a:pPr defTabSz="457200"/>
            <a:r>
              <a:rPr lang="en-US" b="1" dirty="0">
                <a:ea typeface="ヒラギノ角ゴ Pro W3" charset="0"/>
                <a:cs typeface="ヒラギノ角ゴ Pro W3" charset="0"/>
              </a:rPr>
              <a:t>INSTRUCTOR NOTES:  A good question - we ended with this.  I heard great student reasoning on this, both in the direction of how to calculate potential differences, and using work-related arguments.  The answer is </a:t>
            </a:r>
            <a:r>
              <a:rPr lang="ja-JP" altLang="en-US" b="1" dirty="0">
                <a:ea typeface="ヒラギノ角ゴ Pro W3" charset="0"/>
                <a:cs typeface="ヒラギノ角ゴ Pro W3" charset="0"/>
              </a:rPr>
              <a:t>“</a:t>
            </a:r>
            <a:r>
              <a:rPr lang="en-US" b="1" dirty="0">
                <a:ea typeface="ヒラギノ角ゴ Pro W3" charset="0"/>
                <a:cs typeface="ヒラギノ角ゴ Pro W3" charset="0"/>
              </a:rPr>
              <a:t>C</a:t>
            </a:r>
            <a:r>
              <a:rPr lang="ja-JP" altLang="en-US" b="1" dirty="0">
                <a:ea typeface="ヒラギノ角ゴ Pro W3" charset="0"/>
                <a:cs typeface="ヒラギノ角ゴ Pro W3" charset="0"/>
              </a:rPr>
              <a:t>”</a:t>
            </a:r>
            <a:r>
              <a:rPr lang="en-US" b="1" dirty="0">
                <a:ea typeface="ヒラギノ角ゴ Pro W3" charset="0"/>
                <a:cs typeface="ヒラギノ角ゴ Pro W3" charset="0"/>
              </a:rPr>
              <a:t> because V(r) has to be less than V(R).  You can use the analogy of changing </a:t>
            </a:r>
            <a:r>
              <a:rPr lang="ja-JP" altLang="en-US" b="1" dirty="0">
                <a:ea typeface="ヒラギノ角ゴ Pro W3" charset="0"/>
                <a:cs typeface="ヒラギノ角ゴ Pro W3" charset="0"/>
              </a:rPr>
              <a:t>“</a:t>
            </a:r>
            <a:r>
              <a:rPr lang="en-US" b="1" dirty="0">
                <a:ea typeface="ヒラギノ角ゴ Pro W3" charset="0"/>
                <a:cs typeface="ヒラギノ角ゴ Pro W3" charset="0"/>
              </a:rPr>
              <a:t>sea level</a:t>
            </a:r>
            <a:r>
              <a:rPr lang="ja-JP" altLang="en-US" b="1" dirty="0">
                <a:ea typeface="ヒラギノ角ゴ Pro W3" charset="0"/>
                <a:cs typeface="ヒラギノ角ゴ Pro W3" charset="0"/>
              </a:rPr>
              <a:t>”</a:t>
            </a:r>
            <a:r>
              <a:rPr lang="en-US" b="1" dirty="0">
                <a:ea typeface="ヒラギノ角ゴ Pro W3" charset="0"/>
                <a:cs typeface="ヒラギノ角ゴ Pro W3" charset="0"/>
              </a:rPr>
              <a:t> to explain this.  </a:t>
            </a:r>
          </a:p>
          <a:p>
            <a:pPr defTabSz="457200"/>
            <a:r>
              <a:rPr lang="en-US" b="1" dirty="0">
                <a:ea typeface="ヒラギノ角ゴ Pro W3" charset="0"/>
                <a:cs typeface="ヒラギノ角ゴ Pro W3" charset="0"/>
              </a:rPr>
              <a:t>---- height of Estes Park</a:t>
            </a:r>
          </a:p>
          <a:p>
            <a:pPr defTabSz="457200"/>
            <a:r>
              <a:rPr lang="en-US" b="1" dirty="0">
                <a:ea typeface="ヒラギノ角ゴ Pro W3" charset="0"/>
                <a:cs typeface="ヒラギノ角ゴ Pro W3" charset="0"/>
              </a:rPr>
              <a:t>---- height of Boulder</a:t>
            </a:r>
          </a:p>
          <a:p>
            <a:pPr defTabSz="457200"/>
            <a:endParaRPr lang="en-US" b="1" dirty="0">
              <a:ea typeface="ヒラギノ角ゴ Pro W3" charset="0"/>
              <a:cs typeface="ヒラギノ角ゴ Pro W3" charset="0"/>
            </a:endParaRPr>
          </a:p>
          <a:p>
            <a:pPr defTabSz="457200"/>
            <a:r>
              <a:rPr lang="en-US" b="1" dirty="0">
                <a:ea typeface="ヒラギノ角ゴ Pro W3" charset="0"/>
                <a:cs typeface="ヒラギノ角ゴ Pro W3" charset="0"/>
              </a:rPr>
              <a:t>--- sea level</a:t>
            </a:r>
          </a:p>
          <a:p>
            <a:pPr defTabSz="457200"/>
            <a:endParaRPr lang="en-US" b="1" dirty="0">
              <a:ea typeface="ヒラギノ角ゴ Pro W3" charset="0"/>
              <a:cs typeface="ヒラギノ角ゴ Pro W3" charset="0"/>
            </a:endParaRPr>
          </a:p>
          <a:p>
            <a:pPr defTabSz="457200"/>
            <a:r>
              <a:rPr lang="en-US" b="1" dirty="0">
                <a:ea typeface="ヒラギノ角ゴ Pro W3" charset="0"/>
                <a:cs typeface="ヒラギノ角ゴ Pro W3" charset="0"/>
              </a:rPr>
              <a:t>Change the reference point from sea level to Estes Park and now the height of Boulder is negative.</a:t>
            </a:r>
          </a:p>
          <a:p>
            <a:pPr defTabSz="457200"/>
            <a:r>
              <a:rPr lang="en-US" dirty="0">
                <a:ea typeface="ヒラギノ角ゴ Pro W3" charset="0"/>
                <a:cs typeface="ヒラギノ角ゴ Pro W3" charset="0"/>
              </a:rPr>
              <a:t>WRITTEN BY: Stephanie </a:t>
            </a:r>
            <a:r>
              <a:rPr lang="en-US" dirty="0" err="1">
                <a:ea typeface="ヒラギノ角ゴ Pro W3" charset="0"/>
                <a:cs typeface="ヒラギノ角ゴ Pro W3" charset="0"/>
              </a:rPr>
              <a:t>Chasteen</a:t>
            </a:r>
            <a:r>
              <a:rPr lang="en-US" dirty="0">
                <a:ea typeface="ヒラギノ角ゴ Pro W3" charset="0"/>
                <a:cs typeface="ヒラギノ角ゴ Pro W3" charset="0"/>
              </a:rPr>
              <a:t> (CU-Boulder)</a:t>
            </a:r>
          </a:p>
          <a:p>
            <a:pPr defTabSz="457200"/>
            <a:endParaRPr lang="en-US" dirty="0">
              <a:ea typeface="ヒラギノ角ゴ Pro W3" charset="0"/>
              <a:cs typeface="ヒラギノ角ゴ Pro W3"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noTextEdit="1"/>
          </p:cNvSpPr>
          <p:nvPr>
            <p:ph type="sldImg"/>
          </p:nvPr>
        </p:nvSpPr>
        <p:spPr>
          <a:solidFill>
            <a:srgbClr val="FFFFFF"/>
          </a:solidFill>
          <a:ln/>
        </p:spPr>
      </p:sp>
      <p:sp>
        <p:nvSpPr>
          <p:cNvPr id="57347"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r>
              <a:rPr lang="en-US" dirty="0" smtClean="0">
                <a:ea typeface="ヒラギノ角ゴ Pro W3" charset="0"/>
                <a:cs typeface="ヒラギノ角ゴ Pro W3" charset="0"/>
              </a:rPr>
              <a:t>Skipped in ‘13</a:t>
            </a:r>
          </a:p>
          <a:p>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A</a:t>
            </a:r>
          </a:p>
          <a:p>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3, Lecture 8) </a:t>
            </a:r>
            <a:r>
              <a:rPr lang="en-US" dirty="0" err="1">
                <a:ea typeface="ヒラギノ角ゴ Pro W3" charset="0"/>
                <a:cs typeface="ヒラギノ角ゴ Pro W3" charset="0"/>
              </a:rPr>
              <a:t>Schibli</a:t>
            </a:r>
            <a:endParaRPr lang="en-US" dirty="0">
              <a:ea typeface="ヒラギノ角ゴ Pro W3" charset="0"/>
              <a:cs typeface="ヒラギノ角ゴ Pro W3" charset="0"/>
            </a:endParaRPr>
          </a:p>
          <a:p>
            <a:r>
              <a:rPr lang="en-US" dirty="0">
                <a:ea typeface="ヒラギノ角ゴ Pro W3" charset="0"/>
                <a:cs typeface="ヒラギノ角ゴ Pro W3" charset="0"/>
              </a:rPr>
              <a:t>STUDENT RESPONSES: </a:t>
            </a:r>
            <a:r>
              <a:rPr lang="en-US" b="1" dirty="0">
                <a:ea typeface="ヒラギノ角ゴ Pro W3" charset="0"/>
                <a:cs typeface="ヒラギノ角ゴ Pro W3" charset="0"/>
              </a:rPr>
              <a:t>[[66%]] </a:t>
            </a:r>
            <a:r>
              <a:rPr lang="en-US" dirty="0">
                <a:ea typeface="ヒラギノ角ゴ Pro W3" charset="0"/>
                <a:cs typeface="ヒラギノ角ゴ Pro W3" charset="0"/>
              </a:rPr>
              <a:t>6% 28% 0% 0% (FALL 2008)</a:t>
            </a:r>
          </a:p>
          <a:p>
            <a:r>
              <a:rPr lang="en-US" dirty="0">
                <a:ea typeface="ヒラギノ角ゴ Pro W3" charset="0"/>
                <a:cs typeface="ヒラギノ角ゴ Pro W3" charset="0"/>
              </a:rPr>
              <a:t>		</a:t>
            </a:r>
            <a:r>
              <a:rPr lang="en-US" b="1" dirty="0" smtClean="0">
                <a:ea typeface="ヒラギノ角ゴ Pro W3" charset="0"/>
                <a:cs typeface="ヒラギノ角ゴ Pro W3" charset="0"/>
              </a:rPr>
              <a:t>[</a:t>
            </a:r>
            <a:r>
              <a:rPr lang="en-US" b="1" dirty="0">
                <a:ea typeface="ヒラギノ角ゴ Pro W3" charset="0"/>
                <a:cs typeface="ヒラギノ角ゴ Pro W3" charset="0"/>
              </a:rPr>
              <a:t>[55%]] </a:t>
            </a:r>
            <a:r>
              <a:rPr lang="en-US" dirty="0">
                <a:ea typeface="ヒラギノ角ゴ Pro W3" charset="0"/>
                <a:cs typeface="ヒラギノ角ゴ Pro W3" charset="0"/>
              </a:rPr>
              <a:t>2% 43% 0% 0% (FALL 2009)</a:t>
            </a:r>
          </a:p>
          <a:p>
            <a:r>
              <a:rPr lang="en-US" b="1" dirty="0">
                <a:ea typeface="ヒラギノ角ゴ Pro W3" charset="0"/>
                <a:cs typeface="ヒラギノ角ゴ Pro W3" charset="0"/>
              </a:rPr>
              <a:t>INSTRUCTOR NOTES:</a:t>
            </a:r>
          </a:p>
          <a:p>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a:p>
            <a:endParaRPr lang="en-US" dirty="0">
              <a:ea typeface="ヒラギノ角ゴ Pro W3" charset="0"/>
              <a:cs typeface="ヒラギノ角ゴ Pro W3"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5804A889-B834-E543-BDF2-09B08A5FF503}" type="slidenum">
              <a:rPr lang="en-US" sz="1200"/>
              <a:pPr algn="r"/>
              <a:t>44</a:t>
            </a:fld>
            <a:endParaRPr lang="en-US" sz="1200"/>
          </a:p>
        </p:txBody>
      </p:sp>
      <p:sp>
        <p:nvSpPr>
          <p:cNvPr id="61443" name="Rectangle 2"/>
          <p:cNvSpPr>
            <a:spLocks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ea typeface="ヒラギノ角ゴ Pro W3" charset="0"/>
                <a:cs typeface="ヒラギノ角ゴ Pro W3" charset="0"/>
              </a:rPr>
              <a:t>Skipped in ‘13</a:t>
            </a:r>
          </a:p>
          <a:p>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D </a:t>
            </a:r>
          </a:p>
          <a:p>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and Spring 2008 (Pollock)</a:t>
            </a:r>
          </a:p>
          <a:p>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3, Lecture 6). Pollock (Lecture 7).</a:t>
            </a:r>
          </a:p>
          <a:p>
            <a:r>
              <a:rPr lang="en-US" dirty="0">
                <a:ea typeface="ヒラギノ角ゴ Pro W3" charset="0"/>
                <a:cs typeface="ヒラギノ角ゴ Pro W3" charset="0"/>
              </a:rPr>
              <a:t>STUDENT RESPONSES:  6% 6% 9% </a:t>
            </a:r>
            <a:r>
              <a:rPr lang="en-US" b="1" dirty="0">
                <a:ea typeface="ヒラギノ角ゴ Pro W3" charset="0"/>
                <a:cs typeface="ヒラギノ角ゴ Pro W3" charset="0"/>
              </a:rPr>
              <a:t>[[79%]] </a:t>
            </a:r>
            <a:r>
              <a:rPr lang="en-US" dirty="0">
                <a:ea typeface="ヒラギノ角ゴ Pro W3" charset="0"/>
                <a:cs typeface="ヒラギノ角ゴ Pro W3" charset="0"/>
              </a:rPr>
              <a:t>0% (FALL 2008)</a:t>
            </a:r>
          </a:p>
          <a:p>
            <a:r>
              <a:rPr lang="en-US" dirty="0">
                <a:ea typeface="ヒラギノ角ゴ Pro W3" charset="0"/>
                <a:cs typeface="ヒラギノ角ゴ Pro W3" charset="0"/>
              </a:rPr>
              <a:t>	</a:t>
            </a:r>
            <a:r>
              <a:rPr lang="en-US" dirty="0" smtClean="0">
                <a:ea typeface="ヒラギノ角ゴ Pro W3" charset="0"/>
                <a:cs typeface="ヒラギノ角ゴ Pro W3" charset="0"/>
              </a:rPr>
              <a:t>	  </a:t>
            </a:r>
            <a:r>
              <a:rPr lang="en-US" dirty="0">
                <a:ea typeface="ヒラギノ角ゴ Pro W3" charset="0"/>
                <a:cs typeface="ヒラギノ角ゴ Pro W3" charset="0"/>
              </a:rPr>
              <a:t>9% 9% 14% </a:t>
            </a:r>
            <a:r>
              <a:rPr lang="en-US" b="1" dirty="0">
                <a:ea typeface="ヒラギノ角ゴ Pro W3" charset="0"/>
                <a:cs typeface="ヒラギノ角ゴ Pro W3" charset="0"/>
              </a:rPr>
              <a:t>[[55%]] </a:t>
            </a:r>
            <a:r>
              <a:rPr lang="en-US" dirty="0">
                <a:ea typeface="ヒラギノ角ゴ Pro W3" charset="0"/>
                <a:cs typeface="ヒラギノ角ゴ Pro W3" charset="0"/>
              </a:rPr>
              <a:t>14% (SPRING 2008)</a:t>
            </a:r>
          </a:p>
          <a:p>
            <a:r>
              <a:rPr lang="en-US" b="1" dirty="0">
                <a:ea typeface="ヒラギノ角ゴ Pro W3" charset="0"/>
                <a:cs typeface="ヒラギノ角ゴ Pro W3" charset="0"/>
              </a:rPr>
              <a:t>INSTRUCTOR NOTES: </a:t>
            </a:r>
            <a:r>
              <a:rPr lang="en-US" dirty="0">
                <a:ea typeface="ヒラギノ角ゴ Pro W3" charset="0"/>
                <a:cs typeface="ヒラギノ角ゴ Pro W3" charset="0"/>
              </a:rPr>
              <a:t>. I used it as a </a:t>
            </a:r>
            <a:r>
              <a:rPr lang="ja-JP" altLang="en-US" dirty="0">
                <a:ea typeface="ヒラギノ角ゴ Pro W3" charset="0"/>
                <a:cs typeface="ヒラギノ角ゴ Pro W3" charset="0"/>
              </a:rPr>
              <a:t>“</a:t>
            </a:r>
            <a:r>
              <a:rPr lang="en-US" dirty="0">
                <a:ea typeface="ヒラギノ角ゴ Pro W3" charset="0"/>
                <a:cs typeface="ヒラギノ角ゴ Pro W3" charset="0"/>
              </a:rPr>
              <a:t>start of class</a:t>
            </a:r>
            <a:r>
              <a:rPr lang="ja-JP" altLang="en-US" dirty="0">
                <a:ea typeface="ヒラギノ角ゴ Pro W3" charset="0"/>
                <a:cs typeface="ヒラギノ角ゴ Pro W3" charset="0"/>
              </a:rPr>
              <a:t>”</a:t>
            </a:r>
            <a:r>
              <a:rPr lang="en-US" dirty="0">
                <a:ea typeface="ヒラギノ角ゴ Pro W3" charset="0"/>
                <a:cs typeface="ヒラギノ角ゴ Pro W3" charset="0"/>
              </a:rPr>
              <a:t> clicker question, </a:t>
            </a:r>
            <a:r>
              <a:rPr lang="en-US" i="1" dirty="0">
                <a:ea typeface="ヒラギノ角ゴ Pro W3" charset="0"/>
                <a:cs typeface="ヒラギノ角ゴ Pro W3" charset="0"/>
              </a:rPr>
              <a:t>before covering this material, so it was sort of a </a:t>
            </a:r>
            <a:r>
              <a:rPr lang="ja-JP" altLang="en-US" i="1" dirty="0">
                <a:ea typeface="ヒラギノ角ゴ Pro W3" charset="0"/>
                <a:cs typeface="ヒラギノ角ゴ Pro W3" charset="0"/>
              </a:rPr>
              <a:t>“</a:t>
            </a:r>
            <a:r>
              <a:rPr lang="en-US" i="1" dirty="0">
                <a:ea typeface="ヒラギノ角ゴ Pro W3" charset="0"/>
                <a:cs typeface="ヒラギノ角ゴ Pro W3" charset="0"/>
              </a:rPr>
              <a:t>reading question</a:t>
            </a:r>
            <a:r>
              <a:rPr lang="ja-JP" altLang="en-US" i="1" dirty="0">
                <a:ea typeface="ヒラギノ角ゴ Pro W3" charset="0"/>
                <a:cs typeface="ヒラギノ角ゴ Pro W3" charset="0"/>
              </a:rPr>
              <a:t>”</a:t>
            </a:r>
            <a:r>
              <a:rPr lang="en-US" i="1" dirty="0">
                <a:ea typeface="ヒラギノ角ゴ Pro W3" charset="0"/>
                <a:cs typeface="ヒラギノ角ゴ Pro W3" charset="0"/>
              </a:rPr>
              <a:t>  </a:t>
            </a:r>
            <a:r>
              <a:rPr lang="en-US" dirty="0">
                <a:ea typeface="ヒラギノ角ゴ Pro W3" charset="0"/>
                <a:cs typeface="ヒラギノ角ゴ Pro W3" charset="0"/>
              </a:rPr>
              <a:t>57% chose d) I then came back to it later in the lecture (though we </a:t>
            </a:r>
            <a:r>
              <a:rPr lang="en-US" dirty="0" err="1">
                <a:ea typeface="ヒラギノ角ゴ Pro W3" charset="0"/>
                <a:cs typeface="ヒラギノ角ゴ Pro W3" charset="0"/>
              </a:rPr>
              <a:t>didn</a:t>
            </a:r>
            <a:r>
              <a:rPr lang="ja-JP" altLang="en-US" dirty="0">
                <a:ea typeface="ヒラギノ角ゴ Pro W3" charset="0"/>
                <a:cs typeface="ヒラギノ角ゴ Pro W3" charset="0"/>
              </a:rPr>
              <a:t>’</a:t>
            </a:r>
            <a:r>
              <a:rPr lang="en-US" dirty="0">
                <a:ea typeface="ヒラギノ角ゴ Pro W3" charset="0"/>
                <a:cs typeface="ヒラギノ角ゴ Pro W3" charset="0"/>
              </a:rPr>
              <a:t>t re-vote) to talk through points a, b, and c…-SJP </a:t>
            </a:r>
          </a:p>
          <a:p>
            <a:r>
              <a:rPr lang="en-US" dirty="0">
                <a:ea typeface="ヒラギノ角ゴ Pro W3" charset="0"/>
                <a:cs typeface="ヒラギノ角ゴ Pro W3" charset="0"/>
              </a:rPr>
              <a:t>WRITTEN BY:  Steven Pollock (CU-Boulder)</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noTextEdit="1"/>
          </p:cNvSpPr>
          <p:nvPr>
            <p:ph type="sldImg"/>
          </p:nvPr>
        </p:nvSpPr>
        <p:spPr>
          <a:solidFill>
            <a:srgbClr val="FFFFFF"/>
          </a:solidFill>
          <a:ln/>
        </p:spPr>
      </p:sp>
      <p:sp>
        <p:nvSpPr>
          <p:cNvPr id="63491"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r>
              <a:rPr lang="en-US" dirty="0" smtClean="0">
                <a:ea typeface="ヒラギノ角ゴ Pro W3" charset="0"/>
                <a:cs typeface="ヒラギノ角ゴ Pro W3" charset="0"/>
              </a:rPr>
              <a:t>Skipped in ‘13. (more on this idea in next section of clicker questions too, </a:t>
            </a:r>
            <a:r>
              <a:rPr lang="en-US" smtClean="0">
                <a:ea typeface="ヒラギノ角ゴ Pro W3" charset="0"/>
                <a:cs typeface="ヒラギノ角ゴ Pro W3" charset="0"/>
              </a:rPr>
              <a:t>on energy)</a:t>
            </a:r>
          </a:p>
          <a:p>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B</a:t>
            </a:r>
          </a:p>
          <a:p>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a:t>
            </a:r>
          </a:p>
          <a:p>
            <a:r>
              <a:rPr lang="en-US" dirty="0">
                <a:ea typeface="ヒラギノ角ゴ Pro W3" charset="0"/>
                <a:cs typeface="ヒラギノ角ゴ Pro W3" charset="0"/>
              </a:rPr>
              <a:t>LECTURE: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4, Lecture 11)</a:t>
            </a:r>
          </a:p>
          <a:p>
            <a:r>
              <a:rPr lang="en-US" dirty="0">
                <a:ea typeface="ヒラギノ角ゴ Pro W3" charset="0"/>
                <a:cs typeface="ヒラギノ角ゴ Pro W3" charset="0"/>
              </a:rPr>
              <a:t>STUDENT RESPONSES: 50% </a:t>
            </a:r>
            <a:r>
              <a:rPr lang="en-US" b="1" dirty="0">
                <a:ea typeface="ヒラギノ角ゴ Pro W3" charset="0"/>
                <a:cs typeface="ヒラギノ角ゴ Pro W3" charset="0"/>
              </a:rPr>
              <a:t>[[30%]] </a:t>
            </a:r>
            <a:r>
              <a:rPr lang="en-US" dirty="0">
                <a:ea typeface="ヒラギノ角ゴ Pro W3" charset="0"/>
                <a:cs typeface="ヒラギノ角ゴ Pro W3" charset="0"/>
              </a:rPr>
              <a:t>20% 0% 0% (FALL 2008)</a:t>
            </a:r>
          </a:p>
          <a:p>
            <a:r>
              <a:rPr lang="en-US" b="1" dirty="0">
                <a:ea typeface="ヒラギノ角ゴ Pro W3" charset="0"/>
                <a:cs typeface="ヒラギノ角ゴ Pro W3" charset="0"/>
              </a:rPr>
              <a:t>INSTRUCTOR NOTES: </a:t>
            </a:r>
          </a:p>
          <a:p>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a:p>
            <a:endParaRPr lang="en-US" dirty="0">
              <a:ea typeface="ヒラギノ角ゴ Pro W3" charset="0"/>
              <a:cs typeface="ヒラギノ角ゴ Pro W3"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47DA522-50B4-3A42-8595-43A7133592DE}" type="slidenum">
              <a:rPr lang="en-US" sz="1200"/>
              <a:pPr/>
              <a:t>5</a:t>
            </a:fld>
            <a:endParaRPr lang="en-US" sz="1200"/>
          </a:p>
        </p:txBody>
      </p:sp>
      <p:sp>
        <p:nvSpPr>
          <p:cNvPr id="1310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latin typeface="Calibri" charset="0"/>
                <a:ea typeface="ＭＳ Ｐゴシック" charset="0"/>
                <a:cs typeface="ＭＳ Ｐゴシック" charset="0"/>
              </a:rPr>
              <a:t>USED IN:  Spring 2013 (Pollock) </a:t>
            </a:r>
          </a:p>
          <a:p>
            <a:pPr eaLnBrk="1" hangingPunct="1"/>
            <a:r>
              <a:rPr lang="en-US" dirty="0" smtClean="0">
                <a:latin typeface="Calibri" charset="0"/>
                <a:ea typeface="ＭＳ Ｐゴシック" charset="0"/>
                <a:cs typeface="ＭＳ Ｐゴシック" charset="0"/>
              </a:rPr>
              <a:t>LECTURE NUMBER:  8 (intro to voltage)</a:t>
            </a:r>
            <a:endParaRPr lang="en-US" altLang="ja-JP" dirty="0" smtClean="0">
              <a:latin typeface="Calibri" charset="0"/>
              <a:ea typeface="ＭＳ Ｐゴシック" charset="0"/>
              <a:cs typeface="ＭＳ Ｐゴシック" charset="0"/>
            </a:endParaRPr>
          </a:p>
          <a:p>
            <a:pPr eaLnBrk="1" hangingPunct="1"/>
            <a:endParaRPr lang="en-US" dirty="0" smtClean="0"/>
          </a:p>
          <a:p>
            <a:pPr eaLnBrk="1" hangingPunct="1"/>
            <a:r>
              <a:rPr lang="en-US" dirty="0" smtClean="0"/>
              <a:t>This slide was my “motivation for the definition”. It’s physical. </a:t>
            </a:r>
            <a:r>
              <a:rPr lang="en-US" dirty="0" err="1" smtClean="0"/>
              <a:t>qV</a:t>
            </a:r>
            <a:r>
              <a:rPr lang="en-US" dirty="0" smtClean="0"/>
              <a:t> is “work done”, you pay for it, it’s real! I walked through the critical point that if *I*</a:t>
            </a:r>
            <a:r>
              <a:rPr lang="en-US" baseline="0" dirty="0" smtClean="0"/>
              <a:t> (the external agent) am the one moving test q around, I am doing –F(electric), so that – sign is critical to get the EXTERNAL work.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alibri" charset="0"/>
                <a:ea typeface="ＭＳ Ｐゴシック" charset="0"/>
                <a:cs typeface="ＭＳ Ｐゴシック" charset="0"/>
              </a:rPr>
              <a:t>WRITTEN BY: Steven Pollock</a:t>
            </a:r>
            <a:endParaRPr lang="en-US" dirty="0" smtClean="0"/>
          </a:p>
          <a:p>
            <a:pPr eaLnBrk="1" hangingPunct="1"/>
            <a:endParaRPr lang="en-US" baseline="0" dirty="0" smtClean="0"/>
          </a:p>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47DA522-50B4-3A42-8595-43A7133592DE}" type="slidenum">
              <a:rPr lang="en-US" sz="1200"/>
              <a:pPr/>
              <a:t>6</a:t>
            </a:fld>
            <a:endParaRPr lang="en-US" sz="1200"/>
          </a:p>
        </p:txBody>
      </p:sp>
      <p:sp>
        <p:nvSpPr>
          <p:cNvPr id="1310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latin typeface="Calibri" charset="0"/>
                <a:ea typeface="ＭＳ Ｐゴシック" charset="0"/>
                <a:cs typeface="ＭＳ Ｐゴシック" charset="0"/>
              </a:rPr>
              <a:t>USED IN:  Spring 2013 (Pollock) </a:t>
            </a:r>
          </a:p>
          <a:p>
            <a:pPr eaLnBrk="1" hangingPunct="1"/>
            <a:r>
              <a:rPr lang="en-US" dirty="0" smtClean="0">
                <a:latin typeface="Calibri" charset="0"/>
                <a:ea typeface="ＭＳ Ｐゴシック" charset="0"/>
                <a:cs typeface="ＭＳ Ｐゴシック" charset="0"/>
              </a:rPr>
              <a:t>LECTURE NUMBER:  8 (intro to voltage)</a:t>
            </a:r>
          </a:p>
          <a:p>
            <a:pPr eaLnBrk="1" hangingPunct="1"/>
            <a:endParaRPr lang="en-US" dirty="0" smtClean="0">
              <a:latin typeface="Calibri" charset="0"/>
              <a:ea typeface="ＭＳ Ｐゴシック" charset="0"/>
              <a:cs typeface="ＭＳ Ｐゴシック" charset="0"/>
            </a:endParaRPr>
          </a:p>
          <a:p>
            <a:pPr eaLnBrk="1" hangingPunct="1"/>
            <a:r>
              <a:rPr lang="en-US" dirty="0" smtClean="0"/>
              <a:t>Part of the formal introduction, </a:t>
            </a:r>
            <a:endParaRPr lang="en-US" dirty="0" smtClean="0">
              <a:latin typeface="Calibri" charset="0"/>
              <a:ea typeface="ＭＳ Ｐゴシック" charset="0"/>
              <a:cs typeface="ＭＳ Ｐゴシック" charset="0"/>
            </a:endParaRPr>
          </a:p>
          <a:p>
            <a:pPr eaLnBrk="1" hangingPunct="1"/>
            <a:endParaRPr lang="en-US" altLang="ja-JP" dirty="0" smtClean="0">
              <a:latin typeface="Calibri" charset="0"/>
              <a:ea typeface="ＭＳ Ｐゴシック" charset="0"/>
              <a:cs typeface="ＭＳ Ｐゴシック" charset="0"/>
            </a:endParaRPr>
          </a:p>
          <a:p>
            <a:pPr eaLnBrk="1" hangingPunct="1"/>
            <a:r>
              <a:rPr lang="en-US" altLang="ja-JP" dirty="0" smtClean="0">
                <a:latin typeface="Calibri" charset="0"/>
                <a:ea typeface="ＭＳ Ｐゴシック" charset="0"/>
                <a:cs typeface="ＭＳ Ｐゴシック" charset="0"/>
              </a:rPr>
              <a:t>Slide is animated. FIRST I argue</a:t>
            </a:r>
            <a:r>
              <a:rPr lang="en-US" altLang="ja-JP" baseline="0" dirty="0" smtClean="0">
                <a:latin typeface="Calibri" charset="0"/>
                <a:ea typeface="ＭＳ Ｐゴシック" charset="0"/>
                <a:cs typeface="ＭＳ Ｐゴシック" charset="0"/>
              </a:rPr>
              <a:t> (remind, did not prove!) that “del” (gradient) inverts line integrals, and vice versa. So one of the two top formulas follows from the other. </a:t>
            </a:r>
          </a:p>
          <a:p>
            <a:pPr eaLnBrk="1" hangingPunct="1"/>
            <a:endParaRPr lang="en-US" altLang="ja-JP" baseline="0" dirty="0" smtClean="0">
              <a:latin typeface="Calibri" charset="0"/>
              <a:ea typeface="ＭＳ Ｐゴシック" charset="0"/>
              <a:cs typeface="ＭＳ Ｐゴシック" charset="0"/>
            </a:endParaRPr>
          </a:p>
          <a:p>
            <a:pPr eaLnBrk="1" hangingPunct="1"/>
            <a:r>
              <a:rPr lang="en-US" altLang="ja-JP" baseline="0" dirty="0" smtClean="0">
                <a:latin typeface="Calibri" charset="0"/>
                <a:ea typeface="ＭＳ Ｐゴシック" charset="0"/>
                <a:cs typeface="ＭＳ Ｐゴシック" charset="0"/>
              </a:rPr>
              <a:t>Someone asked </a:t>
            </a:r>
            <a:r>
              <a:rPr lang="en-US" altLang="ja-JP" baseline="0" smtClean="0">
                <a:latin typeface="Calibri" charset="0"/>
                <a:ea typeface="ＭＳ Ｐゴシック" charset="0"/>
                <a:cs typeface="ＭＳ Ｐゴシック" charset="0"/>
              </a:rPr>
              <a:t>about this:  </a:t>
            </a:r>
            <a:r>
              <a:rPr lang="en-US" altLang="ja-JP" baseline="0" dirty="0" smtClean="0">
                <a:latin typeface="Calibri" charset="0"/>
                <a:ea typeface="ＭＳ Ｐゴシック" charset="0"/>
                <a:cs typeface="ＭＳ Ｐゴシック" charset="0"/>
              </a:rPr>
              <a:t>is it always true, for any functions? I started to say, sure, it’s *math*, so far E and V could just be “A” and “B”, arbitrary functions. Then I hedged and said “well, as always, they must be well-behaved in the usual mathematical ways, no pathological functions please”. And finally I said, you know, this will turn out to be super important coming up very soon: Clearly E in physics is… physical, it should be finite. So in fact that PHYSICAL constraint on E suggests that V better NEVER be discontinuous (otherwise, del will blow up and give an unphysical E). So we ARE going to find that voltage is always continuous everywhere, and this will help us solve problems! It was a nice “foreshadowing” (we’ll talk about it more next lecture)  </a:t>
            </a:r>
            <a:endParaRPr lang="en-US" altLang="ja-JP" dirty="0" smtClean="0">
              <a:latin typeface="Calibri" charset="0"/>
              <a:ea typeface="ＭＳ Ｐゴシック" charset="0"/>
              <a:cs typeface="ＭＳ Ｐゴシック" charset="0"/>
            </a:endParaRPr>
          </a:p>
          <a:p>
            <a:pPr eaLnBrk="1" hangingPunct="1"/>
            <a:endParaRPr lang="en-US" dirty="0" smtClean="0"/>
          </a:p>
          <a:p>
            <a:pPr eaLnBrk="1" hangingPunct="1"/>
            <a:r>
              <a:rPr lang="en-US" dirty="0" smtClean="0"/>
              <a:t>The next part is </a:t>
            </a:r>
            <a:r>
              <a:rPr lang="en-US" baseline="0" dirty="0" smtClean="0"/>
              <a:t>motivation to review/discuss Curl, and </a:t>
            </a:r>
            <a:r>
              <a:rPr lang="en-US" baseline="0" dirty="0" err="1" smtClean="0"/>
              <a:t>Stoke’s</a:t>
            </a:r>
            <a:r>
              <a:rPr lang="en-US" baseline="0" dirty="0" smtClean="0"/>
              <a:t> theorem. At this point, I have not explained or proven why curl(E) is zero, or why the 2 statements are the same, but I promise I would get to BOTH of those soon. Right here, instead, I </a:t>
            </a:r>
            <a:r>
              <a:rPr lang="en-US" baseline="0" dirty="0" err="1" smtClean="0"/>
              <a:t>mrerely</a:t>
            </a:r>
            <a:r>
              <a:rPr lang="en-US" baseline="0" dirty="0" smtClean="0"/>
              <a:t> wanted to argue that IF the line integral around a loop vanishes, then the non-closed integral in the definition is independent of path choice. (A picture on the board and splitting the loop integral up into two parts, then “reversing” one of them, is all that is needed here) </a:t>
            </a:r>
          </a:p>
          <a:p>
            <a:pPr eaLnBrk="1" hangingPunct="1"/>
            <a:endParaRPr lang="en-US" baseline="0" dirty="0" smtClean="0"/>
          </a:p>
          <a:p>
            <a:pPr eaLnBrk="1" hangingPunct="1"/>
            <a:r>
              <a:rPr lang="en-US" baseline="0" dirty="0" smtClean="0"/>
              <a:t>Student comment: They thought V was NOT “well defined” (they knew about arbitrary constant). Nice, I pointed out that that’s built in to the choice of origin here. So, THIS formula has no ambiguity (given an origin), the ambiguity is that I can pick any origin I want. I used that to point out that FROM THIS FORMULA (at the top), Delta V is independent of the origin, and there’s your voltmeter! </a:t>
            </a:r>
          </a:p>
          <a:p>
            <a:pPr eaLnBrk="1" hangingPunct="1"/>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alibri" charset="0"/>
                <a:ea typeface="ＭＳ Ｐゴシック" charset="0"/>
                <a:cs typeface="ＭＳ Ｐゴシック" charset="0"/>
              </a:rPr>
              <a:t>WRITTEN BY: Steven Pollock</a:t>
            </a:r>
            <a:endParaRPr lang="en-US" dirty="0" smtClean="0"/>
          </a:p>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47DA522-50B4-3A42-8595-43A7133592DE}" type="slidenum">
              <a:rPr lang="en-US" sz="1200"/>
              <a:pPr/>
              <a:t>7</a:t>
            </a:fld>
            <a:endParaRPr lang="en-US" sz="1200"/>
          </a:p>
        </p:txBody>
      </p:sp>
      <p:sp>
        <p:nvSpPr>
          <p:cNvPr id="1310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latin typeface="Calibri" charset="0"/>
                <a:ea typeface="ＭＳ Ｐゴシック" charset="0"/>
                <a:cs typeface="ＭＳ Ｐゴシック" charset="0"/>
              </a:rPr>
              <a:t>USED IN:  Spring 2013 (Pollock) </a:t>
            </a:r>
          </a:p>
          <a:p>
            <a:pPr eaLnBrk="1" hangingPunct="1"/>
            <a:r>
              <a:rPr lang="en-US" dirty="0" smtClean="0">
                <a:latin typeface="Calibri" charset="0"/>
                <a:ea typeface="ＭＳ Ｐゴシック" charset="0"/>
                <a:cs typeface="ＭＳ Ｐゴシック" charset="0"/>
              </a:rPr>
              <a:t>LECTURE NUMBER:  8 (intro to voltage)</a:t>
            </a:r>
            <a:endParaRPr lang="en-US" altLang="ja-JP" dirty="0" smtClean="0">
              <a:latin typeface="Calibri" charset="0"/>
              <a:ea typeface="ＭＳ Ｐゴシック" charset="0"/>
              <a:cs typeface="ＭＳ Ｐゴシック" charset="0"/>
            </a:endParaRPr>
          </a:p>
          <a:p>
            <a:pPr eaLnBrk="1" hangingPunct="1"/>
            <a:endParaRPr lang="en-US" dirty="0" smtClean="0"/>
          </a:p>
          <a:p>
            <a:pPr eaLnBrk="1" hangingPunct="1"/>
            <a:endParaRPr lang="en-US" dirty="0" smtClean="0"/>
          </a:p>
          <a:p>
            <a:pPr eaLnBrk="1" hangingPunct="1"/>
            <a:r>
              <a:rPr lang="en-US" dirty="0" smtClean="0"/>
              <a:t>Here, I am arguing that the definition at the top and the “conclusion</a:t>
            </a:r>
            <a:r>
              <a:rPr lang="en-US" baseline="0" dirty="0" smtClean="0"/>
              <a:t> “ (that E is –grad(V)) sort of look circular. And they sort of ARE unless you have some OTHER way to find V. </a:t>
            </a:r>
          </a:p>
          <a:p>
            <a:pPr eaLnBrk="1" hangingPunct="1"/>
            <a:endParaRPr lang="en-US" baseline="0" dirty="0" smtClean="0"/>
          </a:p>
          <a:p>
            <a:pPr eaLnBrk="1" hangingPunct="1"/>
            <a:r>
              <a:rPr lang="en-US" baseline="0" dirty="0" smtClean="0"/>
              <a:t>The formula at the bottom looks formal, and I point that out. The next slide helps “make sense” of what it’s saying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alibri" charset="0"/>
                <a:ea typeface="ＭＳ Ｐゴシック" charset="0"/>
                <a:cs typeface="ＭＳ Ｐゴシック" charset="0"/>
              </a:rPr>
              <a:t>WRITTEN BY: Steven Pollock</a:t>
            </a:r>
            <a:endParaRPr lang="en-US" dirty="0" smtClean="0"/>
          </a:p>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47DA522-50B4-3A42-8595-43A7133592DE}" type="slidenum">
              <a:rPr lang="en-US" sz="1200"/>
              <a:pPr/>
              <a:t>8</a:t>
            </a:fld>
            <a:endParaRPr lang="en-US" sz="1200"/>
          </a:p>
        </p:txBody>
      </p:sp>
      <p:sp>
        <p:nvSpPr>
          <p:cNvPr id="1310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latin typeface="Calibri" charset="0"/>
                <a:ea typeface="ＭＳ Ｐゴシック" charset="0"/>
                <a:cs typeface="ＭＳ Ｐゴシック" charset="0"/>
              </a:rPr>
              <a:t>USED IN:  Spring 2013 (Pollock) </a:t>
            </a:r>
          </a:p>
          <a:p>
            <a:pPr eaLnBrk="1" hangingPunct="1"/>
            <a:r>
              <a:rPr lang="en-US" dirty="0" smtClean="0">
                <a:latin typeface="Calibri" charset="0"/>
                <a:ea typeface="ＭＳ Ｐゴシック" charset="0"/>
                <a:cs typeface="ＭＳ Ｐゴシック" charset="0"/>
              </a:rPr>
              <a:t>LECTURE NUMBER:  8 (intro to voltage)</a:t>
            </a:r>
            <a:endParaRPr lang="en-US" altLang="ja-JP" dirty="0" smtClean="0">
              <a:latin typeface="Calibri" charset="0"/>
              <a:ea typeface="ＭＳ Ｐゴシック" charset="0"/>
              <a:cs typeface="ＭＳ Ｐゴシック" charset="0"/>
            </a:endParaRPr>
          </a:p>
          <a:p>
            <a:pPr eaLnBrk="1" hangingPunct="1"/>
            <a:endParaRPr lang="en-US" dirty="0" smtClean="0"/>
          </a:p>
          <a:p>
            <a:pPr eaLnBrk="1" hangingPunct="1"/>
            <a:r>
              <a:rPr lang="en-US" dirty="0" smtClean="0"/>
              <a:t>Here I am taking the “ugly</a:t>
            </a:r>
            <a:r>
              <a:rPr lang="en-US" baseline="0" dirty="0" smtClean="0"/>
              <a:t> looking” formal formula and moving them in two steps to what it MEANS, where it comes from – it’s what they already know from intro physics.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alibri" charset="0"/>
                <a:ea typeface="ＭＳ Ｐゴシック" charset="0"/>
                <a:cs typeface="ＭＳ Ｐゴシック" charset="0"/>
              </a:rPr>
              <a:t>WRITTEN BY: Steven Pollock</a:t>
            </a:r>
            <a:endParaRPr lang="en-US" dirty="0" smtClean="0"/>
          </a:p>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47DA522-50B4-3A42-8595-43A7133592DE}" type="slidenum">
              <a:rPr lang="en-US" sz="1200"/>
              <a:pPr/>
              <a:t>9</a:t>
            </a:fld>
            <a:endParaRPr lang="en-US" sz="1200"/>
          </a:p>
        </p:txBody>
      </p:sp>
      <p:sp>
        <p:nvSpPr>
          <p:cNvPr id="1310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latin typeface="Calibri" charset="0"/>
                <a:ea typeface="ＭＳ Ｐゴシック" charset="0"/>
                <a:cs typeface="ＭＳ Ｐゴシック" charset="0"/>
              </a:rPr>
              <a:t>USED IN:  Spring 2013 (Pollock) </a:t>
            </a:r>
          </a:p>
          <a:p>
            <a:pPr eaLnBrk="1" hangingPunct="1"/>
            <a:r>
              <a:rPr lang="en-US" dirty="0" smtClean="0">
                <a:latin typeface="Calibri" charset="0"/>
                <a:ea typeface="ＭＳ Ｐゴシック" charset="0"/>
                <a:cs typeface="ＭＳ Ｐゴシック" charset="0"/>
              </a:rPr>
              <a:t>LECTURE NUMBER:  8 (intro to voltage)</a:t>
            </a:r>
          </a:p>
          <a:p>
            <a:pPr eaLnBrk="1" hangingPunct="1"/>
            <a:endParaRPr lang="en-US" altLang="ja-JP" dirty="0" smtClean="0">
              <a:latin typeface="Calibri" charset="0"/>
              <a:ea typeface="ＭＳ Ｐゴシック" charset="0"/>
              <a:cs typeface="ＭＳ Ｐゴシック" charset="0"/>
            </a:endParaRPr>
          </a:p>
          <a:p>
            <a:pPr eaLnBrk="1" hangingPunct="1"/>
            <a:r>
              <a:rPr lang="en-US" altLang="ja-JP" dirty="0" smtClean="0">
                <a:latin typeface="Calibri" charset="0"/>
                <a:ea typeface="ＭＳ Ｐゴシック" charset="0"/>
                <a:cs typeface="ＭＳ Ｐゴシック" charset="0"/>
              </a:rPr>
              <a:t>Returning to my promise to explain</a:t>
            </a:r>
            <a:r>
              <a:rPr lang="en-US" altLang="ja-JP" baseline="0" dirty="0" smtClean="0">
                <a:latin typeface="Calibri" charset="0"/>
                <a:ea typeface="ＭＳ Ｐゴシック" charset="0"/>
                <a:cs typeface="ＭＳ Ｐゴシック" charset="0"/>
              </a:rPr>
              <a:t> the math connection (</a:t>
            </a:r>
            <a:r>
              <a:rPr lang="en-US" altLang="ja-JP" baseline="0" dirty="0" err="1" smtClean="0">
                <a:latin typeface="Calibri" charset="0"/>
                <a:ea typeface="ＭＳ Ｐゴシック" charset="0"/>
                <a:cs typeface="ＭＳ Ｐゴシック" charset="0"/>
              </a:rPr>
              <a:t>Stoke’s</a:t>
            </a:r>
            <a:r>
              <a:rPr lang="en-US" altLang="ja-JP" baseline="0" dirty="0" smtClean="0">
                <a:latin typeface="Calibri" charset="0"/>
                <a:ea typeface="ＭＳ Ｐゴシック" charset="0"/>
                <a:cs typeface="ＭＳ Ｐゴシック" charset="0"/>
              </a:rPr>
              <a:t> theorem). I DEFINE curl to be limit (area -&gt;0) circulation/unit area. And then define circulation. </a:t>
            </a:r>
          </a:p>
          <a:p>
            <a:pPr eaLnBrk="1" hangingPunct="1"/>
            <a:r>
              <a:rPr lang="en-US" altLang="ja-JP" baseline="0" dirty="0" smtClean="0">
                <a:latin typeface="Calibri" charset="0"/>
                <a:ea typeface="ＭＳ Ｐゴシック" charset="0"/>
                <a:cs typeface="ＭＳ Ｐゴシック" charset="0"/>
              </a:rPr>
              <a:t>Some brief discussion of the vector nature of curl (circulation AROUND an axis)</a:t>
            </a:r>
          </a:p>
          <a:p>
            <a:pPr eaLnBrk="1" hangingPunct="1"/>
            <a:r>
              <a:rPr lang="en-US" altLang="ja-JP" baseline="0" dirty="0" smtClean="0">
                <a:latin typeface="Calibri" charset="0"/>
                <a:ea typeface="ＭＳ Ｐゴシック" charset="0"/>
                <a:cs typeface="ＭＳ Ｐゴシック" charset="0"/>
              </a:rPr>
              <a:t>Some brief discussion of the signs (right hand rule for which way to integrate) </a:t>
            </a:r>
          </a:p>
          <a:p>
            <a:pPr eaLnBrk="1" hangingPunct="1"/>
            <a:endParaRPr lang="en-US" altLang="ja-JP" baseline="0" dirty="0" smtClean="0">
              <a:latin typeface="Calibri"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alibri" charset="0"/>
                <a:ea typeface="ＭＳ Ｐゴシック" charset="0"/>
                <a:cs typeface="ＭＳ Ｐゴシック" charset="0"/>
              </a:rPr>
              <a:t>WRITTEN BY: Steven Pollock</a:t>
            </a:r>
            <a:endParaRPr lang="en-US" dirty="0" smtClean="0"/>
          </a:p>
          <a:p>
            <a:pPr eaLnBrk="1" hangingPunct="1"/>
            <a:endParaRPr lang="en-US" altLang="ja-JP" baseline="0" dirty="0" smtClean="0">
              <a:latin typeface="Calibri" charset="0"/>
              <a:ea typeface="ＭＳ Ｐゴシック" charset="0"/>
              <a:cs typeface="ＭＳ Ｐゴシック" charset="0"/>
            </a:endParaRPr>
          </a:p>
          <a:p>
            <a:pPr eaLnBrk="1" hangingPunct="1"/>
            <a:endParaRPr lang="en-US" altLang="ja-JP" baseline="0" dirty="0" smtClean="0">
              <a:latin typeface="Calibri" charset="0"/>
              <a:ea typeface="ＭＳ Ｐゴシック" charset="0"/>
              <a:cs typeface="ＭＳ Ｐゴシック" charset="0"/>
            </a:endParaRPr>
          </a:p>
          <a:p>
            <a:pPr eaLnBrk="1" hangingPunct="1"/>
            <a:endParaRPr lang="en-US" altLang="ja-JP" dirty="0" smtClean="0">
              <a:latin typeface="Calibri" charset="0"/>
              <a:ea typeface="ＭＳ Ｐゴシック" charset="0"/>
              <a:cs typeface="ＭＳ Ｐゴシック" charset="0"/>
            </a:endParaRPr>
          </a:p>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8224CC-30C0-224A-99CE-0393905FC054}" type="slidenum">
              <a:rPr lang="en-US"/>
              <a:pPr>
                <a:defRPr/>
              </a:pPr>
              <a:t>‹#›</a:t>
            </a:fld>
            <a:endParaRPr lang="en-US"/>
          </a:p>
        </p:txBody>
      </p:sp>
    </p:spTree>
    <p:extLst>
      <p:ext uri="{BB962C8B-B14F-4D97-AF65-F5344CB8AC3E}">
        <p14:creationId xmlns:p14="http://schemas.microsoft.com/office/powerpoint/2010/main" val="411210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29EF45-6A20-D849-A51C-A885F0DF84BC}" type="slidenum">
              <a:rPr lang="en-US"/>
              <a:pPr>
                <a:defRPr/>
              </a:pPr>
              <a:t>‹#›</a:t>
            </a:fld>
            <a:endParaRPr lang="en-US"/>
          </a:p>
        </p:txBody>
      </p:sp>
    </p:spTree>
    <p:extLst>
      <p:ext uri="{BB962C8B-B14F-4D97-AF65-F5344CB8AC3E}">
        <p14:creationId xmlns:p14="http://schemas.microsoft.com/office/powerpoint/2010/main" val="22538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2811B7-49B4-8D4A-BB1A-EB8703B8A2CF}" type="slidenum">
              <a:rPr lang="en-US"/>
              <a:pPr>
                <a:defRPr/>
              </a:pPr>
              <a:t>‹#›</a:t>
            </a:fld>
            <a:endParaRPr lang="en-US"/>
          </a:p>
        </p:txBody>
      </p:sp>
    </p:spTree>
    <p:extLst>
      <p:ext uri="{BB962C8B-B14F-4D97-AF65-F5344CB8AC3E}">
        <p14:creationId xmlns:p14="http://schemas.microsoft.com/office/powerpoint/2010/main" val="3345603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6B7AEC-99D8-ED41-B1F1-43EE6F5C53DB}" type="slidenum">
              <a:rPr lang="en-US"/>
              <a:pPr>
                <a:defRPr/>
              </a:pPr>
              <a:t>‹#›</a:t>
            </a:fld>
            <a:endParaRPr lang="en-US"/>
          </a:p>
        </p:txBody>
      </p:sp>
    </p:spTree>
    <p:extLst>
      <p:ext uri="{BB962C8B-B14F-4D97-AF65-F5344CB8AC3E}">
        <p14:creationId xmlns:p14="http://schemas.microsoft.com/office/powerpoint/2010/main" val="21064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AD8486-0355-E84D-8D7D-B4F651BCE3A5}" type="slidenum">
              <a:rPr lang="en-US"/>
              <a:pPr>
                <a:defRPr/>
              </a:pPr>
              <a:t>‹#›</a:t>
            </a:fld>
            <a:endParaRPr lang="en-US"/>
          </a:p>
        </p:txBody>
      </p:sp>
    </p:spTree>
    <p:extLst>
      <p:ext uri="{BB962C8B-B14F-4D97-AF65-F5344CB8AC3E}">
        <p14:creationId xmlns:p14="http://schemas.microsoft.com/office/powerpoint/2010/main" val="507290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E84A299D-B970-C04C-9CA4-776B3587234E}" type="slidenum">
              <a:rPr lang="en-US"/>
              <a:pPr/>
              <a:t>‹#›</a:t>
            </a:fld>
            <a:endParaRPr lang="en-US"/>
          </a:p>
        </p:txBody>
      </p:sp>
    </p:spTree>
    <p:extLst>
      <p:ext uri="{BB962C8B-B14F-4D97-AF65-F5344CB8AC3E}">
        <p14:creationId xmlns:p14="http://schemas.microsoft.com/office/powerpoint/2010/main" val="1049329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AFFF04-2ED8-284A-BCCA-31E9FB3A524E}" type="slidenum">
              <a:rPr lang="en-US"/>
              <a:pPr>
                <a:defRPr/>
              </a:pPr>
              <a:t>‹#›</a:t>
            </a:fld>
            <a:endParaRPr lang="en-US"/>
          </a:p>
        </p:txBody>
      </p:sp>
    </p:spTree>
    <p:extLst>
      <p:ext uri="{BB962C8B-B14F-4D97-AF65-F5344CB8AC3E}">
        <p14:creationId xmlns:p14="http://schemas.microsoft.com/office/powerpoint/2010/main" val="3454710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0C302-F678-AB40-8523-79D634C069F0}" type="slidenum">
              <a:rPr lang="en-US"/>
              <a:pPr>
                <a:defRPr/>
              </a:pPr>
              <a:t>‹#›</a:t>
            </a:fld>
            <a:endParaRPr lang="en-US"/>
          </a:p>
        </p:txBody>
      </p:sp>
    </p:spTree>
    <p:extLst>
      <p:ext uri="{BB962C8B-B14F-4D97-AF65-F5344CB8AC3E}">
        <p14:creationId xmlns:p14="http://schemas.microsoft.com/office/powerpoint/2010/main" val="2054433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FFD47D-39A9-E848-901A-223092275A6A}" type="slidenum">
              <a:rPr lang="en-US"/>
              <a:pPr>
                <a:defRPr/>
              </a:pPr>
              <a:t>‹#›</a:t>
            </a:fld>
            <a:endParaRPr lang="en-US"/>
          </a:p>
        </p:txBody>
      </p:sp>
    </p:spTree>
    <p:extLst>
      <p:ext uri="{BB962C8B-B14F-4D97-AF65-F5344CB8AC3E}">
        <p14:creationId xmlns:p14="http://schemas.microsoft.com/office/powerpoint/2010/main" val="838345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F6BABD-5D83-A24C-A997-DEFFC3C766DB}" type="slidenum">
              <a:rPr lang="en-US"/>
              <a:pPr>
                <a:defRPr/>
              </a:pPr>
              <a:t>‹#›</a:t>
            </a:fld>
            <a:endParaRPr lang="en-US"/>
          </a:p>
        </p:txBody>
      </p:sp>
    </p:spTree>
    <p:extLst>
      <p:ext uri="{BB962C8B-B14F-4D97-AF65-F5344CB8AC3E}">
        <p14:creationId xmlns:p14="http://schemas.microsoft.com/office/powerpoint/2010/main" val="214643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74A84A-A2A7-7C4F-93EE-DEA38709A00B}" type="slidenum">
              <a:rPr lang="en-US"/>
              <a:pPr>
                <a:defRPr/>
              </a:pPr>
              <a:t>‹#›</a:t>
            </a:fld>
            <a:endParaRPr lang="en-US"/>
          </a:p>
        </p:txBody>
      </p:sp>
    </p:spTree>
    <p:extLst>
      <p:ext uri="{BB962C8B-B14F-4D97-AF65-F5344CB8AC3E}">
        <p14:creationId xmlns:p14="http://schemas.microsoft.com/office/powerpoint/2010/main" val="2491935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80433B6-D776-A349-A9C4-99F181B5B972}" type="slidenum">
              <a:rPr lang="en-US"/>
              <a:pPr>
                <a:defRPr/>
              </a:pPr>
              <a:t>‹#›</a:t>
            </a:fld>
            <a:endParaRPr lang="en-US"/>
          </a:p>
        </p:txBody>
      </p:sp>
    </p:spTree>
    <p:extLst>
      <p:ext uri="{BB962C8B-B14F-4D97-AF65-F5344CB8AC3E}">
        <p14:creationId xmlns:p14="http://schemas.microsoft.com/office/powerpoint/2010/main" val="2530843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59CF08-4444-0649-8812-47BAB1E8A87F}" type="slidenum">
              <a:rPr lang="en-US"/>
              <a:pPr>
                <a:defRPr/>
              </a:pPr>
              <a:t>‹#›</a:t>
            </a:fld>
            <a:endParaRPr lang="en-US"/>
          </a:p>
        </p:txBody>
      </p:sp>
    </p:spTree>
    <p:extLst>
      <p:ext uri="{BB962C8B-B14F-4D97-AF65-F5344CB8AC3E}">
        <p14:creationId xmlns:p14="http://schemas.microsoft.com/office/powerpoint/2010/main" val="358970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C8EED5-5636-EC47-8B87-CCFEF4F7D032}" type="slidenum">
              <a:rPr lang="en-US"/>
              <a:pPr>
                <a:defRPr/>
              </a:pPr>
              <a:t>‹#›</a:t>
            </a:fld>
            <a:endParaRPr lang="en-US"/>
          </a:p>
        </p:txBody>
      </p:sp>
    </p:spTree>
    <p:extLst>
      <p:ext uri="{BB962C8B-B14F-4D97-AF65-F5344CB8AC3E}">
        <p14:creationId xmlns:p14="http://schemas.microsoft.com/office/powerpoint/2010/main" val="5857091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C57D71A3-AEEE-6B43-93EA-0D11CE1BC7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2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2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2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2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16.emf"/><Relationship Id="rId12" Type="http://schemas.openxmlformats.org/officeDocument/2006/relationships/oleObject" Target="../embeddings/oleObject20.bin"/><Relationship Id="rId13" Type="http://schemas.openxmlformats.org/officeDocument/2006/relationships/image" Target="../media/image17.emf"/><Relationship Id="rId1" Type="http://schemas.openxmlformats.org/officeDocument/2006/relationships/vmlDrawing" Target="../drawings/vmlDrawing8.vml"/><Relationship Id="rId2" Type="http://schemas.openxmlformats.org/officeDocument/2006/relationships/slideLayout" Target="../slideLayouts/slideLayout7.xml"/><Relationship Id="rId3" Type="http://schemas.openxmlformats.org/officeDocument/2006/relationships/notesSlide" Target="../notesSlides/notesSlide10.xml"/><Relationship Id="rId4" Type="http://schemas.openxmlformats.org/officeDocument/2006/relationships/oleObject" Target="../embeddings/oleObject16.bin"/><Relationship Id="rId5" Type="http://schemas.openxmlformats.org/officeDocument/2006/relationships/image" Target="../media/image13.emf"/><Relationship Id="rId6" Type="http://schemas.openxmlformats.org/officeDocument/2006/relationships/oleObject" Target="../embeddings/oleObject17.bin"/><Relationship Id="rId7" Type="http://schemas.openxmlformats.org/officeDocument/2006/relationships/image" Target="../media/image14.emf"/><Relationship Id="rId8" Type="http://schemas.openxmlformats.org/officeDocument/2006/relationships/oleObject" Target="../embeddings/oleObject18.bin"/><Relationship Id="rId9" Type="http://schemas.openxmlformats.org/officeDocument/2006/relationships/image" Target="../media/image15.emf"/><Relationship Id="rId10"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21.emf"/><Relationship Id="rId5" Type="http://schemas.openxmlformats.org/officeDocument/2006/relationships/oleObject" Target="../embeddings/oleObject21.bin"/><Relationship Id="rId6" Type="http://schemas.openxmlformats.org/officeDocument/2006/relationships/image" Target="../media/image20.e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1.emf"/><Relationship Id="rId5" Type="http://schemas.openxmlformats.org/officeDocument/2006/relationships/oleObject" Target="../embeddings/oleObject22.bin"/><Relationship Id="rId6" Type="http://schemas.openxmlformats.org/officeDocument/2006/relationships/image" Target="../media/image20.emf"/><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21.emf"/><Relationship Id="rId5" Type="http://schemas.openxmlformats.org/officeDocument/2006/relationships/oleObject" Target="../embeddings/oleObject23.bin"/><Relationship Id="rId6" Type="http://schemas.openxmlformats.org/officeDocument/2006/relationships/image" Target="../media/image22.emf"/><Relationship Id="rId7" Type="http://schemas.openxmlformats.org/officeDocument/2006/relationships/oleObject" Target="../embeddings/oleObject24.bin"/><Relationship Id="rId8" Type="http://schemas.openxmlformats.org/officeDocument/2006/relationships/image" Target="../media/image20.emf"/><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25.bin"/><Relationship Id="rId5" Type="http://schemas.openxmlformats.org/officeDocument/2006/relationships/image" Target="../media/image7.emf"/><Relationship Id="rId1" Type="http://schemas.openxmlformats.org/officeDocument/2006/relationships/vmlDrawing" Target="../drawings/vmlDrawing12.vml"/><Relationship Id="rId2"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26.bin"/><Relationship Id="rId5" Type="http://schemas.openxmlformats.org/officeDocument/2006/relationships/image" Target="../media/image23.emf"/><Relationship Id="rId6" Type="http://schemas.openxmlformats.org/officeDocument/2006/relationships/oleObject" Target="../embeddings/oleObject27.bin"/><Relationship Id="rId7" Type="http://schemas.openxmlformats.org/officeDocument/2006/relationships/image" Target="../media/image24.emf"/><Relationship Id="rId8" Type="http://schemas.openxmlformats.org/officeDocument/2006/relationships/oleObject" Target="../embeddings/oleObject28.bin"/><Relationship Id="rId9" Type="http://schemas.openxmlformats.org/officeDocument/2006/relationships/image" Target="../media/image25.emf"/><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26.png"/><Relationship Id="rId5" Type="http://schemas.openxmlformats.org/officeDocument/2006/relationships/oleObject" Target="../embeddings/oleObject29.bin"/><Relationship Id="rId6" Type="http://schemas.openxmlformats.org/officeDocument/2006/relationships/image" Target="../media/image27.emf"/><Relationship Id="rId1" Type="http://schemas.openxmlformats.org/officeDocument/2006/relationships/vmlDrawing" Target="../drawings/vmlDrawing14.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Word_97_-_2004_Document1.doc"/><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26.png"/><Relationship Id="rId5" Type="http://schemas.openxmlformats.org/officeDocument/2006/relationships/oleObject" Target="../embeddings/oleObject30.bin"/><Relationship Id="rId6" Type="http://schemas.openxmlformats.org/officeDocument/2006/relationships/image" Target="../media/image27.emf"/><Relationship Id="rId7" Type="http://schemas.openxmlformats.org/officeDocument/2006/relationships/oleObject" Target="../embeddings/oleObject31.bin"/><Relationship Id="rId8" Type="http://schemas.openxmlformats.org/officeDocument/2006/relationships/image" Target="../media/image22.emf"/><Relationship Id="rId1" Type="http://schemas.openxmlformats.org/officeDocument/2006/relationships/vmlDrawing" Target="../drawings/vmlDrawing15.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32.bin"/><Relationship Id="rId5" Type="http://schemas.openxmlformats.org/officeDocument/2006/relationships/image" Target="../media/image28.png"/><Relationship Id="rId6" Type="http://schemas.openxmlformats.org/officeDocument/2006/relationships/oleObject" Target="../embeddings/oleObject33.bin"/><Relationship Id="rId7" Type="http://schemas.openxmlformats.org/officeDocument/2006/relationships/image" Target="../media/image29.emf"/><Relationship Id="rId1" Type="http://schemas.openxmlformats.org/officeDocument/2006/relationships/vmlDrawing" Target="../drawings/vmlDrawing16.v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34.bin"/><Relationship Id="rId5" Type="http://schemas.openxmlformats.org/officeDocument/2006/relationships/image" Target="../media/image30.emf"/><Relationship Id="rId6" Type="http://schemas.openxmlformats.org/officeDocument/2006/relationships/oleObject" Target="../embeddings/oleObject35.bin"/><Relationship Id="rId7" Type="http://schemas.openxmlformats.org/officeDocument/2006/relationships/image" Target="../media/image31.emf"/><Relationship Id="rId1" Type="http://schemas.openxmlformats.org/officeDocument/2006/relationships/vmlDrawing" Target="../drawings/vmlDrawing17.vml"/><Relationship Id="rId2"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36.bin"/><Relationship Id="rId5" Type="http://schemas.openxmlformats.org/officeDocument/2006/relationships/image" Target="../media/image30.emf"/><Relationship Id="rId6" Type="http://schemas.openxmlformats.org/officeDocument/2006/relationships/oleObject" Target="../embeddings/oleObject37.bin"/><Relationship Id="rId7" Type="http://schemas.openxmlformats.org/officeDocument/2006/relationships/image" Target="../media/image31.emf"/><Relationship Id="rId8" Type="http://schemas.openxmlformats.org/officeDocument/2006/relationships/oleObject" Target="../embeddings/oleObject38.bin"/><Relationship Id="rId9" Type="http://schemas.openxmlformats.org/officeDocument/2006/relationships/image" Target="../media/image32.emf"/><Relationship Id="rId10" Type="http://schemas.openxmlformats.org/officeDocument/2006/relationships/oleObject" Target="../embeddings/oleObject39.bin"/><Relationship Id="rId11" Type="http://schemas.openxmlformats.org/officeDocument/2006/relationships/image" Target="../media/image33.emf"/><Relationship Id="rId1" Type="http://schemas.openxmlformats.org/officeDocument/2006/relationships/vmlDrawing" Target="../drawings/vmlDrawing18.vml"/><Relationship Id="rId2"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1" Type="http://schemas.openxmlformats.org/officeDocument/2006/relationships/image" Target="../media/image33.emf"/><Relationship Id="rId12" Type="http://schemas.openxmlformats.org/officeDocument/2006/relationships/oleObject" Target="../embeddings/oleObject44.bin"/><Relationship Id="rId13" Type="http://schemas.openxmlformats.org/officeDocument/2006/relationships/image" Target="../media/image34.emf"/><Relationship Id="rId1" Type="http://schemas.openxmlformats.org/officeDocument/2006/relationships/vmlDrawing" Target="../drawings/vmlDrawing19.vml"/><Relationship Id="rId2" Type="http://schemas.openxmlformats.org/officeDocument/2006/relationships/slideLayout" Target="../slideLayouts/slideLayout12.xml"/><Relationship Id="rId3" Type="http://schemas.openxmlformats.org/officeDocument/2006/relationships/notesSlide" Target="../notesSlides/notesSlide24.xml"/><Relationship Id="rId4" Type="http://schemas.openxmlformats.org/officeDocument/2006/relationships/oleObject" Target="../embeddings/oleObject40.bin"/><Relationship Id="rId5" Type="http://schemas.openxmlformats.org/officeDocument/2006/relationships/image" Target="../media/image30.emf"/><Relationship Id="rId6" Type="http://schemas.openxmlformats.org/officeDocument/2006/relationships/oleObject" Target="../embeddings/oleObject41.bin"/><Relationship Id="rId7" Type="http://schemas.openxmlformats.org/officeDocument/2006/relationships/image" Target="../media/image31.emf"/><Relationship Id="rId8" Type="http://schemas.openxmlformats.org/officeDocument/2006/relationships/oleObject" Target="../embeddings/oleObject42.bin"/><Relationship Id="rId9" Type="http://schemas.openxmlformats.org/officeDocument/2006/relationships/image" Target="../media/image32.emf"/><Relationship Id="rId10" Type="http://schemas.openxmlformats.org/officeDocument/2006/relationships/oleObject" Target="../embeddings/oleObject43.bin"/></Relationships>
</file>

<file path=ppt/slides/_rels/slide25.xml.rels><?xml version="1.0" encoding="UTF-8" standalone="yes"?>
<Relationships xmlns="http://schemas.openxmlformats.org/package/2006/relationships"><Relationship Id="rId11" Type="http://schemas.openxmlformats.org/officeDocument/2006/relationships/image" Target="../media/image33.emf"/><Relationship Id="rId12" Type="http://schemas.openxmlformats.org/officeDocument/2006/relationships/oleObject" Target="../embeddings/oleObject49.bin"/><Relationship Id="rId13" Type="http://schemas.openxmlformats.org/officeDocument/2006/relationships/image" Target="../media/image35.emf"/><Relationship Id="rId1" Type="http://schemas.openxmlformats.org/officeDocument/2006/relationships/vmlDrawing" Target="../drawings/vmlDrawing20.vml"/><Relationship Id="rId2" Type="http://schemas.openxmlformats.org/officeDocument/2006/relationships/slideLayout" Target="../slideLayouts/slideLayout12.xml"/><Relationship Id="rId3" Type="http://schemas.openxmlformats.org/officeDocument/2006/relationships/notesSlide" Target="../notesSlides/notesSlide25.xml"/><Relationship Id="rId4" Type="http://schemas.openxmlformats.org/officeDocument/2006/relationships/oleObject" Target="../embeddings/oleObject45.bin"/><Relationship Id="rId5" Type="http://schemas.openxmlformats.org/officeDocument/2006/relationships/image" Target="../media/image30.emf"/><Relationship Id="rId6" Type="http://schemas.openxmlformats.org/officeDocument/2006/relationships/oleObject" Target="../embeddings/oleObject46.bin"/><Relationship Id="rId7" Type="http://schemas.openxmlformats.org/officeDocument/2006/relationships/image" Target="../media/image31.emf"/><Relationship Id="rId8" Type="http://schemas.openxmlformats.org/officeDocument/2006/relationships/oleObject" Target="../embeddings/oleObject47.bin"/><Relationship Id="rId9" Type="http://schemas.openxmlformats.org/officeDocument/2006/relationships/image" Target="../media/image32.emf"/><Relationship Id="rId10" Type="http://schemas.openxmlformats.org/officeDocument/2006/relationships/oleObject" Target="../embeddings/oleObject48.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50.bin"/><Relationship Id="rId5" Type="http://schemas.openxmlformats.org/officeDocument/2006/relationships/image" Target="../media/image36.emf"/><Relationship Id="rId6" Type="http://schemas.openxmlformats.org/officeDocument/2006/relationships/oleObject" Target="../embeddings/oleObject51.bin"/><Relationship Id="rId7" Type="http://schemas.openxmlformats.org/officeDocument/2006/relationships/image" Target="../media/image37.emf"/><Relationship Id="rId8" Type="http://schemas.openxmlformats.org/officeDocument/2006/relationships/oleObject" Target="../embeddings/oleObject52.bin"/><Relationship Id="rId9" Type="http://schemas.openxmlformats.org/officeDocument/2006/relationships/image" Target="../media/image38.emf"/><Relationship Id="rId1" Type="http://schemas.openxmlformats.org/officeDocument/2006/relationships/vmlDrawing" Target="../drawings/vmlDrawing21.v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53.bin"/><Relationship Id="rId5" Type="http://schemas.openxmlformats.org/officeDocument/2006/relationships/image" Target="../media/image39.emf"/><Relationship Id="rId1" Type="http://schemas.openxmlformats.org/officeDocument/2006/relationships/vmlDrawing" Target="../drawings/vmlDrawing22.v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54.bin"/><Relationship Id="rId5" Type="http://schemas.openxmlformats.org/officeDocument/2006/relationships/image" Target="../media/image40.emf"/><Relationship Id="rId6" Type="http://schemas.openxmlformats.org/officeDocument/2006/relationships/oleObject" Target="../embeddings/oleObject55.bin"/><Relationship Id="rId7" Type="http://schemas.openxmlformats.org/officeDocument/2006/relationships/image" Target="../media/image41.emf"/><Relationship Id="rId8" Type="http://schemas.openxmlformats.org/officeDocument/2006/relationships/oleObject" Target="../embeddings/oleObject56.bin"/><Relationship Id="rId9" Type="http://schemas.openxmlformats.org/officeDocument/2006/relationships/image" Target="../media/image42.emf"/><Relationship Id="rId1" Type="http://schemas.openxmlformats.org/officeDocument/2006/relationships/vmlDrawing" Target="../drawings/vmlDrawing23.v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Microsoft_Word_97_-_2004_Document2.doc"/><Relationship Id="rId5" Type="http://schemas.openxmlformats.org/officeDocument/2006/relationships/image" Target="../media/image2.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57.bin"/><Relationship Id="rId5" Type="http://schemas.openxmlformats.org/officeDocument/2006/relationships/image" Target="../media/image43.emf"/><Relationship Id="rId6" Type="http://schemas.openxmlformats.org/officeDocument/2006/relationships/oleObject" Target="../embeddings/oleObject58.bin"/><Relationship Id="rId7" Type="http://schemas.openxmlformats.org/officeDocument/2006/relationships/image" Target="../media/image44.emf"/><Relationship Id="rId1" Type="http://schemas.openxmlformats.org/officeDocument/2006/relationships/vmlDrawing" Target="../drawings/vmlDrawing24.vml"/><Relationship Id="rId2"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59.bin"/><Relationship Id="rId5" Type="http://schemas.openxmlformats.org/officeDocument/2006/relationships/image" Target="../media/image45.emf"/><Relationship Id="rId1" Type="http://schemas.openxmlformats.org/officeDocument/2006/relationships/vmlDrawing" Target="../drawings/vmlDrawing25.vml"/><Relationship Id="rId2"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60.bin"/><Relationship Id="rId5" Type="http://schemas.openxmlformats.org/officeDocument/2006/relationships/image" Target="../media/image45.emf"/><Relationship Id="rId6" Type="http://schemas.openxmlformats.org/officeDocument/2006/relationships/oleObject" Target="../embeddings/oleObject61.bin"/><Relationship Id="rId7" Type="http://schemas.openxmlformats.org/officeDocument/2006/relationships/image" Target="../media/image46.emf"/><Relationship Id="rId1" Type="http://schemas.openxmlformats.org/officeDocument/2006/relationships/vmlDrawing" Target="../drawings/vmlDrawing26.vml"/><Relationship Id="rId2"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1" Type="http://schemas.openxmlformats.org/officeDocument/2006/relationships/image" Target="../media/image7.emf"/><Relationship Id="rId12" Type="http://schemas.openxmlformats.org/officeDocument/2006/relationships/oleObject" Target="../embeddings/oleObject66.bin"/><Relationship Id="rId13" Type="http://schemas.openxmlformats.org/officeDocument/2006/relationships/image" Target="../media/image49.emf"/><Relationship Id="rId1" Type="http://schemas.openxmlformats.org/officeDocument/2006/relationships/vmlDrawing" Target="../drawings/vmlDrawing27.vml"/><Relationship Id="rId2" Type="http://schemas.openxmlformats.org/officeDocument/2006/relationships/slideLayout" Target="../slideLayouts/slideLayout12.xml"/><Relationship Id="rId3" Type="http://schemas.openxmlformats.org/officeDocument/2006/relationships/notesSlide" Target="../notesSlides/notesSlide33.xml"/><Relationship Id="rId4" Type="http://schemas.openxmlformats.org/officeDocument/2006/relationships/oleObject" Target="../embeddings/oleObject62.bin"/><Relationship Id="rId5" Type="http://schemas.openxmlformats.org/officeDocument/2006/relationships/image" Target="../media/image47.emf"/><Relationship Id="rId6" Type="http://schemas.openxmlformats.org/officeDocument/2006/relationships/oleObject" Target="../embeddings/oleObject63.bin"/><Relationship Id="rId7" Type="http://schemas.openxmlformats.org/officeDocument/2006/relationships/image" Target="../media/image48.emf"/><Relationship Id="rId8" Type="http://schemas.openxmlformats.org/officeDocument/2006/relationships/oleObject" Target="../embeddings/oleObject64.bin"/><Relationship Id="rId9" Type="http://schemas.openxmlformats.org/officeDocument/2006/relationships/image" Target="../media/image36.emf"/><Relationship Id="rId10" Type="http://schemas.openxmlformats.org/officeDocument/2006/relationships/oleObject" Target="../embeddings/oleObject65.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67.bin"/><Relationship Id="rId5" Type="http://schemas.openxmlformats.org/officeDocument/2006/relationships/image" Target="../media/image50.png"/><Relationship Id="rId1" Type="http://schemas.openxmlformats.org/officeDocument/2006/relationships/vmlDrawing" Target="../drawings/vmlDrawing28.vml"/><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68.bin"/><Relationship Id="rId5" Type="http://schemas.openxmlformats.org/officeDocument/2006/relationships/image" Target="../media/image51.emf"/><Relationship Id="rId6" Type="http://schemas.openxmlformats.org/officeDocument/2006/relationships/oleObject" Target="../embeddings/oleObject69.bin"/><Relationship Id="rId7" Type="http://schemas.openxmlformats.org/officeDocument/2006/relationships/image" Target="../media/image36.emf"/><Relationship Id="rId8" Type="http://schemas.openxmlformats.org/officeDocument/2006/relationships/oleObject" Target="../embeddings/oleObject70.bin"/><Relationship Id="rId9" Type="http://schemas.openxmlformats.org/officeDocument/2006/relationships/image" Target="../media/image3.emf"/><Relationship Id="rId1" Type="http://schemas.openxmlformats.org/officeDocument/2006/relationships/vmlDrawing" Target="../drawings/vmlDrawing29.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71.bin"/><Relationship Id="rId5" Type="http://schemas.openxmlformats.org/officeDocument/2006/relationships/image" Target="../media/image52.emf"/><Relationship Id="rId6" Type="http://schemas.openxmlformats.org/officeDocument/2006/relationships/oleObject" Target="../embeddings/oleObject72.bin"/><Relationship Id="rId7" Type="http://schemas.openxmlformats.org/officeDocument/2006/relationships/image" Target="../media/image53.emf"/><Relationship Id="rId8" Type="http://schemas.openxmlformats.org/officeDocument/2006/relationships/oleObject" Target="../embeddings/oleObject73.bin"/><Relationship Id="rId9" Type="http://schemas.openxmlformats.org/officeDocument/2006/relationships/image" Target="../media/image54.emf"/><Relationship Id="rId1" Type="http://schemas.openxmlformats.org/officeDocument/2006/relationships/vmlDrawing" Target="../drawings/vmlDrawing30.vml"/><Relationship Id="rId2"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74.bin"/><Relationship Id="rId5" Type="http://schemas.openxmlformats.org/officeDocument/2006/relationships/image" Target="../media/image55.emf"/><Relationship Id="rId6" Type="http://schemas.openxmlformats.org/officeDocument/2006/relationships/oleObject" Target="../embeddings/Microsoft_Equation3.bin"/><Relationship Id="rId7" Type="http://schemas.openxmlformats.org/officeDocument/2006/relationships/image" Target="../media/image56.emf"/><Relationship Id="rId1" Type="http://schemas.openxmlformats.org/officeDocument/2006/relationships/vmlDrawing" Target="../drawings/vmlDrawing31.vml"/><Relationship Id="rId2"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3.emf"/><Relationship Id="rId6" Type="http://schemas.openxmlformats.org/officeDocument/2006/relationships/oleObject" Target="../embeddings/oleObject2.bin"/><Relationship Id="rId7" Type="http://schemas.openxmlformats.org/officeDocument/2006/relationships/image" Target="../media/image4.emf"/><Relationship Id="rId8" Type="http://schemas.openxmlformats.org/officeDocument/2006/relationships/oleObject" Target="../embeddings/oleObject3.bin"/><Relationship Id="rId9" Type="http://schemas.openxmlformats.org/officeDocument/2006/relationships/image" Target="../media/image5.emf"/><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4.bin"/><Relationship Id="rId5" Type="http://schemas.openxmlformats.org/officeDocument/2006/relationships/image" Target="../media/image6.emf"/><Relationship Id="rId6" Type="http://schemas.openxmlformats.org/officeDocument/2006/relationships/oleObject" Target="../embeddings/oleObject5.bin"/><Relationship Id="rId7" Type="http://schemas.openxmlformats.org/officeDocument/2006/relationships/image" Target="../media/image3.emf"/><Relationship Id="rId8" Type="http://schemas.openxmlformats.org/officeDocument/2006/relationships/oleObject" Target="../embeddings/oleObject6.bin"/><Relationship Id="rId9" Type="http://schemas.openxmlformats.org/officeDocument/2006/relationships/image" Target="../media/image7.emf"/><Relationship Id="rId10" Type="http://schemas.openxmlformats.org/officeDocument/2006/relationships/oleObject" Target="../embeddings/oleObject7.bin"/><Relationship Id="rId11" Type="http://schemas.openxmlformats.org/officeDocument/2006/relationships/image" Target="../media/image8.emf"/><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8.bin"/><Relationship Id="rId5" Type="http://schemas.openxmlformats.org/officeDocument/2006/relationships/image" Target="../media/image6.emf"/><Relationship Id="rId6" Type="http://schemas.openxmlformats.org/officeDocument/2006/relationships/oleObject" Target="../embeddings/oleObject9.bin"/><Relationship Id="rId7" Type="http://schemas.openxmlformats.org/officeDocument/2006/relationships/image" Target="../media/image9.emf"/><Relationship Id="rId8" Type="http://schemas.openxmlformats.org/officeDocument/2006/relationships/oleObject" Target="../embeddings/oleObject10.bin"/><Relationship Id="rId9" Type="http://schemas.openxmlformats.org/officeDocument/2006/relationships/image" Target="../media/image10.emf"/><Relationship Id="rId1" Type="http://schemas.openxmlformats.org/officeDocument/2006/relationships/vmlDrawing" Target="../drawings/vmlDrawing5.vml"/><Relationship Id="rId2"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1.bin"/><Relationship Id="rId5" Type="http://schemas.openxmlformats.org/officeDocument/2006/relationships/image" Target="../media/image11.emf"/><Relationship Id="rId6" Type="http://schemas.openxmlformats.org/officeDocument/2006/relationships/oleObject" Target="../embeddings/oleObject12.bin"/><Relationship Id="rId7" Type="http://schemas.openxmlformats.org/officeDocument/2006/relationships/image" Target="../media/image12.emf"/><Relationship Id="rId1" Type="http://schemas.openxmlformats.org/officeDocument/2006/relationships/vmlDrawing" Target="../drawings/vmlDrawing6.vml"/><Relationship Id="rId2"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3.bin"/><Relationship Id="rId5" Type="http://schemas.openxmlformats.org/officeDocument/2006/relationships/image" Target="../media/image3.emf"/><Relationship Id="rId6" Type="http://schemas.openxmlformats.org/officeDocument/2006/relationships/oleObject" Target="../embeddings/oleObject14.bin"/><Relationship Id="rId7" Type="http://schemas.openxmlformats.org/officeDocument/2006/relationships/image" Target="../media/image7.emf"/><Relationship Id="rId8" Type="http://schemas.openxmlformats.org/officeDocument/2006/relationships/oleObject" Target="../embeddings/oleObject15.bin"/><Relationship Id="rId9" Type="http://schemas.openxmlformats.org/officeDocument/2006/relationships/image" Target="../media/image8.emf"/><Relationship Id="rId1" Type="http://schemas.openxmlformats.org/officeDocument/2006/relationships/vmlDrawing" Target="../drawings/vmlDrawing7.vml"/><Relationship Id="rId2"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POTENTIAL</a:t>
            </a:r>
          </a:p>
        </p:txBody>
      </p:sp>
      <p:sp>
        <p:nvSpPr>
          <p:cNvPr id="29699" name="Rectangle 3"/>
          <p:cNvSpPr>
            <a:spLocks noGrp="1" noChangeArrowheads="1"/>
          </p:cNvSpPr>
          <p:nvPr>
            <p:ph type="body" idx="1"/>
          </p:nvPr>
        </p:nvSpPr>
        <p:spPr/>
        <p:txBody>
          <a:bodyPr/>
          <a:lstStyle/>
          <a:p>
            <a:pPr eaLnBrk="1" hangingPunct="1"/>
            <a:endParaRPr lang="en-US">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2532658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25413" y="2487613"/>
            <a:ext cx="3041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Divergence theorem:</a:t>
            </a:r>
          </a:p>
        </p:txBody>
      </p:sp>
      <p:sp>
        <p:nvSpPr>
          <p:cNvPr id="3" name="TextBox 2"/>
          <p:cNvSpPr txBox="1">
            <a:spLocks noChangeArrowheads="1"/>
          </p:cNvSpPr>
          <p:nvPr/>
        </p:nvSpPr>
        <p:spPr bwMode="auto">
          <a:xfrm>
            <a:off x="131763" y="4473575"/>
            <a:ext cx="3924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Stoke’s (or “curl”)  theorem:</a:t>
            </a:r>
          </a:p>
        </p:txBody>
      </p:sp>
      <p:graphicFrame>
        <p:nvGraphicFramePr>
          <p:cNvPr id="4" name="Object 1"/>
          <p:cNvGraphicFramePr>
            <a:graphicFrameLocks noChangeAspect="1"/>
          </p:cNvGraphicFramePr>
          <p:nvPr/>
        </p:nvGraphicFramePr>
        <p:xfrm>
          <a:off x="4908550" y="2916238"/>
          <a:ext cx="2106613" cy="1247775"/>
        </p:xfrm>
        <a:graphic>
          <a:graphicData uri="http://schemas.openxmlformats.org/presentationml/2006/ole">
            <mc:AlternateContent xmlns:mc="http://schemas.openxmlformats.org/markup-compatibility/2006">
              <mc:Choice xmlns:v="urn:schemas-microsoft-com:vml" Requires="v">
                <p:oleObj spid="_x0000_s120889" name="Equation" r:id="rId4" imgW="622300" imgH="368300" progId="Equation.3">
                  <p:embed/>
                </p:oleObj>
              </mc:Choice>
              <mc:Fallback>
                <p:oleObj name="Equation" r:id="rId4" imgW="6223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8550" y="2916238"/>
                        <a:ext cx="210661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1"/>
          <p:cNvGraphicFramePr>
            <a:graphicFrameLocks noChangeAspect="1"/>
          </p:cNvGraphicFramePr>
          <p:nvPr/>
        </p:nvGraphicFramePr>
        <p:xfrm>
          <a:off x="1527175" y="5160963"/>
          <a:ext cx="3611563" cy="1247775"/>
        </p:xfrm>
        <a:graphic>
          <a:graphicData uri="http://schemas.openxmlformats.org/presentationml/2006/ole">
            <mc:AlternateContent xmlns:mc="http://schemas.openxmlformats.org/markup-compatibility/2006">
              <mc:Choice xmlns:v="urn:schemas-microsoft-com:vml" Requires="v">
                <p:oleObj spid="_x0000_s120890" name="Equation" r:id="rId6" imgW="1066800" imgH="368300" progId="Equation.3">
                  <p:embed/>
                </p:oleObj>
              </mc:Choice>
              <mc:Fallback>
                <p:oleObj name="Equation" r:id="rId6" imgW="1066800" imgH="368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7175" y="5160963"/>
                        <a:ext cx="361156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77" name="TextBox 6"/>
          <p:cNvSpPr txBox="1">
            <a:spLocks noChangeArrowheads="1"/>
          </p:cNvSpPr>
          <p:nvPr/>
        </p:nvSpPr>
        <p:spPr bwMode="auto">
          <a:xfrm>
            <a:off x="0" y="287338"/>
            <a:ext cx="3281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Fundamental theorem:</a:t>
            </a:r>
          </a:p>
        </p:txBody>
      </p:sp>
      <p:graphicFrame>
        <p:nvGraphicFramePr>
          <p:cNvPr id="54278" name="Object 1"/>
          <p:cNvGraphicFramePr>
            <a:graphicFrameLocks noChangeAspect="1"/>
          </p:cNvGraphicFramePr>
          <p:nvPr/>
        </p:nvGraphicFramePr>
        <p:xfrm>
          <a:off x="1562100" y="746125"/>
          <a:ext cx="5332413" cy="1462088"/>
        </p:xfrm>
        <a:graphic>
          <a:graphicData uri="http://schemas.openxmlformats.org/presentationml/2006/ole">
            <mc:AlternateContent xmlns:mc="http://schemas.openxmlformats.org/markup-compatibility/2006">
              <mc:Choice xmlns:v="urn:schemas-microsoft-com:vml" Requires="v">
                <p:oleObj spid="_x0000_s120891" name="Equation" r:id="rId8" imgW="1574800" imgH="431800" progId="Equation.3">
                  <p:embed/>
                </p:oleObj>
              </mc:Choice>
              <mc:Fallback>
                <p:oleObj name="Equation" r:id="rId8" imgW="15748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2100" y="746125"/>
                        <a:ext cx="5332413"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1"/>
          <p:cNvGraphicFramePr>
            <a:graphicFrameLocks noChangeAspect="1"/>
          </p:cNvGraphicFramePr>
          <p:nvPr/>
        </p:nvGraphicFramePr>
        <p:xfrm>
          <a:off x="5164138" y="5181600"/>
          <a:ext cx="1806575" cy="947738"/>
        </p:xfrm>
        <a:graphic>
          <a:graphicData uri="http://schemas.openxmlformats.org/presentationml/2006/ole">
            <mc:AlternateContent xmlns:mc="http://schemas.openxmlformats.org/markup-compatibility/2006">
              <mc:Choice xmlns:v="urn:schemas-microsoft-com:vml" Requires="v">
                <p:oleObj spid="_x0000_s120892" name="Equation" r:id="rId10" imgW="533400" imgH="279400" progId="Equation.3">
                  <p:embed/>
                </p:oleObj>
              </mc:Choice>
              <mc:Fallback>
                <p:oleObj name="Equation" r:id="rId10" imgW="533400" imgH="2794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64138" y="5181600"/>
                        <a:ext cx="180657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1"/>
          <p:cNvGraphicFramePr>
            <a:graphicFrameLocks noChangeAspect="1"/>
          </p:cNvGraphicFramePr>
          <p:nvPr/>
        </p:nvGraphicFramePr>
        <p:xfrm>
          <a:off x="1343025" y="2933700"/>
          <a:ext cx="3440113" cy="1247775"/>
        </p:xfrm>
        <a:graphic>
          <a:graphicData uri="http://schemas.openxmlformats.org/presentationml/2006/ole">
            <mc:AlternateContent xmlns:mc="http://schemas.openxmlformats.org/markup-compatibility/2006">
              <mc:Choice xmlns:v="urn:schemas-microsoft-com:vml" Requires="v">
                <p:oleObj spid="_x0000_s120893" name="Equation" r:id="rId12" imgW="1016000" imgH="368300" progId="Equation.3">
                  <p:embed/>
                </p:oleObj>
              </mc:Choice>
              <mc:Fallback>
                <p:oleObj name="Equation" r:id="rId12" imgW="1016000" imgH="3683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43025" y="2933700"/>
                        <a:ext cx="344011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47498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685800" y="76200"/>
            <a:ext cx="7772400" cy="1143000"/>
          </a:xfrm>
        </p:spPr>
        <p:txBody>
          <a:bodyPr/>
          <a:lstStyle/>
          <a:p>
            <a:r>
              <a:rPr lang="en-US" sz="4700" b="1">
                <a:latin typeface="Arial" charset="0"/>
                <a:ea typeface="ヒラギノ角ゴ Pro W3" charset="0"/>
                <a:cs typeface="ヒラギノ角ゴ Pro W3" charset="0"/>
              </a:rPr>
              <a:t>Common vortex</a:t>
            </a:r>
          </a:p>
        </p:txBody>
      </p:sp>
      <p:pic>
        <p:nvPicPr>
          <p:cNvPr id="641026" name="Picture 2" descr="T:\ToiletVortex05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76350"/>
            <a:ext cx="66294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Freeform 5"/>
          <p:cNvSpPr>
            <a:spLocks noChangeArrowheads="1"/>
          </p:cNvSpPr>
          <p:nvPr/>
        </p:nvSpPr>
        <p:spPr bwMode="auto">
          <a:xfrm>
            <a:off x="1662113" y="1790700"/>
            <a:ext cx="4175125" cy="4398963"/>
          </a:xfrm>
          <a:custGeom>
            <a:avLst/>
            <a:gdLst>
              <a:gd name="T0" fmla="*/ 3999944 w 4176405"/>
              <a:gd name="T1" fmla="*/ 1457801 h 4399318"/>
              <a:gd name="T2" fmla="*/ 3127021 w 4176405"/>
              <a:gd name="T3" fmla="*/ 284283 h 4399318"/>
              <a:gd name="T4" fmla="*/ 1858558 w 4176405"/>
              <a:gd name="T5" fmla="*/ 38663 h 4399318"/>
              <a:gd name="T6" fmla="*/ 753767 w 4176405"/>
              <a:gd name="T7" fmla="*/ 516257 h 4399318"/>
              <a:gd name="T8" fmla="*/ 153633 w 4176405"/>
              <a:gd name="T9" fmla="*/ 1717067 h 4399318"/>
              <a:gd name="T10" fmla="*/ 167273 w 4176405"/>
              <a:gd name="T11" fmla="*/ 3314733 h 4399318"/>
              <a:gd name="T12" fmla="*/ 1157266 w 4176405"/>
              <a:gd name="T13" fmla="*/ 4228988 h 4399318"/>
              <a:gd name="T14" fmla="*/ 3249776 w 4176405"/>
              <a:gd name="T15" fmla="*/ 4309722 h 4399318"/>
              <a:gd name="T16" fmla="*/ 3974937 w 4176405"/>
              <a:gd name="T17" fmla="*/ 3695673 h 4399318"/>
              <a:gd name="T18" fmla="*/ 4161343 w 4176405"/>
              <a:gd name="T19" fmla="*/ 2476669 h 43993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76405"/>
              <a:gd name="T31" fmla="*/ 0 h 4399318"/>
              <a:gd name="T32" fmla="*/ 4176405 w 4176405"/>
              <a:gd name="T33" fmla="*/ 4399318 h 43993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76405" h="4399318">
                <a:moveTo>
                  <a:pt x="4002396" y="1458036"/>
                </a:moveTo>
                <a:cubicBezTo>
                  <a:pt x="3744226" y="989463"/>
                  <a:pt x="3486056" y="520890"/>
                  <a:pt x="3128939" y="284329"/>
                </a:cubicBezTo>
                <a:cubicBezTo>
                  <a:pt x="2771823" y="47768"/>
                  <a:pt x="2255482" y="0"/>
                  <a:pt x="1859697" y="38669"/>
                </a:cubicBezTo>
                <a:cubicBezTo>
                  <a:pt x="1463912" y="77338"/>
                  <a:pt x="1038557" y="236562"/>
                  <a:pt x="754229" y="516341"/>
                </a:cubicBezTo>
                <a:cubicBezTo>
                  <a:pt x="469901" y="796120"/>
                  <a:pt x="251536" y="1250856"/>
                  <a:pt x="153727" y="1717344"/>
                </a:cubicBezTo>
                <a:cubicBezTo>
                  <a:pt x="55918" y="2183832"/>
                  <a:pt x="0" y="2896548"/>
                  <a:pt x="167375" y="3315269"/>
                </a:cubicBezTo>
                <a:cubicBezTo>
                  <a:pt x="334750" y="3733990"/>
                  <a:pt x="643909" y="4063811"/>
                  <a:pt x="1157975" y="4229669"/>
                </a:cubicBezTo>
                <a:cubicBezTo>
                  <a:pt x="1672041" y="4395527"/>
                  <a:pt x="2781869" y="4399318"/>
                  <a:pt x="3251769" y="4310418"/>
                </a:cubicBezTo>
                <a:cubicBezTo>
                  <a:pt x="3721669" y="4221518"/>
                  <a:pt x="3825354" y="4001827"/>
                  <a:pt x="3977375" y="3696269"/>
                </a:cubicBezTo>
                <a:cubicBezTo>
                  <a:pt x="4129396" y="3390711"/>
                  <a:pt x="4176405" y="3210636"/>
                  <a:pt x="4163895" y="2477069"/>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9700" name="Group 10"/>
          <p:cNvGrpSpPr>
            <a:grpSpLocks/>
          </p:cNvGrpSpPr>
          <p:nvPr/>
        </p:nvGrpSpPr>
        <p:grpSpPr bwMode="auto">
          <a:xfrm rot="-584749">
            <a:off x="5562600" y="3429000"/>
            <a:ext cx="381000" cy="654050"/>
            <a:chOff x="8458200" y="2590800"/>
            <a:chExt cx="381000" cy="653388"/>
          </a:xfrm>
        </p:grpSpPr>
        <p:sp>
          <p:nvSpPr>
            <p:cNvPr id="29704" name="Isosceles Triangle 7"/>
            <p:cNvSpPr>
              <a:spLocks noChangeArrowheads="1"/>
            </p:cNvSpPr>
            <p:nvPr/>
          </p:nvSpPr>
          <p:spPr bwMode="auto">
            <a:xfrm>
              <a:off x="8534400" y="2863188"/>
              <a:ext cx="228600" cy="381000"/>
            </a:xfrm>
            <a:prstGeom prst="triangle">
              <a:avLst>
                <a:gd name="adj" fmla="val 50000"/>
              </a:avLst>
            </a:prstGeom>
            <a:solidFill>
              <a:srgbClr val="00B0F0"/>
            </a:solidFill>
            <a:ln w="9525">
              <a:solidFill>
                <a:schemeClr val="tx1"/>
              </a:solidFill>
              <a:round/>
              <a:headEnd/>
              <a:tailEnd/>
            </a:ln>
          </p:spPr>
          <p:txBody>
            <a:bodyPr/>
            <a:lstStyle/>
            <a:p>
              <a:endParaRPr lang="en-US"/>
            </a:p>
          </p:txBody>
        </p:sp>
        <p:sp>
          <p:nvSpPr>
            <p:cNvPr id="29705" name="Oval 6"/>
            <p:cNvSpPr>
              <a:spLocks noChangeArrowheads="1"/>
            </p:cNvSpPr>
            <p:nvPr/>
          </p:nvSpPr>
          <p:spPr bwMode="auto">
            <a:xfrm>
              <a:off x="8458200" y="2590800"/>
              <a:ext cx="381000" cy="533400"/>
            </a:xfrm>
            <a:prstGeom prst="ellipse">
              <a:avLst/>
            </a:prstGeom>
            <a:solidFill>
              <a:srgbClr val="00B0F0"/>
            </a:solidFill>
            <a:ln w="9525">
              <a:solidFill>
                <a:schemeClr val="tx1"/>
              </a:solidFill>
              <a:round/>
              <a:headEnd/>
              <a:tailEnd/>
            </a:ln>
          </p:spPr>
          <p:txBody>
            <a:bodyPr/>
            <a:lstStyle/>
            <a:p>
              <a:endParaRPr lang="en-US"/>
            </a:p>
          </p:txBody>
        </p:sp>
        <p:sp>
          <p:nvSpPr>
            <p:cNvPr id="29706" name="Oval 8"/>
            <p:cNvSpPr>
              <a:spLocks noChangeArrowheads="1"/>
            </p:cNvSpPr>
            <p:nvPr/>
          </p:nvSpPr>
          <p:spPr bwMode="auto">
            <a:xfrm>
              <a:off x="8689848" y="2667000"/>
              <a:ext cx="76200" cy="76200"/>
            </a:xfrm>
            <a:prstGeom prst="ellipse">
              <a:avLst/>
            </a:prstGeom>
            <a:solidFill>
              <a:schemeClr val="accent1"/>
            </a:solidFill>
            <a:ln w="9525">
              <a:solidFill>
                <a:schemeClr val="tx1"/>
              </a:solidFill>
              <a:round/>
              <a:headEnd/>
              <a:tailEnd/>
            </a:ln>
          </p:spPr>
          <p:txBody>
            <a:bodyPr/>
            <a:lstStyle/>
            <a:p>
              <a:endParaRPr lang="en-US"/>
            </a:p>
          </p:txBody>
        </p:sp>
        <p:sp>
          <p:nvSpPr>
            <p:cNvPr id="29707" name="Oval 9"/>
            <p:cNvSpPr>
              <a:spLocks noChangeArrowheads="1"/>
            </p:cNvSpPr>
            <p:nvPr/>
          </p:nvSpPr>
          <p:spPr bwMode="auto">
            <a:xfrm>
              <a:off x="8546592" y="2667000"/>
              <a:ext cx="76200" cy="76200"/>
            </a:xfrm>
            <a:prstGeom prst="ellipse">
              <a:avLst/>
            </a:prstGeom>
            <a:solidFill>
              <a:schemeClr val="accent1"/>
            </a:solidFill>
            <a:ln w="9525">
              <a:solidFill>
                <a:schemeClr val="tx1"/>
              </a:solidFill>
              <a:round/>
              <a:headEnd/>
              <a:tailEnd/>
            </a:ln>
          </p:spPr>
          <p:txBody>
            <a:bodyPr/>
            <a:lstStyle/>
            <a:p>
              <a:endParaRPr lang="en-US"/>
            </a:p>
          </p:txBody>
        </p:sp>
      </p:grpSp>
      <p:sp>
        <p:nvSpPr>
          <p:cNvPr id="29701" name="Oval 11"/>
          <p:cNvSpPr>
            <a:spLocks noChangeArrowheads="1"/>
          </p:cNvSpPr>
          <p:nvPr/>
        </p:nvSpPr>
        <p:spPr bwMode="auto">
          <a:xfrm>
            <a:off x="3048000" y="3124200"/>
            <a:ext cx="1295400" cy="1322388"/>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9702" name="Straight Arrow Connector 13"/>
          <p:cNvCxnSpPr>
            <a:cxnSpLocks noChangeShapeType="1"/>
          </p:cNvCxnSpPr>
          <p:nvPr/>
        </p:nvCxnSpPr>
        <p:spPr bwMode="auto">
          <a:xfrm flipV="1">
            <a:off x="4329113" y="3657600"/>
            <a:ext cx="1587" cy="309563"/>
          </a:xfrm>
          <a:prstGeom prst="straightConnector1">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9703" name="Straight Arrow Connector 14"/>
          <p:cNvCxnSpPr>
            <a:cxnSpLocks noChangeShapeType="1"/>
          </p:cNvCxnSpPr>
          <p:nvPr/>
        </p:nvCxnSpPr>
        <p:spPr bwMode="auto">
          <a:xfrm rot="16200000" flipH="1">
            <a:off x="2897981" y="3840957"/>
            <a:ext cx="301625" cy="1588"/>
          </a:xfrm>
          <a:prstGeom prst="straightConnector1">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10559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41026"/>
                                        </p:tgtEl>
                                        <p:attrNameLst>
                                          <p:attrName>style.visibility</p:attrName>
                                        </p:attrNameLst>
                                      </p:cBhvr>
                                      <p:to>
                                        <p:strVal val="visible"/>
                                      </p:to>
                                    </p:set>
                                    <p:animEffect transition="in" filter="fade">
                                      <p:cBhvr>
                                        <p:cTn id="11" dur="500"/>
                                        <p:tgtEl>
                                          <p:spTgt spid="64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a:xfrm>
            <a:off x="685800" y="76200"/>
            <a:ext cx="7772400" cy="1143000"/>
          </a:xfrm>
        </p:spPr>
        <p:txBody>
          <a:bodyPr/>
          <a:lstStyle/>
          <a:p>
            <a:r>
              <a:rPr lang="en-US" sz="4700" b="1">
                <a:latin typeface="Arial" charset="0"/>
                <a:ea typeface="ヒラギノ角ゴ Pro W3" charset="0"/>
                <a:cs typeface="ヒラギノ角ゴ Pro W3" charset="0"/>
              </a:rPr>
              <a:t>Feline Vortex</a:t>
            </a:r>
          </a:p>
        </p:txBody>
      </p:sp>
      <p:pic>
        <p:nvPicPr>
          <p:cNvPr id="31746" name="Picture 2" descr="T:\TigerToil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47800"/>
            <a:ext cx="6248400" cy="71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407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29074" y="1735138"/>
            <a:ext cx="4848225" cy="48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1026"/>
          <p:cNvSpPr>
            <a:spLocks noGrp="1" noChangeArrowheads="1"/>
          </p:cNvSpPr>
          <p:nvPr>
            <p:ph type="title" idx="4294967295"/>
          </p:nvPr>
        </p:nvSpPr>
        <p:spPr>
          <a:xfrm>
            <a:off x="685800" y="304800"/>
            <a:ext cx="7772400" cy="1143000"/>
          </a:xfrm>
        </p:spPr>
        <p:txBody>
          <a:bodyPr/>
          <a:lstStyle/>
          <a:p>
            <a:pPr algn="l" eaLnBrk="1" hangingPunct="1"/>
            <a:r>
              <a:rPr lang="en-US" sz="3600">
                <a:latin typeface="Arial" charset="0"/>
                <a:ea typeface="ヒラギノ角ゴ Pro W3" charset="0"/>
                <a:cs typeface="ヒラギノ角ゴ Pro W3" charset="0"/>
              </a:rPr>
              <a:t>What is the curl of this vector field, </a:t>
            </a:r>
            <a:r>
              <a:rPr lang="en-US" sz="3600" b="1">
                <a:latin typeface="Arial" charset="0"/>
                <a:ea typeface="ヒラギノ角ゴ Pro W3" charset="0"/>
                <a:cs typeface="ヒラギノ角ゴ Pro W3" charset="0"/>
              </a:rPr>
              <a:t>V</a:t>
            </a:r>
            <a:r>
              <a:rPr lang="en-US" sz="3600">
                <a:latin typeface="Arial" charset="0"/>
                <a:ea typeface="ヒラギノ角ゴ Pro W3" charset="0"/>
                <a:cs typeface="ヒラギノ角ゴ Pro W3" charset="0"/>
              </a:rPr>
              <a:t/>
            </a:r>
            <a:br>
              <a:rPr lang="en-US" sz="3600">
                <a:latin typeface="Arial" charset="0"/>
                <a:ea typeface="ヒラギノ角ゴ Pro W3" charset="0"/>
                <a:cs typeface="ヒラギノ角ゴ Pro W3" charset="0"/>
              </a:rPr>
            </a:br>
            <a:r>
              <a:rPr lang="en-US" sz="3600">
                <a:latin typeface="Arial" charset="0"/>
                <a:ea typeface="ヒラギノ角ゴ Pro W3" charset="0"/>
                <a:cs typeface="ヒラギノ角ゴ Pro W3" charset="0"/>
              </a:rPr>
              <a:t>in the region shown below?</a:t>
            </a:r>
          </a:p>
        </p:txBody>
      </p:sp>
      <p:sp>
        <p:nvSpPr>
          <p:cNvPr id="35844" name="Rectangle 1027"/>
          <p:cNvSpPr>
            <a:spLocks noChangeArrowheads="1"/>
          </p:cNvSpPr>
          <p:nvPr/>
        </p:nvSpPr>
        <p:spPr bwMode="auto">
          <a:xfrm>
            <a:off x="0" y="3517900"/>
            <a:ext cx="39751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buFontTx/>
              <a:buAutoNum type="alphaUcPeriod"/>
            </a:pPr>
            <a:r>
              <a:rPr lang="en-US" sz="2600" dirty="0"/>
              <a:t>non-zero everywhere</a:t>
            </a:r>
          </a:p>
          <a:p>
            <a:pPr marL="609600" indent="-609600">
              <a:lnSpc>
                <a:spcPct val="90000"/>
              </a:lnSpc>
              <a:spcBef>
                <a:spcPct val="20000"/>
              </a:spcBef>
              <a:buFontTx/>
              <a:buAutoNum type="alphaUcPeriod"/>
            </a:pPr>
            <a:r>
              <a:rPr lang="en-US" sz="2600" dirty="0"/>
              <a:t>Zero at some points, non-zero others</a:t>
            </a:r>
          </a:p>
          <a:p>
            <a:pPr marL="609600" indent="-609600">
              <a:lnSpc>
                <a:spcPct val="90000"/>
              </a:lnSpc>
              <a:spcBef>
                <a:spcPct val="20000"/>
              </a:spcBef>
              <a:buFontTx/>
              <a:buAutoNum type="alphaUcPeriod"/>
            </a:pPr>
            <a:r>
              <a:rPr lang="en-US" sz="2600" dirty="0"/>
              <a:t>zero curl everywhere shown</a:t>
            </a:r>
          </a:p>
        </p:txBody>
      </p:sp>
      <p:sp>
        <p:nvSpPr>
          <p:cNvPr id="31754" name="Text Box 10"/>
          <p:cNvSpPr txBox="1">
            <a:spLocks noChangeArrowheads="1"/>
          </p:cNvSpPr>
          <p:nvPr/>
        </p:nvSpPr>
        <p:spPr bwMode="auto">
          <a:xfrm>
            <a:off x="76200" y="90488"/>
            <a:ext cx="7397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a:t>1.8</a:t>
            </a:r>
          </a:p>
        </p:txBody>
      </p:sp>
      <p:graphicFrame>
        <p:nvGraphicFramePr>
          <p:cNvPr id="35846" name="Object 1"/>
          <p:cNvGraphicFramePr>
            <a:graphicFrameLocks noChangeAspect="1"/>
          </p:cNvGraphicFramePr>
          <p:nvPr>
            <p:extLst>
              <p:ext uri="{D42A27DB-BD31-4B8C-83A1-F6EECF244321}">
                <p14:modId xmlns:p14="http://schemas.microsoft.com/office/powerpoint/2010/main" val="2159543568"/>
              </p:ext>
            </p:extLst>
          </p:nvPr>
        </p:nvGraphicFramePr>
        <p:xfrm>
          <a:off x="1219200" y="2097088"/>
          <a:ext cx="1927291" cy="938212"/>
        </p:xfrm>
        <a:graphic>
          <a:graphicData uri="http://schemas.openxmlformats.org/presentationml/2006/ole">
            <mc:AlternateContent xmlns:mc="http://schemas.openxmlformats.org/markup-compatibility/2006">
              <mc:Choice xmlns:v="urn:schemas-microsoft-com:vml" Requires="v">
                <p:oleObj spid="_x0000_s121869" name="Equation" r:id="rId5" imgW="495300" imgH="241300" progId="Equation.3">
                  <p:embed/>
                </p:oleObj>
              </mc:Choice>
              <mc:Fallback>
                <p:oleObj name="Equation" r:id="rId5" imgW="4953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097088"/>
                        <a:ext cx="1927291" cy="938212"/>
                      </a:xfrm>
                      <a:prstGeom prst="rect">
                        <a:avLst/>
                      </a:prstGeom>
                      <a:noFill/>
                      <a:ln>
                        <a:noFill/>
                      </a:ln>
                      <a:extLst/>
                    </p:spPr>
                  </p:pic>
                </p:oleObj>
              </mc:Fallback>
            </mc:AlternateContent>
          </a:graphicData>
        </a:graphic>
      </p:graphicFrame>
      <p:sp>
        <p:nvSpPr>
          <p:cNvPr id="8" name="Rectangle 7"/>
          <p:cNvSpPr>
            <a:spLocks noChangeArrowheads="1"/>
          </p:cNvSpPr>
          <p:nvPr/>
        </p:nvSpPr>
        <p:spPr bwMode="auto">
          <a:xfrm>
            <a:off x="6203950" y="3182938"/>
            <a:ext cx="1044575" cy="9017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42226616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29074" y="1735138"/>
            <a:ext cx="4848225" cy="48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1026"/>
          <p:cNvSpPr>
            <a:spLocks noGrp="1" noChangeArrowheads="1"/>
          </p:cNvSpPr>
          <p:nvPr>
            <p:ph type="title" idx="4294967295"/>
          </p:nvPr>
        </p:nvSpPr>
        <p:spPr>
          <a:xfrm>
            <a:off x="685800" y="304800"/>
            <a:ext cx="7772400" cy="1143000"/>
          </a:xfrm>
        </p:spPr>
        <p:txBody>
          <a:bodyPr/>
          <a:lstStyle/>
          <a:p>
            <a:pPr algn="l" eaLnBrk="1" hangingPunct="1"/>
            <a:r>
              <a:rPr lang="en-US" sz="3600">
                <a:latin typeface="Arial" charset="0"/>
                <a:ea typeface="ヒラギノ角ゴ Pro W3" charset="0"/>
                <a:cs typeface="ヒラギノ角ゴ Pro W3" charset="0"/>
              </a:rPr>
              <a:t>What is the curl of this vector field, </a:t>
            </a:r>
            <a:r>
              <a:rPr lang="en-US" sz="3600" b="1">
                <a:latin typeface="Arial" charset="0"/>
                <a:ea typeface="ヒラギノ角ゴ Pro W3" charset="0"/>
                <a:cs typeface="ヒラギノ角ゴ Pro W3" charset="0"/>
              </a:rPr>
              <a:t>V</a:t>
            </a:r>
            <a:r>
              <a:rPr lang="en-US" sz="3600">
                <a:latin typeface="Arial" charset="0"/>
                <a:ea typeface="ヒラギノ角ゴ Pro W3" charset="0"/>
                <a:cs typeface="ヒラギノ角ゴ Pro W3" charset="0"/>
              </a:rPr>
              <a:t/>
            </a:r>
            <a:br>
              <a:rPr lang="en-US" sz="3600">
                <a:latin typeface="Arial" charset="0"/>
                <a:ea typeface="ヒラギノ角ゴ Pro W3" charset="0"/>
                <a:cs typeface="ヒラギノ角ゴ Pro W3" charset="0"/>
              </a:rPr>
            </a:br>
            <a:r>
              <a:rPr lang="en-US" sz="3600">
                <a:latin typeface="Arial" charset="0"/>
                <a:ea typeface="ヒラギノ角ゴ Pro W3" charset="0"/>
                <a:cs typeface="ヒラギノ角ゴ Pro W3" charset="0"/>
              </a:rPr>
              <a:t>in the region shown below?</a:t>
            </a:r>
          </a:p>
        </p:txBody>
      </p:sp>
      <p:sp>
        <p:nvSpPr>
          <p:cNvPr id="31751" name="Rectangle 7"/>
          <p:cNvSpPr>
            <a:spLocks noChangeArrowheads="1"/>
          </p:cNvSpPr>
          <p:nvPr/>
        </p:nvSpPr>
        <p:spPr bwMode="auto">
          <a:xfrm>
            <a:off x="6203950" y="3182938"/>
            <a:ext cx="1044575" cy="9017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5844" name="Rectangle 1027"/>
          <p:cNvSpPr>
            <a:spLocks noChangeArrowheads="1"/>
          </p:cNvSpPr>
          <p:nvPr/>
        </p:nvSpPr>
        <p:spPr bwMode="auto">
          <a:xfrm>
            <a:off x="0" y="3517900"/>
            <a:ext cx="39751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buFontTx/>
              <a:buAutoNum type="alphaUcPeriod"/>
            </a:pPr>
            <a:r>
              <a:rPr lang="en-US" sz="2600" dirty="0"/>
              <a:t>non-zero everywhere</a:t>
            </a:r>
          </a:p>
          <a:p>
            <a:pPr marL="609600" indent="-609600">
              <a:lnSpc>
                <a:spcPct val="90000"/>
              </a:lnSpc>
              <a:spcBef>
                <a:spcPct val="20000"/>
              </a:spcBef>
              <a:buFontTx/>
              <a:buAutoNum type="alphaUcPeriod"/>
            </a:pPr>
            <a:r>
              <a:rPr lang="en-US" sz="2600" dirty="0"/>
              <a:t>Zero at some points, non-zero others</a:t>
            </a:r>
          </a:p>
          <a:p>
            <a:pPr marL="609600" indent="-609600">
              <a:lnSpc>
                <a:spcPct val="90000"/>
              </a:lnSpc>
              <a:spcBef>
                <a:spcPct val="20000"/>
              </a:spcBef>
              <a:buFontTx/>
              <a:buAutoNum type="alphaUcPeriod"/>
            </a:pPr>
            <a:r>
              <a:rPr lang="en-US" sz="2600" dirty="0"/>
              <a:t>zero curl everywhere shown</a:t>
            </a:r>
          </a:p>
        </p:txBody>
      </p:sp>
      <p:sp>
        <p:nvSpPr>
          <p:cNvPr id="31754" name="Text Box 10"/>
          <p:cNvSpPr txBox="1">
            <a:spLocks noChangeArrowheads="1"/>
          </p:cNvSpPr>
          <p:nvPr/>
        </p:nvSpPr>
        <p:spPr bwMode="auto">
          <a:xfrm>
            <a:off x="76200" y="90488"/>
            <a:ext cx="7397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a:t>1.8</a:t>
            </a:r>
          </a:p>
        </p:txBody>
      </p:sp>
      <p:graphicFrame>
        <p:nvGraphicFramePr>
          <p:cNvPr id="35846" name="Object 1"/>
          <p:cNvGraphicFramePr>
            <a:graphicFrameLocks noChangeAspect="1"/>
          </p:cNvGraphicFramePr>
          <p:nvPr>
            <p:extLst>
              <p:ext uri="{D42A27DB-BD31-4B8C-83A1-F6EECF244321}">
                <p14:modId xmlns:p14="http://schemas.microsoft.com/office/powerpoint/2010/main" val="1350774525"/>
              </p:ext>
            </p:extLst>
          </p:nvPr>
        </p:nvGraphicFramePr>
        <p:xfrm>
          <a:off x="1219200" y="2097088"/>
          <a:ext cx="1927291" cy="938212"/>
        </p:xfrm>
        <a:graphic>
          <a:graphicData uri="http://schemas.openxmlformats.org/presentationml/2006/ole">
            <mc:AlternateContent xmlns:mc="http://schemas.openxmlformats.org/markup-compatibility/2006">
              <mc:Choice xmlns:v="urn:schemas-microsoft-com:vml" Requires="v">
                <p:oleObj spid="_x0000_s122893" name="Equation" r:id="rId5" imgW="495300" imgH="241300" progId="Equation.3">
                  <p:embed/>
                </p:oleObj>
              </mc:Choice>
              <mc:Fallback>
                <p:oleObj name="Equation" r:id="rId5" imgW="4953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097088"/>
                        <a:ext cx="1927291" cy="938212"/>
                      </a:xfrm>
                      <a:prstGeom prst="rect">
                        <a:avLst/>
                      </a:prstGeom>
                      <a:noFill/>
                      <a:ln>
                        <a:noFill/>
                      </a:ln>
                      <a:extLst/>
                    </p:spPr>
                  </p:pic>
                </p:oleObj>
              </mc:Fallback>
            </mc:AlternateContent>
          </a:graphicData>
        </a:graphic>
      </p:graphicFrame>
      <p:sp>
        <p:nvSpPr>
          <p:cNvPr id="8" name="Arc 7"/>
          <p:cNvSpPr/>
          <p:nvPr/>
        </p:nvSpPr>
        <p:spPr bwMode="auto">
          <a:xfrm rot="19724330">
            <a:off x="4944261" y="3847748"/>
            <a:ext cx="2946583" cy="2332073"/>
          </a:xfrm>
          <a:prstGeom prst="arc">
            <a:avLst>
              <a:gd name="adj1" fmla="val 18170473"/>
              <a:gd name="adj2" fmla="val 19637347"/>
            </a:avLst>
          </a:prstGeom>
          <a:noFill/>
          <a:ln w="38100" cap="flat" cmpd="sng" algn="ctr">
            <a:solidFill>
              <a:schemeClr val="tx1"/>
            </a:solidFill>
            <a:prstDash val="solid"/>
            <a:round/>
            <a:headEnd type="none" w="med" len="med"/>
            <a:tailEnd type="none" w="med" len="med"/>
          </a:ln>
          <a:effectLst/>
          <a:extLst/>
        </p:spPr>
        <p:txBody>
          <a:bodyPr/>
          <a:lstStyle/>
          <a:p>
            <a:pPr>
              <a:defRPr/>
            </a:pPr>
            <a:endParaRPr lang="en-US">
              <a:solidFill>
                <a:srgbClr val="000000"/>
              </a:solidFill>
            </a:endParaRPr>
          </a:p>
        </p:txBody>
      </p:sp>
      <p:cxnSp>
        <p:nvCxnSpPr>
          <p:cNvPr id="9" name="Straight Connector 8"/>
          <p:cNvCxnSpPr/>
          <p:nvPr/>
        </p:nvCxnSpPr>
        <p:spPr bwMode="auto">
          <a:xfrm flipH="1" flipV="1">
            <a:off x="6282267" y="3522133"/>
            <a:ext cx="177570" cy="272024"/>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p:cNvCxnSpPr/>
          <p:nvPr/>
        </p:nvCxnSpPr>
        <p:spPr bwMode="auto">
          <a:xfrm flipV="1">
            <a:off x="7015462" y="3530601"/>
            <a:ext cx="138871" cy="275726"/>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Arc 10"/>
          <p:cNvSpPr/>
          <p:nvPr/>
        </p:nvSpPr>
        <p:spPr bwMode="auto">
          <a:xfrm>
            <a:off x="5748595" y="3458281"/>
            <a:ext cx="1947606" cy="1012120"/>
          </a:xfrm>
          <a:prstGeom prst="arc">
            <a:avLst>
              <a:gd name="adj1" fmla="val 13420264"/>
              <a:gd name="adj2" fmla="val 19012123"/>
            </a:avLst>
          </a:prstGeom>
          <a:noFill/>
          <a:ln w="38100" cap="flat" cmpd="sng" algn="ctr">
            <a:solidFill>
              <a:schemeClr val="tx1"/>
            </a:solidFill>
            <a:prstDash val="solid"/>
            <a:round/>
            <a:headEnd type="none" w="med" len="med"/>
            <a:tailEnd type="none" w="med" len="med"/>
          </a:ln>
          <a:effectLst/>
          <a:extLst/>
        </p:spPr>
        <p:txBody>
          <a:bodyPr/>
          <a:lstStyle/>
          <a:p>
            <a:pPr>
              <a:defRPr/>
            </a:pPr>
            <a:endParaRPr lang="en-US">
              <a:solidFill>
                <a:srgbClr val="000000"/>
              </a:solidFill>
            </a:endParaRPr>
          </a:p>
        </p:txBody>
      </p:sp>
    </p:spTree>
    <p:extLst>
      <p:ext uri="{BB962C8B-B14F-4D97-AF65-F5344CB8AC3E}">
        <p14:creationId xmlns:p14="http://schemas.microsoft.com/office/powerpoint/2010/main" val="17100269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975" y="1493838"/>
            <a:ext cx="2908300"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1026"/>
          <p:cNvSpPr>
            <a:spLocks noGrp="1" noChangeArrowheads="1"/>
          </p:cNvSpPr>
          <p:nvPr>
            <p:ph type="title" idx="4294967295"/>
          </p:nvPr>
        </p:nvSpPr>
        <p:spPr>
          <a:xfrm>
            <a:off x="685800" y="304800"/>
            <a:ext cx="7772400" cy="1143000"/>
          </a:xfrm>
        </p:spPr>
        <p:txBody>
          <a:bodyPr/>
          <a:lstStyle/>
          <a:p>
            <a:pPr algn="l" eaLnBrk="1" hangingPunct="1"/>
            <a:r>
              <a:rPr lang="en-US" sz="3600">
                <a:latin typeface="Arial" charset="0"/>
                <a:ea typeface="ヒラギノ角ゴ Pro W3" charset="0"/>
                <a:cs typeface="ヒラギノ角ゴ Pro W3" charset="0"/>
              </a:rPr>
              <a:t>What is the curl of this vector field, </a:t>
            </a:r>
            <a:r>
              <a:rPr lang="en-US" sz="3600" b="1">
                <a:latin typeface="Arial" charset="0"/>
                <a:ea typeface="ヒラギノ角ゴ Pro W3" charset="0"/>
                <a:cs typeface="ヒラギノ角ゴ Pro W3" charset="0"/>
              </a:rPr>
              <a:t>V</a:t>
            </a:r>
            <a:r>
              <a:rPr lang="en-US" sz="3600">
                <a:latin typeface="Arial" charset="0"/>
                <a:ea typeface="ヒラギノ角ゴ Pro W3" charset="0"/>
                <a:cs typeface="ヒラギノ角ゴ Pro W3" charset="0"/>
              </a:rPr>
              <a:t/>
            </a:r>
            <a:br>
              <a:rPr lang="en-US" sz="3600">
                <a:latin typeface="Arial" charset="0"/>
                <a:ea typeface="ヒラギノ角ゴ Pro W3" charset="0"/>
                <a:cs typeface="ヒラギノ角ゴ Pro W3" charset="0"/>
              </a:rPr>
            </a:br>
            <a:r>
              <a:rPr lang="en-US" sz="3600">
                <a:latin typeface="Arial" charset="0"/>
                <a:ea typeface="ヒラギノ角ゴ Pro W3" charset="0"/>
                <a:cs typeface="ヒラギノ角ゴ Pro W3" charset="0"/>
              </a:rPr>
              <a:t>in the region shown below?</a:t>
            </a:r>
          </a:p>
        </p:txBody>
      </p:sp>
      <p:sp>
        <p:nvSpPr>
          <p:cNvPr id="31751" name="Rectangle 7"/>
          <p:cNvSpPr>
            <a:spLocks noChangeArrowheads="1"/>
          </p:cNvSpPr>
          <p:nvPr/>
        </p:nvSpPr>
        <p:spPr bwMode="auto">
          <a:xfrm>
            <a:off x="1085850" y="2154238"/>
            <a:ext cx="1044575" cy="9017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754" name="Text Box 10"/>
          <p:cNvSpPr txBox="1">
            <a:spLocks noChangeArrowheads="1"/>
          </p:cNvSpPr>
          <p:nvPr/>
        </p:nvSpPr>
        <p:spPr bwMode="auto">
          <a:xfrm>
            <a:off x="76200" y="90488"/>
            <a:ext cx="7397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a:t>1.8</a:t>
            </a:r>
          </a:p>
        </p:txBody>
      </p:sp>
      <p:graphicFrame>
        <p:nvGraphicFramePr>
          <p:cNvPr id="37894" name="Object 1"/>
          <p:cNvGraphicFramePr>
            <a:graphicFrameLocks noChangeAspect="1"/>
          </p:cNvGraphicFramePr>
          <p:nvPr>
            <p:extLst>
              <p:ext uri="{D42A27DB-BD31-4B8C-83A1-F6EECF244321}">
                <p14:modId xmlns:p14="http://schemas.microsoft.com/office/powerpoint/2010/main" val="4119564740"/>
              </p:ext>
            </p:extLst>
          </p:nvPr>
        </p:nvGraphicFramePr>
        <p:xfrm>
          <a:off x="3154363" y="1730375"/>
          <a:ext cx="5937250" cy="2697163"/>
        </p:xfrm>
        <a:graphic>
          <a:graphicData uri="http://schemas.openxmlformats.org/presentationml/2006/ole">
            <mc:AlternateContent xmlns:mc="http://schemas.openxmlformats.org/markup-compatibility/2006">
              <mc:Choice xmlns:v="urn:schemas-microsoft-com:vml" Requires="v">
                <p:oleObj spid="_x0000_s124952" name="Equation" r:id="rId5" imgW="2070100" imgH="939800" progId="Equation.3">
                  <p:embed/>
                </p:oleObj>
              </mc:Choice>
              <mc:Fallback>
                <p:oleObj name="Equation" r:id="rId5" imgW="2070100" imgH="939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4363" y="1730375"/>
                        <a:ext cx="593725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5" name="Object 1"/>
          <p:cNvGraphicFramePr>
            <a:graphicFrameLocks noChangeAspect="1"/>
          </p:cNvGraphicFramePr>
          <p:nvPr>
            <p:extLst>
              <p:ext uri="{D42A27DB-BD31-4B8C-83A1-F6EECF244321}">
                <p14:modId xmlns:p14="http://schemas.microsoft.com/office/powerpoint/2010/main" val="1965993089"/>
              </p:ext>
            </p:extLst>
          </p:nvPr>
        </p:nvGraphicFramePr>
        <p:xfrm>
          <a:off x="6686550" y="790574"/>
          <a:ext cx="1454150" cy="707885"/>
        </p:xfrm>
        <a:graphic>
          <a:graphicData uri="http://schemas.openxmlformats.org/presentationml/2006/ole">
            <mc:AlternateContent xmlns:mc="http://schemas.openxmlformats.org/markup-compatibility/2006">
              <mc:Choice xmlns:v="urn:schemas-microsoft-com:vml" Requires="v">
                <p:oleObj spid="_x0000_s124953" name="Equation" r:id="rId7" imgW="495300" imgH="241300" progId="Equation.3">
                  <p:embed/>
                </p:oleObj>
              </mc:Choice>
              <mc:Fallback>
                <p:oleObj name="Equation" r:id="rId7" imgW="4953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6550" y="790574"/>
                        <a:ext cx="1454150" cy="70788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2058820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p:cNvGraphicFramePr>
            <a:graphicFrameLocks noChangeAspect="1"/>
          </p:cNvGraphicFramePr>
          <p:nvPr>
            <p:extLst>
              <p:ext uri="{D42A27DB-BD31-4B8C-83A1-F6EECF244321}">
                <p14:modId xmlns:p14="http://schemas.microsoft.com/office/powerpoint/2010/main" val="3384046310"/>
              </p:ext>
            </p:extLst>
          </p:nvPr>
        </p:nvGraphicFramePr>
        <p:xfrm>
          <a:off x="3181227" y="852106"/>
          <a:ext cx="3760787" cy="1150937"/>
        </p:xfrm>
        <a:graphic>
          <a:graphicData uri="http://schemas.openxmlformats.org/presentationml/2006/ole">
            <mc:AlternateContent xmlns:mc="http://schemas.openxmlformats.org/markup-compatibility/2006">
              <mc:Choice xmlns:v="urn:schemas-microsoft-com:vml" Requires="v">
                <p:oleObj spid="_x0000_s125965" name="Equation" r:id="rId4" imgW="787400" imgH="241300" progId="Equation.3">
                  <p:embed/>
                </p:oleObj>
              </mc:Choice>
              <mc:Fallback>
                <p:oleObj name="Equation" r:id="rId4" imgW="787400" imgH="241300" progId="Equation.3">
                  <p:embed/>
                  <p:pic>
                    <p:nvPicPr>
                      <p:cNvPr id="0" name=""/>
                      <p:cNvPicPr>
                        <a:picLocks noChangeAspect="1" noChangeArrowheads="1"/>
                      </p:cNvPicPr>
                      <p:nvPr/>
                    </p:nvPicPr>
                    <p:blipFill>
                      <a:blip r:embed="rId5"/>
                      <a:srcRect/>
                      <a:stretch>
                        <a:fillRect/>
                      </a:stretch>
                    </p:blipFill>
                    <p:spPr bwMode="auto">
                      <a:xfrm>
                        <a:off x="3181227" y="852106"/>
                        <a:ext cx="3760787" cy="1150937"/>
                      </a:xfrm>
                      <a:prstGeom prst="rect">
                        <a:avLst/>
                      </a:prstGeom>
                      <a:noFill/>
                      <a:ln>
                        <a:noFill/>
                      </a:ln>
                      <a:effectLst/>
                      <a:extLst/>
                    </p:spPr>
                  </p:pic>
                </p:oleObj>
              </mc:Fallback>
            </mc:AlternateContent>
          </a:graphicData>
        </a:graphic>
      </p:graphicFrame>
      <p:sp>
        <p:nvSpPr>
          <p:cNvPr id="2" name="TextBox 1"/>
          <p:cNvSpPr txBox="1"/>
          <p:nvPr/>
        </p:nvSpPr>
        <p:spPr>
          <a:xfrm>
            <a:off x="1367936" y="1139609"/>
            <a:ext cx="1569660" cy="646331"/>
          </a:xfrm>
          <a:prstGeom prst="rect">
            <a:avLst/>
          </a:prstGeom>
          <a:noFill/>
        </p:spPr>
        <p:txBody>
          <a:bodyPr wrap="none" rtlCol="0">
            <a:spAutoFit/>
          </a:bodyPr>
          <a:lstStyle/>
          <a:p>
            <a:r>
              <a:rPr lang="en-US" sz="3600" dirty="0" smtClean="0"/>
              <a:t>Why is</a:t>
            </a:r>
            <a:endParaRPr lang="en-US" sz="3600" dirty="0"/>
          </a:p>
        </p:txBody>
      </p:sp>
    </p:spTree>
    <p:extLst>
      <p:ext uri="{BB962C8B-B14F-4D97-AF65-F5344CB8AC3E}">
        <p14:creationId xmlns:p14="http://schemas.microsoft.com/office/powerpoint/2010/main" val="6820309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4" name="Text Box 10"/>
          <p:cNvSpPr txBox="1">
            <a:spLocks noChangeArrowheads="1"/>
          </p:cNvSpPr>
          <p:nvPr/>
        </p:nvSpPr>
        <p:spPr bwMode="auto">
          <a:xfrm>
            <a:off x="76200" y="90488"/>
            <a:ext cx="7397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a:t>1.8</a:t>
            </a:r>
          </a:p>
        </p:txBody>
      </p:sp>
      <p:graphicFrame>
        <p:nvGraphicFramePr>
          <p:cNvPr id="52226" name="Object 7"/>
          <p:cNvGraphicFramePr>
            <a:graphicFrameLocks noChangeAspect="1"/>
          </p:cNvGraphicFramePr>
          <p:nvPr>
            <p:extLst>
              <p:ext uri="{D42A27DB-BD31-4B8C-83A1-F6EECF244321}">
                <p14:modId xmlns:p14="http://schemas.microsoft.com/office/powerpoint/2010/main" val="542562090"/>
              </p:ext>
            </p:extLst>
          </p:nvPr>
        </p:nvGraphicFramePr>
        <p:xfrm>
          <a:off x="2582863" y="0"/>
          <a:ext cx="3392487" cy="1458913"/>
        </p:xfrm>
        <a:graphic>
          <a:graphicData uri="http://schemas.openxmlformats.org/presentationml/2006/ole">
            <mc:AlternateContent xmlns:mc="http://schemas.openxmlformats.org/markup-compatibility/2006">
              <mc:Choice xmlns:v="urn:schemas-microsoft-com:vml" Requires="v">
                <p:oleObj spid="_x0000_s127011" name="Equation" r:id="rId4" imgW="1003300" imgH="431800" progId="Equation.3">
                  <p:embed/>
                </p:oleObj>
              </mc:Choice>
              <mc:Fallback>
                <p:oleObj name="Equation" r:id="rId4" imgW="1003300" imgH="431800" progId="Equation.3">
                  <p:embed/>
                  <p:pic>
                    <p:nvPicPr>
                      <p:cNvPr id="0" name=""/>
                      <p:cNvPicPr>
                        <a:picLocks noChangeAspect="1" noChangeArrowheads="1"/>
                      </p:cNvPicPr>
                      <p:nvPr/>
                    </p:nvPicPr>
                    <p:blipFill>
                      <a:blip r:embed="rId5"/>
                      <a:srcRect/>
                      <a:stretch>
                        <a:fillRect/>
                      </a:stretch>
                    </p:blipFill>
                    <p:spPr bwMode="auto">
                      <a:xfrm>
                        <a:off x="2582863" y="0"/>
                        <a:ext cx="3392487"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9" name="Object 1"/>
          <p:cNvGraphicFramePr>
            <a:graphicFrameLocks noChangeAspect="1"/>
          </p:cNvGraphicFramePr>
          <p:nvPr/>
        </p:nvGraphicFramePr>
        <p:xfrm>
          <a:off x="104775" y="1438275"/>
          <a:ext cx="8902700" cy="3184525"/>
        </p:xfrm>
        <a:graphic>
          <a:graphicData uri="http://schemas.openxmlformats.org/presentationml/2006/ole">
            <mc:AlternateContent xmlns:mc="http://schemas.openxmlformats.org/markup-compatibility/2006">
              <mc:Choice xmlns:v="urn:schemas-microsoft-com:vml" Requires="v">
                <p:oleObj spid="_x0000_s127012" name="Equation" r:id="rId6" imgW="2628900" imgH="939800" progId="Equation.3">
                  <p:embed/>
                </p:oleObj>
              </mc:Choice>
              <mc:Fallback>
                <p:oleObj name="Equation" r:id="rId6" imgW="2628900" imgH="939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75" y="1438275"/>
                        <a:ext cx="89027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
          <p:cNvGraphicFramePr>
            <a:graphicFrameLocks noChangeAspect="1"/>
          </p:cNvGraphicFramePr>
          <p:nvPr/>
        </p:nvGraphicFramePr>
        <p:xfrm>
          <a:off x="3754438" y="5410200"/>
          <a:ext cx="1677987" cy="688975"/>
        </p:xfrm>
        <a:graphic>
          <a:graphicData uri="http://schemas.openxmlformats.org/presentationml/2006/ole">
            <mc:AlternateContent xmlns:mc="http://schemas.openxmlformats.org/markup-compatibility/2006">
              <mc:Choice xmlns:v="urn:schemas-microsoft-com:vml" Requires="v">
                <p:oleObj spid="_x0000_s127013" name="Equation" r:id="rId8" imgW="495300" imgH="203200" progId="Equation.3">
                  <p:embed/>
                </p:oleObj>
              </mc:Choice>
              <mc:Fallback>
                <p:oleObj name="Equation" r:id="rId8" imgW="495300" imgH="203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54438" y="5410200"/>
                        <a:ext cx="16779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a:spLocks noChangeArrowheads="1"/>
          </p:cNvSpPr>
          <p:nvPr/>
        </p:nvSpPr>
        <p:spPr bwMode="auto">
          <a:xfrm>
            <a:off x="5641975" y="5518150"/>
            <a:ext cx="527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t>0!</a:t>
            </a:r>
          </a:p>
        </p:txBody>
      </p:sp>
    </p:spTree>
    <p:extLst>
      <p:ext uri="{BB962C8B-B14F-4D97-AF65-F5344CB8AC3E}">
        <p14:creationId xmlns:p14="http://schemas.microsoft.com/office/powerpoint/2010/main" val="205222038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5" name="Rectangle 1026"/>
          <p:cNvSpPr>
            <a:spLocks noGrp="1" noChangeArrowheads="1"/>
          </p:cNvSpPr>
          <p:nvPr>
            <p:ph type="title" idx="4294967295"/>
          </p:nvPr>
        </p:nvSpPr>
        <p:spPr>
          <a:xfrm>
            <a:off x="685800" y="304800"/>
            <a:ext cx="7772400" cy="1143000"/>
          </a:xfrm>
        </p:spPr>
        <p:txBody>
          <a:bodyPr/>
          <a:lstStyle/>
          <a:p>
            <a:pPr algn="l" eaLnBrk="1" hangingPunct="1"/>
            <a:r>
              <a:rPr lang="en-US" sz="3600">
                <a:latin typeface="Arial" charset="0"/>
                <a:ea typeface="ヒラギノ角ゴ Pro W3" charset="0"/>
                <a:cs typeface="ヒラギノ角ゴ Pro W3" charset="0"/>
              </a:rPr>
              <a:t>What is the curl of this vector field,  in the red region shown below?</a:t>
            </a:r>
          </a:p>
        </p:txBody>
      </p:sp>
      <p:grpSp>
        <p:nvGrpSpPr>
          <p:cNvPr id="41986" name="Group 8"/>
          <p:cNvGrpSpPr>
            <a:grpSpLocks/>
          </p:cNvGrpSpPr>
          <p:nvPr/>
        </p:nvGrpSpPr>
        <p:grpSpPr bwMode="auto">
          <a:xfrm>
            <a:off x="1752600" y="1752600"/>
            <a:ext cx="5181600" cy="2209800"/>
            <a:chOff x="1104" y="1104"/>
            <a:chExt cx="2772" cy="1200"/>
          </a:xfrm>
        </p:grpSpPr>
        <p:pic>
          <p:nvPicPr>
            <p:cNvPr id="41990" name="Picture 6"/>
            <p:cNvPicPr>
              <a:picLocks noChangeAspect="1" noChangeArrowheads="1"/>
            </p:cNvPicPr>
            <p:nvPr/>
          </p:nvPicPr>
          <p:blipFill>
            <a:blip r:embed="rId3">
              <a:extLst>
                <a:ext uri="{28A0092B-C50C-407E-A947-70E740481C1C}">
                  <a14:useLocalDpi xmlns:a14="http://schemas.microsoft.com/office/drawing/2010/main" val="0"/>
                </a:ext>
              </a:extLst>
            </a:blip>
            <a:srcRect b="2040"/>
            <a:stretch>
              <a:fillRect/>
            </a:stretch>
          </p:blipFill>
          <p:spPr bwMode="auto">
            <a:xfrm>
              <a:off x="1104" y="1104"/>
              <a:ext cx="2772" cy="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1" name="Rectangle 7"/>
            <p:cNvSpPr>
              <a:spLocks noChangeArrowheads="1"/>
            </p:cNvSpPr>
            <p:nvPr/>
          </p:nvSpPr>
          <p:spPr bwMode="auto">
            <a:xfrm>
              <a:off x="1104" y="1104"/>
              <a:ext cx="2400" cy="1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41987" name="Rectangle 1027"/>
          <p:cNvSpPr>
            <a:spLocks noChangeArrowheads="1"/>
          </p:cNvSpPr>
          <p:nvPr/>
        </p:nvSpPr>
        <p:spPr bwMode="auto">
          <a:xfrm>
            <a:off x="533400" y="4419600"/>
            <a:ext cx="777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buFontTx/>
              <a:buAutoNum type="alphaUcPeriod"/>
            </a:pPr>
            <a:r>
              <a:rPr lang="en-US" sz="3200"/>
              <a:t>non-zero everywhere in the box</a:t>
            </a:r>
          </a:p>
          <a:p>
            <a:pPr marL="609600" indent="-609600">
              <a:lnSpc>
                <a:spcPct val="90000"/>
              </a:lnSpc>
              <a:spcBef>
                <a:spcPct val="20000"/>
              </a:spcBef>
              <a:buFontTx/>
              <a:buAutoNum type="alphaUcPeriod"/>
            </a:pPr>
            <a:r>
              <a:rPr lang="en-US" sz="3200"/>
              <a:t>Non-zero at a limited set of points</a:t>
            </a:r>
          </a:p>
          <a:p>
            <a:pPr marL="609600" indent="-609600">
              <a:lnSpc>
                <a:spcPct val="90000"/>
              </a:lnSpc>
              <a:spcBef>
                <a:spcPct val="20000"/>
              </a:spcBef>
              <a:buFontTx/>
              <a:buAutoNum type="alphaUcPeriod"/>
            </a:pPr>
            <a:r>
              <a:rPr lang="en-US" sz="3200"/>
              <a:t>zero curl everywhere shown</a:t>
            </a:r>
          </a:p>
          <a:p>
            <a:pPr marL="609600" indent="-609600">
              <a:lnSpc>
                <a:spcPct val="90000"/>
              </a:lnSpc>
              <a:spcBef>
                <a:spcPct val="20000"/>
              </a:spcBef>
              <a:buFontTx/>
              <a:buAutoNum type="alphaUcPeriod"/>
            </a:pPr>
            <a:r>
              <a:rPr lang="en-US" sz="3200"/>
              <a:t>We need a formula to decide for sure</a:t>
            </a:r>
            <a:r>
              <a:rPr lang="en-US" sz="2800"/>
              <a:t> </a:t>
            </a:r>
          </a:p>
        </p:txBody>
      </p:sp>
      <p:sp>
        <p:nvSpPr>
          <p:cNvPr id="31754" name="Text Box 10"/>
          <p:cNvSpPr txBox="1">
            <a:spLocks noChangeArrowheads="1"/>
          </p:cNvSpPr>
          <p:nvPr/>
        </p:nvSpPr>
        <p:spPr bwMode="auto">
          <a:xfrm>
            <a:off x="76200" y="90488"/>
            <a:ext cx="7397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a:t>1.8</a:t>
            </a:r>
          </a:p>
        </p:txBody>
      </p:sp>
      <p:sp>
        <p:nvSpPr>
          <p:cNvPr id="8" name="Rectangle 7"/>
          <p:cNvSpPr>
            <a:spLocks noChangeArrowheads="1"/>
          </p:cNvSpPr>
          <p:nvPr/>
        </p:nvSpPr>
        <p:spPr bwMode="auto">
          <a:xfrm>
            <a:off x="3397250" y="2179638"/>
            <a:ext cx="1042988" cy="9017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3729272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Rectangle 1026"/>
          <p:cNvSpPr>
            <a:spLocks noGrp="1" noChangeArrowheads="1"/>
          </p:cNvSpPr>
          <p:nvPr>
            <p:ph type="title" idx="4294967295"/>
          </p:nvPr>
        </p:nvSpPr>
        <p:spPr>
          <a:xfrm>
            <a:off x="685800" y="304800"/>
            <a:ext cx="7772400" cy="1143000"/>
          </a:xfrm>
        </p:spPr>
        <p:txBody>
          <a:bodyPr/>
          <a:lstStyle/>
          <a:p>
            <a:pPr algn="l" eaLnBrk="1" hangingPunct="1"/>
            <a:r>
              <a:rPr lang="en-US" sz="3600">
                <a:latin typeface="Arial" charset="0"/>
                <a:ea typeface="ヒラギノ角ゴ Pro W3" charset="0"/>
                <a:cs typeface="ヒラギノ角ゴ Pro W3" charset="0"/>
              </a:rPr>
              <a:t>What is the curl of this vector field,  in the red region shown below?</a:t>
            </a:r>
          </a:p>
        </p:txBody>
      </p:sp>
      <p:grpSp>
        <p:nvGrpSpPr>
          <p:cNvPr id="44034" name="Group 8"/>
          <p:cNvGrpSpPr>
            <a:grpSpLocks/>
          </p:cNvGrpSpPr>
          <p:nvPr/>
        </p:nvGrpSpPr>
        <p:grpSpPr bwMode="auto">
          <a:xfrm>
            <a:off x="1752600" y="1741488"/>
            <a:ext cx="5181600" cy="2209800"/>
            <a:chOff x="1104" y="1104"/>
            <a:chExt cx="2772" cy="1200"/>
          </a:xfrm>
        </p:grpSpPr>
        <p:pic>
          <p:nvPicPr>
            <p:cNvPr id="44039" name="Picture 6"/>
            <p:cNvPicPr>
              <a:picLocks noChangeAspect="1" noChangeArrowheads="1"/>
            </p:cNvPicPr>
            <p:nvPr/>
          </p:nvPicPr>
          <p:blipFill>
            <a:blip r:embed="rId4">
              <a:extLst>
                <a:ext uri="{28A0092B-C50C-407E-A947-70E740481C1C}">
                  <a14:useLocalDpi xmlns:a14="http://schemas.microsoft.com/office/drawing/2010/main" val="0"/>
                </a:ext>
              </a:extLst>
            </a:blip>
            <a:srcRect b="2040"/>
            <a:stretch>
              <a:fillRect/>
            </a:stretch>
          </p:blipFill>
          <p:spPr bwMode="auto">
            <a:xfrm>
              <a:off x="1104" y="1104"/>
              <a:ext cx="2772" cy="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1" name="Rectangle 7"/>
            <p:cNvSpPr>
              <a:spLocks noChangeArrowheads="1"/>
            </p:cNvSpPr>
            <p:nvPr/>
          </p:nvSpPr>
          <p:spPr bwMode="auto">
            <a:xfrm>
              <a:off x="1104" y="1104"/>
              <a:ext cx="2400" cy="1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44035" name="Rectangle 1027"/>
          <p:cNvSpPr>
            <a:spLocks noChangeArrowheads="1"/>
          </p:cNvSpPr>
          <p:nvPr/>
        </p:nvSpPr>
        <p:spPr bwMode="auto">
          <a:xfrm>
            <a:off x="533400" y="4419600"/>
            <a:ext cx="777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buFontTx/>
              <a:buAutoNum type="alphaUcPeriod"/>
            </a:pPr>
            <a:r>
              <a:rPr lang="en-US" sz="3200"/>
              <a:t>non-zero everywhere in the box</a:t>
            </a:r>
          </a:p>
          <a:p>
            <a:pPr marL="609600" indent="-609600">
              <a:lnSpc>
                <a:spcPct val="90000"/>
              </a:lnSpc>
              <a:spcBef>
                <a:spcPct val="20000"/>
              </a:spcBef>
              <a:buFontTx/>
              <a:buAutoNum type="alphaUcPeriod"/>
            </a:pPr>
            <a:r>
              <a:rPr lang="en-US" sz="3200"/>
              <a:t>Non-zero at a limited set of points</a:t>
            </a:r>
          </a:p>
          <a:p>
            <a:pPr marL="609600" indent="-609600">
              <a:lnSpc>
                <a:spcPct val="90000"/>
              </a:lnSpc>
              <a:spcBef>
                <a:spcPct val="20000"/>
              </a:spcBef>
              <a:buFontTx/>
              <a:buAutoNum type="alphaUcPeriod"/>
            </a:pPr>
            <a:r>
              <a:rPr lang="en-US" sz="3200"/>
              <a:t>zero curl everywhere shown</a:t>
            </a:r>
          </a:p>
        </p:txBody>
      </p:sp>
      <p:sp>
        <p:nvSpPr>
          <p:cNvPr id="31754" name="Text Box 10"/>
          <p:cNvSpPr txBox="1">
            <a:spLocks noChangeArrowheads="1"/>
          </p:cNvSpPr>
          <p:nvPr/>
        </p:nvSpPr>
        <p:spPr bwMode="auto">
          <a:xfrm>
            <a:off x="76200" y="90488"/>
            <a:ext cx="7397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a:t>1.8</a:t>
            </a:r>
          </a:p>
        </p:txBody>
      </p:sp>
      <p:sp>
        <p:nvSpPr>
          <p:cNvPr id="9" name="Rectangle 7"/>
          <p:cNvSpPr>
            <a:spLocks noChangeArrowheads="1"/>
          </p:cNvSpPr>
          <p:nvPr/>
        </p:nvSpPr>
        <p:spPr bwMode="auto">
          <a:xfrm>
            <a:off x="3462338" y="2179638"/>
            <a:ext cx="1044575" cy="90011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aphicFrame>
        <p:nvGraphicFramePr>
          <p:cNvPr id="44038" name="Object 7"/>
          <p:cNvGraphicFramePr>
            <a:graphicFrameLocks noChangeAspect="1"/>
          </p:cNvGraphicFramePr>
          <p:nvPr/>
        </p:nvGraphicFramePr>
        <p:xfrm>
          <a:off x="6626225" y="2214563"/>
          <a:ext cx="1760538" cy="1330325"/>
        </p:xfrm>
        <a:graphic>
          <a:graphicData uri="http://schemas.openxmlformats.org/presentationml/2006/ole">
            <mc:AlternateContent xmlns:mc="http://schemas.openxmlformats.org/markup-compatibility/2006">
              <mc:Choice xmlns:v="urn:schemas-microsoft-com:vml" Requires="v">
                <p:oleObj spid="_x0000_s128013" name="Equation" r:id="rId5" imgW="520700" imgH="393700" progId="Equation.3">
                  <p:embed/>
                </p:oleObj>
              </mc:Choice>
              <mc:Fallback>
                <p:oleObj name="Equation" r:id="rId5" imgW="5207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6225" y="2214563"/>
                        <a:ext cx="1760538"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568178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p:txBody>
          <a:bodyPr/>
          <a:lstStyle/>
          <a:p>
            <a:r>
              <a:rPr lang="en-US">
                <a:latin typeface="Arial" charset="0"/>
                <a:ea typeface="ＭＳ Ｐゴシック" charset="0"/>
                <a:cs typeface="ＭＳ Ｐゴシック" charset="0"/>
              </a:rPr>
              <a:t>Class Activities:  Potential (slide 1)</a:t>
            </a:r>
          </a:p>
        </p:txBody>
      </p:sp>
      <p:graphicFrame>
        <p:nvGraphicFramePr>
          <p:cNvPr id="31746" name="Object 2"/>
          <p:cNvGraphicFramePr>
            <a:graphicFrameLocks noChangeAspect="1"/>
          </p:cNvGraphicFramePr>
          <p:nvPr/>
        </p:nvGraphicFramePr>
        <p:xfrm>
          <a:off x="2233613" y="1906588"/>
          <a:ext cx="5487987" cy="4402137"/>
        </p:xfrm>
        <a:graphic>
          <a:graphicData uri="http://schemas.openxmlformats.org/presentationml/2006/ole">
            <mc:AlternateContent xmlns:mc="http://schemas.openxmlformats.org/markup-compatibility/2006">
              <mc:Choice xmlns:v="urn:schemas-microsoft-com:vml" Requires="v">
                <p:oleObj spid="_x0000_s157698" name="Document" r:id="rId4" imgW="5486400" imgH="4401312" progId="Word.Document.8">
                  <p:embed/>
                </p:oleObj>
              </mc:Choice>
              <mc:Fallback>
                <p:oleObj name="Document" r:id="rId4" imgW="5486400" imgH="440131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3613" y="1906588"/>
                        <a:ext cx="5487987" cy="4402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7896626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1" name="Rectangle 1026"/>
          <p:cNvSpPr>
            <a:spLocks noGrp="1" noChangeArrowheads="1"/>
          </p:cNvSpPr>
          <p:nvPr>
            <p:ph type="title" idx="4294967295"/>
          </p:nvPr>
        </p:nvSpPr>
        <p:spPr>
          <a:xfrm>
            <a:off x="685800" y="76200"/>
            <a:ext cx="7772400" cy="1143000"/>
          </a:xfrm>
        </p:spPr>
        <p:txBody>
          <a:bodyPr/>
          <a:lstStyle/>
          <a:p>
            <a:pPr algn="l" eaLnBrk="1" hangingPunct="1"/>
            <a:r>
              <a:rPr lang="en-US" sz="3600">
                <a:latin typeface="Arial" charset="0"/>
                <a:ea typeface="ヒラギノ角ゴ Pro W3" charset="0"/>
                <a:cs typeface="ヒラギノ角ゴ Pro W3" charset="0"/>
              </a:rPr>
              <a:t>What is the curl of this vector field,  in the red region shown below?</a:t>
            </a:r>
          </a:p>
        </p:txBody>
      </p:sp>
      <p:grpSp>
        <p:nvGrpSpPr>
          <p:cNvPr id="46082" name="Group 8"/>
          <p:cNvGrpSpPr>
            <a:grpSpLocks/>
          </p:cNvGrpSpPr>
          <p:nvPr/>
        </p:nvGrpSpPr>
        <p:grpSpPr bwMode="auto">
          <a:xfrm>
            <a:off x="96838" y="1725613"/>
            <a:ext cx="3614737" cy="2206625"/>
            <a:chOff x="1104" y="1104"/>
            <a:chExt cx="2772" cy="1200"/>
          </a:xfrm>
        </p:grpSpPr>
        <p:pic>
          <p:nvPicPr>
            <p:cNvPr id="46088" name="Picture 6"/>
            <p:cNvPicPr>
              <a:picLocks noChangeAspect="1" noChangeArrowheads="1"/>
            </p:cNvPicPr>
            <p:nvPr/>
          </p:nvPicPr>
          <p:blipFill>
            <a:blip r:embed="rId4">
              <a:extLst>
                <a:ext uri="{28A0092B-C50C-407E-A947-70E740481C1C}">
                  <a14:useLocalDpi xmlns:a14="http://schemas.microsoft.com/office/drawing/2010/main" val="0"/>
                </a:ext>
              </a:extLst>
            </a:blip>
            <a:srcRect b="2040"/>
            <a:stretch>
              <a:fillRect/>
            </a:stretch>
          </p:blipFill>
          <p:spPr bwMode="auto">
            <a:xfrm>
              <a:off x="1104" y="1104"/>
              <a:ext cx="2772" cy="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1" name="Rectangle 7"/>
            <p:cNvSpPr>
              <a:spLocks noChangeArrowheads="1"/>
            </p:cNvSpPr>
            <p:nvPr/>
          </p:nvSpPr>
          <p:spPr bwMode="auto">
            <a:xfrm>
              <a:off x="1104" y="1104"/>
              <a:ext cx="2399" cy="1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46083" name="Rectangle 1027"/>
          <p:cNvSpPr>
            <a:spLocks noChangeArrowheads="1"/>
          </p:cNvSpPr>
          <p:nvPr/>
        </p:nvSpPr>
        <p:spPr bwMode="auto">
          <a:xfrm>
            <a:off x="533400" y="4419600"/>
            <a:ext cx="777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buFontTx/>
              <a:buAutoNum type="alphaUcPeriod"/>
            </a:pPr>
            <a:r>
              <a:rPr lang="en-US" sz="3200"/>
              <a:t>non-zero everywhere in the box</a:t>
            </a:r>
          </a:p>
          <a:p>
            <a:pPr marL="609600" indent="-609600">
              <a:lnSpc>
                <a:spcPct val="90000"/>
              </a:lnSpc>
              <a:spcBef>
                <a:spcPct val="20000"/>
              </a:spcBef>
              <a:buFontTx/>
              <a:buAutoNum type="alphaUcPeriod"/>
            </a:pPr>
            <a:r>
              <a:rPr lang="en-US" sz="3200"/>
              <a:t>Non-zero at a limited set of points</a:t>
            </a:r>
          </a:p>
          <a:p>
            <a:pPr marL="609600" indent="-609600">
              <a:lnSpc>
                <a:spcPct val="90000"/>
              </a:lnSpc>
              <a:spcBef>
                <a:spcPct val="20000"/>
              </a:spcBef>
              <a:buFontTx/>
              <a:buAutoNum type="alphaUcPeriod"/>
            </a:pPr>
            <a:r>
              <a:rPr lang="en-US" sz="3200"/>
              <a:t>zero curl everywhere shown</a:t>
            </a:r>
          </a:p>
        </p:txBody>
      </p:sp>
      <p:sp>
        <p:nvSpPr>
          <p:cNvPr id="31754" name="Text Box 10"/>
          <p:cNvSpPr txBox="1">
            <a:spLocks noChangeArrowheads="1"/>
          </p:cNvSpPr>
          <p:nvPr/>
        </p:nvSpPr>
        <p:spPr bwMode="auto">
          <a:xfrm>
            <a:off x="76200" y="90488"/>
            <a:ext cx="7397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a:t>1.8</a:t>
            </a:r>
          </a:p>
        </p:txBody>
      </p:sp>
      <p:graphicFrame>
        <p:nvGraphicFramePr>
          <p:cNvPr id="46085" name="Object 7"/>
          <p:cNvGraphicFramePr>
            <a:graphicFrameLocks noChangeAspect="1"/>
          </p:cNvGraphicFramePr>
          <p:nvPr/>
        </p:nvGraphicFramePr>
        <p:xfrm>
          <a:off x="5991225" y="993775"/>
          <a:ext cx="1760538" cy="1330325"/>
        </p:xfrm>
        <a:graphic>
          <a:graphicData uri="http://schemas.openxmlformats.org/presentationml/2006/ole">
            <mc:AlternateContent xmlns:mc="http://schemas.openxmlformats.org/markup-compatibility/2006">
              <mc:Choice xmlns:v="urn:schemas-microsoft-com:vml" Requires="v">
                <p:oleObj spid="_x0000_s129048" name="Equation" r:id="rId5" imgW="520700" imgH="393700" progId="Equation.3">
                  <p:embed/>
                </p:oleObj>
              </mc:Choice>
              <mc:Fallback>
                <p:oleObj name="Equation" r:id="rId5" imgW="5207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1225" y="993775"/>
                        <a:ext cx="1760538"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7"/>
          <p:cNvSpPr>
            <a:spLocks noChangeArrowheads="1"/>
          </p:cNvSpPr>
          <p:nvPr/>
        </p:nvSpPr>
        <p:spPr bwMode="auto">
          <a:xfrm>
            <a:off x="1020763" y="2154238"/>
            <a:ext cx="1044575" cy="9017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aphicFrame>
        <p:nvGraphicFramePr>
          <p:cNvPr id="46087" name="Object 1"/>
          <p:cNvGraphicFramePr>
            <a:graphicFrameLocks noChangeAspect="1"/>
          </p:cNvGraphicFramePr>
          <p:nvPr/>
        </p:nvGraphicFramePr>
        <p:xfrm>
          <a:off x="3841750" y="2260600"/>
          <a:ext cx="4408488" cy="2001838"/>
        </p:xfrm>
        <a:graphic>
          <a:graphicData uri="http://schemas.openxmlformats.org/presentationml/2006/ole">
            <mc:AlternateContent xmlns:mc="http://schemas.openxmlformats.org/markup-compatibility/2006">
              <mc:Choice xmlns:v="urn:schemas-microsoft-com:vml" Requires="v">
                <p:oleObj spid="_x0000_s129049" name="Equation" r:id="rId7" imgW="2070100" imgH="939800" progId="Equation.3">
                  <p:embed/>
                </p:oleObj>
              </mc:Choice>
              <mc:Fallback>
                <p:oleObj name="Equation" r:id="rId7" imgW="2070100" imgH="939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1750" y="2260600"/>
                        <a:ext cx="4408488"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085269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7" name="Object 0"/>
          <p:cNvGraphicFramePr>
            <a:graphicFrameLocks noChangeAspect="1"/>
          </p:cNvGraphicFramePr>
          <p:nvPr>
            <p:extLst>
              <p:ext uri="{D42A27DB-BD31-4B8C-83A1-F6EECF244321}">
                <p14:modId xmlns:p14="http://schemas.microsoft.com/office/powerpoint/2010/main" val="1831748683"/>
              </p:ext>
            </p:extLst>
          </p:nvPr>
        </p:nvGraphicFramePr>
        <p:xfrm>
          <a:off x="627063" y="1990725"/>
          <a:ext cx="3263900" cy="1998663"/>
        </p:xfrm>
        <a:graphic>
          <a:graphicData uri="http://schemas.openxmlformats.org/presentationml/2006/ole">
            <mc:AlternateContent xmlns:mc="http://schemas.openxmlformats.org/markup-compatibility/2006">
              <mc:Choice xmlns:v="urn:schemas-microsoft-com:vml" Requires="v">
                <p:oleObj spid="_x0000_s130072" name="Picture" r:id="rId4" imgW="20571429" imgH="12596825" progId="Word.Picture.8">
                  <p:embed/>
                </p:oleObj>
              </mc:Choice>
              <mc:Fallback>
                <p:oleObj name="Picture" r:id="rId4" imgW="20571429" imgH="12596825"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63" y="1990725"/>
                        <a:ext cx="3263900" cy="199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0178" name="Rectangle 2"/>
          <p:cNvSpPr>
            <a:spLocks noGrp="1" noChangeArrowheads="1"/>
          </p:cNvSpPr>
          <p:nvPr>
            <p:ph type="title" idx="4294967295"/>
          </p:nvPr>
        </p:nvSpPr>
        <p:spPr>
          <a:xfrm>
            <a:off x="1109663" y="312738"/>
            <a:ext cx="7070725" cy="1143000"/>
          </a:xfrm>
        </p:spPr>
        <p:txBody>
          <a:bodyPr/>
          <a:lstStyle/>
          <a:p>
            <a:pPr algn="l" eaLnBrk="1" hangingPunct="1"/>
            <a:r>
              <a:rPr lang="en-US">
                <a:latin typeface="Arial" charset="0"/>
                <a:ea typeface="ＭＳ Ｐゴシック" charset="0"/>
                <a:cs typeface="ＭＳ Ｐゴシック" charset="0"/>
              </a:rPr>
              <a:t>Which of the following </a:t>
            </a:r>
            <a:r>
              <a:rPr lang="en-US" i="1">
                <a:latin typeface="Arial" charset="0"/>
                <a:ea typeface="ＭＳ Ｐゴシック" charset="0"/>
                <a:cs typeface="ＭＳ Ｐゴシック" charset="0"/>
              </a:rPr>
              <a:t>could</a:t>
            </a:r>
            <a:r>
              <a:rPr lang="en-US">
                <a:latin typeface="Arial" charset="0"/>
                <a:ea typeface="ＭＳ Ｐゴシック" charset="0"/>
                <a:cs typeface="ＭＳ Ｐゴシック" charset="0"/>
              </a:rPr>
              <a:t> be a static physical E-field in a small region?</a:t>
            </a:r>
            <a:endParaRPr lang="en-US" sz="2600">
              <a:latin typeface="Arial" charset="0"/>
              <a:ea typeface="ＭＳ Ｐゴシック" charset="0"/>
              <a:cs typeface="ＭＳ Ｐゴシック" charset="0"/>
            </a:endParaRPr>
          </a:p>
        </p:txBody>
      </p:sp>
      <p:sp>
        <p:nvSpPr>
          <p:cNvPr id="50179" name="Rectangle 4"/>
          <p:cNvSpPr>
            <a:spLocks noChangeArrowheads="1"/>
          </p:cNvSpPr>
          <p:nvPr/>
        </p:nvSpPr>
        <p:spPr bwMode="auto">
          <a:xfrm>
            <a:off x="4572000" y="2149475"/>
            <a:ext cx="3352800" cy="1752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80" name="Rectangle 5"/>
          <p:cNvSpPr>
            <a:spLocks noChangeArrowheads="1"/>
          </p:cNvSpPr>
          <p:nvPr/>
        </p:nvSpPr>
        <p:spPr bwMode="auto">
          <a:xfrm>
            <a:off x="685800" y="2149475"/>
            <a:ext cx="3352800" cy="1752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81" name="Text Box 6"/>
          <p:cNvSpPr txBox="1">
            <a:spLocks noChangeArrowheads="1"/>
          </p:cNvSpPr>
          <p:nvPr/>
        </p:nvSpPr>
        <p:spPr bwMode="auto">
          <a:xfrm>
            <a:off x="2209800" y="1371600"/>
            <a:ext cx="2682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a:t>I</a:t>
            </a:r>
          </a:p>
        </p:txBody>
      </p:sp>
      <p:sp>
        <p:nvSpPr>
          <p:cNvPr id="50182" name="Text Box 7"/>
          <p:cNvSpPr txBox="1">
            <a:spLocks noChangeArrowheads="1"/>
          </p:cNvSpPr>
          <p:nvPr/>
        </p:nvSpPr>
        <p:spPr bwMode="auto">
          <a:xfrm>
            <a:off x="5943600" y="1295400"/>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b="1"/>
              <a:t>II</a:t>
            </a:r>
          </a:p>
        </p:txBody>
      </p:sp>
      <p:sp>
        <p:nvSpPr>
          <p:cNvPr id="50183" name="Text Box 8"/>
          <p:cNvSpPr txBox="1">
            <a:spLocks noChangeArrowheads="1"/>
          </p:cNvSpPr>
          <p:nvPr/>
        </p:nvSpPr>
        <p:spPr bwMode="auto">
          <a:xfrm>
            <a:off x="1473200" y="4578350"/>
            <a:ext cx="662463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2800"/>
              <a:t> Only I 	B) Only II </a:t>
            </a:r>
          </a:p>
          <a:p>
            <a:pPr>
              <a:buFont typeface="Arial" charset="0"/>
              <a:buNone/>
            </a:pPr>
            <a:r>
              <a:rPr lang="en-US" sz="2800"/>
              <a:t>C) Both 	D) Neither</a:t>
            </a:r>
          </a:p>
          <a:p>
            <a:pPr>
              <a:buFont typeface="Arial" charset="0"/>
              <a:buNone/>
            </a:pPr>
            <a:r>
              <a:rPr lang="en-US" sz="2800"/>
              <a:t>E) Cannot answer without further info</a:t>
            </a:r>
            <a:endParaRPr lang="en-US"/>
          </a:p>
        </p:txBody>
      </p:sp>
      <p:sp>
        <p:nvSpPr>
          <p:cNvPr id="50184" name="Text Box 10"/>
          <p:cNvSpPr txBox="1">
            <a:spLocks noChangeArrowheads="1"/>
          </p:cNvSpPr>
          <p:nvPr/>
        </p:nvSpPr>
        <p:spPr bwMode="auto">
          <a:xfrm>
            <a:off x="76200" y="90488"/>
            <a:ext cx="1149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sz="1200"/>
              <a:t>2.43b/1.7b</a:t>
            </a:r>
          </a:p>
        </p:txBody>
      </p:sp>
      <p:graphicFrame>
        <p:nvGraphicFramePr>
          <p:cNvPr id="50185" name="Object 9"/>
          <p:cNvGraphicFramePr>
            <a:graphicFrameLocks noChangeAspect="1"/>
          </p:cNvGraphicFramePr>
          <p:nvPr/>
        </p:nvGraphicFramePr>
        <p:xfrm>
          <a:off x="4572000" y="2032000"/>
          <a:ext cx="3486150" cy="2135188"/>
        </p:xfrm>
        <a:graphic>
          <a:graphicData uri="http://schemas.openxmlformats.org/presentationml/2006/ole">
            <mc:AlternateContent xmlns:mc="http://schemas.openxmlformats.org/markup-compatibility/2006">
              <mc:Choice xmlns:v="urn:schemas-microsoft-com:vml" Requires="v">
                <p:oleObj spid="_x0000_s130073" name="Picture" r:id="rId6" imgW="5143500" imgH="3149600" progId="Word.Picture.8">
                  <p:embed/>
                </p:oleObj>
              </mc:Choice>
              <mc:Fallback>
                <p:oleObj name="Picture" r:id="rId6" imgW="5143500" imgH="3149600"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032000"/>
                        <a:ext cx="348615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664984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357188" y="254000"/>
            <a:ext cx="7772400" cy="4716463"/>
          </a:xfrm>
        </p:spPr>
        <p:txBody>
          <a:bodyPr/>
          <a:lstStyle/>
          <a:p>
            <a:pPr algn="l" eaLnBrk="1" hangingPunct="1"/>
            <a:r>
              <a:rPr lang="en-US" sz="3200">
                <a:latin typeface="Arial" charset="0"/>
                <a:ea typeface="ヒラギノ角ゴ Pro W3" charset="0"/>
                <a:cs typeface="ヒラギノ角ゴ Pro W3" charset="0"/>
              </a:rPr>
              <a:t> </a:t>
            </a:r>
            <a:br>
              <a:rPr lang="en-US" sz="3200">
                <a:latin typeface="Arial" charset="0"/>
                <a:ea typeface="ヒラギノ角ゴ Pro W3" charset="0"/>
                <a:cs typeface="ヒラギノ角ゴ Pro W3" charset="0"/>
              </a:rPr>
            </a:br>
            <a:endParaRPr lang="en-US">
              <a:latin typeface="Arial" charset="0"/>
              <a:ea typeface="ヒラギノ角ゴ Pro W3" charset="0"/>
              <a:cs typeface="ヒラギノ角ゴ Pro W3" charset="0"/>
            </a:endParaRPr>
          </a:p>
        </p:txBody>
      </p:sp>
      <p:graphicFrame>
        <p:nvGraphicFramePr>
          <p:cNvPr id="55298" name="Object 4"/>
          <p:cNvGraphicFramePr>
            <a:graphicFrameLocks noChangeAspect="1"/>
          </p:cNvGraphicFramePr>
          <p:nvPr/>
        </p:nvGraphicFramePr>
        <p:xfrm>
          <a:off x="1879600" y="0"/>
          <a:ext cx="4919663" cy="1354138"/>
        </p:xfrm>
        <a:graphic>
          <a:graphicData uri="http://schemas.openxmlformats.org/presentationml/2006/ole">
            <mc:AlternateContent xmlns:mc="http://schemas.openxmlformats.org/markup-compatibility/2006">
              <mc:Choice xmlns:v="urn:schemas-microsoft-com:vml" Requires="v">
                <p:oleObj spid="_x0000_s131096" name="Equation" r:id="rId4" imgW="1752600" imgH="482600" progId="Equation.DSMT4">
                  <p:embed/>
                </p:oleObj>
              </mc:Choice>
              <mc:Fallback>
                <p:oleObj name="Equation" r:id="rId4" imgW="1752600" imgH="482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9600" y="0"/>
                        <a:ext cx="4919663"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5299" name="Object 5"/>
          <p:cNvGraphicFramePr>
            <a:graphicFrameLocks noChangeAspect="1"/>
          </p:cNvGraphicFramePr>
          <p:nvPr/>
        </p:nvGraphicFramePr>
        <p:xfrm>
          <a:off x="1435100" y="1279525"/>
          <a:ext cx="4773613" cy="565150"/>
        </p:xfrm>
        <a:graphic>
          <a:graphicData uri="http://schemas.openxmlformats.org/presentationml/2006/ole">
            <mc:AlternateContent xmlns:mc="http://schemas.openxmlformats.org/markup-compatibility/2006">
              <mc:Choice xmlns:v="urn:schemas-microsoft-com:vml" Requires="v">
                <p:oleObj spid="_x0000_s131097" name="Equation" r:id="rId6" imgW="2032000" imgH="241300" progId="Equation.3">
                  <p:embed/>
                </p:oleObj>
              </mc:Choice>
              <mc:Fallback>
                <p:oleObj name="Equation" r:id="rId6" imgW="20320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5100" y="1279525"/>
                        <a:ext cx="4773613"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7821118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357188" y="254000"/>
            <a:ext cx="7772400" cy="4716463"/>
          </a:xfrm>
        </p:spPr>
        <p:txBody>
          <a:bodyPr/>
          <a:lstStyle/>
          <a:p>
            <a:pPr algn="l" eaLnBrk="1" hangingPunct="1"/>
            <a:r>
              <a:rPr lang="en-US" sz="3200">
                <a:latin typeface="Arial" charset="0"/>
                <a:ea typeface="ヒラギノ角ゴ Pro W3" charset="0"/>
                <a:cs typeface="ヒラギノ角ゴ Pro W3" charset="0"/>
              </a:rPr>
              <a:t> </a:t>
            </a:r>
            <a:br>
              <a:rPr lang="en-US" sz="3200">
                <a:latin typeface="Arial" charset="0"/>
                <a:ea typeface="ヒラギノ角ゴ Pro W3" charset="0"/>
                <a:cs typeface="ヒラギノ角ゴ Pro W3" charset="0"/>
              </a:rPr>
            </a:br>
            <a:r>
              <a:rPr lang="en-US" sz="800">
                <a:latin typeface="Arial" charset="0"/>
                <a:ea typeface="ヒラギノ角ゴ Pro W3" charset="0"/>
                <a:cs typeface="ヒラギノ角ゴ Pro W3" charset="0"/>
              </a:rPr>
              <a:t/>
            </a:r>
            <a:br>
              <a:rPr lang="en-US" sz="800">
                <a:latin typeface="Arial" charset="0"/>
                <a:ea typeface="ヒラギノ角ゴ Pro W3" charset="0"/>
                <a:cs typeface="ヒラギノ角ゴ Pro W3" charset="0"/>
              </a:rPr>
            </a:br>
            <a:r>
              <a:rPr lang="en-US" sz="800">
                <a:latin typeface="Arial" charset="0"/>
                <a:ea typeface="ヒラギノ角ゴ Pro W3" charset="0"/>
                <a:cs typeface="ヒラギノ角ゴ Pro W3" charset="0"/>
              </a:rPr>
              <a:t/>
            </a:r>
            <a:br>
              <a:rPr lang="en-US" sz="8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(with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It is also true that</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where</a:t>
            </a:r>
            <a:r>
              <a:rPr lang="en-US" sz="3200">
                <a:solidFill>
                  <a:schemeClr val="accent2"/>
                </a:solidFill>
                <a:latin typeface="Arial" charset="0"/>
                <a:ea typeface="ヒラギノ角ゴ Pro W3" charset="0"/>
                <a:cs typeface="ヒラギノ角ゴ Pro W3" charset="0"/>
              </a:rPr>
              <a:t/>
            </a:r>
            <a:br>
              <a:rPr lang="en-US" sz="3200">
                <a:solidFill>
                  <a:schemeClr val="accent2"/>
                </a:solidFill>
                <a:latin typeface="Arial" charset="0"/>
                <a:ea typeface="ヒラギノ角ゴ Pro W3" charset="0"/>
                <a:cs typeface="ヒラギノ角ゴ Pro W3" charset="0"/>
              </a:rPr>
            </a:br>
            <a:r>
              <a:rPr lang="en-US" sz="3200">
                <a:solidFill>
                  <a:schemeClr val="accent2"/>
                </a:solidFill>
                <a:latin typeface="Arial" charset="0"/>
                <a:ea typeface="ヒラギノ角ゴ Pro W3" charset="0"/>
                <a:cs typeface="ヒラギノ角ゴ Pro W3" charset="0"/>
              </a:rPr>
              <a:t/>
            </a:r>
            <a:br>
              <a:rPr lang="en-US" sz="3200">
                <a:solidFill>
                  <a:schemeClr val="accent2"/>
                </a:solidFill>
                <a:latin typeface="Arial" charset="0"/>
                <a:ea typeface="ヒラギノ角ゴ Pro W3" charset="0"/>
                <a:cs typeface="ヒラギノ角ゴ Pro W3" charset="0"/>
              </a:rPr>
            </a:br>
            <a:endParaRPr lang="en-US">
              <a:latin typeface="Arial" charset="0"/>
              <a:ea typeface="ヒラギノ角ゴ Pro W3" charset="0"/>
              <a:cs typeface="ヒラギノ角ゴ Pro W3" charset="0"/>
            </a:endParaRPr>
          </a:p>
        </p:txBody>
      </p:sp>
      <p:graphicFrame>
        <p:nvGraphicFramePr>
          <p:cNvPr id="57346" name="Object 4"/>
          <p:cNvGraphicFramePr>
            <a:graphicFrameLocks noChangeAspect="1"/>
          </p:cNvGraphicFramePr>
          <p:nvPr/>
        </p:nvGraphicFramePr>
        <p:xfrm>
          <a:off x="1879600" y="0"/>
          <a:ext cx="4919663" cy="1354138"/>
        </p:xfrm>
        <a:graphic>
          <a:graphicData uri="http://schemas.openxmlformats.org/presentationml/2006/ole">
            <mc:AlternateContent xmlns:mc="http://schemas.openxmlformats.org/markup-compatibility/2006">
              <mc:Choice xmlns:v="urn:schemas-microsoft-com:vml" Requires="v">
                <p:oleObj spid="_x0000_s132142" name="Equation" r:id="rId4" imgW="1752600" imgH="482600" progId="Equation.DSMT4">
                  <p:embed/>
                </p:oleObj>
              </mc:Choice>
              <mc:Fallback>
                <p:oleObj name="Equation" r:id="rId4" imgW="1752600" imgH="482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9600" y="0"/>
                        <a:ext cx="4919663"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7347" name="Object 5"/>
          <p:cNvGraphicFramePr>
            <a:graphicFrameLocks noChangeAspect="1"/>
          </p:cNvGraphicFramePr>
          <p:nvPr/>
        </p:nvGraphicFramePr>
        <p:xfrm>
          <a:off x="1435100" y="1279525"/>
          <a:ext cx="4773613" cy="565150"/>
        </p:xfrm>
        <a:graphic>
          <a:graphicData uri="http://schemas.openxmlformats.org/presentationml/2006/ole">
            <mc:AlternateContent xmlns:mc="http://schemas.openxmlformats.org/markup-compatibility/2006">
              <mc:Choice xmlns:v="urn:schemas-microsoft-com:vml" Requires="v">
                <p:oleObj spid="_x0000_s132143" name="Equation" r:id="rId6" imgW="2032000" imgH="241300" progId="Equation.DSMT4">
                  <p:embed/>
                </p:oleObj>
              </mc:Choice>
              <mc:Fallback>
                <p:oleObj name="Equation" r:id="rId6" imgW="2032000" imgH="241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5100" y="1279525"/>
                        <a:ext cx="4773613"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7348" name="Object 6"/>
          <p:cNvGraphicFramePr>
            <a:graphicFrameLocks noChangeAspect="1"/>
          </p:cNvGraphicFramePr>
          <p:nvPr/>
        </p:nvGraphicFramePr>
        <p:xfrm>
          <a:off x="3927475" y="1931988"/>
          <a:ext cx="2063750" cy="1206500"/>
        </p:xfrm>
        <a:graphic>
          <a:graphicData uri="http://schemas.openxmlformats.org/presentationml/2006/ole">
            <mc:AlternateContent xmlns:mc="http://schemas.openxmlformats.org/markup-compatibility/2006">
              <mc:Choice xmlns:v="urn:schemas-microsoft-com:vml" Requires="v">
                <p:oleObj spid="_x0000_s132144" name="Equation" r:id="rId8" imgW="825500" imgH="482600" progId="Equation.DSMT4">
                  <p:embed/>
                </p:oleObj>
              </mc:Choice>
              <mc:Fallback>
                <p:oleObj name="Equation" r:id="rId8" imgW="825500" imgH="482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7475" y="1931988"/>
                        <a:ext cx="20637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7349" name="Object 7"/>
          <p:cNvGraphicFramePr>
            <a:graphicFrameLocks noChangeAspect="1"/>
          </p:cNvGraphicFramePr>
          <p:nvPr/>
        </p:nvGraphicFramePr>
        <p:xfrm>
          <a:off x="1639888" y="2955925"/>
          <a:ext cx="2492375" cy="1071563"/>
        </p:xfrm>
        <a:graphic>
          <a:graphicData uri="http://schemas.openxmlformats.org/presentationml/2006/ole">
            <mc:AlternateContent xmlns:mc="http://schemas.openxmlformats.org/markup-compatibility/2006">
              <mc:Choice xmlns:v="urn:schemas-microsoft-com:vml" Requires="v">
                <p:oleObj spid="_x0000_s132145" name="Equation" r:id="rId10" imgW="1092200" imgH="469900" progId="Equation.3">
                  <p:embed/>
                </p:oleObj>
              </mc:Choice>
              <mc:Fallback>
                <p:oleObj name="Equation" r:id="rId10" imgW="1092200" imgH="4699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9888" y="2955925"/>
                        <a:ext cx="2492375"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68589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357188" y="254000"/>
            <a:ext cx="7772400" cy="4716463"/>
          </a:xfrm>
        </p:spPr>
        <p:txBody>
          <a:bodyPr/>
          <a:lstStyle/>
          <a:p>
            <a:pPr algn="l" eaLnBrk="1" hangingPunct="1"/>
            <a:r>
              <a:rPr lang="en-US" sz="3200">
                <a:latin typeface="Arial" charset="0"/>
                <a:ea typeface="ヒラギノ角ゴ Pro W3" charset="0"/>
                <a:cs typeface="ヒラギノ角ゴ Pro W3" charset="0"/>
              </a:rPr>
              <a:t> </a:t>
            </a:r>
            <a:br>
              <a:rPr lang="en-US" sz="3200">
                <a:latin typeface="Arial" charset="0"/>
                <a:ea typeface="ヒラギノ角ゴ Pro W3" charset="0"/>
                <a:cs typeface="ヒラギノ角ゴ Pro W3" charset="0"/>
              </a:rPr>
            </a:br>
            <a:r>
              <a:rPr lang="en-US" sz="800">
                <a:latin typeface="Arial" charset="0"/>
                <a:ea typeface="ヒラギノ角ゴ Pro W3" charset="0"/>
                <a:cs typeface="ヒラギノ角ゴ Pro W3" charset="0"/>
              </a:rPr>
              <a:t/>
            </a:r>
            <a:br>
              <a:rPr lang="en-US" sz="800">
                <a:latin typeface="Arial" charset="0"/>
                <a:ea typeface="ヒラギノ角ゴ Pro W3" charset="0"/>
                <a:cs typeface="ヒラギノ角ゴ Pro W3" charset="0"/>
              </a:rPr>
            </a:br>
            <a:r>
              <a:rPr lang="en-US" sz="800">
                <a:latin typeface="Arial" charset="0"/>
                <a:ea typeface="ヒラギノ角ゴ Pro W3" charset="0"/>
                <a:cs typeface="ヒラギノ角ゴ Pro W3" charset="0"/>
              </a:rPr>
              <a:t/>
            </a:r>
            <a:br>
              <a:rPr lang="en-US" sz="8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(with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It is also true that</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where</a:t>
            </a:r>
            <a:r>
              <a:rPr lang="en-US" sz="3200">
                <a:solidFill>
                  <a:schemeClr val="accent2"/>
                </a:solidFill>
                <a:latin typeface="Arial" charset="0"/>
                <a:ea typeface="ヒラギノ角ゴ Pro W3" charset="0"/>
                <a:cs typeface="ヒラギノ角ゴ Pro W3" charset="0"/>
              </a:rPr>
              <a:t/>
            </a:r>
            <a:br>
              <a:rPr lang="en-US" sz="3200">
                <a:solidFill>
                  <a:schemeClr val="accent2"/>
                </a:solidFill>
                <a:latin typeface="Arial" charset="0"/>
                <a:ea typeface="ヒラギノ角ゴ Pro W3" charset="0"/>
                <a:cs typeface="ヒラギノ角ゴ Pro W3" charset="0"/>
              </a:rPr>
            </a:br>
            <a:r>
              <a:rPr lang="en-US" sz="3200">
                <a:solidFill>
                  <a:schemeClr val="accent2"/>
                </a:solidFill>
                <a:latin typeface="Arial" charset="0"/>
                <a:ea typeface="ヒラギノ角ゴ Pro W3" charset="0"/>
                <a:cs typeface="ヒラギノ角ゴ Pro W3" charset="0"/>
              </a:rPr>
              <a:t/>
            </a:r>
            <a:br>
              <a:rPr lang="en-US" sz="3200">
                <a:solidFill>
                  <a:schemeClr val="accent2"/>
                </a:solidFill>
                <a:latin typeface="Arial" charset="0"/>
                <a:ea typeface="ヒラギノ角ゴ Pro W3" charset="0"/>
                <a:cs typeface="ヒラギノ角ゴ Pro W3" charset="0"/>
              </a:rPr>
            </a:br>
            <a:endParaRPr lang="en-US">
              <a:latin typeface="Arial" charset="0"/>
              <a:ea typeface="ヒラギノ角ゴ Pro W3" charset="0"/>
              <a:cs typeface="ヒラギノ角ゴ Pro W3" charset="0"/>
            </a:endParaRPr>
          </a:p>
        </p:txBody>
      </p:sp>
      <p:graphicFrame>
        <p:nvGraphicFramePr>
          <p:cNvPr id="59394" name="Object 4"/>
          <p:cNvGraphicFramePr>
            <a:graphicFrameLocks noChangeAspect="1"/>
          </p:cNvGraphicFramePr>
          <p:nvPr/>
        </p:nvGraphicFramePr>
        <p:xfrm>
          <a:off x="1879600" y="0"/>
          <a:ext cx="4919663" cy="1354138"/>
        </p:xfrm>
        <a:graphic>
          <a:graphicData uri="http://schemas.openxmlformats.org/presentationml/2006/ole">
            <mc:AlternateContent xmlns:mc="http://schemas.openxmlformats.org/markup-compatibility/2006">
              <mc:Choice xmlns:v="urn:schemas-microsoft-com:vml" Requires="v">
                <p:oleObj spid="_x0000_s133177" name="Equation" r:id="rId4" imgW="1752600" imgH="482600" progId="Equation.DSMT4">
                  <p:embed/>
                </p:oleObj>
              </mc:Choice>
              <mc:Fallback>
                <p:oleObj name="Equation" r:id="rId4" imgW="1752600" imgH="482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9600" y="0"/>
                        <a:ext cx="4919663"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9395" name="Object 5"/>
          <p:cNvGraphicFramePr>
            <a:graphicFrameLocks noChangeAspect="1"/>
          </p:cNvGraphicFramePr>
          <p:nvPr/>
        </p:nvGraphicFramePr>
        <p:xfrm>
          <a:off x="1435100" y="1279525"/>
          <a:ext cx="4773613" cy="565150"/>
        </p:xfrm>
        <a:graphic>
          <a:graphicData uri="http://schemas.openxmlformats.org/presentationml/2006/ole">
            <mc:AlternateContent xmlns:mc="http://schemas.openxmlformats.org/markup-compatibility/2006">
              <mc:Choice xmlns:v="urn:schemas-microsoft-com:vml" Requires="v">
                <p:oleObj spid="_x0000_s133178" name="Equation" r:id="rId6" imgW="2032000" imgH="241300" progId="Equation.DSMT4">
                  <p:embed/>
                </p:oleObj>
              </mc:Choice>
              <mc:Fallback>
                <p:oleObj name="Equation" r:id="rId6" imgW="2032000" imgH="241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5100" y="1279525"/>
                        <a:ext cx="4773613"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9396" name="Object 6"/>
          <p:cNvGraphicFramePr>
            <a:graphicFrameLocks noChangeAspect="1"/>
          </p:cNvGraphicFramePr>
          <p:nvPr/>
        </p:nvGraphicFramePr>
        <p:xfrm>
          <a:off x="3927475" y="1931988"/>
          <a:ext cx="2063750" cy="1206500"/>
        </p:xfrm>
        <a:graphic>
          <a:graphicData uri="http://schemas.openxmlformats.org/presentationml/2006/ole">
            <mc:AlternateContent xmlns:mc="http://schemas.openxmlformats.org/markup-compatibility/2006">
              <mc:Choice xmlns:v="urn:schemas-microsoft-com:vml" Requires="v">
                <p:oleObj spid="_x0000_s133179" name="Equation" r:id="rId8" imgW="825500" imgH="482600" progId="Equation.DSMT4">
                  <p:embed/>
                </p:oleObj>
              </mc:Choice>
              <mc:Fallback>
                <p:oleObj name="Equation" r:id="rId8" imgW="825500" imgH="482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7475" y="1931988"/>
                        <a:ext cx="20637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9397" name="Object 7"/>
          <p:cNvGraphicFramePr>
            <a:graphicFrameLocks noChangeAspect="1"/>
          </p:cNvGraphicFramePr>
          <p:nvPr/>
        </p:nvGraphicFramePr>
        <p:xfrm>
          <a:off x="1639888" y="2955925"/>
          <a:ext cx="2492375" cy="1071563"/>
        </p:xfrm>
        <a:graphic>
          <a:graphicData uri="http://schemas.openxmlformats.org/presentationml/2006/ole">
            <mc:AlternateContent xmlns:mc="http://schemas.openxmlformats.org/markup-compatibility/2006">
              <mc:Choice xmlns:v="urn:schemas-microsoft-com:vml" Requires="v">
                <p:oleObj spid="_x0000_s133180" name="Equation" r:id="rId10" imgW="1092200" imgH="469900" progId="Equation.DSMT4">
                  <p:embed/>
                </p:oleObj>
              </mc:Choice>
              <mc:Fallback>
                <p:oleObj name="Equation" r:id="rId10" imgW="1092200" imgH="4699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9888" y="2955925"/>
                        <a:ext cx="2492375"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9398" name="Object 9"/>
          <p:cNvGraphicFramePr>
            <a:graphicFrameLocks noChangeAspect="1"/>
          </p:cNvGraphicFramePr>
          <p:nvPr/>
        </p:nvGraphicFramePr>
        <p:xfrm>
          <a:off x="150813" y="4214813"/>
          <a:ext cx="5075237" cy="1222375"/>
        </p:xfrm>
        <a:graphic>
          <a:graphicData uri="http://schemas.openxmlformats.org/presentationml/2006/ole">
            <mc:AlternateContent xmlns:mc="http://schemas.openxmlformats.org/markup-compatibility/2006">
              <mc:Choice xmlns:v="urn:schemas-microsoft-com:vml" Requires="v">
                <p:oleObj spid="_x0000_s133181" name="Equation" r:id="rId12" imgW="2108200" imgH="508000" progId="Equation.3">
                  <p:embed/>
                </p:oleObj>
              </mc:Choice>
              <mc:Fallback>
                <p:oleObj name="Equation" r:id="rId12" imgW="2108200" imgH="5080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0813" y="4214813"/>
                        <a:ext cx="5075237"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9608135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357188" y="254000"/>
            <a:ext cx="7772400" cy="4716463"/>
          </a:xfrm>
        </p:spPr>
        <p:txBody>
          <a:bodyPr/>
          <a:lstStyle/>
          <a:p>
            <a:pPr algn="l" eaLnBrk="1" hangingPunct="1"/>
            <a:r>
              <a:rPr lang="en-US" sz="3200">
                <a:latin typeface="Arial" charset="0"/>
                <a:ea typeface="ヒラギノ角ゴ Pro W3" charset="0"/>
                <a:cs typeface="ヒラギノ角ゴ Pro W3" charset="0"/>
              </a:rPr>
              <a:t> </a:t>
            </a:r>
            <a:br>
              <a:rPr lang="en-US" sz="3200">
                <a:latin typeface="Arial" charset="0"/>
                <a:ea typeface="ヒラギノ角ゴ Pro W3" charset="0"/>
                <a:cs typeface="ヒラギノ角ゴ Pro W3" charset="0"/>
              </a:rPr>
            </a:br>
            <a:r>
              <a:rPr lang="en-US" sz="800">
                <a:latin typeface="Arial" charset="0"/>
                <a:ea typeface="ヒラギノ角ゴ Pro W3" charset="0"/>
                <a:cs typeface="ヒラギノ角ゴ Pro W3" charset="0"/>
              </a:rPr>
              <a:t/>
            </a:r>
            <a:br>
              <a:rPr lang="en-US" sz="800">
                <a:latin typeface="Arial" charset="0"/>
                <a:ea typeface="ヒラギノ角ゴ Pro W3" charset="0"/>
                <a:cs typeface="ヒラギノ角ゴ Pro W3" charset="0"/>
              </a:rPr>
            </a:br>
            <a:r>
              <a:rPr lang="en-US" sz="800">
                <a:latin typeface="Arial" charset="0"/>
                <a:ea typeface="ヒラギノ角ゴ Pro W3" charset="0"/>
                <a:cs typeface="ヒラギノ角ゴ Pro W3" charset="0"/>
              </a:rPr>
              <a:t/>
            </a:r>
            <a:br>
              <a:rPr lang="en-US" sz="8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(with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It is also true that</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where</a:t>
            </a:r>
            <a:r>
              <a:rPr lang="en-US" sz="3200">
                <a:solidFill>
                  <a:schemeClr val="accent2"/>
                </a:solidFill>
                <a:latin typeface="Arial" charset="0"/>
                <a:ea typeface="ヒラギノ角ゴ Pro W3" charset="0"/>
                <a:cs typeface="ヒラギノ角ゴ Pro W3" charset="0"/>
              </a:rPr>
              <a:t/>
            </a:r>
            <a:br>
              <a:rPr lang="en-US" sz="3200">
                <a:solidFill>
                  <a:schemeClr val="accent2"/>
                </a:solidFill>
                <a:latin typeface="Arial" charset="0"/>
                <a:ea typeface="ヒラギノ角ゴ Pro W3" charset="0"/>
                <a:cs typeface="ヒラギノ角ゴ Pro W3" charset="0"/>
              </a:rPr>
            </a:br>
            <a:r>
              <a:rPr lang="en-US" sz="3200">
                <a:solidFill>
                  <a:schemeClr val="accent2"/>
                </a:solidFill>
                <a:latin typeface="Arial" charset="0"/>
                <a:ea typeface="ヒラギノ角ゴ Pro W3" charset="0"/>
                <a:cs typeface="ヒラギノ角ゴ Pro W3" charset="0"/>
              </a:rPr>
              <a:t/>
            </a:r>
            <a:br>
              <a:rPr lang="en-US" sz="3200">
                <a:solidFill>
                  <a:schemeClr val="accent2"/>
                </a:solidFill>
                <a:latin typeface="Arial" charset="0"/>
                <a:ea typeface="ヒラギノ角ゴ Pro W3" charset="0"/>
                <a:cs typeface="ヒラギノ角ゴ Pro W3" charset="0"/>
              </a:rPr>
            </a:br>
            <a:endParaRPr lang="en-US">
              <a:latin typeface="Arial" charset="0"/>
              <a:ea typeface="ヒラギノ角ゴ Pro W3" charset="0"/>
              <a:cs typeface="ヒラギノ角ゴ Pro W3" charset="0"/>
            </a:endParaRPr>
          </a:p>
        </p:txBody>
      </p:sp>
      <p:sp>
        <p:nvSpPr>
          <p:cNvPr id="61442" name="Rectangle 3"/>
          <p:cNvSpPr>
            <a:spLocks noGrp="1" noChangeArrowheads="1"/>
          </p:cNvSpPr>
          <p:nvPr>
            <p:ph type="body" sz="half" idx="2"/>
          </p:nvPr>
        </p:nvSpPr>
        <p:spPr>
          <a:xfrm>
            <a:off x="376238" y="5770563"/>
            <a:ext cx="7772400" cy="635000"/>
          </a:xfrm>
        </p:spPr>
        <p:txBody>
          <a:bodyPr/>
          <a:lstStyle/>
          <a:p>
            <a:pPr eaLnBrk="1" hangingPunct="1">
              <a:buFontTx/>
              <a:buAutoNum type="alphaUcParenR"/>
            </a:pPr>
            <a:r>
              <a:rPr lang="en-US" sz="3200">
                <a:latin typeface="Arial" charset="0"/>
                <a:ea typeface="ヒラギノ角ゴ Pro W3" charset="0"/>
                <a:cs typeface="ヒラギノ角ゴ Pro W3" charset="0"/>
              </a:rPr>
              <a:t> Yes              B)  No              C) ???</a:t>
            </a:r>
            <a:endParaRPr lang="en-US" sz="1800">
              <a:latin typeface="Arial" charset="0"/>
              <a:ea typeface="ヒラギノ角ゴ Pro W3" charset="0"/>
              <a:cs typeface="ヒラギノ角ゴ Pro W3" charset="0"/>
            </a:endParaRPr>
          </a:p>
        </p:txBody>
      </p:sp>
      <p:graphicFrame>
        <p:nvGraphicFramePr>
          <p:cNvPr id="61443" name="Object 4"/>
          <p:cNvGraphicFramePr>
            <a:graphicFrameLocks noChangeAspect="1"/>
          </p:cNvGraphicFramePr>
          <p:nvPr/>
        </p:nvGraphicFramePr>
        <p:xfrm>
          <a:off x="1879600" y="0"/>
          <a:ext cx="4919663" cy="1354138"/>
        </p:xfrm>
        <a:graphic>
          <a:graphicData uri="http://schemas.openxmlformats.org/presentationml/2006/ole">
            <mc:AlternateContent xmlns:mc="http://schemas.openxmlformats.org/markup-compatibility/2006">
              <mc:Choice xmlns:v="urn:schemas-microsoft-com:vml" Requires="v">
                <p:oleObj spid="_x0000_s134201" name="Equation" r:id="rId4" imgW="1752600" imgH="482600" progId="Equation.DSMT4">
                  <p:embed/>
                </p:oleObj>
              </mc:Choice>
              <mc:Fallback>
                <p:oleObj name="Equation" r:id="rId4" imgW="1752600" imgH="482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9600" y="0"/>
                        <a:ext cx="4919663"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1444" name="Object 5"/>
          <p:cNvGraphicFramePr>
            <a:graphicFrameLocks noChangeAspect="1"/>
          </p:cNvGraphicFramePr>
          <p:nvPr/>
        </p:nvGraphicFramePr>
        <p:xfrm>
          <a:off x="1435100" y="1279525"/>
          <a:ext cx="4773613" cy="565150"/>
        </p:xfrm>
        <a:graphic>
          <a:graphicData uri="http://schemas.openxmlformats.org/presentationml/2006/ole">
            <mc:AlternateContent xmlns:mc="http://schemas.openxmlformats.org/markup-compatibility/2006">
              <mc:Choice xmlns:v="urn:schemas-microsoft-com:vml" Requires="v">
                <p:oleObj spid="_x0000_s134202" name="Equation" r:id="rId6" imgW="2032000" imgH="241300" progId="Equation.DSMT4">
                  <p:embed/>
                </p:oleObj>
              </mc:Choice>
              <mc:Fallback>
                <p:oleObj name="Equation" r:id="rId6" imgW="2032000" imgH="241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5100" y="1279525"/>
                        <a:ext cx="4773613"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1445" name="Object 6"/>
          <p:cNvGraphicFramePr>
            <a:graphicFrameLocks noChangeAspect="1"/>
          </p:cNvGraphicFramePr>
          <p:nvPr/>
        </p:nvGraphicFramePr>
        <p:xfrm>
          <a:off x="3927475" y="1931988"/>
          <a:ext cx="2063750" cy="1206500"/>
        </p:xfrm>
        <a:graphic>
          <a:graphicData uri="http://schemas.openxmlformats.org/presentationml/2006/ole">
            <mc:AlternateContent xmlns:mc="http://schemas.openxmlformats.org/markup-compatibility/2006">
              <mc:Choice xmlns:v="urn:schemas-microsoft-com:vml" Requires="v">
                <p:oleObj spid="_x0000_s134203" name="Equation" r:id="rId8" imgW="825500" imgH="482600" progId="Equation.DSMT4">
                  <p:embed/>
                </p:oleObj>
              </mc:Choice>
              <mc:Fallback>
                <p:oleObj name="Equation" r:id="rId8" imgW="825500" imgH="482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7475" y="1931988"/>
                        <a:ext cx="20637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1446" name="Object 7"/>
          <p:cNvGraphicFramePr>
            <a:graphicFrameLocks noChangeAspect="1"/>
          </p:cNvGraphicFramePr>
          <p:nvPr/>
        </p:nvGraphicFramePr>
        <p:xfrm>
          <a:off x="1639888" y="2955925"/>
          <a:ext cx="2492375" cy="1071563"/>
        </p:xfrm>
        <a:graphic>
          <a:graphicData uri="http://schemas.openxmlformats.org/presentationml/2006/ole">
            <mc:AlternateContent xmlns:mc="http://schemas.openxmlformats.org/markup-compatibility/2006">
              <mc:Choice xmlns:v="urn:schemas-microsoft-com:vml" Requires="v">
                <p:oleObj spid="_x0000_s134204" name="Equation" r:id="rId10" imgW="1092200" imgH="469900" progId="Equation.DSMT4">
                  <p:embed/>
                </p:oleObj>
              </mc:Choice>
              <mc:Fallback>
                <p:oleObj name="Equation" r:id="rId10" imgW="1092200" imgH="4699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9888" y="2955925"/>
                        <a:ext cx="2492375"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1447" name="Text Box 8"/>
          <p:cNvSpPr txBox="1">
            <a:spLocks noChangeArrowheads="1"/>
          </p:cNvSpPr>
          <p:nvPr/>
        </p:nvSpPr>
        <p:spPr bwMode="auto">
          <a:xfrm>
            <a:off x="239713" y="3895725"/>
            <a:ext cx="8669337"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solidFill>
                  <a:schemeClr val="accent2"/>
                </a:solidFill>
              </a:rPr>
              <a:t>Question: is the following mathematically ok?</a:t>
            </a:r>
            <a:br>
              <a:rPr lang="en-US" sz="3200">
                <a:solidFill>
                  <a:schemeClr val="accent2"/>
                </a:solidFill>
              </a:rPr>
            </a:br>
            <a:endParaRPr lang="en-US" sz="3200">
              <a:solidFill>
                <a:schemeClr val="accent2"/>
              </a:solidFill>
            </a:endParaRPr>
          </a:p>
        </p:txBody>
      </p:sp>
      <p:graphicFrame>
        <p:nvGraphicFramePr>
          <p:cNvPr id="61448" name="Object 9"/>
          <p:cNvGraphicFramePr>
            <a:graphicFrameLocks noChangeAspect="1"/>
          </p:cNvGraphicFramePr>
          <p:nvPr/>
        </p:nvGraphicFramePr>
        <p:xfrm>
          <a:off x="77788" y="4457700"/>
          <a:ext cx="8715375" cy="1192213"/>
        </p:xfrm>
        <a:graphic>
          <a:graphicData uri="http://schemas.openxmlformats.org/presentationml/2006/ole">
            <mc:AlternateContent xmlns:mc="http://schemas.openxmlformats.org/markup-compatibility/2006">
              <mc:Choice xmlns:v="urn:schemas-microsoft-com:vml" Requires="v">
                <p:oleObj spid="_x0000_s134205" name="Equation" r:id="rId12" imgW="3619500" imgH="495300" progId="Equation.3">
                  <p:embed/>
                </p:oleObj>
              </mc:Choice>
              <mc:Fallback>
                <p:oleObj name="Equation" r:id="rId12" imgW="3619500" imgH="4953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788" y="4457700"/>
                        <a:ext cx="8715375"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0789479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ext uri="{D42A27DB-BD31-4B8C-83A1-F6EECF244321}">
                <p14:modId xmlns:p14="http://schemas.microsoft.com/office/powerpoint/2010/main" val="3948517310"/>
              </p:ext>
            </p:extLst>
          </p:nvPr>
        </p:nvGraphicFramePr>
        <p:xfrm>
          <a:off x="3302000" y="2522538"/>
          <a:ext cx="2262188" cy="488950"/>
        </p:xfrm>
        <a:graphic>
          <a:graphicData uri="http://schemas.openxmlformats.org/presentationml/2006/ole">
            <mc:AlternateContent xmlns:mc="http://schemas.openxmlformats.org/markup-compatibility/2006">
              <mc:Choice xmlns:v="urn:schemas-microsoft-com:vml" Requires="v">
                <p:oleObj spid="_x0000_s136227" name="Equation" r:id="rId4" imgW="939800" imgH="203200" progId="Equation.3">
                  <p:embed/>
                </p:oleObj>
              </mc:Choice>
              <mc:Fallback>
                <p:oleObj name="Equation" r:id="rId4" imgW="939800" imgH="203200" progId="Equation.3">
                  <p:embed/>
                  <p:pic>
                    <p:nvPicPr>
                      <p:cNvPr id="0" name=""/>
                      <p:cNvPicPr>
                        <a:picLocks noChangeAspect="1" noChangeArrowheads="1"/>
                      </p:cNvPicPr>
                      <p:nvPr/>
                    </p:nvPicPr>
                    <p:blipFill>
                      <a:blip r:embed="rId5"/>
                      <a:srcRect/>
                      <a:stretch>
                        <a:fillRect/>
                      </a:stretch>
                    </p:blipFill>
                    <p:spPr bwMode="auto">
                      <a:xfrm>
                        <a:off x="3302000" y="2522538"/>
                        <a:ext cx="22621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 name="Object 9"/>
          <p:cNvGraphicFramePr>
            <a:graphicFrameLocks noChangeAspect="1"/>
          </p:cNvGraphicFramePr>
          <p:nvPr>
            <p:extLst>
              <p:ext uri="{D42A27DB-BD31-4B8C-83A1-F6EECF244321}">
                <p14:modId xmlns:p14="http://schemas.microsoft.com/office/powerpoint/2010/main" val="325509699"/>
              </p:ext>
            </p:extLst>
          </p:nvPr>
        </p:nvGraphicFramePr>
        <p:xfrm>
          <a:off x="2374371" y="1023408"/>
          <a:ext cx="4371975" cy="1100138"/>
        </p:xfrm>
        <a:graphic>
          <a:graphicData uri="http://schemas.openxmlformats.org/presentationml/2006/ole">
            <mc:AlternateContent xmlns:mc="http://schemas.openxmlformats.org/markup-compatibility/2006">
              <mc:Choice xmlns:v="urn:schemas-microsoft-com:vml" Requires="v">
                <p:oleObj spid="_x0000_s136228" name="Equation" r:id="rId6" imgW="1816100" imgH="457200" progId="Equation.3">
                  <p:embed/>
                </p:oleObj>
              </mc:Choice>
              <mc:Fallback>
                <p:oleObj name="Equation" r:id="rId6" imgW="1816100" imgH="457200" progId="Equation.3">
                  <p:embed/>
                  <p:pic>
                    <p:nvPicPr>
                      <p:cNvPr id="0" name=""/>
                      <p:cNvPicPr>
                        <a:picLocks noChangeAspect="1" noChangeArrowheads="1"/>
                      </p:cNvPicPr>
                      <p:nvPr/>
                    </p:nvPicPr>
                    <p:blipFill>
                      <a:blip r:embed="rId7"/>
                      <a:srcRect/>
                      <a:stretch>
                        <a:fillRect/>
                      </a:stretch>
                    </p:blipFill>
                    <p:spPr bwMode="auto">
                      <a:xfrm>
                        <a:off x="2374371" y="1023408"/>
                        <a:ext cx="4371975"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 name="Object 9"/>
          <p:cNvGraphicFramePr>
            <a:graphicFrameLocks noChangeAspect="1"/>
          </p:cNvGraphicFramePr>
          <p:nvPr>
            <p:extLst>
              <p:ext uri="{D42A27DB-BD31-4B8C-83A1-F6EECF244321}">
                <p14:modId xmlns:p14="http://schemas.microsoft.com/office/powerpoint/2010/main" val="2458616733"/>
              </p:ext>
            </p:extLst>
          </p:nvPr>
        </p:nvGraphicFramePr>
        <p:xfrm>
          <a:off x="1866900" y="3724275"/>
          <a:ext cx="4830763" cy="1100138"/>
        </p:xfrm>
        <a:graphic>
          <a:graphicData uri="http://schemas.openxmlformats.org/presentationml/2006/ole">
            <mc:AlternateContent xmlns:mc="http://schemas.openxmlformats.org/markup-compatibility/2006">
              <mc:Choice xmlns:v="urn:schemas-microsoft-com:vml" Requires="v">
                <p:oleObj spid="_x0000_s136229" name="Equation" r:id="rId8" imgW="2006600" imgH="457200" progId="Equation.3">
                  <p:embed/>
                </p:oleObj>
              </mc:Choice>
              <mc:Fallback>
                <p:oleObj name="Equation" r:id="rId8" imgW="2006600" imgH="457200" progId="Equation.3">
                  <p:embed/>
                  <p:pic>
                    <p:nvPicPr>
                      <p:cNvPr id="0" name=""/>
                      <p:cNvPicPr>
                        <a:picLocks noChangeAspect="1" noChangeArrowheads="1"/>
                      </p:cNvPicPr>
                      <p:nvPr/>
                    </p:nvPicPr>
                    <p:blipFill>
                      <a:blip r:embed="rId9"/>
                      <a:srcRect/>
                      <a:stretch>
                        <a:fillRect/>
                      </a:stretch>
                    </p:blipFill>
                    <p:spPr bwMode="auto">
                      <a:xfrm>
                        <a:off x="1866900" y="3724275"/>
                        <a:ext cx="4830763"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1955909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3" name="TextBox 2"/>
          <p:cNvSpPr txBox="1">
            <a:spLocks noChangeArrowheads="1"/>
          </p:cNvSpPr>
          <p:nvPr/>
        </p:nvSpPr>
        <p:spPr bwMode="auto">
          <a:xfrm>
            <a:off x="317500" y="3632200"/>
            <a:ext cx="7208838"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lnSpc>
                <a:spcPct val="150000"/>
              </a:lnSpc>
            </a:pPr>
            <a:r>
              <a:rPr lang="en-US" sz="3600">
                <a:latin typeface="Calibri" charset="0"/>
              </a:rPr>
              <a:t>A) Sure, why not?</a:t>
            </a:r>
          </a:p>
          <a:p>
            <a:pPr eaLnBrk="1" hangingPunct="1">
              <a:lnSpc>
                <a:spcPct val="150000"/>
              </a:lnSpc>
            </a:pPr>
            <a:r>
              <a:rPr lang="en-US" sz="3600">
                <a:latin typeface="Calibri" charset="0"/>
              </a:rPr>
              <a:t>B) No way</a:t>
            </a:r>
          </a:p>
          <a:p>
            <a:pPr eaLnBrk="1" hangingPunct="1">
              <a:lnSpc>
                <a:spcPct val="150000"/>
              </a:lnSpc>
            </a:pPr>
            <a:r>
              <a:rPr lang="en-US" sz="3600">
                <a:latin typeface="Calibri" charset="0"/>
              </a:rPr>
              <a:t>C) Not enough info to decide</a:t>
            </a:r>
          </a:p>
        </p:txBody>
      </p:sp>
      <p:graphicFrame>
        <p:nvGraphicFramePr>
          <p:cNvPr id="46082" name="Object 5"/>
          <p:cNvGraphicFramePr>
            <a:graphicFrameLocks noChangeAspect="1"/>
          </p:cNvGraphicFramePr>
          <p:nvPr/>
        </p:nvGraphicFramePr>
        <p:xfrm>
          <a:off x="2062163" y="2582863"/>
          <a:ext cx="3984625" cy="1171575"/>
        </p:xfrm>
        <a:graphic>
          <a:graphicData uri="http://schemas.openxmlformats.org/presentationml/2006/ole">
            <mc:AlternateContent xmlns:mc="http://schemas.openxmlformats.org/markup-compatibility/2006">
              <mc:Choice xmlns:v="urn:schemas-microsoft-com:vml" Requires="v">
                <p:oleObj spid="_x0000_s166914" name="Equation" r:id="rId4" imgW="1435100" imgH="419100" progId="Equation.3">
                  <p:embed/>
                </p:oleObj>
              </mc:Choice>
              <mc:Fallback>
                <p:oleObj name="Equation" r:id="rId4" imgW="14351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2163" y="2582863"/>
                        <a:ext cx="3984625"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6084" name="Rectangle 6"/>
          <p:cNvSpPr>
            <a:spLocks noGrp="1" noChangeArrowheads="1"/>
          </p:cNvSpPr>
          <p:nvPr>
            <p:ph type="title" idx="4294967295"/>
          </p:nvPr>
        </p:nvSpPr>
        <p:spPr>
          <a:xfrm>
            <a:off x="152400" y="908050"/>
            <a:ext cx="8542338" cy="1143000"/>
          </a:xfrm>
        </p:spPr>
        <p:txBody>
          <a:bodyPr/>
          <a:lstStyle/>
          <a:p>
            <a:pPr algn="l" eaLnBrk="1" hangingPunct="1"/>
            <a:r>
              <a:rPr lang="en-US" sz="3500">
                <a:latin typeface="Calibri" charset="0"/>
                <a:ea typeface="ＭＳ Ｐゴシック" charset="0"/>
                <a:cs typeface="ＭＳ Ｐゴシック" charset="0"/>
              </a:rPr>
              <a:t>Could the following electrostatic field possibly exist in a finite region of space that contains no charges? (A, and c are constants with appropriate units)</a:t>
            </a:r>
            <a:r>
              <a:rPr lang="en-US" sz="4300">
                <a:latin typeface="Calibri" charset="0"/>
                <a:ea typeface="ＭＳ Ｐゴシック" charset="0"/>
                <a:cs typeface="ＭＳ Ｐゴシック" charset="0"/>
              </a:rPr>
              <a:t> </a:t>
            </a:r>
            <a:endParaRPr lang="en-US">
              <a:latin typeface="Arial" charset="0"/>
              <a:ea typeface="ＭＳ Ｐゴシック" charset="0"/>
              <a:cs typeface="ＭＳ Ｐゴシック" charset="0"/>
            </a:endParaRPr>
          </a:p>
        </p:txBody>
      </p:sp>
      <p:sp>
        <p:nvSpPr>
          <p:cNvPr id="46085" name="Text Box 7"/>
          <p:cNvSpPr txBox="1">
            <a:spLocks noChangeArrowheads="1"/>
          </p:cNvSpPr>
          <p:nvPr/>
        </p:nvSpPr>
        <p:spPr bwMode="auto">
          <a:xfrm>
            <a:off x="66675" y="44450"/>
            <a:ext cx="579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600"/>
              <a:t>2.43</a:t>
            </a:r>
          </a:p>
        </p:txBody>
      </p:sp>
    </p:spTree>
    <p:extLst>
      <p:ext uri="{BB962C8B-B14F-4D97-AF65-F5344CB8AC3E}">
        <p14:creationId xmlns:p14="http://schemas.microsoft.com/office/powerpoint/2010/main" val="31359345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89" name="TextBox 2"/>
          <p:cNvSpPr txBox="1">
            <a:spLocks noChangeArrowheads="1"/>
          </p:cNvSpPr>
          <p:nvPr/>
        </p:nvSpPr>
        <p:spPr bwMode="auto">
          <a:xfrm>
            <a:off x="1016000" y="2373313"/>
            <a:ext cx="7208838"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lnSpc>
                <a:spcPct val="150000"/>
              </a:lnSpc>
            </a:pPr>
            <a:r>
              <a:rPr lang="en-US" sz="3600">
                <a:latin typeface="Calibri" charset="0"/>
              </a:rPr>
              <a:t>A)</a:t>
            </a:r>
          </a:p>
          <a:p>
            <a:pPr eaLnBrk="1" hangingPunct="1">
              <a:lnSpc>
                <a:spcPct val="150000"/>
              </a:lnSpc>
            </a:pPr>
            <a:r>
              <a:rPr lang="en-US" sz="3600">
                <a:latin typeface="Calibri" charset="0"/>
              </a:rPr>
              <a:t>B) </a:t>
            </a:r>
          </a:p>
          <a:p>
            <a:pPr eaLnBrk="1" hangingPunct="1">
              <a:lnSpc>
                <a:spcPct val="150000"/>
              </a:lnSpc>
            </a:pPr>
            <a:r>
              <a:rPr lang="en-US" sz="3600">
                <a:latin typeface="Calibri" charset="0"/>
              </a:rPr>
              <a:t>C) </a:t>
            </a:r>
          </a:p>
          <a:p>
            <a:pPr eaLnBrk="1" hangingPunct="1">
              <a:lnSpc>
                <a:spcPct val="150000"/>
              </a:lnSpc>
            </a:pPr>
            <a:r>
              <a:rPr lang="en-US" sz="3600">
                <a:latin typeface="Calibri" charset="0"/>
              </a:rPr>
              <a:t>D) </a:t>
            </a:r>
          </a:p>
        </p:txBody>
      </p:sp>
      <p:graphicFrame>
        <p:nvGraphicFramePr>
          <p:cNvPr id="63490" name="Object 2"/>
          <p:cNvGraphicFramePr>
            <a:graphicFrameLocks noChangeAspect="1"/>
          </p:cNvGraphicFramePr>
          <p:nvPr/>
        </p:nvGraphicFramePr>
        <p:xfrm>
          <a:off x="1760538" y="2298700"/>
          <a:ext cx="3187700" cy="1044575"/>
        </p:xfrm>
        <a:graphic>
          <a:graphicData uri="http://schemas.openxmlformats.org/presentationml/2006/ole">
            <mc:AlternateContent xmlns:mc="http://schemas.openxmlformats.org/markup-compatibility/2006">
              <mc:Choice xmlns:v="urn:schemas-microsoft-com:vml" Requires="v">
                <p:oleObj spid="_x0000_s135203" name="Equation" r:id="rId4" imgW="736600" imgH="241300" progId="Equation.DSMT4">
                  <p:embed/>
                </p:oleObj>
              </mc:Choice>
              <mc:Fallback>
                <p:oleObj name="Equation" r:id="rId4" imgW="7366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0538" y="2298700"/>
                        <a:ext cx="3187700" cy="104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3491" name="Object 4"/>
          <p:cNvGraphicFramePr>
            <a:graphicFrameLocks noChangeAspect="1"/>
          </p:cNvGraphicFramePr>
          <p:nvPr/>
        </p:nvGraphicFramePr>
        <p:xfrm>
          <a:off x="1814513" y="3252788"/>
          <a:ext cx="3043237" cy="947737"/>
        </p:xfrm>
        <a:graphic>
          <a:graphicData uri="http://schemas.openxmlformats.org/presentationml/2006/ole">
            <mc:AlternateContent xmlns:mc="http://schemas.openxmlformats.org/markup-compatibility/2006">
              <mc:Choice xmlns:v="urn:schemas-microsoft-com:vml" Requires="v">
                <p:oleObj spid="_x0000_s135204" name="Equation" r:id="rId6" imgW="774700" imgH="241300" progId="Equation.DSMT4">
                  <p:embed/>
                </p:oleObj>
              </mc:Choice>
              <mc:Fallback>
                <p:oleObj name="Equation" r:id="rId6" imgW="774700" imgH="241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4513" y="3252788"/>
                        <a:ext cx="3043237"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3492" name="Object 5"/>
          <p:cNvGraphicFramePr>
            <a:graphicFrameLocks noChangeAspect="1"/>
          </p:cNvGraphicFramePr>
          <p:nvPr/>
        </p:nvGraphicFramePr>
        <p:xfrm>
          <a:off x="1746250" y="4041775"/>
          <a:ext cx="3368675" cy="914400"/>
        </p:xfrm>
        <a:graphic>
          <a:graphicData uri="http://schemas.openxmlformats.org/presentationml/2006/ole">
            <mc:AlternateContent xmlns:mc="http://schemas.openxmlformats.org/markup-compatibility/2006">
              <mc:Choice xmlns:v="urn:schemas-microsoft-com:vml" Requires="v">
                <p:oleObj spid="_x0000_s135205" name="Equation" r:id="rId8" imgW="889000" imgH="241300" progId="Equation.3">
                  <p:embed/>
                </p:oleObj>
              </mc:Choice>
              <mc:Fallback>
                <p:oleObj name="Equation" r:id="rId8" imgW="889000" imgH="241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6250" y="4041775"/>
                        <a:ext cx="336867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3493" name="Rectangle 8"/>
          <p:cNvSpPr>
            <a:spLocks noGrp="1" noChangeArrowheads="1"/>
          </p:cNvSpPr>
          <p:nvPr>
            <p:ph type="title" idx="4294967295"/>
          </p:nvPr>
        </p:nvSpPr>
        <p:spPr>
          <a:xfrm>
            <a:off x="152400" y="622300"/>
            <a:ext cx="8991600" cy="1143000"/>
          </a:xfrm>
        </p:spPr>
        <p:txBody>
          <a:bodyPr/>
          <a:lstStyle/>
          <a:p>
            <a:pPr eaLnBrk="1" hangingPunct="1"/>
            <a:r>
              <a:rPr lang="en-US" sz="4400">
                <a:solidFill>
                  <a:schemeClr val="tx1"/>
                </a:solidFill>
                <a:latin typeface="Calibri" charset="0"/>
                <a:ea typeface="ヒラギノ角ゴ Pro W3" charset="0"/>
                <a:cs typeface="ヒラギノ角ゴ Pro W3" charset="0"/>
              </a:rPr>
              <a:t>Which of the following electrostatic fields could exist in a finite region of space that contains no charges?</a:t>
            </a:r>
            <a:endParaRPr lang="en-US">
              <a:latin typeface="Arial" charset="0"/>
              <a:ea typeface="ヒラギノ角ゴ Pro W3" charset="0"/>
              <a:cs typeface="ヒラギノ角ゴ Pro W3" charset="0"/>
            </a:endParaRPr>
          </a:p>
        </p:txBody>
      </p:sp>
      <p:sp>
        <p:nvSpPr>
          <p:cNvPr id="63494" name="Text Box 9"/>
          <p:cNvSpPr txBox="1">
            <a:spLocks noChangeArrowheads="1"/>
          </p:cNvSpPr>
          <p:nvPr/>
        </p:nvSpPr>
        <p:spPr bwMode="auto">
          <a:xfrm>
            <a:off x="66675" y="47625"/>
            <a:ext cx="382588" cy="21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800"/>
              <a:t>2.43</a:t>
            </a:r>
          </a:p>
        </p:txBody>
      </p:sp>
      <p:sp>
        <p:nvSpPr>
          <p:cNvPr id="63495" name="Text Box 10"/>
          <p:cNvSpPr txBox="1">
            <a:spLocks noChangeArrowheads="1"/>
          </p:cNvSpPr>
          <p:nvPr/>
        </p:nvSpPr>
        <p:spPr bwMode="auto">
          <a:xfrm>
            <a:off x="1749425" y="5057775"/>
            <a:ext cx="3943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None of these</a:t>
            </a:r>
          </a:p>
        </p:txBody>
      </p:sp>
    </p:spTree>
    <p:extLst>
      <p:ext uri="{BB962C8B-B14F-4D97-AF65-F5344CB8AC3E}">
        <p14:creationId xmlns:p14="http://schemas.microsoft.com/office/powerpoint/2010/main" val="16608532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1" name="Rectangle 2"/>
          <p:cNvSpPr>
            <a:spLocks noGrp="1" noChangeArrowheads="1"/>
          </p:cNvSpPr>
          <p:nvPr>
            <p:ph type="title" idx="4294967295"/>
          </p:nvPr>
        </p:nvSpPr>
        <p:spPr>
          <a:xfrm>
            <a:off x="571500" y="609600"/>
            <a:ext cx="8458200" cy="1143000"/>
          </a:xfrm>
        </p:spPr>
        <p:txBody>
          <a:bodyPr/>
          <a:lstStyle/>
          <a:p>
            <a:pPr algn="l" eaLnBrk="1" hangingPunct="1"/>
            <a:r>
              <a:rPr lang="en-US" sz="3600">
                <a:latin typeface="Arial" charset="0"/>
                <a:ea typeface="ヒラギノ角ゴ Pro W3" charset="0"/>
                <a:cs typeface="ヒラギノ角ゴ Pro W3" charset="0"/>
              </a:rPr>
              <a:t>Given a sphere with uniform surface charge density </a:t>
            </a:r>
            <a:r>
              <a:rPr lang="en-US" sz="3600">
                <a:latin typeface="Symbol" charset="0"/>
                <a:ea typeface="ヒラギノ角ゴ Pro W3" charset="0"/>
                <a:cs typeface="ヒラギノ角ゴ Pro W3" charset="0"/>
                <a:sym typeface="Symbol" charset="0"/>
              </a:rPr>
              <a:t></a:t>
            </a:r>
            <a:r>
              <a:rPr lang="en-US" sz="3600">
                <a:latin typeface="Arial" charset="0"/>
                <a:ea typeface="ヒラギノ角ゴ Pro W3" charset="0"/>
                <a:cs typeface="ヒラギノ角ゴ Pro W3" charset="0"/>
              </a:rPr>
              <a:t> what can you say about the potential V </a:t>
            </a:r>
            <a:r>
              <a:rPr lang="en-US" sz="3600" i="1">
                <a:latin typeface="Arial" charset="0"/>
                <a:ea typeface="ヒラギノ角ゴ Pro W3" charset="0"/>
                <a:cs typeface="ヒラギノ角ゴ Pro W3" charset="0"/>
              </a:rPr>
              <a:t>inside</a:t>
            </a:r>
            <a:r>
              <a:rPr lang="en-US" sz="3600">
                <a:latin typeface="Arial" charset="0"/>
                <a:ea typeface="ヒラギノ角ゴ Pro W3" charset="0"/>
                <a:cs typeface="ヒラギノ角ゴ Pro W3" charset="0"/>
              </a:rPr>
              <a:t> this sphere? (Assume as usual, V(∞)=0)</a:t>
            </a:r>
            <a:endParaRPr lang="en-US">
              <a:latin typeface="Arial" charset="0"/>
              <a:ea typeface="ヒラギノ角ゴ Pro W3" charset="0"/>
              <a:cs typeface="ヒラギノ角ゴ Pro W3" charset="0"/>
            </a:endParaRPr>
          </a:p>
        </p:txBody>
      </p:sp>
      <p:sp>
        <p:nvSpPr>
          <p:cNvPr id="71682" name="Text Box 3"/>
          <p:cNvSpPr txBox="1">
            <a:spLocks noChangeArrowheads="1"/>
          </p:cNvSpPr>
          <p:nvPr/>
        </p:nvSpPr>
        <p:spPr bwMode="auto">
          <a:xfrm>
            <a:off x="301625" y="2593975"/>
            <a:ext cx="8609013" cy="338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600"/>
              <a:t> V=0  everywhere inside</a:t>
            </a:r>
          </a:p>
          <a:p>
            <a:pPr>
              <a:buFont typeface="Arial" charset="0"/>
              <a:buAutoNum type="alphaUcParenR"/>
            </a:pPr>
            <a:r>
              <a:rPr lang="en-US" sz="3600"/>
              <a:t> V = non-zero constant  everywhere inside</a:t>
            </a:r>
          </a:p>
          <a:p>
            <a:pPr>
              <a:buFont typeface="Arial" charset="0"/>
              <a:buNone/>
            </a:pPr>
            <a:r>
              <a:rPr lang="en-US" sz="3600"/>
              <a:t>C) V must vary with position, but is zero at the center.</a:t>
            </a:r>
          </a:p>
          <a:p>
            <a:pPr>
              <a:buFont typeface="Arial" charset="0"/>
              <a:buNone/>
            </a:pPr>
            <a:r>
              <a:rPr lang="en-US" sz="3600"/>
              <a:t>D) None of these. </a:t>
            </a:r>
            <a:endParaRPr lang="en-US"/>
          </a:p>
        </p:txBody>
      </p:sp>
      <p:sp>
        <p:nvSpPr>
          <p:cNvPr id="71683" name="Text Box 4"/>
          <p:cNvSpPr txBox="1">
            <a:spLocks noChangeArrowheads="1"/>
          </p:cNvSpPr>
          <p:nvPr/>
        </p:nvSpPr>
        <p:spPr bwMode="auto">
          <a:xfrm>
            <a:off x="66675" y="47625"/>
            <a:ext cx="382588" cy="21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800"/>
              <a:t>2.45</a:t>
            </a:r>
          </a:p>
        </p:txBody>
      </p:sp>
    </p:spTree>
    <p:extLst>
      <p:ext uri="{BB962C8B-B14F-4D97-AF65-F5344CB8AC3E}">
        <p14:creationId xmlns:p14="http://schemas.microsoft.com/office/powerpoint/2010/main" val="5772295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idx="4294967295"/>
          </p:nvPr>
        </p:nvSpPr>
        <p:spPr/>
        <p:txBody>
          <a:bodyPr/>
          <a:lstStyle/>
          <a:p>
            <a:r>
              <a:rPr lang="en-US">
                <a:latin typeface="Arial" charset="0"/>
                <a:ea typeface="ＭＳ Ｐゴシック" charset="0"/>
                <a:cs typeface="ＭＳ Ｐゴシック" charset="0"/>
              </a:rPr>
              <a:t>Class Activities:  Potential (slide 2)</a:t>
            </a:r>
          </a:p>
        </p:txBody>
      </p:sp>
      <p:graphicFrame>
        <p:nvGraphicFramePr>
          <p:cNvPr id="33794" name="Object 2"/>
          <p:cNvGraphicFramePr>
            <a:graphicFrameLocks noChangeAspect="1"/>
          </p:cNvGraphicFramePr>
          <p:nvPr/>
        </p:nvGraphicFramePr>
        <p:xfrm>
          <a:off x="2114550" y="1916113"/>
          <a:ext cx="5487988" cy="4941887"/>
        </p:xfrm>
        <a:graphic>
          <a:graphicData uri="http://schemas.openxmlformats.org/presentationml/2006/ole">
            <mc:AlternateContent xmlns:mc="http://schemas.openxmlformats.org/markup-compatibility/2006">
              <mc:Choice xmlns:v="urn:schemas-microsoft-com:vml" Requires="v">
                <p:oleObj spid="_x0000_s159746" name="Document" r:id="rId4" imgW="5486400" imgH="4940808" progId="Word.Document.8">
                  <p:embed/>
                </p:oleObj>
              </mc:Choice>
              <mc:Fallback>
                <p:oleObj name="Document" r:id="rId4" imgW="5486400" imgH="494080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4550" y="1916113"/>
                        <a:ext cx="5487988" cy="494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04125455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215900" y="190500"/>
            <a:ext cx="8902700" cy="1143000"/>
          </a:xfrm>
        </p:spPr>
        <p:txBody>
          <a:bodyPr/>
          <a:lstStyle/>
          <a:p>
            <a:pPr algn="l" eaLnBrk="1" hangingPunct="1"/>
            <a:r>
              <a:rPr lang="en-US" sz="3600">
                <a:latin typeface="Arial" charset="0"/>
                <a:ea typeface="ヒラギノ角ゴ Pro W3" charset="0"/>
                <a:cs typeface="ヒラギノ角ゴ Pro W3" charset="0"/>
              </a:rPr>
              <a:t>Why is                         in electrostatics?</a:t>
            </a:r>
            <a:endParaRPr lang="en-US">
              <a:latin typeface="Arial" charset="0"/>
              <a:ea typeface="ヒラギノ角ゴ Pro W3" charset="0"/>
              <a:cs typeface="ヒラギノ角ゴ Pro W3" charset="0"/>
            </a:endParaRPr>
          </a:p>
        </p:txBody>
      </p:sp>
      <p:sp>
        <p:nvSpPr>
          <p:cNvPr id="65538" name="Rectangle 3"/>
          <p:cNvSpPr>
            <a:spLocks noGrp="1" noChangeArrowheads="1"/>
          </p:cNvSpPr>
          <p:nvPr>
            <p:ph type="body" sz="half" idx="2"/>
          </p:nvPr>
        </p:nvSpPr>
        <p:spPr>
          <a:xfrm>
            <a:off x="76200" y="1841500"/>
            <a:ext cx="8966200" cy="4495800"/>
          </a:xfrm>
        </p:spPr>
        <p:txBody>
          <a:bodyPr/>
          <a:lstStyle/>
          <a:p>
            <a:pPr eaLnBrk="1" hangingPunct="1">
              <a:lnSpc>
                <a:spcPct val="70000"/>
              </a:lnSpc>
              <a:buFontTx/>
              <a:buAutoNum type="alphaLcParenR"/>
            </a:pPr>
            <a:r>
              <a:rPr lang="en-US" sz="3200">
                <a:latin typeface="Arial" charset="0"/>
                <a:ea typeface="ヒラギノ角ゴ Pro W3" charset="0"/>
                <a:cs typeface="ヒラギノ角ゴ Pro W3" charset="0"/>
              </a:rPr>
              <a:t> Because </a:t>
            </a:r>
          </a:p>
          <a:p>
            <a:pPr eaLnBrk="1" hangingPunct="1">
              <a:lnSpc>
                <a:spcPct val="70000"/>
              </a:lnSpc>
              <a:buFontTx/>
              <a:buAutoNum type="alphaLcParenR"/>
            </a:pPr>
            <a:endParaRPr lang="en-US" sz="3200">
              <a:latin typeface="Arial" charset="0"/>
              <a:ea typeface="ヒラギノ角ゴ Pro W3" charset="0"/>
              <a:cs typeface="ヒラギノ角ゴ Pro W3" charset="0"/>
            </a:endParaRPr>
          </a:p>
          <a:p>
            <a:pPr eaLnBrk="1" hangingPunct="1">
              <a:lnSpc>
                <a:spcPct val="70000"/>
              </a:lnSpc>
              <a:buFontTx/>
              <a:buAutoNum type="alphaLcParenR"/>
            </a:pPr>
            <a:r>
              <a:rPr lang="en-US" sz="3200">
                <a:latin typeface="Arial" charset="0"/>
                <a:ea typeface="ヒラギノ角ゴ Pro W3" charset="0"/>
                <a:cs typeface="ヒラギノ角ゴ Pro W3" charset="0"/>
              </a:rPr>
              <a:t> Because E is a conservative field</a:t>
            </a:r>
          </a:p>
          <a:p>
            <a:pPr eaLnBrk="1" hangingPunct="1">
              <a:lnSpc>
                <a:spcPct val="70000"/>
              </a:lnSpc>
              <a:buFontTx/>
              <a:buAutoNum type="alphaLcParenR"/>
            </a:pPr>
            <a:endParaRPr lang="en-US" sz="3200">
              <a:latin typeface="Arial" charset="0"/>
              <a:ea typeface="ヒラギノ角ゴ Pro W3" charset="0"/>
              <a:cs typeface="ヒラギノ角ゴ Pro W3" charset="0"/>
            </a:endParaRPr>
          </a:p>
          <a:p>
            <a:pPr eaLnBrk="1" hangingPunct="1">
              <a:lnSpc>
                <a:spcPct val="70000"/>
              </a:lnSpc>
              <a:buFontTx/>
              <a:buAutoNum type="alphaLcParenR"/>
            </a:pPr>
            <a:r>
              <a:rPr lang="en-US" sz="3200">
                <a:latin typeface="Arial" charset="0"/>
                <a:ea typeface="ヒラギノ角ゴ Pro W3" charset="0"/>
                <a:cs typeface="ヒラギノ角ゴ Pro W3" charset="0"/>
              </a:rPr>
              <a:t> Because the potential between two points is independent of the path</a:t>
            </a:r>
          </a:p>
          <a:p>
            <a:pPr eaLnBrk="1" hangingPunct="1">
              <a:lnSpc>
                <a:spcPct val="70000"/>
              </a:lnSpc>
              <a:buFontTx/>
              <a:buAutoNum type="alphaLcParenR" startAt="4"/>
            </a:pPr>
            <a:endParaRPr lang="en-US" sz="3200">
              <a:latin typeface="Arial" charset="0"/>
              <a:ea typeface="ヒラギノ角ゴ Pro W3" charset="0"/>
              <a:cs typeface="ヒラギノ角ゴ Pro W3" charset="0"/>
            </a:endParaRPr>
          </a:p>
          <a:p>
            <a:pPr eaLnBrk="1" hangingPunct="1">
              <a:lnSpc>
                <a:spcPct val="70000"/>
              </a:lnSpc>
              <a:buFontTx/>
              <a:buAutoNum type="alphaLcParenR" startAt="4"/>
            </a:pPr>
            <a:r>
              <a:rPr lang="en-US" sz="3200">
                <a:latin typeface="Arial" charset="0"/>
                <a:ea typeface="ヒラギノ角ゴ Pro W3" charset="0"/>
                <a:cs typeface="ヒラギノ角ゴ Pro W3" charset="0"/>
              </a:rPr>
              <a:t> All of the above</a:t>
            </a:r>
          </a:p>
          <a:p>
            <a:pPr eaLnBrk="1" hangingPunct="1">
              <a:lnSpc>
                <a:spcPct val="70000"/>
              </a:lnSpc>
              <a:buFontTx/>
              <a:buAutoNum type="alphaLcParenR" startAt="4"/>
            </a:pPr>
            <a:endParaRPr lang="en-US" sz="3200">
              <a:latin typeface="Arial" charset="0"/>
              <a:ea typeface="ヒラギノ角ゴ Pro W3" charset="0"/>
              <a:cs typeface="ヒラギノ角ゴ Pro W3" charset="0"/>
            </a:endParaRPr>
          </a:p>
          <a:p>
            <a:pPr eaLnBrk="1" hangingPunct="1">
              <a:lnSpc>
                <a:spcPct val="70000"/>
              </a:lnSpc>
              <a:buFontTx/>
              <a:buAutoNum type="alphaLcParenR" startAt="4"/>
            </a:pPr>
            <a:r>
              <a:rPr lang="en-US" sz="3200">
                <a:latin typeface="Arial" charset="0"/>
                <a:ea typeface="ヒラギノ角ゴ Pro W3" charset="0"/>
                <a:cs typeface="ヒラギノ角ゴ Pro W3" charset="0"/>
              </a:rPr>
              <a:t> NONE of the above - it's not true!</a:t>
            </a:r>
          </a:p>
        </p:txBody>
      </p:sp>
      <p:graphicFrame>
        <p:nvGraphicFramePr>
          <p:cNvPr id="65539" name="Object 4"/>
          <p:cNvGraphicFramePr>
            <a:graphicFrameLocks noChangeAspect="1"/>
          </p:cNvGraphicFramePr>
          <p:nvPr/>
        </p:nvGraphicFramePr>
        <p:xfrm>
          <a:off x="1997075" y="41275"/>
          <a:ext cx="2533650" cy="1216025"/>
        </p:xfrm>
        <a:graphic>
          <a:graphicData uri="http://schemas.openxmlformats.org/presentationml/2006/ole">
            <mc:AlternateContent xmlns:mc="http://schemas.openxmlformats.org/markup-compatibility/2006">
              <mc:Choice xmlns:v="urn:schemas-microsoft-com:vml" Requires="v">
                <p:oleObj spid="_x0000_s141336" name="Equation" r:id="rId4" imgW="723900" imgH="292100" progId="Equation.DSMT4">
                  <p:embed/>
                </p:oleObj>
              </mc:Choice>
              <mc:Fallback>
                <p:oleObj name="Equation" r:id="rId4" imgW="723900" imgH="292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18929"/>
                      <a:stretch>
                        <a:fillRect/>
                      </a:stretch>
                    </p:blipFill>
                    <p:spPr bwMode="auto">
                      <a:xfrm>
                        <a:off x="1997075" y="41275"/>
                        <a:ext cx="253365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5540" name="Object 5"/>
          <p:cNvGraphicFramePr>
            <a:graphicFrameLocks noChangeAspect="1"/>
          </p:cNvGraphicFramePr>
          <p:nvPr/>
        </p:nvGraphicFramePr>
        <p:xfrm>
          <a:off x="2366963" y="1690688"/>
          <a:ext cx="1735137" cy="542925"/>
        </p:xfrm>
        <a:graphic>
          <a:graphicData uri="http://schemas.openxmlformats.org/presentationml/2006/ole">
            <mc:AlternateContent xmlns:mc="http://schemas.openxmlformats.org/markup-compatibility/2006">
              <mc:Choice xmlns:v="urn:schemas-microsoft-com:vml" Requires="v">
                <p:oleObj spid="_x0000_s141337" name="Equation" r:id="rId6" imgW="584200" imgH="177800" progId="Equation.3">
                  <p:embed/>
                </p:oleObj>
              </mc:Choice>
              <mc:Fallback>
                <p:oleObj name="Equation" r:id="rId6" imgW="584200" imgH="177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6963" y="1690688"/>
                        <a:ext cx="17351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638528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body" sz="half" idx="1"/>
          </p:nvPr>
        </p:nvSpPr>
        <p:spPr>
          <a:xfrm>
            <a:off x="457200" y="381000"/>
            <a:ext cx="8305800" cy="2393950"/>
          </a:xfrm>
        </p:spPr>
        <p:txBody>
          <a:bodyPr/>
          <a:lstStyle/>
          <a:p>
            <a:pPr marL="0" indent="0" eaLnBrk="1" hangingPunct="1">
              <a:lnSpc>
                <a:spcPct val="90000"/>
              </a:lnSpc>
              <a:buFontTx/>
              <a:buNone/>
            </a:pPr>
            <a:r>
              <a:rPr lang="en-US" sz="3000">
                <a:latin typeface="Arial" charset="0"/>
                <a:ea typeface="ヒラギノ角ゴ Pro W3" charset="0"/>
                <a:cs typeface="ヒラギノ角ゴ Pro W3" charset="0"/>
              </a:rPr>
              <a:t>A uniformly charged ring, in the xy plane, centered on the origin, has radius </a:t>
            </a:r>
            <a:r>
              <a:rPr lang="en-US" sz="3000" i="1">
                <a:latin typeface="Arial" charset="0"/>
                <a:ea typeface="ヒラギノ角ゴ Pro W3" charset="0"/>
                <a:cs typeface="ヒラギノ角ゴ Pro W3" charset="0"/>
              </a:rPr>
              <a:t>a</a:t>
            </a:r>
            <a:r>
              <a:rPr lang="en-US" sz="3000">
                <a:latin typeface="Arial" charset="0"/>
                <a:ea typeface="ヒラギノ角ゴ Pro W3" charset="0"/>
                <a:cs typeface="ヒラギノ角ゴ Pro W3" charset="0"/>
              </a:rPr>
              <a:t> and total charge Q.  </a:t>
            </a:r>
            <a:r>
              <a:rPr lang="en-US" sz="3000">
                <a:solidFill>
                  <a:srgbClr val="0000FF"/>
                </a:solidFill>
                <a:latin typeface="Arial" charset="0"/>
                <a:ea typeface="ヒラギノ角ゴ Pro W3" charset="0"/>
                <a:cs typeface="ヒラギノ角ゴ Pro W3" charset="0"/>
              </a:rPr>
              <a:t>V(r =</a:t>
            </a:r>
            <a:r>
              <a:rPr lang="en-US" sz="3000">
                <a:solidFill>
                  <a:srgbClr val="0000FF"/>
                </a:solidFill>
                <a:latin typeface="Arial" charset="0"/>
                <a:ea typeface="ヒラギノ角ゴ Pro W3" charset="0"/>
                <a:cs typeface="ヒラギノ角ゴ Pro W3" charset="0"/>
                <a:sym typeface="Symbol" charset="0"/>
              </a:rPr>
              <a:t>) = 0. </a:t>
            </a:r>
          </a:p>
          <a:p>
            <a:pPr marL="0" indent="0" eaLnBrk="1" hangingPunct="1">
              <a:lnSpc>
                <a:spcPct val="90000"/>
              </a:lnSpc>
              <a:buFontTx/>
              <a:buNone/>
            </a:pPr>
            <a:r>
              <a:rPr lang="en-US" sz="3000">
                <a:solidFill>
                  <a:srgbClr val="0000FF"/>
                </a:solidFill>
                <a:latin typeface="Arial" charset="0"/>
                <a:ea typeface="ヒラギノ角ゴ Pro W3" charset="0"/>
                <a:cs typeface="ヒラギノ角ゴ Pro W3" charset="0"/>
                <a:sym typeface="Symbol" charset="0"/>
              </a:rPr>
              <a:t>What is the voltage at z on the z-axis?</a:t>
            </a:r>
            <a:endParaRPr lang="en-US" sz="1600">
              <a:solidFill>
                <a:srgbClr val="0000FF"/>
              </a:solidFill>
              <a:latin typeface="Arial" charset="0"/>
              <a:ea typeface="ヒラギノ角ゴ Pro W3" charset="0"/>
              <a:cs typeface="ヒラギノ角ゴ Pro W3" charset="0"/>
              <a:sym typeface="Symbol" charset="0"/>
            </a:endParaRPr>
          </a:p>
        </p:txBody>
      </p:sp>
      <p:grpSp>
        <p:nvGrpSpPr>
          <p:cNvPr id="67586" name="Group 3"/>
          <p:cNvGrpSpPr>
            <a:grpSpLocks/>
          </p:cNvGrpSpPr>
          <p:nvPr/>
        </p:nvGrpSpPr>
        <p:grpSpPr bwMode="auto">
          <a:xfrm>
            <a:off x="381000" y="2819400"/>
            <a:ext cx="4191000" cy="3276600"/>
            <a:chOff x="384" y="1536"/>
            <a:chExt cx="2640" cy="2064"/>
          </a:xfrm>
        </p:grpSpPr>
        <p:sp>
          <p:nvSpPr>
            <p:cNvPr id="67588" name="Line 4"/>
            <p:cNvSpPr>
              <a:spLocks noChangeShapeType="1"/>
            </p:cNvSpPr>
            <p:nvPr/>
          </p:nvSpPr>
          <p:spPr bwMode="auto">
            <a:xfrm>
              <a:off x="384" y="3120"/>
              <a:ext cx="26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89" name="Line 5"/>
            <p:cNvSpPr>
              <a:spLocks noChangeShapeType="1"/>
            </p:cNvSpPr>
            <p:nvPr/>
          </p:nvSpPr>
          <p:spPr bwMode="auto">
            <a:xfrm flipH="1">
              <a:off x="672" y="2688"/>
              <a:ext cx="1632" cy="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0" name="Oval 6"/>
            <p:cNvSpPr>
              <a:spLocks noChangeArrowheads="1"/>
            </p:cNvSpPr>
            <p:nvPr/>
          </p:nvSpPr>
          <p:spPr bwMode="auto">
            <a:xfrm>
              <a:off x="480" y="2880"/>
              <a:ext cx="2160" cy="480"/>
            </a:xfrm>
            <a:prstGeom prst="ellipse">
              <a:avLst/>
            </a:prstGeom>
            <a:noFill/>
            <a:ln w="349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591" name="Line 7"/>
            <p:cNvSpPr>
              <a:spLocks noChangeShapeType="1"/>
            </p:cNvSpPr>
            <p:nvPr/>
          </p:nvSpPr>
          <p:spPr bwMode="auto">
            <a:xfrm flipV="1">
              <a:off x="1536" y="1536"/>
              <a:ext cx="0" cy="19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2" name="Line 8"/>
            <p:cNvSpPr>
              <a:spLocks noChangeShapeType="1"/>
            </p:cNvSpPr>
            <p:nvPr/>
          </p:nvSpPr>
          <p:spPr bwMode="auto">
            <a:xfrm>
              <a:off x="1536" y="3120"/>
              <a:ext cx="624"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3" name="Text Box 9"/>
            <p:cNvSpPr txBox="1">
              <a:spLocks noChangeArrowheads="1"/>
            </p:cNvSpPr>
            <p:nvPr/>
          </p:nvSpPr>
          <p:spPr bwMode="auto">
            <a:xfrm>
              <a:off x="1680" y="3120"/>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a</a:t>
              </a:r>
            </a:p>
          </p:txBody>
        </p:sp>
        <p:sp>
          <p:nvSpPr>
            <p:cNvPr id="67594" name="Line 10"/>
            <p:cNvSpPr>
              <a:spLocks noChangeShapeType="1"/>
            </p:cNvSpPr>
            <p:nvPr/>
          </p:nvSpPr>
          <p:spPr bwMode="auto">
            <a:xfrm flipH="1" flipV="1">
              <a:off x="1536" y="1728"/>
              <a:ext cx="624" cy="1584"/>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67595" name="Text Box 11"/>
            <p:cNvSpPr txBox="1">
              <a:spLocks noChangeArrowheads="1"/>
            </p:cNvSpPr>
            <p:nvPr/>
          </p:nvSpPr>
          <p:spPr bwMode="auto">
            <a:xfrm>
              <a:off x="1296" y="168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z</a:t>
              </a:r>
            </a:p>
          </p:txBody>
        </p:sp>
      </p:grpSp>
      <p:graphicFrame>
        <p:nvGraphicFramePr>
          <p:cNvPr id="67587" name="Object 2"/>
          <p:cNvGraphicFramePr>
            <a:graphicFrameLocks noGrp="1" noChangeAspect="1"/>
          </p:cNvGraphicFramePr>
          <p:nvPr>
            <p:ph sz="half" idx="2"/>
          </p:nvPr>
        </p:nvGraphicFramePr>
        <p:xfrm>
          <a:off x="4346575" y="3181350"/>
          <a:ext cx="4495800" cy="3141663"/>
        </p:xfrm>
        <a:graphic>
          <a:graphicData uri="http://schemas.openxmlformats.org/presentationml/2006/ole">
            <mc:AlternateContent xmlns:mc="http://schemas.openxmlformats.org/markup-compatibility/2006">
              <mc:Choice xmlns:v="urn:schemas-microsoft-com:vml" Requires="v">
                <p:oleObj spid="_x0000_s142349" name="Equation" r:id="rId4" imgW="1854200" imgH="1295400" progId="Equation.3">
                  <p:embed/>
                </p:oleObj>
              </mc:Choice>
              <mc:Fallback>
                <p:oleObj name="Equation" r:id="rId4" imgW="1854200" imgH="12954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6575" y="3181350"/>
                        <a:ext cx="4495800" cy="314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15866360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body" sz="half" idx="1"/>
          </p:nvPr>
        </p:nvSpPr>
        <p:spPr>
          <a:xfrm>
            <a:off x="457200" y="381000"/>
            <a:ext cx="8305800" cy="2393950"/>
          </a:xfrm>
        </p:spPr>
        <p:txBody>
          <a:bodyPr/>
          <a:lstStyle/>
          <a:p>
            <a:pPr marL="0" indent="0" eaLnBrk="1" hangingPunct="1">
              <a:lnSpc>
                <a:spcPct val="90000"/>
              </a:lnSpc>
              <a:buFontTx/>
              <a:buNone/>
            </a:pPr>
            <a:r>
              <a:rPr lang="en-US" sz="3000">
                <a:latin typeface="Arial" charset="0"/>
                <a:ea typeface="ヒラギノ角ゴ Pro W3" charset="0"/>
                <a:cs typeface="ヒラギノ角ゴ Pro W3" charset="0"/>
              </a:rPr>
              <a:t>A uniformly charged ring, in the xy plane, centered on the origin, has radius </a:t>
            </a:r>
            <a:r>
              <a:rPr lang="en-US" sz="3000" i="1">
                <a:latin typeface="Arial" charset="0"/>
                <a:ea typeface="ヒラギノ角ゴ Pro W3" charset="0"/>
                <a:cs typeface="ヒラギノ角ゴ Pro W3" charset="0"/>
              </a:rPr>
              <a:t>a</a:t>
            </a:r>
            <a:r>
              <a:rPr lang="en-US" sz="3000">
                <a:latin typeface="Arial" charset="0"/>
                <a:ea typeface="ヒラギノ角ゴ Pro W3" charset="0"/>
                <a:cs typeface="ヒラギノ角ゴ Pro W3" charset="0"/>
              </a:rPr>
              <a:t> and total charge Q.  </a:t>
            </a:r>
            <a:r>
              <a:rPr lang="en-US" sz="3000">
                <a:solidFill>
                  <a:srgbClr val="0000FF"/>
                </a:solidFill>
                <a:latin typeface="Arial" charset="0"/>
                <a:ea typeface="ヒラギノ角ゴ Pro W3" charset="0"/>
                <a:cs typeface="ヒラギノ角ゴ Pro W3" charset="0"/>
              </a:rPr>
              <a:t>V(r =</a:t>
            </a:r>
            <a:r>
              <a:rPr lang="en-US" sz="3000">
                <a:solidFill>
                  <a:srgbClr val="0000FF"/>
                </a:solidFill>
                <a:latin typeface="Arial" charset="0"/>
                <a:ea typeface="ヒラギノ角ゴ Pro W3" charset="0"/>
                <a:cs typeface="ヒラギノ角ゴ Pro W3" charset="0"/>
                <a:sym typeface="Symbol" charset="0"/>
              </a:rPr>
              <a:t>) = 0. </a:t>
            </a:r>
          </a:p>
          <a:p>
            <a:pPr marL="0" indent="0" eaLnBrk="1" hangingPunct="1">
              <a:lnSpc>
                <a:spcPct val="90000"/>
              </a:lnSpc>
              <a:buFontTx/>
              <a:buNone/>
            </a:pPr>
            <a:r>
              <a:rPr lang="en-US" sz="3000">
                <a:solidFill>
                  <a:srgbClr val="0000FF"/>
                </a:solidFill>
                <a:latin typeface="Arial" charset="0"/>
                <a:ea typeface="ヒラギノ角ゴ Pro W3" charset="0"/>
                <a:cs typeface="ヒラギノ角ゴ Pro W3" charset="0"/>
                <a:sym typeface="Symbol" charset="0"/>
              </a:rPr>
              <a:t>What is the voltage at z on the z-axis?</a:t>
            </a:r>
            <a:endParaRPr lang="en-US" sz="1600">
              <a:solidFill>
                <a:srgbClr val="0000FF"/>
              </a:solidFill>
              <a:latin typeface="Arial" charset="0"/>
              <a:ea typeface="ヒラギノ角ゴ Pro W3" charset="0"/>
              <a:cs typeface="ヒラギノ角ゴ Pro W3" charset="0"/>
              <a:sym typeface="Symbol" charset="0"/>
            </a:endParaRPr>
          </a:p>
        </p:txBody>
      </p:sp>
      <p:grpSp>
        <p:nvGrpSpPr>
          <p:cNvPr id="67586" name="Group 3"/>
          <p:cNvGrpSpPr>
            <a:grpSpLocks/>
          </p:cNvGrpSpPr>
          <p:nvPr/>
        </p:nvGrpSpPr>
        <p:grpSpPr bwMode="auto">
          <a:xfrm>
            <a:off x="381000" y="2819400"/>
            <a:ext cx="4191000" cy="3276600"/>
            <a:chOff x="384" y="1536"/>
            <a:chExt cx="2640" cy="2064"/>
          </a:xfrm>
        </p:grpSpPr>
        <p:sp>
          <p:nvSpPr>
            <p:cNvPr id="67588" name="Line 4"/>
            <p:cNvSpPr>
              <a:spLocks noChangeShapeType="1"/>
            </p:cNvSpPr>
            <p:nvPr/>
          </p:nvSpPr>
          <p:spPr bwMode="auto">
            <a:xfrm>
              <a:off x="384" y="3120"/>
              <a:ext cx="26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89" name="Line 5"/>
            <p:cNvSpPr>
              <a:spLocks noChangeShapeType="1"/>
            </p:cNvSpPr>
            <p:nvPr/>
          </p:nvSpPr>
          <p:spPr bwMode="auto">
            <a:xfrm flipH="1">
              <a:off x="672" y="2688"/>
              <a:ext cx="1632" cy="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0" name="Oval 6"/>
            <p:cNvSpPr>
              <a:spLocks noChangeArrowheads="1"/>
            </p:cNvSpPr>
            <p:nvPr/>
          </p:nvSpPr>
          <p:spPr bwMode="auto">
            <a:xfrm>
              <a:off x="480" y="2880"/>
              <a:ext cx="2160" cy="480"/>
            </a:xfrm>
            <a:prstGeom prst="ellipse">
              <a:avLst/>
            </a:prstGeom>
            <a:noFill/>
            <a:ln w="349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591" name="Line 7"/>
            <p:cNvSpPr>
              <a:spLocks noChangeShapeType="1"/>
            </p:cNvSpPr>
            <p:nvPr/>
          </p:nvSpPr>
          <p:spPr bwMode="auto">
            <a:xfrm flipV="1">
              <a:off x="1536" y="1536"/>
              <a:ext cx="0" cy="19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2" name="Line 8"/>
            <p:cNvSpPr>
              <a:spLocks noChangeShapeType="1"/>
            </p:cNvSpPr>
            <p:nvPr/>
          </p:nvSpPr>
          <p:spPr bwMode="auto">
            <a:xfrm>
              <a:off x="1536" y="3120"/>
              <a:ext cx="624"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3" name="Text Box 9"/>
            <p:cNvSpPr txBox="1">
              <a:spLocks noChangeArrowheads="1"/>
            </p:cNvSpPr>
            <p:nvPr/>
          </p:nvSpPr>
          <p:spPr bwMode="auto">
            <a:xfrm>
              <a:off x="1680" y="3120"/>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a</a:t>
              </a:r>
            </a:p>
          </p:txBody>
        </p:sp>
        <p:sp>
          <p:nvSpPr>
            <p:cNvPr id="67594" name="Line 10"/>
            <p:cNvSpPr>
              <a:spLocks noChangeShapeType="1"/>
            </p:cNvSpPr>
            <p:nvPr/>
          </p:nvSpPr>
          <p:spPr bwMode="auto">
            <a:xfrm flipH="1" flipV="1">
              <a:off x="1536" y="1728"/>
              <a:ext cx="624" cy="1584"/>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67595" name="Text Box 11"/>
            <p:cNvSpPr txBox="1">
              <a:spLocks noChangeArrowheads="1"/>
            </p:cNvSpPr>
            <p:nvPr/>
          </p:nvSpPr>
          <p:spPr bwMode="auto">
            <a:xfrm>
              <a:off x="1296" y="168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z</a:t>
              </a:r>
            </a:p>
          </p:txBody>
        </p:sp>
      </p:grpSp>
      <p:graphicFrame>
        <p:nvGraphicFramePr>
          <p:cNvPr id="67587" name="Object 2"/>
          <p:cNvGraphicFramePr>
            <a:graphicFrameLocks noGrp="1" noChangeAspect="1"/>
          </p:cNvGraphicFramePr>
          <p:nvPr>
            <p:ph sz="half" idx="2"/>
          </p:nvPr>
        </p:nvGraphicFramePr>
        <p:xfrm>
          <a:off x="4346575" y="3181350"/>
          <a:ext cx="4495800" cy="3141663"/>
        </p:xfrm>
        <a:graphic>
          <a:graphicData uri="http://schemas.openxmlformats.org/presentationml/2006/ole">
            <mc:AlternateContent xmlns:mc="http://schemas.openxmlformats.org/markup-compatibility/2006">
              <mc:Choice xmlns:v="urn:schemas-microsoft-com:vml" Requires="v">
                <p:oleObj spid="_x0000_s143384" name="Equation" r:id="rId4" imgW="1854200" imgH="1295400" progId="Equation.3">
                  <p:embed/>
                </p:oleObj>
              </mc:Choice>
              <mc:Fallback>
                <p:oleObj name="Equation" r:id="rId4" imgW="1854200" imgH="12954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6575" y="3181350"/>
                        <a:ext cx="4495800" cy="314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644355167"/>
              </p:ext>
            </p:extLst>
          </p:nvPr>
        </p:nvGraphicFramePr>
        <p:xfrm>
          <a:off x="2660650" y="3981450"/>
          <a:ext cx="333375" cy="384175"/>
        </p:xfrm>
        <a:graphic>
          <a:graphicData uri="http://schemas.openxmlformats.org/presentationml/2006/ole">
            <mc:AlternateContent xmlns:mc="http://schemas.openxmlformats.org/markup-compatibility/2006">
              <mc:Choice xmlns:v="urn:schemas-microsoft-com:vml" Requires="v">
                <p:oleObj spid="_x0000_s143385" name="Equation" r:id="rId6" imgW="165100" imgH="190500" progId="Equation.3">
                  <p:embed/>
                </p:oleObj>
              </mc:Choice>
              <mc:Fallback>
                <p:oleObj name="Equation" r:id="rId6" imgW="165100" imgH="190500" progId="Equation.3">
                  <p:embed/>
                  <p:pic>
                    <p:nvPicPr>
                      <p:cNvPr id="0" name=""/>
                      <p:cNvPicPr>
                        <a:picLocks noChangeAspect="1" noChangeArrowheads="1"/>
                      </p:cNvPicPr>
                      <p:nvPr/>
                    </p:nvPicPr>
                    <p:blipFill>
                      <a:blip r:embed="rId7"/>
                      <a:srcRect/>
                      <a:stretch>
                        <a:fillRect/>
                      </a:stretch>
                    </p:blipFill>
                    <p:spPr bwMode="auto">
                      <a:xfrm>
                        <a:off x="2660650" y="3981450"/>
                        <a:ext cx="333375" cy="384175"/>
                      </a:xfrm>
                      <a:prstGeom prst="rect">
                        <a:avLst/>
                      </a:prstGeom>
                      <a:noFill/>
                      <a:ln>
                        <a:noFill/>
                      </a:ln>
                      <a:effectLst/>
                      <a:extLst/>
                    </p:spPr>
                  </p:pic>
                </p:oleObj>
              </mc:Fallback>
            </mc:AlternateContent>
          </a:graphicData>
        </a:graphic>
      </p:graphicFrame>
      <p:sp>
        <p:nvSpPr>
          <p:cNvPr id="2" name="TextBox 1"/>
          <p:cNvSpPr txBox="1"/>
          <p:nvPr/>
        </p:nvSpPr>
        <p:spPr>
          <a:xfrm>
            <a:off x="3000320" y="5694352"/>
            <a:ext cx="527007" cy="461665"/>
          </a:xfrm>
          <a:prstGeom prst="rect">
            <a:avLst/>
          </a:prstGeom>
          <a:noFill/>
        </p:spPr>
        <p:txBody>
          <a:bodyPr wrap="none" rtlCol="0">
            <a:spAutoFit/>
          </a:bodyPr>
          <a:lstStyle/>
          <a:p>
            <a:r>
              <a:rPr lang="en-US" dirty="0" err="1" smtClean="0"/>
              <a:t>dq</a:t>
            </a:r>
            <a:endParaRPr lang="en-US" dirty="0"/>
          </a:p>
        </p:txBody>
      </p:sp>
      <p:cxnSp>
        <p:nvCxnSpPr>
          <p:cNvPr id="4" name="Straight Arrow Connector 3"/>
          <p:cNvCxnSpPr/>
          <p:nvPr/>
        </p:nvCxnSpPr>
        <p:spPr bwMode="auto">
          <a:xfrm flipV="1">
            <a:off x="3125915" y="5582702"/>
            <a:ext cx="334920" cy="69784"/>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66395708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p:cNvGraphicFramePr>
            <a:graphicFrameLocks noChangeAspect="1"/>
          </p:cNvGraphicFramePr>
          <p:nvPr>
            <p:extLst>
              <p:ext uri="{D42A27DB-BD31-4B8C-83A1-F6EECF244321}">
                <p14:modId xmlns:p14="http://schemas.microsoft.com/office/powerpoint/2010/main" val="3127076235"/>
              </p:ext>
            </p:extLst>
          </p:nvPr>
        </p:nvGraphicFramePr>
        <p:xfrm>
          <a:off x="4808687" y="1910377"/>
          <a:ext cx="4246413" cy="1212512"/>
        </p:xfrm>
        <a:graphic>
          <a:graphicData uri="http://schemas.openxmlformats.org/presentationml/2006/ole">
            <mc:AlternateContent xmlns:mc="http://schemas.openxmlformats.org/markup-compatibility/2006">
              <mc:Choice xmlns:v="urn:schemas-microsoft-com:vml" Requires="v">
                <p:oleObj spid="_x0000_s146489" name="Equation" r:id="rId4" imgW="1600200" imgH="457200" progId="Equation.3">
                  <p:embed/>
                </p:oleObj>
              </mc:Choice>
              <mc:Fallback>
                <p:oleObj name="Equation" r:id="rId4" imgW="1600200" imgH="457200" progId="Equation.3">
                  <p:embed/>
                  <p:pic>
                    <p:nvPicPr>
                      <p:cNvPr id="0" name=""/>
                      <p:cNvPicPr>
                        <a:picLocks noChangeAspect="1" noChangeArrowheads="1"/>
                      </p:cNvPicPr>
                      <p:nvPr/>
                    </p:nvPicPr>
                    <p:blipFill>
                      <a:blip r:embed="rId5"/>
                      <a:srcRect/>
                      <a:stretch>
                        <a:fillRect/>
                      </a:stretch>
                    </p:blipFill>
                    <p:spPr bwMode="auto">
                      <a:xfrm>
                        <a:off x="4808687" y="1910377"/>
                        <a:ext cx="4246413" cy="1212512"/>
                      </a:xfrm>
                      <a:prstGeom prst="rect">
                        <a:avLst/>
                      </a:prstGeom>
                      <a:noFill/>
                      <a:ln>
                        <a:noFill/>
                      </a:ln>
                      <a:effectLst/>
                      <a:extLst/>
                    </p:spPr>
                  </p:pic>
                </p:oleObj>
              </mc:Fallback>
            </mc:AlternateContent>
          </a:graphicData>
        </a:graphic>
      </p:graphicFrame>
      <p:sp>
        <p:nvSpPr>
          <p:cNvPr id="16" name="TextBox 15"/>
          <p:cNvSpPr txBox="1"/>
          <p:nvPr/>
        </p:nvSpPr>
        <p:spPr>
          <a:xfrm>
            <a:off x="2039586" y="0"/>
            <a:ext cx="2288081" cy="646331"/>
          </a:xfrm>
          <a:prstGeom prst="rect">
            <a:avLst/>
          </a:prstGeom>
          <a:noFill/>
        </p:spPr>
        <p:txBody>
          <a:bodyPr wrap="none" rtlCol="0">
            <a:spAutoFit/>
          </a:bodyPr>
          <a:lstStyle/>
          <a:p>
            <a:r>
              <a:rPr lang="en-US" sz="3600" dirty="0" smtClean="0"/>
              <a:t>Summary:</a:t>
            </a:r>
            <a:endParaRPr lang="en-US" sz="3600" dirty="0"/>
          </a:p>
        </p:txBody>
      </p:sp>
      <p:graphicFrame>
        <p:nvGraphicFramePr>
          <p:cNvPr id="9" name="Object 8"/>
          <p:cNvGraphicFramePr>
            <a:graphicFrameLocks noChangeAspect="1"/>
          </p:cNvGraphicFramePr>
          <p:nvPr>
            <p:extLst>
              <p:ext uri="{D42A27DB-BD31-4B8C-83A1-F6EECF244321}">
                <p14:modId xmlns:p14="http://schemas.microsoft.com/office/powerpoint/2010/main" val="3178427596"/>
              </p:ext>
            </p:extLst>
          </p:nvPr>
        </p:nvGraphicFramePr>
        <p:xfrm>
          <a:off x="4348163" y="422275"/>
          <a:ext cx="3756025" cy="1425575"/>
        </p:xfrm>
        <a:graphic>
          <a:graphicData uri="http://schemas.openxmlformats.org/presentationml/2006/ole">
            <mc:AlternateContent xmlns:mc="http://schemas.openxmlformats.org/markup-compatibility/2006">
              <mc:Choice xmlns:v="urn:schemas-microsoft-com:vml" Requires="v">
                <p:oleObj spid="_x0000_s146490" name="Equation" r:id="rId6" imgW="1270000" imgH="482600" progId="Equation.3">
                  <p:embed/>
                </p:oleObj>
              </mc:Choice>
              <mc:Fallback>
                <p:oleObj name="Equation" r:id="rId6" imgW="1270000" imgH="482600" progId="Equation.3">
                  <p:embed/>
                  <p:pic>
                    <p:nvPicPr>
                      <p:cNvPr id="0" name=""/>
                      <p:cNvPicPr>
                        <a:picLocks noChangeAspect="1" noChangeArrowheads="1"/>
                      </p:cNvPicPr>
                      <p:nvPr/>
                    </p:nvPicPr>
                    <p:blipFill>
                      <a:blip r:embed="rId7"/>
                      <a:srcRect/>
                      <a:stretch>
                        <a:fillRect/>
                      </a:stretch>
                    </p:blipFill>
                    <p:spPr bwMode="auto">
                      <a:xfrm>
                        <a:off x="4348163" y="422275"/>
                        <a:ext cx="3756025" cy="1425575"/>
                      </a:xfrm>
                      <a:prstGeom prst="rect">
                        <a:avLst/>
                      </a:prstGeom>
                      <a:noFill/>
                      <a:ln>
                        <a:noFill/>
                      </a:ln>
                      <a:effectLst/>
                      <a:extLst/>
                    </p:spPr>
                  </p:pic>
                </p:oleObj>
              </mc:Fallback>
            </mc:AlternateContent>
          </a:graphicData>
        </a:graphic>
      </p:graphicFrame>
      <p:graphicFrame>
        <p:nvGraphicFramePr>
          <p:cNvPr id="11" name="Object 9"/>
          <p:cNvGraphicFramePr>
            <a:graphicFrameLocks noChangeAspect="1"/>
          </p:cNvGraphicFramePr>
          <p:nvPr>
            <p:extLst>
              <p:ext uri="{D42A27DB-BD31-4B8C-83A1-F6EECF244321}">
                <p14:modId xmlns:p14="http://schemas.microsoft.com/office/powerpoint/2010/main" val="3016732152"/>
              </p:ext>
            </p:extLst>
          </p:nvPr>
        </p:nvGraphicFramePr>
        <p:xfrm>
          <a:off x="4457700" y="3525838"/>
          <a:ext cx="2262188" cy="488950"/>
        </p:xfrm>
        <a:graphic>
          <a:graphicData uri="http://schemas.openxmlformats.org/presentationml/2006/ole">
            <mc:AlternateContent xmlns:mc="http://schemas.openxmlformats.org/markup-compatibility/2006">
              <mc:Choice xmlns:v="urn:schemas-microsoft-com:vml" Requires="v">
                <p:oleObj spid="_x0000_s146491" name="Equation" r:id="rId8" imgW="939800" imgH="203200" progId="Equation.3">
                  <p:embed/>
                </p:oleObj>
              </mc:Choice>
              <mc:Fallback>
                <p:oleObj name="Equation" r:id="rId8" imgW="939800" imgH="203200" progId="Equation.3">
                  <p:embed/>
                  <p:pic>
                    <p:nvPicPr>
                      <p:cNvPr id="0" name=""/>
                      <p:cNvPicPr>
                        <a:picLocks noChangeAspect="1" noChangeArrowheads="1"/>
                      </p:cNvPicPr>
                      <p:nvPr/>
                    </p:nvPicPr>
                    <p:blipFill>
                      <a:blip r:embed="rId9"/>
                      <a:srcRect/>
                      <a:stretch>
                        <a:fillRect/>
                      </a:stretch>
                    </p:blipFill>
                    <p:spPr bwMode="auto">
                      <a:xfrm>
                        <a:off x="4457700" y="3525838"/>
                        <a:ext cx="22621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992061108"/>
              </p:ext>
            </p:extLst>
          </p:nvPr>
        </p:nvGraphicFramePr>
        <p:xfrm>
          <a:off x="4726145" y="4272270"/>
          <a:ext cx="2039814" cy="624257"/>
        </p:xfrm>
        <a:graphic>
          <a:graphicData uri="http://schemas.openxmlformats.org/presentationml/2006/ole">
            <mc:AlternateContent xmlns:mc="http://schemas.openxmlformats.org/markup-compatibility/2006">
              <mc:Choice xmlns:v="urn:schemas-microsoft-com:vml" Requires="v">
                <p:oleObj spid="_x0000_s146492" name="Equation" r:id="rId10" imgW="787400" imgH="241300" progId="Equation.3">
                  <p:embed/>
                </p:oleObj>
              </mc:Choice>
              <mc:Fallback>
                <p:oleObj name="Equation" r:id="rId10" imgW="787400" imgH="241300" progId="Equation.3">
                  <p:embed/>
                  <p:pic>
                    <p:nvPicPr>
                      <p:cNvPr id="0" name=""/>
                      <p:cNvPicPr>
                        <a:picLocks noChangeAspect="1" noChangeArrowheads="1"/>
                      </p:cNvPicPr>
                      <p:nvPr/>
                    </p:nvPicPr>
                    <p:blipFill>
                      <a:blip r:embed="rId11"/>
                      <a:srcRect/>
                      <a:stretch>
                        <a:fillRect/>
                      </a:stretch>
                    </p:blipFill>
                    <p:spPr bwMode="auto">
                      <a:xfrm>
                        <a:off x="4726145" y="4272270"/>
                        <a:ext cx="2039814" cy="624257"/>
                      </a:xfrm>
                      <a:prstGeom prst="rect">
                        <a:avLst/>
                      </a:prstGeom>
                      <a:noFill/>
                      <a:ln>
                        <a:noFill/>
                      </a:ln>
                      <a:effectLst/>
                      <a:extLst/>
                    </p:spPr>
                  </p:pic>
                </p:oleObj>
              </mc:Fallback>
            </mc:AlternateContent>
          </a:graphicData>
        </a:graphic>
      </p:graphicFrame>
      <p:sp>
        <p:nvSpPr>
          <p:cNvPr id="14" name="TextBox 13"/>
          <p:cNvSpPr txBox="1"/>
          <p:nvPr/>
        </p:nvSpPr>
        <p:spPr>
          <a:xfrm>
            <a:off x="375886" y="736600"/>
            <a:ext cx="2879401" cy="553998"/>
          </a:xfrm>
          <a:prstGeom prst="rect">
            <a:avLst/>
          </a:prstGeom>
          <a:noFill/>
        </p:spPr>
        <p:txBody>
          <a:bodyPr wrap="none" rtlCol="0">
            <a:spAutoFit/>
          </a:bodyPr>
          <a:lstStyle/>
          <a:p>
            <a:r>
              <a:rPr lang="en-US" sz="3000" dirty="0" err="1" smtClean="0"/>
              <a:t>Def</a:t>
            </a:r>
            <a:r>
              <a:rPr lang="en-US" sz="3000" dirty="0" smtClean="0"/>
              <a:t> of potential:</a:t>
            </a:r>
            <a:endParaRPr lang="en-US" sz="3000" dirty="0"/>
          </a:p>
        </p:txBody>
      </p:sp>
      <p:sp>
        <p:nvSpPr>
          <p:cNvPr id="17" name="TextBox 16"/>
          <p:cNvSpPr txBox="1"/>
          <p:nvPr/>
        </p:nvSpPr>
        <p:spPr>
          <a:xfrm>
            <a:off x="248886" y="2120900"/>
            <a:ext cx="4204885" cy="553998"/>
          </a:xfrm>
          <a:prstGeom prst="rect">
            <a:avLst/>
          </a:prstGeom>
          <a:noFill/>
        </p:spPr>
        <p:txBody>
          <a:bodyPr wrap="none" rtlCol="0">
            <a:spAutoFit/>
          </a:bodyPr>
          <a:lstStyle/>
          <a:p>
            <a:r>
              <a:rPr lang="en-US" sz="3000" dirty="0" smtClean="0"/>
              <a:t>How do you compute it:</a:t>
            </a:r>
            <a:endParaRPr lang="en-US" sz="3000" dirty="0"/>
          </a:p>
        </p:txBody>
      </p:sp>
      <p:sp>
        <p:nvSpPr>
          <p:cNvPr id="18" name="TextBox 17"/>
          <p:cNvSpPr txBox="1"/>
          <p:nvPr/>
        </p:nvSpPr>
        <p:spPr>
          <a:xfrm>
            <a:off x="236186" y="3378200"/>
            <a:ext cx="2943271" cy="553998"/>
          </a:xfrm>
          <a:prstGeom prst="rect">
            <a:avLst/>
          </a:prstGeom>
          <a:noFill/>
        </p:spPr>
        <p:txBody>
          <a:bodyPr wrap="none" rtlCol="0">
            <a:spAutoFit/>
          </a:bodyPr>
          <a:lstStyle/>
          <a:p>
            <a:r>
              <a:rPr lang="en-US" sz="3000" dirty="0" smtClean="0"/>
              <a:t>What good is it?</a:t>
            </a:r>
            <a:endParaRPr lang="en-US" sz="3000" dirty="0"/>
          </a:p>
        </p:txBody>
      </p:sp>
      <p:sp>
        <p:nvSpPr>
          <p:cNvPr id="19" name="TextBox 18"/>
          <p:cNvSpPr txBox="1"/>
          <p:nvPr/>
        </p:nvSpPr>
        <p:spPr>
          <a:xfrm>
            <a:off x="286986" y="4406900"/>
            <a:ext cx="4375266" cy="553998"/>
          </a:xfrm>
          <a:prstGeom prst="rect">
            <a:avLst/>
          </a:prstGeom>
          <a:noFill/>
        </p:spPr>
        <p:txBody>
          <a:bodyPr wrap="none" rtlCol="0">
            <a:spAutoFit/>
          </a:bodyPr>
          <a:lstStyle/>
          <a:p>
            <a:r>
              <a:rPr lang="en-US" sz="3000" dirty="0" smtClean="0"/>
              <a:t>Where did it come from? </a:t>
            </a:r>
            <a:endParaRPr lang="en-US" sz="3000" dirty="0"/>
          </a:p>
        </p:txBody>
      </p:sp>
      <p:sp>
        <p:nvSpPr>
          <p:cNvPr id="15" name="TextBox 14"/>
          <p:cNvSpPr txBox="1"/>
          <p:nvPr/>
        </p:nvSpPr>
        <p:spPr>
          <a:xfrm>
            <a:off x="307088" y="5132546"/>
            <a:ext cx="4153601" cy="830997"/>
          </a:xfrm>
          <a:prstGeom prst="rect">
            <a:avLst/>
          </a:prstGeom>
          <a:noFill/>
        </p:spPr>
        <p:txBody>
          <a:bodyPr wrap="none" rtlCol="0">
            <a:spAutoFit/>
          </a:bodyPr>
          <a:lstStyle/>
          <a:p>
            <a:r>
              <a:rPr lang="en-US" dirty="0" smtClean="0"/>
              <a:t>Which by </a:t>
            </a:r>
            <a:r>
              <a:rPr lang="en-US" dirty="0" err="1" smtClean="0"/>
              <a:t>Stoke’s</a:t>
            </a:r>
            <a:r>
              <a:rPr lang="en-US" dirty="0" smtClean="0"/>
              <a:t> theorem is </a:t>
            </a:r>
          </a:p>
          <a:p>
            <a:r>
              <a:rPr lang="en-US" dirty="0" smtClean="0"/>
              <a:t>mathematically equivalent to: </a:t>
            </a:r>
            <a:endParaRPr lang="en-US" dirty="0"/>
          </a:p>
        </p:txBody>
      </p:sp>
      <p:graphicFrame>
        <p:nvGraphicFramePr>
          <p:cNvPr id="20" name="Object 19"/>
          <p:cNvGraphicFramePr>
            <a:graphicFrameLocks noChangeAspect="1"/>
          </p:cNvGraphicFramePr>
          <p:nvPr>
            <p:extLst>
              <p:ext uri="{D42A27DB-BD31-4B8C-83A1-F6EECF244321}">
                <p14:modId xmlns:p14="http://schemas.microsoft.com/office/powerpoint/2010/main" val="1806967958"/>
              </p:ext>
            </p:extLst>
          </p:nvPr>
        </p:nvGraphicFramePr>
        <p:xfrm>
          <a:off x="4636478" y="5136609"/>
          <a:ext cx="2895600" cy="1017587"/>
        </p:xfrm>
        <a:graphic>
          <a:graphicData uri="http://schemas.openxmlformats.org/presentationml/2006/ole">
            <mc:AlternateContent xmlns:mc="http://schemas.openxmlformats.org/markup-compatibility/2006">
              <mc:Choice xmlns:v="urn:schemas-microsoft-com:vml" Requires="v">
                <p:oleObj spid="_x0000_s146493" name="Equation" r:id="rId12" imgW="1117600" imgH="393700" progId="Equation.3">
                  <p:embed/>
                </p:oleObj>
              </mc:Choice>
              <mc:Fallback>
                <p:oleObj name="Equation" r:id="rId12" imgW="1117600" imgH="393700" progId="Equation.3">
                  <p:embed/>
                  <p:pic>
                    <p:nvPicPr>
                      <p:cNvPr id="0" name=""/>
                      <p:cNvPicPr>
                        <a:picLocks noChangeAspect="1" noChangeArrowheads="1"/>
                      </p:cNvPicPr>
                      <p:nvPr/>
                    </p:nvPicPr>
                    <p:blipFill>
                      <a:blip r:embed="rId13"/>
                      <a:srcRect/>
                      <a:stretch>
                        <a:fillRect/>
                      </a:stretch>
                    </p:blipFill>
                    <p:spPr bwMode="auto">
                      <a:xfrm>
                        <a:off x="4636478" y="5136609"/>
                        <a:ext cx="2895600" cy="101758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5508766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a:t>
            </a:r>
            <a:endParaRPr lang="en-US" dirty="0"/>
          </a:p>
        </p:txBody>
      </p:sp>
      <p:sp>
        <p:nvSpPr>
          <p:cNvPr id="3" name="Content Placeholder 2"/>
          <p:cNvSpPr>
            <a:spLocks noGrp="1"/>
          </p:cNvSpPr>
          <p:nvPr>
            <p:ph idx="1"/>
          </p:nvPr>
        </p:nvSpPr>
        <p:spPr>
          <a:xfrm>
            <a:off x="685800" y="1688103"/>
            <a:ext cx="7772400" cy="4114800"/>
          </a:xfrm>
        </p:spPr>
        <p:txBody>
          <a:bodyPr/>
          <a:lstStyle/>
          <a:p>
            <a:pPr marL="0" indent="0">
              <a:buNone/>
            </a:pPr>
            <a:r>
              <a:rPr lang="en-US" dirty="0" smtClean="0"/>
              <a:t>Please click the letter below when you START working on the following parts:</a:t>
            </a:r>
          </a:p>
          <a:p>
            <a:pPr marL="457200" indent="-457200">
              <a:buAutoNum type="alphaUcParenR"/>
            </a:pPr>
            <a:r>
              <a:rPr lang="en-US" dirty="0" smtClean="0"/>
              <a:t>I’m now starting (click right away!)</a:t>
            </a:r>
          </a:p>
          <a:p>
            <a:pPr marL="457200" indent="-457200">
              <a:buAutoNum type="alphaUcParenR"/>
            </a:pPr>
            <a:r>
              <a:rPr lang="en-US" dirty="0" smtClean="0"/>
              <a:t>I’m starting ii</a:t>
            </a:r>
          </a:p>
          <a:p>
            <a:pPr marL="457200" indent="-457200">
              <a:buAutoNum type="alphaUcParenR"/>
            </a:pPr>
            <a:r>
              <a:rPr lang="en-US" dirty="0" smtClean="0"/>
              <a:t>I’m starting iii</a:t>
            </a:r>
          </a:p>
          <a:p>
            <a:pPr marL="457200" indent="-457200">
              <a:buAutoNum type="alphaUcParenR"/>
            </a:pPr>
            <a:r>
              <a:rPr lang="en-US" dirty="0" smtClean="0"/>
              <a:t>I’m starting the 2</a:t>
            </a:r>
            <a:r>
              <a:rPr lang="en-US" baseline="30000" dirty="0" smtClean="0"/>
              <a:t>nd</a:t>
            </a:r>
            <a:r>
              <a:rPr lang="en-US" dirty="0" smtClean="0"/>
              <a:t> page</a:t>
            </a:r>
          </a:p>
          <a:p>
            <a:pPr marL="457200" indent="-457200">
              <a:buAutoNum type="alphaUcParenR"/>
            </a:pPr>
            <a:r>
              <a:rPr lang="en-US" dirty="0" smtClean="0"/>
              <a:t>DONE!</a:t>
            </a:r>
          </a:p>
          <a:p>
            <a:pPr marL="457200" indent="-457200">
              <a:buAutoNum type="alphaUcParenR"/>
            </a:pPr>
            <a:endParaRPr lang="en-US" dirty="0"/>
          </a:p>
        </p:txBody>
      </p:sp>
    </p:spTree>
    <p:extLst>
      <p:ext uri="{BB962C8B-B14F-4D97-AF65-F5344CB8AC3E}">
        <p14:creationId xmlns:p14="http://schemas.microsoft.com/office/powerpoint/2010/main" val="1739028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a:t>
            </a:r>
            <a:endParaRPr lang="en-US" dirty="0"/>
          </a:p>
        </p:txBody>
      </p:sp>
      <p:sp>
        <p:nvSpPr>
          <p:cNvPr id="3" name="Content Placeholder 2"/>
          <p:cNvSpPr>
            <a:spLocks noGrp="1"/>
          </p:cNvSpPr>
          <p:nvPr>
            <p:ph idx="1"/>
          </p:nvPr>
        </p:nvSpPr>
        <p:spPr>
          <a:xfrm>
            <a:off x="685800" y="1688103"/>
            <a:ext cx="7772400" cy="4114800"/>
          </a:xfrm>
        </p:spPr>
        <p:txBody>
          <a:bodyPr/>
          <a:lstStyle/>
          <a:p>
            <a:pPr marL="0" indent="0">
              <a:buNone/>
            </a:pPr>
            <a:r>
              <a:rPr lang="en-US" dirty="0" smtClean="0"/>
              <a:t>When you are DONE, click in:</a:t>
            </a:r>
          </a:p>
          <a:p>
            <a:pPr marL="0" indent="0">
              <a:buNone/>
            </a:pPr>
            <a:r>
              <a:rPr lang="en-US" dirty="0" smtClean="0"/>
              <a:t>What is the slope of V(r) at the origin?</a:t>
            </a:r>
          </a:p>
          <a:p>
            <a:pPr marL="0" indent="0">
              <a:buNone/>
            </a:pPr>
            <a:endParaRPr lang="en-US" dirty="0"/>
          </a:p>
          <a:p>
            <a:pPr marL="457200" indent="-457200">
              <a:buAutoNum type="alphaUcParenR"/>
            </a:pPr>
            <a:r>
              <a:rPr lang="en-US" dirty="0" smtClean="0"/>
              <a:t>Positive</a:t>
            </a:r>
          </a:p>
          <a:p>
            <a:pPr marL="457200" indent="-457200">
              <a:buAutoNum type="alphaUcParenR"/>
            </a:pPr>
            <a:r>
              <a:rPr lang="en-US" dirty="0" smtClean="0"/>
              <a:t>Negative</a:t>
            </a:r>
          </a:p>
          <a:p>
            <a:pPr marL="457200" indent="-457200">
              <a:buAutoNum type="alphaUcParenR"/>
            </a:pPr>
            <a:r>
              <a:rPr lang="en-US" dirty="0" smtClean="0"/>
              <a:t>Zero</a:t>
            </a:r>
          </a:p>
          <a:p>
            <a:pPr marL="457200" indent="-457200">
              <a:buAutoNum type="alphaUcParenR"/>
            </a:pPr>
            <a:r>
              <a:rPr lang="en-US" dirty="0" smtClean="0"/>
              <a:t>It depends!</a:t>
            </a:r>
          </a:p>
          <a:p>
            <a:pPr marL="0" indent="0">
              <a:buNone/>
            </a:pPr>
            <a:endParaRPr lang="en-US" dirty="0" smtClean="0"/>
          </a:p>
          <a:p>
            <a:pPr marL="0" indent="0">
              <a:buNone/>
            </a:pPr>
            <a:r>
              <a:rPr lang="en-US" dirty="0" smtClean="0"/>
              <a:t>Be prepared to explain/defend your answer!</a:t>
            </a:r>
            <a:endParaRPr lang="en-US" dirty="0"/>
          </a:p>
        </p:txBody>
      </p:sp>
    </p:spTree>
    <p:extLst>
      <p:ext uri="{BB962C8B-B14F-4D97-AF65-F5344CB8AC3E}">
        <p14:creationId xmlns:p14="http://schemas.microsoft.com/office/powerpoint/2010/main" val="3075502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4"/>
          <p:cNvSpPr>
            <a:spLocks noChangeArrowheads="1"/>
          </p:cNvSpPr>
          <p:nvPr/>
        </p:nvSpPr>
        <p:spPr bwMode="auto">
          <a:xfrm>
            <a:off x="4265613" y="-698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endParaRPr lang="en-US" sz="1800"/>
          </a:p>
        </p:txBody>
      </p:sp>
      <p:sp>
        <p:nvSpPr>
          <p:cNvPr id="39940" name="Text Box 5"/>
          <p:cNvSpPr>
            <a:spLocks noChangeArrowheads="1"/>
          </p:cNvSpPr>
          <p:nvPr>
            <p:ph type="body" idx="4294967295"/>
          </p:nvPr>
        </p:nvSpPr>
        <p:spPr>
          <a:xfrm>
            <a:off x="228600" y="457200"/>
            <a:ext cx="7696200" cy="723900"/>
          </a:xfrm>
          <a:noFill/>
        </p:spPr>
        <p:txBody>
          <a:bodyPr/>
          <a:lstStyle/>
          <a:p>
            <a:pPr marL="0" indent="0">
              <a:lnSpc>
                <a:spcPct val="90000"/>
              </a:lnSpc>
              <a:spcBef>
                <a:spcPts val="600"/>
              </a:spcBef>
              <a:buFontTx/>
              <a:buNone/>
            </a:pPr>
            <a:r>
              <a:rPr lang="en-US" sz="2800">
                <a:latin typeface="Arial" charset="0"/>
                <a:ea typeface="ヒラギノ角ゴ Pro W3" charset="0"/>
                <a:cs typeface="ヒラギノ角ゴ Pro W3" charset="0"/>
              </a:rPr>
              <a:t>A spherical </a:t>
            </a:r>
            <a:r>
              <a:rPr lang="en-US" sz="2800" i="1">
                <a:latin typeface="Arial" charset="0"/>
                <a:ea typeface="ヒラギノ角ゴ Pro W3" charset="0"/>
                <a:cs typeface="ヒラギノ角ゴ Pro W3" charset="0"/>
              </a:rPr>
              <a:t>shell</a:t>
            </a:r>
            <a:r>
              <a:rPr lang="en-US" sz="2800">
                <a:latin typeface="Arial" charset="0"/>
                <a:ea typeface="ヒラギノ角ゴ Pro W3" charset="0"/>
                <a:cs typeface="ヒラギノ角ゴ Pro W3" charset="0"/>
              </a:rPr>
              <a:t> has a uniform positive charge density on its surface. (There are no other charges around)</a:t>
            </a:r>
            <a:endParaRPr lang="en-US" sz="1600">
              <a:solidFill>
                <a:schemeClr val="accent2"/>
              </a:solidFill>
              <a:latin typeface="Arial" charset="0"/>
              <a:ea typeface="ヒラギノ角ゴ Pro W3" charset="0"/>
              <a:cs typeface="ヒラギノ角ゴ Pro W3" charset="0"/>
            </a:endParaRPr>
          </a:p>
          <a:p>
            <a:pPr marL="0" indent="0">
              <a:lnSpc>
                <a:spcPct val="90000"/>
              </a:lnSpc>
              <a:spcBef>
                <a:spcPts val="600"/>
              </a:spcBef>
              <a:buFontTx/>
              <a:buNone/>
            </a:pPr>
            <a:endParaRPr lang="en-US" sz="1600">
              <a:latin typeface="Times New Roman" charset="0"/>
              <a:ea typeface="ヒラギノ角ゴ Pro W3" charset="0"/>
              <a:cs typeface="ヒラギノ角ゴ Pro W3" charset="0"/>
            </a:endParaRPr>
          </a:p>
          <a:p>
            <a:pPr marL="0" indent="0">
              <a:lnSpc>
                <a:spcPct val="90000"/>
              </a:lnSpc>
              <a:spcBef>
                <a:spcPts val="600"/>
              </a:spcBef>
            </a:pPr>
            <a:endParaRPr lang="en-US" sz="800">
              <a:latin typeface="Arial" charset="0"/>
              <a:ea typeface="ヒラギノ角ゴ Pro W3" charset="0"/>
              <a:cs typeface="ヒラギノ角ゴ Pro W3" charset="0"/>
            </a:endParaRPr>
          </a:p>
        </p:txBody>
      </p:sp>
      <p:sp>
        <p:nvSpPr>
          <p:cNvPr id="39941" name="Text Box 6"/>
          <p:cNvSpPr txBox="1">
            <a:spLocks noChangeArrowheads="1"/>
          </p:cNvSpPr>
          <p:nvPr/>
        </p:nvSpPr>
        <p:spPr bwMode="auto">
          <a:xfrm>
            <a:off x="304800" y="2895600"/>
            <a:ext cx="6324600"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ts val="600"/>
              </a:spcBef>
            </a:pPr>
            <a:r>
              <a:rPr lang="en-US" sz="2800"/>
              <a:t>A: </a:t>
            </a:r>
            <a:r>
              <a:rPr lang="en-US" sz="2800" b="1"/>
              <a:t>E</a:t>
            </a:r>
            <a:r>
              <a:rPr lang="en-US" sz="2800"/>
              <a:t>=0 everywhere inside</a:t>
            </a:r>
          </a:p>
          <a:p>
            <a:pPr eaLnBrk="1" hangingPunct="1">
              <a:spcBef>
                <a:spcPts val="600"/>
              </a:spcBef>
            </a:pPr>
            <a:r>
              <a:rPr lang="en-US" sz="2800"/>
              <a:t>B: </a:t>
            </a:r>
            <a:r>
              <a:rPr lang="en-US" sz="2800" b="1"/>
              <a:t>E</a:t>
            </a:r>
            <a:r>
              <a:rPr lang="en-US" sz="2800"/>
              <a:t> is non-zero everywhere in the sphere </a:t>
            </a:r>
          </a:p>
          <a:p>
            <a:pPr eaLnBrk="1" hangingPunct="1"/>
            <a:r>
              <a:rPr lang="en-US" sz="2800"/>
              <a:t>C: </a:t>
            </a:r>
            <a:r>
              <a:rPr lang="en-US" sz="2800" b="1"/>
              <a:t>E</a:t>
            </a:r>
            <a:r>
              <a:rPr lang="en-US" sz="2800"/>
              <a:t>=0 only at the very center, but non-zero elsewhere inside the sphere.</a:t>
            </a:r>
          </a:p>
          <a:p>
            <a:pPr eaLnBrk="1" hangingPunct="1"/>
            <a:r>
              <a:rPr lang="en-US" sz="2800"/>
              <a:t>D: Not enough info given</a:t>
            </a:r>
          </a:p>
          <a:p>
            <a:pPr eaLnBrk="1" hangingPunct="1">
              <a:spcBef>
                <a:spcPts val="600"/>
              </a:spcBef>
            </a:pPr>
            <a:endParaRPr lang="en-US" sz="2800"/>
          </a:p>
        </p:txBody>
      </p:sp>
      <p:graphicFrame>
        <p:nvGraphicFramePr>
          <p:cNvPr id="39938" name="Object 1024"/>
          <p:cNvGraphicFramePr>
            <a:graphicFrameLocks noChangeAspect="1"/>
          </p:cNvGraphicFramePr>
          <p:nvPr/>
        </p:nvGraphicFramePr>
        <p:xfrm>
          <a:off x="6399213" y="1600200"/>
          <a:ext cx="2576512" cy="2684463"/>
        </p:xfrm>
        <a:graphic>
          <a:graphicData uri="http://schemas.openxmlformats.org/presentationml/2006/ole">
            <mc:AlternateContent xmlns:mc="http://schemas.openxmlformats.org/markup-compatibility/2006">
              <mc:Choice xmlns:v="urn:schemas-microsoft-com:vml" Requires="v">
                <p:oleObj spid="_x0000_s161794" name="Picture" r:id="rId4" imgW="3263900" imgH="2514600" progId="Word.Picture.8">
                  <p:embed/>
                </p:oleObj>
              </mc:Choice>
              <mc:Fallback>
                <p:oleObj name="Picture" r:id="rId4" imgW="3263900" imgH="25146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1328" r="17188" b="4041"/>
                      <a:stretch>
                        <a:fillRect/>
                      </a:stretch>
                    </p:blipFill>
                    <p:spPr bwMode="auto">
                      <a:xfrm>
                        <a:off x="6399213" y="1600200"/>
                        <a:ext cx="2576512"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2" name="Text Box 8"/>
          <p:cNvSpPr txBox="1">
            <a:spLocks noChangeArrowheads="1"/>
          </p:cNvSpPr>
          <p:nvPr/>
        </p:nvSpPr>
        <p:spPr bwMode="auto">
          <a:xfrm>
            <a:off x="304800" y="19812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ts val="600"/>
              </a:spcBef>
            </a:pPr>
            <a:r>
              <a:rPr lang="en-US">
                <a:solidFill>
                  <a:schemeClr val="accent2"/>
                </a:solidFill>
              </a:rPr>
              <a:t>What is the electric field </a:t>
            </a:r>
            <a:r>
              <a:rPr lang="en-US" i="1">
                <a:solidFill>
                  <a:schemeClr val="accent2"/>
                </a:solidFill>
              </a:rPr>
              <a:t>inside</a:t>
            </a:r>
            <a:r>
              <a:rPr lang="en-US">
                <a:solidFill>
                  <a:schemeClr val="accent2"/>
                </a:solidFill>
              </a:rPr>
              <a:t> the sphere?</a:t>
            </a:r>
            <a:endParaRPr lang="en-US"/>
          </a:p>
        </p:txBody>
      </p:sp>
      <p:sp>
        <p:nvSpPr>
          <p:cNvPr id="39943" name="Text Box 11"/>
          <p:cNvSpPr txBox="1">
            <a:spLocks noChangeArrowheads="1"/>
          </p:cNvSpPr>
          <p:nvPr/>
        </p:nvSpPr>
        <p:spPr bwMode="auto">
          <a:xfrm>
            <a:off x="123825" y="82550"/>
            <a:ext cx="579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600"/>
              <a:t>2.26</a:t>
            </a:r>
          </a:p>
        </p:txBody>
      </p:sp>
    </p:spTree>
    <p:extLst>
      <p:ext uri="{BB962C8B-B14F-4D97-AF65-F5344CB8AC3E}">
        <p14:creationId xmlns:p14="http://schemas.microsoft.com/office/powerpoint/2010/main" val="169621725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2"/>
          <p:cNvSpPr txBox="1">
            <a:spLocks noChangeArrowheads="1"/>
          </p:cNvSpPr>
          <p:nvPr/>
        </p:nvSpPr>
        <p:spPr bwMode="auto">
          <a:xfrm>
            <a:off x="228600" y="3589338"/>
            <a:ext cx="8393113" cy="311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sz="3600"/>
              <a:t>A) Could be E(r), or  V(r)</a:t>
            </a:r>
          </a:p>
          <a:p>
            <a:pPr>
              <a:spcBef>
                <a:spcPct val="50000"/>
              </a:spcBef>
              <a:buFont typeface="Arial" charset="0"/>
              <a:buNone/>
            </a:pPr>
            <a:r>
              <a:rPr lang="en-US" sz="3600"/>
              <a:t>B) Could be E(r), but can't be V(r)</a:t>
            </a:r>
          </a:p>
          <a:p>
            <a:pPr>
              <a:spcBef>
                <a:spcPct val="50000"/>
              </a:spcBef>
              <a:buFont typeface="Arial" charset="0"/>
              <a:buNone/>
            </a:pPr>
            <a:r>
              <a:rPr lang="en-US" sz="3600"/>
              <a:t>C) Can't be E(r), could be V(r)</a:t>
            </a:r>
          </a:p>
          <a:p>
            <a:pPr>
              <a:spcBef>
                <a:spcPct val="50000"/>
              </a:spcBef>
              <a:buFont typeface="Arial" charset="0"/>
              <a:buNone/>
            </a:pPr>
            <a:r>
              <a:rPr lang="en-US" sz="3600"/>
              <a:t>D) Can't be either            E) ???</a:t>
            </a:r>
          </a:p>
        </p:txBody>
      </p:sp>
      <p:graphicFrame>
        <p:nvGraphicFramePr>
          <p:cNvPr id="69634" name="Object 3"/>
          <p:cNvGraphicFramePr>
            <a:graphicFrameLocks noChangeAspect="1"/>
          </p:cNvGraphicFramePr>
          <p:nvPr/>
        </p:nvGraphicFramePr>
        <p:xfrm>
          <a:off x="1036638" y="0"/>
          <a:ext cx="4827587" cy="2311400"/>
        </p:xfrm>
        <a:graphic>
          <a:graphicData uri="http://schemas.openxmlformats.org/presentationml/2006/ole">
            <mc:AlternateContent xmlns:mc="http://schemas.openxmlformats.org/markup-compatibility/2006">
              <mc:Choice xmlns:v="urn:schemas-microsoft-com:vml" Requires="v">
                <p:oleObj spid="_x0000_s147491" name="Picture" r:id="rId4" imgW="6286500" imgH="4864100" progId="Word.Picture.8">
                  <p:embed/>
                </p:oleObj>
              </mc:Choice>
              <mc:Fallback>
                <p:oleObj name="Picture" r:id="rId4" imgW="6286500" imgH="48641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21503" b="16676"/>
                      <a:stretch>
                        <a:fillRect/>
                      </a:stretch>
                    </p:blipFill>
                    <p:spPr bwMode="auto">
                      <a:xfrm>
                        <a:off x="1036638" y="0"/>
                        <a:ext cx="4827587"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635" name="Rectangle 4"/>
          <p:cNvSpPr>
            <a:spLocks noGrp="1" noChangeArrowheads="1"/>
          </p:cNvSpPr>
          <p:nvPr>
            <p:ph type="title" idx="4294967295"/>
          </p:nvPr>
        </p:nvSpPr>
        <p:spPr>
          <a:xfrm>
            <a:off x="368300" y="2298700"/>
            <a:ext cx="7772400" cy="1143000"/>
          </a:xfrm>
        </p:spPr>
        <p:txBody>
          <a:bodyPr/>
          <a:lstStyle/>
          <a:p>
            <a:pPr eaLnBrk="1" hangingPunct="1"/>
            <a:r>
              <a:rPr lang="en-US" sz="3600" dirty="0">
                <a:solidFill>
                  <a:srgbClr val="800080"/>
                </a:solidFill>
                <a:latin typeface="Arial" charset="0"/>
                <a:ea typeface="ヒラギノ角ゴ Pro W3" charset="0"/>
                <a:cs typeface="ヒラギノ角ゴ Pro W3" charset="0"/>
              </a:rPr>
              <a:t>Could this be a plot of |E|(r)? Or V(r)? (for SOME physical situation?)</a:t>
            </a:r>
            <a:r>
              <a:rPr lang="en-US" sz="3600" dirty="0">
                <a:solidFill>
                  <a:schemeClr val="tx1"/>
                </a:solidFill>
                <a:latin typeface="Arial" charset="0"/>
                <a:ea typeface="ヒラギノ角ゴ Pro W3" charset="0"/>
                <a:cs typeface="ヒラギノ角ゴ Pro W3" charset="0"/>
              </a:rPr>
              <a:t/>
            </a:r>
            <a:br>
              <a:rPr lang="en-US" sz="3600" dirty="0">
                <a:solidFill>
                  <a:schemeClr val="tx1"/>
                </a:solidFill>
                <a:latin typeface="Arial" charset="0"/>
                <a:ea typeface="ヒラギノ角ゴ Pro W3" charset="0"/>
                <a:cs typeface="ヒラギノ角ゴ Pro W3" charset="0"/>
              </a:rPr>
            </a:br>
            <a:endParaRPr lang="en-US" dirty="0">
              <a:latin typeface="Arial" charset="0"/>
              <a:ea typeface="ヒラギノ角ゴ Pro W3" charset="0"/>
              <a:cs typeface="ヒラギノ角ゴ Pro W3" charset="0"/>
            </a:endParaRPr>
          </a:p>
        </p:txBody>
      </p:sp>
      <p:sp>
        <p:nvSpPr>
          <p:cNvPr id="69636" name="Text Box 5"/>
          <p:cNvSpPr txBox="1">
            <a:spLocks noChangeArrowheads="1"/>
          </p:cNvSpPr>
          <p:nvPr/>
        </p:nvSpPr>
        <p:spPr bwMode="auto">
          <a:xfrm>
            <a:off x="66675" y="47625"/>
            <a:ext cx="382588" cy="21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800"/>
              <a:t>2.44</a:t>
            </a:r>
          </a:p>
        </p:txBody>
      </p:sp>
      <p:graphicFrame>
        <p:nvGraphicFramePr>
          <p:cNvPr id="6" name="Object 9"/>
          <p:cNvGraphicFramePr>
            <a:graphicFrameLocks noChangeAspect="1"/>
          </p:cNvGraphicFramePr>
          <p:nvPr>
            <p:extLst>
              <p:ext uri="{D42A27DB-BD31-4B8C-83A1-F6EECF244321}">
                <p14:modId xmlns:p14="http://schemas.microsoft.com/office/powerpoint/2010/main" val="2958928586"/>
              </p:ext>
            </p:extLst>
          </p:nvPr>
        </p:nvGraphicFramePr>
        <p:xfrm>
          <a:off x="6057900" y="287338"/>
          <a:ext cx="2262188" cy="488950"/>
        </p:xfrm>
        <a:graphic>
          <a:graphicData uri="http://schemas.openxmlformats.org/presentationml/2006/ole">
            <mc:AlternateContent xmlns:mc="http://schemas.openxmlformats.org/markup-compatibility/2006">
              <mc:Choice xmlns:v="urn:schemas-microsoft-com:vml" Requires="v">
                <p:oleObj spid="_x0000_s147492" name="Equation" r:id="rId6" imgW="939800" imgH="203200" progId="Equation.3">
                  <p:embed/>
                </p:oleObj>
              </mc:Choice>
              <mc:Fallback>
                <p:oleObj name="Equation" r:id="rId6" imgW="939800" imgH="203200" progId="Equation.3">
                  <p:embed/>
                  <p:pic>
                    <p:nvPicPr>
                      <p:cNvPr id="0" name=""/>
                      <p:cNvPicPr>
                        <a:picLocks noChangeAspect="1" noChangeArrowheads="1"/>
                      </p:cNvPicPr>
                      <p:nvPr/>
                    </p:nvPicPr>
                    <p:blipFill>
                      <a:blip r:embed="rId7"/>
                      <a:srcRect/>
                      <a:stretch>
                        <a:fillRect/>
                      </a:stretch>
                    </p:blipFill>
                    <p:spPr bwMode="auto">
                      <a:xfrm>
                        <a:off x="6057900" y="287338"/>
                        <a:ext cx="22621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97885779"/>
              </p:ext>
            </p:extLst>
          </p:nvPr>
        </p:nvGraphicFramePr>
        <p:xfrm>
          <a:off x="5994400" y="795812"/>
          <a:ext cx="2612034" cy="918688"/>
        </p:xfrm>
        <a:graphic>
          <a:graphicData uri="http://schemas.openxmlformats.org/presentationml/2006/ole">
            <mc:AlternateContent xmlns:mc="http://schemas.openxmlformats.org/markup-compatibility/2006">
              <mc:Choice xmlns:v="urn:schemas-microsoft-com:vml" Requires="v">
                <p:oleObj spid="_x0000_s147493" name="Equation" r:id="rId8" imgW="1371600" imgH="482600" progId="Equation.3">
                  <p:embed/>
                </p:oleObj>
              </mc:Choice>
              <mc:Fallback>
                <p:oleObj name="Equation" r:id="rId8" imgW="1371600" imgH="482600" progId="Equation.3">
                  <p:embed/>
                  <p:pic>
                    <p:nvPicPr>
                      <p:cNvPr id="0" name=""/>
                      <p:cNvPicPr>
                        <a:picLocks noChangeAspect="1" noChangeArrowheads="1"/>
                      </p:cNvPicPr>
                      <p:nvPr/>
                    </p:nvPicPr>
                    <p:blipFill>
                      <a:blip r:embed="rId9"/>
                      <a:srcRect/>
                      <a:stretch>
                        <a:fillRect/>
                      </a:stretch>
                    </p:blipFill>
                    <p:spPr bwMode="auto">
                      <a:xfrm>
                        <a:off x="5994400" y="795812"/>
                        <a:ext cx="2612034" cy="91868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61266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body" idx="1"/>
          </p:nvPr>
        </p:nvSpPr>
        <p:spPr>
          <a:xfrm>
            <a:off x="609600" y="1295400"/>
            <a:ext cx="8229600" cy="3886200"/>
          </a:xfrm>
        </p:spPr>
        <p:txBody>
          <a:bodyPr/>
          <a:lstStyle/>
          <a:p>
            <a:pPr marL="609600" indent="-609600" eaLnBrk="1" hangingPunct="1">
              <a:buFontTx/>
              <a:buNone/>
            </a:pPr>
            <a:r>
              <a:rPr lang="en-US" sz="2800" dirty="0">
                <a:solidFill>
                  <a:srgbClr val="0000FF"/>
                </a:solidFill>
                <a:latin typeface="Arial" charset="0"/>
                <a:ea typeface="ヒラギノ角ゴ Pro W3" charset="0"/>
                <a:cs typeface="ヒラギノ角ゴ Pro W3" charset="0"/>
              </a:rPr>
              <a:t>The voltage is zero at a point in space.  </a:t>
            </a:r>
          </a:p>
          <a:p>
            <a:pPr marL="609600" indent="-609600" eaLnBrk="1" hangingPunct="1">
              <a:buFontTx/>
              <a:buNone/>
            </a:pPr>
            <a:endParaRPr lang="en-US" sz="2800" dirty="0">
              <a:solidFill>
                <a:srgbClr val="0000FF"/>
              </a:solidFill>
              <a:latin typeface="Arial" charset="0"/>
              <a:ea typeface="ヒラギノ角ゴ Pro W3" charset="0"/>
              <a:cs typeface="ヒラギノ角ゴ Pro W3" charset="0"/>
            </a:endParaRPr>
          </a:p>
          <a:p>
            <a:pPr marL="609600" indent="-609600" eaLnBrk="1" hangingPunct="1">
              <a:buFontTx/>
              <a:buNone/>
            </a:pPr>
            <a:r>
              <a:rPr lang="en-US" sz="2800" dirty="0">
                <a:latin typeface="Arial" charset="0"/>
                <a:ea typeface="ヒラギノ角ゴ Pro W3" charset="0"/>
                <a:cs typeface="ヒラギノ角ゴ Pro W3" charset="0"/>
              </a:rPr>
              <a:t>You can conclude that :</a:t>
            </a:r>
          </a:p>
          <a:p>
            <a:pPr marL="609600" indent="-609600" eaLnBrk="1" hangingPunct="1">
              <a:buFontTx/>
              <a:buAutoNum type="alphaUcParenR"/>
            </a:pPr>
            <a:r>
              <a:rPr lang="en-US" sz="2800" dirty="0">
                <a:latin typeface="Arial" charset="0"/>
                <a:ea typeface="ヒラギノ角ゴ Pro W3" charset="0"/>
                <a:cs typeface="ヒラギノ角ゴ Pro W3" charset="0"/>
              </a:rPr>
              <a:t>The E-field is zero at that point. </a:t>
            </a:r>
          </a:p>
          <a:p>
            <a:pPr marL="0" indent="0" eaLnBrk="1" hangingPunct="1">
              <a:buNone/>
            </a:pPr>
            <a:r>
              <a:rPr lang="en-US" sz="2800" dirty="0">
                <a:latin typeface="Arial" charset="0"/>
                <a:ea typeface="ヒラギノ角ゴ Pro W3" charset="0"/>
                <a:cs typeface="ヒラギノ角ゴ Pro W3" charset="0"/>
              </a:rPr>
              <a:t>B</a:t>
            </a:r>
            <a:r>
              <a:rPr lang="en-US" sz="2800" dirty="0" smtClean="0">
                <a:latin typeface="Arial" charset="0"/>
                <a:ea typeface="ヒラギノ角ゴ Pro W3" charset="0"/>
                <a:cs typeface="ヒラギノ角ゴ Pro W3" charset="0"/>
              </a:rPr>
              <a:t>) </a:t>
            </a:r>
            <a:r>
              <a:rPr lang="en-US" sz="2800" dirty="0">
                <a:latin typeface="Arial" charset="0"/>
                <a:ea typeface="ヒラギノ角ゴ Pro W3" charset="0"/>
                <a:cs typeface="ヒラギノ角ゴ Pro W3" charset="0"/>
              </a:rPr>
              <a:t>The E-field is non-zero at that point</a:t>
            </a:r>
          </a:p>
          <a:p>
            <a:pPr marL="609600" indent="-609600" eaLnBrk="1" hangingPunct="1">
              <a:buFontTx/>
              <a:buNone/>
            </a:pPr>
            <a:r>
              <a:rPr lang="en-US" sz="2800" dirty="0">
                <a:latin typeface="Arial" charset="0"/>
                <a:ea typeface="ヒラギノ角ゴ Pro W3" charset="0"/>
                <a:cs typeface="ヒラギノ角ゴ Pro W3" charset="0"/>
              </a:rPr>
              <a:t>C) You can conclude nothing at all about the E-field at that point</a:t>
            </a:r>
            <a:endParaRPr lang="en-US" sz="1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99072656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ChangeArrowheads="1"/>
          </p:cNvSpPr>
          <p:nvPr/>
        </p:nvSpPr>
        <p:spPr bwMode="auto">
          <a:xfrm>
            <a:off x="473075" y="2328863"/>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7525" indent="-517525">
              <a:spcBef>
                <a:spcPct val="20000"/>
              </a:spcBef>
            </a:pPr>
            <a:r>
              <a:rPr lang="en-US" sz="2800"/>
              <a:t>You can conclude that :</a:t>
            </a:r>
          </a:p>
          <a:p>
            <a:pPr marL="517525" indent="-517525">
              <a:spcBef>
                <a:spcPct val="20000"/>
              </a:spcBef>
            </a:pPr>
            <a:r>
              <a:rPr lang="en-US" sz="2800"/>
              <a:t>A) The E-field has constant magnitude along that line.</a:t>
            </a:r>
          </a:p>
          <a:p>
            <a:pPr marL="517525" indent="-517525">
              <a:spcBef>
                <a:spcPct val="20000"/>
              </a:spcBef>
            </a:pPr>
            <a:r>
              <a:rPr lang="en-US" sz="2800"/>
              <a:t>B) The E-field is zero along that line.</a:t>
            </a:r>
          </a:p>
          <a:p>
            <a:pPr marL="517525" indent="-517525">
              <a:spcBef>
                <a:spcPct val="20000"/>
              </a:spcBef>
            </a:pPr>
            <a:r>
              <a:rPr lang="en-US" sz="2800"/>
              <a:t>C) You can conclude nothing at all about the magnitude of </a:t>
            </a:r>
            <a:r>
              <a:rPr lang="en-US" sz="2800" b="1"/>
              <a:t>E</a:t>
            </a:r>
            <a:r>
              <a:rPr lang="en-US" sz="2800"/>
              <a:t> along that line.</a:t>
            </a:r>
            <a:endParaRPr lang="en-US" sz="1800"/>
          </a:p>
        </p:txBody>
      </p:sp>
      <p:sp>
        <p:nvSpPr>
          <p:cNvPr id="75778" name="Freeform 3"/>
          <p:cNvSpPr>
            <a:spLocks/>
          </p:cNvSpPr>
          <p:nvPr/>
        </p:nvSpPr>
        <p:spPr bwMode="auto">
          <a:xfrm>
            <a:off x="4867275" y="1358900"/>
            <a:ext cx="3505200" cy="762000"/>
          </a:xfrm>
          <a:custGeom>
            <a:avLst/>
            <a:gdLst>
              <a:gd name="T0" fmla="*/ 0 w 2208"/>
              <a:gd name="T1" fmla="*/ 2147483647 h 480"/>
              <a:gd name="T2" fmla="*/ 2147483647 w 2208"/>
              <a:gd name="T3" fmla="*/ 2147483647 h 480"/>
              <a:gd name="T4" fmla="*/ 2147483647 w 2208"/>
              <a:gd name="T5" fmla="*/ 0 h 480"/>
              <a:gd name="T6" fmla="*/ 0 60000 65536"/>
              <a:gd name="T7" fmla="*/ 0 60000 65536"/>
              <a:gd name="T8" fmla="*/ 0 60000 65536"/>
              <a:gd name="T9" fmla="*/ 0 w 2208"/>
              <a:gd name="T10" fmla="*/ 0 h 480"/>
              <a:gd name="T11" fmla="*/ 2208 w 2208"/>
              <a:gd name="T12" fmla="*/ 480 h 480"/>
            </a:gdLst>
            <a:ahLst/>
            <a:cxnLst>
              <a:cxn ang="T6">
                <a:pos x="T0" y="T1"/>
              </a:cxn>
              <a:cxn ang="T7">
                <a:pos x="T2" y="T3"/>
              </a:cxn>
              <a:cxn ang="T8">
                <a:pos x="T4" y="T5"/>
              </a:cxn>
            </a:cxnLst>
            <a:rect l="T9" t="T10" r="T11" b="T12"/>
            <a:pathLst>
              <a:path w="2208" h="480">
                <a:moveTo>
                  <a:pt x="0" y="288"/>
                </a:moveTo>
                <a:cubicBezTo>
                  <a:pt x="235" y="312"/>
                  <a:pt x="1043" y="480"/>
                  <a:pt x="1411" y="432"/>
                </a:cubicBezTo>
                <a:cubicBezTo>
                  <a:pt x="1779" y="384"/>
                  <a:pt x="2042" y="90"/>
                  <a:pt x="2208" y="0"/>
                </a:cubicBezTo>
              </a:path>
            </a:pathLst>
          </a:custGeom>
          <a:noFill/>
          <a:ln w="2540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79" name="Text Box 4"/>
          <p:cNvSpPr txBox="1">
            <a:spLocks noChangeArrowheads="1"/>
          </p:cNvSpPr>
          <p:nvPr/>
        </p:nvSpPr>
        <p:spPr bwMode="auto">
          <a:xfrm>
            <a:off x="5799138" y="1304925"/>
            <a:ext cx="171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V=constant</a:t>
            </a:r>
          </a:p>
        </p:txBody>
      </p:sp>
      <p:sp>
        <p:nvSpPr>
          <p:cNvPr id="75780" name="Rectangle 5"/>
          <p:cNvSpPr>
            <a:spLocks noGrp="1" noChangeArrowheads="1"/>
          </p:cNvSpPr>
          <p:nvPr>
            <p:ph type="title"/>
          </p:nvPr>
        </p:nvSpPr>
        <p:spPr>
          <a:xfrm>
            <a:off x="584200" y="338138"/>
            <a:ext cx="7772400" cy="1143000"/>
          </a:xfrm>
        </p:spPr>
        <p:txBody>
          <a:bodyPr/>
          <a:lstStyle/>
          <a:p>
            <a:pPr algn="l" eaLnBrk="1" hangingPunct="1"/>
            <a:r>
              <a:rPr lang="en-US" sz="3400" dirty="0">
                <a:solidFill>
                  <a:srgbClr val="0000FF"/>
                </a:solidFill>
                <a:latin typeface="Arial" charset="0"/>
                <a:ea typeface="ＭＳ Ｐゴシック" charset="0"/>
                <a:cs typeface="ＭＳ Ｐゴシック" charset="0"/>
              </a:rPr>
              <a:t>The voltage is constant everywhere along a line in space.</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6021237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1162" y="303321"/>
            <a:ext cx="6799458" cy="584776"/>
          </a:xfrm>
          <a:prstGeom prst="rect">
            <a:avLst/>
          </a:prstGeom>
          <a:noFill/>
        </p:spPr>
        <p:txBody>
          <a:bodyPr wrap="none" rtlCol="0">
            <a:spAutoFit/>
          </a:bodyPr>
          <a:lstStyle/>
          <a:p>
            <a:r>
              <a:rPr lang="en-US" sz="3200" dirty="0" smtClean="0"/>
              <a:t>Today: Voltage or “Electric Potential”</a:t>
            </a:r>
            <a:endParaRPr lang="en-US" sz="3200" dirty="0"/>
          </a:p>
        </p:txBody>
      </p:sp>
      <p:sp>
        <p:nvSpPr>
          <p:cNvPr id="3" name="TextBox 2"/>
          <p:cNvSpPr txBox="1"/>
          <p:nvPr/>
        </p:nvSpPr>
        <p:spPr>
          <a:xfrm>
            <a:off x="472287" y="1339789"/>
            <a:ext cx="7252228" cy="6247863"/>
          </a:xfrm>
          <a:prstGeom prst="rect">
            <a:avLst/>
          </a:prstGeom>
          <a:noFill/>
        </p:spPr>
        <p:txBody>
          <a:bodyPr wrap="square" rtlCol="0">
            <a:spAutoFit/>
          </a:bodyPr>
          <a:lstStyle/>
          <a:p>
            <a:r>
              <a:rPr lang="en-US" sz="3200" dirty="0" smtClean="0"/>
              <a:t>The 1120 version:</a:t>
            </a:r>
          </a:p>
          <a:p>
            <a:r>
              <a:rPr lang="en-US" sz="3200" dirty="0" smtClean="0"/>
              <a:t/>
            </a:r>
            <a:br>
              <a:rPr lang="en-US" sz="3200" dirty="0" smtClean="0"/>
            </a:br>
            <a:endParaRPr lang="en-US" sz="3200" dirty="0"/>
          </a:p>
          <a:p>
            <a:pPr marL="342900" indent="-342900">
              <a:buFont typeface="Arial"/>
              <a:buChar char="•"/>
            </a:pPr>
            <a:r>
              <a:rPr lang="en-US" sz="3200" dirty="0" smtClean="0"/>
              <a:t>Voltage V = </a:t>
            </a:r>
            <a:r>
              <a:rPr lang="en-US" sz="3200" dirty="0" err="1" smtClean="0"/>
              <a:t>kq</a:t>
            </a:r>
            <a:r>
              <a:rPr lang="en-US" sz="3200" dirty="0" smtClean="0"/>
              <a:t>/r from a point charge</a:t>
            </a:r>
            <a:br>
              <a:rPr lang="en-US" sz="3200" dirty="0" smtClean="0"/>
            </a:br>
            <a:endParaRPr lang="en-US" sz="3200" dirty="0" smtClean="0"/>
          </a:p>
          <a:p>
            <a:pPr marL="342900" indent="-342900">
              <a:buFont typeface="Arial"/>
              <a:buChar char="•"/>
            </a:pPr>
            <a:r>
              <a:rPr lang="en-US" sz="3200" dirty="0" smtClean="0"/>
              <a:t>Voltage = potential energy/charge</a:t>
            </a:r>
            <a:br>
              <a:rPr lang="en-US" sz="3200" dirty="0" smtClean="0"/>
            </a:br>
            <a:endParaRPr lang="en-US" sz="3200" dirty="0" smtClean="0"/>
          </a:p>
          <a:p>
            <a:pPr marL="342900" indent="-342900">
              <a:buFont typeface="Arial"/>
              <a:buChar char="•"/>
            </a:pPr>
            <a:r>
              <a:rPr lang="en-US" sz="3200" dirty="0" smtClean="0">
                <a:latin typeface="Symbol" charset="2"/>
                <a:cs typeface="Symbol" charset="2"/>
              </a:rPr>
              <a:t>D</a:t>
            </a:r>
            <a:r>
              <a:rPr lang="en-US" sz="3200" dirty="0" smtClean="0"/>
              <a:t>V is “path independent”</a:t>
            </a:r>
            <a:br>
              <a:rPr lang="en-US" sz="3200" dirty="0" smtClean="0"/>
            </a:br>
            <a:endParaRPr lang="en-US" sz="3200" dirty="0" smtClean="0"/>
          </a:p>
          <a:p>
            <a:pPr marL="342900" indent="-342900">
              <a:buFont typeface="Arial"/>
              <a:buChar char="•"/>
            </a:pPr>
            <a:r>
              <a:rPr lang="en-US" sz="3200" dirty="0"/>
              <a:t>E = -</a:t>
            </a:r>
            <a:r>
              <a:rPr lang="en-US" sz="3200" dirty="0" err="1"/>
              <a:t>dV</a:t>
            </a:r>
            <a:r>
              <a:rPr lang="en-US" sz="3200" dirty="0"/>
              <a:t>/</a:t>
            </a:r>
            <a:r>
              <a:rPr lang="en-US" sz="3200" dirty="0" err="1" smtClean="0"/>
              <a:t>dr</a:t>
            </a:r>
            <a:r>
              <a:rPr lang="en-US" sz="3200" dirty="0"/>
              <a:t/>
            </a:r>
            <a:br>
              <a:rPr lang="en-US" sz="3200" dirty="0"/>
            </a:br>
            <a:endParaRPr lang="en-US" sz="3200" dirty="0" smtClean="0"/>
          </a:p>
          <a:p>
            <a:endParaRPr lang="en-US" dirty="0"/>
          </a:p>
          <a:p>
            <a:endParaRPr lang="en-US" dirty="0"/>
          </a:p>
        </p:txBody>
      </p:sp>
    </p:spTree>
    <p:extLst>
      <p:ext uri="{BB962C8B-B14F-4D97-AF65-F5344CB8AC3E}">
        <p14:creationId xmlns:p14="http://schemas.microsoft.com/office/powerpoint/2010/main" val="691702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1024"/>
          <p:cNvGraphicFramePr>
            <a:graphicFrameLocks noChangeAspect="1"/>
          </p:cNvGraphicFramePr>
          <p:nvPr>
            <p:ph sz="quarter" idx="2"/>
          </p:nvPr>
        </p:nvGraphicFramePr>
        <p:xfrm>
          <a:off x="7239000" y="533400"/>
          <a:ext cx="714375" cy="714375"/>
        </p:xfrm>
        <a:graphic>
          <a:graphicData uri="http://schemas.openxmlformats.org/presentationml/2006/ole">
            <mc:AlternateContent xmlns:mc="http://schemas.openxmlformats.org/markup-compatibility/2006">
              <mc:Choice xmlns:v="urn:schemas-microsoft-com:vml" Requires="v">
                <p:oleObj spid="_x0000_s164868" name="Equation" r:id="rId4" imgW="241592" imgH="241592" progId="Equation.DSMT4">
                  <p:embed/>
                </p:oleObj>
              </mc:Choice>
              <mc:Fallback>
                <p:oleObj name="Equation" r:id="rId4" imgW="241592" imgH="24159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533400"/>
                        <a:ext cx="7143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41987" name="Object 1024"/>
          <p:cNvGraphicFramePr>
            <a:graphicFrameLocks noChangeAspect="1"/>
          </p:cNvGraphicFramePr>
          <p:nvPr>
            <p:ph sz="quarter" idx="3"/>
          </p:nvPr>
        </p:nvGraphicFramePr>
        <p:xfrm>
          <a:off x="1909763" y="2881313"/>
          <a:ext cx="3381375" cy="1938337"/>
        </p:xfrm>
        <a:graphic>
          <a:graphicData uri="http://schemas.openxmlformats.org/presentationml/2006/ole">
            <mc:AlternateContent xmlns:mc="http://schemas.openxmlformats.org/markup-compatibility/2006">
              <mc:Choice xmlns:v="urn:schemas-microsoft-com:vml" Requires="v">
                <p:oleObj spid="_x0000_s164869" name="Equation" r:id="rId6" imgW="1257697" imgH="749697" progId="Equation.DSMT4">
                  <p:embed/>
                </p:oleObj>
              </mc:Choice>
              <mc:Fallback>
                <p:oleObj name="Equation" r:id="rId6" imgW="1257697" imgH="749697"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9763" y="2881313"/>
                        <a:ext cx="3381375"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41989" name="Line 4"/>
          <p:cNvSpPr>
            <a:spLocks noChangeShapeType="1"/>
          </p:cNvSpPr>
          <p:nvPr/>
        </p:nvSpPr>
        <p:spPr bwMode="auto">
          <a:xfrm>
            <a:off x="6019800" y="2057400"/>
            <a:ext cx="2590800" cy="0"/>
          </a:xfrm>
          <a:prstGeom prst="line">
            <a:avLst/>
          </a:prstGeom>
          <a:noFill/>
          <a:ln w="222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1990" name="Line 5"/>
          <p:cNvSpPr>
            <a:spLocks noChangeShapeType="1"/>
          </p:cNvSpPr>
          <p:nvPr/>
        </p:nvSpPr>
        <p:spPr bwMode="auto">
          <a:xfrm flipV="1">
            <a:off x="6400800" y="304800"/>
            <a:ext cx="0" cy="2057400"/>
          </a:xfrm>
          <a:prstGeom prst="line">
            <a:avLst/>
          </a:prstGeom>
          <a:noFill/>
          <a:ln w="222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1991" name="Line 6"/>
          <p:cNvSpPr>
            <a:spLocks noChangeShapeType="1"/>
          </p:cNvSpPr>
          <p:nvPr/>
        </p:nvSpPr>
        <p:spPr bwMode="auto">
          <a:xfrm flipV="1">
            <a:off x="6400800" y="838200"/>
            <a:ext cx="2057400" cy="1219200"/>
          </a:xfrm>
          <a:prstGeom prst="line">
            <a:avLst/>
          </a:prstGeom>
          <a:noFill/>
          <a:ln w="12700">
            <a:solidFill>
              <a:schemeClr val="tx1"/>
            </a:solidFill>
            <a:prstDash val="lgDash"/>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41992" name="Line 7"/>
          <p:cNvSpPr>
            <a:spLocks noChangeShapeType="1"/>
          </p:cNvSpPr>
          <p:nvPr/>
        </p:nvSpPr>
        <p:spPr bwMode="auto">
          <a:xfrm flipH="1">
            <a:off x="7467600" y="1219200"/>
            <a:ext cx="381000" cy="228600"/>
          </a:xfrm>
          <a:prstGeom prst="line">
            <a:avLst/>
          </a:prstGeom>
          <a:noFill/>
          <a:ln w="444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1993" name="Text Box 8"/>
          <p:cNvSpPr txBox="1">
            <a:spLocks noChangeArrowheads="1"/>
          </p:cNvSpPr>
          <p:nvPr/>
        </p:nvSpPr>
        <p:spPr bwMode="auto">
          <a:xfrm>
            <a:off x="8289925" y="21732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atin typeface="Times New Roman" charset="0"/>
              </a:rPr>
              <a:t>x</a:t>
            </a:r>
          </a:p>
        </p:txBody>
      </p:sp>
      <p:sp>
        <p:nvSpPr>
          <p:cNvPr id="41994" name="Text Box 9"/>
          <p:cNvSpPr txBox="1">
            <a:spLocks noChangeArrowheads="1"/>
          </p:cNvSpPr>
          <p:nvPr/>
        </p:nvSpPr>
        <p:spPr bwMode="auto">
          <a:xfrm>
            <a:off x="6019800" y="304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atin typeface="Times New Roman" charset="0"/>
              </a:rPr>
              <a:t>y</a:t>
            </a:r>
          </a:p>
        </p:txBody>
      </p:sp>
      <p:sp>
        <p:nvSpPr>
          <p:cNvPr id="41995" name="Text Box 10"/>
          <p:cNvSpPr txBox="1">
            <a:spLocks noChangeArrowheads="1"/>
          </p:cNvSpPr>
          <p:nvPr/>
        </p:nvSpPr>
        <p:spPr bwMode="auto">
          <a:xfrm>
            <a:off x="406400" y="1973263"/>
            <a:ext cx="5486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solidFill>
                  <a:schemeClr val="accent2"/>
                </a:solidFill>
              </a:rPr>
              <a:t>In spherical coordinates, the correct expression for d</a:t>
            </a:r>
            <a:r>
              <a:rPr lang="en-US" sz="2800" b="1">
                <a:solidFill>
                  <a:schemeClr val="accent2"/>
                </a:solidFill>
              </a:rPr>
              <a:t>L </a:t>
            </a:r>
            <a:r>
              <a:rPr lang="en-US" sz="2800">
                <a:solidFill>
                  <a:schemeClr val="accent2"/>
                </a:solidFill>
              </a:rPr>
              <a:t>is:</a:t>
            </a:r>
            <a:endParaRPr lang="en-US" b="1"/>
          </a:p>
        </p:txBody>
      </p:sp>
      <p:graphicFrame>
        <p:nvGraphicFramePr>
          <p:cNvPr id="174091" name="Object 1024"/>
          <p:cNvGraphicFramePr>
            <a:graphicFrameLocks noChangeAspect="1"/>
          </p:cNvGraphicFramePr>
          <p:nvPr>
            <p:ph sz="half" idx="1"/>
          </p:nvPr>
        </p:nvGraphicFramePr>
        <p:xfrm>
          <a:off x="1219200" y="5257800"/>
          <a:ext cx="5943600" cy="1082675"/>
        </p:xfrm>
        <a:graphic>
          <a:graphicData uri="http://schemas.openxmlformats.org/presentationml/2006/ole">
            <mc:AlternateContent xmlns:mc="http://schemas.openxmlformats.org/markup-compatibility/2006">
              <mc:Choice xmlns:v="urn:schemas-microsoft-com:vml" Requires="v">
                <p:oleObj spid="_x0000_s164870" name="Equation" r:id="rId8" imgW="2794396" imgH="508397" progId="Equation.3">
                  <p:embed/>
                </p:oleObj>
              </mc:Choice>
              <mc:Fallback>
                <p:oleObj name="Equation" r:id="rId8" imgW="2794396" imgH="508397"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5257800"/>
                        <a:ext cx="594360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41996" name="Rectangle 12"/>
          <p:cNvSpPr>
            <a:spLocks noGrp="1" noChangeArrowheads="1"/>
          </p:cNvSpPr>
          <p:nvPr>
            <p:ph type="title"/>
          </p:nvPr>
        </p:nvSpPr>
        <p:spPr>
          <a:xfrm>
            <a:off x="322263" y="371475"/>
            <a:ext cx="6197600" cy="1381125"/>
          </a:xfrm>
        </p:spPr>
        <p:txBody>
          <a:bodyPr/>
          <a:lstStyle/>
          <a:p>
            <a:pPr algn="l"/>
            <a:r>
              <a:rPr lang="en-US">
                <a:latin typeface="Arial" charset="0"/>
                <a:ea typeface="ＭＳ Ｐゴシック" charset="0"/>
                <a:cs typeface="ＭＳ Ｐゴシック" charset="0"/>
              </a:rPr>
              <a:t>Consider an infinitesimal path element d</a:t>
            </a:r>
            <a:r>
              <a:rPr lang="en-US" b="1">
                <a:latin typeface="Arial" charset="0"/>
                <a:ea typeface="ＭＳ Ｐゴシック" charset="0"/>
                <a:cs typeface="ＭＳ Ｐゴシック" charset="0"/>
              </a:rPr>
              <a:t>L</a:t>
            </a:r>
            <a:r>
              <a:rPr lang="en-US">
                <a:latin typeface="Arial" charset="0"/>
                <a:ea typeface="ＭＳ Ｐゴシック" charset="0"/>
                <a:cs typeface="ＭＳ Ｐゴシック" charset="0"/>
              </a:rPr>
              <a:t> directed radially inward, toward the origin as shown.</a:t>
            </a:r>
            <a:endParaRPr lang="en-US" sz="3400">
              <a:latin typeface="Arial" charset="0"/>
              <a:ea typeface="ＭＳ Ｐゴシック" charset="0"/>
              <a:cs typeface="ＭＳ Ｐゴシック" charset="0"/>
            </a:endParaRPr>
          </a:p>
        </p:txBody>
      </p:sp>
    </p:spTree>
    <p:extLst>
      <p:ext uri="{BB962C8B-B14F-4D97-AF65-F5344CB8AC3E}">
        <p14:creationId xmlns:p14="http://schemas.microsoft.com/office/powerpoint/2010/main" val="1630158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title" idx="4294967295"/>
          </p:nvPr>
        </p:nvSpPr>
        <p:spPr>
          <a:xfrm>
            <a:off x="571500" y="857250"/>
            <a:ext cx="8458200" cy="1143000"/>
          </a:xfrm>
        </p:spPr>
        <p:txBody>
          <a:bodyPr/>
          <a:lstStyle/>
          <a:p>
            <a:pPr algn="l" eaLnBrk="1" hangingPunct="1"/>
            <a:r>
              <a:rPr lang="en-US" sz="3300" dirty="0">
                <a:latin typeface="Arial" charset="0"/>
                <a:ea typeface="ＭＳ Ｐゴシック" charset="0"/>
                <a:cs typeface="ＭＳ Ｐゴシック" charset="0"/>
              </a:rPr>
              <a:t>Given </a:t>
            </a:r>
            <a:r>
              <a:rPr lang="en-US" sz="3300" dirty="0" smtClean="0">
                <a:latin typeface="Arial" charset="0"/>
                <a:ea typeface="ＭＳ Ｐゴシック" charset="0"/>
                <a:cs typeface="ＭＳ Ｐゴシック" charset="0"/>
              </a:rPr>
              <a:t>a</a:t>
            </a:r>
            <a:r>
              <a:rPr lang="en-US" sz="3200" dirty="0" smtClean="0"/>
              <a:t> spherical SHELL with uniform </a:t>
            </a:r>
            <a:r>
              <a:rPr lang="en-US" sz="3200" i="1" dirty="0" smtClean="0"/>
              <a:t>surface charge</a:t>
            </a:r>
            <a:r>
              <a:rPr lang="en-US" sz="3200" dirty="0" smtClean="0"/>
              <a:t> density </a:t>
            </a:r>
            <a:r>
              <a:rPr lang="en-US" sz="3200" dirty="0" smtClean="0">
                <a:latin typeface="Symbol" charset="0"/>
                <a:sym typeface="Symbol" charset="0"/>
              </a:rPr>
              <a:t></a:t>
            </a:r>
            <a:r>
              <a:rPr lang="en-US" sz="3200" dirty="0" smtClean="0"/>
              <a:t> (no other charges anywhere else) </a:t>
            </a:r>
            <a:r>
              <a:rPr lang="en-US" sz="3300" dirty="0" smtClean="0">
                <a:latin typeface="Arial" charset="0"/>
                <a:ea typeface="ＭＳ Ｐゴシック" charset="0"/>
                <a:cs typeface="ＭＳ Ｐゴシック" charset="0"/>
              </a:rPr>
              <a:t> </a:t>
            </a:r>
            <a:r>
              <a:rPr lang="en-US" sz="3300" dirty="0">
                <a:solidFill>
                  <a:srgbClr val="3366FF"/>
                </a:solidFill>
                <a:latin typeface="Arial" charset="0"/>
                <a:ea typeface="ＭＳ Ｐゴシック" charset="0"/>
                <a:cs typeface="ＭＳ Ｐゴシック" charset="0"/>
              </a:rPr>
              <a:t>what can you say about the potential V </a:t>
            </a:r>
            <a:r>
              <a:rPr lang="en-US" sz="3300" i="1" dirty="0">
                <a:solidFill>
                  <a:srgbClr val="3366FF"/>
                </a:solidFill>
                <a:latin typeface="Arial" charset="0"/>
                <a:ea typeface="ＭＳ Ｐゴシック" charset="0"/>
                <a:cs typeface="ＭＳ Ｐゴシック" charset="0"/>
              </a:rPr>
              <a:t>inside</a:t>
            </a:r>
            <a:r>
              <a:rPr lang="en-US" sz="3300" dirty="0">
                <a:solidFill>
                  <a:srgbClr val="3366FF"/>
                </a:solidFill>
                <a:latin typeface="Arial" charset="0"/>
                <a:ea typeface="ＭＳ Ｐゴシック" charset="0"/>
                <a:cs typeface="ＭＳ Ｐゴシック" charset="0"/>
              </a:rPr>
              <a:t> this sphere? </a:t>
            </a:r>
            <a:r>
              <a:rPr lang="en-US" sz="3300" dirty="0">
                <a:latin typeface="Arial" charset="0"/>
                <a:ea typeface="ＭＳ Ｐゴシック" charset="0"/>
                <a:cs typeface="ＭＳ Ｐゴシック" charset="0"/>
              </a:rPr>
              <a:t>(Assume as usual, V(∞)=0)</a:t>
            </a:r>
            <a:endParaRPr lang="en-US" dirty="0">
              <a:latin typeface="Arial" charset="0"/>
              <a:ea typeface="ＭＳ Ｐゴシック" charset="0"/>
              <a:cs typeface="ＭＳ Ｐゴシック" charset="0"/>
            </a:endParaRPr>
          </a:p>
        </p:txBody>
      </p:sp>
      <p:sp>
        <p:nvSpPr>
          <p:cNvPr id="58371" name="Text Box 4"/>
          <p:cNvSpPr txBox="1">
            <a:spLocks noChangeArrowheads="1"/>
          </p:cNvSpPr>
          <p:nvPr/>
        </p:nvSpPr>
        <p:spPr bwMode="auto">
          <a:xfrm>
            <a:off x="301625" y="2724229"/>
            <a:ext cx="860901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600" dirty="0"/>
              <a:t> V=0  everywhere inside</a:t>
            </a:r>
          </a:p>
          <a:p>
            <a:pPr>
              <a:buFont typeface="Arial" charset="0"/>
              <a:buAutoNum type="alphaUcParenR"/>
            </a:pPr>
            <a:r>
              <a:rPr lang="en-US" sz="3600" dirty="0"/>
              <a:t> V = non-zero constant  everywhere inside</a:t>
            </a:r>
          </a:p>
          <a:p>
            <a:pPr>
              <a:buFont typeface="Arial" charset="0"/>
              <a:buNone/>
            </a:pPr>
            <a:r>
              <a:rPr lang="en-US" sz="3600" dirty="0"/>
              <a:t>C) V must vary with position, but is zero at the center.</a:t>
            </a:r>
          </a:p>
          <a:p>
            <a:pPr>
              <a:buFont typeface="Arial" charset="0"/>
              <a:buNone/>
            </a:pPr>
            <a:r>
              <a:rPr lang="en-US" sz="3600" dirty="0"/>
              <a:t>D) </a:t>
            </a:r>
            <a:r>
              <a:rPr lang="en-US" sz="3600" dirty="0" smtClean="0"/>
              <a:t>Could be A OR B!</a:t>
            </a:r>
          </a:p>
          <a:p>
            <a:pPr>
              <a:buFont typeface="Arial" charset="0"/>
              <a:buNone/>
            </a:pPr>
            <a:r>
              <a:rPr lang="en-US" sz="3600" dirty="0" smtClean="0"/>
              <a:t>E) None </a:t>
            </a:r>
            <a:r>
              <a:rPr lang="en-US" sz="3600" dirty="0"/>
              <a:t>of </a:t>
            </a:r>
            <a:r>
              <a:rPr lang="en-US" sz="3600" dirty="0" smtClean="0"/>
              <a:t>these, it’s something else! </a:t>
            </a:r>
            <a:endParaRPr lang="en-US" dirty="0"/>
          </a:p>
        </p:txBody>
      </p:sp>
      <p:sp>
        <p:nvSpPr>
          <p:cNvPr id="58372" name="Text Box 5"/>
          <p:cNvSpPr txBox="1">
            <a:spLocks noChangeArrowheads="1"/>
          </p:cNvSpPr>
          <p:nvPr/>
        </p:nvSpPr>
        <p:spPr bwMode="auto">
          <a:xfrm>
            <a:off x="66675" y="47625"/>
            <a:ext cx="752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600"/>
              <a:t>2.45</a:t>
            </a:r>
          </a:p>
        </p:txBody>
      </p:sp>
    </p:spTree>
    <p:extLst>
      <p:ext uri="{BB962C8B-B14F-4D97-AF65-F5344CB8AC3E}">
        <p14:creationId xmlns:p14="http://schemas.microsoft.com/office/powerpoint/2010/main" val="1239739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685800" y="685800"/>
            <a:ext cx="7772400" cy="1143000"/>
          </a:xfrm>
        </p:spPr>
        <p:txBody>
          <a:bodyPr/>
          <a:lstStyle/>
          <a:p>
            <a:pPr algn="l" eaLnBrk="1" hangingPunct="1"/>
            <a:r>
              <a:rPr lang="en-US" sz="2800">
                <a:latin typeface="Arial" charset="0"/>
                <a:ea typeface="ヒラギノ角ゴ Pro W3" charset="0"/>
                <a:cs typeface="ヒラギノ角ゴ Pro W3" charset="0"/>
              </a:rPr>
              <a:t>We usually choose V(r </a:t>
            </a:r>
            <a:r>
              <a:rPr lang="en-US">
                <a:latin typeface="Arial" charset="0"/>
                <a:ea typeface="ヒラギノ角ゴ Pro W3" charset="0"/>
                <a:cs typeface="ヒラギノ角ゴ Pro W3" charset="0"/>
                <a:sym typeface="Wingdings" charset="0"/>
              </a:rPr>
              <a:t> </a:t>
            </a:r>
            <a:r>
              <a:rPr lang="en-US" sz="2800">
                <a:latin typeface="Arial" charset="0"/>
                <a:ea typeface="ヒラギノ角ゴ Pro W3" charset="0"/>
                <a:cs typeface="ヒラギノ角ゴ Pro W3" charset="0"/>
              </a:rPr>
              <a:t>∞) ≡ 0 when calculating the potential of a point charge to be V(r) = +</a:t>
            </a:r>
            <a:r>
              <a:rPr lang="el-GR" sz="2800">
                <a:latin typeface="Times New Roman" charset="0"/>
                <a:ea typeface="ヒラギノ角ゴ Pro W3" charset="0"/>
                <a:cs typeface="Times New Roman" charset="0"/>
              </a:rPr>
              <a:t>κ</a:t>
            </a:r>
            <a:r>
              <a:rPr lang="en-US" sz="2800">
                <a:latin typeface="Arial" charset="0"/>
                <a:ea typeface="ヒラギノ角ゴ Pro W3" charset="0"/>
                <a:cs typeface="ヒラギノ角ゴ Pro W3" charset="0"/>
              </a:rPr>
              <a:t>q/r.  How does the potential V(r) change if we choose our reference point to be V(R)=0 where R is closer to +q than r.</a:t>
            </a:r>
            <a:r>
              <a:rPr lang="en-US">
                <a:latin typeface="Arial" charset="0"/>
                <a:ea typeface="ヒラギノ角ゴ Pro W3" charset="0"/>
                <a:cs typeface="ヒラギノ角ゴ Pro W3" charset="0"/>
              </a:rPr>
              <a:t> </a:t>
            </a:r>
          </a:p>
        </p:txBody>
      </p:sp>
      <p:sp>
        <p:nvSpPr>
          <p:cNvPr id="54275" name="Rectangle 3"/>
          <p:cNvSpPr>
            <a:spLocks noGrp="1" noChangeArrowheads="1"/>
          </p:cNvSpPr>
          <p:nvPr>
            <p:ph type="body" idx="4294967295"/>
          </p:nvPr>
        </p:nvSpPr>
        <p:spPr>
          <a:xfrm>
            <a:off x="685800" y="4191000"/>
            <a:ext cx="7772400" cy="1905000"/>
          </a:xfrm>
        </p:spPr>
        <p:txBody>
          <a:bodyPr/>
          <a:lstStyle/>
          <a:p>
            <a:pPr eaLnBrk="1" hangingPunct="1">
              <a:lnSpc>
                <a:spcPct val="90000"/>
              </a:lnSpc>
              <a:buFontTx/>
              <a:buNone/>
            </a:pPr>
            <a:r>
              <a:rPr lang="en-US" sz="2800">
                <a:latin typeface="Arial" charset="0"/>
                <a:ea typeface="ヒラギノ角ゴ Pro W3" charset="0"/>
                <a:cs typeface="ヒラギノ角ゴ Pro W3" charset="0"/>
              </a:rPr>
              <a:t>A  V(r) is positive but smaller than kq/r</a:t>
            </a:r>
          </a:p>
          <a:p>
            <a:pPr eaLnBrk="1" hangingPunct="1">
              <a:lnSpc>
                <a:spcPct val="90000"/>
              </a:lnSpc>
              <a:buFontTx/>
              <a:buNone/>
            </a:pPr>
            <a:r>
              <a:rPr lang="en-US" sz="2800">
                <a:latin typeface="Arial" charset="0"/>
                <a:ea typeface="ヒラギノ角ゴ Pro W3" charset="0"/>
                <a:cs typeface="ヒラギノ角ゴ Pro W3" charset="0"/>
              </a:rPr>
              <a:t>B  V(r) is positive but larger than kq/r</a:t>
            </a:r>
          </a:p>
          <a:p>
            <a:pPr eaLnBrk="1" hangingPunct="1">
              <a:lnSpc>
                <a:spcPct val="90000"/>
              </a:lnSpc>
              <a:buFontTx/>
              <a:buNone/>
            </a:pPr>
            <a:r>
              <a:rPr lang="en-US" sz="2800">
                <a:latin typeface="Arial" charset="0"/>
                <a:ea typeface="ヒラギノ角ゴ Pro W3" charset="0"/>
                <a:cs typeface="ヒラギノ角ゴ Pro W3" charset="0"/>
              </a:rPr>
              <a:t>C  V(r) is negative</a:t>
            </a:r>
          </a:p>
          <a:p>
            <a:pPr eaLnBrk="1" hangingPunct="1">
              <a:lnSpc>
                <a:spcPct val="90000"/>
              </a:lnSpc>
              <a:buFontTx/>
              <a:buNone/>
            </a:pPr>
            <a:r>
              <a:rPr lang="en-US" sz="2800">
                <a:latin typeface="Arial" charset="0"/>
                <a:ea typeface="ヒラギノ角ゴ Pro W3" charset="0"/>
                <a:cs typeface="ヒラギノ角ゴ Pro W3" charset="0"/>
              </a:rPr>
              <a:t>D  V(r) doesn</a:t>
            </a:r>
            <a:r>
              <a:rPr lang="ja-JP" altLang="en-US" sz="2800">
                <a:latin typeface="Arial" charset="0"/>
                <a:ea typeface="ヒラギノ角ゴ Pro W3" charset="0"/>
                <a:cs typeface="ヒラギノ角ゴ Pro W3" charset="0"/>
              </a:rPr>
              <a:t>’</a:t>
            </a:r>
            <a:r>
              <a:rPr lang="en-US" sz="2800">
                <a:latin typeface="Arial" charset="0"/>
                <a:ea typeface="ヒラギノ角ゴ Pro W3" charset="0"/>
                <a:cs typeface="ヒラギノ角ゴ Pro W3" charset="0"/>
              </a:rPr>
              <a:t>t change (V is independent of  choice of reference)</a:t>
            </a:r>
            <a:endParaRPr lang="en-US" sz="1800">
              <a:latin typeface="Arial" charset="0"/>
              <a:ea typeface="ヒラギノ角ゴ Pro W3" charset="0"/>
              <a:cs typeface="ヒラギノ角ゴ Pro W3" charset="0"/>
            </a:endParaRPr>
          </a:p>
          <a:p>
            <a:pPr eaLnBrk="1" hangingPunct="1">
              <a:lnSpc>
                <a:spcPct val="90000"/>
              </a:lnSpc>
            </a:pPr>
            <a:endParaRPr lang="en-US" sz="1800">
              <a:latin typeface="Arial" charset="0"/>
              <a:ea typeface="ヒラギノ角ゴ Pro W3" charset="0"/>
              <a:cs typeface="ヒラギノ角ゴ Pro W3" charset="0"/>
            </a:endParaRPr>
          </a:p>
        </p:txBody>
      </p:sp>
      <p:sp>
        <p:nvSpPr>
          <p:cNvPr id="54276" name="Oval 6"/>
          <p:cNvSpPr>
            <a:spLocks noChangeArrowheads="1"/>
          </p:cNvSpPr>
          <p:nvPr/>
        </p:nvSpPr>
        <p:spPr bwMode="auto">
          <a:xfrm>
            <a:off x="457200" y="2819400"/>
            <a:ext cx="533400" cy="533400"/>
          </a:xfrm>
          <a:prstGeom prst="ellipse">
            <a:avLst/>
          </a:prstGeom>
          <a:solidFill>
            <a:schemeClr val="bg1"/>
          </a:solidFill>
          <a:ln w="28575">
            <a:solidFill>
              <a:schemeClr val="tx1"/>
            </a:solidFill>
            <a:round/>
            <a:headEnd/>
            <a:tailEnd/>
          </a:ln>
        </p:spPr>
        <p:txBody>
          <a:bodyPr wrap="none" anchor="ctr"/>
          <a:lstStyle/>
          <a:p>
            <a:pPr algn="ctr" defTabSz="457200" eaLnBrk="1" hangingPunct="1"/>
            <a:r>
              <a:rPr lang="en-US">
                <a:ea typeface="ＭＳ Ｐゴシック" charset="0"/>
                <a:cs typeface="ＭＳ Ｐゴシック" charset="0"/>
              </a:rPr>
              <a:t>+q</a:t>
            </a:r>
          </a:p>
        </p:txBody>
      </p:sp>
      <p:sp>
        <p:nvSpPr>
          <p:cNvPr id="54277" name="Text Box 5"/>
          <p:cNvSpPr txBox="1">
            <a:spLocks noChangeArrowheads="1"/>
          </p:cNvSpPr>
          <p:nvPr/>
        </p:nvSpPr>
        <p:spPr bwMode="auto">
          <a:xfrm>
            <a:off x="1538288" y="2768600"/>
            <a:ext cx="48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a:ea typeface="ＭＳ Ｐゴシック" charset="0"/>
                <a:cs typeface="ＭＳ Ｐゴシック" charset="0"/>
              </a:rPr>
              <a:t>R</a:t>
            </a:r>
          </a:p>
        </p:txBody>
      </p:sp>
      <p:sp>
        <p:nvSpPr>
          <p:cNvPr id="54278" name="Text Box 6"/>
          <p:cNvSpPr txBox="1">
            <a:spLocks noChangeArrowheads="1"/>
          </p:cNvSpPr>
          <p:nvPr/>
        </p:nvSpPr>
        <p:spPr bwMode="auto">
          <a:xfrm>
            <a:off x="2757488" y="2743200"/>
            <a:ext cx="339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600">
                <a:ea typeface="ＭＳ Ｐゴシック" charset="0"/>
                <a:cs typeface="ＭＳ Ｐゴシック" charset="0"/>
              </a:rPr>
              <a:t>r</a:t>
            </a:r>
          </a:p>
        </p:txBody>
      </p:sp>
      <p:sp>
        <p:nvSpPr>
          <p:cNvPr id="54279" name="Text Box 7"/>
          <p:cNvSpPr txBox="1">
            <a:spLocks noChangeArrowheads="1"/>
          </p:cNvSpPr>
          <p:nvPr/>
        </p:nvSpPr>
        <p:spPr bwMode="auto">
          <a:xfrm>
            <a:off x="7558088" y="2768600"/>
            <a:ext cx="514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600">
                <a:ea typeface="ＭＳ Ｐゴシック" charset="0"/>
                <a:cs typeface="ＭＳ Ｐゴシック" charset="0"/>
              </a:rPr>
              <a:t>∞</a:t>
            </a:r>
          </a:p>
        </p:txBody>
      </p:sp>
      <p:sp>
        <p:nvSpPr>
          <p:cNvPr id="54280" name="Text Box 8"/>
          <p:cNvSpPr txBox="1">
            <a:spLocks noChangeArrowheads="1"/>
          </p:cNvSpPr>
          <p:nvPr/>
        </p:nvSpPr>
        <p:spPr bwMode="auto">
          <a:xfrm>
            <a:off x="0" y="0"/>
            <a:ext cx="9302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r>
              <a:rPr lang="en-US" sz="1000">
                <a:ea typeface="ＭＳ Ｐゴシック" charset="0"/>
                <a:cs typeface="ＭＳ Ｐゴシック" charset="0"/>
              </a:rPr>
              <a:t>SC-4</a:t>
            </a:r>
          </a:p>
        </p:txBody>
      </p:sp>
    </p:spTree>
    <p:extLst>
      <p:ext uri="{BB962C8B-B14F-4D97-AF65-F5344CB8AC3E}">
        <p14:creationId xmlns:p14="http://schemas.microsoft.com/office/powerpoint/2010/main" val="329377674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685800" y="2951163"/>
            <a:ext cx="8043863" cy="3455987"/>
          </a:xfrm>
        </p:spPr>
        <p:txBody>
          <a:bodyPr/>
          <a:lstStyle/>
          <a:p>
            <a:pPr marL="0" indent="0">
              <a:lnSpc>
                <a:spcPct val="90000"/>
              </a:lnSpc>
              <a:buFontTx/>
              <a:buNone/>
            </a:pPr>
            <a:r>
              <a:rPr lang="en-US" sz="3000">
                <a:latin typeface="Arial" charset="0"/>
                <a:ea typeface="ヒラギノ角ゴ Pro W3" charset="0"/>
                <a:cs typeface="ヒラギノ角ゴ Pro W3" charset="0"/>
              </a:rPr>
              <a:t>Two isolated spherical shells of charge, labeled A and B, are far apart and each has charge Q.  Sphere B is bigger than sphere A.  Which shell has higher voltage?  [V(r=</a:t>
            </a:r>
            <a:r>
              <a:rPr lang="en-US" sz="3000">
                <a:latin typeface="Arial" charset="0"/>
                <a:ea typeface="ヒラギノ角ゴ Pro W3" charset="0"/>
                <a:cs typeface="ヒラギノ角ゴ Pro W3" charset="0"/>
                <a:sym typeface="Symbol" charset="0"/>
              </a:rPr>
              <a:t></a:t>
            </a:r>
            <a:r>
              <a:rPr lang="en-US" sz="3000">
                <a:latin typeface="Arial" charset="0"/>
                <a:ea typeface="ヒラギノ角ゴ Pro W3" charset="0"/>
                <a:cs typeface="ヒラギノ角ゴ Pro W3" charset="0"/>
              </a:rPr>
              <a:t>) = 0]</a:t>
            </a:r>
            <a:endParaRPr lang="en-US" sz="2500">
              <a:latin typeface="Arial" charset="0"/>
              <a:ea typeface="ヒラギノ角ゴ Pro W3" charset="0"/>
              <a:cs typeface="ヒラギノ角ゴ Pro W3" charset="0"/>
            </a:endParaRPr>
          </a:p>
          <a:p>
            <a:pPr marL="0" indent="0">
              <a:lnSpc>
                <a:spcPct val="90000"/>
              </a:lnSpc>
              <a:buFontTx/>
              <a:buNone/>
            </a:pPr>
            <a:r>
              <a:rPr lang="en-US" sz="2500">
                <a:latin typeface="Arial" charset="0"/>
                <a:ea typeface="ヒラギノ角ゴ Pro W3" charset="0"/>
                <a:cs typeface="ヒラギノ角ゴ Pro W3" charset="0"/>
              </a:rPr>
              <a:t/>
            </a:r>
            <a:br>
              <a:rPr lang="en-US" sz="2500">
                <a:latin typeface="Arial" charset="0"/>
                <a:ea typeface="ヒラギノ角ゴ Pro W3" charset="0"/>
                <a:cs typeface="ヒラギノ角ゴ Pro W3" charset="0"/>
              </a:rPr>
            </a:br>
            <a:r>
              <a:rPr lang="en-US" sz="2500">
                <a:latin typeface="Arial" charset="0"/>
                <a:ea typeface="ヒラギノ角ゴ Pro W3" charset="0"/>
                <a:cs typeface="ヒラギノ角ゴ Pro W3" charset="0"/>
              </a:rPr>
              <a:t>A) Sphere A		B) Sphere B    	</a:t>
            </a:r>
          </a:p>
          <a:p>
            <a:pPr marL="0" indent="0">
              <a:lnSpc>
                <a:spcPct val="90000"/>
              </a:lnSpc>
              <a:buFontTx/>
              <a:buNone/>
            </a:pPr>
            <a:r>
              <a:rPr lang="en-US" sz="2500">
                <a:latin typeface="Arial" charset="0"/>
                <a:ea typeface="ヒラギノ角ゴ Pro W3" charset="0"/>
                <a:cs typeface="ヒラギノ角ゴ Pro W3" charset="0"/>
              </a:rPr>
              <a:t>C) Both have same voltage.</a:t>
            </a:r>
            <a:endParaRPr lang="en-US" sz="1800">
              <a:latin typeface="Arial" charset="0"/>
              <a:ea typeface="ヒラギノ角ゴ Pro W3" charset="0"/>
              <a:cs typeface="ヒラギノ角ゴ Pro W3" charset="0"/>
            </a:endParaRPr>
          </a:p>
        </p:txBody>
      </p:sp>
      <p:sp>
        <p:nvSpPr>
          <p:cNvPr id="56323" name="Oval 3"/>
          <p:cNvSpPr>
            <a:spLocks noChangeArrowheads="1"/>
          </p:cNvSpPr>
          <p:nvPr/>
        </p:nvSpPr>
        <p:spPr bwMode="auto">
          <a:xfrm>
            <a:off x="2133600" y="1219200"/>
            <a:ext cx="762000" cy="762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6324" name="Oval 4"/>
          <p:cNvSpPr>
            <a:spLocks noChangeArrowheads="1"/>
          </p:cNvSpPr>
          <p:nvPr/>
        </p:nvSpPr>
        <p:spPr bwMode="auto">
          <a:xfrm>
            <a:off x="6019800" y="914400"/>
            <a:ext cx="1447800" cy="1447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6325" name="Text Box 5"/>
          <p:cNvSpPr txBox="1">
            <a:spLocks noChangeArrowheads="1"/>
          </p:cNvSpPr>
          <p:nvPr/>
        </p:nvSpPr>
        <p:spPr bwMode="auto">
          <a:xfrm>
            <a:off x="1752600" y="762000"/>
            <a:ext cx="598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+Q</a:t>
            </a:r>
          </a:p>
        </p:txBody>
      </p:sp>
      <p:sp>
        <p:nvSpPr>
          <p:cNvPr id="56326" name="Text Box 6"/>
          <p:cNvSpPr txBox="1">
            <a:spLocks noChangeArrowheads="1"/>
          </p:cNvSpPr>
          <p:nvPr/>
        </p:nvSpPr>
        <p:spPr bwMode="auto">
          <a:xfrm>
            <a:off x="5791200" y="685800"/>
            <a:ext cx="598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+Q</a:t>
            </a:r>
          </a:p>
        </p:txBody>
      </p:sp>
      <p:sp>
        <p:nvSpPr>
          <p:cNvPr id="56327" name="Text Box 7"/>
          <p:cNvSpPr txBox="1">
            <a:spLocks noChangeArrowheads="1"/>
          </p:cNvSpPr>
          <p:nvPr/>
        </p:nvSpPr>
        <p:spPr bwMode="auto">
          <a:xfrm>
            <a:off x="2286000" y="1371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A</a:t>
            </a:r>
          </a:p>
        </p:txBody>
      </p:sp>
      <p:sp>
        <p:nvSpPr>
          <p:cNvPr id="56328" name="Text Box 8"/>
          <p:cNvSpPr txBox="1">
            <a:spLocks noChangeArrowheads="1"/>
          </p:cNvSpPr>
          <p:nvPr/>
        </p:nvSpPr>
        <p:spPr bwMode="auto">
          <a:xfrm>
            <a:off x="6553200" y="1447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B</a:t>
            </a:r>
          </a:p>
        </p:txBody>
      </p:sp>
    </p:spTree>
    <p:extLst>
      <p:ext uri="{BB962C8B-B14F-4D97-AF65-F5344CB8AC3E}">
        <p14:creationId xmlns:p14="http://schemas.microsoft.com/office/powerpoint/2010/main" val="46240533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idx="4294967295"/>
          </p:nvPr>
        </p:nvSpPr>
        <p:spPr>
          <a:xfrm>
            <a:off x="215900" y="190500"/>
            <a:ext cx="8902700" cy="1143000"/>
          </a:xfrm>
        </p:spPr>
        <p:txBody>
          <a:bodyPr/>
          <a:lstStyle/>
          <a:p>
            <a:pPr algn="l"/>
            <a:r>
              <a:rPr lang="en-US" sz="3900">
                <a:latin typeface="Arial" charset="0"/>
                <a:ea typeface="ＭＳ Ｐゴシック" charset="0"/>
                <a:cs typeface="ＭＳ Ｐゴシック" charset="0"/>
              </a:rPr>
              <a:t>Why is                        in electrostatics?</a:t>
            </a:r>
            <a:endParaRPr lang="en-US">
              <a:latin typeface="Arial" charset="0"/>
              <a:ea typeface="ＭＳ Ｐゴシック" charset="0"/>
              <a:cs typeface="ＭＳ Ｐゴシック" charset="0"/>
            </a:endParaRPr>
          </a:p>
        </p:txBody>
      </p:sp>
      <p:sp>
        <p:nvSpPr>
          <p:cNvPr id="60421" name="Rectangle 4"/>
          <p:cNvSpPr>
            <a:spLocks noGrp="1" noChangeArrowheads="1"/>
          </p:cNvSpPr>
          <p:nvPr>
            <p:ph type="body" sz="half" idx="4294967295"/>
          </p:nvPr>
        </p:nvSpPr>
        <p:spPr>
          <a:xfrm>
            <a:off x="939800" y="2108200"/>
            <a:ext cx="7708900" cy="4105275"/>
          </a:xfrm>
        </p:spPr>
        <p:txBody>
          <a:bodyPr/>
          <a:lstStyle/>
          <a:p>
            <a:pPr>
              <a:lnSpc>
                <a:spcPct val="70000"/>
              </a:lnSpc>
              <a:buFontTx/>
              <a:buAutoNum type="alphaLcParenR"/>
            </a:pPr>
            <a:r>
              <a:rPr lang="en-US" sz="3000">
                <a:latin typeface="Arial" charset="0"/>
                <a:ea typeface="ヒラギノ角ゴ Pro W3" charset="0"/>
                <a:cs typeface="ヒラギノ角ゴ Pro W3" charset="0"/>
              </a:rPr>
              <a:t> Because </a:t>
            </a:r>
          </a:p>
          <a:p>
            <a:pPr>
              <a:lnSpc>
                <a:spcPct val="70000"/>
              </a:lnSpc>
              <a:buFontTx/>
              <a:buAutoNum type="alphaLcParenR"/>
            </a:pPr>
            <a:endParaRPr lang="en-US" sz="3000">
              <a:latin typeface="Arial" charset="0"/>
              <a:ea typeface="ヒラギノ角ゴ Pro W3" charset="0"/>
              <a:cs typeface="ヒラギノ角ゴ Pro W3" charset="0"/>
            </a:endParaRPr>
          </a:p>
          <a:p>
            <a:pPr>
              <a:lnSpc>
                <a:spcPct val="70000"/>
              </a:lnSpc>
              <a:buFontTx/>
              <a:buAutoNum type="alphaLcParenR"/>
            </a:pPr>
            <a:r>
              <a:rPr lang="en-US" sz="3000">
                <a:latin typeface="Arial" charset="0"/>
                <a:ea typeface="ヒラギノ角ゴ Pro W3" charset="0"/>
                <a:cs typeface="ヒラギノ角ゴ Pro W3" charset="0"/>
              </a:rPr>
              <a:t> Because E is a conservative field</a:t>
            </a:r>
          </a:p>
          <a:p>
            <a:pPr>
              <a:lnSpc>
                <a:spcPct val="70000"/>
              </a:lnSpc>
              <a:buFontTx/>
              <a:buAutoNum type="alphaLcParenR"/>
            </a:pPr>
            <a:endParaRPr lang="en-US" sz="3000">
              <a:latin typeface="Arial" charset="0"/>
              <a:ea typeface="ヒラギノ角ゴ Pro W3" charset="0"/>
              <a:cs typeface="ヒラギノ角ゴ Pro W3" charset="0"/>
            </a:endParaRPr>
          </a:p>
          <a:p>
            <a:pPr>
              <a:lnSpc>
                <a:spcPct val="70000"/>
              </a:lnSpc>
              <a:buFontTx/>
              <a:buAutoNum type="alphaLcParenR"/>
            </a:pPr>
            <a:r>
              <a:rPr lang="en-US" sz="3000">
                <a:latin typeface="Arial" charset="0"/>
                <a:ea typeface="ヒラギノ角ゴ Pro W3" charset="0"/>
                <a:cs typeface="ヒラギノ角ゴ Pro W3" charset="0"/>
              </a:rPr>
              <a:t> Because the potential (voltage) between two points is independent of the path</a:t>
            </a:r>
          </a:p>
          <a:p>
            <a:pPr>
              <a:lnSpc>
                <a:spcPct val="70000"/>
              </a:lnSpc>
              <a:buFontTx/>
              <a:buAutoNum type="alphaLcParenR" startAt="4"/>
            </a:pPr>
            <a:endParaRPr lang="en-US" sz="3000">
              <a:latin typeface="Arial" charset="0"/>
              <a:ea typeface="ヒラギノ角ゴ Pro W3" charset="0"/>
              <a:cs typeface="ヒラギノ角ゴ Pro W3" charset="0"/>
            </a:endParaRPr>
          </a:p>
          <a:p>
            <a:pPr>
              <a:lnSpc>
                <a:spcPct val="70000"/>
              </a:lnSpc>
              <a:buFontTx/>
              <a:buAutoNum type="alphaLcParenR" startAt="4"/>
            </a:pPr>
            <a:r>
              <a:rPr lang="en-US" sz="3000">
                <a:latin typeface="Arial" charset="0"/>
                <a:ea typeface="ヒラギノ角ゴ Pro W3" charset="0"/>
                <a:cs typeface="ヒラギノ角ゴ Pro W3" charset="0"/>
              </a:rPr>
              <a:t> All of the above</a:t>
            </a:r>
          </a:p>
          <a:p>
            <a:pPr>
              <a:lnSpc>
                <a:spcPct val="70000"/>
              </a:lnSpc>
              <a:buFontTx/>
              <a:buAutoNum type="alphaLcParenR" startAt="4"/>
            </a:pPr>
            <a:endParaRPr lang="en-US" sz="3000">
              <a:latin typeface="Arial" charset="0"/>
              <a:ea typeface="ヒラギノ角ゴ Pro W3" charset="0"/>
              <a:cs typeface="ヒラギノ角ゴ Pro W3" charset="0"/>
            </a:endParaRPr>
          </a:p>
          <a:p>
            <a:pPr>
              <a:lnSpc>
                <a:spcPct val="70000"/>
              </a:lnSpc>
              <a:buFontTx/>
              <a:buAutoNum type="alphaLcParenR" startAt="4"/>
            </a:pPr>
            <a:r>
              <a:rPr lang="en-US" sz="3000">
                <a:latin typeface="Arial" charset="0"/>
                <a:ea typeface="ヒラギノ角ゴ Pro W3" charset="0"/>
                <a:cs typeface="ヒラギノ角ゴ Pro W3" charset="0"/>
              </a:rPr>
              <a:t> NONE of the above - it's not true!</a:t>
            </a:r>
            <a:endParaRPr lang="en-US" sz="1600">
              <a:latin typeface="Arial" charset="0"/>
              <a:ea typeface="ヒラギノ角ゴ Pro W3" charset="0"/>
              <a:cs typeface="ヒラギノ角ゴ Pro W3" charset="0"/>
            </a:endParaRPr>
          </a:p>
        </p:txBody>
      </p:sp>
      <p:graphicFrame>
        <p:nvGraphicFramePr>
          <p:cNvPr id="60418" name="Object 1024"/>
          <p:cNvGraphicFramePr>
            <a:graphicFrameLocks noChangeAspect="1"/>
          </p:cNvGraphicFramePr>
          <p:nvPr/>
        </p:nvGraphicFramePr>
        <p:xfrm>
          <a:off x="3006725" y="1911350"/>
          <a:ext cx="1773238" cy="660400"/>
        </p:xfrm>
        <a:graphic>
          <a:graphicData uri="http://schemas.openxmlformats.org/presentationml/2006/ole">
            <mc:AlternateContent xmlns:mc="http://schemas.openxmlformats.org/markup-compatibility/2006">
              <mc:Choice xmlns:v="urn:schemas-microsoft-com:vml" Requires="v">
                <p:oleObj spid="_x0000_s173059" name="Equation" r:id="rId4" imgW="597038" imgH="216203" progId="Equation.DSMT4">
                  <p:embed/>
                </p:oleObj>
              </mc:Choice>
              <mc:Fallback>
                <p:oleObj name="Equation" r:id="rId4" imgW="597038" imgH="21620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6725" y="1911350"/>
                        <a:ext cx="1773238"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422" name="Text Box 8"/>
          <p:cNvSpPr txBox="1">
            <a:spLocks noChangeArrowheads="1"/>
          </p:cNvSpPr>
          <p:nvPr/>
        </p:nvSpPr>
        <p:spPr bwMode="auto">
          <a:xfrm>
            <a:off x="142875" y="63500"/>
            <a:ext cx="579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600"/>
              <a:t>2.46</a:t>
            </a:r>
          </a:p>
        </p:txBody>
      </p:sp>
      <p:graphicFrame>
        <p:nvGraphicFramePr>
          <p:cNvPr id="60419" name="Object 3"/>
          <p:cNvGraphicFramePr>
            <a:graphicFrameLocks noChangeAspect="1"/>
          </p:cNvGraphicFramePr>
          <p:nvPr/>
        </p:nvGraphicFramePr>
        <p:xfrm>
          <a:off x="1828800" y="398463"/>
          <a:ext cx="2209800" cy="852487"/>
        </p:xfrm>
        <a:graphic>
          <a:graphicData uri="http://schemas.openxmlformats.org/presentationml/2006/ole">
            <mc:AlternateContent xmlns:mc="http://schemas.openxmlformats.org/markup-compatibility/2006">
              <mc:Choice xmlns:v="urn:schemas-microsoft-com:vml" Requires="v">
                <p:oleObj spid="_x0000_s173060" name="Equation" r:id="rId6" imgW="723983" imgH="279675" progId="Equation.3">
                  <p:embed/>
                </p:oleObj>
              </mc:Choice>
              <mc:Fallback>
                <p:oleObj name="Equation" r:id="rId6" imgW="723983" imgH="27967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398463"/>
                        <a:ext cx="2209800" cy="852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9821444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533400" y="2743200"/>
            <a:ext cx="8077200" cy="3429000"/>
          </a:xfrm>
        </p:spPr>
        <p:txBody>
          <a:bodyPr/>
          <a:lstStyle/>
          <a:p>
            <a:pPr marL="0" indent="0">
              <a:lnSpc>
                <a:spcPct val="90000"/>
              </a:lnSpc>
              <a:buFontTx/>
              <a:buNone/>
            </a:pPr>
            <a:r>
              <a:rPr lang="en-US" sz="3000">
                <a:latin typeface="Arial" charset="0"/>
                <a:ea typeface="ヒラギノ角ゴ Pro W3" charset="0"/>
                <a:cs typeface="ヒラギノ角ゴ Pro W3" charset="0"/>
              </a:rPr>
              <a:t>A parallel plate capacitor is attached to a battery which maintains a constant voltage difference V between the capacitor plates.  While the battery is attached, the plates are pulled apart. The electrostatic energy stored in the capacitor</a:t>
            </a:r>
            <a:r>
              <a:rPr lang="en-US" sz="2400">
                <a:latin typeface="Arial" charset="0"/>
                <a:ea typeface="ヒラギノ角ゴ Pro W3" charset="0"/>
                <a:cs typeface="ヒラギノ角ゴ Pro W3" charset="0"/>
              </a:rPr>
              <a:t> </a:t>
            </a:r>
          </a:p>
          <a:p>
            <a:pPr marL="0" indent="0">
              <a:lnSpc>
                <a:spcPct val="90000"/>
              </a:lnSpc>
              <a:buFontTx/>
              <a:buNone/>
            </a:pPr>
            <a:r>
              <a:rPr lang="en-US" sz="2400">
                <a:latin typeface="Arial" charset="0"/>
                <a:ea typeface="ヒラギノ角ゴ Pro W3" charset="0"/>
                <a:cs typeface="ヒラギノ角ゴ Pro W3" charset="0"/>
              </a:rPr>
              <a:t>		A) increases	</a:t>
            </a:r>
          </a:p>
          <a:p>
            <a:pPr marL="0" indent="0">
              <a:lnSpc>
                <a:spcPct val="90000"/>
              </a:lnSpc>
              <a:buFontTx/>
              <a:buNone/>
            </a:pPr>
            <a:r>
              <a:rPr lang="en-US" sz="2400">
                <a:latin typeface="Arial" charset="0"/>
                <a:ea typeface="ヒラギノ角ゴ Pro W3" charset="0"/>
                <a:cs typeface="ヒラギノ角ゴ Pro W3" charset="0"/>
              </a:rPr>
              <a:t>		B) decreases	</a:t>
            </a:r>
          </a:p>
          <a:p>
            <a:pPr marL="0" indent="0">
              <a:lnSpc>
                <a:spcPct val="90000"/>
              </a:lnSpc>
              <a:buFontTx/>
              <a:buNone/>
            </a:pPr>
            <a:r>
              <a:rPr lang="en-US" sz="2400">
                <a:latin typeface="Arial" charset="0"/>
                <a:ea typeface="ヒラギノ角ゴ Pro W3" charset="0"/>
                <a:cs typeface="ヒラギノ角ゴ Pro W3" charset="0"/>
              </a:rPr>
              <a:t>		C) stays constant.</a:t>
            </a:r>
          </a:p>
          <a:p>
            <a:pPr marL="0" indent="0">
              <a:lnSpc>
                <a:spcPct val="90000"/>
              </a:lnSpc>
            </a:pPr>
            <a:endParaRPr lang="en-US" sz="1600">
              <a:latin typeface="Arial" charset="0"/>
              <a:ea typeface="ヒラギノ角ゴ Pro W3" charset="0"/>
              <a:cs typeface="ヒラギノ角ゴ Pro W3" charset="0"/>
            </a:endParaRPr>
          </a:p>
        </p:txBody>
      </p:sp>
      <p:sp>
        <p:nvSpPr>
          <p:cNvPr id="62467" name="Rectangle 3"/>
          <p:cNvSpPr>
            <a:spLocks noChangeArrowheads="1"/>
          </p:cNvSpPr>
          <p:nvPr/>
        </p:nvSpPr>
        <p:spPr bwMode="auto">
          <a:xfrm>
            <a:off x="2438400" y="1600200"/>
            <a:ext cx="51054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2468" name="Rectangle 4"/>
          <p:cNvSpPr>
            <a:spLocks noChangeArrowheads="1"/>
          </p:cNvSpPr>
          <p:nvPr/>
        </p:nvSpPr>
        <p:spPr bwMode="auto">
          <a:xfrm>
            <a:off x="2438400" y="990600"/>
            <a:ext cx="51054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2469" name="Line 5"/>
          <p:cNvSpPr>
            <a:spLocks noChangeShapeType="1"/>
          </p:cNvSpPr>
          <p:nvPr/>
        </p:nvSpPr>
        <p:spPr bwMode="auto">
          <a:xfrm>
            <a:off x="2971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0" name="Line 6"/>
          <p:cNvSpPr>
            <a:spLocks noChangeShapeType="1"/>
          </p:cNvSpPr>
          <p:nvPr/>
        </p:nvSpPr>
        <p:spPr bwMode="auto">
          <a:xfrm>
            <a:off x="3352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1" name="Line 7"/>
          <p:cNvSpPr>
            <a:spLocks noChangeShapeType="1"/>
          </p:cNvSpPr>
          <p:nvPr/>
        </p:nvSpPr>
        <p:spPr bwMode="auto">
          <a:xfrm>
            <a:off x="3733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2" name="Line 8"/>
          <p:cNvSpPr>
            <a:spLocks noChangeShapeType="1"/>
          </p:cNvSpPr>
          <p:nvPr/>
        </p:nvSpPr>
        <p:spPr bwMode="auto">
          <a:xfrm>
            <a:off x="4114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3" name="Line 9"/>
          <p:cNvSpPr>
            <a:spLocks noChangeShapeType="1"/>
          </p:cNvSpPr>
          <p:nvPr/>
        </p:nvSpPr>
        <p:spPr bwMode="auto">
          <a:xfrm>
            <a:off x="4495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4" name="Line 10"/>
          <p:cNvSpPr>
            <a:spLocks noChangeShapeType="1"/>
          </p:cNvSpPr>
          <p:nvPr/>
        </p:nvSpPr>
        <p:spPr bwMode="auto">
          <a:xfrm>
            <a:off x="5257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5" name="Line 11"/>
          <p:cNvSpPr>
            <a:spLocks noChangeShapeType="1"/>
          </p:cNvSpPr>
          <p:nvPr/>
        </p:nvSpPr>
        <p:spPr bwMode="auto">
          <a:xfrm>
            <a:off x="4876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6" name="Line 12"/>
          <p:cNvSpPr>
            <a:spLocks noChangeShapeType="1"/>
          </p:cNvSpPr>
          <p:nvPr/>
        </p:nvSpPr>
        <p:spPr bwMode="auto">
          <a:xfrm>
            <a:off x="6400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7" name="Line 13"/>
          <p:cNvSpPr>
            <a:spLocks noChangeShapeType="1"/>
          </p:cNvSpPr>
          <p:nvPr/>
        </p:nvSpPr>
        <p:spPr bwMode="auto">
          <a:xfrm>
            <a:off x="6019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8" name="Line 14"/>
          <p:cNvSpPr>
            <a:spLocks noChangeShapeType="1"/>
          </p:cNvSpPr>
          <p:nvPr/>
        </p:nvSpPr>
        <p:spPr bwMode="auto">
          <a:xfrm>
            <a:off x="5638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9" name="Line 15"/>
          <p:cNvSpPr>
            <a:spLocks noChangeShapeType="1"/>
          </p:cNvSpPr>
          <p:nvPr/>
        </p:nvSpPr>
        <p:spPr bwMode="auto">
          <a:xfrm>
            <a:off x="6781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80" name="Line 16"/>
          <p:cNvSpPr>
            <a:spLocks noChangeShapeType="1"/>
          </p:cNvSpPr>
          <p:nvPr/>
        </p:nvSpPr>
        <p:spPr bwMode="auto">
          <a:xfrm>
            <a:off x="7162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81" name="Line 17"/>
          <p:cNvSpPr>
            <a:spLocks noChangeShapeType="1"/>
          </p:cNvSpPr>
          <p:nvPr/>
        </p:nvSpPr>
        <p:spPr bwMode="auto">
          <a:xfrm>
            <a:off x="533400" y="10668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2" name="Line 18"/>
          <p:cNvSpPr>
            <a:spLocks noChangeShapeType="1"/>
          </p:cNvSpPr>
          <p:nvPr/>
        </p:nvSpPr>
        <p:spPr bwMode="auto">
          <a:xfrm>
            <a:off x="762000" y="12192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3" name="Line 19"/>
          <p:cNvSpPr>
            <a:spLocks noChangeShapeType="1"/>
          </p:cNvSpPr>
          <p:nvPr/>
        </p:nvSpPr>
        <p:spPr bwMode="auto">
          <a:xfrm>
            <a:off x="990600" y="12192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4" name="Line 20"/>
          <p:cNvSpPr>
            <a:spLocks noChangeShapeType="1"/>
          </p:cNvSpPr>
          <p:nvPr/>
        </p:nvSpPr>
        <p:spPr bwMode="auto">
          <a:xfrm>
            <a:off x="990600" y="1981200"/>
            <a:ext cx="365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5" name="Line 21"/>
          <p:cNvSpPr>
            <a:spLocks noChangeShapeType="1"/>
          </p:cNvSpPr>
          <p:nvPr/>
        </p:nvSpPr>
        <p:spPr bwMode="auto">
          <a:xfrm flipV="1">
            <a:off x="990600" y="5334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6" name="Line 22"/>
          <p:cNvSpPr>
            <a:spLocks noChangeShapeType="1"/>
          </p:cNvSpPr>
          <p:nvPr/>
        </p:nvSpPr>
        <p:spPr bwMode="auto">
          <a:xfrm>
            <a:off x="990600" y="533400"/>
            <a:ext cx="365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7" name="Line 23"/>
          <p:cNvSpPr>
            <a:spLocks noChangeShapeType="1"/>
          </p:cNvSpPr>
          <p:nvPr/>
        </p:nvSpPr>
        <p:spPr bwMode="auto">
          <a:xfrm>
            <a:off x="4648200" y="5334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8" name="Line 24"/>
          <p:cNvSpPr>
            <a:spLocks noChangeShapeType="1"/>
          </p:cNvSpPr>
          <p:nvPr/>
        </p:nvSpPr>
        <p:spPr bwMode="auto">
          <a:xfrm flipV="1">
            <a:off x="4648200" y="1676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9" name="Text Box 25"/>
          <p:cNvSpPr txBox="1">
            <a:spLocks noChangeArrowheads="1"/>
          </p:cNvSpPr>
          <p:nvPr/>
        </p:nvSpPr>
        <p:spPr bwMode="auto">
          <a:xfrm>
            <a:off x="457200" y="533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r>
              <a:rPr lang="en-US"/>
              <a:t>V</a:t>
            </a:r>
          </a:p>
        </p:txBody>
      </p:sp>
      <p:sp>
        <p:nvSpPr>
          <p:cNvPr id="62490" name="Line 26"/>
          <p:cNvSpPr>
            <a:spLocks noChangeShapeType="1"/>
          </p:cNvSpPr>
          <p:nvPr/>
        </p:nvSpPr>
        <p:spPr bwMode="auto">
          <a:xfrm flipV="1">
            <a:off x="5486400" y="381000"/>
            <a:ext cx="0" cy="533400"/>
          </a:xfrm>
          <a:prstGeom prst="line">
            <a:avLst/>
          </a:prstGeom>
          <a:noFill/>
          <a:ln w="25400">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91" name="Line 27"/>
          <p:cNvSpPr>
            <a:spLocks noChangeShapeType="1"/>
          </p:cNvSpPr>
          <p:nvPr/>
        </p:nvSpPr>
        <p:spPr bwMode="auto">
          <a:xfrm>
            <a:off x="5486400" y="1828800"/>
            <a:ext cx="0" cy="609600"/>
          </a:xfrm>
          <a:prstGeom prst="line">
            <a:avLst/>
          </a:prstGeom>
          <a:noFill/>
          <a:ln w="25400">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77663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9893" y="0"/>
            <a:ext cx="4316656" cy="646331"/>
          </a:xfrm>
          <a:prstGeom prst="rect">
            <a:avLst/>
          </a:prstGeom>
          <a:noFill/>
        </p:spPr>
        <p:txBody>
          <a:bodyPr wrap="none" rtlCol="0">
            <a:spAutoFit/>
          </a:bodyPr>
          <a:lstStyle/>
          <a:p>
            <a:r>
              <a:rPr lang="en-US" sz="3600" dirty="0" smtClean="0"/>
              <a:t>Potential and E-field</a:t>
            </a:r>
            <a:endParaRPr lang="en-US" sz="3600" dirty="0"/>
          </a:p>
        </p:txBody>
      </p:sp>
      <p:graphicFrame>
        <p:nvGraphicFramePr>
          <p:cNvPr id="15" name="Object 14"/>
          <p:cNvGraphicFramePr>
            <a:graphicFrameLocks noChangeAspect="1"/>
          </p:cNvGraphicFramePr>
          <p:nvPr>
            <p:extLst>
              <p:ext uri="{D42A27DB-BD31-4B8C-83A1-F6EECF244321}">
                <p14:modId xmlns:p14="http://schemas.microsoft.com/office/powerpoint/2010/main" val="184734225"/>
              </p:ext>
            </p:extLst>
          </p:nvPr>
        </p:nvGraphicFramePr>
        <p:xfrm>
          <a:off x="1100921" y="358165"/>
          <a:ext cx="6227305" cy="2190227"/>
        </p:xfrm>
        <a:graphic>
          <a:graphicData uri="http://schemas.openxmlformats.org/presentationml/2006/ole">
            <mc:AlternateContent xmlns:mc="http://schemas.openxmlformats.org/markup-compatibility/2006">
              <mc:Choice xmlns:v="urn:schemas-microsoft-com:vml" Requires="v">
                <p:oleObj spid="_x0000_s115747" name="Equation" r:id="rId4" imgW="1371600" imgH="482600" progId="Equation.3">
                  <p:embed/>
                </p:oleObj>
              </mc:Choice>
              <mc:Fallback>
                <p:oleObj name="Equation" r:id="rId4" imgW="1371600" imgH="482600" progId="Equation.3">
                  <p:embed/>
                  <p:pic>
                    <p:nvPicPr>
                      <p:cNvPr id="0" name=""/>
                      <p:cNvPicPr>
                        <a:picLocks noChangeAspect="1" noChangeArrowheads="1"/>
                      </p:cNvPicPr>
                      <p:nvPr/>
                    </p:nvPicPr>
                    <p:blipFill>
                      <a:blip r:embed="rId5"/>
                      <a:srcRect/>
                      <a:stretch>
                        <a:fillRect/>
                      </a:stretch>
                    </p:blipFill>
                    <p:spPr bwMode="auto">
                      <a:xfrm>
                        <a:off x="1100921" y="358165"/>
                        <a:ext cx="6227305" cy="2190227"/>
                      </a:xfrm>
                      <a:prstGeom prst="rect">
                        <a:avLst/>
                      </a:prstGeom>
                      <a:noFill/>
                      <a:ln>
                        <a:noFill/>
                      </a:ln>
                      <a:effectLs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481448658"/>
              </p:ext>
            </p:extLst>
          </p:nvPr>
        </p:nvGraphicFramePr>
        <p:xfrm>
          <a:off x="2083846" y="2822245"/>
          <a:ext cx="4886113" cy="1534206"/>
        </p:xfrm>
        <a:graphic>
          <a:graphicData uri="http://schemas.openxmlformats.org/presentationml/2006/ole">
            <mc:AlternateContent xmlns:mc="http://schemas.openxmlformats.org/markup-compatibility/2006">
              <mc:Choice xmlns:v="urn:schemas-microsoft-com:vml" Requires="v">
                <p:oleObj spid="_x0000_s115748" name="Equation" r:id="rId6" imgW="1536700" imgH="482600" progId="Equation.3">
                  <p:embed/>
                </p:oleObj>
              </mc:Choice>
              <mc:Fallback>
                <p:oleObj name="Equation" r:id="rId6" imgW="1536700" imgH="482600" progId="Equation.3">
                  <p:embed/>
                  <p:pic>
                    <p:nvPicPr>
                      <p:cNvPr id="0" name=""/>
                      <p:cNvPicPr>
                        <a:picLocks noChangeAspect="1" noChangeArrowheads="1"/>
                      </p:cNvPicPr>
                      <p:nvPr/>
                    </p:nvPicPr>
                    <p:blipFill>
                      <a:blip r:embed="rId7"/>
                      <a:srcRect/>
                      <a:stretch>
                        <a:fillRect/>
                      </a:stretch>
                    </p:blipFill>
                    <p:spPr bwMode="auto">
                      <a:xfrm>
                        <a:off x="2083846" y="2822245"/>
                        <a:ext cx="4886113" cy="1534206"/>
                      </a:xfrm>
                      <a:prstGeom prst="rect">
                        <a:avLst/>
                      </a:prstGeom>
                      <a:noFill/>
                      <a:ln>
                        <a:noFill/>
                      </a:ln>
                      <a:effectLs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368080608"/>
              </p:ext>
            </p:extLst>
          </p:nvPr>
        </p:nvGraphicFramePr>
        <p:xfrm>
          <a:off x="3356237" y="4277436"/>
          <a:ext cx="3230562" cy="1533525"/>
        </p:xfrm>
        <a:graphic>
          <a:graphicData uri="http://schemas.openxmlformats.org/presentationml/2006/ole">
            <mc:AlternateContent xmlns:mc="http://schemas.openxmlformats.org/markup-compatibility/2006">
              <mc:Choice xmlns:v="urn:schemas-microsoft-com:vml" Requires="v">
                <p:oleObj spid="_x0000_s115749" name="Equation" r:id="rId8" imgW="1016000" imgH="482600" progId="Equation.3">
                  <p:embed/>
                </p:oleObj>
              </mc:Choice>
              <mc:Fallback>
                <p:oleObj name="Equation" r:id="rId8" imgW="1016000" imgH="482600" progId="Equation.3">
                  <p:embed/>
                  <p:pic>
                    <p:nvPicPr>
                      <p:cNvPr id="0" name=""/>
                      <p:cNvPicPr>
                        <a:picLocks noChangeAspect="1" noChangeArrowheads="1"/>
                      </p:cNvPicPr>
                      <p:nvPr/>
                    </p:nvPicPr>
                    <p:blipFill>
                      <a:blip r:embed="rId9"/>
                      <a:srcRect/>
                      <a:stretch>
                        <a:fillRect/>
                      </a:stretch>
                    </p:blipFill>
                    <p:spPr bwMode="auto">
                      <a:xfrm>
                        <a:off x="3356237" y="4277436"/>
                        <a:ext cx="3230562" cy="1533525"/>
                      </a:xfrm>
                      <a:prstGeom prst="rect">
                        <a:avLst/>
                      </a:prstGeom>
                      <a:noFill/>
                      <a:ln>
                        <a:noFill/>
                      </a:ln>
                      <a:effectLst/>
                      <a:extLst/>
                    </p:spPr>
                  </p:pic>
                </p:oleObj>
              </mc:Fallback>
            </mc:AlternateContent>
          </a:graphicData>
        </a:graphic>
      </p:graphicFrame>
      <p:sp>
        <p:nvSpPr>
          <p:cNvPr id="6" name="TextBox 5"/>
          <p:cNvSpPr txBox="1"/>
          <p:nvPr/>
        </p:nvSpPr>
        <p:spPr>
          <a:xfrm>
            <a:off x="2735872" y="5893403"/>
            <a:ext cx="5929828" cy="461665"/>
          </a:xfrm>
          <a:prstGeom prst="rect">
            <a:avLst/>
          </a:prstGeom>
          <a:noFill/>
        </p:spPr>
        <p:txBody>
          <a:bodyPr wrap="none" rtlCol="0">
            <a:spAutoFit/>
          </a:bodyPr>
          <a:lstStyle/>
          <a:p>
            <a:r>
              <a:rPr lang="en-US" dirty="0" smtClean="0"/>
              <a:t>= external work done on charge to move it</a:t>
            </a:r>
            <a:endParaRPr lang="en-US" dirty="0"/>
          </a:p>
        </p:txBody>
      </p:sp>
    </p:spTree>
    <p:extLst>
      <p:ext uri="{BB962C8B-B14F-4D97-AF65-F5344CB8AC3E}">
        <p14:creationId xmlns:p14="http://schemas.microsoft.com/office/powerpoint/2010/main" val="42603112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2211909590"/>
              </p:ext>
            </p:extLst>
          </p:nvPr>
        </p:nvGraphicFramePr>
        <p:xfrm>
          <a:off x="2053077" y="2390661"/>
          <a:ext cx="4428334" cy="970076"/>
        </p:xfrm>
        <a:graphic>
          <a:graphicData uri="http://schemas.openxmlformats.org/presentationml/2006/ole">
            <mc:AlternateContent xmlns:mc="http://schemas.openxmlformats.org/markup-compatibility/2006">
              <mc:Choice xmlns:v="urn:schemas-microsoft-com:vml" Requires="v">
                <p:oleObj spid="_x0000_s116782" name="Equation" r:id="rId4" imgW="927100" imgH="203200" progId="Equation.3">
                  <p:embed/>
                </p:oleObj>
              </mc:Choice>
              <mc:Fallback>
                <p:oleObj name="Equation" r:id="rId4" imgW="927100" imgH="203200" progId="Equation.3">
                  <p:embed/>
                  <p:pic>
                    <p:nvPicPr>
                      <p:cNvPr id="0" name=""/>
                      <p:cNvPicPr>
                        <a:picLocks noChangeAspect="1" noChangeArrowheads="1"/>
                      </p:cNvPicPr>
                      <p:nvPr/>
                    </p:nvPicPr>
                    <p:blipFill>
                      <a:blip r:embed="rId5"/>
                      <a:srcRect/>
                      <a:stretch>
                        <a:fillRect/>
                      </a:stretch>
                    </p:blipFill>
                    <p:spPr bwMode="auto">
                      <a:xfrm>
                        <a:off x="2053077" y="2390661"/>
                        <a:ext cx="4428334" cy="970076"/>
                      </a:xfrm>
                      <a:prstGeom prst="rect">
                        <a:avLst/>
                      </a:prstGeom>
                      <a:noFill/>
                      <a:ln>
                        <a:noFill/>
                      </a:ln>
                      <a:effectLst/>
                      <a:extLst/>
                    </p:spPr>
                  </p:pic>
                </p:oleObj>
              </mc:Fallback>
            </mc:AlternateContent>
          </a:graphicData>
        </a:graphic>
      </p:graphicFrame>
      <p:sp>
        <p:nvSpPr>
          <p:cNvPr id="4" name="TextBox 3"/>
          <p:cNvSpPr txBox="1"/>
          <p:nvPr/>
        </p:nvSpPr>
        <p:spPr>
          <a:xfrm>
            <a:off x="2279893" y="-65120"/>
            <a:ext cx="4316656" cy="646331"/>
          </a:xfrm>
          <a:prstGeom prst="rect">
            <a:avLst/>
          </a:prstGeom>
          <a:noFill/>
        </p:spPr>
        <p:txBody>
          <a:bodyPr wrap="none" rtlCol="0">
            <a:spAutoFit/>
          </a:bodyPr>
          <a:lstStyle/>
          <a:p>
            <a:r>
              <a:rPr lang="en-US" sz="3600" dirty="0" smtClean="0"/>
              <a:t>Potential and E-field</a:t>
            </a:r>
            <a:endParaRPr lang="en-US" sz="3600" dirty="0"/>
          </a:p>
        </p:txBody>
      </p:sp>
      <p:graphicFrame>
        <p:nvGraphicFramePr>
          <p:cNvPr id="15" name="Object 14"/>
          <p:cNvGraphicFramePr>
            <a:graphicFrameLocks noChangeAspect="1"/>
          </p:cNvGraphicFramePr>
          <p:nvPr>
            <p:extLst>
              <p:ext uri="{D42A27DB-BD31-4B8C-83A1-F6EECF244321}">
                <p14:modId xmlns:p14="http://schemas.microsoft.com/office/powerpoint/2010/main" val="2147007779"/>
              </p:ext>
            </p:extLst>
          </p:nvPr>
        </p:nvGraphicFramePr>
        <p:xfrm>
          <a:off x="1100921" y="423285"/>
          <a:ext cx="6227305" cy="2190227"/>
        </p:xfrm>
        <a:graphic>
          <a:graphicData uri="http://schemas.openxmlformats.org/presentationml/2006/ole">
            <mc:AlternateContent xmlns:mc="http://schemas.openxmlformats.org/markup-compatibility/2006">
              <mc:Choice xmlns:v="urn:schemas-microsoft-com:vml" Requires="v">
                <p:oleObj spid="_x0000_s116783" name="Equation" r:id="rId6" imgW="1371600" imgH="482600" progId="Equation.3">
                  <p:embed/>
                </p:oleObj>
              </mc:Choice>
              <mc:Fallback>
                <p:oleObj name="Equation" r:id="rId6" imgW="1371600" imgH="482600" progId="Equation.3">
                  <p:embed/>
                  <p:pic>
                    <p:nvPicPr>
                      <p:cNvPr id="0" name=""/>
                      <p:cNvPicPr>
                        <a:picLocks noChangeAspect="1" noChangeArrowheads="1"/>
                      </p:cNvPicPr>
                      <p:nvPr/>
                    </p:nvPicPr>
                    <p:blipFill>
                      <a:blip r:embed="rId7"/>
                      <a:srcRect/>
                      <a:stretch>
                        <a:fillRect/>
                      </a:stretch>
                    </p:blipFill>
                    <p:spPr bwMode="auto">
                      <a:xfrm>
                        <a:off x="1100921" y="423285"/>
                        <a:ext cx="6227305" cy="2190227"/>
                      </a:xfrm>
                      <a:prstGeom prst="rect">
                        <a:avLst/>
                      </a:prstGeom>
                      <a:noFill/>
                      <a:ln>
                        <a:noFill/>
                      </a:ln>
                      <a:effectLst/>
                      <a:extLst/>
                    </p:spPr>
                  </p:pic>
                </p:oleObj>
              </mc:Fallback>
            </mc:AlternateContent>
          </a:graphicData>
        </a:graphic>
      </p:graphicFrame>
      <p:sp>
        <p:nvSpPr>
          <p:cNvPr id="5" name="TextBox 4"/>
          <p:cNvSpPr txBox="1"/>
          <p:nvPr/>
        </p:nvSpPr>
        <p:spPr>
          <a:xfrm>
            <a:off x="197057" y="3226709"/>
            <a:ext cx="8626505" cy="646331"/>
          </a:xfrm>
          <a:prstGeom prst="rect">
            <a:avLst/>
          </a:prstGeom>
          <a:noFill/>
        </p:spPr>
        <p:txBody>
          <a:bodyPr wrap="none" rtlCol="0">
            <a:spAutoFit/>
          </a:bodyPr>
          <a:lstStyle/>
          <a:p>
            <a:r>
              <a:rPr lang="en-US" sz="3600" dirty="0" smtClean="0"/>
              <a:t>The fact that V is </a:t>
            </a:r>
            <a:r>
              <a:rPr lang="en-US" sz="3600" i="1" dirty="0" smtClean="0"/>
              <a:t>well defined </a:t>
            </a:r>
            <a:r>
              <a:rPr lang="en-US" sz="3600" dirty="0" smtClean="0"/>
              <a:t>arises from</a:t>
            </a:r>
            <a:endParaRPr lang="en-US" sz="3600" dirty="0"/>
          </a:p>
        </p:txBody>
      </p:sp>
      <p:graphicFrame>
        <p:nvGraphicFramePr>
          <p:cNvPr id="18" name="Object 17"/>
          <p:cNvGraphicFramePr>
            <a:graphicFrameLocks noChangeAspect="1"/>
          </p:cNvGraphicFramePr>
          <p:nvPr>
            <p:extLst>
              <p:ext uri="{D42A27DB-BD31-4B8C-83A1-F6EECF244321}">
                <p14:modId xmlns:p14="http://schemas.microsoft.com/office/powerpoint/2010/main" val="4026580172"/>
              </p:ext>
            </p:extLst>
          </p:nvPr>
        </p:nvGraphicFramePr>
        <p:xfrm>
          <a:off x="4495800" y="5450178"/>
          <a:ext cx="3760787" cy="1150937"/>
        </p:xfrm>
        <a:graphic>
          <a:graphicData uri="http://schemas.openxmlformats.org/presentationml/2006/ole">
            <mc:AlternateContent xmlns:mc="http://schemas.openxmlformats.org/markup-compatibility/2006">
              <mc:Choice xmlns:v="urn:schemas-microsoft-com:vml" Requires="v">
                <p:oleObj spid="_x0000_s116784" name="Equation" r:id="rId8" imgW="787400" imgH="241300" progId="Equation.3">
                  <p:embed/>
                </p:oleObj>
              </mc:Choice>
              <mc:Fallback>
                <p:oleObj name="Equation" r:id="rId8" imgW="787400" imgH="241300" progId="Equation.3">
                  <p:embed/>
                  <p:pic>
                    <p:nvPicPr>
                      <p:cNvPr id="0" name=""/>
                      <p:cNvPicPr>
                        <a:picLocks noChangeAspect="1" noChangeArrowheads="1"/>
                      </p:cNvPicPr>
                      <p:nvPr/>
                    </p:nvPicPr>
                    <p:blipFill>
                      <a:blip r:embed="rId9"/>
                      <a:srcRect/>
                      <a:stretch>
                        <a:fillRect/>
                      </a:stretch>
                    </p:blipFill>
                    <p:spPr bwMode="auto">
                      <a:xfrm>
                        <a:off x="4495800" y="5450178"/>
                        <a:ext cx="3760787" cy="1150937"/>
                      </a:xfrm>
                      <a:prstGeom prst="rect">
                        <a:avLst/>
                      </a:prstGeom>
                      <a:noFill/>
                      <a:ln>
                        <a:noFill/>
                      </a:ln>
                      <a:effectLs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511445782"/>
              </p:ext>
            </p:extLst>
          </p:nvPr>
        </p:nvGraphicFramePr>
        <p:xfrm>
          <a:off x="1080235" y="3739308"/>
          <a:ext cx="4429125" cy="1331912"/>
        </p:xfrm>
        <a:graphic>
          <a:graphicData uri="http://schemas.openxmlformats.org/presentationml/2006/ole">
            <mc:AlternateContent xmlns:mc="http://schemas.openxmlformats.org/markup-compatibility/2006">
              <mc:Choice xmlns:v="urn:schemas-microsoft-com:vml" Requires="v">
                <p:oleObj spid="_x0000_s116785" name="Equation" r:id="rId10" imgW="927100" imgH="279400" progId="Equation.3">
                  <p:embed/>
                </p:oleObj>
              </mc:Choice>
              <mc:Fallback>
                <p:oleObj name="Equation" r:id="rId10" imgW="927100" imgH="279400" progId="Equation.3">
                  <p:embed/>
                  <p:pic>
                    <p:nvPicPr>
                      <p:cNvPr id="0" name=""/>
                      <p:cNvPicPr>
                        <a:picLocks noChangeAspect="1" noChangeArrowheads="1"/>
                      </p:cNvPicPr>
                      <p:nvPr/>
                    </p:nvPicPr>
                    <p:blipFill>
                      <a:blip r:embed="rId11"/>
                      <a:srcRect/>
                      <a:stretch>
                        <a:fillRect/>
                      </a:stretch>
                    </p:blipFill>
                    <p:spPr bwMode="auto">
                      <a:xfrm>
                        <a:off x="1080235" y="3739308"/>
                        <a:ext cx="4429125" cy="1331912"/>
                      </a:xfrm>
                      <a:prstGeom prst="rect">
                        <a:avLst/>
                      </a:prstGeom>
                      <a:noFill/>
                      <a:ln>
                        <a:noFill/>
                      </a:ln>
                      <a:effectLst/>
                      <a:extLst/>
                    </p:spPr>
                  </p:pic>
                </p:oleObj>
              </mc:Fallback>
            </mc:AlternateContent>
          </a:graphicData>
        </a:graphic>
      </p:graphicFrame>
      <p:sp>
        <p:nvSpPr>
          <p:cNvPr id="20" name="TextBox 19"/>
          <p:cNvSpPr txBox="1"/>
          <p:nvPr/>
        </p:nvSpPr>
        <p:spPr>
          <a:xfrm>
            <a:off x="350486" y="4874319"/>
            <a:ext cx="6829439" cy="646331"/>
          </a:xfrm>
          <a:prstGeom prst="rect">
            <a:avLst/>
          </a:prstGeom>
          <a:noFill/>
        </p:spPr>
        <p:txBody>
          <a:bodyPr wrap="none" rtlCol="0">
            <a:spAutoFit/>
          </a:bodyPr>
          <a:lstStyle/>
          <a:p>
            <a:r>
              <a:rPr lang="en-US" sz="3600" dirty="0" smtClean="0"/>
              <a:t>Which is exactly the same as (!) </a:t>
            </a:r>
            <a:endParaRPr lang="en-US" sz="3600" dirty="0"/>
          </a:p>
        </p:txBody>
      </p:sp>
    </p:spTree>
    <p:extLst>
      <p:ext uri="{BB962C8B-B14F-4D97-AF65-F5344CB8AC3E}">
        <p14:creationId xmlns:p14="http://schemas.microsoft.com/office/powerpoint/2010/main" val="21672162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854176354"/>
              </p:ext>
            </p:extLst>
          </p:nvPr>
        </p:nvGraphicFramePr>
        <p:xfrm>
          <a:off x="2053077" y="2813941"/>
          <a:ext cx="4428334" cy="970076"/>
        </p:xfrm>
        <a:graphic>
          <a:graphicData uri="http://schemas.openxmlformats.org/presentationml/2006/ole">
            <mc:AlternateContent xmlns:mc="http://schemas.openxmlformats.org/markup-compatibility/2006">
              <mc:Choice xmlns:v="urn:schemas-microsoft-com:vml" Requires="v">
                <p:oleObj spid="_x0000_s117795" name="Equation" r:id="rId4" imgW="927100" imgH="203200" progId="Equation.3">
                  <p:embed/>
                </p:oleObj>
              </mc:Choice>
              <mc:Fallback>
                <p:oleObj name="Equation" r:id="rId4" imgW="927100" imgH="203200" progId="Equation.3">
                  <p:embed/>
                  <p:pic>
                    <p:nvPicPr>
                      <p:cNvPr id="0" name=""/>
                      <p:cNvPicPr>
                        <a:picLocks noChangeAspect="1" noChangeArrowheads="1"/>
                      </p:cNvPicPr>
                      <p:nvPr/>
                    </p:nvPicPr>
                    <p:blipFill>
                      <a:blip r:embed="rId5"/>
                      <a:srcRect/>
                      <a:stretch>
                        <a:fillRect/>
                      </a:stretch>
                    </p:blipFill>
                    <p:spPr bwMode="auto">
                      <a:xfrm>
                        <a:off x="2053077" y="2813941"/>
                        <a:ext cx="4428334" cy="970076"/>
                      </a:xfrm>
                      <a:prstGeom prst="rect">
                        <a:avLst/>
                      </a:prstGeom>
                      <a:noFill/>
                      <a:ln>
                        <a:noFill/>
                      </a:ln>
                      <a:effectLs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331533363"/>
              </p:ext>
            </p:extLst>
          </p:nvPr>
        </p:nvGraphicFramePr>
        <p:xfrm>
          <a:off x="806547" y="4691224"/>
          <a:ext cx="6904219" cy="1971416"/>
        </p:xfrm>
        <a:graphic>
          <a:graphicData uri="http://schemas.openxmlformats.org/presentationml/2006/ole">
            <mc:AlternateContent xmlns:mc="http://schemas.openxmlformats.org/markup-compatibility/2006">
              <mc:Choice xmlns:v="urn:schemas-microsoft-com:vml" Requires="v">
                <p:oleObj spid="_x0000_s117796" name="Equation" r:id="rId6" imgW="1600200" imgH="457200" progId="Equation.3">
                  <p:embed/>
                </p:oleObj>
              </mc:Choice>
              <mc:Fallback>
                <p:oleObj name="Equation" r:id="rId6" imgW="1600200" imgH="457200" progId="Equation.3">
                  <p:embed/>
                  <p:pic>
                    <p:nvPicPr>
                      <p:cNvPr id="0" name=""/>
                      <p:cNvPicPr>
                        <a:picLocks noChangeAspect="1" noChangeArrowheads="1"/>
                      </p:cNvPicPr>
                      <p:nvPr/>
                    </p:nvPicPr>
                    <p:blipFill>
                      <a:blip r:embed="rId7"/>
                      <a:srcRect/>
                      <a:stretch>
                        <a:fillRect/>
                      </a:stretch>
                    </p:blipFill>
                    <p:spPr bwMode="auto">
                      <a:xfrm>
                        <a:off x="806547" y="4691224"/>
                        <a:ext cx="6904219" cy="1971416"/>
                      </a:xfrm>
                      <a:prstGeom prst="rect">
                        <a:avLst/>
                      </a:prstGeom>
                      <a:noFill/>
                      <a:ln>
                        <a:noFill/>
                      </a:ln>
                      <a:effectLst/>
                      <a:extLst/>
                    </p:spPr>
                  </p:pic>
                </p:oleObj>
              </mc:Fallback>
            </mc:AlternateContent>
          </a:graphicData>
        </a:graphic>
      </p:graphicFrame>
      <p:sp>
        <p:nvSpPr>
          <p:cNvPr id="4" name="TextBox 3"/>
          <p:cNvSpPr txBox="1"/>
          <p:nvPr/>
        </p:nvSpPr>
        <p:spPr>
          <a:xfrm>
            <a:off x="2279893" y="0"/>
            <a:ext cx="4316656" cy="646331"/>
          </a:xfrm>
          <a:prstGeom prst="rect">
            <a:avLst/>
          </a:prstGeom>
          <a:noFill/>
        </p:spPr>
        <p:txBody>
          <a:bodyPr wrap="none" rtlCol="0">
            <a:spAutoFit/>
          </a:bodyPr>
          <a:lstStyle/>
          <a:p>
            <a:r>
              <a:rPr lang="en-US" sz="3600" dirty="0" smtClean="0"/>
              <a:t>Potential and E-field</a:t>
            </a:r>
            <a:endParaRPr lang="en-US" sz="3600" dirty="0"/>
          </a:p>
        </p:txBody>
      </p:sp>
      <p:graphicFrame>
        <p:nvGraphicFramePr>
          <p:cNvPr id="15" name="Object 14"/>
          <p:cNvGraphicFramePr>
            <a:graphicFrameLocks noChangeAspect="1"/>
          </p:cNvGraphicFramePr>
          <p:nvPr>
            <p:extLst>
              <p:ext uri="{D42A27DB-BD31-4B8C-83A1-F6EECF244321}">
                <p14:modId xmlns:p14="http://schemas.microsoft.com/office/powerpoint/2010/main" val="2485202150"/>
              </p:ext>
            </p:extLst>
          </p:nvPr>
        </p:nvGraphicFramePr>
        <p:xfrm>
          <a:off x="1100921" y="651205"/>
          <a:ext cx="6227305" cy="2190227"/>
        </p:xfrm>
        <a:graphic>
          <a:graphicData uri="http://schemas.openxmlformats.org/presentationml/2006/ole">
            <mc:AlternateContent xmlns:mc="http://schemas.openxmlformats.org/markup-compatibility/2006">
              <mc:Choice xmlns:v="urn:schemas-microsoft-com:vml" Requires="v">
                <p:oleObj spid="_x0000_s117797" name="Equation" r:id="rId8" imgW="1371600" imgH="482600" progId="Equation.3">
                  <p:embed/>
                </p:oleObj>
              </mc:Choice>
              <mc:Fallback>
                <p:oleObj name="Equation" r:id="rId8" imgW="1371600" imgH="482600" progId="Equation.3">
                  <p:embed/>
                  <p:pic>
                    <p:nvPicPr>
                      <p:cNvPr id="0" name=""/>
                      <p:cNvPicPr>
                        <a:picLocks noChangeAspect="1" noChangeArrowheads="1"/>
                      </p:cNvPicPr>
                      <p:nvPr/>
                    </p:nvPicPr>
                    <p:blipFill>
                      <a:blip r:embed="rId9"/>
                      <a:srcRect/>
                      <a:stretch>
                        <a:fillRect/>
                      </a:stretch>
                    </p:blipFill>
                    <p:spPr bwMode="auto">
                      <a:xfrm>
                        <a:off x="1100921" y="651205"/>
                        <a:ext cx="6227305" cy="2190227"/>
                      </a:xfrm>
                      <a:prstGeom prst="rect">
                        <a:avLst/>
                      </a:prstGeom>
                      <a:noFill/>
                      <a:ln>
                        <a:noFill/>
                      </a:ln>
                      <a:effectLst/>
                      <a:extLst/>
                    </p:spPr>
                  </p:pic>
                </p:oleObj>
              </mc:Fallback>
            </mc:AlternateContent>
          </a:graphicData>
        </a:graphic>
      </p:graphicFrame>
      <p:sp>
        <p:nvSpPr>
          <p:cNvPr id="16" name="TextBox 15"/>
          <p:cNvSpPr txBox="1"/>
          <p:nvPr/>
        </p:nvSpPr>
        <p:spPr>
          <a:xfrm>
            <a:off x="640947" y="4092194"/>
            <a:ext cx="7959481" cy="646331"/>
          </a:xfrm>
          <a:prstGeom prst="rect">
            <a:avLst/>
          </a:prstGeom>
          <a:noFill/>
        </p:spPr>
        <p:txBody>
          <a:bodyPr wrap="none" rtlCol="0">
            <a:spAutoFit/>
          </a:bodyPr>
          <a:lstStyle/>
          <a:p>
            <a:r>
              <a:rPr lang="en-US" sz="3600" dirty="0" smtClean="0"/>
              <a:t>One way to find V(r) (given charges):</a:t>
            </a:r>
            <a:endParaRPr lang="en-US" sz="3600" dirty="0"/>
          </a:p>
        </p:txBody>
      </p:sp>
    </p:spTree>
    <p:extLst>
      <p:ext uri="{BB962C8B-B14F-4D97-AF65-F5344CB8AC3E}">
        <p14:creationId xmlns:p14="http://schemas.microsoft.com/office/powerpoint/2010/main" val="18164109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p:cNvGraphicFramePr>
            <a:graphicFrameLocks noChangeAspect="1"/>
          </p:cNvGraphicFramePr>
          <p:nvPr>
            <p:extLst>
              <p:ext uri="{D42A27DB-BD31-4B8C-83A1-F6EECF244321}">
                <p14:modId xmlns:p14="http://schemas.microsoft.com/office/powerpoint/2010/main" val="4258419967"/>
              </p:ext>
            </p:extLst>
          </p:nvPr>
        </p:nvGraphicFramePr>
        <p:xfrm>
          <a:off x="871686" y="881676"/>
          <a:ext cx="6904219" cy="1971416"/>
        </p:xfrm>
        <a:graphic>
          <a:graphicData uri="http://schemas.openxmlformats.org/presentationml/2006/ole">
            <mc:AlternateContent xmlns:mc="http://schemas.openxmlformats.org/markup-compatibility/2006">
              <mc:Choice xmlns:v="urn:schemas-microsoft-com:vml" Requires="v">
                <p:oleObj spid="_x0000_s118808" name="Equation" r:id="rId4" imgW="1600200" imgH="457200" progId="Equation.3">
                  <p:embed/>
                </p:oleObj>
              </mc:Choice>
              <mc:Fallback>
                <p:oleObj name="Equation" r:id="rId4" imgW="1600200" imgH="457200" progId="Equation.3">
                  <p:embed/>
                  <p:pic>
                    <p:nvPicPr>
                      <p:cNvPr id="0" name=""/>
                      <p:cNvPicPr>
                        <a:picLocks noChangeAspect="1" noChangeArrowheads="1"/>
                      </p:cNvPicPr>
                      <p:nvPr/>
                    </p:nvPicPr>
                    <p:blipFill>
                      <a:blip r:embed="rId5"/>
                      <a:srcRect/>
                      <a:stretch>
                        <a:fillRect/>
                      </a:stretch>
                    </p:blipFill>
                    <p:spPr bwMode="auto">
                      <a:xfrm>
                        <a:off x="871686" y="881676"/>
                        <a:ext cx="6904219" cy="1971416"/>
                      </a:xfrm>
                      <a:prstGeom prst="rect">
                        <a:avLst/>
                      </a:prstGeom>
                      <a:noFill/>
                      <a:ln>
                        <a:noFill/>
                      </a:ln>
                      <a:effectLst/>
                      <a:extLst/>
                    </p:spPr>
                  </p:pic>
                </p:oleObj>
              </mc:Fallback>
            </mc:AlternateContent>
          </a:graphicData>
        </a:graphic>
      </p:graphicFrame>
      <p:sp>
        <p:nvSpPr>
          <p:cNvPr id="16" name="TextBox 15"/>
          <p:cNvSpPr txBox="1"/>
          <p:nvPr/>
        </p:nvSpPr>
        <p:spPr>
          <a:xfrm>
            <a:off x="706086" y="282646"/>
            <a:ext cx="7959481" cy="646331"/>
          </a:xfrm>
          <a:prstGeom prst="rect">
            <a:avLst/>
          </a:prstGeom>
          <a:noFill/>
        </p:spPr>
        <p:txBody>
          <a:bodyPr wrap="none" rtlCol="0">
            <a:spAutoFit/>
          </a:bodyPr>
          <a:lstStyle/>
          <a:p>
            <a:r>
              <a:rPr lang="en-US" sz="3600" dirty="0" smtClean="0"/>
              <a:t>One way to find V(r) (given charges):</a:t>
            </a:r>
            <a:endParaRPr lang="en-US" sz="3600" dirty="0"/>
          </a:p>
        </p:txBody>
      </p:sp>
      <p:sp>
        <p:nvSpPr>
          <p:cNvPr id="2" name="Rectangle 1"/>
          <p:cNvSpPr/>
          <p:nvPr/>
        </p:nvSpPr>
        <p:spPr>
          <a:xfrm>
            <a:off x="0" y="5534561"/>
            <a:ext cx="9072756" cy="1323439"/>
          </a:xfrm>
          <a:prstGeom prst="rect">
            <a:avLst/>
          </a:prstGeom>
        </p:spPr>
        <p:txBody>
          <a:bodyPr wrap="square">
            <a:spAutoFit/>
          </a:bodyPr>
          <a:lstStyle/>
          <a:p>
            <a:r>
              <a:rPr lang="en-US" sz="4000" dirty="0"/>
              <a:t>Voltage V = </a:t>
            </a:r>
            <a:r>
              <a:rPr lang="en-US" sz="4000" dirty="0" err="1"/>
              <a:t>kq</a:t>
            </a:r>
            <a:r>
              <a:rPr lang="en-US" sz="4000" dirty="0"/>
              <a:t>/r from a point </a:t>
            </a:r>
            <a:r>
              <a:rPr lang="en-US" sz="4000" dirty="0" smtClean="0"/>
              <a:t>charge !</a:t>
            </a:r>
            <a:r>
              <a:rPr lang="en-US" sz="4000" dirty="0"/>
              <a:t/>
            </a:r>
            <a:br>
              <a:rPr lang="en-US" sz="4000" dirty="0"/>
            </a:br>
            <a:endParaRPr lang="en-US" sz="4000" dirty="0"/>
          </a:p>
        </p:txBody>
      </p:sp>
      <p:graphicFrame>
        <p:nvGraphicFramePr>
          <p:cNvPr id="8" name="Object 7"/>
          <p:cNvGraphicFramePr>
            <a:graphicFrameLocks noChangeAspect="1"/>
          </p:cNvGraphicFramePr>
          <p:nvPr>
            <p:extLst>
              <p:ext uri="{D42A27DB-BD31-4B8C-83A1-F6EECF244321}">
                <p14:modId xmlns:p14="http://schemas.microsoft.com/office/powerpoint/2010/main" val="3933943985"/>
              </p:ext>
            </p:extLst>
          </p:nvPr>
        </p:nvGraphicFramePr>
        <p:xfrm>
          <a:off x="1497013" y="2954338"/>
          <a:ext cx="5368925" cy="1971675"/>
        </p:xfrm>
        <a:graphic>
          <a:graphicData uri="http://schemas.openxmlformats.org/presentationml/2006/ole">
            <mc:AlternateContent xmlns:mc="http://schemas.openxmlformats.org/markup-compatibility/2006">
              <mc:Choice xmlns:v="urn:schemas-microsoft-com:vml" Requires="v">
                <p:oleObj spid="_x0000_s118809" name="Equation" r:id="rId6" imgW="1244600" imgH="457200" progId="Equation.3">
                  <p:embed/>
                </p:oleObj>
              </mc:Choice>
              <mc:Fallback>
                <p:oleObj name="Equation" r:id="rId6" imgW="1244600" imgH="457200" progId="Equation.3">
                  <p:embed/>
                  <p:pic>
                    <p:nvPicPr>
                      <p:cNvPr id="0" name=""/>
                      <p:cNvPicPr>
                        <a:picLocks noChangeAspect="1" noChangeArrowheads="1"/>
                      </p:cNvPicPr>
                      <p:nvPr/>
                    </p:nvPicPr>
                    <p:blipFill>
                      <a:blip r:embed="rId7"/>
                      <a:srcRect/>
                      <a:stretch>
                        <a:fillRect/>
                      </a:stretch>
                    </p:blipFill>
                    <p:spPr bwMode="auto">
                      <a:xfrm>
                        <a:off x="1497013" y="2954338"/>
                        <a:ext cx="5368925" cy="19716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4663265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9893" y="-65120"/>
            <a:ext cx="3110422" cy="646331"/>
          </a:xfrm>
          <a:prstGeom prst="rect">
            <a:avLst/>
          </a:prstGeom>
          <a:noFill/>
        </p:spPr>
        <p:txBody>
          <a:bodyPr wrap="none" rtlCol="0">
            <a:spAutoFit/>
          </a:bodyPr>
          <a:lstStyle/>
          <a:p>
            <a:r>
              <a:rPr lang="en-US" sz="3600" dirty="0" smtClean="0"/>
              <a:t>So, what does</a:t>
            </a:r>
            <a:endParaRPr lang="en-US" sz="3600" dirty="0"/>
          </a:p>
        </p:txBody>
      </p:sp>
      <p:graphicFrame>
        <p:nvGraphicFramePr>
          <p:cNvPr id="15" name="Object 14"/>
          <p:cNvGraphicFramePr>
            <a:graphicFrameLocks noChangeAspect="1"/>
          </p:cNvGraphicFramePr>
          <p:nvPr>
            <p:extLst>
              <p:ext uri="{D42A27DB-BD31-4B8C-83A1-F6EECF244321}">
                <p14:modId xmlns:p14="http://schemas.microsoft.com/office/powerpoint/2010/main" val="136875757"/>
              </p:ext>
            </p:extLst>
          </p:nvPr>
        </p:nvGraphicFramePr>
        <p:xfrm>
          <a:off x="1100921" y="358165"/>
          <a:ext cx="6227305" cy="2190227"/>
        </p:xfrm>
        <a:graphic>
          <a:graphicData uri="http://schemas.openxmlformats.org/presentationml/2006/ole">
            <mc:AlternateContent xmlns:mc="http://schemas.openxmlformats.org/markup-compatibility/2006">
              <mc:Choice xmlns:v="urn:schemas-microsoft-com:vml" Requires="v">
                <p:oleObj spid="_x0000_s119843" name="Equation" r:id="rId4" imgW="1371600" imgH="482600" progId="Equation.3">
                  <p:embed/>
                </p:oleObj>
              </mc:Choice>
              <mc:Fallback>
                <p:oleObj name="Equation" r:id="rId4" imgW="1371600" imgH="482600" progId="Equation.3">
                  <p:embed/>
                  <p:pic>
                    <p:nvPicPr>
                      <p:cNvPr id="0" name=""/>
                      <p:cNvPicPr>
                        <a:picLocks noChangeAspect="1" noChangeArrowheads="1"/>
                      </p:cNvPicPr>
                      <p:nvPr/>
                    </p:nvPicPr>
                    <p:blipFill>
                      <a:blip r:embed="rId5"/>
                      <a:srcRect/>
                      <a:stretch>
                        <a:fillRect/>
                      </a:stretch>
                    </p:blipFill>
                    <p:spPr bwMode="auto">
                      <a:xfrm>
                        <a:off x="1100921" y="358165"/>
                        <a:ext cx="6227305" cy="2190227"/>
                      </a:xfrm>
                      <a:prstGeom prst="rect">
                        <a:avLst/>
                      </a:prstGeom>
                      <a:noFill/>
                      <a:ln>
                        <a:noFill/>
                      </a:ln>
                      <a:effectLst/>
                      <a:extLst/>
                    </p:spPr>
                  </p:pic>
                </p:oleObj>
              </mc:Fallback>
            </mc:AlternateContent>
          </a:graphicData>
        </a:graphic>
      </p:graphicFrame>
      <p:sp>
        <p:nvSpPr>
          <p:cNvPr id="5" name="TextBox 4"/>
          <p:cNvSpPr txBox="1"/>
          <p:nvPr/>
        </p:nvSpPr>
        <p:spPr>
          <a:xfrm>
            <a:off x="1465644" y="2539705"/>
            <a:ext cx="3366727" cy="646331"/>
          </a:xfrm>
          <a:prstGeom prst="rect">
            <a:avLst/>
          </a:prstGeom>
          <a:noFill/>
        </p:spPr>
        <p:txBody>
          <a:bodyPr wrap="none" rtlCol="0">
            <a:spAutoFit/>
          </a:bodyPr>
          <a:lstStyle/>
          <a:p>
            <a:r>
              <a:rPr lang="en-US" sz="3600" dirty="0" smtClean="0"/>
              <a:t>Have to do with </a:t>
            </a:r>
            <a:endParaRPr lang="en-US" sz="3600" dirty="0"/>
          </a:p>
        </p:txBody>
      </p:sp>
      <p:graphicFrame>
        <p:nvGraphicFramePr>
          <p:cNvPr id="18" name="Object 17"/>
          <p:cNvGraphicFramePr>
            <a:graphicFrameLocks noChangeAspect="1"/>
          </p:cNvGraphicFramePr>
          <p:nvPr>
            <p:extLst>
              <p:ext uri="{D42A27DB-BD31-4B8C-83A1-F6EECF244321}">
                <p14:modId xmlns:p14="http://schemas.microsoft.com/office/powerpoint/2010/main" val="1206246483"/>
              </p:ext>
            </p:extLst>
          </p:nvPr>
        </p:nvGraphicFramePr>
        <p:xfrm>
          <a:off x="2896489" y="5318430"/>
          <a:ext cx="3760787" cy="1150937"/>
        </p:xfrm>
        <a:graphic>
          <a:graphicData uri="http://schemas.openxmlformats.org/presentationml/2006/ole">
            <mc:AlternateContent xmlns:mc="http://schemas.openxmlformats.org/markup-compatibility/2006">
              <mc:Choice xmlns:v="urn:schemas-microsoft-com:vml" Requires="v">
                <p:oleObj spid="_x0000_s119844" name="Equation" r:id="rId6" imgW="787400" imgH="241300" progId="Equation.3">
                  <p:embed/>
                </p:oleObj>
              </mc:Choice>
              <mc:Fallback>
                <p:oleObj name="Equation" r:id="rId6" imgW="787400" imgH="241300" progId="Equation.3">
                  <p:embed/>
                  <p:pic>
                    <p:nvPicPr>
                      <p:cNvPr id="0" name=""/>
                      <p:cNvPicPr>
                        <a:picLocks noChangeAspect="1" noChangeArrowheads="1"/>
                      </p:cNvPicPr>
                      <p:nvPr/>
                    </p:nvPicPr>
                    <p:blipFill>
                      <a:blip r:embed="rId7"/>
                      <a:srcRect/>
                      <a:stretch>
                        <a:fillRect/>
                      </a:stretch>
                    </p:blipFill>
                    <p:spPr bwMode="auto">
                      <a:xfrm>
                        <a:off x="2896489" y="5318430"/>
                        <a:ext cx="3760787" cy="1150937"/>
                      </a:xfrm>
                      <a:prstGeom prst="rect">
                        <a:avLst/>
                      </a:prstGeom>
                      <a:noFill/>
                      <a:ln>
                        <a:noFill/>
                      </a:ln>
                      <a:effectLs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340265004"/>
              </p:ext>
            </p:extLst>
          </p:nvPr>
        </p:nvGraphicFramePr>
        <p:xfrm>
          <a:off x="1999713" y="3394675"/>
          <a:ext cx="4429125" cy="1331912"/>
        </p:xfrm>
        <a:graphic>
          <a:graphicData uri="http://schemas.openxmlformats.org/presentationml/2006/ole">
            <mc:AlternateContent xmlns:mc="http://schemas.openxmlformats.org/markup-compatibility/2006">
              <mc:Choice xmlns:v="urn:schemas-microsoft-com:vml" Requires="v">
                <p:oleObj spid="_x0000_s119845" name="Equation" r:id="rId8" imgW="927100" imgH="279400" progId="Equation.3">
                  <p:embed/>
                </p:oleObj>
              </mc:Choice>
              <mc:Fallback>
                <p:oleObj name="Equation" r:id="rId8" imgW="927100" imgH="279400" progId="Equation.3">
                  <p:embed/>
                  <p:pic>
                    <p:nvPicPr>
                      <p:cNvPr id="0" name=""/>
                      <p:cNvPicPr>
                        <a:picLocks noChangeAspect="1" noChangeArrowheads="1"/>
                      </p:cNvPicPr>
                      <p:nvPr/>
                    </p:nvPicPr>
                    <p:blipFill>
                      <a:blip r:embed="rId9"/>
                      <a:srcRect/>
                      <a:stretch>
                        <a:fillRect/>
                      </a:stretch>
                    </p:blipFill>
                    <p:spPr bwMode="auto">
                      <a:xfrm>
                        <a:off x="1999713" y="3394675"/>
                        <a:ext cx="4429125" cy="1331912"/>
                      </a:xfrm>
                      <a:prstGeom prst="rect">
                        <a:avLst/>
                      </a:prstGeom>
                      <a:noFill/>
                      <a:ln>
                        <a:noFill/>
                      </a:ln>
                      <a:effectLst/>
                      <a:extLst/>
                    </p:spPr>
                  </p:pic>
                </p:oleObj>
              </mc:Fallback>
            </mc:AlternateContent>
          </a:graphicData>
        </a:graphic>
      </p:graphicFrame>
      <p:sp>
        <p:nvSpPr>
          <p:cNvPr id="20" name="TextBox 19"/>
          <p:cNvSpPr txBox="1"/>
          <p:nvPr/>
        </p:nvSpPr>
        <p:spPr>
          <a:xfrm>
            <a:off x="706086" y="4645719"/>
            <a:ext cx="5971231" cy="646331"/>
          </a:xfrm>
          <a:prstGeom prst="rect">
            <a:avLst/>
          </a:prstGeom>
          <a:noFill/>
        </p:spPr>
        <p:txBody>
          <a:bodyPr wrap="none" rtlCol="0">
            <a:spAutoFit/>
          </a:bodyPr>
          <a:lstStyle/>
          <a:p>
            <a:r>
              <a:rPr lang="en-US" sz="3600" dirty="0" smtClean="0"/>
              <a:t>And </a:t>
            </a:r>
            <a:r>
              <a:rPr lang="en-US" sz="3600" i="1" dirty="0" smtClean="0"/>
              <a:t>why</a:t>
            </a:r>
            <a:r>
              <a:rPr lang="en-US" sz="3600" dirty="0" smtClean="0"/>
              <a:t> is that the same as </a:t>
            </a:r>
            <a:endParaRPr lang="en-US" sz="3600" dirty="0"/>
          </a:p>
        </p:txBody>
      </p:sp>
    </p:spTree>
    <p:extLst>
      <p:ext uri="{BB962C8B-B14F-4D97-AF65-F5344CB8AC3E}">
        <p14:creationId xmlns:p14="http://schemas.microsoft.com/office/powerpoint/2010/main" val="22138036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8677</TotalTime>
  <Words>5004</Words>
  <Application>Microsoft Macintosh PowerPoint</Application>
  <PresentationFormat>On-screen Show (4:3)</PresentationFormat>
  <Paragraphs>530</Paragraphs>
  <Slides>45</Slides>
  <Notes>44</Notes>
  <HiddenSlides>9</HiddenSlides>
  <MMClips>0</MMClips>
  <ScaleCrop>false</ScaleCrop>
  <HeadingPairs>
    <vt:vector size="6" baseType="variant">
      <vt:variant>
        <vt:lpstr>Theme</vt:lpstr>
      </vt:variant>
      <vt:variant>
        <vt:i4>1</vt:i4>
      </vt:variant>
      <vt:variant>
        <vt:lpstr>Embedded OLE Servers</vt:lpstr>
      </vt:variant>
      <vt:variant>
        <vt:i4>6</vt:i4>
      </vt:variant>
      <vt:variant>
        <vt:lpstr>Slide Titles</vt:lpstr>
      </vt:variant>
      <vt:variant>
        <vt:i4>45</vt:i4>
      </vt:variant>
    </vt:vector>
  </HeadingPairs>
  <TitlesOfParts>
    <vt:vector size="52" baseType="lpstr">
      <vt:lpstr>Blank Presentation</vt:lpstr>
      <vt:lpstr>Equation</vt:lpstr>
      <vt:lpstr>Picture</vt:lpstr>
      <vt:lpstr>Microsoft Word 97 - 2004 Document</vt:lpstr>
      <vt:lpstr>Microsoft Word Picture</vt:lpstr>
      <vt:lpstr>MathType 5.0 Equation</vt:lpstr>
      <vt:lpstr>Microsoft Equation</vt:lpstr>
      <vt:lpstr>POTENTIAL</vt:lpstr>
      <vt:lpstr>Class Activities:  Potential (slide 1)</vt:lpstr>
      <vt:lpstr>Class Activities:  Potential (slide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vortex</vt:lpstr>
      <vt:lpstr>Feline Vortex</vt:lpstr>
      <vt:lpstr>What is the curl of this vector field, V in the region shown below?</vt:lpstr>
      <vt:lpstr>What is the curl of this vector field, V in the region shown below?</vt:lpstr>
      <vt:lpstr>What is the curl of this vector field, V in the region shown below?</vt:lpstr>
      <vt:lpstr>PowerPoint Presentation</vt:lpstr>
      <vt:lpstr>PowerPoint Presentation</vt:lpstr>
      <vt:lpstr>What is the curl of this vector field,  in the red region shown below?</vt:lpstr>
      <vt:lpstr>What is the curl of this vector field,  in the red region shown below?</vt:lpstr>
      <vt:lpstr>What is the curl of this vector field,  in the red region shown below?</vt:lpstr>
      <vt:lpstr>Which of the following could be a static physical E-field in a small region?</vt:lpstr>
      <vt:lpstr>  </vt:lpstr>
      <vt:lpstr>    (with                                           )  It is also true that  where  </vt:lpstr>
      <vt:lpstr>    (with                                           )  It is also true that  where  </vt:lpstr>
      <vt:lpstr>    (with                                           )  It is also true that  where  </vt:lpstr>
      <vt:lpstr>PowerPoint Presentation</vt:lpstr>
      <vt:lpstr>Could the following electrostatic field possibly exist in a finite region of space that contains no charges? (A, and c are constants with appropriate units) </vt:lpstr>
      <vt:lpstr>Which of the following electrostatic fields could exist in a finite region of space that contains no charges?</vt:lpstr>
      <vt:lpstr>Given a sphere with uniform surface charge density  what can you say about the potential V inside this sphere? (Assume as usual, V(∞)=0)</vt:lpstr>
      <vt:lpstr>Why is                         in electrostatics?</vt:lpstr>
      <vt:lpstr>PowerPoint Presentation</vt:lpstr>
      <vt:lpstr>PowerPoint Presentation</vt:lpstr>
      <vt:lpstr>PowerPoint Presentation</vt:lpstr>
      <vt:lpstr>Tutorial</vt:lpstr>
      <vt:lpstr>Tutorial</vt:lpstr>
      <vt:lpstr>PowerPoint Presentation</vt:lpstr>
      <vt:lpstr>Could this be a plot of |E|(r)? Or V(r)? (for SOME physical situation?) </vt:lpstr>
      <vt:lpstr>PowerPoint Presentation</vt:lpstr>
      <vt:lpstr>The voltage is constant everywhere along a line in space.</vt:lpstr>
      <vt:lpstr>Consider an infinitesimal path element dL directed radially inward, toward the origin as shown.</vt:lpstr>
      <vt:lpstr>Given a spherical SHELL with uniform surface charge density  (no other charges anywhere else)  what can you say about the potential V inside this sphere? (Assume as usual, V(∞)=0)</vt:lpstr>
      <vt:lpstr>We usually choose V(r  ∞) ≡ 0 when calculating the potential of a point charge to be V(r) = +κq/r.  How does the potential V(r) change if we choose our reference point to be V(R)=0 where R is closer to +q than r. </vt:lpstr>
      <vt:lpstr>PowerPoint Presentation</vt:lpstr>
      <vt:lpstr>Why is                        in electrostatics?</vt:lpstr>
      <vt:lpstr>PowerPoint Presentation</vt:lpstr>
    </vt:vector>
  </TitlesOfParts>
  <Company>CU Boulder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Stephanie Chasteen</dc:creator>
  <cp:lastModifiedBy>STEVEN POLLOCK</cp:lastModifiedBy>
  <cp:revision>97</cp:revision>
  <dcterms:created xsi:type="dcterms:W3CDTF">2007-10-23T21:56:36Z</dcterms:created>
  <dcterms:modified xsi:type="dcterms:W3CDTF">2013-05-16T02:48:16Z</dcterms:modified>
</cp:coreProperties>
</file>