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notesSlides/notesSlide4.xml" ContentType="application/vnd.openxmlformats-officedocument.presentationml.notesSlide+xml"/>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embeddings/oleObject11.bin" ContentType="application/vnd.openxmlformats-officedocument.oleObject"/>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525" r:id="rId2"/>
    <p:sldId id="526" r:id="rId3"/>
    <p:sldId id="471" r:id="rId4"/>
    <p:sldId id="472" r:id="rId5"/>
    <p:sldId id="473" r:id="rId6"/>
    <p:sldId id="474" r:id="rId7"/>
    <p:sldId id="527" r:id="rId8"/>
    <p:sldId id="528" r:id="rId9"/>
    <p:sldId id="529" r:id="rId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0334" autoAdjust="0"/>
  </p:normalViewPr>
  <p:slideViewPr>
    <p:cSldViewPr snapToGrid="0">
      <p:cViewPr varScale="1">
        <p:scale>
          <a:sx n="34" d="100"/>
          <a:sy n="34" d="100"/>
        </p:scale>
        <p:origin x="-19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5" Type="http://schemas.openxmlformats.org/officeDocument/2006/relationships/image" Target="../media/image6.emf"/><Relationship Id="rId1" Type="http://schemas.openxmlformats.org/officeDocument/2006/relationships/image" Target="../media/image2.emf"/><Relationship Id="rId2"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10.emf"/><Relationship Id="rId5" Type="http://schemas.openxmlformats.org/officeDocument/2006/relationships/image" Target="../media/image11.emf"/><Relationship Id="rId1" Type="http://schemas.openxmlformats.org/officeDocument/2006/relationships/image" Target="../media/image7.emf"/><Relationship Id="rId2"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pPr>
              <a:defRPr/>
            </a:pPr>
            <a:fld id="{ECA8A3DC-BF8C-884E-A3EF-F638737ACA2B}" type="slidenum">
              <a:rPr lang="en-US"/>
              <a:pPr>
                <a:defRPr/>
              </a:pPr>
              <a:t>‹#›</a:t>
            </a:fld>
            <a:endParaRPr lang="en-US"/>
          </a:p>
        </p:txBody>
      </p:sp>
    </p:spTree>
    <p:extLst>
      <p:ext uri="{BB962C8B-B14F-4D97-AF65-F5344CB8AC3E}">
        <p14:creationId xmlns:p14="http://schemas.microsoft.com/office/powerpoint/2010/main" val="29944000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61326B2E-8EB1-ED4D-85B5-934F1CBBD7A8}" type="slidenum">
              <a:rPr lang="en-US" sz="1200"/>
              <a:pPr/>
              <a:t>1</a:t>
            </a:fld>
            <a:endParaRPr lang="en-US" sz="1200"/>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ヒラギノ角ゴ Pro W3" charset="0"/>
              <a:cs typeface="ヒラギノ角ゴ Pro W3"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ヒラギノ角ゴ Pro W3" charset="0"/>
              <a:cs typeface="ヒラギノ角ゴ Pro W3"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2A2485-3CBB-9844-A651-B50C4C554930}" type="slidenum">
              <a:rPr lang="en-US"/>
              <a:pPr/>
              <a:t>3</a:t>
            </a:fld>
            <a:endParaRPr lang="en-US"/>
          </a:p>
        </p:txBody>
      </p:sp>
      <p:sp>
        <p:nvSpPr>
          <p:cNvPr id="15667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66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r>
              <a:rPr lang="en-US" dirty="0" smtClean="0">
                <a:ea typeface="ヒラギノ角ゴ Pro W3" charset="0"/>
                <a:cs typeface="ヒラギノ角ゴ Pro W3" charset="0"/>
              </a:rPr>
              <a:t>CORRECT ANSWER:  C</a:t>
            </a:r>
          </a:p>
          <a:p>
            <a:r>
              <a:rPr lang="en-US" dirty="0" smtClean="0">
                <a:ea typeface="ヒラギノ角ゴ Pro W3" charset="0"/>
                <a:cs typeface="ヒラギノ角ゴ Pro W3" charset="0"/>
              </a:rPr>
              <a:t>USED IN:  Fall 2008 (</a:t>
            </a:r>
            <a:r>
              <a:rPr lang="en-US" dirty="0" err="1" smtClean="0">
                <a:ea typeface="ヒラギノ角ゴ Pro W3" charset="0"/>
                <a:cs typeface="ヒラギノ角ゴ Pro W3" charset="0"/>
              </a:rPr>
              <a:t>Dubson</a:t>
            </a:r>
            <a:r>
              <a:rPr lang="en-US" dirty="0" smtClean="0">
                <a:ea typeface="ヒラギノ角ゴ Pro W3" charset="0"/>
                <a:cs typeface="ヒラギノ角ゴ Pro W3" charset="0"/>
              </a:rPr>
              <a:t>) and Spring 2008 and 13 (Pollock), Fall 2009 (</a:t>
            </a:r>
            <a:r>
              <a:rPr lang="en-US" dirty="0" err="1" smtClean="0">
                <a:ea typeface="ヒラギノ角ゴ Pro W3" charset="0"/>
                <a:cs typeface="ヒラギノ角ゴ Pro W3" charset="0"/>
              </a:rPr>
              <a:t>Schibli</a:t>
            </a:r>
            <a:r>
              <a:rPr lang="en-US" dirty="0" smtClean="0">
                <a:ea typeface="ヒラギノ角ゴ Pro W3" charset="0"/>
                <a:cs typeface="ヒラギノ角ゴ Pro W3" charset="0"/>
              </a:rPr>
              <a:t>)</a:t>
            </a:r>
          </a:p>
          <a:p>
            <a:r>
              <a:rPr lang="en-US" dirty="0" smtClean="0">
                <a:ea typeface="ヒラギノ角ゴ Pro W3" charset="0"/>
                <a:cs typeface="ヒラギノ角ゴ Pro W3" charset="0"/>
              </a:rPr>
              <a:t>LECTURE NUMBER: </a:t>
            </a:r>
            <a:r>
              <a:rPr lang="en-US" dirty="0" err="1" smtClean="0">
                <a:ea typeface="ヒラギノ角ゴ Pro W3" charset="0"/>
                <a:cs typeface="ヒラギノ角ゴ Pro W3" charset="0"/>
              </a:rPr>
              <a:t>Dubson</a:t>
            </a:r>
            <a:r>
              <a:rPr lang="en-US" dirty="0" smtClean="0">
                <a:ea typeface="ヒラギノ角ゴ Pro W3" charset="0"/>
                <a:cs typeface="ヒラギノ角ゴ Pro W3" charset="0"/>
              </a:rPr>
              <a:t> (Week 3, Lecture 8). Pollock (Lecture 9, then </a:t>
            </a:r>
            <a:r>
              <a:rPr lang="en-US" dirty="0" err="1" smtClean="0">
                <a:ea typeface="ヒラギノ角ゴ Pro W3" charset="0"/>
                <a:cs typeface="ヒラギノ角ゴ Pro W3" charset="0"/>
              </a:rPr>
              <a:t>Lec</a:t>
            </a:r>
            <a:r>
              <a:rPr lang="en-US" dirty="0" smtClean="0">
                <a:ea typeface="ヒラギノ角ゴ Pro W3" charset="0"/>
                <a:cs typeface="ヒラギノ角ゴ Pro W3" charset="0"/>
              </a:rPr>
              <a:t> 10 in 2013). </a:t>
            </a:r>
            <a:r>
              <a:rPr lang="en-US" dirty="0" err="1" smtClean="0">
                <a:ea typeface="ヒラギノ角ゴ Pro W3" charset="0"/>
                <a:cs typeface="ヒラギノ角ゴ Pro W3" charset="0"/>
              </a:rPr>
              <a:t>Schibli</a:t>
            </a:r>
            <a:endParaRPr lang="en-US" dirty="0" smtClean="0">
              <a:ea typeface="ヒラギノ角ゴ Pro W3" charset="0"/>
              <a:cs typeface="ヒラギノ角ゴ Pro W3" charset="0"/>
            </a:endParaRPr>
          </a:p>
          <a:p>
            <a:r>
              <a:rPr lang="en-US" dirty="0" smtClean="0">
                <a:ea typeface="ヒラギノ角ゴ Pro W3" charset="0"/>
                <a:cs typeface="ヒラギノ角ゴ Pro W3" charset="0"/>
              </a:rPr>
              <a:t>STUDENT RESPONSES: 20% 2% </a:t>
            </a:r>
            <a:r>
              <a:rPr lang="en-US" b="1" dirty="0" smtClean="0">
                <a:ea typeface="ヒラギノ角ゴ Pro W3" charset="0"/>
                <a:cs typeface="ヒラギノ角ゴ Pro W3" charset="0"/>
              </a:rPr>
              <a:t>[[72%]] </a:t>
            </a:r>
            <a:r>
              <a:rPr lang="en-US" dirty="0" smtClean="0">
                <a:ea typeface="ヒラギノ角ゴ Pro W3" charset="0"/>
                <a:cs typeface="ヒラギノ角ゴ Pro W3" charset="0"/>
              </a:rPr>
              <a:t>6% 0% (FALL 2008) </a:t>
            </a:r>
          </a:p>
          <a:p>
            <a:r>
              <a:rPr lang="en-US" dirty="0" smtClean="0">
                <a:ea typeface="ヒラギノ角ゴ Pro W3" charset="0"/>
                <a:cs typeface="ヒラギノ角ゴ Pro W3" charset="0"/>
              </a:rPr>
              <a:t>		15% 20% </a:t>
            </a:r>
            <a:r>
              <a:rPr lang="en-US" b="1" dirty="0" smtClean="0">
                <a:ea typeface="ヒラギノ角ゴ Pro W3" charset="0"/>
                <a:cs typeface="ヒラギノ角ゴ Pro W3" charset="0"/>
              </a:rPr>
              <a:t>[[65%</a:t>
            </a:r>
            <a:r>
              <a:rPr lang="en-US" dirty="0" smtClean="0">
                <a:ea typeface="ヒラギノ角ゴ Pro W3" charset="0"/>
                <a:cs typeface="ヒラギノ角ゴ Pro W3" charset="0"/>
              </a:rPr>
              <a:t>]] 0% 0% (SPRING 2008)</a:t>
            </a:r>
          </a:p>
          <a:p>
            <a:r>
              <a:rPr lang="en-US" dirty="0" smtClean="0">
                <a:ea typeface="ヒラギノ角ゴ Pro W3" charset="0"/>
                <a:cs typeface="ヒラギノ角ゴ Pro W3" charset="0"/>
              </a:rPr>
              <a:t>		16% 8% </a:t>
            </a:r>
            <a:r>
              <a:rPr lang="en-US" b="1" dirty="0" smtClean="0">
                <a:ea typeface="ヒラギノ角ゴ Pro W3" charset="0"/>
                <a:cs typeface="ヒラギノ角ゴ Pro W3" charset="0"/>
              </a:rPr>
              <a:t>[[67%]] </a:t>
            </a:r>
            <a:r>
              <a:rPr lang="en-US" dirty="0" smtClean="0">
                <a:ea typeface="ヒラギノ角ゴ Pro W3" charset="0"/>
                <a:cs typeface="ヒラギノ角ゴ Pro W3" charset="0"/>
              </a:rPr>
              <a:t>4% 4% (FALL 2009) </a:t>
            </a:r>
          </a:p>
          <a:p>
            <a:r>
              <a:rPr lang="en-US" dirty="0" smtClean="0">
                <a:ea typeface="ヒラギノ角ゴ Pro W3" charset="0"/>
                <a:cs typeface="ヒラギノ角ゴ Pro W3" charset="0"/>
              </a:rPr>
              <a:t>		9, 7, </a:t>
            </a:r>
            <a:r>
              <a:rPr lang="en-US" b="1" dirty="0" smtClean="0">
                <a:ea typeface="ヒラギノ角ゴ Pro W3" charset="0"/>
                <a:cs typeface="ヒラギノ角ゴ Pro W3" charset="0"/>
              </a:rPr>
              <a:t>[[84]]</a:t>
            </a:r>
            <a:r>
              <a:rPr lang="en-US" b="0" dirty="0" smtClean="0">
                <a:ea typeface="ヒラギノ角ゴ Pro W3" charset="0"/>
                <a:cs typeface="ヒラギノ角ゴ Pro W3" charset="0"/>
              </a:rPr>
              <a:t>, 0, </a:t>
            </a:r>
            <a:r>
              <a:rPr lang="en-US" b="0" dirty="0" smtClean="0">
                <a:ea typeface="ヒラギノ角ゴ Pro W3" charset="0"/>
                <a:cs typeface="ヒラギノ角ゴ Pro W3" charset="0"/>
              </a:rPr>
              <a:t>0 (</a:t>
            </a:r>
            <a:r>
              <a:rPr lang="en-US" b="0" dirty="0" err="1" smtClean="0">
                <a:ea typeface="ヒラギノ角ゴ Pro W3" charset="0"/>
                <a:cs typeface="ヒラギノ角ゴ Pro W3" charset="0"/>
              </a:rPr>
              <a:t>Sp</a:t>
            </a:r>
            <a:r>
              <a:rPr lang="en-US" b="0" baseline="0" dirty="0" smtClean="0">
                <a:ea typeface="ヒラギノ角ゴ Pro W3" charset="0"/>
                <a:cs typeface="ヒラギノ角ゴ Pro W3" charset="0"/>
              </a:rPr>
              <a:t> ‘13) </a:t>
            </a:r>
            <a:endParaRPr lang="en-US" dirty="0" smtClean="0">
              <a:ea typeface="ヒラギノ角ゴ Pro W3" charset="0"/>
              <a:cs typeface="ヒラギノ角ゴ Pro W3" charset="0"/>
            </a:endParaRPr>
          </a:p>
          <a:p>
            <a:r>
              <a:rPr lang="en-US" b="1" dirty="0" smtClean="0">
                <a:ea typeface="ヒラギノ角ゴ Pro W3" charset="0"/>
                <a:cs typeface="ヒラギノ角ゴ Pro W3" charset="0"/>
              </a:rPr>
              <a:t>INSTRUCTOR NOTES: </a:t>
            </a:r>
            <a:r>
              <a:rPr lang="en-US" dirty="0" smtClean="0">
                <a:ea typeface="ヒラギノ角ゴ Pro W3" charset="0"/>
                <a:cs typeface="ヒラギノ角ゴ Pro W3" charset="0"/>
              </a:rPr>
              <a:t>. 65% correct, A&amp;B splitting the other votes. Nice little simple problem, good discussion</a:t>
            </a:r>
          </a:p>
          <a:p>
            <a:r>
              <a:rPr lang="en-US" dirty="0" smtClean="0">
                <a:ea typeface="ヒラギノ角ゴ Pro W3" charset="0"/>
                <a:cs typeface="ヒラギノ角ゴ Pro W3" charset="0"/>
              </a:rPr>
              <a:t>My answer is C, that</a:t>
            </a:r>
            <a:r>
              <a:rPr lang="ja-JP" altLang="en-US" dirty="0" smtClean="0">
                <a:ea typeface="ヒラギノ角ゴ Pro W3" charset="0"/>
                <a:cs typeface="ヒラギノ角ゴ Pro W3" charset="0"/>
              </a:rPr>
              <a:t>’</a:t>
            </a:r>
            <a:r>
              <a:rPr lang="en-US" dirty="0" smtClean="0">
                <a:ea typeface="ヒラギノ角ゴ Pro W3" charset="0"/>
                <a:cs typeface="ヒラギノ角ゴ Pro W3" charset="0"/>
              </a:rPr>
              <a:t>s the PE of the top particle in the presence of the other two fixed ones. </a:t>
            </a:r>
          </a:p>
          <a:p>
            <a:endParaRPr lang="en-US" dirty="0" smtClean="0">
              <a:ea typeface="ヒラギノ角ゴ Pro W3" charset="0"/>
              <a:cs typeface="ヒラギノ角ゴ Pro W3" charset="0"/>
            </a:endParaRPr>
          </a:p>
          <a:p>
            <a:r>
              <a:rPr lang="en-US" dirty="0" smtClean="0">
                <a:ea typeface="ヒラギノ角ゴ Pro W3" charset="0"/>
                <a:cs typeface="ヒラギノ角ゴ Pro W3" charset="0"/>
              </a:rPr>
              <a:t>In 2013, I showed them BOTH this and the next problem first, then told them to do</a:t>
            </a:r>
            <a:r>
              <a:rPr lang="en-US" baseline="0" dirty="0" smtClean="0">
                <a:ea typeface="ヒラギノ角ゴ Pro W3" charset="0"/>
                <a:cs typeface="ヒラギノ角ゴ Pro W3" charset="0"/>
              </a:rPr>
              <a:t> them one at a time. I had already derived the full “double sum” formalism first, before doing this question. (In the past it had been a lead in to the formalism)  </a:t>
            </a:r>
            <a:endParaRPr lang="en-US" dirty="0" smtClean="0">
              <a:ea typeface="ヒラギノ角ゴ Pro W3" charset="0"/>
              <a:cs typeface="ヒラギノ角ゴ Pro W3" charset="0"/>
            </a:endParaRPr>
          </a:p>
          <a:p>
            <a:endParaRPr lang="en-US" dirty="0" smtClean="0">
              <a:ea typeface="ヒラギノ角ゴ Pro W3" charset="0"/>
              <a:cs typeface="ヒラギノ角ゴ Pro W3" charset="0"/>
            </a:endParaRPr>
          </a:p>
          <a:p>
            <a:r>
              <a:rPr lang="en-US" dirty="0" smtClean="0">
                <a:ea typeface="ヒラギノ角ゴ Pro W3" charset="0"/>
                <a:cs typeface="ヒラギノ角ゴ Pro W3" charset="0"/>
              </a:rPr>
              <a:t>-SJP</a:t>
            </a:r>
          </a:p>
          <a:p>
            <a:r>
              <a:rPr lang="en-US" dirty="0" smtClean="0">
                <a:ea typeface="ヒラギノ角ゴ Pro W3" charset="0"/>
                <a:cs typeface="ヒラギノ角ゴ Pro W3" charset="0"/>
              </a:rPr>
              <a:t>WRITTEN BY:  Steven Pollock (CU-Boulder)</a:t>
            </a:r>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3D0A3C-AAE5-2345-A3F8-60D2EC123954}" type="slidenum">
              <a:rPr lang="en-US"/>
              <a:pPr/>
              <a:t>4</a:t>
            </a:fld>
            <a:endParaRPr lang="en-US"/>
          </a:p>
        </p:txBody>
      </p:sp>
      <p:sp>
        <p:nvSpPr>
          <p:cNvPr id="15872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87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r>
              <a:rPr lang="en-US" dirty="0" smtClean="0">
                <a:ea typeface="ヒラギノ角ゴ Pro W3" charset="0"/>
                <a:cs typeface="ヒラギノ角ゴ Pro W3" charset="0"/>
              </a:rPr>
              <a:t>CORRECT ANSWER:  A</a:t>
            </a:r>
          </a:p>
          <a:p>
            <a:r>
              <a:rPr lang="en-US" dirty="0" smtClean="0">
                <a:ea typeface="ヒラギノ角ゴ Pro W3" charset="0"/>
                <a:cs typeface="ヒラギノ角ゴ Pro W3" charset="0"/>
              </a:rPr>
              <a:t>USED IN:  Fall 2008 (</a:t>
            </a:r>
            <a:r>
              <a:rPr lang="en-US" dirty="0" err="1" smtClean="0">
                <a:ea typeface="ヒラギノ角ゴ Pro W3" charset="0"/>
                <a:cs typeface="ヒラギノ角ゴ Pro W3" charset="0"/>
              </a:rPr>
              <a:t>Dubson</a:t>
            </a:r>
            <a:r>
              <a:rPr lang="en-US" dirty="0" smtClean="0">
                <a:ea typeface="ヒラギノ角ゴ Pro W3" charset="0"/>
                <a:cs typeface="ヒラギノ角ゴ Pro W3" charset="0"/>
              </a:rPr>
              <a:t>) and Spring 2008 (Pollock), </a:t>
            </a:r>
          </a:p>
          <a:p>
            <a:r>
              <a:rPr lang="en-US" dirty="0" smtClean="0">
                <a:ea typeface="ヒラギノ角ゴ Pro W3" charset="0"/>
                <a:cs typeface="ヒラギノ角ゴ Pro W3" charset="0"/>
              </a:rPr>
              <a:t>LECTURE NUMBER:  </a:t>
            </a:r>
            <a:r>
              <a:rPr lang="en-US" dirty="0" err="1" smtClean="0">
                <a:ea typeface="ヒラギノ角ゴ Pro W3" charset="0"/>
                <a:cs typeface="ヒラギノ角ゴ Pro W3" charset="0"/>
              </a:rPr>
              <a:t>Dubson</a:t>
            </a:r>
            <a:r>
              <a:rPr lang="en-US" dirty="0" smtClean="0">
                <a:ea typeface="ヒラギノ角ゴ Pro W3" charset="0"/>
                <a:cs typeface="ヒラギノ角ゴ Pro W3" charset="0"/>
              </a:rPr>
              <a:t> (Week 3, Lecture 8). Pollock (Lecture 9,</a:t>
            </a:r>
            <a:r>
              <a:rPr lang="en-US" baseline="0" dirty="0" smtClean="0">
                <a:ea typeface="ヒラギノ角ゴ Pro W3" charset="0"/>
                <a:cs typeface="ヒラギノ角ゴ Pro W3" charset="0"/>
              </a:rPr>
              <a:t> </a:t>
            </a:r>
            <a:r>
              <a:rPr lang="en-US" baseline="0" dirty="0" err="1" smtClean="0">
                <a:ea typeface="ヒラギノ角ゴ Pro W3" charset="0"/>
                <a:cs typeface="ヒラギノ角ゴ Pro W3" charset="0"/>
              </a:rPr>
              <a:t>Lec</a:t>
            </a:r>
            <a:r>
              <a:rPr lang="en-US" baseline="0" dirty="0" smtClean="0">
                <a:ea typeface="ヒラギノ角ゴ Pro W3" charset="0"/>
                <a:cs typeface="ヒラギノ角ゴ Pro W3" charset="0"/>
              </a:rPr>
              <a:t> 10 in ‘13) </a:t>
            </a:r>
            <a:r>
              <a:rPr lang="en-US" dirty="0" smtClean="0">
                <a:ea typeface="ヒラギノ角ゴ Pro W3" charset="0"/>
                <a:cs typeface="ヒラギノ角ゴ Pro W3" charset="0"/>
              </a:rPr>
              <a:t> </a:t>
            </a:r>
          </a:p>
          <a:p>
            <a:r>
              <a:rPr lang="en-US" dirty="0" smtClean="0">
                <a:ea typeface="ヒラギノ角ゴ Pro W3" charset="0"/>
                <a:cs typeface="ヒラギノ角ゴ Pro W3" charset="0"/>
              </a:rPr>
              <a:t>STUDENT RESPONSES:  </a:t>
            </a:r>
            <a:r>
              <a:rPr lang="en-US" b="1" dirty="0" smtClean="0">
                <a:ea typeface="ヒラギノ角ゴ Pro W3" charset="0"/>
                <a:cs typeface="ヒラギノ角ゴ Pro W3" charset="0"/>
              </a:rPr>
              <a:t>[[76%]] </a:t>
            </a:r>
            <a:r>
              <a:rPr lang="en-US" dirty="0" smtClean="0">
                <a:ea typeface="ヒラギノ角ゴ Pro W3" charset="0"/>
                <a:cs typeface="ヒラギノ角ゴ Pro W3" charset="0"/>
              </a:rPr>
              <a:t>18% 4% 2% 0% (FALL 2008)</a:t>
            </a:r>
          </a:p>
          <a:p>
            <a:r>
              <a:rPr lang="en-US" dirty="0" smtClean="0">
                <a:ea typeface="ヒラギノ角ゴ Pro W3" charset="0"/>
                <a:cs typeface="ヒラギノ角ゴ Pro W3" charset="0"/>
              </a:rPr>
              <a:t>		   </a:t>
            </a:r>
            <a:r>
              <a:rPr lang="en-US" b="1" dirty="0" smtClean="0">
                <a:ea typeface="ヒラギノ角ゴ Pro W3" charset="0"/>
                <a:cs typeface="ヒラギノ角ゴ Pro W3" charset="0"/>
              </a:rPr>
              <a:t>[[35%]]</a:t>
            </a:r>
            <a:r>
              <a:rPr lang="en-US" dirty="0" smtClean="0">
                <a:ea typeface="ヒラギノ角ゴ Pro W3" charset="0"/>
                <a:cs typeface="ヒラギノ角ゴ Pro W3" charset="0"/>
              </a:rPr>
              <a:t> 25% 25% 5% 10% (SPRING 2008)</a:t>
            </a:r>
          </a:p>
          <a:p>
            <a:r>
              <a:rPr lang="en-US" dirty="0" smtClean="0">
                <a:ea typeface="ヒラギノ角ゴ Pro W3" charset="0"/>
                <a:cs typeface="ヒラギノ角ゴ Pro W3" charset="0"/>
              </a:rPr>
              <a:t>		 </a:t>
            </a:r>
            <a:r>
              <a:rPr lang="en-US" b="1" dirty="0" smtClean="0">
                <a:ea typeface="ヒラギノ角ゴ Pro W3" charset="0"/>
                <a:cs typeface="ヒラギノ角ゴ Pro W3" charset="0"/>
              </a:rPr>
              <a:t>[[60%]] </a:t>
            </a:r>
            <a:r>
              <a:rPr lang="en-US" dirty="0" smtClean="0">
                <a:ea typeface="ヒラギノ角ゴ Pro W3" charset="0"/>
                <a:cs typeface="ヒラギノ角ゴ Pro W3" charset="0"/>
              </a:rPr>
              <a:t>34% 4% 2% 0% (FALL 2008)</a:t>
            </a:r>
          </a:p>
          <a:p>
            <a:r>
              <a:rPr lang="en-US" dirty="0" smtClean="0">
                <a:ea typeface="ヒラギノ角ゴ Pro W3" charset="0"/>
                <a:cs typeface="ヒラギノ角ゴ Pro W3" charset="0"/>
              </a:rPr>
              <a:t>		</a:t>
            </a:r>
            <a:r>
              <a:rPr lang="en-US" b="1" dirty="0" smtClean="0">
                <a:ea typeface="ヒラギノ角ゴ Pro W3" charset="0"/>
                <a:cs typeface="ヒラギノ角ゴ Pro W3" charset="0"/>
              </a:rPr>
              <a:t>[[5]],</a:t>
            </a:r>
            <a:r>
              <a:rPr lang="en-US" b="0" baseline="0" dirty="0" smtClean="0">
                <a:ea typeface="ヒラギノ角ゴ Pro W3" charset="0"/>
                <a:cs typeface="ヒラギノ角ゴ Pro W3" charset="0"/>
              </a:rPr>
              <a:t> 32, 55, 7, 0 (</a:t>
            </a:r>
            <a:r>
              <a:rPr lang="en-US" b="0" baseline="0" dirty="0" err="1" smtClean="0">
                <a:ea typeface="ヒラギノ角ゴ Pro W3" charset="0"/>
                <a:cs typeface="ヒラギノ角ゴ Pro W3" charset="0"/>
              </a:rPr>
              <a:t>Sp</a:t>
            </a:r>
            <a:r>
              <a:rPr lang="en-US" b="0" baseline="0" dirty="0" smtClean="0">
                <a:ea typeface="ヒラギノ角ゴ Pro W3" charset="0"/>
                <a:cs typeface="ヒラギノ角ゴ Pro W3" charset="0"/>
              </a:rPr>
              <a:t> ‘’13).  Then brief discussion in which I point out that the majority answer, C, is unphysical, and let them revote, moved to </a:t>
            </a:r>
            <a:r>
              <a:rPr lang="en-US" b="1" baseline="0" dirty="0" smtClean="0">
                <a:ea typeface="ヒラギノ角ゴ Pro W3" charset="0"/>
                <a:cs typeface="ヒラギノ角ゴ Pro W3" charset="0"/>
              </a:rPr>
              <a:t>[[22]], </a:t>
            </a:r>
            <a:r>
              <a:rPr lang="en-US" b="0" baseline="0" dirty="0" smtClean="0">
                <a:ea typeface="ヒラギノ角ゴ Pro W3" charset="0"/>
                <a:cs typeface="ヒラギノ角ゴ Pro W3" charset="0"/>
              </a:rPr>
              <a:t>71, 2, 5, 0  </a:t>
            </a:r>
            <a:r>
              <a:rPr lang="en-US" b="0" baseline="0" dirty="0" smtClean="0">
                <a:ea typeface="ヒラギノ角ゴ Pro W3" charset="0"/>
                <a:cs typeface="ヒラギノ角ゴ Pro W3" charset="0"/>
              </a:rPr>
              <a:t>(It’s still very hard!) </a:t>
            </a:r>
            <a:br>
              <a:rPr lang="en-US" b="0" baseline="0" dirty="0" smtClean="0">
                <a:ea typeface="ヒラギノ角ゴ Pro W3" charset="0"/>
                <a:cs typeface="ヒラギノ角ゴ Pro W3" charset="0"/>
              </a:rPr>
            </a:br>
            <a:endParaRPr lang="en-US" dirty="0" smtClean="0">
              <a:ea typeface="ヒラギノ角ゴ Pro W3" charset="0"/>
              <a:cs typeface="ヒラギノ角ゴ Pro W3" charset="0"/>
            </a:endParaRPr>
          </a:p>
          <a:p>
            <a:r>
              <a:rPr lang="en-US" b="1" dirty="0" smtClean="0">
                <a:ea typeface="ヒラギノ角ゴ Pro W3" charset="0"/>
                <a:cs typeface="ヒラギノ角ゴ Pro W3" charset="0"/>
              </a:rPr>
              <a:t>INSTRUCTOR NOTES: </a:t>
            </a:r>
            <a:r>
              <a:rPr lang="en-US" dirty="0" smtClean="0">
                <a:ea typeface="ヒラギノ角ゴ Pro W3" charset="0"/>
                <a:cs typeface="ヒラギノ角ゴ Pro W3" charset="0"/>
              </a:rPr>
              <a:t> Follow-up to previous. Votes evenly split *all over*,very good little problem! </a:t>
            </a:r>
          </a:p>
          <a:p>
            <a:r>
              <a:rPr lang="en-US" dirty="0" smtClean="0">
                <a:ea typeface="ヒラギノ角ゴ Pro W3" charset="0"/>
                <a:cs typeface="ヒラギノ角ゴ Pro W3" charset="0"/>
              </a:rPr>
              <a:t>My answer is A. Total system PE is three pairs of q^2/a, so each one carries away 1/3 of that, which is q^2/a each. </a:t>
            </a:r>
          </a:p>
          <a:p>
            <a:endParaRPr lang="en-US" dirty="0" smtClean="0">
              <a:ea typeface="ヒラギノ角ゴ Pro W3" charset="0"/>
              <a:cs typeface="ヒラギノ角ゴ Pro W3" charset="0"/>
            </a:endParaRPr>
          </a:p>
          <a:p>
            <a:r>
              <a:rPr lang="en-US" dirty="0" smtClean="0">
                <a:ea typeface="ヒラギノ角ゴ Pro W3" charset="0"/>
                <a:cs typeface="ヒラギノ角ゴ Pro W3" charset="0"/>
              </a:rPr>
              <a:t>The “C is unphysical” argument is dynamical:  if you hold</a:t>
            </a:r>
            <a:r>
              <a:rPr lang="en-US" baseline="0" dirty="0" smtClean="0">
                <a:ea typeface="ヒラギノ角ゴ Pro W3" charset="0"/>
                <a:cs typeface="ヒラギノ角ゴ Pro W3" charset="0"/>
              </a:rPr>
              <a:t> two q’s fixed, the upper q feels a certain Coulomb force (dying off but always pushing) as it runs away. But if you let the two q’s run away also, at any point in space the upper q is now FARTHER from the other 2, feels therefore less force, and thus runs away less far. So the answer HAS to be less than it was! An alternative explanation a student pointed out is that in the previous problem there is still some “stored energy” left at the end, but in this new problem, there is NO energy left at the end. So there is a different amount of energy available to the particle. </a:t>
            </a:r>
          </a:p>
          <a:p>
            <a:endParaRPr lang="en-US" baseline="0" dirty="0" smtClean="0">
              <a:ea typeface="ヒラギノ角ゴ Pro W3" charset="0"/>
              <a:cs typeface="ヒラギノ角ゴ Pro W3" charset="0"/>
            </a:endParaRPr>
          </a:p>
          <a:p>
            <a:r>
              <a:rPr lang="en-US" baseline="0" dirty="0" smtClean="0">
                <a:ea typeface="ヒラギノ角ゴ Pro W3" charset="0"/>
                <a:cs typeface="ヒラギノ角ゴ Pro W3" charset="0"/>
              </a:rPr>
              <a:t>This led my 2013 class to…  still flail, 71% voting B, which is “initial PE/3”. (A good distractor </a:t>
            </a:r>
            <a:r>
              <a:rPr lang="en-US" baseline="0" dirty="0" smtClean="0">
                <a:ea typeface="ヒラギノ角ゴ Pro W3" charset="0"/>
                <a:cs typeface="ヒラギノ角ゴ Pro W3" charset="0"/>
                <a:sym typeface="Wingdings"/>
              </a:rPr>
              <a:t> </a:t>
            </a:r>
            <a:endParaRPr lang="en-US" dirty="0" smtClean="0">
              <a:ea typeface="ヒラギノ角ゴ Pro W3" charset="0"/>
              <a:cs typeface="ヒラギノ角ゴ Pro W3" charset="0"/>
            </a:endParaRPr>
          </a:p>
          <a:p>
            <a:endParaRPr lang="en-US" dirty="0" smtClean="0">
              <a:ea typeface="ヒラギノ角ゴ Pro W3" charset="0"/>
              <a:cs typeface="ヒラギノ角ゴ Pro W3" charset="0"/>
            </a:endParaRPr>
          </a:p>
          <a:p>
            <a:r>
              <a:rPr lang="en-US" dirty="0" smtClean="0">
                <a:ea typeface="ヒラギノ角ゴ Pro W3" charset="0"/>
                <a:cs typeface="ヒラギノ角ゴ Pro W3" charset="0"/>
              </a:rPr>
              <a:t> -SJP</a:t>
            </a:r>
          </a:p>
          <a:p>
            <a:r>
              <a:rPr lang="en-US" dirty="0" smtClean="0">
                <a:ea typeface="ヒラギノ角ゴ Pro W3" charset="0"/>
                <a:cs typeface="ヒラギノ角ゴ Pro W3" charset="0"/>
              </a:rPr>
              <a:t>WRITTEN BY:  Steven Pollock (CU-Boulder)</a:t>
            </a:r>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ea typeface="ヒラギノ角ゴ Pro W3" charset="0"/>
                <a:cs typeface="ヒラギノ角ゴ Pro W3" charset="0"/>
              </a:rPr>
              <a:t>CORRECT ANSWER:  B</a:t>
            </a:r>
          </a:p>
          <a:p>
            <a:pPr eaLnBrk="1" hangingPunct="1"/>
            <a:r>
              <a:rPr lang="en-US" dirty="0" smtClean="0">
                <a:ea typeface="ヒラギノ角ゴ Pro W3" charset="0"/>
                <a:cs typeface="ヒラギノ角ゴ Pro W3" charset="0"/>
              </a:rPr>
              <a:t>USED IN:  Spring 2008 and ‘13 (Pollock)</a:t>
            </a:r>
          </a:p>
          <a:p>
            <a:pPr eaLnBrk="1" hangingPunct="1"/>
            <a:r>
              <a:rPr lang="en-US" dirty="0" smtClean="0">
                <a:ea typeface="ヒラギノ角ゴ Pro W3" charset="0"/>
                <a:cs typeface="ヒラギノ角ゴ Pro W3" charset="0"/>
              </a:rPr>
              <a:t>LECTURE NUMBER: 9 (10 in 2013) </a:t>
            </a:r>
          </a:p>
          <a:p>
            <a:pPr eaLnBrk="1" hangingPunct="1"/>
            <a:r>
              <a:rPr lang="en-US" dirty="0" smtClean="0">
                <a:ea typeface="ヒラギノ角ゴ Pro W3" charset="0"/>
                <a:cs typeface="ヒラギノ角ゴ Pro W3" charset="0"/>
              </a:rPr>
              <a:t>STUDENT RESPONSES:  37% </a:t>
            </a:r>
            <a:r>
              <a:rPr lang="en-US" b="1" dirty="0" smtClean="0">
                <a:ea typeface="ヒラギノ角ゴ Pro W3" charset="0"/>
                <a:cs typeface="ヒラギノ角ゴ Pro W3" charset="0"/>
              </a:rPr>
              <a:t>[[63%]] </a:t>
            </a:r>
            <a:r>
              <a:rPr lang="en-US" dirty="0" smtClean="0">
                <a:ea typeface="ヒラギノ角ゴ Pro W3" charset="0"/>
                <a:cs typeface="ヒラギノ角ゴ Pro W3" charset="0"/>
              </a:rPr>
              <a:t>0% 0% 0%  (</a:t>
            </a:r>
            <a:r>
              <a:rPr lang="en-US" dirty="0" err="1" smtClean="0">
                <a:ea typeface="ヒラギノ角ゴ Pro W3" charset="0"/>
                <a:cs typeface="ヒラギノ角ゴ Pro W3" charset="0"/>
              </a:rPr>
              <a:t>Sp</a:t>
            </a:r>
            <a:r>
              <a:rPr lang="en-US" dirty="0" smtClean="0">
                <a:ea typeface="ヒラギノ角ゴ Pro W3" charset="0"/>
                <a:cs typeface="ヒラギノ角ゴ Pro W3" charset="0"/>
              </a:rPr>
              <a:t> </a:t>
            </a:r>
            <a:r>
              <a:rPr lang="en-US" dirty="0" smtClean="0">
                <a:ea typeface="ヒラギノ角ゴ Pro W3" charset="0"/>
                <a:cs typeface="ヒラギノ角ゴ Pro W3" charset="0"/>
              </a:rPr>
              <a:t>08)</a:t>
            </a:r>
            <a:endParaRPr lang="en-US" dirty="0" smtClean="0">
              <a:ea typeface="ヒラギノ角ゴ Pro W3" charset="0"/>
              <a:cs typeface="ヒラギノ角ゴ Pro W3" charset="0"/>
            </a:endParaRPr>
          </a:p>
          <a:p>
            <a:pPr eaLnBrk="1" hangingPunct="1"/>
            <a:r>
              <a:rPr lang="en-US" dirty="0" smtClean="0">
                <a:ea typeface="ヒラギノ角ゴ Pro W3" charset="0"/>
                <a:cs typeface="ヒラギノ角ゴ Pro W3" charset="0"/>
              </a:rPr>
              <a:t>		21,</a:t>
            </a:r>
            <a:r>
              <a:rPr lang="en-US" baseline="0" dirty="0" smtClean="0">
                <a:ea typeface="ヒラギノ角ゴ Pro W3" charset="0"/>
                <a:cs typeface="ヒラギノ角ゴ Pro W3" charset="0"/>
              </a:rPr>
              <a:t> </a:t>
            </a:r>
            <a:r>
              <a:rPr lang="en-US" b="1" baseline="0" dirty="0" smtClean="0">
                <a:ea typeface="ヒラギノ角ゴ Pro W3" charset="0"/>
                <a:cs typeface="ヒラギノ角ゴ Pro W3" charset="0"/>
              </a:rPr>
              <a:t>[[79]], </a:t>
            </a:r>
            <a:r>
              <a:rPr lang="en-US" b="0" baseline="0" dirty="0" smtClean="0">
                <a:ea typeface="ヒラギノ角ゴ Pro W3" charset="0"/>
                <a:cs typeface="ヒラギノ角ゴ Pro W3" charset="0"/>
              </a:rPr>
              <a:t>0, 0, 0 </a:t>
            </a:r>
            <a:r>
              <a:rPr lang="en-US" b="0" baseline="0" dirty="0" err="1" smtClean="0">
                <a:ea typeface="ヒラギノ角ゴ Pro W3" charset="0"/>
                <a:cs typeface="ヒラギノ角ゴ Pro W3" charset="0"/>
              </a:rPr>
              <a:t>Sp</a:t>
            </a:r>
            <a:r>
              <a:rPr lang="en-US" b="0" baseline="0" dirty="0" smtClean="0">
                <a:ea typeface="ヒラギノ角ゴ Pro W3" charset="0"/>
                <a:cs typeface="ヒラギノ角ゴ Pro W3" charset="0"/>
              </a:rPr>
              <a:t> 13</a:t>
            </a:r>
            <a:endParaRPr lang="en-US" b="0" dirty="0" smtClean="0">
              <a:ea typeface="ヒラギノ角ゴ Pro W3" charset="0"/>
              <a:cs typeface="ヒラギノ角ゴ Pro W3" charset="0"/>
            </a:endParaRPr>
          </a:p>
          <a:p>
            <a:pPr eaLnBrk="1" hangingPunct="1"/>
            <a:r>
              <a:rPr lang="en-US" b="1" dirty="0" smtClean="0">
                <a:ea typeface="ヒラギノ角ゴ Pro W3" charset="0"/>
                <a:cs typeface="ヒラギノ角ゴ Pro W3" charset="0"/>
              </a:rPr>
              <a:t>INSTRUCTOR NOTES: </a:t>
            </a:r>
            <a:r>
              <a:rPr lang="en-US" dirty="0" smtClean="0">
                <a:ea typeface="ヒラギノ角ゴ Pro W3" charset="0"/>
                <a:cs typeface="ヒラギノ角ゴ Pro W3" charset="0"/>
              </a:rPr>
              <a:t>split vote. </a:t>
            </a:r>
          </a:p>
          <a:p>
            <a:pPr eaLnBrk="1" hangingPunct="1"/>
            <a:endParaRPr lang="en-US" dirty="0" smtClean="0">
              <a:ea typeface="ヒラギノ角ゴ Pro W3" charset="0"/>
              <a:cs typeface="ヒラギノ角ゴ Pro W3" charset="0"/>
            </a:endParaRPr>
          </a:p>
          <a:p>
            <a:pPr eaLnBrk="1" hangingPunct="1"/>
            <a:r>
              <a:rPr lang="en-US" dirty="0" smtClean="0">
                <a:ea typeface="ヒラギノ角ゴ Pro W3" charset="0"/>
                <a:cs typeface="ヒラギノ角ゴ Pro W3" charset="0"/>
              </a:rPr>
              <a:t>I took some time to carefully explain what I mean</a:t>
            </a:r>
            <a:r>
              <a:rPr lang="en-US" baseline="0" dirty="0" smtClean="0">
                <a:ea typeface="ヒラギノ角ゴ Pro W3" charset="0"/>
                <a:cs typeface="ヒラギノ角ゴ Pro W3" charset="0"/>
              </a:rPr>
              <a:t> (drew </a:t>
            </a:r>
            <a:r>
              <a:rPr lang="en-US" baseline="0" dirty="0" err="1" smtClean="0">
                <a:ea typeface="ヒラギノ角ゴ Pro W3" charset="0"/>
                <a:cs typeface="ヒラギノ角ゴ Pro W3" charset="0"/>
              </a:rPr>
              <a:t>config</a:t>
            </a:r>
            <a:r>
              <a:rPr lang="en-US" baseline="0" dirty="0" smtClean="0">
                <a:ea typeface="ヒラギノ角ゴ Pro W3" charset="0"/>
                <a:cs typeface="ヒラギノ角ゴ Pro W3" charset="0"/>
              </a:rPr>
              <a:t> I of 3 charges, then another </a:t>
            </a:r>
            <a:r>
              <a:rPr lang="en-US" baseline="0" dirty="0" err="1" smtClean="0">
                <a:ea typeface="ヒラギノ角ゴ Pro W3" charset="0"/>
                <a:cs typeface="ヒラギノ角ゴ Pro W3" charset="0"/>
              </a:rPr>
              <a:t>config</a:t>
            </a:r>
            <a:r>
              <a:rPr lang="en-US" baseline="0" dirty="0" smtClean="0">
                <a:ea typeface="ヒラギノ角ゴ Pro W3" charset="0"/>
                <a:cs typeface="ヒラギノ角ゴ Pro W3" charset="0"/>
              </a:rPr>
              <a:t> II of 3 charges. What if we “superpose” these charge </a:t>
            </a:r>
            <a:r>
              <a:rPr lang="en-US" baseline="0" dirty="0" err="1" smtClean="0">
                <a:ea typeface="ヒラギノ角ゴ Pro W3" charset="0"/>
                <a:cs typeface="ヒラギノ角ゴ Pro W3" charset="0"/>
              </a:rPr>
              <a:t>configs</a:t>
            </a:r>
            <a:r>
              <a:rPr lang="en-US" baseline="0" dirty="0" smtClean="0">
                <a:ea typeface="ヒラギノ角ゴ Pro W3" charset="0"/>
                <a:cs typeface="ヒラギノ角ゴ Pro W3" charset="0"/>
              </a:rPr>
              <a:t>? Clearly E at any point is just E(I) + E(II), and V at any point is V(I) + V(II), that’s superposition. But is the total system energy of the combined system the sum of the previous two? </a:t>
            </a:r>
            <a:r>
              <a:rPr lang="en-US" dirty="0" smtClean="0">
                <a:ea typeface="ヒラギノ角ゴ Pro W3" charset="0"/>
                <a:cs typeface="ヒラギノ角ゴ Pro W3" charset="0"/>
              </a:rPr>
              <a:t> </a:t>
            </a:r>
          </a:p>
          <a:p>
            <a:pPr eaLnBrk="1" hangingPunct="1"/>
            <a:endParaRPr lang="en-US" dirty="0" smtClean="0">
              <a:ea typeface="ヒラギノ角ゴ Pro W3" charset="0"/>
              <a:cs typeface="ヒラギノ角ゴ Pro W3" charset="0"/>
            </a:endParaRPr>
          </a:p>
          <a:p>
            <a:pPr eaLnBrk="1" hangingPunct="1"/>
            <a:endParaRPr lang="en-US" dirty="0" smtClean="0">
              <a:ea typeface="ヒラギノ角ゴ Pro W3" charset="0"/>
              <a:cs typeface="ヒラギノ角ゴ Pro W3" charset="0"/>
            </a:endParaRPr>
          </a:p>
          <a:p>
            <a:pPr eaLnBrk="1" hangingPunct="1"/>
            <a:r>
              <a:rPr lang="en-US" dirty="0" smtClean="0">
                <a:ea typeface="ヒラギノ角ゴ Pro W3" charset="0"/>
                <a:cs typeface="ヒラギノ角ゴ Pro W3" charset="0"/>
              </a:rPr>
              <a:t>Argument for A from a student was </a:t>
            </a:r>
            <a:r>
              <a:rPr lang="ja-JP" altLang="en-US" dirty="0" smtClean="0">
                <a:ea typeface="ヒラギノ角ゴ Pro W3" charset="0"/>
                <a:cs typeface="ヒラギノ角ゴ Pro W3" charset="0"/>
              </a:rPr>
              <a:t>“</a:t>
            </a:r>
            <a:r>
              <a:rPr lang="en-US" dirty="0" err="1" smtClean="0">
                <a:ea typeface="ヒラギノ角ゴ Pro W3" charset="0"/>
                <a:cs typeface="ヒラギノ角ゴ Pro W3" charset="0"/>
              </a:rPr>
              <a:t>isn</a:t>
            </a:r>
            <a:r>
              <a:rPr lang="ja-JP" altLang="en-US" dirty="0" smtClean="0">
                <a:ea typeface="ヒラギノ角ゴ Pro W3" charset="0"/>
                <a:cs typeface="ヒラギノ角ゴ Pro W3" charset="0"/>
              </a:rPr>
              <a:t>’</a:t>
            </a:r>
            <a:r>
              <a:rPr lang="en-US" dirty="0" smtClean="0">
                <a:ea typeface="ヒラギノ角ゴ Pro W3" charset="0"/>
                <a:cs typeface="ヒラギノ角ゴ Pro W3" charset="0"/>
              </a:rPr>
              <a:t>t this just energy conservation</a:t>
            </a:r>
            <a:r>
              <a:rPr lang="ja-JP" altLang="en-US" dirty="0" smtClean="0">
                <a:ea typeface="ヒラギノ角ゴ Pro W3" charset="0"/>
                <a:cs typeface="ヒラギノ角ゴ Pro W3" charset="0"/>
              </a:rPr>
              <a:t>”</a:t>
            </a:r>
            <a:r>
              <a:rPr lang="en-US" dirty="0" smtClean="0">
                <a:ea typeface="ヒラギノ角ゴ Pro W3" charset="0"/>
                <a:cs typeface="ヒラギノ角ゴ Pro W3" charset="0"/>
              </a:rPr>
              <a:t>. Nice counter argument from another student (pointing to the integral of E^2 on the board), that E^2 is not equal to E1^2+E2^2. Good one…</a:t>
            </a:r>
          </a:p>
          <a:p>
            <a:pPr eaLnBrk="1" hangingPunct="1"/>
            <a:r>
              <a:rPr lang="en-US" dirty="0" smtClean="0">
                <a:ea typeface="ヒラギノ角ゴ Pro W3" charset="0"/>
                <a:cs typeface="ヒラギノ角ゴ Pro W3" charset="0"/>
              </a:rPr>
              <a:t>Answer is No, energy of the system is not linear in this way. (You might think of simple counter examples? How about a case where the two "systems" involve opposite charges that cancel when you superpose, but individually *did* have identical stored energy) In 2013, students point out that this ignores</a:t>
            </a:r>
            <a:r>
              <a:rPr lang="en-US" baseline="0" dirty="0" smtClean="0">
                <a:ea typeface="ヒラギノ角ゴ Pro W3" charset="0"/>
                <a:cs typeface="ヒラギノ角ゴ Pro W3" charset="0"/>
              </a:rPr>
              <a:t> any interactions of particles in system 1 with system 2, precisely the point I’m trying to make. </a:t>
            </a:r>
          </a:p>
          <a:p>
            <a:pPr eaLnBrk="1" hangingPunct="1"/>
            <a:endParaRPr lang="en-US" baseline="0" dirty="0" smtClean="0">
              <a:ea typeface="ヒラギノ角ゴ Pro W3" charset="0"/>
              <a:cs typeface="ヒラギノ角ゴ Pro W3" charset="0"/>
            </a:endParaRPr>
          </a:p>
          <a:p>
            <a:pPr eaLnBrk="1" hangingPunct="1"/>
            <a:r>
              <a:rPr lang="en-US" dirty="0" smtClean="0">
                <a:ea typeface="ヒラギノ角ゴ Pro W3" charset="0"/>
                <a:cs typeface="ヒラギノ角ゴ Pro W3" charset="0"/>
              </a:rPr>
              <a:t> -SJP</a:t>
            </a:r>
          </a:p>
          <a:p>
            <a:pPr eaLnBrk="1" hangingPunct="1"/>
            <a:r>
              <a:rPr lang="en-US" dirty="0" smtClean="0">
                <a:ea typeface="ヒラギノ角ゴ Pro W3" charset="0"/>
                <a:cs typeface="ヒラギノ角ゴ Pro W3" charset="0"/>
              </a:rPr>
              <a:t>WRITTEN BY:  Steven Pollock (CU-Boulder)</a:t>
            </a:r>
          </a:p>
          <a:p>
            <a:endParaRPr lang="en-US" dirty="0"/>
          </a:p>
        </p:txBody>
      </p:sp>
      <p:sp>
        <p:nvSpPr>
          <p:cNvPr id="4" name="Slide Number Placeholder 3"/>
          <p:cNvSpPr>
            <a:spLocks noGrp="1"/>
          </p:cNvSpPr>
          <p:nvPr>
            <p:ph type="sldNum" sz="quarter" idx="10"/>
          </p:nvPr>
        </p:nvSpPr>
        <p:spPr/>
        <p:txBody>
          <a:bodyPr/>
          <a:lstStyle/>
          <a:p>
            <a:fld id="{A4882732-D87A-0442-AC56-E1E90BCD8FA2}" type="slidenum">
              <a:rPr lang="en-US" smtClean="0"/>
              <a:pPr/>
              <a:t>5</a:t>
            </a:fld>
            <a:endParaRPr lang="en-US"/>
          </a:p>
        </p:txBody>
      </p:sp>
    </p:spTree>
    <p:extLst>
      <p:ext uri="{BB962C8B-B14F-4D97-AF65-F5344CB8AC3E}">
        <p14:creationId xmlns:p14="http://schemas.microsoft.com/office/powerpoint/2010/main" val="1615517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ea typeface="ヒラギノ角ゴ Pro W3" charset="0"/>
                <a:cs typeface="ヒラギノ角ゴ Pro W3" charset="0"/>
              </a:rPr>
              <a:t>CORRECT ANSWER:  </a:t>
            </a:r>
          </a:p>
          <a:p>
            <a:pPr eaLnBrk="1" hangingPunct="1"/>
            <a:r>
              <a:rPr lang="en-US" dirty="0">
                <a:ea typeface="ヒラギノ角ゴ Pro W3" charset="0"/>
                <a:cs typeface="ヒラギノ角ゴ Pro W3" charset="0"/>
              </a:rPr>
              <a:t>USED IN:  Fall 2009 (</a:t>
            </a:r>
            <a:r>
              <a:rPr lang="en-US" dirty="0" err="1">
                <a:ea typeface="ヒラギノ角ゴ Pro W3" charset="0"/>
                <a:cs typeface="ヒラギノ角ゴ Pro W3" charset="0"/>
              </a:rPr>
              <a:t>Schibli</a:t>
            </a:r>
            <a:r>
              <a:rPr lang="en-US" dirty="0">
                <a:ea typeface="ヒラギノ角ゴ Pro W3" charset="0"/>
                <a:cs typeface="ヒラギノ角ゴ Pro W3" charset="0"/>
              </a:rPr>
              <a:t>)</a:t>
            </a:r>
          </a:p>
          <a:p>
            <a:pPr eaLnBrk="1" hangingPunct="1"/>
            <a:r>
              <a:rPr lang="en-US" dirty="0">
                <a:ea typeface="ヒラギノ角ゴ Pro W3" charset="0"/>
                <a:cs typeface="ヒラギノ角ゴ Pro W3" charset="0"/>
              </a:rPr>
              <a:t>LECTURE NUMBER: </a:t>
            </a:r>
            <a:r>
              <a:rPr lang="en-US" dirty="0" err="1">
                <a:ea typeface="ヒラギノ角ゴ Pro W3" charset="0"/>
                <a:cs typeface="ヒラギノ角ゴ Pro W3" charset="0"/>
              </a:rPr>
              <a:t>Schibli</a:t>
            </a:r>
            <a:endParaRPr lang="en-US" dirty="0">
              <a:ea typeface="ヒラギノ角ゴ Pro W3" charset="0"/>
              <a:cs typeface="ヒラギノ角ゴ Pro W3" charset="0"/>
            </a:endParaRPr>
          </a:p>
          <a:p>
            <a:pPr eaLnBrk="1" hangingPunct="1"/>
            <a:r>
              <a:rPr lang="en-US" dirty="0">
                <a:ea typeface="ヒラギノ角ゴ Pro W3" charset="0"/>
                <a:cs typeface="ヒラギノ角ゴ Pro W3" charset="0"/>
              </a:rPr>
              <a:t>STUDENT RESPONSES:  </a:t>
            </a:r>
          </a:p>
          <a:p>
            <a:pPr eaLnBrk="1" hangingPunct="1"/>
            <a:r>
              <a:rPr lang="en-US" b="1" dirty="0">
                <a:ea typeface="ヒラギノ角ゴ Pro W3" charset="0"/>
                <a:cs typeface="ヒラギノ角ゴ Pro W3" charset="0"/>
              </a:rPr>
              <a:t>INSTRUCTOR NOTES: </a:t>
            </a:r>
          </a:p>
          <a:p>
            <a:pPr eaLnBrk="1" hangingPunct="1"/>
            <a:r>
              <a:rPr lang="en-US" dirty="0">
                <a:ea typeface="ヒラギノ角ゴ Pro W3" charset="0"/>
                <a:cs typeface="ヒラギノ角ゴ Pro W3" charset="0"/>
              </a:rPr>
              <a:t>WRITTEN BY:  Thomas </a:t>
            </a:r>
            <a:r>
              <a:rPr lang="en-US" dirty="0" err="1">
                <a:ea typeface="ヒラギノ角ゴ Pro W3" charset="0"/>
                <a:cs typeface="ヒラギノ角ゴ Pro W3" charset="0"/>
              </a:rPr>
              <a:t>Schibli</a:t>
            </a:r>
            <a:r>
              <a:rPr lang="en-US" dirty="0">
                <a:ea typeface="ヒラギノ角ゴ Pro W3" charset="0"/>
                <a:cs typeface="ヒラギノ角ゴ Pro W3" charset="0"/>
              </a:rPr>
              <a:t> (CU-Boulder</a:t>
            </a:r>
            <a:r>
              <a:rPr lang="en-US" dirty="0" smtClean="0">
                <a:ea typeface="ヒラギノ角ゴ Pro W3" charset="0"/>
                <a:cs typeface="ヒラギノ角ゴ Pro W3" charset="0"/>
              </a:rPr>
              <a:t>)</a:t>
            </a:r>
          </a:p>
          <a:p>
            <a:pPr eaLnBrk="1" hangingPunct="1"/>
            <a:endParaRPr lang="en-US" dirty="0" smtClean="0">
              <a:ea typeface="ヒラギノ角ゴ Pro W3" charset="0"/>
              <a:cs typeface="ヒラギノ角ゴ Pro W3" charset="0"/>
            </a:endParaRPr>
          </a:p>
          <a:p>
            <a:pPr eaLnBrk="1" hangingPunct="1"/>
            <a:r>
              <a:rPr lang="en-US" dirty="0" smtClean="0">
                <a:ea typeface="ヒラギノ角ゴ Pro W3" charset="0"/>
                <a:cs typeface="ヒラギノ角ゴ Pro W3" charset="0"/>
              </a:rPr>
              <a:t>Did this on blackboard in 2013. Only new thing is Del^2 V formula, which is very quick</a:t>
            </a:r>
            <a:r>
              <a:rPr lang="en-US" baseline="0" dirty="0" smtClean="0">
                <a:ea typeface="ヒラギノ角ゴ Pro W3" charset="0"/>
                <a:cs typeface="ヒラギノ角ゴ Pro W3" charset="0"/>
              </a:rPr>
              <a:t> to derive. </a:t>
            </a:r>
            <a:endParaRPr lang="en-US" dirty="0">
              <a:ea typeface="ヒラギノ角ゴ Pro W3" charset="0"/>
              <a:cs typeface="ヒラギノ角ゴ Pro W3" charset="0"/>
            </a:endParaRPr>
          </a:p>
          <a:p>
            <a:endParaRPr lang="en-US" dirty="0">
              <a:ea typeface="ヒラギノ角ゴ Pro W3" charset="0"/>
              <a:cs typeface="ヒラギノ角ゴ Pro W3"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ea typeface="ヒラギノ角ゴ Pro W3" charset="0"/>
                <a:cs typeface="ヒラギノ角ゴ Pro W3" charset="0"/>
              </a:rPr>
              <a:t>Skipped</a:t>
            </a:r>
          </a:p>
          <a:p>
            <a:pPr eaLnBrk="1" hangingPunct="1"/>
            <a:r>
              <a:rPr lang="en-US" dirty="0" smtClean="0">
                <a:ea typeface="ヒラギノ角ゴ Pro W3" charset="0"/>
                <a:cs typeface="ヒラギノ角ゴ Pro W3" charset="0"/>
              </a:rPr>
              <a:t>CORRECT </a:t>
            </a:r>
            <a:r>
              <a:rPr lang="en-US" dirty="0">
                <a:ea typeface="ヒラギノ角ゴ Pro W3" charset="0"/>
                <a:cs typeface="ヒラギノ角ゴ Pro W3" charset="0"/>
              </a:rPr>
              <a:t>ANSWER:  </a:t>
            </a:r>
          </a:p>
          <a:p>
            <a:pPr eaLnBrk="1" hangingPunct="1"/>
            <a:r>
              <a:rPr lang="en-US" dirty="0">
                <a:ea typeface="ヒラギノ角ゴ Pro W3" charset="0"/>
                <a:cs typeface="ヒラギノ角ゴ Pro W3" charset="0"/>
              </a:rPr>
              <a:t>USED IN:  Fall 2009 (</a:t>
            </a:r>
            <a:r>
              <a:rPr lang="en-US" dirty="0" err="1">
                <a:ea typeface="ヒラギノ角ゴ Pro W3" charset="0"/>
                <a:cs typeface="ヒラギノ角ゴ Pro W3" charset="0"/>
              </a:rPr>
              <a:t>Schibli</a:t>
            </a:r>
            <a:r>
              <a:rPr lang="en-US" dirty="0">
                <a:ea typeface="ヒラギノ角ゴ Pro W3" charset="0"/>
                <a:cs typeface="ヒラギノ角ゴ Pro W3" charset="0"/>
              </a:rPr>
              <a:t>)</a:t>
            </a:r>
          </a:p>
          <a:p>
            <a:pPr eaLnBrk="1" hangingPunct="1"/>
            <a:r>
              <a:rPr lang="en-US" dirty="0">
                <a:ea typeface="ヒラギノ角ゴ Pro W3" charset="0"/>
                <a:cs typeface="ヒラギノ角ゴ Pro W3" charset="0"/>
              </a:rPr>
              <a:t>LECTURE NUMBER: </a:t>
            </a:r>
            <a:r>
              <a:rPr lang="en-US" dirty="0" err="1">
                <a:ea typeface="ヒラギノ角ゴ Pro W3" charset="0"/>
                <a:cs typeface="ヒラギノ角ゴ Pro W3" charset="0"/>
              </a:rPr>
              <a:t>Schibli</a:t>
            </a:r>
            <a:endParaRPr lang="en-US" dirty="0">
              <a:ea typeface="ヒラギノ角ゴ Pro W3" charset="0"/>
              <a:cs typeface="ヒラギノ角ゴ Pro W3" charset="0"/>
            </a:endParaRPr>
          </a:p>
          <a:p>
            <a:pPr eaLnBrk="1" hangingPunct="1"/>
            <a:r>
              <a:rPr lang="en-US" dirty="0">
                <a:ea typeface="ヒラギノ角ゴ Pro W3" charset="0"/>
                <a:cs typeface="ヒラギノ角ゴ Pro W3" charset="0"/>
              </a:rPr>
              <a:t>STUDENT RESPONSES:  5% </a:t>
            </a:r>
            <a:r>
              <a:rPr lang="en-US" b="1" dirty="0">
                <a:ea typeface="ヒラギノ角ゴ Pro W3" charset="0"/>
                <a:cs typeface="ヒラギノ角ゴ Pro W3" charset="0"/>
              </a:rPr>
              <a:t>[[26%]]</a:t>
            </a:r>
            <a:r>
              <a:rPr lang="en-US" dirty="0">
                <a:ea typeface="ヒラギノ角ゴ Pro W3" charset="0"/>
                <a:cs typeface="ヒラギノ角ゴ Pro W3" charset="0"/>
              </a:rPr>
              <a:t> 47% 21% 2% (FALL 2009)</a:t>
            </a:r>
          </a:p>
          <a:p>
            <a:pPr eaLnBrk="1" hangingPunct="1"/>
            <a:r>
              <a:rPr lang="en-US" b="1" dirty="0">
                <a:ea typeface="ヒラギノ角ゴ Pro W3" charset="0"/>
                <a:cs typeface="ヒラギノ角ゴ Pro W3" charset="0"/>
              </a:rPr>
              <a:t>INSTRUCTOR NOTES: </a:t>
            </a:r>
          </a:p>
          <a:p>
            <a:pPr eaLnBrk="1" hangingPunct="1"/>
            <a:r>
              <a:rPr lang="en-US" dirty="0">
                <a:ea typeface="ヒラギノ角ゴ Pro W3" charset="0"/>
                <a:cs typeface="ヒラギノ角ゴ Pro W3" charset="0"/>
              </a:rPr>
              <a:t>WRITTEN BY:  Thomas </a:t>
            </a:r>
            <a:r>
              <a:rPr lang="en-US" dirty="0" err="1">
                <a:ea typeface="ヒラギノ角ゴ Pro W3" charset="0"/>
                <a:cs typeface="ヒラギノ角ゴ Pro W3" charset="0"/>
              </a:rPr>
              <a:t>Schibli</a:t>
            </a:r>
            <a:r>
              <a:rPr lang="en-US" dirty="0">
                <a:ea typeface="ヒラギノ角ゴ Pro W3" charset="0"/>
                <a:cs typeface="ヒラギノ角ゴ Pro W3" charset="0"/>
              </a:rPr>
              <a:t> (CU-Boulder)</a:t>
            </a:r>
          </a:p>
          <a:p>
            <a:endParaRPr lang="en-US" dirty="0">
              <a:ea typeface="ヒラギノ角ゴ Pro W3" charset="0"/>
              <a:cs typeface="ヒラギノ角ゴ Pro W3"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noTextEdit="1"/>
          </p:cNvSpPr>
          <p:nvPr>
            <p:ph type="sldImg"/>
          </p:nvPr>
        </p:nvSpPr>
        <p:spPr>
          <a:solidFill>
            <a:srgbClr val="FFFFFF"/>
          </a:solidFill>
          <a:ln/>
        </p:spPr>
      </p:sp>
      <p:sp>
        <p:nvSpPr>
          <p:cNvPr id="44035" name="Rectangle 3"/>
          <p:cNvSpPr>
            <a:spLocks noChangeArrowheads="1"/>
          </p:cNvSpPr>
          <p:nvPr>
            <p:ph type="body" idx="1"/>
          </p:nvPr>
        </p:nvSpPr>
        <p:spPr>
          <a:xfrm>
            <a:off x="685800" y="4343400"/>
            <a:ext cx="5486400" cy="4114800"/>
          </a:xfrm>
          <a:solidFill>
            <a:srgbClr val="FFFFFF"/>
          </a:solidFill>
          <a:ln>
            <a:solidFill>
              <a:srgbClr val="000000"/>
            </a:solidFill>
          </a:ln>
        </p:spPr>
        <p:txBody>
          <a:bodyPr/>
          <a:lstStyle/>
          <a:p>
            <a:r>
              <a:rPr lang="en-US">
                <a:ea typeface="ヒラギノ角ゴ Pro W3" charset="0"/>
                <a:cs typeface="ヒラギノ角ゴ Pro W3" charset="0"/>
              </a:rPr>
              <a:t>CORRECT ANSWER:  B</a:t>
            </a:r>
          </a:p>
          <a:p>
            <a:r>
              <a:rPr lang="en-US">
                <a:ea typeface="ヒラギノ角ゴ Pro W3" charset="0"/>
                <a:cs typeface="ヒラギノ角ゴ Pro W3" charset="0"/>
              </a:rPr>
              <a:t>USED IN:  Fall 2008 (Dubson)</a:t>
            </a:r>
          </a:p>
          <a:p>
            <a:r>
              <a:rPr lang="en-US">
                <a:ea typeface="ヒラギノ角ゴ Pro W3" charset="0"/>
                <a:cs typeface="ヒラギノ角ゴ Pro W3" charset="0"/>
              </a:rPr>
              <a:t>LECTURE:  Dubson (Week 4, Lecture 9)</a:t>
            </a:r>
          </a:p>
          <a:p>
            <a:r>
              <a:rPr lang="en-US">
                <a:ea typeface="ヒラギノ角ゴ Pro W3" charset="0"/>
                <a:cs typeface="ヒラギノ角ゴ Pro W3" charset="0"/>
              </a:rPr>
              <a:t>STUDENT RESPONSES: 22% </a:t>
            </a:r>
            <a:r>
              <a:rPr lang="en-US" b="1">
                <a:ea typeface="ヒラギノ角ゴ Pro W3" charset="0"/>
                <a:cs typeface="ヒラギノ角ゴ Pro W3" charset="0"/>
              </a:rPr>
              <a:t>[[63%]]</a:t>
            </a:r>
            <a:r>
              <a:rPr lang="en-US">
                <a:ea typeface="ヒラギノ角ゴ Pro W3" charset="0"/>
                <a:cs typeface="ヒラギノ角ゴ Pro W3" charset="0"/>
              </a:rPr>
              <a:t> 16% 0% 0% (FALL 2008)</a:t>
            </a:r>
          </a:p>
          <a:p>
            <a:r>
              <a:rPr lang="en-US" b="1">
                <a:ea typeface="ヒラギノ角ゴ Pro W3" charset="0"/>
                <a:cs typeface="ヒラギノ角ゴ Pro W3" charset="0"/>
              </a:rPr>
              <a:t>INSTRUCTOR NOTES:</a:t>
            </a:r>
          </a:p>
          <a:p>
            <a:r>
              <a:rPr lang="en-US">
                <a:ea typeface="ヒラギノ角ゴ Pro W3" charset="0"/>
                <a:cs typeface="ヒラギノ角ゴ Pro W3" charset="0"/>
              </a:rPr>
              <a:t>WRITTEN BY:  Mike Dubson (CU-Boulder)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noTextEdit="1"/>
          </p:cNvSpPr>
          <p:nvPr>
            <p:ph type="sldImg"/>
          </p:nvPr>
        </p:nvSpPr>
        <p:spPr>
          <a:solidFill>
            <a:srgbClr val="FFFFFF"/>
          </a:solidFill>
          <a:ln/>
        </p:spPr>
      </p:sp>
      <p:sp>
        <p:nvSpPr>
          <p:cNvPr id="46083" name="Rectangle 3"/>
          <p:cNvSpPr>
            <a:spLocks noChangeArrowheads="1"/>
          </p:cNvSpPr>
          <p:nvPr>
            <p:ph type="body" idx="1"/>
          </p:nvPr>
        </p:nvSpPr>
        <p:spPr>
          <a:xfrm>
            <a:off x="685800" y="4343400"/>
            <a:ext cx="5486400" cy="4114800"/>
          </a:xfrm>
          <a:solidFill>
            <a:srgbClr val="FFFFFF"/>
          </a:solidFill>
          <a:ln>
            <a:solidFill>
              <a:srgbClr val="000000"/>
            </a:solidFill>
          </a:ln>
        </p:spPr>
        <p:txBody>
          <a:bodyPr/>
          <a:lstStyle/>
          <a:p>
            <a:r>
              <a:rPr lang="en-US">
                <a:ea typeface="ヒラギノ角ゴ Pro W3" charset="0"/>
                <a:cs typeface="ヒラギノ角ゴ Pro W3" charset="0"/>
              </a:rPr>
              <a:t>CORRECT ANSWER:  A</a:t>
            </a:r>
          </a:p>
          <a:p>
            <a:r>
              <a:rPr lang="en-US">
                <a:ea typeface="ヒラギノ角ゴ Pro W3" charset="0"/>
                <a:cs typeface="ヒラギノ角ゴ Pro W3" charset="0"/>
              </a:rPr>
              <a:t>USED IN:  Fall 2008 (Dubson)</a:t>
            </a:r>
          </a:p>
          <a:p>
            <a:r>
              <a:rPr lang="en-US">
                <a:ea typeface="ヒラギノ角ゴ Pro W3" charset="0"/>
                <a:cs typeface="ヒラギノ角ゴ Pro W3" charset="0"/>
              </a:rPr>
              <a:t>LECTURE:  Dubson (Week 4, Lecture 9) </a:t>
            </a:r>
          </a:p>
          <a:p>
            <a:r>
              <a:rPr lang="en-US">
                <a:ea typeface="ヒラギノ角ゴ Pro W3" charset="0"/>
                <a:cs typeface="ヒラギノ角ゴ Pro W3" charset="0"/>
              </a:rPr>
              <a:t>STUDENT RESPONSES: </a:t>
            </a:r>
            <a:r>
              <a:rPr lang="en-US" b="1">
                <a:ea typeface="ヒラギノ角ゴ Pro W3" charset="0"/>
                <a:cs typeface="ヒラギノ角ゴ Pro W3" charset="0"/>
              </a:rPr>
              <a:t>[[62%]] </a:t>
            </a:r>
            <a:r>
              <a:rPr lang="en-US">
                <a:ea typeface="ヒラギノ角ゴ Pro W3" charset="0"/>
                <a:cs typeface="ヒラギノ角ゴ Pro W3" charset="0"/>
              </a:rPr>
              <a:t>20% 18% 0% 0% (FALL 2008)</a:t>
            </a:r>
          </a:p>
          <a:p>
            <a:r>
              <a:rPr lang="en-US" b="1">
                <a:ea typeface="ヒラギノ角ゴ Pro W3" charset="0"/>
                <a:cs typeface="ヒラギノ角ゴ Pro W3" charset="0"/>
              </a:rPr>
              <a:t>INSTRUCTOR NOTES:</a:t>
            </a:r>
          </a:p>
          <a:p>
            <a:r>
              <a:rPr lang="en-US">
                <a:ea typeface="ヒラギノ角ゴ Pro W3" charset="0"/>
                <a:cs typeface="ヒラギノ角ゴ Pro W3" charset="0"/>
              </a:rPr>
              <a:t>WRITTEN BY:  Mike Dubson (CU-Boulder)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8224CC-30C0-224A-99CE-0393905FC054}" type="slidenum">
              <a:rPr lang="en-US"/>
              <a:pPr>
                <a:defRPr/>
              </a:pPr>
              <a:t>‹#›</a:t>
            </a:fld>
            <a:endParaRPr lang="en-US"/>
          </a:p>
        </p:txBody>
      </p:sp>
    </p:spTree>
    <p:extLst>
      <p:ext uri="{BB962C8B-B14F-4D97-AF65-F5344CB8AC3E}">
        <p14:creationId xmlns:p14="http://schemas.microsoft.com/office/powerpoint/2010/main" val="4112105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29EF45-6A20-D849-A51C-A885F0DF84BC}" type="slidenum">
              <a:rPr lang="en-US"/>
              <a:pPr>
                <a:defRPr/>
              </a:pPr>
              <a:t>‹#›</a:t>
            </a:fld>
            <a:endParaRPr lang="en-US"/>
          </a:p>
        </p:txBody>
      </p:sp>
    </p:spTree>
    <p:extLst>
      <p:ext uri="{BB962C8B-B14F-4D97-AF65-F5344CB8AC3E}">
        <p14:creationId xmlns:p14="http://schemas.microsoft.com/office/powerpoint/2010/main" val="225385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2811B7-49B4-8D4A-BB1A-EB8703B8A2CF}" type="slidenum">
              <a:rPr lang="en-US"/>
              <a:pPr>
                <a:defRPr/>
              </a:pPr>
              <a:t>‹#›</a:t>
            </a:fld>
            <a:endParaRPr lang="en-US"/>
          </a:p>
        </p:txBody>
      </p:sp>
    </p:spTree>
    <p:extLst>
      <p:ext uri="{BB962C8B-B14F-4D97-AF65-F5344CB8AC3E}">
        <p14:creationId xmlns:p14="http://schemas.microsoft.com/office/powerpoint/2010/main" val="3345603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8F75BDD0-9C7A-684C-8B44-FA4831E94176}" type="slidenum">
              <a:rPr lang="en-US"/>
              <a:pPr/>
              <a:t>‹#›</a:t>
            </a:fld>
            <a:endParaRPr lang="en-US"/>
          </a:p>
        </p:txBody>
      </p:sp>
    </p:spTree>
    <p:extLst>
      <p:ext uri="{BB962C8B-B14F-4D97-AF65-F5344CB8AC3E}">
        <p14:creationId xmlns:p14="http://schemas.microsoft.com/office/powerpoint/2010/main" val="1020490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AFFF04-2ED8-284A-BCCA-31E9FB3A524E}" type="slidenum">
              <a:rPr lang="en-US"/>
              <a:pPr>
                <a:defRPr/>
              </a:pPr>
              <a:t>‹#›</a:t>
            </a:fld>
            <a:endParaRPr lang="en-US"/>
          </a:p>
        </p:txBody>
      </p:sp>
    </p:spTree>
    <p:extLst>
      <p:ext uri="{BB962C8B-B14F-4D97-AF65-F5344CB8AC3E}">
        <p14:creationId xmlns:p14="http://schemas.microsoft.com/office/powerpoint/2010/main" val="3454710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90C302-F678-AB40-8523-79D634C069F0}" type="slidenum">
              <a:rPr lang="en-US"/>
              <a:pPr>
                <a:defRPr/>
              </a:pPr>
              <a:t>‹#›</a:t>
            </a:fld>
            <a:endParaRPr lang="en-US"/>
          </a:p>
        </p:txBody>
      </p:sp>
    </p:spTree>
    <p:extLst>
      <p:ext uri="{BB962C8B-B14F-4D97-AF65-F5344CB8AC3E}">
        <p14:creationId xmlns:p14="http://schemas.microsoft.com/office/powerpoint/2010/main" val="2054433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3FFD47D-39A9-E848-901A-223092275A6A}" type="slidenum">
              <a:rPr lang="en-US"/>
              <a:pPr>
                <a:defRPr/>
              </a:pPr>
              <a:t>‹#›</a:t>
            </a:fld>
            <a:endParaRPr lang="en-US"/>
          </a:p>
        </p:txBody>
      </p:sp>
    </p:spTree>
    <p:extLst>
      <p:ext uri="{BB962C8B-B14F-4D97-AF65-F5344CB8AC3E}">
        <p14:creationId xmlns:p14="http://schemas.microsoft.com/office/powerpoint/2010/main" val="838345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FF6BABD-5D83-A24C-A997-DEFFC3C766DB}" type="slidenum">
              <a:rPr lang="en-US"/>
              <a:pPr>
                <a:defRPr/>
              </a:pPr>
              <a:t>‹#›</a:t>
            </a:fld>
            <a:endParaRPr lang="en-US"/>
          </a:p>
        </p:txBody>
      </p:sp>
    </p:spTree>
    <p:extLst>
      <p:ext uri="{BB962C8B-B14F-4D97-AF65-F5344CB8AC3E}">
        <p14:creationId xmlns:p14="http://schemas.microsoft.com/office/powerpoint/2010/main" val="2146432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274A84A-A2A7-7C4F-93EE-DEA38709A00B}" type="slidenum">
              <a:rPr lang="en-US"/>
              <a:pPr>
                <a:defRPr/>
              </a:pPr>
              <a:t>‹#›</a:t>
            </a:fld>
            <a:endParaRPr lang="en-US"/>
          </a:p>
        </p:txBody>
      </p:sp>
    </p:spTree>
    <p:extLst>
      <p:ext uri="{BB962C8B-B14F-4D97-AF65-F5344CB8AC3E}">
        <p14:creationId xmlns:p14="http://schemas.microsoft.com/office/powerpoint/2010/main" val="2491935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80433B6-D776-A349-A9C4-99F181B5B972}" type="slidenum">
              <a:rPr lang="en-US"/>
              <a:pPr>
                <a:defRPr/>
              </a:pPr>
              <a:t>‹#›</a:t>
            </a:fld>
            <a:endParaRPr lang="en-US"/>
          </a:p>
        </p:txBody>
      </p:sp>
    </p:spTree>
    <p:extLst>
      <p:ext uri="{BB962C8B-B14F-4D97-AF65-F5344CB8AC3E}">
        <p14:creationId xmlns:p14="http://schemas.microsoft.com/office/powerpoint/2010/main" val="2530843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59CF08-4444-0649-8812-47BAB1E8A87F}" type="slidenum">
              <a:rPr lang="en-US"/>
              <a:pPr>
                <a:defRPr/>
              </a:pPr>
              <a:t>‹#›</a:t>
            </a:fld>
            <a:endParaRPr lang="en-US"/>
          </a:p>
        </p:txBody>
      </p:sp>
    </p:spTree>
    <p:extLst>
      <p:ext uri="{BB962C8B-B14F-4D97-AF65-F5344CB8AC3E}">
        <p14:creationId xmlns:p14="http://schemas.microsoft.com/office/powerpoint/2010/main" val="3589708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C8EED5-5636-EC47-8B87-CCFEF4F7D032}" type="slidenum">
              <a:rPr lang="en-US"/>
              <a:pPr>
                <a:defRPr/>
              </a:pPr>
              <a:t>‹#›</a:t>
            </a:fld>
            <a:endParaRPr lang="en-US"/>
          </a:p>
        </p:txBody>
      </p:sp>
    </p:spTree>
    <p:extLst>
      <p:ext uri="{BB962C8B-B14F-4D97-AF65-F5344CB8AC3E}">
        <p14:creationId xmlns:p14="http://schemas.microsoft.com/office/powerpoint/2010/main" val="5857091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pPr>
              <a:defRPr/>
            </a:pPr>
            <a:fld id="{C57D71A3-AEEE-6B43-93EA-0D11CE1BC79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ヒラギノ角ゴ Pro W3" charset="0"/>
          <a:cs typeface="ヒラギノ角ゴ Pro W3" charset="0"/>
        </a:defRPr>
      </a:lvl2pPr>
      <a:lvl3pPr algn="ctr" rtl="0" eaLnBrk="0" fontAlgn="base" hangingPunct="0">
        <a:spcBef>
          <a:spcPct val="0"/>
        </a:spcBef>
        <a:spcAft>
          <a:spcPct val="0"/>
        </a:spcAft>
        <a:defRPr sz="2400">
          <a:solidFill>
            <a:schemeClr val="tx2"/>
          </a:solidFill>
          <a:latin typeface="Arial" charset="0"/>
          <a:ea typeface="ヒラギノ角ゴ Pro W3" charset="0"/>
          <a:cs typeface="ヒラギノ角ゴ Pro W3" charset="0"/>
        </a:defRPr>
      </a:lvl3pPr>
      <a:lvl4pPr algn="ctr" rtl="0" eaLnBrk="0" fontAlgn="base" hangingPunct="0">
        <a:spcBef>
          <a:spcPct val="0"/>
        </a:spcBef>
        <a:spcAft>
          <a:spcPct val="0"/>
        </a:spcAft>
        <a:defRPr sz="2400">
          <a:solidFill>
            <a:schemeClr val="tx2"/>
          </a:solidFill>
          <a:latin typeface="Arial" charset="0"/>
          <a:ea typeface="ヒラギノ角ゴ Pro W3" charset="0"/>
          <a:cs typeface="ヒラギノ角ゴ Pro W3" charset="0"/>
        </a:defRPr>
      </a:lvl4pPr>
      <a:lvl5pPr algn="ctr" rtl="0" eaLnBrk="0" fontAlgn="base" hangingPunct="0">
        <a:spcBef>
          <a:spcPct val="0"/>
        </a:spcBef>
        <a:spcAft>
          <a:spcPct val="0"/>
        </a:spcAft>
        <a:defRPr sz="2400">
          <a:solidFill>
            <a:schemeClr val="tx2"/>
          </a:solidFill>
          <a:latin typeface="Arial" charset="0"/>
          <a:ea typeface="ヒラギノ角ゴ Pro W3" charset="0"/>
          <a:cs typeface="ヒラギノ角ゴ Pro W3" charset="0"/>
        </a:defRPr>
      </a:lvl5pPr>
      <a:lvl6pPr marL="457200" algn="ctr" rtl="0" fontAlgn="base">
        <a:spcBef>
          <a:spcPct val="0"/>
        </a:spcBef>
        <a:spcAft>
          <a:spcPct val="0"/>
        </a:spcAft>
        <a:defRPr sz="2400">
          <a:solidFill>
            <a:schemeClr val="tx2"/>
          </a:solidFill>
          <a:latin typeface="Arial" charset="0"/>
          <a:ea typeface="ヒラギノ角ゴ Pro W3" charset="0"/>
          <a:cs typeface="ヒラギノ角ゴ Pro W3" charset="0"/>
        </a:defRPr>
      </a:lvl6pPr>
      <a:lvl7pPr marL="914400" algn="ctr" rtl="0" fontAlgn="base">
        <a:spcBef>
          <a:spcPct val="0"/>
        </a:spcBef>
        <a:spcAft>
          <a:spcPct val="0"/>
        </a:spcAft>
        <a:defRPr sz="2400">
          <a:solidFill>
            <a:schemeClr val="tx2"/>
          </a:solidFill>
          <a:latin typeface="Arial" charset="0"/>
          <a:ea typeface="ヒラギノ角ゴ Pro W3" charset="0"/>
          <a:cs typeface="ヒラギノ角ゴ Pro W3" charset="0"/>
        </a:defRPr>
      </a:lvl7pPr>
      <a:lvl8pPr marL="1371600" algn="ctr" rtl="0" fontAlgn="base">
        <a:spcBef>
          <a:spcPct val="0"/>
        </a:spcBef>
        <a:spcAft>
          <a:spcPct val="0"/>
        </a:spcAft>
        <a:defRPr sz="2400">
          <a:solidFill>
            <a:schemeClr val="tx2"/>
          </a:solidFill>
          <a:latin typeface="Arial" charset="0"/>
          <a:ea typeface="ヒラギノ角ゴ Pro W3" charset="0"/>
          <a:cs typeface="ヒラギノ角ゴ Pro W3" charset="0"/>
        </a:defRPr>
      </a:lvl8pPr>
      <a:lvl9pPr marL="1828800" algn="ctr" rtl="0" fontAlgn="base">
        <a:spcBef>
          <a:spcPct val="0"/>
        </a:spcBef>
        <a:spcAft>
          <a:spcPct val="0"/>
        </a:spcAft>
        <a:defRPr sz="2400">
          <a:solidFill>
            <a:schemeClr val="tx2"/>
          </a:solidFill>
          <a:latin typeface="Arial" charset="0"/>
          <a:ea typeface="ヒラギノ角ゴ Pro W3" charset="0"/>
          <a:cs typeface="ヒラギノ角ゴ Pro W3"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1" Type="http://schemas.openxmlformats.org/officeDocument/2006/relationships/image" Target="../media/image5.emf"/><Relationship Id="rId12" Type="http://schemas.openxmlformats.org/officeDocument/2006/relationships/oleObject" Target="../embeddings/oleObject5.bin"/><Relationship Id="rId13" Type="http://schemas.openxmlformats.org/officeDocument/2006/relationships/image" Target="../media/image6.emf"/><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notesSlide" Target="../notesSlides/notesSlide3.xml"/><Relationship Id="rId4" Type="http://schemas.openxmlformats.org/officeDocument/2006/relationships/oleObject" Target="../embeddings/oleObject1.bin"/><Relationship Id="rId5" Type="http://schemas.openxmlformats.org/officeDocument/2006/relationships/image" Target="../media/image2.emf"/><Relationship Id="rId6" Type="http://schemas.openxmlformats.org/officeDocument/2006/relationships/oleObject" Target="../embeddings/oleObject2.bin"/><Relationship Id="rId7" Type="http://schemas.openxmlformats.org/officeDocument/2006/relationships/image" Target="../media/image3.emf"/><Relationship Id="rId8" Type="http://schemas.openxmlformats.org/officeDocument/2006/relationships/oleObject" Target="../embeddings/oleObject3.bin"/><Relationship Id="rId9" Type="http://schemas.openxmlformats.org/officeDocument/2006/relationships/image" Target="../media/image4.emf"/><Relationship Id="rId10"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11" Type="http://schemas.openxmlformats.org/officeDocument/2006/relationships/image" Target="../media/image10.emf"/><Relationship Id="rId12" Type="http://schemas.openxmlformats.org/officeDocument/2006/relationships/oleObject" Target="../embeddings/oleObject10.bin"/><Relationship Id="rId13" Type="http://schemas.openxmlformats.org/officeDocument/2006/relationships/image" Target="../media/image11.emf"/><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notesSlide" Target="../notesSlides/notesSlide4.xml"/><Relationship Id="rId4" Type="http://schemas.openxmlformats.org/officeDocument/2006/relationships/oleObject" Target="../embeddings/oleObject6.bin"/><Relationship Id="rId5" Type="http://schemas.openxmlformats.org/officeDocument/2006/relationships/image" Target="../media/image7.emf"/><Relationship Id="rId6" Type="http://schemas.openxmlformats.org/officeDocument/2006/relationships/oleObject" Target="../embeddings/oleObject7.bin"/><Relationship Id="rId7" Type="http://schemas.openxmlformats.org/officeDocument/2006/relationships/image" Target="../media/image8.emf"/><Relationship Id="rId8" Type="http://schemas.openxmlformats.org/officeDocument/2006/relationships/oleObject" Target="../embeddings/oleObject8.bin"/><Relationship Id="rId9" Type="http://schemas.openxmlformats.org/officeDocument/2006/relationships/image" Target="../media/image9.emf"/><Relationship Id="rId10" Type="http://schemas.openxmlformats.org/officeDocument/2006/relationships/oleObject" Target="../embeddings/oleObject9.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11.bin"/><Relationship Id="rId5" Type="http://schemas.openxmlformats.org/officeDocument/2006/relationships/image" Target="../media/image13.emf"/><Relationship Id="rId1" Type="http://schemas.openxmlformats.org/officeDocument/2006/relationships/vmlDrawing" Target="../drawings/vmlDrawing4.vml"/><Relationship Id="rId2"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WORK &amp; ENERGY</a:t>
            </a:r>
          </a:p>
        </p:txBody>
      </p:sp>
      <p:sp>
        <p:nvSpPr>
          <p:cNvPr id="28675" name="Rectangle 3"/>
          <p:cNvSpPr>
            <a:spLocks noGrp="1" noChangeArrowheads="1"/>
          </p:cNvSpPr>
          <p:nvPr>
            <p:ph type="body" idx="1"/>
          </p:nvPr>
        </p:nvSpPr>
        <p:spPr/>
        <p:txBody>
          <a:bodyPr/>
          <a:lstStyle/>
          <a:p>
            <a:pPr eaLnBrk="1" hangingPunct="1"/>
            <a:endParaRPr lang="en-US">
              <a:latin typeface="Arial" charset="0"/>
              <a:ea typeface="ヒラギノ角ゴ Pro W3" charset="0"/>
              <a:cs typeface="ヒラギノ角ゴ Pro W3" charset="0"/>
            </a:endParaRPr>
          </a:p>
        </p:txBody>
      </p:sp>
    </p:spTree>
    <p:extLst>
      <p:ext uri="{BB962C8B-B14F-4D97-AF65-F5344CB8AC3E}">
        <p14:creationId xmlns:p14="http://schemas.microsoft.com/office/powerpoint/2010/main" val="3391148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idx="4294967295"/>
          </p:nvPr>
        </p:nvSpPr>
        <p:spPr/>
        <p:txBody>
          <a:bodyPr/>
          <a:lstStyle/>
          <a:p>
            <a:r>
              <a:rPr lang="en-US">
                <a:latin typeface="Arial" charset="0"/>
                <a:ea typeface="ＭＳ Ｐゴシック" charset="0"/>
                <a:cs typeface="ＭＳ Ｐゴシック" charset="0"/>
              </a:rPr>
              <a:t>Class Activities:  Work + Energy</a:t>
            </a:r>
          </a:p>
        </p:txBody>
      </p:sp>
      <p:graphicFrame>
        <p:nvGraphicFramePr>
          <p:cNvPr id="30722" name="Object 2"/>
          <p:cNvGraphicFramePr>
            <a:graphicFrameLocks noChangeAspect="1"/>
          </p:cNvGraphicFramePr>
          <p:nvPr/>
        </p:nvGraphicFramePr>
        <p:xfrm>
          <a:off x="1527175" y="2130425"/>
          <a:ext cx="6178550" cy="2882900"/>
        </p:xfrm>
        <a:graphic>
          <a:graphicData uri="http://schemas.openxmlformats.org/presentationml/2006/ole">
            <mc:AlternateContent xmlns:mc="http://schemas.openxmlformats.org/markup-compatibility/2006">
              <mc:Choice xmlns:v="urn:schemas-microsoft-com:vml" Requires="v">
                <p:oleObj spid="_x0000_s158721" name="Document" r:id="rId4" imgW="5486400" imgH="2560320" progId="Word.Document.8">
                  <p:embed/>
                </p:oleObj>
              </mc:Choice>
              <mc:Fallback>
                <p:oleObj name="Document" r:id="rId4" imgW="5486400" imgH="256032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7175" y="2130425"/>
                        <a:ext cx="6178550" cy="288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95137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1026"/>
          <p:cNvSpPr>
            <a:spLocks noGrp="1" noChangeArrowheads="1"/>
          </p:cNvSpPr>
          <p:nvPr>
            <p:ph type="title"/>
          </p:nvPr>
        </p:nvSpPr>
        <p:spPr>
          <a:xfrm>
            <a:off x="152400" y="165100"/>
            <a:ext cx="8521700" cy="1143000"/>
          </a:xfrm>
        </p:spPr>
        <p:txBody>
          <a:bodyPr/>
          <a:lstStyle/>
          <a:p>
            <a:pPr algn="l"/>
            <a:r>
              <a:rPr lang="en-US" sz="3600"/>
              <a:t>Three identical charges +q sit on an equilateral triangle. </a:t>
            </a:r>
            <a:endParaRPr lang="en-US"/>
          </a:p>
        </p:txBody>
      </p:sp>
      <p:graphicFrame>
        <p:nvGraphicFramePr>
          <p:cNvPr id="155651" name="Object 1027"/>
          <p:cNvGraphicFramePr>
            <a:graphicFrameLocks noChangeAspect="1"/>
          </p:cNvGraphicFramePr>
          <p:nvPr>
            <p:extLst>
              <p:ext uri="{D42A27DB-BD31-4B8C-83A1-F6EECF244321}">
                <p14:modId xmlns:p14="http://schemas.microsoft.com/office/powerpoint/2010/main" val="4116047270"/>
              </p:ext>
            </p:extLst>
          </p:nvPr>
        </p:nvGraphicFramePr>
        <p:xfrm>
          <a:off x="6546696" y="1020529"/>
          <a:ext cx="2397140" cy="2107552"/>
        </p:xfrm>
        <a:graphic>
          <a:graphicData uri="http://schemas.openxmlformats.org/presentationml/2006/ole">
            <mc:AlternateContent xmlns:mc="http://schemas.openxmlformats.org/markup-compatibility/2006">
              <mc:Choice xmlns:v="urn:schemas-microsoft-com:vml" Requires="v">
                <p:oleObj spid="_x0000_s151594" name="Picture" r:id="rId4" imgW="4635500" imgH="4572000" progId="Word.Picture.8">
                  <p:embed/>
                </p:oleObj>
              </mc:Choice>
              <mc:Fallback>
                <p:oleObj name="Picture" r:id="rId4" imgW="4635500" imgH="4572000" progId="Word.Picture.8">
                  <p:embed/>
                  <p:pic>
                    <p:nvPicPr>
                      <p:cNvPr id="0" name=""/>
                      <p:cNvPicPr>
                        <a:picLocks noChangeAspect="1" noChangeArrowheads="1"/>
                      </p:cNvPicPr>
                      <p:nvPr/>
                    </p:nvPicPr>
                    <p:blipFill>
                      <a:blip r:embed="rId5"/>
                      <a:srcRect l="7388" t="17049" r="13135" b="12057"/>
                      <a:stretch>
                        <a:fillRect/>
                      </a:stretch>
                    </p:blipFill>
                    <p:spPr bwMode="auto">
                      <a:xfrm>
                        <a:off x="6546696" y="1020529"/>
                        <a:ext cx="2397140" cy="2107552"/>
                      </a:xfrm>
                      <a:prstGeom prst="rect">
                        <a:avLst/>
                      </a:prstGeom>
                      <a:noFill/>
                      <a:ln>
                        <a:noFill/>
                      </a:ln>
                      <a:effectLst/>
                    </p:spPr>
                  </p:pic>
                </p:oleObj>
              </mc:Fallback>
            </mc:AlternateContent>
          </a:graphicData>
        </a:graphic>
      </p:graphicFrame>
      <p:sp>
        <p:nvSpPr>
          <p:cNvPr id="155652" name="Text Box 1028"/>
          <p:cNvSpPr txBox="1">
            <a:spLocks noChangeArrowheads="1"/>
          </p:cNvSpPr>
          <p:nvPr/>
        </p:nvSpPr>
        <p:spPr bwMode="auto">
          <a:xfrm>
            <a:off x="276225" y="3343275"/>
            <a:ext cx="8451850" cy="3387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defRPr sz="2400">
                <a:solidFill>
                  <a:schemeClr val="tx1"/>
                </a:solidFill>
                <a:latin typeface="Arial" charset="0"/>
                <a:ea typeface="ヒラギノ角ゴ Pro W3" charset="0"/>
                <a:cs typeface="ヒラギノ角ゴ Pro W3" charset="0"/>
              </a:defRPr>
            </a:lvl1pPr>
            <a:lvl2pPr marL="914400" indent="-457200">
              <a:defRPr sz="2400">
                <a:solidFill>
                  <a:schemeClr val="tx1"/>
                </a:solidFill>
                <a:latin typeface="Arial" charset="0"/>
                <a:ea typeface="ヒラギノ角ゴ Pro W3" charset="0"/>
                <a:cs typeface="ヒラギノ角ゴ Pro W3" charset="0"/>
              </a:defRPr>
            </a:lvl2pPr>
            <a:lvl3pPr marL="1371600" indent="-457200">
              <a:defRPr sz="2400">
                <a:solidFill>
                  <a:schemeClr val="tx1"/>
                </a:solidFill>
                <a:latin typeface="Arial" charset="0"/>
                <a:ea typeface="ヒラギノ角ゴ Pro W3" charset="0"/>
                <a:cs typeface="ヒラギノ角ゴ Pro W3" charset="0"/>
              </a:defRPr>
            </a:lvl3pPr>
            <a:lvl4pPr marL="1828800" indent="-457200">
              <a:defRPr sz="2400">
                <a:solidFill>
                  <a:schemeClr val="tx1"/>
                </a:solidFill>
                <a:latin typeface="Arial" charset="0"/>
                <a:ea typeface="ヒラギノ角ゴ Pro W3" charset="0"/>
                <a:cs typeface="ヒラギノ角ゴ Pro W3" charset="0"/>
              </a:defRPr>
            </a:lvl4pPr>
            <a:lvl5pPr marL="2286000" indent="-457200">
              <a:defRPr sz="2400">
                <a:solidFill>
                  <a:schemeClr val="tx1"/>
                </a:solidFill>
                <a:latin typeface="Arial" charset="0"/>
                <a:ea typeface="ヒラギノ角ゴ Pro W3" charset="0"/>
                <a:cs typeface="ヒラギノ角ゴ Pro W3" charset="0"/>
              </a:defRPr>
            </a:lvl5pPr>
            <a:lvl6pPr marL="2743200" indent="-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3200400" indent="-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657600" indent="-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4114800" indent="-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buFont typeface="Arial" charset="0"/>
              <a:buAutoNum type="alphaUcParenR"/>
            </a:pPr>
            <a:r>
              <a:rPr lang="en-US" sz="3600"/>
              <a:t>                             B)                    </a:t>
            </a:r>
          </a:p>
          <a:p>
            <a:pPr>
              <a:buFont typeface="Arial" charset="0"/>
              <a:buNone/>
            </a:pPr>
            <a:endParaRPr lang="en-US" sz="3600"/>
          </a:p>
          <a:p>
            <a:pPr>
              <a:buFont typeface="Arial" charset="0"/>
              <a:buNone/>
            </a:pPr>
            <a:endParaRPr lang="en-US" sz="3600"/>
          </a:p>
          <a:p>
            <a:pPr>
              <a:buFont typeface="Arial" charset="0"/>
              <a:buNone/>
            </a:pPr>
            <a:r>
              <a:rPr lang="en-US" sz="3600"/>
              <a:t>C)                              D) </a:t>
            </a:r>
          </a:p>
          <a:p>
            <a:pPr>
              <a:buFont typeface="Arial" charset="0"/>
              <a:buNone/>
            </a:pPr>
            <a:endParaRPr lang="en-US" sz="3600"/>
          </a:p>
          <a:p>
            <a:pPr>
              <a:buFont typeface="Arial" charset="0"/>
              <a:buNone/>
            </a:pPr>
            <a:r>
              <a:rPr lang="en-US" sz="3600"/>
              <a:t>E)  other</a:t>
            </a:r>
          </a:p>
        </p:txBody>
      </p:sp>
      <p:sp>
        <p:nvSpPr>
          <p:cNvPr id="155653" name="Rectangle 1029"/>
          <p:cNvSpPr>
            <a:spLocks noChangeArrowheads="1"/>
          </p:cNvSpPr>
          <p:nvPr/>
        </p:nvSpPr>
        <p:spPr bwMode="auto">
          <a:xfrm>
            <a:off x="165100" y="1308100"/>
            <a:ext cx="6837363" cy="1739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3600" dirty="0">
                <a:solidFill>
                  <a:srgbClr val="800080"/>
                </a:solidFill>
              </a:rPr>
              <a:t>What would be the final KE of the </a:t>
            </a:r>
            <a:r>
              <a:rPr lang="en-US" sz="3600" i="1" dirty="0">
                <a:solidFill>
                  <a:srgbClr val="800080"/>
                </a:solidFill>
              </a:rPr>
              <a:t>top</a:t>
            </a:r>
            <a:r>
              <a:rPr lang="en-US" sz="3600" dirty="0">
                <a:solidFill>
                  <a:srgbClr val="800080"/>
                </a:solidFill>
              </a:rPr>
              <a:t> charge if you released it (keeping the other two fixed)</a:t>
            </a:r>
          </a:p>
        </p:txBody>
      </p:sp>
      <p:graphicFrame>
        <p:nvGraphicFramePr>
          <p:cNvPr id="155654" name="Object 1030"/>
          <p:cNvGraphicFramePr>
            <a:graphicFrameLocks noChangeAspect="1"/>
          </p:cNvGraphicFramePr>
          <p:nvPr/>
        </p:nvGraphicFramePr>
        <p:xfrm>
          <a:off x="898525" y="3098800"/>
          <a:ext cx="1425575" cy="1357313"/>
        </p:xfrm>
        <a:graphic>
          <a:graphicData uri="http://schemas.openxmlformats.org/presentationml/2006/ole">
            <mc:AlternateContent xmlns:mc="http://schemas.openxmlformats.org/markup-compatibility/2006">
              <mc:Choice xmlns:v="urn:schemas-microsoft-com:vml" Requires="v">
                <p:oleObj spid="_x0000_s151595" name="Equation" r:id="rId6" imgW="533400" imgH="508000" progId="Equation.3">
                  <p:embed/>
                </p:oleObj>
              </mc:Choice>
              <mc:Fallback>
                <p:oleObj name="Equation" r:id="rId6" imgW="533400" imgH="5080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8525" y="3098800"/>
                        <a:ext cx="1425575" cy="1357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55655" name="Object 1031"/>
          <p:cNvGraphicFramePr>
            <a:graphicFrameLocks noChangeAspect="1"/>
          </p:cNvGraphicFramePr>
          <p:nvPr/>
        </p:nvGraphicFramePr>
        <p:xfrm>
          <a:off x="5037138" y="3146425"/>
          <a:ext cx="1630362" cy="1360488"/>
        </p:xfrm>
        <a:graphic>
          <a:graphicData uri="http://schemas.openxmlformats.org/presentationml/2006/ole">
            <mc:AlternateContent xmlns:mc="http://schemas.openxmlformats.org/markup-compatibility/2006">
              <mc:Choice xmlns:v="urn:schemas-microsoft-com:vml" Requires="v">
                <p:oleObj spid="_x0000_s151596" name="Equation" r:id="rId8" imgW="609600" imgH="508000" progId="Equation.3">
                  <p:embed/>
                </p:oleObj>
              </mc:Choice>
              <mc:Fallback>
                <p:oleObj name="Equation" r:id="rId8" imgW="609600" imgH="5080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37138" y="3146425"/>
                        <a:ext cx="1630362" cy="1360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55656" name="Object 1032"/>
          <p:cNvGraphicFramePr>
            <a:graphicFrameLocks noChangeAspect="1"/>
          </p:cNvGraphicFramePr>
          <p:nvPr/>
        </p:nvGraphicFramePr>
        <p:xfrm>
          <a:off x="5418138" y="4443413"/>
          <a:ext cx="1630362" cy="1358900"/>
        </p:xfrm>
        <a:graphic>
          <a:graphicData uri="http://schemas.openxmlformats.org/presentationml/2006/ole">
            <mc:AlternateContent xmlns:mc="http://schemas.openxmlformats.org/markup-compatibility/2006">
              <mc:Choice xmlns:v="urn:schemas-microsoft-com:vml" Requires="v">
                <p:oleObj spid="_x0000_s151597" name="Equation" r:id="rId10" imgW="609600" imgH="508000" progId="Equation.3">
                  <p:embed/>
                </p:oleObj>
              </mc:Choice>
              <mc:Fallback>
                <p:oleObj name="Equation" r:id="rId10" imgW="609600" imgH="5080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418138" y="4443413"/>
                        <a:ext cx="1630362" cy="135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55657" name="Object 1033"/>
          <p:cNvGraphicFramePr>
            <a:graphicFrameLocks noChangeAspect="1"/>
          </p:cNvGraphicFramePr>
          <p:nvPr/>
        </p:nvGraphicFramePr>
        <p:xfrm>
          <a:off x="947738" y="4481513"/>
          <a:ext cx="1630362" cy="1358900"/>
        </p:xfrm>
        <a:graphic>
          <a:graphicData uri="http://schemas.openxmlformats.org/presentationml/2006/ole">
            <mc:AlternateContent xmlns:mc="http://schemas.openxmlformats.org/markup-compatibility/2006">
              <mc:Choice xmlns:v="urn:schemas-microsoft-com:vml" Requires="v">
                <p:oleObj spid="_x0000_s151598" name="Equation" r:id="rId12" imgW="609600" imgH="508000" progId="Equation.3">
                  <p:embed/>
                </p:oleObj>
              </mc:Choice>
              <mc:Fallback>
                <p:oleObj name="Equation" r:id="rId12" imgW="609600" imgH="5080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47738" y="4481513"/>
                        <a:ext cx="1630362" cy="135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55658" name="Text Box 1034"/>
          <p:cNvSpPr txBox="1">
            <a:spLocks noChangeArrowheads="1"/>
          </p:cNvSpPr>
          <p:nvPr/>
        </p:nvSpPr>
        <p:spPr bwMode="auto">
          <a:xfrm>
            <a:off x="66675" y="47625"/>
            <a:ext cx="382588"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800"/>
              <a:t>2.47</a:t>
            </a:r>
          </a:p>
        </p:txBody>
      </p:sp>
    </p:spTree>
    <p:extLst>
      <p:ext uri="{BB962C8B-B14F-4D97-AF65-F5344CB8AC3E}">
        <p14:creationId xmlns:p14="http://schemas.microsoft.com/office/powerpoint/2010/main" val="75466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152400" y="165100"/>
            <a:ext cx="8521700" cy="1143000"/>
          </a:xfrm>
        </p:spPr>
        <p:txBody>
          <a:bodyPr/>
          <a:lstStyle/>
          <a:p>
            <a:pPr algn="l"/>
            <a:r>
              <a:rPr lang="en-US" sz="3600"/>
              <a:t>Three identical charges +q sit on an equilateral triangle. </a:t>
            </a:r>
            <a:endParaRPr lang="en-US"/>
          </a:p>
        </p:txBody>
      </p:sp>
      <p:graphicFrame>
        <p:nvGraphicFramePr>
          <p:cNvPr id="157699" name="Object 3"/>
          <p:cNvGraphicFramePr>
            <a:graphicFrameLocks noChangeAspect="1"/>
          </p:cNvGraphicFramePr>
          <p:nvPr>
            <p:extLst>
              <p:ext uri="{D42A27DB-BD31-4B8C-83A1-F6EECF244321}">
                <p14:modId xmlns:p14="http://schemas.microsoft.com/office/powerpoint/2010/main" val="4198568519"/>
              </p:ext>
            </p:extLst>
          </p:nvPr>
        </p:nvGraphicFramePr>
        <p:xfrm>
          <a:off x="6534097" y="821785"/>
          <a:ext cx="2510684" cy="2212327"/>
        </p:xfrm>
        <a:graphic>
          <a:graphicData uri="http://schemas.openxmlformats.org/presentationml/2006/ole">
            <mc:AlternateContent xmlns:mc="http://schemas.openxmlformats.org/markup-compatibility/2006">
              <mc:Choice xmlns:v="urn:schemas-microsoft-com:vml" Requires="v">
                <p:oleObj spid="_x0000_s152618" name="Picture" r:id="rId4" imgW="4635500" imgH="4572000" progId="Word.Picture.8">
                  <p:embed/>
                </p:oleObj>
              </mc:Choice>
              <mc:Fallback>
                <p:oleObj name="Picture" r:id="rId4" imgW="4635500" imgH="4572000" progId="Word.Picture.8">
                  <p:embed/>
                  <p:pic>
                    <p:nvPicPr>
                      <p:cNvPr id="0" name=""/>
                      <p:cNvPicPr>
                        <a:picLocks noChangeAspect="1" noChangeArrowheads="1"/>
                      </p:cNvPicPr>
                      <p:nvPr/>
                    </p:nvPicPr>
                    <p:blipFill>
                      <a:blip r:embed="rId5"/>
                      <a:srcRect l="7388" t="17049" r="13135" b="12057"/>
                      <a:stretch>
                        <a:fillRect/>
                      </a:stretch>
                    </p:blipFill>
                    <p:spPr bwMode="auto">
                      <a:xfrm>
                        <a:off x="6534097" y="821785"/>
                        <a:ext cx="2510684" cy="2212327"/>
                      </a:xfrm>
                      <a:prstGeom prst="rect">
                        <a:avLst/>
                      </a:prstGeom>
                      <a:noFill/>
                      <a:ln>
                        <a:noFill/>
                      </a:ln>
                      <a:effectLst/>
                    </p:spPr>
                  </p:pic>
                </p:oleObj>
              </mc:Fallback>
            </mc:AlternateContent>
          </a:graphicData>
        </a:graphic>
      </p:graphicFrame>
      <p:sp>
        <p:nvSpPr>
          <p:cNvPr id="157700" name="Text Box 4"/>
          <p:cNvSpPr txBox="1">
            <a:spLocks noChangeArrowheads="1"/>
          </p:cNvSpPr>
          <p:nvPr/>
        </p:nvSpPr>
        <p:spPr bwMode="auto">
          <a:xfrm>
            <a:off x="276225" y="3302000"/>
            <a:ext cx="8451850" cy="3387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defRPr sz="2400">
                <a:solidFill>
                  <a:schemeClr val="tx1"/>
                </a:solidFill>
                <a:latin typeface="Arial" charset="0"/>
                <a:ea typeface="ヒラギノ角ゴ Pro W3" charset="0"/>
                <a:cs typeface="ヒラギノ角ゴ Pro W3" charset="0"/>
              </a:defRPr>
            </a:lvl1pPr>
            <a:lvl2pPr marL="914400" indent="-457200">
              <a:defRPr sz="2400">
                <a:solidFill>
                  <a:schemeClr val="tx1"/>
                </a:solidFill>
                <a:latin typeface="Arial" charset="0"/>
                <a:ea typeface="ヒラギノ角ゴ Pro W3" charset="0"/>
                <a:cs typeface="ヒラギノ角ゴ Pro W3" charset="0"/>
              </a:defRPr>
            </a:lvl2pPr>
            <a:lvl3pPr marL="1371600" indent="-457200">
              <a:defRPr sz="2400">
                <a:solidFill>
                  <a:schemeClr val="tx1"/>
                </a:solidFill>
                <a:latin typeface="Arial" charset="0"/>
                <a:ea typeface="ヒラギノ角ゴ Pro W3" charset="0"/>
                <a:cs typeface="ヒラギノ角ゴ Pro W3" charset="0"/>
              </a:defRPr>
            </a:lvl3pPr>
            <a:lvl4pPr marL="1828800" indent="-457200">
              <a:defRPr sz="2400">
                <a:solidFill>
                  <a:schemeClr val="tx1"/>
                </a:solidFill>
                <a:latin typeface="Arial" charset="0"/>
                <a:ea typeface="ヒラギノ角ゴ Pro W3" charset="0"/>
                <a:cs typeface="ヒラギノ角ゴ Pro W3" charset="0"/>
              </a:defRPr>
            </a:lvl4pPr>
            <a:lvl5pPr marL="2286000" indent="-457200">
              <a:defRPr sz="2400">
                <a:solidFill>
                  <a:schemeClr val="tx1"/>
                </a:solidFill>
                <a:latin typeface="Arial" charset="0"/>
                <a:ea typeface="ヒラギノ角ゴ Pro W3" charset="0"/>
                <a:cs typeface="ヒラギノ角ゴ Pro W3" charset="0"/>
              </a:defRPr>
            </a:lvl5pPr>
            <a:lvl6pPr marL="2743200" indent="-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3200400" indent="-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657600" indent="-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4114800" indent="-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buFont typeface="Arial" charset="0"/>
              <a:buAutoNum type="alphaUcParenR"/>
            </a:pPr>
            <a:r>
              <a:rPr lang="en-US" sz="3600"/>
              <a:t>                             B)                    </a:t>
            </a:r>
          </a:p>
          <a:p>
            <a:pPr>
              <a:buFont typeface="Arial" charset="0"/>
              <a:buNone/>
            </a:pPr>
            <a:endParaRPr lang="en-US" sz="3600"/>
          </a:p>
          <a:p>
            <a:pPr>
              <a:buFont typeface="Arial" charset="0"/>
              <a:buNone/>
            </a:pPr>
            <a:endParaRPr lang="en-US" sz="3600"/>
          </a:p>
          <a:p>
            <a:pPr>
              <a:buFont typeface="Arial" charset="0"/>
              <a:buNone/>
            </a:pPr>
            <a:r>
              <a:rPr lang="en-US" sz="3600"/>
              <a:t>C)                              D) </a:t>
            </a:r>
          </a:p>
          <a:p>
            <a:pPr>
              <a:buFont typeface="Arial" charset="0"/>
              <a:buNone/>
            </a:pPr>
            <a:endParaRPr lang="en-US" sz="3600"/>
          </a:p>
          <a:p>
            <a:pPr>
              <a:buFont typeface="Arial" charset="0"/>
              <a:buNone/>
            </a:pPr>
            <a:r>
              <a:rPr lang="en-US" sz="3600"/>
              <a:t>E)  other</a:t>
            </a:r>
          </a:p>
        </p:txBody>
      </p:sp>
      <p:sp>
        <p:nvSpPr>
          <p:cNvPr id="157701" name="Rectangle 5"/>
          <p:cNvSpPr>
            <a:spLocks noChangeArrowheads="1"/>
          </p:cNvSpPr>
          <p:nvPr/>
        </p:nvSpPr>
        <p:spPr bwMode="auto">
          <a:xfrm>
            <a:off x="165100" y="1308100"/>
            <a:ext cx="6837363" cy="1739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3600">
                <a:solidFill>
                  <a:srgbClr val="800080"/>
                </a:solidFill>
              </a:rPr>
              <a:t>What would be the final KE of the </a:t>
            </a:r>
            <a:r>
              <a:rPr lang="en-US" sz="3600" i="1">
                <a:solidFill>
                  <a:srgbClr val="800080"/>
                </a:solidFill>
              </a:rPr>
              <a:t>top</a:t>
            </a:r>
            <a:r>
              <a:rPr lang="en-US" sz="3600">
                <a:solidFill>
                  <a:srgbClr val="800080"/>
                </a:solidFill>
              </a:rPr>
              <a:t> charge if you released </a:t>
            </a:r>
          </a:p>
          <a:p>
            <a:r>
              <a:rPr lang="en-US" sz="3600" i="1">
                <a:solidFill>
                  <a:srgbClr val="800080"/>
                </a:solidFill>
              </a:rPr>
              <a:t>all three?</a:t>
            </a:r>
            <a:endParaRPr lang="en-US" sz="3600">
              <a:solidFill>
                <a:srgbClr val="800080"/>
              </a:solidFill>
            </a:endParaRPr>
          </a:p>
        </p:txBody>
      </p:sp>
      <p:graphicFrame>
        <p:nvGraphicFramePr>
          <p:cNvPr id="157702" name="Object 6"/>
          <p:cNvGraphicFramePr>
            <a:graphicFrameLocks noChangeAspect="1"/>
          </p:cNvGraphicFramePr>
          <p:nvPr/>
        </p:nvGraphicFramePr>
        <p:xfrm>
          <a:off x="877888" y="3036888"/>
          <a:ext cx="1425575" cy="1357312"/>
        </p:xfrm>
        <a:graphic>
          <a:graphicData uri="http://schemas.openxmlformats.org/presentationml/2006/ole">
            <mc:AlternateContent xmlns:mc="http://schemas.openxmlformats.org/markup-compatibility/2006">
              <mc:Choice xmlns:v="urn:schemas-microsoft-com:vml" Requires="v">
                <p:oleObj spid="_x0000_s152619" name="Equation" r:id="rId6" imgW="533400" imgH="508000" progId="Equation.3">
                  <p:embed/>
                </p:oleObj>
              </mc:Choice>
              <mc:Fallback>
                <p:oleObj name="Equation" r:id="rId6" imgW="533400" imgH="5080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7888" y="3036888"/>
                        <a:ext cx="1425575" cy="1357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57703" name="Object 7"/>
          <p:cNvGraphicFramePr>
            <a:graphicFrameLocks noChangeAspect="1"/>
          </p:cNvGraphicFramePr>
          <p:nvPr/>
        </p:nvGraphicFramePr>
        <p:xfrm>
          <a:off x="5016500" y="3084513"/>
          <a:ext cx="1630363" cy="1360487"/>
        </p:xfrm>
        <a:graphic>
          <a:graphicData uri="http://schemas.openxmlformats.org/presentationml/2006/ole">
            <mc:AlternateContent xmlns:mc="http://schemas.openxmlformats.org/markup-compatibility/2006">
              <mc:Choice xmlns:v="urn:schemas-microsoft-com:vml" Requires="v">
                <p:oleObj spid="_x0000_s152620" name="Equation" r:id="rId8" imgW="609600" imgH="508000" progId="Equation.3">
                  <p:embed/>
                </p:oleObj>
              </mc:Choice>
              <mc:Fallback>
                <p:oleObj name="Equation" r:id="rId8" imgW="609600" imgH="5080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16500" y="3084513"/>
                        <a:ext cx="1630363" cy="1360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57704" name="Object 8"/>
          <p:cNvGraphicFramePr>
            <a:graphicFrameLocks noChangeAspect="1"/>
          </p:cNvGraphicFramePr>
          <p:nvPr/>
        </p:nvGraphicFramePr>
        <p:xfrm>
          <a:off x="5397500" y="4381500"/>
          <a:ext cx="1630363" cy="1358900"/>
        </p:xfrm>
        <a:graphic>
          <a:graphicData uri="http://schemas.openxmlformats.org/presentationml/2006/ole">
            <mc:AlternateContent xmlns:mc="http://schemas.openxmlformats.org/markup-compatibility/2006">
              <mc:Choice xmlns:v="urn:schemas-microsoft-com:vml" Requires="v">
                <p:oleObj spid="_x0000_s152621" name="Equation" r:id="rId10" imgW="609600" imgH="508000" progId="Equation.3">
                  <p:embed/>
                </p:oleObj>
              </mc:Choice>
              <mc:Fallback>
                <p:oleObj name="Equation" r:id="rId10" imgW="609600" imgH="5080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397500" y="4381500"/>
                        <a:ext cx="1630363" cy="135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57705" name="Object 9"/>
          <p:cNvGraphicFramePr>
            <a:graphicFrameLocks noChangeAspect="1"/>
          </p:cNvGraphicFramePr>
          <p:nvPr/>
        </p:nvGraphicFramePr>
        <p:xfrm>
          <a:off x="927100" y="4419600"/>
          <a:ext cx="1630363" cy="1358900"/>
        </p:xfrm>
        <a:graphic>
          <a:graphicData uri="http://schemas.openxmlformats.org/presentationml/2006/ole">
            <mc:AlternateContent xmlns:mc="http://schemas.openxmlformats.org/markup-compatibility/2006">
              <mc:Choice xmlns:v="urn:schemas-microsoft-com:vml" Requires="v">
                <p:oleObj spid="_x0000_s152622" name="Equation" r:id="rId12" imgW="609600" imgH="508000" progId="Equation.3">
                  <p:embed/>
                </p:oleObj>
              </mc:Choice>
              <mc:Fallback>
                <p:oleObj name="Equation" r:id="rId12" imgW="609600" imgH="5080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7100" y="4419600"/>
                        <a:ext cx="1630363" cy="135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57706" name="Text Box 10"/>
          <p:cNvSpPr txBox="1">
            <a:spLocks noChangeArrowheads="1"/>
          </p:cNvSpPr>
          <p:nvPr/>
        </p:nvSpPr>
        <p:spPr bwMode="auto">
          <a:xfrm>
            <a:off x="66675" y="47625"/>
            <a:ext cx="382588" cy="214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800"/>
              <a:t>2.48</a:t>
            </a:r>
          </a:p>
        </p:txBody>
      </p:sp>
    </p:spTree>
    <p:extLst>
      <p:ext uri="{BB962C8B-B14F-4D97-AF65-F5344CB8AC3E}">
        <p14:creationId xmlns:p14="http://schemas.microsoft.com/office/powerpoint/2010/main" val="62420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1026"/>
          <p:cNvSpPr>
            <a:spLocks noGrp="1" noChangeArrowheads="1"/>
          </p:cNvSpPr>
          <p:nvPr>
            <p:ph type="title"/>
          </p:nvPr>
        </p:nvSpPr>
        <p:spPr>
          <a:xfrm>
            <a:off x="719138" y="296863"/>
            <a:ext cx="7291387" cy="1143000"/>
          </a:xfrm>
        </p:spPr>
        <p:txBody>
          <a:bodyPr/>
          <a:lstStyle/>
          <a:p>
            <a:pPr algn="l"/>
            <a:r>
              <a:rPr lang="en-US" sz="3600"/>
              <a:t>Does system energy </a:t>
            </a:r>
            <a:r>
              <a:rPr lang="ja-JP" altLang="en-US" sz="3600"/>
              <a:t>“</a:t>
            </a:r>
            <a:r>
              <a:rPr lang="en-US" sz="3600"/>
              <a:t>superpose</a:t>
            </a:r>
            <a:r>
              <a:rPr lang="ja-JP" altLang="en-US" sz="3600"/>
              <a:t>”</a:t>
            </a:r>
            <a:r>
              <a:rPr lang="en-US" sz="3600"/>
              <a:t>? </a:t>
            </a:r>
            <a:endParaRPr lang="en-US"/>
          </a:p>
        </p:txBody>
      </p:sp>
      <p:sp>
        <p:nvSpPr>
          <p:cNvPr id="171011" name="Rectangle 1027"/>
          <p:cNvSpPr>
            <a:spLocks noGrp="1" noChangeArrowheads="1"/>
          </p:cNvSpPr>
          <p:nvPr>
            <p:ph type="body" idx="1"/>
          </p:nvPr>
        </p:nvSpPr>
        <p:spPr>
          <a:xfrm>
            <a:off x="685800" y="1209675"/>
            <a:ext cx="7772400" cy="4114800"/>
          </a:xfrm>
        </p:spPr>
        <p:txBody>
          <a:bodyPr/>
          <a:lstStyle/>
          <a:p>
            <a:pPr marL="0" indent="0">
              <a:buFontTx/>
              <a:buNone/>
            </a:pPr>
            <a:r>
              <a:rPr lang="en-US" sz="3600"/>
              <a:t>That is, if you have one system of charges with total stored energy W1, and a second charge distribution with W2… if you superpose these charge distributions, is the total energy of the new system simply W1+W2?</a:t>
            </a:r>
          </a:p>
          <a:p>
            <a:pPr marL="0" indent="0">
              <a:buFontTx/>
              <a:buAutoNum type="alphaUcParenR"/>
            </a:pPr>
            <a:r>
              <a:rPr lang="en-US" sz="3600"/>
              <a:t> Yes</a:t>
            </a:r>
          </a:p>
          <a:p>
            <a:pPr marL="0" indent="0">
              <a:buFontTx/>
              <a:buAutoNum type="alphaUcParenR"/>
            </a:pPr>
            <a:r>
              <a:rPr lang="en-US" sz="3600"/>
              <a:t> No </a:t>
            </a:r>
            <a:endParaRPr lang="en-US"/>
          </a:p>
        </p:txBody>
      </p:sp>
    </p:spTree>
    <p:extLst>
      <p:ext uri="{BB962C8B-B14F-4D97-AF65-F5344CB8AC3E}">
        <p14:creationId xmlns:p14="http://schemas.microsoft.com/office/powerpoint/2010/main" val="12113454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T:\griffith_triangl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648" y="96313"/>
            <a:ext cx="7351712" cy="635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6989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3"/>
          <p:cNvSpPr txBox="1">
            <a:spLocks noChangeArrowheads="1"/>
          </p:cNvSpPr>
          <p:nvPr/>
        </p:nvSpPr>
        <p:spPr bwMode="auto">
          <a:xfrm>
            <a:off x="457200" y="228600"/>
            <a:ext cx="8458200"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ヒラギノ角ゴ Pro W3" charset="0"/>
                <a:cs typeface="ヒラギノ角ゴ Pro W3" charset="0"/>
              </a:defRPr>
            </a:lvl1pPr>
            <a:lvl2pPr marL="37931725" indent="-37474525" defTabSz="457200">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2600">
                <a:ea typeface="ＭＳ Ｐゴシック" charset="0"/>
                <a:cs typeface="ＭＳ Ｐゴシック" charset="0"/>
              </a:rPr>
              <a:t>During the last class we found that the energy stored in a particular arrangement of charges can be expressed as: </a:t>
            </a:r>
          </a:p>
          <a:p>
            <a:pPr eaLnBrk="1" hangingPunct="1"/>
            <a:r>
              <a:rPr lang="en-US" sz="2600">
                <a:ea typeface="ＭＳ Ｐゴシック" charset="0"/>
                <a:cs typeface="ＭＳ Ｐゴシック" charset="0"/>
              </a:rPr>
              <a:t>          	W</a:t>
            </a:r>
            <a:r>
              <a:rPr lang="en-US" sz="2600" baseline="-25000">
                <a:ea typeface="ＭＳ Ｐゴシック" charset="0"/>
                <a:cs typeface="ＭＳ Ｐゴシック" charset="0"/>
              </a:rPr>
              <a:t>sys</a:t>
            </a:r>
            <a:r>
              <a:rPr lang="en-US" sz="2600">
                <a:ea typeface="ＭＳ Ｐゴシック" charset="0"/>
                <a:cs typeface="ＭＳ Ｐゴシック" charset="0"/>
              </a:rPr>
              <a:t> = ½ ∑ q</a:t>
            </a:r>
            <a:r>
              <a:rPr lang="en-US" sz="2600" baseline="-25000">
                <a:ea typeface="ＭＳ Ｐゴシック" charset="0"/>
                <a:cs typeface="ＭＳ Ｐゴシック" charset="0"/>
              </a:rPr>
              <a:t>i</a:t>
            </a:r>
            <a:r>
              <a:rPr lang="en-US" sz="2600">
                <a:ea typeface="ＭＳ Ｐゴシック" charset="0"/>
                <a:cs typeface="ＭＳ Ｐゴシック" charset="0"/>
              </a:rPr>
              <a:t>∙V</a:t>
            </a:r>
            <a:r>
              <a:rPr lang="en-US" sz="2600" baseline="-25000">
                <a:ea typeface="ＭＳ Ｐゴシック" charset="0"/>
                <a:cs typeface="ＭＳ Ｐゴシック" charset="0"/>
              </a:rPr>
              <a:t>i</a:t>
            </a:r>
            <a:r>
              <a:rPr lang="en-US" sz="2600">
                <a:ea typeface="ＭＳ Ｐゴシック" charset="0"/>
                <a:cs typeface="ＭＳ Ｐゴシック" charset="0"/>
              </a:rPr>
              <a:t>(</a:t>
            </a:r>
            <a:r>
              <a:rPr lang="en-US" sz="2600" b="1">
                <a:ea typeface="ＭＳ Ｐゴシック" charset="0"/>
                <a:cs typeface="ＭＳ Ｐゴシック" charset="0"/>
              </a:rPr>
              <a:t>r</a:t>
            </a:r>
            <a:r>
              <a:rPr lang="en-US" sz="2600" baseline="-25000">
                <a:ea typeface="ＭＳ Ｐゴシック" charset="0"/>
                <a:cs typeface="ＭＳ Ｐゴシック" charset="0"/>
              </a:rPr>
              <a:t>i</a:t>
            </a:r>
            <a:r>
              <a:rPr lang="en-US" sz="2600">
                <a:ea typeface="ＭＳ Ｐゴシック" charset="0"/>
                <a:cs typeface="ＭＳ Ｐゴシック" charset="0"/>
              </a:rPr>
              <a:t>)</a:t>
            </a:r>
          </a:p>
          <a:p>
            <a:pPr eaLnBrk="1" hangingPunct="1"/>
            <a:r>
              <a:rPr lang="en-US" sz="2600">
                <a:ea typeface="ＭＳ Ｐゴシック" charset="0"/>
                <a:cs typeface="ＭＳ Ｐゴシック" charset="0"/>
              </a:rPr>
              <a:t>or as:		W</a:t>
            </a:r>
            <a:r>
              <a:rPr lang="en-US" sz="2600" baseline="-25000">
                <a:ea typeface="ＭＳ Ｐゴシック" charset="0"/>
                <a:cs typeface="ＭＳ Ｐゴシック" charset="0"/>
              </a:rPr>
              <a:t>sys</a:t>
            </a:r>
            <a:r>
              <a:rPr lang="en-US" sz="2600">
                <a:ea typeface="ＭＳ Ｐゴシック" charset="0"/>
                <a:cs typeface="ＭＳ Ｐゴシック" charset="0"/>
              </a:rPr>
              <a:t> = ½ </a:t>
            </a:r>
            <a:r>
              <a:rPr lang="en-US" sz="2600" b="1">
                <a:ea typeface="ＭＳ Ｐゴシック" charset="0"/>
                <a:cs typeface="ＭＳ Ｐゴシック" charset="0"/>
              </a:rPr>
              <a:t>∫ E</a:t>
            </a:r>
            <a:r>
              <a:rPr lang="en-US" sz="2600" baseline="30000">
                <a:ea typeface="ＭＳ Ｐゴシック" charset="0"/>
                <a:cs typeface="ＭＳ Ｐゴシック" charset="0"/>
              </a:rPr>
              <a:t>2 </a:t>
            </a:r>
            <a:r>
              <a:rPr lang="en-US" sz="2600">
                <a:ea typeface="ＭＳ Ｐゴシック" charset="0"/>
                <a:cs typeface="ＭＳ Ｐゴシック" charset="0"/>
              </a:rPr>
              <a:t>d</a:t>
            </a:r>
            <a:r>
              <a:rPr lang="el-GR" sz="2600">
                <a:latin typeface="Times New Roman" charset="0"/>
                <a:ea typeface="ＭＳ Ｐゴシック" charset="0"/>
              </a:rPr>
              <a:t>τ</a:t>
            </a:r>
            <a:r>
              <a:rPr lang="ja-JP" altLang="en-US" sz="2600">
                <a:latin typeface="Times New Roman" charset="0"/>
                <a:ea typeface="ＭＳ Ｐゴシック" charset="0"/>
              </a:rPr>
              <a:t>’</a:t>
            </a:r>
            <a:endParaRPr lang="en-US" sz="2600" baseline="30000">
              <a:ea typeface="ＭＳ Ｐゴシック" charset="0"/>
              <a:cs typeface="ＭＳ Ｐゴシック" charset="0"/>
            </a:endParaRPr>
          </a:p>
          <a:p>
            <a:pPr eaLnBrk="1" hangingPunct="1"/>
            <a:r>
              <a:rPr lang="en-US" sz="2600">
                <a:ea typeface="ＭＳ Ｐゴシック" charset="0"/>
                <a:cs typeface="ＭＳ Ｐゴシック" charset="0"/>
              </a:rPr>
              <a:t>Why can the first expression be negative, but the second one is positive (or zero)?</a:t>
            </a:r>
          </a:p>
          <a:p>
            <a:pPr eaLnBrk="1" hangingPunct="1"/>
            <a:endParaRPr lang="en-US" sz="2600">
              <a:ea typeface="ＭＳ Ｐゴシック" charset="0"/>
              <a:cs typeface="ＭＳ Ｐゴシック" charset="0"/>
            </a:endParaRPr>
          </a:p>
          <a:p>
            <a:pPr eaLnBrk="1" hangingPunct="1"/>
            <a:r>
              <a:rPr lang="en-US" sz="2600">
                <a:ea typeface="ＭＳ Ｐゴシック" charset="0"/>
                <a:cs typeface="ＭＳ Ｐゴシック" charset="0"/>
              </a:rPr>
              <a:t>A – We did a mistake in the derivation.</a:t>
            </a:r>
          </a:p>
          <a:p>
            <a:pPr eaLnBrk="1" hangingPunct="1"/>
            <a:r>
              <a:rPr lang="en-US" sz="2600">
                <a:ea typeface="ＭＳ Ｐゴシック" charset="0"/>
                <a:cs typeface="ＭＳ Ｐゴシック" charset="0"/>
              </a:rPr>
              <a:t>B –The second expression also contains the energy required to </a:t>
            </a:r>
            <a:r>
              <a:rPr lang="en-US" sz="2600" i="1">
                <a:ea typeface="ＭＳ Ｐゴシック" charset="0"/>
                <a:cs typeface="ＭＳ Ｐゴシック" charset="0"/>
              </a:rPr>
              <a:t>make</a:t>
            </a:r>
            <a:r>
              <a:rPr lang="en-US" sz="2600">
                <a:ea typeface="ＭＳ Ｐゴシック" charset="0"/>
                <a:cs typeface="ＭＳ Ｐゴシック" charset="0"/>
              </a:rPr>
              <a:t> the charges.</a:t>
            </a:r>
          </a:p>
          <a:p>
            <a:pPr eaLnBrk="1" hangingPunct="1"/>
            <a:r>
              <a:rPr lang="en-US" sz="2600">
                <a:ea typeface="ＭＳ Ｐゴシック" charset="0"/>
                <a:cs typeface="ＭＳ Ｐゴシック" charset="0"/>
              </a:rPr>
              <a:t>C – Energy is always a positive quantity, which we expressed by squaring the E-field.</a:t>
            </a:r>
          </a:p>
          <a:p>
            <a:pPr eaLnBrk="1" hangingPunct="1"/>
            <a:r>
              <a:rPr lang="en-US" sz="2600">
                <a:ea typeface="ＭＳ Ｐゴシック" charset="0"/>
                <a:cs typeface="ＭＳ Ｐゴシック" charset="0"/>
              </a:rPr>
              <a:t>D – Must be something else.</a:t>
            </a:r>
          </a:p>
          <a:p>
            <a:pPr eaLnBrk="1" hangingPunct="1"/>
            <a:r>
              <a:rPr lang="en-US" sz="2600">
                <a:ea typeface="ＭＳ Ｐゴシック" charset="0"/>
                <a:cs typeface="ＭＳ Ｐゴシック" charset="0"/>
              </a:rPr>
              <a:t>E – How should I know. I don</a:t>
            </a:r>
            <a:r>
              <a:rPr lang="ja-JP" altLang="en-US" sz="2600">
                <a:ea typeface="ＭＳ Ｐゴシック" charset="0"/>
                <a:cs typeface="ＭＳ Ｐゴシック" charset="0"/>
              </a:rPr>
              <a:t>’</a:t>
            </a:r>
            <a:r>
              <a:rPr lang="en-US" sz="2600">
                <a:ea typeface="ＭＳ Ｐゴシック" charset="0"/>
                <a:cs typeface="ＭＳ Ｐゴシック" charset="0"/>
              </a:rPr>
              <a:t>t do the reading assignments.</a:t>
            </a:r>
          </a:p>
        </p:txBody>
      </p:sp>
    </p:spTree>
    <p:extLst>
      <p:ext uri="{BB962C8B-B14F-4D97-AF65-F5344CB8AC3E}">
        <p14:creationId xmlns:p14="http://schemas.microsoft.com/office/powerpoint/2010/main" val="4294313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body" sz="half" idx="1"/>
          </p:nvPr>
        </p:nvSpPr>
        <p:spPr>
          <a:xfrm>
            <a:off x="533400" y="2286000"/>
            <a:ext cx="8153400" cy="3962400"/>
          </a:xfrm>
        </p:spPr>
        <p:txBody>
          <a:bodyPr/>
          <a:lstStyle/>
          <a:p>
            <a:pPr marL="0" indent="0">
              <a:lnSpc>
                <a:spcPct val="90000"/>
              </a:lnSpc>
              <a:buFontTx/>
              <a:buNone/>
            </a:pPr>
            <a:r>
              <a:rPr lang="en-US" sz="3000">
                <a:latin typeface="Arial" charset="0"/>
                <a:ea typeface="ヒラギノ角ゴ Pro W3" charset="0"/>
                <a:cs typeface="ヒラギノ角ゴ Pro W3" charset="0"/>
              </a:rPr>
              <a:t>Two charges, +q and –q, are a distance r apart.  As the charges are slowly moved together, the total field energy</a:t>
            </a:r>
            <a:endParaRPr lang="en-US" sz="2400">
              <a:latin typeface="Arial" charset="0"/>
              <a:ea typeface="ヒラギノ角ゴ Pro W3" charset="0"/>
              <a:cs typeface="ヒラギノ角ゴ Pro W3" charset="0"/>
            </a:endParaRPr>
          </a:p>
          <a:p>
            <a:pPr marL="0" indent="0">
              <a:lnSpc>
                <a:spcPct val="90000"/>
              </a:lnSpc>
              <a:buFontTx/>
              <a:buNone/>
            </a:pPr>
            <a:endParaRPr lang="en-US" sz="2400">
              <a:latin typeface="Arial" charset="0"/>
              <a:ea typeface="ヒラギノ角ゴ Pro W3" charset="0"/>
              <a:cs typeface="ヒラギノ角ゴ Pro W3" charset="0"/>
            </a:endParaRPr>
          </a:p>
          <a:p>
            <a:pPr marL="0" indent="0">
              <a:lnSpc>
                <a:spcPct val="90000"/>
              </a:lnSpc>
              <a:buFontTx/>
              <a:buNone/>
            </a:pPr>
            <a:endParaRPr lang="en-US" sz="2400">
              <a:latin typeface="Arial" charset="0"/>
              <a:ea typeface="ヒラギノ角ゴ Pro W3" charset="0"/>
              <a:cs typeface="ヒラギノ角ゴ Pro W3" charset="0"/>
            </a:endParaRPr>
          </a:p>
          <a:p>
            <a:pPr marL="0" indent="0">
              <a:lnSpc>
                <a:spcPct val="90000"/>
              </a:lnSpc>
              <a:buFontTx/>
              <a:buNone/>
            </a:pPr>
            <a:endParaRPr lang="en-US" sz="2400">
              <a:latin typeface="Arial" charset="0"/>
              <a:ea typeface="ヒラギノ角ゴ Pro W3" charset="0"/>
              <a:cs typeface="ヒラギノ角ゴ Pro W3" charset="0"/>
            </a:endParaRPr>
          </a:p>
          <a:p>
            <a:pPr marL="0" indent="0">
              <a:lnSpc>
                <a:spcPct val="90000"/>
              </a:lnSpc>
              <a:buFontTx/>
              <a:buNone/>
            </a:pPr>
            <a:r>
              <a:rPr lang="en-US" sz="2400">
                <a:latin typeface="Arial" charset="0"/>
                <a:ea typeface="ヒラギノ角ゴ Pro W3" charset="0"/>
                <a:cs typeface="ヒラギノ角ゴ Pro W3" charset="0"/>
              </a:rPr>
              <a:t>		A) increases</a:t>
            </a:r>
          </a:p>
          <a:p>
            <a:pPr marL="0" indent="0">
              <a:lnSpc>
                <a:spcPct val="90000"/>
              </a:lnSpc>
              <a:buFontTx/>
              <a:buNone/>
            </a:pPr>
            <a:r>
              <a:rPr lang="en-US" sz="2400">
                <a:latin typeface="Arial" charset="0"/>
                <a:ea typeface="ヒラギノ角ゴ Pro W3" charset="0"/>
                <a:cs typeface="ヒラギノ角ゴ Pro W3" charset="0"/>
              </a:rPr>
              <a:t>		B) decreases</a:t>
            </a:r>
          </a:p>
          <a:p>
            <a:pPr marL="0" indent="0">
              <a:lnSpc>
                <a:spcPct val="90000"/>
              </a:lnSpc>
              <a:buFontTx/>
              <a:buNone/>
            </a:pPr>
            <a:r>
              <a:rPr lang="en-US" sz="2400">
                <a:latin typeface="Arial" charset="0"/>
                <a:ea typeface="ヒラギノ角ゴ Pro W3" charset="0"/>
                <a:cs typeface="ヒラギノ角ゴ Pro W3" charset="0"/>
              </a:rPr>
              <a:t>		C) remains constant</a:t>
            </a:r>
          </a:p>
          <a:p>
            <a:pPr marL="0" indent="0">
              <a:lnSpc>
                <a:spcPct val="90000"/>
              </a:lnSpc>
              <a:buFontTx/>
              <a:buNone/>
            </a:pPr>
            <a:r>
              <a:rPr lang="en-US" sz="2400">
                <a:latin typeface="Arial" charset="0"/>
                <a:ea typeface="ヒラギノ角ゴ Pro W3" charset="0"/>
                <a:cs typeface="ヒラギノ角ゴ Pro W3" charset="0"/>
              </a:rPr>
              <a:t>(Come up with two different reasons for your answer. )</a:t>
            </a:r>
            <a:endParaRPr lang="en-US" sz="1700">
              <a:latin typeface="Arial" charset="0"/>
              <a:ea typeface="ヒラギノ角ゴ Pro W3" charset="0"/>
              <a:cs typeface="ヒラギノ角ゴ Pro W3" charset="0"/>
            </a:endParaRPr>
          </a:p>
        </p:txBody>
      </p:sp>
      <p:grpSp>
        <p:nvGrpSpPr>
          <p:cNvPr id="43012" name="Group 3"/>
          <p:cNvGrpSpPr>
            <a:grpSpLocks/>
          </p:cNvGrpSpPr>
          <p:nvPr/>
        </p:nvGrpSpPr>
        <p:grpSpPr bwMode="auto">
          <a:xfrm>
            <a:off x="3048000" y="914400"/>
            <a:ext cx="2743200" cy="914400"/>
            <a:chOff x="1392" y="240"/>
            <a:chExt cx="1728" cy="576"/>
          </a:xfrm>
        </p:grpSpPr>
        <p:sp>
          <p:nvSpPr>
            <p:cNvPr id="43013" name="Oval 4"/>
            <p:cNvSpPr>
              <a:spLocks noChangeArrowheads="1"/>
            </p:cNvSpPr>
            <p:nvPr/>
          </p:nvSpPr>
          <p:spPr bwMode="auto">
            <a:xfrm>
              <a:off x="2832" y="336"/>
              <a:ext cx="288" cy="28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14" name="Oval 5"/>
            <p:cNvSpPr>
              <a:spLocks noChangeArrowheads="1"/>
            </p:cNvSpPr>
            <p:nvPr/>
          </p:nvSpPr>
          <p:spPr bwMode="auto">
            <a:xfrm>
              <a:off x="1392" y="384"/>
              <a:ext cx="288" cy="28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15" name="Line 6"/>
            <p:cNvSpPr>
              <a:spLocks noChangeShapeType="1"/>
            </p:cNvSpPr>
            <p:nvPr/>
          </p:nvSpPr>
          <p:spPr bwMode="auto">
            <a:xfrm>
              <a:off x="1536" y="816"/>
              <a:ext cx="1440" cy="0"/>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3016" name="Text Box 7"/>
            <p:cNvSpPr txBox="1">
              <a:spLocks noChangeArrowheads="1"/>
            </p:cNvSpPr>
            <p:nvPr/>
          </p:nvSpPr>
          <p:spPr bwMode="auto">
            <a:xfrm>
              <a:off x="2064" y="432"/>
              <a:ext cx="20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sz="3200"/>
                <a:t>r</a:t>
              </a:r>
            </a:p>
          </p:txBody>
        </p:sp>
        <p:grpSp>
          <p:nvGrpSpPr>
            <p:cNvPr id="43017" name="Group 8"/>
            <p:cNvGrpSpPr>
              <a:grpSpLocks/>
            </p:cNvGrpSpPr>
            <p:nvPr/>
          </p:nvGrpSpPr>
          <p:grpSpPr bwMode="auto">
            <a:xfrm>
              <a:off x="2880" y="384"/>
              <a:ext cx="192" cy="192"/>
              <a:chOff x="4224" y="240"/>
              <a:chExt cx="288" cy="288"/>
            </a:xfrm>
          </p:grpSpPr>
          <p:sp>
            <p:nvSpPr>
              <p:cNvPr id="43021" name="Line 9"/>
              <p:cNvSpPr>
                <a:spLocks noChangeShapeType="1"/>
              </p:cNvSpPr>
              <p:nvPr/>
            </p:nvSpPr>
            <p:spPr bwMode="auto">
              <a:xfrm>
                <a:off x="4224" y="384"/>
                <a:ext cx="288"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2" name="Line 10"/>
              <p:cNvSpPr>
                <a:spLocks noChangeShapeType="1"/>
              </p:cNvSpPr>
              <p:nvPr/>
            </p:nvSpPr>
            <p:spPr bwMode="auto">
              <a:xfrm>
                <a:off x="4368" y="240"/>
                <a:ext cx="0" cy="288"/>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3018" name="Line 11"/>
            <p:cNvSpPr>
              <a:spLocks noChangeShapeType="1"/>
            </p:cNvSpPr>
            <p:nvPr/>
          </p:nvSpPr>
          <p:spPr bwMode="auto">
            <a:xfrm>
              <a:off x="1440" y="528"/>
              <a:ext cx="192"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9" name="Line 12"/>
            <p:cNvSpPr>
              <a:spLocks noChangeShapeType="1"/>
            </p:cNvSpPr>
            <p:nvPr/>
          </p:nvSpPr>
          <p:spPr bwMode="auto">
            <a:xfrm>
              <a:off x="1488" y="240"/>
              <a:ext cx="528" cy="0"/>
            </a:xfrm>
            <a:prstGeom prst="line">
              <a:avLst/>
            </a:prstGeom>
            <a:noFill/>
            <a:ln w="9525">
              <a:solidFill>
                <a:schemeClr val="tx1"/>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3020" name="Line 13"/>
            <p:cNvSpPr>
              <a:spLocks noChangeShapeType="1"/>
            </p:cNvSpPr>
            <p:nvPr/>
          </p:nvSpPr>
          <p:spPr bwMode="auto">
            <a:xfrm flipH="1">
              <a:off x="2544" y="240"/>
              <a:ext cx="432" cy="0"/>
            </a:xfrm>
            <a:prstGeom prst="line">
              <a:avLst/>
            </a:prstGeom>
            <a:noFill/>
            <a:ln w="9525">
              <a:solidFill>
                <a:schemeClr val="tx1"/>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aphicFrame>
        <p:nvGraphicFramePr>
          <p:cNvPr id="43010" name="Object 2"/>
          <p:cNvGraphicFramePr>
            <a:graphicFrameLocks noChangeAspect="1"/>
          </p:cNvGraphicFramePr>
          <p:nvPr>
            <p:ph sz="half" idx="2"/>
          </p:nvPr>
        </p:nvGraphicFramePr>
        <p:xfrm>
          <a:off x="3241675" y="3665538"/>
          <a:ext cx="1633538" cy="974725"/>
        </p:xfrm>
        <a:graphic>
          <a:graphicData uri="http://schemas.openxmlformats.org/presentationml/2006/ole">
            <mc:AlternateContent xmlns:mc="http://schemas.openxmlformats.org/markup-compatibility/2006">
              <mc:Choice xmlns:v="urn:schemas-microsoft-com:vml" Requires="v">
                <p:oleObj spid="_x0000_s163841" name="Equation" r:id="rId4" imgW="635121" imgH="393926" progId="Equation.3">
                  <p:embed/>
                </p:oleObj>
              </mc:Choice>
              <mc:Fallback>
                <p:oleObj name="Equation" r:id="rId4" imgW="635121" imgH="39392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41675" y="3665538"/>
                        <a:ext cx="1633538" cy="974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133246449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533400" y="2457450"/>
            <a:ext cx="8229600" cy="3962400"/>
          </a:xfrm>
        </p:spPr>
        <p:txBody>
          <a:bodyPr/>
          <a:lstStyle/>
          <a:p>
            <a:pPr marL="0" indent="0">
              <a:lnSpc>
                <a:spcPct val="90000"/>
              </a:lnSpc>
              <a:buFontTx/>
              <a:buNone/>
            </a:pPr>
            <a:r>
              <a:rPr lang="en-US" sz="3000">
                <a:latin typeface="Arial" charset="0"/>
                <a:ea typeface="ヒラギノ角ゴ Pro W3" charset="0"/>
                <a:cs typeface="ヒラギノ角ゴ Pro W3" charset="0"/>
              </a:rPr>
              <a:t>A parallel-plate capacitor has +Q on one plate, -Q on the other.  The plates are isolated so the charge Q cannot change.  As the plates are pulled apart, the total </a:t>
            </a:r>
            <a:r>
              <a:rPr lang="en-US" sz="3000" b="1">
                <a:latin typeface="Arial" charset="0"/>
                <a:ea typeface="ヒラギノ角ゴ Pro W3" charset="0"/>
                <a:cs typeface="ヒラギノ角ゴ Pro W3" charset="0"/>
              </a:rPr>
              <a:t>electrostatic energy</a:t>
            </a:r>
            <a:r>
              <a:rPr lang="en-US" sz="3000">
                <a:latin typeface="Arial" charset="0"/>
                <a:ea typeface="ヒラギノ角ゴ Pro W3" charset="0"/>
                <a:cs typeface="ヒラギノ角ゴ Pro W3" charset="0"/>
              </a:rPr>
              <a:t> stored in the capacitor</a:t>
            </a:r>
            <a:r>
              <a:rPr lang="en-US" sz="2400">
                <a:latin typeface="Arial" charset="0"/>
                <a:ea typeface="ヒラギノ角ゴ Pro W3" charset="0"/>
                <a:cs typeface="ヒラギノ角ゴ Pro W3" charset="0"/>
              </a:rPr>
              <a:t> </a:t>
            </a:r>
          </a:p>
          <a:p>
            <a:pPr marL="0" indent="0">
              <a:lnSpc>
                <a:spcPct val="90000"/>
              </a:lnSpc>
              <a:buFontTx/>
              <a:buNone/>
            </a:pPr>
            <a:r>
              <a:rPr lang="en-US" sz="2400">
                <a:latin typeface="Arial" charset="0"/>
                <a:ea typeface="ヒラギノ角ゴ Pro W3" charset="0"/>
                <a:cs typeface="ヒラギノ角ゴ Pro W3" charset="0"/>
              </a:rPr>
              <a:t>	A) increases	</a:t>
            </a:r>
          </a:p>
          <a:p>
            <a:pPr marL="0" indent="0">
              <a:lnSpc>
                <a:spcPct val="90000"/>
              </a:lnSpc>
              <a:buFontTx/>
              <a:buNone/>
            </a:pPr>
            <a:r>
              <a:rPr lang="en-US" sz="2400">
                <a:latin typeface="Arial" charset="0"/>
                <a:ea typeface="ヒラギノ角ゴ Pro W3" charset="0"/>
                <a:cs typeface="ヒラギノ角ゴ Pro W3" charset="0"/>
              </a:rPr>
              <a:t>	B) decreases	</a:t>
            </a:r>
          </a:p>
          <a:p>
            <a:pPr marL="0" indent="0">
              <a:lnSpc>
                <a:spcPct val="90000"/>
              </a:lnSpc>
              <a:buFontTx/>
              <a:buNone/>
            </a:pPr>
            <a:r>
              <a:rPr lang="en-US" sz="2400">
                <a:latin typeface="Arial" charset="0"/>
                <a:ea typeface="ヒラギノ角ゴ Pro W3" charset="0"/>
                <a:cs typeface="ヒラギノ角ゴ Pro W3" charset="0"/>
              </a:rPr>
              <a:t>	C) remains constant.</a:t>
            </a:r>
          </a:p>
          <a:p>
            <a:pPr marL="0" indent="0">
              <a:lnSpc>
                <a:spcPct val="90000"/>
              </a:lnSpc>
              <a:buFontTx/>
              <a:buNone/>
            </a:pPr>
            <a:endParaRPr lang="en-US" sz="2400">
              <a:latin typeface="Arial" charset="0"/>
              <a:ea typeface="ヒラギノ角ゴ Pro W3" charset="0"/>
              <a:cs typeface="ヒラギノ角ゴ Pro W3" charset="0"/>
            </a:endParaRPr>
          </a:p>
          <a:p>
            <a:pPr marL="0" indent="0">
              <a:lnSpc>
                <a:spcPct val="90000"/>
              </a:lnSpc>
              <a:buFontTx/>
              <a:buNone/>
            </a:pPr>
            <a:r>
              <a:rPr lang="en-US" sz="2400">
                <a:latin typeface="Arial" charset="0"/>
                <a:ea typeface="ヒラギノ角ゴ Pro W3" charset="0"/>
                <a:cs typeface="ヒラギノ角ゴ Pro W3" charset="0"/>
              </a:rPr>
              <a:t>(Come up with two different reasons for your answer. )</a:t>
            </a:r>
            <a:endParaRPr lang="en-US" sz="1600">
              <a:latin typeface="Arial" charset="0"/>
              <a:ea typeface="ヒラギノ角ゴ Pro W3" charset="0"/>
              <a:cs typeface="ヒラギノ角ゴ Pro W3" charset="0"/>
            </a:endParaRPr>
          </a:p>
        </p:txBody>
      </p:sp>
      <p:grpSp>
        <p:nvGrpSpPr>
          <p:cNvPr id="45059" name="Group 3"/>
          <p:cNvGrpSpPr>
            <a:grpSpLocks/>
          </p:cNvGrpSpPr>
          <p:nvPr/>
        </p:nvGrpSpPr>
        <p:grpSpPr bwMode="auto">
          <a:xfrm>
            <a:off x="1600200" y="304800"/>
            <a:ext cx="5780088" cy="2057400"/>
            <a:chOff x="1008" y="192"/>
            <a:chExt cx="3641" cy="1296"/>
          </a:xfrm>
        </p:grpSpPr>
        <p:sp>
          <p:nvSpPr>
            <p:cNvPr id="45060" name="Rectangle 4"/>
            <p:cNvSpPr>
              <a:spLocks noChangeArrowheads="1"/>
            </p:cNvSpPr>
            <p:nvPr/>
          </p:nvSpPr>
          <p:spPr bwMode="auto">
            <a:xfrm>
              <a:off x="1008" y="1008"/>
              <a:ext cx="3216" cy="48"/>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5061" name="Rectangle 5"/>
            <p:cNvSpPr>
              <a:spLocks noChangeArrowheads="1"/>
            </p:cNvSpPr>
            <p:nvPr/>
          </p:nvSpPr>
          <p:spPr bwMode="auto">
            <a:xfrm>
              <a:off x="1008" y="624"/>
              <a:ext cx="3216" cy="48"/>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5062" name="Line 6"/>
            <p:cNvSpPr>
              <a:spLocks noChangeShapeType="1"/>
            </p:cNvSpPr>
            <p:nvPr/>
          </p:nvSpPr>
          <p:spPr bwMode="auto">
            <a:xfrm>
              <a:off x="1344" y="672"/>
              <a:ext cx="0"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3" name="Line 7"/>
            <p:cNvSpPr>
              <a:spLocks noChangeShapeType="1"/>
            </p:cNvSpPr>
            <p:nvPr/>
          </p:nvSpPr>
          <p:spPr bwMode="auto">
            <a:xfrm>
              <a:off x="1584" y="672"/>
              <a:ext cx="0"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4" name="Line 8"/>
            <p:cNvSpPr>
              <a:spLocks noChangeShapeType="1"/>
            </p:cNvSpPr>
            <p:nvPr/>
          </p:nvSpPr>
          <p:spPr bwMode="auto">
            <a:xfrm>
              <a:off x="1824" y="672"/>
              <a:ext cx="0"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5" name="Line 9"/>
            <p:cNvSpPr>
              <a:spLocks noChangeShapeType="1"/>
            </p:cNvSpPr>
            <p:nvPr/>
          </p:nvSpPr>
          <p:spPr bwMode="auto">
            <a:xfrm>
              <a:off x="2064" y="672"/>
              <a:ext cx="0"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6" name="Line 10"/>
            <p:cNvSpPr>
              <a:spLocks noChangeShapeType="1"/>
            </p:cNvSpPr>
            <p:nvPr/>
          </p:nvSpPr>
          <p:spPr bwMode="auto">
            <a:xfrm>
              <a:off x="2304" y="672"/>
              <a:ext cx="0"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7" name="Line 11"/>
            <p:cNvSpPr>
              <a:spLocks noChangeShapeType="1"/>
            </p:cNvSpPr>
            <p:nvPr/>
          </p:nvSpPr>
          <p:spPr bwMode="auto">
            <a:xfrm>
              <a:off x="2784" y="672"/>
              <a:ext cx="0"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8" name="Line 12"/>
            <p:cNvSpPr>
              <a:spLocks noChangeShapeType="1"/>
            </p:cNvSpPr>
            <p:nvPr/>
          </p:nvSpPr>
          <p:spPr bwMode="auto">
            <a:xfrm>
              <a:off x="2544" y="672"/>
              <a:ext cx="0"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9" name="Line 13"/>
            <p:cNvSpPr>
              <a:spLocks noChangeShapeType="1"/>
            </p:cNvSpPr>
            <p:nvPr/>
          </p:nvSpPr>
          <p:spPr bwMode="auto">
            <a:xfrm>
              <a:off x="3504" y="672"/>
              <a:ext cx="0"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0" name="Line 14"/>
            <p:cNvSpPr>
              <a:spLocks noChangeShapeType="1"/>
            </p:cNvSpPr>
            <p:nvPr/>
          </p:nvSpPr>
          <p:spPr bwMode="auto">
            <a:xfrm>
              <a:off x="3264" y="672"/>
              <a:ext cx="0"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1" name="Line 15"/>
            <p:cNvSpPr>
              <a:spLocks noChangeShapeType="1"/>
            </p:cNvSpPr>
            <p:nvPr/>
          </p:nvSpPr>
          <p:spPr bwMode="auto">
            <a:xfrm>
              <a:off x="3024" y="672"/>
              <a:ext cx="0"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2" name="Line 16"/>
            <p:cNvSpPr>
              <a:spLocks noChangeShapeType="1"/>
            </p:cNvSpPr>
            <p:nvPr/>
          </p:nvSpPr>
          <p:spPr bwMode="auto">
            <a:xfrm>
              <a:off x="3744" y="672"/>
              <a:ext cx="0"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3" name="Line 17"/>
            <p:cNvSpPr>
              <a:spLocks noChangeShapeType="1"/>
            </p:cNvSpPr>
            <p:nvPr/>
          </p:nvSpPr>
          <p:spPr bwMode="auto">
            <a:xfrm>
              <a:off x="3984" y="672"/>
              <a:ext cx="0"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4" name="Text Box 18"/>
            <p:cNvSpPr txBox="1">
              <a:spLocks noChangeArrowheads="1"/>
            </p:cNvSpPr>
            <p:nvPr/>
          </p:nvSpPr>
          <p:spPr bwMode="auto">
            <a:xfrm>
              <a:off x="4272" y="480"/>
              <a:ext cx="37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a:t>+Q</a:t>
              </a:r>
            </a:p>
          </p:txBody>
        </p:sp>
        <p:sp>
          <p:nvSpPr>
            <p:cNvPr id="45075" name="Text Box 19"/>
            <p:cNvSpPr txBox="1">
              <a:spLocks noChangeArrowheads="1"/>
            </p:cNvSpPr>
            <p:nvPr/>
          </p:nvSpPr>
          <p:spPr bwMode="auto">
            <a:xfrm>
              <a:off x="4320" y="960"/>
              <a:ext cx="32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37931725" indent="-37474525">
                <a:defRPr sz="2400">
                  <a:solidFill>
                    <a:schemeClr val="tx1"/>
                  </a:solidFill>
                  <a:latin typeface="Arial" charset="0"/>
                  <a:ea typeface="ヒラギノ角ゴ Pro W3" charset="0"/>
                  <a:cs typeface="ヒラギノ角ゴ Pro W3" charset="0"/>
                </a:defRPr>
              </a:lvl2pPr>
              <a:lvl3pPr>
                <a:defRPr sz="2400">
                  <a:solidFill>
                    <a:schemeClr val="tx1"/>
                  </a:solidFill>
                  <a:latin typeface="Arial" charset="0"/>
                  <a:ea typeface="ヒラギノ角ゴ Pro W3" charset="0"/>
                  <a:cs typeface="ヒラギノ角ゴ Pro W3" charset="0"/>
                </a:defRPr>
              </a:lvl3pPr>
              <a:lvl4pPr>
                <a:defRPr sz="2400">
                  <a:solidFill>
                    <a:schemeClr val="tx1"/>
                  </a:solidFill>
                  <a:latin typeface="Arial" charset="0"/>
                  <a:ea typeface="ヒラギノ角ゴ Pro W3" charset="0"/>
                  <a:cs typeface="ヒラギノ角ゴ Pro W3" charset="0"/>
                </a:defRPr>
              </a:lvl4pPr>
              <a:lvl5pPr>
                <a:defRPr sz="2400">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r>
                <a:rPr lang="en-US"/>
                <a:t>-Q</a:t>
              </a:r>
            </a:p>
          </p:txBody>
        </p:sp>
        <p:sp>
          <p:nvSpPr>
            <p:cNvPr id="45076" name="Line 20"/>
            <p:cNvSpPr>
              <a:spLocks noChangeShapeType="1"/>
            </p:cNvSpPr>
            <p:nvPr/>
          </p:nvSpPr>
          <p:spPr bwMode="auto">
            <a:xfrm flipV="1">
              <a:off x="2688" y="192"/>
              <a:ext cx="0" cy="336"/>
            </a:xfrm>
            <a:prstGeom prst="line">
              <a:avLst/>
            </a:prstGeom>
            <a:noFill/>
            <a:ln w="25400">
              <a:solidFill>
                <a:schemeClr val="tx1"/>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7" name="Line 21"/>
            <p:cNvSpPr>
              <a:spLocks noChangeShapeType="1"/>
            </p:cNvSpPr>
            <p:nvPr/>
          </p:nvSpPr>
          <p:spPr bwMode="auto">
            <a:xfrm>
              <a:off x="2688" y="1104"/>
              <a:ext cx="0" cy="384"/>
            </a:xfrm>
            <a:prstGeom prst="line">
              <a:avLst/>
            </a:prstGeom>
            <a:noFill/>
            <a:ln w="25400">
              <a:solidFill>
                <a:schemeClr val="tx1"/>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10203156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8629</TotalTime>
  <Words>644</Words>
  <Application>Microsoft Macintosh PowerPoint</Application>
  <PresentationFormat>On-screen Show (4:3)</PresentationFormat>
  <Paragraphs>128</Paragraphs>
  <Slides>9</Slides>
  <Notes>9</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9</vt:i4>
      </vt:variant>
    </vt:vector>
  </HeadingPairs>
  <TitlesOfParts>
    <vt:vector size="14" baseType="lpstr">
      <vt:lpstr>Blank Presentation</vt:lpstr>
      <vt:lpstr>Picture</vt:lpstr>
      <vt:lpstr>Equation</vt:lpstr>
      <vt:lpstr>Microsoft Word 97 - 2004 Document</vt:lpstr>
      <vt:lpstr>Microsoft Equation</vt:lpstr>
      <vt:lpstr>WORK &amp; ENERGY</vt:lpstr>
      <vt:lpstr>Class Activities:  Work + Energy</vt:lpstr>
      <vt:lpstr>Three identical charges +q sit on an equilateral triangle. </vt:lpstr>
      <vt:lpstr>Three identical charges +q sit on an equilateral triangle. </vt:lpstr>
      <vt:lpstr>Does system energy “superpose”? </vt:lpstr>
      <vt:lpstr>PowerPoint Presentation</vt:lpstr>
      <vt:lpstr>PowerPoint Presentation</vt:lpstr>
      <vt:lpstr>PowerPoint Presentation</vt:lpstr>
      <vt:lpstr>PowerPoint Presentation</vt:lpstr>
    </vt:vector>
  </TitlesOfParts>
  <Company>CU Boulder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Stephanie Chasteen</dc:creator>
  <cp:lastModifiedBy>STEVEN POLLOCK</cp:lastModifiedBy>
  <cp:revision>93</cp:revision>
  <dcterms:created xsi:type="dcterms:W3CDTF">2007-10-23T21:56:36Z</dcterms:created>
  <dcterms:modified xsi:type="dcterms:W3CDTF">2013-05-16T02:51:50Z</dcterms:modified>
</cp:coreProperties>
</file>