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4.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5.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525" r:id="rId2"/>
    <p:sldId id="526" r:id="rId3"/>
    <p:sldId id="527" r:id="rId4"/>
    <p:sldId id="528" r:id="rId5"/>
    <p:sldId id="474" r:id="rId6"/>
    <p:sldId id="488" r:id="rId7"/>
    <p:sldId id="489" r:id="rId8"/>
    <p:sldId id="487" r:id="rId9"/>
    <p:sldId id="490" r:id="rId10"/>
    <p:sldId id="491" r:id="rId11"/>
    <p:sldId id="529" r:id="rId12"/>
    <p:sldId id="492" r:id="rId13"/>
    <p:sldId id="493" r:id="rId14"/>
    <p:sldId id="494" r:id="rId15"/>
    <p:sldId id="499" r:id="rId16"/>
    <p:sldId id="501" r:id="rId17"/>
    <p:sldId id="502" r:id="rId18"/>
    <p:sldId id="503" r:id="rId19"/>
    <p:sldId id="504" r:id="rId20"/>
    <p:sldId id="505" r:id="rId21"/>
    <p:sldId id="506" r:id="rId22"/>
    <p:sldId id="507" r:id="rId23"/>
    <p:sldId id="530" r:id="rId24"/>
    <p:sldId id="508" r:id="rId25"/>
    <p:sldId id="509" r:id="rId26"/>
    <p:sldId id="522" r:id="rId27"/>
    <p:sldId id="523" r:id="rId28"/>
    <p:sldId id="524" r:id="rId29"/>
    <p:sldId id="514" r:id="rId30"/>
    <p:sldId id="531"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334" autoAdjust="0"/>
  </p:normalViewPr>
  <p:slideViewPr>
    <p:cSldViewPr snapToGrid="0">
      <p:cViewPr varScale="1">
        <p:scale>
          <a:sx n="31" d="100"/>
          <a:sy n="31" d="100"/>
        </p:scale>
        <p:origin x="-328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ECA8A3DC-BF8C-884E-A3EF-F638737ACA2B}" type="slidenum">
              <a:rPr lang="en-US"/>
              <a:pPr>
                <a:defRPr/>
              </a:pPr>
              <a:t>‹#›</a:t>
            </a:fld>
            <a:endParaRPr lang="en-US"/>
          </a:p>
        </p:txBody>
      </p:sp>
    </p:spTree>
    <p:extLst>
      <p:ext uri="{BB962C8B-B14F-4D97-AF65-F5344CB8AC3E}">
        <p14:creationId xmlns:p14="http://schemas.microsoft.com/office/powerpoint/2010/main" val="2994400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2CC0374-264F-D94D-B1C1-254576E7D232}" type="slidenum">
              <a:rPr lang="en-US" sz="1200"/>
              <a:pPr/>
              <a:t>1</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(2013, this just reminded me to lecture on Griffith 2.3.5,</a:t>
            </a:r>
            <a:r>
              <a:rPr lang="en-US" baseline="0" dirty="0" smtClean="0"/>
              <a:t> following up the previous question with the general rules for E at boundaries. </a:t>
            </a:r>
            <a:endParaRPr lang="en-US" dirty="0"/>
          </a:p>
        </p:txBody>
      </p:sp>
      <p:sp>
        <p:nvSpPr>
          <p:cNvPr id="4" name="Slide Number Placeholder 3"/>
          <p:cNvSpPr>
            <a:spLocks noGrp="1"/>
          </p:cNvSpPr>
          <p:nvPr>
            <p:ph type="sldNum" sz="quarter" idx="10"/>
          </p:nvPr>
        </p:nvSpPr>
        <p:spPr/>
        <p:txBody>
          <a:bodyPr/>
          <a:lstStyle/>
          <a:p>
            <a:fld id="{48849981-1773-1F43-8F31-6778429D2D54}" type="slidenum">
              <a:rPr lang="en-US" smtClean="0"/>
              <a:pPr/>
              <a:t>10</a:t>
            </a:fld>
            <a:endParaRPr lang="en-US"/>
          </a:p>
        </p:txBody>
      </p:sp>
    </p:spTree>
    <p:extLst>
      <p:ext uri="{BB962C8B-B14F-4D97-AF65-F5344CB8AC3E}">
        <p14:creationId xmlns:p14="http://schemas.microsoft.com/office/powerpoint/2010/main" val="138957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ヒラギノ角ゴ Pro W3" charset="0"/>
                <a:cs typeface="ヒラギノ角ゴ Pro W3" charset="0"/>
              </a:rPr>
              <a:t>CORRECT ANSWER:  </a:t>
            </a:r>
          </a:p>
          <a:p>
            <a:r>
              <a:rPr lang="en-US" dirty="0">
                <a:ea typeface="ヒラギノ角ゴ Pro W3" charset="0"/>
                <a:cs typeface="ヒラギノ角ゴ Pro W3" charset="0"/>
              </a:rPr>
              <a:t>USED IN: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r>
              <a:rPr lang="en-US" dirty="0">
                <a:ea typeface="ヒラギノ角ゴ Pro W3" charset="0"/>
                <a:cs typeface="ヒラギノ角ゴ Pro W3" charset="0"/>
              </a:rPr>
              <a:t>LECTURE:  </a:t>
            </a:r>
          </a:p>
          <a:p>
            <a:r>
              <a:rPr lang="en-US" dirty="0">
                <a:ea typeface="ヒラギノ角ゴ Pro W3" charset="0"/>
                <a:cs typeface="ヒラギノ角ゴ Pro W3" charset="0"/>
              </a:rPr>
              <a:t>STUDENT RESPONSES:  </a:t>
            </a:r>
          </a:p>
          <a:p>
            <a:r>
              <a:rPr lang="en-US" b="1" dirty="0">
                <a:ea typeface="ヒラギノ角ゴ Pro W3" charset="0"/>
                <a:cs typeface="ヒラギノ角ゴ Pro W3" charset="0"/>
              </a:rPr>
              <a:t>INSTRUCTOR NOTES: </a:t>
            </a:r>
          </a:p>
          <a:p>
            <a:r>
              <a:rPr lang="en-US" dirty="0">
                <a:ea typeface="ヒラギノ角ゴ Pro W3" charset="0"/>
                <a:cs typeface="ヒラギノ角ゴ Pro W3" charset="0"/>
              </a:rPr>
              <a:t>WRITTEN BY:  Steve Pollock (CU-Boulder)</a:t>
            </a:r>
          </a:p>
          <a:p>
            <a:endParaRPr lang="en-US" dirty="0">
              <a:ea typeface="ヒラギノ角ゴ Pro W3" charset="0"/>
              <a:cs typeface="ヒラギノ角ゴ Pro W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solidFill>
            <a:srgbClr val="FFFFFF"/>
          </a:solidFill>
          <a:ln/>
        </p:spPr>
      </p:sp>
      <p:sp>
        <p:nvSpPr>
          <p:cNvPr id="4505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a:ea typeface="ヒラギノ角ゴ Pro W3" charset="0"/>
                <a:cs typeface="ヒラギノ角ゴ Pro W3" charset="0"/>
              </a:rPr>
              <a:t>CORRECT ANSWER:  B</a:t>
            </a:r>
          </a:p>
          <a:p>
            <a:r>
              <a:rPr lang="en-US">
                <a:ea typeface="ヒラギノ角ゴ Pro W3" charset="0"/>
                <a:cs typeface="ヒラギノ角ゴ Pro W3" charset="0"/>
              </a:rPr>
              <a:t>USED IN:  Fall 2008 (Dubson)</a:t>
            </a:r>
          </a:p>
          <a:p>
            <a:r>
              <a:rPr lang="en-US">
                <a:ea typeface="ヒラギノ角ゴ Pro W3" charset="0"/>
                <a:cs typeface="ヒラギノ角ゴ Pro W3" charset="0"/>
              </a:rPr>
              <a:t>LECTURE:  Dubson (Week 4, Lecture 11)</a:t>
            </a:r>
          </a:p>
          <a:p>
            <a:r>
              <a:rPr lang="en-US">
                <a:ea typeface="ヒラギノ角ゴ Pro W3" charset="0"/>
                <a:cs typeface="ヒラギノ角ゴ Pro W3" charset="0"/>
              </a:rPr>
              <a:t>STUDENT RESPONSES: 20% </a:t>
            </a:r>
            <a:r>
              <a:rPr lang="en-US" b="1">
                <a:ea typeface="ヒラギノ角ゴ Pro W3" charset="0"/>
                <a:cs typeface="ヒラギノ角ゴ Pro W3" charset="0"/>
              </a:rPr>
              <a:t>[[68%]]</a:t>
            </a:r>
            <a:r>
              <a:rPr lang="en-US">
                <a:ea typeface="ヒラギノ角ゴ Pro W3" charset="0"/>
                <a:cs typeface="ヒラギノ角ゴ Pro W3" charset="0"/>
              </a:rPr>
              <a:t> 12% 0% 0% (FALL 2008)</a:t>
            </a:r>
          </a:p>
          <a:p>
            <a:r>
              <a:rPr lang="en-US" b="1">
                <a:ea typeface="ヒラギノ角ゴ Pro W3" charset="0"/>
                <a:cs typeface="ヒラギノ角ゴ Pro W3" charset="0"/>
              </a:rPr>
              <a:t>INSTRUCTOR NOTES:  </a:t>
            </a:r>
          </a:p>
          <a:p>
            <a:r>
              <a:rPr lang="en-US">
                <a:ea typeface="ヒラギノ角ゴ Pro W3" charset="0"/>
                <a:cs typeface="ヒラギノ角ゴ Pro W3" charset="0"/>
              </a:rPr>
              <a:t>WRITTEN BY:  Mike Dubson (CU-Boulder)</a:t>
            </a:r>
          </a:p>
          <a:p>
            <a:endParaRPr lang="en-US">
              <a:ea typeface="ヒラギノ角ゴ Pro W3" charset="0"/>
              <a:cs typeface="ヒラギノ角ゴ Pro W3" charset="0"/>
            </a:endParaRPr>
          </a:p>
          <a:p>
            <a:endParaRPr lang="en-US">
              <a:ea typeface="ヒラギノ角ゴ Pro W3" charset="0"/>
              <a:cs typeface="ヒラギノ角ゴ Pro W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solidFill>
            <a:srgbClr val="FFFFFF"/>
          </a:solidFill>
          <a:ln/>
        </p:spPr>
      </p:sp>
      <p:sp>
        <p:nvSpPr>
          <p:cNvPr id="3481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a:ea typeface="ヒラギノ角ゴ Pro W3" charset="0"/>
                <a:cs typeface="ヒラギノ角ゴ Pro W3" charset="0"/>
              </a:rPr>
              <a:t>CORRECT ANSWER:  C</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a:t>
            </a:r>
            <a:endParaRPr lang="en-US" dirty="0">
              <a:ea typeface="ヒラギノ角ゴ Pro W3" charset="0"/>
              <a:cs typeface="ヒラギノ角ゴ Pro W3" charset="0"/>
            </a:endParaRPr>
          </a:p>
          <a:p>
            <a:r>
              <a:rPr lang="en-US" dirty="0">
                <a:ea typeface="ヒラギノ角ゴ Pro W3" charset="0"/>
                <a:cs typeface="ヒラギノ角ゴ Pro W3" charset="0"/>
              </a:rPr>
              <a:t>LECTURE: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4, Lecture 10</a:t>
            </a:r>
            <a:r>
              <a:rPr lang="en-US" dirty="0" smtClean="0">
                <a:ea typeface="ヒラギノ角ゴ Pro W3" charset="0"/>
                <a:cs typeface="ヒラギノ角ゴ Pro W3" charset="0"/>
              </a:rPr>
              <a:t>) Pollock (Week</a:t>
            </a:r>
            <a:r>
              <a:rPr lang="en-US" baseline="0" dirty="0" smtClean="0">
                <a:ea typeface="ヒラギノ角ゴ Pro W3" charset="0"/>
                <a:cs typeface="ヒラギノ角ゴ Pro W3" charset="0"/>
              </a:rPr>
              <a:t> 4, Lecture 11) </a:t>
            </a:r>
            <a:endParaRPr lang="en-US" dirty="0">
              <a:ea typeface="ヒラギノ角ゴ Pro W3" charset="0"/>
              <a:cs typeface="ヒラギノ角ゴ Pro W3" charset="0"/>
            </a:endParaRPr>
          </a:p>
          <a:p>
            <a:r>
              <a:rPr lang="en-US" dirty="0">
                <a:ea typeface="ヒラギノ角ゴ Pro W3" charset="0"/>
                <a:cs typeface="ヒラギノ角ゴ Pro W3" charset="0"/>
              </a:rPr>
              <a:t>STUDENT RESPONSES:  4% 0% </a:t>
            </a:r>
            <a:r>
              <a:rPr lang="en-US" b="1" dirty="0">
                <a:ea typeface="ヒラギノ角ゴ Pro W3" charset="0"/>
                <a:cs typeface="ヒラギノ角ゴ Pro W3" charset="0"/>
              </a:rPr>
              <a:t>[[91%]]</a:t>
            </a:r>
            <a:r>
              <a:rPr lang="en-US" dirty="0">
                <a:ea typeface="ヒラギノ角ゴ Pro W3" charset="0"/>
                <a:cs typeface="ヒラギノ角ゴ Pro W3" charset="0"/>
              </a:rPr>
              <a:t> 5% 0% (FALL 2008)</a:t>
            </a:r>
          </a:p>
          <a:p>
            <a:r>
              <a:rPr lang="en-US" dirty="0">
                <a:ea typeface="ヒラギノ角ゴ Pro W3" charset="0"/>
                <a:cs typeface="ヒラギノ角ゴ Pro W3" charset="0"/>
              </a:rPr>
              <a:t>		</a:t>
            </a:r>
            <a:r>
              <a:rPr lang="en-US" dirty="0" smtClean="0">
                <a:ea typeface="ヒラギノ角ゴ Pro W3" charset="0"/>
                <a:cs typeface="ヒラギノ角ゴ Pro W3" charset="0"/>
              </a:rPr>
              <a:t>7</a:t>
            </a:r>
            <a:r>
              <a:rPr lang="en-US" dirty="0">
                <a:ea typeface="ヒラギノ角ゴ Pro W3" charset="0"/>
                <a:cs typeface="ヒラギノ角ゴ Pro W3" charset="0"/>
              </a:rPr>
              <a:t>% 7% </a:t>
            </a:r>
            <a:r>
              <a:rPr lang="en-US" b="1" dirty="0">
                <a:ea typeface="ヒラギノ角ゴ Pro W3" charset="0"/>
                <a:cs typeface="ヒラギノ角ゴ Pro W3" charset="0"/>
              </a:rPr>
              <a:t>[[78%]]</a:t>
            </a:r>
            <a:r>
              <a:rPr lang="en-US" dirty="0">
                <a:ea typeface="ヒラギノ角ゴ Pro W3" charset="0"/>
                <a:cs typeface="ヒラギノ角ゴ Pro W3" charset="0"/>
              </a:rPr>
              <a:t> 9% 0% (FALL 2009</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		0, 2, </a:t>
            </a:r>
            <a:r>
              <a:rPr lang="en-US" b="1" dirty="0" smtClean="0">
                <a:ea typeface="ヒラギノ角ゴ Pro W3" charset="0"/>
                <a:cs typeface="ヒラギノ角ゴ Pro W3" charset="0"/>
              </a:rPr>
              <a:t>[[92]],</a:t>
            </a:r>
            <a:r>
              <a:rPr lang="en-US" b="0" baseline="0" dirty="0" smtClean="0">
                <a:ea typeface="ヒラギノ角ゴ Pro W3" charset="0"/>
                <a:cs typeface="ヒラギノ角ゴ Pro W3" charset="0"/>
              </a:rPr>
              <a:t> 4, 2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p>
          <a:p>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This</a:t>
            </a:r>
            <a:r>
              <a:rPr lang="en-US" b="0" baseline="0" dirty="0" smtClean="0">
                <a:ea typeface="ヒラギノ角ゴ Pro W3" charset="0"/>
                <a:cs typeface="ヒラギノ角ゴ Pro W3" charset="0"/>
              </a:rPr>
              <a:t> proves pretty straightforward for them at this point, but the addition this year (what about on the inside surface) also seemed to help. The argument is simple and important: draw the imaginary Gaussian spherical surface IN the bulk of the metal, E is manifestly 0, thus so is the integral of E, and thus we conclude </a:t>
            </a:r>
            <a:r>
              <a:rPr lang="en-US" b="0" baseline="0" dirty="0" err="1" smtClean="0">
                <a:ea typeface="ヒラギノ角ゴ Pro W3" charset="0"/>
                <a:cs typeface="ヒラギノ角ゴ Pro W3" charset="0"/>
              </a:rPr>
              <a:t>q_enc</a:t>
            </a:r>
            <a:r>
              <a:rPr lang="en-US" b="0" baseline="0" dirty="0" smtClean="0">
                <a:ea typeface="ヒラギノ角ゴ Pro W3" charset="0"/>
                <a:cs typeface="ヒラギノ角ゴ Pro W3" charset="0"/>
              </a:rPr>
              <a:t>=0. But it’s q in the figure… there MUST be exactly –q “polarized”.  </a:t>
            </a:r>
            <a:endParaRPr lang="en-US" b="1" dirty="0">
              <a:ea typeface="ヒラギノ角ゴ Pro W3" charset="0"/>
              <a:cs typeface="ヒラギノ角ゴ Pro W3" charset="0"/>
            </a:endParaRPr>
          </a:p>
          <a:p>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IN: Spring 2013, during the Tutorial</a:t>
            </a:r>
            <a:r>
              <a:rPr lang="en-US" baseline="0" dirty="0" smtClean="0"/>
              <a:t> activity on Conductors. </a:t>
            </a:r>
          </a:p>
          <a:p>
            <a:endParaRPr lang="en-US" baseline="0" dirty="0" smtClean="0"/>
          </a:p>
          <a:p>
            <a:r>
              <a:rPr lang="en-US" baseline="0" dirty="0" smtClean="0"/>
              <a:t>Not enough time, must follow up next class. (In 12 minutes, 47% were on page 2, 37% on page 3, and rest had answers (but the majority were wrong, for C)</a:t>
            </a:r>
            <a:endParaRPr lang="en-US" dirty="0"/>
          </a:p>
        </p:txBody>
      </p:sp>
      <p:sp>
        <p:nvSpPr>
          <p:cNvPr id="4" name="Slide Number Placeholder 3"/>
          <p:cNvSpPr>
            <a:spLocks noGrp="1"/>
          </p:cNvSpPr>
          <p:nvPr>
            <p:ph type="sldNum" sz="quarter" idx="10"/>
          </p:nvPr>
        </p:nvSpPr>
        <p:spPr/>
        <p:txBody>
          <a:bodyPr/>
          <a:lstStyle/>
          <a:p>
            <a:fld id="{48849981-1773-1F43-8F31-6778429D2D54}" type="slidenum">
              <a:rPr lang="en-US" smtClean="0"/>
              <a:pPr/>
              <a:t>14</a:t>
            </a:fld>
            <a:endParaRPr lang="en-US"/>
          </a:p>
        </p:txBody>
      </p:sp>
    </p:spTree>
    <p:extLst>
      <p:ext uri="{BB962C8B-B14F-4D97-AF65-F5344CB8AC3E}">
        <p14:creationId xmlns:p14="http://schemas.microsoft.com/office/powerpoint/2010/main" val="300328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2CE0B-DDDA-974D-B19B-174277CB71ED}" type="slidenum">
              <a:rPr lang="en-US"/>
              <a:pPr/>
              <a:t>15</a:t>
            </a:fld>
            <a:endParaRPr lang="en-US"/>
          </a:p>
        </p:txBody>
      </p:sp>
      <p:sp>
        <p:nvSpPr>
          <p:cNvPr id="160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From Singh</a:t>
            </a:r>
            <a:r>
              <a:rPr lang="ja-JP" altLang="en-US"/>
              <a:t>’</a:t>
            </a:r>
            <a:r>
              <a:rPr lang="en-US"/>
              <a:t>s concept evaluation - she uses these questions in her own pre/post testing and so we should be sensitive to not putting these on the web.</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313E98CC-F7CD-CC45-BACE-2FC1F7D9157D}" type="slidenum">
              <a:rPr lang="en-US" sz="1200"/>
              <a:pPr algn="r"/>
              <a:t>16</a:t>
            </a:fld>
            <a:endParaRPr lang="en-US" sz="1200"/>
          </a:p>
        </p:txBody>
      </p:sp>
      <p:sp>
        <p:nvSpPr>
          <p:cNvPr id="301059" name="Rectangle 2"/>
          <p:cNvSpPr>
            <a:spLocks noGrp="1" noRot="1" noChangeAspect="1" noChangeArrowheads="1" noTextEdit="1"/>
          </p:cNvSpPr>
          <p:nvPr>
            <p:ph type="sldImg"/>
          </p:nvPr>
        </p:nvSpPr>
        <p:spPr>
          <a:xfrm>
            <a:off x="1104900" y="652463"/>
            <a:ext cx="4646613" cy="3484562"/>
          </a:xfrm>
          <a:solidFill>
            <a:srgbClr val="FFFFFF"/>
          </a:solidFill>
          <a:ln/>
        </p:spPr>
      </p:sp>
      <p:sp>
        <p:nvSpPr>
          <p:cNvPr id="301060" name="Rectangle 3"/>
          <p:cNvSpPr>
            <a:spLocks noGrp="1" noChangeArrowheads="1"/>
          </p:cNvSpPr>
          <p:nvPr>
            <p:ph type="body" idx="1"/>
          </p:nvPr>
        </p:nvSpPr>
        <p:spPr>
          <a:xfrm>
            <a:off x="928688" y="4354513"/>
            <a:ext cx="5000625" cy="4137025"/>
          </a:xfrm>
          <a:solidFill>
            <a:srgbClr val="FFFFFF"/>
          </a:solidFill>
          <a:ln>
            <a:solidFill>
              <a:srgbClr val="000000"/>
            </a:solidFill>
          </a:ln>
        </p:spPr>
        <p:txBody>
          <a:bodyPr lIns="86493" tIns="43247" rIns="86493" bIns="43247"/>
          <a:lstStyle/>
          <a:p>
            <a:r>
              <a:rPr lang="en-US" sz="800" dirty="0" smtClean="0">
                <a:ea typeface="ヒラギノ角ゴ Pro W3" charset="0"/>
              </a:rPr>
              <a:t>Skipped in 2013,</a:t>
            </a:r>
            <a:r>
              <a:rPr lang="en-US" sz="800" baseline="0" dirty="0" smtClean="0">
                <a:ea typeface="ヒラギノ角ゴ Pro W3" charset="0"/>
              </a:rPr>
              <a:t> although I discussed it after class. </a:t>
            </a:r>
            <a:endParaRPr lang="en-US" sz="800" dirty="0" smtClean="0">
              <a:ea typeface="ヒラギノ角ゴ Pro W3" charset="0"/>
            </a:endParaRPr>
          </a:p>
          <a:p>
            <a:r>
              <a:rPr lang="en-US" sz="800" dirty="0" smtClean="0">
                <a:ea typeface="ヒラギノ角ゴ Pro W3" charset="0"/>
              </a:rPr>
              <a:t>CORRECT </a:t>
            </a:r>
            <a:r>
              <a:rPr lang="en-US" sz="800" dirty="0">
                <a:ea typeface="ヒラギノ角ゴ Pro W3" charset="0"/>
              </a:rPr>
              <a:t>ANSWER:  C</a:t>
            </a:r>
          </a:p>
          <a:p>
            <a:r>
              <a:rPr lang="en-US" sz="800" dirty="0">
                <a:ea typeface="ヒラギノ角ゴ Pro W3" charset="0"/>
              </a:rPr>
              <a:t>USED IN:  Fall 2008 (</a:t>
            </a:r>
            <a:r>
              <a:rPr lang="en-US" sz="800" dirty="0" err="1">
                <a:ea typeface="ヒラギノ角ゴ Pro W3" charset="0"/>
              </a:rPr>
              <a:t>Dubson</a:t>
            </a:r>
            <a:r>
              <a:rPr lang="en-US" sz="800" dirty="0">
                <a:ea typeface="ヒラギノ角ゴ Pro W3" charset="0"/>
              </a:rPr>
              <a:t>) and Spring 2008 (Pollock)</a:t>
            </a:r>
          </a:p>
          <a:p>
            <a:r>
              <a:rPr lang="en-US" sz="800" dirty="0">
                <a:ea typeface="ヒラギノ角ゴ Pro W3" charset="0"/>
              </a:rPr>
              <a:t>LECTURE NUMBER: </a:t>
            </a:r>
            <a:r>
              <a:rPr lang="en-US" sz="800" dirty="0" err="1">
                <a:ea typeface="ヒラギノ角ゴ Pro W3" charset="0"/>
              </a:rPr>
              <a:t>Dubson</a:t>
            </a:r>
            <a:r>
              <a:rPr lang="en-US" sz="800" dirty="0">
                <a:ea typeface="ヒラギノ角ゴ Pro W3" charset="0"/>
              </a:rPr>
              <a:t> (Week 2, Lecture 5) and skipped in Spring 2008 (Pollock)</a:t>
            </a:r>
          </a:p>
          <a:p>
            <a:r>
              <a:rPr lang="en-US" sz="800" dirty="0">
                <a:ea typeface="ヒラギノ角ゴ Pro W3" charset="0"/>
              </a:rPr>
              <a:t>STUDENT RESPONSES: 9% 4% </a:t>
            </a:r>
            <a:r>
              <a:rPr lang="en-US" sz="800" b="1" dirty="0">
                <a:ea typeface="ヒラギノ角ゴ Pro W3" charset="0"/>
              </a:rPr>
              <a:t>[[87%]]</a:t>
            </a:r>
            <a:r>
              <a:rPr lang="en-US" sz="800" dirty="0">
                <a:ea typeface="ヒラギノ角ゴ Pro W3" charset="0"/>
              </a:rPr>
              <a:t> 0% 0% (FALL 2008)</a:t>
            </a:r>
          </a:p>
          <a:p>
            <a:r>
              <a:rPr lang="en-US" sz="800" b="1" dirty="0">
                <a:ea typeface="ヒラギノ角ゴ Pro W3" charset="0"/>
              </a:rPr>
              <a:t>INSTRUCTOR NOTES: </a:t>
            </a:r>
            <a:r>
              <a:rPr lang="en-US" sz="800" dirty="0">
                <a:ea typeface="ヒラギノ角ゴ Pro W3" charset="0"/>
              </a:rPr>
              <a:t>Skipped - but it would surely be a good one! See note below:</a:t>
            </a:r>
          </a:p>
          <a:p>
            <a:r>
              <a:rPr lang="en-US" sz="800" dirty="0">
                <a:ea typeface="ヒラギノ角ゴ Pro W3" charset="0"/>
              </a:rPr>
              <a:t>There is a great website where you can simulate this (and variations, e.g. keep the box neutral, and bring in a charge from the outside, or put it in the hole), go to </a:t>
            </a:r>
          </a:p>
          <a:p>
            <a:r>
              <a:rPr lang="en-US" sz="800" dirty="0">
                <a:ea typeface="ヒラギノ角ゴ Pro W3" charset="0"/>
              </a:rPr>
              <a:t>http://</a:t>
            </a:r>
            <a:r>
              <a:rPr lang="en-US" sz="800" dirty="0" err="1">
                <a:ea typeface="ヒラギノ角ゴ Pro W3" charset="0"/>
              </a:rPr>
              <a:t>www.falstad.com</a:t>
            </a:r>
            <a:r>
              <a:rPr lang="en-US" sz="800" dirty="0">
                <a:ea typeface="ヒラギノ角ゴ Pro W3" charset="0"/>
              </a:rPr>
              <a:t>/</a:t>
            </a:r>
            <a:r>
              <a:rPr lang="en-US" sz="800" dirty="0" err="1">
                <a:ea typeface="ヒラギノ角ゴ Pro W3" charset="0"/>
              </a:rPr>
              <a:t>emstatic</a:t>
            </a:r>
            <a:r>
              <a:rPr lang="en-US" sz="800" dirty="0">
                <a:ea typeface="ヒラギノ角ゴ Pro W3" charset="0"/>
              </a:rPr>
              <a:t>/</a:t>
            </a:r>
          </a:p>
          <a:p>
            <a:r>
              <a:rPr lang="en-US" sz="800" dirty="0">
                <a:ea typeface="ヒラギノ角ゴ Pro W3" charset="0"/>
              </a:rPr>
              <a:t>Look for </a:t>
            </a:r>
            <a:r>
              <a:rPr lang="ja-JP" altLang="en-US" sz="800" dirty="0">
                <a:ea typeface="ヒラギノ角ゴ Pro W3" charset="0"/>
              </a:rPr>
              <a:t>“</a:t>
            </a:r>
            <a:r>
              <a:rPr lang="en-US" sz="800" dirty="0">
                <a:ea typeface="ヒラギノ角ゴ Pro W3" charset="0"/>
              </a:rPr>
              <a:t>setup: </a:t>
            </a:r>
            <a:r>
              <a:rPr lang="en-US" sz="800" dirty="0" err="1">
                <a:ea typeface="ヒラギノ角ゴ Pro W3" charset="0"/>
              </a:rPr>
              <a:t>conductiong</a:t>
            </a:r>
            <a:r>
              <a:rPr lang="en-US" sz="800" dirty="0">
                <a:ea typeface="ヒラギノ角ゴ Pro W3" charset="0"/>
              </a:rPr>
              <a:t> box</a:t>
            </a:r>
            <a:r>
              <a:rPr lang="ja-JP" altLang="en-US" sz="800" dirty="0">
                <a:ea typeface="ヒラギノ角ゴ Pro W3" charset="0"/>
              </a:rPr>
              <a:t>”</a:t>
            </a:r>
            <a:r>
              <a:rPr lang="en-US" sz="800" dirty="0">
                <a:ea typeface="ヒラギノ角ゴ Pro W3" charset="0"/>
              </a:rPr>
              <a:t>. It takes some advance prep (and a little practice), but make the mouse </a:t>
            </a:r>
            <a:r>
              <a:rPr lang="ja-JP" altLang="en-US" sz="800" dirty="0">
                <a:ea typeface="ヒラギノ角ゴ Pro W3" charset="0"/>
              </a:rPr>
              <a:t>“</a:t>
            </a:r>
            <a:r>
              <a:rPr lang="en-US" sz="800" dirty="0">
                <a:ea typeface="ヒラギノ角ゴ Pro W3" charset="0"/>
              </a:rPr>
              <a:t>adjust potential</a:t>
            </a:r>
            <a:r>
              <a:rPr lang="ja-JP" altLang="en-US" sz="800" dirty="0">
                <a:ea typeface="ヒラギノ角ゴ Pro W3" charset="0"/>
              </a:rPr>
              <a:t>”</a:t>
            </a:r>
            <a:r>
              <a:rPr lang="en-US" sz="800" dirty="0">
                <a:ea typeface="ヒラギノ角ゴ Pro W3" charset="0"/>
              </a:rPr>
              <a:t>, and then click on the box, (I can</a:t>
            </a:r>
            <a:r>
              <a:rPr lang="ja-JP" altLang="en-US" sz="800" dirty="0">
                <a:ea typeface="ヒラギノ角ゴ Pro W3" charset="0"/>
              </a:rPr>
              <a:t>’</a:t>
            </a:r>
            <a:r>
              <a:rPr lang="en-US" sz="800" dirty="0">
                <a:ea typeface="ヒラギノ角ゴ Pro W3" charset="0"/>
              </a:rPr>
              <a:t>t recall if you need to make it a floater first or not) and then adjust the potential to make ZERO field. (You can first increase the brightness, to REALLY make it vanish), Then you go back to make the mouse </a:t>
            </a:r>
            <a:r>
              <a:rPr lang="ja-JP" altLang="en-US" sz="800" dirty="0">
                <a:ea typeface="ヒラギノ角ゴ Pro W3" charset="0"/>
              </a:rPr>
              <a:t>“</a:t>
            </a:r>
            <a:r>
              <a:rPr lang="en-US" sz="800" dirty="0">
                <a:ea typeface="ヒラギノ角ゴ Pro W3" charset="0"/>
              </a:rPr>
              <a:t>add + </a:t>
            </a:r>
            <a:r>
              <a:rPr lang="en-US" sz="800" dirty="0" err="1">
                <a:ea typeface="ヒラギノ角ゴ Pro W3" charset="0"/>
              </a:rPr>
              <a:t>draggable</a:t>
            </a:r>
            <a:r>
              <a:rPr lang="en-US" sz="800" dirty="0">
                <a:ea typeface="ヒラギノ角ゴ Pro W3" charset="0"/>
              </a:rPr>
              <a:t> object</a:t>
            </a:r>
            <a:r>
              <a:rPr lang="ja-JP" altLang="en-US" sz="800" dirty="0">
                <a:ea typeface="ヒラギノ角ゴ Pro W3" charset="0"/>
              </a:rPr>
              <a:t>”</a:t>
            </a:r>
            <a:r>
              <a:rPr lang="en-US" sz="800" dirty="0">
                <a:ea typeface="ヒラギノ角ゴ Pro W3" charset="0"/>
              </a:rPr>
              <a:t>, and you</a:t>
            </a:r>
            <a:r>
              <a:rPr lang="ja-JP" altLang="en-US" sz="800" dirty="0">
                <a:ea typeface="ヒラギノ角ゴ Pro W3" charset="0"/>
              </a:rPr>
              <a:t>’</a:t>
            </a:r>
            <a:r>
              <a:rPr lang="en-US" sz="800" dirty="0" err="1">
                <a:ea typeface="ヒラギノ角ゴ Pro W3" charset="0"/>
              </a:rPr>
              <a:t>ve</a:t>
            </a:r>
            <a:r>
              <a:rPr lang="en-US" sz="800" dirty="0">
                <a:ea typeface="ヒラギノ角ゴ Pro W3" charset="0"/>
              </a:rPr>
              <a:t> got a conducting neutral box with a charge outside. </a:t>
            </a:r>
          </a:p>
          <a:p>
            <a:r>
              <a:rPr lang="en-US" sz="800" dirty="0">
                <a:ea typeface="ヒラギノ角ゴ Pro W3" charset="0"/>
              </a:rPr>
              <a:t>Answer is C, E=0 at center by symmetry, but NOT at other points. One argument I have for this is that if this was a conductor, the charges would distribute themselves to MAKE E=0 inside, but they would NOT distribute uniformly - we know that charges  concentrate at </a:t>
            </a:r>
            <a:r>
              <a:rPr lang="ja-JP" altLang="en-US" sz="800" dirty="0">
                <a:ea typeface="ヒラギノ角ゴ Pro W3" charset="0"/>
              </a:rPr>
              <a:t>“</a:t>
            </a:r>
            <a:r>
              <a:rPr lang="en-US" sz="800" dirty="0">
                <a:ea typeface="ヒラギノ角ゴ Pro W3" charset="0"/>
              </a:rPr>
              <a:t>points</a:t>
            </a:r>
            <a:r>
              <a:rPr lang="ja-JP" altLang="en-US" sz="800" dirty="0">
                <a:ea typeface="ヒラギノ角ゴ Pro W3" charset="0"/>
              </a:rPr>
              <a:t>”</a:t>
            </a:r>
            <a:r>
              <a:rPr lang="en-US" sz="800" dirty="0">
                <a:ea typeface="ヒラギノ角ゴ Pro W3" charset="0"/>
              </a:rPr>
              <a:t>. SO this distribution cannot be consistent with E=0 throughout.  -SJP</a:t>
            </a:r>
          </a:p>
          <a:p>
            <a:r>
              <a:rPr lang="en-US" sz="800" dirty="0" err="1">
                <a:ea typeface="ヒラギノ角ゴ Pro W3" charset="0"/>
              </a:rPr>
              <a:t>Dubson</a:t>
            </a:r>
            <a:r>
              <a:rPr lang="en-US" sz="800" dirty="0">
                <a:ea typeface="ヒラギノ角ゴ Pro W3" charset="0"/>
              </a:rPr>
              <a:t>:  </a:t>
            </a:r>
            <a:r>
              <a:rPr lang="en-US" dirty="0">
                <a:latin typeface="Times New Roman" charset="0"/>
                <a:ea typeface="ヒラギノ角ゴ Pro W3" charset="0"/>
              </a:rPr>
              <a:t>Lots of questions about why the field lines go out the corners (upon seeing sketch, next slide).  How can they go past positive charges?  If you drop a positive test charge, </a:t>
            </a:r>
            <a:r>
              <a:rPr lang="en-US" dirty="0" err="1">
                <a:latin typeface="Times New Roman" charset="0"/>
                <a:ea typeface="ヒラギノ角ゴ Pro W3" charset="0"/>
              </a:rPr>
              <a:t>wouldn</a:t>
            </a:r>
            <a:r>
              <a:rPr lang="ja-JP" altLang="en-US" dirty="0">
                <a:latin typeface="Arial"/>
                <a:ea typeface="ヒラギノ角ゴ Pro W3" charset="0"/>
              </a:rPr>
              <a:t>’</a:t>
            </a:r>
            <a:r>
              <a:rPr lang="en-US" dirty="0">
                <a:latin typeface="Times New Roman" charset="0"/>
                <a:ea typeface="ヒラギノ角ゴ Pro W3" charset="0"/>
              </a:rPr>
              <a:t>t that charge move towards the corners?  </a:t>
            </a:r>
            <a:r>
              <a:rPr lang="en-US" dirty="0" err="1">
                <a:latin typeface="Times New Roman" charset="0"/>
                <a:ea typeface="ヒラギノ角ゴ Pro W3" charset="0"/>
              </a:rPr>
              <a:t>Isn</a:t>
            </a:r>
            <a:r>
              <a:rPr lang="ja-JP" altLang="en-US" dirty="0">
                <a:latin typeface="Arial"/>
                <a:ea typeface="ヒラギノ角ゴ Pro W3" charset="0"/>
              </a:rPr>
              <a:t>’</a:t>
            </a:r>
            <a:r>
              <a:rPr lang="en-US" dirty="0">
                <a:latin typeface="Times New Roman" charset="0"/>
                <a:ea typeface="ヒラギノ角ゴ Pro W3" charset="0"/>
              </a:rPr>
              <a:t>t that kind of weird?  Lots of discussion and questions.  Great question.  </a:t>
            </a:r>
          </a:p>
          <a:p>
            <a:pPr marL="1143000" lvl="2" indent="-228600"/>
            <a:endParaRPr lang="en-US" sz="800" dirty="0">
              <a:ea typeface="ヒラギノ角ゴ Pro W3" charset="0"/>
            </a:endParaRPr>
          </a:p>
          <a:p>
            <a:r>
              <a:rPr lang="en-US" sz="800" dirty="0">
                <a:ea typeface="ヒラギノ角ゴ Pro W3" charset="0"/>
              </a:rPr>
              <a:t>WRITTEN BY:  Steven Pollock (CU-Boulder)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rPr>
              <a:t>It would be helpful to show the field lines outside the box as well.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ヒラギノ角ゴ Pro W3" charset="0"/>
                <a:cs typeface="ヒラギノ角ゴ Pro W3" charset="0"/>
              </a:rPr>
              <a:t>CORRECT ANSWER:  C (Note</a:t>
            </a:r>
            <a:r>
              <a:rPr lang="en-US" baseline="0" dirty="0" smtClean="0">
                <a:ea typeface="ヒラギノ角ゴ Pro W3" charset="0"/>
                <a:cs typeface="ヒラギノ角ゴ Pro W3" charset="0"/>
              </a:rPr>
              <a:t> that answers A, B are missing, because this slide came from Tutorial last time) </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USED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(Pollock)</a:t>
            </a:r>
          </a:p>
          <a:p>
            <a:r>
              <a:rPr lang="en-US" dirty="0" smtClean="0">
                <a:ea typeface="ヒラギノ角ゴ Pro W3" charset="0"/>
                <a:cs typeface="ヒラギノ角ゴ Pro W3" charset="0"/>
              </a:rPr>
              <a:t>LECTURE: Pollock (Week 4, Lecture 12)</a:t>
            </a:r>
          </a:p>
          <a:p>
            <a:r>
              <a:rPr lang="en-US" dirty="0" smtClean="0">
                <a:ea typeface="ヒラギノ角ゴ Pro W3" charset="0"/>
                <a:cs typeface="ヒラギノ角ゴ Pro W3" charset="0"/>
              </a:rPr>
              <a:t>STUDENT RESPONSES: 0,0,</a:t>
            </a:r>
            <a:r>
              <a:rPr lang="en-US" baseline="0" dirty="0" smtClean="0">
                <a:ea typeface="ヒラギノ角ゴ Pro W3" charset="0"/>
                <a:cs typeface="ヒラギノ角ゴ Pro W3" charset="0"/>
              </a:rPr>
              <a:t> 40, 17, </a:t>
            </a:r>
            <a:r>
              <a:rPr lang="en-US" b="1" baseline="0" dirty="0" smtClean="0">
                <a:ea typeface="ヒラギノ角ゴ Pro W3" charset="0"/>
                <a:cs typeface="ヒラギノ角ゴ Pro W3" charset="0"/>
              </a:rPr>
              <a:t>[[44]]  </a:t>
            </a:r>
            <a:r>
              <a:rPr lang="en-US" b="0" baseline="0" dirty="0" smtClean="0">
                <a:ea typeface="ヒラギノ角ゴ Pro W3" charset="0"/>
                <a:cs typeface="ヒラギノ角ゴ Pro W3" charset="0"/>
              </a:rPr>
              <a:t>(pre class). Then, class discussion at board of charge </a:t>
            </a:r>
            <a:r>
              <a:rPr lang="en-US" b="0" baseline="0" dirty="0" err="1" smtClean="0">
                <a:ea typeface="ヒラギノ角ゴ Pro W3" charset="0"/>
                <a:cs typeface="ヒラギノ角ゴ Pro W3" charset="0"/>
              </a:rPr>
              <a:t>dist</a:t>
            </a:r>
            <a:r>
              <a:rPr lang="en-US" b="0" baseline="0" dirty="0" smtClean="0">
                <a:ea typeface="ヒラギノ角ゴ Pro W3" charset="0"/>
                <a:cs typeface="ヒラギノ角ゴ Pro W3" charset="0"/>
              </a:rPr>
              <a:t>, it becomes 0, 0, 32, 8 [[</a:t>
            </a:r>
            <a:r>
              <a:rPr lang="en-US" b="1" baseline="0" dirty="0" smtClean="0">
                <a:ea typeface="ヒラギノ角ゴ Pro W3" charset="0"/>
                <a:cs typeface="ヒラギノ角ゴ Pro W3" charset="0"/>
              </a:rPr>
              <a:t>60]]</a:t>
            </a:r>
            <a:endParaRPr lang="en-US" b="0" dirty="0" smtClean="0">
              <a:ea typeface="ヒラギノ角ゴ Pro W3" charset="0"/>
              <a:cs typeface="ヒラギノ角ゴ Pro W3" charset="0"/>
            </a:endParaRPr>
          </a:p>
          <a:p>
            <a:endParaRPr lang="en-US" b="1"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b="0" dirty="0" smtClean="0">
                <a:ea typeface="ヒラギノ角ゴ Pro W3" charset="0"/>
                <a:cs typeface="ヒラギノ角ゴ Pro W3" charset="0"/>
              </a:rPr>
              <a:t>Although</a:t>
            </a:r>
            <a:r>
              <a:rPr lang="en-US" b="0" baseline="0" dirty="0" smtClean="0">
                <a:ea typeface="ヒラギノ角ゴ Pro W3" charset="0"/>
                <a:cs typeface="ヒラギノ角ゴ Pro W3" charset="0"/>
              </a:rPr>
              <a:t> we later came to agreement that E=0 INSIDE (everywhere!) this is still a very difficult/unintuitive idea. No Delta V across regions where E=0. All that +Q sits on the very outside edge. </a:t>
            </a:r>
            <a:endParaRPr lang="en-US" b="1" dirty="0" smtClean="0">
              <a:ea typeface="ヒラギノ角ゴ Pro W3" charset="0"/>
              <a:cs typeface="ヒラギノ角ゴ Pro W3" charset="0"/>
            </a:endParaRPr>
          </a:p>
          <a:p>
            <a:r>
              <a:rPr lang="en-US" dirty="0" smtClean="0">
                <a:ea typeface="ヒラギノ角ゴ Pro W3" charset="0"/>
                <a:cs typeface="ヒラギノ角ゴ Pro W3" charset="0"/>
              </a:rPr>
              <a:t>WRITTEN BY:  Steven Pollock (CU-Boulder)</a:t>
            </a:r>
            <a:endParaRPr lang="en-US" dirty="0">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fld id="{48849981-1773-1F43-8F31-6778429D2D54}" type="slidenum">
              <a:rPr lang="en-US" smtClean="0"/>
              <a:pPr/>
              <a:t>18</a:t>
            </a:fld>
            <a:endParaRPr lang="en-US"/>
          </a:p>
        </p:txBody>
      </p:sp>
    </p:spTree>
    <p:extLst>
      <p:ext uri="{BB962C8B-B14F-4D97-AF65-F5344CB8AC3E}">
        <p14:creationId xmlns:p14="http://schemas.microsoft.com/office/powerpoint/2010/main" val="300328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solidFill>
            <a:srgbClr val="FFFFFF"/>
          </a:solidFill>
          <a:ln/>
        </p:spPr>
      </p:sp>
      <p:sp>
        <p:nvSpPr>
          <p:cNvPr id="3686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a:ea typeface="ヒラギノ角ゴ Pro W3" charset="0"/>
                <a:cs typeface="ヒラギノ角ゴ Pro W3" charset="0"/>
              </a:rPr>
              <a:t>CORRECT ANSWER:  A</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Fall 2009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 Spring 2013 (Pollock)</a:t>
            </a:r>
            <a:endParaRPr lang="en-US" dirty="0">
              <a:ea typeface="ヒラギノ角ゴ Pro W3" charset="0"/>
              <a:cs typeface="ヒラギノ角ゴ Pro W3" charset="0"/>
            </a:endParaRPr>
          </a:p>
          <a:p>
            <a:r>
              <a:rPr lang="en-US" dirty="0">
                <a:ea typeface="ヒラギノ角ゴ Pro W3" charset="0"/>
                <a:cs typeface="ヒラギノ角ゴ Pro W3" charset="0"/>
              </a:rPr>
              <a:t>LECTURE: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4, Lecture 10)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 Pollock (Week 4, Lecture 12)</a:t>
            </a:r>
            <a:endParaRPr lang="en-US" dirty="0">
              <a:ea typeface="ヒラギノ角ゴ Pro W3" charset="0"/>
              <a:cs typeface="ヒラギノ角ゴ Pro W3" charset="0"/>
            </a:endParaRPr>
          </a:p>
          <a:p>
            <a:r>
              <a:rPr lang="en-US" dirty="0">
                <a:ea typeface="ヒラギノ角ゴ Pro W3" charset="0"/>
                <a:cs typeface="ヒラギノ角ゴ Pro W3" charset="0"/>
              </a:rPr>
              <a:t>STUDENT RESPONSES:  </a:t>
            </a:r>
            <a:r>
              <a:rPr lang="en-US" b="1" dirty="0">
                <a:ea typeface="ヒラギノ角ゴ Pro W3" charset="0"/>
                <a:cs typeface="ヒラギノ角ゴ Pro W3" charset="0"/>
              </a:rPr>
              <a:t>[[6%]]</a:t>
            </a:r>
            <a:r>
              <a:rPr lang="en-US" dirty="0">
                <a:ea typeface="ヒラギノ角ゴ Pro W3" charset="0"/>
                <a:cs typeface="ヒラギノ角ゴ Pro W3" charset="0"/>
              </a:rPr>
              <a:t> 89% 6% 0% 0% (FALL 2008)</a:t>
            </a:r>
          </a:p>
          <a:p>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b="1" dirty="0">
                <a:ea typeface="ヒラギノ角ゴ Pro W3" charset="0"/>
                <a:cs typeface="ヒラギノ角ゴ Pro W3" charset="0"/>
              </a:rPr>
              <a:t>[33%]]</a:t>
            </a:r>
            <a:r>
              <a:rPr lang="en-US" dirty="0">
                <a:ea typeface="ヒラギノ角ゴ Pro W3" charset="0"/>
                <a:cs typeface="ヒラギノ角ゴ Pro W3" charset="0"/>
              </a:rPr>
              <a:t> 59% 9% 0% 0% (FALL 2009</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25%]</a:t>
            </a:r>
            <a:r>
              <a:rPr lang="en-US" dirty="0" smtClean="0">
                <a:ea typeface="ヒラギノ角ゴ Pro W3" charset="0"/>
                <a:cs typeface="ヒラギノ角ゴ Pro W3" charset="0"/>
              </a:rPr>
              <a:t>,</a:t>
            </a:r>
            <a:r>
              <a:rPr lang="en-US" baseline="0" dirty="0" smtClean="0">
                <a:ea typeface="ヒラギノ角ゴ Pro W3" charset="0"/>
                <a:cs typeface="ヒラギノ角ゴ Pro W3" charset="0"/>
              </a:rPr>
              <a:t> 57, 18, 0, 0 [</a:t>
            </a:r>
            <a:r>
              <a:rPr lang="en-US" baseline="0" dirty="0" err="1" smtClean="0">
                <a:ea typeface="ヒラギノ角ゴ Pro W3" charset="0"/>
                <a:cs typeface="ヒラギノ角ゴ Pro W3" charset="0"/>
              </a:rPr>
              <a:t>Sp</a:t>
            </a:r>
            <a:r>
              <a:rPr lang="en-US" baseline="0" dirty="0" smtClean="0">
                <a:ea typeface="ヒラギノ角ゴ Pro W3" charset="0"/>
                <a:cs typeface="ヒラギノ角ゴ Pro W3" charset="0"/>
              </a:rPr>
              <a:t> ‘13)</a:t>
            </a:r>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endParaRPr lang="en-US" b="1" dirty="0" smtClean="0">
              <a:ea typeface="ヒラギノ角ゴ Pro W3" charset="0"/>
              <a:cs typeface="ヒラギノ角ゴ Pro W3" charset="0"/>
            </a:endParaRPr>
          </a:p>
          <a:p>
            <a:r>
              <a:rPr lang="en-US" b="0" dirty="0" smtClean="0">
                <a:ea typeface="ヒラギノ角ゴ Pro W3" charset="0"/>
                <a:cs typeface="ヒラギノ角ゴ Pro W3" charset="0"/>
              </a:rPr>
              <a:t>Good</a:t>
            </a:r>
            <a:r>
              <a:rPr lang="en-US" b="0" baseline="0" dirty="0" smtClean="0">
                <a:ea typeface="ヒラギノ角ゴ Pro W3" charset="0"/>
                <a:cs typeface="ヒラギノ角ゴ Pro W3" charset="0"/>
              </a:rPr>
              <a:t> question! You have to explain in words what B and C are saying (they both have nonzero distribution, but B is “polarized” with zero total, equal amounts of + and – at different spots.) </a:t>
            </a:r>
          </a:p>
          <a:p>
            <a:r>
              <a:rPr lang="en-US" b="0" baseline="0" dirty="0" smtClean="0">
                <a:ea typeface="ヒラギノ角ゴ Pro W3" charset="0"/>
                <a:cs typeface="ヒラギノ角ゴ Pro W3" charset="0"/>
              </a:rPr>
              <a:t> Students struggle with this. They all quickly grasp that the outside of conductor will polarize, but there is a strong sense that the inside will “</a:t>
            </a:r>
            <a:r>
              <a:rPr lang="en-US" b="0" baseline="0" dirty="0" err="1" smtClean="0">
                <a:ea typeface="ヒラギノ角ゴ Pro W3" charset="0"/>
                <a:cs typeface="ヒラギノ角ゴ Pro W3" charset="0"/>
              </a:rPr>
              <a:t>antipolarize</a:t>
            </a:r>
            <a:r>
              <a:rPr lang="en-US" b="0" baseline="0" dirty="0" smtClean="0">
                <a:ea typeface="ヒラギノ角ゴ Pro W3" charset="0"/>
                <a:cs typeface="ヒラギノ角ゴ Pro W3" charset="0"/>
              </a:rPr>
              <a:t>” in some way. B is very popular. </a:t>
            </a:r>
          </a:p>
          <a:p>
            <a:r>
              <a:rPr lang="en-US" b="0" baseline="0" dirty="0" smtClean="0">
                <a:ea typeface="ヒラギノ角ゴ Pro W3" charset="0"/>
                <a:cs typeface="ヒラギノ角ゴ Pro W3" charset="0"/>
              </a:rPr>
              <a:t>I first disprove C: suppose Q(t0t, inner) is nonzero. Then let someone in class come up with a Gaussian surface for which this causes a problem (one entirely in the metal, for which </a:t>
            </a:r>
            <a:r>
              <a:rPr lang="en-US" b="0" baseline="0" dirty="0" err="1" smtClean="0">
                <a:ea typeface="ヒラギノ角ゴ Pro W3" charset="0"/>
                <a:cs typeface="ヒラギノ角ゴ Pro W3" charset="0"/>
              </a:rPr>
              <a:t>Q_enc</a:t>
            </a:r>
            <a:r>
              <a:rPr lang="en-US" b="0" baseline="0" dirty="0" smtClean="0">
                <a:ea typeface="ヒラギノ角ゴ Pro W3" charset="0"/>
                <a:cs typeface="ヒラギノ角ゴ Pro W3" charset="0"/>
              </a:rPr>
              <a:t> must be 0!) </a:t>
            </a:r>
          </a:p>
          <a:p>
            <a:endParaRPr lang="en-US" b="0" baseline="0" dirty="0" smtClean="0">
              <a:ea typeface="ヒラギノ角ゴ Pro W3" charset="0"/>
              <a:cs typeface="ヒラギノ角ゴ Pro W3" charset="0"/>
            </a:endParaRPr>
          </a:p>
          <a:p>
            <a:r>
              <a:rPr lang="en-US" b="0" baseline="0" dirty="0" smtClean="0">
                <a:ea typeface="ヒラギノ角ゴ Pro W3" charset="0"/>
                <a:cs typeface="ヒラギノ角ゴ Pro W3" charset="0"/>
              </a:rPr>
              <a:t>I (and they) came up with a couple of explanations for why B is also no good, even though it DOES satisfy Gauss’ law (</a:t>
            </a:r>
            <a:r>
              <a:rPr lang="en-US" b="0" baseline="0" dirty="0" err="1" smtClean="0">
                <a:ea typeface="ヒラギノ角ゴ Pro W3" charset="0"/>
                <a:cs typeface="ヒラギノ角ゴ Pro W3" charset="0"/>
              </a:rPr>
              <a:t>Q_enc</a:t>
            </a:r>
            <a:r>
              <a:rPr lang="en-US" b="0" baseline="0" dirty="0" smtClean="0">
                <a:ea typeface="ヒラギノ角ゴ Pro W3" charset="0"/>
                <a:cs typeface="ヒラギノ角ゴ Pro W3" charset="0"/>
              </a:rPr>
              <a:t>=0) . One is to consider first a SOLID sphere, with +q outside. Then they all see it will polarize OUTSIDE, causing E=0 everywhere inside. But now I would argue that if you “chop out” some TOTALLY NEUTRAL METAL from the center, you have changed nothing at all. No charges have been budged, so E is STILL zero in there.  And you end up with the situation here, so E=0 here too! </a:t>
            </a:r>
          </a:p>
          <a:p>
            <a:r>
              <a:rPr lang="en-US" b="0" baseline="0" dirty="0" smtClean="0">
                <a:ea typeface="ヒラギノ角ゴ Pro W3" charset="0"/>
                <a:cs typeface="ヒラギノ角ゴ Pro W3" charset="0"/>
              </a:rPr>
              <a:t>But if they don’t like that, you can go to Griffiths’ argument: suppose answer B is correct. Draw it, perhaps some + q on the right side of the inner wall, and some – on the left side, so that </a:t>
            </a:r>
            <a:r>
              <a:rPr lang="en-US" b="0" baseline="0" dirty="0" err="1" smtClean="0">
                <a:ea typeface="ヒラギノ角ゴ Pro W3" charset="0"/>
                <a:cs typeface="ヒラギノ角ゴ Pro W3" charset="0"/>
              </a:rPr>
              <a:t>Q_net</a:t>
            </a:r>
            <a:r>
              <a:rPr lang="en-US" b="0" baseline="0" dirty="0" smtClean="0">
                <a:ea typeface="ヒラギノ角ゴ Pro W3" charset="0"/>
                <a:cs typeface="ヒラギノ角ゴ Pro W3" charset="0"/>
              </a:rPr>
              <a:t>=0.  Well, if that were the case, there would be E field lines inside that hollow region (leaving the +’s and entering the –’s). There has to be, we proved last class that E “jumps” whenever you pass any local sigma. But in that case, you could draw a loop that follows an E field line in the hole, and wraps back through the bulk. Integral(E . Dl) is NOT zero for that loop, yet it MUST always be. Contradiction! </a:t>
            </a:r>
          </a:p>
          <a:p>
            <a:endParaRPr lang="en-US" b="0" baseline="0" dirty="0" smtClean="0">
              <a:ea typeface="ヒラギノ角ゴ Pro W3" charset="0"/>
              <a:cs typeface="ヒラギノ角ゴ Pro W3" charset="0"/>
            </a:endParaRPr>
          </a:p>
          <a:p>
            <a:r>
              <a:rPr lang="en-US" b="0" baseline="0" dirty="0" smtClean="0">
                <a:ea typeface="ヒラギノ角ゴ Pro W3" charset="0"/>
                <a:cs typeface="ヒラギノ角ゴ Pro W3" charset="0"/>
              </a:rPr>
              <a:t>Bottom line: the polarization happens on the OUTSIDE, the inside is neutral and field free. This is a faraday cage, and students all seem to know about THAT from freshman physics! </a:t>
            </a:r>
          </a:p>
          <a:p>
            <a:endParaRPr lang="en-US" b="0" dirty="0">
              <a:ea typeface="ヒラギノ角ゴ Pro W3" charset="0"/>
              <a:cs typeface="ヒラギノ角ゴ Pro W3" charset="0"/>
            </a:endParaRPr>
          </a:p>
          <a:p>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27309-6C04-064B-8512-62F83882DBB4}" type="slidenum">
              <a:rPr lang="en-US"/>
              <a:pPr/>
              <a:t>20</a:t>
            </a:fld>
            <a:endParaRPr lang="en-US"/>
          </a:p>
        </p:txBody>
      </p:sp>
      <p:sp>
        <p:nvSpPr>
          <p:cNvPr id="177154" name="Rectangle 2"/>
          <p:cNvSpPr>
            <a:spLocks noGrp="1" noRot="1" noChangeAspect="1" noChangeArrowheads="1"/>
          </p:cNvSpPr>
          <p:nvPr>
            <p:ph type="sldImg"/>
          </p:nvPr>
        </p:nvSpPr>
        <p:spPr bwMode="auto">
          <a:xfrm>
            <a:off x="1104900" y="652463"/>
            <a:ext cx="4646613" cy="34845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7155" name="Rectangle 3"/>
          <p:cNvSpPr>
            <a:spLocks noGrp="1" noChangeArrowheads="1"/>
          </p:cNvSpPr>
          <p:nvPr>
            <p:ph type="body" idx="1"/>
          </p:nvPr>
        </p:nvSpPr>
        <p:spPr bwMode="auto">
          <a:xfrm>
            <a:off x="928688" y="4354513"/>
            <a:ext cx="5000625" cy="41370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6493" tIns="43247" rIns="86493" bIns="43247"/>
          <a:lstStyle/>
          <a:p>
            <a:r>
              <a:rPr lang="en-US" dirty="0" smtClean="0">
                <a:ea typeface="ヒラギノ角ゴ Pro W3" charset="0"/>
                <a:cs typeface="ヒラギノ角ゴ Pro W3" charset="0"/>
              </a:rPr>
              <a:t>CORRECT ANSWER:  A </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4, Lecture 10). Pollock (Lecture 11 in 08, 12 in ‘13). </a:t>
            </a:r>
            <a:r>
              <a:rPr lang="en-US" dirty="0" err="1" smtClean="0">
                <a:ea typeface="ヒラギノ角ゴ Pro W3" charset="0"/>
                <a:cs typeface="ヒラギノ角ゴ Pro W3" charset="0"/>
              </a:rPr>
              <a:t>Schibli</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[[92%]]</a:t>
            </a:r>
            <a:r>
              <a:rPr lang="en-US" dirty="0" smtClean="0">
                <a:ea typeface="ヒラギノ角ゴ Pro W3" charset="0"/>
                <a:cs typeface="ヒラギノ角ゴ Pro W3" charset="0"/>
              </a:rPr>
              <a:t> 2% 6% 0% 0% (FALL 2008)</a:t>
            </a:r>
          </a:p>
          <a:p>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[[87%]] </a:t>
            </a:r>
            <a:r>
              <a:rPr lang="en-US" dirty="0" smtClean="0">
                <a:ea typeface="ヒラギノ角ゴ Pro W3" charset="0"/>
                <a:cs typeface="ヒラギノ角ゴ Pro W3" charset="0"/>
              </a:rPr>
              <a:t>0% 13% 0% 0% (SPRING 2008)</a:t>
            </a:r>
          </a:p>
          <a:p>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[[89%]]</a:t>
            </a:r>
            <a:r>
              <a:rPr lang="en-US" dirty="0" smtClean="0">
                <a:ea typeface="ヒラギノ角ゴ Pro W3" charset="0"/>
                <a:cs typeface="ヒラギノ角ゴ Pro W3" charset="0"/>
              </a:rPr>
              <a:t> 9% 2% 0% 0% (FALL 2009)</a:t>
            </a:r>
          </a:p>
          <a:p>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[[83]], </a:t>
            </a:r>
            <a:r>
              <a:rPr lang="en-US" b="0" dirty="0" smtClean="0">
                <a:ea typeface="ヒラギノ角ゴ Pro W3" charset="0"/>
                <a:cs typeface="ヒラギノ角ゴ Pro W3" charset="0"/>
              </a:rPr>
              <a:t>3, 8, 3, 2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87% correct (it started worse, got better after discussion) </a:t>
            </a:r>
          </a:p>
          <a:p>
            <a:r>
              <a:rPr lang="en-US" dirty="0" smtClean="0">
                <a:ea typeface="ヒラギノ角ゴ Pro W3" charset="0"/>
                <a:cs typeface="ヒラギノ角ゴ Pro W3" charset="0"/>
              </a:rPr>
              <a:t>This follows</a:t>
            </a:r>
            <a:r>
              <a:rPr lang="en-US" baseline="0" dirty="0" smtClean="0">
                <a:ea typeface="ヒラギノ角ゴ Pro W3" charset="0"/>
                <a:cs typeface="ヒラギノ角ゴ Pro W3" charset="0"/>
              </a:rPr>
              <a:t> from the logic of the previous one, students don’t seem to have too much difficulty accepting it. E can’t be 0 there (Gauss’ law!) I spend some time talking about how charge distributes, e.g. there MUST be –q’ on the “inner wall” (by Gauss law, </a:t>
            </a:r>
            <a:r>
              <a:rPr lang="en-US" baseline="0" dirty="0" err="1" smtClean="0">
                <a:ea typeface="ヒラギノ角ゴ Pro W3" charset="0"/>
                <a:cs typeface="ヒラギノ角ゴ Pro W3" charset="0"/>
              </a:rPr>
              <a:t>Q_enc</a:t>
            </a:r>
            <a:r>
              <a:rPr lang="en-US" baseline="0" dirty="0" smtClean="0">
                <a:ea typeface="ヒラギノ角ゴ Pro W3" charset="0"/>
                <a:cs typeface="ヒラギノ角ゴ Pro W3" charset="0"/>
              </a:rPr>
              <a:t>=0 if you draw a circle in the bulk) In this case, despite the q outside, that –q’ will be symmetric. Then the +Q moves OUTSIDE, along with an additional q’ (so that the charge of the outer shell is still +Q, even though we just moved –q’ to the inside wall). That distribution would be symmetric if +q wasn’t outside, but because of that +q, we get a little LESS + charge on the right, a little more on the left. </a:t>
            </a:r>
          </a:p>
          <a:p>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-SJP</a:t>
            </a:r>
          </a:p>
          <a:p>
            <a:r>
              <a:rPr lang="en-US" dirty="0" smtClean="0">
                <a:ea typeface="ヒラギノ角ゴ Pro W3" charset="0"/>
                <a:cs typeface="ヒラギノ角ゴ Pro W3" charset="0"/>
              </a:rPr>
              <a:t>WRITTEN BY:  Steven Pollock (CU-Boulder)</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59588-08E5-0A48-9539-EAE6151A5C30}" type="slidenum">
              <a:rPr lang="en-US"/>
              <a:pPr/>
              <a:t>21</a:t>
            </a:fld>
            <a:endParaRPr lang="en-US"/>
          </a:p>
        </p:txBody>
      </p:sp>
      <p:sp>
        <p:nvSpPr>
          <p:cNvPr id="179202" name="Rectangle 2"/>
          <p:cNvSpPr>
            <a:spLocks noGrp="1" noRot="1" noChangeAspect="1" noChangeArrowheads="1"/>
          </p:cNvSpPr>
          <p:nvPr>
            <p:ph type="sldImg"/>
          </p:nvPr>
        </p:nvSpPr>
        <p:spPr bwMode="auto">
          <a:xfrm>
            <a:off x="1104900" y="652463"/>
            <a:ext cx="4646613" cy="34845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bwMode="auto">
          <a:xfrm>
            <a:off x="928688" y="4354513"/>
            <a:ext cx="5000625" cy="41370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6493" tIns="43247" rIns="86493" bIns="43247"/>
          <a:lstStyle/>
          <a:p>
            <a:r>
              <a:rPr lang="en-US" dirty="0" smtClean="0">
                <a:ea typeface="ヒラギノ角ゴ Pro W3" charset="0"/>
                <a:cs typeface="ヒラギノ角ゴ Pro W3" charset="0"/>
              </a:rPr>
              <a:t>CORRECT ANSWER:  B</a:t>
            </a:r>
          </a:p>
          <a:p>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4, Lecture 10). Pollock (Lecture 11, 12 in ‘13). </a:t>
            </a:r>
            <a:r>
              <a:rPr lang="en-US" dirty="0" err="1" smtClean="0">
                <a:ea typeface="ヒラギノ角ゴ Pro W3" charset="0"/>
                <a:cs typeface="ヒラギノ角ゴ Pro W3" charset="0"/>
              </a:rPr>
              <a:t>Schibli</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STUDENT RESPONSES: 81% </a:t>
            </a:r>
            <a:r>
              <a:rPr lang="en-US" b="1" dirty="0" smtClean="0">
                <a:ea typeface="ヒラギノ角ゴ Pro W3" charset="0"/>
                <a:cs typeface="ヒラギノ角ゴ Pro W3" charset="0"/>
              </a:rPr>
              <a:t>[[19%]]</a:t>
            </a:r>
            <a:r>
              <a:rPr lang="en-US" dirty="0" smtClean="0">
                <a:ea typeface="ヒラギノ角ゴ Pro W3" charset="0"/>
                <a:cs typeface="ヒラギノ角ゴ Pro W3" charset="0"/>
              </a:rPr>
              <a:t> 0% 0% 0% (FALL 2008) </a:t>
            </a:r>
          </a:p>
          <a:p>
            <a:r>
              <a:rPr lang="en-US" dirty="0" smtClean="0">
                <a:ea typeface="ヒラギノ角ゴ Pro W3" charset="0"/>
                <a:cs typeface="ヒラギノ角ゴ Pro W3" charset="0"/>
              </a:rPr>
              <a:t>	57%  </a:t>
            </a:r>
            <a:r>
              <a:rPr lang="en-US" b="1" dirty="0" smtClean="0">
                <a:ea typeface="ヒラギノ角ゴ Pro W3" charset="0"/>
                <a:cs typeface="ヒラギノ角ゴ Pro W3" charset="0"/>
              </a:rPr>
              <a:t>[[43%</a:t>
            </a:r>
            <a:r>
              <a:rPr lang="en-US" dirty="0" smtClean="0">
                <a:ea typeface="ヒラギノ角ゴ Pro W3" charset="0"/>
                <a:cs typeface="ヒラギノ角ゴ Pro W3" charset="0"/>
              </a:rPr>
              <a:t>]] 0% 0% 0% (SPRING 2008)</a:t>
            </a:r>
          </a:p>
          <a:p>
            <a:r>
              <a:rPr lang="en-US" dirty="0" smtClean="0">
                <a:ea typeface="ヒラギノ角ゴ Pro W3" charset="0"/>
                <a:cs typeface="ヒラギノ角ゴ Pro W3" charset="0"/>
              </a:rPr>
              <a:t>		76% </a:t>
            </a:r>
            <a:r>
              <a:rPr lang="en-US" b="1" dirty="0" smtClean="0">
                <a:ea typeface="ヒラギノ角ゴ Pro W3" charset="0"/>
                <a:cs typeface="ヒラギノ角ゴ Pro W3" charset="0"/>
              </a:rPr>
              <a:t>[[24%]]</a:t>
            </a:r>
            <a:r>
              <a:rPr lang="en-US" dirty="0" smtClean="0">
                <a:ea typeface="ヒラギノ角ゴ Pro W3" charset="0"/>
                <a:cs typeface="ヒラギノ角ゴ Pro W3" charset="0"/>
              </a:rPr>
              <a:t> 0% 0% 0% (FALL 2009) </a:t>
            </a:r>
          </a:p>
          <a:p>
            <a:r>
              <a:rPr lang="en-US" dirty="0" smtClean="0">
                <a:ea typeface="ヒラギノ角ゴ Pro W3" charset="0"/>
                <a:cs typeface="ヒラギノ角ゴ Pro W3" charset="0"/>
              </a:rPr>
              <a:t>		5%, </a:t>
            </a:r>
            <a:r>
              <a:rPr lang="en-US" b="1" dirty="0" smtClean="0">
                <a:ea typeface="ヒラギノ角ゴ Pro W3" charset="0"/>
                <a:cs typeface="ヒラギノ角ゴ Pro W3" charset="0"/>
              </a:rPr>
              <a:t>[[50%],</a:t>
            </a:r>
            <a:r>
              <a:rPr lang="en-US" b="0" dirty="0" smtClean="0">
                <a:ea typeface="ヒラギノ角ゴ Pro W3" charset="0"/>
                <a:cs typeface="ヒラギノ角ゴ Pro W3" charset="0"/>
              </a:rPr>
              <a:t> 0,0,0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a:t>
            </a:r>
            <a:r>
              <a:rPr lang="fr-FR" b="0" dirty="0" smtClean="0">
                <a:ea typeface="ヒラギノ角ゴ Pro W3" charset="0"/>
                <a:cs typeface="ヒラギノ角ゴ Pro W3" charset="0"/>
              </a:rPr>
              <a:t>’</a:t>
            </a:r>
            <a:r>
              <a:rPr lang="en-US" b="0" dirty="0" smtClean="0">
                <a:ea typeface="ヒラギノ角ゴ Pro W3" charset="0"/>
                <a:cs typeface="ヒラギノ角ゴ Pro W3" charset="0"/>
              </a:rPr>
              <a:t>13)</a:t>
            </a:r>
          </a:p>
          <a:p>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Only 43% got B. VERY Good class discussion starter! Lots to talk about. (One student came up with an energy argument that was very elegant, thinking about work to move a test charge from near q</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to either part of the surrounding wall needing to be the same, since it</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s an equipotential, but that </a:t>
            </a:r>
            <a:r>
              <a:rPr lang="en-US" altLang="ja-JP" dirty="0" err="1" smtClean="0">
                <a:ea typeface="ヒラギノ角ゴ Pro W3" charset="0"/>
                <a:cs typeface="ヒラギノ角ゴ Pro W3" charset="0"/>
              </a:rPr>
              <a:t>wouldn</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t come out right if E was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simple coulomb</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it</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d be less work on the short path... Cute, I hadn't thought like this!).  Answer is B. (It CAN</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T be straight towards the wall, because then it would hit the metal surface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obliquely</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at many points).  </a:t>
            </a:r>
          </a:p>
          <a:p>
            <a:endParaRPr lang="en-US" altLang="ja-JP" dirty="0" smtClean="0">
              <a:ea typeface="ヒラギノ角ゴ Pro W3" charset="0"/>
              <a:cs typeface="ヒラギノ角ゴ Pro W3" charset="0"/>
            </a:endParaRPr>
          </a:p>
          <a:p>
            <a:r>
              <a:rPr lang="en-US" altLang="ja-JP" dirty="0" smtClean="0">
                <a:ea typeface="ヒラギノ角ゴ Pro W3" charset="0"/>
                <a:cs typeface="ヒラギノ角ゴ Pro W3" charset="0"/>
              </a:rPr>
              <a:t>I also take advantage of this along with the previous questions to talk, again, about what else is going on. I threw away the +q outside (which is distracting for what I’m about to say).</a:t>
            </a:r>
            <a:r>
              <a:rPr lang="en-US" altLang="ja-JP" baseline="0" dirty="0" smtClean="0">
                <a:ea typeface="ヒラギノ角ゴ Pro W3" charset="0"/>
                <a:cs typeface="ヒラギノ角ゴ Pro W3" charset="0"/>
              </a:rPr>
              <a:t> I also throw away the +Q on the shell.  I just want to focus on a +q’, OFF-CENTER, in a hole in a conductor. </a:t>
            </a:r>
            <a:endParaRPr lang="en-US" altLang="ja-JP" dirty="0" smtClean="0">
              <a:ea typeface="ヒラギノ角ゴ Pro W3" charset="0"/>
              <a:cs typeface="ヒラギノ角ゴ Pro W3" charset="0"/>
            </a:endParaRPr>
          </a:p>
          <a:p>
            <a:endParaRPr lang="en-US" altLang="ja-JP" dirty="0" smtClean="0">
              <a:ea typeface="ヒラギノ角ゴ Pro W3" charset="0"/>
              <a:cs typeface="ヒラギノ角ゴ Pro W3" charset="0"/>
            </a:endParaRPr>
          </a:p>
          <a:p>
            <a:r>
              <a:rPr lang="en-US" altLang="ja-JP" dirty="0" smtClean="0">
                <a:ea typeface="ヒラギノ角ゴ Pro W3" charset="0"/>
                <a:cs typeface="ヒラギノ角ゴ Pro W3" charset="0"/>
              </a:rPr>
              <a:t>(There is now –q’ on the inner wall,</a:t>
            </a:r>
            <a:r>
              <a:rPr lang="en-US" altLang="ja-JP" baseline="0" dirty="0" smtClean="0">
                <a:ea typeface="ヒラギノ角ゴ Pro W3" charset="0"/>
                <a:cs typeface="ヒラギノ角ゴ Pro W3" charset="0"/>
              </a:rPr>
              <a:t> distributed asymmetrically. That’s the next clicker question if you want, but I just explained it here) That distribution with the +q’ are CANCELLING “outside” of the inner shell, so they contribute all together NOTHING to the E field there. So +q’ distributes </a:t>
            </a:r>
            <a:r>
              <a:rPr lang="en-US" altLang="ja-JP" baseline="0" dirty="0" err="1" smtClean="0">
                <a:ea typeface="ヒラギノ角ゴ Pro W3" charset="0"/>
                <a:cs typeface="ヒラギノ角ゴ Pro W3" charset="0"/>
              </a:rPr>
              <a:t>itsef</a:t>
            </a:r>
            <a:r>
              <a:rPr lang="en-US" altLang="ja-JP" baseline="0" dirty="0" smtClean="0">
                <a:ea typeface="ヒラギノ角ゴ Pro W3" charset="0"/>
                <a:cs typeface="ヒラギノ角ゴ Pro W3" charset="0"/>
              </a:rPr>
              <a:t> on the outer shell. How, symmetrically or asymmetrically? Remember, the +q’ and the –q’ (asymmetric) on the inner wall are conspiring to make ZERO E FIELD outside themselves… So there is no reason, no force, to make the +q’ distribute itself anything but SYMMETRICALLY on the outer wall. So outside, you have </a:t>
            </a:r>
            <a:r>
              <a:rPr lang="en-US" altLang="ja-JP" baseline="0" dirty="0" err="1" smtClean="0">
                <a:ea typeface="ヒラギノ角ゴ Pro W3" charset="0"/>
                <a:cs typeface="ヒラギノ角ゴ Pro W3" charset="0"/>
              </a:rPr>
              <a:t>Q_net</a:t>
            </a:r>
            <a:r>
              <a:rPr lang="en-US" altLang="ja-JP" baseline="0" dirty="0" smtClean="0">
                <a:ea typeface="ヒラギノ角ゴ Pro W3" charset="0"/>
                <a:cs typeface="ヒラギノ角ゴ Pro W3" charset="0"/>
              </a:rPr>
              <a:t> =q’, you can not “hide” a charge, but you HAVE lost all information about where it is. (Field outside is coulomb, centered on the center) </a:t>
            </a:r>
            <a:endParaRPr lang="en-US" altLang="ja-JP" dirty="0" smtClean="0">
              <a:ea typeface="ヒラギノ角ゴ Pro W3" charset="0"/>
              <a:cs typeface="ヒラギノ角ゴ Pro W3" charset="0"/>
            </a:endParaRPr>
          </a:p>
          <a:p>
            <a:endParaRPr lang="en-US" altLang="ja-JP" dirty="0" smtClean="0">
              <a:ea typeface="ヒラギノ角ゴ Pro W3" charset="0"/>
              <a:cs typeface="ヒラギノ角ゴ Pro W3" charset="0"/>
            </a:endParaRPr>
          </a:p>
          <a:p>
            <a:r>
              <a:rPr lang="en-US" altLang="ja-JP" dirty="0" smtClean="0">
                <a:ea typeface="ヒラギノ角ゴ Pro W3" charset="0"/>
                <a:cs typeface="ヒラギノ角ゴ Pro W3" charset="0"/>
              </a:rPr>
              <a:t>This is tough stuff, lots for</a:t>
            </a:r>
            <a:r>
              <a:rPr lang="en-US" altLang="ja-JP" baseline="0" dirty="0" smtClean="0">
                <a:ea typeface="ヒラギノ角ゴ Pro W3" charset="0"/>
                <a:cs typeface="ヒラギノ角ゴ Pro W3" charset="0"/>
              </a:rPr>
              <a:t> them to take in. I have several homework problems on it to follow this up. </a:t>
            </a:r>
          </a:p>
          <a:p>
            <a:endParaRPr lang="en-US" altLang="ja-JP" dirty="0" smtClean="0">
              <a:ea typeface="ヒラギノ角ゴ Pro W3" charset="0"/>
              <a:cs typeface="ヒラギノ角ゴ Pro W3" charset="0"/>
            </a:endParaRPr>
          </a:p>
          <a:p>
            <a:r>
              <a:rPr lang="en-US" altLang="ja-JP" dirty="0" smtClean="0">
                <a:ea typeface="ヒラギノ角ゴ Pro W3" charset="0"/>
                <a:cs typeface="ヒラギノ角ゴ Pro W3" charset="0"/>
              </a:rPr>
              <a:t>-SJP</a:t>
            </a:r>
          </a:p>
          <a:p>
            <a:r>
              <a:rPr lang="en-US" dirty="0" smtClean="0">
                <a:ea typeface="ヒラギノ角ゴ Pro W3" charset="0"/>
                <a:cs typeface="ヒラギノ角ゴ Pro W3" charset="0"/>
              </a:rPr>
              <a:t>WRITTEN BY:  Steven Pollock (CU-Boulder)</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4511F62B-B681-8643-8C11-BFF6649DB3E2}" type="slidenum">
              <a:rPr lang="en-US" sz="1200">
                <a:ea typeface="ＭＳ Ｐゴシック" charset="0"/>
                <a:cs typeface="ＭＳ Ｐゴシック" charset="0"/>
              </a:rPr>
              <a:pPr algn="r" eaLnBrk="1" hangingPunct="1"/>
              <a:t>22</a:t>
            </a:fld>
            <a:endParaRPr lang="en-US" sz="1200">
              <a:ea typeface="ＭＳ Ｐゴシック" charset="0"/>
              <a:cs typeface="ＭＳ Ｐゴシック" charset="0"/>
            </a:endParaRPr>
          </a:p>
        </p:txBody>
      </p:sp>
      <p:sp>
        <p:nvSpPr>
          <p:cNvPr id="43010" name="Rectangle 2"/>
          <p:cNvSpPr>
            <a:spLocks noGrp="1" noRot="1" noChangeAspect="1" noChangeArrowheads="1" noTextEdit="1"/>
          </p:cNvSpPr>
          <p:nvPr>
            <p:ph type="sldImg"/>
          </p:nvPr>
        </p:nvSpPr>
        <p:spPr>
          <a:xfrm>
            <a:off x="1106488" y="652463"/>
            <a:ext cx="4646612" cy="3484562"/>
          </a:xfrm>
          <a:solidFill>
            <a:srgbClr val="FFFFFF"/>
          </a:solidFill>
          <a:ln/>
        </p:spPr>
      </p:sp>
      <p:sp>
        <p:nvSpPr>
          <p:cNvPr id="43011" name="Rectangle 3"/>
          <p:cNvSpPr>
            <a:spLocks noGrp="1" noChangeArrowheads="1"/>
          </p:cNvSpPr>
          <p:nvPr>
            <p:ph type="body" idx="1"/>
          </p:nvPr>
        </p:nvSpPr>
        <p:spPr>
          <a:xfrm>
            <a:off x="928688" y="4354513"/>
            <a:ext cx="5000625" cy="4137025"/>
          </a:xfrm>
          <a:solidFill>
            <a:srgbClr val="FFFFFF"/>
          </a:solidFill>
          <a:ln>
            <a:solidFill>
              <a:srgbClr val="000000"/>
            </a:solidFill>
          </a:ln>
        </p:spPr>
        <p:txBody>
          <a:bodyPr lIns="86493" tIns="43247" rIns="86493" bIns="43247"/>
          <a:lstStyle/>
          <a:p>
            <a:pPr defTabSz="457200"/>
            <a:r>
              <a:rPr lang="en-US" dirty="0">
                <a:ea typeface="ヒラギノ角ゴ Pro W3" charset="0"/>
                <a:cs typeface="ヒラギノ角ゴ Pro W3" charset="0"/>
              </a:rPr>
              <a:t>CORRECT ANSWER:  </a:t>
            </a:r>
          </a:p>
          <a:p>
            <a:pPr defTabSz="457200"/>
            <a:r>
              <a:rPr lang="en-US" dirty="0">
                <a:ea typeface="ヒラギノ角ゴ Pro W3" charset="0"/>
                <a:cs typeface="ヒラギノ角ゴ Pro W3" charset="0"/>
              </a:rPr>
              <a:t>USED IN:  Spring 2009 (Kinney)</a:t>
            </a:r>
          </a:p>
          <a:p>
            <a:pPr defTabSz="457200"/>
            <a:r>
              <a:rPr lang="en-US" dirty="0">
                <a:ea typeface="ヒラギノ角ゴ Pro W3" charset="0"/>
                <a:cs typeface="ヒラギノ角ゴ Pro W3" charset="0"/>
              </a:rPr>
              <a:t>LECTURE NUMBER:   </a:t>
            </a:r>
          </a:p>
          <a:p>
            <a:pPr defTabSz="457200"/>
            <a:r>
              <a:rPr lang="en-US" dirty="0">
                <a:ea typeface="ヒラギノ角ゴ Pro W3" charset="0"/>
                <a:cs typeface="ヒラギノ角ゴ Pro W3" charset="0"/>
              </a:rPr>
              <a:t>STUDENT RESPONSES:  </a:t>
            </a:r>
          </a:p>
          <a:p>
            <a:pPr defTabSz="457200"/>
            <a:r>
              <a:rPr lang="en-US" b="1" dirty="0">
                <a:ea typeface="ヒラギノ角ゴ Pro W3" charset="0"/>
                <a:cs typeface="ヒラギノ角ゴ Pro W3" charset="0"/>
              </a:rPr>
              <a:t>INSTRUCTOR NOTES:  </a:t>
            </a:r>
            <a:r>
              <a:rPr lang="en-US" dirty="0">
                <a:ea typeface="ヒラギノ角ゴ Pro W3" charset="0"/>
                <a:cs typeface="ヒラギノ角ゴ Pro W3" charset="0"/>
              </a:rPr>
              <a:t>  </a:t>
            </a:r>
            <a:endParaRPr lang="en-US" dirty="0" smtClean="0">
              <a:ea typeface="ヒラギノ角ゴ Pro W3" charset="0"/>
              <a:cs typeface="ヒラギノ角ゴ Pro W3" charset="0"/>
            </a:endParaRPr>
          </a:p>
          <a:p>
            <a:pPr defTabSz="457200"/>
            <a:r>
              <a:rPr lang="en-US" dirty="0" smtClean="0">
                <a:ea typeface="ヒラギノ角ゴ Pro W3" charset="0"/>
                <a:cs typeface="ヒラギノ角ゴ Pro W3" charset="0"/>
              </a:rPr>
              <a:t>Skipped in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because students had already asked about it in the previous question so we had discussed it. </a:t>
            </a:r>
          </a:p>
          <a:p>
            <a:pPr defTabSz="457200"/>
            <a:endParaRPr lang="en-US" dirty="0">
              <a:ea typeface="ヒラギノ角ゴ Pro W3" charset="0"/>
              <a:cs typeface="ヒラギノ角ゴ Pro W3" charset="0"/>
            </a:endParaRPr>
          </a:p>
          <a:p>
            <a:pPr defTabSz="457200"/>
            <a:r>
              <a:rPr lang="en-US" dirty="0">
                <a:ea typeface="ヒラギノ角ゴ Pro W3" charset="0"/>
                <a:cs typeface="ヒラギノ角ゴ Pro W3" charset="0"/>
              </a:rPr>
              <a:t>WRITTEN BY: Ed Kinney (CU-Boulder</a:t>
            </a:r>
            <a:r>
              <a:rPr lang="en-US" dirty="0" smtClean="0">
                <a:ea typeface="ヒラギノ角ゴ Pro W3" charset="0"/>
                <a:cs typeface="ヒラギノ角ゴ Pro W3" charset="0"/>
              </a:rPr>
              <a:t>)</a:t>
            </a:r>
          </a:p>
          <a:p>
            <a:pPr defTabSz="457200"/>
            <a:endParaRPr lang="en-US" dirty="0" smtClean="0">
              <a:ea typeface="ヒラギノ角ゴ Pro W3" charset="0"/>
              <a:cs typeface="ヒラギノ角ゴ Pro W3" charset="0"/>
            </a:endParaRPr>
          </a:p>
          <a:p>
            <a:pPr defTabSz="457200"/>
            <a:endParaRPr lang="en-US" dirty="0">
              <a:ea typeface="ヒラギノ角ゴ Pro W3" charset="0"/>
              <a:cs typeface="ヒラギノ角ゴ Pro W3" charset="0"/>
            </a:endParaRPr>
          </a:p>
          <a:p>
            <a:pPr defTabSz="457200"/>
            <a:endParaRPr lang="en-US" dirty="0">
              <a:ea typeface="ヒラギノ角ゴ Pro W3" charset="0"/>
              <a:cs typeface="ヒラギノ角ゴ Pro W3"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71F33A6-EA62-0641-A9E5-64A383601E33}" type="slidenum">
              <a:rPr lang="en-US" sz="1200"/>
              <a:pPr/>
              <a:t>23</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97978D8C-F1C3-434F-85AB-BE83FFA3FF60}" type="slidenum">
              <a:rPr lang="en-US" sz="1200"/>
              <a:pPr algn="r"/>
              <a:t>24</a:t>
            </a:fld>
            <a:endParaRPr lang="en-US" sz="1200"/>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dirty="0">
                <a:ea typeface="ヒラギノ角ゴ Pro W3" charset="0"/>
                <a:cs typeface="ヒラギノ角ゴ Pro W3" charset="0"/>
              </a:rPr>
              <a:t>CORRECT ANSWER: B </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4, Lecture 11). Pollock (Lecture 10).</a:t>
            </a:r>
          </a:p>
          <a:p>
            <a:r>
              <a:rPr lang="en-US" dirty="0">
                <a:ea typeface="ヒラギノ角ゴ Pro W3" charset="0"/>
                <a:cs typeface="ヒラギノ角ゴ Pro W3" charset="0"/>
              </a:rPr>
              <a:t>STUDENT RESPONSES: 0% </a:t>
            </a:r>
            <a:r>
              <a:rPr lang="en-US" b="1" dirty="0">
                <a:ea typeface="ヒラギノ角ゴ Pro W3" charset="0"/>
                <a:cs typeface="ヒラギノ角ゴ Pro W3" charset="0"/>
              </a:rPr>
              <a:t>[[62%]] </a:t>
            </a:r>
            <a:r>
              <a:rPr lang="en-US" dirty="0">
                <a:ea typeface="ヒラギノ角ゴ Pro W3" charset="0"/>
                <a:cs typeface="ヒラギノ角ゴ Pro W3" charset="0"/>
              </a:rPr>
              <a:t>38% 0% 0% (FALL 2008)</a:t>
            </a:r>
          </a:p>
          <a:p>
            <a:r>
              <a:rPr lang="en-US" dirty="0">
                <a:ea typeface="ヒラギノ角ゴ Pro W3" charset="0"/>
                <a:cs typeface="ヒラギノ角ゴ Pro W3" charset="0"/>
              </a:rPr>
              <a:t>		</a:t>
            </a:r>
            <a:r>
              <a:rPr lang="en-US" dirty="0" smtClean="0">
                <a:ea typeface="ヒラギノ角ゴ Pro W3" charset="0"/>
                <a:cs typeface="ヒラギノ角ゴ Pro W3" charset="0"/>
              </a:rPr>
              <a:t>4</a:t>
            </a:r>
            <a:r>
              <a:rPr lang="en-US" dirty="0">
                <a:ea typeface="ヒラギノ角ゴ Pro W3" charset="0"/>
                <a:cs typeface="ヒラギノ角ゴ Pro W3" charset="0"/>
              </a:rPr>
              <a:t>% </a:t>
            </a:r>
            <a:r>
              <a:rPr lang="en-US" b="1" dirty="0">
                <a:ea typeface="ヒラギノ角ゴ Pro W3" charset="0"/>
                <a:cs typeface="ヒラギノ角ゴ Pro W3" charset="0"/>
              </a:rPr>
              <a:t>[[57%]] </a:t>
            </a:r>
            <a:r>
              <a:rPr lang="en-US" dirty="0">
                <a:ea typeface="ヒラギノ角ゴ Pro W3" charset="0"/>
                <a:cs typeface="ヒラギノ角ゴ Pro W3" charset="0"/>
              </a:rPr>
              <a:t>26% 4% 9% (SPRING 2008)</a:t>
            </a:r>
          </a:p>
          <a:p>
            <a:r>
              <a:rPr lang="en-US" dirty="0">
                <a:ea typeface="ヒラギノ角ゴ Pro W3" charset="0"/>
                <a:cs typeface="ヒラギノ角ゴ Pro W3" charset="0"/>
              </a:rPr>
              <a:t>		0% </a:t>
            </a:r>
            <a:r>
              <a:rPr lang="en-US" b="1" dirty="0">
                <a:ea typeface="ヒラギノ角ゴ Pro W3" charset="0"/>
                <a:cs typeface="ヒラギノ角ゴ Pro W3" charset="0"/>
              </a:rPr>
              <a:t>[[53%]] </a:t>
            </a:r>
            <a:r>
              <a:rPr lang="en-US" dirty="0">
                <a:ea typeface="ヒラギノ角ゴ Pro W3" charset="0"/>
                <a:cs typeface="ヒラギノ角ゴ Pro W3" charset="0"/>
              </a:rPr>
              <a:t>47% 0% 0% (FALL </a:t>
            </a:r>
            <a:r>
              <a:rPr lang="en-US" dirty="0" smtClean="0">
                <a:ea typeface="ヒラギノ角ゴ Pro W3" charset="0"/>
                <a:cs typeface="ヒラギノ角ゴ Pro W3" charset="0"/>
              </a:rPr>
              <a:t>2009)</a:t>
            </a:r>
            <a:br>
              <a:rPr lang="en-US" dirty="0" smtClean="0">
                <a:ea typeface="ヒラギノ角ゴ Pro W3" charset="0"/>
                <a:cs typeface="ヒラギノ角ゴ Pro W3" charset="0"/>
              </a:rPr>
            </a:br>
            <a:r>
              <a:rPr lang="en-US" dirty="0">
                <a:ea typeface="ヒラギノ角ゴ Pro W3" charset="0"/>
                <a:cs typeface="ヒラギノ角ゴ Pro W3" charset="0"/>
              </a:rPr>
              <a:t>		 4% </a:t>
            </a:r>
            <a:r>
              <a:rPr lang="en-US" b="1" dirty="0">
                <a:ea typeface="ヒラギノ角ゴ Pro W3" charset="0"/>
                <a:cs typeface="ヒラギノ角ゴ Pro W3" charset="0"/>
              </a:rPr>
              <a:t>[[78%]] </a:t>
            </a:r>
            <a:r>
              <a:rPr lang="en-US" dirty="0">
                <a:ea typeface="ヒラギノ角ゴ Pro W3" charset="0"/>
                <a:cs typeface="ヒラギノ角ゴ Pro W3" charset="0"/>
              </a:rPr>
              <a:t>17% 0% 0% (FALL 2009</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		5, </a:t>
            </a:r>
            <a:r>
              <a:rPr lang="en-US" b="1" dirty="0" smtClean="0">
                <a:ea typeface="ヒラギノ角ゴ Pro W3" charset="0"/>
                <a:cs typeface="ヒラギノ角ゴ Pro W3" charset="0"/>
              </a:rPr>
              <a:t>[[16]]</a:t>
            </a:r>
            <a:r>
              <a:rPr lang="en-US" dirty="0" smtClean="0">
                <a:ea typeface="ヒラギノ角ゴ Pro W3" charset="0"/>
                <a:cs typeface="ヒラギノ角ゴ Pro W3" charset="0"/>
              </a:rPr>
              <a:t>, 79, 0, 0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13) Yikes!</a:t>
            </a:r>
          </a:p>
          <a:p>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2/3 were voting for C, so I said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2/3 of you are wrong</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and the vote swung to 60% B. Good discussion, they REALLY wanted to use superposition of the previous question to get C… This led to a great conversation about superposition (and how charges on conductors can "adjust"!</a:t>
            </a:r>
            <a:r>
              <a:rPr lang="en-US" altLang="ja-JP" dirty="0" smtClean="0">
                <a:ea typeface="ヒラギノ角ゴ Pro W3" charset="0"/>
                <a:cs typeface="ヒラギノ角ゴ Pro W3" charset="0"/>
              </a:rPr>
              <a:t>)</a:t>
            </a:r>
          </a:p>
          <a:p>
            <a:r>
              <a:rPr lang="en-US" altLang="ja-JP" dirty="0" smtClean="0">
                <a:ea typeface="ヒラギノ角ゴ Pro W3" charset="0"/>
                <a:cs typeface="ヒラギノ角ゴ Pro W3" charset="0"/>
              </a:rPr>
              <a:t>In ‘13 I didn’t do the above trick, and just walked them</a:t>
            </a:r>
            <a:r>
              <a:rPr lang="en-US" altLang="ja-JP" baseline="0" dirty="0" smtClean="0">
                <a:ea typeface="ヒラギノ角ゴ Pro W3" charset="0"/>
                <a:cs typeface="ヒラギノ角ゴ Pro W3" charset="0"/>
              </a:rPr>
              <a:t> through the explanation. They wanted to “superpose”!  This is a reminder that our rule that</a:t>
            </a:r>
          </a:p>
          <a:p>
            <a:r>
              <a:rPr lang="en-US" altLang="ja-JP" baseline="0" dirty="0" smtClean="0">
                <a:ea typeface="ヒラギノ角ゴ Pro W3" charset="0"/>
                <a:cs typeface="ヒラギノ角ゴ Pro W3" charset="0"/>
              </a:rPr>
              <a:t>E(above)-E(below) = sigma/epsilon0 is ALWAYS TRUE, no matter what! </a:t>
            </a:r>
          </a:p>
          <a:p>
            <a:r>
              <a:rPr lang="en-US" altLang="ja-JP" baseline="0" dirty="0" smtClean="0">
                <a:ea typeface="ヒラギノ角ゴ Pro W3" charset="0"/>
                <a:cs typeface="ヒラギノ角ゴ Pro W3" charset="0"/>
              </a:rPr>
              <a:t>I explained it that way, I also superposed E = sigma/2 epsilon0 for ONE sheet with the same for the other sheet.</a:t>
            </a:r>
          </a:p>
          <a:p>
            <a:r>
              <a:rPr lang="en-US" altLang="ja-JP" baseline="0" dirty="0" smtClean="0">
                <a:ea typeface="ヒラギノ角ゴ Pro W3" charset="0"/>
                <a:cs typeface="ヒラギノ角ゴ Pro W3" charset="0"/>
              </a:rPr>
              <a:t>I also drew a Gaussian surface, partly in one metal, partly in the middle. </a:t>
            </a:r>
          </a:p>
          <a:p>
            <a:endParaRPr lang="en-US" altLang="ja-JP" baseline="0" dirty="0" smtClean="0">
              <a:ea typeface="ヒラギノ角ゴ Pro W3" charset="0"/>
              <a:cs typeface="ヒラギノ角ゴ Pro W3" charset="0"/>
            </a:endParaRPr>
          </a:p>
          <a:p>
            <a:r>
              <a:rPr lang="en-US" altLang="ja-JP" baseline="0" dirty="0" smtClean="0">
                <a:ea typeface="ヒラギノ角ゴ Pro W3" charset="0"/>
                <a:cs typeface="ヒラギノ角ゴ Pro W3" charset="0"/>
              </a:rPr>
              <a:t>‘There are lots of ways to get this. But none of them gives answer C! </a:t>
            </a:r>
          </a:p>
          <a:p>
            <a:endParaRPr lang="en-US" altLang="ja-JP" dirty="0" smtClean="0">
              <a:ea typeface="ヒラギノ角ゴ Pro W3" charset="0"/>
              <a:cs typeface="ヒラギノ角ゴ Pro W3" charset="0"/>
            </a:endParaRPr>
          </a:p>
          <a:p>
            <a:r>
              <a:rPr lang="en-US" altLang="ja-JP" dirty="0" smtClean="0">
                <a:ea typeface="ヒラギノ角ゴ Pro W3" charset="0"/>
                <a:cs typeface="ヒラギノ角ゴ Pro W3" charset="0"/>
              </a:rPr>
              <a:t> </a:t>
            </a:r>
            <a:r>
              <a:rPr lang="en-US" altLang="ja-JP" dirty="0">
                <a:ea typeface="ヒラギノ角ゴ Pro W3" charset="0"/>
                <a:cs typeface="ヒラギノ角ゴ Pro W3" charset="0"/>
              </a:rPr>
              <a:t>-SJP</a:t>
            </a:r>
          </a:p>
          <a:p>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CC4D6240-0D06-174D-B9F6-91BA27CB51F0}" type="slidenum">
              <a:rPr lang="en-US" sz="1200">
                <a:ea typeface="ＭＳ Ｐゴシック" charset="0"/>
                <a:cs typeface="ＭＳ Ｐゴシック" charset="0"/>
              </a:rPr>
              <a:pPr algn="r" eaLnBrk="1" hangingPunct="1"/>
              <a:t>25</a:t>
            </a:fld>
            <a:endParaRPr lang="en-US" sz="1200">
              <a:ea typeface="ＭＳ Ｐゴシック" charset="0"/>
              <a:cs typeface="ＭＳ Ｐゴシック" charset="0"/>
            </a:endParaRPr>
          </a:p>
        </p:txBody>
      </p:sp>
      <p:sp>
        <p:nvSpPr>
          <p:cNvPr id="53250"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53251" name="Rectangle 3"/>
          <p:cNvSpPr>
            <a:spLocks noGrp="1" noChangeArrowheads="1"/>
          </p:cNvSpPr>
          <p:nvPr>
            <p:ph type="body" idx="1"/>
          </p:nvPr>
        </p:nvSpPr>
        <p:spPr>
          <a:xfrm>
            <a:off x="914400" y="4344988"/>
            <a:ext cx="5029200" cy="4113212"/>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a:r>
              <a:rPr lang="en-US" dirty="0">
                <a:ea typeface="ヒラギノ角ゴ Pro W3" charset="0"/>
                <a:cs typeface="ヒラギノ角ゴ Pro W3" charset="0"/>
              </a:rPr>
              <a:t>CORRECT ANSWER: D</a:t>
            </a:r>
          </a:p>
          <a:p>
            <a:pPr defTabSz="457200"/>
            <a:r>
              <a:rPr lang="en-US" dirty="0">
                <a:ea typeface="ヒラギノ角ゴ Pro W3" charset="0"/>
                <a:cs typeface="ヒラギノ角ゴ Pro W3" charset="0"/>
              </a:rPr>
              <a:t>USED IN:  Spring 2009 (Kinney),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a:r>
              <a:rPr lang="en-US" dirty="0">
                <a:ea typeface="ヒラギノ角ゴ Pro W3" charset="0"/>
                <a:cs typeface="ヒラギノ角ゴ Pro W3" charset="0"/>
              </a:rPr>
              <a:t>LECTURE NUMBER .</a:t>
            </a:r>
          </a:p>
          <a:p>
            <a:pPr defTabSz="457200"/>
            <a:r>
              <a:rPr lang="en-US" dirty="0">
                <a:ea typeface="ヒラギノ角ゴ Pro W3" charset="0"/>
                <a:cs typeface="ヒラギノ角ゴ Pro W3" charset="0"/>
              </a:rPr>
              <a:t>STUDENT RESPONSES:  0% 2% 9% </a:t>
            </a:r>
            <a:r>
              <a:rPr lang="en-US" b="1" dirty="0">
                <a:ea typeface="ヒラギノ角ゴ Pro W3" charset="0"/>
                <a:cs typeface="ヒラギノ角ゴ Pro W3" charset="0"/>
              </a:rPr>
              <a:t>[[89%]]</a:t>
            </a:r>
            <a:r>
              <a:rPr lang="en-US" dirty="0">
                <a:ea typeface="ヒラギノ角ゴ Pro W3" charset="0"/>
                <a:cs typeface="ヒラギノ角ゴ Pro W3" charset="0"/>
              </a:rPr>
              <a:t> 0% (FALL 2009)</a:t>
            </a:r>
          </a:p>
          <a:p>
            <a:pPr defTabSz="457200"/>
            <a:r>
              <a:rPr lang="en-US" b="1" dirty="0">
                <a:ea typeface="ヒラギノ角ゴ Pro W3" charset="0"/>
                <a:cs typeface="ヒラギノ角ゴ Pro W3" charset="0"/>
              </a:rPr>
              <a:t>INSTRUCTOR NOTES: </a:t>
            </a:r>
            <a:r>
              <a:rPr lang="en-US" dirty="0">
                <a:ea typeface="ヒラギノ角ゴ Pro W3" charset="0"/>
                <a:cs typeface="ヒラギノ角ゴ Pro W3" charset="0"/>
              </a:rPr>
              <a:t> </a:t>
            </a:r>
          </a:p>
          <a:p>
            <a:pPr defTabSz="457200"/>
            <a:r>
              <a:rPr lang="en-US" dirty="0">
                <a:ea typeface="ヒラギノ角ゴ Pro W3" charset="0"/>
                <a:cs typeface="ヒラギノ角ゴ Pro W3" charset="0"/>
              </a:rPr>
              <a:t>WRITTEN BY:  Ed Kinney (CU-Boulder)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spcBef>
                <a:spcPct val="0"/>
              </a:spcBef>
            </a:pPr>
            <a:r>
              <a:rPr lang="en-US" dirty="0" smtClean="0">
                <a:ea typeface="ヒラギノ角ゴ Pro W3" charset="0"/>
                <a:cs typeface="ヒラギノ角ゴ Pro W3" charset="0"/>
              </a:rPr>
              <a:t>(Used</a:t>
            </a:r>
            <a:r>
              <a:rPr lang="en-US" baseline="0" dirty="0" smtClean="0">
                <a:ea typeface="ヒラギノ角ゴ Pro W3" charset="0"/>
                <a:cs typeface="ヒラギノ角ゴ Pro W3" charset="0"/>
              </a:rPr>
              <a:t> </a:t>
            </a:r>
            <a:r>
              <a:rPr lang="en-US" baseline="0" dirty="0" smtClean="0">
                <a:ea typeface="ヒラギノ角ゴ Pro W3" charset="0"/>
                <a:cs typeface="ヒラギノ角ゴ Pro W3" charset="0"/>
              </a:rPr>
              <a:t>later, we’re not really at BC’s here, though it might be a lead-in, could be more intuitive at </a:t>
            </a:r>
            <a:r>
              <a:rPr lang="en-US" baseline="0" smtClean="0">
                <a:ea typeface="ヒラギノ角ゴ Pro W3" charset="0"/>
                <a:cs typeface="ヒラギノ角ゴ Pro W3" charset="0"/>
              </a:rPr>
              <a:t>this point…?</a:t>
            </a:r>
            <a:r>
              <a:rPr lang="en-US" baseline="0" dirty="0" smtClean="0">
                <a:ea typeface="ヒラギノ角ゴ Pro W3" charset="0"/>
                <a:cs typeface="ヒラギノ角ゴ Pro W3" charset="0"/>
              </a:rPr>
              <a:t>)</a:t>
            </a:r>
            <a:endParaRPr lang="en-US" dirty="0" smtClean="0">
              <a:ea typeface="ヒラギノ角ゴ Pro W3" charset="0"/>
              <a:cs typeface="ヒラギノ角ゴ Pro W3" charset="0"/>
            </a:endParaRPr>
          </a:p>
          <a:p>
            <a:pPr defTabSz="457200" eaLnBrk="1" hangingPunct="1">
              <a:spcBef>
                <a:spcPct val="0"/>
              </a:spcBef>
            </a:pPr>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B</a:t>
            </a:r>
          </a:p>
          <a:p>
            <a:pPr defTabSz="457200" eaLnBrk="1" hangingPunct="1">
              <a:spcBef>
                <a:spcPct val="0"/>
              </a:spcBef>
            </a:pPr>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2008 (Pollock)</a:t>
            </a:r>
          </a:p>
          <a:p>
            <a:pPr defTabSz="457200" eaLnBrk="1" hangingPunct="1">
              <a:spcBef>
                <a:spcPct val="0"/>
              </a:spcBef>
            </a:pPr>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5, Lecture 13). Pollock (Lecture 13).</a:t>
            </a:r>
          </a:p>
          <a:p>
            <a:pPr defTabSz="457200" eaLnBrk="1" hangingPunct="1">
              <a:spcBef>
                <a:spcPct val="0"/>
              </a:spcBef>
            </a:pPr>
            <a:r>
              <a:rPr lang="en-US" dirty="0">
                <a:ea typeface="ヒラギノ角ゴ Pro W3" charset="0"/>
                <a:cs typeface="ヒラギノ角ゴ Pro W3" charset="0"/>
              </a:rPr>
              <a:t>STUDENT RESPONSES:  4%  </a:t>
            </a:r>
            <a:r>
              <a:rPr lang="en-US" b="1" dirty="0">
                <a:ea typeface="ヒラギノ角ゴ Pro W3" charset="0"/>
                <a:cs typeface="ヒラギノ角ゴ Pro W3" charset="0"/>
              </a:rPr>
              <a:t>[[88%]] </a:t>
            </a:r>
            <a:r>
              <a:rPr lang="en-US" dirty="0">
                <a:ea typeface="ヒラギノ角ゴ Pro W3" charset="0"/>
                <a:cs typeface="ヒラギノ角ゴ Pro W3" charset="0"/>
              </a:rPr>
              <a:t>8% 0% 0% (FALL 2008) </a:t>
            </a:r>
          </a:p>
          <a:p>
            <a:pPr defTabSz="457200" eaLnBrk="1" hangingPunct="1">
              <a:spcBef>
                <a:spcPct val="0"/>
              </a:spcBef>
            </a:pPr>
            <a:r>
              <a:rPr lang="en-US" dirty="0">
                <a:ea typeface="ヒラギノ角ゴ Pro W3" charset="0"/>
                <a:cs typeface="ヒラギノ角ゴ Pro W3" charset="0"/>
              </a:rPr>
              <a:t>				  61%  </a:t>
            </a:r>
            <a:r>
              <a:rPr lang="en-US" b="1" dirty="0">
                <a:ea typeface="ヒラギノ角ゴ Pro W3" charset="0"/>
                <a:cs typeface="ヒラギノ角ゴ Pro W3" charset="0"/>
              </a:rPr>
              <a:t>[[35%]] </a:t>
            </a:r>
            <a:r>
              <a:rPr lang="en-US" dirty="0">
                <a:ea typeface="ヒラギノ角ゴ Pro W3" charset="0"/>
                <a:cs typeface="ヒラギノ角ゴ Pro W3" charset="0"/>
              </a:rPr>
              <a:t>4% 0% 0%  (SPRING 2008)</a:t>
            </a:r>
          </a:p>
          <a:p>
            <a:pPr defTabSz="457200" eaLnBrk="1" hangingPunct="1">
              <a:spcBef>
                <a:spcPct val="0"/>
              </a:spcBef>
            </a:pPr>
            <a:r>
              <a:rPr lang="en-US" b="1" dirty="0">
                <a:ea typeface="ヒラギノ角ゴ Pro W3" charset="0"/>
                <a:cs typeface="ヒラギノ角ゴ Pro W3" charset="0"/>
              </a:rPr>
              <a:t>INSTRUCTOR NOTES: </a:t>
            </a:r>
            <a:r>
              <a:rPr lang="en-US" dirty="0" err="1" smtClean="0">
                <a:latin typeface="ヒラギノ角ゴ Pro W3" charset="0"/>
                <a:ea typeface="ヒラギノ角ゴ Pro W3" charset="0"/>
                <a:cs typeface="ヒラギノ角ゴ Pro W3" charset="0"/>
              </a:rPr>
              <a:t>Dubson</a:t>
            </a:r>
            <a:r>
              <a:rPr lang="en-US" dirty="0">
                <a:latin typeface="ヒラギノ角ゴ Pro W3" charset="0"/>
                <a:ea typeface="ヒラギノ角ゴ Pro W3" charset="0"/>
                <a:cs typeface="ヒラギノ角ゴ Pro W3" charset="0"/>
              </a:rPr>
              <a:t>:  Some confusion on what </a:t>
            </a:r>
            <a:r>
              <a:rPr lang="en-US" dirty="0" err="1">
                <a:latin typeface="ヒラギノ角ゴ Pro W3" charset="0"/>
                <a:ea typeface="ヒラギノ角ゴ Pro W3" charset="0"/>
                <a:cs typeface="ヒラギノ角ゴ Pro W3" charset="0"/>
              </a:rPr>
              <a:t>Eperp</a:t>
            </a:r>
            <a:r>
              <a:rPr lang="en-US" dirty="0">
                <a:latin typeface="ヒラギノ角ゴ Pro W3" charset="0"/>
                <a:ea typeface="ヒラギノ角ゴ Pro W3" charset="0"/>
                <a:cs typeface="ヒラギノ角ゴ Pro W3" charset="0"/>
              </a:rPr>
              <a:t> and E parallel meant.  </a:t>
            </a:r>
            <a:endParaRPr lang="en-US" b="1" dirty="0">
              <a:ea typeface="ヒラギノ角ゴ Pro W3" charset="0"/>
              <a:cs typeface="ヒラギノ角ゴ Pro W3" charset="0"/>
            </a:endParaRPr>
          </a:p>
          <a:p>
            <a:pPr defTabSz="457200" eaLnBrk="1" hangingPunct="1">
              <a:spcBef>
                <a:spcPct val="0"/>
              </a:spcBef>
            </a:pPr>
            <a:r>
              <a:rPr lang="en-US" dirty="0">
                <a:ea typeface="ヒラギノ角ゴ Pro W3" charset="0"/>
                <a:cs typeface="ヒラギノ角ゴ Pro W3" charset="0"/>
              </a:rPr>
              <a:t>WRITTEN BY: Steven Pollock (CU-Boulder)</a:t>
            </a:r>
          </a:p>
          <a:p>
            <a:pPr defTabSz="457200" eaLnBrk="1" hangingPunct="1">
              <a:spcBef>
                <a:spcPct val="0"/>
              </a:spcBef>
            </a:pPr>
            <a:endParaRPr lang="en-US" dirty="0">
              <a:ea typeface="ヒラギノ角ゴ Pro W3" charset="0"/>
              <a:cs typeface="ヒラギノ角ゴ Pro W3"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6B91A87-8548-5D42-B9EB-F8E82F8034A9}" type="slidenum">
              <a:rPr lang="en-US" sz="1200"/>
              <a:pPr/>
              <a:t>27</a:t>
            </a:fld>
            <a:endParaRPr lang="en-US" sz="1200"/>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a:noFill/>
        </p:spPr>
        <p:txBody>
          <a:bodyPr/>
          <a:lstStyle/>
          <a:p>
            <a:pPr eaLnBrk="1" hangingPunct="1">
              <a:spcBef>
                <a:spcPct val="0"/>
              </a:spcBef>
            </a:pPr>
            <a:r>
              <a:rPr lang="en-US" dirty="0" smtClean="0">
                <a:ea typeface="ヒラギノ角ゴ Pro W3" charset="0"/>
                <a:cs typeface="ヒラギノ角ゴ Pro W3" charset="0"/>
              </a:rPr>
              <a:t>CORRECT ANSWER: A </a:t>
            </a:r>
          </a:p>
          <a:p>
            <a:pPr eaLnBrk="1" hangingPunct="1">
              <a:spcBef>
                <a:spcPct val="0"/>
              </a:spcBef>
            </a:pPr>
            <a:r>
              <a:rPr lang="en-US" dirty="0" smtClean="0">
                <a:ea typeface="ヒラギノ角ゴ Pro W3" charset="0"/>
                <a:cs typeface="ヒラギノ角ゴ Pro W3" charset="0"/>
              </a:rPr>
              <a:t>USED IN:  Fall 2008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and Spring 2008 and ‘13 (Pollock), Fall 2009 (</a:t>
            </a:r>
            <a:r>
              <a:rPr lang="en-US" dirty="0" err="1" smtClean="0">
                <a:ea typeface="ヒラギノ角ゴ Pro W3" charset="0"/>
                <a:cs typeface="ヒラギノ角ゴ Pro W3" charset="0"/>
              </a:rPr>
              <a:t>Schibli</a:t>
            </a:r>
            <a:r>
              <a:rPr lang="en-US" dirty="0" smtClean="0">
                <a:ea typeface="ヒラギノ角ゴ Pro W3" charset="0"/>
                <a:cs typeface="ヒラギノ角ゴ Pro W3" charset="0"/>
              </a:rPr>
              <a:t>)</a:t>
            </a:r>
          </a:p>
          <a:p>
            <a:pPr eaLnBrk="1" hangingPunct="1">
              <a:spcBef>
                <a:spcPct val="0"/>
              </a:spcBef>
            </a:pPr>
            <a:r>
              <a:rPr lang="en-US" dirty="0" smtClean="0">
                <a:ea typeface="ヒラギノ角ゴ Pro W3" charset="0"/>
                <a:cs typeface="ヒラギノ角ゴ Pro W3" charset="0"/>
              </a:rPr>
              <a:t>LECTURE NUMBER: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(Week 5, Lecture 12). Pollock (Lecture 12, lecture 13 in 2013).</a:t>
            </a:r>
          </a:p>
          <a:p>
            <a:pPr eaLnBrk="1" hangingPunct="1">
              <a:spcBef>
                <a:spcPct val="0"/>
              </a:spcBef>
            </a:pPr>
            <a:r>
              <a:rPr lang="en-US" dirty="0" smtClean="0">
                <a:ea typeface="ヒラギノ角ゴ Pro W3" charset="0"/>
                <a:cs typeface="ヒラギノ角ゴ Pro W3" charset="0"/>
              </a:rPr>
              <a:t>STUDENT RESPONSES: </a:t>
            </a:r>
            <a:r>
              <a:rPr lang="en-US" b="1" dirty="0" smtClean="0">
                <a:ea typeface="ヒラギノ角ゴ Pro W3" charset="0"/>
                <a:cs typeface="ヒラギノ角ゴ Pro W3" charset="0"/>
              </a:rPr>
              <a:t>[[65%]]</a:t>
            </a:r>
            <a:r>
              <a:rPr lang="en-US" dirty="0" smtClean="0">
                <a:ea typeface="ヒラギノ角ゴ Pro W3" charset="0"/>
                <a:cs typeface="ヒラギノ角ゴ Pro W3" charset="0"/>
              </a:rPr>
              <a:t> 2% 2% 27% 4% (FALL 2008)</a:t>
            </a:r>
          </a:p>
          <a:p>
            <a:pPr eaLnBrk="1" hangingPunct="1">
              <a:spcBef>
                <a:spcPct val="0"/>
              </a:spcBef>
            </a:pPr>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[[26%]] </a:t>
            </a:r>
            <a:r>
              <a:rPr lang="en-US" dirty="0" smtClean="0">
                <a:ea typeface="ヒラギノ角ゴ Pro W3" charset="0"/>
                <a:cs typeface="ヒラギノ角ゴ Pro W3" charset="0"/>
              </a:rPr>
              <a:t>9% 4% 48% 13% (SPRING 2008)</a:t>
            </a:r>
          </a:p>
          <a:p>
            <a:pPr eaLnBrk="1" hangingPunct="1">
              <a:spcBef>
                <a:spcPct val="0"/>
              </a:spcBef>
            </a:pPr>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[[56%]]</a:t>
            </a:r>
            <a:r>
              <a:rPr lang="en-US" dirty="0" smtClean="0">
                <a:ea typeface="ヒラギノ角ゴ Pro W3" charset="0"/>
                <a:cs typeface="ヒラギノ角ゴ Pro W3" charset="0"/>
              </a:rPr>
              <a:t> 4% 0% 33% 6% (FALL 2009)</a:t>
            </a:r>
          </a:p>
          <a:p>
            <a:pPr eaLnBrk="1" hangingPunct="1">
              <a:spcBef>
                <a:spcPct val="0"/>
              </a:spcBef>
            </a:pPr>
            <a:r>
              <a:rPr lang="en-US" b="1" dirty="0" smtClean="0">
                <a:ea typeface="ヒラギノ角ゴ Pro W3" charset="0"/>
                <a:cs typeface="ヒラギノ角ゴ Pro W3" charset="0"/>
              </a:rPr>
              <a:t>		[[35]]</a:t>
            </a:r>
            <a:r>
              <a:rPr lang="en-US" b="0" dirty="0" smtClean="0">
                <a:ea typeface="ヒラギノ角ゴ Pro W3" charset="0"/>
                <a:cs typeface="ヒラギノ角ゴ Pro W3" charset="0"/>
              </a:rPr>
              <a:t>, 8, 12, 43, 2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p>
          <a:p>
            <a:pPr eaLnBrk="1" hangingPunct="1">
              <a:spcBef>
                <a:spcPct val="0"/>
              </a:spcBef>
            </a:pPr>
            <a:endParaRPr lang="en-US" b="1" dirty="0" smtClean="0">
              <a:ea typeface="ヒラギノ角ゴ Pro W3" charset="0"/>
              <a:cs typeface="ヒラギノ角ゴ Pro W3" charset="0"/>
            </a:endParaRPr>
          </a:p>
          <a:p>
            <a:pPr eaLnBrk="1" hangingPunct="1">
              <a:spcBef>
                <a:spcPct val="0"/>
              </a:spcBef>
            </a:pPr>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 Started class with this (as review). Excellent question! Only 25% got it, but I solicited arguments, and the re-voted, and it went to 90% correct. Their intuition is </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#2 is a stronger capacitor, so it must store more energy</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 Answer is A (Same field, same E^2, but twice the volume. ) -SJP</a:t>
            </a:r>
          </a:p>
          <a:p>
            <a:pPr eaLnBrk="1" hangingPunct="1">
              <a:spcBef>
                <a:spcPct val="0"/>
              </a:spcBef>
            </a:pPr>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0ADA3A4-A78D-5446-8816-0BC06B6B734A}" type="slidenum">
              <a:rPr lang="en-US" sz="1200"/>
              <a:pPr/>
              <a:t>28</a:t>
            </a:fld>
            <a:endParaRPr lang="en-US" sz="1200"/>
          </a:p>
        </p:txBody>
      </p:sp>
      <p:sp>
        <p:nvSpPr>
          <p:cNvPr id="18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a:noFill/>
        </p:spPr>
        <p:txBody>
          <a:bodyPr/>
          <a:lstStyle/>
          <a:p>
            <a:pPr eaLnBrk="1" hangingPunct="1"/>
            <a:r>
              <a:rPr lang="en-US" dirty="0" smtClean="0">
                <a:ea typeface="ヒラギノ角ゴ Pro W3" charset="0"/>
                <a:cs typeface="ヒラギノ角ゴ Pro W3" charset="0"/>
              </a:rPr>
              <a:t>CORRECT ANSWER: D </a:t>
            </a:r>
          </a:p>
          <a:p>
            <a:pPr eaLnBrk="1" hangingPunct="1"/>
            <a:r>
              <a:rPr lang="en-US" dirty="0" smtClean="0">
                <a:ea typeface="ヒラギノ角ゴ Pro W3" charset="0"/>
                <a:cs typeface="ヒラギノ角ゴ Pro W3" charset="0"/>
              </a:rPr>
              <a:t>USED IN:  Spring 2008 (Pollock)and ‘13</a:t>
            </a:r>
          </a:p>
          <a:p>
            <a:pPr eaLnBrk="1" hangingPunct="1"/>
            <a:r>
              <a:rPr lang="en-US" dirty="0" smtClean="0">
                <a:ea typeface="ヒラギノ角ゴ Pro W3" charset="0"/>
                <a:cs typeface="ヒラギノ角ゴ Pro W3" charset="0"/>
              </a:rPr>
              <a:t>LECTURE NUMBER: 12 (13 in 2013)</a:t>
            </a:r>
          </a:p>
          <a:p>
            <a:pPr eaLnBrk="1" hangingPunct="1"/>
            <a:r>
              <a:rPr lang="en-US" dirty="0" smtClean="0">
                <a:ea typeface="ヒラギノ角ゴ Pro W3" charset="0"/>
                <a:cs typeface="ヒラギノ角ゴ Pro W3" charset="0"/>
              </a:rPr>
              <a:t>STUDENT RESPONSES:  13% 0% 0% </a:t>
            </a:r>
            <a:r>
              <a:rPr lang="en-US" b="1" dirty="0" smtClean="0">
                <a:ea typeface="ヒラギノ角ゴ Pro W3" charset="0"/>
                <a:cs typeface="ヒラギノ角ゴ Pro W3" charset="0"/>
              </a:rPr>
              <a:t>[[87%]] </a:t>
            </a:r>
            <a:r>
              <a:rPr lang="en-US" dirty="0" smtClean="0">
                <a:ea typeface="ヒラギノ角ゴ Pro W3" charset="0"/>
                <a:cs typeface="ヒラギノ角ゴ Pro W3" charset="0"/>
              </a:rPr>
              <a:t>0%</a:t>
            </a:r>
          </a:p>
          <a:p>
            <a:pPr eaLnBrk="1" hangingPunct="1"/>
            <a:r>
              <a:rPr lang="en-US" dirty="0" smtClean="0">
                <a:ea typeface="ヒラギノ角ゴ Pro W3" charset="0"/>
                <a:cs typeface="ヒラギノ角ゴ Pro W3" charset="0"/>
              </a:rPr>
              <a:t>		27, 9 2, </a:t>
            </a:r>
            <a:r>
              <a:rPr lang="en-US" b="1" dirty="0" smtClean="0">
                <a:ea typeface="ヒラギノ角ゴ Pro W3" charset="0"/>
                <a:cs typeface="ヒラギノ角ゴ Pro W3" charset="0"/>
              </a:rPr>
              <a:t>[[60]],</a:t>
            </a:r>
            <a:r>
              <a:rPr lang="en-US" b="0" dirty="0" smtClean="0">
                <a:ea typeface="ヒラギノ角ゴ Pro W3" charset="0"/>
                <a:cs typeface="ヒラギノ角ゴ Pro W3" charset="0"/>
              </a:rPr>
              <a:t>2</a:t>
            </a:r>
          </a:p>
          <a:p>
            <a:pPr eaLnBrk="1" hangingPunct="1"/>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a:t>
            </a:r>
            <a:r>
              <a:rPr lang="en-US" dirty="0" smtClean="0">
                <a:ea typeface="ヒラギノ角ゴ Pro W3" charset="0"/>
                <a:cs typeface="ヒラギノ角ゴ Pro W3" charset="0"/>
              </a:rPr>
              <a:t>Follow-up. This was quite easy given the previous one</a:t>
            </a:r>
            <a:r>
              <a:rPr lang="ja-JP" altLang="en-US" dirty="0" smtClean="0">
                <a:ea typeface="ヒラギノ角ゴ Pro W3" charset="0"/>
                <a:cs typeface="ヒラギノ角ゴ Pro W3" charset="0"/>
              </a:rPr>
              <a:t>’</a:t>
            </a:r>
            <a:r>
              <a:rPr lang="en-US" altLang="ja-JP" dirty="0" smtClean="0">
                <a:ea typeface="ヒラギノ角ゴ Pro W3" charset="0"/>
                <a:cs typeface="ヒラギノ角ゴ Pro W3" charset="0"/>
              </a:rPr>
              <a:t>s discussion. Couple of students fell for C1&gt;C2, all rest got it. (almost</a:t>
            </a:r>
            <a:r>
              <a:rPr lang="en-US" altLang="ja-JP" baseline="0" dirty="0" smtClean="0">
                <a:ea typeface="ヒラギノ角ゴ Pro W3" charset="0"/>
                <a:cs typeface="ヒラギノ角ゴ Pro W3" charset="0"/>
              </a:rPr>
              <a:t> </a:t>
            </a:r>
            <a:r>
              <a:rPr lang="en-US" altLang="ja-JP" dirty="0" smtClean="0">
                <a:ea typeface="ヒラギノ角ゴ Pro W3" charset="0"/>
                <a:cs typeface="ヒラギノ角ゴ Pro W3" charset="0"/>
              </a:rPr>
              <a:t>everyone sees PE1&gt;PE2). Could consider ways to make this more challenging, though it was nice to address the old freshman issue of capacitance being independent of the charge on the plates  -SJP </a:t>
            </a:r>
          </a:p>
          <a:p>
            <a:pPr eaLnBrk="1" hangingPunct="1"/>
            <a:r>
              <a:rPr lang="en-US" dirty="0" smtClean="0">
                <a:ea typeface="ヒラギノ角ゴ Pro W3" charset="0"/>
                <a:cs typeface="ヒラギノ角ゴ Pro W3" charset="0"/>
              </a:rPr>
              <a:t>WRITTEN BY:  Steven Pollock (CU-Boulder)</a:t>
            </a:r>
          </a:p>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solidFill>
            <a:srgbClr val="FFFFFF"/>
          </a:solidFill>
          <a:ln/>
        </p:spPr>
      </p:sp>
      <p:sp>
        <p:nvSpPr>
          <p:cNvPr id="5939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dirty="0">
                <a:ea typeface="ヒラギノ角ゴ Pro W3" charset="0"/>
                <a:cs typeface="ヒラギノ角ゴ Pro W3" charset="0"/>
              </a:rPr>
              <a:t>CORRECT ANSWER:  B</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a:t>
            </a:r>
          </a:p>
          <a:p>
            <a:r>
              <a:rPr lang="en-US" dirty="0">
                <a:ea typeface="ヒラギノ角ゴ Pro W3" charset="0"/>
                <a:cs typeface="ヒラギノ角ゴ Pro W3" charset="0"/>
              </a:rPr>
              <a:t>LECTURE: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4, Lecture 11)</a:t>
            </a:r>
          </a:p>
          <a:p>
            <a:r>
              <a:rPr lang="en-US" dirty="0">
                <a:ea typeface="ヒラギノ角ゴ Pro W3" charset="0"/>
                <a:cs typeface="ヒラギノ角ゴ Pro W3" charset="0"/>
              </a:rPr>
              <a:t>STUDENT RESPONSES: 50% </a:t>
            </a:r>
            <a:r>
              <a:rPr lang="en-US" b="1" dirty="0">
                <a:ea typeface="ヒラギノ角ゴ Pro W3" charset="0"/>
                <a:cs typeface="ヒラギノ角ゴ Pro W3" charset="0"/>
              </a:rPr>
              <a:t>[[30%]] </a:t>
            </a:r>
            <a:r>
              <a:rPr lang="en-US" dirty="0">
                <a:ea typeface="ヒラギノ角ゴ Pro W3" charset="0"/>
                <a:cs typeface="ヒラギノ角ゴ Pro W3" charset="0"/>
              </a:rPr>
              <a:t>20% 0% 0% (FALL 2008)</a:t>
            </a:r>
          </a:p>
          <a:p>
            <a:r>
              <a:rPr lang="en-US" b="1" dirty="0">
                <a:ea typeface="ヒラギノ角ゴ Pro W3" charset="0"/>
                <a:cs typeface="ヒラギノ角ゴ Pro W3" charset="0"/>
              </a:rPr>
              <a:t>INSTRUCTOR NOTES: </a:t>
            </a:r>
          </a:p>
          <a:p>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4588" y="687388"/>
            <a:ext cx="4570412" cy="3427412"/>
          </a:xfrm>
          <a:ln/>
        </p:spPr>
      </p:sp>
      <p:sp>
        <p:nvSpPr>
          <p:cNvPr id="69635"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dirty="0" smtClean="0">
                <a:ea typeface="ヒラギノ角ゴ Pro W3" charset="0"/>
                <a:cs typeface="ヒラギノ角ゴ Pro W3" charset="0"/>
              </a:rPr>
              <a:t>(This question belongs in next batch</a:t>
            </a:r>
            <a:r>
              <a:rPr lang="en-US" baseline="0" dirty="0" smtClean="0">
                <a:ea typeface="ヒラギノ角ゴ Pro W3" charset="0"/>
                <a:cs typeface="ヒラギノ角ゴ Pro W3" charset="0"/>
              </a:rPr>
              <a:t> of questions, Griffiths </a:t>
            </a:r>
            <a:r>
              <a:rPr lang="en-US" baseline="0" dirty="0" err="1" smtClean="0">
                <a:ea typeface="ヒラギノ角ゴ Pro W3" charset="0"/>
                <a:cs typeface="ヒラギノ角ゴ Pro W3" charset="0"/>
              </a:rPr>
              <a:t>Ch</a:t>
            </a:r>
            <a:r>
              <a:rPr lang="en-US" baseline="0" dirty="0" smtClean="0">
                <a:ea typeface="ヒラギノ角ゴ Pro W3" charset="0"/>
                <a:cs typeface="ヒラギノ角ゴ Pro W3" charset="0"/>
              </a:rPr>
              <a:t> 3, </a:t>
            </a:r>
            <a:r>
              <a:rPr lang="en-US" baseline="0" smtClean="0">
                <a:ea typeface="ヒラギノ角ゴ Pro W3" charset="0"/>
                <a:cs typeface="ヒラギノ角ゴ Pro W3" charset="0"/>
              </a:rPr>
              <a:t>“Uniqueness”) </a:t>
            </a:r>
            <a:endParaRPr lang="en-US" dirty="0" smtClean="0">
              <a:ea typeface="ヒラギノ角ゴ Pro W3" charset="0"/>
              <a:cs typeface="ヒラギノ角ゴ Pro W3" charset="0"/>
            </a:endParaRPr>
          </a:p>
          <a:p>
            <a:pPr defTabSz="457200" eaLnBrk="1" hangingPunct="1">
              <a:spcBef>
                <a:spcPct val="0"/>
              </a:spcBef>
            </a:pPr>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a:t>
            </a:r>
          </a:p>
          <a:p>
            <a:pPr defTabSz="457200" eaLnBrk="1" hangingPunct="1">
              <a:spcBef>
                <a:spcPct val="0"/>
              </a:spcBef>
            </a:pPr>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2008 (Pollock)</a:t>
            </a:r>
          </a:p>
          <a:p>
            <a:pPr defTabSz="457200" eaLnBrk="1" hangingPunct="1">
              <a:spcBef>
                <a:spcPct val="0"/>
              </a:spcBef>
            </a:pPr>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5, Lecture 13). Pollock (Lecture 12).</a:t>
            </a:r>
          </a:p>
          <a:p>
            <a:pPr defTabSz="457200" eaLnBrk="1" hangingPunct="1">
              <a:spcBef>
                <a:spcPct val="0"/>
              </a:spcBef>
            </a:pPr>
            <a:r>
              <a:rPr lang="en-US" b="1" dirty="0">
                <a:ea typeface="ヒラギノ角ゴ Pro W3" charset="0"/>
                <a:cs typeface="ヒラギノ角ゴ Pro W3" charset="0"/>
              </a:rPr>
              <a:t>INSTRUCTOR NOTES: </a:t>
            </a:r>
            <a:r>
              <a:rPr lang="en-US" dirty="0">
                <a:ea typeface="ヒラギノ角ゴ Pro W3" charset="0"/>
                <a:cs typeface="ヒラギノ角ゴ Pro W3" charset="0"/>
              </a:rPr>
              <a:t> Not voted on, but discussed it in the context of the previous one. </a:t>
            </a:r>
          </a:p>
          <a:p>
            <a:pPr defTabSz="457200" eaLnBrk="1" hangingPunct="1">
              <a:spcBef>
                <a:spcPct val="0"/>
              </a:spcBef>
            </a:pPr>
            <a:r>
              <a:rPr lang="en-US" dirty="0">
                <a:ea typeface="ヒラギノ角ゴ Pro W3" charset="0"/>
                <a:cs typeface="ヒラギノ角ゴ Pro W3" charset="0"/>
              </a:rPr>
              <a:t>My answer is yes, the conducting wire changes </a:t>
            </a:r>
            <a:r>
              <a:rPr lang="en-US" i="1" dirty="0">
                <a:ea typeface="ヒラギノ角ゴ Pro W3" charset="0"/>
                <a:cs typeface="ヒラギノ角ゴ Pro W3" charset="0"/>
              </a:rPr>
              <a:t>nothing at all.</a:t>
            </a:r>
            <a:r>
              <a:rPr lang="en-US" dirty="0">
                <a:ea typeface="ヒラギノ角ゴ Pro W3" charset="0"/>
                <a:cs typeface="ヒラギノ角ゴ Pro W3" charset="0"/>
              </a:rPr>
              <a:t> This can be a little baffling for students, we talked a lot about the ideas here in the Tutorial of this week. </a:t>
            </a:r>
          </a:p>
          <a:p>
            <a:pPr defTabSz="457200" eaLnBrk="1" hangingPunct="1">
              <a:spcBef>
                <a:spcPct val="0"/>
              </a:spcBef>
            </a:pPr>
            <a:r>
              <a:rPr lang="en-US" dirty="0">
                <a:ea typeface="ヒラギノ角ゴ Pro W3" charset="0"/>
                <a:cs typeface="ヒラギノ角ゴ Pro W3" charset="0"/>
              </a:rPr>
              <a:t>WRITTEN BY: Steven Pollock (CU-Boulder)</a:t>
            </a:r>
          </a:p>
          <a:p>
            <a:pPr defTabSz="457200" eaLnBrk="1" hangingPunct="1">
              <a:spcBef>
                <a:spcPct val="0"/>
              </a:spcBef>
            </a:pPr>
            <a:endParaRPr lang="en-US" dirty="0">
              <a:ea typeface="ヒラギノ角ゴ Pro W3" charset="0"/>
              <a:cs typeface="ヒラギノ角ゴ Pro W3" charset="0"/>
            </a:endParaRPr>
          </a:p>
          <a:p>
            <a:pPr defTabSz="457200" eaLnBrk="1" hangingPunct="1">
              <a:spcBef>
                <a:spcPct val="0"/>
              </a:spcBef>
            </a:pPr>
            <a:endParaRPr lang="en-US" b="1" dirty="0">
              <a:ea typeface="ヒラギノ角ゴ Pro W3" charset="0"/>
              <a:cs typeface="ヒラギノ角ゴ Pro W3" charset="0"/>
            </a:endParaRPr>
          </a:p>
          <a:p>
            <a:pPr defTabSz="457200"/>
            <a:endParaRPr lang="en-US" dirty="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t>
            </a:r>
          </a:p>
          <a:p>
            <a:pPr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Schibli</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p>
          <a:p>
            <a:pPr eaLnBrk="1" hangingPunct="1"/>
            <a:r>
              <a:rPr lang="en-US" b="1" dirty="0">
                <a:ea typeface="ヒラギノ角ゴ Pro W3" charset="0"/>
                <a:cs typeface="ヒラギノ角ゴ Pro W3" charset="0"/>
              </a:rPr>
              <a:t>INSTRUCTOR NOTES: </a:t>
            </a:r>
          </a:p>
          <a:p>
            <a:pPr eaLnBrk="1" hangingPunct="1"/>
            <a:r>
              <a:rPr lang="en-US" dirty="0">
                <a:ea typeface="ヒラギノ角ゴ Pro W3" charset="0"/>
                <a:cs typeface="ヒラギノ角ゴ Pro W3" charset="0"/>
              </a:rPr>
              <a:t>WRITTEN BY:  Thomas </a:t>
            </a:r>
            <a:r>
              <a:rPr lang="en-US" dirty="0" err="1">
                <a:ea typeface="ヒラギノ角ゴ Pro W3" charset="0"/>
                <a:cs typeface="ヒラギノ角ゴ Pro W3" charset="0"/>
              </a:rPr>
              <a:t>Schibli</a:t>
            </a:r>
            <a:r>
              <a:rPr lang="en-US" dirty="0">
                <a:ea typeface="ヒラギノ角ゴ Pro W3" charset="0"/>
                <a:cs typeface="ヒラギノ角ゴ Pro W3" charset="0"/>
              </a:rPr>
              <a:t> (CU-Boulder</a:t>
            </a:r>
            <a:r>
              <a:rPr lang="en-US" dirty="0" smtClean="0">
                <a:ea typeface="ヒラギノ角ゴ Pro W3" charset="0"/>
                <a:cs typeface="ヒラギノ角ゴ Pro W3" charset="0"/>
              </a:rPr>
              <a:t>)</a:t>
            </a: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Did this on blackboard in 2013. Only new thing is Del^2 V formula, which is very quick</a:t>
            </a:r>
            <a:r>
              <a:rPr lang="en-US" baseline="0" dirty="0" smtClean="0">
                <a:ea typeface="ヒラギノ角ゴ Pro W3" charset="0"/>
                <a:cs typeface="ヒラギノ角ゴ Pro W3" charset="0"/>
              </a:rPr>
              <a:t> to derive. </a:t>
            </a:r>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65BFCD4-569B-D341-8757-9F81719AAC00}" type="slidenum">
              <a:rPr lang="en-US" sz="1200"/>
              <a:pPr algn="r"/>
              <a:t>6</a:t>
            </a:fld>
            <a:endParaRPr lang="en-US" sz="1200"/>
          </a:p>
        </p:txBody>
      </p:sp>
      <p:sp>
        <p:nvSpPr>
          <p:cNvPr id="30722" name="Rectangle 2"/>
          <p:cNvSpPr>
            <a:spLocks noGrp="1" noRot="1" noChangeAspect="1" noChangeArrowheads="1" noTextEdit="1"/>
          </p:cNvSpPr>
          <p:nvPr>
            <p:ph type="sldImg"/>
          </p:nvPr>
        </p:nvSpPr>
        <p:spPr>
          <a:xfrm>
            <a:off x="1104900" y="652463"/>
            <a:ext cx="4646613" cy="3484562"/>
          </a:xfrm>
          <a:solidFill>
            <a:srgbClr val="FFFFFF"/>
          </a:solidFill>
          <a:ln/>
        </p:spPr>
      </p:sp>
      <p:sp>
        <p:nvSpPr>
          <p:cNvPr id="30723" name="Rectangle 3"/>
          <p:cNvSpPr>
            <a:spLocks noGrp="1" noChangeArrowheads="1"/>
          </p:cNvSpPr>
          <p:nvPr>
            <p:ph type="body" idx="1"/>
          </p:nvPr>
        </p:nvSpPr>
        <p:spPr>
          <a:xfrm>
            <a:off x="928688" y="4354513"/>
            <a:ext cx="5000625" cy="4137025"/>
          </a:xfrm>
          <a:solidFill>
            <a:srgbClr val="FFFFFF"/>
          </a:solidFill>
          <a:ln>
            <a:solidFill>
              <a:srgbClr val="000000"/>
            </a:solidFill>
          </a:ln>
        </p:spPr>
        <p:txBody>
          <a:bodyPr lIns="86493" tIns="43247" rIns="86493" bIns="43247"/>
          <a:lstStyle/>
          <a:p>
            <a:r>
              <a:rPr lang="en-US" dirty="0">
                <a:ea typeface="ヒラギノ角ゴ Pro W3" charset="0"/>
                <a:cs typeface="ヒラギノ角ゴ Pro W3" charset="0"/>
              </a:rPr>
              <a:t>CORRECT ANSWER:  D</a:t>
            </a:r>
          </a:p>
          <a:p>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and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4, Lecture 9) and Pollock (</a:t>
            </a:r>
            <a:r>
              <a:rPr lang="en-US" dirty="0" smtClean="0">
                <a:ea typeface="ヒラギノ角ゴ Pro W3" charset="0"/>
                <a:cs typeface="ヒラギノ角ゴ Pro W3" charset="0"/>
              </a:rPr>
              <a:t>SKIPPED in 08, Start of class Lecture 11 in ‘13)</a:t>
            </a:r>
            <a:r>
              <a:rPr lang="en-US" dirty="0">
                <a:ea typeface="ヒラギノ角ゴ Pro W3" charset="0"/>
                <a:cs typeface="ヒラギノ角ゴ Pro W3" charset="0"/>
              </a:rPr>
              <a:t>, </a:t>
            </a:r>
            <a:r>
              <a:rPr lang="en-US" dirty="0" err="1">
                <a:ea typeface="ヒラギノ角ゴ Pro W3" charset="0"/>
                <a:cs typeface="ヒラギノ角ゴ Pro W3" charset="0"/>
              </a:rPr>
              <a:t>Schibli</a:t>
            </a:r>
            <a:endParaRPr lang="en-US" dirty="0">
              <a:ea typeface="ヒラギノ角ゴ Pro W3" charset="0"/>
              <a:cs typeface="ヒラギノ角ゴ Pro W3" charset="0"/>
            </a:endParaRPr>
          </a:p>
          <a:p>
            <a:r>
              <a:rPr lang="en-US" dirty="0">
                <a:ea typeface="ヒラギノ角ゴ Pro W3" charset="0"/>
                <a:cs typeface="ヒラギノ角ゴ Pro W3" charset="0"/>
              </a:rPr>
              <a:t>STUDENT RESPONSES: 4% 14% 14% </a:t>
            </a:r>
            <a:r>
              <a:rPr lang="en-US" b="1" dirty="0">
                <a:ea typeface="ヒラギノ角ゴ Pro W3" charset="0"/>
                <a:cs typeface="ヒラギノ角ゴ Pro W3" charset="0"/>
              </a:rPr>
              <a:t>[[69%]]</a:t>
            </a:r>
            <a:r>
              <a:rPr lang="en-US" dirty="0">
                <a:ea typeface="ヒラギノ角ゴ Pro W3" charset="0"/>
                <a:cs typeface="ヒラギノ角ゴ Pro W3" charset="0"/>
              </a:rPr>
              <a:t> 0% (FALL 2008)</a:t>
            </a:r>
          </a:p>
          <a:p>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dirty="0">
                <a:ea typeface="ヒラギノ角ゴ Pro W3" charset="0"/>
                <a:cs typeface="ヒラギノ角ゴ Pro W3" charset="0"/>
              </a:rPr>
              <a:t>0% 4% 7% </a:t>
            </a:r>
            <a:r>
              <a:rPr lang="en-US" b="1" dirty="0">
                <a:ea typeface="ヒラギノ角ゴ Pro W3" charset="0"/>
                <a:cs typeface="ヒラギノ角ゴ Pro W3" charset="0"/>
              </a:rPr>
              <a:t>[[89%]]</a:t>
            </a:r>
            <a:r>
              <a:rPr lang="en-US" dirty="0">
                <a:ea typeface="ヒラギノ角ゴ Pro W3" charset="0"/>
                <a:cs typeface="ヒラギノ角ゴ Pro W3" charset="0"/>
              </a:rPr>
              <a:t> 0% (FALL 2009</a:t>
            </a:r>
            <a:r>
              <a:rPr lang="en-US" dirty="0" smtClean="0">
                <a:ea typeface="ヒラギノ角ゴ Pro W3" charset="0"/>
                <a:cs typeface="ヒラギノ角ゴ Pro W3" charset="0"/>
              </a:rPr>
              <a:t>)</a:t>
            </a:r>
          </a:p>
          <a:p>
            <a:r>
              <a:rPr lang="en-US" dirty="0" smtClean="0">
                <a:ea typeface="ヒラギノ角ゴ Pro W3" charset="0"/>
                <a:cs typeface="ヒラギノ角ゴ Pro W3" charset="0"/>
              </a:rPr>
              <a:t>		7,9,18,. </a:t>
            </a:r>
            <a:r>
              <a:rPr lang="en-US" b="1" dirty="0" smtClean="0">
                <a:ea typeface="ヒラギノ角ゴ Pro W3" charset="0"/>
                <a:cs typeface="ヒラギノ角ゴ Pro W3" charset="0"/>
              </a:rPr>
              <a:t>[[65]],</a:t>
            </a:r>
            <a:r>
              <a:rPr lang="en-US" b="0" baseline="0" dirty="0" smtClean="0">
                <a:ea typeface="ヒラギノ角ゴ Pro W3" charset="0"/>
                <a:cs typeface="ヒラギノ角ゴ Pro W3" charset="0"/>
              </a:rPr>
              <a:t> 2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pre class, then after discussion, 0, 0, 4, </a:t>
            </a:r>
            <a:r>
              <a:rPr lang="en-US" b="1" baseline="0" dirty="0" smtClean="0">
                <a:ea typeface="ヒラギノ角ゴ Pro W3" charset="0"/>
                <a:cs typeface="ヒラギノ角ゴ Pro W3" charset="0"/>
              </a:rPr>
              <a:t>[[96]], </a:t>
            </a:r>
            <a:r>
              <a:rPr lang="en-US" b="0" baseline="0" dirty="0" smtClean="0">
                <a:ea typeface="ヒラギノ角ゴ Pro W3" charset="0"/>
                <a:cs typeface="ヒラギノ角ゴ Pro W3" charset="0"/>
              </a:rPr>
              <a:t>0</a:t>
            </a:r>
            <a:endParaRPr lang="en-US" dirty="0" smtClean="0">
              <a:ea typeface="ヒラギノ角ゴ Pro W3" charset="0"/>
              <a:cs typeface="ヒラギノ角ゴ Pro W3" charset="0"/>
            </a:endParaRPr>
          </a:p>
          <a:p>
            <a:endParaRPr lang="en-US" dirty="0">
              <a:ea typeface="ヒラギノ角ゴ Pro W3" charset="0"/>
              <a:cs typeface="ヒラギノ角ゴ Pro W3" charset="0"/>
            </a:endParaRPr>
          </a:p>
          <a:p>
            <a:r>
              <a:rPr lang="en-US" b="1" dirty="0">
                <a:ea typeface="ヒラギノ角ゴ Pro W3" charset="0"/>
                <a:cs typeface="ヒラギノ角ゴ Pro W3" charset="0"/>
              </a:rPr>
              <a:t>INSTRUCTOR NOTES: </a:t>
            </a:r>
            <a:r>
              <a:rPr lang="en-US" dirty="0">
                <a:ea typeface="ヒラギノ角ゴ Pro W3" charset="0"/>
                <a:cs typeface="ヒラギノ角ゴ Pro W3" charset="0"/>
              </a:rPr>
              <a:t>(Answer is D) </a:t>
            </a:r>
            <a:r>
              <a:rPr lang="en-US" dirty="0" smtClean="0">
                <a:ea typeface="ヒラギノ角ゴ Pro W3" charset="0"/>
                <a:cs typeface="ヒラギノ角ゴ Pro W3" charset="0"/>
              </a:rPr>
              <a:t> </a:t>
            </a:r>
            <a:r>
              <a:rPr lang="en-US" dirty="0">
                <a:ea typeface="ヒラギノ角ゴ Pro W3" charset="0"/>
                <a:cs typeface="ヒラギノ角ゴ Pro W3" charset="0"/>
              </a:rPr>
              <a:t>1120 level question, basically same </a:t>
            </a:r>
            <a:r>
              <a:rPr lang="en-US" dirty="0" smtClean="0">
                <a:ea typeface="ヒラギノ角ゴ Pro W3" charset="0"/>
                <a:cs typeface="ヒラギノ角ゴ Pro W3" charset="0"/>
              </a:rPr>
              <a:t>whether there is or is not a charge on</a:t>
            </a:r>
            <a:r>
              <a:rPr lang="en-US" baseline="0" dirty="0" smtClean="0">
                <a:ea typeface="ヒラギノ角ゴ Pro W3" charset="0"/>
                <a:cs typeface="ヒラギノ角ゴ Pro W3" charset="0"/>
              </a:rPr>
              <a:t> </a:t>
            </a:r>
            <a:r>
              <a:rPr lang="en-US" dirty="0" smtClean="0">
                <a:ea typeface="ヒラギノ角ゴ Pro W3" charset="0"/>
                <a:cs typeface="ヒラギノ角ゴ Pro W3" charset="0"/>
              </a:rPr>
              <a:t>the </a:t>
            </a:r>
            <a:r>
              <a:rPr lang="en-US" dirty="0">
                <a:ea typeface="ヒラギノ角ゴ Pro W3" charset="0"/>
                <a:cs typeface="ヒラギノ角ゴ Pro W3" charset="0"/>
              </a:rPr>
              <a:t>sphere </a:t>
            </a:r>
            <a:r>
              <a:rPr lang="en-US" dirty="0" smtClean="0">
                <a:ea typeface="ヒラギノ角ゴ Pro W3" charset="0"/>
                <a:cs typeface="ヒラギノ角ゴ Pro W3" charset="0"/>
              </a:rPr>
              <a:t>(see next slide) </a:t>
            </a:r>
          </a:p>
          <a:p>
            <a:r>
              <a:rPr lang="en-US" dirty="0" smtClean="0">
                <a:ea typeface="ヒラギノ角ゴ Pro W3" charset="0"/>
                <a:cs typeface="ヒラギノ角ゴ Pro W3" charset="0"/>
              </a:rPr>
              <a:t>Answer B is some sort of “partial</a:t>
            </a:r>
            <a:r>
              <a:rPr lang="en-US" baseline="0" dirty="0" smtClean="0">
                <a:ea typeface="ヒラギノ角ゴ Pro W3" charset="0"/>
                <a:cs typeface="ヒラギノ角ゴ Pro W3" charset="0"/>
              </a:rPr>
              <a:t> shielding” intuition.  </a:t>
            </a:r>
            <a:r>
              <a:rPr lang="en-US" dirty="0" smtClean="0">
                <a:ea typeface="ヒラギノ角ゴ Pro W3" charset="0"/>
                <a:cs typeface="ヒラギノ角ゴ Pro W3" charset="0"/>
              </a:rPr>
              <a:t>Answer C grabs a few votes, it</a:t>
            </a:r>
            <a:r>
              <a:rPr lang="en-US" baseline="0" dirty="0" smtClean="0">
                <a:ea typeface="ヒラギノ角ゴ Pro W3" charset="0"/>
                <a:cs typeface="ヒラギノ角ゴ Pro W3" charset="0"/>
              </a:rPr>
              <a:t> is what the “induced field” is, so perhaps if you think the sphere polarizes, realizes this induces a rightward field at the center, but forget that the +q still contributes, you might go for this? </a:t>
            </a:r>
            <a:endParaRPr lang="en-US" dirty="0" smtClean="0">
              <a:ea typeface="ヒラギノ角ゴ Pro W3" charset="0"/>
              <a:cs typeface="ヒラギノ角ゴ Pro W3" charset="0"/>
            </a:endParaRPr>
          </a:p>
          <a:p>
            <a:r>
              <a:rPr lang="en-US" dirty="0" smtClean="0">
                <a:ea typeface="ヒラギノ角ゴ Pro W3" charset="0"/>
                <a:cs typeface="ヒラギノ角ゴ Pro W3" charset="0"/>
              </a:rPr>
              <a:t> </a:t>
            </a:r>
            <a:r>
              <a:rPr lang="en-US" dirty="0">
                <a:ea typeface="ヒラギノ角ゴ Pro W3" charset="0"/>
                <a:cs typeface="ヒラギノ角ゴ Pro W3" charset="0"/>
              </a:rPr>
              <a:t>-SJP</a:t>
            </a:r>
          </a:p>
          <a:p>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9DE23-F5C9-5A46-ABF6-BA23FD32846D}" type="slidenum">
              <a:rPr lang="en-US"/>
              <a:pPr/>
              <a:t>7</a:t>
            </a:fld>
            <a:endParaRPr lang="en-US"/>
          </a:p>
        </p:txBody>
      </p:sp>
      <p:sp>
        <p:nvSpPr>
          <p:cNvPr id="166914" name="Rectangle 2"/>
          <p:cNvSpPr>
            <a:spLocks noGrp="1" noRot="1" noChangeAspect="1" noChangeArrowheads="1"/>
          </p:cNvSpPr>
          <p:nvPr>
            <p:ph type="sldImg"/>
          </p:nvPr>
        </p:nvSpPr>
        <p:spPr bwMode="auto">
          <a:xfrm>
            <a:off x="1104900" y="652463"/>
            <a:ext cx="4646613" cy="34845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bwMode="auto">
          <a:xfrm>
            <a:off x="928688" y="4354513"/>
            <a:ext cx="5000625" cy="41370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6493" tIns="43247" rIns="86493" bIns="43247"/>
          <a:lstStyle/>
          <a:p>
            <a:pPr eaLnBrk="1" hangingPunct="1"/>
            <a:r>
              <a:rPr lang="en-US" dirty="0" smtClean="0">
                <a:ea typeface="ヒラギノ角ゴ Pro W3" charset="0"/>
                <a:cs typeface="ヒラギノ角ゴ Pro W3" charset="0"/>
              </a:rPr>
              <a:t>CORRECT ANSWER: D </a:t>
            </a:r>
          </a:p>
          <a:p>
            <a:pPr eaLnBrk="1" hangingPunct="1"/>
            <a:r>
              <a:rPr lang="en-US" dirty="0" smtClean="0">
                <a:ea typeface="ヒラギノ角ゴ Pro W3" charset="0"/>
                <a:cs typeface="ヒラギノ角ゴ Pro W3" charset="0"/>
              </a:rPr>
              <a:t>USED IN:  Spring 2008 and ‘13 (Pollock)</a:t>
            </a:r>
          </a:p>
          <a:p>
            <a:pPr eaLnBrk="1" hangingPunct="1"/>
            <a:r>
              <a:rPr lang="en-US" dirty="0" smtClean="0">
                <a:ea typeface="ヒラギノ角ゴ Pro W3" charset="0"/>
                <a:cs typeface="ヒラギノ角ゴ Pro W3" charset="0"/>
              </a:rPr>
              <a:t>LECTURE NUMBER: 11</a:t>
            </a:r>
          </a:p>
          <a:p>
            <a:pPr eaLnBrk="1" hangingPunct="1"/>
            <a:r>
              <a:rPr lang="en-US" dirty="0" smtClean="0">
                <a:ea typeface="ヒラギノ角ゴ Pro W3" charset="0"/>
                <a:cs typeface="ヒラギノ角ゴ Pro W3" charset="0"/>
              </a:rPr>
              <a:t>STUDENT RESPONSES:  13% 0% 0% </a:t>
            </a:r>
            <a:r>
              <a:rPr lang="en-US" b="1" dirty="0" smtClean="0">
                <a:ea typeface="ヒラギノ角ゴ Pro W3" charset="0"/>
                <a:cs typeface="ヒラギノ角ゴ Pro W3" charset="0"/>
              </a:rPr>
              <a:t>[[83%]] </a:t>
            </a:r>
            <a:r>
              <a:rPr lang="en-US" dirty="0" smtClean="0">
                <a:ea typeface="ヒラギノ角ゴ Pro W3" charset="0"/>
                <a:cs typeface="ヒラギノ角ゴ Pro W3" charset="0"/>
              </a:rPr>
              <a:t>4%  (2008)</a:t>
            </a:r>
          </a:p>
          <a:p>
            <a:pPr eaLnBrk="1" hangingPunct="1"/>
            <a:r>
              <a:rPr lang="en-US" dirty="0" smtClean="0">
                <a:ea typeface="ヒラギノ角ゴ Pro W3" charset="0"/>
                <a:cs typeface="ヒラギノ角ゴ Pro W3" charset="0"/>
              </a:rPr>
              <a:t>		0, 2, 2, </a:t>
            </a:r>
            <a:r>
              <a:rPr lang="en-US" b="1" dirty="0" smtClean="0">
                <a:ea typeface="ヒラギノ角ゴ Pro W3" charset="0"/>
                <a:cs typeface="ヒラギノ角ゴ Pro W3" charset="0"/>
              </a:rPr>
              <a:t>[[96]], </a:t>
            </a:r>
            <a:r>
              <a:rPr lang="en-US" b="0" dirty="0" smtClean="0">
                <a:ea typeface="ヒラギノ角ゴ Pro W3" charset="0"/>
                <a:cs typeface="ヒラギノ角ゴ Pro W3" charset="0"/>
              </a:rPr>
              <a:t>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NOTES: In ‘08: </a:t>
            </a:r>
            <a:r>
              <a:rPr lang="en-US" dirty="0" smtClean="0">
                <a:ea typeface="ヒラギノ角ゴ Pro W3" charset="0"/>
                <a:cs typeface="ヒラギノ角ゴ Pro W3" charset="0"/>
              </a:rPr>
              <a:t>Started class with this as a review. 85% correct. Answer is D, </a:t>
            </a:r>
            <a:r>
              <a:rPr lang="en-US" dirty="0" err="1" smtClean="0">
                <a:ea typeface="ヒラギノ角ゴ Pro W3" charset="0"/>
                <a:cs typeface="ヒラギノ角ゴ Pro W3" charset="0"/>
              </a:rPr>
              <a:t>natch</a:t>
            </a:r>
            <a:r>
              <a:rPr lang="en-US" dirty="0" smtClean="0">
                <a:ea typeface="ヒラギノ角ゴ Pro W3" charset="0"/>
                <a:cs typeface="ヒラギノ角ゴ Pro W3" charset="0"/>
              </a:rPr>
              <a:t>. Pretty much an 1120 review question. </a:t>
            </a:r>
          </a:p>
          <a:p>
            <a:pPr eaLnBrk="1" hangingPunct="1"/>
            <a:r>
              <a:rPr lang="en-US" b="0" dirty="0" smtClean="0">
                <a:ea typeface="ヒラギノ角ゴ Pro W3" charset="0"/>
                <a:cs typeface="ヒラギノ角ゴ Pro W3" charset="0"/>
              </a:rPr>
              <a:t>In</a:t>
            </a:r>
            <a:r>
              <a:rPr lang="en-US" b="0" baseline="0" dirty="0" smtClean="0">
                <a:ea typeface="ヒラギノ角ゴ Pro W3" charset="0"/>
                <a:cs typeface="ヒラギノ角ゴ Pro W3" charset="0"/>
              </a:rPr>
              <a:t> ‘13 this followed the simpler version and a blackboard discussion.  Nice to talk about what happens to the extra charge. If there was no +q it would be uniform, but with +q, it need not be. It just is whatever it needs to be to make E=0 inside! </a:t>
            </a:r>
            <a:r>
              <a:rPr lang="en-US" dirty="0" smtClean="0">
                <a:ea typeface="ヒラギノ角ゴ Pro W3" charset="0"/>
                <a:cs typeface="ヒラギノ角ゴ Pro W3" charset="0"/>
              </a:rPr>
              <a:t>-SJP</a:t>
            </a:r>
          </a:p>
          <a:p>
            <a:pPr eaLnBrk="1" hangingPunct="1"/>
            <a:r>
              <a:rPr lang="en-US" dirty="0" smtClean="0">
                <a:ea typeface="ヒラギノ角ゴ Pro W3" charset="0"/>
                <a:cs typeface="ヒラギノ角ゴ Pro W3" charset="0"/>
              </a:rPr>
              <a:t>WRITTEN BY:  Steven Pollock? Michael </a:t>
            </a:r>
            <a:r>
              <a:rPr lang="en-US" dirty="0" err="1" smtClean="0">
                <a:ea typeface="ヒラギノ角ゴ Pro W3" charset="0"/>
                <a:cs typeface="ヒラギノ角ゴ Pro W3" charset="0"/>
              </a:rPr>
              <a:t>Dubson</a:t>
            </a:r>
            <a:r>
              <a:rPr lang="en-US" dirty="0" smtClean="0">
                <a:ea typeface="ヒラギノ角ゴ Pro W3" charset="0"/>
                <a:cs typeface="ヒラギノ角ゴ Pro W3" charset="0"/>
              </a:rPr>
              <a:t>? Someone else? Pretty generic problem (CU-Boulder)</a:t>
            </a:r>
          </a:p>
          <a:p>
            <a:pPr eaLnBrk="1" hangingPunct="1"/>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E3BF6-CD65-4649-A051-4D3A82E5C0A8}" type="slidenum">
              <a:rPr lang="en-US"/>
              <a:pPr/>
              <a:t>8</a:t>
            </a:fld>
            <a:endParaRPr lang="en-US"/>
          </a:p>
        </p:txBody>
      </p:sp>
      <p:sp>
        <p:nvSpPr>
          <p:cNvPr id="144386" name="Rectangle 2"/>
          <p:cNvSpPr>
            <a:spLocks noGrp="1" noRot="1" noChangeAspect="1" noChangeArrowheads="1"/>
          </p:cNvSpPr>
          <p:nvPr>
            <p:ph type="sldImg"/>
          </p:nvPr>
        </p:nvSpPr>
        <p:spPr bwMode="auto">
          <a:xfrm>
            <a:off x="1104900" y="652463"/>
            <a:ext cx="4646613" cy="34845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bwMode="auto">
          <a:xfrm>
            <a:off x="928688" y="4354513"/>
            <a:ext cx="5000625" cy="4137025"/>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6493" tIns="43247" rIns="86493" bIns="43247"/>
          <a:lstStyle/>
          <a:p>
            <a:r>
              <a:rPr lang="en-US" dirty="0" smtClean="0"/>
              <a:t>Skipped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5BB44CA-38F0-CD48-AFF3-2862C1C3F539}" type="slidenum">
              <a:rPr lang="en-US" sz="1200"/>
              <a:pPr/>
              <a:t>9</a:t>
            </a:fld>
            <a:endParaRPr lang="en-US" sz="1200"/>
          </a:p>
        </p:txBody>
      </p:sp>
      <p:sp>
        <p:nvSpPr>
          <p:cNvPr id="47106" name="Rectangle 2"/>
          <p:cNvSpPr>
            <a:spLocks noGrp="1" noRot="1" noChangeAspect="1" noChangeArrowheads="1" noTextEdit="1"/>
          </p:cNvSpPr>
          <p:nvPr>
            <p:ph type="sldImg"/>
          </p:nvPr>
        </p:nvSpPr>
        <p:spPr>
          <a:xfrm>
            <a:off x="1104900" y="652463"/>
            <a:ext cx="4646613" cy="3484562"/>
          </a:xfrm>
          <a:solidFill>
            <a:srgbClr val="FFFFFF"/>
          </a:solidFill>
          <a:ln/>
        </p:spPr>
      </p:sp>
      <p:sp>
        <p:nvSpPr>
          <p:cNvPr id="47107" name="Rectangle 3"/>
          <p:cNvSpPr>
            <a:spLocks noGrp="1" noChangeArrowheads="1"/>
          </p:cNvSpPr>
          <p:nvPr>
            <p:ph type="body" idx="1"/>
          </p:nvPr>
        </p:nvSpPr>
        <p:spPr>
          <a:xfrm>
            <a:off x="928688" y="4354513"/>
            <a:ext cx="5000625" cy="4137025"/>
          </a:xfrm>
          <a:solidFill>
            <a:srgbClr val="FFFFFF"/>
          </a:solidFill>
          <a:ln>
            <a:solidFill>
              <a:srgbClr val="000000"/>
            </a:solidFill>
          </a:ln>
        </p:spPr>
        <p:txBody>
          <a:bodyPr lIns="86493" tIns="43247" rIns="86493" bIns="43247"/>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a:t>
            </a:r>
            <a:r>
              <a:rPr lang="en-US" baseline="0" dirty="0" smtClean="0">
                <a:ea typeface="ヒラギノ角ゴ Pro W3" charset="0"/>
                <a:cs typeface="ヒラギノ角ゴ Pro W3" charset="0"/>
              </a:rPr>
              <a:t> 13</a:t>
            </a:r>
            <a:r>
              <a:rPr lang="en-US" dirty="0" smtClean="0">
                <a:ea typeface="ヒラギノ角ゴ Pro W3" charset="0"/>
                <a:cs typeface="ヒラギノ角ゴ Pro W3" charset="0"/>
              </a:rPr>
              <a:t> </a:t>
            </a:r>
            <a:r>
              <a:rPr lang="en-US" dirty="0">
                <a:ea typeface="ヒラギノ角ゴ Pro W3" charset="0"/>
                <a:cs typeface="ヒラギノ角ゴ Pro W3" charset="0"/>
              </a:rPr>
              <a:t>(Pollock)</a:t>
            </a:r>
          </a:p>
          <a:p>
            <a:pPr eaLnBrk="1" hangingPunct="1"/>
            <a:r>
              <a:rPr lang="en-US" dirty="0">
                <a:ea typeface="ヒラギノ角ゴ Pro W3" charset="0"/>
                <a:cs typeface="ヒラギノ角ゴ Pro W3" charset="0"/>
              </a:rPr>
              <a:t>LECTURE NUMBER: 10</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[[61%]] </a:t>
            </a:r>
            <a:r>
              <a:rPr lang="en-US" dirty="0">
                <a:ea typeface="ヒラギノ角ゴ Pro W3" charset="0"/>
                <a:cs typeface="ヒラギノ角ゴ Pro W3" charset="0"/>
              </a:rPr>
              <a:t>39% 0% 0% 0% </a:t>
            </a:r>
            <a:r>
              <a:rPr lang="en-US" dirty="0" smtClean="0">
                <a:ea typeface="ヒラギノ角ゴ Pro W3" charset="0"/>
                <a:cs typeface="ヒラギノ角ゴ Pro W3" charset="0"/>
              </a:rPr>
              <a:t>  (2008)</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[[20]], </a:t>
            </a:r>
            <a:r>
              <a:rPr lang="en-US" b="0" dirty="0" smtClean="0">
                <a:ea typeface="ヒラギノ角ゴ Pro W3" charset="0"/>
                <a:cs typeface="ヒラギノ角ゴ Pro W3" charset="0"/>
              </a:rPr>
              <a:t>59, 19, 2,</a:t>
            </a:r>
            <a:r>
              <a:rPr lang="en-US" b="0" baseline="0" dirty="0" smtClean="0">
                <a:ea typeface="ヒラギノ角ゴ Pro W3" charset="0"/>
                <a:cs typeface="ヒラギノ角ゴ Pro W3" charset="0"/>
              </a:rPr>
              <a:t>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2013)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61% correct</a:t>
            </a:r>
            <a:r>
              <a:rPr lang="en-US" dirty="0" smtClean="0">
                <a:ea typeface="ヒラギノ角ゴ Pro W3" charset="0"/>
                <a:cs typeface="ヒラギノ角ゴ Pro W3" charset="0"/>
              </a:rPr>
              <a:t>. 20% the</a:t>
            </a:r>
            <a:r>
              <a:rPr lang="en-US" baseline="0" dirty="0" smtClean="0">
                <a:ea typeface="ヒラギノ角ゴ Pro W3" charset="0"/>
                <a:cs typeface="ヒラギノ角ゴ Pro W3" charset="0"/>
              </a:rPr>
              <a:t> next term! </a:t>
            </a:r>
            <a:r>
              <a:rPr lang="en-US" dirty="0" smtClean="0">
                <a:ea typeface="ヒラギノ角ゴ Pro W3" charset="0"/>
                <a:cs typeface="ヒラギノ角ゴ Pro W3" charset="0"/>
              </a:rPr>
              <a:t> </a:t>
            </a:r>
            <a:r>
              <a:rPr lang="en-US" dirty="0">
                <a:ea typeface="ヒラギノ角ゴ Pro W3" charset="0"/>
                <a:cs typeface="ヒラギノ角ゴ Pro W3" charset="0"/>
              </a:rPr>
              <a:t>Many fell for sigma/2 e0. I pointed out that there might be a GIANT charge +Q just down and left of this figure, as part of the discussion... ! This is a freshman level question (which we use in 1120), but it still clearly trips people up even at this point.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In 2013 I had to really go through the</a:t>
            </a:r>
            <a:r>
              <a:rPr lang="en-US" baseline="0" dirty="0" smtClean="0">
                <a:ea typeface="ヒラギノ角ゴ Pro W3" charset="0"/>
                <a:cs typeface="ヒラギノ角ゴ Pro W3" charset="0"/>
              </a:rPr>
              <a:t> derivation at the board in careful detail, comparing and contrasting the “conductor” version with the similar but different problem that is SIMPLY a sheet in space with sigma.  (Thus, explaining the factor of 2, both mathematically through Gauss’ law, but also physically. In the case of THIS scenario, with a conductor, there MUST be other + charges on the “far side” of the conductor!)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a:t>
            </a:r>
            <a:r>
              <a:rPr lang="en-US"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  (standard question,  this one is from Jamie Nagle )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224CC-30C0-224A-99CE-0393905FC054}" type="slidenum">
              <a:rPr lang="en-US"/>
              <a:pPr>
                <a:defRPr/>
              </a:pPr>
              <a:t>‹#›</a:t>
            </a:fld>
            <a:endParaRPr lang="en-US"/>
          </a:p>
        </p:txBody>
      </p:sp>
    </p:spTree>
    <p:extLst>
      <p:ext uri="{BB962C8B-B14F-4D97-AF65-F5344CB8AC3E}">
        <p14:creationId xmlns:p14="http://schemas.microsoft.com/office/powerpoint/2010/main" val="411210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29EF45-6A20-D849-A51C-A885F0DF84BC}" type="slidenum">
              <a:rPr lang="en-US"/>
              <a:pPr>
                <a:defRPr/>
              </a:pPr>
              <a:t>‹#›</a:t>
            </a:fld>
            <a:endParaRPr lang="en-US"/>
          </a:p>
        </p:txBody>
      </p:sp>
    </p:spTree>
    <p:extLst>
      <p:ext uri="{BB962C8B-B14F-4D97-AF65-F5344CB8AC3E}">
        <p14:creationId xmlns:p14="http://schemas.microsoft.com/office/powerpoint/2010/main" val="22538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2811B7-49B4-8D4A-BB1A-EB8703B8A2CF}" type="slidenum">
              <a:rPr lang="en-US"/>
              <a:pPr>
                <a:defRPr/>
              </a:pPr>
              <a:t>‹#›</a:t>
            </a:fld>
            <a:endParaRPr lang="en-US"/>
          </a:p>
        </p:txBody>
      </p:sp>
    </p:spTree>
    <p:extLst>
      <p:ext uri="{BB962C8B-B14F-4D97-AF65-F5344CB8AC3E}">
        <p14:creationId xmlns:p14="http://schemas.microsoft.com/office/powerpoint/2010/main" val="33456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AFFF04-2ED8-284A-BCCA-31E9FB3A524E}" type="slidenum">
              <a:rPr lang="en-US"/>
              <a:pPr>
                <a:defRPr/>
              </a:pPr>
              <a:t>‹#›</a:t>
            </a:fld>
            <a:endParaRPr lang="en-US"/>
          </a:p>
        </p:txBody>
      </p:sp>
    </p:spTree>
    <p:extLst>
      <p:ext uri="{BB962C8B-B14F-4D97-AF65-F5344CB8AC3E}">
        <p14:creationId xmlns:p14="http://schemas.microsoft.com/office/powerpoint/2010/main" val="345471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0C302-F678-AB40-8523-79D634C069F0}" type="slidenum">
              <a:rPr lang="en-US"/>
              <a:pPr>
                <a:defRPr/>
              </a:pPr>
              <a:t>‹#›</a:t>
            </a:fld>
            <a:endParaRPr lang="en-US"/>
          </a:p>
        </p:txBody>
      </p:sp>
    </p:spTree>
    <p:extLst>
      <p:ext uri="{BB962C8B-B14F-4D97-AF65-F5344CB8AC3E}">
        <p14:creationId xmlns:p14="http://schemas.microsoft.com/office/powerpoint/2010/main" val="205443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FFD47D-39A9-E848-901A-223092275A6A}" type="slidenum">
              <a:rPr lang="en-US"/>
              <a:pPr>
                <a:defRPr/>
              </a:pPr>
              <a:t>‹#›</a:t>
            </a:fld>
            <a:endParaRPr lang="en-US"/>
          </a:p>
        </p:txBody>
      </p:sp>
    </p:spTree>
    <p:extLst>
      <p:ext uri="{BB962C8B-B14F-4D97-AF65-F5344CB8AC3E}">
        <p14:creationId xmlns:p14="http://schemas.microsoft.com/office/powerpoint/2010/main" val="83834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F6BABD-5D83-A24C-A997-DEFFC3C766DB}" type="slidenum">
              <a:rPr lang="en-US"/>
              <a:pPr>
                <a:defRPr/>
              </a:pPr>
              <a:t>‹#›</a:t>
            </a:fld>
            <a:endParaRPr lang="en-US"/>
          </a:p>
        </p:txBody>
      </p:sp>
    </p:spTree>
    <p:extLst>
      <p:ext uri="{BB962C8B-B14F-4D97-AF65-F5344CB8AC3E}">
        <p14:creationId xmlns:p14="http://schemas.microsoft.com/office/powerpoint/2010/main" val="214643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74A84A-A2A7-7C4F-93EE-DEA38709A00B}" type="slidenum">
              <a:rPr lang="en-US"/>
              <a:pPr>
                <a:defRPr/>
              </a:pPr>
              <a:t>‹#›</a:t>
            </a:fld>
            <a:endParaRPr lang="en-US"/>
          </a:p>
        </p:txBody>
      </p:sp>
    </p:spTree>
    <p:extLst>
      <p:ext uri="{BB962C8B-B14F-4D97-AF65-F5344CB8AC3E}">
        <p14:creationId xmlns:p14="http://schemas.microsoft.com/office/powerpoint/2010/main" val="249193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0433B6-D776-A349-A9C4-99F181B5B972}" type="slidenum">
              <a:rPr lang="en-US"/>
              <a:pPr>
                <a:defRPr/>
              </a:pPr>
              <a:t>‹#›</a:t>
            </a:fld>
            <a:endParaRPr lang="en-US"/>
          </a:p>
        </p:txBody>
      </p:sp>
    </p:spTree>
    <p:extLst>
      <p:ext uri="{BB962C8B-B14F-4D97-AF65-F5344CB8AC3E}">
        <p14:creationId xmlns:p14="http://schemas.microsoft.com/office/powerpoint/2010/main" val="253084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59CF08-4444-0649-8812-47BAB1E8A87F}" type="slidenum">
              <a:rPr lang="en-US"/>
              <a:pPr>
                <a:defRPr/>
              </a:pPr>
              <a:t>‹#›</a:t>
            </a:fld>
            <a:endParaRPr lang="en-US"/>
          </a:p>
        </p:txBody>
      </p:sp>
    </p:spTree>
    <p:extLst>
      <p:ext uri="{BB962C8B-B14F-4D97-AF65-F5344CB8AC3E}">
        <p14:creationId xmlns:p14="http://schemas.microsoft.com/office/powerpoint/2010/main" val="358970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C8EED5-5636-EC47-8B87-CCFEF4F7D032}" type="slidenum">
              <a:rPr lang="en-US"/>
              <a:pPr>
                <a:defRPr/>
              </a:pPr>
              <a:t>‹#›</a:t>
            </a:fld>
            <a:endParaRPr lang="en-US"/>
          </a:p>
        </p:txBody>
      </p:sp>
    </p:spTree>
    <p:extLst>
      <p:ext uri="{BB962C8B-B14F-4D97-AF65-F5344CB8AC3E}">
        <p14:creationId xmlns:p14="http://schemas.microsoft.com/office/powerpoint/2010/main" val="585709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C57D71A3-AEEE-6B43-93EA-0D11CE1BC7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5.bin"/><Relationship Id="rId5"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oleObject" Target="../embeddings/Microsoft_Word_97_-_2004_Document2.doc"/><Relationship Id="rId6"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oleObject" Target="../embeddings/Microsoft_Word_97_-_2004_Document3.doc"/><Relationship Id="rId6"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CONDUCTORS + CAPACITORS</a:t>
            </a:r>
          </a:p>
        </p:txBody>
      </p:sp>
      <p:sp>
        <p:nvSpPr>
          <p:cNvPr id="27651" name="Rectangle 3"/>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1313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conditions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4993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noChangeAspect="1"/>
          </p:cNvGrpSpPr>
          <p:nvPr/>
        </p:nvGrpSpPr>
        <p:grpSpPr bwMode="auto">
          <a:xfrm>
            <a:off x="1828800" y="990600"/>
            <a:ext cx="6019800" cy="5072063"/>
            <a:chOff x="1080" y="2616"/>
            <a:chExt cx="6267" cy="5280"/>
          </a:xfrm>
        </p:grpSpPr>
        <p:sp>
          <p:nvSpPr>
            <p:cNvPr id="39940" name="AutoShape 3"/>
            <p:cNvSpPr>
              <a:spLocks noChangeAspect="1" noChangeArrowheads="1"/>
            </p:cNvSpPr>
            <p:nvPr/>
          </p:nvSpPr>
          <p:spPr bwMode="auto">
            <a:xfrm>
              <a:off x="1080" y="2616"/>
              <a:ext cx="6267" cy="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1" name="Text Box 4"/>
            <p:cNvSpPr txBox="1">
              <a:spLocks noChangeArrowheads="1"/>
            </p:cNvSpPr>
            <p:nvPr/>
          </p:nvSpPr>
          <p:spPr bwMode="auto">
            <a:xfrm>
              <a:off x="2054" y="7197"/>
              <a:ext cx="1729" cy="384"/>
            </a:xfrm>
            <a:prstGeom prst="rect">
              <a:avLst/>
            </a:prstGeom>
            <a:solidFill>
              <a:srgbClr val="FFFFFF">
                <a:alpha val="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t>insulator</a:t>
              </a:r>
              <a:endParaRPr lang="en-US" sz="1800"/>
            </a:p>
          </p:txBody>
        </p:sp>
        <p:sp>
          <p:nvSpPr>
            <p:cNvPr id="39942" name="Rectangle 5"/>
            <p:cNvSpPr>
              <a:spLocks noChangeArrowheads="1"/>
            </p:cNvSpPr>
            <p:nvPr/>
          </p:nvSpPr>
          <p:spPr bwMode="auto">
            <a:xfrm>
              <a:off x="1513" y="4488"/>
              <a:ext cx="288" cy="288"/>
            </a:xfrm>
            <a:prstGeom prst="rect">
              <a:avLst/>
            </a:prstGeom>
            <a:solidFill>
              <a:srgbClr val="FFFFFF"/>
            </a:solidFill>
            <a:ln w="25400">
              <a:solidFill>
                <a:srgbClr val="000000"/>
              </a:solidFill>
              <a:miter lim="800000"/>
              <a:headEnd/>
              <a:tailEnd/>
            </a:ln>
          </p:spPr>
          <p:txBody>
            <a:bodyPr/>
            <a:lstStyle/>
            <a:p>
              <a:endParaRPr lang="en-US"/>
            </a:p>
          </p:txBody>
        </p:sp>
        <p:sp>
          <p:nvSpPr>
            <p:cNvPr id="39943" name="Rectangle 6"/>
            <p:cNvSpPr>
              <a:spLocks noChangeArrowheads="1"/>
            </p:cNvSpPr>
            <p:nvPr/>
          </p:nvSpPr>
          <p:spPr bwMode="auto">
            <a:xfrm>
              <a:off x="1801" y="4488"/>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44" name="Rectangle 7"/>
            <p:cNvSpPr>
              <a:spLocks noChangeArrowheads="1"/>
            </p:cNvSpPr>
            <p:nvPr/>
          </p:nvSpPr>
          <p:spPr bwMode="auto">
            <a:xfrm>
              <a:off x="2089" y="4488"/>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45" name="Rectangle 8"/>
            <p:cNvSpPr>
              <a:spLocks noChangeArrowheads="1"/>
            </p:cNvSpPr>
            <p:nvPr/>
          </p:nvSpPr>
          <p:spPr bwMode="auto">
            <a:xfrm>
              <a:off x="2376" y="4488"/>
              <a:ext cx="290" cy="290"/>
            </a:xfrm>
            <a:prstGeom prst="rect">
              <a:avLst/>
            </a:prstGeom>
            <a:solidFill>
              <a:srgbClr val="FFFFFF"/>
            </a:solidFill>
            <a:ln w="25400">
              <a:solidFill>
                <a:srgbClr val="000000"/>
              </a:solidFill>
              <a:miter lim="800000"/>
              <a:headEnd/>
              <a:tailEnd/>
            </a:ln>
          </p:spPr>
          <p:txBody>
            <a:bodyPr/>
            <a:lstStyle/>
            <a:p>
              <a:endParaRPr lang="en-US"/>
            </a:p>
          </p:txBody>
        </p:sp>
        <p:sp>
          <p:nvSpPr>
            <p:cNvPr id="39946" name="Rectangle 9"/>
            <p:cNvSpPr>
              <a:spLocks noChangeArrowheads="1"/>
            </p:cNvSpPr>
            <p:nvPr/>
          </p:nvSpPr>
          <p:spPr bwMode="auto">
            <a:xfrm>
              <a:off x="2665" y="4488"/>
              <a:ext cx="288" cy="290"/>
            </a:xfrm>
            <a:prstGeom prst="rect">
              <a:avLst/>
            </a:prstGeom>
            <a:solidFill>
              <a:srgbClr val="FFFFFF"/>
            </a:solidFill>
            <a:ln w="25400">
              <a:solidFill>
                <a:srgbClr val="000000"/>
              </a:solidFill>
              <a:miter lim="800000"/>
              <a:headEnd/>
              <a:tailEnd/>
            </a:ln>
          </p:spPr>
          <p:txBody>
            <a:bodyPr/>
            <a:lstStyle/>
            <a:p>
              <a:endParaRPr lang="en-US"/>
            </a:p>
          </p:txBody>
        </p:sp>
        <p:sp>
          <p:nvSpPr>
            <p:cNvPr id="39947" name="Rectangle 10"/>
            <p:cNvSpPr>
              <a:spLocks noChangeArrowheads="1"/>
            </p:cNvSpPr>
            <p:nvPr/>
          </p:nvSpPr>
          <p:spPr bwMode="auto">
            <a:xfrm>
              <a:off x="2953" y="4488"/>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48" name="Rectangle 11"/>
            <p:cNvSpPr>
              <a:spLocks noChangeArrowheads="1"/>
            </p:cNvSpPr>
            <p:nvPr/>
          </p:nvSpPr>
          <p:spPr bwMode="auto">
            <a:xfrm>
              <a:off x="3240" y="4488"/>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49" name="Rectangle 12"/>
            <p:cNvSpPr>
              <a:spLocks noChangeArrowheads="1"/>
            </p:cNvSpPr>
            <p:nvPr/>
          </p:nvSpPr>
          <p:spPr bwMode="auto">
            <a:xfrm>
              <a:off x="3528" y="4488"/>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50" name="Rectangle 13"/>
            <p:cNvSpPr>
              <a:spLocks noChangeArrowheads="1"/>
            </p:cNvSpPr>
            <p:nvPr/>
          </p:nvSpPr>
          <p:spPr bwMode="auto">
            <a:xfrm>
              <a:off x="3817" y="4488"/>
              <a:ext cx="287" cy="290"/>
            </a:xfrm>
            <a:prstGeom prst="rect">
              <a:avLst/>
            </a:prstGeom>
            <a:solidFill>
              <a:srgbClr val="FFFFFF"/>
            </a:solidFill>
            <a:ln w="25400">
              <a:solidFill>
                <a:srgbClr val="000000"/>
              </a:solidFill>
              <a:miter lim="800000"/>
              <a:headEnd/>
              <a:tailEnd/>
            </a:ln>
          </p:spPr>
          <p:txBody>
            <a:bodyPr/>
            <a:lstStyle/>
            <a:p>
              <a:endParaRPr lang="en-US"/>
            </a:p>
          </p:txBody>
        </p:sp>
        <p:sp>
          <p:nvSpPr>
            <p:cNvPr id="39951" name="Rectangle 14"/>
            <p:cNvSpPr>
              <a:spLocks noChangeArrowheads="1"/>
            </p:cNvSpPr>
            <p:nvPr/>
          </p:nvSpPr>
          <p:spPr bwMode="auto">
            <a:xfrm>
              <a:off x="4105" y="4488"/>
              <a:ext cx="287" cy="290"/>
            </a:xfrm>
            <a:prstGeom prst="rect">
              <a:avLst/>
            </a:prstGeom>
            <a:solidFill>
              <a:srgbClr val="FFFFFF"/>
            </a:solidFill>
            <a:ln w="25400">
              <a:solidFill>
                <a:srgbClr val="000000"/>
              </a:solidFill>
              <a:miter lim="800000"/>
              <a:headEnd/>
              <a:tailEnd/>
            </a:ln>
          </p:spPr>
          <p:txBody>
            <a:bodyPr/>
            <a:lstStyle/>
            <a:p>
              <a:endParaRPr lang="en-US"/>
            </a:p>
          </p:txBody>
        </p:sp>
        <p:sp>
          <p:nvSpPr>
            <p:cNvPr id="39952" name="Rectangle 15"/>
            <p:cNvSpPr>
              <a:spLocks noChangeArrowheads="1"/>
            </p:cNvSpPr>
            <p:nvPr/>
          </p:nvSpPr>
          <p:spPr bwMode="auto">
            <a:xfrm>
              <a:off x="4392" y="4488"/>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53" name="Rectangle 16"/>
            <p:cNvSpPr>
              <a:spLocks noChangeArrowheads="1"/>
            </p:cNvSpPr>
            <p:nvPr/>
          </p:nvSpPr>
          <p:spPr bwMode="auto">
            <a:xfrm>
              <a:off x="4680" y="4488"/>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54" name="Rectangle 17"/>
            <p:cNvSpPr>
              <a:spLocks noChangeArrowheads="1"/>
            </p:cNvSpPr>
            <p:nvPr/>
          </p:nvSpPr>
          <p:spPr bwMode="auto">
            <a:xfrm>
              <a:off x="4969" y="4488"/>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55" name="Rectangle 18"/>
            <p:cNvSpPr>
              <a:spLocks noChangeArrowheads="1"/>
            </p:cNvSpPr>
            <p:nvPr/>
          </p:nvSpPr>
          <p:spPr bwMode="auto">
            <a:xfrm>
              <a:off x="6408" y="4488"/>
              <a:ext cx="287" cy="287"/>
            </a:xfrm>
            <a:prstGeom prst="rect">
              <a:avLst/>
            </a:prstGeom>
            <a:solidFill>
              <a:srgbClr val="969696"/>
            </a:solidFill>
            <a:ln w="25400">
              <a:solidFill>
                <a:srgbClr val="000000"/>
              </a:solidFill>
              <a:miter lim="800000"/>
              <a:headEnd/>
              <a:tailEnd/>
            </a:ln>
          </p:spPr>
          <p:txBody>
            <a:bodyPr/>
            <a:lstStyle/>
            <a:p>
              <a:endParaRPr lang="en-US"/>
            </a:p>
          </p:txBody>
        </p:sp>
        <p:sp>
          <p:nvSpPr>
            <p:cNvPr id="39956" name="Rectangle 19" descr="Light upward diagonal"/>
            <p:cNvSpPr>
              <a:spLocks noChangeArrowheads="1"/>
            </p:cNvSpPr>
            <p:nvPr/>
          </p:nvSpPr>
          <p:spPr bwMode="auto">
            <a:xfrm>
              <a:off x="6121" y="4488"/>
              <a:ext cx="287" cy="288"/>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39957" name="Rectangle 20" descr="Light upward diagonal"/>
            <p:cNvSpPr>
              <a:spLocks noChangeArrowheads="1"/>
            </p:cNvSpPr>
            <p:nvPr/>
          </p:nvSpPr>
          <p:spPr bwMode="auto">
            <a:xfrm>
              <a:off x="5832" y="4488"/>
              <a:ext cx="287" cy="290"/>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39958" name="Rectangle 21"/>
            <p:cNvSpPr>
              <a:spLocks noChangeArrowheads="1"/>
            </p:cNvSpPr>
            <p:nvPr/>
          </p:nvSpPr>
          <p:spPr bwMode="auto">
            <a:xfrm>
              <a:off x="5544" y="4488"/>
              <a:ext cx="287" cy="290"/>
            </a:xfrm>
            <a:prstGeom prst="rect">
              <a:avLst/>
            </a:prstGeom>
            <a:solidFill>
              <a:srgbClr val="FFFFFF"/>
            </a:solidFill>
            <a:ln w="25400">
              <a:solidFill>
                <a:srgbClr val="000000"/>
              </a:solidFill>
              <a:miter lim="800000"/>
              <a:headEnd/>
              <a:tailEnd/>
            </a:ln>
          </p:spPr>
          <p:txBody>
            <a:bodyPr/>
            <a:lstStyle/>
            <a:p>
              <a:endParaRPr lang="en-US"/>
            </a:p>
          </p:txBody>
        </p:sp>
        <p:sp>
          <p:nvSpPr>
            <p:cNvPr id="39959" name="Rectangle 22"/>
            <p:cNvSpPr>
              <a:spLocks noChangeArrowheads="1"/>
            </p:cNvSpPr>
            <p:nvPr/>
          </p:nvSpPr>
          <p:spPr bwMode="auto">
            <a:xfrm>
              <a:off x="5256" y="4488"/>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60" name="Rectangle 23"/>
            <p:cNvSpPr>
              <a:spLocks noChangeArrowheads="1"/>
            </p:cNvSpPr>
            <p:nvPr/>
          </p:nvSpPr>
          <p:spPr bwMode="auto">
            <a:xfrm>
              <a:off x="1513" y="4201"/>
              <a:ext cx="288" cy="287"/>
            </a:xfrm>
            <a:prstGeom prst="rect">
              <a:avLst/>
            </a:prstGeom>
            <a:solidFill>
              <a:srgbClr val="FFFFFF"/>
            </a:solidFill>
            <a:ln w="25400">
              <a:solidFill>
                <a:srgbClr val="000000"/>
              </a:solidFill>
              <a:miter lim="800000"/>
              <a:headEnd/>
              <a:tailEnd/>
            </a:ln>
          </p:spPr>
          <p:txBody>
            <a:bodyPr/>
            <a:lstStyle/>
            <a:p>
              <a:endParaRPr lang="en-US"/>
            </a:p>
          </p:txBody>
        </p:sp>
        <p:sp>
          <p:nvSpPr>
            <p:cNvPr id="39961" name="Rectangle 24"/>
            <p:cNvSpPr>
              <a:spLocks noChangeArrowheads="1"/>
            </p:cNvSpPr>
            <p:nvPr/>
          </p:nvSpPr>
          <p:spPr bwMode="auto">
            <a:xfrm>
              <a:off x="1801" y="4201"/>
              <a:ext cx="287" cy="286"/>
            </a:xfrm>
            <a:prstGeom prst="rect">
              <a:avLst/>
            </a:prstGeom>
            <a:solidFill>
              <a:srgbClr val="FFFFFF"/>
            </a:solidFill>
            <a:ln w="25400">
              <a:solidFill>
                <a:srgbClr val="000000"/>
              </a:solidFill>
              <a:miter lim="800000"/>
              <a:headEnd/>
              <a:tailEnd/>
            </a:ln>
          </p:spPr>
          <p:txBody>
            <a:bodyPr/>
            <a:lstStyle/>
            <a:p>
              <a:endParaRPr lang="en-US"/>
            </a:p>
          </p:txBody>
        </p:sp>
        <p:sp>
          <p:nvSpPr>
            <p:cNvPr id="39962" name="Rectangle 25"/>
            <p:cNvSpPr>
              <a:spLocks noChangeArrowheads="1"/>
            </p:cNvSpPr>
            <p:nvPr/>
          </p:nvSpPr>
          <p:spPr bwMode="auto">
            <a:xfrm>
              <a:off x="2089" y="4201"/>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63" name="Rectangle 26"/>
            <p:cNvSpPr>
              <a:spLocks noChangeArrowheads="1"/>
            </p:cNvSpPr>
            <p:nvPr/>
          </p:nvSpPr>
          <p:spPr bwMode="auto">
            <a:xfrm>
              <a:off x="2376" y="4201"/>
              <a:ext cx="290" cy="288"/>
            </a:xfrm>
            <a:prstGeom prst="rect">
              <a:avLst/>
            </a:prstGeom>
            <a:solidFill>
              <a:srgbClr val="FFFFFF"/>
            </a:solidFill>
            <a:ln w="25400">
              <a:solidFill>
                <a:srgbClr val="000000"/>
              </a:solidFill>
              <a:miter lim="800000"/>
              <a:headEnd/>
              <a:tailEnd/>
            </a:ln>
          </p:spPr>
          <p:txBody>
            <a:bodyPr/>
            <a:lstStyle/>
            <a:p>
              <a:endParaRPr lang="en-US"/>
            </a:p>
          </p:txBody>
        </p:sp>
        <p:sp>
          <p:nvSpPr>
            <p:cNvPr id="39964" name="Rectangle 27"/>
            <p:cNvSpPr>
              <a:spLocks noChangeArrowheads="1"/>
            </p:cNvSpPr>
            <p:nvPr/>
          </p:nvSpPr>
          <p:spPr bwMode="auto">
            <a:xfrm>
              <a:off x="2665" y="4201"/>
              <a:ext cx="288" cy="288"/>
            </a:xfrm>
            <a:prstGeom prst="rect">
              <a:avLst/>
            </a:prstGeom>
            <a:solidFill>
              <a:srgbClr val="FFFFFF"/>
            </a:solidFill>
            <a:ln w="25400">
              <a:solidFill>
                <a:srgbClr val="000000"/>
              </a:solidFill>
              <a:miter lim="800000"/>
              <a:headEnd/>
              <a:tailEnd/>
            </a:ln>
          </p:spPr>
          <p:txBody>
            <a:bodyPr/>
            <a:lstStyle/>
            <a:p>
              <a:endParaRPr lang="en-US"/>
            </a:p>
          </p:txBody>
        </p:sp>
        <p:sp>
          <p:nvSpPr>
            <p:cNvPr id="39965" name="Rectangle 28"/>
            <p:cNvSpPr>
              <a:spLocks noChangeArrowheads="1"/>
            </p:cNvSpPr>
            <p:nvPr/>
          </p:nvSpPr>
          <p:spPr bwMode="auto">
            <a:xfrm>
              <a:off x="2953" y="4201"/>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66" name="Rectangle 29"/>
            <p:cNvSpPr>
              <a:spLocks noChangeArrowheads="1"/>
            </p:cNvSpPr>
            <p:nvPr/>
          </p:nvSpPr>
          <p:spPr bwMode="auto">
            <a:xfrm>
              <a:off x="3240" y="4201"/>
              <a:ext cx="287" cy="286"/>
            </a:xfrm>
            <a:prstGeom prst="rect">
              <a:avLst/>
            </a:prstGeom>
            <a:solidFill>
              <a:srgbClr val="FFFFFF"/>
            </a:solidFill>
            <a:ln w="25400">
              <a:solidFill>
                <a:srgbClr val="000000"/>
              </a:solidFill>
              <a:miter lim="800000"/>
              <a:headEnd/>
              <a:tailEnd/>
            </a:ln>
          </p:spPr>
          <p:txBody>
            <a:bodyPr/>
            <a:lstStyle/>
            <a:p>
              <a:endParaRPr lang="en-US"/>
            </a:p>
          </p:txBody>
        </p:sp>
        <p:sp>
          <p:nvSpPr>
            <p:cNvPr id="39967" name="Rectangle 30"/>
            <p:cNvSpPr>
              <a:spLocks noChangeArrowheads="1"/>
            </p:cNvSpPr>
            <p:nvPr/>
          </p:nvSpPr>
          <p:spPr bwMode="auto">
            <a:xfrm>
              <a:off x="3528" y="4201"/>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68" name="Rectangle 31"/>
            <p:cNvSpPr>
              <a:spLocks noChangeArrowheads="1"/>
            </p:cNvSpPr>
            <p:nvPr/>
          </p:nvSpPr>
          <p:spPr bwMode="auto">
            <a:xfrm>
              <a:off x="3817" y="4201"/>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69" name="Rectangle 32"/>
            <p:cNvSpPr>
              <a:spLocks noChangeArrowheads="1"/>
            </p:cNvSpPr>
            <p:nvPr/>
          </p:nvSpPr>
          <p:spPr bwMode="auto">
            <a:xfrm>
              <a:off x="4105" y="4201"/>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70" name="Rectangle 33"/>
            <p:cNvSpPr>
              <a:spLocks noChangeArrowheads="1"/>
            </p:cNvSpPr>
            <p:nvPr/>
          </p:nvSpPr>
          <p:spPr bwMode="auto">
            <a:xfrm>
              <a:off x="4392" y="4201"/>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71" name="Rectangle 34"/>
            <p:cNvSpPr>
              <a:spLocks noChangeArrowheads="1"/>
            </p:cNvSpPr>
            <p:nvPr/>
          </p:nvSpPr>
          <p:spPr bwMode="auto">
            <a:xfrm>
              <a:off x="4680" y="4201"/>
              <a:ext cx="287" cy="286"/>
            </a:xfrm>
            <a:prstGeom prst="rect">
              <a:avLst/>
            </a:prstGeom>
            <a:solidFill>
              <a:srgbClr val="FFFFFF"/>
            </a:solidFill>
            <a:ln w="25400">
              <a:solidFill>
                <a:srgbClr val="000000"/>
              </a:solidFill>
              <a:miter lim="800000"/>
              <a:headEnd/>
              <a:tailEnd/>
            </a:ln>
          </p:spPr>
          <p:txBody>
            <a:bodyPr/>
            <a:lstStyle/>
            <a:p>
              <a:endParaRPr lang="en-US"/>
            </a:p>
          </p:txBody>
        </p:sp>
        <p:sp>
          <p:nvSpPr>
            <p:cNvPr id="39972" name="Rectangle 35"/>
            <p:cNvSpPr>
              <a:spLocks noChangeArrowheads="1"/>
            </p:cNvSpPr>
            <p:nvPr/>
          </p:nvSpPr>
          <p:spPr bwMode="auto">
            <a:xfrm>
              <a:off x="4969" y="4201"/>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73" name="Rectangle 36"/>
            <p:cNvSpPr>
              <a:spLocks noChangeArrowheads="1"/>
            </p:cNvSpPr>
            <p:nvPr/>
          </p:nvSpPr>
          <p:spPr bwMode="auto">
            <a:xfrm>
              <a:off x="6408" y="4201"/>
              <a:ext cx="287" cy="286"/>
            </a:xfrm>
            <a:prstGeom prst="rect">
              <a:avLst/>
            </a:prstGeom>
            <a:solidFill>
              <a:srgbClr val="969696"/>
            </a:solidFill>
            <a:ln w="25400">
              <a:solidFill>
                <a:srgbClr val="000000"/>
              </a:solidFill>
              <a:miter lim="800000"/>
              <a:headEnd/>
              <a:tailEnd/>
            </a:ln>
          </p:spPr>
          <p:txBody>
            <a:bodyPr/>
            <a:lstStyle/>
            <a:p>
              <a:endParaRPr lang="en-US"/>
            </a:p>
          </p:txBody>
        </p:sp>
        <p:sp>
          <p:nvSpPr>
            <p:cNvPr id="39974" name="Rectangle 37"/>
            <p:cNvSpPr>
              <a:spLocks noChangeArrowheads="1"/>
            </p:cNvSpPr>
            <p:nvPr/>
          </p:nvSpPr>
          <p:spPr bwMode="auto">
            <a:xfrm>
              <a:off x="6121" y="4201"/>
              <a:ext cx="287" cy="287"/>
            </a:xfrm>
            <a:prstGeom prst="rect">
              <a:avLst/>
            </a:prstGeom>
            <a:solidFill>
              <a:srgbClr val="969696"/>
            </a:solidFill>
            <a:ln w="25400">
              <a:solidFill>
                <a:srgbClr val="000000"/>
              </a:solidFill>
              <a:miter lim="800000"/>
              <a:headEnd/>
              <a:tailEnd/>
            </a:ln>
          </p:spPr>
          <p:txBody>
            <a:bodyPr/>
            <a:lstStyle/>
            <a:p>
              <a:endParaRPr lang="en-US"/>
            </a:p>
          </p:txBody>
        </p:sp>
        <p:sp>
          <p:nvSpPr>
            <p:cNvPr id="39975" name="Rectangle 38" descr="Light upward diagonal"/>
            <p:cNvSpPr>
              <a:spLocks noChangeArrowheads="1"/>
            </p:cNvSpPr>
            <p:nvPr/>
          </p:nvSpPr>
          <p:spPr bwMode="auto">
            <a:xfrm>
              <a:off x="5832" y="4201"/>
              <a:ext cx="287" cy="288"/>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39976" name="Rectangle 39" descr="Light upward diagonal"/>
            <p:cNvSpPr>
              <a:spLocks noChangeArrowheads="1"/>
            </p:cNvSpPr>
            <p:nvPr/>
          </p:nvSpPr>
          <p:spPr bwMode="auto">
            <a:xfrm>
              <a:off x="5544" y="4201"/>
              <a:ext cx="287" cy="288"/>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39977" name="Rectangle 40"/>
            <p:cNvSpPr>
              <a:spLocks noChangeArrowheads="1"/>
            </p:cNvSpPr>
            <p:nvPr/>
          </p:nvSpPr>
          <p:spPr bwMode="auto">
            <a:xfrm>
              <a:off x="5256" y="4201"/>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78" name="Rectangle 41"/>
            <p:cNvSpPr>
              <a:spLocks noChangeArrowheads="1"/>
            </p:cNvSpPr>
            <p:nvPr/>
          </p:nvSpPr>
          <p:spPr bwMode="auto">
            <a:xfrm>
              <a:off x="1513" y="3913"/>
              <a:ext cx="288" cy="288"/>
            </a:xfrm>
            <a:prstGeom prst="rect">
              <a:avLst/>
            </a:prstGeom>
            <a:solidFill>
              <a:srgbClr val="FFFFFF"/>
            </a:solidFill>
            <a:ln w="25400">
              <a:solidFill>
                <a:srgbClr val="000000"/>
              </a:solidFill>
              <a:miter lim="800000"/>
              <a:headEnd/>
              <a:tailEnd/>
            </a:ln>
          </p:spPr>
          <p:txBody>
            <a:bodyPr/>
            <a:lstStyle/>
            <a:p>
              <a:endParaRPr lang="en-US"/>
            </a:p>
          </p:txBody>
        </p:sp>
        <p:sp>
          <p:nvSpPr>
            <p:cNvPr id="39979" name="Rectangle 42"/>
            <p:cNvSpPr>
              <a:spLocks noChangeArrowheads="1"/>
            </p:cNvSpPr>
            <p:nvPr/>
          </p:nvSpPr>
          <p:spPr bwMode="auto">
            <a:xfrm>
              <a:off x="1801" y="3913"/>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80" name="Rectangle 43"/>
            <p:cNvSpPr>
              <a:spLocks noChangeArrowheads="1"/>
            </p:cNvSpPr>
            <p:nvPr/>
          </p:nvSpPr>
          <p:spPr bwMode="auto">
            <a:xfrm>
              <a:off x="2089" y="3913"/>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81" name="Rectangle 44"/>
            <p:cNvSpPr>
              <a:spLocks noChangeArrowheads="1"/>
            </p:cNvSpPr>
            <p:nvPr/>
          </p:nvSpPr>
          <p:spPr bwMode="auto">
            <a:xfrm>
              <a:off x="2376" y="3913"/>
              <a:ext cx="290" cy="289"/>
            </a:xfrm>
            <a:prstGeom prst="rect">
              <a:avLst/>
            </a:prstGeom>
            <a:solidFill>
              <a:srgbClr val="FFFFFF"/>
            </a:solidFill>
            <a:ln w="25400">
              <a:solidFill>
                <a:srgbClr val="000000"/>
              </a:solidFill>
              <a:miter lim="800000"/>
              <a:headEnd/>
              <a:tailEnd/>
            </a:ln>
          </p:spPr>
          <p:txBody>
            <a:bodyPr/>
            <a:lstStyle/>
            <a:p>
              <a:endParaRPr lang="en-US"/>
            </a:p>
          </p:txBody>
        </p:sp>
        <p:sp>
          <p:nvSpPr>
            <p:cNvPr id="39982" name="Rectangle 45"/>
            <p:cNvSpPr>
              <a:spLocks noChangeArrowheads="1"/>
            </p:cNvSpPr>
            <p:nvPr/>
          </p:nvSpPr>
          <p:spPr bwMode="auto">
            <a:xfrm>
              <a:off x="2665" y="3913"/>
              <a:ext cx="288" cy="289"/>
            </a:xfrm>
            <a:prstGeom prst="rect">
              <a:avLst/>
            </a:prstGeom>
            <a:solidFill>
              <a:srgbClr val="FFFFFF"/>
            </a:solidFill>
            <a:ln w="25400">
              <a:solidFill>
                <a:srgbClr val="000000"/>
              </a:solidFill>
              <a:miter lim="800000"/>
              <a:headEnd/>
              <a:tailEnd/>
            </a:ln>
          </p:spPr>
          <p:txBody>
            <a:bodyPr/>
            <a:lstStyle/>
            <a:p>
              <a:endParaRPr lang="en-US"/>
            </a:p>
          </p:txBody>
        </p:sp>
        <p:sp>
          <p:nvSpPr>
            <p:cNvPr id="39983" name="Rectangle 46"/>
            <p:cNvSpPr>
              <a:spLocks noChangeArrowheads="1"/>
            </p:cNvSpPr>
            <p:nvPr/>
          </p:nvSpPr>
          <p:spPr bwMode="auto">
            <a:xfrm>
              <a:off x="2953" y="3913"/>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84" name="Rectangle 47"/>
            <p:cNvSpPr>
              <a:spLocks noChangeArrowheads="1"/>
            </p:cNvSpPr>
            <p:nvPr/>
          </p:nvSpPr>
          <p:spPr bwMode="auto">
            <a:xfrm>
              <a:off x="3240" y="3913"/>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85" name="Rectangle 48"/>
            <p:cNvSpPr>
              <a:spLocks noChangeArrowheads="1"/>
            </p:cNvSpPr>
            <p:nvPr/>
          </p:nvSpPr>
          <p:spPr bwMode="auto">
            <a:xfrm>
              <a:off x="3527" y="3913"/>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86" name="Rectangle 49"/>
            <p:cNvSpPr>
              <a:spLocks noChangeArrowheads="1"/>
            </p:cNvSpPr>
            <p:nvPr/>
          </p:nvSpPr>
          <p:spPr bwMode="auto">
            <a:xfrm>
              <a:off x="3817" y="3913"/>
              <a:ext cx="287" cy="289"/>
            </a:xfrm>
            <a:prstGeom prst="rect">
              <a:avLst/>
            </a:prstGeom>
            <a:solidFill>
              <a:srgbClr val="FFFFFF"/>
            </a:solidFill>
            <a:ln w="25400">
              <a:solidFill>
                <a:srgbClr val="000000"/>
              </a:solidFill>
              <a:miter lim="800000"/>
              <a:headEnd/>
              <a:tailEnd/>
            </a:ln>
          </p:spPr>
          <p:txBody>
            <a:bodyPr/>
            <a:lstStyle/>
            <a:p>
              <a:endParaRPr lang="en-US"/>
            </a:p>
          </p:txBody>
        </p:sp>
        <p:sp>
          <p:nvSpPr>
            <p:cNvPr id="39987" name="Rectangle 50"/>
            <p:cNvSpPr>
              <a:spLocks noChangeArrowheads="1"/>
            </p:cNvSpPr>
            <p:nvPr/>
          </p:nvSpPr>
          <p:spPr bwMode="auto">
            <a:xfrm>
              <a:off x="4105" y="3913"/>
              <a:ext cx="287" cy="289"/>
            </a:xfrm>
            <a:prstGeom prst="rect">
              <a:avLst/>
            </a:prstGeom>
            <a:solidFill>
              <a:srgbClr val="FFFFFF"/>
            </a:solidFill>
            <a:ln w="25400">
              <a:solidFill>
                <a:srgbClr val="000000"/>
              </a:solidFill>
              <a:miter lim="800000"/>
              <a:headEnd/>
              <a:tailEnd/>
            </a:ln>
          </p:spPr>
          <p:txBody>
            <a:bodyPr/>
            <a:lstStyle/>
            <a:p>
              <a:endParaRPr lang="en-US"/>
            </a:p>
          </p:txBody>
        </p:sp>
        <p:sp>
          <p:nvSpPr>
            <p:cNvPr id="39988" name="Rectangle 51"/>
            <p:cNvSpPr>
              <a:spLocks noChangeArrowheads="1"/>
            </p:cNvSpPr>
            <p:nvPr/>
          </p:nvSpPr>
          <p:spPr bwMode="auto">
            <a:xfrm>
              <a:off x="4392" y="3913"/>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89" name="Rectangle 52"/>
            <p:cNvSpPr>
              <a:spLocks noChangeArrowheads="1"/>
            </p:cNvSpPr>
            <p:nvPr/>
          </p:nvSpPr>
          <p:spPr bwMode="auto">
            <a:xfrm>
              <a:off x="4679" y="3913"/>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90" name="Rectangle 53"/>
            <p:cNvSpPr>
              <a:spLocks noChangeArrowheads="1"/>
            </p:cNvSpPr>
            <p:nvPr/>
          </p:nvSpPr>
          <p:spPr bwMode="auto">
            <a:xfrm>
              <a:off x="4967" y="3913"/>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39991" name="Rectangle 54"/>
            <p:cNvSpPr>
              <a:spLocks noChangeArrowheads="1"/>
            </p:cNvSpPr>
            <p:nvPr/>
          </p:nvSpPr>
          <p:spPr bwMode="auto">
            <a:xfrm>
              <a:off x="6406" y="3913"/>
              <a:ext cx="287" cy="287"/>
            </a:xfrm>
            <a:prstGeom prst="rect">
              <a:avLst/>
            </a:prstGeom>
            <a:solidFill>
              <a:srgbClr val="969696"/>
            </a:solidFill>
            <a:ln w="25400">
              <a:solidFill>
                <a:srgbClr val="000000"/>
              </a:solidFill>
              <a:miter lim="800000"/>
              <a:headEnd/>
              <a:tailEnd/>
            </a:ln>
          </p:spPr>
          <p:txBody>
            <a:bodyPr/>
            <a:lstStyle/>
            <a:p>
              <a:endParaRPr lang="en-US"/>
            </a:p>
          </p:txBody>
        </p:sp>
        <p:sp>
          <p:nvSpPr>
            <p:cNvPr id="39992" name="Rectangle 55"/>
            <p:cNvSpPr>
              <a:spLocks noChangeArrowheads="1"/>
            </p:cNvSpPr>
            <p:nvPr/>
          </p:nvSpPr>
          <p:spPr bwMode="auto">
            <a:xfrm>
              <a:off x="6119" y="3913"/>
              <a:ext cx="287" cy="288"/>
            </a:xfrm>
            <a:prstGeom prst="rect">
              <a:avLst/>
            </a:prstGeom>
            <a:solidFill>
              <a:srgbClr val="969696"/>
            </a:solidFill>
            <a:ln w="25400">
              <a:solidFill>
                <a:srgbClr val="000000"/>
              </a:solidFill>
              <a:miter lim="800000"/>
              <a:headEnd/>
              <a:tailEnd/>
            </a:ln>
          </p:spPr>
          <p:txBody>
            <a:bodyPr/>
            <a:lstStyle/>
            <a:p>
              <a:endParaRPr lang="en-US"/>
            </a:p>
          </p:txBody>
        </p:sp>
        <p:sp>
          <p:nvSpPr>
            <p:cNvPr id="39993" name="Rectangle 56" descr="Light upward diagonal"/>
            <p:cNvSpPr>
              <a:spLocks noChangeArrowheads="1"/>
            </p:cNvSpPr>
            <p:nvPr/>
          </p:nvSpPr>
          <p:spPr bwMode="auto">
            <a:xfrm>
              <a:off x="5831" y="3913"/>
              <a:ext cx="287" cy="289"/>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39994" name="Rectangle 57" descr="Light upward diagonal"/>
            <p:cNvSpPr>
              <a:spLocks noChangeArrowheads="1"/>
            </p:cNvSpPr>
            <p:nvPr/>
          </p:nvSpPr>
          <p:spPr bwMode="auto">
            <a:xfrm>
              <a:off x="5544" y="3913"/>
              <a:ext cx="287" cy="289"/>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39995" name="Rectangle 58" descr="Light upward diagonal"/>
            <p:cNvSpPr>
              <a:spLocks noChangeArrowheads="1"/>
            </p:cNvSpPr>
            <p:nvPr/>
          </p:nvSpPr>
          <p:spPr bwMode="auto">
            <a:xfrm>
              <a:off x="5254" y="3913"/>
              <a:ext cx="287" cy="288"/>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39996" name="Rectangle 59"/>
            <p:cNvSpPr>
              <a:spLocks noChangeArrowheads="1"/>
            </p:cNvSpPr>
            <p:nvPr/>
          </p:nvSpPr>
          <p:spPr bwMode="auto">
            <a:xfrm>
              <a:off x="1513" y="3624"/>
              <a:ext cx="288" cy="287"/>
            </a:xfrm>
            <a:prstGeom prst="rect">
              <a:avLst/>
            </a:prstGeom>
            <a:solidFill>
              <a:srgbClr val="FFFFFF"/>
            </a:solidFill>
            <a:ln w="25400">
              <a:solidFill>
                <a:srgbClr val="000000"/>
              </a:solidFill>
              <a:miter lim="800000"/>
              <a:headEnd/>
              <a:tailEnd/>
            </a:ln>
          </p:spPr>
          <p:txBody>
            <a:bodyPr/>
            <a:lstStyle/>
            <a:p>
              <a:endParaRPr lang="en-US"/>
            </a:p>
          </p:txBody>
        </p:sp>
        <p:sp>
          <p:nvSpPr>
            <p:cNvPr id="39997" name="Rectangle 60"/>
            <p:cNvSpPr>
              <a:spLocks noChangeArrowheads="1"/>
            </p:cNvSpPr>
            <p:nvPr/>
          </p:nvSpPr>
          <p:spPr bwMode="auto">
            <a:xfrm>
              <a:off x="1801" y="3624"/>
              <a:ext cx="287" cy="286"/>
            </a:xfrm>
            <a:prstGeom prst="rect">
              <a:avLst/>
            </a:prstGeom>
            <a:solidFill>
              <a:srgbClr val="FFFFFF"/>
            </a:solidFill>
            <a:ln w="25400">
              <a:solidFill>
                <a:srgbClr val="000000"/>
              </a:solidFill>
              <a:miter lim="800000"/>
              <a:headEnd/>
              <a:tailEnd/>
            </a:ln>
          </p:spPr>
          <p:txBody>
            <a:bodyPr/>
            <a:lstStyle/>
            <a:p>
              <a:endParaRPr lang="en-US"/>
            </a:p>
          </p:txBody>
        </p:sp>
        <p:sp>
          <p:nvSpPr>
            <p:cNvPr id="39998" name="Rectangle 61"/>
            <p:cNvSpPr>
              <a:spLocks noChangeArrowheads="1"/>
            </p:cNvSpPr>
            <p:nvPr/>
          </p:nvSpPr>
          <p:spPr bwMode="auto">
            <a:xfrm>
              <a:off x="4969" y="3624"/>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39999" name="Rectangle 62"/>
            <p:cNvSpPr>
              <a:spLocks noChangeArrowheads="1"/>
            </p:cNvSpPr>
            <p:nvPr/>
          </p:nvSpPr>
          <p:spPr bwMode="auto">
            <a:xfrm>
              <a:off x="6408" y="3624"/>
              <a:ext cx="287" cy="286"/>
            </a:xfrm>
            <a:prstGeom prst="rect">
              <a:avLst/>
            </a:prstGeom>
            <a:solidFill>
              <a:srgbClr val="969696"/>
            </a:solidFill>
            <a:ln w="25400">
              <a:solidFill>
                <a:srgbClr val="000000"/>
              </a:solidFill>
              <a:miter lim="800000"/>
              <a:headEnd/>
              <a:tailEnd/>
            </a:ln>
          </p:spPr>
          <p:txBody>
            <a:bodyPr/>
            <a:lstStyle/>
            <a:p>
              <a:endParaRPr lang="en-US"/>
            </a:p>
          </p:txBody>
        </p:sp>
        <p:sp>
          <p:nvSpPr>
            <p:cNvPr id="40000" name="Rectangle 63"/>
            <p:cNvSpPr>
              <a:spLocks noChangeArrowheads="1"/>
            </p:cNvSpPr>
            <p:nvPr/>
          </p:nvSpPr>
          <p:spPr bwMode="auto">
            <a:xfrm>
              <a:off x="6121" y="3624"/>
              <a:ext cx="287" cy="287"/>
            </a:xfrm>
            <a:prstGeom prst="rect">
              <a:avLst/>
            </a:prstGeom>
            <a:solidFill>
              <a:srgbClr val="969696"/>
            </a:solidFill>
            <a:ln w="25400">
              <a:solidFill>
                <a:srgbClr val="000000"/>
              </a:solidFill>
              <a:miter lim="800000"/>
              <a:headEnd/>
              <a:tailEnd/>
            </a:ln>
          </p:spPr>
          <p:txBody>
            <a:bodyPr/>
            <a:lstStyle/>
            <a:p>
              <a:endParaRPr lang="en-US"/>
            </a:p>
          </p:txBody>
        </p:sp>
        <p:sp>
          <p:nvSpPr>
            <p:cNvPr id="40001" name="Rectangle 64"/>
            <p:cNvSpPr>
              <a:spLocks noChangeArrowheads="1"/>
            </p:cNvSpPr>
            <p:nvPr/>
          </p:nvSpPr>
          <p:spPr bwMode="auto">
            <a:xfrm>
              <a:off x="5832" y="3624"/>
              <a:ext cx="287" cy="289"/>
            </a:xfrm>
            <a:prstGeom prst="rect">
              <a:avLst/>
            </a:prstGeom>
            <a:solidFill>
              <a:srgbClr val="969696"/>
            </a:solidFill>
            <a:ln w="25400">
              <a:solidFill>
                <a:srgbClr val="000000"/>
              </a:solidFill>
              <a:miter lim="800000"/>
              <a:headEnd/>
              <a:tailEnd/>
            </a:ln>
          </p:spPr>
          <p:txBody>
            <a:bodyPr/>
            <a:lstStyle/>
            <a:p>
              <a:endParaRPr lang="en-US"/>
            </a:p>
          </p:txBody>
        </p:sp>
        <p:sp>
          <p:nvSpPr>
            <p:cNvPr id="40002" name="Rectangle 65"/>
            <p:cNvSpPr>
              <a:spLocks noChangeArrowheads="1"/>
            </p:cNvSpPr>
            <p:nvPr/>
          </p:nvSpPr>
          <p:spPr bwMode="auto">
            <a:xfrm>
              <a:off x="5544" y="3624"/>
              <a:ext cx="287" cy="289"/>
            </a:xfrm>
            <a:prstGeom prst="rect">
              <a:avLst/>
            </a:prstGeom>
            <a:solidFill>
              <a:srgbClr val="969696"/>
            </a:solidFill>
            <a:ln w="25400">
              <a:solidFill>
                <a:srgbClr val="000000"/>
              </a:solidFill>
              <a:miter lim="800000"/>
              <a:headEnd/>
              <a:tailEnd/>
            </a:ln>
          </p:spPr>
          <p:txBody>
            <a:bodyPr/>
            <a:lstStyle/>
            <a:p>
              <a:endParaRPr lang="en-US"/>
            </a:p>
          </p:txBody>
        </p:sp>
        <p:sp>
          <p:nvSpPr>
            <p:cNvPr id="40003" name="Rectangle 66" descr="Light upward diagonal"/>
            <p:cNvSpPr>
              <a:spLocks noChangeArrowheads="1"/>
            </p:cNvSpPr>
            <p:nvPr/>
          </p:nvSpPr>
          <p:spPr bwMode="auto">
            <a:xfrm>
              <a:off x="5256" y="3624"/>
              <a:ext cx="287" cy="287"/>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40004" name="Rectangle 67"/>
            <p:cNvSpPr>
              <a:spLocks noChangeArrowheads="1"/>
            </p:cNvSpPr>
            <p:nvPr/>
          </p:nvSpPr>
          <p:spPr bwMode="auto">
            <a:xfrm>
              <a:off x="1513" y="3336"/>
              <a:ext cx="288" cy="287"/>
            </a:xfrm>
            <a:prstGeom prst="rect">
              <a:avLst/>
            </a:prstGeom>
            <a:solidFill>
              <a:srgbClr val="FFFFFF"/>
            </a:solidFill>
            <a:ln w="25400">
              <a:solidFill>
                <a:srgbClr val="000000"/>
              </a:solidFill>
              <a:miter lim="800000"/>
              <a:headEnd/>
              <a:tailEnd/>
            </a:ln>
          </p:spPr>
          <p:txBody>
            <a:bodyPr/>
            <a:lstStyle/>
            <a:p>
              <a:endParaRPr lang="en-US"/>
            </a:p>
          </p:txBody>
        </p:sp>
        <p:sp>
          <p:nvSpPr>
            <p:cNvPr id="40005" name="Rectangle 68"/>
            <p:cNvSpPr>
              <a:spLocks noChangeArrowheads="1"/>
            </p:cNvSpPr>
            <p:nvPr/>
          </p:nvSpPr>
          <p:spPr bwMode="auto">
            <a:xfrm>
              <a:off x="1801" y="3336"/>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06" name="Rectangle 69" descr="Light upward diagonal"/>
            <p:cNvSpPr>
              <a:spLocks noChangeArrowheads="1"/>
            </p:cNvSpPr>
            <p:nvPr/>
          </p:nvSpPr>
          <p:spPr bwMode="auto">
            <a:xfrm>
              <a:off x="4970" y="3336"/>
              <a:ext cx="287" cy="287"/>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40007" name="Rectangle 70"/>
            <p:cNvSpPr>
              <a:spLocks noChangeArrowheads="1"/>
            </p:cNvSpPr>
            <p:nvPr/>
          </p:nvSpPr>
          <p:spPr bwMode="auto">
            <a:xfrm>
              <a:off x="6409" y="3336"/>
              <a:ext cx="287" cy="285"/>
            </a:xfrm>
            <a:prstGeom prst="rect">
              <a:avLst/>
            </a:prstGeom>
            <a:solidFill>
              <a:srgbClr val="969696"/>
            </a:solidFill>
            <a:ln w="25400">
              <a:solidFill>
                <a:srgbClr val="000000"/>
              </a:solidFill>
              <a:miter lim="800000"/>
              <a:headEnd/>
              <a:tailEnd/>
            </a:ln>
          </p:spPr>
          <p:txBody>
            <a:bodyPr/>
            <a:lstStyle/>
            <a:p>
              <a:endParaRPr lang="en-US"/>
            </a:p>
          </p:txBody>
        </p:sp>
        <p:sp>
          <p:nvSpPr>
            <p:cNvPr id="40008" name="Rectangle 71"/>
            <p:cNvSpPr>
              <a:spLocks noChangeArrowheads="1"/>
            </p:cNvSpPr>
            <p:nvPr/>
          </p:nvSpPr>
          <p:spPr bwMode="auto">
            <a:xfrm>
              <a:off x="6122" y="3336"/>
              <a:ext cx="287" cy="287"/>
            </a:xfrm>
            <a:prstGeom prst="rect">
              <a:avLst/>
            </a:prstGeom>
            <a:solidFill>
              <a:srgbClr val="969696"/>
            </a:solidFill>
            <a:ln w="25400">
              <a:solidFill>
                <a:srgbClr val="000000"/>
              </a:solidFill>
              <a:miter lim="800000"/>
              <a:headEnd/>
              <a:tailEnd/>
            </a:ln>
          </p:spPr>
          <p:txBody>
            <a:bodyPr/>
            <a:lstStyle/>
            <a:p>
              <a:endParaRPr lang="en-US"/>
            </a:p>
          </p:txBody>
        </p:sp>
        <p:sp>
          <p:nvSpPr>
            <p:cNvPr id="40009" name="Rectangle 72"/>
            <p:cNvSpPr>
              <a:spLocks noChangeArrowheads="1"/>
            </p:cNvSpPr>
            <p:nvPr/>
          </p:nvSpPr>
          <p:spPr bwMode="auto">
            <a:xfrm>
              <a:off x="5834" y="3336"/>
              <a:ext cx="287" cy="288"/>
            </a:xfrm>
            <a:prstGeom prst="rect">
              <a:avLst/>
            </a:prstGeom>
            <a:solidFill>
              <a:srgbClr val="969696"/>
            </a:solidFill>
            <a:ln w="25400">
              <a:solidFill>
                <a:srgbClr val="000000"/>
              </a:solidFill>
              <a:miter lim="800000"/>
              <a:headEnd/>
              <a:tailEnd/>
            </a:ln>
          </p:spPr>
          <p:txBody>
            <a:bodyPr/>
            <a:lstStyle/>
            <a:p>
              <a:endParaRPr lang="en-US"/>
            </a:p>
          </p:txBody>
        </p:sp>
        <p:sp>
          <p:nvSpPr>
            <p:cNvPr id="40010" name="Rectangle 73"/>
            <p:cNvSpPr>
              <a:spLocks noChangeArrowheads="1"/>
            </p:cNvSpPr>
            <p:nvPr/>
          </p:nvSpPr>
          <p:spPr bwMode="auto">
            <a:xfrm>
              <a:off x="5545" y="3336"/>
              <a:ext cx="287" cy="288"/>
            </a:xfrm>
            <a:prstGeom prst="rect">
              <a:avLst/>
            </a:prstGeom>
            <a:solidFill>
              <a:srgbClr val="969696"/>
            </a:solidFill>
            <a:ln w="25400">
              <a:solidFill>
                <a:srgbClr val="000000"/>
              </a:solidFill>
              <a:miter lim="800000"/>
              <a:headEnd/>
              <a:tailEnd/>
            </a:ln>
          </p:spPr>
          <p:txBody>
            <a:bodyPr/>
            <a:lstStyle/>
            <a:p>
              <a:endParaRPr lang="en-US"/>
            </a:p>
          </p:txBody>
        </p:sp>
        <p:sp>
          <p:nvSpPr>
            <p:cNvPr id="40011" name="Rectangle 74" descr="Light upward diagonal"/>
            <p:cNvSpPr>
              <a:spLocks noChangeArrowheads="1"/>
            </p:cNvSpPr>
            <p:nvPr/>
          </p:nvSpPr>
          <p:spPr bwMode="auto">
            <a:xfrm>
              <a:off x="5257" y="3336"/>
              <a:ext cx="287" cy="287"/>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40012" name="Rectangle 75"/>
            <p:cNvSpPr>
              <a:spLocks noChangeArrowheads="1"/>
            </p:cNvSpPr>
            <p:nvPr/>
          </p:nvSpPr>
          <p:spPr bwMode="auto">
            <a:xfrm>
              <a:off x="1513" y="3049"/>
              <a:ext cx="288" cy="288"/>
            </a:xfrm>
            <a:prstGeom prst="rect">
              <a:avLst/>
            </a:prstGeom>
            <a:solidFill>
              <a:srgbClr val="FFFFFF"/>
            </a:solidFill>
            <a:ln w="25400">
              <a:solidFill>
                <a:srgbClr val="000000"/>
              </a:solidFill>
              <a:miter lim="800000"/>
              <a:headEnd/>
              <a:tailEnd/>
            </a:ln>
          </p:spPr>
          <p:txBody>
            <a:bodyPr/>
            <a:lstStyle/>
            <a:p>
              <a:endParaRPr lang="en-US"/>
            </a:p>
          </p:txBody>
        </p:sp>
        <p:sp>
          <p:nvSpPr>
            <p:cNvPr id="40013" name="Rectangle 76"/>
            <p:cNvSpPr>
              <a:spLocks noChangeArrowheads="1"/>
            </p:cNvSpPr>
            <p:nvPr/>
          </p:nvSpPr>
          <p:spPr bwMode="auto">
            <a:xfrm>
              <a:off x="6409" y="3049"/>
              <a:ext cx="287" cy="287"/>
            </a:xfrm>
            <a:prstGeom prst="rect">
              <a:avLst/>
            </a:prstGeom>
            <a:solidFill>
              <a:srgbClr val="969696"/>
            </a:solidFill>
            <a:ln w="25400">
              <a:solidFill>
                <a:srgbClr val="000000"/>
              </a:solidFill>
              <a:miter lim="800000"/>
              <a:headEnd/>
              <a:tailEnd/>
            </a:ln>
          </p:spPr>
          <p:txBody>
            <a:bodyPr/>
            <a:lstStyle/>
            <a:p>
              <a:endParaRPr lang="en-US"/>
            </a:p>
          </p:txBody>
        </p:sp>
        <p:sp>
          <p:nvSpPr>
            <p:cNvPr id="40014" name="Rectangle 77"/>
            <p:cNvSpPr>
              <a:spLocks noChangeArrowheads="1"/>
            </p:cNvSpPr>
            <p:nvPr/>
          </p:nvSpPr>
          <p:spPr bwMode="auto">
            <a:xfrm>
              <a:off x="2089" y="5498"/>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15" name="Rectangle 78"/>
            <p:cNvSpPr>
              <a:spLocks noChangeArrowheads="1"/>
            </p:cNvSpPr>
            <p:nvPr/>
          </p:nvSpPr>
          <p:spPr bwMode="auto">
            <a:xfrm>
              <a:off x="2376" y="5498"/>
              <a:ext cx="290" cy="287"/>
            </a:xfrm>
            <a:prstGeom prst="rect">
              <a:avLst/>
            </a:prstGeom>
            <a:solidFill>
              <a:srgbClr val="FFFFFF"/>
            </a:solidFill>
            <a:ln w="25400">
              <a:solidFill>
                <a:srgbClr val="000000"/>
              </a:solidFill>
              <a:miter lim="800000"/>
              <a:headEnd/>
              <a:tailEnd/>
            </a:ln>
          </p:spPr>
          <p:txBody>
            <a:bodyPr/>
            <a:lstStyle/>
            <a:p>
              <a:endParaRPr lang="en-US"/>
            </a:p>
          </p:txBody>
        </p:sp>
        <p:sp>
          <p:nvSpPr>
            <p:cNvPr id="40016" name="Rectangle 79"/>
            <p:cNvSpPr>
              <a:spLocks noChangeArrowheads="1"/>
            </p:cNvSpPr>
            <p:nvPr/>
          </p:nvSpPr>
          <p:spPr bwMode="auto">
            <a:xfrm>
              <a:off x="2665" y="5498"/>
              <a:ext cx="288" cy="287"/>
            </a:xfrm>
            <a:prstGeom prst="rect">
              <a:avLst/>
            </a:prstGeom>
            <a:solidFill>
              <a:srgbClr val="FFFFFF"/>
            </a:solidFill>
            <a:ln w="25400">
              <a:solidFill>
                <a:srgbClr val="000000"/>
              </a:solidFill>
              <a:miter lim="800000"/>
              <a:headEnd/>
              <a:tailEnd/>
            </a:ln>
          </p:spPr>
          <p:txBody>
            <a:bodyPr/>
            <a:lstStyle/>
            <a:p>
              <a:endParaRPr lang="en-US"/>
            </a:p>
          </p:txBody>
        </p:sp>
        <p:sp>
          <p:nvSpPr>
            <p:cNvPr id="40017" name="Rectangle 80"/>
            <p:cNvSpPr>
              <a:spLocks noChangeArrowheads="1"/>
            </p:cNvSpPr>
            <p:nvPr/>
          </p:nvSpPr>
          <p:spPr bwMode="auto">
            <a:xfrm>
              <a:off x="2953" y="5498"/>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18" name="Rectangle 81"/>
            <p:cNvSpPr>
              <a:spLocks noChangeArrowheads="1"/>
            </p:cNvSpPr>
            <p:nvPr/>
          </p:nvSpPr>
          <p:spPr bwMode="auto">
            <a:xfrm>
              <a:off x="3240" y="5498"/>
              <a:ext cx="287" cy="284"/>
            </a:xfrm>
            <a:prstGeom prst="rect">
              <a:avLst/>
            </a:prstGeom>
            <a:solidFill>
              <a:srgbClr val="FFFFFF"/>
            </a:solidFill>
            <a:ln w="25400">
              <a:solidFill>
                <a:srgbClr val="000000"/>
              </a:solidFill>
              <a:miter lim="800000"/>
              <a:headEnd/>
              <a:tailEnd/>
            </a:ln>
          </p:spPr>
          <p:txBody>
            <a:bodyPr/>
            <a:lstStyle/>
            <a:p>
              <a:endParaRPr lang="en-US"/>
            </a:p>
          </p:txBody>
        </p:sp>
        <p:sp>
          <p:nvSpPr>
            <p:cNvPr id="40019" name="Rectangle 82"/>
            <p:cNvSpPr>
              <a:spLocks noChangeArrowheads="1"/>
            </p:cNvSpPr>
            <p:nvPr/>
          </p:nvSpPr>
          <p:spPr bwMode="auto">
            <a:xfrm>
              <a:off x="3528" y="5498"/>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20" name="Rectangle 83"/>
            <p:cNvSpPr>
              <a:spLocks noChangeArrowheads="1"/>
            </p:cNvSpPr>
            <p:nvPr/>
          </p:nvSpPr>
          <p:spPr bwMode="auto">
            <a:xfrm>
              <a:off x="3817" y="5498"/>
              <a:ext cx="288" cy="287"/>
            </a:xfrm>
            <a:prstGeom prst="rect">
              <a:avLst/>
            </a:prstGeom>
            <a:solidFill>
              <a:srgbClr val="FFFFFF"/>
            </a:solidFill>
            <a:ln w="25400">
              <a:solidFill>
                <a:srgbClr val="000000"/>
              </a:solidFill>
              <a:miter lim="800000"/>
              <a:headEnd/>
              <a:tailEnd/>
            </a:ln>
          </p:spPr>
          <p:txBody>
            <a:bodyPr/>
            <a:lstStyle/>
            <a:p>
              <a:endParaRPr lang="en-US"/>
            </a:p>
          </p:txBody>
        </p:sp>
        <p:sp>
          <p:nvSpPr>
            <p:cNvPr id="40021" name="Rectangle 84"/>
            <p:cNvSpPr>
              <a:spLocks noChangeArrowheads="1"/>
            </p:cNvSpPr>
            <p:nvPr/>
          </p:nvSpPr>
          <p:spPr bwMode="auto">
            <a:xfrm>
              <a:off x="4106" y="5498"/>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40022" name="Rectangle 85"/>
            <p:cNvSpPr>
              <a:spLocks noChangeArrowheads="1"/>
            </p:cNvSpPr>
            <p:nvPr/>
          </p:nvSpPr>
          <p:spPr bwMode="auto">
            <a:xfrm>
              <a:off x="4393" y="5498"/>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23" name="Rectangle 86"/>
            <p:cNvSpPr>
              <a:spLocks noChangeArrowheads="1"/>
            </p:cNvSpPr>
            <p:nvPr/>
          </p:nvSpPr>
          <p:spPr bwMode="auto">
            <a:xfrm>
              <a:off x="4682" y="5498"/>
              <a:ext cx="287" cy="284"/>
            </a:xfrm>
            <a:prstGeom prst="rect">
              <a:avLst/>
            </a:prstGeom>
            <a:solidFill>
              <a:srgbClr val="FFFFFF"/>
            </a:solidFill>
            <a:ln w="25400">
              <a:solidFill>
                <a:srgbClr val="000000"/>
              </a:solidFill>
              <a:miter lim="800000"/>
              <a:headEnd/>
              <a:tailEnd/>
            </a:ln>
          </p:spPr>
          <p:txBody>
            <a:bodyPr/>
            <a:lstStyle/>
            <a:p>
              <a:endParaRPr lang="en-US"/>
            </a:p>
          </p:txBody>
        </p:sp>
        <p:sp>
          <p:nvSpPr>
            <p:cNvPr id="40024" name="Rectangle 87"/>
            <p:cNvSpPr>
              <a:spLocks noChangeArrowheads="1"/>
            </p:cNvSpPr>
            <p:nvPr/>
          </p:nvSpPr>
          <p:spPr bwMode="auto">
            <a:xfrm>
              <a:off x="4970" y="5498"/>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25" name="Rectangle 88"/>
            <p:cNvSpPr>
              <a:spLocks noChangeArrowheads="1"/>
            </p:cNvSpPr>
            <p:nvPr/>
          </p:nvSpPr>
          <p:spPr bwMode="auto">
            <a:xfrm>
              <a:off x="6122" y="5498"/>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26" name="Rectangle 89"/>
            <p:cNvSpPr>
              <a:spLocks noChangeArrowheads="1"/>
            </p:cNvSpPr>
            <p:nvPr/>
          </p:nvSpPr>
          <p:spPr bwMode="auto">
            <a:xfrm>
              <a:off x="5834" y="5498"/>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40027" name="Rectangle 90"/>
            <p:cNvSpPr>
              <a:spLocks noChangeArrowheads="1"/>
            </p:cNvSpPr>
            <p:nvPr/>
          </p:nvSpPr>
          <p:spPr bwMode="auto">
            <a:xfrm>
              <a:off x="5545" y="5498"/>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40028" name="Rectangle 91"/>
            <p:cNvSpPr>
              <a:spLocks noChangeArrowheads="1"/>
            </p:cNvSpPr>
            <p:nvPr/>
          </p:nvSpPr>
          <p:spPr bwMode="auto">
            <a:xfrm>
              <a:off x="5257" y="5498"/>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29" name="Rectangle 92"/>
            <p:cNvSpPr>
              <a:spLocks noChangeArrowheads="1"/>
            </p:cNvSpPr>
            <p:nvPr/>
          </p:nvSpPr>
          <p:spPr bwMode="auto">
            <a:xfrm>
              <a:off x="2089" y="5785"/>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40030" name="Rectangle 93"/>
            <p:cNvSpPr>
              <a:spLocks noChangeArrowheads="1"/>
            </p:cNvSpPr>
            <p:nvPr/>
          </p:nvSpPr>
          <p:spPr bwMode="auto">
            <a:xfrm>
              <a:off x="2376" y="5785"/>
              <a:ext cx="290" cy="288"/>
            </a:xfrm>
            <a:prstGeom prst="rect">
              <a:avLst/>
            </a:prstGeom>
            <a:solidFill>
              <a:srgbClr val="FFFFFF"/>
            </a:solidFill>
            <a:ln w="25400">
              <a:solidFill>
                <a:srgbClr val="000000"/>
              </a:solidFill>
              <a:miter lim="800000"/>
              <a:headEnd/>
              <a:tailEnd/>
            </a:ln>
          </p:spPr>
          <p:txBody>
            <a:bodyPr/>
            <a:lstStyle/>
            <a:p>
              <a:endParaRPr lang="en-US"/>
            </a:p>
          </p:txBody>
        </p:sp>
        <p:sp>
          <p:nvSpPr>
            <p:cNvPr id="40031" name="Rectangle 94"/>
            <p:cNvSpPr>
              <a:spLocks noChangeArrowheads="1"/>
            </p:cNvSpPr>
            <p:nvPr/>
          </p:nvSpPr>
          <p:spPr bwMode="auto">
            <a:xfrm>
              <a:off x="2666" y="5785"/>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40032" name="Rectangle 95"/>
            <p:cNvSpPr>
              <a:spLocks noChangeArrowheads="1"/>
            </p:cNvSpPr>
            <p:nvPr/>
          </p:nvSpPr>
          <p:spPr bwMode="auto">
            <a:xfrm>
              <a:off x="2953" y="5785"/>
              <a:ext cx="288" cy="287"/>
            </a:xfrm>
            <a:prstGeom prst="rect">
              <a:avLst/>
            </a:prstGeom>
            <a:solidFill>
              <a:srgbClr val="FFFFFF"/>
            </a:solidFill>
            <a:ln w="25400">
              <a:solidFill>
                <a:srgbClr val="000000"/>
              </a:solidFill>
              <a:miter lim="800000"/>
              <a:headEnd/>
              <a:tailEnd/>
            </a:ln>
          </p:spPr>
          <p:txBody>
            <a:bodyPr/>
            <a:lstStyle/>
            <a:p>
              <a:endParaRPr lang="en-US"/>
            </a:p>
          </p:txBody>
        </p:sp>
        <p:sp>
          <p:nvSpPr>
            <p:cNvPr id="40033" name="Rectangle 96"/>
            <p:cNvSpPr>
              <a:spLocks noChangeArrowheads="1"/>
            </p:cNvSpPr>
            <p:nvPr/>
          </p:nvSpPr>
          <p:spPr bwMode="auto">
            <a:xfrm>
              <a:off x="3241" y="5785"/>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34" name="Rectangle 97"/>
            <p:cNvSpPr>
              <a:spLocks noChangeArrowheads="1"/>
            </p:cNvSpPr>
            <p:nvPr/>
          </p:nvSpPr>
          <p:spPr bwMode="auto">
            <a:xfrm>
              <a:off x="3530" y="5785"/>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40035" name="Rectangle 98"/>
            <p:cNvSpPr>
              <a:spLocks noChangeArrowheads="1"/>
            </p:cNvSpPr>
            <p:nvPr/>
          </p:nvSpPr>
          <p:spPr bwMode="auto">
            <a:xfrm>
              <a:off x="3818" y="5785"/>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40036" name="Rectangle 99"/>
            <p:cNvSpPr>
              <a:spLocks noChangeArrowheads="1"/>
            </p:cNvSpPr>
            <p:nvPr/>
          </p:nvSpPr>
          <p:spPr bwMode="auto">
            <a:xfrm>
              <a:off x="4106" y="5785"/>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40037" name="Rectangle 100"/>
            <p:cNvSpPr>
              <a:spLocks noChangeArrowheads="1"/>
            </p:cNvSpPr>
            <p:nvPr/>
          </p:nvSpPr>
          <p:spPr bwMode="auto">
            <a:xfrm>
              <a:off x="4393" y="5785"/>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40038" name="Rectangle 101"/>
            <p:cNvSpPr>
              <a:spLocks noChangeArrowheads="1"/>
            </p:cNvSpPr>
            <p:nvPr/>
          </p:nvSpPr>
          <p:spPr bwMode="auto">
            <a:xfrm>
              <a:off x="4682" y="5785"/>
              <a:ext cx="287" cy="285"/>
            </a:xfrm>
            <a:prstGeom prst="rect">
              <a:avLst/>
            </a:prstGeom>
            <a:solidFill>
              <a:srgbClr val="FFFFFF"/>
            </a:solidFill>
            <a:ln w="25400">
              <a:solidFill>
                <a:srgbClr val="000000"/>
              </a:solidFill>
              <a:miter lim="800000"/>
              <a:headEnd/>
              <a:tailEnd/>
            </a:ln>
          </p:spPr>
          <p:txBody>
            <a:bodyPr/>
            <a:lstStyle/>
            <a:p>
              <a:endParaRPr lang="en-US"/>
            </a:p>
          </p:txBody>
        </p:sp>
        <p:sp>
          <p:nvSpPr>
            <p:cNvPr id="40039" name="Rectangle 102"/>
            <p:cNvSpPr>
              <a:spLocks noChangeArrowheads="1"/>
            </p:cNvSpPr>
            <p:nvPr/>
          </p:nvSpPr>
          <p:spPr bwMode="auto">
            <a:xfrm>
              <a:off x="4972" y="5785"/>
              <a:ext cx="286" cy="287"/>
            </a:xfrm>
            <a:prstGeom prst="rect">
              <a:avLst/>
            </a:prstGeom>
            <a:solidFill>
              <a:srgbClr val="FFFFFF"/>
            </a:solidFill>
            <a:ln w="25400">
              <a:solidFill>
                <a:srgbClr val="000000"/>
              </a:solidFill>
              <a:miter lim="800000"/>
              <a:headEnd/>
              <a:tailEnd/>
            </a:ln>
          </p:spPr>
          <p:txBody>
            <a:bodyPr/>
            <a:lstStyle/>
            <a:p>
              <a:endParaRPr lang="en-US"/>
            </a:p>
          </p:txBody>
        </p:sp>
        <p:sp>
          <p:nvSpPr>
            <p:cNvPr id="40040" name="Rectangle 103"/>
            <p:cNvSpPr>
              <a:spLocks noChangeArrowheads="1"/>
            </p:cNvSpPr>
            <p:nvPr/>
          </p:nvSpPr>
          <p:spPr bwMode="auto">
            <a:xfrm>
              <a:off x="6124" y="5785"/>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40041" name="Rectangle 104"/>
            <p:cNvSpPr>
              <a:spLocks noChangeArrowheads="1"/>
            </p:cNvSpPr>
            <p:nvPr/>
          </p:nvSpPr>
          <p:spPr bwMode="auto">
            <a:xfrm>
              <a:off x="5835" y="5785"/>
              <a:ext cx="287" cy="288"/>
            </a:xfrm>
            <a:prstGeom prst="rect">
              <a:avLst/>
            </a:prstGeom>
            <a:solidFill>
              <a:srgbClr val="FFFFFF"/>
            </a:solidFill>
            <a:ln w="25400">
              <a:solidFill>
                <a:srgbClr val="000000"/>
              </a:solidFill>
              <a:miter lim="800000"/>
              <a:headEnd/>
              <a:tailEnd/>
            </a:ln>
          </p:spPr>
          <p:txBody>
            <a:bodyPr/>
            <a:lstStyle/>
            <a:p>
              <a:endParaRPr lang="en-US"/>
            </a:p>
          </p:txBody>
        </p:sp>
        <p:sp>
          <p:nvSpPr>
            <p:cNvPr id="40042" name="Rectangle 105"/>
            <p:cNvSpPr>
              <a:spLocks noChangeArrowheads="1"/>
            </p:cNvSpPr>
            <p:nvPr/>
          </p:nvSpPr>
          <p:spPr bwMode="auto">
            <a:xfrm>
              <a:off x="5545" y="5785"/>
              <a:ext cx="289" cy="288"/>
            </a:xfrm>
            <a:prstGeom prst="rect">
              <a:avLst/>
            </a:prstGeom>
            <a:solidFill>
              <a:srgbClr val="FFFFFF"/>
            </a:solidFill>
            <a:ln w="25400">
              <a:solidFill>
                <a:srgbClr val="000000"/>
              </a:solidFill>
              <a:miter lim="800000"/>
              <a:headEnd/>
              <a:tailEnd/>
            </a:ln>
          </p:spPr>
          <p:txBody>
            <a:bodyPr/>
            <a:lstStyle/>
            <a:p>
              <a:endParaRPr lang="en-US"/>
            </a:p>
          </p:txBody>
        </p:sp>
        <p:sp>
          <p:nvSpPr>
            <p:cNvPr id="40043" name="Rectangle 106"/>
            <p:cNvSpPr>
              <a:spLocks noChangeArrowheads="1"/>
            </p:cNvSpPr>
            <p:nvPr/>
          </p:nvSpPr>
          <p:spPr bwMode="auto">
            <a:xfrm>
              <a:off x="5258" y="5785"/>
              <a:ext cx="286" cy="287"/>
            </a:xfrm>
            <a:prstGeom prst="rect">
              <a:avLst/>
            </a:prstGeom>
            <a:solidFill>
              <a:srgbClr val="FFFFFF"/>
            </a:solidFill>
            <a:ln w="25400">
              <a:solidFill>
                <a:srgbClr val="000000"/>
              </a:solidFill>
              <a:miter lim="800000"/>
              <a:headEnd/>
              <a:tailEnd/>
            </a:ln>
          </p:spPr>
          <p:txBody>
            <a:bodyPr/>
            <a:lstStyle/>
            <a:p>
              <a:endParaRPr lang="en-US"/>
            </a:p>
          </p:txBody>
        </p:sp>
        <p:sp>
          <p:nvSpPr>
            <p:cNvPr id="40044" name="Rectangle 107"/>
            <p:cNvSpPr>
              <a:spLocks noChangeArrowheads="1"/>
            </p:cNvSpPr>
            <p:nvPr/>
          </p:nvSpPr>
          <p:spPr bwMode="auto">
            <a:xfrm>
              <a:off x="1513" y="4776"/>
              <a:ext cx="288" cy="287"/>
            </a:xfrm>
            <a:prstGeom prst="rect">
              <a:avLst/>
            </a:prstGeom>
            <a:solidFill>
              <a:srgbClr val="FFFFFF"/>
            </a:solidFill>
            <a:ln w="25400">
              <a:solidFill>
                <a:srgbClr val="000000"/>
              </a:solidFill>
              <a:miter lim="800000"/>
              <a:headEnd/>
              <a:tailEnd/>
            </a:ln>
          </p:spPr>
          <p:txBody>
            <a:bodyPr/>
            <a:lstStyle/>
            <a:p>
              <a:endParaRPr lang="en-US"/>
            </a:p>
          </p:txBody>
        </p:sp>
        <p:sp>
          <p:nvSpPr>
            <p:cNvPr id="40045" name="Rectangle 108"/>
            <p:cNvSpPr>
              <a:spLocks noChangeArrowheads="1"/>
            </p:cNvSpPr>
            <p:nvPr/>
          </p:nvSpPr>
          <p:spPr bwMode="auto">
            <a:xfrm>
              <a:off x="1801" y="4776"/>
              <a:ext cx="287" cy="286"/>
            </a:xfrm>
            <a:prstGeom prst="rect">
              <a:avLst/>
            </a:prstGeom>
            <a:solidFill>
              <a:srgbClr val="FFFFFF"/>
            </a:solidFill>
            <a:ln w="25400">
              <a:solidFill>
                <a:srgbClr val="000000"/>
              </a:solidFill>
              <a:miter lim="800000"/>
              <a:headEnd/>
              <a:tailEnd/>
            </a:ln>
          </p:spPr>
          <p:txBody>
            <a:bodyPr/>
            <a:lstStyle/>
            <a:p>
              <a:endParaRPr lang="en-US"/>
            </a:p>
          </p:txBody>
        </p:sp>
        <p:sp>
          <p:nvSpPr>
            <p:cNvPr id="40046" name="Rectangle 109"/>
            <p:cNvSpPr>
              <a:spLocks noChangeArrowheads="1"/>
            </p:cNvSpPr>
            <p:nvPr/>
          </p:nvSpPr>
          <p:spPr bwMode="auto">
            <a:xfrm>
              <a:off x="1655" y="6360"/>
              <a:ext cx="287" cy="287"/>
            </a:xfrm>
            <a:prstGeom prst="rect">
              <a:avLst/>
            </a:prstGeom>
            <a:solidFill>
              <a:srgbClr val="FFFFFF"/>
            </a:solidFill>
            <a:ln w="25400">
              <a:solidFill>
                <a:srgbClr val="000000"/>
              </a:solidFill>
              <a:miter lim="800000"/>
              <a:headEnd/>
              <a:tailEnd/>
            </a:ln>
          </p:spPr>
          <p:txBody>
            <a:bodyPr/>
            <a:lstStyle/>
            <a:p>
              <a:endParaRPr lang="en-US"/>
            </a:p>
          </p:txBody>
        </p:sp>
        <p:sp>
          <p:nvSpPr>
            <p:cNvPr id="40047" name="Rectangle 110"/>
            <p:cNvSpPr>
              <a:spLocks noChangeArrowheads="1"/>
            </p:cNvSpPr>
            <p:nvPr/>
          </p:nvSpPr>
          <p:spPr bwMode="auto">
            <a:xfrm>
              <a:off x="1655" y="7224"/>
              <a:ext cx="287" cy="287"/>
            </a:xfrm>
            <a:prstGeom prst="rect">
              <a:avLst/>
            </a:prstGeom>
            <a:solidFill>
              <a:srgbClr val="969696"/>
            </a:solidFill>
            <a:ln w="25400">
              <a:solidFill>
                <a:srgbClr val="000000"/>
              </a:solidFill>
              <a:miter lim="800000"/>
              <a:headEnd/>
              <a:tailEnd/>
            </a:ln>
          </p:spPr>
          <p:txBody>
            <a:bodyPr/>
            <a:lstStyle/>
            <a:p>
              <a:endParaRPr lang="en-US"/>
            </a:p>
          </p:txBody>
        </p:sp>
        <p:sp>
          <p:nvSpPr>
            <p:cNvPr id="40048" name="Rectangle 111" descr="Light upward diagonal"/>
            <p:cNvSpPr>
              <a:spLocks noChangeArrowheads="1"/>
            </p:cNvSpPr>
            <p:nvPr/>
          </p:nvSpPr>
          <p:spPr bwMode="auto">
            <a:xfrm>
              <a:off x="1655" y="6793"/>
              <a:ext cx="293" cy="287"/>
            </a:xfrm>
            <a:prstGeom prst="rect">
              <a:avLst/>
            </a:prstGeom>
            <a:pattFill prst="ltUpDiag">
              <a:fgClr>
                <a:srgbClr val="000000"/>
              </a:fgClr>
              <a:bgClr>
                <a:srgbClr val="FFFFFF"/>
              </a:bgClr>
            </a:pattFill>
            <a:ln w="25400">
              <a:solidFill>
                <a:srgbClr val="000000"/>
              </a:solidFill>
              <a:miter lim="800000"/>
              <a:headEnd/>
              <a:tailEnd/>
            </a:ln>
          </p:spPr>
          <p:txBody>
            <a:bodyPr/>
            <a:lstStyle/>
            <a:p>
              <a:endParaRPr lang="en-US"/>
            </a:p>
          </p:txBody>
        </p:sp>
        <p:sp>
          <p:nvSpPr>
            <p:cNvPr id="40049" name="Text Box 112"/>
            <p:cNvSpPr txBox="1">
              <a:spLocks noChangeArrowheads="1"/>
            </p:cNvSpPr>
            <p:nvPr/>
          </p:nvSpPr>
          <p:spPr bwMode="auto">
            <a:xfrm>
              <a:off x="2004" y="6331"/>
              <a:ext cx="1008" cy="458"/>
            </a:xfrm>
            <a:prstGeom prst="rect">
              <a:avLst/>
            </a:prstGeom>
            <a:solidFill>
              <a:srgbClr val="FFFFFF">
                <a:alpha val="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t>metal</a:t>
              </a:r>
              <a:endParaRPr lang="en-US" sz="1800"/>
            </a:p>
          </p:txBody>
        </p:sp>
        <p:sp>
          <p:nvSpPr>
            <p:cNvPr id="40050" name="Text Box 113"/>
            <p:cNvSpPr txBox="1">
              <a:spLocks noChangeArrowheads="1"/>
            </p:cNvSpPr>
            <p:nvPr/>
          </p:nvSpPr>
          <p:spPr bwMode="auto">
            <a:xfrm>
              <a:off x="2026" y="6749"/>
              <a:ext cx="4031" cy="406"/>
            </a:xfrm>
            <a:prstGeom prst="rect">
              <a:avLst/>
            </a:prstGeom>
            <a:solidFill>
              <a:srgbClr val="FFFFFF">
                <a:alpha val="0"/>
              </a:srgbClr>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400"/>
                <a:t>semiconductor or intermediate</a:t>
              </a:r>
              <a:endParaRPr lang="en-US" sz="1800"/>
            </a:p>
          </p:txBody>
        </p:sp>
      </p:grpSp>
      <p:sp>
        <p:nvSpPr>
          <p:cNvPr id="39939" name="Rectangle 115"/>
          <p:cNvSpPr>
            <a:spLocks noGrp="1" noChangeArrowheads="1"/>
          </p:cNvSpPr>
          <p:nvPr>
            <p:ph type="title"/>
          </p:nvPr>
        </p:nvSpPr>
        <p:spPr/>
        <p:txBody>
          <a:bodyPr/>
          <a:lstStyle/>
          <a:p>
            <a:r>
              <a:rPr lang="en-US">
                <a:latin typeface="Arial" charset="0"/>
                <a:ea typeface="ＭＳ Ｐゴシック" charset="0"/>
                <a:cs typeface="ＭＳ Ｐゴシック" charset="0"/>
              </a:rPr>
              <a:t>The Periodic Table</a:t>
            </a:r>
          </a:p>
        </p:txBody>
      </p:sp>
    </p:spTree>
    <p:extLst>
      <p:ext uri="{BB962C8B-B14F-4D97-AF65-F5344CB8AC3E}">
        <p14:creationId xmlns:p14="http://schemas.microsoft.com/office/powerpoint/2010/main" val="33758005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381000" y="68685"/>
            <a:ext cx="8534400" cy="4191000"/>
          </a:xfrm>
        </p:spPr>
        <p:txBody>
          <a:bodyPr/>
          <a:lstStyle/>
          <a:p>
            <a:pPr marL="0" indent="0">
              <a:buFontTx/>
              <a:buNone/>
            </a:pPr>
            <a:r>
              <a:rPr lang="en-US" sz="2600" dirty="0">
                <a:latin typeface="Arial" charset="0"/>
                <a:ea typeface="ヒラギノ角ゴ Pro W3" charset="0"/>
                <a:cs typeface="ヒラギノ角ゴ Pro W3" charset="0"/>
              </a:rPr>
              <a:t>Consider two situations, both with very large (effectively infinite) planes of charge, with the </a:t>
            </a:r>
            <a:r>
              <a:rPr lang="en-US" sz="2600" u="sng" dirty="0">
                <a:latin typeface="Arial" charset="0"/>
                <a:ea typeface="ヒラギノ角ゴ Pro W3" charset="0"/>
                <a:cs typeface="ヒラギノ角ゴ Pro W3" charset="0"/>
              </a:rPr>
              <a:t>same</a:t>
            </a:r>
            <a:r>
              <a:rPr lang="en-US" sz="2600" dirty="0">
                <a:latin typeface="Arial" charset="0"/>
                <a:ea typeface="ヒラギノ角ゴ Pro W3" charset="0"/>
                <a:cs typeface="ヒラギノ角ゴ Pro W3" charset="0"/>
              </a:rPr>
              <a:t> uniform charge per area </a:t>
            </a:r>
            <a:r>
              <a:rPr lang="en-US" sz="2600" dirty="0" smtClean="0">
                <a:latin typeface="Symbol" charset="0"/>
                <a:ea typeface="ヒラギノ角ゴ Pro W3" charset="0"/>
                <a:cs typeface="ヒラギノ角ゴ Pro W3" charset="0"/>
              </a:rPr>
              <a:t>s</a:t>
            </a:r>
            <a:r>
              <a:rPr lang="en-US" sz="2600" dirty="0" smtClean="0">
                <a:latin typeface="Arial" charset="0"/>
                <a:ea typeface="ヒラギノ角ゴ Pro W3" charset="0"/>
                <a:cs typeface="ヒラギノ角ゴ Pro W3" charset="0"/>
              </a:rPr>
              <a:t> </a:t>
            </a:r>
            <a:endParaRPr lang="en-US" sz="2600" dirty="0">
              <a:latin typeface="Arial" charset="0"/>
              <a:ea typeface="ヒラギノ角ゴ Pro W3" charset="0"/>
              <a:cs typeface="ヒラギノ角ゴ Pro W3" charset="0"/>
            </a:endParaRPr>
          </a:p>
          <a:p>
            <a:pPr marL="0" indent="0">
              <a:buFontTx/>
              <a:buNone/>
            </a:pPr>
            <a:r>
              <a:rPr lang="en-US" sz="2600" dirty="0">
                <a:latin typeface="Arial" charset="0"/>
                <a:ea typeface="ヒラギノ角ゴ Pro W3" charset="0"/>
                <a:cs typeface="ヒラギノ角ゴ Pro W3" charset="0"/>
              </a:rPr>
              <a:t>I.   A plane of charge completely isolated in space:</a:t>
            </a:r>
          </a:p>
          <a:p>
            <a:pPr marL="0" indent="0">
              <a:buFontTx/>
              <a:buAutoNum type="romanUcPeriod"/>
            </a:pPr>
            <a:endParaRPr lang="en-US" sz="2600" dirty="0">
              <a:latin typeface="Arial" charset="0"/>
              <a:ea typeface="ヒラギノ角ゴ Pro W3" charset="0"/>
              <a:cs typeface="ヒラギノ角ゴ Pro W3" charset="0"/>
            </a:endParaRPr>
          </a:p>
          <a:p>
            <a:pPr marL="0" indent="0">
              <a:buFontTx/>
              <a:buNone/>
            </a:pPr>
            <a:endParaRPr lang="en-US" sz="2600" dirty="0" smtClean="0">
              <a:latin typeface="Arial" charset="0"/>
              <a:ea typeface="ヒラギノ角ゴ Pro W3" charset="0"/>
              <a:cs typeface="ヒラギノ角ゴ Pro W3" charset="0"/>
            </a:endParaRPr>
          </a:p>
          <a:p>
            <a:pPr marL="0" indent="0">
              <a:buFontTx/>
              <a:buNone/>
            </a:pPr>
            <a:r>
              <a:rPr lang="en-US" sz="2600" dirty="0" smtClean="0">
                <a:latin typeface="Arial" charset="0"/>
                <a:ea typeface="ヒラギノ角ゴ Pro W3" charset="0"/>
                <a:cs typeface="ヒラギノ角ゴ Pro W3" charset="0"/>
              </a:rPr>
              <a:t>II</a:t>
            </a:r>
            <a:r>
              <a:rPr lang="en-US" sz="2600" dirty="0">
                <a:latin typeface="Arial" charset="0"/>
                <a:ea typeface="ヒラギノ角ゴ Pro W3" charset="0"/>
                <a:cs typeface="ヒラギノ角ゴ Pro W3" charset="0"/>
              </a:rPr>
              <a:t>.  A plane of charge on the surface </a:t>
            </a:r>
            <a:r>
              <a:rPr lang="en-US" sz="2600" dirty="0" smtClean="0">
                <a:latin typeface="Arial" charset="0"/>
                <a:ea typeface="ヒラギノ角ゴ Pro W3" charset="0"/>
                <a:cs typeface="ヒラギノ角ゴ Pro W3" charset="0"/>
              </a:rPr>
              <a:t>of </a:t>
            </a:r>
            <a:r>
              <a:rPr lang="en-US" sz="2600" dirty="0">
                <a:latin typeface="Arial" charset="0"/>
                <a:ea typeface="ヒラギノ角ゴ Pro W3" charset="0"/>
                <a:cs typeface="ヒラギノ角ゴ Pro W3" charset="0"/>
              </a:rPr>
              <a:t>metal in </a:t>
            </a:r>
            <a:r>
              <a:rPr lang="en-US" sz="2600" dirty="0" err="1" smtClean="0">
                <a:latin typeface="Arial" charset="0"/>
                <a:ea typeface="ヒラギノ角ゴ Pro W3" charset="0"/>
                <a:cs typeface="ヒラギノ角ゴ Pro W3" charset="0"/>
              </a:rPr>
              <a:t>equilib</a:t>
            </a:r>
            <a:r>
              <a:rPr lang="en-US" sz="2600" dirty="0" smtClean="0">
                <a:latin typeface="Arial" charset="0"/>
                <a:ea typeface="ヒラギノ角ゴ Pro W3" charset="0"/>
                <a:cs typeface="ヒラギノ角ゴ Pro W3" charset="0"/>
              </a:rPr>
              <a:t>:</a:t>
            </a:r>
            <a:endParaRPr lang="en-US" sz="2600" dirty="0">
              <a:latin typeface="Arial" charset="0"/>
              <a:ea typeface="ヒラギノ角ゴ Pro W3" charset="0"/>
              <a:cs typeface="ヒラギノ角ゴ Pro W3" charset="0"/>
            </a:endParaRPr>
          </a:p>
        </p:txBody>
      </p:sp>
      <p:sp>
        <p:nvSpPr>
          <p:cNvPr id="44034" name="Text Box 3"/>
          <p:cNvSpPr txBox="1">
            <a:spLocks noChangeArrowheads="1"/>
          </p:cNvSpPr>
          <p:nvPr/>
        </p:nvSpPr>
        <p:spPr bwMode="auto">
          <a:xfrm>
            <a:off x="685800" y="164465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t>+ + + + + + + + + + + + + + + + + + + + + + + + + + + + + + + + + +</a:t>
            </a:r>
          </a:p>
          <a:p>
            <a:pPr eaLnBrk="1" hangingPunct="1"/>
            <a:endParaRPr lang="en-US" sz="1800" dirty="0"/>
          </a:p>
        </p:txBody>
      </p:sp>
      <p:grpSp>
        <p:nvGrpSpPr>
          <p:cNvPr id="44035" name="Group 4"/>
          <p:cNvGrpSpPr>
            <a:grpSpLocks/>
          </p:cNvGrpSpPr>
          <p:nvPr/>
        </p:nvGrpSpPr>
        <p:grpSpPr bwMode="auto">
          <a:xfrm>
            <a:off x="762000" y="3048000"/>
            <a:ext cx="6934200" cy="1219200"/>
            <a:chOff x="624" y="2400"/>
            <a:chExt cx="4368" cy="768"/>
          </a:xfrm>
        </p:grpSpPr>
        <p:sp>
          <p:nvSpPr>
            <p:cNvPr id="44037" name="Rectangle 5"/>
            <p:cNvSpPr>
              <a:spLocks noChangeArrowheads="1"/>
            </p:cNvSpPr>
            <p:nvPr/>
          </p:nvSpPr>
          <p:spPr bwMode="auto">
            <a:xfrm>
              <a:off x="624" y="2592"/>
              <a:ext cx="4272" cy="5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1800"/>
            </a:p>
          </p:txBody>
        </p:sp>
        <p:sp>
          <p:nvSpPr>
            <p:cNvPr id="44038" name="Text Box 6"/>
            <p:cNvSpPr txBox="1">
              <a:spLocks noChangeArrowheads="1"/>
            </p:cNvSpPr>
            <p:nvPr/>
          </p:nvSpPr>
          <p:spPr bwMode="auto">
            <a:xfrm>
              <a:off x="624" y="2400"/>
              <a:ext cx="43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 + + + + + + + + + + + + + + + + + + + + + + + + + + + + + + + + +</a:t>
              </a:r>
            </a:p>
            <a:p>
              <a:pPr eaLnBrk="1" hangingPunct="1"/>
              <a:endParaRPr lang="en-US" sz="1800"/>
            </a:p>
          </p:txBody>
        </p:sp>
        <p:sp>
          <p:nvSpPr>
            <p:cNvPr id="44039" name="Line 7"/>
            <p:cNvSpPr>
              <a:spLocks noChangeShapeType="1"/>
            </p:cNvSpPr>
            <p:nvPr/>
          </p:nvSpPr>
          <p:spPr bwMode="auto">
            <a:xfrm>
              <a:off x="624" y="2592"/>
              <a:ext cx="4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36" name="Text Box 8"/>
          <p:cNvSpPr txBox="1">
            <a:spLocks noChangeArrowheads="1"/>
          </p:cNvSpPr>
          <p:nvPr/>
        </p:nvSpPr>
        <p:spPr bwMode="auto">
          <a:xfrm>
            <a:off x="197055" y="4582521"/>
            <a:ext cx="875993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dirty="0"/>
              <a:t>Which situation has the</a:t>
            </a:r>
            <a:r>
              <a:rPr lang="en-US" sz="3200" u="sng" dirty="0"/>
              <a:t> larger </a:t>
            </a:r>
            <a:r>
              <a:rPr lang="en-US" sz="3200" dirty="0"/>
              <a:t>electric field </a:t>
            </a:r>
            <a:endParaRPr lang="en-US" sz="3200" dirty="0" smtClean="0"/>
          </a:p>
          <a:p>
            <a:pPr eaLnBrk="1" hangingPunct="1"/>
            <a:r>
              <a:rPr lang="en-US" sz="3200" u="sng" dirty="0" smtClean="0"/>
              <a:t>above</a:t>
            </a:r>
            <a:r>
              <a:rPr lang="en-US" sz="3200" dirty="0" smtClean="0"/>
              <a:t> </a:t>
            </a:r>
            <a:r>
              <a:rPr lang="en-US" sz="3200" dirty="0"/>
              <a:t>the plane</a:t>
            </a:r>
            <a:r>
              <a:rPr lang="en-US" sz="3200" dirty="0" smtClean="0"/>
              <a:t>?</a:t>
            </a:r>
          </a:p>
          <a:p>
            <a:pPr eaLnBrk="1" hangingPunct="1"/>
            <a:endParaRPr lang="en-US" sz="3200" dirty="0"/>
          </a:p>
          <a:p>
            <a:pPr eaLnBrk="1" hangingPunct="1"/>
            <a:r>
              <a:rPr lang="en-US" sz="3200" dirty="0"/>
              <a:t>A) I	B) II	C) I and II have the same size E-field</a:t>
            </a:r>
          </a:p>
        </p:txBody>
      </p:sp>
    </p:spTree>
    <p:extLst>
      <p:ext uri="{BB962C8B-B14F-4D97-AF65-F5344CB8AC3E}">
        <p14:creationId xmlns:p14="http://schemas.microsoft.com/office/powerpoint/2010/main" val="2035790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a:xfrm>
            <a:off x="381000" y="457200"/>
            <a:ext cx="8229600" cy="1828800"/>
          </a:xfrm>
        </p:spPr>
        <p:txBody>
          <a:bodyPr/>
          <a:lstStyle/>
          <a:p>
            <a:pPr marL="0" indent="0">
              <a:lnSpc>
                <a:spcPct val="80000"/>
              </a:lnSpc>
              <a:buFontTx/>
              <a:buNone/>
            </a:pPr>
            <a:r>
              <a:rPr lang="en-US" sz="3000">
                <a:latin typeface="Arial" charset="0"/>
                <a:ea typeface="ヒラギノ角ゴ Pro W3" charset="0"/>
                <a:cs typeface="ヒラギノ角ゴ Pro W3" charset="0"/>
              </a:rPr>
              <a:t>A </a:t>
            </a:r>
            <a:r>
              <a:rPr lang="en-US" sz="3000" b="1">
                <a:latin typeface="Arial" charset="0"/>
                <a:ea typeface="ヒラギノ角ゴ Pro W3" charset="0"/>
                <a:cs typeface="ヒラギノ角ゴ Pro W3" charset="0"/>
              </a:rPr>
              <a:t>neutral</a:t>
            </a:r>
            <a:r>
              <a:rPr lang="en-US" sz="3000">
                <a:latin typeface="Arial" charset="0"/>
                <a:ea typeface="ヒラギノ角ゴ Pro W3" charset="0"/>
                <a:cs typeface="ヒラギノ角ゴ Pro W3" charset="0"/>
              </a:rPr>
              <a:t> copper sphere has a spherical hollow in the center.  A charge +q is placed in the center of the hollow.  What is the total charge on the </a:t>
            </a:r>
            <a:r>
              <a:rPr lang="en-US" sz="3000" i="1">
                <a:latin typeface="Arial" charset="0"/>
                <a:ea typeface="ヒラギノ角ゴ Pro W3" charset="0"/>
                <a:cs typeface="ヒラギノ角ゴ Pro W3" charset="0"/>
              </a:rPr>
              <a:t>outside</a:t>
            </a:r>
            <a:r>
              <a:rPr lang="en-US" sz="3000">
                <a:latin typeface="Arial" charset="0"/>
                <a:ea typeface="ヒラギノ角ゴ Pro W3" charset="0"/>
                <a:cs typeface="ヒラギノ角ゴ Pro W3" charset="0"/>
              </a:rPr>
              <a:t> surface of the copper sphere? </a:t>
            </a:r>
          </a:p>
          <a:p>
            <a:pPr marL="0" indent="0">
              <a:lnSpc>
                <a:spcPct val="80000"/>
              </a:lnSpc>
              <a:buFontTx/>
              <a:buNone/>
            </a:pPr>
            <a:r>
              <a:rPr lang="en-US" sz="3000">
                <a:latin typeface="Arial" charset="0"/>
                <a:ea typeface="ヒラギノ角ゴ Pro W3" charset="0"/>
                <a:cs typeface="ヒラギノ角ゴ Pro W3" charset="0"/>
              </a:rPr>
              <a:t>(Assume Electrostatic equilibrium.)</a:t>
            </a:r>
            <a:endParaRPr lang="en-US" sz="1400">
              <a:latin typeface="Arial" charset="0"/>
              <a:ea typeface="ヒラギノ角ゴ Pro W3" charset="0"/>
              <a:cs typeface="ヒラギノ角ゴ Pro W3" charset="0"/>
            </a:endParaRPr>
          </a:p>
        </p:txBody>
      </p:sp>
      <p:sp>
        <p:nvSpPr>
          <p:cNvPr id="33794" name="Oval 3"/>
          <p:cNvSpPr>
            <a:spLocks noChangeArrowheads="1"/>
          </p:cNvSpPr>
          <p:nvPr/>
        </p:nvSpPr>
        <p:spPr bwMode="auto">
          <a:xfrm>
            <a:off x="1066800" y="2819400"/>
            <a:ext cx="2819400" cy="2819400"/>
          </a:xfrm>
          <a:prstGeom prst="ellipse">
            <a:avLst/>
          </a:prstGeom>
          <a:solidFill>
            <a:srgbClr val="FF9900"/>
          </a:solidFill>
          <a:ln w="9525">
            <a:solidFill>
              <a:schemeClr val="tx1"/>
            </a:solidFill>
            <a:round/>
            <a:headEnd/>
            <a:tailEnd/>
          </a:ln>
        </p:spPr>
        <p:txBody>
          <a:bodyPr wrap="none" anchor="ctr"/>
          <a:lstStyle/>
          <a:p>
            <a:endParaRPr lang="en-US"/>
          </a:p>
        </p:txBody>
      </p:sp>
      <p:sp>
        <p:nvSpPr>
          <p:cNvPr id="33795" name="Oval 4"/>
          <p:cNvSpPr>
            <a:spLocks noChangeArrowheads="1"/>
          </p:cNvSpPr>
          <p:nvPr/>
        </p:nvSpPr>
        <p:spPr bwMode="auto">
          <a:xfrm>
            <a:off x="1752600" y="3505200"/>
            <a:ext cx="1447800" cy="1447800"/>
          </a:xfrm>
          <a:prstGeom prst="ellipse">
            <a:avLst/>
          </a:prstGeom>
          <a:solidFill>
            <a:schemeClr val="bg1"/>
          </a:solidFill>
          <a:ln w="9525">
            <a:solidFill>
              <a:schemeClr val="tx1"/>
            </a:solidFill>
            <a:round/>
            <a:headEnd/>
            <a:tailEnd/>
          </a:ln>
        </p:spPr>
        <p:txBody>
          <a:bodyPr wrap="none" anchor="ctr"/>
          <a:lstStyle/>
          <a:p>
            <a:pPr algn="ctr" eaLnBrk="1" hangingPunct="1"/>
            <a:endParaRPr lang="en-US" sz="1800"/>
          </a:p>
        </p:txBody>
      </p:sp>
      <p:sp>
        <p:nvSpPr>
          <p:cNvPr id="33796" name="Oval 5"/>
          <p:cNvSpPr>
            <a:spLocks noChangeArrowheads="1"/>
          </p:cNvSpPr>
          <p:nvPr/>
        </p:nvSpPr>
        <p:spPr bwMode="auto">
          <a:xfrm>
            <a:off x="2438400" y="4191000"/>
            <a:ext cx="76200" cy="762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3797" name="Text Box 6"/>
          <p:cNvSpPr txBox="1">
            <a:spLocks noChangeArrowheads="1"/>
          </p:cNvSpPr>
          <p:nvPr/>
        </p:nvSpPr>
        <p:spPr bwMode="auto">
          <a:xfrm>
            <a:off x="2286000" y="3810000"/>
            <a:ext cx="53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+q</a:t>
            </a:r>
          </a:p>
        </p:txBody>
      </p:sp>
      <p:sp>
        <p:nvSpPr>
          <p:cNvPr id="33798" name="Text Box 7"/>
          <p:cNvSpPr txBox="1">
            <a:spLocks noChangeArrowheads="1"/>
          </p:cNvSpPr>
          <p:nvPr/>
        </p:nvSpPr>
        <p:spPr bwMode="auto">
          <a:xfrm>
            <a:off x="5257800" y="3124200"/>
            <a:ext cx="314007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2800"/>
              <a:t> Zero</a:t>
            </a:r>
          </a:p>
          <a:p>
            <a:pPr eaLnBrk="1" hangingPunct="1">
              <a:buFontTx/>
              <a:buAutoNum type="alphaUcParenR"/>
            </a:pPr>
            <a:r>
              <a:rPr lang="en-US" sz="2800"/>
              <a:t> -q</a:t>
            </a:r>
          </a:p>
          <a:p>
            <a:pPr eaLnBrk="1" hangingPunct="1">
              <a:buFontTx/>
              <a:buAutoNum type="alphaUcParenR"/>
            </a:pPr>
            <a:r>
              <a:rPr lang="en-US" sz="2800"/>
              <a:t> +q</a:t>
            </a:r>
          </a:p>
          <a:p>
            <a:pPr eaLnBrk="1" hangingPunct="1">
              <a:buFontTx/>
              <a:buAutoNum type="alphaUcParenR"/>
            </a:pPr>
            <a:r>
              <a:rPr lang="en-US" sz="2800"/>
              <a:t> 0 &lt; q</a:t>
            </a:r>
            <a:r>
              <a:rPr lang="en-US" sz="2800" baseline="-25000"/>
              <a:t>outter </a:t>
            </a:r>
            <a:r>
              <a:rPr lang="en-US" sz="2800"/>
              <a:t>&lt; +q</a:t>
            </a:r>
          </a:p>
          <a:p>
            <a:pPr eaLnBrk="1" hangingPunct="1">
              <a:buFontTx/>
              <a:buAutoNum type="alphaUcParenR"/>
            </a:pPr>
            <a:r>
              <a:rPr lang="en-US" sz="2800"/>
              <a:t> -q &lt; q</a:t>
            </a:r>
            <a:r>
              <a:rPr lang="en-US" sz="2800" baseline="-25000"/>
              <a:t>outer</a:t>
            </a:r>
            <a:r>
              <a:rPr lang="en-US" sz="2800"/>
              <a:t> &lt; 0</a:t>
            </a:r>
          </a:p>
          <a:p>
            <a:pPr eaLnBrk="1" hangingPunct="1">
              <a:buFontTx/>
              <a:buAutoNum type="alphaUcParenR"/>
            </a:pPr>
            <a:endParaRPr lang="en-US" sz="2800"/>
          </a:p>
          <a:p>
            <a:pPr eaLnBrk="1" hangingPunct="1">
              <a:buFontTx/>
              <a:buAutoNum type="alphaUcParenR"/>
            </a:pPr>
            <a:endParaRPr lang="en-US" sz="1800"/>
          </a:p>
        </p:txBody>
      </p:sp>
      <p:sp>
        <p:nvSpPr>
          <p:cNvPr id="33799" name="Arc 8"/>
          <p:cNvSpPr>
            <a:spLocks/>
          </p:cNvSpPr>
          <p:nvPr/>
        </p:nvSpPr>
        <p:spPr bwMode="auto">
          <a:xfrm flipH="1">
            <a:off x="3124200" y="2667000"/>
            <a:ext cx="774700" cy="609600"/>
          </a:xfrm>
          <a:custGeom>
            <a:avLst/>
            <a:gdLst>
              <a:gd name="T0" fmla="*/ 0 w 16877"/>
              <a:gd name="T1" fmla="*/ 0 h 21600"/>
              <a:gd name="T2" fmla="*/ 1632338298 w 16877"/>
              <a:gd name="T3" fmla="*/ 182527702 h 21600"/>
              <a:gd name="T4" fmla="*/ 0 w 16877"/>
              <a:gd name="T5" fmla="*/ 485542646 h 21600"/>
              <a:gd name="T6" fmla="*/ 0 60000 65536"/>
              <a:gd name="T7" fmla="*/ 0 60000 65536"/>
              <a:gd name="T8" fmla="*/ 0 60000 65536"/>
              <a:gd name="T9" fmla="*/ 0 w 16877"/>
              <a:gd name="T10" fmla="*/ 0 h 21600"/>
              <a:gd name="T11" fmla="*/ 16877 w 16877"/>
              <a:gd name="T12" fmla="*/ 21600 h 21600"/>
            </a:gdLst>
            <a:ahLst/>
            <a:cxnLst>
              <a:cxn ang="T6">
                <a:pos x="T0" y="T1"/>
              </a:cxn>
              <a:cxn ang="T7">
                <a:pos x="T2" y="T3"/>
              </a:cxn>
              <a:cxn ang="T8">
                <a:pos x="T4" y="T5"/>
              </a:cxn>
            </a:cxnLst>
            <a:rect l="T9" t="T10" r="T11" b="T12"/>
            <a:pathLst>
              <a:path w="16877" h="21600" fill="none" extrusionOk="0">
                <a:moveTo>
                  <a:pt x="0" y="-1"/>
                </a:moveTo>
                <a:cubicBezTo>
                  <a:pt x="6567" y="-1"/>
                  <a:pt x="12778" y="2988"/>
                  <a:pt x="16877" y="8119"/>
                </a:cubicBezTo>
              </a:path>
              <a:path w="16877" h="21600" stroke="0" extrusionOk="0">
                <a:moveTo>
                  <a:pt x="0" y="-1"/>
                </a:moveTo>
                <a:cubicBezTo>
                  <a:pt x="6567" y="-1"/>
                  <a:pt x="12778" y="2988"/>
                  <a:pt x="16877" y="8119"/>
                </a:cubicBezTo>
                <a:lnTo>
                  <a:pt x="0" y="21600"/>
                </a:lnTo>
                <a:lnTo>
                  <a:pt x="0" y="-1"/>
                </a:lnTo>
                <a:close/>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0" name="Text Box 9"/>
          <p:cNvSpPr txBox="1">
            <a:spLocks noChangeArrowheads="1"/>
          </p:cNvSpPr>
          <p:nvPr/>
        </p:nvSpPr>
        <p:spPr bwMode="auto">
          <a:xfrm>
            <a:off x="3962400" y="2362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q</a:t>
            </a:r>
            <a:r>
              <a:rPr lang="en-US" baseline="-25000"/>
              <a:t>outer</a:t>
            </a:r>
            <a:r>
              <a:rPr lang="en-US"/>
              <a:t> = ?</a:t>
            </a:r>
          </a:p>
        </p:txBody>
      </p:sp>
      <p:sp>
        <p:nvSpPr>
          <p:cNvPr id="2" name="TextBox 1"/>
          <p:cNvSpPr txBox="1"/>
          <p:nvPr/>
        </p:nvSpPr>
        <p:spPr>
          <a:xfrm>
            <a:off x="895144" y="6308839"/>
            <a:ext cx="6942976" cy="461665"/>
          </a:xfrm>
          <a:prstGeom prst="rect">
            <a:avLst/>
          </a:prstGeom>
          <a:noFill/>
        </p:spPr>
        <p:txBody>
          <a:bodyPr wrap="none" rtlCol="0">
            <a:spAutoFit/>
          </a:bodyPr>
          <a:lstStyle/>
          <a:p>
            <a:r>
              <a:rPr lang="en-US" dirty="0" smtClean="0"/>
              <a:t>To think about: What about on the </a:t>
            </a:r>
            <a:r>
              <a:rPr lang="en-US" i="1" dirty="0" smtClean="0"/>
              <a:t>inside</a:t>
            </a:r>
            <a:r>
              <a:rPr lang="en-US" dirty="0" smtClean="0"/>
              <a:t> surface?</a:t>
            </a:r>
            <a:endParaRPr lang="en-US" dirty="0"/>
          </a:p>
        </p:txBody>
      </p:sp>
    </p:spTree>
    <p:extLst>
      <p:ext uri="{BB962C8B-B14F-4D97-AF65-F5344CB8AC3E}">
        <p14:creationId xmlns:p14="http://schemas.microsoft.com/office/powerpoint/2010/main" val="104350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16"/>
            <a:ext cx="6607369" cy="2695888"/>
          </a:xfrm>
        </p:spPr>
        <p:txBody>
          <a:bodyPr>
            <a:noAutofit/>
          </a:bodyPr>
          <a:lstStyle/>
          <a:p>
            <a:pPr algn="l"/>
            <a:r>
              <a:rPr lang="en-US" sz="2800" b="1" dirty="0" smtClean="0">
                <a:solidFill>
                  <a:schemeClr val="tx1"/>
                </a:solidFill>
              </a:rPr>
              <a:t>Click A as soon as you start page 2!</a:t>
            </a:r>
            <a:r>
              <a:rPr lang="en-US" sz="2800" dirty="0" smtClean="0">
                <a:solidFill>
                  <a:schemeClr val="tx1"/>
                </a:solidFill>
              </a:rPr>
              <a:t/>
            </a:r>
            <a:br>
              <a:rPr lang="en-US" sz="2800" dirty="0" smtClean="0">
                <a:solidFill>
                  <a:schemeClr val="tx1"/>
                </a:solidFill>
              </a:rPr>
            </a:br>
            <a:r>
              <a:rPr lang="en-US" sz="2800" dirty="0" smtClean="0">
                <a:solidFill>
                  <a:schemeClr val="tx1"/>
                </a:solidFill>
              </a:rPr>
              <a:t>Click B as soon as you START page 3!</a:t>
            </a:r>
            <a:br>
              <a:rPr lang="en-US" sz="2800" dirty="0" smtClean="0">
                <a:solidFill>
                  <a:schemeClr val="tx1"/>
                </a:solidFill>
              </a:rPr>
            </a:br>
            <a:r>
              <a:rPr lang="en-US" sz="2800" dirty="0" smtClean="0">
                <a:solidFill>
                  <a:schemeClr val="tx1"/>
                </a:solidFill>
              </a:rPr>
              <a:t>When done,  answer this:</a:t>
            </a:r>
            <a:endParaRPr lang="en-US" sz="2800" dirty="0"/>
          </a:p>
          <a:p>
            <a:pPr algn="l"/>
            <a:r>
              <a:rPr lang="en-US" sz="2800" dirty="0" smtClean="0">
                <a:solidFill>
                  <a:schemeClr val="tx1"/>
                </a:solidFill>
              </a:rPr>
              <a:t>A long coax has total charge +Q on the OUTER conductor. </a:t>
            </a:r>
            <a:br>
              <a:rPr lang="en-US" sz="2800" dirty="0" smtClean="0">
                <a:solidFill>
                  <a:schemeClr val="tx1"/>
                </a:solidFill>
              </a:rPr>
            </a:br>
            <a:r>
              <a:rPr lang="en-US" sz="2800" dirty="0" smtClean="0">
                <a:solidFill>
                  <a:schemeClr val="tx1"/>
                </a:solidFill>
              </a:rPr>
              <a:t>The INNER conductor is neutral.</a:t>
            </a:r>
          </a:p>
          <a:p>
            <a:pPr algn="l"/>
            <a:r>
              <a:rPr lang="en-US" sz="2800" dirty="0" smtClean="0">
                <a:solidFill>
                  <a:schemeClr val="tx1"/>
                </a:solidFill>
              </a:rPr>
              <a:t>  </a:t>
            </a:r>
          </a:p>
        </p:txBody>
      </p:sp>
      <p:sp>
        <p:nvSpPr>
          <p:cNvPr id="4" name="AutoShape 198"/>
          <p:cNvSpPr>
            <a:spLocks noChangeArrowheads="1"/>
          </p:cNvSpPr>
          <p:nvPr/>
        </p:nvSpPr>
        <p:spPr bwMode="auto">
          <a:xfrm>
            <a:off x="6607369" y="716139"/>
            <a:ext cx="2286000" cy="2229485"/>
          </a:xfrm>
          <a:prstGeom prst="donut">
            <a:avLst>
              <a:gd name="adj" fmla="val 17714"/>
            </a:avLst>
          </a:prstGeom>
          <a:solidFill>
            <a:srgbClr val="C0C0C0"/>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5" name="Oval 4"/>
          <p:cNvSpPr>
            <a:spLocks noChangeArrowheads="1"/>
          </p:cNvSpPr>
          <p:nvPr/>
        </p:nvSpPr>
        <p:spPr bwMode="auto">
          <a:xfrm>
            <a:off x="7413184" y="1497824"/>
            <a:ext cx="680085" cy="647700"/>
          </a:xfrm>
          <a:prstGeom prst="ellipse">
            <a:avLst/>
          </a:prstGeom>
          <a:solidFill>
            <a:srgbClr val="C0C0C0"/>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6" name="Line 170"/>
          <p:cNvCxnSpPr>
            <a:cxnSpLocks noChangeShapeType="1"/>
          </p:cNvCxnSpPr>
          <p:nvPr/>
        </p:nvCxnSpPr>
        <p:spPr bwMode="auto">
          <a:xfrm>
            <a:off x="8966835" y="9623425"/>
            <a:ext cx="0" cy="13716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7" name="Line 170"/>
          <p:cNvCxnSpPr>
            <a:cxnSpLocks noChangeShapeType="1"/>
          </p:cNvCxnSpPr>
          <p:nvPr/>
        </p:nvCxnSpPr>
        <p:spPr bwMode="auto">
          <a:xfrm>
            <a:off x="9119235" y="9775825"/>
            <a:ext cx="0" cy="13716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9" name="Straight Connector 8"/>
          <p:cNvCxnSpPr/>
          <p:nvPr/>
        </p:nvCxnSpPr>
        <p:spPr>
          <a:xfrm>
            <a:off x="7774434" y="380841"/>
            <a:ext cx="0" cy="1467403"/>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849099" y="442990"/>
            <a:ext cx="44270" cy="138789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93338" y="0"/>
            <a:ext cx="506907" cy="369332"/>
          </a:xfrm>
          <a:prstGeom prst="rect">
            <a:avLst/>
          </a:prstGeom>
          <a:noFill/>
        </p:spPr>
        <p:txBody>
          <a:bodyPr wrap="none" rtlCol="0">
            <a:spAutoFit/>
          </a:bodyPr>
          <a:lstStyle/>
          <a:p>
            <a:r>
              <a:rPr lang="en-US" dirty="0"/>
              <a:t>s</a:t>
            </a:r>
            <a:r>
              <a:rPr lang="en-US" dirty="0" smtClean="0"/>
              <a:t>=0</a:t>
            </a:r>
            <a:endParaRPr lang="en-US" dirty="0"/>
          </a:p>
        </p:txBody>
      </p:sp>
      <p:sp>
        <p:nvSpPr>
          <p:cNvPr id="12" name="TextBox 11"/>
          <p:cNvSpPr txBox="1"/>
          <p:nvPr/>
        </p:nvSpPr>
        <p:spPr>
          <a:xfrm>
            <a:off x="8362922" y="17576"/>
            <a:ext cx="487521" cy="369332"/>
          </a:xfrm>
          <a:prstGeom prst="rect">
            <a:avLst/>
          </a:prstGeom>
          <a:noFill/>
        </p:spPr>
        <p:txBody>
          <a:bodyPr wrap="none" rtlCol="0">
            <a:spAutoFit/>
          </a:bodyPr>
          <a:lstStyle/>
          <a:p>
            <a:r>
              <a:rPr lang="en-US" dirty="0"/>
              <a:t>s</a:t>
            </a:r>
            <a:r>
              <a:rPr lang="en-US" dirty="0" smtClean="0"/>
              <a:t>=c</a:t>
            </a:r>
            <a:endParaRPr lang="en-US" dirty="0"/>
          </a:p>
        </p:txBody>
      </p:sp>
      <p:sp>
        <p:nvSpPr>
          <p:cNvPr id="13" name="TextBox 12"/>
          <p:cNvSpPr txBox="1"/>
          <p:nvPr/>
        </p:nvSpPr>
        <p:spPr>
          <a:xfrm>
            <a:off x="7080487" y="747682"/>
            <a:ext cx="454947" cy="369332"/>
          </a:xfrm>
          <a:prstGeom prst="rect">
            <a:avLst/>
          </a:prstGeom>
          <a:noFill/>
        </p:spPr>
        <p:txBody>
          <a:bodyPr wrap="none" rtlCol="0">
            <a:spAutoFit/>
          </a:bodyPr>
          <a:lstStyle/>
          <a:p>
            <a:r>
              <a:rPr lang="en-US" dirty="0" smtClean="0"/>
              <a:t>+Q</a:t>
            </a:r>
            <a:endParaRPr lang="en-US" dirty="0"/>
          </a:p>
        </p:txBody>
      </p:sp>
      <p:sp>
        <p:nvSpPr>
          <p:cNvPr id="14" name="TextBox 13"/>
          <p:cNvSpPr txBox="1"/>
          <p:nvPr/>
        </p:nvSpPr>
        <p:spPr>
          <a:xfrm>
            <a:off x="3546795" y="5406529"/>
            <a:ext cx="5597205" cy="1200328"/>
          </a:xfrm>
          <a:prstGeom prst="rect">
            <a:avLst/>
          </a:prstGeom>
          <a:noFill/>
        </p:spPr>
        <p:txBody>
          <a:bodyPr wrap="square" rtlCol="0">
            <a:spAutoFit/>
          </a:bodyPr>
          <a:lstStyle/>
          <a:p>
            <a:r>
              <a:rPr lang="en-US" i="1" dirty="0" smtClean="0">
                <a:solidFill>
                  <a:schemeClr val="tx1"/>
                </a:solidFill>
              </a:rPr>
              <a:t>(To think about: how and where </a:t>
            </a:r>
          </a:p>
          <a:p>
            <a:r>
              <a:rPr lang="en-US" i="1" dirty="0"/>
              <a:t> </a:t>
            </a:r>
            <a:r>
              <a:rPr lang="en-US" i="1" dirty="0" smtClean="0"/>
              <a:t> </a:t>
            </a:r>
            <a:r>
              <a:rPr lang="en-US" i="1" dirty="0" smtClean="0">
                <a:solidFill>
                  <a:schemeClr val="tx1"/>
                </a:solidFill>
              </a:rPr>
              <a:t>do charges distribute on surfaces?) </a:t>
            </a:r>
          </a:p>
          <a:p>
            <a:endParaRPr lang="en-US" dirty="0"/>
          </a:p>
        </p:txBody>
      </p:sp>
      <p:sp>
        <p:nvSpPr>
          <p:cNvPr id="2" name="TextBox 1"/>
          <p:cNvSpPr txBox="1"/>
          <p:nvPr/>
        </p:nvSpPr>
        <p:spPr>
          <a:xfrm>
            <a:off x="88900" y="2959808"/>
            <a:ext cx="8176512" cy="3108544"/>
          </a:xfrm>
          <a:prstGeom prst="rect">
            <a:avLst/>
          </a:prstGeom>
          <a:noFill/>
        </p:spPr>
        <p:txBody>
          <a:bodyPr wrap="square" rtlCol="0">
            <a:spAutoFit/>
          </a:bodyPr>
          <a:lstStyle/>
          <a:p>
            <a:r>
              <a:rPr lang="en-US" sz="2800" dirty="0"/>
              <a:t>What is the sign of the potential difference, </a:t>
            </a:r>
            <a:r>
              <a:rPr lang="en-US" sz="2800" dirty="0" smtClean="0"/>
              <a:t/>
            </a:r>
            <a:br>
              <a:rPr lang="en-US" sz="2800" dirty="0" smtClean="0"/>
            </a:br>
            <a:r>
              <a:rPr lang="en-US" sz="2800" dirty="0" smtClean="0">
                <a:latin typeface="Symbol" charset="2"/>
                <a:cs typeface="Symbol" charset="2"/>
              </a:rPr>
              <a:t>D</a:t>
            </a:r>
            <a:r>
              <a:rPr lang="en-US" sz="2800" dirty="0" smtClean="0"/>
              <a:t>V </a:t>
            </a:r>
            <a:r>
              <a:rPr lang="en-US" sz="2800" dirty="0"/>
              <a:t>= V(c)-V(0), between the center of the inner conductor (s=0) </a:t>
            </a:r>
            <a:r>
              <a:rPr lang="en-US" sz="2800" dirty="0" smtClean="0"/>
              <a:t/>
            </a:r>
            <a:br>
              <a:rPr lang="en-US" sz="2800" dirty="0" smtClean="0"/>
            </a:br>
            <a:r>
              <a:rPr lang="en-US" sz="2800" dirty="0" smtClean="0"/>
              <a:t>and </a:t>
            </a:r>
            <a:r>
              <a:rPr lang="en-US" sz="2800" dirty="0"/>
              <a:t>the outside of the outer conductor? </a:t>
            </a:r>
          </a:p>
          <a:p>
            <a:r>
              <a:rPr lang="en-US" sz="2800" dirty="0" smtClean="0"/>
              <a:t>C) Positive</a:t>
            </a:r>
            <a:endParaRPr lang="en-US" sz="2800" dirty="0"/>
          </a:p>
          <a:p>
            <a:r>
              <a:rPr lang="en-US" sz="2800" dirty="0" smtClean="0"/>
              <a:t>D) Negative</a:t>
            </a:r>
            <a:endParaRPr lang="en-US" sz="2800" dirty="0"/>
          </a:p>
          <a:p>
            <a:r>
              <a:rPr lang="en-US" sz="2800" dirty="0" smtClean="0"/>
              <a:t>E) Zero</a:t>
            </a:r>
            <a:endParaRPr lang="en-US" sz="2800" dirty="0"/>
          </a:p>
        </p:txBody>
      </p:sp>
    </p:spTree>
    <p:extLst>
      <p:ext uri="{BB962C8B-B14F-4D97-AF65-F5344CB8AC3E}">
        <p14:creationId xmlns:p14="http://schemas.microsoft.com/office/powerpoint/2010/main" val="26629657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9746" name="Group 2"/>
          <p:cNvGrpSpPr>
            <a:grpSpLocks/>
          </p:cNvGrpSpPr>
          <p:nvPr/>
        </p:nvGrpSpPr>
        <p:grpSpPr bwMode="auto">
          <a:xfrm>
            <a:off x="1044575" y="2330450"/>
            <a:ext cx="7491413" cy="2673350"/>
            <a:chOff x="838" y="1384"/>
            <a:chExt cx="4719" cy="1684"/>
          </a:xfrm>
        </p:grpSpPr>
        <p:pic>
          <p:nvPicPr>
            <p:cNvPr id="159747" name="Picture 3"/>
            <p:cNvPicPr>
              <a:picLocks noChangeAspect="1" noChangeArrowheads="1"/>
            </p:cNvPicPr>
            <p:nvPr/>
          </p:nvPicPr>
          <p:blipFill>
            <a:blip r:embed="rId3">
              <a:extLst>
                <a:ext uri="{28A0092B-C50C-407E-A947-70E740481C1C}">
                  <a14:useLocalDpi xmlns:a14="http://schemas.microsoft.com/office/drawing/2010/main" val="0"/>
                </a:ext>
              </a:extLst>
            </a:blip>
            <a:srcRect l="55408"/>
            <a:stretch>
              <a:fillRect/>
            </a:stretch>
          </p:blipFill>
          <p:spPr bwMode="auto">
            <a:xfrm>
              <a:off x="3339" y="1384"/>
              <a:ext cx="2218" cy="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9748" name="Line 4"/>
            <p:cNvSpPr>
              <a:spLocks noChangeShapeType="1"/>
            </p:cNvSpPr>
            <p:nvPr/>
          </p:nvSpPr>
          <p:spPr bwMode="auto">
            <a:xfrm>
              <a:off x="1080" y="2218"/>
              <a:ext cx="143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49" name="Oval 5"/>
            <p:cNvSpPr>
              <a:spLocks noChangeArrowheads="1"/>
            </p:cNvSpPr>
            <p:nvPr/>
          </p:nvSpPr>
          <p:spPr bwMode="auto">
            <a:xfrm>
              <a:off x="957" y="2160"/>
              <a:ext cx="111" cy="111"/>
            </a:xfrm>
            <a:prstGeom prst="ellipse">
              <a:avLst/>
            </a:prstGeom>
            <a:solidFill>
              <a:schemeClr val="accent1"/>
            </a:solidFill>
            <a:ln w="9525">
              <a:solidFill>
                <a:schemeClr val="tx1"/>
              </a:solidFill>
              <a:round/>
              <a:headEnd/>
              <a:tailEnd/>
            </a:ln>
          </p:spPr>
          <p:txBody>
            <a:bodyPr wrap="none" anchor="ctr"/>
            <a:lstStyle/>
            <a:p>
              <a:pPr algn="ctr"/>
              <a:r>
                <a:rPr lang="en-US"/>
                <a:t>+</a:t>
              </a:r>
            </a:p>
          </p:txBody>
        </p:sp>
        <p:sp>
          <p:nvSpPr>
            <p:cNvPr id="159750" name="Text Box 6"/>
            <p:cNvSpPr txBox="1">
              <a:spLocks noChangeArrowheads="1"/>
            </p:cNvSpPr>
            <p:nvPr/>
          </p:nvSpPr>
          <p:spPr bwMode="auto">
            <a:xfrm>
              <a:off x="838" y="2409"/>
              <a:ext cx="1333" cy="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400"/>
                <a:t>+Q (point)</a:t>
              </a:r>
            </a:p>
          </p:txBody>
        </p:sp>
        <p:sp>
          <p:nvSpPr>
            <p:cNvPr id="159751" name="Text Box 7"/>
            <p:cNvSpPr txBox="1">
              <a:spLocks noChangeArrowheads="1"/>
            </p:cNvSpPr>
            <p:nvPr/>
          </p:nvSpPr>
          <p:spPr bwMode="auto">
            <a:xfrm>
              <a:off x="1606" y="2166"/>
              <a:ext cx="396"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a:t>2L</a:t>
              </a:r>
              <a:endParaRPr lang="en-US" sz="3400"/>
            </a:p>
          </p:txBody>
        </p:sp>
        <p:sp>
          <p:nvSpPr>
            <p:cNvPr id="159752" name="Text Box 8"/>
            <p:cNvSpPr txBox="1">
              <a:spLocks noChangeArrowheads="1"/>
            </p:cNvSpPr>
            <p:nvPr/>
          </p:nvSpPr>
          <p:spPr bwMode="auto">
            <a:xfrm>
              <a:off x="2409" y="1867"/>
              <a:ext cx="396"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a:t>A</a:t>
              </a:r>
              <a:endParaRPr lang="en-US" sz="3400"/>
            </a:p>
          </p:txBody>
        </p:sp>
        <p:sp>
          <p:nvSpPr>
            <p:cNvPr id="159753" name="Oval 9"/>
            <p:cNvSpPr>
              <a:spLocks noChangeArrowheads="1"/>
            </p:cNvSpPr>
            <p:nvPr/>
          </p:nvSpPr>
          <p:spPr bwMode="auto">
            <a:xfrm>
              <a:off x="2545" y="2182"/>
              <a:ext cx="50" cy="50"/>
            </a:xfrm>
            <a:prstGeom prst="ellipse">
              <a:avLst/>
            </a:prstGeom>
            <a:solidFill>
              <a:schemeClr val="tx1"/>
            </a:solidFill>
            <a:ln w="9525">
              <a:solidFill>
                <a:schemeClr val="tx1"/>
              </a:solidFill>
              <a:round/>
              <a:headEnd/>
              <a:tailEnd/>
            </a:ln>
          </p:spPr>
          <p:txBody>
            <a:bodyPr wrap="none" anchor="ctr"/>
            <a:lstStyle/>
            <a:p>
              <a:endParaRPr lang="en-US"/>
            </a:p>
          </p:txBody>
        </p:sp>
        <p:sp>
          <p:nvSpPr>
            <p:cNvPr id="159754" name="Line 10"/>
            <p:cNvSpPr>
              <a:spLocks noChangeShapeType="1"/>
            </p:cNvSpPr>
            <p:nvPr/>
          </p:nvSpPr>
          <p:spPr bwMode="auto">
            <a:xfrm>
              <a:off x="2632" y="2213"/>
              <a:ext cx="694"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5" name="Text Box 11"/>
            <p:cNvSpPr txBox="1">
              <a:spLocks noChangeArrowheads="1"/>
            </p:cNvSpPr>
            <p:nvPr/>
          </p:nvSpPr>
          <p:spPr bwMode="auto">
            <a:xfrm>
              <a:off x="2892" y="2174"/>
              <a:ext cx="218"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a:t>L</a:t>
              </a:r>
              <a:endParaRPr lang="en-US" sz="3400"/>
            </a:p>
          </p:txBody>
        </p:sp>
        <p:sp>
          <p:nvSpPr>
            <p:cNvPr id="159756" name="Line 12"/>
            <p:cNvSpPr>
              <a:spLocks noChangeShapeType="1"/>
            </p:cNvSpPr>
            <p:nvPr/>
          </p:nvSpPr>
          <p:spPr bwMode="auto">
            <a:xfrm>
              <a:off x="3380" y="2204"/>
              <a:ext cx="694"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7" name="Text Box 13"/>
            <p:cNvSpPr txBox="1">
              <a:spLocks noChangeArrowheads="1"/>
            </p:cNvSpPr>
            <p:nvPr/>
          </p:nvSpPr>
          <p:spPr bwMode="auto">
            <a:xfrm>
              <a:off x="3640" y="2165"/>
              <a:ext cx="218"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a:t>L</a:t>
              </a:r>
              <a:endParaRPr lang="en-US" sz="3400"/>
            </a:p>
          </p:txBody>
        </p:sp>
        <p:sp>
          <p:nvSpPr>
            <p:cNvPr id="159758" name="Text Box 14"/>
            <p:cNvSpPr txBox="1">
              <a:spLocks noChangeArrowheads="1"/>
            </p:cNvSpPr>
            <p:nvPr/>
          </p:nvSpPr>
          <p:spPr bwMode="auto">
            <a:xfrm>
              <a:off x="4167" y="2500"/>
              <a:ext cx="396"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a:t>B</a:t>
              </a:r>
              <a:endParaRPr lang="en-US" sz="3400"/>
            </a:p>
          </p:txBody>
        </p:sp>
        <p:sp>
          <p:nvSpPr>
            <p:cNvPr id="159759" name="Oval 15"/>
            <p:cNvSpPr>
              <a:spLocks noChangeArrowheads="1"/>
            </p:cNvSpPr>
            <p:nvPr/>
          </p:nvSpPr>
          <p:spPr bwMode="auto">
            <a:xfrm>
              <a:off x="4136" y="2561"/>
              <a:ext cx="50" cy="50"/>
            </a:xfrm>
            <a:prstGeom prst="ellipse">
              <a:avLst/>
            </a:prstGeom>
            <a:solidFill>
              <a:schemeClr val="tx1"/>
            </a:solidFill>
            <a:ln w="9525">
              <a:solidFill>
                <a:schemeClr val="tx1"/>
              </a:solidFill>
              <a:round/>
              <a:headEnd/>
              <a:tailEnd/>
            </a:ln>
          </p:spPr>
          <p:txBody>
            <a:bodyPr wrap="none" anchor="ctr"/>
            <a:lstStyle/>
            <a:p>
              <a:endParaRPr lang="en-US"/>
            </a:p>
          </p:txBody>
        </p:sp>
        <p:sp>
          <p:nvSpPr>
            <p:cNvPr id="159760" name="Text Box 16"/>
            <p:cNvSpPr txBox="1">
              <a:spLocks noChangeArrowheads="1"/>
            </p:cNvSpPr>
            <p:nvPr/>
          </p:nvSpPr>
          <p:spPr bwMode="auto">
            <a:xfrm>
              <a:off x="4197" y="2255"/>
              <a:ext cx="668"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a:t>L/2</a:t>
              </a:r>
              <a:endParaRPr lang="en-US" sz="3400"/>
            </a:p>
          </p:txBody>
        </p:sp>
        <p:sp>
          <p:nvSpPr>
            <p:cNvPr id="159761" name="Line 17"/>
            <p:cNvSpPr>
              <a:spLocks noChangeShapeType="1"/>
            </p:cNvSpPr>
            <p:nvPr/>
          </p:nvSpPr>
          <p:spPr bwMode="auto">
            <a:xfrm rot="5400000">
              <a:off x="3961" y="2382"/>
              <a:ext cx="361"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9762" name="Rectangle 18"/>
          <p:cNvSpPr>
            <a:spLocks noGrp="1" noChangeArrowheads="1"/>
          </p:cNvSpPr>
          <p:nvPr>
            <p:ph type="title"/>
          </p:nvPr>
        </p:nvSpPr>
        <p:spPr>
          <a:xfrm>
            <a:off x="9525" y="352425"/>
            <a:ext cx="9029700" cy="1143000"/>
          </a:xfrm>
        </p:spPr>
        <p:txBody>
          <a:bodyPr/>
          <a:lstStyle/>
          <a:p>
            <a:pPr algn="l"/>
            <a:r>
              <a:rPr lang="en-US" sz="3600"/>
              <a:t>A point charge +Q is near a thin hollow insulating sphere (radius L) with charge +Q uniformly distributed on its surface.</a:t>
            </a:r>
            <a:r>
              <a:rPr lang="en-US" sz="1600"/>
              <a:t>  </a:t>
            </a:r>
            <a:endParaRPr lang="en-US"/>
          </a:p>
        </p:txBody>
      </p:sp>
      <p:sp>
        <p:nvSpPr>
          <p:cNvPr id="159763" name="Rectangle 19"/>
          <p:cNvSpPr>
            <a:spLocks noChangeArrowheads="1"/>
          </p:cNvSpPr>
          <p:nvPr/>
        </p:nvSpPr>
        <p:spPr bwMode="auto">
          <a:xfrm>
            <a:off x="38100" y="1724025"/>
            <a:ext cx="90297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3600">
                <a:solidFill>
                  <a:schemeClr val="accent2"/>
                </a:solidFill>
                <a:ea typeface="ＭＳ Ｐゴシック" charset="0"/>
                <a:cs typeface="ＭＳ Ｐゴシック" charset="0"/>
              </a:rPr>
              <a:t>What is true of </a:t>
            </a:r>
            <a:r>
              <a:rPr lang="en-US" sz="3600" b="1">
                <a:solidFill>
                  <a:schemeClr val="accent2"/>
                </a:solidFill>
                <a:ea typeface="ＭＳ Ｐゴシック" charset="0"/>
                <a:cs typeface="ＭＳ Ｐゴシック" charset="0"/>
              </a:rPr>
              <a:t>E</a:t>
            </a:r>
            <a:r>
              <a:rPr lang="en-US" sz="3600">
                <a:solidFill>
                  <a:schemeClr val="accent2"/>
                </a:solidFill>
                <a:ea typeface="ＭＳ Ｐゴシック" charset="0"/>
                <a:cs typeface="ＭＳ Ｐゴシック" charset="0"/>
              </a:rPr>
              <a:t>(point A) and </a:t>
            </a:r>
            <a:r>
              <a:rPr lang="en-US" sz="3600" b="1">
                <a:solidFill>
                  <a:schemeClr val="accent2"/>
                </a:solidFill>
                <a:ea typeface="ＭＳ Ｐゴシック" charset="0"/>
                <a:cs typeface="ＭＳ Ｐゴシック" charset="0"/>
              </a:rPr>
              <a:t>E</a:t>
            </a:r>
            <a:r>
              <a:rPr lang="en-US" sz="3600">
                <a:solidFill>
                  <a:schemeClr val="accent2"/>
                </a:solidFill>
                <a:ea typeface="ＭＳ Ｐゴシック" charset="0"/>
                <a:cs typeface="ＭＳ Ｐゴシック" charset="0"/>
              </a:rPr>
              <a:t>(B)?</a:t>
            </a:r>
            <a:endParaRPr lang="en-US" sz="3200">
              <a:solidFill>
                <a:schemeClr val="tx2"/>
              </a:solidFill>
              <a:ea typeface="ＭＳ Ｐゴシック" charset="0"/>
              <a:cs typeface="ＭＳ Ｐゴシック" charset="0"/>
            </a:endParaRPr>
          </a:p>
        </p:txBody>
      </p:sp>
      <p:sp>
        <p:nvSpPr>
          <p:cNvPr id="159764" name="Rectangle 20"/>
          <p:cNvSpPr>
            <a:spLocks noGrp="1" noChangeArrowheads="1"/>
          </p:cNvSpPr>
          <p:nvPr>
            <p:ph type="body" idx="1"/>
          </p:nvPr>
        </p:nvSpPr>
        <p:spPr>
          <a:xfrm>
            <a:off x="36513" y="5118100"/>
            <a:ext cx="8936037" cy="1244600"/>
          </a:xfrm>
        </p:spPr>
        <p:txBody>
          <a:bodyPr/>
          <a:lstStyle/>
          <a:p>
            <a:pPr marL="609600" indent="-609600">
              <a:buFontTx/>
              <a:buNone/>
            </a:pPr>
            <a:r>
              <a:rPr lang="en-US" sz="3400"/>
              <a:t>A)</a:t>
            </a:r>
            <a:r>
              <a:rPr lang="en-US" sz="3400" b="1"/>
              <a:t> E</a:t>
            </a:r>
            <a:r>
              <a:rPr lang="en-US" sz="3400"/>
              <a:t>(A)=0,  </a:t>
            </a:r>
            <a:r>
              <a:rPr lang="en-US" sz="3400" b="1"/>
              <a:t>E</a:t>
            </a:r>
            <a:r>
              <a:rPr lang="en-US" sz="3400"/>
              <a:t>(B)&lt;&gt;0      B)</a:t>
            </a:r>
            <a:r>
              <a:rPr lang="en-US" sz="3400" b="1"/>
              <a:t> E</a:t>
            </a:r>
            <a:r>
              <a:rPr lang="en-US" sz="3400"/>
              <a:t>(A)&lt;&gt;0,  </a:t>
            </a:r>
            <a:r>
              <a:rPr lang="en-US" sz="3400" b="1"/>
              <a:t>E</a:t>
            </a:r>
            <a:r>
              <a:rPr lang="en-US" sz="3400"/>
              <a:t>(B) =0 </a:t>
            </a:r>
          </a:p>
          <a:p>
            <a:pPr marL="609600" indent="-609600" eaLnBrk="0" hangingPunct="0">
              <a:spcBef>
                <a:spcPct val="0"/>
              </a:spcBef>
              <a:buFontTx/>
              <a:buNone/>
            </a:pPr>
            <a:r>
              <a:rPr lang="en-US" sz="3400"/>
              <a:t>C) Both nonzero             D) Both 0      E) ?? </a:t>
            </a:r>
          </a:p>
        </p:txBody>
      </p:sp>
      <p:sp>
        <p:nvSpPr>
          <p:cNvPr id="159765" name="Text Box 21"/>
          <p:cNvSpPr txBox="1">
            <a:spLocks noChangeArrowheads="1"/>
          </p:cNvSpPr>
          <p:nvPr/>
        </p:nvSpPr>
        <p:spPr bwMode="auto">
          <a:xfrm>
            <a:off x="7385050" y="2430463"/>
            <a:ext cx="1624013"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+Q </a:t>
            </a:r>
          </a:p>
          <a:p>
            <a:r>
              <a:rPr lang="en-US"/>
              <a:t>spread out</a:t>
            </a:r>
          </a:p>
        </p:txBody>
      </p:sp>
      <p:sp>
        <p:nvSpPr>
          <p:cNvPr id="159766" name="Text Box 22"/>
          <p:cNvSpPr txBox="1">
            <a:spLocks noChangeArrowheads="1"/>
          </p:cNvSpPr>
          <p:nvPr/>
        </p:nvSpPr>
        <p:spPr bwMode="auto">
          <a:xfrm>
            <a:off x="66675" y="47625"/>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800"/>
              <a:t>2.41</a:t>
            </a:r>
          </a:p>
        </p:txBody>
      </p:sp>
    </p:spTree>
    <p:extLst>
      <p:ext uri="{BB962C8B-B14F-4D97-AF65-F5344CB8AC3E}">
        <p14:creationId xmlns:p14="http://schemas.microsoft.com/office/powerpoint/2010/main" val="337371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3"/>
          <p:cNvSpPr>
            <a:spLocks noChangeArrowheads="1"/>
          </p:cNvSpPr>
          <p:nvPr/>
        </p:nvSpPr>
        <p:spPr bwMode="auto">
          <a:xfrm>
            <a:off x="4265613" y="-69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endParaRPr lang="en-US" sz="1800"/>
          </a:p>
        </p:txBody>
      </p:sp>
      <p:sp>
        <p:nvSpPr>
          <p:cNvPr id="300035" name="Text Box 4"/>
          <p:cNvSpPr>
            <a:spLocks noGrp="1" noChangeArrowheads="1"/>
          </p:cNvSpPr>
          <p:nvPr>
            <p:ph type="body" idx="4294967295"/>
          </p:nvPr>
        </p:nvSpPr>
        <p:spPr>
          <a:xfrm>
            <a:off x="373063" y="528638"/>
            <a:ext cx="8770937" cy="2324100"/>
          </a:xfrm>
          <a:noFill/>
        </p:spPr>
        <p:txBody>
          <a:bodyPr/>
          <a:lstStyle/>
          <a:p>
            <a:pPr marL="0" indent="0">
              <a:lnSpc>
                <a:spcPct val="90000"/>
              </a:lnSpc>
              <a:spcBef>
                <a:spcPts val="600"/>
              </a:spcBef>
              <a:buFontTx/>
              <a:buNone/>
            </a:pPr>
            <a:r>
              <a:rPr lang="en-US" sz="2400">
                <a:latin typeface="Arial" charset="0"/>
                <a:ea typeface="ヒラギノ角ゴ Pro W3" charset="0"/>
              </a:rPr>
              <a:t>A cubical non-conducting </a:t>
            </a:r>
            <a:r>
              <a:rPr lang="en-US" sz="2400" i="1">
                <a:latin typeface="Arial" charset="0"/>
                <a:ea typeface="ヒラギノ角ゴ Pro W3" charset="0"/>
              </a:rPr>
              <a:t>shell</a:t>
            </a:r>
            <a:r>
              <a:rPr lang="en-US" sz="2400">
                <a:latin typeface="Arial" charset="0"/>
                <a:ea typeface="ヒラギノ角ゴ Pro W3" charset="0"/>
              </a:rPr>
              <a:t> has a </a:t>
            </a:r>
            <a:r>
              <a:rPr lang="en-US" sz="2400" b="1" i="1">
                <a:latin typeface="Arial" charset="0"/>
                <a:ea typeface="ヒラギノ角ゴ Pro W3" charset="0"/>
              </a:rPr>
              <a:t>uniform</a:t>
            </a:r>
            <a:r>
              <a:rPr lang="en-US" sz="2400">
                <a:latin typeface="Arial" charset="0"/>
                <a:ea typeface="ヒラギノ角ゴ Pro W3" charset="0"/>
              </a:rPr>
              <a:t> positive charge density on its surface. (There are no other charges around) </a:t>
            </a:r>
          </a:p>
          <a:p>
            <a:pPr marL="0" indent="0">
              <a:lnSpc>
                <a:spcPct val="90000"/>
              </a:lnSpc>
              <a:spcBef>
                <a:spcPts val="600"/>
              </a:spcBef>
              <a:buFontTx/>
              <a:buNone/>
            </a:pPr>
            <a:r>
              <a:rPr lang="en-US" sz="2400">
                <a:solidFill>
                  <a:schemeClr val="accent2"/>
                </a:solidFill>
                <a:latin typeface="Arial" charset="0"/>
                <a:ea typeface="ヒラギノ角ゴ Pro W3" charset="0"/>
              </a:rPr>
              <a:t>What is the field inside the box?</a:t>
            </a:r>
            <a:endParaRPr lang="en-US" sz="1400">
              <a:latin typeface="Arial" charset="0"/>
              <a:ea typeface="ヒラギノ角ゴ Pro W3" charset="0"/>
            </a:endParaRPr>
          </a:p>
          <a:p>
            <a:pPr marL="0" indent="0">
              <a:lnSpc>
                <a:spcPct val="90000"/>
              </a:lnSpc>
              <a:spcBef>
                <a:spcPts val="600"/>
              </a:spcBef>
              <a:buFontTx/>
              <a:buNone/>
            </a:pPr>
            <a:endParaRPr lang="en-US" sz="1400">
              <a:solidFill>
                <a:schemeClr val="accent2"/>
              </a:solidFill>
              <a:latin typeface="Arial" charset="0"/>
              <a:ea typeface="ヒラギノ角ゴ Pro W3" charset="0"/>
            </a:endParaRPr>
          </a:p>
          <a:p>
            <a:pPr marL="0" indent="0">
              <a:lnSpc>
                <a:spcPct val="90000"/>
              </a:lnSpc>
              <a:spcBef>
                <a:spcPts val="600"/>
              </a:spcBef>
              <a:buFontTx/>
              <a:buNone/>
            </a:pPr>
            <a:endParaRPr lang="en-US" sz="1000">
              <a:latin typeface="Times New Roman" charset="0"/>
              <a:ea typeface="ヒラギノ角ゴ Pro W3" charset="0"/>
            </a:endParaRPr>
          </a:p>
          <a:p>
            <a:pPr marL="0" indent="0">
              <a:lnSpc>
                <a:spcPct val="90000"/>
              </a:lnSpc>
              <a:spcBef>
                <a:spcPts val="600"/>
              </a:spcBef>
            </a:pPr>
            <a:endParaRPr lang="en-US" sz="700">
              <a:latin typeface="Arial" charset="0"/>
              <a:ea typeface="ヒラギノ角ゴ Pro W3" charset="0"/>
            </a:endParaRPr>
          </a:p>
        </p:txBody>
      </p:sp>
      <p:sp>
        <p:nvSpPr>
          <p:cNvPr id="300036" name="Text Box 5"/>
          <p:cNvSpPr txBox="1">
            <a:spLocks noChangeArrowheads="1"/>
          </p:cNvSpPr>
          <p:nvPr/>
        </p:nvSpPr>
        <p:spPr bwMode="auto">
          <a:xfrm>
            <a:off x="304800" y="3444875"/>
            <a:ext cx="79660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ts val="600"/>
              </a:spcBef>
            </a:pPr>
            <a:r>
              <a:rPr lang="en-US" sz="2800"/>
              <a:t>A: </a:t>
            </a:r>
            <a:r>
              <a:rPr lang="en-US" sz="2800" b="1"/>
              <a:t>E</a:t>
            </a:r>
            <a:r>
              <a:rPr lang="en-US" sz="2800"/>
              <a:t>=0 everywhere inside</a:t>
            </a:r>
          </a:p>
          <a:p>
            <a:pPr eaLnBrk="1" hangingPunct="1">
              <a:spcBef>
                <a:spcPts val="600"/>
              </a:spcBef>
            </a:pPr>
            <a:r>
              <a:rPr lang="en-US" sz="2800"/>
              <a:t>B: </a:t>
            </a:r>
            <a:r>
              <a:rPr lang="en-US" sz="2800" b="1"/>
              <a:t>E</a:t>
            </a:r>
            <a:r>
              <a:rPr lang="en-US" sz="2800"/>
              <a:t> is non-zero everywhere inside</a:t>
            </a:r>
          </a:p>
          <a:p>
            <a:pPr eaLnBrk="1" hangingPunct="1"/>
            <a:r>
              <a:rPr lang="en-US" sz="2800"/>
              <a:t>C: </a:t>
            </a:r>
            <a:r>
              <a:rPr lang="en-US" sz="2800" b="1"/>
              <a:t>E</a:t>
            </a:r>
            <a:r>
              <a:rPr lang="en-US" sz="2800"/>
              <a:t>=0 only at the very center, but non-zero elsewhere inside.</a:t>
            </a:r>
          </a:p>
          <a:p>
            <a:pPr eaLnBrk="1" hangingPunct="1"/>
            <a:r>
              <a:rPr lang="en-US" sz="2800"/>
              <a:t>D: Not enough info given</a:t>
            </a:r>
          </a:p>
          <a:p>
            <a:pPr eaLnBrk="1" hangingPunct="1">
              <a:spcBef>
                <a:spcPts val="600"/>
              </a:spcBef>
            </a:pPr>
            <a:endParaRPr lang="en-US" sz="2800"/>
          </a:p>
        </p:txBody>
      </p:sp>
      <p:graphicFrame>
        <p:nvGraphicFramePr>
          <p:cNvPr id="300037" name="Object 1024"/>
          <p:cNvGraphicFramePr>
            <a:graphicFrameLocks noChangeAspect="1"/>
          </p:cNvGraphicFramePr>
          <p:nvPr>
            <p:extLst>
              <p:ext uri="{D42A27DB-BD31-4B8C-83A1-F6EECF244321}">
                <p14:modId xmlns:p14="http://schemas.microsoft.com/office/powerpoint/2010/main" val="2678658496"/>
              </p:ext>
            </p:extLst>
          </p:nvPr>
        </p:nvGraphicFramePr>
        <p:xfrm>
          <a:off x="5281367" y="1350882"/>
          <a:ext cx="3054672" cy="3179992"/>
        </p:xfrm>
        <a:graphic>
          <a:graphicData uri="http://schemas.openxmlformats.org/presentationml/2006/ole">
            <mc:AlternateContent xmlns:mc="http://schemas.openxmlformats.org/markup-compatibility/2006">
              <mc:Choice xmlns:v="urn:schemas-microsoft-com:vml" Requires="v">
                <p:oleObj spid="_x0000_s155661" name="Picture" r:id="rId4" imgW="3263900" imgH="2514600" progId="Word.Picture.8">
                  <p:embed/>
                </p:oleObj>
              </mc:Choice>
              <mc:Fallback>
                <p:oleObj name="Picture" r:id="rId4" imgW="3263900" imgH="2514600" progId="Word.Picture.8">
                  <p:embed/>
                  <p:pic>
                    <p:nvPicPr>
                      <p:cNvPr id="0" name=""/>
                      <p:cNvPicPr>
                        <a:picLocks noChangeAspect="1" noChangeArrowheads="1"/>
                      </p:cNvPicPr>
                      <p:nvPr/>
                    </p:nvPicPr>
                    <p:blipFill>
                      <a:blip r:embed="rId5"/>
                      <a:srcRect l="11328" r="17188" b="4041"/>
                      <a:stretch>
                        <a:fillRect/>
                      </a:stretch>
                    </p:blipFill>
                    <p:spPr bwMode="auto">
                      <a:xfrm>
                        <a:off x="5281367" y="1350882"/>
                        <a:ext cx="3054672" cy="3179992"/>
                      </a:xfrm>
                      <a:prstGeom prst="rect">
                        <a:avLst/>
                      </a:prstGeom>
                      <a:noFill/>
                      <a:ln>
                        <a:noFill/>
                      </a:ln>
                    </p:spPr>
                  </p:pic>
                </p:oleObj>
              </mc:Fallback>
            </mc:AlternateContent>
          </a:graphicData>
        </a:graphic>
      </p:graphicFrame>
      <p:sp>
        <p:nvSpPr>
          <p:cNvPr id="300038" name="Text Box 9"/>
          <p:cNvSpPr txBox="1">
            <a:spLocks noChangeArrowheads="1"/>
          </p:cNvSpPr>
          <p:nvPr/>
        </p:nvSpPr>
        <p:spPr bwMode="auto">
          <a:xfrm>
            <a:off x="66675" y="47625"/>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200"/>
              <a:t>2.27</a:t>
            </a:r>
          </a:p>
        </p:txBody>
      </p:sp>
    </p:spTree>
    <p:extLst>
      <p:ext uri="{BB962C8B-B14F-4D97-AF65-F5344CB8AC3E}">
        <p14:creationId xmlns:p14="http://schemas.microsoft.com/office/powerpoint/2010/main" val="33449019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381000" y="1300163"/>
            <a:ext cx="3200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a:t>E-field inside a cubical box </a:t>
            </a:r>
          </a:p>
          <a:p>
            <a:pPr eaLnBrk="1" hangingPunct="1"/>
            <a:r>
              <a:rPr lang="en-US"/>
              <a:t>with a </a:t>
            </a:r>
            <a:r>
              <a:rPr lang="en-US" b="1"/>
              <a:t>uniform</a:t>
            </a:r>
            <a:r>
              <a:rPr lang="en-US"/>
              <a:t> surface charge.</a:t>
            </a:r>
          </a:p>
          <a:p>
            <a:pPr eaLnBrk="1" hangingPunct="1"/>
            <a:endParaRPr lang="en-US"/>
          </a:p>
          <a:p>
            <a:pPr eaLnBrk="1" hangingPunct="1"/>
            <a:r>
              <a:rPr lang="en-US"/>
              <a:t>The E-field lines sneak out </a:t>
            </a:r>
          </a:p>
          <a:p>
            <a:pPr eaLnBrk="1" hangingPunct="1"/>
            <a:r>
              <a:rPr lang="en-US"/>
              <a:t>the corners!</a:t>
            </a:r>
            <a:endParaRPr lang="en-US" sz="1800"/>
          </a:p>
        </p:txBody>
      </p:sp>
      <p:sp>
        <p:nvSpPr>
          <p:cNvPr id="234499" name="Rectangle 3"/>
          <p:cNvSpPr>
            <a:spLocks noGrp="1" noChangeArrowheads="1"/>
          </p:cNvSpPr>
          <p:nvPr>
            <p:ph type="title"/>
          </p:nvPr>
        </p:nvSpPr>
        <p:spPr/>
        <p:txBody>
          <a:bodyPr/>
          <a:lstStyle/>
          <a:p>
            <a:r>
              <a:rPr lang="en-US">
                <a:solidFill>
                  <a:schemeClr val="bg1"/>
                </a:solidFill>
                <a:latin typeface="Arial" charset="0"/>
              </a:rPr>
              <a:t>E field inside cubical box (sketch)</a:t>
            </a:r>
            <a:endParaRPr lang="en-US">
              <a:latin typeface="Arial" charset="0"/>
            </a:endParaRPr>
          </a:p>
        </p:txBody>
      </p:sp>
      <p:grpSp>
        <p:nvGrpSpPr>
          <p:cNvPr id="234500" name="Group 4"/>
          <p:cNvGrpSpPr>
            <a:grpSpLocks noChangeAspect="1"/>
          </p:cNvGrpSpPr>
          <p:nvPr/>
        </p:nvGrpSpPr>
        <p:grpSpPr bwMode="auto">
          <a:xfrm>
            <a:off x="3581400" y="457200"/>
            <a:ext cx="5038725" cy="5149850"/>
            <a:chOff x="1800" y="900"/>
            <a:chExt cx="7935" cy="8109"/>
          </a:xfrm>
        </p:grpSpPr>
        <p:sp>
          <p:nvSpPr>
            <p:cNvPr id="234501" name="AutoShape 5"/>
            <p:cNvSpPr>
              <a:spLocks noChangeAspect="1" noChangeArrowheads="1"/>
            </p:cNvSpPr>
            <p:nvPr/>
          </p:nvSpPr>
          <p:spPr bwMode="auto">
            <a:xfrm>
              <a:off x="1800" y="900"/>
              <a:ext cx="7935" cy="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4502" name="Rectangle 6"/>
            <p:cNvSpPr>
              <a:spLocks noChangeArrowheads="1"/>
            </p:cNvSpPr>
            <p:nvPr/>
          </p:nvSpPr>
          <p:spPr bwMode="auto">
            <a:xfrm>
              <a:off x="2340" y="1876"/>
              <a:ext cx="6765" cy="6763"/>
            </a:xfrm>
            <a:prstGeom prst="rect">
              <a:avLst/>
            </a:prstGeom>
            <a:solidFill>
              <a:srgbClr val="FFFFFF"/>
            </a:solidFill>
            <a:ln w="50800">
              <a:solidFill>
                <a:srgbClr val="000000"/>
              </a:solidFill>
              <a:miter lim="800000"/>
              <a:headEnd/>
              <a:tailEnd/>
            </a:ln>
          </p:spPr>
          <p:txBody>
            <a:bodyPr/>
            <a:lstStyle/>
            <a:p>
              <a:endParaRPr lang="en-US"/>
            </a:p>
          </p:txBody>
        </p:sp>
        <p:grpSp>
          <p:nvGrpSpPr>
            <p:cNvPr id="234503" name="Group 7"/>
            <p:cNvGrpSpPr>
              <a:grpSpLocks/>
            </p:cNvGrpSpPr>
            <p:nvPr/>
          </p:nvGrpSpPr>
          <p:grpSpPr bwMode="auto">
            <a:xfrm>
              <a:off x="2306" y="1850"/>
              <a:ext cx="6783" cy="6786"/>
              <a:chOff x="2306" y="1850"/>
              <a:chExt cx="6783" cy="6786"/>
            </a:xfrm>
          </p:grpSpPr>
          <p:grpSp>
            <p:nvGrpSpPr>
              <p:cNvPr id="234504" name="Group 8"/>
              <p:cNvGrpSpPr>
                <a:grpSpLocks/>
              </p:cNvGrpSpPr>
              <p:nvPr/>
            </p:nvGrpSpPr>
            <p:grpSpPr bwMode="auto">
              <a:xfrm>
                <a:off x="2329" y="6540"/>
                <a:ext cx="6760" cy="2096"/>
                <a:chOff x="2329" y="6540"/>
                <a:chExt cx="6760" cy="2096"/>
              </a:xfrm>
            </p:grpSpPr>
            <p:grpSp>
              <p:nvGrpSpPr>
                <p:cNvPr id="234505" name="Group 9"/>
                <p:cNvGrpSpPr>
                  <a:grpSpLocks/>
                </p:cNvGrpSpPr>
                <p:nvPr/>
              </p:nvGrpSpPr>
              <p:grpSpPr bwMode="auto">
                <a:xfrm>
                  <a:off x="6229" y="6540"/>
                  <a:ext cx="2860" cy="2084"/>
                  <a:chOff x="6229" y="6540"/>
                  <a:chExt cx="2860" cy="2084"/>
                </a:xfrm>
              </p:grpSpPr>
              <p:grpSp>
                <p:nvGrpSpPr>
                  <p:cNvPr id="234506" name="Group 10"/>
                  <p:cNvGrpSpPr>
                    <a:grpSpLocks/>
                  </p:cNvGrpSpPr>
                  <p:nvPr/>
                </p:nvGrpSpPr>
                <p:grpSpPr bwMode="auto">
                  <a:xfrm>
                    <a:off x="6229" y="6540"/>
                    <a:ext cx="2860" cy="2084"/>
                    <a:chOff x="6218" y="6578"/>
                    <a:chExt cx="2384" cy="1737"/>
                  </a:xfrm>
                </p:grpSpPr>
                <p:sp>
                  <p:nvSpPr>
                    <p:cNvPr id="234507" name="Freeform 11"/>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08" name="Freeform 12"/>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09" name="Line 13"/>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0" name="Line 14"/>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1" name="Line 15"/>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2" name="Line 16"/>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234513" name="Group 17"/>
                <p:cNvGrpSpPr>
                  <a:grpSpLocks/>
                </p:cNvGrpSpPr>
                <p:nvPr/>
              </p:nvGrpSpPr>
              <p:grpSpPr bwMode="auto">
                <a:xfrm flipH="1">
                  <a:off x="2329" y="6552"/>
                  <a:ext cx="2860" cy="2084"/>
                  <a:chOff x="6229" y="6540"/>
                  <a:chExt cx="2860" cy="2084"/>
                </a:xfrm>
              </p:grpSpPr>
              <p:grpSp>
                <p:nvGrpSpPr>
                  <p:cNvPr id="234514" name="Group 18"/>
                  <p:cNvGrpSpPr>
                    <a:grpSpLocks/>
                  </p:cNvGrpSpPr>
                  <p:nvPr/>
                </p:nvGrpSpPr>
                <p:grpSpPr bwMode="auto">
                  <a:xfrm>
                    <a:off x="6229" y="6540"/>
                    <a:ext cx="2860" cy="2084"/>
                    <a:chOff x="6218" y="6578"/>
                    <a:chExt cx="2384" cy="1737"/>
                  </a:xfrm>
                </p:grpSpPr>
                <p:sp>
                  <p:nvSpPr>
                    <p:cNvPr id="234515" name="Freeform 19"/>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16" name="Freeform 20"/>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17" name="Line 21"/>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8" name="Line 22"/>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19" name="Line 23"/>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20" name="Line 24"/>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grpSp>
            <p:nvGrpSpPr>
              <p:cNvPr id="234521" name="Group 25"/>
              <p:cNvGrpSpPr>
                <a:grpSpLocks/>
              </p:cNvGrpSpPr>
              <p:nvPr/>
            </p:nvGrpSpPr>
            <p:grpSpPr bwMode="auto">
              <a:xfrm rot="5400000">
                <a:off x="-26" y="4182"/>
                <a:ext cx="6760" cy="2096"/>
                <a:chOff x="2329" y="6540"/>
                <a:chExt cx="6760" cy="2096"/>
              </a:xfrm>
            </p:grpSpPr>
            <p:grpSp>
              <p:nvGrpSpPr>
                <p:cNvPr id="234522" name="Group 26"/>
                <p:cNvGrpSpPr>
                  <a:grpSpLocks/>
                </p:cNvGrpSpPr>
                <p:nvPr/>
              </p:nvGrpSpPr>
              <p:grpSpPr bwMode="auto">
                <a:xfrm>
                  <a:off x="6229" y="6540"/>
                  <a:ext cx="2860" cy="2084"/>
                  <a:chOff x="6229" y="6540"/>
                  <a:chExt cx="2860" cy="2084"/>
                </a:xfrm>
              </p:grpSpPr>
              <p:grpSp>
                <p:nvGrpSpPr>
                  <p:cNvPr id="234523" name="Group 27"/>
                  <p:cNvGrpSpPr>
                    <a:grpSpLocks/>
                  </p:cNvGrpSpPr>
                  <p:nvPr/>
                </p:nvGrpSpPr>
                <p:grpSpPr bwMode="auto">
                  <a:xfrm>
                    <a:off x="6229" y="6540"/>
                    <a:ext cx="2860" cy="2084"/>
                    <a:chOff x="6218" y="6578"/>
                    <a:chExt cx="2384" cy="1737"/>
                  </a:xfrm>
                </p:grpSpPr>
                <p:sp>
                  <p:nvSpPr>
                    <p:cNvPr id="234524" name="Freeform 28"/>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25" name="Freeform 29"/>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26" name="Line 30"/>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27" name="Line 31"/>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28" name="Line 32"/>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29" name="Line 33"/>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234530" name="Group 34"/>
                <p:cNvGrpSpPr>
                  <a:grpSpLocks/>
                </p:cNvGrpSpPr>
                <p:nvPr/>
              </p:nvGrpSpPr>
              <p:grpSpPr bwMode="auto">
                <a:xfrm flipH="1">
                  <a:off x="2329" y="6552"/>
                  <a:ext cx="2860" cy="2084"/>
                  <a:chOff x="6229" y="6540"/>
                  <a:chExt cx="2860" cy="2084"/>
                </a:xfrm>
              </p:grpSpPr>
              <p:grpSp>
                <p:nvGrpSpPr>
                  <p:cNvPr id="234531" name="Group 35"/>
                  <p:cNvGrpSpPr>
                    <a:grpSpLocks/>
                  </p:cNvGrpSpPr>
                  <p:nvPr/>
                </p:nvGrpSpPr>
                <p:grpSpPr bwMode="auto">
                  <a:xfrm>
                    <a:off x="6229" y="6540"/>
                    <a:ext cx="2860" cy="2084"/>
                    <a:chOff x="6218" y="6578"/>
                    <a:chExt cx="2384" cy="1737"/>
                  </a:xfrm>
                </p:grpSpPr>
                <p:sp>
                  <p:nvSpPr>
                    <p:cNvPr id="234532" name="Freeform 36"/>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33" name="Freeform 37"/>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34" name="Line 38"/>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35" name="Line 39"/>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36" name="Line 40"/>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37" name="Line 41"/>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grpSp>
        <p:grpSp>
          <p:nvGrpSpPr>
            <p:cNvPr id="234538" name="Group 42"/>
            <p:cNvGrpSpPr>
              <a:grpSpLocks/>
            </p:cNvGrpSpPr>
            <p:nvPr/>
          </p:nvGrpSpPr>
          <p:grpSpPr bwMode="auto">
            <a:xfrm rot="10800000">
              <a:off x="2346" y="1832"/>
              <a:ext cx="6783" cy="6786"/>
              <a:chOff x="2306" y="1850"/>
              <a:chExt cx="6783" cy="6786"/>
            </a:xfrm>
          </p:grpSpPr>
          <p:grpSp>
            <p:nvGrpSpPr>
              <p:cNvPr id="234539" name="Group 43"/>
              <p:cNvGrpSpPr>
                <a:grpSpLocks/>
              </p:cNvGrpSpPr>
              <p:nvPr/>
            </p:nvGrpSpPr>
            <p:grpSpPr bwMode="auto">
              <a:xfrm>
                <a:off x="2329" y="6540"/>
                <a:ext cx="6760" cy="2096"/>
                <a:chOff x="2329" y="6540"/>
                <a:chExt cx="6760" cy="2096"/>
              </a:xfrm>
            </p:grpSpPr>
            <p:grpSp>
              <p:nvGrpSpPr>
                <p:cNvPr id="234540" name="Group 44"/>
                <p:cNvGrpSpPr>
                  <a:grpSpLocks/>
                </p:cNvGrpSpPr>
                <p:nvPr/>
              </p:nvGrpSpPr>
              <p:grpSpPr bwMode="auto">
                <a:xfrm>
                  <a:off x="6229" y="6540"/>
                  <a:ext cx="2860" cy="2084"/>
                  <a:chOff x="6229" y="6540"/>
                  <a:chExt cx="2860" cy="2084"/>
                </a:xfrm>
              </p:grpSpPr>
              <p:grpSp>
                <p:nvGrpSpPr>
                  <p:cNvPr id="234541" name="Group 45"/>
                  <p:cNvGrpSpPr>
                    <a:grpSpLocks/>
                  </p:cNvGrpSpPr>
                  <p:nvPr/>
                </p:nvGrpSpPr>
                <p:grpSpPr bwMode="auto">
                  <a:xfrm>
                    <a:off x="6229" y="6540"/>
                    <a:ext cx="2860" cy="2084"/>
                    <a:chOff x="6218" y="6578"/>
                    <a:chExt cx="2384" cy="1737"/>
                  </a:xfrm>
                </p:grpSpPr>
                <p:sp>
                  <p:nvSpPr>
                    <p:cNvPr id="234542" name="Freeform 46"/>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43" name="Freeform 47"/>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44" name="Line 48"/>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45" name="Line 49"/>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46" name="Line 50"/>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47" name="Line 51"/>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234548" name="Group 52"/>
                <p:cNvGrpSpPr>
                  <a:grpSpLocks/>
                </p:cNvGrpSpPr>
                <p:nvPr/>
              </p:nvGrpSpPr>
              <p:grpSpPr bwMode="auto">
                <a:xfrm flipH="1">
                  <a:off x="2329" y="6552"/>
                  <a:ext cx="2860" cy="2084"/>
                  <a:chOff x="6229" y="6540"/>
                  <a:chExt cx="2860" cy="2084"/>
                </a:xfrm>
              </p:grpSpPr>
              <p:grpSp>
                <p:nvGrpSpPr>
                  <p:cNvPr id="234549" name="Group 53"/>
                  <p:cNvGrpSpPr>
                    <a:grpSpLocks/>
                  </p:cNvGrpSpPr>
                  <p:nvPr/>
                </p:nvGrpSpPr>
                <p:grpSpPr bwMode="auto">
                  <a:xfrm>
                    <a:off x="6229" y="6540"/>
                    <a:ext cx="2860" cy="2084"/>
                    <a:chOff x="6218" y="6578"/>
                    <a:chExt cx="2384" cy="1737"/>
                  </a:xfrm>
                </p:grpSpPr>
                <p:sp>
                  <p:nvSpPr>
                    <p:cNvPr id="234550" name="Freeform 54"/>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51" name="Freeform 55"/>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52" name="Line 56"/>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53" name="Line 57"/>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54" name="Line 58"/>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55" name="Line 59"/>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grpSp>
            <p:nvGrpSpPr>
              <p:cNvPr id="234556" name="Group 60"/>
              <p:cNvGrpSpPr>
                <a:grpSpLocks/>
              </p:cNvGrpSpPr>
              <p:nvPr/>
            </p:nvGrpSpPr>
            <p:grpSpPr bwMode="auto">
              <a:xfrm rot="5400000">
                <a:off x="-26" y="4182"/>
                <a:ext cx="6760" cy="2096"/>
                <a:chOff x="2329" y="6540"/>
                <a:chExt cx="6760" cy="2096"/>
              </a:xfrm>
            </p:grpSpPr>
            <p:grpSp>
              <p:nvGrpSpPr>
                <p:cNvPr id="234557" name="Group 61"/>
                <p:cNvGrpSpPr>
                  <a:grpSpLocks/>
                </p:cNvGrpSpPr>
                <p:nvPr/>
              </p:nvGrpSpPr>
              <p:grpSpPr bwMode="auto">
                <a:xfrm>
                  <a:off x="6229" y="6540"/>
                  <a:ext cx="2860" cy="2084"/>
                  <a:chOff x="6229" y="6540"/>
                  <a:chExt cx="2860" cy="2084"/>
                </a:xfrm>
              </p:grpSpPr>
              <p:grpSp>
                <p:nvGrpSpPr>
                  <p:cNvPr id="234558" name="Group 62"/>
                  <p:cNvGrpSpPr>
                    <a:grpSpLocks/>
                  </p:cNvGrpSpPr>
                  <p:nvPr/>
                </p:nvGrpSpPr>
                <p:grpSpPr bwMode="auto">
                  <a:xfrm>
                    <a:off x="6229" y="6540"/>
                    <a:ext cx="2860" cy="2084"/>
                    <a:chOff x="6218" y="6578"/>
                    <a:chExt cx="2384" cy="1737"/>
                  </a:xfrm>
                </p:grpSpPr>
                <p:sp>
                  <p:nvSpPr>
                    <p:cNvPr id="234559" name="Freeform 63"/>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60" name="Freeform 64"/>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61" name="Line 65"/>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62" name="Line 66"/>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63" name="Line 67"/>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64" name="Line 68"/>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234565" name="Group 69"/>
                <p:cNvGrpSpPr>
                  <a:grpSpLocks/>
                </p:cNvGrpSpPr>
                <p:nvPr/>
              </p:nvGrpSpPr>
              <p:grpSpPr bwMode="auto">
                <a:xfrm flipH="1">
                  <a:off x="2329" y="6552"/>
                  <a:ext cx="2860" cy="2084"/>
                  <a:chOff x="6229" y="6540"/>
                  <a:chExt cx="2860" cy="2084"/>
                </a:xfrm>
              </p:grpSpPr>
              <p:grpSp>
                <p:nvGrpSpPr>
                  <p:cNvPr id="234566" name="Group 70"/>
                  <p:cNvGrpSpPr>
                    <a:grpSpLocks/>
                  </p:cNvGrpSpPr>
                  <p:nvPr/>
                </p:nvGrpSpPr>
                <p:grpSpPr bwMode="auto">
                  <a:xfrm>
                    <a:off x="6229" y="6540"/>
                    <a:ext cx="2860" cy="2084"/>
                    <a:chOff x="6218" y="6578"/>
                    <a:chExt cx="2384" cy="1737"/>
                  </a:xfrm>
                </p:grpSpPr>
                <p:sp>
                  <p:nvSpPr>
                    <p:cNvPr id="234567" name="Freeform 71"/>
                    <p:cNvSpPr>
                      <a:spLocks/>
                    </p:cNvSpPr>
                    <p:nvPr/>
                  </p:nvSpPr>
                  <p:spPr bwMode="auto">
                    <a:xfrm>
                      <a:off x="6218" y="6578"/>
                      <a:ext cx="2384" cy="1737"/>
                    </a:xfrm>
                    <a:custGeom>
                      <a:avLst/>
                      <a:gdLst>
                        <a:gd name="T0" fmla="*/ 26 w 2860"/>
                        <a:gd name="T1" fmla="*/ 2040 h 2084"/>
                        <a:gd name="T2" fmla="*/ 70 w 2860"/>
                        <a:gd name="T3" fmla="*/ 495 h 2084"/>
                        <a:gd name="T4" fmla="*/ 445 w 2860"/>
                        <a:gd name="T5" fmla="*/ 15 h 2084"/>
                        <a:gd name="T6" fmla="*/ 1241 w 2860"/>
                        <a:gd name="T7" fmla="*/ 585 h 2084"/>
                        <a:gd name="T8" fmla="*/ 2860 w 2860"/>
                        <a:gd name="T9" fmla="*/ 2084 h 2084"/>
                      </a:gdLst>
                      <a:ahLst/>
                      <a:cxnLst>
                        <a:cxn ang="0">
                          <a:pos x="T0" y="T1"/>
                        </a:cxn>
                        <a:cxn ang="0">
                          <a:pos x="T2" y="T3"/>
                        </a:cxn>
                        <a:cxn ang="0">
                          <a:pos x="T4" y="T5"/>
                        </a:cxn>
                        <a:cxn ang="0">
                          <a:pos x="T6" y="T7"/>
                        </a:cxn>
                        <a:cxn ang="0">
                          <a:pos x="T8" y="T9"/>
                        </a:cxn>
                      </a:cxnLst>
                      <a:rect l="0" t="0" r="r" b="b"/>
                      <a:pathLst>
                        <a:path w="2860" h="2084">
                          <a:moveTo>
                            <a:pt x="26" y="2040"/>
                          </a:moveTo>
                          <a:cubicBezTo>
                            <a:pt x="31" y="1780"/>
                            <a:pt x="0" y="832"/>
                            <a:pt x="70" y="495"/>
                          </a:cubicBezTo>
                          <a:cubicBezTo>
                            <a:pt x="140" y="158"/>
                            <a:pt x="250" y="0"/>
                            <a:pt x="445" y="15"/>
                          </a:cubicBezTo>
                          <a:cubicBezTo>
                            <a:pt x="640" y="30"/>
                            <a:pt x="839" y="240"/>
                            <a:pt x="1241" y="585"/>
                          </a:cubicBezTo>
                          <a:cubicBezTo>
                            <a:pt x="1643" y="930"/>
                            <a:pt x="2523" y="1772"/>
                            <a:pt x="2860" y="2084"/>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68" name="Freeform 72"/>
                    <p:cNvSpPr>
                      <a:spLocks/>
                    </p:cNvSpPr>
                    <p:nvPr/>
                  </p:nvSpPr>
                  <p:spPr bwMode="auto">
                    <a:xfrm>
                      <a:off x="7040" y="7503"/>
                      <a:ext cx="1500" cy="775"/>
                    </a:xfrm>
                    <a:custGeom>
                      <a:avLst/>
                      <a:gdLst>
                        <a:gd name="T0" fmla="*/ 0 w 1800"/>
                        <a:gd name="T1" fmla="*/ 930 h 930"/>
                        <a:gd name="T2" fmla="*/ 45 w 1800"/>
                        <a:gd name="T3" fmla="*/ 315 h 930"/>
                        <a:gd name="T4" fmla="*/ 270 w 1800"/>
                        <a:gd name="T5" fmla="*/ 30 h 930"/>
                        <a:gd name="T6" fmla="*/ 735 w 1800"/>
                        <a:gd name="T7" fmla="*/ 150 h 930"/>
                        <a:gd name="T8" fmla="*/ 1800 w 1800"/>
                        <a:gd name="T9" fmla="*/ 930 h 930"/>
                      </a:gdLst>
                      <a:ahLst/>
                      <a:cxnLst>
                        <a:cxn ang="0">
                          <a:pos x="T0" y="T1"/>
                        </a:cxn>
                        <a:cxn ang="0">
                          <a:pos x="T2" y="T3"/>
                        </a:cxn>
                        <a:cxn ang="0">
                          <a:pos x="T4" y="T5"/>
                        </a:cxn>
                        <a:cxn ang="0">
                          <a:pos x="T6" y="T7"/>
                        </a:cxn>
                        <a:cxn ang="0">
                          <a:pos x="T8" y="T9"/>
                        </a:cxn>
                      </a:cxnLst>
                      <a:rect l="0" t="0" r="r" b="b"/>
                      <a:pathLst>
                        <a:path w="1800" h="930">
                          <a:moveTo>
                            <a:pt x="0" y="930"/>
                          </a:moveTo>
                          <a:cubicBezTo>
                            <a:pt x="0" y="697"/>
                            <a:pt x="0" y="465"/>
                            <a:pt x="45" y="315"/>
                          </a:cubicBezTo>
                          <a:cubicBezTo>
                            <a:pt x="90" y="165"/>
                            <a:pt x="155" y="57"/>
                            <a:pt x="270" y="30"/>
                          </a:cubicBezTo>
                          <a:cubicBezTo>
                            <a:pt x="385" y="3"/>
                            <a:pt x="480" y="0"/>
                            <a:pt x="735" y="150"/>
                          </a:cubicBezTo>
                          <a:cubicBezTo>
                            <a:pt x="990" y="300"/>
                            <a:pt x="1578" y="767"/>
                            <a:pt x="1800" y="93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4569" name="Line 73"/>
                  <p:cNvSpPr>
                    <a:spLocks noChangeShapeType="1"/>
                  </p:cNvSpPr>
                  <p:nvPr/>
                </p:nvSpPr>
                <p:spPr bwMode="auto">
                  <a:xfrm flipV="1">
                    <a:off x="6255" y="7860"/>
                    <a:ext cx="0"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70" name="Line 74"/>
                  <p:cNvSpPr>
                    <a:spLocks noChangeShapeType="1"/>
                  </p:cNvSpPr>
                  <p:nvPr/>
                </p:nvSpPr>
                <p:spPr bwMode="auto">
                  <a:xfrm>
                    <a:off x="7260" y="6960"/>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71" name="Line 75"/>
                  <p:cNvSpPr>
                    <a:spLocks noChangeShapeType="1"/>
                  </p:cNvSpPr>
                  <p:nvPr/>
                </p:nvSpPr>
                <p:spPr bwMode="auto">
                  <a:xfrm flipV="1">
                    <a:off x="7215" y="8247"/>
                    <a:ext cx="1" cy="150"/>
                  </a:xfrm>
                  <a:prstGeom prst="line">
                    <a:avLst/>
                  </a:prstGeom>
                  <a:noFill/>
                  <a:ln w="22225">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34572" name="Line 76"/>
                  <p:cNvSpPr>
                    <a:spLocks noChangeShapeType="1"/>
                  </p:cNvSpPr>
                  <p:nvPr/>
                </p:nvSpPr>
                <p:spPr bwMode="auto">
                  <a:xfrm>
                    <a:off x="8010" y="7842"/>
                    <a:ext cx="180" cy="12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grpSp>
      </p:grpSp>
    </p:spTree>
    <p:extLst>
      <p:ext uri="{BB962C8B-B14F-4D97-AF65-F5344CB8AC3E}">
        <p14:creationId xmlns:p14="http://schemas.microsoft.com/office/powerpoint/2010/main" val="10613850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16"/>
            <a:ext cx="6607369" cy="1768001"/>
          </a:xfrm>
        </p:spPr>
        <p:txBody>
          <a:bodyPr>
            <a:noAutofit/>
          </a:bodyPr>
          <a:lstStyle/>
          <a:p>
            <a:pPr algn="l"/>
            <a:r>
              <a:rPr lang="en-US" sz="2800" dirty="0" smtClean="0">
                <a:solidFill>
                  <a:schemeClr val="tx1"/>
                </a:solidFill>
              </a:rPr>
              <a:t>A long coax has total charge +Q on the OUTER conductor. </a:t>
            </a:r>
            <a:br>
              <a:rPr lang="en-US" sz="2800" dirty="0" smtClean="0">
                <a:solidFill>
                  <a:schemeClr val="tx1"/>
                </a:solidFill>
              </a:rPr>
            </a:br>
            <a:r>
              <a:rPr lang="en-US" sz="2800" dirty="0" smtClean="0">
                <a:solidFill>
                  <a:schemeClr val="tx1"/>
                </a:solidFill>
              </a:rPr>
              <a:t>The INNER conductor is neutral.</a:t>
            </a:r>
          </a:p>
          <a:p>
            <a:pPr algn="l"/>
            <a:r>
              <a:rPr lang="en-US" sz="2800" dirty="0" smtClean="0">
                <a:solidFill>
                  <a:schemeClr val="tx1"/>
                </a:solidFill>
              </a:rPr>
              <a:t>  </a:t>
            </a:r>
          </a:p>
        </p:txBody>
      </p:sp>
      <p:sp>
        <p:nvSpPr>
          <p:cNvPr id="4" name="AutoShape 198"/>
          <p:cNvSpPr>
            <a:spLocks noChangeArrowheads="1"/>
          </p:cNvSpPr>
          <p:nvPr/>
        </p:nvSpPr>
        <p:spPr bwMode="auto">
          <a:xfrm>
            <a:off x="6607369" y="716139"/>
            <a:ext cx="2286000" cy="2229485"/>
          </a:xfrm>
          <a:prstGeom prst="donut">
            <a:avLst>
              <a:gd name="adj" fmla="val 17714"/>
            </a:avLst>
          </a:prstGeom>
          <a:solidFill>
            <a:srgbClr val="C0C0C0"/>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5" name="Oval 4"/>
          <p:cNvSpPr>
            <a:spLocks noChangeArrowheads="1"/>
          </p:cNvSpPr>
          <p:nvPr/>
        </p:nvSpPr>
        <p:spPr bwMode="auto">
          <a:xfrm>
            <a:off x="7413184" y="1497824"/>
            <a:ext cx="680085" cy="647700"/>
          </a:xfrm>
          <a:prstGeom prst="ellipse">
            <a:avLst/>
          </a:prstGeom>
          <a:solidFill>
            <a:srgbClr val="C0C0C0"/>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6" name="Line 170"/>
          <p:cNvCxnSpPr>
            <a:cxnSpLocks noChangeShapeType="1"/>
          </p:cNvCxnSpPr>
          <p:nvPr/>
        </p:nvCxnSpPr>
        <p:spPr bwMode="auto">
          <a:xfrm>
            <a:off x="8966835" y="9623425"/>
            <a:ext cx="0" cy="13716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7" name="Line 170"/>
          <p:cNvCxnSpPr>
            <a:cxnSpLocks noChangeShapeType="1"/>
          </p:cNvCxnSpPr>
          <p:nvPr/>
        </p:nvCxnSpPr>
        <p:spPr bwMode="auto">
          <a:xfrm>
            <a:off x="9119235" y="9775825"/>
            <a:ext cx="0" cy="13716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9" name="Straight Connector 8"/>
          <p:cNvCxnSpPr/>
          <p:nvPr/>
        </p:nvCxnSpPr>
        <p:spPr>
          <a:xfrm>
            <a:off x="7774434" y="380841"/>
            <a:ext cx="0" cy="1467403"/>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849099" y="442990"/>
            <a:ext cx="44270" cy="138789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93338" y="0"/>
            <a:ext cx="506907" cy="369332"/>
          </a:xfrm>
          <a:prstGeom prst="rect">
            <a:avLst/>
          </a:prstGeom>
          <a:noFill/>
        </p:spPr>
        <p:txBody>
          <a:bodyPr wrap="none" rtlCol="0">
            <a:spAutoFit/>
          </a:bodyPr>
          <a:lstStyle/>
          <a:p>
            <a:r>
              <a:rPr lang="en-US" dirty="0"/>
              <a:t>s</a:t>
            </a:r>
            <a:r>
              <a:rPr lang="en-US" dirty="0" smtClean="0"/>
              <a:t>=0</a:t>
            </a:r>
            <a:endParaRPr lang="en-US" dirty="0"/>
          </a:p>
        </p:txBody>
      </p:sp>
      <p:sp>
        <p:nvSpPr>
          <p:cNvPr id="12" name="TextBox 11"/>
          <p:cNvSpPr txBox="1"/>
          <p:nvPr/>
        </p:nvSpPr>
        <p:spPr>
          <a:xfrm>
            <a:off x="8362922" y="17576"/>
            <a:ext cx="487521" cy="369332"/>
          </a:xfrm>
          <a:prstGeom prst="rect">
            <a:avLst/>
          </a:prstGeom>
          <a:noFill/>
        </p:spPr>
        <p:txBody>
          <a:bodyPr wrap="none" rtlCol="0">
            <a:spAutoFit/>
          </a:bodyPr>
          <a:lstStyle/>
          <a:p>
            <a:r>
              <a:rPr lang="en-US" dirty="0"/>
              <a:t>s</a:t>
            </a:r>
            <a:r>
              <a:rPr lang="en-US" dirty="0" smtClean="0"/>
              <a:t>=c</a:t>
            </a:r>
            <a:endParaRPr lang="en-US" dirty="0"/>
          </a:p>
        </p:txBody>
      </p:sp>
      <p:sp>
        <p:nvSpPr>
          <p:cNvPr id="13" name="TextBox 12"/>
          <p:cNvSpPr txBox="1"/>
          <p:nvPr/>
        </p:nvSpPr>
        <p:spPr>
          <a:xfrm>
            <a:off x="7080487" y="747682"/>
            <a:ext cx="454947" cy="369332"/>
          </a:xfrm>
          <a:prstGeom prst="rect">
            <a:avLst/>
          </a:prstGeom>
          <a:noFill/>
        </p:spPr>
        <p:txBody>
          <a:bodyPr wrap="none" rtlCol="0">
            <a:spAutoFit/>
          </a:bodyPr>
          <a:lstStyle/>
          <a:p>
            <a:r>
              <a:rPr lang="en-US" dirty="0" smtClean="0"/>
              <a:t>+Q</a:t>
            </a:r>
            <a:endParaRPr lang="en-US" dirty="0"/>
          </a:p>
        </p:txBody>
      </p:sp>
      <p:sp>
        <p:nvSpPr>
          <p:cNvPr id="14" name="TextBox 13"/>
          <p:cNvSpPr txBox="1"/>
          <p:nvPr/>
        </p:nvSpPr>
        <p:spPr>
          <a:xfrm>
            <a:off x="3601423" y="4764764"/>
            <a:ext cx="5597205" cy="1200328"/>
          </a:xfrm>
          <a:prstGeom prst="rect">
            <a:avLst/>
          </a:prstGeom>
          <a:noFill/>
        </p:spPr>
        <p:txBody>
          <a:bodyPr wrap="square" rtlCol="0">
            <a:spAutoFit/>
          </a:bodyPr>
          <a:lstStyle/>
          <a:p>
            <a:r>
              <a:rPr lang="en-US" i="1" dirty="0" smtClean="0">
                <a:solidFill>
                  <a:schemeClr val="tx1"/>
                </a:solidFill>
              </a:rPr>
              <a:t>(To think about FIRST: how and where </a:t>
            </a:r>
          </a:p>
          <a:p>
            <a:r>
              <a:rPr lang="en-US" i="1" dirty="0"/>
              <a:t> </a:t>
            </a:r>
            <a:r>
              <a:rPr lang="en-US" i="1" dirty="0" smtClean="0"/>
              <a:t> </a:t>
            </a:r>
            <a:r>
              <a:rPr lang="en-US" i="1" dirty="0" smtClean="0">
                <a:solidFill>
                  <a:schemeClr val="tx1"/>
                </a:solidFill>
              </a:rPr>
              <a:t>do charges distribute on all surfaces?) </a:t>
            </a:r>
          </a:p>
          <a:p>
            <a:endParaRPr lang="en-US" dirty="0"/>
          </a:p>
        </p:txBody>
      </p:sp>
      <p:sp>
        <p:nvSpPr>
          <p:cNvPr id="2" name="TextBox 1"/>
          <p:cNvSpPr txBox="1"/>
          <p:nvPr/>
        </p:nvSpPr>
        <p:spPr>
          <a:xfrm>
            <a:off x="88900" y="2959808"/>
            <a:ext cx="8176512" cy="3108544"/>
          </a:xfrm>
          <a:prstGeom prst="rect">
            <a:avLst/>
          </a:prstGeom>
          <a:noFill/>
        </p:spPr>
        <p:txBody>
          <a:bodyPr wrap="square" rtlCol="0">
            <a:spAutoFit/>
          </a:bodyPr>
          <a:lstStyle/>
          <a:p>
            <a:r>
              <a:rPr lang="en-US" sz="2800" dirty="0"/>
              <a:t>What is the sign of the potential difference, </a:t>
            </a:r>
            <a:r>
              <a:rPr lang="en-US" sz="2800" dirty="0" smtClean="0"/>
              <a:t/>
            </a:r>
            <a:br>
              <a:rPr lang="en-US" sz="2800" dirty="0" smtClean="0"/>
            </a:br>
            <a:r>
              <a:rPr lang="en-US" sz="2800" dirty="0" smtClean="0">
                <a:latin typeface="Symbol" charset="2"/>
                <a:cs typeface="Symbol" charset="2"/>
              </a:rPr>
              <a:t>D</a:t>
            </a:r>
            <a:r>
              <a:rPr lang="en-US" sz="2800" dirty="0" smtClean="0"/>
              <a:t>V </a:t>
            </a:r>
            <a:r>
              <a:rPr lang="en-US" sz="2800" dirty="0"/>
              <a:t>= V(c)-V(0), between the center of the inner conductor (s=0) </a:t>
            </a:r>
            <a:r>
              <a:rPr lang="en-US" sz="2800" dirty="0" smtClean="0"/>
              <a:t/>
            </a:r>
            <a:br>
              <a:rPr lang="en-US" sz="2800" dirty="0" smtClean="0"/>
            </a:br>
            <a:r>
              <a:rPr lang="en-US" sz="2800" dirty="0" smtClean="0"/>
              <a:t>and </a:t>
            </a:r>
            <a:r>
              <a:rPr lang="en-US" sz="2800" dirty="0"/>
              <a:t>the outside of the outer conductor? </a:t>
            </a:r>
          </a:p>
          <a:p>
            <a:r>
              <a:rPr lang="en-US" sz="2800" dirty="0" smtClean="0"/>
              <a:t>C) Positive</a:t>
            </a:r>
            <a:endParaRPr lang="en-US" sz="2800" dirty="0"/>
          </a:p>
          <a:p>
            <a:r>
              <a:rPr lang="en-US" sz="2800" dirty="0" smtClean="0"/>
              <a:t>D) Negative</a:t>
            </a:r>
            <a:endParaRPr lang="en-US" sz="2800" dirty="0"/>
          </a:p>
          <a:p>
            <a:r>
              <a:rPr lang="en-US" sz="2800" dirty="0" smtClean="0"/>
              <a:t>E) Zero</a:t>
            </a:r>
            <a:endParaRPr lang="en-US" sz="2800" dirty="0"/>
          </a:p>
        </p:txBody>
      </p:sp>
    </p:spTree>
    <p:extLst>
      <p:ext uri="{BB962C8B-B14F-4D97-AF65-F5344CB8AC3E}">
        <p14:creationId xmlns:p14="http://schemas.microsoft.com/office/powerpoint/2010/main" val="12843267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body" idx="1"/>
          </p:nvPr>
        </p:nvSpPr>
        <p:spPr>
          <a:xfrm>
            <a:off x="685800" y="457200"/>
            <a:ext cx="8229600" cy="1981200"/>
          </a:xfrm>
        </p:spPr>
        <p:txBody>
          <a:bodyPr/>
          <a:lstStyle/>
          <a:p>
            <a:pPr marL="0" indent="0">
              <a:buFontTx/>
              <a:buNone/>
            </a:pPr>
            <a:r>
              <a:rPr lang="en-US" sz="2800">
                <a:latin typeface="Arial" charset="0"/>
                <a:ea typeface="ヒラギノ角ゴ Pro W3" charset="0"/>
                <a:cs typeface="ヒラギノ角ゴ Pro W3" charset="0"/>
              </a:rPr>
              <a:t>A point charge +q is near a neutral copper sphere with a hollow interior space.  In equilibrium, the surface charge density </a:t>
            </a:r>
            <a:r>
              <a:rPr lang="en-US" sz="2800">
                <a:latin typeface="Symbol" charset="0"/>
                <a:ea typeface="ヒラギノ角ゴ Pro W3" charset="0"/>
                <a:cs typeface="ヒラギノ角ゴ Pro W3" charset="0"/>
              </a:rPr>
              <a:t>s</a:t>
            </a:r>
            <a:r>
              <a:rPr lang="en-US" sz="2800">
                <a:latin typeface="Arial" charset="0"/>
                <a:ea typeface="ヒラギノ角ゴ Pro W3" charset="0"/>
                <a:cs typeface="ヒラギノ角ゴ Pro W3" charset="0"/>
              </a:rPr>
              <a:t> on the interior of the hollow space is..</a:t>
            </a:r>
            <a:endParaRPr lang="en-US" sz="1600">
              <a:latin typeface="Arial" charset="0"/>
              <a:ea typeface="ヒラギノ角ゴ Pro W3" charset="0"/>
              <a:cs typeface="ヒラギノ角ゴ Pro W3" charset="0"/>
            </a:endParaRPr>
          </a:p>
        </p:txBody>
      </p:sp>
      <p:sp>
        <p:nvSpPr>
          <p:cNvPr id="35842" name="Oval 3"/>
          <p:cNvSpPr>
            <a:spLocks noChangeArrowheads="1"/>
          </p:cNvSpPr>
          <p:nvPr/>
        </p:nvSpPr>
        <p:spPr bwMode="auto">
          <a:xfrm>
            <a:off x="762000" y="3048000"/>
            <a:ext cx="2514600" cy="2514600"/>
          </a:xfrm>
          <a:prstGeom prst="ellipse">
            <a:avLst/>
          </a:prstGeom>
          <a:solidFill>
            <a:srgbClr val="FF9900"/>
          </a:solidFill>
          <a:ln w="9525">
            <a:solidFill>
              <a:schemeClr val="tx1"/>
            </a:solidFill>
            <a:round/>
            <a:headEnd/>
            <a:tailEnd/>
          </a:ln>
        </p:spPr>
        <p:txBody>
          <a:bodyPr wrap="none" anchor="ctr"/>
          <a:lstStyle/>
          <a:p>
            <a:endParaRPr lang="en-US"/>
          </a:p>
        </p:txBody>
      </p:sp>
      <p:sp>
        <p:nvSpPr>
          <p:cNvPr id="35843" name="Oval 5"/>
          <p:cNvSpPr>
            <a:spLocks noChangeArrowheads="1"/>
          </p:cNvSpPr>
          <p:nvPr/>
        </p:nvSpPr>
        <p:spPr bwMode="auto">
          <a:xfrm>
            <a:off x="3940175" y="4111625"/>
            <a:ext cx="204788" cy="190500"/>
          </a:xfrm>
          <a:prstGeom prst="ellipse">
            <a:avLst/>
          </a:prstGeom>
          <a:solidFill>
            <a:srgbClr val="CC0000"/>
          </a:solidFill>
          <a:ln w="9525">
            <a:solidFill>
              <a:schemeClr val="tx1"/>
            </a:solidFill>
            <a:round/>
            <a:headEnd/>
            <a:tailEnd/>
          </a:ln>
        </p:spPr>
        <p:txBody>
          <a:bodyPr anchor="ctr">
            <a:spAutoFit/>
          </a:bodyPr>
          <a:lstStyle/>
          <a:p>
            <a:endParaRPr lang="en-US"/>
          </a:p>
        </p:txBody>
      </p:sp>
      <p:sp>
        <p:nvSpPr>
          <p:cNvPr id="35844" name="Text Box 6"/>
          <p:cNvSpPr txBox="1">
            <a:spLocks noChangeArrowheads="1"/>
          </p:cNvSpPr>
          <p:nvPr/>
        </p:nvSpPr>
        <p:spPr bwMode="auto">
          <a:xfrm>
            <a:off x="3679825" y="3471863"/>
            <a:ext cx="70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a:t>+q</a:t>
            </a:r>
          </a:p>
        </p:txBody>
      </p:sp>
      <p:sp>
        <p:nvSpPr>
          <p:cNvPr id="35845" name="Oval 6"/>
          <p:cNvSpPr>
            <a:spLocks noChangeArrowheads="1"/>
          </p:cNvSpPr>
          <p:nvPr/>
        </p:nvSpPr>
        <p:spPr bwMode="auto">
          <a:xfrm>
            <a:off x="1295400" y="3657600"/>
            <a:ext cx="1371600" cy="1371600"/>
          </a:xfrm>
          <a:prstGeom prst="ellipse">
            <a:avLst/>
          </a:prstGeom>
          <a:solidFill>
            <a:schemeClr val="bg1"/>
          </a:solidFill>
          <a:ln w="9525">
            <a:solidFill>
              <a:schemeClr val="tx1"/>
            </a:solidFill>
            <a:round/>
            <a:headEnd/>
            <a:tailEnd/>
          </a:ln>
        </p:spPr>
        <p:txBody>
          <a:bodyPr wrap="none" anchor="ctr"/>
          <a:lstStyle/>
          <a:p>
            <a:endParaRPr lang="en-US"/>
          </a:p>
        </p:txBody>
      </p:sp>
      <p:sp>
        <p:nvSpPr>
          <p:cNvPr id="35846" name="Arc 7"/>
          <p:cNvSpPr>
            <a:spLocks/>
          </p:cNvSpPr>
          <p:nvPr/>
        </p:nvSpPr>
        <p:spPr bwMode="auto">
          <a:xfrm flipV="1">
            <a:off x="1371600" y="2667000"/>
            <a:ext cx="1552575" cy="1752600"/>
          </a:xfrm>
          <a:custGeom>
            <a:avLst/>
            <a:gdLst>
              <a:gd name="T0" fmla="*/ 0 w 20968"/>
              <a:gd name="T1" fmla="*/ 0 h 21600"/>
              <a:gd name="T2" fmla="*/ 2147483647 w 20968"/>
              <a:gd name="T3" fmla="*/ 2147483647 h 21600"/>
              <a:gd name="T4" fmla="*/ 0 w 20968"/>
              <a:gd name="T5" fmla="*/ 2147483647 h 21600"/>
              <a:gd name="T6" fmla="*/ 0 60000 65536"/>
              <a:gd name="T7" fmla="*/ 0 60000 65536"/>
              <a:gd name="T8" fmla="*/ 0 60000 65536"/>
              <a:gd name="T9" fmla="*/ 0 w 20968"/>
              <a:gd name="T10" fmla="*/ 0 h 21600"/>
              <a:gd name="T11" fmla="*/ 20968 w 20968"/>
              <a:gd name="T12" fmla="*/ 21600 h 21600"/>
            </a:gdLst>
            <a:ahLst/>
            <a:cxnLst>
              <a:cxn ang="T6">
                <a:pos x="T0" y="T1"/>
              </a:cxn>
              <a:cxn ang="T7">
                <a:pos x="T2" y="T3"/>
              </a:cxn>
              <a:cxn ang="T8">
                <a:pos x="T4" y="T5"/>
              </a:cxn>
            </a:cxnLst>
            <a:rect l="T9" t="T10" r="T11" b="T12"/>
            <a:pathLst>
              <a:path w="20968" h="21600" fill="none" extrusionOk="0">
                <a:moveTo>
                  <a:pt x="0" y="-1"/>
                </a:moveTo>
                <a:cubicBezTo>
                  <a:pt x="9931" y="-1"/>
                  <a:pt x="18583" y="6772"/>
                  <a:pt x="20968" y="16413"/>
                </a:cubicBezTo>
              </a:path>
              <a:path w="20968" h="21600" stroke="0" extrusionOk="0">
                <a:moveTo>
                  <a:pt x="0" y="-1"/>
                </a:moveTo>
                <a:cubicBezTo>
                  <a:pt x="9931" y="-1"/>
                  <a:pt x="18583" y="6772"/>
                  <a:pt x="20968" y="16413"/>
                </a:cubicBezTo>
                <a:lnTo>
                  <a:pt x="0" y="21600"/>
                </a:lnTo>
                <a:lnTo>
                  <a:pt x="0" y="-1"/>
                </a:lnTo>
                <a:close/>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7" name="Text Box 8"/>
          <p:cNvSpPr txBox="1">
            <a:spLocks noChangeArrowheads="1"/>
          </p:cNvSpPr>
          <p:nvPr/>
        </p:nvSpPr>
        <p:spPr bwMode="auto">
          <a:xfrm>
            <a:off x="2667000" y="2590800"/>
            <a:ext cx="1001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latin typeface="Symbol" charset="0"/>
              </a:rPr>
              <a:t>s</a:t>
            </a:r>
            <a:r>
              <a:rPr lang="en-US" sz="2800"/>
              <a:t> = ?</a:t>
            </a:r>
          </a:p>
        </p:txBody>
      </p:sp>
      <p:sp>
        <p:nvSpPr>
          <p:cNvPr id="35848" name="Text Box 9"/>
          <p:cNvSpPr txBox="1">
            <a:spLocks noChangeArrowheads="1"/>
          </p:cNvSpPr>
          <p:nvPr/>
        </p:nvSpPr>
        <p:spPr bwMode="auto">
          <a:xfrm>
            <a:off x="4585362" y="2667862"/>
            <a:ext cx="4267200"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2800" dirty="0" smtClean="0"/>
              <a:t> Zero </a:t>
            </a:r>
            <a:r>
              <a:rPr lang="en-US" sz="2800" dirty="0"/>
              <a:t>everywhere</a:t>
            </a:r>
          </a:p>
          <a:p>
            <a:pPr eaLnBrk="1" hangingPunct="1">
              <a:buFontTx/>
              <a:buAutoNum type="alphaUcParenR"/>
            </a:pPr>
            <a:r>
              <a:rPr lang="en-US" sz="2800" dirty="0" smtClean="0"/>
              <a:t> Non</a:t>
            </a:r>
            <a:r>
              <a:rPr lang="en-US" sz="2800" dirty="0"/>
              <a:t>-zero, but with zero net total charge on interior surface</a:t>
            </a:r>
          </a:p>
          <a:p>
            <a:pPr eaLnBrk="1" hangingPunct="1"/>
            <a:r>
              <a:rPr lang="en-US" sz="2800" dirty="0"/>
              <a:t>C) Non-zero with non-zero net total charge on interior surface.</a:t>
            </a:r>
          </a:p>
        </p:txBody>
      </p:sp>
    </p:spTree>
    <p:extLst>
      <p:ext uri="{BB962C8B-B14F-4D97-AF65-F5344CB8AC3E}">
        <p14:creationId xmlns:p14="http://schemas.microsoft.com/office/powerpoint/2010/main" val="387510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lstStyle/>
          <a:p>
            <a:r>
              <a:rPr lang="en-US">
                <a:latin typeface="Arial" charset="0"/>
                <a:ea typeface="ＭＳ Ｐゴシック" charset="0"/>
                <a:cs typeface="ＭＳ Ｐゴシック" charset="0"/>
              </a:rPr>
              <a:t>Class Activities:  Conductors + Capacitors (slide 1)</a:t>
            </a:r>
          </a:p>
        </p:txBody>
      </p:sp>
      <p:graphicFrame>
        <p:nvGraphicFramePr>
          <p:cNvPr id="29698" name="Object 2"/>
          <p:cNvGraphicFramePr>
            <a:graphicFrameLocks noChangeAspect="1"/>
          </p:cNvGraphicFramePr>
          <p:nvPr/>
        </p:nvGraphicFramePr>
        <p:xfrm>
          <a:off x="2081213" y="1625600"/>
          <a:ext cx="5487987" cy="5127625"/>
        </p:xfrm>
        <a:graphic>
          <a:graphicData uri="http://schemas.openxmlformats.org/presentationml/2006/ole">
            <mc:AlternateContent xmlns:mc="http://schemas.openxmlformats.org/markup-compatibility/2006">
              <mc:Choice xmlns:v="urn:schemas-microsoft-com:vml" Requires="v">
                <p:oleObj spid="_x0000_s216068" name="Document" r:id="rId5" imgW="5486400" imgH="5126736" progId="Word.Document.8">
                  <p:embed/>
                </p:oleObj>
              </mc:Choice>
              <mc:Fallback>
                <p:oleObj name="Document" r:id="rId5" imgW="5486400" imgH="512673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1213" y="1625600"/>
                        <a:ext cx="5487987" cy="512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50221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4265613" y="-69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endParaRPr lang="en-US" sz="1800"/>
          </a:p>
        </p:txBody>
      </p:sp>
      <p:sp>
        <p:nvSpPr>
          <p:cNvPr id="176131" name="Text Box 3"/>
          <p:cNvSpPr txBox="1">
            <a:spLocks noGrp="1" noChangeArrowheads="1"/>
          </p:cNvSpPr>
          <p:nvPr>
            <p:ph type="body" idx="1"/>
          </p:nvPr>
        </p:nvSpPr>
        <p:spPr>
          <a:xfrm>
            <a:off x="330200" y="301625"/>
            <a:ext cx="8183563" cy="24336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rgbClr val="FF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lvl1pPr/>
            <a:lvl2pPr/>
            <a:lvl3pPr/>
            <a:lvl4pPr/>
            <a:lvl5pPr/>
            <a:lvl6pPr/>
            <a:lvl7pPr/>
            <a:lvl8pPr/>
            <a:lvl9pPr/>
          </a:lstStyle>
          <a:p>
            <a:pPr marL="0" indent="0" eaLnBrk="0" hangingPunct="0">
              <a:lnSpc>
                <a:spcPct val="90000"/>
              </a:lnSpc>
              <a:spcBef>
                <a:spcPct val="0"/>
              </a:spcBef>
              <a:buFontTx/>
              <a:buNone/>
            </a:pPr>
            <a:r>
              <a:rPr lang="en-US" sz="2800" dirty="0">
                <a:cs typeface="Arial" charset="0"/>
              </a:rPr>
              <a:t>A HOLLOW copper sphere has total charge +Q. </a:t>
            </a:r>
          </a:p>
          <a:p>
            <a:pPr marL="0" indent="0" eaLnBrk="0" hangingPunct="0">
              <a:lnSpc>
                <a:spcPct val="90000"/>
              </a:lnSpc>
              <a:spcBef>
                <a:spcPct val="0"/>
              </a:spcBef>
              <a:buFontTx/>
              <a:buNone/>
            </a:pPr>
            <a:r>
              <a:rPr lang="en-US" sz="2800" dirty="0">
                <a:cs typeface="Arial" charset="0"/>
              </a:rPr>
              <a:t>A point charge +q sits </a:t>
            </a:r>
            <a:r>
              <a:rPr lang="en-US" sz="2800" dirty="0" smtClean="0">
                <a:cs typeface="Arial" charset="0"/>
              </a:rPr>
              <a:t>outside at distance a. </a:t>
            </a:r>
            <a:endParaRPr lang="en-US" sz="2800" dirty="0">
              <a:cs typeface="Arial" charset="0"/>
            </a:endParaRPr>
          </a:p>
          <a:p>
            <a:pPr marL="0" indent="0" eaLnBrk="0" hangingPunct="0">
              <a:lnSpc>
                <a:spcPct val="90000"/>
              </a:lnSpc>
              <a:spcBef>
                <a:spcPct val="0"/>
              </a:spcBef>
              <a:buFontTx/>
              <a:buNone/>
            </a:pPr>
            <a:r>
              <a:rPr lang="en-US" sz="2800" dirty="0">
                <a:cs typeface="Arial" charset="0"/>
              </a:rPr>
              <a:t>A charge, q</a:t>
            </a:r>
            <a:r>
              <a:rPr lang="ja-JP" altLang="en-US" sz="2800" dirty="0">
                <a:cs typeface="Arial" charset="0"/>
              </a:rPr>
              <a:t>’</a:t>
            </a:r>
            <a:r>
              <a:rPr lang="en-US" sz="2800" dirty="0">
                <a:cs typeface="Arial" charset="0"/>
              </a:rPr>
              <a:t>, is in the hole</a:t>
            </a:r>
            <a:r>
              <a:rPr lang="en-US" sz="2800" dirty="0" smtClean="0">
                <a:cs typeface="Arial" charset="0"/>
              </a:rPr>
              <a:t>, </a:t>
            </a:r>
            <a:r>
              <a:rPr lang="en-US" sz="2800" dirty="0">
                <a:cs typeface="Arial" charset="0"/>
              </a:rPr>
              <a:t>at the center.     </a:t>
            </a:r>
          </a:p>
          <a:p>
            <a:pPr marL="0" indent="0" eaLnBrk="0" hangingPunct="0">
              <a:lnSpc>
                <a:spcPct val="90000"/>
              </a:lnSpc>
              <a:spcBef>
                <a:spcPct val="0"/>
              </a:spcBef>
              <a:buFontTx/>
              <a:buNone/>
            </a:pPr>
            <a:r>
              <a:rPr lang="en-US" sz="2800" dirty="0">
                <a:solidFill>
                  <a:schemeClr val="accent2"/>
                </a:solidFill>
                <a:cs typeface="Arial" charset="0"/>
              </a:rPr>
              <a:t>(We are in static equilibrium.)</a:t>
            </a:r>
          </a:p>
          <a:p>
            <a:pPr marL="0" indent="0" eaLnBrk="0" hangingPunct="0">
              <a:lnSpc>
                <a:spcPct val="90000"/>
              </a:lnSpc>
              <a:spcBef>
                <a:spcPct val="0"/>
              </a:spcBef>
              <a:buFontTx/>
              <a:buNone/>
            </a:pPr>
            <a:r>
              <a:rPr lang="en-US" sz="2800" dirty="0">
                <a:solidFill>
                  <a:schemeClr val="accent2"/>
                </a:solidFill>
                <a:cs typeface="Arial" charset="0"/>
              </a:rPr>
              <a:t>What is the magnitude of the E-field a distance r from q</a:t>
            </a:r>
            <a:r>
              <a:rPr lang="ja-JP" altLang="en-US" sz="2800" dirty="0">
                <a:solidFill>
                  <a:schemeClr val="accent2"/>
                </a:solidFill>
                <a:cs typeface="Arial" charset="0"/>
              </a:rPr>
              <a:t>’</a:t>
            </a:r>
            <a:r>
              <a:rPr lang="en-US" sz="2800" dirty="0">
                <a:solidFill>
                  <a:schemeClr val="accent2"/>
                </a:solidFill>
                <a:cs typeface="Arial" charset="0"/>
              </a:rPr>
              <a:t>, (but, still in the </a:t>
            </a:r>
            <a:r>
              <a:rPr lang="ja-JP" altLang="en-US" sz="2800" dirty="0">
                <a:solidFill>
                  <a:schemeClr val="accent2"/>
                </a:solidFill>
                <a:cs typeface="Arial" charset="0"/>
              </a:rPr>
              <a:t>“</a:t>
            </a:r>
            <a:r>
              <a:rPr lang="en-US" sz="2800" dirty="0">
                <a:solidFill>
                  <a:schemeClr val="accent2"/>
                </a:solidFill>
                <a:cs typeface="Arial" charset="0"/>
              </a:rPr>
              <a:t>hole</a:t>
            </a:r>
            <a:r>
              <a:rPr lang="ja-JP" altLang="en-US" sz="2800" dirty="0">
                <a:solidFill>
                  <a:schemeClr val="accent2"/>
                </a:solidFill>
                <a:cs typeface="Arial" charset="0"/>
              </a:rPr>
              <a:t>”</a:t>
            </a:r>
            <a:r>
              <a:rPr lang="en-US" sz="2800" dirty="0">
                <a:solidFill>
                  <a:schemeClr val="accent2"/>
                </a:solidFill>
                <a:cs typeface="Arial" charset="0"/>
              </a:rPr>
              <a:t> region) </a:t>
            </a:r>
            <a:endParaRPr lang="en-US" sz="800" dirty="0">
              <a:cs typeface="Arial" charset="0"/>
            </a:endParaRPr>
          </a:p>
          <a:p>
            <a:pPr marL="0" indent="0">
              <a:lnSpc>
                <a:spcPct val="90000"/>
              </a:lnSpc>
              <a:spcBef>
                <a:spcPts val="600"/>
              </a:spcBef>
            </a:pPr>
            <a:endParaRPr lang="en-US" sz="500" dirty="0"/>
          </a:p>
          <a:p>
            <a:pPr marL="0" indent="0">
              <a:lnSpc>
                <a:spcPct val="90000"/>
              </a:lnSpc>
              <a:spcBef>
                <a:spcPts val="600"/>
              </a:spcBef>
              <a:buFontTx/>
              <a:buNone/>
            </a:pPr>
            <a:endParaRPr lang="en-US" sz="1000" dirty="0">
              <a:latin typeface="Times New Roman" charset="0"/>
            </a:endParaRPr>
          </a:p>
        </p:txBody>
      </p:sp>
      <p:sp>
        <p:nvSpPr>
          <p:cNvPr id="176132" name="Oval 4"/>
          <p:cNvSpPr>
            <a:spLocks noChangeArrowheads="1"/>
          </p:cNvSpPr>
          <p:nvPr/>
        </p:nvSpPr>
        <p:spPr bwMode="auto">
          <a:xfrm>
            <a:off x="614363" y="3021013"/>
            <a:ext cx="2787650" cy="2697162"/>
          </a:xfrm>
          <a:prstGeom prst="ellipse">
            <a:avLst/>
          </a:prstGeom>
          <a:solidFill>
            <a:srgbClr val="996600"/>
          </a:solidFill>
          <a:ln w="76200">
            <a:solidFill>
              <a:srgbClr val="99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76133" name="Oval 5"/>
          <p:cNvSpPr>
            <a:spLocks noChangeArrowheads="1"/>
          </p:cNvSpPr>
          <p:nvPr/>
        </p:nvSpPr>
        <p:spPr bwMode="auto">
          <a:xfrm>
            <a:off x="3933825" y="4151313"/>
            <a:ext cx="228600" cy="2286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76134" name="Text Box 6"/>
          <p:cNvSpPr txBox="1">
            <a:spLocks noChangeArrowheads="1"/>
          </p:cNvSpPr>
          <p:nvPr/>
        </p:nvSpPr>
        <p:spPr bwMode="auto">
          <a:xfrm>
            <a:off x="3679825" y="3471863"/>
            <a:ext cx="7048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600">
                <a:cs typeface="Arial" charset="0"/>
              </a:rPr>
              <a:t>+q</a:t>
            </a:r>
          </a:p>
        </p:txBody>
      </p:sp>
      <p:sp>
        <p:nvSpPr>
          <p:cNvPr id="176137" name="Text Box 9"/>
          <p:cNvSpPr txBox="1">
            <a:spLocks noChangeArrowheads="1"/>
          </p:cNvSpPr>
          <p:nvPr/>
        </p:nvSpPr>
        <p:spPr bwMode="auto">
          <a:xfrm>
            <a:off x="4475163" y="3063875"/>
            <a:ext cx="4668837" cy="3416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3600" dirty="0">
                <a:cs typeface="Arial" charset="0"/>
              </a:rPr>
              <a:t>A) |E| = </a:t>
            </a:r>
            <a:r>
              <a:rPr lang="en-US" sz="3600" dirty="0" err="1">
                <a:cs typeface="Arial" charset="0"/>
              </a:rPr>
              <a:t>kq</a:t>
            </a:r>
            <a:r>
              <a:rPr lang="ja-JP" altLang="en-US" sz="3600" dirty="0">
                <a:latin typeface="Arial"/>
                <a:cs typeface="Arial" charset="0"/>
              </a:rPr>
              <a:t>’</a:t>
            </a:r>
            <a:r>
              <a:rPr lang="en-US" sz="3600" dirty="0">
                <a:cs typeface="Arial" charset="0"/>
              </a:rPr>
              <a:t>/r</a:t>
            </a:r>
            <a:r>
              <a:rPr lang="en-US" sz="3600" baseline="30000" dirty="0">
                <a:cs typeface="Arial" charset="0"/>
              </a:rPr>
              <a:t>2</a:t>
            </a:r>
          </a:p>
          <a:p>
            <a:pPr eaLnBrk="1" hangingPunct="1"/>
            <a:r>
              <a:rPr lang="en-US" sz="3600" dirty="0">
                <a:cs typeface="Arial" charset="0"/>
              </a:rPr>
              <a:t>B) |E| = k(q</a:t>
            </a:r>
            <a:r>
              <a:rPr lang="ja-JP" altLang="en-US" sz="3600" dirty="0">
                <a:latin typeface="Arial"/>
                <a:cs typeface="Arial" charset="0"/>
              </a:rPr>
              <a:t>’</a:t>
            </a:r>
            <a:r>
              <a:rPr lang="en-US" sz="3600" dirty="0">
                <a:cs typeface="Arial" charset="0"/>
              </a:rPr>
              <a:t>-Q)/r</a:t>
            </a:r>
            <a:r>
              <a:rPr lang="en-US" sz="3600" baseline="30000" dirty="0">
                <a:cs typeface="Arial" charset="0"/>
              </a:rPr>
              <a:t>2</a:t>
            </a:r>
          </a:p>
          <a:p>
            <a:pPr eaLnBrk="1" hangingPunct="1"/>
            <a:r>
              <a:rPr lang="en-US" sz="3600" dirty="0">
                <a:cs typeface="Arial" charset="0"/>
              </a:rPr>
              <a:t>C) |E| = </a:t>
            </a:r>
            <a:r>
              <a:rPr lang="en-US" sz="3600" dirty="0" smtClean="0">
                <a:cs typeface="Arial" charset="0"/>
              </a:rPr>
              <a:t>0</a:t>
            </a:r>
          </a:p>
          <a:p>
            <a:pPr eaLnBrk="1" hangingPunct="1"/>
            <a:r>
              <a:rPr lang="en-US" sz="3600" dirty="0" smtClean="0">
                <a:cs typeface="Arial" charset="0"/>
              </a:rPr>
              <a:t>D) |E| = </a:t>
            </a:r>
            <a:r>
              <a:rPr lang="en-US" sz="3600" dirty="0" err="1" smtClean="0">
                <a:cs typeface="Arial" charset="0"/>
              </a:rPr>
              <a:t>kq</a:t>
            </a:r>
            <a:r>
              <a:rPr lang="en-US" sz="3600" dirty="0">
                <a:cs typeface="Arial" charset="0"/>
              </a:rPr>
              <a:t>/(a-r)</a:t>
            </a:r>
            <a:r>
              <a:rPr lang="en-US" sz="3600" baseline="30000" dirty="0" smtClean="0">
                <a:cs typeface="Arial" charset="0"/>
              </a:rPr>
              <a:t>2</a:t>
            </a:r>
            <a:endParaRPr lang="en-US" sz="3600" dirty="0">
              <a:cs typeface="Arial" charset="0"/>
            </a:endParaRPr>
          </a:p>
          <a:p>
            <a:pPr eaLnBrk="1" hangingPunct="1"/>
            <a:r>
              <a:rPr lang="en-US" sz="3600" dirty="0">
                <a:cs typeface="Arial" charset="0"/>
              </a:rPr>
              <a:t>E</a:t>
            </a:r>
            <a:r>
              <a:rPr lang="en-US" sz="3600" dirty="0" smtClean="0">
                <a:cs typeface="Arial" charset="0"/>
              </a:rPr>
              <a:t>) </a:t>
            </a:r>
            <a:r>
              <a:rPr lang="en-US" sz="3600" dirty="0">
                <a:cs typeface="Arial" charset="0"/>
              </a:rPr>
              <a:t>None of these! / it</a:t>
            </a:r>
            <a:r>
              <a:rPr lang="ja-JP" altLang="en-US" sz="3600" dirty="0">
                <a:latin typeface="Arial"/>
                <a:cs typeface="Arial" charset="0"/>
              </a:rPr>
              <a:t>’</a:t>
            </a:r>
            <a:r>
              <a:rPr lang="en-US" sz="3600" dirty="0">
                <a:cs typeface="Arial" charset="0"/>
              </a:rPr>
              <a:t>s hard to compute</a:t>
            </a:r>
            <a:endParaRPr lang="en-US" sz="2000" dirty="0">
              <a:cs typeface="Arial" charset="0"/>
            </a:endParaRPr>
          </a:p>
        </p:txBody>
      </p:sp>
      <p:sp>
        <p:nvSpPr>
          <p:cNvPr id="176140" name="Text Box 12"/>
          <p:cNvSpPr txBox="1">
            <a:spLocks noChangeArrowheads="1"/>
          </p:cNvSpPr>
          <p:nvPr/>
        </p:nvSpPr>
        <p:spPr bwMode="auto">
          <a:xfrm>
            <a:off x="123825" y="63500"/>
            <a:ext cx="69215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t>2.30a</a:t>
            </a:r>
          </a:p>
        </p:txBody>
      </p:sp>
      <p:sp>
        <p:nvSpPr>
          <p:cNvPr id="176141" name="Oval 13"/>
          <p:cNvSpPr>
            <a:spLocks noChangeArrowheads="1"/>
          </p:cNvSpPr>
          <p:nvPr/>
        </p:nvSpPr>
        <p:spPr bwMode="auto">
          <a:xfrm>
            <a:off x="1166813" y="3511550"/>
            <a:ext cx="1677987" cy="1677988"/>
          </a:xfrm>
          <a:prstGeom prst="ellipse">
            <a:avLst/>
          </a:prstGeom>
          <a:solidFill>
            <a:schemeClr val="bg1"/>
          </a:solidFill>
          <a:ln w="9525">
            <a:solidFill>
              <a:schemeClr val="tx1"/>
            </a:solidFill>
            <a:round/>
            <a:headEnd/>
            <a:tailEnd/>
          </a:ln>
        </p:spPr>
        <p:txBody>
          <a:bodyPr wrap="none" anchor="ctr"/>
          <a:lstStyle/>
          <a:p>
            <a:endParaRPr lang="en-US"/>
          </a:p>
        </p:txBody>
      </p:sp>
      <p:sp>
        <p:nvSpPr>
          <p:cNvPr id="176142" name="Text Box 14"/>
          <p:cNvSpPr txBox="1">
            <a:spLocks noChangeArrowheads="1"/>
          </p:cNvSpPr>
          <p:nvPr/>
        </p:nvSpPr>
        <p:spPr bwMode="auto">
          <a:xfrm>
            <a:off x="1485900" y="5090801"/>
            <a:ext cx="8064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600" dirty="0">
                <a:cs typeface="Arial" charset="0"/>
              </a:rPr>
              <a:t>+Q</a:t>
            </a:r>
          </a:p>
        </p:txBody>
      </p:sp>
      <p:sp>
        <p:nvSpPr>
          <p:cNvPr id="176143" name="Text Box 15"/>
          <p:cNvSpPr txBox="1">
            <a:spLocks noChangeArrowheads="1"/>
          </p:cNvSpPr>
          <p:nvPr/>
        </p:nvSpPr>
        <p:spPr bwMode="auto">
          <a:xfrm>
            <a:off x="1487488" y="3636963"/>
            <a:ext cx="70326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000" dirty="0">
                <a:cs typeface="Arial" charset="0"/>
              </a:rPr>
              <a:t>+q</a:t>
            </a:r>
            <a:r>
              <a:rPr lang="ja-JP" altLang="en-US" sz="3000" dirty="0">
                <a:latin typeface="Arial"/>
                <a:cs typeface="Arial" charset="0"/>
              </a:rPr>
              <a:t>’</a:t>
            </a:r>
            <a:endParaRPr lang="en-US" sz="3000" dirty="0">
              <a:cs typeface="Arial" charset="0"/>
            </a:endParaRPr>
          </a:p>
        </p:txBody>
      </p:sp>
      <p:sp>
        <p:nvSpPr>
          <p:cNvPr id="176144" name="Oval 16"/>
          <p:cNvSpPr>
            <a:spLocks noChangeArrowheads="1"/>
          </p:cNvSpPr>
          <p:nvPr/>
        </p:nvSpPr>
        <p:spPr bwMode="auto">
          <a:xfrm>
            <a:off x="1871663" y="4181475"/>
            <a:ext cx="228600" cy="2286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76145" name="Line 17"/>
          <p:cNvSpPr>
            <a:spLocks noChangeShapeType="1"/>
          </p:cNvSpPr>
          <p:nvPr/>
        </p:nvSpPr>
        <p:spPr bwMode="auto">
          <a:xfrm flipV="1">
            <a:off x="2005013" y="4286250"/>
            <a:ext cx="561975" cy="31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76146" name="Text Box 18"/>
          <p:cNvSpPr txBox="1">
            <a:spLocks noChangeArrowheads="1"/>
          </p:cNvSpPr>
          <p:nvPr/>
        </p:nvSpPr>
        <p:spPr bwMode="auto">
          <a:xfrm>
            <a:off x="2192338" y="3794125"/>
            <a:ext cx="30321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3000" dirty="0">
                <a:cs typeface="Arial" charset="0"/>
              </a:rPr>
              <a:t>r</a:t>
            </a:r>
            <a:endParaRPr lang="en-US" sz="2800" dirty="0">
              <a:cs typeface="Arial" charset="0"/>
            </a:endParaRPr>
          </a:p>
        </p:txBody>
      </p:sp>
      <p:sp>
        <p:nvSpPr>
          <p:cNvPr id="16" name="Line 17"/>
          <p:cNvSpPr>
            <a:spLocks noChangeShapeType="1"/>
          </p:cNvSpPr>
          <p:nvPr/>
        </p:nvSpPr>
        <p:spPr bwMode="auto">
          <a:xfrm flipV="1">
            <a:off x="2030413" y="4429124"/>
            <a:ext cx="20208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a:p>
        </p:txBody>
      </p:sp>
      <p:sp>
        <p:nvSpPr>
          <p:cNvPr id="17" name="Text Box 18"/>
          <p:cNvSpPr txBox="1">
            <a:spLocks noChangeArrowheads="1"/>
          </p:cNvSpPr>
          <p:nvPr/>
        </p:nvSpPr>
        <p:spPr bwMode="auto">
          <a:xfrm>
            <a:off x="3462338" y="4467225"/>
            <a:ext cx="30321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3000" dirty="0">
                <a:cs typeface="Arial" charset="0"/>
              </a:rPr>
              <a:t>a</a:t>
            </a:r>
            <a:endParaRPr lang="en-US" sz="2800" dirty="0">
              <a:cs typeface="Arial" charset="0"/>
            </a:endParaRPr>
          </a:p>
        </p:txBody>
      </p:sp>
    </p:spTree>
    <p:extLst>
      <p:ext uri="{BB962C8B-B14F-4D97-AF65-F5344CB8AC3E}">
        <p14:creationId xmlns:p14="http://schemas.microsoft.com/office/powerpoint/2010/main" val="10973631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265613" y="-69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endParaRPr lang="en-US" sz="1800"/>
          </a:p>
        </p:txBody>
      </p:sp>
      <p:sp>
        <p:nvSpPr>
          <p:cNvPr id="178179" name="Text Box 3"/>
          <p:cNvSpPr txBox="1">
            <a:spLocks noGrp="1" noChangeArrowheads="1"/>
          </p:cNvSpPr>
          <p:nvPr>
            <p:ph type="body" idx="1"/>
          </p:nvPr>
        </p:nvSpPr>
        <p:spPr>
          <a:xfrm>
            <a:off x="44450" y="301625"/>
            <a:ext cx="8813800" cy="24336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rgbClr val="FF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lvl1pPr/>
            <a:lvl2pPr/>
            <a:lvl3pPr/>
            <a:lvl4pPr/>
            <a:lvl5pPr/>
            <a:lvl6pPr/>
            <a:lvl7pPr/>
            <a:lvl8pPr/>
            <a:lvl9pPr/>
          </a:lstStyle>
          <a:p>
            <a:pPr marL="0" indent="0" eaLnBrk="0" hangingPunct="0">
              <a:lnSpc>
                <a:spcPct val="90000"/>
              </a:lnSpc>
              <a:spcBef>
                <a:spcPct val="0"/>
              </a:spcBef>
              <a:buFontTx/>
              <a:buNone/>
            </a:pPr>
            <a:r>
              <a:rPr lang="en-US" sz="3000" dirty="0">
                <a:cs typeface="Arial" charset="0"/>
              </a:rPr>
              <a:t>A HOLLOW copper sphere has total charge +Q. </a:t>
            </a:r>
          </a:p>
          <a:p>
            <a:pPr marL="0" indent="0" eaLnBrk="0" hangingPunct="0">
              <a:lnSpc>
                <a:spcPct val="90000"/>
              </a:lnSpc>
              <a:spcBef>
                <a:spcPct val="0"/>
              </a:spcBef>
              <a:buFontTx/>
              <a:buNone/>
            </a:pPr>
            <a:r>
              <a:rPr lang="en-US" sz="3000" dirty="0">
                <a:cs typeface="Arial" charset="0"/>
              </a:rPr>
              <a:t>A point charge +q sits outside. </a:t>
            </a:r>
          </a:p>
          <a:p>
            <a:pPr marL="0" indent="0" eaLnBrk="0" hangingPunct="0">
              <a:lnSpc>
                <a:spcPct val="90000"/>
              </a:lnSpc>
              <a:spcBef>
                <a:spcPct val="0"/>
              </a:spcBef>
              <a:buFontTx/>
              <a:buNone/>
            </a:pPr>
            <a:r>
              <a:rPr lang="en-US" sz="3000" dirty="0">
                <a:cs typeface="Arial" charset="0"/>
              </a:rPr>
              <a:t>A charge, q</a:t>
            </a:r>
            <a:r>
              <a:rPr lang="ja-JP" altLang="en-US" sz="3000" dirty="0">
                <a:cs typeface="Arial" charset="0"/>
              </a:rPr>
              <a:t>’</a:t>
            </a:r>
            <a:r>
              <a:rPr lang="en-US" sz="3000" dirty="0">
                <a:cs typeface="Arial" charset="0"/>
              </a:rPr>
              <a:t>, is in the hole, SHIFTED right a bit.      </a:t>
            </a:r>
          </a:p>
          <a:p>
            <a:pPr marL="0" indent="0" eaLnBrk="0" hangingPunct="0">
              <a:lnSpc>
                <a:spcPct val="90000"/>
              </a:lnSpc>
              <a:spcBef>
                <a:spcPct val="0"/>
              </a:spcBef>
              <a:buFontTx/>
              <a:buNone/>
            </a:pPr>
            <a:r>
              <a:rPr lang="en-US" sz="3000" dirty="0">
                <a:solidFill>
                  <a:schemeClr val="accent2"/>
                </a:solidFill>
                <a:cs typeface="Arial" charset="0"/>
              </a:rPr>
              <a:t>(We are in static equilibrium.)</a:t>
            </a:r>
          </a:p>
          <a:p>
            <a:pPr marL="0" indent="0" eaLnBrk="0" hangingPunct="0">
              <a:lnSpc>
                <a:spcPct val="90000"/>
              </a:lnSpc>
              <a:spcBef>
                <a:spcPct val="0"/>
              </a:spcBef>
              <a:buFontTx/>
              <a:buNone/>
            </a:pPr>
            <a:r>
              <a:rPr lang="en-US" sz="3000" dirty="0">
                <a:solidFill>
                  <a:schemeClr val="accent2"/>
                </a:solidFill>
                <a:cs typeface="Arial" charset="0"/>
              </a:rPr>
              <a:t>What does the E field look like in the </a:t>
            </a:r>
            <a:r>
              <a:rPr lang="ja-JP" altLang="en-US" sz="3000" dirty="0">
                <a:solidFill>
                  <a:schemeClr val="accent2"/>
                </a:solidFill>
                <a:cs typeface="Arial" charset="0"/>
              </a:rPr>
              <a:t>“</a:t>
            </a:r>
            <a:r>
              <a:rPr lang="en-US" sz="3000" dirty="0">
                <a:solidFill>
                  <a:schemeClr val="accent2"/>
                </a:solidFill>
                <a:cs typeface="Arial" charset="0"/>
              </a:rPr>
              <a:t>hole</a:t>
            </a:r>
            <a:r>
              <a:rPr lang="ja-JP" altLang="en-US" sz="3000" dirty="0">
                <a:solidFill>
                  <a:schemeClr val="accent2"/>
                </a:solidFill>
                <a:cs typeface="Arial" charset="0"/>
              </a:rPr>
              <a:t>”</a:t>
            </a:r>
            <a:r>
              <a:rPr lang="en-US" sz="3000" dirty="0">
                <a:solidFill>
                  <a:schemeClr val="accent2"/>
                </a:solidFill>
                <a:cs typeface="Arial" charset="0"/>
              </a:rPr>
              <a:t> region?</a:t>
            </a:r>
            <a:endParaRPr lang="en-US" sz="800" dirty="0">
              <a:cs typeface="Arial" charset="0"/>
            </a:endParaRPr>
          </a:p>
          <a:p>
            <a:pPr marL="0" indent="0">
              <a:lnSpc>
                <a:spcPct val="90000"/>
              </a:lnSpc>
              <a:spcBef>
                <a:spcPts val="600"/>
              </a:spcBef>
            </a:pPr>
            <a:endParaRPr lang="en-US" sz="500" dirty="0"/>
          </a:p>
          <a:p>
            <a:pPr marL="0" indent="0">
              <a:lnSpc>
                <a:spcPct val="90000"/>
              </a:lnSpc>
              <a:spcBef>
                <a:spcPts val="600"/>
              </a:spcBef>
              <a:buFontTx/>
              <a:buNone/>
            </a:pPr>
            <a:endParaRPr lang="en-US" sz="1000" dirty="0">
              <a:latin typeface="Times New Roman" charset="0"/>
            </a:endParaRPr>
          </a:p>
        </p:txBody>
      </p:sp>
      <p:sp>
        <p:nvSpPr>
          <p:cNvPr id="178180" name="Oval 4"/>
          <p:cNvSpPr>
            <a:spLocks noChangeArrowheads="1"/>
          </p:cNvSpPr>
          <p:nvPr/>
        </p:nvSpPr>
        <p:spPr bwMode="auto">
          <a:xfrm>
            <a:off x="614363" y="3021013"/>
            <a:ext cx="2787650" cy="2697162"/>
          </a:xfrm>
          <a:prstGeom prst="ellipse">
            <a:avLst/>
          </a:prstGeom>
          <a:solidFill>
            <a:srgbClr val="996600"/>
          </a:solidFill>
          <a:ln w="76200">
            <a:solidFill>
              <a:srgbClr val="99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78181" name="Oval 5"/>
          <p:cNvSpPr>
            <a:spLocks noChangeArrowheads="1"/>
          </p:cNvSpPr>
          <p:nvPr/>
        </p:nvSpPr>
        <p:spPr bwMode="auto">
          <a:xfrm>
            <a:off x="3933825" y="4151313"/>
            <a:ext cx="228600" cy="2286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78182" name="Text Box 6"/>
          <p:cNvSpPr txBox="1">
            <a:spLocks noChangeArrowheads="1"/>
          </p:cNvSpPr>
          <p:nvPr/>
        </p:nvSpPr>
        <p:spPr bwMode="auto">
          <a:xfrm>
            <a:off x="3679825" y="3471863"/>
            <a:ext cx="7048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600">
                <a:cs typeface="Arial" charset="0"/>
              </a:rPr>
              <a:t>+q</a:t>
            </a:r>
          </a:p>
        </p:txBody>
      </p:sp>
      <p:sp>
        <p:nvSpPr>
          <p:cNvPr id="178183" name="Text Box 7"/>
          <p:cNvSpPr txBox="1">
            <a:spLocks noChangeArrowheads="1"/>
          </p:cNvSpPr>
          <p:nvPr/>
        </p:nvSpPr>
        <p:spPr bwMode="auto">
          <a:xfrm>
            <a:off x="4349750" y="3073400"/>
            <a:ext cx="4668838" cy="3397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 typeface="Arial" charset="0"/>
              <a:buAutoNum type="alphaUcParenR"/>
            </a:pPr>
            <a:r>
              <a:rPr lang="en-US" sz="3600">
                <a:cs typeface="Arial" charset="0"/>
              </a:rPr>
              <a:t> Simple Coulomb field (straight away from q</a:t>
            </a:r>
            <a:r>
              <a:rPr lang="ja-JP" altLang="en-US" sz="3600">
                <a:latin typeface="Arial"/>
                <a:cs typeface="Arial" charset="0"/>
              </a:rPr>
              <a:t>’</a:t>
            </a:r>
            <a:r>
              <a:rPr lang="en-US" sz="3600">
                <a:cs typeface="Arial" charset="0"/>
              </a:rPr>
              <a:t>, right up to the wall)</a:t>
            </a:r>
          </a:p>
          <a:p>
            <a:pPr eaLnBrk="1" hangingPunct="1"/>
            <a:r>
              <a:rPr lang="en-US" sz="3600">
                <a:cs typeface="Arial" charset="0"/>
              </a:rPr>
              <a:t>B) Complicated/ it</a:t>
            </a:r>
            <a:r>
              <a:rPr lang="ja-JP" altLang="en-US" sz="3600">
                <a:latin typeface="Arial"/>
                <a:cs typeface="Arial" charset="0"/>
              </a:rPr>
              <a:t>’</a:t>
            </a:r>
            <a:r>
              <a:rPr lang="en-US" sz="3600">
                <a:cs typeface="Arial" charset="0"/>
              </a:rPr>
              <a:t>s hard to compute</a:t>
            </a:r>
            <a:endParaRPr lang="en-US" sz="2000">
              <a:cs typeface="Arial" charset="0"/>
            </a:endParaRPr>
          </a:p>
        </p:txBody>
      </p:sp>
      <p:sp>
        <p:nvSpPr>
          <p:cNvPr id="178184" name="Text Box 8"/>
          <p:cNvSpPr txBox="1">
            <a:spLocks noChangeArrowheads="1"/>
          </p:cNvSpPr>
          <p:nvPr/>
        </p:nvSpPr>
        <p:spPr bwMode="auto">
          <a:xfrm>
            <a:off x="123825" y="63500"/>
            <a:ext cx="57943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t>2.3b</a:t>
            </a:r>
          </a:p>
        </p:txBody>
      </p:sp>
      <p:sp>
        <p:nvSpPr>
          <p:cNvPr id="178185" name="Oval 9"/>
          <p:cNvSpPr>
            <a:spLocks noChangeArrowheads="1"/>
          </p:cNvSpPr>
          <p:nvPr/>
        </p:nvSpPr>
        <p:spPr bwMode="auto">
          <a:xfrm>
            <a:off x="1166813" y="3511550"/>
            <a:ext cx="1677987" cy="1677988"/>
          </a:xfrm>
          <a:prstGeom prst="ellipse">
            <a:avLst/>
          </a:prstGeom>
          <a:solidFill>
            <a:schemeClr val="bg1"/>
          </a:solidFill>
          <a:ln w="9525">
            <a:solidFill>
              <a:schemeClr val="tx1"/>
            </a:solidFill>
            <a:round/>
            <a:headEnd/>
            <a:tailEnd/>
          </a:ln>
        </p:spPr>
        <p:txBody>
          <a:bodyPr wrap="none" anchor="ctr"/>
          <a:lstStyle/>
          <a:p>
            <a:endParaRPr lang="en-US"/>
          </a:p>
        </p:txBody>
      </p:sp>
      <p:sp>
        <p:nvSpPr>
          <p:cNvPr id="178186" name="Text Box 10"/>
          <p:cNvSpPr txBox="1">
            <a:spLocks noChangeArrowheads="1"/>
          </p:cNvSpPr>
          <p:nvPr/>
        </p:nvSpPr>
        <p:spPr bwMode="auto">
          <a:xfrm>
            <a:off x="1485900" y="5103436"/>
            <a:ext cx="8064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600" dirty="0">
                <a:cs typeface="Arial" charset="0"/>
              </a:rPr>
              <a:t>+Q</a:t>
            </a:r>
          </a:p>
        </p:txBody>
      </p:sp>
      <p:sp>
        <p:nvSpPr>
          <p:cNvPr id="178187" name="Text Box 11"/>
          <p:cNvSpPr txBox="1">
            <a:spLocks noChangeArrowheads="1"/>
          </p:cNvSpPr>
          <p:nvPr/>
        </p:nvSpPr>
        <p:spPr bwMode="auto">
          <a:xfrm>
            <a:off x="2087563" y="4351338"/>
            <a:ext cx="703262"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000">
                <a:cs typeface="Arial" charset="0"/>
              </a:rPr>
              <a:t>+q</a:t>
            </a:r>
            <a:r>
              <a:rPr lang="ja-JP" altLang="en-US" sz="3000">
                <a:latin typeface="Arial"/>
                <a:cs typeface="Arial" charset="0"/>
              </a:rPr>
              <a:t>’</a:t>
            </a:r>
            <a:endParaRPr lang="en-US" sz="3000">
              <a:cs typeface="Arial" charset="0"/>
            </a:endParaRPr>
          </a:p>
        </p:txBody>
      </p:sp>
      <p:sp>
        <p:nvSpPr>
          <p:cNvPr id="178188" name="Oval 12"/>
          <p:cNvSpPr>
            <a:spLocks noChangeArrowheads="1"/>
          </p:cNvSpPr>
          <p:nvPr/>
        </p:nvSpPr>
        <p:spPr bwMode="auto">
          <a:xfrm>
            <a:off x="2365375" y="4189413"/>
            <a:ext cx="228600" cy="2286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31175902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Oval 1026"/>
          <p:cNvSpPr>
            <a:spLocks noChangeArrowheads="1"/>
          </p:cNvSpPr>
          <p:nvPr/>
        </p:nvSpPr>
        <p:spPr bwMode="auto">
          <a:xfrm>
            <a:off x="428928" y="3048000"/>
            <a:ext cx="2514600" cy="2514600"/>
          </a:xfrm>
          <a:prstGeom prst="ellipse">
            <a:avLst/>
          </a:prstGeom>
          <a:solidFill>
            <a:srgbClr val="FF9900"/>
          </a:soli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41986" name="Rectangle 2"/>
          <p:cNvSpPr>
            <a:spLocks noChangeArrowheads="1"/>
          </p:cNvSpPr>
          <p:nvPr/>
        </p:nvSpPr>
        <p:spPr bwMode="auto">
          <a:xfrm>
            <a:off x="4265613" y="-69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defTabSz="457200" eaLnBrk="1" hangingPunct="1"/>
            <a:endParaRPr lang="en-US" sz="1800">
              <a:ea typeface="ＭＳ Ｐゴシック" charset="0"/>
              <a:cs typeface="ＭＳ Ｐゴシック" charset="0"/>
            </a:endParaRPr>
          </a:p>
        </p:txBody>
      </p:sp>
      <p:sp>
        <p:nvSpPr>
          <p:cNvPr id="41987" name="Text Box 3"/>
          <p:cNvSpPr>
            <a:spLocks noGrp="1" noChangeArrowheads="1"/>
          </p:cNvSpPr>
          <p:nvPr>
            <p:ph type="body" idx="4294967295"/>
          </p:nvPr>
        </p:nvSpPr>
        <p:spPr>
          <a:xfrm>
            <a:off x="617538" y="381000"/>
            <a:ext cx="8526462" cy="2060575"/>
          </a:xfrm>
        </p:spPr>
        <p:txBody>
          <a:bodyPr/>
          <a:lstStyle/>
          <a:p>
            <a:pPr marL="0" indent="0" eaLnBrk="1" hangingPunct="1">
              <a:lnSpc>
                <a:spcPct val="90000"/>
              </a:lnSpc>
              <a:spcBef>
                <a:spcPct val="0"/>
              </a:spcBef>
              <a:buFontTx/>
              <a:buNone/>
            </a:pPr>
            <a:r>
              <a:rPr lang="en-US" sz="3000">
                <a:latin typeface="Arial" charset="0"/>
                <a:ea typeface="ヒラギノ角ゴ Pro W3" charset="0"/>
                <a:cs typeface="Arial" charset="0"/>
              </a:rPr>
              <a:t>A HOLLOW copper sphere has total charge +Q. </a:t>
            </a:r>
          </a:p>
          <a:p>
            <a:pPr marL="0" indent="0" eaLnBrk="1" hangingPunct="1">
              <a:lnSpc>
                <a:spcPct val="90000"/>
              </a:lnSpc>
              <a:spcBef>
                <a:spcPct val="0"/>
              </a:spcBef>
              <a:buFontTx/>
              <a:buNone/>
            </a:pPr>
            <a:r>
              <a:rPr lang="en-US" sz="3000">
                <a:latin typeface="Arial" charset="0"/>
                <a:ea typeface="ヒラギノ角ゴ Pro W3" charset="0"/>
                <a:cs typeface="Arial" charset="0"/>
              </a:rPr>
              <a:t>A point charge +q sits outside. </a:t>
            </a:r>
          </a:p>
          <a:p>
            <a:pPr marL="0" indent="0" eaLnBrk="1" hangingPunct="1">
              <a:lnSpc>
                <a:spcPct val="90000"/>
              </a:lnSpc>
              <a:spcBef>
                <a:spcPct val="0"/>
              </a:spcBef>
              <a:buFontTx/>
              <a:buNone/>
            </a:pPr>
            <a:r>
              <a:rPr lang="en-US" sz="3000">
                <a:latin typeface="Arial" charset="0"/>
                <a:ea typeface="ヒラギノ角ゴ Pro W3" charset="0"/>
                <a:cs typeface="Arial" charset="0"/>
              </a:rPr>
              <a:t>A charge, +q</a:t>
            </a:r>
            <a:r>
              <a:rPr lang="en-US" sz="3000" baseline="-25000">
                <a:latin typeface="Arial" charset="0"/>
                <a:ea typeface="ヒラギノ角ゴ Pro W3" charset="0"/>
                <a:cs typeface="Arial" charset="0"/>
              </a:rPr>
              <a:t>c</a:t>
            </a:r>
            <a:r>
              <a:rPr lang="en-US" sz="3000">
                <a:latin typeface="Arial" charset="0"/>
                <a:ea typeface="ヒラギノ角ゴ Pro W3" charset="0"/>
                <a:cs typeface="Arial" charset="0"/>
              </a:rPr>
              <a:t>, is in the hole, SHIFTED right a bit.      </a:t>
            </a:r>
          </a:p>
          <a:p>
            <a:pPr marL="0" indent="0" eaLnBrk="1" hangingPunct="1">
              <a:lnSpc>
                <a:spcPct val="90000"/>
              </a:lnSpc>
              <a:spcBef>
                <a:spcPct val="0"/>
              </a:spcBef>
              <a:buFontTx/>
              <a:buNone/>
            </a:pPr>
            <a:r>
              <a:rPr lang="en-US" sz="3000">
                <a:solidFill>
                  <a:schemeClr val="accent2"/>
                </a:solidFill>
                <a:latin typeface="Arial" charset="0"/>
                <a:ea typeface="ヒラギノ角ゴ Pro W3" charset="0"/>
                <a:cs typeface="Arial" charset="0"/>
              </a:rPr>
              <a:t>(Assume static equilibrium.)</a:t>
            </a:r>
          </a:p>
          <a:p>
            <a:pPr marL="0" indent="0" eaLnBrk="1" hangingPunct="1">
              <a:lnSpc>
                <a:spcPct val="90000"/>
              </a:lnSpc>
              <a:spcBef>
                <a:spcPct val="0"/>
              </a:spcBef>
              <a:buFontTx/>
              <a:buNone/>
            </a:pPr>
            <a:r>
              <a:rPr lang="en-US" sz="3000">
                <a:solidFill>
                  <a:schemeClr val="accent2"/>
                </a:solidFill>
                <a:latin typeface="Arial" charset="0"/>
                <a:ea typeface="ヒラギノ角ゴ Pro W3" charset="0"/>
                <a:cs typeface="Arial" charset="0"/>
              </a:rPr>
              <a:t>What does the charge distribution look like on the inner surface of the hole?</a:t>
            </a:r>
            <a:endParaRPr lang="en-US" sz="1400">
              <a:latin typeface="Arial" charset="0"/>
              <a:ea typeface="ヒラギノ角ゴ Pro W3" charset="0"/>
              <a:cs typeface="Arial" charset="0"/>
            </a:endParaRPr>
          </a:p>
          <a:p>
            <a:pPr marL="0" indent="0" eaLnBrk="1" hangingPunct="1">
              <a:lnSpc>
                <a:spcPct val="90000"/>
              </a:lnSpc>
              <a:spcBef>
                <a:spcPts val="600"/>
              </a:spcBef>
            </a:pPr>
            <a:endParaRPr lang="en-US" sz="1400">
              <a:latin typeface="Arial" charset="0"/>
              <a:ea typeface="ヒラギノ角ゴ Pro W3" charset="0"/>
              <a:cs typeface="ヒラギノ角ゴ Pro W3" charset="0"/>
            </a:endParaRPr>
          </a:p>
          <a:p>
            <a:pPr marL="0" indent="0" eaLnBrk="1" hangingPunct="1">
              <a:lnSpc>
                <a:spcPct val="90000"/>
              </a:lnSpc>
              <a:spcBef>
                <a:spcPts val="600"/>
              </a:spcBef>
              <a:buFontTx/>
              <a:buNone/>
            </a:pPr>
            <a:endParaRPr lang="en-US" sz="800">
              <a:latin typeface="Times New Roman" charset="0"/>
              <a:ea typeface="ヒラギノ角ゴ Pro W3" charset="0"/>
              <a:cs typeface="ヒラギノ角ゴ Pro W3" charset="0"/>
            </a:endParaRPr>
          </a:p>
        </p:txBody>
      </p:sp>
      <p:sp>
        <p:nvSpPr>
          <p:cNvPr id="41988" name="Text Box 6"/>
          <p:cNvSpPr txBox="1">
            <a:spLocks noChangeArrowheads="1"/>
          </p:cNvSpPr>
          <p:nvPr/>
        </p:nvSpPr>
        <p:spPr bwMode="auto">
          <a:xfrm>
            <a:off x="2917741" y="3471863"/>
            <a:ext cx="70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dirty="0">
                <a:ea typeface="ＭＳ Ｐゴシック" charset="0"/>
                <a:cs typeface="ＭＳ Ｐゴシック" charset="0"/>
              </a:rPr>
              <a:t>+q</a:t>
            </a:r>
          </a:p>
        </p:txBody>
      </p:sp>
      <p:sp>
        <p:nvSpPr>
          <p:cNvPr id="41989" name="Text Box 7"/>
          <p:cNvSpPr txBox="1">
            <a:spLocks noChangeArrowheads="1"/>
          </p:cNvSpPr>
          <p:nvPr/>
        </p:nvSpPr>
        <p:spPr bwMode="auto">
          <a:xfrm>
            <a:off x="4101009" y="2902253"/>
            <a:ext cx="483344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 typeface="Arial" charset="0"/>
              <a:buAutoNum type="alphaUcParenR"/>
            </a:pPr>
            <a:r>
              <a:rPr lang="en-US" sz="2800" dirty="0">
                <a:ea typeface="ＭＳ Ｐゴシック" charset="0"/>
                <a:cs typeface="ＭＳ Ｐゴシック" charset="0"/>
              </a:rPr>
              <a:t>All </a:t>
            </a:r>
            <a:r>
              <a:rPr lang="en-US" sz="2800" dirty="0" smtClean="0">
                <a:ea typeface="ＭＳ Ｐゴシック" charset="0"/>
                <a:cs typeface="ＭＳ Ｐゴシック" charset="0"/>
              </a:rPr>
              <a:t>- </a:t>
            </a:r>
            <a:r>
              <a:rPr lang="en-US" sz="2800" dirty="0">
                <a:ea typeface="ＭＳ Ｐゴシック" charset="0"/>
                <a:cs typeface="ＭＳ Ｐゴシック" charset="0"/>
              </a:rPr>
              <a:t>charges, uniformly spread </a:t>
            </a:r>
            <a:r>
              <a:rPr lang="en-US" sz="2800" dirty="0" smtClean="0">
                <a:ea typeface="ＭＳ Ｐゴシック" charset="0"/>
                <a:cs typeface="ＭＳ Ｐゴシック" charset="0"/>
              </a:rPr>
              <a:t>around</a:t>
            </a:r>
            <a:endParaRPr lang="en-US" sz="2800" dirty="0">
              <a:ea typeface="ＭＳ Ｐゴシック" charset="0"/>
              <a:cs typeface="ＭＳ Ｐゴシック" charset="0"/>
            </a:endParaRPr>
          </a:p>
          <a:p>
            <a:pPr eaLnBrk="1" hangingPunct="1"/>
            <a:r>
              <a:rPr lang="en-US" sz="2800" dirty="0">
                <a:ea typeface="ＭＳ Ｐゴシック" charset="0"/>
                <a:cs typeface="ＭＳ Ｐゴシック" charset="0"/>
              </a:rPr>
              <a:t>B) </a:t>
            </a:r>
            <a:r>
              <a:rPr lang="en-US" sz="2800" dirty="0" smtClean="0">
                <a:ea typeface="ＭＳ Ｐゴシック" charset="0"/>
                <a:cs typeface="ＭＳ Ｐゴシック" charset="0"/>
              </a:rPr>
              <a:t>- </a:t>
            </a:r>
            <a:r>
              <a:rPr lang="en-US" sz="2800" dirty="0">
                <a:ea typeface="ＭＳ Ｐゴシック" charset="0"/>
                <a:cs typeface="ＭＳ Ｐゴシック" charset="0"/>
              </a:rPr>
              <a:t>charges close to q</a:t>
            </a:r>
            <a:r>
              <a:rPr lang="en-US" sz="2800" baseline="-25000" dirty="0">
                <a:ea typeface="ＭＳ Ｐゴシック" charset="0"/>
                <a:cs typeface="ＭＳ Ｐゴシック" charset="0"/>
              </a:rPr>
              <a:t>c</a:t>
            </a:r>
            <a:r>
              <a:rPr lang="en-US" sz="2800" dirty="0" smtClean="0">
                <a:ea typeface="ＭＳ Ｐゴシック" charset="0"/>
                <a:cs typeface="ＭＳ Ｐゴシック" charset="0"/>
              </a:rPr>
              <a:t>,</a:t>
            </a:r>
            <a:br>
              <a:rPr lang="en-US" sz="2800" dirty="0" smtClean="0">
                <a:ea typeface="ＭＳ Ｐゴシック" charset="0"/>
                <a:cs typeface="ＭＳ Ｐゴシック" charset="0"/>
              </a:rPr>
            </a:br>
            <a:r>
              <a:rPr lang="en-US" sz="2800" dirty="0" smtClean="0">
                <a:ea typeface="ＭＳ Ｐゴシック" charset="0"/>
                <a:cs typeface="ＭＳ Ｐゴシック" charset="0"/>
              </a:rPr>
              <a:t>+ charges </a:t>
            </a:r>
            <a:r>
              <a:rPr lang="en-US" sz="2800" dirty="0">
                <a:ea typeface="ＭＳ Ｐゴシック" charset="0"/>
                <a:cs typeface="ＭＳ Ｐゴシック" charset="0"/>
              </a:rPr>
              <a:t>opposite q</a:t>
            </a:r>
            <a:r>
              <a:rPr lang="en-US" sz="2800" baseline="-25000" dirty="0">
                <a:ea typeface="ＭＳ Ｐゴシック" charset="0"/>
                <a:cs typeface="ＭＳ Ｐゴシック" charset="0"/>
              </a:rPr>
              <a:t>c</a:t>
            </a:r>
          </a:p>
          <a:p>
            <a:pPr eaLnBrk="1" hangingPunct="1"/>
            <a:r>
              <a:rPr lang="en-US" sz="2800" dirty="0">
                <a:ea typeface="ＭＳ Ｐゴシック" charset="0"/>
                <a:cs typeface="ＭＳ Ｐゴシック" charset="0"/>
              </a:rPr>
              <a:t>C) All -</a:t>
            </a:r>
            <a:r>
              <a:rPr lang="en-US" sz="2800" dirty="0" smtClean="0">
                <a:ea typeface="ＭＳ Ｐゴシック" charset="0"/>
                <a:cs typeface="ＭＳ Ｐゴシック" charset="0"/>
              </a:rPr>
              <a:t> </a:t>
            </a:r>
            <a:r>
              <a:rPr lang="en-US" sz="2800" dirty="0">
                <a:ea typeface="ＭＳ Ｐゴシック" charset="0"/>
                <a:cs typeface="ＭＳ Ｐゴシック" charset="0"/>
              </a:rPr>
              <a:t>but more close to q</a:t>
            </a:r>
            <a:r>
              <a:rPr lang="en-US" sz="2800" baseline="-25000" dirty="0">
                <a:ea typeface="ＭＳ Ｐゴシック" charset="0"/>
                <a:cs typeface="ＭＳ Ｐゴシック" charset="0"/>
              </a:rPr>
              <a:t>c</a:t>
            </a:r>
            <a:r>
              <a:rPr lang="en-US" sz="2800" dirty="0">
                <a:ea typeface="ＭＳ Ｐゴシック" charset="0"/>
                <a:cs typeface="ＭＳ Ｐゴシック" charset="0"/>
              </a:rPr>
              <a:t> and fewer opposite</a:t>
            </a:r>
          </a:p>
          <a:p>
            <a:pPr eaLnBrk="1" hangingPunct="1"/>
            <a:r>
              <a:rPr lang="en-US" sz="2800" dirty="0">
                <a:ea typeface="ＭＳ Ｐゴシック" charset="0"/>
                <a:cs typeface="ＭＳ Ｐゴシック" charset="0"/>
              </a:rPr>
              <a:t>D) All +</a:t>
            </a:r>
            <a:r>
              <a:rPr lang="en-US" sz="2800" dirty="0" smtClean="0">
                <a:ea typeface="ＭＳ Ｐゴシック" charset="0"/>
                <a:cs typeface="ＭＳ Ｐゴシック" charset="0"/>
              </a:rPr>
              <a:t> </a:t>
            </a:r>
            <a:r>
              <a:rPr lang="en-US" sz="2800" dirty="0">
                <a:ea typeface="ＭＳ Ｐゴシック" charset="0"/>
                <a:cs typeface="ＭＳ Ｐゴシック" charset="0"/>
              </a:rPr>
              <a:t>but more opposite q</a:t>
            </a:r>
            <a:r>
              <a:rPr lang="en-US" sz="2800" baseline="-25000" dirty="0">
                <a:ea typeface="ＭＳ Ｐゴシック" charset="0"/>
                <a:cs typeface="ＭＳ Ｐゴシック" charset="0"/>
              </a:rPr>
              <a:t>c</a:t>
            </a:r>
            <a:r>
              <a:rPr lang="en-US" sz="2800" dirty="0">
                <a:ea typeface="ＭＳ Ｐゴシック" charset="0"/>
                <a:cs typeface="ＭＳ Ｐゴシック" charset="0"/>
              </a:rPr>
              <a:t> and fewer close</a:t>
            </a:r>
          </a:p>
          <a:p>
            <a:pPr eaLnBrk="1" hangingPunct="1"/>
            <a:r>
              <a:rPr lang="en-US" sz="2800" dirty="0">
                <a:ea typeface="ＭＳ Ｐゴシック" charset="0"/>
                <a:cs typeface="ＭＳ Ｐゴシック" charset="0"/>
              </a:rPr>
              <a:t>E) Not enough information  </a:t>
            </a:r>
          </a:p>
        </p:txBody>
      </p:sp>
      <p:sp>
        <p:nvSpPr>
          <p:cNvPr id="41990" name="Text Box 8"/>
          <p:cNvSpPr txBox="1">
            <a:spLocks noChangeArrowheads="1"/>
          </p:cNvSpPr>
          <p:nvPr/>
        </p:nvSpPr>
        <p:spPr bwMode="auto">
          <a:xfrm>
            <a:off x="123825" y="63500"/>
            <a:ext cx="68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ea typeface="ＭＳ Ｐゴシック" charset="0"/>
                <a:cs typeface="ＭＳ Ｐゴシック" charset="0"/>
              </a:rPr>
              <a:t>2.30c</a:t>
            </a:r>
          </a:p>
        </p:txBody>
      </p:sp>
      <p:sp>
        <p:nvSpPr>
          <p:cNvPr id="41991" name="Text Box 10"/>
          <p:cNvSpPr txBox="1">
            <a:spLocks noChangeArrowheads="1"/>
          </p:cNvSpPr>
          <p:nvPr/>
        </p:nvSpPr>
        <p:spPr bwMode="auto">
          <a:xfrm>
            <a:off x="1190928" y="4953000"/>
            <a:ext cx="806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a:ea typeface="ＭＳ Ｐゴシック" charset="0"/>
                <a:cs typeface="ＭＳ Ｐゴシック" charset="0"/>
              </a:rPr>
              <a:t>+Q</a:t>
            </a:r>
          </a:p>
        </p:txBody>
      </p:sp>
      <p:sp>
        <p:nvSpPr>
          <p:cNvPr id="41992" name="Oval 1034"/>
          <p:cNvSpPr>
            <a:spLocks noChangeArrowheads="1"/>
          </p:cNvSpPr>
          <p:nvPr/>
        </p:nvSpPr>
        <p:spPr bwMode="auto">
          <a:xfrm>
            <a:off x="1017711" y="3636779"/>
            <a:ext cx="1371600" cy="1371600"/>
          </a:xfrm>
          <a:prstGeom prst="ellipse">
            <a:avLst/>
          </a:prstGeom>
          <a:solidFill>
            <a:schemeClr val="bg1"/>
          </a:solidFill>
          <a:ln w="9525">
            <a:solidFill>
              <a:schemeClr val="tx1"/>
            </a:solidFill>
            <a:round/>
            <a:headEnd/>
            <a:tailEnd/>
          </a:ln>
        </p:spPr>
        <p:txBody>
          <a:bodyPr wrap="none" anchor="ctr"/>
          <a:lstStyle/>
          <a:p>
            <a:pPr defTabSz="457200" eaLnBrk="1" hangingPunct="1"/>
            <a:endParaRPr lang="en-US" sz="1800">
              <a:ea typeface="ＭＳ Ｐゴシック" charset="0"/>
              <a:cs typeface="ＭＳ Ｐゴシック" charset="0"/>
            </a:endParaRPr>
          </a:p>
        </p:txBody>
      </p:sp>
      <p:sp>
        <p:nvSpPr>
          <p:cNvPr id="41993" name="Text Box 11"/>
          <p:cNvSpPr txBox="1">
            <a:spLocks noChangeArrowheads="1"/>
          </p:cNvSpPr>
          <p:nvPr/>
        </p:nvSpPr>
        <p:spPr bwMode="auto">
          <a:xfrm>
            <a:off x="1754491" y="4351338"/>
            <a:ext cx="746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000">
                <a:ea typeface="ＭＳ Ｐゴシック" charset="0"/>
                <a:cs typeface="ＭＳ Ｐゴシック" charset="0"/>
              </a:rPr>
              <a:t>+q</a:t>
            </a:r>
            <a:r>
              <a:rPr lang="en-US" sz="3000" baseline="-25000">
                <a:ea typeface="ＭＳ Ｐゴシック" charset="0"/>
                <a:cs typeface="ＭＳ Ｐゴシック" charset="0"/>
              </a:rPr>
              <a:t>c</a:t>
            </a:r>
          </a:p>
        </p:txBody>
      </p:sp>
      <p:sp>
        <p:nvSpPr>
          <p:cNvPr id="41994" name="Oval 12"/>
          <p:cNvSpPr>
            <a:spLocks noChangeArrowheads="1"/>
          </p:cNvSpPr>
          <p:nvPr/>
        </p:nvSpPr>
        <p:spPr bwMode="auto">
          <a:xfrm>
            <a:off x="1997378" y="4275138"/>
            <a:ext cx="152400" cy="152400"/>
          </a:xfrm>
          <a:prstGeom prst="ellipse">
            <a:avLst/>
          </a:prstGeom>
          <a:solidFill>
            <a:srgbClr val="FF0000"/>
          </a:solidFill>
          <a:ln w="9525">
            <a:solidFill>
              <a:schemeClr val="tx1"/>
            </a:solidFill>
            <a:round/>
            <a:headEnd/>
            <a:tailEnd/>
          </a:ln>
        </p:spPr>
        <p:txBody>
          <a:bodyPr/>
          <a:lstStyle/>
          <a:p>
            <a:endParaRPr lang="en-US"/>
          </a:p>
        </p:txBody>
      </p:sp>
      <p:sp>
        <p:nvSpPr>
          <p:cNvPr id="41995" name="Oval 13"/>
          <p:cNvSpPr>
            <a:spLocks noChangeArrowheads="1"/>
          </p:cNvSpPr>
          <p:nvPr/>
        </p:nvSpPr>
        <p:spPr bwMode="auto">
          <a:xfrm>
            <a:off x="3270166" y="4198938"/>
            <a:ext cx="152400" cy="152400"/>
          </a:xfrm>
          <a:prstGeom prst="ellipse">
            <a:avLst/>
          </a:prstGeom>
          <a:solidFill>
            <a:srgbClr val="FF0000"/>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85929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CAPACITORS</a:t>
            </a:r>
          </a:p>
        </p:txBody>
      </p:sp>
    </p:spTree>
    <p:extLst>
      <p:ext uri="{BB962C8B-B14F-4D97-AF65-F5344CB8AC3E}">
        <p14:creationId xmlns:p14="http://schemas.microsoft.com/office/powerpoint/2010/main" val="391662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3"/>
          <p:cNvSpPr txBox="1">
            <a:spLocks noChangeArrowheads="1"/>
          </p:cNvSpPr>
          <p:nvPr/>
        </p:nvSpPr>
        <p:spPr bwMode="auto">
          <a:xfrm>
            <a:off x="914400" y="838200"/>
            <a:ext cx="708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sz="2800"/>
          </a:p>
        </p:txBody>
      </p:sp>
      <p:sp>
        <p:nvSpPr>
          <p:cNvPr id="50178" name="Text Box 5"/>
          <p:cNvSpPr txBox="1">
            <a:spLocks noChangeArrowheads="1"/>
          </p:cNvSpPr>
          <p:nvPr/>
        </p:nvSpPr>
        <p:spPr bwMode="auto">
          <a:xfrm>
            <a:off x="1524000" y="3352800"/>
            <a:ext cx="3730625"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latin typeface="Symbol" charset="0"/>
                <a:sym typeface="Symbol" charset="0"/>
              </a:rPr>
              <a:t>  </a:t>
            </a:r>
            <a:r>
              <a:rPr lang="en-US" sz="3200" baseline="-25000">
                <a:latin typeface="Symbol" charset="0"/>
                <a:sym typeface="Symbol" charset="0"/>
              </a:rPr>
              <a:t></a:t>
            </a:r>
            <a:endParaRPr lang="en-US" sz="3200"/>
          </a:p>
          <a:p>
            <a:pPr>
              <a:buFont typeface="Arial" charset="0"/>
              <a:buNone/>
            </a:pPr>
            <a:r>
              <a:rPr lang="en-US" sz="3200"/>
              <a:t>B)   </a:t>
            </a:r>
            <a:r>
              <a:rPr lang="en-US" sz="3200">
                <a:latin typeface="Symbol" charset="0"/>
                <a:sym typeface="Symbol" charset="0"/>
              </a:rPr>
              <a:t></a:t>
            </a:r>
            <a:r>
              <a:rPr lang="en-US" sz="3200" baseline="-25000">
                <a:latin typeface="Symbol" charset="0"/>
                <a:sym typeface="Symbol" charset="0"/>
              </a:rPr>
              <a:t></a:t>
            </a:r>
          </a:p>
          <a:p>
            <a:pPr>
              <a:buFont typeface="Arial" charset="0"/>
              <a:buNone/>
            </a:pPr>
            <a:r>
              <a:rPr lang="en-US" sz="3200"/>
              <a:t>C)   2</a:t>
            </a:r>
            <a:r>
              <a:rPr lang="en-US" sz="3200">
                <a:latin typeface="Symbol" charset="0"/>
                <a:sym typeface="Symbol" charset="0"/>
              </a:rPr>
              <a:t></a:t>
            </a:r>
            <a:r>
              <a:rPr lang="en-US" sz="3200" baseline="-25000">
                <a:latin typeface="Symbol" charset="0"/>
                <a:sym typeface="Symbol" charset="0"/>
              </a:rPr>
              <a:t></a:t>
            </a:r>
            <a:endParaRPr lang="en-US" sz="3200"/>
          </a:p>
          <a:p>
            <a:pPr>
              <a:buFont typeface="Arial" charset="0"/>
              <a:buNone/>
            </a:pPr>
            <a:r>
              <a:rPr lang="en-US" sz="3200"/>
              <a:t>D)   4</a:t>
            </a:r>
            <a:r>
              <a:rPr lang="en-US" sz="3200">
                <a:latin typeface="Symbol" charset="0"/>
                <a:sym typeface="Symbol" charset="0"/>
              </a:rPr>
              <a:t></a:t>
            </a:r>
            <a:r>
              <a:rPr lang="en-US" sz="3200" baseline="-25000">
                <a:latin typeface="Symbol" charset="0"/>
                <a:sym typeface="Symbol" charset="0"/>
              </a:rPr>
              <a:t></a:t>
            </a:r>
          </a:p>
          <a:p>
            <a:pPr>
              <a:buFont typeface="Arial" charset="0"/>
              <a:buNone/>
            </a:pPr>
            <a:r>
              <a:rPr lang="en-US" sz="3200"/>
              <a:t>E)   Something else</a:t>
            </a:r>
            <a:endParaRPr lang="en-US" sz="3200" baseline="-25000">
              <a:latin typeface="Symbol" charset="0"/>
              <a:sym typeface="Symbol" charset="0"/>
            </a:endParaRPr>
          </a:p>
          <a:p>
            <a:pPr>
              <a:buFont typeface="Arial" charset="0"/>
              <a:buNone/>
            </a:pPr>
            <a:endParaRPr lang="en-US" sz="3600" baseline="-25000">
              <a:latin typeface="Symbol" charset="0"/>
              <a:sym typeface="Symbol" charset="0"/>
            </a:endParaRPr>
          </a:p>
        </p:txBody>
      </p:sp>
      <p:sp>
        <p:nvSpPr>
          <p:cNvPr id="50179" name="Text Box 6"/>
          <p:cNvSpPr txBox="1">
            <a:spLocks noChangeArrowheads="1"/>
          </p:cNvSpPr>
          <p:nvPr/>
        </p:nvSpPr>
        <p:spPr bwMode="auto">
          <a:xfrm>
            <a:off x="149225" y="3175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2.49</a:t>
            </a:r>
          </a:p>
        </p:txBody>
      </p:sp>
      <p:sp>
        <p:nvSpPr>
          <p:cNvPr id="50180" name="Rectangle 14"/>
          <p:cNvSpPr>
            <a:spLocks noChangeArrowheads="1"/>
          </p:cNvSpPr>
          <p:nvPr/>
        </p:nvSpPr>
        <p:spPr bwMode="auto">
          <a:xfrm>
            <a:off x="4187825" y="2754313"/>
            <a:ext cx="4722813" cy="706437"/>
          </a:xfrm>
          <a:prstGeom prst="rect">
            <a:avLst/>
          </a:prstGeom>
          <a:solidFill>
            <a:schemeClr val="accent1"/>
          </a:solidFill>
          <a:ln w="9525">
            <a:solidFill>
              <a:schemeClr val="tx1"/>
            </a:solidFill>
            <a:miter lim="800000"/>
            <a:headEnd/>
            <a:tailEnd/>
          </a:ln>
        </p:spPr>
        <p:txBody>
          <a:bodyPr wrap="none" anchor="ctr"/>
          <a:lstStyle/>
          <a:p>
            <a:pPr algn="ctr"/>
            <a:r>
              <a:rPr lang="en-US" sz="2800"/>
              <a:t>   +Q</a:t>
            </a:r>
            <a:r>
              <a:rPr lang="en-US" sz="2000"/>
              <a:t>	</a:t>
            </a:r>
          </a:p>
        </p:txBody>
      </p:sp>
      <p:sp>
        <p:nvSpPr>
          <p:cNvPr id="50181" name="Rectangle 16"/>
          <p:cNvSpPr>
            <a:spLocks noChangeArrowheads="1"/>
          </p:cNvSpPr>
          <p:nvPr/>
        </p:nvSpPr>
        <p:spPr bwMode="auto">
          <a:xfrm>
            <a:off x="4170363" y="4038600"/>
            <a:ext cx="4746625" cy="739775"/>
          </a:xfrm>
          <a:prstGeom prst="rect">
            <a:avLst/>
          </a:prstGeom>
          <a:solidFill>
            <a:schemeClr val="accent1"/>
          </a:solidFill>
          <a:ln w="9525">
            <a:solidFill>
              <a:schemeClr val="tx1"/>
            </a:solidFill>
            <a:miter lim="800000"/>
            <a:headEnd/>
            <a:tailEnd/>
          </a:ln>
        </p:spPr>
        <p:txBody>
          <a:bodyPr wrap="none" anchor="ctr"/>
          <a:lstStyle/>
          <a:p>
            <a:pPr algn="ctr"/>
            <a:r>
              <a:rPr lang="en-US" sz="2000"/>
              <a:t>    </a:t>
            </a:r>
          </a:p>
          <a:p>
            <a:pPr algn="ctr"/>
            <a:r>
              <a:rPr lang="en-US" sz="2800"/>
              <a:t>   -Q	</a:t>
            </a:r>
            <a:endParaRPr lang="en-US" sz="2000"/>
          </a:p>
        </p:txBody>
      </p:sp>
      <p:sp>
        <p:nvSpPr>
          <p:cNvPr id="50182" name="Text Box 7"/>
          <p:cNvSpPr txBox="1">
            <a:spLocks noChangeArrowheads="1"/>
          </p:cNvSpPr>
          <p:nvPr/>
        </p:nvSpPr>
        <p:spPr bwMode="auto">
          <a:xfrm>
            <a:off x="4195763" y="31496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ourier New" charset="0"/>
              </a:rPr>
              <a:t>+ + + + + + + + + + + + + + + +</a:t>
            </a:r>
          </a:p>
        </p:txBody>
      </p:sp>
      <p:sp>
        <p:nvSpPr>
          <p:cNvPr id="50183" name="Text Box 8"/>
          <p:cNvSpPr txBox="1">
            <a:spLocks noChangeArrowheads="1"/>
          </p:cNvSpPr>
          <p:nvPr/>
        </p:nvSpPr>
        <p:spPr bwMode="auto">
          <a:xfrm>
            <a:off x="4313238" y="401796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ourier New" charset="0"/>
              </a:rPr>
              <a:t>- - - - - - - - - - - - - - - -</a:t>
            </a:r>
            <a:endParaRPr lang="en-US" sz="1800"/>
          </a:p>
        </p:txBody>
      </p:sp>
      <p:sp>
        <p:nvSpPr>
          <p:cNvPr id="50184" name="Rectangle 9"/>
          <p:cNvSpPr>
            <a:spLocks noGrp="1" noChangeArrowheads="1"/>
          </p:cNvSpPr>
          <p:nvPr>
            <p:ph type="title" idx="4294967295"/>
          </p:nvPr>
        </p:nvSpPr>
        <p:spPr>
          <a:xfrm>
            <a:off x="685800" y="781050"/>
            <a:ext cx="7772400" cy="1143000"/>
          </a:xfrm>
        </p:spPr>
        <p:txBody>
          <a:bodyPr/>
          <a:lstStyle/>
          <a:p>
            <a:pPr algn="l"/>
            <a:r>
              <a:rPr lang="en-US" sz="3400">
                <a:latin typeface="Arial" charset="0"/>
                <a:ea typeface="ＭＳ Ｐゴシック" charset="0"/>
                <a:cs typeface="ＭＳ Ｐゴシック" charset="0"/>
              </a:rPr>
              <a:t>Given a pair of very large, flat, conducting capacitor plates with surface charge densities +/- </a:t>
            </a:r>
            <a:r>
              <a:rPr lang="en-US" sz="3400">
                <a:latin typeface="Symbol" charset="0"/>
                <a:ea typeface="ＭＳ Ｐゴシック" charset="0"/>
                <a:cs typeface="ＭＳ Ｐゴシック" charset="0"/>
                <a:sym typeface="Symbol" charset="0"/>
              </a:rPr>
              <a:t></a:t>
            </a:r>
            <a:r>
              <a:rPr lang="en-US" sz="3400">
                <a:latin typeface="Arial" charset="0"/>
                <a:ea typeface="ＭＳ Ｐゴシック" charset="0"/>
                <a:cs typeface="ＭＳ Ｐゴシック" charset="0"/>
              </a:rPr>
              <a:t>, what is the E field in the region between the plates?</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406762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914400" y="838200"/>
            <a:ext cx="708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2800">
              <a:ea typeface="ＭＳ Ｐゴシック" charset="0"/>
              <a:cs typeface="ＭＳ Ｐゴシック" charset="0"/>
            </a:endParaRPr>
          </a:p>
        </p:txBody>
      </p:sp>
      <p:sp>
        <p:nvSpPr>
          <p:cNvPr id="52226" name="Text Box 5"/>
          <p:cNvSpPr txBox="1">
            <a:spLocks noChangeArrowheads="1"/>
          </p:cNvSpPr>
          <p:nvPr/>
        </p:nvSpPr>
        <p:spPr bwMode="auto">
          <a:xfrm>
            <a:off x="149225" y="2949575"/>
            <a:ext cx="846931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sym typeface="Symbol" charset="0"/>
              </a:rPr>
              <a:t>A)  Throughout each plate</a:t>
            </a:r>
            <a:endParaRPr lang="en-US" sz="3200">
              <a:ea typeface="ＭＳ Ｐゴシック" charset="0"/>
              <a:cs typeface="ＭＳ Ｐゴシック" charset="0"/>
            </a:endParaRPr>
          </a:p>
          <a:p>
            <a:pPr eaLnBrk="1" hangingPunct="1">
              <a:buFont typeface="Arial" charset="0"/>
              <a:buNone/>
            </a:pPr>
            <a:r>
              <a:rPr lang="en-US" sz="3200">
                <a:ea typeface="ＭＳ Ｐゴシック" charset="0"/>
                <a:cs typeface="ＭＳ Ｐゴシック" charset="0"/>
              </a:rPr>
              <a:t>B)   </a:t>
            </a:r>
            <a:r>
              <a:rPr lang="en-US" sz="3200">
                <a:ea typeface="ＭＳ Ｐゴシック" charset="0"/>
                <a:cs typeface="ＭＳ Ｐゴシック" charset="0"/>
                <a:sym typeface="Symbol" charset="0"/>
              </a:rPr>
              <a:t>Uniformly on both side of each plate</a:t>
            </a:r>
            <a:endParaRPr lang="en-US" sz="3200" baseline="-25000">
              <a:latin typeface="Symbol" charset="0"/>
              <a:ea typeface="ＭＳ Ｐゴシック" charset="0"/>
              <a:cs typeface="ＭＳ Ｐゴシック" charset="0"/>
              <a:sym typeface="Symbol" charset="0"/>
            </a:endParaRPr>
          </a:p>
          <a:p>
            <a:pPr eaLnBrk="1" hangingPunct="1">
              <a:buFont typeface="Arial" charset="0"/>
              <a:buNone/>
            </a:pPr>
            <a:r>
              <a:rPr lang="en-US" sz="3200">
                <a:ea typeface="ＭＳ Ｐゴシック" charset="0"/>
                <a:cs typeface="ＭＳ Ｐゴシック" charset="0"/>
              </a:rPr>
              <a:t>C)   Uniformly on top of + Q plate and bottom of –Q plate</a:t>
            </a:r>
          </a:p>
          <a:p>
            <a:pPr eaLnBrk="1" hangingPunct="1">
              <a:buFont typeface="Arial" charset="0"/>
              <a:buNone/>
            </a:pPr>
            <a:r>
              <a:rPr lang="en-US" sz="3200">
                <a:ea typeface="ＭＳ Ｐゴシック" charset="0"/>
                <a:cs typeface="ＭＳ Ｐゴシック" charset="0"/>
              </a:rPr>
              <a:t>D)   Uniformly on bottom of +Q plate and top of –Q plate</a:t>
            </a:r>
            <a:endParaRPr lang="en-US" sz="3200" baseline="-25000">
              <a:latin typeface="Symbol" charset="0"/>
              <a:ea typeface="ＭＳ Ｐゴシック" charset="0"/>
              <a:cs typeface="ＭＳ Ｐゴシック" charset="0"/>
              <a:sym typeface="Symbol" charset="0"/>
            </a:endParaRPr>
          </a:p>
          <a:p>
            <a:pPr eaLnBrk="1" hangingPunct="1">
              <a:buFont typeface="Arial" charset="0"/>
              <a:buNone/>
            </a:pPr>
            <a:r>
              <a:rPr lang="en-US" sz="3200">
                <a:ea typeface="ＭＳ Ｐゴシック" charset="0"/>
                <a:cs typeface="ＭＳ Ｐゴシック" charset="0"/>
              </a:rPr>
              <a:t>E)   Something else</a:t>
            </a:r>
            <a:endParaRPr lang="en-US" sz="3200" baseline="-25000">
              <a:latin typeface="Symbol" charset="0"/>
              <a:ea typeface="ＭＳ Ｐゴシック" charset="0"/>
              <a:cs typeface="ＭＳ Ｐゴシック" charset="0"/>
              <a:sym typeface="Symbol" charset="0"/>
            </a:endParaRPr>
          </a:p>
          <a:p>
            <a:pPr eaLnBrk="1" hangingPunct="1">
              <a:buFont typeface="Arial" charset="0"/>
              <a:buNone/>
            </a:pPr>
            <a:endParaRPr lang="en-US" sz="3600" baseline="-25000">
              <a:latin typeface="Symbol" charset="0"/>
              <a:ea typeface="ＭＳ Ｐゴシック" charset="0"/>
              <a:cs typeface="ＭＳ Ｐゴシック" charset="0"/>
              <a:sym typeface="Symbol" charset="0"/>
            </a:endParaRPr>
          </a:p>
        </p:txBody>
      </p:sp>
      <p:sp>
        <p:nvSpPr>
          <p:cNvPr id="52227" name="Text Box 6"/>
          <p:cNvSpPr txBox="1">
            <a:spLocks noChangeArrowheads="1"/>
          </p:cNvSpPr>
          <p:nvPr/>
        </p:nvSpPr>
        <p:spPr bwMode="auto">
          <a:xfrm>
            <a:off x="149225" y="31750"/>
            <a:ext cx="755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600">
                <a:ea typeface="ＭＳ Ｐゴシック" charset="0"/>
                <a:cs typeface="ＭＳ Ｐゴシック" charset="0"/>
              </a:rPr>
              <a:t>2.49m</a:t>
            </a:r>
          </a:p>
        </p:txBody>
      </p:sp>
      <p:grpSp>
        <p:nvGrpSpPr>
          <p:cNvPr id="52228" name="Group 9"/>
          <p:cNvGrpSpPr>
            <a:grpSpLocks/>
          </p:cNvGrpSpPr>
          <p:nvPr/>
        </p:nvGrpSpPr>
        <p:grpSpPr bwMode="auto">
          <a:xfrm>
            <a:off x="5195888" y="2227263"/>
            <a:ext cx="3735387" cy="1054100"/>
            <a:chOff x="4170363" y="2754313"/>
            <a:chExt cx="4746625" cy="2024062"/>
          </a:xfrm>
        </p:grpSpPr>
        <p:sp>
          <p:nvSpPr>
            <p:cNvPr id="52230" name="Rectangle 14"/>
            <p:cNvSpPr>
              <a:spLocks noChangeArrowheads="1"/>
            </p:cNvSpPr>
            <p:nvPr/>
          </p:nvSpPr>
          <p:spPr bwMode="auto">
            <a:xfrm>
              <a:off x="4187825" y="2754313"/>
              <a:ext cx="4722813" cy="706437"/>
            </a:xfrm>
            <a:prstGeom prst="rect">
              <a:avLst/>
            </a:prstGeom>
            <a:solidFill>
              <a:schemeClr val="accent1"/>
            </a:solidFill>
            <a:ln w="9525">
              <a:solidFill>
                <a:schemeClr val="tx1"/>
              </a:solidFill>
              <a:miter lim="800000"/>
              <a:headEnd/>
              <a:tailEnd/>
            </a:ln>
          </p:spPr>
          <p:txBody>
            <a:bodyPr wrap="none" anchor="ctr"/>
            <a:lstStyle/>
            <a:p>
              <a:pPr algn="ctr" defTabSz="457200" eaLnBrk="1" hangingPunct="1"/>
              <a:r>
                <a:rPr lang="en-US" sz="2800">
                  <a:ea typeface="ＭＳ Ｐゴシック" charset="0"/>
                  <a:cs typeface="ＭＳ Ｐゴシック" charset="0"/>
                </a:rPr>
                <a:t>   +Q</a:t>
              </a:r>
              <a:r>
                <a:rPr lang="en-US" sz="2000">
                  <a:ea typeface="ＭＳ Ｐゴシック" charset="0"/>
                  <a:cs typeface="ＭＳ Ｐゴシック" charset="0"/>
                </a:rPr>
                <a:t>	</a:t>
              </a:r>
            </a:p>
          </p:txBody>
        </p:sp>
        <p:sp>
          <p:nvSpPr>
            <p:cNvPr id="52231" name="Rectangle 16"/>
            <p:cNvSpPr>
              <a:spLocks noChangeArrowheads="1"/>
            </p:cNvSpPr>
            <p:nvPr/>
          </p:nvSpPr>
          <p:spPr bwMode="auto">
            <a:xfrm>
              <a:off x="4170363" y="4038600"/>
              <a:ext cx="4746625" cy="739775"/>
            </a:xfrm>
            <a:prstGeom prst="rect">
              <a:avLst/>
            </a:prstGeom>
            <a:solidFill>
              <a:schemeClr val="accent1"/>
            </a:solidFill>
            <a:ln w="9525">
              <a:solidFill>
                <a:schemeClr val="tx1"/>
              </a:solidFill>
              <a:miter lim="800000"/>
              <a:headEnd/>
              <a:tailEnd/>
            </a:ln>
          </p:spPr>
          <p:txBody>
            <a:bodyPr wrap="none" anchor="ctr"/>
            <a:lstStyle/>
            <a:p>
              <a:pPr algn="ctr" defTabSz="457200" eaLnBrk="1" hangingPunct="1"/>
              <a:r>
                <a:rPr lang="en-US" sz="2000">
                  <a:ea typeface="ＭＳ Ｐゴシック" charset="0"/>
                  <a:cs typeface="ＭＳ Ｐゴシック" charset="0"/>
                </a:rPr>
                <a:t>    </a:t>
              </a:r>
              <a:r>
                <a:rPr lang="en-US" sz="2800">
                  <a:ea typeface="ＭＳ Ｐゴシック" charset="0"/>
                  <a:cs typeface="ＭＳ Ｐゴシック" charset="0"/>
                </a:rPr>
                <a:t>-Q	</a:t>
              </a:r>
              <a:endParaRPr lang="en-US" sz="2000">
                <a:ea typeface="ＭＳ Ｐゴシック" charset="0"/>
                <a:cs typeface="ＭＳ Ｐゴシック" charset="0"/>
              </a:endParaRPr>
            </a:p>
          </p:txBody>
        </p:sp>
      </p:grpSp>
      <p:sp>
        <p:nvSpPr>
          <p:cNvPr id="52229" name="Rectangle 9"/>
          <p:cNvSpPr>
            <a:spLocks noGrp="1" noChangeArrowheads="1"/>
          </p:cNvSpPr>
          <p:nvPr>
            <p:ph type="title" idx="4294967295"/>
          </p:nvPr>
        </p:nvSpPr>
        <p:spPr>
          <a:xfrm>
            <a:off x="846138" y="781050"/>
            <a:ext cx="7772400" cy="1143000"/>
          </a:xfrm>
        </p:spPr>
        <p:txBody>
          <a:bodyPr/>
          <a:lstStyle/>
          <a:p>
            <a:pPr algn="l" eaLnBrk="1" hangingPunct="1"/>
            <a:r>
              <a:rPr lang="en-US" sz="3400">
                <a:latin typeface="Arial" charset="0"/>
                <a:ea typeface="ヒラギノ角ゴ Pro W3" charset="0"/>
                <a:cs typeface="ヒラギノ角ゴ Pro W3" charset="0"/>
              </a:rPr>
              <a:t>Given a pair of very large, flat, conducting capacitor plates with total charges +Q and –Q. Ignoring edges, what is the equilibrium distribution of the charge?</a:t>
            </a:r>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60220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908300" y="28209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1800">
              <a:latin typeface="Calibri" charset="0"/>
              <a:ea typeface="ＭＳ Ｐゴシック" charset="0"/>
              <a:cs typeface="ＭＳ Ｐゴシック" charset="0"/>
            </a:endParaRPr>
          </a:p>
        </p:txBody>
      </p:sp>
      <p:sp>
        <p:nvSpPr>
          <p:cNvPr id="44038" name="Rectangle 3"/>
          <p:cNvSpPr>
            <a:spLocks noGrp="1" noChangeArrowheads="1"/>
          </p:cNvSpPr>
          <p:nvPr>
            <p:ph type="title" idx="4294967295"/>
          </p:nvPr>
        </p:nvSpPr>
        <p:spPr>
          <a:xfrm>
            <a:off x="838200" y="152400"/>
            <a:ext cx="8001000" cy="1295400"/>
          </a:xfrm>
        </p:spPr>
        <p:txBody>
          <a:bodyPr>
            <a:normAutofit/>
          </a:bodyPr>
          <a:lstStyle/>
          <a:p>
            <a:pPr algn="l" eaLnBrk="1" hangingPunct="1"/>
            <a:r>
              <a:rPr lang="en-US" sz="2600">
                <a:solidFill>
                  <a:srgbClr val="000000"/>
                </a:solidFill>
                <a:latin typeface="Arial" charset="0"/>
                <a:ea typeface="ヒラギノ角ゴ Pro W3" charset="0"/>
                <a:cs typeface="ヒラギノ角ゴ Pro W3" charset="0"/>
              </a:rPr>
              <a:t>Which of the following cases could actually occur above and below a sheet of surface charge?</a:t>
            </a:r>
          </a:p>
        </p:txBody>
      </p:sp>
      <p:sp>
        <p:nvSpPr>
          <p:cNvPr id="46084" name="Text Box 14"/>
          <p:cNvSpPr txBox="1">
            <a:spLocks noChangeArrowheads="1"/>
          </p:cNvSpPr>
          <p:nvPr/>
        </p:nvSpPr>
        <p:spPr bwMode="auto">
          <a:xfrm>
            <a:off x="115888" y="228600"/>
            <a:ext cx="798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1800">
                <a:latin typeface="Calibri" charset="0"/>
                <a:ea typeface="ＭＳ Ｐゴシック" charset="0"/>
                <a:cs typeface="ＭＳ Ｐゴシック" charset="0"/>
              </a:rPr>
              <a:t>3.X</a:t>
            </a:r>
          </a:p>
        </p:txBody>
      </p:sp>
      <p:sp>
        <p:nvSpPr>
          <p:cNvPr id="46085" name="TextBox 19"/>
          <p:cNvSpPr txBox="1">
            <a:spLocks noChangeArrowheads="1"/>
          </p:cNvSpPr>
          <p:nvPr/>
        </p:nvSpPr>
        <p:spPr bwMode="auto">
          <a:xfrm>
            <a:off x="1371600" y="2820988"/>
            <a:ext cx="245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a:t>
            </a:r>
          </a:p>
        </p:txBody>
      </p:sp>
      <p:cxnSp>
        <p:nvCxnSpPr>
          <p:cNvPr id="22" name="Straight Arrow Connector 21"/>
          <p:cNvCxnSpPr>
            <a:cxnSpLocks noChangeShapeType="1"/>
          </p:cNvCxnSpPr>
          <p:nvPr/>
        </p:nvCxnSpPr>
        <p:spPr bwMode="auto">
          <a:xfrm flipV="1">
            <a:off x="1828800" y="2287588"/>
            <a:ext cx="1524000" cy="533400"/>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cxnSp>
        <p:nvCxnSpPr>
          <p:cNvPr id="27" name="Straight Arrow Connector 26"/>
          <p:cNvCxnSpPr>
            <a:cxnSpLocks noChangeShapeType="1"/>
          </p:cNvCxnSpPr>
          <p:nvPr/>
        </p:nvCxnSpPr>
        <p:spPr bwMode="auto">
          <a:xfrm flipV="1">
            <a:off x="1828800" y="3190875"/>
            <a:ext cx="1524000" cy="466725"/>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cxnSp>
        <p:nvCxnSpPr>
          <p:cNvPr id="29" name="Straight Arrow Connector 28"/>
          <p:cNvCxnSpPr>
            <a:cxnSpLocks noChangeShapeType="1"/>
          </p:cNvCxnSpPr>
          <p:nvPr/>
        </p:nvCxnSpPr>
        <p:spPr bwMode="auto">
          <a:xfrm>
            <a:off x="5562600" y="3370263"/>
            <a:ext cx="1524000" cy="457200"/>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sp>
        <p:nvSpPr>
          <p:cNvPr id="46089" name="TextBox 29"/>
          <p:cNvSpPr txBox="1">
            <a:spLocks noChangeArrowheads="1"/>
          </p:cNvSpPr>
          <p:nvPr/>
        </p:nvSpPr>
        <p:spPr bwMode="auto">
          <a:xfrm>
            <a:off x="1371600" y="5029200"/>
            <a:ext cx="245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a:t>
            </a:r>
          </a:p>
        </p:txBody>
      </p:sp>
      <p:sp>
        <p:nvSpPr>
          <p:cNvPr id="46090" name="TextBox 30"/>
          <p:cNvSpPr txBox="1">
            <a:spLocks noChangeArrowheads="1"/>
          </p:cNvSpPr>
          <p:nvPr/>
        </p:nvSpPr>
        <p:spPr bwMode="auto">
          <a:xfrm>
            <a:off x="4932363" y="2820988"/>
            <a:ext cx="245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a:t>
            </a:r>
          </a:p>
        </p:txBody>
      </p:sp>
      <p:cxnSp>
        <p:nvCxnSpPr>
          <p:cNvPr id="32" name="Straight Arrow Connector 31"/>
          <p:cNvCxnSpPr>
            <a:cxnSpLocks noChangeShapeType="1"/>
          </p:cNvCxnSpPr>
          <p:nvPr/>
        </p:nvCxnSpPr>
        <p:spPr bwMode="auto">
          <a:xfrm flipV="1">
            <a:off x="5562600" y="2287588"/>
            <a:ext cx="1524000" cy="533400"/>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cxnSp>
        <p:nvCxnSpPr>
          <p:cNvPr id="34" name="Straight Arrow Connector 33"/>
          <p:cNvCxnSpPr>
            <a:cxnSpLocks noChangeShapeType="1"/>
          </p:cNvCxnSpPr>
          <p:nvPr/>
        </p:nvCxnSpPr>
        <p:spPr bwMode="auto">
          <a:xfrm flipV="1">
            <a:off x="1828800" y="4495800"/>
            <a:ext cx="1524000" cy="533400"/>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cxnSp>
        <p:nvCxnSpPr>
          <p:cNvPr id="36" name="Straight Arrow Connector 35"/>
          <p:cNvCxnSpPr>
            <a:cxnSpLocks noChangeShapeType="1"/>
          </p:cNvCxnSpPr>
          <p:nvPr/>
        </p:nvCxnSpPr>
        <p:spPr bwMode="auto">
          <a:xfrm rot="10800000" flipV="1">
            <a:off x="1828800" y="5448300"/>
            <a:ext cx="1524000" cy="533400"/>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sp>
        <p:nvSpPr>
          <p:cNvPr id="46094" name="TextBox 36"/>
          <p:cNvSpPr txBox="1">
            <a:spLocks noChangeArrowheads="1"/>
          </p:cNvSpPr>
          <p:nvPr/>
        </p:nvSpPr>
        <p:spPr bwMode="auto">
          <a:xfrm>
            <a:off x="4932363" y="5029200"/>
            <a:ext cx="245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ea typeface="ＭＳ Ｐゴシック" charset="0"/>
                <a:cs typeface="ＭＳ Ｐゴシック" charset="0"/>
              </a:rPr>
              <a:t>+++++++++++++++++</a:t>
            </a:r>
          </a:p>
        </p:txBody>
      </p:sp>
      <p:cxnSp>
        <p:nvCxnSpPr>
          <p:cNvPr id="38" name="Straight Arrow Connector 37"/>
          <p:cNvCxnSpPr>
            <a:cxnSpLocks noChangeShapeType="1"/>
          </p:cNvCxnSpPr>
          <p:nvPr/>
        </p:nvCxnSpPr>
        <p:spPr bwMode="auto">
          <a:xfrm flipV="1">
            <a:off x="5562600" y="4495800"/>
            <a:ext cx="1524000" cy="533400"/>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cxnSp>
        <p:nvCxnSpPr>
          <p:cNvPr id="40" name="Straight Arrow Connector 39"/>
          <p:cNvCxnSpPr>
            <a:cxnSpLocks noChangeShapeType="1"/>
          </p:cNvCxnSpPr>
          <p:nvPr/>
        </p:nvCxnSpPr>
        <p:spPr bwMode="auto">
          <a:xfrm rot="10800000">
            <a:off x="5562600" y="5638800"/>
            <a:ext cx="1524000" cy="342900"/>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p:spPr>
      </p:cxnSp>
      <p:sp>
        <p:nvSpPr>
          <p:cNvPr id="46097" name="TextBox 40"/>
          <p:cNvSpPr txBox="1">
            <a:spLocks noChangeArrowheads="1"/>
          </p:cNvSpPr>
          <p:nvPr/>
        </p:nvSpPr>
        <p:spPr bwMode="auto">
          <a:xfrm>
            <a:off x="2152650" y="20574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E</a:t>
            </a:r>
            <a:r>
              <a:rPr lang="en-US" baseline="-25000">
                <a:ea typeface="ＭＳ Ｐゴシック" charset="0"/>
                <a:cs typeface="ＭＳ Ｐゴシック" charset="0"/>
              </a:rPr>
              <a:t>1</a:t>
            </a:r>
          </a:p>
        </p:txBody>
      </p:sp>
      <p:sp>
        <p:nvSpPr>
          <p:cNvPr id="46098" name="TextBox 41"/>
          <p:cNvSpPr txBox="1">
            <a:spLocks noChangeArrowheads="1"/>
          </p:cNvSpPr>
          <p:nvPr/>
        </p:nvSpPr>
        <p:spPr bwMode="auto">
          <a:xfrm>
            <a:off x="2655888" y="3352800"/>
            <a:ext cx="50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E</a:t>
            </a:r>
            <a:r>
              <a:rPr lang="en-US" baseline="-25000">
                <a:ea typeface="ＭＳ Ｐゴシック" charset="0"/>
                <a:cs typeface="ＭＳ Ｐゴシック" charset="0"/>
              </a:rPr>
              <a:t>2</a:t>
            </a:r>
          </a:p>
        </p:txBody>
      </p:sp>
      <p:sp>
        <p:nvSpPr>
          <p:cNvPr id="46099" name="TextBox 42"/>
          <p:cNvSpPr txBox="1">
            <a:spLocks noChangeArrowheads="1"/>
          </p:cNvSpPr>
          <p:nvPr/>
        </p:nvSpPr>
        <p:spPr bwMode="auto">
          <a:xfrm>
            <a:off x="5867400" y="4265613"/>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E</a:t>
            </a:r>
            <a:r>
              <a:rPr lang="en-US" baseline="-25000">
                <a:ea typeface="ＭＳ Ｐゴシック" charset="0"/>
                <a:cs typeface="ＭＳ Ｐゴシック" charset="0"/>
              </a:rPr>
              <a:t>1</a:t>
            </a:r>
          </a:p>
        </p:txBody>
      </p:sp>
      <p:sp>
        <p:nvSpPr>
          <p:cNvPr id="46100" name="TextBox 43"/>
          <p:cNvSpPr txBox="1">
            <a:spLocks noChangeArrowheads="1"/>
          </p:cNvSpPr>
          <p:nvPr/>
        </p:nvSpPr>
        <p:spPr bwMode="auto">
          <a:xfrm>
            <a:off x="1952625" y="4265613"/>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E</a:t>
            </a:r>
            <a:r>
              <a:rPr lang="en-US" baseline="-25000">
                <a:ea typeface="ＭＳ Ｐゴシック" charset="0"/>
                <a:cs typeface="ＭＳ Ｐゴシック" charset="0"/>
              </a:rPr>
              <a:t>1</a:t>
            </a:r>
          </a:p>
        </p:txBody>
      </p:sp>
      <p:sp>
        <p:nvSpPr>
          <p:cNvPr id="46101" name="TextBox 44"/>
          <p:cNvSpPr txBox="1">
            <a:spLocks noChangeArrowheads="1"/>
          </p:cNvSpPr>
          <p:nvPr/>
        </p:nvSpPr>
        <p:spPr bwMode="auto">
          <a:xfrm>
            <a:off x="5867400" y="20574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E</a:t>
            </a:r>
            <a:r>
              <a:rPr lang="en-US" baseline="-25000">
                <a:ea typeface="ＭＳ Ｐゴシック" charset="0"/>
                <a:cs typeface="ＭＳ Ｐゴシック" charset="0"/>
              </a:rPr>
              <a:t>1</a:t>
            </a:r>
          </a:p>
        </p:txBody>
      </p:sp>
      <p:sp>
        <p:nvSpPr>
          <p:cNvPr id="46102" name="TextBox 45"/>
          <p:cNvSpPr txBox="1">
            <a:spLocks noChangeArrowheads="1"/>
          </p:cNvSpPr>
          <p:nvPr/>
        </p:nvSpPr>
        <p:spPr bwMode="auto">
          <a:xfrm>
            <a:off x="2555875" y="5751513"/>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E</a:t>
            </a:r>
            <a:r>
              <a:rPr lang="en-US" baseline="-25000">
                <a:ea typeface="ＭＳ Ｐゴシック" charset="0"/>
                <a:cs typeface="ＭＳ Ｐゴシック" charset="0"/>
              </a:rPr>
              <a:t>2</a:t>
            </a:r>
          </a:p>
        </p:txBody>
      </p:sp>
      <p:sp>
        <p:nvSpPr>
          <p:cNvPr id="46103" name="TextBox 46"/>
          <p:cNvSpPr txBox="1">
            <a:spLocks noChangeArrowheads="1"/>
          </p:cNvSpPr>
          <p:nvPr/>
        </p:nvSpPr>
        <p:spPr bwMode="auto">
          <a:xfrm>
            <a:off x="5614988" y="5751513"/>
            <a:ext cx="50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E</a:t>
            </a:r>
            <a:r>
              <a:rPr lang="en-US" baseline="-25000">
                <a:ea typeface="ＭＳ Ｐゴシック" charset="0"/>
                <a:cs typeface="ＭＳ Ｐゴシック" charset="0"/>
              </a:rPr>
              <a:t>2</a:t>
            </a:r>
          </a:p>
        </p:txBody>
      </p:sp>
      <p:sp>
        <p:nvSpPr>
          <p:cNvPr id="46104" name="TextBox 47"/>
          <p:cNvSpPr txBox="1">
            <a:spLocks noChangeArrowheads="1"/>
          </p:cNvSpPr>
          <p:nvPr/>
        </p:nvSpPr>
        <p:spPr bwMode="auto">
          <a:xfrm>
            <a:off x="5362575" y="350520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E</a:t>
            </a:r>
            <a:r>
              <a:rPr lang="en-US" baseline="-25000">
                <a:ea typeface="ＭＳ Ｐゴシック" charset="0"/>
                <a:cs typeface="ＭＳ Ｐゴシック" charset="0"/>
              </a:rPr>
              <a:t>2</a:t>
            </a:r>
          </a:p>
        </p:txBody>
      </p:sp>
      <p:sp>
        <p:nvSpPr>
          <p:cNvPr id="46105" name="TextBox 48"/>
          <p:cNvSpPr txBox="1">
            <a:spLocks noChangeArrowheads="1"/>
          </p:cNvSpPr>
          <p:nvPr/>
        </p:nvSpPr>
        <p:spPr bwMode="auto">
          <a:xfrm>
            <a:off x="838200" y="2828925"/>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ea typeface="ＭＳ Ｐゴシック" charset="0"/>
                <a:cs typeface="ＭＳ Ｐゴシック" charset="0"/>
              </a:rPr>
              <a:t>A</a:t>
            </a:r>
          </a:p>
        </p:txBody>
      </p:sp>
      <p:sp>
        <p:nvSpPr>
          <p:cNvPr id="46106" name="TextBox 49"/>
          <p:cNvSpPr txBox="1">
            <a:spLocks noChangeArrowheads="1"/>
          </p:cNvSpPr>
          <p:nvPr/>
        </p:nvSpPr>
        <p:spPr bwMode="auto">
          <a:xfrm>
            <a:off x="3260725" y="6334125"/>
            <a:ext cx="2833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ea typeface="ＭＳ Ｐゴシック" charset="0"/>
                <a:cs typeface="ＭＳ Ｐゴシック" charset="0"/>
              </a:rPr>
              <a:t>E: None of these</a:t>
            </a:r>
          </a:p>
        </p:txBody>
      </p:sp>
      <p:sp>
        <p:nvSpPr>
          <p:cNvPr id="46107" name="TextBox 50"/>
          <p:cNvSpPr txBox="1">
            <a:spLocks noChangeArrowheads="1"/>
          </p:cNvSpPr>
          <p:nvPr/>
        </p:nvSpPr>
        <p:spPr bwMode="auto">
          <a:xfrm>
            <a:off x="990600" y="50292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ea typeface="ＭＳ Ｐゴシック" charset="0"/>
                <a:cs typeface="ＭＳ Ｐゴシック" charset="0"/>
              </a:rPr>
              <a:t>C</a:t>
            </a:r>
          </a:p>
        </p:txBody>
      </p:sp>
      <p:sp>
        <p:nvSpPr>
          <p:cNvPr id="46108" name="TextBox 51"/>
          <p:cNvSpPr txBox="1">
            <a:spLocks noChangeArrowheads="1"/>
          </p:cNvSpPr>
          <p:nvPr/>
        </p:nvSpPr>
        <p:spPr bwMode="auto">
          <a:xfrm>
            <a:off x="4503738" y="5029200"/>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ea typeface="ＭＳ Ｐゴシック" charset="0"/>
                <a:cs typeface="ＭＳ Ｐゴシック" charset="0"/>
              </a:rPr>
              <a:t>D</a:t>
            </a:r>
          </a:p>
        </p:txBody>
      </p:sp>
      <p:sp>
        <p:nvSpPr>
          <p:cNvPr id="46109" name="TextBox 52"/>
          <p:cNvSpPr txBox="1">
            <a:spLocks noChangeArrowheads="1"/>
          </p:cNvSpPr>
          <p:nvPr/>
        </p:nvSpPr>
        <p:spPr bwMode="auto">
          <a:xfrm>
            <a:off x="4503738" y="2820988"/>
            <a:ext cx="420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ea typeface="ＭＳ Ｐゴシック" charset="0"/>
                <a:cs typeface="ＭＳ Ｐゴシック" charset="0"/>
              </a:rPr>
              <a:t>B</a:t>
            </a:r>
          </a:p>
        </p:txBody>
      </p:sp>
    </p:spTree>
    <p:extLst>
      <p:ext uri="{BB962C8B-B14F-4D97-AF65-F5344CB8AC3E}">
        <p14:creationId xmlns:p14="http://schemas.microsoft.com/office/powerpoint/2010/main" val="310926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a:xfrm>
            <a:off x="393700" y="742950"/>
            <a:ext cx="8310563" cy="1143000"/>
          </a:xfrm>
        </p:spPr>
        <p:txBody>
          <a:bodyPr/>
          <a:lstStyle/>
          <a:p>
            <a:pPr algn="l" eaLnBrk="1" hangingPunct="1"/>
            <a:r>
              <a:rPr lang="en-US" sz="3000" dirty="0">
                <a:latin typeface="Arial" charset="0"/>
                <a:ea typeface="ヒラギノ角ゴ Pro W3" charset="0"/>
                <a:cs typeface="ヒラギノ角ゴ Pro W3" charset="0"/>
              </a:rPr>
              <a:t>You have two </a:t>
            </a:r>
            <a:r>
              <a:rPr lang="en-US" sz="3000" dirty="0" smtClean="0">
                <a:latin typeface="Arial" charset="0"/>
                <a:ea typeface="ヒラギノ角ゴ Pro W3" charset="0"/>
                <a:cs typeface="ヒラギノ角ゴ Pro W3" charset="0"/>
              </a:rPr>
              <a:t>very large parallel </a:t>
            </a:r>
            <a:r>
              <a:rPr lang="en-US" sz="3000" dirty="0">
                <a:latin typeface="Arial" charset="0"/>
                <a:ea typeface="ヒラギノ角ゴ Pro W3" charset="0"/>
                <a:cs typeface="ヒラギノ角ゴ Pro W3" charset="0"/>
              </a:rPr>
              <a:t>plate capacitors, both with the same area and the same charge Q. </a:t>
            </a:r>
            <a:br>
              <a:rPr lang="en-US" sz="3000" dirty="0">
                <a:latin typeface="Arial" charset="0"/>
                <a:ea typeface="ヒラギノ角ゴ Pro W3" charset="0"/>
                <a:cs typeface="ヒラギノ角ゴ Pro W3" charset="0"/>
              </a:rPr>
            </a:br>
            <a:r>
              <a:rPr lang="en-US" sz="3000" dirty="0">
                <a:latin typeface="Arial" charset="0"/>
                <a:ea typeface="ヒラギノ角ゴ Pro W3" charset="0"/>
                <a:cs typeface="ヒラギノ角ゴ Pro W3" charset="0"/>
              </a:rPr>
              <a:t>Capacitor #1 has twice the gap of Capacitor #2.</a:t>
            </a:r>
            <a:br>
              <a:rPr lang="en-US" sz="3000" dirty="0">
                <a:latin typeface="Arial" charset="0"/>
                <a:ea typeface="ヒラギノ角ゴ Pro W3" charset="0"/>
                <a:cs typeface="ヒラギノ角ゴ Pro W3" charset="0"/>
              </a:rPr>
            </a:br>
            <a:r>
              <a:rPr lang="en-US" sz="3000" dirty="0">
                <a:latin typeface="Arial" charset="0"/>
                <a:ea typeface="ヒラギノ角ゴ Pro W3" charset="0"/>
                <a:cs typeface="ヒラギノ角ゴ Pro W3" charset="0"/>
              </a:rPr>
              <a:t>Which has more stored potential energy?</a:t>
            </a:r>
            <a:endParaRPr lang="en-US" dirty="0">
              <a:latin typeface="Arial" charset="0"/>
              <a:ea typeface="ヒラギノ角ゴ Pro W3" charset="0"/>
              <a:cs typeface="ヒラギノ角ゴ Pro W3" charset="0"/>
            </a:endParaRPr>
          </a:p>
        </p:txBody>
      </p:sp>
      <p:sp>
        <p:nvSpPr>
          <p:cNvPr id="3074" name="Rectangle 3"/>
          <p:cNvSpPr>
            <a:spLocks noGrp="1" noChangeArrowheads="1"/>
          </p:cNvSpPr>
          <p:nvPr>
            <p:ph type="body" idx="1"/>
          </p:nvPr>
        </p:nvSpPr>
        <p:spPr>
          <a:xfrm>
            <a:off x="301625" y="3030538"/>
            <a:ext cx="7772400" cy="2857500"/>
          </a:xfrm>
        </p:spPr>
        <p:txBody>
          <a:bodyPr/>
          <a:lstStyle/>
          <a:p>
            <a:pPr marL="381000" indent="-381000" eaLnBrk="1" hangingPunct="1">
              <a:buFontTx/>
              <a:buAutoNum type="alphaUcParenR"/>
            </a:pPr>
            <a:r>
              <a:rPr lang="en-US" sz="3000">
                <a:latin typeface="Arial" charset="0"/>
                <a:ea typeface="ヒラギノ角ゴ Pro W3" charset="0"/>
                <a:cs typeface="ヒラギノ角ゴ Pro W3" charset="0"/>
              </a:rPr>
              <a:t>  #1 has twice the stored energy</a:t>
            </a:r>
          </a:p>
          <a:p>
            <a:pPr marL="381000" indent="-381000" eaLnBrk="1" hangingPunct="1">
              <a:buFontTx/>
              <a:buNone/>
            </a:pPr>
            <a:r>
              <a:rPr lang="en-US" sz="3000">
                <a:latin typeface="Arial" charset="0"/>
                <a:ea typeface="ヒラギノ角ゴ Pro W3" charset="0"/>
                <a:cs typeface="ヒラギノ角ゴ Pro W3" charset="0"/>
              </a:rPr>
              <a:t>B) #1 has </a:t>
            </a:r>
            <a:r>
              <a:rPr lang="en-US" sz="3000" i="1">
                <a:latin typeface="Arial" charset="0"/>
                <a:ea typeface="ヒラギノ角ゴ Pro W3" charset="0"/>
                <a:cs typeface="ヒラギノ角ゴ Pro W3" charset="0"/>
              </a:rPr>
              <a:t>more</a:t>
            </a:r>
            <a:r>
              <a:rPr lang="en-US" sz="3000">
                <a:latin typeface="Arial" charset="0"/>
                <a:ea typeface="ヒラギノ角ゴ Pro W3" charset="0"/>
                <a:cs typeface="ヒラギノ角ゴ Pro W3" charset="0"/>
              </a:rPr>
              <a:t> than twice</a:t>
            </a:r>
          </a:p>
          <a:p>
            <a:pPr marL="381000" indent="-381000" eaLnBrk="1" hangingPunct="1">
              <a:buFontTx/>
              <a:buNone/>
            </a:pPr>
            <a:r>
              <a:rPr lang="en-US" sz="3000">
                <a:latin typeface="Arial" charset="0"/>
                <a:ea typeface="ヒラギノ角ゴ Pro W3" charset="0"/>
                <a:cs typeface="ヒラギノ角ゴ Pro W3" charset="0"/>
              </a:rPr>
              <a:t>C) They both have the same</a:t>
            </a:r>
          </a:p>
          <a:p>
            <a:pPr marL="381000" indent="-381000" eaLnBrk="1" hangingPunct="1">
              <a:buFontTx/>
              <a:buNone/>
            </a:pPr>
            <a:r>
              <a:rPr lang="en-US" sz="3000">
                <a:latin typeface="Arial" charset="0"/>
                <a:ea typeface="ヒラギノ角ゴ Pro W3" charset="0"/>
                <a:cs typeface="ヒラギノ角ゴ Pro W3" charset="0"/>
              </a:rPr>
              <a:t>D) #2 has twice the stored energy</a:t>
            </a:r>
          </a:p>
          <a:p>
            <a:pPr marL="381000" indent="-381000" eaLnBrk="1" hangingPunct="1">
              <a:buFontTx/>
              <a:buNone/>
            </a:pPr>
            <a:r>
              <a:rPr lang="en-US" sz="3000">
                <a:latin typeface="Arial" charset="0"/>
                <a:ea typeface="ヒラギノ角ゴ Pro W3" charset="0"/>
                <a:cs typeface="ヒラギノ角ゴ Pro W3" charset="0"/>
              </a:rPr>
              <a:t>E)  #2 has more than twice.</a:t>
            </a:r>
            <a:endParaRPr lang="en-US">
              <a:latin typeface="Arial" charset="0"/>
              <a:ea typeface="ヒラギノ角ゴ Pro W3" charset="0"/>
              <a:cs typeface="ヒラギノ角ゴ Pro W3" charset="0"/>
            </a:endParaRPr>
          </a:p>
        </p:txBody>
      </p:sp>
      <p:sp>
        <p:nvSpPr>
          <p:cNvPr id="3075" name="Text Box 15"/>
          <p:cNvSpPr txBox="1">
            <a:spLocks noChangeArrowheads="1"/>
          </p:cNvSpPr>
          <p:nvPr/>
        </p:nvSpPr>
        <p:spPr bwMode="auto">
          <a:xfrm>
            <a:off x="149225" y="31750"/>
            <a:ext cx="57943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2.50</a:t>
            </a:r>
          </a:p>
        </p:txBody>
      </p:sp>
      <p:sp>
        <p:nvSpPr>
          <p:cNvPr id="3076" name="Rectangle 16"/>
          <p:cNvSpPr>
            <a:spLocks noChangeArrowheads="1"/>
          </p:cNvSpPr>
          <p:nvPr/>
        </p:nvSpPr>
        <p:spPr bwMode="auto">
          <a:xfrm>
            <a:off x="6454775" y="5546725"/>
            <a:ext cx="2516188" cy="322263"/>
          </a:xfrm>
          <a:prstGeom prst="rect">
            <a:avLst/>
          </a:prstGeom>
          <a:solidFill>
            <a:schemeClr val="accent1"/>
          </a:solidFill>
          <a:ln w="9525">
            <a:solidFill>
              <a:schemeClr val="tx1"/>
            </a:solidFill>
            <a:miter lim="800000"/>
            <a:headEnd/>
            <a:tailEnd/>
          </a:ln>
        </p:spPr>
        <p:txBody>
          <a:bodyPr wrap="none" anchor="ctr"/>
          <a:lstStyle/>
          <a:p>
            <a:pPr algn="ctr"/>
            <a:r>
              <a:rPr lang="en-US" sz="2000"/>
              <a:t>    +Q	</a:t>
            </a:r>
          </a:p>
        </p:txBody>
      </p:sp>
      <p:sp>
        <p:nvSpPr>
          <p:cNvPr id="3077" name="Text Box 17"/>
          <p:cNvSpPr txBox="1">
            <a:spLocks noChangeArrowheads="1"/>
          </p:cNvSpPr>
          <p:nvPr/>
        </p:nvSpPr>
        <p:spPr bwMode="auto">
          <a:xfrm>
            <a:off x="7512050" y="489267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#2</a:t>
            </a:r>
          </a:p>
        </p:txBody>
      </p:sp>
      <p:sp>
        <p:nvSpPr>
          <p:cNvPr id="3078" name="Rectangle 18"/>
          <p:cNvSpPr>
            <a:spLocks noChangeArrowheads="1"/>
          </p:cNvSpPr>
          <p:nvPr/>
        </p:nvSpPr>
        <p:spPr bwMode="auto">
          <a:xfrm>
            <a:off x="6461125" y="6102350"/>
            <a:ext cx="2516188" cy="322263"/>
          </a:xfrm>
          <a:prstGeom prst="rect">
            <a:avLst/>
          </a:prstGeom>
          <a:solidFill>
            <a:schemeClr val="accent1"/>
          </a:solidFill>
          <a:ln w="9525">
            <a:solidFill>
              <a:schemeClr val="tx1"/>
            </a:solidFill>
            <a:miter lim="800000"/>
            <a:headEnd/>
            <a:tailEnd/>
          </a:ln>
        </p:spPr>
        <p:txBody>
          <a:bodyPr wrap="none" anchor="ctr"/>
          <a:lstStyle/>
          <a:p>
            <a:pPr algn="ctr"/>
            <a:r>
              <a:rPr lang="en-US" sz="2000"/>
              <a:t>    -Q	</a:t>
            </a:r>
          </a:p>
        </p:txBody>
      </p:sp>
      <p:sp>
        <p:nvSpPr>
          <p:cNvPr id="3079" name="Rectangle 19"/>
          <p:cNvSpPr>
            <a:spLocks noChangeArrowheads="1"/>
          </p:cNvSpPr>
          <p:nvPr/>
        </p:nvSpPr>
        <p:spPr bwMode="auto">
          <a:xfrm>
            <a:off x="6394450" y="2905125"/>
            <a:ext cx="2516188" cy="322263"/>
          </a:xfrm>
          <a:prstGeom prst="rect">
            <a:avLst/>
          </a:prstGeom>
          <a:solidFill>
            <a:schemeClr val="accent1"/>
          </a:solidFill>
          <a:ln w="9525">
            <a:solidFill>
              <a:schemeClr val="tx1"/>
            </a:solidFill>
            <a:miter lim="800000"/>
            <a:headEnd/>
            <a:tailEnd/>
          </a:ln>
        </p:spPr>
        <p:txBody>
          <a:bodyPr wrap="none" anchor="ctr"/>
          <a:lstStyle/>
          <a:p>
            <a:pPr algn="ctr"/>
            <a:r>
              <a:rPr lang="en-US" sz="2000"/>
              <a:t>    +Q	</a:t>
            </a:r>
          </a:p>
        </p:txBody>
      </p:sp>
      <p:sp>
        <p:nvSpPr>
          <p:cNvPr id="3080" name="Text Box 20"/>
          <p:cNvSpPr txBox="1">
            <a:spLocks noChangeArrowheads="1"/>
          </p:cNvSpPr>
          <p:nvPr/>
        </p:nvSpPr>
        <p:spPr bwMode="auto">
          <a:xfrm>
            <a:off x="7451725" y="227171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#1</a:t>
            </a:r>
          </a:p>
        </p:txBody>
      </p:sp>
      <p:sp>
        <p:nvSpPr>
          <p:cNvPr id="3081" name="Rectangle 21"/>
          <p:cNvSpPr>
            <a:spLocks noChangeArrowheads="1"/>
          </p:cNvSpPr>
          <p:nvPr/>
        </p:nvSpPr>
        <p:spPr bwMode="auto">
          <a:xfrm>
            <a:off x="6400800" y="3687763"/>
            <a:ext cx="2516188" cy="322262"/>
          </a:xfrm>
          <a:prstGeom prst="rect">
            <a:avLst/>
          </a:prstGeom>
          <a:solidFill>
            <a:schemeClr val="accent1"/>
          </a:solidFill>
          <a:ln w="9525">
            <a:solidFill>
              <a:schemeClr val="tx1"/>
            </a:solidFill>
            <a:miter lim="800000"/>
            <a:headEnd/>
            <a:tailEnd/>
          </a:ln>
        </p:spPr>
        <p:txBody>
          <a:bodyPr wrap="none" anchor="ctr"/>
          <a:lstStyle/>
          <a:p>
            <a:pPr algn="ctr"/>
            <a:r>
              <a:rPr lang="en-US" sz="2000"/>
              <a:t>    -Q	</a:t>
            </a:r>
          </a:p>
        </p:txBody>
      </p:sp>
    </p:spTree>
    <p:extLst>
      <p:ext uri="{BB962C8B-B14F-4D97-AF65-F5344CB8AC3E}">
        <p14:creationId xmlns:p14="http://schemas.microsoft.com/office/powerpoint/2010/main" val="34786725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84138" y="742950"/>
            <a:ext cx="9059862" cy="1143000"/>
          </a:xfrm>
        </p:spPr>
        <p:txBody>
          <a:bodyPr/>
          <a:lstStyle/>
          <a:p>
            <a:pPr algn="l" eaLnBrk="1" hangingPunct="1"/>
            <a:r>
              <a:rPr lang="en-US" sz="3000">
                <a:latin typeface="Arial" charset="0"/>
                <a:ea typeface="ヒラギノ角ゴ Pro W3" charset="0"/>
                <a:cs typeface="ヒラギノ角ゴ Pro W3" charset="0"/>
              </a:rPr>
              <a:t>You have two parallel plate capacitors, both with the same area and the same gap size. </a:t>
            </a:r>
            <a:br>
              <a:rPr lang="en-US" sz="3000">
                <a:latin typeface="Arial" charset="0"/>
                <a:ea typeface="ヒラギノ角ゴ Pro W3" charset="0"/>
                <a:cs typeface="ヒラギノ角ゴ Pro W3" charset="0"/>
              </a:rPr>
            </a:br>
            <a:r>
              <a:rPr lang="en-US" sz="3000">
                <a:latin typeface="Arial" charset="0"/>
                <a:ea typeface="ヒラギノ角ゴ Pro W3" charset="0"/>
                <a:cs typeface="ヒラギノ角ゴ Pro W3" charset="0"/>
              </a:rPr>
              <a:t>Capacitor #1 has twice the charge of  #2.</a:t>
            </a:r>
            <a:br>
              <a:rPr lang="en-US" sz="3000">
                <a:latin typeface="Arial" charset="0"/>
                <a:ea typeface="ヒラギノ角ゴ Pro W3" charset="0"/>
                <a:cs typeface="ヒラギノ角ゴ Pro W3" charset="0"/>
              </a:rPr>
            </a:br>
            <a:r>
              <a:rPr lang="en-US" sz="3000">
                <a:latin typeface="Arial" charset="0"/>
                <a:ea typeface="ヒラギノ角ゴ Pro W3" charset="0"/>
                <a:cs typeface="ヒラギノ角ゴ Pro W3" charset="0"/>
              </a:rPr>
              <a:t>Which has more capacitance? More stored energy?</a:t>
            </a:r>
            <a:endParaRPr lang="en-US">
              <a:latin typeface="Arial" charset="0"/>
              <a:ea typeface="ヒラギノ角ゴ Pro W3" charset="0"/>
              <a:cs typeface="ヒラギノ角ゴ Pro W3" charset="0"/>
            </a:endParaRPr>
          </a:p>
        </p:txBody>
      </p:sp>
      <p:sp>
        <p:nvSpPr>
          <p:cNvPr id="5122" name="Rectangle 3"/>
          <p:cNvSpPr>
            <a:spLocks noGrp="1" noChangeArrowheads="1"/>
          </p:cNvSpPr>
          <p:nvPr>
            <p:ph type="body" idx="1"/>
          </p:nvPr>
        </p:nvSpPr>
        <p:spPr>
          <a:xfrm>
            <a:off x="219075" y="2452688"/>
            <a:ext cx="7772400" cy="4114800"/>
          </a:xfrm>
        </p:spPr>
        <p:txBody>
          <a:bodyPr/>
          <a:lstStyle/>
          <a:p>
            <a:pPr marL="381000" indent="-381000" eaLnBrk="1" hangingPunct="1">
              <a:buFontTx/>
              <a:buAutoNum type="alphaUcParenR"/>
            </a:pPr>
            <a:r>
              <a:rPr lang="en-US" sz="3000">
                <a:latin typeface="Arial" charset="0"/>
                <a:ea typeface="ヒラギノ角ゴ Pro W3" charset="0"/>
                <a:cs typeface="ヒラギノ角ゴ Pro W3" charset="0"/>
              </a:rPr>
              <a:t> C1&gt;C2, PE1&gt;PE2</a:t>
            </a:r>
          </a:p>
          <a:p>
            <a:pPr marL="381000" indent="-381000" eaLnBrk="1" hangingPunct="1">
              <a:buFontTx/>
              <a:buNone/>
            </a:pPr>
            <a:r>
              <a:rPr lang="en-US" sz="3000">
                <a:latin typeface="Arial" charset="0"/>
                <a:ea typeface="ヒラギノ角ゴ Pro W3" charset="0"/>
                <a:cs typeface="ヒラギノ角ゴ Pro W3" charset="0"/>
              </a:rPr>
              <a:t>B) C1&gt;C2, PE1=PE2</a:t>
            </a:r>
          </a:p>
          <a:p>
            <a:pPr marL="381000" indent="-381000" eaLnBrk="1" hangingPunct="1">
              <a:buFontTx/>
              <a:buNone/>
            </a:pPr>
            <a:r>
              <a:rPr lang="en-US" sz="3000">
                <a:latin typeface="Arial" charset="0"/>
                <a:ea typeface="ヒラギノ角ゴ Pro W3" charset="0"/>
                <a:cs typeface="ヒラギノ角ゴ Pro W3" charset="0"/>
              </a:rPr>
              <a:t>C) C1=C2, PE1=PE2</a:t>
            </a:r>
          </a:p>
          <a:p>
            <a:pPr marL="381000" indent="-381000" eaLnBrk="1" hangingPunct="1">
              <a:buFontTx/>
              <a:buNone/>
            </a:pPr>
            <a:r>
              <a:rPr lang="en-US" sz="3000">
                <a:latin typeface="Arial" charset="0"/>
                <a:ea typeface="ヒラギノ角ゴ Pro W3" charset="0"/>
                <a:cs typeface="ヒラギノ角ゴ Pro W3" charset="0"/>
              </a:rPr>
              <a:t>D) C1=C2, PE1&gt;PE2</a:t>
            </a:r>
          </a:p>
          <a:p>
            <a:pPr marL="381000" indent="-381000" eaLnBrk="1" hangingPunct="1">
              <a:buFontTx/>
              <a:buNone/>
            </a:pPr>
            <a:r>
              <a:rPr lang="en-US" sz="3000">
                <a:latin typeface="Arial" charset="0"/>
                <a:ea typeface="ヒラギノ角ゴ Pro W3" charset="0"/>
                <a:cs typeface="ヒラギノ角ゴ Pro W3" charset="0"/>
              </a:rPr>
              <a:t>E) Some other combination!</a:t>
            </a:r>
            <a:endParaRPr lang="en-US">
              <a:latin typeface="Arial" charset="0"/>
              <a:ea typeface="ヒラギノ角ゴ Pro W3" charset="0"/>
              <a:cs typeface="ヒラギノ角ゴ Pro W3" charset="0"/>
            </a:endParaRPr>
          </a:p>
        </p:txBody>
      </p:sp>
      <p:sp>
        <p:nvSpPr>
          <p:cNvPr id="5123" name="Rectangle 4"/>
          <p:cNvSpPr>
            <a:spLocks noChangeArrowheads="1"/>
          </p:cNvSpPr>
          <p:nvPr/>
        </p:nvSpPr>
        <p:spPr bwMode="auto">
          <a:xfrm>
            <a:off x="6388100" y="3233738"/>
            <a:ext cx="2516188" cy="322262"/>
          </a:xfrm>
          <a:prstGeom prst="rect">
            <a:avLst/>
          </a:prstGeom>
          <a:solidFill>
            <a:schemeClr val="accent1"/>
          </a:solidFill>
          <a:ln w="9525">
            <a:solidFill>
              <a:schemeClr val="tx1"/>
            </a:solidFill>
            <a:miter lim="800000"/>
            <a:headEnd/>
            <a:tailEnd/>
          </a:ln>
        </p:spPr>
        <p:txBody>
          <a:bodyPr wrap="none" anchor="ctr"/>
          <a:lstStyle/>
          <a:p>
            <a:pPr algn="ctr"/>
            <a:r>
              <a:rPr lang="en-US" sz="2000"/>
              <a:t>    +2Q	</a:t>
            </a:r>
          </a:p>
        </p:txBody>
      </p:sp>
      <p:sp>
        <p:nvSpPr>
          <p:cNvPr id="5124" name="Text Box 5"/>
          <p:cNvSpPr txBox="1">
            <a:spLocks noChangeArrowheads="1"/>
          </p:cNvSpPr>
          <p:nvPr/>
        </p:nvSpPr>
        <p:spPr bwMode="auto">
          <a:xfrm>
            <a:off x="7445375" y="25796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#1</a:t>
            </a:r>
          </a:p>
        </p:txBody>
      </p:sp>
      <p:sp>
        <p:nvSpPr>
          <p:cNvPr id="5125" name="Rectangle 6"/>
          <p:cNvSpPr>
            <a:spLocks noChangeArrowheads="1"/>
          </p:cNvSpPr>
          <p:nvPr/>
        </p:nvSpPr>
        <p:spPr bwMode="auto">
          <a:xfrm>
            <a:off x="6394450" y="3995738"/>
            <a:ext cx="2516188" cy="322262"/>
          </a:xfrm>
          <a:prstGeom prst="rect">
            <a:avLst/>
          </a:prstGeom>
          <a:solidFill>
            <a:schemeClr val="accent1"/>
          </a:solidFill>
          <a:ln w="9525">
            <a:solidFill>
              <a:schemeClr val="tx1"/>
            </a:solidFill>
            <a:miter lim="800000"/>
            <a:headEnd/>
            <a:tailEnd/>
          </a:ln>
        </p:spPr>
        <p:txBody>
          <a:bodyPr wrap="none" anchor="ctr"/>
          <a:lstStyle/>
          <a:p>
            <a:pPr algn="ctr"/>
            <a:r>
              <a:rPr lang="en-US" sz="2000"/>
              <a:t>    -2Q	</a:t>
            </a:r>
          </a:p>
        </p:txBody>
      </p:sp>
      <p:sp>
        <p:nvSpPr>
          <p:cNvPr id="5126" name="Rectangle 14"/>
          <p:cNvSpPr>
            <a:spLocks noChangeArrowheads="1"/>
          </p:cNvSpPr>
          <p:nvPr/>
        </p:nvSpPr>
        <p:spPr bwMode="auto">
          <a:xfrm>
            <a:off x="6454775" y="5567363"/>
            <a:ext cx="2516188" cy="322262"/>
          </a:xfrm>
          <a:prstGeom prst="rect">
            <a:avLst/>
          </a:prstGeom>
          <a:solidFill>
            <a:schemeClr val="accent1"/>
          </a:solidFill>
          <a:ln w="9525">
            <a:solidFill>
              <a:schemeClr val="tx1"/>
            </a:solidFill>
            <a:miter lim="800000"/>
            <a:headEnd/>
            <a:tailEnd/>
          </a:ln>
        </p:spPr>
        <p:txBody>
          <a:bodyPr wrap="none" anchor="ctr"/>
          <a:lstStyle/>
          <a:p>
            <a:pPr algn="ctr"/>
            <a:r>
              <a:rPr lang="en-US" sz="2000"/>
              <a:t>    +Q	</a:t>
            </a:r>
          </a:p>
        </p:txBody>
      </p:sp>
      <p:sp>
        <p:nvSpPr>
          <p:cNvPr id="5127" name="Text Box 15"/>
          <p:cNvSpPr txBox="1">
            <a:spLocks noChangeArrowheads="1"/>
          </p:cNvSpPr>
          <p:nvPr/>
        </p:nvSpPr>
        <p:spPr bwMode="auto">
          <a:xfrm>
            <a:off x="7512050" y="491331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#2</a:t>
            </a:r>
          </a:p>
        </p:txBody>
      </p:sp>
      <p:sp>
        <p:nvSpPr>
          <p:cNvPr id="5128" name="Rectangle 16"/>
          <p:cNvSpPr>
            <a:spLocks noChangeArrowheads="1"/>
          </p:cNvSpPr>
          <p:nvPr/>
        </p:nvSpPr>
        <p:spPr bwMode="auto">
          <a:xfrm>
            <a:off x="6461125" y="6329363"/>
            <a:ext cx="2516188" cy="322262"/>
          </a:xfrm>
          <a:prstGeom prst="rect">
            <a:avLst/>
          </a:prstGeom>
          <a:solidFill>
            <a:schemeClr val="accent1"/>
          </a:solidFill>
          <a:ln w="9525">
            <a:solidFill>
              <a:schemeClr val="tx1"/>
            </a:solidFill>
            <a:miter lim="800000"/>
            <a:headEnd/>
            <a:tailEnd/>
          </a:ln>
        </p:spPr>
        <p:txBody>
          <a:bodyPr wrap="none" anchor="ctr"/>
          <a:lstStyle/>
          <a:p>
            <a:pPr algn="ctr"/>
            <a:r>
              <a:rPr lang="en-US" sz="2000"/>
              <a:t>    -Q	</a:t>
            </a:r>
          </a:p>
        </p:txBody>
      </p:sp>
      <p:sp>
        <p:nvSpPr>
          <p:cNvPr id="5129" name="Text Box 17"/>
          <p:cNvSpPr txBox="1">
            <a:spLocks noChangeArrowheads="1"/>
          </p:cNvSpPr>
          <p:nvPr/>
        </p:nvSpPr>
        <p:spPr bwMode="auto">
          <a:xfrm>
            <a:off x="149225" y="31750"/>
            <a:ext cx="57943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2.51</a:t>
            </a:r>
          </a:p>
        </p:txBody>
      </p:sp>
    </p:spTree>
    <p:extLst>
      <p:ext uri="{BB962C8B-B14F-4D97-AF65-F5344CB8AC3E}">
        <p14:creationId xmlns:p14="http://schemas.microsoft.com/office/powerpoint/2010/main" val="19436329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body" idx="1"/>
          </p:nvPr>
        </p:nvSpPr>
        <p:spPr>
          <a:xfrm>
            <a:off x="533400" y="2743200"/>
            <a:ext cx="8077200" cy="3429000"/>
          </a:xfrm>
        </p:spPr>
        <p:txBody>
          <a:bodyPr/>
          <a:lstStyle/>
          <a:p>
            <a:pPr marL="0" indent="0">
              <a:lnSpc>
                <a:spcPct val="90000"/>
              </a:lnSpc>
              <a:buFontTx/>
              <a:buNone/>
            </a:pPr>
            <a:r>
              <a:rPr lang="en-US" sz="3000">
                <a:latin typeface="Arial" charset="0"/>
                <a:ea typeface="ヒラギノ角ゴ Pro W3" charset="0"/>
                <a:cs typeface="ヒラギノ角ゴ Pro W3" charset="0"/>
              </a:rPr>
              <a:t>A parallel plate capacitor is attached to a battery which maintains a constant voltage difference V between the capacitor plates.  While the battery is attached, the plates are pulled apart. The electrostatic energy stored in the capacitor</a:t>
            </a:r>
            <a:r>
              <a:rPr lang="en-US" sz="2400">
                <a:latin typeface="Arial" charset="0"/>
                <a:ea typeface="ヒラギノ角ゴ Pro W3" charset="0"/>
                <a:cs typeface="ヒラギノ角ゴ Pro W3" charset="0"/>
              </a:rPr>
              <a:t> </a:t>
            </a:r>
          </a:p>
          <a:p>
            <a:pPr marL="0" indent="0">
              <a:lnSpc>
                <a:spcPct val="90000"/>
              </a:lnSpc>
              <a:buFontTx/>
              <a:buNone/>
            </a:pPr>
            <a:r>
              <a:rPr lang="en-US" sz="2400">
                <a:latin typeface="Arial" charset="0"/>
                <a:ea typeface="ヒラギノ角ゴ Pro W3" charset="0"/>
                <a:cs typeface="ヒラギノ角ゴ Pro W3" charset="0"/>
              </a:rPr>
              <a:t>		A) increases	</a:t>
            </a:r>
          </a:p>
          <a:p>
            <a:pPr marL="0" indent="0">
              <a:lnSpc>
                <a:spcPct val="90000"/>
              </a:lnSpc>
              <a:buFontTx/>
              <a:buNone/>
            </a:pPr>
            <a:r>
              <a:rPr lang="en-US" sz="2400">
                <a:latin typeface="Arial" charset="0"/>
                <a:ea typeface="ヒラギノ角ゴ Pro W3" charset="0"/>
                <a:cs typeface="ヒラギノ角ゴ Pro W3" charset="0"/>
              </a:rPr>
              <a:t>		B) decreases	</a:t>
            </a:r>
          </a:p>
          <a:p>
            <a:pPr marL="0" indent="0">
              <a:lnSpc>
                <a:spcPct val="90000"/>
              </a:lnSpc>
              <a:buFontTx/>
              <a:buNone/>
            </a:pPr>
            <a:r>
              <a:rPr lang="en-US" sz="2400">
                <a:latin typeface="Arial" charset="0"/>
                <a:ea typeface="ヒラギノ角ゴ Pro W3" charset="0"/>
                <a:cs typeface="ヒラギノ角ゴ Pro W3" charset="0"/>
              </a:rPr>
              <a:t>		C) stays constant.</a:t>
            </a:r>
          </a:p>
          <a:p>
            <a:pPr marL="0" indent="0">
              <a:lnSpc>
                <a:spcPct val="90000"/>
              </a:lnSpc>
            </a:pPr>
            <a:endParaRPr lang="en-US" sz="1600">
              <a:latin typeface="Arial" charset="0"/>
              <a:ea typeface="ヒラギノ角ゴ Pro W3" charset="0"/>
              <a:cs typeface="ヒラギノ角ゴ Pro W3" charset="0"/>
            </a:endParaRPr>
          </a:p>
        </p:txBody>
      </p:sp>
      <p:sp>
        <p:nvSpPr>
          <p:cNvPr id="58370" name="Rectangle 3"/>
          <p:cNvSpPr>
            <a:spLocks noChangeArrowheads="1"/>
          </p:cNvSpPr>
          <p:nvPr/>
        </p:nvSpPr>
        <p:spPr bwMode="auto">
          <a:xfrm>
            <a:off x="2438400" y="1600200"/>
            <a:ext cx="51054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371" name="Rectangle 4"/>
          <p:cNvSpPr>
            <a:spLocks noChangeArrowheads="1"/>
          </p:cNvSpPr>
          <p:nvPr/>
        </p:nvSpPr>
        <p:spPr bwMode="auto">
          <a:xfrm>
            <a:off x="2438400" y="990600"/>
            <a:ext cx="51054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372" name="Line 5"/>
          <p:cNvSpPr>
            <a:spLocks noChangeShapeType="1"/>
          </p:cNvSpPr>
          <p:nvPr/>
        </p:nvSpPr>
        <p:spPr bwMode="auto">
          <a:xfrm>
            <a:off x="2971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3" name="Line 6"/>
          <p:cNvSpPr>
            <a:spLocks noChangeShapeType="1"/>
          </p:cNvSpPr>
          <p:nvPr/>
        </p:nvSpPr>
        <p:spPr bwMode="auto">
          <a:xfrm>
            <a:off x="3352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4" name="Line 7"/>
          <p:cNvSpPr>
            <a:spLocks noChangeShapeType="1"/>
          </p:cNvSpPr>
          <p:nvPr/>
        </p:nvSpPr>
        <p:spPr bwMode="auto">
          <a:xfrm>
            <a:off x="3733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5" name="Line 8"/>
          <p:cNvSpPr>
            <a:spLocks noChangeShapeType="1"/>
          </p:cNvSpPr>
          <p:nvPr/>
        </p:nvSpPr>
        <p:spPr bwMode="auto">
          <a:xfrm>
            <a:off x="4114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6" name="Line 9"/>
          <p:cNvSpPr>
            <a:spLocks noChangeShapeType="1"/>
          </p:cNvSpPr>
          <p:nvPr/>
        </p:nvSpPr>
        <p:spPr bwMode="auto">
          <a:xfrm>
            <a:off x="4495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7" name="Line 10"/>
          <p:cNvSpPr>
            <a:spLocks noChangeShapeType="1"/>
          </p:cNvSpPr>
          <p:nvPr/>
        </p:nvSpPr>
        <p:spPr bwMode="auto">
          <a:xfrm>
            <a:off x="5257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8" name="Line 11"/>
          <p:cNvSpPr>
            <a:spLocks noChangeShapeType="1"/>
          </p:cNvSpPr>
          <p:nvPr/>
        </p:nvSpPr>
        <p:spPr bwMode="auto">
          <a:xfrm>
            <a:off x="4876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9" name="Line 12"/>
          <p:cNvSpPr>
            <a:spLocks noChangeShapeType="1"/>
          </p:cNvSpPr>
          <p:nvPr/>
        </p:nvSpPr>
        <p:spPr bwMode="auto">
          <a:xfrm>
            <a:off x="6400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0" name="Line 13"/>
          <p:cNvSpPr>
            <a:spLocks noChangeShapeType="1"/>
          </p:cNvSpPr>
          <p:nvPr/>
        </p:nvSpPr>
        <p:spPr bwMode="auto">
          <a:xfrm>
            <a:off x="6019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1" name="Line 14"/>
          <p:cNvSpPr>
            <a:spLocks noChangeShapeType="1"/>
          </p:cNvSpPr>
          <p:nvPr/>
        </p:nvSpPr>
        <p:spPr bwMode="auto">
          <a:xfrm>
            <a:off x="5638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2" name="Line 15"/>
          <p:cNvSpPr>
            <a:spLocks noChangeShapeType="1"/>
          </p:cNvSpPr>
          <p:nvPr/>
        </p:nvSpPr>
        <p:spPr bwMode="auto">
          <a:xfrm>
            <a:off x="6781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3" name="Line 16"/>
          <p:cNvSpPr>
            <a:spLocks noChangeShapeType="1"/>
          </p:cNvSpPr>
          <p:nvPr/>
        </p:nvSpPr>
        <p:spPr bwMode="auto">
          <a:xfrm>
            <a:off x="7162800" y="1066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4" name="Line 17"/>
          <p:cNvSpPr>
            <a:spLocks noChangeShapeType="1"/>
          </p:cNvSpPr>
          <p:nvPr/>
        </p:nvSpPr>
        <p:spPr bwMode="auto">
          <a:xfrm>
            <a:off x="533400" y="1066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18"/>
          <p:cNvSpPr>
            <a:spLocks noChangeShapeType="1"/>
          </p:cNvSpPr>
          <p:nvPr/>
        </p:nvSpPr>
        <p:spPr bwMode="auto">
          <a:xfrm>
            <a:off x="762000" y="1219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19"/>
          <p:cNvSpPr>
            <a:spLocks noChangeShapeType="1"/>
          </p:cNvSpPr>
          <p:nvPr/>
        </p:nvSpPr>
        <p:spPr bwMode="auto">
          <a:xfrm>
            <a:off x="990600" y="1219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20"/>
          <p:cNvSpPr>
            <a:spLocks noChangeShapeType="1"/>
          </p:cNvSpPr>
          <p:nvPr/>
        </p:nvSpPr>
        <p:spPr bwMode="auto">
          <a:xfrm>
            <a:off x="990600" y="19812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21"/>
          <p:cNvSpPr>
            <a:spLocks noChangeShapeType="1"/>
          </p:cNvSpPr>
          <p:nvPr/>
        </p:nvSpPr>
        <p:spPr bwMode="auto">
          <a:xfrm flipV="1">
            <a:off x="990600" y="533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22"/>
          <p:cNvSpPr>
            <a:spLocks noChangeShapeType="1"/>
          </p:cNvSpPr>
          <p:nvPr/>
        </p:nvSpPr>
        <p:spPr bwMode="auto">
          <a:xfrm>
            <a:off x="990600" y="5334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Line 23"/>
          <p:cNvSpPr>
            <a:spLocks noChangeShapeType="1"/>
          </p:cNvSpPr>
          <p:nvPr/>
        </p:nvSpPr>
        <p:spPr bwMode="auto">
          <a:xfrm>
            <a:off x="4648200" y="533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Line 24"/>
          <p:cNvSpPr>
            <a:spLocks noChangeShapeType="1"/>
          </p:cNvSpPr>
          <p:nvPr/>
        </p:nvSpPr>
        <p:spPr bwMode="auto">
          <a:xfrm flipV="1">
            <a:off x="4648200" y="1676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2" name="Text Box 25"/>
          <p:cNvSpPr txBox="1">
            <a:spLocks noChangeArrowheads="1"/>
          </p:cNvSpPr>
          <p:nvPr/>
        </p:nvSpPr>
        <p:spPr bwMode="auto">
          <a:xfrm>
            <a:off x="457200" y="533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a:t>V</a:t>
            </a:r>
          </a:p>
        </p:txBody>
      </p:sp>
      <p:sp>
        <p:nvSpPr>
          <p:cNvPr id="58393" name="Line 26"/>
          <p:cNvSpPr>
            <a:spLocks noChangeShapeType="1"/>
          </p:cNvSpPr>
          <p:nvPr/>
        </p:nvSpPr>
        <p:spPr bwMode="auto">
          <a:xfrm flipV="1">
            <a:off x="5486400" y="381000"/>
            <a:ext cx="0" cy="533400"/>
          </a:xfrm>
          <a:prstGeom prst="line">
            <a:avLst/>
          </a:prstGeom>
          <a:noFill/>
          <a:ln w="2540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94" name="Line 27"/>
          <p:cNvSpPr>
            <a:spLocks noChangeShapeType="1"/>
          </p:cNvSpPr>
          <p:nvPr/>
        </p:nvSpPr>
        <p:spPr bwMode="auto">
          <a:xfrm>
            <a:off x="5486400" y="1828800"/>
            <a:ext cx="0" cy="609600"/>
          </a:xfrm>
          <a:prstGeom prst="line">
            <a:avLst/>
          </a:prstGeom>
          <a:noFill/>
          <a:ln w="2540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6802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314325" y="0"/>
            <a:ext cx="7772400" cy="1143000"/>
          </a:xfrm>
        </p:spPr>
        <p:txBody>
          <a:bodyPr/>
          <a:lstStyle/>
          <a:p>
            <a:r>
              <a:rPr lang="en-US">
                <a:latin typeface="Arial" charset="0"/>
                <a:ea typeface="ＭＳ Ｐゴシック" charset="0"/>
                <a:cs typeface="ＭＳ Ｐゴシック" charset="0"/>
              </a:rPr>
              <a:t>Class Activities:  Conductors + Capacitors (slide 2)</a:t>
            </a:r>
          </a:p>
        </p:txBody>
      </p:sp>
      <p:graphicFrame>
        <p:nvGraphicFramePr>
          <p:cNvPr id="31746" name="Object 2"/>
          <p:cNvGraphicFramePr>
            <a:graphicFrameLocks noChangeAspect="1"/>
          </p:cNvGraphicFramePr>
          <p:nvPr/>
        </p:nvGraphicFramePr>
        <p:xfrm>
          <a:off x="2014538" y="1341438"/>
          <a:ext cx="5487987" cy="5307012"/>
        </p:xfrm>
        <a:graphic>
          <a:graphicData uri="http://schemas.openxmlformats.org/presentationml/2006/ole">
            <mc:AlternateContent xmlns:mc="http://schemas.openxmlformats.org/markup-compatibility/2006">
              <mc:Choice xmlns:v="urn:schemas-microsoft-com:vml" Requires="v">
                <p:oleObj spid="_x0000_s218116" name="Document" r:id="rId5" imgW="5486400" imgH="5306568" progId="Word.Document.8">
                  <p:embed/>
                </p:oleObj>
              </mc:Choice>
              <mc:Fallback>
                <p:oleObj name="Document" r:id="rId5" imgW="5486400" imgH="530656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1341438"/>
                        <a:ext cx="5487987" cy="5307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15637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908300" y="25161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endParaRPr lang="en-US" sz="1800">
              <a:ea typeface="ＭＳ Ｐゴシック" charset="0"/>
              <a:cs typeface="ＭＳ Ｐゴシック" charset="0"/>
            </a:endParaRPr>
          </a:p>
        </p:txBody>
      </p:sp>
      <p:sp>
        <p:nvSpPr>
          <p:cNvPr id="68611" name="Rectangle 3"/>
          <p:cNvSpPr>
            <a:spLocks noGrp="1" noChangeArrowheads="1"/>
          </p:cNvSpPr>
          <p:nvPr>
            <p:ph type="title" idx="4294967295"/>
          </p:nvPr>
        </p:nvSpPr>
        <p:spPr>
          <a:xfrm>
            <a:off x="1600200" y="152400"/>
            <a:ext cx="6934200" cy="1295400"/>
          </a:xfrm>
        </p:spPr>
        <p:txBody>
          <a:bodyPr/>
          <a:lstStyle/>
          <a:p>
            <a:pPr algn="l" eaLnBrk="1" hangingPunct="1"/>
            <a:r>
              <a:rPr lang="en-US" sz="3600">
                <a:latin typeface="Arial" charset="0"/>
                <a:ea typeface="ヒラギノ角ゴ Pro W3" charset="0"/>
                <a:cs typeface="ヒラギノ角ゴ Pro W3" charset="0"/>
              </a:rPr>
              <a:t>Two very strong (big C) ideal capacitors are well separated. </a:t>
            </a:r>
          </a:p>
        </p:txBody>
      </p:sp>
      <p:sp>
        <p:nvSpPr>
          <p:cNvPr id="68612" name="Rectangle 4"/>
          <p:cNvSpPr>
            <a:spLocks noChangeArrowheads="1"/>
          </p:cNvSpPr>
          <p:nvPr/>
        </p:nvSpPr>
        <p:spPr bwMode="auto">
          <a:xfrm>
            <a:off x="898525" y="3098800"/>
            <a:ext cx="436563" cy="3686175"/>
          </a:xfrm>
          <a:prstGeom prst="rect">
            <a:avLst/>
          </a:prstGeom>
          <a:solidFill>
            <a:schemeClr val="accent1"/>
          </a:solidFill>
          <a:ln w="9525">
            <a:solidFill>
              <a:schemeClr val="tx1"/>
            </a:solidFill>
            <a:miter lim="800000"/>
            <a:headEnd/>
            <a:tailEnd/>
          </a:ln>
        </p:spPr>
        <p:txBody>
          <a:bodyPr wrap="none" anchor="ctr"/>
          <a:lstStyle/>
          <a:p>
            <a:pPr algn="ctr" defTabSz="457200" eaLnBrk="1" hangingPunct="1"/>
            <a:r>
              <a:rPr lang="en-US" sz="1800">
                <a:ea typeface="ＭＳ Ｐゴシック" charset="0"/>
                <a:cs typeface="ＭＳ Ｐゴシック" charset="0"/>
              </a:rPr>
              <a:t>-Q</a:t>
            </a:r>
          </a:p>
        </p:txBody>
      </p:sp>
      <p:sp>
        <p:nvSpPr>
          <p:cNvPr id="68613" name="Rectangle 5"/>
          <p:cNvSpPr>
            <a:spLocks noChangeArrowheads="1"/>
          </p:cNvSpPr>
          <p:nvPr/>
        </p:nvSpPr>
        <p:spPr bwMode="auto">
          <a:xfrm>
            <a:off x="1490663" y="3105150"/>
            <a:ext cx="436562" cy="3686175"/>
          </a:xfrm>
          <a:prstGeom prst="rect">
            <a:avLst/>
          </a:prstGeom>
          <a:solidFill>
            <a:schemeClr val="accent1"/>
          </a:solidFill>
          <a:ln w="9525">
            <a:solidFill>
              <a:schemeClr val="tx1"/>
            </a:solidFill>
            <a:miter lim="800000"/>
            <a:headEnd/>
            <a:tailEnd/>
          </a:ln>
        </p:spPr>
        <p:txBody>
          <a:bodyPr wrap="none" anchor="ctr"/>
          <a:lstStyle/>
          <a:p>
            <a:pPr algn="ctr" defTabSz="457200" eaLnBrk="1" hangingPunct="1"/>
            <a:r>
              <a:rPr lang="en-US" sz="1800">
                <a:ea typeface="ＭＳ Ｐゴシック" charset="0"/>
                <a:cs typeface="ＭＳ Ｐゴシック" charset="0"/>
              </a:rPr>
              <a:t>Q</a:t>
            </a:r>
          </a:p>
        </p:txBody>
      </p:sp>
      <p:sp>
        <p:nvSpPr>
          <p:cNvPr id="68614" name="Rectangle 6"/>
          <p:cNvSpPr>
            <a:spLocks noChangeArrowheads="1"/>
          </p:cNvSpPr>
          <p:nvPr/>
        </p:nvSpPr>
        <p:spPr bwMode="auto">
          <a:xfrm>
            <a:off x="7337425" y="3086100"/>
            <a:ext cx="436563" cy="3686175"/>
          </a:xfrm>
          <a:prstGeom prst="rect">
            <a:avLst/>
          </a:prstGeom>
          <a:solidFill>
            <a:schemeClr val="accent1"/>
          </a:solidFill>
          <a:ln w="9525">
            <a:solidFill>
              <a:schemeClr val="tx1"/>
            </a:solidFill>
            <a:miter lim="800000"/>
            <a:headEnd/>
            <a:tailEnd/>
          </a:ln>
        </p:spPr>
        <p:txBody>
          <a:bodyPr wrap="none" anchor="ctr"/>
          <a:lstStyle/>
          <a:p>
            <a:pPr algn="ctr" defTabSz="457200" eaLnBrk="1" hangingPunct="1"/>
            <a:r>
              <a:rPr lang="en-US" sz="1800">
                <a:ea typeface="ＭＳ Ｐゴシック" charset="0"/>
                <a:cs typeface="ＭＳ Ｐゴシック" charset="0"/>
              </a:rPr>
              <a:t>-Q</a:t>
            </a:r>
          </a:p>
        </p:txBody>
      </p:sp>
      <p:sp>
        <p:nvSpPr>
          <p:cNvPr id="68615" name="Rectangle 7"/>
          <p:cNvSpPr>
            <a:spLocks noChangeArrowheads="1"/>
          </p:cNvSpPr>
          <p:nvPr/>
        </p:nvSpPr>
        <p:spPr bwMode="auto">
          <a:xfrm>
            <a:off x="7929563" y="3092450"/>
            <a:ext cx="436562" cy="3686175"/>
          </a:xfrm>
          <a:prstGeom prst="rect">
            <a:avLst/>
          </a:prstGeom>
          <a:solidFill>
            <a:schemeClr val="accent1"/>
          </a:solidFill>
          <a:ln w="9525">
            <a:solidFill>
              <a:schemeClr val="tx1"/>
            </a:solidFill>
            <a:miter lim="800000"/>
            <a:headEnd/>
            <a:tailEnd/>
          </a:ln>
        </p:spPr>
        <p:txBody>
          <a:bodyPr wrap="none" anchor="ctr"/>
          <a:lstStyle/>
          <a:p>
            <a:pPr algn="ctr" defTabSz="457200" eaLnBrk="1" hangingPunct="1"/>
            <a:r>
              <a:rPr lang="en-US" sz="1800">
                <a:ea typeface="ＭＳ Ｐゴシック" charset="0"/>
                <a:cs typeface="ＭＳ Ｐゴシック" charset="0"/>
              </a:rPr>
              <a:t>Q</a:t>
            </a:r>
          </a:p>
        </p:txBody>
      </p:sp>
      <p:sp>
        <p:nvSpPr>
          <p:cNvPr id="120840" name="Line 8"/>
          <p:cNvSpPr>
            <a:spLocks noChangeShapeType="1"/>
          </p:cNvSpPr>
          <p:nvPr/>
        </p:nvSpPr>
        <p:spPr bwMode="auto">
          <a:xfrm>
            <a:off x="1960563" y="4848225"/>
            <a:ext cx="53292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7" name="Text Box 9"/>
          <p:cNvSpPr txBox="1">
            <a:spLocks noChangeArrowheads="1"/>
          </p:cNvSpPr>
          <p:nvPr/>
        </p:nvSpPr>
        <p:spPr bwMode="auto">
          <a:xfrm>
            <a:off x="1443038" y="3340100"/>
            <a:ext cx="319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endParaRPr lang="en-US" sz="1800">
              <a:ea typeface="ＭＳ Ｐゴシック" charset="0"/>
              <a:cs typeface="ＭＳ Ｐゴシック" charset="0"/>
            </a:endParaRPr>
          </a:p>
        </p:txBody>
      </p:sp>
      <p:sp>
        <p:nvSpPr>
          <p:cNvPr id="68618" name="Text Box 10"/>
          <p:cNvSpPr txBox="1">
            <a:spLocks noChangeArrowheads="1"/>
          </p:cNvSpPr>
          <p:nvPr/>
        </p:nvSpPr>
        <p:spPr bwMode="auto">
          <a:xfrm>
            <a:off x="1149350" y="3240088"/>
            <a:ext cx="2603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endParaRPr lang="en-US" sz="1800">
              <a:ea typeface="ＭＳ Ｐゴシック" charset="0"/>
              <a:cs typeface="ＭＳ Ｐゴシック" charset="0"/>
            </a:endParaRPr>
          </a:p>
        </p:txBody>
      </p:sp>
      <p:sp>
        <p:nvSpPr>
          <p:cNvPr id="68619" name="Text Box 11"/>
          <p:cNvSpPr txBox="1">
            <a:spLocks noChangeArrowheads="1"/>
          </p:cNvSpPr>
          <p:nvPr/>
        </p:nvSpPr>
        <p:spPr bwMode="auto">
          <a:xfrm>
            <a:off x="7872413" y="3143250"/>
            <a:ext cx="319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endParaRPr lang="en-US" sz="1800">
              <a:ea typeface="ＭＳ Ｐゴシック" charset="0"/>
              <a:cs typeface="ＭＳ Ｐゴシック" charset="0"/>
            </a:endParaRPr>
          </a:p>
        </p:txBody>
      </p:sp>
      <p:sp>
        <p:nvSpPr>
          <p:cNvPr id="68620" name="Text Box 12"/>
          <p:cNvSpPr txBox="1">
            <a:spLocks noChangeArrowheads="1"/>
          </p:cNvSpPr>
          <p:nvPr/>
        </p:nvSpPr>
        <p:spPr bwMode="auto">
          <a:xfrm>
            <a:off x="7548563" y="3351213"/>
            <a:ext cx="26035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p>
          <a:p>
            <a:pPr eaLnBrk="1" hangingPunct="1"/>
            <a:r>
              <a:rPr lang="en-US" sz="1800" b="1">
                <a:ea typeface="ＭＳ Ｐゴシック" charset="0"/>
                <a:cs typeface="ＭＳ Ｐゴシック" charset="0"/>
              </a:rPr>
              <a:t>-</a:t>
            </a:r>
            <a:endParaRPr lang="en-US" sz="1800">
              <a:ea typeface="ＭＳ Ｐゴシック" charset="0"/>
              <a:cs typeface="ＭＳ Ｐゴシック" charset="0"/>
            </a:endParaRPr>
          </a:p>
        </p:txBody>
      </p:sp>
      <p:sp>
        <p:nvSpPr>
          <p:cNvPr id="120845" name="Text Box 13"/>
          <p:cNvSpPr txBox="1">
            <a:spLocks noChangeArrowheads="1"/>
          </p:cNvSpPr>
          <p:nvPr/>
        </p:nvSpPr>
        <p:spPr bwMode="auto">
          <a:xfrm>
            <a:off x="3856038" y="3213100"/>
            <a:ext cx="14303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 typeface="Arial" charset="0"/>
              <a:buAutoNum type="alphaUcParenR"/>
            </a:pPr>
            <a:r>
              <a:rPr lang="en-US" sz="3600">
                <a:ea typeface="ＭＳ Ｐゴシック" charset="0"/>
                <a:cs typeface="ＭＳ Ｐゴシック" charset="0"/>
              </a:rPr>
              <a:t>Yes</a:t>
            </a:r>
          </a:p>
          <a:p>
            <a:pPr eaLnBrk="1" hangingPunct="1">
              <a:buFont typeface="Arial" charset="0"/>
              <a:buAutoNum type="alphaUcParenR"/>
            </a:pPr>
            <a:r>
              <a:rPr lang="en-US" sz="3600">
                <a:ea typeface="ＭＳ Ｐゴシック" charset="0"/>
                <a:cs typeface="ＭＳ Ｐゴシック" charset="0"/>
              </a:rPr>
              <a:t>No</a:t>
            </a:r>
          </a:p>
          <a:p>
            <a:pPr eaLnBrk="1" hangingPunct="1">
              <a:buFont typeface="Arial" charset="0"/>
              <a:buAutoNum type="alphaUcParenR"/>
            </a:pPr>
            <a:r>
              <a:rPr lang="en-US" sz="3600">
                <a:ea typeface="ＭＳ Ｐゴシック" charset="0"/>
                <a:cs typeface="ＭＳ Ｐゴシック" charset="0"/>
              </a:rPr>
              <a:t>???</a:t>
            </a:r>
            <a:endParaRPr lang="en-US" sz="1800">
              <a:ea typeface="ＭＳ Ｐゴシック" charset="0"/>
              <a:cs typeface="ＭＳ Ｐゴシック" charset="0"/>
            </a:endParaRPr>
          </a:p>
        </p:txBody>
      </p:sp>
      <p:sp>
        <p:nvSpPr>
          <p:cNvPr id="68622" name="Text Box 14"/>
          <p:cNvSpPr txBox="1">
            <a:spLocks noChangeArrowheads="1"/>
          </p:cNvSpPr>
          <p:nvPr/>
        </p:nvSpPr>
        <p:spPr bwMode="auto">
          <a:xfrm>
            <a:off x="115888" y="549275"/>
            <a:ext cx="79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1800">
                <a:ea typeface="ＭＳ Ｐゴシック" charset="0"/>
                <a:cs typeface="ＭＳ Ｐゴシック" charset="0"/>
              </a:rPr>
              <a:t>3.4</a:t>
            </a:r>
          </a:p>
        </p:txBody>
      </p:sp>
      <p:sp>
        <p:nvSpPr>
          <p:cNvPr id="120847" name="Rectangle 15"/>
          <p:cNvSpPr>
            <a:spLocks noChangeArrowheads="1"/>
          </p:cNvSpPr>
          <p:nvPr/>
        </p:nvSpPr>
        <p:spPr bwMode="auto">
          <a:xfrm>
            <a:off x="609600" y="1295400"/>
            <a:ext cx="8305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r>
              <a:rPr lang="en-US" sz="3600">
                <a:solidFill>
                  <a:schemeClr val="accent2"/>
                </a:solidFill>
                <a:ea typeface="ＭＳ Ｐゴシック" charset="0"/>
                <a:cs typeface="ＭＳ Ｐゴシック" charset="0"/>
              </a:rPr>
              <a:t>What if they are connected by one thin conducting wire, is this electrostatic situation physically stable?</a:t>
            </a:r>
            <a:endParaRPr lang="en-US" sz="6000">
              <a:solidFill>
                <a:schemeClr val="tx2"/>
              </a:solidFill>
              <a:ea typeface="ＭＳ Ｐゴシック" charset="0"/>
              <a:cs typeface="ＭＳ Ｐゴシック" charset="0"/>
            </a:endParaRPr>
          </a:p>
        </p:txBody>
      </p:sp>
    </p:spTree>
    <p:extLst>
      <p:ext uri="{BB962C8B-B14F-4D97-AF65-F5344CB8AC3E}">
        <p14:creationId xmlns:p14="http://schemas.microsoft.com/office/powerpoint/2010/main" val="908957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8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animBg="1"/>
      <p:bldP spid="120845" grpId="0"/>
      <p:bldP spid="1208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p:txBody>
          <a:bodyPr/>
          <a:lstStyle/>
          <a:p>
            <a:r>
              <a:rPr lang="en-US">
                <a:latin typeface="Arial" charset="0"/>
                <a:ea typeface="ＭＳ Ｐゴシック" charset="0"/>
                <a:cs typeface="ＭＳ Ｐゴシック" charset="0"/>
              </a:rPr>
              <a:t>Class Activities:  Conductors + Capacitors (slide 3)</a:t>
            </a:r>
          </a:p>
        </p:txBody>
      </p:sp>
      <p:graphicFrame>
        <p:nvGraphicFramePr>
          <p:cNvPr id="33794" name="Object 2"/>
          <p:cNvGraphicFramePr>
            <a:graphicFrameLocks noChangeAspect="1"/>
          </p:cNvGraphicFramePr>
          <p:nvPr/>
        </p:nvGraphicFramePr>
        <p:xfrm>
          <a:off x="1811338" y="1820863"/>
          <a:ext cx="5487987" cy="4027487"/>
        </p:xfrm>
        <a:graphic>
          <a:graphicData uri="http://schemas.openxmlformats.org/presentationml/2006/ole">
            <mc:AlternateContent xmlns:mc="http://schemas.openxmlformats.org/markup-compatibility/2006">
              <mc:Choice xmlns:v="urn:schemas-microsoft-com:vml" Requires="v">
                <p:oleObj spid="_x0000_s220164" name="Document" r:id="rId5" imgW="5486400" imgH="4026408" progId="Word.Document.8">
                  <p:embed/>
                </p:oleObj>
              </mc:Choice>
              <mc:Fallback>
                <p:oleObj name="Document" r:id="rId5" imgW="5486400" imgH="402640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1338" y="1820863"/>
                        <a:ext cx="5487987" cy="402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8330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griffith_triang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48" y="96313"/>
            <a:ext cx="7351712"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989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val 2"/>
          <p:cNvSpPr>
            <a:spLocks noChangeArrowheads="1"/>
          </p:cNvSpPr>
          <p:nvPr/>
        </p:nvSpPr>
        <p:spPr bwMode="auto">
          <a:xfrm>
            <a:off x="304800" y="3529074"/>
            <a:ext cx="2787650" cy="2697163"/>
          </a:xfrm>
          <a:prstGeom prst="ellipse">
            <a:avLst/>
          </a:prstGeom>
          <a:solidFill>
            <a:srgbClr val="FF9900"/>
          </a:solidFill>
          <a:ln w="76200">
            <a:solidFill>
              <a:srgbClr val="FF9900"/>
            </a:solidFill>
            <a:round/>
            <a:headEnd/>
            <a:tailEnd/>
          </a:ln>
        </p:spPr>
        <p:txBody>
          <a:bodyPr anchor="ctr">
            <a:spAutoFit/>
          </a:bodyPr>
          <a:lstStyle/>
          <a:p>
            <a:endParaRPr lang="en-US"/>
          </a:p>
        </p:txBody>
      </p:sp>
      <p:sp>
        <p:nvSpPr>
          <p:cNvPr id="29698" name="Oval 3"/>
          <p:cNvSpPr>
            <a:spLocks noChangeArrowheads="1"/>
          </p:cNvSpPr>
          <p:nvPr/>
        </p:nvSpPr>
        <p:spPr bwMode="auto">
          <a:xfrm>
            <a:off x="3595688" y="4649849"/>
            <a:ext cx="228600" cy="228600"/>
          </a:xfrm>
          <a:prstGeom prst="ellipse">
            <a:avLst/>
          </a:prstGeom>
          <a:solidFill>
            <a:srgbClr val="CC0000"/>
          </a:solidFill>
          <a:ln w="9525">
            <a:solidFill>
              <a:schemeClr val="tx1"/>
            </a:solidFill>
            <a:round/>
            <a:headEnd/>
            <a:tailEnd/>
          </a:ln>
        </p:spPr>
        <p:txBody>
          <a:bodyPr wrap="none" anchor="ctr">
            <a:spAutoFit/>
          </a:bodyPr>
          <a:lstStyle/>
          <a:p>
            <a:endParaRPr lang="en-US"/>
          </a:p>
        </p:txBody>
      </p:sp>
      <p:sp>
        <p:nvSpPr>
          <p:cNvPr id="29699" name="Rectangle 4"/>
          <p:cNvSpPr>
            <a:spLocks noChangeArrowheads="1"/>
          </p:cNvSpPr>
          <p:nvPr/>
        </p:nvSpPr>
        <p:spPr bwMode="auto">
          <a:xfrm>
            <a:off x="4265613" y="-69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endParaRPr lang="en-US" sz="1800"/>
          </a:p>
        </p:txBody>
      </p:sp>
      <p:sp>
        <p:nvSpPr>
          <p:cNvPr id="29700" name="Text Box 5"/>
          <p:cNvSpPr>
            <a:spLocks noGrp="1" noChangeArrowheads="1"/>
          </p:cNvSpPr>
          <p:nvPr>
            <p:ph type="body" idx="4294967295"/>
          </p:nvPr>
        </p:nvSpPr>
        <p:spPr>
          <a:xfrm>
            <a:off x="330200" y="301625"/>
            <a:ext cx="8356600" cy="1908175"/>
          </a:xfrm>
          <a:noFill/>
        </p:spPr>
        <p:txBody>
          <a:bodyPr/>
          <a:lstStyle/>
          <a:p>
            <a:pPr marL="0" indent="0">
              <a:lnSpc>
                <a:spcPct val="90000"/>
              </a:lnSpc>
              <a:spcBef>
                <a:spcPct val="0"/>
              </a:spcBef>
              <a:buFontTx/>
              <a:buNone/>
            </a:pPr>
            <a:r>
              <a:rPr lang="en-US" sz="3000" dirty="0">
                <a:latin typeface="Arial" charset="0"/>
                <a:ea typeface="ヒラギノ角ゴ Pro W3" charset="0"/>
                <a:cs typeface="Arial" charset="0"/>
              </a:rPr>
              <a:t>A point charge +q sits outside a solid </a:t>
            </a:r>
            <a:r>
              <a:rPr lang="en-US" sz="3000" i="1" dirty="0">
                <a:latin typeface="Arial" charset="0"/>
                <a:ea typeface="ヒラギノ角ゴ Pro W3" charset="0"/>
                <a:cs typeface="Arial" charset="0"/>
              </a:rPr>
              <a:t>neutral </a:t>
            </a:r>
            <a:r>
              <a:rPr lang="en-US" sz="3000" i="1" dirty="0" smtClean="0">
                <a:latin typeface="Arial" charset="0"/>
                <a:ea typeface="ヒラギノ角ゴ Pro W3" charset="0"/>
                <a:cs typeface="Arial" charset="0"/>
              </a:rPr>
              <a:t>conducting </a:t>
            </a:r>
            <a:r>
              <a:rPr lang="en-US" sz="3000" dirty="0" smtClean="0">
                <a:latin typeface="Arial" charset="0"/>
                <a:ea typeface="ヒラギノ角ゴ Pro W3" charset="0"/>
                <a:cs typeface="Arial" charset="0"/>
              </a:rPr>
              <a:t>copper </a:t>
            </a:r>
            <a:r>
              <a:rPr lang="en-US" sz="3000" dirty="0">
                <a:latin typeface="Arial" charset="0"/>
                <a:ea typeface="ヒラギノ角ゴ Pro W3" charset="0"/>
                <a:cs typeface="Arial" charset="0"/>
              </a:rPr>
              <a:t>sphere of radius A. </a:t>
            </a:r>
            <a:r>
              <a:rPr lang="en-US" sz="3000" dirty="0" smtClean="0">
                <a:latin typeface="Arial" charset="0"/>
                <a:ea typeface="ヒラギノ角ゴ Pro W3" charset="0"/>
                <a:cs typeface="Arial" charset="0"/>
              </a:rPr>
              <a:t/>
            </a:r>
            <a:br>
              <a:rPr lang="en-US" sz="3000" dirty="0" smtClean="0">
                <a:latin typeface="Arial" charset="0"/>
                <a:ea typeface="ヒラギノ角ゴ Pro W3" charset="0"/>
                <a:cs typeface="Arial" charset="0"/>
              </a:rPr>
            </a:br>
            <a:r>
              <a:rPr lang="en-US" sz="3000" dirty="0" smtClean="0">
                <a:latin typeface="Arial" charset="0"/>
                <a:ea typeface="ヒラギノ角ゴ Pro W3" charset="0"/>
                <a:cs typeface="Arial" charset="0"/>
              </a:rPr>
              <a:t>The </a:t>
            </a:r>
            <a:r>
              <a:rPr lang="en-US" sz="3000" dirty="0">
                <a:latin typeface="Arial" charset="0"/>
                <a:ea typeface="ヒラギノ角ゴ Pro W3" charset="0"/>
                <a:cs typeface="Arial" charset="0"/>
              </a:rPr>
              <a:t>charge q is a distance r &gt; A from the center, on the right side.</a:t>
            </a:r>
          </a:p>
          <a:p>
            <a:pPr marL="0" indent="0">
              <a:lnSpc>
                <a:spcPct val="90000"/>
              </a:lnSpc>
              <a:spcBef>
                <a:spcPct val="0"/>
              </a:spcBef>
              <a:buFontTx/>
              <a:buNone/>
            </a:pPr>
            <a:r>
              <a:rPr lang="en-US" sz="3000" dirty="0">
                <a:solidFill>
                  <a:schemeClr val="accent2"/>
                </a:solidFill>
                <a:latin typeface="Arial" charset="0"/>
                <a:ea typeface="ヒラギノ角ゴ Pro W3" charset="0"/>
                <a:cs typeface="Arial" charset="0"/>
              </a:rPr>
              <a:t>What is the E-field at the center of the sphere?</a:t>
            </a:r>
          </a:p>
          <a:p>
            <a:pPr marL="0" indent="0">
              <a:lnSpc>
                <a:spcPct val="90000"/>
              </a:lnSpc>
              <a:spcBef>
                <a:spcPct val="0"/>
              </a:spcBef>
              <a:buFontTx/>
              <a:buNone/>
            </a:pPr>
            <a:r>
              <a:rPr lang="en-US" sz="3000" b="1" dirty="0" smtClean="0">
                <a:solidFill>
                  <a:schemeClr val="accent2"/>
                </a:solidFill>
                <a:latin typeface="Arial" charset="0"/>
                <a:ea typeface="ヒラギノ角ゴ Pro W3" charset="0"/>
                <a:cs typeface="Arial" charset="0"/>
              </a:rPr>
              <a:t>(Assume equilibrium situation).</a:t>
            </a:r>
            <a:endParaRPr lang="en-US" sz="1600" b="1" dirty="0">
              <a:latin typeface="Arial" charset="0"/>
              <a:ea typeface="ヒラギノ角ゴ Pro W3" charset="0"/>
              <a:cs typeface="Arial" charset="0"/>
            </a:endParaRPr>
          </a:p>
          <a:p>
            <a:pPr marL="0" indent="0">
              <a:lnSpc>
                <a:spcPct val="90000"/>
              </a:lnSpc>
              <a:spcBef>
                <a:spcPts val="600"/>
              </a:spcBef>
            </a:pPr>
            <a:endParaRPr lang="en-US" sz="1600" dirty="0">
              <a:latin typeface="Arial" charset="0"/>
              <a:ea typeface="ヒラギノ角ゴ Pro W3" charset="0"/>
              <a:cs typeface="ヒラギノ角ゴ Pro W3" charset="0"/>
            </a:endParaRPr>
          </a:p>
        </p:txBody>
      </p:sp>
      <p:sp>
        <p:nvSpPr>
          <p:cNvPr id="29701" name="Text Box 8"/>
          <p:cNvSpPr txBox="1">
            <a:spLocks noChangeArrowheads="1"/>
          </p:cNvSpPr>
          <p:nvPr/>
        </p:nvSpPr>
        <p:spPr bwMode="auto">
          <a:xfrm>
            <a:off x="3341688" y="3970399"/>
            <a:ext cx="70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a:t>+q</a:t>
            </a:r>
          </a:p>
        </p:txBody>
      </p:sp>
      <p:sp>
        <p:nvSpPr>
          <p:cNvPr id="29702" name="Line 9"/>
          <p:cNvSpPr>
            <a:spLocks noChangeShapeType="1"/>
          </p:cNvSpPr>
          <p:nvPr/>
        </p:nvSpPr>
        <p:spPr bwMode="auto">
          <a:xfrm flipV="1">
            <a:off x="1752600" y="4759387"/>
            <a:ext cx="1831975" cy="95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9703" name="Text Box 10"/>
          <p:cNvSpPr txBox="1">
            <a:spLocks noChangeArrowheads="1"/>
          </p:cNvSpPr>
          <p:nvPr/>
        </p:nvSpPr>
        <p:spPr bwMode="auto">
          <a:xfrm>
            <a:off x="2405063" y="4156137"/>
            <a:ext cx="3032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a:t>r</a:t>
            </a:r>
            <a:endParaRPr lang="en-US" sz="2800"/>
          </a:p>
        </p:txBody>
      </p:sp>
      <p:sp>
        <p:nvSpPr>
          <p:cNvPr id="29704" name="Text Box 11"/>
          <p:cNvSpPr txBox="1">
            <a:spLocks noChangeArrowheads="1"/>
          </p:cNvSpPr>
          <p:nvPr/>
        </p:nvSpPr>
        <p:spPr bwMode="auto">
          <a:xfrm>
            <a:off x="4191000" y="3037693"/>
            <a:ext cx="4643438" cy="2538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200"/>
              <a:t>A) |E| = kq/r</a:t>
            </a:r>
            <a:r>
              <a:rPr lang="en-US" sz="3200" baseline="30000"/>
              <a:t>2</a:t>
            </a:r>
            <a:r>
              <a:rPr lang="en-US" sz="3200"/>
              <a:t>, to left</a:t>
            </a:r>
            <a:endParaRPr lang="en-US" sz="3200" baseline="30000"/>
          </a:p>
          <a:p>
            <a:pPr eaLnBrk="1" hangingPunct="1"/>
            <a:r>
              <a:rPr lang="en-US" sz="3200"/>
              <a:t>B) kq/r</a:t>
            </a:r>
            <a:r>
              <a:rPr lang="en-US" sz="3200" baseline="30000"/>
              <a:t>2</a:t>
            </a:r>
            <a:r>
              <a:rPr lang="en-US" sz="3200"/>
              <a:t> &gt; |E| &gt; 0, to left</a:t>
            </a:r>
            <a:endParaRPr lang="en-US" sz="3200" baseline="30000"/>
          </a:p>
          <a:p>
            <a:pPr eaLnBrk="1" hangingPunct="1"/>
            <a:r>
              <a:rPr lang="en-US" sz="3200"/>
              <a:t>C) |E| &gt; 0, to right</a:t>
            </a:r>
            <a:endParaRPr lang="en-US" sz="3200" baseline="30000"/>
          </a:p>
          <a:p>
            <a:pPr eaLnBrk="1" hangingPunct="1"/>
            <a:r>
              <a:rPr lang="en-US" sz="3200"/>
              <a:t>D) E = 0</a:t>
            </a:r>
          </a:p>
          <a:p>
            <a:pPr eaLnBrk="1" hangingPunct="1"/>
            <a:r>
              <a:rPr lang="en-US" sz="3200"/>
              <a:t>E)None of these</a:t>
            </a:r>
          </a:p>
        </p:txBody>
      </p:sp>
      <p:sp>
        <p:nvSpPr>
          <p:cNvPr id="29705" name="Line 12"/>
          <p:cNvSpPr>
            <a:spLocks noChangeShapeType="1"/>
          </p:cNvSpPr>
          <p:nvPr/>
        </p:nvSpPr>
        <p:spPr bwMode="auto">
          <a:xfrm flipH="1">
            <a:off x="1651000" y="4703824"/>
            <a:ext cx="11113" cy="15128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9706" name="Text Box 13"/>
          <p:cNvSpPr txBox="1">
            <a:spLocks noChangeArrowheads="1"/>
          </p:cNvSpPr>
          <p:nvPr/>
        </p:nvSpPr>
        <p:spPr bwMode="auto">
          <a:xfrm>
            <a:off x="1220788" y="5086412"/>
            <a:ext cx="48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a:t>A</a:t>
            </a:r>
            <a:endParaRPr lang="en-US" sz="2800"/>
          </a:p>
        </p:txBody>
      </p:sp>
      <p:sp>
        <p:nvSpPr>
          <p:cNvPr id="29707" name="Text Box 14"/>
          <p:cNvSpPr txBox="1">
            <a:spLocks noChangeArrowheads="1"/>
          </p:cNvSpPr>
          <p:nvPr/>
        </p:nvSpPr>
        <p:spPr bwMode="auto">
          <a:xfrm>
            <a:off x="123825" y="63500"/>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2.30</a:t>
            </a:r>
          </a:p>
        </p:txBody>
      </p:sp>
    </p:spTree>
    <p:extLst>
      <p:ext uri="{BB962C8B-B14F-4D97-AF65-F5344CB8AC3E}">
        <p14:creationId xmlns:p14="http://schemas.microsoft.com/office/powerpoint/2010/main" val="1552002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4265613" y="-69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endParaRPr lang="en-US" sz="1800"/>
          </a:p>
        </p:txBody>
      </p:sp>
      <p:sp>
        <p:nvSpPr>
          <p:cNvPr id="165891" name="Text Box 3"/>
          <p:cNvSpPr txBox="1">
            <a:spLocks noGrp="1" noChangeArrowheads="1"/>
          </p:cNvSpPr>
          <p:nvPr>
            <p:ph type="body" idx="1"/>
          </p:nvPr>
        </p:nvSpPr>
        <p:spPr>
          <a:xfrm>
            <a:off x="330200" y="301625"/>
            <a:ext cx="8183563" cy="2433638"/>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rgbClr val="FF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lvl1pPr/>
            <a:lvl2pPr/>
            <a:lvl3pPr/>
            <a:lvl4pPr/>
            <a:lvl5pPr/>
            <a:lvl6pPr/>
            <a:lvl7pPr/>
            <a:lvl8pPr/>
            <a:lvl9pPr/>
          </a:lstStyle>
          <a:p>
            <a:pPr marL="0" indent="0" eaLnBrk="0" hangingPunct="0">
              <a:lnSpc>
                <a:spcPct val="90000"/>
              </a:lnSpc>
              <a:spcBef>
                <a:spcPct val="0"/>
              </a:spcBef>
              <a:buFontTx/>
              <a:buNone/>
            </a:pPr>
            <a:r>
              <a:rPr lang="en-US" sz="3200" dirty="0" smtClean="0">
                <a:cs typeface="Arial" charset="0"/>
              </a:rPr>
              <a:t>In the previous question, suppose the copper sphere is charged, total charge +Q.</a:t>
            </a:r>
            <a:endParaRPr lang="en-US" sz="3200" dirty="0">
              <a:cs typeface="Arial" charset="0"/>
            </a:endParaRPr>
          </a:p>
          <a:p>
            <a:pPr marL="0" indent="0" eaLnBrk="0" hangingPunct="0">
              <a:lnSpc>
                <a:spcPct val="90000"/>
              </a:lnSpc>
              <a:spcBef>
                <a:spcPct val="0"/>
              </a:spcBef>
              <a:buFontTx/>
              <a:buNone/>
            </a:pPr>
            <a:r>
              <a:rPr lang="en-US" sz="3200" dirty="0">
                <a:solidFill>
                  <a:schemeClr val="accent2"/>
                </a:solidFill>
                <a:cs typeface="Arial" charset="0"/>
              </a:rPr>
              <a:t>(We are </a:t>
            </a:r>
            <a:r>
              <a:rPr lang="en-US" sz="3200" dirty="0" smtClean="0">
                <a:solidFill>
                  <a:schemeClr val="accent2"/>
                </a:solidFill>
                <a:cs typeface="Arial" charset="0"/>
              </a:rPr>
              <a:t>still in </a:t>
            </a:r>
            <a:r>
              <a:rPr lang="en-US" sz="3200" dirty="0">
                <a:solidFill>
                  <a:schemeClr val="accent2"/>
                </a:solidFill>
                <a:cs typeface="Arial" charset="0"/>
              </a:rPr>
              <a:t>static equilibrium.)</a:t>
            </a:r>
          </a:p>
          <a:p>
            <a:pPr marL="0" indent="0" eaLnBrk="0" hangingPunct="0">
              <a:lnSpc>
                <a:spcPct val="90000"/>
              </a:lnSpc>
              <a:spcBef>
                <a:spcPct val="0"/>
              </a:spcBef>
              <a:buFontTx/>
              <a:buNone/>
            </a:pPr>
            <a:r>
              <a:rPr lang="en-US" sz="3200" dirty="0">
                <a:solidFill>
                  <a:schemeClr val="accent2"/>
                </a:solidFill>
                <a:cs typeface="Arial" charset="0"/>
              </a:rPr>
              <a:t>What </a:t>
            </a:r>
            <a:r>
              <a:rPr lang="en-US" sz="3200" dirty="0" smtClean="0">
                <a:solidFill>
                  <a:schemeClr val="accent2"/>
                </a:solidFill>
                <a:cs typeface="Arial" charset="0"/>
              </a:rPr>
              <a:t>is now  </a:t>
            </a:r>
            <a:r>
              <a:rPr lang="en-US" sz="3200" dirty="0">
                <a:solidFill>
                  <a:schemeClr val="accent2"/>
                </a:solidFill>
                <a:cs typeface="Arial" charset="0"/>
              </a:rPr>
              <a:t>the magnitude of the E-field at the center of the sphere?</a:t>
            </a:r>
            <a:endParaRPr lang="en-US" sz="900" dirty="0">
              <a:cs typeface="Arial" charset="0"/>
            </a:endParaRPr>
          </a:p>
          <a:p>
            <a:pPr marL="0" indent="0">
              <a:lnSpc>
                <a:spcPct val="90000"/>
              </a:lnSpc>
              <a:spcBef>
                <a:spcPts val="600"/>
              </a:spcBef>
            </a:pPr>
            <a:endParaRPr lang="en-US" sz="600" dirty="0"/>
          </a:p>
          <a:p>
            <a:pPr marL="0" indent="0">
              <a:lnSpc>
                <a:spcPct val="90000"/>
              </a:lnSpc>
              <a:spcBef>
                <a:spcPts val="600"/>
              </a:spcBef>
              <a:buFontTx/>
              <a:buNone/>
            </a:pPr>
            <a:endParaRPr lang="en-US" sz="1200" dirty="0">
              <a:latin typeface="Times New Roman" charset="0"/>
            </a:endParaRPr>
          </a:p>
        </p:txBody>
      </p:sp>
      <p:sp>
        <p:nvSpPr>
          <p:cNvPr id="165892" name="Oval 4"/>
          <p:cNvSpPr>
            <a:spLocks noChangeArrowheads="1"/>
          </p:cNvSpPr>
          <p:nvPr/>
        </p:nvSpPr>
        <p:spPr bwMode="auto">
          <a:xfrm>
            <a:off x="642938" y="3030538"/>
            <a:ext cx="2787650" cy="2697162"/>
          </a:xfrm>
          <a:prstGeom prst="ellipse">
            <a:avLst/>
          </a:prstGeom>
          <a:solidFill>
            <a:srgbClr val="996600"/>
          </a:solidFill>
          <a:ln w="76200">
            <a:solidFill>
              <a:srgbClr val="99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65893" name="Oval 5"/>
          <p:cNvSpPr>
            <a:spLocks noChangeArrowheads="1"/>
          </p:cNvSpPr>
          <p:nvPr/>
        </p:nvSpPr>
        <p:spPr bwMode="auto">
          <a:xfrm>
            <a:off x="3933825" y="4151313"/>
            <a:ext cx="228600" cy="2286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65894" name="Text Box 6"/>
          <p:cNvSpPr txBox="1">
            <a:spLocks noChangeArrowheads="1"/>
          </p:cNvSpPr>
          <p:nvPr/>
        </p:nvSpPr>
        <p:spPr bwMode="auto">
          <a:xfrm>
            <a:off x="3679825" y="3471863"/>
            <a:ext cx="7048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600">
                <a:cs typeface="Arial" charset="0"/>
              </a:rPr>
              <a:t>+q</a:t>
            </a:r>
          </a:p>
        </p:txBody>
      </p:sp>
      <p:sp>
        <p:nvSpPr>
          <p:cNvPr id="165895" name="Line 7"/>
          <p:cNvSpPr>
            <a:spLocks noChangeShapeType="1"/>
          </p:cNvSpPr>
          <p:nvPr/>
        </p:nvSpPr>
        <p:spPr bwMode="auto">
          <a:xfrm flipV="1">
            <a:off x="2090738" y="4260850"/>
            <a:ext cx="1831975" cy="95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65896" name="Text Box 8"/>
          <p:cNvSpPr txBox="1">
            <a:spLocks noChangeArrowheads="1"/>
          </p:cNvSpPr>
          <p:nvPr/>
        </p:nvSpPr>
        <p:spPr bwMode="auto">
          <a:xfrm>
            <a:off x="2843213" y="3757613"/>
            <a:ext cx="303212"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3600">
                <a:cs typeface="Arial" charset="0"/>
              </a:rPr>
              <a:t>r</a:t>
            </a:r>
            <a:endParaRPr lang="en-US" sz="2800">
              <a:cs typeface="Arial" charset="0"/>
            </a:endParaRPr>
          </a:p>
        </p:txBody>
      </p:sp>
      <p:sp>
        <p:nvSpPr>
          <p:cNvPr id="165897" name="Text Box 9"/>
          <p:cNvSpPr txBox="1">
            <a:spLocks noChangeArrowheads="1"/>
          </p:cNvSpPr>
          <p:nvPr/>
        </p:nvSpPr>
        <p:spPr bwMode="auto">
          <a:xfrm>
            <a:off x="4475163" y="3063875"/>
            <a:ext cx="4668837" cy="3397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3600">
                <a:cs typeface="Arial" charset="0"/>
              </a:rPr>
              <a:t>A) |E| = kq/r</a:t>
            </a:r>
            <a:r>
              <a:rPr lang="en-US" sz="3600" baseline="30000">
                <a:cs typeface="Arial" charset="0"/>
              </a:rPr>
              <a:t>2</a:t>
            </a:r>
          </a:p>
          <a:p>
            <a:pPr eaLnBrk="1" hangingPunct="1"/>
            <a:r>
              <a:rPr lang="en-US" sz="3600">
                <a:cs typeface="Arial" charset="0"/>
              </a:rPr>
              <a:t>B) |E| = kQ/A</a:t>
            </a:r>
            <a:r>
              <a:rPr lang="en-US" sz="3600" baseline="30000">
                <a:cs typeface="Arial" charset="0"/>
              </a:rPr>
              <a:t>2</a:t>
            </a:r>
          </a:p>
          <a:p>
            <a:pPr eaLnBrk="1" hangingPunct="1"/>
            <a:r>
              <a:rPr lang="en-US" sz="3600">
                <a:cs typeface="Arial" charset="0"/>
              </a:rPr>
              <a:t>C) |E| = k(q-Q)/r</a:t>
            </a:r>
            <a:r>
              <a:rPr lang="en-US" sz="3600" baseline="30000">
                <a:cs typeface="Arial" charset="0"/>
              </a:rPr>
              <a:t>2</a:t>
            </a:r>
          </a:p>
          <a:p>
            <a:pPr eaLnBrk="1" hangingPunct="1"/>
            <a:r>
              <a:rPr lang="en-US" sz="3600">
                <a:cs typeface="Arial" charset="0"/>
              </a:rPr>
              <a:t>D) |E| = 0</a:t>
            </a:r>
          </a:p>
          <a:p>
            <a:pPr eaLnBrk="1" hangingPunct="1"/>
            <a:r>
              <a:rPr lang="en-US" sz="3600">
                <a:cs typeface="Arial" charset="0"/>
              </a:rPr>
              <a:t>E) None of these! / it</a:t>
            </a:r>
            <a:r>
              <a:rPr lang="ja-JP" altLang="en-US" sz="3600">
                <a:latin typeface="Arial"/>
                <a:cs typeface="Arial" charset="0"/>
              </a:rPr>
              <a:t>’</a:t>
            </a:r>
            <a:r>
              <a:rPr lang="en-US" sz="3600">
                <a:cs typeface="Arial" charset="0"/>
              </a:rPr>
              <a:t>s hard to compute</a:t>
            </a:r>
            <a:endParaRPr lang="en-US" sz="2000">
              <a:cs typeface="Arial" charset="0"/>
            </a:endParaRPr>
          </a:p>
        </p:txBody>
      </p:sp>
      <p:sp>
        <p:nvSpPr>
          <p:cNvPr id="165898" name="Line 10"/>
          <p:cNvSpPr>
            <a:spLocks noChangeShapeType="1"/>
          </p:cNvSpPr>
          <p:nvPr/>
        </p:nvSpPr>
        <p:spPr bwMode="auto">
          <a:xfrm flipH="1">
            <a:off x="1989138" y="4205288"/>
            <a:ext cx="11112" cy="151288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65899" name="Text Box 11"/>
          <p:cNvSpPr txBox="1">
            <a:spLocks noChangeArrowheads="1"/>
          </p:cNvSpPr>
          <p:nvPr/>
        </p:nvSpPr>
        <p:spPr bwMode="auto">
          <a:xfrm>
            <a:off x="1558925" y="4587875"/>
            <a:ext cx="488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600">
                <a:cs typeface="Arial" charset="0"/>
              </a:rPr>
              <a:t>A</a:t>
            </a:r>
            <a:endParaRPr lang="en-US" sz="2800">
              <a:cs typeface="Arial" charset="0"/>
            </a:endParaRPr>
          </a:p>
        </p:txBody>
      </p:sp>
      <p:sp>
        <p:nvSpPr>
          <p:cNvPr id="165900" name="Text Box 12"/>
          <p:cNvSpPr txBox="1">
            <a:spLocks noChangeArrowheads="1"/>
          </p:cNvSpPr>
          <p:nvPr/>
        </p:nvSpPr>
        <p:spPr bwMode="auto">
          <a:xfrm>
            <a:off x="123825" y="63500"/>
            <a:ext cx="57943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t>2.30</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265613" y="-69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endParaRPr lang="en-US" sz="1800"/>
          </a:p>
        </p:txBody>
      </p:sp>
      <p:sp>
        <p:nvSpPr>
          <p:cNvPr id="143363" name="Text Box 3"/>
          <p:cNvSpPr txBox="1">
            <a:spLocks noGrp="1" noChangeArrowheads="1"/>
          </p:cNvSpPr>
          <p:nvPr>
            <p:ph type="body" idx="1"/>
          </p:nvPr>
        </p:nvSpPr>
        <p:spPr>
          <a:xfrm>
            <a:off x="287338" y="238125"/>
            <a:ext cx="8770937" cy="7239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solidFill>
                  <a:srgbClr val="FF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lvl1pPr/>
            <a:lvl2pPr/>
            <a:lvl3pPr/>
            <a:lvl4pPr/>
            <a:lvl5pPr/>
            <a:lvl6pPr/>
            <a:lvl7pPr/>
            <a:lvl8pPr/>
            <a:lvl9pPr/>
          </a:lstStyle>
          <a:p>
            <a:pPr marL="0" indent="0">
              <a:lnSpc>
                <a:spcPct val="90000"/>
              </a:lnSpc>
              <a:spcBef>
                <a:spcPts val="600"/>
              </a:spcBef>
              <a:buFontTx/>
              <a:buNone/>
            </a:pPr>
            <a:r>
              <a:rPr lang="en-US" sz="3200"/>
              <a:t>A cubical </a:t>
            </a:r>
            <a:r>
              <a:rPr lang="en-US" sz="3200" i="1"/>
              <a:t>non</a:t>
            </a:r>
            <a:r>
              <a:rPr lang="en-US" sz="3200"/>
              <a:t>-conducting </a:t>
            </a:r>
            <a:r>
              <a:rPr lang="en-US" sz="3200" i="1"/>
              <a:t>shell</a:t>
            </a:r>
            <a:r>
              <a:rPr lang="en-US" sz="3200"/>
              <a:t> has a uniform positive charge density on its surface. (There are no other charges around) </a:t>
            </a:r>
            <a:r>
              <a:rPr lang="en-US" sz="3200">
                <a:solidFill>
                  <a:schemeClr val="accent2"/>
                </a:solidFill>
              </a:rPr>
              <a:t>What does Gauss</a:t>
            </a:r>
            <a:r>
              <a:rPr lang="ja-JP" altLang="en-US" sz="3200">
                <a:solidFill>
                  <a:schemeClr val="accent2"/>
                </a:solidFill>
              </a:rPr>
              <a:t>’</a:t>
            </a:r>
            <a:r>
              <a:rPr lang="en-US" sz="3200">
                <a:solidFill>
                  <a:schemeClr val="accent2"/>
                </a:solidFill>
              </a:rPr>
              <a:t> law tell us about the E field </a:t>
            </a:r>
            <a:r>
              <a:rPr lang="en-US" sz="3200" i="1">
                <a:solidFill>
                  <a:schemeClr val="accent2"/>
                </a:solidFill>
              </a:rPr>
              <a:t>inside</a:t>
            </a:r>
            <a:r>
              <a:rPr lang="en-US" sz="3200">
                <a:solidFill>
                  <a:schemeClr val="accent2"/>
                </a:solidFill>
              </a:rPr>
              <a:t> the cube?</a:t>
            </a:r>
            <a:endParaRPr lang="en-US" sz="1600"/>
          </a:p>
          <a:p>
            <a:pPr marL="0" indent="0">
              <a:lnSpc>
                <a:spcPct val="90000"/>
              </a:lnSpc>
              <a:spcBef>
                <a:spcPts val="600"/>
              </a:spcBef>
              <a:buFontTx/>
              <a:buNone/>
            </a:pPr>
            <a:endParaRPr lang="en-US" sz="3200">
              <a:solidFill>
                <a:schemeClr val="accent2"/>
              </a:solidFill>
            </a:endParaRPr>
          </a:p>
        </p:txBody>
      </p:sp>
      <p:sp>
        <p:nvSpPr>
          <p:cNvPr id="143364" name="Text Box 4"/>
          <p:cNvSpPr txBox="1">
            <a:spLocks noChangeArrowheads="1"/>
          </p:cNvSpPr>
          <p:nvPr/>
        </p:nvSpPr>
        <p:spPr bwMode="auto">
          <a:xfrm>
            <a:off x="339725" y="3000375"/>
            <a:ext cx="607695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eaLnBrk="1" hangingPunct="1">
              <a:spcBef>
                <a:spcPts val="600"/>
              </a:spcBef>
            </a:pPr>
            <a:r>
              <a:rPr lang="en-US" sz="3600"/>
              <a:t>A: </a:t>
            </a:r>
            <a:r>
              <a:rPr lang="en-US" sz="3600" b="1"/>
              <a:t>E</a:t>
            </a:r>
            <a:r>
              <a:rPr lang="en-US" sz="3600"/>
              <a:t>=0 everywhere inside</a:t>
            </a:r>
          </a:p>
          <a:p>
            <a:pPr eaLnBrk="1" hangingPunct="1">
              <a:spcBef>
                <a:spcPts val="600"/>
              </a:spcBef>
            </a:pPr>
            <a:r>
              <a:rPr lang="en-US" sz="3600"/>
              <a:t>B: </a:t>
            </a:r>
            <a:r>
              <a:rPr lang="en-US" sz="3600" b="1"/>
              <a:t>E</a:t>
            </a:r>
            <a:r>
              <a:rPr lang="en-US" sz="3600"/>
              <a:t> is non-zero </a:t>
            </a:r>
          </a:p>
          <a:p>
            <a:pPr eaLnBrk="1" hangingPunct="1">
              <a:spcBef>
                <a:spcPts val="600"/>
              </a:spcBef>
            </a:pPr>
            <a:r>
              <a:rPr lang="en-US" sz="3600"/>
              <a:t>everywhere in the cube</a:t>
            </a:r>
            <a:endParaRPr lang="en-US" sz="2000"/>
          </a:p>
        </p:txBody>
      </p:sp>
      <p:graphicFrame>
        <p:nvGraphicFramePr>
          <p:cNvPr id="143365" name="Object 5"/>
          <p:cNvGraphicFramePr>
            <a:graphicFrameLocks noChangeAspect="1"/>
          </p:cNvGraphicFramePr>
          <p:nvPr/>
        </p:nvGraphicFramePr>
        <p:xfrm>
          <a:off x="6099175" y="2587625"/>
          <a:ext cx="2571750" cy="2684463"/>
        </p:xfrm>
        <a:graphic>
          <a:graphicData uri="http://schemas.openxmlformats.org/presentationml/2006/ole">
            <mc:AlternateContent xmlns:mc="http://schemas.openxmlformats.org/markup-compatibility/2006">
              <mc:Choice xmlns:v="urn:schemas-microsoft-com:vml" Requires="v">
                <p:oleObj spid="_x0000_s154637" name="Picture" r:id="rId4" imgW="13576300" imgH="10477500" progId="Word.Picture.8">
                  <p:embed/>
                </p:oleObj>
              </mc:Choice>
              <mc:Fallback>
                <p:oleObj name="Picture" r:id="rId4" imgW="13576300" imgH="104775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1328" r="17188" b="4041"/>
                      <a:stretch>
                        <a:fillRect/>
                      </a:stretch>
                    </p:blipFill>
                    <p:spPr bwMode="auto">
                      <a:xfrm>
                        <a:off x="6099175" y="2587625"/>
                        <a:ext cx="257175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66" name="Text Box 6"/>
          <p:cNvSpPr txBox="1">
            <a:spLocks noChangeArrowheads="1"/>
          </p:cNvSpPr>
          <p:nvPr/>
        </p:nvSpPr>
        <p:spPr bwMode="auto">
          <a:xfrm>
            <a:off x="295275" y="4895850"/>
            <a:ext cx="803116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eaLnBrk="1" hangingPunct="1">
              <a:spcBef>
                <a:spcPts val="600"/>
              </a:spcBef>
            </a:pPr>
            <a:r>
              <a:rPr lang="en-US" sz="3600"/>
              <a:t>C: </a:t>
            </a:r>
            <a:r>
              <a:rPr lang="en-US" sz="3600" b="1"/>
              <a:t>E</a:t>
            </a:r>
            <a:r>
              <a:rPr lang="en-US" sz="3600"/>
              <a:t>=0 only at the very center, but non-zero elsewhere inside the cube.</a:t>
            </a:r>
          </a:p>
          <a:p>
            <a:pPr eaLnBrk="1" hangingPunct="1">
              <a:spcBef>
                <a:spcPts val="600"/>
              </a:spcBef>
            </a:pPr>
            <a:r>
              <a:rPr lang="en-US" sz="3600"/>
              <a:t>D: Not enough info given</a:t>
            </a:r>
            <a:endParaRPr lang="en-US" sz="1800"/>
          </a:p>
        </p:txBody>
      </p:sp>
      <p:sp>
        <p:nvSpPr>
          <p:cNvPr id="143367" name="Text Box 7"/>
          <p:cNvSpPr txBox="1">
            <a:spLocks noChangeArrowheads="1"/>
          </p:cNvSpPr>
          <p:nvPr/>
        </p:nvSpPr>
        <p:spPr bwMode="auto">
          <a:xfrm>
            <a:off x="66675" y="47625"/>
            <a:ext cx="382588" cy="21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800"/>
              <a:t>2.27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4265613" y="-69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endParaRPr lang="en-US" sz="1800"/>
          </a:p>
        </p:txBody>
      </p:sp>
      <p:sp>
        <p:nvSpPr>
          <p:cNvPr id="46082" name="Text Box 5"/>
          <p:cNvSpPr>
            <a:spLocks noGrp="1" noChangeArrowheads="1"/>
          </p:cNvSpPr>
          <p:nvPr>
            <p:ph type="body" idx="1"/>
          </p:nvPr>
        </p:nvSpPr>
        <p:spPr>
          <a:xfrm>
            <a:off x="423863" y="615950"/>
            <a:ext cx="8278812" cy="1581150"/>
          </a:xfrm>
          <a:noFill/>
        </p:spPr>
        <p:txBody>
          <a:bodyPr/>
          <a:lstStyle/>
          <a:p>
            <a:pPr marL="0" indent="0">
              <a:lnSpc>
                <a:spcPct val="90000"/>
              </a:lnSpc>
              <a:spcBef>
                <a:spcPct val="0"/>
              </a:spcBef>
              <a:buFontTx/>
              <a:buNone/>
            </a:pPr>
            <a:r>
              <a:rPr lang="en-US" sz="3600">
                <a:latin typeface="Arial" charset="0"/>
                <a:ea typeface="ヒラギノ角ゴ Pro W3" charset="0"/>
                <a:cs typeface="Arial" charset="0"/>
              </a:rPr>
              <a:t>We have a large copper plate with uniform surface charge density </a:t>
            </a:r>
            <a:r>
              <a:rPr lang="en-US" sz="3600">
                <a:latin typeface="Symbol" charset="0"/>
                <a:ea typeface="ヒラギノ角ゴ Pro W3" charset="0"/>
                <a:cs typeface="Arial" charset="0"/>
                <a:sym typeface="Symbol" charset="0"/>
              </a:rPr>
              <a:t></a:t>
            </a:r>
            <a:endParaRPr lang="en-US" sz="3600">
              <a:latin typeface="Arial" charset="0"/>
              <a:ea typeface="ヒラギノ角ゴ Pro W3" charset="0"/>
              <a:cs typeface="Arial" charset="0"/>
            </a:endParaRPr>
          </a:p>
          <a:p>
            <a:pPr marL="0" indent="0">
              <a:lnSpc>
                <a:spcPct val="90000"/>
              </a:lnSpc>
              <a:spcBef>
                <a:spcPct val="0"/>
              </a:spcBef>
              <a:buFontTx/>
              <a:buNone/>
            </a:pPr>
            <a:r>
              <a:rPr lang="en-US" sz="3600">
                <a:latin typeface="Arial" charset="0"/>
                <a:ea typeface="ヒラギノ角ゴ Pro W3" charset="0"/>
                <a:cs typeface="Arial" charset="0"/>
              </a:rPr>
              <a:t>Imagine the Gaussian surface drawn below.  Calculate the E-field a small distance s </a:t>
            </a:r>
            <a:r>
              <a:rPr lang="en-US" sz="3600" i="1">
                <a:latin typeface="Arial" charset="0"/>
                <a:ea typeface="ヒラギノ角ゴ Pro W3" charset="0"/>
                <a:cs typeface="Arial" charset="0"/>
              </a:rPr>
              <a:t>above</a:t>
            </a:r>
            <a:r>
              <a:rPr lang="en-US" sz="3600">
                <a:latin typeface="Arial" charset="0"/>
                <a:ea typeface="ヒラギノ角ゴ Pro W3" charset="0"/>
                <a:cs typeface="Arial" charset="0"/>
              </a:rPr>
              <a:t> the conductor surface.   </a:t>
            </a:r>
            <a:endParaRPr lang="en-US" sz="1000">
              <a:latin typeface="Arial" charset="0"/>
              <a:ea typeface="ヒラギノ角ゴ Pro W3" charset="0"/>
              <a:cs typeface="Arial" charset="0"/>
            </a:endParaRPr>
          </a:p>
          <a:p>
            <a:pPr marL="0" indent="0" eaLnBrk="1" hangingPunct="1">
              <a:lnSpc>
                <a:spcPct val="90000"/>
              </a:lnSpc>
              <a:spcBef>
                <a:spcPts val="600"/>
              </a:spcBef>
            </a:pPr>
            <a:endParaRPr lang="en-US" sz="700">
              <a:latin typeface="Arial" charset="0"/>
              <a:ea typeface="ヒラギノ角ゴ Pro W3" charset="0"/>
              <a:cs typeface="ヒラギノ角ゴ Pro W3" charset="0"/>
            </a:endParaRPr>
          </a:p>
        </p:txBody>
      </p:sp>
      <p:pic>
        <p:nvPicPr>
          <p:cNvPr id="460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5565775"/>
            <a:ext cx="331628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AutoShape 7"/>
          <p:cNvSpPr>
            <a:spLocks noChangeArrowheads="1"/>
          </p:cNvSpPr>
          <p:nvPr/>
        </p:nvSpPr>
        <p:spPr bwMode="auto">
          <a:xfrm>
            <a:off x="928688" y="5216525"/>
            <a:ext cx="1374775" cy="6858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6085" name="Text Box 8"/>
          <p:cNvSpPr txBox="1">
            <a:spLocks noChangeArrowheads="1"/>
          </p:cNvSpPr>
          <p:nvPr/>
        </p:nvSpPr>
        <p:spPr bwMode="auto">
          <a:xfrm>
            <a:off x="4391025" y="3281363"/>
            <a:ext cx="45243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3600">
                <a:cs typeface="Arial" charset="0"/>
              </a:rPr>
              <a:t>A) |E| = </a:t>
            </a:r>
            <a:r>
              <a:rPr lang="en-US" sz="3600">
                <a:latin typeface="Symbol" charset="0"/>
                <a:cs typeface="Arial" charset="0"/>
              </a:rPr>
              <a:t></a:t>
            </a:r>
            <a:r>
              <a:rPr lang="en-US" sz="3600">
                <a:cs typeface="Arial" charset="0"/>
              </a:rPr>
              <a:t>/</a:t>
            </a:r>
            <a:r>
              <a:rPr lang="en-US" sz="3600">
                <a:latin typeface="Symbol" charset="0"/>
                <a:cs typeface="Arial" charset="0"/>
              </a:rPr>
              <a:t>e</a:t>
            </a:r>
            <a:r>
              <a:rPr lang="en-US" sz="3600" baseline="-25000">
                <a:cs typeface="Arial" charset="0"/>
              </a:rPr>
              <a:t>0</a:t>
            </a:r>
          </a:p>
          <a:p>
            <a:pPr eaLnBrk="1" hangingPunct="1"/>
            <a:r>
              <a:rPr lang="en-US" sz="3600">
                <a:cs typeface="Arial" charset="0"/>
              </a:rPr>
              <a:t>B) |E| = </a:t>
            </a:r>
            <a:r>
              <a:rPr lang="en-US" sz="3600">
                <a:latin typeface="Symbol" charset="0"/>
                <a:cs typeface="Arial" charset="0"/>
              </a:rPr>
              <a:t></a:t>
            </a:r>
            <a:r>
              <a:rPr lang="en-US" sz="3600">
                <a:cs typeface="Arial" charset="0"/>
              </a:rPr>
              <a:t>/2</a:t>
            </a:r>
            <a:r>
              <a:rPr lang="en-US" sz="3600">
                <a:latin typeface="Symbol" charset="0"/>
                <a:cs typeface="Arial" charset="0"/>
              </a:rPr>
              <a:t>e</a:t>
            </a:r>
            <a:r>
              <a:rPr lang="en-US" sz="3600" baseline="-25000">
                <a:cs typeface="Arial" charset="0"/>
              </a:rPr>
              <a:t>0</a:t>
            </a:r>
          </a:p>
          <a:p>
            <a:pPr eaLnBrk="1" hangingPunct="1"/>
            <a:r>
              <a:rPr lang="en-US" sz="3600">
                <a:cs typeface="Arial" charset="0"/>
              </a:rPr>
              <a:t>C) |E| = </a:t>
            </a:r>
            <a:r>
              <a:rPr lang="en-US" sz="3600">
                <a:latin typeface="Symbol" charset="0"/>
                <a:cs typeface="Arial" charset="0"/>
              </a:rPr>
              <a:t></a:t>
            </a:r>
            <a:r>
              <a:rPr lang="en-US" sz="3600">
                <a:cs typeface="Arial" charset="0"/>
              </a:rPr>
              <a:t>/4</a:t>
            </a:r>
            <a:r>
              <a:rPr lang="en-US" sz="3600">
                <a:latin typeface="Symbol" charset="0"/>
                <a:cs typeface="Arial" charset="0"/>
              </a:rPr>
              <a:t>e</a:t>
            </a:r>
            <a:r>
              <a:rPr lang="en-US" sz="3600" baseline="-25000">
                <a:cs typeface="Arial" charset="0"/>
              </a:rPr>
              <a:t>0</a:t>
            </a:r>
            <a:endParaRPr lang="en-US" sz="3600">
              <a:cs typeface="Arial" charset="0"/>
            </a:endParaRPr>
          </a:p>
          <a:p>
            <a:pPr eaLnBrk="1" hangingPunct="1"/>
            <a:r>
              <a:rPr lang="en-US" sz="3600">
                <a:cs typeface="Arial" charset="0"/>
              </a:rPr>
              <a:t>D) |E| = (1/4</a:t>
            </a:r>
            <a:r>
              <a:rPr lang="en-US" sz="3600">
                <a:latin typeface="Symbol" charset="0"/>
                <a:cs typeface="Arial" charset="0"/>
              </a:rPr>
              <a:t>pe</a:t>
            </a:r>
            <a:r>
              <a:rPr lang="en-US" sz="3600" baseline="-25000">
                <a:cs typeface="Arial" charset="0"/>
              </a:rPr>
              <a:t>0</a:t>
            </a:r>
            <a:r>
              <a:rPr lang="en-US" sz="3600">
                <a:cs typeface="Arial" charset="0"/>
              </a:rPr>
              <a:t>)(</a:t>
            </a:r>
            <a:r>
              <a:rPr lang="en-US" sz="3600">
                <a:latin typeface="Symbol" charset="0"/>
                <a:cs typeface="Arial" charset="0"/>
              </a:rPr>
              <a:t></a:t>
            </a:r>
            <a:r>
              <a:rPr lang="en-US" sz="3600">
                <a:cs typeface="Arial" charset="0"/>
              </a:rPr>
              <a:t>/s</a:t>
            </a:r>
            <a:r>
              <a:rPr lang="en-US" sz="3600" baseline="30000">
                <a:cs typeface="Arial" charset="0"/>
              </a:rPr>
              <a:t>2</a:t>
            </a:r>
            <a:r>
              <a:rPr lang="en-US" sz="3600">
                <a:cs typeface="Arial" charset="0"/>
              </a:rPr>
              <a:t>)</a:t>
            </a:r>
          </a:p>
          <a:p>
            <a:pPr eaLnBrk="1" hangingPunct="1"/>
            <a:r>
              <a:rPr lang="en-US" sz="3600">
                <a:cs typeface="Arial" charset="0"/>
              </a:rPr>
              <a:t>E) |E| =0</a:t>
            </a:r>
            <a:endParaRPr lang="en-US" sz="2000">
              <a:cs typeface="Arial" charset="0"/>
            </a:endParaRPr>
          </a:p>
        </p:txBody>
      </p:sp>
      <p:sp>
        <p:nvSpPr>
          <p:cNvPr id="46086" name="Text Box 9"/>
          <p:cNvSpPr txBox="1">
            <a:spLocks noChangeArrowheads="1"/>
          </p:cNvSpPr>
          <p:nvPr/>
        </p:nvSpPr>
        <p:spPr bwMode="auto">
          <a:xfrm>
            <a:off x="128588" y="73025"/>
            <a:ext cx="579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600"/>
              <a:t>2.34</a:t>
            </a:r>
          </a:p>
        </p:txBody>
      </p:sp>
      <p:sp>
        <p:nvSpPr>
          <p:cNvPr id="2" name="TextBox 1"/>
          <p:cNvSpPr txBox="1"/>
          <p:nvPr/>
        </p:nvSpPr>
        <p:spPr>
          <a:xfrm>
            <a:off x="2435628" y="5038745"/>
            <a:ext cx="338554" cy="461665"/>
          </a:xfrm>
          <a:prstGeom prst="rect">
            <a:avLst/>
          </a:prstGeom>
          <a:noFill/>
        </p:spPr>
        <p:txBody>
          <a:bodyPr wrap="none" rtlCol="0">
            <a:spAutoFit/>
          </a:bodyPr>
          <a:lstStyle/>
          <a:p>
            <a:r>
              <a:rPr lang="en-US" dirty="0" smtClean="0"/>
              <a:t>s</a:t>
            </a:r>
            <a:endParaRPr lang="en-US" dirty="0"/>
          </a:p>
        </p:txBody>
      </p:sp>
      <p:cxnSp>
        <p:nvCxnSpPr>
          <p:cNvPr id="4" name="Straight Arrow Connector 3"/>
          <p:cNvCxnSpPr/>
          <p:nvPr/>
        </p:nvCxnSpPr>
        <p:spPr bwMode="auto">
          <a:xfrm>
            <a:off x="2393990" y="5142849"/>
            <a:ext cx="0" cy="39560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1944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8637</TotalTime>
  <Words>3641</Words>
  <Application>Microsoft Macintosh PowerPoint</Application>
  <PresentationFormat>On-screen Show (4:3)</PresentationFormat>
  <Paragraphs>522</Paragraphs>
  <Slides>30</Slides>
  <Notes>30</Notes>
  <HiddenSlides>5</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Blank Presentation</vt:lpstr>
      <vt:lpstr>Document</vt:lpstr>
      <vt:lpstr>Picture</vt:lpstr>
      <vt:lpstr>CONDUCTORS + CAPACITORS</vt:lpstr>
      <vt:lpstr>Class Activities:  Conductors + Capacitors (slide 1)</vt:lpstr>
      <vt:lpstr>Class Activities:  Conductors + Capacitors (slide 2)</vt:lpstr>
      <vt:lpstr>Class Activities:  Conductors + Capacitors (slide 3)</vt:lpstr>
      <vt:lpstr>PowerPoint Presentation</vt:lpstr>
      <vt:lpstr>PowerPoint Presentation</vt:lpstr>
      <vt:lpstr>PowerPoint Presentation</vt:lpstr>
      <vt:lpstr>PowerPoint Presentation</vt:lpstr>
      <vt:lpstr>PowerPoint Presentation</vt:lpstr>
      <vt:lpstr>Boundary conditions</vt:lpstr>
      <vt:lpstr>The Periodic Table</vt:lpstr>
      <vt:lpstr>PowerPoint Presentation</vt:lpstr>
      <vt:lpstr>PowerPoint Presentation</vt:lpstr>
      <vt:lpstr>PowerPoint Presentation</vt:lpstr>
      <vt:lpstr>A point charge +Q is near a thin hollow insulating sphere (radius L) with charge +Q uniformly distributed on its surface.  </vt:lpstr>
      <vt:lpstr>PowerPoint Presentation</vt:lpstr>
      <vt:lpstr>E field inside cubical box (sketch)</vt:lpstr>
      <vt:lpstr>PowerPoint Presentation</vt:lpstr>
      <vt:lpstr>PowerPoint Presentation</vt:lpstr>
      <vt:lpstr>PowerPoint Presentation</vt:lpstr>
      <vt:lpstr>PowerPoint Presentation</vt:lpstr>
      <vt:lpstr>PowerPoint Presentation</vt:lpstr>
      <vt:lpstr>CAPACITORS</vt:lpstr>
      <vt:lpstr>Given a pair of very large, flat, conducting capacitor plates with surface charge densities +/- , what is the E field in the region between the plates?</vt:lpstr>
      <vt:lpstr>Given a pair of very large, flat, conducting capacitor plates with total charges +Q and –Q. Ignoring edges, what is the equilibrium distribution of the charge?</vt:lpstr>
      <vt:lpstr>Which of the following cases could actually occur above and below a sheet of surface charge?</vt:lpstr>
      <vt:lpstr>You have two very large parallel plate capacitors, both with the same area and the same charge Q.  Capacitor #1 has twice the gap of Capacitor #2. Which has more stored potential energy?</vt:lpstr>
      <vt:lpstr>You have two parallel plate capacitors, both with the same area and the same gap size.  Capacitor #1 has twice the charge of  #2. Which has more capacitance? More stored energy?</vt:lpstr>
      <vt:lpstr>PowerPoint Presentation</vt:lpstr>
      <vt:lpstr>Two very strong (big C) ideal capacitors are well separated. </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96</cp:revision>
  <dcterms:created xsi:type="dcterms:W3CDTF">2007-10-23T21:56:36Z</dcterms:created>
  <dcterms:modified xsi:type="dcterms:W3CDTF">2013-05-16T03:08:22Z</dcterms:modified>
</cp:coreProperties>
</file>