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Microsoft_Equation1.bin" ContentType="application/vnd.openxmlformats-officedocument.oleObject"/>
  <Override PartName="/ppt/notesSlides/notesSlide3.xml" ContentType="application/vnd.openxmlformats-officedocument.presentationml.notesSlide+xml"/>
  <Override PartName="/ppt/embeddings/oleObject1.bin" ContentType="application/vnd.openxmlformats-officedocument.oleObject"/>
  <Override PartName="/ppt/embeddings/Microsoft_Equation2.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embeddings/oleObject2.bin" ContentType="application/vnd.openxmlformats-officedocument.oleObject"/>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524" r:id="rId2"/>
    <p:sldId id="525" r:id="rId3"/>
    <p:sldId id="526" r:id="rId4"/>
    <p:sldId id="340" r:id="rId5"/>
    <p:sldId id="341" r:id="rId6"/>
    <p:sldId id="338" r:id="rId7"/>
    <p:sldId id="354" r:id="rId8"/>
    <p:sldId id="360" r:id="rId9"/>
    <p:sldId id="364" r:id="rId10"/>
    <p:sldId id="365" r:id="rId11"/>
    <p:sldId id="366"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hiddenSlides="1" frameSlides="1"/>
  <p:clrMru>
    <a:srgbClr val="80008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803" autoAdjust="0"/>
    <p:restoredTop sz="53226" autoAdjust="0"/>
  </p:normalViewPr>
  <p:slideViewPr>
    <p:cSldViewPr snapToGrid="0">
      <p:cViewPr varScale="1">
        <p:scale>
          <a:sx n="49" d="100"/>
          <a:sy n="49" d="100"/>
        </p:scale>
        <p:origin x="-40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1240"/>
    </p:cViewPr>
  </p:notesTextViewPr>
  <p:sorterViewPr>
    <p:cViewPr>
      <p:scale>
        <a:sx n="100" d="100"/>
        <a:sy n="100" d="100"/>
      </p:scale>
      <p:origin x="0" y="1232"/>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BC7D59-39C0-A04A-867B-0967FA5F0A0A}" type="datetimeFigureOut">
              <a:rPr lang="en-US" smtClean="0"/>
              <a:t>5/15/13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BDEBC1-4C08-1947-A2D0-662D198A3D55}" type="slidenum">
              <a:rPr lang="en-US" smtClean="0"/>
              <a:t>‹#›</a:t>
            </a:fld>
            <a:endParaRPr lang="en-US"/>
          </a:p>
        </p:txBody>
      </p:sp>
    </p:spTree>
    <p:extLst>
      <p:ext uri="{BB962C8B-B14F-4D97-AF65-F5344CB8AC3E}">
        <p14:creationId xmlns:p14="http://schemas.microsoft.com/office/powerpoint/2010/main" val="126285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0F17323-29B6-344C-BA96-22CC287E9BD7}" type="slidenum">
              <a:rPr lang="en-US"/>
              <a:pPr>
                <a:defRPr/>
              </a:pPr>
              <a:t>‹#›</a:t>
            </a:fld>
            <a:endParaRPr lang="en-US"/>
          </a:p>
        </p:txBody>
      </p:sp>
    </p:spTree>
    <p:extLst>
      <p:ext uri="{BB962C8B-B14F-4D97-AF65-F5344CB8AC3E}">
        <p14:creationId xmlns:p14="http://schemas.microsoft.com/office/powerpoint/2010/main" val="2845427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A7E61F30-30E3-D44B-9F1E-271F909B890A}" type="slidenum">
              <a:rPr lang="en-US" sz="1200"/>
              <a:pPr/>
              <a:t>1</a:t>
            </a:fld>
            <a:endParaRPr lang="en-US" sz="1200"/>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ヒラギノ角ゴ Pro W3" charset="0"/>
                <a:cs typeface="ヒラギノ角ゴ Pro W3" charset="0"/>
              </a:rPr>
              <a:t>WRITTEN BY: Steven Pollock (CU-Boulder)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a:ea typeface="ヒラギノ角ゴ Pro W3" charset="0"/>
                <a:cs typeface="ヒラギノ角ゴ Pro W3" charset="0"/>
              </a:rPr>
              <a:t>CORRECT ANSWER:  </a:t>
            </a:r>
          </a:p>
          <a:p>
            <a:pPr eaLnBrk="1" hangingPunct="1">
              <a:spcBef>
                <a:spcPct val="0"/>
              </a:spcBef>
            </a:pPr>
            <a:r>
              <a:rPr lang="en-US" dirty="0">
                <a:ea typeface="ヒラギノ角ゴ Pro W3" charset="0"/>
                <a:cs typeface="ヒラギノ角ゴ Pro W3" charset="0"/>
              </a:rPr>
              <a:t>USED IN:  Fall 2009 (</a:t>
            </a:r>
            <a:r>
              <a:rPr lang="en-US" dirty="0" err="1">
                <a:ea typeface="ヒラギノ角ゴ Pro W3" charset="0"/>
                <a:cs typeface="ヒラギノ角ゴ Pro W3" charset="0"/>
              </a:rPr>
              <a:t>Schibli</a:t>
            </a:r>
            <a:r>
              <a:rPr lang="en-US" dirty="0" smtClean="0">
                <a:ea typeface="ヒラギノ角ゴ Pro W3" charset="0"/>
                <a:cs typeface="ヒラギノ角ゴ Pro W3" charset="0"/>
              </a:rPr>
              <a:t>) and Pollock </a:t>
            </a:r>
            <a:r>
              <a:rPr lang="en-US" dirty="0" err="1" smtClean="0">
                <a:ea typeface="ヒラギノ角ゴ Pro W3" charset="0"/>
                <a:cs typeface="ヒラギノ角ゴ Pro W3" charset="0"/>
              </a:rPr>
              <a:t>Sp</a:t>
            </a:r>
            <a:r>
              <a:rPr lang="en-US" dirty="0" smtClean="0">
                <a:ea typeface="ヒラギノ角ゴ Pro W3" charset="0"/>
                <a:cs typeface="ヒラギノ角ゴ Pro W3" charset="0"/>
              </a:rPr>
              <a:t> ‘2013</a:t>
            </a:r>
            <a:endParaRPr lang="en-US" dirty="0">
              <a:ea typeface="ヒラギノ角ゴ Pro W3" charset="0"/>
              <a:cs typeface="ヒラギノ角ゴ Pro W3" charset="0"/>
            </a:endParaRPr>
          </a:p>
          <a:p>
            <a:pPr eaLnBrk="1" hangingPunct="1">
              <a:spcBef>
                <a:spcPct val="0"/>
              </a:spcBef>
            </a:pPr>
            <a:r>
              <a:rPr lang="en-US" dirty="0">
                <a:ea typeface="ヒラギノ角ゴ Pro W3" charset="0"/>
                <a:cs typeface="ヒラギノ角ゴ Pro W3" charset="0"/>
              </a:rPr>
              <a:t>LECTURE NUMBER: </a:t>
            </a:r>
            <a:r>
              <a:rPr lang="en-US" dirty="0" smtClean="0">
                <a:ea typeface="ヒラギノ角ゴ Pro W3" charset="0"/>
                <a:cs typeface="ヒラギノ角ゴ Pro W3" charset="0"/>
              </a:rPr>
              <a:t>14 in 2013 (earlier in 2009)</a:t>
            </a:r>
            <a:endParaRPr lang="en-US" dirty="0">
              <a:ea typeface="ヒラギノ角ゴ Pro W3" charset="0"/>
              <a:cs typeface="ヒラギノ角ゴ Pro W3" charset="0"/>
            </a:endParaRPr>
          </a:p>
          <a:p>
            <a:pPr eaLnBrk="1" hangingPunct="1">
              <a:spcBef>
                <a:spcPct val="0"/>
              </a:spcBef>
            </a:pPr>
            <a:r>
              <a:rPr lang="en-US" dirty="0">
                <a:ea typeface="ヒラギノ角ゴ Pro W3" charset="0"/>
                <a:cs typeface="ヒラギノ角ゴ Pro W3" charset="0"/>
              </a:rPr>
              <a:t>STUDENT RESPONSES:  </a:t>
            </a:r>
            <a:r>
              <a:rPr lang="en-US" dirty="0" smtClean="0">
                <a:ea typeface="ヒラギノ角ゴ Pro W3" charset="0"/>
                <a:cs typeface="ヒラギノ角ゴ Pro W3" charset="0"/>
              </a:rPr>
              <a:t>NA</a:t>
            </a:r>
            <a:endParaRPr lang="en-US" dirty="0">
              <a:ea typeface="ヒラギノ角ゴ Pro W3" charset="0"/>
              <a:cs typeface="ヒラギノ角ゴ Pro W3" charset="0"/>
            </a:endParaRPr>
          </a:p>
          <a:p>
            <a:pPr eaLnBrk="1" hangingPunct="1">
              <a:spcBef>
                <a:spcPct val="0"/>
              </a:spcBef>
            </a:pPr>
            <a:r>
              <a:rPr lang="en-US" b="1" dirty="0">
                <a:ea typeface="ヒラギノ角ゴ Pro W3" charset="0"/>
                <a:cs typeface="ヒラギノ角ゴ Pro W3" charset="0"/>
              </a:rPr>
              <a:t>INSTRUCTOR NOTES</a:t>
            </a:r>
            <a:r>
              <a:rPr lang="en-US" b="1" dirty="0" smtClean="0">
                <a:ea typeface="ヒラギノ角ゴ Pro W3" charset="0"/>
                <a:cs typeface="ヒラギノ角ゴ Pro W3" charset="0"/>
              </a:rPr>
              <a:t>:  </a:t>
            </a:r>
            <a:r>
              <a:rPr lang="en-US" b="0" dirty="0" smtClean="0">
                <a:ea typeface="ヒラギノ角ゴ Pro W3" charset="0"/>
                <a:cs typeface="ヒラギノ角ゴ Pro W3" charset="0"/>
              </a:rPr>
              <a:t>Nice</a:t>
            </a:r>
            <a:r>
              <a:rPr lang="en-US" b="0" baseline="0" dirty="0" smtClean="0">
                <a:ea typeface="ヒラギノ角ゴ Pro W3" charset="0"/>
                <a:cs typeface="ヒラギノ角ゴ Pro W3" charset="0"/>
              </a:rPr>
              <a:t> review from last class. </a:t>
            </a:r>
            <a:endParaRPr lang="en-US" dirty="0">
              <a:ea typeface="ヒラギノ角ゴ Pro W3" charset="0"/>
              <a:cs typeface="ヒラギノ角ゴ Pro W3" charset="0"/>
            </a:endParaRPr>
          </a:p>
          <a:p>
            <a:pPr eaLnBrk="1" hangingPunct="1">
              <a:spcBef>
                <a:spcPct val="0"/>
              </a:spcBef>
            </a:pPr>
            <a:r>
              <a:rPr lang="en-US" dirty="0">
                <a:ea typeface="ヒラギノ角ゴ Pro W3" charset="0"/>
                <a:cs typeface="ヒラギノ角ゴ Pro W3" charset="0"/>
              </a:rPr>
              <a:t>WRITTEN BY: Thomas </a:t>
            </a:r>
            <a:r>
              <a:rPr lang="en-US" dirty="0" err="1">
                <a:ea typeface="ヒラギノ角ゴ Pro W3" charset="0"/>
                <a:cs typeface="ヒラギノ角ゴ Pro W3" charset="0"/>
              </a:rPr>
              <a:t>Schibli</a:t>
            </a:r>
            <a:r>
              <a:rPr lang="en-US" dirty="0">
                <a:ea typeface="ヒラギノ角ゴ Pro W3" charset="0"/>
                <a:cs typeface="ヒラギノ角ゴ Pro W3" charset="0"/>
              </a:rPr>
              <a:t> (CU-Boulder)</a:t>
            </a:r>
          </a:p>
          <a:p>
            <a:endParaRPr lang="en-US" dirty="0">
              <a:ea typeface="ヒラギノ角ゴ Pro W3" charset="0"/>
              <a:cs typeface="ヒラギノ角ゴ Pro W3"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a:ea typeface="ヒラギノ角ゴ Pro W3" charset="0"/>
                <a:cs typeface="ヒラギノ角ゴ Pro W3" charset="0"/>
              </a:rPr>
              <a:t>CORRECT ANSWER:  B</a:t>
            </a:r>
          </a:p>
          <a:p>
            <a:pPr eaLnBrk="1" hangingPunct="1">
              <a:spcBef>
                <a:spcPct val="0"/>
              </a:spcBef>
            </a:pPr>
            <a:r>
              <a:rPr lang="en-US" dirty="0">
                <a:ea typeface="ヒラギノ角ゴ Pro W3" charset="0"/>
                <a:cs typeface="ヒラギノ角ゴ Pro W3" charset="0"/>
              </a:rPr>
              <a:t>USED IN:  Fall 2008 (</a:t>
            </a:r>
            <a:r>
              <a:rPr lang="en-US" dirty="0" err="1">
                <a:ea typeface="ヒラギノ角ゴ Pro W3" charset="0"/>
                <a:cs typeface="ヒラギノ角ゴ Pro W3" charset="0"/>
              </a:rPr>
              <a:t>Dubson</a:t>
            </a:r>
            <a:r>
              <a:rPr lang="en-US" dirty="0">
                <a:ea typeface="ヒラギノ角ゴ Pro W3" charset="0"/>
                <a:cs typeface="ヒラギノ角ゴ Pro W3" charset="0"/>
              </a:rPr>
              <a:t>) and Spring 2008 (Pollock), Fall 2009 (</a:t>
            </a:r>
            <a:r>
              <a:rPr lang="en-US" dirty="0" err="1">
                <a:ea typeface="ヒラギノ角ゴ Pro W3" charset="0"/>
                <a:cs typeface="ヒラギノ角ゴ Pro W3" charset="0"/>
              </a:rPr>
              <a:t>Schibli</a:t>
            </a:r>
            <a:r>
              <a:rPr lang="en-US" dirty="0">
                <a:ea typeface="ヒラギノ角ゴ Pro W3" charset="0"/>
                <a:cs typeface="ヒラギノ角ゴ Pro W3" charset="0"/>
              </a:rPr>
              <a:t>)</a:t>
            </a:r>
          </a:p>
          <a:p>
            <a:pPr eaLnBrk="1" hangingPunct="1">
              <a:spcBef>
                <a:spcPct val="0"/>
              </a:spcBef>
            </a:pPr>
            <a:r>
              <a:rPr lang="en-US" dirty="0">
                <a:ea typeface="ヒラギノ角ゴ Pro W3" charset="0"/>
                <a:cs typeface="ヒラギノ角ゴ Pro W3" charset="0"/>
              </a:rPr>
              <a:t>LECTURE NUMBER: </a:t>
            </a:r>
            <a:r>
              <a:rPr lang="en-US" dirty="0" err="1">
                <a:ea typeface="ヒラギノ角ゴ Pro W3" charset="0"/>
                <a:cs typeface="ヒラギノ角ゴ Pro W3" charset="0"/>
              </a:rPr>
              <a:t>Dubson</a:t>
            </a:r>
            <a:r>
              <a:rPr lang="en-US" dirty="0">
                <a:ea typeface="ヒラギノ角ゴ Pro W3" charset="0"/>
                <a:cs typeface="ヒラギノ角ゴ Pro W3" charset="0"/>
              </a:rPr>
              <a:t> (Week 5, Lecture 13). Pollock (Lecture 13).</a:t>
            </a:r>
          </a:p>
          <a:p>
            <a:pPr eaLnBrk="1" hangingPunct="1">
              <a:spcBef>
                <a:spcPct val="0"/>
              </a:spcBef>
            </a:pPr>
            <a:r>
              <a:rPr lang="en-US" dirty="0">
                <a:ea typeface="ヒラギノ角ゴ Pro W3" charset="0"/>
                <a:cs typeface="ヒラギノ角ゴ Pro W3" charset="0"/>
              </a:rPr>
              <a:t>STUDENT RESPONSES: 73% </a:t>
            </a:r>
            <a:r>
              <a:rPr lang="en-US" b="1" dirty="0">
                <a:ea typeface="ヒラギノ角ゴ Pro W3" charset="0"/>
                <a:cs typeface="ヒラギノ角ゴ Pro W3" charset="0"/>
              </a:rPr>
              <a:t>[[27%]]</a:t>
            </a:r>
            <a:r>
              <a:rPr lang="en-US" dirty="0">
                <a:ea typeface="ヒラギノ角ゴ Pro W3" charset="0"/>
                <a:cs typeface="ヒラギノ角ゴ Pro W3" charset="0"/>
              </a:rPr>
              <a:t> 0% 0% 0% (FALL 2008) </a:t>
            </a:r>
          </a:p>
          <a:p>
            <a:pPr eaLnBrk="1" hangingPunct="1">
              <a:spcBef>
                <a:spcPct val="0"/>
              </a:spcBef>
            </a:pPr>
            <a:r>
              <a:rPr lang="en-US" dirty="0">
                <a:ea typeface="ヒラギノ角ゴ Pro W3" charset="0"/>
                <a:cs typeface="ヒラギノ角ゴ Pro W3" charset="0"/>
              </a:rPr>
              <a:t>		</a:t>
            </a:r>
            <a:r>
              <a:rPr lang="en-US" dirty="0" smtClean="0">
                <a:ea typeface="ヒラギノ角ゴ Pro W3" charset="0"/>
                <a:cs typeface="ヒラギノ角ゴ Pro W3" charset="0"/>
              </a:rPr>
              <a:t>  </a:t>
            </a:r>
            <a:r>
              <a:rPr lang="en-US" dirty="0">
                <a:ea typeface="ヒラギノ角ゴ Pro W3" charset="0"/>
                <a:cs typeface="ヒラギノ角ゴ Pro W3" charset="0"/>
              </a:rPr>
              <a:t>24% </a:t>
            </a:r>
            <a:r>
              <a:rPr lang="en-US" b="1" dirty="0">
                <a:ea typeface="ヒラギノ角ゴ Pro W3" charset="0"/>
                <a:cs typeface="ヒラギノ角ゴ Pro W3" charset="0"/>
              </a:rPr>
              <a:t>[[76%]]</a:t>
            </a:r>
            <a:r>
              <a:rPr lang="en-US" dirty="0">
                <a:ea typeface="ヒラギノ角ゴ Pro W3" charset="0"/>
                <a:cs typeface="ヒラギノ角ゴ Pro W3" charset="0"/>
              </a:rPr>
              <a:t> 0% 0% 0% (FALL 2008)</a:t>
            </a:r>
          </a:p>
          <a:p>
            <a:pPr eaLnBrk="1" hangingPunct="1">
              <a:spcBef>
                <a:spcPct val="0"/>
              </a:spcBef>
            </a:pPr>
            <a:r>
              <a:rPr lang="en-US" dirty="0">
                <a:ea typeface="ヒラギノ角ゴ Pro W3" charset="0"/>
                <a:cs typeface="ヒラギノ角ゴ Pro W3" charset="0"/>
              </a:rPr>
              <a:t>	</a:t>
            </a:r>
            <a:r>
              <a:rPr lang="en-US">
                <a:ea typeface="ヒラギノ角ゴ Pro W3" charset="0"/>
                <a:cs typeface="ヒラギノ角ゴ Pro W3" charset="0"/>
              </a:rPr>
              <a:t>	</a:t>
            </a:r>
            <a:r>
              <a:rPr lang="en-US" smtClean="0">
                <a:ea typeface="ヒラギノ角ゴ Pro W3" charset="0"/>
                <a:cs typeface="ヒラギノ角ゴ Pro W3" charset="0"/>
              </a:rPr>
              <a:t> </a:t>
            </a:r>
            <a:r>
              <a:rPr lang="en-US" dirty="0">
                <a:ea typeface="ヒラギノ角ゴ Pro W3" charset="0"/>
                <a:cs typeface="ヒラギノ角ゴ Pro W3" charset="0"/>
              </a:rPr>
              <a:t>61%  </a:t>
            </a:r>
            <a:r>
              <a:rPr lang="en-US" b="1" dirty="0">
                <a:ea typeface="ヒラギノ角ゴ Pro W3" charset="0"/>
                <a:cs typeface="ヒラギノ角ゴ Pro W3" charset="0"/>
              </a:rPr>
              <a:t>[[35%]] </a:t>
            </a:r>
            <a:r>
              <a:rPr lang="en-US" dirty="0">
                <a:ea typeface="ヒラギノ角ゴ Pro W3" charset="0"/>
                <a:cs typeface="ヒラギノ角ゴ Pro W3" charset="0"/>
              </a:rPr>
              <a:t>4% 0% 0%  (SPRING 2008)</a:t>
            </a:r>
          </a:p>
          <a:p>
            <a:pPr eaLnBrk="1" hangingPunct="1">
              <a:spcBef>
                <a:spcPct val="0"/>
              </a:spcBef>
            </a:pPr>
            <a:r>
              <a:rPr lang="en-US" dirty="0">
                <a:ea typeface="ヒラギノ角ゴ Pro W3" charset="0"/>
                <a:cs typeface="ヒラギノ角ゴ Pro W3" charset="0"/>
              </a:rPr>
              <a:t>		</a:t>
            </a:r>
            <a:r>
              <a:rPr lang="en-US" dirty="0" smtClean="0">
                <a:ea typeface="ヒラギノ角ゴ Pro W3" charset="0"/>
                <a:cs typeface="ヒラギノ角ゴ Pro W3" charset="0"/>
              </a:rPr>
              <a:t>71</a:t>
            </a:r>
            <a:r>
              <a:rPr lang="en-US" dirty="0">
                <a:ea typeface="ヒラギノ角ゴ Pro W3" charset="0"/>
                <a:cs typeface="ヒラギノ角ゴ Pro W3" charset="0"/>
              </a:rPr>
              <a:t>% </a:t>
            </a:r>
            <a:r>
              <a:rPr lang="en-US" b="1" dirty="0">
                <a:ea typeface="ヒラギノ角ゴ Pro W3" charset="0"/>
                <a:cs typeface="ヒラギノ角ゴ Pro W3" charset="0"/>
              </a:rPr>
              <a:t>[[29%]]</a:t>
            </a:r>
            <a:r>
              <a:rPr lang="en-US" dirty="0">
                <a:ea typeface="ヒラギノ角ゴ Pro W3" charset="0"/>
                <a:cs typeface="ヒラギノ角ゴ Pro W3" charset="0"/>
              </a:rPr>
              <a:t> 0% 0% 0% (FALL 2009) </a:t>
            </a:r>
            <a:endParaRPr lang="en-US" dirty="0" smtClean="0">
              <a:ea typeface="ヒラギノ角ゴ Pro W3" charset="0"/>
              <a:cs typeface="ヒラギノ角ゴ Pro W3" charset="0"/>
            </a:endParaRPr>
          </a:p>
          <a:p>
            <a:pPr eaLnBrk="1" hangingPunct="1">
              <a:spcBef>
                <a:spcPct val="0"/>
              </a:spcBef>
            </a:pPr>
            <a:r>
              <a:rPr lang="en-US" dirty="0" smtClean="0">
                <a:ea typeface="ヒラギノ角ゴ Pro W3" charset="0"/>
                <a:cs typeface="ヒラギノ角ゴ Pro W3" charset="0"/>
              </a:rPr>
              <a:t>		</a:t>
            </a:r>
            <a:r>
              <a:rPr lang="en-US" b="0" dirty="0" smtClean="0">
                <a:ea typeface="ヒラギノ角ゴ Pro W3" charset="0"/>
                <a:cs typeface="ヒラギノ角ゴ Pro W3" charset="0"/>
              </a:rPr>
              <a:t>54,</a:t>
            </a:r>
            <a:r>
              <a:rPr lang="en-US" b="0" baseline="0" dirty="0" smtClean="0">
                <a:ea typeface="ヒラギノ角ゴ Pro W3" charset="0"/>
                <a:cs typeface="ヒラギノ角ゴ Pro W3" charset="0"/>
              </a:rPr>
              <a:t> [[</a:t>
            </a:r>
            <a:r>
              <a:rPr lang="en-US" b="1" baseline="0" dirty="0" smtClean="0">
                <a:ea typeface="ヒラギノ角ゴ Pro W3" charset="0"/>
                <a:cs typeface="ヒラギノ角ゴ Pro W3" charset="0"/>
              </a:rPr>
              <a:t>46]],</a:t>
            </a:r>
            <a:r>
              <a:rPr lang="en-US" b="0" baseline="0" dirty="0" smtClean="0">
                <a:ea typeface="ヒラギノ角ゴ Pro W3" charset="0"/>
                <a:cs typeface="ヒラギノ角ゴ Pro W3" charset="0"/>
              </a:rPr>
              <a:t> 0, 0 (</a:t>
            </a:r>
            <a:r>
              <a:rPr lang="en-US" b="0" baseline="0" dirty="0" err="1" smtClean="0">
                <a:ea typeface="ヒラギノ角ゴ Pro W3" charset="0"/>
                <a:cs typeface="ヒラギノ角ゴ Pro W3" charset="0"/>
              </a:rPr>
              <a:t>Sp</a:t>
            </a:r>
            <a:r>
              <a:rPr lang="en-US" b="0" baseline="0" dirty="0" smtClean="0">
                <a:ea typeface="ヒラギノ角ゴ Pro W3" charset="0"/>
                <a:cs typeface="ヒラギノ角ゴ Pro W3" charset="0"/>
              </a:rPr>
              <a:t> ‘13)  I talked about the “no local minimum” and </a:t>
            </a:r>
            <a:r>
              <a:rPr lang="en-US" b="0" baseline="0" dirty="0" err="1" smtClean="0">
                <a:ea typeface="ヒラギノ角ゴ Pro W3" charset="0"/>
                <a:cs typeface="ヒラギノ角ゴ Pro W3" charset="0"/>
              </a:rPr>
              <a:t>revoted</a:t>
            </a:r>
            <a:r>
              <a:rPr lang="en-US" b="0" baseline="0" dirty="0" smtClean="0">
                <a:ea typeface="ヒラギノ角ゴ Pro W3" charset="0"/>
                <a:cs typeface="ヒラギノ角ゴ Pro W3" charset="0"/>
              </a:rPr>
              <a:t>, but it did not help!</a:t>
            </a:r>
            <a:endParaRPr lang="en-US" dirty="0">
              <a:ea typeface="ヒラギノ角ゴ Pro W3" charset="0"/>
              <a:cs typeface="ヒラギノ角ゴ Pro W3" charset="0"/>
            </a:endParaRPr>
          </a:p>
          <a:p>
            <a:pPr eaLnBrk="1" hangingPunct="1">
              <a:spcBef>
                <a:spcPct val="0"/>
              </a:spcBef>
            </a:pPr>
            <a:r>
              <a:rPr lang="en-US" b="1" dirty="0">
                <a:ea typeface="ヒラギノ角ゴ Pro W3" charset="0"/>
                <a:cs typeface="ヒラギノ角ゴ Pro W3" charset="0"/>
              </a:rPr>
              <a:t>INSTRUCTOR NOTES: </a:t>
            </a:r>
            <a:r>
              <a:rPr lang="en-US" dirty="0">
                <a:ea typeface="ヒラギノ角ゴ Pro W3" charset="0"/>
                <a:cs typeface="ヒラギノ角ゴ Pro W3" charset="0"/>
              </a:rPr>
              <a:t>Start of class (review) question. 60% voted </a:t>
            </a:r>
            <a:r>
              <a:rPr lang="en-US" dirty="0">
                <a:latin typeface="ヒラギノ角ゴ Pro W3" charset="0"/>
                <a:ea typeface="ヒラギノ角ゴ Pro W3" charset="0"/>
                <a:cs typeface="ヒラギノ角ゴ Pro W3" charset="0"/>
              </a:rPr>
              <a:t>A, we had excellent discussion of this (and how the "no local minimum of V in a charge free region" PROVES the answer is no. ) The "</a:t>
            </a:r>
            <a:r>
              <a:rPr lang="en-US" dirty="0" err="1">
                <a:latin typeface="ヒラギノ角ゴ Pro W3" charset="0"/>
                <a:ea typeface="ヒラギノ角ゴ Pro W3" charset="0"/>
                <a:cs typeface="ヒラギノ角ゴ Pro W3" charset="0"/>
              </a:rPr>
              <a:t>Earnshaw's</a:t>
            </a:r>
            <a:r>
              <a:rPr lang="en-US" dirty="0">
                <a:latin typeface="ヒラギノ角ゴ Pro W3" charset="0"/>
                <a:ea typeface="ヒラギノ角ゴ Pro W3" charset="0"/>
                <a:cs typeface="ヒラギノ角ゴ Pro W3" charset="0"/>
              </a:rPr>
              <a:t> theorem" text should appear *after* the concept test is done. It's very </a:t>
            </a:r>
            <a:r>
              <a:rPr lang="en-US" dirty="0" err="1">
                <a:latin typeface="ヒラギノ角ゴ Pro W3" charset="0"/>
                <a:ea typeface="ヒラギノ角ゴ Pro W3" charset="0"/>
                <a:cs typeface="ヒラギノ角ゴ Pro W3" charset="0"/>
              </a:rPr>
              <a:t>iinteresting</a:t>
            </a:r>
            <a:r>
              <a:rPr lang="en-US" dirty="0">
                <a:latin typeface="ヒラギノ角ゴ Pro W3" charset="0"/>
                <a:ea typeface="ヒラギノ角ゴ Pro W3" charset="0"/>
                <a:cs typeface="ヒラギノ角ゴ Pro W3" charset="0"/>
              </a:rPr>
              <a:t> to think about how crystals are stable, given this theorem! (quantum mechanics matters) </a:t>
            </a:r>
            <a:endParaRPr lang="en-US" dirty="0" smtClean="0">
              <a:latin typeface="ヒラギノ角ゴ Pro W3" charset="0"/>
              <a:ea typeface="ヒラギノ角ゴ Pro W3" charset="0"/>
              <a:cs typeface="ヒラギノ角ゴ Pro W3" charset="0"/>
            </a:endParaRPr>
          </a:p>
          <a:p>
            <a:pPr eaLnBrk="1" hangingPunct="1">
              <a:spcBef>
                <a:spcPct val="0"/>
              </a:spcBef>
            </a:pPr>
            <a:r>
              <a:rPr lang="en-US" dirty="0" smtClean="0">
                <a:latin typeface="ヒラギノ角ゴ Pro W3" charset="0"/>
                <a:ea typeface="ヒラギノ角ゴ Pro W3" charset="0"/>
                <a:cs typeface="ヒラギノ角ゴ Pro W3" charset="0"/>
              </a:rPr>
              <a:t>In ‘13, I pointed out that if</a:t>
            </a:r>
            <a:r>
              <a:rPr lang="en-US" baseline="0" dirty="0" smtClean="0">
                <a:latin typeface="ヒラギノ角ゴ Pro W3" charset="0"/>
                <a:ea typeface="ヒラギノ角ゴ Pro W3" charset="0"/>
                <a:cs typeface="ヒラギノ角ゴ Pro W3" charset="0"/>
              </a:rPr>
              <a:t> you think of a small region AROUND the center, where there are no charges, (except the test charge), you can apply the principles of the previous slide. But this did not help. Apparently this is a subtle/difficult concept. </a:t>
            </a:r>
          </a:p>
          <a:p>
            <a:pPr eaLnBrk="1" hangingPunct="1">
              <a:spcBef>
                <a:spcPct val="0"/>
              </a:spcBef>
            </a:pPr>
            <a:endParaRPr lang="en-US" baseline="0" dirty="0" smtClean="0">
              <a:latin typeface="ヒラギノ角ゴ Pro W3" charset="0"/>
              <a:ea typeface="ヒラギノ角ゴ Pro W3" charset="0"/>
              <a:cs typeface="ヒラギノ角ゴ Pro W3" charset="0"/>
            </a:endParaRPr>
          </a:p>
          <a:p>
            <a:pPr eaLnBrk="1" hangingPunct="1">
              <a:spcBef>
                <a:spcPct val="0"/>
              </a:spcBef>
            </a:pPr>
            <a:r>
              <a:rPr lang="en-US" baseline="0" dirty="0" smtClean="0">
                <a:latin typeface="ヒラギノ角ゴ Pro W3" charset="0"/>
                <a:ea typeface="ヒラギノ角ゴ Pro W3" charset="0"/>
                <a:cs typeface="ヒラギノ角ゴ Pro W3" charset="0"/>
              </a:rPr>
              <a:t>Some students realized they could use Gauss’ law (if there was stable equilibrium at the middle, E must point “in” towards the middle point from all directions, to move a little +test charge back to the center -  but that’s in violation of Gauss’ law!) </a:t>
            </a:r>
          </a:p>
          <a:p>
            <a:pPr eaLnBrk="1" hangingPunct="1">
              <a:spcBef>
                <a:spcPct val="0"/>
              </a:spcBef>
            </a:pPr>
            <a:endParaRPr lang="en-US" baseline="0" dirty="0" smtClean="0">
              <a:latin typeface="ヒラギノ角ゴ Pro W3" charset="0"/>
              <a:ea typeface="ヒラギノ角ゴ Pro W3" charset="0"/>
              <a:cs typeface="ヒラギノ角ゴ Pro W3" charset="0"/>
            </a:endParaRPr>
          </a:p>
          <a:p>
            <a:pPr eaLnBrk="1" hangingPunct="1">
              <a:spcBef>
                <a:spcPct val="0"/>
              </a:spcBef>
            </a:pPr>
            <a:r>
              <a:rPr lang="en-US" dirty="0" smtClean="0">
                <a:latin typeface="ヒラギノ角ゴ Pro W3" charset="0"/>
                <a:ea typeface="ヒラギノ角ゴ Pro W3" charset="0"/>
                <a:cs typeface="ヒラギノ角ゴ Pro W3" charset="0"/>
              </a:rPr>
              <a:t>-</a:t>
            </a:r>
            <a:r>
              <a:rPr lang="en-US" dirty="0">
                <a:latin typeface="ヒラギノ角ゴ Pro W3" charset="0"/>
                <a:ea typeface="ヒラギノ角ゴ Pro W3" charset="0"/>
                <a:cs typeface="ヒラギノ角ゴ Pro W3" charset="0"/>
              </a:rPr>
              <a:t>SJP</a:t>
            </a:r>
          </a:p>
          <a:p>
            <a:pPr eaLnBrk="1" hangingPunct="1">
              <a:spcBef>
                <a:spcPct val="0"/>
              </a:spcBef>
            </a:pPr>
            <a:r>
              <a:rPr lang="en-US" dirty="0" err="1">
                <a:latin typeface="ヒラギノ角ゴ Pro W3" charset="0"/>
                <a:ea typeface="ヒラギノ角ゴ Pro W3" charset="0"/>
                <a:cs typeface="ヒラギノ角ゴ Pro W3" charset="0"/>
              </a:rPr>
              <a:t>Dubson</a:t>
            </a:r>
            <a:r>
              <a:rPr lang="en-US" dirty="0">
                <a:latin typeface="ヒラギノ角ゴ Pro W3" charset="0"/>
                <a:ea typeface="ヒラギノ角ゴ Pro W3" charset="0"/>
                <a:cs typeface="ヒラギノ角ゴ Pro W3" charset="0"/>
              </a:rPr>
              <a:t>:  Great discussion, lots of questions.  A winner.  </a:t>
            </a:r>
          </a:p>
          <a:p>
            <a:pPr eaLnBrk="1" hangingPunct="1">
              <a:spcBef>
                <a:spcPct val="0"/>
              </a:spcBef>
            </a:pPr>
            <a:r>
              <a:rPr lang="en-US" dirty="0" err="1">
                <a:latin typeface="ヒラギノ角ゴ Pro W3" charset="0"/>
                <a:ea typeface="ヒラギノ角ゴ Pro W3" charset="0"/>
                <a:cs typeface="ヒラギノ角ゴ Pro W3" charset="0"/>
              </a:rPr>
              <a:t>Modifed</a:t>
            </a:r>
            <a:r>
              <a:rPr lang="en-US" dirty="0">
                <a:latin typeface="ヒラギノ角ゴ Pro W3" charset="0"/>
                <a:ea typeface="ヒラギノ角ゴ Pro W3" charset="0"/>
                <a:cs typeface="ヒラギノ角ゴ Pro W3" charset="0"/>
              </a:rPr>
              <a:t> by SVC after Fall 08 to make charges </a:t>
            </a:r>
            <a:r>
              <a:rPr lang="en-US" dirty="0" err="1">
                <a:latin typeface="ヒラギノ角ゴ Pro W3" charset="0"/>
                <a:ea typeface="ヒラギノ角ゴ Pro W3" charset="0"/>
                <a:cs typeface="ヒラギノ角ゴ Pro W3" charset="0"/>
              </a:rPr>
              <a:t>excplicitly</a:t>
            </a:r>
            <a:r>
              <a:rPr lang="en-US" dirty="0">
                <a:latin typeface="ヒラギノ角ゴ Pro W3" charset="0"/>
                <a:ea typeface="ヒラギノ角ゴ Pro W3" charset="0"/>
                <a:cs typeface="ヒラギノ角ゴ Pro W3" charset="0"/>
              </a:rPr>
              <a:t> positive.</a:t>
            </a:r>
            <a:endParaRPr lang="en-US" b="1" dirty="0">
              <a:ea typeface="ヒラギノ角ゴ Pro W3" charset="0"/>
              <a:cs typeface="ヒラギノ角ゴ Pro W3" charset="0"/>
            </a:endParaRPr>
          </a:p>
          <a:p>
            <a:pPr eaLnBrk="1" hangingPunct="1">
              <a:spcBef>
                <a:spcPct val="0"/>
              </a:spcBef>
            </a:pPr>
            <a:r>
              <a:rPr lang="en-US" dirty="0">
                <a:ea typeface="ヒラギノ角ゴ Pro W3" charset="0"/>
                <a:cs typeface="ヒラギノ角ゴ Pro W3" charset="0"/>
              </a:rPr>
              <a:t>WRITTEN BY: Steven Pollock (CU-Boulder)</a:t>
            </a:r>
          </a:p>
          <a:p>
            <a:endParaRPr lang="en-US" dirty="0">
              <a:ea typeface="ヒラギノ角ゴ Pro W3" charset="0"/>
              <a:cs typeface="ヒラギノ角ゴ Pro W3"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0C6D3D26-752E-464C-88A7-1E8BB18E10B6}" type="slidenum">
              <a:rPr lang="en-US" sz="1200"/>
              <a:pPr/>
              <a:t>2</a:t>
            </a:fld>
            <a:endParaRPr lang="en-US" sz="1200"/>
          </a:p>
        </p:txBody>
      </p:sp>
      <p:sp>
        <p:nvSpPr>
          <p:cNvPr id="30723" name="Rectangle 1026"/>
          <p:cNvSpPr>
            <a:spLocks noChangeArrowheads="1" noTextEdit="1"/>
          </p:cNvSpPr>
          <p:nvPr>
            <p:ph type="sldImg"/>
          </p:nvPr>
        </p:nvSpPr>
        <p:spPr>
          <a:ln/>
        </p:spPr>
      </p:sp>
      <p:sp>
        <p:nvSpPr>
          <p:cNvPr id="3072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ヒラギノ角ゴ Pro W3" charset="0"/>
                <a:cs typeface="ヒラギノ角ゴ Pro W3" charset="0"/>
              </a:rPr>
              <a:t>CORRECT ANSWER:  D</a:t>
            </a:r>
          </a:p>
          <a:p>
            <a:pPr eaLnBrk="1" hangingPunct="1"/>
            <a:r>
              <a:rPr lang="en-US">
                <a:ea typeface="ヒラギノ角ゴ Pro W3" charset="0"/>
                <a:cs typeface="ヒラギノ角ゴ Pro W3" charset="0"/>
              </a:rPr>
              <a:t>USED IN:</a:t>
            </a:r>
          </a:p>
          <a:p>
            <a:pPr eaLnBrk="1" hangingPunct="1"/>
            <a:r>
              <a:rPr lang="en-US">
                <a:ea typeface="ヒラギノ角ゴ Pro W3" charset="0"/>
                <a:cs typeface="ヒラギノ角ゴ Pro W3" charset="0"/>
              </a:rPr>
              <a:t>LECTURE NUMBER: Skipped</a:t>
            </a:r>
          </a:p>
          <a:p>
            <a:pPr eaLnBrk="1" hangingPunct="1"/>
            <a:r>
              <a:rPr lang="en-US">
                <a:ea typeface="ヒラギノ角ゴ Pro W3" charset="0"/>
                <a:cs typeface="ヒラギノ角ゴ Pro W3" charset="0"/>
              </a:rPr>
              <a:t>STUDENT RESPONSES:  n/a</a:t>
            </a:r>
          </a:p>
          <a:p>
            <a:pPr eaLnBrk="1" hangingPunct="1"/>
            <a:r>
              <a:rPr lang="en-US" b="1">
                <a:ea typeface="ヒラギノ角ゴ Pro W3" charset="0"/>
                <a:cs typeface="ヒラギノ角ゴ Pro W3" charset="0"/>
              </a:rPr>
              <a:t>INSTRUCTOR NOTES:  </a:t>
            </a:r>
            <a:r>
              <a:rPr lang="en-US">
                <a:ea typeface="ヒラギノ角ゴ Pro W3" charset="0"/>
                <a:cs typeface="ヒラギノ角ゴ Pro W3" charset="0"/>
              </a:rPr>
              <a:t> This was one of the "proto" concept tests made up by an LA before the term. Seems a little too easy to use in class? Depends, might be appropriate when first starting this topic...  </a:t>
            </a:r>
            <a:r>
              <a:rPr lang="en-US" i="1">
                <a:latin typeface="Lucida Grande" charset="0"/>
                <a:ea typeface="ヒラギノ角ゴ Pro W3" charset="0"/>
                <a:cs typeface="ヒラギノ角ゴ Pro W3" charset="0"/>
              </a:rPr>
              <a:t>Answer: d, of course!   -SJP</a:t>
            </a:r>
            <a:endParaRPr lang="en-US" b="1">
              <a:ea typeface="ヒラギノ角ゴ Pro W3" charset="0"/>
              <a:cs typeface="ヒラギノ角ゴ Pro W3" charset="0"/>
            </a:endParaRPr>
          </a:p>
          <a:p>
            <a:pPr eaLnBrk="1" hangingPunct="1"/>
            <a:r>
              <a:rPr lang="en-US">
                <a:ea typeface="ヒラギノ角ゴ Pro W3" charset="0"/>
                <a:cs typeface="ヒラギノ角ゴ Pro W3" charset="0"/>
              </a:rPr>
              <a:t>WRITTEN BY: Ward Handley (CU-Boulder)</a:t>
            </a:r>
          </a:p>
          <a:p>
            <a:pPr eaLnBrk="1" hangingPunct="1"/>
            <a:endParaRPr lang="en-US" i="1">
              <a:latin typeface="Lucida Grande" charset="0"/>
              <a:ea typeface="ヒラギノ角ゴ Pro W3" charset="0"/>
              <a:cs typeface="ヒラギノ角ゴ Pro W3"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F8FCA067-F363-0C40-9C38-55D467870D2C}" type="slidenum">
              <a:rPr lang="en-US" sz="1200"/>
              <a:pPr/>
              <a:t>3</a:t>
            </a:fld>
            <a:endParaRPr lang="en-US" sz="1200"/>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ヒラギノ角ゴ Pro W3" charset="0"/>
                <a:cs typeface="ヒラギノ角ゴ Pro W3" charset="0"/>
              </a:rPr>
              <a:t>CORRECT ANSWER:  D  </a:t>
            </a:r>
          </a:p>
          <a:p>
            <a:pPr eaLnBrk="1" hangingPunct="1"/>
            <a:r>
              <a:rPr lang="en-US">
                <a:ea typeface="ヒラギノ角ゴ Pro W3" charset="0"/>
                <a:cs typeface="ヒラギノ角ゴ Pro W3" charset="0"/>
              </a:rPr>
              <a:t>USED IN:  Spring 2008 (Pollock)</a:t>
            </a:r>
          </a:p>
          <a:p>
            <a:pPr eaLnBrk="1" hangingPunct="1"/>
            <a:r>
              <a:rPr lang="en-US">
                <a:ea typeface="ヒラギノ角ゴ Pro W3" charset="0"/>
                <a:cs typeface="ヒラギノ角ゴ Pro W3" charset="0"/>
              </a:rPr>
              <a:t>LECTURE NUMBER: 7</a:t>
            </a:r>
          </a:p>
          <a:p>
            <a:pPr eaLnBrk="1" hangingPunct="1"/>
            <a:r>
              <a:rPr lang="en-US">
                <a:ea typeface="ヒラギノ角ゴ Pro W3" charset="0"/>
                <a:cs typeface="ヒラギノ角ゴ Pro W3" charset="0"/>
              </a:rPr>
              <a:t>STUDENT RESPONSES:  9% 9% 14% </a:t>
            </a:r>
            <a:r>
              <a:rPr lang="en-US" b="1">
                <a:ea typeface="ヒラギノ角ゴ Pro W3" charset="0"/>
                <a:cs typeface="ヒラギノ角ゴ Pro W3" charset="0"/>
              </a:rPr>
              <a:t>[[ 55%]] </a:t>
            </a:r>
            <a:r>
              <a:rPr lang="en-US">
                <a:ea typeface="ヒラギノ角ゴ Pro W3" charset="0"/>
                <a:cs typeface="ヒラギノ角ゴ Pro W3" charset="0"/>
              </a:rPr>
              <a:t>14%</a:t>
            </a:r>
          </a:p>
          <a:p>
            <a:pPr eaLnBrk="1" hangingPunct="1"/>
            <a:r>
              <a:rPr lang="en-US" b="1">
                <a:ea typeface="ヒラギノ角ゴ Pro W3" charset="0"/>
                <a:cs typeface="ヒラギノ角ゴ Pro W3" charset="0"/>
              </a:rPr>
              <a:t>INSTRUCTOR NOTES: </a:t>
            </a:r>
            <a:r>
              <a:rPr lang="en-US">
                <a:ea typeface="ヒラギノ角ゴ Pro W3" charset="0"/>
                <a:cs typeface="ヒラギノ角ゴ Pro W3" charset="0"/>
              </a:rPr>
              <a:t>I used it as a </a:t>
            </a:r>
            <a:r>
              <a:rPr lang="ja-JP" altLang="en-US">
                <a:ea typeface="ヒラギノ角ゴ Pro W3" charset="0"/>
                <a:cs typeface="ヒラギノ角ゴ Pro W3" charset="0"/>
              </a:rPr>
              <a:t>“</a:t>
            </a:r>
            <a:r>
              <a:rPr lang="en-US">
                <a:ea typeface="ヒラギノ角ゴ Pro W3" charset="0"/>
                <a:cs typeface="ヒラギノ角ゴ Pro W3" charset="0"/>
              </a:rPr>
              <a:t>start of class</a:t>
            </a:r>
            <a:r>
              <a:rPr lang="ja-JP" altLang="en-US">
                <a:ea typeface="ヒラギノ角ゴ Pro W3" charset="0"/>
                <a:cs typeface="ヒラギノ角ゴ Pro W3" charset="0"/>
              </a:rPr>
              <a:t>”</a:t>
            </a:r>
            <a:r>
              <a:rPr lang="en-US">
                <a:ea typeface="ヒラギノ角ゴ Pro W3" charset="0"/>
                <a:cs typeface="ヒラギノ角ゴ Pro W3" charset="0"/>
              </a:rPr>
              <a:t> clicker question, </a:t>
            </a:r>
            <a:r>
              <a:rPr lang="en-US" i="1">
                <a:ea typeface="ヒラギノ角ゴ Pro W3" charset="0"/>
                <a:cs typeface="ヒラギノ角ゴ Pro W3" charset="0"/>
              </a:rPr>
              <a:t>before covering this material, so it was sort of a </a:t>
            </a:r>
            <a:r>
              <a:rPr lang="ja-JP" altLang="en-US" i="1">
                <a:ea typeface="ヒラギノ角ゴ Pro W3" charset="0"/>
                <a:cs typeface="ヒラギノ角ゴ Pro W3" charset="0"/>
              </a:rPr>
              <a:t>“</a:t>
            </a:r>
            <a:r>
              <a:rPr lang="en-US" i="1">
                <a:ea typeface="ヒラギノ角ゴ Pro W3" charset="0"/>
                <a:cs typeface="ヒラギノ角ゴ Pro W3" charset="0"/>
              </a:rPr>
              <a:t>reading question</a:t>
            </a:r>
            <a:r>
              <a:rPr lang="ja-JP" altLang="en-US" i="1">
                <a:ea typeface="ヒラギノ角ゴ Pro W3" charset="0"/>
                <a:cs typeface="ヒラギノ角ゴ Pro W3" charset="0"/>
              </a:rPr>
              <a:t>”</a:t>
            </a:r>
            <a:r>
              <a:rPr lang="en-US" i="1">
                <a:ea typeface="ヒラギノ角ゴ Pro W3" charset="0"/>
                <a:cs typeface="ヒラギノ角ゴ Pro W3" charset="0"/>
              </a:rPr>
              <a:t>  </a:t>
            </a:r>
            <a:r>
              <a:rPr lang="en-US">
                <a:ea typeface="ヒラギノ角ゴ Pro W3" charset="0"/>
                <a:cs typeface="ヒラギノ角ゴ Pro W3" charset="0"/>
              </a:rPr>
              <a:t>57% chose d) I then came back to it later in the lecture (though we didn</a:t>
            </a:r>
            <a:r>
              <a:rPr lang="ja-JP" altLang="en-US">
                <a:ea typeface="ヒラギノ角ゴ Pro W3" charset="0"/>
                <a:cs typeface="ヒラギノ角ゴ Pro W3" charset="0"/>
              </a:rPr>
              <a:t>’</a:t>
            </a:r>
            <a:r>
              <a:rPr lang="en-US">
                <a:ea typeface="ヒラギノ角ゴ Pro W3" charset="0"/>
                <a:cs typeface="ヒラギノ角ゴ Pro W3" charset="0"/>
              </a:rPr>
              <a:t>t re-vote) to talk through points a, b, and c…-SJP</a:t>
            </a:r>
          </a:p>
          <a:p>
            <a:pPr eaLnBrk="1" hangingPunct="1"/>
            <a:r>
              <a:rPr lang="en-US">
                <a:ea typeface="ヒラギノ角ゴ Pro W3" charset="0"/>
                <a:cs typeface="ヒラギノ角ゴ Pro W3" charset="0"/>
              </a:rPr>
              <a:t>WRITTEN BY: Ward Handley (CU-Boulder), revised by Steven Pollock</a:t>
            </a:r>
          </a:p>
          <a:p>
            <a:pPr eaLnBrk="1" hangingPunct="1"/>
            <a:endParaRPr lang="en-US">
              <a:ea typeface="ヒラギノ角ゴ Pro W3" charset="0"/>
              <a:cs typeface="ヒラギノ角ゴ Pro W3"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ヒラギノ角ゴ Pro W3" charset="0"/>
                <a:cs typeface="ヒラギノ角ゴ Pro W3" charset="0"/>
              </a:rPr>
              <a:t>CORRECT ANSWER:  A</a:t>
            </a:r>
          </a:p>
          <a:p>
            <a:pPr eaLnBrk="1" hangingPunct="1">
              <a:spcBef>
                <a:spcPct val="0"/>
              </a:spcBef>
            </a:pPr>
            <a:r>
              <a:rPr lang="en-US" dirty="0" smtClean="0">
                <a:ea typeface="ヒラギノ角ゴ Pro W3" charset="0"/>
                <a:cs typeface="ヒラギノ角ゴ Pro W3" charset="0"/>
              </a:rPr>
              <a:t>USED IN:  Fall 2008 (</a:t>
            </a:r>
            <a:r>
              <a:rPr lang="en-US" dirty="0" err="1" smtClean="0">
                <a:ea typeface="ヒラギノ角ゴ Pro W3" charset="0"/>
                <a:cs typeface="ヒラギノ角ゴ Pro W3" charset="0"/>
              </a:rPr>
              <a:t>Dubson</a:t>
            </a:r>
            <a:r>
              <a:rPr lang="en-US" dirty="0" smtClean="0">
                <a:ea typeface="ヒラギノ角ゴ Pro W3" charset="0"/>
                <a:cs typeface="ヒラギノ角ゴ Pro W3" charset="0"/>
              </a:rPr>
              <a:t>) and Spring 2008 and ‘13 (Pollock), Fall 2009 (</a:t>
            </a:r>
            <a:r>
              <a:rPr lang="en-US" dirty="0" err="1" smtClean="0">
                <a:ea typeface="ヒラギノ角ゴ Pro W3" charset="0"/>
                <a:cs typeface="ヒラギノ角ゴ Pro W3" charset="0"/>
              </a:rPr>
              <a:t>Schibli</a:t>
            </a:r>
            <a:r>
              <a:rPr lang="en-US" dirty="0" smtClean="0">
                <a:ea typeface="ヒラギノ角ゴ Pro W3" charset="0"/>
                <a:cs typeface="ヒラギノ角ゴ Pro W3" charset="0"/>
              </a:rPr>
              <a:t>)</a:t>
            </a:r>
          </a:p>
          <a:p>
            <a:pPr eaLnBrk="1" hangingPunct="1">
              <a:spcBef>
                <a:spcPct val="0"/>
              </a:spcBef>
            </a:pPr>
            <a:r>
              <a:rPr lang="en-US" dirty="0" smtClean="0">
                <a:ea typeface="ヒラギノ角ゴ Pro W3" charset="0"/>
                <a:cs typeface="ヒラギノ角ゴ Pro W3" charset="0"/>
              </a:rPr>
              <a:t>LECTURE NUMBER: </a:t>
            </a:r>
            <a:r>
              <a:rPr lang="en-US" dirty="0" err="1" smtClean="0">
                <a:ea typeface="ヒラギノ角ゴ Pro W3" charset="0"/>
                <a:cs typeface="ヒラギノ角ゴ Pro W3" charset="0"/>
              </a:rPr>
              <a:t>Dubson</a:t>
            </a:r>
            <a:r>
              <a:rPr lang="en-US" dirty="0" smtClean="0">
                <a:ea typeface="ヒラギノ角ゴ Pro W3" charset="0"/>
                <a:cs typeface="ヒラギノ角ゴ Pro W3" charset="0"/>
              </a:rPr>
              <a:t> (Week 5, Lecture 12). Pollock (Lecture 12, or 13 in ‘13).</a:t>
            </a:r>
          </a:p>
          <a:p>
            <a:pPr eaLnBrk="1" hangingPunct="1">
              <a:spcBef>
                <a:spcPct val="0"/>
              </a:spcBef>
            </a:pPr>
            <a:r>
              <a:rPr lang="en-US" dirty="0" smtClean="0">
                <a:ea typeface="ヒラギノ角ゴ Pro W3" charset="0"/>
                <a:cs typeface="ヒラギノ角ゴ Pro W3" charset="0"/>
              </a:rPr>
              <a:t>STUDENT RESPONSES: </a:t>
            </a:r>
            <a:r>
              <a:rPr lang="en-US" b="1" dirty="0" smtClean="0">
                <a:ea typeface="ヒラギノ角ゴ Pro W3" charset="0"/>
                <a:cs typeface="ヒラギノ角ゴ Pro W3" charset="0"/>
              </a:rPr>
              <a:t>[[80%]]</a:t>
            </a:r>
            <a:r>
              <a:rPr lang="en-US" dirty="0" smtClean="0">
                <a:ea typeface="ヒラギノ角ゴ Pro W3" charset="0"/>
                <a:cs typeface="ヒラギノ角ゴ Pro W3" charset="0"/>
              </a:rPr>
              <a:t> 0% 20% 0% 0% (FALL 2008) </a:t>
            </a:r>
          </a:p>
          <a:p>
            <a:pPr eaLnBrk="1" hangingPunct="1">
              <a:spcBef>
                <a:spcPct val="0"/>
              </a:spcBef>
            </a:pPr>
            <a:r>
              <a:rPr lang="en-US" dirty="0" smtClean="0">
                <a:ea typeface="ヒラギノ角ゴ Pro W3" charset="0"/>
                <a:cs typeface="ヒラギノ角ゴ Pro W3" charset="0"/>
              </a:rPr>
              <a:t>		  n/a (SPRING 2008)</a:t>
            </a:r>
          </a:p>
          <a:p>
            <a:pPr eaLnBrk="1" hangingPunct="1">
              <a:spcBef>
                <a:spcPct val="0"/>
              </a:spcBef>
            </a:pPr>
            <a:r>
              <a:rPr lang="en-US" dirty="0" smtClean="0">
                <a:ea typeface="ヒラギノ角ゴ Pro W3" charset="0"/>
                <a:cs typeface="ヒラギノ角ゴ Pro W3" charset="0"/>
              </a:rPr>
              <a:t>		</a:t>
            </a:r>
            <a:r>
              <a:rPr lang="en-US" b="1" dirty="0" smtClean="0">
                <a:ea typeface="ヒラギノ角ゴ Pro W3" charset="0"/>
                <a:cs typeface="ヒラギノ角ゴ Pro W3" charset="0"/>
              </a:rPr>
              <a:t>[[77%]]</a:t>
            </a:r>
            <a:r>
              <a:rPr lang="en-US" dirty="0" smtClean="0">
                <a:ea typeface="ヒラギノ角ゴ Pro W3" charset="0"/>
                <a:cs typeface="ヒラギノ角ゴ Pro W3" charset="0"/>
              </a:rPr>
              <a:t> 0% 23% 0% 0% (FALL 2009) </a:t>
            </a:r>
          </a:p>
          <a:p>
            <a:pPr eaLnBrk="1" hangingPunct="1">
              <a:spcBef>
                <a:spcPct val="0"/>
              </a:spcBef>
            </a:pPr>
            <a:r>
              <a:rPr lang="en-US" dirty="0" smtClean="0">
                <a:ea typeface="ヒラギノ角ゴ Pro W3" charset="0"/>
                <a:cs typeface="ヒラギノ角ゴ Pro W3" charset="0"/>
              </a:rPr>
              <a:t>		</a:t>
            </a:r>
            <a:r>
              <a:rPr lang="en-US" b="1" dirty="0" smtClean="0">
                <a:ea typeface="ヒラギノ角ゴ Pro W3" charset="0"/>
                <a:cs typeface="ヒラギノ角ゴ Pro W3" charset="0"/>
              </a:rPr>
              <a:t>[[47]]</a:t>
            </a:r>
            <a:r>
              <a:rPr lang="en-US" b="0" dirty="0" smtClean="0">
                <a:ea typeface="ヒラギノ角ゴ Pro W3" charset="0"/>
                <a:cs typeface="ヒラギノ角ゴ Pro W3" charset="0"/>
              </a:rPr>
              <a:t>, 10, 43, 0,0 (</a:t>
            </a:r>
            <a:r>
              <a:rPr lang="en-US" b="0" dirty="0" err="1" smtClean="0">
                <a:ea typeface="ヒラギノ角ゴ Pro W3" charset="0"/>
                <a:cs typeface="ヒラギノ角ゴ Pro W3" charset="0"/>
              </a:rPr>
              <a:t>Sp</a:t>
            </a:r>
            <a:r>
              <a:rPr lang="en-US" b="0" dirty="0" smtClean="0">
                <a:ea typeface="ヒラギノ角ゴ Pro W3" charset="0"/>
                <a:cs typeface="ヒラギノ角ゴ Pro W3" charset="0"/>
              </a:rPr>
              <a:t> ‘13) </a:t>
            </a:r>
            <a:endParaRPr lang="en-US" dirty="0" smtClean="0">
              <a:ea typeface="ヒラギノ角ゴ Pro W3" charset="0"/>
              <a:cs typeface="ヒラギノ角ゴ Pro W3" charset="0"/>
            </a:endParaRPr>
          </a:p>
          <a:p>
            <a:pPr eaLnBrk="1" hangingPunct="1">
              <a:spcBef>
                <a:spcPct val="0"/>
              </a:spcBef>
            </a:pPr>
            <a:endParaRPr lang="en-US" dirty="0" smtClean="0">
              <a:ea typeface="ヒラギノ角ゴ Pro W3" charset="0"/>
              <a:cs typeface="ヒラギノ角ゴ Pro W3" charset="0"/>
            </a:endParaRPr>
          </a:p>
          <a:p>
            <a:pPr eaLnBrk="1" hangingPunct="1">
              <a:spcBef>
                <a:spcPct val="0"/>
              </a:spcBef>
            </a:pPr>
            <a:r>
              <a:rPr lang="en-US" b="1" dirty="0" smtClean="0">
                <a:ea typeface="ヒラギノ角ゴ Pro W3" charset="0"/>
                <a:cs typeface="ヒラギノ角ゴ Pro W3" charset="0"/>
              </a:rPr>
              <a:t>INSTRUCTOR NOTES:  </a:t>
            </a:r>
            <a:r>
              <a:rPr lang="en-US" dirty="0" smtClean="0">
                <a:ea typeface="ヒラギノ角ゴ Pro W3" charset="0"/>
                <a:cs typeface="ヒラギノ角ゴ Pro W3" charset="0"/>
              </a:rPr>
              <a:t>Pollock </a:t>
            </a:r>
            <a:r>
              <a:rPr lang="en-US" dirty="0" err="1" smtClean="0">
                <a:ea typeface="ヒラギノ角ゴ Pro W3" charset="0"/>
                <a:cs typeface="ヒラギノ角ゴ Pro W3" charset="0"/>
              </a:rPr>
              <a:t>didn</a:t>
            </a:r>
            <a:r>
              <a:rPr lang="ja-JP" altLang="en-US" dirty="0" smtClean="0">
                <a:ea typeface="ヒラギノ角ゴ Pro W3" charset="0"/>
                <a:cs typeface="ヒラギノ角ゴ Pro W3" charset="0"/>
              </a:rPr>
              <a:t>’</a:t>
            </a:r>
            <a:r>
              <a:rPr lang="en-US" dirty="0" smtClean="0">
                <a:ea typeface="ヒラギノ角ゴ Pro W3" charset="0"/>
                <a:cs typeface="ヒラギノ角ゴ Pro W3" charset="0"/>
              </a:rPr>
              <a:t>t </a:t>
            </a:r>
            <a:r>
              <a:rPr lang="en-US" dirty="0" smtClean="0">
                <a:ea typeface="ヒラギノ角ゴ Pro W3" charset="0"/>
                <a:cs typeface="ヒラギノ角ゴ Pro W3" charset="0"/>
              </a:rPr>
              <a:t>click on this one, just talked it through.  My answer is A, there's not enough information here to say much of anything  (Except del^2V=0, of course)  </a:t>
            </a:r>
          </a:p>
          <a:p>
            <a:pPr eaLnBrk="1" hangingPunct="1">
              <a:spcBef>
                <a:spcPct val="0"/>
              </a:spcBef>
            </a:pPr>
            <a:endParaRPr lang="en-US" dirty="0" smtClean="0">
              <a:ea typeface="ヒラギノ角ゴ Pro W3" charset="0"/>
              <a:cs typeface="ヒラギノ角ゴ Pro W3" charset="0"/>
            </a:endParaRPr>
          </a:p>
          <a:p>
            <a:pPr eaLnBrk="1" hangingPunct="1">
              <a:spcBef>
                <a:spcPct val="0"/>
              </a:spcBef>
            </a:pPr>
            <a:r>
              <a:rPr lang="en-US" dirty="0" smtClean="0">
                <a:ea typeface="ヒラギノ角ゴ Pro W3" charset="0"/>
                <a:cs typeface="ヒラギノ角ゴ Pro W3" charset="0"/>
              </a:rPr>
              <a:t> -SJP</a:t>
            </a:r>
          </a:p>
          <a:p>
            <a:pPr eaLnBrk="1" hangingPunct="1">
              <a:spcBef>
                <a:spcPct val="0"/>
              </a:spcBef>
            </a:pPr>
            <a:r>
              <a:rPr lang="en-US" dirty="0" smtClean="0">
                <a:ea typeface="ヒラギノ角ゴ Pro W3" charset="0"/>
                <a:cs typeface="ヒラギノ角ゴ Pro W3" charset="0"/>
              </a:rPr>
              <a:t>WRITTEN BY: Steven Pollock (CU-Boulder)</a:t>
            </a:r>
          </a:p>
          <a:p>
            <a:pPr eaLnBrk="1" hangingPunct="1"/>
            <a:endParaRPr lang="en-US" b="1" dirty="0" smtClean="0">
              <a:ea typeface="ヒラギノ角ゴ Pro W3" charset="0"/>
              <a:cs typeface="ヒラギノ角ゴ Pro W3" charset="0"/>
            </a:endParaRPr>
          </a:p>
          <a:p>
            <a:pPr eaLnBrk="1" hangingPunct="1"/>
            <a:endParaRPr lang="en-US" b="1" dirty="0" smtClean="0">
              <a:ea typeface="ヒラギノ角ゴ Pro W3" charset="0"/>
              <a:cs typeface="ヒラギノ角ゴ Pro W3" charset="0"/>
            </a:endParaRPr>
          </a:p>
          <a:p>
            <a:endParaRPr lang="en-US" dirty="0" smtClean="0">
              <a:ea typeface="ヒラギノ角ゴ Pro W3" charset="0"/>
              <a:cs typeface="ヒラギノ角ゴ Pro W3" charset="0"/>
            </a:endParaRPr>
          </a:p>
          <a:p>
            <a:endParaRPr lang="en-US" dirty="0"/>
          </a:p>
        </p:txBody>
      </p:sp>
      <p:sp>
        <p:nvSpPr>
          <p:cNvPr id="4" name="Slide Number Placeholder 3"/>
          <p:cNvSpPr>
            <a:spLocks noGrp="1"/>
          </p:cNvSpPr>
          <p:nvPr>
            <p:ph type="sldNum" sz="quarter" idx="10"/>
          </p:nvPr>
        </p:nvSpPr>
        <p:spPr/>
        <p:txBody>
          <a:bodyPr/>
          <a:lstStyle/>
          <a:p>
            <a:pPr>
              <a:defRPr/>
            </a:pPr>
            <a:fld id="{10F17323-29B6-344C-BA96-22CC287E9BD7}" type="slidenum">
              <a:rPr lang="en-US" smtClean="0"/>
              <a:pPr>
                <a:defRPr/>
              </a:pPr>
              <a:t>4</a:t>
            </a:fld>
            <a:endParaRPr lang="en-US"/>
          </a:p>
        </p:txBody>
      </p:sp>
    </p:spTree>
    <p:extLst>
      <p:ext uri="{BB962C8B-B14F-4D97-AF65-F5344CB8AC3E}">
        <p14:creationId xmlns:p14="http://schemas.microsoft.com/office/powerpoint/2010/main" val="450043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ヒラギノ角ゴ Pro W3" charset="0"/>
                <a:cs typeface="ヒラギノ角ゴ Pro W3" charset="0"/>
              </a:rPr>
              <a:t>CORRECT ANSWER:  B</a:t>
            </a:r>
          </a:p>
          <a:p>
            <a:pPr eaLnBrk="1" hangingPunct="1">
              <a:spcBef>
                <a:spcPct val="0"/>
              </a:spcBef>
            </a:pPr>
            <a:r>
              <a:rPr lang="en-US" dirty="0" smtClean="0">
                <a:ea typeface="ヒラギノ角ゴ Pro W3" charset="0"/>
                <a:cs typeface="ヒラギノ角ゴ Pro W3" charset="0"/>
              </a:rPr>
              <a:t>USED IN:  Fall 2008 (</a:t>
            </a:r>
            <a:r>
              <a:rPr lang="en-US" dirty="0" err="1" smtClean="0">
                <a:ea typeface="ヒラギノ角ゴ Pro W3" charset="0"/>
                <a:cs typeface="ヒラギノ角ゴ Pro W3" charset="0"/>
              </a:rPr>
              <a:t>Dubson</a:t>
            </a:r>
            <a:r>
              <a:rPr lang="en-US" dirty="0" smtClean="0">
                <a:ea typeface="ヒラギノ角ゴ Pro W3" charset="0"/>
                <a:cs typeface="ヒラギノ角ゴ Pro W3" charset="0"/>
              </a:rPr>
              <a:t>) and Spring 2008 (Pollock), Fall 2009 (</a:t>
            </a:r>
            <a:r>
              <a:rPr lang="en-US" dirty="0" err="1" smtClean="0">
                <a:ea typeface="ヒラギノ角ゴ Pro W3" charset="0"/>
                <a:cs typeface="ヒラギノ角ゴ Pro W3" charset="0"/>
              </a:rPr>
              <a:t>Schibli</a:t>
            </a:r>
            <a:r>
              <a:rPr lang="en-US" dirty="0" smtClean="0">
                <a:ea typeface="ヒラギノ角ゴ Pro W3" charset="0"/>
                <a:cs typeface="ヒラギノ角ゴ Pro W3" charset="0"/>
              </a:rPr>
              <a:t>)</a:t>
            </a:r>
          </a:p>
          <a:p>
            <a:pPr eaLnBrk="1" hangingPunct="1">
              <a:spcBef>
                <a:spcPct val="0"/>
              </a:spcBef>
            </a:pPr>
            <a:r>
              <a:rPr lang="en-US" dirty="0" smtClean="0">
                <a:ea typeface="ヒラギノ角ゴ Pro W3" charset="0"/>
                <a:cs typeface="ヒラギノ角ゴ Pro W3" charset="0"/>
              </a:rPr>
              <a:t>LECTURE NUMBER: </a:t>
            </a:r>
            <a:r>
              <a:rPr lang="en-US" dirty="0" err="1" smtClean="0">
                <a:ea typeface="ヒラギノ角ゴ Pro W3" charset="0"/>
                <a:cs typeface="ヒラギノ角ゴ Pro W3" charset="0"/>
              </a:rPr>
              <a:t>Dubson</a:t>
            </a:r>
            <a:r>
              <a:rPr lang="en-US" dirty="0" smtClean="0">
                <a:ea typeface="ヒラギノ角ゴ Pro W3" charset="0"/>
                <a:cs typeface="ヒラギノ角ゴ Pro W3" charset="0"/>
              </a:rPr>
              <a:t> (Week 5, Lecture 12). Pollock (Lecture 12).</a:t>
            </a:r>
          </a:p>
          <a:p>
            <a:pPr eaLnBrk="1" hangingPunct="1">
              <a:spcBef>
                <a:spcPct val="0"/>
              </a:spcBef>
            </a:pPr>
            <a:r>
              <a:rPr lang="en-US" dirty="0" smtClean="0">
                <a:ea typeface="ヒラギノ角ゴ Pro W3" charset="0"/>
                <a:cs typeface="ヒラギノ角ゴ Pro W3" charset="0"/>
              </a:rPr>
              <a:t>STUDENT RESPONSES: 2% </a:t>
            </a:r>
            <a:r>
              <a:rPr lang="en-US" b="1" dirty="0" smtClean="0">
                <a:ea typeface="ヒラギノ角ゴ Pro W3" charset="0"/>
                <a:cs typeface="ヒラギノ角ゴ Pro W3" charset="0"/>
              </a:rPr>
              <a:t>[[98%]]</a:t>
            </a:r>
            <a:r>
              <a:rPr lang="en-US" dirty="0" smtClean="0">
                <a:ea typeface="ヒラギノ角ゴ Pro W3" charset="0"/>
                <a:cs typeface="ヒラギノ角ゴ Pro W3" charset="0"/>
              </a:rPr>
              <a:t> 0% 0% 0% (FALL 2008) </a:t>
            </a:r>
          </a:p>
          <a:p>
            <a:pPr eaLnBrk="1" hangingPunct="1">
              <a:spcBef>
                <a:spcPct val="0"/>
              </a:spcBef>
            </a:pPr>
            <a:r>
              <a:rPr lang="en-US" dirty="0" smtClean="0">
                <a:ea typeface="ヒラギノ角ゴ Pro W3" charset="0"/>
                <a:cs typeface="ヒラギノ角ゴ Pro W3" charset="0"/>
              </a:rPr>
              <a:t>			 0% </a:t>
            </a:r>
            <a:r>
              <a:rPr lang="en-US" b="1" dirty="0" smtClean="0">
                <a:ea typeface="ヒラギノ角ゴ Pro W3" charset="0"/>
                <a:cs typeface="ヒラギノ角ゴ Pro W3" charset="0"/>
              </a:rPr>
              <a:t>[[100%]] </a:t>
            </a:r>
            <a:r>
              <a:rPr lang="en-US" dirty="0" smtClean="0">
                <a:ea typeface="ヒラギノ角ゴ Pro W3" charset="0"/>
                <a:cs typeface="ヒラギノ角ゴ Pro W3" charset="0"/>
              </a:rPr>
              <a:t>0% 0% 0% (SPRING 2008)</a:t>
            </a:r>
          </a:p>
          <a:p>
            <a:pPr eaLnBrk="1" hangingPunct="1">
              <a:spcBef>
                <a:spcPct val="0"/>
              </a:spcBef>
            </a:pPr>
            <a:r>
              <a:rPr lang="en-US" dirty="0" smtClean="0">
                <a:ea typeface="ヒラギノ角ゴ Pro W3" charset="0"/>
                <a:cs typeface="ヒラギノ角ゴ Pro W3" charset="0"/>
              </a:rPr>
              <a:t>			 52% </a:t>
            </a:r>
            <a:r>
              <a:rPr lang="en-US" b="1" dirty="0" smtClean="0">
                <a:ea typeface="ヒラギノ角ゴ Pro W3" charset="0"/>
                <a:cs typeface="ヒラギノ角ゴ Pro W3" charset="0"/>
              </a:rPr>
              <a:t>[[38%]]</a:t>
            </a:r>
            <a:r>
              <a:rPr lang="en-US" dirty="0" smtClean="0">
                <a:ea typeface="ヒラギノ角ゴ Pro W3" charset="0"/>
                <a:cs typeface="ヒラギノ角ゴ Pro W3" charset="0"/>
              </a:rPr>
              <a:t> 10% 0% 0% (FALL 2009) </a:t>
            </a:r>
          </a:p>
          <a:p>
            <a:pPr eaLnBrk="1" hangingPunct="1">
              <a:spcBef>
                <a:spcPct val="0"/>
              </a:spcBef>
            </a:pPr>
            <a:r>
              <a:rPr lang="en-US" dirty="0" smtClean="0">
                <a:ea typeface="ヒラギノ角ゴ Pro W3" charset="0"/>
                <a:cs typeface="ヒラギノ角ゴ Pro W3" charset="0"/>
              </a:rPr>
              <a:t>			3, </a:t>
            </a:r>
            <a:r>
              <a:rPr lang="en-US" b="1" dirty="0" smtClean="0">
                <a:ea typeface="ヒラギノ角ゴ Pro W3" charset="0"/>
                <a:cs typeface="ヒラギノ角ゴ Pro W3" charset="0"/>
              </a:rPr>
              <a:t>[[76%]], </a:t>
            </a:r>
            <a:r>
              <a:rPr lang="en-US" b="0" dirty="0" smtClean="0">
                <a:ea typeface="ヒラギノ角ゴ Pro W3" charset="0"/>
                <a:cs typeface="ヒラギノ角ゴ Pro W3" charset="0"/>
              </a:rPr>
              <a:t>20, 0, 0 ‘</a:t>
            </a:r>
            <a:r>
              <a:rPr lang="en-US" b="0" dirty="0" err="1" smtClean="0">
                <a:ea typeface="ヒラギノ角ゴ Pro W3" charset="0"/>
                <a:cs typeface="ヒラギノ角ゴ Pro W3" charset="0"/>
              </a:rPr>
              <a:t>Sp</a:t>
            </a:r>
            <a:r>
              <a:rPr lang="en-US" b="0" dirty="0" smtClean="0">
                <a:ea typeface="ヒラギノ角ゴ Pro W3" charset="0"/>
                <a:cs typeface="ヒラギノ角ゴ Pro W3" charset="0"/>
              </a:rPr>
              <a:t> 13</a:t>
            </a:r>
          </a:p>
          <a:p>
            <a:pPr eaLnBrk="1" hangingPunct="1">
              <a:spcBef>
                <a:spcPct val="0"/>
              </a:spcBef>
            </a:pPr>
            <a:r>
              <a:rPr lang="en-US" b="1" dirty="0" smtClean="0">
                <a:ea typeface="ヒラギノ角ゴ Pro W3" charset="0"/>
                <a:cs typeface="ヒラギノ角ゴ Pro W3" charset="0"/>
              </a:rPr>
              <a:t>INSTRUCTOR NOTES: </a:t>
            </a:r>
            <a:r>
              <a:rPr lang="en-US" dirty="0" smtClean="0">
                <a:ea typeface="ヒラギノ角ゴ Pro W3" charset="0"/>
                <a:cs typeface="ヒラギノ角ゴ Pro W3" charset="0"/>
              </a:rPr>
              <a:t>Clicked on this one. 100% correct! I had JUST presented </a:t>
            </a:r>
            <a:r>
              <a:rPr lang="ja-JP" altLang="en-US" dirty="0" smtClean="0">
                <a:ea typeface="ヒラギノ角ゴ Pro W3" charset="0"/>
                <a:cs typeface="ヒラギノ角ゴ Pro W3" charset="0"/>
              </a:rPr>
              <a:t>“</a:t>
            </a:r>
            <a:r>
              <a:rPr lang="en-US" dirty="0" smtClean="0">
                <a:ea typeface="ヒラギノ角ゴ Pro W3" charset="0"/>
                <a:cs typeface="ヒラギノ角ゴ Pro W3" charset="0"/>
              </a:rPr>
              <a:t>V is not an </a:t>
            </a:r>
            <a:r>
              <a:rPr lang="en-US" dirty="0" err="1" smtClean="0">
                <a:ea typeface="ヒラギノ角ゴ Pro W3" charset="0"/>
                <a:cs typeface="ヒラギノ角ゴ Pro W3" charset="0"/>
              </a:rPr>
              <a:t>extrema</a:t>
            </a:r>
            <a:r>
              <a:rPr lang="ja-JP" altLang="en-US" dirty="0" smtClean="0">
                <a:ea typeface="ヒラギノ角ゴ Pro W3" charset="0"/>
                <a:cs typeface="ヒラギノ角ゴ Pro W3" charset="0"/>
              </a:rPr>
              <a:t>”</a:t>
            </a:r>
            <a:r>
              <a:rPr lang="en-US" dirty="0" smtClean="0">
                <a:ea typeface="ヒラギノ角ゴ Pro W3" charset="0"/>
                <a:cs typeface="ヒラギノ角ゴ Pro W3" charset="0"/>
              </a:rPr>
              <a:t> on the board. Interestingly, we had not yet formally introduced the uniqueness theorem. </a:t>
            </a:r>
          </a:p>
          <a:p>
            <a:pPr eaLnBrk="1" hangingPunct="1">
              <a:spcBef>
                <a:spcPct val="0"/>
              </a:spcBef>
            </a:pPr>
            <a:endParaRPr lang="en-US" dirty="0" smtClean="0">
              <a:ea typeface="ヒラギノ角ゴ Pro W3" charset="0"/>
              <a:cs typeface="ヒラギノ角ゴ Pro W3" charset="0"/>
            </a:endParaRPr>
          </a:p>
          <a:p>
            <a:pPr eaLnBrk="1" hangingPunct="1">
              <a:spcBef>
                <a:spcPct val="0"/>
              </a:spcBef>
            </a:pPr>
            <a:r>
              <a:rPr lang="en-US" dirty="0" smtClean="0">
                <a:ea typeface="ヒラギノ角ゴ Pro W3" charset="0"/>
                <a:cs typeface="ヒラギノ角ゴ Pro W3" charset="0"/>
              </a:rPr>
              <a:t>Apparently the difficulty depends a lot on what has just preceded it, though – very different results in different classes! </a:t>
            </a:r>
          </a:p>
          <a:p>
            <a:pPr eaLnBrk="1" hangingPunct="1">
              <a:spcBef>
                <a:spcPct val="0"/>
              </a:spcBef>
            </a:pPr>
            <a:endParaRPr lang="en-US" dirty="0" smtClean="0">
              <a:ea typeface="ヒラギノ角ゴ Pro W3" charset="0"/>
              <a:cs typeface="ヒラギノ角ゴ Pro W3" charset="0"/>
            </a:endParaRPr>
          </a:p>
          <a:p>
            <a:pPr eaLnBrk="1" hangingPunct="1">
              <a:spcBef>
                <a:spcPct val="0"/>
              </a:spcBef>
            </a:pPr>
            <a:r>
              <a:rPr lang="en-US" dirty="0" smtClean="0">
                <a:ea typeface="ヒラギノ角ゴ Pro W3" charset="0"/>
                <a:cs typeface="ヒラギノ角ゴ Pro W3" charset="0"/>
              </a:rPr>
              <a:t>My answer is B, by uniqueness theorem.  -SJP</a:t>
            </a:r>
          </a:p>
          <a:p>
            <a:pPr eaLnBrk="1" hangingPunct="1">
              <a:spcBef>
                <a:spcPct val="0"/>
              </a:spcBef>
            </a:pPr>
            <a:r>
              <a:rPr lang="en-US" dirty="0" smtClean="0">
                <a:ea typeface="ヒラギノ角ゴ Pro W3" charset="0"/>
                <a:cs typeface="ヒラギノ角ゴ Pro W3" charset="0"/>
              </a:rPr>
              <a:t>WRITTEN BY: Steven Pollock (CU-Boulder)</a:t>
            </a:r>
          </a:p>
          <a:p>
            <a:pPr eaLnBrk="1" hangingPunct="1"/>
            <a:endParaRPr lang="en-US" b="1" dirty="0" smtClean="0">
              <a:ea typeface="ヒラギノ角ゴ Pro W3" charset="0"/>
              <a:cs typeface="ヒラギノ角ゴ Pro W3" charset="0"/>
            </a:endParaRPr>
          </a:p>
          <a:p>
            <a:pPr eaLnBrk="1" hangingPunct="1"/>
            <a:endParaRPr lang="en-US" dirty="0" smtClean="0">
              <a:ea typeface="ヒラギノ角ゴ Pro W3" charset="0"/>
              <a:cs typeface="ヒラギノ角ゴ Pro W3" charset="0"/>
            </a:endParaRPr>
          </a:p>
          <a:p>
            <a:endParaRPr lang="en-US" dirty="0"/>
          </a:p>
        </p:txBody>
      </p:sp>
      <p:sp>
        <p:nvSpPr>
          <p:cNvPr id="4" name="Slide Number Placeholder 3"/>
          <p:cNvSpPr>
            <a:spLocks noGrp="1"/>
          </p:cNvSpPr>
          <p:nvPr>
            <p:ph type="sldNum" sz="quarter" idx="10"/>
          </p:nvPr>
        </p:nvSpPr>
        <p:spPr/>
        <p:txBody>
          <a:bodyPr/>
          <a:lstStyle/>
          <a:p>
            <a:pPr>
              <a:defRPr/>
            </a:pPr>
            <a:fld id="{10F17323-29B6-344C-BA96-22CC287E9BD7}" type="slidenum">
              <a:rPr lang="en-US" smtClean="0"/>
              <a:pPr>
                <a:defRPr/>
              </a:pPr>
              <a:t>5</a:t>
            </a:fld>
            <a:endParaRPr lang="en-US"/>
          </a:p>
        </p:txBody>
      </p:sp>
    </p:spTree>
    <p:extLst>
      <p:ext uri="{BB962C8B-B14F-4D97-AF65-F5344CB8AC3E}">
        <p14:creationId xmlns:p14="http://schemas.microsoft.com/office/powerpoint/2010/main" val="1744653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6BF8B81C-E9E5-864A-96F6-F641EF52610D}" type="slidenum">
              <a:rPr lang="en-US" sz="1200"/>
              <a:pPr/>
              <a:t>6</a:t>
            </a:fld>
            <a:endParaRPr lang="en-US" sz="1200"/>
          </a:p>
        </p:txBody>
      </p:sp>
      <p:sp>
        <p:nvSpPr>
          <p:cNvPr id="1894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1229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spcBef>
                <a:spcPct val="0"/>
              </a:spcBef>
            </a:pPr>
            <a:r>
              <a:rPr lang="en-US" dirty="0" smtClean="0">
                <a:ea typeface="ヒラギノ角ゴ Pro W3" charset="0"/>
                <a:cs typeface="ヒラギノ角ゴ Pro W3" charset="0"/>
              </a:rPr>
              <a:t>CORRECT ANSWER:  B</a:t>
            </a:r>
          </a:p>
          <a:p>
            <a:pPr eaLnBrk="1" hangingPunct="1">
              <a:spcBef>
                <a:spcPct val="0"/>
              </a:spcBef>
            </a:pPr>
            <a:r>
              <a:rPr lang="en-US" dirty="0" smtClean="0">
                <a:ea typeface="ヒラギノ角ゴ Pro W3" charset="0"/>
                <a:cs typeface="ヒラギノ角ゴ Pro W3" charset="0"/>
              </a:rPr>
              <a:t>USED IN: Fall 2008 (</a:t>
            </a:r>
            <a:r>
              <a:rPr lang="en-US" dirty="0" err="1" smtClean="0">
                <a:ea typeface="ヒラギノ角ゴ Pro W3" charset="0"/>
                <a:cs typeface="ヒラギノ角ゴ Pro W3" charset="0"/>
              </a:rPr>
              <a:t>Dubson</a:t>
            </a:r>
            <a:r>
              <a:rPr lang="en-US" dirty="0" smtClean="0">
                <a:ea typeface="ヒラギノ角ゴ Pro W3" charset="0"/>
                <a:cs typeface="ヒラギノ角ゴ Pro W3" charset="0"/>
              </a:rPr>
              <a:t>) and Spring 2008 and ‘13 (Pollock), Fall 2009 (</a:t>
            </a:r>
            <a:r>
              <a:rPr lang="en-US" dirty="0" err="1" smtClean="0">
                <a:ea typeface="ヒラギノ角ゴ Pro W3" charset="0"/>
                <a:cs typeface="ヒラギノ角ゴ Pro W3" charset="0"/>
              </a:rPr>
              <a:t>Schibli</a:t>
            </a:r>
            <a:r>
              <a:rPr lang="en-US" dirty="0" smtClean="0">
                <a:ea typeface="ヒラギノ角ゴ Pro W3" charset="0"/>
                <a:cs typeface="ヒラギノ角ゴ Pro W3" charset="0"/>
              </a:rPr>
              <a:t>)</a:t>
            </a:r>
          </a:p>
          <a:p>
            <a:pPr eaLnBrk="1" hangingPunct="1">
              <a:spcBef>
                <a:spcPct val="0"/>
              </a:spcBef>
            </a:pPr>
            <a:r>
              <a:rPr lang="en-US" dirty="0" smtClean="0">
                <a:ea typeface="ヒラギノ角ゴ Pro W3" charset="0"/>
                <a:cs typeface="ヒラギノ角ゴ Pro W3" charset="0"/>
              </a:rPr>
              <a:t>LECTURE NUMBER:  </a:t>
            </a:r>
            <a:r>
              <a:rPr lang="en-US" dirty="0" err="1" smtClean="0">
                <a:ea typeface="ヒラギノ角ゴ Pro W3" charset="0"/>
                <a:cs typeface="ヒラギノ角ゴ Pro W3" charset="0"/>
              </a:rPr>
              <a:t>Dubson</a:t>
            </a:r>
            <a:r>
              <a:rPr lang="en-US" dirty="0" smtClean="0">
                <a:ea typeface="ヒラギノ角ゴ Pro W3" charset="0"/>
                <a:cs typeface="ヒラギノ角ゴ Pro W3" charset="0"/>
              </a:rPr>
              <a:t> (Week 5, Lecture 12). Pollock (Lecture 12, 13 in ‘13). </a:t>
            </a:r>
          </a:p>
          <a:p>
            <a:pPr eaLnBrk="1" hangingPunct="1">
              <a:spcBef>
                <a:spcPct val="0"/>
              </a:spcBef>
            </a:pPr>
            <a:r>
              <a:rPr lang="en-US" dirty="0" smtClean="0">
                <a:ea typeface="ヒラギノ角ゴ Pro W3" charset="0"/>
                <a:cs typeface="ヒラギノ角ゴ Pro W3" charset="0"/>
              </a:rPr>
              <a:t>STUDENT RESPONSES: 18% </a:t>
            </a:r>
            <a:r>
              <a:rPr lang="en-US" b="1" dirty="0" smtClean="0">
                <a:ea typeface="ヒラギノ角ゴ Pro W3" charset="0"/>
                <a:cs typeface="ヒラギノ角ゴ Pro W3" charset="0"/>
              </a:rPr>
              <a:t>[[82%]]</a:t>
            </a:r>
            <a:r>
              <a:rPr lang="en-US" dirty="0" smtClean="0">
                <a:ea typeface="ヒラギノ角ゴ Pro W3" charset="0"/>
                <a:cs typeface="ヒラギノ角ゴ Pro W3" charset="0"/>
              </a:rPr>
              <a:t> 0% 0% 0% (FALL 2008) </a:t>
            </a:r>
          </a:p>
          <a:p>
            <a:pPr eaLnBrk="1" hangingPunct="1">
              <a:spcBef>
                <a:spcPct val="0"/>
              </a:spcBef>
            </a:pPr>
            <a:r>
              <a:rPr lang="en-US" dirty="0" smtClean="0">
                <a:ea typeface="ヒラギノ角ゴ Pro W3" charset="0"/>
                <a:cs typeface="ヒラギノ角ゴ Pro W3" charset="0"/>
              </a:rPr>
              <a:t>		</a:t>
            </a:r>
            <a:r>
              <a:rPr lang="en-US" dirty="0" smtClean="0">
                <a:ea typeface="ヒラギノ角ゴ Pro W3" charset="0"/>
                <a:cs typeface="ヒラギノ角ゴ Pro W3" charset="0"/>
              </a:rPr>
              <a:t>  </a:t>
            </a:r>
            <a:r>
              <a:rPr lang="en-US" dirty="0" smtClean="0">
                <a:ea typeface="ヒラギノ角ゴ Pro W3" charset="0"/>
                <a:cs typeface="ヒラギノ角ゴ Pro W3" charset="0"/>
              </a:rPr>
              <a:t>25% </a:t>
            </a:r>
            <a:r>
              <a:rPr lang="en-US" b="1" dirty="0" smtClean="0">
                <a:ea typeface="ヒラギノ角ゴ Pro W3" charset="0"/>
                <a:cs typeface="ヒラギノ角ゴ Pro W3" charset="0"/>
              </a:rPr>
              <a:t>[[ 75%]] </a:t>
            </a:r>
            <a:r>
              <a:rPr lang="en-US" dirty="0" smtClean="0">
                <a:ea typeface="ヒラギノ角ゴ Pro W3" charset="0"/>
                <a:cs typeface="ヒラギノ角ゴ Pro W3" charset="0"/>
              </a:rPr>
              <a:t>0% 0% 0% (SPRING 2008)</a:t>
            </a:r>
          </a:p>
          <a:p>
            <a:pPr eaLnBrk="1" hangingPunct="1">
              <a:spcBef>
                <a:spcPct val="0"/>
              </a:spcBef>
            </a:pPr>
            <a:r>
              <a:rPr lang="en-US" dirty="0" smtClean="0">
                <a:ea typeface="ヒラギノ角ゴ Pro W3" charset="0"/>
                <a:cs typeface="ヒラギノ角ゴ Pro W3" charset="0"/>
              </a:rPr>
              <a:t>		</a:t>
            </a:r>
            <a:r>
              <a:rPr lang="en-US" dirty="0" smtClean="0">
                <a:ea typeface="ヒラギノ角ゴ Pro W3" charset="0"/>
                <a:cs typeface="ヒラギノ角ゴ Pro W3" charset="0"/>
              </a:rPr>
              <a:t>19</a:t>
            </a:r>
            <a:r>
              <a:rPr lang="en-US" dirty="0" smtClean="0">
                <a:ea typeface="ヒラギノ角ゴ Pro W3" charset="0"/>
                <a:cs typeface="ヒラギノ角ゴ Pro W3" charset="0"/>
              </a:rPr>
              <a:t>% </a:t>
            </a:r>
            <a:r>
              <a:rPr lang="en-US" b="1" dirty="0" smtClean="0">
                <a:ea typeface="ヒラギノ角ゴ Pro W3" charset="0"/>
                <a:cs typeface="ヒラギノ角ゴ Pro W3" charset="0"/>
              </a:rPr>
              <a:t>[[77%]]</a:t>
            </a:r>
            <a:r>
              <a:rPr lang="en-US" dirty="0" smtClean="0">
                <a:ea typeface="ヒラギノ角ゴ Pro W3" charset="0"/>
                <a:cs typeface="ヒラギノ角ゴ Pro W3" charset="0"/>
              </a:rPr>
              <a:t> 0% 0% 4% (FALL 2009)</a:t>
            </a:r>
          </a:p>
          <a:p>
            <a:pPr eaLnBrk="1" hangingPunct="1">
              <a:spcBef>
                <a:spcPct val="0"/>
              </a:spcBef>
            </a:pPr>
            <a:r>
              <a:rPr lang="en-US" dirty="0" smtClean="0">
                <a:ea typeface="ヒラギノ角ゴ Pro W3" charset="0"/>
                <a:cs typeface="ヒラギノ角ゴ Pro W3" charset="0"/>
              </a:rPr>
              <a:t>		</a:t>
            </a:r>
            <a:r>
              <a:rPr lang="en-US" b="0" dirty="0" smtClean="0">
                <a:ea typeface="ヒラギノ角ゴ Pro W3" charset="0"/>
                <a:cs typeface="ヒラギノ角ゴ Pro W3" charset="0"/>
              </a:rPr>
              <a:t>50,</a:t>
            </a:r>
            <a:r>
              <a:rPr lang="en-US" b="0" baseline="0" dirty="0" smtClean="0">
                <a:ea typeface="ヒラギノ角ゴ Pro W3" charset="0"/>
                <a:cs typeface="ヒラギノ角ゴ Pro W3" charset="0"/>
              </a:rPr>
              <a:t> </a:t>
            </a:r>
            <a:r>
              <a:rPr lang="en-US" b="1" baseline="0" dirty="0" smtClean="0">
                <a:ea typeface="ヒラギノ角ゴ Pro W3" charset="0"/>
                <a:cs typeface="ヒラギノ角ゴ Pro W3" charset="0"/>
              </a:rPr>
              <a:t>[[47]], </a:t>
            </a:r>
            <a:r>
              <a:rPr lang="en-US" b="0" baseline="0" dirty="0" smtClean="0">
                <a:ea typeface="ヒラギノ角ゴ Pro W3" charset="0"/>
                <a:cs typeface="ヒラギノ角ゴ Pro W3" charset="0"/>
              </a:rPr>
              <a:t>3, 0, </a:t>
            </a:r>
            <a:r>
              <a:rPr lang="en-US" b="0" baseline="0" dirty="0" smtClean="0">
                <a:ea typeface="ヒラギノ角ゴ Pro W3" charset="0"/>
                <a:cs typeface="ヒラギノ角ゴ Pro W3" charset="0"/>
              </a:rPr>
              <a:t>0 (</a:t>
            </a:r>
            <a:r>
              <a:rPr lang="en-US" b="0" baseline="0" dirty="0" err="1" smtClean="0">
                <a:ea typeface="ヒラギノ角ゴ Pro W3" charset="0"/>
                <a:cs typeface="ヒラギノ角ゴ Pro W3" charset="0"/>
              </a:rPr>
              <a:t>Sp</a:t>
            </a:r>
            <a:r>
              <a:rPr lang="en-US" b="0" baseline="0" dirty="0" smtClean="0">
                <a:ea typeface="ヒラギノ角ゴ Pro W3" charset="0"/>
                <a:cs typeface="ヒラギノ角ゴ Pro W3" charset="0"/>
              </a:rPr>
              <a:t> ‘13) </a:t>
            </a:r>
            <a:endParaRPr lang="en-US" b="0" dirty="0" smtClean="0">
              <a:ea typeface="ヒラギノ角ゴ Pro W3" charset="0"/>
              <a:cs typeface="ヒラギノ角ゴ Pro W3" charset="0"/>
            </a:endParaRPr>
          </a:p>
          <a:p>
            <a:pPr eaLnBrk="1" hangingPunct="1">
              <a:spcBef>
                <a:spcPct val="0"/>
              </a:spcBef>
            </a:pPr>
            <a:r>
              <a:rPr lang="en-US" b="1" dirty="0" smtClean="0">
                <a:ea typeface="ヒラギノ角ゴ Pro W3" charset="0"/>
                <a:cs typeface="ヒラギノ角ゴ Pro W3" charset="0"/>
              </a:rPr>
              <a:t>INSTRUCTOR NOTES:  </a:t>
            </a:r>
            <a:r>
              <a:rPr lang="en-US" dirty="0" smtClean="0">
                <a:ea typeface="ヒラギノ角ゴ Pro W3" charset="0"/>
                <a:cs typeface="ヒラギノ角ゴ Pro W3" charset="0"/>
              </a:rPr>
              <a:t>25% voted for A. Interesting discussion. I explained it through </a:t>
            </a:r>
            <a:r>
              <a:rPr lang="ja-JP" altLang="en-US" dirty="0" smtClean="0">
                <a:ea typeface="ヒラギノ角ゴ Pro W3" charset="0"/>
                <a:cs typeface="ヒラギノ角ゴ Pro W3" charset="0"/>
              </a:rPr>
              <a:t>“</a:t>
            </a:r>
            <a:r>
              <a:rPr lang="en-US" dirty="0" smtClean="0">
                <a:ea typeface="ヒラギノ角ゴ Pro W3" charset="0"/>
                <a:cs typeface="ヒラギノ角ゴ Pro W3" charset="0"/>
              </a:rPr>
              <a:t>uniqueness</a:t>
            </a:r>
            <a:r>
              <a:rPr lang="ja-JP" altLang="en-US" dirty="0" smtClean="0">
                <a:ea typeface="ヒラギノ角ゴ Pro W3" charset="0"/>
                <a:cs typeface="ヒラギノ角ゴ Pro W3" charset="0"/>
              </a:rPr>
              <a:t>”</a:t>
            </a:r>
            <a:r>
              <a:rPr lang="en-US" dirty="0" smtClean="0">
                <a:ea typeface="ヒラギノ角ゴ Pro W3" charset="0"/>
                <a:cs typeface="ヒラギノ角ゴ Pro W3" charset="0"/>
              </a:rPr>
              <a:t>, (but they want to know WHY the charges will move - what provides the E field that </a:t>
            </a:r>
            <a:r>
              <a:rPr lang="ja-JP" altLang="en-US" dirty="0" smtClean="0">
                <a:ea typeface="ヒラギノ角ゴ Pro W3" charset="0"/>
                <a:cs typeface="ヒラギノ角ゴ Pro W3" charset="0"/>
              </a:rPr>
              <a:t>“</a:t>
            </a:r>
            <a:r>
              <a:rPr lang="en-US" dirty="0" smtClean="0">
                <a:ea typeface="ヒラギノ角ゴ Pro W3" charset="0"/>
                <a:cs typeface="ヒラギノ角ゴ Pro W3" charset="0"/>
              </a:rPr>
              <a:t>pushes</a:t>
            </a:r>
            <a:r>
              <a:rPr lang="ja-JP" altLang="en-US" dirty="0" smtClean="0">
                <a:ea typeface="ヒラギノ角ゴ Pro W3" charset="0"/>
                <a:cs typeface="ヒラギノ角ゴ Pro W3" charset="0"/>
              </a:rPr>
              <a:t>”</a:t>
            </a:r>
            <a:r>
              <a:rPr lang="en-US" dirty="0" smtClean="0">
                <a:ea typeface="ヒラギノ角ゴ Pro W3" charset="0"/>
                <a:cs typeface="ヒラギノ角ゴ Pro W3" charset="0"/>
              </a:rPr>
              <a:t> the charges through the conductors in that brief non-equilibrium instant…) </a:t>
            </a:r>
          </a:p>
          <a:p>
            <a:pPr eaLnBrk="1" hangingPunct="1">
              <a:spcBef>
                <a:spcPct val="0"/>
              </a:spcBef>
            </a:pPr>
            <a:r>
              <a:rPr lang="en-US" dirty="0" smtClean="0">
                <a:ea typeface="ヒラギノ角ゴ Pro W3" charset="0"/>
                <a:cs typeface="ヒラギノ角ゴ Pro W3" charset="0"/>
              </a:rPr>
              <a:t>My answer is B no, it's not stable in the configuration shown. </a:t>
            </a:r>
          </a:p>
          <a:p>
            <a:pPr eaLnBrk="1" hangingPunct="1">
              <a:spcBef>
                <a:spcPct val="0"/>
              </a:spcBef>
            </a:pPr>
            <a:r>
              <a:rPr lang="en-US" dirty="0" smtClean="0">
                <a:ea typeface="ヒラギノ角ゴ Pro W3" charset="0"/>
                <a:cs typeface="ヒラギノ角ゴ Pro W3" charset="0"/>
              </a:rPr>
              <a:t>The charges COULD run through the wires, making both plates have zero charge and zero fields everywhere. But the uniqueness theorem (Version II in </a:t>
            </a:r>
            <a:r>
              <a:rPr lang="en-US" dirty="0" err="1" smtClean="0">
                <a:ea typeface="ヒラギノ角ゴ Pro W3" charset="0"/>
                <a:cs typeface="ヒラギノ角ゴ Pro W3" charset="0"/>
              </a:rPr>
              <a:t>griffiths</a:t>
            </a:r>
            <a:r>
              <a:rPr lang="en-US" dirty="0" smtClean="0">
                <a:ea typeface="ヒラギノ角ゴ Pro W3" charset="0"/>
                <a:cs typeface="ヒラギノ角ゴ Pro W3" charset="0"/>
              </a:rPr>
              <a:t>) says this is the ONLY possible solution. </a:t>
            </a:r>
          </a:p>
          <a:p>
            <a:pPr eaLnBrk="1" hangingPunct="1">
              <a:spcBef>
                <a:spcPct val="0"/>
              </a:spcBef>
            </a:pPr>
            <a:endParaRPr lang="en-US" dirty="0" smtClean="0">
              <a:ea typeface="ヒラギノ角ゴ Pro W3" charset="0"/>
              <a:cs typeface="ヒラギノ角ゴ Pro W3" charset="0"/>
            </a:endParaRPr>
          </a:p>
          <a:p>
            <a:pPr eaLnBrk="1" hangingPunct="1">
              <a:spcBef>
                <a:spcPct val="0"/>
              </a:spcBef>
            </a:pPr>
            <a:r>
              <a:rPr lang="en-US" dirty="0" smtClean="0">
                <a:ea typeface="ヒラギノ角ゴ Pro W3" charset="0"/>
                <a:cs typeface="ヒラギノ角ゴ Pro W3" charset="0"/>
              </a:rPr>
              <a:t>Perhaps it might be more physically “obvious” if you imagine that thin wire becomes just a gian</a:t>
            </a:r>
            <a:r>
              <a:rPr lang="en-US" baseline="0" dirty="0" smtClean="0">
                <a:ea typeface="ヒラギノ角ゴ Pro W3" charset="0"/>
                <a:cs typeface="ヒラギノ角ゴ Pro W3" charset="0"/>
              </a:rPr>
              <a:t>t conducting block. So now you have a capacitor with a giant conductor nearly filling the inner space. But wait, it’s not a capacitor, because of that upper wire – so picture a big “horseshoe shaped” conductor on the outside. Now it somehow seems easier to see that there is no reason for the charges to STAY separated like this… (?) </a:t>
            </a:r>
            <a:endParaRPr lang="en-US" dirty="0" smtClean="0">
              <a:ea typeface="ヒラギノ角ゴ Pro W3" charset="0"/>
              <a:cs typeface="ヒラギノ角ゴ Pro W3" charset="0"/>
            </a:endParaRPr>
          </a:p>
          <a:p>
            <a:pPr eaLnBrk="1" hangingPunct="1">
              <a:spcBef>
                <a:spcPct val="0"/>
              </a:spcBef>
            </a:pPr>
            <a:endParaRPr lang="en-US" dirty="0" smtClean="0">
              <a:ea typeface="ヒラギノ角ゴ Pro W3" charset="0"/>
              <a:cs typeface="ヒラギノ角ゴ Pro W3" charset="0"/>
            </a:endParaRPr>
          </a:p>
          <a:p>
            <a:pPr eaLnBrk="1" hangingPunct="1">
              <a:spcBef>
                <a:spcPct val="0"/>
              </a:spcBef>
            </a:pPr>
            <a:endParaRPr lang="en-US" dirty="0" smtClean="0">
              <a:ea typeface="ヒラギノ角ゴ Pro W3" charset="0"/>
              <a:cs typeface="ヒラギノ角ゴ Pro W3" charset="0"/>
            </a:endParaRPr>
          </a:p>
          <a:p>
            <a:pPr eaLnBrk="1" hangingPunct="1">
              <a:spcBef>
                <a:spcPct val="0"/>
              </a:spcBef>
            </a:pPr>
            <a:r>
              <a:rPr lang="en-US" dirty="0" smtClean="0">
                <a:ea typeface="ヒラギノ角ゴ Pro W3" charset="0"/>
                <a:cs typeface="ヒラギノ角ゴ Pro W3" charset="0"/>
              </a:rPr>
              <a:t>  -SJP</a:t>
            </a:r>
          </a:p>
          <a:p>
            <a:pPr eaLnBrk="1" hangingPunct="1">
              <a:spcBef>
                <a:spcPct val="0"/>
              </a:spcBef>
            </a:pPr>
            <a:r>
              <a:rPr lang="en-US" dirty="0" smtClean="0">
                <a:ea typeface="ヒラギノ角ゴ Pro W3" charset="0"/>
                <a:cs typeface="ヒラギノ角ゴ Pro W3" charset="0"/>
              </a:rPr>
              <a:t>WRITTEN BY: Steven Pollock (CU-Boulder) </a:t>
            </a:r>
          </a:p>
          <a:p>
            <a:pPr eaLnBrk="1" hangingPunct="1">
              <a:spcBef>
                <a:spcPct val="0"/>
              </a:spcBef>
            </a:pPr>
            <a:endParaRPr lang="en-US" b="1" dirty="0" smtClean="0">
              <a:ea typeface="ヒラギノ角ゴ Pro W3" charset="0"/>
              <a:cs typeface="ヒラギノ角ゴ Pro W3" charset="0"/>
            </a:endParaRPr>
          </a:p>
          <a:p>
            <a:pPr eaLnBrk="1" hangingPunct="1"/>
            <a:endParaRPr lang="en-US" b="1" dirty="0" smtClean="0">
              <a:ea typeface="ヒラギノ角ゴ Pro W3" charset="0"/>
              <a:cs typeface="ヒラギノ角ゴ Pro W3" charset="0"/>
            </a:endParaRPr>
          </a:p>
          <a:p>
            <a:endParaRPr lang="en-US" dirty="0" smtClean="0">
              <a:ea typeface="ヒラギノ角ゴ Pro W3" charset="0"/>
              <a:cs typeface="ヒラギノ角ゴ Pro W3" charset="0"/>
            </a:endParaRPr>
          </a:p>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xfrm>
            <a:off x="1144588" y="687388"/>
            <a:ext cx="4570412" cy="3427412"/>
          </a:xfrm>
          <a:ln/>
        </p:spPr>
      </p:sp>
      <p:sp>
        <p:nvSpPr>
          <p:cNvPr id="61442" name="Rectangle 3"/>
          <p:cNvSpPr>
            <a:spLocks noGrp="1" noChangeArrowheads="1"/>
          </p:cNvSpPr>
          <p:nvPr>
            <p:ph type="body" idx="1"/>
          </p:nvPr>
        </p:nvSpPr>
        <p:spPr>
          <a:xfrm>
            <a:off x="685800" y="4344988"/>
            <a:ext cx="5486400" cy="41132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spcBef>
                <a:spcPct val="0"/>
              </a:spcBef>
            </a:pPr>
            <a:r>
              <a:rPr lang="en-US" dirty="0">
                <a:ea typeface="ヒラギノ角ゴ Pro W3" charset="0"/>
                <a:cs typeface="ヒラギノ角ゴ Pro W3" charset="0"/>
              </a:rPr>
              <a:t>CORRECT ANSWER:  A</a:t>
            </a:r>
          </a:p>
          <a:p>
            <a:pPr defTabSz="457200" eaLnBrk="1" hangingPunct="1">
              <a:spcBef>
                <a:spcPct val="0"/>
              </a:spcBef>
            </a:pPr>
            <a:r>
              <a:rPr lang="en-US" dirty="0">
                <a:ea typeface="ヒラギノ角ゴ Pro W3" charset="0"/>
                <a:cs typeface="ヒラギノ角ゴ Pro W3" charset="0"/>
              </a:rPr>
              <a:t>USED IN:  Fall 2008 (</a:t>
            </a:r>
            <a:r>
              <a:rPr lang="en-US" dirty="0" err="1">
                <a:ea typeface="ヒラギノ角ゴ Pro W3" charset="0"/>
                <a:cs typeface="ヒラギノ角ゴ Pro W3" charset="0"/>
              </a:rPr>
              <a:t>Dubson</a:t>
            </a:r>
            <a:r>
              <a:rPr lang="en-US" dirty="0">
                <a:ea typeface="ヒラギノ角ゴ Pro W3" charset="0"/>
                <a:cs typeface="ヒラギノ角ゴ Pro W3" charset="0"/>
              </a:rPr>
              <a:t>) and Spring </a:t>
            </a:r>
            <a:r>
              <a:rPr lang="en-US" dirty="0" smtClean="0">
                <a:ea typeface="ヒラギノ角ゴ Pro W3" charset="0"/>
                <a:cs typeface="ヒラギノ角ゴ Pro W3" charset="0"/>
              </a:rPr>
              <a:t>2008 and ‘13 </a:t>
            </a:r>
            <a:r>
              <a:rPr lang="en-US" dirty="0">
                <a:ea typeface="ヒラギノ角ゴ Pro W3" charset="0"/>
                <a:cs typeface="ヒラギノ角ゴ Pro W3" charset="0"/>
              </a:rPr>
              <a:t>(Pollock)</a:t>
            </a:r>
          </a:p>
          <a:p>
            <a:pPr defTabSz="457200" eaLnBrk="1" hangingPunct="1">
              <a:spcBef>
                <a:spcPct val="0"/>
              </a:spcBef>
            </a:pPr>
            <a:r>
              <a:rPr lang="en-US" dirty="0">
                <a:ea typeface="ヒラギノ角ゴ Pro W3" charset="0"/>
                <a:cs typeface="ヒラギノ角ゴ Pro W3" charset="0"/>
              </a:rPr>
              <a:t>LECTURE NUMBER: </a:t>
            </a:r>
            <a:r>
              <a:rPr lang="en-US" dirty="0" err="1">
                <a:ea typeface="ヒラギノ角ゴ Pro W3" charset="0"/>
                <a:cs typeface="ヒラギノ角ゴ Pro W3" charset="0"/>
              </a:rPr>
              <a:t>Dubson</a:t>
            </a:r>
            <a:r>
              <a:rPr lang="en-US" dirty="0">
                <a:ea typeface="ヒラギノ角ゴ Pro W3" charset="0"/>
                <a:cs typeface="ヒラギノ角ゴ Pro W3" charset="0"/>
              </a:rPr>
              <a:t> (Week 5, Lecture 13). Pollock (Lecture 12)</a:t>
            </a:r>
            <a:r>
              <a:rPr lang="en-US" dirty="0" smtClean="0">
                <a:ea typeface="ヒラギノ角ゴ Pro W3" charset="0"/>
                <a:cs typeface="ヒラギノ角ゴ Pro W3" charset="0"/>
              </a:rPr>
              <a:t>. (Lecture ‘13 in ‘13) </a:t>
            </a:r>
            <a:endParaRPr lang="en-US" dirty="0">
              <a:ea typeface="ヒラギノ角ゴ Pro W3" charset="0"/>
              <a:cs typeface="ヒラギノ角ゴ Pro W3" charset="0"/>
            </a:endParaRPr>
          </a:p>
          <a:p>
            <a:pPr defTabSz="457200" eaLnBrk="1" hangingPunct="1">
              <a:spcBef>
                <a:spcPct val="0"/>
              </a:spcBef>
            </a:pPr>
            <a:r>
              <a:rPr lang="en-US" b="1" dirty="0">
                <a:ea typeface="ヒラギノ角ゴ Pro W3" charset="0"/>
                <a:cs typeface="ヒラギノ角ゴ Pro W3" charset="0"/>
              </a:rPr>
              <a:t>INSTRUCTOR NOTES: </a:t>
            </a:r>
            <a:r>
              <a:rPr lang="en-US" dirty="0">
                <a:ea typeface="ヒラギノ角ゴ Pro W3" charset="0"/>
                <a:cs typeface="ヒラギノ角ゴ Pro W3" charset="0"/>
              </a:rPr>
              <a:t> Not voted on, but discussed it in the context of the previous one. </a:t>
            </a:r>
            <a:endParaRPr lang="en-US" dirty="0" smtClean="0">
              <a:ea typeface="ヒラギノ角ゴ Pro W3" charset="0"/>
              <a:cs typeface="ヒラギノ角ゴ Pro W3" charset="0"/>
            </a:endParaRPr>
          </a:p>
          <a:p>
            <a:pPr defTabSz="457200" eaLnBrk="1" hangingPunct="1">
              <a:spcBef>
                <a:spcPct val="0"/>
              </a:spcBef>
            </a:pPr>
            <a:r>
              <a:rPr lang="en-US" dirty="0" smtClean="0">
                <a:ea typeface="ヒラギノ角ゴ Pro W3" charset="0"/>
                <a:cs typeface="ヒラギノ角ゴ Pro W3" charset="0"/>
              </a:rPr>
              <a:t>		</a:t>
            </a:r>
            <a:r>
              <a:rPr lang="en-US" b="1" dirty="0" smtClean="0">
                <a:ea typeface="ヒラギノ角ゴ Pro W3" charset="0"/>
                <a:cs typeface="ヒラギノ角ゴ Pro W3" charset="0"/>
              </a:rPr>
              <a:t>[[82]], </a:t>
            </a:r>
            <a:r>
              <a:rPr lang="en-US" b="0" dirty="0" smtClean="0">
                <a:ea typeface="ヒラギノ角ゴ Pro W3" charset="0"/>
                <a:cs typeface="ヒラギノ角ゴ Pro W3" charset="0"/>
              </a:rPr>
              <a:t>16, 2, 0, 0 (SP ‘13) </a:t>
            </a:r>
            <a:endParaRPr lang="en-US" dirty="0">
              <a:ea typeface="ヒラギノ角ゴ Pro W3" charset="0"/>
              <a:cs typeface="ヒラギノ角ゴ Pro W3" charset="0"/>
            </a:endParaRPr>
          </a:p>
          <a:p>
            <a:pPr defTabSz="457200" eaLnBrk="1" hangingPunct="1">
              <a:spcBef>
                <a:spcPct val="0"/>
              </a:spcBef>
            </a:pPr>
            <a:r>
              <a:rPr lang="en-US" dirty="0">
                <a:ea typeface="ヒラギノ角ゴ Pro W3" charset="0"/>
                <a:cs typeface="ヒラギノ角ゴ Pro W3" charset="0"/>
              </a:rPr>
              <a:t>My answer is yes, the conducting wire changes </a:t>
            </a:r>
            <a:r>
              <a:rPr lang="en-US" i="1" dirty="0">
                <a:ea typeface="ヒラギノ角ゴ Pro W3" charset="0"/>
                <a:cs typeface="ヒラギノ角ゴ Pro W3" charset="0"/>
              </a:rPr>
              <a:t>nothing at all.</a:t>
            </a:r>
            <a:r>
              <a:rPr lang="en-US" dirty="0">
                <a:ea typeface="ヒラギノ角ゴ Pro W3" charset="0"/>
                <a:cs typeface="ヒラギノ角ゴ Pro W3" charset="0"/>
              </a:rPr>
              <a:t> This can be a little baffling for students, </a:t>
            </a:r>
            <a:r>
              <a:rPr lang="en-US" dirty="0" smtClean="0">
                <a:ea typeface="ヒラギノ角ゴ Pro W3" charset="0"/>
                <a:cs typeface="ヒラギノ角ゴ Pro W3" charset="0"/>
              </a:rPr>
              <a:t>(but again, picture a capacitor with a big chunk of metal</a:t>
            </a:r>
            <a:r>
              <a:rPr lang="en-US" baseline="0" dirty="0" smtClean="0">
                <a:ea typeface="ヒラギノ角ゴ Pro W3" charset="0"/>
                <a:cs typeface="ヒラギノ角ゴ Pro W3" charset="0"/>
              </a:rPr>
              <a:t> inside. The metal will fully polarize – that’s exactly what we see here) </a:t>
            </a:r>
            <a:endParaRPr lang="en-US" dirty="0" smtClean="0">
              <a:ea typeface="ヒラギノ角ゴ Pro W3" charset="0"/>
              <a:cs typeface="ヒラギノ角ゴ Pro W3" charset="0"/>
            </a:endParaRPr>
          </a:p>
          <a:p>
            <a:pPr defTabSz="457200" eaLnBrk="1" hangingPunct="1">
              <a:spcBef>
                <a:spcPct val="0"/>
              </a:spcBef>
            </a:pPr>
            <a:endParaRPr lang="en-US" dirty="0" smtClean="0">
              <a:ea typeface="ヒラギノ角ゴ Pro W3" charset="0"/>
              <a:cs typeface="ヒラギノ角ゴ Pro W3" charset="0"/>
            </a:endParaRPr>
          </a:p>
          <a:p>
            <a:pPr defTabSz="457200" eaLnBrk="1" hangingPunct="1">
              <a:spcBef>
                <a:spcPct val="0"/>
              </a:spcBef>
            </a:pPr>
            <a:endParaRPr lang="en-US" dirty="0">
              <a:ea typeface="ヒラギノ角ゴ Pro W3" charset="0"/>
              <a:cs typeface="ヒラギノ角ゴ Pro W3" charset="0"/>
            </a:endParaRPr>
          </a:p>
          <a:p>
            <a:pPr defTabSz="457200" eaLnBrk="1" hangingPunct="1">
              <a:spcBef>
                <a:spcPct val="0"/>
              </a:spcBef>
            </a:pPr>
            <a:r>
              <a:rPr lang="en-US" dirty="0">
                <a:ea typeface="ヒラギノ角ゴ Pro W3" charset="0"/>
                <a:cs typeface="ヒラギノ角ゴ Pro W3" charset="0"/>
              </a:rPr>
              <a:t>WRITTEN BY: Steven Pollock (CU-Boulder)</a:t>
            </a:r>
          </a:p>
          <a:p>
            <a:pPr defTabSz="457200" eaLnBrk="1" hangingPunct="1">
              <a:spcBef>
                <a:spcPct val="0"/>
              </a:spcBef>
            </a:pPr>
            <a:endParaRPr lang="en-US" dirty="0">
              <a:ea typeface="ヒラギノ角ゴ Pro W3" charset="0"/>
              <a:cs typeface="ヒラギノ角ゴ Pro W3" charset="0"/>
            </a:endParaRPr>
          </a:p>
          <a:p>
            <a:pPr defTabSz="457200" eaLnBrk="1" hangingPunct="1">
              <a:spcBef>
                <a:spcPct val="0"/>
              </a:spcBef>
            </a:pPr>
            <a:endParaRPr lang="en-US" b="1" dirty="0">
              <a:ea typeface="ヒラギノ角ゴ Pro W3" charset="0"/>
              <a:cs typeface="ヒラギノ角ゴ Pro W3" charset="0"/>
            </a:endParaRPr>
          </a:p>
          <a:p>
            <a:pPr defTabSz="457200"/>
            <a:endParaRPr lang="en-US" dirty="0">
              <a:ea typeface="ヒラギノ角ゴ Pro W3" charset="0"/>
              <a:cs typeface="ヒラギノ角ゴ Pro W3"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ea typeface="ヒラギノ角ゴ Pro W3" charset="0"/>
                <a:cs typeface="ヒラギノ角ゴ Pro W3" charset="0"/>
              </a:rPr>
              <a:t>This worked really well</a:t>
            </a:r>
          </a:p>
          <a:p>
            <a:r>
              <a:rPr lang="en-US">
                <a:latin typeface="Times New Roman" charset="0"/>
                <a:ea typeface="ヒラギノ角ゴ Pro W3" charset="0"/>
                <a:cs typeface="ヒラギノ角ゴ Pro W3" charset="0"/>
              </a:rPr>
              <a:t>Lots of struggles to do it, many writing kq/d instead of kq/r</a:t>
            </a:r>
          </a:p>
          <a:p>
            <a:r>
              <a:rPr lang="en-US">
                <a:latin typeface="Times New Roman" charset="0"/>
                <a:ea typeface="ヒラギノ角ゴ Pro W3" charset="0"/>
                <a:cs typeface="ヒラギノ角ゴ Pro W3" charset="0"/>
              </a:rPr>
              <a:t>And some trouble writing script-r, as per usual</a:t>
            </a:r>
          </a:p>
          <a:p>
            <a:r>
              <a:rPr lang="en-US">
                <a:latin typeface="Times New Roman" charset="0"/>
                <a:ea typeface="ヒラギノ角ゴ Pro W3" charset="0"/>
                <a:cs typeface="ヒラギノ角ゴ Pro W3" charset="0"/>
              </a:rPr>
              <a:t>I didn</a:t>
            </a:r>
            <a:r>
              <a:rPr lang="ja-JP" altLang="en-US">
                <a:latin typeface="Times New Roman" charset="0"/>
                <a:ea typeface="ヒラギノ角ゴ Pro W3" charset="0"/>
                <a:cs typeface="ヒラギノ角ゴ Pro W3" charset="0"/>
              </a:rPr>
              <a:t>’</a:t>
            </a:r>
            <a:r>
              <a:rPr lang="en-US">
                <a:latin typeface="Times New Roman" charset="0"/>
                <a:ea typeface="ヒラギノ角ゴ Pro W3" charset="0"/>
                <a:cs typeface="ヒラギノ角ゴ Pro W3" charset="0"/>
              </a:rPr>
              <a:t>t see a lot of people get to the final solution of V=0</a:t>
            </a:r>
          </a:p>
          <a:p>
            <a:r>
              <a:rPr lang="en-US">
                <a:latin typeface="Times New Roman" charset="0"/>
                <a:ea typeface="ヒラギノ角ゴ Pro W3" charset="0"/>
                <a:cs typeface="ヒラギノ角ゴ Pro W3" charset="0"/>
              </a:rPr>
              <a:t>This followed clicker 3.7 which was then very powerful because it looked just like that one</a:t>
            </a:r>
          </a:p>
          <a:p>
            <a:r>
              <a:rPr lang="en-US">
                <a:latin typeface="Times New Roman" charset="0"/>
                <a:ea typeface="ヒラギノ角ゴ Pro W3" charset="0"/>
                <a:cs typeface="ヒラギノ角ゴ Pro W3" charset="0"/>
              </a:rPr>
              <a:t>Someone brought up that it doesn</a:t>
            </a:r>
            <a:r>
              <a:rPr lang="ja-JP" altLang="en-US">
                <a:latin typeface="Times New Roman" charset="0"/>
                <a:ea typeface="ヒラギノ角ゴ Pro W3" charset="0"/>
                <a:cs typeface="ヒラギノ角ゴ Pro W3" charset="0"/>
              </a:rPr>
              <a:t>’</a:t>
            </a:r>
            <a:r>
              <a:rPr lang="en-US">
                <a:latin typeface="Times New Roman" charset="0"/>
                <a:ea typeface="ヒラギノ角ゴ Pro W3" charset="0"/>
                <a:cs typeface="ヒラギノ角ゴ Pro W3" charset="0"/>
              </a:rPr>
              <a:t>t look like the same situation below the plane, which was good</a:t>
            </a:r>
          </a:p>
          <a:p>
            <a:r>
              <a:rPr lang="en-US">
                <a:latin typeface="Times New Roman" charset="0"/>
                <a:ea typeface="ヒラギノ角ゴ Pro W3" charset="0"/>
                <a:cs typeface="ヒラギノ角ゴ Pro W3" charset="0"/>
              </a:rPr>
              <a:t>Could have written up the two situations on the board to show the exact situations being compared</a:t>
            </a:r>
          </a:p>
          <a:p>
            <a:r>
              <a:rPr lang="en-US">
                <a:latin typeface="Times New Roman" charset="0"/>
                <a:ea typeface="ヒラギノ角ゴ Pro W3" charset="0"/>
                <a:cs typeface="ヒラギノ角ゴ Pro W3" charset="0"/>
              </a:rPr>
              <a:t>There were lots of </a:t>
            </a:r>
            <a:r>
              <a:rPr lang="ja-JP" altLang="en-US">
                <a:latin typeface="Times New Roman" charset="0"/>
                <a:ea typeface="ヒラギノ角ゴ Pro W3" charset="0"/>
                <a:cs typeface="ヒラギノ角ゴ Pro W3" charset="0"/>
              </a:rPr>
              <a:t>“</a:t>
            </a:r>
            <a:r>
              <a:rPr lang="en-US">
                <a:latin typeface="Times New Roman" charset="0"/>
                <a:ea typeface="ヒラギノ角ゴ Pro W3" charset="0"/>
                <a:cs typeface="ヒラギノ角ゴ Pro W3" charset="0"/>
              </a:rPr>
              <a:t>a-hahs</a:t>
            </a:r>
            <a:r>
              <a:rPr lang="ja-JP" altLang="en-US">
                <a:latin typeface="Times New Roman" charset="0"/>
                <a:ea typeface="ヒラギノ角ゴ Pro W3" charset="0"/>
                <a:cs typeface="ヒラギノ角ゴ Pro W3" charset="0"/>
              </a:rPr>
              <a:t>”</a:t>
            </a:r>
            <a:r>
              <a:rPr lang="en-US">
                <a:latin typeface="Times New Roman" charset="0"/>
                <a:ea typeface="ヒラギノ角ゴ Pro W3" charset="0"/>
                <a:cs typeface="ヒラギノ角ゴ Pro W3" charset="0"/>
              </a:rPr>
              <a:t> from the audience during this.</a:t>
            </a:r>
          </a:p>
          <a:p>
            <a:r>
              <a:rPr lang="en-US">
                <a:latin typeface="Times New Roman" charset="0"/>
                <a:ea typeface="ヒラギノ角ゴ Pro W3" charset="0"/>
                <a:cs typeface="ヒラギノ角ゴ Pro W3" charset="0"/>
              </a:rPr>
              <a:t>But later a woman asked a question that seemed that she didn</a:t>
            </a:r>
            <a:r>
              <a:rPr lang="ja-JP" altLang="en-US">
                <a:latin typeface="Times New Roman" charset="0"/>
                <a:ea typeface="ヒラギノ角ゴ Pro W3" charset="0"/>
                <a:cs typeface="ヒラギノ角ゴ Pro W3" charset="0"/>
              </a:rPr>
              <a:t>’</a:t>
            </a:r>
            <a:r>
              <a:rPr lang="en-US">
                <a:latin typeface="Times New Roman" charset="0"/>
                <a:ea typeface="ヒラギノ角ゴ Pro W3" charset="0"/>
                <a:cs typeface="ヒラギノ角ゴ Pro W3" charset="0"/>
              </a:rPr>
              <a:t>t understand that the conducting plane situation was the same as two charges</a:t>
            </a:r>
          </a:p>
          <a:p>
            <a:endParaRPr lang="en-US">
              <a:ea typeface="ヒラギノ角ゴ Pro W3" charset="0"/>
              <a:cs typeface="ヒラギノ角ゴ Pro W3"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ea typeface="ヒラギノ角ゴ Pro W3" charset="0"/>
                <a:cs typeface="ヒラギノ角ゴ Pro W3" charset="0"/>
              </a:rPr>
              <a:t>CORRECT ANSWER:  B</a:t>
            </a:r>
          </a:p>
          <a:p>
            <a:pPr eaLnBrk="1" hangingPunct="1"/>
            <a:r>
              <a:rPr lang="en-US" dirty="0">
                <a:ea typeface="ヒラギノ角ゴ Pro W3" charset="0"/>
                <a:cs typeface="ヒラギノ角ゴ Pro W3" charset="0"/>
              </a:rPr>
              <a:t>USED IN:  Fall 2009 (</a:t>
            </a:r>
            <a:r>
              <a:rPr lang="en-US" dirty="0" err="1">
                <a:ea typeface="ヒラギノ角ゴ Pro W3" charset="0"/>
                <a:cs typeface="ヒラギノ角ゴ Pro W3" charset="0"/>
              </a:rPr>
              <a:t>Schibli</a:t>
            </a:r>
            <a:r>
              <a:rPr lang="en-US" dirty="0" smtClean="0">
                <a:ea typeface="ヒラギノ角ゴ Pro W3" charset="0"/>
                <a:cs typeface="ヒラギノ角ゴ Pro W3" charset="0"/>
              </a:rPr>
              <a:t>), </a:t>
            </a:r>
            <a:r>
              <a:rPr lang="en-US" dirty="0" err="1" smtClean="0">
                <a:ea typeface="ヒラギノ角ゴ Pro W3" charset="0"/>
                <a:cs typeface="ヒラギノ角ゴ Pro W3" charset="0"/>
              </a:rPr>
              <a:t>Sp</a:t>
            </a:r>
            <a:r>
              <a:rPr lang="en-US" dirty="0" smtClean="0">
                <a:ea typeface="ヒラギノ角ゴ Pro W3" charset="0"/>
                <a:cs typeface="ヒラギノ角ゴ Pro W3" charset="0"/>
              </a:rPr>
              <a:t> 2013</a:t>
            </a:r>
            <a:r>
              <a:rPr lang="en-US" baseline="0" dirty="0" smtClean="0">
                <a:ea typeface="ヒラギノ角ゴ Pro W3" charset="0"/>
                <a:cs typeface="ヒラギノ角ゴ Pro W3" charset="0"/>
              </a:rPr>
              <a:t> (Pollock) </a:t>
            </a:r>
            <a:endParaRPr lang="en-US" dirty="0">
              <a:ea typeface="ヒラギノ角ゴ Pro W3" charset="0"/>
              <a:cs typeface="ヒラギノ角ゴ Pro W3" charset="0"/>
            </a:endParaRPr>
          </a:p>
          <a:p>
            <a:pPr eaLnBrk="1" hangingPunct="1"/>
            <a:r>
              <a:rPr lang="en-US" dirty="0">
                <a:ea typeface="ヒラギノ角ゴ Pro W3" charset="0"/>
                <a:cs typeface="ヒラギノ角ゴ Pro W3" charset="0"/>
              </a:rPr>
              <a:t>LECTURE NUMBER</a:t>
            </a:r>
            <a:r>
              <a:rPr lang="en-US" dirty="0" smtClean="0">
                <a:ea typeface="ヒラギノ角ゴ Pro W3" charset="0"/>
                <a:cs typeface="ヒラギノ角ゴ Pro W3" charset="0"/>
              </a:rPr>
              <a:t>: 12 in ‘09,  14 in </a:t>
            </a:r>
            <a:r>
              <a:rPr lang="en-US" dirty="0" err="1" smtClean="0">
                <a:ea typeface="ヒラギノ角ゴ Pro W3" charset="0"/>
                <a:cs typeface="ヒラギノ角ゴ Pro W3" charset="0"/>
              </a:rPr>
              <a:t>Sp</a:t>
            </a:r>
            <a:r>
              <a:rPr lang="en-US" dirty="0" smtClean="0">
                <a:ea typeface="ヒラギノ角ゴ Pro W3" charset="0"/>
                <a:cs typeface="ヒラギノ角ゴ Pro W3" charset="0"/>
              </a:rPr>
              <a:t> 13</a:t>
            </a:r>
            <a:endParaRPr lang="en-US" dirty="0">
              <a:ea typeface="ヒラギノ角ゴ Pro W3" charset="0"/>
              <a:cs typeface="ヒラギノ角ゴ Pro W3" charset="0"/>
            </a:endParaRPr>
          </a:p>
          <a:p>
            <a:pPr eaLnBrk="1" hangingPunct="1"/>
            <a:r>
              <a:rPr lang="en-US" dirty="0">
                <a:ea typeface="ヒラギノ角ゴ Pro W3" charset="0"/>
                <a:cs typeface="ヒラギノ角ゴ Pro W3" charset="0"/>
              </a:rPr>
              <a:t>STUDENT RESPONSES:  12% </a:t>
            </a:r>
            <a:r>
              <a:rPr lang="en-US" b="1" dirty="0">
                <a:ea typeface="ヒラギノ角ゴ Pro W3" charset="0"/>
                <a:cs typeface="ヒラギノ角ゴ Pro W3" charset="0"/>
              </a:rPr>
              <a:t>[[86%]] </a:t>
            </a:r>
            <a:r>
              <a:rPr lang="en-US" dirty="0">
                <a:ea typeface="ヒラギノ角ゴ Pro W3" charset="0"/>
                <a:cs typeface="ヒラギノ角ゴ Pro W3" charset="0"/>
              </a:rPr>
              <a:t>2% 0% 0% (FALL 2009</a:t>
            </a:r>
            <a:r>
              <a:rPr lang="en-US" dirty="0" smtClean="0">
                <a:ea typeface="ヒラギノ角ゴ Pro W3" charset="0"/>
                <a:cs typeface="ヒラギノ角ゴ Pro W3" charset="0"/>
              </a:rPr>
              <a:t>)</a:t>
            </a:r>
          </a:p>
          <a:p>
            <a:pPr eaLnBrk="1" hangingPunct="1"/>
            <a:r>
              <a:rPr lang="en-US" dirty="0" smtClean="0">
                <a:ea typeface="ヒラギノ角ゴ Pro W3" charset="0"/>
                <a:cs typeface="ヒラギノ角ゴ Pro W3" charset="0"/>
              </a:rPr>
              <a:t>		36, [[</a:t>
            </a:r>
            <a:r>
              <a:rPr lang="en-US" b="1" dirty="0" smtClean="0">
                <a:ea typeface="ヒラギノ角ゴ Pro W3" charset="0"/>
                <a:cs typeface="ヒラギノ角ゴ Pro W3" charset="0"/>
              </a:rPr>
              <a:t>64]],</a:t>
            </a:r>
            <a:r>
              <a:rPr lang="en-US" b="0" dirty="0" smtClean="0">
                <a:ea typeface="ヒラギノ角ゴ Pro W3" charset="0"/>
                <a:cs typeface="ヒラギノ角ゴ Pro W3" charset="0"/>
              </a:rPr>
              <a:t> 0, 0, 0 (</a:t>
            </a:r>
            <a:r>
              <a:rPr lang="en-US" b="0" dirty="0" err="1" smtClean="0">
                <a:ea typeface="ヒラギノ角ゴ Pro W3" charset="0"/>
                <a:cs typeface="ヒラギノ角ゴ Pro W3" charset="0"/>
              </a:rPr>
              <a:t>Sp</a:t>
            </a:r>
            <a:r>
              <a:rPr lang="en-US" b="0" dirty="0" smtClean="0">
                <a:ea typeface="ヒラギノ角ゴ Pro W3" charset="0"/>
                <a:cs typeface="ヒラギノ角ゴ Pro W3" charset="0"/>
              </a:rPr>
              <a:t> ‘09) </a:t>
            </a:r>
            <a:endParaRPr lang="en-US" b="0" dirty="0">
              <a:ea typeface="ヒラギノ角ゴ Pro W3" charset="0"/>
              <a:cs typeface="ヒラギノ角ゴ Pro W3" charset="0"/>
            </a:endParaRPr>
          </a:p>
          <a:p>
            <a:pPr eaLnBrk="1" hangingPunct="1"/>
            <a:r>
              <a:rPr lang="en-US" b="1" dirty="0">
                <a:ea typeface="ヒラギノ角ゴ Pro W3" charset="0"/>
                <a:cs typeface="ヒラギノ角ゴ Pro W3" charset="0"/>
              </a:rPr>
              <a:t>INSTRUCTOR NOTES</a:t>
            </a:r>
            <a:r>
              <a:rPr lang="en-US" b="1" dirty="0" smtClean="0">
                <a:ea typeface="ヒラギノ角ゴ Pro W3" charset="0"/>
                <a:cs typeface="ヒラギノ角ゴ Pro W3" charset="0"/>
              </a:rPr>
              <a:t>:</a:t>
            </a:r>
          </a:p>
          <a:p>
            <a:pPr eaLnBrk="1" hangingPunct="1"/>
            <a:r>
              <a:rPr lang="en-US" b="0" dirty="0" smtClean="0">
                <a:ea typeface="ヒラギノ角ゴ Pro W3" charset="0"/>
                <a:cs typeface="ヒラギノ角ゴ Pro W3" charset="0"/>
              </a:rPr>
              <a:t>Just</a:t>
            </a:r>
            <a:r>
              <a:rPr lang="en-US" b="0" baseline="0" dirty="0" smtClean="0">
                <a:ea typeface="ヒラギノ角ゴ Pro W3" charset="0"/>
                <a:cs typeface="ヒラギノ角ゴ Pro W3" charset="0"/>
              </a:rPr>
              <a:t> a little review of what was covered last class (did it as the “</a:t>
            </a:r>
            <a:r>
              <a:rPr lang="en-US" b="0" baseline="0" dirty="0" err="1" smtClean="0">
                <a:ea typeface="ヒラギノ角ゴ Pro W3" charset="0"/>
                <a:cs typeface="ヒラギノ角ゴ Pro W3" charset="0"/>
              </a:rPr>
              <a:t>preclass</a:t>
            </a:r>
            <a:r>
              <a:rPr lang="en-US" b="0" baseline="0" dirty="0" smtClean="0">
                <a:ea typeface="ヒラギノ角ゴ Pro W3" charset="0"/>
                <a:cs typeface="ヒラギノ角ゴ Pro W3" charset="0"/>
              </a:rPr>
              <a:t>” question in ‘13) One student said he was thinking that you could surely have two little dipoles sitting near each other – I pointed out that it said “conducting spheres”, which changed his mind! It takes no work to move charges through the conductor, so they CAN neutralize. Uniqueness theorem says that if Q is known for all conductors, then there is a unique solution (and the V=0 everywhere solution is the physical one, here)  -SJP</a:t>
            </a:r>
            <a:endParaRPr lang="en-US" b="0" dirty="0" smtClean="0">
              <a:ea typeface="ヒラギノ角ゴ Pro W3" charset="0"/>
              <a:cs typeface="ヒラギノ角ゴ Pro W3" charset="0"/>
            </a:endParaRPr>
          </a:p>
          <a:p>
            <a:pPr eaLnBrk="1" hangingPunct="1"/>
            <a:endParaRPr lang="en-US" b="1" dirty="0">
              <a:ea typeface="ヒラギノ角ゴ Pro W3" charset="0"/>
              <a:cs typeface="ヒラギノ角ゴ Pro W3" charset="0"/>
            </a:endParaRPr>
          </a:p>
          <a:p>
            <a:r>
              <a:rPr lang="en-US" dirty="0">
                <a:ea typeface="ヒラギノ角ゴ Pro W3" charset="0"/>
                <a:cs typeface="ヒラギノ角ゴ Pro W3" charset="0"/>
              </a:rPr>
              <a:t>WRITTEN BY: Thomas </a:t>
            </a:r>
            <a:r>
              <a:rPr lang="en-US" dirty="0" err="1">
                <a:ea typeface="ヒラギノ角ゴ Pro W3" charset="0"/>
                <a:cs typeface="ヒラギノ角ゴ Pro W3" charset="0"/>
              </a:rPr>
              <a:t>Schibli</a:t>
            </a:r>
            <a:r>
              <a:rPr lang="en-US" dirty="0">
                <a:ea typeface="ヒラギノ角ゴ Pro W3" charset="0"/>
                <a:cs typeface="ヒラギノ角ゴ Pro W3" charset="0"/>
              </a:rPr>
              <a:t> (CU-Boulder)</a:t>
            </a:r>
          </a:p>
          <a:p>
            <a:endParaRPr lang="en-US" dirty="0">
              <a:ea typeface="ヒラギノ角ゴ Pro W3" charset="0"/>
              <a:cs typeface="ヒラギノ角ゴ Pro W3" charset="0"/>
            </a:endParaRPr>
          </a:p>
          <a:p>
            <a:endParaRPr lang="en-US" dirty="0">
              <a:ea typeface="ヒラギノ角ゴ Pro W3" charset="0"/>
              <a:cs typeface="ヒラギノ角ゴ Pro W3"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800634-DF0A-2A4A-B0B5-153EFD7276A1}" type="slidenum">
              <a:rPr lang="en-US"/>
              <a:pPr>
                <a:defRPr/>
              </a:pPr>
              <a:t>‹#›</a:t>
            </a:fld>
            <a:endParaRPr lang="en-US"/>
          </a:p>
        </p:txBody>
      </p:sp>
    </p:spTree>
    <p:extLst>
      <p:ext uri="{BB962C8B-B14F-4D97-AF65-F5344CB8AC3E}">
        <p14:creationId xmlns:p14="http://schemas.microsoft.com/office/powerpoint/2010/main" val="3626223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D8BA0C-E02D-434C-B2B5-23D096E8437D}" type="slidenum">
              <a:rPr lang="en-US"/>
              <a:pPr>
                <a:defRPr/>
              </a:pPr>
              <a:t>‹#›</a:t>
            </a:fld>
            <a:endParaRPr lang="en-US"/>
          </a:p>
        </p:txBody>
      </p:sp>
    </p:spTree>
    <p:extLst>
      <p:ext uri="{BB962C8B-B14F-4D97-AF65-F5344CB8AC3E}">
        <p14:creationId xmlns:p14="http://schemas.microsoft.com/office/powerpoint/2010/main" val="663844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5754BF-135E-5445-84C4-A1291A0F3C01}" type="slidenum">
              <a:rPr lang="en-US"/>
              <a:pPr>
                <a:defRPr/>
              </a:pPr>
              <a:t>‹#›</a:t>
            </a:fld>
            <a:endParaRPr lang="en-US"/>
          </a:p>
        </p:txBody>
      </p:sp>
    </p:spTree>
    <p:extLst>
      <p:ext uri="{BB962C8B-B14F-4D97-AF65-F5344CB8AC3E}">
        <p14:creationId xmlns:p14="http://schemas.microsoft.com/office/powerpoint/2010/main" val="3435869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E207566-D457-E840-B54A-E1B202894122}" type="slidenum">
              <a:rPr lang="en-US"/>
              <a:pPr/>
              <a:t>‹#›</a:t>
            </a:fld>
            <a:endParaRPr lang="en-US"/>
          </a:p>
        </p:txBody>
      </p:sp>
    </p:spTree>
    <p:extLst>
      <p:ext uri="{BB962C8B-B14F-4D97-AF65-F5344CB8AC3E}">
        <p14:creationId xmlns:p14="http://schemas.microsoft.com/office/powerpoint/2010/main" val="875010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BD79CA-52B8-3042-B801-6BC649864D60}" type="slidenum">
              <a:rPr lang="en-US"/>
              <a:pPr>
                <a:defRPr/>
              </a:pPr>
              <a:t>‹#›</a:t>
            </a:fld>
            <a:endParaRPr lang="en-US"/>
          </a:p>
        </p:txBody>
      </p:sp>
    </p:spTree>
    <p:extLst>
      <p:ext uri="{BB962C8B-B14F-4D97-AF65-F5344CB8AC3E}">
        <p14:creationId xmlns:p14="http://schemas.microsoft.com/office/powerpoint/2010/main" val="2584848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11D991-39D5-9F43-8443-4406DC9F1792}" type="slidenum">
              <a:rPr lang="en-US"/>
              <a:pPr>
                <a:defRPr/>
              </a:pPr>
              <a:t>‹#›</a:t>
            </a:fld>
            <a:endParaRPr lang="en-US"/>
          </a:p>
        </p:txBody>
      </p:sp>
    </p:spTree>
    <p:extLst>
      <p:ext uri="{BB962C8B-B14F-4D97-AF65-F5344CB8AC3E}">
        <p14:creationId xmlns:p14="http://schemas.microsoft.com/office/powerpoint/2010/main" val="2075809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6604D3-D691-5E46-8FD8-F5FA045E0D6B}" type="slidenum">
              <a:rPr lang="en-US"/>
              <a:pPr>
                <a:defRPr/>
              </a:pPr>
              <a:t>‹#›</a:t>
            </a:fld>
            <a:endParaRPr lang="en-US"/>
          </a:p>
        </p:txBody>
      </p:sp>
    </p:spTree>
    <p:extLst>
      <p:ext uri="{BB962C8B-B14F-4D97-AF65-F5344CB8AC3E}">
        <p14:creationId xmlns:p14="http://schemas.microsoft.com/office/powerpoint/2010/main" val="3481244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074E9E5-0689-7741-A7A0-337F10BCA2E8}" type="slidenum">
              <a:rPr lang="en-US"/>
              <a:pPr>
                <a:defRPr/>
              </a:pPr>
              <a:t>‹#›</a:t>
            </a:fld>
            <a:endParaRPr lang="en-US"/>
          </a:p>
        </p:txBody>
      </p:sp>
    </p:spTree>
    <p:extLst>
      <p:ext uri="{BB962C8B-B14F-4D97-AF65-F5344CB8AC3E}">
        <p14:creationId xmlns:p14="http://schemas.microsoft.com/office/powerpoint/2010/main" val="1090691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41BCF28-102B-4941-A61A-1117FDD9A431}" type="slidenum">
              <a:rPr lang="en-US"/>
              <a:pPr>
                <a:defRPr/>
              </a:pPr>
              <a:t>‹#›</a:t>
            </a:fld>
            <a:endParaRPr lang="en-US"/>
          </a:p>
        </p:txBody>
      </p:sp>
    </p:spTree>
    <p:extLst>
      <p:ext uri="{BB962C8B-B14F-4D97-AF65-F5344CB8AC3E}">
        <p14:creationId xmlns:p14="http://schemas.microsoft.com/office/powerpoint/2010/main" val="39604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B8C3D7E-B06F-964F-A797-AE47E39929EC}" type="slidenum">
              <a:rPr lang="en-US"/>
              <a:pPr>
                <a:defRPr/>
              </a:pPr>
              <a:t>‹#›</a:t>
            </a:fld>
            <a:endParaRPr lang="en-US"/>
          </a:p>
        </p:txBody>
      </p:sp>
    </p:spTree>
    <p:extLst>
      <p:ext uri="{BB962C8B-B14F-4D97-AF65-F5344CB8AC3E}">
        <p14:creationId xmlns:p14="http://schemas.microsoft.com/office/powerpoint/2010/main" val="2392317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84A83F-F5F7-9D47-9C8B-D6317026E887}" type="slidenum">
              <a:rPr lang="en-US"/>
              <a:pPr>
                <a:defRPr/>
              </a:pPr>
              <a:t>‹#›</a:t>
            </a:fld>
            <a:endParaRPr lang="en-US"/>
          </a:p>
        </p:txBody>
      </p:sp>
    </p:spTree>
    <p:extLst>
      <p:ext uri="{BB962C8B-B14F-4D97-AF65-F5344CB8AC3E}">
        <p14:creationId xmlns:p14="http://schemas.microsoft.com/office/powerpoint/2010/main" val="2009195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E5EA33-B0F4-C241-B5E2-A1264F702266}" type="slidenum">
              <a:rPr lang="en-US"/>
              <a:pPr>
                <a:defRPr/>
              </a:pPr>
              <a:t>‹#›</a:t>
            </a:fld>
            <a:endParaRPr lang="en-US"/>
          </a:p>
        </p:txBody>
      </p:sp>
    </p:spTree>
    <p:extLst>
      <p:ext uri="{BB962C8B-B14F-4D97-AF65-F5344CB8AC3E}">
        <p14:creationId xmlns:p14="http://schemas.microsoft.com/office/powerpoint/2010/main" val="34089679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5858B37B-570B-D744-BA6D-EF137B9D33D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ヒラギノ角ゴ Pro W3" charset="0"/>
          <a:cs typeface="ヒラギノ角ゴ Pro W3" charset="0"/>
        </a:defRPr>
      </a:lvl2pPr>
      <a:lvl3pPr algn="ctr" rtl="0" eaLnBrk="0" fontAlgn="base" hangingPunct="0">
        <a:spcBef>
          <a:spcPct val="0"/>
        </a:spcBef>
        <a:spcAft>
          <a:spcPct val="0"/>
        </a:spcAft>
        <a:defRPr sz="2400">
          <a:solidFill>
            <a:schemeClr val="tx2"/>
          </a:solidFill>
          <a:latin typeface="Arial" charset="0"/>
          <a:ea typeface="ヒラギノ角ゴ Pro W3" charset="0"/>
          <a:cs typeface="ヒラギノ角ゴ Pro W3" charset="0"/>
        </a:defRPr>
      </a:lvl3pPr>
      <a:lvl4pPr algn="ctr" rtl="0" eaLnBrk="0" fontAlgn="base" hangingPunct="0">
        <a:spcBef>
          <a:spcPct val="0"/>
        </a:spcBef>
        <a:spcAft>
          <a:spcPct val="0"/>
        </a:spcAft>
        <a:defRPr sz="2400">
          <a:solidFill>
            <a:schemeClr val="tx2"/>
          </a:solidFill>
          <a:latin typeface="Arial" charset="0"/>
          <a:ea typeface="ヒラギノ角ゴ Pro W3" charset="0"/>
          <a:cs typeface="ヒラギノ角ゴ Pro W3" charset="0"/>
        </a:defRPr>
      </a:lvl4pPr>
      <a:lvl5pPr algn="ctr" rtl="0" eaLnBrk="0" fontAlgn="base" hangingPunct="0">
        <a:spcBef>
          <a:spcPct val="0"/>
        </a:spcBef>
        <a:spcAft>
          <a:spcPct val="0"/>
        </a:spcAft>
        <a:defRPr sz="2400">
          <a:solidFill>
            <a:schemeClr val="tx2"/>
          </a:solidFill>
          <a:latin typeface="Arial" charset="0"/>
          <a:ea typeface="ヒラギノ角ゴ Pro W3" charset="0"/>
          <a:cs typeface="ヒラギノ角ゴ Pro W3" charset="0"/>
        </a:defRPr>
      </a:lvl5pPr>
      <a:lvl6pPr marL="457200" algn="ctr" rtl="0" fontAlgn="base">
        <a:spcBef>
          <a:spcPct val="0"/>
        </a:spcBef>
        <a:spcAft>
          <a:spcPct val="0"/>
        </a:spcAft>
        <a:defRPr sz="2400">
          <a:solidFill>
            <a:schemeClr val="tx2"/>
          </a:solidFill>
          <a:latin typeface="Arial" charset="0"/>
          <a:ea typeface="ヒラギノ角ゴ Pro W3" charset="0"/>
          <a:cs typeface="ヒラギノ角ゴ Pro W3" charset="0"/>
        </a:defRPr>
      </a:lvl6pPr>
      <a:lvl7pPr marL="914400" algn="ctr" rtl="0" fontAlgn="base">
        <a:spcBef>
          <a:spcPct val="0"/>
        </a:spcBef>
        <a:spcAft>
          <a:spcPct val="0"/>
        </a:spcAft>
        <a:defRPr sz="2400">
          <a:solidFill>
            <a:schemeClr val="tx2"/>
          </a:solidFill>
          <a:latin typeface="Arial" charset="0"/>
          <a:ea typeface="ヒラギノ角ゴ Pro W3" charset="0"/>
          <a:cs typeface="ヒラギノ角ゴ Pro W3" charset="0"/>
        </a:defRPr>
      </a:lvl7pPr>
      <a:lvl8pPr marL="1371600" algn="ctr" rtl="0" fontAlgn="base">
        <a:spcBef>
          <a:spcPct val="0"/>
        </a:spcBef>
        <a:spcAft>
          <a:spcPct val="0"/>
        </a:spcAft>
        <a:defRPr sz="2400">
          <a:solidFill>
            <a:schemeClr val="tx2"/>
          </a:solidFill>
          <a:latin typeface="Arial" charset="0"/>
          <a:ea typeface="ヒラギノ角ゴ Pro W3" charset="0"/>
          <a:cs typeface="ヒラギノ角ゴ Pro W3" charset="0"/>
        </a:defRPr>
      </a:lvl8pPr>
      <a:lvl9pPr marL="1828800" algn="ctr" rtl="0" fontAlgn="base">
        <a:spcBef>
          <a:spcPct val="0"/>
        </a:spcBef>
        <a:spcAft>
          <a:spcPct val="0"/>
        </a:spcAft>
        <a:defRPr sz="2400">
          <a:solidFill>
            <a:schemeClr val="tx2"/>
          </a:solidFill>
          <a:latin typeface="Arial" charset="0"/>
          <a:ea typeface="ヒラギノ角ゴ Pro W3" charset="0"/>
          <a:cs typeface="ヒラギノ角ゴ Pro W3"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2.bin"/><Relationship Id="rId5" Type="http://schemas.openxmlformats.org/officeDocument/2006/relationships/image" Target="../media/image4.emf"/><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Microsoft_Equation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image" Target="../media/image2.emf"/><Relationship Id="rId6" Type="http://schemas.openxmlformats.org/officeDocument/2006/relationships/oleObject" Target="../embeddings/Microsoft_Equation2.bin"/><Relationship Id="rId7"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2400">
                <a:latin typeface="Arial" charset="0"/>
                <a:ea typeface="ヒラギノ角ゴ Pro W3" charset="0"/>
                <a:cs typeface="ヒラギノ角ゴ Pro W3" charset="0"/>
              </a:rPr>
              <a:t>LAPLACE</a:t>
            </a:r>
            <a:r>
              <a:rPr lang="ja-JP" altLang="en-US" sz="2400">
                <a:latin typeface="Arial" charset="0"/>
                <a:ea typeface="ヒラギノ角ゴ Pro W3" charset="0"/>
                <a:cs typeface="ヒラギノ角ゴ Pro W3" charset="0"/>
              </a:rPr>
              <a:t>’</a:t>
            </a:r>
            <a:r>
              <a:rPr lang="en-US" sz="2400">
                <a:latin typeface="Arial" charset="0"/>
                <a:ea typeface="ヒラギノ角ゴ Pro W3" charset="0"/>
                <a:cs typeface="ヒラギノ角ゴ Pro W3" charset="0"/>
              </a:rPr>
              <a:t>S EQUATION AND UNIQUENESS</a:t>
            </a:r>
            <a:endParaRPr lang="en-US">
              <a:latin typeface="Arial" charset="0"/>
              <a:ea typeface="ヒラギノ角ゴ Pro W3" charset="0"/>
              <a:cs typeface="ヒラギノ角ゴ Pro W3" charset="0"/>
            </a:endParaRPr>
          </a:p>
        </p:txBody>
      </p:sp>
      <p:sp>
        <p:nvSpPr>
          <p:cNvPr id="27651" name="Rectangle 3"/>
          <p:cNvSpPr>
            <a:spLocks noGrp="1" noChangeArrowheads="1"/>
          </p:cNvSpPr>
          <p:nvPr>
            <p:ph type="body" idx="1"/>
          </p:nvPr>
        </p:nvSpPr>
        <p:spPr/>
        <p:txBody>
          <a:bodyPr/>
          <a:lstStyle/>
          <a:p>
            <a:pPr eaLnBrk="1" hangingPunct="1"/>
            <a:endParaRPr lang="en-US">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750272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Box 4"/>
          <p:cNvSpPr txBox="1">
            <a:spLocks noChangeArrowheads="1"/>
          </p:cNvSpPr>
          <p:nvPr/>
        </p:nvSpPr>
        <p:spPr bwMode="auto">
          <a:xfrm>
            <a:off x="228600" y="76200"/>
            <a:ext cx="868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ctr" eaLnBrk="1" hangingPunct="1"/>
            <a:r>
              <a:rPr lang="en-US" sz="3200" b="1">
                <a:ea typeface="ＭＳ Ｐゴシック" charset="0"/>
                <a:cs typeface="ＭＳ Ｐゴシック" charset="0"/>
              </a:rPr>
              <a:t>General properties of solutions of </a:t>
            </a:r>
            <a:r>
              <a:rPr lang="en-US" sz="3200" b="1">
                <a:ea typeface="ＭＳ Ｐゴシック" charset="0"/>
                <a:cs typeface="ＭＳ Ｐゴシック" charset="0"/>
                <a:sym typeface="Symbol" charset="0"/>
              </a:rPr>
              <a:t></a:t>
            </a:r>
            <a:r>
              <a:rPr lang="en-US" sz="3200" b="1" baseline="30000">
                <a:ea typeface="ＭＳ Ｐゴシック" charset="0"/>
                <a:cs typeface="ＭＳ Ｐゴシック" charset="0"/>
                <a:sym typeface="Symbol" charset="0"/>
              </a:rPr>
              <a:t>2</a:t>
            </a:r>
            <a:r>
              <a:rPr lang="en-US" sz="3200" b="1">
                <a:ea typeface="ＭＳ Ｐゴシック" charset="0"/>
                <a:cs typeface="ＭＳ Ｐゴシック" charset="0"/>
                <a:sym typeface="Symbol" charset="0"/>
              </a:rPr>
              <a:t> V=0</a:t>
            </a:r>
            <a:r>
              <a:rPr lang="en-US" sz="3200" b="1">
                <a:ea typeface="ＭＳ Ｐゴシック" charset="0"/>
                <a:cs typeface="ＭＳ Ｐゴシック" charset="0"/>
              </a:rPr>
              <a:t> </a:t>
            </a:r>
          </a:p>
        </p:txBody>
      </p:sp>
      <p:sp>
        <p:nvSpPr>
          <p:cNvPr id="6" name="TextBox 5"/>
          <p:cNvSpPr txBox="1">
            <a:spLocks noChangeArrowheads="1"/>
          </p:cNvSpPr>
          <p:nvPr/>
        </p:nvSpPr>
        <p:spPr bwMode="auto">
          <a:xfrm>
            <a:off x="228600" y="914400"/>
            <a:ext cx="8686800" cy="575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3550" indent="-463550"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spcBef>
                <a:spcPts val="1200"/>
              </a:spcBef>
              <a:buFontTx/>
              <a:buAutoNum type="arabicParenBoth"/>
            </a:pPr>
            <a:r>
              <a:rPr lang="en-US" sz="2800" dirty="0">
                <a:ea typeface="ＭＳ Ｐゴシック" charset="0"/>
                <a:cs typeface="ＭＳ Ｐゴシック" charset="0"/>
              </a:rPr>
              <a:t>V has no local maxima or minima inside. Maxima and minima are located on surrounding boundary.</a:t>
            </a:r>
          </a:p>
          <a:p>
            <a:pPr eaLnBrk="1" hangingPunct="1">
              <a:spcBef>
                <a:spcPts val="1200"/>
              </a:spcBef>
              <a:buFontTx/>
              <a:buAutoNum type="arabicParenBoth"/>
            </a:pPr>
            <a:r>
              <a:rPr lang="en-US" sz="2800" dirty="0">
                <a:ea typeface="ＭＳ Ｐゴシック" charset="0"/>
                <a:cs typeface="ＭＳ Ｐゴシック" charset="0"/>
              </a:rPr>
              <a:t>V is boring. (I mean </a:t>
            </a:r>
            <a:r>
              <a:rPr lang="ja-JP" altLang="en-US" sz="2800" dirty="0">
                <a:ea typeface="ＭＳ Ｐゴシック" charset="0"/>
                <a:cs typeface="ＭＳ Ｐゴシック" charset="0"/>
              </a:rPr>
              <a:t>“</a:t>
            </a:r>
            <a:r>
              <a:rPr lang="en-US" sz="2800" dirty="0">
                <a:ea typeface="ＭＳ Ｐゴシック" charset="0"/>
                <a:cs typeface="ＭＳ Ｐゴシック" charset="0"/>
              </a:rPr>
              <a:t>smooth &amp; continuous</a:t>
            </a:r>
            <a:r>
              <a:rPr lang="ja-JP" altLang="en-US" sz="2800" dirty="0">
                <a:ea typeface="ＭＳ Ｐゴシック" charset="0"/>
                <a:cs typeface="ＭＳ Ｐゴシック" charset="0"/>
              </a:rPr>
              <a:t>”</a:t>
            </a:r>
            <a:r>
              <a:rPr lang="en-US" sz="2800" dirty="0">
                <a:ea typeface="ＭＳ Ｐゴシック" charset="0"/>
                <a:cs typeface="ＭＳ Ｐゴシック" charset="0"/>
              </a:rPr>
              <a:t> everywhere).</a:t>
            </a:r>
          </a:p>
          <a:p>
            <a:pPr eaLnBrk="1" hangingPunct="1">
              <a:spcBef>
                <a:spcPts val="1200"/>
              </a:spcBef>
              <a:buFontTx/>
              <a:buAutoNum type="arabicParenBoth"/>
            </a:pPr>
            <a:r>
              <a:rPr lang="en-US" sz="2800" dirty="0">
                <a:ea typeface="ＭＳ Ｐゴシック" charset="0"/>
                <a:cs typeface="ＭＳ Ｐゴシック" charset="0"/>
              </a:rPr>
              <a:t>V(</a:t>
            </a:r>
            <a:r>
              <a:rPr lang="en-US" sz="2800" b="1" dirty="0">
                <a:ea typeface="ＭＳ Ｐゴシック" charset="0"/>
                <a:cs typeface="ＭＳ Ｐゴシック" charset="0"/>
              </a:rPr>
              <a:t>r</a:t>
            </a:r>
            <a:r>
              <a:rPr lang="en-US" sz="2800" dirty="0">
                <a:ea typeface="ＭＳ Ｐゴシック" charset="0"/>
                <a:cs typeface="ＭＳ Ｐゴシック" charset="0"/>
              </a:rPr>
              <a:t>) = average of V over any surrounding sphere:</a:t>
            </a:r>
          </a:p>
          <a:p>
            <a:pPr eaLnBrk="1" hangingPunct="1">
              <a:spcBef>
                <a:spcPts val="1200"/>
              </a:spcBef>
            </a:pPr>
            <a:endParaRPr lang="en-US" sz="2800" dirty="0">
              <a:ea typeface="ＭＳ Ｐゴシック" charset="0"/>
              <a:cs typeface="ＭＳ Ｐゴシック" charset="0"/>
            </a:endParaRPr>
          </a:p>
          <a:p>
            <a:pPr eaLnBrk="1" hangingPunct="1">
              <a:spcBef>
                <a:spcPts val="1200"/>
              </a:spcBef>
            </a:pPr>
            <a:endParaRPr lang="en-US" sz="2800" dirty="0">
              <a:ea typeface="ＭＳ Ｐゴシック" charset="0"/>
              <a:cs typeface="ＭＳ Ｐゴシック" charset="0"/>
            </a:endParaRPr>
          </a:p>
          <a:p>
            <a:pPr eaLnBrk="1" hangingPunct="1">
              <a:spcBef>
                <a:spcPts val="1200"/>
              </a:spcBef>
            </a:pPr>
            <a:endParaRPr lang="en-US" sz="2800" dirty="0">
              <a:ea typeface="ＭＳ Ｐゴシック" charset="0"/>
              <a:cs typeface="ＭＳ Ｐゴシック" charset="0"/>
            </a:endParaRPr>
          </a:p>
          <a:p>
            <a:pPr eaLnBrk="1" hangingPunct="1">
              <a:spcBef>
                <a:spcPts val="1200"/>
              </a:spcBef>
            </a:pPr>
            <a:r>
              <a:rPr lang="en-US" sz="2800" dirty="0">
                <a:ea typeface="ＭＳ Ｐゴシック" charset="0"/>
                <a:cs typeface="ＭＳ Ｐゴシック" charset="0"/>
              </a:rPr>
              <a:t>(4) V is unique: The solution of </a:t>
            </a:r>
            <a:r>
              <a:rPr lang="en-US" sz="2800" dirty="0" smtClean="0">
                <a:ea typeface="ＭＳ Ｐゴシック" charset="0"/>
                <a:cs typeface="ＭＳ Ｐゴシック" charset="0"/>
              </a:rPr>
              <a:t>the </a:t>
            </a:r>
            <a:r>
              <a:rPr lang="en-US" sz="2800" dirty="0">
                <a:ea typeface="ＭＳ Ｐゴシック" charset="0"/>
                <a:cs typeface="ＭＳ Ｐゴシック" charset="0"/>
              </a:rPr>
              <a:t>Laplace eq. is uniquely determined if V is specified on the boundary surface around the volume.</a:t>
            </a:r>
          </a:p>
        </p:txBody>
      </p:sp>
      <p:graphicFrame>
        <p:nvGraphicFramePr>
          <p:cNvPr id="7" name="Object 2"/>
          <p:cNvGraphicFramePr>
            <a:graphicFrameLocks noChangeAspect="1"/>
          </p:cNvGraphicFramePr>
          <p:nvPr>
            <p:extLst>
              <p:ext uri="{D42A27DB-BD31-4B8C-83A1-F6EECF244321}">
                <p14:modId xmlns:p14="http://schemas.microsoft.com/office/powerpoint/2010/main" val="2347338171"/>
              </p:ext>
            </p:extLst>
          </p:nvPr>
        </p:nvGraphicFramePr>
        <p:xfrm>
          <a:off x="2274888" y="3332163"/>
          <a:ext cx="4643437" cy="1773237"/>
        </p:xfrm>
        <a:graphic>
          <a:graphicData uri="http://schemas.openxmlformats.org/presentationml/2006/ole">
            <mc:AlternateContent xmlns:mc="http://schemas.openxmlformats.org/markup-compatibility/2006">
              <mc:Choice xmlns:v="urn:schemas-microsoft-com:vml" Requires="v">
                <p:oleObj spid="_x0000_s32778" name="Equation" r:id="rId4" imgW="1663700" imgH="635000" progId="Equation.3">
                  <p:embed/>
                </p:oleObj>
              </mc:Choice>
              <mc:Fallback>
                <p:oleObj name="Equation" r:id="rId4" imgW="1663700" imgH="635000" progId="Equation.3">
                  <p:embed/>
                  <p:pic>
                    <p:nvPicPr>
                      <p:cNvPr id="0" name=""/>
                      <p:cNvPicPr>
                        <a:picLocks noChangeAspect="1" noChangeArrowheads="1"/>
                      </p:cNvPicPr>
                      <p:nvPr/>
                    </p:nvPicPr>
                    <p:blipFill>
                      <a:blip r:embed="rId5"/>
                      <a:srcRect/>
                      <a:stretch>
                        <a:fillRect/>
                      </a:stretch>
                    </p:blipFill>
                    <p:spPr bwMode="auto">
                      <a:xfrm>
                        <a:off x="2274888" y="3332163"/>
                        <a:ext cx="4643437" cy="1773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250899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par>
                          <p:cTn id="18" fill="hold" nodeType="afterGroup">
                            <p:stCondLst>
                              <p:cond delay="2000"/>
                            </p:stCondLst>
                            <p:childTnLst>
                              <p:par>
                                <p:cTn id="19" presetID="10"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xEl>
                                              <p:pRg st="6" end="6"/>
                                            </p:txEl>
                                          </p:spTgt>
                                        </p:tgtEl>
                                        <p:attrNameLst>
                                          <p:attrName>style.visibility</p:attrName>
                                        </p:attrNameLst>
                                      </p:cBhvr>
                                      <p:to>
                                        <p:strVal val="visible"/>
                                      </p:to>
                                    </p:set>
                                    <p:animEffect transition="in" filter="fade">
                                      <p:cBhvr>
                                        <p:cTn id="26"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Line 27"/>
          <p:cNvSpPr>
            <a:spLocks noChangeShapeType="1"/>
          </p:cNvSpPr>
          <p:nvPr/>
        </p:nvSpPr>
        <p:spPr bwMode="auto">
          <a:xfrm flipV="1">
            <a:off x="3733800" y="5257800"/>
            <a:ext cx="990600" cy="990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35" name="Line 26"/>
          <p:cNvSpPr>
            <a:spLocks noChangeShapeType="1"/>
          </p:cNvSpPr>
          <p:nvPr/>
        </p:nvSpPr>
        <p:spPr bwMode="auto">
          <a:xfrm flipH="1">
            <a:off x="4876800" y="5257800"/>
            <a:ext cx="29718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36" name="Line 28"/>
          <p:cNvSpPr>
            <a:spLocks noChangeShapeType="1"/>
          </p:cNvSpPr>
          <p:nvPr/>
        </p:nvSpPr>
        <p:spPr bwMode="auto">
          <a:xfrm rot="16200000" flipH="1">
            <a:off x="3238500" y="3619500"/>
            <a:ext cx="29718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37" name="Text Box 2"/>
          <p:cNvSpPr txBox="1">
            <a:spLocks noChangeArrowheads="1"/>
          </p:cNvSpPr>
          <p:nvPr/>
        </p:nvSpPr>
        <p:spPr bwMode="auto">
          <a:xfrm>
            <a:off x="2908300" y="28209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endParaRPr lang="en-US"/>
          </a:p>
        </p:txBody>
      </p:sp>
      <p:sp>
        <p:nvSpPr>
          <p:cNvPr id="44038" name="Rectangle 3"/>
          <p:cNvSpPr>
            <a:spLocks noGrp="1" noChangeArrowheads="1"/>
          </p:cNvSpPr>
          <p:nvPr>
            <p:ph type="title" idx="4294967295"/>
          </p:nvPr>
        </p:nvSpPr>
        <p:spPr>
          <a:xfrm>
            <a:off x="838200" y="152400"/>
            <a:ext cx="8001000" cy="1295400"/>
          </a:xfrm>
        </p:spPr>
        <p:txBody>
          <a:bodyPr/>
          <a:lstStyle/>
          <a:p>
            <a:pPr algn="l"/>
            <a:r>
              <a:rPr lang="en-US" sz="3600">
                <a:latin typeface="Arial" charset="0"/>
                <a:ea typeface="ヒラギノ角ゴ Pro W3" charset="0"/>
                <a:cs typeface="ヒラギノ角ゴ Pro W3" charset="0"/>
              </a:rPr>
              <a:t>If you put a + test charge at the </a:t>
            </a:r>
            <a:r>
              <a:rPr lang="en-US" sz="3600" i="1">
                <a:latin typeface="Arial" charset="0"/>
                <a:ea typeface="ヒラギノ角ゴ Pro W3" charset="0"/>
                <a:cs typeface="ヒラギノ角ゴ Pro W3" charset="0"/>
              </a:rPr>
              <a:t>center </a:t>
            </a:r>
            <a:r>
              <a:rPr lang="en-US" sz="3600">
                <a:latin typeface="Arial" charset="0"/>
                <a:ea typeface="ヒラギノ角ゴ Pro W3" charset="0"/>
                <a:cs typeface="ヒラギノ角ゴ Pro W3" charset="0"/>
              </a:rPr>
              <a:t>of this cube of charges, </a:t>
            </a:r>
            <a:r>
              <a:rPr lang="en-US" sz="3600">
                <a:solidFill>
                  <a:schemeClr val="accent2"/>
                </a:solidFill>
                <a:latin typeface="Arial" charset="0"/>
                <a:ea typeface="ヒラギノ角ゴ Pro W3" charset="0"/>
                <a:cs typeface="ヒラギノ角ゴ Pro W3" charset="0"/>
              </a:rPr>
              <a:t>could it be in stable equilibrium?</a:t>
            </a:r>
            <a:endParaRPr lang="en-US" sz="3600">
              <a:latin typeface="Arial" charset="0"/>
              <a:ea typeface="ヒラギノ角ゴ Pro W3" charset="0"/>
              <a:cs typeface="ヒラギノ角ゴ Pro W3" charset="0"/>
            </a:endParaRPr>
          </a:p>
        </p:txBody>
      </p:sp>
      <p:sp>
        <p:nvSpPr>
          <p:cNvPr id="44039" name="Text Box 13"/>
          <p:cNvSpPr txBox="1">
            <a:spLocks noChangeArrowheads="1"/>
          </p:cNvSpPr>
          <p:nvPr/>
        </p:nvSpPr>
        <p:spPr bwMode="auto">
          <a:xfrm>
            <a:off x="398463" y="2863850"/>
            <a:ext cx="1557337"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buFont typeface="Arial" charset="0"/>
              <a:buAutoNum type="alphaUcParenR"/>
            </a:pPr>
            <a:r>
              <a:rPr lang="en-US" sz="3600"/>
              <a:t> Yes</a:t>
            </a:r>
          </a:p>
          <a:p>
            <a:pPr>
              <a:buFont typeface="Arial" charset="0"/>
              <a:buAutoNum type="alphaUcParenR"/>
            </a:pPr>
            <a:r>
              <a:rPr lang="en-US" sz="3600"/>
              <a:t> No</a:t>
            </a:r>
          </a:p>
          <a:p>
            <a:pPr>
              <a:buFont typeface="Arial" charset="0"/>
              <a:buAutoNum type="alphaUcParenR"/>
            </a:pPr>
            <a:r>
              <a:rPr lang="en-US" sz="3600"/>
              <a:t> ???</a:t>
            </a:r>
            <a:endParaRPr lang="en-US"/>
          </a:p>
        </p:txBody>
      </p:sp>
      <p:sp>
        <p:nvSpPr>
          <p:cNvPr id="44040" name="Text Box 14"/>
          <p:cNvSpPr txBox="1">
            <a:spLocks noChangeArrowheads="1"/>
          </p:cNvSpPr>
          <p:nvPr/>
        </p:nvSpPr>
        <p:spPr bwMode="auto">
          <a:xfrm>
            <a:off x="115888" y="228600"/>
            <a:ext cx="7985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spcBef>
                <a:spcPct val="50000"/>
              </a:spcBef>
            </a:pPr>
            <a:r>
              <a:rPr lang="en-US"/>
              <a:t>3.5</a:t>
            </a:r>
          </a:p>
        </p:txBody>
      </p:sp>
      <p:sp>
        <p:nvSpPr>
          <p:cNvPr id="44041" name="Rectangle 15"/>
          <p:cNvSpPr>
            <a:spLocks noChangeArrowheads="1"/>
          </p:cNvSpPr>
          <p:nvPr/>
        </p:nvSpPr>
        <p:spPr bwMode="auto">
          <a:xfrm>
            <a:off x="609600" y="1295400"/>
            <a:ext cx="830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6000">
                <a:solidFill>
                  <a:schemeClr val="accent2"/>
                </a:solidFill>
              </a:rPr>
              <a:t> </a:t>
            </a:r>
            <a:endParaRPr lang="en-US" sz="6000">
              <a:solidFill>
                <a:schemeClr val="tx2"/>
              </a:solidFill>
            </a:endParaRPr>
          </a:p>
        </p:txBody>
      </p:sp>
      <p:sp>
        <p:nvSpPr>
          <p:cNvPr id="44042" name="AutoShape 16"/>
          <p:cNvSpPr>
            <a:spLocks noChangeArrowheads="1"/>
          </p:cNvSpPr>
          <p:nvPr/>
        </p:nvSpPr>
        <p:spPr bwMode="auto">
          <a:xfrm>
            <a:off x="3657600" y="2057400"/>
            <a:ext cx="4343400" cy="4343400"/>
          </a:xfrm>
          <a:prstGeom prst="cube">
            <a:avLst>
              <a:gd name="adj"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43" name="Oval 17"/>
          <p:cNvSpPr>
            <a:spLocks noChangeArrowheads="1"/>
          </p:cNvSpPr>
          <p:nvPr/>
        </p:nvSpPr>
        <p:spPr bwMode="auto">
          <a:xfrm>
            <a:off x="3429000" y="2895600"/>
            <a:ext cx="609600" cy="609600"/>
          </a:xfrm>
          <a:prstGeom prst="ellipse">
            <a:avLst/>
          </a:prstGeom>
          <a:solidFill>
            <a:schemeClr val="bg1"/>
          </a:solidFill>
          <a:ln w="38100">
            <a:solidFill>
              <a:schemeClr val="tx1"/>
            </a:solidFill>
            <a:round/>
            <a:headEnd/>
            <a:tailEnd/>
          </a:ln>
        </p:spPr>
        <p:txBody>
          <a:bodyPr wrap="none" anchor="ctr"/>
          <a:lstStyle/>
          <a:p>
            <a:pPr algn="ctr"/>
            <a:r>
              <a:rPr lang="en-US"/>
              <a:t>+q</a:t>
            </a:r>
          </a:p>
        </p:txBody>
      </p:sp>
      <p:sp>
        <p:nvSpPr>
          <p:cNvPr id="44044" name="Oval 19"/>
          <p:cNvSpPr>
            <a:spLocks noChangeArrowheads="1"/>
          </p:cNvSpPr>
          <p:nvPr/>
        </p:nvSpPr>
        <p:spPr bwMode="auto">
          <a:xfrm>
            <a:off x="7620000" y="4953000"/>
            <a:ext cx="609600" cy="609600"/>
          </a:xfrm>
          <a:prstGeom prst="ellipse">
            <a:avLst/>
          </a:prstGeom>
          <a:solidFill>
            <a:schemeClr val="bg1"/>
          </a:solidFill>
          <a:ln w="38100">
            <a:solidFill>
              <a:schemeClr val="tx1"/>
            </a:solidFill>
            <a:round/>
            <a:headEnd/>
            <a:tailEnd/>
          </a:ln>
        </p:spPr>
        <p:txBody>
          <a:bodyPr wrap="none" anchor="ctr"/>
          <a:lstStyle/>
          <a:p>
            <a:pPr algn="ctr"/>
            <a:r>
              <a:rPr lang="en-US"/>
              <a:t>+q</a:t>
            </a:r>
          </a:p>
        </p:txBody>
      </p:sp>
      <p:sp>
        <p:nvSpPr>
          <p:cNvPr id="44045" name="Oval 20"/>
          <p:cNvSpPr>
            <a:spLocks noChangeArrowheads="1"/>
          </p:cNvSpPr>
          <p:nvPr/>
        </p:nvSpPr>
        <p:spPr bwMode="auto">
          <a:xfrm>
            <a:off x="7696200" y="1752600"/>
            <a:ext cx="609600" cy="609600"/>
          </a:xfrm>
          <a:prstGeom prst="ellipse">
            <a:avLst/>
          </a:prstGeom>
          <a:solidFill>
            <a:schemeClr val="bg1"/>
          </a:solidFill>
          <a:ln w="38100">
            <a:solidFill>
              <a:schemeClr val="tx1"/>
            </a:solidFill>
            <a:round/>
            <a:headEnd/>
            <a:tailEnd/>
          </a:ln>
        </p:spPr>
        <p:txBody>
          <a:bodyPr wrap="none" anchor="ctr"/>
          <a:lstStyle/>
          <a:p>
            <a:pPr algn="ctr"/>
            <a:r>
              <a:rPr lang="en-US"/>
              <a:t>+q</a:t>
            </a:r>
          </a:p>
        </p:txBody>
      </p:sp>
      <p:sp>
        <p:nvSpPr>
          <p:cNvPr id="44046" name="Oval 21"/>
          <p:cNvSpPr>
            <a:spLocks noChangeArrowheads="1"/>
          </p:cNvSpPr>
          <p:nvPr/>
        </p:nvSpPr>
        <p:spPr bwMode="auto">
          <a:xfrm>
            <a:off x="4495800" y="1905000"/>
            <a:ext cx="609600" cy="609600"/>
          </a:xfrm>
          <a:prstGeom prst="ellipse">
            <a:avLst/>
          </a:prstGeom>
          <a:solidFill>
            <a:schemeClr val="bg1"/>
          </a:solidFill>
          <a:ln w="38100">
            <a:solidFill>
              <a:schemeClr val="tx1"/>
            </a:solidFill>
            <a:round/>
            <a:headEnd/>
            <a:tailEnd/>
          </a:ln>
        </p:spPr>
        <p:txBody>
          <a:bodyPr wrap="none" anchor="ctr"/>
          <a:lstStyle/>
          <a:p>
            <a:pPr algn="ctr"/>
            <a:r>
              <a:rPr lang="en-US"/>
              <a:t>+q</a:t>
            </a:r>
          </a:p>
        </p:txBody>
      </p:sp>
      <p:sp>
        <p:nvSpPr>
          <p:cNvPr id="44047" name="Oval 22"/>
          <p:cNvSpPr>
            <a:spLocks noChangeArrowheads="1"/>
          </p:cNvSpPr>
          <p:nvPr/>
        </p:nvSpPr>
        <p:spPr bwMode="auto">
          <a:xfrm>
            <a:off x="6553200" y="2819400"/>
            <a:ext cx="609600" cy="609600"/>
          </a:xfrm>
          <a:prstGeom prst="ellipse">
            <a:avLst/>
          </a:prstGeom>
          <a:solidFill>
            <a:schemeClr val="bg1"/>
          </a:solidFill>
          <a:ln w="38100">
            <a:solidFill>
              <a:schemeClr val="tx1"/>
            </a:solidFill>
            <a:round/>
            <a:headEnd/>
            <a:tailEnd/>
          </a:ln>
        </p:spPr>
        <p:txBody>
          <a:bodyPr wrap="none" anchor="ctr"/>
          <a:lstStyle/>
          <a:p>
            <a:pPr algn="ctr"/>
            <a:r>
              <a:rPr lang="en-US"/>
              <a:t>+q</a:t>
            </a:r>
          </a:p>
        </p:txBody>
      </p:sp>
      <p:sp>
        <p:nvSpPr>
          <p:cNvPr id="44048" name="Oval 23"/>
          <p:cNvSpPr>
            <a:spLocks noChangeArrowheads="1"/>
          </p:cNvSpPr>
          <p:nvPr/>
        </p:nvSpPr>
        <p:spPr bwMode="auto">
          <a:xfrm>
            <a:off x="6553200" y="6019800"/>
            <a:ext cx="609600" cy="609600"/>
          </a:xfrm>
          <a:prstGeom prst="ellipse">
            <a:avLst/>
          </a:prstGeom>
          <a:solidFill>
            <a:schemeClr val="bg1"/>
          </a:solidFill>
          <a:ln w="38100">
            <a:solidFill>
              <a:schemeClr val="tx1"/>
            </a:solidFill>
            <a:round/>
            <a:headEnd/>
            <a:tailEnd/>
          </a:ln>
        </p:spPr>
        <p:txBody>
          <a:bodyPr wrap="none" anchor="ctr"/>
          <a:lstStyle/>
          <a:p>
            <a:pPr algn="ctr"/>
            <a:r>
              <a:rPr lang="en-US"/>
              <a:t>+q</a:t>
            </a:r>
          </a:p>
        </p:txBody>
      </p:sp>
      <p:sp>
        <p:nvSpPr>
          <p:cNvPr id="44049" name="Oval 24"/>
          <p:cNvSpPr>
            <a:spLocks noChangeArrowheads="1"/>
          </p:cNvSpPr>
          <p:nvPr/>
        </p:nvSpPr>
        <p:spPr bwMode="auto">
          <a:xfrm>
            <a:off x="4419600" y="4876800"/>
            <a:ext cx="609600" cy="609600"/>
          </a:xfrm>
          <a:prstGeom prst="ellipse">
            <a:avLst/>
          </a:prstGeom>
          <a:solidFill>
            <a:schemeClr val="bg1"/>
          </a:solidFill>
          <a:ln w="38100">
            <a:solidFill>
              <a:schemeClr val="tx1"/>
            </a:solidFill>
            <a:round/>
            <a:headEnd/>
            <a:tailEnd/>
          </a:ln>
        </p:spPr>
        <p:txBody>
          <a:bodyPr wrap="none" anchor="ctr"/>
          <a:lstStyle/>
          <a:p>
            <a:pPr algn="ctr"/>
            <a:r>
              <a:rPr lang="en-US"/>
              <a:t>+q</a:t>
            </a:r>
          </a:p>
        </p:txBody>
      </p:sp>
      <p:sp>
        <p:nvSpPr>
          <p:cNvPr id="44050" name="Oval 25"/>
          <p:cNvSpPr>
            <a:spLocks noChangeArrowheads="1"/>
          </p:cNvSpPr>
          <p:nvPr/>
        </p:nvSpPr>
        <p:spPr bwMode="auto">
          <a:xfrm>
            <a:off x="3352800" y="6096000"/>
            <a:ext cx="609600" cy="609600"/>
          </a:xfrm>
          <a:prstGeom prst="ellipse">
            <a:avLst/>
          </a:prstGeom>
          <a:solidFill>
            <a:schemeClr val="bg1"/>
          </a:solidFill>
          <a:ln w="38100">
            <a:solidFill>
              <a:schemeClr val="tx1"/>
            </a:solidFill>
            <a:round/>
            <a:headEnd/>
            <a:tailEnd/>
          </a:ln>
        </p:spPr>
        <p:txBody>
          <a:bodyPr wrap="none" anchor="ctr"/>
          <a:lstStyle/>
          <a:p>
            <a:pPr algn="ctr"/>
            <a:r>
              <a:rPr lang="en-US"/>
              <a:t>+q</a:t>
            </a:r>
          </a:p>
        </p:txBody>
      </p:sp>
      <p:sp>
        <p:nvSpPr>
          <p:cNvPr id="124957" name="Text Box 29"/>
          <p:cNvSpPr txBox="1">
            <a:spLocks noChangeArrowheads="1"/>
          </p:cNvSpPr>
          <p:nvPr/>
        </p:nvSpPr>
        <p:spPr bwMode="auto">
          <a:xfrm>
            <a:off x="381000" y="5210175"/>
            <a:ext cx="2743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spcBef>
                <a:spcPct val="50000"/>
              </a:spcBef>
            </a:pPr>
            <a:r>
              <a:rPr lang="en-US" sz="3600" b="1"/>
              <a:t>Earnshaw's Theorem</a:t>
            </a:r>
            <a:endParaRPr lang="en-US"/>
          </a:p>
        </p:txBody>
      </p:sp>
    </p:spTree>
    <p:extLst>
      <p:ext uri="{BB962C8B-B14F-4D97-AF65-F5344CB8AC3E}">
        <p14:creationId xmlns:p14="http://schemas.microsoft.com/office/powerpoint/2010/main" val="39236684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57" grpId="0"/>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9" name="Rectangle 1027"/>
          <p:cNvSpPr>
            <a:spLocks noChangeArrowheads="1"/>
          </p:cNvSpPr>
          <p:nvPr>
            <p:ph type="body" idx="1"/>
          </p:nvPr>
        </p:nvSpPr>
        <p:spPr>
          <a:xfrm>
            <a:off x="152400" y="152400"/>
            <a:ext cx="8839200" cy="3429000"/>
          </a:xfrm>
        </p:spPr>
        <p:txBody>
          <a:bodyPr/>
          <a:lstStyle/>
          <a:p>
            <a:pPr marL="0" indent="0" eaLnBrk="1" hangingPunct="1">
              <a:lnSpc>
                <a:spcPct val="90000"/>
              </a:lnSpc>
              <a:buFontTx/>
              <a:buNone/>
            </a:pPr>
            <a:r>
              <a:rPr lang="en-US" sz="3600">
                <a:latin typeface="Lucida Grande" charset="0"/>
                <a:ea typeface="ヒラギノ角ゴ Pro W3" charset="0"/>
                <a:cs typeface="ヒラギノ角ゴ Pro W3" charset="0"/>
              </a:rPr>
              <a:t>Poisson</a:t>
            </a:r>
            <a:r>
              <a:rPr lang="ja-JP" altLang="en-US" sz="3600">
                <a:latin typeface="Arial" charset="0"/>
                <a:ea typeface="ヒラギノ角ゴ Pro W3" charset="0"/>
                <a:cs typeface="ヒラギノ角ゴ Pro W3" charset="0"/>
              </a:rPr>
              <a:t>’</a:t>
            </a:r>
            <a:r>
              <a:rPr lang="en-US" sz="3600">
                <a:latin typeface="Lucida Grande" charset="0"/>
                <a:ea typeface="ヒラギノ角ゴ Pro W3" charset="0"/>
                <a:cs typeface="ヒラギノ角ゴ Pro W3" charset="0"/>
              </a:rPr>
              <a:t>s equation tells us that       </a:t>
            </a:r>
          </a:p>
          <a:p>
            <a:pPr marL="0" indent="0" eaLnBrk="1" hangingPunct="1">
              <a:lnSpc>
                <a:spcPct val="90000"/>
              </a:lnSpc>
            </a:pPr>
            <a:endParaRPr lang="en-US" sz="3600">
              <a:latin typeface="Lucida Grande" charset="0"/>
              <a:ea typeface="ヒラギノ角ゴ Pro W3" charset="0"/>
              <a:cs typeface="ヒラギノ角ゴ Pro W3" charset="0"/>
            </a:endParaRPr>
          </a:p>
          <a:p>
            <a:pPr marL="0" indent="0" eaLnBrk="1" hangingPunct="1">
              <a:lnSpc>
                <a:spcPct val="90000"/>
              </a:lnSpc>
              <a:buFontTx/>
              <a:buNone/>
            </a:pPr>
            <a:endParaRPr lang="en-US" sz="3600">
              <a:latin typeface="Lucida Grande" charset="0"/>
              <a:ea typeface="ヒラギノ角ゴ Pro W3" charset="0"/>
              <a:cs typeface="ヒラギノ角ゴ Pro W3" charset="0"/>
            </a:endParaRPr>
          </a:p>
          <a:p>
            <a:pPr marL="0" indent="0" eaLnBrk="1" hangingPunct="1">
              <a:lnSpc>
                <a:spcPct val="90000"/>
              </a:lnSpc>
              <a:buFontTx/>
              <a:buNone/>
            </a:pPr>
            <a:r>
              <a:rPr lang="en-US" sz="3600">
                <a:latin typeface="Lucida Grande" charset="0"/>
                <a:ea typeface="ヒラギノ角ゴ Pro W3" charset="0"/>
                <a:cs typeface="ヒラギノ角ゴ Pro W3" charset="0"/>
              </a:rPr>
              <a:t>If the charge density throughout some volume is zero, what else </a:t>
            </a:r>
            <a:r>
              <a:rPr lang="en-US" sz="3600" i="1">
                <a:latin typeface="Lucida Grande" charset="0"/>
                <a:ea typeface="ヒラギノ角ゴ Pro W3" charset="0"/>
                <a:cs typeface="ヒラギノ角ゴ Pro W3" charset="0"/>
              </a:rPr>
              <a:t>must</a:t>
            </a:r>
            <a:r>
              <a:rPr lang="en-US" sz="3600">
                <a:latin typeface="Lucida Grande" charset="0"/>
                <a:ea typeface="ヒラギノ角ゴ Pro W3" charset="0"/>
                <a:cs typeface="ヒラギノ角ゴ Pro W3" charset="0"/>
              </a:rPr>
              <a:t> be true throughout that volume:</a:t>
            </a:r>
            <a:endParaRPr lang="en-US" sz="4400">
              <a:latin typeface="Lucida Grande" charset="0"/>
              <a:ea typeface="ヒラギノ角ゴ Pro W3" charset="0"/>
              <a:cs typeface="ヒラギノ角ゴ Pro W3" charset="0"/>
            </a:endParaRPr>
          </a:p>
          <a:p>
            <a:pPr marL="1295400" lvl="2" indent="-438150" eaLnBrk="1" hangingPunct="1">
              <a:lnSpc>
                <a:spcPct val="90000"/>
              </a:lnSpc>
            </a:pPr>
            <a:endParaRPr lang="en-US" sz="2000">
              <a:latin typeface="Lucida Grande" charset="0"/>
              <a:ea typeface="ＭＳ Ｐゴシック" charset="0"/>
              <a:cs typeface="Times New Roman" charset="0"/>
            </a:endParaRPr>
          </a:p>
          <a:p>
            <a:pPr marL="1295400" lvl="2" indent="-438150" eaLnBrk="1" hangingPunct="1">
              <a:lnSpc>
                <a:spcPct val="90000"/>
              </a:lnSpc>
              <a:buFontTx/>
              <a:buNone/>
            </a:pPr>
            <a:endParaRPr lang="en-US" sz="2000" u="sng">
              <a:latin typeface="Lucida Grande" charset="0"/>
              <a:ea typeface="ヒラギノ角ゴ Pro W3" charset="0"/>
              <a:cs typeface="ヒラギノ角ゴ Pro W3" charset="0"/>
            </a:endParaRPr>
          </a:p>
          <a:p>
            <a:pPr marL="0" indent="0" eaLnBrk="1" hangingPunct="1">
              <a:lnSpc>
                <a:spcPct val="90000"/>
              </a:lnSpc>
              <a:buFontTx/>
              <a:buNone/>
            </a:pPr>
            <a:endParaRPr lang="en-US" sz="2800" i="1" u="sng">
              <a:latin typeface="Lucida Grande" charset="0"/>
              <a:ea typeface="ヒラギノ角ゴ Pro W3" charset="0"/>
              <a:cs typeface="ヒラギノ角ゴ Pro W3" charset="0"/>
            </a:endParaRPr>
          </a:p>
          <a:p>
            <a:pPr marL="0" indent="0" eaLnBrk="1" hangingPunct="1">
              <a:lnSpc>
                <a:spcPct val="90000"/>
              </a:lnSpc>
            </a:pPr>
            <a:endParaRPr lang="en-US" sz="2800">
              <a:latin typeface="Arial" charset="0"/>
              <a:ea typeface="ヒラギノ角ゴ Pro W3" charset="0"/>
              <a:cs typeface="ヒラギノ角ゴ Pro W3" charset="0"/>
            </a:endParaRPr>
          </a:p>
        </p:txBody>
      </p:sp>
      <p:graphicFrame>
        <p:nvGraphicFramePr>
          <p:cNvPr id="29698" name="Object 1026"/>
          <p:cNvGraphicFramePr>
            <a:graphicFrameLocks noChangeAspect="1"/>
          </p:cNvGraphicFramePr>
          <p:nvPr>
            <p:ph type="title"/>
          </p:nvPr>
        </p:nvGraphicFramePr>
        <p:xfrm>
          <a:off x="2895600" y="685800"/>
          <a:ext cx="2362200" cy="1352550"/>
        </p:xfrm>
        <a:graphic>
          <a:graphicData uri="http://schemas.openxmlformats.org/presentationml/2006/ole">
            <mc:AlternateContent xmlns:mc="http://schemas.openxmlformats.org/markup-compatibility/2006">
              <mc:Choice xmlns:v="urn:schemas-microsoft-com:vml" Requires="v">
                <p:oleObj spid="_x0000_s165891" name="Equation" r:id="rId4" imgW="711200" imgH="406400" progId="Equation.3">
                  <p:embed/>
                </p:oleObj>
              </mc:Choice>
              <mc:Fallback>
                <p:oleObj name="Equation" r:id="rId4" imgW="711200" imgH="406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685800"/>
                        <a:ext cx="2362200" cy="1352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00" name="Text Box 4"/>
          <p:cNvSpPr txBox="1">
            <a:spLocks noChangeArrowheads="1"/>
          </p:cNvSpPr>
          <p:nvPr/>
        </p:nvSpPr>
        <p:spPr bwMode="auto">
          <a:xfrm>
            <a:off x="228600" y="3810000"/>
            <a:ext cx="8686800" cy="288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4161750" indent="-24161750">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lvl="2" eaLnBrk="1" hangingPunct="1">
              <a:lnSpc>
                <a:spcPct val="90000"/>
              </a:lnSpc>
              <a:spcBef>
                <a:spcPct val="20000"/>
              </a:spcBef>
            </a:pPr>
            <a:r>
              <a:rPr lang="en-US" sz="3600">
                <a:latin typeface="Lucida Grande" charset="0"/>
              </a:rPr>
              <a:t>A) V=0</a:t>
            </a:r>
          </a:p>
          <a:p>
            <a:pPr lvl="2" eaLnBrk="1" hangingPunct="1">
              <a:lnSpc>
                <a:spcPct val="90000"/>
              </a:lnSpc>
              <a:spcBef>
                <a:spcPct val="20000"/>
              </a:spcBef>
            </a:pPr>
            <a:r>
              <a:rPr lang="en-US" sz="3600">
                <a:latin typeface="Lucida Grande" charset="0"/>
              </a:rPr>
              <a:t>B) E=0</a:t>
            </a:r>
          </a:p>
          <a:p>
            <a:pPr lvl="2" eaLnBrk="1" hangingPunct="1">
              <a:lnSpc>
                <a:spcPct val="90000"/>
              </a:lnSpc>
              <a:spcBef>
                <a:spcPct val="20000"/>
              </a:spcBef>
            </a:pPr>
            <a:r>
              <a:rPr lang="en-US" sz="3600">
                <a:latin typeface="Lucida Grande" charset="0"/>
              </a:rPr>
              <a:t>C) Both V and E must be zero</a:t>
            </a:r>
          </a:p>
          <a:p>
            <a:pPr lvl="2" eaLnBrk="1" hangingPunct="1">
              <a:lnSpc>
                <a:spcPct val="90000"/>
              </a:lnSpc>
              <a:spcBef>
                <a:spcPct val="20000"/>
              </a:spcBef>
            </a:pPr>
            <a:r>
              <a:rPr lang="en-US" sz="3600">
                <a:latin typeface="Lucida Grande" charset="0"/>
              </a:rPr>
              <a:t>D) None of the above is necessarily true</a:t>
            </a:r>
          </a:p>
        </p:txBody>
      </p:sp>
    </p:spTree>
    <p:extLst>
      <p:ext uri="{BB962C8B-B14F-4D97-AF65-F5344CB8AC3E}">
        <p14:creationId xmlns:p14="http://schemas.microsoft.com/office/powerpoint/2010/main" val="24693897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215900" y="190500"/>
            <a:ext cx="8902700" cy="1143000"/>
          </a:xfrm>
        </p:spPr>
        <p:txBody>
          <a:bodyPr/>
          <a:lstStyle/>
          <a:p>
            <a:pPr algn="l" eaLnBrk="1" hangingPunct="1"/>
            <a:r>
              <a:rPr lang="en-US" sz="3600">
                <a:latin typeface="Arial" charset="0"/>
                <a:ea typeface="ヒラギノ角ゴ Pro W3" charset="0"/>
                <a:cs typeface="ヒラギノ角ゴ Pro W3" charset="0"/>
              </a:rPr>
              <a:t>Why is                      =0 in electrostatics?</a:t>
            </a:r>
            <a:endParaRPr lang="en-US">
              <a:latin typeface="Arial" charset="0"/>
              <a:ea typeface="ヒラギノ角ゴ Pro W3" charset="0"/>
              <a:cs typeface="ヒラギノ角ゴ Pro W3" charset="0"/>
            </a:endParaRPr>
          </a:p>
        </p:txBody>
      </p:sp>
      <p:sp>
        <p:nvSpPr>
          <p:cNvPr id="31749" name="Rectangle 4"/>
          <p:cNvSpPr>
            <a:spLocks noGrp="1" noChangeArrowheads="1"/>
          </p:cNvSpPr>
          <p:nvPr>
            <p:ph type="body" sz="half" idx="2"/>
          </p:nvPr>
        </p:nvSpPr>
        <p:spPr>
          <a:xfrm>
            <a:off x="76200" y="1841500"/>
            <a:ext cx="8966200" cy="4495800"/>
          </a:xfrm>
        </p:spPr>
        <p:txBody>
          <a:bodyPr/>
          <a:lstStyle/>
          <a:p>
            <a:pPr eaLnBrk="1" hangingPunct="1">
              <a:lnSpc>
                <a:spcPct val="70000"/>
              </a:lnSpc>
              <a:buFontTx/>
              <a:buAutoNum type="alphaLcParenR"/>
            </a:pPr>
            <a:r>
              <a:rPr lang="en-US">
                <a:latin typeface="Arial" charset="0"/>
                <a:ea typeface="ヒラギノ角ゴ Pro W3" charset="0"/>
                <a:cs typeface="ヒラギノ角ゴ Pro W3" charset="0"/>
              </a:rPr>
              <a:t> Because </a:t>
            </a:r>
          </a:p>
          <a:p>
            <a:pPr eaLnBrk="1" hangingPunct="1">
              <a:lnSpc>
                <a:spcPct val="70000"/>
              </a:lnSpc>
              <a:buFontTx/>
              <a:buAutoNum type="alphaLcParenR"/>
            </a:pPr>
            <a:endParaRPr lang="en-US">
              <a:latin typeface="Arial" charset="0"/>
              <a:ea typeface="ヒラギノ角ゴ Pro W3" charset="0"/>
              <a:cs typeface="ヒラギノ角ゴ Pro W3" charset="0"/>
            </a:endParaRPr>
          </a:p>
          <a:p>
            <a:pPr eaLnBrk="1" hangingPunct="1">
              <a:lnSpc>
                <a:spcPct val="70000"/>
              </a:lnSpc>
              <a:buFontTx/>
              <a:buAutoNum type="alphaLcParenR"/>
            </a:pPr>
            <a:r>
              <a:rPr lang="en-US">
                <a:latin typeface="Arial" charset="0"/>
                <a:ea typeface="ヒラギノ角ゴ Pro W3" charset="0"/>
                <a:cs typeface="ヒラギノ角ゴ Pro W3" charset="0"/>
              </a:rPr>
              <a:t> Because E is a conservative field</a:t>
            </a:r>
          </a:p>
          <a:p>
            <a:pPr eaLnBrk="1" hangingPunct="1">
              <a:lnSpc>
                <a:spcPct val="70000"/>
              </a:lnSpc>
              <a:buFontTx/>
              <a:buAutoNum type="alphaLcParenR"/>
            </a:pPr>
            <a:endParaRPr lang="en-US">
              <a:latin typeface="Arial" charset="0"/>
              <a:ea typeface="ヒラギノ角ゴ Pro W3" charset="0"/>
              <a:cs typeface="ヒラギノ角ゴ Pro W3" charset="0"/>
            </a:endParaRPr>
          </a:p>
          <a:p>
            <a:pPr eaLnBrk="1" hangingPunct="1">
              <a:lnSpc>
                <a:spcPct val="70000"/>
              </a:lnSpc>
              <a:buFontTx/>
              <a:buAutoNum type="alphaLcParenR"/>
            </a:pPr>
            <a:r>
              <a:rPr lang="en-US">
                <a:latin typeface="Arial" charset="0"/>
                <a:ea typeface="ヒラギノ角ゴ Pro W3" charset="0"/>
                <a:cs typeface="ヒラギノ角ゴ Pro W3" charset="0"/>
              </a:rPr>
              <a:t> Because the potential between two points is independent of the path</a:t>
            </a:r>
          </a:p>
          <a:p>
            <a:pPr eaLnBrk="1" hangingPunct="1">
              <a:lnSpc>
                <a:spcPct val="70000"/>
              </a:lnSpc>
              <a:buFontTx/>
              <a:buAutoNum type="alphaLcParenR" startAt="4"/>
            </a:pPr>
            <a:endParaRPr lang="en-US">
              <a:latin typeface="Arial" charset="0"/>
              <a:ea typeface="ヒラギノ角ゴ Pro W3" charset="0"/>
              <a:cs typeface="ヒラギノ角ゴ Pro W3" charset="0"/>
            </a:endParaRPr>
          </a:p>
          <a:p>
            <a:pPr eaLnBrk="1" hangingPunct="1">
              <a:lnSpc>
                <a:spcPct val="70000"/>
              </a:lnSpc>
              <a:buFontTx/>
              <a:buAutoNum type="alphaLcParenR" startAt="4"/>
            </a:pPr>
            <a:r>
              <a:rPr lang="en-US">
                <a:latin typeface="Arial" charset="0"/>
                <a:ea typeface="ヒラギノ角ゴ Pro W3" charset="0"/>
                <a:cs typeface="ヒラギノ角ゴ Pro W3" charset="0"/>
              </a:rPr>
              <a:t> All of the above</a:t>
            </a:r>
          </a:p>
          <a:p>
            <a:pPr eaLnBrk="1" hangingPunct="1">
              <a:lnSpc>
                <a:spcPct val="70000"/>
              </a:lnSpc>
              <a:buFontTx/>
              <a:buAutoNum type="alphaLcParenR" startAt="4"/>
            </a:pPr>
            <a:endParaRPr lang="en-US">
              <a:latin typeface="Arial" charset="0"/>
              <a:ea typeface="ヒラギノ角ゴ Pro W3" charset="0"/>
              <a:cs typeface="ヒラギノ角ゴ Pro W3" charset="0"/>
            </a:endParaRPr>
          </a:p>
          <a:p>
            <a:pPr eaLnBrk="1" hangingPunct="1">
              <a:lnSpc>
                <a:spcPct val="70000"/>
              </a:lnSpc>
              <a:buFontTx/>
              <a:buAutoNum type="alphaLcParenR" startAt="4"/>
            </a:pPr>
            <a:r>
              <a:rPr lang="en-US">
                <a:latin typeface="Arial" charset="0"/>
                <a:ea typeface="ヒラギノ角ゴ Pro W3" charset="0"/>
                <a:cs typeface="ヒラギノ角ゴ Pro W3" charset="0"/>
              </a:rPr>
              <a:t> NONE of the above - it's not true!</a:t>
            </a:r>
          </a:p>
        </p:txBody>
      </p:sp>
      <p:graphicFrame>
        <p:nvGraphicFramePr>
          <p:cNvPr id="31746" name="Object 1024"/>
          <p:cNvGraphicFramePr>
            <a:graphicFrameLocks noChangeAspect="1"/>
          </p:cNvGraphicFramePr>
          <p:nvPr/>
        </p:nvGraphicFramePr>
        <p:xfrm>
          <a:off x="2366963" y="1690688"/>
          <a:ext cx="1735137" cy="542925"/>
        </p:xfrm>
        <a:graphic>
          <a:graphicData uri="http://schemas.openxmlformats.org/presentationml/2006/ole">
            <mc:AlternateContent xmlns:mc="http://schemas.openxmlformats.org/markup-compatibility/2006">
              <mc:Choice xmlns:v="urn:schemas-microsoft-com:vml" Requires="v">
                <p:oleObj spid="_x0000_s167941" name="Equation" r:id="rId4" imgW="584200" imgH="177800" progId="Equation.3">
                  <p:embed/>
                </p:oleObj>
              </mc:Choice>
              <mc:Fallback>
                <p:oleObj name="Equation" r:id="rId4" imgW="584200" imgH="177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6963" y="1690688"/>
                        <a:ext cx="1735137"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31750" name="Text Box 8"/>
          <p:cNvSpPr txBox="1">
            <a:spLocks noChangeArrowheads="1"/>
          </p:cNvSpPr>
          <p:nvPr/>
        </p:nvSpPr>
        <p:spPr bwMode="auto">
          <a:xfrm>
            <a:off x="142875" y="63500"/>
            <a:ext cx="5794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sz="1600"/>
              <a:t>2.46</a:t>
            </a:r>
          </a:p>
        </p:txBody>
      </p:sp>
      <p:graphicFrame>
        <p:nvGraphicFramePr>
          <p:cNvPr id="31747" name="Object 1025"/>
          <p:cNvGraphicFramePr>
            <a:graphicFrameLocks noChangeAspect="1"/>
          </p:cNvGraphicFramePr>
          <p:nvPr/>
        </p:nvGraphicFramePr>
        <p:xfrm>
          <a:off x="2078038" y="312738"/>
          <a:ext cx="1966912" cy="936625"/>
        </p:xfrm>
        <a:graphic>
          <a:graphicData uri="http://schemas.openxmlformats.org/presentationml/2006/ole">
            <mc:AlternateContent xmlns:mc="http://schemas.openxmlformats.org/markup-compatibility/2006">
              <mc:Choice xmlns:v="urn:schemas-microsoft-com:vml" Requires="v">
                <p:oleObj spid="_x0000_s167942" name="Equation" r:id="rId6" imgW="533400" imgH="254000" progId="Equation.3">
                  <p:embed/>
                </p:oleObj>
              </mc:Choice>
              <mc:Fallback>
                <p:oleObj name="Equation" r:id="rId6" imgW="533400" imgH="2540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78038" y="312738"/>
                        <a:ext cx="1966912"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0979459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ChangeArrowheads="1"/>
          </p:cNvSpPr>
          <p:nvPr/>
        </p:nvSpPr>
        <p:spPr bwMode="auto">
          <a:xfrm>
            <a:off x="0" y="1524000"/>
            <a:ext cx="4648200" cy="5343525"/>
          </a:xfrm>
          <a:prstGeom prst="rect">
            <a:avLst/>
          </a:prstGeom>
          <a:solidFill>
            <a:srgbClr val="C0C0C0">
              <a:alpha val="38823"/>
            </a:srgbClr>
          </a:solidFill>
          <a:ln>
            <a:noFill/>
          </a:ln>
          <a:extLst>
            <a:ext uri="{91240B29-F687-4f45-9708-019B960494DF}">
              <a14:hiddenLine xmlns:a14="http://schemas.microsoft.com/office/drawing/2010/main" w="38100">
                <a:solidFill>
                  <a:schemeClr val="tx1"/>
                </a:solidFill>
                <a:miter lim="800000"/>
                <a:headEnd/>
                <a:tailEnd/>
              </a14:hiddenLine>
            </a:ext>
          </a:extLst>
        </p:spPr>
        <p:txBody>
          <a:bodyPr wrap="none" anchor="ctr"/>
          <a:lstStyle/>
          <a:p>
            <a:pPr algn="ctr"/>
            <a:endParaRPr lang="en-US"/>
          </a:p>
        </p:txBody>
      </p:sp>
      <p:sp>
        <p:nvSpPr>
          <p:cNvPr id="9218" name="Rectangle 3"/>
          <p:cNvSpPr>
            <a:spLocks noGrp="1" noChangeArrowheads="1"/>
          </p:cNvSpPr>
          <p:nvPr>
            <p:ph type="title" idx="4294967295"/>
          </p:nvPr>
        </p:nvSpPr>
        <p:spPr>
          <a:xfrm>
            <a:off x="747713" y="152400"/>
            <a:ext cx="8229600" cy="1143000"/>
          </a:xfrm>
        </p:spPr>
        <p:txBody>
          <a:bodyPr/>
          <a:lstStyle/>
          <a:p>
            <a:pPr algn="l" eaLnBrk="1" hangingPunct="1"/>
            <a:r>
              <a:rPr lang="en-US" sz="3600">
                <a:latin typeface="Arial" charset="0"/>
                <a:ea typeface="ヒラギノ角ゴ Pro W3" charset="0"/>
                <a:cs typeface="ヒラギノ角ゴ Pro W3" charset="0"/>
              </a:rPr>
              <a:t>A region of space contains no charges. </a:t>
            </a:r>
            <a:r>
              <a:rPr lang="en-US" sz="3600">
                <a:solidFill>
                  <a:schemeClr val="accent2"/>
                </a:solidFill>
                <a:latin typeface="Arial" charset="0"/>
                <a:ea typeface="ヒラギノ角ゴ Pro W3" charset="0"/>
                <a:cs typeface="ヒラギノ角ゴ Pro W3" charset="0"/>
              </a:rPr>
              <a:t>What can I say about V in the interior?</a:t>
            </a:r>
            <a:r>
              <a:rPr lang="en-US" sz="3600">
                <a:latin typeface="Arial" charset="0"/>
                <a:ea typeface="ヒラギノ角ゴ Pro W3" charset="0"/>
                <a:cs typeface="ヒラギノ角ゴ Pro W3" charset="0"/>
              </a:rPr>
              <a:t> </a:t>
            </a:r>
            <a:endParaRPr lang="en-US">
              <a:latin typeface="Arial" charset="0"/>
              <a:ea typeface="ヒラギノ角ゴ Pro W3" charset="0"/>
              <a:cs typeface="ヒラギノ角ゴ Pro W3" charset="0"/>
            </a:endParaRPr>
          </a:p>
        </p:txBody>
      </p:sp>
      <p:sp>
        <p:nvSpPr>
          <p:cNvPr id="9219" name="Text Box 4"/>
          <p:cNvSpPr txBox="1">
            <a:spLocks noChangeArrowheads="1"/>
          </p:cNvSpPr>
          <p:nvPr/>
        </p:nvSpPr>
        <p:spPr bwMode="auto">
          <a:xfrm>
            <a:off x="115888" y="549275"/>
            <a:ext cx="798512"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spcBef>
                <a:spcPct val="50000"/>
              </a:spcBef>
            </a:pPr>
            <a:r>
              <a:rPr lang="en-US"/>
              <a:t>3.1</a:t>
            </a:r>
          </a:p>
        </p:txBody>
      </p:sp>
      <p:sp>
        <p:nvSpPr>
          <p:cNvPr id="9220" name="Text Box 5"/>
          <p:cNvSpPr txBox="1">
            <a:spLocks noChangeArrowheads="1"/>
          </p:cNvSpPr>
          <p:nvPr/>
        </p:nvSpPr>
        <p:spPr bwMode="auto">
          <a:xfrm>
            <a:off x="4876800" y="1600200"/>
            <a:ext cx="4097338" cy="4967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spcBef>
                <a:spcPct val="50000"/>
              </a:spcBef>
              <a:buFont typeface="Arial" charset="0"/>
              <a:buAutoNum type="alphaUcParenR"/>
            </a:pPr>
            <a:r>
              <a:rPr lang="en-US" sz="3200"/>
              <a:t> Not much, there are lots of possibilities for V(r) in there</a:t>
            </a:r>
          </a:p>
          <a:p>
            <a:pPr>
              <a:spcBef>
                <a:spcPct val="50000"/>
              </a:spcBef>
              <a:buFont typeface="Arial" charset="0"/>
              <a:buNone/>
            </a:pPr>
            <a:r>
              <a:rPr lang="en-US" sz="3200"/>
              <a:t>B) V(r)=0 everywhere in the interior.</a:t>
            </a:r>
          </a:p>
          <a:p>
            <a:pPr>
              <a:spcBef>
                <a:spcPct val="50000"/>
              </a:spcBef>
              <a:buFont typeface="Arial" charset="0"/>
              <a:buNone/>
            </a:pPr>
            <a:r>
              <a:rPr lang="en-US" sz="3200"/>
              <a:t>C) V(r)=constant </a:t>
            </a:r>
            <a:br>
              <a:rPr lang="en-US" sz="3200"/>
            </a:br>
            <a:r>
              <a:rPr lang="en-US" sz="3200"/>
              <a:t>everywhere in the interior</a:t>
            </a:r>
            <a:endParaRPr lang="en-US" sz="3600"/>
          </a:p>
        </p:txBody>
      </p:sp>
      <p:sp>
        <p:nvSpPr>
          <p:cNvPr id="9221" name="Freeform 6"/>
          <p:cNvSpPr>
            <a:spLocks/>
          </p:cNvSpPr>
          <p:nvPr/>
        </p:nvSpPr>
        <p:spPr bwMode="auto">
          <a:xfrm>
            <a:off x="457200" y="2057400"/>
            <a:ext cx="3656013" cy="3962400"/>
          </a:xfrm>
          <a:custGeom>
            <a:avLst/>
            <a:gdLst>
              <a:gd name="T0" fmla="*/ 983076 w 1707"/>
              <a:gd name="T1" fmla="*/ 3513409 h 1968"/>
              <a:gd name="T2" fmla="*/ 591130 w 1707"/>
              <a:gd name="T3" fmla="*/ 2931532 h 1968"/>
              <a:gd name="T4" fmla="*/ 505459 w 1707"/>
              <a:gd name="T5" fmla="*/ 2693949 h 1968"/>
              <a:gd name="T6" fmla="*/ 477616 w 1707"/>
              <a:gd name="T7" fmla="*/ 2589251 h 1968"/>
              <a:gd name="T8" fmla="*/ 421930 w 1707"/>
              <a:gd name="T9" fmla="*/ 2430191 h 1968"/>
              <a:gd name="T10" fmla="*/ 394087 w 1707"/>
              <a:gd name="T11" fmla="*/ 2244957 h 1968"/>
              <a:gd name="T12" fmla="*/ 310558 w 1707"/>
              <a:gd name="T13" fmla="*/ 2140260 h 1968"/>
              <a:gd name="T14" fmla="*/ 280573 w 1707"/>
              <a:gd name="T15" fmla="*/ 2033549 h 1968"/>
              <a:gd name="T16" fmla="*/ 113514 w 1707"/>
              <a:gd name="T17" fmla="*/ 1743617 h 1968"/>
              <a:gd name="T18" fmla="*/ 27843 w 1707"/>
              <a:gd name="T19" fmla="*/ 1506034 h 1968"/>
              <a:gd name="T20" fmla="*/ 0 w 1707"/>
              <a:gd name="T21" fmla="*/ 1427511 h 1968"/>
              <a:gd name="T22" fmla="*/ 366244 w 1707"/>
              <a:gd name="T23" fmla="*/ 185234 h 1968"/>
              <a:gd name="T24" fmla="*/ 843860 w 1707"/>
              <a:gd name="T25" fmla="*/ 0 h 1968"/>
              <a:gd name="T26" fmla="*/ 1405006 w 1707"/>
              <a:gd name="T27" fmla="*/ 26174 h 1968"/>
              <a:gd name="T28" fmla="*/ 2079665 w 1707"/>
              <a:gd name="T29" fmla="*/ 132885 h 1968"/>
              <a:gd name="T30" fmla="*/ 2977070 w 1707"/>
              <a:gd name="T31" fmla="*/ 318120 h 1968"/>
              <a:gd name="T32" fmla="*/ 3090584 w 1707"/>
              <a:gd name="T33" fmla="*/ 396643 h 1968"/>
              <a:gd name="T34" fmla="*/ 3257643 w 1707"/>
              <a:gd name="T35" fmla="*/ 448991 h 1968"/>
              <a:gd name="T36" fmla="*/ 3426843 w 1707"/>
              <a:gd name="T37" fmla="*/ 634226 h 1968"/>
              <a:gd name="T38" fmla="*/ 3568200 w 1707"/>
              <a:gd name="T39" fmla="*/ 978520 h 1968"/>
              <a:gd name="T40" fmla="*/ 3596043 w 1707"/>
              <a:gd name="T41" fmla="*/ 1109391 h 1968"/>
              <a:gd name="T42" fmla="*/ 3651729 w 1707"/>
              <a:gd name="T43" fmla="*/ 1268451 h 1968"/>
              <a:gd name="T44" fmla="*/ 3623886 w 1707"/>
              <a:gd name="T45" fmla="*/ 1453685 h 1968"/>
              <a:gd name="T46" fmla="*/ 3426843 w 1707"/>
              <a:gd name="T47" fmla="*/ 1532209 h 1968"/>
              <a:gd name="T48" fmla="*/ 3062741 w 1707"/>
              <a:gd name="T49" fmla="*/ 1822140 h 1968"/>
              <a:gd name="T50" fmla="*/ 2949227 w 1707"/>
              <a:gd name="T51" fmla="*/ 2192609 h 1968"/>
              <a:gd name="T52" fmla="*/ 2724340 w 1707"/>
              <a:gd name="T53" fmla="*/ 3221463 h 1968"/>
              <a:gd name="T54" fmla="*/ 2499454 w 1707"/>
              <a:gd name="T55" fmla="*/ 3750991 h 1968"/>
              <a:gd name="T56" fmla="*/ 2274567 w 1707"/>
              <a:gd name="T57" fmla="*/ 3936226 h 1968"/>
              <a:gd name="T58" fmla="*/ 1405006 w 1707"/>
              <a:gd name="T59" fmla="*/ 3777166 h 1968"/>
              <a:gd name="T60" fmla="*/ 1349319 w 1707"/>
              <a:gd name="T61" fmla="*/ 3618106 h 1968"/>
              <a:gd name="T62" fmla="*/ 983076 w 1707"/>
              <a:gd name="T63" fmla="*/ 3513409 h 19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07" h="1968">
                <a:moveTo>
                  <a:pt x="459" y="1745"/>
                </a:moveTo>
                <a:cubicBezTo>
                  <a:pt x="436" y="1628"/>
                  <a:pt x="375" y="1522"/>
                  <a:pt x="276" y="1456"/>
                </a:cubicBezTo>
                <a:cubicBezTo>
                  <a:pt x="262" y="1416"/>
                  <a:pt x="246" y="1378"/>
                  <a:pt x="236" y="1338"/>
                </a:cubicBezTo>
                <a:cubicBezTo>
                  <a:pt x="231" y="1320"/>
                  <a:pt x="228" y="1303"/>
                  <a:pt x="223" y="1286"/>
                </a:cubicBezTo>
                <a:cubicBezTo>
                  <a:pt x="215" y="1259"/>
                  <a:pt x="197" y="1207"/>
                  <a:pt x="197" y="1207"/>
                </a:cubicBezTo>
                <a:cubicBezTo>
                  <a:pt x="192" y="1176"/>
                  <a:pt x="194" y="1144"/>
                  <a:pt x="184" y="1115"/>
                </a:cubicBezTo>
                <a:cubicBezTo>
                  <a:pt x="176" y="1094"/>
                  <a:pt x="154" y="1082"/>
                  <a:pt x="145" y="1063"/>
                </a:cubicBezTo>
                <a:cubicBezTo>
                  <a:pt x="136" y="1046"/>
                  <a:pt x="138" y="1026"/>
                  <a:pt x="131" y="1010"/>
                </a:cubicBezTo>
                <a:cubicBezTo>
                  <a:pt x="39" y="805"/>
                  <a:pt x="147" y="1100"/>
                  <a:pt x="53" y="866"/>
                </a:cubicBezTo>
                <a:cubicBezTo>
                  <a:pt x="37" y="827"/>
                  <a:pt x="26" y="787"/>
                  <a:pt x="13" y="748"/>
                </a:cubicBezTo>
                <a:cubicBezTo>
                  <a:pt x="8" y="735"/>
                  <a:pt x="0" y="709"/>
                  <a:pt x="0" y="709"/>
                </a:cubicBezTo>
                <a:cubicBezTo>
                  <a:pt x="17" y="500"/>
                  <a:pt x="9" y="253"/>
                  <a:pt x="171" y="92"/>
                </a:cubicBezTo>
                <a:cubicBezTo>
                  <a:pt x="221" y="41"/>
                  <a:pt x="326" y="13"/>
                  <a:pt x="394" y="0"/>
                </a:cubicBezTo>
                <a:cubicBezTo>
                  <a:pt x="481" y="4"/>
                  <a:pt x="568" y="6"/>
                  <a:pt x="656" y="13"/>
                </a:cubicBezTo>
                <a:cubicBezTo>
                  <a:pt x="762" y="21"/>
                  <a:pt x="864" y="54"/>
                  <a:pt x="971" y="66"/>
                </a:cubicBezTo>
                <a:cubicBezTo>
                  <a:pt x="1107" y="111"/>
                  <a:pt x="1253" y="112"/>
                  <a:pt x="1390" y="158"/>
                </a:cubicBezTo>
                <a:cubicBezTo>
                  <a:pt x="1407" y="171"/>
                  <a:pt x="1423" y="187"/>
                  <a:pt x="1443" y="197"/>
                </a:cubicBezTo>
                <a:cubicBezTo>
                  <a:pt x="1467" y="209"/>
                  <a:pt x="1521" y="223"/>
                  <a:pt x="1521" y="223"/>
                </a:cubicBezTo>
                <a:cubicBezTo>
                  <a:pt x="1585" y="287"/>
                  <a:pt x="1560" y="255"/>
                  <a:pt x="1600" y="315"/>
                </a:cubicBezTo>
                <a:cubicBezTo>
                  <a:pt x="1615" y="376"/>
                  <a:pt x="1637" y="429"/>
                  <a:pt x="1666" y="486"/>
                </a:cubicBezTo>
                <a:cubicBezTo>
                  <a:pt x="1670" y="507"/>
                  <a:pt x="1673" y="529"/>
                  <a:pt x="1679" y="551"/>
                </a:cubicBezTo>
                <a:cubicBezTo>
                  <a:pt x="1686" y="577"/>
                  <a:pt x="1705" y="630"/>
                  <a:pt x="1705" y="630"/>
                </a:cubicBezTo>
                <a:cubicBezTo>
                  <a:pt x="1700" y="660"/>
                  <a:pt x="1707" y="694"/>
                  <a:pt x="1692" y="722"/>
                </a:cubicBezTo>
                <a:cubicBezTo>
                  <a:pt x="1681" y="740"/>
                  <a:pt x="1619" y="751"/>
                  <a:pt x="1600" y="761"/>
                </a:cubicBezTo>
                <a:cubicBezTo>
                  <a:pt x="1528" y="796"/>
                  <a:pt x="1493" y="862"/>
                  <a:pt x="1430" y="905"/>
                </a:cubicBezTo>
                <a:cubicBezTo>
                  <a:pt x="1390" y="963"/>
                  <a:pt x="1390" y="1019"/>
                  <a:pt x="1377" y="1089"/>
                </a:cubicBezTo>
                <a:cubicBezTo>
                  <a:pt x="1343" y="1259"/>
                  <a:pt x="1327" y="1434"/>
                  <a:pt x="1272" y="1600"/>
                </a:cubicBezTo>
                <a:cubicBezTo>
                  <a:pt x="1256" y="1694"/>
                  <a:pt x="1236" y="1793"/>
                  <a:pt x="1167" y="1863"/>
                </a:cubicBezTo>
                <a:cubicBezTo>
                  <a:pt x="1148" y="1918"/>
                  <a:pt x="1116" y="1936"/>
                  <a:pt x="1062" y="1955"/>
                </a:cubicBezTo>
                <a:cubicBezTo>
                  <a:pt x="840" y="1935"/>
                  <a:pt x="794" y="1968"/>
                  <a:pt x="656" y="1876"/>
                </a:cubicBezTo>
                <a:cubicBezTo>
                  <a:pt x="647" y="1849"/>
                  <a:pt x="653" y="1812"/>
                  <a:pt x="630" y="1797"/>
                </a:cubicBezTo>
                <a:cubicBezTo>
                  <a:pt x="525" y="1728"/>
                  <a:pt x="582" y="1745"/>
                  <a:pt x="459" y="1745"/>
                </a:cubicBezTo>
                <a:close/>
              </a:path>
            </a:pathLst>
          </a:custGeom>
          <a:solidFill>
            <a:schemeClr val="bg1"/>
          </a:solidFill>
          <a:ln w="76200">
            <a:solidFill>
              <a:schemeClr val="tx1"/>
            </a:solidFill>
            <a:round/>
            <a:headEnd/>
            <a:tailEnd/>
          </a:ln>
        </p:spPr>
        <p:txBody>
          <a:bodyPr wrap="none" anchor="ctr"/>
          <a:lstStyle/>
          <a:p>
            <a:endParaRPr lang="en-US"/>
          </a:p>
        </p:txBody>
      </p:sp>
      <p:sp>
        <p:nvSpPr>
          <p:cNvPr id="9222" name="Text Box 7"/>
          <p:cNvSpPr txBox="1">
            <a:spLocks noChangeArrowheads="1"/>
          </p:cNvSpPr>
          <p:nvPr/>
        </p:nvSpPr>
        <p:spPr bwMode="auto">
          <a:xfrm>
            <a:off x="1065213" y="2362200"/>
            <a:ext cx="2420937" cy="228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sz="3600">
                <a:latin typeface="Symbol" charset="0"/>
                <a:sym typeface="Symbol" charset="0"/>
              </a:rPr>
              <a:t></a:t>
            </a:r>
            <a:r>
              <a:rPr lang="en-US" sz="3600"/>
              <a:t>=0 </a:t>
            </a:r>
          </a:p>
          <a:p>
            <a:r>
              <a:rPr lang="en-US" sz="3600"/>
              <a:t>throughout</a:t>
            </a:r>
          </a:p>
          <a:p>
            <a:r>
              <a:rPr lang="en-US" sz="3600"/>
              <a:t>this interior</a:t>
            </a:r>
          </a:p>
          <a:p>
            <a:r>
              <a:rPr lang="en-US" sz="3600"/>
              <a:t>region</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ChangeArrowheads="1"/>
          </p:cNvSpPr>
          <p:nvPr/>
        </p:nvSpPr>
        <p:spPr bwMode="auto">
          <a:xfrm>
            <a:off x="0" y="2495550"/>
            <a:ext cx="4572000" cy="4352925"/>
          </a:xfrm>
          <a:prstGeom prst="rect">
            <a:avLst/>
          </a:prstGeom>
          <a:solidFill>
            <a:srgbClr val="C0C0C0">
              <a:alpha val="38823"/>
            </a:srgbClr>
          </a:solidFill>
          <a:ln>
            <a:noFill/>
          </a:ln>
          <a:extLst>
            <a:ext uri="{91240B29-F687-4f45-9708-019B960494DF}">
              <a14:hiddenLine xmlns:a14="http://schemas.microsoft.com/office/drawing/2010/main" w="38100">
                <a:solidFill>
                  <a:schemeClr val="tx1"/>
                </a:solidFill>
                <a:miter lim="800000"/>
                <a:headEnd/>
                <a:tailEnd/>
              </a14:hiddenLine>
            </a:ext>
          </a:extLst>
        </p:spPr>
        <p:txBody>
          <a:bodyPr wrap="none" anchor="ctr"/>
          <a:lstStyle/>
          <a:p>
            <a:pPr algn="ctr"/>
            <a:endParaRPr lang="en-US"/>
          </a:p>
        </p:txBody>
      </p:sp>
      <p:sp>
        <p:nvSpPr>
          <p:cNvPr id="10242" name="Rectangle 3"/>
          <p:cNvSpPr>
            <a:spLocks noGrp="1" noChangeArrowheads="1"/>
          </p:cNvSpPr>
          <p:nvPr>
            <p:ph type="title" idx="4294967295"/>
          </p:nvPr>
        </p:nvSpPr>
        <p:spPr>
          <a:xfrm>
            <a:off x="747713" y="382588"/>
            <a:ext cx="8229600" cy="1143000"/>
          </a:xfrm>
        </p:spPr>
        <p:txBody>
          <a:bodyPr/>
          <a:lstStyle/>
          <a:p>
            <a:pPr algn="l" eaLnBrk="1" hangingPunct="1"/>
            <a:r>
              <a:rPr lang="en-US" sz="3600">
                <a:latin typeface="Arial" charset="0"/>
                <a:ea typeface="ヒラギノ角ゴ Pro W3" charset="0"/>
                <a:cs typeface="ヒラギノ角ゴ Pro W3" charset="0"/>
              </a:rPr>
              <a:t>A region of space contains no charges. The </a:t>
            </a:r>
            <a:r>
              <a:rPr lang="en-US" sz="3600" i="1">
                <a:latin typeface="Arial" charset="0"/>
                <a:ea typeface="ヒラギノ角ゴ Pro W3" charset="0"/>
                <a:cs typeface="ヒラギノ角ゴ Pro W3" charset="0"/>
              </a:rPr>
              <a:t>boundary</a:t>
            </a:r>
            <a:r>
              <a:rPr lang="en-US" sz="3600">
                <a:latin typeface="Arial" charset="0"/>
                <a:ea typeface="ヒラギノ角ゴ Pro W3" charset="0"/>
                <a:cs typeface="ヒラギノ角ゴ Pro W3" charset="0"/>
              </a:rPr>
              <a:t> has V=0 everywhere.</a:t>
            </a:r>
            <a:br>
              <a:rPr lang="en-US" sz="3600">
                <a:latin typeface="Arial" charset="0"/>
                <a:ea typeface="ヒラギノ角ゴ Pro W3" charset="0"/>
                <a:cs typeface="ヒラギノ角ゴ Pro W3" charset="0"/>
              </a:rPr>
            </a:br>
            <a:r>
              <a:rPr lang="en-US" sz="3600">
                <a:solidFill>
                  <a:schemeClr val="accent2"/>
                </a:solidFill>
                <a:latin typeface="Arial" charset="0"/>
                <a:ea typeface="ヒラギノ角ゴ Pro W3" charset="0"/>
                <a:cs typeface="ヒラギノ角ゴ Pro W3" charset="0"/>
              </a:rPr>
              <a:t>What can I say about V in the interior? </a:t>
            </a:r>
            <a:endParaRPr lang="en-US">
              <a:latin typeface="Arial" charset="0"/>
              <a:ea typeface="ヒラギノ角ゴ Pro W3" charset="0"/>
              <a:cs typeface="ヒラギノ角ゴ Pro W3" charset="0"/>
            </a:endParaRPr>
          </a:p>
        </p:txBody>
      </p:sp>
      <p:sp>
        <p:nvSpPr>
          <p:cNvPr id="10243" name="Text Box 4"/>
          <p:cNvSpPr txBox="1">
            <a:spLocks noChangeArrowheads="1"/>
          </p:cNvSpPr>
          <p:nvPr/>
        </p:nvSpPr>
        <p:spPr bwMode="auto">
          <a:xfrm>
            <a:off x="115888" y="549275"/>
            <a:ext cx="798512"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spcBef>
                <a:spcPct val="50000"/>
              </a:spcBef>
            </a:pPr>
            <a:r>
              <a:rPr lang="en-US"/>
              <a:t>3.2</a:t>
            </a:r>
          </a:p>
        </p:txBody>
      </p:sp>
      <p:sp>
        <p:nvSpPr>
          <p:cNvPr id="10244" name="Freeform 5"/>
          <p:cNvSpPr>
            <a:spLocks/>
          </p:cNvSpPr>
          <p:nvPr/>
        </p:nvSpPr>
        <p:spPr bwMode="auto">
          <a:xfrm>
            <a:off x="831850" y="2995613"/>
            <a:ext cx="2709863" cy="3124200"/>
          </a:xfrm>
          <a:custGeom>
            <a:avLst/>
            <a:gdLst>
              <a:gd name="T0" fmla="*/ 728663 w 1707"/>
              <a:gd name="T1" fmla="*/ 2770188 h 1968"/>
              <a:gd name="T2" fmla="*/ 438150 w 1707"/>
              <a:gd name="T3" fmla="*/ 2311400 h 1968"/>
              <a:gd name="T4" fmla="*/ 374650 w 1707"/>
              <a:gd name="T5" fmla="*/ 2124075 h 1968"/>
              <a:gd name="T6" fmla="*/ 354013 w 1707"/>
              <a:gd name="T7" fmla="*/ 2041525 h 1968"/>
              <a:gd name="T8" fmla="*/ 312738 w 1707"/>
              <a:gd name="T9" fmla="*/ 1916113 h 1968"/>
              <a:gd name="T10" fmla="*/ 292100 w 1707"/>
              <a:gd name="T11" fmla="*/ 1770063 h 1968"/>
              <a:gd name="T12" fmla="*/ 230188 w 1707"/>
              <a:gd name="T13" fmla="*/ 1687513 h 1968"/>
              <a:gd name="T14" fmla="*/ 207963 w 1707"/>
              <a:gd name="T15" fmla="*/ 1603375 h 1968"/>
              <a:gd name="T16" fmla="*/ 84138 w 1707"/>
              <a:gd name="T17" fmla="*/ 1374775 h 1968"/>
              <a:gd name="T18" fmla="*/ 20638 w 1707"/>
              <a:gd name="T19" fmla="*/ 1187450 h 1968"/>
              <a:gd name="T20" fmla="*/ 0 w 1707"/>
              <a:gd name="T21" fmla="*/ 1125538 h 1968"/>
              <a:gd name="T22" fmla="*/ 271463 w 1707"/>
              <a:gd name="T23" fmla="*/ 146050 h 1968"/>
              <a:gd name="T24" fmla="*/ 625475 w 1707"/>
              <a:gd name="T25" fmla="*/ 0 h 1968"/>
              <a:gd name="T26" fmla="*/ 1041400 w 1707"/>
              <a:gd name="T27" fmla="*/ 20638 h 1968"/>
              <a:gd name="T28" fmla="*/ 1541463 w 1707"/>
              <a:gd name="T29" fmla="*/ 104775 h 1968"/>
              <a:gd name="T30" fmla="*/ 2206625 w 1707"/>
              <a:gd name="T31" fmla="*/ 250825 h 1968"/>
              <a:gd name="T32" fmla="*/ 2290763 w 1707"/>
              <a:gd name="T33" fmla="*/ 312738 h 1968"/>
              <a:gd name="T34" fmla="*/ 2414588 w 1707"/>
              <a:gd name="T35" fmla="*/ 354013 h 1968"/>
              <a:gd name="T36" fmla="*/ 2540000 w 1707"/>
              <a:gd name="T37" fmla="*/ 500063 h 1968"/>
              <a:gd name="T38" fmla="*/ 2644775 w 1707"/>
              <a:gd name="T39" fmla="*/ 771525 h 1968"/>
              <a:gd name="T40" fmla="*/ 2665413 w 1707"/>
              <a:gd name="T41" fmla="*/ 874713 h 1968"/>
              <a:gd name="T42" fmla="*/ 2706688 w 1707"/>
              <a:gd name="T43" fmla="*/ 1000125 h 1968"/>
              <a:gd name="T44" fmla="*/ 2686050 w 1707"/>
              <a:gd name="T45" fmla="*/ 1146175 h 1968"/>
              <a:gd name="T46" fmla="*/ 2540000 w 1707"/>
              <a:gd name="T47" fmla="*/ 1208088 h 1968"/>
              <a:gd name="T48" fmla="*/ 2270125 w 1707"/>
              <a:gd name="T49" fmla="*/ 1436688 h 1968"/>
              <a:gd name="T50" fmla="*/ 2185988 w 1707"/>
              <a:gd name="T51" fmla="*/ 1728788 h 1968"/>
              <a:gd name="T52" fmla="*/ 2019300 w 1707"/>
              <a:gd name="T53" fmla="*/ 2540000 h 1968"/>
              <a:gd name="T54" fmla="*/ 1852613 w 1707"/>
              <a:gd name="T55" fmla="*/ 2957513 h 1968"/>
              <a:gd name="T56" fmla="*/ 1685925 w 1707"/>
              <a:gd name="T57" fmla="*/ 3103563 h 1968"/>
              <a:gd name="T58" fmla="*/ 1041400 w 1707"/>
              <a:gd name="T59" fmla="*/ 2978150 h 1968"/>
              <a:gd name="T60" fmla="*/ 1000125 w 1707"/>
              <a:gd name="T61" fmla="*/ 2852738 h 1968"/>
              <a:gd name="T62" fmla="*/ 728663 w 1707"/>
              <a:gd name="T63" fmla="*/ 2770188 h 19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07" h="1968">
                <a:moveTo>
                  <a:pt x="459" y="1745"/>
                </a:moveTo>
                <a:cubicBezTo>
                  <a:pt x="436" y="1628"/>
                  <a:pt x="375" y="1522"/>
                  <a:pt x="276" y="1456"/>
                </a:cubicBezTo>
                <a:cubicBezTo>
                  <a:pt x="262" y="1416"/>
                  <a:pt x="246" y="1378"/>
                  <a:pt x="236" y="1338"/>
                </a:cubicBezTo>
                <a:cubicBezTo>
                  <a:pt x="231" y="1320"/>
                  <a:pt x="228" y="1303"/>
                  <a:pt x="223" y="1286"/>
                </a:cubicBezTo>
                <a:cubicBezTo>
                  <a:pt x="215" y="1259"/>
                  <a:pt x="197" y="1207"/>
                  <a:pt x="197" y="1207"/>
                </a:cubicBezTo>
                <a:cubicBezTo>
                  <a:pt x="192" y="1176"/>
                  <a:pt x="194" y="1144"/>
                  <a:pt x="184" y="1115"/>
                </a:cubicBezTo>
                <a:cubicBezTo>
                  <a:pt x="176" y="1094"/>
                  <a:pt x="154" y="1082"/>
                  <a:pt x="145" y="1063"/>
                </a:cubicBezTo>
                <a:cubicBezTo>
                  <a:pt x="136" y="1046"/>
                  <a:pt x="138" y="1026"/>
                  <a:pt x="131" y="1010"/>
                </a:cubicBezTo>
                <a:cubicBezTo>
                  <a:pt x="39" y="805"/>
                  <a:pt x="147" y="1100"/>
                  <a:pt x="53" y="866"/>
                </a:cubicBezTo>
                <a:cubicBezTo>
                  <a:pt x="37" y="827"/>
                  <a:pt x="26" y="787"/>
                  <a:pt x="13" y="748"/>
                </a:cubicBezTo>
                <a:cubicBezTo>
                  <a:pt x="8" y="735"/>
                  <a:pt x="0" y="709"/>
                  <a:pt x="0" y="709"/>
                </a:cubicBezTo>
                <a:cubicBezTo>
                  <a:pt x="17" y="500"/>
                  <a:pt x="9" y="253"/>
                  <a:pt x="171" y="92"/>
                </a:cubicBezTo>
                <a:cubicBezTo>
                  <a:pt x="221" y="41"/>
                  <a:pt x="326" y="13"/>
                  <a:pt x="394" y="0"/>
                </a:cubicBezTo>
                <a:cubicBezTo>
                  <a:pt x="481" y="4"/>
                  <a:pt x="568" y="6"/>
                  <a:pt x="656" y="13"/>
                </a:cubicBezTo>
                <a:cubicBezTo>
                  <a:pt x="762" y="21"/>
                  <a:pt x="864" y="54"/>
                  <a:pt x="971" y="66"/>
                </a:cubicBezTo>
                <a:cubicBezTo>
                  <a:pt x="1107" y="111"/>
                  <a:pt x="1253" y="112"/>
                  <a:pt x="1390" y="158"/>
                </a:cubicBezTo>
                <a:cubicBezTo>
                  <a:pt x="1407" y="171"/>
                  <a:pt x="1423" y="187"/>
                  <a:pt x="1443" y="197"/>
                </a:cubicBezTo>
                <a:cubicBezTo>
                  <a:pt x="1467" y="209"/>
                  <a:pt x="1521" y="223"/>
                  <a:pt x="1521" y="223"/>
                </a:cubicBezTo>
                <a:cubicBezTo>
                  <a:pt x="1585" y="287"/>
                  <a:pt x="1560" y="255"/>
                  <a:pt x="1600" y="315"/>
                </a:cubicBezTo>
                <a:cubicBezTo>
                  <a:pt x="1615" y="376"/>
                  <a:pt x="1637" y="429"/>
                  <a:pt x="1666" y="486"/>
                </a:cubicBezTo>
                <a:cubicBezTo>
                  <a:pt x="1670" y="507"/>
                  <a:pt x="1673" y="529"/>
                  <a:pt x="1679" y="551"/>
                </a:cubicBezTo>
                <a:cubicBezTo>
                  <a:pt x="1686" y="577"/>
                  <a:pt x="1705" y="630"/>
                  <a:pt x="1705" y="630"/>
                </a:cubicBezTo>
                <a:cubicBezTo>
                  <a:pt x="1700" y="660"/>
                  <a:pt x="1707" y="694"/>
                  <a:pt x="1692" y="722"/>
                </a:cubicBezTo>
                <a:cubicBezTo>
                  <a:pt x="1681" y="740"/>
                  <a:pt x="1619" y="751"/>
                  <a:pt x="1600" y="761"/>
                </a:cubicBezTo>
                <a:cubicBezTo>
                  <a:pt x="1528" y="796"/>
                  <a:pt x="1493" y="862"/>
                  <a:pt x="1430" y="905"/>
                </a:cubicBezTo>
                <a:cubicBezTo>
                  <a:pt x="1390" y="963"/>
                  <a:pt x="1390" y="1019"/>
                  <a:pt x="1377" y="1089"/>
                </a:cubicBezTo>
                <a:cubicBezTo>
                  <a:pt x="1343" y="1259"/>
                  <a:pt x="1327" y="1434"/>
                  <a:pt x="1272" y="1600"/>
                </a:cubicBezTo>
                <a:cubicBezTo>
                  <a:pt x="1256" y="1694"/>
                  <a:pt x="1236" y="1793"/>
                  <a:pt x="1167" y="1863"/>
                </a:cubicBezTo>
                <a:cubicBezTo>
                  <a:pt x="1148" y="1918"/>
                  <a:pt x="1116" y="1936"/>
                  <a:pt x="1062" y="1955"/>
                </a:cubicBezTo>
                <a:cubicBezTo>
                  <a:pt x="840" y="1935"/>
                  <a:pt x="794" y="1968"/>
                  <a:pt x="656" y="1876"/>
                </a:cubicBezTo>
                <a:cubicBezTo>
                  <a:pt x="647" y="1849"/>
                  <a:pt x="653" y="1812"/>
                  <a:pt x="630" y="1797"/>
                </a:cubicBezTo>
                <a:cubicBezTo>
                  <a:pt x="525" y="1728"/>
                  <a:pt x="582" y="1745"/>
                  <a:pt x="459" y="1745"/>
                </a:cubicBezTo>
                <a:close/>
              </a:path>
            </a:pathLst>
          </a:custGeom>
          <a:solidFill>
            <a:schemeClr val="bg1"/>
          </a:solidFill>
          <a:ln w="76200">
            <a:solidFill>
              <a:schemeClr val="tx1"/>
            </a:solidFill>
            <a:round/>
            <a:headEnd/>
            <a:tailEnd/>
          </a:ln>
        </p:spPr>
        <p:txBody>
          <a:bodyPr wrap="none" anchor="ctr"/>
          <a:lstStyle/>
          <a:p>
            <a:endParaRPr lang="en-US"/>
          </a:p>
        </p:txBody>
      </p:sp>
      <p:sp>
        <p:nvSpPr>
          <p:cNvPr id="10245" name="Text Box 6"/>
          <p:cNvSpPr txBox="1">
            <a:spLocks noChangeArrowheads="1"/>
          </p:cNvSpPr>
          <p:nvPr/>
        </p:nvSpPr>
        <p:spPr bwMode="auto">
          <a:xfrm>
            <a:off x="3073400" y="2538413"/>
            <a:ext cx="10096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sz="3600"/>
              <a:t>V=0</a:t>
            </a:r>
          </a:p>
        </p:txBody>
      </p:sp>
      <p:sp>
        <p:nvSpPr>
          <p:cNvPr id="10246" name="Freeform 7"/>
          <p:cNvSpPr>
            <a:spLocks/>
          </p:cNvSpPr>
          <p:nvPr/>
        </p:nvSpPr>
        <p:spPr bwMode="auto">
          <a:xfrm>
            <a:off x="2352675" y="2719388"/>
            <a:ext cx="603250" cy="300037"/>
          </a:xfrm>
          <a:custGeom>
            <a:avLst/>
            <a:gdLst>
              <a:gd name="T0" fmla="*/ 603250 w 380"/>
              <a:gd name="T1" fmla="*/ 28575 h 189"/>
              <a:gd name="T2" fmla="*/ 187325 w 380"/>
              <a:gd name="T3" fmla="*/ 49212 h 189"/>
              <a:gd name="T4" fmla="*/ 103188 w 380"/>
              <a:gd name="T5" fmla="*/ 133350 h 189"/>
              <a:gd name="T6" fmla="*/ 41275 w 380"/>
              <a:gd name="T7" fmla="*/ 195262 h 189"/>
              <a:gd name="T8" fmla="*/ 0 w 380"/>
              <a:gd name="T9" fmla="*/ 300037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0" h="189">
                <a:moveTo>
                  <a:pt x="380" y="18"/>
                </a:moveTo>
                <a:cubicBezTo>
                  <a:pt x="291" y="0"/>
                  <a:pt x="205" y="1"/>
                  <a:pt x="118" y="31"/>
                </a:cubicBezTo>
                <a:cubicBezTo>
                  <a:pt x="100" y="48"/>
                  <a:pt x="82" y="66"/>
                  <a:pt x="65" y="84"/>
                </a:cubicBezTo>
                <a:cubicBezTo>
                  <a:pt x="52" y="97"/>
                  <a:pt x="26" y="123"/>
                  <a:pt x="26" y="123"/>
                </a:cubicBezTo>
                <a:cubicBezTo>
                  <a:pt x="10" y="172"/>
                  <a:pt x="19" y="150"/>
                  <a:pt x="0" y="189"/>
                </a:cubicBezTo>
              </a:path>
            </a:pathLst>
          </a:custGeom>
          <a:noFill/>
          <a:ln w="38100">
            <a:solidFill>
              <a:schemeClr val="tx1"/>
            </a:solidFill>
            <a:round/>
            <a:headEnd/>
            <a:tailEnd type="arrow" w="med" len="med"/>
          </a:ln>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10247" name="Freeform 8"/>
          <p:cNvSpPr>
            <a:spLocks/>
          </p:cNvSpPr>
          <p:nvPr/>
        </p:nvSpPr>
        <p:spPr bwMode="auto">
          <a:xfrm>
            <a:off x="2998788" y="3165475"/>
            <a:ext cx="1200150" cy="1958975"/>
          </a:xfrm>
          <a:custGeom>
            <a:avLst/>
            <a:gdLst>
              <a:gd name="T0" fmla="*/ 1035050 w 756"/>
              <a:gd name="T1" fmla="*/ 0 h 1234"/>
              <a:gd name="T2" fmla="*/ 1116013 w 756"/>
              <a:gd name="T3" fmla="*/ 674688 h 1234"/>
              <a:gd name="T4" fmla="*/ 1176338 w 756"/>
              <a:gd name="T5" fmla="*/ 1169988 h 1234"/>
              <a:gd name="T6" fmla="*/ 0 w 756"/>
              <a:gd name="T7" fmla="*/ 1958975 h 12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6" h="1234">
                <a:moveTo>
                  <a:pt x="652" y="0"/>
                </a:moveTo>
                <a:cubicBezTo>
                  <a:pt x="669" y="137"/>
                  <a:pt x="687" y="281"/>
                  <a:pt x="703" y="425"/>
                </a:cubicBezTo>
                <a:cubicBezTo>
                  <a:pt x="716" y="529"/>
                  <a:pt x="741" y="737"/>
                  <a:pt x="741" y="737"/>
                </a:cubicBezTo>
                <a:cubicBezTo>
                  <a:pt x="756" y="1130"/>
                  <a:pt x="155" y="1130"/>
                  <a:pt x="0" y="1234"/>
                </a:cubicBezTo>
              </a:path>
            </a:pathLst>
          </a:custGeom>
          <a:noFill/>
          <a:ln w="38100">
            <a:solidFill>
              <a:schemeClr val="tx1"/>
            </a:solidFill>
            <a:round/>
            <a:headEnd/>
            <a:tailEnd type="arrow" w="med" len="med"/>
          </a:ln>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10248" name="Text Box 9"/>
          <p:cNvSpPr txBox="1">
            <a:spLocks noChangeArrowheads="1"/>
          </p:cNvSpPr>
          <p:nvPr/>
        </p:nvSpPr>
        <p:spPr bwMode="auto">
          <a:xfrm>
            <a:off x="4800600" y="1828800"/>
            <a:ext cx="4097338" cy="4967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spcBef>
                <a:spcPct val="50000"/>
              </a:spcBef>
              <a:buFont typeface="Arial" charset="0"/>
              <a:buAutoNum type="alphaUcParenR"/>
            </a:pPr>
            <a:r>
              <a:rPr lang="en-US" sz="3200"/>
              <a:t> Not much, there are lots of possibilities for V(r) in there</a:t>
            </a:r>
          </a:p>
          <a:p>
            <a:pPr>
              <a:spcBef>
                <a:spcPct val="50000"/>
              </a:spcBef>
              <a:buFont typeface="Arial" charset="0"/>
              <a:buNone/>
            </a:pPr>
            <a:r>
              <a:rPr lang="en-US" sz="3200"/>
              <a:t>B) V(r)=0 everywhere in the interior.</a:t>
            </a:r>
          </a:p>
          <a:p>
            <a:pPr>
              <a:spcBef>
                <a:spcPct val="50000"/>
              </a:spcBef>
              <a:buFont typeface="Arial" charset="0"/>
              <a:buNone/>
            </a:pPr>
            <a:r>
              <a:rPr lang="en-US" sz="3200"/>
              <a:t>C) V(r)=constant </a:t>
            </a:r>
            <a:br>
              <a:rPr lang="en-US" sz="3200"/>
            </a:br>
            <a:r>
              <a:rPr lang="en-US" sz="3200"/>
              <a:t>everywhere in the interior</a:t>
            </a:r>
            <a:endParaRPr lang="en-US" sz="3600"/>
          </a:p>
        </p:txBody>
      </p:sp>
      <p:sp>
        <p:nvSpPr>
          <p:cNvPr id="10249" name="Text Box 10"/>
          <p:cNvSpPr txBox="1">
            <a:spLocks noChangeArrowheads="1"/>
          </p:cNvSpPr>
          <p:nvPr/>
        </p:nvSpPr>
        <p:spPr bwMode="auto">
          <a:xfrm>
            <a:off x="1584325" y="4143375"/>
            <a:ext cx="1082675"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sz="3600">
                <a:latin typeface="Symbol" charset="0"/>
                <a:sym typeface="Symbol" charset="0"/>
              </a:rPr>
              <a:t></a:t>
            </a:r>
            <a:r>
              <a:rPr lang="en-US" sz="3600"/>
              <a:t>=0 </a:t>
            </a:r>
          </a:p>
          <a:p>
            <a:endParaRPr lang="en-US" sz="360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ChangeArrowheads="1"/>
          </p:cNvSpPr>
          <p:nvPr/>
        </p:nvSpPr>
        <p:spPr bwMode="auto">
          <a:xfrm>
            <a:off x="2908300" y="251618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endParaRPr lang="en-US"/>
          </a:p>
        </p:txBody>
      </p:sp>
      <p:sp>
        <p:nvSpPr>
          <p:cNvPr id="11266" name="Rectangle 3"/>
          <p:cNvSpPr>
            <a:spLocks noGrp="1" noChangeArrowheads="1"/>
          </p:cNvSpPr>
          <p:nvPr>
            <p:ph type="title" idx="4294967295"/>
          </p:nvPr>
        </p:nvSpPr>
        <p:spPr>
          <a:xfrm>
            <a:off x="1093788" y="152400"/>
            <a:ext cx="8126412" cy="1295400"/>
          </a:xfrm>
        </p:spPr>
        <p:txBody>
          <a:bodyPr/>
          <a:lstStyle/>
          <a:p>
            <a:pPr algn="l" eaLnBrk="1" hangingPunct="1"/>
            <a:r>
              <a:rPr lang="en-US" sz="3600">
                <a:latin typeface="Arial" charset="0"/>
                <a:ea typeface="ヒラギノ角ゴ Pro W3" charset="0"/>
                <a:cs typeface="ヒラギノ角ゴ Pro W3" charset="0"/>
              </a:rPr>
              <a:t>Two very strong (big C) ideal capacitors are well separated. </a:t>
            </a:r>
            <a:endParaRPr lang="en-US">
              <a:latin typeface="Arial" charset="0"/>
              <a:ea typeface="ヒラギノ角ゴ Pro W3" charset="0"/>
              <a:cs typeface="ヒラギノ角ゴ Pro W3" charset="0"/>
            </a:endParaRPr>
          </a:p>
        </p:txBody>
      </p:sp>
      <p:sp>
        <p:nvSpPr>
          <p:cNvPr id="11267" name="Rectangle 4"/>
          <p:cNvSpPr>
            <a:spLocks noChangeArrowheads="1"/>
          </p:cNvSpPr>
          <p:nvPr/>
        </p:nvSpPr>
        <p:spPr bwMode="auto">
          <a:xfrm>
            <a:off x="898525" y="3098800"/>
            <a:ext cx="436563" cy="3686175"/>
          </a:xfrm>
          <a:prstGeom prst="rect">
            <a:avLst/>
          </a:prstGeom>
          <a:solidFill>
            <a:schemeClr val="accent1"/>
          </a:solidFill>
          <a:ln w="9525">
            <a:solidFill>
              <a:schemeClr val="tx1"/>
            </a:solidFill>
            <a:miter lim="800000"/>
            <a:headEnd/>
            <a:tailEnd/>
          </a:ln>
        </p:spPr>
        <p:txBody>
          <a:bodyPr wrap="none" anchor="ctr"/>
          <a:lstStyle/>
          <a:p>
            <a:pPr algn="ctr"/>
            <a:r>
              <a:rPr lang="en-US"/>
              <a:t>-Q</a:t>
            </a:r>
          </a:p>
        </p:txBody>
      </p:sp>
      <p:sp>
        <p:nvSpPr>
          <p:cNvPr id="11268" name="Rectangle 5"/>
          <p:cNvSpPr>
            <a:spLocks noChangeArrowheads="1"/>
          </p:cNvSpPr>
          <p:nvPr/>
        </p:nvSpPr>
        <p:spPr bwMode="auto">
          <a:xfrm>
            <a:off x="1490663" y="3105150"/>
            <a:ext cx="436562" cy="3686175"/>
          </a:xfrm>
          <a:prstGeom prst="rect">
            <a:avLst/>
          </a:prstGeom>
          <a:solidFill>
            <a:schemeClr val="accent1"/>
          </a:solidFill>
          <a:ln w="9525">
            <a:solidFill>
              <a:schemeClr val="tx1"/>
            </a:solidFill>
            <a:miter lim="800000"/>
            <a:headEnd/>
            <a:tailEnd/>
          </a:ln>
        </p:spPr>
        <p:txBody>
          <a:bodyPr wrap="none" anchor="ctr"/>
          <a:lstStyle/>
          <a:p>
            <a:pPr algn="ctr"/>
            <a:r>
              <a:rPr lang="en-US"/>
              <a:t>Q</a:t>
            </a:r>
          </a:p>
        </p:txBody>
      </p:sp>
      <p:sp>
        <p:nvSpPr>
          <p:cNvPr id="11269" name="Rectangle 6"/>
          <p:cNvSpPr>
            <a:spLocks noChangeArrowheads="1"/>
          </p:cNvSpPr>
          <p:nvPr/>
        </p:nvSpPr>
        <p:spPr bwMode="auto">
          <a:xfrm>
            <a:off x="7337425" y="3086100"/>
            <a:ext cx="436563" cy="3686175"/>
          </a:xfrm>
          <a:prstGeom prst="rect">
            <a:avLst/>
          </a:prstGeom>
          <a:solidFill>
            <a:schemeClr val="accent1"/>
          </a:solidFill>
          <a:ln w="9525">
            <a:solidFill>
              <a:schemeClr val="tx1"/>
            </a:solidFill>
            <a:miter lim="800000"/>
            <a:headEnd/>
            <a:tailEnd/>
          </a:ln>
        </p:spPr>
        <p:txBody>
          <a:bodyPr wrap="none" anchor="ctr"/>
          <a:lstStyle/>
          <a:p>
            <a:pPr algn="ctr"/>
            <a:r>
              <a:rPr lang="en-US"/>
              <a:t>-Q</a:t>
            </a:r>
          </a:p>
        </p:txBody>
      </p:sp>
      <p:sp>
        <p:nvSpPr>
          <p:cNvPr id="11270" name="Rectangle 7"/>
          <p:cNvSpPr>
            <a:spLocks noChangeArrowheads="1"/>
          </p:cNvSpPr>
          <p:nvPr/>
        </p:nvSpPr>
        <p:spPr bwMode="auto">
          <a:xfrm>
            <a:off x="7929563" y="3092450"/>
            <a:ext cx="436562" cy="3686175"/>
          </a:xfrm>
          <a:prstGeom prst="rect">
            <a:avLst/>
          </a:prstGeom>
          <a:solidFill>
            <a:schemeClr val="accent1"/>
          </a:solidFill>
          <a:ln w="9525">
            <a:solidFill>
              <a:schemeClr val="tx1"/>
            </a:solidFill>
            <a:miter lim="800000"/>
            <a:headEnd/>
            <a:tailEnd/>
          </a:ln>
        </p:spPr>
        <p:txBody>
          <a:bodyPr wrap="none" anchor="ctr"/>
          <a:lstStyle/>
          <a:p>
            <a:pPr algn="ctr"/>
            <a:r>
              <a:rPr lang="en-US"/>
              <a:t>Q</a:t>
            </a:r>
          </a:p>
        </p:txBody>
      </p:sp>
      <p:sp>
        <p:nvSpPr>
          <p:cNvPr id="188424" name="Line 8"/>
          <p:cNvSpPr>
            <a:spLocks noChangeShapeType="1"/>
          </p:cNvSpPr>
          <p:nvPr/>
        </p:nvSpPr>
        <p:spPr bwMode="auto">
          <a:xfrm>
            <a:off x="1960563" y="4848225"/>
            <a:ext cx="532923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2" name="Text Box 9"/>
          <p:cNvSpPr txBox="1">
            <a:spLocks noChangeArrowheads="1"/>
          </p:cNvSpPr>
          <p:nvPr/>
        </p:nvSpPr>
        <p:spPr bwMode="auto">
          <a:xfrm>
            <a:off x="1366838" y="3378200"/>
            <a:ext cx="444500" cy="338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+_</a:t>
            </a:r>
            <a:endParaRPr lang="en-US"/>
          </a:p>
        </p:txBody>
      </p:sp>
      <p:sp>
        <p:nvSpPr>
          <p:cNvPr id="11273" name="Text Box 10"/>
          <p:cNvSpPr txBox="1">
            <a:spLocks noChangeArrowheads="1"/>
          </p:cNvSpPr>
          <p:nvPr/>
        </p:nvSpPr>
        <p:spPr bwMode="auto">
          <a:xfrm>
            <a:off x="1187450" y="3240088"/>
            <a:ext cx="260350" cy="338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endParaRPr lang="en-US"/>
          </a:p>
        </p:txBody>
      </p:sp>
      <p:sp>
        <p:nvSpPr>
          <p:cNvPr id="11274" name="Text Box 11"/>
          <p:cNvSpPr txBox="1">
            <a:spLocks noChangeArrowheads="1"/>
          </p:cNvSpPr>
          <p:nvPr/>
        </p:nvSpPr>
        <p:spPr bwMode="auto">
          <a:xfrm>
            <a:off x="7832725" y="3162300"/>
            <a:ext cx="444500" cy="338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+_</a:t>
            </a:r>
            <a:endParaRPr lang="en-US"/>
          </a:p>
        </p:txBody>
      </p:sp>
      <p:sp>
        <p:nvSpPr>
          <p:cNvPr id="11275" name="Text Box 12"/>
          <p:cNvSpPr txBox="1">
            <a:spLocks noChangeArrowheads="1"/>
          </p:cNvSpPr>
          <p:nvPr/>
        </p:nvSpPr>
        <p:spPr bwMode="auto">
          <a:xfrm>
            <a:off x="7605713" y="3351213"/>
            <a:ext cx="260350" cy="338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p>
          <a:p>
            <a:r>
              <a:rPr lang="en-US" sz="1800" b="1"/>
              <a:t>-</a:t>
            </a:r>
            <a:endParaRPr lang="en-US"/>
          </a:p>
        </p:txBody>
      </p:sp>
      <p:sp>
        <p:nvSpPr>
          <p:cNvPr id="188429" name="Text Box 13"/>
          <p:cNvSpPr txBox="1">
            <a:spLocks noChangeArrowheads="1"/>
          </p:cNvSpPr>
          <p:nvPr/>
        </p:nvSpPr>
        <p:spPr bwMode="auto">
          <a:xfrm>
            <a:off x="3856038" y="3213100"/>
            <a:ext cx="1430337" cy="173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buFont typeface="Arial" charset="0"/>
              <a:buAutoNum type="alphaUcParenR"/>
            </a:pPr>
            <a:r>
              <a:rPr lang="en-US" sz="3600"/>
              <a:t>Yes</a:t>
            </a:r>
          </a:p>
          <a:p>
            <a:pPr>
              <a:buFont typeface="Arial" charset="0"/>
              <a:buAutoNum type="alphaUcParenR"/>
            </a:pPr>
            <a:r>
              <a:rPr lang="en-US" sz="3600"/>
              <a:t>No</a:t>
            </a:r>
          </a:p>
          <a:p>
            <a:pPr>
              <a:buFont typeface="Arial" charset="0"/>
              <a:buAutoNum type="alphaUcParenR"/>
            </a:pPr>
            <a:r>
              <a:rPr lang="en-US" sz="3600"/>
              <a:t>???</a:t>
            </a:r>
            <a:endParaRPr lang="en-US"/>
          </a:p>
        </p:txBody>
      </p:sp>
      <p:sp>
        <p:nvSpPr>
          <p:cNvPr id="11277" name="Text Box 14"/>
          <p:cNvSpPr txBox="1">
            <a:spLocks noChangeArrowheads="1"/>
          </p:cNvSpPr>
          <p:nvPr/>
        </p:nvSpPr>
        <p:spPr bwMode="auto">
          <a:xfrm>
            <a:off x="115888" y="549275"/>
            <a:ext cx="798512"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spcBef>
                <a:spcPct val="50000"/>
              </a:spcBef>
            </a:pPr>
            <a:r>
              <a:rPr lang="en-US"/>
              <a:t>3.3</a:t>
            </a:r>
          </a:p>
        </p:txBody>
      </p:sp>
      <p:sp>
        <p:nvSpPr>
          <p:cNvPr id="188432" name="Freeform 16"/>
          <p:cNvSpPr>
            <a:spLocks/>
          </p:cNvSpPr>
          <p:nvPr/>
        </p:nvSpPr>
        <p:spPr bwMode="auto">
          <a:xfrm>
            <a:off x="533400" y="2971800"/>
            <a:ext cx="8382000" cy="533400"/>
          </a:xfrm>
          <a:custGeom>
            <a:avLst/>
            <a:gdLst>
              <a:gd name="T0" fmla="*/ 240 w 5280"/>
              <a:gd name="T1" fmla="*/ 288 h 336"/>
              <a:gd name="T2" fmla="*/ 0 w 5280"/>
              <a:gd name="T3" fmla="*/ 288 h 336"/>
              <a:gd name="T4" fmla="*/ 0 w 5280"/>
              <a:gd name="T5" fmla="*/ 0 h 336"/>
              <a:gd name="T6" fmla="*/ 5280 w 5280"/>
              <a:gd name="T7" fmla="*/ 0 h 336"/>
              <a:gd name="T8" fmla="*/ 5280 w 5280"/>
              <a:gd name="T9" fmla="*/ 336 h 336"/>
              <a:gd name="T10" fmla="*/ 4944 w 5280"/>
              <a:gd name="T11" fmla="*/ 336 h 336"/>
            </a:gdLst>
            <a:ahLst/>
            <a:cxnLst>
              <a:cxn ang="0">
                <a:pos x="T0" y="T1"/>
              </a:cxn>
              <a:cxn ang="0">
                <a:pos x="T2" y="T3"/>
              </a:cxn>
              <a:cxn ang="0">
                <a:pos x="T4" y="T5"/>
              </a:cxn>
              <a:cxn ang="0">
                <a:pos x="T6" y="T7"/>
              </a:cxn>
              <a:cxn ang="0">
                <a:pos x="T8" y="T9"/>
              </a:cxn>
              <a:cxn ang="0">
                <a:pos x="T10" y="T11"/>
              </a:cxn>
            </a:cxnLst>
            <a:rect l="0" t="0" r="r" b="b"/>
            <a:pathLst>
              <a:path w="5280" h="336">
                <a:moveTo>
                  <a:pt x="240" y="288"/>
                </a:moveTo>
                <a:lnTo>
                  <a:pt x="0" y="288"/>
                </a:lnTo>
                <a:lnTo>
                  <a:pt x="0" y="0"/>
                </a:lnTo>
                <a:lnTo>
                  <a:pt x="5280" y="0"/>
                </a:lnTo>
                <a:lnTo>
                  <a:pt x="5280" y="336"/>
                </a:lnTo>
                <a:lnTo>
                  <a:pt x="4944" y="336"/>
                </a:lnTo>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2" name="TextBox 1"/>
          <p:cNvSpPr txBox="1"/>
          <p:nvPr/>
        </p:nvSpPr>
        <p:spPr>
          <a:xfrm>
            <a:off x="148355" y="1374046"/>
            <a:ext cx="8868645" cy="954107"/>
          </a:xfrm>
          <a:prstGeom prst="rect">
            <a:avLst/>
          </a:prstGeom>
          <a:noFill/>
        </p:spPr>
        <p:txBody>
          <a:bodyPr wrap="square" rtlCol="0">
            <a:spAutoFit/>
          </a:bodyPr>
          <a:lstStyle/>
          <a:p>
            <a:r>
              <a:rPr lang="en-US" sz="2800" dirty="0" smtClean="0">
                <a:solidFill>
                  <a:srgbClr val="0000FF"/>
                </a:solidFill>
              </a:rPr>
              <a:t>If they are connected by 2 thin conducting wires, as shown, is this electrostatic situation physically stable?</a:t>
            </a:r>
            <a:endParaRPr lang="en-US" sz="2800" dirty="0">
              <a:solidFill>
                <a:srgbClr val="0000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84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842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84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4" grpId="0" animBg="1"/>
      <p:bldP spid="1884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 Box 2"/>
          <p:cNvSpPr txBox="1">
            <a:spLocks noChangeArrowheads="1"/>
          </p:cNvSpPr>
          <p:nvPr/>
        </p:nvSpPr>
        <p:spPr bwMode="auto">
          <a:xfrm>
            <a:off x="2908300" y="25161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742950" indent="-285750" defTabSz="457200">
              <a:defRPr sz="2400">
                <a:solidFill>
                  <a:schemeClr val="tx1"/>
                </a:solidFill>
                <a:latin typeface="Arial" charset="0"/>
                <a:ea typeface="ヒラギノ角ゴ Pro W3" charset="0"/>
                <a:cs typeface="ヒラギノ角ゴ Pro W3" charset="0"/>
              </a:defRPr>
            </a:lvl2pPr>
            <a:lvl3pPr marL="1143000" indent="-228600" defTabSz="457200">
              <a:defRPr sz="2400">
                <a:solidFill>
                  <a:schemeClr val="tx1"/>
                </a:solidFill>
                <a:latin typeface="Arial" charset="0"/>
                <a:ea typeface="ヒラギノ角ゴ Pro W3" charset="0"/>
                <a:cs typeface="ヒラギノ角ゴ Pro W3" charset="0"/>
              </a:defRPr>
            </a:lvl3pPr>
            <a:lvl4pPr marL="1600200" indent="-228600" defTabSz="457200">
              <a:defRPr sz="2400">
                <a:solidFill>
                  <a:schemeClr val="tx1"/>
                </a:solidFill>
                <a:latin typeface="Arial" charset="0"/>
                <a:ea typeface="ヒラギノ角ゴ Pro W3" charset="0"/>
                <a:cs typeface="ヒラギノ角ゴ Pro W3" charset="0"/>
              </a:defRPr>
            </a:lvl4pPr>
            <a:lvl5pPr marL="2057400" indent="-228600" defTabSz="4572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endParaRPr lang="en-US" sz="1800">
              <a:ea typeface="ＭＳ Ｐゴシック" charset="0"/>
              <a:cs typeface="ＭＳ Ｐゴシック" charset="0"/>
            </a:endParaRPr>
          </a:p>
        </p:txBody>
      </p:sp>
      <p:sp>
        <p:nvSpPr>
          <p:cNvPr id="60418" name="Rectangle 3"/>
          <p:cNvSpPr>
            <a:spLocks noGrp="1" noChangeArrowheads="1"/>
          </p:cNvSpPr>
          <p:nvPr>
            <p:ph type="title" idx="4294967295"/>
          </p:nvPr>
        </p:nvSpPr>
        <p:spPr>
          <a:xfrm>
            <a:off x="1600200" y="152400"/>
            <a:ext cx="6934200" cy="1295400"/>
          </a:xfrm>
        </p:spPr>
        <p:txBody>
          <a:bodyPr/>
          <a:lstStyle/>
          <a:p>
            <a:pPr algn="l" eaLnBrk="1" hangingPunct="1"/>
            <a:r>
              <a:rPr lang="en-US" sz="3600">
                <a:latin typeface="Arial" charset="0"/>
                <a:ea typeface="ヒラギノ角ゴ Pro W3" charset="0"/>
                <a:cs typeface="ヒラギノ角ゴ Pro W3" charset="0"/>
              </a:rPr>
              <a:t>Two very strong (big C) ideal capacitors are well separated. </a:t>
            </a:r>
          </a:p>
        </p:txBody>
      </p:sp>
      <p:sp>
        <p:nvSpPr>
          <p:cNvPr id="60419" name="Rectangle 4"/>
          <p:cNvSpPr>
            <a:spLocks noChangeArrowheads="1"/>
          </p:cNvSpPr>
          <p:nvPr/>
        </p:nvSpPr>
        <p:spPr bwMode="auto">
          <a:xfrm>
            <a:off x="898525" y="3098800"/>
            <a:ext cx="436563" cy="3686175"/>
          </a:xfrm>
          <a:prstGeom prst="rect">
            <a:avLst/>
          </a:prstGeom>
          <a:solidFill>
            <a:schemeClr val="accent1"/>
          </a:solidFill>
          <a:ln w="9525">
            <a:solidFill>
              <a:schemeClr val="tx1"/>
            </a:solidFill>
            <a:miter lim="800000"/>
            <a:headEnd/>
            <a:tailEnd/>
          </a:ln>
        </p:spPr>
        <p:txBody>
          <a:bodyPr wrap="none" anchor="ctr"/>
          <a:lstStyle/>
          <a:p>
            <a:pPr algn="ctr" defTabSz="457200" eaLnBrk="1" hangingPunct="1"/>
            <a:r>
              <a:rPr lang="en-US" sz="1800">
                <a:ea typeface="ＭＳ Ｐゴシック" charset="0"/>
                <a:cs typeface="ＭＳ Ｐゴシック" charset="0"/>
              </a:rPr>
              <a:t>-Q</a:t>
            </a:r>
          </a:p>
        </p:txBody>
      </p:sp>
      <p:sp>
        <p:nvSpPr>
          <p:cNvPr id="60420" name="Rectangle 5"/>
          <p:cNvSpPr>
            <a:spLocks noChangeArrowheads="1"/>
          </p:cNvSpPr>
          <p:nvPr/>
        </p:nvSpPr>
        <p:spPr bwMode="auto">
          <a:xfrm>
            <a:off x="1490663" y="3105150"/>
            <a:ext cx="436562" cy="3686175"/>
          </a:xfrm>
          <a:prstGeom prst="rect">
            <a:avLst/>
          </a:prstGeom>
          <a:solidFill>
            <a:schemeClr val="accent1"/>
          </a:solidFill>
          <a:ln w="9525">
            <a:solidFill>
              <a:schemeClr val="tx1"/>
            </a:solidFill>
            <a:miter lim="800000"/>
            <a:headEnd/>
            <a:tailEnd/>
          </a:ln>
        </p:spPr>
        <p:txBody>
          <a:bodyPr wrap="none" anchor="ctr"/>
          <a:lstStyle/>
          <a:p>
            <a:pPr algn="ctr" defTabSz="457200" eaLnBrk="1" hangingPunct="1"/>
            <a:r>
              <a:rPr lang="en-US" sz="1800">
                <a:ea typeface="ＭＳ Ｐゴシック" charset="0"/>
                <a:cs typeface="ＭＳ Ｐゴシック" charset="0"/>
              </a:rPr>
              <a:t>Q</a:t>
            </a:r>
          </a:p>
        </p:txBody>
      </p:sp>
      <p:sp>
        <p:nvSpPr>
          <p:cNvPr id="60421" name="Rectangle 6"/>
          <p:cNvSpPr>
            <a:spLocks noChangeArrowheads="1"/>
          </p:cNvSpPr>
          <p:nvPr/>
        </p:nvSpPr>
        <p:spPr bwMode="auto">
          <a:xfrm>
            <a:off x="7337425" y="3086100"/>
            <a:ext cx="436563" cy="3686175"/>
          </a:xfrm>
          <a:prstGeom prst="rect">
            <a:avLst/>
          </a:prstGeom>
          <a:solidFill>
            <a:schemeClr val="accent1"/>
          </a:solidFill>
          <a:ln w="9525">
            <a:solidFill>
              <a:schemeClr val="tx1"/>
            </a:solidFill>
            <a:miter lim="800000"/>
            <a:headEnd/>
            <a:tailEnd/>
          </a:ln>
        </p:spPr>
        <p:txBody>
          <a:bodyPr wrap="none" anchor="ctr"/>
          <a:lstStyle/>
          <a:p>
            <a:pPr algn="ctr" defTabSz="457200" eaLnBrk="1" hangingPunct="1"/>
            <a:r>
              <a:rPr lang="en-US" sz="1800">
                <a:ea typeface="ＭＳ Ｐゴシック" charset="0"/>
                <a:cs typeface="ＭＳ Ｐゴシック" charset="0"/>
              </a:rPr>
              <a:t>-Q</a:t>
            </a:r>
          </a:p>
        </p:txBody>
      </p:sp>
      <p:sp>
        <p:nvSpPr>
          <p:cNvPr id="60422" name="Rectangle 7"/>
          <p:cNvSpPr>
            <a:spLocks noChangeArrowheads="1"/>
          </p:cNvSpPr>
          <p:nvPr/>
        </p:nvSpPr>
        <p:spPr bwMode="auto">
          <a:xfrm>
            <a:off x="7929563" y="3092450"/>
            <a:ext cx="436562" cy="3686175"/>
          </a:xfrm>
          <a:prstGeom prst="rect">
            <a:avLst/>
          </a:prstGeom>
          <a:solidFill>
            <a:schemeClr val="accent1"/>
          </a:solidFill>
          <a:ln w="9525">
            <a:solidFill>
              <a:schemeClr val="tx1"/>
            </a:solidFill>
            <a:miter lim="800000"/>
            <a:headEnd/>
            <a:tailEnd/>
          </a:ln>
        </p:spPr>
        <p:txBody>
          <a:bodyPr wrap="none" anchor="ctr"/>
          <a:lstStyle/>
          <a:p>
            <a:pPr algn="ctr" defTabSz="457200" eaLnBrk="1" hangingPunct="1"/>
            <a:r>
              <a:rPr lang="en-US" sz="1800">
                <a:ea typeface="ＭＳ Ｐゴシック" charset="0"/>
                <a:cs typeface="ＭＳ Ｐゴシック" charset="0"/>
              </a:rPr>
              <a:t>Q</a:t>
            </a:r>
          </a:p>
        </p:txBody>
      </p:sp>
      <p:sp>
        <p:nvSpPr>
          <p:cNvPr id="120840" name="Line 8"/>
          <p:cNvSpPr>
            <a:spLocks noChangeShapeType="1"/>
          </p:cNvSpPr>
          <p:nvPr/>
        </p:nvSpPr>
        <p:spPr bwMode="auto">
          <a:xfrm>
            <a:off x="1960563" y="4848225"/>
            <a:ext cx="532923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424" name="Text Box 9"/>
          <p:cNvSpPr txBox="1">
            <a:spLocks noChangeArrowheads="1"/>
          </p:cNvSpPr>
          <p:nvPr/>
        </p:nvSpPr>
        <p:spPr bwMode="auto">
          <a:xfrm>
            <a:off x="1443038" y="3340100"/>
            <a:ext cx="31908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742950" indent="-285750" defTabSz="457200">
              <a:defRPr sz="2400">
                <a:solidFill>
                  <a:schemeClr val="tx1"/>
                </a:solidFill>
                <a:latin typeface="Arial" charset="0"/>
                <a:ea typeface="ヒラギノ角ゴ Pro W3" charset="0"/>
                <a:cs typeface="ヒラギノ角ゴ Pro W3" charset="0"/>
              </a:defRPr>
            </a:lvl2pPr>
            <a:lvl3pPr marL="1143000" indent="-228600" defTabSz="457200">
              <a:defRPr sz="2400">
                <a:solidFill>
                  <a:schemeClr val="tx1"/>
                </a:solidFill>
                <a:latin typeface="Arial" charset="0"/>
                <a:ea typeface="ヒラギノ角ゴ Pro W3" charset="0"/>
                <a:cs typeface="ヒラギノ角ゴ Pro W3" charset="0"/>
              </a:defRPr>
            </a:lvl3pPr>
            <a:lvl4pPr marL="1600200" indent="-228600" defTabSz="457200">
              <a:defRPr sz="2400">
                <a:solidFill>
                  <a:schemeClr val="tx1"/>
                </a:solidFill>
                <a:latin typeface="Arial" charset="0"/>
                <a:ea typeface="ヒラギノ角ゴ Pro W3" charset="0"/>
                <a:cs typeface="ヒラギノ角ゴ Pro W3" charset="0"/>
              </a:defRPr>
            </a:lvl4pPr>
            <a:lvl5pPr marL="2057400" indent="-228600" defTabSz="4572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endParaRPr lang="en-US" sz="1800">
              <a:ea typeface="ＭＳ Ｐゴシック" charset="0"/>
              <a:cs typeface="ＭＳ Ｐゴシック" charset="0"/>
            </a:endParaRPr>
          </a:p>
        </p:txBody>
      </p:sp>
      <p:sp>
        <p:nvSpPr>
          <p:cNvPr id="60425" name="Text Box 10"/>
          <p:cNvSpPr txBox="1">
            <a:spLocks noChangeArrowheads="1"/>
          </p:cNvSpPr>
          <p:nvPr/>
        </p:nvSpPr>
        <p:spPr bwMode="auto">
          <a:xfrm>
            <a:off x="1149350" y="3240088"/>
            <a:ext cx="26035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742950" indent="-285750" defTabSz="457200">
              <a:defRPr sz="2400">
                <a:solidFill>
                  <a:schemeClr val="tx1"/>
                </a:solidFill>
                <a:latin typeface="Arial" charset="0"/>
                <a:ea typeface="ヒラギノ角ゴ Pro W3" charset="0"/>
                <a:cs typeface="ヒラギノ角ゴ Pro W3" charset="0"/>
              </a:defRPr>
            </a:lvl2pPr>
            <a:lvl3pPr marL="1143000" indent="-228600" defTabSz="457200">
              <a:defRPr sz="2400">
                <a:solidFill>
                  <a:schemeClr val="tx1"/>
                </a:solidFill>
                <a:latin typeface="Arial" charset="0"/>
                <a:ea typeface="ヒラギノ角ゴ Pro W3" charset="0"/>
                <a:cs typeface="ヒラギノ角ゴ Pro W3" charset="0"/>
              </a:defRPr>
            </a:lvl3pPr>
            <a:lvl4pPr marL="1600200" indent="-228600" defTabSz="457200">
              <a:defRPr sz="2400">
                <a:solidFill>
                  <a:schemeClr val="tx1"/>
                </a:solidFill>
                <a:latin typeface="Arial" charset="0"/>
                <a:ea typeface="ヒラギノ角ゴ Pro W3" charset="0"/>
                <a:cs typeface="ヒラギノ角ゴ Pro W3" charset="0"/>
              </a:defRPr>
            </a:lvl4pPr>
            <a:lvl5pPr marL="2057400" indent="-228600" defTabSz="4572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endParaRPr lang="en-US" sz="1800">
              <a:ea typeface="ＭＳ Ｐゴシック" charset="0"/>
              <a:cs typeface="ＭＳ Ｐゴシック" charset="0"/>
            </a:endParaRPr>
          </a:p>
        </p:txBody>
      </p:sp>
      <p:sp>
        <p:nvSpPr>
          <p:cNvPr id="60426" name="Text Box 11"/>
          <p:cNvSpPr txBox="1">
            <a:spLocks noChangeArrowheads="1"/>
          </p:cNvSpPr>
          <p:nvPr/>
        </p:nvSpPr>
        <p:spPr bwMode="auto">
          <a:xfrm>
            <a:off x="7872413" y="3143250"/>
            <a:ext cx="31908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742950" indent="-285750" defTabSz="457200">
              <a:defRPr sz="2400">
                <a:solidFill>
                  <a:schemeClr val="tx1"/>
                </a:solidFill>
                <a:latin typeface="Arial" charset="0"/>
                <a:ea typeface="ヒラギノ角ゴ Pro W3" charset="0"/>
                <a:cs typeface="ヒラギノ角ゴ Pro W3" charset="0"/>
              </a:defRPr>
            </a:lvl2pPr>
            <a:lvl3pPr marL="1143000" indent="-228600" defTabSz="457200">
              <a:defRPr sz="2400">
                <a:solidFill>
                  <a:schemeClr val="tx1"/>
                </a:solidFill>
                <a:latin typeface="Arial" charset="0"/>
                <a:ea typeface="ヒラギノ角ゴ Pro W3" charset="0"/>
                <a:cs typeface="ヒラギノ角ゴ Pro W3" charset="0"/>
              </a:defRPr>
            </a:lvl3pPr>
            <a:lvl4pPr marL="1600200" indent="-228600" defTabSz="457200">
              <a:defRPr sz="2400">
                <a:solidFill>
                  <a:schemeClr val="tx1"/>
                </a:solidFill>
                <a:latin typeface="Arial" charset="0"/>
                <a:ea typeface="ヒラギノ角ゴ Pro W3" charset="0"/>
                <a:cs typeface="ヒラギノ角ゴ Pro W3" charset="0"/>
              </a:defRPr>
            </a:lvl4pPr>
            <a:lvl5pPr marL="2057400" indent="-228600" defTabSz="4572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endParaRPr lang="en-US" sz="1800">
              <a:ea typeface="ＭＳ Ｐゴシック" charset="0"/>
              <a:cs typeface="ＭＳ Ｐゴシック" charset="0"/>
            </a:endParaRPr>
          </a:p>
        </p:txBody>
      </p:sp>
      <p:sp>
        <p:nvSpPr>
          <p:cNvPr id="60427" name="Text Box 12"/>
          <p:cNvSpPr txBox="1">
            <a:spLocks noChangeArrowheads="1"/>
          </p:cNvSpPr>
          <p:nvPr/>
        </p:nvSpPr>
        <p:spPr bwMode="auto">
          <a:xfrm>
            <a:off x="7548563" y="3351213"/>
            <a:ext cx="26035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742950" indent="-285750" defTabSz="457200">
              <a:defRPr sz="2400">
                <a:solidFill>
                  <a:schemeClr val="tx1"/>
                </a:solidFill>
                <a:latin typeface="Arial" charset="0"/>
                <a:ea typeface="ヒラギノ角ゴ Pro W3" charset="0"/>
                <a:cs typeface="ヒラギノ角ゴ Pro W3" charset="0"/>
              </a:defRPr>
            </a:lvl2pPr>
            <a:lvl3pPr marL="1143000" indent="-228600" defTabSz="457200">
              <a:defRPr sz="2400">
                <a:solidFill>
                  <a:schemeClr val="tx1"/>
                </a:solidFill>
                <a:latin typeface="Arial" charset="0"/>
                <a:ea typeface="ヒラギノ角ゴ Pro W3" charset="0"/>
                <a:cs typeface="ヒラギノ角ゴ Pro W3" charset="0"/>
              </a:defRPr>
            </a:lvl3pPr>
            <a:lvl4pPr marL="1600200" indent="-228600" defTabSz="457200">
              <a:defRPr sz="2400">
                <a:solidFill>
                  <a:schemeClr val="tx1"/>
                </a:solidFill>
                <a:latin typeface="Arial" charset="0"/>
                <a:ea typeface="ヒラギノ角ゴ Pro W3" charset="0"/>
                <a:cs typeface="ヒラギノ角ゴ Pro W3" charset="0"/>
              </a:defRPr>
            </a:lvl4pPr>
            <a:lvl5pPr marL="2057400" indent="-228600" defTabSz="4572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p>
          <a:p>
            <a:pPr eaLnBrk="1" hangingPunct="1"/>
            <a:r>
              <a:rPr lang="en-US" sz="1800" b="1">
                <a:ea typeface="ＭＳ Ｐゴシック" charset="0"/>
                <a:cs typeface="ＭＳ Ｐゴシック" charset="0"/>
              </a:rPr>
              <a:t>-</a:t>
            </a:r>
            <a:endParaRPr lang="en-US" sz="1800">
              <a:ea typeface="ＭＳ Ｐゴシック" charset="0"/>
              <a:cs typeface="ＭＳ Ｐゴシック" charset="0"/>
            </a:endParaRPr>
          </a:p>
        </p:txBody>
      </p:sp>
      <p:sp>
        <p:nvSpPr>
          <p:cNvPr id="120845" name="Text Box 13"/>
          <p:cNvSpPr txBox="1">
            <a:spLocks noChangeArrowheads="1"/>
          </p:cNvSpPr>
          <p:nvPr/>
        </p:nvSpPr>
        <p:spPr bwMode="auto">
          <a:xfrm>
            <a:off x="3856038" y="3213100"/>
            <a:ext cx="1430337"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defTabSz="457200">
              <a:defRPr sz="2400">
                <a:solidFill>
                  <a:schemeClr val="tx1"/>
                </a:solidFill>
                <a:latin typeface="Arial" charset="0"/>
                <a:ea typeface="ヒラギノ角ゴ Pro W3" charset="0"/>
                <a:cs typeface="ヒラギノ角ゴ Pro W3" charset="0"/>
              </a:defRPr>
            </a:lvl1pPr>
            <a:lvl2pPr marL="742950" indent="-285750" defTabSz="457200">
              <a:defRPr sz="2400">
                <a:solidFill>
                  <a:schemeClr val="tx1"/>
                </a:solidFill>
                <a:latin typeface="Arial" charset="0"/>
                <a:ea typeface="ヒラギノ角ゴ Pro W3" charset="0"/>
                <a:cs typeface="ヒラギノ角ゴ Pro W3" charset="0"/>
              </a:defRPr>
            </a:lvl2pPr>
            <a:lvl3pPr marL="1143000" indent="-228600" defTabSz="457200">
              <a:defRPr sz="2400">
                <a:solidFill>
                  <a:schemeClr val="tx1"/>
                </a:solidFill>
                <a:latin typeface="Arial" charset="0"/>
                <a:ea typeface="ヒラギノ角ゴ Pro W3" charset="0"/>
                <a:cs typeface="ヒラギノ角ゴ Pro W3" charset="0"/>
              </a:defRPr>
            </a:lvl3pPr>
            <a:lvl4pPr marL="1600200" indent="-228600" defTabSz="457200">
              <a:defRPr sz="2400">
                <a:solidFill>
                  <a:schemeClr val="tx1"/>
                </a:solidFill>
                <a:latin typeface="Arial" charset="0"/>
                <a:ea typeface="ヒラギノ角ゴ Pro W3" charset="0"/>
                <a:cs typeface="ヒラギノ角ゴ Pro W3" charset="0"/>
              </a:defRPr>
            </a:lvl4pPr>
            <a:lvl5pPr marL="2057400" indent="-228600" defTabSz="4572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buFont typeface="Arial" charset="0"/>
              <a:buAutoNum type="alphaUcParenR"/>
            </a:pPr>
            <a:r>
              <a:rPr lang="en-US" sz="3600">
                <a:ea typeface="ＭＳ Ｐゴシック" charset="0"/>
                <a:cs typeface="ＭＳ Ｐゴシック" charset="0"/>
              </a:rPr>
              <a:t>Yes</a:t>
            </a:r>
          </a:p>
          <a:p>
            <a:pPr eaLnBrk="1" hangingPunct="1">
              <a:buFont typeface="Arial" charset="0"/>
              <a:buAutoNum type="alphaUcParenR"/>
            </a:pPr>
            <a:r>
              <a:rPr lang="en-US" sz="3600">
                <a:ea typeface="ＭＳ Ｐゴシック" charset="0"/>
                <a:cs typeface="ＭＳ Ｐゴシック" charset="0"/>
              </a:rPr>
              <a:t>No</a:t>
            </a:r>
          </a:p>
          <a:p>
            <a:pPr eaLnBrk="1" hangingPunct="1">
              <a:buFont typeface="Arial" charset="0"/>
              <a:buAutoNum type="alphaUcParenR"/>
            </a:pPr>
            <a:r>
              <a:rPr lang="en-US" sz="3600">
                <a:ea typeface="ＭＳ Ｐゴシック" charset="0"/>
                <a:cs typeface="ＭＳ Ｐゴシック" charset="0"/>
              </a:rPr>
              <a:t>???</a:t>
            </a:r>
            <a:endParaRPr lang="en-US" sz="1800">
              <a:ea typeface="ＭＳ Ｐゴシック" charset="0"/>
              <a:cs typeface="ＭＳ Ｐゴシック" charset="0"/>
            </a:endParaRPr>
          </a:p>
        </p:txBody>
      </p:sp>
      <p:sp>
        <p:nvSpPr>
          <p:cNvPr id="60429" name="Text Box 14"/>
          <p:cNvSpPr txBox="1">
            <a:spLocks noChangeArrowheads="1"/>
          </p:cNvSpPr>
          <p:nvPr/>
        </p:nvSpPr>
        <p:spPr bwMode="auto">
          <a:xfrm>
            <a:off x="115888" y="549275"/>
            <a:ext cx="7985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ヒラギノ角ゴ Pro W3" charset="0"/>
                <a:cs typeface="ヒラギノ角ゴ Pro W3" charset="0"/>
              </a:defRPr>
            </a:lvl1pPr>
            <a:lvl2pPr marL="742950" indent="-285750" defTabSz="457200">
              <a:defRPr sz="2400">
                <a:solidFill>
                  <a:schemeClr val="tx1"/>
                </a:solidFill>
                <a:latin typeface="Arial" charset="0"/>
                <a:ea typeface="ヒラギノ角ゴ Pro W3" charset="0"/>
                <a:cs typeface="ヒラギノ角ゴ Pro W3" charset="0"/>
              </a:defRPr>
            </a:lvl2pPr>
            <a:lvl3pPr marL="1143000" indent="-228600" defTabSz="457200">
              <a:defRPr sz="2400">
                <a:solidFill>
                  <a:schemeClr val="tx1"/>
                </a:solidFill>
                <a:latin typeface="Arial" charset="0"/>
                <a:ea typeface="ヒラギノ角ゴ Pro W3" charset="0"/>
                <a:cs typeface="ヒラギノ角ゴ Pro W3" charset="0"/>
              </a:defRPr>
            </a:lvl3pPr>
            <a:lvl4pPr marL="1600200" indent="-228600" defTabSz="457200">
              <a:defRPr sz="2400">
                <a:solidFill>
                  <a:schemeClr val="tx1"/>
                </a:solidFill>
                <a:latin typeface="Arial" charset="0"/>
                <a:ea typeface="ヒラギノ角ゴ Pro W3" charset="0"/>
                <a:cs typeface="ヒラギノ角ゴ Pro W3" charset="0"/>
              </a:defRPr>
            </a:lvl4pPr>
            <a:lvl5pPr marL="2057400" indent="-228600" defTabSz="4572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spcBef>
                <a:spcPct val="50000"/>
              </a:spcBef>
            </a:pPr>
            <a:r>
              <a:rPr lang="en-US" sz="1800">
                <a:ea typeface="ＭＳ Ｐゴシック" charset="0"/>
                <a:cs typeface="ＭＳ Ｐゴシック" charset="0"/>
              </a:rPr>
              <a:t>3.4</a:t>
            </a:r>
          </a:p>
        </p:txBody>
      </p:sp>
      <p:sp>
        <p:nvSpPr>
          <p:cNvPr id="120847" name="Rectangle 15"/>
          <p:cNvSpPr>
            <a:spLocks noChangeArrowheads="1"/>
          </p:cNvSpPr>
          <p:nvPr/>
        </p:nvSpPr>
        <p:spPr bwMode="auto">
          <a:xfrm>
            <a:off x="609600" y="1295400"/>
            <a:ext cx="83058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57200" eaLnBrk="1" hangingPunct="1"/>
            <a:r>
              <a:rPr lang="en-US" sz="3600">
                <a:solidFill>
                  <a:schemeClr val="accent2"/>
                </a:solidFill>
                <a:ea typeface="ＭＳ Ｐゴシック" charset="0"/>
                <a:cs typeface="ＭＳ Ｐゴシック" charset="0"/>
              </a:rPr>
              <a:t>What if they are connected by one thin conducting wire, is this electrostatic situation physically stable?</a:t>
            </a:r>
            <a:endParaRPr lang="en-US" sz="6000">
              <a:solidFill>
                <a:schemeClr val="tx2"/>
              </a:solidFill>
              <a:ea typeface="ＭＳ Ｐゴシック" charset="0"/>
              <a:cs typeface="ＭＳ Ｐゴシック" charset="0"/>
            </a:endParaRPr>
          </a:p>
        </p:txBody>
      </p:sp>
    </p:spTree>
    <p:extLst>
      <p:ext uri="{BB962C8B-B14F-4D97-AF65-F5344CB8AC3E}">
        <p14:creationId xmlns:p14="http://schemas.microsoft.com/office/powerpoint/2010/main" val="19434446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08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08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0" grpId="0" animBg="1"/>
      <p:bldP spid="120845" grpId="0"/>
      <p:bldP spid="120847"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Rectangle 3"/>
          <p:cNvSpPr>
            <a:spLocks noGrp="1" noChangeArrowheads="1"/>
          </p:cNvSpPr>
          <p:nvPr>
            <p:ph type="title" idx="4294967295"/>
          </p:nvPr>
        </p:nvSpPr>
        <p:spPr>
          <a:xfrm>
            <a:off x="723900" y="2290763"/>
            <a:ext cx="7772400" cy="1143000"/>
          </a:xfrm>
        </p:spPr>
        <p:txBody>
          <a:bodyPr/>
          <a:lstStyle/>
          <a:p>
            <a:r>
              <a:rPr lang="en-US" dirty="0">
                <a:latin typeface="Arial" charset="0"/>
                <a:ea typeface="ヒラギノ角ゴ Pro W3" charset="0"/>
                <a:cs typeface="ヒラギノ角ゴ Pro W3" charset="0"/>
              </a:rPr>
              <a:t>Whiteboard:  </a:t>
            </a:r>
            <a:br>
              <a:rPr lang="en-US" dirty="0">
                <a:latin typeface="Arial" charset="0"/>
                <a:ea typeface="ヒラギノ角ゴ Pro W3" charset="0"/>
                <a:cs typeface="ヒラギノ角ゴ Pro W3" charset="0"/>
              </a:rPr>
            </a:br>
            <a:r>
              <a:rPr lang="en-US" dirty="0">
                <a:latin typeface="Arial" charset="0"/>
                <a:ea typeface="ヒラギノ角ゴ Pro W3" charset="0"/>
                <a:cs typeface="ヒラギノ角ゴ Pro W3" charset="0"/>
              </a:rPr>
              <a:t/>
            </a:r>
            <a:br>
              <a:rPr lang="en-US" dirty="0">
                <a:latin typeface="Arial" charset="0"/>
                <a:ea typeface="ヒラギノ角ゴ Pro W3" charset="0"/>
                <a:cs typeface="ヒラギノ角ゴ Pro W3" charset="0"/>
              </a:rPr>
            </a:br>
            <a:r>
              <a:rPr lang="en-US" dirty="0">
                <a:latin typeface="Arial" charset="0"/>
                <a:ea typeface="ヒラギノ角ゴ Pro W3" charset="0"/>
                <a:cs typeface="ヒラギノ角ゴ Pro W3" charset="0"/>
              </a:rPr>
              <a:t>Calculate voltage </a:t>
            </a:r>
            <a:r>
              <a:rPr lang="en-US" dirty="0" smtClean="0">
                <a:latin typeface="Arial" charset="0"/>
                <a:ea typeface="ヒラギノ角ゴ Pro W3" charset="0"/>
                <a:cs typeface="ヒラギノ角ゴ Pro W3" charset="0"/>
              </a:rPr>
              <a:t>(everywhere in space!) for 2 equal/opposite </a:t>
            </a:r>
            <a:r>
              <a:rPr lang="en-US" dirty="0">
                <a:latin typeface="Arial" charset="0"/>
                <a:ea typeface="ヒラギノ角ゴ Pro W3" charset="0"/>
                <a:cs typeface="ヒラギノ角ゴ Pro W3" charset="0"/>
              </a:rPr>
              <a:t>point charges a distance </a:t>
            </a:r>
            <a:r>
              <a:rPr lang="ja-JP" altLang="en-US" dirty="0">
                <a:latin typeface="Arial" charset="0"/>
                <a:ea typeface="ヒラギノ角ゴ Pro W3" charset="0"/>
                <a:cs typeface="ヒラギノ角ゴ Pro W3" charset="0"/>
              </a:rPr>
              <a:t>“</a:t>
            </a:r>
            <a:r>
              <a:rPr lang="en-US" dirty="0">
                <a:latin typeface="Arial" charset="0"/>
                <a:ea typeface="ヒラギノ角ゴ Pro W3" charset="0"/>
                <a:cs typeface="ヒラギノ角ゴ Pro W3" charset="0"/>
              </a:rPr>
              <a:t>d</a:t>
            </a:r>
            <a:r>
              <a:rPr lang="ja-JP" altLang="en-US" dirty="0">
                <a:latin typeface="Arial" charset="0"/>
                <a:ea typeface="ヒラギノ角ゴ Pro W3" charset="0"/>
                <a:cs typeface="ヒラギノ角ゴ Pro W3" charset="0"/>
              </a:rPr>
              <a:t>”</a:t>
            </a:r>
            <a:r>
              <a:rPr lang="en-US" dirty="0">
                <a:latin typeface="Arial" charset="0"/>
                <a:ea typeface="ヒラギノ角ゴ Pro W3" charset="0"/>
                <a:cs typeface="ヒラギノ角ゴ Pro W3" charset="0"/>
              </a:rPr>
              <a:t> above and below the origin.  Where is V(r)=0?</a:t>
            </a:r>
          </a:p>
        </p:txBody>
      </p:sp>
    </p:spTree>
    <p:extLst>
      <p:ext uri="{BB962C8B-B14F-4D97-AF65-F5344CB8AC3E}">
        <p14:creationId xmlns:p14="http://schemas.microsoft.com/office/powerpoint/2010/main" val="40262722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3"/>
          <p:cNvSpPr txBox="1">
            <a:spLocks noChangeArrowheads="1"/>
          </p:cNvSpPr>
          <p:nvPr/>
        </p:nvSpPr>
        <p:spPr bwMode="auto">
          <a:xfrm>
            <a:off x="685800" y="381000"/>
            <a:ext cx="7924800" cy="1754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dirty="0">
                <a:ea typeface="ＭＳ Ｐゴシック" charset="0"/>
                <a:cs typeface="ＭＳ Ｐゴシック" charset="0"/>
              </a:rPr>
              <a:t>Is this a stable charge distribution for two neutral, conducting spheres</a:t>
            </a:r>
            <a:r>
              <a:rPr lang="en-US" sz="3600" dirty="0" smtClean="0">
                <a:ea typeface="ＭＳ Ｐゴシック" charset="0"/>
                <a:cs typeface="ＭＳ Ｐゴシック" charset="0"/>
              </a:rPr>
              <a:t>? (There are no other charges around) </a:t>
            </a:r>
            <a:endParaRPr lang="en-US" sz="3600" dirty="0">
              <a:ea typeface="ＭＳ Ｐゴシック" charset="0"/>
              <a:cs typeface="ＭＳ Ｐゴシック" charset="0"/>
            </a:endParaRPr>
          </a:p>
        </p:txBody>
      </p:sp>
      <p:grpSp>
        <p:nvGrpSpPr>
          <p:cNvPr id="44035" name="Group 31"/>
          <p:cNvGrpSpPr>
            <a:grpSpLocks/>
          </p:cNvGrpSpPr>
          <p:nvPr/>
        </p:nvGrpSpPr>
        <p:grpSpPr bwMode="auto">
          <a:xfrm>
            <a:off x="1600200" y="2362200"/>
            <a:ext cx="2693988" cy="2438400"/>
            <a:chOff x="1112476" y="3276600"/>
            <a:chExt cx="2694294" cy="2438400"/>
          </a:xfrm>
        </p:grpSpPr>
        <p:sp>
          <p:nvSpPr>
            <p:cNvPr id="5" name="Oval 4"/>
            <p:cNvSpPr>
              <a:spLocks noChangeArrowheads="1"/>
            </p:cNvSpPr>
            <p:nvPr/>
          </p:nvSpPr>
          <p:spPr bwMode="auto">
            <a:xfrm>
              <a:off x="1218851" y="3276600"/>
              <a:ext cx="2438677" cy="2438400"/>
            </a:xfrm>
            <a:prstGeom prst="ellipse">
              <a:avLst/>
            </a:prstGeom>
            <a:gradFill rotWithShape="1">
              <a:gsLst>
                <a:gs pos="0">
                  <a:srgbClr val="8C9192"/>
                </a:gs>
                <a:gs pos="50000">
                  <a:srgbClr val="CAD2D2"/>
                </a:gs>
                <a:gs pos="100000">
                  <a:srgbClr val="F1F9FA"/>
                </a:gs>
              </a:gsLst>
              <a:lin ang="18900000" scaled="1"/>
            </a:gradFill>
            <a:ln w="9525">
              <a:solidFill>
                <a:srgbClr val="00B0F0"/>
              </a:solidFill>
              <a:round/>
              <a:headEnd/>
              <a:tailEnd/>
            </a:ln>
            <a:effectLst>
              <a:outerShdw blurRad="63500" dist="23000" dir="5400000" rotWithShape="0">
                <a:srgbClr val="000000">
                  <a:alpha val="34999"/>
                </a:srgbClr>
              </a:outerShdw>
            </a:effectLst>
          </p:spPr>
          <p:txBody>
            <a:bodyPr anchor="ctr"/>
            <a:lstStyle/>
            <a:p>
              <a:pPr algn="ctr" defTabSz="457200" eaLnBrk="1" hangingPunct="1"/>
              <a:endParaRPr lang="en-US" sz="1800">
                <a:solidFill>
                  <a:srgbClr val="FFFFFF"/>
                </a:solidFill>
              </a:endParaRPr>
            </a:p>
          </p:txBody>
        </p:sp>
        <p:sp>
          <p:nvSpPr>
            <p:cNvPr id="44052" name="TextBox 8"/>
            <p:cNvSpPr txBox="1">
              <a:spLocks noChangeArrowheads="1"/>
            </p:cNvSpPr>
            <p:nvPr/>
          </p:nvSpPr>
          <p:spPr bwMode="auto">
            <a:xfrm>
              <a:off x="3051230" y="3468469"/>
              <a:ext cx="4539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sp>
          <p:nvSpPr>
            <p:cNvPr id="44053" name="TextBox 9"/>
            <p:cNvSpPr txBox="1">
              <a:spLocks noChangeArrowheads="1"/>
            </p:cNvSpPr>
            <p:nvPr/>
          </p:nvSpPr>
          <p:spPr bwMode="auto">
            <a:xfrm>
              <a:off x="3293478" y="3823648"/>
              <a:ext cx="4539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sp>
          <p:nvSpPr>
            <p:cNvPr id="44054" name="TextBox 10"/>
            <p:cNvSpPr txBox="1">
              <a:spLocks noChangeArrowheads="1"/>
            </p:cNvSpPr>
            <p:nvPr/>
          </p:nvSpPr>
          <p:spPr bwMode="auto">
            <a:xfrm>
              <a:off x="3352800" y="4230469"/>
              <a:ext cx="4539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sp>
          <p:nvSpPr>
            <p:cNvPr id="44055" name="TextBox 11"/>
            <p:cNvSpPr txBox="1">
              <a:spLocks noChangeArrowheads="1"/>
            </p:cNvSpPr>
            <p:nvPr/>
          </p:nvSpPr>
          <p:spPr bwMode="auto">
            <a:xfrm>
              <a:off x="3254992" y="4597821"/>
              <a:ext cx="4539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sp>
          <p:nvSpPr>
            <p:cNvPr id="44056" name="TextBox 12"/>
            <p:cNvSpPr txBox="1">
              <a:spLocks noChangeArrowheads="1"/>
            </p:cNvSpPr>
            <p:nvPr/>
          </p:nvSpPr>
          <p:spPr bwMode="auto">
            <a:xfrm>
              <a:off x="3051230" y="4916269"/>
              <a:ext cx="4539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grpSp>
          <p:nvGrpSpPr>
            <p:cNvPr id="44057" name="Group 18"/>
            <p:cNvGrpSpPr>
              <a:grpSpLocks/>
            </p:cNvGrpSpPr>
            <p:nvPr/>
          </p:nvGrpSpPr>
          <p:grpSpPr bwMode="auto">
            <a:xfrm flipH="1">
              <a:off x="1112476" y="3429000"/>
              <a:ext cx="640124" cy="2094131"/>
              <a:chOff x="4349860" y="3505200"/>
              <a:chExt cx="640124" cy="2094131"/>
            </a:xfrm>
          </p:grpSpPr>
          <p:sp>
            <p:nvSpPr>
              <p:cNvPr id="44058" name="TextBox 13"/>
              <p:cNvSpPr txBox="1">
                <a:spLocks noChangeArrowheads="1"/>
              </p:cNvSpPr>
              <p:nvPr/>
            </p:nvSpPr>
            <p:spPr bwMode="auto">
              <a:xfrm>
                <a:off x="4349860" y="3505200"/>
                <a:ext cx="3385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sp>
            <p:nvSpPr>
              <p:cNvPr id="44059" name="TextBox 14"/>
              <p:cNvSpPr txBox="1">
                <a:spLocks noChangeArrowheads="1"/>
              </p:cNvSpPr>
              <p:nvPr/>
            </p:nvSpPr>
            <p:spPr bwMode="auto">
              <a:xfrm>
                <a:off x="4592108" y="3860379"/>
                <a:ext cx="3385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sp>
            <p:nvSpPr>
              <p:cNvPr id="44060" name="TextBox 15"/>
              <p:cNvSpPr txBox="1">
                <a:spLocks noChangeArrowheads="1"/>
              </p:cNvSpPr>
              <p:nvPr/>
            </p:nvSpPr>
            <p:spPr bwMode="auto">
              <a:xfrm>
                <a:off x="4651430" y="4267200"/>
                <a:ext cx="3385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sp>
            <p:nvSpPr>
              <p:cNvPr id="44061" name="TextBox 16"/>
              <p:cNvSpPr txBox="1">
                <a:spLocks noChangeArrowheads="1"/>
              </p:cNvSpPr>
              <p:nvPr/>
            </p:nvSpPr>
            <p:spPr bwMode="auto">
              <a:xfrm>
                <a:off x="4553622" y="4634552"/>
                <a:ext cx="3385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sp>
            <p:nvSpPr>
              <p:cNvPr id="44062" name="TextBox 17"/>
              <p:cNvSpPr txBox="1">
                <a:spLocks noChangeArrowheads="1"/>
              </p:cNvSpPr>
              <p:nvPr/>
            </p:nvSpPr>
            <p:spPr bwMode="auto">
              <a:xfrm>
                <a:off x="4349860" y="4953000"/>
                <a:ext cx="3385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grpSp>
      </p:grpSp>
      <p:grpSp>
        <p:nvGrpSpPr>
          <p:cNvPr id="44036" name="Group 32"/>
          <p:cNvGrpSpPr>
            <a:grpSpLocks/>
          </p:cNvGrpSpPr>
          <p:nvPr/>
        </p:nvGrpSpPr>
        <p:grpSpPr bwMode="auto">
          <a:xfrm>
            <a:off x="4598988" y="2362200"/>
            <a:ext cx="2693987" cy="2438400"/>
            <a:chOff x="1112476" y="3276600"/>
            <a:chExt cx="2694294" cy="2438400"/>
          </a:xfrm>
        </p:grpSpPr>
        <p:sp>
          <p:nvSpPr>
            <p:cNvPr id="34" name="Oval 33"/>
            <p:cNvSpPr>
              <a:spLocks noChangeArrowheads="1"/>
            </p:cNvSpPr>
            <p:nvPr/>
          </p:nvSpPr>
          <p:spPr bwMode="auto">
            <a:xfrm>
              <a:off x="1218850" y="3276600"/>
              <a:ext cx="2438678" cy="2438400"/>
            </a:xfrm>
            <a:prstGeom prst="ellipse">
              <a:avLst/>
            </a:prstGeom>
            <a:gradFill rotWithShape="1">
              <a:gsLst>
                <a:gs pos="0">
                  <a:srgbClr val="8C9192"/>
                </a:gs>
                <a:gs pos="50000">
                  <a:srgbClr val="CAD2D2"/>
                </a:gs>
                <a:gs pos="100000">
                  <a:srgbClr val="F1F9FA"/>
                </a:gs>
              </a:gsLst>
              <a:lin ang="18900000" scaled="1"/>
            </a:gradFill>
            <a:ln w="9525">
              <a:solidFill>
                <a:srgbClr val="00B0F0"/>
              </a:solidFill>
              <a:round/>
              <a:headEnd/>
              <a:tailEnd/>
            </a:ln>
            <a:effectLst>
              <a:outerShdw blurRad="63500" dist="23000" dir="5400000" rotWithShape="0">
                <a:srgbClr val="000000">
                  <a:alpha val="34999"/>
                </a:srgbClr>
              </a:outerShdw>
            </a:effectLst>
          </p:spPr>
          <p:txBody>
            <a:bodyPr anchor="ctr"/>
            <a:lstStyle/>
            <a:p>
              <a:pPr algn="ctr" defTabSz="457200" eaLnBrk="1" hangingPunct="1"/>
              <a:endParaRPr lang="en-US" sz="1800">
                <a:solidFill>
                  <a:srgbClr val="FFFFFF"/>
                </a:solidFill>
              </a:endParaRPr>
            </a:p>
          </p:txBody>
        </p:sp>
        <p:sp>
          <p:nvSpPr>
            <p:cNvPr id="44040" name="TextBox 34"/>
            <p:cNvSpPr txBox="1">
              <a:spLocks noChangeArrowheads="1"/>
            </p:cNvSpPr>
            <p:nvPr/>
          </p:nvSpPr>
          <p:spPr bwMode="auto">
            <a:xfrm>
              <a:off x="3051230" y="3468469"/>
              <a:ext cx="4539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sp>
          <p:nvSpPr>
            <p:cNvPr id="44041" name="TextBox 35"/>
            <p:cNvSpPr txBox="1">
              <a:spLocks noChangeArrowheads="1"/>
            </p:cNvSpPr>
            <p:nvPr/>
          </p:nvSpPr>
          <p:spPr bwMode="auto">
            <a:xfrm>
              <a:off x="3293478" y="3823648"/>
              <a:ext cx="4539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sp>
          <p:nvSpPr>
            <p:cNvPr id="44042" name="TextBox 36"/>
            <p:cNvSpPr txBox="1">
              <a:spLocks noChangeArrowheads="1"/>
            </p:cNvSpPr>
            <p:nvPr/>
          </p:nvSpPr>
          <p:spPr bwMode="auto">
            <a:xfrm>
              <a:off x="3352800" y="4230469"/>
              <a:ext cx="4539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sp>
          <p:nvSpPr>
            <p:cNvPr id="44043" name="TextBox 37"/>
            <p:cNvSpPr txBox="1">
              <a:spLocks noChangeArrowheads="1"/>
            </p:cNvSpPr>
            <p:nvPr/>
          </p:nvSpPr>
          <p:spPr bwMode="auto">
            <a:xfrm>
              <a:off x="3254992" y="4597821"/>
              <a:ext cx="4539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sp>
          <p:nvSpPr>
            <p:cNvPr id="44044" name="TextBox 38"/>
            <p:cNvSpPr txBox="1">
              <a:spLocks noChangeArrowheads="1"/>
            </p:cNvSpPr>
            <p:nvPr/>
          </p:nvSpPr>
          <p:spPr bwMode="auto">
            <a:xfrm>
              <a:off x="3051230" y="4916269"/>
              <a:ext cx="4539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grpSp>
          <p:nvGrpSpPr>
            <p:cNvPr id="44045" name="Group 18"/>
            <p:cNvGrpSpPr>
              <a:grpSpLocks/>
            </p:cNvGrpSpPr>
            <p:nvPr/>
          </p:nvGrpSpPr>
          <p:grpSpPr bwMode="auto">
            <a:xfrm flipH="1">
              <a:off x="1112476" y="3429000"/>
              <a:ext cx="640124" cy="2094131"/>
              <a:chOff x="4349860" y="3505200"/>
              <a:chExt cx="640124" cy="2094131"/>
            </a:xfrm>
          </p:grpSpPr>
          <p:sp>
            <p:nvSpPr>
              <p:cNvPr id="44046" name="TextBox 13"/>
              <p:cNvSpPr txBox="1">
                <a:spLocks noChangeArrowheads="1"/>
              </p:cNvSpPr>
              <p:nvPr/>
            </p:nvSpPr>
            <p:spPr bwMode="auto">
              <a:xfrm>
                <a:off x="4349860" y="3505200"/>
                <a:ext cx="3385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sp>
            <p:nvSpPr>
              <p:cNvPr id="44047" name="TextBox 41"/>
              <p:cNvSpPr txBox="1">
                <a:spLocks noChangeArrowheads="1"/>
              </p:cNvSpPr>
              <p:nvPr/>
            </p:nvSpPr>
            <p:spPr bwMode="auto">
              <a:xfrm>
                <a:off x="4592108" y="3860379"/>
                <a:ext cx="3385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sp>
            <p:nvSpPr>
              <p:cNvPr id="44048" name="TextBox 42"/>
              <p:cNvSpPr txBox="1">
                <a:spLocks noChangeArrowheads="1"/>
              </p:cNvSpPr>
              <p:nvPr/>
            </p:nvSpPr>
            <p:spPr bwMode="auto">
              <a:xfrm>
                <a:off x="4651430" y="4267200"/>
                <a:ext cx="3385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sp>
            <p:nvSpPr>
              <p:cNvPr id="44049" name="TextBox 43"/>
              <p:cNvSpPr txBox="1">
                <a:spLocks noChangeArrowheads="1"/>
              </p:cNvSpPr>
              <p:nvPr/>
            </p:nvSpPr>
            <p:spPr bwMode="auto">
              <a:xfrm>
                <a:off x="4553622" y="4634552"/>
                <a:ext cx="3385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sp>
            <p:nvSpPr>
              <p:cNvPr id="44050" name="TextBox 44"/>
              <p:cNvSpPr txBox="1">
                <a:spLocks noChangeArrowheads="1"/>
              </p:cNvSpPr>
              <p:nvPr/>
            </p:nvSpPr>
            <p:spPr bwMode="auto">
              <a:xfrm>
                <a:off x="4349860" y="4953000"/>
                <a:ext cx="3385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600">
                    <a:ea typeface="ＭＳ Ｐゴシック" charset="0"/>
                    <a:cs typeface="ＭＳ Ｐゴシック" charset="0"/>
                  </a:rPr>
                  <a:t>-</a:t>
                </a:r>
              </a:p>
            </p:txBody>
          </p:sp>
        </p:grpSp>
      </p:grpSp>
      <p:sp>
        <p:nvSpPr>
          <p:cNvPr id="44037" name="TextBox 45"/>
          <p:cNvSpPr txBox="1">
            <a:spLocks noChangeArrowheads="1"/>
          </p:cNvSpPr>
          <p:nvPr/>
        </p:nvSpPr>
        <p:spPr bwMode="auto">
          <a:xfrm>
            <a:off x="1447800" y="5311775"/>
            <a:ext cx="17716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742950" indent="-742950"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buFontTx/>
              <a:buAutoNum type="alphaUcParenR"/>
            </a:pPr>
            <a:r>
              <a:rPr lang="en-US" sz="4000">
                <a:ea typeface="ＭＳ Ｐゴシック" charset="0"/>
                <a:cs typeface="ＭＳ Ｐゴシック" charset="0"/>
              </a:rPr>
              <a:t>Yes</a:t>
            </a:r>
          </a:p>
          <a:p>
            <a:pPr eaLnBrk="1" hangingPunct="1">
              <a:buFontTx/>
              <a:buAutoNum type="alphaUcParenR"/>
            </a:pPr>
            <a:r>
              <a:rPr lang="en-US" sz="4000">
                <a:ea typeface="ＭＳ Ｐゴシック" charset="0"/>
                <a:cs typeface="ＭＳ Ｐゴシック" charset="0"/>
              </a:rPr>
              <a:t>No</a:t>
            </a:r>
          </a:p>
        </p:txBody>
      </p:sp>
      <p:sp>
        <p:nvSpPr>
          <p:cNvPr id="44038" name="TextBox 46"/>
          <p:cNvSpPr txBox="1">
            <a:spLocks noChangeArrowheads="1"/>
          </p:cNvSpPr>
          <p:nvPr/>
        </p:nvSpPr>
        <p:spPr bwMode="auto">
          <a:xfrm>
            <a:off x="4476750" y="5616575"/>
            <a:ext cx="1725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742950" indent="-742950"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4000">
                <a:ea typeface="ＭＳ Ｐゴシック" charset="0"/>
                <a:cs typeface="ＭＳ Ｐゴシック" charset="0"/>
              </a:rPr>
              <a:t>C) ???</a:t>
            </a:r>
          </a:p>
        </p:txBody>
      </p:sp>
    </p:spTree>
    <p:extLst>
      <p:ext uri="{BB962C8B-B14F-4D97-AF65-F5344CB8AC3E}">
        <p14:creationId xmlns:p14="http://schemas.microsoft.com/office/powerpoint/2010/main" val="40517946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7974</TotalTime>
  <Words>1380</Words>
  <Application>Microsoft Macintosh PowerPoint</Application>
  <PresentationFormat>On-screen Show (4:3)</PresentationFormat>
  <Paragraphs>318</Paragraphs>
  <Slides>11</Slides>
  <Notes>11</Notes>
  <HiddenSlides>3</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4" baseType="lpstr">
      <vt:lpstr>Blank Presentation</vt:lpstr>
      <vt:lpstr>Equation</vt:lpstr>
      <vt:lpstr>Microsoft Equation</vt:lpstr>
      <vt:lpstr>LAPLACE’S EQUATION AND UNIQUENESS</vt:lpstr>
      <vt:lpstr>PowerPoint Presentation</vt:lpstr>
      <vt:lpstr>Why is                      =0 in electrostatics?</vt:lpstr>
      <vt:lpstr>A region of space contains no charges. What can I say about V in the interior? </vt:lpstr>
      <vt:lpstr>A region of space contains no charges. The boundary has V=0 everywhere. What can I say about V in the interior? </vt:lpstr>
      <vt:lpstr>Two very strong (big C) ideal capacitors are well separated. </vt:lpstr>
      <vt:lpstr>Two very strong (big C) ideal capacitors are well separated. </vt:lpstr>
      <vt:lpstr>Whiteboard:    Calculate voltage (everywhere in space!) for 2 equal/opposite point charges a distance “d” above and below the origin.  Where is V(r)=0?</vt:lpstr>
      <vt:lpstr>PowerPoint Presentation</vt:lpstr>
      <vt:lpstr>PowerPoint Presentation</vt:lpstr>
      <vt:lpstr>If you put a + test charge at the center of this cube of charges, could it be in stable equilibrium?</vt:lpstr>
    </vt:vector>
  </TitlesOfParts>
  <Company>CU Boulder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Stephanie Chasteen</dc:creator>
  <cp:lastModifiedBy>STEVEN POLLOCK</cp:lastModifiedBy>
  <cp:revision>144</cp:revision>
  <cp:lastPrinted>2013-02-09T04:08:17Z</cp:lastPrinted>
  <dcterms:created xsi:type="dcterms:W3CDTF">2007-10-23T21:56:36Z</dcterms:created>
  <dcterms:modified xsi:type="dcterms:W3CDTF">2013-05-16T03:10:45Z</dcterms:modified>
</cp:coreProperties>
</file>