
<file path=[Content_Types].xml><?xml version="1.0" encoding="utf-8"?>
<Types xmlns="http://schemas.openxmlformats.org/package/2006/content-types">
  <Default Extension="xml" ContentType="application/xml"/>
  <Default Extension="doc" ContentType="application/msword"/>
  <Default Extension="png" ContentType="image/png"/>
  <Default Extension="jpeg" ContentType="image/jpeg"/>
  <Default Extension="rels" ContentType="application/vnd.openxmlformats-package.relationships+xml"/>
  <Default Extension="emf" ContentType="image/x-emf"/>
  <Default Extension="vml" ContentType="application/vnd.openxmlformats-officedocument.vmlDrawing"/>
  <Default Extension="wmf" ContentType="image/x-wmf"/>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bin" ContentType="application/vnd.openxmlformats-officedocument.oleObject"/>
  <Override PartName="/ppt/notesSlides/notesSlide9.xml" ContentType="application/vnd.openxmlformats-officedocument.presentationml.notesSlide+xml"/>
  <Override PartName="/ppt/embeddings/oleObject2.bin" ContentType="application/vnd.openxmlformats-officedocument.oleObject"/>
  <Override PartName="/ppt/notesSlides/notesSlide10.xml" ContentType="application/vnd.openxmlformats-officedocument.presentationml.notesSlide+xml"/>
  <Override PartName="/ppt/embeddings/oleObject3.bin" ContentType="application/vnd.openxmlformats-officedocument.oleObject"/>
  <Override PartName="/ppt/notesSlides/notesSlide11.xml" ContentType="application/vnd.openxmlformats-officedocument.presentationml.notesSlide+xml"/>
  <Override PartName="/ppt/embeddings/oleObject4.bin" ContentType="application/vnd.openxmlformats-officedocument.oleObject"/>
  <Override PartName="/ppt/notesSlides/notesSlide12.xml" ContentType="application/vnd.openxmlformats-officedocument.presentationml.notesSlide+xml"/>
  <Override PartName="/ppt/embeddings/oleObject5.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6.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7.bin" ContentType="application/vnd.openxmlformats-officedocument.oleObject"/>
  <Override PartName="/ppt/notesSlides/notesSlide19.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oleObject10.bin" ContentType="application/vnd.openxmlformats-officedocument.oleObject"/>
  <Override PartName="/ppt/notesSlides/notesSlide22.xml" ContentType="application/vnd.openxmlformats-officedocument.presentationml.notesSlide+xml"/>
  <Override PartName="/ppt/embeddings/oleObject11.bin" ContentType="application/vnd.openxmlformats-officedocument.oleObject"/>
  <Override PartName="/ppt/notesSlides/notesSlide23.xml" ContentType="application/vnd.openxmlformats-officedocument.presentationml.notesSlide+xml"/>
  <Override PartName="/ppt/embeddings/oleObject12.bin" ContentType="application/vnd.openxmlformats-officedocument.oleObject"/>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13.bin" ContentType="application/vnd.openxmlformats-officedocument.oleObject"/>
  <Override PartName="/ppt/embeddings/oleObject14.bin" ContentType="application/vnd.openxmlformats-officedocument.oleObject"/>
  <Override PartName="/ppt/notesSlides/notesSlide26.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notesSlides/notesSlide27.xml" ContentType="application/vnd.openxmlformats-officedocument.presentationml.notesSlide+xml"/>
  <Override PartName="/ppt/embeddings/oleObject17.bin" ContentType="application/vnd.openxmlformats-officedocument.oleObject"/>
  <Override PartName="/ppt/notesSlides/notesSlide28.xml" ContentType="application/vnd.openxmlformats-officedocument.presentationml.notesSlide+xml"/>
  <Override PartName="/ppt/embeddings/oleObject18.bin" ContentType="application/vnd.openxmlformats-officedocument.oleObject"/>
  <Override PartName="/ppt/notesSlides/notesSlide29.xml" ContentType="application/vnd.openxmlformats-officedocument.presentationml.notesSlide+xml"/>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notesSlides/notesSlide30.xml" ContentType="application/vnd.openxmlformats-officedocument.presentationml.notesSlide+xml"/>
  <Override PartName="/ppt/embeddings/oleObject22.bin" ContentType="application/vnd.openxmlformats-officedocument.oleObject"/>
  <Override PartName="/ppt/embeddings/oleObject23.bin" ContentType="application/vnd.openxmlformats-officedocument.oleObject"/>
  <Override PartName="/ppt/notesSlides/notesSlide31.xml" ContentType="application/vnd.openxmlformats-officedocument.presentationml.notesSlide+xml"/>
  <Override PartName="/ppt/embeddings/oleObject24.bin" ContentType="application/vnd.openxmlformats-officedocument.oleObject"/>
  <Override PartName="/ppt/embeddings/oleObject25.bin" ContentType="application/vnd.openxmlformats-officedocument.oleObject"/>
  <Override PartName="/ppt/notesSlides/notesSlide32.xml" ContentType="application/vnd.openxmlformats-officedocument.presentationml.notesSlide+xml"/>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notesSlides/notesSlide33.xml" ContentType="application/vnd.openxmlformats-officedocument.presentationml.notesSlide+xml"/>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notesSlides/notesSlide34.xml" ContentType="application/vnd.openxmlformats-officedocument.presentationml.notesSlide+xml"/>
  <Override PartName="/ppt/embeddings/oleObject32.bin" ContentType="application/vnd.openxmlformats-officedocument.oleObject"/>
  <Override PartName="/ppt/embeddings/oleObject33.bin" ContentType="application/vnd.openxmlformats-officedocument.oleObject"/>
  <Override PartName="/ppt/notesSlides/notesSlide35.xml" ContentType="application/vnd.openxmlformats-officedocument.presentationml.notesSlide+xml"/>
  <Override PartName="/ppt/notesSlides/notesSlide36.xml" ContentType="application/vnd.openxmlformats-officedocument.presentationml.notesSlide+xml"/>
  <Override PartName="/ppt/embeddings/oleObject34.bin" ContentType="application/vnd.openxmlformats-officedocument.oleObject"/>
  <Override PartName="/ppt/embeddings/oleObject35.bin" ContentType="application/vnd.openxmlformats-officedocument.oleObject"/>
  <Override PartName="/ppt/notesSlides/notesSlide37.xml" ContentType="application/vnd.openxmlformats-officedocument.presentationml.notesSlide+xml"/>
  <Override PartName="/ppt/embeddings/oleObject36.bin" ContentType="application/vnd.openxmlformats-officedocument.oleObject"/>
  <Override PartName="/ppt/embeddings/oleObject37.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9"/>
  </p:notesMasterIdLst>
  <p:handoutMasterIdLst>
    <p:handoutMasterId r:id="rId40"/>
  </p:handoutMasterIdLst>
  <p:sldIdLst>
    <p:sldId id="524" r:id="rId2"/>
    <p:sldId id="525" r:id="rId3"/>
    <p:sldId id="526" r:id="rId4"/>
    <p:sldId id="527" r:id="rId5"/>
    <p:sldId id="528" r:id="rId6"/>
    <p:sldId id="396" r:id="rId7"/>
    <p:sldId id="397" r:id="rId8"/>
    <p:sldId id="398" r:id="rId9"/>
    <p:sldId id="407" r:id="rId10"/>
    <p:sldId id="408" r:id="rId11"/>
    <p:sldId id="409" r:id="rId12"/>
    <p:sldId id="410" r:id="rId13"/>
    <p:sldId id="411" r:id="rId14"/>
    <p:sldId id="429" r:id="rId15"/>
    <p:sldId id="430" r:id="rId16"/>
    <p:sldId id="431" r:id="rId17"/>
    <p:sldId id="432" r:id="rId18"/>
    <p:sldId id="433" r:id="rId19"/>
    <p:sldId id="434" r:id="rId20"/>
    <p:sldId id="529" r:id="rId21"/>
    <p:sldId id="435" r:id="rId22"/>
    <p:sldId id="436" r:id="rId23"/>
    <p:sldId id="446" r:id="rId24"/>
    <p:sldId id="447" r:id="rId25"/>
    <p:sldId id="448" r:id="rId26"/>
    <p:sldId id="449" r:id="rId27"/>
    <p:sldId id="450" r:id="rId28"/>
    <p:sldId id="451" r:id="rId29"/>
    <p:sldId id="452" r:id="rId30"/>
    <p:sldId id="453" r:id="rId31"/>
    <p:sldId id="454" r:id="rId32"/>
    <p:sldId id="460" r:id="rId33"/>
    <p:sldId id="461" r:id="rId34"/>
    <p:sldId id="462" r:id="rId35"/>
    <p:sldId id="464" r:id="rId36"/>
    <p:sldId id="465" r:id="rId37"/>
    <p:sldId id="477" r:id="rId3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clrMru>
    <a:srgbClr val="800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8" autoAdjust="0"/>
    <p:restoredTop sz="53226" autoAdjust="0"/>
  </p:normalViewPr>
  <p:slideViewPr>
    <p:cSldViewPr snapToGrid="0">
      <p:cViewPr varScale="1">
        <p:scale>
          <a:sx n="48" d="100"/>
          <a:sy n="48" d="100"/>
        </p:scale>
        <p:origin x="-201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92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 Id="rId2"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emf"/><Relationship Id="rId2" Type="http://schemas.openxmlformats.org/officeDocument/2006/relationships/image" Target="../media/image2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4.wmf"/><Relationship Id="rId2" Type="http://schemas.openxmlformats.org/officeDocument/2006/relationships/image" Target="../media/image2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6.emf"/><Relationship Id="rId2" Type="http://schemas.openxmlformats.org/officeDocument/2006/relationships/image" Target="../media/image2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9.emf"/><Relationship Id="rId2" Type="http://schemas.openxmlformats.org/officeDocument/2006/relationships/image" Target="../media/image30.emf"/><Relationship Id="rId3"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2.emf"/><Relationship Id="rId2" Type="http://schemas.openxmlformats.org/officeDocument/2006/relationships/image" Target="../media/image3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4.emf"/><Relationship Id="rId2" Type="http://schemas.openxmlformats.org/officeDocument/2006/relationships/image" Target="../media/image3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6.emf"/><Relationship Id="rId2" Type="http://schemas.openxmlformats.org/officeDocument/2006/relationships/image" Target="../media/image37.emf"/><Relationship Id="rId3" Type="http://schemas.openxmlformats.org/officeDocument/2006/relationships/image" Target="../media/image3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9.emf"/><Relationship Id="rId2" Type="http://schemas.openxmlformats.org/officeDocument/2006/relationships/image" Target="../media/image39.emf"/><Relationship Id="rId3" Type="http://schemas.openxmlformats.org/officeDocument/2006/relationships/image" Target="../media/image4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1.emf"/><Relationship Id="rId2" Type="http://schemas.openxmlformats.org/officeDocument/2006/relationships/image" Target="../media/image4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4.emf"/><Relationship Id="rId2" Type="http://schemas.openxmlformats.org/officeDocument/2006/relationships/image" Target="../media/image4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6.emf"/><Relationship Id="rId2" Type="http://schemas.openxmlformats.org/officeDocument/2006/relationships/image" Target="../media/image4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BC7D59-39C0-A04A-867B-0967FA5F0A0A}" type="datetimeFigureOut">
              <a:rPr lang="en-US" smtClean="0"/>
              <a:t>5/15/13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BDEBC1-4C08-1947-A2D0-662D198A3D55}" type="slidenum">
              <a:rPr lang="en-US" smtClean="0"/>
              <a:t>‹#›</a:t>
            </a:fld>
            <a:endParaRPr lang="en-US"/>
          </a:p>
        </p:txBody>
      </p:sp>
    </p:spTree>
    <p:extLst>
      <p:ext uri="{BB962C8B-B14F-4D97-AF65-F5344CB8AC3E}">
        <p14:creationId xmlns:p14="http://schemas.microsoft.com/office/powerpoint/2010/main" val="126285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0F17323-29B6-344C-BA96-22CC287E9BD7}" type="slidenum">
              <a:rPr lang="en-US"/>
              <a:pPr>
                <a:defRPr/>
              </a:pPr>
              <a:t>‹#›</a:t>
            </a:fld>
            <a:endParaRPr lang="en-US"/>
          </a:p>
        </p:txBody>
      </p:sp>
    </p:spTree>
    <p:extLst>
      <p:ext uri="{BB962C8B-B14F-4D97-AF65-F5344CB8AC3E}">
        <p14:creationId xmlns:p14="http://schemas.microsoft.com/office/powerpoint/2010/main" val="2845427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24F535B-1A59-4E49-B250-631EEBA6D442}" type="slidenum">
              <a:rPr lang="en-US" sz="1200"/>
              <a:pPr/>
              <a:t>1</a:t>
            </a:fld>
            <a:endParaRPr lang="en-US" sz="1200"/>
          </a:p>
        </p:txBody>
      </p:sp>
      <p:sp>
        <p:nvSpPr>
          <p:cNvPr id="28675" name="Rectangle 2"/>
          <p:cNvSpPr>
            <a:spLocks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ヒラギノ角ゴ Pro W3" charset="0"/>
                <a:cs typeface="ヒラギノ角ゴ Pro W3" charset="0"/>
              </a:rPr>
              <a:t>-SJP</a:t>
            </a:r>
          </a:p>
          <a:p>
            <a:pPr eaLnBrk="1" hangingPunct="1"/>
            <a:r>
              <a:rPr lang="en-US">
                <a:ea typeface="ヒラギノ角ゴ Pro W3" charset="0"/>
                <a:cs typeface="ヒラギノ角ゴ Pro W3" charset="0"/>
              </a:rPr>
              <a:t>WRITTEN BY: Steven Pollock (CU-Boulder)</a:t>
            </a:r>
          </a:p>
          <a:p>
            <a:pPr eaLnBrk="1" hangingPunct="1"/>
            <a:endParaRPr lang="en-US">
              <a:ea typeface="ヒラギノ角ゴ Pro W3" charset="0"/>
              <a:cs typeface="ヒラギノ角ゴ Pro W3"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C18060E3-6050-144D-9FAA-F05D3341C528}" type="slidenum">
              <a:rPr lang="en-US" sz="1200">
                <a:ea typeface="ＭＳ Ｐゴシック" charset="0"/>
                <a:cs typeface="ＭＳ Ｐゴシック" charset="0"/>
              </a:rPr>
              <a:pPr algn="r" eaLnBrk="1" hangingPunct="1"/>
              <a:t>10</a:t>
            </a:fld>
            <a:endParaRPr lang="en-US" sz="1200">
              <a:ea typeface="ＭＳ Ｐゴシック" charset="0"/>
              <a:cs typeface="ＭＳ Ｐゴシック" charset="0"/>
            </a:endParaRPr>
          </a:p>
        </p:txBody>
      </p:sp>
      <p:sp>
        <p:nvSpPr>
          <p:cNvPr id="40963" name="Rectangle 2"/>
          <p:cNvSpPr>
            <a:spLocks noGrp="1" noRot="1" noChangeAspect="1" noChangeArrowheads="1" noTextEdit="1"/>
          </p:cNvSpPr>
          <p:nvPr>
            <p:ph type="sldImg"/>
          </p:nvPr>
        </p:nvSpPr>
        <p:spPr>
          <a:xfrm>
            <a:off x="1144588" y="687388"/>
            <a:ext cx="4570412" cy="3427412"/>
          </a:xfrm>
          <a:ln/>
        </p:spPr>
      </p:sp>
      <p:sp>
        <p:nvSpPr>
          <p:cNvPr id="40964" name="Rectangle 3"/>
          <p:cNvSpPr>
            <a:spLocks noGrp="1" noChangeArrowheads="1"/>
          </p:cNvSpPr>
          <p:nvPr>
            <p:ph type="body" idx="1"/>
          </p:nvPr>
        </p:nvSpPr>
        <p:spPr>
          <a:xfrm>
            <a:off x="685800" y="4344988"/>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dirty="0" smtClean="0">
                <a:ea typeface="ヒラギノ角ゴ Pro W3" charset="0"/>
                <a:cs typeface="ヒラギノ角ゴ Pro W3" charset="0"/>
              </a:rPr>
              <a:t>See also </a:t>
            </a:r>
            <a:r>
              <a:rPr lang="en-US" dirty="0" err="1" smtClean="0">
                <a:ea typeface="ヒラギノ角ゴ Pro W3" charset="0"/>
                <a:cs typeface="ヒラギノ角ゴ Pro W3" charset="0"/>
              </a:rPr>
              <a:t>mathematica</a:t>
            </a:r>
            <a:r>
              <a:rPr lang="en-US" dirty="0" smtClean="0">
                <a:ea typeface="ヒラギノ角ゴ Pro W3" charset="0"/>
                <a:cs typeface="ヒラギノ角ゴ Pro W3" charset="0"/>
              </a:rPr>
              <a:t> file so you can view this “live”:  </a:t>
            </a:r>
            <a:r>
              <a:rPr lang="en-US" dirty="0" err="1" smtClean="0">
                <a:ea typeface="ヒラギノ角ゴ Pro W3" charset="0"/>
                <a:cs typeface="ヒラギノ角ゴ Pro W3" charset="0"/>
              </a:rPr>
              <a:t>MMA_Cartesian_boundaries.nb</a:t>
            </a:r>
            <a:endParaRPr lang="en-US" dirty="0" smtClean="0">
              <a:ea typeface="ヒラギノ角ゴ Pro W3" charset="0"/>
              <a:cs typeface="ヒラギノ角ゴ Pro W3" charset="0"/>
            </a:endParaRPr>
          </a:p>
          <a:p>
            <a:pPr defTabSz="457200" eaLnBrk="1" hangingPunct="1"/>
            <a:endParaRPr lang="en-US" dirty="0" smtClean="0">
              <a:ea typeface="ヒラギノ角ゴ Pro W3" charset="0"/>
              <a:cs typeface="ヒラギノ角ゴ Pro W3" charset="0"/>
            </a:endParaRPr>
          </a:p>
          <a:p>
            <a:pPr defTabSz="457200" eaLnBrk="1" hangingPunct="1"/>
            <a:endParaRPr lang="en-US" dirty="0" smtClean="0">
              <a:ea typeface="ヒラギノ角ゴ Pro W3" charset="0"/>
              <a:cs typeface="ヒラギノ角ゴ Pro W3" charset="0"/>
            </a:endParaRPr>
          </a:p>
          <a:p>
            <a:pPr defTabSz="457200" eaLnBrk="1" hangingPunct="1"/>
            <a:r>
              <a:rPr lang="en-US" dirty="0" smtClean="0">
                <a:ea typeface="ヒラギノ角ゴ Pro W3" charset="0"/>
                <a:cs typeface="ヒラギノ角ゴ Pro W3" charset="0"/>
              </a:rPr>
              <a:t>CORRECT </a:t>
            </a:r>
            <a:r>
              <a:rPr lang="en-US" dirty="0">
                <a:ea typeface="ヒラギノ角ゴ Pro W3" charset="0"/>
                <a:cs typeface="ヒラギノ角ゴ Pro W3" charset="0"/>
              </a:rPr>
              <a:t>ANSWER: n/a </a:t>
            </a:r>
          </a:p>
          <a:p>
            <a:pPr defTabSz="457200" eaLnBrk="1" hangingPunct="1"/>
            <a:r>
              <a:rPr lang="en-US" dirty="0">
                <a:ea typeface="ヒラギノ角ゴ Pro W3" charset="0"/>
                <a:cs typeface="ヒラギノ角ゴ Pro W3" charset="0"/>
              </a:rPr>
              <a:t>USED IN:  Spring </a:t>
            </a:r>
            <a:r>
              <a:rPr lang="en-US" dirty="0" smtClean="0">
                <a:ea typeface="ヒラギノ角ゴ Pro W3" charset="0"/>
                <a:cs typeface="ヒラギノ角ゴ Pro W3" charset="0"/>
              </a:rPr>
              <a:t>2008 and 13 </a:t>
            </a:r>
            <a:r>
              <a:rPr lang="en-US" dirty="0">
                <a:ea typeface="ヒラギノ角ゴ Pro W3" charset="0"/>
                <a:cs typeface="ヒラギノ角ゴ Pro W3" charset="0"/>
              </a:rPr>
              <a:t>(Pollock),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defTabSz="457200" eaLnBrk="1" hangingPunct="1"/>
            <a:r>
              <a:rPr lang="en-US" dirty="0">
                <a:ea typeface="ヒラギノ角ゴ Pro W3" charset="0"/>
                <a:cs typeface="ヒラギノ角ゴ Pro W3" charset="0"/>
              </a:rPr>
              <a:t>LECTURE NUMBER: 16</a:t>
            </a:r>
          </a:p>
          <a:p>
            <a:pPr defTabSz="457200" eaLnBrk="1" hangingPunct="1"/>
            <a:r>
              <a:rPr lang="en-US" dirty="0">
                <a:ea typeface="ヒラギノ角ゴ Pro W3" charset="0"/>
                <a:cs typeface="ヒラギノ角ゴ Pro W3" charset="0"/>
              </a:rPr>
              <a:t>STUDENT RESPONSES: n/a </a:t>
            </a:r>
          </a:p>
          <a:p>
            <a:pPr defTabSz="457200"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Not a question, just to talk about. Worked very well, I think.  -SJP</a:t>
            </a:r>
          </a:p>
          <a:p>
            <a:pPr defTabSz="457200" eaLnBrk="1" hangingPunct="1"/>
            <a:r>
              <a:rPr lang="en-US" dirty="0">
                <a:ea typeface="ヒラギノ角ゴ Pro W3" charset="0"/>
                <a:cs typeface="ヒラギノ角ゴ Pro W3" charset="0"/>
              </a:rPr>
              <a:t>WRITTEN BY: Steven Pollock (CU-Boulder)</a:t>
            </a:r>
          </a:p>
          <a:p>
            <a:pPr defTabSz="457200" eaLnBrk="1" hangingPunct="1"/>
            <a:endParaRPr lang="en-US" b="1" dirty="0">
              <a:ea typeface="ヒラギノ角ゴ Pro W3" charset="0"/>
              <a:cs typeface="ヒラギノ角ゴ Pro W3" charset="0"/>
            </a:endParaRPr>
          </a:p>
          <a:p>
            <a:pPr defTabSz="457200" eaLnBrk="1" hangingPunct="1"/>
            <a:endParaRPr lang="en-US" dirty="0">
              <a:ea typeface="ヒラギノ角ゴ Pro W3" charset="0"/>
              <a:cs typeface="ヒラギノ角ゴ Pro W3"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C18060E3-6050-144D-9FAA-F05D3341C528}" type="slidenum">
              <a:rPr lang="en-US" sz="1200">
                <a:ea typeface="ＭＳ Ｐゴシック" charset="0"/>
                <a:cs typeface="ＭＳ Ｐゴシック" charset="0"/>
              </a:rPr>
              <a:pPr algn="r" eaLnBrk="1" hangingPunct="1"/>
              <a:t>11</a:t>
            </a:fld>
            <a:endParaRPr lang="en-US" sz="1200">
              <a:ea typeface="ＭＳ Ｐゴシック" charset="0"/>
              <a:cs typeface="ＭＳ Ｐゴシック" charset="0"/>
            </a:endParaRPr>
          </a:p>
        </p:txBody>
      </p:sp>
      <p:sp>
        <p:nvSpPr>
          <p:cNvPr id="40963" name="Rectangle 2"/>
          <p:cNvSpPr>
            <a:spLocks noGrp="1" noRot="1" noChangeAspect="1" noChangeArrowheads="1" noTextEdit="1"/>
          </p:cNvSpPr>
          <p:nvPr>
            <p:ph type="sldImg"/>
          </p:nvPr>
        </p:nvSpPr>
        <p:spPr>
          <a:xfrm>
            <a:off x="1144588" y="687388"/>
            <a:ext cx="4570412" cy="3427412"/>
          </a:xfrm>
          <a:ln/>
        </p:spPr>
      </p:sp>
      <p:sp>
        <p:nvSpPr>
          <p:cNvPr id="40964" name="Rectangle 3"/>
          <p:cNvSpPr>
            <a:spLocks noGrp="1" noChangeArrowheads="1"/>
          </p:cNvSpPr>
          <p:nvPr>
            <p:ph type="body" idx="1"/>
          </p:nvPr>
        </p:nvSpPr>
        <p:spPr>
          <a:xfrm>
            <a:off x="685800" y="4344988"/>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a:ea typeface="ヒラギノ角ゴ Pro W3" charset="0"/>
                <a:cs typeface="ヒラギノ角ゴ Pro W3" charset="0"/>
              </a:rPr>
              <a:t>CORRECT ANSWER: n/a </a:t>
            </a:r>
          </a:p>
          <a:p>
            <a:pPr defTabSz="457200" eaLnBrk="1" hangingPunct="1"/>
            <a:r>
              <a:rPr lang="en-US">
                <a:ea typeface="ヒラギノ角ゴ Pro W3" charset="0"/>
                <a:cs typeface="ヒラギノ角ゴ Pro W3" charset="0"/>
              </a:rPr>
              <a:t>USED IN:  Spring 2008 (Pollock), Fall 2009 (Schibli)</a:t>
            </a:r>
          </a:p>
          <a:p>
            <a:pPr defTabSz="457200" eaLnBrk="1" hangingPunct="1"/>
            <a:r>
              <a:rPr lang="en-US">
                <a:ea typeface="ヒラギノ角ゴ Pro W3" charset="0"/>
                <a:cs typeface="ヒラギノ角ゴ Pro W3" charset="0"/>
              </a:rPr>
              <a:t>LECTURE NUMBER: 16</a:t>
            </a:r>
          </a:p>
          <a:p>
            <a:pPr defTabSz="457200" eaLnBrk="1" hangingPunct="1"/>
            <a:r>
              <a:rPr lang="en-US">
                <a:ea typeface="ヒラギノ角ゴ Pro W3" charset="0"/>
                <a:cs typeface="ヒラギノ角ゴ Pro W3" charset="0"/>
              </a:rPr>
              <a:t>STUDENT RESPONSES: n/a </a:t>
            </a:r>
          </a:p>
          <a:p>
            <a:pPr defTabSz="457200" eaLnBrk="1" hangingPunct="1"/>
            <a:r>
              <a:rPr lang="en-US" b="1">
                <a:ea typeface="ヒラギノ角ゴ Pro W3" charset="0"/>
                <a:cs typeface="ヒラギノ角ゴ Pro W3" charset="0"/>
              </a:rPr>
              <a:t>INSTRUCTOR NOTES: </a:t>
            </a:r>
            <a:r>
              <a:rPr lang="en-US">
                <a:ea typeface="ヒラギノ角ゴ Pro W3" charset="0"/>
                <a:cs typeface="ヒラギノ角ゴ Pro W3" charset="0"/>
              </a:rPr>
              <a:t>Not a question, just to talk about. Worked very well, I think.  -SJP</a:t>
            </a:r>
          </a:p>
          <a:p>
            <a:pPr defTabSz="457200" eaLnBrk="1" hangingPunct="1"/>
            <a:r>
              <a:rPr lang="en-US">
                <a:ea typeface="ヒラギノ角ゴ Pro W3" charset="0"/>
                <a:cs typeface="ヒラギノ角ゴ Pro W3" charset="0"/>
              </a:rPr>
              <a:t>WRITTEN BY: Steven Pollock (CU-Boulder)</a:t>
            </a:r>
          </a:p>
          <a:p>
            <a:pPr defTabSz="457200" eaLnBrk="1" hangingPunct="1"/>
            <a:endParaRPr lang="en-US" b="1">
              <a:ea typeface="ヒラギノ角ゴ Pro W3" charset="0"/>
              <a:cs typeface="ヒラギノ角ゴ Pro W3" charset="0"/>
            </a:endParaRPr>
          </a:p>
          <a:p>
            <a:pPr defTabSz="457200" eaLnBrk="1" hangingPunct="1"/>
            <a:endParaRPr lang="en-US">
              <a:ea typeface="ヒラギノ角ゴ Pro W3" charset="0"/>
              <a:cs typeface="ヒラギノ角ゴ Pro W3"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C18060E3-6050-144D-9FAA-F05D3341C528}" type="slidenum">
              <a:rPr lang="en-US" sz="1200">
                <a:ea typeface="ＭＳ Ｐゴシック" charset="0"/>
                <a:cs typeface="ＭＳ Ｐゴシック" charset="0"/>
              </a:rPr>
              <a:pPr algn="r" eaLnBrk="1" hangingPunct="1"/>
              <a:t>12</a:t>
            </a:fld>
            <a:endParaRPr lang="en-US" sz="1200">
              <a:ea typeface="ＭＳ Ｐゴシック" charset="0"/>
              <a:cs typeface="ＭＳ Ｐゴシック" charset="0"/>
            </a:endParaRPr>
          </a:p>
        </p:txBody>
      </p:sp>
      <p:sp>
        <p:nvSpPr>
          <p:cNvPr id="40963" name="Rectangle 2"/>
          <p:cNvSpPr>
            <a:spLocks noGrp="1" noRot="1" noChangeAspect="1" noChangeArrowheads="1" noTextEdit="1"/>
          </p:cNvSpPr>
          <p:nvPr>
            <p:ph type="sldImg"/>
          </p:nvPr>
        </p:nvSpPr>
        <p:spPr>
          <a:xfrm>
            <a:off x="1144588" y="687388"/>
            <a:ext cx="4570412" cy="3427412"/>
          </a:xfrm>
          <a:ln/>
        </p:spPr>
      </p:sp>
      <p:sp>
        <p:nvSpPr>
          <p:cNvPr id="40964" name="Rectangle 3"/>
          <p:cNvSpPr>
            <a:spLocks noGrp="1" noChangeArrowheads="1"/>
          </p:cNvSpPr>
          <p:nvPr>
            <p:ph type="body" idx="1"/>
          </p:nvPr>
        </p:nvSpPr>
        <p:spPr>
          <a:xfrm>
            <a:off x="685800" y="4344988"/>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dirty="0">
                <a:ea typeface="ヒラギノ角ゴ Pro W3" charset="0"/>
                <a:cs typeface="ヒラギノ角ゴ Pro W3" charset="0"/>
              </a:rPr>
              <a:t>CORRECT ANSWER: n/a </a:t>
            </a:r>
          </a:p>
          <a:p>
            <a:pPr defTabSz="457200" eaLnBrk="1" hangingPunct="1"/>
            <a:r>
              <a:rPr lang="en-US" dirty="0">
                <a:ea typeface="ヒラギノ角ゴ Pro W3" charset="0"/>
                <a:cs typeface="ヒラギノ角ゴ Pro W3" charset="0"/>
              </a:rPr>
              <a:t>USED IN:  Spring 2008 (Pollock),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defTabSz="457200" eaLnBrk="1" hangingPunct="1"/>
            <a:r>
              <a:rPr lang="en-US" dirty="0">
                <a:ea typeface="ヒラギノ角ゴ Pro W3" charset="0"/>
                <a:cs typeface="ヒラギノ角ゴ Pro W3" charset="0"/>
              </a:rPr>
              <a:t>LECTURE NUMBER: 16</a:t>
            </a:r>
          </a:p>
          <a:p>
            <a:pPr defTabSz="457200" eaLnBrk="1" hangingPunct="1"/>
            <a:r>
              <a:rPr lang="en-US" dirty="0">
                <a:ea typeface="ヒラギノ角ゴ Pro W3" charset="0"/>
                <a:cs typeface="ヒラギノ角ゴ Pro W3" charset="0"/>
              </a:rPr>
              <a:t>STUDENT RESPONSES: n/a </a:t>
            </a:r>
          </a:p>
          <a:p>
            <a:pPr defTabSz="457200"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Not a question, just to talk about. Worked very well, I think.  -SJP</a:t>
            </a:r>
          </a:p>
          <a:p>
            <a:pPr defTabSz="457200" eaLnBrk="1" hangingPunct="1"/>
            <a:r>
              <a:rPr lang="en-US" dirty="0">
                <a:ea typeface="ヒラギノ角ゴ Pro W3" charset="0"/>
                <a:cs typeface="ヒラギノ角ゴ Pro W3" charset="0"/>
              </a:rPr>
              <a:t>WRITTEN BY: Steven Pollock (CU-Boulder)</a:t>
            </a:r>
          </a:p>
          <a:p>
            <a:pPr defTabSz="457200" eaLnBrk="1" hangingPunct="1"/>
            <a:endParaRPr lang="en-US" b="1" dirty="0">
              <a:ea typeface="ヒラギノ角ゴ Pro W3" charset="0"/>
              <a:cs typeface="ヒラギノ角ゴ Pro W3" charset="0"/>
            </a:endParaRPr>
          </a:p>
          <a:p>
            <a:pPr defTabSz="457200" eaLnBrk="1" hangingPunct="1"/>
            <a:endParaRPr lang="en-US" dirty="0">
              <a:ea typeface="ヒラギノ角ゴ Pro W3" charset="0"/>
              <a:cs typeface="ヒラギノ角ゴ Pro W3"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used with the in-class Tutorial on Separation</a:t>
            </a:r>
            <a:r>
              <a:rPr lang="en-US" baseline="0" dirty="0" smtClean="0"/>
              <a:t> of variables. </a:t>
            </a:r>
            <a:r>
              <a:rPr lang="en-US" baseline="0" dirty="0" err="1" smtClean="0"/>
              <a:t>Sp</a:t>
            </a:r>
            <a:r>
              <a:rPr lang="en-US" baseline="0" dirty="0" smtClean="0"/>
              <a:t> ‘13</a:t>
            </a:r>
            <a:endParaRPr lang="en-US" dirty="0" smtClean="0"/>
          </a:p>
          <a:p>
            <a:r>
              <a:rPr lang="en-US" dirty="0" smtClean="0"/>
              <a:t>45</a:t>
            </a:r>
            <a:r>
              <a:rPr lang="en-US" dirty="0" smtClean="0"/>
              <a:t>%, 38%, 5%, 12%</a:t>
            </a:r>
            <a:endParaRPr lang="en-US" dirty="0"/>
          </a:p>
        </p:txBody>
      </p:sp>
      <p:sp>
        <p:nvSpPr>
          <p:cNvPr id="4" name="Slide Number Placeholder 3"/>
          <p:cNvSpPr>
            <a:spLocks noGrp="1"/>
          </p:cNvSpPr>
          <p:nvPr>
            <p:ph type="sldNum" sz="quarter" idx="10"/>
          </p:nvPr>
        </p:nvSpPr>
        <p:spPr/>
        <p:txBody>
          <a:bodyPr/>
          <a:lstStyle/>
          <a:p>
            <a:fld id="{B4305470-970B-4848-A7B7-CC72DBBCEDEB}" type="slidenum">
              <a:rPr lang="en-US" smtClean="0"/>
              <a:pPr/>
              <a:t>13</a:t>
            </a:fld>
            <a:endParaRPr lang="en-US"/>
          </a:p>
        </p:txBody>
      </p:sp>
    </p:spTree>
    <p:extLst>
      <p:ext uri="{BB962C8B-B14F-4D97-AF65-F5344CB8AC3E}">
        <p14:creationId xmlns:p14="http://schemas.microsoft.com/office/powerpoint/2010/main" val="3096219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0775B03-6540-5745-9323-31603E9807C1}" type="slidenum">
              <a:rPr lang="en-US"/>
              <a:pPr/>
              <a:t>14</a:t>
            </a:fld>
            <a:endParaRPr lang="en-US"/>
          </a:p>
        </p:txBody>
      </p:sp>
      <p:sp>
        <p:nvSpPr>
          <p:cNvPr id="2109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CE06BF54-9509-4947-A04F-51C9CC692147}" type="slidenum">
              <a:rPr lang="en-US" sz="1200"/>
              <a:pPr algn="r"/>
              <a:t>14</a:t>
            </a:fld>
            <a:endParaRPr lang="en-US" sz="1200"/>
          </a:p>
        </p:txBody>
      </p:sp>
      <p:sp>
        <p:nvSpPr>
          <p:cNvPr id="210947"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10948" name="Rectangle 1027"/>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lnSpc>
                <a:spcPct val="90000"/>
              </a:lnSpc>
            </a:pPr>
            <a:r>
              <a:rPr lang="en-US" dirty="0" smtClean="0">
                <a:ea typeface="ヒラギノ角ゴ Pro W3" charset="0"/>
                <a:cs typeface="ヒラギノ角ゴ Pro W3" charset="0"/>
              </a:rPr>
              <a:t>CORRECT ANSWER:  B </a:t>
            </a:r>
          </a:p>
          <a:p>
            <a:pPr eaLnBrk="1" hangingPunct="1">
              <a:lnSpc>
                <a:spcPct val="90000"/>
              </a:lnSpc>
            </a:pPr>
            <a:r>
              <a:rPr lang="en-US" dirty="0" smtClean="0">
                <a:ea typeface="ヒラギノ角ゴ Pro W3" charset="0"/>
                <a:cs typeface="ヒラギノ角ゴ Pro W3" charset="0"/>
              </a:rPr>
              <a:t>USED IN:  Fall 2008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and Spring 2008 and 13 (Pollock), Fall 2009 (</a:t>
            </a:r>
            <a:r>
              <a:rPr lang="en-US" dirty="0" err="1" smtClean="0">
                <a:ea typeface="ヒラギノ角ゴ Pro W3" charset="0"/>
                <a:cs typeface="ヒラギノ角ゴ Pro W3" charset="0"/>
              </a:rPr>
              <a:t>Schibli</a:t>
            </a:r>
            <a:endParaRPr lang="en-US" dirty="0" smtClean="0">
              <a:ea typeface="ヒラギノ角ゴ Pro W3" charset="0"/>
              <a:cs typeface="ヒラギノ角ゴ Pro W3" charset="0"/>
            </a:endParaRPr>
          </a:p>
          <a:p>
            <a:pPr eaLnBrk="1" hangingPunct="1">
              <a:lnSpc>
                <a:spcPct val="90000"/>
              </a:lnSpc>
            </a:pPr>
            <a:r>
              <a:rPr lang="en-US" dirty="0" smtClean="0">
                <a:ea typeface="ヒラギノ角ゴ Pro W3" charset="0"/>
                <a:cs typeface="ヒラギノ角ゴ Pro W3" charset="0"/>
              </a:rPr>
              <a:t>LECTURE NUMBER: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(Week 6, Lecture 15). Pollock (Lecture 15) (</a:t>
            </a:r>
            <a:r>
              <a:rPr lang="en-US" dirty="0" err="1" smtClean="0">
                <a:ea typeface="ヒラギノ角ゴ Pro W3" charset="0"/>
                <a:cs typeface="ヒラギノ角ゴ Pro W3" charset="0"/>
              </a:rPr>
              <a:t>Lect</a:t>
            </a:r>
            <a:r>
              <a:rPr lang="en-US" dirty="0" smtClean="0">
                <a:ea typeface="ヒラギノ角ゴ Pro W3" charset="0"/>
                <a:cs typeface="ヒラギノ角ゴ Pro W3" charset="0"/>
              </a:rPr>
              <a:t> 17 in ‘09, as </a:t>
            </a:r>
            <a:r>
              <a:rPr lang="en-US" dirty="0" err="1" smtClean="0">
                <a:ea typeface="ヒラギノ角ゴ Pro W3" charset="0"/>
                <a:cs typeface="ヒラギノ角ゴ Pro W3" charset="0"/>
              </a:rPr>
              <a:t>preclass</a:t>
            </a:r>
            <a:r>
              <a:rPr lang="en-US" dirty="0" smtClean="0">
                <a:ea typeface="ヒラギノ角ゴ Pro W3" charset="0"/>
                <a:cs typeface="ヒラギノ角ゴ Pro W3" charset="0"/>
              </a:rPr>
              <a:t>). </a:t>
            </a:r>
          </a:p>
          <a:p>
            <a:pPr eaLnBrk="1" hangingPunct="1">
              <a:lnSpc>
                <a:spcPct val="90000"/>
              </a:lnSpc>
            </a:pPr>
            <a:r>
              <a:rPr lang="en-US" dirty="0" smtClean="0">
                <a:ea typeface="ヒラギノ角ゴ Pro W3" charset="0"/>
                <a:cs typeface="ヒラギノ角ゴ Pro W3" charset="0"/>
              </a:rPr>
              <a:t>STUDENT RESPONSES: 13% </a:t>
            </a:r>
            <a:r>
              <a:rPr lang="en-US" b="1" dirty="0" smtClean="0">
                <a:ea typeface="ヒラギノ角ゴ Pro W3" charset="0"/>
                <a:cs typeface="ヒラギノ角ゴ Pro W3" charset="0"/>
              </a:rPr>
              <a:t>[[74%]] </a:t>
            </a:r>
            <a:r>
              <a:rPr lang="en-US" dirty="0" smtClean="0">
                <a:ea typeface="ヒラギノ角ゴ Pro W3" charset="0"/>
                <a:cs typeface="ヒラギノ角ゴ Pro W3" charset="0"/>
              </a:rPr>
              <a:t>4% 9% 0% (FALL 2008)</a:t>
            </a:r>
          </a:p>
          <a:p>
            <a:pPr eaLnBrk="1" hangingPunct="1">
              <a:lnSpc>
                <a:spcPct val="90000"/>
              </a:lnSpc>
            </a:pPr>
            <a:r>
              <a:rPr lang="en-US" dirty="0" smtClean="0">
                <a:ea typeface="ヒラギノ角ゴ Pro W3" charset="0"/>
                <a:cs typeface="ヒラギノ角ゴ Pro W3" charset="0"/>
              </a:rPr>
              <a:t>		 5%  </a:t>
            </a:r>
            <a:r>
              <a:rPr lang="en-US" b="1" dirty="0" smtClean="0">
                <a:ea typeface="ヒラギノ角ゴ Pro W3" charset="0"/>
                <a:cs typeface="ヒラギノ角ゴ Pro W3" charset="0"/>
              </a:rPr>
              <a:t>[[32%]] </a:t>
            </a:r>
            <a:r>
              <a:rPr lang="en-US" dirty="0" smtClean="0">
                <a:ea typeface="ヒラギノ角ゴ Pro W3" charset="0"/>
                <a:cs typeface="ヒラギノ角ゴ Pro W3" charset="0"/>
              </a:rPr>
              <a:t>50% 14% 0%  (SPRING 2008)</a:t>
            </a:r>
          </a:p>
          <a:p>
            <a:pPr eaLnBrk="1" hangingPunct="1">
              <a:lnSpc>
                <a:spcPct val="90000"/>
              </a:lnSpc>
            </a:pPr>
            <a:r>
              <a:rPr lang="en-US" dirty="0" smtClean="0">
                <a:ea typeface="ヒラギノ角ゴ Pro W3" charset="0"/>
                <a:cs typeface="ヒラギノ角ゴ Pro W3" charset="0"/>
              </a:rPr>
              <a:t>		18% </a:t>
            </a:r>
            <a:r>
              <a:rPr lang="en-US" b="1" dirty="0" smtClean="0">
                <a:ea typeface="ヒラギノ角ゴ Pro W3" charset="0"/>
                <a:cs typeface="ヒラギノ角ゴ Pro W3" charset="0"/>
              </a:rPr>
              <a:t>[[69%]] 8</a:t>
            </a:r>
            <a:r>
              <a:rPr lang="en-US" dirty="0" smtClean="0">
                <a:ea typeface="ヒラギノ角ゴ Pro W3" charset="0"/>
                <a:cs typeface="ヒラギノ角ゴ Pro W3" charset="0"/>
              </a:rPr>
              <a:t>% 4% 2% (FALL 2009)</a:t>
            </a:r>
          </a:p>
          <a:p>
            <a:pPr eaLnBrk="1" hangingPunct="1">
              <a:lnSpc>
                <a:spcPct val="90000"/>
              </a:lnSpc>
            </a:pPr>
            <a:r>
              <a:rPr lang="en-US" dirty="0" smtClean="0">
                <a:ea typeface="ヒラギノ角ゴ Pro W3" charset="0"/>
                <a:cs typeface="ヒラギノ角ゴ Pro W3" charset="0"/>
              </a:rPr>
              <a:t>		16,</a:t>
            </a:r>
            <a:r>
              <a:rPr lang="en-US" baseline="0" dirty="0" smtClean="0">
                <a:ea typeface="ヒラギノ角ゴ Pro W3" charset="0"/>
                <a:cs typeface="ヒラギノ角ゴ Pro W3" charset="0"/>
              </a:rPr>
              <a:t> </a:t>
            </a:r>
            <a:r>
              <a:rPr lang="en-US" b="1" baseline="0" dirty="0" smtClean="0">
                <a:ea typeface="ヒラギノ角ゴ Pro W3" charset="0"/>
                <a:cs typeface="ヒラギノ角ゴ Pro W3" charset="0"/>
              </a:rPr>
              <a:t>[[67]], </a:t>
            </a:r>
            <a:r>
              <a:rPr lang="en-US" b="0" baseline="0" dirty="0" smtClean="0">
                <a:ea typeface="ヒラギノ角ゴ Pro W3" charset="0"/>
                <a:cs typeface="ヒラギノ角ゴ Pro W3" charset="0"/>
              </a:rPr>
              <a:t>6, 12, 0.  After discussion and strong hints, 2, [[</a:t>
            </a:r>
            <a:r>
              <a:rPr lang="en-US" b="1" baseline="0" dirty="0" smtClean="0">
                <a:ea typeface="ヒラギノ角ゴ Pro W3" charset="0"/>
                <a:cs typeface="ヒラギノ角ゴ Pro W3" charset="0"/>
              </a:rPr>
              <a:t>91]]</a:t>
            </a:r>
            <a:r>
              <a:rPr lang="en-US" b="0" baseline="0" dirty="0" smtClean="0">
                <a:ea typeface="ヒラギノ角ゴ Pro W3" charset="0"/>
                <a:cs typeface="ヒラギノ角ゴ Pro W3" charset="0"/>
              </a:rPr>
              <a:t>, 2, 4</a:t>
            </a:r>
            <a:endParaRPr lang="en-US" b="0" dirty="0" smtClean="0">
              <a:ea typeface="ヒラギノ角ゴ Pro W3" charset="0"/>
              <a:cs typeface="ヒラギノ角ゴ Pro W3" charset="0"/>
            </a:endParaRPr>
          </a:p>
          <a:p>
            <a:pPr eaLnBrk="1" hangingPunct="1">
              <a:lnSpc>
                <a:spcPct val="90000"/>
              </a:lnSpc>
            </a:pPr>
            <a:r>
              <a:rPr lang="en-US" dirty="0" smtClean="0">
                <a:ea typeface="ヒラギノ角ゴ Pro W3" charset="0"/>
                <a:cs typeface="ヒラギノ角ゴ Pro W3" charset="0"/>
              </a:rPr>
              <a:t>		</a:t>
            </a:r>
          </a:p>
          <a:p>
            <a:pPr eaLnBrk="1" hangingPunct="1">
              <a:lnSpc>
                <a:spcPct val="90000"/>
              </a:lnSpc>
            </a:pPr>
            <a:r>
              <a:rPr lang="en-US" b="1" dirty="0" smtClean="0">
                <a:ea typeface="ヒラギノ角ゴ Pro W3" charset="0"/>
                <a:cs typeface="ヒラギノ角ゴ Pro W3" charset="0"/>
              </a:rPr>
              <a:t>INSTRUCTOR NOTES: </a:t>
            </a:r>
            <a:r>
              <a:rPr lang="en-US" dirty="0" smtClean="0">
                <a:ea typeface="ヒラギノ角ゴ Pro W3" charset="0"/>
                <a:cs typeface="ヒラギノ角ゴ Pro W3" charset="0"/>
              </a:rPr>
              <a:t>This is hard for them. It’s a little tricky! This came after my first complete example of such a problem. Good one. The discussion was good, I had convinced them that "0 to 0" required sinusoidal, so some thought that meant "V0 to V0" would ALSO have to be sinusoidal. They also used some sort of symmetry argument to decide they both had to be "the same" (hence, C) But answer C fails, you can't have the Y(y) function of the form </a:t>
            </a:r>
            <a:r>
              <a:rPr lang="en-US" dirty="0" err="1" smtClean="0">
                <a:ea typeface="ヒラギノ角ゴ Pro W3" charset="0"/>
                <a:cs typeface="ヒラギノ角ゴ Pro W3" charset="0"/>
              </a:rPr>
              <a:t>a+by</a:t>
            </a:r>
            <a:r>
              <a:rPr lang="en-US" dirty="0" smtClean="0">
                <a:ea typeface="ヒラギノ角ゴ Pro W3" charset="0"/>
                <a:cs typeface="ヒラギノ角ゴ Pro W3" charset="0"/>
              </a:rPr>
              <a:t>, because you'd need a=b=0 to get two zeros... It has to be B. (I did not discuss with them the interesting and curious idea that if you subtract V0 everywhere, which doesn't change the physics, then it's the X(x) that needs to get the negative constant, i.e. sinusoidal solutions. ) –SJP</a:t>
            </a:r>
          </a:p>
          <a:p>
            <a:pPr eaLnBrk="1" hangingPunct="1">
              <a:lnSpc>
                <a:spcPct val="90000"/>
              </a:lnSpc>
            </a:pPr>
            <a:r>
              <a:rPr lang="en-US" dirty="0" smtClean="0">
                <a:ea typeface="ヒラギノ角ゴ Pro W3" charset="0"/>
                <a:cs typeface="ヒラギノ角ゴ Pro W3" charset="0"/>
              </a:rPr>
              <a:t>WRITTEN BY: Steven Pollock (CU-Boulder)</a:t>
            </a:r>
          </a:p>
          <a:p>
            <a:pPr eaLnBrk="1" hangingPunct="1">
              <a:lnSpc>
                <a:spcPct val="90000"/>
              </a:lnSpc>
            </a:pPr>
            <a:endParaRPr lang="en-US" dirty="0" smtClean="0">
              <a:ea typeface="ヒラギノ角ゴ Pro W3" charset="0"/>
              <a:cs typeface="ヒラギノ角ゴ Pro W3" charset="0"/>
            </a:endParaRPr>
          </a:p>
          <a:p>
            <a:pPr eaLnBrk="1" hangingPunct="1">
              <a:lnSpc>
                <a:spcPct val="90000"/>
              </a:lnSpc>
            </a:pPr>
            <a:endParaRPr lang="en-US" b="1" dirty="0" smtClean="0">
              <a:ea typeface="ヒラギノ角ゴ Pro W3" charset="0"/>
              <a:cs typeface="ヒラギノ角ゴ Pro W3" charset="0"/>
            </a:endParaRPr>
          </a:p>
          <a:p>
            <a:pPr eaLnBrk="1" hangingPunct="1">
              <a:lnSpc>
                <a:spcPct val="90000"/>
              </a:lnSpc>
            </a:pPr>
            <a:endParaRPr lang="en-US" dirty="0">
              <a:ea typeface="ヒラギノ角ゴ Pro W3" charset="0"/>
              <a:cs typeface="ヒラギノ角ゴ Pro W3"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a:xfrm>
            <a:off x="3884613" y="8685213"/>
            <a:ext cx="2971800" cy="457200"/>
          </a:xfrm>
          <a:prstGeom prst="rect">
            <a:avLst/>
          </a:prstGeom>
          <a:noFill/>
        </p:spPr>
        <p:txBody>
          <a:bodyPr anchor="b"/>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9C904359-2B7B-D942-B8CA-7E500921F204}" type="slidenum">
              <a:rPr lang="en-US" sz="1200">
                <a:latin typeface="Calibri" charset="0"/>
              </a:rPr>
              <a:pPr algn="r" eaLnBrk="1" hangingPunct="1"/>
              <a:t>15</a:t>
            </a:fld>
            <a:endParaRPr lang="en-US" sz="1200">
              <a:latin typeface="Calibri" charset="0"/>
            </a:endParaRPr>
          </a:p>
        </p:txBody>
      </p:sp>
      <p:sp>
        <p:nvSpPr>
          <p:cNvPr id="38915" name="Rectangle 1026"/>
          <p:cNvSpPr>
            <a:spLocks noGrp="1" noRot="1" noChangeAspect="1" noChangeArrowheads="1" noTextEdit="1"/>
          </p:cNvSpPr>
          <p:nvPr>
            <p:ph type="sldImg"/>
          </p:nvPr>
        </p:nvSpPr>
        <p:spPr>
          <a:ln/>
        </p:spPr>
      </p:sp>
      <p:sp>
        <p:nvSpPr>
          <p:cNvPr id="38916" name="Rectangle 1027"/>
          <p:cNvSpPr>
            <a:spLocks noGrp="1" noChangeArrowheads="1"/>
          </p:cNvSpPr>
          <p:nvPr>
            <p:ph type="body" idx="1"/>
          </p:nvPr>
        </p:nvSpPr>
        <p:spPr>
          <a:xfrm>
            <a:off x="685800" y="4343400"/>
            <a:ext cx="54864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defTabSz="457200" eaLnBrk="1" hangingPunct="1"/>
            <a:r>
              <a:rPr lang="en-US" dirty="0">
                <a:ea typeface="ヒラギノ角ゴ Pro W3" charset="0"/>
                <a:cs typeface="ヒラギノ角ゴ Pro W3" charset="0"/>
              </a:rPr>
              <a:t>CORRECT ANSWER:  B </a:t>
            </a:r>
          </a:p>
          <a:p>
            <a:pPr defTabSz="457200" eaLnBrk="1" hangingPunct="1"/>
            <a:r>
              <a:rPr lang="en-US" dirty="0">
                <a:ea typeface="ヒラギノ角ゴ Pro W3" charset="0"/>
                <a:cs typeface="ヒラギノ角ゴ Pro W3" charset="0"/>
              </a:rPr>
              <a:t>USED IN:  </a:t>
            </a:r>
            <a:r>
              <a:rPr lang="en-US" dirty="0" err="1" smtClean="0">
                <a:ea typeface="ヒラギノ角ゴ Pro W3" charset="0"/>
                <a:cs typeface="ヒラギノ角ゴ Pro W3" charset="0"/>
              </a:rPr>
              <a:t>Sp</a:t>
            </a:r>
            <a:r>
              <a:rPr lang="en-US" baseline="0" dirty="0" smtClean="0">
                <a:ea typeface="ヒラギノ角ゴ Pro W3" charset="0"/>
                <a:cs typeface="ヒラギノ角ゴ Pro W3" charset="0"/>
              </a:rPr>
              <a:t> 2013</a:t>
            </a:r>
            <a:endParaRPr lang="en-US" dirty="0" smtClean="0">
              <a:ea typeface="ヒラギノ角ゴ Pro W3" charset="0"/>
              <a:cs typeface="ヒラギノ角ゴ Pro W3" charset="0"/>
            </a:endParaRPr>
          </a:p>
          <a:p>
            <a:pPr defTabSz="457200" eaLnBrk="1" hangingPunct="1"/>
            <a:r>
              <a:rPr lang="en-US" dirty="0" smtClean="0">
                <a:ea typeface="ヒラギノ角ゴ Pro W3" charset="0"/>
                <a:cs typeface="ヒラギノ角ゴ Pro W3" charset="0"/>
              </a:rPr>
              <a:t>LECTURE </a:t>
            </a:r>
            <a:r>
              <a:rPr lang="en-US" dirty="0">
                <a:ea typeface="ヒラギノ角ゴ Pro W3" charset="0"/>
                <a:cs typeface="ヒラギノ角ゴ Pro W3" charset="0"/>
              </a:rPr>
              <a:t>NUMBER:  </a:t>
            </a:r>
            <a:r>
              <a:rPr lang="en-US" dirty="0" smtClean="0">
                <a:ea typeface="ヒラギノ角ゴ Pro W3" charset="0"/>
                <a:cs typeface="ヒラギノ角ゴ Pro W3" charset="0"/>
              </a:rPr>
              <a:t>(Pollock L 17, 2013)</a:t>
            </a:r>
            <a:endParaRPr lang="en-US" dirty="0">
              <a:ea typeface="ヒラギノ角ゴ Pro W3" charset="0"/>
              <a:cs typeface="ヒラギノ角ゴ Pro W3" charset="0"/>
            </a:endParaRPr>
          </a:p>
          <a:p>
            <a:pPr defTabSz="457200" eaLnBrk="1" hangingPunct="1"/>
            <a:r>
              <a:rPr lang="en-US" dirty="0">
                <a:ea typeface="ヒラギノ角ゴ Pro W3" charset="0"/>
                <a:cs typeface="ヒラギノ角ゴ Pro W3" charset="0"/>
              </a:rPr>
              <a:t>STUDENT RESPONSES: 		</a:t>
            </a:r>
            <a:endParaRPr lang="en-US" dirty="0" smtClean="0">
              <a:ea typeface="ヒラギノ角ゴ Pro W3" charset="0"/>
              <a:cs typeface="ヒラギノ角ゴ Pro W3" charset="0"/>
            </a:endParaRPr>
          </a:p>
          <a:p>
            <a:pPr defTabSz="457200" eaLnBrk="1" hangingPunct="1"/>
            <a:r>
              <a:rPr lang="en-US" b="1" dirty="0" smtClean="0">
                <a:ea typeface="ヒラギノ角ゴ Pro W3" charset="0"/>
                <a:cs typeface="ヒラギノ角ゴ Pro W3" charset="0"/>
              </a:rPr>
              <a:t>INSTRUCTOR </a:t>
            </a:r>
            <a:r>
              <a:rPr lang="en-US" b="1" dirty="0">
                <a:ea typeface="ヒラギノ角ゴ Pro W3" charset="0"/>
                <a:cs typeface="ヒラギノ角ゴ Pro W3" charset="0"/>
              </a:rPr>
              <a:t>NOTES: </a:t>
            </a:r>
            <a:r>
              <a:rPr lang="en-US" b="0" dirty="0" smtClean="0">
                <a:ea typeface="ヒラギノ角ゴ Pro W3" charset="0"/>
                <a:cs typeface="ヒラギノ角ゴ Pro W3" charset="0"/>
              </a:rPr>
              <a:t>Just</a:t>
            </a:r>
            <a:r>
              <a:rPr lang="en-US" b="0" baseline="0" dirty="0" smtClean="0">
                <a:ea typeface="ヒラギノ角ゴ Pro W3" charset="0"/>
                <a:cs typeface="ヒラギノ角ゴ Pro W3" charset="0"/>
              </a:rPr>
              <a:t> a simple review.  Did not click</a:t>
            </a:r>
            <a:endParaRPr lang="en-US" dirty="0" smtClean="0">
              <a:ea typeface="ヒラギノ角ゴ Pro W3" charset="0"/>
              <a:cs typeface="ヒラギノ角ゴ Pro W3" charset="0"/>
            </a:endParaRPr>
          </a:p>
          <a:p>
            <a:pPr defTabSz="457200" eaLnBrk="1" hangingPunct="1"/>
            <a:endParaRPr lang="en-US" dirty="0" smtClean="0">
              <a:ea typeface="ヒラギノ角ゴ Pro W3" charset="0"/>
              <a:cs typeface="ヒラギノ角ゴ Pro W3" charset="0"/>
            </a:endParaRPr>
          </a:p>
          <a:p>
            <a:pPr defTabSz="457200" eaLnBrk="1" hangingPunct="1"/>
            <a:r>
              <a:rPr lang="en-US" dirty="0" smtClean="0">
                <a:ea typeface="ヒラギノ角ゴ Pro W3" charset="0"/>
                <a:cs typeface="ヒラギノ角ゴ Pro W3" charset="0"/>
              </a:rPr>
              <a:t>) </a:t>
            </a:r>
            <a:r>
              <a:rPr lang="en-US" dirty="0">
                <a:ea typeface="ヒラギノ角ゴ Pro W3" charset="0"/>
                <a:cs typeface="ヒラギノ角ゴ Pro W3" charset="0"/>
              </a:rPr>
              <a:t>–SJP</a:t>
            </a:r>
          </a:p>
          <a:p>
            <a:pPr defTabSz="457200" eaLnBrk="1" hangingPunct="1"/>
            <a:r>
              <a:rPr lang="en-US" dirty="0">
                <a:ea typeface="ヒラギノ角ゴ Pro W3" charset="0"/>
                <a:cs typeface="ヒラギノ角ゴ Pro W3" charset="0"/>
              </a:rPr>
              <a:t>WRITTEN BY: Steven Pollock (CU-Boulder)</a:t>
            </a:r>
          </a:p>
          <a:p>
            <a:pPr defTabSz="457200" eaLnBrk="1" hangingPunct="1"/>
            <a:endParaRPr lang="en-US" dirty="0">
              <a:ea typeface="ヒラギノ角ゴ Pro W3" charset="0"/>
              <a:cs typeface="ヒラギノ角ゴ Pro W3"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DD10E7D-A05E-874D-844B-176905CCEEAC}" type="slidenum">
              <a:rPr lang="en-US"/>
              <a:pPr/>
              <a:t>16</a:t>
            </a:fld>
            <a:endParaRPr lang="en-US"/>
          </a:p>
        </p:txBody>
      </p:sp>
      <p:sp>
        <p:nvSpPr>
          <p:cNvPr id="2355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4E937E29-F01D-774F-B59C-629326004382}" type="slidenum">
              <a:rPr lang="en-US" sz="1200"/>
              <a:pPr algn="r"/>
              <a:t>16</a:t>
            </a:fld>
            <a:endParaRPr lang="en-US" sz="1200"/>
          </a:p>
        </p:txBody>
      </p:sp>
      <p:sp>
        <p:nvSpPr>
          <p:cNvPr id="235523"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5524" name="Rectangle 1027"/>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en-US" dirty="0" smtClean="0">
                <a:ea typeface="ヒラギノ角ゴ Pro W3" charset="0"/>
                <a:cs typeface="ヒラギノ角ゴ Pro W3" charset="0"/>
              </a:rPr>
              <a:t>CORRECT ANSWER:  A </a:t>
            </a:r>
          </a:p>
          <a:p>
            <a:pPr eaLnBrk="1" hangingPunct="1"/>
            <a:r>
              <a:rPr lang="en-US" dirty="0" smtClean="0">
                <a:ea typeface="ヒラギノ角ゴ Pro W3" charset="0"/>
                <a:cs typeface="ヒラギノ角ゴ Pro W3" charset="0"/>
              </a:rPr>
              <a:t>USED IN:  Spring 2008 and 13 (Pollock)  </a:t>
            </a:r>
          </a:p>
          <a:p>
            <a:pPr eaLnBrk="1" hangingPunct="1"/>
            <a:r>
              <a:rPr lang="en-US" dirty="0" smtClean="0">
                <a:ea typeface="ヒラギノ角ゴ Pro W3" charset="0"/>
                <a:cs typeface="ヒラギノ角ゴ Pro W3" charset="0"/>
              </a:rPr>
              <a:t>LECTURE NUMBER: 16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Skipped for time) Pollock L 17 </a:t>
            </a:r>
            <a:r>
              <a:rPr lang="en-US" dirty="0" err="1" smtClean="0">
                <a:ea typeface="ヒラギノ角ゴ Pro W3" charset="0"/>
                <a:cs typeface="ヒラギノ角ゴ Pro W3" charset="0"/>
              </a:rPr>
              <a:t>Sp</a:t>
            </a:r>
            <a:r>
              <a:rPr lang="en-US" baseline="0" dirty="0" smtClean="0">
                <a:ea typeface="ヒラギノ角ゴ Pro W3" charset="0"/>
                <a:cs typeface="ヒラギノ角ゴ Pro W3" charset="0"/>
              </a:rPr>
              <a:t> ‘13</a:t>
            </a:r>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STUDENT RESPONSES:  </a:t>
            </a:r>
            <a:r>
              <a:rPr lang="en-US" b="1" dirty="0" smtClean="0">
                <a:ea typeface="ヒラギノ角ゴ Pro W3" charset="0"/>
                <a:cs typeface="ヒラギノ角ゴ Pro W3" charset="0"/>
              </a:rPr>
              <a:t>[[81%]] </a:t>
            </a:r>
            <a:r>
              <a:rPr lang="en-US" dirty="0" smtClean="0">
                <a:ea typeface="ヒラギノ角ゴ Pro W3" charset="0"/>
                <a:cs typeface="ヒラギノ角ゴ Pro W3" charset="0"/>
              </a:rPr>
              <a:t>5% 10% 5% 0% </a:t>
            </a:r>
          </a:p>
          <a:p>
            <a:pPr eaLnBrk="1" hangingPunct="1"/>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[82]],</a:t>
            </a:r>
            <a:r>
              <a:rPr lang="en-US" b="1" baseline="0" dirty="0" smtClean="0">
                <a:ea typeface="ヒラギノ角ゴ Pro W3" charset="0"/>
                <a:cs typeface="ヒラギノ角ゴ Pro W3" charset="0"/>
              </a:rPr>
              <a:t> </a:t>
            </a:r>
            <a:r>
              <a:rPr lang="en-US" b="0" baseline="0" dirty="0" smtClean="0">
                <a:ea typeface="ヒラギノ角ゴ Pro W3" charset="0"/>
                <a:cs typeface="ヒラギノ角ゴ Pro W3" charset="0"/>
              </a:rPr>
              <a:t>10, 2, 6, 0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‘13) </a:t>
            </a:r>
            <a:endParaRPr lang="en-US" dirty="0" smtClean="0">
              <a:ea typeface="ヒラギノ角ゴ Pro W3" charset="0"/>
              <a:cs typeface="ヒラギノ角ゴ Pro W3" charset="0"/>
            </a:endParaRPr>
          </a:p>
          <a:p>
            <a:pPr eaLnBrk="1" hangingPunct="1"/>
            <a:r>
              <a:rPr lang="en-US" b="1" dirty="0" smtClean="0">
                <a:ea typeface="ヒラギノ角ゴ Pro W3" charset="0"/>
                <a:cs typeface="ヒラギノ角ゴ Pro W3" charset="0"/>
              </a:rPr>
              <a:t>INSTRUCTOR NOTES: </a:t>
            </a:r>
            <a:r>
              <a:rPr lang="en-US" dirty="0" smtClean="0">
                <a:ea typeface="ヒラギノ角ゴ Pro W3" charset="0"/>
                <a:cs typeface="ヒラギノ角ゴ Pro W3" charset="0"/>
              </a:rPr>
              <a:t>(And I allowed C to get </a:t>
            </a:r>
            <a:r>
              <a:rPr lang="ja-JP" altLang="en-US" dirty="0" smtClean="0">
                <a:ea typeface="ヒラギノ角ゴ Pro W3" charset="0"/>
                <a:cs typeface="ヒラギノ角ゴ Pro W3" charset="0"/>
              </a:rPr>
              <a:t>“</a:t>
            </a:r>
            <a:r>
              <a:rPr lang="en-US" dirty="0" smtClean="0">
                <a:ea typeface="ヒラギノ角ゴ Pro W3" charset="0"/>
                <a:cs typeface="ヒラギノ角ゴ Pro W3" charset="0"/>
              </a:rPr>
              <a:t>full credit</a:t>
            </a:r>
            <a:r>
              <a:rPr lang="ja-JP" altLang="en-US" dirty="0" smtClean="0">
                <a:ea typeface="ヒラギノ角ゴ Pro W3" charset="0"/>
                <a:cs typeface="ヒラギノ角ゴ Pro W3" charset="0"/>
              </a:rPr>
              <a:t>”</a:t>
            </a:r>
            <a:r>
              <a:rPr lang="en-US" dirty="0" smtClean="0">
                <a:ea typeface="ヒラギノ角ゴ Pro W3" charset="0"/>
                <a:cs typeface="ヒラギノ角ゴ Pro W3" charset="0"/>
              </a:rPr>
              <a:t>) Part of the idea here is just to remind them about </a:t>
            </a:r>
            <a:r>
              <a:rPr lang="en-US" dirty="0" err="1" smtClean="0">
                <a:ea typeface="ヒラギノ角ゴ Pro W3" charset="0"/>
                <a:cs typeface="ヒラギノ角ゴ Pro W3" charset="0"/>
              </a:rPr>
              <a:t>sinh</a:t>
            </a:r>
            <a:r>
              <a:rPr lang="en-US" dirty="0" smtClean="0">
                <a:ea typeface="ヒラギノ角ゴ Pro W3" charset="0"/>
                <a:cs typeface="ヒラギノ角ゴ Pro W3" charset="0"/>
              </a:rPr>
              <a:t> and </a:t>
            </a:r>
            <a:r>
              <a:rPr lang="en-US" dirty="0" err="1" smtClean="0">
                <a:ea typeface="ヒラギノ角ゴ Pro W3" charset="0"/>
                <a:cs typeface="ヒラギノ角ゴ Pro W3" charset="0"/>
              </a:rPr>
              <a:t>cosh</a:t>
            </a:r>
            <a:r>
              <a:rPr lang="en-US" dirty="0" smtClean="0">
                <a:ea typeface="ヒラギノ角ゴ Pro W3" charset="0"/>
                <a:cs typeface="ヒラギノ角ゴ Pro W3" charset="0"/>
              </a:rPr>
              <a:t>...    </a:t>
            </a:r>
          </a:p>
          <a:p>
            <a:pPr eaLnBrk="1" hangingPunct="1"/>
            <a:r>
              <a:rPr lang="en-US" dirty="0" smtClean="0">
                <a:ea typeface="ヒラギノ角ゴ Pro W3" charset="0"/>
                <a:cs typeface="ヒラギノ角ゴ Pro W3" charset="0"/>
              </a:rPr>
              <a:t>Answer: A, because X(x) must be an even function. </a:t>
            </a:r>
          </a:p>
          <a:p>
            <a:pPr eaLnBrk="1" hangingPunct="1"/>
            <a:r>
              <a:rPr lang="en-US" dirty="0" smtClean="0">
                <a:ea typeface="ヒラギノ角ゴ Pro W3" charset="0"/>
                <a:cs typeface="ヒラギノ角ゴ Pro W3" charset="0"/>
              </a:rPr>
              <a:t>(Alternatively start with an exponential form, but then observe that A=B </a:t>
            </a:r>
          </a:p>
          <a:p>
            <a:pPr eaLnBrk="1" hangingPunct="1"/>
            <a:r>
              <a:rPr lang="en-US" dirty="0" smtClean="0">
                <a:ea typeface="ヒラギノ角ゴ Pro W3" charset="0"/>
                <a:cs typeface="ヒラギノ角ゴ Pro W3" charset="0"/>
              </a:rPr>
              <a:t>to ensure that X(-a/2) = X(+a/2), which gives you pure </a:t>
            </a:r>
            <a:r>
              <a:rPr lang="en-US" dirty="0" err="1" smtClean="0">
                <a:ea typeface="ヒラギノ角ゴ Pro W3" charset="0"/>
                <a:cs typeface="ヒラギノ角ゴ Pro W3" charset="0"/>
              </a:rPr>
              <a:t>cosh</a:t>
            </a:r>
            <a:r>
              <a:rPr lang="en-US" dirty="0" smtClean="0">
                <a:ea typeface="ヒラギノ角ゴ Pro W3" charset="0"/>
                <a:cs typeface="ヒラギノ角ゴ Pro W3" charset="0"/>
              </a:rPr>
              <a:t>)   -SJP</a:t>
            </a:r>
          </a:p>
          <a:p>
            <a:pPr eaLnBrk="1" hangingPunct="1"/>
            <a:r>
              <a:rPr lang="en-US" dirty="0" smtClean="0">
                <a:ea typeface="ヒラギノ角ゴ Pro W3" charset="0"/>
                <a:cs typeface="ヒラギノ角ゴ Pro W3" charset="0"/>
              </a:rPr>
              <a:t>WRITTEN BY: Steven Pollock (CU-Boulder)</a:t>
            </a:r>
            <a:endParaRPr lang="en-US" dirty="0">
              <a:ea typeface="ヒラギノ角ゴ Pro W3" charset="0"/>
              <a:cs typeface="ヒラギノ角ゴ Pro W3"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4AE87DF-6CCB-384D-870C-57B3C3F6A710}" type="slidenum">
              <a:rPr lang="en-US"/>
              <a:pPr/>
              <a:t>17</a:t>
            </a:fld>
            <a:endParaRPr lang="en-US"/>
          </a:p>
        </p:txBody>
      </p:sp>
      <p:sp>
        <p:nvSpPr>
          <p:cNvPr id="2150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2F3F0733-5D14-8645-87EE-1D351DC04CB0}" type="slidenum">
              <a:rPr lang="en-US" sz="1200"/>
              <a:pPr algn="r"/>
              <a:t>17</a:t>
            </a:fld>
            <a:endParaRPr lang="en-US" sz="1200"/>
          </a:p>
        </p:txBody>
      </p:sp>
      <p:sp>
        <p:nvSpPr>
          <p:cNvPr id="215043"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15044" name="Rectangle 1027"/>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en-US" dirty="0" smtClean="0">
                <a:ea typeface="ヒラギノ角ゴ Pro W3" charset="0"/>
                <a:cs typeface="ヒラギノ角ゴ Pro W3" charset="0"/>
              </a:rPr>
              <a:t>CORRECT ANSWER:  C</a:t>
            </a:r>
          </a:p>
          <a:p>
            <a:pPr eaLnBrk="1" hangingPunct="1"/>
            <a:r>
              <a:rPr lang="en-US" dirty="0" smtClean="0">
                <a:ea typeface="ヒラギノ角ゴ Pro W3" charset="0"/>
                <a:cs typeface="ヒラギノ角ゴ Pro W3" charset="0"/>
              </a:rPr>
              <a:t>USED IN:  Spring 2008 and ‘13 (Pollock), </a:t>
            </a:r>
          </a:p>
          <a:p>
            <a:pPr eaLnBrk="1" hangingPunct="1"/>
            <a:r>
              <a:rPr lang="en-US" dirty="0" smtClean="0">
                <a:ea typeface="ヒラギノ角ゴ Pro W3" charset="0"/>
                <a:cs typeface="ヒラギノ角ゴ Pro W3" charset="0"/>
              </a:rPr>
              <a:t>LECTURE NUMBER: 15 (17 in </a:t>
            </a:r>
            <a:r>
              <a:rPr lang="fr-FR" dirty="0" smtClean="0">
                <a:ea typeface="ヒラギノ角ゴ Pro W3" charset="0"/>
                <a:cs typeface="ヒラギノ角ゴ Pro W3" charset="0"/>
              </a:rPr>
              <a:t>’</a:t>
            </a:r>
            <a:r>
              <a:rPr lang="en-US" dirty="0" smtClean="0">
                <a:ea typeface="ヒラギノ角ゴ Pro W3" charset="0"/>
                <a:cs typeface="ヒラギノ角ゴ Pro W3" charset="0"/>
              </a:rPr>
              <a:t>13) </a:t>
            </a:r>
          </a:p>
          <a:p>
            <a:pPr eaLnBrk="1" hangingPunct="1"/>
            <a:r>
              <a:rPr lang="en-US" dirty="0" smtClean="0">
                <a:ea typeface="ヒラギノ角ゴ Pro W3" charset="0"/>
                <a:cs typeface="ヒラギノ角ゴ Pro W3" charset="0"/>
              </a:rPr>
              <a:t>STUDENT RESPONSES:  0% 0%  </a:t>
            </a:r>
            <a:r>
              <a:rPr lang="en-US" b="1" dirty="0" smtClean="0">
                <a:ea typeface="ヒラギノ角ゴ Pro W3" charset="0"/>
                <a:cs typeface="ヒラギノ角ゴ Pro W3" charset="0"/>
              </a:rPr>
              <a:t>[[23%]] </a:t>
            </a:r>
            <a:r>
              <a:rPr lang="en-US" dirty="0" smtClean="0">
                <a:ea typeface="ヒラギノ角ゴ Pro W3" charset="0"/>
                <a:cs typeface="ヒラギノ角ゴ Pro W3" charset="0"/>
              </a:rPr>
              <a:t>77% 0% </a:t>
            </a:r>
          </a:p>
          <a:p>
            <a:pPr eaLnBrk="1" hangingPunct="1"/>
            <a:r>
              <a:rPr lang="en-US" dirty="0" smtClean="0">
                <a:ea typeface="ヒラギノ角ゴ Pro W3" charset="0"/>
                <a:cs typeface="ヒラギノ角ゴ Pro W3" charset="0"/>
              </a:rPr>
              <a:t>		0, 2, </a:t>
            </a:r>
            <a:r>
              <a:rPr lang="en-US" b="1" dirty="0" smtClean="0">
                <a:ea typeface="ヒラギノ角ゴ Pro W3" charset="0"/>
                <a:cs typeface="ヒラギノ角ゴ Pro W3" charset="0"/>
              </a:rPr>
              <a:t>[[55]], </a:t>
            </a:r>
            <a:r>
              <a:rPr lang="en-US" b="0" dirty="0" smtClean="0">
                <a:ea typeface="ヒラギノ角ゴ Pro W3" charset="0"/>
                <a:cs typeface="ヒラギノ角ゴ Pro W3" charset="0"/>
              </a:rPr>
              <a:t>43, </a:t>
            </a:r>
            <a:r>
              <a:rPr lang="en-US" b="0" dirty="0" smtClean="0">
                <a:ea typeface="ヒラギノ角ゴ Pro W3" charset="0"/>
                <a:cs typeface="ヒラギノ角ゴ Pro W3" charset="0"/>
              </a:rPr>
              <a:t>0 (</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‘13) </a:t>
            </a:r>
            <a:endParaRPr lang="en-US" dirty="0" smtClean="0">
              <a:ea typeface="ヒラギノ角ゴ Pro W3" charset="0"/>
              <a:cs typeface="ヒラギノ角ゴ Pro W3" charset="0"/>
            </a:endParaRPr>
          </a:p>
          <a:p>
            <a:pPr eaLnBrk="1" hangingPunct="1"/>
            <a:r>
              <a:rPr lang="en-US" b="1" dirty="0" smtClean="0">
                <a:ea typeface="ヒラギノ角ゴ Pro W3" charset="0"/>
                <a:cs typeface="ヒラギノ角ゴ Pro W3" charset="0"/>
              </a:rPr>
              <a:t>INSTRUCTOR NOTES:  </a:t>
            </a:r>
            <a:r>
              <a:rPr lang="en-US" i="1" dirty="0" smtClean="0">
                <a:latin typeface="Times New Roman" charset="0"/>
                <a:ea typeface="ヒラギノ角ゴ Pro W3" charset="0"/>
                <a:cs typeface="ヒラギノ角ゴ Pro W3" charset="0"/>
              </a:rPr>
              <a:t> Ended class with this one. It's a good one! (only 23% got it! All the rest, 77%, voted "D")</a:t>
            </a:r>
          </a:p>
          <a:p>
            <a:pPr eaLnBrk="1" hangingPunct="1"/>
            <a:r>
              <a:rPr lang="en-US" i="1" dirty="0" smtClean="0">
                <a:latin typeface="Times New Roman" charset="0"/>
                <a:ea typeface="ヒラギノ角ゴ Pro W3" charset="0"/>
                <a:cs typeface="ヒラギノ角ゴ Pro W3" charset="0"/>
              </a:rPr>
              <a:t>I started L16 with this, and we had 100% correct! </a:t>
            </a:r>
          </a:p>
          <a:p>
            <a:pPr eaLnBrk="1" hangingPunct="1"/>
            <a:r>
              <a:rPr lang="en-US" i="1" dirty="0" smtClean="0">
                <a:latin typeface="Times New Roman" charset="0"/>
                <a:ea typeface="ヒラギノ角ゴ Pro W3" charset="0"/>
                <a:cs typeface="ヒラギノ角ゴ Pro W3" charset="0"/>
              </a:rPr>
              <a:t>In 2013, it was </a:t>
            </a:r>
            <a:r>
              <a:rPr lang="en-US" i="1" dirty="0" err="1" smtClean="0">
                <a:latin typeface="Times New Roman" charset="0"/>
                <a:ea typeface="ヒラギノ角ゴ Pro W3" charset="0"/>
                <a:cs typeface="ヒラギノ角ゴ Pro W3" charset="0"/>
              </a:rPr>
              <a:t>midlecture</a:t>
            </a:r>
            <a:r>
              <a:rPr lang="en-US" i="1" dirty="0" smtClean="0">
                <a:latin typeface="Times New Roman" charset="0"/>
                <a:ea typeface="ヒラギノ角ゴ Pro W3" charset="0"/>
                <a:cs typeface="ヒラギノ角ゴ Pro W3" charset="0"/>
              </a:rPr>
              <a:t>, and they were split about whether it mattered</a:t>
            </a:r>
            <a:r>
              <a:rPr lang="en-US" i="1" baseline="0" dirty="0" smtClean="0">
                <a:latin typeface="Times New Roman" charset="0"/>
                <a:ea typeface="ヒラギノ角ゴ Pro W3" charset="0"/>
                <a:cs typeface="ヒラギノ角ゴ Pro W3" charset="0"/>
              </a:rPr>
              <a:t> or not. </a:t>
            </a:r>
            <a:endParaRPr lang="en-US" i="1" dirty="0" smtClean="0">
              <a:latin typeface="Times New Roman" charset="0"/>
              <a:ea typeface="ヒラギノ角ゴ Pro W3" charset="0"/>
              <a:cs typeface="ヒラギノ角ゴ Pro W3" charset="0"/>
            </a:endParaRPr>
          </a:p>
          <a:p>
            <a:pPr eaLnBrk="1" hangingPunct="1"/>
            <a:r>
              <a:rPr lang="en-US" i="1" dirty="0" smtClean="0">
                <a:latin typeface="Times New Roman" charset="0"/>
                <a:ea typeface="ヒラギノ角ゴ Pro W3" charset="0"/>
                <a:cs typeface="ヒラギノ角ゴ Pro W3" charset="0"/>
              </a:rPr>
              <a:t>Answer: C) This is a case where the potential will just be a constant everywhere inside! (By uniqueness, that must be the physical answer) So,</a:t>
            </a:r>
            <a:r>
              <a:rPr lang="en-US" i="1" baseline="0" dirty="0" smtClean="0">
                <a:latin typeface="Times New Roman" charset="0"/>
                <a:ea typeface="ヒラギノ角ゴ Pro W3" charset="0"/>
                <a:cs typeface="ヒラギノ角ゴ Pro W3" charset="0"/>
              </a:rPr>
              <a:t> it’s the C1=C2=0 case, with both solutions merely a constant. </a:t>
            </a:r>
          </a:p>
          <a:p>
            <a:pPr eaLnBrk="1" hangingPunct="1"/>
            <a:r>
              <a:rPr lang="en-US" i="1" dirty="0" smtClean="0">
                <a:latin typeface="Times New Roman" charset="0"/>
                <a:ea typeface="ヒラギノ角ゴ Pro W3" charset="0"/>
                <a:cs typeface="ヒラギノ角ゴ Pro W3" charset="0"/>
              </a:rPr>
              <a:t>  -SJP</a:t>
            </a:r>
          </a:p>
          <a:p>
            <a:pPr eaLnBrk="1" hangingPunct="1"/>
            <a:r>
              <a:rPr lang="en-US" dirty="0" smtClean="0">
                <a:ea typeface="ヒラギノ角ゴ Pro W3" charset="0"/>
                <a:cs typeface="ヒラギノ角ゴ Pro W3" charset="0"/>
              </a:rPr>
              <a:t>WRITTEN BY: Steven Pollock (CU-Boulder)</a:t>
            </a:r>
          </a:p>
          <a:p>
            <a:pPr eaLnBrk="1" hangingPunct="1"/>
            <a:endParaRPr lang="en-US" b="1" dirty="0" smtClean="0">
              <a:ea typeface="ヒラギノ角ゴ Pro W3" charset="0"/>
              <a:cs typeface="ヒラギノ角ゴ Pro W3" charset="0"/>
            </a:endParaRPr>
          </a:p>
          <a:p>
            <a:pPr eaLnBrk="1" hangingPunct="1"/>
            <a:endParaRPr lang="en-US" i="1" dirty="0">
              <a:latin typeface="Times New Roman" charset="0"/>
              <a:ea typeface="ヒラギノ角ゴ Pro W3" charset="0"/>
              <a:cs typeface="ヒラギノ角ゴ Pro W3"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B7F9B27-6693-F746-8769-94CA747FABA0}" type="slidenum">
              <a:rPr lang="en-US"/>
              <a:pPr/>
              <a:t>18</a:t>
            </a:fld>
            <a:endParaRPr lang="en-US"/>
          </a:p>
        </p:txBody>
      </p:sp>
      <p:sp>
        <p:nvSpPr>
          <p:cNvPr id="2283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5AED3A1A-B218-BF48-8F34-7F8DCCEFB566}" type="slidenum">
              <a:rPr lang="en-US" sz="1200"/>
              <a:pPr algn="r"/>
              <a:t>18</a:t>
            </a:fld>
            <a:endParaRPr lang="en-US" sz="1200"/>
          </a:p>
        </p:txBody>
      </p:sp>
      <p:sp>
        <p:nvSpPr>
          <p:cNvPr id="22835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2835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r>
              <a:rPr lang="en-US" dirty="0" smtClean="0">
                <a:ea typeface="ヒラギノ角ゴ Pro W3" charset="0"/>
                <a:cs typeface="ヒラギノ角ゴ Pro W3" charset="0"/>
              </a:rPr>
              <a:t>CORRECT ANSWER:  n/a</a:t>
            </a:r>
          </a:p>
          <a:p>
            <a:pPr eaLnBrk="1" hangingPunct="1"/>
            <a:r>
              <a:rPr lang="en-US" dirty="0" smtClean="0">
                <a:ea typeface="ヒラギノ角ゴ Pro W3" charset="0"/>
                <a:cs typeface="ヒラギノ角ゴ Pro W3" charset="0"/>
              </a:rPr>
              <a:t>USED IN:  Fall 2008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and Spring 2008 (Pollock)</a:t>
            </a:r>
          </a:p>
          <a:p>
            <a:pPr eaLnBrk="1" hangingPunct="1"/>
            <a:r>
              <a:rPr lang="en-US" dirty="0" smtClean="0">
                <a:ea typeface="ヒラギノ角ゴ Pro W3" charset="0"/>
                <a:cs typeface="ヒラギノ角ゴ Pro W3" charset="0"/>
              </a:rPr>
              <a:t>LECTURE NUMBER: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(Week 6, Lecture 16). Pollock (Lecture 16).</a:t>
            </a:r>
          </a:p>
          <a:p>
            <a:pPr eaLnBrk="1" hangingPunct="1"/>
            <a:r>
              <a:rPr lang="en-US" dirty="0" smtClean="0">
                <a:ea typeface="ヒラギノ角ゴ Pro W3" charset="0"/>
                <a:cs typeface="ヒラギノ角ゴ Pro W3" charset="0"/>
              </a:rPr>
              <a:t>STUDENT RESPONSES:  n/a</a:t>
            </a:r>
          </a:p>
          <a:p>
            <a:pPr eaLnBrk="1" hangingPunct="1"/>
            <a:r>
              <a:rPr lang="en-US" b="1" dirty="0" smtClean="0">
                <a:ea typeface="ヒラギノ角ゴ Pro W3" charset="0"/>
                <a:cs typeface="ヒラギノ角ゴ Pro W3" charset="0"/>
              </a:rPr>
              <a:t>INSTRUCTOR NOTES:  </a:t>
            </a:r>
            <a:r>
              <a:rPr lang="en-US" dirty="0" smtClean="0">
                <a:ea typeface="ヒラギノ角ゴ Pro W3" charset="0"/>
                <a:cs typeface="ヒラギノ角ゴ Pro W3" charset="0"/>
              </a:rPr>
              <a:t> Note that the *question* is on the next one...  -SJP</a:t>
            </a:r>
          </a:p>
          <a:p>
            <a:pPr eaLnBrk="1" hangingPunct="1"/>
            <a:r>
              <a:rPr lang="en-US" dirty="0" smtClean="0">
                <a:ea typeface="ヒラギノ角ゴ Pro W3" charset="0"/>
                <a:cs typeface="ヒラギノ角ゴ Pro W3" charset="0"/>
              </a:rPr>
              <a:t>WRITTEN BY: Steven Pollock (CU-Boulder)</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0B90117-767A-614F-A666-049A0A274C5D}" type="slidenum">
              <a:rPr lang="en-US"/>
              <a:pPr/>
              <a:t>19</a:t>
            </a:fld>
            <a:endParaRPr lang="en-US"/>
          </a:p>
        </p:txBody>
      </p:sp>
      <p:sp>
        <p:nvSpPr>
          <p:cNvPr id="2304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CEB29BFC-445A-F34B-BFA8-E5165C8BF7FE}" type="slidenum">
              <a:rPr lang="en-US" sz="1200"/>
              <a:pPr algn="r"/>
              <a:t>19</a:t>
            </a:fld>
            <a:endParaRPr lang="en-US" sz="1200"/>
          </a:p>
        </p:txBody>
      </p:sp>
      <p:sp>
        <p:nvSpPr>
          <p:cNvPr id="23040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040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r>
              <a:rPr lang="en-US" dirty="0" smtClean="0">
                <a:ea typeface="ヒラギノ角ゴ Pro W3" charset="0"/>
                <a:cs typeface="ヒラギノ角ゴ Pro W3" charset="0"/>
              </a:rPr>
              <a:t>CORRECT ANSWER:  E</a:t>
            </a:r>
          </a:p>
          <a:p>
            <a:pPr eaLnBrk="1" hangingPunct="1"/>
            <a:r>
              <a:rPr lang="en-US" dirty="0" smtClean="0">
                <a:ea typeface="ヒラギノ角ゴ Pro W3" charset="0"/>
                <a:cs typeface="ヒラギノ角ゴ Pro W3" charset="0"/>
              </a:rPr>
              <a:t>USED IN:  Fall 2008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and Spring 2008 (Pollock)</a:t>
            </a:r>
          </a:p>
          <a:p>
            <a:pPr eaLnBrk="1" hangingPunct="1"/>
            <a:r>
              <a:rPr lang="en-US" dirty="0" smtClean="0">
                <a:ea typeface="ヒラギノ角ゴ Pro W3" charset="0"/>
                <a:cs typeface="ヒラギノ角ゴ Pro W3" charset="0"/>
              </a:rPr>
              <a:t>LECTURE NUMBER: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(Week 6, Lecture 16). Pollock (Lecture 16, 17 in ‘13).</a:t>
            </a:r>
          </a:p>
          <a:p>
            <a:pPr eaLnBrk="1" hangingPunct="1"/>
            <a:r>
              <a:rPr lang="en-US" dirty="0" smtClean="0">
                <a:ea typeface="ヒラギノ角ゴ Pro W3" charset="0"/>
                <a:cs typeface="ヒラギノ角ゴ Pro W3" charset="0"/>
              </a:rPr>
              <a:t>STUDENT RESPONSES: 18% 14% 10% 16% </a:t>
            </a:r>
            <a:r>
              <a:rPr lang="en-US" b="1" dirty="0" smtClean="0">
                <a:ea typeface="ヒラギノ角ゴ Pro W3" charset="0"/>
                <a:cs typeface="ヒラギノ角ゴ Pro W3" charset="0"/>
              </a:rPr>
              <a:t>[[42%]]</a:t>
            </a:r>
            <a:r>
              <a:rPr lang="en-US" dirty="0" smtClean="0">
                <a:ea typeface="ヒラギノ角ゴ Pro W3" charset="0"/>
                <a:cs typeface="ヒラギノ角ゴ Pro W3" charset="0"/>
              </a:rPr>
              <a:t> (FALL 2008) </a:t>
            </a:r>
          </a:p>
          <a:p>
            <a:pPr eaLnBrk="1" hangingPunct="1"/>
            <a:r>
              <a:rPr lang="en-US" dirty="0" smtClean="0">
                <a:ea typeface="ヒラギノ角ゴ Pro W3" charset="0"/>
                <a:cs typeface="ヒラギノ角ゴ Pro W3" charset="0"/>
              </a:rPr>
              <a:t>		  62% 10%  0%  29% </a:t>
            </a:r>
            <a:r>
              <a:rPr lang="en-US" b="1" dirty="0" smtClean="0">
                <a:ea typeface="ヒラギノ角ゴ Pro W3" charset="0"/>
                <a:cs typeface="ヒラギノ角ゴ Pro W3" charset="0"/>
              </a:rPr>
              <a:t>[[0% ]] </a:t>
            </a:r>
            <a:r>
              <a:rPr lang="en-US" dirty="0" smtClean="0">
                <a:ea typeface="ヒラギノ角ゴ Pro W3" charset="0"/>
                <a:cs typeface="ヒラギノ角ゴ Pro W3" charset="0"/>
              </a:rPr>
              <a:t>(SPRING 2008)</a:t>
            </a:r>
          </a:p>
          <a:p>
            <a:pPr eaLnBrk="1" hangingPunct="1"/>
            <a:r>
              <a:rPr lang="en-US" b="1" dirty="0" smtClean="0">
                <a:ea typeface="ヒラギノ角ゴ Pro W3" charset="0"/>
                <a:cs typeface="ヒラギノ角ゴ Pro W3" charset="0"/>
              </a:rPr>
              <a:t>		</a:t>
            </a:r>
            <a:r>
              <a:rPr lang="en-US" b="0" dirty="0" smtClean="0">
                <a:ea typeface="ヒラギノ角ゴ Pro W3" charset="0"/>
                <a:cs typeface="ヒラギノ角ゴ Pro W3" charset="0"/>
              </a:rPr>
              <a:t>32, 23, 0, 16, </a:t>
            </a:r>
            <a:r>
              <a:rPr lang="en-US" b="1" dirty="0" smtClean="0">
                <a:ea typeface="ヒラギノ角ゴ Pro W3" charset="0"/>
                <a:cs typeface="ヒラギノ角ゴ Pro W3" charset="0"/>
              </a:rPr>
              <a:t>[[30]]</a:t>
            </a:r>
            <a:r>
              <a:rPr lang="en-US" b="1" baseline="0" dirty="0" smtClean="0">
                <a:ea typeface="ヒラギノ角ゴ Pro W3" charset="0"/>
                <a:cs typeface="ヒラギノ角ゴ Pro W3" charset="0"/>
              </a:rPr>
              <a:t> </a:t>
            </a:r>
            <a:r>
              <a:rPr lang="en-US" b="0" baseline="0" dirty="0" smtClean="0">
                <a:ea typeface="ヒラギノ角ゴ Pro W3" charset="0"/>
                <a:cs typeface="ヒラギノ角ゴ Pro W3" charset="0"/>
              </a:rPr>
              <a:t>[</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13].  I discussed it (and showed carefully the reasoning I was going to use), and shifted the answer to 6, 6, 10, 23, </a:t>
            </a:r>
            <a:r>
              <a:rPr lang="en-US" b="1" baseline="0" dirty="0" smtClean="0">
                <a:ea typeface="ヒラギノ角ゴ Pro W3" charset="0"/>
                <a:cs typeface="ヒラギノ角ゴ Pro W3" charset="0"/>
              </a:rPr>
              <a:t>56]].  </a:t>
            </a:r>
            <a:endParaRPr lang="en-US" b="1" dirty="0" smtClean="0">
              <a:ea typeface="ヒラギノ角ゴ Pro W3" charset="0"/>
              <a:cs typeface="ヒラギノ角ゴ Pro W3" charset="0"/>
            </a:endParaRPr>
          </a:p>
          <a:p>
            <a:pPr eaLnBrk="1" hangingPunct="1"/>
            <a:r>
              <a:rPr lang="en-US" b="1" dirty="0" smtClean="0">
                <a:ea typeface="ヒラギノ角ゴ Pro W3" charset="0"/>
                <a:cs typeface="ヒラギノ角ゴ Pro W3" charset="0"/>
              </a:rPr>
              <a:t>INSTRUCTOR NOTES: </a:t>
            </a:r>
            <a:r>
              <a:rPr lang="en-US" dirty="0" smtClean="0">
                <a:ea typeface="ヒラギノ角ゴ Pro W3" charset="0"/>
                <a:cs typeface="ヒラギノ角ゴ Pro W3" charset="0"/>
              </a:rPr>
              <a:t>Generated good discussion! It was 100% wrong!!</a:t>
            </a:r>
          </a:p>
          <a:p>
            <a:pPr eaLnBrk="1" hangingPunct="1"/>
            <a:r>
              <a:rPr lang="en-US" dirty="0" smtClean="0">
                <a:ea typeface="ヒラギノ角ゴ Pro W3" charset="0"/>
                <a:cs typeface="ヒラギノ角ゴ Pro W3" charset="0"/>
              </a:rPr>
              <a:t>Most voted for A, but some voted for D.  Nobody voted E. </a:t>
            </a:r>
          </a:p>
          <a:p>
            <a:pPr eaLnBrk="1" hangingPunct="1"/>
            <a:r>
              <a:rPr lang="en-US" dirty="0" smtClean="0">
                <a:ea typeface="ヒラギノ角ゴ Pro W3" charset="0"/>
                <a:cs typeface="ヒラギノ角ゴ Pro W3" charset="0"/>
              </a:rPr>
              <a:t>I claim Correct answer is E. Look at the exponential - in #1, your exponential has a much SMALLER denominator (a) than in #2, so the exponential in #1 kills you very fast. E fields don't like to "squeeze" into the region between the plates. </a:t>
            </a:r>
          </a:p>
          <a:p>
            <a:pPr eaLnBrk="1" hangingPunct="1"/>
            <a:r>
              <a:rPr lang="en-US" dirty="0" smtClean="0">
                <a:ea typeface="ヒラギノ角ゴ Pro W3" charset="0"/>
                <a:cs typeface="ヒラギノ角ゴ Pro W3" charset="0"/>
              </a:rPr>
              <a:t>I supplement this with a </a:t>
            </a:r>
            <a:r>
              <a:rPr lang="en-US" dirty="0" err="1" smtClean="0">
                <a:ea typeface="ヒラギノ角ゴ Pro W3" charset="0"/>
                <a:cs typeface="ヒラギノ角ゴ Pro W3" charset="0"/>
              </a:rPr>
              <a:t>mathematica</a:t>
            </a:r>
            <a:r>
              <a:rPr lang="en-US" baseline="0" dirty="0" smtClean="0">
                <a:ea typeface="ヒラギノ角ゴ Pro W3" charset="0"/>
                <a:cs typeface="ヒラギノ角ゴ Pro W3" charset="0"/>
              </a:rPr>
              <a:t> solution of both, so we could see them side by side. </a:t>
            </a:r>
            <a:br>
              <a:rPr lang="en-US" baseline="0" dirty="0" smtClean="0">
                <a:ea typeface="ヒラギノ角ゴ Pro W3" charset="0"/>
                <a:cs typeface="ヒラギノ角ゴ Pro W3" charset="0"/>
              </a:rPr>
            </a:br>
            <a:r>
              <a:rPr lang="en-US" baseline="0" dirty="0" smtClean="0">
                <a:ea typeface="ヒラギノ角ゴ Pro W3" charset="0"/>
                <a:cs typeface="ヒラギノ角ゴ Pro W3" charset="0"/>
              </a:rPr>
              <a:t>I also wrote on the board “when n=1: e^-4 Pi/1” and then “e^(-4 pi/4)   (e^-12.5 </a:t>
            </a:r>
            <a:r>
              <a:rPr lang="en-US" baseline="0" dirty="0" err="1" smtClean="0">
                <a:ea typeface="ヒラギノ角ゴ Pro W3" charset="0"/>
                <a:cs typeface="ヒラギノ角ゴ Pro W3" charset="0"/>
              </a:rPr>
              <a:t>vs</a:t>
            </a:r>
            <a:r>
              <a:rPr lang="en-US" baseline="0" dirty="0" smtClean="0">
                <a:ea typeface="ヒラギノ角ゴ Pro W3" charset="0"/>
                <a:cs typeface="ヒラギノ角ゴ Pro W3" charset="0"/>
              </a:rPr>
              <a:t> e^-3.1)</a:t>
            </a:r>
            <a:endParaRPr lang="en-US" dirty="0" smtClean="0">
              <a:ea typeface="ヒラギノ角ゴ Pro W3" charset="0"/>
              <a:cs typeface="ヒラギノ角ゴ Pro W3" charset="0"/>
            </a:endParaRPr>
          </a:p>
          <a:p>
            <a:pPr eaLnBrk="1" hangingPunct="1"/>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 -SJP</a:t>
            </a:r>
          </a:p>
          <a:p>
            <a:pPr eaLnBrk="1" hangingPunct="1"/>
            <a:r>
              <a:rPr lang="en-US" dirty="0" smtClean="0">
                <a:ea typeface="ヒラギノ角ゴ Pro W3" charset="0"/>
                <a:cs typeface="ヒラギノ角ゴ Pro W3" charset="0"/>
              </a:rPr>
              <a:t>WRITTEN BY: Steven Pollock (CU-Boulder)</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ヒラギノ角ゴ Pro W3" charset="0"/>
              <a:cs typeface="ヒラギノ角ゴ Pro W3"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5B61EAC5-3280-6F4A-9E80-D071FD19C33E}" type="slidenum">
              <a:rPr lang="en-US" sz="1200"/>
              <a:pPr/>
              <a:t>20</a:t>
            </a:fld>
            <a:endParaRPr lang="en-US" sz="1200"/>
          </a:p>
        </p:txBody>
      </p:sp>
      <p:sp>
        <p:nvSpPr>
          <p:cNvPr id="69635" name="Rectangle 1026"/>
          <p:cNvSpPr>
            <a:spLocks noChangeArrowheads="1" noTextEdit="1"/>
          </p:cNvSpPr>
          <p:nvPr>
            <p:ph type="sldImg"/>
          </p:nvPr>
        </p:nvSpPr>
        <p:spPr>
          <a:ln/>
        </p:spPr>
      </p:sp>
      <p:sp>
        <p:nvSpPr>
          <p:cNvPr id="6963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ヒラギノ角ゴ Pro W3" charset="0"/>
                <a:cs typeface="ヒラギノ角ゴ Pro W3" charset="0"/>
              </a:rPr>
              <a:t>-SJP</a:t>
            </a:r>
          </a:p>
          <a:p>
            <a:pPr eaLnBrk="1" hangingPunct="1"/>
            <a:r>
              <a:rPr lang="en-US">
                <a:ea typeface="ヒラギノ角ゴ Pro W3" charset="0"/>
                <a:cs typeface="ヒラギノ角ゴ Pro W3" charset="0"/>
              </a:rPr>
              <a:t>WRITTEN BY: Steven Pollock (CU-Boulder)</a:t>
            </a:r>
          </a:p>
          <a:p>
            <a:pPr eaLnBrk="1" hangingPunct="1"/>
            <a:endParaRPr lang="en-US">
              <a:ea typeface="ヒラギノ角ゴ Pro W3" charset="0"/>
              <a:cs typeface="ヒラギノ角ゴ Pro W3"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AAFC6A2-4D39-1A43-BB2F-FB24E312D2A3}" type="slidenum">
              <a:rPr lang="en-US"/>
              <a:pPr/>
              <a:t>21</a:t>
            </a:fld>
            <a:endParaRPr lang="en-US"/>
          </a:p>
        </p:txBody>
      </p:sp>
      <p:sp>
        <p:nvSpPr>
          <p:cNvPr id="2396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ECE582F5-C1DE-9D48-BFFB-8E13A67C203C}" type="slidenum">
              <a:rPr lang="en-US" sz="1200"/>
              <a:pPr algn="r"/>
              <a:t>21</a:t>
            </a:fld>
            <a:endParaRPr lang="en-US" sz="1200"/>
          </a:p>
        </p:txBody>
      </p:sp>
      <p:sp>
        <p:nvSpPr>
          <p:cNvPr id="23961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962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en-US" dirty="0" smtClean="0">
                <a:ea typeface="ヒラギノ角ゴ Pro W3" charset="0"/>
                <a:cs typeface="ヒラギノ角ゴ Pro W3" charset="0"/>
              </a:rPr>
              <a:t>CORRECT ANSWER:  A</a:t>
            </a:r>
          </a:p>
          <a:p>
            <a:pPr eaLnBrk="1" hangingPunct="1"/>
            <a:r>
              <a:rPr lang="en-US" dirty="0" smtClean="0">
                <a:ea typeface="ヒラギノ角ゴ Pro W3" charset="0"/>
                <a:cs typeface="ヒラギノ角ゴ Pro W3" charset="0"/>
              </a:rPr>
              <a:t>USED IN:  Spring 2008  and ‘13 (Pollock)</a:t>
            </a:r>
          </a:p>
          <a:p>
            <a:pPr eaLnBrk="1" hangingPunct="1"/>
            <a:r>
              <a:rPr lang="en-US" dirty="0" smtClean="0">
                <a:ea typeface="ヒラギノ角ゴ Pro W3" charset="0"/>
                <a:cs typeface="ヒラギノ角ゴ Pro W3" charset="0"/>
              </a:rPr>
              <a:t>LECTURE NUMBER: </a:t>
            </a:r>
            <a:r>
              <a:rPr lang="en-US" dirty="0" smtClean="0">
                <a:solidFill>
                  <a:srgbClr val="FF0000"/>
                </a:solidFill>
                <a:ea typeface="ヒラギノ角ゴ Pro W3" charset="0"/>
                <a:cs typeface="ヒラギノ角ゴ Pro W3" charset="0"/>
              </a:rPr>
              <a:t>17</a:t>
            </a:r>
          </a:p>
          <a:p>
            <a:pPr eaLnBrk="1" hangingPunct="1"/>
            <a:r>
              <a:rPr lang="en-US" dirty="0" smtClean="0">
                <a:ea typeface="ヒラギノ角ゴ Pro W3" charset="0"/>
                <a:cs typeface="ヒラギノ角ゴ Pro W3" charset="0"/>
              </a:rPr>
              <a:t>STUDENT RESPONSES: n/a </a:t>
            </a:r>
          </a:p>
          <a:p>
            <a:pPr eaLnBrk="1" hangingPunct="1"/>
            <a:r>
              <a:rPr lang="en-US" b="1" dirty="0" smtClean="0">
                <a:ea typeface="ヒラギノ角ゴ Pro W3" charset="0"/>
                <a:cs typeface="ヒラギノ角ゴ Pro W3" charset="0"/>
              </a:rPr>
              <a:t>INSTRUCTOR NOTES:  </a:t>
            </a:r>
            <a:r>
              <a:rPr lang="en-US" dirty="0" smtClean="0">
                <a:ea typeface="ヒラギノ角ゴ Pro W3" charset="0"/>
                <a:cs typeface="ヒラギノ角ゴ Pro W3" charset="0"/>
              </a:rPr>
              <a:t>I put this up, but </a:t>
            </a:r>
            <a:r>
              <a:rPr lang="en-US" dirty="0" err="1" smtClean="0">
                <a:ea typeface="ヒラギノ角ゴ Pro W3" charset="0"/>
                <a:cs typeface="ヒラギノ角ゴ Pro W3" charset="0"/>
              </a:rPr>
              <a:t>didn</a:t>
            </a:r>
            <a:r>
              <a:rPr lang="ja-JP" altLang="en-US" dirty="0" smtClean="0">
                <a:ea typeface="ヒラギノ角ゴ Pro W3" charset="0"/>
                <a:cs typeface="ヒラギノ角ゴ Pro W3" charset="0"/>
              </a:rPr>
              <a:t>’</a:t>
            </a:r>
            <a:r>
              <a:rPr lang="en-US" dirty="0" smtClean="0">
                <a:ea typeface="ヒラギノ角ゴ Pro W3" charset="0"/>
                <a:cs typeface="ヒラギノ角ゴ Pro W3" charset="0"/>
              </a:rPr>
              <a:t>t click. Served to guide our development of the equations. Of course, separation of variables doesn't ALWAYS "work" (i.e. help in practice), but you can at least try the approach, and it sometimes is the best way (depending on </a:t>
            </a:r>
            <a:r>
              <a:rPr lang="en-US" dirty="0" err="1" smtClean="0">
                <a:ea typeface="ヒラギノ角ゴ Pro W3" charset="0"/>
                <a:cs typeface="ヒラギノ角ゴ Pro W3" charset="0"/>
              </a:rPr>
              <a:t>b'dary</a:t>
            </a:r>
            <a:r>
              <a:rPr lang="en-US" dirty="0" smtClean="0">
                <a:ea typeface="ヒラギノ角ゴ Pro W3" charset="0"/>
                <a:cs typeface="ヒラギノ角ゴ Pro W3" charset="0"/>
              </a:rPr>
              <a:t> conditions!) and certainly CAN work in some cases, as we </a:t>
            </a:r>
            <a:r>
              <a:rPr lang="en-US" dirty="0" err="1" smtClean="0">
                <a:ea typeface="ヒラギノ角ゴ Pro W3" charset="0"/>
                <a:cs typeface="ヒラギノ角ゴ Pro W3" charset="0"/>
              </a:rPr>
              <a:t>develope</a:t>
            </a:r>
            <a:r>
              <a:rPr lang="en-US" dirty="0" smtClean="0">
                <a:ea typeface="ヒラギノ角ゴ Pro W3" charset="0"/>
                <a:cs typeface="ヒラギノ角ゴ Pro W3" charset="0"/>
              </a:rPr>
              <a:t> in class-SJP</a:t>
            </a:r>
            <a:endParaRPr lang="en-US" b="1"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WRITTEN BY: Steven Pollock (CU-Boulder)</a:t>
            </a:r>
            <a:endParaRPr lang="en-US" dirty="0">
              <a:ea typeface="ヒラギノ角ゴ Pro W3" charset="0"/>
              <a:cs typeface="ヒラギノ角ゴ Pro W3"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48B7441-D1E5-7344-A84B-EF5FE152EC0F}" type="slidenum">
              <a:rPr lang="en-US"/>
              <a:pPr/>
              <a:t>22</a:t>
            </a:fld>
            <a:endParaRPr lang="en-US"/>
          </a:p>
        </p:txBody>
      </p:sp>
      <p:sp>
        <p:nvSpPr>
          <p:cNvPr id="2416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0E38752E-EC78-9B47-AADE-1DDD4D7F756C}" type="slidenum">
              <a:rPr lang="en-US" sz="1200"/>
              <a:pPr algn="r"/>
              <a:t>22</a:t>
            </a:fld>
            <a:endParaRPr lang="en-US" sz="1200"/>
          </a:p>
        </p:txBody>
      </p:sp>
      <p:sp>
        <p:nvSpPr>
          <p:cNvPr id="24166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4166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en-US" dirty="0" smtClean="0">
                <a:ea typeface="ヒラギノ角ゴ Pro W3" charset="0"/>
                <a:cs typeface="ヒラギノ角ゴ Pro W3" charset="0"/>
              </a:rPr>
              <a:t>CORRECT ANSWER:  B</a:t>
            </a:r>
          </a:p>
          <a:p>
            <a:pPr eaLnBrk="1" hangingPunct="1"/>
            <a:r>
              <a:rPr lang="en-US" dirty="0" smtClean="0">
                <a:ea typeface="ヒラギノ角ゴ Pro W3" charset="0"/>
                <a:cs typeface="ヒラギノ角ゴ Pro W3" charset="0"/>
              </a:rPr>
              <a:t>USED IN: </a:t>
            </a:r>
          </a:p>
          <a:p>
            <a:pPr eaLnBrk="1" hangingPunct="1"/>
            <a:r>
              <a:rPr lang="en-US" dirty="0" smtClean="0">
                <a:ea typeface="ヒラギノ角ゴ Pro W3" charset="0"/>
                <a:cs typeface="ヒラギノ角ゴ Pro W3" charset="0"/>
              </a:rPr>
              <a:t>LECTURE NUMBER: Skipped</a:t>
            </a:r>
          </a:p>
          <a:p>
            <a:pPr eaLnBrk="1" hangingPunct="1"/>
            <a:r>
              <a:rPr lang="en-US" dirty="0" smtClean="0">
                <a:ea typeface="ヒラギノ角ゴ Pro W3" charset="0"/>
                <a:cs typeface="ヒラギノ角ゴ Pro W3" charset="0"/>
              </a:rPr>
              <a:t>STUDENT RESPONSES:  n/a</a:t>
            </a:r>
          </a:p>
          <a:p>
            <a:pPr eaLnBrk="1" hangingPunct="1"/>
            <a:r>
              <a:rPr lang="en-US" b="1" dirty="0" smtClean="0">
                <a:ea typeface="ヒラギノ角ゴ Pro W3" charset="0"/>
                <a:cs typeface="ヒラギノ角ゴ Pro W3" charset="0"/>
              </a:rPr>
              <a:t>INSTRUCTOR NOTES: </a:t>
            </a:r>
            <a:r>
              <a:rPr lang="en-US" dirty="0" smtClean="0">
                <a:ea typeface="ヒラギノ角ゴ Pro W3" charset="0"/>
                <a:cs typeface="ヒラギノ角ゴ Pro W3" charset="0"/>
              </a:rPr>
              <a:t> Skipped A proto-concept test developed by an LA before the semester. (I</a:t>
            </a:r>
            <a:r>
              <a:rPr lang="ja-JP" altLang="en-US" dirty="0" smtClean="0">
                <a:ea typeface="ヒラギノ角ゴ Pro W3" charset="0"/>
                <a:cs typeface="ヒラギノ角ゴ Pro W3" charset="0"/>
              </a:rPr>
              <a:t>’</a:t>
            </a:r>
            <a:r>
              <a:rPr lang="en-US" dirty="0" smtClean="0">
                <a:ea typeface="ヒラギノ角ゴ Pro W3" charset="0"/>
                <a:cs typeface="ヒラギノ角ゴ Pro W3" charset="0"/>
              </a:rPr>
              <a:t>d say no, they</a:t>
            </a:r>
            <a:r>
              <a:rPr lang="ja-JP" altLang="en-US" dirty="0" smtClean="0">
                <a:ea typeface="ヒラギノ角ゴ Pro W3" charset="0"/>
                <a:cs typeface="ヒラギノ角ゴ Pro W3" charset="0"/>
              </a:rPr>
              <a:t>’</a:t>
            </a:r>
            <a:r>
              <a:rPr lang="en-US" dirty="0" smtClean="0">
                <a:ea typeface="ヒラギノ角ゴ Pro W3" charset="0"/>
                <a:cs typeface="ヒラギノ角ゴ Pro W3" charset="0"/>
              </a:rPr>
              <a:t>re there for normalization, not </a:t>
            </a:r>
            <a:r>
              <a:rPr lang="en-US" dirty="0" err="1" smtClean="0">
                <a:ea typeface="ヒラギノ角ゴ Pro W3" charset="0"/>
                <a:cs typeface="ヒラギノ角ゴ Pro W3" charset="0"/>
              </a:rPr>
              <a:t>orthogonality</a:t>
            </a:r>
            <a:r>
              <a:rPr lang="en-US" dirty="0" smtClean="0">
                <a:ea typeface="ヒラギノ角ゴ Pro W3" charset="0"/>
                <a:cs typeface="ヒラギノ角ゴ Pro W3" charset="0"/>
              </a:rPr>
              <a:t>)   -SJP</a:t>
            </a:r>
          </a:p>
          <a:p>
            <a:pPr eaLnBrk="1" hangingPunct="1"/>
            <a:r>
              <a:rPr lang="en-US" dirty="0" smtClean="0">
                <a:ea typeface="ヒラギノ角ゴ Pro W3" charset="0"/>
                <a:cs typeface="ヒラギノ角ゴ Pro W3" charset="0"/>
              </a:rPr>
              <a:t>WRITTEN BY: Ward Handley (CU-Boulder)</a:t>
            </a:r>
            <a:endParaRPr lang="en-US" dirty="0">
              <a:ea typeface="ヒラギノ角ゴ Pro W3" charset="0"/>
              <a:cs typeface="ヒラギノ角ゴ Pro W3"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ea typeface="ヒラギノ角ゴ Pro W3" charset="0"/>
                <a:cs typeface="ヒラギノ角ゴ Pro W3" charset="0"/>
              </a:rPr>
              <a:t>CORRECT ANSWER:  C </a:t>
            </a:r>
          </a:p>
          <a:p>
            <a:pPr eaLnBrk="1" hangingPunct="1"/>
            <a:r>
              <a:rPr lang="en-US" dirty="0" smtClean="0">
                <a:ea typeface="ヒラギノ角ゴ Pro W3" charset="0"/>
                <a:cs typeface="ヒラギノ角ゴ Pro W3" charset="0"/>
              </a:rPr>
              <a:t>USED IN:  Fall 2008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and Spring 2008 and 13 (Pollock), Fall 2009 (</a:t>
            </a:r>
            <a:r>
              <a:rPr lang="en-US" dirty="0" err="1" smtClean="0">
                <a:ea typeface="ヒラギノ角ゴ Pro W3" charset="0"/>
                <a:cs typeface="ヒラギノ角ゴ Pro W3" charset="0"/>
              </a:rPr>
              <a:t>Schibli</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LECTURE NUMBER: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(Week 6, Lecture 17). Pollock (Lecture 17, L18 in 2013).</a:t>
            </a:r>
          </a:p>
          <a:p>
            <a:pPr eaLnBrk="1" hangingPunct="1"/>
            <a:r>
              <a:rPr lang="en-US" dirty="0" smtClean="0">
                <a:ea typeface="ヒラギノ角ゴ Pro W3" charset="0"/>
                <a:cs typeface="ヒラギノ角ゴ Pro W3" charset="0"/>
              </a:rPr>
              <a:t>STUDENT RESPONSES:  6% 4% </a:t>
            </a:r>
            <a:r>
              <a:rPr lang="en-US" b="1" dirty="0" smtClean="0">
                <a:ea typeface="ヒラギノ角ゴ Pro W3" charset="0"/>
                <a:cs typeface="ヒラギノ角ゴ Pro W3" charset="0"/>
              </a:rPr>
              <a:t>[[88%]]</a:t>
            </a:r>
            <a:r>
              <a:rPr lang="en-US" dirty="0" smtClean="0">
                <a:ea typeface="ヒラギノ角ゴ Pro W3" charset="0"/>
                <a:cs typeface="ヒラギノ角ゴ Pro W3" charset="0"/>
              </a:rPr>
              <a:t> 0%  2% (FALL 2008)</a:t>
            </a:r>
          </a:p>
          <a:p>
            <a:pPr eaLnBrk="1" hangingPunct="1"/>
            <a:r>
              <a:rPr lang="en-US" dirty="0" smtClean="0">
                <a:ea typeface="ヒラギノ角ゴ Pro W3" charset="0"/>
                <a:cs typeface="ヒラギノ角ゴ Pro W3" charset="0"/>
              </a:rPr>
              <a:t>		5% 0%  </a:t>
            </a:r>
            <a:r>
              <a:rPr lang="en-US" b="1" dirty="0" smtClean="0">
                <a:ea typeface="ヒラギノ角ゴ Pro W3" charset="0"/>
                <a:cs typeface="ヒラギノ角ゴ Pro W3" charset="0"/>
              </a:rPr>
              <a:t>[[86%]] </a:t>
            </a:r>
            <a:r>
              <a:rPr lang="en-US" dirty="0" smtClean="0">
                <a:ea typeface="ヒラギノ角ゴ Pro W3" charset="0"/>
                <a:cs typeface="ヒラギノ角ゴ Pro W3" charset="0"/>
              </a:rPr>
              <a:t>0% 10% (SPRING 2008)</a:t>
            </a:r>
          </a:p>
          <a:p>
            <a:pPr eaLnBrk="1" hangingPunct="1"/>
            <a:r>
              <a:rPr lang="en-US" dirty="0" smtClean="0">
                <a:ea typeface="ヒラギノ角ゴ Pro W3" charset="0"/>
                <a:cs typeface="ヒラギノ角ゴ Pro W3" charset="0"/>
              </a:rPr>
              <a:t>		5% 7% </a:t>
            </a:r>
            <a:r>
              <a:rPr lang="en-US" b="1" dirty="0" smtClean="0">
                <a:ea typeface="ヒラギノ角ゴ Pro W3" charset="0"/>
                <a:cs typeface="ヒラギノ角ゴ Pro W3" charset="0"/>
              </a:rPr>
              <a:t>[[57%]]</a:t>
            </a:r>
            <a:r>
              <a:rPr lang="en-US" dirty="0" smtClean="0">
                <a:ea typeface="ヒラギノ角ゴ Pro W3" charset="0"/>
                <a:cs typeface="ヒラギノ角ゴ Pro W3" charset="0"/>
              </a:rPr>
              <a:t> 20% 11% (FALL 2009)</a:t>
            </a:r>
          </a:p>
          <a:p>
            <a:pPr eaLnBrk="1" hangingPunct="1"/>
            <a:r>
              <a:rPr lang="en-US" dirty="0" smtClean="0">
                <a:ea typeface="ヒラギノ角ゴ Pro W3" charset="0"/>
                <a:cs typeface="ヒラギノ角ゴ Pro W3" charset="0"/>
              </a:rPr>
              <a:t>		30, 17, </a:t>
            </a:r>
            <a:r>
              <a:rPr lang="en-US" b="1" dirty="0" smtClean="0">
                <a:ea typeface="ヒラギノ角ゴ Pro W3" charset="0"/>
                <a:cs typeface="ヒラギノ角ゴ Pro W3" charset="0"/>
              </a:rPr>
              <a:t>[[45]], </a:t>
            </a:r>
            <a:r>
              <a:rPr lang="en-US" b="0" dirty="0" smtClean="0">
                <a:ea typeface="ヒラギノ角ゴ Pro W3" charset="0"/>
                <a:cs typeface="ヒラギノ角ゴ Pro W3" charset="0"/>
              </a:rPr>
              <a:t>4,</a:t>
            </a:r>
            <a:r>
              <a:rPr lang="en-US" b="0" baseline="0" dirty="0" smtClean="0">
                <a:ea typeface="ヒラギノ角ゴ Pro W3" charset="0"/>
                <a:cs typeface="ヒラギノ角ゴ Pro W3" charset="0"/>
              </a:rPr>
              <a:t>4 </a:t>
            </a:r>
            <a:r>
              <a:rPr lang="en-US" dirty="0" smtClean="0">
                <a:ea typeface="ヒラギノ角ゴ Pro W3" charset="0"/>
                <a:cs typeface="ヒラギノ角ゴ Pro W3" charset="0"/>
              </a:rPr>
              <a:t>(</a:t>
            </a:r>
            <a:r>
              <a:rPr lang="en-US" dirty="0" err="1" smtClean="0">
                <a:ea typeface="ヒラギノ角ゴ Pro W3" charset="0"/>
                <a:cs typeface="ヒラギノ角ゴ Pro W3" charset="0"/>
              </a:rPr>
              <a:t>Sp</a:t>
            </a:r>
            <a:r>
              <a:rPr lang="en-US" dirty="0" smtClean="0">
                <a:ea typeface="ヒラギノ角ゴ Pro W3" charset="0"/>
                <a:cs typeface="ヒラギノ角ゴ Pro W3" charset="0"/>
              </a:rPr>
              <a:t> ‘13): Switched</a:t>
            </a:r>
            <a:r>
              <a:rPr lang="en-US" baseline="0" dirty="0" smtClean="0">
                <a:ea typeface="ヒラギノ角ゴ Pro W3" charset="0"/>
                <a:cs typeface="ヒラギノ角ゴ Pro W3" charset="0"/>
              </a:rPr>
              <a:t> order, this came first (and very early) </a:t>
            </a:r>
            <a:r>
              <a:rPr lang="en-US" baseline="0" dirty="0" err="1" smtClean="0">
                <a:ea typeface="ヒラギノ角ゴ Pro W3" charset="0"/>
                <a:cs typeface="ヒラギノ角ゴ Pro W3" charset="0"/>
              </a:rPr>
              <a:t>Reasked</a:t>
            </a:r>
            <a:r>
              <a:rPr lang="en-US" baseline="0" dirty="0" smtClean="0">
                <a:ea typeface="ヒラギノ角ゴ Pro W3" charset="0"/>
                <a:cs typeface="ヒラギノ角ゴ Pro W3" charset="0"/>
              </a:rPr>
              <a:t> after a little discussion, see several slides later</a:t>
            </a:r>
          </a:p>
          <a:p>
            <a:pPr eaLnBrk="1" hangingPunct="1"/>
            <a:r>
              <a:rPr lang="en-US" baseline="0" dirty="0" smtClean="0">
                <a:ea typeface="ヒラギノ角ゴ Pro W3" charset="0"/>
                <a:cs typeface="ヒラギノ角ゴ Pro W3" charset="0"/>
              </a:rPr>
              <a:t>		</a:t>
            </a:r>
            <a:r>
              <a:rPr lang="en-US" b="1" dirty="0" smtClean="0">
                <a:ea typeface="ヒラギノ角ゴ Pro W3" charset="0"/>
                <a:cs typeface="ヒラギノ角ゴ Pro W3" charset="0"/>
              </a:rPr>
              <a:t>INSTRUCTOR NOTES:</a:t>
            </a:r>
          </a:p>
          <a:p>
            <a:pPr eaLnBrk="1" hangingPunct="1"/>
            <a:r>
              <a:rPr lang="en-US" b="0" dirty="0" smtClean="0">
                <a:ea typeface="ヒラギノ角ゴ Pro W3" charset="0"/>
                <a:cs typeface="ヒラギノ角ゴ Pro W3" charset="0"/>
              </a:rPr>
              <a:t>In</a:t>
            </a:r>
            <a:r>
              <a:rPr lang="en-US" b="0" baseline="0" dirty="0" smtClean="0">
                <a:ea typeface="ヒラギノ角ゴ Pro W3" charset="0"/>
                <a:cs typeface="ヒラギノ角ゴ Pro W3" charset="0"/>
              </a:rPr>
              <a:t>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13 I used this as the first question on this topic. I asked it, then discussed the formalism, showed </a:t>
            </a:r>
            <a:r>
              <a:rPr lang="en-US" b="0" baseline="0" dirty="0" err="1" smtClean="0">
                <a:ea typeface="ヒラギノ角ゴ Pro W3" charset="0"/>
                <a:cs typeface="ヒラギノ角ゴ Pro W3" charset="0"/>
              </a:rPr>
              <a:t>orthogonality</a:t>
            </a:r>
            <a:r>
              <a:rPr lang="en-US" b="0" baseline="0" dirty="0" smtClean="0">
                <a:ea typeface="ヒラギノ角ゴ Pro W3" charset="0"/>
                <a:cs typeface="ヒラギノ角ゴ Pro W3" charset="0"/>
              </a:rPr>
              <a:t> of the Legendre polynomials, and </a:t>
            </a:r>
            <a:r>
              <a:rPr lang="en-US" b="0" baseline="0" dirty="0" err="1" smtClean="0">
                <a:ea typeface="ヒラギノ角ゴ Pro W3" charset="0"/>
                <a:cs typeface="ヒラギノ角ゴ Pro W3" charset="0"/>
              </a:rPr>
              <a:t>reasked</a:t>
            </a:r>
            <a:r>
              <a:rPr lang="en-US" b="0" baseline="0" dirty="0" smtClean="0">
                <a:ea typeface="ヒラギノ角ゴ Pro W3" charset="0"/>
                <a:cs typeface="ヒラギノ角ゴ Pro W3" charset="0"/>
              </a:rPr>
              <a:t> (see several slides further)</a:t>
            </a:r>
            <a:endParaRPr lang="en-US" b="0" dirty="0" smtClean="0">
              <a:ea typeface="ヒラギノ角ゴ Pro W3" charset="0"/>
              <a:cs typeface="ヒラギノ角ゴ Pro W3" charset="0"/>
            </a:endParaRPr>
          </a:p>
          <a:p>
            <a:pPr eaLnBrk="1" hangingPunct="1"/>
            <a:endParaRPr lang="en-US" b="1"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  -SJP</a:t>
            </a:r>
            <a:endParaRPr lang="en-US" b="1" dirty="0" smtClean="0">
              <a:ea typeface="ヒラギノ角ゴ Pro W3" charset="0"/>
              <a:cs typeface="ヒラギノ角ゴ Pro W3" charset="0"/>
            </a:endParaRPr>
          </a:p>
          <a:p>
            <a:r>
              <a:rPr lang="en-US" dirty="0" smtClean="0">
                <a:ea typeface="ヒラギノ角ゴ Pro W3" charset="0"/>
                <a:cs typeface="ヒラギノ角ゴ Pro W3" charset="0"/>
              </a:rPr>
              <a:t>WRITTEN BY: Steven Pollock (CU-Boulder)</a:t>
            </a:r>
          </a:p>
          <a:p>
            <a:endParaRPr lang="en-US" dirty="0"/>
          </a:p>
        </p:txBody>
      </p:sp>
      <p:sp>
        <p:nvSpPr>
          <p:cNvPr id="4" name="Slide Number Placeholder 3"/>
          <p:cNvSpPr>
            <a:spLocks noGrp="1"/>
          </p:cNvSpPr>
          <p:nvPr>
            <p:ph type="sldNum" sz="quarter" idx="10"/>
          </p:nvPr>
        </p:nvSpPr>
        <p:spPr/>
        <p:txBody>
          <a:bodyPr/>
          <a:lstStyle/>
          <a:p>
            <a:fld id="{B4305470-970B-4848-A7B7-CC72DBBCEDEB}" type="slidenum">
              <a:rPr lang="en-US" smtClean="0"/>
              <a:pPr/>
              <a:t>23</a:t>
            </a:fld>
            <a:endParaRPr lang="en-US"/>
          </a:p>
        </p:txBody>
      </p:sp>
    </p:spTree>
    <p:extLst>
      <p:ext uri="{BB962C8B-B14F-4D97-AF65-F5344CB8AC3E}">
        <p14:creationId xmlns:p14="http://schemas.microsoft.com/office/powerpoint/2010/main" val="2405711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ヒラギノ角ゴ Pro W3" charset="0"/>
                <a:cs typeface="ヒラギノ角ゴ Pro W3" charset="0"/>
              </a:rPr>
              <a:t>CORRECT ANSWER: n/a </a:t>
            </a:r>
          </a:p>
          <a:p>
            <a:pPr eaLnBrk="1" hangingPunct="1"/>
            <a:r>
              <a:rPr lang="en-US" dirty="0">
                <a:ea typeface="ヒラギノ角ゴ Pro W3" charset="0"/>
                <a:cs typeface="ヒラギノ角ゴ Pro W3" charset="0"/>
              </a:rPr>
              <a:t>USED IN:  Fall 2009 (</a:t>
            </a:r>
            <a:r>
              <a:rPr lang="en-US" dirty="0" err="1">
                <a:ea typeface="ヒラギノ角ゴ Pro W3" charset="0"/>
                <a:cs typeface="ヒラギノ角ゴ Pro W3" charset="0"/>
              </a:rPr>
              <a:t>Schibli</a:t>
            </a:r>
            <a:r>
              <a:rPr lang="en-US" dirty="0" smtClean="0">
                <a:ea typeface="ヒラギノ角ゴ Pro W3" charset="0"/>
                <a:cs typeface="ヒラギノ角ゴ Pro W3" charset="0"/>
              </a:rPr>
              <a:t>) SP 2013 (SJP)</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LECTURE NUMBER: </a:t>
            </a:r>
            <a:r>
              <a:rPr lang="en-US" dirty="0" smtClean="0">
                <a:ea typeface="ヒラギノ角ゴ Pro W3" charset="0"/>
                <a:cs typeface="ヒラギノ角ゴ Pro W3" charset="0"/>
              </a:rPr>
              <a:t>18</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 </a:t>
            </a:r>
          </a:p>
          <a:p>
            <a:pPr eaLnBrk="1" hangingPunct="1"/>
            <a:r>
              <a:rPr lang="en-US" b="1" dirty="0">
                <a:ea typeface="ヒラギノ角ゴ Pro W3" charset="0"/>
                <a:cs typeface="ヒラギノ角ゴ Pro W3" charset="0"/>
              </a:rPr>
              <a:t>INSTRUCTOR NOTES: </a:t>
            </a:r>
          </a:p>
          <a:p>
            <a:pPr eaLnBrk="1" hangingPunct="1"/>
            <a:r>
              <a:rPr lang="en-US" dirty="0">
                <a:ea typeface="ヒラギノ角ゴ Pro W3" charset="0"/>
                <a:cs typeface="ヒラギノ角ゴ Pro W3" charset="0"/>
              </a:rPr>
              <a:t>WRITTEN BY: Thomas </a:t>
            </a:r>
            <a:r>
              <a:rPr lang="en-US" dirty="0" err="1">
                <a:ea typeface="ヒラギノ角ゴ Pro W3" charset="0"/>
                <a:cs typeface="ヒラギノ角ゴ Pro W3" charset="0"/>
              </a:rPr>
              <a:t>Schibli</a:t>
            </a:r>
            <a:r>
              <a:rPr lang="en-US" dirty="0">
                <a:ea typeface="ヒラギノ角ゴ Pro W3" charset="0"/>
                <a:cs typeface="ヒラギノ角ゴ Pro W3" charset="0"/>
              </a:rPr>
              <a:t> (CU-Boulder</a:t>
            </a:r>
            <a:r>
              <a:rPr lang="en-US" dirty="0" smtClean="0">
                <a:ea typeface="ヒラギノ角ゴ Pro W3" charset="0"/>
                <a:cs typeface="ヒラギノ角ゴ Pro W3" charset="0"/>
              </a:rPr>
              <a:t>)</a:t>
            </a:r>
          </a:p>
          <a:p>
            <a:pPr eaLnBrk="1" hangingPunct="1"/>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In 2013</a:t>
            </a:r>
            <a:r>
              <a:rPr lang="en-US" baseline="0" dirty="0" smtClean="0">
                <a:ea typeface="ヒラギノ角ゴ Pro W3" charset="0"/>
                <a:cs typeface="ヒラギノ角ゴ Pro W3" charset="0"/>
              </a:rPr>
              <a:t> </a:t>
            </a:r>
            <a:r>
              <a:rPr lang="en-US" dirty="0" smtClean="0">
                <a:ea typeface="ヒラギノ角ゴ Pro W3" charset="0"/>
                <a:cs typeface="ヒラギノ角ゴ Pro W3" charset="0"/>
              </a:rPr>
              <a:t>I </a:t>
            </a:r>
            <a:r>
              <a:rPr lang="en-US" dirty="0" smtClean="0">
                <a:ea typeface="ヒラギノ角ゴ Pro W3" charset="0"/>
                <a:cs typeface="ヒラギノ角ゴ Pro W3" charset="0"/>
              </a:rPr>
              <a:t>created a </a:t>
            </a:r>
            <a:r>
              <a:rPr lang="en-US" dirty="0" err="1" smtClean="0">
                <a:ea typeface="ヒラギノ角ゴ Pro W3" charset="0"/>
                <a:cs typeface="ヒラギノ角ゴ Pro W3" charset="0"/>
              </a:rPr>
              <a:t>mathematica</a:t>
            </a:r>
            <a:r>
              <a:rPr lang="en-US" dirty="0" smtClean="0">
                <a:ea typeface="ヒラギノ角ゴ Pro W3" charset="0"/>
                <a:cs typeface="ヒラギノ角ゴ Pro W3" charset="0"/>
              </a:rPr>
              <a:t> notebook </a:t>
            </a:r>
            <a:r>
              <a:rPr lang="en-US" dirty="0" err="1" smtClean="0">
                <a:ea typeface="ヒラギノ角ゴ Pro W3" charset="0"/>
                <a:cs typeface="ヒラギノ角ゴ Pro W3" charset="0"/>
              </a:rPr>
              <a:t>LegendrePolys.nb</a:t>
            </a:r>
            <a:r>
              <a:rPr lang="en-US" baseline="0" dirty="0" smtClean="0">
                <a:ea typeface="ヒラギノ角ゴ Pro W3" charset="0"/>
                <a:cs typeface="ヒラギノ角ゴ Pro W3" charset="0"/>
              </a:rPr>
              <a:t>  </a:t>
            </a:r>
            <a:r>
              <a:rPr lang="en-US" dirty="0" smtClean="0">
                <a:ea typeface="ヒラギノ角ゴ Pro W3" charset="0"/>
                <a:cs typeface="ヒラギノ角ゴ Pro W3" charset="0"/>
              </a:rPr>
              <a:t>to </a:t>
            </a:r>
            <a:r>
              <a:rPr lang="en-US" dirty="0" smtClean="0">
                <a:ea typeface="ヒラギノ角ゴ Pro W3" charset="0"/>
                <a:cs typeface="ヒラギノ角ゴ Pro W3" charset="0"/>
              </a:rPr>
              <a:t>show/animate this, it was easier to look at.  - SJP</a:t>
            </a:r>
            <a:endParaRPr lang="en-US" dirty="0">
              <a:ea typeface="ヒラギノ角ゴ Pro W3" charset="0"/>
              <a:cs typeface="ヒラギノ角ゴ Pro W3" charset="0"/>
            </a:endParaRPr>
          </a:p>
          <a:p>
            <a:pPr eaLnBrk="1" hangingPunct="1"/>
            <a:endParaRPr lang="en-US" b="1" dirty="0">
              <a:ea typeface="ヒラギノ角ゴ Pro W3" charset="0"/>
              <a:cs typeface="ヒラギノ角ゴ Pro W3" charset="0"/>
            </a:endParaRPr>
          </a:p>
          <a:p>
            <a:endParaRPr lang="en-US" dirty="0">
              <a:ea typeface="ヒラギノ角ゴ Pro W3" charset="0"/>
              <a:cs typeface="ヒラギノ角ゴ Pro W3"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138E1C1E-696F-8145-BB86-398828D9CFDC}" type="slidenum">
              <a:rPr lang="en-US" sz="1200">
                <a:ea typeface="ＭＳ Ｐゴシック" charset="0"/>
                <a:cs typeface="ＭＳ Ｐゴシック" charset="0"/>
              </a:rPr>
              <a:pPr algn="r" eaLnBrk="1" hangingPunct="1"/>
              <a:t>25</a:t>
            </a:fld>
            <a:endParaRPr lang="en-US" sz="1200">
              <a:ea typeface="ＭＳ Ｐゴシック" charset="0"/>
              <a:cs typeface="ＭＳ Ｐゴシック" charset="0"/>
            </a:endParaRPr>
          </a:p>
        </p:txBody>
      </p:sp>
      <p:sp>
        <p:nvSpPr>
          <p:cNvPr id="71683" name="Rectangle 2"/>
          <p:cNvSpPr>
            <a:spLocks noGrp="1" noRot="1" noChangeAspect="1" noChangeArrowheads="1" noTextEdit="1"/>
          </p:cNvSpPr>
          <p:nvPr>
            <p:ph type="sldImg"/>
          </p:nvPr>
        </p:nvSpPr>
        <p:spPr>
          <a:xfrm>
            <a:off x="1144588" y="687388"/>
            <a:ext cx="4570412" cy="3427412"/>
          </a:xfrm>
          <a:solidFill>
            <a:srgbClr val="FFFFFF"/>
          </a:solidFill>
          <a:ln/>
        </p:spPr>
      </p:sp>
      <p:sp>
        <p:nvSpPr>
          <p:cNvPr id="71684" name="Rectangle 3"/>
          <p:cNvSpPr>
            <a:spLocks noGrp="1" noChangeArrowheads="1"/>
          </p:cNvSpPr>
          <p:nvPr>
            <p:ph type="body" idx="1"/>
          </p:nvPr>
        </p:nvSpPr>
        <p:spPr>
          <a:xfrm>
            <a:off x="685800" y="4344988"/>
            <a:ext cx="5486400" cy="4113212"/>
          </a:xfrm>
          <a:solidFill>
            <a:srgbClr val="FFFFFF"/>
          </a:solidFill>
          <a:ln>
            <a:solidFill>
              <a:srgbClr val="000000"/>
            </a:solidFill>
          </a:ln>
        </p:spPr>
        <p:txBody>
          <a:bodyPr/>
          <a:lstStyle/>
          <a:p>
            <a:pPr defTabSz="457200" eaLnBrk="1" hangingPunct="1"/>
            <a:r>
              <a:rPr lang="en-US" dirty="0">
                <a:ea typeface="ヒラギノ角ゴ Pro W3" charset="0"/>
                <a:cs typeface="ヒラギノ角ゴ Pro W3" charset="0"/>
              </a:rPr>
              <a:t>CORRECT ANSWER:  n/a</a:t>
            </a:r>
          </a:p>
          <a:p>
            <a:pPr defTabSz="457200" eaLnBrk="1" hangingPunct="1"/>
            <a:r>
              <a:rPr lang="en-US" dirty="0">
                <a:ea typeface="ヒラギノ角ゴ Pro W3" charset="0"/>
                <a:cs typeface="ヒラギノ角ゴ Pro W3" charset="0"/>
              </a:rPr>
              <a:t>USED IN:  Spring </a:t>
            </a:r>
            <a:r>
              <a:rPr lang="en-US" dirty="0" smtClean="0">
                <a:ea typeface="ヒラギノ角ゴ Pro W3" charset="0"/>
                <a:cs typeface="ヒラギノ角ゴ Pro W3" charset="0"/>
              </a:rPr>
              <a:t>2008 and ‘13 </a:t>
            </a:r>
            <a:r>
              <a:rPr lang="en-US" dirty="0">
                <a:ea typeface="ヒラギノ角ゴ Pro W3" charset="0"/>
                <a:cs typeface="ヒラギノ角ゴ Pro W3" charset="0"/>
              </a:rPr>
              <a:t>(Pollock)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defTabSz="457200" eaLnBrk="1" hangingPunct="1"/>
            <a:r>
              <a:rPr lang="en-US" dirty="0">
                <a:ea typeface="ヒラギノ角ゴ Pro W3" charset="0"/>
                <a:cs typeface="ヒラギノ角ゴ Pro W3" charset="0"/>
              </a:rPr>
              <a:t>LECTURE NUMBER:  Week 7, Lecture 17 (?</a:t>
            </a:r>
            <a:r>
              <a:rPr lang="en-US" dirty="0" smtClean="0">
                <a:ea typeface="ヒラギノ角ゴ Pro W3" charset="0"/>
                <a:cs typeface="ヒラギノ角ゴ Pro W3" charset="0"/>
              </a:rPr>
              <a:t>)   (L 18 in 2013</a:t>
            </a:r>
            <a:endParaRPr lang="en-US" dirty="0">
              <a:ea typeface="ヒラギノ角ゴ Pro W3" charset="0"/>
              <a:cs typeface="ヒラギノ角ゴ Pro W3" charset="0"/>
            </a:endParaRPr>
          </a:p>
          <a:p>
            <a:pPr defTabSz="457200" eaLnBrk="1" hangingPunct="1"/>
            <a:r>
              <a:rPr lang="en-US" dirty="0">
                <a:ea typeface="ヒラギノ角ゴ Pro W3" charset="0"/>
                <a:cs typeface="ヒラギノ角ゴ Pro W3" charset="0"/>
              </a:rPr>
              <a:t>STUDENT RESPONSES: n/a </a:t>
            </a:r>
          </a:p>
          <a:p>
            <a:pPr defTabSz="457200"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Not a question, just used it to discuss previous </a:t>
            </a:r>
            <a:r>
              <a:rPr lang="en-US" dirty="0" smtClean="0">
                <a:ea typeface="ヒラギノ角ゴ Pro W3" charset="0"/>
                <a:cs typeface="ヒラギノ角ゴ Pro W3" charset="0"/>
              </a:rPr>
              <a:t>question.</a:t>
            </a:r>
            <a:r>
              <a:rPr lang="en-US" baseline="0" dirty="0" smtClean="0">
                <a:ea typeface="ヒラギノ角ゴ Pro W3" charset="0"/>
                <a:cs typeface="ヒラギノ角ゴ Pro W3" charset="0"/>
              </a:rPr>
              <a:t> Also had it on board in “x” notation</a:t>
            </a:r>
            <a:r>
              <a:rPr lang="en-US" dirty="0" smtClean="0">
                <a:ea typeface="ヒラギノ角ゴ Pro W3" charset="0"/>
                <a:cs typeface="ヒラギノ角ゴ Pro W3" charset="0"/>
              </a:rPr>
              <a:t>  </a:t>
            </a:r>
            <a:r>
              <a:rPr lang="en-US" dirty="0">
                <a:ea typeface="ヒラギノ角ゴ Pro W3" charset="0"/>
                <a:cs typeface="ヒラギノ角ゴ Pro W3" charset="0"/>
              </a:rPr>
              <a:t>-SJP</a:t>
            </a:r>
          </a:p>
          <a:p>
            <a:pPr defTabSz="457200" eaLnBrk="1" hangingPunct="1"/>
            <a:r>
              <a:rPr lang="en-US" dirty="0">
                <a:ea typeface="ヒラギノ角ゴ Pro W3" charset="0"/>
                <a:cs typeface="ヒラギノ角ゴ Pro W3" charset="0"/>
              </a:rPr>
              <a:t>WRITTEN BY: Steven Pollock (CU-Boulder)</a:t>
            </a:r>
          </a:p>
          <a:p>
            <a:pPr defTabSz="457200" eaLnBrk="1" hangingPunct="1"/>
            <a:endParaRPr lang="en-US" b="1" dirty="0">
              <a:ea typeface="ヒラギノ角ゴ Pro W3" charset="0"/>
              <a:cs typeface="ヒラギノ角ゴ Pro W3" charset="0"/>
            </a:endParaRPr>
          </a:p>
          <a:p>
            <a:pPr defTabSz="457200"/>
            <a:endParaRPr lang="en-US" dirty="0">
              <a:ea typeface="ヒラギノ角ゴ Pro W3" charset="0"/>
              <a:cs typeface="ヒラギノ角ゴ Pro W3"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32AFE25-9913-B543-9DF2-19B9F81A43A4}" type="slidenum">
              <a:rPr lang="en-US"/>
              <a:pPr/>
              <a:t>26</a:t>
            </a:fld>
            <a:endParaRPr lang="en-US"/>
          </a:p>
        </p:txBody>
      </p:sp>
      <p:sp>
        <p:nvSpPr>
          <p:cNvPr id="2437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DA73D537-94DB-764F-8C1E-2CE0A6D1BAAB}" type="slidenum">
              <a:rPr lang="en-US" sz="1200"/>
              <a:pPr algn="r"/>
              <a:t>26</a:t>
            </a:fld>
            <a:endParaRPr lang="en-US" sz="1200"/>
          </a:p>
        </p:txBody>
      </p:sp>
      <p:sp>
        <p:nvSpPr>
          <p:cNvPr id="24371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43716"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eaLnBrk="1" hangingPunct="1"/>
            <a:r>
              <a:rPr lang="en-US" dirty="0" smtClean="0">
                <a:ea typeface="ヒラギノ角ゴ Pro W3" charset="0"/>
                <a:cs typeface="ヒラギノ角ゴ Pro W3" charset="0"/>
              </a:rPr>
              <a:t>CORRECT ANSWER:  D</a:t>
            </a:r>
          </a:p>
          <a:p>
            <a:pPr eaLnBrk="1" hangingPunct="1"/>
            <a:r>
              <a:rPr lang="en-US" dirty="0" smtClean="0">
                <a:ea typeface="ヒラギノ角ゴ Pro W3" charset="0"/>
                <a:cs typeface="ヒラギノ角ゴ Pro W3" charset="0"/>
              </a:rPr>
              <a:t>USED IN:  Spring 2008 (Pollock)</a:t>
            </a:r>
          </a:p>
          <a:p>
            <a:pPr eaLnBrk="1" hangingPunct="1"/>
            <a:r>
              <a:rPr lang="en-US" dirty="0" smtClean="0">
                <a:ea typeface="ヒラギノ角ゴ Pro W3" charset="0"/>
                <a:cs typeface="ヒラギノ角ゴ Pro W3" charset="0"/>
              </a:rPr>
              <a:t>LECTURE NUMBER:  17?  (18 in 2013) </a:t>
            </a:r>
          </a:p>
          <a:p>
            <a:pPr eaLnBrk="1" hangingPunct="1"/>
            <a:r>
              <a:rPr lang="en-US" dirty="0" smtClean="0">
                <a:ea typeface="ヒラギノ角ゴ Pro W3" charset="0"/>
                <a:cs typeface="ヒラギノ角ゴ Pro W3" charset="0"/>
              </a:rPr>
              <a:t>STUDENT RESPONSES:  0% 59% 18% </a:t>
            </a:r>
            <a:r>
              <a:rPr lang="en-US" b="1" dirty="0" smtClean="0">
                <a:ea typeface="ヒラギノ角ゴ Pro W3" charset="0"/>
                <a:cs typeface="ヒラギノ角ゴ Pro W3" charset="0"/>
              </a:rPr>
              <a:t>[[ 23%]] </a:t>
            </a:r>
            <a:r>
              <a:rPr lang="en-US" dirty="0" smtClean="0">
                <a:ea typeface="ヒラギノ角ゴ Pro W3" charset="0"/>
                <a:cs typeface="ヒラギノ角ゴ Pro W3" charset="0"/>
              </a:rPr>
              <a:t>0% </a:t>
            </a:r>
          </a:p>
          <a:p>
            <a:pPr eaLnBrk="1" hangingPunct="1"/>
            <a:r>
              <a:rPr lang="en-US" b="1" dirty="0" smtClean="0">
                <a:ea typeface="ヒラギノ角ゴ Pro W3" charset="0"/>
                <a:cs typeface="ヒラギノ角ゴ Pro W3" charset="0"/>
              </a:rPr>
              <a:t>INSTRUCTOR NOTES: </a:t>
            </a:r>
            <a:r>
              <a:rPr lang="en-US" dirty="0" smtClean="0">
                <a:ea typeface="ヒラギノ角ゴ Pro W3" charset="0"/>
                <a:cs typeface="ヒラギノ角ゴ Pro W3" charset="0"/>
              </a:rPr>
              <a:t>Did this silently. 1/4 said D, more than half said B (which I suppose isn't *wrong*, in a sense, it's just that D is more complete...) –SJP</a:t>
            </a:r>
          </a:p>
          <a:p>
            <a:pPr eaLnBrk="1" hangingPunct="1"/>
            <a:r>
              <a:rPr lang="en-US" dirty="0" smtClean="0">
                <a:ea typeface="ヒラギノ角ゴ Pro W3" charset="0"/>
                <a:cs typeface="ヒラギノ角ゴ Pro W3" charset="0"/>
              </a:rPr>
              <a:t>In 2013, we just talked it through, did</a:t>
            </a:r>
            <a:r>
              <a:rPr lang="en-US" baseline="0" dirty="0" smtClean="0">
                <a:ea typeface="ヒラギノ角ゴ Pro W3" charset="0"/>
                <a:cs typeface="ヒラギノ角ゴ Pro W3" charset="0"/>
              </a:rPr>
              <a:t> not click.</a:t>
            </a:r>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WRITTEN BY: Steven Pollock (CU-Boulder)</a:t>
            </a:r>
            <a:endParaRPr lang="en-US" dirty="0">
              <a:ea typeface="ヒラギノ角ゴ Pro W3" charset="0"/>
              <a:cs typeface="ヒラギノ角ゴ Pro W3"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ea typeface="ヒラギノ角ゴ Pro W3" charset="0"/>
                <a:cs typeface="ヒラギノ角ゴ Pro W3" charset="0"/>
              </a:rPr>
              <a:t>CORRECT ANSWER:  C </a:t>
            </a:r>
          </a:p>
          <a:p>
            <a:pPr eaLnBrk="1" hangingPunct="1"/>
            <a:r>
              <a:rPr lang="en-US" dirty="0" smtClean="0">
                <a:ea typeface="ヒラギノ角ゴ Pro W3" charset="0"/>
                <a:cs typeface="ヒラギノ角ゴ Pro W3" charset="0"/>
              </a:rPr>
              <a:t>USED IN:  Spring 2013 (Pollock)</a:t>
            </a:r>
          </a:p>
          <a:p>
            <a:pPr eaLnBrk="1" hangingPunct="1"/>
            <a:r>
              <a:rPr lang="en-US" dirty="0" smtClean="0">
                <a:ea typeface="ヒラギノ角ゴ Pro W3" charset="0"/>
                <a:cs typeface="ヒラギノ角ゴ Pro W3" charset="0"/>
              </a:rPr>
              <a:t>LECTURE NUMBER: Pollock (L18 in 2013).</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ヒラギノ角ゴ Pro W3" charset="0"/>
                <a:cs typeface="ヒラギノ角ゴ Pro W3" charset="0"/>
              </a:rPr>
              <a:t>STUDENT RESPONSES:  </a:t>
            </a:r>
            <a:r>
              <a:rPr lang="en-US" baseline="0" dirty="0" smtClean="0">
                <a:ea typeface="ヒラギノ角ゴ Pro W3" charset="0"/>
                <a:cs typeface="ヒラギノ角ゴ Pro W3" charset="0"/>
              </a:rPr>
              <a:t>9,9,</a:t>
            </a:r>
            <a:r>
              <a:rPr lang="en-US" b="1" baseline="0" dirty="0" smtClean="0">
                <a:ea typeface="ヒラギノ角ゴ Pro W3" charset="0"/>
                <a:cs typeface="ヒラギノ角ゴ Pro W3" charset="0"/>
              </a:rPr>
              <a:t>[[79]], </a:t>
            </a:r>
            <a:r>
              <a:rPr lang="en-US" b="0" baseline="0" dirty="0" smtClean="0">
                <a:ea typeface="ヒラギノ角ゴ Pro W3" charset="0"/>
                <a:cs typeface="ヒラギノ角ゴ Pro W3" charset="0"/>
              </a:rPr>
              <a:t>2, 2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2013)</a:t>
            </a:r>
            <a:endParaRPr lang="en-US" dirty="0" smtClean="0">
              <a:ea typeface="ヒラギノ角ゴ Pro W3" charset="0"/>
              <a:cs typeface="ヒラギノ角ゴ Pro W3" charset="0"/>
            </a:endParaRPr>
          </a:p>
          <a:p>
            <a:pPr eaLnBrk="1" hangingPunct="1"/>
            <a:endParaRPr lang="en-US" dirty="0" smtClean="0">
              <a:ea typeface="ヒラギノ角ゴ Pro W3" charset="0"/>
              <a:cs typeface="ヒラギノ角ゴ Pro W3" charset="0"/>
            </a:endParaRPr>
          </a:p>
          <a:p>
            <a:pPr eaLnBrk="1" hangingPunct="1"/>
            <a:r>
              <a:rPr lang="en-US" b="1" dirty="0" smtClean="0">
                <a:ea typeface="ヒラギノ角ゴ Pro W3" charset="0"/>
                <a:cs typeface="ヒラギノ角ゴ Pro W3" charset="0"/>
              </a:rPr>
              <a:t>INSTRUCTOR NOTES:  Repeat of earlier question. </a:t>
            </a:r>
            <a:r>
              <a:rPr lang="en-US" dirty="0" smtClean="0">
                <a:ea typeface="ヒラギノ角ゴ Pro W3" charset="0"/>
                <a:cs typeface="ヒラギノ角ゴ Pro W3" charset="0"/>
              </a:rPr>
              <a:t>Hints are new!.  -SJP</a:t>
            </a:r>
          </a:p>
          <a:p>
            <a:pPr eaLnBrk="1" hangingPunct="1"/>
            <a:r>
              <a:rPr lang="en-US" b="0" dirty="0" smtClean="0">
                <a:ea typeface="ヒラギノ角ゴ Pro W3" charset="0"/>
                <a:cs typeface="ヒラギノ角ゴ Pro W3" charset="0"/>
              </a:rPr>
              <a:t>Student-student discussion really</a:t>
            </a:r>
            <a:r>
              <a:rPr lang="en-US" b="0" baseline="0" dirty="0" smtClean="0">
                <a:ea typeface="ヒラギノ角ゴ Pro W3" charset="0"/>
                <a:cs typeface="ヒラギノ角ゴ Pro W3" charset="0"/>
              </a:rPr>
              <a:t> seemed to help this one, the vote was not good at first, but shifted while they were talking. </a:t>
            </a:r>
            <a:endParaRPr lang="en-US" b="0" dirty="0" smtClean="0">
              <a:ea typeface="ヒラギノ角ゴ Pro W3" charset="0"/>
              <a:cs typeface="ヒラギノ角ゴ Pro W3" charset="0"/>
            </a:endParaRPr>
          </a:p>
          <a:p>
            <a:pPr eaLnBrk="1" hangingPunct="1"/>
            <a:endParaRPr lang="en-US" b="1" dirty="0" smtClean="0">
              <a:ea typeface="ヒラギノ角ゴ Pro W3" charset="0"/>
              <a:cs typeface="ヒラギノ角ゴ Pro W3" charset="0"/>
            </a:endParaRPr>
          </a:p>
          <a:p>
            <a:r>
              <a:rPr lang="en-US" dirty="0" smtClean="0">
                <a:ea typeface="ヒラギノ角ゴ Pro W3" charset="0"/>
                <a:cs typeface="ヒラギノ角ゴ Pro W3" charset="0"/>
              </a:rPr>
              <a:t>WRITTEN BY: Steven Pollock (CU-Boulder)</a:t>
            </a:r>
          </a:p>
          <a:p>
            <a:endParaRPr lang="en-US" dirty="0"/>
          </a:p>
        </p:txBody>
      </p:sp>
      <p:sp>
        <p:nvSpPr>
          <p:cNvPr id="4" name="Slide Number Placeholder 3"/>
          <p:cNvSpPr>
            <a:spLocks noGrp="1"/>
          </p:cNvSpPr>
          <p:nvPr>
            <p:ph type="sldNum" sz="quarter" idx="10"/>
          </p:nvPr>
        </p:nvSpPr>
        <p:spPr/>
        <p:txBody>
          <a:bodyPr/>
          <a:lstStyle/>
          <a:p>
            <a:fld id="{B4305470-970B-4848-A7B7-CC72DBBCEDEB}" type="slidenum">
              <a:rPr lang="en-US" smtClean="0"/>
              <a:pPr/>
              <a:t>27</a:t>
            </a:fld>
            <a:endParaRPr lang="en-US"/>
          </a:p>
        </p:txBody>
      </p:sp>
    </p:spTree>
    <p:extLst>
      <p:ext uri="{BB962C8B-B14F-4D97-AF65-F5344CB8AC3E}">
        <p14:creationId xmlns:p14="http://schemas.microsoft.com/office/powerpoint/2010/main" val="2405711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ea typeface="ヒラギノ角ゴ Pro W3" charset="0"/>
                <a:cs typeface="ヒラギノ角ゴ Pro W3" charset="0"/>
              </a:rPr>
              <a:t>CORRECT ANSWER: D </a:t>
            </a:r>
          </a:p>
          <a:p>
            <a:pPr eaLnBrk="1" hangingPunct="1"/>
            <a:r>
              <a:rPr lang="en-US" dirty="0" smtClean="0">
                <a:ea typeface="ヒラギノ角ゴ Pro W3" charset="0"/>
                <a:cs typeface="ヒラギノ角ゴ Pro W3" charset="0"/>
              </a:rPr>
              <a:t>USED IN:  Fall 2008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and Spring 2008 and 13 (Pollock), Fall 2009 (</a:t>
            </a:r>
            <a:r>
              <a:rPr lang="en-US" dirty="0" err="1" smtClean="0">
                <a:ea typeface="ヒラギノ角ゴ Pro W3" charset="0"/>
                <a:cs typeface="ヒラギノ角ゴ Pro W3" charset="0"/>
              </a:rPr>
              <a:t>Schibli</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LECTURE NUMBER: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(Week 6, Lecture 17). Pollock (Lecture 17, L18</a:t>
            </a:r>
            <a:r>
              <a:rPr lang="en-US" baseline="0" dirty="0" smtClean="0">
                <a:ea typeface="ヒラギノ角ゴ Pro W3" charset="0"/>
                <a:cs typeface="ヒラギノ角ゴ Pro W3" charset="0"/>
              </a:rPr>
              <a:t> in ‘13</a:t>
            </a:r>
            <a:r>
              <a:rPr lang="en-US" dirty="0" smtClean="0">
                <a:ea typeface="ヒラギノ角ゴ Pro W3" charset="0"/>
                <a:cs typeface="ヒラギノ角ゴ Pro W3" charset="0"/>
              </a:rPr>
              <a:t>). </a:t>
            </a:r>
          </a:p>
          <a:p>
            <a:pPr eaLnBrk="1" hangingPunct="1"/>
            <a:r>
              <a:rPr lang="en-US" dirty="0" smtClean="0">
                <a:ea typeface="ヒラギノ角ゴ Pro W3" charset="0"/>
                <a:cs typeface="ヒラギノ角ゴ Pro W3" charset="0"/>
              </a:rPr>
              <a:t>STUDENT RESPONSES: 6% 40% 0% </a:t>
            </a:r>
            <a:r>
              <a:rPr lang="en-US" b="1" dirty="0" smtClean="0">
                <a:ea typeface="ヒラギノ角ゴ Pro W3" charset="0"/>
                <a:cs typeface="ヒラギノ角ゴ Pro W3" charset="0"/>
              </a:rPr>
              <a:t>[[54%]]</a:t>
            </a:r>
            <a:r>
              <a:rPr lang="en-US" dirty="0" smtClean="0">
                <a:ea typeface="ヒラギノ角ゴ Pro W3" charset="0"/>
                <a:cs typeface="ヒラギノ角ゴ Pro W3" charset="0"/>
              </a:rPr>
              <a:t> 0% (FALL 2008)</a:t>
            </a:r>
          </a:p>
          <a:p>
            <a:pPr eaLnBrk="1" hangingPunct="1"/>
            <a:r>
              <a:rPr lang="en-US" dirty="0" smtClean="0">
                <a:ea typeface="ヒラギノ角ゴ Pro W3" charset="0"/>
                <a:cs typeface="ヒラギノ角ゴ Pro W3" charset="0"/>
              </a:rPr>
              <a:t>		 5% 68% 0% </a:t>
            </a:r>
            <a:r>
              <a:rPr lang="en-US" b="1" dirty="0" smtClean="0">
                <a:ea typeface="ヒラギノ角ゴ Pro W3" charset="0"/>
                <a:cs typeface="ヒラギノ角ゴ Pro W3" charset="0"/>
              </a:rPr>
              <a:t>[[27%]] </a:t>
            </a:r>
            <a:r>
              <a:rPr lang="en-US" dirty="0" smtClean="0">
                <a:ea typeface="ヒラギノ角ゴ Pro W3" charset="0"/>
                <a:cs typeface="ヒラギノ角ゴ Pro W3" charset="0"/>
              </a:rPr>
              <a:t>0% (SPRING 2008) </a:t>
            </a:r>
          </a:p>
          <a:p>
            <a:pPr eaLnBrk="1" hangingPunct="1"/>
            <a:r>
              <a:rPr lang="en-US" dirty="0" smtClean="0">
                <a:ea typeface="ヒラギノ角ゴ Pro W3" charset="0"/>
                <a:cs typeface="ヒラギノ角ゴ Pro W3" charset="0"/>
              </a:rPr>
              <a:t>		17% 50% 0% </a:t>
            </a:r>
            <a:r>
              <a:rPr lang="en-US" b="1" dirty="0" smtClean="0">
                <a:ea typeface="ヒラギノ角ゴ Pro W3" charset="0"/>
                <a:cs typeface="ヒラギノ角ゴ Pro W3" charset="0"/>
              </a:rPr>
              <a:t>[[33%]]</a:t>
            </a:r>
            <a:r>
              <a:rPr lang="en-US" dirty="0" smtClean="0">
                <a:ea typeface="ヒラギノ角ゴ Pro W3" charset="0"/>
                <a:cs typeface="ヒラギノ角ゴ Pro W3" charset="0"/>
              </a:rPr>
              <a:t> 0% (FALL 2009)</a:t>
            </a:r>
          </a:p>
          <a:p>
            <a:pPr eaLnBrk="1" hangingPunct="1"/>
            <a:r>
              <a:rPr lang="en-US" dirty="0" smtClean="0">
                <a:ea typeface="ヒラギノ角ゴ Pro W3" charset="0"/>
                <a:cs typeface="ヒラギノ角ゴ Pro W3" charset="0"/>
              </a:rPr>
              <a:t>		2, 31, 0, [[</a:t>
            </a:r>
            <a:r>
              <a:rPr lang="en-US" b="1" dirty="0" smtClean="0">
                <a:ea typeface="ヒラギノ角ゴ Pro W3" charset="0"/>
                <a:cs typeface="ヒラギノ角ゴ Pro W3" charset="0"/>
              </a:rPr>
              <a:t>66]] </a:t>
            </a:r>
            <a:r>
              <a:rPr lang="en-US" b="0" dirty="0" smtClean="0">
                <a:ea typeface="ヒラギノ角ゴ Pro W3" charset="0"/>
                <a:cs typeface="ヒラギノ角ゴ Pro W3" charset="0"/>
              </a:rPr>
              <a:t>2 (</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13) </a:t>
            </a:r>
          </a:p>
          <a:p>
            <a:pPr eaLnBrk="1" hangingPunct="1"/>
            <a:endParaRPr lang="en-US" b="0" dirty="0" smtClean="0">
              <a:ea typeface="ヒラギノ角ゴ Pro W3" charset="0"/>
              <a:cs typeface="ヒラギノ角ゴ Pro W3" charset="0"/>
            </a:endParaRPr>
          </a:p>
          <a:p>
            <a:pPr eaLnBrk="1" hangingPunct="1"/>
            <a:r>
              <a:rPr lang="en-US" b="1" dirty="0" smtClean="0">
                <a:ea typeface="ヒラギノ角ゴ Pro W3" charset="0"/>
                <a:cs typeface="ヒラギノ角ゴ Pro W3" charset="0"/>
              </a:rPr>
              <a:t>INSTRUCTOR NOTES: </a:t>
            </a:r>
            <a:r>
              <a:rPr lang="en-US" dirty="0" smtClean="0">
                <a:ea typeface="ヒラギノ角ゴ Pro W3" charset="0"/>
                <a:cs typeface="ヒラギノ角ゴ Pro W3" charset="0"/>
              </a:rPr>
              <a:t>68% went for B (which has some element of correctness, they're thinking about the BC at infinity correctly), only 27% went for D. This was really our *introduction* to this idea though, and we had a good discussion about it!  -</a:t>
            </a:r>
          </a:p>
          <a:p>
            <a:pPr eaLnBrk="1" hangingPunct="1"/>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In 2013,</a:t>
            </a:r>
            <a:r>
              <a:rPr lang="en-US" baseline="0" dirty="0" smtClean="0">
                <a:ea typeface="ヒラギノ角ゴ Pro W3" charset="0"/>
                <a:cs typeface="ヒラギノ角ゴ Pro W3" charset="0"/>
              </a:rPr>
              <a:t> this was the “</a:t>
            </a:r>
            <a:r>
              <a:rPr lang="en-US" baseline="0" dirty="0" err="1" smtClean="0">
                <a:ea typeface="ヒラギノ角ゴ Pro W3" charset="0"/>
                <a:cs typeface="ヒラギノ角ゴ Pro W3" charset="0"/>
              </a:rPr>
              <a:t>followup</a:t>
            </a:r>
            <a:r>
              <a:rPr lang="en-US" baseline="0" dirty="0" smtClean="0">
                <a:ea typeface="ヒラギノ角ゴ Pro W3" charset="0"/>
                <a:cs typeface="ヒラギノ角ゴ Pro W3" charset="0"/>
              </a:rPr>
              <a:t>” to the question on V(inside). Not sure why “Many B terms” was still so popular. </a:t>
            </a:r>
          </a:p>
          <a:p>
            <a:pPr eaLnBrk="1" hangingPunct="1"/>
            <a:endParaRPr lang="en-US" baseline="0"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SJP</a:t>
            </a:r>
          </a:p>
          <a:p>
            <a:pPr eaLnBrk="1" hangingPunct="1"/>
            <a:r>
              <a:rPr lang="en-US" dirty="0" smtClean="0">
                <a:ea typeface="ヒラギノ角ゴ Pro W3" charset="0"/>
                <a:cs typeface="ヒラギノ角ゴ Pro W3" charset="0"/>
              </a:rPr>
              <a:t>WRITTEN BY: Steven Pollock (CU-Boulder)</a:t>
            </a:r>
          </a:p>
          <a:p>
            <a:endParaRPr lang="en-US" dirty="0"/>
          </a:p>
        </p:txBody>
      </p:sp>
      <p:sp>
        <p:nvSpPr>
          <p:cNvPr id="4" name="Slide Number Placeholder 3"/>
          <p:cNvSpPr>
            <a:spLocks noGrp="1"/>
          </p:cNvSpPr>
          <p:nvPr>
            <p:ph type="sldNum" sz="quarter" idx="10"/>
          </p:nvPr>
        </p:nvSpPr>
        <p:spPr/>
        <p:txBody>
          <a:bodyPr/>
          <a:lstStyle/>
          <a:p>
            <a:fld id="{B4305470-970B-4848-A7B7-CC72DBBCEDEB}" type="slidenum">
              <a:rPr lang="en-US" smtClean="0"/>
              <a:pPr/>
              <a:t>28</a:t>
            </a:fld>
            <a:endParaRPr lang="en-US"/>
          </a:p>
        </p:txBody>
      </p:sp>
    </p:spTree>
    <p:extLst>
      <p:ext uri="{BB962C8B-B14F-4D97-AF65-F5344CB8AC3E}">
        <p14:creationId xmlns:p14="http://schemas.microsoft.com/office/powerpoint/2010/main" val="2056277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026"/>
          <p:cNvSpPr>
            <a:spLocks noGrp="1" noRot="1" noChangeAspect="1" noChangeArrowheads="1" noTextEdit="1"/>
          </p:cNvSpPr>
          <p:nvPr>
            <p:ph type="sldImg"/>
          </p:nvPr>
        </p:nvSpPr>
        <p:spPr>
          <a:ln/>
        </p:spPr>
      </p:sp>
      <p:sp>
        <p:nvSpPr>
          <p:cNvPr id="8806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ヒラギノ角ゴ Pro W3" charset="0"/>
                <a:cs typeface="ヒラギノ角ゴ Pro W3" charset="0"/>
              </a:rPr>
              <a:t>CORRECT ANSWER:  E</a:t>
            </a:r>
          </a:p>
          <a:p>
            <a:pPr eaLnBrk="1" hangingPunct="1"/>
            <a:r>
              <a:rPr lang="en-US" dirty="0">
                <a:ea typeface="ヒラギノ角ゴ Pro W3" charset="0"/>
                <a:cs typeface="ヒラギノ角ゴ Pro W3" charset="0"/>
              </a:rPr>
              <a:t>USED IN:  Spring 2008 (Pollock),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18</a:t>
            </a:r>
          </a:p>
          <a:p>
            <a:pPr eaLnBrk="1" hangingPunct="1"/>
            <a:r>
              <a:rPr lang="en-US" dirty="0">
                <a:ea typeface="ヒラギノ角ゴ Pro W3" charset="0"/>
                <a:cs typeface="ヒラギノ角ゴ Pro W3" charset="0"/>
              </a:rPr>
              <a:t>STUDENT RESPONSES:  0% 6% 0% 0%  </a:t>
            </a:r>
            <a:r>
              <a:rPr lang="en-US" b="1" dirty="0">
                <a:ea typeface="ヒラギノ角ゴ Pro W3" charset="0"/>
                <a:cs typeface="ヒラギノ角ゴ Pro W3" charset="0"/>
              </a:rPr>
              <a:t>[[94%]] </a:t>
            </a:r>
            <a:r>
              <a:rPr lang="en-US" dirty="0">
                <a:ea typeface="ヒラギノ角ゴ Pro W3" charset="0"/>
                <a:cs typeface="ヒラギノ角ゴ Pro W3" charset="0"/>
              </a:rPr>
              <a:t>(SPRING 2008)</a:t>
            </a:r>
            <a:endParaRPr lang="en-US" b="1" dirty="0">
              <a:ea typeface="ヒラギノ角ゴ Pro W3" charset="0"/>
              <a:cs typeface="ヒラギノ角ゴ Pro W3" charset="0"/>
            </a:endParaRPr>
          </a:p>
          <a:p>
            <a:pPr eaLnBrk="1" hangingPunct="1"/>
            <a:r>
              <a:rPr lang="en-US" b="1" dirty="0">
                <a:ea typeface="ヒラギノ角ゴ Pro W3" charset="0"/>
                <a:cs typeface="ヒラギノ角ゴ Pro W3" charset="0"/>
              </a:rPr>
              <a:t>		</a:t>
            </a:r>
            <a:r>
              <a:rPr lang="en-US" b="0" dirty="0">
                <a:ea typeface="ヒラギノ角ゴ Pro W3" charset="0"/>
                <a:cs typeface="ヒラギノ角ゴ Pro W3" charset="0"/>
              </a:rPr>
              <a:t>1</a:t>
            </a:r>
            <a:r>
              <a:rPr lang="en-US" dirty="0" smtClean="0">
                <a:ea typeface="ヒラギノ角ゴ Pro W3" charset="0"/>
                <a:cs typeface="ヒラギノ角ゴ Pro W3" charset="0"/>
              </a:rPr>
              <a:t>0</a:t>
            </a:r>
            <a:r>
              <a:rPr lang="en-US" dirty="0">
                <a:ea typeface="ヒラギノ角ゴ Pro W3" charset="0"/>
                <a:cs typeface="ヒラギノ角ゴ Pro W3" charset="0"/>
              </a:rPr>
              <a:t>% 17% 7% 33%  </a:t>
            </a:r>
            <a:r>
              <a:rPr lang="en-US" b="1" dirty="0">
                <a:ea typeface="ヒラギノ角ゴ Pro W3" charset="0"/>
                <a:cs typeface="ヒラギノ角ゴ Pro W3" charset="0"/>
              </a:rPr>
              <a:t>[[33%]] </a:t>
            </a:r>
            <a:r>
              <a:rPr lang="en-US" dirty="0">
                <a:ea typeface="ヒラギノ角ゴ Pro W3" charset="0"/>
                <a:cs typeface="ヒラギノ角ゴ Pro W3" charset="0"/>
              </a:rPr>
              <a:t>(FALL 2009</a:t>
            </a:r>
            <a:r>
              <a:rPr lang="en-US" dirty="0" smtClean="0">
                <a:ea typeface="ヒラギノ角ゴ Pro W3" charset="0"/>
                <a:cs typeface="ヒラギノ角ゴ Pro W3" charset="0"/>
              </a:rPr>
              <a:t>)</a:t>
            </a:r>
          </a:p>
          <a:p>
            <a:pPr eaLnBrk="1" hangingPunct="1"/>
            <a:r>
              <a:rPr lang="en-US" b="1" dirty="0" smtClean="0">
                <a:ea typeface="ヒラギノ角ゴ Pro W3" charset="0"/>
                <a:cs typeface="ヒラギノ角ゴ Pro W3" charset="0"/>
              </a:rPr>
              <a:t>		</a:t>
            </a:r>
            <a:r>
              <a:rPr lang="en-US" b="0" dirty="0" smtClean="0">
                <a:ea typeface="ヒラギノ角ゴ Pro W3" charset="0"/>
                <a:cs typeface="ヒラギノ角ゴ Pro W3" charset="0"/>
              </a:rPr>
              <a:t>19, 21, 12, 30, [[18]] </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2013</a:t>
            </a:r>
            <a:endParaRPr lang="en-US" b="0" dirty="0">
              <a:ea typeface="ヒラギノ角ゴ Pro W3" charset="0"/>
              <a:cs typeface="ヒラギノ角ゴ Pro W3" charset="0"/>
            </a:endParaRPr>
          </a:p>
          <a:p>
            <a:pPr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Started class, answer is E, you need P0 and P2 only.  -</a:t>
            </a:r>
            <a:r>
              <a:rPr lang="en-US" dirty="0" smtClean="0">
                <a:ea typeface="ヒラギノ角ゴ Pro W3" charset="0"/>
                <a:cs typeface="ヒラギノ角ゴ Pro W3" charset="0"/>
              </a:rPr>
              <a:t>SJP</a:t>
            </a:r>
          </a:p>
          <a:p>
            <a:pPr eaLnBrk="1" hangingPunct="1"/>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Not sure why this one is generating so many problems, clearly this is not so easy to do “by inspection” for them as it</a:t>
            </a:r>
            <a:r>
              <a:rPr lang="en-US" baseline="0" dirty="0" smtClean="0">
                <a:ea typeface="ヒラギノ角ゴ Pro W3" charset="0"/>
                <a:cs typeface="ヒラギノ角ゴ Pro W3" charset="0"/>
              </a:rPr>
              <a:t> is for us! Glad I asked it, since this is a common homework-type activity. </a:t>
            </a:r>
          </a:p>
          <a:p>
            <a:pPr eaLnBrk="1" hangingPunct="1"/>
            <a:endParaRPr lang="en-US" baseline="0" dirty="0" smtClean="0">
              <a:ea typeface="ヒラギノ角ゴ Pro W3" charset="0"/>
              <a:cs typeface="ヒラギノ角ゴ Pro W3" charset="0"/>
            </a:endParaRPr>
          </a:p>
          <a:p>
            <a:pPr eaLnBrk="1" hangingPunct="1"/>
            <a:r>
              <a:rPr lang="en-US" baseline="0" dirty="0" smtClean="0">
                <a:ea typeface="ヒラギノ角ゴ Pro W3" charset="0"/>
                <a:cs typeface="ヒラギノ角ゴ Pro W3" charset="0"/>
              </a:rPr>
              <a:t>It is also slightly mean that the correct answer is E (D is “close” to correct, it does involve P0, P2, and P1 is not needed) But, that was clearly not the only issue. </a:t>
            </a:r>
            <a:endParaRPr lang="en-US" dirty="0" smtClean="0">
              <a:ea typeface="ヒラギノ角ゴ Pro W3" charset="0"/>
              <a:cs typeface="ヒラギノ角ゴ Pro W3" charset="0"/>
            </a:endParaRPr>
          </a:p>
          <a:p>
            <a:endParaRPr lang="en-US" dirty="0" smtClean="0">
              <a:ea typeface="ヒラギノ角ゴ Pro W3" charset="0"/>
              <a:cs typeface="ヒラギノ角ゴ Pro W3" charset="0"/>
            </a:endParaRPr>
          </a:p>
          <a:p>
            <a:r>
              <a:rPr lang="en-US" dirty="0" smtClean="0">
                <a:ea typeface="ヒラギノ角ゴ Pro W3" charset="0"/>
                <a:cs typeface="ヒラギノ角ゴ Pro W3" charset="0"/>
              </a:rPr>
              <a:t>WRITTEN </a:t>
            </a:r>
            <a:r>
              <a:rPr lang="en-US" dirty="0">
                <a:ea typeface="ヒラギノ角ゴ Pro W3" charset="0"/>
                <a:cs typeface="ヒラギノ角ゴ Pro W3" charset="0"/>
              </a:rPr>
              <a:t>BY: Steven Pollock (CU-Boulder)</a:t>
            </a:r>
          </a:p>
          <a:p>
            <a:endParaRPr lang="en-US" dirty="0">
              <a:ea typeface="ヒラギノ角ゴ Pro W3" charset="0"/>
              <a:cs typeface="ヒラギノ角ゴ Pro W3" charset="0"/>
            </a:endParaRPr>
          </a:p>
          <a:p>
            <a:endParaRPr lang="en-US" dirty="0">
              <a:ea typeface="ヒラギノ角ゴ Pro W3" charset="0"/>
              <a:cs typeface="ヒラギノ角ゴ Pro W3"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ヒラギノ角ゴ Pro W3" charset="0"/>
              <a:cs typeface="ヒラギノ角ゴ Pro W3"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ea typeface="ヒラギノ角ゴ Pro W3" charset="0"/>
                <a:cs typeface="ヒラギノ角ゴ Pro W3" charset="0"/>
              </a:rPr>
              <a:t>CORRECT ANSWER:  C</a:t>
            </a:r>
          </a:p>
          <a:p>
            <a:pPr eaLnBrk="1" hangingPunct="1"/>
            <a:r>
              <a:rPr lang="en-US" dirty="0" smtClean="0">
                <a:ea typeface="ヒラギノ角ゴ Pro W3" charset="0"/>
                <a:cs typeface="ヒラギノ角ゴ Pro W3" charset="0"/>
              </a:rPr>
              <a:t>USED IN:  Spring 2008 and 13 (Pollock), Fall 2009 (</a:t>
            </a:r>
            <a:r>
              <a:rPr lang="en-US" dirty="0" err="1" smtClean="0">
                <a:ea typeface="ヒラギノ角ゴ Pro W3" charset="0"/>
                <a:cs typeface="ヒラギノ角ゴ Pro W3" charset="0"/>
              </a:rPr>
              <a:t>Schibli</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LECTURE NUMBER: 18</a:t>
            </a:r>
          </a:p>
          <a:p>
            <a:pPr eaLnBrk="1" hangingPunct="1"/>
            <a:r>
              <a:rPr lang="en-US" dirty="0" smtClean="0">
                <a:ea typeface="ヒラギノ角ゴ Pro W3" charset="0"/>
                <a:cs typeface="ヒラギノ角ゴ Pro W3" charset="0"/>
              </a:rPr>
              <a:t>STUDENT RESPONSES:  0% 0%  </a:t>
            </a:r>
            <a:r>
              <a:rPr lang="en-US" b="1" dirty="0" smtClean="0">
                <a:ea typeface="ヒラギノ角ゴ Pro W3" charset="0"/>
                <a:cs typeface="ヒラギノ角ゴ Pro W3" charset="0"/>
              </a:rPr>
              <a:t>[[100%]] </a:t>
            </a:r>
            <a:r>
              <a:rPr lang="en-US" dirty="0" smtClean="0">
                <a:ea typeface="ヒラギノ角ゴ Pro W3" charset="0"/>
                <a:cs typeface="ヒラギノ角ゴ Pro W3" charset="0"/>
              </a:rPr>
              <a:t>0% 0%  (SPRING 2008)</a:t>
            </a:r>
          </a:p>
          <a:p>
            <a:pPr eaLnBrk="1" hangingPunct="1"/>
            <a:r>
              <a:rPr lang="en-US" dirty="0" smtClean="0">
                <a:ea typeface="ヒラギノ角ゴ Pro W3" charset="0"/>
                <a:cs typeface="ヒラギノ角ゴ Pro W3" charset="0"/>
              </a:rPr>
              <a:t>		 0% 0%  </a:t>
            </a:r>
            <a:r>
              <a:rPr lang="en-US" b="1" dirty="0" smtClean="0">
                <a:ea typeface="ヒラギノ角ゴ Pro W3" charset="0"/>
                <a:cs typeface="ヒラギノ角ゴ Pro W3" charset="0"/>
              </a:rPr>
              <a:t>[[77%]] </a:t>
            </a:r>
            <a:r>
              <a:rPr lang="en-US" dirty="0" smtClean="0">
                <a:ea typeface="ヒラギノ角ゴ Pro W3" charset="0"/>
                <a:cs typeface="ヒラギノ角ゴ Pro W3" charset="0"/>
              </a:rPr>
              <a:t>12% 12% (FALL 2009)</a:t>
            </a:r>
          </a:p>
          <a:p>
            <a:pPr eaLnBrk="1" hangingPunct="1"/>
            <a:r>
              <a:rPr lang="en-US" dirty="0" smtClean="0">
                <a:ea typeface="ヒラギノ角ゴ Pro W3" charset="0"/>
                <a:cs typeface="ヒラギノ角ゴ Pro W3" charset="0"/>
              </a:rPr>
              <a:t>		0, 0, </a:t>
            </a:r>
            <a:r>
              <a:rPr lang="en-US" b="1" dirty="0" smtClean="0">
                <a:ea typeface="ヒラギノ角ゴ Pro W3" charset="0"/>
                <a:cs typeface="ヒラギノ角ゴ Pro W3" charset="0"/>
              </a:rPr>
              <a:t>[[100]], </a:t>
            </a:r>
            <a:r>
              <a:rPr lang="en-US" b="0" dirty="0" smtClean="0">
                <a:ea typeface="ヒラギノ角ゴ Pro W3" charset="0"/>
                <a:cs typeface="ヒラギノ角ゴ Pro W3" charset="0"/>
              </a:rPr>
              <a:t>0,</a:t>
            </a:r>
            <a:r>
              <a:rPr lang="en-US" b="0" baseline="0" dirty="0" smtClean="0">
                <a:ea typeface="ヒラギノ角ゴ Pro W3" charset="0"/>
                <a:cs typeface="ヒラギノ角ゴ Pro W3" charset="0"/>
              </a:rPr>
              <a:t> 0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13)</a:t>
            </a:r>
            <a:endParaRPr lang="en-US" dirty="0" smtClean="0">
              <a:ea typeface="ヒラギノ角ゴ Pro W3" charset="0"/>
              <a:cs typeface="ヒラギノ角ゴ Pro W3" charset="0"/>
            </a:endParaRPr>
          </a:p>
          <a:p>
            <a:pPr eaLnBrk="1" hangingPunct="1"/>
            <a:r>
              <a:rPr lang="en-US" b="1" dirty="0" smtClean="0">
                <a:ea typeface="ヒラギノ角ゴ Pro W3" charset="0"/>
                <a:cs typeface="ヒラギノ角ゴ Pro W3" charset="0"/>
              </a:rPr>
              <a:t>INSTRUCTOR NOTES: </a:t>
            </a:r>
            <a:r>
              <a:rPr lang="en-US" dirty="0" smtClean="0">
                <a:ea typeface="ヒラギノ角ゴ Pro W3" charset="0"/>
                <a:cs typeface="ヒラギノ角ゴ Pro W3" charset="0"/>
              </a:rPr>
              <a:t>100% correct. Answer is C, can't have B terms. </a:t>
            </a:r>
          </a:p>
          <a:p>
            <a:pPr eaLnBrk="1" hangingPunct="1"/>
            <a:r>
              <a:rPr lang="en-US" dirty="0" smtClean="0">
                <a:ea typeface="ヒラギノ角ゴ Pro W3" charset="0"/>
                <a:cs typeface="ヒラギノ角ゴ Pro W3" charset="0"/>
              </a:rPr>
              <a:t>-SJP</a:t>
            </a:r>
            <a:endParaRPr lang="en-US" b="1" dirty="0" smtClean="0">
              <a:ea typeface="ヒラギノ角ゴ Pro W3" charset="0"/>
              <a:cs typeface="ヒラギノ角ゴ Pro W3" charset="0"/>
            </a:endParaRPr>
          </a:p>
          <a:p>
            <a:r>
              <a:rPr lang="en-US" dirty="0" smtClean="0">
                <a:ea typeface="ヒラギノ角ゴ Pro W3" charset="0"/>
                <a:cs typeface="ヒラギノ角ゴ Pro W3" charset="0"/>
              </a:rPr>
              <a:t>WRITTEN BY: Steven Pollock (CU-Boulder)</a:t>
            </a:r>
            <a:endParaRPr lang="en-US" dirty="0">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fld id="{B4305470-970B-4848-A7B7-CC72DBBCEDEB}" type="slidenum">
              <a:rPr lang="en-US" smtClean="0"/>
              <a:pPr/>
              <a:t>30</a:t>
            </a:fld>
            <a:endParaRPr lang="en-US"/>
          </a:p>
        </p:txBody>
      </p:sp>
    </p:spTree>
    <p:extLst>
      <p:ext uri="{BB962C8B-B14F-4D97-AF65-F5344CB8AC3E}">
        <p14:creationId xmlns:p14="http://schemas.microsoft.com/office/powerpoint/2010/main" val="14428677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ヒラギノ角ゴ Pro W3" charset="0"/>
                <a:cs typeface="ヒラギノ角ゴ Pro W3" charset="0"/>
              </a:rPr>
              <a:t>CORRECT ANSWER:  D</a:t>
            </a:r>
          </a:p>
          <a:p>
            <a:pPr eaLnBrk="1" hangingPunct="1"/>
            <a:r>
              <a:rPr lang="en-US" dirty="0">
                <a:ea typeface="ヒラギノ角ゴ Pro W3" charset="0"/>
                <a:cs typeface="ヒラギノ角ゴ Pro W3" charset="0"/>
              </a:rPr>
              <a:t>USED IN:  Spring 2008 (Pollock)</a:t>
            </a:r>
          </a:p>
          <a:p>
            <a:pPr eaLnBrk="1" hangingPunct="1"/>
            <a:r>
              <a:rPr lang="en-US" dirty="0">
                <a:ea typeface="ヒラギノ角ゴ Pro W3" charset="0"/>
                <a:cs typeface="ヒラギノ角ゴ Pro W3" charset="0"/>
              </a:rPr>
              <a:t>LECTURE NUMBER: 18</a:t>
            </a:r>
            <a:r>
              <a:rPr lang="en-US" dirty="0" smtClean="0">
                <a:ea typeface="ヒラギノ角ゴ Pro W3" charset="0"/>
                <a:cs typeface="ヒラギノ角ゴ Pro W3" charset="0"/>
              </a:rPr>
              <a:t>?  </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  n/a</a:t>
            </a:r>
          </a:p>
          <a:p>
            <a:r>
              <a:rPr lang="en-US" b="1" dirty="0">
                <a:ea typeface="ヒラギノ角ゴ Pro W3" charset="0"/>
                <a:cs typeface="ヒラギノ角ゴ Pro W3" charset="0"/>
              </a:rPr>
              <a:t>INSTRUCTOR NOTES: </a:t>
            </a:r>
            <a:r>
              <a:rPr lang="en-US" dirty="0">
                <a:ea typeface="ヒラギノ角ゴ Pro W3" charset="0"/>
                <a:cs typeface="ヒラギノ角ゴ Pro W3" charset="0"/>
              </a:rPr>
              <a:t>Talked about it, seemed pretty clear no point in clicking after the last one.  Answer is D, can't have A terms. </a:t>
            </a:r>
          </a:p>
          <a:p>
            <a:pPr eaLnBrk="1" hangingPunct="1"/>
            <a:r>
              <a:rPr lang="en-US" dirty="0">
                <a:ea typeface="ヒラギノ角ゴ Pro W3" charset="0"/>
                <a:cs typeface="ヒラギノ角ゴ Pro W3" charset="0"/>
              </a:rPr>
              <a:t>-SJP</a:t>
            </a:r>
          </a:p>
          <a:p>
            <a:r>
              <a:rPr lang="en-US" dirty="0">
                <a:ea typeface="ヒラギノ角ゴ Pro W3" charset="0"/>
                <a:cs typeface="ヒラギノ角ゴ Pro W3" charset="0"/>
              </a:rPr>
              <a:t>WRITTEN BY: Steven Pollock (CU-Boulder)</a:t>
            </a:r>
          </a:p>
          <a:p>
            <a:endParaRPr lang="en-US" dirty="0">
              <a:ea typeface="ヒラギノ角ゴ Pro W3" charset="0"/>
              <a:cs typeface="ヒラギノ角ゴ Pro W3"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1144588" y="685800"/>
            <a:ext cx="4572000" cy="3429000"/>
          </a:xfrm>
          <a:solidFill>
            <a:srgbClr val="FFFFFF"/>
          </a:solidFill>
          <a:ln/>
        </p:spPr>
      </p:sp>
      <p:sp>
        <p:nvSpPr>
          <p:cNvPr id="94211" name="Notes Placeholder 2"/>
          <p:cNvSpPr>
            <a:spLocks noGrp="1"/>
          </p:cNvSpPr>
          <p:nvPr>
            <p:ph type="body" idx="1"/>
          </p:nvPr>
        </p:nvSpPr>
        <p:spPr>
          <a:xfrm>
            <a:off x="685800" y="4343400"/>
            <a:ext cx="54864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lIns="91432" tIns="45716" rIns="91432" bIns="45716"/>
          <a:lstStyle/>
          <a:p>
            <a:pPr eaLnBrk="1" hangingPunct="1"/>
            <a:r>
              <a:rPr lang="en-US" dirty="0">
                <a:ea typeface="ヒラギノ角ゴ Pro W3" charset="0"/>
                <a:cs typeface="ヒラギノ角ゴ Pro W3" charset="0"/>
              </a:rPr>
              <a:t>CORRECT ANSWER: B</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smtClean="0">
                <a:ea typeface="ヒラギノ角ゴ Pro W3" charset="0"/>
                <a:cs typeface="ヒラギノ角ゴ Pro W3" charset="0"/>
              </a:rPr>
              <a:t>), SP 2013</a:t>
            </a:r>
            <a:r>
              <a:rPr lang="en-US" baseline="0" dirty="0" smtClean="0">
                <a:ea typeface="ヒラギノ角ゴ Pro W3" charset="0"/>
                <a:cs typeface="ヒラギノ角ゴ Pro W3" charset="0"/>
              </a:rPr>
              <a:t> (SJP)</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11, Lecture 28</a:t>
            </a:r>
            <a:r>
              <a:rPr lang="en-US" dirty="0" smtClean="0">
                <a:ea typeface="ヒラギノ角ゴ Pro W3" charset="0"/>
                <a:cs typeface="ヒラギノ角ゴ Pro W3" charset="0"/>
              </a:rPr>
              <a:t>) L</a:t>
            </a:r>
            <a:r>
              <a:rPr lang="en-US" baseline="0" dirty="0" smtClean="0">
                <a:ea typeface="ヒラギノ角ゴ Pro W3" charset="0"/>
                <a:cs typeface="ヒラギノ角ゴ Pro W3" charset="0"/>
              </a:rPr>
              <a:t> 19 for SJP</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 4% </a:t>
            </a:r>
            <a:r>
              <a:rPr lang="en-US" b="1" dirty="0">
                <a:ea typeface="ヒラギノ角ゴ Pro W3" charset="0"/>
                <a:cs typeface="ヒラギノ角ゴ Pro W3" charset="0"/>
              </a:rPr>
              <a:t>[[91%]]</a:t>
            </a:r>
            <a:r>
              <a:rPr lang="en-US" dirty="0">
                <a:ea typeface="ヒラギノ角ゴ Pro W3" charset="0"/>
                <a:cs typeface="ヒラギノ角ゴ Pro W3" charset="0"/>
              </a:rPr>
              <a:t> 4% 0% 0% </a:t>
            </a:r>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		4,</a:t>
            </a:r>
            <a:r>
              <a:rPr lang="en-US" baseline="0" dirty="0" smtClean="0">
                <a:ea typeface="ヒラギノ角ゴ Pro W3" charset="0"/>
                <a:cs typeface="ヒラギノ角ゴ Pro W3" charset="0"/>
              </a:rPr>
              <a:t> </a:t>
            </a:r>
            <a:r>
              <a:rPr lang="en-US" b="1" baseline="0" dirty="0" smtClean="0">
                <a:ea typeface="ヒラギノ角ゴ Pro W3" charset="0"/>
                <a:cs typeface="ヒラギノ角ゴ Pro W3" charset="0"/>
              </a:rPr>
              <a:t>[[82]]</a:t>
            </a:r>
            <a:r>
              <a:rPr lang="en-US" b="0" baseline="0" dirty="0" smtClean="0">
                <a:ea typeface="ヒラギノ角ゴ Pro W3" charset="0"/>
                <a:cs typeface="ヒラギノ角ゴ Pro W3" charset="0"/>
              </a:rPr>
              <a:t>, 13, 2, 0</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INSTRUCTOR NOTES:</a:t>
            </a:r>
            <a:r>
              <a:rPr lang="en-US" b="1" dirty="0">
                <a:ea typeface="ヒラギノ角ゴ Pro W3" charset="0"/>
                <a:cs typeface="ヒラギノ角ゴ Pro W3" charset="0"/>
              </a:rPr>
              <a:t>  ASKED AS A REVIEW </a:t>
            </a:r>
            <a:r>
              <a:rPr lang="en-US" b="1" dirty="0" smtClean="0">
                <a:ea typeface="ヒラギノ角ゴ Pro W3" charset="0"/>
                <a:cs typeface="ヒラギノ角ゴ Pro W3" charset="0"/>
              </a:rPr>
              <a:t>QUESTION</a:t>
            </a:r>
          </a:p>
          <a:p>
            <a:pPr eaLnBrk="1" hangingPunct="1"/>
            <a:r>
              <a:rPr lang="en-US" b="0" dirty="0" smtClean="0">
                <a:ea typeface="ヒラギノ角ゴ Pro W3" charset="0"/>
                <a:cs typeface="ヒラギノ角ゴ Pro W3" charset="0"/>
              </a:rPr>
              <a:t>I</a:t>
            </a:r>
            <a:r>
              <a:rPr lang="en-US" b="0" baseline="0" dirty="0" smtClean="0">
                <a:ea typeface="ヒラギノ角ゴ Pro W3" charset="0"/>
                <a:cs typeface="ヒラギノ角ゴ Pro W3" charset="0"/>
              </a:rPr>
              <a:t> find it to be a useful question, and students are still not 100% on this! (But they really need to be…) </a:t>
            </a:r>
          </a:p>
          <a:p>
            <a:pPr eaLnBrk="1" hangingPunct="1"/>
            <a:endParaRPr lang="en-US" b="0"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Mike </a:t>
            </a:r>
            <a:r>
              <a:rPr lang="en-US" dirty="0" err="1">
                <a:ea typeface="ヒラギノ角ゴ Pro W3" charset="0"/>
                <a:cs typeface="ヒラギノ角ゴ Pro W3" charset="0"/>
              </a:rPr>
              <a:t>Dubson</a:t>
            </a:r>
            <a:r>
              <a:rPr lang="en-US" dirty="0">
                <a:ea typeface="ヒラギノ角ゴ Pro W3" charset="0"/>
                <a:cs typeface="ヒラギノ角ゴ Pro W3" charset="0"/>
              </a:rPr>
              <a:t> (CU-Boulder)</a:t>
            </a:r>
          </a:p>
          <a:p>
            <a:pPr eaLnBrk="1" hangingPunct="1"/>
            <a:endParaRPr lang="en-US" dirty="0">
              <a:ea typeface="ヒラギノ角ゴ Pro W3" charset="0"/>
              <a:cs typeface="ヒラギノ角ゴ Pro W3" charset="0"/>
            </a:endParaRPr>
          </a:p>
        </p:txBody>
      </p:sp>
      <p:sp>
        <p:nvSpPr>
          <p:cNvPr id="9421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31879878-66C6-774D-8B1B-269CC76B97CB}" type="slidenum">
              <a:rPr lang="en-US" sz="1200"/>
              <a:pPr algn="r" eaLnBrk="1" hangingPunct="1"/>
              <a:t>32</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026"/>
          <p:cNvSpPr>
            <a:spLocks noGrp="1" noRot="1" noChangeAspect="1" noChangeArrowheads="1" noTextEdit="1"/>
          </p:cNvSpPr>
          <p:nvPr>
            <p:ph type="sldImg"/>
          </p:nvPr>
        </p:nvSpPr>
        <p:spPr>
          <a:ln/>
        </p:spPr>
      </p:sp>
      <p:sp>
        <p:nvSpPr>
          <p:cNvPr id="8806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ヒラギノ角ゴ Pro W3" charset="0"/>
                <a:cs typeface="ヒラギノ角ゴ Pro W3" charset="0"/>
              </a:rPr>
              <a:t>CORRECT ANSWER:  </a:t>
            </a:r>
            <a:r>
              <a:rPr lang="en-US" dirty="0" smtClean="0">
                <a:ea typeface="ヒラギノ角ゴ Pro W3" charset="0"/>
                <a:cs typeface="ヒラギノ角ゴ Pro W3" charset="0"/>
              </a:rPr>
              <a:t>D</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USED IN:  Spring </a:t>
            </a:r>
            <a:r>
              <a:rPr lang="en-US" dirty="0" smtClean="0">
                <a:ea typeface="ヒラギノ角ゴ Pro W3" charset="0"/>
                <a:cs typeface="ヒラギノ角ゴ Pro W3" charset="0"/>
              </a:rPr>
              <a:t>2013 (Pollock)</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LECTURE NUMBER: </a:t>
            </a:r>
            <a:r>
              <a:rPr lang="en-US" dirty="0" smtClean="0">
                <a:ea typeface="ヒラギノ角ゴ Pro W3" charset="0"/>
                <a:cs typeface="ヒラギノ角ゴ Pro W3" charset="0"/>
              </a:rPr>
              <a:t>19</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  </a:t>
            </a:r>
            <a:r>
              <a:rPr lang="en-US" baseline="0" dirty="0" smtClean="0">
                <a:ea typeface="ヒラギノ角ゴ Pro W3" charset="0"/>
                <a:cs typeface="ヒラギノ角ゴ Pro W3" charset="0"/>
              </a:rPr>
              <a:t>  </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2013</a:t>
            </a:r>
            <a:endParaRPr lang="en-US" b="0" dirty="0">
              <a:ea typeface="ヒラギノ角ゴ Pro W3" charset="0"/>
              <a:cs typeface="ヒラギノ角ゴ Pro W3" charset="0"/>
            </a:endParaRPr>
          </a:p>
          <a:p>
            <a:pPr eaLnBrk="1" hangingPunct="1"/>
            <a:r>
              <a:rPr lang="en-US" b="1" dirty="0">
                <a:ea typeface="ヒラギノ角ゴ Pro W3" charset="0"/>
                <a:cs typeface="ヒラギノ角ゴ Pro W3" charset="0"/>
              </a:rPr>
              <a:t>INSTRUCTOR NOTES</a:t>
            </a:r>
            <a:r>
              <a:rPr lang="en-US" b="1" dirty="0" smtClean="0">
                <a:ea typeface="ヒラギノ角ゴ Pro W3" charset="0"/>
                <a:cs typeface="ヒラギノ角ゴ Pro W3" charset="0"/>
              </a:rPr>
              <a:t>:</a:t>
            </a:r>
            <a:r>
              <a:rPr lang="en-US" dirty="0" smtClean="0">
                <a:ea typeface="ヒラギノ角ゴ Pro W3" charset="0"/>
                <a:cs typeface="ヒラギノ角ゴ Pro W3" charset="0"/>
              </a:rPr>
              <a:t>, </a:t>
            </a:r>
            <a:r>
              <a:rPr lang="en-US" dirty="0">
                <a:ea typeface="ヒラギノ角ゴ Pro W3" charset="0"/>
                <a:cs typeface="ヒラギノ角ゴ Pro W3" charset="0"/>
              </a:rPr>
              <a:t>answer is </a:t>
            </a:r>
            <a:r>
              <a:rPr lang="en-US" dirty="0" smtClean="0">
                <a:ea typeface="ヒラギノ角ゴ Pro W3" charset="0"/>
                <a:cs typeface="ヒラギノ角ゴ Pro W3" charset="0"/>
              </a:rPr>
              <a:t>D, </a:t>
            </a:r>
            <a:r>
              <a:rPr lang="en-US" dirty="0">
                <a:ea typeface="ヒラギノ角ゴ Pro W3" charset="0"/>
                <a:cs typeface="ヒラギノ角ゴ Pro W3" charset="0"/>
              </a:rPr>
              <a:t>you need P0 and P2 </a:t>
            </a:r>
            <a:r>
              <a:rPr lang="en-US" dirty="0" smtClean="0">
                <a:ea typeface="ヒラギノ角ゴ Pro W3" charset="0"/>
                <a:cs typeface="ヒラギノ角ゴ Pro W3" charset="0"/>
              </a:rPr>
              <a:t>only,</a:t>
            </a:r>
            <a:r>
              <a:rPr lang="en-US" baseline="0" dirty="0" smtClean="0">
                <a:ea typeface="ヒラギノ角ゴ Pro W3" charset="0"/>
                <a:cs typeface="ヒラギノ角ゴ Pro W3" charset="0"/>
              </a:rPr>
              <a:t> since sin^2 = 1-cos^2 = -2/3 P2 + 2/3</a:t>
            </a:r>
            <a:r>
              <a:rPr lang="en-US" dirty="0" smtClean="0">
                <a:ea typeface="ヒラギノ角ゴ Pro W3" charset="0"/>
                <a:cs typeface="ヒラギノ角ゴ Pro W3" charset="0"/>
              </a:rPr>
              <a:t>  </a:t>
            </a:r>
            <a:r>
              <a:rPr lang="en-US" dirty="0">
                <a:ea typeface="ヒラギノ角ゴ Pro W3" charset="0"/>
                <a:cs typeface="ヒラギノ角ゴ Pro W3" charset="0"/>
              </a:rPr>
              <a:t>-</a:t>
            </a:r>
            <a:r>
              <a:rPr lang="en-US" dirty="0" smtClean="0">
                <a:ea typeface="ヒラギノ角ゴ Pro W3" charset="0"/>
                <a:cs typeface="ヒラギノ角ゴ Pro W3" charset="0"/>
              </a:rPr>
              <a:t>SJP</a:t>
            </a:r>
          </a:p>
          <a:p>
            <a:pPr eaLnBrk="1" hangingPunct="1"/>
            <a:endParaRPr lang="en-US" dirty="0" smtClean="0">
              <a:ea typeface="ヒラギノ角ゴ Pro W3" charset="0"/>
              <a:cs typeface="ヒラギノ角ゴ Pro W3" charset="0"/>
            </a:endParaRPr>
          </a:p>
          <a:p>
            <a:r>
              <a:rPr lang="en-US" dirty="0" smtClean="0">
                <a:ea typeface="ヒラギノ角ゴ Pro W3" charset="0"/>
                <a:cs typeface="ヒラギノ角ゴ Pro W3" charset="0"/>
              </a:rPr>
              <a:t>Did not click</a:t>
            </a:r>
            <a:r>
              <a:rPr lang="en-US" baseline="0" dirty="0" smtClean="0">
                <a:ea typeface="ヒラギノ角ゴ Pro W3" charset="0"/>
                <a:cs typeface="ヒラギノ角ゴ Pro W3" charset="0"/>
              </a:rPr>
              <a:t> on it, just talked about it. </a:t>
            </a:r>
          </a:p>
          <a:p>
            <a:endParaRPr lang="en-US" dirty="0" smtClean="0">
              <a:ea typeface="ヒラギノ角ゴ Pro W3" charset="0"/>
              <a:cs typeface="ヒラギノ角ゴ Pro W3" charset="0"/>
            </a:endParaRPr>
          </a:p>
          <a:p>
            <a:r>
              <a:rPr lang="en-US" dirty="0" smtClean="0">
                <a:ea typeface="ヒラギノ角ゴ Pro W3" charset="0"/>
                <a:cs typeface="ヒラギノ角ゴ Pro W3" charset="0"/>
              </a:rPr>
              <a:t>WRITTEN </a:t>
            </a:r>
            <a:r>
              <a:rPr lang="en-US" dirty="0">
                <a:ea typeface="ヒラギノ角ゴ Pro W3" charset="0"/>
                <a:cs typeface="ヒラギノ角ゴ Pro W3" charset="0"/>
              </a:rPr>
              <a:t>BY: Steven Pollock (CU-Boulder)</a:t>
            </a:r>
          </a:p>
          <a:p>
            <a:endParaRPr lang="en-US" dirty="0">
              <a:ea typeface="ヒラギノ角ゴ Pro W3" charset="0"/>
              <a:cs typeface="ヒラギノ角ゴ Pro W3" charset="0"/>
            </a:endParaRPr>
          </a:p>
          <a:p>
            <a:endParaRPr lang="en-US" dirty="0">
              <a:ea typeface="ヒラギノ角ゴ Pro W3" charset="0"/>
              <a:cs typeface="ヒラギノ角ゴ Pro W3"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9BAEF640-7427-3845-81EC-63C08058B5B2}" type="slidenum">
              <a:rPr lang="en-US" sz="1200"/>
              <a:pPr algn="r"/>
              <a:t>34</a:t>
            </a:fld>
            <a:endParaRPr lang="en-US" sz="1200"/>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ヒラギノ角ゴ Pro W3" charset="0"/>
                <a:cs typeface="ヒラギノ角ゴ Pro W3" charset="0"/>
              </a:rPr>
              <a:t>CORRECT ANSWER:  B</a:t>
            </a:r>
          </a:p>
          <a:p>
            <a:pPr eaLnBrk="1" hangingPunct="1"/>
            <a:r>
              <a:rPr lang="en-US" dirty="0">
                <a:ea typeface="ヒラギノ角ゴ Pro W3" charset="0"/>
                <a:cs typeface="ヒラギノ角ゴ Pro W3" charset="0"/>
              </a:rPr>
              <a:t>USED IN:  Spring 2008 (Pollock</a:t>
            </a:r>
            <a:r>
              <a:rPr lang="en-US" dirty="0" smtClean="0">
                <a:ea typeface="ヒラギノ角ゴ Pro W3" charset="0"/>
                <a:cs typeface="ヒラギノ角ゴ Pro W3" charset="0"/>
              </a:rPr>
              <a:t>) (No time in ‘2013)</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LECTURE NUMBER: 19</a:t>
            </a:r>
          </a:p>
          <a:p>
            <a:pPr eaLnBrk="1" hangingPunct="1"/>
            <a:r>
              <a:rPr lang="en-US" dirty="0">
                <a:ea typeface="ヒラギノ角ゴ Pro W3" charset="0"/>
                <a:cs typeface="ヒラギノ角ゴ Pro W3" charset="0"/>
              </a:rPr>
              <a:t>STUDENT RESPONSES:  35%  </a:t>
            </a:r>
            <a:r>
              <a:rPr lang="en-US" b="1" dirty="0">
                <a:ea typeface="ヒラギノ角ゴ Pro W3" charset="0"/>
                <a:cs typeface="ヒラギノ角ゴ Pro W3" charset="0"/>
              </a:rPr>
              <a:t>[[50%]] </a:t>
            </a:r>
            <a:r>
              <a:rPr lang="en-US" dirty="0">
                <a:ea typeface="ヒラギノ角ゴ Pro W3" charset="0"/>
                <a:cs typeface="ヒラギノ角ゴ Pro W3" charset="0"/>
              </a:rPr>
              <a:t>15% 0% 0% </a:t>
            </a:r>
          </a:p>
          <a:p>
            <a:r>
              <a:rPr lang="en-US" b="1" dirty="0">
                <a:ea typeface="ヒラギノ角ゴ Pro W3" charset="0"/>
                <a:cs typeface="ヒラギノ角ゴ Pro W3" charset="0"/>
              </a:rPr>
              <a:t>INSTRUCTOR NOTES:  </a:t>
            </a:r>
            <a:r>
              <a:rPr lang="en-US" dirty="0">
                <a:ea typeface="ヒラギノ角ゴ Pro W3" charset="0"/>
                <a:cs typeface="ヒラギノ角ゴ Pro W3" charset="0"/>
              </a:rPr>
              <a:t>Some disagreement (50% correct), but it</a:t>
            </a:r>
            <a:r>
              <a:rPr lang="ja-JP" altLang="en-US" dirty="0">
                <a:ea typeface="ヒラギノ角ゴ Pro W3" charset="0"/>
                <a:cs typeface="ヒラギノ角ゴ Pro W3" charset="0"/>
              </a:rPr>
              <a:t>’</a:t>
            </a:r>
            <a:r>
              <a:rPr lang="en-US" dirty="0">
                <a:ea typeface="ヒラギノ角ゴ Pro W3" charset="0"/>
                <a:cs typeface="ヒラギノ角ゴ Pro W3" charset="0"/>
              </a:rPr>
              <a:t>s partly semantics and convention. Still very good for conversations!( E.g. one student argued that it</a:t>
            </a:r>
            <a:r>
              <a:rPr lang="ja-JP" altLang="en-US" dirty="0">
                <a:ea typeface="ヒラギノ角ゴ Pro W3" charset="0"/>
                <a:cs typeface="ヒラギノ角ゴ Pro W3" charset="0"/>
              </a:rPr>
              <a:t>’</a:t>
            </a:r>
            <a:r>
              <a:rPr lang="en-US" dirty="0">
                <a:ea typeface="ヒラギノ角ゴ Pro W3" charset="0"/>
                <a:cs typeface="ヒラギノ角ゴ Pro W3" charset="0"/>
              </a:rPr>
              <a:t>s a boundary condition that eliminates the </a:t>
            </a:r>
            <a:r>
              <a:rPr lang="en-US" dirty="0" err="1">
                <a:ea typeface="ヒラギノ角ゴ Pro W3" charset="0"/>
                <a:cs typeface="ヒラギノ角ゴ Pro W3" charset="0"/>
              </a:rPr>
              <a:t>Ql</a:t>
            </a:r>
            <a:r>
              <a:rPr lang="ja-JP" altLang="en-US" dirty="0">
                <a:ea typeface="ヒラギノ角ゴ Pro W3" charset="0"/>
                <a:cs typeface="ヒラギノ角ゴ Pro W3" charset="0"/>
              </a:rPr>
              <a:t>’</a:t>
            </a:r>
            <a:r>
              <a:rPr lang="en-US" dirty="0">
                <a:ea typeface="ヒラギノ角ゴ Pro W3" charset="0"/>
                <a:cs typeface="ヒラギノ角ゴ Pro W3" charset="0"/>
              </a:rPr>
              <a:t>s (the nasty Legendre-related functions that don</a:t>
            </a:r>
            <a:r>
              <a:rPr lang="ja-JP" altLang="en-US" dirty="0">
                <a:ea typeface="ヒラギノ角ゴ Pro W3" charset="0"/>
                <a:cs typeface="ヒラギノ角ゴ Pro W3" charset="0"/>
              </a:rPr>
              <a:t>’</a:t>
            </a:r>
            <a:r>
              <a:rPr lang="en-US" dirty="0">
                <a:ea typeface="ヒラギノ角ゴ Pro W3" charset="0"/>
                <a:cs typeface="ヒラギノ角ゴ Pro W3" charset="0"/>
              </a:rPr>
              <a:t>t behave well at the pole)   </a:t>
            </a:r>
          </a:p>
          <a:p>
            <a:pPr eaLnBrk="1" hangingPunct="1"/>
            <a:r>
              <a:rPr lang="en-US" dirty="0">
                <a:ea typeface="ヒラギノ角ゴ Pro W3" charset="0"/>
                <a:cs typeface="ヒラギノ角ゴ Pro W3" charset="0"/>
              </a:rPr>
              <a:t>I guess I'd say Answer:  2, but I guess it's a little </a:t>
            </a:r>
            <a:r>
              <a:rPr lang="en-US" dirty="0" smtClean="0">
                <a:ea typeface="ヒラギノ角ゴ Pro W3" charset="0"/>
                <a:cs typeface="ヒラギノ角ゴ Pro W3" charset="0"/>
              </a:rPr>
              <a:t>ambiguous how exactly</a:t>
            </a:r>
            <a:r>
              <a:rPr lang="en-US" baseline="0" dirty="0" smtClean="0">
                <a:ea typeface="ヒラギノ角ゴ Pro W3" charset="0"/>
                <a:cs typeface="ヒラギノ角ゴ Pro W3" charset="0"/>
              </a:rPr>
              <a:t> you COUNT BC’s</a:t>
            </a:r>
            <a:r>
              <a:rPr lang="en-US" dirty="0" smtClean="0">
                <a:ea typeface="ヒラギノ角ゴ Pro W3" charset="0"/>
                <a:cs typeface="ヒラギノ角ゴ Pro W3" charset="0"/>
              </a:rPr>
              <a:t>? </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V(</a:t>
            </a:r>
            <a:r>
              <a:rPr lang="en-US" dirty="0" err="1">
                <a:ea typeface="ヒラギノ角ゴ Pro W3" charset="0"/>
                <a:cs typeface="ヒラギノ角ゴ Pro W3" charset="0"/>
              </a:rPr>
              <a:t>R,theta</a:t>
            </a:r>
            <a:r>
              <a:rPr lang="en-US" dirty="0">
                <a:ea typeface="ヒラギノ角ゴ Pro W3" charset="0"/>
                <a:cs typeface="ヒラギノ角ゴ Pro W3" charset="0"/>
              </a:rPr>
              <a:t>)=V0(theta).  V(r=0) </a:t>
            </a:r>
            <a:r>
              <a:rPr lang="en-US" dirty="0" err="1">
                <a:ea typeface="ヒラギノ角ゴ Pro W3" charset="0"/>
                <a:cs typeface="ヒラギノ角ゴ Pro W3" charset="0"/>
              </a:rPr>
              <a:t>doesn</a:t>
            </a:r>
            <a:r>
              <a:rPr lang="ja-JP" altLang="en-US" dirty="0">
                <a:ea typeface="ヒラギノ角ゴ Pro W3" charset="0"/>
                <a:cs typeface="ヒラギノ角ゴ Pro W3" charset="0"/>
              </a:rPr>
              <a:t>’</a:t>
            </a:r>
            <a:r>
              <a:rPr lang="en-US" dirty="0">
                <a:ea typeface="ヒラギノ角ゴ Pro W3" charset="0"/>
                <a:cs typeface="ヒラギノ角ゴ Pro W3" charset="0"/>
              </a:rPr>
              <a:t>t equal infinity.  (Not sure if that's literally a boundary condition, though) </a:t>
            </a:r>
          </a:p>
          <a:p>
            <a:pPr eaLnBrk="1" hangingPunct="1"/>
            <a:r>
              <a:rPr lang="en-US" dirty="0">
                <a:ea typeface="ヒラギノ角ゴ Pro W3" charset="0"/>
                <a:cs typeface="ヒラギノ角ゴ Pro W3" charset="0"/>
              </a:rPr>
              <a:t>That</a:t>
            </a:r>
            <a:r>
              <a:rPr lang="ja-JP" altLang="en-US" dirty="0">
                <a:ea typeface="ヒラギノ角ゴ Pro W3" charset="0"/>
                <a:cs typeface="ヒラギノ角ゴ Pro W3" charset="0"/>
              </a:rPr>
              <a:t>’</a:t>
            </a:r>
            <a:r>
              <a:rPr lang="en-US" dirty="0">
                <a:ea typeface="ヒラギノ角ゴ Pro W3" charset="0"/>
                <a:cs typeface="ヒラギノ角ゴ Pro W3" charset="0"/>
              </a:rPr>
              <a:t>s ok - this is a question to generate discussion...  -SJP</a:t>
            </a:r>
          </a:p>
          <a:p>
            <a:pPr eaLnBrk="1" hangingPunct="1"/>
            <a:r>
              <a:rPr lang="en-US" dirty="0">
                <a:ea typeface="ヒラギノ角ゴ Pro W3" charset="0"/>
                <a:cs typeface="ヒラギノ角ゴ Pro W3" charset="0"/>
              </a:rPr>
              <a:t>WRITTEN BY: Steven Pollock (CU-Boulder</a:t>
            </a:r>
            <a:r>
              <a:rPr lang="en-US" dirty="0" smtClean="0">
                <a:ea typeface="ヒラギノ角ゴ Pro W3" charset="0"/>
                <a:cs typeface="ヒラギノ角ゴ Pro W3" charset="0"/>
              </a:rPr>
              <a:t>)</a:t>
            </a:r>
          </a:p>
          <a:p>
            <a:pPr eaLnBrk="1" hangingPunct="1"/>
            <a:endParaRPr lang="en-US" dirty="0" smtClean="0">
              <a:ea typeface="ヒラギノ角ゴ Pro W3" charset="0"/>
              <a:cs typeface="ヒラギノ角ゴ Pro W3" charset="0"/>
            </a:endParaRPr>
          </a:p>
          <a:p>
            <a:pPr eaLnBrk="1" hangingPunct="1"/>
            <a:endParaRPr lang="en-US" dirty="0">
              <a:ea typeface="ヒラギノ角ゴ Pro W3" charset="0"/>
              <a:cs typeface="ヒラギノ角ゴ Pro W3" charset="0"/>
            </a:endParaRPr>
          </a:p>
          <a:p>
            <a:pPr eaLnBrk="1" hangingPunct="1"/>
            <a:endParaRPr lang="en-US" b="1" dirty="0">
              <a:ea typeface="ヒラギノ角ゴ Pro W3" charset="0"/>
              <a:cs typeface="ヒラギノ角ゴ Pro W3" charset="0"/>
            </a:endParaRPr>
          </a:p>
          <a:p>
            <a:pPr eaLnBrk="1" hangingPunct="1"/>
            <a:endParaRPr lang="en-US" dirty="0">
              <a:ea typeface="ヒラギノ角ゴ Pro W3" charset="0"/>
              <a:cs typeface="ヒラギノ角ゴ Pro W3"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2C2B97B9-DDCF-D94D-8CF0-694C0FBC3213}" type="slidenum">
              <a:rPr lang="en-US" sz="1200"/>
              <a:pPr algn="r"/>
              <a:t>35</a:t>
            </a:fld>
            <a:endParaRPr lang="en-US" sz="1200"/>
          </a:p>
        </p:txBody>
      </p:sp>
      <p:sp>
        <p:nvSpPr>
          <p:cNvPr id="102403" name="Rectangle 1026"/>
          <p:cNvSpPr>
            <a:spLocks noGrp="1" noRot="1" noChangeAspect="1" noChangeArrowheads="1" noTextEdit="1"/>
          </p:cNvSpPr>
          <p:nvPr>
            <p:ph type="sldImg"/>
          </p:nvPr>
        </p:nvSpPr>
        <p:spPr>
          <a:solidFill>
            <a:srgbClr val="FFFFFF"/>
          </a:solidFill>
          <a:ln/>
        </p:spPr>
      </p:sp>
      <p:sp>
        <p:nvSpPr>
          <p:cNvPr id="102404" name="Rectangle 1027"/>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dirty="0">
                <a:ea typeface="ヒラギノ角ゴ Pro W3" charset="0"/>
                <a:cs typeface="ヒラギノ角ゴ Pro W3" charset="0"/>
              </a:rPr>
              <a:t>CORRECT ANSWER:  B</a:t>
            </a:r>
          </a:p>
          <a:p>
            <a:pPr eaLnBrk="1" hangingPunct="1"/>
            <a:r>
              <a:rPr lang="en-US" dirty="0">
                <a:ea typeface="ヒラギノ角ゴ Pro W3" charset="0"/>
                <a:cs typeface="ヒラギノ角ゴ Pro W3" charset="0"/>
              </a:rPr>
              <a:t>USED IN:  </a:t>
            </a:r>
          </a:p>
          <a:p>
            <a:pPr eaLnBrk="1" hangingPunct="1"/>
            <a:r>
              <a:rPr lang="en-US">
                <a:ea typeface="ヒラギノ角ゴ Pro W3" charset="0"/>
                <a:cs typeface="ヒラギノ角ゴ Pro W3" charset="0"/>
              </a:rPr>
              <a:t>STUDENT RESPONSES:  n/a</a:t>
            </a:r>
          </a:p>
          <a:p>
            <a:pPr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(No.  You used the continuity to solve for A</a:t>
            </a:r>
            <a:r>
              <a:rPr lang="ja-JP" altLang="en-US" dirty="0">
                <a:ea typeface="ヒラギノ角ゴ Pro W3" charset="0"/>
                <a:cs typeface="ヒラギノ角ゴ Pro W3" charset="0"/>
              </a:rPr>
              <a:t>’</a:t>
            </a:r>
            <a:r>
              <a:rPr lang="en-US" dirty="0">
                <a:ea typeface="ヒラギノ角ゴ Pro W3" charset="0"/>
                <a:cs typeface="ヒラギノ角ゴ Pro W3" charset="0"/>
              </a:rPr>
              <a:t>s in terms of B</a:t>
            </a:r>
            <a:r>
              <a:rPr lang="ja-JP" altLang="en-US" dirty="0">
                <a:ea typeface="ヒラギノ角ゴ Pro W3" charset="0"/>
                <a:cs typeface="ヒラギノ角ゴ Pro W3" charset="0"/>
              </a:rPr>
              <a:t>’</a:t>
            </a:r>
            <a:r>
              <a:rPr lang="en-US" dirty="0">
                <a:ea typeface="ヒラギノ角ゴ Pro W3" charset="0"/>
                <a:cs typeface="ヒラギノ角ゴ Pro W3" charset="0"/>
              </a:rPr>
              <a:t>s in the previous problem… now you use that result to solve for inside.)  -SJP</a:t>
            </a:r>
          </a:p>
          <a:p>
            <a:pPr eaLnBrk="1" hangingPunct="1"/>
            <a:r>
              <a:rPr lang="en-US" b="1" dirty="0">
                <a:ea typeface="ヒラギノ角ゴ Pro W3" charset="0"/>
                <a:cs typeface="ヒラギノ角ゴ Pro W3" charset="0"/>
              </a:rPr>
              <a:t> </a:t>
            </a:r>
            <a:r>
              <a:rPr lang="en-US" dirty="0">
                <a:ea typeface="ヒラギノ角ゴ Pro W3" charset="0"/>
                <a:cs typeface="ヒラギノ角ゴ Pro W3" charset="0"/>
              </a:rPr>
              <a:t>WRITTEN BY: Steven Pollock (CU-Boulder)</a:t>
            </a:r>
          </a:p>
          <a:p>
            <a:pPr eaLnBrk="1" hangingPunct="1"/>
            <a:endParaRPr lang="en-US" b="1" dirty="0">
              <a:ea typeface="ヒラギノ角ゴ Pro W3" charset="0"/>
              <a:cs typeface="ヒラギノ角ゴ Pro W3" charset="0"/>
            </a:endParaRPr>
          </a:p>
          <a:p>
            <a:pPr eaLnBrk="1" hangingPunct="1"/>
            <a:endParaRPr lang="en-US" dirty="0">
              <a:ea typeface="ヒラギノ角ゴ Pro W3" charset="0"/>
              <a:cs typeface="ヒラギノ角ゴ Pro W3"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0B63E042-5DF3-D14B-8758-C0C940099D6E}" type="slidenum">
              <a:rPr lang="en-US" sz="1200"/>
              <a:pPr/>
              <a:t>36</a:t>
            </a:fld>
            <a:endParaRPr lang="en-US" sz="1200"/>
          </a:p>
        </p:txBody>
      </p:sp>
      <p:sp>
        <p:nvSpPr>
          <p:cNvPr id="104451" name="Rectangle 1026"/>
          <p:cNvSpPr>
            <a:spLocks noGrp="1" noRot="1" noChangeAspect="1" noChangeArrowheads="1" noTextEdit="1"/>
          </p:cNvSpPr>
          <p:nvPr>
            <p:ph type="sldImg"/>
          </p:nvPr>
        </p:nvSpPr>
        <p:spPr>
          <a:ln/>
        </p:spPr>
      </p:sp>
      <p:sp>
        <p:nvSpPr>
          <p:cNvPr id="10445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ヒラギノ角ゴ Pro W3" charset="0"/>
                <a:cs typeface="ヒラギノ角ゴ Pro W3" charset="0"/>
              </a:rPr>
              <a:t>CORRECT ANSWER:  B</a:t>
            </a:r>
          </a:p>
          <a:p>
            <a:pPr eaLnBrk="1" hangingPunct="1"/>
            <a:r>
              <a:rPr lang="en-US">
                <a:ea typeface="ヒラギノ角ゴ Pro W3" charset="0"/>
                <a:cs typeface="ヒラギノ角ゴ Pro W3" charset="0"/>
              </a:rPr>
              <a:t>USED IN:</a:t>
            </a:r>
          </a:p>
          <a:p>
            <a:pPr eaLnBrk="1" hangingPunct="1"/>
            <a:r>
              <a:rPr lang="en-US">
                <a:ea typeface="ヒラギノ角ゴ Pro W3" charset="0"/>
                <a:cs typeface="ヒラギノ角ゴ Pro W3" charset="0"/>
              </a:rPr>
              <a:t>LECTURE NUMBER: </a:t>
            </a:r>
          </a:p>
          <a:p>
            <a:pPr eaLnBrk="1" hangingPunct="1"/>
            <a:r>
              <a:rPr lang="en-US">
                <a:ea typeface="ヒラギノ角ゴ Pro W3" charset="0"/>
                <a:cs typeface="ヒラギノ角ゴ Pro W3" charset="0"/>
              </a:rPr>
              <a:t>STUDENT RESPONSES: n/a </a:t>
            </a:r>
          </a:p>
          <a:p>
            <a:pPr eaLnBrk="1" hangingPunct="1"/>
            <a:r>
              <a:rPr lang="en-US" b="1">
                <a:ea typeface="ヒラギノ角ゴ Pro W3" charset="0"/>
                <a:cs typeface="ヒラギノ角ゴ Pro W3" charset="0"/>
              </a:rPr>
              <a:t>INSTRUCTOR NOTES: </a:t>
            </a:r>
            <a:r>
              <a:rPr lang="en-US">
                <a:ea typeface="ヒラギノ角ゴ Pro W3" charset="0"/>
                <a:cs typeface="ヒラギノ角ゴ Pro W3" charset="0"/>
              </a:rPr>
              <a:t>No.  (I heard a claim that in past terms, this was a point of confusion for many.  A non-zero V can still satisfy Laplace</a:t>
            </a:r>
            <a:r>
              <a:rPr lang="ja-JP" altLang="en-US">
                <a:ea typeface="ヒラギノ角ゴ Pro W3" charset="0"/>
                <a:cs typeface="ヒラギノ角ゴ Pro W3" charset="0"/>
              </a:rPr>
              <a:t>’</a:t>
            </a:r>
            <a:r>
              <a:rPr lang="en-US">
                <a:ea typeface="ヒラギノ角ゴ Pro W3" charset="0"/>
                <a:cs typeface="ヒラギノ角ゴ Pro W3" charset="0"/>
              </a:rPr>
              <a:t>s equation.  So, why is it that the integral Form looks like it will give you V=0? Good for discussion!)  -SJP</a:t>
            </a:r>
          </a:p>
          <a:p>
            <a:pPr eaLnBrk="1" hangingPunct="1"/>
            <a:r>
              <a:rPr lang="en-US">
                <a:ea typeface="ヒラギノ角ゴ Pro W3" charset="0"/>
                <a:cs typeface="ヒラギノ角ゴ Pro W3" charset="0"/>
              </a:rPr>
              <a:t>WRITTEN BY: Ward Handley (CU-Boulder)</a:t>
            </a:r>
            <a:endParaRPr lang="en-US" b="1">
              <a:ea typeface="ヒラギノ角ゴ Pro W3" charset="0"/>
              <a:cs typeface="ヒラギノ角ゴ Pro W3" charset="0"/>
            </a:endParaRPr>
          </a:p>
          <a:p>
            <a:pPr eaLnBrk="1" hangingPunct="1"/>
            <a:endParaRPr lang="en-US">
              <a:ea typeface="ヒラギノ角ゴ Pro W3" charset="0"/>
              <a:cs typeface="ヒラギノ角ゴ Pro W3"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685BC8CD-0119-1747-B18E-9944CE719003}" type="slidenum">
              <a:rPr lang="en-US" sz="1200"/>
              <a:pPr algn="r"/>
              <a:t>37</a:t>
            </a:fld>
            <a:endParaRPr lang="en-US" sz="1200"/>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sz="1000" dirty="0">
                <a:ea typeface="ヒラギノ角ゴ Pro W3" charset="0"/>
                <a:cs typeface="ヒラギノ角ゴ Pro W3" charset="0"/>
              </a:rPr>
              <a:t>CORRECT ANSWER:  D</a:t>
            </a:r>
          </a:p>
          <a:p>
            <a:pPr eaLnBrk="1" hangingPunct="1"/>
            <a:r>
              <a:rPr lang="en-US" sz="1000" dirty="0">
                <a:ea typeface="ヒラギノ角ゴ Pro W3" charset="0"/>
                <a:cs typeface="ヒラギノ角ゴ Pro W3" charset="0"/>
              </a:rPr>
              <a:t>USED IN:  Spring </a:t>
            </a:r>
            <a:r>
              <a:rPr lang="en-US" sz="1000" dirty="0" smtClean="0">
                <a:ea typeface="ヒラギノ角ゴ Pro W3" charset="0"/>
                <a:cs typeface="ヒラギノ角ゴ Pro W3" charset="0"/>
              </a:rPr>
              <a:t>2008 and 13 </a:t>
            </a:r>
            <a:r>
              <a:rPr lang="en-US" sz="1000" dirty="0">
                <a:ea typeface="ヒラギノ角ゴ Pro W3" charset="0"/>
                <a:cs typeface="ヒラギノ角ゴ Pro W3" charset="0"/>
              </a:rPr>
              <a:t>(Pollock), Fall 2009 (</a:t>
            </a:r>
            <a:r>
              <a:rPr lang="en-US" sz="1000" dirty="0" err="1">
                <a:ea typeface="ヒラギノ角ゴ Pro W3" charset="0"/>
                <a:cs typeface="ヒラギノ角ゴ Pro W3" charset="0"/>
              </a:rPr>
              <a:t>Schibli</a:t>
            </a:r>
            <a:r>
              <a:rPr lang="en-US" sz="1000" dirty="0" smtClean="0">
                <a:ea typeface="ヒラギノ角ゴ Pro W3" charset="0"/>
                <a:cs typeface="ヒラギノ角ゴ Pro W3" charset="0"/>
              </a:rPr>
              <a:t>) (Skipped in ‘13)</a:t>
            </a:r>
            <a:endParaRPr lang="en-US" sz="1000" dirty="0">
              <a:ea typeface="ヒラギノ角ゴ Pro W3" charset="0"/>
              <a:cs typeface="ヒラギノ角ゴ Pro W3" charset="0"/>
            </a:endParaRPr>
          </a:p>
          <a:p>
            <a:pPr eaLnBrk="1" hangingPunct="1"/>
            <a:r>
              <a:rPr lang="en-US" sz="1000" dirty="0">
                <a:ea typeface="ヒラギノ角ゴ Pro W3" charset="0"/>
                <a:cs typeface="ヒラギノ角ゴ Pro W3" charset="0"/>
              </a:rPr>
              <a:t>LECTURE NUMBER: </a:t>
            </a:r>
            <a:r>
              <a:rPr lang="en-US" sz="1000" dirty="0" smtClean="0">
                <a:ea typeface="ヒラギノ角ゴ Pro W3" charset="0"/>
                <a:cs typeface="ヒラギノ角ゴ Pro W3" charset="0"/>
              </a:rPr>
              <a:t>19 (20 in ‘2013) </a:t>
            </a:r>
            <a:endParaRPr lang="en-US" sz="1000" dirty="0">
              <a:ea typeface="ヒラギノ角ゴ Pro W3" charset="0"/>
              <a:cs typeface="ヒラギノ角ゴ Pro W3" charset="0"/>
            </a:endParaRPr>
          </a:p>
          <a:p>
            <a:pPr eaLnBrk="1" hangingPunct="1"/>
            <a:r>
              <a:rPr lang="en-US" sz="1000" dirty="0">
                <a:ea typeface="ヒラギノ角ゴ Pro W3" charset="0"/>
                <a:cs typeface="ヒラギノ角ゴ Pro W3" charset="0"/>
              </a:rPr>
              <a:t>STUDENT RESPONSES:  0% 30% 65%  </a:t>
            </a:r>
            <a:r>
              <a:rPr lang="en-US" sz="1000" b="1" dirty="0">
                <a:ea typeface="ヒラギノ角ゴ Pro W3" charset="0"/>
                <a:cs typeface="ヒラギノ角ゴ Pro W3" charset="0"/>
              </a:rPr>
              <a:t>[[0%]] </a:t>
            </a:r>
            <a:r>
              <a:rPr lang="en-US" sz="1000" dirty="0">
                <a:ea typeface="ヒラギノ角ゴ Pro W3" charset="0"/>
                <a:cs typeface="ヒラギノ角ゴ Pro W3" charset="0"/>
              </a:rPr>
              <a:t>5% (SPRING 2008)</a:t>
            </a:r>
          </a:p>
          <a:p>
            <a:pPr eaLnBrk="1" hangingPunct="1"/>
            <a:r>
              <a:rPr lang="en-US" sz="1000" dirty="0">
                <a:ea typeface="ヒラギノ角ゴ Pro W3" charset="0"/>
                <a:cs typeface="ヒラギノ角ゴ Pro W3" charset="0"/>
              </a:rPr>
              <a:t>		</a:t>
            </a:r>
            <a:r>
              <a:rPr lang="en-US" sz="1000" dirty="0" smtClean="0">
                <a:ea typeface="ヒラギノ角ゴ Pro W3" charset="0"/>
                <a:cs typeface="ヒラギノ角ゴ Pro W3" charset="0"/>
              </a:rPr>
              <a:t>7</a:t>
            </a:r>
            <a:r>
              <a:rPr lang="en-US" sz="1000" dirty="0">
                <a:ea typeface="ヒラギノ角ゴ Pro W3" charset="0"/>
                <a:cs typeface="ヒラギノ角ゴ Pro W3" charset="0"/>
              </a:rPr>
              <a:t>% 40% 22%  </a:t>
            </a:r>
            <a:r>
              <a:rPr lang="en-US" sz="1000" b="1" dirty="0">
                <a:ea typeface="ヒラギノ角ゴ Pro W3" charset="0"/>
                <a:cs typeface="ヒラギノ角ゴ Pro W3" charset="0"/>
              </a:rPr>
              <a:t>[[16%]] </a:t>
            </a:r>
            <a:r>
              <a:rPr lang="en-US" sz="1000" dirty="0">
                <a:ea typeface="ヒラギノ角ゴ Pro W3" charset="0"/>
                <a:cs typeface="ヒラギノ角ゴ Pro W3" charset="0"/>
              </a:rPr>
              <a:t>16% (FALL 2009</a:t>
            </a:r>
            <a:r>
              <a:rPr lang="en-US" sz="1000" dirty="0" smtClean="0">
                <a:ea typeface="ヒラギノ角ゴ Pro W3" charset="0"/>
                <a:cs typeface="ヒラギノ角ゴ Pro W3" charset="0"/>
              </a:rPr>
              <a:t>)</a:t>
            </a:r>
          </a:p>
          <a:p>
            <a:pPr eaLnBrk="1" hangingPunct="1"/>
            <a:r>
              <a:rPr lang="en-US" sz="1000" dirty="0" smtClean="0">
                <a:ea typeface="ヒラギノ角ゴ Pro W3" charset="0"/>
                <a:cs typeface="ヒラギノ角ゴ Pro W3" charset="0"/>
              </a:rPr>
              <a:t>		20, 51, 16, </a:t>
            </a:r>
            <a:r>
              <a:rPr lang="en-US" sz="1000" b="1" dirty="0" smtClean="0">
                <a:ea typeface="ヒラギノ角ゴ Pro W3" charset="0"/>
                <a:cs typeface="ヒラギノ角ゴ Pro W3" charset="0"/>
              </a:rPr>
              <a:t>[[11]], 2</a:t>
            </a:r>
            <a:endParaRPr lang="en-US" sz="1000" dirty="0">
              <a:ea typeface="ヒラギノ角ゴ Pro W3" charset="0"/>
              <a:cs typeface="ヒラギノ角ゴ Pro W3" charset="0"/>
            </a:endParaRPr>
          </a:p>
          <a:p>
            <a:pPr eaLnBrk="1" hangingPunct="1"/>
            <a:r>
              <a:rPr lang="en-US" sz="1000" b="1" dirty="0">
                <a:ea typeface="ヒラギノ角ゴ Pro W3" charset="0"/>
                <a:cs typeface="ヒラギノ角ゴ Pro W3" charset="0"/>
              </a:rPr>
              <a:t>INSTRUCTOR NOTES:  </a:t>
            </a:r>
            <a:r>
              <a:rPr lang="en-US" sz="1000" dirty="0">
                <a:ea typeface="ヒラギノ角ゴ Pro W3" charset="0"/>
                <a:cs typeface="ヒラギノ角ゴ Pro W3" charset="0"/>
              </a:rPr>
              <a:t>Lots of disagreement,(65% said C) but </a:t>
            </a:r>
            <a:r>
              <a:rPr lang="en-US" sz="1000" dirty="0" smtClean="0">
                <a:ea typeface="ヒラギノ角ゴ Pro W3" charset="0"/>
                <a:cs typeface="ヒラギノ角ゴ Pro W3" charset="0"/>
              </a:rPr>
              <a:t>it’s partly </a:t>
            </a:r>
            <a:r>
              <a:rPr lang="en-US" sz="1000" dirty="0">
                <a:ea typeface="ヒラギノ角ゴ Pro W3" charset="0"/>
                <a:cs typeface="ヒラギノ角ゴ Pro W3" charset="0"/>
              </a:rPr>
              <a:t>semantics and convention. Still very good for conversations! The ones voting for "3" had a variety of ideas of what we mean by "boundary conditions for the potential", all fruitful...  My Answer would be:  D=4; </a:t>
            </a:r>
          </a:p>
          <a:p>
            <a:r>
              <a:rPr lang="en-US" sz="1000" dirty="0">
                <a:ea typeface="ヒラギノ角ゴ Pro W3" charset="0"/>
                <a:cs typeface="ヒラギノ角ゴ Pro W3" charset="0"/>
              </a:rPr>
              <a:t>Vin=</a:t>
            </a:r>
            <a:r>
              <a:rPr lang="en-US" sz="1000" dirty="0" err="1">
                <a:ea typeface="ヒラギノ角ゴ Pro W3" charset="0"/>
                <a:cs typeface="ヒラギノ角ゴ Pro W3" charset="0"/>
              </a:rPr>
              <a:t>Vout</a:t>
            </a:r>
            <a:r>
              <a:rPr lang="en-US" sz="1000" dirty="0">
                <a:ea typeface="ヒラギノ角ゴ Pro W3" charset="0"/>
                <a:cs typeface="ヒラギノ角ゴ Pro W3" charset="0"/>
              </a:rPr>
              <a:t>, </a:t>
            </a:r>
          </a:p>
          <a:p>
            <a:r>
              <a:rPr lang="en-US" sz="1000" dirty="0" err="1">
                <a:ea typeface="ヒラギノ角ゴ Pro W3" charset="0"/>
                <a:cs typeface="ヒラギノ角ゴ Pro W3" charset="0"/>
              </a:rPr>
              <a:t>dVout</a:t>
            </a:r>
            <a:r>
              <a:rPr lang="en-US" sz="1000" dirty="0">
                <a:ea typeface="ヒラギノ角ゴ Pro W3" charset="0"/>
                <a:cs typeface="ヒラギノ角ゴ Pro W3" charset="0"/>
              </a:rPr>
              <a:t>/</a:t>
            </a:r>
            <a:r>
              <a:rPr lang="en-US" sz="1000" dirty="0" err="1">
                <a:ea typeface="ヒラギノ角ゴ Pro W3" charset="0"/>
                <a:cs typeface="ヒラギノ角ゴ Pro W3" charset="0"/>
              </a:rPr>
              <a:t>dr-dVin</a:t>
            </a:r>
            <a:r>
              <a:rPr lang="en-US" sz="1000" dirty="0">
                <a:ea typeface="ヒラギノ角ゴ Pro W3" charset="0"/>
                <a:cs typeface="ヒラギノ角ゴ Pro W3" charset="0"/>
              </a:rPr>
              <a:t>/</a:t>
            </a:r>
            <a:r>
              <a:rPr lang="en-US" sz="1000" dirty="0" err="1">
                <a:ea typeface="ヒラギノ角ゴ Pro W3" charset="0"/>
                <a:cs typeface="ヒラギノ角ゴ Pro W3" charset="0"/>
              </a:rPr>
              <a:t>dr</a:t>
            </a:r>
            <a:r>
              <a:rPr lang="en-US" sz="1000" dirty="0">
                <a:ea typeface="ヒラギノ角ゴ Pro W3" charset="0"/>
                <a:cs typeface="ヒラギノ角ゴ Pro W3" charset="0"/>
              </a:rPr>
              <a:t> = -sigma/epsilon-</a:t>
            </a:r>
            <a:r>
              <a:rPr lang="en-US" sz="1000" dirty="0" err="1">
                <a:ea typeface="ヒラギノ角ゴ Pro W3" charset="0"/>
                <a:cs typeface="ヒラギノ角ゴ Pro W3" charset="0"/>
              </a:rPr>
              <a:t>nought</a:t>
            </a:r>
            <a:r>
              <a:rPr lang="en-US" sz="1000" dirty="0">
                <a:ea typeface="ヒラギノ角ゴ Pro W3" charset="0"/>
                <a:cs typeface="ヒラギノ角ゴ Pro W3" charset="0"/>
              </a:rPr>
              <a:t>, </a:t>
            </a:r>
          </a:p>
          <a:p>
            <a:r>
              <a:rPr lang="en-US" sz="1000" dirty="0">
                <a:ea typeface="ヒラギノ角ゴ Pro W3" charset="0"/>
                <a:cs typeface="ヒラギノ角ゴ Pro W3" charset="0"/>
              </a:rPr>
              <a:t>V(r=infinity)=0</a:t>
            </a:r>
          </a:p>
          <a:p>
            <a:r>
              <a:rPr lang="en-US" sz="1000" dirty="0">
                <a:ea typeface="ヒラギノ角ゴ Pro W3" charset="0"/>
                <a:cs typeface="ヒラギノ角ゴ Pro W3" charset="0"/>
              </a:rPr>
              <a:t>V </a:t>
            </a:r>
            <a:r>
              <a:rPr lang="en-US" sz="1000" dirty="0" err="1">
                <a:ea typeface="ヒラギノ角ゴ Pro W3" charset="0"/>
                <a:cs typeface="ヒラギノ角ゴ Pro W3" charset="0"/>
              </a:rPr>
              <a:t>doesn</a:t>
            </a:r>
            <a:r>
              <a:rPr lang="ja-JP" altLang="en-US" sz="1000" dirty="0">
                <a:ea typeface="ヒラギノ角ゴ Pro W3" charset="0"/>
                <a:cs typeface="ヒラギノ角ゴ Pro W3" charset="0"/>
              </a:rPr>
              <a:t>’</a:t>
            </a:r>
            <a:r>
              <a:rPr lang="en-US" sz="1000" dirty="0">
                <a:ea typeface="ヒラギノ角ゴ Pro W3" charset="0"/>
                <a:cs typeface="ヒラギノ角ゴ Pro W3" charset="0"/>
              </a:rPr>
              <a:t>t equal infinity at zero </a:t>
            </a:r>
            <a:r>
              <a:rPr lang="en-US" sz="1000" dirty="0" smtClean="0">
                <a:ea typeface="ヒラギノ角ゴ Pro W3" charset="0"/>
                <a:cs typeface="ヒラギノ角ゴ Pro W3" charset="0"/>
              </a:rPr>
              <a:t>– </a:t>
            </a:r>
          </a:p>
          <a:p>
            <a:endParaRPr lang="en-US" sz="1000" dirty="0">
              <a:ea typeface="ヒラギノ角ゴ Pro W3" charset="0"/>
              <a:cs typeface="ヒラギノ角ゴ Pro W3" charset="0"/>
            </a:endParaRPr>
          </a:p>
          <a:p>
            <a:r>
              <a:rPr lang="en-US" sz="1000" dirty="0">
                <a:ea typeface="ヒラギノ角ゴ Pro W3" charset="0"/>
                <a:cs typeface="ヒラギノ角ゴ Pro W3" charset="0"/>
              </a:rPr>
              <a:t>SJP</a:t>
            </a:r>
            <a:endParaRPr lang="en-US" sz="1000" b="1" dirty="0">
              <a:ea typeface="ヒラギノ角ゴ Pro W3" charset="0"/>
              <a:cs typeface="ヒラギノ角ゴ Pro W3" charset="0"/>
            </a:endParaRPr>
          </a:p>
          <a:p>
            <a:r>
              <a:rPr lang="en-US" sz="1000" dirty="0">
                <a:ea typeface="ヒラギノ角ゴ Pro W3" charset="0"/>
                <a:cs typeface="ヒラギノ角ゴ Pro W3" charset="0"/>
              </a:rPr>
              <a:t>WRITTEN BY: Steven Pollock (CU-Boulder)</a:t>
            </a:r>
          </a:p>
          <a:p>
            <a:endParaRPr lang="en-US" sz="1000" dirty="0">
              <a:ea typeface="ヒラギノ角ゴ Pro W3" charset="0"/>
              <a:cs typeface="ヒラギノ角ゴ Pro W3"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ヒラギノ角ゴ Pro W3" charset="0"/>
              <a:cs typeface="ヒラギノ角ゴ Pro W3"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ヒラギノ角ゴ Pro W3" charset="0"/>
              <a:cs typeface="ヒラギノ角ゴ Pro W3"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44588" y="687388"/>
            <a:ext cx="4570412" cy="3427412"/>
          </a:xfrm>
          <a:ln/>
        </p:spPr>
      </p:sp>
      <p:sp>
        <p:nvSpPr>
          <p:cNvPr id="45059" name="Notes Placeholder 2"/>
          <p:cNvSpPr>
            <a:spLocks noGrp="1"/>
          </p:cNvSpPr>
          <p:nvPr>
            <p:ph type="body" idx="1"/>
          </p:nvPr>
        </p:nvSpPr>
        <p:spPr>
          <a:xfrm>
            <a:off x="685800" y="4344988"/>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dirty="0">
                <a:ea typeface="ヒラギノ角ゴ Pro W3" charset="0"/>
                <a:cs typeface="ヒラギノ角ゴ Pro W3" charset="0"/>
              </a:rPr>
              <a:t>CORRECT ANSWER:  A</a:t>
            </a:r>
          </a:p>
          <a:p>
            <a:pPr defTabSz="457200" eaLnBrk="1" hangingPunct="1"/>
            <a:r>
              <a:rPr lang="en-US" dirty="0">
                <a:ea typeface="ヒラギノ角ゴ Pro W3" charset="0"/>
                <a:cs typeface="ヒラギノ角ゴ Pro W3" charset="0"/>
              </a:rPr>
              <a:t>USED IN:  Fall 2009 (</a:t>
            </a:r>
            <a:r>
              <a:rPr lang="en-US" dirty="0" err="1">
                <a:ea typeface="ヒラギノ角ゴ Pro W3" charset="0"/>
                <a:cs typeface="ヒラギノ角ゴ Pro W3" charset="0"/>
              </a:rPr>
              <a:t>Schibli</a:t>
            </a:r>
            <a:r>
              <a:rPr lang="en-US" dirty="0" smtClean="0">
                <a:ea typeface="ヒラギノ角ゴ Pro W3" charset="0"/>
                <a:cs typeface="ヒラギノ角ゴ Pro W3" charset="0"/>
              </a:rPr>
              <a:t>). </a:t>
            </a:r>
            <a:r>
              <a:rPr lang="en-US" dirty="0" err="1" smtClean="0">
                <a:ea typeface="ヒラギノ角ゴ Pro W3" charset="0"/>
                <a:cs typeface="ヒラギノ角ゴ Pro W3" charset="0"/>
              </a:rPr>
              <a:t>Sp</a:t>
            </a:r>
            <a:r>
              <a:rPr lang="en-US" baseline="0" dirty="0" smtClean="0">
                <a:ea typeface="ヒラギノ角ゴ Pro W3" charset="0"/>
                <a:cs typeface="ヒラギノ角ゴ Pro W3" charset="0"/>
              </a:rPr>
              <a:t> 2013 (Pollock) </a:t>
            </a:r>
            <a:endParaRPr lang="en-US" dirty="0">
              <a:ea typeface="ヒラギノ角ゴ Pro W3" charset="0"/>
              <a:cs typeface="ヒラギノ角ゴ Pro W3" charset="0"/>
            </a:endParaRPr>
          </a:p>
          <a:p>
            <a:pPr defTabSz="457200" eaLnBrk="1" hangingPunct="1"/>
            <a:r>
              <a:rPr lang="en-US" dirty="0">
                <a:ea typeface="ヒラギノ角ゴ Pro W3" charset="0"/>
                <a:cs typeface="ヒラギノ角ゴ Pro W3" charset="0"/>
              </a:rPr>
              <a:t>LECTURE NUMBER:  </a:t>
            </a:r>
            <a:r>
              <a:rPr lang="en-US" dirty="0" smtClean="0">
                <a:ea typeface="ヒラギノ角ゴ Pro W3" charset="0"/>
                <a:cs typeface="ヒラギノ角ゴ Pro W3" charset="0"/>
              </a:rPr>
              <a:t>15 for </a:t>
            </a:r>
            <a:r>
              <a:rPr lang="en-US" dirty="0" err="1" smtClean="0">
                <a:ea typeface="ヒラギノ角ゴ Pro W3" charset="0"/>
                <a:cs typeface="ヒラギノ角ゴ Pro W3" charset="0"/>
              </a:rPr>
              <a:t>Sp</a:t>
            </a:r>
            <a:r>
              <a:rPr lang="en-US" dirty="0" smtClean="0">
                <a:ea typeface="ヒラギノ角ゴ Pro W3" charset="0"/>
                <a:cs typeface="ヒラギノ角ゴ Pro W3" charset="0"/>
              </a:rPr>
              <a:t> 2013</a:t>
            </a:r>
            <a:endParaRPr lang="en-US" dirty="0">
              <a:ea typeface="ヒラギノ角ゴ Pro W3" charset="0"/>
              <a:cs typeface="ヒラギノ角ゴ Pro W3" charset="0"/>
            </a:endParaRPr>
          </a:p>
          <a:p>
            <a:pPr defTabSz="457200" eaLnBrk="1" hangingPunct="1"/>
            <a:r>
              <a:rPr lang="en-US" dirty="0">
                <a:ea typeface="ヒラギノ角ゴ Pro W3" charset="0"/>
                <a:cs typeface="ヒラギノ角ゴ Pro W3" charset="0"/>
              </a:rPr>
              <a:t>STUDENT RESPONSES: </a:t>
            </a:r>
            <a:r>
              <a:rPr lang="en-US" b="1" dirty="0">
                <a:ea typeface="ヒラギノ角ゴ Pro W3" charset="0"/>
                <a:cs typeface="ヒラギノ角ゴ Pro W3" charset="0"/>
              </a:rPr>
              <a:t>[[71%]]</a:t>
            </a:r>
            <a:r>
              <a:rPr lang="en-US" dirty="0">
                <a:ea typeface="ヒラギノ角ゴ Pro W3" charset="0"/>
                <a:cs typeface="ヒラギノ角ゴ Pro W3" charset="0"/>
              </a:rPr>
              <a:t> 0% 8% 21% 0% (FALL 2009</a:t>
            </a:r>
            <a:r>
              <a:rPr lang="en-US" dirty="0" smtClean="0">
                <a:ea typeface="ヒラギノ角ゴ Pro W3" charset="0"/>
                <a:cs typeface="ヒラギノ角ゴ Pro W3" charset="0"/>
              </a:rPr>
              <a:t>)</a:t>
            </a:r>
          </a:p>
          <a:p>
            <a:pPr defTabSz="457200" eaLnBrk="1" hangingPunct="1"/>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[[76]]</a:t>
            </a:r>
            <a:r>
              <a:rPr lang="en-US" b="0" dirty="0" smtClean="0">
                <a:ea typeface="ヒラギノ角ゴ Pro W3" charset="0"/>
                <a:cs typeface="ヒラギノ角ゴ Pro W3" charset="0"/>
              </a:rPr>
              <a:t>, 0, 2, 22  (</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‘13) </a:t>
            </a:r>
            <a:endParaRPr lang="en-US" dirty="0">
              <a:ea typeface="ヒラギノ角ゴ Pro W3" charset="0"/>
              <a:cs typeface="ヒラギノ角ゴ Pro W3" charset="0"/>
            </a:endParaRPr>
          </a:p>
          <a:p>
            <a:pPr defTabSz="457200"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FA09 TRS: Started first class on separation of variables with this one (pre-class). (</a:t>
            </a:r>
            <a:r>
              <a:rPr lang="en-US" dirty="0" err="1">
                <a:ea typeface="ヒラギノ角ゴ Pro W3" charset="0"/>
                <a:cs typeface="ヒラギノ角ゴ Pro W3" charset="0"/>
              </a:rPr>
              <a:t>Schibli</a:t>
            </a:r>
            <a:r>
              <a:rPr lang="en-US" dirty="0" smtClean="0">
                <a:ea typeface="ヒラギノ角ゴ Pro W3" charset="0"/>
                <a:cs typeface="ヒラギノ角ゴ Pro W3" charset="0"/>
              </a:rPr>
              <a:t>)</a:t>
            </a:r>
          </a:p>
          <a:p>
            <a:pPr defTabSz="457200" eaLnBrk="1" hangingPunct="1"/>
            <a:r>
              <a:rPr lang="en-US" dirty="0" smtClean="0">
                <a:ea typeface="ヒラギノ角ゴ Pro W3" charset="0"/>
                <a:cs typeface="ヒラギノ角ゴ Pro W3" charset="0"/>
              </a:rPr>
              <a:t>I used this in the middle of my introduction to Separation of variables, it takes a minute to walk them through</a:t>
            </a:r>
            <a:r>
              <a:rPr lang="en-US" baseline="0" dirty="0" smtClean="0">
                <a:ea typeface="ヒラギノ角ゴ Pro W3" charset="0"/>
                <a:cs typeface="ヒラギノ角ゴ Pro W3" charset="0"/>
              </a:rPr>
              <a:t> what it is saying. I argued that c is the “strongest conclusion”, then b, then a, then d… In the end, I had to walk them through why d is not correct – these functions can have NO dependence on their variable. It’s a slightly subtle point. (Some students asked me if it COULD be that one or more turn out to be zero, and the answer is certainly. They don’t HAVE to be, though. </a:t>
            </a:r>
          </a:p>
          <a:p>
            <a:pPr defTabSz="457200" eaLnBrk="1" hangingPunct="1"/>
            <a:endParaRPr lang="en-US" baseline="0" dirty="0" smtClean="0">
              <a:ea typeface="ヒラギノ角ゴ Pro W3" charset="0"/>
              <a:cs typeface="ヒラギノ角ゴ Pro W3" charset="0"/>
            </a:endParaRPr>
          </a:p>
          <a:p>
            <a:pPr defTabSz="457200" eaLnBrk="1" hangingPunct="1"/>
            <a:r>
              <a:rPr lang="en-US" baseline="0" dirty="0" smtClean="0">
                <a:ea typeface="ヒラギノ角ゴ Pro W3" charset="0"/>
                <a:cs typeface="ヒラギノ角ゴ Pro W3" charset="0"/>
              </a:rPr>
              <a:t>I found it a useful question</a:t>
            </a:r>
          </a:p>
          <a:p>
            <a:pPr defTabSz="457200" eaLnBrk="1" hangingPunct="1"/>
            <a:r>
              <a:rPr lang="en-US" baseline="0" dirty="0" smtClean="0">
                <a:ea typeface="ヒラギノ角ゴ Pro W3" charset="0"/>
                <a:cs typeface="ヒラギノ角ゴ Pro W3" charset="0"/>
              </a:rPr>
              <a:t>-SJP</a:t>
            </a:r>
            <a:endParaRPr lang="en-US" dirty="0" smtClean="0">
              <a:ea typeface="ヒラギノ角ゴ Pro W3" charset="0"/>
              <a:cs typeface="ヒラギノ角ゴ Pro W3" charset="0"/>
            </a:endParaRPr>
          </a:p>
          <a:p>
            <a:pPr defTabSz="457200" eaLnBrk="1" hangingPunct="1"/>
            <a:r>
              <a:rPr lang="en-US" dirty="0" smtClean="0">
                <a:ea typeface="ヒラギノ角ゴ Pro W3" charset="0"/>
                <a:cs typeface="ヒラギノ角ゴ Pro W3" charset="0"/>
              </a:rPr>
              <a:t>WRITTEN </a:t>
            </a:r>
            <a:r>
              <a:rPr lang="en-US" dirty="0">
                <a:ea typeface="ヒラギノ角ゴ Pro W3" charset="0"/>
                <a:cs typeface="ヒラギノ角ゴ Pro W3" charset="0"/>
              </a:rPr>
              <a:t>BY: Thomas </a:t>
            </a:r>
            <a:r>
              <a:rPr lang="en-US" dirty="0" err="1">
                <a:ea typeface="ヒラギノ角ゴ Pro W3" charset="0"/>
                <a:cs typeface="ヒラギノ角ゴ Pro W3" charset="0"/>
              </a:rPr>
              <a:t>Schibli</a:t>
            </a:r>
            <a:r>
              <a:rPr lang="en-US" dirty="0">
                <a:ea typeface="ヒラギノ角ゴ Pro W3" charset="0"/>
                <a:cs typeface="ヒラギノ角ゴ Pro W3" charset="0"/>
              </a:rPr>
              <a:t> (CU-Boulder)</a:t>
            </a:r>
          </a:p>
          <a:p>
            <a:pPr defTabSz="457200"/>
            <a:endParaRPr lang="en-US" dirty="0">
              <a:ea typeface="ヒラギノ角ゴ Pro W3" charset="0"/>
              <a:cs typeface="ヒラギノ角ゴ Pro W3" charset="0"/>
            </a:endParaRPr>
          </a:p>
          <a:p>
            <a:pPr defTabSz="457200"/>
            <a:endParaRPr lang="en-US" dirty="0">
              <a:ea typeface="ヒラギノ角ゴ Pro W3" charset="0"/>
              <a:cs typeface="ヒラギノ角ゴ Pro W3" charset="0"/>
            </a:endParaRPr>
          </a:p>
          <a:p>
            <a:pPr defTabSz="457200"/>
            <a:endParaRPr lang="en-US" dirty="0">
              <a:ea typeface="ヒラギノ角ゴ Pro W3" charset="0"/>
              <a:cs typeface="ヒラギノ角ゴ Pro W3" charset="0"/>
            </a:endParaRPr>
          </a:p>
        </p:txBody>
      </p:sp>
      <p:sp>
        <p:nvSpPr>
          <p:cNvPr id="450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D0EE6BDE-B685-6042-B49B-A7A21B045688}" type="slidenum">
              <a:rPr lang="en-US" sz="1200">
                <a:latin typeface="Calibri" charset="0"/>
                <a:ea typeface="ＭＳ Ｐゴシック" charset="0"/>
                <a:cs typeface="ＭＳ Ｐゴシック" charset="0"/>
              </a:rPr>
              <a:pPr algn="r" eaLnBrk="1" hangingPunct="1"/>
              <a:t>6</a:t>
            </a:fld>
            <a:endParaRPr lang="en-US" sz="1200">
              <a:latin typeface="Calibri"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ヒラギノ角ゴ Pro W3" charset="0"/>
                <a:cs typeface="ヒラギノ角ゴ Pro W3" charset="0"/>
              </a:rPr>
              <a:t>CORRECT ANSWER:  B</a:t>
            </a:r>
          </a:p>
          <a:p>
            <a:pPr eaLnBrk="1" hangingPunct="1"/>
            <a:r>
              <a:rPr lang="en-US">
                <a:ea typeface="ヒラギノ角ゴ Pro W3" charset="0"/>
                <a:cs typeface="ヒラギノ角ゴ Pro W3" charset="0"/>
              </a:rPr>
              <a:t>USED IN:  Fall 2009 (Schibli)</a:t>
            </a:r>
          </a:p>
          <a:p>
            <a:pPr eaLnBrk="1" hangingPunct="1"/>
            <a:r>
              <a:rPr lang="en-US">
                <a:ea typeface="ヒラギノ角ゴ Pro W3" charset="0"/>
                <a:cs typeface="ヒラギノ角ゴ Pro W3" charset="0"/>
              </a:rPr>
              <a:t>LECTURE NUMBER:  </a:t>
            </a:r>
          </a:p>
          <a:p>
            <a:pPr eaLnBrk="1" hangingPunct="1"/>
            <a:r>
              <a:rPr lang="en-US">
                <a:ea typeface="ヒラギノ角ゴ Pro W3" charset="0"/>
                <a:cs typeface="ヒラギノ角ゴ Pro W3" charset="0"/>
              </a:rPr>
              <a:t>STUDENT RESPONSES:</a:t>
            </a:r>
          </a:p>
          <a:p>
            <a:pPr eaLnBrk="1" hangingPunct="1"/>
            <a:r>
              <a:rPr lang="en-US" b="1">
                <a:ea typeface="ヒラギノ角ゴ Pro W3" charset="0"/>
                <a:cs typeface="ヒラギノ角ゴ Pro W3" charset="0"/>
              </a:rPr>
              <a:t>INSTRUCTOR NOTES: </a:t>
            </a:r>
            <a:r>
              <a:rPr lang="en-US">
                <a:ea typeface="ヒラギノ角ゴ Pro W3" charset="0"/>
                <a:cs typeface="ヒラギノ角ゴ Pro W3" charset="0"/>
              </a:rPr>
              <a:t>. </a:t>
            </a:r>
          </a:p>
          <a:p>
            <a:pPr eaLnBrk="1" hangingPunct="1"/>
            <a:r>
              <a:rPr lang="en-US">
                <a:ea typeface="ヒラギノ角ゴ Pro W3" charset="0"/>
                <a:cs typeface="ヒラギノ角ゴ Pro W3" charset="0"/>
              </a:rPr>
              <a:t>WRITTEN BY: Thomas Schibli (CU-Boulder)</a:t>
            </a:r>
          </a:p>
          <a:p>
            <a:endParaRPr lang="en-US">
              <a:ea typeface="ヒラギノ角ゴ Pro W3" charset="0"/>
              <a:cs typeface="ヒラギノ角ゴ Pro W3"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4197F2-E47F-D544-B492-70FD55821183}" type="slidenum">
              <a:rPr lang="en-US"/>
              <a:pPr/>
              <a:t>8</a:t>
            </a:fld>
            <a:endParaRPr lang="en-US"/>
          </a:p>
        </p:txBody>
      </p:sp>
      <p:sp>
        <p:nvSpPr>
          <p:cNvPr id="224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4259" name="Rectangle 3"/>
          <p:cNvSpPr>
            <a:spLocks noGrp="1" noChangeArrowheads="1"/>
          </p:cNvSpPr>
          <p:nvPr>
            <p:ph type="body" idx="1"/>
          </p:nvPr>
        </p:nvSpPr>
        <p:spPr/>
        <p:txBody>
          <a:bodyPr/>
          <a:lstStyle/>
          <a:p>
            <a:r>
              <a:rPr lang="en-US" dirty="0" smtClean="0">
                <a:ea typeface="ヒラギノ角ゴ Pro W3" charset="0"/>
                <a:cs typeface="ヒラギノ角ゴ Pro W3" charset="0"/>
              </a:rPr>
              <a:t>CORRECT ANSWER:  A</a:t>
            </a:r>
          </a:p>
          <a:p>
            <a:pPr eaLnBrk="1" hangingPunct="1"/>
            <a:r>
              <a:rPr lang="en-US" dirty="0" smtClean="0">
                <a:ea typeface="ヒラギノ角ゴ Pro W3" charset="0"/>
                <a:cs typeface="ヒラギノ角ゴ Pro W3" charset="0"/>
              </a:rPr>
              <a:t>USED IN:  Spring 2008</a:t>
            </a:r>
            <a:r>
              <a:rPr lang="en-US" baseline="0" dirty="0" smtClean="0">
                <a:ea typeface="ヒラギノ角ゴ Pro W3" charset="0"/>
                <a:cs typeface="ヒラギノ角ゴ Pro W3" charset="0"/>
              </a:rPr>
              <a:t> and 13</a:t>
            </a:r>
            <a:r>
              <a:rPr lang="en-US" dirty="0" smtClean="0">
                <a:ea typeface="ヒラギノ角ゴ Pro W3" charset="0"/>
                <a:cs typeface="ヒラギノ角ゴ Pro W3" charset="0"/>
              </a:rPr>
              <a:t> (Pollock)</a:t>
            </a:r>
          </a:p>
          <a:p>
            <a:pPr eaLnBrk="1" hangingPunct="1"/>
            <a:r>
              <a:rPr lang="en-US" dirty="0" smtClean="0">
                <a:ea typeface="ヒラギノ角ゴ Pro W3" charset="0"/>
                <a:cs typeface="ヒラギノ角ゴ Pro W3" charset="0"/>
              </a:rPr>
              <a:t>LECTURE NUMBER: 14 (15 in ‘2013</a:t>
            </a:r>
          </a:p>
          <a:p>
            <a:pPr eaLnBrk="1" hangingPunct="1"/>
            <a:r>
              <a:rPr lang="en-US" dirty="0" smtClean="0">
                <a:ea typeface="ヒラギノ角ゴ Pro W3" charset="0"/>
                <a:cs typeface="ヒラギノ角ゴ Pro W3" charset="0"/>
              </a:rPr>
              <a:t>STUDENT RESPONSES: </a:t>
            </a:r>
            <a:r>
              <a:rPr lang="en-US" b="1" dirty="0" smtClean="0">
                <a:ea typeface="ヒラギノ角ゴ Pro W3" charset="0"/>
                <a:cs typeface="ヒラギノ角ゴ Pro W3" charset="0"/>
              </a:rPr>
              <a:t>[[ 82%]] </a:t>
            </a:r>
            <a:r>
              <a:rPr lang="en-US" dirty="0" smtClean="0">
                <a:ea typeface="ヒラギノ角ゴ Pro W3" charset="0"/>
                <a:cs typeface="ヒラギノ角ゴ Pro W3" charset="0"/>
              </a:rPr>
              <a:t>0% 18% 0% 0% </a:t>
            </a:r>
          </a:p>
          <a:p>
            <a:pPr eaLnBrk="1" hangingPunct="1"/>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	[[43]],</a:t>
            </a:r>
            <a:r>
              <a:rPr lang="en-US" b="1" baseline="0" dirty="0" smtClean="0">
                <a:ea typeface="ヒラギノ角ゴ Pro W3" charset="0"/>
                <a:cs typeface="ヒラギノ角ゴ Pro W3" charset="0"/>
              </a:rPr>
              <a:t> </a:t>
            </a:r>
            <a:r>
              <a:rPr lang="en-US" b="0" baseline="0" dirty="0" smtClean="0">
                <a:ea typeface="ヒラギノ角ゴ Pro W3" charset="0"/>
                <a:cs typeface="ヒラギノ角ゴ Pro W3" charset="0"/>
              </a:rPr>
              <a:t>37, 19, </a:t>
            </a:r>
            <a:r>
              <a:rPr lang="en-US" b="0" baseline="0" dirty="0" smtClean="0">
                <a:ea typeface="ヒラギノ角ゴ Pro W3" charset="0"/>
                <a:cs typeface="ヒラギノ角ゴ Pro W3" charset="0"/>
              </a:rPr>
              <a:t>2,0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13) </a:t>
            </a:r>
            <a:endParaRPr lang="en-US" dirty="0" smtClean="0">
              <a:ea typeface="ヒラギノ角ゴ Pro W3" charset="0"/>
              <a:cs typeface="ヒラギノ角ゴ Pro W3" charset="0"/>
            </a:endParaRPr>
          </a:p>
          <a:p>
            <a:r>
              <a:rPr lang="en-US" b="1" dirty="0" smtClean="0">
                <a:ea typeface="ヒラギノ角ゴ Pro W3" charset="0"/>
                <a:cs typeface="ヒラギノ角ゴ Pro W3" charset="0"/>
              </a:rPr>
              <a:t>INSTRUCTOR NOTES: </a:t>
            </a:r>
            <a:r>
              <a:rPr lang="en-US" dirty="0" smtClean="0">
                <a:ea typeface="ヒラギノ角ゴ Pro W3" charset="0"/>
                <a:cs typeface="ヒラギノ角ゴ Pro W3" charset="0"/>
              </a:rPr>
              <a:t>. Maybe not such a great clicker question - Many (77%) got it right, rest all voted C but nobody was willing/able to explain!?  I claim the answer is just A . </a:t>
            </a:r>
          </a:p>
          <a:p>
            <a:r>
              <a:rPr lang="en-US" dirty="0" smtClean="0">
                <a:ea typeface="ヒラギノ角ゴ Pro W3" charset="0"/>
                <a:cs typeface="ヒラギノ角ゴ Pro W3" charset="0"/>
              </a:rPr>
              <a:t>The second time I used it,</a:t>
            </a:r>
            <a:r>
              <a:rPr lang="en-US" baseline="0" dirty="0" smtClean="0">
                <a:ea typeface="ヒラギノ角ゴ Pro W3" charset="0"/>
                <a:cs typeface="ヒラギノ角ゴ Pro W3" charset="0"/>
              </a:rPr>
              <a:t> it proved to be more varied and helpful. The problem with B is that we have not GIVEN the boundary conditions in this question. I posed it right in the MIDDLE of solving our first separation of variables example, when I got to the point where I had a solution (sin(n pi x/a) </a:t>
            </a:r>
            <a:r>
              <a:rPr lang="en-US" baseline="0" dirty="0" err="1" smtClean="0">
                <a:ea typeface="ヒラギノ角ゴ Pro W3" charset="0"/>
                <a:cs typeface="ヒラギノ角ゴ Pro W3" charset="0"/>
              </a:rPr>
              <a:t>exp</a:t>
            </a:r>
            <a:r>
              <a:rPr lang="en-US" baseline="0" dirty="0" smtClean="0">
                <a:ea typeface="ヒラギノ角ゴ Pro W3" charset="0"/>
                <a:cs typeface="ヒラギノ角ゴ Pro W3" charset="0"/>
              </a:rPr>
              <a:t>[n pi y/a] for my example) but it did NOT solve the “last boundary condition”. What to do? This question is meant to point the way. That solution DOES satisfy Laplace, it does NOT (yet) solve all my boundary conditions. But the linear combo might! </a:t>
            </a:r>
          </a:p>
          <a:p>
            <a:endParaRPr lang="en-US" baseline="0" dirty="0" smtClean="0">
              <a:ea typeface="ヒラギノ角ゴ Pro W3" charset="0"/>
              <a:cs typeface="ヒラギノ角ゴ Pro W3" charset="0"/>
            </a:endParaRPr>
          </a:p>
          <a:p>
            <a:r>
              <a:rPr lang="en-US" baseline="0" dirty="0" smtClean="0">
                <a:ea typeface="ヒラギノ角ゴ Pro W3" charset="0"/>
                <a:cs typeface="ヒラギノ角ゴ Pro W3" charset="0"/>
              </a:rPr>
              <a:t>I think it’s an ok question, and helps clarify what is happening at this point in the formal derivation. </a:t>
            </a:r>
            <a:endParaRPr lang="en-US" dirty="0" smtClean="0">
              <a:ea typeface="ヒラギノ角ゴ Pro W3" charset="0"/>
              <a:cs typeface="ヒラギノ角ゴ Pro W3" charset="0"/>
            </a:endParaRPr>
          </a:p>
          <a:p>
            <a:r>
              <a:rPr lang="en-US" dirty="0" smtClean="0">
                <a:ea typeface="ヒラギノ角ゴ Pro W3" charset="0"/>
                <a:cs typeface="ヒラギノ角ゴ Pro W3" charset="0"/>
              </a:rPr>
              <a:t>-SJP</a:t>
            </a:r>
          </a:p>
          <a:p>
            <a:pPr eaLnBrk="1" hangingPunct="1"/>
            <a:r>
              <a:rPr lang="en-US" dirty="0" smtClean="0">
                <a:ea typeface="ヒラギノ角ゴ Pro W3" charset="0"/>
                <a:cs typeface="ヒラギノ角ゴ Pro W3" charset="0"/>
              </a:rPr>
              <a:t>WRITTEN BY: Steven Pollock (CU-Boulder)</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8B59E65-0319-244F-A29E-E34776078AA9}" type="slidenum">
              <a:rPr lang="en-US"/>
              <a:pPr/>
              <a:t>9</a:t>
            </a:fld>
            <a:endParaRPr lang="en-US"/>
          </a:p>
        </p:txBody>
      </p:sp>
      <p:sp>
        <p:nvSpPr>
          <p:cNvPr id="226306"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26307" name="Notes Placeholder 2"/>
          <p:cNvSpPr>
            <a:spLocks noGrp="1"/>
          </p:cNvSpPr>
          <p:nvPr>
            <p:ph type="body" idx="1"/>
          </p:nvPr>
        </p:nvSpPr>
        <p:spPr bwMode="auto">
          <a:xfrm>
            <a:off x="914400" y="4343400"/>
            <a:ext cx="50292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en-US" dirty="0" smtClean="0">
                <a:ea typeface="ヒラギノ角ゴ Pro W3" charset="0"/>
                <a:cs typeface="ヒラギノ角ゴ Pro W3" charset="0"/>
              </a:rPr>
              <a:t>CORRECT ANSWER:  A</a:t>
            </a:r>
          </a:p>
          <a:p>
            <a:pPr eaLnBrk="1" hangingPunct="1"/>
            <a:r>
              <a:rPr lang="en-US" dirty="0" smtClean="0">
                <a:ea typeface="ヒラギノ角ゴ Pro W3" charset="0"/>
                <a:cs typeface="ヒラギノ角ゴ Pro W3" charset="0"/>
              </a:rPr>
              <a:t>USED IN:  Fall 2008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and Spring 2008  and 13  (Pollock), Fall 2009 (</a:t>
            </a:r>
            <a:r>
              <a:rPr lang="en-US" dirty="0" err="1" smtClean="0">
                <a:ea typeface="ヒラギノ角ゴ Pro W3" charset="0"/>
                <a:cs typeface="ヒラギノ角ゴ Pro W3" charset="0"/>
              </a:rPr>
              <a:t>Schibli</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LECTURE NUMBER: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(Week 6, Lecture 16). Pollock (Lecture 15,</a:t>
            </a:r>
            <a:r>
              <a:rPr lang="en-US" baseline="0" dirty="0" smtClean="0">
                <a:ea typeface="ヒラギノ角ゴ Pro W3" charset="0"/>
                <a:cs typeface="ヒラギノ角ゴ Pro W3" charset="0"/>
              </a:rPr>
              <a:t> 16 in ‘13) </a:t>
            </a:r>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STUDENT RESPONSES: </a:t>
            </a:r>
            <a:r>
              <a:rPr lang="en-US" b="1" dirty="0" smtClean="0">
                <a:ea typeface="ヒラギノ角ゴ Pro W3" charset="0"/>
                <a:cs typeface="ヒラギノ角ゴ Pro W3" charset="0"/>
              </a:rPr>
              <a:t>[[96%]]</a:t>
            </a:r>
            <a:r>
              <a:rPr lang="en-US" dirty="0" smtClean="0">
                <a:ea typeface="ヒラギノ角ゴ Pro W3" charset="0"/>
                <a:cs typeface="ヒラギノ角ゴ Pro W3" charset="0"/>
              </a:rPr>
              <a:t> 4% 0%  0% 0% (FALL 2008) </a:t>
            </a:r>
          </a:p>
          <a:p>
            <a:pPr eaLnBrk="1" hangingPunct="1"/>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[[82%]] </a:t>
            </a:r>
            <a:r>
              <a:rPr lang="en-US" dirty="0" smtClean="0">
                <a:ea typeface="ヒラギノ角ゴ Pro W3" charset="0"/>
                <a:cs typeface="ヒラギノ角ゴ Pro W3" charset="0"/>
              </a:rPr>
              <a:t>0% 5% 14% 0% (SPRING 2008)</a:t>
            </a:r>
          </a:p>
          <a:p>
            <a:pPr eaLnBrk="1" hangingPunct="1"/>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[[90%]]</a:t>
            </a:r>
            <a:r>
              <a:rPr lang="en-US" dirty="0" smtClean="0">
                <a:ea typeface="ヒラギノ角ゴ Pro W3" charset="0"/>
                <a:cs typeface="ヒラギノ角ゴ Pro W3" charset="0"/>
              </a:rPr>
              <a:t> 2% 2%  0% 6% (FALL 2009) </a:t>
            </a:r>
          </a:p>
          <a:p>
            <a:pPr eaLnBrk="1" hangingPunct="1"/>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[[79]],</a:t>
            </a:r>
            <a:r>
              <a:rPr lang="en-US" b="1" baseline="0" dirty="0" smtClean="0">
                <a:ea typeface="ヒラギノ角ゴ Pro W3" charset="0"/>
                <a:cs typeface="ヒラギノ角ゴ Pro W3" charset="0"/>
              </a:rPr>
              <a:t> </a:t>
            </a:r>
            <a:r>
              <a:rPr lang="en-US" b="0" baseline="0" dirty="0" smtClean="0">
                <a:ea typeface="ヒラギノ角ゴ Pro W3" charset="0"/>
                <a:cs typeface="ヒラギノ角ゴ Pro W3" charset="0"/>
              </a:rPr>
              <a:t>5, 14, 0, 2 (SP ‘13)</a:t>
            </a:r>
            <a:endParaRPr lang="en-US" dirty="0" smtClean="0">
              <a:ea typeface="ヒラギノ角ゴ Pro W3" charset="0"/>
              <a:cs typeface="ヒラギノ角ゴ Pro W3" charset="0"/>
            </a:endParaRPr>
          </a:p>
          <a:p>
            <a:pPr eaLnBrk="1" hangingPunct="1"/>
            <a:r>
              <a:rPr lang="en-US" b="1" dirty="0" smtClean="0">
                <a:ea typeface="ヒラギノ角ゴ Pro W3" charset="0"/>
                <a:cs typeface="ヒラギノ角ゴ Pro W3" charset="0"/>
              </a:rPr>
              <a:t>INSTRUCTOR NOTES: </a:t>
            </a:r>
            <a:r>
              <a:rPr lang="en-US" dirty="0" smtClean="0">
                <a:ea typeface="ヒラギノ角ゴ Pro W3" charset="0"/>
                <a:cs typeface="ヒラギノ角ゴ Pro W3" charset="0"/>
              </a:rPr>
              <a:t>Pre-class clicker question. 80% knew this before we had discussed it in any way. </a:t>
            </a:r>
          </a:p>
          <a:p>
            <a:pPr eaLnBrk="1" hangingPunct="1"/>
            <a:r>
              <a:rPr lang="en-US" dirty="0" smtClean="0">
                <a:ea typeface="ヒラギノ角ゴ Pro W3" charset="0"/>
                <a:cs typeface="ヒラギノ角ゴ Pro W3" charset="0"/>
              </a:rPr>
              <a:t>Answer is A. (Worth discussing the limits of integration) -SJP</a:t>
            </a:r>
          </a:p>
          <a:p>
            <a:pPr defTabSz="457200" eaLnBrk="1" hangingPunct="1"/>
            <a:r>
              <a:rPr lang="en-US" dirty="0" smtClean="0">
                <a:ea typeface="ヒラギノ角ゴ Pro W3" charset="0"/>
                <a:cs typeface="ヒラギノ角ゴ Pro W3" charset="0"/>
              </a:rPr>
              <a:t>WRITTEN BY: Steven Pollock (CU-Boulder)</a:t>
            </a:r>
          </a:p>
          <a:p>
            <a:pPr defTabSz="457200" eaLnBrk="1" hangingPunct="1"/>
            <a:endParaRPr lang="en-US" dirty="0" smtClean="0">
              <a:ea typeface="ヒラギノ角ゴ Pro W3" charset="0"/>
              <a:cs typeface="ヒラギノ角ゴ Pro W3" charset="0"/>
            </a:endParaRPr>
          </a:p>
          <a:p>
            <a:endParaRPr lang="en-US" dirty="0" smtClean="0"/>
          </a:p>
          <a:p>
            <a:endParaRPr lang="en-US" dirty="0"/>
          </a:p>
        </p:txBody>
      </p:sp>
      <p:sp>
        <p:nvSpPr>
          <p:cNvPr id="226308"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D735BE6F-AF2D-DD42-9494-5624358CEB6E}" type="slidenum">
              <a:rPr lang="en-US" sz="1200"/>
              <a:pPr algn="r"/>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800634-DF0A-2A4A-B0B5-153EFD7276A1}" type="slidenum">
              <a:rPr lang="en-US"/>
              <a:pPr>
                <a:defRPr/>
              </a:pPr>
              <a:t>‹#›</a:t>
            </a:fld>
            <a:endParaRPr lang="en-US"/>
          </a:p>
        </p:txBody>
      </p:sp>
    </p:spTree>
    <p:extLst>
      <p:ext uri="{BB962C8B-B14F-4D97-AF65-F5344CB8AC3E}">
        <p14:creationId xmlns:p14="http://schemas.microsoft.com/office/powerpoint/2010/main" val="3626223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D8BA0C-E02D-434C-B2B5-23D096E8437D}" type="slidenum">
              <a:rPr lang="en-US"/>
              <a:pPr>
                <a:defRPr/>
              </a:pPr>
              <a:t>‹#›</a:t>
            </a:fld>
            <a:endParaRPr lang="en-US"/>
          </a:p>
        </p:txBody>
      </p:sp>
    </p:spTree>
    <p:extLst>
      <p:ext uri="{BB962C8B-B14F-4D97-AF65-F5344CB8AC3E}">
        <p14:creationId xmlns:p14="http://schemas.microsoft.com/office/powerpoint/2010/main" val="663844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5754BF-135E-5445-84C4-A1291A0F3C01}" type="slidenum">
              <a:rPr lang="en-US"/>
              <a:pPr>
                <a:defRPr/>
              </a:pPr>
              <a:t>‹#›</a:t>
            </a:fld>
            <a:endParaRPr lang="en-US"/>
          </a:p>
        </p:txBody>
      </p:sp>
    </p:spTree>
    <p:extLst>
      <p:ext uri="{BB962C8B-B14F-4D97-AF65-F5344CB8AC3E}">
        <p14:creationId xmlns:p14="http://schemas.microsoft.com/office/powerpoint/2010/main" val="3435869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E207566-D457-E840-B54A-E1B202894122}" type="slidenum">
              <a:rPr lang="en-US"/>
              <a:pPr/>
              <a:t>‹#›</a:t>
            </a:fld>
            <a:endParaRPr lang="en-US"/>
          </a:p>
        </p:txBody>
      </p:sp>
    </p:spTree>
    <p:extLst>
      <p:ext uri="{BB962C8B-B14F-4D97-AF65-F5344CB8AC3E}">
        <p14:creationId xmlns:p14="http://schemas.microsoft.com/office/powerpoint/2010/main" val="875010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BD79CA-52B8-3042-B801-6BC649864D60}" type="slidenum">
              <a:rPr lang="en-US"/>
              <a:pPr>
                <a:defRPr/>
              </a:pPr>
              <a:t>‹#›</a:t>
            </a:fld>
            <a:endParaRPr lang="en-US"/>
          </a:p>
        </p:txBody>
      </p:sp>
    </p:spTree>
    <p:extLst>
      <p:ext uri="{BB962C8B-B14F-4D97-AF65-F5344CB8AC3E}">
        <p14:creationId xmlns:p14="http://schemas.microsoft.com/office/powerpoint/2010/main" val="2584848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11D991-39D5-9F43-8443-4406DC9F1792}" type="slidenum">
              <a:rPr lang="en-US"/>
              <a:pPr>
                <a:defRPr/>
              </a:pPr>
              <a:t>‹#›</a:t>
            </a:fld>
            <a:endParaRPr lang="en-US"/>
          </a:p>
        </p:txBody>
      </p:sp>
    </p:spTree>
    <p:extLst>
      <p:ext uri="{BB962C8B-B14F-4D97-AF65-F5344CB8AC3E}">
        <p14:creationId xmlns:p14="http://schemas.microsoft.com/office/powerpoint/2010/main" val="2075809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6604D3-D691-5E46-8FD8-F5FA045E0D6B}" type="slidenum">
              <a:rPr lang="en-US"/>
              <a:pPr>
                <a:defRPr/>
              </a:pPr>
              <a:t>‹#›</a:t>
            </a:fld>
            <a:endParaRPr lang="en-US"/>
          </a:p>
        </p:txBody>
      </p:sp>
    </p:spTree>
    <p:extLst>
      <p:ext uri="{BB962C8B-B14F-4D97-AF65-F5344CB8AC3E}">
        <p14:creationId xmlns:p14="http://schemas.microsoft.com/office/powerpoint/2010/main" val="3481244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074E9E5-0689-7741-A7A0-337F10BCA2E8}" type="slidenum">
              <a:rPr lang="en-US"/>
              <a:pPr>
                <a:defRPr/>
              </a:pPr>
              <a:t>‹#›</a:t>
            </a:fld>
            <a:endParaRPr lang="en-US"/>
          </a:p>
        </p:txBody>
      </p:sp>
    </p:spTree>
    <p:extLst>
      <p:ext uri="{BB962C8B-B14F-4D97-AF65-F5344CB8AC3E}">
        <p14:creationId xmlns:p14="http://schemas.microsoft.com/office/powerpoint/2010/main" val="1090691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41BCF28-102B-4941-A61A-1117FDD9A431}" type="slidenum">
              <a:rPr lang="en-US"/>
              <a:pPr>
                <a:defRPr/>
              </a:pPr>
              <a:t>‹#›</a:t>
            </a:fld>
            <a:endParaRPr lang="en-US"/>
          </a:p>
        </p:txBody>
      </p:sp>
    </p:spTree>
    <p:extLst>
      <p:ext uri="{BB962C8B-B14F-4D97-AF65-F5344CB8AC3E}">
        <p14:creationId xmlns:p14="http://schemas.microsoft.com/office/powerpoint/2010/main" val="396040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B8C3D7E-B06F-964F-A797-AE47E39929EC}" type="slidenum">
              <a:rPr lang="en-US"/>
              <a:pPr>
                <a:defRPr/>
              </a:pPr>
              <a:t>‹#›</a:t>
            </a:fld>
            <a:endParaRPr lang="en-US"/>
          </a:p>
        </p:txBody>
      </p:sp>
    </p:spTree>
    <p:extLst>
      <p:ext uri="{BB962C8B-B14F-4D97-AF65-F5344CB8AC3E}">
        <p14:creationId xmlns:p14="http://schemas.microsoft.com/office/powerpoint/2010/main" val="239231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84A83F-F5F7-9D47-9C8B-D6317026E887}" type="slidenum">
              <a:rPr lang="en-US"/>
              <a:pPr>
                <a:defRPr/>
              </a:pPr>
              <a:t>‹#›</a:t>
            </a:fld>
            <a:endParaRPr lang="en-US"/>
          </a:p>
        </p:txBody>
      </p:sp>
    </p:spTree>
    <p:extLst>
      <p:ext uri="{BB962C8B-B14F-4D97-AF65-F5344CB8AC3E}">
        <p14:creationId xmlns:p14="http://schemas.microsoft.com/office/powerpoint/2010/main" val="2009195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E5EA33-B0F4-C241-B5E2-A1264F702266}" type="slidenum">
              <a:rPr lang="en-US"/>
              <a:pPr>
                <a:defRPr/>
              </a:pPr>
              <a:t>‹#›</a:t>
            </a:fld>
            <a:endParaRPr lang="en-US"/>
          </a:p>
        </p:txBody>
      </p:sp>
    </p:spTree>
    <p:extLst>
      <p:ext uri="{BB962C8B-B14F-4D97-AF65-F5344CB8AC3E}">
        <p14:creationId xmlns:p14="http://schemas.microsoft.com/office/powerpoint/2010/main" val="34089679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5858B37B-570B-D744-BA6D-EF137B9D33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2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2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2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2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2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2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2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7.wmf"/><Relationship Id="rId5" Type="http://schemas.openxmlformats.org/officeDocument/2006/relationships/oleObject" Target="../embeddings/oleObject3.bin"/><Relationship Id="rId6" Type="http://schemas.openxmlformats.org/officeDocument/2006/relationships/image" Target="../media/image6.e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7.wmf"/><Relationship Id="rId5" Type="http://schemas.openxmlformats.org/officeDocument/2006/relationships/oleObject" Target="../embeddings/oleObject4.bin"/><Relationship Id="rId6" Type="http://schemas.openxmlformats.org/officeDocument/2006/relationships/image" Target="../media/image6.emf"/><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7.wmf"/><Relationship Id="rId5" Type="http://schemas.openxmlformats.org/officeDocument/2006/relationships/oleObject" Target="../embeddings/oleObject5.bin"/><Relationship Id="rId6" Type="http://schemas.openxmlformats.org/officeDocument/2006/relationships/image" Target="../media/image6.emf"/><Relationship Id="rId1" Type="http://schemas.openxmlformats.org/officeDocument/2006/relationships/vmlDrawing" Target="../drawings/vmlDrawing8.v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1.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6.bin"/><Relationship Id="rId5" Type="http://schemas.openxmlformats.org/officeDocument/2006/relationships/image" Target="../media/image12.emf"/><Relationship Id="rId1" Type="http://schemas.openxmlformats.org/officeDocument/2006/relationships/vmlDrawing" Target="../drawings/vmlDrawing9.v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5"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7.bin"/><Relationship Id="rId5" Type="http://schemas.openxmlformats.org/officeDocument/2006/relationships/image" Target="../media/image16.emf"/><Relationship Id="rId1" Type="http://schemas.openxmlformats.org/officeDocument/2006/relationships/vmlDrawing" Target="../drawings/vmlDrawing10.vml"/><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8.bin"/><Relationship Id="rId5" Type="http://schemas.openxmlformats.org/officeDocument/2006/relationships/image" Target="../media/image17.emf"/><Relationship Id="rId6" Type="http://schemas.openxmlformats.org/officeDocument/2006/relationships/oleObject" Target="../embeddings/oleObject9.bin"/><Relationship Id="rId7" Type="http://schemas.openxmlformats.org/officeDocument/2006/relationships/image" Target="../media/image18.emf"/><Relationship Id="rId1" Type="http://schemas.openxmlformats.org/officeDocument/2006/relationships/vmlDrawing" Target="../drawings/vmlDrawing11.v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Microsoft_Word_97_-_2004_Document1.doc"/><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10.bin"/><Relationship Id="rId5" Type="http://schemas.openxmlformats.org/officeDocument/2006/relationships/image" Target="../media/image19.emf"/><Relationship Id="rId1" Type="http://schemas.openxmlformats.org/officeDocument/2006/relationships/vmlDrawing" Target="../drawings/vmlDrawing12.vml"/><Relationship Id="rId2"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11.bin"/><Relationship Id="rId5" Type="http://schemas.openxmlformats.org/officeDocument/2006/relationships/image" Target="../media/image20.emf"/><Relationship Id="rId6" Type="http://schemas.openxmlformats.org/officeDocument/2006/relationships/oleObject" Target="../embeddings/Microsoft_Word_97_-_2004_Document4.doc"/><Relationship Id="rId7" Type="http://schemas.openxmlformats.org/officeDocument/2006/relationships/image" Target="../media/image21.emf"/><Relationship Id="rId1" Type="http://schemas.openxmlformats.org/officeDocument/2006/relationships/vmlDrawing" Target="../drawings/vmlDrawing13.vml"/><Relationship Id="rId2"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12.bin"/><Relationship Id="rId5" Type="http://schemas.openxmlformats.org/officeDocument/2006/relationships/image" Target="../media/image22.emf"/><Relationship Id="rId1" Type="http://schemas.openxmlformats.org/officeDocument/2006/relationships/vmlDrawing" Target="../drawings/vmlDrawing14.vml"/><Relationship Id="rId2"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13.bin"/><Relationship Id="rId5" Type="http://schemas.openxmlformats.org/officeDocument/2006/relationships/image" Target="../media/image24.wmf"/><Relationship Id="rId6" Type="http://schemas.openxmlformats.org/officeDocument/2006/relationships/oleObject" Target="../embeddings/oleObject14.bin"/><Relationship Id="rId7" Type="http://schemas.openxmlformats.org/officeDocument/2006/relationships/image" Target="../media/image25.wmf"/><Relationship Id="rId1" Type="http://schemas.openxmlformats.org/officeDocument/2006/relationships/vmlDrawing" Target="../drawings/vmlDrawing15.vml"/><Relationship Id="rId2"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15.bin"/><Relationship Id="rId5" Type="http://schemas.openxmlformats.org/officeDocument/2006/relationships/image" Target="../media/image26.emf"/><Relationship Id="rId6" Type="http://schemas.openxmlformats.org/officeDocument/2006/relationships/oleObject" Target="../embeddings/oleObject16.bin"/><Relationship Id="rId7" Type="http://schemas.openxmlformats.org/officeDocument/2006/relationships/image" Target="../media/image27.emf"/><Relationship Id="rId1" Type="http://schemas.openxmlformats.org/officeDocument/2006/relationships/vmlDrawing" Target="../drawings/vmlDrawing16.vml"/><Relationship Id="rId2"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17.bin"/><Relationship Id="rId5" Type="http://schemas.openxmlformats.org/officeDocument/2006/relationships/image" Target="../media/image22.emf"/><Relationship Id="rId1" Type="http://schemas.openxmlformats.org/officeDocument/2006/relationships/vmlDrawing" Target="../drawings/vmlDrawing17.vml"/><Relationship Id="rId2"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oleObject18.bin"/><Relationship Id="rId5" Type="http://schemas.openxmlformats.org/officeDocument/2006/relationships/image" Target="../media/image28.emf"/><Relationship Id="rId1" Type="http://schemas.openxmlformats.org/officeDocument/2006/relationships/vmlDrawing" Target="../drawings/vmlDrawing18.vml"/><Relationship Id="rId2"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oleObject19.bin"/><Relationship Id="rId5" Type="http://schemas.openxmlformats.org/officeDocument/2006/relationships/image" Target="../media/image29.emf"/><Relationship Id="rId6" Type="http://schemas.openxmlformats.org/officeDocument/2006/relationships/oleObject" Target="../embeddings/oleObject20.bin"/><Relationship Id="rId7" Type="http://schemas.openxmlformats.org/officeDocument/2006/relationships/image" Target="../media/image30.emf"/><Relationship Id="rId8" Type="http://schemas.openxmlformats.org/officeDocument/2006/relationships/oleObject" Target="../embeddings/oleObject21.bin"/><Relationship Id="rId9" Type="http://schemas.openxmlformats.org/officeDocument/2006/relationships/image" Target="../media/image31.emf"/><Relationship Id="rId1" Type="http://schemas.openxmlformats.org/officeDocument/2006/relationships/vmlDrawing" Target="../drawings/vmlDrawing19.vml"/><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Microsoft_Word_97_-_2004_Document2.doc"/><Relationship Id="rId5" Type="http://schemas.openxmlformats.org/officeDocument/2006/relationships/image" Target="../media/image2.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22.bin"/><Relationship Id="rId5" Type="http://schemas.openxmlformats.org/officeDocument/2006/relationships/image" Target="../media/image32.emf"/><Relationship Id="rId6" Type="http://schemas.openxmlformats.org/officeDocument/2006/relationships/oleObject" Target="../embeddings/oleObject23.bin"/><Relationship Id="rId7" Type="http://schemas.openxmlformats.org/officeDocument/2006/relationships/image" Target="../media/image33.emf"/><Relationship Id="rId1" Type="http://schemas.openxmlformats.org/officeDocument/2006/relationships/vmlDrawing" Target="../drawings/vmlDrawing20.vml"/><Relationship Id="rId2"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oleObject24.bin"/><Relationship Id="rId5" Type="http://schemas.openxmlformats.org/officeDocument/2006/relationships/image" Target="../media/image34.emf"/><Relationship Id="rId6" Type="http://schemas.openxmlformats.org/officeDocument/2006/relationships/oleObject" Target="../embeddings/oleObject25.bin"/><Relationship Id="rId7" Type="http://schemas.openxmlformats.org/officeDocument/2006/relationships/image" Target="../media/image35.emf"/><Relationship Id="rId1" Type="http://schemas.openxmlformats.org/officeDocument/2006/relationships/vmlDrawing" Target="../drawings/vmlDrawing21.vml"/><Relationship Id="rId2"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oleObject" Target="../embeddings/oleObject26.bin"/><Relationship Id="rId5" Type="http://schemas.openxmlformats.org/officeDocument/2006/relationships/image" Target="../media/image36.emf"/><Relationship Id="rId6" Type="http://schemas.openxmlformats.org/officeDocument/2006/relationships/oleObject" Target="../embeddings/oleObject27.bin"/><Relationship Id="rId7" Type="http://schemas.openxmlformats.org/officeDocument/2006/relationships/image" Target="../media/image37.emf"/><Relationship Id="rId8" Type="http://schemas.openxmlformats.org/officeDocument/2006/relationships/oleObject" Target="../embeddings/oleObject28.bin"/><Relationship Id="rId9" Type="http://schemas.openxmlformats.org/officeDocument/2006/relationships/image" Target="../media/image38.emf"/><Relationship Id="rId1" Type="http://schemas.openxmlformats.org/officeDocument/2006/relationships/vmlDrawing" Target="../drawings/vmlDrawing22.vml"/><Relationship Id="rId2"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29.bin"/><Relationship Id="rId5" Type="http://schemas.openxmlformats.org/officeDocument/2006/relationships/image" Target="../media/image29.emf"/><Relationship Id="rId6" Type="http://schemas.openxmlformats.org/officeDocument/2006/relationships/oleObject" Target="../embeddings/oleObject30.bin"/><Relationship Id="rId7" Type="http://schemas.openxmlformats.org/officeDocument/2006/relationships/image" Target="../media/image39.emf"/><Relationship Id="rId8" Type="http://schemas.openxmlformats.org/officeDocument/2006/relationships/oleObject" Target="../embeddings/oleObject31.bin"/><Relationship Id="rId9" Type="http://schemas.openxmlformats.org/officeDocument/2006/relationships/image" Target="../media/image40.emf"/><Relationship Id="rId1" Type="http://schemas.openxmlformats.org/officeDocument/2006/relationships/vmlDrawing" Target="../drawings/vmlDrawing23.vml"/><Relationship Id="rId2"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embeddings/oleObject32.bin"/><Relationship Id="rId5" Type="http://schemas.openxmlformats.org/officeDocument/2006/relationships/image" Target="../media/image41.emf"/><Relationship Id="rId6" Type="http://schemas.openxmlformats.org/officeDocument/2006/relationships/image" Target="../media/image43.png"/><Relationship Id="rId7" Type="http://schemas.openxmlformats.org/officeDocument/2006/relationships/oleObject" Target="../embeddings/oleObject33.bin"/><Relationship Id="rId8" Type="http://schemas.openxmlformats.org/officeDocument/2006/relationships/image" Target="../media/image42.emf"/><Relationship Id="rId1" Type="http://schemas.openxmlformats.org/officeDocument/2006/relationships/vmlDrawing" Target="../drawings/vmlDrawing24.vml"/><Relationship Id="rId2"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oleObject" Target="../embeddings/oleObject34.bin"/><Relationship Id="rId5" Type="http://schemas.openxmlformats.org/officeDocument/2006/relationships/image" Target="../media/image44.emf"/><Relationship Id="rId6" Type="http://schemas.openxmlformats.org/officeDocument/2006/relationships/image" Target="../media/image43.png"/><Relationship Id="rId7" Type="http://schemas.openxmlformats.org/officeDocument/2006/relationships/oleObject" Target="../embeddings/oleObject35.bin"/><Relationship Id="rId8" Type="http://schemas.openxmlformats.org/officeDocument/2006/relationships/image" Target="../media/image45.emf"/><Relationship Id="rId1" Type="http://schemas.openxmlformats.org/officeDocument/2006/relationships/vmlDrawing" Target="../drawings/vmlDrawing25.vml"/><Relationship Id="rId2"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oleObject36.bin"/><Relationship Id="rId5" Type="http://schemas.openxmlformats.org/officeDocument/2006/relationships/image" Target="../media/image46.emf"/><Relationship Id="rId6" Type="http://schemas.openxmlformats.org/officeDocument/2006/relationships/image" Target="../media/image43.png"/><Relationship Id="rId7" Type="http://schemas.openxmlformats.org/officeDocument/2006/relationships/oleObject" Target="../embeddings/oleObject37.bin"/><Relationship Id="rId8" Type="http://schemas.openxmlformats.org/officeDocument/2006/relationships/image" Target="../media/image47.emf"/><Relationship Id="rId1" Type="http://schemas.openxmlformats.org/officeDocument/2006/relationships/vmlDrawing" Target="../drawings/vmlDrawing26.v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Microsoft_Word_97_-_2004_Document3.doc"/><Relationship Id="rId5" Type="http://schemas.openxmlformats.org/officeDocument/2006/relationships/image" Target="../media/image3.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bin"/><Relationship Id="rId5" Type="http://schemas.openxmlformats.org/officeDocument/2006/relationships/image" Target="../media/image4.e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2.bin"/><Relationship Id="rId5" Type="http://schemas.openxmlformats.org/officeDocument/2006/relationships/image" Target="../media/image5.e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atin typeface="Arial" charset="0"/>
                <a:ea typeface="ヒラギノ角ゴ Pro W3" charset="0"/>
                <a:cs typeface="ヒラギノ角ゴ Pro W3" charset="0"/>
              </a:rPr>
              <a:t>SEPARATION OF VARIABLES</a:t>
            </a:r>
          </a:p>
        </p:txBody>
      </p:sp>
      <p:sp>
        <p:nvSpPr>
          <p:cNvPr id="27651" name="Rectangle 3"/>
          <p:cNvSpPr>
            <a:spLocks noGrp="1" noChangeArrowheads="1"/>
          </p:cNvSpPr>
          <p:nvPr>
            <p:ph type="body" idx="1"/>
          </p:nvPr>
        </p:nvSpPr>
        <p:spPr/>
        <p:txBody>
          <a:bodyPr/>
          <a:lstStyle/>
          <a:p>
            <a:pPr eaLnBrk="1" hangingPunct="1"/>
            <a:endParaRPr lang="en-US">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39542000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13" y="750356"/>
            <a:ext cx="8180387" cy="612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9938" name="Object 1024"/>
          <p:cNvGraphicFramePr>
            <a:graphicFrameLocks noChangeAspect="1"/>
          </p:cNvGraphicFramePr>
          <p:nvPr>
            <p:extLst>
              <p:ext uri="{D42A27DB-BD31-4B8C-83A1-F6EECF244321}">
                <p14:modId xmlns:p14="http://schemas.microsoft.com/office/powerpoint/2010/main" val="2496210741"/>
              </p:ext>
            </p:extLst>
          </p:nvPr>
        </p:nvGraphicFramePr>
        <p:xfrm>
          <a:off x="2036763" y="-52388"/>
          <a:ext cx="5072062" cy="1019176"/>
        </p:xfrm>
        <a:graphic>
          <a:graphicData uri="http://schemas.openxmlformats.org/presentationml/2006/ole">
            <mc:AlternateContent xmlns:mc="http://schemas.openxmlformats.org/markup-compatibility/2006">
              <mc:Choice xmlns:v="urn:schemas-microsoft-com:vml" Requires="v">
                <p:oleObj spid="_x0000_s58378" name="Equation" r:id="rId5" imgW="2438400" imgH="495300" progId="Equation.3">
                  <p:embed/>
                </p:oleObj>
              </mc:Choice>
              <mc:Fallback>
                <p:oleObj name="Equation" r:id="rId5" imgW="2438400" imgH="495300" progId="Equation.3">
                  <p:embed/>
                  <p:pic>
                    <p:nvPicPr>
                      <p:cNvPr id="0" name=""/>
                      <p:cNvPicPr>
                        <a:picLocks noChangeAspect="1" noChangeArrowheads="1"/>
                      </p:cNvPicPr>
                      <p:nvPr/>
                    </p:nvPicPr>
                    <p:blipFill>
                      <a:blip r:embed="rId6"/>
                      <a:srcRect/>
                      <a:stretch>
                        <a:fillRect/>
                      </a:stretch>
                    </p:blipFill>
                    <p:spPr bwMode="auto">
                      <a:xfrm>
                        <a:off x="2036763" y="-52388"/>
                        <a:ext cx="5072062" cy="1019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Rectangle 1"/>
          <p:cNvSpPr/>
          <p:nvPr/>
        </p:nvSpPr>
        <p:spPr bwMode="auto">
          <a:xfrm>
            <a:off x="4521199" y="829728"/>
            <a:ext cx="4385733" cy="306493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Arial" charset="0"/>
                <a:ea typeface="ヒラギノ角ゴ Pro W3" charset="0"/>
                <a:cs typeface="ヒラギノ角ゴ Pro W3" charset="0"/>
              </a:rPr>
              <a:t> </a:t>
            </a:r>
            <a:endParaRPr kumimoji="0" lang="en-US" sz="2200" b="0" i="0" u="none" strike="noStrike" cap="none" normalizeH="0" baseline="0" dirty="0">
              <a:ln>
                <a:noFill/>
              </a:ln>
              <a:solidFill>
                <a:srgbClr val="000000"/>
              </a:solidFill>
              <a:effectLst/>
              <a:latin typeface="Arial" charset="0"/>
              <a:ea typeface="ヒラギノ角ゴ Pro W3" charset="0"/>
              <a:cs typeface="ヒラギノ角ゴ Pro W3" charset="0"/>
            </a:endParaRPr>
          </a:p>
        </p:txBody>
      </p:sp>
      <p:sp>
        <p:nvSpPr>
          <p:cNvPr id="6" name="Rectangle 5"/>
          <p:cNvSpPr/>
          <p:nvPr/>
        </p:nvSpPr>
        <p:spPr bwMode="auto">
          <a:xfrm>
            <a:off x="4487333" y="3488261"/>
            <a:ext cx="4385733" cy="3369739"/>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Arial" charset="0"/>
                <a:ea typeface="ヒラギノ角ゴ Pro W3" charset="0"/>
                <a:cs typeface="ヒラギノ角ゴ Pro W3" charset="0"/>
              </a:rPr>
              <a:t> </a:t>
            </a:r>
            <a:endParaRPr kumimoji="0" lang="en-US" sz="2200" b="0" i="0" u="none" strike="noStrike" cap="none" normalizeH="0" baseline="0" dirty="0">
              <a:ln>
                <a:noFill/>
              </a:ln>
              <a:solidFill>
                <a:srgbClr val="000000"/>
              </a:solidFill>
              <a:effectLst/>
              <a:latin typeface="Arial" charset="0"/>
              <a:ea typeface="ヒラギノ角ゴ Pro W3" charset="0"/>
              <a:cs typeface="ヒラギノ角ゴ Pro W3" charset="0"/>
            </a:endParaRPr>
          </a:p>
        </p:txBody>
      </p:sp>
      <p:sp>
        <p:nvSpPr>
          <p:cNvPr id="7" name="Rectangle 6"/>
          <p:cNvSpPr/>
          <p:nvPr/>
        </p:nvSpPr>
        <p:spPr bwMode="auto">
          <a:xfrm>
            <a:off x="220133" y="3793067"/>
            <a:ext cx="4385733" cy="306493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Arial" charset="0"/>
                <a:ea typeface="ヒラギノ角ゴ Pro W3" charset="0"/>
                <a:cs typeface="ヒラギノ角ゴ Pro W3" charset="0"/>
              </a:rPr>
              <a:t> </a:t>
            </a:r>
            <a:endParaRPr kumimoji="0" lang="en-US" sz="2200" b="0" i="0" u="none" strike="noStrike" cap="none" normalizeH="0" baseline="0" dirty="0">
              <a:ln>
                <a:noFill/>
              </a:ln>
              <a:solidFill>
                <a:srgbClr val="000000"/>
              </a:solidFill>
              <a:effectLst/>
              <a:latin typeface="Arial" charset="0"/>
              <a:ea typeface="ヒラギノ角ゴ Pro W3" charset="0"/>
              <a:cs typeface="ヒラギノ角ゴ Pro W3" charset="0"/>
            </a:endParaRPr>
          </a:p>
        </p:txBody>
      </p:sp>
      <p:sp>
        <p:nvSpPr>
          <p:cNvPr id="8" name="Rectangle 7"/>
          <p:cNvSpPr/>
          <p:nvPr/>
        </p:nvSpPr>
        <p:spPr bwMode="auto">
          <a:xfrm>
            <a:off x="203199" y="863595"/>
            <a:ext cx="4385733" cy="306493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Arial" charset="0"/>
                <a:ea typeface="ヒラギノ角ゴ Pro W3" charset="0"/>
                <a:cs typeface="ヒラギノ角ゴ Pro W3" charset="0"/>
              </a:rPr>
              <a:t> </a:t>
            </a:r>
            <a:endParaRPr kumimoji="0" lang="en-US" sz="2200" b="0" i="0" u="none" strike="noStrike" cap="none" normalizeH="0" baseline="0" dirty="0">
              <a:ln>
                <a:noFill/>
              </a:ln>
              <a:solidFill>
                <a:srgbClr val="000000"/>
              </a:solidFill>
              <a:effectLst/>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234406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13" y="750356"/>
            <a:ext cx="8180387" cy="612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bwMode="auto">
          <a:xfrm>
            <a:off x="4487333" y="3945467"/>
            <a:ext cx="4385733" cy="291253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Arial" charset="0"/>
                <a:ea typeface="ヒラギノ角ゴ Pro W3" charset="0"/>
                <a:cs typeface="ヒラギノ角ゴ Pro W3" charset="0"/>
              </a:rPr>
              <a:t> </a:t>
            </a:r>
            <a:endParaRPr kumimoji="0" lang="en-US" sz="2200" b="0" i="0" u="none" strike="noStrike" cap="none" normalizeH="0" baseline="0" dirty="0">
              <a:ln>
                <a:noFill/>
              </a:ln>
              <a:solidFill>
                <a:srgbClr val="000000"/>
              </a:solidFill>
              <a:effectLst/>
              <a:latin typeface="Arial" charset="0"/>
              <a:ea typeface="ヒラギノ角ゴ Pro W3" charset="0"/>
              <a:cs typeface="ヒラギノ角ゴ Pro W3" charset="0"/>
            </a:endParaRPr>
          </a:p>
        </p:txBody>
      </p:sp>
      <p:sp>
        <p:nvSpPr>
          <p:cNvPr id="7" name="Rectangle 6"/>
          <p:cNvSpPr/>
          <p:nvPr/>
        </p:nvSpPr>
        <p:spPr bwMode="auto">
          <a:xfrm>
            <a:off x="220133" y="3793067"/>
            <a:ext cx="4385733" cy="306493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Arial" charset="0"/>
                <a:ea typeface="ヒラギノ角ゴ Pro W3" charset="0"/>
                <a:cs typeface="ヒラギノ角ゴ Pro W3" charset="0"/>
              </a:rPr>
              <a:t> </a:t>
            </a:r>
            <a:endParaRPr kumimoji="0" lang="en-US" sz="2200" b="0" i="0" u="none" strike="noStrike" cap="none" normalizeH="0" baseline="0" dirty="0">
              <a:ln>
                <a:noFill/>
              </a:ln>
              <a:solidFill>
                <a:srgbClr val="000000"/>
              </a:solidFill>
              <a:effectLst/>
              <a:latin typeface="Arial" charset="0"/>
              <a:ea typeface="ヒラギノ角ゴ Pro W3" charset="0"/>
              <a:cs typeface="ヒラギノ角ゴ Pro W3" charset="0"/>
            </a:endParaRPr>
          </a:p>
        </p:txBody>
      </p:sp>
      <p:graphicFrame>
        <p:nvGraphicFramePr>
          <p:cNvPr id="8" name="Object 1024"/>
          <p:cNvGraphicFramePr>
            <a:graphicFrameLocks noChangeAspect="1"/>
          </p:cNvGraphicFramePr>
          <p:nvPr>
            <p:extLst>
              <p:ext uri="{D42A27DB-BD31-4B8C-83A1-F6EECF244321}">
                <p14:modId xmlns:p14="http://schemas.microsoft.com/office/powerpoint/2010/main" val="3842261485"/>
              </p:ext>
            </p:extLst>
          </p:nvPr>
        </p:nvGraphicFramePr>
        <p:xfrm>
          <a:off x="2036763" y="-52388"/>
          <a:ext cx="5072062" cy="1019176"/>
        </p:xfrm>
        <a:graphic>
          <a:graphicData uri="http://schemas.openxmlformats.org/presentationml/2006/ole">
            <mc:AlternateContent xmlns:mc="http://schemas.openxmlformats.org/markup-compatibility/2006">
              <mc:Choice xmlns:v="urn:schemas-microsoft-com:vml" Requires="v">
                <p:oleObj spid="_x0000_s59402" name="Equation" r:id="rId5" imgW="2438400" imgH="495300" progId="Equation.3">
                  <p:embed/>
                </p:oleObj>
              </mc:Choice>
              <mc:Fallback>
                <p:oleObj name="Equation" r:id="rId5" imgW="2438400" imgH="495300" progId="Equation.3">
                  <p:embed/>
                  <p:pic>
                    <p:nvPicPr>
                      <p:cNvPr id="0" name=""/>
                      <p:cNvPicPr>
                        <a:picLocks noChangeAspect="1" noChangeArrowheads="1"/>
                      </p:cNvPicPr>
                      <p:nvPr/>
                    </p:nvPicPr>
                    <p:blipFill>
                      <a:blip r:embed="rId6"/>
                      <a:srcRect/>
                      <a:stretch>
                        <a:fillRect/>
                      </a:stretch>
                    </p:blipFill>
                    <p:spPr bwMode="auto">
                      <a:xfrm>
                        <a:off x="2036763" y="-52388"/>
                        <a:ext cx="5072062" cy="1019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09198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13" y="631825"/>
            <a:ext cx="8180387" cy="612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1024"/>
          <p:cNvGraphicFramePr>
            <a:graphicFrameLocks noChangeAspect="1"/>
          </p:cNvGraphicFramePr>
          <p:nvPr>
            <p:extLst>
              <p:ext uri="{D42A27DB-BD31-4B8C-83A1-F6EECF244321}">
                <p14:modId xmlns:p14="http://schemas.microsoft.com/office/powerpoint/2010/main" val="3842261485"/>
              </p:ext>
            </p:extLst>
          </p:nvPr>
        </p:nvGraphicFramePr>
        <p:xfrm>
          <a:off x="2036763" y="-52388"/>
          <a:ext cx="5072062" cy="1019176"/>
        </p:xfrm>
        <a:graphic>
          <a:graphicData uri="http://schemas.openxmlformats.org/presentationml/2006/ole">
            <mc:AlternateContent xmlns:mc="http://schemas.openxmlformats.org/markup-compatibility/2006">
              <mc:Choice xmlns:v="urn:schemas-microsoft-com:vml" Requires="v">
                <p:oleObj spid="_x0000_s60426" name="Equation" r:id="rId5" imgW="2438400" imgH="495300" progId="Equation.3">
                  <p:embed/>
                </p:oleObj>
              </mc:Choice>
              <mc:Fallback>
                <p:oleObj name="Equation" r:id="rId5" imgW="2438400" imgH="495300" progId="Equation.3">
                  <p:embed/>
                  <p:pic>
                    <p:nvPicPr>
                      <p:cNvPr id="0" name=""/>
                      <p:cNvPicPr>
                        <a:picLocks noChangeAspect="1" noChangeArrowheads="1"/>
                      </p:cNvPicPr>
                      <p:nvPr/>
                    </p:nvPicPr>
                    <p:blipFill>
                      <a:blip r:embed="rId6"/>
                      <a:srcRect/>
                      <a:stretch>
                        <a:fillRect/>
                      </a:stretch>
                    </p:blipFill>
                    <p:spPr bwMode="auto">
                      <a:xfrm>
                        <a:off x="2036763" y="-52388"/>
                        <a:ext cx="5072062" cy="1019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8187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0401" y="3297005"/>
            <a:ext cx="3185487" cy="1569660"/>
          </a:xfrm>
          <a:prstGeom prst="rect">
            <a:avLst/>
          </a:prstGeom>
          <a:noFill/>
        </p:spPr>
        <p:txBody>
          <a:bodyPr wrap="none" rtlCol="0">
            <a:spAutoFit/>
          </a:bodyPr>
          <a:lstStyle/>
          <a:p>
            <a:pPr marL="457200" indent="-457200">
              <a:buAutoNum type="alphaUcParenR"/>
            </a:pPr>
            <a:r>
              <a:rPr lang="en-US" dirty="0" smtClean="0"/>
              <a:t>DONE with page 1</a:t>
            </a:r>
          </a:p>
          <a:p>
            <a:pPr marL="457200" indent="-457200">
              <a:buAutoNum type="alphaUcParenR"/>
            </a:pPr>
            <a:r>
              <a:rPr lang="en-US" dirty="0" smtClean="0"/>
              <a:t>DONE with page 2</a:t>
            </a:r>
          </a:p>
          <a:p>
            <a:pPr marL="457200" indent="-457200">
              <a:buAutoNum type="alphaUcParenR"/>
            </a:pPr>
            <a:r>
              <a:rPr lang="en-US" dirty="0" smtClean="0"/>
              <a:t>DONE with page 3</a:t>
            </a:r>
          </a:p>
          <a:p>
            <a:pPr marL="457200" indent="-457200">
              <a:buAutoNum type="alphaUcParenR"/>
            </a:pPr>
            <a:r>
              <a:rPr lang="en-US" dirty="0" smtClean="0"/>
              <a:t>DONE with page 4</a:t>
            </a:r>
          </a:p>
        </p:txBody>
      </p:sp>
      <p:sp>
        <p:nvSpPr>
          <p:cNvPr id="3" name="TextBox 2"/>
          <p:cNvSpPr txBox="1"/>
          <p:nvPr/>
        </p:nvSpPr>
        <p:spPr>
          <a:xfrm>
            <a:off x="573084" y="683477"/>
            <a:ext cx="7855097" cy="461665"/>
          </a:xfrm>
          <a:prstGeom prst="rect">
            <a:avLst/>
          </a:prstGeom>
          <a:noFill/>
        </p:spPr>
        <p:txBody>
          <a:bodyPr wrap="square" rtlCol="0">
            <a:spAutoFit/>
          </a:bodyPr>
          <a:lstStyle/>
          <a:p>
            <a:r>
              <a:rPr lang="en-US" dirty="0" smtClean="0"/>
              <a:t>(Grab </a:t>
            </a:r>
            <a:r>
              <a:rPr lang="en-US" dirty="0" err="1" smtClean="0"/>
              <a:t>pp</a:t>
            </a:r>
            <a:r>
              <a:rPr lang="en-US" dirty="0" smtClean="0"/>
              <a:t> 3-4 when you are done with the first sheet)</a:t>
            </a:r>
            <a:endParaRPr lang="en-US" dirty="0"/>
          </a:p>
        </p:txBody>
      </p:sp>
    </p:spTree>
    <p:extLst>
      <p:ext uri="{BB962C8B-B14F-4D97-AF65-F5344CB8AC3E}">
        <p14:creationId xmlns:p14="http://schemas.microsoft.com/office/powerpoint/2010/main" val="207351480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ext Box 12"/>
          <p:cNvSpPr txBox="1">
            <a:spLocks noChangeArrowheads="1"/>
          </p:cNvSpPr>
          <p:nvPr/>
        </p:nvSpPr>
        <p:spPr bwMode="auto">
          <a:xfrm>
            <a:off x="581025" y="1951038"/>
            <a:ext cx="84582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pPr>
            <a:r>
              <a:rPr lang="en-US" sz="3200"/>
              <a:t>where C</a:t>
            </a:r>
            <a:r>
              <a:rPr lang="en-US" sz="3200" baseline="-25000"/>
              <a:t>1</a:t>
            </a:r>
            <a:r>
              <a:rPr lang="en-US" sz="3200"/>
              <a:t>+C</a:t>
            </a:r>
            <a:r>
              <a:rPr lang="en-US" sz="3200" baseline="-25000"/>
              <a:t>2</a:t>
            </a:r>
            <a:r>
              <a:rPr lang="en-US" sz="3200"/>
              <a:t> = 0.  Given the boundary conditions in the figure, w</a:t>
            </a:r>
            <a:r>
              <a:rPr lang="en-US" sz="3200">
                <a:solidFill>
                  <a:schemeClr val="accent2"/>
                </a:solidFill>
              </a:rPr>
              <a:t>hich coordinate should be assigned to the negative constant (and thus the sinusoidal solutions)?</a:t>
            </a:r>
            <a:endParaRPr lang="en-US" sz="2500" i="1">
              <a:latin typeface="Times New Roman" charset="0"/>
            </a:endParaRPr>
          </a:p>
        </p:txBody>
      </p:sp>
      <p:pic>
        <p:nvPicPr>
          <p:cNvPr id="209923" name="Picture 4"/>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4397375" y="696913"/>
            <a:ext cx="2362200" cy="1273175"/>
          </a:xfrm>
        </p:spPr>
      </p:pic>
      <p:pic>
        <p:nvPicPr>
          <p:cNvPr id="20992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647700"/>
            <a:ext cx="22098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5" name="Text Box 15"/>
          <p:cNvSpPr txBox="1">
            <a:spLocks noChangeArrowheads="1"/>
          </p:cNvSpPr>
          <p:nvPr/>
        </p:nvSpPr>
        <p:spPr bwMode="auto">
          <a:xfrm>
            <a:off x="138113" y="4210050"/>
            <a:ext cx="41148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buFont typeface="Arial" charset="0"/>
              <a:buNone/>
            </a:pPr>
            <a:r>
              <a:rPr lang="en-US" sz="3600"/>
              <a:t>A) x             B) y</a:t>
            </a:r>
          </a:p>
          <a:p>
            <a:pPr>
              <a:spcBef>
                <a:spcPct val="50000"/>
              </a:spcBef>
              <a:buFont typeface="Arial" charset="0"/>
              <a:buNone/>
            </a:pPr>
            <a:r>
              <a:rPr lang="en-US" sz="3600"/>
              <a:t>C) </a:t>
            </a:r>
            <a:r>
              <a:rPr lang="en-US" sz="3200"/>
              <a:t>C</a:t>
            </a:r>
            <a:r>
              <a:rPr lang="en-US" sz="3200" baseline="-25000"/>
              <a:t>1</a:t>
            </a:r>
            <a:r>
              <a:rPr lang="en-US" sz="3200"/>
              <a:t>= C</a:t>
            </a:r>
            <a:r>
              <a:rPr lang="en-US" sz="3200" baseline="-25000"/>
              <a:t>2</a:t>
            </a:r>
            <a:r>
              <a:rPr lang="en-US" sz="3600"/>
              <a:t>=0  here</a:t>
            </a:r>
          </a:p>
          <a:p>
            <a:pPr>
              <a:spcBef>
                <a:spcPct val="50000"/>
              </a:spcBef>
              <a:buFont typeface="Arial" charset="0"/>
              <a:buNone/>
            </a:pPr>
            <a:r>
              <a:rPr lang="en-US" sz="3600"/>
              <a:t>D) It doesn</a:t>
            </a:r>
            <a:r>
              <a:rPr lang="ja-JP" altLang="en-US" sz="3600"/>
              <a:t>’</a:t>
            </a:r>
            <a:r>
              <a:rPr lang="en-US" sz="3600"/>
              <a:t>t matter</a:t>
            </a:r>
          </a:p>
        </p:txBody>
      </p:sp>
      <p:pic>
        <p:nvPicPr>
          <p:cNvPr id="209926" name="Picture 17" descr="surfac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9900" y="3937000"/>
            <a:ext cx="4733925"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7" name="Text Box 7"/>
          <p:cNvSpPr txBox="1">
            <a:spLocks noChangeArrowheads="1"/>
          </p:cNvSpPr>
          <p:nvPr/>
        </p:nvSpPr>
        <p:spPr bwMode="auto">
          <a:xfrm>
            <a:off x="53975" y="63500"/>
            <a:ext cx="7985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t>3.11</a:t>
            </a:r>
          </a:p>
        </p:txBody>
      </p:sp>
      <p:sp>
        <p:nvSpPr>
          <p:cNvPr id="209928" name="Rectangle 8"/>
          <p:cNvSpPr>
            <a:spLocks noGrp="1" noChangeArrowheads="1"/>
          </p:cNvSpPr>
          <p:nvPr>
            <p:ph type="title" idx="4294967295"/>
          </p:nvPr>
        </p:nvSpPr>
        <p:spPr>
          <a:xfrm>
            <a:off x="1000125" y="107950"/>
            <a:ext cx="7772400" cy="684213"/>
          </a:xfrm>
        </p:spPr>
        <p:txBody>
          <a:bodyPr/>
          <a:lstStyle/>
          <a:p>
            <a:pPr algn="l"/>
            <a:r>
              <a:rPr lang="en-US" sz="3200"/>
              <a:t>Given the two diff. eq's : </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a:lstStyle/>
          <a:p>
            <a:r>
              <a:rPr lang="en-US">
                <a:solidFill>
                  <a:schemeClr val="bg1"/>
                </a:solidFill>
                <a:latin typeface="Arial" charset="0"/>
                <a:ea typeface="ヒラギノ角ゴ Pro W3" charset="0"/>
                <a:cs typeface="ヒラギノ角ゴ Pro W3" charset="0"/>
              </a:rPr>
              <a:t>Sinh and cosh</a:t>
            </a:r>
            <a:endParaRPr lang="en-US">
              <a:latin typeface="Arial" charset="0"/>
              <a:ea typeface="ヒラギノ角ゴ Pro W3" charset="0"/>
              <a:cs typeface="ヒラギノ角ゴ Pro W3" charset="0"/>
            </a:endParaRPr>
          </a:p>
        </p:txBody>
      </p:sp>
      <p:sp>
        <p:nvSpPr>
          <p:cNvPr id="37891" name="TextBox 1"/>
          <p:cNvSpPr txBox="1">
            <a:spLocks noChangeArrowheads="1"/>
          </p:cNvSpPr>
          <p:nvPr/>
        </p:nvSpPr>
        <p:spPr bwMode="auto">
          <a:xfrm>
            <a:off x="384175" y="292100"/>
            <a:ext cx="87598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000">
                <a:ea typeface="ＭＳ Ｐゴシック" charset="0"/>
                <a:cs typeface="ＭＳ Ｐゴシック" charset="0"/>
              </a:rPr>
              <a:t>Two solutions for </a:t>
            </a:r>
            <a:r>
              <a:rPr lang="en-US" sz="3000" i="1">
                <a:ea typeface="ＭＳ Ｐゴシック" charset="0"/>
                <a:cs typeface="ＭＳ Ｐゴシック" charset="0"/>
              </a:rPr>
              <a:t>positive C</a:t>
            </a:r>
            <a:r>
              <a:rPr lang="en-US" sz="3000">
                <a:ea typeface="ＭＳ Ｐゴシック" charset="0"/>
                <a:cs typeface="ＭＳ Ｐゴシック" charset="0"/>
              </a:rPr>
              <a:t> are sinh x and cosh x :</a:t>
            </a:r>
          </a:p>
        </p:txBody>
      </p:sp>
      <p:pic>
        <p:nvPicPr>
          <p:cNvPr id="3789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5063" y="1068388"/>
            <a:ext cx="4572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3"/>
          <p:cNvSpPr txBox="1">
            <a:spLocks noChangeArrowheads="1"/>
          </p:cNvSpPr>
          <p:nvPr/>
        </p:nvSpPr>
        <p:spPr bwMode="auto">
          <a:xfrm>
            <a:off x="2624138" y="1414462"/>
            <a:ext cx="931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600" dirty="0">
                <a:ea typeface="ＭＳ Ｐゴシック" charset="0"/>
                <a:cs typeface="ＭＳ Ｐゴシック" charset="0"/>
              </a:rPr>
              <a:t>1</a:t>
            </a:r>
          </a:p>
        </p:txBody>
      </p:sp>
      <p:sp>
        <p:nvSpPr>
          <p:cNvPr id="37894" name="TextBox 4"/>
          <p:cNvSpPr txBox="1">
            <a:spLocks noChangeArrowheads="1"/>
          </p:cNvSpPr>
          <p:nvPr/>
        </p:nvSpPr>
        <p:spPr bwMode="auto">
          <a:xfrm>
            <a:off x="2345215" y="3209668"/>
            <a:ext cx="4414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600" dirty="0">
                <a:ea typeface="ＭＳ Ｐゴシック" charset="0"/>
                <a:cs typeface="ＭＳ Ｐゴシック" charset="0"/>
              </a:rPr>
              <a:t>2</a:t>
            </a:r>
          </a:p>
        </p:txBody>
      </p:sp>
      <p:cxnSp>
        <p:nvCxnSpPr>
          <p:cNvPr id="7" name="Straight Arrow Connector 6"/>
          <p:cNvCxnSpPr/>
          <p:nvPr/>
        </p:nvCxnSpPr>
        <p:spPr>
          <a:xfrm rot="10800000" flipH="1">
            <a:off x="2405063" y="2554288"/>
            <a:ext cx="4572000" cy="1587"/>
          </a:xfrm>
          <a:prstGeom prst="straightConnector1">
            <a:avLst/>
          </a:prstGeom>
          <a:ln w="3175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5400000" flipH="1">
            <a:off x="3205957" y="2555081"/>
            <a:ext cx="2971800" cy="1587"/>
          </a:xfrm>
          <a:prstGeom prst="straightConnector1">
            <a:avLst/>
          </a:prstGeom>
          <a:ln w="381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7897" name="TextBox 9"/>
          <p:cNvSpPr txBox="1">
            <a:spLocks noChangeArrowheads="1"/>
          </p:cNvSpPr>
          <p:nvPr/>
        </p:nvSpPr>
        <p:spPr bwMode="auto">
          <a:xfrm>
            <a:off x="4265613" y="10191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ea typeface="ＭＳ Ｐゴシック" charset="0"/>
                <a:cs typeface="ＭＳ Ｐゴシック" charset="0"/>
              </a:rPr>
              <a:t>3</a:t>
            </a:r>
          </a:p>
        </p:txBody>
      </p:sp>
      <p:sp>
        <p:nvSpPr>
          <p:cNvPr id="37898" name="TextBox 10"/>
          <p:cNvSpPr txBox="1">
            <a:spLocks noChangeArrowheads="1"/>
          </p:cNvSpPr>
          <p:nvPr/>
        </p:nvSpPr>
        <p:spPr bwMode="auto">
          <a:xfrm>
            <a:off x="4181475" y="3810000"/>
            <a:ext cx="38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dirty="0">
                <a:ea typeface="ＭＳ Ｐゴシック" charset="0"/>
                <a:cs typeface="ＭＳ Ｐゴシック" charset="0"/>
              </a:rPr>
              <a:t>-3</a:t>
            </a:r>
          </a:p>
        </p:txBody>
      </p:sp>
      <p:sp>
        <p:nvSpPr>
          <p:cNvPr id="37899" name="TextBox 11"/>
          <p:cNvSpPr txBox="1">
            <a:spLocks noChangeArrowheads="1"/>
          </p:cNvSpPr>
          <p:nvPr/>
        </p:nvSpPr>
        <p:spPr bwMode="auto">
          <a:xfrm>
            <a:off x="6961188" y="250348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ea typeface="ＭＳ Ｐゴシック" charset="0"/>
                <a:cs typeface="ＭＳ Ｐゴシック" charset="0"/>
              </a:rPr>
              <a:t>x</a:t>
            </a:r>
          </a:p>
        </p:txBody>
      </p:sp>
      <p:sp>
        <p:nvSpPr>
          <p:cNvPr id="37900" name="TextBox 12"/>
          <p:cNvSpPr txBox="1">
            <a:spLocks noChangeArrowheads="1"/>
          </p:cNvSpPr>
          <p:nvPr/>
        </p:nvSpPr>
        <p:spPr bwMode="auto">
          <a:xfrm>
            <a:off x="1401763" y="4779963"/>
            <a:ext cx="723787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000" dirty="0">
                <a:ea typeface="ＭＳ Ｐゴシック" charset="0"/>
                <a:cs typeface="ＭＳ Ｐゴシック" charset="0"/>
              </a:rPr>
              <a:t>Which is which?</a:t>
            </a:r>
          </a:p>
          <a:p>
            <a:pPr eaLnBrk="1" hangingPunct="1">
              <a:buFontTx/>
              <a:buAutoNum type="alphaUcParenR"/>
            </a:pPr>
            <a:r>
              <a:rPr lang="en-US" sz="3000" dirty="0" smtClean="0">
                <a:ea typeface="ＭＳ Ｐゴシック" charset="0"/>
                <a:cs typeface="ＭＳ Ｐゴシック" charset="0"/>
              </a:rPr>
              <a:t> Curve </a:t>
            </a:r>
            <a:r>
              <a:rPr lang="en-US" sz="3000" dirty="0">
                <a:ea typeface="ＭＳ Ｐゴシック" charset="0"/>
                <a:cs typeface="ＭＳ Ｐゴシック" charset="0"/>
              </a:rPr>
              <a:t>1 is </a:t>
            </a:r>
            <a:r>
              <a:rPr lang="en-US" sz="3000" dirty="0" err="1">
                <a:ea typeface="ＭＳ Ｐゴシック" charset="0"/>
                <a:cs typeface="ＭＳ Ｐゴシック" charset="0"/>
              </a:rPr>
              <a:t>sinh</a:t>
            </a:r>
            <a:r>
              <a:rPr lang="en-US" sz="3000" dirty="0">
                <a:ea typeface="ＭＳ Ｐゴシック" charset="0"/>
                <a:cs typeface="ＭＳ Ｐゴシック" charset="0"/>
              </a:rPr>
              <a:t> x and curve 2 is </a:t>
            </a:r>
            <a:r>
              <a:rPr lang="en-US" sz="3000" dirty="0" err="1">
                <a:ea typeface="ＭＳ Ｐゴシック" charset="0"/>
                <a:cs typeface="ＭＳ Ｐゴシック" charset="0"/>
              </a:rPr>
              <a:t>cosh</a:t>
            </a:r>
            <a:r>
              <a:rPr lang="en-US" sz="3000" dirty="0">
                <a:ea typeface="ＭＳ Ｐゴシック" charset="0"/>
                <a:cs typeface="ＭＳ Ｐゴシック" charset="0"/>
              </a:rPr>
              <a:t> x</a:t>
            </a:r>
          </a:p>
          <a:p>
            <a:pPr eaLnBrk="1" hangingPunct="1">
              <a:buFontTx/>
              <a:buAutoNum type="alphaUcParenR"/>
            </a:pPr>
            <a:r>
              <a:rPr lang="en-US" sz="3000" dirty="0" smtClean="0">
                <a:ea typeface="ＭＳ Ｐゴシック" charset="0"/>
                <a:cs typeface="ＭＳ Ｐゴシック" charset="0"/>
              </a:rPr>
              <a:t> Curve </a:t>
            </a:r>
            <a:r>
              <a:rPr lang="en-US" sz="3000" dirty="0">
                <a:ea typeface="ＭＳ Ｐゴシック" charset="0"/>
                <a:cs typeface="ＭＳ Ｐゴシック" charset="0"/>
              </a:rPr>
              <a:t>1 is </a:t>
            </a:r>
            <a:r>
              <a:rPr lang="en-US" sz="3000" dirty="0" err="1">
                <a:ea typeface="ＭＳ Ｐゴシック" charset="0"/>
                <a:cs typeface="ＭＳ Ｐゴシック" charset="0"/>
              </a:rPr>
              <a:t>cosh</a:t>
            </a:r>
            <a:r>
              <a:rPr lang="en-US" sz="3000" dirty="0">
                <a:ea typeface="ＭＳ Ｐゴシック" charset="0"/>
                <a:cs typeface="ＭＳ Ｐゴシック" charset="0"/>
              </a:rPr>
              <a:t> x and curve 2 is </a:t>
            </a:r>
            <a:r>
              <a:rPr lang="en-US" sz="3000" dirty="0" err="1">
                <a:ea typeface="ＭＳ Ｐゴシック" charset="0"/>
                <a:cs typeface="ＭＳ Ｐゴシック" charset="0"/>
              </a:rPr>
              <a:t>sinh</a:t>
            </a:r>
            <a:r>
              <a:rPr lang="en-US" sz="3000" dirty="0">
                <a:ea typeface="ＭＳ Ｐゴシック" charset="0"/>
                <a:cs typeface="ＭＳ Ｐゴシック" charset="0"/>
              </a:rPr>
              <a:t> x</a:t>
            </a:r>
            <a:endParaRPr lang="en-US" dirty="0">
              <a:ea typeface="ＭＳ Ｐゴシック" charset="0"/>
              <a:cs typeface="ＭＳ Ｐゴシック" charset="0"/>
            </a:endParaRPr>
          </a:p>
        </p:txBody>
      </p:sp>
    </p:spTree>
    <p:extLst>
      <p:ext uri="{BB962C8B-B14F-4D97-AF65-F5344CB8AC3E}">
        <p14:creationId xmlns:p14="http://schemas.microsoft.com/office/powerpoint/2010/main" val="3542703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ext Box 15"/>
          <p:cNvSpPr txBox="1">
            <a:spLocks noChangeArrowheads="1"/>
          </p:cNvSpPr>
          <p:nvPr/>
        </p:nvSpPr>
        <p:spPr bwMode="auto">
          <a:xfrm>
            <a:off x="206375" y="2860675"/>
            <a:ext cx="4551363"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966788" indent="-457200">
              <a:defRPr sz="2400">
                <a:solidFill>
                  <a:schemeClr val="tx1"/>
                </a:solidFill>
                <a:latin typeface="Arial" charset="0"/>
                <a:ea typeface="ヒラギノ角ゴ Pro W3" charset="0"/>
                <a:cs typeface="ヒラギノ角ゴ Pro W3" charset="0"/>
              </a:defRPr>
            </a:lvl2pPr>
            <a:lvl3pPr marL="1538288" indent="-457200">
              <a:defRPr sz="2400">
                <a:solidFill>
                  <a:schemeClr val="tx1"/>
                </a:solidFill>
                <a:latin typeface="Arial" charset="0"/>
                <a:ea typeface="ヒラギノ角ゴ Pro W3" charset="0"/>
                <a:cs typeface="ヒラギノ角ゴ Pro W3" charset="0"/>
              </a:defRPr>
            </a:lvl3pPr>
            <a:lvl4pPr marL="2109788" indent="-457200">
              <a:defRPr sz="2400">
                <a:solidFill>
                  <a:schemeClr val="tx1"/>
                </a:solidFill>
                <a:latin typeface="Arial" charset="0"/>
                <a:ea typeface="ヒラギノ角ゴ Pro W3" charset="0"/>
                <a:cs typeface="ヒラギノ角ゴ Pro W3" charset="0"/>
              </a:defRPr>
            </a:lvl4pPr>
            <a:lvl5pPr marL="2681288" indent="-457200">
              <a:defRPr sz="2400">
                <a:solidFill>
                  <a:schemeClr val="tx1"/>
                </a:solidFill>
                <a:latin typeface="Arial" charset="0"/>
                <a:ea typeface="ヒラギノ角ゴ Pro W3" charset="0"/>
                <a:cs typeface="ヒラギノ角ゴ Pro W3" charset="0"/>
              </a:defRPr>
            </a:lvl5pPr>
            <a:lvl6pPr marL="3138488"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595688"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4052888"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4510088"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buFont typeface="Arial" charset="0"/>
              <a:buNone/>
            </a:pPr>
            <a:r>
              <a:rPr lang="en-US" sz="3200"/>
              <a:t>A) A=0 (pure cosh)   </a:t>
            </a:r>
          </a:p>
          <a:p>
            <a:pPr>
              <a:spcBef>
                <a:spcPct val="50000"/>
              </a:spcBef>
              <a:buFont typeface="Arial" charset="0"/>
              <a:buNone/>
            </a:pPr>
            <a:r>
              <a:rPr lang="en-US" sz="3200"/>
              <a:t>B) B=0 (pure sinh)</a:t>
            </a:r>
          </a:p>
          <a:p>
            <a:pPr>
              <a:spcBef>
                <a:spcPct val="50000"/>
              </a:spcBef>
              <a:buFont typeface="Arial" charset="0"/>
              <a:buNone/>
            </a:pPr>
            <a:r>
              <a:rPr lang="en-US" sz="3200"/>
              <a:t>C) Neither: you should rewrite this in terms of  A' e</a:t>
            </a:r>
            <a:r>
              <a:rPr lang="en-US" sz="3200" baseline="30000"/>
              <a:t>kx</a:t>
            </a:r>
            <a:r>
              <a:rPr lang="en-US" sz="3200"/>
              <a:t> + B' e</a:t>
            </a:r>
            <a:r>
              <a:rPr lang="en-US" sz="3200" baseline="30000"/>
              <a:t>-kx  </a:t>
            </a:r>
            <a:r>
              <a:rPr lang="en-US" sz="3200"/>
              <a:t>!</a:t>
            </a:r>
            <a:endParaRPr lang="en-US" sz="3200" baseline="30000"/>
          </a:p>
          <a:p>
            <a:pPr>
              <a:spcBef>
                <a:spcPct val="50000"/>
              </a:spcBef>
              <a:buFont typeface="Arial" charset="0"/>
              <a:buNone/>
            </a:pPr>
            <a:r>
              <a:rPr lang="en-US" sz="3200"/>
              <a:t>D) Other/not sure?</a:t>
            </a:r>
          </a:p>
        </p:txBody>
      </p:sp>
      <p:sp>
        <p:nvSpPr>
          <p:cNvPr id="234499" name="Text Box 3"/>
          <p:cNvSpPr txBox="1">
            <a:spLocks noChangeArrowheads="1"/>
          </p:cNvSpPr>
          <p:nvPr/>
        </p:nvSpPr>
        <p:spPr bwMode="auto">
          <a:xfrm>
            <a:off x="53975" y="63500"/>
            <a:ext cx="798513"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t>3.11h</a:t>
            </a:r>
          </a:p>
        </p:txBody>
      </p:sp>
      <p:sp>
        <p:nvSpPr>
          <p:cNvPr id="234500" name="Rectangle 4"/>
          <p:cNvSpPr>
            <a:spLocks noGrp="1" noChangeArrowheads="1"/>
          </p:cNvSpPr>
          <p:nvPr>
            <p:ph type="title" idx="4294967295"/>
          </p:nvPr>
        </p:nvSpPr>
        <p:spPr>
          <a:xfrm>
            <a:off x="1000125" y="520700"/>
            <a:ext cx="7772400" cy="684213"/>
          </a:xfrm>
        </p:spPr>
        <p:txBody>
          <a:bodyPr/>
          <a:lstStyle/>
          <a:p>
            <a:pPr algn="l"/>
            <a:r>
              <a:rPr lang="en-US" sz="3200"/>
              <a:t>The X(x) equation in this problem involves the "positive constant" solutions: </a:t>
            </a:r>
            <a:br>
              <a:rPr lang="en-US" sz="3200"/>
            </a:br>
            <a:r>
              <a:rPr lang="en-US" sz="3200"/>
              <a:t>A sinh(kx) + B cosh(kx) </a:t>
            </a:r>
            <a:endParaRPr lang="en-US"/>
          </a:p>
        </p:txBody>
      </p:sp>
      <p:graphicFrame>
        <p:nvGraphicFramePr>
          <p:cNvPr id="234501" name="Object 5"/>
          <p:cNvGraphicFramePr>
            <a:graphicFrameLocks noChangeAspect="1"/>
          </p:cNvGraphicFramePr>
          <p:nvPr>
            <p:extLst>
              <p:ext uri="{D42A27DB-BD31-4B8C-83A1-F6EECF244321}">
                <p14:modId xmlns:p14="http://schemas.microsoft.com/office/powerpoint/2010/main" val="3728598933"/>
              </p:ext>
            </p:extLst>
          </p:nvPr>
        </p:nvGraphicFramePr>
        <p:xfrm>
          <a:off x="4538177" y="3206473"/>
          <a:ext cx="4402890" cy="2748150"/>
        </p:xfrm>
        <a:graphic>
          <a:graphicData uri="http://schemas.openxmlformats.org/presentationml/2006/ole">
            <mc:AlternateContent xmlns:mc="http://schemas.openxmlformats.org/markup-compatibility/2006">
              <mc:Choice xmlns:v="urn:schemas-microsoft-com:vml" Requires="v">
                <p:oleObj spid="_x0000_s74762" name="Picture" r:id="rId4" imgW="4978400" imgH="3543300" progId="Word.Picture.8">
                  <p:embed/>
                </p:oleObj>
              </mc:Choice>
              <mc:Fallback>
                <p:oleObj name="Picture" r:id="rId4" imgW="4978400" imgH="3543300" progId="Word.Picture.8">
                  <p:embed/>
                  <p:pic>
                    <p:nvPicPr>
                      <p:cNvPr id="0" name=""/>
                      <p:cNvPicPr>
                        <a:picLocks noChangeAspect="1" noChangeArrowheads="1"/>
                      </p:cNvPicPr>
                      <p:nvPr/>
                    </p:nvPicPr>
                    <p:blipFill>
                      <a:blip r:embed="rId5"/>
                      <a:srcRect t="12315"/>
                      <a:stretch>
                        <a:fillRect/>
                      </a:stretch>
                    </p:blipFill>
                    <p:spPr bwMode="auto">
                      <a:xfrm>
                        <a:off x="4538177" y="3206473"/>
                        <a:ext cx="4402890" cy="2748150"/>
                      </a:xfrm>
                      <a:prstGeom prst="rect">
                        <a:avLst/>
                      </a:prstGeom>
                      <a:noFill/>
                      <a:ln>
                        <a:noFill/>
                      </a:ln>
                      <a:effectLst/>
                    </p:spPr>
                  </p:pic>
                </p:oleObj>
              </mc:Fallback>
            </mc:AlternateContent>
          </a:graphicData>
        </a:graphic>
      </p:graphicFrame>
      <p:sp>
        <p:nvSpPr>
          <p:cNvPr id="234502" name="Text Box 6"/>
          <p:cNvSpPr txBox="1">
            <a:spLocks noChangeArrowheads="1"/>
          </p:cNvSpPr>
          <p:nvPr/>
        </p:nvSpPr>
        <p:spPr bwMode="auto">
          <a:xfrm>
            <a:off x="101600" y="1757363"/>
            <a:ext cx="89392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3200">
                <a:solidFill>
                  <a:schemeClr val="accent2"/>
                </a:solidFill>
              </a:rPr>
              <a:t>What do the boundary conditions say </a:t>
            </a:r>
          </a:p>
          <a:p>
            <a:r>
              <a:rPr lang="en-US" sz="3200">
                <a:solidFill>
                  <a:schemeClr val="accent2"/>
                </a:solidFill>
              </a:rPr>
              <a:t>about the coefficients A and B above? </a:t>
            </a:r>
            <a:endParaRPr lang="en-US" sz="32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ext Box 12"/>
          <p:cNvSpPr txBox="1">
            <a:spLocks noChangeArrowheads="1"/>
          </p:cNvSpPr>
          <p:nvPr/>
        </p:nvSpPr>
        <p:spPr bwMode="auto">
          <a:xfrm>
            <a:off x="581025" y="1951038"/>
            <a:ext cx="84582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pPr>
            <a:r>
              <a:rPr lang="en-US" sz="3200"/>
              <a:t>where C</a:t>
            </a:r>
            <a:r>
              <a:rPr lang="en-US" sz="3200" baseline="-25000"/>
              <a:t>1</a:t>
            </a:r>
            <a:r>
              <a:rPr lang="en-US" sz="3200"/>
              <a:t>+C</a:t>
            </a:r>
            <a:r>
              <a:rPr lang="en-US" sz="3200" baseline="-25000"/>
              <a:t>2</a:t>
            </a:r>
            <a:r>
              <a:rPr lang="en-US" sz="3200"/>
              <a:t> = 0.  </a:t>
            </a:r>
            <a:r>
              <a:rPr lang="en-US" sz="3200">
                <a:solidFill>
                  <a:schemeClr val="accent2"/>
                </a:solidFill>
              </a:rPr>
              <a:t>Which coordinate should be assigned to the negative constant (and thus the sinusoidal solutions)?</a:t>
            </a:r>
            <a:endParaRPr lang="en-US" sz="2500" i="1">
              <a:latin typeface="Times New Roman" charset="0"/>
            </a:endParaRPr>
          </a:p>
        </p:txBody>
      </p:sp>
      <p:pic>
        <p:nvPicPr>
          <p:cNvPr id="214019" name="Picture 4"/>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4397375" y="696913"/>
            <a:ext cx="2362200" cy="1273175"/>
          </a:xfrm>
        </p:spPr>
      </p:pic>
      <p:pic>
        <p:nvPicPr>
          <p:cNvPr id="21402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647700"/>
            <a:ext cx="22098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21" name="Text Box 15"/>
          <p:cNvSpPr txBox="1">
            <a:spLocks noChangeArrowheads="1"/>
          </p:cNvSpPr>
          <p:nvPr/>
        </p:nvSpPr>
        <p:spPr bwMode="auto">
          <a:xfrm>
            <a:off x="138113" y="4210050"/>
            <a:ext cx="41148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buFont typeface="Arial" charset="0"/>
              <a:buNone/>
            </a:pPr>
            <a:r>
              <a:rPr lang="en-US" sz="3600"/>
              <a:t>A) x             B) y</a:t>
            </a:r>
          </a:p>
          <a:p>
            <a:pPr>
              <a:spcBef>
                <a:spcPct val="50000"/>
              </a:spcBef>
              <a:buFont typeface="Arial" charset="0"/>
              <a:buNone/>
            </a:pPr>
            <a:r>
              <a:rPr lang="en-US" sz="3600"/>
              <a:t>C) </a:t>
            </a:r>
            <a:r>
              <a:rPr lang="en-US" sz="3200"/>
              <a:t>C</a:t>
            </a:r>
            <a:r>
              <a:rPr lang="en-US" sz="3200" baseline="-25000"/>
              <a:t>1</a:t>
            </a:r>
            <a:r>
              <a:rPr lang="en-US" sz="3200"/>
              <a:t>= C</a:t>
            </a:r>
            <a:r>
              <a:rPr lang="en-US" sz="3200" baseline="-25000"/>
              <a:t>2</a:t>
            </a:r>
            <a:r>
              <a:rPr lang="en-US" sz="3600"/>
              <a:t>=0  here</a:t>
            </a:r>
          </a:p>
          <a:p>
            <a:pPr>
              <a:spcBef>
                <a:spcPct val="50000"/>
              </a:spcBef>
              <a:buFont typeface="Arial" charset="0"/>
              <a:buNone/>
            </a:pPr>
            <a:r>
              <a:rPr lang="en-US" sz="3600"/>
              <a:t>D) It doesn</a:t>
            </a:r>
            <a:r>
              <a:rPr lang="ja-JP" altLang="en-US" sz="3600"/>
              <a:t>’</a:t>
            </a:r>
            <a:r>
              <a:rPr lang="en-US" sz="3600"/>
              <a:t>t matter</a:t>
            </a:r>
          </a:p>
        </p:txBody>
      </p:sp>
      <p:sp>
        <p:nvSpPr>
          <p:cNvPr id="214022" name="Text Box 6"/>
          <p:cNvSpPr txBox="1">
            <a:spLocks noChangeArrowheads="1"/>
          </p:cNvSpPr>
          <p:nvPr/>
        </p:nvSpPr>
        <p:spPr bwMode="auto">
          <a:xfrm>
            <a:off x="53975" y="63500"/>
            <a:ext cx="798513"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t>3.11c</a:t>
            </a:r>
          </a:p>
        </p:txBody>
      </p:sp>
      <p:sp>
        <p:nvSpPr>
          <p:cNvPr id="214023" name="Rectangle 7"/>
          <p:cNvSpPr>
            <a:spLocks noGrp="1" noChangeArrowheads="1"/>
          </p:cNvSpPr>
          <p:nvPr>
            <p:ph type="title" idx="4294967295"/>
          </p:nvPr>
        </p:nvSpPr>
        <p:spPr>
          <a:xfrm>
            <a:off x="1000125" y="107950"/>
            <a:ext cx="7772400" cy="684213"/>
          </a:xfrm>
        </p:spPr>
        <p:txBody>
          <a:bodyPr/>
          <a:lstStyle/>
          <a:p>
            <a:pPr algn="l"/>
            <a:r>
              <a:rPr lang="en-US" sz="3200"/>
              <a:t>Given the two diff. eq's: </a:t>
            </a:r>
            <a:endParaRPr lang="en-US"/>
          </a:p>
        </p:txBody>
      </p:sp>
      <p:pic>
        <p:nvPicPr>
          <p:cNvPr id="214024" name="Picture 1042" descr="surfac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3238" y="3762375"/>
            <a:ext cx="46577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idx="4294967295"/>
          </p:nvPr>
        </p:nvSpPr>
        <p:spPr>
          <a:xfrm>
            <a:off x="1081380" y="337561"/>
            <a:ext cx="7485347" cy="1648260"/>
          </a:xfrm>
        </p:spPr>
        <p:txBody>
          <a:bodyPr/>
          <a:lstStyle/>
          <a:p>
            <a:pPr algn="l"/>
            <a:r>
              <a:rPr lang="en-US" sz="3200" dirty="0" smtClean="0">
                <a:solidFill>
                  <a:schemeClr val="tx1"/>
                </a:solidFill>
                <a:latin typeface="Lucida Grande" charset="0"/>
              </a:rPr>
              <a:t>2 </a:t>
            </a:r>
            <a:r>
              <a:rPr lang="en-US" sz="3200" dirty="0">
                <a:solidFill>
                  <a:schemeClr val="tx1"/>
                </a:solidFill>
                <a:latin typeface="Lucida Grande" charset="0"/>
              </a:rPr>
              <a:t>troughs (∞ in z, i.e. out of page) have grounded sidewalls.  </a:t>
            </a:r>
            <a:br>
              <a:rPr lang="en-US" sz="3200" dirty="0">
                <a:solidFill>
                  <a:schemeClr val="tx1"/>
                </a:solidFill>
                <a:latin typeface="Lucida Grande" charset="0"/>
              </a:rPr>
            </a:br>
            <a:r>
              <a:rPr lang="en-US" sz="3200" dirty="0">
                <a:solidFill>
                  <a:schemeClr val="tx1"/>
                </a:solidFill>
                <a:latin typeface="Lucida Grande" charset="0"/>
              </a:rPr>
              <a:t>The base of each is held at V0. </a:t>
            </a:r>
            <a:br>
              <a:rPr lang="en-US" sz="3200" dirty="0">
                <a:solidFill>
                  <a:schemeClr val="tx1"/>
                </a:solidFill>
                <a:latin typeface="Lucida Grande" charset="0"/>
              </a:rPr>
            </a:br>
            <a:endParaRPr lang="en-US" dirty="0">
              <a:solidFill>
                <a:schemeClr val="tx1"/>
              </a:solidFill>
              <a:latin typeface="Lucida Grande" charset="0"/>
            </a:endParaRPr>
          </a:p>
        </p:txBody>
      </p:sp>
      <p:sp>
        <p:nvSpPr>
          <p:cNvPr id="227331" name="Text Box 3"/>
          <p:cNvSpPr txBox="1">
            <a:spLocks noChangeArrowheads="1"/>
          </p:cNvSpPr>
          <p:nvPr/>
        </p:nvSpPr>
        <p:spPr bwMode="auto">
          <a:xfrm>
            <a:off x="53975" y="63500"/>
            <a:ext cx="7985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t>3.14</a:t>
            </a:r>
          </a:p>
        </p:txBody>
      </p:sp>
      <p:graphicFrame>
        <p:nvGraphicFramePr>
          <p:cNvPr id="227332" name="Object 4"/>
          <p:cNvGraphicFramePr>
            <a:graphicFrameLocks noChangeAspect="1"/>
          </p:cNvGraphicFramePr>
          <p:nvPr>
            <p:extLst>
              <p:ext uri="{D42A27DB-BD31-4B8C-83A1-F6EECF244321}">
                <p14:modId xmlns:p14="http://schemas.microsoft.com/office/powerpoint/2010/main" val="3832862971"/>
              </p:ext>
            </p:extLst>
          </p:nvPr>
        </p:nvGraphicFramePr>
        <p:xfrm>
          <a:off x="323273" y="2345954"/>
          <a:ext cx="8566727" cy="4419956"/>
        </p:xfrm>
        <a:graphic>
          <a:graphicData uri="http://schemas.openxmlformats.org/presentationml/2006/ole">
            <mc:AlternateContent xmlns:mc="http://schemas.openxmlformats.org/markup-compatibility/2006">
              <mc:Choice xmlns:v="urn:schemas-microsoft-com:vml" Requires="v">
                <p:oleObj spid="_x0000_s75786" name="Picture" r:id="rId4" imgW="8293100" imgH="4686300" progId="Word.Picture.8">
                  <p:embed/>
                </p:oleObj>
              </mc:Choice>
              <mc:Fallback>
                <p:oleObj name="Picture" r:id="rId4" imgW="8293100" imgH="4686300" progId="Word.Picture.8">
                  <p:embed/>
                  <p:pic>
                    <p:nvPicPr>
                      <p:cNvPr id="0" name=""/>
                      <p:cNvPicPr>
                        <a:picLocks noChangeAspect="1" noChangeArrowheads="1"/>
                      </p:cNvPicPr>
                      <p:nvPr/>
                    </p:nvPicPr>
                    <p:blipFill>
                      <a:blip r:embed="rId5"/>
                      <a:srcRect t="9970" b="-1326"/>
                      <a:stretch>
                        <a:fillRect/>
                      </a:stretch>
                    </p:blipFill>
                    <p:spPr bwMode="auto">
                      <a:xfrm>
                        <a:off x="323273" y="2345954"/>
                        <a:ext cx="8566727" cy="441995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892420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idx="4294967295"/>
          </p:nvPr>
        </p:nvSpPr>
        <p:spPr>
          <a:xfrm>
            <a:off x="315913" y="895350"/>
            <a:ext cx="8675687" cy="2667000"/>
          </a:xfrm>
        </p:spPr>
        <p:txBody>
          <a:bodyPr/>
          <a:lstStyle/>
          <a:p>
            <a:pPr algn="l"/>
            <a:r>
              <a:rPr lang="en-US" sz="3000" dirty="0">
                <a:solidFill>
                  <a:schemeClr val="tx1"/>
                </a:solidFill>
                <a:latin typeface="Lucida Grande" charset="0"/>
              </a:rPr>
              <a:t>How does V(</a:t>
            </a:r>
            <a:r>
              <a:rPr lang="en-US" sz="3000" dirty="0" err="1">
                <a:solidFill>
                  <a:schemeClr val="tx1"/>
                </a:solidFill>
                <a:latin typeface="Lucida Grande" charset="0"/>
              </a:rPr>
              <a:t>x,y</a:t>
            </a:r>
            <a:r>
              <a:rPr lang="en-US" sz="3000" dirty="0">
                <a:solidFill>
                  <a:schemeClr val="tx1"/>
                </a:solidFill>
                <a:latin typeface="Lucida Grande" charset="0"/>
              </a:rPr>
              <a:t>) compare, 4 m above the middle of the base in the two troughs?</a:t>
            </a:r>
            <a:br>
              <a:rPr lang="en-US" sz="3000" dirty="0">
                <a:solidFill>
                  <a:schemeClr val="tx1"/>
                </a:solidFill>
                <a:latin typeface="Lucida Grande" charset="0"/>
              </a:rPr>
            </a:br>
            <a:r>
              <a:rPr lang="en-US" sz="3000" dirty="0">
                <a:solidFill>
                  <a:schemeClr val="tx1"/>
                </a:solidFill>
                <a:latin typeface="Lucida Grande" charset="0"/>
              </a:rPr>
              <a:t>A) Same in each	</a:t>
            </a:r>
            <a:br>
              <a:rPr lang="en-US" sz="3000" dirty="0">
                <a:solidFill>
                  <a:schemeClr val="tx1"/>
                </a:solidFill>
                <a:latin typeface="Lucida Grande" charset="0"/>
              </a:rPr>
            </a:br>
            <a:r>
              <a:rPr lang="en-US" sz="3000" dirty="0">
                <a:solidFill>
                  <a:schemeClr val="tx1"/>
                </a:solidFill>
                <a:latin typeface="Lucida Grande" charset="0"/>
              </a:rPr>
              <a:t>B) 4x bigger in #1         C) 4x bigger in #2   </a:t>
            </a:r>
            <a:br>
              <a:rPr lang="en-US" sz="3000" dirty="0">
                <a:solidFill>
                  <a:schemeClr val="tx1"/>
                </a:solidFill>
                <a:latin typeface="Lucida Grande" charset="0"/>
              </a:rPr>
            </a:br>
            <a:r>
              <a:rPr lang="en-US" sz="3000" dirty="0">
                <a:solidFill>
                  <a:schemeClr val="tx1"/>
                </a:solidFill>
                <a:latin typeface="Lucida Grande" charset="0"/>
              </a:rPr>
              <a:t>D) </a:t>
            </a:r>
            <a:r>
              <a:rPr lang="en-US" sz="3000" i="1" dirty="0">
                <a:solidFill>
                  <a:schemeClr val="tx1"/>
                </a:solidFill>
                <a:latin typeface="Lucida Grande" charset="0"/>
              </a:rPr>
              <a:t>much</a:t>
            </a:r>
            <a:r>
              <a:rPr lang="en-US" sz="3000" dirty="0">
                <a:solidFill>
                  <a:schemeClr val="tx1"/>
                </a:solidFill>
                <a:latin typeface="Lucida Grande" charset="0"/>
              </a:rPr>
              <a:t> bigger in #1    E) </a:t>
            </a:r>
            <a:r>
              <a:rPr lang="en-US" sz="3000" i="1" dirty="0">
                <a:solidFill>
                  <a:schemeClr val="tx1"/>
                </a:solidFill>
                <a:latin typeface="Lucida Grande" charset="0"/>
              </a:rPr>
              <a:t>much</a:t>
            </a:r>
            <a:r>
              <a:rPr lang="en-US" sz="3000" dirty="0">
                <a:solidFill>
                  <a:schemeClr val="tx1"/>
                </a:solidFill>
                <a:latin typeface="Lucida Grande" charset="0"/>
              </a:rPr>
              <a:t> bigger in #2</a:t>
            </a:r>
            <a:endParaRPr lang="en-US" dirty="0">
              <a:solidFill>
                <a:schemeClr val="tx1"/>
              </a:solidFill>
              <a:latin typeface="Lucida Grande" charset="0"/>
            </a:endParaRPr>
          </a:p>
        </p:txBody>
      </p:sp>
      <p:sp>
        <p:nvSpPr>
          <p:cNvPr id="229379" name="Text Box 3"/>
          <p:cNvSpPr txBox="1">
            <a:spLocks noChangeArrowheads="1"/>
          </p:cNvSpPr>
          <p:nvPr/>
        </p:nvSpPr>
        <p:spPr bwMode="auto">
          <a:xfrm>
            <a:off x="53975" y="63500"/>
            <a:ext cx="7985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t>3.14</a:t>
            </a:r>
          </a:p>
        </p:txBody>
      </p:sp>
      <p:graphicFrame>
        <p:nvGraphicFramePr>
          <p:cNvPr id="229380" name="Object 4"/>
          <p:cNvGraphicFramePr>
            <a:graphicFrameLocks noChangeAspect="1"/>
          </p:cNvGraphicFramePr>
          <p:nvPr>
            <p:extLst>
              <p:ext uri="{D42A27DB-BD31-4B8C-83A1-F6EECF244321}">
                <p14:modId xmlns:p14="http://schemas.microsoft.com/office/powerpoint/2010/main" val="2449153803"/>
              </p:ext>
            </p:extLst>
          </p:nvPr>
        </p:nvGraphicFramePr>
        <p:xfrm>
          <a:off x="1547279" y="3395412"/>
          <a:ext cx="6663320" cy="3436299"/>
        </p:xfrm>
        <a:graphic>
          <a:graphicData uri="http://schemas.openxmlformats.org/presentationml/2006/ole">
            <mc:AlternateContent xmlns:mc="http://schemas.openxmlformats.org/markup-compatibility/2006">
              <mc:Choice xmlns:v="urn:schemas-microsoft-com:vml" Requires="v">
                <p:oleObj spid="_x0000_s76818" name="Picture" r:id="rId4" imgW="8293100" imgH="4686300" progId="Word.Picture.8">
                  <p:embed/>
                </p:oleObj>
              </mc:Choice>
              <mc:Fallback>
                <p:oleObj name="Picture" r:id="rId4" imgW="8293100" imgH="4686300" progId="Word.Picture.8">
                  <p:embed/>
                  <p:pic>
                    <p:nvPicPr>
                      <p:cNvPr id="0" name=""/>
                      <p:cNvPicPr>
                        <a:picLocks noChangeAspect="1" noChangeArrowheads="1"/>
                      </p:cNvPicPr>
                      <p:nvPr/>
                    </p:nvPicPr>
                    <p:blipFill>
                      <a:blip r:embed="rId5"/>
                      <a:srcRect t="9970" b="-1326"/>
                      <a:stretch>
                        <a:fillRect/>
                      </a:stretch>
                    </p:blipFill>
                    <p:spPr bwMode="auto">
                      <a:xfrm>
                        <a:off x="1547279" y="3395412"/>
                        <a:ext cx="6663320" cy="3436299"/>
                      </a:xfrm>
                      <a:prstGeom prst="rect">
                        <a:avLst/>
                      </a:prstGeom>
                      <a:noFill/>
                      <a:ln>
                        <a:noFill/>
                      </a:ln>
                      <a:effectLst/>
                    </p:spPr>
                  </p:pic>
                </p:oleObj>
              </mc:Fallback>
            </mc:AlternateContent>
          </a:graphicData>
        </a:graphic>
      </p:graphicFrame>
      <p:grpSp>
        <p:nvGrpSpPr>
          <p:cNvPr id="229381" name="Group 5"/>
          <p:cNvGrpSpPr>
            <a:grpSpLocks/>
          </p:cNvGrpSpPr>
          <p:nvPr/>
        </p:nvGrpSpPr>
        <p:grpSpPr bwMode="auto">
          <a:xfrm>
            <a:off x="342900" y="4594225"/>
            <a:ext cx="1268413" cy="1654175"/>
            <a:chOff x="216" y="3027"/>
            <a:chExt cx="799" cy="1042"/>
          </a:xfrm>
        </p:grpSpPr>
        <p:sp>
          <p:nvSpPr>
            <p:cNvPr id="229382" name="Line 6"/>
            <p:cNvSpPr>
              <a:spLocks noChangeShapeType="1"/>
            </p:cNvSpPr>
            <p:nvPr/>
          </p:nvSpPr>
          <p:spPr bwMode="auto">
            <a:xfrm>
              <a:off x="333" y="4063"/>
              <a:ext cx="678"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9383" name="Line 7"/>
            <p:cNvSpPr>
              <a:spLocks noChangeShapeType="1"/>
            </p:cNvSpPr>
            <p:nvPr/>
          </p:nvSpPr>
          <p:spPr bwMode="auto">
            <a:xfrm rot="-5400000">
              <a:off x="1" y="3720"/>
              <a:ext cx="678"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9384" name="Text Box 8"/>
            <p:cNvSpPr txBox="1">
              <a:spLocks noChangeArrowheads="1"/>
            </p:cNvSpPr>
            <p:nvPr/>
          </p:nvSpPr>
          <p:spPr bwMode="auto">
            <a:xfrm>
              <a:off x="803" y="3781"/>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x</a:t>
              </a:r>
            </a:p>
          </p:txBody>
        </p:sp>
        <p:sp>
          <p:nvSpPr>
            <p:cNvPr id="229385" name="Text Box 9"/>
            <p:cNvSpPr txBox="1">
              <a:spLocks noChangeArrowheads="1"/>
            </p:cNvSpPr>
            <p:nvPr/>
          </p:nvSpPr>
          <p:spPr bwMode="auto">
            <a:xfrm>
              <a:off x="216" y="3027"/>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y</a:t>
              </a:r>
            </a:p>
          </p:txBody>
        </p:sp>
      </p:grpSp>
      <p:graphicFrame>
        <p:nvGraphicFramePr>
          <p:cNvPr id="229386" name="Object 1024"/>
          <p:cNvGraphicFramePr>
            <a:graphicFrameLocks noChangeAspect="1"/>
          </p:cNvGraphicFramePr>
          <p:nvPr/>
        </p:nvGraphicFramePr>
        <p:xfrm>
          <a:off x="1455738" y="0"/>
          <a:ext cx="5537200" cy="1066800"/>
        </p:xfrm>
        <a:graphic>
          <a:graphicData uri="http://schemas.openxmlformats.org/presentationml/2006/ole">
            <mc:AlternateContent xmlns:mc="http://schemas.openxmlformats.org/markup-compatibility/2006">
              <mc:Choice xmlns:v="urn:schemas-microsoft-com:vml" Requires="v">
                <p:oleObj spid="_x0000_s76819" name="Equation" r:id="rId6" imgW="2476500" imgH="482600" progId="Equation.3">
                  <p:embed/>
                </p:oleObj>
              </mc:Choice>
              <mc:Fallback>
                <p:oleObj name="Equation" r:id="rId6" imgW="2476500" imgH="482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5738" y="0"/>
                        <a:ext cx="5537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29387" name="Oval 11"/>
          <p:cNvSpPr>
            <a:spLocks noChangeArrowheads="1"/>
          </p:cNvSpPr>
          <p:nvPr/>
        </p:nvSpPr>
        <p:spPr bwMode="auto">
          <a:xfrm>
            <a:off x="6341225" y="4044950"/>
            <a:ext cx="122238" cy="122238"/>
          </a:xfrm>
          <a:prstGeom prst="ellipse">
            <a:avLst/>
          </a:prstGeom>
          <a:solidFill>
            <a:schemeClr val="tx1"/>
          </a:solidFill>
          <a:ln w="9525">
            <a:solidFill>
              <a:schemeClr val="tx1"/>
            </a:solidFill>
            <a:round/>
            <a:headEnd/>
            <a:tailEnd/>
          </a:ln>
        </p:spPr>
        <p:txBody>
          <a:bodyPr wrap="none" anchor="ctr"/>
          <a:lstStyle/>
          <a:p>
            <a:endParaRPr lang="en-US"/>
          </a:p>
        </p:txBody>
      </p:sp>
      <p:sp>
        <p:nvSpPr>
          <p:cNvPr id="229388" name="Oval 12"/>
          <p:cNvSpPr>
            <a:spLocks noChangeArrowheads="1"/>
          </p:cNvSpPr>
          <p:nvPr/>
        </p:nvSpPr>
        <p:spPr bwMode="auto">
          <a:xfrm>
            <a:off x="2720975" y="4046538"/>
            <a:ext cx="122238" cy="122237"/>
          </a:xfrm>
          <a:prstGeom prst="ellipse">
            <a:avLst/>
          </a:prstGeom>
          <a:solidFill>
            <a:schemeClr val="tx1"/>
          </a:solidFill>
          <a:ln w="9525">
            <a:solidFill>
              <a:schemeClr val="tx1"/>
            </a:solidFill>
            <a:round/>
            <a:headEnd/>
            <a:tailEnd/>
          </a:ln>
        </p:spPr>
        <p:txBody>
          <a:bodyPr wrap="none" anchor="ctr"/>
          <a:lstStyle/>
          <a:p>
            <a:endParaRPr lang="en-US"/>
          </a:p>
        </p:txBody>
      </p:sp>
    </p:spTree>
    <p:extLst>
      <p:ext uri="{BB962C8B-B14F-4D97-AF65-F5344CB8AC3E}">
        <p14:creationId xmlns:p14="http://schemas.microsoft.com/office/powerpoint/2010/main" val="1234299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idx="4294967295"/>
          </p:nvPr>
        </p:nvSpPr>
        <p:spPr>
          <a:xfrm>
            <a:off x="498475" y="236538"/>
            <a:ext cx="8202613" cy="1143000"/>
          </a:xfrm>
        </p:spPr>
        <p:txBody>
          <a:bodyPr/>
          <a:lstStyle/>
          <a:p>
            <a:r>
              <a:rPr lang="en-US">
                <a:latin typeface="Arial" charset="0"/>
                <a:ea typeface="ヒラギノ角ゴ Pro W3" charset="0"/>
                <a:cs typeface="ヒラギノ角ゴ Pro W3" charset="0"/>
              </a:rPr>
              <a:t>Class Activities:  Sep of Var (1)</a:t>
            </a:r>
          </a:p>
        </p:txBody>
      </p:sp>
      <p:graphicFrame>
        <p:nvGraphicFramePr>
          <p:cNvPr id="29698" name="Object 2"/>
          <p:cNvGraphicFramePr>
            <a:graphicFrameLocks noChangeAspect="1"/>
          </p:cNvGraphicFramePr>
          <p:nvPr/>
        </p:nvGraphicFramePr>
        <p:xfrm>
          <a:off x="1677988" y="1279525"/>
          <a:ext cx="5487987" cy="5307013"/>
        </p:xfrm>
        <a:graphic>
          <a:graphicData uri="http://schemas.openxmlformats.org/presentationml/2006/ole">
            <mc:AlternateContent xmlns:mc="http://schemas.openxmlformats.org/markup-compatibility/2006">
              <mc:Choice xmlns:v="urn:schemas-microsoft-com:vml" Requires="v">
                <p:oleObj spid="_x0000_s165891" name="Document" r:id="rId4" imgW="5486400" imgH="5306568" progId="Word.Document.8">
                  <p:embed/>
                </p:oleObj>
              </mc:Choice>
              <mc:Fallback>
                <p:oleObj name="Document" r:id="rId4" imgW="5486400" imgH="5306568"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7988" y="1279525"/>
                        <a:ext cx="5487987" cy="530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28039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z="2400" b="1">
                <a:latin typeface="Arial" charset="0"/>
                <a:ea typeface="ヒラギノ角ゴ Pro W3" charset="0"/>
                <a:cs typeface="ヒラギノ角ゴ Pro W3" charset="0"/>
              </a:rPr>
              <a:t>SEP OF VAR:  LEGENDRE POLYNOMIALS</a:t>
            </a:r>
            <a:endParaRPr lang="en-US" b="1">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263608564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idx="4294967295"/>
          </p:nvPr>
        </p:nvSpPr>
        <p:spPr>
          <a:xfrm>
            <a:off x="1262063" y="41275"/>
            <a:ext cx="7737475" cy="2058988"/>
          </a:xfrm>
        </p:spPr>
        <p:txBody>
          <a:bodyPr anchor="t"/>
          <a:lstStyle/>
          <a:p>
            <a:pPr algn="l"/>
            <a:r>
              <a:rPr lang="en-US" sz="3200"/>
              <a:t>Given                    in Cartesian coords, we separated V(x,y,z) = X(x)Y(y)Z(z). </a:t>
            </a:r>
            <a:br>
              <a:rPr lang="en-US" sz="3200"/>
            </a:br>
            <a:r>
              <a:rPr lang="en-US" sz="3200"/>
              <a:t>Will this approach work in spherical coordinates, i.e. can we separate </a:t>
            </a:r>
            <a:br>
              <a:rPr lang="en-US" sz="3200"/>
            </a:br>
            <a:r>
              <a:rPr lang="en-US" sz="3200"/>
              <a:t>V(</a:t>
            </a:r>
            <a:r>
              <a:rPr lang="en-US" sz="3200">
                <a:latin typeface="Times New Roman" charset="0"/>
              </a:rPr>
              <a:t>r,</a:t>
            </a:r>
            <a:r>
              <a:rPr lang="en-US" sz="3200">
                <a:latin typeface="Lucida Grande" charset="0"/>
              </a:rPr>
              <a:t>θ</a:t>
            </a:r>
            <a:r>
              <a:rPr lang="en-US" sz="3200">
                <a:latin typeface="Times New Roman" charset="0"/>
              </a:rPr>
              <a:t>,</a:t>
            </a:r>
            <a:r>
              <a:rPr lang="en-US" sz="3200">
                <a:latin typeface="Lucida Grande" charset="0"/>
              </a:rPr>
              <a:t>φ</a:t>
            </a:r>
            <a:r>
              <a:rPr lang="en-US" sz="3200">
                <a:latin typeface="Times New Roman" charset="0"/>
              </a:rPr>
              <a:t>) = R(r)P(</a:t>
            </a:r>
            <a:r>
              <a:rPr lang="en-US" sz="3200">
                <a:latin typeface="Lucida Grande" charset="0"/>
              </a:rPr>
              <a:t>θ)</a:t>
            </a:r>
            <a:r>
              <a:rPr lang="en-US" sz="3200">
                <a:latin typeface="Times New Roman" charset="0"/>
              </a:rPr>
              <a:t>F(</a:t>
            </a:r>
            <a:r>
              <a:rPr lang="en-US" sz="3200">
                <a:latin typeface="Lucida Grande" charset="0"/>
              </a:rPr>
              <a:t>φ</a:t>
            </a:r>
            <a:r>
              <a:rPr lang="en-US" sz="3200">
                <a:latin typeface="Times New Roman" charset="0"/>
              </a:rPr>
              <a:t>)?</a:t>
            </a:r>
            <a:br>
              <a:rPr lang="en-US" sz="3200">
                <a:latin typeface="Times New Roman" charset="0"/>
              </a:rPr>
            </a:br>
            <a:endParaRPr lang="en-US">
              <a:latin typeface="Times New Roman" charset="0"/>
            </a:endParaRPr>
          </a:p>
        </p:txBody>
      </p:sp>
      <p:sp>
        <p:nvSpPr>
          <p:cNvPr id="238595" name="Rectangle 3"/>
          <p:cNvSpPr>
            <a:spLocks noGrp="1" noChangeArrowheads="1"/>
          </p:cNvSpPr>
          <p:nvPr>
            <p:ph type="body" idx="4294967295"/>
          </p:nvPr>
        </p:nvSpPr>
        <p:spPr>
          <a:xfrm>
            <a:off x="69850" y="2687638"/>
            <a:ext cx="8888413" cy="3059112"/>
          </a:xfrm>
        </p:spPr>
        <p:txBody>
          <a:bodyPr/>
          <a:lstStyle/>
          <a:p>
            <a:pPr marL="533400" indent="-533400">
              <a:lnSpc>
                <a:spcPct val="90000"/>
              </a:lnSpc>
              <a:buFontTx/>
              <a:buNone/>
            </a:pPr>
            <a:r>
              <a:rPr lang="en-US" sz="3200"/>
              <a:t>A) Sure.</a:t>
            </a:r>
          </a:p>
          <a:p>
            <a:pPr marL="533400" indent="-533400">
              <a:lnSpc>
                <a:spcPct val="90000"/>
              </a:lnSpc>
              <a:buFontTx/>
              <a:buNone/>
            </a:pPr>
            <a:r>
              <a:rPr lang="en-US" sz="3200"/>
              <a:t>B) Not quite - the angular components cannot be isolated, e.g. f(r,θ,φ) = R(r)Y(θ,φ)</a:t>
            </a:r>
          </a:p>
          <a:p>
            <a:pPr marL="533400" indent="-533400">
              <a:lnSpc>
                <a:spcPct val="90000"/>
              </a:lnSpc>
              <a:buFontTx/>
              <a:buNone/>
            </a:pPr>
            <a:r>
              <a:rPr lang="en-US" sz="3200"/>
              <a:t>C) It won't work at all because the spherical form of Laplace</a:t>
            </a:r>
            <a:r>
              <a:rPr lang="ja-JP" altLang="en-US" sz="3200"/>
              <a:t>’</a:t>
            </a:r>
            <a:r>
              <a:rPr lang="en-US" sz="3200"/>
              <a:t>s Equation has cross terms in it (see the front cover of Griffiths)</a:t>
            </a:r>
            <a:endParaRPr lang="en-US" sz="1800"/>
          </a:p>
        </p:txBody>
      </p:sp>
      <p:graphicFrame>
        <p:nvGraphicFramePr>
          <p:cNvPr id="238596" name="Object 4"/>
          <p:cNvGraphicFramePr>
            <a:graphicFrameLocks noChangeAspect="1"/>
          </p:cNvGraphicFramePr>
          <p:nvPr/>
        </p:nvGraphicFramePr>
        <p:xfrm>
          <a:off x="2492375" y="0"/>
          <a:ext cx="1914525" cy="608013"/>
        </p:xfrm>
        <a:graphic>
          <a:graphicData uri="http://schemas.openxmlformats.org/presentationml/2006/ole">
            <mc:AlternateContent xmlns:mc="http://schemas.openxmlformats.org/markup-compatibility/2006">
              <mc:Choice xmlns:v="urn:schemas-microsoft-com:vml" Requires="v">
                <p:oleObj spid="_x0000_s77834" name="Equation" r:id="rId4" imgW="520700" imgH="165100" progId="Equation.3">
                  <p:embed/>
                </p:oleObj>
              </mc:Choice>
              <mc:Fallback>
                <p:oleObj name="Equation" r:id="rId4" imgW="520700" imgH="165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2375" y="0"/>
                        <a:ext cx="1914525" cy="60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38597" name="Text Box 5"/>
          <p:cNvSpPr txBox="1">
            <a:spLocks noChangeArrowheads="1"/>
          </p:cNvSpPr>
          <p:nvPr/>
        </p:nvSpPr>
        <p:spPr bwMode="auto">
          <a:xfrm>
            <a:off x="53975" y="63500"/>
            <a:ext cx="7985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t>3.15</a:t>
            </a:r>
          </a:p>
        </p:txBody>
      </p:sp>
    </p:spTree>
    <p:extLst>
      <p:ext uri="{BB962C8B-B14F-4D97-AF65-F5344CB8AC3E}">
        <p14:creationId xmlns:p14="http://schemas.microsoft.com/office/powerpoint/2010/main" val="9029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0642" name="Rectangle 2"/>
          <p:cNvSpPr>
            <a:spLocks noGrp="1" noChangeArrowheads="1"/>
          </p:cNvSpPr>
          <p:nvPr>
            <p:ph type="title" idx="4294967295"/>
          </p:nvPr>
        </p:nvSpPr>
        <p:spPr>
          <a:xfrm>
            <a:off x="1031875" y="0"/>
            <a:ext cx="8008938" cy="3913188"/>
          </a:xfrm>
        </p:spPr>
        <p:txBody>
          <a:bodyPr anchor="t"/>
          <a:lstStyle/>
          <a:p>
            <a:pPr algn="l"/>
            <a:r>
              <a:rPr lang="en-US" sz="3200"/>
              <a:t>The Rodrigues formula for generating the Legendre Polynomials is </a:t>
            </a:r>
            <a:br>
              <a:rPr lang="en-US" sz="3200"/>
            </a:br>
            <a:r>
              <a:rPr lang="en-US" sz="3200"/>
              <a:t/>
            </a:r>
            <a:br>
              <a:rPr lang="en-US" sz="3200"/>
            </a:br>
            <a:r>
              <a:rPr lang="en-US" sz="3200"/>
              <a:t/>
            </a:r>
            <a:br>
              <a:rPr lang="en-US" sz="3200"/>
            </a:br>
            <a:r>
              <a:rPr lang="en-US" sz="3200"/>
              <a:t>If the Legendre polynomials are orthogonal, are the leading coefficients            </a:t>
            </a:r>
            <a:br>
              <a:rPr lang="en-US" sz="3200"/>
            </a:br>
            <a:r>
              <a:rPr lang="en-US" sz="3200"/>
              <a:t>     necessary to maintain orthogonality?</a:t>
            </a:r>
            <a:r>
              <a:rPr lang="en-US" sz="1700"/>
              <a:t> </a:t>
            </a:r>
            <a:endParaRPr lang="en-US" sz="2000"/>
          </a:p>
        </p:txBody>
      </p:sp>
      <p:sp>
        <p:nvSpPr>
          <p:cNvPr id="240643" name="Rectangle 3"/>
          <p:cNvSpPr>
            <a:spLocks noGrp="1" noChangeArrowheads="1"/>
          </p:cNvSpPr>
          <p:nvPr>
            <p:ph type="body" idx="4294967295"/>
          </p:nvPr>
        </p:nvSpPr>
        <p:spPr>
          <a:xfrm>
            <a:off x="103188" y="4405313"/>
            <a:ext cx="8847137" cy="1679575"/>
          </a:xfrm>
        </p:spPr>
        <p:txBody>
          <a:bodyPr/>
          <a:lstStyle/>
          <a:p>
            <a:pPr marL="533400" indent="-533400">
              <a:lnSpc>
                <a:spcPct val="90000"/>
              </a:lnSpc>
              <a:buFontTx/>
              <a:buNone/>
            </a:pPr>
            <a:r>
              <a:rPr lang="en-US" sz="2800">
                <a:latin typeface="Times New Roman" charset="0"/>
              </a:rPr>
              <a:t>A)  Yes, f</a:t>
            </a:r>
            <a:r>
              <a:rPr lang="en-US" sz="2800" baseline="-25000">
                <a:latin typeface="Times New Roman" charset="0"/>
              </a:rPr>
              <a:t>m</a:t>
            </a:r>
            <a:r>
              <a:rPr lang="en-US" sz="2800">
                <a:latin typeface="Times New Roman" charset="0"/>
              </a:rPr>
              <a:t>(x) must be properly scaled for it to be orthogonal to f</a:t>
            </a:r>
            <a:r>
              <a:rPr lang="en-US" sz="2800" baseline="-25000">
                <a:latin typeface="Times New Roman" charset="0"/>
              </a:rPr>
              <a:t>n</a:t>
            </a:r>
            <a:r>
              <a:rPr lang="en-US" sz="2800">
                <a:latin typeface="Times New Roman" charset="0"/>
              </a:rPr>
              <a:t>(x).</a:t>
            </a:r>
          </a:p>
          <a:p>
            <a:pPr marL="533400" indent="-533400">
              <a:lnSpc>
                <a:spcPct val="90000"/>
              </a:lnSpc>
              <a:buFontTx/>
              <a:buNone/>
            </a:pPr>
            <a:r>
              <a:rPr lang="en-US" sz="2800">
                <a:latin typeface="Times New Roman" charset="0"/>
              </a:rPr>
              <a:t>B)   No, the constants will only rescale the integral</a:t>
            </a:r>
            <a:r>
              <a:rPr lang="en-US" sz="1900">
                <a:latin typeface="Times New Roman" charset="0"/>
              </a:rPr>
              <a:t> </a:t>
            </a:r>
            <a:endParaRPr lang="en-US" sz="1700">
              <a:latin typeface="Times New Roman" charset="0"/>
            </a:endParaRPr>
          </a:p>
          <a:p>
            <a:pPr marL="533400" indent="-533400">
              <a:lnSpc>
                <a:spcPct val="90000"/>
              </a:lnSpc>
            </a:pPr>
            <a:endParaRPr lang="en-US" sz="1600"/>
          </a:p>
        </p:txBody>
      </p:sp>
      <p:graphicFrame>
        <p:nvGraphicFramePr>
          <p:cNvPr id="240644" name="Object 0"/>
          <p:cNvGraphicFramePr>
            <a:graphicFrameLocks noChangeAspect="1"/>
          </p:cNvGraphicFramePr>
          <p:nvPr/>
        </p:nvGraphicFramePr>
        <p:xfrm>
          <a:off x="1184275" y="1069975"/>
          <a:ext cx="3581400" cy="1039813"/>
        </p:xfrm>
        <a:graphic>
          <a:graphicData uri="http://schemas.openxmlformats.org/presentationml/2006/ole">
            <mc:AlternateContent xmlns:mc="http://schemas.openxmlformats.org/markup-compatibility/2006">
              <mc:Choice xmlns:v="urn:schemas-microsoft-com:vml" Requires="v">
                <p:oleObj spid="_x0000_s78866" name="Document" r:id="rId4" imgW="1612392" imgH="469392" progId="Word.Document.8">
                  <p:embed/>
                </p:oleObj>
              </mc:Choice>
              <mc:Fallback>
                <p:oleObj name="Document" r:id="rId4" imgW="1612392" imgH="46939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4275" y="1069975"/>
                        <a:ext cx="3581400" cy="1039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40645" name="Object 1"/>
          <p:cNvGraphicFramePr>
            <a:graphicFrameLocks noChangeAspect="1"/>
          </p:cNvGraphicFramePr>
          <p:nvPr/>
        </p:nvGraphicFramePr>
        <p:xfrm>
          <a:off x="879475" y="3078163"/>
          <a:ext cx="738188" cy="990600"/>
        </p:xfrm>
        <a:graphic>
          <a:graphicData uri="http://schemas.openxmlformats.org/presentationml/2006/ole">
            <mc:AlternateContent xmlns:mc="http://schemas.openxmlformats.org/markup-compatibility/2006">
              <mc:Choice xmlns:v="urn:schemas-microsoft-com:vml" Requires="v">
                <p:oleObj spid="_x0000_s78867" name="Document" r:id="rId6" imgW="292608" imgH="393192" progId="Word.Document.8">
                  <p:embed/>
                </p:oleObj>
              </mc:Choice>
              <mc:Fallback>
                <p:oleObj name="Document" r:id="rId6" imgW="292608" imgH="393192"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9475" y="3078163"/>
                        <a:ext cx="738188"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40646" name="Text Box 6"/>
          <p:cNvSpPr txBox="1">
            <a:spLocks noChangeArrowheads="1"/>
          </p:cNvSpPr>
          <p:nvPr/>
        </p:nvSpPr>
        <p:spPr bwMode="auto">
          <a:xfrm>
            <a:off x="53975" y="63500"/>
            <a:ext cx="7985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t>3.16</a:t>
            </a:r>
          </a:p>
        </p:txBody>
      </p:sp>
    </p:spTree>
    <p:extLst>
      <p:ext uri="{BB962C8B-B14F-4D97-AF65-F5344CB8AC3E}">
        <p14:creationId xmlns:p14="http://schemas.microsoft.com/office/powerpoint/2010/main" val="4089405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idx="4294967295"/>
          </p:nvPr>
        </p:nvSpPr>
        <p:spPr>
          <a:xfrm>
            <a:off x="268494" y="1399190"/>
            <a:ext cx="8875506" cy="5294312"/>
          </a:xfrm>
        </p:spPr>
        <p:txBody>
          <a:bodyPr/>
          <a:lstStyle/>
          <a:p>
            <a:pPr algn="l"/>
            <a:r>
              <a:rPr lang="en-US" sz="3200" dirty="0" smtClean="0"/>
              <a:t>V everywhere on </a:t>
            </a:r>
            <a:r>
              <a:rPr lang="en-US" sz="3200" dirty="0"/>
              <a:t>a spherical shell is </a:t>
            </a:r>
            <a:r>
              <a:rPr lang="en-US" sz="3200" dirty="0" smtClean="0"/>
              <a:t>a given constant</a:t>
            </a:r>
            <a:r>
              <a:rPr lang="en-US" sz="3200" dirty="0"/>
              <a:t>, i.e. V(R, </a:t>
            </a:r>
            <a:r>
              <a:rPr lang="en-US" sz="3200" dirty="0">
                <a:latin typeface="Symbol" charset="0"/>
                <a:sym typeface="Symbol" charset="0"/>
              </a:rPr>
              <a:t></a:t>
            </a:r>
            <a:r>
              <a:rPr lang="en-US" sz="3200" dirty="0"/>
              <a:t>) = V</a:t>
            </a:r>
            <a:r>
              <a:rPr lang="en-US" sz="3200" baseline="-25000" dirty="0"/>
              <a:t>0</a:t>
            </a:r>
            <a:r>
              <a:rPr lang="en-US" sz="3200" dirty="0"/>
              <a:t>. </a:t>
            </a:r>
            <a:br>
              <a:rPr lang="en-US" sz="3200" dirty="0"/>
            </a:br>
            <a:r>
              <a:rPr lang="en-US" sz="3200" dirty="0" smtClean="0"/>
              <a:t>There are no charges inside the sphere. </a:t>
            </a:r>
            <a:br>
              <a:rPr lang="en-US" sz="3200" dirty="0" smtClean="0"/>
            </a:br>
            <a:r>
              <a:rPr lang="en-US" sz="3200" dirty="0" smtClean="0">
                <a:solidFill>
                  <a:schemeClr val="accent2"/>
                </a:solidFill>
              </a:rPr>
              <a:t>Which </a:t>
            </a:r>
            <a:r>
              <a:rPr lang="en-US" sz="3200" dirty="0">
                <a:solidFill>
                  <a:schemeClr val="accent2"/>
                </a:solidFill>
              </a:rPr>
              <a:t>terms do you expect to appear when finding V(inside) ?</a:t>
            </a:r>
            <a:br>
              <a:rPr lang="en-US" sz="3200" dirty="0">
                <a:solidFill>
                  <a:schemeClr val="accent2"/>
                </a:solidFill>
              </a:rPr>
            </a:br>
            <a:r>
              <a:rPr lang="en-US" sz="3200" dirty="0"/>
              <a:t>A) Many A</a:t>
            </a:r>
            <a:r>
              <a:rPr lang="en-US" sz="3200" baseline="-25000" dirty="0"/>
              <a:t>l </a:t>
            </a:r>
            <a:r>
              <a:rPr lang="en-US" sz="3200" dirty="0"/>
              <a:t>terms (but no </a:t>
            </a:r>
            <a:r>
              <a:rPr lang="en-US" sz="3200" dirty="0" err="1"/>
              <a:t>B</a:t>
            </a:r>
            <a:r>
              <a:rPr lang="en-US" sz="3200" baseline="-25000" dirty="0" err="1"/>
              <a:t>l</a:t>
            </a:r>
            <a:r>
              <a:rPr lang="en-US" sz="3200" dirty="0" err="1"/>
              <a:t>'s</a:t>
            </a:r>
            <a:r>
              <a:rPr lang="en-US" sz="3200" dirty="0"/>
              <a:t>) </a:t>
            </a:r>
            <a:br>
              <a:rPr lang="en-US" sz="3200" dirty="0"/>
            </a:br>
            <a:r>
              <a:rPr lang="en-US" sz="3200" dirty="0"/>
              <a:t>B) Many </a:t>
            </a:r>
            <a:r>
              <a:rPr lang="en-US" sz="3200" dirty="0" err="1"/>
              <a:t>B</a:t>
            </a:r>
            <a:r>
              <a:rPr lang="en-US" sz="3200" baseline="-25000" dirty="0" err="1"/>
              <a:t>l</a:t>
            </a:r>
            <a:r>
              <a:rPr lang="en-US" sz="3200" dirty="0"/>
              <a:t> terms (but no A</a:t>
            </a:r>
            <a:r>
              <a:rPr lang="en-US" sz="3200" baseline="-25000" dirty="0"/>
              <a:t>l</a:t>
            </a:r>
            <a:r>
              <a:rPr lang="en-US" sz="3200" dirty="0"/>
              <a:t>'s) </a:t>
            </a:r>
            <a:br>
              <a:rPr lang="en-US" sz="3200" dirty="0"/>
            </a:br>
            <a:r>
              <a:rPr lang="en-US" sz="3200" dirty="0"/>
              <a:t>C) Just A</a:t>
            </a:r>
            <a:r>
              <a:rPr lang="en-US" sz="3200" baseline="-25000" dirty="0"/>
              <a:t>0</a:t>
            </a:r>
            <a:r>
              <a:rPr lang="en-US" sz="3200" dirty="0"/>
              <a:t/>
            </a:r>
            <a:br>
              <a:rPr lang="en-US" sz="3200" dirty="0"/>
            </a:br>
            <a:r>
              <a:rPr lang="en-US" sz="3200" dirty="0"/>
              <a:t>D) Just B</a:t>
            </a:r>
            <a:r>
              <a:rPr lang="en-US" sz="3200" baseline="-25000" dirty="0"/>
              <a:t>0</a:t>
            </a:r>
            <a:r>
              <a:rPr lang="en-US" sz="3200" dirty="0"/>
              <a:t/>
            </a:r>
            <a:br>
              <a:rPr lang="en-US" sz="3200" dirty="0"/>
            </a:br>
            <a:r>
              <a:rPr lang="en-US" sz="3200" dirty="0"/>
              <a:t>E) Something else!</a:t>
            </a:r>
            <a:endParaRPr lang="en-US" sz="1600" dirty="0"/>
          </a:p>
        </p:txBody>
      </p:sp>
      <p:graphicFrame>
        <p:nvGraphicFramePr>
          <p:cNvPr id="245763" name="Object 3"/>
          <p:cNvGraphicFramePr>
            <a:graphicFrameLocks noChangeAspect="1"/>
          </p:cNvGraphicFramePr>
          <p:nvPr/>
        </p:nvGraphicFramePr>
        <p:xfrm>
          <a:off x="1273175" y="174625"/>
          <a:ext cx="6043613" cy="1292225"/>
        </p:xfrm>
        <a:graphic>
          <a:graphicData uri="http://schemas.openxmlformats.org/presentationml/2006/ole">
            <mc:AlternateContent xmlns:mc="http://schemas.openxmlformats.org/markup-compatibility/2006">
              <mc:Choice xmlns:v="urn:schemas-microsoft-com:vml" Requires="v">
                <p:oleObj spid="_x0000_s88074" name="Equation" r:id="rId4" imgW="2019300" imgH="431800" progId="Equation.3">
                  <p:embed/>
                </p:oleObj>
              </mc:Choice>
              <mc:Fallback>
                <p:oleObj name="Equation" r:id="rId4" imgW="20193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175" y="174625"/>
                        <a:ext cx="6043613"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45764" name="Text Box 4"/>
          <p:cNvSpPr txBox="1">
            <a:spLocks noChangeArrowheads="1"/>
          </p:cNvSpPr>
          <p:nvPr/>
        </p:nvSpPr>
        <p:spPr bwMode="auto">
          <a:xfrm>
            <a:off x="53975" y="63500"/>
            <a:ext cx="798513"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t>3.18b</a:t>
            </a:r>
          </a:p>
        </p:txBody>
      </p:sp>
      <p:sp>
        <p:nvSpPr>
          <p:cNvPr id="5" name="Rectangle 4"/>
          <p:cNvSpPr/>
          <p:nvPr/>
        </p:nvSpPr>
        <p:spPr>
          <a:xfrm>
            <a:off x="5076636" y="5635388"/>
            <a:ext cx="4153978" cy="1200328"/>
          </a:xfrm>
          <a:prstGeom prst="rect">
            <a:avLst/>
          </a:prstGeom>
          <a:ln>
            <a:solidFill>
              <a:schemeClr val="tx1"/>
            </a:solidFill>
          </a:ln>
        </p:spPr>
        <p:txBody>
          <a:bodyPr wrap="square">
            <a:spAutoFit/>
          </a:bodyPr>
          <a:lstStyle/>
          <a:p>
            <a:r>
              <a:rPr lang="en-US" dirty="0" smtClean="0"/>
              <a:t>Hint:</a:t>
            </a:r>
          </a:p>
          <a:p>
            <a:endParaRPr lang="en-US" dirty="0"/>
          </a:p>
          <a:p>
            <a:r>
              <a:rPr lang="en-US" dirty="0" smtClean="0"/>
              <a:t>V must be finite everywhere. </a:t>
            </a:r>
          </a:p>
        </p:txBody>
      </p:sp>
    </p:spTree>
    <p:extLst>
      <p:ext uri="{BB962C8B-B14F-4D97-AF65-F5344CB8AC3E}">
        <p14:creationId xmlns:p14="http://schemas.microsoft.com/office/powerpoint/2010/main" val="3783380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oup 12"/>
          <p:cNvGrpSpPr>
            <a:grpSpLocks/>
          </p:cNvGrpSpPr>
          <p:nvPr/>
        </p:nvGrpSpPr>
        <p:grpSpPr bwMode="auto">
          <a:xfrm>
            <a:off x="228600" y="0"/>
            <a:ext cx="8534400" cy="6827838"/>
            <a:chOff x="228600" y="0"/>
            <a:chExt cx="8534400" cy="6827520"/>
          </a:xfrm>
        </p:grpSpPr>
        <p:pic>
          <p:nvPicPr>
            <p:cNvPr id="62467" name="Picture 2" descr="T:\700px-Legendre_poly.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8534400" cy="682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Box 6"/>
            <p:cNvSpPr txBox="1">
              <a:spLocks noChangeArrowheads="1"/>
            </p:cNvSpPr>
            <p:nvPr/>
          </p:nvSpPr>
          <p:spPr bwMode="auto">
            <a:xfrm>
              <a:off x="1600200" y="762000"/>
              <a:ext cx="259718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solidFill>
                    <a:srgbClr val="FF0000"/>
                  </a:solidFill>
                  <a:ea typeface="ＭＳ Ｐゴシック" charset="0"/>
                  <a:cs typeface="ＭＳ Ｐゴシック" charset="0"/>
                </a:rPr>
                <a:t>P</a:t>
              </a:r>
              <a:r>
                <a:rPr lang="en-US" baseline="-25000">
                  <a:solidFill>
                    <a:srgbClr val="FF0000"/>
                  </a:solidFill>
                  <a:ea typeface="ＭＳ Ｐゴシック" charset="0"/>
                  <a:cs typeface="ＭＳ Ｐゴシック" charset="0"/>
                </a:rPr>
                <a:t>0</a:t>
              </a:r>
              <a:r>
                <a:rPr lang="en-US">
                  <a:solidFill>
                    <a:srgbClr val="FF0000"/>
                  </a:solidFill>
                  <a:ea typeface="ＭＳ Ｐゴシック" charset="0"/>
                  <a:cs typeface="ＭＳ Ｐゴシック" charset="0"/>
                </a:rPr>
                <a:t>(x) = 1</a:t>
              </a:r>
            </a:p>
            <a:p>
              <a:pPr eaLnBrk="1" hangingPunct="1"/>
              <a:r>
                <a:rPr lang="en-US">
                  <a:solidFill>
                    <a:srgbClr val="00B050"/>
                  </a:solidFill>
                  <a:ea typeface="ＭＳ Ｐゴシック" charset="0"/>
                  <a:cs typeface="ＭＳ Ｐゴシック" charset="0"/>
                </a:rPr>
                <a:t>P</a:t>
              </a:r>
              <a:r>
                <a:rPr lang="en-US" baseline="-25000">
                  <a:solidFill>
                    <a:srgbClr val="00B050"/>
                  </a:solidFill>
                  <a:ea typeface="ＭＳ Ｐゴシック" charset="0"/>
                  <a:cs typeface="ＭＳ Ｐゴシック" charset="0"/>
                </a:rPr>
                <a:t>1</a:t>
              </a:r>
              <a:r>
                <a:rPr lang="en-US">
                  <a:solidFill>
                    <a:srgbClr val="00B050"/>
                  </a:solidFill>
                  <a:ea typeface="ＭＳ Ｐゴシック" charset="0"/>
                  <a:cs typeface="ＭＳ Ｐゴシック" charset="0"/>
                </a:rPr>
                <a:t>(x) = x</a:t>
              </a:r>
            </a:p>
            <a:p>
              <a:pPr eaLnBrk="1" hangingPunct="1"/>
              <a:r>
                <a:rPr lang="en-US">
                  <a:solidFill>
                    <a:srgbClr val="0070C0"/>
                  </a:solidFill>
                  <a:ea typeface="ＭＳ Ｐゴシック" charset="0"/>
                  <a:cs typeface="ＭＳ Ｐゴシック" charset="0"/>
                </a:rPr>
                <a:t>P</a:t>
              </a:r>
              <a:r>
                <a:rPr lang="en-US" baseline="-25000">
                  <a:solidFill>
                    <a:srgbClr val="0070C0"/>
                  </a:solidFill>
                  <a:ea typeface="ＭＳ Ｐゴシック" charset="0"/>
                  <a:cs typeface="ＭＳ Ｐゴシック" charset="0"/>
                </a:rPr>
                <a:t>2</a:t>
              </a:r>
              <a:r>
                <a:rPr lang="en-US">
                  <a:solidFill>
                    <a:srgbClr val="0070C0"/>
                  </a:solidFill>
                  <a:ea typeface="ＭＳ Ｐゴシック" charset="0"/>
                  <a:cs typeface="ＭＳ Ｐゴシック" charset="0"/>
                </a:rPr>
                <a:t>(x) = </a:t>
              </a:r>
              <a:r>
                <a:rPr lang="en-US" baseline="30000">
                  <a:solidFill>
                    <a:srgbClr val="0070C0"/>
                  </a:solidFill>
                  <a:ea typeface="ＭＳ Ｐゴシック" charset="0"/>
                  <a:cs typeface="ＭＳ Ｐゴシック" charset="0"/>
                </a:rPr>
                <a:t>1</a:t>
              </a:r>
              <a:r>
                <a:rPr lang="en-US">
                  <a:solidFill>
                    <a:srgbClr val="0070C0"/>
                  </a:solidFill>
                  <a:ea typeface="ＭＳ Ｐゴシック" charset="0"/>
                  <a:cs typeface="ＭＳ Ｐゴシック" charset="0"/>
                </a:rPr>
                <a:t>/</a:t>
              </a:r>
              <a:r>
                <a:rPr lang="en-US" baseline="-25000">
                  <a:solidFill>
                    <a:srgbClr val="0070C0"/>
                  </a:solidFill>
                  <a:ea typeface="ＭＳ Ｐゴシック" charset="0"/>
                  <a:cs typeface="ＭＳ Ｐゴシック" charset="0"/>
                </a:rPr>
                <a:t>2</a:t>
              </a:r>
              <a:r>
                <a:rPr lang="en-US">
                  <a:solidFill>
                    <a:srgbClr val="0070C0"/>
                  </a:solidFill>
                  <a:ea typeface="ＭＳ Ｐゴシック" charset="0"/>
                  <a:cs typeface="ＭＳ Ｐゴシック" charset="0"/>
                </a:rPr>
                <a:t>(3x</a:t>
              </a:r>
              <a:r>
                <a:rPr lang="en-US" baseline="30000">
                  <a:solidFill>
                    <a:srgbClr val="0070C0"/>
                  </a:solidFill>
                  <a:ea typeface="ＭＳ Ｐゴシック" charset="0"/>
                  <a:cs typeface="ＭＳ Ｐゴシック" charset="0"/>
                </a:rPr>
                <a:t>2</a:t>
              </a:r>
              <a:r>
                <a:rPr lang="en-US">
                  <a:solidFill>
                    <a:srgbClr val="0070C0"/>
                  </a:solidFill>
                  <a:ea typeface="ＭＳ Ｐゴシック" charset="0"/>
                  <a:cs typeface="ＭＳ Ｐゴシック" charset="0"/>
                </a:rPr>
                <a:t>-1)</a:t>
              </a:r>
            </a:p>
            <a:p>
              <a:pPr eaLnBrk="1" hangingPunct="1"/>
              <a:r>
                <a:rPr lang="en-US">
                  <a:solidFill>
                    <a:srgbClr val="00B0F0"/>
                  </a:solidFill>
                  <a:ea typeface="ＭＳ Ｐゴシック" charset="0"/>
                  <a:cs typeface="ＭＳ Ｐゴシック" charset="0"/>
                </a:rPr>
                <a:t>P</a:t>
              </a:r>
              <a:r>
                <a:rPr lang="en-US" baseline="-25000">
                  <a:solidFill>
                    <a:srgbClr val="00B0F0"/>
                  </a:solidFill>
                  <a:ea typeface="ＭＳ Ｐゴシック" charset="0"/>
                  <a:cs typeface="ＭＳ Ｐゴシック" charset="0"/>
                </a:rPr>
                <a:t>3</a:t>
              </a:r>
              <a:r>
                <a:rPr lang="en-US">
                  <a:solidFill>
                    <a:srgbClr val="00B0F0"/>
                  </a:solidFill>
                  <a:ea typeface="ＭＳ Ｐゴシック" charset="0"/>
                  <a:cs typeface="ＭＳ Ｐゴシック" charset="0"/>
                </a:rPr>
                <a:t>(x) = </a:t>
              </a:r>
              <a:r>
                <a:rPr lang="en-US" baseline="30000">
                  <a:solidFill>
                    <a:srgbClr val="00B0F0"/>
                  </a:solidFill>
                  <a:ea typeface="ＭＳ Ｐゴシック" charset="0"/>
                  <a:cs typeface="ＭＳ Ｐゴシック" charset="0"/>
                </a:rPr>
                <a:t>1</a:t>
              </a:r>
              <a:r>
                <a:rPr lang="en-US">
                  <a:solidFill>
                    <a:srgbClr val="00B0F0"/>
                  </a:solidFill>
                  <a:ea typeface="ＭＳ Ｐゴシック" charset="0"/>
                  <a:cs typeface="ＭＳ Ｐゴシック" charset="0"/>
                </a:rPr>
                <a:t>/</a:t>
              </a:r>
              <a:r>
                <a:rPr lang="en-US" baseline="-25000">
                  <a:solidFill>
                    <a:srgbClr val="00B0F0"/>
                  </a:solidFill>
                  <a:ea typeface="ＭＳ Ｐゴシック" charset="0"/>
                  <a:cs typeface="ＭＳ Ｐゴシック" charset="0"/>
                </a:rPr>
                <a:t>2</a:t>
              </a:r>
              <a:r>
                <a:rPr lang="en-US">
                  <a:solidFill>
                    <a:srgbClr val="00B0F0"/>
                  </a:solidFill>
                  <a:ea typeface="ＭＳ Ｐゴシック" charset="0"/>
                  <a:cs typeface="ＭＳ Ｐゴシック" charset="0"/>
                </a:rPr>
                <a:t>(5x</a:t>
              </a:r>
              <a:r>
                <a:rPr lang="en-US" baseline="30000">
                  <a:solidFill>
                    <a:srgbClr val="00B0F0"/>
                  </a:solidFill>
                  <a:ea typeface="ＭＳ Ｐゴシック" charset="0"/>
                  <a:cs typeface="ＭＳ Ｐゴシック" charset="0"/>
                </a:rPr>
                <a:t>3</a:t>
              </a:r>
              <a:r>
                <a:rPr lang="en-US">
                  <a:solidFill>
                    <a:srgbClr val="00B0F0"/>
                  </a:solidFill>
                  <a:ea typeface="ＭＳ Ｐゴシック" charset="0"/>
                  <a:cs typeface="ＭＳ Ｐゴシック" charset="0"/>
                </a:rPr>
                <a:t>-3x)</a:t>
              </a:r>
            </a:p>
          </p:txBody>
        </p:sp>
        <p:sp>
          <p:nvSpPr>
            <p:cNvPr id="62469" name="TextBox 7"/>
            <p:cNvSpPr txBox="1">
              <a:spLocks noChangeArrowheads="1"/>
            </p:cNvSpPr>
            <p:nvPr/>
          </p:nvSpPr>
          <p:spPr bwMode="auto">
            <a:xfrm>
              <a:off x="2362200" y="117144"/>
              <a:ext cx="4943982"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b="1">
                  <a:ea typeface="ＭＳ Ｐゴシック" charset="0"/>
                  <a:cs typeface="ＭＳ Ｐゴシック" charset="0"/>
                </a:rPr>
                <a:t>Legendre Polynomials P</a:t>
              </a:r>
              <a:r>
                <a:rPr lang="en-US" sz="2800" b="1" baseline="-25000">
                  <a:ea typeface="ＭＳ Ｐゴシック" charset="0"/>
                  <a:cs typeface="ＭＳ Ｐゴシック" charset="0"/>
                </a:rPr>
                <a:t>n</a:t>
              </a:r>
              <a:r>
                <a:rPr lang="en-US" sz="2800" b="1">
                  <a:ea typeface="ＭＳ Ｐゴシック" charset="0"/>
                  <a:cs typeface="ＭＳ Ｐゴシック" charset="0"/>
                </a:rPr>
                <a:t>(x)</a:t>
              </a:r>
            </a:p>
          </p:txBody>
        </p:sp>
        <p:sp>
          <p:nvSpPr>
            <p:cNvPr id="62470" name="TextBox 8"/>
            <p:cNvSpPr txBox="1">
              <a:spLocks noChangeArrowheads="1"/>
            </p:cNvSpPr>
            <p:nvPr/>
          </p:nvSpPr>
          <p:spPr bwMode="auto">
            <a:xfrm>
              <a:off x="1600200" y="1943736"/>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200">
                  <a:ea typeface="ＭＳ Ｐゴシック" charset="0"/>
                  <a:cs typeface="ＭＳ Ｐゴシック" charset="0"/>
                </a:rPr>
                <a:t>…</a:t>
              </a:r>
            </a:p>
          </p:txBody>
        </p:sp>
        <p:cxnSp>
          <p:nvCxnSpPr>
            <p:cNvPr id="62471" name="Straight Connector 10"/>
            <p:cNvCxnSpPr>
              <a:cxnSpLocks noChangeShapeType="1"/>
            </p:cNvCxnSpPr>
            <p:nvPr/>
          </p:nvCxnSpPr>
          <p:spPr bwMode="auto">
            <a:xfrm>
              <a:off x="1295400" y="4294496"/>
              <a:ext cx="7086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091495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8"/>
          <p:cNvSpPr>
            <a:spLocks noGrp="1" noChangeArrowheads="1"/>
          </p:cNvSpPr>
          <p:nvPr>
            <p:ph type="title" idx="4294967295"/>
          </p:nvPr>
        </p:nvSpPr>
        <p:spPr>
          <a:xfrm>
            <a:off x="685800" y="103188"/>
            <a:ext cx="7772400" cy="811212"/>
          </a:xfrm>
        </p:spPr>
        <p:txBody>
          <a:bodyPr/>
          <a:lstStyle/>
          <a:p>
            <a:pPr eaLnBrk="1" hangingPunct="1"/>
            <a:r>
              <a:rPr lang="en-US" sz="3600" b="1">
                <a:solidFill>
                  <a:schemeClr val="tx1"/>
                </a:solidFill>
                <a:latin typeface="Arial" charset="0"/>
                <a:ea typeface="ヒラギノ角ゴ Pro W3" charset="0"/>
                <a:cs typeface="ヒラギノ角ゴ Pro W3" charset="0"/>
              </a:rPr>
              <a:t>Orthogonality</a:t>
            </a:r>
          </a:p>
        </p:txBody>
      </p:sp>
      <p:sp>
        <p:nvSpPr>
          <p:cNvPr id="70661" name="Rectangle 4"/>
          <p:cNvSpPr>
            <a:spLocks noChangeArrowheads="1"/>
          </p:cNvSpPr>
          <p:nvPr/>
        </p:nvSpPr>
        <p:spPr bwMode="auto">
          <a:xfrm>
            <a:off x="495300" y="103188"/>
            <a:ext cx="84677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1" hangingPunct="1">
              <a:lnSpc>
                <a:spcPct val="200000"/>
              </a:lnSpc>
              <a:spcBef>
                <a:spcPct val="20000"/>
              </a:spcBef>
            </a:pPr>
            <a:endParaRPr lang="en-US" sz="3200">
              <a:ea typeface="ＭＳ Ｐゴシック" charset="0"/>
              <a:cs typeface="ＭＳ Ｐゴシック" charset="0"/>
            </a:endParaRPr>
          </a:p>
        </p:txBody>
      </p:sp>
      <p:graphicFrame>
        <p:nvGraphicFramePr>
          <p:cNvPr id="70658" name="Object 1025"/>
          <p:cNvGraphicFramePr>
            <a:graphicFrameLocks noChangeAspect="1"/>
          </p:cNvGraphicFramePr>
          <p:nvPr/>
        </p:nvGraphicFramePr>
        <p:xfrm>
          <a:off x="1325563" y="838200"/>
          <a:ext cx="6489700" cy="2046288"/>
        </p:xfrm>
        <a:graphic>
          <a:graphicData uri="http://schemas.openxmlformats.org/presentationml/2006/ole">
            <mc:AlternateContent xmlns:mc="http://schemas.openxmlformats.org/markup-compatibility/2006">
              <mc:Choice xmlns:v="urn:schemas-microsoft-com:vml" Requires="v">
                <p:oleObj spid="_x0000_s89106" name="Equation" r:id="rId4" imgW="2095200" imgH="660240" progId="Equation.3">
                  <p:embed/>
                </p:oleObj>
              </mc:Choice>
              <mc:Fallback>
                <p:oleObj name="Equation" r:id="rId4" imgW="2095200" imgH="660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5563" y="838200"/>
                        <a:ext cx="6489700" cy="2046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2" name="Group 6"/>
          <p:cNvGrpSpPr>
            <a:grpSpLocks/>
          </p:cNvGrpSpPr>
          <p:nvPr/>
        </p:nvGrpSpPr>
        <p:grpSpPr bwMode="auto">
          <a:xfrm>
            <a:off x="152400" y="3657600"/>
            <a:ext cx="8810625" cy="2579688"/>
            <a:chOff x="152400" y="3657600"/>
            <a:chExt cx="8810625" cy="2579688"/>
          </a:xfrm>
        </p:grpSpPr>
        <p:graphicFrame>
          <p:nvGraphicFramePr>
            <p:cNvPr id="70659" name="Object 1024"/>
            <p:cNvGraphicFramePr>
              <a:graphicFrameLocks noChangeAspect="1"/>
            </p:cNvGraphicFramePr>
            <p:nvPr/>
          </p:nvGraphicFramePr>
          <p:xfrm>
            <a:off x="152400" y="4191000"/>
            <a:ext cx="8810625" cy="2046288"/>
          </p:xfrm>
          <a:graphic>
            <a:graphicData uri="http://schemas.openxmlformats.org/presentationml/2006/ole">
              <mc:AlternateContent xmlns:mc="http://schemas.openxmlformats.org/markup-compatibility/2006">
                <mc:Choice xmlns:v="urn:schemas-microsoft-com:vml" Requires="v">
                  <p:oleObj spid="_x0000_s89107" name="Equation" r:id="rId6" imgW="2844720" imgH="660240" progId="Equation.3">
                    <p:embed/>
                  </p:oleObj>
                </mc:Choice>
                <mc:Fallback>
                  <p:oleObj name="Equation" r:id="rId6" imgW="2844720" imgH="6602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4191000"/>
                          <a:ext cx="8810625" cy="2046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0663" name="TextBox 5"/>
            <p:cNvSpPr txBox="1">
              <a:spLocks noChangeArrowheads="1"/>
            </p:cNvSpPr>
            <p:nvPr/>
          </p:nvSpPr>
          <p:spPr bwMode="auto">
            <a:xfrm>
              <a:off x="228600" y="3657600"/>
              <a:ext cx="74811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200">
                  <a:latin typeface="Times" charset="0"/>
                  <a:ea typeface="ＭＳ Ｐゴシック" charset="0"/>
                  <a:cs typeface="ＭＳ Ｐゴシック" charset="0"/>
                </a:rPr>
                <a:t>With: </a:t>
              </a:r>
              <a:r>
                <a:rPr lang="en-US" sz="3200" i="1">
                  <a:latin typeface="Times" charset="0"/>
                  <a:ea typeface="ＭＳ Ｐゴシック" charset="0"/>
                  <a:cs typeface="ＭＳ Ｐゴシック" charset="0"/>
                </a:rPr>
                <a:t>x = cos</a:t>
              </a:r>
              <a:r>
                <a:rPr lang="el-GR" sz="3200" i="1">
                  <a:latin typeface="Times" charset="0"/>
                  <a:ea typeface="ＭＳ Ｐゴシック" charset="0"/>
                  <a:cs typeface="ＭＳ Ｐゴシック" charset="0"/>
                </a:rPr>
                <a:t>θ</a:t>
              </a:r>
              <a:r>
                <a:rPr lang="en-US" sz="3200" i="1">
                  <a:latin typeface="Times" charset="0"/>
                  <a:ea typeface="ＭＳ Ｐゴシック" charset="0"/>
                  <a:cs typeface="ＭＳ Ｐゴシック" charset="0"/>
                </a:rPr>
                <a:t> </a:t>
              </a:r>
              <a:r>
                <a:rPr lang="en-US" sz="3200">
                  <a:latin typeface="Times" charset="0"/>
                  <a:ea typeface="ＭＳ Ｐゴシック" charset="0"/>
                  <a:cs typeface="ＭＳ Ｐゴシック" charset="0"/>
                </a:rPr>
                <a:t>and: </a:t>
              </a:r>
              <a:r>
                <a:rPr lang="en-US" sz="3200" i="1">
                  <a:latin typeface="Times" charset="0"/>
                  <a:ea typeface="ＭＳ Ｐゴシック" charset="0"/>
                  <a:cs typeface="ＭＳ Ｐゴシック" charset="0"/>
                </a:rPr>
                <a:t>dx = - sin</a:t>
              </a:r>
              <a:r>
                <a:rPr lang="el-GR" sz="3200" i="1">
                  <a:latin typeface="Times" charset="0"/>
                  <a:ea typeface="ＭＳ Ｐゴシック" charset="0"/>
                  <a:cs typeface="ＭＳ Ｐゴシック" charset="0"/>
                </a:rPr>
                <a:t>θ</a:t>
              </a:r>
              <a:r>
                <a:rPr lang="en-US" sz="3200" i="1">
                  <a:latin typeface="Times" charset="0"/>
                  <a:ea typeface="ＭＳ Ｐゴシック" charset="0"/>
                  <a:cs typeface="ＭＳ Ｐゴシック" charset="0"/>
                </a:rPr>
                <a:t>d</a:t>
              </a:r>
              <a:r>
                <a:rPr lang="el-GR" sz="3200" i="1">
                  <a:latin typeface="Times" charset="0"/>
                  <a:ea typeface="ＭＳ Ｐゴシック" charset="0"/>
                  <a:cs typeface="ＭＳ Ｐゴシック" charset="0"/>
                </a:rPr>
                <a:t>θ </a:t>
              </a:r>
              <a:r>
                <a:rPr lang="en-US" sz="3200">
                  <a:latin typeface="Times" charset="0"/>
                  <a:ea typeface="ＭＳ Ｐゴシック" charset="0"/>
                  <a:cs typeface="ＭＳ Ｐゴシック" charset="0"/>
                </a:rPr>
                <a:t>, we get:</a:t>
              </a:r>
            </a:p>
          </p:txBody>
        </p:sp>
      </p:grpSp>
    </p:spTree>
    <p:extLst>
      <p:ext uri="{BB962C8B-B14F-4D97-AF65-F5344CB8AC3E}">
        <p14:creationId xmlns:p14="http://schemas.microsoft.com/office/powerpoint/2010/main" val="1915841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body" sz="half" idx="4294967295"/>
          </p:nvPr>
        </p:nvSpPr>
        <p:spPr>
          <a:xfrm>
            <a:off x="701675" y="3592513"/>
            <a:ext cx="8035925" cy="3087687"/>
          </a:xfrm>
        </p:spPr>
        <p:txBody>
          <a:bodyPr/>
          <a:lstStyle/>
          <a:p>
            <a:pPr>
              <a:buFontTx/>
              <a:buNone/>
            </a:pPr>
            <a:r>
              <a:rPr lang="en-US" sz="3200"/>
              <a:t>A) P</a:t>
            </a:r>
            <a:r>
              <a:rPr lang="en-US" sz="3200" baseline="-25000"/>
              <a:t>m</a:t>
            </a:r>
            <a:r>
              <a:rPr lang="en-US" sz="3200"/>
              <a:t>(cos</a:t>
            </a:r>
            <a:r>
              <a:rPr lang="en-US" sz="3200">
                <a:cs typeface="Tahoma" charset="0"/>
              </a:rPr>
              <a:t>θ)</a:t>
            </a:r>
            <a:endParaRPr lang="en-US" sz="3200"/>
          </a:p>
          <a:p>
            <a:pPr>
              <a:buFontTx/>
              <a:buNone/>
            </a:pPr>
            <a:r>
              <a:rPr lang="en-US" sz="3200"/>
              <a:t>B) P</a:t>
            </a:r>
            <a:r>
              <a:rPr lang="en-US" sz="3200" baseline="-25000"/>
              <a:t>m</a:t>
            </a:r>
            <a:r>
              <a:rPr lang="en-US" sz="3200"/>
              <a:t>(sin</a:t>
            </a:r>
            <a:r>
              <a:rPr lang="en-US" sz="3200">
                <a:cs typeface="Tahoma" charset="0"/>
              </a:rPr>
              <a:t>θ)</a:t>
            </a:r>
            <a:endParaRPr lang="en-US" sz="3200"/>
          </a:p>
          <a:p>
            <a:pPr>
              <a:buFontTx/>
              <a:buNone/>
            </a:pPr>
            <a:r>
              <a:rPr lang="en-US" sz="3200"/>
              <a:t>C) P</a:t>
            </a:r>
            <a:r>
              <a:rPr lang="en-US" sz="3200" baseline="-25000"/>
              <a:t>m</a:t>
            </a:r>
            <a:r>
              <a:rPr lang="en-US" sz="3200"/>
              <a:t>(cos</a:t>
            </a:r>
            <a:r>
              <a:rPr lang="en-US" sz="3200">
                <a:cs typeface="Tahoma" charset="0"/>
              </a:rPr>
              <a:t>θ) sinθ</a:t>
            </a:r>
          </a:p>
          <a:p>
            <a:pPr>
              <a:buFontTx/>
              <a:buNone/>
            </a:pPr>
            <a:r>
              <a:rPr lang="en-US" sz="3200"/>
              <a:t>D) P</a:t>
            </a:r>
            <a:r>
              <a:rPr lang="en-US" sz="3200" baseline="-25000"/>
              <a:t>m</a:t>
            </a:r>
            <a:r>
              <a:rPr lang="en-US" sz="3200"/>
              <a:t>(sin</a:t>
            </a:r>
            <a:r>
              <a:rPr lang="en-US" sz="3200">
                <a:cs typeface="Tahoma" charset="0"/>
              </a:rPr>
              <a:t>θ) cosθ</a:t>
            </a:r>
            <a:endParaRPr lang="en-US" sz="3200">
              <a:solidFill>
                <a:schemeClr val="accent1"/>
              </a:solidFill>
            </a:endParaRPr>
          </a:p>
          <a:p>
            <a:pPr>
              <a:buFontTx/>
              <a:buNone/>
            </a:pPr>
            <a:r>
              <a:rPr lang="en-US" sz="3200"/>
              <a:t>E) P</a:t>
            </a:r>
            <a:r>
              <a:rPr lang="en-US" sz="3200" baseline="-25000"/>
              <a:t>m</a:t>
            </a:r>
            <a:r>
              <a:rPr lang="en-US" sz="3200"/>
              <a:t>(sin</a:t>
            </a:r>
            <a:r>
              <a:rPr lang="en-US" sz="3200">
                <a:cs typeface="Tahoma" charset="0"/>
              </a:rPr>
              <a:t>θ) sinθ</a:t>
            </a:r>
            <a:endParaRPr lang="en-US">
              <a:latin typeface="Tahoma" charset="0"/>
              <a:cs typeface="Tahoma" charset="0"/>
            </a:endParaRPr>
          </a:p>
        </p:txBody>
      </p:sp>
      <p:sp>
        <p:nvSpPr>
          <p:cNvPr id="242691" name="Rectangle 8"/>
          <p:cNvSpPr>
            <a:spLocks noGrp="1" noChangeArrowheads="1"/>
          </p:cNvSpPr>
          <p:nvPr>
            <p:ph type="title" idx="4294967295"/>
          </p:nvPr>
        </p:nvSpPr>
        <p:spPr/>
        <p:txBody>
          <a:bodyPr/>
          <a:lstStyle/>
          <a:p>
            <a:r>
              <a:rPr lang="en-US">
                <a:solidFill>
                  <a:schemeClr val="bg1"/>
                </a:solidFill>
              </a:rPr>
              <a:t>Orthogonality</a:t>
            </a:r>
            <a:endParaRPr lang="en-US"/>
          </a:p>
        </p:txBody>
      </p:sp>
      <p:sp>
        <p:nvSpPr>
          <p:cNvPr id="242692" name="Rectangle 4"/>
          <p:cNvSpPr>
            <a:spLocks noChangeArrowheads="1"/>
          </p:cNvSpPr>
          <p:nvPr/>
        </p:nvSpPr>
        <p:spPr bwMode="auto">
          <a:xfrm>
            <a:off x="495300" y="103188"/>
            <a:ext cx="84677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200000"/>
              </a:lnSpc>
              <a:spcBef>
                <a:spcPct val="20000"/>
              </a:spcBef>
            </a:pPr>
            <a:r>
              <a:rPr lang="en-US" sz="3200"/>
              <a:t>Given                                 we want to get to the integral: </a:t>
            </a:r>
          </a:p>
          <a:p>
            <a:pPr marL="342900" indent="-342900" eaLnBrk="1" hangingPunct="1">
              <a:lnSpc>
                <a:spcPct val="200000"/>
              </a:lnSpc>
              <a:spcBef>
                <a:spcPct val="20000"/>
              </a:spcBef>
            </a:pPr>
            <a:r>
              <a:rPr lang="en-US" sz="3200"/>
              <a:t>	we can do this by multiplying both sides by:</a:t>
            </a:r>
          </a:p>
        </p:txBody>
      </p:sp>
      <p:graphicFrame>
        <p:nvGraphicFramePr>
          <p:cNvPr id="242693" name="Object 1024"/>
          <p:cNvGraphicFramePr>
            <a:graphicFrameLocks noChangeAspect="1"/>
          </p:cNvGraphicFramePr>
          <p:nvPr>
            <p:extLst>
              <p:ext uri="{D42A27DB-BD31-4B8C-83A1-F6EECF244321}">
                <p14:modId xmlns:p14="http://schemas.microsoft.com/office/powerpoint/2010/main" val="1798634805"/>
              </p:ext>
            </p:extLst>
          </p:nvPr>
        </p:nvGraphicFramePr>
        <p:xfrm>
          <a:off x="1922463" y="403225"/>
          <a:ext cx="3281362" cy="936625"/>
        </p:xfrm>
        <a:graphic>
          <a:graphicData uri="http://schemas.openxmlformats.org/presentationml/2006/ole">
            <mc:AlternateContent xmlns:mc="http://schemas.openxmlformats.org/markup-compatibility/2006">
              <mc:Choice xmlns:v="urn:schemas-microsoft-com:vml" Requires="v">
                <p:oleObj spid="_x0000_s90130" name="Equation" r:id="rId4" imgW="1422400" imgH="368300" progId="Equation.3">
                  <p:embed/>
                </p:oleObj>
              </mc:Choice>
              <mc:Fallback>
                <p:oleObj name="Equation" r:id="rId4" imgW="1422400" imgH="368300" progId="Equation.3">
                  <p:embed/>
                  <p:pic>
                    <p:nvPicPr>
                      <p:cNvPr id="0" name=""/>
                      <p:cNvPicPr>
                        <a:picLocks noChangeAspect="1" noChangeArrowheads="1"/>
                      </p:cNvPicPr>
                      <p:nvPr/>
                    </p:nvPicPr>
                    <p:blipFill>
                      <a:blip r:embed="rId5"/>
                      <a:srcRect/>
                      <a:stretch>
                        <a:fillRect/>
                      </a:stretch>
                    </p:blipFill>
                    <p:spPr bwMode="auto">
                      <a:xfrm>
                        <a:off x="1922463" y="403225"/>
                        <a:ext cx="3281362"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42694" name="Object 1025"/>
          <p:cNvGraphicFramePr>
            <a:graphicFrameLocks noChangeAspect="1"/>
          </p:cNvGraphicFramePr>
          <p:nvPr/>
        </p:nvGraphicFramePr>
        <p:xfrm>
          <a:off x="3276600" y="985838"/>
          <a:ext cx="4498975" cy="1651000"/>
        </p:xfrm>
        <a:graphic>
          <a:graphicData uri="http://schemas.openxmlformats.org/presentationml/2006/ole">
            <mc:AlternateContent xmlns:mc="http://schemas.openxmlformats.org/markup-compatibility/2006">
              <mc:Choice xmlns:v="urn:schemas-microsoft-com:vml" Requires="v">
                <p:oleObj spid="_x0000_s90131" name="Equation" r:id="rId6" imgW="1981596" imgH="660797" progId="Equation.3">
                  <p:embed/>
                </p:oleObj>
              </mc:Choice>
              <mc:Fallback>
                <p:oleObj name="Equation" r:id="rId6" imgW="1981596" imgH="660797"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985838"/>
                        <a:ext cx="4498975" cy="165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42695" name="Text Box 7"/>
          <p:cNvSpPr txBox="1">
            <a:spLocks noChangeArrowheads="1"/>
          </p:cNvSpPr>
          <p:nvPr/>
        </p:nvSpPr>
        <p:spPr bwMode="auto">
          <a:xfrm>
            <a:off x="53975" y="63500"/>
            <a:ext cx="7985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t>3.17</a:t>
            </a:r>
          </a:p>
        </p:txBody>
      </p:sp>
    </p:spTree>
    <p:extLst>
      <p:ext uri="{BB962C8B-B14F-4D97-AF65-F5344CB8AC3E}">
        <p14:creationId xmlns:p14="http://schemas.microsoft.com/office/powerpoint/2010/main" val="2570876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idx="4294967295"/>
          </p:nvPr>
        </p:nvSpPr>
        <p:spPr>
          <a:xfrm>
            <a:off x="-1" y="825556"/>
            <a:ext cx="8870013" cy="5294312"/>
          </a:xfrm>
        </p:spPr>
        <p:txBody>
          <a:bodyPr/>
          <a:lstStyle/>
          <a:p>
            <a:pPr algn="l"/>
            <a:r>
              <a:rPr lang="en-US" dirty="0"/>
              <a:t>Suppose V on a spherical shell is constant, i.e. V(R, </a:t>
            </a:r>
            <a:r>
              <a:rPr lang="en-US" dirty="0">
                <a:latin typeface="Symbol" charset="0"/>
                <a:sym typeface="Symbol" charset="0"/>
              </a:rPr>
              <a:t></a:t>
            </a:r>
            <a:r>
              <a:rPr lang="en-US" dirty="0"/>
              <a:t>) = V</a:t>
            </a:r>
            <a:r>
              <a:rPr lang="en-US" baseline="-25000" dirty="0"/>
              <a:t>0</a:t>
            </a:r>
            <a:r>
              <a:rPr lang="en-US" dirty="0"/>
              <a:t>. </a:t>
            </a:r>
            <a:br>
              <a:rPr lang="en-US" dirty="0"/>
            </a:br>
            <a:r>
              <a:rPr lang="en-US" dirty="0">
                <a:solidFill>
                  <a:schemeClr val="accent2"/>
                </a:solidFill>
              </a:rPr>
              <a:t>Which terms do you expect to appear when finding V(inside) ?</a:t>
            </a:r>
            <a:br>
              <a:rPr lang="en-US" dirty="0">
                <a:solidFill>
                  <a:schemeClr val="accent2"/>
                </a:solidFill>
              </a:rPr>
            </a:br>
            <a:r>
              <a:rPr lang="en-US" dirty="0" smtClean="0">
                <a:solidFill>
                  <a:schemeClr val="accent2"/>
                </a:solidFill>
              </a:rPr>
              <a:t/>
            </a:r>
            <a:br>
              <a:rPr lang="en-US" dirty="0" smtClean="0">
                <a:solidFill>
                  <a:schemeClr val="accent2"/>
                </a:solidFill>
              </a:rPr>
            </a:br>
            <a:r>
              <a:rPr lang="en-US" dirty="0" smtClean="0"/>
              <a:t>A</a:t>
            </a:r>
            <a:r>
              <a:rPr lang="en-US" dirty="0"/>
              <a:t>) Many A</a:t>
            </a:r>
            <a:r>
              <a:rPr lang="en-US" baseline="-25000" dirty="0"/>
              <a:t>l </a:t>
            </a:r>
            <a:r>
              <a:rPr lang="en-US" dirty="0"/>
              <a:t>terms (but no </a:t>
            </a:r>
            <a:r>
              <a:rPr lang="en-US" dirty="0" err="1"/>
              <a:t>B</a:t>
            </a:r>
            <a:r>
              <a:rPr lang="en-US" baseline="-25000" dirty="0" err="1"/>
              <a:t>l</a:t>
            </a:r>
            <a:r>
              <a:rPr lang="en-US" dirty="0" err="1"/>
              <a:t>'s</a:t>
            </a:r>
            <a:r>
              <a:rPr lang="en-US" dirty="0"/>
              <a:t>) </a:t>
            </a:r>
            <a:br>
              <a:rPr lang="en-US" dirty="0"/>
            </a:br>
            <a:r>
              <a:rPr lang="en-US" dirty="0"/>
              <a:t>B) Many </a:t>
            </a:r>
            <a:r>
              <a:rPr lang="en-US" dirty="0" err="1"/>
              <a:t>B</a:t>
            </a:r>
            <a:r>
              <a:rPr lang="en-US" baseline="-25000" dirty="0" err="1"/>
              <a:t>l</a:t>
            </a:r>
            <a:r>
              <a:rPr lang="en-US" dirty="0"/>
              <a:t> terms (but no A</a:t>
            </a:r>
            <a:r>
              <a:rPr lang="en-US" baseline="-25000" dirty="0"/>
              <a:t>l</a:t>
            </a:r>
            <a:r>
              <a:rPr lang="en-US" dirty="0"/>
              <a:t>'s) </a:t>
            </a:r>
            <a:br>
              <a:rPr lang="en-US" dirty="0"/>
            </a:br>
            <a:r>
              <a:rPr lang="en-US" dirty="0"/>
              <a:t>C) Just A</a:t>
            </a:r>
            <a:r>
              <a:rPr lang="en-US" baseline="-25000" dirty="0"/>
              <a:t>0</a:t>
            </a:r>
            <a:r>
              <a:rPr lang="en-US" dirty="0"/>
              <a:t/>
            </a:r>
            <a:br>
              <a:rPr lang="en-US" dirty="0"/>
            </a:br>
            <a:r>
              <a:rPr lang="en-US" dirty="0"/>
              <a:t>D) Just B</a:t>
            </a:r>
            <a:r>
              <a:rPr lang="en-US" baseline="-25000" dirty="0"/>
              <a:t>0</a:t>
            </a:r>
            <a:r>
              <a:rPr lang="en-US" dirty="0"/>
              <a:t/>
            </a:r>
            <a:br>
              <a:rPr lang="en-US" dirty="0"/>
            </a:br>
            <a:r>
              <a:rPr lang="en-US" dirty="0"/>
              <a:t>E) Something else!</a:t>
            </a:r>
          </a:p>
        </p:txBody>
      </p:sp>
      <p:graphicFrame>
        <p:nvGraphicFramePr>
          <p:cNvPr id="245763" name="Object 3"/>
          <p:cNvGraphicFramePr>
            <a:graphicFrameLocks noChangeAspect="1"/>
          </p:cNvGraphicFramePr>
          <p:nvPr/>
        </p:nvGraphicFramePr>
        <p:xfrm>
          <a:off x="1273175" y="174625"/>
          <a:ext cx="6043613" cy="1292225"/>
        </p:xfrm>
        <a:graphic>
          <a:graphicData uri="http://schemas.openxmlformats.org/presentationml/2006/ole">
            <mc:AlternateContent xmlns:mc="http://schemas.openxmlformats.org/markup-compatibility/2006">
              <mc:Choice xmlns:v="urn:schemas-microsoft-com:vml" Requires="v">
                <p:oleObj spid="_x0000_s91146" name="Equation" r:id="rId4" imgW="2019300" imgH="431800" progId="Equation.3">
                  <p:embed/>
                </p:oleObj>
              </mc:Choice>
              <mc:Fallback>
                <p:oleObj name="Equation" r:id="rId4" imgW="20193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175" y="174625"/>
                        <a:ext cx="6043613"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45764" name="Text Box 4"/>
          <p:cNvSpPr txBox="1">
            <a:spLocks noChangeArrowheads="1"/>
          </p:cNvSpPr>
          <p:nvPr/>
        </p:nvSpPr>
        <p:spPr bwMode="auto">
          <a:xfrm>
            <a:off x="53975" y="63500"/>
            <a:ext cx="798513"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t>3.18b</a:t>
            </a:r>
          </a:p>
        </p:txBody>
      </p:sp>
      <p:sp>
        <p:nvSpPr>
          <p:cNvPr id="2" name="Rectangle 1"/>
          <p:cNvSpPr/>
          <p:nvPr/>
        </p:nvSpPr>
        <p:spPr>
          <a:xfrm>
            <a:off x="4764687" y="2824827"/>
            <a:ext cx="4153978" cy="3785652"/>
          </a:xfrm>
          <a:prstGeom prst="rect">
            <a:avLst/>
          </a:prstGeom>
          <a:ln>
            <a:solidFill>
              <a:schemeClr val="tx1"/>
            </a:solidFill>
          </a:ln>
        </p:spPr>
        <p:txBody>
          <a:bodyPr wrap="square">
            <a:spAutoFit/>
          </a:bodyPr>
          <a:lstStyle/>
          <a:p>
            <a:r>
              <a:rPr lang="en-US" dirty="0" smtClean="0"/>
              <a:t>Hints:</a:t>
            </a:r>
          </a:p>
          <a:p>
            <a:endParaRPr lang="en-US" dirty="0"/>
          </a:p>
          <a:p>
            <a:r>
              <a:rPr lang="en-US" dirty="0" smtClean="0"/>
              <a:t>V must be finite everywhere. </a:t>
            </a:r>
          </a:p>
          <a:p>
            <a:endParaRPr lang="en-US" dirty="0"/>
          </a:p>
          <a:p>
            <a:r>
              <a:rPr lang="en-US" dirty="0" smtClean="0"/>
              <a:t>P</a:t>
            </a:r>
            <a:r>
              <a:rPr lang="en-US" baseline="-25000" dirty="0" smtClean="0"/>
              <a:t>0</a:t>
            </a:r>
            <a:r>
              <a:rPr lang="en-US" dirty="0" smtClean="0"/>
              <a:t>(</a:t>
            </a:r>
            <a:r>
              <a:rPr lang="en-US" dirty="0" err="1" smtClean="0"/>
              <a:t>cos</a:t>
            </a:r>
            <a:r>
              <a:rPr lang="en-US" dirty="0" err="1" smtClean="0">
                <a:latin typeface="Symbol" charset="2"/>
                <a:cs typeface="Symbol" charset="2"/>
              </a:rPr>
              <a:t>q</a:t>
            </a:r>
            <a:r>
              <a:rPr lang="en-US" dirty="0" smtClean="0"/>
              <a:t>) = 1</a:t>
            </a:r>
          </a:p>
          <a:p>
            <a:r>
              <a:rPr lang="en-US" dirty="0" smtClean="0"/>
              <a:t>P</a:t>
            </a:r>
            <a:r>
              <a:rPr lang="en-US" baseline="-25000" dirty="0" smtClean="0"/>
              <a:t>1</a:t>
            </a:r>
            <a:r>
              <a:rPr lang="en-US" dirty="0" smtClean="0"/>
              <a:t>(</a:t>
            </a:r>
            <a:r>
              <a:rPr lang="en-US" dirty="0" err="1" smtClean="0"/>
              <a:t>cos</a:t>
            </a:r>
            <a:r>
              <a:rPr lang="en-US" dirty="0" err="1">
                <a:latin typeface="Symbol" charset="2"/>
                <a:cs typeface="Symbol" charset="2"/>
              </a:rPr>
              <a:t>q</a:t>
            </a:r>
            <a:r>
              <a:rPr lang="en-US" dirty="0" smtClean="0"/>
              <a:t>) = </a:t>
            </a:r>
            <a:r>
              <a:rPr lang="en-US" dirty="0" err="1" smtClean="0"/>
              <a:t>cos</a:t>
            </a:r>
            <a:r>
              <a:rPr lang="en-US" dirty="0" err="1" smtClean="0">
                <a:latin typeface="Symbol" charset="2"/>
                <a:cs typeface="Symbol" charset="2"/>
              </a:rPr>
              <a:t>q</a:t>
            </a:r>
            <a:endParaRPr lang="en-US" dirty="0" smtClean="0"/>
          </a:p>
          <a:p>
            <a:r>
              <a:rPr lang="en-US" dirty="0" smtClean="0"/>
              <a:t>P</a:t>
            </a:r>
            <a:r>
              <a:rPr lang="en-US" baseline="-25000" dirty="0" smtClean="0"/>
              <a:t>2</a:t>
            </a:r>
            <a:r>
              <a:rPr lang="en-US" dirty="0" smtClean="0"/>
              <a:t>(</a:t>
            </a:r>
            <a:r>
              <a:rPr lang="en-US" dirty="0" err="1" smtClean="0"/>
              <a:t>cos</a:t>
            </a:r>
            <a:r>
              <a:rPr lang="en-US" dirty="0" err="1">
                <a:latin typeface="Symbol" charset="2"/>
                <a:cs typeface="Symbol" charset="2"/>
              </a:rPr>
              <a:t>q</a:t>
            </a:r>
            <a:r>
              <a:rPr lang="en-US" dirty="0" smtClean="0"/>
              <a:t>) = 3/2 cos</a:t>
            </a:r>
            <a:r>
              <a:rPr lang="en-US" baseline="30000" dirty="0" smtClean="0"/>
              <a:t>2</a:t>
            </a:r>
            <a:r>
              <a:rPr lang="en-US" dirty="0">
                <a:latin typeface="Symbol" charset="2"/>
                <a:cs typeface="Symbol" charset="2"/>
              </a:rPr>
              <a:t>q</a:t>
            </a:r>
            <a:r>
              <a:rPr lang="en-US" dirty="0" smtClean="0"/>
              <a:t> – ½</a:t>
            </a:r>
          </a:p>
          <a:p>
            <a:r>
              <a:rPr lang="en-US" dirty="0" smtClean="0"/>
              <a:t>Etc. </a:t>
            </a:r>
          </a:p>
          <a:p>
            <a:r>
              <a:rPr lang="en-US" dirty="0" smtClean="0"/>
              <a:t> - Legendre Polynomials are</a:t>
            </a:r>
            <a:br>
              <a:rPr lang="en-US" dirty="0" smtClean="0"/>
            </a:br>
            <a:r>
              <a:rPr lang="en-US" dirty="0" smtClean="0"/>
              <a:t>   orthogonal</a:t>
            </a:r>
            <a:endParaRPr lang="en-US" dirty="0"/>
          </a:p>
        </p:txBody>
      </p:sp>
    </p:spTree>
    <p:extLst>
      <p:ext uri="{BB962C8B-B14F-4D97-AF65-F5344CB8AC3E}">
        <p14:creationId xmlns:p14="http://schemas.microsoft.com/office/powerpoint/2010/main" val="3313539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idx="4294967295"/>
          </p:nvPr>
        </p:nvSpPr>
        <p:spPr>
          <a:xfrm>
            <a:off x="1149350" y="1481138"/>
            <a:ext cx="7794625" cy="5294312"/>
          </a:xfrm>
        </p:spPr>
        <p:txBody>
          <a:bodyPr/>
          <a:lstStyle/>
          <a:p>
            <a:pPr algn="l"/>
            <a:r>
              <a:rPr lang="en-US" sz="3200"/>
              <a:t>Suppose V on a spherical shell is constant, i.e. V(R, </a:t>
            </a:r>
            <a:r>
              <a:rPr lang="en-US" sz="3200">
                <a:latin typeface="Symbol" charset="0"/>
                <a:sym typeface="Symbol" charset="0"/>
              </a:rPr>
              <a:t></a:t>
            </a:r>
            <a:r>
              <a:rPr lang="en-US" sz="3200"/>
              <a:t>) = V</a:t>
            </a:r>
            <a:r>
              <a:rPr lang="en-US" sz="3200" baseline="-25000"/>
              <a:t>0</a:t>
            </a:r>
            <a:r>
              <a:rPr lang="en-US" sz="3200"/>
              <a:t>. </a:t>
            </a:r>
            <a:br>
              <a:rPr lang="en-US" sz="3200"/>
            </a:br>
            <a:r>
              <a:rPr lang="en-US" sz="3200">
                <a:solidFill>
                  <a:schemeClr val="accent2"/>
                </a:solidFill>
              </a:rPr>
              <a:t>Which terms do you expect to appear when finding V(outside) ?</a:t>
            </a:r>
            <a:br>
              <a:rPr lang="en-US" sz="3200">
                <a:solidFill>
                  <a:schemeClr val="accent2"/>
                </a:solidFill>
              </a:rPr>
            </a:br>
            <a:r>
              <a:rPr lang="en-US" sz="3200"/>
              <a:t>A) Many A</a:t>
            </a:r>
            <a:r>
              <a:rPr lang="en-US" sz="3200" baseline="-25000"/>
              <a:t>l </a:t>
            </a:r>
            <a:r>
              <a:rPr lang="en-US" sz="3200"/>
              <a:t>terms (but no B</a:t>
            </a:r>
            <a:r>
              <a:rPr lang="en-US" sz="3200" baseline="-25000"/>
              <a:t>l</a:t>
            </a:r>
            <a:r>
              <a:rPr lang="en-US" sz="3200"/>
              <a:t>'s) </a:t>
            </a:r>
            <a:br>
              <a:rPr lang="en-US" sz="3200"/>
            </a:br>
            <a:r>
              <a:rPr lang="en-US" sz="3200"/>
              <a:t>B) Many B</a:t>
            </a:r>
            <a:r>
              <a:rPr lang="en-US" sz="3200" baseline="-25000"/>
              <a:t>l</a:t>
            </a:r>
            <a:r>
              <a:rPr lang="en-US" sz="3200"/>
              <a:t> terms (but no A</a:t>
            </a:r>
            <a:r>
              <a:rPr lang="en-US" sz="3200" baseline="-25000"/>
              <a:t>l</a:t>
            </a:r>
            <a:r>
              <a:rPr lang="en-US" sz="3200"/>
              <a:t>'s) </a:t>
            </a:r>
            <a:br>
              <a:rPr lang="en-US" sz="3200"/>
            </a:br>
            <a:r>
              <a:rPr lang="en-US" sz="3200"/>
              <a:t>C) Just A</a:t>
            </a:r>
            <a:r>
              <a:rPr lang="en-US" sz="3200" baseline="-25000"/>
              <a:t>0</a:t>
            </a:r>
            <a:r>
              <a:rPr lang="en-US" sz="3200"/>
              <a:t/>
            </a:r>
            <a:br>
              <a:rPr lang="en-US" sz="3200"/>
            </a:br>
            <a:r>
              <a:rPr lang="en-US" sz="3200"/>
              <a:t>D) Just B</a:t>
            </a:r>
            <a:r>
              <a:rPr lang="en-US" sz="3200" baseline="-25000"/>
              <a:t>0</a:t>
            </a:r>
            <a:r>
              <a:rPr lang="en-US" sz="3200"/>
              <a:t/>
            </a:r>
            <a:br>
              <a:rPr lang="en-US" sz="3200"/>
            </a:br>
            <a:r>
              <a:rPr lang="en-US" sz="3200"/>
              <a:t>E) Something else!!</a:t>
            </a:r>
            <a:endParaRPr lang="en-US" sz="1600"/>
          </a:p>
        </p:txBody>
      </p:sp>
      <p:graphicFrame>
        <p:nvGraphicFramePr>
          <p:cNvPr id="244739" name="Object 3"/>
          <p:cNvGraphicFramePr>
            <a:graphicFrameLocks noChangeAspect="1"/>
          </p:cNvGraphicFramePr>
          <p:nvPr/>
        </p:nvGraphicFramePr>
        <p:xfrm>
          <a:off x="1273175" y="174625"/>
          <a:ext cx="6043613" cy="1292225"/>
        </p:xfrm>
        <a:graphic>
          <a:graphicData uri="http://schemas.openxmlformats.org/presentationml/2006/ole">
            <mc:AlternateContent xmlns:mc="http://schemas.openxmlformats.org/markup-compatibility/2006">
              <mc:Choice xmlns:v="urn:schemas-microsoft-com:vml" Requires="v">
                <p:oleObj spid="_x0000_s92170" name="Equation" r:id="rId4" imgW="2019300" imgH="431800" progId="Equation.3">
                  <p:embed/>
                </p:oleObj>
              </mc:Choice>
              <mc:Fallback>
                <p:oleObj name="Equation" r:id="rId4" imgW="20193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175" y="174625"/>
                        <a:ext cx="6043613"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44740" name="Text Box 4"/>
          <p:cNvSpPr txBox="1">
            <a:spLocks noChangeArrowheads="1"/>
          </p:cNvSpPr>
          <p:nvPr/>
        </p:nvSpPr>
        <p:spPr bwMode="auto">
          <a:xfrm>
            <a:off x="53975" y="63500"/>
            <a:ext cx="7985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t>3.18</a:t>
            </a:r>
          </a:p>
        </p:txBody>
      </p:sp>
    </p:spTree>
    <p:extLst>
      <p:ext uri="{BB962C8B-B14F-4D97-AF65-F5344CB8AC3E}">
        <p14:creationId xmlns:p14="http://schemas.microsoft.com/office/powerpoint/2010/main" val="2684196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Rectangle 2"/>
          <p:cNvSpPr>
            <a:spLocks noGrp="1" noChangeArrowheads="1"/>
          </p:cNvSpPr>
          <p:nvPr>
            <p:ph type="ctrTitle"/>
          </p:nvPr>
        </p:nvSpPr>
        <p:spPr>
          <a:xfrm>
            <a:off x="176213" y="2162175"/>
            <a:ext cx="8791575" cy="1143000"/>
          </a:xfrm>
        </p:spPr>
        <p:txBody>
          <a:bodyPr/>
          <a:lstStyle/>
          <a:p>
            <a:pPr algn="l"/>
            <a:r>
              <a:rPr lang="en-US" sz="3200">
                <a:latin typeface="Arial" charset="0"/>
                <a:ea typeface="ヒラギノ角ゴ Pro W3" charset="0"/>
                <a:cs typeface="ヒラギノ角ゴ Pro W3" charset="0"/>
              </a:rPr>
              <a:t>Can you write the function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as a sum of Legendre Polynomials?</a:t>
            </a:r>
            <a:endParaRPr lang="en-US">
              <a:latin typeface="Arial" charset="0"/>
              <a:ea typeface="ヒラギノ角ゴ Pro W3" charset="0"/>
              <a:cs typeface="ヒラギノ角ゴ Pro W3" charset="0"/>
            </a:endParaRPr>
          </a:p>
        </p:txBody>
      </p:sp>
      <p:graphicFrame>
        <p:nvGraphicFramePr>
          <p:cNvPr id="87042" name="Object 0"/>
          <p:cNvGraphicFramePr>
            <a:graphicFrameLocks noChangeAspect="1"/>
          </p:cNvGraphicFramePr>
          <p:nvPr/>
        </p:nvGraphicFramePr>
        <p:xfrm>
          <a:off x="449263" y="676275"/>
          <a:ext cx="8245475" cy="1393825"/>
        </p:xfrm>
        <a:graphic>
          <a:graphicData uri="http://schemas.openxmlformats.org/presentationml/2006/ole">
            <mc:AlternateContent xmlns:mc="http://schemas.openxmlformats.org/markup-compatibility/2006">
              <mc:Choice xmlns:v="urn:schemas-microsoft-com:vml" Requires="v">
                <p:oleObj spid="_x0000_s93210" name="Equation" r:id="rId4" imgW="3454400" imgH="584200" progId="Equation.3">
                  <p:embed/>
                </p:oleObj>
              </mc:Choice>
              <mc:Fallback>
                <p:oleObj name="Equation" r:id="rId4" imgW="3454400" imgH="584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263" y="676275"/>
                        <a:ext cx="8245475" cy="139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7043" name="Object 1"/>
          <p:cNvGraphicFramePr>
            <a:graphicFrameLocks noGrp="1" noChangeAspect="1"/>
          </p:cNvGraphicFramePr>
          <p:nvPr>
            <p:ph type="subTitle" idx="1"/>
          </p:nvPr>
        </p:nvGraphicFramePr>
        <p:xfrm>
          <a:off x="5137150" y="2116138"/>
          <a:ext cx="2530475" cy="623887"/>
        </p:xfrm>
        <a:graphic>
          <a:graphicData uri="http://schemas.openxmlformats.org/presentationml/2006/ole">
            <mc:AlternateContent xmlns:mc="http://schemas.openxmlformats.org/markup-compatibility/2006">
              <mc:Choice xmlns:v="urn:schemas-microsoft-com:vml" Requires="v">
                <p:oleObj spid="_x0000_s93211" name="Equation" r:id="rId6" imgW="825500" imgH="203200" progId="Equation.3">
                  <p:embed/>
                </p:oleObj>
              </mc:Choice>
              <mc:Fallback>
                <p:oleObj name="Equation" r:id="rId6" imgW="825500" imgH="203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37150" y="2116138"/>
                        <a:ext cx="2530475"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7046" name="Text Box 5"/>
          <p:cNvSpPr txBox="1">
            <a:spLocks noChangeArrowheads="1"/>
          </p:cNvSpPr>
          <p:nvPr/>
        </p:nvSpPr>
        <p:spPr bwMode="auto">
          <a:xfrm>
            <a:off x="225425" y="4184650"/>
            <a:ext cx="8156575"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AutoNum type="alphaUcParenR"/>
            </a:pPr>
            <a:r>
              <a:rPr lang="en-US" sz="3200"/>
              <a:t>No, it cannot be done</a:t>
            </a:r>
          </a:p>
          <a:p>
            <a:pPr>
              <a:buFont typeface="Arial" charset="0"/>
              <a:buNone/>
            </a:pPr>
            <a:r>
              <a:rPr lang="en-US" sz="3200"/>
              <a:t>B) It would require an infinite sum of terms</a:t>
            </a:r>
          </a:p>
          <a:p>
            <a:pPr>
              <a:buFont typeface="Arial" charset="0"/>
              <a:buNone/>
            </a:pPr>
            <a:r>
              <a:rPr lang="en-US" sz="3200"/>
              <a:t>C) It would only involve P</a:t>
            </a:r>
            <a:r>
              <a:rPr lang="en-US" sz="3200" baseline="-25000"/>
              <a:t>2</a:t>
            </a:r>
            <a:endParaRPr lang="en-US" sz="3200"/>
          </a:p>
          <a:p>
            <a:pPr>
              <a:buFont typeface="Arial" charset="0"/>
              <a:buNone/>
            </a:pPr>
            <a:r>
              <a:rPr lang="en-US" sz="3200"/>
              <a:t>D) It would involve all three of P</a:t>
            </a:r>
            <a:r>
              <a:rPr lang="en-US" sz="3200" baseline="-25000"/>
              <a:t>0</a:t>
            </a:r>
            <a:r>
              <a:rPr lang="en-US" sz="3200"/>
              <a:t>, P</a:t>
            </a:r>
            <a:r>
              <a:rPr lang="en-US" sz="3200" baseline="-25000"/>
              <a:t>1 </a:t>
            </a:r>
            <a:r>
              <a:rPr lang="en-US" sz="3200"/>
              <a:t>AND P</a:t>
            </a:r>
            <a:r>
              <a:rPr lang="en-US" sz="3200" baseline="-25000"/>
              <a:t>2</a:t>
            </a:r>
            <a:endParaRPr lang="en-US" sz="3200"/>
          </a:p>
          <a:p>
            <a:pPr>
              <a:buFont typeface="Arial" charset="0"/>
              <a:buNone/>
            </a:pPr>
            <a:r>
              <a:rPr lang="en-US" sz="3200"/>
              <a:t>E) Something else/none of the above</a:t>
            </a:r>
            <a:endParaRPr lang="en-US"/>
          </a:p>
        </p:txBody>
      </p:sp>
      <p:sp>
        <p:nvSpPr>
          <p:cNvPr id="87047" name="Text Box 7"/>
          <p:cNvSpPr txBox="1">
            <a:spLocks noChangeArrowheads="1"/>
          </p:cNvSpPr>
          <p:nvPr/>
        </p:nvSpPr>
        <p:spPr bwMode="auto">
          <a:xfrm>
            <a:off x="53975" y="63500"/>
            <a:ext cx="1547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pPr>
            <a:r>
              <a:rPr lang="en-US"/>
              <a:t>3.19a</a:t>
            </a:r>
          </a:p>
        </p:txBody>
      </p:sp>
      <p:graphicFrame>
        <p:nvGraphicFramePr>
          <p:cNvPr id="87044" name="Object 2"/>
          <p:cNvGraphicFramePr>
            <a:graphicFrameLocks noChangeAspect="1"/>
          </p:cNvGraphicFramePr>
          <p:nvPr/>
        </p:nvGraphicFramePr>
        <p:xfrm>
          <a:off x="352425" y="3159125"/>
          <a:ext cx="4322763" cy="1035050"/>
        </p:xfrm>
        <a:graphic>
          <a:graphicData uri="http://schemas.openxmlformats.org/presentationml/2006/ole">
            <mc:AlternateContent xmlns:mc="http://schemas.openxmlformats.org/markup-compatibility/2006">
              <mc:Choice xmlns:v="urn:schemas-microsoft-com:vml" Requires="v">
                <p:oleObj spid="_x0000_s93212" name="Equation" r:id="rId8" imgW="1803400" imgH="431800" progId="Equation.3">
                  <p:embed/>
                </p:oleObj>
              </mc:Choice>
              <mc:Fallback>
                <p:oleObj name="Equation" r:id="rId8" imgW="1803400" imgH="431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2425" y="3159125"/>
                        <a:ext cx="4322763" cy="103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337028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idx="4294967295"/>
          </p:nvPr>
        </p:nvSpPr>
        <p:spPr>
          <a:xfrm>
            <a:off x="0" y="1673225"/>
            <a:ext cx="2897188" cy="1143000"/>
          </a:xfrm>
        </p:spPr>
        <p:txBody>
          <a:bodyPr/>
          <a:lstStyle/>
          <a:p>
            <a:r>
              <a:rPr lang="en-US">
                <a:latin typeface="Arial" charset="0"/>
                <a:ea typeface="ヒラギノ角ゴ Pro W3" charset="0"/>
                <a:cs typeface="ヒラギノ角ゴ Pro W3" charset="0"/>
              </a:rPr>
              <a:t>Class Activities:  Sep of Var (2)</a:t>
            </a:r>
          </a:p>
        </p:txBody>
      </p:sp>
      <p:graphicFrame>
        <p:nvGraphicFramePr>
          <p:cNvPr id="31746" name="Object 2"/>
          <p:cNvGraphicFramePr>
            <a:graphicFrameLocks noChangeAspect="1"/>
          </p:cNvGraphicFramePr>
          <p:nvPr/>
        </p:nvGraphicFramePr>
        <p:xfrm>
          <a:off x="3078163" y="520700"/>
          <a:ext cx="5487987" cy="6038850"/>
        </p:xfrm>
        <a:graphic>
          <a:graphicData uri="http://schemas.openxmlformats.org/presentationml/2006/ole">
            <mc:AlternateContent xmlns:mc="http://schemas.openxmlformats.org/markup-compatibility/2006">
              <mc:Choice xmlns:v="urn:schemas-microsoft-com:vml" Requires="v">
                <p:oleObj spid="_x0000_s167939" name="Document" r:id="rId4" imgW="5486400" imgH="6038088" progId="Word.Document.8">
                  <p:embed/>
                </p:oleObj>
              </mc:Choice>
              <mc:Fallback>
                <p:oleObj name="Document" r:id="rId4" imgW="5486400" imgH="6038088"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8163" y="520700"/>
                        <a:ext cx="5487987" cy="603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900789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idx="4294967295"/>
          </p:nvPr>
        </p:nvSpPr>
        <p:spPr>
          <a:xfrm>
            <a:off x="1149350" y="1481138"/>
            <a:ext cx="7794625" cy="5294312"/>
          </a:xfrm>
        </p:spPr>
        <p:txBody>
          <a:bodyPr/>
          <a:lstStyle/>
          <a:p>
            <a:pPr algn="l"/>
            <a:r>
              <a:rPr lang="en-US" sz="3200"/>
              <a:t>Suppose V on a spherical shell is </a:t>
            </a:r>
            <a:br>
              <a:rPr lang="en-US" sz="3200"/>
            </a:br>
            <a:r>
              <a:rPr lang="en-US" sz="3200"/>
              <a:t/>
            </a:r>
            <a:br>
              <a:rPr lang="en-US" sz="3200"/>
            </a:br>
            <a:r>
              <a:rPr lang="en-US" sz="3200"/>
              <a:t/>
            </a:r>
            <a:br>
              <a:rPr lang="en-US" sz="3200"/>
            </a:br>
            <a:r>
              <a:rPr lang="en-US" sz="3200">
                <a:solidFill>
                  <a:schemeClr val="accent2"/>
                </a:solidFill>
              </a:rPr>
              <a:t>Which terms do you expect to appear when finding V(inside) ?</a:t>
            </a:r>
            <a:br>
              <a:rPr lang="en-US" sz="3200">
                <a:solidFill>
                  <a:schemeClr val="accent2"/>
                </a:solidFill>
              </a:rPr>
            </a:br>
            <a:r>
              <a:rPr lang="en-US" sz="3200"/>
              <a:t>A) Many A</a:t>
            </a:r>
            <a:r>
              <a:rPr lang="en-US" sz="3200" baseline="-25000"/>
              <a:t>l </a:t>
            </a:r>
            <a:r>
              <a:rPr lang="en-US" sz="3200"/>
              <a:t>terms (but no B</a:t>
            </a:r>
            <a:r>
              <a:rPr lang="en-US" sz="3200" baseline="-25000"/>
              <a:t>l</a:t>
            </a:r>
            <a:r>
              <a:rPr lang="en-US" sz="3200"/>
              <a:t>'s) </a:t>
            </a:r>
            <a:br>
              <a:rPr lang="en-US" sz="3200"/>
            </a:br>
            <a:r>
              <a:rPr lang="en-US" sz="3200"/>
              <a:t>B) Many B</a:t>
            </a:r>
            <a:r>
              <a:rPr lang="en-US" sz="3200" baseline="-25000"/>
              <a:t>l</a:t>
            </a:r>
            <a:r>
              <a:rPr lang="en-US" sz="3200"/>
              <a:t> terms (but no A</a:t>
            </a:r>
            <a:r>
              <a:rPr lang="en-US" sz="3200" baseline="-25000"/>
              <a:t>l</a:t>
            </a:r>
            <a:r>
              <a:rPr lang="en-US" sz="3200"/>
              <a:t>'s) </a:t>
            </a:r>
            <a:br>
              <a:rPr lang="en-US" sz="3200"/>
            </a:br>
            <a:r>
              <a:rPr lang="en-US" sz="3200"/>
              <a:t>C) Just A</a:t>
            </a:r>
            <a:r>
              <a:rPr lang="en-US" sz="3200" baseline="-25000"/>
              <a:t>0</a:t>
            </a:r>
            <a:r>
              <a:rPr lang="en-US" sz="3200"/>
              <a:t> and A</a:t>
            </a:r>
            <a:r>
              <a:rPr lang="en-US" sz="3200" baseline="-25000"/>
              <a:t>2</a:t>
            </a:r>
            <a:r>
              <a:rPr lang="en-US" sz="3200"/>
              <a:t/>
            </a:r>
            <a:br>
              <a:rPr lang="en-US" sz="3200"/>
            </a:br>
            <a:r>
              <a:rPr lang="en-US" sz="3200"/>
              <a:t>D) Just B</a:t>
            </a:r>
            <a:r>
              <a:rPr lang="en-US" sz="3200" baseline="-25000"/>
              <a:t>0</a:t>
            </a:r>
            <a:r>
              <a:rPr lang="en-US" sz="3200"/>
              <a:t> and B</a:t>
            </a:r>
            <a:r>
              <a:rPr lang="en-US" sz="3200" baseline="-25000"/>
              <a:t>2</a:t>
            </a:r>
            <a:r>
              <a:rPr lang="en-US" sz="3200"/>
              <a:t/>
            </a:r>
            <a:br>
              <a:rPr lang="en-US" sz="3200"/>
            </a:br>
            <a:r>
              <a:rPr lang="en-US" sz="3200"/>
              <a:t>E) Something else!</a:t>
            </a:r>
            <a:endParaRPr lang="en-US" sz="1600"/>
          </a:p>
        </p:txBody>
      </p:sp>
      <p:graphicFrame>
        <p:nvGraphicFramePr>
          <p:cNvPr id="246787" name="Object 3"/>
          <p:cNvGraphicFramePr>
            <a:graphicFrameLocks noChangeAspect="1"/>
          </p:cNvGraphicFramePr>
          <p:nvPr/>
        </p:nvGraphicFramePr>
        <p:xfrm>
          <a:off x="1273175" y="174625"/>
          <a:ext cx="6043613" cy="1292225"/>
        </p:xfrm>
        <a:graphic>
          <a:graphicData uri="http://schemas.openxmlformats.org/presentationml/2006/ole">
            <mc:AlternateContent xmlns:mc="http://schemas.openxmlformats.org/markup-compatibility/2006">
              <mc:Choice xmlns:v="urn:schemas-microsoft-com:vml" Requires="v">
                <p:oleObj spid="_x0000_s94226" name="Equation" r:id="rId4" imgW="2019300" imgH="431800" progId="Equation.3">
                  <p:embed/>
                </p:oleObj>
              </mc:Choice>
              <mc:Fallback>
                <p:oleObj name="Equation" r:id="rId4" imgW="20193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175" y="174625"/>
                        <a:ext cx="6043613"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46788" name="Object 4"/>
          <p:cNvGraphicFramePr>
            <a:graphicFrameLocks noChangeAspect="1"/>
          </p:cNvGraphicFramePr>
          <p:nvPr/>
        </p:nvGraphicFramePr>
        <p:xfrm>
          <a:off x="1689100" y="2227263"/>
          <a:ext cx="4181475" cy="608012"/>
        </p:xfrm>
        <a:graphic>
          <a:graphicData uri="http://schemas.openxmlformats.org/presentationml/2006/ole">
            <mc:AlternateContent xmlns:mc="http://schemas.openxmlformats.org/markup-compatibility/2006">
              <mc:Choice xmlns:v="urn:schemas-microsoft-com:vml" Requires="v">
                <p:oleObj spid="_x0000_s94227" name="Equation" r:id="rId6" imgW="1397000" imgH="203200" progId="Equation.3">
                  <p:embed/>
                </p:oleObj>
              </mc:Choice>
              <mc:Fallback>
                <p:oleObj name="Equation" r:id="rId6" imgW="1397000" imgH="203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9100" y="2227263"/>
                        <a:ext cx="4181475" cy="60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46789" name="Text Box 5"/>
          <p:cNvSpPr txBox="1">
            <a:spLocks noChangeArrowheads="1"/>
          </p:cNvSpPr>
          <p:nvPr/>
        </p:nvSpPr>
        <p:spPr bwMode="auto">
          <a:xfrm>
            <a:off x="53975" y="63500"/>
            <a:ext cx="7985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t>3.19</a:t>
            </a:r>
          </a:p>
        </p:txBody>
      </p:sp>
    </p:spTree>
    <p:extLst>
      <p:ext uri="{BB962C8B-B14F-4D97-AF65-F5344CB8AC3E}">
        <p14:creationId xmlns:p14="http://schemas.microsoft.com/office/powerpoint/2010/main" val="2204758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2"/>
          <p:cNvSpPr>
            <a:spLocks noGrp="1" noChangeArrowheads="1"/>
          </p:cNvSpPr>
          <p:nvPr>
            <p:ph type="title" idx="4294967295"/>
          </p:nvPr>
        </p:nvSpPr>
        <p:spPr>
          <a:xfrm>
            <a:off x="1149350" y="1481138"/>
            <a:ext cx="7794625" cy="5294312"/>
          </a:xfrm>
        </p:spPr>
        <p:txBody>
          <a:bodyPr/>
          <a:lstStyle/>
          <a:p>
            <a:pPr algn="l"/>
            <a:r>
              <a:rPr lang="en-US" sz="3200">
                <a:latin typeface="Arial" charset="0"/>
                <a:ea typeface="ヒラギノ角ゴ Pro W3" charset="0"/>
                <a:cs typeface="ヒラギノ角ゴ Pro W3" charset="0"/>
              </a:rPr>
              <a:t>Suppose V on a spherical shell is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
            </a:r>
            <a:br>
              <a:rPr lang="en-US" sz="3200">
                <a:latin typeface="Arial" charset="0"/>
                <a:ea typeface="ヒラギノ角ゴ Pro W3" charset="0"/>
                <a:cs typeface="ヒラギノ角ゴ Pro W3" charset="0"/>
              </a:rPr>
            </a:br>
            <a:r>
              <a:rPr lang="en-US" sz="3200">
                <a:solidFill>
                  <a:schemeClr val="accent2"/>
                </a:solidFill>
                <a:latin typeface="Arial" charset="0"/>
                <a:ea typeface="ヒラギノ角ゴ Pro W3" charset="0"/>
                <a:cs typeface="ヒラギノ角ゴ Pro W3" charset="0"/>
              </a:rPr>
              <a:t>Which terms do you expect to appear when finding V(outside) ?</a:t>
            </a:r>
            <a:br>
              <a:rPr lang="en-US" sz="3200">
                <a:solidFill>
                  <a:schemeClr val="accent2"/>
                </a:solidFill>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A) Many A</a:t>
            </a:r>
            <a:r>
              <a:rPr lang="en-US" sz="3200" baseline="-25000">
                <a:latin typeface="Arial" charset="0"/>
                <a:ea typeface="ヒラギノ角ゴ Pro W3" charset="0"/>
                <a:cs typeface="ヒラギノ角ゴ Pro W3" charset="0"/>
              </a:rPr>
              <a:t>l </a:t>
            </a:r>
            <a:r>
              <a:rPr lang="en-US" sz="3200">
                <a:latin typeface="Arial" charset="0"/>
                <a:ea typeface="ヒラギノ角ゴ Pro W3" charset="0"/>
                <a:cs typeface="ヒラギノ角ゴ Pro W3" charset="0"/>
              </a:rPr>
              <a:t>terms (but no B</a:t>
            </a:r>
            <a:r>
              <a:rPr lang="en-US" sz="3200" baseline="-25000">
                <a:latin typeface="Arial" charset="0"/>
                <a:ea typeface="ヒラギノ角ゴ Pro W3" charset="0"/>
                <a:cs typeface="ヒラギノ角ゴ Pro W3" charset="0"/>
              </a:rPr>
              <a:t>l</a:t>
            </a:r>
            <a:r>
              <a:rPr lang="en-US" sz="3200">
                <a:latin typeface="Arial" charset="0"/>
                <a:ea typeface="ヒラギノ角ゴ Pro W3" charset="0"/>
                <a:cs typeface="ヒラギノ角ゴ Pro W3" charset="0"/>
              </a:rPr>
              <a:t>'s)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B) Many B</a:t>
            </a:r>
            <a:r>
              <a:rPr lang="en-US" sz="3200" baseline="-25000">
                <a:latin typeface="Arial" charset="0"/>
                <a:ea typeface="ヒラギノ角ゴ Pro W3" charset="0"/>
                <a:cs typeface="ヒラギノ角ゴ Pro W3" charset="0"/>
              </a:rPr>
              <a:t>l</a:t>
            </a:r>
            <a:r>
              <a:rPr lang="en-US" sz="3200">
                <a:latin typeface="Arial" charset="0"/>
                <a:ea typeface="ヒラギノ角ゴ Pro W3" charset="0"/>
                <a:cs typeface="ヒラギノ角ゴ Pro W3" charset="0"/>
              </a:rPr>
              <a:t> terms (but no A</a:t>
            </a:r>
            <a:r>
              <a:rPr lang="en-US" sz="3200" baseline="-25000">
                <a:latin typeface="Arial" charset="0"/>
                <a:ea typeface="ヒラギノ角ゴ Pro W3" charset="0"/>
                <a:cs typeface="ヒラギノ角ゴ Pro W3" charset="0"/>
              </a:rPr>
              <a:t>l</a:t>
            </a:r>
            <a:r>
              <a:rPr lang="en-US" sz="3200">
                <a:latin typeface="Arial" charset="0"/>
                <a:ea typeface="ヒラギノ角ゴ Pro W3" charset="0"/>
                <a:cs typeface="ヒラギノ角ゴ Pro W3" charset="0"/>
              </a:rPr>
              <a:t>'s)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C) Just A</a:t>
            </a:r>
            <a:r>
              <a:rPr lang="en-US" sz="3200" baseline="-25000">
                <a:latin typeface="Arial" charset="0"/>
                <a:ea typeface="ヒラギノ角ゴ Pro W3" charset="0"/>
                <a:cs typeface="ヒラギノ角ゴ Pro W3" charset="0"/>
              </a:rPr>
              <a:t>0</a:t>
            </a:r>
            <a:r>
              <a:rPr lang="en-US" sz="3200">
                <a:latin typeface="Arial" charset="0"/>
                <a:ea typeface="ヒラギノ角ゴ Pro W3" charset="0"/>
                <a:cs typeface="ヒラギノ角ゴ Pro W3" charset="0"/>
              </a:rPr>
              <a:t> and A</a:t>
            </a:r>
            <a:r>
              <a:rPr lang="en-US" sz="3200" baseline="-25000">
                <a:latin typeface="Arial" charset="0"/>
                <a:ea typeface="ヒラギノ角ゴ Pro W3" charset="0"/>
                <a:cs typeface="ヒラギノ角ゴ Pro W3" charset="0"/>
              </a:rPr>
              <a:t>2</a:t>
            </a:r>
            <a:r>
              <a:rPr lang="en-US" sz="3200">
                <a:latin typeface="Arial" charset="0"/>
                <a:ea typeface="ヒラギノ角ゴ Pro W3" charset="0"/>
                <a:cs typeface="ヒラギノ角ゴ Pro W3" charset="0"/>
              </a:rPr>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D) Just B</a:t>
            </a:r>
            <a:r>
              <a:rPr lang="en-US" sz="3200" baseline="-25000">
                <a:latin typeface="Arial" charset="0"/>
                <a:ea typeface="ヒラギノ角ゴ Pro W3" charset="0"/>
                <a:cs typeface="ヒラギノ角ゴ Pro W3" charset="0"/>
              </a:rPr>
              <a:t>0</a:t>
            </a:r>
            <a:r>
              <a:rPr lang="en-US" sz="3200">
                <a:latin typeface="Arial" charset="0"/>
                <a:ea typeface="ヒラギノ角ゴ Pro W3" charset="0"/>
                <a:cs typeface="ヒラギノ角ゴ Pro W3" charset="0"/>
              </a:rPr>
              <a:t> and B</a:t>
            </a:r>
            <a:r>
              <a:rPr lang="en-US" sz="3200" baseline="-25000">
                <a:latin typeface="Arial" charset="0"/>
                <a:ea typeface="ヒラギノ角ゴ Pro W3" charset="0"/>
                <a:cs typeface="ヒラギノ角ゴ Pro W3" charset="0"/>
              </a:rPr>
              <a:t>2</a:t>
            </a:r>
            <a:r>
              <a:rPr lang="en-US" sz="3200">
                <a:latin typeface="Arial" charset="0"/>
                <a:ea typeface="ヒラギノ角ゴ Pro W3" charset="0"/>
                <a:cs typeface="ヒラギノ角ゴ Pro W3" charset="0"/>
              </a:rPr>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E) Something else!</a:t>
            </a:r>
          </a:p>
        </p:txBody>
      </p:sp>
      <p:graphicFrame>
        <p:nvGraphicFramePr>
          <p:cNvPr id="91138" name="Object 1024"/>
          <p:cNvGraphicFramePr>
            <a:graphicFrameLocks noChangeAspect="1"/>
          </p:cNvGraphicFramePr>
          <p:nvPr/>
        </p:nvGraphicFramePr>
        <p:xfrm>
          <a:off x="1273175" y="174625"/>
          <a:ext cx="6043613" cy="1292225"/>
        </p:xfrm>
        <a:graphic>
          <a:graphicData uri="http://schemas.openxmlformats.org/presentationml/2006/ole">
            <mc:AlternateContent xmlns:mc="http://schemas.openxmlformats.org/markup-compatibility/2006">
              <mc:Choice xmlns:v="urn:schemas-microsoft-com:vml" Requires="v">
                <p:oleObj spid="_x0000_s95250" name="Equation" r:id="rId4" imgW="2019300" imgH="431800" progId="Equation.3">
                  <p:embed/>
                </p:oleObj>
              </mc:Choice>
              <mc:Fallback>
                <p:oleObj name="Equation" r:id="rId4" imgW="20193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175" y="174625"/>
                        <a:ext cx="6043613"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1139" name="Object 1025"/>
          <p:cNvGraphicFramePr>
            <a:graphicFrameLocks noChangeAspect="1"/>
          </p:cNvGraphicFramePr>
          <p:nvPr/>
        </p:nvGraphicFramePr>
        <p:xfrm>
          <a:off x="1689100" y="2289175"/>
          <a:ext cx="4181475" cy="608013"/>
        </p:xfrm>
        <a:graphic>
          <a:graphicData uri="http://schemas.openxmlformats.org/presentationml/2006/ole">
            <mc:AlternateContent xmlns:mc="http://schemas.openxmlformats.org/markup-compatibility/2006">
              <mc:Choice xmlns:v="urn:schemas-microsoft-com:vml" Requires="v">
                <p:oleObj spid="_x0000_s95251" name="Equation" r:id="rId6" imgW="1397000" imgH="203200" progId="Equation.3">
                  <p:embed/>
                </p:oleObj>
              </mc:Choice>
              <mc:Fallback>
                <p:oleObj name="Equation" r:id="rId6" imgW="1397000" imgH="203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9100" y="2289175"/>
                        <a:ext cx="4181475" cy="60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1141" name="Text Box 5"/>
          <p:cNvSpPr txBox="1">
            <a:spLocks noChangeArrowheads="1"/>
          </p:cNvSpPr>
          <p:nvPr/>
        </p:nvSpPr>
        <p:spPr bwMode="auto">
          <a:xfrm>
            <a:off x="53975" y="63500"/>
            <a:ext cx="7985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pPr>
            <a:r>
              <a:rPr lang="en-US"/>
              <a:t>3.19b</a:t>
            </a:r>
          </a:p>
        </p:txBody>
      </p:sp>
    </p:spTree>
    <p:extLst>
      <p:ext uri="{BB962C8B-B14F-4D97-AF65-F5344CB8AC3E}">
        <p14:creationId xmlns:p14="http://schemas.microsoft.com/office/powerpoint/2010/main" val="1767339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9" name="Rectangle 2"/>
          <p:cNvSpPr>
            <a:spLocks noGrp="1" noChangeArrowheads="1"/>
          </p:cNvSpPr>
          <p:nvPr>
            <p:ph type="title" idx="4294967295"/>
          </p:nvPr>
        </p:nvSpPr>
        <p:spPr>
          <a:xfrm>
            <a:off x="0" y="0"/>
            <a:ext cx="8050612" cy="2278003"/>
          </a:xfrm>
        </p:spPr>
        <p:txBody>
          <a:bodyPr/>
          <a:lstStyle/>
          <a:p>
            <a:pPr eaLnBrk="1" hangingPunct="1"/>
            <a:r>
              <a:rPr lang="en-US" sz="2400" dirty="0">
                <a:latin typeface="Arial" charset="0"/>
                <a:ea typeface="ヒラギノ角ゴ Pro W3" charset="0"/>
                <a:cs typeface="ヒラギノ角ゴ Pro W3" charset="0"/>
              </a:rPr>
              <a:t>Suppose that applying boundary conditions to Laplace's equation leads to an equation of the form:</a:t>
            </a:r>
            <a:endParaRPr lang="en-US" sz="4800" dirty="0">
              <a:latin typeface="Arial" charset="0"/>
              <a:ea typeface="ヒラギノ角ゴ Pro W3" charset="0"/>
              <a:cs typeface="ヒラギノ角ゴ Pro W3" charset="0"/>
            </a:endParaRPr>
          </a:p>
        </p:txBody>
      </p:sp>
      <p:graphicFrame>
        <p:nvGraphicFramePr>
          <p:cNvPr id="93186" name="Object 13"/>
          <p:cNvGraphicFramePr>
            <a:graphicFrameLocks noGrp="1" noChangeAspect="1"/>
          </p:cNvGraphicFramePr>
          <p:nvPr>
            <p:ph sz="quarter" idx="4294967295"/>
            <p:extLst>
              <p:ext uri="{D42A27DB-BD31-4B8C-83A1-F6EECF244321}">
                <p14:modId xmlns:p14="http://schemas.microsoft.com/office/powerpoint/2010/main" val="3131931580"/>
              </p:ext>
            </p:extLst>
          </p:nvPr>
        </p:nvGraphicFramePr>
        <p:xfrm>
          <a:off x="7813675" y="0"/>
          <a:ext cx="1330325" cy="520700"/>
        </p:xfrm>
        <a:graphic>
          <a:graphicData uri="http://schemas.openxmlformats.org/presentationml/2006/ole">
            <mc:AlternateContent xmlns:mc="http://schemas.openxmlformats.org/markup-compatibility/2006">
              <mc:Choice xmlns:v="urn:schemas-microsoft-com:vml" Requires="v">
                <p:oleObj spid="_x0000_s112666" name="Equation" r:id="rId4" imgW="584343" imgH="228898" progId="Equation.DSMT4">
                  <p:embed/>
                </p:oleObj>
              </mc:Choice>
              <mc:Fallback>
                <p:oleObj name="Equation" r:id="rId4" imgW="584343" imgH="228898"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3675" y="0"/>
                        <a:ext cx="133032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3187" name="Object 6"/>
          <p:cNvGraphicFramePr>
            <a:graphicFrameLocks noGrp="1" noChangeAspect="1"/>
          </p:cNvGraphicFramePr>
          <p:nvPr>
            <p:ph sz="quarter" idx="4294967295"/>
            <p:extLst>
              <p:ext uri="{D42A27DB-BD31-4B8C-83A1-F6EECF244321}">
                <p14:modId xmlns:p14="http://schemas.microsoft.com/office/powerpoint/2010/main" val="2795978352"/>
              </p:ext>
            </p:extLst>
          </p:nvPr>
        </p:nvGraphicFramePr>
        <p:xfrm>
          <a:off x="669894" y="1493905"/>
          <a:ext cx="4394776" cy="1204465"/>
        </p:xfrm>
        <a:graphic>
          <a:graphicData uri="http://schemas.openxmlformats.org/presentationml/2006/ole">
            <mc:AlternateContent xmlns:mc="http://schemas.openxmlformats.org/markup-compatibility/2006">
              <mc:Choice xmlns:v="urn:schemas-microsoft-com:vml" Requires="v">
                <p:oleObj spid="_x0000_s112667" name="Equation" r:id="rId6" imgW="1714500" imgH="469900" progId="Equation.3">
                  <p:embed/>
                </p:oleObj>
              </mc:Choice>
              <mc:Fallback>
                <p:oleObj name="Equation" r:id="rId6" imgW="1714500" imgH="469900" progId="Equation.3">
                  <p:embed/>
                  <p:pic>
                    <p:nvPicPr>
                      <p:cNvPr id="0" name=""/>
                      <p:cNvPicPr>
                        <a:picLocks noChangeAspect="1" noChangeArrowheads="1"/>
                      </p:cNvPicPr>
                      <p:nvPr/>
                    </p:nvPicPr>
                    <p:blipFill>
                      <a:blip r:embed="rId7"/>
                      <a:srcRect/>
                      <a:stretch>
                        <a:fillRect/>
                      </a:stretch>
                    </p:blipFill>
                    <p:spPr bwMode="auto">
                      <a:xfrm>
                        <a:off x="669894" y="1493905"/>
                        <a:ext cx="4394776" cy="1204465"/>
                      </a:xfrm>
                      <a:prstGeom prst="rect">
                        <a:avLst/>
                      </a:prstGeom>
                      <a:noFill/>
                      <a:ln>
                        <a:noFill/>
                      </a:ln>
                      <a:effectLst/>
                      <a:extLst/>
                    </p:spPr>
                  </p:pic>
                </p:oleObj>
              </mc:Fallback>
            </mc:AlternateContent>
          </a:graphicData>
        </a:graphic>
      </p:graphicFrame>
      <p:graphicFrame>
        <p:nvGraphicFramePr>
          <p:cNvPr id="93188" name="Object 8"/>
          <p:cNvGraphicFramePr>
            <a:graphicFrameLocks noChangeAspect="1"/>
          </p:cNvGraphicFramePr>
          <p:nvPr>
            <p:extLst>
              <p:ext uri="{D42A27DB-BD31-4B8C-83A1-F6EECF244321}">
                <p14:modId xmlns:p14="http://schemas.microsoft.com/office/powerpoint/2010/main" val="1644679065"/>
              </p:ext>
            </p:extLst>
          </p:nvPr>
        </p:nvGraphicFramePr>
        <p:xfrm>
          <a:off x="6270625" y="1558843"/>
          <a:ext cx="2720975" cy="2259012"/>
        </p:xfrm>
        <a:graphic>
          <a:graphicData uri="http://schemas.openxmlformats.org/presentationml/2006/ole">
            <mc:AlternateContent xmlns:mc="http://schemas.openxmlformats.org/markup-compatibility/2006">
              <mc:Choice xmlns:v="urn:schemas-microsoft-com:vml" Requires="v">
                <p:oleObj spid="_x0000_s112668" name="Equation" r:id="rId8" imgW="1193800" imgH="990600" progId="Equation.3">
                  <p:embed/>
                </p:oleObj>
              </mc:Choice>
              <mc:Fallback>
                <p:oleObj name="Equation" r:id="rId8" imgW="1193800" imgH="990600" progId="Equation.3">
                  <p:embed/>
                  <p:pic>
                    <p:nvPicPr>
                      <p:cNvPr id="0" name=""/>
                      <p:cNvPicPr>
                        <a:picLocks noChangeAspect="1" noChangeArrowheads="1"/>
                      </p:cNvPicPr>
                      <p:nvPr/>
                    </p:nvPicPr>
                    <p:blipFill>
                      <a:blip r:embed="rId9"/>
                      <a:srcRect/>
                      <a:stretch>
                        <a:fillRect/>
                      </a:stretch>
                    </p:blipFill>
                    <p:spPr bwMode="auto">
                      <a:xfrm>
                        <a:off x="6270625" y="1558843"/>
                        <a:ext cx="2720975" cy="2259012"/>
                      </a:xfrm>
                      <a:prstGeom prst="rect">
                        <a:avLst/>
                      </a:prstGeom>
                      <a:noFill/>
                      <a:ln>
                        <a:noFill/>
                      </a:ln>
                      <a:effectLst/>
                      <a:extLst/>
                    </p:spPr>
                  </p:pic>
                </p:oleObj>
              </mc:Fallback>
            </mc:AlternateContent>
          </a:graphicData>
        </a:graphic>
      </p:graphicFrame>
      <p:sp>
        <p:nvSpPr>
          <p:cNvPr id="93190" name="Text Box 9"/>
          <p:cNvSpPr txBox="1">
            <a:spLocks noChangeArrowheads="1"/>
          </p:cNvSpPr>
          <p:nvPr/>
        </p:nvSpPr>
        <p:spPr bwMode="auto">
          <a:xfrm>
            <a:off x="266700" y="3841750"/>
            <a:ext cx="8677275"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dirty="0"/>
              <a:t>Can you solve for the coefficients, the </a:t>
            </a:r>
            <a:r>
              <a:rPr lang="en-US" dirty="0" err="1"/>
              <a:t>C</a:t>
            </a:r>
            <a:r>
              <a:rPr lang="en-US" baseline="-25000" dirty="0" err="1">
                <a:latin typeface="Script MT Bold" charset="0"/>
              </a:rPr>
              <a:t>l</a:t>
            </a:r>
            <a:r>
              <a:rPr lang="en-US" baseline="-25000" dirty="0"/>
              <a:t> </a:t>
            </a:r>
            <a:r>
              <a:rPr lang="en-US" dirty="0"/>
              <a:t>'s ?</a:t>
            </a:r>
          </a:p>
          <a:p>
            <a:pPr eaLnBrk="1" hangingPunct="1">
              <a:buFontTx/>
              <a:buAutoNum type="alphaUcParenR"/>
            </a:pPr>
            <a:r>
              <a:rPr lang="en-US" dirty="0"/>
              <a:t>No,  you need at least one more equation to solve for any the C's.</a:t>
            </a:r>
          </a:p>
          <a:p>
            <a:pPr eaLnBrk="1" hangingPunct="1">
              <a:buFontTx/>
              <a:buAutoNum type="alphaUcParenR"/>
            </a:pPr>
            <a:r>
              <a:rPr lang="en-US" dirty="0"/>
              <a:t>Yes, you have enough info to solve for all of the C's</a:t>
            </a:r>
          </a:p>
          <a:p>
            <a:pPr eaLnBrk="1" hangingPunct="1">
              <a:buFontTx/>
              <a:buAutoNum type="alphaUcParenR"/>
            </a:pPr>
            <a:r>
              <a:rPr lang="en-US" dirty="0"/>
              <a:t>Partially. Can solve for C</a:t>
            </a:r>
            <a:r>
              <a:rPr lang="en-US" baseline="-25000" dirty="0"/>
              <a:t>0</a:t>
            </a:r>
            <a:r>
              <a:rPr lang="en-US" dirty="0"/>
              <a:t> and C</a:t>
            </a:r>
            <a:r>
              <a:rPr lang="en-US" baseline="-25000" dirty="0"/>
              <a:t>1</a:t>
            </a:r>
            <a:r>
              <a:rPr lang="en-US" dirty="0"/>
              <a:t>, but cannot solve for the other C's.</a:t>
            </a:r>
          </a:p>
          <a:p>
            <a:pPr eaLnBrk="1" hangingPunct="1">
              <a:buFontTx/>
              <a:buAutoNum type="alphaUcParenR"/>
            </a:pPr>
            <a:r>
              <a:rPr lang="en-US" dirty="0"/>
              <a:t>Partially. Can solve for C</a:t>
            </a:r>
            <a:r>
              <a:rPr lang="en-US" baseline="-25000" dirty="0"/>
              <a:t>o</a:t>
            </a:r>
            <a:r>
              <a:rPr lang="en-US" dirty="0"/>
              <a:t>, but cannot solve for the other C's.</a:t>
            </a:r>
          </a:p>
          <a:p>
            <a:pPr eaLnBrk="1" hangingPunct="1">
              <a:buFontTx/>
              <a:buAutoNum type="alphaUcParenR"/>
            </a:pPr>
            <a:endParaRPr lang="en-US" dirty="0"/>
          </a:p>
          <a:p>
            <a:pPr eaLnBrk="1" hangingPunct="1">
              <a:buFontTx/>
              <a:buAutoNum type="alphaUcParenR"/>
            </a:pPr>
            <a:endParaRPr lang="en-US" dirty="0"/>
          </a:p>
        </p:txBody>
      </p:sp>
      <p:sp>
        <p:nvSpPr>
          <p:cNvPr id="93191" name="Text Box 10"/>
          <p:cNvSpPr txBox="1">
            <a:spLocks noChangeArrowheads="1"/>
          </p:cNvSpPr>
          <p:nvPr/>
        </p:nvSpPr>
        <p:spPr bwMode="auto">
          <a:xfrm>
            <a:off x="0" y="0"/>
            <a:ext cx="787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r>
              <a:rPr lang="en-US" sz="1800">
                <a:latin typeface="Times New Roman" charset="0"/>
              </a:rPr>
              <a:t>MD11-2</a:t>
            </a:r>
          </a:p>
        </p:txBody>
      </p:sp>
      <p:sp>
        <p:nvSpPr>
          <p:cNvPr id="2" name="Rectangle 1"/>
          <p:cNvSpPr/>
          <p:nvPr/>
        </p:nvSpPr>
        <p:spPr bwMode="auto">
          <a:xfrm>
            <a:off x="6138060" y="1546611"/>
            <a:ext cx="3005940" cy="2311777"/>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2388429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Rectangle 2"/>
          <p:cNvSpPr>
            <a:spLocks noGrp="1" noChangeArrowheads="1"/>
          </p:cNvSpPr>
          <p:nvPr>
            <p:ph type="ctrTitle"/>
          </p:nvPr>
        </p:nvSpPr>
        <p:spPr>
          <a:xfrm>
            <a:off x="176213" y="2162175"/>
            <a:ext cx="8791575" cy="1143000"/>
          </a:xfrm>
        </p:spPr>
        <p:txBody>
          <a:bodyPr/>
          <a:lstStyle/>
          <a:p>
            <a:pPr algn="l"/>
            <a:r>
              <a:rPr lang="en-US" sz="3200" dirty="0">
                <a:latin typeface="Arial" charset="0"/>
                <a:ea typeface="ヒラギノ角ゴ Pro W3" charset="0"/>
                <a:cs typeface="ヒラギノ角ゴ Pro W3" charset="0"/>
              </a:rPr>
              <a:t>Can you write the function </a:t>
            </a:r>
            <a:r>
              <a:rPr lang="en-US" sz="3200" dirty="0" smtClean="0">
                <a:latin typeface="Arial" charset="0"/>
                <a:ea typeface="ヒラギノ角ゴ Pro W3" charset="0"/>
                <a:cs typeface="ヒラギノ角ゴ Pro W3" charset="0"/>
              </a:rPr>
              <a:t>               as </a:t>
            </a:r>
            <a:r>
              <a:rPr lang="en-US" sz="3200" dirty="0">
                <a:latin typeface="Arial" charset="0"/>
                <a:ea typeface="ヒラギノ角ゴ Pro W3" charset="0"/>
                <a:cs typeface="ヒラギノ角ゴ Pro W3" charset="0"/>
              </a:rPr>
              <a:t>a sum of Legendre Polynomials?</a:t>
            </a:r>
            <a:endParaRPr lang="en-US" dirty="0">
              <a:latin typeface="Arial" charset="0"/>
              <a:ea typeface="ヒラギノ角ゴ Pro W3" charset="0"/>
              <a:cs typeface="ヒラギノ角ゴ Pro W3" charset="0"/>
            </a:endParaRPr>
          </a:p>
        </p:txBody>
      </p:sp>
      <p:graphicFrame>
        <p:nvGraphicFramePr>
          <p:cNvPr id="87042" name="Object 0"/>
          <p:cNvGraphicFramePr>
            <a:graphicFrameLocks noChangeAspect="1"/>
          </p:cNvGraphicFramePr>
          <p:nvPr/>
        </p:nvGraphicFramePr>
        <p:xfrm>
          <a:off x="449263" y="676275"/>
          <a:ext cx="8245475" cy="1393825"/>
        </p:xfrm>
        <a:graphic>
          <a:graphicData uri="http://schemas.openxmlformats.org/presentationml/2006/ole">
            <mc:AlternateContent xmlns:mc="http://schemas.openxmlformats.org/markup-compatibility/2006">
              <mc:Choice xmlns:v="urn:schemas-microsoft-com:vml" Requires="v">
                <p:oleObj spid="_x0000_s113690" name="Equation" r:id="rId4" imgW="3454400" imgH="584200" progId="Equation.3">
                  <p:embed/>
                </p:oleObj>
              </mc:Choice>
              <mc:Fallback>
                <p:oleObj name="Equation" r:id="rId4" imgW="3454400" imgH="584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263" y="676275"/>
                        <a:ext cx="8245475" cy="139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7043" name="Object 1"/>
          <p:cNvGraphicFramePr>
            <a:graphicFrameLocks noGrp="1" noChangeAspect="1"/>
          </p:cNvGraphicFramePr>
          <p:nvPr>
            <p:ph type="subTitle" idx="1"/>
            <p:extLst>
              <p:ext uri="{D42A27DB-BD31-4B8C-83A1-F6EECF244321}">
                <p14:modId xmlns:p14="http://schemas.microsoft.com/office/powerpoint/2010/main" val="3939560513"/>
              </p:ext>
            </p:extLst>
          </p:nvPr>
        </p:nvGraphicFramePr>
        <p:xfrm>
          <a:off x="5224463" y="2136775"/>
          <a:ext cx="1169987" cy="623888"/>
        </p:xfrm>
        <a:graphic>
          <a:graphicData uri="http://schemas.openxmlformats.org/presentationml/2006/ole">
            <mc:AlternateContent xmlns:mc="http://schemas.openxmlformats.org/markup-compatibility/2006">
              <mc:Choice xmlns:v="urn:schemas-microsoft-com:vml" Requires="v">
                <p:oleObj spid="_x0000_s113691" name="Equation" r:id="rId6" imgW="381000" imgH="203200" progId="Equation.3">
                  <p:embed/>
                </p:oleObj>
              </mc:Choice>
              <mc:Fallback>
                <p:oleObj name="Equation" r:id="rId6" imgW="381000" imgH="203200" progId="Equation.3">
                  <p:embed/>
                  <p:pic>
                    <p:nvPicPr>
                      <p:cNvPr id="0" name=""/>
                      <p:cNvPicPr>
                        <a:picLocks noChangeAspect="1" noChangeArrowheads="1"/>
                      </p:cNvPicPr>
                      <p:nvPr/>
                    </p:nvPicPr>
                    <p:blipFill>
                      <a:blip r:embed="rId7"/>
                      <a:srcRect/>
                      <a:stretch>
                        <a:fillRect/>
                      </a:stretch>
                    </p:blipFill>
                    <p:spPr bwMode="auto">
                      <a:xfrm>
                        <a:off x="5224463" y="2136775"/>
                        <a:ext cx="1169987"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7046" name="Text Box 5"/>
          <p:cNvSpPr txBox="1">
            <a:spLocks noChangeArrowheads="1"/>
          </p:cNvSpPr>
          <p:nvPr/>
        </p:nvSpPr>
        <p:spPr bwMode="auto">
          <a:xfrm>
            <a:off x="225425" y="4184650"/>
            <a:ext cx="876093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AutoNum type="alphaUcParenR"/>
            </a:pPr>
            <a:r>
              <a:rPr lang="en-US" sz="3200" dirty="0" smtClean="0"/>
              <a:t> No</a:t>
            </a:r>
            <a:r>
              <a:rPr lang="en-US" sz="3200" dirty="0"/>
              <a:t>, it cannot be done</a:t>
            </a:r>
          </a:p>
          <a:p>
            <a:pPr>
              <a:buFont typeface="Arial" charset="0"/>
              <a:buNone/>
            </a:pPr>
            <a:r>
              <a:rPr lang="en-US" sz="3200" dirty="0"/>
              <a:t>B) </a:t>
            </a:r>
            <a:r>
              <a:rPr lang="en-US" sz="3200" dirty="0" smtClean="0"/>
              <a:t>Yes, It </a:t>
            </a:r>
            <a:r>
              <a:rPr lang="en-US" sz="3200" dirty="0"/>
              <a:t>would require an infinite sum of terms</a:t>
            </a:r>
          </a:p>
          <a:p>
            <a:pPr>
              <a:buFont typeface="Arial" charset="0"/>
              <a:buNone/>
            </a:pPr>
            <a:r>
              <a:rPr lang="en-US" sz="3200" dirty="0"/>
              <a:t>C) </a:t>
            </a:r>
            <a:r>
              <a:rPr lang="en-US" sz="3200" dirty="0" smtClean="0"/>
              <a:t>Yes, only C</a:t>
            </a:r>
            <a:r>
              <a:rPr lang="en-US" sz="3200" baseline="-25000" dirty="0" smtClean="0"/>
              <a:t>2</a:t>
            </a:r>
            <a:r>
              <a:rPr lang="en-US" sz="3200" dirty="0" smtClean="0"/>
              <a:t> would be nonzero</a:t>
            </a:r>
            <a:endParaRPr lang="en-US" sz="3200" dirty="0"/>
          </a:p>
          <a:p>
            <a:pPr>
              <a:buFont typeface="Arial" charset="0"/>
              <a:buNone/>
            </a:pPr>
            <a:r>
              <a:rPr lang="en-US" sz="3200" dirty="0"/>
              <a:t>D) </a:t>
            </a:r>
            <a:r>
              <a:rPr lang="en-US" sz="3200" dirty="0" smtClean="0"/>
              <a:t>Yes, but only C</a:t>
            </a:r>
            <a:r>
              <a:rPr lang="en-US" sz="3200" baseline="-25000" dirty="0" smtClean="0"/>
              <a:t>0</a:t>
            </a:r>
            <a:r>
              <a:rPr lang="en-US" sz="3200" dirty="0" smtClean="0"/>
              <a:t> and C</a:t>
            </a:r>
            <a:r>
              <a:rPr lang="en-US" sz="3200" baseline="-25000" dirty="0" smtClean="0"/>
              <a:t>2</a:t>
            </a:r>
            <a:r>
              <a:rPr lang="en-US" sz="3200" dirty="0" smtClean="0"/>
              <a:t> would be nonzero</a:t>
            </a:r>
            <a:endParaRPr lang="en-US" sz="3200" dirty="0"/>
          </a:p>
          <a:p>
            <a:pPr>
              <a:buFont typeface="Arial" charset="0"/>
              <a:buNone/>
            </a:pPr>
            <a:r>
              <a:rPr lang="en-US" sz="3200" dirty="0"/>
              <a:t>E) Something else/none of the above</a:t>
            </a:r>
            <a:endParaRPr lang="en-US" dirty="0"/>
          </a:p>
        </p:txBody>
      </p:sp>
      <p:sp>
        <p:nvSpPr>
          <p:cNvPr id="87047" name="Text Box 7"/>
          <p:cNvSpPr txBox="1">
            <a:spLocks noChangeArrowheads="1"/>
          </p:cNvSpPr>
          <p:nvPr/>
        </p:nvSpPr>
        <p:spPr bwMode="auto">
          <a:xfrm>
            <a:off x="53975" y="63500"/>
            <a:ext cx="1547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pPr>
            <a:r>
              <a:rPr lang="en-US"/>
              <a:t>3.19a</a:t>
            </a:r>
          </a:p>
        </p:txBody>
      </p:sp>
      <p:graphicFrame>
        <p:nvGraphicFramePr>
          <p:cNvPr id="87044" name="Object 2"/>
          <p:cNvGraphicFramePr>
            <a:graphicFrameLocks noChangeAspect="1"/>
          </p:cNvGraphicFramePr>
          <p:nvPr>
            <p:extLst>
              <p:ext uri="{D42A27DB-BD31-4B8C-83A1-F6EECF244321}">
                <p14:modId xmlns:p14="http://schemas.microsoft.com/office/powerpoint/2010/main" val="3070462734"/>
              </p:ext>
            </p:extLst>
          </p:nvPr>
        </p:nvGraphicFramePr>
        <p:xfrm>
          <a:off x="900113" y="3128963"/>
          <a:ext cx="3227387" cy="1095375"/>
        </p:xfrm>
        <a:graphic>
          <a:graphicData uri="http://schemas.openxmlformats.org/presentationml/2006/ole">
            <mc:AlternateContent xmlns:mc="http://schemas.openxmlformats.org/markup-compatibility/2006">
              <mc:Choice xmlns:v="urn:schemas-microsoft-com:vml" Requires="v">
                <p:oleObj spid="_x0000_s113692" name="Equation" r:id="rId8" imgW="1346200" imgH="457200" progId="Equation.3">
                  <p:embed/>
                </p:oleObj>
              </mc:Choice>
              <mc:Fallback>
                <p:oleObj name="Equation" r:id="rId8" imgW="1346200" imgH="457200" progId="Equation.3">
                  <p:embed/>
                  <p:pic>
                    <p:nvPicPr>
                      <p:cNvPr id="0" name=""/>
                      <p:cNvPicPr>
                        <a:picLocks noChangeAspect="1" noChangeArrowheads="1"/>
                      </p:cNvPicPr>
                      <p:nvPr/>
                    </p:nvPicPr>
                    <p:blipFill>
                      <a:blip r:embed="rId9"/>
                      <a:srcRect/>
                      <a:stretch>
                        <a:fillRect/>
                      </a:stretch>
                    </p:blipFill>
                    <p:spPr bwMode="auto">
                      <a:xfrm>
                        <a:off x="900113" y="3128963"/>
                        <a:ext cx="3227387"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415983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1026"/>
          <p:cNvSpPr>
            <a:spLocks noGrp="1" noChangeArrowheads="1"/>
          </p:cNvSpPr>
          <p:nvPr>
            <p:ph type="title" idx="4294967295"/>
          </p:nvPr>
        </p:nvSpPr>
        <p:spPr>
          <a:xfrm>
            <a:off x="685800" y="609600"/>
            <a:ext cx="7391400" cy="1143000"/>
          </a:xfrm>
        </p:spPr>
        <p:txBody>
          <a:bodyPr/>
          <a:lstStyle/>
          <a:p>
            <a:pPr eaLnBrk="1" hangingPunct="1"/>
            <a:r>
              <a:rPr lang="en-US">
                <a:solidFill>
                  <a:schemeClr val="bg1"/>
                </a:solidFill>
                <a:latin typeface="Arial" charset="0"/>
                <a:ea typeface="ヒラギノ角ゴ Pro W3" charset="0"/>
                <a:cs typeface="ヒラギノ角ゴ Pro W3" charset="0"/>
              </a:rPr>
              <a:t>Boundary conditions:  V0</a:t>
            </a:r>
            <a:endParaRPr lang="en-US">
              <a:latin typeface="Arial" charset="0"/>
              <a:ea typeface="ヒラギノ角ゴ Pro W3" charset="0"/>
              <a:cs typeface="ヒラギノ角ゴ Pro W3" charset="0"/>
            </a:endParaRPr>
          </a:p>
        </p:txBody>
      </p:sp>
      <p:sp>
        <p:nvSpPr>
          <p:cNvPr id="95237" name="Rectangle 1027"/>
          <p:cNvSpPr>
            <a:spLocks noGrp="1" noChangeArrowheads="1"/>
          </p:cNvSpPr>
          <p:nvPr>
            <p:ph type="body" sz="half" idx="4294967295"/>
          </p:nvPr>
        </p:nvSpPr>
        <p:spPr>
          <a:xfrm>
            <a:off x="685800" y="2362200"/>
            <a:ext cx="7772400" cy="2819400"/>
          </a:xfrm>
        </p:spPr>
        <p:txBody>
          <a:bodyPr/>
          <a:lstStyle/>
          <a:p>
            <a:pPr eaLnBrk="1" hangingPunct="1"/>
            <a:endParaRPr lang="en-US" sz="2800">
              <a:latin typeface="Arial" charset="0"/>
              <a:ea typeface="ヒラギノ角ゴ Pro W3" charset="0"/>
              <a:cs typeface="ヒラギノ角ゴ Pro W3" charset="0"/>
            </a:endParaRPr>
          </a:p>
          <a:p>
            <a:pPr eaLnBrk="1" hangingPunct="1"/>
            <a:endParaRPr lang="en-US" sz="2800">
              <a:latin typeface="Arial" charset="0"/>
              <a:ea typeface="ヒラギノ角ゴ Pro W3" charset="0"/>
              <a:cs typeface="ヒラギノ角ゴ Pro W3" charset="0"/>
            </a:endParaRPr>
          </a:p>
        </p:txBody>
      </p:sp>
      <p:sp>
        <p:nvSpPr>
          <p:cNvPr id="95238" name="Text Box 1028"/>
          <p:cNvSpPr txBox="1">
            <a:spLocks noChangeArrowheads="1"/>
          </p:cNvSpPr>
          <p:nvPr/>
        </p:nvSpPr>
        <p:spPr bwMode="auto">
          <a:xfrm>
            <a:off x="893763" y="333375"/>
            <a:ext cx="7993062"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4000"/>
              <a:t>How many boundary conditions (on the potential V) do you use to find V inside the spherical plastic shell?</a:t>
            </a:r>
          </a:p>
          <a:p>
            <a:pPr eaLnBrk="1" hangingPunct="1">
              <a:lnSpc>
                <a:spcPct val="90000"/>
              </a:lnSpc>
              <a:spcBef>
                <a:spcPct val="20000"/>
              </a:spcBef>
              <a:buFontTx/>
              <a:buChar char="•"/>
            </a:pPr>
            <a:endParaRPr lang="en-US"/>
          </a:p>
        </p:txBody>
      </p:sp>
      <p:sp>
        <p:nvSpPr>
          <p:cNvPr id="95239" name="Text Box 1029"/>
          <p:cNvSpPr txBox="1">
            <a:spLocks noChangeArrowheads="1"/>
          </p:cNvSpPr>
          <p:nvPr/>
        </p:nvSpPr>
        <p:spPr bwMode="auto">
          <a:xfrm>
            <a:off x="0" y="3124200"/>
            <a:ext cx="34290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None/>
            </a:pPr>
            <a:r>
              <a:rPr lang="en-US" sz="3400"/>
              <a:t>A) 1</a:t>
            </a:r>
          </a:p>
          <a:p>
            <a:pPr>
              <a:buFont typeface="Arial" charset="0"/>
              <a:buNone/>
            </a:pPr>
            <a:r>
              <a:rPr lang="en-US" sz="3400"/>
              <a:t>B) 2</a:t>
            </a:r>
          </a:p>
          <a:p>
            <a:pPr>
              <a:buFont typeface="Arial" charset="0"/>
              <a:buNone/>
            </a:pPr>
            <a:r>
              <a:rPr lang="en-US" sz="3400"/>
              <a:t>C) 3</a:t>
            </a:r>
          </a:p>
          <a:p>
            <a:pPr>
              <a:buFont typeface="Arial" charset="0"/>
              <a:buNone/>
            </a:pPr>
            <a:r>
              <a:rPr lang="en-US" sz="3400"/>
              <a:t>D) 4</a:t>
            </a:r>
          </a:p>
          <a:p>
            <a:pPr>
              <a:buFont typeface="Arial" charset="0"/>
              <a:buNone/>
            </a:pPr>
            <a:r>
              <a:rPr lang="en-US" sz="3400"/>
              <a:t>E) It depends on</a:t>
            </a:r>
          </a:p>
          <a:p>
            <a:pPr>
              <a:buFont typeface="Arial" charset="0"/>
              <a:buAutoNum type="alphaLcParenBoth"/>
            </a:pPr>
            <a:endParaRPr lang="en-US"/>
          </a:p>
        </p:txBody>
      </p:sp>
      <p:graphicFrame>
        <p:nvGraphicFramePr>
          <p:cNvPr id="95234" name="Object 1024"/>
          <p:cNvGraphicFramePr>
            <a:graphicFrameLocks noChangeAspect="1"/>
          </p:cNvGraphicFramePr>
          <p:nvPr/>
        </p:nvGraphicFramePr>
        <p:xfrm>
          <a:off x="3338513" y="5292725"/>
          <a:ext cx="914400" cy="457200"/>
        </p:xfrm>
        <a:graphic>
          <a:graphicData uri="http://schemas.openxmlformats.org/presentationml/2006/ole">
            <mc:AlternateContent xmlns:mc="http://schemas.openxmlformats.org/markup-compatibility/2006">
              <mc:Choice xmlns:v="urn:schemas-microsoft-com:vml" Requires="v">
                <p:oleObj spid="_x0000_s114706" name="Equation" r:id="rId4" imgW="355600" imgH="177800" progId="Equation.3">
                  <p:embed/>
                </p:oleObj>
              </mc:Choice>
              <mc:Fallback>
                <p:oleObj name="Equation" r:id="rId4" imgW="355600" imgH="177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8513" y="5292725"/>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95240" name="Picture 10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2919413"/>
            <a:ext cx="3938588" cy="393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5235" name="Object 1025"/>
          <p:cNvGraphicFramePr>
            <a:graphicFrameLocks noChangeAspect="1"/>
          </p:cNvGraphicFramePr>
          <p:nvPr/>
        </p:nvGraphicFramePr>
        <p:xfrm>
          <a:off x="8153400" y="3276600"/>
          <a:ext cx="914400" cy="458788"/>
        </p:xfrm>
        <a:graphic>
          <a:graphicData uri="http://schemas.openxmlformats.org/presentationml/2006/ole">
            <mc:AlternateContent xmlns:mc="http://schemas.openxmlformats.org/markup-compatibility/2006">
              <mc:Choice xmlns:v="urn:schemas-microsoft-com:vml" Requires="v">
                <p:oleObj spid="_x0000_s114707" name="Equation" r:id="rId7" imgW="355600" imgH="177800" progId="Equation.3">
                  <p:embed/>
                </p:oleObj>
              </mc:Choice>
              <mc:Fallback>
                <p:oleObj name="Equation" r:id="rId7" imgW="355600" imgH="177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53400" y="3276600"/>
                        <a:ext cx="9144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95241" name="Line 1043"/>
          <p:cNvSpPr>
            <a:spLocks noChangeShapeType="1"/>
          </p:cNvSpPr>
          <p:nvPr/>
        </p:nvSpPr>
        <p:spPr bwMode="auto">
          <a:xfrm flipH="1">
            <a:off x="7543800" y="3810000"/>
            <a:ext cx="769938" cy="2254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5242" name="Text Box 1034"/>
          <p:cNvSpPr txBox="1">
            <a:spLocks noChangeArrowheads="1"/>
          </p:cNvSpPr>
          <p:nvPr/>
        </p:nvSpPr>
        <p:spPr bwMode="auto">
          <a:xfrm>
            <a:off x="103188" y="165100"/>
            <a:ext cx="798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pPr>
            <a:r>
              <a:rPr lang="en-US"/>
              <a:t>3.20</a:t>
            </a:r>
          </a:p>
        </p:txBody>
      </p:sp>
    </p:spTree>
    <p:extLst>
      <p:ext uri="{BB962C8B-B14F-4D97-AF65-F5344CB8AC3E}">
        <p14:creationId xmlns:p14="http://schemas.microsoft.com/office/powerpoint/2010/main" val="1841951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26"/>
          <p:cNvSpPr>
            <a:spLocks noGrp="1" noChangeArrowheads="1"/>
          </p:cNvSpPr>
          <p:nvPr>
            <p:ph type="title" idx="4294967295"/>
          </p:nvPr>
        </p:nvSpPr>
        <p:spPr>
          <a:xfrm>
            <a:off x="681038" y="1316038"/>
            <a:ext cx="7078662" cy="2133600"/>
          </a:xfrm>
        </p:spPr>
        <p:txBody>
          <a:bodyPr/>
          <a:lstStyle/>
          <a:p>
            <a:pPr algn="l" eaLnBrk="1" hangingPunct="1"/>
            <a:r>
              <a:rPr lang="en-US" sz="3400">
                <a:latin typeface="Arial" charset="0"/>
                <a:ea typeface="ヒラギノ角ゴ Pro W3" charset="0"/>
                <a:cs typeface="ヒラギノ角ゴ Pro W3" charset="0"/>
              </a:rPr>
              <a:t>Does the previous answer change at all if you</a:t>
            </a:r>
            <a:r>
              <a:rPr lang="ja-JP" altLang="en-US" sz="3400">
                <a:latin typeface="Arial" charset="0"/>
                <a:ea typeface="ヒラギノ角ゴ Pro W3" charset="0"/>
                <a:cs typeface="ヒラギノ角ゴ Pro W3" charset="0"/>
              </a:rPr>
              <a:t>’</a:t>
            </a:r>
            <a:r>
              <a:rPr lang="en-US" sz="3400">
                <a:latin typeface="Arial" charset="0"/>
                <a:ea typeface="ヒラギノ角ゴ Pro W3" charset="0"/>
                <a:cs typeface="ヒラギノ角ゴ Pro W3" charset="0"/>
              </a:rPr>
              <a:t>re asked for V </a:t>
            </a:r>
            <a:r>
              <a:rPr lang="en-US" sz="3400" i="1">
                <a:latin typeface="Arial" charset="0"/>
                <a:ea typeface="ヒラギノ角ゴ Pro W3" charset="0"/>
                <a:cs typeface="ヒラギノ角ゴ Pro W3" charset="0"/>
              </a:rPr>
              <a:t>outside</a:t>
            </a:r>
            <a:r>
              <a:rPr lang="en-US" sz="3400">
                <a:latin typeface="Arial" charset="0"/>
                <a:ea typeface="ヒラギノ角ゴ Pro W3" charset="0"/>
                <a:cs typeface="ヒラギノ角ゴ Pro W3" charset="0"/>
              </a:rPr>
              <a:t> the sphere?</a:t>
            </a:r>
            <a:endParaRPr lang="en-US">
              <a:latin typeface="Arial" charset="0"/>
              <a:ea typeface="ヒラギノ角ゴ Pro W3" charset="0"/>
              <a:cs typeface="ヒラギノ角ゴ Pro W3" charset="0"/>
            </a:endParaRPr>
          </a:p>
        </p:txBody>
      </p:sp>
      <p:sp>
        <p:nvSpPr>
          <p:cNvPr id="101379" name="Rectangle 1028"/>
          <p:cNvSpPr>
            <a:spLocks noGrp="1" noChangeArrowheads="1"/>
          </p:cNvSpPr>
          <p:nvPr>
            <p:ph type="body" sz="half" idx="4294967295"/>
          </p:nvPr>
        </p:nvSpPr>
        <p:spPr>
          <a:xfrm>
            <a:off x="685800" y="4114800"/>
            <a:ext cx="4919663" cy="1981200"/>
          </a:xfrm>
        </p:spPr>
        <p:txBody>
          <a:bodyPr/>
          <a:lstStyle/>
          <a:p>
            <a:pPr marL="533400" indent="-533400" eaLnBrk="1" hangingPunct="1">
              <a:buFontTx/>
              <a:buAutoNum type="alphaLcParenR"/>
            </a:pPr>
            <a:r>
              <a:rPr lang="en-US" sz="3400">
                <a:latin typeface="Arial" charset="0"/>
                <a:ea typeface="ヒラギノ角ゴ Pro W3" charset="0"/>
                <a:cs typeface="ヒラギノ角ゴ Pro W3" charset="0"/>
              </a:rPr>
              <a:t>yes</a:t>
            </a:r>
          </a:p>
          <a:p>
            <a:pPr marL="533400" indent="-533400" eaLnBrk="1" hangingPunct="1">
              <a:buFontTx/>
              <a:buAutoNum type="alphaLcParenR"/>
            </a:pPr>
            <a:endParaRPr lang="en-US" sz="3400">
              <a:latin typeface="Arial" charset="0"/>
              <a:ea typeface="ヒラギノ角ゴ Pro W3" charset="0"/>
              <a:cs typeface="ヒラギノ角ゴ Pro W3" charset="0"/>
            </a:endParaRPr>
          </a:p>
          <a:p>
            <a:pPr marL="533400" indent="-533400" eaLnBrk="1" hangingPunct="1">
              <a:buFontTx/>
              <a:buAutoNum type="alphaLcParenR"/>
            </a:pPr>
            <a:r>
              <a:rPr lang="en-US" sz="3400">
                <a:latin typeface="Arial" charset="0"/>
                <a:ea typeface="ヒラギノ角ゴ Pro W3" charset="0"/>
                <a:cs typeface="ヒラギノ角ゴ Pro W3" charset="0"/>
              </a:rPr>
              <a:t>No</a:t>
            </a:r>
            <a:endParaRPr lang="en-US" sz="3600">
              <a:latin typeface="Arial" charset="0"/>
              <a:ea typeface="ヒラギノ角ゴ Pro W3" charset="0"/>
              <a:cs typeface="ヒラギノ角ゴ Pro W3" charset="0"/>
            </a:endParaRPr>
          </a:p>
        </p:txBody>
      </p:sp>
      <p:sp>
        <p:nvSpPr>
          <p:cNvPr id="101380" name="Text Box 4"/>
          <p:cNvSpPr txBox="1">
            <a:spLocks noChangeArrowheads="1"/>
          </p:cNvSpPr>
          <p:nvPr/>
        </p:nvSpPr>
        <p:spPr bwMode="auto">
          <a:xfrm>
            <a:off x="103188" y="61913"/>
            <a:ext cx="7985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pPr>
            <a:r>
              <a:rPr lang="en-US"/>
              <a:t>3.21b</a:t>
            </a:r>
          </a:p>
        </p:txBody>
      </p:sp>
    </p:spTree>
    <p:extLst>
      <p:ext uri="{BB962C8B-B14F-4D97-AF65-F5344CB8AC3E}">
        <p14:creationId xmlns:p14="http://schemas.microsoft.com/office/powerpoint/2010/main" val="982214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28" name="Rectangle 2"/>
          <p:cNvSpPr>
            <a:spLocks noGrp="1" noChangeArrowheads="1"/>
          </p:cNvSpPr>
          <p:nvPr>
            <p:ph type="title"/>
          </p:nvPr>
        </p:nvSpPr>
        <p:spPr>
          <a:xfrm>
            <a:off x="0" y="0"/>
            <a:ext cx="9144000" cy="3048000"/>
          </a:xfrm>
        </p:spPr>
        <p:txBody>
          <a:bodyPr anchor="t"/>
          <a:lstStyle/>
          <a:p>
            <a:pPr algn="l" eaLnBrk="1" hangingPunct="1"/>
            <a:r>
              <a:rPr lang="en-US" sz="4000">
                <a:latin typeface="Arial" charset="0"/>
                <a:ea typeface="ヒラギノ角ゴ Pro W3" charset="0"/>
                <a:cs typeface="ヒラギノ角ゴ Pro W3" charset="0"/>
              </a:rPr>
              <a:t>Since the electric field is zero inside this conducting sphere, and</a:t>
            </a:r>
            <a:br>
              <a:rPr lang="en-US" sz="4000">
                <a:latin typeface="Arial" charset="0"/>
                <a:ea typeface="ヒラギノ角ゴ Pro W3" charset="0"/>
                <a:cs typeface="ヒラギノ角ゴ Pro W3" charset="0"/>
              </a:rPr>
            </a:br>
            <a:r>
              <a:rPr lang="en-US" sz="4000">
                <a:latin typeface="Arial" charset="0"/>
                <a:ea typeface="ヒラギノ角ゴ Pro W3" charset="0"/>
                <a:cs typeface="ヒラギノ角ゴ Pro W3" charset="0"/>
              </a:rPr>
              <a:t> V                   , is V=0 inside as well? </a:t>
            </a:r>
            <a:endParaRPr lang="en-US" sz="2000">
              <a:latin typeface="Arial" charset="0"/>
              <a:ea typeface="ヒラギノ角ゴ Pro W3" charset="0"/>
              <a:cs typeface="ヒラギノ角ゴ Pro W3" charset="0"/>
            </a:endParaRPr>
          </a:p>
        </p:txBody>
      </p:sp>
      <p:sp>
        <p:nvSpPr>
          <p:cNvPr id="103429" name="Rectangle 4"/>
          <p:cNvSpPr>
            <a:spLocks noGrp="1" noChangeArrowheads="1"/>
          </p:cNvSpPr>
          <p:nvPr>
            <p:ph type="body" sz="half" idx="2"/>
          </p:nvPr>
        </p:nvSpPr>
        <p:spPr>
          <a:xfrm>
            <a:off x="685800" y="4114800"/>
            <a:ext cx="3276600" cy="1981200"/>
          </a:xfrm>
        </p:spPr>
        <p:txBody>
          <a:bodyPr/>
          <a:lstStyle/>
          <a:p>
            <a:pPr marL="533400" indent="-533400" eaLnBrk="1" hangingPunct="1">
              <a:buFontTx/>
              <a:buAutoNum type="alphaLcParenR"/>
            </a:pPr>
            <a:r>
              <a:rPr lang="en-US" sz="3600">
                <a:latin typeface="Arial" charset="0"/>
                <a:ea typeface="ヒラギノ角ゴ Pro W3" charset="0"/>
                <a:cs typeface="ヒラギノ角ゴ Pro W3" charset="0"/>
              </a:rPr>
              <a:t>Yes</a:t>
            </a:r>
          </a:p>
          <a:p>
            <a:pPr marL="533400" indent="-533400" eaLnBrk="1" hangingPunct="1">
              <a:buFontTx/>
              <a:buAutoNum type="alphaLcParenR"/>
            </a:pPr>
            <a:endParaRPr lang="en-US" sz="3600">
              <a:latin typeface="Arial" charset="0"/>
              <a:ea typeface="ヒラギノ角ゴ Pro W3" charset="0"/>
              <a:cs typeface="ヒラギノ角ゴ Pro W3" charset="0"/>
            </a:endParaRPr>
          </a:p>
          <a:p>
            <a:pPr marL="533400" indent="-533400" eaLnBrk="1" hangingPunct="1">
              <a:buFontTx/>
              <a:buAutoNum type="alphaLcParenR"/>
            </a:pPr>
            <a:r>
              <a:rPr lang="en-US" sz="3600">
                <a:latin typeface="Arial" charset="0"/>
                <a:ea typeface="ヒラギノ角ゴ Pro W3" charset="0"/>
                <a:cs typeface="ヒラギノ角ゴ Pro W3" charset="0"/>
              </a:rPr>
              <a:t>No</a:t>
            </a:r>
          </a:p>
        </p:txBody>
      </p:sp>
      <p:graphicFrame>
        <p:nvGraphicFramePr>
          <p:cNvPr id="103426" name="Object 1024"/>
          <p:cNvGraphicFramePr>
            <a:graphicFrameLocks noChangeAspect="1"/>
          </p:cNvGraphicFramePr>
          <p:nvPr/>
        </p:nvGraphicFramePr>
        <p:xfrm>
          <a:off x="735013" y="1227138"/>
          <a:ext cx="2362200" cy="833437"/>
        </p:xfrm>
        <a:graphic>
          <a:graphicData uri="http://schemas.openxmlformats.org/presentationml/2006/ole">
            <mc:AlternateContent xmlns:mc="http://schemas.openxmlformats.org/markup-compatibility/2006">
              <mc:Choice xmlns:v="urn:schemas-microsoft-com:vml" Requires="v">
                <p:oleObj spid="_x0000_s116754" name="Equation" r:id="rId4" imgW="711200" imgH="254000" progId="Equation.3">
                  <p:embed/>
                </p:oleObj>
              </mc:Choice>
              <mc:Fallback>
                <p:oleObj name="Equation" r:id="rId4" imgW="711200" imgH="254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013" y="1227138"/>
                        <a:ext cx="2362200" cy="83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10343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3124200"/>
            <a:ext cx="3733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3427" name="Object 1025"/>
          <p:cNvGraphicFramePr>
            <a:graphicFrameLocks noChangeAspect="1"/>
          </p:cNvGraphicFramePr>
          <p:nvPr/>
        </p:nvGraphicFramePr>
        <p:xfrm>
          <a:off x="7467600" y="3276600"/>
          <a:ext cx="619125" cy="795338"/>
        </p:xfrm>
        <a:graphic>
          <a:graphicData uri="http://schemas.openxmlformats.org/presentationml/2006/ole">
            <mc:AlternateContent xmlns:mc="http://schemas.openxmlformats.org/markup-compatibility/2006">
              <mc:Choice xmlns:v="urn:schemas-microsoft-com:vml" Requires="v">
                <p:oleObj spid="_x0000_s116755" name="Equation" r:id="rId7" imgW="177800" imgH="177800" progId="Equation.3">
                  <p:embed/>
                </p:oleObj>
              </mc:Choice>
              <mc:Fallback>
                <p:oleObj name="Equation" r:id="rId7" imgW="177800" imgH="177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7600" y="3276600"/>
                        <a:ext cx="619125" cy="79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3431" name="Line 16"/>
          <p:cNvSpPr>
            <a:spLocks noChangeShapeType="1"/>
          </p:cNvSpPr>
          <p:nvPr/>
        </p:nvSpPr>
        <p:spPr bwMode="auto">
          <a:xfrm flipH="1">
            <a:off x="6781800" y="3810000"/>
            <a:ext cx="663575" cy="2381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42191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2"/>
          <p:cNvSpPr>
            <a:spLocks noGrp="1" noChangeArrowheads="1"/>
          </p:cNvSpPr>
          <p:nvPr>
            <p:ph type="title" idx="4294967295"/>
          </p:nvPr>
        </p:nvSpPr>
        <p:spPr>
          <a:xfrm>
            <a:off x="685800" y="609600"/>
            <a:ext cx="7391400" cy="1143000"/>
          </a:xfrm>
        </p:spPr>
        <p:txBody>
          <a:bodyPr/>
          <a:lstStyle/>
          <a:p>
            <a:pPr eaLnBrk="1" hangingPunct="1"/>
            <a:r>
              <a:rPr lang="en-US">
                <a:solidFill>
                  <a:schemeClr val="bg1"/>
                </a:solidFill>
                <a:latin typeface="Arial" charset="0"/>
                <a:ea typeface="ヒラギノ角ゴ Pro W3" charset="0"/>
                <a:cs typeface="ヒラギノ角ゴ Pro W3" charset="0"/>
              </a:rPr>
              <a:t>Boundary conditions:  sigma</a:t>
            </a:r>
            <a:endParaRPr lang="en-US">
              <a:latin typeface="Arial" charset="0"/>
              <a:ea typeface="ヒラギノ角ゴ Pro W3" charset="0"/>
              <a:cs typeface="ヒラギノ角ゴ Pro W3" charset="0"/>
            </a:endParaRPr>
          </a:p>
        </p:txBody>
      </p:sp>
      <p:sp>
        <p:nvSpPr>
          <p:cNvPr id="97285" name="Rectangle 4"/>
          <p:cNvSpPr>
            <a:spLocks noGrp="1" noChangeArrowheads="1"/>
          </p:cNvSpPr>
          <p:nvPr>
            <p:ph type="body" sz="half" idx="4294967295"/>
          </p:nvPr>
        </p:nvSpPr>
        <p:spPr>
          <a:xfrm>
            <a:off x="685800" y="2362200"/>
            <a:ext cx="7772400" cy="2819400"/>
          </a:xfrm>
        </p:spPr>
        <p:txBody>
          <a:bodyPr/>
          <a:lstStyle/>
          <a:p>
            <a:pPr eaLnBrk="1" hangingPunct="1"/>
            <a:endParaRPr lang="en-US" sz="2800">
              <a:latin typeface="Arial" charset="0"/>
              <a:ea typeface="ヒラギノ角ゴ Pro W3" charset="0"/>
              <a:cs typeface="ヒラギノ角ゴ Pro W3" charset="0"/>
            </a:endParaRPr>
          </a:p>
          <a:p>
            <a:pPr eaLnBrk="1" hangingPunct="1"/>
            <a:endParaRPr lang="en-US" sz="2800">
              <a:latin typeface="Arial" charset="0"/>
              <a:ea typeface="ヒラギノ角ゴ Pro W3" charset="0"/>
              <a:cs typeface="ヒラギノ角ゴ Pro W3" charset="0"/>
            </a:endParaRPr>
          </a:p>
          <a:p>
            <a:pPr eaLnBrk="1" hangingPunct="1"/>
            <a:endParaRPr lang="en-US" sz="2800">
              <a:latin typeface="Arial" charset="0"/>
              <a:ea typeface="ヒラギノ角ゴ Pro W3" charset="0"/>
              <a:cs typeface="ヒラギノ角ゴ Pro W3" charset="0"/>
            </a:endParaRPr>
          </a:p>
        </p:txBody>
      </p:sp>
      <p:sp>
        <p:nvSpPr>
          <p:cNvPr id="97286" name="Text Box 5"/>
          <p:cNvSpPr txBox="1">
            <a:spLocks noChangeArrowheads="1"/>
          </p:cNvSpPr>
          <p:nvPr/>
        </p:nvSpPr>
        <p:spPr bwMode="auto">
          <a:xfrm>
            <a:off x="1276350" y="123825"/>
            <a:ext cx="776446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4000"/>
              <a:t>How many boundary conditions (on the potential V) do you use to find V inside the thin plastic spherical shell?</a:t>
            </a:r>
          </a:p>
        </p:txBody>
      </p:sp>
      <p:sp>
        <p:nvSpPr>
          <p:cNvPr id="97287" name="Text Box 7"/>
          <p:cNvSpPr txBox="1">
            <a:spLocks noChangeArrowheads="1"/>
          </p:cNvSpPr>
          <p:nvPr/>
        </p:nvSpPr>
        <p:spPr bwMode="auto">
          <a:xfrm>
            <a:off x="0" y="3581400"/>
            <a:ext cx="35814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None/>
            </a:pPr>
            <a:r>
              <a:rPr lang="en-US" sz="3400" dirty="0"/>
              <a:t>A) 1</a:t>
            </a:r>
          </a:p>
          <a:p>
            <a:pPr>
              <a:buFont typeface="Arial" charset="0"/>
              <a:buNone/>
            </a:pPr>
            <a:r>
              <a:rPr lang="en-US" sz="3400" dirty="0"/>
              <a:t>B) 2</a:t>
            </a:r>
          </a:p>
          <a:p>
            <a:pPr>
              <a:buFont typeface="Arial" charset="0"/>
              <a:buNone/>
            </a:pPr>
            <a:r>
              <a:rPr lang="en-US" sz="3400" dirty="0"/>
              <a:t>C) 3</a:t>
            </a:r>
          </a:p>
          <a:p>
            <a:pPr>
              <a:buFont typeface="Arial" charset="0"/>
              <a:buNone/>
            </a:pPr>
            <a:r>
              <a:rPr lang="en-US" sz="3400" dirty="0"/>
              <a:t>D) 4</a:t>
            </a:r>
          </a:p>
          <a:p>
            <a:pPr>
              <a:buFont typeface="Arial" charset="0"/>
              <a:buNone/>
            </a:pPr>
            <a:r>
              <a:rPr lang="en-US" sz="3400" dirty="0"/>
              <a:t>E) </a:t>
            </a:r>
            <a:r>
              <a:rPr lang="en-US" sz="3400" dirty="0" smtClean="0"/>
              <a:t>other/depends </a:t>
            </a:r>
            <a:r>
              <a:rPr lang="en-US" sz="3400" dirty="0"/>
              <a:t>on</a:t>
            </a:r>
          </a:p>
          <a:p>
            <a:pPr>
              <a:buFont typeface="Arial" charset="0"/>
              <a:buAutoNum type="alphaLcParenBoth"/>
            </a:pPr>
            <a:endParaRPr lang="en-US" dirty="0"/>
          </a:p>
        </p:txBody>
      </p:sp>
      <p:graphicFrame>
        <p:nvGraphicFramePr>
          <p:cNvPr id="97282" name="Object 1025"/>
          <p:cNvGraphicFramePr>
            <a:graphicFrameLocks noChangeAspect="1"/>
          </p:cNvGraphicFramePr>
          <p:nvPr>
            <p:extLst>
              <p:ext uri="{D42A27DB-BD31-4B8C-83A1-F6EECF244321}">
                <p14:modId xmlns:p14="http://schemas.microsoft.com/office/powerpoint/2010/main" val="4001252315"/>
              </p:ext>
            </p:extLst>
          </p:nvPr>
        </p:nvGraphicFramePr>
        <p:xfrm>
          <a:off x="1213417" y="6170843"/>
          <a:ext cx="533400" cy="533400"/>
        </p:xfrm>
        <a:graphic>
          <a:graphicData uri="http://schemas.openxmlformats.org/presentationml/2006/ole">
            <mc:AlternateContent xmlns:mc="http://schemas.openxmlformats.org/markup-compatibility/2006">
              <mc:Choice xmlns:v="urn:schemas-microsoft-com:vml" Requires="v">
                <p:oleObj spid="_x0000_s128018" name="Equation" r:id="rId4" imgW="177800" imgH="177800" progId="Equation.3">
                  <p:embed/>
                </p:oleObj>
              </mc:Choice>
              <mc:Fallback>
                <p:oleObj name="Equation" r:id="rId4" imgW="177800" imgH="177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3417" y="6170843"/>
                        <a:ext cx="533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97288"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2919413"/>
            <a:ext cx="3938588" cy="393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9" name="Line 15"/>
          <p:cNvSpPr>
            <a:spLocks noChangeShapeType="1"/>
          </p:cNvSpPr>
          <p:nvPr/>
        </p:nvSpPr>
        <p:spPr bwMode="auto">
          <a:xfrm flipH="1">
            <a:off x="6858000" y="3352800"/>
            <a:ext cx="1066800" cy="395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7290" name="Text Box 1034"/>
          <p:cNvSpPr txBox="1">
            <a:spLocks noChangeArrowheads="1"/>
          </p:cNvSpPr>
          <p:nvPr/>
        </p:nvSpPr>
        <p:spPr bwMode="auto">
          <a:xfrm>
            <a:off x="103188" y="61913"/>
            <a:ext cx="798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pPr>
            <a:r>
              <a:rPr lang="en-US"/>
              <a:t>3.21</a:t>
            </a:r>
          </a:p>
        </p:txBody>
      </p:sp>
      <p:graphicFrame>
        <p:nvGraphicFramePr>
          <p:cNvPr id="97283" name="Object 1024"/>
          <p:cNvGraphicFramePr>
            <a:graphicFrameLocks noChangeAspect="1"/>
          </p:cNvGraphicFramePr>
          <p:nvPr/>
        </p:nvGraphicFramePr>
        <p:xfrm>
          <a:off x="7207250" y="2743200"/>
          <a:ext cx="1419225" cy="685800"/>
        </p:xfrm>
        <a:graphic>
          <a:graphicData uri="http://schemas.openxmlformats.org/presentationml/2006/ole">
            <mc:AlternateContent xmlns:mc="http://schemas.openxmlformats.org/markup-compatibility/2006">
              <mc:Choice xmlns:v="urn:schemas-microsoft-com:vml" Requires="v">
                <p:oleObj spid="_x0000_s128019" name="Equation" r:id="rId7" imgW="368300" imgH="177800" progId="Equation.3">
                  <p:embed/>
                </p:oleObj>
              </mc:Choice>
              <mc:Fallback>
                <p:oleObj name="Equation" r:id="rId7" imgW="368300" imgH="177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7250" y="2743200"/>
                        <a:ext cx="14192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063115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idx="4294967295"/>
          </p:nvPr>
        </p:nvSpPr>
        <p:spPr/>
        <p:txBody>
          <a:bodyPr/>
          <a:lstStyle/>
          <a:p>
            <a:r>
              <a:rPr lang="en-US">
                <a:latin typeface="Arial" charset="0"/>
                <a:ea typeface="ヒラギノ角ゴ Pro W3" charset="0"/>
                <a:cs typeface="ヒラギノ角ゴ Pro W3" charset="0"/>
              </a:rPr>
              <a:t>Class Activities:  Sep of Var (3)</a:t>
            </a:r>
          </a:p>
        </p:txBody>
      </p:sp>
      <p:graphicFrame>
        <p:nvGraphicFramePr>
          <p:cNvPr id="33794" name="Object 2"/>
          <p:cNvGraphicFramePr>
            <a:graphicFrameLocks noChangeAspect="1"/>
          </p:cNvGraphicFramePr>
          <p:nvPr/>
        </p:nvGraphicFramePr>
        <p:xfrm>
          <a:off x="2481263" y="2733675"/>
          <a:ext cx="5487987" cy="3295650"/>
        </p:xfrm>
        <a:graphic>
          <a:graphicData uri="http://schemas.openxmlformats.org/presentationml/2006/ole">
            <mc:AlternateContent xmlns:mc="http://schemas.openxmlformats.org/markup-compatibility/2006">
              <mc:Choice xmlns:v="urn:schemas-microsoft-com:vml" Requires="v">
                <p:oleObj spid="_x0000_s169987" name="Document" r:id="rId4" imgW="5486400" imgH="3294888" progId="Word.Document.8">
                  <p:embed/>
                </p:oleObj>
              </mc:Choice>
              <mc:Fallback>
                <p:oleObj name="Document" r:id="rId4" imgW="5486400" imgH="3294888"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1263" y="2733675"/>
                        <a:ext cx="5487987" cy="329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009759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lstStyle/>
          <a:p>
            <a:r>
              <a:rPr lang="en-US">
                <a:latin typeface="Arial" charset="0"/>
                <a:ea typeface="ヒラギノ角ゴ Pro W3" charset="0"/>
                <a:cs typeface="ヒラギノ角ゴ Pro W3" charset="0"/>
              </a:rPr>
              <a:t>CARTESIAN COORDINATES</a:t>
            </a:r>
          </a:p>
        </p:txBody>
      </p:sp>
    </p:spTree>
    <p:extLst>
      <p:ext uri="{BB962C8B-B14F-4D97-AF65-F5344CB8AC3E}">
        <p14:creationId xmlns:p14="http://schemas.microsoft.com/office/powerpoint/2010/main" val="2049472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4"/>
          <p:cNvSpPr txBox="1">
            <a:spLocks noChangeArrowheads="1"/>
          </p:cNvSpPr>
          <p:nvPr/>
        </p:nvSpPr>
        <p:spPr bwMode="auto">
          <a:xfrm>
            <a:off x="381000" y="8471"/>
            <a:ext cx="8305800" cy="68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000" dirty="0">
                <a:ea typeface="ＭＳ Ｐゴシック" charset="0"/>
                <a:cs typeface="ＭＳ Ｐゴシック" charset="0"/>
              </a:rPr>
              <a:t>Say you have three functions f(x), g(y) and h(z).</a:t>
            </a:r>
          </a:p>
          <a:p>
            <a:pPr eaLnBrk="1" hangingPunct="1"/>
            <a:r>
              <a:rPr lang="en-US" sz="3000" dirty="0">
                <a:ea typeface="ＭＳ Ｐゴシック" charset="0"/>
                <a:cs typeface="ＭＳ Ｐゴシック" charset="0"/>
              </a:rPr>
              <a:t>f(x)  </a:t>
            </a:r>
            <a:r>
              <a:rPr lang="en-US" sz="3000" dirty="0" smtClean="0">
                <a:ea typeface="ＭＳ Ｐゴシック" charset="0"/>
                <a:cs typeface="ＭＳ Ｐゴシック" charset="0"/>
              </a:rPr>
              <a:t>depends </a:t>
            </a:r>
            <a:r>
              <a:rPr lang="en-US" sz="3000" dirty="0">
                <a:ea typeface="ＭＳ Ｐゴシック" charset="0"/>
                <a:cs typeface="ＭＳ Ｐゴシック" charset="0"/>
              </a:rPr>
              <a:t>on </a:t>
            </a:r>
            <a:r>
              <a:rPr lang="ja-JP" altLang="en-US" sz="3000" dirty="0">
                <a:ea typeface="ＭＳ Ｐゴシック" charset="0"/>
                <a:cs typeface="ＭＳ Ｐゴシック" charset="0"/>
              </a:rPr>
              <a:t>‘</a:t>
            </a:r>
            <a:r>
              <a:rPr lang="en-US" sz="3000" dirty="0">
                <a:ea typeface="ＭＳ Ｐゴシック" charset="0"/>
                <a:cs typeface="ＭＳ Ｐゴシック" charset="0"/>
              </a:rPr>
              <a:t>x</a:t>
            </a:r>
            <a:r>
              <a:rPr lang="ja-JP" altLang="en-US" sz="3000" dirty="0">
                <a:ea typeface="ＭＳ Ｐゴシック" charset="0"/>
                <a:cs typeface="ＭＳ Ｐゴシック" charset="0"/>
              </a:rPr>
              <a:t>’</a:t>
            </a:r>
            <a:r>
              <a:rPr lang="en-US" sz="3000" dirty="0">
                <a:ea typeface="ＭＳ Ｐゴシック" charset="0"/>
                <a:cs typeface="ＭＳ Ｐゴシック" charset="0"/>
              </a:rPr>
              <a:t> but not on </a:t>
            </a:r>
            <a:r>
              <a:rPr lang="ja-JP" altLang="en-US" sz="3000" dirty="0">
                <a:ea typeface="ＭＳ Ｐゴシック" charset="0"/>
                <a:cs typeface="ＭＳ Ｐゴシック" charset="0"/>
              </a:rPr>
              <a:t>‘</a:t>
            </a:r>
            <a:r>
              <a:rPr lang="en-US" sz="3000" dirty="0">
                <a:ea typeface="ＭＳ Ｐゴシック" charset="0"/>
                <a:cs typeface="ＭＳ Ｐゴシック" charset="0"/>
              </a:rPr>
              <a:t>y</a:t>
            </a:r>
            <a:r>
              <a:rPr lang="ja-JP" altLang="en-US" sz="3000" dirty="0">
                <a:ea typeface="ＭＳ Ｐゴシック" charset="0"/>
                <a:cs typeface="ＭＳ Ｐゴシック" charset="0"/>
              </a:rPr>
              <a:t>’</a:t>
            </a:r>
            <a:r>
              <a:rPr lang="en-US" sz="3000" dirty="0">
                <a:ea typeface="ＭＳ Ｐゴシック" charset="0"/>
                <a:cs typeface="ＭＳ Ｐゴシック" charset="0"/>
              </a:rPr>
              <a:t> </a:t>
            </a:r>
            <a:r>
              <a:rPr lang="en-US" sz="3000" dirty="0" smtClean="0">
                <a:ea typeface="ＭＳ Ｐゴシック" charset="0"/>
                <a:cs typeface="ＭＳ Ｐゴシック" charset="0"/>
              </a:rPr>
              <a:t>or </a:t>
            </a:r>
            <a:r>
              <a:rPr lang="ja-JP" altLang="en-US" sz="3000" dirty="0">
                <a:ea typeface="ＭＳ Ｐゴシック" charset="0"/>
                <a:cs typeface="ＭＳ Ｐゴシック" charset="0"/>
              </a:rPr>
              <a:t>‘</a:t>
            </a:r>
            <a:r>
              <a:rPr lang="en-US" sz="3000" dirty="0">
                <a:ea typeface="ＭＳ Ｐゴシック" charset="0"/>
                <a:cs typeface="ＭＳ Ｐゴシック" charset="0"/>
              </a:rPr>
              <a:t>z</a:t>
            </a:r>
            <a:r>
              <a:rPr lang="ja-JP" altLang="en-US" sz="3000" dirty="0">
                <a:ea typeface="ＭＳ Ｐゴシック" charset="0"/>
                <a:cs typeface="ＭＳ Ｐゴシック" charset="0"/>
              </a:rPr>
              <a:t>’</a:t>
            </a:r>
            <a:r>
              <a:rPr lang="en-US" sz="3000" dirty="0">
                <a:ea typeface="ＭＳ Ｐゴシック" charset="0"/>
                <a:cs typeface="ＭＳ Ｐゴシック" charset="0"/>
              </a:rPr>
              <a:t>.</a:t>
            </a:r>
          </a:p>
          <a:p>
            <a:pPr eaLnBrk="1" hangingPunct="1"/>
            <a:r>
              <a:rPr lang="en-US" sz="3000" dirty="0">
                <a:ea typeface="ＭＳ Ｐゴシック" charset="0"/>
                <a:cs typeface="ＭＳ Ｐゴシック" charset="0"/>
              </a:rPr>
              <a:t>g(y) </a:t>
            </a:r>
            <a:r>
              <a:rPr lang="en-US" sz="3000" dirty="0" smtClean="0">
                <a:ea typeface="ＭＳ Ｐゴシック" charset="0"/>
                <a:cs typeface="ＭＳ Ｐゴシック" charset="0"/>
              </a:rPr>
              <a:t>depends </a:t>
            </a:r>
            <a:r>
              <a:rPr lang="en-US" sz="3000" dirty="0">
                <a:ea typeface="ＭＳ Ｐゴシック" charset="0"/>
                <a:cs typeface="ＭＳ Ｐゴシック" charset="0"/>
              </a:rPr>
              <a:t>on </a:t>
            </a:r>
            <a:r>
              <a:rPr lang="ja-JP" altLang="en-US" sz="3000" dirty="0">
                <a:ea typeface="ＭＳ Ｐゴシック" charset="0"/>
                <a:cs typeface="ＭＳ Ｐゴシック" charset="0"/>
              </a:rPr>
              <a:t>‘</a:t>
            </a:r>
            <a:r>
              <a:rPr lang="en-US" sz="3000" dirty="0">
                <a:ea typeface="ＭＳ Ｐゴシック" charset="0"/>
                <a:cs typeface="ＭＳ Ｐゴシック" charset="0"/>
              </a:rPr>
              <a:t>y</a:t>
            </a:r>
            <a:r>
              <a:rPr lang="ja-JP" altLang="en-US" sz="3000" dirty="0">
                <a:ea typeface="ＭＳ Ｐゴシック" charset="0"/>
                <a:cs typeface="ＭＳ Ｐゴシック" charset="0"/>
              </a:rPr>
              <a:t>’</a:t>
            </a:r>
            <a:r>
              <a:rPr lang="en-US" sz="3000" dirty="0">
                <a:ea typeface="ＭＳ Ｐゴシック" charset="0"/>
                <a:cs typeface="ＭＳ Ｐゴシック" charset="0"/>
              </a:rPr>
              <a:t> but not on </a:t>
            </a:r>
            <a:r>
              <a:rPr lang="ja-JP" altLang="en-US" sz="3000" dirty="0">
                <a:ea typeface="ＭＳ Ｐゴシック" charset="0"/>
                <a:cs typeface="ＭＳ Ｐゴシック" charset="0"/>
              </a:rPr>
              <a:t>‘</a:t>
            </a:r>
            <a:r>
              <a:rPr lang="en-US" sz="3000" dirty="0">
                <a:ea typeface="ＭＳ Ｐゴシック" charset="0"/>
                <a:cs typeface="ＭＳ Ｐゴシック" charset="0"/>
              </a:rPr>
              <a:t>x</a:t>
            </a:r>
            <a:r>
              <a:rPr lang="ja-JP" altLang="en-US" sz="3000" dirty="0">
                <a:ea typeface="ＭＳ Ｐゴシック" charset="0"/>
                <a:cs typeface="ＭＳ Ｐゴシック" charset="0"/>
              </a:rPr>
              <a:t>’</a:t>
            </a:r>
            <a:r>
              <a:rPr lang="en-US" sz="3000" dirty="0">
                <a:ea typeface="ＭＳ Ｐゴシック" charset="0"/>
                <a:cs typeface="ＭＳ Ｐゴシック" charset="0"/>
              </a:rPr>
              <a:t> </a:t>
            </a:r>
            <a:r>
              <a:rPr lang="en-US" sz="3000" dirty="0" smtClean="0">
                <a:ea typeface="ＭＳ Ｐゴシック" charset="0"/>
                <a:cs typeface="ＭＳ Ｐゴシック" charset="0"/>
              </a:rPr>
              <a:t>or </a:t>
            </a:r>
            <a:r>
              <a:rPr lang="ja-JP" altLang="en-US" sz="3000" dirty="0">
                <a:ea typeface="ＭＳ Ｐゴシック" charset="0"/>
                <a:cs typeface="ＭＳ Ｐゴシック" charset="0"/>
              </a:rPr>
              <a:t>‘</a:t>
            </a:r>
            <a:r>
              <a:rPr lang="en-US" sz="3000" dirty="0">
                <a:ea typeface="ＭＳ Ｐゴシック" charset="0"/>
                <a:cs typeface="ＭＳ Ｐゴシック" charset="0"/>
              </a:rPr>
              <a:t>z</a:t>
            </a:r>
            <a:r>
              <a:rPr lang="ja-JP" altLang="en-US" sz="3000" dirty="0">
                <a:ea typeface="ＭＳ Ｐゴシック" charset="0"/>
                <a:cs typeface="ＭＳ Ｐゴシック" charset="0"/>
              </a:rPr>
              <a:t>’</a:t>
            </a:r>
            <a:r>
              <a:rPr lang="en-US" sz="3000" dirty="0">
                <a:ea typeface="ＭＳ Ｐゴシック" charset="0"/>
                <a:cs typeface="ＭＳ Ｐゴシック" charset="0"/>
              </a:rPr>
              <a:t>.</a:t>
            </a:r>
          </a:p>
          <a:p>
            <a:pPr eaLnBrk="1" hangingPunct="1"/>
            <a:r>
              <a:rPr lang="en-US" sz="3000" dirty="0">
                <a:ea typeface="ＭＳ Ｐゴシック" charset="0"/>
                <a:cs typeface="ＭＳ Ｐゴシック" charset="0"/>
              </a:rPr>
              <a:t>h(z) </a:t>
            </a:r>
            <a:r>
              <a:rPr lang="en-US" sz="3000" dirty="0" smtClean="0">
                <a:ea typeface="ＭＳ Ｐゴシック" charset="0"/>
                <a:cs typeface="ＭＳ Ｐゴシック" charset="0"/>
              </a:rPr>
              <a:t>depends </a:t>
            </a:r>
            <a:r>
              <a:rPr lang="en-US" sz="3000" dirty="0">
                <a:ea typeface="ＭＳ Ｐゴシック" charset="0"/>
                <a:cs typeface="ＭＳ Ｐゴシック" charset="0"/>
              </a:rPr>
              <a:t>on </a:t>
            </a:r>
            <a:r>
              <a:rPr lang="ja-JP" altLang="en-US" sz="3000" dirty="0">
                <a:ea typeface="ＭＳ Ｐゴシック" charset="0"/>
                <a:cs typeface="ＭＳ Ｐゴシック" charset="0"/>
              </a:rPr>
              <a:t>‘</a:t>
            </a:r>
            <a:r>
              <a:rPr lang="en-US" sz="3000" dirty="0">
                <a:ea typeface="ＭＳ Ｐゴシック" charset="0"/>
                <a:cs typeface="ＭＳ Ｐゴシック" charset="0"/>
              </a:rPr>
              <a:t>z</a:t>
            </a:r>
            <a:r>
              <a:rPr lang="ja-JP" altLang="en-US" sz="3000" dirty="0">
                <a:ea typeface="ＭＳ Ｐゴシック" charset="0"/>
                <a:cs typeface="ＭＳ Ｐゴシック" charset="0"/>
              </a:rPr>
              <a:t>’</a:t>
            </a:r>
            <a:r>
              <a:rPr lang="en-US" sz="3000" dirty="0">
                <a:ea typeface="ＭＳ Ｐゴシック" charset="0"/>
                <a:cs typeface="ＭＳ Ｐゴシック" charset="0"/>
              </a:rPr>
              <a:t> but not on </a:t>
            </a:r>
            <a:r>
              <a:rPr lang="ja-JP" altLang="en-US" sz="3000" dirty="0" smtClean="0">
                <a:ea typeface="ＭＳ Ｐゴシック" charset="0"/>
                <a:cs typeface="ＭＳ Ｐゴシック" charset="0"/>
              </a:rPr>
              <a:t>‘</a:t>
            </a:r>
            <a:r>
              <a:rPr lang="en-US" sz="3000" dirty="0" smtClean="0">
                <a:ea typeface="ＭＳ Ｐゴシック" charset="0"/>
                <a:cs typeface="ＭＳ Ｐゴシック" charset="0"/>
              </a:rPr>
              <a:t>x</a:t>
            </a:r>
            <a:r>
              <a:rPr lang="ja-JP" altLang="en-US" sz="3000" dirty="0" smtClean="0">
                <a:ea typeface="ＭＳ Ｐゴシック" charset="0"/>
                <a:cs typeface="ＭＳ Ｐゴシック" charset="0"/>
              </a:rPr>
              <a:t>’</a:t>
            </a:r>
            <a:r>
              <a:rPr lang="en-US" sz="3000" dirty="0" smtClean="0">
                <a:ea typeface="ＭＳ Ｐゴシック" charset="0"/>
                <a:cs typeface="ＭＳ Ｐゴシック" charset="0"/>
              </a:rPr>
              <a:t> or </a:t>
            </a:r>
            <a:r>
              <a:rPr lang="ja-JP" altLang="en-US" sz="3000" dirty="0">
                <a:ea typeface="ＭＳ Ｐゴシック" charset="0"/>
                <a:cs typeface="ＭＳ Ｐゴシック" charset="0"/>
              </a:rPr>
              <a:t>‘</a:t>
            </a:r>
            <a:r>
              <a:rPr lang="en-US" sz="3000" dirty="0">
                <a:ea typeface="ＭＳ Ｐゴシック" charset="0"/>
                <a:cs typeface="ＭＳ Ｐゴシック" charset="0"/>
              </a:rPr>
              <a:t>y</a:t>
            </a:r>
            <a:r>
              <a:rPr lang="ja-JP" altLang="en-US" sz="3000" dirty="0">
                <a:ea typeface="ＭＳ Ｐゴシック" charset="0"/>
                <a:cs typeface="ＭＳ Ｐゴシック" charset="0"/>
              </a:rPr>
              <a:t>’</a:t>
            </a:r>
            <a:r>
              <a:rPr lang="en-US" sz="3000" dirty="0">
                <a:ea typeface="ＭＳ Ｐゴシック" charset="0"/>
                <a:cs typeface="ＭＳ Ｐゴシック" charset="0"/>
              </a:rPr>
              <a:t>.</a:t>
            </a:r>
          </a:p>
          <a:p>
            <a:pPr eaLnBrk="1" hangingPunct="1"/>
            <a:endParaRPr lang="en-US" sz="2800" dirty="0">
              <a:ea typeface="ＭＳ Ｐゴシック" charset="0"/>
              <a:cs typeface="ＭＳ Ｐゴシック" charset="0"/>
            </a:endParaRPr>
          </a:p>
          <a:p>
            <a:pPr eaLnBrk="1" hangingPunct="1"/>
            <a:r>
              <a:rPr lang="en-US" sz="2800" dirty="0">
                <a:ea typeface="ＭＳ Ｐゴシック" charset="0"/>
                <a:cs typeface="ＭＳ Ｐゴシック" charset="0"/>
              </a:rPr>
              <a:t>If    f(x) + g(y) + h(z) = 0 for all x, y, z, then:</a:t>
            </a:r>
            <a:endParaRPr lang="en-US" sz="800" dirty="0">
              <a:ea typeface="ＭＳ Ｐゴシック" charset="0"/>
              <a:cs typeface="ＭＳ Ｐゴシック" charset="0"/>
            </a:endParaRPr>
          </a:p>
          <a:p>
            <a:pPr eaLnBrk="1" hangingPunct="1"/>
            <a:endParaRPr lang="en-US" sz="800" dirty="0">
              <a:ea typeface="ＭＳ Ｐゴシック" charset="0"/>
              <a:cs typeface="ＭＳ Ｐゴシック" charset="0"/>
            </a:endParaRPr>
          </a:p>
          <a:p>
            <a:pPr eaLnBrk="1" hangingPunct="1">
              <a:buFontTx/>
              <a:buAutoNum type="alphaUcParenR"/>
            </a:pPr>
            <a:r>
              <a:rPr lang="en-US" sz="2800" dirty="0" smtClean="0">
                <a:ea typeface="ＭＳ Ｐゴシック" charset="0"/>
                <a:cs typeface="ＭＳ Ｐゴシック" charset="0"/>
              </a:rPr>
              <a:t> All </a:t>
            </a:r>
            <a:r>
              <a:rPr lang="en-US" sz="2800" dirty="0">
                <a:ea typeface="ＭＳ Ｐゴシック" charset="0"/>
                <a:cs typeface="ＭＳ Ｐゴシック" charset="0"/>
              </a:rPr>
              <a:t>three functions are constants (i.e. they do not depend on x, y, z at all.)</a:t>
            </a:r>
          </a:p>
          <a:p>
            <a:pPr eaLnBrk="1" hangingPunct="1">
              <a:buFontTx/>
              <a:buAutoNum type="alphaUcParenR"/>
            </a:pPr>
            <a:r>
              <a:rPr lang="en-US" sz="2800" dirty="0" smtClean="0">
                <a:ea typeface="ＭＳ Ｐゴシック" charset="0"/>
                <a:cs typeface="ＭＳ Ｐゴシック" charset="0"/>
              </a:rPr>
              <a:t> At </a:t>
            </a:r>
            <a:r>
              <a:rPr lang="en-US" sz="2800" dirty="0">
                <a:ea typeface="ＭＳ Ｐゴシック" charset="0"/>
                <a:cs typeface="ＭＳ Ｐゴシック" charset="0"/>
              </a:rPr>
              <a:t>least one of these functions has to be zero everywhere.</a:t>
            </a:r>
          </a:p>
          <a:p>
            <a:pPr eaLnBrk="1" hangingPunct="1">
              <a:buFontTx/>
              <a:buAutoNum type="alphaUcParenR"/>
            </a:pPr>
            <a:r>
              <a:rPr lang="en-US" sz="2800" dirty="0" smtClean="0">
                <a:ea typeface="ＭＳ Ｐゴシック" charset="0"/>
                <a:cs typeface="ＭＳ Ｐゴシック" charset="0"/>
              </a:rPr>
              <a:t> All </a:t>
            </a:r>
            <a:r>
              <a:rPr lang="en-US" sz="2800" dirty="0">
                <a:ea typeface="ＭＳ Ｐゴシック" charset="0"/>
                <a:cs typeface="ＭＳ Ｐゴシック" charset="0"/>
              </a:rPr>
              <a:t>of these functions have to be zero everywhere.</a:t>
            </a:r>
          </a:p>
          <a:p>
            <a:pPr eaLnBrk="1" hangingPunct="1">
              <a:buFontTx/>
              <a:buAutoNum type="alphaUcParenR"/>
            </a:pPr>
            <a:r>
              <a:rPr lang="en-US" sz="2800" dirty="0" smtClean="0">
                <a:ea typeface="ＭＳ Ｐゴシック" charset="0"/>
                <a:cs typeface="ＭＳ Ｐゴシック" charset="0"/>
              </a:rPr>
              <a:t> All </a:t>
            </a:r>
            <a:r>
              <a:rPr lang="en-US" sz="2800" dirty="0">
                <a:ea typeface="ＭＳ Ｐゴシック" charset="0"/>
                <a:cs typeface="ＭＳ Ｐゴシック" charset="0"/>
              </a:rPr>
              <a:t>three functions have to be linear functions in x, y, or z respectively (such as f(x)=</a:t>
            </a:r>
            <a:r>
              <a:rPr lang="en-US" sz="2800" dirty="0" err="1" smtClean="0">
                <a:ea typeface="ＭＳ Ｐゴシック" charset="0"/>
                <a:cs typeface="ＭＳ Ｐゴシック" charset="0"/>
              </a:rPr>
              <a:t>ax+b</a:t>
            </a:r>
            <a:r>
              <a:rPr lang="en-US" sz="2800" dirty="0" smtClean="0">
                <a:ea typeface="ＭＳ Ｐゴシック" charset="0"/>
                <a:cs typeface="ＭＳ Ｐゴシック" charset="0"/>
              </a:rPr>
              <a:t>)</a:t>
            </a:r>
          </a:p>
          <a:p>
            <a:pPr eaLnBrk="1" hangingPunct="1">
              <a:buFontTx/>
              <a:buAutoNum type="alphaUcParenR"/>
            </a:pPr>
            <a:r>
              <a:rPr lang="en-US" sz="2800" dirty="0">
                <a:ea typeface="ＭＳ Ｐゴシック" charset="0"/>
                <a:cs typeface="ＭＳ Ｐゴシック" charset="0"/>
              </a:rPr>
              <a:t> </a:t>
            </a:r>
            <a:r>
              <a:rPr lang="en-US" sz="2800" dirty="0" smtClean="0">
                <a:ea typeface="ＭＳ Ｐゴシック" charset="0"/>
                <a:cs typeface="ＭＳ Ｐゴシック" charset="0"/>
              </a:rPr>
              <a:t>???</a:t>
            </a:r>
            <a:endParaRPr lang="en-US" sz="2800" dirty="0">
              <a:ea typeface="ＭＳ Ｐゴシック" charset="0"/>
              <a:cs typeface="ＭＳ Ｐゴシック" charset="0"/>
            </a:endParaRPr>
          </a:p>
        </p:txBody>
      </p:sp>
    </p:spTree>
    <p:extLst>
      <p:ext uri="{BB962C8B-B14F-4D97-AF65-F5344CB8AC3E}">
        <p14:creationId xmlns:p14="http://schemas.microsoft.com/office/powerpoint/2010/main" val="2874822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TextBox 3"/>
          <p:cNvSpPr txBox="1">
            <a:spLocks noChangeArrowheads="1"/>
          </p:cNvSpPr>
          <p:nvPr/>
        </p:nvSpPr>
        <p:spPr bwMode="auto">
          <a:xfrm>
            <a:off x="762000" y="712788"/>
            <a:ext cx="77724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600" b="1">
                <a:ea typeface="ＭＳ Ｐゴシック" charset="0"/>
                <a:cs typeface="ＭＳ Ｐゴシック" charset="0"/>
              </a:rPr>
              <a:t>Second uniqueness Theorem:</a:t>
            </a:r>
            <a:r>
              <a:rPr lang="en-US" sz="3600">
                <a:ea typeface="ＭＳ Ｐゴシック" charset="0"/>
                <a:cs typeface="ＭＳ Ｐゴシック" charset="0"/>
              </a:rPr>
              <a:t> In a volume surrounded by conductors and containing a specified charge density </a:t>
            </a:r>
            <a:r>
              <a:rPr lang="en-US" sz="3600" i="1">
                <a:ea typeface="ＭＳ Ｐゴシック" charset="0"/>
                <a:cs typeface="ＭＳ Ｐゴシック" charset="0"/>
                <a:sym typeface="Symbol" charset="0"/>
              </a:rPr>
              <a:t>(r)</a:t>
            </a:r>
            <a:r>
              <a:rPr lang="en-US" sz="3600">
                <a:ea typeface="ＭＳ Ｐゴシック" charset="0"/>
                <a:cs typeface="ＭＳ Ｐゴシック" charset="0"/>
              </a:rPr>
              <a:t>, the electric field is uniquely determined if the total charge on each conductor is given. (The region as a whole can be bounded by another conductor, or else unbounded.)</a:t>
            </a:r>
          </a:p>
          <a:p>
            <a:pPr algn="r" eaLnBrk="1" hangingPunct="1"/>
            <a:r>
              <a:rPr lang="en-US" sz="2800">
                <a:ea typeface="ＭＳ Ｐゴシック" charset="0"/>
                <a:cs typeface="ＭＳ Ｐゴシック" charset="0"/>
              </a:rPr>
              <a:t>Griffiths, 3.1.6</a:t>
            </a:r>
          </a:p>
        </p:txBody>
      </p:sp>
    </p:spTree>
    <p:extLst>
      <p:ext uri="{BB962C8B-B14F-4D97-AF65-F5344CB8AC3E}">
        <p14:creationId xmlns:p14="http://schemas.microsoft.com/office/powerpoint/2010/main" val="33923972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idx="4294967295"/>
          </p:nvPr>
        </p:nvSpPr>
        <p:spPr>
          <a:xfrm>
            <a:off x="1139825" y="981075"/>
            <a:ext cx="7772400" cy="1143000"/>
          </a:xfrm>
        </p:spPr>
        <p:txBody>
          <a:bodyPr/>
          <a:lstStyle/>
          <a:p>
            <a:pPr algn="l"/>
            <a:r>
              <a:rPr lang="en-US" sz="3200"/>
              <a:t>Suppose V</a:t>
            </a:r>
            <a:r>
              <a:rPr lang="en-US" sz="3200" baseline="-25000"/>
              <a:t>1</a:t>
            </a:r>
            <a:r>
              <a:rPr lang="en-US" sz="3200"/>
              <a:t>(</a:t>
            </a:r>
            <a:r>
              <a:rPr lang="en-US" sz="3200" b="1"/>
              <a:t>r</a:t>
            </a:r>
            <a:r>
              <a:rPr lang="en-US" sz="3200"/>
              <a:t>) and V</a:t>
            </a:r>
            <a:r>
              <a:rPr lang="en-US" sz="3200" baseline="-25000"/>
              <a:t>2</a:t>
            </a:r>
            <a:r>
              <a:rPr lang="en-US" sz="3200"/>
              <a:t>(</a:t>
            </a:r>
            <a:r>
              <a:rPr lang="en-US" sz="3200" b="1"/>
              <a:t>r</a:t>
            </a:r>
            <a:r>
              <a:rPr lang="en-US" sz="3200"/>
              <a:t>) are linearly independent functions which </a:t>
            </a:r>
            <a:r>
              <a:rPr lang="en-US" sz="3200" i="1"/>
              <a:t>both</a:t>
            </a:r>
            <a:r>
              <a:rPr lang="en-US" sz="3200"/>
              <a:t> solve Laplace's equation, </a:t>
            </a:r>
            <a:br>
              <a:rPr lang="en-US" sz="3200"/>
            </a:br>
            <a:r>
              <a:rPr lang="en-US" sz="800"/>
              <a:t/>
            </a:r>
            <a:br>
              <a:rPr lang="en-US" sz="800"/>
            </a:br>
            <a:r>
              <a:rPr lang="en-US" sz="3200">
                <a:solidFill>
                  <a:schemeClr val="accent2"/>
                </a:solidFill>
              </a:rPr>
              <a:t>Does aV</a:t>
            </a:r>
            <a:r>
              <a:rPr lang="en-US" sz="3200" baseline="-25000">
                <a:solidFill>
                  <a:schemeClr val="accent2"/>
                </a:solidFill>
              </a:rPr>
              <a:t>1</a:t>
            </a:r>
            <a:r>
              <a:rPr lang="en-US" sz="3200">
                <a:solidFill>
                  <a:schemeClr val="accent2"/>
                </a:solidFill>
              </a:rPr>
              <a:t>(</a:t>
            </a:r>
            <a:r>
              <a:rPr lang="en-US" sz="3200" b="1">
                <a:solidFill>
                  <a:schemeClr val="accent2"/>
                </a:solidFill>
              </a:rPr>
              <a:t>r</a:t>
            </a:r>
            <a:r>
              <a:rPr lang="en-US" sz="3200">
                <a:solidFill>
                  <a:schemeClr val="accent2"/>
                </a:solidFill>
              </a:rPr>
              <a:t>)+bV</a:t>
            </a:r>
            <a:r>
              <a:rPr lang="en-US" sz="3200" baseline="-25000">
                <a:solidFill>
                  <a:schemeClr val="accent2"/>
                </a:solidFill>
              </a:rPr>
              <a:t>2</a:t>
            </a:r>
            <a:r>
              <a:rPr lang="en-US" sz="3200">
                <a:solidFill>
                  <a:schemeClr val="accent2"/>
                </a:solidFill>
              </a:rPr>
              <a:t>(</a:t>
            </a:r>
            <a:r>
              <a:rPr lang="en-US" sz="3200" b="1">
                <a:solidFill>
                  <a:schemeClr val="accent2"/>
                </a:solidFill>
              </a:rPr>
              <a:t>r</a:t>
            </a:r>
            <a:r>
              <a:rPr lang="en-US" sz="3200">
                <a:solidFill>
                  <a:schemeClr val="accent2"/>
                </a:solidFill>
              </a:rPr>
              <a:t>) also solve it (with a and b constants)? </a:t>
            </a:r>
            <a:r>
              <a:rPr lang="en-US" sz="3200"/>
              <a:t> </a:t>
            </a:r>
            <a:endParaRPr lang="en-US"/>
          </a:p>
        </p:txBody>
      </p:sp>
      <p:graphicFrame>
        <p:nvGraphicFramePr>
          <p:cNvPr id="208899" name="Object 3"/>
          <p:cNvGraphicFramePr>
            <a:graphicFrameLocks noChangeAspect="1"/>
          </p:cNvGraphicFramePr>
          <p:nvPr/>
        </p:nvGraphicFramePr>
        <p:xfrm>
          <a:off x="4856163" y="1184275"/>
          <a:ext cx="1722437" cy="546100"/>
        </p:xfrm>
        <a:graphic>
          <a:graphicData uri="http://schemas.openxmlformats.org/presentationml/2006/ole">
            <mc:AlternateContent xmlns:mc="http://schemas.openxmlformats.org/markup-compatibility/2006">
              <mc:Choice xmlns:v="urn:schemas-microsoft-com:vml" Requires="v">
                <p:oleObj spid="_x0000_s51210" name="Equation" r:id="rId4" imgW="520700" imgH="165100" progId="Equation.3">
                  <p:embed/>
                </p:oleObj>
              </mc:Choice>
              <mc:Fallback>
                <p:oleObj name="Equation" r:id="rId4" imgW="520700" imgH="165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6163" y="1184275"/>
                        <a:ext cx="1722437"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08900" name="Text Box 4"/>
          <p:cNvSpPr txBox="1">
            <a:spLocks noChangeArrowheads="1"/>
          </p:cNvSpPr>
          <p:nvPr/>
        </p:nvSpPr>
        <p:spPr bwMode="auto">
          <a:xfrm>
            <a:off x="306388" y="2990850"/>
            <a:ext cx="8256587"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914400" indent="-457200">
              <a:defRPr sz="2400">
                <a:solidFill>
                  <a:schemeClr val="tx1"/>
                </a:solidFill>
                <a:latin typeface="Arial" charset="0"/>
                <a:ea typeface="ヒラギノ角ゴ Pro W3" charset="0"/>
                <a:cs typeface="ヒラギノ角ゴ Pro W3" charset="0"/>
              </a:defRPr>
            </a:lvl2pPr>
            <a:lvl3pPr marL="1371600" indent="-457200">
              <a:defRPr sz="2400">
                <a:solidFill>
                  <a:schemeClr val="tx1"/>
                </a:solidFill>
                <a:latin typeface="Arial" charset="0"/>
                <a:ea typeface="ヒラギノ角ゴ Pro W3" charset="0"/>
                <a:cs typeface="ヒラギノ角ゴ Pro W3" charset="0"/>
              </a:defRPr>
            </a:lvl3pPr>
            <a:lvl4pPr marL="1828800" indent="-457200">
              <a:defRPr sz="2400">
                <a:solidFill>
                  <a:schemeClr val="tx1"/>
                </a:solidFill>
                <a:latin typeface="Arial" charset="0"/>
                <a:ea typeface="ヒラギノ角ゴ Pro W3" charset="0"/>
                <a:cs typeface="ヒラギノ角ゴ Pro W3" charset="0"/>
              </a:defRPr>
            </a:lvl4pPr>
            <a:lvl5pPr marL="2286000" indent="-457200">
              <a:defRPr sz="2400">
                <a:solidFill>
                  <a:schemeClr val="tx1"/>
                </a:solidFill>
                <a:latin typeface="Arial" charset="0"/>
                <a:ea typeface="ヒラギノ角ゴ Pro W3" charset="0"/>
                <a:cs typeface="ヒラギノ角ゴ Pro W3" charset="0"/>
              </a:defRPr>
            </a:lvl5pPr>
            <a:lvl6pPr marL="27432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2004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6576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41148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AutoNum type="alphaUcParenR"/>
            </a:pPr>
            <a:r>
              <a:rPr lang="en-US" sz="3400"/>
              <a:t> Yes. The Laplacian is a linear operator</a:t>
            </a:r>
          </a:p>
          <a:p>
            <a:pPr>
              <a:buFont typeface="Arial" charset="0"/>
              <a:buAutoNum type="alphaUcParenR"/>
            </a:pPr>
            <a:r>
              <a:rPr lang="en-US" sz="3400"/>
              <a:t> No. The </a:t>
            </a:r>
            <a:r>
              <a:rPr lang="en-US" sz="3400" i="1"/>
              <a:t>uniqueness theorem</a:t>
            </a:r>
            <a:r>
              <a:rPr lang="en-US" sz="3400"/>
              <a:t> says this scenario is impossible, there are never two independent solutions!</a:t>
            </a:r>
          </a:p>
          <a:p>
            <a:pPr>
              <a:buFont typeface="Arial" charset="0"/>
              <a:buNone/>
            </a:pPr>
            <a:r>
              <a:rPr lang="en-US" sz="3400"/>
              <a:t>C) It is a definite yes or no, but the </a:t>
            </a:r>
            <a:r>
              <a:rPr lang="en-US" sz="3400" i="1"/>
              <a:t>reasons</a:t>
            </a:r>
            <a:r>
              <a:rPr lang="en-US" sz="3400"/>
              <a:t> given above just aren't right!</a:t>
            </a:r>
          </a:p>
          <a:p>
            <a:pPr>
              <a:buFont typeface="Arial" charset="0"/>
              <a:buNone/>
            </a:pPr>
            <a:r>
              <a:rPr lang="en-US" sz="3400"/>
              <a:t>D) It depends...</a:t>
            </a:r>
            <a:endParaRPr lang="en-US"/>
          </a:p>
        </p:txBody>
      </p:sp>
      <p:sp>
        <p:nvSpPr>
          <p:cNvPr id="208901" name="Text Box 5"/>
          <p:cNvSpPr txBox="1">
            <a:spLocks noChangeArrowheads="1"/>
          </p:cNvSpPr>
          <p:nvPr/>
        </p:nvSpPr>
        <p:spPr bwMode="auto">
          <a:xfrm>
            <a:off x="115888" y="228600"/>
            <a:ext cx="7985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t>3.10</a:t>
            </a:r>
          </a:p>
        </p:txBody>
      </p:sp>
    </p:spTree>
    <p:extLst>
      <p:ext uri="{BB962C8B-B14F-4D97-AF65-F5344CB8AC3E}">
        <p14:creationId xmlns:p14="http://schemas.microsoft.com/office/powerpoint/2010/main" val="1787059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idx="4294967295"/>
          </p:nvPr>
        </p:nvSpPr>
        <p:spPr>
          <a:xfrm>
            <a:off x="685800" y="527050"/>
            <a:ext cx="7772400" cy="1143000"/>
          </a:xfrm>
        </p:spPr>
        <p:txBody>
          <a:bodyPr/>
          <a:lstStyle/>
          <a:p>
            <a:pPr algn="l"/>
            <a:r>
              <a:rPr lang="en-US" sz="3600"/>
              <a:t>What is the value of</a:t>
            </a:r>
            <a:br>
              <a:rPr lang="en-US" sz="3600"/>
            </a:br>
            <a:r>
              <a:rPr lang="en-US" sz="800"/>
              <a:t> </a:t>
            </a:r>
            <a:br>
              <a:rPr lang="en-US" sz="800"/>
            </a:br>
            <a:r>
              <a:rPr lang="en-US" sz="3600"/>
              <a:t>                                ?</a:t>
            </a:r>
            <a:endParaRPr lang="en-US"/>
          </a:p>
        </p:txBody>
      </p:sp>
      <p:sp>
        <p:nvSpPr>
          <p:cNvPr id="225283" name="Rectangle 3"/>
          <p:cNvSpPr>
            <a:spLocks noGrp="1" noChangeArrowheads="1"/>
          </p:cNvSpPr>
          <p:nvPr>
            <p:ph type="body" idx="4294967295"/>
          </p:nvPr>
        </p:nvSpPr>
        <p:spPr>
          <a:xfrm>
            <a:off x="685800" y="2249488"/>
            <a:ext cx="7772400" cy="4114800"/>
          </a:xfrm>
        </p:spPr>
        <p:txBody>
          <a:bodyPr/>
          <a:lstStyle/>
          <a:p>
            <a:pPr marL="609600" indent="-609600">
              <a:buFontTx/>
              <a:buNone/>
            </a:pPr>
            <a:r>
              <a:rPr lang="en-US" sz="3600"/>
              <a:t>A) Zero</a:t>
            </a:r>
          </a:p>
          <a:p>
            <a:pPr marL="609600" indent="-609600">
              <a:buFontTx/>
              <a:buNone/>
            </a:pPr>
            <a:r>
              <a:rPr lang="en-US" sz="3600"/>
              <a:t>B) </a:t>
            </a:r>
            <a:r>
              <a:rPr lang="en-US" sz="3600">
                <a:latin typeface="Symbol" charset="0"/>
                <a:sym typeface="Symbol" charset="0"/>
              </a:rPr>
              <a:t></a:t>
            </a:r>
            <a:endParaRPr lang="en-US" sz="3600"/>
          </a:p>
          <a:p>
            <a:pPr marL="609600" indent="-609600">
              <a:buFontTx/>
              <a:buNone/>
            </a:pPr>
            <a:r>
              <a:rPr lang="en-US" sz="3600"/>
              <a:t>C) 2</a:t>
            </a:r>
            <a:r>
              <a:rPr lang="en-US" sz="3600">
                <a:latin typeface="Symbol" charset="0"/>
                <a:sym typeface="Symbol" charset="0"/>
              </a:rPr>
              <a:t></a:t>
            </a:r>
            <a:endParaRPr lang="en-US" sz="3600"/>
          </a:p>
          <a:p>
            <a:pPr marL="609600" indent="-609600">
              <a:buFontTx/>
              <a:buNone/>
            </a:pPr>
            <a:r>
              <a:rPr lang="en-US" sz="3600"/>
              <a:t>D) other</a:t>
            </a:r>
          </a:p>
          <a:p>
            <a:pPr marL="609600" indent="-609600">
              <a:buFontTx/>
              <a:buNone/>
            </a:pPr>
            <a:r>
              <a:rPr lang="en-US" sz="3600"/>
              <a:t>E) I need resources to do an integral like this!</a:t>
            </a:r>
            <a:endParaRPr lang="en-US"/>
          </a:p>
          <a:p>
            <a:pPr marL="609600" indent="-609600">
              <a:buFontTx/>
              <a:buNone/>
            </a:pPr>
            <a:endParaRPr lang="en-US"/>
          </a:p>
        </p:txBody>
      </p:sp>
      <p:graphicFrame>
        <p:nvGraphicFramePr>
          <p:cNvPr id="225284" name="Object 0"/>
          <p:cNvGraphicFramePr>
            <a:graphicFrameLocks noChangeAspect="1"/>
          </p:cNvGraphicFramePr>
          <p:nvPr/>
        </p:nvGraphicFramePr>
        <p:xfrm>
          <a:off x="696913" y="925513"/>
          <a:ext cx="3648075" cy="1292225"/>
        </p:xfrm>
        <a:graphic>
          <a:graphicData uri="http://schemas.openxmlformats.org/presentationml/2006/ole">
            <mc:AlternateContent xmlns:mc="http://schemas.openxmlformats.org/markup-compatibility/2006">
              <mc:Choice xmlns:v="urn:schemas-microsoft-com:vml" Requires="v">
                <p:oleObj spid="_x0000_s57354" name="Equation" r:id="rId4" imgW="1219200" imgH="431800" progId="Equation.3">
                  <p:embed/>
                </p:oleObj>
              </mc:Choice>
              <mc:Fallback>
                <p:oleObj name="Equation" r:id="rId4" imgW="12192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913" y="925513"/>
                        <a:ext cx="3648075"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7977</TotalTime>
  <Words>3469</Words>
  <Application>Microsoft Macintosh PowerPoint</Application>
  <PresentationFormat>On-screen Show (4:3)</PresentationFormat>
  <Paragraphs>488</Paragraphs>
  <Slides>37</Slides>
  <Notes>37</Notes>
  <HiddenSlides>3</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37</vt:i4>
      </vt:variant>
    </vt:vector>
  </HeadingPairs>
  <TitlesOfParts>
    <vt:vector size="42" baseType="lpstr">
      <vt:lpstr>Blank Presentation</vt:lpstr>
      <vt:lpstr>Equation</vt:lpstr>
      <vt:lpstr>Picture</vt:lpstr>
      <vt:lpstr>Document</vt:lpstr>
      <vt:lpstr>Microsoft Word 97 - 2004 Document</vt:lpstr>
      <vt:lpstr>SEPARATION OF VARIABLES</vt:lpstr>
      <vt:lpstr>Class Activities:  Sep of Var (1)</vt:lpstr>
      <vt:lpstr>Class Activities:  Sep of Var (2)</vt:lpstr>
      <vt:lpstr>Class Activities:  Sep of Var (3)</vt:lpstr>
      <vt:lpstr>CARTESIAN COORDINATES</vt:lpstr>
      <vt:lpstr>PowerPoint Presentation</vt:lpstr>
      <vt:lpstr>PowerPoint Presentation</vt:lpstr>
      <vt:lpstr>Suppose V1(r) and V2(r) are linearly independent functions which both solve Laplace's equation,   Does aV1(r)+bV2(r) also solve it (with a and b constants)?  </vt:lpstr>
      <vt:lpstr>What is the value of                                   ?</vt:lpstr>
      <vt:lpstr>PowerPoint Presentation</vt:lpstr>
      <vt:lpstr>PowerPoint Presentation</vt:lpstr>
      <vt:lpstr>PowerPoint Presentation</vt:lpstr>
      <vt:lpstr>PowerPoint Presentation</vt:lpstr>
      <vt:lpstr>Given the two diff. eq's : </vt:lpstr>
      <vt:lpstr>Sinh and cosh</vt:lpstr>
      <vt:lpstr>The X(x) equation in this problem involves the "positive constant" solutions:  A sinh(kx) + B cosh(kx) </vt:lpstr>
      <vt:lpstr>Given the two diff. eq's: </vt:lpstr>
      <vt:lpstr>2 troughs (∞ in z, i.e. out of page) have grounded sidewalls.   The base of each is held at V0.  </vt:lpstr>
      <vt:lpstr>How does V(x,y) compare, 4 m above the middle of the base in the two troughs? A) Same in each  B) 4x bigger in #1         C) 4x bigger in #2    D) much bigger in #1    E) much bigger in #2</vt:lpstr>
      <vt:lpstr>SEP OF VAR:  LEGENDRE POLYNOMIALS</vt:lpstr>
      <vt:lpstr>Given                    in Cartesian coords, we separated V(x,y,z) = X(x)Y(y)Z(z).  Will this approach work in spherical coordinates, i.e. can we separate  V(r,θ,φ) = R(r)P(θ)F(φ)? </vt:lpstr>
      <vt:lpstr>The Rodrigues formula for generating the Legendre Polynomials is    If the Legendre polynomials are orthogonal, are the leading coefficients                  necessary to maintain orthogonality? </vt:lpstr>
      <vt:lpstr>V everywhere on a spherical shell is a given constant, i.e. V(R, ) = V0.  There are no charges inside the sphere.  Which terms do you expect to appear when finding V(inside) ? A) Many Al terms (but no Bl's)  B) Many Bl terms (but no Al's)  C) Just A0 D) Just B0 E) Something else!</vt:lpstr>
      <vt:lpstr>PowerPoint Presentation</vt:lpstr>
      <vt:lpstr>Orthogonality</vt:lpstr>
      <vt:lpstr>Orthogonality</vt:lpstr>
      <vt:lpstr>Suppose V on a spherical shell is constant, i.e. V(R, ) = V0.  Which terms do you expect to appear when finding V(inside) ?  A) Many Al terms (but no Bl's)  B) Many Bl terms (but no Al's)  C) Just A0 D) Just B0 E) Something else!</vt:lpstr>
      <vt:lpstr>Suppose V on a spherical shell is constant, i.e. V(R, ) = V0.  Which terms do you expect to appear when finding V(outside) ? A) Many Al terms (but no Bl's)  B) Many Bl terms (but no Al's)  C) Just A0 D) Just B0 E) Something else!!</vt:lpstr>
      <vt:lpstr>Can you write the function  as a sum of Legendre Polynomials?</vt:lpstr>
      <vt:lpstr>Suppose V on a spherical shell is    Which terms do you expect to appear when finding V(inside) ? A) Many Al terms (but no Bl's)  B) Many Bl terms (but no Al's)  C) Just A0 and A2 D) Just B0 and B2 E) Something else!</vt:lpstr>
      <vt:lpstr>Suppose V on a spherical shell is    Which terms do you expect to appear when finding V(outside) ? A) Many Al terms (but no Bl's)  B) Many Bl terms (but no Al's)  C) Just A0 and A2 D) Just B0 and B2 E) Something else!</vt:lpstr>
      <vt:lpstr>Suppose that applying boundary conditions to Laplace's equation leads to an equation of the form:</vt:lpstr>
      <vt:lpstr>Can you write the function                as a sum of Legendre Polynomials?</vt:lpstr>
      <vt:lpstr>Boundary conditions:  V0</vt:lpstr>
      <vt:lpstr>Does the previous answer change at all if you’re asked for V outside the sphere?</vt:lpstr>
      <vt:lpstr>Since the electric field is zero inside this conducting sphere, and  V                   , is V=0 inside as well? </vt:lpstr>
      <vt:lpstr>Boundary conditions:  sigma</vt:lpstr>
    </vt:vector>
  </TitlesOfParts>
  <Company>CU Boulder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Stephanie Chasteen</dc:creator>
  <cp:lastModifiedBy>STEVEN POLLOCK</cp:lastModifiedBy>
  <cp:revision>143</cp:revision>
  <cp:lastPrinted>2013-02-09T04:08:17Z</cp:lastPrinted>
  <dcterms:created xsi:type="dcterms:W3CDTF">2007-10-23T21:56:36Z</dcterms:created>
  <dcterms:modified xsi:type="dcterms:W3CDTF">2013-05-16T03:26:31Z</dcterms:modified>
</cp:coreProperties>
</file>