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6.xml" ContentType="application/vnd.openxmlformats-officedocument.presentationml.notesSlide+xml"/>
  <Override PartName="/ppt/embeddings/oleObject10.bin" ContentType="application/vnd.openxmlformats-officedocument.oleObject"/>
  <Override PartName="/ppt/notesSlides/notesSlide7.xml" ContentType="application/vnd.openxmlformats-officedocument.presentationml.notesSlide+xml"/>
  <Override PartName="/ppt/embeddings/oleObject11.bin" ContentType="application/vnd.openxmlformats-officedocument.oleObject"/>
  <Override PartName="/ppt/notesSlides/notesSlide8.xml" ContentType="application/vnd.openxmlformats-officedocument.presentationml.notesSlide+xml"/>
  <Override PartName="/ppt/embeddings/oleObject1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3.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4.bin" ContentType="application/vnd.openxmlformats-officedocument.oleObject"/>
  <Override PartName="/ppt/notesSlides/notesSlide13.xml" ContentType="application/vnd.openxmlformats-officedocument.presentationml.notesSlide+xml"/>
  <Override PartName="/ppt/embeddings/oleObject15.bin" ContentType="application/vnd.openxmlformats-officedocument.oleObject"/>
  <Override PartName="/ppt/notesSlides/notesSlide14.xml" ContentType="application/vnd.openxmlformats-officedocument.presentationml.notesSlide+xml"/>
  <Override PartName="/ppt/embeddings/oleObject16.bin" ContentType="application/vnd.openxmlformats-officedocument.oleObject"/>
  <Override PartName="/ppt/notesSlides/notesSlide15.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notesSlides/notesSlide16.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17.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notesSlides/notesSlide18.xml" ContentType="application/vnd.openxmlformats-officedocument.presentationml.notesSlide+xml"/>
  <Override PartName="/ppt/embeddings/oleObject23.bin" ContentType="application/vnd.openxmlformats-officedocument.oleObject"/>
  <Override PartName="/ppt/notesSlides/notesSlide19.xml" ContentType="application/vnd.openxmlformats-officedocument.presentationml.notesSlide+xml"/>
  <Override PartName="/ppt/embeddings/oleObject24.bin" ContentType="application/vnd.openxmlformats-officedocument.oleObject"/>
  <Override PartName="/ppt/notesSlides/notesSlide20.xml" ContentType="application/vnd.openxmlformats-officedocument.presentationml.notesSlide+xml"/>
  <Override PartName="/ppt/embeddings/oleObject25.bin" ContentType="application/vnd.openxmlformats-officedocument.oleObject"/>
  <Override PartName="/ppt/notesSlides/notesSlide21.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22.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notesSlides/notesSlide27.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notesSlides/notesSlide28.xml" ContentType="application/vnd.openxmlformats-officedocument.presentationml.notesSlide+xml"/>
  <Override PartName="/ppt/embeddings/oleObject51.bin" ContentType="application/vnd.openxmlformats-officedocument.oleObject"/>
  <Override PartName="/ppt/embeddings/oleObject52.bin" ContentType="application/vnd.openxmlformats-officedocument.oleObject"/>
  <Override PartName="/ppt/notesSlides/notesSlide29.xml" ContentType="application/vnd.openxmlformats-officedocument.presentationml.notesSlide+xml"/>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30.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handoutMasterIdLst>
    <p:handoutMasterId r:id="rId36"/>
  </p:handoutMasterIdLst>
  <p:sldIdLst>
    <p:sldId id="524" r:id="rId2"/>
    <p:sldId id="525" r:id="rId3"/>
    <p:sldId id="478" r:id="rId4"/>
    <p:sldId id="479" r:id="rId5"/>
    <p:sldId id="480" r:id="rId6"/>
    <p:sldId id="484" r:id="rId7"/>
    <p:sldId id="498" r:id="rId8"/>
    <p:sldId id="499" r:id="rId9"/>
    <p:sldId id="501" r:id="rId10"/>
    <p:sldId id="485" r:id="rId11"/>
    <p:sldId id="500" r:id="rId12"/>
    <p:sldId id="487" r:id="rId13"/>
    <p:sldId id="517" r:id="rId14"/>
    <p:sldId id="488" r:id="rId15"/>
    <p:sldId id="489" r:id="rId16"/>
    <p:sldId id="492" r:id="rId17"/>
    <p:sldId id="493" r:id="rId18"/>
    <p:sldId id="494" r:id="rId19"/>
    <p:sldId id="495" r:id="rId20"/>
    <p:sldId id="496" r:id="rId21"/>
    <p:sldId id="497" r:id="rId22"/>
    <p:sldId id="505" r:id="rId23"/>
    <p:sldId id="506" r:id="rId24"/>
    <p:sldId id="508" r:id="rId25"/>
    <p:sldId id="516" r:id="rId26"/>
    <p:sldId id="526" r:id="rId27"/>
    <p:sldId id="518" r:id="rId28"/>
    <p:sldId id="519" r:id="rId29"/>
    <p:sldId id="520" r:id="rId30"/>
    <p:sldId id="521" r:id="rId31"/>
    <p:sldId id="522" r:id="rId32"/>
    <p:sldId id="523" r:id="rId33"/>
    <p:sldId id="528"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226" autoAdjust="0"/>
  </p:normalViewPr>
  <p:slideViewPr>
    <p:cSldViewPr snapToGrid="0">
      <p:cViewPr varScale="1">
        <p:scale>
          <a:sx n="52" d="100"/>
          <a:sy n="52" d="100"/>
        </p:scale>
        <p:origin x="-240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image" Target="../media/image24.png"/><Relationship Id="rId2" Type="http://schemas.openxmlformats.org/officeDocument/2006/relationships/image" Target="../media/image25.png"/></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image" Target="../media/image28.png"/><Relationship Id="rId2"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 Id="rId3" Type="http://schemas.openxmlformats.org/officeDocument/2006/relationships/image" Target="../media/image34.emf"/></Relationships>
</file>

<file path=ppt/drawings/_rels/vmlDrawing21.vml.rels><?xml version="1.0" encoding="UTF-8" standalone="yes"?>
<Relationships xmlns="http://schemas.openxmlformats.org/package/2006/relationships"><Relationship Id="rId11" Type="http://schemas.openxmlformats.org/officeDocument/2006/relationships/image" Target="../media/image48.emf"/><Relationship Id="rId12" Type="http://schemas.openxmlformats.org/officeDocument/2006/relationships/image" Target="../media/image49.emf"/><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emf"/><Relationship Id="rId8" Type="http://schemas.openxmlformats.org/officeDocument/2006/relationships/image" Target="../media/image45.emf"/><Relationship Id="rId9" Type="http://schemas.openxmlformats.org/officeDocument/2006/relationships/image" Target="../media/image46.emf"/><Relationship Id="rId10" Type="http://schemas.openxmlformats.org/officeDocument/2006/relationships/image" Target="../media/image4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3.emf"/><Relationship Id="rId2" Type="http://schemas.openxmlformats.org/officeDocument/2006/relationships/image" Target="../media/image5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4.emf"/><Relationship Id="rId2" Type="http://schemas.openxmlformats.org/officeDocument/2006/relationships/image" Target="../media/image55.emf"/><Relationship Id="rId3" Type="http://schemas.openxmlformats.org/officeDocument/2006/relationships/image" Target="../media/image56.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8.emf"/><Relationship Id="rId4" Type="http://schemas.openxmlformats.org/officeDocument/2006/relationships/image" Target="../media/image59.emf"/><Relationship Id="rId5" Type="http://schemas.openxmlformats.org/officeDocument/2006/relationships/image" Target="../media/image60.emf"/><Relationship Id="rId6" Type="http://schemas.openxmlformats.org/officeDocument/2006/relationships/image" Target="../media/image56.emf"/><Relationship Id="rId1" Type="http://schemas.openxmlformats.org/officeDocument/2006/relationships/image" Target="../media/image54.emf"/><Relationship Id="rId2" Type="http://schemas.openxmlformats.org/officeDocument/2006/relationships/image" Target="../media/image5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image" Target="../media/image6.emf"/><Relationship Id="rId2"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BC7D59-39C0-A04A-867B-0967FA5F0A0A}" type="datetimeFigureOut">
              <a:rPr lang="en-US" smtClean="0"/>
              <a:t>5/15/13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BDEBC1-4C08-1947-A2D0-662D198A3D55}" type="slidenum">
              <a:rPr lang="en-US" smtClean="0"/>
              <a:t>‹#›</a:t>
            </a:fld>
            <a:endParaRPr lang="en-US"/>
          </a:p>
        </p:txBody>
      </p:sp>
    </p:spTree>
    <p:extLst>
      <p:ext uri="{BB962C8B-B14F-4D97-AF65-F5344CB8AC3E}">
        <p14:creationId xmlns:p14="http://schemas.microsoft.com/office/powerpoint/2010/main" val="12628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0F17323-29B6-344C-BA96-22CC287E9BD7}" type="slidenum">
              <a:rPr lang="en-US"/>
              <a:pPr>
                <a:defRPr/>
              </a:pPr>
              <a:t>‹#›</a:t>
            </a:fld>
            <a:endParaRPr lang="en-US"/>
          </a:p>
        </p:txBody>
      </p:sp>
    </p:spTree>
    <p:extLst>
      <p:ext uri="{BB962C8B-B14F-4D97-AF65-F5344CB8AC3E}">
        <p14:creationId xmlns:p14="http://schemas.microsoft.com/office/powerpoint/2010/main" val="284542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01CB2D8-32E3-C940-B8A2-CA4191B2A84F}" type="slidenum">
              <a:rPr lang="en-US" sz="1200"/>
              <a:pPr/>
              <a:t>1</a:t>
            </a:fld>
            <a:endParaRPr lang="en-US" sz="120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-SJP</a:t>
            </a:r>
          </a:p>
          <a:p>
            <a:pPr eaLnBrk="1" hangingPunct="1"/>
            <a:r>
              <a:rPr lang="en-US">
                <a:ea typeface="ヒラギノ角ゴ Pro W3" charset="0"/>
                <a:cs typeface="ヒラギノ角ゴ Pro W3" charset="0"/>
              </a:rPr>
              <a:t>WRITTEN BY: Steven Pollock (CU-Boulder)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ヒラギノ角ゴ Pro W3" charset="0"/>
                <a:cs typeface="ヒラギノ角ゴ Pro W3" charset="0"/>
              </a:rPr>
              <a:t>Lead in to next figure</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11</a:t>
            </a:fld>
            <a:endParaRPr lang="en-US"/>
          </a:p>
        </p:txBody>
      </p:sp>
    </p:spTree>
    <p:extLst>
      <p:ext uri="{BB962C8B-B14F-4D97-AF65-F5344CB8AC3E}">
        <p14:creationId xmlns:p14="http://schemas.microsoft.com/office/powerpoint/2010/main" val="45412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an animated gif! Click the arrow to make it go. </a:t>
            </a:r>
          </a:p>
          <a:p>
            <a:endParaRPr lang="en-US" dirty="0" smtClean="0"/>
          </a:p>
          <a:p>
            <a:r>
              <a:rPr lang="en-US" dirty="0" smtClean="0"/>
              <a:t>http</a:t>
            </a:r>
            <a:r>
              <a:rPr lang="en-US" dirty="0" smtClean="0"/>
              <a:t>://</a:t>
            </a:r>
            <a:r>
              <a:rPr lang="en-US" dirty="0" err="1" smtClean="0"/>
              <a:t>upload.wikimedia.org</a:t>
            </a:r>
            <a:r>
              <a:rPr lang="en-US" dirty="0" smtClean="0"/>
              <a:t>/</a:t>
            </a:r>
            <a:r>
              <a:rPr lang="en-US" dirty="0" err="1" smtClean="0"/>
              <a:t>wikipedia</a:t>
            </a:r>
            <a:r>
              <a:rPr lang="en-US" dirty="0" smtClean="0"/>
              <a:t>/commons/a/</a:t>
            </a:r>
            <a:r>
              <a:rPr lang="en-US" dirty="0" err="1" smtClean="0"/>
              <a:t>aa</a:t>
            </a:r>
            <a:r>
              <a:rPr lang="en-US" dirty="0" smtClean="0"/>
              <a:t>/</a:t>
            </a:r>
            <a:r>
              <a:rPr lang="en-US" dirty="0" err="1" smtClean="0"/>
              <a:t>VFPt_dipole_animation_electric.gif</a:t>
            </a:r>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12</a:t>
            </a:fld>
            <a:endParaRPr lang="en-US"/>
          </a:p>
        </p:txBody>
      </p:sp>
    </p:spTree>
    <p:extLst>
      <p:ext uri="{BB962C8B-B14F-4D97-AF65-F5344CB8AC3E}">
        <p14:creationId xmlns:p14="http://schemas.microsoft.com/office/powerpoint/2010/main" val="1047890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a:t>
            </a:r>
            <a:r>
              <a:rPr lang="en-US" dirty="0" smtClean="0"/>
              <a:t> ‘13:  I </a:t>
            </a:r>
            <a:r>
              <a:rPr lang="en-US" dirty="0" smtClean="0"/>
              <a:t>had a figure from the web last class</a:t>
            </a:r>
            <a:r>
              <a:rPr lang="en-US" baseline="0" dirty="0" smtClean="0"/>
              <a:t> and a student questioned whether it had been “stretched”, so </a:t>
            </a:r>
            <a:r>
              <a:rPr lang="en-US" dirty="0" smtClean="0"/>
              <a:t> this time I wrote the code myself</a:t>
            </a:r>
          </a:p>
          <a:p>
            <a:endParaRPr lang="en-US" dirty="0" smtClean="0"/>
          </a:p>
          <a:p>
            <a:r>
              <a:rPr lang="en-US" dirty="0" smtClean="0"/>
              <a:t>It</a:t>
            </a:r>
            <a:r>
              <a:rPr lang="en-US" baseline="0" dirty="0" smtClean="0"/>
              <a:t> generated some questions – mostly about why I used </a:t>
            </a:r>
            <a:r>
              <a:rPr lang="en-US" baseline="0" dirty="0" err="1" smtClean="0"/>
              <a:t>cartesian</a:t>
            </a:r>
            <a:r>
              <a:rPr lang="en-US" baseline="0" dirty="0" smtClean="0"/>
              <a:t> coordinates, and whether there are other MMA functions besides “</a:t>
            </a:r>
            <a:r>
              <a:rPr lang="en-US" baseline="0" dirty="0" err="1" smtClean="0"/>
              <a:t>StreamPlot</a:t>
            </a:r>
            <a:r>
              <a:rPr lang="en-US" baseline="0" dirty="0" smtClean="0"/>
              <a:t>” to use here (it’s subtle, field lines are NOT well defined, like </a:t>
            </a:r>
            <a:r>
              <a:rPr lang="en-US" baseline="0" dirty="0" err="1" smtClean="0"/>
              <a:t>equipotentials</a:t>
            </a:r>
            <a:r>
              <a:rPr lang="en-US" baseline="0" dirty="0" smtClean="0"/>
              <a:t> are!) </a:t>
            </a:r>
          </a:p>
          <a:p>
            <a:r>
              <a:rPr lang="en-US" baseline="0" dirty="0" smtClean="0"/>
              <a:t>Note also the numerical breakdown near the origin.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13</a:t>
            </a:fld>
            <a:endParaRPr lang="en-US"/>
          </a:p>
        </p:txBody>
      </p:sp>
    </p:spTree>
    <p:extLst>
      <p:ext uri="{BB962C8B-B14F-4D97-AF65-F5344CB8AC3E}">
        <p14:creationId xmlns:p14="http://schemas.microsoft.com/office/powerpoint/2010/main" val="1248964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C3505-0A7C-014E-9FF8-494003D06EF1}" type="slidenum">
              <a:rPr lang="en-US"/>
              <a:pPr/>
              <a:t>14</a:t>
            </a:fld>
            <a:endParaRPr lang="en-US"/>
          </a:p>
        </p:txBody>
      </p:sp>
      <p:sp>
        <p:nvSpPr>
          <p:cNvPr id="276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defTabSz="457200" eaLnBrk="1" hangingPunct="1"/>
            <a:r>
              <a:rPr lang="en-US" dirty="0" smtClean="0">
                <a:ea typeface="ヒラギノ角ゴ Pro W3" charset="0"/>
                <a:cs typeface="ヒラギノ角ゴ Pro W3" charset="0"/>
              </a:rPr>
              <a:t>I punted</a:t>
            </a:r>
            <a:r>
              <a:rPr lang="en-US" baseline="0" dirty="0" smtClean="0">
                <a:ea typeface="ヒラギノ角ゴ Pro W3" charset="0"/>
                <a:cs typeface="ヒラギノ角ゴ Pro W3" charset="0"/>
              </a:rPr>
              <a:t> this in ‘13 for time (though we revisit the math for Magnetic dipoles later, so still cover it) </a:t>
            </a:r>
            <a:endParaRPr lang="en-US"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CORRECT ANSWER:  C </a:t>
            </a:r>
          </a:p>
          <a:p>
            <a:pPr defTabSz="457200" eaLnBrk="1" hangingPunct="1"/>
            <a:r>
              <a:rPr lang="en-US" dirty="0" smtClean="0">
                <a:ea typeface="ヒラギノ角ゴ Pro W3" charset="0"/>
                <a:cs typeface="ヒラギノ角ゴ Pro W3" charset="0"/>
              </a:rPr>
              <a:t>USED IN:  Spring 2008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LECTURE NUMBER: 21</a:t>
            </a:r>
          </a:p>
          <a:p>
            <a:pPr defTabSz="457200" eaLnBrk="1" hangingPunct="1"/>
            <a:r>
              <a:rPr lang="en-US" dirty="0" smtClean="0">
                <a:ea typeface="ヒラギノ角ゴ Pro W3" charset="0"/>
                <a:cs typeface="ヒラギノ角ゴ Pro W3" charset="0"/>
              </a:rPr>
              <a:t>STUDENT RESPONSES:  17% 0%  </a:t>
            </a:r>
            <a:r>
              <a:rPr lang="en-US" b="1" dirty="0" smtClean="0">
                <a:ea typeface="ヒラギノ角ゴ Pro W3" charset="0"/>
                <a:cs typeface="ヒラギノ角ゴ Pro W3" charset="0"/>
              </a:rPr>
              <a:t>[[83%]] </a:t>
            </a:r>
            <a:r>
              <a:rPr lang="en-US" dirty="0" smtClean="0">
                <a:ea typeface="ヒラギノ角ゴ Pro W3" charset="0"/>
                <a:cs typeface="ヒラギノ角ゴ Pro W3" charset="0"/>
              </a:rPr>
              <a:t>0% 0% (SPRING 2008)</a:t>
            </a:r>
          </a:p>
          <a:p>
            <a:pPr defTabSz="457200" eaLnBrk="1" hangingPunct="1"/>
            <a:r>
              <a:rPr lang="en-US" dirty="0" smtClean="0">
                <a:ea typeface="ヒラギノ角ゴ Pro W3" charset="0"/>
                <a:cs typeface="ヒラギノ角ゴ Pro W3" charset="0"/>
              </a:rPr>
              <a:t>				36% 15%  </a:t>
            </a:r>
            <a:r>
              <a:rPr lang="en-US" b="1" dirty="0" smtClean="0">
                <a:ea typeface="ヒラギノ角ゴ Pro W3" charset="0"/>
                <a:cs typeface="ヒラギノ角ゴ Pro W3" charset="0"/>
              </a:rPr>
              <a:t>[[38%]] 1</a:t>
            </a:r>
            <a:r>
              <a:rPr lang="en-US" dirty="0" smtClean="0">
                <a:ea typeface="ヒラギノ角ゴ Pro W3" charset="0"/>
                <a:cs typeface="ヒラギノ角ゴ Pro W3" charset="0"/>
              </a:rPr>
              <a:t>0% 0% (FALL 2009)</a:t>
            </a:r>
          </a:p>
          <a:p>
            <a:pPr defTabSz="457200"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Start of class. Lot got it right (85%), but many were quite confused about the logic. Common issues: Some seemed to think </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E</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 in the formula is  the E FROM the dipole. Others were confused about what p dot del means (and whether del also operates on p in this formula) And the scalar nature of p dot Del was also confusing some.  Answer: If p = </a:t>
            </a:r>
            <a:r>
              <a:rPr lang="en-US" dirty="0" err="1" smtClean="0">
                <a:ea typeface="ヒラギノ角ゴ Pro W3" charset="0"/>
                <a:cs typeface="ヒラギノ角ゴ Pro W3" charset="0"/>
              </a:rPr>
              <a:t>pz</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zhat</a:t>
            </a:r>
            <a:r>
              <a:rPr lang="en-US" dirty="0" smtClean="0">
                <a:ea typeface="ヒラギノ角ゴ Pro W3" charset="0"/>
                <a:cs typeface="ヒラギノ角ゴ Pro W3" charset="0"/>
              </a:rPr>
              <a:t>, then F = </a:t>
            </a:r>
            <a:r>
              <a:rPr lang="en-US" dirty="0" err="1" smtClean="0">
                <a:ea typeface="ヒラギノ角ゴ Pro W3" charset="0"/>
                <a:cs typeface="ヒラギノ角ゴ Pro W3" charset="0"/>
              </a:rPr>
              <a:t>pz</a:t>
            </a:r>
            <a:r>
              <a:rPr lang="en-US" dirty="0" smtClean="0">
                <a:ea typeface="ヒラギノ角ゴ Pro W3" charset="0"/>
                <a:cs typeface="ヒラギノ角ゴ Pro W3" charset="0"/>
              </a:rPr>
              <a:t> d/</a:t>
            </a:r>
            <a:r>
              <a:rPr lang="en-US" dirty="0" err="1" smtClean="0">
                <a:ea typeface="ヒラギノ角ゴ Pro W3" charset="0"/>
                <a:cs typeface="ヒラギノ角ゴ Pro W3" charset="0"/>
              </a:rPr>
              <a:t>dz</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Ex,ey,ez</a:t>
            </a:r>
            <a:r>
              <a:rPr lang="en-US" dirty="0" smtClean="0">
                <a:ea typeface="ヒラギノ角ゴ Pro W3" charset="0"/>
                <a:cs typeface="ヒラギノ角ゴ Pro W3" charset="0"/>
              </a:rPr>
              <a:t>) So, depending on the details of E, this could have any or all components, the answer is C.  -SJP</a:t>
            </a:r>
          </a:p>
          <a:p>
            <a:pPr defTabSz="457200" eaLnBrk="1" hangingPunct="1"/>
            <a:r>
              <a:rPr lang="en-US" dirty="0" smtClean="0">
                <a:ea typeface="ヒラギノ角ゴ Pro W3" charset="0"/>
                <a:cs typeface="ヒラギノ角ゴ Pro W3" charset="0"/>
              </a:rPr>
              <a:t>WRITTEN BY: Steven Pollock (CU-Boulder)</a:t>
            </a:r>
            <a:endParaRPr lang="en-US" b="1" dirty="0" smtClean="0">
              <a:ea typeface="ヒラギノ角ゴ Pro W3" charset="0"/>
              <a:cs typeface="ヒラギノ角ゴ Pro W3" charset="0"/>
            </a:endParaRPr>
          </a:p>
          <a:p>
            <a:pPr defTabSz="457200"/>
            <a:endParaRPr lang="en-US" dirty="0">
              <a:ea typeface="ヒラギノ角ゴ Pro W3" charset="0"/>
              <a:cs typeface="ヒラギノ角ゴ Pro W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794B8-8892-BF4C-8E54-6F121483DAA2}" type="slidenum">
              <a:rPr lang="en-US"/>
              <a:pPr/>
              <a:t>15</a:t>
            </a:fld>
            <a:endParaRPr lang="en-US"/>
          </a:p>
        </p:txBody>
      </p:sp>
      <p:sp>
        <p:nvSpPr>
          <p:cNvPr id="278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8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0"/>
                <a:cs typeface="ヒラギノ角ゴ Pro W3" charset="0"/>
              </a:rPr>
              <a:t>I punted</a:t>
            </a:r>
            <a:r>
              <a:rPr lang="en-US" baseline="0" dirty="0" smtClean="0">
                <a:ea typeface="ヒラギノ角ゴ Pro W3" charset="0"/>
                <a:cs typeface="ヒラギノ角ゴ Pro W3" charset="0"/>
              </a:rPr>
              <a:t> this in ‘13 for time (though we revisit the math for Magnetic dipoles later, so still cover it) </a:t>
            </a:r>
            <a:endParaRPr lang="en-US" dirty="0" smtClean="0">
              <a:ea typeface="ヒラギノ角ゴ Pro W3" charset="0"/>
              <a:cs typeface="ヒラギノ角ゴ Pro W3" charset="0"/>
            </a:endParaRP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CORRECT ANSWER:  E</a:t>
            </a:r>
          </a:p>
          <a:p>
            <a:pPr eaLnBrk="1" hangingPunct="1"/>
            <a:r>
              <a:rPr lang="en-US" dirty="0" smtClean="0">
                <a:ea typeface="ヒラギノ角ゴ Pro W3" charset="0"/>
                <a:cs typeface="ヒラギノ角ゴ Pro W3" charset="0"/>
              </a:rPr>
              <a:t>USED IN: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LECTURE NUMBER:  ?</a:t>
            </a:r>
          </a:p>
          <a:p>
            <a:pPr eaLnBrk="1" hangingPunct="1"/>
            <a:r>
              <a:rPr lang="en-US" dirty="0" smtClean="0">
                <a:ea typeface="ヒラギノ角ゴ Pro W3" charset="0"/>
                <a:cs typeface="ヒラギノ角ゴ Pro W3" charset="0"/>
              </a:rPr>
              <a:t>STUDENT RESPONSES:  </a:t>
            </a:r>
          </a:p>
          <a:p>
            <a:pPr eaLnBrk="1" hangingPunct="1"/>
            <a:r>
              <a:rPr lang="en-US" dirty="0" smtClean="0">
                <a:ea typeface="ヒラギノ角ゴ Pro W3" charset="0"/>
                <a:cs typeface="ヒラギノ角ゴ Pro W3" charset="0"/>
              </a:rPr>
              <a:t>		0% 10% 32% 2% </a:t>
            </a:r>
            <a:r>
              <a:rPr lang="en-US" b="1" dirty="0" smtClean="0">
                <a:ea typeface="ヒラギノ角ゴ Pro W3" charset="0"/>
                <a:cs typeface="ヒラギノ角ゴ Pro W3" charset="0"/>
              </a:rPr>
              <a:t>[[56%]]</a:t>
            </a:r>
            <a:r>
              <a:rPr lang="en-US" dirty="0" smtClean="0">
                <a:ea typeface="ヒラギノ角ゴ Pro W3" charset="0"/>
                <a:cs typeface="ヒラギノ角ゴ Pro W3" charset="0"/>
              </a:rPr>
              <a:t> (FALL 2009)</a:t>
            </a: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 I felt the discussion from the previous one was good enough. </a:t>
            </a:r>
          </a:p>
          <a:p>
            <a:r>
              <a:rPr lang="en-US" dirty="0" smtClean="0">
                <a:ea typeface="ヒラギノ角ゴ Pro W3" charset="0"/>
                <a:cs typeface="ヒラギノ角ゴ Pro W3" charset="0"/>
              </a:rPr>
              <a:t>Answer: If p = </a:t>
            </a:r>
            <a:r>
              <a:rPr lang="en-US" dirty="0" err="1" smtClean="0">
                <a:ea typeface="ヒラギノ角ゴ Pro W3" charset="0"/>
                <a:cs typeface="ヒラギノ角ゴ Pro W3" charset="0"/>
              </a:rPr>
              <a:t>pz</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zhat</a:t>
            </a:r>
            <a:r>
              <a:rPr lang="en-US" dirty="0" smtClean="0">
                <a:ea typeface="ヒラギノ角ゴ Pro W3" charset="0"/>
                <a:cs typeface="ヒラギノ角ゴ Pro W3" charset="0"/>
              </a:rPr>
              <a:t>, then F = </a:t>
            </a:r>
            <a:r>
              <a:rPr lang="en-US" dirty="0" err="1" smtClean="0">
                <a:ea typeface="ヒラギノ角ゴ Pro W3" charset="0"/>
                <a:cs typeface="ヒラギノ角ゴ Pro W3" charset="0"/>
              </a:rPr>
              <a:t>pz</a:t>
            </a:r>
            <a:r>
              <a:rPr lang="en-US" dirty="0" smtClean="0">
                <a:ea typeface="ヒラギノ角ゴ Pro W3" charset="0"/>
                <a:cs typeface="ヒラギノ角ゴ Pro W3" charset="0"/>
              </a:rPr>
              <a:t> d/</a:t>
            </a:r>
            <a:r>
              <a:rPr lang="en-US" dirty="0" err="1" smtClean="0">
                <a:ea typeface="ヒラギノ角ゴ Pro W3" charset="0"/>
                <a:cs typeface="ヒラギノ角ゴ Pro W3" charset="0"/>
              </a:rPr>
              <a:t>dz</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Ex,ey,ez</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To have an x component, we need a nonzero d(Ex)/dz. So I claim it's E.   -SJP</a:t>
            </a:r>
          </a:p>
          <a:p>
            <a:pPr eaLnBrk="1" hangingPunct="1"/>
            <a:r>
              <a:rPr lang="en-US" dirty="0" smtClean="0">
                <a:ea typeface="ヒラギノ角ゴ Pro W3" charset="0"/>
                <a:cs typeface="ヒラギノ角ゴ Pro W3" charset="0"/>
              </a:rPr>
              <a:t>WRITTEN BY: Steven Pollock (CU-Boulder)</a:t>
            </a:r>
            <a:endParaRPr lang="en-US" dirty="0">
              <a:ea typeface="ヒラギノ角ゴ Pro W3" charset="0"/>
              <a:cs typeface="ヒラギノ角ゴ Pro W3"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Rot="1" noChangeAspect="1" noChangeArrowheads="1" noTextEdit="1"/>
          </p:cNvSpPr>
          <p:nvPr>
            <p:ph type="sldImg"/>
          </p:nvPr>
        </p:nvSpPr>
        <p:spPr>
          <a:ln/>
        </p:spPr>
      </p:sp>
      <p:sp>
        <p:nvSpPr>
          <p:cNvPr id="7987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 as start of class</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21</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dirty="0" smtClean="0">
                <a:ea typeface="ヒラギノ角ゴ Pro W3" charset="0"/>
                <a:cs typeface="ヒラギノ角ゴ Pro W3" charset="0"/>
              </a:rPr>
              <a:t>2,</a:t>
            </a:r>
            <a:r>
              <a:rPr lang="en-US" baseline="0" dirty="0" smtClean="0">
                <a:ea typeface="ヒラギノ角ゴ Pro W3" charset="0"/>
                <a:cs typeface="ヒラギノ角ゴ Pro W3" charset="0"/>
              </a:rPr>
              <a:t> </a:t>
            </a:r>
            <a:r>
              <a:rPr lang="en-US" b="1" baseline="0" dirty="0" smtClean="0">
                <a:ea typeface="ヒラギノ角ゴ Pro W3" charset="0"/>
                <a:cs typeface="ヒラギノ角ゴ Pro W3" charset="0"/>
              </a:rPr>
              <a:t>[[59]], </a:t>
            </a:r>
            <a:r>
              <a:rPr lang="en-US" b="0" baseline="0" dirty="0" smtClean="0">
                <a:ea typeface="ヒラギノ角ゴ Pro W3" charset="0"/>
                <a:cs typeface="ヒラギノ角ゴ Pro W3" charset="0"/>
              </a:rPr>
              <a:t>0 37, </a:t>
            </a:r>
            <a:r>
              <a:rPr lang="en-US" b="0" baseline="0" dirty="0" smtClean="0">
                <a:ea typeface="ヒラギノ角ゴ Pro W3" charset="0"/>
                <a:cs typeface="ヒラギノ角ゴ Pro W3" charset="0"/>
              </a:rPr>
              <a:t>2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a:t>
            </a:r>
            <a:r>
              <a:rPr lang="fr-FR" b="0" baseline="0" dirty="0" smtClean="0">
                <a:ea typeface="ヒラギノ角ゴ Pro W3" charset="0"/>
                <a:cs typeface="ヒラギノ角ゴ Pro W3" charset="0"/>
              </a:rPr>
              <a:t>’</a:t>
            </a:r>
            <a:r>
              <a:rPr lang="en-US" b="0" baseline="0" dirty="0" smtClean="0">
                <a:ea typeface="ヒラギノ角ゴ Pro W3" charset="0"/>
                <a:cs typeface="ヒラギノ角ゴ Pro W3" charset="0"/>
              </a:rPr>
              <a:t>13)</a:t>
            </a:r>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 </a:t>
            </a:r>
            <a:r>
              <a:rPr lang="en-US" b="1" baseline="0" dirty="0" smtClean="0">
                <a:ea typeface="ヒラギノ角ゴ Pro W3" charset="0"/>
                <a:cs typeface="ヒラギノ角ゴ Pro W3" charset="0"/>
              </a:rPr>
              <a:t> </a:t>
            </a:r>
            <a:r>
              <a:rPr lang="en-US" dirty="0" smtClean="0">
                <a:ea typeface="ヒラギノ角ゴ Pro W3" charset="0"/>
                <a:cs typeface="ヒラギノ角ゴ Pro W3" charset="0"/>
              </a:rPr>
              <a:t>Answer </a:t>
            </a:r>
            <a:r>
              <a:rPr lang="en-US" dirty="0">
                <a:ea typeface="ヒラギノ角ゴ Pro W3" charset="0"/>
                <a:cs typeface="ヒラギノ角ゴ Pro W3" charset="0"/>
              </a:rPr>
              <a:t>here is 2qd, origin is irrelevant.  Far away, V = 2 </a:t>
            </a:r>
            <a:r>
              <a:rPr lang="en-US" dirty="0" err="1">
                <a:ea typeface="ヒラギノ角ゴ Pro W3" charset="0"/>
                <a:cs typeface="ヒラギノ角ゴ Pro W3" charset="0"/>
              </a:rPr>
              <a:t>qd</a:t>
            </a:r>
            <a:r>
              <a:rPr lang="en-US" dirty="0">
                <a:ea typeface="ヒラギノ角ゴ Pro W3" charset="0"/>
                <a:cs typeface="ヒラギノ角ゴ Pro W3" charset="0"/>
              </a:rPr>
              <a:t> </a:t>
            </a:r>
            <a:r>
              <a:rPr lang="en-US" dirty="0" err="1">
                <a:ea typeface="ヒラギノ角ゴ Pro W3" charset="0"/>
                <a:cs typeface="ヒラギノ角ゴ Pro W3" charset="0"/>
              </a:rPr>
              <a:t>cos</a:t>
            </a:r>
            <a:r>
              <a:rPr lang="en-US" dirty="0">
                <a:ea typeface="ヒラギノ角ゴ Pro W3" charset="0"/>
                <a:cs typeface="ヒラギノ角ゴ Pro W3" charset="0"/>
              </a:rPr>
              <a:t>(theta) / 4 pi e0 r^2   </a:t>
            </a:r>
            <a:endParaRPr lang="en-US" dirty="0" smtClean="0">
              <a:ea typeface="ヒラギノ角ゴ Pro W3" charset="0"/>
              <a:cs typeface="ヒラギノ角ゴ Pro W3" charset="0"/>
            </a:endParaRPr>
          </a:p>
          <a:p>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Of course, the common student distractor</a:t>
            </a:r>
            <a:r>
              <a:rPr lang="en-US" baseline="0" dirty="0" smtClean="0">
                <a:ea typeface="ヒラギノ角ゴ Pro W3" charset="0"/>
                <a:cs typeface="ヒラギノ角ゴ Pro W3" charset="0"/>
              </a:rPr>
              <a:t> is 4qd, it’s helpful to go through this “from scratch” to see why it’s 2, not 4. </a:t>
            </a:r>
          </a:p>
          <a:p>
            <a:endParaRPr lang="en-US" baseline="0" dirty="0" smtClean="0">
              <a:ea typeface="ヒラギノ角ゴ Pro W3" charset="0"/>
              <a:cs typeface="ヒラギノ角ゴ Pro W3" charset="0"/>
            </a:endParaRPr>
          </a:p>
          <a:p>
            <a:r>
              <a:rPr lang="en-US" dirty="0" smtClean="0">
                <a:ea typeface="ヒラギノ角ゴ Pro W3" charset="0"/>
                <a:cs typeface="ヒラギノ角ゴ Pro W3" charset="0"/>
              </a:rPr>
              <a:t> </a:t>
            </a:r>
            <a:r>
              <a:rPr lang="en-US" dirty="0">
                <a:ea typeface="ヒラギノ角ゴ Pro W3" charset="0"/>
                <a:cs typeface="ヒラギノ角ゴ Pro W3" charset="0"/>
              </a:rPr>
              <a:t>-SJP</a:t>
            </a:r>
            <a:endParaRPr lang="en-US" b="1" dirty="0">
              <a:ea typeface="ヒラギノ角ゴ Pro W3" charset="0"/>
              <a:cs typeface="ヒラギノ角ゴ Pro W3" charset="0"/>
            </a:endParaRPr>
          </a:p>
          <a:p>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ヒラギノ角ゴ Pro W3" charset="0"/>
                <a:cs typeface="ヒラギノ角ゴ Pro W3" charset="0"/>
              </a:rPr>
              <a:t>CORRECT ANSWER:  B</a:t>
            </a:r>
          </a:p>
          <a:p>
            <a:pPr eaLnBrk="1" hangingPunct="1"/>
            <a:r>
              <a:rPr lang="en-US" dirty="0" smtClean="0">
                <a:ea typeface="ヒラギノ角ゴ Pro W3" charset="0"/>
                <a:cs typeface="ヒラギノ角ゴ Pro W3" charset="0"/>
              </a:rPr>
              <a:t>USED IN: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 LECTURE NUMBER: 21</a:t>
            </a:r>
          </a:p>
          <a:p>
            <a:pPr eaLnBrk="1" hangingPunct="1"/>
            <a:r>
              <a:rPr lang="en-US" dirty="0" smtClean="0">
                <a:ea typeface="ヒラギノ角ゴ Pro W3" charset="0"/>
                <a:cs typeface="ヒラギノ角ゴ Pro W3" charset="0"/>
              </a:rPr>
              <a:t>STUDENT RESPONSES:  2,</a:t>
            </a:r>
            <a:r>
              <a:rPr lang="en-US" baseline="0" dirty="0" smtClean="0">
                <a:ea typeface="ヒラギノ角ゴ Pro W3" charset="0"/>
                <a:cs typeface="ヒラギノ角ゴ Pro W3" charset="0"/>
              </a:rPr>
              <a:t> </a:t>
            </a:r>
            <a:r>
              <a:rPr lang="en-US" b="1" baseline="0" dirty="0" smtClean="0">
                <a:ea typeface="ヒラギノ角ゴ Pro W3" charset="0"/>
                <a:cs typeface="ヒラギノ角ゴ Pro W3" charset="0"/>
              </a:rPr>
              <a:t>[[70]], </a:t>
            </a:r>
            <a:r>
              <a:rPr lang="en-US" b="0" baseline="0" dirty="0" smtClean="0">
                <a:ea typeface="ヒラギノ角ゴ Pro W3" charset="0"/>
                <a:cs typeface="ヒラギノ角ゴ Pro W3" charset="0"/>
              </a:rPr>
              <a:t>25 0, </a:t>
            </a:r>
            <a:r>
              <a:rPr lang="en-US" b="0" baseline="0" dirty="0" smtClean="0">
                <a:ea typeface="ヒラギノ角ゴ Pro W3" charset="0"/>
                <a:cs typeface="ヒラギノ角ゴ Pro W3" charset="0"/>
              </a:rPr>
              <a:t>4 (2013) </a:t>
            </a:r>
            <a:endParaRPr lang="en-US" dirty="0" smtClean="0">
              <a:ea typeface="ヒラギノ角ゴ Pro W3" charset="0"/>
              <a:cs typeface="ヒラギノ角ゴ Pro W3" charset="0"/>
            </a:endParaRPr>
          </a:p>
          <a:p>
            <a:r>
              <a:rPr lang="en-US" b="1" dirty="0" smtClean="0">
                <a:ea typeface="ヒラギノ角ゴ Pro W3" charset="0"/>
                <a:cs typeface="ヒラギノ角ゴ Pro W3" charset="0"/>
              </a:rPr>
              <a:t>INSTRUCTOR NOTES</a:t>
            </a:r>
          </a:p>
          <a:p>
            <a:r>
              <a:rPr lang="en-US" b="0" baseline="0" dirty="0" smtClean="0">
                <a:ea typeface="ヒラギノ角ゴ Pro W3" charset="0"/>
                <a:cs typeface="ヒラギノ角ゴ Pro W3" charset="0"/>
              </a:rPr>
              <a:t>This builds on the previous CT. Students did better, although the “3/2” answer (which is correct for the NEXT CT with origin at the center) was appearing. </a:t>
            </a:r>
          </a:p>
          <a:p>
            <a:r>
              <a:rPr lang="en-US" b="0" baseline="0" dirty="0" smtClean="0">
                <a:ea typeface="ヒラギノ角ゴ Pro W3" charset="0"/>
                <a:cs typeface="ヒラギノ角ゴ Pro W3" charset="0"/>
              </a:rPr>
              <a:t>This question generated lots of good questions about what the dipole moment “means”, what its sign tells you… One student was distressed that somehow the –q wasn’t participating here, (it could have had any charge without affecting the answer, which struck them as odd). Where we’re headed is that if q(tot) is not zero, the dipole moment does NOT have intrinsic meaning independent of the choice of coordinate system. </a:t>
            </a:r>
          </a:p>
          <a:p>
            <a:endParaRPr lang="en-US" b="0" baseline="0" dirty="0" smtClean="0">
              <a:ea typeface="ヒラギノ角ゴ Pro W3" charset="0"/>
              <a:cs typeface="ヒラギノ角ゴ Pro W3" charset="0"/>
            </a:endParaRPr>
          </a:p>
          <a:p>
            <a:r>
              <a:rPr lang="en-US" dirty="0" smtClean="0">
                <a:ea typeface="ヒラギノ角ゴ Pro W3" charset="0"/>
                <a:cs typeface="ヒラギノ角ゴ Pro W3" charset="0"/>
              </a:rPr>
              <a:t> -SJP</a:t>
            </a:r>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endParaRPr lang="en-US" dirty="0">
              <a:ea typeface="ヒラギノ角ゴ Pro W3" charset="0"/>
              <a:cs typeface="ヒラギノ角ゴ Pro W3"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ヒラギノ角ゴ Pro W3" charset="0"/>
                <a:cs typeface="ヒラギノ角ゴ Pro W3" charset="0"/>
              </a:rPr>
              <a:t>CORRECT ANSWER:  B</a:t>
            </a:r>
          </a:p>
          <a:p>
            <a:pPr eaLnBrk="1" hangingPunct="1"/>
            <a:r>
              <a:rPr lang="en-US" dirty="0" smtClean="0">
                <a:ea typeface="ヒラギノ角ゴ Pro W3" charset="0"/>
                <a:cs typeface="ヒラギノ角ゴ Pro W3" charset="0"/>
              </a:rPr>
              <a:t>USED IN: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 LECTURE NUMBER: 21</a:t>
            </a:r>
          </a:p>
          <a:p>
            <a:pPr eaLnBrk="1" hangingPunct="1"/>
            <a:r>
              <a:rPr lang="en-US" dirty="0" smtClean="0">
                <a:ea typeface="ヒラギノ角ゴ Pro W3" charset="0"/>
                <a:cs typeface="ヒラギノ角ゴ Pro W3" charset="0"/>
              </a:rPr>
              <a:t>STUDENT RESPONSES: 0,</a:t>
            </a:r>
            <a:r>
              <a:rPr lang="en-US" baseline="0" dirty="0" smtClean="0">
                <a:ea typeface="ヒラギノ角ゴ Pro W3" charset="0"/>
                <a:cs typeface="ヒラギノ角ゴ Pro W3" charset="0"/>
              </a:rPr>
              <a:t> 0</a:t>
            </a:r>
            <a:r>
              <a:rPr lang="en-US" b="1" baseline="0" dirty="0" smtClean="0">
                <a:ea typeface="ヒラギノ角ゴ Pro W3" charset="0"/>
                <a:cs typeface="ヒラギノ角ゴ Pro W3" charset="0"/>
              </a:rPr>
              <a:t>, [100]</a:t>
            </a:r>
            <a:r>
              <a:rPr lang="en-US" b="0" baseline="0" dirty="0" smtClean="0">
                <a:ea typeface="ヒラギノ角ゴ Pro W3" charset="0"/>
                <a:cs typeface="ヒラギノ角ゴ Pro W3" charset="0"/>
              </a:rPr>
              <a:t> 0,0</a:t>
            </a:r>
            <a:endParaRPr lang="en-US" dirty="0" smtClean="0">
              <a:ea typeface="ヒラギノ角ゴ Pro W3" charset="0"/>
              <a:cs typeface="ヒラギノ角ゴ Pro W3" charset="0"/>
            </a:endParaRPr>
          </a:p>
          <a:p>
            <a:r>
              <a:rPr lang="en-US" b="1" dirty="0" smtClean="0">
                <a:ea typeface="ヒラギノ角ゴ Pro W3" charset="0"/>
                <a:cs typeface="ヒラギノ角ゴ Pro W3" charset="0"/>
              </a:rPr>
              <a:t>INSTRUCTOR NOTES</a:t>
            </a:r>
          </a:p>
          <a:p>
            <a:r>
              <a:rPr lang="en-US" b="0" baseline="0" dirty="0" smtClean="0">
                <a:ea typeface="ヒラギノ角ゴ Pro W3" charset="0"/>
                <a:cs typeface="ヒラギノ角ゴ Pro W3" charset="0"/>
              </a:rPr>
              <a:t>I told them not to guess, but to calculate, and they could do this. This led me to the formal proof on the board that shows that p is only independent of origin if </a:t>
            </a:r>
            <a:r>
              <a:rPr lang="en-US" b="0" baseline="0" dirty="0" err="1" smtClean="0">
                <a:ea typeface="ヒラギノ角ゴ Pro W3" charset="0"/>
                <a:cs typeface="ヒラギノ角ゴ Pro W3" charset="0"/>
              </a:rPr>
              <a:t>Q_tot</a:t>
            </a:r>
            <a:r>
              <a:rPr lang="en-US" b="0" baseline="0" dirty="0" smtClean="0">
                <a:ea typeface="ヒラギノ角ゴ Pro W3" charset="0"/>
                <a:cs typeface="ヒラギノ角ゴ Pro W3" charset="0"/>
              </a:rPr>
              <a:t>=0. </a:t>
            </a:r>
          </a:p>
          <a:p>
            <a:endParaRPr lang="en-US" b="0" baseline="0" dirty="0" smtClean="0">
              <a:ea typeface="ヒラギノ角ゴ Pro W3" charset="0"/>
              <a:cs typeface="ヒラギノ角ゴ Pro W3" charset="0"/>
            </a:endParaRPr>
          </a:p>
          <a:p>
            <a:r>
              <a:rPr lang="en-US" dirty="0" smtClean="0">
                <a:ea typeface="ヒラギノ角ゴ Pro W3" charset="0"/>
                <a:cs typeface="ヒラギノ角ゴ Pro W3" charset="0"/>
              </a:rPr>
              <a:t> -SJP</a:t>
            </a:r>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endParaRPr lang="en-US" dirty="0">
              <a:ea typeface="ヒラギノ角ゴ Pro W3" charset="0"/>
              <a:cs typeface="ヒラギノ角ゴ Pro W3"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409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r>
              <a:rPr lang="en-US">
                <a:ea typeface="ヒラギノ角ゴ Pro W3" charset="0"/>
                <a:cs typeface="ヒラギノ角ゴ Pro W3" charset="0"/>
              </a:rPr>
              <a:t>CORRECT ANSWER:  B</a:t>
            </a:r>
          </a:p>
          <a:p>
            <a:r>
              <a:rPr lang="en-US">
                <a:ea typeface="ヒラギノ角ゴ Pro W3" charset="0"/>
                <a:cs typeface="ヒラギノ角ゴ Pro W3" charset="0"/>
              </a:rPr>
              <a:t>USED IN:  Fall 2008 (Dubson)</a:t>
            </a:r>
          </a:p>
          <a:p>
            <a:r>
              <a:rPr lang="en-US">
                <a:ea typeface="ヒラギノ角ゴ Pro W3" charset="0"/>
                <a:cs typeface="ヒラギノ角ゴ Pro W3" charset="0"/>
              </a:rPr>
              <a:t>LECTURE:  Week 7?</a:t>
            </a:r>
          </a:p>
          <a:p>
            <a:r>
              <a:rPr lang="en-US">
                <a:ea typeface="ヒラギノ角ゴ Pro W3" charset="0"/>
                <a:cs typeface="ヒラギノ角ゴ Pro W3" charset="0"/>
              </a:rPr>
              <a:t>STUDENT RESPONSES: 75% </a:t>
            </a:r>
            <a:r>
              <a:rPr lang="en-US" b="1">
                <a:ea typeface="ヒラギノ角ゴ Pro W3" charset="0"/>
                <a:cs typeface="ヒラギノ角ゴ Pro W3" charset="0"/>
              </a:rPr>
              <a:t>[[25%]]</a:t>
            </a:r>
            <a:r>
              <a:rPr lang="en-US">
                <a:ea typeface="ヒラギノ角ゴ Pro W3" charset="0"/>
                <a:cs typeface="ヒラギノ角ゴ Pro W3" charset="0"/>
              </a:rPr>
              <a:t> 3% 0% 0% (FALL 2009)</a:t>
            </a:r>
          </a:p>
          <a:p>
            <a:r>
              <a:rPr lang="en-US" b="1">
                <a:ea typeface="ヒラギノ角ゴ Pro W3" charset="0"/>
                <a:cs typeface="ヒラギノ角ゴ Pro W3" charset="0"/>
              </a:rPr>
              <a:t>INSTRUCTOR NOTES:</a:t>
            </a:r>
          </a:p>
          <a:p>
            <a:r>
              <a:rPr lang="en-US">
                <a:ea typeface="ヒラギノ角ゴ Pro W3" charset="0"/>
                <a:cs typeface="ヒラギノ角ゴ Pro W3" charset="0"/>
              </a:rPr>
              <a:t>WRITTEN BY: Mike Dubson (CU-Boulder)</a:t>
            </a:r>
          </a:p>
          <a:p>
            <a:endParaRPr lang="en-US">
              <a:ea typeface="ヒラギノ角ゴ Pro W3" charset="0"/>
              <a:cs typeface="ヒラギノ角ゴ Pro W3" charset="0"/>
            </a:endParaRPr>
          </a:p>
          <a:p>
            <a:r>
              <a:rPr lang="en-US">
                <a:ea typeface="ヒラギノ角ゴ Pro W3" charset="0"/>
                <a:cs typeface="ヒラギノ角ゴ Pro W3" charset="0"/>
              </a:rPr>
              <a:t>Can</a:t>
            </a:r>
            <a:r>
              <a:rPr lang="ja-JP" altLang="en-US">
                <a:ea typeface="ヒラギノ角ゴ Pro W3" charset="0"/>
                <a:cs typeface="ヒラギノ角ゴ Pro W3" charset="0"/>
              </a:rPr>
              <a:t>’</a:t>
            </a:r>
            <a:r>
              <a:rPr lang="en-US">
                <a:ea typeface="ヒラギノ角ゴ Pro W3" charset="0"/>
                <a:cs typeface="ヒラギノ角ゴ Pro W3" charset="0"/>
              </a:rPr>
              <a:t>t find student data on this question, not sure if it was asked.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C871A4-38BF-E146-A572-86DBCE0F7AB1}" type="slidenum">
              <a:rPr lang="en-US"/>
              <a:pPr/>
              <a:t>20</a:t>
            </a:fld>
            <a:endParaRPr lang="en-US"/>
          </a:p>
        </p:txBody>
      </p:sp>
      <p:sp>
        <p:nvSpPr>
          <p:cNvPr id="2703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D42FF52-7B85-AA42-8AB4-479AAA27F78B}" type="slidenum">
              <a:rPr lang="en-US" sz="1200"/>
              <a:pPr algn="r"/>
              <a:t>20</a:t>
            </a:fld>
            <a:endParaRPr lang="en-US" sz="1200"/>
          </a:p>
        </p:txBody>
      </p:sp>
      <p:sp>
        <p:nvSpPr>
          <p:cNvPr id="2703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03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dirty="0" smtClean="0">
                <a:ea typeface="ヒラギノ角ゴ Pro W3" charset="0"/>
                <a:cs typeface="ヒラギノ角ゴ Pro W3" charset="0"/>
              </a:rPr>
              <a:t>CORRECT ANSWER:  B</a:t>
            </a:r>
          </a:p>
          <a:p>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and 13 (Pollock)</a:t>
            </a:r>
          </a:p>
          <a:p>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7, Lecture 20). Pollock (Lecture 20, 21 in ‘13). </a:t>
            </a:r>
          </a:p>
          <a:p>
            <a:r>
              <a:rPr lang="en-US" dirty="0" smtClean="0">
                <a:ea typeface="ヒラギノ角ゴ Pro W3" charset="0"/>
                <a:cs typeface="ヒラギノ角ゴ Pro W3" charset="0"/>
              </a:rPr>
              <a:t>STUDENT RESPONSES: 5% </a:t>
            </a:r>
            <a:r>
              <a:rPr lang="en-US" b="1" dirty="0" smtClean="0">
                <a:ea typeface="ヒラギノ角ゴ Pro W3" charset="0"/>
                <a:cs typeface="ヒラギノ角ゴ Pro W3" charset="0"/>
              </a:rPr>
              <a:t>[[93%]] </a:t>
            </a:r>
            <a:r>
              <a:rPr lang="en-US" dirty="0" smtClean="0">
                <a:ea typeface="ヒラギノ角ゴ Pro W3" charset="0"/>
                <a:cs typeface="ヒラギノ角ゴ Pro W3" charset="0"/>
              </a:rPr>
              <a:t>0% 0% 2% (FALL 2008)</a:t>
            </a:r>
          </a:p>
          <a:p>
            <a:r>
              <a:rPr lang="en-US" dirty="0" smtClean="0">
                <a:ea typeface="ヒラギノ角ゴ Pro W3" charset="0"/>
                <a:cs typeface="ヒラギノ角ゴ Pro W3" charset="0"/>
              </a:rPr>
              <a:t>		 8%  </a:t>
            </a:r>
            <a:r>
              <a:rPr lang="en-US" b="1" dirty="0" smtClean="0">
                <a:ea typeface="ヒラギノ角ゴ Pro W3" charset="0"/>
                <a:cs typeface="ヒラギノ角ゴ Pro W3" charset="0"/>
              </a:rPr>
              <a:t>[[77%]] </a:t>
            </a:r>
            <a:r>
              <a:rPr lang="en-US" dirty="0" smtClean="0">
                <a:ea typeface="ヒラギノ角ゴ Pro W3" charset="0"/>
                <a:cs typeface="ヒラギノ角ゴ Pro W3" charset="0"/>
              </a:rPr>
              <a:t>15% 0% 0%  (SPRING 2008)</a:t>
            </a:r>
          </a:p>
          <a:p>
            <a:r>
              <a:rPr lang="en-US" dirty="0" smtClean="0">
                <a:ea typeface="ヒラギノ角ゴ Pro W3" charset="0"/>
                <a:cs typeface="ヒラギノ角ゴ Pro W3" charset="0"/>
              </a:rPr>
              <a:t>		7, </a:t>
            </a:r>
            <a:r>
              <a:rPr lang="en-US" b="1" dirty="0" smtClean="0">
                <a:ea typeface="ヒラギノ角ゴ Pro W3" charset="0"/>
                <a:cs typeface="ヒラギノ角ゴ Pro W3" charset="0"/>
              </a:rPr>
              <a:t>[[64]], </a:t>
            </a:r>
            <a:r>
              <a:rPr lang="en-US" b="0" dirty="0" smtClean="0">
                <a:ea typeface="ヒラギノ角ゴ Pro W3" charset="0"/>
                <a:cs typeface="ヒラギノ角ゴ Pro W3" charset="0"/>
              </a:rPr>
              <a:t>29,</a:t>
            </a:r>
            <a:r>
              <a:rPr lang="en-US" b="0"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0,0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Used by SVC. 75% voted for B. </a:t>
            </a:r>
          </a:p>
          <a:p>
            <a:r>
              <a:rPr lang="en-US" dirty="0" smtClean="0">
                <a:ea typeface="ヒラギノ角ゴ Pro W3" charset="0"/>
                <a:cs typeface="ヒラギノ角ゴ Pro W3" charset="0"/>
              </a:rPr>
              <a:t>My answer: B A physical dipole is NOT an ideal dipole, </a:t>
            </a:r>
          </a:p>
          <a:p>
            <a:r>
              <a:rPr lang="en-US" dirty="0" smtClean="0">
                <a:ea typeface="ヒラギノ角ゴ Pro W3" charset="0"/>
                <a:cs typeface="ヒラギノ角ゴ Pro W3" charset="0"/>
              </a:rPr>
              <a:t>this expression is only correct in the limit r gets large compared to d. </a:t>
            </a:r>
          </a:p>
          <a:p>
            <a:r>
              <a:rPr lang="en-US" dirty="0" smtClean="0">
                <a:ea typeface="ヒラギノ角ゴ Pro W3" charset="0"/>
                <a:cs typeface="ヒラギノ角ゴ Pro W3" charset="0"/>
              </a:rPr>
              <a:t>In 2013 we had a lot of votes for “small r”. I’m not sure where this was coming from, and could not get students to articulate their reasoning.</a:t>
            </a:r>
            <a:r>
              <a:rPr lang="en-US" baseline="0" dirty="0" smtClean="0">
                <a:ea typeface="ヒラギノ角ゴ Pro W3" charset="0"/>
                <a:cs typeface="ヒラギノ角ゴ Pro W3" charset="0"/>
              </a:rPr>
              <a:t> </a:t>
            </a:r>
          </a:p>
          <a:p>
            <a:r>
              <a:rPr lang="en-US" baseline="0" dirty="0" smtClean="0">
                <a:ea typeface="ヒラギノ角ゴ Pro W3" charset="0"/>
                <a:cs typeface="ヒラギノ角ゴ Pro W3" charset="0"/>
              </a:rPr>
              <a:t>One point of discussion was “what large r means” (large compared to what? It’s a great question, and the answer here is “d”) </a:t>
            </a:r>
          </a:p>
          <a:p>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 -SJP</a:t>
            </a:r>
          </a:p>
          <a:p>
            <a:r>
              <a:rPr lang="en-US" dirty="0" smtClean="0">
                <a:ea typeface="ヒラギノ角ゴ Pro W3" charset="0"/>
                <a:cs typeface="ヒラギノ角ゴ Pro W3" charset="0"/>
              </a:rPr>
              <a:t>WRITTEN BY: Steven Pollock (CU-Boulder)</a:t>
            </a:r>
            <a:endParaRPr lang="en-US" b="1" dirty="0">
              <a:ea typeface="ヒラギノ角ゴ Pro W3" charset="0"/>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3B1365C-B6F1-E545-B48C-7DA35A54618D}" type="slidenum">
              <a:rPr lang="en-US"/>
              <a:pPr/>
              <a:t>21</a:t>
            </a:fld>
            <a:endParaRPr lang="en-US"/>
          </a:p>
        </p:txBody>
      </p:sp>
      <p:sp>
        <p:nvSpPr>
          <p:cNvPr id="2723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71EBE361-791A-A643-A5E5-4EBBBC11D150}" type="slidenum">
              <a:rPr lang="en-US" sz="1200"/>
              <a:pPr algn="r"/>
              <a:t>21</a:t>
            </a:fld>
            <a:endParaRPr lang="en-US" sz="1200"/>
          </a:p>
        </p:txBody>
      </p:sp>
      <p:sp>
        <p:nvSpPr>
          <p:cNvPr id="2723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23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dirty="0" smtClean="0">
                <a:ea typeface="ヒラギノ角ゴ Pro W3" charset="0"/>
                <a:cs typeface="ヒラギノ角ゴ Pro W3" charset="0"/>
              </a:rPr>
              <a:t>CORRECT ANSWER:  A</a:t>
            </a:r>
          </a:p>
          <a:p>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7, Lecture 20). Pollock (Skipped in 08, used in ‘13, lecture 21).</a:t>
            </a:r>
          </a:p>
          <a:p>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[[69%]] </a:t>
            </a:r>
            <a:r>
              <a:rPr lang="en-US" dirty="0" smtClean="0">
                <a:ea typeface="ヒラギノ角ゴ Pro W3" charset="0"/>
                <a:cs typeface="ヒラギノ角ゴ Pro W3" charset="0"/>
              </a:rPr>
              <a:t>26% 5% 0% 0% (FALL 2008) </a:t>
            </a:r>
          </a:p>
          <a:p>
            <a:r>
              <a:rPr lang="en-US" dirty="0" smtClean="0">
                <a:ea typeface="ヒラギノ角ゴ Pro W3" charset="0"/>
                <a:cs typeface="ヒラギノ角ゴ Pro W3" charset="0"/>
              </a:rPr>
              <a:t>				  n/a (SPRING 2008)</a:t>
            </a:r>
          </a:p>
          <a:p>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[[72]], </a:t>
            </a:r>
            <a:r>
              <a:rPr lang="en-US" b="0" dirty="0" smtClean="0">
                <a:ea typeface="ヒラギノ角ゴ Pro W3" charset="0"/>
                <a:cs typeface="ヒラギノ角ゴ Pro W3" charset="0"/>
              </a:rPr>
              <a:t>19, 9, 0, 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This is an exact expression everywhere, of course. (At least, in electrostatics)</a:t>
            </a:r>
          </a:p>
          <a:p>
            <a:r>
              <a:rPr lang="en-US" dirty="0" smtClean="0">
                <a:ea typeface="ヒラギノ角ゴ Pro W3" charset="0"/>
                <a:cs typeface="ヒラギノ角ゴ Pro W3" charset="0"/>
              </a:rPr>
              <a:t>Interesting that even following the previous ones, students are falling for “valid for</a:t>
            </a:r>
            <a:r>
              <a:rPr lang="en-US" baseline="0" dirty="0" smtClean="0">
                <a:ea typeface="ヒラギノ角ゴ Pro W3" charset="0"/>
                <a:cs typeface="ヒラギノ角ゴ Pro W3" charset="0"/>
              </a:rPr>
              <a:t> large r”. The “big idea” of the </a:t>
            </a:r>
            <a:r>
              <a:rPr lang="en-US" baseline="0" dirty="0" err="1" smtClean="0">
                <a:ea typeface="ヒラギノ角ゴ Pro W3" charset="0"/>
                <a:cs typeface="ヒラギノ角ゴ Pro W3" charset="0"/>
              </a:rPr>
              <a:t>multipole</a:t>
            </a:r>
            <a:r>
              <a:rPr lang="en-US" baseline="0" dirty="0" smtClean="0">
                <a:ea typeface="ヒラギノ角ゴ Pro W3" charset="0"/>
                <a:cs typeface="ヒラギノ角ゴ Pro W3" charset="0"/>
              </a:rPr>
              <a:t> expansion is still unclear to them, I think. I’m glad we asked this. </a:t>
            </a:r>
          </a:p>
          <a:p>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  -SJP</a:t>
            </a:r>
          </a:p>
          <a:p>
            <a:r>
              <a:rPr lang="en-US" dirty="0" smtClean="0">
                <a:ea typeface="ヒラギノ角ゴ Pro W3" charset="0"/>
                <a:cs typeface="ヒラギノ角ゴ Pro W3" charset="0"/>
              </a:rPr>
              <a:t>WRITTEN BY: Steven Pollock (CU-Boulder)</a:t>
            </a:r>
            <a:endParaRPr lang="en-US" b="1" dirty="0">
              <a:ea typeface="ヒラギノ角ゴ Pro W3" charset="0"/>
              <a:cs typeface="ヒラギノ角ゴ Pro W3"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cs typeface="ヒラギノ角ゴ Pro W3" charset="0"/>
              </a:rPr>
              <a:t>CORRECT ANSWER: E </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and Spring 2008 </a:t>
            </a:r>
            <a:r>
              <a:rPr lang="en-US" dirty="0" smtClean="0">
                <a:ea typeface="ヒラギノ角ゴ Pro W3" charset="0"/>
                <a:cs typeface="ヒラギノ角ゴ Pro W3" charset="0"/>
              </a:rPr>
              <a:t> and 13(</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7, Lecture 20 and Week 8, Lecture 21). Pollock (Lecture 21).</a:t>
            </a:r>
          </a:p>
          <a:p>
            <a:r>
              <a:rPr lang="en-US" dirty="0">
                <a:ea typeface="ヒラギノ角ゴ Pro W3" charset="0"/>
                <a:cs typeface="ヒラギノ角ゴ Pro W3" charset="0"/>
              </a:rPr>
              <a:t>STUDENT RESPONSES:  0% 2% 5% 0% </a:t>
            </a:r>
            <a:r>
              <a:rPr lang="en-US" b="1" dirty="0">
                <a:ea typeface="ヒラギノ角ゴ Pro W3" charset="0"/>
                <a:cs typeface="ヒラギノ角ゴ Pro W3" charset="0"/>
              </a:rPr>
              <a:t>[[93%]] </a:t>
            </a:r>
            <a:r>
              <a:rPr lang="en-US" dirty="0">
                <a:ea typeface="ヒラギノ角ゴ Pro W3" charset="0"/>
                <a:cs typeface="ヒラギノ角ゴ Pro W3" charset="0"/>
              </a:rPr>
              <a:t>(FALL 2008: Week 7, Lecture 20)</a:t>
            </a:r>
          </a:p>
          <a:p>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0% 14% 2% </a:t>
            </a:r>
            <a:r>
              <a:rPr lang="en-US" b="1" dirty="0">
                <a:ea typeface="ヒラギノ角ゴ Pro W3" charset="0"/>
                <a:cs typeface="ヒラギノ角ゴ Pro W3" charset="0"/>
              </a:rPr>
              <a:t>[[83%]] </a:t>
            </a:r>
            <a:r>
              <a:rPr lang="en-US" dirty="0">
                <a:ea typeface="ヒラギノ角ゴ Pro W3" charset="0"/>
                <a:cs typeface="ヒラギノ角ゴ Pro W3" charset="0"/>
              </a:rPr>
              <a:t>(FALL 2008: Week 8, Lecture 21)	 </a:t>
            </a:r>
          </a:p>
          <a:p>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dirty="0">
                <a:ea typeface="ヒラギノ角ゴ Pro W3" charset="0"/>
                <a:cs typeface="ヒラギノ角ゴ Pro W3" charset="0"/>
              </a:rPr>
              <a:t>5% 0% 26% 0% </a:t>
            </a:r>
            <a:r>
              <a:rPr lang="en-US" b="1" dirty="0">
                <a:ea typeface="ヒラギノ角ゴ Pro W3" charset="0"/>
                <a:cs typeface="ヒラギノ角ゴ Pro W3" charset="0"/>
              </a:rPr>
              <a:t>[[68%]] </a:t>
            </a:r>
            <a:r>
              <a:rPr lang="en-US" dirty="0">
                <a:ea typeface="ヒラギノ角ゴ Pro W3" charset="0"/>
                <a:cs typeface="ヒラギノ角ゴ Pro W3" charset="0"/>
              </a:rPr>
              <a:t>(SPRING 2008)</a:t>
            </a:r>
          </a:p>
          <a:p>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dirty="0">
                <a:ea typeface="ヒラギノ角ゴ Pro W3" charset="0"/>
                <a:cs typeface="ヒラギノ角ゴ Pro W3" charset="0"/>
              </a:rPr>
              <a:t>0% 10% 32% 2% </a:t>
            </a:r>
            <a:r>
              <a:rPr lang="en-US" b="1" dirty="0">
                <a:ea typeface="ヒラギノ角ゴ Pro W3" charset="0"/>
                <a:cs typeface="ヒラギノ角ゴ Pro W3" charset="0"/>
              </a:rPr>
              <a:t>[[56%]] </a:t>
            </a:r>
            <a:r>
              <a:rPr lang="en-US" dirty="0">
                <a:ea typeface="ヒラギノ角ゴ Pro W3" charset="0"/>
                <a:cs typeface="ヒラギノ角ゴ Pro W3" charset="0"/>
              </a:rPr>
              <a:t>(FALL 2009</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		4,4,14,7, </a:t>
            </a:r>
            <a:r>
              <a:rPr lang="en-US" b="1" dirty="0" smtClean="0">
                <a:ea typeface="ヒラギノ角ゴ Pro W3" charset="0"/>
                <a:cs typeface="ヒラギノ角ゴ Pro W3" charset="0"/>
              </a:rPr>
              <a:t>[71]] </a:t>
            </a:r>
            <a:r>
              <a:rPr lang="en-US" b="0" dirty="0" smtClean="0">
                <a:ea typeface="ヒラギノ角ゴ Pro W3" charset="0"/>
                <a:cs typeface="ヒラギノ角ゴ Pro W3" charset="0"/>
              </a:rPr>
              <a:t>(</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 26% think C only (they did not spot D, apparently). B Generates good discussion about the ambiguity of the dipole moment when Q(net) is not zero. D generated good questions about how you would actually compute the dipole moment (and whether the origin should matter here!) </a:t>
            </a:r>
          </a:p>
          <a:p>
            <a:r>
              <a:rPr lang="en-US" dirty="0">
                <a:ea typeface="ヒラギノ角ゴ Pro W3" charset="0"/>
                <a:cs typeface="ヒラギノ角ゴ Pro W3" charset="0"/>
              </a:rPr>
              <a:t>Answer:  E) More than one of these. Both C and D have zero net charge, (so they can't be monopole), but both have a net dipole moment (pointing up the page) </a:t>
            </a:r>
          </a:p>
          <a:p>
            <a:r>
              <a:rPr lang="en-US" dirty="0">
                <a:ea typeface="ヒラギノ角ゴ Pro W3" charset="0"/>
                <a:cs typeface="ヒラギノ角ゴ Pro W3" charset="0"/>
              </a:rPr>
              <a:t>Note that B is NOT a dipole, so we'll have to see if people who voted "more than one" are ALSO thinking about B</a:t>
            </a:r>
            <a:r>
              <a:rPr lang="en-US" dirty="0" smtClean="0">
                <a:ea typeface="ヒラギノ角ゴ Pro W3" charset="0"/>
                <a:cs typeface="ヒラギノ角ゴ Pro W3" charset="0"/>
              </a:rPr>
              <a:t>!</a:t>
            </a:r>
          </a:p>
          <a:p>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One</a:t>
            </a:r>
            <a:r>
              <a:rPr lang="en-US" baseline="0" dirty="0" smtClean="0">
                <a:ea typeface="ヒラギノ角ゴ Pro W3" charset="0"/>
                <a:cs typeface="ヒラギノ角ゴ Pro W3" charset="0"/>
              </a:rPr>
              <a:t> student was puzzling about how exactly to figure out the dipole moment of D. (Thinking of “left and right” bits separately you would get straight up + straight up = straight up, but thinking of the two crossed “diagonal” pairs, they are unequal in strength, so it would be tilted. The latter is correct, the former is problematic because the individual dipoles are NOT pure dipoles, and thus origin dependent. Just work it out, add up the sum of qi </a:t>
            </a:r>
            <a:r>
              <a:rPr lang="en-US" baseline="0" dirty="0" err="1" smtClean="0">
                <a:ea typeface="ヒラギノ角ゴ Pro W3" charset="0"/>
                <a:cs typeface="ヒラギノ角ゴ Pro W3" charset="0"/>
              </a:rPr>
              <a:t>ri</a:t>
            </a:r>
            <a:r>
              <a:rPr lang="en-US" baseline="0" dirty="0" smtClean="0">
                <a:ea typeface="ヒラギノ角ゴ Pro W3" charset="0"/>
                <a:cs typeface="ヒラギノ角ゴ Pro W3" charset="0"/>
              </a:rPr>
              <a:t>, starting at any origin you like! The answer IS tilted. This latter bit is a subtle point, good for some students, perhaps not for whole-class discussion.) </a:t>
            </a:r>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 –SJP</a:t>
            </a:r>
          </a:p>
          <a:p>
            <a:endParaRPr lang="en-US" dirty="0">
              <a:ea typeface="ヒラギノ角ゴ Pro W3" charset="0"/>
              <a:cs typeface="ヒラギノ角ゴ Pro W3" charset="0"/>
            </a:endParaRPr>
          </a:p>
          <a:p>
            <a:r>
              <a:rPr lang="en-US" dirty="0">
                <a:ea typeface="ヒラギノ角ゴ Pro W3" charset="0"/>
                <a:cs typeface="ヒラギノ角ゴ Pro W3" charset="0"/>
              </a:rPr>
              <a:t>WRITTEN BY: Steven Pollock (CU-Boulder)</a:t>
            </a:r>
            <a:endParaRPr lang="en-US" b="1"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Rot="1" noChangeAspect="1" noChangeArrowheads="1" noTextEdit="1"/>
          </p:cNvSpPr>
          <p:nvPr>
            <p:ph type="sldImg"/>
          </p:nvPr>
        </p:nvSpPr>
        <p:spPr>
          <a:ln/>
        </p:spPr>
      </p:sp>
      <p:sp>
        <p:nvSpPr>
          <p:cNvPr id="7577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E</a:t>
            </a:r>
          </a:p>
          <a:p>
            <a:pPr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(skipped by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21</a:t>
            </a:r>
          </a:p>
          <a:p>
            <a:pPr eaLnBrk="1" hangingPunct="1"/>
            <a:r>
              <a:rPr lang="en-US" dirty="0">
                <a:ea typeface="ヒラギノ角ゴ Pro W3" charset="0"/>
                <a:cs typeface="ヒラギノ角ゴ Pro W3" charset="0"/>
              </a:rPr>
              <a:t>STUDENT RESPONSES:  0% 17% 0% 0%  </a:t>
            </a:r>
            <a:r>
              <a:rPr lang="en-US" b="1" dirty="0">
                <a:ea typeface="ヒラギノ角ゴ Pro W3" charset="0"/>
                <a:cs typeface="ヒラギノ角ゴ Pro W3" charset="0"/>
              </a:rPr>
              <a:t>[[83%]] </a:t>
            </a:r>
            <a:r>
              <a:rPr lang="en-US" dirty="0">
                <a:ea typeface="ヒラギノ角ゴ Pro W3" charset="0"/>
                <a:cs typeface="ヒラギノ角ゴ Pro W3" charset="0"/>
              </a:rPr>
              <a:t>(SPRING 2009)</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8% 0% 2%  </a:t>
            </a:r>
            <a:r>
              <a:rPr lang="en-US" b="1" dirty="0">
                <a:ea typeface="ヒラギノ角ゴ Pro W3" charset="0"/>
                <a:cs typeface="ヒラギノ角ゴ Pro W3" charset="0"/>
              </a:rPr>
              <a:t>[[90%]] </a:t>
            </a:r>
            <a:r>
              <a:rPr lang="en-US" dirty="0">
                <a:ea typeface="ヒラギノ角ゴ Pro W3" charset="0"/>
                <a:cs typeface="ヒラギノ角ゴ Pro W3" charset="0"/>
              </a:rPr>
              <a:t>(FALL 2009</a:t>
            </a:r>
            <a:r>
              <a:rPr lang="en-US" dirty="0" smtClean="0">
                <a:ea typeface="ヒラギノ角ゴ Pro W3" charset="0"/>
                <a:cs typeface="ヒラギノ角ゴ Pro W3" charset="0"/>
              </a:rPr>
              <a:t>)</a:t>
            </a:r>
          </a:p>
          <a:p>
            <a:pPr eaLnBrk="1" hangingPunct="1"/>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0</a:t>
            </a:r>
            <a:r>
              <a:rPr lang="en-US" b="0" baseline="0" dirty="0" smtClean="0">
                <a:ea typeface="ヒラギノ角ゴ Pro W3" charset="0"/>
                <a:cs typeface="ヒラギノ角ゴ Pro W3" charset="0"/>
              </a:rPr>
              <a:t>, 14, 0, 0, </a:t>
            </a:r>
            <a:r>
              <a:rPr lang="en-US" b="1" baseline="0" dirty="0" smtClean="0">
                <a:ea typeface="ヒラギノ角ゴ Pro W3" charset="0"/>
                <a:cs typeface="ヒラギノ角ゴ Pro W3" charset="0"/>
              </a:rPr>
              <a:t>[[86]]</a:t>
            </a:r>
            <a:r>
              <a:rPr lang="en-US" b="0" baseline="0" dirty="0" smtClean="0">
                <a:ea typeface="ヒラギノ角ゴ Pro W3" charset="0"/>
                <a:cs typeface="ヒラギノ角ゴ Pro W3" charset="0"/>
              </a:rPr>
              <a:t>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83%. (All wrong votes went for B, so they were not spotting D)  Here again the discussion of how you compute/prove that the dipole moment IS zero for C was helpful. </a:t>
            </a:r>
          </a:p>
          <a:p>
            <a:r>
              <a:rPr lang="en-US" dirty="0">
                <a:ea typeface="ヒラギノ角ゴ Pro W3" charset="0"/>
                <a:cs typeface="ヒラギノ角ゴ Pro W3" charset="0"/>
              </a:rPr>
              <a:t>Answer: A is no good, it has net charge. B is dipole all right. C is pure </a:t>
            </a:r>
            <a:r>
              <a:rPr lang="en-US" dirty="0" err="1" smtClean="0">
                <a:ea typeface="ヒラギノ角ゴ Pro W3" charset="0"/>
                <a:cs typeface="ヒラギノ角ゴ Pro W3" charset="0"/>
              </a:rPr>
              <a:t>quadrupole</a:t>
            </a:r>
            <a:r>
              <a:rPr lang="en-US" dirty="0" smtClean="0">
                <a:ea typeface="ヒラギノ角ゴ Pro W3" charset="0"/>
                <a:cs typeface="ヒラギノ角ゴ Pro W3" charset="0"/>
              </a:rPr>
              <a:t>!. </a:t>
            </a:r>
            <a:r>
              <a:rPr lang="en-US" dirty="0">
                <a:ea typeface="ヒラギノ角ゴ Pro W3" charset="0"/>
                <a:cs typeface="ヒラギノ角ゴ Pro W3" charset="0"/>
              </a:rPr>
              <a:t>D is also a dipole, it has zero net charge, and the total dipole is very clearly up... </a:t>
            </a:r>
          </a:p>
          <a:p>
            <a:r>
              <a:rPr lang="en-US" dirty="0">
                <a:ea typeface="ヒラギノ角ゴ Pro W3" charset="0"/>
                <a:cs typeface="ヒラギノ角ゴ Pro W3" charset="0"/>
              </a:rPr>
              <a:t>So the answer must be E</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The pure </a:t>
            </a:r>
            <a:r>
              <a:rPr lang="en-US" dirty="0" err="1" smtClean="0">
                <a:ea typeface="ヒラギノ角ゴ Pro W3" charset="0"/>
                <a:cs typeface="ヒラギノ角ゴ Pro W3" charset="0"/>
              </a:rPr>
              <a:t>quadrupole</a:t>
            </a:r>
            <a:r>
              <a:rPr lang="en-US" baseline="0" dirty="0" smtClean="0">
                <a:ea typeface="ヒラギノ角ゴ Pro W3" charset="0"/>
                <a:cs typeface="ヒラギノ角ゴ Pro W3" charset="0"/>
              </a:rPr>
              <a:t> was novel, and generated some questions and discussion. (You can “add up dipole moment in pairs”) </a:t>
            </a:r>
          </a:p>
          <a:p>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  </a:t>
            </a:r>
            <a:r>
              <a:rPr lang="en-US"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endParaRPr lang="en-US" b="1"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5B7035D-D10C-1440-A06F-8723CA4F1972}" type="slidenum">
              <a:rPr lang="en-US" sz="1200"/>
              <a:pPr/>
              <a:t>24</a:t>
            </a:fld>
            <a:endParaRPr lang="en-US"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r>
              <a:rPr lang="en-US" dirty="0">
                <a:ea typeface="ヒラギノ角ゴ Pro W3" charset="0"/>
                <a:cs typeface="ヒラギノ角ゴ Pro W3" charset="0"/>
              </a:rPr>
              <a:t>CORRECT ANSWER:  D</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and Spring 2008 (Pollock) </a:t>
            </a:r>
          </a:p>
          <a:p>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8, Lecture 21). Pollock (Skipped).</a:t>
            </a:r>
          </a:p>
          <a:p>
            <a:r>
              <a:rPr lang="en-US" dirty="0">
                <a:ea typeface="ヒラギノ角ゴ Pro W3" charset="0"/>
                <a:cs typeface="ヒラギノ角ゴ Pro W3" charset="0"/>
              </a:rPr>
              <a:t>STUDENT RESPONSES: 2% 13% 7% </a:t>
            </a:r>
            <a:r>
              <a:rPr lang="en-US" b="1" dirty="0">
                <a:ea typeface="ヒラギノ角ゴ Pro W3" charset="0"/>
                <a:cs typeface="ヒラギノ角ゴ Pro W3" charset="0"/>
              </a:rPr>
              <a:t>[[60%]]</a:t>
            </a:r>
            <a:r>
              <a:rPr lang="en-US" dirty="0">
                <a:ea typeface="ヒラギノ角ゴ Pro W3" charset="0"/>
                <a:cs typeface="ヒラギノ角ゴ Pro W3" charset="0"/>
              </a:rPr>
              <a:t> 18% (FALL 2008) </a:t>
            </a:r>
          </a:p>
          <a:p>
            <a:r>
              <a:rPr lang="en-US" dirty="0">
                <a:ea typeface="ヒラギノ角ゴ Pro W3" charset="0"/>
                <a:cs typeface="ヒラギノ角ゴ Pro W3" charset="0"/>
              </a:rPr>
              <a:t>				  n/a (SPRING 2008)</a:t>
            </a: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 Pollock skipped in interest of time, but it</a:t>
            </a:r>
            <a:r>
              <a:rPr lang="ja-JP" altLang="en-US" dirty="0">
                <a:ea typeface="ヒラギノ角ゴ Pro W3" charset="0"/>
                <a:cs typeface="ヒラギノ角ゴ Pro W3" charset="0"/>
              </a:rPr>
              <a:t>’</a:t>
            </a:r>
            <a:r>
              <a:rPr lang="en-US" dirty="0">
                <a:ea typeface="ヒラギノ角ゴ Pro W3" charset="0"/>
                <a:cs typeface="ヒラギノ角ゴ Pro W3" charset="0"/>
              </a:rPr>
              <a:t>s a decent question. </a:t>
            </a:r>
          </a:p>
          <a:p>
            <a:r>
              <a:rPr lang="en-US" dirty="0">
                <a:ea typeface="ヒラギノ角ゴ Pro W3" charset="0"/>
                <a:cs typeface="ヒラギノ角ゴ Pro W3" charset="0"/>
              </a:rPr>
              <a:t>I'll vote D. Made by LA. </a:t>
            </a:r>
            <a:r>
              <a:rPr lang="en-US" dirty="0" smtClean="0">
                <a:ea typeface="ヒラギノ角ゴ Pro W3" charset="0"/>
                <a:cs typeface="ヒラギノ角ゴ Pro W3" charset="0"/>
              </a:rPr>
              <a:t>. </a:t>
            </a:r>
            <a:r>
              <a:rPr lang="en-US" dirty="0">
                <a:ea typeface="ヒラギノ角ゴ Pro W3" charset="0"/>
                <a:cs typeface="ヒラギノ角ゴ Pro W3" charset="0"/>
              </a:rPr>
              <a:t>Clearly </a:t>
            </a:r>
            <a:r>
              <a:rPr lang="en-US" dirty="0" err="1">
                <a:ea typeface="ヒラギノ角ゴ Pro W3" charset="0"/>
                <a:cs typeface="ヒラギノ角ゴ Pro W3" charset="0"/>
              </a:rPr>
              <a:t>qnet</a:t>
            </a:r>
            <a:r>
              <a:rPr lang="en-US" dirty="0">
                <a:ea typeface="ヒラギノ角ゴ Pro W3" charset="0"/>
                <a:cs typeface="ヒラギノ角ゴ Pro W3" charset="0"/>
              </a:rPr>
              <a:t>=0. Looks, pairwise, like p (dipole moment) =0 also. But, clearly SOME field, so it must be higher order terms....  -SJP</a:t>
            </a:r>
          </a:p>
          <a:p>
            <a:r>
              <a:rPr lang="en-US" dirty="0">
                <a:ea typeface="ヒラギノ角ゴ Pro W3" charset="0"/>
                <a:cs typeface="ヒラギノ角ゴ Pro W3" charset="0"/>
              </a:rPr>
              <a:t>WRITTEN BY: Ward Handley (CU-Boulder)</a:t>
            </a:r>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E0103FB-9C27-DC47-A9D2-B53749A143DD}" type="slidenum">
              <a:rPr lang="en-US" sz="1200"/>
              <a:pPr/>
              <a:t>25</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D</a:t>
            </a:r>
          </a:p>
          <a:p>
            <a:pPr eaLnBrk="1" hangingPunct="1"/>
            <a:r>
              <a:rPr lang="en-US" dirty="0">
                <a:ea typeface="ヒラギノ角ゴ Pro W3" charset="0"/>
                <a:cs typeface="ヒラギノ角ゴ Pro W3" charset="0"/>
              </a:rPr>
              <a:t>USED IN: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21 (review/start of class question)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dirty="0" smtClean="0">
                <a:ea typeface="ヒラギノ角ゴ Pro W3" charset="0"/>
                <a:cs typeface="ヒラギノ角ゴ Pro W3" charset="0"/>
              </a:rPr>
              <a:t>13, 0, 2, </a:t>
            </a:r>
            <a:r>
              <a:rPr lang="en-US" b="1" dirty="0" smtClean="0">
                <a:ea typeface="ヒラギノ角ゴ Pro W3" charset="0"/>
                <a:cs typeface="ヒラギノ角ゴ Pro W3" charset="0"/>
              </a:rPr>
              <a:t>[[75]], 10</a:t>
            </a:r>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 </a:t>
            </a:r>
            <a:r>
              <a:rPr lang="en-US" dirty="0" smtClean="0">
                <a:ea typeface="ヒラギノ角ゴ Pro W3" charset="0"/>
                <a:cs typeface="ヒラギノ角ゴ Pro W3" charset="0"/>
              </a:rPr>
              <a:t>A </a:t>
            </a:r>
            <a:r>
              <a:rPr lang="en-US" dirty="0">
                <a:ea typeface="ヒラギノ角ゴ Pro W3" charset="0"/>
                <a:cs typeface="ヒラギノ角ゴ Pro W3" charset="0"/>
              </a:rPr>
              <a:t>has zero net charge, but dipole moment to the right, so it's good.</a:t>
            </a:r>
          </a:p>
          <a:p>
            <a:pPr eaLnBrk="1" hangingPunct="1"/>
            <a:r>
              <a:rPr lang="en-US" dirty="0">
                <a:ea typeface="ヒラギノ角ゴ Pro W3" charset="0"/>
                <a:cs typeface="ヒラギノ角ゴ Pro W3" charset="0"/>
              </a:rPr>
              <a:t>B, C, D all  have net charge, no good; E is a classic (ideal) dipole!  So d, A&amp;E looks good to me.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Some people didn’t see</a:t>
            </a:r>
            <a:r>
              <a:rPr lang="en-US" baseline="0" dirty="0" smtClean="0">
                <a:ea typeface="ヒラギノ角ゴ Pro W3" charset="0"/>
                <a:cs typeface="ヒラギノ角ゴ Pro W3" charset="0"/>
              </a:rPr>
              <a:t> the +rho0 (which doesn’t show up so well when projected), but I talked through D and E in words before closing the vote.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a:t>
            </a:r>
            <a:r>
              <a:rPr lang="en-US"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Stephanie </a:t>
            </a:r>
            <a:r>
              <a:rPr lang="en-US" dirty="0" err="1">
                <a:ea typeface="ヒラギノ角ゴ Pro W3" charset="0"/>
                <a:cs typeface="ヒラギノ角ゴ Pro W3" charset="0"/>
              </a:rPr>
              <a:t>Chasteen</a:t>
            </a:r>
            <a:r>
              <a:rPr lang="en-US" dirty="0">
                <a:ea typeface="ヒラギノ角ゴ Pro W3" charset="0"/>
                <a:cs typeface="ヒラギノ角ゴ Pro W3" charset="0"/>
              </a:rPr>
              <a:t> (CU-Boulder)</a:t>
            </a:r>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44588" y="687388"/>
            <a:ext cx="4570412" cy="3427412"/>
          </a:xfrm>
          <a:ln/>
        </p:spPr>
      </p:sp>
      <p:sp>
        <p:nvSpPr>
          <p:cNvPr id="77827" name="Notes Placeholder 2"/>
          <p:cNvSpPr>
            <a:spLocks noGrp="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a:ea typeface="ヒラギノ角ゴ Pro W3" charset="0"/>
                <a:cs typeface="ヒラギノ角ゴ Pro W3" charset="0"/>
              </a:rPr>
              <a:t>CORRECT ANSWER:  </a:t>
            </a:r>
          </a:p>
          <a:p>
            <a:pPr defTabSz="457200" eaLnBrk="1" hangingPunct="1"/>
            <a:r>
              <a:rPr lang="en-US">
                <a:ea typeface="ヒラギノ角ゴ Pro W3" charset="0"/>
                <a:cs typeface="ヒラギノ角ゴ Pro W3" charset="0"/>
              </a:rPr>
              <a:t>USED IN:  Fall 2009 (Schibli)</a:t>
            </a:r>
          </a:p>
          <a:p>
            <a:pPr defTabSz="457200" eaLnBrk="1" hangingPunct="1"/>
            <a:r>
              <a:rPr lang="en-US">
                <a:ea typeface="ヒラギノ角ゴ Pro W3" charset="0"/>
                <a:cs typeface="ヒラギノ角ゴ Pro W3" charset="0"/>
              </a:rPr>
              <a:t>LECTURE NUMBER: </a:t>
            </a:r>
          </a:p>
          <a:p>
            <a:pPr defTabSz="457200" eaLnBrk="1" hangingPunct="1"/>
            <a:r>
              <a:rPr lang="en-US">
                <a:ea typeface="ヒラギノ角ゴ Pro W3" charset="0"/>
                <a:cs typeface="ヒラギノ角ゴ Pro W3" charset="0"/>
              </a:rPr>
              <a:t>STUDENT RESPONSES:  </a:t>
            </a:r>
          </a:p>
          <a:p>
            <a:pPr defTabSz="457200" eaLnBrk="1" hangingPunct="1"/>
            <a:r>
              <a:rPr lang="en-US" b="1">
                <a:ea typeface="ヒラギノ角ゴ Pro W3" charset="0"/>
                <a:cs typeface="ヒラギノ角ゴ Pro W3" charset="0"/>
              </a:rPr>
              <a:t>INSTRUCTOR NOTES: </a:t>
            </a:r>
            <a:r>
              <a:rPr lang="en-US">
                <a:ea typeface="ヒラギノ角ゴ Pro W3" charset="0"/>
                <a:cs typeface="ヒラギノ角ゴ Pro W3" charset="0"/>
              </a:rPr>
              <a:t>Start E field in materials with this one. It</a:t>
            </a:r>
            <a:r>
              <a:rPr lang="ja-JP" altLang="en-US">
                <a:ea typeface="ヒラギノ角ゴ Pro W3" charset="0"/>
                <a:cs typeface="ヒラギノ角ゴ Pro W3" charset="0"/>
              </a:rPr>
              <a:t>’</a:t>
            </a:r>
            <a:r>
              <a:rPr lang="en-US">
                <a:ea typeface="ヒラギノ角ゴ Pro W3" charset="0"/>
                <a:cs typeface="ヒラギノ角ゴ Pro W3" charset="0"/>
              </a:rPr>
              <a:t>s animated…no need to click, just wait for it.</a:t>
            </a:r>
          </a:p>
          <a:p>
            <a:pPr defTabSz="457200" eaLnBrk="1" hangingPunct="1"/>
            <a:r>
              <a:rPr lang="en-US">
                <a:ea typeface="ヒラギノ角ゴ Pro W3" charset="0"/>
                <a:cs typeface="ヒラギノ角ゴ Pro W3" charset="0"/>
              </a:rPr>
              <a:t>WRITTEN BY: Thomas Schibli (CU-Boulder)</a:t>
            </a:r>
            <a:endParaRPr lang="en-US" b="1">
              <a:ea typeface="ヒラギノ角ゴ Pro W3" charset="0"/>
              <a:cs typeface="ヒラギノ角ゴ Pro W3" charset="0"/>
            </a:endParaRPr>
          </a:p>
          <a:p>
            <a:pPr defTabSz="457200"/>
            <a:endParaRPr lang="en-US">
              <a:ea typeface="ヒラギノ角ゴ Pro W3" charset="0"/>
              <a:cs typeface="ヒラギノ角ゴ Pro W3" charset="0"/>
            </a:endParaRPr>
          </a:p>
        </p:txBody>
      </p:sp>
      <p:sp>
        <p:nvSpPr>
          <p:cNvPr id="778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9DDD960A-11EF-264C-8D1D-F9B8D4AD8FB6}" type="slidenum">
              <a:rPr lang="en-US" sz="1200">
                <a:latin typeface="Calibri" charset="0"/>
                <a:ea typeface="ＭＳ Ｐゴシック" charset="0"/>
                <a:cs typeface="ＭＳ Ｐゴシック" charset="0"/>
              </a:rPr>
              <a:pPr algn="r" eaLnBrk="1" hangingPunct="1"/>
              <a:t>26</a:t>
            </a:fld>
            <a:endParaRPr lang="en-US" sz="1200">
              <a:latin typeface="Calibri"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A013EF-B3E4-6D4E-B0E4-DC98DFB67A75}" type="slidenum">
              <a:rPr lang="en-US"/>
              <a:pPr/>
              <a:t>27</a:t>
            </a:fld>
            <a:endParaRPr lang="en-US"/>
          </a:p>
        </p:txBody>
      </p:sp>
      <p:sp>
        <p:nvSpPr>
          <p:cNvPr id="295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A7F90955-8662-C440-957B-3AD0E2AC42C4}" type="slidenum">
              <a:rPr lang="en-US" sz="1200"/>
              <a:pPr algn="r"/>
              <a:t>27</a:t>
            </a:fld>
            <a:endParaRPr lang="en-US" sz="1200"/>
          </a:p>
        </p:txBody>
      </p:sp>
      <p:sp>
        <p:nvSpPr>
          <p:cNvPr id="2959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59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dirty="0" smtClean="0">
                <a:ea typeface="ヒラギノ角ゴ Pro W3" charset="0"/>
                <a:cs typeface="ヒラギノ角ゴ Pro W3" charset="0"/>
              </a:rPr>
              <a:t>Skipped in ‘13</a:t>
            </a:r>
          </a:p>
          <a:p>
            <a:r>
              <a:rPr lang="en-US" dirty="0" smtClean="0">
                <a:ea typeface="ヒラギノ角ゴ Pro W3" charset="0"/>
                <a:cs typeface="ヒラギノ角ゴ Pro W3" charset="0"/>
              </a:rPr>
              <a:t>CORRECT ANSWER:  E</a:t>
            </a:r>
          </a:p>
          <a:p>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(Pollock)</a:t>
            </a:r>
          </a:p>
          <a:p>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7, Lecture 19). Pollock (Skipped).</a:t>
            </a:r>
          </a:p>
          <a:p>
            <a:r>
              <a:rPr lang="en-US" dirty="0" smtClean="0">
                <a:ea typeface="ヒラギノ角ゴ Pro W3" charset="0"/>
                <a:cs typeface="ヒラギノ角ゴ Pro W3" charset="0"/>
              </a:rPr>
              <a:t>STUDENT RESPONSES: 15% 9% 4% 11% </a:t>
            </a:r>
            <a:r>
              <a:rPr lang="en-US" b="1" dirty="0" smtClean="0">
                <a:ea typeface="ヒラギノ角ゴ Pro W3" charset="0"/>
                <a:cs typeface="ヒラギノ角ゴ Pro W3" charset="0"/>
              </a:rPr>
              <a:t>[[62%]] </a:t>
            </a:r>
            <a:r>
              <a:rPr lang="en-US" dirty="0" smtClean="0">
                <a:ea typeface="ヒラギノ角ゴ Pro W3" charset="0"/>
                <a:cs typeface="ヒラギノ角ゴ Pro W3" charset="0"/>
              </a:rPr>
              <a:t>(FALL 2008) </a:t>
            </a:r>
          </a:p>
          <a:p>
            <a:r>
              <a:rPr lang="en-US" dirty="0" smtClean="0">
                <a:ea typeface="ヒラギノ角ゴ Pro W3" charset="0"/>
                <a:cs typeface="ヒラギノ角ゴ Pro W3" charset="0"/>
              </a:rPr>
              <a:t>				  n/a (SPRING 2008)</a:t>
            </a: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Answer: E) This dipole moment is zero. (And, it has net charge, too, so technically, it is ill defined;  I was assuming with respect to the given origin!) -SJP</a:t>
            </a:r>
          </a:p>
          <a:p>
            <a:r>
              <a:rPr lang="en-US" dirty="0" smtClean="0">
                <a:ea typeface="ヒラギノ角ゴ Pro W3" charset="0"/>
                <a:cs typeface="ヒラギノ角ゴ Pro W3" charset="0"/>
              </a:rPr>
              <a:t>WRITTEN BY: Steven Pollock (CU-Boulder)</a:t>
            </a:r>
            <a:endParaRPr lang="en-US" b="1" dirty="0" smtClean="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a:t>
            </a:r>
            <a:r>
              <a:rPr lang="en-US" dirty="0" smtClean="0"/>
              <a:t> ‘13, Lecture 22, SJP</a:t>
            </a:r>
          </a:p>
          <a:p>
            <a:endParaRPr lang="en-US" dirty="0" smtClean="0"/>
          </a:p>
          <a:p>
            <a:r>
              <a:rPr lang="en-US" dirty="0" smtClean="0"/>
              <a:t>I did a Tutorial </a:t>
            </a:r>
            <a:r>
              <a:rPr lang="en-US" dirty="0" smtClean="0"/>
              <a:t>(#6, “</a:t>
            </a:r>
            <a:r>
              <a:rPr lang="en-US" dirty="0" err="1" smtClean="0"/>
              <a:t>Multipole</a:t>
            </a:r>
            <a:r>
              <a:rPr lang="en-US" dirty="0" smtClean="0"/>
              <a:t>”) based </a:t>
            </a:r>
            <a:r>
              <a:rPr lang="en-US" dirty="0" smtClean="0"/>
              <a:t>on this problem, so used the following </a:t>
            </a:r>
            <a:r>
              <a:rPr lang="en-US" dirty="0" err="1" smtClean="0"/>
              <a:t>powerpoints</a:t>
            </a:r>
            <a:r>
              <a:rPr lang="en-US" dirty="0" smtClean="0"/>
              <a:t> to walk the</a:t>
            </a:r>
            <a:r>
              <a:rPr lang="en-US" baseline="0" dirty="0" smtClean="0"/>
              <a:t> class through the solution (so they could focus on the task at hand more quickly) </a:t>
            </a:r>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28</a:t>
            </a:fld>
            <a:endParaRPr lang="en-US"/>
          </a:p>
        </p:txBody>
      </p:sp>
    </p:spTree>
    <p:extLst>
      <p:ext uri="{BB962C8B-B14F-4D97-AF65-F5344CB8AC3E}">
        <p14:creationId xmlns:p14="http://schemas.microsoft.com/office/powerpoint/2010/main" val="2852466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a:t>
            </a:r>
            <a:r>
              <a:rPr lang="en-US" dirty="0" smtClean="0"/>
              <a:t> ‘13, Lecture 22, SJP</a:t>
            </a:r>
          </a:p>
          <a:p>
            <a:endParaRPr lang="en-US" dirty="0" smtClean="0"/>
          </a:p>
          <a:p>
            <a:r>
              <a:rPr lang="en-US" dirty="0" smtClean="0"/>
              <a:t>I did a Tutorial based on this problem, so used the following </a:t>
            </a:r>
            <a:r>
              <a:rPr lang="en-US" dirty="0" err="1" smtClean="0"/>
              <a:t>powerpoints</a:t>
            </a:r>
            <a:r>
              <a:rPr lang="en-US" dirty="0" smtClean="0"/>
              <a:t> to walk the</a:t>
            </a:r>
            <a:r>
              <a:rPr lang="en-US" baseline="0" dirty="0" smtClean="0"/>
              <a:t> class through the solution (so they could focus on the task at hand more quickly) </a:t>
            </a:r>
            <a:endParaRPr lang="en-US" dirty="0" smtClean="0"/>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29</a:t>
            </a:fld>
            <a:endParaRPr lang="en-US"/>
          </a:p>
        </p:txBody>
      </p:sp>
    </p:spTree>
    <p:extLst>
      <p:ext uri="{BB962C8B-B14F-4D97-AF65-F5344CB8AC3E}">
        <p14:creationId xmlns:p14="http://schemas.microsoft.com/office/powerpoint/2010/main" val="228637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a:t>
            </a:r>
            <a:r>
              <a:rPr lang="en-US" dirty="0" smtClean="0"/>
              <a:t> ‘13, Lecture 22, SJP</a:t>
            </a:r>
          </a:p>
          <a:p>
            <a:endParaRPr lang="en-US" dirty="0" smtClean="0"/>
          </a:p>
          <a:p>
            <a:r>
              <a:rPr lang="en-US" dirty="0" smtClean="0"/>
              <a:t>I did a Tutorial based on this problem, so used the following </a:t>
            </a:r>
            <a:r>
              <a:rPr lang="en-US" dirty="0" err="1" smtClean="0"/>
              <a:t>powerpoints</a:t>
            </a:r>
            <a:r>
              <a:rPr lang="en-US" dirty="0" smtClean="0"/>
              <a:t> to walk the</a:t>
            </a:r>
            <a:r>
              <a:rPr lang="en-US" baseline="0" dirty="0" smtClean="0"/>
              <a:t> class through the solution (so they could focus on the task at hand more quickly) </a:t>
            </a:r>
            <a:endParaRPr lang="en-US" dirty="0" smtClean="0"/>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30</a:t>
            </a:fld>
            <a:endParaRPr lang="en-US"/>
          </a:p>
        </p:txBody>
      </p:sp>
    </p:spTree>
    <p:extLst>
      <p:ext uri="{BB962C8B-B14F-4D97-AF65-F5344CB8AC3E}">
        <p14:creationId xmlns:p14="http://schemas.microsoft.com/office/powerpoint/2010/main" val="70113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smtClean="0">
                <a:ea typeface="ヒラギノ角ゴ Pro W3" charset="0"/>
                <a:cs typeface="ヒラギノ角ゴ Pro W3" charset="0"/>
              </a:rPr>
              <a:t>USED IN:  </a:t>
            </a:r>
            <a:r>
              <a:rPr lang="en-US" sz="1200" dirty="0" err="1" smtClean="0">
                <a:ea typeface="ヒラギノ角ゴ Pro W3" charset="0"/>
                <a:cs typeface="ヒラギノ角ゴ Pro W3" charset="0"/>
              </a:rPr>
              <a:t>Sp</a:t>
            </a:r>
            <a:r>
              <a:rPr lang="en-US" sz="1200" baseline="0" dirty="0" smtClean="0">
                <a:ea typeface="ヒラギノ角ゴ Pro W3" charset="0"/>
                <a:cs typeface="ヒラギノ角ゴ Pro W3" charset="0"/>
              </a:rPr>
              <a:t> 2013</a:t>
            </a:r>
            <a:endParaRPr lang="en-US" sz="1200" dirty="0" smtClean="0">
              <a:ea typeface="ヒラギノ角ゴ Pro W3" charset="0"/>
              <a:cs typeface="ヒラギノ角ゴ Pro W3" charset="0"/>
            </a:endParaRPr>
          </a:p>
          <a:p>
            <a:pPr eaLnBrk="1" hangingPunct="1"/>
            <a:r>
              <a:rPr lang="en-US" sz="1200" dirty="0" smtClean="0">
                <a:ea typeface="ヒラギノ角ゴ Pro W3" charset="0"/>
                <a:cs typeface="ヒラギノ角ゴ Pro W3" charset="0"/>
              </a:rPr>
              <a:t>LECTURE NUMBER: 20</a:t>
            </a:r>
          </a:p>
          <a:p>
            <a:pPr eaLnBrk="1" hangingPunct="1"/>
            <a:r>
              <a:rPr lang="en-US" sz="1200" dirty="0" smtClean="0">
                <a:ea typeface="ヒラギノ角ゴ Pro W3" charset="0"/>
                <a:cs typeface="ヒラギノ角ゴ Pro W3" charset="0"/>
              </a:rPr>
              <a:t>Introduction</a:t>
            </a:r>
            <a:r>
              <a:rPr lang="en-US" sz="1200" baseline="0" dirty="0" smtClean="0">
                <a:ea typeface="ヒラギノ角ゴ Pro W3" charset="0"/>
                <a:cs typeface="ヒラギノ角ゴ Pro W3" charset="0"/>
              </a:rPr>
              <a:t> to the dipole moment</a:t>
            </a:r>
            <a:endParaRPr lang="en-US" dirty="0">
              <a:ea typeface="ヒラギノ角ゴ Pro W3" charset="0"/>
              <a:cs typeface="ヒラギノ角ゴ Pro W3"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a:t>
            </a:r>
            <a:r>
              <a:rPr lang="en-US" dirty="0" smtClean="0"/>
              <a:t> ‘13, Lecture 22, SJP</a:t>
            </a:r>
          </a:p>
          <a:p>
            <a:endParaRPr lang="en-US" dirty="0" smtClean="0"/>
          </a:p>
          <a:p>
            <a:r>
              <a:rPr lang="en-US" dirty="0" smtClean="0"/>
              <a:t>I did a Tutorial based on this problem, so used the following </a:t>
            </a:r>
            <a:r>
              <a:rPr lang="en-US" dirty="0" err="1" smtClean="0"/>
              <a:t>powerpoints</a:t>
            </a:r>
            <a:r>
              <a:rPr lang="en-US" dirty="0" smtClean="0"/>
              <a:t> to walk the</a:t>
            </a:r>
            <a:r>
              <a:rPr lang="en-US" baseline="0" dirty="0" smtClean="0"/>
              <a:t> class through the solution (so they could focus on the task at hand more quickly) </a:t>
            </a:r>
            <a:endParaRPr lang="en-US" dirty="0" smtClean="0"/>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31</a:t>
            </a:fld>
            <a:endParaRPr lang="en-US"/>
          </a:p>
        </p:txBody>
      </p:sp>
    </p:spTree>
    <p:extLst>
      <p:ext uri="{BB962C8B-B14F-4D97-AF65-F5344CB8AC3E}">
        <p14:creationId xmlns:p14="http://schemas.microsoft.com/office/powerpoint/2010/main" val="3514038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a:t>
            </a:r>
            <a:r>
              <a:rPr lang="en-US" dirty="0" smtClean="0"/>
              <a:t> ‘13, Lecture 22, SJP</a:t>
            </a:r>
          </a:p>
          <a:p>
            <a:endParaRPr lang="en-US" dirty="0" smtClean="0"/>
          </a:p>
          <a:p>
            <a:r>
              <a:rPr lang="en-US" dirty="0" smtClean="0"/>
              <a:t>Tutorial .  I gave them about </a:t>
            </a:r>
            <a:r>
              <a:rPr lang="en-US" baseline="0" dirty="0" smtClean="0"/>
              <a:t> 8 minutes, then gathered them together to get the class past the “what region is this valid in” question. Then gave them perhaps another 5-10 minutes. This got to the distribution</a:t>
            </a:r>
          </a:p>
          <a:p>
            <a:r>
              <a:rPr lang="en-US" baseline="0" dirty="0" smtClean="0"/>
              <a:t>30% done with page 1</a:t>
            </a:r>
          </a:p>
          <a:p>
            <a:r>
              <a:rPr lang="en-US" baseline="0" dirty="0" smtClean="0"/>
              <a:t>43% done with page 2</a:t>
            </a:r>
          </a:p>
          <a:p>
            <a:r>
              <a:rPr lang="en-US" baseline="0" dirty="0" smtClean="0"/>
              <a:t>27% done with page 3</a:t>
            </a:r>
          </a:p>
          <a:p>
            <a:r>
              <a:rPr lang="en-US" baseline="0" dirty="0" smtClean="0"/>
              <a:t>This is where I called it. I then worked through the whole problem also briefly discussing the issues from page 3.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32</a:t>
            </a:fld>
            <a:endParaRPr lang="en-US"/>
          </a:p>
        </p:txBody>
      </p:sp>
    </p:spTree>
    <p:extLst>
      <p:ext uri="{BB962C8B-B14F-4D97-AF65-F5344CB8AC3E}">
        <p14:creationId xmlns:p14="http://schemas.microsoft.com/office/powerpoint/2010/main" val="514275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a:solidFill>
            <a:srgbClr val="FFFFFF"/>
          </a:solidFill>
          <a:ln/>
        </p:spPr>
      </p:sp>
      <p:sp>
        <p:nvSpPr>
          <p:cNvPr id="88067" name="Rectangle 3"/>
          <p:cNvSpPr>
            <a:spLocks noChangeArrowheads="1"/>
          </p:cNvSpPr>
          <p:nvPr>
            <p:ph type="body" idx="1"/>
          </p:nvPr>
        </p:nvSpPr>
        <p:spPr>
          <a:solidFill>
            <a:srgbClr val="FFFFFF"/>
          </a:solidFill>
          <a:ln>
            <a:solidFill>
              <a:srgbClr val="000000"/>
            </a:solidFill>
          </a:ln>
        </p:spPr>
        <p:txBody>
          <a:bodyPr/>
          <a:lstStyle/>
          <a:p>
            <a:pPr eaLnBrk="1" hangingPunct="1"/>
            <a:r>
              <a:rPr lang="en-US">
                <a:ea typeface="ヒラギノ角ゴ Pro W3" charset="0"/>
                <a:cs typeface="ヒラギノ角ゴ Pro W3" charset="0"/>
              </a:rPr>
              <a:t>CORRECT ANSWER:  n/a</a:t>
            </a:r>
          </a:p>
          <a:p>
            <a:pPr eaLnBrk="1" hangingPunct="1"/>
            <a:r>
              <a:rPr lang="en-US">
                <a:ea typeface="ヒラギノ角ゴ Pro W3" charset="0"/>
                <a:cs typeface="ヒラギノ角ゴ Pro W3" charset="0"/>
              </a:rPr>
              <a:t>USED IN:  Spring 2008 (Pollock)</a:t>
            </a:r>
          </a:p>
          <a:p>
            <a:pPr eaLnBrk="1" hangingPunct="1"/>
            <a:r>
              <a:rPr lang="en-US">
                <a:ea typeface="ヒラギノ角ゴ Pro W3" charset="0"/>
                <a:cs typeface="ヒラギノ角ゴ Pro W3" charset="0"/>
              </a:rPr>
              <a:t>LECTURE NUMBER: 21?</a:t>
            </a:r>
          </a:p>
          <a:p>
            <a:pPr eaLnBrk="1" hangingPunct="1"/>
            <a:r>
              <a:rPr lang="en-US">
                <a:ea typeface="ヒラギノ角ゴ Pro W3" charset="0"/>
                <a:cs typeface="ヒラギノ角ゴ Pro W3" charset="0"/>
              </a:rPr>
              <a:t>STUDENT RESPONSES:  n/a</a:t>
            </a:r>
          </a:p>
          <a:p>
            <a:pPr eaLnBrk="1" hangingPunct="1"/>
            <a:r>
              <a:rPr lang="en-US" b="1">
                <a:ea typeface="ヒラギノ角ゴ Pro W3" charset="0"/>
                <a:cs typeface="ヒラギノ角ゴ Pro W3" charset="0"/>
              </a:rPr>
              <a:t>INSTRUCTOR NOTES: </a:t>
            </a:r>
            <a:r>
              <a:rPr lang="en-US">
                <a:ea typeface="ヒラギノ角ゴ Pro W3" charset="0"/>
                <a:cs typeface="ヒラギノ角ゴ Pro W3" charset="0"/>
              </a:rPr>
              <a:t>Took &lt;5 minutes of class time. -SJP</a:t>
            </a:r>
          </a:p>
          <a:p>
            <a:pPr eaLnBrk="1" hangingPunct="1"/>
            <a:r>
              <a:rPr lang="en-US">
                <a:ea typeface="ヒラギノ角ゴ Pro W3" charset="0"/>
                <a:cs typeface="ヒラギノ角ゴ Pro W3" charset="0"/>
              </a:rPr>
              <a:t>WRITTEN BY: Steven Pollock (CU-Boulder)</a:t>
            </a:r>
            <a:endParaRPr lang="en-US" b="1">
              <a:ea typeface="ヒラギノ角ゴ Pro W3" charset="0"/>
              <a:cs typeface="ヒラギノ角ゴ Pro W3" charset="0"/>
            </a:endParaRPr>
          </a:p>
          <a:p>
            <a:endParaRPr lang="en-US">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cs typeface="ヒラギノ角ゴ Pro W3" charset="0"/>
              </a:rPr>
              <a:t>CORRECT ANSWER:  A</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smtClean="0">
                <a:ea typeface="ヒラギノ角ゴ Pro W3" charset="0"/>
                <a:cs typeface="ヒラギノ角ゴ Pro W3" charset="0"/>
              </a:rPr>
              <a:t>) SP 2013 (Pollock) </a:t>
            </a:r>
            <a:endParaRPr lang="en-US" dirty="0">
              <a:ea typeface="ヒラギノ角ゴ Pro W3" charset="0"/>
              <a:cs typeface="ヒラギノ角ゴ Pro W3" charset="0"/>
            </a:endParaRPr>
          </a:p>
          <a:p>
            <a:r>
              <a:rPr lang="en-US" dirty="0">
                <a:ea typeface="ヒラギノ角ゴ Pro W3" charset="0"/>
                <a:cs typeface="ヒラギノ角ゴ Pro W3" charset="0"/>
              </a:rPr>
              <a:t>LECTURE:  Week 7</a:t>
            </a:r>
            <a:r>
              <a:rPr lang="en-US" dirty="0" smtClean="0">
                <a:ea typeface="ヒラギノ角ゴ Pro W3" charset="0"/>
                <a:cs typeface="ヒラギノ角ゴ Pro W3" charset="0"/>
              </a:rPr>
              <a:t>? Pollock Lecture 20</a:t>
            </a:r>
            <a:endParaRPr lang="en-US" dirty="0">
              <a:ea typeface="ヒラギノ角ゴ Pro W3" charset="0"/>
              <a:cs typeface="ヒラギノ角ゴ Pro W3" charset="0"/>
            </a:endParaRPr>
          </a:p>
          <a:p>
            <a:r>
              <a:rPr lang="en-US" dirty="0">
                <a:ea typeface="ヒラギノ角ゴ Pro W3" charset="0"/>
                <a:cs typeface="ヒラギノ角ゴ Pro W3" charset="0"/>
              </a:rPr>
              <a:t>STUDENT RESPONSES</a:t>
            </a:r>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[[91]],</a:t>
            </a:r>
            <a:r>
              <a:rPr lang="en-US" b="0" dirty="0" smtClean="0">
                <a:ea typeface="ヒラギノ角ゴ Pro W3" charset="0"/>
                <a:cs typeface="ヒラギノ角ゴ Pro W3" charset="0"/>
              </a:rPr>
              <a:t>2, 2, 4, </a:t>
            </a:r>
            <a:r>
              <a:rPr lang="en-US" b="0" dirty="0" smtClean="0">
                <a:ea typeface="ヒラギノ角ゴ Pro W3" charset="0"/>
                <a:cs typeface="ヒラギノ角ゴ Pro W3" charset="0"/>
              </a:rPr>
              <a:t>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a:t>
            </a:r>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Following</a:t>
            </a:r>
            <a:r>
              <a:rPr lang="en-US" b="0" baseline="0" dirty="0" smtClean="0">
                <a:ea typeface="ヒラギノ角ゴ Pro W3" charset="0"/>
                <a:cs typeface="ヒラギノ角ゴ Pro W3" charset="0"/>
              </a:rPr>
              <a:t> the previous slide, this was a little too trivial, but it was fine to have them think through what changes when the dipole is tilted and moved away from the origin. (We’re heading towards “coordinate free” representations) </a:t>
            </a:r>
          </a:p>
          <a:p>
            <a:endParaRPr lang="en-US" b="1" dirty="0">
              <a:ea typeface="ヒラギノ角ゴ Pro W3" charset="0"/>
              <a:cs typeface="ヒラギノ角ゴ Pro W3" charset="0"/>
            </a:endParaRPr>
          </a:p>
          <a:p>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endParaRPr lang="en-US" dirty="0">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ヒラギノ角ゴ Pro W3" charset="0"/>
                <a:cs typeface="ヒラギノ角ゴ Pro W3" charset="0"/>
              </a:rPr>
              <a:t>CORRECT ANSWER:  A</a:t>
            </a:r>
          </a:p>
          <a:p>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and 13 (Pollock)</a:t>
            </a:r>
          </a:p>
          <a:p>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7, Lecture 20). Pollock (2013, </a:t>
            </a:r>
            <a:r>
              <a:rPr lang="en-US" dirty="0" err="1" smtClean="0">
                <a:ea typeface="ヒラギノ角ゴ Pro W3" charset="0"/>
                <a:cs typeface="ヒラギノ角ゴ Pro W3" charset="0"/>
              </a:rPr>
              <a:t>Lec</a:t>
            </a:r>
            <a:r>
              <a:rPr lang="en-US" dirty="0" smtClean="0">
                <a:ea typeface="ヒラギノ角ゴ Pro W3" charset="0"/>
                <a:cs typeface="ヒラギノ角ゴ Pro W3" charset="0"/>
              </a:rPr>
              <a:t> 20) </a:t>
            </a:r>
          </a:p>
          <a:p>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[[67%]] </a:t>
            </a:r>
            <a:r>
              <a:rPr lang="en-US" dirty="0" smtClean="0">
                <a:ea typeface="ヒラギノ角ゴ Pro W3" charset="0"/>
                <a:cs typeface="ヒラギノ角ゴ Pro W3" charset="0"/>
              </a:rPr>
              <a:t>2% 31% 0% 0% (FALL 2008)</a:t>
            </a:r>
          </a:p>
          <a:p>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[[56]], </a:t>
            </a:r>
            <a:r>
              <a:rPr lang="en-US" b="0" dirty="0" smtClean="0">
                <a:ea typeface="ヒラギノ角ゴ Pro W3" charset="0"/>
                <a:cs typeface="ヒラギノ角ゴ Pro W3" charset="0"/>
              </a:rPr>
              <a:t>4, 40, 0,0 </a:t>
            </a:r>
            <a:r>
              <a:rPr lang="en-US" dirty="0" smtClean="0">
                <a:ea typeface="ヒラギノ角ゴ Pro W3" charset="0"/>
                <a:cs typeface="ヒラギノ角ゴ Pro W3" charset="0"/>
              </a:rPr>
              <a:t>(</a:t>
            </a:r>
            <a:r>
              <a:rPr lang="en-US" dirty="0" smtClean="0">
                <a:ea typeface="ヒラギノ角ゴ Pro W3" charset="0"/>
                <a:cs typeface="ヒラギノ角ゴ Pro W3" charset="0"/>
              </a:rPr>
              <a:t>SPRING 2013)</a:t>
            </a: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SJP did not originally think this is an interesting question. </a:t>
            </a:r>
          </a:p>
          <a:p>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t>
            </a:r>
            <a:r>
              <a:rPr lang="en-US" dirty="0" smtClean="0">
                <a:latin typeface="Times New Roman" charset="0"/>
                <a:ea typeface="ヒラギノ角ゴ Pro W3" charset="0"/>
                <a:cs typeface="ヒラギノ角ゴ Pro W3" charset="0"/>
              </a:rPr>
              <a:t>Student discussion centered on units.  There was only one answer that had the right units, it would be good to have another answer that had right units so there would be more distracting distractors. </a:t>
            </a:r>
          </a:p>
          <a:p>
            <a:r>
              <a:rPr lang="en-US" dirty="0" smtClean="0">
                <a:latin typeface="Times New Roman" charset="0"/>
                <a:ea typeface="ヒラギノ角ゴ Pro W3" charset="0"/>
                <a:cs typeface="ヒラギノ角ゴ Pro W3" charset="0"/>
              </a:rPr>
              <a:t>Pollock ‘13:  My students also focused on units. I decided that’s ok! It’s quick, and a review, and the poor performance is suggesting that students are still at this late part of the term struggling with notation, and what “r-hat” means.  I ended class</a:t>
            </a:r>
            <a:r>
              <a:rPr lang="en-US" baseline="0" dirty="0" smtClean="0">
                <a:latin typeface="Times New Roman" charset="0"/>
                <a:ea typeface="ヒラギノ角ゴ Pro W3" charset="0"/>
                <a:cs typeface="ヒラギノ角ゴ Pro W3" charset="0"/>
              </a:rPr>
              <a:t> with it (so, didn’t have a lot of time), but it also </a:t>
            </a:r>
            <a:r>
              <a:rPr lang="en-US" baseline="0" dirty="0" smtClean="0">
                <a:latin typeface="Times New Roman" charset="0"/>
                <a:ea typeface="ヒラギノ角ゴ Pro W3" charset="0"/>
                <a:cs typeface="ヒラギノ角ゴ Pro W3" charset="0"/>
              </a:rPr>
              <a:t>serves as </a:t>
            </a:r>
            <a:r>
              <a:rPr lang="en-US" baseline="0" dirty="0" smtClean="0">
                <a:latin typeface="Times New Roman" charset="0"/>
                <a:ea typeface="ヒラギノ角ゴ Pro W3" charset="0"/>
                <a:cs typeface="ヒラギノ角ゴ Pro W3" charset="0"/>
              </a:rPr>
              <a:t>a decent way to introduce the “final formula” for the dipole potential. (And, to talk about what I mean by “coordinate free”, which is a really novel concept for them. I doubt they get it yet!) </a:t>
            </a:r>
            <a:endParaRPr lang="en-US" dirty="0" smtClean="0">
              <a:latin typeface="Times New Roman" charset="0"/>
              <a:ea typeface="ヒラギノ角ゴ Pro W3" charset="0"/>
              <a:cs typeface="ヒラギノ角ゴ Pro W3" charset="0"/>
            </a:endParaRPr>
          </a:p>
          <a:p>
            <a:endParaRPr lang="en-US" dirty="0" smtClean="0">
              <a:latin typeface="Times New Roman" charset="0"/>
              <a:ea typeface="ヒラギノ角ゴ Pro W3" charset="0"/>
              <a:cs typeface="ヒラギノ角ゴ Pro W3" charset="0"/>
            </a:endParaRPr>
          </a:p>
          <a:p>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endParaRPr lang="en-US" b="1" dirty="0" smtClean="0">
              <a:ea typeface="ヒラギノ角ゴ Pro W3" charset="0"/>
              <a:cs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5</a:t>
            </a:fld>
            <a:endParaRPr lang="en-US"/>
          </a:p>
        </p:txBody>
      </p:sp>
    </p:spTree>
    <p:extLst>
      <p:ext uri="{BB962C8B-B14F-4D97-AF65-F5344CB8AC3E}">
        <p14:creationId xmlns:p14="http://schemas.microsoft.com/office/powerpoint/2010/main" val="348515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ヒラギノ角ゴ Pro W3" charset="0"/>
                <a:cs typeface="ヒラギノ角ゴ Pro W3" charset="0"/>
              </a:rPr>
              <a:t>This became an</a:t>
            </a:r>
            <a:r>
              <a:rPr lang="en-US" baseline="0" dirty="0" smtClean="0">
                <a:ea typeface="ヒラギノ角ゴ Pro W3" charset="0"/>
                <a:cs typeface="ヒラギノ角ゴ Pro W3" charset="0"/>
              </a:rPr>
              <a:t> in-class Tutorial activity in 2013, “6a”.  See also later in this file. </a:t>
            </a:r>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CORRECT </a:t>
            </a:r>
            <a:r>
              <a:rPr lang="en-US" dirty="0" smtClean="0">
                <a:ea typeface="ヒラギノ角ゴ Pro W3" charset="0"/>
                <a:cs typeface="ヒラギノ角ゴ Pro W3" charset="0"/>
              </a:rPr>
              <a:t>ANSWER:  n/a</a:t>
            </a:r>
          </a:p>
          <a:p>
            <a:pPr eaLnBrk="1" hangingPunct="1"/>
            <a:r>
              <a:rPr lang="en-US" dirty="0" smtClean="0">
                <a:ea typeface="ヒラギノ角ゴ Pro W3" charset="0"/>
                <a:cs typeface="ヒラギノ角ゴ Pro W3" charset="0"/>
              </a:rPr>
              <a:t>USED IN:  Spring 2008 (Pollock)</a:t>
            </a:r>
          </a:p>
          <a:p>
            <a:pPr eaLnBrk="1" hangingPunct="1"/>
            <a:r>
              <a:rPr lang="en-US" dirty="0" smtClean="0">
                <a:ea typeface="ヒラギノ角ゴ Pro W3" charset="0"/>
                <a:cs typeface="ヒラギノ角ゴ Pro W3" charset="0"/>
              </a:rPr>
              <a:t>LECTURE NUMBER:  20</a:t>
            </a:r>
          </a:p>
          <a:p>
            <a:pPr eaLnBrk="1" hangingPunct="1"/>
            <a:r>
              <a:rPr lang="en-US" dirty="0" smtClean="0">
                <a:ea typeface="ヒラギノ角ゴ Pro W3" charset="0"/>
                <a:cs typeface="ヒラギノ角ゴ Pro W3" charset="0"/>
              </a:rPr>
              <a:t>STUDENT RESPONSES: n/a </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Stephanie used this as a whiteboard activity.  -SJP</a:t>
            </a:r>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6</a:t>
            </a:fld>
            <a:endParaRPr lang="en-US"/>
          </a:p>
        </p:txBody>
      </p:sp>
    </p:spTree>
    <p:extLst>
      <p:ext uri="{BB962C8B-B14F-4D97-AF65-F5344CB8AC3E}">
        <p14:creationId xmlns:p14="http://schemas.microsoft.com/office/powerpoint/2010/main" val="45412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ヒラギノ角ゴ Pro W3" charset="0"/>
                <a:cs typeface="ヒラギノ角ゴ Pro W3" charset="0"/>
              </a:rPr>
              <a:t>CORRECT ANSWER:  n/a</a:t>
            </a:r>
          </a:p>
          <a:p>
            <a:pPr eaLnBrk="1" hangingPunct="1"/>
            <a:r>
              <a:rPr lang="en-US" dirty="0" smtClean="0">
                <a:ea typeface="ヒラギノ角ゴ Pro W3" charset="0"/>
                <a:cs typeface="ヒラギノ角ゴ Pro W3" charset="0"/>
              </a:rPr>
              <a:t>USED IN:  Spring 2008 (Pollock), and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13</a:t>
            </a:r>
          </a:p>
          <a:p>
            <a:pPr eaLnBrk="1" hangingPunct="1"/>
            <a:r>
              <a:rPr lang="en-US" dirty="0" smtClean="0">
                <a:ea typeface="ヒラギノ角ゴ Pro W3" charset="0"/>
                <a:cs typeface="ヒラギノ角ゴ Pro W3" charset="0"/>
              </a:rPr>
              <a:t>LECTURE NUMBER:  2</a:t>
            </a:r>
            <a:r>
              <a:rPr lang="en-US" baseline="0" dirty="0" smtClean="0">
                <a:ea typeface="ヒラギノ角ゴ Pro W3" charset="0"/>
                <a:cs typeface="ヒラギノ角ゴ Pro W3" charset="0"/>
              </a:rPr>
              <a:t>0 (21 in ‘13)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STUDENT RESPONSES: n/a </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Stephanie used this as a whiteboard activity. </a:t>
            </a:r>
          </a:p>
          <a:p>
            <a:pPr eaLnBrk="1" hangingPunct="1"/>
            <a:r>
              <a:rPr lang="en-US" dirty="0" smtClean="0">
                <a:ea typeface="ヒラギノ角ゴ Pro W3" charset="0"/>
                <a:cs typeface="ヒラギノ角ゴ Pro W3" charset="0"/>
              </a:rPr>
              <a:t>I wrote it up (see “Tutorial 6a</a:t>
            </a:r>
            <a:r>
              <a:rPr lang="en-US" baseline="0" dirty="0" smtClean="0">
                <a:ea typeface="ヒラギノ角ゴ Pro W3" charset="0"/>
                <a:cs typeface="ヒラギノ角ゴ Pro W3" charset="0"/>
              </a:rPr>
              <a:t> – Dipole Field” word doc) and let them wrestle for ~4-5 minutes in small groups on their own. This is VERY HARD, although they largely succeeded on +/- z axis (although the –z axis generates some sign issues) and +/- x axis (although again, the –x axis generates lots of questions, it is NOT theta=3 pi/2, since theta stops at Pi, instead you let phi “wrap you around”, but this E field is manifestly azimuthally symmetric.</a:t>
            </a:r>
          </a:p>
          <a:p>
            <a:pPr eaLnBrk="1" hangingPunct="1"/>
            <a:endParaRPr lang="en-US" baseline="0" dirty="0" smtClean="0">
              <a:ea typeface="ヒラギノ角ゴ Pro W3" charset="0"/>
              <a:cs typeface="ヒラギノ角ゴ Pro W3" charset="0"/>
            </a:endParaRPr>
          </a:p>
          <a:p>
            <a:pPr eaLnBrk="1" hangingPunct="1"/>
            <a:r>
              <a:rPr lang="en-US" baseline="0" dirty="0" smtClean="0">
                <a:ea typeface="ヒラギノ角ゴ Pro W3" charset="0"/>
                <a:cs typeface="ヒラギノ角ゴ Pro W3" charset="0"/>
              </a:rPr>
              <a:t>I used this as a lead in to the sketch of the dipole field. Only a few students realized that this WAS the dipole field. Right after this activity, I derived this E formula from the voltage. </a:t>
            </a:r>
          </a:p>
          <a:p>
            <a:pPr eaLnBrk="1" hangingPunct="1"/>
            <a:endParaRPr lang="en-US" baseline="0" dirty="0" smtClean="0">
              <a:ea typeface="ヒラギノ角ゴ Pro W3" charset="0"/>
              <a:cs typeface="ヒラギノ角ゴ Pro W3" charset="0"/>
            </a:endParaRP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-SJP</a:t>
            </a:r>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7</a:t>
            </a:fld>
            <a:endParaRPr lang="en-US"/>
          </a:p>
        </p:txBody>
      </p:sp>
    </p:spTree>
    <p:extLst>
      <p:ext uri="{BB962C8B-B14F-4D97-AF65-F5344CB8AC3E}">
        <p14:creationId xmlns:p14="http://schemas.microsoft.com/office/powerpoint/2010/main" val="45412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Rot="1" noChangeAspect="1" noChangeArrowheads="1" noTextEdit="1"/>
          </p:cNvSpPr>
          <p:nvPr>
            <p:ph type="sldImg"/>
          </p:nvPr>
        </p:nvSpPr>
        <p:spPr>
          <a:solidFill>
            <a:srgbClr val="FFFFFF"/>
          </a:solidFill>
          <a:ln/>
        </p:spPr>
      </p:sp>
      <p:sp>
        <p:nvSpPr>
          <p:cNvPr id="47107" name="Rectangle 1027"/>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a:ea typeface="ヒラギノ角ゴ Pro W3" charset="0"/>
                <a:cs typeface="ヒラギノ角ゴ Pro W3" charset="0"/>
              </a:rPr>
              <a:t>CORRECT ANSWER:  D </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a:t>
            </a:r>
          </a:p>
          <a:p>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7, Lecture 20</a:t>
            </a:r>
            <a:r>
              <a:rPr lang="en-US" dirty="0" smtClean="0">
                <a:ea typeface="ヒラギノ角ゴ Pro W3" charset="0"/>
                <a:cs typeface="ヒラギノ角ゴ Pro W3" charset="0"/>
              </a:rPr>
              <a:t>) (Did not click in ‘13, but mentioned it) </a:t>
            </a:r>
            <a:endParaRPr lang="en-US" dirty="0">
              <a:ea typeface="ヒラギノ角ゴ Pro W3" charset="0"/>
              <a:cs typeface="ヒラギノ角ゴ Pro W3" charset="0"/>
            </a:endParaRPr>
          </a:p>
          <a:p>
            <a:r>
              <a:rPr lang="en-US" dirty="0">
                <a:ea typeface="ヒラギノ角ゴ Pro W3" charset="0"/>
                <a:cs typeface="ヒラギノ角ゴ Pro W3" charset="0"/>
              </a:rPr>
              <a:t>STUDENT RESPONSES:  10% 5% 2% </a:t>
            </a:r>
            <a:r>
              <a:rPr lang="en-US" b="1" dirty="0">
                <a:ea typeface="ヒラギノ角ゴ Pro W3" charset="0"/>
                <a:cs typeface="ヒラギノ角ゴ Pro W3" charset="0"/>
              </a:rPr>
              <a:t>[[83%]] </a:t>
            </a:r>
            <a:r>
              <a:rPr lang="en-US" dirty="0">
                <a:ea typeface="ヒラギノ角ゴ Pro W3" charset="0"/>
                <a:cs typeface="ヒラギノ角ゴ Pro W3" charset="0"/>
              </a:rPr>
              <a:t>0% (FALL 2008</a:t>
            </a:r>
            <a:r>
              <a:rPr lang="en-US" dirty="0" smtClean="0">
                <a:ea typeface="ヒラギノ角ゴ Pro W3" charset="0"/>
                <a:cs typeface="ヒラギノ角ゴ Pro W3" charset="0"/>
              </a:rPr>
              <a:t>)</a:t>
            </a:r>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This is a similar question to the whiteboard question (previous) but modified to be a clicker question</a:t>
            </a:r>
            <a:r>
              <a:rPr lang="en-US" dirty="0" smtClean="0">
                <a:ea typeface="ヒラギノ角ゴ Pro W3" charset="0"/>
                <a:cs typeface="ヒラギノ角ゴ Pro W3" charset="0"/>
              </a:rPr>
              <a:t>.</a:t>
            </a:r>
          </a:p>
          <a:p>
            <a:r>
              <a:rPr lang="en-US" b="0" dirty="0" smtClean="0">
                <a:ea typeface="ヒラギノ角ゴ Pro W3" charset="0"/>
                <a:cs typeface="ヒラギノ角ゴ Pro W3" charset="0"/>
              </a:rPr>
              <a:t>In</a:t>
            </a:r>
            <a:r>
              <a:rPr lang="en-US" b="0" baseline="0" dirty="0" smtClean="0">
                <a:ea typeface="ヒラギノ角ゴ Pro W3" charset="0"/>
                <a:cs typeface="ヒラギノ角ゴ Pro W3" charset="0"/>
              </a:rPr>
              <a:t> ‘13, a student came up with this as a spontaneous question. We did not click, but talked about it. Part of the point is “it doesn’t matter”, this formula should not be applied for small r, it’s associated with the *large r* approximation. </a:t>
            </a:r>
          </a:p>
          <a:p>
            <a:endParaRPr lang="en-US" b="0" dirty="0">
              <a:ea typeface="ヒラギノ角ゴ Pro W3" charset="0"/>
              <a:cs typeface="ヒラギノ角ゴ Pro W3" charset="0"/>
            </a:endParaRPr>
          </a:p>
          <a:p>
            <a:r>
              <a:rPr lang="en-US" dirty="0">
                <a:ea typeface="ヒラギノ角ゴ Pro W3" charset="0"/>
                <a:cs typeface="ヒラギノ角ゴ Pro W3" charset="0"/>
              </a:rPr>
              <a:t>WRITTEN BY: Steven Pollock (CU-Boulder), modified by Mike </a:t>
            </a:r>
            <a:r>
              <a:rPr lang="en-US" dirty="0" err="1">
                <a:ea typeface="ヒラギノ角ゴ Pro W3" charset="0"/>
                <a:cs typeface="ヒラギノ角ゴ Pro W3" charset="0"/>
              </a:rPr>
              <a:t>Dubson</a:t>
            </a:r>
            <a:endParaRPr lang="en-US" dirty="0">
              <a:ea typeface="ヒラギノ角ゴ Pro W3" charset="0"/>
              <a:cs typeface="ヒラギノ角ゴ Pro W3" charset="0"/>
            </a:endParaRP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upload.wikimedia.org</a:t>
            </a:r>
            <a:r>
              <a:rPr lang="en-US" dirty="0" smtClean="0"/>
              <a:t>/</a:t>
            </a:r>
            <a:r>
              <a:rPr lang="en-US" dirty="0" err="1" smtClean="0"/>
              <a:t>wikipedia</a:t>
            </a:r>
            <a:r>
              <a:rPr lang="en-US" dirty="0" smtClean="0"/>
              <a:t>/commons/a/</a:t>
            </a:r>
            <a:r>
              <a:rPr lang="en-US" dirty="0" err="1" smtClean="0"/>
              <a:t>aa</a:t>
            </a:r>
            <a:r>
              <a:rPr lang="en-US" dirty="0" smtClean="0"/>
              <a:t>/</a:t>
            </a:r>
            <a:r>
              <a:rPr lang="en-US" dirty="0" err="1" smtClean="0"/>
              <a:t>VFPt_dipole_animation_electric.gif</a:t>
            </a:r>
            <a:endParaRPr lang="en-US" dirty="0" smtClean="0"/>
          </a:p>
          <a:p>
            <a:endParaRPr lang="en-US" dirty="0" smtClean="0"/>
          </a:p>
          <a:p>
            <a:r>
              <a:rPr lang="en-US" dirty="0" smtClean="0"/>
              <a:t>It’s animated, moves from point</a:t>
            </a:r>
            <a:r>
              <a:rPr lang="en-US" baseline="0" dirty="0" smtClean="0"/>
              <a:t> to finite dipole!</a:t>
            </a:r>
          </a:p>
          <a:p>
            <a:endParaRPr lang="en-US" baseline="0" dirty="0" smtClean="0"/>
          </a:p>
          <a:p>
            <a:r>
              <a:rPr lang="en-US" baseline="0" dirty="0" smtClean="0"/>
              <a:t>I believe it is “distorted”. </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9</a:t>
            </a:fld>
            <a:endParaRPr lang="en-US"/>
          </a:p>
        </p:txBody>
      </p:sp>
    </p:spTree>
    <p:extLst>
      <p:ext uri="{BB962C8B-B14F-4D97-AF65-F5344CB8AC3E}">
        <p14:creationId xmlns:p14="http://schemas.microsoft.com/office/powerpoint/2010/main" val="104789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00634-DF0A-2A4A-B0B5-153EFD7276A1}" type="slidenum">
              <a:rPr lang="en-US"/>
              <a:pPr>
                <a:defRPr/>
              </a:pPr>
              <a:t>‹#›</a:t>
            </a:fld>
            <a:endParaRPr lang="en-US"/>
          </a:p>
        </p:txBody>
      </p:sp>
    </p:spTree>
    <p:extLst>
      <p:ext uri="{BB962C8B-B14F-4D97-AF65-F5344CB8AC3E}">
        <p14:creationId xmlns:p14="http://schemas.microsoft.com/office/powerpoint/2010/main" val="362622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D8BA0C-E02D-434C-B2B5-23D096E8437D}" type="slidenum">
              <a:rPr lang="en-US"/>
              <a:pPr>
                <a:defRPr/>
              </a:pPr>
              <a:t>‹#›</a:t>
            </a:fld>
            <a:endParaRPr lang="en-US"/>
          </a:p>
        </p:txBody>
      </p:sp>
    </p:spTree>
    <p:extLst>
      <p:ext uri="{BB962C8B-B14F-4D97-AF65-F5344CB8AC3E}">
        <p14:creationId xmlns:p14="http://schemas.microsoft.com/office/powerpoint/2010/main" val="66384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5754BF-135E-5445-84C4-A1291A0F3C01}" type="slidenum">
              <a:rPr lang="en-US"/>
              <a:pPr>
                <a:defRPr/>
              </a:pPr>
              <a:t>‹#›</a:t>
            </a:fld>
            <a:endParaRPr lang="en-US"/>
          </a:p>
        </p:txBody>
      </p:sp>
    </p:spTree>
    <p:extLst>
      <p:ext uri="{BB962C8B-B14F-4D97-AF65-F5344CB8AC3E}">
        <p14:creationId xmlns:p14="http://schemas.microsoft.com/office/powerpoint/2010/main" val="3435869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E207566-D457-E840-B54A-E1B202894122}" type="slidenum">
              <a:rPr lang="en-US"/>
              <a:pPr/>
              <a:t>‹#›</a:t>
            </a:fld>
            <a:endParaRPr lang="en-US"/>
          </a:p>
        </p:txBody>
      </p:sp>
    </p:spTree>
    <p:extLst>
      <p:ext uri="{BB962C8B-B14F-4D97-AF65-F5344CB8AC3E}">
        <p14:creationId xmlns:p14="http://schemas.microsoft.com/office/powerpoint/2010/main" val="87501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92921E9-4AAB-6646-B69A-C362227344B1}" type="slidenum">
              <a:rPr lang="en-US"/>
              <a:pPr/>
              <a:t>‹#›</a:t>
            </a:fld>
            <a:endParaRPr lang="en-US"/>
          </a:p>
        </p:txBody>
      </p:sp>
    </p:spTree>
    <p:extLst>
      <p:ext uri="{BB962C8B-B14F-4D97-AF65-F5344CB8AC3E}">
        <p14:creationId xmlns:p14="http://schemas.microsoft.com/office/powerpoint/2010/main" val="290896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0591890-0E15-E54B-93F1-0B4158E40B3C}" type="slidenum">
              <a:rPr lang="en-US"/>
              <a:pPr/>
              <a:t>‹#›</a:t>
            </a:fld>
            <a:endParaRPr lang="en-US"/>
          </a:p>
        </p:txBody>
      </p:sp>
    </p:spTree>
    <p:extLst>
      <p:ext uri="{BB962C8B-B14F-4D97-AF65-F5344CB8AC3E}">
        <p14:creationId xmlns:p14="http://schemas.microsoft.com/office/powerpoint/2010/main" val="397684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BD79CA-52B8-3042-B801-6BC649864D60}" type="slidenum">
              <a:rPr lang="en-US"/>
              <a:pPr>
                <a:defRPr/>
              </a:pPr>
              <a:t>‹#›</a:t>
            </a:fld>
            <a:endParaRPr lang="en-US"/>
          </a:p>
        </p:txBody>
      </p:sp>
    </p:spTree>
    <p:extLst>
      <p:ext uri="{BB962C8B-B14F-4D97-AF65-F5344CB8AC3E}">
        <p14:creationId xmlns:p14="http://schemas.microsoft.com/office/powerpoint/2010/main" val="258484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1D991-39D5-9F43-8443-4406DC9F1792}" type="slidenum">
              <a:rPr lang="en-US"/>
              <a:pPr>
                <a:defRPr/>
              </a:pPr>
              <a:t>‹#›</a:t>
            </a:fld>
            <a:endParaRPr lang="en-US"/>
          </a:p>
        </p:txBody>
      </p:sp>
    </p:spTree>
    <p:extLst>
      <p:ext uri="{BB962C8B-B14F-4D97-AF65-F5344CB8AC3E}">
        <p14:creationId xmlns:p14="http://schemas.microsoft.com/office/powerpoint/2010/main" val="207580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6604D3-D691-5E46-8FD8-F5FA045E0D6B}" type="slidenum">
              <a:rPr lang="en-US"/>
              <a:pPr>
                <a:defRPr/>
              </a:pPr>
              <a:t>‹#›</a:t>
            </a:fld>
            <a:endParaRPr lang="en-US"/>
          </a:p>
        </p:txBody>
      </p:sp>
    </p:spTree>
    <p:extLst>
      <p:ext uri="{BB962C8B-B14F-4D97-AF65-F5344CB8AC3E}">
        <p14:creationId xmlns:p14="http://schemas.microsoft.com/office/powerpoint/2010/main" val="348124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74E9E5-0689-7741-A7A0-337F10BCA2E8}" type="slidenum">
              <a:rPr lang="en-US"/>
              <a:pPr>
                <a:defRPr/>
              </a:pPr>
              <a:t>‹#›</a:t>
            </a:fld>
            <a:endParaRPr lang="en-US"/>
          </a:p>
        </p:txBody>
      </p:sp>
    </p:spTree>
    <p:extLst>
      <p:ext uri="{BB962C8B-B14F-4D97-AF65-F5344CB8AC3E}">
        <p14:creationId xmlns:p14="http://schemas.microsoft.com/office/powerpoint/2010/main" val="109069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1BCF28-102B-4941-A61A-1117FDD9A431}" type="slidenum">
              <a:rPr lang="en-US"/>
              <a:pPr>
                <a:defRPr/>
              </a:pPr>
              <a:t>‹#›</a:t>
            </a:fld>
            <a:endParaRPr lang="en-US"/>
          </a:p>
        </p:txBody>
      </p:sp>
    </p:spTree>
    <p:extLst>
      <p:ext uri="{BB962C8B-B14F-4D97-AF65-F5344CB8AC3E}">
        <p14:creationId xmlns:p14="http://schemas.microsoft.com/office/powerpoint/2010/main" val="39604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8C3D7E-B06F-964F-A797-AE47E39929EC}" type="slidenum">
              <a:rPr lang="en-US"/>
              <a:pPr>
                <a:defRPr/>
              </a:pPr>
              <a:t>‹#›</a:t>
            </a:fld>
            <a:endParaRPr lang="en-US"/>
          </a:p>
        </p:txBody>
      </p:sp>
    </p:spTree>
    <p:extLst>
      <p:ext uri="{BB962C8B-B14F-4D97-AF65-F5344CB8AC3E}">
        <p14:creationId xmlns:p14="http://schemas.microsoft.com/office/powerpoint/2010/main" val="239231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84A83F-F5F7-9D47-9C8B-D6317026E887}" type="slidenum">
              <a:rPr lang="en-US"/>
              <a:pPr>
                <a:defRPr/>
              </a:pPr>
              <a:t>‹#›</a:t>
            </a:fld>
            <a:endParaRPr lang="en-US"/>
          </a:p>
        </p:txBody>
      </p:sp>
    </p:spTree>
    <p:extLst>
      <p:ext uri="{BB962C8B-B14F-4D97-AF65-F5344CB8AC3E}">
        <p14:creationId xmlns:p14="http://schemas.microsoft.com/office/powerpoint/2010/main" val="200919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E5EA33-B0F4-C241-B5E2-A1264F702266}" type="slidenum">
              <a:rPr lang="en-US"/>
              <a:pPr>
                <a:defRPr/>
              </a:pPr>
              <a:t>‹#›</a:t>
            </a:fld>
            <a:endParaRPr lang="en-US"/>
          </a:p>
        </p:txBody>
      </p:sp>
    </p:spTree>
    <p:extLst>
      <p:ext uri="{BB962C8B-B14F-4D97-AF65-F5344CB8AC3E}">
        <p14:creationId xmlns:p14="http://schemas.microsoft.com/office/powerpoint/2010/main" val="34089679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858B37B-570B-D744-BA6D-EF137B9D33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3.bin"/><Relationship Id="rId5" Type="http://schemas.openxmlformats.org/officeDocument/2006/relationships/image" Target="../media/image11.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1.xml"/><Relationship Id="rId5" Type="http://schemas.openxmlformats.org/officeDocument/2006/relationships/image" Target="../media/image14.png"/><Relationship Id="rId1" Type="http://schemas.microsoft.com/office/2007/relationships/media" Target="../media/media1.gif"/><Relationship Id="rId2" Type="http://schemas.openxmlformats.org/officeDocument/2006/relationships/video" Target="../media/media1.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6.png"/><Relationship Id="rId5" Type="http://schemas.openxmlformats.org/officeDocument/2006/relationships/oleObject" Target="../embeddings/oleObject14.bin"/><Relationship Id="rId6" Type="http://schemas.openxmlformats.org/officeDocument/2006/relationships/image" Target="../media/image12.emf"/><Relationship Id="rId1" Type="http://schemas.openxmlformats.org/officeDocument/2006/relationships/vmlDrawing" Target="../drawings/vmlDrawing9.v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5.bin"/><Relationship Id="rId5" Type="http://schemas.openxmlformats.org/officeDocument/2006/relationships/image" Target="../media/image17.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6.bin"/><Relationship Id="rId5" Type="http://schemas.openxmlformats.org/officeDocument/2006/relationships/image" Target="../media/image17.e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7.bin"/><Relationship Id="rId5" Type="http://schemas.openxmlformats.org/officeDocument/2006/relationships/image" Target="../media/image18.png"/><Relationship Id="rId6" Type="http://schemas.openxmlformats.org/officeDocument/2006/relationships/oleObject" Target="../embeddings/oleObject18.bin"/><Relationship Id="rId7" Type="http://schemas.openxmlformats.org/officeDocument/2006/relationships/image" Target="../media/image19.emf"/><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9.bin"/><Relationship Id="rId5" Type="http://schemas.openxmlformats.org/officeDocument/2006/relationships/image" Target="../media/image19.emf"/><Relationship Id="rId6" Type="http://schemas.openxmlformats.org/officeDocument/2006/relationships/oleObject" Target="../embeddings/oleObject20.bin"/><Relationship Id="rId7" Type="http://schemas.openxmlformats.org/officeDocument/2006/relationships/image" Target="../media/image20.emf"/><Relationship Id="rId1" Type="http://schemas.openxmlformats.org/officeDocument/2006/relationships/vmlDrawing" Target="../drawings/vmlDrawing13.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1.bin"/><Relationship Id="rId5" Type="http://schemas.openxmlformats.org/officeDocument/2006/relationships/image" Target="../media/image19.emf"/><Relationship Id="rId6" Type="http://schemas.openxmlformats.org/officeDocument/2006/relationships/oleObject" Target="../embeddings/oleObject22.bin"/><Relationship Id="rId7" Type="http://schemas.openxmlformats.org/officeDocument/2006/relationships/image" Target="../media/image20.emf"/><Relationship Id="rId1" Type="http://schemas.openxmlformats.org/officeDocument/2006/relationships/vmlDrawing" Target="../drawings/vmlDrawing14.vml"/><Relationship Id="rId2"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3.bin"/><Relationship Id="rId5" Type="http://schemas.openxmlformats.org/officeDocument/2006/relationships/image" Target="../media/image21.emf"/><Relationship Id="rId1" Type="http://schemas.openxmlformats.org/officeDocument/2006/relationships/vmlDrawing" Target="../drawings/vmlDrawing15.vml"/><Relationship Id="rId2"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4.bin"/><Relationship Id="rId5" Type="http://schemas.openxmlformats.org/officeDocument/2006/relationships/image" Target="../media/image22.e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25.bin"/><Relationship Id="rId5" Type="http://schemas.openxmlformats.org/officeDocument/2006/relationships/image" Target="../media/image23.emf"/><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6.bin"/><Relationship Id="rId5" Type="http://schemas.openxmlformats.org/officeDocument/2006/relationships/image" Target="../media/image24.png"/><Relationship Id="rId6" Type="http://schemas.openxmlformats.org/officeDocument/2006/relationships/oleObject" Target="../embeddings/oleObject27.bin"/><Relationship Id="rId7" Type="http://schemas.openxmlformats.org/officeDocument/2006/relationships/image" Target="../media/image25.png"/><Relationship Id="rId8" Type="http://schemas.openxmlformats.org/officeDocument/2006/relationships/oleObject" Target="../embeddings/oleObject28.bin"/><Relationship Id="rId9" Type="http://schemas.openxmlformats.org/officeDocument/2006/relationships/image" Target="../media/image26.png"/><Relationship Id="rId10" Type="http://schemas.openxmlformats.org/officeDocument/2006/relationships/oleObject" Target="../embeddings/oleObject29.bin"/><Relationship Id="rId11" Type="http://schemas.openxmlformats.org/officeDocument/2006/relationships/image" Target="../media/image27.png"/><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0.bin"/><Relationship Id="rId5" Type="http://schemas.openxmlformats.org/officeDocument/2006/relationships/image" Target="../media/image28.png"/><Relationship Id="rId6" Type="http://schemas.openxmlformats.org/officeDocument/2006/relationships/oleObject" Target="../embeddings/oleObject31.bin"/><Relationship Id="rId7" Type="http://schemas.openxmlformats.org/officeDocument/2006/relationships/image" Target="../media/image29.png"/><Relationship Id="rId8" Type="http://schemas.openxmlformats.org/officeDocument/2006/relationships/oleObject" Target="../embeddings/oleObject32.bin"/><Relationship Id="rId9" Type="http://schemas.openxmlformats.org/officeDocument/2006/relationships/image" Target="../media/image30.png"/><Relationship Id="rId10" Type="http://schemas.openxmlformats.org/officeDocument/2006/relationships/oleObject" Target="../embeddings/oleObject33.bin"/><Relationship Id="rId11" Type="http://schemas.openxmlformats.org/officeDocument/2006/relationships/image" Target="../media/image31.png"/><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34.bin"/><Relationship Id="rId5" Type="http://schemas.openxmlformats.org/officeDocument/2006/relationships/image" Target="../media/image32.emf"/><Relationship Id="rId6" Type="http://schemas.openxmlformats.org/officeDocument/2006/relationships/image" Target="../media/image35.png"/><Relationship Id="rId7" Type="http://schemas.openxmlformats.org/officeDocument/2006/relationships/oleObject" Target="../embeddings/oleObject35.bin"/><Relationship Id="rId8" Type="http://schemas.openxmlformats.org/officeDocument/2006/relationships/image" Target="../media/image33.emf"/><Relationship Id="rId9" Type="http://schemas.openxmlformats.org/officeDocument/2006/relationships/oleObject" Target="../embeddings/oleObject36.bin"/><Relationship Id="rId10" Type="http://schemas.openxmlformats.org/officeDocument/2006/relationships/image" Target="../media/image34.emf"/><Relationship Id="rId1" Type="http://schemas.openxmlformats.org/officeDocument/2006/relationships/vmlDrawing" Target="../drawings/vmlDrawing20.vml"/><Relationship Id="rId2"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9" Type="http://schemas.openxmlformats.org/officeDocument/2006/relationships/oleObject" Target="../embeddings/oleObject39.bin"/><Relationship Id="rId20" Type="http://schemas.openxmlformats.org/officeDocument/2006/relationships/image" Target="../media/image45.emf"/><Relationship Id="rId21" Type="http://schemas.openxmlformats.org/officeDocument/2006/relationships/oleObject" Target="../embeddings/oleObject45.bin"/><Relationship Id="rId22" Type="http://schemas.openxmlformats.org/officeDocument/2006/relationships/image" Target="../media/image46.emf"/><Relationship Id="rId23" Type="http://schemas.openxmlformats.org/officeDocument/2006/relationships/oleObject" Target="../embeddings/oleObject46.bin"/><Relationship Id="rId24" Type="http://schemas.openxmlformats.org/officeDocument/2006/relationships/image" Target="../media/image47.emf"/><Relationship Id="rId25" Type="http://schemas.openxmlformats.org/officeDocument/2006/relationships/oleObject" Target="../embeddings/oleObject47.bin"/><Relationship Id="rId26" Type="http://schemas.openxmlformats.org/officeDocument/2006/relationships/image" Target="../media/image48.emf"/><Relationship Id="rId27" Type="http://schemas.openxmlformats.org/officeDocument/2006/relationships/oleObject" Target="../embeddings/oleObject48.bin"/><Relationship Id="rId28" Type="http://schemas.openxmlformats.org/officeDocument/2006/relationships/image" Target="../media/image49.emf"/><Relationship Id="rId10" Type="http://schemas.openxmlformats.org/officeDocument/2006/relationships/image" Target="../media/image40.emf"/><Relationship Id="rId11" Type="http://schemas.openxmlformats.org/officeDocument/2006/relationships/oleObject" Target="../embeddings/oleObject40.bin"/><Relationship Id="rId12" Type="http://schemas.openxmlformats.org/officeDocument/2006/relationships/image" Target="../media/image41.emf"/><Relationship Id="rId13" Type="http://schemas.openxmlformats.org/officeDocument/2006/relationships/oleObject" Target="../embeddings/oleObject41.bin"/><Relationship Id="rId14" Type="http://schemas.openxmlformats.org/officeDocument/2006/relationships/image" Target="../media/image42.emf"/><Relationship Id="rId15" Type="http://schemas.openxmlformats.org/officeDocument/2006/relationships/oleObject" Target="../embeddings/oleObject42.bin"/><Relationship Id="rId16" Type="http://schemas.openxmlformats.org/officeDocument/2006/relationships/image" Target="../media/image43.emf"/><Relationship Id="rId17" Type="http://schemas.openxmlformats.org/officeDocument/2006/relationships/oleObject" Target="../embeddings/oleObject43.bin"/><Relationship Id="rId18" Type="http://schemas.openxmlformats.org/officeDocument/2006/relationships/image" Target="../media/image44.emf"/><Relationship Id="rId19" Type="http://schemas.openxmlformats.org/officeDocument/2006/relationships/oleObject" Target="../embeddings/oleObject44.bin"/><Relationship Id="rId1" Type="http://schemas.openxmlformats.org/officeDocument/2006/relationships/vmlDrawing" Target="../drawings/vmlDrawing21.vml"/><Relationship Id="rId2" Type="http://schemas.openxmlformats.org/officeDocument/2006/relationships/slideLayout" Target="../slideLayouts/slideLayout7.xml"/><Relationship Id="rId3" Type="http://schemas.openxmlformats.org/officeDocument/2006/relationships/notesSlide" Target="../notesSlides/notesSlide26.xml"/><Relationship Id="rId4" Type="http://schemas.openxmlformats.org/officeDocument/2006/relationships/oleObject" Target="../embeddings/oleObject37.bin"/><Relationship Id="rId5" Type="http://schemas.openxmlformats.org/officeDocument/2006/relationships/image" Target="../media/image38.emf"/><Relationship Id="rId6" Type="http://schemas.openxmlformats.org/officeDocument/2006/relationships/oleObject" Target="../embeddings/oleObject38.bin"/><Relationship Id="rId7" Type="http://schemas.openxmlformats.org/officeDocument/2006/relationships/image" Target="../media/image39.emf"/><Relationship Id="rId8"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49.bin"/><Relationship Id="rId5" Type="http://schemas.openxmlformats.org/officeDocument/2006/relationships/image" Target="../media/image51.emf"/><Relationship Id="rId6" Type="http://schemas.openxmlformats.org/officeDocument/2006/relationships/oleObject" Target="../embeddings/oleObject50.bin"/><Relationship Id="rId7" Type="http://schemas.openxmlformats.org/officeDocument/2006/relationships/image" Target="../media/image52.emf"/><Relationship Id="rId1" Type="http://schemas.openxmlformats.org/officeDocument/2006/relationships/vmlDrawing" Target="../drawings/vmlDrawing22.vml"/><Relationship Id="rId2"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51.bin"/><Relationship Id="rId5" Type="http://schemas.openxmlformats.org/officeDocument/2006/relationships/image" Target="../media/image53.emf"/><Relationship Id="rId6" Type="http://schemas.openxmlformats.org/officeDocument/2006/relationships/oleObject" Target="../embeddings/oleObject52.bin"/><Relationship Id="rId7" Type="http://schemas.openxmlformats.org/officeDocument/2006/relationships/image" Target="../media/image54.emf"/><Relationship Id="rId1" Type="http://schemas.openxmlformats.org/officeDocument/2006/relationships/vmlDrawing" Target="../drawings/vmlDrawing23.v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53.bin"/><Relationship Id="rId5" Type="http://schemas.openxmlformats.org/officeDocument/2006/relationships/image" Target="../media/image54.emf"/><Relationship Id="rId6" Type="http://schemas.openxmlformats.org/officeDocument/2006/relationships/oleObject" Target="../embeddings/oleObject54.bin"/><Relationship Id="rId7" Type="http://schemas.openxmlformats.org/officeDocument/2006/relationships/image" Target="../media/image55.emf"/><Relationship Id="rId8" Type="http://schemas.openxmlformats.org/officeDocument/2006/relationships/oleObject" Target="../embeddings/oleObject55.bin"/><Relationship Id="rId9" Type="http://schemas.openxmlformats.org/officeDocument/2006/relationships/image" Target="../media/image56.emf"/><Relationship Id="rId1" Type="http://schemas.openxmlformats.org/officeDocument/2006/relationships/vmlDrawing" Target="../drawings/vmlDrawing24.vml"/><Relationship Id="rId2"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1" Type="http://schemas.openxmlformats.org/officeDocument/2006/relationships/image" Target="../media/image59.emf"/><Relationship Id="rId12" Type="http://schemas.openxmlformats.org/officeDocument/2006/relationships/oleObject" Target="../embeddings/oleObject60.bin"/><Relationship Id="rId13" Type="http://schemas.openxmlformats.org/officeDocument/2006/relationships/image" Target="../media/image60.emf"/><Relationship Id="rId14" Type="http://schemas.openxmlformats.org/officeDocument/2006/relationships/oleObject" Target="../embeddings/oleObject61.bin"/><Relationship Id="rId15" Type="http://schemas.openxmlformats.org/officeDocument/2006/relationships/image" Target="../media/image56.emf"/><Relationship Id="rId1" Type="http://schemas.openxmlformats.org/officeDocument/2006/relationships/vmlDrawing" Target="../drawings/vmlDrawing25.vml"/><Relationship Id="rId2" Type="http://schemas.openxmlformats.org/officeDocument/2006/relationships/slideLayout" Target="../slideLayouts/slideLayout12.xml"/><Relationship Id="rId3" Type="http://schemas.openxmlformats.org/officeDocument/2006/relationships/notesSlide" Target="../notesSlides/notesSlide30.xml"/><Relationship Id="rId4" Type="http://schemas.openxmlformats.org/officeDocument/2006/relationships/oleObject" Target="../embeddings/oleObject56.bin"/><Relationship Id="rId5" Type="http://schemas.openxmlformats.org/officeDocument/2006/relationships/image" Target="../media/image54.emf"/><Relationship Id="rId6" Type="http://schemas.openxmlformats.org/officeDocument/2006/relationships/oleObject" Target="../embeddings/oleObject57.bin"/><Relationship Id="rId7" Type="http://schemas.openxmlformats.org/officeDocument/2006/relationships/image" Target="../media/image57.emf"/><Relationship Id="rId8" Type="http://schemas.openxmlformats.org/officeDocument/2006/relationships/oleObject" Target="../embeddings/oleObject58.bin"/><Relationship Id="rId9" Type="http://schemas.openxmlformats.org/officeDocument/2006/relationships/image" Target="../media/image58.emf"/><Relationship Id="rId10" Type="http://schemas.openxmlformats.org/officeDocument/2006/relationships/oleObject" Target="../embeddings/oleObject59.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image" Target="../media/image4.emf"/><Relationship Id="rId6" Type="http://schemas.openxmlformats.org/officeDocument/2006/relationships/oleObject" Target="../embeddings/oleObject4.bin"/><Relationship Id="rId7"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1" Type="http://schemas.openxmlformats.org/officeDocument/2006/relationships/image" Target="../media/image9.emf"/><Relationship Id="rId12" Type="http://schemas.openxmlformats.org/officeDocument/2006/relationships/oleObject" Target="../embeddings/oleObject9.bin"/><Relationship Id="rId13"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6.emf"/><Relationship Id="rId6" Type="http://schemas.openxmlformats.org/officeDocument/2006/relationships/oleObject" Target="../embeddings/oleObject6.bin"/><Relationship Id="rId7" Type="http://schemas.openxmlformats.org/officeDocument/2006/relationships/image" Target="../media/image7.emf"/><Relationship Id="rId8" Type="http://schemas.openxmlformats.org/officeDocument/2006/relationships/oleObject" Target="../embeddings/oleObject7.bin"/><Relationship Id="rId9" Type="http://schemas.openxmlformats.org/officeDocument/2006/relationships/image" Target="../media/image8.emf"/><Relationship Id="rId10"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0.bin"/><Relationship Id="rId5"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1.bin"/><Relationship Id="rId5"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2.bin"/><Relationship Id="rId5" Type="http://schemas.openxmlformats.org/officeDocument/2006/relationships/image" Target="../media/image13.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9.xml"/><Relationship Id="rId5" Type="http://schemas.openxmlformats.org/officeDocument/2006/relationships/image" Target="../media/image14.png"/><Relationship Id="rId1" Type="http://schemas.microsoft.com/office/2007/relationships/media" Target="../media/media1.gif"/><Relationship Id="rId2" Type="http://schemas.openxmlformats.org/officeDocument/2006/relationships/video" Target="../media/media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2400">
                <a:latin typeface="Arial" charset="0"/>
                <a:ea typeface="ヒラギノ角ゴ Pro W3" charset="0"/>
                <a:cs typeface="ヒラギノ角ゴ Pro W3" charset="0"/>
              </a:rPr>
              <a:t>MULTIPOLE EXPANSION</a:t>
            </a:r>
          </a:p>
        </p:txBody>
      </p:sp>
      <p:sp>
        <p:nvSpPr>
          <p:cNvPr id="29699" name="Rectangle 3"/>
          <p:cNvSpPr>
            <a:spLocks noGrp="1" noChangeArrowheads="1"/>
          </p:cNvSpPr>
          <p:nvPr>
            <p:ph sz="half" idx="1"/>
          </p:nvPr>
        </p:nvSpPr>
        <p:spPr/>
        <p:txBody>
          <a:bodyPr/>
          <a:lstStyle/>
          <a:p>
            <a:pPr eaLnBrk="1" hangingPunct="1"/>
            <a:endParaRPr lang="en-US" sz="2800">
              <a:latin typeface="Arial" charset="0"/>
              <a:ea typeface="ヒラギノ角ゴ Pro W3" charset="0"/>
              <a:cs typeface="ヒラギノ角ゴ Pro W3" charset="0"/>
            </a:endParaRPr>
          </a:p>
        </p:txBody>
      </p:sp>
      <p:sp>
        <p:nvSpPr>
          <p:cNvPr id="29700" name="Rectangle 4"/>
          <p:cNvSpPr>
            <a:spLocks noGrp="1" noChangeArrowheads="1"/>
          </p:cNvSpPr>
          <p:nvPr>
            <p:ph type="body" sz="half" idx="2"/>
          </p:nvPr>
        </p:nvSpPr>
        <p:spPr/>
        <p:txBody>
          <a:bodyPr/>
          <a:lstStyle/>
          <a:p>
            <a:pPr eaLnBrk="1" hangingPunct="1"/>
            <a:endParaRPr lang="en-US" sz="280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5872336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3300" y="1435100"/>
            <a:ext cx="4597400" cy="3975100"/>
          </a:xfrm>
          <a:prstGeom prst="rect">
            <a:avLst/>
          </a:prstGeom>
        </p:spPr>
      </p:pic>
    </p:spTree>
    <p:extLst>
      <p:ext uri="{BB962C8B-B14F-4D97-AF65-F5344CB8AC3E}">
        <p14:creationId xmlns:p14="http://schemas.microsoft.com/office/powerpoint/2010/main" val="1317157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idx="4294967295"/>
          </p:nvPr>
        </p:nvSpPr>
        <p:spPr>
          <a:xfrm>
            <a:off x="1117600" y="609600"/>
            <a:ext cx="7772400" cy="1143000"/>
          </a:xfrm>
        </p:spPr>
        <p:txBody>
          <a:bodyPr/>
          <a:lstStyle/>
          <a:p>
            <a:pPr algn="l"/>
            <a:r>
              <a:rPr lang="en-US" sz="3000" dirty="0"/>
              <a:t>An ideal dipole (tiny dipole moment p=</a:t>
            </a:r>
            <a:r>
              <a:rPr lang="en-US" sz="3000" dirty="0" err="1"/>
              <a:t>qd</a:t>
            </a:r>
            <a:r>
              <a:rPr lang="en-US" sz="3000" dirty="0"/>
              <a:t>) points in the z direction. </a:t>
            </a:r>
            <a:br>
              <a:rPr lang="en-US" sz="3000" dirty="0"/>
            </a:br>
            <a:r>
              <a:rPr lang="en-US" sz="3000" dirty="0"/>
              <a:t/>
            </a:r>
            <a:br>
              <a:rPr lang="en-US" sz="3000" dirty="0"/>
            </a:br>
            <a:r>
              <a:rPr lang="en-US" sz="3000" dirty="0"/>
              <a:t>We have derived</a:t>
            </a:r>
            <a:r>
              <a:rPr lang="en-US" dirty="0"/>
              <a:t> </a:t>
            </a:r>
          </a:p>
        </p:txBody>
      </p:sp>
      <p:graphicFrame>
        <p:nvGraphicFramePr>
          <p:cNvPr id="274435" name="Object 3"/>
          <p:cNvGraphicFramePr>
            <a:graphicFrameLocks noChangeAspect="1"/>
          </p:cNvGraphicFramePr>
          <p:nvPr/>
        </p:nvGraphicFramePr>
        <p:xfrm>
          <a:off x="4248150" y="1485900"/>
          <a:ext cx="4665663" cy="1049338"/>
        </p:xfrm>
        <a:graphic>
          <a:graphicData uri="http://schemas.openxmlformats.org/presentationml/2006/ole">
            <mc:AlternateContent xmlns:mc="http://schemas.openxmlformats.org/markup-compatibility/2006">
              <mc:Choice xmlns:v="urn:schemas-microsoft-com:vml" Requires="v">
                <p:oleObj spid="_x0000_s147466" name="Equation" r:id="rId4" imgW="2146300" imgH="482600" progId="Equation.3">
                  <p:embed/>
                </p:oleObj>
              </mc:Choice>
              <mc:Fallback>
                <p:oleObj name="Equation" r:id="rId4" imgW="21463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1485900"/>
                        <a:ext cx="4665663"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4436" name="Text Box 4"/>
          <p:cNvSpPr txBox="1">
            <a:spLocks noChangeArrowheads="1"/>
          </p:cNvSpPr>
          <p:nvPr/>
        </p:nvSpPr>
        <p:spPr bwMode="auto">
          <a:xfrm>
            <a:off x="1139825" y="3241675"/>
            <a:ext cx="613862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dirty="0" smtClean="0"/>
              <a:t>(</a:t>
            </a:r>
            <a:r>
              <a:rPr lang="en-US" sz="3200" dirty="0"/>
              <a:t>What would change if the dipole </a:t>
            </a:r>
          </a:p>
          <a:p>
            <a:r>
              <a:rPr lang="en-US" sz="3200" dirty="0"/>
              <a:t>separation d was not so tiny?)</a:t>
            </a:r>
          </a:p>
        </p:txBody>
      </p:sp>
      <p:sp>
        <p:nvSpPr>
          <p:cNvPr id="274440" name="Text Box 8"/>
          <p:cNvSpPr txBox="1">
            <a:spLocks noChangeArrowheads="1"/>
          </p:cNvSpPr>
          <p:nvPr/>
        </p:nvSpPr>
        <p:spPr bwMode="auto">
          <a:xfrm>
            <a:off x="103188" y="61913"/>
            <a:ext cx="798512"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3.22b</a:t>
            </a:r>
          </a:p>
        </p:txBody>
      </p:sp>
    </p:spTree>
    <p:extLst>
      <p:ext uri="{BB962C8B-B14F-4D97-AF65-F5344CB8AC3E}">
        <p14:creationId xmlns:p14="http://schemas.microsoft.com/office/powerpoint/2010/main" val="156317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FPt_dipole_animation_electric.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75000" y="2032000"/>
            <a:ext cx="2794000" cy="2794000"/>
          </a:xfrm>
          <a:prstGeom prst="rect">
            <a:avLst/>
          </a:prstGeom>
        </p:spPr>
      </p:pic>
    </p:spTree>
    <p:extLst>
      <p:ext uri="{BB962C8B-B14F-4D97-AF65-F5344CB8AC3E}">
        <p14:creationId xmlns:p14="http://schemas.microsoft.com/office/powerpoint/2010/main" val="62293402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106135" y="2027650"/>
            <a:ext cx="4843804" cy="4830350"/>
          </a:xfrm>
          <a:prstGeom prst="rect">
            <a:avLst/>
          </a:prstGeom>
        </p:spPr>
      </p:pic>
      <p:sp>
        <p:nvSpPr>
          <p:cNvPr id="2" name="TextBox 1"/>
          <p:cNvSpPr txBox="1"/>
          <p:nvPr/>
        </p:nvSpPr>
        <p:spPr>
          <a:xfrm>
            <a:off x="16086" y="498325"/>
            <a:ext cx="9127913" cy="1200328"/>
          </a:xfrm>
          <a:prstGeom prst="rect">
            <a:avLst/>
          </a:prstGeom>
          <a:noFill/>
        </p:spPr>
        <p:txBody>
          <a:bodyPr wrap="square" rtlCol="0">
            <a:spAutoFit/>
          </a:bodyPr>
          <a:lstStyle/>
          <a:p>
            <a:r>
              <a:rPr lang="es-ES_tradnl" dirty="0" err="1" smtClean="0"/>
              <a:t>StreamPlot</a:t>
            </a:r>
            <a:r>
              <a:rPr lang="es-ES_tradnl" dirty="0" smtClean="0"/>
              <a:t>[</a:t>
            </a:r>
          </a:p>
          <a:p>
            <a:r>
              <a:rPr lang="es-ES_tradnl" dirty="0" smtClean="0"/>
              <a:t>{</a:t>
            </a:r>
            <a:r>
              <a:rPr lang="es-ES_tradnl" dirty="0"/>
              <a:t>(3*x*y)/(</a:t>
            </a:r>
            <a:r>
              <a:rPr lang="es-ES_tradnl" dirty="0" err="1"/>
              <a:t>Sqrt</a:t>
            </a:r>
            <a:r>
              <a:rPr lang="es-ES_tradnl" dirty="0"/>
              <a:t>[x^2 + y^2])^5,  </a:t>
            </a:r>
            <a:r>
              <a:rPr lang="es-ES_tradnl" dirty="0" smtClean="0"/>
              <a:t>(</a:t>
            </a:r>
            <a:r>
              <a:rPr lang="es-ES_tradnl" dirty="0"/>
              <a:t>2*y*y </a:t>
            </a:r>
            <a:r>
              <a:rPr lang="es-ES_tradnl" dirty="0" smtClean="0"/>
              <a:t>– x</a:t>
            </a:r>
            <a:r>
              <a:rPr lang="es-ES_tradnl" dirty="0"/>
              <a:t>*x)/(</a:t>
            </a:r>
            <a:r>
              <a:rPr lang="es-ES_tradnl" dirty="0" err="1"/>
              <a:t>Sqrt</a:t>
            </a:r>
            <a:r>
              <a:rPr lang="es-ES_tradnl" dirty="0"/>
              <a:t>[x^2 + y^2])^5}</a:t>
            </a:r>
            <a:r>
              <a:rPr lang="es-ES_tradnl" dirty="0" smtClean="0"/>
              <a:t>,</a:t>
            </a:r>
          </a:p>
          <a:p>
            <a:r>
              <a:rPr lang="es-ES_tradnl" dirty="0" smtClean="0"/>
              <a:t> {</a:t>
            </a:r>
            <a:r>
              <a:rPr lang="es-ES_tradnl" dirty="0"/>
              <a:t>x, -2, 2}, {y, -2, 2}]</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156742642"/>
              </p:ext>
            </p:extLst>
          </p:nvPr>
        </p:nvGraphicFramePr>
        <p:xfrm>
          <a:off x="4505325" y="0"/>
          <a:ext cx="4638675" cy="938213"/>
        </p:xfrm>
        <a:graphic>
          <a:graphicData uri="http://schemas.openxmlformats.org/presentationml/2006/ole">
            <mc:AlternateContent xmlns:mc="http://schemas.openxmlformats.org/markup-compatibility/2006">
              <mc:Choice xmlns:v="urn:schemas-microsoft-com:vml" Requires="v">
                <p:oleObj spid="_x0000_s158730" name="Equation" r:id="rId5" imgW="2133600" imgH="431800" progId="Equation.3">
                  <p:embed/>
                </p:oleObj>
              </mc:Choice>
              <mc:Fallback>
                <p:oleObj name="Equation" r:id="rId5" imgW="2133600" imgH="431800" progId="Equation.3">
                  <p:embed/>
                  <p:pic>
                    <p:nvPicPr>
                      <p:cNvPr id="0" name=""/>
                      <p:cNvPicPr>
                        <a:picLocks noChangeAspect="1" noChangeArrowheads="1"/>
                      </p:cNvPicPr>
                      <p:nvPr/>
                    </p:nvPicPr>
                    <p:blipFill>
                      <a:blip r:embed="rId6"/>
                      <a:srcRect/>
                      <a:stretch>
                        <a:fillRect/>
                      </a:stretch>
                    </p:blipFill>
                    <p:spPr bwMode="auto">
                      <a:xfrm>
                        <a:off x="4505325" y="0"/>
                        <a:ext cx="46386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984412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5458" name="Rectangle 2"/>
          <p:cNvSpPr>
            <a:spLocks noGrp="1" noChangeArrowheads="1"/>
          </p:cNvSpPr>
          <p:nvPr>
            <p:ph type="title" idx="4294967295"/>
          </p:nvPr>
        </p:nvSpPr>
        <p:spPr/>
        <p:txBody>
          <a:bodyPr/>
          <a:lstStyle/>
          <a:p>
            <a:pPr algn="l"/>
            <a:r>
              <a:rPr lang="en-US" sz="3200"/>
              <a:t>Griffiths argues that the force </a:t>
            </a:r>
            <a:r>
              <a:rPr lang="en-US" sz="3200" i="1"/>
              <a:t>on</a:t>
            </a:r>
            <a:r>
              <a:rPr lang="en-US" sz="3200"/>
              <a:t> a dipole in an E field is:  </a:t>
            </a:r>
            <a:endParaRPr lang="en-US"/>
          </a:p>
        </p:txBody>
      </p:sp>
      <p:graphicFrame>
        <p:nvGraphicFramePr>
          <p:cNvPr id="275459" name="Object 3"/>
          <p:cNvGraphicFramePr>
            <a:graphicFrameLocks noChangeAspect="1"/>
          </p:cNvGraphicFramePr>
          <p:nvPr/>
        </p:nvGraphicFramePr>
        <p:xfrm>
          <a:off x="3657600" y="1093788"/>
          <a:ext cx="2468563" cy="676275"/>
        </p:xfrm>
        <a:graphic>
          <a:graphicData uri="http://schemas.openxmlformats.org/presentationml/2006/ole">
            <mc:AlternateContent xmlns:mc="http://schemas.openxmlformats.org/markup-compatibility/2006">
              <mc:Choice xmlns:v="urn:schemas-microsoft-com:vml" Requires="v">
                <p:oleObj spid="_x0000_s137226" name="Equation" r:id="rId4" imgW="787400" imgH="215900" progId="Equation.3">
                  <p:embed/>
                </p:oleObj>
              </mc:Choice>
              <mc:Fallback>
                <p:oleObj name="Equation" r:id="rId4" imgW="7874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093788"/>
                        <a:ext cx="246856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5460" name="Text Box 4"/>
          <p:cNvSpPr txBox="1">
            <a:spLocks noChangeArrowheads="1"/>
          </p:cNvSpPr>
          <p:nvPr/>
        </p:nvSpPr>
        <p:spPr bwMode="auto">
          <a:xfrm>
            <a:off x="760413" y="1998663"/>
            <a:ext cx="8089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a:t>If the dipole </a:t>
            </a:r>
            <a:r>
              <a:rPr lang="en-US" sz="3200" b="1"/>
              <a:t>p</a:t>
            </a:r>
            <a:r>
              <a:rPr lang="en-US" sz="3200"/>
              <a:t> points in the z direction, what direction is the force? </a:t>
            </a:r>
            <a:endParaRPr lang="en-US"/>
          </a:p>
        </p:txBody>
      </p:sp>
      <p:sp>
        <p:nvSpPr>
          <p:cNvPr id="275461" name="Text Box 5"/>
          <p:cNvSpPr txBox="1">
            <a:spLocks noChangeArrowheads="1"/>
          </p:cNvSpPr>
          <p:nvPr/>
        </p:nvSpPr>
        <p:spPr bwMode="auto">
          <a:xfrm>
            <a:off x="741363" y="3351213"/>
            <a:ext cx="58547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a:t>Also in the z direction</a:t>
            </a:r>
          </a:p>
          <a:p>
            <a:pPr>
              <a:buFont typeface="Arial" charset="0"/>
              <a:buNone/>
            </a:pPr>
            <a:r>
              <a:rPr lang="en-US" sz="3200"/>
              <a:t>B) perpendicular to z</a:t>
            </a:r>
          </a:p>
          <a:p>
            <a:pPr>
              <a:buFont typeface="Arial" charset="0"/>
              <a:buNone/>
            </a:pPr>
            <a:r>
              <a:rPr lang="en-US" sz="3200"/>
              <a:t>C) it could point in any direction</a:t>
            </a:r>
          </a:p>
        </p:txBody>
      </p:sp>
      <p:sp>
        <p:nvSpPr>
          <p:cNvPr id="275462" name="Text Box 6"/>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3.23</a:t>
            </a:r>
          </a:p>
        </p:txBody>
      </p:sp>
    </p:spTree>
    <p:extLst>
      <p:ext uri="{BB962C8B-B14F-4D97-AF65-F5344CB8AC3E}">
        <p14:creationId xmlns:p14="http://schemas.microsoft.com/office/powerpoint/2010/main" val="2807490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p:txBody>
          <a:bodyPr/>
          <a:lstStyle/>
          <a:p>
            <a:pPr algn="l"/>
            <a:r>
              <a:rPr lang="en-US" sz="3200"/>
              <a:t>Griffiths argues that the force </a:t>
            </a:r>
            <a:r>
              <a:rPr lang="en-US" sz="3200" i="1"/>
              <a:t>on</a:t>
            </a:r>
            <a:r>
              <a:rPr lang="en-US" sz="3200"/>
              <a:t> a dipole in an E field is:  </a:t>
            </a:r>
            <a:endParaRPr lang="en-US"/>
          </a:p>
        </p:txBody>
      </p:sp>
      <p:graphicFrame>
        <p:nvGraphicFramePr>
          <p:cNvPr id="277507" name="Object 3"/>
          <p:cNvGraphicFramePr>
            <a:graphicFrameLocks noChangeAspect="1"/>
          </p:cNvGraphicFramePr>
          <p:nvPr/>
        </p:nvGraphicFramePr>
        <p:xfrm>
          <a:off x="3657600" y="1093788"/>
          <a:ext cx="2468563" cy="676275"/>
        </p:xfrm>
        <a:graphic>
          <a:graphicData uri="http://schemas.openxmlformats.org/presentationml/2006/ole">
            <mc:AlternateContent xmlns:mc="http://schemas.openxmlformats.org/markup-compatibility/2006">
              <mc:Choice xmlns:v="urn:schemas-microsoft-com:vml" Requires="v">
                <p:oleObj spid="_x0000_s138250" name="Equation" r:id="rId4" imgW="787400" imgH="215900" progId="Equation.3">
                  <p:embed/>
                </p:oleObj>
              </mc:Choice>
              <mc:Fallback>
                <p:oleObj name="Equation" r:id="rId4" imgW="7874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093788"/>
                        <a:ext cx="246856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7508" name="Text Box 4"/>
          <p:cNvSpPr txBox="1">
            <a:spLocks noChangeArrowheads="1"/>
          </p:cNvSpPr>
          <p:nvPr/>
        </p:nvSpPr>
        <p:spPr bwMode="auto">
          <a:xfrm>
            <a:off x="657225" y="1916113"/>
            <a:ext cx="8089900"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a:t>If the dipole </a:t>
            </a:r>
            <a:r>
              <a:rPr lang="en-US" sz="3200" b="1"/>
              <a:t>p</a:t>
            </a:r>
            <a:r>
              <a:rPr lang="en-US" sz="3200"/>
              <a:t> points in the z direction, what can you say about </a:t>
            </a:r>
            <a:r>
              <a:rPr lang="en-US" sz="3200" b="1"/>
              <a:t>E</a:t>
            </a:r>
            <a:r>
              <a:rPr lang="en-US" sz="3200"/>
              <a:t> if I tell you the force is in the x direction? </a:t>
            </a:r>
          </a:p>
          <a:p>
            <a:endParaRPr lang="en-US"/>
          </a:p>
        </p:txBody>
      </p:sp>
      <p:sp>
        <p:nvSpPr>
          <p:cNvPr id="277509" name="Text Box 5"/>
          <p:cNvSpPr txBox="1">
            <a:spLocks noChangeArrowheads="1"/>
          </p:cNvSpPr>
          <p:nvPr/>
        </p:nvSpPr>
        <p:spPr bwMode="auto">
          <a:xfrm>
            <a:off x="122238" y="3521075"/>
            <a:ext cx="655955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a:t> </a:t>
            </a:r>
            <a:r>
              <a:rPr lang="en-US" sz="3200" b="1"/>
              <a:t>E </a:t>
            </a:r>
            <a:r>
              <a:rPr lang="en-US" sz="3200"/>
              <a:t>simply points in the x direction</a:t>
            </a:r>
          </a:p>
          <a:p>
            <a:pPr>
              <a:buFont typeface="Arial" charset="0"/>
              <a:buNone/>
            </a:pPr>
            <a:r>
              <a:rPr lang="en-US" sz="3200"/>
              <a:t>B) Ez must depend on x</a:t>
            </a:r>
          </a:p>
          <a:p>
            <a:pPr>
              <a:buFont typeface="Arial" charset="0"/>
              <a:buNone/>
            </a:pPr>
            <a:r>
              <a:rPr lang="en-US" sz="3200"/>
              <a:t>C) Ez must depend on z</a:t>
            </a:r>
          </a:p>
          <a:p>
            <a:pPr>
              <a:buFont typeface="Arial" charset="0"/>
              <a:buNone/>
            </a:pPr>
            <a:r>
              <a:rPr lang="en-US" sz="3200"/>
              <a:t>D) Ex must depend on x</a:t>
            </a:r>
          </a:p>
          <a:p>
            <a:pPr>
              <a:buFont typeface="Arial" charset="0"/>
              <a:buNone/>
            </a:pPr>
            <a:r>
              <a:rPr lang="en-US" sz="3200"/>
              <a:t>E) Ex must depend on z</a:t>
            </a:r>
          </a:p>
        </p:txBody>
      </p:sp>
      <p:sp>
        <p:nvSpPr>
          <p:cNvPr id="277510" name="Text Box 6"/>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3.24</a:t>
            </a:r>
          </a:p>
        </p:txBody>
      </p:sp>
    </p:spTree>
    <p:extLst>
      <p:ext uri="{BB962C8B-B14F-4D97-AF65-F5344CB8AC3E}">
        <p14:creationId xmlns:p14="http://schemas.microsoft.com/office/powerpoint/2010/main" val="1887709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1026"/>
          <p:cNvSpPr>
            <a:spLocks noGrp="1" noChangeArrowheads="1"/>
          </p:cNvSpPr>
          <p:nvPr>
            <p:ph type="title" idx="4294967295"/>
          </p:nvPr>
        </p:nvSpPr>
        <p:spPr>
          <a:xfrm>
            <a:off x="685800" y="971816"/>
            <a:ext cx="7772400" cy="1143000"/>
          </a:xfrm>
        </p:spPr>
        <p:txBody>
          <a:bodyPr/>
          <a:lstStyle/>
          <a:p>
            <a:pPr algn="l"/>
            <a:r>
              <a:rPr lang="en-US" sz="3200" dirty="0">
                <a:latin typeface="Arial" charset="0"/>
                <a:ea typeface="ヒラギノ角ゴ Pro W3" charset="0"/>
                <a:cs typeface="ヒラギノ角ゴ Pro W3" charset="0"/>
              </a:rPr>
              <a:t>What is the magnitude of the dipole moment of this charge distribution? </a:t>
            </a:r>
            <a:endParaRPr lang="en-US" dirty="0">
              <a:latin typeface="Arial" charset="0"/>
              <a:ea typeface="ヒラギノ角ゴ Pro W3" charset="0"/>
              <a:cs typeface="ヒラギノ角ゴ Pro W3" charset="0"/>
            </a:endParaRPr>
          </a:p>
        </p:txBody>
      </p:sp>
      <p:graphicFrame>
        <p:nvGraphicFramePr>
          <p:cNvPr id="78850" name="Object 1024"/>
          <p:cNvGraphicFramePr>
            <a:graphicFrameLocks noChangeAspect="1"/>
          </p:cNvGraphicFramePr>
          <p:nvPr>
            <p:extLst>
              <p:ext uri="{D42A27DB-BD31-4B8C-83A1-F6EECF244321}">
                <p14:modId xmlns:p14="http://schemas.microsoft.com/office/powerpoint/2010/main" val="848094844"/>
              </p:ext>
            </p:extLst>
          </p:nvPr>
        </p:nvGraphicFramePr>
        <p:xfrm>
          <a:off x="3575050" y="2009859"/>
          <a:ext cx="2036763" cy="2716212"/>
        </p:xfrm>
        <a:graphic>
          <a:graphicData uri="http://schemas.openxmlformats.org/presentationml/2006/ole">
            <mc:AlternateContent xmlns:mc="http://schemas.openxmlformats.org/markup-compatibility/2006">
              <mc:Choice xmlns:v="urn:schemas-microsoft-com:vml" Requires="v">
                <p:oleObj spid="_x0000_s139282" name="Picture" r:id="rId4" imgW="2743200" imgH="1828800" progId="Word.Picture.8">
                  <p:embed/>
                </p:oleObj>
              </mc:Choice>
              <mc:Fallback>
                <p:oleObj name="Picture" r:id="rId4" imgW="2743200" imgH="18288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50000"/>
                      <a:stretch>
                        <a:fillRect/>
                      </a:stretch>
                    </p:blipFill>
                    <p:spPr bwMode="auto">
                      <a:xfrm>
                        <a:off x="3575050" y="2009859"/>
                        <a:ext cx="2036763" cy="27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8852" name="Text Box 1028"/>
          <p:cNvSpPr txBox="1">
            <a:spLocks noChangeArrowheads="1"/>
          </p:cNvSpPr>
          <p:nvPr/>
        </p:nvSpPr>
        <p:spPr bwMode="auto">
          <a:xfrm>
            <a:off x="520700" y="2557463"/>
            <a:ext cx="4275138"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400"/>
              <a:t> qd</a:t>
            </a:r>
          </a:p>
          <a:p>
            <a:pPr>
              <a:buFont typeface="Arial" charset="0"/>
              <a:buNone/>
            </a:pPr>
            <a:r>
              <a:rPr lang="en-US" sz="3400"/>
              <a:t>B) 2qd</a:t>
            </a:r>
          </a:p>
          <a:p>
            <a:pPr>
              <a:buFont typeface="Arial" charset="0"/>
              <a:buNone/>
            </a:pPr>
            <a:r>
              <a:rPr lang="en-US" sz="3400"/>
              <a:t>C) 3qd</a:t>
            </a:r>
          </a:p>
          <a:p>
            <a:pPr>
              <a:buFont typeface="Arial" charset="0"/>
              <a:buNone/>
            </a:pPr>
            <a:r>
              <a:rPr lang="en-US" sz="3400"/>
              <a:t>D) 4qd</a:t>
            </a:r>
          </a:p>
          <a:p>
            <a:pPr>
              <a:buFont typeface="Arial" charset="0"/>
              <a:buNone/>
            </a:pPr>
            <a:r>
              <a:rPr lang="en-US" sz="3400"/>
              <a:t>E) It's not determined</a:t>
            </a:r>
          </a:p>
        </p:txBody>
      </p:sp>
      <p:sp>
        <p:nvSpPr>
          <p:cNvPr id="78853" name="Text Box 1029"/>
          <p:cNvSpPr txBox="1">
            <a:spLocks noChangeArrowheads="1"/>
          </p:cNvSpPr>
          <p:nvPr/>
        </p:nvSpPr>
        <p:spPr bwMode="auto">
          <a:xfrm>
            <a:off x="236225" y="5580063"/>
            <a:ext cx="87153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600" dirty="0"/>
              <a:t>(To think about:  How does V(</a:t>
            </a:r>
            <a:r>
              <a:rPr lang="en-US" sz="2600" b="1" dirty="0"/>
              <a:t>r</a:t>
            </a:r>
            <a:r>
              <a:rPr lang="en-US" sz="2600" dirty="0"/>
              <a:t>) behave as </a:t>
            </a:r>
            <a:r>
              <a:rPr lang="en-US" sz="2600" dirty="0" smtClean="0"/>
              <a:t>|r| </a:t>
            </a:r>
            <a:r>
              <a:rPr lang="en-US" sz="2600" dirty="0"/>
              <a:t>gets large?)</a:t>
            </a:r>
          </a:p>
        </p:txBody>
      </p:sp>
      <p:sp>
        <p:nvSpPr>
          <p:cNvPr id="78854" name="Text Box 1030"/>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3.27</a:t>
            </a:r>
          </a:p>
        </p:txBody>
      </p:sp>
      <p:graphicFrame>
        <p:nvGraphicFramePr>
          <p:cNvPr id="7" name="Object 2"/>
          <p:cNvGraphicFramePr>
            <a:graphicFrameLocks noChangeAspect="1"/>
          </p:cNvGraphicFramePr>
          <p:nvPr>
            <p:extLst>
              <p:ext uri="{D42A27DB-BD31-4B8C-83A1-F6EECF244321}">
                <p14:modId xmlns:p14="http://schemas.microsoft.com/office/powerpoint/2010/main" val="1256165841"/>
              </p:ext>
            </p:extLst>
          </p:nvPr>
        </p:nvGraphicFramePr>
        <p:xfrm>
          <a:off x="2697669" y="0"/>
          <a:ext cx="2307370" cy="1153686"/>
        </p:xfrm>
        <a:graphic>
          <a:graphicData uri="http://schemas.openxmlformats.org/presentationml/2006/ole">
            <mc:AlternateContent xmlns:mc="http://schemas.openxmlformats.org/markup-compatibility/2006">
              <mc:Choice xmlns:v="urn:schemas-microsoft-com:vml" Requires="v">
                <p:oleObj spid="_x0000_s139283" name="Equation" r:id="rId6" imgW="736600" imgH="368300" progId="Equation.3">
                  <p:embed/>
                </p:oleObj>
              </mc:Choice>
              <mc:Fallback>
                <p:oleObj name="Equation" r:id="rId6" imgW="736600" imgH="368300" progId="Equation.3">
                  <p:embed/>
                  <p:pic>
                    <p:nvPicPr>
                      <p:cNvPr id="0" name=""/>
                      <p:cNvPicPr>
                        <a:picLocks noChangeAspect="1" noChangeArrowheads="1"/>
                      </p:cNvPicPr>
                      <p:nvPr/>
                    </p:nvPicPr>
                    <p:blipFill>
                      <a:blip r:embed="rId7"/>
                      <a:srcRect/>
                      <a:stretch>
                        <a:fillRect/>
                      </a:stretch>
                    </p:blipFill>
                    <p:spPr bwMode="auto">
                      <a:xfrm>
                        <a:off x="2697669" y="0"/>
                        <a:ext cx="2307370" cy="115368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89201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p:txBody>
          <a:bodyPr/>
          <a:lstStyle/>
          <a:p>
            <a:r>
              <a:rPr lang="en-US">
                <a:solidFill>
                  <a:schemeClr val="bg1"/>
                </a:solidFill>
                <a:latin typeface="Arial" charset="0"/>
                <a:ea typeface="ヒラギノ角ゴ Pro W3" charset="0"/>
                <a:cs typeface="ヒラギノ角ゴ Pro W3" charset="0"/>
              </a:rPr>
              <a:t>Dipole moment - off center</a:t>
            </a:r>
            <a:endParaRPr lang="en-US">
              <a:latin typeface="Arial" charset="0"/>
              <a:ea typeface="ヒラギノ角ゴ Pro W3" charset="0"/>
              <a:cs typeface="ヒラギノ角ゴ Pro W3" charset="0"/>
            </a:endParaRPr>
          </a:p>
        </p:txBody>
      </p:sp>
      <p:sp>
        <p:nvSpPr>
          <p:cNvPr id="37893" name="Line 3"/>
          <p:cNvSpPr>
            <a:spLocks noChangeShapeType="1"/>
          </p:cNvSpPr>
          <p:nvPr/>
        </p:nvSpPr>
        <p:spPr bwMode="auto">
          <a:xfrm>
            <a:off x="838200" y="4738368"/>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5" name="Oval 5"/>
          <p:cNvSpPr>
            <a:spLocks noChangeArrowheads="1"/>
          </p:cNvSpPr>
          <p:nvPr/>
        </p:nvSpPr>
        <p:spPr bwMode="auto">
          <a:xfrm>
            <a:off x="964710" y="1844179"/>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6" name="Oval 6"/>
          <p:cNvSpPr>
            <a:spLocks noChangeArrowheads="1"/>
          </p:cNvSpPr>
          <p:nvPr/>
        </p:nvSpPr>
        <p:spPr bwMode="auto">
          <a:xfrm>
            <a:off x="964832" y="4557319"/>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4" name="Text Box 14"/>
          <p:cNvSpPr txBox="1">
            <a:spLocks noChangeArrowheads="1"/>
          </p:cNvSpPr>
          <p:nvPr/>
        </p:nvSpPr>
        <p:spPr bwMode="auto">
          <a:xfrm>
            <a:off x="1213544" y="3079363"/>
            <a:ext cx="381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b="1" dirty="0"/>
              <a:t>d</a:t>
            </a:r>
            <a:endParaRPr lang="en-US" sz="3200" baseline="-25000" dirty="0"/>
          </a:p>
        </p:txBody>
      </p:sp>
      <p:sp>
        <p:nvSpPr>
          <p:cNvPr id="37905" name="Text Box 15"/>
          <p:cNvSpPr txBox="1">
            <a:spLocks noChangeArrowheads="1"/>
          </p:cNvSpPr>
          <p:nvPr/>
        </p:nvSpPr>
        <p:spPr bwMode="auto">
          <a:xfrm>
            <a:off x="936172" y="1304422"/>
            <a:ext cx="108866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dirty="0" smtClean="0"/>
              <a:t>+2q</a:t>
            </a:r>
            <a:endParaRPr lang="en-US" sz="3200" dirty="0"/>
          </a:p>
        </p:txBody>
      </p:sp>
      <p:sp>
        <p:nvSpPr>
          <p:cNvPr id="37906" name="Text Box 16"/>
          <p:cNvSpPr txBox="1">
            <a:spLocks noChangeArrowheads="1"/>
          </p:cNvSpPr>
          <p:nvPr/>
        </p:nvSpPr>
        <p:spPr bwMode="auto">
          <a:xfrm>
            <a:off x="571707" y="4649413"/>
            <a:ext cx="62119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dirty="0"/>
              <a:t>-q</a:t>
            </a:r>
          </a:p>
        </p:txBody>
      </p:sp>
      <p:graphicFrame>
        <p:nvGraphicFramePr>
          <p:cNvPr id="37890" name="Object 2"/>
          <p:cNvGraphicFramePr>
            <a:graphicFrameLocks noGrp="1" noChangeAspect="1"/>
          </p:cNvGraphicFramePr>
          <p:nvPr>
            <p:ph/>
            <p:extLst>
              <p:ext uri="{D42A27DB-BD31-4B8C-83A1-F6EECF244321}">
                <p14:modId xmlns:p14="http://schemas.microsoft.com/office/powerpoint/2010/main" val="2810031027"/>
              </p:ext>
            </p:extLst>
          </p:nvPr>
        </p:nvGraphicFramePr>
        <p:xfrm>
          <a:off x="3890575" y="0"/>
          <a:ext cx="2863850" cy="1431925"/>
        </p:xfrm>
        <a:graphic>
          <a:graphicData uri="http://schemas.openxmlformats.org/presentationml/2006/ole">
            <mc:AlternateContent xmlns:mc="http://schemas.openxmlformats.org/markup-compatibility/2006">
              <mc:Choice xmlns:v="urn:schemas-microsoft-com:vml" Requires="v">
                <p:oleObj spid="_x0000_s140306" name="Equation" r:id="rId4" imgW="736600" imgH="368300" progId="Equation.3">
                  <p:embed/>
                </p:oleObj>
              </mc:Choice>
              <mc:Fallback>
                <p:oleObj name="Equation" r:id="rId4" imgW="736600" imgH="368300" progId="Equation.3">
                  <p:embed/>
                  <p:pic>
                    <p:nvPicPr>
                      <p:cNvPr id="0" name=""/>
                      <p:cNvPicPr>
                        <a:picLocks noChangeAspect="1" noChangeArrowheads="1"/>
                      </p:cNvPicPr>
                      <p:nvPr/>
                    </p:nvPicPr>
                    <p:blipFill>
                      <a:blip r:embed="rId5"/>
                      <a:srcRect/>
                      <a:stretch>
                        <a:fillRect/>
                      </a:stretch>
                    </p:blipFill>
                    <p:spPr bwMode="auto">
                      <a:xfrm>
                        <a:off x="3890575" y="0"/>
                        <a:ext cx="2863850" cy="1431925"/>
                      </a:xfrm>
                      <a:prstGeom prst="rect">
                        <a:avLst/>
                      </a:prstGeom>
                      <a:noFill/>
                      <a:ln>
                        <a:noFill/>
                      </a:ln>
                      <a:effectLst/>
                      <a:extLst/>
                    </p:spPr>
                  </p:pic>
                </p:oleObj>
              </mc:Fallback>
            </mc:AlternateContent>
          </a:graphicData>
        </a:graphic>
      </p:graphicFrame>
      <p:sp>
        <p:nvSpPr>
          <p:cNvPr id="37907" name="Text Box 19"/>
          <p:cNvSpPr txBox="1">
            <a:spLocks noChangeArrowheads="1"/>
          </p:cNvSpPr>
          <p:nvPr/>
        </p:nvSpPr>
        <p:spPr bwMode="auto">
          <a:xfrm>
            <a:off x="533400" y="152400"/>
            <a:ext cx="1082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800" dirty="0"/>
              <a:t>MD6.1</a:t>
            </a:r>
          </a:p>
        </p:txBody>
      </p:sp>
      <p:sp>
        <p:nvSpPr>
          <p:cNvPr id="21" name="Line 8"/>
          <p:cNvSpPr>
            <a:spLocks noChangeShapeType="1"/>
          </p:cNvSpPr>
          <p:nvPr/>
        </p:nvSpPr>
        <p:spPr bwMode="auto">
          <a:xfrm flipH="1" flipV="1">
            <a:off x="1101350" y="2286854"/>
            <a:ext cx="14592" cy="2158458"/>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2357140" y="1211941"/>
            <a:ext cx="6786859" cy="892552"/>
          </a:xfrm>
          <a:prstGeom prst="rect">
            <a:avLst/>
          </a:prstGeom>
          <a:noFill/>
        </p:spPr>
        <p:txBody>
          <a:bodyPr wrap="square" rtlCol="0">
            <a:spAutoFit/>
          </a:bodyPr>
          <a:lstStyle/>
          <a:p>
            <a:r>
              <a:rPr lang="en-US" sz="2600" dirty="0" smtClean="0"/>
              <a:t>What is the dipole moment of this system? (Note: it is NOT overall neutral!) </a:t>
            </a:r>
            <a:endParaRPr lang="en-US" sz="2600" dirty="0"/>
          </a:p>
        </p:txBody>
      </p:sp>
      <p:graphicFrame>
        <p:nvGraphicFramePr>
          <p:cNvPr id="20" name="Object 3"/>
          <p:cNvGraphicFramePr>
            <a:graphicFrameLocks noChangeAspect="1"/>
          </p:cNvGraphicFramePr>
          <p:nvPr>
            <p:extLst>
              <p:ext uri="{D42A27DB-BD31-4B8C-83A1-F6EECF244321}">
                <p14:modId xmlns:p14="http://schemas.microsoft.com/office/powerpoint/2010/main" val="1680714847"/>
              </p:ext>
            </p:extLst>
          </p:nvPr>
        </p:nvGraphicFramePr>
        <p:xfrm>
          <a:off x="3322760" y="2347737"/>
          <a:ext cx="3591292" cy="4286956"/>
        </p:xfrm>
        <a:graphic>
          <a:graphicData uri="http://schemas.openxmlformats.org/presentationml/2006/ole">
            <mc:AlternateContent xmlns:mc="http://schemas.openxmlformats.org/markup-compatibility/2006">
              <mc:Choice xmlns:v="urn:schemas-microsoft-com:vml" Requires="v">
                <p:oleObj spid="_x0000_s140307" name="Equation" r:id="rId6" imgW="1308100" imgH="1562100" progId="Equation.3">
                  <p:embed/>
                </p:oleObj>
              </mc:Choice>
              <mc:Fallback>
                <p:oleObj name="Equation" r:id="rId6" imgW="1308100" imgH="1562100" progId="Equation.3">
                  <p:embed/>
                  <p:pic>
                    <p:nvPicPr>
                      <p:cNvPr id="0" name=""/>
                      <p:cNvPicPr>
                        <a:picLocks noChangeAspect="1" noChangeArrowheads="1"/>
                      </p:cNvPicPr>
                      <p:nvPr/>
                    </p:nvPicPr>
                    <p:blipFill>
                      <a:blip r:embed="rId7"/>
                      <a:srcRect/>
                      <a:stretch>
                        <a:fillRect/>
                      </a:stretch>
                    </p:blipFill>
                    <p:spPr bwMode="auto">
                      <a:xfrm>
                        <a:off x="3322760" y="2347737"/>
                        <a:ext cx="3591292" cy="4286956"/>
                      </a:xfrm>
                      <a:prstGeom prst="rect">
                        <a:avLst/>
                      </a:prstGeom>
                      <a:noFill/>
                      <a:ln>
                        <a:noFill/>
                      </a:ln>
                      <a:effectLst/>
                      <a:extLst/>
                    </p:spPr>
                  </p:pic>
                </p:oleObj>
              </mc:Fallback>
            </mc:AlternateContent>
          </a:graphicData>
        </a:graphic>
      </p:graphicFrame>
      <p:sp>
        <p:nvSpPr>
          <p:cNvPr id="19" name="Text Box 11"/>
          <p:cNvSpPr txBox="1">
            <a:spLocks noChangeArrowheads="1"/>
          </p:cNvSpPr>
          <p:nvPr/>
        </p:nvSpPr>
        <p:spPr bwMode="auto">
          <a:xfrm>
            <a:off x="1833458" y="4607539"/>
            <a:ext cx="494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a:t>x</a:t>
            </a:r>
            <a:endParaRPr lang="en-US" sz="2800" baseline="-25000" dirty="0"/>
          </a:p>
        </p:txBody>
      </p:sp>
      <p:sp>
        <p:nvSpPr>
          <p:cNvPr id="23" name="Text Box 15"/>
          <p:cNvSpPr txBox="1">
            <a:spLocks noChangeArrowheads="1"/>
          </p:cNvSpPr>
          <p:nvPr/>
        </p:nvSpPr>
        <p:spPr bwMode="auto">
          <a:xfrm flipH="1">
            <a:off x="339094" y="4406840"/>
            <a:ext cx="796094" cy="59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dirty="0"/>
              <a:t>0</a:t>
            </a:r>
          </a:p>
        </p:txBody>
      </p:sp>
    </p:spTree>
    <p:extLst>
      <p:ext uri="{BB962C8B-B14F-4D97-AF65-F5344CB8AC3E}">
        <p14:creationId xmlns:p14="http://schemas.microsoft.com/office/powerpoint/2010/main" val="11437933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p:txBody>
          <a:bodyPr/>
          <a:lstStyle/>
          <a:p>
            <a:r>
              <a:rPr lang="en-US">
                <a:solidFill>
                  <a:schemeClr val="bg1"/>
                </a:solidFill>
                <a:latin typeface="Arial" charset="0"/>
                <a:ea typeface="ヒラギノ角ゴ Pro W3" charset="0"/>
                <a:cs typeface="ヒラギノ角ゴ Pro W3" charset="0"/>
              </a:rPr>
              <a:t>Dipole moment - off center</a:t>
            </a:r>
            <a:endParaRPr lang="en-US">
              <a:latin typeface="Arial" charset="0"/>
              <a:ea typeface="ヒラギノ角ゴ Pro W3" charset="0"/>
              <a:cs typeface="ヒラギノ角ゴ Pro W3" charset="0"/>
            </a:endParaRPr>
          </a:p>
        </p:txBody>
      </p:sp>
      <p:sp>
        <p:nvSpPr>
          <p:cNvPr id="37893" name="Line 3"/>
          <p:cNvSpPr>
            <a:spLocks noChangeShapeType="1"/>
          </p:cNvSpPr>
          <p:nvPr/>
        </p:nvSpPr>
        <p:spPr bwMode="auto">
          <a:xfrm>
            <a:off x="838200" y="33528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4" name="Line 4"/>
          <p:cNvSpPr>
            <a:spLocks noChangeShapeType="1"/>
          </p:cNvSpPr>
          <p:nvPr/>
        </p:nvSpPr>
        <p:spPr bwMode="auto">
          <a:xfrm flipH="1" flipV="1">
            <a:off x="1071486" y="2421052"/>
            <a:ext cx="39684" cy="1508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5" name="Oval 5"/>
          <p:cNvSpPr>
            <a:spLocks noChangeArrowheads="1"/>
          </p:cNvSpPr>
          <p:nvPr/>
        </p:nvSpPr>
        <p:spPr bwMode="auto">
          <a:xfrm>
            <a:off x="906990" y="1844179"/>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6" name="Oval 6"/>
          <p:cNvSpPr>
            <a:spLocks noChangeArrowheads="1"/>
          </p:cNvSpPr>
          <p:nvPr/>
        </p:nvSpPr>
        <p:spPr bwMode="auto">
          <a:xfrm>
            <a:off x="964832" y="4557319"/>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8" name="Line 8"/>
          <p:cNvSpPr>
            <a:spLocks noChangeShapeType="1"/>
          </p:cNvSpPr>
          <p:nvPr/>
        </p:nvSpPr>
        <p:spPr bwMode="auto">
          <a:xfrm>
            <a:off x="1119713" y="3471867"/>
            <a:ext cx="4685" cy="1039495"/>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7901" name="Text Box 11"/>
          <p:cNvSpPr txBox="1">
            <a:spLocks noChangeArrowheads="1"/>
          </p:cNvSpPr>
          <p:nvPr/>
        </p:nvSpPr>
        <p:spPr bwMode="auto">
          <a:xfrm>
            <a:off x="0" y="1839244"/>
            <a:ext cx="10703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smtClean="0"/>
              <a:t>d/2</a:t>
            </a:r>
            <a:endParaRPr lang="en-US" sz="2800" baseline="-25000" dirty="0"/>
          </a:p>
        </p:txBody>
      </p:sp>
      <p:sp>
        <p:nvSpPr>
          <p:cNvPr id="37903" name="Line 13"/>
          <p:cNvSpPr>
            <a:spLocks noChangeShapeType="1"/>
          </p:cNvSpPr>
          <p:nvPr/>
        </p:nvSpPr>
        <p:spPr bwMode="auto">
          <a:xfrm flipH="1">
            <a:off x="1374529" y="2228702"/>
            <a:ext cx="10748" cy="2276648"/>
          </a:xfrm>
          <a:prstGeom prst="line">
            <a:avLst/>
          </a:prstGeom>
          <a:noFill/>
          <a:ln w="25400">
            <a:solidFill>
              <a:schemeClr val="tx1"/>
            </a:solidFill>
            <a:prstDash val="lgDash"/>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37904" name="Text Box 14"/>
          <p:cNvSpPr txBox="1">
            <a:spLocks noChangeArrowheads="1"/>
          </p:cNvSpPr>
          <p:nvPr/>
        </p:nvSpPr>
        <p:spPr bwMode="auto">
          <a:xfrm>
            <a:off x="1405947" y="2636757"/>
            <a:ext cx="381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b="1" dirty="0"/>
              <a:t>d</a:t>
            </a:r>
            <a:endParaRPr lang="en-US" sz="3200" baseline="-25000" dirty="0"/>
          </a:p>
        </p:txBody>
      </p:sp>
      <p:sp>
        <p:nvSpPr>
          <p:cNvPr id="37905" name="Text Box 15"/>
          <p:cNvSpPr txBox="1">
            <a:spLocks noChangeArrowheads="1"/>
          </p:cNvSpPr>
          <p:nvPr/>
        </p:nvSpPr>
        <p:spPr bwMode="auto">
          <a:xfrm>
            <a:off x="782252" y="1304422"/>
            <a:ext cx="108866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dirty="0" smtClean="0"/>
              <a:t>+2q</a:t>
            </a:r>
            <a:endParaRPr lang="en-US" sz="3200" dirty="0"/>
          </a:p>
        </p:txBody>
      </p:sp>
      <p:sp>
        <p:nvSpPr>
          <p:cNvPr id="37906" name="Text Box 16"/>
          <p:cNvSpPr txBox="1">
            <a:spLocks noChangeArrowheads="1"/>
          </p:cNvSpPr>
          <p:nvPr/>
        </p:nvSpPr>
        <p:spPr bwMode="auto">
          <a:xfrm>
            <a:off x="571707" y="4649413"/>
            <a:ext cx="62119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dirty="0"/>
              <a:t>-q</a:t>
            </a:r>
          </a:p>
        </p:txBody>
      </p:sp>
      <p:graphicFrame>
        <p:nvGraphicFramePr>
          <p:cNvPr id="37890" name="Object 2"/>
          <p:cNvGraphicFramePr>
            <a:graphicFrameLocks noGrp="1" noChangeAspect="1"/>
          </p:cNvGraphicFramePr>
          <p:nvPr>
            <p:ph/>
            <p:extLst>
              <p:ext uri="{D42A27DB-BD31-4B8C-83A1-F6EECF244321}">
                <p14:modId xmlns:p14="http://schemas.microsoft.com/office/powerpoint/2010/main" val="2849467027"/>
              </p:ext>
            </p:extLst>
          </p:nvPr>
        </p:nvGraphicFramePr>
        <p:xfrm>
          <a:off x="3890575" y="0"/>
          <a:ext cx="2863850" cy="1431925"/>
        </p:xfrm>
        <a:graphic>
          <a:graphicData uri="http://schemas.openxmlformats.org/presentationml/2006/ole">
            <mc:AlternateContent xmlns:mc="http://schemas.openxmlformats.org/markup-compatibility/2006">
              <mc:Choice xmlns:v="urn:schemas-microsoft-com:vml" Requires="v">
                <p:oleObj spid="_x0000_s141330" name="Equation" r:id="rId4" imgW="736600" imgH="368300" progId="Equation.3">
                  <p:embed/>
                </p:oleObj>
              </mc:Choice>
              <mc:Fallback>
                <p:oleObj name="Equation" r:id="rId4" imgW="736600" imgH="368300" progId="Equation.3">
                  <p:embed/>
                  <p:pic>
                    <p:nvPicPr>
                      <p:cNvPr id="0" name=""/>
                      <p:cNvPicPr>
                        <a:picLocks noChangeAspect="1" noChangeArrowheads="1"/>
                      </p:cNvPicPr>
                      <p:nvPr/>
                    </p:nvPicPr>
                    <p:blipFill>
                      <a:blip r:embed="rId5"/>
                      <a:srcRect/>
                      <a:stretch>
                        <a:fillRect/>
                      </a:stretch>
                    </p:blipFill>
                    <p:spPr bwMode="auto">
                      <a:xfrm>
                        <a:off x="3890575" y="0"/>
                        <a:ext cx="2863850" cy="1431925"/>
                      </a:xfrm>
                      <a:prstGeom prst="rect">
                        <a:avLst/>
                      </a:prstGeom>
                      <a:noFill/>
                      <a:ln>
                        <a:noFill/>
                      </a:ln>
                      <a:effectLst/>
                      <a:extLst/>
                    </p:spPr>
                  </p:pic>
                </p:oleObj>
              </mc:Fallback>
            </mc:AlternateContent>
          </a:graphicData>
        </a:graphic>
      </p:graphicFrame>
      <p:sp>
        <p:nvSpPr>
          <p:cNvPr id="37907" name="Text Box 19"/>
          <p:cNvSpPr txBox="1">
            <a:spLocks noChangeArrowheads="1"/>
          </p:cNvSpPr>
          <p:nvPr/>
        </p:nvSpPr>
        <p:spPr bwMode="auto">
          <a:xfrm>
            <a:off x="533400" y="152400"/>
            <a:ext cx="1082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800" dirty="0"/>
              <a:t>MD6.1</a:t>
            </a:r>
          </a:p>
        </p:txBody>
      </p:sp>
      <p:sp>
        <p:nvSpPr>
          <p:cNvPr id="21" name="Line 8"/>
          <p:cNvSpPr>
            <a:spLocks noChangeShapeType="1"/>
          </p:cNvSpPr>
          <p:nvPr/>
        </p:nvSpPr>
        <p:spPr bwMode="auto">
          <a:xfrm flipV="1">
            <a:off x="1106035" y="2174546"/>
            <a:ext cx="0" cy="1113316"/>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2154924" y="1211941"/>
            <a:ext cx="7008315" cy="984885"/>
          </a:xfrm>
          <a:prstGeom prst="rect">
            <a:avLst/>
          </a:prstGeom>
          <a:noFill/>
        </p:spPr>
        <p:txBody>
          <a:bodyPr wrap="square" rtlCol="0">
            <a:spAutoFit/>
          </a:bodyPr>
          <a:lstStyle/>
          <a:p>
            <a:r>
              <a:rPr lang="en-US" sz="2600" dirty="0" smtClean="0"/>
              <a:t>What is the dipole moment of this system? (Note: same as last question, just shifted in z!</a:t>
            </a:r>
            <a:r>
              <a:rPr lang="en-US" sz="3200" dirty="0" smtClean="0"/>
              <a:t>) </a:t>
            </a:r>
            <a:endParaRPr lang="en-US" sz="3200" dirty="0"/>
          </a:p>
        </p:txBody>
      </p:sp>
      <p:graphicFrame>
        <p:nvGraphicFramePr>
          <p:cNvPr id="20" name="Object 3"/>
          <p:cNvGraphicFramePr>
            <a:graphicFrameLocks noChangeAspect="1"/>
          </p:cNvGraphicFramePr>
          <p:nvPr>
            <p:extLst>
              <p:ext uri="{D42A27DB-BD31-4B8C-83A1-F6EECF244321}">
                <p14:modId xmlns:p14="http://schemas.microsoft.com/office/powerpoint/2010/main" val="1565693870"/>
              </p:ext>
            </p:extLst>
          </p:nvPr>
        </p:nvGraphicFramePr>
        <p:xfrm>
          <a:off x="3322760" y="2347737"/>
          <a:ext cx="3591292" cy="4286956"/>
        </p:xfrm>
        <a:graphic>
          <a:graphicData uri="http://schemas.openxmlformats.org/presentationml/2006/ole">
            <mc:AlternateContent xmlns:mc="http://schemas.openxmlformats.org/markup-compatibility/2006">
              <mc:Choice xmlns:v="urn:schemas-microsoft-com:vml" Requires="v">
                <p:oleObj spid="_x0000_s141331" name="Equation" r:id="rId6" imgW="1308100" imgH="1562100" progId="Equation.3">
                  <p:embed/>
                </p:oleObj>
              </mc:Choice>
              <mc:Fallback>
                <p:oleObj name="Equation" r:id="rId6" imgW="1308100" imgH="1562100" progId="Equation.3">
                  <p:embed/>
                  <p:pic>
                    <p:nvPicPr>
                      <p:cNvPr id="0" name=""/>
                      <p:cNvPicPr>
                        <a:picLocks noChangeAspect="1" noChangeArrowheads="1"/>
                      </p:cNvPicPr>
                      <p:nvPr/>
                    </p:nvPicPr>
                    <p:blipFill>
                      <a:blip r:embed="rId7"/>
                      <a:srcRect/>
                      <a:stretch>
                        <a:fillRect/>
                      </a:stretch>
                    </p:blipFill>
                    <p:spPr bwMode="auto">
                      <a:xfrm>
                        <a:off x="3322760" y="2347737"/>
                        <a:ext cx="3591292" cy="4286956"/>
                      </a:xfrm>
                      <a:prstGeom prst="rect">
                        <a:avLst/>
                      </a:prstGeom>
                      <a:noFill/>
                      <a:ln>
                        <a:noFill/>
                      </a:ln>
                      <a:effectLst/>
                      <a:extLst/>
                    </p:spPr>
                  </p:pic>
                </p:oleObj>
              </mc:Fallback>
            </mc:AlternateContent>
          </a:graphicData>
        </a:graphic>
      </p:graphicFrame>
      <p:sp>
        <p:nvSpPr>
          <p:cNvPr id="22" name="Text Box 11"/>
          <p:cNvSpPr txBox="1">
            <a:spLocks noChangeArrowheads="1"/>
          </p:cNvSpPr>
          <p:nvPr/>
        </p:nvSpPr>
        <p:spPr bwMode="auto">
          <a:xfrm>
            <a:off x="166897" y="4164798"/>
            <a:ext cx="10703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smtClean="0"/>
              <a:t>d/2</a:t>
            </a:r>
            <a:endParaRPr lang="en-US" sz="2800" baseline="-25000" dirty="0"/>
          </a:p>
        </p:txBody>
      </p:sp>
      <p:sp>
        <p:nvSpPr>
          <p:cNvPr id="23" name="Text Box 15"/>
          <p:cNvSpPr txBox="1">
            <a:spLocks noChangeArrowheads="1"/>
          </p:cNvSpPr>
          <p:nvPr/>
        </p:nvSpPr>
        <p:spPr bwMode="auto">
          <a:xfrm flipH="1">
            <a:off x="569974" y="3059760"/>
            <a:ext cx="796094" cy="59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dirty="0"/>
              <a:t>0</a:t>
            </a:r>
          </a:p>
        </p:txBody>
      </p:sp>
      <p:sp>
        <p:nvSpPr>
          <p:cNvPr id="24" name="Text Box 11"/>
          <p:cNvSpPr txBox="1">
            <a:spLocks noChangeArrowheads="1"/>
          </p:cNvSpPr>
          <p:nvPr/>
        </p:nvSpPr>
        <p:spPr bwMode="auto">
          <a:xfrm>
            <a:off x="1833458" y="3318191"/>
            <a:ext cx="494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a:t>x</a:t>
            </a:r>
            <a:endParaRPr lang="en-US" sz="2800" baseline="-25000" dirty="0"/>
          </a:p>
        </p:txBody>
      </p:sp>
      <p:sp>
        <p:nvSpPr>
          <p:cNvPr id="25" name="Text Box 14"/>
          <p:cNvSpPr txBox="1">
            <a:spLocks noChangeArrowheads="1"/>
          </p:cNvSpPr>
          <p:nvPr/>
        </p:nvSpPr>
        <p:spPr bwMode="auto">
          <a:xfrm>
            <a:off x="587222" y="2453026"/>
            <a:ext cx="51463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b="1" dirty="0" smtClean="0"/>
              <a:t>r</a:t>
            </a:r>
            <a:r>
              <a:rPr lang="en-US" sz="3200" b="1" baseline="-25000" dirty="0" smtClean="0"/>
              <a:t>1</a:t>
            </a:r>
            <a:endParaRPr lang="en-US" sz="3200" baseline="-25000" dirty="0"/>
          </a:p>
        </p:txBody>
      </p:sp>
      <p:sp>
        <p:nvSpPr>
          <p:cNvPr id="26" name="Text Box 14"/>
          <p:cNvSpPr txBox="1">
            <a:spLocks noChangeArrowheads="1"/>
          </p:cNvSpPr>
          <p:nvPr/>
        </p:nvSpPr>
        <p:spPr bwMode="auto">
          <a:xfrm>
            <a:off x="552862" y="3483104"/>
            <a:ext cx="51463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b="1" dirty="0" smtClean="0"/>
              <a:t>r</a:t>
            </a:r>
            <a:r>
              <a:rPr lang="en-US" sz="3200" b="1" baseline="-25000" dirty="0"/>
              <a:t>2</a:t>
            </a:r>
            <a:endParaRPr lang="en-US" sz="3200" baseline="-25000" dirty="0"/>
          </a:p>
        </p:txBody>
      </p:sp>
    </p:spTree>
    <p:extLst>
      <p:ext uri="{BB962C8B-B14F-4D97-AF65-F5344CB8AC3E}">
        <p14:creationId xmlns:p14="http://schemas.microsoft.com/office/powerpoint/2010/main" val="42258978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26"/>
          <p:cNvSpPr>
            <a:spLocks noGrp="1" noChangeArrowheads="1"/>
          </p:cNvSpPr>
          <p:nvPr>
            <p:ph type="body" sz="half" idx="1"/>
          </p:nvPr>
        </p:nvSpPr>
        <p:spPr>
          <a:xfrm>
            <a:off x="441325" y="595313"/>
            <a:ext cx="7985125" cy="2071687"/>
          </a:xfrm>
        </p:spPr>
        <p:txBody>
          <a:bodyPr/>
          <a:lstStyle/>
          <a:p>
            <a:pPr marL="0" indent="0">
              <a:lnSpc>
                <a:spcPct val="90000"/>
              </a:lnSpc>
              <a:buFontTx/>
              <a:buNone/>
            </a:pPr>
            <a:r>
              <a:rPr lang="en-US" sz="2400">
                <a:latin typeface="Arial" charset="0"/>
                <a:ea typeface="ヒラギノ角ゴ Pro W3" charset="0"/>
                <a:cs typeface="ヒラギノ角ゴ Pro W3" charset="0"/>
              </a:rPr>
              <a:t>For a collection of point charges, the dipole moment is defined as</a:t>
            </a:r>
          </a:p>
          <a:p>
            <a:pPr marL="0" indent="0">
              <a:lnSpc>
                <a:spcPct val="90000"/>
              </a:lnSpc>
              <a:buFontTx/>
              <a:buNone/>
            </a:pPr>
            <a:endParaRPr lang="en-US" sz="2400">
              <a:latin typeface="Arial" charset="0"/>
              <a:ea typeface="ヒラギノ角ゴ Pro W3" charset="0"/>
              <a:cs typeface="ヒラギノ角ゴ Pro W3" charset="0"/>
            </a:endParaRPr>
          </a:p>
          <a:p>
            <a:pPr marL="0" indent="0">
              <a:lnSpc>
                <a:spcPct val="90000"/>
              </a:lnSpc>
              <a:buFontTx/>
              <a:buNone/>
            </a:pPr>
            <a:r>
              <a:rPr lang="en-US" sz="2400">
                <a:latin typeface="Arial" charset="0"/>
                <a:ea typeface="ヒラギノ角ゴ Pro W3" charset="0"/>
                <a:cs typeface="ヒラギノ角ゴ Pro W3" charset="0"/>
              </a:rPr>
              <a:t>Consider the two charges, +2q and –q, shown.  </a:t>
            </a:r>
          </a:p>
          <a:p>
            <a:pPr marL="0" indent="0">
              <a:lnSpc>
                <a:spcPct val="90000"/>
              </a:lnSpc>
              <a:buFontTx/>
              <a:buNone/>
            </a:pPr>
            <a:r>
              <a:rPr lang="en-US" sz="2400">
                <a:latin typeface="Arial" charset="0"/>
                <a:ea typeface="ヒラギノ角ゴ Pro W3" charset="0"/>
                <a:cs typeface="ヒラギノ角ゴ Pro W3" charset="0"/>
              </a:rPr>
              <a:t>Which statement is true?</a:t>
            </a:r>
          </a:p>
        </p:txBody>
      </p:sp>
      <p:graphicFrame>
        <p:nvGraphicFramePr>
          <p:cNvPr id="39938" name="Object 1024"/>
          <p:cNvGraphicFramePr>
            <a:graphicFrameLocks noGrp="1" noChangeAspect="1"/>
          </p:cNvGraphicFramePr>
          <p:nvPr>
            <p:ph sz="half" idx="2"/>
          </p:nvPr>
        </p:nvGraphicFramePr>
        <p:xfrm>
          <a:off x="3213100" y="1073150"/>
          <a:ext cx="1652588" cy="796925"/>
        </p:xfrm>
        <a:graphic>
          <a:graphicData uri="http://schemas.openxmlformats.org/presentationml/2006/ole">
            <mc:AlternateContent xmlns:mc="http://schemas.openxmlformats.org/markup-compatibility/2006">
              <mc:Choice xmlns:v="urn:schemas-microsoft-com:vml" Requires="v">
                <p:oleObj spid="_x0000_s142346" name="Equation" r:id="rId4" imgW="711288" imgH="343148" progId="Equation.3">
                  <p:embed/>
                </p:oleObj>
              </mc:Choice>
              <mc:Fallback>
                <p:oleObj name="Equation" r:id="rId4" imgW="711288" imgH="34314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100" y="1073150"/>
                        <a:ext cx="1652588"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9940" name="Group 1028"/>
          <p:cNvGrpSpPr>
            <a:grpSpLocks/>
          </p:cNvGrpSpPr>
          <p:nvPr/>
        </p:nvGrpSpPr>
        <p:grpSpPr bwMode="auto">
          <a:xfrm>
            <a:off x="5715000" y="2590800"/>
            <a:ext cx="2514600" cy="2667000"/>
            <a:chOff x="576" y="1680"/>
            <a:chExt cx="1584" cy="1680"/>
          </a:xfrm>
        </p:grpSpPr>
        <p:sp>
          <p:nvSpPr>
            <p:cNvPr id="39945" name="Line 1029"/>
            <p:cNvSpPr>
              <a:spLocks noChangeShapeType="1"/>
            </p:cNvSpPr>
            <p:nvPr/>
          </p:nvSpPr>
          <p:spPr bwMode="auto">
            <a:xfrm flipV="1">
              <a:off x="576" y="3120"/>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6" name="Line 1030"/>
            <p:cNvSpPr>
              <a:spLocks noChangeShapeType="1"/>
            </p:cNvSpPr>
            <p:nvPr/>
          </p:nvSpPr>
          <p:spPr bwMode="auto">
            <a:xfrm flipV="1">
              <a:off x="720" y="2016"/>
              <a:ext cx="0" cy="13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7" name="Oval 1031"/>
            <p:cNvSpPr>
              <a:spLocks noChangeArrowheads="1"/>
            </p:cNvSpPr>
            <p:nvPr/>
          </p:nvSpPr>
          <p:spPr bwMode="auto">
            <a:xfrm>
              <a:off x="1632" y="1968"/>
              <a:ext cx="240" cy="240"/>
            </a:xfrm>
            <a:prstGeom prst="ellipse">
              <a:avLst/>
            </a:prstGeom>
            <a:solidFill>
              <a:schemeClr val="bg1"/>
            </a:solidFill>
            <a:ln w="9525">
              <a:solidFill>
                <a:schemeClr val="tx1"/>
              </a:solidFill>
              <a:round/>
              <a:headEnd/>
              <a:tailEnd/>
            </a:ln>
          </p:spPr>
          <p:txBody>
            <a:bodyPr wrap="none" anchor="ctr"/>
            <a:lstStyle/>
            <a:p>
              <a:endParaRPr lang="en-US"/>
            </a:p>
          </p:txBody>
        </p:sp>
        <p:sp>
          <p:nvSpPr>
            <p:cNvPr id="39948" name="Oval 1032"/>
            <p:cNvSpPr>
              <a:spLocks noChangeArrowheads="1"/>
            </p:cNvSpPr>
            <p:nvPr/>
          </p:nvSpPr>
          <p:spPr bwMode="auto">
            <a:xfrm>
              <a:off x="1680" y="2496"/>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39949" name="Line 1033"/>
            <p:cNvSpPr>
              <a:spLocks noChangeShapeType="1"/>
            </p:cNvSpPr>
            <p:nvPr/>
          </p:nvSpPr>
          <p:spPr bwMode="auto">
            <a:xfrm flipV="1">
              <a:off x="720" y="2112"/>
              <a:ext cx="1008" cy="100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0" name="Line 1034"/>
            <p:cNvSpPr>
              <a:spLocks noChangeShapeType="1"/>
            </p:cNvSpPr>
            <p:nvPr/>
          </p:nvSpPr>
          <p:spPr bwMode="auto">
            <a:xfrm flipV="1">
              <a:off x="720" y="2544"/>
              <a:ext cx="1056" cy="57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1" name="Line 1035"/>
            <p:cNvSpPr>
              <a:spLocks noChangeShapeType="1"/>
            </p:cNvSpPr>
            <p:nvPr/>
          </p:nvSpPr>
          <p:spPr bwMode="auto">
            <a:xfrm flipV="1">
              <a:off x="1776" y="2064"/>
              <a:ext cx="0" cy="48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2" name="Text Box 1036"/>
            <p:cNvSpPr txBox="1">
              <a:spLocks noChangeArrowheads="1"/>
            </p:cNvSpPr>
            <p:nvPr/>
          </p:nvSpPr>
          <p:spPr bwMode="auto">
            <a:xfrm>
              <a:off x="1776" y="216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b="1"/>
                <a:t>d</a:t>
              </a:r>
            </a:p>
          </p:txBody>
        </p:sp>
        <p:sp>
          <p:nvSpPr>
            <p:cNvPr id="39953" name="Text Box 1037"/>
            <p:cNvSpPr txBox="1">
              <a:spLocks noChangeArrowheads="1"/>
            </p:cNvSpPr>
            <p:nvPr/>
          </p:nvSpPr>
          <p:spPr bwMode="auto">
            <a:xfrm>
              <a:off x="1680" y="1680"/>
              <a:ext cx="4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b="1"/>
                <a:t>+2q</a:t>
              </a:r>
            </a:p>
          </p:txBody>
        </p:sp>
        <p:sp>
          <p:nvSpPr>
            <p:cNvPr id="39954" name="Text Box 1038"/>
            <p:cNvSpPr txBox="1">
              <a:spLocks noChangeArrowheads="1"/>
            </p:cNvSpPr>
            <p:nvPr/>
          </p:nvSpPr>
          <p:spPr bwMode="auto">
            <a:xfrm>
              <a:off x="1392" y="2736"/>
              <a:ext cx="2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b="1"/>
                <a:t>r</a:t>
              </a:r>
              <a:r>
                <a:rPr lang="en-US" b="1" baseline="-25000"/>
                <a:t>2</a:t>
              </a:r>
              <a:endParaRPr lang="en-US" b="1"/>
            </a:p>
          </p:txBody>
        </p:sp>
        <p:sp>
          <p:nvSpPr>
            <p:cNvPr id="39955" name="Text Box 1039"/>
            <p:cNvSpPr txBox="1">
              <a:spLocks noChangeArrowheads="1"/>
            </p:cNvSpPr>
            <p:nvPr/>
          </p:nvSpPr>
          <p:spPr bwMode="auto">
            <a:xfrm>
              <a:off x="1152" y="2208"/>
              <a:ext cx="2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b="1"/>
                <a:t>r</a:t>
              </a:r>
              <a:r>
                <a:rPr lang="en-US" b="1" baseline="-25000"/>
                <a:t>1</a:t>
              </a:r>
              <a:endParaRPr lang="en-US" b="1"/>
            </a:p>
          </p:txBody>
        </p:sp>
        <p:sp>
          <p:nvSpPr>
            <p:cNvPr id="39956" name="Text Box 1040"/>
            <p:cNvSpPr txBox="1">
              <a:spLocks noChangeArrowheads="1"/>
            </p:cNvSpPr>
            <p:nvPr/>
          </p:nvSpPr>
          <p:spPr bwMode="auto">
            <a:xfrm>
              <a:off x="1776" y="2544"/>
              <a:ext cx="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b="1"/>
                <a:t>-q</a:t>
              </a:r>
            </a:p>
          </p:txBody>
        </p:sp>
      </p:grpSp>
      <p:sp>
        <p:nvSpPr>
          <p:cNvPr id="39941" name="Text Box 1041"/>
          <p:cNvSpPr txBox="1">
            <a:spLocks noChangeArrowheads="1"/>
          </p:cNvSpPr>
          <p:nvPr/>
        </p:nvSpPr>
        <p:spPr bwMode="auto">
          <a:xfrm>
            <a:off x="7756525" y="48371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x</a:t>
            </a:r>
          </a:p>
        </p:txBody>
      </p:sp>
      <p:sp>
        <p:nvSpPr>
          <p:cNvPr id="39942" name="Text Box 1042"/>
          <p:cNvSpPr txBox="1">
            <a:spLocks noChangeArrowheads="1"/>
          </p:cNvSpPr>
          <p:nvPr/>
        </p:nvSpPr>
        <p:spPr bwMode="auto">
          <a:xfrm>
            <a:off x="5638800" y="3048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y</a:t>
            </a:r>
          </a:p>
        </p:txBody>
      </p:sp>
      <p:sp>
        <p:nvSpPr>
          <p:cNvPr id="39943" name="Text Box 1043"/>
          <p:cNvSpPr txBox="1">
            <a:spLocks noChangeArrowheads="1"/>
          </p:cNvSpPr>
          <p:nvPr/>
        </p:nvSpPr>
        <p:spPr bwMode="auto">
          <a:xfrm>
            <a:off x="381000" y="2667000"/>
            <a:ext cx="50450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115000"/>
              </a:lnSpc>
            </a:pPr>
            <a:r>
              <a:rPr lang="en-US"/>
              <a:t>A) The dipole moment is independent of the origin.</a:t>
            </a:r>
          </a:p>
          <a:p>
            <a:pPr eaLnBrk="1" hangingPunct="1">
              <a:lnSpc>
                <a:spcPct val="115000"/>
              </a:lnSpc>
            </a:pPr>
            <a:r>
              <a:rPr lang="en-US"/>
              <a:t>B) The dipole moment depends on the position of the origin.</a:t>
            </a:r>
          </a:p>
          <a:p>
            <a:pPr eaLnBrk="1" hangingPunct="1">
              <a:lnSpc>
                <a:spcPct val="115000"/>
              </a:lnSpc>
            </a:pPr>
            <a:r>
              <a:rPr lang="en-US"/>
              <a:t>C) The dipole moment is zero.</a:t>
            </a:r>
          </a:p>
          <a:p>
            <a:pPr eaLnBrk="1" hangingPunct="1">
              <a:lnSpc>
                <a:spcPct val="115000"/>
              </a:lnSpc>
            </a:pPr>
            <a:r>
              <a:rPr lang="en-US"/>
              <a:t>D) The dipole moment is undefined.</a:t>
            </a:r>
          </a:p>
        </p:txBody>
      </p:sp>
      <p:sp>
        <p:nvSpPr>
          <p:cNvPr id="39944" name="Text Box 1029"/>
          <p:cNvSpPr txBox="1">
            <a:spLocks noChangeArrowheads="1"/>
          </p:cNvSpPr>
          <p:nvPr/>
        </p:nvSpPr>
        <p:spPr bwMode="auto">
          <a:xfrm>
            <a:off x="103188" y="61913"/>
            <a:ext cx="134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MD6 - 3</a:t>
            </a:r>
          </a:p>
        </p:txBody>
      </p:sp>
    </p:spTree>
    <p:extLst>
      <p:ext uri="{BB962C8B-B14F-4D97-AF65-F5344CB8AC3E}">
        <p14:creationId xmlns:p14="http://schemas.microsoft.com/office/powerpoint/2010/main" val="1041948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lstStyle/>
          <a:p>
            <a:pPr eaLnBrk="1" hangingPunct="1"/>
            <a:r>
              <a:rPr lang="en-US" sz="2400">
                <a:latin typeface="Arial" charset="0"/>
                <a:ea typeface="ヒラギノ角ゴ Pro W3" charset="0"/>
                <a:cs typeface="ヒラギノ角ゴ Pro W3" charset="0"/>
              </a:rPr>
              <a:t>Class Activities: Multipole</a:t>
            </a:r>
            <a:endParaRPr lang="en-US">
              <a:latin typeface="Arial" charset="0"/>
              <a:ea typeface="ヒラギノ角ゴ Pro W3" charset="0"/>
              <a:cs typeface="ヒラギノ角ゴ Pro W3" charset="0"/>
            </a:endParaRPr>
          </a:p>
        </p:txBody>
      </p:sp>
      <p:graphicFrame>
        <p:nvGraphicFramePr>
          <p:cNvPr id="31746" name="Object 2"/>
          <p:cNvGraphicFramePr>
            <a:graphicFrameLocks noChangeAspect="1"/>
          </p:cNvGraphicFramePr>
          <p:nvPr/>
        </p:nvGraphicFramePr>
        <p:xfrm>
          <a:off x="1827213" y="1963738"/>
          <a:ext cx="5487987" cy="2928937"/>
        </p:xfrm>
        <a:graphic>
          <a:graphicData uri="http://schemas.openxmlformats.org/presentationml/2006/ole">
            <mc:AlternateContent xmlns:mc="http://schemas.openxmlformats.org/markup-compatibility/2006">
              <mc:Choice xmlns:v="urn:schemas-microsoft-com:vml" Requires="v">
                <p:oleObj spid="_x0000_s165891" name="Document" r:id="rId4" imgW="5486400" imgH="2929128" progId="Word.Document.8">
                  <p:embed/>
                </p:oleObj>
              </mc:Choice>
              <mc:Fallback>
                <p:oleObj name="Document" r:id="rId4" imgW="5486400" imgH="292912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213" y="1963738"/>
                        <a:ext cx="5487987" cy="292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07830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idx="4294967295"/>
          </p:nvPr>
        </p:nvSpPr>
        <p:spPr>
          <a:xfrm>
            <a:off x="1206500" y="371475"/>
            <a:ext cx="7150100" cy="1143000"/>
          </a:xfrm>
        </p:spPr>
        <p:txBody>
          <a:bodyPr/>
          <a:lstStyle/>
          <a:p>
            <a:pPr algn="l"/>
            <a:r>
              <a:rPr lang="en-US" sz="3200">
                <a:solidFill>
                  <a:schemeClr val="tx1"/>
                </a:solidFill>
              </a:rPr>
              <a:t>You have a physical dipole, +q and -q a finite distance d apart.  </a:t>
            </a:r>
            <a:br>
              <a:rPr lang="en-US" sz="3200">
                <a:solidFill>
                  <a:schemeClr val="tx1"/>
                </a:solidFill>
              </a:rPr>
            </a:br>
            <a:r>
              <a:rPr lang="en-US" sz="3200">
                <a:solidFill>
                  <a:schemeClr val="tx1"/>
                </a:solidFill>
              </a:rPr>
              <a:t>When can you use the expression: </a:t>
            </a:r>
            <a:br>
              <a:rPr lang="en-US" sz="3200">
                <a:solidFill>
                  <a:schemeClr val="tx1"/>
                </a:solidFill>
              </a:rPr>
            </a:br>
            <a:endParaRPr lang="en-US" sz="1200">
              <a:solidFill>
                <a:schemeClr val="tx1"/>
              </a:solidFill>
            </a:endParaRPr>
          </a:p>
        </p:txBody>
      </p:sp>
      <p:sp>
        <p:nvSpPr>
          <p:cNvPr id="269315" name="Text Box 8"/>
          <p:cNvSpPr txBox="1">
            <a:spLocks noChangeArrowheads="1"/>
          </p:cNvSpPr>
          <p:nvPr/>
        </p:nvSpPr>
        <p:spPr bwMode="auto">
          <a:xfrm>
            <a:off x="304800" y="3097213"/>
            <a:ext cx="86106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buFont typeface="Arial" charset="0"/>
              <a:buNone/>
            </a:pPr>
            <a:r>
              <a:rPr lang="en-US" sz="3200"/>
              <a:t>A) This is an exact expression everywhere.</a:t>
            </a:r>
          </a:p>
          <a:p>
            <a:pPr>
              <a:spcBef>
                <a:spcPct val="50000"/>
              </a:spcBef>
              <a:buFont typeface="Arial" charset="0"/>
              <a:buNone/>
            </a:pPr>
            <a:r>
              <a:rPr lang="en-US" sz="3200"/>
              <a:t>B) It's valid for large r</a:t>
            </a:r>
          </a:p>
          <a:p>
            <a:pPr>
              <a:spcBef>
                <a:spcPct val="50000"/>
              </a:spcBef>
              <a:buFont typeface="Arial" charset="0"/>
              <a:buNone/>
            </a:pPr>
            <a:r>
              <a:rPr lang="en-US" sz="3200"/>
              <a:t>C) It's valid for small r</a:t>
            </a:r>
          </a:p>
          <a:p>
            <a:pPr>
              <a:spcBef>
                <a:spcPct val="50000"/>
              </a:spcBef>
              <a:buFont typeface="Arial" charset="0"/>
              <a:buNone/>
            </a:pPr>
            <a:r>
              <a:rPr lang="en-US" sz="3200"/>
              <a:t>D) ?</a:t>
            </a:r>
            <a:endParaRPr lang="en-US" sz="2800"/>
          </a:p>
        </p:txBody>
      </p:sp>
      <p:graphicFrame>
        <p:nvGraphicFramePr>
          <p:cNvPr id="269316" name="Object 4"/>
          <p:cNvGraphicFramePr>
            <a:graphicFrameLocks noChangeAspect="1"/>
          </p:cNvGraphicFramePr>
          <p:nvPr>
            <p:extLst>
              <p:ext uri="{D42A27DB-BD31-4B8C-83A1-F6EECF244321}">
                <p14:modId xmlns:p14="http://schemas.microsoft.com/office/powerpoint/2010/main" val="1107278176"/>
              </p:ext>
            </p:extLst>
          </p:nvPr>
        </p:nvGraphicFramePr>
        <p:xfrm>
          <a:off x="1430338" y="1701571"/>
          <a:ext cx="2924175" cy="1100137"/>
        </p:xfrm>
        <a:graphic>
          <a:graphicData uri="http://schemas.openxmlformats.org/presentationml/2006/ole">
            <mc:AlternateContent xmlns:mc="http://schemas.openxmlformats.org/markup-compatibility/2006">
              <mc:Choice xmlns:v="urn:schemas-microsoft-com:vml" Requires="v">
                <p:oleObj spid="_x0000_s143370" name="Equation" r:id="rId4" imgW="1079500" imgH="406400" progId="Equation.3">
                  <p:embed/>
                </p:oleObj>
              </mc:Choice>
              <mc:Fallback>
                <p:oleObj name="Equation" r:id="rId4" imgW="10795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0338" y="1701571"/>
                        <a:ext cx="2924175" cy="11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9317" name="Text Box 5"/>
          <p:cNvSpPr txBox="1">
            <a:spLocks noChangeArrowheads="1"/>
          </p:cNvSpPr>
          <p:nvPr/>
        </p:nvSpPr>
        <p:spPr bwMode="auto">
          <a:xfrm>
            <a:off x="103188" y="61913"/>
            <a:ext cx="798512"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3.22c</a:t>
            </a:r>
          </a:p>
        </p:txBody>
      </p:sp>
    </p:spTree>
    <p:extLst>
      <p:ext uri="{BB962C8B-B14F-4D97-AF65-F5344CB8AC3E}">
        <p14:creationId xmlns:p14="http://schemas.microsoft.com/office/powerpoint/2010/main" val="635149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a:xfrm>
            <a:off x="1158168" y="254844"/>
            <a:ext cx="7634694" cy="1143000"/>
          </a:xfrm>
        </p:spPr>
        <p:txBody>
          <a:bodyPr/>
          <a:lstStyle/>
          <a:p>
            <a:pPr algn="l"/>
            <a:r>
              <a:rPr lang="en-US" sz="3200" dirty="0">
                <a:solidFill>
                  <a:schemeClr val="tx1"/>
                </a:solidFill>
              </a:rPr>
              <a:t>You have a physical dipole, </a:t>
            </a:r>
            <a:r>
              <a:rPr lang="en-US" sz="3200" dirty="0" smtClean="0">
                <a:solidFill>
                  <a:schemeClr val="tx1"/>
                </a:solidFill>
              </a:rPr>
              <a:t>+</a:t>
            </a:r>
            <a:r>
              <a:rPr lang="en-US" sz="3200" dirty="0">
                <a:solidFill>
                  <a:schemeClr val="tx1"/>
                </a:solidFill>
              </a:rPr>
              <a:t>q and -q,  </a:t>
            </a:r>
            <a:r>
              <a:rPr lang="en-US" sz="3200" dirty="0" smtClean="0">
                <a:solidFill>
                  <a:schemeClr val="tx1"/>
                </a:solidFill>
              </a:rPr>
              <a:t/>
            </a:r>
            <a:br>
              <a:rPr lang="en-US" sz="3200" dirty="0" smtClean="0">
                <a:solidFill>
                  <a:schemeClr val="tx1"/>
                </a:solidFill>
              </a:rPr>
            </a:br>
            <a:r>
              <a:rPr lang="en-US" sz="3200" dirty="0" smtClean="0">
                <a:solidFill>
                  <a:schemeClr val="tx1"/>
                </a:solidFill>
              </a:rPr>
              <a:t>a </a:t>
            </a:r>
            <a:r>
              <a:rPr lang="en-US" sz="3200" dirty="0">
                <a:solidFill>
                  <a:schemeClr val="tx1"/>
                </a:solidFill>
              </a:rPr>
              <a:t>finite distance d apart. </a:t>
            </a:r>
            <a:br>
              <a:rPr lang="en-US" sz="3200" dirty="0">
                <a:solidFill>
                  <a:schemeClr val="tx1"/>
                </a:solidFill>
              </a:rPr>
            </a:br>
            <a:r>
              <a:rPr lang="en-US" sz="3200" dirty="0">
                <a:solidFill>
                  <a:schemeClr val="tx1"/>
                </a:solidFill>
              </a:rPr>
              <a:t>When can you use the expression</a:t>
            </a:r>
            <a:endParaRPr lang="en-US" sz="1800" dirty="0">
              <a:solidFill>
                <a:schemeClr val="tx1"/>
              </a:solidFill>
            </a:endParaRPr>
          </a:p>
        </p:txBody>
      </p:sp>
      <p:graphicFrame>
        <p:nvGraphicFramePr>
          <p:cNvPr id="271363" name="Object 3"/>
          <p:cNvGraphicFramePr>
            <a:graphicFrameLocks noChangeAspect="1"/>
          </p:cNvGraphicFramePr>
          <p:nvPr>
            <p:extLst>
              <p:ext uri="{D42A27DB-BD31-4B8C-83A1-F6EECF244321}">
                <p14:modId xmlns:p14="http://schemas.microsoft.com/office/powerpoint/2010/main" val="1531848657"/>
              </p:ext>
            </p:extLst>
          </p:nvPr>
        </p:nvGraphicFramePr>
        <p:xfrm>
          <a:off x="1435922" y="1754254"/>
          <a:ext cx="3027362" cy="1052513"/>
        </p:xfrm>
        <a:graphic>
          <a:graphicData uri="http://schemas.openxmlformats.org/presentationml/2006/ole">
            <mc:AlternateContent xmlns:mc="http://schemas.openxmlformats.org/markup-compatibility/2006">
              <mc:Choice xmlns:v="urn:schemas-microsoft-com:vml" Requires="v">
                <p:oleObj spid="_x0000_s144394" name="Equation" r:id="rId4" imgW="1168400" imgH="406400" progId="Equation.3">
                  <p:embed/>
                </p:oleObj>
              </mc:Choice>
              <mc:Fallback>
                <p:oleObj name="Equation" r:id="rId4" imgW="11684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922" y="1754254"/>
                        <a:ext cx="3027362"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1364" name="Text Box 8"/>
          <p:cNvSpPr txBox="1">
            <a:spLocks noChangeArrowheads="1"/>
          </p:cNvSpPr>
          <p:nvPr/>
        </p:nvSpPr>
        <p:spPr bwMode="auto">
          <a:xfrm>
            <a:off x="366713" y="3380124"/>
            <a:ext cx="86106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buFont typeface="Arial" charset="0"/>
              <a:buNone/>
            </a:pPr>
            <a:r>
              <a:rPr lang="en-US" sz="3200" dirty="0"/>
              <a:t>A) This is an exact expression everywhere.</a:t>
            </a:r>
          </a:p>
          <a:p>
            <a:pPr>
              <a:spcBef>
                <a:spcPct val="50000"/>
              </a:spcBef>
              <a:buFont typeface="Arial" charset="0"/>
              <a:buNone/>
            </a:pPr>
            <a:r>
              <a:rPr lang="en-US" sz="3200" dirty="0"/>
              <a:t>B) It's valid for large r</a:t>
            </a:r>
          </a:p>
          <a:p>
            <a:pPr>
              <a:spcBef>
                <a:spcPct val="50000"/>
              </a:spcBef>
              <a:buFont typeface="Arial" charset="0"/>
              <a:buNone/>
            </a:pPr>
            <a:r>
              <a:rPr lang="en-US" sz="3200" dirty="0"/>
              <a:t>C) It's valid for small r</a:t>
            </a:r>
          </a:p>
          <a:p>
            <a:pPr>
              <a:spcBef>
                <a:spcPct val="50000"/>
              </a:spcBef>
              <a:buFont typeface="Arial" charset="0"/>
              <a:buNone/>
            </a:pPr>
            <a:r>
              <a:rPr lang="en-US" sz="3200" dirty="0"/>
              <a:t>D) ?</a:t>
            </a:r>
            <a:endParaRPr lang="en-US" sz="2800" dirty="0"/>
          </a:p>
        </p:txBody>
      </p:sp>
      <p:sp>
        <p:nvSpPr>
          <p:cNvPr id="271365" name="Text Box 5"/>
          <p:cNvSpPr txBox="1">
            <a:spLocks noChangeArrowheads="1"/>
          </p:cNvSpPr>
          <p:nvPr/>
        </p:nvSpPr>
        <p:spPr bwMode="auto">
          <a:xfrm>
            <a:off x="103188" y="61913"/>
            <a:ext cx="798512" cy="100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3.22</a:t>
            </a:r>
          </a:p>
          <a:p>
            <a:pPr>
              <a:spcBef>
                <a:spcPct val="50000"/>
              </a:spcBef>
            </a:pPr>
            <a:r>
              <a:rPr lang="en-US"/>
              <a:t>d</a:t>
            </a:r>
          </a:p>
        </p:txBody>
      </p:sp>
    </p:spTree>
    <p:extLst>
      <p:ext uri="{BB962C8B-B14F-4D97-AF65-F5344CB8AC3E}">
        <p14:creationId xmlns:p14="http://schemas.microsoft.com/office/powerpoint/2010/main" val="10766977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Rectangle 2"/>
          <p:cNvSpPr>
            <a:spLocks noGrp="1" noChangeArrowheads="1"/>
          </p:cNvSpPr>
          <p:nvPr>
            <p:ph type="title" idx="4294967295"/>
          </p:nvPr>
        </p:nvSpPr>
        <p:spPr/>
        <p:txBody>
          <a:bodyPr/>
          <a:lstStyle/>
          <a:p>
            <a:pPr algn="l"/>
            <a:r>
              <a:rPr lang="en-US" sz="3200">
                <a:latin typeface="Arial" charset="0"/>
                <a:ea typeface="ヒラギノ角ゴ Pro W3" charset="0"/>
                <a:cs typeface="ヒラギノ角ゴ Pro W3" charset="0"/>
              </a:rPr>
              <a:t>Which charge distributions below produce a potential which looks like C/r</a:t>
            </a:r>
            <a:r>
              <a:rPr lang="en-US" sz="3200" baseline="30000">
                <a:latin typeface="Arial" charset="0"/>
                <a:ea typeface="ヒラギノ角ゴ Pro W3" charset="0"/>
                <a:cs typeface="ヒラギノ角ゴ Pro W3" charset="0"/>
              </a:rPr>
              <a:t>2</a:t>
            </a:r>
            <a:r>
              <a:rPr lang="en-US" sz="3200">
                <a:latin typeface="Arial" charset="0"/>
                <a:ea typeface="ヒラギノ角ゴ Pro W3" charset="0"/>
                <a:cs typeface="ヒラギノ角ゴ Pro W3" charset="0"/>
              </a:rPr>
              <a:t> when you are far away? </a:t>
            </a:r>
            <a:endParaRPr lang="en-US">
              <a:latin typeface="Arial" charset="0"/>
              <a:ea typeface="ヒラギノ角ゴ Pro W3" charset="0"/>
              <a:cs typeface="ヒラギノ角ゴ Pro W3" charset="0"/>
            </a:endParaRPr>
          </a:p>
        </p:txBody>
      </p:sp>
      <p:graphicFrame>
        <p:nvGraphicFramePr>
          <p:cNvPr id="72706" name="Object 1024"/>
          <p:cNvGraphicFramePr>
            <a:graphicFrameLocks noChangeAspect="1"/>
          </p:cNvGraphicFramePr>
          <p:nvPr/>
        </p:nvGraphicFramePr>
        <p:xfrm>
          <a:off x="473075" y="2060575"/>
          <a:ext cx="1704975" cy="2273300"/>
        </p:xfrm>
        <a:graphic>
          <a:graphicData uri="http://schemas.openxmlformats.org/presentationml/2006/ole">
            <mc:AlternateContent xmlns:mc="http://schemas.openxmlformats.org/markup-compatibility/2006">
              <mc:Choice xmlns:v="urn:schemas-microsoft-com:vml" Requires="v">
                <p:oleObj spid="_x0000_s150562" name="Picture" r:id="rId4" imgW="2743200" imgH="1828800" progId="Word.Picture.8">
                  <p:embed/>
                </p:oleObj>
              </mc:Choice>
              <mc:Fallback>
                <p:oleObj name="Picture" r:id="rId4" imgW="2743200" imgH="18288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50000"/>
                      <a:stretch>
                        <a:fillRect/>
                      </a:stretch>
                    </p:blipFill>
                    <p:spPr bwMode="auto">
                      <a:xfrm>
                        <a:off x="473075" y="2060575"/>
                        <a:ext cx="1704975"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2707" name="Object 1025"/>
          <p:cNvGraphicFramePr>
            <a:graphicFrameLocks noChangeAspect="1"/>
          </p:cNvGraphicFramePr>
          <p:nvPr/>
        </p:nvGraphicFramePr>
        <p:xfrm>
          <a:off x="2400300" y="2108200"/>
          <a:ext cx="1636713" cy="2182813"/>
        </p:xfrm>
        <a:graphic>
          <a:graphicData uri="http://schemas.openxmlformats.org/presentationml/2006/ole">
            <mc:AlternateContent xmlns:mc="http://schemas.openxmlformats.org/markup-compatibility/2006">
              <mc:Choice xmlns:v="urn:schemas-microsoft-com:vml" Requires="v">
                <p:oleObj spid="_x0000_s150563" name="Picture" r:id="rId6" imgW="2743200" imgH="1828800" progId="Word.Picture.8">
                  <p:embed/>
                </p:oleObj>
              </mc:Choice>
              <mc:Fallback>
                <p:oleObj name="Picture" r:id="rId6" imgW="2743200" imgH="18288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r="50000"/>
                      <a:stretch>
                        <a:fillRect/>
                      </a:stretch>
                    </p:blipFill>
                    <p:spPr bwMode="auto">
                      <a:xfrm>
                        <a:off x="2400300" y="2108200"/>
                        <a:ext cx="1636713"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2708" name="Object 1026"/>
          <p:cNvGraphicFramePr>
            <a:graphicFrameLocks noChangeAspect="1"/>
          </p:cNvGraphicFramePr>
          <p:nvPr/>
        </p:nvGraphicFramePr>
        <p:xfrm>
          <a:off x="4454525" y="2128838"/>
          <a:ext cx="1668463" cy="2224087"/>
        </p:xfrm>
        <a:graphic>
          <a:graphicData uri="http://schemas.openxmlformats.org/presentationml/2006/ole">
            <mc:AlternateContent xmlns:mc="http://schemas.openxmlformats.org/markup-compatibility/2006">
              <mc:Choice xmlns:v="urn:schemas-microsoft-com:vml" Requires="v">
                <p:oleObj spid="_x0000_s150564" name="Picture" r:id="rId8" imgW="2743200" imgH="1828800" progId="Word.Picture.8">
                  <p:embed/>
                </p:oleObj>
              </mc:Choice>
              <mc:Fallback>
                <p:oleObj name="Picture" r:id="rId8" imgW="2743200" imgH="1828800" progId="Word.Pictur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50000"/>
                      <a:stretch>
                        <a:fillRect/>
                      </a:stretch>
                    </p:blipFill>
                    <p:spPr bwMode="auto">
                      <a:xfrm>
                        <a:off x="4454525" y="2128838"/>
                        <a:ext cx="1668463" cy="22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2709" name="Object 1027"/>
          <p:cNvGraphicFramePr>
            <a:graphicFrameLocks noChangeAspect="1"/>
          </p:cNvGraphicFramePr>
          <p:nvPr/>
        </p:nvGraphicFramePr>
        <p:xfrm>
          <a:off x="6808788" y="2128838"/>
          <a:ext cx="2112962" cy="2162175"/>
        </p:xfrm>
        <a:graphic>
          <a:graphicData uri="http://schemas.openxmlformats.org/presentationml/2006/ole">
            <mc:AlternateContent xmlns:mc="http://schemas.openxmlformats.org/markup-compatibility/2006">
              <mc:Choice xmlns:v="urn:schemas-microsoft-com:vml" Requires="v">
                <p:oleObj spid="_x0000_s150565" name="Picture" r:id="rId10" imgW="2743200" imgH="1828800" progId="Word.Picture.8">
                  <p:embed/>
                </p:oleObj>
              </mc:Choice>
              <mc:Fallback>
                <p:oleObj name="Picture" r:id="rId10" imgW="2743200" imgH="1828800" progId="Word.Picture.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r="34837"/>
                      <a:stretch>
                        <a:fillRect/>
                      </a:stretch>
                    </p:blipFill>
                    <p:spPr bwMode="auto">
                      <a:xfrm>
                        <a:off x="6808788" y="2128838"/>
                        <a:ext cx="2112962"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2711" name="Text Box 13"/>
          <p:cNvSpPr txBox="1">
            <a:spLocks noChangeArrowheads="1"/>
          </p:cNvSpPr>
          <p:nvPr/>
        </p:nvSpPr>
        <p:spPr bwMode="auto">
          <a:xfrm>
            <a:off x="490538" y="4360863"/>
            <a:ext cx="8226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E) None of these, or </a:t>
            </a:r>
            <a:r>
              <a:rPr lang="en-US" sz="3200" i="1"/>
              <a:t>more</a:t>
            </a:r>
            <a:r>
              <a:rPr lang="en-US" sz="3200"/>
              <a:t> than one of these!</a:t>
            </a:r>
          </a:p>
        </p:txBody>
      </p:sp>
      <p:sp>
        <p:nvSpPr>
          <p:cNvPr id="72712" name="Text Box 14"/>
          <p:cNvSpPr txBox="1">
            <a:spLocks noChangeArrowheads="1"/>
          </p:cNvSpPr>
          <p:nvPr/>
        </p:nvSpPr>
        <p:spPr bwMode="auto">
          <a:xfrm>
            <a:off x="428625" y="5580063"/>
            <a:ext cx="8435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(Note: for any which you did not select, how DO they behave at large r?)</a:t>
            </a:r>
          </a:p>
        </p:txBody>
      </p:sp>
      <p:sp>
        <p:nvSpPr>
          <p:cNvPr id="72713" name="Text Box 15"/>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3.25</a:t>
            </a:r>
          </a:p>
        </p:txBody>
      </p:sp>
    </p:spTree>
    <p:extLst>
      <p:ext uri="{BB962C8B-B14F-4D97-AF65-F5344CB8AC3E}">
        <p14:creationId xmlns:p14="http://schemas.microsoft.com/office/powerpoint/2010/main" val="39571321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1026"/>
          <p:cNvSpPr>
            <a:spLocks noGrp="1" noChangeArrowheads="1"/>
          </p:cNvSpPr>
          <p:nvPr>
            <p:ph type="title" idx="4294967295"/>
          </p:nvPr>
        </p:nvSpPr>
        <p:spPr/>
        <p:txBody>
          <a:bodyPr/>
          <a:lstStyle/>
          <a:p>
            <a:pPr algn="l"/>
            <a:r>
              <a:rPr lang="en-US" sz="3200">
                <a:latin typeface="Arial" charset="0"/>
                <a:ea typeface="ヒラギノ角ゴ Pro W3" charset="0"/>
                <a:cs typeface="ヒラギノ角ゴ Pro W3" charset="0"/>
              </a:rPr>
              <a:t>Which charge distributions below produce a potential which looks like C/r</a:t>
            </a:r>
            <a:r>
              <a:rPr lang="en-US" sz="3200" baseline="30000">
                <a:latin typeface="Arial" charset="0"/>
                <a:ea typeface="ヒラギノ角ゴ Pro W3" charset="0"/>
                <a:cs typeface="ヒラギノ角ゴ Pro W3" charset="0"/>
              </a:rPr>
              <a:t>2</a:t>
            </a:r>
            <a:r>
              <a:rPr lang="en-US" sz="3200">
                <a:latin typeface="Arial" charset="0"/>
                <a:ea typeface="ヒラギノ角ゴ Pro W3" charset="0"/>
                <a:cs typeface="ヒラギノ角ゴ Pro W3" charset="0"/>
              </a:rPr>
              <a:t> when you are far away? </a:t>
            </a:r>
            <a:endParaRPr lang="en-US">
              <a:latin typeface="Arial" charset="0"/>
              <a:ea typeface="ヒラギノ角ゴ Pro W3" charset="0"/>
              <a:cs typeface="ヒラギノ角ゴ Pro W3" charset="0"/>
            </a:endParaRPr>
          </a:p>
        </p:txBody>
      </p:sp>
      <p:graphicFrame>
        <p:nvGraphicFramePr>
          <p:cNvPr id="74754" name="Object 1024"/>
          <p:cNvGraphicFramePr>
            <a:graphicFrameLocks noChangeAspect="1"/>
          </p:cNvGraphicFramePr>
          <p:nvPr/>
        </p:nvGraphicFramePr>
        <p:xfrm>
          <a:off x="473075" y="2060575"/>
          <a:ext cx="1704975" cy="2273300"/>
        </p:xfrm>
        <a:graphic>
          <a:graphicData uri="http://schemas.openxmlformats.org/presentationml/2006/ole">
            <mc:AlternateContent xmlns:mc="http://schemas.openxmlformats.org/markup-compatibility/2006">
              <mc:Choice xmlns:v="urn:schemas-microsoft-com:vml" Requires="v">
                <p:oleObj spid="_x0000_s151586" name="Picture" r:id="rId4" imgW="2743200" imgH="1828800" progId="Word.Picture.8">
                  <p:embed/>
                </p:oleObj>
              </mc:Choice>
              <mc:Fallback>
                <p:oleObj name="Picture" r:id="rId4" imgW="2743200" imgH="18288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50000"/>
                      <a:stretch>
                        <a:fillRect/>
                      </a:stretch>
                    </p:blipFill>
                    <p:spPr bwMode="auto">
                      <a:xfrm>
                        <a:off x="473075" y="2060575"/>
                        <a:ext cx="1704975"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4755" name="Object 1025"/>
          <p:cNvGraphicFramePr>
            <a:graphicFrameLocks noChangeAspect="1"/>
          </p:cNvGraphicFramePr>
          <p:nvPr/>
        </p:nvGraphicFramePr>
        <p:xfrm>
          <a:off x="2400300" y="2108200"/>
          <a:ext cx="1636713" cy="2182813"/>
        </p:xfrm>
        <a:graphic>
          <a:graphicData uri="http://schemas.openxmlformats.org/presentationml/2006/ole">
            <mc:AlternateContent xmlns:mc="http://schemas.openxmlformats.org/markup-compatibility/2006">
              <mc:Choice xmlns:v="urn:schemas-microsoft-com:vml" Requires="v">
                <p:oleObj spid="_x0000_s151587" name="Picture" r:id="rId6" imgW="2743200" imgH="1828800" progId="Word.Picture.8">
                  <p:embed/>
                </p:oleObj>
              </mc:Choice>
              <mc:Fallback>
                <p:oleObj name="Picture" r:id="rId6" imgW="2743200" imgH="18288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r="50000"/>
                      <a:stretch>
                        <a:fillRect/>
                      </a:stretch>
                    </p:blipFill>
                    <p:spPr bwMode="auto">
                      <a:xfrm>
                        <a:off x="2400300" y="2108200"/>
                        <a:ext cx="1636713"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4756" name="Object 1026"/>
          <p:cNvGraphicFramePr>
            <a:graphicFrameLocks noChangeAspect="1"/>
          </p:cNvGraphicFramePr>
          <p:nvPr/>
        </p:nvGraphicFramePr>
        <p:xfrm>
          <a:off x="4454525" y="2128838"/>
          <a:ext cx="1668463" cy="2224087"/>
        </p:xfrm>
        <a:graphic>
          <a:graphicData uri="http://schemas.openxmlformats.org/presentationml/2006/ole">
            <mc:AlternateContent xmlns:mc="http://schemas.openxmlformats.org/markup-compatibility/2006">
              <mc:Choice xmlns:v="urn:schemas-microsoft-com:vml" Requires="v">
                <p:oleObj spid="_x0000_s151588" name="Picture" r:id="rId8" imgW="2743200" imgH="1828800" progId="Word.Picture.8">
                  <p:embed/>
                </p:oleObj>
              </mc:Choice>
              <mc:Fallback>
                <p:oleObj name="Picture" r:id="rId8" imgW="2743200" imgH="1828800" progId="Word.Pictur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50000"/>
                      <a:stretch>
                        <a:fillRect/>
                      </a:stretch>
                    </p:blipFill>
                    <p:spPr bwMode="auto">
                      <a:xfrm>
                        <a:off x="4454525" y="2128838"/>
                        <a:ext cx="1668463" cy="22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4757" name="Object 1027"/>
          <p:cNvGraphicFramePr>
            <a:graphicFrameLocks noChangeAspect="1"/>
          </p:cNvGraphicFramePr>
          <p:nvPr/>
        </p:nvGraphicFramePr>
        <p:xfrm>
          <a:off x="6808788" y="2128838"/>
          <a:ext cx="2112962" cy="2162175"/>
        </p:xfrm>
        <a:graphic>
          <a:graphicData uri="http://schemas.openxmlformats.org/presentationml/2006/ole">
            <mc:AlternateContent xmlns:mc="http://schemas.openxmlformats.org/markup-compatibility/2006">
              <mc:Choice xmlns:v="urn:schemas-microsoft-com:vml" Requires="v">
                <p:oleObj spid="_x0000_s151589" name="Picture" r:id="rId10" imgW="2743200" imgH="1828800" progId="Word.Picture.8">
                  <p:embed/>
                </p:oleObj>
              </mc:Choice>
              <mc:Fallback>
                <p:oleObj name="Picture" r:id="rId10" imgW="2743200" imgH="1828800" progId="Word.Picture.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r="34837"/>
                      <a:stretch>
                        <a:fillRect/>
                      </a:stretch>
                    </p:blipFill>
                    <p:spPr bwMode="auto">
                      <a:xfrm>
                        <a:off x="6808788" y="2128838"/>
                        <a:ext cx="2112962"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4759" name="Text Box 1031"/>
          <p:cNvSpPr txBox="1">
            <a:spLocks noChangeArrowheads="1"/>
          </p:cNvSpPr>
          <p:nvPr/>
        </p:nvSpPr>
        <p:spPr bwMode="auto">
          <a:xfrm>
            <a:off x="490538" y="4360863"/>
            <a:ext cx="8226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E) None of these, or </a:t>
            </a:r>
            <a:r>
              <a:rPr lang="en-US" sz="3200" i="1"/>
              <a:t>more</a:t>
            </a:r>
            <a:r>
              <a:rPr lang="en-US" sz="3200"/>
              <a:t> than one of these!</a:t>
            </a:r>
          </a:p>
        </p:txBody>
      </p:sp>
      <p:sp>
        <p:nvSpPr>
          <p:cNvPr id="74760" name="Text Box 1032"/>
          <p:cNvSpPr txBox="1">
            <a:spLocks noChangeArrowheads="1"/>
          </p:cNvSpPr>
          <p:nvPr/>
        </p:nvSpPr>
        <p:spPr bwMode="auto">
          <a:xfrm>
            <a:off x="428625" y="5580063"/>
            <a:ext cx="8435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(Note: for any which you did not select, how DO they behave at large r?)</a:t>
            </a:r>
          </a:p>
        </p:txBody>
      </p:sp>
      <p:sp>
        <p:nvSpPr>
          <p:cNvPr id="74761" name="Text Box 1033"/>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3.26</a:t>
            </a:r>
          </a:p>
        </p:txBody>
      </p:sp>
    </p:spTree>
    <p:extLst>
      <p:ext uri="{BB962C8B-B14F-4D97-AF65-F5344CB8AC3E}">
        <p14:creationId xmlns:p14="http://schemas.microsoft.com/office/powerpoint/2010/main" val="7659354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Rectangle 2"/>
          <p:cNvSpPr>
            <a:spLocks noGrp="1" noChangeArrowheads="1"/>
          </p:cNvSpPr>
          <p:nvPr>
            <p:ph type="body" sz="half" idx="2"/>
          </p:nvPr>
        </p:nvSpPr>
        <p:spPr>
          <a:xfrm>
            <a:off x="0" y="3962400"/>
            <a:ext cx="9144000" cy="2895600"/>
          </a:xfrm>
        </p:spPr>
        <p:txBody>
          <a:bodyPr/>
          <a:lstStyle/>
          <a:p>
            <a:pPr marL="457200" indent="-457200" eaLnBrk="1" hangingPunct="1">
              <a:buFontTx/>
              <a:buNone/>
            </a:pPr>
            <a:r>
              <a:rPr lang="en-US" sz="3000">
                <a:latin typeface="Tahoma" charset="0"/>
                <a:ea typeface="ヒラギノ角ゴ Pro W3" charset="0"/>
                <a:cs typeface="ヒラギノ角ゴ Pro W3" charset="0"/>
              </a:rPr>
              <a:t>A) V(r) = V(mono) + V(dip) + higher order terms</a:t>
            </a:r>
          </a:p>
          <a:p>
            <a:pPr marL="457200" indent="-457200" eaLnBrk="1" hangingPunct="1">
              <a:buFontTx/>
              <a:buNone/>
            </a:pPr>
            <a:r>
              <a:rPr lang="en-US" sz="3000">
                <a:latin typeface="Tahoma" charset="0"/>
                <a:ea typeface="ヒラギノ角ゴ Pro W3" charset="0"/>
                <a:cs typeface="ヒラギノ角ゴ Pro W3" charset="0"/>
              </a:rPr>
              <a:t>B) V(r) = V(dip) + higher order terms</a:t>
            </a:r>
          </a:p>
          <a:p>
            <a:pPr marL="457200" indent="-457200" eaLnBrk="1" hangingPunct="1">
              <a:buFontTx/>
              <a:buNone/>
            </a:pPr>
            <a:r>
              <a:rPr lang="en-US" sz="3000">
                <a:latin typeface="Tahoma" charset="0"/>
                <a:ea typeface="ヒラギノ角ゴ Pro W3" charset="0"/>
                <a:cs typeface="ヒラギノ角ゴ Pro W3" charset="0"/>
              </a:rPr>
              <a:t>C) V(r) = V(dip)</a:t>
            </a:r>
          </a:p>
          <a:p>
            <a:pPr marL="457200" indent="-457200" eaLnBrk="1" hangingPunct="1">
              <a:buFontTx/>
              <a:buNone/>
            </a:pPr>
            <a:r>
              <a:rPr lang="en-US" sz="3000">
                <a:latin typeface="Tahoma" charset="0"/>
                <a:ea typeface="ヒラギノ角ゴ Pro W3" charset="0"/>
                <a:cs typeface="ヒラギノ角ゴ Pro W3" charset="0"/>
              </a:rPr>
              <a:t>D) V(r)=only higher order terms than dipole</a:t>
            </a:r>
          </a:p>
          <a:p>
            <a:pPr marL="457200" indent="-457200" eaLnBrk="1" hangingPunct="1">
              <a:buFontTx/>
              <a:buNone/>
            </a:pPr>
            <a:r>
              <a:rPr lang="en-US" sz="3000">
                <a:latin typeface="Tahoma" charset="0"/>
                <a:ea typeface="ヒラギノ角ゴ Pro W3" charset="0"/>
                <a:cs typeface="ヒラギノ角ゴ Pro W3" charset="0"/>
              </a:rPr>
              <a:t>E) No higher terms, V(r)=0 for this one. </a:t>
            </a:r>
            <a:endParaRPr lang="en-US" sz="2800">
              <a:latin typeface="Tahoma" charset="0"/>
              <a:ea typeface="ヒラギノ角ゴ Pro W3" charset="0"/>
              <a:cs typeface="ヒラギノ角ゴ Pro W3" charset="0"/>
            </a:endParaRPr>
          </a:p>
        </p:txBody>
      </p:sp>
      <p:sp>
        <p:nvSpPr>
          <p:cNvPr id="82947" name="Rectangle 3"/>
          <p:cNvSpPr>
            <a:spLocks noChangeArrowheads="1"/>
          </p:cNvSpPr>
          <p:nvPr/>
        </p:nvSpPr>
        <p:spPr bwMode="auto">
          <a:xfrm>
            <a:off x="685800" y="2286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en-US" sz="2800">
              <a:latin typeface="Tahoma" charset="0"/>
            </a:endParaRPr>
          </a:p>
        </p:txBody>
      </p:sp>
      <p:grpSp>
        <p:nvGrpSpPr>
          <p:cNvPr id="82948" name="Group 4"/>
          <p:cNvGrpSpPr>
            <a:grpSpLocks noChangeAspect="1"/>
          </p:cNvGrpSpPr>
          <p:nvPr/>
        </p:nvGrpSpPr>
        <p:grpSpPr bwMode="auto">
          <a:xfrm>
            <a:off x="1447800" y="2362200"/>
            <a:ext cx="6553200" cy="1501775"/>
            <a:chOff x="1440" y="1152"/>
            <a:chExt cx="3024" cy="693"/>
          </a:xfrm>
        </p:grpSpPr>
        <p:sp>
          <p:nvSpPr>
            <p:cNvPr id="82951" name="Text Box 5"/>
            <p:cNvSpPr txBox="1">
              <a:spLocks noChangeArrowheads="1"/>
            </p:cNvSpPr>
            <p:nvPr/>
          </p:nvSpPr>
          <p:spPr bwMode="auto">
            <a:xfrm>
              <a:off x="3744" y="1152"/>
              <a:ext cx="720"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3700">
                  <a:latin typeface="Times New Roman" charset="0"/>
                </a:rPr>
                <a:t>= +q</a:t>
              </a:r>
            </a:p>
            <a:p>
              <a:pPr eaLnBrk="1" hangingPunct="1">
                <a:spcBef>
                  <a:spcPct val="50000"/>
                </a:spcBef>
              </a:pPr>
              <a:r>
                <a:rPr lang="en-US" sz="3700">
                  <a:latin typeface="Times New Roman" charset="0"/>
                </a:rPr>
                <a:t>= - q</a:t>
              </a:r>
              <a:endParaRPr lang="en-US">
                <a:latin typeface="Times New Roman" charset="0"/>
              </a:endParaRPr>
            </a:p>
          </p:txBody>
        </p:sp>
        <p:sp>
          <p:nvSpPr>
            <p:cNvPr id="82952" name="AutoShape 6"/>
            <p:cNvSpPr>
              <a:spLocks noChangeArrowheads="1"/>
            </p:cNvSpPr>
            <p:nvPr/>
          </p:nvSpPr>
          <p:spPr bwMode="auto">
            <a:xfrm>
              <a:off x="1440" y="1632"/>
              <a:ext cx="144" cy="144"/>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82953" name="AutoShape 7"/>
            <p:cNvSpPr>
              <a:spLocks noChangeArrowheads="1"/>
            </p:cNvSpPr>
            <p:nvPr/>
          </p:nvSpPr>
          <p:spPr bwMode="auto">
            <a:xfrm>
              <a:off x="1824" y="1248"/>
              <a:ext cx="144" cy="144"/>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82954" name="AutoShape 8"/>
            <p:cNvSpPr>
              <a:spLocks noChangeArrowheads="1"/>
            </p:cNvSpPr>
            <p:nvPr/>
          </p:nvSpPr>
          <p:spPr bwMode="auto">
            <a:xfrm>
              <a:off x="2592" y="1248"/>
              <a:ext cx="144" cy="144"/>
            </a:xfrm>
            <a:prstGeom prst="flowChartConnector">
              <a:avLst/>
            </a:prstGeom>
            <a:solidFill>
              <a:schemeClr val="accent2"/>
            </a:solidFill>
            <a:ln w="9525">
              <a:solidFill>
                <a:schemeClr val="tx1"/>
              </a:solidFill>
              <a:round/>
              <a:headEnd/>
              <a:tailEnd/>
            </a:ln>
          </p:spPr>
          <p:txBody>
            <a:bodyPr wrap="none" anchor="ctr"/>
            <a:lstStyle/>
            <a:p>
              <a:endParaRPr lang="en-US"/>
            </a:p>
          </p:txBody>
        </p:sp>
        <p:sp>
          <p:nvSpPr>
            <p:cNvPr id="82955" name="AutoShape 9"/>
            <p:cNvSpPr>
              <a:spLocks noChangeArrowheads="1"/>
            </p:cNvSpPr>
            <p:nvPr/>
          </p:nvSpPr>
          <p:spPr bwMode="auto">
            <a:xfrm>
              <a:off x="2208" y="1248"/>
              <a:ext cx="144" cy="144"/>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82956" name="AutoShape 10"/>
            <p:cNvSpPr>
              <a:spLocks noChangeArrowheads="1"/>
            </p:cNvSpPr>
            <p:nvPr/>
          </p:nvSpPr>
          <p:spPr bwMode="auto">
            <a:xfrm>
              <a:off x="2592" y="1632"/>
              <a:ext cx="144" cy="144"/>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82957" name="AutoShape 11"/>
            <p:cNvSpPr>
              <a:spLocks noChangeArrowheads="1"/>
            </p:cNvSpPr>
            <p:nvPr/>
          </p:nvSpPr>
          <p:spPr bwMode="auto">
            <a:xfrm>
              <a:off x="3600" y="1248"/>
              <a:ext cx="144" cy="144"/>
            </a:xfrm>
            <a:prstGeom prst="flowChartConnector">
              <a:avLst/>
            </a:prstGeom>
            <a:solidFill>
              <a:schemeClr val="accent2"/>
            </a:solidFill>
            <a:ln w="9525">
              <a:solidFill>
                <a:schemeClr val="tx1"/>
              </a:solidFill>
              <a:round/>
              <a:headEnd/>
              <a:tailEnd/>
            </a:ln>
          </p:spPr>
          <p:txBody>
            <a:bodyPr wrap="none" anchor="ctr"/>
            <a:lstStyle/>
            <a:p>
              <a:endParaRPr lang="en-US"/>
            </a:p>
          </p:txBody>
        </p:sp>
        <p:sp>
          <p:nvSpPr>
            <p:cNvPr id="82958" name="AutoShape 12"/>
            <p:cNvSpPr>
              <a:spLocks noChangeArrowheads="1"/>
            </p:cNvSpPr>
            <p:nvPr/>
          </p:nvSpPr>
          <p:spPr bwMode="auto">
            <a:xfrm>
              <a:off x="1440" y="1248"/>
              <a:ext cx="144" cy="144"/>
            </a:xfrm>
            <a:prstGeom prst="flowChartConnector">
              <a:avLst/>
            </a:prstGeom>
            <a:solidFill>
              <a:schemeClr val="accent2"/>
            </a:solidFill>
            <a:ln w="9525">
              <a:solidFill>
                <a:schemeClr val="tx1"/>
              </a:solidFill>
              <a:round/>
              <a:headEnd/>
              <a:tailEnd/>
            </a:ln>
          </p:spPr>
          <p:txBody>
            <a:bodyPr wrap="none" anchor="ctr"/>
            <a:lstStyle/>
            <a:p>
              <a:endParaRPr lang="en-US"/>
            </a:p>
          </p:txBody>
        </p:sp>
        <p:sp>
          <p:nvSpPr>
            <p:cNvPr id="82959" name="AutoShape 13"/>
            <p:cNvSpPr>
              <a:spLocks noChangeArrowheads="1"/>
            </p:cNvSpPr>
            <p:nvPr/>
          </p:nvSpPr>
          <p:spPr bwMode="auto">
            <a:xfrm>
              <a:off x="1824" y="1632"/>
              <a:ext cx="144" cy="144"/>
            </a:xfrm>
            <a:prstGeom prst="flowChartConnector">
              <a:avLst/>
            </a:prstGeom>
            <a:solidFill>
              <a:schemeClr val="accent2"/>
            </a:solidFill>
            <a:ln w="9525">
              <a:solidFill>
                <a:schemeClr val="tx1"/>
              </a:solidFill>
              <a:round/>
              <a:headEnd/>
              <a:tailEnd/>
            </a:ln>
          </p:spPr>
          <p:txBody>
            <a:bodyPr wrap="none" anchor="ctr"/>
            <a:lstStyle/>
            <a:p>
              <a:endParaRPr lang="en-US"/>
            </a:p>
          </p:txBody>
        </p:sp>
        <p:sp>
          <p:nvSpPr>
            <p:cNvPr id="82960" name="AutoShape 14"/>
            <p:cNvSpPr>
              <a:spLocks noChangeArrowheads="1"/>
            </p:cNvSpPr>
            <p:nvPr/>
          </p:nvSpPr>
          <p:spPr bwMode="auto">
            <a:xfrm>
              <a:off x="2208" y="1632"/>
              <a:ext cx="144" cy="144"/>
            </a:xfrm>
            <a:prstGeom prst="flowChartConnector">
              <a:avLst/>
            </a:prstGeom>
            <a:solidFill>
              <a:schemeClr val="accent2"/>
            </a:solidFill>
            <a:ln w="9525">
              <a:solidFill>
                <a:schemeClr val="tx1"/>
              </a:solidFill>
              <a:round/>
              <a:headEnd/>
              <a:tailEnd/>
            </a:ln>
          </p:spPr>
          <p:txBody>
            <a:bodyPr wrap="none" anchor="ctr"/>
            <a:lstStyle/>
            <a:p>
              <a:endParaRPr lang="en-US"/>
            </a:p>
          </p:txBody>
        </p:sp>
        <p:sp>
          <p:nvSpPr>
            <p:cNvPr id="82961" name="AutoShape 15"/>
            <p:cNvSpPr>
              <a:spLocks noChangeArrowheads="1"/>
            </p:cNvSpPr>
            <p:nvPr/>
          </p:nvSpPr>
          <p:spPr bwMode="auto">
            <a:xfrm>
              <a:off x="3600" y="1632"/>
              <a:ext cx="144" cy="144"/>
            </a:xfrm>
            <a:prstGeom prst="flowChartConnector">
              <a:avLst/>
            </a:prstGeom>
            <a:solidFill>
              <a:schemeClr val="accent1"/>
            </a:solidFill>
            <a:ln w="9525">
              <a:solidFill>
                <a:schemeClr val="tx1"/>
              </a:solidFill>
              <a:round/>
              <a:headEnd/>
              <a:tailEnd/>
            </a:ln>
          </p:spPr>
          <p:txBody>
            <a:bodyPr wrap="none" anchor="ctr"/>
            <a:lstStyle/>
            <a:p>
              <a:endParaRPr lang="en-US"/>
            </a:p>
          </p:txBody>
        </p:sp>
      </p:grpSp>
      <p:sp>
        <p:nvSpPr>
          <p:cNvPr id="82949" name="Rectangle 16"/>
          <p:cNvSpPr>
            <a:spLocks noGrp="1" noChangeArrowheads="1"/>
          </p:cNvSpPr>
          <p:nvPr>
            <p:ph type="title"/>
          </p:nvPr>
        </p:nvSpPr>
        <p:spPr>
          <a:xfrm>
            <a:off x="1231900" y="76200"/>
            <a:ext cx="7721600" cy="1828800"/>
          </a:xfrm>
        </p:spPr>
        <p:txBody>
          <a:bodyPr anchor="t"/>
          <a:lstStyle/>
          <a:p>
            <a:pPr algn="l" eaLnBrk="1" hangingPunct="1"/>
            <a:r>
              <a:rPr lang="en-US" sz="3200">
                <a:solidFill>
                  <a:schemeClr val="tx1"/>
                </a:solidFill>
                <a:latin typeface="Tahoma" charset="0"/>
                <a:ea typeface="ヒラギノ角ゴ Pro W3" charset="0"/>
                <a:cs typeface="ヒラギノ角ゴ Pro W3" charset="0"/>
              </a:rPr>
              <a:t>In terms of the multipole expansion </a:t>
            </a:r>
            <a:br>
              <a:rPr lang="en-US" sz="3200">
                <a:solidFill>
                  <a:schemeClr val="tx1"/>
                </a:solidFill>
                <a:latin typeface="Tahoma" charset="0"/>
                <a:ea typeface="ヒラギノ角ゴ Pro W3" charset="0"/>
                <a:cs typeface="ヒラギノ角ゴ Pro W3" charset="0"/>
              </a:rPr>
            </a:br>
            <a:r>
              <a:rPr lang="en-US" sz="3200">
                <a:solidFill>
                  <a:schemeClr val="tx1"/>
                </a:solidFill>
                <a:latin typeface="Tahoma" charset="0"/>
                <a:ea typeface="ヒラギノ角ゴ Pro W3" charset="0"/>
                <a:cs typeface="ヒラギノ角ゴ Pro W3" charset="0"/>
              </a:rPr>
              <a:t>V(r) = V(mono) + V(dip) + V(quad) + </a:t>
            </a:r>
            <a:r>
              <a:rPr lang="en-US" sz="3200">
                <a:solidFill>
                  <a:schemeClr val="tx1"/>
                </a:solidFill>
                <a:latin typeface="Arial" charset="0"/>
                <a:ea typeface="ヒラギノ角ゴ Pro W3" charset="0"/>
                <a:cs typeface="ヒラギノ角ゴ Pro W3" charset="0"/>
              </a:rPr>
              <a:t>…</a:t>
            </a:r>
            <a:r>
              <a:rPr lang="en-US" sz="3200">
                <a:solidFill>
                  <a:schemeClr val="tx1"/>
                </a:solidFill>
                <a:latin typeface="Tahoma" charset="0"/>
                <a:ea typeface="ヒラギノ角ゴ Pro W3" charset="0"/>
                <a:cs typeface="ヒラギノ角ゴ Pro W3" charset="0"/>
              </a:rPr>
              <a:t/>
            </a:r>
            <a:br>
              <a:rPr lang="en-US" sz="3200">
                <a:solidFill>
                  <a:schemeClr val="tx1"/>
                </a:solidFill>
                <a:latin typeface="Tahoma" charset="0"/>
                <a:ea typeface="ヒラギノ角ゴ Pro W3" charset="0"/>
                <a:cs typeface="ヒラギノ角ゴ Pro W3" charset="0"/>
              </a:rPr>
            </a:br>
            <a:r>
              <a:rPr lang="en-US" sz="3200">
                <a:solidFill>
                  <a:schemeClr val="tx1"/>
                </a:solidFill>
                <a:latin typeface="Tahoma" charset="0"/>
                <a:ea typeface="ヒラギノ角ゴ Pro W3" charset="0"/>
                <a:cs typeface="ヒラギノ角ゴ Pro W3" charset="0"/>
              </a:rPr>
              <a:t>the following charge distribution has the form:</a:t>
            </a:r>
            <a:endParaRPr lang="en-US" sz="2800">
              <a:solidFill>
                <a:schemeClr val="tx1"/>
              </a:solidFill>
              <a:latin typeface="Tahoma" charset="0"/>
              <a:ea typeface="ヒラギノ角ゴ Pro W3" charset="0"/>
              <a:cs typeface="ヒラギノ角ゴ Pro W3" charset="0"/>
            </a:endParaRPr>
          </a:p>
        </p:txBody>
      </p:sp>
      <p:sp>
        <p:nvSpPr>
          <p:cNvPr id="82950" name="Text Box 17"/>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3.29</a:t>
            </a:r>
          </a:p>
        </p:txBody>
      </p:sp>
    </p:spTree>
    <p:extLst>
      <p:ext uri="{BB962C8B-B14F-4D97-AF65-F5344CB8AC3E}">
        <p14:creationId xmlns:p14="http://schemas.microsoft.com/office/powerpoint/2010/main" val="3456937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2"/>
          <p:cNvSpPr>
            <a:spLocks noGrp="1" noChangeArrowheads="1"/>
          </p:cNvSpPr>
          <p:nvPr>
            <p:ph type="title"/>
          </p:nvPr>
        </p:nvSpPr>
        <p:spPr>
          <a:xfrm>
            <a:off x="1524000" y="0"/>
            <a:ext cx="7620000" cy="1701800"/>
          </a:xfrm>
        </p:spPr>
        <p:txBody>
          <a:bodyPr anchor="t"/>
          <a:lstStyle/>
          <a:p>
            <a:pPr algn="l" eaLnBrk="1" hangingPunct="1"/>
            <a:r>
              <a:rPr lang="en-US" sz="3400">
                <a:latin typeface="Arial" charset="0"/>
                <a:ea typeface="ヒラギノ角ゴ Pro W3" charset="0"/>
                <a:cs typeface="ヒラギノ角ゴ Pro W3" charset="0"/>
              </a:rPr>
              <a:t>In which situation is the dipole term the leading non-zero contribution to the potential?</a:t>
            </a:r>
            <a:endParaRPr lang="en-US" sz="2000">
              <a:latin typeface="Arial" charset="0"/>
              <a:ea typeface="ヒラギノ角ゴ Pro W3" charset="0"/>
              <a:cs typeface="ヒラギノ角ゴ Pro W3" charset="0"/>
            </a:endParaRPr>
          </a:p>
        </p:txBody>
      </p:sp>
      <p:graphicFrame>
        <p:nvGraphicFramePr>
          <p:cNvPr id="80898" name="Object 0"/>
          <p:cNvGraphicFramePr>
            <a:graphicFrameLocks noChangeAspect="1"/>
          </p:cNvGraphicFramePr>
          <p:nvPr/>
        </p:nvGraphicFramePr>
        <p:xfrm>
          <a:off x="3886200" y="4876800"/>
          <a:ext cx="838200" cy="474663"/>
        </p:xfrm>
        <a:graphic>
          <a:graphicData uri="http://schemas.openxmlformats.org/presentationml/2006/ole">
            <mc:AlternateContent xmlns:mc="http://schemas.openxmlformats.org/markup-compatibility/2006">
              <mc:Choice xmlns:v="urn:schemas-microsoft-com:vml" Requires="v">
                <p:oleObj spid="_x0000_s157722" name="Equation" r:id="rId4" imgW="292100" imgH="165100" progId="Equation.3">
                  <p:embed/>
                </p:oleObj>
              </mc:Choice>
              <mc:Fallback>
                <p:oleObj name="Equation" r:id="rId4" imgW="2921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876800"/>
                        <a:ext cx="8382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80902" name="Picture 44" descr="Untitle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905000"/>
            <a:ext cx="739457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Rectangle 48"/>
          <p:cNvSpPr>
            <a:spLocks noGrp="1" noChangeArrowheads="1"/>
          </p:cNvSpPr>
          <p:nvPr>
            <p:ph type="body" sz="half" idx="2"/>
          </p:nvPr>
        </p:nvSpPr>
        <p:spPr>
          <a:xfrm>
            <a:off x="0" y="4191000"/>
            <a:ext cx="4572000" cy="2667000"/>
          </a:xfrm>
          <a:noFill/>
        </p:spPr>
        <p:txBody>
          <a:bodyPr/>
          <a:lstStyle/>
          <a:p>
            <a:pPr marL="457200" indent="-457200" eaLnBrk="1" hangingPunct="1">
              <a:buFontTx/>
              <a:buNone/>
            </a:pPr>
            <a:r>
              <a:rPr lang="en-US" sz="2900">
                <a:latin typeface="Arial" charset="0"/>
                <a:ea typeface="ヒラギノ角ゴ Pro W3" charset="0"/>
                <a:cs typeface="ヒラギノ角ゴ Pro W3" charset="0"/>
              </a:rPr>
              <a:t>A) A and C</a:t>
            </a:r>
          </a:p>
          <a:p>
            <a:pPr marL="457200" indent="-457200" eaLnBrk="1" hangingPunct="1">
              <a:buFontTx/>
              <a:buNone/>
            </a:pPr>
            <a:r>
              <a:rPr lang="en-US" sz="2900">
                <a:latin typeface="Arial" charset="0"/>
                <a:ea typeface="ヒラギノ角ゴ Pro W3" charset="0"/>
                <a:cs typeface="ヒラギノ角ゴ Pro W3" charset="0"/>
              </a:rPr>
              <a:t>B) B and D</a:t>
            </a:r>
          </a:p>
          <a:p>
            <a:pPr marL="457200" indent="-457200" eaLnBrk="1" hangingPunct="1">
              <a:buFontTx/>
              <a:buNone/>
            </a:pPr>
            <a:r>
              <a:rPr lang="en-US" sz="2900">
                <a:latin typeface="Arial" charset="0"/>
                <a:ea typeface="ヒラギノ角ゴ Pro W3" charset="0"/>
                <a:cs typeface="ヒラギノ角ゴ Pro W3" charset="0"/>
              </a:rPr>
              <a:t>C) only E</a:t>
            </a:r>
          </a:p>
          <a:p>
            <a:pPr marL="457200" indent="-457200" eaLnBrk="1" hangingPunct="1">
              <a:buFontTx/>
              <a:buNone/>
            </a:pPr>
            <a:r>
              <a:rPr lang="en-US" sz="2900">
                <a:latin typeface="Arial" charset="0"/>
                <a:ea typeface="ヒラギノ角ゴ Pro W3" charset="0"/>
                <a:cs typeface="ヒラギノ角ゴ Pro W3" charset="0"/>
              </a:rPr>
              <a:t>D) A and E</a:t>
            </a:r>
          </a:p>
          <a:p>
            <a:pPr marL="457200" indent="-457200" eaLnBrk="1" hangingPunct="1">
              <a:buFontTx/>
              <a:buNone/>
            </a:pPr>
            <a:r>
              <a:rPr lang="en-US" sz="2900">
                <a:latin typeface="Arial" charset="0"/>
                <a:ea typeface="ヒラギノ角ゴ Pro W3" charset="0"/>
                <a:cs typeface="ヒラギノ角ゴ Pro W3" charset="0"/>
              </a:rPr>
              <a:t>E) Some other combo</a:t>
            </a:r>
          </a:p>
        </p:txBody>
      </p:sp>
      <p:graphicFrame>
        <p:nvGraphicFramePr>
          <p:cNvPr id="80899" name="Object 1"/>
          <p:cNvGraphicFramePr>
            <a:graphicFrameLocks noChangeAspect="1"/>
          </p:cNvGraphicFramePr>
          <p:nvPr/>
        </p:nvGraphicFramePr>
        <p:xfrm>
          <a:off x="3178175" y="4783138"/>
          <a:ext cx="730250" cy="511175"/>
        </p:xfrm>
        <a:graphic>
          <a:graphicData uri="http://schemas.openxmlformats.org/presentationml/2006/ole">
            <mc:AlternateContent xmlns:mc="http://schemas.openxmlformats.org/markup-compatibility/2006">
              <mc:Choice xmlns:v="urn:schemas-microsoft-com:vml" Requires="v">
                <p:oleObj spid="_x0000_s157723" name="Equation" r:id="rId7" imgW="254000" imgH="177800" progId="Equation.3">
                  <p:embed/>
                </p:oleObj>
              </mc:Choice>
              <mc:Fallback>
                <p:oleObj name="Equation" r:id="rId7" imgW="2540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8175" y="4783138"/>
                        <a:ext cx="73025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900" name="Object 2"/>
          <p:cNvGraphicFramePr>
            <a:graphicFrameLocks noChangeAspect="1"/>
          </p:cNvGraphicFramePr>
          <p:nvPr>
            <p:extLst>
              <p:ext uri="{D42A27DB-BD31-4B8C-83A1-F6EECF244321}">
                <p14:modId xmlns:p14="http://schemas.microsoft.com/office/powerpoint/2010/main" val="2199105263"/>
              </p:ext>
            </p:extLst>
          </p:nvPr>
        </p:nvGraphicFramePr>
        <p:xfrm>
          <a:off x="5913438" y="4138613"/>
          <a:ext cx="2849562" cy="709612"/>
        </p:xfrm>
        <a:graphic>
          <a:graphicData uri="http://schemas.openxmlformats.org/presentationml/2006/ole">
            <mc:AlternateContent xmlns:mc="http://schemas.openxmlformats.org/markup-compatibility/2006">
              <mc:Choice xmlns:v="urn:schemas-microsoft-com:vml" Requires="v">
                <p:oleObj spid="_x0000_s157724" name="Equation" r:id="rId9" imgW="863600" imgH="215900" progId="Equation.3">
                  <p:embed/>
                </p:oleObj>
              </mc:Choice>
              <mc:Fallback>
                <p:oleObj name="Equation" r:id="rId9" imgW="863600" imgH="215900" progId="Equation.3">
                  <p:embed/>
                  <p:pic>
                    <p:nvPicPr>
                      <p:cNvPr id="0" name=""/>
                      <p:cNvPicPr>
                        <a:picLocks noChangeAspect="1" noChangeArrowheads="1"/>
                      </p:cNvPicPr>
                      <p:nvPr/>
                    </p:nvPicPr>
                    <p:blipFill>
                      <a:blip r:embed="rId10"/>
                      <a:srcRect/>
                      <a:stretch>
                        <a:fillRect/>
                      </a:stretch>
                    </p:blipFill>
                    <p:spPr bwMode="auto">
                      <a:xfrm>
                        <a:off x="5913438" y="4138613"/>
                        <a:ext cx="284956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04" name="Text Box 8"/>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3.28</a:t>
            </a:r>
          </a:p>
        </p:txBody>
      </p:sp>
    </p:spTree>
    <p:extLst>
      <p:ext uri="{BB962C8B-B14F-4D97-AF65-F5344CB8AC3E}">
        <p14:creationId xmlns:p14="http://schemas.microsoft.com/office/powerpoint/2010/main" val="60363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4"/>
          <p:cNvSpPr txBox="1">
            <a:spLocks noChangeArrowheads="1"/>
          </p:cNvSpPr>
          <p:nvPr/>
        </p:nvSpPr>
        <p:spPr bwMode="auto">
          <a:xfrm>
            <a:off x="1381125" y="133350"/>
            <a:ext cx="6340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3600" b="1">
                <a:ea typeface="ＭＳ Ｐゴシック" charset="0"/>
                <a:cs typeface="ＭＳ Ｐゴシック" charset="0"/>
              </a:rPr>
              <a:t>Electric properties of matter</a:t>
            </a:r>
          </a:p>
        </p:txBody>
      </p:sp>
      <p:pic>
        <p:nvPicPr>
          <p:cNvPr id="249857" name="Picture 1" descr="T:\splashproof_small_196_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29718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59" name="Picture 3" descr="T:\Fl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888" y="5257800"/>
            <a:ext cx="1611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ghtning Bolt 9"/>
          <p:cNvSpPr>
            <a:spLocks noChangeArrowheads="1"/>
          </p:cNvSpPr>
          <p:nvPr/>
        </p:nvSpPr>
        <p:spPr bwMode="auto">
          <a:xfrm flipH="1">
            <a:off x="1600200" y="1154113"/>
            <a:ext cx="1600200" cy="2362200"/>
          </a:xfrm>
          <a:prstGeom prst="lightningBolt">
            <a:avLst/>
          </a:prstGeom>
          <a:solidFill>
            <a:srgbClr val="FFFF00"/>
          </a:solidFill>
          <a:ln w="9525">
            <a:solidFill>
              <a:schemeClr val="tx1"/>
            </a:solidFill>
            <a:round/>
            <a:headEnd/>
            <a:tailEnd/>
          </a:ln>
        </p:spPr>
        <p:txBody>
          <a:bodyPr/>
          <a:lstStyle/>
          <a:p>
            <a:endParaRPr lang="en-US"/>
          </a:p>
        </p:txBody>
      </p:sp>
      <p:sp>
        <p:nvSpPr>
          <p:cNvPr id="11" name="Lightning Bolt 10"/>
          <p:cNvSpPr>
            <a:spLocks noChangeArrowheads="1"/>
          </p:cNvSpPr>
          <p:nvPr/>
        </p:nvSpPr>
        <p:spPr bwMode="auto">
          <a:xfrm>
            <a:off x="1381125" y="1600200"/>
            <a:ext cx="1143000" cy="1131888"/>
          </a:xfrm>
          <a:prstGeom prst="lightningBolt">
            <a:avLst/>
          </a:prstGeom>
          <a:solidFill>
            <a:srgbClr val="FFFF00"/>
          </a:solidFill>
          <a:ln w="9525">
            <a:solidFill>
              <a:schemeClr val="tx1"/>
            </a:solidFill>
            <a:round/>
            <a:headEnd/>
            <a:tailEnd/>
          </a:ln>
        </p:spPr>
        <p:txBody>
          <a:bodyPr/>
          <a:lstStyle/>
          <a:p>
            <a:endParaRPr lang="en-US"/>
          </a:p>
        </p:txBody>
      </p:sp>
      <p:sp>
        <p:nvSpPr>
          <p:cNvPr id="12" name="Lightning Bolt 11"/>
          <p:cNvSpPr>
            <a:spLocks noChangeArrowheads="1"/>
          </p:cNvSpPr>
          <p:nvPr/>
        </p:nvSpPr>
        <p:spPr bwMode="auto">
          <a:xfrm>
            <a:off x="1533525" y="2133600"/>
            <a:ext cx="752475" cy="750888"/>
          </a:xfrm>
          <a:prstGeom prst="lightningBolt">
            <a:avLst/>
          </a:prstGeom>
          <a:solidFill>
            <a:srgbClr val="FFFF00"/>
          </a:solidFill>
          <a:ln w="9525">
            <a:solidFill>
              <a:schemeClr val="tx1"/>
            </a:solidFill>
            <a:round/>
            <a:headEnd/>
            <a:tailEnd/>
          </a:ln>
        </p:spPr>
        <p:txBody>
          <a:bodyPr/>
          <a:lstStyle/>
          <a:p>
            <a:endParaRPr lang="en-US"/>
          </a:p>
        </p:txBody>
      </p:sp>
      <p:sp>
        <p:nvSpPr>
          <p:cNvPr id="13" name="Cloud Callout 12"/>
          <p:cNvSpPr>
            <a:spLocks noChangeArrowheads="1"/>
          </p:cNvSpPr>
          <p:nvPr/>
        </p:nvSpPr>
        <p:spPr bwMode="auto">
          <a:xfrm>
            <a:off x="0" y="781050"/>
            <a:ext cx="3886200" cy="2952750"/>
          </a:xfrm>
          <a:prstGeom prst="cloudCallout">
            <a:avLst>
              <a:gd name="adj1" fmla="val -22810"/>
              <a:gd name="adj2" fmla="val -41463"/>
            </a:avLst>
          </a:prstGeom>
          <a:solidFill>
            <a:schemeClr val="accent1"/>
          </a:solidFill>
          <a:ln w="9525">
            <a:solidFill>
              <a:schemeClr val="tx1"/>
            </a:solidFill>
            <a:round/>
            <a:headEnd/>
            <a:tailEnd/>
          </a:ln>
        </p:spPr>
        <p:txBody>
          <a:bodyPr/>
          <a:lstStyle/>
          <a:p>
            <a:endParaRPr lang="en-US"/>
          </a:p>
        </p:txBody>
      </p:sp>
      <p:sp>
        <p:nvSpPr>
          <p:cNvPr id="14" name="Rectangle 13"/>
          <p:cNvSpPr>
            <a:spLocks noChangeArrowheads="1"/>
          </p:cNvSpPr>
          <p:nvPr/>
        </p:nvSpPr>
        <p:spPr bwMode="auto">
          <a:xfrm>
            <a:off x="0" y="0"/>
            <a:ext cx="9144000" cy="6858000"/>
          </a:xfrm>
          <a:prstGeom prst="rect">
            <a:avLst/>
          </a:prstGeom>
          <a:solidFill>
            <a:schemeClr val="bg1"/>
          </a:solidFill>
          <a:ln w="9525">
            <a:solidFill>
              <a:schemeClr val="bg1"/>
            </a:solidFill>
            <a:round/>
            <a:headEnd/>
            <a:tailEnd/>
          </a:ln>
        </p:spPr>
        <p:txBody>
          <a:bodyPr/>
          <a:lstStyle/>
          <a:p>
            <a:endParaRPr lang="en-US"/>
          </a:p>
        </p:txBody>
      </p:sp>
      <p:sp>
        <p:nvSpPr>
          <p:cNvPr id="15" name="TextBox 14"/>
          <p:cNvSpPr txBox="1">
            <a:spLocks noChangeArrowheads="1"/>
          </p:cNvSpPr>
          <p:nvPr/>
        </p:nvSpPr>
        <p:spPr bwMode="auto">
          <a:xfrm>
            <a:off x="6096000" y="6553200"/>
            <a:ext cx="3040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400">
                <a:ea typeface="ＭＳ Ｐゴシック" charset="0"/>
                <a:cs typeface="ＭＳ Ｐゴシック" charset="0"/>
              </a:rPr>
              <a:t>No flies were harmed in the process</a:t>
            </a:r>
          </a:p>
        </p:txBody>
      </p:sp>
    </p:spTree>
    <p:extLst>
      <p:ext uri="{BB962C8B-B14F-4D97-AF65-F5344CB8AC3E}">
        <p14:creationId xmlns:p14="http://schemas.microsoft.com/office/powerpoint/2010/main" val="896866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249857"/>
                                        </p:tgtEl>
                                        <p:attrNameLst>
                                          <p:attrName>style.visibility</p:attrName>
                                        </p:attrNameLst>
                                      </p:cBhvr>
                                      <p:to>
                                        <p:strVal val="visible"/>
                                      </p:to>
                                    </p:set>
                                    <p:animEffect transition="in" filter="fade">
                                      <p:cBhvr>
                                        <p:cTn id="7" dur="3000"/>
                                        <p:tgtEl>
                                          <p:spTgt spid="249857"/>
                                        </p:tgtEl>
                                      </p:cBhvr>
                                    </p:animEffect>
                                  </p:childTnLst>
                                </p:cTn>
                              </p:par>
                            </p:childTnLst>
                          </p:cTn>
                        </p:par>
                        <p:par>
                          <p:cTn id="8" fill="hold" nodeType="afterGroup">
                            <p:stCondLst>
                              <p:cond delay="5000"/>
                            </p:stCondLst>
                            <p:childTnLst>
                              <p:par>
                                <p:cTn id="9" presetID="0" presetClass="path" presetSubtype="0" fill="hold" nodeType="afterEffect">
                                  <p:stCondLst>
                                    <p:cond delay="0"/>
                                  </p:stCondLst>
                                  <p:childTnLst>
                                    <p:animMotion origin="layout" path="M -0.13645 -0.06018 C -0.28159 -0.15671 -0.42656 -0.25301 -0.44895 -0.32893 C -0.47135 -0.40486 -0.34114 -0.49329 -0.27083 -0.51643 C -0.20052 -0.53958 -0.04861 -0.50463 -0.02708 -0.46852 C -0.00555 -0.43241 -0.09479 -0.3206 -0.14114 -0.29977 C -0.1875 -0.27893 -0.29583 -0.28912 -0.3052 -0.34352 C -0.31458 -0.39791 -0.25468 -0.57338 -0.19739 -0.62685 C -0.1401 -0.68032 -0.00069 -0.71713 0.03855 -0.66435 C 0.07778 -0.61157 0.08594 -0.36111 0.03855 -0.31018 C -0.00885 -0.25926 -0.22257 -0.30741 -0.24583 -0.3581 C -0.26909 -0.40879 -0.14583 -0.59907 -0.10052 -0.61435 C -0.0552 -0.62963 0.01389 -0.49629 0.02605 -0.44977 C 0.0382 -0.40324 0.0507 -0.33241 -0.02708 -0.33518 C -0.10486 -0.33796 -0.35 -0.50532 -0.44114 -0.46643 C -0.53229 -0.42754 -0.60069 -0.18379 -0.57395 -0.10185 C -0.54722 -0.01991 -0.32031 0.11111 -0.2802 0.02523 C -0.2401 -0.06065 -0.36354 -0.49213 -0.33333 -0.61643 C -0.30312 -0.74074 -0.15885 -0.73889 -0.09895 -0.7206 C -0.03906 -0.70231 0.05625 -0.58333 0.02605 -0.50602 C -0.00416 -0.4287 -0.21284 -0.24907 -0.2802 -0.25602 C -0.34757 -0.26296 -0.32291 -0.50717 -0.37864 -0.54768 C -0.43437 -0.58819 -0.57534 -0.50764 -0.61458 -0.49977 " pathEditMode="relative" rAng="0" ptsTypes="aaaaaaaaaaaaaaaaaaaaaA">
                                      <p:cBhvr>
                                        <p:cTn id="10" dur="5000" fill="hold"/>
                                        <p:tgtEl>
                                          <p:spTgt spid="249859"/>
                                        </p:tgtEl>
                                        <p:attrNameLst>
                                          <p:attrName>ppt_x</p:attrName>
                                          <p:attrName>ppt_y</p:attrName>
                                        </p:attrNameLst>
                                      </p:cBhvr>
                                      <p:rCtr x="-12800" y="-25500"/>
                                    </p:animMotion>
                                  </p:childTnLst>
                                </p:cTn>
                              </p:par>
                            </p:childTnLst>
                          </p:cTn>
                        </p:par>
                        <p:par>
                          <p:cTn id="11" fill="hold" nodeType="afterGroup">
                            <p:stCondLst>
                              <p:cond delay="10000"/>
                            </p:stCondLst>
                            <p:childTnLst>
                              <p:par>
                                <p:cTn id="12" presetID="1" presetClass="entr" presetSubtype="0" fill="hold" grpId="0" nodeType="afterEffect">
                                  <p:stCondLst>
                                    <p:cond delay="50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nodeType="afterGroup">
                            <p:stCondLst>
                              <p:cond delay="10500"/>
                            </p:stCondLst>
                            <p:childTnLst>
                              <p:par>
                                <p:cTn id="15" presetID="1" presetClass="entr" presetSubtype="0" fill="hold" grpId="0" nodeType="afterEffect">
                                  <p:stCondLst>
                                    <p:cond delay="50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nodeType="afterGroup">
                            <p:stCondLst>
                              <p:cond delay="11000"/>
                            </p:stCondLst>
                            <p:childTnLst>
                              <p:par>
                                <p:cTn id="18" presetID="1" presetClass="entr" presetSubtype="0"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nodeType="afterGroup">
                            <p:stCondLst>
                              <p:cond delay="11500"/>
                            </p:stCondLst>
                            <p:childTnLst>
                              <p:par>
                                <p:cTn id="21" presetID="53" presetClass="entr" presetSubtype="0"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Effect transition="in" filter="fade">
                                      <p:cBhvr>
                                        <p:cTn id="25" dur="1000"/>
                                        <p:tgtEl>
                                          <p:spTgt spid="13"/>
                                        </p:tgtEl>
                                      </p:cBhvr>
                                    </p:animEffect>
                                  </p:childTnLst>
                                </p:cTn>
                              </p:par>
                            </p:childTnLst>
                          </p:cTn>
                        </p:par>
                        <p:par>
                          <p:cTn id="26" fill="hold" nodeType="afterGroup">
                            <p:stCondLst>
                              <p:cond delay="13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3000"/>
                                        <p:tgtEl>
                                          <p:spTgt spid="14"/>
                                        </p:tgtEl>
                                      </p:cBhvr>
                                    </p:animEffect>
                                  </p:childTnLst>
                                </p:cTn>
                              </p:par>
                            </p:childTnLst>
                          </p:cTn>
                        </p:par>
                        <p:par>
                          <p:cTn id="30" fill="hold" nodeType="afterGroup">
                            <p:stCondLst>
                              <p:cond delay="16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4914" name="Rectangle 2"/>
          <p:cNvSpPr>
            <a:spLocks noGrp="1" noChangeArrowheads="1"/>
          </p:cNvSpPr>
          <p:nvPr>
            <p:ph type="title" idx="4294967295"/>
          </p:nvPr>
        </p:nvSpPr>
        <p:spPr>
          <a:xfrm>
            <a:off x="0" y="0"/>
            <a:ext cx="9144000" cy="1752600"/>
          </a:xfrm>
        </p:spPr>
        <p:txBody>
          <a:bodyPr anchor="t"/>
          <a:lstStyle/>
          <a:p>
            <a:pPr algn="l"/>
            <a:r>
              <a:rPr lang="en-US" sz="3200"/>
              <a:t>What is the direction of the dipole moment of the blue sphere?</a:t>
            </a:r>
            <a:br>
              <a:rPr lang="en-US" sz="3200"/>
            </a:br>
            <a:endParaRPr lang="en-US" sz="1000"/>
          </a:p>
        </p:txBody>
      </p:sp>
      <p:sp>
        <p:nvSpPr>
          <p:cNvPr id="294915" name="Rectangle 4"/>
          <p:cNvSpPr>
            <a:spLocks noGrp="1" noChangeArrowheads="1"/>
          </p:cNvSpPr>
          <p:nvPr>
            <p:ph type="body" sz="half" idx="4294967295"/>
          </p:nvPr>
        </p:nvSpPr>
        <p:spPr>
          <a:xfrm>
            <a:off x="0" y="3962400"/>
            <a:ext cx="9144000" cy="2743200"/>
          </a:xfrm>
        </p:spPr>
        <p:txBody>
          <a:bodyPr/>
          <a:lstStyle/>
          <a:p>
            <a:pPr marL="457200" indent="-457200">
              <a:lnSpc>
                <a:spcPct val="90000"/>
              </a:lnSpc>
              <a:buFontTx/>
              <a:buAutoNum type="alphaLcParenR"/>
            </a:pPr>
            <a:r>
              <a:rPr lang="en-US" sz="3200"/>
              <a:t> </a:t>
            </a:r>
          </a:p>
          <a:p>
            <a:pPr marL="457200" indent="-457200">
              <a:lnSpc>
                <a:spcPct val="90000"/>
              </a:lnSpc>
              <a:buFontTx/>
              <a:buAutoNum type="alphaLcParenR"/>
            </a:pPr>
            <a:r>
              <a:rPr lang="en-US" sz="3200"/>
              <a:t>   </a:t>
            </a:r>
          </a:p>
          <a:p>
            <a:pPr marL="457200" indent="-457200">
              <a:lnSpc>
                <a:spcPct val="90000"/>
              </a:lnSpc>
              <a:buFontTx/>
              <a:buAutoNum type="alphaLcParenR"/>
            </a:pPr>
            <a:r>
              <a:rPr lang="en-US" sz="3200"/>
              <a:t>  </a:t>
            </a:r>
          </a:p>
          <a:p>
            <a:pPr marL="457200" indent="-457200">
              <a:lnSpc>
                <a:spcPct val="90000"/>
              </a:lnSpc>
              <a:buFontTx/>
              <a:buAutoNum type="alphaLcParenR"/>
            </a:pPr>
            <a:r>
              <a:rPr lang="en-US" sz="3200"/>
              <a:t>  </a:t>
            </a:r>
          </a:p>
          <a:p>
            <a:pPr marL="457200" indent="-457200">
              <a:lnSpc>
                <a:spcPct val="90000"/>
              </a:lnSpc>
              <a:buFontTx/>
              <a:buAutoNum type="alphaLcParenR"/>
            </a:pPr>
            <a:r>
              <a:rPr lang="en-US" sz="3200"/>
              <a:t>the dipole moment is zero (or is ill defined)</a:t>
            </a:r>
            <a:endParaRPr lang="en-US" sz="1400"/>
          </a:p>
        </p:txBody>
      </p:sp>
      <p:sp>
        <p:nvSpPr>
          <p:cNvPr id="294916" name="Oval 5"/>
          <p:cNvSpPr>
            <a:spLocks noChangeArrowheads="1"/>
          </p:cNvSpPr>
          <p:nvPr/>
        </p:nvSpPr>
        <p:spPr bwMode="auto">
          <a:xfrm>
            <a:off x="5562600" y="2898775"/>
            <a:ext cx="1600200" cy="1524000"/>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294917" name="Object 0"/>
          <p:cNvGraphicFramePr>
            <a:graphicFrameLocks noChangeAspect="1"/>
          </p:cNvGraphicFramePr>
          <p:nvPr/>
        </p:nvGraphicFramePr>
        <p:xfrm>
          <a:off x="2127250" y="3065463"/>
          <a:ext cx="3240088" cy="725487"/>
        </p:xfrm>
        <a:graphic>
          <a:graphicData uri="http://schemas.openxmlformats.org/presentationml/2006/ole">
            <mc:AlternateContent xmlns:mc="http://schemas.openxmlformats.org/markup-compatibility/2006">
              <mc:Choice xmlns:v="urn:schemas-microsoft-com:vml" Requires="v">
                <p:oleObj spid="_x0000_s159842" name="Equation" r:id="rId4" imgW="736600" imgH="165100" progId="Equation.3">
                  <p:embed/>
                </p:oleObj>
              </mc:Choice>
              <mc:Fallback>
                <p:oleObj name="Equation" r:id="rId4" imgW="7366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250" y="3065463"/>
                        <a:ext cx="3240088"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18" name="Object 1"/>
          <p:cNvGraphicFramePr>
            <a:graphicFrameLocks noChangeAspect="1"/>
          </p:cNvGraphicFramePr>
          <p:nvPr/>
        </p:nvGraphicFramePr>
        <p:xfrm>
          <a:off x="533400" y="5410200"/>
          <a:ext cx="319088" cy="609600"/>
        </p:xfrm>
        <a:graphic>
          <a:graphicData uri="http://schemas.openxmlformats.org/presentationml/2006/ole">
            <mc:AlternateContent xmlns:mc="http://schemas.openxmlformats.org/markup-compatibility/2006">
              <mc:Choice xmlns:v="urn:schemas-microsoft-com:vml" Requires="v">
                <p:oleObj spid="_x0000_s159843" name="Equation" r:id="rId6" imgW="114300" imgH="215900" progId="Equation.3">
                  <p:embed/>
                </p:oleObj>
              </mc:Choice>
              <mc:Fallback>
                <p:oleObj name="Equation" r:id="rId6" imgW="114300" imgH="215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410200"/>
                        <a:ext cx="3190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4919" name="Line 13"/>
          <p:cNvSpPr>
            <a:spLocks noChangeAspect="1" noChangeShapeType="1"/>
          </p:cNvSpPr>
          <p:nvPr/>
        </p:nvSpPr>
        <p:spPr bwMode="auto">
          <a:xfrm flipV="1">
            <a:off x="6324600" y="1752600"/>
            <a:ext cx="1588" cy="1981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4920" name="Line 14"/>
          <p:cNvSpPr>
            <a:spLocks noChangeAspect="1" noChangeShapeType="1"/>
          </p:cNvSpPr>
          <p:nvPr/>
        </p:nvSpPr>
        <p:spPr bwMode="auto">
          <a:xfrm>
            <a:off x="6324600" y="3733800"/>
            <a:ext cx="22860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4921" name="Line 15"/>
          <p:cNvSpPr>
            <a:spLocks noChangeAspect="1" noChangeShapeType="1"/>
          </p:cNvSpPr>
          <p:nvPr/>
        </p:nvSpPr>
        <p:spPr bwMode="auto">
          <a:xfrm flipH="1">
            <a:off x="5105400" y="3733800"/>
            <a:ext cx="1219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4922" name="Line 16"/>
          <p:cNvSpPr>
            <a:spLocks noChangeAspect="1" noChangeShapeType="1"/>
          </p:cNvSpPr>
          <p:nvPr/>
        </p:nvSpPr>
        <p:spPr bwMode="auto">
          <a:xfrm>
            <a:off x="6324600" y="3733800"/>
            <a:ext cx="1143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4923" name="Line 17"/>
          <p:cNvSpPr>
            <a:spLocks noChangeAspect="1" noChangeShapeType="1"/>
          </p:cNvSpPr>
          <p:nvPr/>
        </p:nvSpPr>
        <p:spPr bwMode="auto">
          <a:xfrm flipV="1">
            <a:off x="7467600" y="2133600"/>
            <a:ext cx="1588"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4924" name="Line 18"/>
          <p:cNvSpPr>
            <a:spLocks noChangeAspect="1" noChangeShapeType="1"/>
          </p:cNvSpPr>
          <p:nvPr/>
        </p:nvSpPr>
        <p:spPr bwMode="auto">
          <a:xfrm flipV="1">
            <a:off x="6324600" y="2133600"/>
            <a:ext cx="11430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94925"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030973">
            <a:off x="6537325" y="2454275"/>
            <a:ext cx="3571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926"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27471" flipH="1" flipV="1">
            <a:off x="6248400" y="3886200"/>
            <a:ext cx="381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4927" name="Object 2"/>
          <p:cNvGraphicFramePr>
            <a:graphicFrameLocks noChangeAspect="1"/>
          </p:cNvGraphicFramePr>
          <p:nvPr/>
        </p:nvGraphicFramePr>
        <p:xfrm>
          <a:off x="6629400" y="2133600"/>
          <a:ext cx="249238" cy="304800"/>
        </p:xfrm>
        <a:graphic>
          <a:graphicData uri="http://schemas.openxmlformats.org/presentationml/2006/ole">
            <mc:AlternateContent xmlns:mc="http://schemas.openxmlformats.org/markup-compatibility/2006">
              <mc:Choice xmlns:v="urn:schemas-microsoft-com:vml" Requires="v">
                <p:oleObj spid="_x0000_s159844" name="Equation" r:id="rId9" imgW="114300" imgH="139700" progId="Equation.3">
                  <p:embed/>
                </p:oleObj>
              </mc:Choice>
              <mc:Fallback>
                <p:oleObj name="Equation" r:id="rId9" imgW="114300" imgH="139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2133600"/>
                        <a:ext cx="249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28" name="Object 3"/>
          <p:cNvGraphicFramePr>
            <a:graphicFrameLocks noChangeAspect="1"/>
          </p:cNvGraphicFramePr>
          <p:nvPr/>
        </p:nvGraphicFramePr>
        <p:xfrm>
          <a:off x="6400800" y="4191000"/>
          <a:ext cx="214313" cy="311150"/>
        </p:xfrm>
        <a:graphic>
          <a:graphicData uri="http://schemas.openxmlformats.org/presentationml/2006/ole">
            <mc:AlternateContent xmlns:mc="http://schemas.openxmlformats.org/markup-compatibility/2006">
              <mc:Choice xmlns:v="urn:schemas-microsoft-com:vml" Requires="v">
                <p:oleObj spid="_x0000_s159845" name="Equation" r:id="rId11" imgW="114300" imgH="165100" progId="Equation.3">
                  <p:embed/>
                </p:oleObj>
              </mc:Choice>
              <mc:Fallback>
                <p:oleObj name="Equation" r:id="rId11" imgW="114300" imgH="165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4191000"/>
                        <a:ext cx="21431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29" name="Object 4"/>
          <p:cNvGraphicFramePr>
            <a:graphicFrameLocks noChangeAspect="1"/>
          </p:cNvGraphicFramePr>
          <p:nvPr/>
        </p:nvGraphicFramePr>
        <p:xfrm>
          <a:off x="5486400" y="4572000"/>
          <a:ext cx="285750" cy="254000"/>
        </p:xfrm>
        <a:graphic>
          <a:graphicData uri="http://schemas.openxmlformats.org/presentationml/2006/ole">
            <mc:AlternateContent xmlns:mc="http://schemas.openxmlformats.org/markup-compatibility/2006">
              <mc:Choice xmlns:v="urn:schemas-microsoft-com:vml" Requires="v">
                <p:oleObj spid="_x0000_s159846" name="Equation" r:id="rId13" imgW="114300" imgH="101600" progId="Equation.3">
                  <p:embed/>
                </p:oleObj>
              </mc:Choice>
              <mc:Fallback>
                <p:oleObj name="Equation" r:id="rId13" imgW="114300" imgH="101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4572000"/>
                        <a:ext cx="2857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30" name="Object 5"/>
          <p:cNvGraphicFramePr>
            <a:graphicFrameLocks noChangeAspect="1"/>
          </p:cNvGraphicFramePr>
          <p:nvPr/>
        </p:nvGraphicFramePr>
        <p:xfrm>
          <a:off x="8153400" y="3810000"/>
          <a:ext cx="244475" cy="298450"/>
        </p:xfrm>
        <a:graphic>
          <a:graphicData uri="http://schemas.openxmlformats.org/presentationml/2006/ole">
            <mc:AlternateContent xmlns:mc="http://schemas.openxmlformats.org/markup-compatibility/2006">
              <mc:Choice xmlns:v="urn:schemas-microsoft-com:vml" Requires="v">
                <p:oleObj spid="_x0000_s159847" name="Equation" r:id="rId15" imgW="114300" imgH="139700" progId="Equation.3">
                  <p:embed/>
                </p:oleObj>
              </mc:Choice>
              <mc:Fallback>
                <p:oleObj name="Equation" r:id="rId15" imgW="114300" imgH="1397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53400" y="3810000"/>
                        <a:ext cx="2444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31" name="Object 6"/>
          <p:cNvGraphicFramePr>
            <a:graphicFrameLocks noChangeAspect="1"/>
          </p:cNvGraphicFramePr>
          <p:nvPr/>
        </p:nvGraphicFramePr>
        <p:xfrm>
          <a:off x="6019800" y="1905000"/>
          <a:ext cx="254000" cy="285750"/>
        </p:xfrm>
        <a:graphic>
          <a:graphicData uri="http://schemas.openxmlformats.org/presentationml/2006/ole">
            <mc:AlternateContent xmlns:mc="http://schemas.openxmlformats.org/markup-compatibility/2006">
              <mc:Choice xmlns:v="urn:schemas-microsoft-com:vml" Requires="v">
                <p:oleObj spid="_x0000_s159848" name="Equation" r:id="rId17" imgW="101600" imgH="114300" progId="Equation.3">
                  <p:embed/>
                </p:oleObj>
              </mc:Choice>
              <mc:Fallback>
                <p:oleObj name="Equation" r:id="rId17" imgW="101600" imgH="1143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1905000"/>
                        <a:ext cx="2540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32" name="Object 7"/>
          <p:cNvGraphicFramePr>
            <a:graphicFrameLocks noChangeAspect="1"/>
          </p:cNvGraphicFramePr>
          <p:nvPr/>
        </p:nvGraphicFramePr>
        <p:xfrm>
          <a:off x="6781800" y="3124200"/>
          <a:ext cx="228600" cy="279400"/>
        </p:xfrm>
        <a:graphic>
          <a:graphicData uri="http://schemas.openxmlformats.org/presentationml/2006/ole">
            <mc:AlternateContent xmlns:mc="http://schemas.openxmlformats.org/markup-compatibility/2006">
              <mc:Choice xmlns:v="urn:schemas-microsoft-com:vml" Requires="v">
                <p:oleObj spid="_x0000_s159849" name="Equation" r:id="rId19" imgW="114300" imgH="139700" progId="Equation.3">
                  <p:embed/>
                </p:oleObj>
              </mc:Choice>
              <mc:Fallback>
                <p:oleObj name="Equation" r:id="rId19" imgW="114300" imgH="1397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1800" y="3124200"/>
                        <a:ext cx="228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4933" name="Oval 41"/>
          <p:cNvSpPr>
            <a:spLocks noChangeAspect="1" noChangeArrowheads="1"/>
          </p:cNvSpPr>
          <p:nvPr/>
        </p:nvSpPr>
        <p:spPr bwMode="auto">
          <a:xfrm>
            <a:off x="7467600" y="2057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graphicFrame>
        <p:nvGraphicFramePr>
          <p:cNvPr id="294934" name="Object 8"/>
          <p:cNvGraphicFramePr>
            <a:graphicFrameLocks noChangeAspect="1"/>
          </p:cNvGraphicFramePr>
          <p:nvPr/>
        </p:nvGraphicFramePr>
        <p:xfrm>
          <a:off x="7543800" y="1905000"/>
          <a:ext cx="374650" cy="339725"/>
        </p:xfrm>
        <a:graphic>
          <a:graphicData uri="http://schemas.openxmlformats.org/presentationml/2006/ole">
            <mc:AlternateContent xmlns:mc="http://schemas.openxmlformats.org/markup-compatibility/2006">
              <mc:Choice xmlns:v="urn:schemas-microsoft-com:vml" Requires="v">
                <p:oleObj spid="_x0000_s159850" name="Equation" r:id="rId21" imgW="139700" imgH="127000" progId="Equation.3">
                  <p:embed/>
                </p:oleObj>
              </mc:Choice>
              <mc:Fallback>
                <p:oleObj name="Equation" r:id="rId21" imgW="139700" imgH="1270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43800" y="1905000"/>
                        <a:ext cx="3746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35" name="Object 9"/>
          <p:cNvGraphicFramePr>
            <a:graphicFrameLocks noChangeAspect="1"/>
          </p:cNvGraphicFramePr>
          <p:nvPr/>
        </p:nvGraphicFramePr>
        <p:xfrm>
          <a:off x="609600" y="3962400"/>
          <a:ext cx="338138" cy="533400"/>
        </p:xfrm>
        <a:graphic>
          <a:graphicData uri="http://schemas.openxmlformats.org/presentationml/2006/ole">
            <mc:AlternateContent xmlns:mc="http://schemas.openxmlformats.org/markup-compatibility/2006">
              <mc:Choice xmlns:v="urn:schemas-microsoft-com:vml" Requires="v">
                <p:oleObj spid="_x0000_s159851" name="Equation" r:id="rId23" imgW="114300" imgH="177800" progId="Equation.3">
                  <p:embed/>
                </p:oleObj>
              </mc:Choice>
              <mc:Fallback>
                <p:oleObj name="Equation" r:id="rId23" imgW="114300" imgH="1778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9600" y="3962400"/>
                        <a:ext cx="3381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36" name="Object 10"/>
          <p:cNvGraphicFramePr>
            <a:graphicFrameLocks noChangeAspect="1"/>
          </p:cNvGraphicFramePr>
          <p:nvPr/>
        </p:nvGraphicFramePr>
        <p:xfrm>
          <a:off x="609600" y="4495800"/>
          <a:ext cx="330200" cy="457200"/>
        </p:xfrm>
        <a:graphic>
          <a:graphicData uri="http://schemas.openxmlformats.org/presentationml/2006/ole">
            <mc:AlternateContent xmlns:mc="http://schemas.openxmlformats.org/markup-compatibility/2006">
              <mc:Choice xmlns:v="urn:schemas-microsoft-com:vml" Requires="v">
                <p:oleObj spid="_x0000_s159852" name="Equation" r:id="rId25" imgW="101600" imgH="139700" progId="Equation.3">
                  <p:embed/>
                </p:oleObj>
              </mc:Choice>
              <mc:Fallback>
                <p:oleObj name="Equation" r:id="rId25" imgW="101600" imgH="1397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9600" y="4495800"/>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37" name="Object 11"/>
          <p:cNvGraphicFramePr>
            <a:graphicFrameLocks noChangeAspect="1"/>
          </p:cNvGraphicFramePr>
          <p:nvPr/>
        </p:nvGraphicFramePr>
        <p:xfrm>
          <a:off x="609600" y="4953000"/>
          <a:ext cx="300038" cy="457200"/>
        </p:xfrm>
        <a:graphic>
          <a:graphicData uri="http://schemas.openxmlformats.org/presentationml/2006/ole">
            <mc:AlternateContent xmlns:mc="http://schemas.openxmlformats.org/markup-compatibility/2006">
              <mc:Choice xmlns:v="urn:schemas-microsoft-com:vml" Requires="v">
                <p:oleObj spid="_x0000_s159853" name="Equation" r:id="rId27" imgW="101600" imgH="152400" progId="Equation.3">
                  <p:embed/>
                </p:oleObj>
              </mc:Choice>
              <mc:Fallback>
                <p:oleObj name="Equation" r:id="rId27" imgW="101600" imgH="1524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9600" y="4953000"/>
                        <a:ext cx="300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132893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889884963"/>
              </p:ext>
            </p:extLst>
          </p:nvPr>
        </p:nvGraphicFramePr>
        <p:xfrm>
          <a:off x="242888" y="185738"/>
          <a:ext cx="4291012" cy="1166812"/>
        </p:xfrm>
        <a:graphic>
          <a:graphicData uri="http://schemas.openxmlformats.org/presentationml/2006/ole">
            <mc:AlternateContent xmlns:mc="http://schemas.openxmlformats.org/markup-compatibility/2006">
              <mc:Choice xmlns:v="urn:schemas-microsoft-com:vml" Requires="v">
                <p:oleObj spid="_x0000_s160786" name="Equation" r:id="rId4" imgW="1587500" imgH="431800" progId="Equation.3">
                  <p:embed/>
                </p:oleObj>
              </mc:Choice>
              <mc:Fallback>
                <p:oleObj name="Equation" r:id="rId4" imgW="1587500" imgH="431800" progId="Equation.3">
                  <p:embed/>
                  <p:pic>
                    <p:nvPicPr>
                      <p:cNvPr id="0" name=""/>
                      <p:cNvPicPr/>
                      <p:nvPr/>
                    </p:nvPicPr>
                    <p:blipFill>
                      <a:blip r:embed="rId5"/>
                      <a:stretch>
                        <a:fillRect/>
                      </a:stretch>
                    </p:blipFill>
                    <p:spPr>
                      <a:xfrm>
                        <a:off x="242888" y="185738"/>
                        <a:ext cx="4291012" cy="11668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15361784"/>
              </p:ext>
            </p:extLst>
          </p:nvPr>
        </p:nvGraphicFramePr>
        <p:xfrm>
          <a:off x="5098415" y="0"/>
          <a:ext cx="4045585" cy="3112853"/>
        </p:xfrm>
        <a:graphic>
          <a:graphicData uri="http://schemas.openxmlformats.org/presentationml/2006/ole">
            <mc:AlternateContent xmlns:mc="http://schemas.openxmlformats.org/markup-compatibility/2006">
              <mc:Choice xmlns:v="urn:schemas-microsoft-com:vml" Requires="v">
                <p:oleObj spid="_x0000_s160787" name="Picture" r:id="rId6" imgW="7658100" imgH="5892800" progId="Word.Picture.8">
                  <p:embed/>
                </p:oleObj>
              </mc:Choice>
              <mc:Fallback>
                <p:oleObj name="Picture" r:id="rId6" imgW="7658100" imgH="5892800" progId="Word.Picture.8">
                  <p:embed/>
                  <p:pic>
                    <p:nvPicPr>
                      <p:cNvPr id="0" name=""/>
                      <p:cNvPicPr>
                        <a:picLocks noChangeAspect="1" noChangeArrowheads="1"/>
                      </p:cNvPicPr>
                      <p:nvPr/>
                    </p:nvPicPr>
                    <p:blipFill>
                      <a:blip r:embed="rId7"/>
                      <a:srcRect l="28995" t="28137" r="31380" b="34250"/>
                      <a:stretch>
                        <a:fillRect/>
                      </a:stretch>
                    </p:blipFill>
                    <p:spPr bwMode="auto">
                      <a:xfrm>
                        <a:off x="5098415" y="0"/>
                        <a:ext cx="4045585" cy="3112853"/>
                      </a:xfrm>
                      <a:prstGeom prst="rect">
                        <a:avLst/>
                      </a:prstGeom>
                      <a:noFill/>
                    </p:spPr>
                  </p:pic>
                </p:oleObj>
              </mc:Fallback>
            </mc:AlternateContent>
          </a:graphicData>
        </a:graphic>
      </p:graphicFrame>
    </p:spTree>
    <p:extLst>
      <p:ext uri="{BB962C8B-B14F-4D97-AF65-F5344CB8AC3E}">
        <p14:creationId xmlns:p14="http://schemas.microsoft.com/office/powerpoint/2010/main" val="821020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4134995075"/>
              </p:ext>
            </p:extLst>
          </p:nvPr>
        </p:nvGraphicFramePr>
        <p:xfrm>
          <a:off x="5098415" y="0"/>
          <a:ext cx="4045585" cy="3112853"/>
        </p:xfrm>
        <a:graphic>
          <a:graphicData uri="http://schemas.openxmlformats.org/presentationml/2006/ole">
            <mc:AlternateContent xmlns:mc="http://schemas.openxmlformats.org/markup-compatibility/2006">
              <mc:Choice xmlns:v="urn:schemas-microsoft-com:vml" Requires="v">
                <p:oleObj spid="_x0000_s161810" name="Picture" r:id="rId4" imgW="7658100" imgH="5892800" progId="Word.Picture.8">
                  <p:embed/>
                </p:oleObj>
              </mc:Choice>
              <mc:Fallback>
                <p:oleObj name="Picture" r:id="rId4" imgW="7658100" imgH="5892800" progId="Word.Picture.8">
                  <p:embed/>
                  <p:pic>
                    <p:nvPicPr>
                      <p:cNvPr id="0" name=""/>
                      <p:cNvPicPr>
                        <a:picLocks noChangeAspect="1" noChangeArrowheads="1"/>
                      </p:cNvPicPr>
                      <p:nvPr/>
                    </p:nvPicPr>
                    <p:blipFill>
                      <a:blip r:embed="rId5"/>
                      <a:srcRect l="28995" t="28137" r="31380" b="34250"/>
                      <a:stretch>
                        <a:fillRect/>
                      </a:stretch>
                    </p:blipFill>
                    <p:spPr bwMode="auto">
                      <a:xfrm>
                        <a:off x="5098415" y="0"/>
                        <a:ext cx="4045585" cy="3112853"/>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93712280"/>
              </p:ext>
            </p:extLst>
          </p:nvPr>
        </p:nvGraphicFramePr>
        <p:xfrm>
          <a:off x="688975" y="185738"/>
          <a:ext cx="3398838" cy="1166812"/>
        </p:xfrm>
        <a:graphic>
          <a:graphicData uri="http://schemas.openxmlformats.org/presentationml/2006/ole">
            <mc:AlternateContent xmlns:mc="http://schemas.openxmlformats.org/markup-compatibility/2006">
              <mc:Choice xmlns:v="urn:schemas-microsoft-com:vml" Requires="v">
                <p:oleObj spid="_x0000_s161811" name="Equation" r:id="rId6" imgW="1257300" imgH="431800" progId="Equation.3">
                  <p:embed/>
                </p:oleObj>
              </mc:Choice>
              <mc:Fallback>
                <p:oleObj name="Equation" r:id="rId6" imgW="1257300" imgH="431800" progId="Equation.3">
                  <p:embed/>
                  <p:pic>
                    <p:nvPicPr>
                      <p:cNvPr id="0" name=""/>
                      <p:cNvPicPr/>
                      <p:nvPr/>
                    </p:nvPicPr>
                    <p:blipFill>
                      <a:blip r:embed="rId7"/>
                      <a:stretch>
                        <a:fillRect/>
                      </a:stretch>
                    </p:blipFill>
                    <p:spPr>
                      <a:xfrm>
                        <a:off x="688975" y="185738"/>
                        <a:ext cx="3398838" cy="1166812"/>
                      </a:xfrm>
                      <a:prstGeom prst="rect">
                        <a:avLst/>
                      </a:prstGeom>
                    </p:spPr>
                  </p:pic>
                </p:oleObj>
              </mc:Fallback>
            </mc:AlternateContent>
          </a:graphicData>
        </a:graphic>
      </p:graphicFrame>
    </p:spTree>
    <p:extLst>
      <p:ext uri="{BB962C8B-B14F-4D97-AF65-F5344CB8AC3E}">
        <p14:creationId xmlns:p14="http://schemas.microsoft.com/office/powerpoint/2010/main" val="4760551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p:txBody>
          <a:bodyPr/>
          <a:lstStyle/>
          <a:p>
            <a:r>
              <a:rPr lang="en-US">
                <a:solidFill>
                  <a:schemeClr val="bg1"/>
                </a:solidFill>
                <a:latin typeface="Arial" charset="0"/>
                <a:ea typeface="ヒラギノ角ゴ Pro W3" charset="0"/>
                <a:cs typeface="ヒラギノ角ゴ Pro W3" charset="0"/>
              </a:rPr>
              <a:t>Dipole moment - off center</a:t>
            </a:r>
            <a:endParaRPr lang="en-US">
              <a:latin typeface="Arial" charset="0"/>
              <a:ea typeface="ヒラギノ角ゴ Pro W3" charset="0"/>
              <a:cs typeface="ヒラギノ角ゴ Pro W3" charset="0"/>
            </a:endParaRPr>
          </a:p>
        </p:txBody>
      </p:sp>
      <p:sp>
        <p:nvSpPr>
          <p:cNvPr id="37893" name="Line 3"/>
          <p:cNvSpPr>
            <a:spLocks noChangeShapeType="1"/>
          </p:cNvSpPr>
          <p:nvPr/>
        </p:nvSpPr>
        <p:spPr bwMode="auto">
          <a:xfrm>
            <a:off x="838200" y="33528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4" name="Line 4"/>
          <p:cNvSpPr>
            <a:spLocks noChangeShapeType="1"/>
          </p:cNvSpPr>
          <p:nvPr/>
        </p:nvSpPr>
        <p:spPr bwMode="auto">
          <a:xfrm flipH="1" flipV="1">
            <a:off x="1071486" y="2421052"/>
            <a:ext cx="39684" cy="1508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5" name="Oval 5"/>
          <p:cNvSpPr>
            <a:spLocks noChangeArrowheads="1"/>
          </p:cNvSpPr>
          <p:nvPr/>
        </p:nvSpPr>
        <p:spPr bwMode="auto">
          <a:xfrm>
            <a:off x="1022430" y="1844179"/>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6" name="Oval 6"/>
          <p:cNvSpPr>
            <a:spLocks noChangeArrowheads="1"/>
          </p:cNvSpPr>
          <p:nvPr/>
        </p:nvSpPr>
        <p:spPr bwMode="auto">
          <a:xfrm>
            <a:off x="964832" y="4557319"/>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8" name="Line 8"/>
          <p:cNvSpPr>
            <a:spLocks noChangeShapeType="1"/>
          </p:cNvSpPr>
          <p:nvPr/>
        </p:nvSpPr>
        <p:spPr bwMode="auto">
          <a:xfrm>
            <a:off x="1119713" y="3471867"/>
            <a:ext cx="4685" cy="1039495"/>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7899" name="Text Box 9"/>
          <p:cNvSpPr txBox="1">
            <a:spLocks noChangeArrowheads="1"/>
          </p:cNvSpPr>
          <p:nvPr/>
        </p:nvSpPr>
        <p:spPr bwMode="auto">
          <a:xfrm>
            <a:off x="2498725" y="3135313"/>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x</a:t>
            </a:r>
          </a:p>
        </p:txBody>
      </p:sp>
      <p:sp>
        <p:nvSpPr>
          <p:cNvPr id="37901" name="Text Box 11"/>
          <p:cNvSpPr txBox="1">
            <a:spLocks noChangeArrowheads="1"/>
          </p:cNvSpPr>
          <p:nvPr/>
        </p:nvSpPr>
        <p:spPr bwMode="auto">
          <a:xfrm>
            <a:off x="680564" y="2665457"/>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dirty="0"/>
              <a:t>r</a:t>
            </a:r>
            <a:r>
              <a:rPr lang="en-US" sz="2000" baseline="-25000" dirty="0"/>
              <a:t>1</a:t>
            </a:r>
          </a:p>
        </p:txBody>
      </p:sp>
      <p:sp>
        <p:nvSpPr>
          <p:cNvPr id="37902" name="Text Box 12"/>
          <p:cNvSpPr txBox="1">
            <a:spLocks noChangeArrowheads="1"/>
          </p:cNvSpPr>
          <p:nvPr/>
        </p:nvSpPr>
        <p:spPr bwMode="auto">
          <a:xfrm>
            <a:off x="662651" y="3857168"/>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dirty="0"/>
              <a:t>r</a:t>
            </a:r>
            <a:r>
              <a:rPr lang="en-US" sz="2000" baseline="-25000" dirty="0"/>
              <a:t>2</a:t>
            </a:r>
          </a:p>
        </p:txBody>
      </p:sp>
      <p:sp>
        <p:nvSpPr>
          <p:cNvPr id="37903" name="Line 13"/>
          <p:cNvSpPr>
            <a:spLocks noChangeShapeType="1"/>
          </p:cNvSpPr>
          <p:nvPr/>
        </p:nvSpPr>
        <p:spPr bwMode="auto">
          <a:xfrm flipH="1">
            <a:off x="1336049" y="2247946"/>
            <a:ext cx="10748" cy="2276648"/>
          </a:xfrm>
          <a:prstGeom prst="line">
            <a:avLst/>
          </a:prstGeom>
          <a:noFill/>
          <a:ln w="25400">
            <a:solidFill>
              <a:schemeClr val="tx1"/>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37904" name="Text Box 14"/>
          <p:cNvSpPr txBox="1">
            <a:spLocks noChangeArrowheads="1"/>
          </p:cNvSpPr>
          <p:nvPr/>
        </p:nvSpPr>
        <p:spPr bwMode="auto">
          <a:xfrm>
            <a:off x="1367466" y="3021633"/>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dirty="0"/>
              <a:t>d</a:t>
            </a:r>
            <a:endParaRPr lang="en-US" sz="2000" baseline="-25000" dirty="0"/>
          </a:p>
        </p:txBody>
      </p:sp>
      <p:sp>
        <p:nvSpPr>
          <p:cNvPr id="37905" name="Text Box 15"/>
          <p:cNvSpPr txBox="1">
            <a:spLocks noChangeArrowheads="1"/>
          </p:cNvSpPr>
          <p:nvPr/>
        </p:nvSpPr>
        <p:spPr bwMode="auto">
          <a:xfrm>
            <a:off x="936172" y="1304422"/>
            <a:ext cx="54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dirty="0"/>
              <a:t>+q</a:t>
            </a:r>
          </a:p>
        </p:txBody>
      </p:sp>
      <p:sp>
        <p:nvSpPr>
          <p:cNvPr id="37906" name="Text Box 16"/>
          <p:cNvSpPr txBox="1">
            <a:spLocks noChangeArrowheads="1"/>
          </p:cNvSpPr>
          <p:nvPr/>
        </p:nvSpPr>
        <p:spPr bwMode="auto">
          <a:xfrm>
            <a:off x="571707" y="4649413"/>
            <a:ext cx="54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dirty="0"/>
              <a:t>-q</a:t>
            </a:r>
          </a:p>
        </p:txBody>
      </p:sp>
      <p:graphicFrame>
        <p:nvGraphicFramePr>
          <p:cNvPr id="37890" name="Object 2"/>
          <p:cNvGraphicFramePr>
            <a:graphicFrameLocks noGrp="1" noChangeAspect="1"/>
          </p:cNvGraphicFramePr>
          <p:nvPr>
            <p:ph/>
            <p:extLst>
              <p:ext uri="{D42A27DB-BD31-4B8C-83A1-F6EECF244321}">
                <p14:modId xmlns:p14="http://schemas.microsoft.com/office/powerpoint/2010/main" val="494195024"/>
              </p:ext>
            </p:extLst>
          </p:nvPr>
        </p:nvGraphicFramePr>
        <p:xfrm>
          <a:off x="4105608" y="211642"/>
          <a:ext cx="3453672" cy="1431224"/>
        </p:xfrm>
        <a:graphic>
          <a:graphicData uri="http://schemas.openxmlformats.org/presentationml/2006/ole">
            <mc:AlternateContent xmlns:mc="http://schemas.openxmlformats.org/markup-compatibility/2006">
              <mc:Choice xmlns:v="urn:schemas-microsoft-com:vml" Requires="v">
                <p:oleObj spid="_x0000_s129042" name="Equation" r:id="rId4" imgW="889000" imgH="368300" progId="Equation.3">
                  <p:embed/>
                </p:oleObj>
              </mc:Choice>
              <mc:Fallback>
                <p:oleObj name="Equation" r:id="rId4" imgW="889000" imgH="368300" progId="Equation.3">
                  <p:embed/>
                  <p:pic>
                    <p:nvPicPr>
                      <p:cNvPr id="0" name=""/>
                      <p:cNvPicPr>
                        <a:picLocks noChangeAspect="1" noChangeArrowheads="1"/>
                      </p:cNvPicPr>
                      <p:nvPr/>
                    </p:nvPicPr>
                    <p:blipFill>
                      <a:blip r:embed="rId5"/>
                      <a:srcRect/>
                      <a:stretch>
                        <a:fillRect/>
                      </a:stretch>
                    </p:blipFill>
                    <p:spPr bwMode="auto">
                      <a:xfrm>
                        <a:off x="4105608" y="211642"/>
                        <a:ext cx="3453672" cy="1431224"/>
                      </a:xfrm>
                      <a:prstGeom prst="rect">
                        <a:avLst/>
                      </a:prstGeom>
                      <a:noFill/>
                      <a:ln>
                        <a:noFill/>
                      </a:ln>
                      <a:effectLst/>
                      <a:extLst/>
                    </p:spPr>
                  </p:pic>
                </p:oleObj>
              </mc:Fallback>
            </mc:AlternateContent>
          </a:graphicData>
        </a:graphic>
      </p:graphicFrame>
      <p:graphicFrame>
        <p:nvGraphicFramePr>
          <p:cNvPr id="37891" name="Object 3"/>
          <p:cNvGraphicFramePr>
            <a:graphicFrameLocks noChangeAspect="1"/>
          </p:cNvGraphicFramePr>
          <p:nvPr>
            <p:extLst>
              <p:ext uri="{D42A27DB-BD31-4B8C-83A1-F6EECF244321}">
                <p14:modId xmlns:p14="http://schemas.microsoft.com/office/powerpoint/2010/main" val="1546630126"/>
              </p:ext>
            </p:extLst>
          </p:nvPr>
        </p:nvGraphicFramePr>
        <p:xfrm>
          <a:off x="4321175" y="1881188"/>
          <a:ext cx="1890713" cy="969962"/>
        </p:xfrm>
        <a:graphic>
          <a:graphicData uri="http://schemas.openxmlformats.org/presentationml/2006/ole">
            <mc:AlternateContent xmlns:mc="http://schemas.openxmlformats.org/markup-compatibility/2006">
              <mc:Choice xmlns:v="urn:schemas-microsoft-com:vml" Requires="v">
                <p:oleObj spid="_x0000_s129043" name="Equation" r:id="rId6" imgW="444500" imgH="228600" progId="Equation.3">
                  <p:embed/>
                </p:oleObj>
              </mc:Choice>
              <mc:Fallback>
                <p:oleObj name="Equation" r:id="rId6" imgW="444500" imgH="228600" progId="Equation.3">
                  <p:embed/>
                  <p:pic>
                    <p:nvPicPr>
                      <p:cNvPr id="0" name=""/>
                      <p:cNvPicPr>
                        <a:picLocks noChangeAspect="1" noChangeArrowheads="1"/>
                      </p:cNvPicPr>
                      <p:nvPr/>
                    </p:nvPicPr>
                    <p:blipFill>
                      <a:blip r:embed="rId7"/>
                      <a:srcRect/>
                      <a:stretch>
                        <a:fillRect/>
                      </a:stretch>
                    </p:blipFill>
                    <p:spPr bwMode="auto">
                      <a:xfrm>
                        <a:off x="4321175" y="1881188"/>
                        <a:ext cx="1890713" cy="969962"/>
                      </a:xfrm>
                      <a:prstGeom prst="rect">
                        <a:avLst/>
                      </a:prstGeom>
                      <a:noFill/>
                      <a:ln>
                        <a:noFill/>
                      </a:ln>
                      <a:effectLst/>
                      <a:extLst/>
                    </p:spPr>
                  </p:pic>
                </p:oleObj>
              </mc:Fallback>
            </mc:AlternateContent>
          </a:graphicData>
        </a:graphic>
      </p:graphicFrame>
      <p:sp>
        <p:nvSpPr>
          <p:cNvPr id="37907" name="Text Box 19"/>
          <p:cNvSpPr txBox="1">
            <a:spLocks noChangeArrowheads="1"/>
          </p:cNvSpPr>
          <p:nvPr/>
        </p:nvSpPr>
        <p:spPr bwMode="auto">
          <a:xfrm>
            <a:off x="533400" y="152400"/>
            <a:ext cx="1082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800" dirty="0"/>
              <a:t>MD6.1</a:t>
            </a:r>
          </a:p>
        </p:txBody>
      </p:sp>
      <p:sp>
        <p:nvSpPr>
          <p:cNvPr id="21" name="Line 8"/>
          <p:cNvSpPr>
            <a:spLocks noChangeShapeType="1"/>
          </p:cNvSpPr>
          <p:nvPr/>
        </p:nvSpPr>
        <p:spPr bwMode="auto">
          <a:xfrm flipH="1" flipV="1">
            <a:off x="1139831" y="2248367"/>
            <a:ext cx="4685" cy="1039495"/>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90753" y="488404"/>
            <a:ext cx="3811460" cy="584776"/>
          </a:xfrm>
          <a:prstGeom prst="rect">
            <a:avLst/>
          </a:prstGeom>
          <a:noFill/>
        </p:spPr>
        <p:txBody>
          <a:bodyPr wrap="none" rtlCol="0">
            <a:spAutoFit/>
          </a:bodyPr>
          <a:lstStyle/>
          <a:p>
            <a:r>
              <a:rPr lang="en-US" sz="3200" dirty="0" smtClean="0"/>
              <a:t>The dipole moment, </a:t>
            </a:r>
            <a:endParaRPr lang="en-US" sz="3200" dirty="0"/>
          </a:p>
        </p:txBody>
      </p:sp>
    </p:spTree>
    <p:extLst>
      <p:ext uri="{BB962C8B-B14F-4D97-AF65-F5344CB8AC3E}">
        <p14:creationId xmlns:p14="http://schemas.microsoft.com/office/powerpoint/2010/main" val="3039506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301305455"/>
              </p:ext>
            </p:extLst>
          </p:nvPr>
        </p:nvGraphicFramePr>
        <p:xfrm>
          <a:off x="688975" y="185738"/>
          <a:ext cx="3398838" cy="1166812"/>
        </p:xfrm>
        <a:graphic>
          <a:graphicData uri="http://schemas.openxmlformats.org/presentationml/2006/ole">
            <mc:AlternateContent xmlns:mc="http://schemas.openxmlformats.org/markup-compatibility/2006">
              <mc:Choice xmlns:v="urn:schemas-microsoft-com:vml" Requires="v">
                <p:oleObj spid="_x0000_s162842" name="Equation" r:id="rId4" imgW="1257300" imgH="431800" progId="Equation.3">
                  <p:embed/>
                </p:oleObj>
              </mc:Choice>
              <mc:Fallback>
                <p:oleObj name="Equation" r:id="rId4" imgW="1257300" imgH="431800" progId="Equation.3">
                  <p:embed/>
                  <p:pic>
                    <p:nvPicPr>
                      <p:cNvPr id="0" name=""/>
                      <p:cNvPicPr/>
                      <p:nvPr/>
                    </p:nvPicPr>
                    <p:blipFill>
                      <a:blip r:embed="rId5"/>
                      <a:stretch>
                        <a:fillRect/>
                      </a:stretch>
                    </p:blipFill>
                    <p:spPr>
                      <a:xfrm>
                        <a:off x="688975" y="185738"/>
                        <a:ext cx="3398838" cy="11668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56240643"/>
              </p:ext>
            </p:extLst>
          </p:nvPr>
        </p:nvGraphicFramePr>
        <p:xfrm>
          <a:off x="5098415" y="0"/>
          <a:ext cx="4045585" cy="3112853"/>
        </p:xfrm>
        <a:graphic>
          <a:graphicData uri="http://schemas.openxmlformats.org/presentationml/2006/ole">
            <mc:AlternateContent xmlns:mc="http://schemas.openxmlformats.org/markup-compatibility/2006">
              <mc:Choice xmlns:v="urn:schemas-microsoft-com:vml" Requires="v">
                <p:oleObj spid="_x0000_s162843" name="Picture" r:id="rId6" imgW="7658100" imgH="5892800" progId="Word.Picture.8">
                  <p:embed/>
                </p:oleObj>
              </mc:Choice>
              <mc:Fallback>
                <p:oleObj name="Picture" r:id="rId6" imgW="7658100" imgH="5892800" progId="Word.Picture.8">
                  <p:embed/>
                  <p:pic>
                    <p:nvPicPr>
                      <p:cNvPr id="0" name=""/>
                      <p:cNvPicPr>
                        <a:picLocks noChangeAspect="1" noChangeArrowheads="1"/>
                      </p:cNvPicPr>
                      <p:nvPr/>
                    </p:nvPicPr>
                    <p:blipFill>
                      <a:blip r:embed="rId7"/>
                      <a:srcRect l="28995" t="28137" r="31380" b="34250"/>
                      <a:stretch>
                        <a:fillRect/>
                      </a:stretch>
                    </p:blipFill>
                    <p:spPr bwMode="auto">
                      <a:xfrm>
                        <a:off x="5098415" y="0"/>
                        <a:ext cx="4045585" cy="3112853"/>
                      </a:xfrm>
                      <a:prstGeom prst="rect">
                        <a:avLst/>
                      </a:prstGeom>
                      <a:noFill/>
                    </p:spPr>
                  </p:pic>
                </p:oleObj>
              </mc:Fallback>
            </mc:AlternateContent>
          </a:graphicData>
        </a:graphic>
      </p:graphicFrame>
      <p:sp>
        <p:nvSpPr>
          <p:cNvPr id="10" name="Oval 9"/>
          <p:cNvSpPr/>
          <p:nvPr/>
        </p:nvSpPr>
        <p:spPr bwMode="auto">
          <a:xfrm>
            <a:off x="6853916" y="466848"/>
            <a:ext cx="168079" cy="16807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533269080"/>
              </p:ext>
            </p:extLst>
          </p:nvPr>
        </p:nvGraphicFramePr>
        <p:xfrm>
          <a:off x="7208400" y="888217"/>
          <a:ext cx="447675" cy="514350"/>
        </p:xfrm>
        <a:graphic>
          <a:graphicData uri="http://schemas.openxmlformats.org/presentationml/2006/ole">
            <mc:AlternateContent xmlns:mc="http://schemas.openxmlformats.org/markup-compatibility/2006">
              <mc:Choice xmlns:v="urn:schemas-microsoft-com:vml" Requires="v">
                <p:oleObj spid="_x0000_s162844" name="Equation" r:id="rId8" imgW="165100" imgH="190500" progId="Equation.3">
                  <p:embed/>
                </p:oleObj>
              </mc:Choice>
              <mc:Fallback>
                <p:oleObj name="Equation" r:id="rId8" imgW="165100" imgH="190500" progId="Equation.3">
                  <p:embed/>
                  <p:pic>
                    <p:nvPicPr>
                      <p:cNvPr id="0" name=""/>
                      <p:cNvPicPr/>
                      <p:nvPr/>
                    </p:nvPicPr>
                    <p:blipFill>
                      <a:blip r:embed="rId9"/>
                      <a:stretch>
                        <a:fillRect/>
                      </a:stretch>
                    </p:blipFill>
                    <p:spPr>
                      <a:xfrm>
                        <a:off x="7208400" y="888217"/>
                        <a:ext cx="447675" cy="514350"/>
                      </a:xfrm>
                      <a:prstGeom prst="rect">
                        <a:avLst/>
                      </a:prstGeom>
                    </p:spPr>
                  </p:pic>
                </p:oleObj>
              </mc:Fallback>
            </mc:AlternateContent>
          </a:graphicData>
        </a:graphic>
      </p:graphicFrame>
      <p:cxnSp>
        <p:nvCxnSpPr>
          <p:cNvPr id="299011" name="Straight Arrow Connector 2"/>
          <p:cNvCxnSpPr>
            <a:cxnSpLocks noChangeShapeType="1"/>
          </p:cNvCxnSpPr>
          <p:nvPr/>
        </p:nvCxnSpPr>
        <p:spPr bwMode="auto">
          <a:xfrm flipV="1">
            <a:off x="7119424" y="558490"/>
            <a:ext cx="0" cy="140227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952553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821249282"/>
              </p:ext>
            </p:extLst>
          </p:nvPr>
        </p:nvGraphicFramePr>
        <p:xfrm>
          <a:off x="688975" y="185738"/>
          <a:ext cx="3398838" cy="1166812"/>
        </p:xfrm>
        <a:graphic>
          <a:graphicData uri="http://schemas.openxmlformats.org/presentationml/2006/ole">
            <mc:AlternateContent xmlns:mc="http://schemas.openxmlformats.org/markup-compatibility/2006">
              <mc:Choice xmlns:v="urn:schemas-microsoft-com:vml" Requires="v">
                <p:oleObj spid="_x0000_s163890" name="Equation" r:id="rId4" imgW="1257300" imgH="431800" progId="Equation.3">
                  <p:embed/>
                </p:oleObj>
              </mc:Choice>
              <mc:Fallback>
                <p:oleObj name="Equation" r:id="rId4" imgW="1257300" imgH="431800" progId="Equation.3">
                  <p:embed/>
                  <p:pic>
                    <p:nvPicPr>
                      <p:cNvPr id="0" name=""/>
                      <p:cNvPicPr/>
                      <p:nvPr/>
                    </p:nvPicPr>
                    <p:blipFill>
                      <a:blip r:embed="rId5"/>
                      <a:stretch>
                        <a:fillRect/>
                      </a:stretch>
                    </p:blipFill>
                    <p:spPr>
                      <a:xfrm>
                        <a:off x="688975" y="185738"/>
                        <a:ext cx="3398838" cy="11668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06364191"/>
              </p:ext>
            </p:extLst>
          </p:nvPr>
        </p:nvGraphicFramePr>
        <p:xfrm>
          <a:off x="278472" y="1727415"/>
          <a:ext cx="4738688" cy="1922462"/>
        </p:xfrm>
        <a:graphic>
          <a:graphicData uri="http://schemas.openxmlformats.org/presentationml/2006/ole">
            <mc:AlternateContent xmlns:mc="http://schemas.openxmlformats.org/markup-compatibility/2006">
              <mc:Choice xmlns:v="urn:schemas-microsoft-com:vml" Requires="v">
                <p:oleObj spid="_x0000_s163891" name="Equation" r:id="rId6" imgW="1752600" imgH="711200" progId="Equation.3">
                  <p:embed/>
                </p:oleObj>
              </mc:Choice>
              <mc:Fallback>
                <p:oleObj name="Equation" r:id="rId6" imgW="1752600" imgH="711200" progId="Equation.3">
                  <p:embed/>
                  <p:pic>
                    <p:nvPicPr>
                      <p:cNvPr id="0" name=""/>
                      <p:cNvPicPr/>
                      <p:nvPr/>
                    </p:nvPicPr>
                    <p:blipFill>
                      <a:blip r:embed="rId7"/>
                      <a:stretch>
                        <a:fillRect/>
                      </a:stretch>
                    </p:blipFill>
                    <p:spPr>
                      <a:xfrm>
                        <a:off x="278472" y="1727415"/>
                        <a:ext cx="4738688" cy="19224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44161958"/>
              </p:ext>
            </p:extLst>
          </p:nvPr>
        </p:nvGraphicFramePr>
        <p:xfrm>
          <a:off x="290513" y="3489077"/>
          <a:ext cx="4532312" cy="1166812"/>
        </p:xfrm>
        <a:graphic>
          <a:graphicData uri="http://schemas.openxmlformats.org/presentationml/2006/ole">
            <mc:AlternateContent xmlns:mc="http://schemas.openxmlformats.org/markup-compatibility/2006">
              <mc:Choice xmlns:v="urn:schemas-microsoft-com:vml" Requires="v">
                <p:oleObj spid="_x0000_s163892" name="Equation" r:id="rId8" imgW="1676400" imgH="431800" progId="Equation.3">
                  <p:embed/>
                </p:oleObj>
              </mc:Choice>
              <mc:Fallback>
                <p:oleObj name="Equation" r:id="rId8" imgW="1676400" imgH="431800" progId="Equation.3">
                  <p:embed/>
                  <p:pic>
                    <p:nvPicPr>
                      <p:cNvPr id="0" name=""/>
                      <p:cNvPicPr/>
                      <p:nvPr/>
                    </p:nvPicPr>
                    <p:blipFill>
                      <a:blip r:embed="rId9"/>
                      <a:stretch>
                        <a:fillRect/>
                      </a:stretch>
                    </p:blipFill>
                    <p:spPr>
                      <a:xfrm>
                        <a:off x="290513" y="3489077"/>
                        <a:ext cx="4532312" cy="11668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06685693"/>
              </p:ext>
            </p:extLst>
          </p:nvPr>
        </p:nvGraphicFramePr>
        <p:xfrm>
          <a:off x="365997" y="5265320"/>
          <a:ext cx="3605212" cy="1166812"/>
        </p:xfrm>
        <a:graphic>
          <a:graphicData uri="http://schemas.openxmlformats.org/presentationml/2006/ole">
            <mc:AlternateContent xmlns:mc="http://schemas.openxmlformats.org/markup-compatibility/2006">
              <mc:Choice xmlns:v="urn:schemas-microsoft-com:vml" Requires="v">
                <p:oleObj spid="_x0000_s163893" name="Equation" r:id="rId10" imgW="1333500" imgH="431800" progId="Equation.3">
                  <p:embed/>
                </p:oleObj>
              </mc:Choice>
              <mc:Fallback>
                <p:oleObj name="Equation" r:id="rId10" imgW="1333500" imgH="431800" progId="Equation.3">
                  <p:embed/>
                  <p:pic>
                    <p:nvPicPr>
                      <p:cNvPr id="0" name=""/>
                      <p:cNvPicPr/>
                      <p:nvPr/>
                    </p:nvPicPr>
                    <p:blipFill>
                      <a:blip r:embed="rId11"/>
                      <a:stretch>
                        <a:fillRect/>
                      </a:stretch>
                    </p:blipFill>
                    <p:spPr>
                      <a:xfrm>
                        <a:off x="365997" y="5265320"/>
                        <a:ext cx="3605212" cy="116681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49363254"/>
              </p:ext>
            </p:extLst>
          </p:nvPr>
        </p:nvGraphicFramePr>
        <p:xfrm>
          <a:off x="5098415" y="0"/>
          <a:ext cx="4045585" cy="3112853"/>
        </p:xfrm>
        <a:graphic>
          <a:graphicData uri="http://schemas.openxmlformats.org/presentationml/2006/ole">
            <mc:AlternateContent xmlns:mc="http://schemas.openxmlformats.org/markup-compatibility/2006">
              <mc:Choice xmlns:v="urn:schemas-microsoft-com:vml" Requires="v">
                <p:oleObj spid="_x0000_s163894" name="Picture" r:id="rId12" imgW="7658100" imgH="5892800" progId="Word.Picture.8">
                  <p:embed/>
                </p:oleObj>
              </mc:Choice>
              <mc:Fallback>
                <p:oleObj name="Picture" r:id="rId12" imgW="7658100" imgH="5892800" progId="Word.Picture.8">
                  <p:embed/>
                  <p:pic>
                    <p:nvPicPr>
                      <p:cNvPr id="0" name=""/>
                      <p:cNvPicPr>
                        <a:picLocks noChangeAspect="1" noChangeArrowheads="1"/>
                      </p:cNvPicPr>
                      <p:nvPr/>
                    </p:nvPicPr>
                    <p:blipFill>
                      <a:blip r:embed="rId13"/>
                      <a:srcRect l="28995" t="28137" r="31380" b="34250"/>
                      <a:stretch>
                        <a:fillRect/>
                      </a:stretch>
                    </p:blipFill>
                    <p:spPr bwMode="auto">
                      <a:xfrm>
                        <a:off x="5098415" y="0"/>
                        <a:ext cx="4045585" cy="3112853"/>
                      </a:xfrm>
                      <a:prstGeom prst="rect">
                        <a:avLst/>
                      </a:prstGeom>
                      <a:noFill/>
                    </p:spPr>
                  </p:pic>
                </p:oleObj>
              </mc:Fallback>
            </mc:AlternateContent>
          </a:graphicData>
        </a:graphic>
      </p:graphicFrame>
      <p:sp>
        <p:nvSpPr>
          <p:cNvPr id="11" name="Oval 10"/>
          <p:cNvSpPr/>
          <p:nvPr/>
        </p:nvSpPr>
        <p:spPr bwMode="auto">
          <a:xfrm>
            <a:off x="6853916" y="466848"/>
            <a:ext cx="168079" cy="16807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cxnSp>
        <p:nvCxnSpPr>
          <p:cNvPr id="12" name="Straight Arrow Connector 2"/>
          <p:cNvCxnSpPr>
            <a:cxnSpLocks noChangeShapeType="1"/>
          </p:cNvCxnSpPr>
          <p:nvPr/>
        </p:nvCxnSpPr>
        <p:spPr bwMode="auto">
          <a:xfrm flipV="1">
            <a:off x="7119424" y="558490"/>
            <a:ext cx="0" cy="140227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aphicFrame>
        <p:nvGraphicFramePr>
          <p:cNvPr id="13" name="Object 12"/>
          <p:cNvGraphicFramePr>
            <a:graphicFrameLocks noChangeAspect="1"/>
          </p:cNvGraphicFramePr>
          <p:nvPr>
            <p:extLst>
              <p:ext uri="{D42A27DB-BD31-4B8C-83A1-F6EECF244321}">
                <p14:modId xmlns:p14="http://schemas.microsoft.com/office/powerpoint/2010/main" val="3611852899"/>
              </p:ext>
            </p:extLst>
          </p:nvPr>
        </p:nvGraphicFramePr>
        <p:xfrm>
          <a:off x="7208400" y="888217"/>
          <a:ext cx="447675" cy="514350"/>
        </p:xfrm>
        <a:graphic>
          <a:graphicData uri="http://schemas.openxmlformats.org/presentationml/2006/ole">
            <mc:AlternateContent xmlns:mc="http://schemas.openxmlformats.org/markup-compatibility/2006">
              <mc:Choice xmlns:v="urn:schemas-microsoft-com:vml" Requires="v">
                <p:oleObj spid="_x0000_s163895" name="Equation" r:id="rId14" imgW="165100" imgH="190500" progId="Equation.3">
                  <p:embed/>
                </p:oleObj>
              </mc:Choice>
              <mc:Fallback>
                <p:oleObj name="Equation" r:id="rId14" imgW="165100" imgH="190500" progId="Equation.3">
                  <p:embed/>
                  <p:pic>
                    <p:nvPicPr>
                      <p:cNvPr id="0" name=""/>
                      <p:cNvPicPr/>
                      <p:nvPr/>
                    </p:nvPicPr>
                    <p:blipFill>
                      <a:blip r:embed="rId15"/>
                      <a:stretch>
                        <a:fillRect/>
                      </a:stretch>
                    </p:blipFill>
                    <p:spPr>
                      <a:xfrm>
                        <a:off x="7208400" y="888217"/>
                        <a:ext cx="447675" cy="514350"/>
                      </a:xfrm>
                      <a:prstGeom prst="rect">
                        <a:avLst/>
                      </a:prstGeom>
                    </p:spPr>
                  </p:pic>
                </p:oleObj>
              </mc:Fallback>
            </mc:AlternateContent>
          </a:graphicData>
        </a:graphic>
      </p:graphicFrame>
    </p:spTree>
    <p:extLst>
      <p:ext uri="{BB962C8B-B14F-4D97-AF65-F5344CB8AC3E}">
        <p14:creationId xmlns:p14="http://schemas.microsoft.com/office/powerpoint/2010/main" val="2221368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me know how far along you are:</a:t>
            </a:r>
            <a:endParaRPr lang="en-US" dirty="0"/>
          </a:p>
        </p:txBody>
      </p:sp>
      <p:sp>
        <p:nvSpPr>
          <p:cNvPr id="3" name="Content Placeholder 2"/>
          <p:cNvSpPr>
            <a:spLocks noGrp="1"/>
          </p:cNvSpPr>
          <p:nvPr>
            <p:ph sz="half" idx="1"/>
          </p:nvPr>
        </p:nvSpPr>
        <p:spPr/>
        <p:txBody>
          <a:bodyPr/>
          <a:lstStyle/>
          <a:p>
            <a:pPr marL="457200" indent="-457200">
              <a:buAutoNum type="alphaUcParenR"/>
            </a:pPr>
            <a:r>
              <a:rPr lang="en-US" dirty="0" smtClean="0"/>
              <a:t>DONE with page 1</a:t>
            </a:r>
          </a:p>
          <a:p>
            <a:pPr marL="457200" indent="-457200">
              <a:buAutoNum type="alphaUcParenR"/>
            </a:pPr>
            <a:r>
              <a:rPr lang="en-US" dirty="0" smtClean="0"/>
              <a:t>DONE with page 2</a:t>
            </a:r>
          </a:p>
          <a:p>
            <a:pPr marL="457200" indent="-457200">
              <a:buAutoNum type="alphaUcParenR"/>
            </a:pPr>
            <a:r>
              <a:rPr lang="en-US" dirty="0" smtClean="0"/>
              <a:t>DONE with page 3!</a:t>
            </a:r>
            <a:endParaRPr lang="en-US" dirty="0"/>
          </a:p>
        </p:txBody>
      </p:sp>
    </p:spTree>
    <p:extLst>
      <p:ext uri="{BB962C8B-B14F-4D97-AF65-F5344CB8AC3E}">
        <p14:creationId xmlns:p14="http://schemas.microsoft.com/office/powerpoint/2010/main" val="41949636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28613" y="752475"/>
            <a:ext cx="8291512" cy="4987925"/>
          </a:xfrm>
        </p:spPr>
        <p:txBody>
          <a:bodyPr/>
          <a:lstStyle/>
          <a:p>
            <a:pPr algn="l"/>
            <a:r>
              <a:rPr lang="en-US" sz="3400">
                <a:solidFill>
                  <a:schemeClr val="accent2"/>
                </a:solidFill>
                <a:latin typeface="Arial" charset="0"/>
                <a:ea typeface="ヒラギノ角ゴ Pro W3" charset="0"/>
                <a:cs typeface="ヒラギノ角ゴ Pro W3" charset="0"/>
              </a:rPr>
              <a:t>On paper (don</a:t>
            </a:r>
            <a:r>
              <a:rPr lang="ja-JP" altLang="en-US" sz="3400">
                <a:solidFill>
                  <a:schemeClr val="accent2"/>
                </a:solidFill>
                <a:latin typeface="Arial" charset="0"/>
                <a:ea typeface="ヒラギノ角ゴ Pro W3" charset="0"/>
                <a:cs typeface="ヒラギノ角ゴ Pro W3" charset="0"/>
              </a:rPr>
              <a:t>’</a:t>
            </a:r>
            <a:r>
              <a:rPr lang="en-US" sz="3400">
                <a:solidFill>
                  <a:schemeClr val="accent2"/>
                </a:solidFill>
                <a:latin typeface="Arial" charset="0"/>
                <a:ea typeface="ヒラギノ角ゴ Pro W3" charset="0"/>
                <a:cs typeface="ヒラギノ角ゴ Pro W3" charset="0"/>
              </a:rPr>
              <a:t>t forget your name!) in your own words (by yourself):</a:t>
            </a:r>
            <a:br>
              <a:rPr lang="en-US" sz="3400">
                <a:solidFill>
                  <a:schemeClr val="accent2"/>
                </a:solidFill>
                <a:latin typeface="Arial" charset="0"/>
                <a:ea typeface="ヒラギノ角ゴ Pro W3" charset="0"/>
                <a:cs typeface="ヒラギノ角ゴ Pro W3" charset="0"/>
              </a:rPr>
            </a:br>
            <a:r>
              <a:rPr lang="en-US" sz="3400">
                <a:latin typeface="Arial" charset="0"/>
                <a:ea typeface="ヒラギノ角ゴ Pro W3" charset="0"/>
                <a:cs typeface="ヒラギノ角ゴ Pro W3" charset="0"/>
              </a:rPr>
              <a:t/>
            </a:r>
            <a:br>
              <a:rPr lang="en-US" sz="3400">
                <a:latin typeface="Arial" charset="0"/>
                <a:ea typeface="ヒラギノ角ゴ Pro W3" charset="0"/>
                <a:cs typeface="ヒラギノ角ゴ Pro W3" charset="0"/>
              </a:rPr>
            </a:br>
            <a:r>
              <a:rPr lang="en-US" sz="3400">
                <a:latin typeface="Arial" charset="0"/>
                <a:ea typeface="ヒラギノ角ゴ Pro W3" charset="0"/>
                <a:cs typeface="ヒラギノ角ゴ Pro W3" charset="0"/>
              </a:rPr>
              <a:t>What is the idea behind the multipole expansion? What does it accomplish?</a:t>
            </a:r>
            <a:br>
              <a:rPr lang="en-US" sz="3400">
                <a:latin typeface="Arial" charset="0"/>
                <a:ea typeface="ヒラギノ角ゴ Pro W3" charset="0"/>
                <a:cs typeface="ヒラギノ角ゴ Pro W3" charset="0"/>
              </a:rPr>
            </a:br>
            <a:r>
              <a:rPr lang="en-US" sz="3400">
                <a:latin typeface="Arial" charset="0"/>
                <a:ea typeface="ヒラギノ角ゴ Pro W3" charset="0"/>
                <a:cs typeface="ヒラギノ角ゴ Pro W3" charset="0"/>
              </a:rPr>
              <a:t>In what limits/cases is it useful?</a:t>
            </a:r>
            <a:endParaRPr lang="en-US">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1884716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p:txBody>
          <a:bodyPr/>
          <a:lstStyle/>
          <a:p>
            <a:r>
              <a:rPr lang="en-US">
                <a:solidFill>
                  <a:schemeClr val="bg1"/>
                </a:solidFill>
                <a:latin typeface="Arial" charset="0"/>
                <a:ea typeface="ヒラギノ角ゴ Pro W3" charset="0"/>
                <a:cs typeface="ヒラギノ角ゴ Pro W3" charset="0"/>
              </a:rPr>
              <a:t>Dipole moment - off center</a:t>
            </a:r>
            <a:endParaRPr lang="en-US">
              <a:latin typeface="Arial" charset="0"/>
              <a:ea typeface="ヒラギノ角ゴ Pro W3" charset="0"/>
              <a:cs typeface="ヒラギノ角ゴ Pro W3" charset="0"/>
            </a:endParaRPr>
          </a:p>
        </p:txBody>
      </p:sp>
      <p:sp>
        <p:nvSpPr>
          <p:cNvPr id="37893" name="Line 3"/>
          <p:cNvSpPr>
            <a:spLocks noChangeShapeType="1"/>
          </p:cNvSpPr>
          <p:nvPr/>
        </p:nvSpPr>
        <p:spPr bwMode="auto">
          <a:xfrm>
            <a:off x="838200" y="33528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4" name="Line 4"/>
          <p:cNvSpPr>
            <a:spLocks noChangeShapeType="1"/>
          </p:cNvSpPr>
          <p:nvPr/>
        </p:nvSpPr>
        <p:spPr bwMode="auto">
          <a:xfrm flipV="1">
            <a:off x="1066800" y="23622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5" name="Oval 5"/>
          <p:cNvSpPr>
            <a:spLocks noChangeArrowheads="1"/>
          </p:cNvSpPr>
          <p:nvPr/>
        </p:nvSpPr>
        <p:spPr bwMode="auto">
          <a:xfrm>
            <a:off x="2133600" y="1143000"/>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6" name="Oval 6"/>
          <p:cNvSpPr>
            <a:spLocks noChangeArrowheads="1"/>
          </p:cNvSpPr>
          <p:nvPr/>
        </p:nvSpPr>
        <p:spPr bwMode="auto">
          <a:xfrm>
            <a:off x="3200400" y="1752600"/>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7" name="Line 7"/>
          <p:cNvSpPr>
            <a:spLocks noChangeShapeType="1"/>
          </p:cNvSpPr>
          <p:nvPr/>
        </p:nvSpPr>
        <p:spPr bwMode="auto">
          <a:xfrm flipV="1">
            <a:off x="1066800" y="1295400"/>
            <a:ext cx="1219200" cy="20574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7898" name="Line 8"/>
          <p:cNvSpPr>
            <a:spLocks noChangeShapeType="1"/>
          </p:cNvSpPr>
          <p:nvPr/>
        </p:nvSpPr>
        <p:spPr bwMode="auto">
          <a:xfrm flipV="1">
            <a:off x="1066800" y="1905000"/>
            <a:ext cx="2286000" cy="14478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7899" name="Text Box 9"/>
          <p:cNvSpPr txBox="1">
            <a:spLocks noChangeArrowheads="1"/>
          </p:cNvSpPr>
          <p:nvPr/>
        </p:nvSpPr>
        <p:spPr bwMode="auto">
          <a:xfrm>
            <a:off x="2498725" y="3135313"/>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x</a:t>
            </a:r>
          </a:p>
        </p:txBody>
      </p:sp>
      <p:sp>
        <p:nvSpPr>
          <p:cNvPr id="37900" name="Text Box 10"/>
          <p:cNvSpPr txBox="1">
            <a:spLocks noChangeArrowheads="1"/>
          </p:cNvSpPr>
          <p:nvPr/>
        </p:nvSpPr>
        <p:spPr bwMode="auto">
          <a:xfrm>
            <a:off x="762000" y="22860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y</a:t>
            </a:r>
          </a:p>
        </p:txBody>
      </p:sp>
      <p:sp>
        <p:nvSpPr>
          <p:cNvPr id="37901" name="Text Box 11"/>
          <p:cNvSpPr txBox="1">
            <a:spLocks noChangeArrowheads="1"/>
          </p:cNvSpPr>
          <p:nvPr/>
        </p:nvSpPr>
        <p:spPr bwMode="auto">
          <a:xfrm>
            <a:off x="1447800" y="17526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a:t>r</a:t>
            </a:r>
            <a:r>
              <a:rPr lang="en-US" sz="2000" baseline="-25000"/>
              <a:t>1</a:t>
            </a:r>
          </a:p>
        </p:txBody>
      </p:sp>
      <p:sp>
        <p:nvSpPr>
          <p:cNvPr id="37902" name="Text Box 12"/>
          <p:cNvSpPr txBox="1">
            <a:spLocks noChangeArrowheads="1"/>
          </p:cNvSpPr>
          <p:nvPr/>
        </p:nvSpPr>
        <p:spPr bwMode="auto">
          <a:xfrm>
            <a:off x="2514600" y="23622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a:t>r</a:t>
            </a:r>
            <a:r>
              <a:rPr lang="en-US" sz="2000" baseline="-25000"/>
              <a:t>2</a:t>
            </a:r>
          </a:p>
        </p:txBody>
      </p:sp>
      <p:sp>
        <p:nvSpPr>
          <p:cNvPr id="37903" name="Line 13"/>
          <p:cNvSpPr>
            <a:spLocks noChangeShapeType="1"/>
          </p:cNvSpPr>
          <p:nvPr/>
        </p:nvSpPr>
        <p:spPr bwMode="auto">
          <a:xfrm>
            <a:off x="2286000" y="1295400"/>
            <a:ext cx="1066800" cy="609600"/>
          </a:xfrm>
          <a:prstGeom prst="line">
            <a:avLst/>
          </a:prstGeom>
          <a:noFill/>
          <a:ln w="25400">
            <a:solidFill>
              <a:schemeClr val="tx1"/>
            </a:solidFill>
            <a:round/>
            <a:headEnd type="triangle" w="lg" len="lg"/>
            <a:tailEnd w="lg" len="lg"/>
          </a:ln>
          <a:extLst>
            <a:ext uri="{909E8E84-426E-40dd-AFC4-6F175D3DCCD1}">
              <a14:hiddenFill xmlns:a14="http://schemas.microsoft.com/office/drawing/2010/main">
                <a:noFill/>
              </a14:hiddenFill>
            </a:ext>
          </a:extLst>
        </p:spPr>
        <p:txBody>
          <a:bodyPr/>
          <a:lstStyle/>
          <a:p>
            <a:endParaRPr lang="en-US"/>
          </a:p>
        </p:txBody>
      </p:sp>
      <p:sp>
        <p:nvSpPr>
          <p:cNvPr id="37904" name="Text Box 14"/>
          <p:cNvSpPr txBox="1">
            <a:spLocks noChangeArrowheads="1"/>
          </p:cNvSpPr>
          <p:nvPr/>
        </p:nvSpPr>
        <p:spPr bwMode="auto">
          <a:xfrm>
            <a:off x="2743200" y="11430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a:t>d</a:t>
            </a:r>
            <a:endParaRPr lang="en-US" sz="2000" baseline="-25000"/>
          </a:p>
        </p:txBody>
      </p:sp>
      <p:sp>
        <p:nvSpPr>
          <p:cNvPr id="37905" name="Text Box 15"/>
          <p:cNvSpPr txBox="1">
            <a:spLocks noChangeArrowheads="1"/>
          </p:cNvSpPr>
          <p:nvPr/>
        </p:nvSpPr>
        <p:spPr bwMode="auto">
          <a:xfrm>
            <a:off x="1981200" y="762000"/>
            <a:ext cx="54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+q</a:t>
            </a:r>
          </a:p>
        </p:txBody>
      </p:sp>
      <p:sp>
        <p:nvSpPr>
          <p:cNvPr id="37906" name="Text Box 16"/>
          <p:cNvSpPr txBox="1">
            <a:spLocks noChangeArrowheads="1"/>
          </p:cNvSpPr>
          <p:nvPr/>
        </p:nvSpPr>
        <p:spPr bwMode="auto">
          <a:xfrm>
            <a:off x="3429000" y="1447800"/>
            <a:ext cx="54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-q</a:t>
            </a:r>
          </a:p>
        </p:txBody>
      </p:sp>
      <p:graphicFrame>
        <p:nvGraphicFramePr>
          <p:cNvPr id="37890" name="Object 2"/>
          <p:cNvGraphicFramePr>
            <a:graphicFrameLocks noGrp="1" noChangeAspect="1"/>
          </p:cNvGraphicFramePr>
          <p:nvPr>
            <p:ph/>
          </p:nvPr>
        </p:nvGraphicFramePr>
        <p:xfrm>
          <a:off x="4356100" y="1209675"/>
          <a:ext cx="1943100" cy="946150"/>
        </p:xfrm>
        <a:graphic>
          <a:graphicData uri="http://schemas.openxmlformats.org/presentationml/2006/ole">
            <mc:AlternateContent xmlns:mc="http://schemas.openxmlformats.org/markup-compatibility/2006">
              <mc:Choice xmlns:v="urn:schemas-microsoft-com:vml" Requires="v">
                <p:oleObj spid="_x0000_s130066" name="Equation" r:id="rId4" imgW="698594" imgH="343148" progId="Equation.DSMT4">
                  <p:embed/>
                </p:oleObj>
              </mc:Choice>
              <mc:Fallback>
                <p:oleObj name="Equation" r:id="rId4" imgW="698594" imgH="34314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209675"/>
                        <a:ext cx="19431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37891" name="Object 3"/>
          <p:cNvGraphicFramePr>
            <a:graphicFrameLocks noChangeAspect="1"/>
          </p:cNvGraphicFramePr>
          <p:nvPr>
            <p:extLst>
              <p:ext uri="{D42A27DB-BD31-4B8C-83A1-F6EECF244321}">
                <p14:modId xmlns:p14="http://schemas.microsoft.com/office/powerpoint/2010/main" val="2933099237"/>
              </p:ext>
            </p:extLst>
          </p:nvPr>
        </p:nvGraphicFramePr>
        <p:xfrm>
          <a:off x="876300" y="3947209"/>
          <a:ext cx="8267700" cy="2681288"/>
        </p:xfrm>
        <a:graphic>
          <a:graphicData uri="http://schemas.openxmlformats.org/presentationml/2006/ole">
            <mc:AlternateContent xmlns:mc="http://schemas.openxmlformats.org/markup-compatibility/2006">
              <mc:Choice xmlns:v="urn:schemas-microsoft-com:vml" Requires="v">
                <p:oleObj spid="_x0000_s130067" name="Equation" r:id="rId6" imgW="2819400" imgH="914400" progId="Equation.3">
                  <p:embed/>
                </p:oleObj>
              </mc:Choice>
              <mc:Fallback>
                <p:oleObj name="Equation" r:id="rId6" imgW="2819400" imgH="914400" progId="Equation.3">
                  <p:embed/>
                  <p:pic>
                    <p:nvPicPr>
                      <p:cNvPr id="0" name=""/>
                      <p:cNvPicPr>
                        <a:picLocks noChangeAspect="1" noChangeArrowheads="1"/>
                      </p:cNvPicPr>
                      <p:nvPr/>
                    </p:nvPicPr>
                    <p:blipFill>
                      <a:blip r:embed="rId7"/>
                      <a:srcRect/>
                      <a:stretch>
                        <a:fillRect/>
                      </a:stretch>
                    </p:blipFill>
                    <p:spPr bwMode="auto">
                      <a:xfrm>
                        <a:off x="876300" y="3947209"/>
                        <a:ext cx="8267700" cy="268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907" name="Text Box 19"/>
          <p:cNvSpPr txBox="1">
            <a:spLocks noChangeArrowheads="1"/>
          </p:cNvSpPr>
          <p:nvPr/>
        </p:nvSpPr>
        <p:spPr bwMode="auto">
          <a:xfrm>
            <a:off x="533400" y="152400"/>
            <a:ext cx="1082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MD6.1</a:t>
            </a:r>
          </a:p>
        </p:txBody>
      </p:sp>
    </p:spTree>
    <p:extLst>
      <p:ext uri="{BB962C8B-B14F-4D97-AF65-F5344CB8AC3E}">
        <p14:creationId xmlns:p14="http://schemas.microsoft.com/office/powerpoint/2010/main" val="76383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Text Box 5"/>
          <p:cNvSpPr txBox="1">
            <a:spLocks noChangeArrowheads="1"/>
          </p:cNvSpPr>
          <p:nvPr/>
        </p:nvSpPr>
        <p:spPr bwMode="auto">
          <a:xfrm>
            <a:off x="339725" y="2174875"/>
            <a:ext cx="8640763" cy="466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3000" dirty="0"/>
              <a:t>Which of the following is correct </a:t>
            </a:r>
            <a:r>
              <a:rPr lang="en-US" sz="3000" dirty="0" smtClean="0"/>
              <a:t>(and "</a:t>
            </a:r>
            <a:r>
              <a:rPr lang="en-US" sz="3000" dirty="0"/>
              <a:t>coordinate free")</a:t>
            </a:r>
            <a:r>
              <a:rPr lang="en-US" sz="3000" dirty="0" smtClean="0"/>
              <a:t>?</a:t>
            </a:r>
            <a:endParaRPr lang="en-US" sz="3000" dirty="0"/>
          </a:p>
          <a:p>
            <a:endParaRPr lang="en-US" sz="3000" dirty="0"/>
          </a:p>
          <a:p>
            <a:r>
              <a:rPr lang="en-US" sz="3000" dirty="0"/>
              <a:t>A)                             	        B)</a:t>
            </a:r>
          </a:p>
          <a:p>
            <a:endParaRPr lang="en-US" sz="3000" dirty="0"/>
          </a:p>
          <a:p>
            <a:endParaRPr lang="en-US" sz="3000" dirty="0"/>
          </a:p>
          <a:p>
            <a:r>
              <a:rPr lang="en-US" sz="3000" dirty="0"/>
              <a:t>C)				         D)</a:t>
            </a:r>
          </a:p>
          <a:p>
            <a:endParaRPr lang="en-US" sz="3000" dirty="0"/>
          </a:p>
          <a:p>
            <a:endParaRPr lang="en-US" sz="3000" dirty="0"/>
          </a:p>
          <a:p>
            <a:r>
              <a:rPr lang="en-US" sz="3000" dirty="0"/>
              <a:t>E)  None of these</a:t>
            </a:r>
          </a:p>
        </p:txBody>
      </p:sp>
      <p:sp>
        <p:nvSpPr>
          <p:cNvPr id="273410" name="Rectangle 2"/>
          <p:cNvSpPr>
            <a:spLocks noGrp="1" noChangeArrowheads="1"/>
          </p:cNvSpPr>
          <p:nvPr>
            <p:ph type="title" idx="4294967295"/>
          </p:nvPr>
        </p:nvSpPr>
        <p:spPr>
          <a:xfrm>
            <a:off x="1117600" y="609600"/>
            <a:ext cx="7772400" cy="1143000"/>
          </a:xfrm>
        </p:spPr>
        <p:txBody>
          <a:bodyPr/>
          <a:lstStyle/>
          <a:p>
            <a:pPr algn="l"/>
            <a:r>
              <a:rPr lang="en-US" sz="3000"/>
              <a:t>A small dipole (dipole moment p=qd) points in the z direction. </a:t>
            </a:r>
            <a:br>
              <a:rPr lang="en-US" sz="3000"/>
            </a:br>
            <a:r>
              <a:rPr lang="en-US" sz="3000"/>
              <a:t>We have derived</a:t>
            </a:r>
            <a:r>
              <a:rPr lang="en-US"/>
              <a:t> </a:t>
            </a:r>
          </a:p>
        </p:txBody>
      </p:sp>
      <p:graphicFrame>
        <p:nvGraphicFramePr>
          <p:cNvPr id="273412" name="Object 4"/>
          <p:cNvGraphicFramePr>
            <a:graphicFrameLocks noChangeAspect="1"/>
          </p:cNvGraphicFramePr>
          <p:nvPr>
            <p:extLst>
              <p:ext uri="{D42A27DB-BD31-4B8C-83A1-F6EECF244321}">
                <p14:modId xmlns:p14="http://schemas.microsoft.com/office/powerpoint/2010/main" val="678287386"/>
              </p:ext>
            </p:extLst>
          </p:nvPr>
        </p:nvGraphicFramePr>
        <p:xfrm>
          <a:off x="4337875" y="1177669"/>
          <a:ext cx="4471988" cy="936625"/>
        </p:xfrm>
        <a:graphic>
          <a:graphicData uri="http://schemas.openxmlformats.org/presentationml/2006/ole">
            <mc:AlternateContent xmlns:mc="http://schemas.openxmlformats.org/markup-compatibility/2006">
              <mc:Choice xmlns:v="urn:schemas-microsoft-com:vml" Requires="v">
                <p:oleObj spid="_x0000_s131114" name="Equation" r:id="rId4" imgW="2057400" imgH="431800" progId="Equation.3">
                  <p:embed/>
                </p:oleObj>
              </mc:Choice>
              <mc:Fallback>
                <p:oleObj name="Equation" r:id="rId4" imgW="2057400" imgH="431800" progId="Equation.3">
                  <p:embed/>
                  <p:pic>
                    <p:nvPicPr>
                      <p:cNvPr id="0" name=""/>
                      <p:cNvPicPr>
                        <a:picLocks noChangeAspect="1" noChangeArrowheads="1"/>
                      </p:cNvPicPr>
                      <p:nvPr/>
                    </p:nvPicPr>
                    <p:blipFill>
                      <a:blip r:embed="rId5"/>
                      <a:srcRect/>
                      <a:stretch>
                        <a:fillRect/>
                      </a:stretch>
                    </p:blipFill>
                    <p:spPr bwMode="auto">
                      <a:xfrm>
                        <a:off x="4337875" y="1177669"/>
                        <a:ext cx="44719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3417" name="Object 9"/>
          <p:cNvGraphicFramePr>
            <a:graphicFrameLocks noChangeAspect="1"/>
          </p:cNvGraphicFramePr>
          <p:nvPr/>
        </p:nvGraphicFramePr>
        <p:xfrm>
          <a:off x="1036638" y="3370263"/>
          <a:ext cx="2505075" cy="942975"/>
        </p:xfrm>
        <a:graphic>
          <a:graphicData uri="http://schemas.openxmlformats.org/presentationml/2006/ole">
            <mc:AlternateContent xmlns:mc="http://schemas.openxmlformats.org/markup-compatibility/2006">
              <mc:Choice xmlns:v="urn:schemas-microsoft-com:vml" Requires="v">
                <p:oleObj spid="_x0000_s131115" name="Equation" r:id="rId6" imgW="1079500" imgH="406400" progId="Equation.3">
                  <p:embed/>
                </p:oleObj>
              </mc:Choice>
              <mc:Fallback>
                <p:oleObj name="Equation" r:id="rId6" imgW="1079500" imgH="40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638" y="3370263"/>
                        <a:ext cx="25050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3418" name="Object 10"/>
          <p:cNvGraphicFramePr>
            <a:graphicFrameLocks noChangeAspect="1"/>
          </p:cNvGraphicFramePr>
          <p:nvPr/>
        </p:nvGraphicFramePr>
        <p:xfrm>
          <a:off x="1049338" y="4773613"/>
          <a:ext cx="2505075" cy="1031875"/>
        </p:xfrm>
        <a:graphic>
          <a:graphicData uri="http://schemas.openxmlformats.org/presentationml/2006/ole">
            <mc:AlternateContent xmlns:mc="http://schemas.openxmlformats.org/markup-compatibility/2006">
              <mc:Choice xmlns:v="urn:schemas-microsoft-com:vml" Requires="v">
                <p:oleObj spid="_x0000_s131116" name="Equation" r:id="rId8" imgW="1079500" imgH="444500" progId="Equation.3">
                  <p:embed/>
                </p:oleObj>
              </mc:Choice>
              <mc:Fallback>
                <p:oleObj name="Equation" r:id="rId8" imgW="1079500" imgH="444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338" y="4773613"/>
                        <a:ext cx="2505075"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3419" name="Object 11"/>
          <p:cNvGraphicFramePr>
            <a:graphicFrameLocks noChangeAspect="1"/>
          </p:cNvGraphicFramePr>
          <p:nvPr/>
        </p:nvGraphicFramePr>
        <p:xfrm>
          <a:off x="5575300" y="4775200"/>
          <a:ext cx="2624138" cy="1030288"/>
        </p:xfrm>
        <a:graphic>
          <a:graphicData uri="http://schemas.openxmlformats.org/presentationml/2006/ole">
            <mc:AlternateContent xmlns:mc="http://schemas.openxmlformats.org/markup-compatibility/2006">
              <mc:Choice xmlns:v="urn:schemas-microsoft-com:vml" Requires="v">
                <p:oleObj spid="_x0000_s131117" name="Equation" r:id="rId10" imgW="1130300" imgH="444500" progId="Equation.3">
                  <p:embed/>
                </p:oleObj>
              </mc:Choice>
              <mc:Fallback>
                <p:oleObj name="Equation" r:id="rId10" imgW="1130300" imgH="444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75300" y="4775200"/>
                        <a:ext cx="2624138"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3420" name="Text Box 12"/>
          <p:cNvSpPr txBox="1">
            <a:spLocks noChangeArrowheads="1"/>
          </p:cNvSpPr>
          <p:nvPr/>
        </p:nvSpPr>
        <p:spPr bwMode="auto">
          <a:xfrm>
            <a:off x="103188" y="61913"/>
            <a:ext cx="798512"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3.22a</a:t>
            </a:r>
          </a:p>
        </p:txBody>
      </p:sp>
      <p:graphicFrame>
        <p:nvGraphicFramePr>
          <p:cNvPr id="273421" name="Object 13"/>
          <p:cNvGraphicFramePr>
            <a:graphicFrameLocks noChangeAspect="1"/>
          </p:cNvGraphicFramePr>
          <p:nvPr/>
        </p:nvGraphicFramePr>
        <p:xfrm>
          <a:off x="5430838" y="3402013"/>
          <a:ext cx="2505075" cy="1031875"/>
        </p:xfrm>
        <a:graphic>
          <a:graphicData uri="http://schemas.openxmlformats.org/presentationml/2006/ole">
            <mc:AlternateContent xmlns:mc="http://schemas.openxmlformats.org/markup-compatibility/2006">
              <mc:Choice xmlns:v="urn:schemas-microsoft-com:vml" Requires="v">
                <p:oleObj spid="_x0000_s131118" name="Equation" r:id="rId12" imgW="1079500" imgH="444500" progId="Equation.3">
                  <p:embed/>
                </p:oleObj>
              </mc:Choice>
              <mc:Fallback>
                <p:oleObj name="Equation" r:id="rId12" imgW="1079500" imgH="4445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0838" y="3402013"/>
                        <a:ext cx="2505075"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8506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idx="4294967295"/>
          </p:nvPr>
        </p:nvSpPr>
        <p:spPr>
          <a:xfrm>
            <a:off x="1117600" y="609600"/>
            <a:ext cx="7772400" cy="1143000"/>
          </a:xfrm>
        </p:spPr>
        <p:txBody>
          <a:bodyPr/>
          <a:lstStyle/>
          <a:p>
            <a:pPr algn="l"/>
            <a:r>
              <a:rPr lang="en-US" sz="3000" dirty="0"/>
              <a:t>An ideal dipole (tiny dipole moment p=</a:t>
            </a:r>
            <a:r>
              <a:rPr lang="en-US" sz="3000" dirty="0" err="1"/>
              <a:t>qd</a:t>
            </a:r>
            <a:r>
              <a:rPr lang="en-US" sz="3000" dirty="0"/>
              <a:t>) points in the z direction. </a:t>
            </a:r>
            <a:br>
              <a:rPr lang="en-US" sz="3000" dirty="0"/>
            </a:br>
            <a:r>
              <a:rPr lang="en-US" sz="3000" dirty="0"/>
              <a:t/>
            </a:r>
            <a:br>
              <a:rPr lang="en-US" sz="3000" dirty="0"/>
            </a:br>
            <a:r>
              <a:rPr lang="en-US" sz="3000" dirty="0"/>
              <a:t>We have derived</a:t>
            </a:r>
            <a:r>
              <a:rPr lang="en-US" dirty="0"/>
              <a:t> </a:t>
            </a:r>
          </a:p>
        </p:txBody>
      </p:sp>
      <p:graphicFrame>
        <p:nvGraphicFramePr>
          <p:cNvPr id="274435" name="Object 3"/>
          <p:cNvGraphicFramePr>
            <a:graphicFrameLocks noChangeAspect="1"/>
          </p:cNvGraphicFramePr>
          <p:nvPr/>
        </p:nvGraphicFramePr>
        <p:xfrm>
          <a:off x="4248150" y="1485900"/>
          <a:ext cx="4665663" cy="1049338"/>
        </p:xfrm>
        <a:graphic>
          <a:graphicData uri="http://schemas.openxmlformats.org/presentationml/2006/ole">
            <mc:AlternateContent xmlns:mc="http://schemas.openxmlformats.org/markup-compatibility/2006">
              <mc:Choice xmlns:v="urn:schemas-microsoft-com:vml" Requires="v">
                <p:oleObj spid="_x0000_s135178" name="Equation" r:id="rId4" imgW="2146300" imgH="482600" progId="Equation.3">
                  <p:embed/>
                </p:oleObj>
              </mc:Choice>
              <mc:Fallback>
                <p:oleObj name="Equation" r:id="rId4" imgW="21463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1485900"/>
                        <a:ext cx="4665663"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4436" name="Text Box 4"/>
          <p:cNvSpPr txBox="1">
            <a:spLocks noChangeArrowheads="1"/>
          </p:cNvSpPr>
          <p:nvPr/>
        </p:nvSpPr>
        <p:spPr bwMode="auto">
          <a:xfrm>
            <a:off x="1139825" y="3241675"/>
            <a:ext cx="6192838" cy="155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t>Sketch this E field...</a:t>
            </a:r>
          </a:p>
          <a:p>
            <a:r>
              <a:rPr lang="en-US" sz="3200"/>
              <a:t>(What would change if the dipole </a:t>
            </a:r>
          </a:p>
          <a:p>
            <a:r>
              <a:rPr lang="en-US" sz="3200"/>
              <a:t>separation d was not so tiny?)</a:t>
            </a:r>
          </a:p>
        </p:txBody>
      </p:sp>
      <p:sp>
        <p:nvSpPr>
          <p:cNvPr id="274440" name="Text Box 8"/>
          <p:cNvSpPr txBox="1">
            <a:spLocks noChangeArrowheads="1"/>
          </p:cNvSpPr>
          <p:nvPr/>
        </p:nvSpPr>
        <p:spPr bwMode="auto">
          <a:xfrm>
            <a:off x="103188" y="61913"/>
            <a:ext cx="798512"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3.22b</a:t>
            </a:r>
          </a:p>
        </p:txBody>
      </p:sp>
    </p:spTree>
    <p:extLst>
      <p:ext uri="{BB962C8B-B14F-4D97-AF65-F5344CB8AC3E}">
        <p14:creationId xmlns:p14="http://schemas.microsoft.com/office/powerpoint/2010/main" val="15445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435" name="Object 3"/>
          <p:cNvGraphicFramePr>
            <a:graphicFrameLocks noChangeAspect="1"/>
          </p:cNvGraphicFramePr>
          <p:nvPr>
            <p:extLst>
              <p:ext uri="{D42A27DB-BD31-4B8C-83A1-F6EECF244321}">
                <p14:modId xmlns:p14="http://schemas.microsoft.com/office/powerpoint/2010/main" val="2653318183"/>
              </p:ext>
            </p:extLst>
          </p:nvPr>
        </p:nvGraphicFramePr>
        <p:xfrm>
          <a:off x="1779588" y="828675"/>
          <a:ext cx="4638675" cy="938213"/>
        </p:xfrm>
        <a:graphic>
          <a:graphicData uri="http://schemas.openxmlformats.org/presentationml/2006/ole">
            <mc:AlternateContent xmlns:mc="http://schemas.openxmlformats.org/markup-compatibility/2006">
              <mc:Choice xmlns:v="urn:schemas-microsoft-com:vml" Requires="v">
                <p:oleObj spid="_x0000_s145418" name="Equation" r:id="rId4" imgW="2133600" imgH="431800" progId="Equation.3">
                  <p:embed/>
                </p:oleObj>
              </mc:Choice>
              <mc:Fallback>
                <p:oleObj name="Equation" r:id="rId4" imgW="2133600" imgH="431800" progId="Equation.3">
                  <p:embed/>
                  <p:pic>
                    <p:nvPicPr>
                      <p:cNvPr id="0" name=""/>
                      <p:cNvPicPr>
                        <a:picLocks noChangeAspect="1" noChangeArrowheads="1"/>
                      </p:cNvPicPr>
                      <p:nvPr/>
                    </p:nvPicPr>
                    <p:blipFill>
                      <a:blip r:embed="rId5"/>
                      <a:srcRect/>
                      <a:stretch>
                        <a:fillRect/>
                      </a:stretch>
                    </p:blipFill>
                    <p:spPr bwMode="auto">
                      <a:xfrm>
                        <a:off x="1779588" y="828675"/>
                        <a:ext cx="46386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4436" name="Text Box 4"/>
          <p:cNvSpPr txBox="1">
            <a:spLocks noChangeArrowheads="1"/>
          </p:cNvSpPr>
          <p:nvPr/>
        </p:nvSpPr>
        <p:spPr bwMode="auto">
          <a:xfrm>
            <a:off x="1139825" y="3241675"/>
            <a:ext cx="3856745"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dirty="0"/>
              <a:t>Sketch this E </a:t>
            </a:r>
            <a:r>
              <a:rPr lang="en-US" sz="3200" dirty="0" smtClean="0"/>
              <a:t>field…</a:t>
            </a:r>
            <a:endParaRPr lang="en-US" sz="3200" dirty="0"/>
          </a:p>
        </p:txBody>
      </p:sp>
      <p:sp>
        <p:nvSpPr>
          <p:cNvPr id="274440" name="Text Box 8"/>
          <p:cNvSpPr txBox="1">
            <a:spLocks noChangeArrowheads="1"/>
          </p:cNvSpPr>
          <p:nvPr/>
        </p:nvSpPr>
        <p:spPr bwMode="auto">
          <a:xfrm>
            <a:off x="103188" y="61913"/>
            <a:ext cx="798512"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3.22b</a:t>
            </a:r>
          </a:p>
        </p:txBody>
      </p:sp>
    </p:spTree>
    <p:extLst>
      <p:ext uri="{BB962C8B-B14F-4D97-AF65-F5344CB8AC3E}">
        <p14:creationId xmlns:p14="http://schemas.microsoft.com/office/powerpoint/2010/main" val="15445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026"/>
          <p:cNvSpPr>
            <a:spLocks noGrp="1" noChangeArrowheads="1"/>
          </p:cNvSpPr>
          <p:nvPr>
            <p:ph type="title" idx="4294967295"/>
          </p:nvPr>
        </p:nvSpPr>
        <p:spPr>
          <a:xfrm>
            <a:off x="533400" y="623888"/>
            <a:ext cx="7861300" cy="1116012"/>
          </a:xfrm>
        </p:spPr>
        <p:txBody>
          <a:bodyPr/>
          <a:lstStyle/>
          <a:p>
            <a:pPr algn="l"/>
            <a:r>
              <a:rPr lang="en-US" sz="2400">
                <a:latin typeface="Arial" charset="0"/>
                <a:ea typeface="ヒラギノ角ゴ Pro W3" charset="0"/>
                <a:cs typeface="ヒラギノ角ゴ Pro W3" charset="0"/>
              </a:rPr>
              <a:t>For a dipole at the origin pointing in the z-direction, we have derived</a:t>
            </a:r>
          </a:p>
        </p:txBody>
      </p:sp>
      <p:graphicFrame>
        <p:nvGraphicFramePr>
          <p:cNvPr id="46082" name="Object 1024"/>
          <p:cNvGraphicFramePr>
            <a:graphicFrameLocks noChangeAspect="1"/>
          </p:cNvGraphicFramePr>
          <p:nvPr/>
        </p:nvGraphicFramePr>
        <p:xfrm>
          <a:off x="793750" y="1819275"/>
          <a:ext cx="4968875" cy="938213"/>
        </p:xfrm>
        <a:graphic>
          <a:graphicData uri="http://schemas.openxmlformats.org/presentationml/2006/ole">
            <mc:AlternateContent xmlns:mc="http://schemas.openxmlformats.org/markup-compatibility/2006">
              <mc:Choice xmlns:v="urn:schemas-microsoft-com:vml" Requires="v">
                <p:oleObj spid="_x0000_s146442" name="Equation" r:id="rId4" imgW="2286396" imgH="432197" progId="Equation.3">
                  <p:embed/>
                </p:oleObj>
              </mc:Choice>
              <mc:Fallback>
                <p:oleObj name="Equation" r:id="rId4" imgW="2286396" imgH="4321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0" y="1819275"/>
                        <a:ext cx="49688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6084" name="Text Box 1028"/>
          <p:cNvSpPr txBox="1">
            <a:spLocks noChangeArrowheads="1"/>
          </p:cNvSpPr>
          <p:nvPr/>
        </p:nvSpPr>
        <p:spPr bwMode="auto">
          <a:xfrm>
            <a:off x="311150" y="3316288"/>
            <a:ext cx="6640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For the dipole </a:t>
            </a:r>
            <a:r>
              <a:rPr lang="en-US" b="1"/>
              <a:t>p</a:t>
            </a:r>
            <a:r>
              <a:rPr lang="en-US"/>
              <a:t> = q </a:t>
            </a:r>
            <a:r>
              <a:rPr lang="en-US" b="1"/>
              <a:t>d</a:t>
            </a:r>
            <a:r>
              <a:rPr lang="en-US"/>
              <a:t> shown, what does the formula predict for the direction of </a:t>
            </a:r>
            <a:r>
              <a:rPr lang="en-US" b="1"/>
              <a:t>E</a:t>
            </a:r>
            <a:r>
              <a:rPr lang="en-US"/>
              <a:t>(</a:t>
            </a:r>
            <a:r>
              <a:rPr lang="en-US" b="1"/>
              <a:t>r</a:t>
            </a:r>
            <a:r>
              <a:rPr lang="en-US"/>
              <a:t>=0)?</a:t>
            </a:r>
            <a:endParaRPr lang="en-US" b="1"/>
          </a:p>
        </p:txBody>
      </p:sp>
      <p:sp>
        <p:nvSpPr>
          <p:cNvPr id="46085" name="Text Box 1029"/>
          <p:cNvSpPr txBox="1">
            <a:spLocks noChangeArrowheads="1"/>
          </p:cNvSpPr>
          <p:nvPr/>
        </p:nvSpPr>
        <p:spPr bwMode="auto">
          <a:xfrm>
            <a:off x="103188" y="61913"/>
            <a:ext cx="134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MD6 - 2</a:t>
            </a:r>
          </a:p>
        </p:txBody>
      </p:sp>
      <p:grpSp>
        <p:nvGrpSpPr>
          <p:cNvPr id="46086" name="Group 6"/>
          <p:cNvGrpSpPr>
            <a:grpSpLocks/>
          </p:cNvGrpSpPr>
          <p:nvPr/>
        </p:nvGrpSpPr>
        <p:grpSpPr bwMode="auto">
          <a:xfrm>
            <a:off x="6619875" y="2767013"/>
            <a:ext cx="1746250" cy="1593850"/>
            <a:chOff x="960" y="1684"/>
            <a:chExt cx="1100" cy="1004"/>
          </a:xfrm>
        </p:grpSpPr>
        <p:sp>
          <p:nvSpPr>
            <p:cNvPr id="46088" name="Line 7"/>
            <p:cNvSpPr>
              <a:spLocks noChangeShapeType="1"/>
            </p:cNvSpPr>
            <p:nvPr/>
          </p:nvSpPr>
          <p:spPr bwMode="auto">
            <a:xfrm>
              <a:off x="960" y="2304"/>
              <a:ext cx="10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9" name="Line 8"/>
            <p:cNvSpPr>
              <a:spLocks noChangeShapeType="1"/>
            </p:cNvSpPr>
            <p:nvPr/>
          </p:nvSpPr>
          <p:spPr bwMode="auto">
            <a:xfrm flipV="1">
              <a:off x="1552" y="1824"/>
              <a:ext cx="0" cy="8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0" name="Oval 9"/>
            <p:cNvSpPr>
              <a:spLocks noChangeArrowheads="1"/>
            </p:cNvSpPr>
            <p:nvPr/>
          </p:nvSpPr>
          <p:spPr bwMode="auto">
            <a:xfrm>
              <a:off x="1488" y="1968"/>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46091" name="Oval 10"/>
            <p:cNvSpPr>
              <a:spLocks noChangeArrowheads="1"/>
            </p:cNvSpPr>
            <p:nvPr/>
          </p:nvSpPr>
          <p:spPr bwMode="auto">
            <a:xfrm>
              <a:off x="1488" y="2496"/>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46092" name="Text Box 11"/>
            <p:cNvSpPr txBox="1">
              <a:spLocks noChangeArrowheads="1"/>
            </p:cNvSpPr>
            <p:nvPr/>
          </p:nvSpPr>
          <p:spPr bwMode="auto">
            <a:xfrm>
              <a:off x="1864" y="227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x</a:t>
              </a:r>
            </a:p>
          </p:txBody>
        </p:sp>
        <p:sp>
          <p:nvSpPr>
            <p:cNvPr id="46093" name="Text Box 12"/>
            <p:cNvSpPr txBox="1">
              <a:spLocks noChangeArrowheads="1"/>
            </p:cNvSpPr>
            <p:nvPr/>
          </p:nvSpPr>
          <p:spPr bwMode="auto">
            <a:xfrm>
              <a:off x="1358" y="1684"/>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z</a:t>
              </a:r>
            </a:p>
          </p:txBody>
        </p:sp>
        <p:sp>
          <p:nvSpPr>
            <p:cNvPr id="46094" name="Text Box 13"/>
            <p:cNvSpPr txBox="1">
              <a:spLocks noChangeArrowheads="1"/>
            </p:cNvSpPr>
            <p:nvPr/>
          </p:nvSpPr>
          <p:spPr bwMode="auto">
            <a:xfrm>
              <a:off x="1448" y="1902"/>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a:t>
              </a:r>
            </a:p>
          </p:txBody>
        </p:sp>
        <p:sp>
          <p:nvSpPr>
            <p:cNvPr id="46095" name="Text Box 14"/>
            <p:cNvSpPr txBox="1">
              <a:spLocks noChangeArrowheads="1"/>
            </p:cNvSpPr>
            <p:nvPr/>
          </p:nvSpPr>
          <p:spPr bwMode="auto">
            <a:xfrm>
              <a:off x="1487" y="2430"/>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a:t>
              </a:r>
            </a:p>
          </p:txBody>
        </p:sp>
        <p:sp>
          <p:nvSpPr>
            <p:cNvPr id="46096" name="Line 15"/>
            <p:cNvSpPr>
              <a:spLocks noChangeShapeType="1"/>
            </p:cNvSpPr>
            <p:nvPr/>
          </p:nvSpPr>
          <p:spPr bwMode="auto">
            <a:xfrm flipV="1">
              <a:off x="1440" y="2016"/>
              <a:ext cx="0"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7" name="Text Box 16"/>
            <p:cNvSpPr txBox="1">
              <a:spLocks noChangeArrowheads="1"/>
            </p:cNvSpPr>
            <p:nvPr/>
          </p:nvSpPr>
          <p:spPr bwMode="auto">
            <a:xfrm>
              <a:off x="1256" y="2104"/>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d</a:t>
              </a:r>
            </a:p>
          </p:txBody>
        </p:sp>
      </p:grpSp>
      <p:sp>
        <p:nvSpPr>
          <p:cNvPr id="46087" name="Text Box 17"/>
          <p:cNvSpPr txBox="1">
            <a:spLocks noChangeArrowheads="1"/>
          </p:cNvSpPr>
          <p:nvPr/>
        </p:nvSpPr>
        <p:spPr bwMode="auto">
          <a:xfrm>
            <a:off x="606425" y="4746625"/>
            <a:ext cx="75057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a:t>Down	B) Up		C) some other direction</a:t>
            </a:r>
          </a:p>
          <a:p>
            <a:pPr eaLnBrk="1" hangingPunct="1">
              <a:buFontTx/>
              <a:buAutoNum type="alphaUcParenR"/>
            </a:pPr>
            <a:endParaRPr lang="en-US"/>
          </a:p>
          <a:p>
            <a:pPr eaLnBrk="1" hangingPunct="1"/>
            <a:r>
              <a:rPr lang="en-US"/>
              <a:t>D) The formula doesn't apply.</a:t>
            </a:r>
          </a:p>
        </p:txBody>
      </p:sp>
    </p:spTree>
    <p:extLst>
      <p:ext uri="{BB962C8B-B14F-4D97-AF65-F5344CB8AC3E}">
        <p14:creationId xmlns:p14="http://schemas.microsoft.com/office/powerpoint/2010/main" val="989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FPt_dipole_animation_electric.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16200000">
            <a:off x="2181861" y="556692"/>
            <a:ext cx="6125408" cy="5645919"/>
          </a:xfrm>
          <a:prstGeom prst="rect">
            <a:avLst/>
          </a:prstGeom>
        </p:spPr>
      </p:pic>
    </p:spTree>
    <p:extLst>
      <p:ext uri="{BB962C8B-B14F-4D97-AF65-F5344CB8AC3E}">
        <p14:creationId xmlns:p14="http://schemas.microsoft.com/office/powerpoint/2010/main" val="62293402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7987</TotalTime>
  <Words>3207</Words>
  <Application>Microsoft Macintosh PowerPoint</Application>
  <PresentationFormat>On-screen Show (4:3)</PresentationFormat>
  <Paragraphs>415</Paragraphs>
  <Slides>33</Slides>
  <Notes>32</Notes>
  <HiddenSlides>5</HiddenSlides>
  <MMClips>2</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37" baseType="lpstr">
      <vt:lpstr>Blank Presentation</vt:lpstr>
      <vt:lpstr>Equation</vt:lpstr>
      <vt:lpstr>Picture</vt:lpstr>
      <vt:lpstr>Microsoft Word 97 - 2004 Document</vt:lpstr>
      <vt:lpstr>MULTIPOLE EXPANSION</vt:lpstr>
      <vt:lpstr>Class Activities: Multipole</vt:lpstr>
      <vt:lpstr>Dipole moment - off center</vt:lpstr>
      <vt:lpstr>Dipole moment - off center</vt:lpstr>
      <vt:lpstr>A small dipole (dipole moment p=qd) points in the z direction.  We have derived </vt:lpstr>
      <vt:lpstr>An ideal dipole (tiny dipole moment p=qd) points in the z direction.   We have derived </vt:lpstr>
      <vt:lpstr>PowerPoint Presentation</vt:lpstr>
      <vt:lpstr>For a dipole at the origin pointing in the z-direction, we have derived</vt:lpstr>
      <vt:lpstr>PowerPoint Presentation</vt:lpstr>
      <vt:lpstr>PowerPoint Presentation</vt:lpstr>
      <vt:lpstr>An ideal dipole (tiny dipole moment p=qd) points in the z direction.   We have derived </vt:lpstr>
      <vt:lpstr>PowerPoint Presentation</vt:lpstr>
      <vt:lpstr>PowerPoint Presentation</vt:lpstr>
      <vt:lpstr>Griffiths argues that the force on a dipole in an E field is:  </vt:lpstr>
      <vt:lpstr>Griffiths argues that the force on a dipole in an E field is:  </vt:lpstr>
      <vt:lpstr>What is the magnitude of the dipole moment of this charge distribution? </vt:lpstr>
      <vt:lpstr>Dipole moment - off center</vt:lpstr>
      <vt:lpstr>Dipole moment - off center</vt:lpstr>
      <vt:lpstr>PowerPoint Presentation</vt:lpstr>
      <vt:lpstr>You have a physical dipole, +q and -q a finite distance d apart.   When can you use the expression:  </vt:lpstr>
      <vt:lpstr>You have a physical dipole, +q and -q,   a finite distance d apart.  When can you use the expression</vt:lpstr>
      <vt:lpstr>Which charge distributions below produce a potential which looks like C/r2 when you are far away? </vt:lpstr>
      <vt:lpstr>Which charge distributions below produce a potential which looks like C/r2 when you are far away? </vt:lpstr>
      <vt:lpstr>In terms of the multipole expansion  V(r) = V(mono) + V(dip) + V(quad) + … the following charge distribution has the form:</vt:lpstr>
      <vt:lpstr>In which situation is the dipole term the leading non-zero contribution to the potential?</vt:lpstr>
      <vt:lpstr>PowerPoint Presentation</vt:lpstr>
      <vt:lpstr>What is the direction of the dipole moment of the blue sphere? </vt:lpstr>
      <vt:lpstr>PowerPoint Presentation</vt:lpstr>
      <vt:lpstr>PowerPoint Presentation</vt:lpstr>
      <vt:lpstr>PowerPoint Presentation</vt:lpstr>
      <vt:lpstr>PowerPoint Presentation</vt:lpstr>
      <vt:lpstr>Let me know how far along you are:</vt:lpstr>
      <vt:lpstr>On paper (don’t forget your name!) in your own words (by yourself):  What is the idea behind the multipole expansion? What does it accomplish? In what limits/cases is it useful?</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145</cp:revision>
  <cp:lastPrinted>2013-02-09T04:08:17Z</cp:lastPrinted>
  <dcterms:created xsi:type="dcterms:W3CDTF">2007-10-23T21:56:36Z</dcterms:created>
  <dcterms:modified xsi:type="dcterms:W3CDTF">2013-05-16T03:45:58Z</dcterms:modified>
</cp:coreProperties>
</file>